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987" r:id="rId2"/>
    <p:sldMasterId id="2147484047" r:id="rId3"/>
    <p:sldMasterId id="2147484203" r:id="rId4"/>
  </p:sldMasterIdLst>
  <p:notesMasterIdLst>
    <p:notesMasterId r:id="rId28"/>
  </p:notesMasterIdLst>
  <p:sldIdLst>
    <p:sldId id="256" r:id="rId5"/>
    <p:sldId id="257" r:id="rId6"/>
    <p:sldId id="258" r:id="rId7"/>
    <p:sldId id="260" r:id="rId8"/>
    <p:sldId id="259" r:id="rId9"/>
    <p:sldId id="261" r:id="rId10"/>
    <p:sldId id="268" r:id="rId11"/>
    <p:sldId id="270" r:id="rId12"/>
    <p:sldId id="262" r:id="rId13"/>
    <p:sldId id="273" r:id="rId14"/>
    <p:sldId id="275" r:id="rId15"/>
    <p:sldId id="263" r:id="rId16"/>
    <p:sldId id="277" r:id="rId17"/>
    <p:sldId id="276" r:id="rId18"/>
    <p:sldId id="264" r:id="rId19"/>
    <p:sldId id="278" r:id="rId20"/>
    <p:sldId id="279" r:id="rId21"/>
    <p:sldId id="280" r:id="rId22"/>
    <p:sldId id="281" r:id="rId23"/>
    <p:sldId id="282" r:id="rId24"/>
    <p:sldId id="283" r:id="rId25"/>
    <p:sldId id="266" r:id="rId26"/>
    <p:sldId id="265"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1" autoAdjust="0"/>
    <p:restoredTop sz="93470" autoAdjust="0"/>
  </p:normalViewPr>
  <p:slideViewPr>
    <p:cSldViewPr>
      <p:cViewPr>
        <p:scale>
          <a:sx n="72" d="100"/>
          <a:sy n="72" d="100"/>
        </p:scale>
        <p:origin x="-130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7620C-74B7-442B-A189-118DB0B68266}" type="datetimeFigureOut">
              <a:rPr lang="tr-TR" smtClean="0"/>
              <a:t>2.8.2019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954E0-4F65-49CF-8F04-9816F3FCAA6D}" type="slidenum">
              <a:rPr lang="tr-TR" smtClean="0"/>
              <a:t>‹#›</a:t>
            </a:fld>
            <a:endParaRPr lang="tr-TR"/>
          </a:p>
        </p:txBody>
      </p:sp>
    </p:spTree>
    <p:extLst>
      <p:ext uri="{BB962C8B-B14F-4D97-AF65-F5344CB8AC3E}">
        <p14:creationId xmlns:p14="http://schemas.microsoft.com/office/powerpoint/2010/main" val="207158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3B954E0-4F65-49CF-8F04-9816F3FCAA6D}" type="slidenum">
              <a:rPr lang="tr-TR" smtClean="0"/>
              <a:t>12</a:t>
            </a:fld>
            <a:endParaRPr lang="tr-TR"/>
          </a:p>
        </p:txBody>
      </p:sp>
    </p:spTree>
    <p:extLst>
      <p:ext uri="{BB962C8B-B14F-4D97-AF65-F5344CB8AC3E}">
        <p14:creationId xmlns:p14="http://schemas.microsoft.com/office/powerpoint/2010/main" val="389949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3B954E0-4F65-49CF-8F04-9816F3FCAA6D}" type="slidenum">
              <a:rPr lang="tr-TR" smtClean="0"/>
              <a:t>16</a:t>
            </a:fld>
            <a:endParaRPr lang="tr-TR"/>
          </a:p>
        </p:txBody>
      </p:sp>
    </p:spTree>
    <p:extLst>
      <p:ext uri="{BB962C8B-B14F-4D97-AF65-F5344CB8AC3E}">
        <p14:creationId xmlns:p14="http://schemas.microsoft.com/office/powerpoint/2010/main" val="93216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tr-TR" smtClean="0"/>
              <a:t>Asıl başlık stili için tıklatın</a:t>
            </a:r>
            <a:endParaRPr lang="tr-T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xfrm>
            <a:off x="457200" y="6245225"/>
            <a:ext cx="2133600" cy="476250"/>
          </a:xfrm>
        </p:spPr>
        <p:txBody>
          <a:bodyPr/>
          <a:lstStyle>
            <a:lvl1pPr>
              <a:defRPr sz="1800"/>
            </a:lvl1pPr>
          </a:lstStyle>
          <a:p>
            <a:endParaRPr lang="tr-TR"/>
          </a:p>
        </p:txBody>
      </p:sp>
      <p:sp>
        <p:nvSpPr>
          <p:cNvPr id="5" name="Rectangle 5"/>
          <p:cNvSpPr>
            <a:spLocks noGrp="1" noChangeArrowheads="1"/>
          </p:cNvSpPr>
          <p:nvPr>
            <p:ph type="ftr" sz="quarter" idx="11"/>
          </p:nvPr>
        </p:nvSpPr>
        <p:spPr>
          <a:xfrm>
            <a:off x="3124200" y="6200775"/>
            <a:ext cx="2895600" cy="476250"/>
          </a:xfrm>
        </p:spPr>
        <p:txBody>
          <a:bodyPr/>
          <a:lstStyle>
            <a:lvl1pPr>
              <a:defRPr sz="1800" smtClean="0"/>
            </a:lvl1pPr>
          </a:lstStyle>
          <a:p>
            <a:pPr>
              <a:defRPr/>
            </a:pPr>
            <a:r>
              <a:rPr lang="tr-TR"/>
              <a:t>Discover the power of custom layouts</a:t>
            </a:r>
          </a:p>
        </p:txBody>
      </p:sp>
      <p:sp>
        <p:nvSpPr>
          <p:cNvPr id="6" name="Rectangle 6"/>
          <p:cNvSpPr>
            <a:spLocks noGrp="1" noChangeArrowheads="1"/>
          </p:cNvSpPr>
          <p:nvPr>
            <p:ph type="sldNum" sz="quarter" idx="12"/>
          </p:nvPr>
        </p:nvSpPr>
        <p:spPr>
          <a:xfrm>
            <a:off x="6553200" y="6245225"/>
            <a:ext cx="2133600" cy="476250"/>
          </a:xfrm>
        </p:spPr>
        <p:txBody>
          <a:bodyPr/>
          <a:lstStyle>
            <a:lvl1pPr>
              <a:defRPr sz="1800"/>
            </a:lvl1pPr>
          </a:lstStyle>
          <a:p>
            <a:fld id="{0D9632DD-1A8A-4308-8660-C87D8E996094}" type="slidenum">
              <a:rPr lang="tr-TR"/>
              <a:pPr/>
              <a:t>‹#›</a:t>
            </a:fld>
            <a:endParaRPr lang="tr-TR"/>
          </a:p>
        </p:txBody>
      </p:sp>
    </p:spTree>
    <p:extLst>
      <p:ext uri="{BB962C8B-B14F-4D97-AF65-F5344CB8AC3E}">
        <p14:creationId xmlns:p14="http://schemas.microsoft.com/office/powerpoint/2010/main" val="4063008886"/>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hu-HU"/>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4" name="Rectangle 6"/>
          <p:cNvSpPr>
            <a:spLocks noGrp="1" noChangeArrowheads="1"/>
          </p:cNvSpPr>
          <p:nvPr>
            <p:ph type="dt" sz="half" idx="10"/>
          </p:nvPr>
        </p:nvSpPr>
        <p:spPr>
          <a:ln/>
        </p:spPr>
        <p:txBody>
          <a:bodyPr/>
          <a:lstStyle>
            <a:lvl1pPr>
              <a:defRPr/>
            </a:lvl1pPr>
          </a:lstStyle>
          <a:p>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6" name="Rectangle 8"/>
          <p:cNvSpPr>
            <a:spLocks noGrp="1" noChangeArrowheads="1"/>
          </p:cNvSpPr>
          <p:nvPr>
            <p:ph type="sldNum" sz="quarter" idx="12"/>
          </p:nvPr>
        </p:nvSpPr>
        <p:spPr>
          <a:ln/>
        </p:spPr>
        <p:txBody>
          <a:bodyPr/>
          <a:lstStyle>
            <a:lvl1pPr>
              <a:defRPr/>
            </a:lvl1pPr>
          </a:lstStyle>
          <a:p>
            <a:fld id="{0750995C-7C72-4531-9291-234FBF87D2FC}" type="slidenum">
              <a:rPr lang="tr-TR"/>
              <a:pPr/>
              <a:t>‹#›</a:t>
            </a:fld>
            <a:endParaRPr lang="tr-TR"/>
          </a:p>
        </p:txBody>
      </p:sp>
    </p:spTree>
    <p:extLst>
      <p:ext uri="{BB962C8B-B14F-4D97-AF65-F5344CB8AC3E}">
        <p14:creationId xmlns:p14="http://schemas.microsoft.com/office/powerpoint/2010/main" val="1049623599"/>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tr-TR" smtClean="0"/>
              <a:t>Asıl başlık stili için tıklatın</a:t>
            </a:r>
            <a:endParaRPr lang="hu-HU"/>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4" name="Rectangle 6"/>
          <p:cNvSpPr>
            <a:spLocks noGrp="1" noChangeArrowheads="1"/>
          </p:cNvSpPr>
          <p:nvPr>
            <p:ph type="dt" sz="half" idx="10"/>
          </p:nvPr>
        </p:nvSpPr>
        <p:spPr>
          <a:ln/>
        </p:spPr>
        <p:txBody>
          <a:bodyPr/>
          <a:lstStyle>
            <a:lvl1pPr>
              <a:defRPr/>
            </a:lvl1pPr>
          </a:lstStyle>
          <a:p>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6" name="Rectangle 8"/>
          <p:cNvSpPr>
            <a:spLocks noGrp="1" noChangeArrowheads="1"/>
          </p:cNvSpPr>
          <p:nvPr>
            <p:ph type="sldNum" sz="quarter" idx="12"/>
          </p:nvPr>
        </p:nvSpPr>
        <p:spPr>
          <a:ln/>
        </p:spPr>
        <p:txBody>
          <a:bodyPr/>
          <a:lstStyle>
            <a:lvl1pPr>
              <a:defRPr/>
            </a:lvl1pPr>
          </a:lstStyle>
          <a:p>
            <a:fld id="{358FC17E-1258-4ED2-A454-87F7C9499B7A}" type="slidenum">
              <a:rPr lang="tr-TR"/>
              <a:pPr/>
              <a:t>‹#›</a:t>
            </a:fld>
            <a:endParaRPr lang="tr-TR"/>
          </a:p>
        </p:txBody>
      </p:sp>
    </p:spTree>
    <p:extLst>
      <p:ext uri="{BB962C8B-B14F-4D97-AF65-F5344CB8AC3E}">
        <p14:creationId xmlns:p14="http://schemas.microsoft.com/office/powerpoint/2010/main" val="287485088"/>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Başlık, İçerik ve Metin">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tr-TR" smtClean="0"/>
              <a:t>Asıl başlık stili için tıklatın</a:t>
            </a:r>
            <a:endParaRPr lang="hu-HU"/>
          </a:p>
        </p:txBody>
      </p:sp>
      <p:sp>
        <p:nvSpPr>
          <p:cNvPr id="3" name="Content Placeholder 2"/>
          <p:cNvSpPr>
            <a:spLocks noGrp="1"/>
          </p:cNvSpPr>
          <p:nvPr>
            <p:ph sz="half" idx="1"/>
          </p:nvPr>
        </p:nvSpPr>
        <p:spPr>
          <a:xfrm>
            <a:off x="350838" y="914400"/>
            <a:ext cx="4138612" cy="502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4" name="Text Placeholder 3"/>
          <p:cNvSpPr>
            <a:spLocks noGrp="1"/>
          </p:cNvSpPr>
          <p:nvPr>
            <p:ph type="body" sz="half" idx="2"/>
          </p:nvPr>
        </p:nvSpPr>
        <p:spPr>
          <a:xfrm>
            <a:off x="4641850" y="914400"/>
            <a:ext cx="4140200" cy="502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5" name="Rectangle 6"/>
          <p:cNvSpPr>
            <a:spLocks noGrp="1" noChangeArrowheads="1"/>
          </p:cNvSpPr>
          <p:nvPr>
            <p:ph type="dt" sz="half" idx="10"/>
          </p:nvPr>
        </p:nvSpPr>
        <p:spPr>
          <a:ln/>
        </p:spPr>
        <p:txBody>
          <a:bodyPr/>
          <a:lstStyle>
            <a:lvl1pPr>
              <a:defRPr/>
            </a:lvl1pPr>
          </a:lstStyle>
          <a:p>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7" name="Rectangle 8"/>
          <p:cNvSpPr>
            <a:spLocks noGrp="1" noChangeArrowheads="1"/>
          </p:cNvSpPr>
          <p:nvPr>
            <p:ph type="sldNum" sz="quarter" idx="12"/>
          </p:nvPr>
        </p:nvSpPr>
        <p:spPr>
          <a:ln/>
        </p:spPr>
        <p:txBody>
          <a:bodyPr/>
          <a:lstStyle>
            <a:lvl1pPr>
              <a:defRPr/>
            </a:lvl1pPr>
          </a:lstStyle>
          <a:p>
            <a:fld id="{7716AD49-6412-4DD0-854B-1E4E9E805B20}" type="slidenum">
              <a:rPr lang="tr-TR"/>
              <a:pPr/>
              <a:t>‹#›</a:t>
            </a:fld>
            <a:endParaRPr lang="tr-TR"/>
          </a:p>
        </p:txBody>
      </p:sp>
    </p:spTree>
    <p:extLst>
      <p:ext uri="{BB962C8B-B14F-4D97-AF65-F5344CB8AC3E}">
        <p14:creationId xmlns:p14="http://schemas.microsoft.com/office/powerpoint/2010/main" val="3398678963"/>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tr-TR" smtClean="0"/>
              <a:t>Asıl başlık stili için tıklatın</a:t>
            </a:r>
            <a:endParaRPr lang="hu-HU"/>
          </a:p>
        </p:txBody>
      </p:sp>
      <p:sp>
        <p:nvSpPr>
          <p:cNvPr id="3" name="Text Placeholder 2"/>
          <p:cNvSpPr>
            <a:spLocks noGrp="1"/>
          </p:cNvSpPr>
          <p:nvPr>
            <p:ph type="body" sz="half" idx="1"/>
          </p:nvPr>
        </p:nvSpPr>
        <p:spPr>
          <a:xfrm>
            <a:off x="350838" y="914400"/>
            <a:ext cx="4138612" cy="502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4" name="Content Placeholder 3"/>
          <p:cNvSpPr>
            <a:spLocks noGrp="1"/>
          </p:cNvSpPr>
          <p:nvPr>
            <p:ph sz="half" idx="2"/>
          </p:nvPr>
        </p:nvSpPr>
        <p:spPr>
          <a:xfrm>
            <a:off x="4641850" y="914400"/>
            <a:ext cx="4140200" cy="502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5" name="Rectangle 6"/>
          <p:cNvSpPr>
            <a:spLocks noGrp="1" noChangeArrowheads="1"/>
          </p:cNvSpPr>
          <p:nvPr>
            <p:ph type="dt" sz="half" idx="10"/>
          </p:nvPr>
        </p:nvSpPr>
        <p:spPr>
          <a:ln/>
        </p:spPr>
        <p:txBody>
          <a:bodyPr/>
          <a:lstStyle>
            <a:lvl1pPr>
              <a:defRPr/>
            </a:lvl1pPr>
          </a:lstStyle>
          <a:p>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7" name="Rectangle 8"/>
          <p:cNvSpPr>
            <a:spLocks noGrp="1" noChangeArrowheads="1"/>
          </p:cNvSpPr>
          <p:nvPr>
            <p:ph type="sldNum" sz="quarter" idx="12"/>
          </p:nvPr>
        </p:nvSpPr>
        <p:spPr>
          <a:ln/>
        </p:spPr>
        <p:txBody>
          <a:bodyPr/>
          <a:lstStyle>
            <a:lvl1pPr>
              <a:defRPr/>
            </a:lvl1pPr>
          </a:lstStyle>
          <a:p>
            <a:fld id="{A000D611-D4A8-4188-A3A0-4EAB65C2F8EF}" type="slidenum">
              <a:rPr lang="tr-TR"/>
              <a:pPr/>
              <a:t>‹#›</a:t>
            </a:fld>
            <a:endParaRPr lang="tr-TR"/>
          </a:p>
        </p:txBody>
      </p:sp>
    </p:spTree>
    <p:extLst>
      <p:ext uri="{BB962C8B-B14F-4D97-AF65-F5344CB8AC3E}">
        <p14:creationId xmlns:p14="http://schemas.microsoft.com/office/powerpoint/2010/main" val="663250606"/>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tr-TR" altLang="tr-TR" noProof="0" smtClean="0"/>
              <a:t>Asıl başlık stili için tıklatın</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tr-TR" altLang="tr-TR" noProof="0" smtClean="0"/>
              <a:t>Asıl alt başlık stilini düzenlemek için tıklatın</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endParaRPr lang="tr-TR" altLang="tr-TR"/>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tr-TR" altLang="tr-TR"/>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FB789204-9B5C-4123-98C6-FAC248FA4266}" type="slidenum">
              <a:rPr lang="tr-TR" altLang="tr-TR"/>
              <a:pPr/>
              <a:t>‹#›</a:t>
            </a:fld>
            <a:endParaRPr lang="tr-TR" altLang="tr-TR"/>
          </a:p>
        </p:txBody>
      </p:sp>
    </p:spTree>
  </p:cSld>
  <p:clrMapOvr>
    <a:masterClrMapping/>
  </p:clrMapOvr>
  <p:transition spd="med">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53920AFC-988C-4D02-AA61-040236BF29C3}" type="slidenum">
              <a:rPr lang="tr-TR" altLang="tr-TR"/>
              <a:pPr/>
              <a:t>‹#›</a:t>
            </a:fld>
            <a:endParaRPr lang="tr-TR" altLang="tr-TR"/>
          </a:p>
        </p:txBody>
      </p:sp>
    </p:spTree>
    <p:extLst>
      <p:ext uri="{BB962C8B-B14F-4D97-AF65-F5344CB8AC3E}">
        <p14:creationId xmlns:p14="http://schemas.microsoft.com/office/powerpoint/2010/main" val="2415573199"/>
      </p:ext>
    </p:extLst>
  </p:cSld>
  <p:clrMapOvr>
    <a:masterClrMapping/>
  </p:clrMapOvr>
  <p:transition spd="med">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539C2C94-803E-408F-99AA-6D8ABC465D2C}" type="slidenum">
              <a:rPr lang="tr-TR" altLang="tr-TR"/>
              <a:pPr/>
              <a:t>‹#›</a:t>
            </a:fld>
            <a:endParaRPr lang="tr-TR" altLang="tr-TR"/>
          </a:p>
        </p:txBody>
      </p:sp>
    </p:spTree>
    <p:extLst>
      <p:ext uri="{BB962C8B-B14F-4D97-AF65-F5344CB8AC3E}">
        <p14:creationId xmlns:p14="http://schemas.microsoft.com/office/powerpoint/2010/main" val="352118872"/>
      </p:ext>
    </p:extLst>
  </p:cSld>
  <p:clrMapOvr>
    <a:masterClrMapping/>
  </p:clrMapOvr>
  <p:transition spd="med">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8FB8086B-CAD4-4163-93D4-D72A04F9E03B}" type="slidenum">
              <a:rPr lang="tr-TR" altLang="tr-TR"/>
              <a:pPr/>
              <a:t>‹#›</a:t>
            </a:fld>
            <a:endParaRPr lang="tr-TR" altLang="tr-TR"/>
          </a:p>
        </p:txBody>
      </p:sp>
    </p:spTree>
    <p:extLst>
      <p:ext uri="{BB962C8B-B14F-4D97-AF65-F5344CB8AC3E}">
        <p14:creationId xmlns:p14="http://schemas.microsoft.com/office/powerpoint/2010/main" val="3056022431"/>
      </p:ext>
    </p:extLst>
  </p:cSld>
  <p:clrMapOvr>
    <a:masterClrMapping/>
  </p:clrMapOvr>
  <p:transition spd="med">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p>
        </p:txBody>
      </p:sp>
      <p:sp>
        <p:nvSpPr>
          <p:cNvPr id="8" name="Altbilgi Yer Tutucusu 7"/>
          <p:cNvSpPr>
            <a:spLocks noGrp="1"/>
          </p:cNvSpPr>
          <p:nvPr>
            <p:ph type="ftr" sz="quarter" idx="11"/>
          </p:nvPr>
        </p:nvSpPr>
        <p:spPr/>
        <p:txBody>
          <a:bodyPr/>
          <a:lstStyle>
            <a:lvl1pPr>
              <a:defRPr/>
            </a:lvl1pPr>
          </a:lstStyle>
          <a:p>
            <a:endParaRPr lang="tr-TR" altLang="tr-TR"/>
          </a:p>
        </p:txBody>
      </p:sp>
      <p:sp>
        <p:nvSpPr>
          <p:cNvPr id="9" name="Slayt Numarası Yer Tutucusu 8"/>
          <p:cNvSpPr>
            <a:spLocks noGrp="1"/>
          </p:cNvSpPr>
          <p:nvPr>
            <p:ph type="sldNum" sz="quarter" idx="12"/>
          </p:nvPr>
        </p:nvSpPr>
        <p:spPr/>
        <p:txBody>
          <a:bodyPr/>
          <a:lstStyle>
            <a:lvl1pPr>
              <a:defRPr/>
            </a:lvl1pPr>
          </a:lstStyle>
          <a:p>
            <a:fld id="{2FE3CBDC-F913-415C-8F52-D89D9B1675FD}" type="slidenum">
              <a:rPr lang="tr-TR" altLang="tr-TR"/>
              <a:pPr/>
              <a:t>‹#›</a:t>
            </a:fld>
            <a:endParaRPr lang="tr-TR" altLang="tr-TR"/>
          </a:p>
        </p:txBody>
      </p:sp>
    </p:spTree>
    <p:extLst>
      <p:ext uri="{BB962C8B-B14F-4D97-AF65-F5344CB8AC3E}">
        <p14:creationId xmlns:p14="http://schemas.microsoft.com/office/powerpoint/2010/main" val="1338234744"/>
      </p:ext>
    </p:extLst>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p>
        </p:txBody>
      </p:sp>
      <p:sp>
        <p:nvSpPr>
          <p:cNvPr id="4" name="Altbilgi Yer Tutucusu 3"/>
          <p:cNvSpPr>
            <a:spLocks noGrp="1"/>
          </p:cNvSpPr>
          <p:nvPr>
            <p:ph type="ftr" sz="quarter" idx="11"/>
          </p:nvPr>
        </p:nvSpPr>
        <p:spPr/>
        <p:txBody>
          <a:bodyPr/>
          <a:lstStyle>
            <a:lvl1pPr>
              <a:defRPr/>
            </a:lvl1pPr>
          </a:lstStyle>
          <a:p>
            <a:endParaRPr lang="tr-TR" altLang="tr-TR"/>
          </a:p>
        </p:txBody>
      </p:sp>
      <p:sp>
        <p:nvSpPr>
          <p:cNvPr id="5" name="Slayt Numarası Yer Tutucusu 4"/>
          <p:cNvSpPr>
            <a:spLocks noGrp="1"/>
          </p:cNvSpPr>
          <p:nvPr>
            <p:ph type="sldNum" sz="quarter" idx="12"/>
          </p:nvPr>
        </p:nvSpPr>
        <p:spPr/>
        <p:txBody>
          <a:bodyPr/>
          <a:lstStyle>
            <a:lvl1pPr>
              <a:defRPr/>
            </a:lvl1pPr>
          </a:lstStyle>
          <a:p>
            <a:fld id="{FD3655CD-9C2E-4408-9C3C-F345F57988A4}" type="slidenum">
              <a:rPr lang="tr-TR" altLang="tr-TR"/>
              <a:pPr/>
              <a:t>‹#›</a:t>
            </a:fld>
            <a:endParaRPr lang="tr-TR" altLang="tr-TR"/>
          </a:p>
        </p:txBody>
      </p:sp>
    </p:spTree>
    <p:extLst>
      <p:ext uri="{BB962C8B-B14F-4D97-AF65-F5344CB8AC3E}">
        <p14:creationId xmlns:p14="http://schemas.microsoft.com/office/powerpoint/2010/main" val="169218594"/>
      </p:ext>
    </p:extLst>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hu-HU"/>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4" name="Rectangle 6"/>
          <p:cNvSpPr>
            <a:spLocks noGrp="1" noChangeArrowheads="1"/>
          </p:cNvSpPr>
          <p:nvPr>
            <p:ph type="dt" sz="half" idx="10"/>
          </p:nvPr>
        </p:nvSpPr>
        <p:spPr>
          <a:ln/>
        </p:spPr>
        <p:txBody>
          <a:bodyPr/>
          <a:lstStyle>
            <a:lvl1pPr>
              <a:defRPr/>
            </a:lvl1pPr>
          </a:lstStyle>
          <a:p>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6" name="Rectangle 8"/>
          <p:cNvSpPr>
            <a:spLocks noGrp="1" noChangeArrowheads="1"/>
          </p:cNvSpPr>
          <p:nvPr>
            <p:ph type="sldNum" sz="quarter" idx="12"/>
          </p:nvPr>
        </p:nvSpPr>
        <p:spPr>
          <a:ln/>
        </p:spPr>
        <p:txBody>
          <a:bodyPr/>
          <a:lstStyle>
            <a:lvl1pPr>
              <a:defRPr/>
            </a:lvl1pPr>
          </a:lstStyle>
          <a:p>
            <a:fld id="{4F18E686-6459-4775-8818-F419CBAF1574}" type="slidenum">
              <a:rPr lang="tr-TR"/>
              <a:pPr/>
              <a:t>‹#›</a:t>
            </a:fld>
            <a:endParaRPr lang="tr-TR"/>
          </a:p>
        </p:txBody>
      </p:sp>
    </p:spTree>
    <p:extLst>
      <p:ext uri="{BB962C8B-B14F-4D97-AF65-F5344CB8AC3E}">
        <p14:creationId xmlns:p14="http://schemas.microsoft.com/office/powerpoint/2010/main" val="857720755"/>
      </p:ext>
    </p:extLst>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p>
        </p:txBody>
      </p:sp>
      <p:sp>
        <p:nvSpPr>
          <p:cNvPr id="3" name="Altbilgi Yer Tutucusu 2"/>
          <p:cNvSpPr>
            <a:spLocks noGrp="1"/>
          </p:cNvSpPr>
          <p:nvPr>
            <p:ph type="ftr" sz="quarter" idx="11"/>
          </p:nvPr>
        </p:nvSpPr>
        <p:spPr/>
        <p:txBody>
          <a:bodyPr/>
          <a:lstStyle>
            <a:lvl1pPr>
              <a:defRPr/>
            </a:lvl1pPr>
          </a:lstStyle>
          <a:p>
            <a:endParaRPr lang="tr-TR" altLang="tr-TR"/>
          </a:p>
        </p:txBody>
      </p:sp>
      <p:sp>
        <p:nvSpPr>
          <p:cNvPr id="4" name="Slayt Numarası Yer Tutucusu 3"/>
          <p:cNvSpPr>
            <a:spLocks noGrp="1"/>
          </p:cNvSpPr>
          <p:nvPr>
            <p:ph type="sldNum" sz="quarter" idx="12"/>
          </p:nvPr>
        </p:nvSpPr>
        <p:spPr/>
        <p:txBody>
          <a:bodyPr/>
          <a:lstStyle>
            <a:lvl1pPr>
              <a:defRPr/>
            </a:lvl1pPr>
          </a:lstStyle>
          <a:p>
            <a:fld id="{56D8F18B-0B94-4150-A90C-51704051C15A}" type="slidenum">
              <a:rPr lang="tr-TR" altLang="tr-TR"/>
              <a:pPr/>
              <a:t>‹#›</a:t>
            </a:fld>
            <a:endParaRPr lang="tr-TR" altLang="tr-TR"/>
          </a:p>
        </p:txBody>
      </p:sp>
    </p:spTree>
    <p:extLst>
      <p:ext uri="{BB962C8B-B14F-4D97-AF65-F5344CB8AC3E}">
        <p14:creationId xmlns:p14="http://schemas.microsoft.com/office/powerpoint/2010/main" val="292021937"/>
      </p:ext>
    </p:extLst>
  </p:cSld>
  <p:clrMapOvr>
    <a:masterClrMapping/>
  </p:clrMapOvr>
  <p:transition spd="med">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76E3F047-A9CA-43C6-823B-7CFC4E6699C1}" type="slidenum">
              <a:rPr lang="tr-TR" altLang="tr-TR"/>
              <a:pPr/>
              <a:t>‹#›</a:t>
            </a:fld>
            <a:endParaRPr lang="tr-TR" altLang="tr-TR"/>
          </a:p>
        </p:txBody>
      </p:sp>
    </p:spTree>
    <p:extLst>
      <p:ext uri="{BB962C8B-B14F-4D97-AF65-F5344CB8AC3E}">
        <p14:creationId xmlns:p14="http://schemas.microsoft.com/office/powerpoint/2010/main" val="660141531"/>
      </p:ext>
    </p:extLst>
  </p:cSld>
  <p:clrMapOvr>
    <a:masterClrMapping/>
  </p:clrMapOvr>
  <p:transition spd="med">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14AEACB0-9792-4081-9FC4-39F043A8F987}" type="slidenum">
              <a:rPr lang="tr-TR" altLang="tr-TR"/>
              <a:pPr/>
              <a:t>‹#›</a:t>
            </a:fld>
            <a:endParaRPr lang="tr-TR" altLang="tr-TR"/>
          </a:p>
        </p:txBody>
      </p:sp>
    </p:spTree>
    <p:extLst>
      <p:ext uri="{BB962C8B-B14F-4D97-AF65-F5344CB8AC3E}">
        <p14:creationId xmlns:p14="http://schemas.microsoft.com/office/powerpoint/2010/main" val="3417932169"/>
      </p:ext>
    </p:extLst>
  </p:cSld>
  <p:clrMapOvr>
    <a:masterClrMapping/>
  </p:clrMapOvr>
  <p:transition spd="med">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5CC07E6E-ECFF-4EC5-A428-D802AB6F7CCC}" type="slidenum">
              <a:rPr lang="tr-TR" altLang="tr-TR"/>
              <a:pPr/>
              <a:t>‹#›</a:t>
            </a:fld>
            <a:endParaRPr lang="tr-TR" altLang="tr-TR"/>
          </a:p>
        </p:txBody>
      </p:sp>
    </p:spTree>
    <p:extLst>
      <p:ext uri="{BB962C8B-B14F-4D97-AF65-F5344CB8AC3E}">
        <p14:creationId xmlns:p14="http://schemas.microsoft.com/office/powerpoint/2010/main" val="2956043818"/>
      </p:ext>
    </p:extLst>
  </p:cSld>
  <p:clrMapOvr>
    <a:masterClrMapping/>
  </p:clrMapOvr>
  <p:transition spd="med">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105650" y="228600"/>
            <a:ext cx="1733550" cy="5867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905000" y="228600"/>
            <a:ext cx="504825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3087853A-2DC0-4F71-8D67-EE8FB91789CA}" type="slidenum">
              <a:rPr lang="tr-TR" altLang="tr-TR"/>
              <a:pPr/>
              <a:t>‹#›</a:t>
            </a:fld>
            <a:endParaRPr lang="tr-TR" altLang="tr-TR"/>
          </a:p>
        </p:txBody>
      </p:sp>
    </p:spTree>
    <p:extLst>
      <p:ext uri="{BB962C8B-B14F-4D97-AF65-F5344CB8AC3E}">
        <p14:creationId xmlns:p14="http://schemas.microsoft.com/office/powerpoint/2010/main" val="2096754549"/>
      </p:ext>
    </p:extLst>
  </p:cSld>
  <p:clrMapOvr>
    <a:masterClrMapping/>
  </p:clrMapOvr>
  <p:transition spd="med">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pPr lvl="0"/>
            <a:r>
              <a:rPr lang="tr-TR" altLang="tr-TR" noProof="0" smtClean="0"/>
              <a:t>Asıl başlık stili için tıklatın</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tr-TR" altLang="tr-TR" noProof="0" smtClean="0"/>
              <a:t>Asıl alt başlık stilini düzenlemek için tıklatın</a:t>
            </a:r>
          </a:p>
        </p:txBody>
      </p:sp>
      <p:sp>
        <p:nvSpPr>
          <p:cNvPr id="3076" name="Rectangle 4"/>
          <p:cNvSpPr>
            <a:spLocks noGrp="1" noChangeArrowheads="1"/>
          </p:cNvSpPr>
          <p:nvPr>
            <p:ph type="dt" sz="half" idx="2"/>
          </p:nvPr>
        </p:nvSpPr>
        <p:spPr/>
        <p:txBody>
          <a:bodyPr/>
          <a:lstStyle>
            <a:lvl1pPr>
              <a:defRPr/>
            </a:lvl1pPr>
          </a:lstStyle>
          <a:p>
            <a:endParaRPr lang="tr-TR" altLang="tr-TR"/>
          </a:p>
        </p:txBody>
      </p:sp>
      <p:sp>
        <p:nvSpPr>
          <p:cNvPr id="3077" name="Rectangle 5"/>
          <p:cNvSpPr>
            <a:spLocks noGrp="1" noChangeArrowheads="1"/>
          </p:cNvSpPr>
          <p:nvPr>
            <p:ph type="ftr" sz="quarter" idx="3"/>
          </p:nvPr>
        </p:nvSpPr>
        <p:spPr/>
        <p:txBody>
          <a:bodyPr/>
          <a:lstStyle>
            <a:lvl1pPr>
              <a:defRPr/>
            </a:lvl1pPr>
          </a:lstStyle>
          <a:p>
            <a:endParaRPr lang="tr-TR" altLang="tr-TR"/>
          </a:p>
        </p:txBody>
      </p:sp>
      <p:sp>
        <p:nvSpPr>
          <p:cNvPr id="3078" name="Rectangle 6"/>
          <p:cNvSpPr>
            <a:spLocks noGrp="1" noChangeArrowheads="1"/>
          </p:cNvSpPr>
          <p:nvPr>
            <p:ph type="sldNum" sz="quarter" idx="4"/>
          </p:nvPr>
        </p:nvSpPr>
        <p:spPr/>
        <p:txBody>
          <a:bodyPr/>
          <a:lstStyle>
            <a:lvl1pPr>
              <a:defRPr/>
            </a:lvl1pPr>
          </a:lstStyle>
          <a:p>
            <a:fld id="{FB789204-9B5C-4123-98C6-FAC248FA4266}" type="slidenum">
              <a:rPr lang="tr-TR" altLang="tr-TR" smtClean="0"/>
              <a:pPr/>
              <a:t>‹#›</a:t>
            </a:fld>
            <a:endParaRPr lang="tr-TR" altLang="tr-TR"/>
          </a:p>
        </p:txBody>
      </p:sp>
    </p:spTree>
  </p:cSld>
  <p:clrMapOvr>
    <a:masterClrMapping/>
  </p:clrMapOvr>
  <p:transition spd="med">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53920AFC-988C-4D02-AA61-040236BF29C3}" type="slidenum">
              <a:rPr lang="tr-TR" altLang="tr-TR" smtClean="0"/>
              <a:pPr/>
              <a:t>‹#›</a:t>
            </a:fld>
            <a:endParaRPr lang="tr-TR" altLang="tr-TR"/>
          </a:p>
        </p:txBody>
      </p:sp>
    </p:spTree>
    <p:extLst>
      <p:ext uri="{BB962C8B-B14F-4D97-AF65-F5344CB8AC3E}">
        <p14:creationId xmlns:p14="http://schemas.microsoft.com/office/powerpoint/2010/main" val="4110201414"/>
      </p:ext>
    </p:extLst>
  </p:cSld>
  <p:clrMapOvr>
    <a:masterClrMapping/>
  </p:clrMapOvr>
  <p:transition spd="med">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539C2C94-803E-408F-99AA-6D8ABC465D2C}" type="slidenum">
              <a:rPr lang="tr-TR" altLang="tr-TR" smtClean="0"/>
              <a:pPr/>
              <a:t>‹#›</a:t>
            </a:fld>
            <a:endParaRPr lang="tr-TR" altLang="tr-TR"/>
          </a:p>
        </p:txBody>
      </p:sp>
    </p:spTree>
    <p:extLst>
      <p:ext uri="{BB962C8B-B14F-4D97-AF65-F5344CB8AC3E}">
        <p14:creationId xmlns:p14="http://schemas.microsoft.com/office/powerpoint/2010/main" val="647339175"/>
      </p:ext>
    </p:extLst>
  </p:cSld>
  <p:clrMapOvr>
    <a:masterClrMapping/>
  </p:clrMapOvr>
  <p:transition spd="med">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8FB8086B-CAD4-4163-93D4-D72A04F9E03B}" type="slidenum">
              <a:rPr lang="tr-TR" altLang="tr-TR" smtClean="0"/>
              <a:pPr/>
              <a:t>‹#›</a:t>
            </a:fld>
            <a:endParaRPr lang="tr-TR" altLang="tr-TR"/>
          </a:p>
        </p:txBody>
      </p:sp>
    </p:spTree>
    <p:extLst>
      <p:ext uri="{BB962C8B-B14F-4D97-AF65-F5344CB8AC3E}">
        <p14:creationId xmlns:p14="http://schemas.microsoft.com/office/powerpoint/2010/main" val="2383187246"/>
      </p:ext>
    </p:extLst>
  </p:cSld>
  <p:clrMapOvr>
    <a:masterClrMapping/>
  </p:clrMapOvr>
  <p:transition spd="med">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p>
        </p:txBody>
      </p:sp>
      <p:sp>
        <p:nvSpPr>
          <p:cNvPr id="8" name="Altbilgi Yer Tutucusu 7"/>
          <p:cNvSpPr>
            <a:spLocks noGrp="1"/>
          </p:cNvSpPr>
          <p:nvPr>
            <p:ph type="ftr" sz="quarter" idx="11"/>
          </p:nvPr>
        </p:nvSpPr>
        <p:spPr/>
        <p:txBody>
          <a:bodyPr/>
          <a:lstStyle>
            <a:lvl1pPr>
              <a:defRPr/>
            </a:lvl1pPr>
          </a:lstStyle>
          <a:p>
            <a:endParaRPr lang="tr-TR" altLang="tr-TR"/>
          </a:p>
        </p:txBody>
      </p:sp>
      <p:sp>
        <p:nvSpPr>
          <p:cNvPr id="9" name="Slayt Numarası Yer Tutucusu 8"/>
          <p:cNvSpPr>
            <a:spLocks noGrp="1"/>
          </p:cNvSpPr>
          <p:nvPr>
            <p:ph type="sldNum" sz="quarter" idx="12"/>
          </p:nvPr>
        </p:nvSpPr>
        <p:spPr/>
        <p:txBody>
          <a:bodyPr/>
          <a:lstStyle>
            <a:lvl1pPr>
              <a:defRPr/>
            </a:lvl1pPr>
          </a:lstStyle>
          <a:p>
            <a:fld id="{2FE3CBDC-F913-415C-8F52-D89D9B1675FD}" type="slidenum">
              <a:rPr lang="tr-TR" altLang="tr-TR" smtClean="0"/>
              <a:pPr/>
              <a:t>‹#›</a:t>
            </a:fld>
            <a:endParaRPr lang="tr-TR" altLang="tr-TR"/>
          </a:p>
        </p:txBody>
      </p:sp>
    </p:spTree>
    <p:extLst>
      <p:ext uri="{BB962C8B-B14F-4D97-AF65-F5344CB8AC3E}">
        <p14:creationId xmlns:p14="http://schemas.microsoft.com/office/powerpoint/2010/main" val="4161720078"/>
      </p:ext>
    </p:extLst>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dt" sz="half" idx="10"/>
          </p:nvPr>
        </p:nvSpPr>
        <p:spPr>
          <a:ln/>
        </p:spPr>
        <p:txBody>
          <a:bodyPr/>
          <a:lstStyle>
            <a:lvl1pPr>
              <a:defRPr/>
            </a:lvl1pPr>
          </a:lstStyle>
          <a:p>
            <a:endParaRPr lang="tr-TR"/>
          </a:p>
        </p:txBody>
      </p:sp>
      <p:sp>
        <p:nvSpPr>
          <p:cNvPr id="5"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6" name="Rectangle 8"/>
          <p:cNvSpPr>
            <a:spLocks noGrp="1" noChangeArrowheads="1"/>
          </p:cNvSpPr>
          <p:nvPr>
            <p:ph type="sldNum" sz="quarter" idx="12"/>
          </p:nvPr>
        </p:nvSpPr>
        <p:spPr>
          <a:ln/>
        </p:spPr>
        <p:txBody>
          <a:bodyPr/>
          <a:lstStyle>
            <a:lvl1pPr>
              <a:defRPr/>
            </a:lvl1pPr>
          </a:lstStyle>
          <a:p>
            <a:fld id="{01A732DD-7A7F-4AA5-9872-466B69C0D94D}" type="slidenum">
              <a:rPr lang="tr-TR"/>
              <a:pPr/>
              <a:t>‹#›</a:t>
            </a:fld>
            <a:endParaRPr lang="tr-TR"/>
          </a:p>
        </p:txBody>
      </p:sp>
    </p:spTree>
    <p:extLst>
      <p:ext uri="{BB962C8B-B14F-4D97-AF65-F5344CB8AC3E}">
        <p14:creationId xmlns:p14="http://schemas.microsoft.com/office/powerpoint/2010/main" val="2425281683"/>
      </p:ext>
    </p:extLst>
  </p:cSld>
  <p:clrMapOvr>
    <a:masterClrMapping/>
  </p:clrMapOvr>
  <p:transition spd="med">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p>
        </p:txBody>
      </p:sp>
      <p:sp>
        <p:nvSpPr>
          <p:cNvPr id="4" name="Altbilgi Yer Tutucusu 3"/>
          <p:cNvSpPr>
            <a:spLocks noGrp="1"/>
          </p:cNvSpPr>
          <p:nvPr>
            <p:ph type="ftr" sz="quarter" idx="11"/>
          </p:nvPr>
        </p:nvSpPr>
        <p:spPr/>
        <p:txBody>
          <a:bodyPr/>
          <a:lstStyle>
            <a:lvl1pPr>
              <a:defRPr/>
            </a:lvl1pPr>
          </a:lstStyle>
          <a:p>
            <a:endParaRPr lang="tr-TR" altLang="tr-TR"/>
          </a:p>
        </p:txBody>
      </p:sp>
      <p:sp>
        <p:nvSpPr>
          <p:cNvPr id="5" name="Slayt Numarası Yer Tutucusu 4"/>
          <p:cNvSpPr>
            <a:spLocks noGrp="1"/>
          </p:cNvSpPr>
          <p:nvPr>
            <p:ph type="sldNum" sz="quarter" idx="12"/>
          </p:nvPr>
        </p:nvSpPr>
        <p:spPr/>
        <p:txBody>
          <a:bodyPr/>
          <a:lstStyle>
            <a:lvl1pPr>
              <a:defRPr/>
            </a:lvl1pPr>
          </a:lstStyle>
          <a:p>
            <a:fld id="{FD3655CD-9C2E-4408-9C3C-F345F57988A4}" type="slidenum">
              <a:rPr lang="tr-TR" altLang="tr-TR" smtClean="0"/>
              <a:pPr/>
              <a:t>‹#›</a:t>
            </a:fld>
            <a:endParaRPr lang="tr-TR" altLang="tr-TR"/>
          </a:p>
        </p:txBody>
      </p:sp>
    </p:spTree>
    <p:extLst>
      <p:ext uri="{BB962C8B-B14F-4D97-AF65-F5344CB8AC3E}">
        <p14:creationId xmlns:p14="http://schemas.microsoft.com/office/powerpoint/2010/main" val="147476835"/>
      </p:ext>
    </p:extLst>
  </p:cSld>
  <p:clrMapOvr>
    <a:masterClrMapping/>
  </p:clrMapOvr>
  <p:transition spd="med">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p>
        </p:txBody>
      </p:sp>
      <p:sp>
        <p:nvSpPr>
          <p:cNvPr id="3" name="Altbilgi Yer Tutucusu 2"/>
          <p:cNvSpPr>
            <a:spLocks noGrp="1"/>
          </p:cNvSpPr>
          <p:nvPr>
            <p:ph type="ftr" sz="quarter" idx="11"/>
          </p:nvPr>
        </p:nvSpPr>
        <p:spPr/>
        <p:txBody>
          <a:bodyPr/>
          <a:lstStyle>
            <a:lvl1pPr>
              <a:defRPr/>
            </a:lvl1pPr>
          </a:lstStyle>
          <a:p>
            <a:endParaRPr lang="tr-TR" altLang="tr-TR"/>
          </a:p>
        </p:txBody>
      </p:sp>
      <p:sp>
        <p:nvSpPr>
          <p:cNvPr id="4" name="Slayt Numarası Yer Tutucusu 3"/>
          <p:cNvSpPr>
            <a:spLocks noGrp="1"/>
          </p:cNvSpPr>
          <p:nvPr>
            <p:ph type="sldNum" sz="quarter" idx="12"/>
          </p:nvPr>
        </p:nvSpPr>
        <p:spPr/>
        <p:txBody>
          <a:bodyPr/>
          <a:lstStyle>
            <a:lvl1pPr>
              <a:defRPr/>
            </a:lvl1pPr>
          </a:lstStyle>
          <a:p>
            <a:fld id="{56D8F18B-0B94-4150-A90C-51704051C15A}" type="slidenum">
              <a:rPr lang="tr-TR" altLang="tr-TR" smtClean="0"/>
              <a:pPr/>
              <a:t>‹#›</a:t>
            </a:fld>
            <a:endParaRPr lang="tr-TR" altLang="tr-TR"/>
          </a:p>
        </p:txBody>
      </p:sp>
    </p:spTree>
    <p:extLst>
      <p:ext uri="{BB962C8B-B14F-4D97-AF65-F5344CB8AC3E}">
        <p14:creationId xmlns:p14="http://schemas.microsoft.com/office/powerpoint/2010/main" val="407050477"/>
      </p:ext>
    </p:extLst>
  </p:cSld>
  <p:clrMapOvr>
    <a:masterClrMapping/>
  </p:clrMapOvr>
  <p:transition spd="med">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76E3F047-A9CA-43C6-823B-7CFC4E6699C1}" type="slidenum">
              <a:rPr lang="tr-TR" altLang="tr-TR" smtClean="0"/>
              <a:pPr/>
              <a:t>‹#›</a:t>
            </a:fld>
            <a:endParaRPr lang="tr-TR" altLang="tr-TR"/>
          </a:p>
        </p:txBody>
      </p:sp>
    </p:spTree>
    <p:extLst>
      <p:ext uri="{BB962C8B-B14F-4D97-AF65-F5344CB8AC3E}">
        <p14:creationId xmlns:p14="http://schemas.microsoft.com/office/powerpoint/2010/main" val="2723081844"/>
      </p:ext>
    </p:extLst>
  </p:cSld>
  <p:clrMapOvr>
    <a:masterClrMapping/>
  </p:clrMapOvr>
  <p:transition spd="med">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14AEACB0-9792-4081-9FC4-39F043A8F987}" type="slidenum">
              <a:rPr lang="tr-TR" altLang="tr-TR" smtClean="0"/>
              <a:pPr/>
              <a:t>‹#›</a:t>
            </a:fld>
            <a:endParaRPr lang="tr-TR" altLang="tr-TR"/>
          </a:p>
        </p:txBody>
      </p:sp>
    </p:spTree>
    <p:extLst>
      <p:ext uri="{BB962C8B-B14F-4D97-AF65-F5344CB8AC3E}">
        <p14:creationId xmlns:p14="http://schemas.microsoft.com/office/powerpoint/2010/main" val="933513406"/>
      </p:ext>
    </p:extLst>
  </p:cSld>
  <p:clrMapOvr>
    <a:masterClrMapping/>
  </p:clrMapOvr>
  <p:transition spd="med">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5CC07E6E-ECFF-4EC5-A428-D802AB6F7CCC}" type="slidenum">
              <a:rPr lang="tr-TR" altLang="tr-TR" smtClean="0"/>
              <a:pPr/>
              <a:t>‹#›</a:t>
            </a:fld>
            <a:endParaRPr lang="tr-TR" altLang="tr-TR"/>
          </a:p>
        </p:txBody>
      </p:sp>
    </p:spTree>
    <p:extLst>
      <p:ext uri="{BB962C8B-B14F-4D97-AF65-F5344CB8AC3E}">
        <p14:creationId xmlns:p14="http://schemas.microsoft.com/office/powerpoint/2010/main" val="3696588600"/>
      </p:ext>
    </p:extLst>
  </p:cSld>
  <p:clrMapOvr>
    <a:masterClrMapping/>
  </p:clrMapOvr>
  <p:transition spd="med">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94475" y="685800"/>
            <a:ext cx="1771650" cy="54403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79525" y="685800"/>
            <a:ext cx="5162550" cy="54403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3087853A-2DC0-4F71-8D67-EE8FB91789CA}" type="slidenum">
              <a:rPr lang="tr-TR" altLang="tr-TR" smtClean="0"/>
              <a:pPr/>
              <a:t>‹#›</a:t>
            </a:fld>
            <a:endParaRPr lang="tr-TR" altLang="tr-TR"/>
          </a:p>
        </p:txBody>
      </p:sp>
    </p:spTree>
    <p:extLst>
      <p:ext uri="{BB962C8B-B14F-4D97-AF65-F5344CB8AC3E}">
        <p14:creationId xmlns:p14="http://schemas.microsoft.com/office/powerpoint/2010/main" val="2187563968"/>
      </p:ext>
    </p:extLst>
  </p:cSld>
  <p:clrMapOvr>
    <a:masterClrMapping/>
  </p:clrMapOvr>
  <p:transition spd="med">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August 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August 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933D019-A32C-4EAD-B8E6-DBDA699692FD}" type="datetime2">
              <a:rPr lang="en-US" smtClean="0"/>
              <a:t>Friday, August 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August 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hu-HU"/>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5" name="Rectangle 6"/>
          <p:cNvSpPr>
            <a:spLocks noGrp="1" noChangeArrowheads="1"/>
          </p:cNvSpPr>
          <p:nvPr>
            <p:ph type="dt" sz="half" idx="10"/>
          </p:nvPr>
        </p:nvSpPr>
        <p:spPr>
          <a:ln/>
        </p:spPr>
        <p:txBody>
          <a:bodyPr/>
          <a:lstStyle>
            <a:lvl1pPr>
              <a:defRPr/>
            </a:lvl1pPr>
          </a:lstStyle>
          <a:p>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7" name="Rectangle 8"/>
          <p:cNvSpPr>
            <a:spLocks noGrp="1" noChangeArrowheads="1"/>
          </p:cNvSpPr>
          <p:nvPr>
            <p:ph type="sldNum" sz="quarter" idx="12"/>
          </p:nvPr>
        </p:nvSpPr>
        <p:spPr>
          <a:ln/>
        </p:spPr>
        <p:txBody>
          <a:bodyPr/>
          <a:lstStyle>
            <a:lvl1pPr>
              <a:defRPr/>
            </a:lvl1pPr>
          </a:lstStyle>
          <a:p>
            <a:fld id="{2BBC62F0-7287-4274-B44A-34E99EE8CF90}" type="slidenum">
              <a:rPr lang="tr-TR"/>
              <a:pPr/>
              <a:t>‹#›</a:t>
            </a:fld>
            <a:endParaRPr lang="tr-TR"/>
          </a:p>
        </p:txBody>
      </p:sp>
    </p:spTree>
    <p:extLst>
      <p:ext uri="{BB962C8B-B14F-4D97-AF65-F5344CB8AC3E}">
        <p14:creationId xmlns:p14="http://schemas.microsoft.com/office/powerpoint/2010/main" val="720820539"/>
      </p:ext>
    </p:extLst>
  </p:cSld>
  <p:clrMapOvr>
    <a:masterClrMapping/>
  </p:clrMapOvr>
  <p:transition spd="med">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August 2,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August 2,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August 2,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FE976D3-5B7F-4300-ABED-C91F1B2AE209}" type="datetime2">
              <a:rPr lang="en-US" smtClean="0"/>
              <a:t>Friday, August 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BDC1E59-17DD-41CE-97CA-624A472382D4}" type="datetime2">
              <a:rPr lang="en-US" smtClean="0"/>
              <a:t>Friday, August 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August 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August 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7" name="Rectangle 6"/>
          <p:cNvSpPr>
            <a:spLocks noGrp="1" noChangeArrowheads="1"/>
          </p:cNvSpPr>
          <p:nvPr>
            <p:ph type="dt" sz="half" idx="10"/>
          </p:nvPr>
        </p:nvSpPr>
        <p:spPr>
          <a:ln/>
        </p:spPr>
        <p:txBody>
          <a:bodyPr/>
          <a:lstStyle>
            <a:lvl1pPr>
              <a:defRPr/>
            </a:lvl1pPr>
          </a:lstStyle>
          <a:p>
            <a:endParaRPr lang="tr-TR"/>
          </a:p>
        </p:txBody>
      </p:sp>
      <p:sp>
        <p:nvSpPr>
          <p:cNvPr id="8"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9" name="Rectangle 8"/>
          <p:cNvSpPr>
            <a:spLocks noGrp="1" noChangeArrowheads="1"/>
          </p:cNvSpPr>
          <p:nvPr>
            <p:ph type="sldNum" sz="quarter" idx="12"/>
          </p:nvPr>
        </p:nvSpPr>
        <p:spPr>
          <a:ln/>
        </p:spPr>
        <p:txBody>
          <a:bodyPr/>
          <a:lstStyle>
            <a:lvl1pPr>
              <a:defRPr/>
            </a:lvl1pPr>
          </a:lstStyle>
          <a:p>
            <a:fld id="{3FFB32A5-6FB8-43E1-BA3F-BED7EFF44021}" type="slidenum">
              <a:rPr lang="tr-TR"/>
              <a:pPr/>
              <a:t>‹#›</a:t>
            </a:fld>
            <a:endParaRPr lang="tr-TR"/>
          </a:p>
        </p:txBody>
      </p:sp>
    </p:spTree>
    <p:extLst>
      <p:ext uri="{BB962C8B-B14F-4D97-AF65-F5344CB8AC3E}">
        <p14:creationId xmlns:p14="http://schemas.microsoft.com/office/powerpoint/2010/main" val="993738016"/>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hu-HU"/>
          </a:p>
        </p:txBody>
      </p:sp>
      <p:sp>
        <p:nvSpPr>
          <p:cNvPr id="3" name="Rectangle 6"/>
          <p:cNvSpPr>
            <a:spLocks noGrp="1" noChangeArrowheads="1"/>
          </p:cNvSpPr>
          <p:nvPr>
            <p:ph type="dt" sz="half" idx="10"/>
          </p:nvPr>
        </p:nvSpPr>
        <p:spPr>
          <a:ln/>
        </p:spPr>
        <p:txBody>
          <a:bodyPr/>
          <a:lstStyle>
            <a:lvl1pPr>
              <a:defRPr/>
            </a:lvl1pPr>
          </a:lstStyle>
          <a:p>
            <a:endParaRPr lang="tr-TR"/>
          </a:p>
        </p:txBody>
      </p:sp>
      <p:sp>
        <p:nvSpPr>
          <p:cNvPr id="4"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5" name="Rectangle 8"/>
          <p:cNvSpPr>
            <a:spLocks noGrp="1" noChangeArrowheads="1"/>
          </p:cNvSpPr>
          <p:nvPr>
            <p:ph type="sldNum" sz="quarter" idx="12"/>
          </p:nvPr>
        </p:nvSpPr>
        <p:spPr>
          <a:ln/>
        </p:spPr>
        <p:txBody>
          <a:bodyPr/>
          <a:lstStyle>
            <a:lvl1pPr>
              <a:defRPr/>
            </a:lvl1pPr>
          </a:lstStyle>
          <a:p>
            <a:fld id="{6912A35B-E15C-4FE7-9B9A-B3A63D270B58}" type="slidenum">
              <a:rPr lang="tr-TR"/>
              <a:pPr/>
              <a:t>‹#›</a:t>
            </a:fld>
            <a:endParaRPr lang="tr-TR"/>
          </a:p>
        </p:txBody>
      </p:sp>
    </p:spTree>
    <p:extLst>
      <p:ext uri="{BB962C8B-B14F-4D97-AF65-F5344CB8AC3E}">
        <p14:creationId xmlns:p14="http://schemas.microsoft.com/office/powerpoint/2010/main" val="698729077"/>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tr-TR"/>
          </a:p>
        </p:txBody>
      </p:sp>
      <p:sp>
        <p:nvSpPr>
          <p:cNvPr id="3"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4" name="Rectangle 8"/>
          <p:cNvSpPr>
            <a:spLocks noGrp="1" noChangeArrowheads="1"/>
          </p:cNvSpPr>
          <p:nvPr>
            <p:ph type="sldNum" sz="quarter" idx="12"/>
          </p:nvPr>
        </p:nvSpPr>
        <p:spPr>
          <a:ln/>
        </p:spPr>
        <p:txBody>
          <a:bodyPr/>
          <a:lstStyle>
            <a:lvl1pPr>
              <a:defRPr/>
            </a:lvl1pPr>
          </a:lstStyle>
          <a:p>
            <a:fld id="{2536E6BD-A5E8-4759-9DED-AFD1ED341E9C}" type="slidenum">
              <a:rPr lang="tr-TR"/>
              <a:pPr/>
              <a:t>‹#›</a:t>
            </a:fld>
            <a:endParaRPr lang="tr-TR"/>
          </a:p>
        </p:txBody>
      </p:sp>
    </p:spTree>
    <p:extLst>
      <p:ext uri="{BB962C8B-B14F-4D97-AF65-F5344CB8AC3E}">
        <p14:creationId xmlns:p14="http://schemas.microsoft.com/office/powerpoint/2010/main" val="3434177748"/>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7" name="Rectangle 8"/>
          <p:cNvSpPr>
            <a:spLocks noGrp="1" noChangeArrowheads="1"/>
          </p:cNvSpPr>
          <p:nvPr>
            <p:ph type="sldNum" sz="quarter" idx="12"/>
          </p:nvPr>
        </p:nvSpPr>
        <p:spPr>
          <a:ln/>
        </p:spPr>
        <p:txBody>
          <a:bodyPr/>
          <a:lstStyle>
            <a:lvl1pPr>
              <a:defRPr/>
            </a:lvl1pPr>
          </a:lstStyle>
          <a:p>
            <a:fld id="{8B0F4643-8630-46F1-B6AC-BE4A11C5AE51}" type="slidenum">
              <a:rPr lang="tr-TR"/>
              <a:pPr/>
              <a:t>‹#›</a:t>
            </a:fld>
            <a:endParaRPr lang="tr-TR"/>
          </a:p>
        </p:txBody>
      </p:sp>
    </p:spTree>
    <p:extLst>
      <p:ext uri="{BB962C8B-B14F-4D97-AF65-F5344CB8AC3E}">
        <p14:creationId xmlns:p14="http://schemas.microsoft.com/office/powerpoint/2010/main" val="2675299760"/>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hu-H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endParaRPr lang="tr-TR"/>
          </a:p>
        </p:txBody>
      </p:sp>
      <p:sp>
        <p:nvSpPr>
          <p:cNvPr id="6" name="Rectangle 7"/>
          <p:cNvSpPr>
            <a:spLocks noGrp="1" noChangeArrowheads="1"/>
          </p:cNvSpPr>
          <p:nvPr>
            <p:ph type="ftr" sz="quarter" idx="11"/>
          </p:nvPr>
        </p:nvSpPr>
        <p:spPr>
          <a:ln/>
        </p:spPr>
        <p:txBody>
          <a:bodyPr/>
          <a:lstStyle>
            <a:lvl1pPr>
              <a:defRPr/>
            </a:lvl1pPr>
          </a:lstStyle>
          <a:p>
            <a:pPr>
              <a:defRPr/>
            </a:pPr>
            <a:r>
              <a:rPr lang="tr-TR"/>
              <a:t>Discover the power of custom layouts</a:t>
            </a:r>
          </a:p>
        </p:txBody>
      </p:sp>
      <p:sp>
        <p:nvSpPr>
          <p:cNvPr id="7" name="Rectangle 8"/>
          <p:cNvSpPr>
            <a:spLocks noGrp="1" noChangeArrowheads="1"/>
          </p:cNvSpPr>
          <p:nvPr>
            <p:ph type="sldNum" sz="quarter" idx="12"/>
          </p:nvPr>
        </p:nvSpPr>
        <p:spPr>
          <a:ln/>
        </p:spPr>
        <p:txBody>
          <a:bodyPr/>
          <a:lstStyle>
            <a:lvl1pPr>
              <a:defRPr/>
            </a:lvl1pPr>
          </a:lstStyle>
          <a:p>
            <a:fld id="{53BE5025-FB61-46F2-8341-0F6824D76895}" type="slidenum">
              <a:rPr lang="tr-TR"/>
              <a:pPr/>
              <a:t>‹#›</a:t>
            </a:fld>
            <a:endParaRPr lang="tr-TR"/>
          </a:p>
        </p:txBody>
      </p:sp>
    </p:spTree>
    <p:extLst>
      <p:ext uri="{BB962C8B-B14F-4D97-AF65-F5344CB8AC3E}">
        <p14:creationId xmlns:p14="http://schemas.microsoft.com/office/powerpoint/2010/main" val="3971976007"/>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pPr>
            <a:endParaRPr lang="tr-TR"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pPr>
            <a:endParaRPr lang="tr-TR" sz="2400">
              <a:solidFill>
                <a:schemeClr val="tx2"/>
              </a:solidFill>
            </a:endParaRPr>
          </a:p>
        </p:txBody>
      </p:sp>
      <p:sp>
        <p:nvSpPr>
          <p:cNvPr id="9220" name="Rectangle 4"/>
          <p:cNvSpPr>
            <a:spLocks noGrp="1" noChangeArrowheads="1"/>
          </p:cNvSpPr>
          <p:nvPr>
            <p:ph type="body" idx="1"/>
          </p:nvPr>
        </p:nvSpPr>
        <p:spPr bwMode="auto">
          <a:xfrm>
            <a:off x="350838" y="914400"/>
            <a:ext cx="84312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221" name="Rectangle 5"/>
          <p:cNvSpPr>
            <a:spLocks noGrp="1" noChangeArrowheads="1"/>
          </p:cNvSpPr>
          <p:nvPr>
            <p:ph type="title"/>
          </p:nvPr>
        </p:nvSpPr>
        <p:spPr bwMode="auto">
          <a:xfrm>
            <a:off x="214313" y="7302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stilini düzenlemek için tıklatın</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tr-TR"/>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smtClean="0">
                <a:solidFill>
                  <a:srgbClr val="005AB4"/>
                </a:solidFill>
              </a:defRPr>
            </a:lvl1pPr>
          </a:lstStyle>
          <a:p>
            <a:pPr>
              <a:defRPr/>
            </a:pPr>
            <a:r>
              <a:rPr lang="tr-TR"/>
              <a:t>Discover the power of custom layouts</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04E23453-9533-4022-9668-736AA87D7927}"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p:wipe dir="d"/>
  </p:transition>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Ana başlık stilini düzenlemek için tıklatın</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Ana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tr-TR"/>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r>
              <a:rPr lang="tr-TR" smtClean="0"/>
              <a:t>Discover the power of custom layouts</a:t>
            </a:r>
            <a:endParaRPr lang="tr-TR"/>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04E23453-9533-4022-9668-736AA87D7927}" type="slidenum">
              <a:rPr lang="tr-TR" smtClean="0"/>
              <a:pPr/>
              <a:t>‹#›</a:t>
            </a:fld>
            <a:endParaRPr lang="tr-TR"/>
          </a:p>
        </p:txBody>
      </p:sp>
    </p:spTree>
  </p:cSld>
  <p:clrMap bg1="dk2" tx1="lt1" bg2="dk1"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ransition spd="med">
    <p:wipe dir="d"/>
  </p:transition>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charset="0"/>
        </a:defRPr>
      </a:lvl2pPr>
      <a:lvl3pPr algn="l" rtl="0" eaLnBrk="1" fontAlgn="base" hangingPunct="1">
        <a:spcBef>
          <a:spcPct val="0"/>
        </a:spcBef>
        <a:spcAft>
          <a:spcPct val="0"/>
        </a:spcAft>
        <a:defRPr sz="3800">
          <a:solidFill>
            <a:schemeClr val="tx2"/>
          </a:solidFill>
          <a:latin typeface="Tahoma" charset="0"/>
        </a:defRPr>
      </a:lvl3pPr>
      <a:lvl4pPr algn="l" rtl="0" eaLnBrk="1" fontAlgn="base" hangingPunct="1">
        <a:spcBef>
          <a:spcPct val="0"/>
        </a:spcBef>
        <a:spcAft>
          <a:spcPct val="0"/>
        </a:spcAft>
        <a:defRPr sz="3800">
          <a:solidFill>
            <a:schemeClr val="tx2"/>
          </a:solidFill>
          <a:latin typeface="Tahoma" charset="0"/>
        </a:defRPr>
      </a:lvl4pPr>
      <a:lvl5pPr algn="l" rtl="0" eaLnBrk="1" fontAlgn="base" hangingPunct="1">
        <a:spcBef>
          <a:spcPct val="0"/>
        </a:spcBef>
        <a:spcAft>
          <a:spcPct val="0"/>
        </a:spcAft>
        <a:defRPr sz="3800">
          <a:solidFill>
            <a:schemeClr val="tx2"/>
          </a:solidFill>
          <a:latin typeface="Tahoma" charset="0"/>
        </a:defRPr>
      </a:lvl5pPr>
      <a:lvl6pPr marL="457200" algn="l" rtl="0" eaLnBrk="1" fontAlgn="base" hangingPunct="1">
        <a:spcBef>
          <a:spcPct val="0"/>
        </a:spcBef>
        <a:spcAft>
          <a:spcPct val="0"/>
        </a:spcAft>
        <a:defRPr sz="3800">
          <a:solidFill>
            <a:schemeClr val="tx2"/>
          </a:solidFill>
          <a:latin typeface="Tahoma" charset="0"/>
        </a:defRPr>
      </a:lvl6pPr>
      <a:lvl7pPr marL="914400" algn="l" rtl="0" eaLnBrk="1" fontAlgn="base" hangingPunct="1">
        <a:spcBef>
          <a:spcPct val="0"/>
        </a:spcBef>
        <a:spcAft>
          <a:spcPct val="0"/>
        </a:spcAft>
        <a:defRPr sz="3800">
          <a:solidFill>
            <a:schemeClr val="tx2"/>
          </a:solidFill>
          <a:latin typeface="Tahoma" charset="0"/>
        </a:defRPr>
      </a:lvl7pPr>
      <a:lvl8pPr marL="1371600" algn="l" rtl="0" eaLnBrk="1" fontAlgn="base" hangingPunct="1">
        <a:spcBef>
          <a:spcPct val="0"/>
        </a:spcBef>
        <a:spcAft>
          <a:spcPct val="0"/>
        </a:spcAft>
        <a:defRPr sz="3800">
          <a:solidFill>
            <a:schemeClr val="tx2"/>
          </a:solidFill>
          <a:latin typeface="Tahoma" charset="0"/>
        </a:defRPr>
      </a:lvl8pPr>
      <a:lvl9pPr marL="1828800" algn="l" rtl="0" eaLnBrk="1" fontAlgn="base" hangingPunct="1">
        <a:spcBef>
          <a:spcPct val="0"/>
        </a:spcBef>
        <a:spcAft>
          <a:spcPct val="0"/>
        </a:spcAft>
        <a:defRPr sz="3800">
          <a:solidFill>
            <a:schemeClr val="tx2"/>
          </a:solidFill>
          <a:latin typeface="Tahoma"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Ana başlık stilini düzenlemek için tıklatın</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Ana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tr-T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r>
              <a:rPr lang="tr-TR" smtClean="0"/>
              <a:t>Discover the power of custom layouts</a:t>
            </a:r>
            <a:endParaRPr lang="tr-T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04E23453-9533-4022-9668-736AA87D792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ransition spd="med">
    <p:wipe dir="d"/>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tr-TR" smtClean="0"/>
              <a:t>Discover the power of custom layouts</a:t>
            </a:r>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4E23453-9533-4022-9668-736AA87D792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spd="med">
    <p:wipe dir="d"/>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sz="4000" dirty="0" smtClean="0">
                <a:latin typeface="Times New Roman" panose="02020603050405020304" pitchFamily="18" charset="0"/>
                <a:cs typeface="Times New Roman" panose="02020603050405020304" pitchFamily="18" charset="0"/>
              </a:rPr>
              <a:t>ENÜREZİS NOKTURNA</a:t>
            </a:r>
            <a:endParaRPr lang="tr-TR" sz="40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normAutofit fontScale="70000" lnSpcReduction="20000"/>
          </a:bodyPr>
          <a:lstStyle/>
          <a:p>
            <a:r>
              <a:rPr lang="tr-TR" sz="3000" dirty="0" smtClean="0">
                <a:latin typeface="Times New Roman" panose="02020603050405020304" pitchFamily="18" charset="0"/>
                <a:cs typeface="Times New Roman" panose="02020603050405020304" pitchFamily="18" charset="0"/>
              </a:rPr>
              <a:t>KTÜ TIP FAKÜLTESİ</a:t>
            </a:r>
          </a:p>
          <a:p>
            <a:r>
              <a:rPr lang="tr-TR" sz="3000" dirty="0" smtClean="0">
                <a:latin typeface="Times New Roman" panose="02020603050405020304" pitchFamily="18" charset="0"/>
                <a:cs typeface="Times New Roman" panose="02020603050405020304" pitchFamily="18" charset="0"/>
              </a:rPr>
              <a:t>AİLE HEKİMLİĞİ</a:t>
            </a:r>
          </a:p>
          <a:p>
            <a:r>
              <a:rPr lang="tr-TR" sz="3000" dirty="0" smtClean="0">
                <a:latin typeface="Times New Roman" panose="02020603050405020304" pitchFamily="18" charset="0"/>
                <a:cs typeface="Times New Roman" panose="02020603050405020304" pitchFamily="18" charset="0"/>
              </a:rPr>
              <a:t>İNT</a:t>
            </a:r>
            <a:r>
              <a:rPr lang="tr-TR" sz="3000" dirty="0" smtClean="0">
                <a:latin typeface="Times New Roman" panose="02020603050405020304" pitchFamily="18" charset="0"/>
                <a:cs typeface="Times New Roman" panose="02020603050405020304" pitchFamily="18" charset="0"/>
              </a:rPr>
              <a:t>. DR. BERAT ARSLAN</a:t>
            </a:r>
          </a:p>
          <a:p>
            <a:endParaRPr lang="tr-TR" sz="3000" dirty="0" smtClean="0">
              <a:latin typeface="Times New Roman" panose="02020603050405020304" pitchFamily="18" charset="0"/>
              <a:cs typeface="Times New Roman" panose="02020603050405020304" pitchFamily="18" charset="0"/>
            </a:endParaRPr>
          </a:p>
          <a:p>
            <a:r>
              <a:rPr lang="tr-TR" sz="3000" dirty="0" smtClean="0">
                <a:latin typeface="Times New Roman" panose="02020603050405020304" pitchFamily="18" charset="0"/>
                <a:cs typeface="Times New Roman" panose="02020603050405020304" pitchFamily="18" charset="0"/>
              </a:rPr>
              <a:t>02.08.2019</a:t>
            </a:r>
            <a:endParaRPr lang="tr-TR"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82892"/>
      </p:ext>
    </p:extLst>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Times New Roman" panose="02020603050405020304" pitchFamily="18" charset="0"/>
                <a:cs typeface="Times New Roman" panose="02020603050405020304" pitchFamily="18" charset="0"/>
              </a:rPr>
              <a:t>ETİYOLOJİ</a:t>
            </a:r>
            <a:endParaRPr lang="tr-TR" sz="3600" dirty="0"/>
          </a:p>
        </p:txBody>
      </p:sp>
      <p:sp>
        <p:nvSpPr>
          <p:cNvPr id="3" name="İçerik Yer Tutucusu 2"/>
          <p:cNvSpPr>
            <a:spLocks noGrp="1"/>
          </p:cNvSpPr>
          <p:nvPr>
            <p:ph idx="1"/>
          </p:nvPr>
        </p:nvSpPr>
        <p:spPr/>
        <p:txBody>
          <a:bodyPr>
            <a:normAutofit/>
          </a:bodyPr>
          <a:lstStyle/>
          <a:p>
            <a:r>
              <a:rPr lang="tr-TR" sz="2200" dirty="0" smtClean="0">
                <a:latin typeface="Times New Roman" panose="02020603050405020304" pitchFamily="18" charset="0"/>
                <a:cs typeface="Times New Roman" panose="02020603050405020304" pitchFamily="18" charset="0"/>
              </a:rPr>
              <a:t>Enürezis fizyopatolojisinde 3 faktör önemli rol oynar</a:t>
            </a:r>
          </a:p>
          <a:p>
            <a:pPr lvl="1"/>
            <a:r>
              <a:rPr lang="tr-TR" dirty="0">
                <a:latin typeface="Times New Roman" panose="02020603050405020304" pitchFamily="18" charset="0"/>
                <a:cs typeface="Times New Roman" panose="02020603050405020304" pitchFamily="18" charset="0"/>
              </a:rPr>
              <a:t>Uyanma bozukluğu</a:t>
            </a:r>
          </a:p>
          <a:p>
            <a:pPr lvl="1"/>
            <a:r>
              <a:rPr lang="tr-TR" dirty="0">
                <a:latin typeface="Times New Roman" panose="02020603050405020304" pitchFamily="18" charset="0"/>
                <a:cs typeface="Times New Roman" panose="02020603050405020304" pitchFamily="18" charset="0"/>
              </a:rPr>
              <a:t>Gece düşük mesane kapasitesi ve aşırı detrusor aktivitesi</a:t>
            </a:r>
          </a:p>
          <a:p>
            <a:pPr lvl="1"/>
            <a:r>
              <a:rPr lang="tr-TR" dirty="0">
                <a:latin typeface="Times New Roman" panose="02020603050405020304" pitchFamily="18" charset="0"/>
                <a:cs typeface="Times New Roman" panose="02020603050405020304" pitchFamily="18" charset="0"/>
              </a:rPr>
              <a:t>Noktürnal poliüri (Artmış gece idrar </a:t>
            </a:r>
            <a:r>
              <a:rPr lang="tr-TR" dirty="0" smtClean="0">
                <a:latin typeface="Times New Roman" panose="02020603050405020304" pitchFamily="18" charset="0"/>
                <a:cs typeface="Times New Roman" panose="02020603050405020304" pitchFamily="18" charset="0"/>
              </a:rPr>
              <a:t>miktarı</a:t>
            </a:r>
            <a:r>
              <a:rPr lang="tr-TR" dirty="0">
                <a:latin typeface="Times New Roman" panose="02020603050405020304" pitchFamily="18" charset="0"/>
                <a:cs typeface="Times New Roman" panose="02020603050405020304" pitchFamily="18" charset="0"/>
              </a:rPr>
              <a:t>)</a:t>
            </a:r>
          </a:p>
          <a:p>
            <a:endParaRPr lang="tr-TR" sz="2200" dirty="0" smtClean="0">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Enüretik çocuklarda gece üretilen idrar miktarı ile gece mesane kapasitesi arasındaki dengenin bozukluğuna bağlı olarak geceleri mesane daha kolay dolmakta ve uyanma güçlüğünün eklenmesi ile yatağı ıslatma ortaya çıkmaktadır.</a:t>
            </a:r>
          </a:p>
          <a:p>
            <a:endParaRPr lang="tr-TR" sz="2200" dirty="0" smtClean="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00" y="2018654"/>
            <a:ext cx="6984776" cy="479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 y="332656"/>
            <a:ext cx="9143395"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47902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TANI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latin typeface="Times New Roman" panose="02020603050405020304" pitchFamily="18" charset="0"/>
                <a:cs typeface="Times New Roman" panose="02020603050405020304" pitchFamily="18" charset="0"/>
              </a:rPr>
              <a:t>DSM-V tanı kriterlerine göre</a:t>
            </a:r>
            <a:endParaRPr lang="tr-TR" sz="1800" dirty="0" smtClean="0">
              <a:latin typeface="Times New Roman" panose="02020603050405020304" pitchFamily="18" charset="0"/>
              <a:cs typeface="Times New Roman" panose="02020603050405020304" pitchFamily="18" charset="0"/>
            </a:endParaRPr>
          </a:p>
          <a:p>
            <a:pPr marL="731520" lvl="1" indent="-457200">
              <a:buFont typeface="+mj-lt"/>
              <a:buAutoNum type="arabicPeriod"/>
            </a:pPr>
            <a:r>
              <a:rPr lang="tr-TR" dirty="0" smtClean="0">
                <a:latin typeface="Times New Roman" panose="02020603050405020304" pitchFamily="18" charset="0"/>
                <a:cs typeface="Times New Roman" panose="02020603050405020304" pitchFamily="18" charset="0"/>
              </a:rPr>
              <a:t>Yatağa ya da giysilere tekrarlayan bir biçimde idrar kaçırma (istemsiz ya da amaçlı olarak)</a:t>
            </a:r>
          </a:p>
          <a:p>
            <a:pPr marL="731520" lvl="1" indent="-457200">
              <a:buFont typeface="+mj-lt"/>
              <a:buAutoNum type="arabicPeriod"/>
            </a:pPr>
            <a:r>
              <a:rPr lang="tr-TR" dirty="0" smtClean="0">
                <a:latin typeface="Times New Roman" panose="02020603050405020304" pitchFamily="18" charset="0"/>
                <a:cs typeface="Times New Roman" panose="02020603050405020304" pitchFamily="18" charset="0"/>
              </a:rPr>
              <a:t>En az ardışık üç ay, haftada iki kez ortaya çıkan bir sıklıkta olması ya da klinik açıdan belirgin bir sıkıntı doğurması ya da toplumsal, okulda (mesleki) veya önemli diğer işlevsellik alanlarında bozulmaya yol açması</a:t>
            </a:r>
          </a:p>
          <a:p>
            <a:pPr marL="731520" lvl="1" indent="-457200">
              <a:buFont typeface="+mj-lt"/>
              <a:buAutoNum type="arabicPeriod"/>
            </a:pPr>
            <a:r>
              <a:rPr lang="tr-TR" dirty="0" smtClean="0">
                <a:latin typeface="Times New Roman" panose="02020603050405020304" pitchFamily="18" charset="0"/>
                <a:cs typeface="Times New Roman" panose="02020603050405020304" pitchFamily="18" charset="0"/>
              </a:rPr>
              <a:t>Takvim yaşının en az 5 olması</a:t>
            </a:r>
          </a:p>
          <a:p>
            <a:pPr marL="731520" lvl="1" indent="-457200">
              <a:buFont typeface="+mj-lt"/>
              <a:buAutoNum type="arabicPeriod"/>
            </a:pPr>
            <a:r>
              <a:rPr lang="tr-TR" dirty="0" smtClean="0">
                <a:latin typeface="Times New Roman" panose="02020603050405020304" pitchFamily="18" charset="0"/>
                <a:cs typeface="Times New Roman" panose="02020603050405020304" pitchFamily="18" charset="0"/>
              </a:rPr>
              <a:t>Bu davranışının bir ilacın veya genel tıbbi bir durumun doğrudan fizyolojik etkilerine bağlı olmaması</a:t>
            </a:r>
          </a:p>
        </p:txBody>
      </p:sp>
    </p:spTree>
    <p:extLst>
      <p:ext uri="{BB962C8B-B14F-4D97-AF65-F5344CB8AC3E}">
        <p14:creationId xmlns:p14="http://schemas.microsoft.com/office/powerpoint/2010/main" val="3557070059"/>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TANI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600200"/>
            <a:ext cx="8229600" cy="5257800"/>
          </a:xfrm>
        </p:spPr>
        <p:txBody>
          <a:bodyPr>
            <a:normAutofit/>
          </a:bodyPr>
          <a:lstStyle/>
          <a:p>
            <a:r>
              <a:rPr lang="tr-TR" sz="2200" dirty="0" smtClean="0">
                <a:latin typeface="Times New Roman" panose="02020603050405020304" pitchFamily="18" charset="0"/>
                <a:cs typeface="Times New Roman" panose="02020603050405020304" pitchFamily="18" charset="0"/>
              </a:rPr>
              <a:t>Gece yatağını ıslatan çocuğun ilk basamak değerlendirilmesinin tanı aşamasında birincil amaç, sadece geceleri idrar kaçıran (MSE) çocukları tanımlamak ve diğer medikal sebeplerle ortaya çıkan monosemptomatik olmayan enürezisi(MSOE) ayrı tutmaktır</a:t>
            </a:r>
          </a:p>
          <a:p>
            <a:r>
              <a:rPr lang="tr-TR" sz="2200" dirty="0" smtClean="0">
                <a:latin typeface="Times New Roman" panose="02020603050405020304" pitchFamily="18" charset="0"/>
                <a:cs typeface="Times New Roman" panose="02020603050405020304" pitchFamily="18" charset="0"/>
              </a:rPr>
              <a:t>Yatak ıslatmaya eşlik edebilecek belirti ve bulguların varlığında MSOE’den bahsedilir ve bu hastalara yaklaşım farklıdır.</a:t>
            </a:r>
          </a:p>
          <a:p>
            <a:pPr lvl="2"/>
            <a:r>
              <a:rPr lang="tr-TR" dirty="0" smtClean="0">
                <a:latin typeface="Times New Roman" panose="02020603050405020304" pitchFamily="18" charset="0"/>
                <a:cs typeface="Times New Roman" panose="02020603050405020304" pitchFamily="18" charset="0"/>
              </a:rPr>
              <a:t>Gündüz yetişememe tipi idrar kaçırması veya gündüz uyanıkken her türlü idrar kaçırma varlığı</a:t>
            </a:r>
          </a:p>
          <a:p>
            <a:pPr lvl="2"/>
            <a:r>
              <a:rPr lang="tr-TR" dirty="0" smtClean="0">
                <a:latin typeface="Times New Roman" panose="02020603050405020304" pitchFamily="18" charset="0"/>
                <a:cs typeface="Times New Roman" panose="02020603050405020304" pitchFamily="18" charset="0"/>
              </a:rPr>
              <a:t>İdrarını geciktirmede güçlük</a:t>
            </a:r>
          </a:p>
          <a:p>
            <a:pPr lvl="2"/>
            <a:r>
              <a:rPr lang="tr-TR" dirty="0" smtClean="0">
                <a:latin typeface="Times New Roman" panose="02020603050405020304" pitchFamily="18" charset="0"/>
                <a:cs typeface="Times New Roman" panose="02020603050405020304" pitchFamily="18" charset="0"/>
              </a:rPr>
              <a:t>Günlük yaşamı rahatsız edecek sıklıkta idrar yapma gerekliliği (günde &gt;8)</a:t>
            </a:r>
          </a:p>
          <a:p>
            <a:pPr lvl="2"/>
            <a:r>
              <a:rPr lang="tr-TR" dirty="0">
                <a:latin typeface="Times New Roman" panose="02020603050405020304" pitchFamily="18" charset="0"/>
                <a:cs typeface="Times New Roman" panose="02020603050405020304" pitchFamily="18" charset="0"/>
              </a:rPr>
              <a:t>İdrarını tutma ve idrar yapma sıklığında azalma (günde </a:t>
            </a:r>
            <a:r>
              <a:rPr lang="tr-TR" dirty="0" smtClean="0">
                <a:latin typeface="Times New Roman" panose="02020603050405020304" pitchFamily="18" charset="0"/>
                <a:cs typeface="Times New Roman" panose="02020603050405020304" pitchFamily="18" charset="0"/>
              </a:rPr>
              <a:t>&lt;4) bu hastalarda çaprazlama ve çömelme gibi idrar tutma manevralarına sık rastlanır</a:t>
            </a:r>
          </a:p>
          <a:p>
            <a:pPr lvl="2"/>
            <a:r>
              <a:rPr lang="tr-TR" dirty="0" smtClean="0">
                <a:latin typeface="Times New Roman" panose="02020603050405020304" pitchFamily="18" charset="0"/>
                <a:cs typeface="Times New Roman" panose="02020603050405020304" pitchFamily="18" charset="0"/>
              </a:rPr>
              <a:t>Ikınarak idrar yapma</a:t>
            </a:r>
          </a:p>
          <a:p>
            <a:pPr lvl="2"/>
            <a:r>
              <a:rPr lang="tr-TR" dirty="0" smtClean="0">
                <a:latin typeface="Times New Roman" panose="02020603050405020304" pitchFamily="18" charset="0"/>
                <a:cs typeface="Times New Roman" panose="02020603050405020304" pitchFamily="18" charset="0"/>
              </a:rPr>
              <a:t>Üriner enfeksiyon varlığı</a:t>
            </a:r>
          </a:p>
          <a:p>
            <a:pPr lvl="2"/>
            <a:r>
              <a:rPr lang="tr-TR" dirty="0" smtClean="0">
                <a:latin typeface="Times New Roman" panose="02020603050405020304" pitchFamily="18" charset="0"/>
                <a:cs typeface="Times New Roman" panose="02020603050405020304" pitchFamily="18" charset="0"/>
              </a:rPr>
              <a:t>Kabızlık ve kaka çıkarma</a:t>
            </a:r>
          </a:p>
        </p:txBody>
      </p:sp>
      <p:sp>
        <p:nvSpPr>
          <p:cNvPr id="4" name="Metin kutusu 3"/>
          <p:cNvSpPr txBox="1"/>
          <p:nvPr/>
        </p:nvSpPr>
        <p:spPr>
          <a:xfrm>
            <a:off x="3707904" y="5517232"/>
            <a:ext cx="5334510" cy="1107996"/>
          </a:xfrm>
          <a:prstGeom prst="rect">
            <a:avLst/>
          </a:prstGeom>
          <a:noFill/>
        </p:spPr>
        <p:txBody>
          <a:bodyPr wrap="square" rtlCol="0">
            <a:spAutoFit/>
          </a:bodyPr>
          <a:lstStyle/>
          <a:p>
            <a:r>
              <a:rPr lang="tr-TR" sz="2200" dirty="0" smtClean="0">
                <a:solidFill>
                  <a:srgbClr val="FF0000"/>
                </a:solidFill>
                <a:latin typeface="Times New Roman" panose="02020603050405020304" pitchFamily="18" charset="0"/>
                <a:cs typeface="Times New Roman" panose="02020603050405020304" pitchFamily="18" charset="0"/>
              </a:rPr>
              <a:t>Bu hasta grunu, alt üriner sistem bozukluğunu incelemeye yönelik ikincil basamak değerlendirmeye alınmalıdır</a:t>
            </a:r>
            <a:endParaRPr lang="tr-TR"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13405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TANI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602000"/>
            <a:ext cx="8229600" cy="4876800"/>
          </a:xfrm>
        </p:spPr>
        <p:txBody>
          <a:bodyPr>
            <a:normAutofit/>
          </a:bodyPr>
          <a:lstStyle/>
          <a:p>
            <a:r>
              <a:rPr lang="tr-TR" sz="2200" dirty="0" smtClean="0">
                <a:latin typeface="Times New Roman" panose="02020603050405020304" pitchFamily="18" charset="0"/>
                <a:cs typeface="Times New Roman" panose="02020603050405020304" pitchFamily="18" charset="0"/>
              </a:rPr>
              <a:t>Anamnez</a:t>
            </a:r>
          </a:p>
          <a:p>
            <a:pPr lvl="2"/>
            <a:r>
              <a:rPr lang="tr-TR" sz="1600" dirty="0">
                <a:latin typeface="Times New Roman" panose="02020603050405020304" pitchFamily="18" charset="0"/>
                <a:cs typeface="Times New Roman" panose="02020603050405020304" pitchFamily="18" charset="0"/>
              </a:rPr>
              <a:t>İşeme alışkanlıkları</a:t>
            </a:r>
          </a:p>
          <a:p>
            <a:pPr lvl="2"/>
            <a:r>
              <a:rPr lang="tr-TR" sz="1600" dirty="0">
                <a:latin typeface="Times New Roman" panose="02020603050405020304" pitchFamily="18" charset="0"/>
                <a:cs typeface="Times New Roman" panose="02020603050405020304" pitchFamily="18" charset="0"/>
              </a:rPr>
              <a:t>Dışkılama alışkanlıkları</a:t>
            </a:r>
          </a:p>
          <a:p>
            <a:pPr lvl="2"/>
            <a:r>
              <a:rPr lang="tr-TR" sz="1600" dirty="0">
                <a:latin typeface="Times New Roman" panose="02020603050405020304" pitchFamily="18" charset="0"/>
                <a:cs typeface="Times New Roman" panose="02020603050405020304" pitchFamily="18" charset="0"/>
              </a:rPr>
              <a:t>Sıvı alma alışkanlıkları</a:t>
            </a:r>
          </a:p>
          <a:p>
            <a:pPr lvl="1"/>
            <a:r>
              <a:rPr lang="tr-TR" sz="1800" dirty="0" smtClean="0">
                <a:latin typeface="Times New Roman" panose="02020603050405020304" pitchFamily="18" charset="0"/>
                <a:cs typeface="Times New Roman" panose="02020603050405020304" pitchFamily="18" charset="0"/>
              </a:rPr>
              <a:t>Gece yatağını ıslatan çocuğun işeme ve dışkılama alışkanlıkları ile diğer semptomlarının varlığını araştırmak ve gece ıslatma şiddetini belirlemek için önceden yapılandırılmış bir standart sorgulama uygulanabilir (Form1). </a:t>
            </a:r>
          </a:p>
          <a:p>
            <a:pPr lvl="1"/>
            <a:r>
              <a:rPr lang="tr-TR" sz="1800" dirty="0" smtClean="0">
                <a:latin typeface="Times New Roman" panose="02020603050405020304" pitchFamily="18" charset="0"/>
                <a:cs typeface="Times New Roman" panose="02020603050405020304" pitchFamily="18" charset="0"/>
              </a:rPr>
              <a:t>Gündüz idrar ve kaka yapma alışkanlıkları ile sıvı alma özelliklerini değerlendirmek için de işeme çizelgeleri/işeme günlüğü kullanılmalıdır. İşeme günlükleri pratik kullanımda zaman açısından zorluk getirse de objektif veri sağlanması açısından faydalıdır (Form 2 ve Form 3).</a:t>
            </a:r>
          </a:p>
          <a:p>
            <a:pPr lvl="1"/>
            <a:r>
              <a:rPr lang="tr-TR" sz="1800" dirty="0" smtClean="0">
                <a:latin typeface="Times New Roman" panose="02020603050405020304" pitchFamily="18" charset="0"/>
                <a:cs typeface="Times New Roman" panose="02020603050405020304" pitchFamily="18" charset="0"/>
              </a:rPr>
              <a:t>Uyku özelliklerini tanımlayıcı standart bir yöntem kullanımına gerek yoktur. Uyku alışkanlıkları sorgulanırken özellikle uyarıyla uyandırabilme durumu sorgulanmalı</a:t>
            </a:r>
          </a:p>
          <a:p>
            <a:pPr lvl="1"/>
            <a:r>
              <a:rPr lang="tr-TR" sz="1800" dirty="0" smtClean="0">
                <a:latin typeface="Times New Roman" panose="02020603050405020304" pitchFamily="18" charset="0"/>
                <a:cs typeface="Times New Roman" panose="02020603050405020304" pitchFamily="18" charset="0"/>
              </a:rPr>
              <a:t>Arkadaş edinme durumu, arkadaşlarıyla ilişkisi, aile bireyleriyle uyumu ve okul başarısı gibi durumların sorgulanması çocukta ruhsal davranış bozukluğuna ait bulgular </a:t>
            </a:r>
            <a:r>
              <a:rPr lang="tr-TR" sz="1800" dirty="0">
                <a:latin typeface="Times New Roman" panose="02020603050405020304" pitchFamily="18" charset="0"/>
                <a:cs typeface="Times New Roman" panose="02020603050405020304" pitchFamily="18" charset="0"/>
              </a:rPr>
              <a:t>sağlayabilir</a:t>
            </a:r>
            <a:r>
              <a:rPr lang="tr-TR" sz="1800" dirty="0" smtClean="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3779912" y="1962000"/>
            <a:ext cx="4896544" cy="933589"/>
          </a:xfrm>
          <a:prstGeom prst="rect">
            <a:avLst/>
          </a:prstGeom>
          <a:noFill/>
        </p:spPr>
        <p:txBody>
          <a:bodyPr wrap="square" rtlCol="0">
            <a:spAutoFit/>
          </a:bodyPr>
          <a:lstStyle/>
          <a:p>
            <a:pPr marL="730800" indent="-183600">
              <a:spcBef>
                <a:spcPts val="384"/>
              </a:spcBef>
              <a:buClr>
                <a:schemeClr val="accent1"/>
              </a:buClr>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Uyku özellikleri</a:t>
            </a:r>
          </a:p>
          <a:p>
            <a:pPr marL="730800" indent="-183600">
              <a:spcBef>
                <a:spcPts val="384"/>
              </a:spcBef>
              <a:buClr>
                <a:schemeClr val="accent1"/>
              </a:buClr>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Psikolojik durumları</a:t>
            </a:r>
          </a:p>
          <a:p>
            <a:pPr marL="730800" indent="-183600">
              <a:spcBef>
                <a:spcPts val="384"/>
              </a:spcBef>
              <a:buClr>
                <a:schemeClr val="accent1"/>
              </a:buClr>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Aile öyküsünde MSE varlığı araştırılmalıdır</a:t>
            </a:r>
            <a:endParaRPr lang="tr-TR" sz="1600" dirty="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074" y="0"/>
            <a:ext cx="4032448" cy="683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2275" y="-10447"/>
            <a:ext cx="4408045" cy="362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637" y="3610576"/>
            <a:ext cx="4335323" cy="323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88784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30"/>
                                        </p:tgtEl>
                                        <p:attrNameLst>
                                          <p:attrName>style.visibility</p:attrName>
                                        </p:attrNameLst>
                                      </p:cBhvr>
                                      <p:to>
                                        <p:strVal val="visible"/>
                                      </p:to>
                                    </p:set>
                                    <p:animEffect transition="in" filter="fade">
                                      <p:cBhvr>
                                        <p:cTn id="6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TANI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latin typeface="Times New Roman" panose="02020603050405020304" pitchFamily="18" charset="0"/>
                <a:cs typeface="Times New Roman" panose="02020603050405020304" pitchFamily="18" charset="0"/>
              </a:rPr>
              <a:t>Fizik muayene</a:t>
            </a:r>
          </a:p>
          <a:p>
            <a:pPr lvl="1"/>
            <a:r>
              <a:rPr lang="tr-TR" sz="1800" dirty="0" smtClean="0">
                <a:latin typeface="Times New Roman" panose="02020603050405020304" pitchFamily="18" charset="0"/>
                <a:cs typeface="Times New Roman" panose="02020603050405020304" pitchFamily="18" charset="0"/>
              </a:rPr>
              <a:t>MSE çocukların FM incelemesi genellikle normaldir. FM’de karın, sırt bölgesi ve genital organlar dikkatlice değerlendirilmelidir. Anormal FM bulgusu enürezisin başka patolojileri araştırmayı gerekli kılması nedeniyle önemlidir.</a:t>
            </a:r>
          </a:p>
          <a:p>
            <a:r>
              <a:rPr lang="tr-TR" sz="2200" dirty="0" smtClean="0">
                <a:latin typeface="Times New Roman" panose="02020603050405020304" pitchFamily="18" charset="0"/>
                <a:cs typeface="Times New Roman" panose="02020603050405020304" pitchFamily="18" charset="0"/>
              </a:rPr>
              <a:t>Laboratuvar incelemesi</a:t>
            </a:r>
          </a:p>
          <a:p>
            <a:pPr lvl="1"/>
            <a:r>
              <a:rPr lang="tr-TR" sz="1800" dirty="0" smtClean="0">
                <a:latin typeface="Times New Roman" panose="02020603050405020304" pitchFamily="18" charset="0"/>
                <a:cs typeface="Times New Roman" panose="02020603050405020304" pitchFamily="18" charset="0"/>
              </a:rPr>
              <a:t>Yapılması gerekli olan tek laboratuvar incelemesi idrar tetkikidir. Proteinüri, glikozüri ve enfeksiyon gibi komorbid durumlara ait bulguların olmadığından emin olunmalıdır.</a:t>
            </a:r>
          </a:p>
          <a:p>
            <a:pPr lvl="1"/>
            <a:r>
              <a:rPr lang="tr-TR" sz="1800" dirty="0" smtClean="0">
                <a:latin typeface="Times New Roman" panose="02020603050405020304" pitchFamily="18" charset="0"/>
                <a:cs typeface="Times New Roman" panose="02020603050405020304" pitchFamily="18" charset="0"/>
              </a:rPr>
              <a:t>MSE olgularda daha ileri tetkike genelde gerek olmazken, gündüz semptomları olan çocuklarda ikinci basamak sağlık kuruluşlarında bu semptomların incelenmesine yönelik üroflovmetri, miksiyonel sistoüretrogram, ultrasonografi yapılabilir. Norolojik bir patolojiden şüphelenildiğinde radyolojik tetkikler (direk grafi, MRI) yapılabilir.</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88784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TEDAVİ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solidFill>
                  <a:schemeClr val="tx2"/>
                </a:solidFill>
                <a:latin typeface="Times New Roman" panose="02020603050405020304" pitchFamily="18" charset="0"/>
                <a:cs typeface="Times New Roman" panose="02020603050405020304" pitchFamily="18" charset="0"/>
              </a:rPr>
              <a:t>Destekleyici Tedavi</a:t>
            </a:r>
          </a:p>
          <a:p>
            <a:pPr lvl="1"/>
            <a:r>
              <a:rPr lang="tr-TR" sz="1800" dirty="0" smtClean="0">
                <a:latin typeface="Times New Roman" panose="02020603050405020304" pitchFamily="18" charset="0"/>
                <a:cs typeface="Times New Roman" panose="02020603050405020304" pitchFamily="18" charset="0"/>
              </a:rPr>
              <a:t>Çocuğa ve aileye problemin anlatılması ve ayrıntılı bilgi verilmesi tedavinin başarısında çok önemlidir. Her yıl %15 vakanın kendiliğinden düzeldiği, bu durumun bir psikolojik problem olmadığı ve matürasyonda bir gecikme sonucu oluştuğu anlatılamlıdır.</a:t>
            </a:r>
          </a:p>
          <a:p>
            <a:pPr lvl="1"/>
            <a:endParaRPr lang="tr-TR" sz="1800" dirty="0" smtClean="0">
              <a:latin typeface="Times New Roman" panose="02020603050405020304" pitchFamily="18" charset="0"/>
              <a:cs typeface="Times New Roman" panose="02020603050405020304" pitchFamily="18" charset="0"/>
            </a:endParaRPr>
          </a:p>
          <a:p>
            <a:pPr lvl="1"/>
            <a:r>
              <a:rPr lang="tr-TR" sz="1800" dirty="0">
                <a:latin typeface="Times New Roman" panose="02020603050405020304" pitchFamily="18" charset="0"/>
                <a:cs typeface="Times New Roman" panose="02020603050405020304" pitchFamily="18" charset="0"/>
              </a:rPr>
              <a:t>Tedavi başlangıcında bazı basit önerilere uyulması sağlanmalıdır;</a:t>
            </a:r>
          </a:p>
          <a:p>
            <a:pPr marL="891540" lvl="2" indent="-342900">
              <a:buFont typeface="+mj-lt"/>
              <a:buAutoNum type="arabicPeriod"/>
            </a:pPr>
            <a:r>
              <a:rPr lang="tr-TR" sz="1600" dirty="0">
                <a:latin typeface="Times New Roman" panose="02020603050405020304" pitchFamily="18" charset="0"/>
                <a:cs typeface="Times New Roman" panose="02020603050405020304" pitchFamily="18" charset="0"/>
              </a:rPr>
              <a:t>Beslenme alışkanlıkları gözden geçirikmeli ve günlük sıvı alımı düzenlenmelidir</a:t>
            </a:r>
          </a:p>
          <a:p>
            <a:pPr marL="891540" lvl="2" indent="-342900">
              <a:buFont typeface="+mj-lt"/>
              <a:buAutoNum type="arabicPeriod"/>
            </a:pPr>
            <a:r>
              <a:rPr lang="tr-TR" sz="1600" dirty="0">
                <a:latin typeface="Times New Roman" panose="02020603050405020304" pitchFamily="18" charset="0"/>
                <a:cs typeface="Times New Roman" panose="02020603050405020304" pitchFamily="18" charset="0"/>
              </a:rPr>
              <a:t>Akşamları yatmadan 2 saat önce aşırı sıvı alımı mümkün olduğunca kısıtlanmalı ve akşam yemeğinden sonra kafein, çay, kola, gazlı içecekler, tuzlu gıdalar ve kalsiyum alımından </a:t>
            </a:r>
            <a:r>
              <a:rPr lang="tr-TR" sz="1600" dirty="0" smtClean="0">
                <a:latin typeface="Times New Roman" panose="02020603050405020304" pitchFamily="18" charset="0"/>
                <a:cs typeface="Times New Roman" panose="02020603050405020304" pitchFamily="18" charset="0"/>
              </a:rPr>
              <a:t>kaçınılmalıdır</a:t>
            </a:r>
          </a:p>
          <a:p>
            <a:pPr marL="891540" lvl="2" indent="-342900">
              <a:buFont typeface="+mj-lt"/>
              <a:buAutoNum type="arabicPeriod" startAt="3"/>
            </a:pPr>
            <a:r>
              <a:rPr lang="tr-TR" sz="1600" dirty="0">
                <a:latin typeface="Times New Roman" panose="02020603050405020304" pitchFamily="18" charset="0"/>
                <a:cs typeface="Times New Roman" panose="02020603050405020304" pitchFamily="18" charset="0"/>
              </a:rPr>
              <a:t>Kabızlık ve boşaltım sorunları çözümlenmeli, düzenli gaita yapma alışkanlığı kazandırılmalıdır</a:t>
            </a:r>
          </a:p>
          <a:p>
            <a:pPr marL="891540" lvl="2" indent="-342900">
              <a:buFont typeface="+mj-lt"/>
              <a:buAutoNum type="arabicPeriod" startAt="3"/>
            </a:pPr>
            <a:r>
              <a:rPr lang="tr-TR" sz="1600" dirty="0">
                <a:latin typeface="Times New Roman" panose="02020603050405020304" pitchFamily="18" charset="0"/>
                <a:cs typeface="Times New Roman" panose="02020603050405020304" pitchFamily="18" charset="0"/>
              </a:rPr>
              <a:t>Fizik aktivitesi düzenlenmeli, uzun süreli oturur pozisyonda kalması engellenmelidir (Televizyon izleme, bilgisayar oyunları oynama gibi)</a:t>
            </a:r>
          </a:p>
          <a:p>
            <a:pPr marL="548640" lvl="2" indent="0">
              <a:buNone/>
            </a:pPr>
            <a:endParaRPr lang="tr-TR" sz="1600" dirty="0">
              <a:latin typeface="Times New Roman" panose="02020603050405020304" pitchFamily="18" charset="0"/>
              <a:cs typeface="Times New Roman" panose="02020603050405020304" pitchFamily="18" charset="0"/>
            </a:endParaRPr>
          </a:p>
          <a:p>
            <a:pPr lvl="1"/>
            <a:endParaRPr lang="tr-TR" sz="1800" dirty="0" smtClean="0">
              <a:latin typeface="Times New Roman" panose="02020603050405020304" pitchFamily="18" charset="0"/>
              <a:cs typeface="Times New Roman" panose="02020603050405020304" pitchFamily="18" charset="0"/>
            </a:endParaRPr>
          </a:p>
          <a:p>
            <a:pPr lvl="2"/>
            <a:endParaRPr lang="tr-TR"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71168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r>
              <a:rPr lang="tr-TR" sz="3600" dirty="0" smtClean="0">
                <a:solidFill>
                  <a:schemeClr val="tx2"/>
                </a:solidFill>
                <a:latin typeface="Times New Roman" panose="02020603050405020304" pitchFamily="18" charset="0"/>
                <a:cs typeface="Times New Roman" panose="02020603050405020304" pitchFamily="18" charset="0"/>
              </a:rPr>
              <a:t>DESTEK TEDAVİ</a:t>
            </a:r>
            <a:endParaRPr lang="tr-TR" sz="3600" dirty="0">
              <a:solidFill>
                <a:schemeClr val="tx2"/>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891540" lvl="2" indent="-342900">
              <a:buFont typeface="+mj-lt"/>
              <a:buAutoNum type="arabicPeriod" startAt="5"/>
            </a:pPr>
            <a:r>
              <a:rPr lang="tr-TR" sz="1600" dirty="0" smtClean="0">
                <a:latin typeface="Times New Roman" panose="02020603050405020304" pitchFamily="18" charset="0"/>
                <a:cs typeface="Times New Roman" panose="02020603050405020304" pitchFamily="18" charset="0"/>
              </a:rPr>
              <a:t>Evde ve okulda 2-3 saatte bir düzenli tuvalete gidilmesi ve idrar yapılması sağlanmalıdır. Çocuğun tuvalette uygun pozisyonda oturması, ayaklarının yere basması sağlanmalıdır</a:t>
            </a:r>
          </a:p>
          <a:p>
            <a:pPr marL="891540" lvl="2" indent="-342900">
              <a:buFont typeface="+mj-lt"/>
              <a:buAutoNum type="arabicPeriod" startAt="5"/>
            </a:pPr>
            <a:r>
              <a:rPr lang="tr-TR" sz="1600" dirty="0" smtClean="0">
                <a:latin typeface="Times New Roman" panose="02020603050405020304" pitchFamily="18" charset="0"/>
                <a:cs typeface="Times New Roman" panose="02020603050405020304" pitchFamily="18" charset="0"/>
              </a:rPr>
              <a:t>Yatmadan önce mutlaka mesane boşaltılmalıdır. Uyuduktan 2 saat sonra uyandırılarak idrar yapması sağlanmalıdır</a:t>
            </a:r>
          </a:p>
          <a:p>
            <a:pPr marL="891540" lvl="2" indent="-342900">
              <a:buFont typeface="+mj-lt"/>
              <a:buAutoNum type="arabicPeriod" startAt="5"/>
            </a:pPr>
            <a:r>
              <a:rPr lang="tr-TR" sz="1600" dirty="0" smtClean="0">
                <a:latin typeface="Times New Roman" panose="02020603050405020304" pitchFamily="18" charset="0"/>
                <a:cs typeface="Times New Roman" panose="02020603050405020304" pitchFamily="18" charset="0"/>
              </a:rPr>
              <a:t>Gece tuvalete kolay ulaşması sağlanmalıdır</a:t>
            </a:r>
          </a:p>
          <a:p>
            <a:pPr marL="891540" lvl="2" indent="-342900">
              <a:buFont typeface="+mj-lt"/>
              <a:buAutoNum type="arabicPeriod" startAt="5"/>
            </a:pPr>
            <a:r>
              <a:rPr lang="tr-TR" sz="1600" dirty="0" smtClean="0">
                <a:latin typeface="Times New Roman" panose="02020603050405020304" pitchFamily="18" charset="0"/>
                <a:cs typeface="Times New Roman" panose="02020603050405020304" pitchFamily="18" charset="0"/>
              </a:rPr>
              <a:t>Bez bağlamaktan kaçınılmalıdır</a:t>
            </a:r>
          </a:p>
          <a:p>
            <a:pPr marL="891540" lvl="2" indent="-342900">
              <a:buFont typeface="+mj-lt"/>
              <a:buAutoNum type="arabicPeriod" startAt="5"/>
            </a:pPr>
            <a:r>
              <a:rPr lang="tr-TR" sz="1600" dirty="0" smtClean="0">
                <a:latin typeface="Times New Roman" panose="02020603050405020304" pitchFamily="18" charset="0"/>
                <a:cs typeface="Times New Roman" panose="02020603050405020304" pitchFamily="18" charset="0"/>
              </a:rPr>
              <a:t>İdrar kaçırma sonrası çocuğun ve giysilerin temizlenmesinde, çarşafın değiştirilmesinde çocuğun aktif katkısı ve yardımı sağlanmalıdır.</a:t>
            </a:r>
          </a:p>
          <a:p>
            <a:pPr marL="891540" lvl="2" indent="-342900">
              <a:buFont typeface="+mj-lt"/>
              <a:buAutoNum type="arabicPeriod" startAt="5"/>
            </a:pPr>
            <a:r>
              <a:rPr lang="tr-TR" sz="1600" dirty="0" smtClean="0">
                <a:latin typeface="Times New Roman" panose="02020603050405020304" pitchFamily="18" charset="0"/>
                <a:cs typeface="Times New Roman" panose="02020603050405020304" pitchFamily="18" charset="0"/>
              </a:rPr>
              <a:t>Ailenin ceza uygulaması önlenmelidir</a:t>
            </a:r>
          </a:p>
          <a:p>
            <a:pPr marL="891540" lvl="2" indent="-342900">
              <a:buFont typeface="+mj-lt"/>
              <a:buAutoNum type="arabicPeriod" startAt="5"/>
            </a:pPr>
            <a:r>
              <a:rPr lang="tr-TR" sz="1600" dirty="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slak ve kuru gecelerin takvim şeklinde not edilmesi istenmelidir</a:t>
            </a:r>
          </a:p>
          <a:p>
            <a:pPr marL="891540" lvl="2" indent="-342900">
              <a:buFont typeface="+mj-lt"/>
              <a:buAutoNum type="arabicPeriod" startAt="5"/>
            </a:pPr>
            <a:endParaRPr lang="tr-TR" sz="1600" dirty="0" smtClean="0">
              <a:latin typeface="Times New Roman" panose="02020603050405020304" pitchFamily="18" charset="0"/>
              <a:cs typeface="Times New Roman" panose="02020603050405020304" pitchFamily="18" charset="0"/>
            </a:endParaRPr>
          </a:p>
          <a:p>
            <a:pPr lvl="1"/>
            <a:r>
              <a:rPr lang="tr-TR" sz="1800" dirty="0" smtClean="0">
                <a:latin typeface="Times New Roman" panose="02020603050405020304" pitchFamily="18" charset="0"/>
                <a:cs typeface="Times New Roman" panose="02020603050405020304" pitchFamily="18" charset="0"/>
              </a:rPr>
              <a:t>Destekleyici tedavi tek başına yeterli olmaz, bu nedenle diğer tedavi yöntemleriyle birlikte kullanılmalıdır.</a:t>
            </a:r>
          </a:p>
          <a:p>
            <a:pPr marL="548640" lvl="2" indent="0">
              <a:buNone/>
            </a:pPr>
            <a:endParaRPr lang="tr-TR" sz="1600" dirty="0" smtClean="0">
              <a:latin typeface="Times New Roman" panose="02020603050405020304" pitchFamily="18" charset="0"/>
              <a:cs typeface="Times New Roman" panose="02020603050405020304" pitchFamily="18" charset="0"/>
            </a:endParaRPr>
          </a:p>
          <a:p>
            <a:pPr marL="891540" lvl="2" indent="-342900">
              <a:buFont typeface="+mj-lt"/>
              <a:buAutoNum type="arabicPeriod" startAt="3"/>
            </a:pPr>
            <a:endParaRPr lang="tr-TR" sz="16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28598"/>
            <a:ext cx="795491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5 Resim" descr="images (2).png"/>
          <p:cNvPicPr>
            <a:picLocks noChangeAspect="1"/>
          </p:cNvPicPr>
          <p:nvPr/>
        </p:nvPicPr>
        <p:blipFill>
          <a:blip r:embed="rId4" cstate="print"/>
          <a:stretch>
            <a:fillRect/>
          </a:stretch>
        </p:blipFill>
        <p:spPr>
          <a:xfrm>
            <a:off x="683568" y="4365104"/>
            <a:ext cx="3168352" cy="2359323"/>
          </a:xfrm>
          <a:prstGeom prst="rect">
            <a:avLst/>
          </a:prstGeom>
        </p:spPr>
      </p:pic>
    </p:spTree>
    <p:extLst>
      <p:ext uri="{BB962C8B-B14F-4D97-AF65-F5344CB8AC3E}">
        <p14:creationId xmlns:p14="http://schemas.microsoft.com/office/powerpoint/2010/main" val="401436619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subTnLst>
                                    <p:set>
                                      <p:cBhvr override="childStyle">
                                        <p:cTn dur="1" fill="hold" display="0" masterRel="nextClick" afterEffect="1"/>
                                        <p:tgtEl>
                                          <p:spTgt spid="4098"/>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ÖZGÜN TEDAVİ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dirty="0" smtClean="0">
                <a:solidFill>
                  <a:schemeClr val="tx2"/>
                </a:solidFill>
                <a:latin typeface="Times New Roman" panose="02020603050405020304" pitchFamily="18" charset="0"/>
                <a:cs typeface="Times New Roman" panose="02020603050405020304" pitchFamily="18" charset="0"/>
              </a:rPr>
              <a:t>Alarm tedavisi</a:t>
            </a:r>
          </a:p>
          <a:p>
            <a:pPr lvl="1"/>
            <a:r>
              <a:rPr lang="tr-TR" sz="1800" dirty="0" smtClean="0">
                <a:latin typeface="Times New Roman" panose="02020603050405020304" pitchFamily="18" charset="0"/>
                <a:cs typeface="Times New Roman" panose="02020603050405020304" pitchFamily="18" charset="0"/>
              </a:rPr>
              <a:t>Özellikle uyanma sorunu olan çocuklarda en etkili tedavi yötemidir. </a:t>
            </a:r>
          </a:p>
          <a:p>
            <a:pPr lvl="1"/>
            <a:r>
              <a:rPr lang="tr-TR" sz="1800" dirty="0" smtClean="0">
                <a:latin typeface="Times New Roman" panose="02020603050405020304" pitchFamily="18" charset="0"/>
                <a:cs typeface="Times New Roman" panose="02020603050405020304" pitchFamily="18" charset="0"/>
              </a:rPr>
              <a:t>Çocuk idrar yaptığı anda alarm çalarak çocuğun uyanmasını sağlar. Etkinliği zaman içinde mesane dolduğunda henüz idrar kaçırmadan uyanmanın öğrenilmesini sağlamasıdır</a:t>
            </a:r>
          </a:p>
          <a:p>
            <a:pPr lvl="1"/>
            <a:r>
              <a:rPr lang="tr-TR" sz="1800" dirty="0" smtClean="0">
                <a:latin typeface="Times New Roman" panose="02020603050405020304" pitchFamily="18" charset="0"/>
                <a:cs typeface="Times New Roman" panose="02020603050405020304" pitchFamily="18" charset="0"/>
              </a:rPr>
              <a:t>Başarı şansı %65-75 civarındadır. Relaps riski 6 aylık izlemde %15-30 oranında</a:t>
            </a:r>
          </a:p>
          <a:p>
            <a:pPr lvl="1"/>
            <a:r>
              <a:rPr lang="tr-TR" sz="1800" dirty="0" smtClean="0">
                <a:latin typeface="Times New Roman" panose="02020603050405020304" pitchFamily="18" charset="0"/>
                <a:cs typeface="Times New Roman" panose="02020603050405020304" pitchFamily="18" charset="0"/>
              </a:rPr>
              <a:t>Aile ve çocuğun motive olması şarttır. Her alarm çaldığında tuvalete götürülmeli</a:t>
            </a:r>
          </a:p>
          <a:p>
            <a:pPr lvl="1"/>
            <a:r>
              <a:rPr lang="tr-TR" sz="1800" dirty="0" smtClean="0">
                <a:latin typeface="Times New Roman" panose="02020603050405020304" pitchFamily="18" charset="0"/>
                <a:cs typeface="Times New Roman" panose="02020603050405020304" pitchFamily="18" charset="0"/>
              </a:rPr>
              <a:t>Etkin olmadığını söylemek için en az 6-8 hafta uygulanmalıdır. Eğer cevap alınırsa 3-5 ay tedaviye devam edilmelidir</a:t>
            </a:r>
          </a:p>
          <a:p>
            <a:pPr lvl="1"/>
            <a:r>
              <a:rPr lang="tr-TR" sz="1800" dirty="0" smtClean="0">
                <a:latin typeface="Times New Roman" panose="02020603050405020304" pitchFamily="18" charset="0"/>
                <a:cs typeface="Times New Roman" panose="02020603050405020304" pitchFamily="18" charset="0"/>
              </a:rPr>
              <a:t>Uygulaması zor ve özveri gerektiren bir tedavi yöntemidir</a:t>
            </a:r>
          </a:p>
          <a:p>
            <a:pPr lvl="1"/>
            <a:r>
              <a:rPr lang="tr-TR" sz="1800" dirty="0" smtClean="0">
                <a:latin typeface="Times New Roman" panose="02020603050405020304" pitchFamily="18" charset="0"/>
                <a:cs typeface="Times New Roman" panose="02020603050405020304" pitchFamily="18" charset="0"/>
              </a:rPr>
              <a:t>En önemli başarısızlık sebebi ailenin uyumsuzluğudur</a:t>
            </a:r>
          </a:p>
          <a:p>
            <a:pPr lvl="1"/>
            <a:r>
              <a:rPr lang="tr-TR" sz="1800" dirty="0" smtClean="0">
                <a:latin typeface="Times New Roman" panose="02020603050405020304" pitchFamily="18" charset="0"/>
                <a:cs typeface="Times New Roman" panose="02020603050405020304" pitchFamily="18" charset="0"/>
              </a:rPr>
              <a:t>Ailelerin %10-30’u tedaviyi tamamlayamamaktadır</a:t>
            </a:r>
          </a:p>
          <a:p>
            <a:pPr lvl="1"/>
            <a:r>
              <a:rPr lang="tr-TR" sz="1800" dirty="0" smtClean="0">
                <a:latin typeface="Times New Roman" panose="02020603050405020304" pitchFamily="18" charset="0"/>
                <a:cs typeface="Times New Roman" panose="02020603050405020304" pitchFamily="18" charset="0"/>
              </a:rPr>
              <a:t>Randomize klinik çalışmalarla desteklenen bir tedavi yöntemidir</a:t>
            </a:r>
          </a:p>
          <a:p>
            <a:pPr marL="274320" lvl="1" indent="0">
              <a:buNone/>
            </a:pPr>
            <a:r>
              <a:rPr lang="tr-TR" sz="1600" i="1" dirty="0" smtClean="0">
                <a:latin typeface="Times New Roman" panose="02020603050405020304" pitchFamily="18" charset="0"/>
                <a:cs typeface="Times New Roman" panose="02020603050405020304" pitchFamily="18" charset="0"/>
              </a:rPr>
              <a:t>(Modifiye Oxford Kriterleri’ne göre kanıt düzeyi 1, öneri derecesi A olarak belirtilmektedir*)</a:t>
            </a:r>
            <a:endParaRPr lang="tr-TR" sz="1600" i="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65024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7975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146"/>
                                        </p:tgtEl>
                                        <p:attrNameLst>
                                          <p:attrName>style.visibility</p:attrName>
                                        </p:attrNameLst>
                                      </p:cBhvr>
                                      <p:to>
                                        <p:strVal val="visible"/>
                                      </p:to>
                                    </p:set>
                                    <p:animEffect transition="in" filter="fade">
                                      <p:cBhvr>
                                        <p:cTn id="5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ÖZGÜN TEDAVİ – İlaç Tedavisi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solidFill>
                  <a:schemeClr val="tx2"/>
                </a:solidFill>
                <a:latin typeface="Times New Roman" panose="02020603050405020304" pitchFamily="18" charset="0"/>
                <a:cs typeface="Times New Roman" panose="02020603050405020304" pitchFamily="18" charset="0"/>
              </a:rPr>
              <a:t>Desmopressin Tedavisi</a:t>
            </a:r>
          </a:p>
          <a:p>
            <a:pPr lvl="1"/>
            <a:r>
              <a:rPr lang="tr-TR" sz="1800" dirty="0" smtClean="0">
                <a:latin typeface="Times New Roman" panose="02020603050405020304" pitchFamily="18" charset="0"/>
                <a:cs typeface="Times New Roman" panose="02020603050405020304" pitchFamily="18" charset="0"/>
              </a:rPr>
              <a:t>Yatmadan yarım-bir saat önce uygulanmalıdır. Desmopressin kullanımı sırasında yatmadan bir saat öncesinden itibaren sıvı alım kesinlikle engellenmelidir</a:t>
            </a:r>
          </a:p>
          <a:p>
            <a:pPr lvl="1"/>
            <a:r>
              <a:rPr lang="tr-TR" sz="1800" dirty="0" smtClean="0">
                <a:latin typeface="Times New Roman" panose="02020603050405020304" pitchFamily="18" charset="0"/>
                <a:cs typeface="Times New Roman" panose="02020603050405020304" pitchFamily="18" charset="0"/>
              </a:rPr>
              <a:t>Üç ayda bir 1-3 hafta tedaviye ara verilerek etkinlik kontrol edilmelidir.</a:t>
            </a:r>
          </a:p>
          <a:p>
            <a:pPr marL="274320" lvl="1" indent="0">
              <a:buNone/>
            </a:pPr>
            <a:r>
              <a:rPr lang="tr-TR" sz="1600" i="1" dirty="0" smtClean="0">
                <a:latin typeface="Times New Roman" panose="02020603050405020304" pitchFamily="18" charset="0"/>
                <a:cs typeface="Times New Roman" panose="02020603050405020304" pitchFamily="18" charset="0"/>
              </a:rPr>
              <a:t>(Modifiye Oxdord Kriterleri’ne göre kanıt düzeyi 1, öneri derecesi A olarak belirtilmektedir*)</a:t>
            </a:r>
          </a:p>
          <a:p>
            <a:r>
              <a:rPr lang="tr-TR" sz="2200" dirty="0">
                <a:solidFill>
                  <a:schemeClr val="tx2"/>
                </a:solidFill>
                <a:latin typeface="Times New Roman" panose="02020603050405020304" pitchFamily="18" charset="0"/>
                <a:cs typeface="Times New Roman" panose="02020603050405020304" pitchFamily="18" charset="0"/>
              </a:rPr>
              <a:t>Antikolinerjik</a:t>
            </a:r>
          </a:p>
          <a:p>
            <a:pPr marL="274320" lvl="1" indent="0">
              <a:buNone/>
            </a:pPr>
            <a:r>
              <a:rPr lang="tr-TR" sz="1600" i="1" dirty="0">
                <a:latin typeface="Times New Roman" panose="02020603050405020304" pitchFamily="18" charset="0"/>
                <a:cs typeface="Times New Roman" panose="02020603050405020304" pitchFamily="18" charset="0"/>
              </a:rPr>
              <a:t>(Modifiye Oxford Kriterleri’ne göre kanıt düzeyi 2, öneri derecesi C olarak belirtilmektedir*)</a:t>
            </a:r>
            <a:endParaRPr lang="tr-TR" sz="1600" dirty="0">
              <a:latin typeface="Times New Roman" panose="02020603050405020304" pitchFamily="18" charset="0"/>
              <a:cs typeface="Times New Roman" panose="02020603050405020304" pitchFamily="18" charset="0"/>
            </a:endParaRPr>
          </a:p>
          <a:p>
            <a:r>
              <a:rPr lang="tr-TR" sz="2200" dirty="0">
                <a:solidFill>
                  <a:schemeClr val="tx2"/>
                </a:solidFill>
                <a:latin typeface="Times New Roman" panose="02020603050405020304" pitchFamily="18" charset="0"/>
                <a:cs typeface="Times New Roman" panose="02020603050405020304" pitchFamily="18" charset="0"/>
              </a:rPr>
              <a:t>Trisiklik antidepresanlar</a:t>
            </a:r>
          </a:p>
          <a:p>
            <a:pPr marL="274320" lvl="2" indent="0">
              <a:buNone/>
            </a:pPr>
            <a:r>
              <a:rPr lang="tr-TR" sz="1600" i="1" dirty="0">
                <a:latin typeface="Times New Roman" panose="02020603050405020304" pitchFamily="18" charset="0"/>
                <a:cs typeface="Times New Roman" panose="02020603050405020304" pitchFamily="18" charset="0"/>
              </a:rPr>
              <a:t>(Modifiye Oxford Kriterleri’ne göre kanıt düzeyi 1, öneri derecesi C olarak belirtilmektedir*)</a:t>
            </a:r>
          </a:p>
          <a:p>
            <a:pPr marL="0" indent="0">
              <a:buNone/>
            </a:pPr>
            <a:endParaRPr lang="tr-TR" sz="2200" dirty="0">
              <a:solidFill>
                <a:schemeClr val="tx2"/>
              </a:solidFill>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Ayrıca akapunktur, davranış terapisi, hipnoz gibi tedavi seçenekleri sağlam veriler olmaması nedeni ile çocuklarda önerilmemektedir.</a:t>
            </a:r>
          </a:p>
          <a:p>
            <a:pPr lvl="1"/>
            <a:endParaRPr lang="tr-TR" sz="1600" i="1"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596" y="22515"/>
            <a:ext cx="6642168" cy="679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11764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170"/>
                                        </p:tgtEl>
                                        <p:attrNameLst>
                                          <p:attrName>style.visibility</p:attrName>
                                        </p:attrNameLst>
                                      </p:cBhvr>
                                      <p:to>
                                        <p:strVal val="visible"/>
                                      </p:to>
                                    </p:set>
                                    <p:animEffect transition="in" filter="fade">
                                      <p:cBhvr>
                                        <p:cTn id="4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endParaRPr lang="tr-TR" sz="2200" dirty="0">
              <a:latin typeface="Times New Roman" panose="02020603050405020304" pitchFamily="18" charset="0"/>
              <a:cs typeface="Times New Roman" panose="02020603050405020304"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4" y="744"/>
            <a:ext cx="8700982" cy="687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448482"/>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AMAÇ</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latin typeface="Times New Roman" panose="02020603050405020304" pitchFamily="18" charset="0"/>
                <a:cs typeface="Times New Roman" panose="02020603050405020304" pitchFamily="18" charset="0"/>
              </a:rPr>
              <a:t>Nokturnal Enürezis hakkında bilgi vermek</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787385"/>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6" y="-2"/>
            <a:ext cx="8679512" cy="683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681060"/>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HASTA İZLEMİ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sz="2200" dirty="0">
                <a:latin typeface="Times New Roman" panose="02020603050405020304" pitchFamily="18" charset="0"/>
                <a:cs typeface="Times New Roman" panose="02020603050405020304" pitchFamily="18" charset="0"/>
              </a:rPr>
              <a:t>Hangi tedavi yöntemi seçilirse seçilsin hastanın mutlaka 2-4 hafta içinde kontrole </a:t>
            </a:r>
            <a:r>
              <a:rPr lang="tr-TR" sz="2200" dirty="0" smtClean="0">
                <a:latin typeface="Times New Roman" panose="02020603050405020304" pitchFamily="18" charset="0"/>
                <a:cs typeface="Times New Roman" panose="02020603050405020304" pitchFamily="18" charset="0"/>
              </a:rPr>
              <a:t>çağrılmalıdır</a:t>
            </a:r>
          </a:p>
          <a:p>
            <a:r>
              <a:rPr lang="tr-TR" sz="2200" dirty="0" smtClean="0">
                <a:latin typeface="Times New Roman" panose="02020603050405020304" pitchFamily="18" charset="0"/>
                <a:cs typeface="Times New Roman" panose="02020603050405020304" pitchFamily="18" charset="0"/>
              </a:rPr>
              <a:t>Seçilen </a:t>
            </a:r>
            <a:r>
              <a:rPr lang="tr-TR" sz="2200" dirty="0">
                <a:latin typeface="Times New Roman" panose="02020603050405020304" pitchFamily="18" charset="0"/>
                <a:cs typeface="Times New Roman" panose="02020603050405020304" pitchFamily="18" charset="0"/>
              </a:rPr>
              <a:t>tedavinin başarısı, ailenin ve çocuğun uyumu gözden </a:t>
            </a:r>
            <a:r>
              <a:rPr lang="tr-TR" sz="2200" dirty="0" smtClean="0">
                <a:latin typeface="Times New Roman" panose="02020603050405020304" pitchFamily="18" charset="0"/>
                <a:cs typeface="Times New Roman" panose="02020603050405020304" pitchFamily="18" charset="0"/>
              </a:rPr>
              <a:t>geçirilmelidir</a:t>
            </a:r>
          </a:p>
          <a:p>
            <a:r>
              <a:rPr lang="tr-TR" sz="2200" dirty="0" smtClean="0">
                <a:latin typeface="Times New Roman" panose="02020603050405020304" pitchFamily="18" charset="0"/>
                <a:cs typeface="Times New Roman" panose="02020603050405020304" pitchFamily="18" charset="0"/>
              </a:rPr>
              <a:t>Durum </a:t>
            </a:r>
            <a:r>
              <a:rPr lang="tr-TR" sz="2200" dirty="0">
                <a:latin typeface="Times New Roman" panose="02020603050405020304" pitchFamily="18" charset="0"/>
                <a:cs typeface="Times New Roman" panose="02020603050405020304" pitchFamily="18" charset="0"/>
              </a:rPr>
              <a:t>aile ve çocukla beraber tartışılıp </a:t>
            </a:r>
            <a:r>
              <a:rPr lang="tr-TR" sz="2200" dirty="0" smtClean="0">
                <a:latin typeface="Times New Roman" panose="02020603050405020304" pitchFamily="18" charset="0"/>
                <a:cs typeface="Times New Roman" panose="02020603050405020304" pitchFamily="18" charset="0"/>
              </a:rPr>
              <a:t>karşılıklı değerlendirilmelidir</a:t>
            </a:r>
          </a:p>
          <a:p>
            <a:r>
              <a:rPr lang="tr-TR" sz="2200" dirty="0" smtClean="0">
                <a:latin typeface="Times New Roman" panose="02020603050405020304" pitchFamily="18" charset="0"/>
                <a:cs typeface="Times New Roman" panose="02020603050405020304" pitchFamily="18" charset="0"/>
              </a:rPr>
              <a:t>Tedavinin </a:t>
            </a:r>
            <a:r>
              <a:rPr lang="tr-TR" sz="2200" dirty="0">
                <a:latin typeface="Times New Roman" panose="02020603050405020304" pitchFamily="18" charset="0"/>
                <a:cs typeface="Times New Roman" panose="02020603050405020304" pitchFamily="18" charset="0"/>
              </a:rPr>
              <a:t>devamında izlenecek yol </a:t>
            </a:r>
            <a:r>
              <a:rPr lang="tr-TR" sz="2200" dirty="0" smtClean="0">
                <a:latin typeface="Times New Roman" panose="02020603050405020304" pitchFamily="18" charset="0"/>
                <a:cs typeface="Times New Roman" panose="02020603050405020304" pitchFamily="18" charset="0"/>
              </a:rPr>
              <a:t>kararlaştırılmalıdır</a:t>
            </a:r>
            <a:endParaRPr lang="tr-TR" sz="22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936199736"/>
      </p:ext>
    </p:extLst>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ÖZET</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a:latin typeface="Times New Roman" panose="02020603050405020304" pitchFamily="18" charset="0"/>
                <a:cs typeface="Times New Roman" panose="02020603050405020304" pitchFamily="18" charset="0"/>
              </a:rPr>
              <a:t>Nokturnal enürezis (NE) çocukluk çağının en sık karşılaşılan sorunlarından biridir. </a:t>
            </a:r>
          </a:p>
          <a:p>
            <a:r>
              <a:rPr lang="tr-TR" sz="2200" dirty="0">
                <a:latin typeface="Times New Roman" panose="02020603050405020304" pitchFamily="18" charset="0"/>
                <a:cs typeface="Times New Roman" panose="02020603050405020304" pitchFamily="18" charset="0"/>
              </a:rPr>
              <a:t>Hastayı, ailesini ve çevresini etkileyen önemli bir problemdir. </a:t>
            </a:r>
          </a:p>
          <a:p>
            <a:r>
              <a:rPr lang="tr-TR" sz="2200" dirty="0">
                <a:latin typeface="Times New Roman" panose="02020603050405020304" pitchFamily="18" charset="0"/>
                <a:cs typeface="Times New Roman" panose="02020603050405020304" pitchFamily="18" charset="0"/>
              </a:rPr>
              <a:t>Enürezis çocuğun kendine güvenini azaltır, utanç duymasına ve psikolojik sorunlara neden olabilir. </a:t>
            </a:r>
          </a:p>
          <a:p>
            <a:r>
              <a:rPr lang="tr-TR" sz="2200" dirty="0">
                <a:latin typeface="Times New Roman" panose="02020603050405020304" pitchFamily="18" charset="0"/>
                <a:cs typeface="Times New Roman" panose="02020603050405020304" pitchFamily="18" charset="0"/>
              </a:rPr>
              <a:t>Enürezisin kendisinden çok, ailelerin ve toplumun yanlış tutumları zarar vermektedir. </a:t>
            </a:r>
          </a:p>
          <a:p>
            <a:r>
              <a:rPr lang="tr-TR" sz="2200" dirty="0">
                <a:latin typeface="Times New Roman" panose="02020603050405020304" pitchFamily="18" charset="0"/>
                <a:cs typeface="Times New Roman" panose="02020603050405020304" pitchFamily="18" charset="0"/>
              </a:rPr>
              <a:t>Kullanılan cezalandırma yöntemleri çocuk üzerinde etkisi ömür boyu sürecek izler bırakmaktadır. </a:t>
            </a:r>
          </a:p>
          <a:p>
            <a:r>
              <a:rPr lang="tr-TR" sz="2200" dirty="0">
                <a:latin typeface="Times New Roman" panose="02020603050405020304" pitchFamily="18" charset="0"/>
                <a:cs typeface="Times New Roman" panose="02020603050405020304" pitchFamily="18" charset="0"/>
              </a:rPr>
              <a:t>Bu nedenlerden dolayı, enürezisli çocuğa yaklaşımın temelinde çocuğun benlik duygusu zedelenmeden sorunun atlatılması olmalıdır. </a:t>
            </a:r>
          </a:p>
          <a:p>
            <a:r>
              <a:rPr lang="tr-TR" sz="2200" dirty="0">
                <a:latin typeface="Times New Roman" panose="02020603050405020304" pitchFamily="18" charset="0"/>
                <a:cs typeface="Times New Roman" panose="02020603050405020304" pitchFamily="18" charset="0"/>
              </a:rPr>
              <a:t>En önemli görev aileye düşse de mutlaka multidisipliner olarak ele alınıp tedavi edilmelidir.</a:t>
            </a:r>
          </a:p>
          <a:p>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673300"/>
      </p:ext>
    </p:extLst>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KAYNAKÇA</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lnSpcReduction="10000"/>
          </a:bodyPr>
          <a:lstStyle/>
          <a:p>
            <a:r>
              <a:rPr lang="tr-TR" sz="2000" i="1" dirty="0" smtClean="0">
                <a:latin typeface="Times New Roman" panose="02020603050405020304" pitchFamily="18" charset="0"/>
                <a:cs typeface="Times New Roman" panose="02020603050405020304" pitchFamily="18" charset="0"/>
              </a:rPr>
              <a:t>Türkiye Enürezis Kılavuzu (2010)</a:t>
            </a:r>
          </a:p>
          <a:p>
            <a:r>
              <a:rPr lang="en-US" sz="2000" i="1" dirty="0">
                <a:latin typeface="Times New Roman" panose="02020603050405020304" pitchFamily="18" charset="0"/>
                <a:cs typeface="Times New Roman" panose="02020603050405020304" pitchFamily="18" charset="0"/>
              </a:rPr>
              <a:t>Nevéus T, von Gontard A, Hoebeke P, et al. The standardization of terminology of lower urinary tract function in children and adolescents: report from the Standardisation Committee of the International Children's Continence Society. J Urol 2006; 176:314</a:t>
            </a:r>
            <a:r>
              <a:rPr lang="en-US" sz="2000" i="1" dirty="0" smtClean="0">
                <a:latin typeface="Times New Roman" panose="02020603050405020304" pitchFamily="18" charset="0"/>
                <a:cs typeface="Times New Roman" panose="02020603050405020304" pitchFamily="18" charset="0"/>
              </a:rPr>
              <a:t>.</a:t>
            </a:r>
            <a:endParaRPr lang="tr-TR" sz="2000" i="1" dirty="0" smtClean="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Forsythe WI, Redmond A. Enuresis and spontaneous cure rate. Study of 1129 enuretis. Arch Dis Child 1974; 49:259</a:t>
            </a:r>
            <a:r>
              <a:rPr lang="en-US" sz="2000" i="1" dirty="0" smtClean="0">
                <a:latin typeface="Times New Roman" panose="02020603050405020304" pitchFamily="18" charset="0"/>
                <a:cs typeface="Times New Roman" panose="02020603050405020304" pitchFamily="18" charset="0"/>
              </a:rPr>
              <a:t>.</a:t>
            </a:r>
            <a:endParaRPr lang="tr-TR" sz="2000" i="1" dirty="0" smtClean="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Klackenberg G. Nocturnal enuresis in a longitudinal perspective. A primary problem of maturity and/or a secondary environmental reaction? Acta Paediatr Scand 1981; 70:453</a:t>
            </a:r>
            <a:r>
              <a:rPr lang="en-US" sz="2000" i="1" dirty="0" smtClean="0">
                <a:latin typeface="Times New Roman" panose="02020603050405020304" pitchFamily="18" charset="0"/>
                <a:cs typeface="Times New Roman" panose="02020603050405020304" pitchFamily="18" charset="0"/>
              </a:rPr>
              <a:t>.</a:t>
            </a:r>
            <a:endParaRPr lang="tr-TR" sz="2000" i="1" dirty="0" smtClean="0">
              <a:latin typeface="Times New Roman" panose="02020603050405020304" pitchFamily="18" charset="0"/>
              <a:cs typeface="Times New Roman" panose="02020603050405020304" pitchFamily="18" charset="0"/>
            </a:endParaRPr>
          </a:p>
          <a:p>
            <a:r>
              <a:rPr lang="tr-TR" sz="2000" i="1" dirty="0" smtClean="0">
                <a:latin typeface="Times New Roman" panose="02020603050405020304" pitchFamily="18" charset="0"/>
                <a:cs typeface="Times New Roman" panose="02020603050405020304" pitchFamily="18" charset="0"/>
              </a:rPr>
              <a:t>Uluocak  N, Erdemir F. Enürezis Nokturna Etiyopatagenez. </a:t>
            </a:r>
            <a:r>
              <a:rPr lang="pt-BR" sz="2000" i="1" dirty="0">
                <a:latin typeface="Times New Roman" panose="02020603050405020304" pitchFamily="18" charset="0"/>
                <a:cs typeface="Times New Roman" panose="02020603050405020304" pitchFamily="18" charset="0"/>
              </a:rPr>
              <a:t>Turk Urol Sem 2011; 2: 35-40</a:t>
            </a:r>
            <a:endParaRPr lang="tr-TR" sz="2000" i="1" dirty="0" smtClean="0">
              <a:latin typeface="Times New Roman" panose="02020603050405020304" pitchFamily="18" charset="0"/>
              <a:cs typeface="Times New Roman" panose="02020603050405020304" pitchFamily="18" charset="0"/>
            </a:endParaRPr>
          </a:p>
          <a:p>
            <a:r>
              <a:rPr lang="tr-TR" sz="2000" i="1" dirty="0" smtClean="0">
                <a:latin typeface="Times New Roman" panose="02020603050405020304" pitchFamily="18" charset="0"/>
                <a:cs typeface="Times New Roman" panose="02020603050405020304" pitchFamily="18" charset="0"/>
              </a:rPr>
              <a:t>Olgun, Engin. (2016). Enürezis ve enkoprezis tanı ve tedavisi. </a:t>
            </a:r>
            <a:r>
              <a:rPr lang="tr-TR" sz="2000" i="1" dirty="0">
                <a:latin typeface="Times New Roman" panose="02020603050405020304" pitchFamily="18" charset="0"/>
                <a:cs typeface="Times New Roman" panose="02020603050405020304" pitchFamily="18" charset="0"/>
              </a:rPr>
              <a:t>29 Temmuz 2019 tarihinde https://</a:t>
            </a:r>
            <a:r>
              <a:rPr lang="tr-TR" sz="2000" i="1" dirty="0" smtClean="0">
                <a:latin typeface="Times New Roman" panose="02020603050405020304" pitchFamily="18" charset="0"/>
                <a:cs typeface="Times New Roman" panose="02020603050405020304" pitchFamily="18" charset="0"/>
              </a:rPr>
              <a:t>www.tavsiyeediyorum.com/makale_16346.htm adresinden erişildi</a:t>
            </a:r>
            <a:endParaRPr lang="tr-TR"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562793"/>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ÖĞRENİM HEDEFLERİ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latin typeface="Times New Roman" panose="02020603050405020304" pitchFamily="18" charset="0"/>
                <a:cs typeface="Times New Roman" panose="02020603050405020304" pitchFamily="18" charset="0"/>
              </a:rPr>
              <a:t>Nokturnal Enürezis tanımını yapabilmek</a:t>
            </a:r>
          </a:p>
          <a:p>
            <a:r>
              <a:rPr lang="tr-TR" sz="2200" dirty="0">
                <a:latin typeface="Times New Roman" panose="02020603050405020304" pitchFamily="18" charset="0"/>
                <a:cs typeface="Times New Roman" panose="02020603050405020304" pitchFamily="18" charset="0"/>
              </a:rPr>
              <a:t>Nokturnal </a:t>
            </a:r>
            <a:r>
              <a:rPr lang="tr-TR" sz="2200" dirty="0" smtClean="0">
                <a:latin typeface="Times New Roman" panose="02020603050405020304" pitchFamily="18" charset="0"/>
                <a:cs typeface="Times New Roman" panose="02020603050405020304" pitchFamily="18" charset="0"/>
              </a:rPr>
              <a:t>Enürezis sınıflandırmasını yapabilmek</a:t>
            </a:r>
          </a:p>
          <a:p>
            <a:r>
              <a:rPr lang="tr-TR" sz="2200" dirty="0">
                <a:latin typeface="Times New Roman" panose="02020603050405020304" pitchFamily="18" charset="0"/>
                <a:cs typeface="Times New Roman" panose="02020603050405020304" pitchFamily="18" charset="0"/>
              </a:rPr>
              <a:t>Nokturnal </a:t>
            </a:r>
            <a:r>
              <a:rPr lang="tr-TR" sz="2200" dirty="0" smtClean="0">
                <a:latin typeface="Times New Roman" panose="02020603050405020304" pitchFamily="18" charset="0"/>
                <a:cs typeface="Times New Roman" panose="02020603050405020304" pitchFamily="18" charset="0"/>
              </a:rPr>
              <a:t>Enürezis etyolojisini sayabilmek</a:t>
            </a:r>
          </a:p>
          <a:p>
            <a:r>
              <a:rPr lang="tr-TR" sz="2200" dirty="0" smtClean="0">
                <a:latin typeface="Times New Roman" panose="02020603050405020304" pitchFamily="18" charset="0"/>
                <a:cs typeface="Times New Roman" panose="02020603050405020304" pitchFamily="18" charset="0"/>
              </a:rPr>
              <a:t>Nokturnal Enürezis tanı basamaklarını sayabilmek</a:t>
            </a:r>
          </a:p>
          <a:p>
            <a:r>
              <a:rPr lang="tr-TR" sz="2200" dirty="0">
                <a:latin typeface="Times New Roman" panose="02020603050405020304" pitchFamily="18" charset="0"/>
                <a:cs typeface="Times New Roman" panose="02020603050405020304" pitchFamily="18" charset="0"/>
              </a:rPr>
              <a:t>Nokturnal </a:t>
            </a:r>
            <a:r>
              <a:rPr lang="tr-TR" sz="2200" dirty="0" smtClean="0">
                <a:latin typeface="Times New Roman" panose="02020603050405020304" pitchFamily="18" charset="0"/>
                <a:cs typeface="Times New Roman" panose="02020603050405020304" pitchFamily="18" charset="0"/>
              </a:rPr>
              <a:t>Enürezis tedavi yöntemlerini sayabilmek</a:t>
            </a:r>
          </a:p>
        </p:txBody>
      </p:sp>
    </p:spTree>
    <p:extLst>
      <p:ext uri="{BB962C8B-B14F-4D97-AF65-F5344CB8AC3E}">
        <p14:creationId xmlns:p14="http://schemas.microsoft.com/office/powerpoint/2010/main" val="3281791524"/>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TANIMLAMALAR</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solidFill>
                  <a:schemeClr val="tx2"/>
                </a:solidFill>
                <a:latin typeface="Times New Roman" panose="02020603050405020304" pitchFamily="18" charset="0"/>
                <a:cs typeface="Times New Roman" panose="02020603050405020304" pitchFamily="18" charset="0"/>
              </a:rPr>
              <a:t>Enürezis</a:t>
            </a:r>
            <a:r>
              <a:rPr lang="tr-TR" sz="2200" dirty="0" smtClean="0">
                <a:latin typeface="Times New Roman" panose="02020603050405020304" pitchFamily="18" charset="0"/>
                <a:cs typeface="Times New Roman" panose="02020603050405020304" pitchFamily="18" charset="0"/>
              </a:rPr>
              <a:t>, mesane kontrolünün kazanılmış olması gereken yaşta istemsiz olarak uyku ya da uyanıklık halindeyken idrar kaçırma davranışıdır.</a:t>
            </a:r>
          </a:p>
          <a:p>
            <a:r>
              <a:rPr lang="tr-TR" sz="2200" dirty="0" smtClean="0">
                <a:latin typeface="Times New Roman" panose="02020603050405020304" pitchFamily="18" charset="0"/>
                <a:cs typeface="Times New Roman" panose="02020603050405020304" pitchFamily="18" charset="0"/>
              </a:rPr>
              <a:t>ICSS (International Children’s Continence Society), </a:t>
            </a:r>
            <a:r>
              <a:rPr lang="tr-TR" sz="2200" dirty="0" smtClean="0">
                <a:solidFill>
                  <a:schemeClr val="tx2"/>
                </a:solidFill>
                <a:latin typeface="Times New Roman" panose="02020603050405020304" pitchFamily="18" charset="0"/>
                <a:cs typeface="Times New Roman" panose="02020603050405020304" pitchFamily="18" charset="0"/>
              </a:rPr>
              <a:t>enürezis</a:t>
            </a:r>
            <a:r>
              <a:rPr lang="tr-TR" sz="2200" dirty="0" smtClean="0">
                <a:latin typeface="Times New Roman" panose="02020603050405020304" pitchFamily="18" charset="0"/>
                <a:cs typeface="Times New Roman" panose="02020603050405020304" pitchFamily="18" charset="0"/>
              </a:rPr>
              <a:t> tanımını sadece uykuda idrar kaçırmak olarak güncellemiştir.</a:t>
            </a:r>
          </a:p>
          <a:p>
            <a:r>
              <a:rPr lang="tr-TR" sz="2200" dirty="0" smtClean="0">
                <a:latin typeface="Times New Roman" panose="02020603050405020304" pitchFamily="18" charset="0"/>
                <a:cs typeface="Times New Roman" panose="02020603050405020304" pitchFamily="18" charset="0"/>
              </a:rPr>
              <a:t>Doğuştan ya da kazanılmış SSS defekti olmayan 5 yaşın üzerindeki çocuklarda istemsiz olarak uykuda gece altını ıslatma </a:t>
            </a:r>
            <a:r>
              <a:rPr lang="tr-TR" sz="2200" dirty="0" smtClean="0">
                <a:solidFill>
                  <a:schemeClr val="tx2"/>
                </a:solidFill>
                <a:latin typeface="Times New Roman" panose="02020603050405020304" pitchFamily="18" charset="0"/>
                <a:cs typeface="Times New Roman" panose="02020603050405020304" pitchFamily="18" charset="0"/>
              </a:rPr>
              <a:t>enürezis noktürna</a:t>
            </a:r>
            <a:r>
              <a:rPr lang="tr-TR" sz="2200" dirty="0" smtClean="0">
                <a:latin typeface="Times New Roman" panose="02020603050405020304" pitchFamily="18" charset="0"/>
                <a:cs typeface="Times New Roman" panose="02020603050405020304" pitchFamily="18" charset="0"/>
              </a:rPr>
              <a:t> olarak tanımlanır.</a:t>
            </a:r>
          </a:p>
        </p:txBody>
      </p:sp>
    </p:spTree>
    <p:extLst>
      <p:ext uri="{BB962C8B-B14F-4D97-AF65-F5344CB8AC3E}">
        <p14:creationId xmlns:p14="http://schemas.microsoft.com/office/powerpoint/2010/main" val="3410661533"/>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GİRİŞ</a:t>
            </a:r>
          </a:p>
        </p:txBody>
      </p:sp>
      <p:sp>
        <p:nvSpPr>
          <p:cNvPr id="3" name="İçerik Yer Tutucusu 2"/>
          <p:cNvSpPr>
            <a:spLocks noGrp="1"/>
          </p:cNvSpPr>
          <p:nvPr>
            <p:ph idx="1"/>
          </p:nvPr>
        </p:nvSpPr>
        <p:spPr/>
        <p:txBody>
          <a:bodyPr>
            <a:normAutofit/>
          </a:bodyPr>
          <a:lstStyle/>
          <a:p>
            <a:r>
              <a:rPr lang="tr-TR" sz="2200" dirty="0" smtClean="0">
                <a:latin typeface="Times New Roman" panose="02020603050405020304" pitchFamily="18" charset="0"/>
                <a:cs typeface="Times New Roman" panose="02020603050405020304" pitchFamily="18" charset="0"/>
              </a:rPr>
              <a:t>Noktürnal enürezis 5 yaşındaki çocukların yaklaşık %15’inde meydana gelen çocuklarda sık görülen bir sorundur. Bu çocukların çoğunda monosemptomatik noktürnal enürezis vardır.</a:t>
            </a:r>
          </a:p>
          <a:p>
            <a:r>
              <a:rPr lang="tr-TR" sz="2200" dirty="0" smtClean="0">
                <a:latin typeface="Times New Roman" panose="02020603050405020304" pitchFamily="18" charset="0"/>
                <a:cs typeface="Times New Roman" panose="02020603050405020304" pitchFamily="18" charset="0"/>
              </a:rPr>
              <a:t>Enürezis teriminin kökeni eski Yunanca, «En+ourein» içine işemekten gelmektedir. Noktürnal enürezise dair bilimsel yazılar Eber Papirusu’na (MÖ 1550) kadar dayanır. Bu papirusta Noktürnal enürezis tedavisinde ardıç tohumu, servi gibi tedaviler önerilmiştir.</a:t>
            </a:r>
          </a:p>
          <a:p>
            <a:r>
              <a:rPr lang="tr-TR" sz="2200" dirty="0" smtClean="0">
                <a:latin typeface="Times New Roman" panose="02020603050405020304" pitchFamily="18" charset="0"/>
                <a:cs typeface="Times New Roman" panose="02020603050405020304" pitchFamily="18" charset="0"/>
              </a:rPr>
              <a:t>Selim bir hastalık olmasına rağmen Noktürnal enürezisden etkilenen çocuk ve aileler için ciddi bir hayal kırıklığı nedeni olabilir. Bunun ötesinde cocukta ciddi bir özgüvensizlik ve uyum sorunlarına yol açabilir.</a:t>
            </a:r>
            <a:endParaRPr lang="tr-TR" sz="2200" dirty="0">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21086"/>
            <a:ext cx="3528392" cy="254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48306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SINIFLANDIRMA</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sz="2200" dirty="0" smtClean="0">
                <a:latin typeface="Times New Roman" panose="02020603050405020304" pitchFamily="18" charset="0"/>
                <a:cs typeface="Times New Roman" panose="02020603050405020304" pitchFamily="18" charset="0"/>
              </a:rPr>
              <a:t>Enürezis noktürna monosemptomatik (basit) ve monosemptomatik olmayan (komplike) şeklinde iki alt grupta incelenir.</a:t>
            </a:r>
          </a:p>
          <a:p>
            <a:pPr lvl="1"/>
            <a:r>
              <a:rPr lang="tr-TR" dirty="0" smtClean="0">
                <a:solidFill>
                  <a:schemeClr val="tx2"/>
                </a:solidFill>
                <a:latin typeface="Times New Roman" panose="02020603050405020304" pitchFamily="18" charset="0"/>
                <a:cs typeface="Times New Roman" panose="02020603050405020304" pitchFamily="18" charset="0"/>
              </a:rPr>
              <a:t>Monosemptomatik enürezis noktürna </a:t>
            </a:r>
            <a:r>
              <a:rPr lang="tr-TR" dirty="0" smtClean="0">
                <a:latin typeface="Times New Roman" panose="02020603050405020304" pitchFamily="18" charset="0"/>
                <a:cs typeface="Times New Roman" panose="02020603050405020304" pitchFamily="18" charset="0"/>
              </a:rPr>
              <a:t>– gece yatağı ıslatma dışında gün içinde herhangi bir belirti yoktur.</a:t>
            </a:r>
          </a:p>
          <a:p>
            <a:pPr lvl="1"/>
            <a:r>
              <a:rPr lang="tr-TR" dirty="0" smtClean="0">
                <a:solidFill>
                  <a:schemeClr val="tx2"/>
                </a:solidFill>
                <a:latin typeface="Times New Roman" panose="02020603050405020304" pitchFamily="18" charset="0"/>
                <a:cs typeface="Times New Roman" panose="02020603050405020304" pitchFamily="18" charset="0"/>
              </a:rPr>
              <a:t>Monosemptomatik olmayan enürezis noktürna </a:t>
            </a:r>
            <a:r>
              <a:rPr lang="tr-TR" dirty="0" smtClean="0">
                <a:latin typeface="Times New Roman" panose="02020603050405020304" pitchFamily="18" charset="0"/>
                <a:cs typeface="Times New Roman" panose="02020603050405020304" pitchFamily="18" charset="0"/>
              </a:rPr>
              <a:t>– gece yatağı ıslatmanın yanında, gündüzleri ani sıkışma hissi, sık idrara gitme, gündüz idrar kaçırma, kronik kabızlık gibi bulguların eşlik etmesidir.</a:t>
            </a:r>
          </a:p>
          <a:p>
            <a:pPr lvl="1"/>
            <a:endParaRPr lang="tr-TR" dirty="0">
              <a:latin typeface="Times New Roman" panose="02020603050405020304" pitchFamily="18" charset="0"/>
              <a:cs typeface="Times New Roman" panose="02020603050405020304" pitchFamily="18" charset="0"/>
            </a:endParaRPr>
          </a:p>
          <a:p>
            <a:pPr lvl="1"/>
            <a:r>
              <a:rPr lang="tr-TR" dirty="0" smtClean="0">
                <a:solidFill>
                  <a:schemeClr val="tx2"/>
                </a:solidFill>
                <a:latin typeface="Times New Roman" panose="02020603050405020304" pitchFamily="18" charset="0"/>
                <a:cs typeface="Times New Roman" panose="02020603050405020304" pitchFamily="18" charset="0"/>
              </a:rPr>
              <a:t>Primer enürezis </a:t>
            </a:r>
            <a:r>
              <a:rPr lang="tr-TR" dirty="0" smtClean="0">
                <a:latin typeface="Times New Roman" panose="02020603050405020304" pitchFamily="18" charset="0"/>
                <a:cs typeface="Times New Roman" panose="02020603050405020304" pitchFamily="18" charset="0"/>
              </a:rPr>
              <a:t>– idrar kontrolünün doğumdan itibaren hiç sağlanamamasıdır.</a:t>
            </a:r>
          </a:p>
          <a:p>
            <a:pPr lvl="1"/>
            <a:r>
              <a:rPr lang="tr-TR" dirty="0" smtClean="0">
                <a:solidFill>
                  <a:schemeClr val="tx2"/>
                </a:solidFill>
                <a:latin typeface="Times New Roman" panose="02020603050405020304" pitchFamily="18" charset="0"/>
                <a:cs typeface="Times New Roman" panose="02020603050405020304" pitchFamily="18" charset="0"/>
              </a:rPr>
              <a:t>Sekonder enürezis </a:t>
            </a:r>
            <a:r>
              <a:rPr lang="tr-TR" dirty="0" smtClean="0">
                <a:latin typeface="Times New Roman" panose="02020603050405020304" pitchFamily="18" charset="0"/>
                <a:cs typeface="Times New Roman" panose="02020603050405020304" pitchFamily="18" charset="0"/>
              </a:rPr>
              <a:t>– idrar kaçırmanın 6 aydan uzun süreli bir kuru dönemden sonra tekrar başlamasıdır.</a:t>
            </a:r>
          </a:p>
        </p:txBody>
      </p:sp>
    </p:spTree>
    <p:extLst>
      <p:ext uri="{BB962C8B-B14F-4D97-AF65-F5344CB8AC3E}">
        <p14:creationId xmlns:p14="http://schemas.microsoft.com/office/powerpoint/2010/main" val="303310927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EPİDEMİYOLOJİ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latin typeface="Times New Roman" panose="02020603050405020304" pitchFamily="18" charset="0"/>
                <a:cs typeface="Times New Roman" panose="02020603050405020304" pitchFamily="18" charset="0"/>
              </a:rPr>
              <a:t>Çocuklarda monosemptomatik nokturnal enürezis (MSE) yaygındır. Prevalans yaşa göre değişir.</a:t>
            </a:r>
          </a:p>
          <a:p>
            <a:pPr lvl="1"/>
            <a:r>
              <a:rPr lang="tr-TR" dirty="0">
                <a:latin typeface="Times New Roman" panose="02020603050405020304" pitchFamily="18" charset="0"/>
                <a:cs typeface="Times New Roman" panose="02020603050405020304" pitchFamily="18" charset="0"/>
              </a:rPr>
              <a:t>5 yaş                           %16</a:t>
            </a:r>
          </a:p>
          <a:p>
            <a:pPr lvl="1"/>
            <a:r>
              <a:rPr lang="tr-TR" dirty="0">
                <a:latin typeface="Times New Roman" panose="02020603050405020304" pitchFamily="18" charset="0"/>
                <a:cs typeface="Times New Roman" panose="02020603050405020304" pitchFamily="18" charset="0"/>
              </a:rPr>
              <a:t>6 yaş                           %13</a:t>
            </a:r>
          </a:p>
          <a:p>
            <a:pPr lvl="1"/>
            <a:r>
              <a:rPr lang="tr-TR" dirty="0">
                <a:latin typeface="Times New Roman" panose="02020603050405020304" pitchFamily="18" charset="0"/>
                <a:cs typeface="Times New Roman" panose="02020603050405020304" pitchFamily="18" charset="0"/>
              </a:rPr>
              <a:t>7 yaş                           %10</a:t>
            </a:r>
          </a:p>
          <a:p>
            <a:pPr lvl="1"/>
            <a:r>
              <a:rPr lang="tr-TR" dirty="0">
                <a:latin typeface="Times New Roman" panose="02020603050405020304" pitchFamily="18" charset="0"/>
                <a:cs typeface="Times New Roman" panose="02020603050405020304" pitchFamily="18" charset="0"/>
              </a:rPr>
              <a:t>8 yaş                           %5</a:t>
            </a:r>
          </a:p>
          <a:p>
            <a:pPr lvl="1"/>
            <a:r>
              <a:rPr lang="tr-TR" dirty="0">
                <a:latin typeface="Times New Roman" panose="02020603050405020304" pitchFamily="18" charset="0"/>
                <a:cs typeface="Times New Roman" panose="02020603050405020304" pitchFamily="18" charset="0"/>
              </a:rPr>
              <a:t>12-14 yaş                    %2-3</a:t>
            </a:r>
          </a:p>
          <a:p>
            <a:pPr lvl="1"/>
            <a:r>
              <a:rPr lang="tr-TR" dirty="0">
                <a:latin typeface="Times New Roman" panose="02020603050405020304" pitchFamily="18" charset="0"/>
                <a:cs typeface="Times New Roman" panose="02020603050405020304" pitchFamily="18" charset="0"/>
              </a:rPr>
              <a:t>15 yaş                         %</a:t>
            </a:r>
            <a:r>
              <a:rPr lang="tr-TR" dirty="0" smtClean="0">
                <a:latin typeface="Times New Roman" panose="02020603050405020304" pitchFamily="18" charset="0"/>
                <a:cs typeface="Times New Roman" panose="02020603050405020304" pitchFamily="18" charset="0"/>
              </a:rPr>
              <a:t>1-2</a:t>
            </a:r>
          </a:p>
          <a:p>
            <a:pPr lvl="1"/>
            <a:endParaRPr lang="tr-TR" dirty="0" smtClean="0">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MSE, erkekler arasında kızlardan 2 kat daha yaygındır. On onbir yaş arasında eşitlenip daha sonrasında kızlarda biraz daha fazla görülür.  Yılda yaklaşık %15 oranında kendiliğinden düzelir. Enürezis devam ettikçe kendiliğinden düzelme olasılığı o kadar düşer.</a:t>
            </a:r>
          </a:p>
          <a:p>
            <a:endParaRPr lang="tr-TR" sz="2200" dirty="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a:off x="2051720" y="292494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2051720" y="328498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2051720" y="364502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2051720" y="400506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2051720" y="256490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2051720" y="436510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
          <p:cNvPicPr>
            <a:picLocks noChangeAspect="1"/>
          </p:cNvPicPr>
          <p:nvPr/>
        </p:nvPicPr>
        <p:blipFill>
          <a:blip r:embed="rId2"/>
          <a:stretch>
            <a:fillRect/>
          </a:stretch>
        </p:blipFill>
        <p:spPr>
          <a:xfrm>
            <a:off x="1619672" y="966510"/>
            <a:ext cx="6264696" cy="5285838"/>
          </a:xfrm>
          <a:prstGeom prst="rect">
            <a:avLst/>
          </a:prstGeom>
        </p:spPr>
      </p:pic>
    </p:spTree>
    <p:extLst>
      <p:ext uri="{BB962C8B-B14F-4D97-AF65-F5344CB8AC3E}">
        <p14:creationId xmlns:p14="http://schemas.microsoft.com/office/powerpoint/2010/main" val="142175171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 y="1008000"/>
            <a:ext cx="9072000" cy="467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715517"/>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anose="02020603050405020304" pitchFamily="18" charset="0"/>
                <a:cs typeface="Times New Roman" panose="02020603050405020304" pitchFamily="18" charset="0"/>
              </a:rPr>
              <a:t>ETİYOLOJİ</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200" dirty="0" smtClean="0">
                <a:latin typeface="Times New Roman" panose="02020603050405020304" pitchFamily="18" charset="0"/>
                <a:cs typeface="Times New Roman" panose="02020603050405020304" pitchFamily="18" charset="0"/>
              </a:rPr>
              <a:t>Monosemptomatik enürezis etiyolojisinde bir ya da birden çok faktör rol oynayabilir. Bu durumda daha çok multifaktöryel etiyoloji düşünülmektedir. </a:t>
            </a:r>
          </a:p>
          <a:p>
            <a:r>
              <a:rPr lang="tr-TR" sz="2200" dirty="0" smtClean="0">
                <a:latin typeface="Times New Roman" panose="02020603050405020304" pitchFamily="18" charset="0"/>
                <a:cs typeface="Times New Roman" panose="02020603050405020304" pitchFamily="18" charset="0"/>
              </a:rPr>
              <a:t>Bir çok faktör araştırılmış ve çeşitli teoriler öne sürülmüştür</a:t>
            </a:r>
          </a:p>
          <a:p>
            <a:pPr lvl="1"/>
            <a:r>
              <a:rPr lang="tr-TR" sz="1800" dirty="0">
                <a:latin typeface="Times New Roman" panose="02020603050405020304" pitchFamily="18" charset="0"/>
                <a:cs typeface="Times New Roman" panose="02020603050405020304" pitchFamily="18" charset="0"/>
              </a:rPr>
              <a:t>Genetik </a:t>
            </a:r>
            <a:r>
              <a:rPr lang="tr-TR" sz="1800" dirty="0" smtClean="0">
                <a:latin typeface="Times New Roman" panose="02020603050405020304" pitchFamily="18" charset="0"/>
                <a:cs typeface="Times New Roman" panose="02020603050405020304" pitchFamily="18" charset="0"/>
              </a:rPr>
              <a:t>faktörler (5,11,12,13 ve 22. kromozomlar)</a:t>
            </a:r>
            <a:endParaRPr lang="tr-TR" sz="1800" dirty="0">
              <a:latin typeface="Times New Roman" panose="02020603050405020304" pitchFamily="18" charset="0"/>
              <a:cs typeface="Times New Roman" panose="02020603050405020304" pitchFamily="18" charset="0"/>
            </a:endParaRPr>
          </a:p>
          <a:p>
            <a:pPr lvl="1"/>
            <a:r>
              <a:rPr lang="tr-TR" sz="1800" dirty="0">
                <a:latin typeface="Times New Roman" panose="02020603050405020304" pitchFamily="18" charset="0"/>
                <a:cs typeface="Times New Roman" panose="02020603050405020304" pitchFamily="18" charset="0"/>
              </a:rPr>
              <a:t>Uyanma bozuklukları</a:t>
            </a:r>
          </a:p>
          <a:p>
            <a:pPr lvl="1"/>
            <a:r>
              <a:rPr lang="tr-TR" sz="1800" dirty="0">
                <a:latin typeface="Times New Roman" panose="02020603050405020304" pitchFamily="18" charset="0"/>
                <a:cs typeface="Times New Roman" panose="02020603050405020304" pitchFamily="18" charset="0"/>
              </a:rPr>
              <a:t>Hormonel faktörler</a:t>
            </a:r>
          </a:p>
          <a:p>
            <a:pPr lvl="1"/>
            <a:r>
              <a:rPr lang="tr-TR" sz="1800" dirty="0">
                <a:latin typeface="Times New Roman" panose="02020603050405020304" pitchFamily="18" charset="0"/>
                <a:cs typeface="Times New Roman" panose="02020603050405020304" pitchFamily="18" charset="0"/>
              </a:rPr>
              <a:t>Mesane ilişkili faktörler</a:t>
            </a:r>
          </a:p>
          <a:p>
            <a:r>
              <a:rPr lang="tr-TR" sz="2200" dirty="0" smtClean="0">
                <a:latin typeface="Times New Roman" panose="02020603050405020304" pitchFamily="18" charset="0"/>
                <a:cs typeface="Times New Roman" panose="02020603050405020304" pitchFamily="18" charset="0"/>
              </a:rPr>
              <a:t>Vakaların %97-98’inde organik bir neden yoktur. Ancak %2-3 organik bozukluklar rol oynar.</a:t>
            </a:r>
          </a:p>
          <a:p>
            <a:pPr lvl="1"/>
            <a:r>
              <a:rPr lang="tr-TR" sz="1800" dirty="0" smtClean="0">
                <a:latin typeface="Times New Roman" panose="02020603050405020304" pitchFamily="18" charset="0"/>
                <a:cs typeface="Times New Roman" panose="02020603050405020304" pitchFamily="18" charset="0"/>
              </a:rPr>
              <a:t>İşeme disfonksiyonu	</a:t>
            </a:r>
          </a:p>
          <a:p>
            <a:pPr lvl="1"/>
            <a:r>
              <a:rPr lang="tr-TR" sz="1800" dirty="0" smtClean="0">
                <a:latin typeface="Times New Roman" panose="02020603050405020304" pitchFamily="18" charset="0"/>
                <a:cs typeface="Times New Roman" panose="02020603050405020304" pitchFamily="18" charset="0"/>
              </a:rPr>
              <a:t>Üriner enfeksiyon</a:t>
            </a:r>
          </a:p>
          <a:p>
            <a:pPr lvl="1"/>
            <a:r>
              <a:rPr lang="tr-TR" sz="1800" dirty="0" smtClean="0">
                <a:latin typeface="Times New Roman" panose="02020603050405020304" pitchFamily="18" charset="0"/>
                <a:cs typeface="Times New Roman" panose="02020603050405020304" pitchFamily="18" charset="0"/>
              </a:rPr>
              <a:t>Üretral obstrüksiyon</a:t>
            </a:r>
          </a:p>
          <a:p>
            <a:pPr lvl="1"/>
            <a:r>
              <a:rPr lang="tr-TR" sz="1800" dirty="0" smtClean="0">
                <a:latin typeface="Times New Roman" panose="02020603050405020304" pitchFamily="18" charset="0"/>
                <a:cs typeface="Times New Roman" panose="02020603050405020304" pitchFamily="18" charset="0"/>
              </a:rPr>
              <a:t>Ektopik üreter</a:t>
            </a:r>
            <a:endParaRPr lang="tr-TR" sz="1800" dirty="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p:txBody>
      </p:sp>
      <p:sp>
        <p:nvSpPr>
          <p:cNvPr id="4" name="Metin kutusu 3"/>
          <p:cNvSpPr txBox="1"/>
          <p:nvPr/>
        </p:nvSpPr>
        <p:spPr>
          <a:xfrm>
            <a:off x="3933275" y="5085184"/>
            <a:ext cx="3888432" cy="1354217"/>
          </a:xfrm>
          <a:prstGeom prst="rect">
            <a:avLst/>
          </a:prstGeom>
          <a:noFill/>
          <a:ln>
            <a:noFill/>
          </a:ln>
        </p:spPr>
        <p:txBody>
          <a:bodyPr wrap="square" rtlCol="0">
            <a:spAutoFit/>
          </a:bodyPr>
          <a:lstStyle/>
          <a:p>
            <a:pPr marL="457200" indent="-183600">
              <a:spcBef>
                <a:spcPts val="432"/>
              </a:spcBef>
              <a:buClr>
                <a:schemeClr val="accent1"/>
              </a:buClr>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Obstrüktif uyku apnesi</a:t>
            </a:r>
          </a:p>
          <a:p>
            <a:pPr marL="457200" indent="-183600">
              <a:spcBef>
                <a:spcPts val="432"/>
              </a:spcBef>
              <a:buClr>
                <a:schemeClr val="accent1"/>
              </a:buClr>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Diabetes mellitus</a:t>
            </a:r>
          </a:p>
          <a:p>
            <a:pPr marL="457200" indent="-183600">
              <a:spcBef>
                <a:spcPts val="432"/>
              </a:spcBef>
              <a:buClr>
                <a:schemeClr val="accent1"/>
              </a:buClr>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Diabetes inspidus</a:t>
            </a:r>
          </a:p>
          <a:p>
            <a:pPr marL="457200" indent="-183600">
              <a:spcBef>
                <a:spcPts val="432"/>
              </a:spcBef>
              <a:buClr>
                <a:schemeClr val="accent1"/>
              </a:buClr>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Hipertiroidizm ...</a:t>
            </a:r>
            <a:endParaRPr lang="tr-TR" dirty="0">
              <a:latin typeface="Times New Roman" panose="02020603050405020304" pitchFamily="18" charset="0"/>
              <a:cs typeface="Times New Roman" panose="02020603050405020304" pitchFamily="18" charset="0"/>
            </a:endParaRPr>
          </a:p>
        </p:txBody>
      </p:sp>
      <p:pic>
        <p:nvPicPr>
          <p:cNvPr id="6" name="Picture 1"/>
          <p:cNvPicPr>
            <a:picLocks noChangeAspect="1"/>
          </p:cNvPicPr>
          <p:nvPr/>
        </p:nvPicPr>
        <p:blipFill>
          <a:blip r:embed="rId2"/>
          <a:stretch>
            <a:fillRect/>
          </a:stretch>
        </p:blipFill>
        <p:spPr>
          <a:xfrm>
            <a:off x="2307657" y="0"/>
            <a:ext cx="4656082" cy="6882904"/>
          </a:xfrm>
          <a:prstGeom prst="rect">
            <a:avLst/>
          </a:prstGeom>
        </p:spPr>
      </p:pic>
    </p:spTree>
    <p:extLst>
      <p:ext uri="{BB962C8B-B14F-4D97-AF65-F5344CB8AC3E}">
        <p14:creationId xmlns:p14="http://schemas.microsoft.com/office/powerpoint/2010/main" val="128558921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Default Desig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s_pptbusplan_tp01017510">
  <a:themeElements>
    <a:clrScheme name="ms_pptbusplan_tp01017510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ms_pptbusplan_tp01017510">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lnDef>
  </a:objectDefaults>
  <a:extraClrSchemeLst>
    <a:extraClrScheme>
      <a:clrScheme name="ms_pptbusplan_tp01017510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s_pptbusplan_tp01017510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ms_pptbusplan_tp01017510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ms_pptbusplan_tp01017510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s_pptbusplan_tp01017510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s_pptbusplan_tp01017510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s_pptbusplan_tp01017510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s_pptbusplan_tp01017510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ms_pptbusplan_tp01017510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ms_pptbusplan_tp01017510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ms_pptbusplan_tp01017510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şablon (25)">
  <a:themeElements>
    <a:clrScheme name="Ofis Temas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Teması">
      <a:majorFont>
        <a:latin typeface="Century Gothic"/>
        <a:ea typeface=""/>
        <a:cs typeface=""/>
      </a:majorFont>
      <a:minorFont>
        <a:latin typeface="Century Gothic"/>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is Temas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is Temas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is Temas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is Temas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is Temas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is Temas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is Temas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is Temas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şablon (1)</Template>
  <TotalTime>1560</TotalTime>
  <Words>1638</Words>
  <Application>Microsoft Office PowerPoint</Application>
  <PresentationFormat>Ekran Gösterisi (4:3)</PresentationFormat>
  <Paragraphs>167</Paragraphs>
  <Slides>23</Slides>
  <Notes>2</Notes>
  <HiddenSlides>0</HiddenSlides>
  <MMClips>0</MMClips>
  <ScaleCrop>false</ScaleCrop>
  <HeadingPairs>
    <vt:vector size="4" baseType="variant">
      <vt:variant>
        <vt:lpstr>Tema</vt:lpstr>
      </vt:variant>
      <vt:variant>
        <vt:i4>4</vt:i4>
      </vt:variant>
      <vt:variant>
        <vt:lpstr>Slayt Başlıkları</vt:lpstr>
      </vt:variant>
      <vt:variant>
        <vt:i4>23</vt:i4>
      </vt:variant>
    </vt:vector>
  </HeadingPairs>
  <TitlesOfParts>
    <vt:vector size="27" baseType="lpstr">
      <vt:lpstr>1_Default Design</vt:lpstr>
      <vt:lpstr>ms_pptbusplan_tp01017510</vt:lpstr>
      <vt:lpstr>şablon (25)</vt:lpstr>
      <vt:lpstr>Netlik</vt:lpstr>
      <vt:lpstr>ENÜREZİS NOKTURNA</vt:lpstr>
      <vt:lpstr>AMAÇ</vt:lpstr>
      <vt:lpstr>ÖĞRENİM HEDEFLERİ</vt:lpstr>
      <vt:lpstr>TANIMLAMALAR</vt:lpstr>
      <vt:lpstr>GİRİŞ</vt:lpstr>
      <vt:lpstr>SINIFLANDIRMA</vt:lpstr>
      <vt:lpstr>EPİDEMİYOLOJİ</vt:lpstr>
      <vt:lpstr>PowerPoint Sunusu</vt:lpstr>
      <vt:lpstr>ETİYOLOJİ</vt:lpstr>
      <vt:lpstr>ETİYOLOJİ</vt:lpstr>
      <vt:lpstr>TANI</vt:lpstr>
      <vt:lpstr>TANI</vt:lpstr>
      <vt:lpstr>TANI</vt:lpstr>
      <vt:lpstr>TANI</vt:lpstr>
      <vt:lpstr>TEDAVİ</vt:lpstr>
      <vt:lpstr>DESTEK TEDAVİ</vt:lpstr>
      <vt:lpstr>ÖZGÜN TEDAVİ</vt:lpstr>
      <vt:lpstr>ÖZGÜN TEDAVİ – İlaç Tedavisi</vt:lpstr>
      <vt:lpstr>PowerPoint Sunusu</vt:lpstr>
      <vt:lpstr>PowerPoint Sunusu</vt:lpstr>
      <vt:lpstr>HASTA İZLEMİ</vt:lpstr>
      <vt:lpstr>ÖZET</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ENÜREZİS NOKTURNA</dc:title>
  <dc:creator>Nanay</dc:creator>
  <cp:lastModifiedBy>Turan S</cp:lastModifiedBy>
  <cp:revision>60</cp:revision>
  <dcterms:created xsi:type="dcterms:W3CDTF">2019-07-25T17:47:05Z</dcterms:created>
  <dcterms:modified xsi:type="dcterms:W3CDTF">2019-08-02T13:03:59Z</dcterms:modified>
</cp:coreProperties>
</file>