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8" r:id="rId3"/>
    <p:sldId id="289" r:id="rId4"/>
    <p:sldId id="257" r:id="rId5"/>
    <p:sldId id="312" r:id="rId6"/>
    <p:sldId id="313" r:id="rId7"/>
    <p:sldId id="287" r:id="rId8"/>
    <p:sldId id="272" r:id="rId9"/>
    <p:sldId id="271" r:id="rId10"/>
    <p:sldId id="258" r:id="rId11"/>
    <p:sldId id="299" r:id="rId12"/>
    <p:sldId id="297" r:id="rId13"/>
    <p:sldId id="311" r:id="rId14"/>
    <p:sldId id="260" r:id="rId15"/>
    <p:sldId id="261" r:id="rId16"/>
    <p:sldId id="263" r:id="rId17"/>
    <p:sldId id="264" r:id="rId18"/>
    <p:sldId id="281" r:id="rId19"/>
    <p:sldId id="267" r:id="rId20"/>
    <p:sldId id="269" r:id="rId21"/>
    <p:sldId id="282" r:id="rId22"/>
    <p:sldId id="283" r:id="rId23"/>
    <p:sldId id="284" r:id="rId24"/>
    <p:sldId id="285" r:id="rId25"/>
    <p:sldId id="286" r:id="rId26"/>
    <p:sldId id="268" r:id="rId27"/>
    <p:sldId id="270" r:id="rId28"/>
    <p:sldId id="305" r:id="rId29"/>
    <p:sldId id="273" r:id="rId30"/>
    <p:sldId id="290" r:id="rId31"/>
    <p:sldId id="279" r:id="rId32"/>
    <p:sldId id="292" r:id="rId33"/>
    <p:sldId id="291" r:id="rId34"/>
    <p:sldId id="274" r:id="rId35"/>
    <p:sldId id="275" r:id="rId36"/>
    <p:sldId id="276" r:id="rId37"/>
    <p:sldId id="293" r:id="rId38"/>
    <p:sldId id="300" r:id="rId39"/>
    <p:sldId id="294" r:id="rId40"/>
    <p:sldId id="295" r:id="rId41"/>
    <p:sldId id="309" r:id="rId42"/>
    <p:sldId id="301" r:id="rId43"/>
    <p:sldId id="310" r:id="rId44"/>
    <p:sldId id="308" r:id="rId45"/>
    <p:sldId id="304" r:id="rId46"/>
    <p:sldId id="298" r:id="rId4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604" autoAdjust="0"/>
  </p:normalViewPr>
  <p:slideViewPr>
    <p:cSldViewPr>
      <p:cViewPr varScale="1">
        <p:scale>
          <a:sx n="81" d="100"/>
          <a:sy n="81" d="100"/>
        </p:scale>
        <p:origin x="-156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80C84B-7F90-4AC3-B034-312A546CAE3F}" type="datetimeFigureOut">
              <a:rPr lang="tr-TR"/>
              <a:pPr>
                <a:defRPr/>
              </a:pPr>
              <a:t>10/26/2016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C33A02A-8CEA-43C4-94A8-986F789602D5}"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yt Görüntüsü Yer Tutucusu 1"/>
          <p:cNvSpPr>
            <a:spLocks noGrp="1" noRot="1" noChangeAspect="1"/>
          </p:cNvSpPr>
          <p:nvPr>
            <p:ph type="sldImg"/>
          </p:nvPr>
        </p:nvSpPr>
        <p:spPr bwMode="auto">
          <a:noFill/>
          <a:ln>
            <a:solidFill>
              <a:srgbClr val="000000"/>
            </a:solidFill>
            <a:miter lim="800000"/>
            <a:headEnd/>
            <a:tailEnd/>
          </a:ln>
        </p:spPr>
      </p:sp>
      <p:sp>
        <p:nvSpPr>
          <p:cNvPr id="1536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Slayt Numarası Yer Tutucusu 3"/>
          <p:cNvSpPr>
            <a:spLocks noGrp="1"/>
          </p:cNvSpPr>
          <p:nvPr>
            <p:ph type="sldNum" sz="quarter" idx="5"/>
          </p:nvPr>
        </p:nvSpPr>
        <p:spPr/>
        <p:txBody>
          <a:bodyPr/>
          <a:lstStyle/>
          <a:p>
            <a:pPr>
              <a:defRPr/>
            </a:pPr>
            <a:fld id="{000F3D5C-7C76-44E2-82E8-81DEB56B4091}"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ayt Görüntüsü Yer Tutucusu 1"/>
          <p:cNvSpPr>
            <a:spLocks noGrp="1" noRot="1" noChangeAspect="1"/>
          </p:cNvSpPr>
          <p:nvPr>
            <p:ph type="sldImg"/>
          </p:nvPr>
        </p:nvSpPr>
        <p:spPr bwMode="auto">
          <a:noFill/>
          <a:ln>
            <a:solidFill>
              <a:srgbClr val="000000"/>
            </a:solidFill>
            <a:miter lim="800000"/>
            <a:headEnd/>
            <a:tailEnd/>
          </a:ln>
        </p:spPr>
      </p:sp>
      <p:sp>
        <p:nvSpPr>
          <p:cNvPr id="4198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2771"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A03E6-E586-48D3-952E-C4B1E427C439}" type="slidenum">
              <a:rPr lang="tr-TR">
                <a:cs typeface="Arial" charset="0"/>
              </a:rPr>
              <a:pPr fontAlgn="base">
                <a:spcBef>
                  <a:spcPct val="0"/>
                </a:spcBef>
                <a:spcAft>
                  <a:spcPct val="0"/>
                </a:spcAft>
                <a:defRPr/>
              </a:pPr>
              <a:t>18</a:t>
            </a:fld>
            <a:endParaRPr lang="tr-T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ayt Görüntüsü Yer Tutucusu 1"/>
          <p:cNvSpPr>
            <a:spLocks noGrp="1" noRot="1" noChangeAspect="1"/>
          </p:cNvSpPr>
          <p:nvPr>
            <p:ph type="sldImg"/>
          </p:nvPr>
        </p:nvSpPr>
        <p:spPr bwMode="auto">
          <a:noFill/>
          <a:ln>
            <a:solidFill>
              <a:srgbClr val="000000"/>
            </a:solidFill>
            <a:miter lim="800000"/>
            <a:headEnd/>
            <a:tailEnd/>
          </a:ln>
        </p:spPr>
      </p:sp>
      <p:sp>
        <p:nvSpPr>
          <p:cNvPr id="44034"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4819"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5406E-2163-43BE-8AD7-1D743689BF3C}" type="slidenum">
              <a:rPr lang="tr-TR">
                <a:cs typeface="Arial" charset="0"/>
              </a:rPr>
              <a:pPr fontAlgn="base">
                <a:spcBef>
                  <a:spcPct val="0"/>
                </a:spcBef>
                <a:spcAft>
                  <a:spcPct val="0"/>
                </a:spcAft>
                <a:defRPr/>
              </a:pPr>
              <a:t>19</a:t>
            </a:fld>
            <a:endParaRPr lang="tr-T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ayt Görüntüsü Yer Tutucusu 1"/>
          <p:cNvSpPr>
            <a:spLocks noGrp="1" noRot="1" noChangeAspect="1"/>
          </p:cNvSpPr>
          <p:nvPr>
            <p:ph type="sldImg"/>
          </p:nvPr>
        </p:nvSpPr>
        <p:spPr bwMode="auto">
          <a:noFill/>
          <a:ln>
            <a:solidFill>
              <a:srgbClr val="000000"/>
            </a:solidFill>
            <a:miter lim="800000"/>
            <a:headEnd/>
            <a:tailEnd/>
          </a:ln>
        </p:spPr>
      </p:sp>
      <p:sp>
        <p:nvSpPr>
          <p:cNvPr id="4608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Dislipidemi tanısı icin standart olarak olcumu onerilen parametreler </a:t>
            </a:r>
            <a:r>
              <a:rPr lang="tr-TR" b="1" smtClean="0">
                <a:latin typeface="Times New Roman" pitchFamily="18" charset="0"/>
                <a:cs typeface="Times New Roman" pitchFamily="18" charset="0"/>
              </a:rPr>
              <a:t>TK, TG,</a:t>
            </a:r>
          </a:p>
          <a:p>
            <a:pPr eaLnBrk="1" hangingPunct="1">
              <a:spcBef>
                <a:spcPct val="0"/>
              </a:spcBef>
            </a:pPr>
            <a:r>
              <a:rPr lang="tr-TR" b="1" smtClean="0">
                <a:latin typeface="Times New Roman" pitchFamily="18" charset="0"/>
                <a:cs typeface="Times New Roman" pitchFamily="18" charset="0"/>
              </a:rPr>
              <a:t>LDL-K ve HDL-K. </a:t>
            </a:r>
            <a:r>
              <a:rPr lang="tr-TR" smtClean="0">
                <a:latin typeface="Times New Roman" pitchFamily="18" charset="0"/>
                <a:cs typeface="Times New Roman" pitchFamily="18" charset="0"/>
              </a:rPr>
              <a:t>Total Kolesterol duzeyleri kardiyovaskuler riskin hesaplanmasında kullanılmaktadır.</a:t>
            </a:r>
          </a:p>
          <a:p>
            <a:pPr eaLnBrk="1" hangingPunct="1">
              <a:spcBef>
                <a:spcPct val="0"/>
              </a:spcBef>
            </a:pPr>
            <a:r>
              <a:rPr lang="tr-TR" smtClean="0">
                <a:latin typeface="Times New Roman" pitchFamily="18" charset="0"/>
                <a:cs typeface="Times New Roman" pitchFamily="18" charset="0"/>
              </a:rPr>
              <a:t>Calışmalarda bugune kadar risk hesaplanması ve tedaviye yanıtın değerlendirilmesinde TK ve</a:t>
            </a:r>
          </a:p>
          <a:p>
            <a:pPr eaLnBrk="1" hangingPunct="1">
              <a:spcBef>
                <a:spcPct val="0"/>
              </a:spcBef>
            </a:pPr>
            <a:r>
              <a:rPr lang="tr-TR" smtClean="0">
                <a:latin typeface="Times New Roman" pitchFamily="18" charset="0"/>
                <a:cs typeface="Times New Roman" pitchFamily="18" charset="0"/>
              </a:rPr>
              <a:t>LDL-K duzeyleri kullanılmıştır. Ayrıca TK ve LDL-K duşurmenin mortaliteyi azalttığı cok sayıda</a:t>
            </a:r>
          </a:p>
          <a:p>
            <a:pPr eaLnBrk="1" hangingPunct="1">
              <a:spcBef>
                <a:spcPct val="0"/>
              </a:spcBef>
            </a:pPr>
            <a:r>
              <a:rPr lang="tr-TR" smtClean="0">
                <a:latin typeface="Times New Roman" pitchFamily="18" charset="0"/>
                <a:cs typeface="Times New Roman" pitchFamily="18" charset="0"/>
              </a:rPr>
              <a:t>calışma ile ispatlanmıştır. Yuksek TG duzeyi ise sıklıkla duşuk HDL-K ve yuksek LDL-K ile ilişkilidir. Son zamanlarda ozellikle tokluk TG duzeyleri ile</a:t>
            </a:r>
          </a:p>
          <a:p>
            <a:pPr eaLnBrk="1" hangingPunct="1">
              <a:spcBef>
                <a:spcPct val="0"/>
              </a:spcBef>
            </a:pPr>
            <a:r>
              <a:rPr lang="tr-TR" smtClean="0">
                <a:latin typeface="Times New Roman" pitchFamily="18" charset="0"/>
                <a:cs typeface="Times New Roman" pitchFamily="18" charset="0"/>
              </a:rPr>
              <a:t>artmış kardiyovaskuler risk arasında ilişki bildirilmiş olsa da klinik uygulamada TG yuksekliğinin</a:t>
            </a:r>
          </a:p>
          <a:p>
            <a:pPr eaLnBrk="1" hangingPunct="1">
              <a:spcBef>
                <a:spcPct val="0"/>
              </a:spcBef>
            </a:pPr>
            <a:r>
              <a:rPr lang="tr-TR" smtClean="0">
                <a:latin typeface="Times New Roman" pitchFamily="18" charset="0"/>
                <a:cs typeface="Times New Roman" pitchFamily="18" charset="0"/>
              </a:rPr>
              <a:t>tedavisi ile kardiyovaskuler risk azaltımı tartışmalıdır. </a:t>
            </a:r>
            <a:r>
              <a:rPr lang="tr-TR" b="1" smtClean="0">
                <a:latin typeface="Times New Roman" pitchFamily="18" charset="0"/>
                <a:cs typeface="Times New Roman" pitchFamily="18" charset="0"/>
              </a:rPr>
              <a:t>Bu nedenle dislipidemi tedavisinde</a:t>
            </a:r>
          </a:p>
          <a:p>
            <a:pPr eaLnBrk="1" hangingPunct="1">
              <a:spcBef>
                <a:spcPct val="0"/>
              </a:spcBef>
            </a:pPr>
            <a:r>
              <a:rPr lang="tr-TR" b="1" smtClean="0">
                <a:latin typeface="Times New Roman" pitchFamily="18" charset="0"/>
                <a:cs typeface="Times New Roman" pitchFamily="18" charset="0"/>
              </a:rPr>
              <a:t>LDL-K birincil hedef olarak durmaktadır.</a:t>
            </a:r>
          </a:p>
          <a:p>
            <a:pPr eaLnBrk="1" hangingPunct="1">
              <a:spcBef>
                <a:spcPct val="0"/>
              </a:spcBef>
            </a:pPr>
            <a:endParaRPr lang="tr-TR" smtClean="0">
              <a:latin typeface="Times New Roman" pitchFamily="18" charset="0"/>
              <a:cs typeface="Times New Roman" pitchFamily="18" charset="0"/>
            </a:endParaRPr>
          </a:p>
        </p:txBody>
      </p:sp>
      <p:sp>
        <p:nvSpPr>
          <p:cNvPr id="36867"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B61BD-F2F2-45E0-BF47-C239B47B4C7C}" type="slidenum">
              <a:rPr lang="tr-TR">
                <a:cs typeface="Arial" charset="0"/>
              </a:rPr>
              <a:pPr fontAlgn="base">
                <a:spcBef>
                  <a:spcPct val="0"/>
                </a:spcBef>
                <a:spcAft>
                  <a:spcPct val="0"/>
                </a:spcAft>
                <a:defRPr/>
              </a:pPr>
              <a:t>20</a:t>
            </a:fld>
            <a:endParaRPr lang="tr-T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ayt Görüntüsü Yer Tutucusu 1"/>
          <p:cNvSpPr>
            <a:spLocks noGrp="1" noRot="1" noChangeAspect="1"/>
          </p:cNvSpPr>
          <p:nvPr>
            <p:ph type="sldImg"/>
          </p:nvPr>
        </p:nvSpPr>
        <p:spPr bwMode="auto">
          <a:noFill/>
          <a:ln>
            <a:solidFill>
              <a:srgbClr val="000000"/>
            </a:solidFill>
            <a:miter lim="800000"/>
            <a:headEnd/>
            <a:tailEnd/>
          </a:ln>
        </p:spPr>
      </p:sp>
      <p:sp>
        <p:nvSpPr>
          <p:cNvPr id="48130"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8915"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963974-6CEF-4C2E-B9E0-6C23EDD67F88}" type="slidenum">
              <a:rPr lang="tr-TR">
                <a:cs typeface="Arial" charset="0"/>
              </a:rPr>
              <a:pPr fontAlgn="base">
                <a:spcBef>
                  <a:spcPct val="0"/>
                </a:spcBef>
                <a:spcAft>
                  <a:spcPct val="0"/>
                </a:spcAft>
                <a:defRPr/>
              </a:pPr>
              <a:t>21</a:t>
            </a:fld>
            <a:endParaRPr lang="tr-T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ayt Görüntüsü Yer Tutucusu 1"/>
          <p:cNvSpPr>
            <a:spLocks noGrp="1" noRot="1" noChangeAspect="1"/>
          </p:cNvSpPr>
          <p:nvPr>
            <p:ph type="sldImg"/>
          </p:nvPr>
        </p:nvSpPr>
        <p:spPr bwMode="auto">
          <a:noFill/>
          <a:ln>
            <a:solidFill>
              <a:srgbClr val="000000"/>
            </a:solidFill>
            <a:miter lim="800000"/>
            <a:headEnd/>
            <a:tailEnd/>
          </a:ln>
        </p:spPr>
      </p:sp>
      <p:sp>
        <p:nvSpPr>
          <p:cNvPr id="5017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96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CF38E-5F1B-4D23-8EA6-4E99A4526EFB}" type="slidenum">
              <a:rPr lang="tr-TR">
                <a:cs typeface="Arial" charset="0"/>
              </a:rPr>
              <a:pPr fontAlgn="base">
                <a:spcBef>
                  <a:spcPct val="0"/>
                </a:spcBef>
                <a:spcAft>
                  <a:spcPct val="0"/>
                </a:spcAft>
                <a:defRPr/>
              </a:pPr>
              <a:t>22</a:t>
            </a:fld>
            <a:endParaRPr lang="tr-T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ayt Görüntüsü Yer Tutucusu 1"/>
          <p:cNvSpPr>
            <a:spLocks noGrp="1" noRot="1" noChangeAspect="1"/>
          </p:cNvSpPr>
          <p:nvPr>
            <p:ph type="sldImg"/>
          </p:nvPr>
        </p:nvSpPr>
        <p:spPr bwMode="auto">
          <a:noFill/>
          <a:ln>
            <a:solidFill>
              <a:srgbClr val="000000"/>
            </a:solidFill>
            <a:miter lim="800000"/>
            <a:headEnd/>
            <a:tailEnd/>
          </a:ln>
        </p:spPr>
      </p:sp>
      <p:sp>
        <p:nvSpPr>
          <p:cNvPr id="5529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b="1" smtClean="0"/>
          </a:p>
        </p:txBody>
      </p:sp>
      <p:sp>
        <p:nvSpPr>
          <p:cNvPr id="4608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22165F-85DD-4F76-8000-1FD830B72EB3}" type="slidenum">
              <a:rPr lang="tr-TR">
                <a:cs typeface="Arial" charset="0"/>
              </a:rPr>
              <a:pPr fontAlgn="base">
                <a:spcBef>
                  <a:spcPct val="0"/>
                </a:spcBef>
                <a:spcAft>
                  <a:spcPct val="0"/>
                </a:spcAft>
                <a:defRPr/>
              </a:pPr>
              <a:t>26</a:t>
            </a:fld>
            <a:endParaRPr lang="tr-T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tr-TR" sz="24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z="2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ayt Görüntüsü Yer Tutucusu 1"/>
          <p:cNvSpPr>
            <a:spLocks noGrp="1" noRot="1" noChangeAspect="1"/>
          </p:cNvSpPr>
          <p:nvPr>
            <p:ph type="sldImg"/>
          </p:nvPr>
        </p:nvSpPr>
        <p:spPr bwMode="auto">
          <a:noFill/>
          <a:ln>
            <a:solidFill>
              <a:srgbClr val="000000"/>
            </a:solidFill>
            <a:miter lim="800000"/>
            <a:headEnd/>
            <a:tailEnd/>
          </a:ln>
        </p:spPr>
      </p:sp>
      <p:sp>
        <p:nvSpPr>
          <p:cNvPr id="6656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Slayt Numarası Yer Tutucusu 3"/>
          <p:cNvSpPr>
            <a:spLocks noGrp="1"/>
          </p:cNvSpPr>
          <p:nvPr>
            <p:ph type="sldNum" sz="quarter" idx="5"/>
          </p:nvPr>
        </p:nvSpPr>
        <p:spPr/>
        <p:txBody>
          <a:bodyPr/>
          <a:lstStyle/>
          <a:p>
            <a:pPr>
              <a:defRPr/>
            </a:pPr>
            <a:fld id="{6DBC251A-522C-4DDB-9D8E-8A3A9A002344}" type="slidenum">
              <a:rPr lang="tr-TR" smtClean="0"/>
              <a:pPr>
                <a:defRPr/>
              </a:pPr>
              <a:t>33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ayt Görüntüsü Yer Tutucusu 1"/>
          <p:cNvSpPr>
            <a:spLocks noGrp="1" noRot="1" noChangeAspect="1"/>
          </p:cNvSpPr>
          <p:nvPr>
            <p:ph type="sldImg"/>
          </p:nvPr>
        </p:nvSpPr>
        <p:spPr bwMode="auto">
          <a:noFill/>
          <a:ln>
            <a:solidFill>
              <a:srgbClr val="000000"/>
            </a:solidFill>
            <a:miter lim="800000"/>
            <a:headEnd/>
            <a:tailEnd/>
          </a:ln>
        </p:spPr>
      </p:sp>
      <p:sp>
        <p:nvSpPr>
          <p:cNvPr id="1945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Times New Roman" pitchFamily="18" charset="0"/>
              <a:cs typeface="Times New Roman" pitchFamily="18" charset="0"/>
            </a:endParaRPr>
          </a:p>
        </p:txBody>
      </p:sp>
      <p:sp>
        <p:nvSpPr>
          <p:cNvPr id="18435"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EEE931-9CCE-4FD7-9729-0CFB4087B1BB}" type="slidenum">
              <a:rPr lang="tr-TR">
                <a:cs typeface="Arial" charset="0"/>
              </a:rPr>
              <a:pPr fontAlgn="base">
                <a:spcBef>
                  <a:spcPct val="0"/>
                </a:spcBef>
                <a:spcAft>
                  <a:spcPct val="0"/>
                </a:spcAft>
                <a:defRPr/>
              </a:pPr>
              <a:t>4</a:t>
            </a:fld>
            <a:endParaRPr lang="tr-T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tr-TR"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z="1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tr-TR" smtClean="0">
                <a:latin typeface="Times New Roman" pitchFamily="18" charset="0"/>
                <a:cs typeface="Times New Roman" pitchFamily="18" charset="0"/>
              </a:rPr>
              <a:t>Kardiyovasküler hastalık (KVH), inme ve periferik arter hastalığı (PAH) gibi semptomatik vasküler hastalıklara neden olabilir. Ayrıca TG düzeylerinin ≥ 1000 mg/ dl olduğu durumlarda akut pankreatit gelişebilir.</a:t>
            </a:r>
          </a:p>
          <a:p>
            <a:r>
              <a:rPr lang="tr-TR" smtClean="0"/>
              <a:t>Epidemiyolojik çalışmalarda total kolesterol konsantrasyonu ve koroner riski arasında kademeli bir ilişki bulunmuştur.</a:t>
            </a:r>
          </a:p>
          <a:p>
            <a:r>
              <a:rPr lang="tr-TR" b="1" smtClean="0"/>
              <a:t>Koroner kalp hastalığı için en önemli risk faktörlerinden biri hiperkolesterolemidir</a:t>
            </a:r>
            <a:r>
              <a:rPr lang="tr-TR"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ayt Görüntüsü Yer Tutucusu 1"/>
          <p:cNvSpPr>
            <a:spLocks noGrp="1" noRot="1" noChangeAspect="1"/>
          </p:cNvSpPr>
          <p:nvPr>
            <p:ph type="sldImg"/>
          </p:nvPr>
        </p:nvSpPr>
        <p:spPr bwMode="auto">
          <a:noFill/>
          <a:ln>
            <a:solidFill>
              <a:srgbClr val="000000"/>
            </a:solidFill>
            <a:miter lim="800000"/>
            <a:headEnd/>
            <a:tailEnd/>
          </a:ln>
        </p:spPr>
      </p:sp>
      <p:sp>
        <p:nvSpPr>
          <p:cNvPr id="23554"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D7930042-A898-4733-9A5D-11DD5C334A04}" type="slidenum">
              <a:rPr lang="tr-TR" smtClean="0"/>
              <a:pPr>
                <a:defRPr/>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ayt Görüntüsü Yer Tutucusu 1"/>
          <p:cNvSpPr>
            <a:spLocks noGrp="1" noRot="1" noChangeAspect="1"/>
          </p:cNvSpPr>
          <p:nvPr>
            <p:ph type="sldImg"/>
          </p:nvPr>
        </p:nvSpPr>
        <p:spPr bwMode="auto">
          <a:noFill/>
          <a:ln>
            <a:solidFill>
              <a:srgbClr val="000000"/>
            </a:solidFill>
            <a:miter lim="800000"/>
            <a:headEnd/>
            <a:tailEnd/>
          </a:ln>
        </p:spPr>
      </p:sp>
      <p:sp>
        <p:nvSpPr>
          <p:cNvPr id="2662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7"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6810ED-9985-4A21-B4E3-8090EA751D36}" type="slidenum">
              <a:rPr lang="tr-TR">
                <a:cs typeface="Arial" charset="0"/>
              </a:rPr>
              <a:pPr fontAlgn="base">
                <a:spcBef>
                  <a:spcPct val="0"/>
                </a:spcBef>
                <a:spcAft>
                  <a:spcPct val="0"/>
                </a:spcAft>
                <a:defRPr/>
              </a:pPr>
              <a:t>8</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ayt Görüntüsü Yer Tutucusu 1"/>
          <p:cNvSpPr>
            <a:spLocks noGrp="1" noRot="1" noChangeAspect="1"/>
          </p:cNvSpPr>
          <p:nvPr>
            <p:ph type="sldImg"/>
          </p:nvPr>
        </p:nvSpPr>
        <p:spPr bwMode="auto">
          <a:noFill/>
          <a:ln>
            <a:solidFill>
              <a:srgbClr val="000000"/>
            </a:solidFill>
            <a:miter lim="800000"/>
            <a:headEnd/>
            <a:tailEnd/>
          </a:ln>
        </p:spPr>
      </p:sp>
      <p:sp>
        <p:nvSpPr>
          <p:cNvPr id="28674"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3555"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558050-CCB3-40A5-81C7-01379B38261B}" type="slidenum">
              <a:rPr lang="tr-TR">
                <a:cs typeface="Arial" charset="0"/>
              </a:rPr>
              <a:pPr fontAlgn="base">
                <a:spcBef>
                  <a:spcPct val="0"/>
                </a:spcBef>
                <a:spcAft>
                  <a:spcPct val="0"/>
                </a:spcAft>
                <a:defRPr/>
              </a:pPr>
              <a:t>9</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ayt Görüntüsü Yer Tutucusu 1"/>
          <p:cNvSpPr>
            <a:spLocks noGrp="1" noRot="1" noChangeAspect="1"/>
          </p:cNvSpPr>
          <p:nvPr>
            <p:ph type="sldImg"/>
          </p:nvPr>
        </p:nvSpPr>
        <p:spPr bwMode="auto">
          <a:noFill/>
          <a:ln>
            <a:solidFill>
              <a:srgbClr val="000000"/>
            </a:solidFill>
            <a:miter lim="800000"/>
            <a:headEnd/>
            <a:tailEnd/>
          </a:ln>
        </p:spPr>
      </p:sp>
      <p:sp>
        <p:nvSpPr>
          <p:cNvPr id="3072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Times New Roman" pitchFamily="18" charset="0"/>
              <a:cs typeface="Times New Roman" pitchFamily="18" charset="0"/>
            </a:endParaRPr>
          </a:p>
        </p:txBody>
      </p:sp>
      <p:sp>
        <p:nvSpPr>
          <p:cNvPr id="2560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A143E-2E9C-4DA0-850A-EED17F2777C2}" type="slidenum">
              <a:rPr lang="tr-TR">
                <a:cs typeface="Arial" charset="0"/>
              </a:rPr>
              <a:pPr fontAlgn="base">
                <a:spcBef>
                  <a:spcPct val="0"/>
                </a:spcBef>
                <a:spcAft>
                  <a:spcPct val="0"/>
                </a:spcAft>
                <a:defRPr/>
              </a:pPr>
              <a:t>10</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p:cNvSpPr>
          <p:nvPr>
            <p:ph type="sldImg"/>
          </p:nvPr>
        </p:nvSpPr>
        <p:spPr bwMode="auto">
          <a:noFill/>
          <a:ln>
            <a:solidFill>
              <a:srgbClr val="000000"/>
            </a:solidFill>
            <a:miter lim="800000"/>
            <a:headEnd/>
            <a:tailEnd/>
          </a:ln>
        </p:spPr>
      </p:sp>
      <p:sp>
        <p:nvSpPr>
          <p:cNvPr id="3481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latin typeface="Times New Roman" pitchFamily="18" charset="0"/>
              <a:cs typeface="Times New Roman" pitchFamily="18" charset="0"/>
            </a:endParaRPr>
          </a:p>
        </p:txBody>
      </p:sp>
      <p:sp>
        <p:nvSpPr>
          <p:cNvPr id="4" name="Slayt Numarası Yer Tutucusu 3"/>
          <p:cNvSpPr>
            <a:spLocks noGrp="1"/>
          </p:cNvSpPr>
          <p:nvPr>
            <p:ph type="sldNum" sz="quarter" idx="5"/>
          </p:nvPr>
        </p:nvSpPr>
        <p:spPr/>
        <p:txBody>
          <a:bodyPr/>
          <a:lstStyle/>
          <a:p>
            <a:pPr>
              <a:defRPr/>
            </a:pPr>
            <a:fld id="{99DF9840-E306-4E36-AB5A-3DE0A215DBDB}" type="slidenum">
              <a:rPr lang="tr-TR" smtClean="0"/>
              <a:pPr>
                <a:defRPr/>
              </a:pPr>
              <a:t>13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ayt Görüntüsü Yer Tutucusu 1"/>
          <p:cNvSpPr>
            <a:spLocks noGrp="1" noRot="1" noChangeAspect="1"/>
          </p:cNvSpPr>
          <p:nvPr>
            <p:ph type="sldImg"/>
          </p:nvPr>
        </p:nvSpPr>
        <p:spPr bwMode="auto">
          <a:noFill/>
          <a:ln>
            <a:solidFill>
              <a:srgbClr val="000000"/>
            </a:solidFill>
            <a:miter lim="800000"/>
            <a:headEnd/>
            <a:tailEnd/>
          </a:ln>
        </p:spPr>
      </p:sp>
      <p:sp>
        <p:nvSpPr>
          <p:cNvPr id="3686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Slayt Numarası Yer Tutucusu 3"/>
          <p:cNvSpPr>
            <a:spLocks noGrp="1"/>
          </p:cNvSpPr>
          <p:nvPr>
            <p:ph type="sldNum" sz="quarter" idx="5"/>
          </p:nvPr>
        </p:nvSpPr>
        <p:spPr/>
        <p:txBody>
          <a:bodyPr/>
          <a:lstStyle/>
          <a:p>
            <a:pPr>
              <a:defRPr/>
            </a:pPr>
            <a:fld id="{E2BCFA8B-A258-4AE1-A1FA-8E1C96618A3B}" type="slidenum">
              <a:rPr lang="tr-TR" smtClean="0"/>
              <a:pPr>
                <a:defRPr/>
              </a:pPr>
              <a:t>14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FEC303E7-C249-4463-A262-BA1BCC4F0D8A}" type="datetimeFigureOut">
              <a:rPr lang="tr-TR"/>
              <a:pPr>
                <a:defRPr/>
              </a:pPr>
              <a:t>10/26/2016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815DA4E-ADE3-4A67-AAE5-AA2709A9DC1C}"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E467D58-DED5-4FFD-A93E-80361FE96668}" type="datetimeFigureOut">
              <a:rPr lang="tr-TR"/>
              <a:pPr>
                <a:defRPr/>
              </a:pPr>
              <a:t>10/26/2016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DD85AB3-8982-4F8C-B6B9-6989AAECA63B}"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B8C3ADE-073F-4F6E-9A11-4BAFF20A6D35}" type="datetimeFigureOut">
              <a:rPr lang="tr-TR"/>
              <a:pPr>
                <a:defRPr/>
              </a:pPr>
              <a:t>10/26/2016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394980F-6015-431C-9F5A-7A0D7AAC34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9B25945-2178-4667-9D5B-361D1F8C9C14}" type="datetimeFigureOut">
              <a:rPr lang="tr-TR"/>
              <a:pPr>
                <a:defRPr/>
              </a:pPr>
              <a:t>10/26/2016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68C9F78-AFF0-4D85-BC50-14D1887A50C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6CB6F27-CBA8-415F-89DA-E96E1836ADAF}" type="datetimeFigureOut">
              <a:rPr lang="tr-TR"/>
              <a:pPr>
                <a:defRPr/>
              </a:pPr>
              <a:t>10/26/2016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C39FB19-0A16-43C8-A8D8-251D5DE690E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7F4D336-469D-474B-AF5E-DC8AE999C867}" type="datetimeFigureOut">
              <a:rPr lang="tr-TR"/>
              <a:pPr>
                <a:defRPr/>
              </a:pPr>
              <a:t>10/26/2016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319FAAA-C32C-4431-B0A0-C05EFDC1E4E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4E872CE-04C3-4CA2-A303-EB0C33D386D4}" type="datetimeFigureOut">
              <a:rPr lang="tr-TR"/>
              <a:pPr>
                <a:defRPr/>
              </a:pPr>
              <a:t>10/26/2016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8BE78F1-04CE-4D1A-9046-A3A318FED26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9E3AD8D9-F878-4FC3-8CD5-B493C518166F}" type="datetimeFigureOut">
              <a:rPr lang="tr-TR"/>
              <a:pPr>
                <a:defRPr/>
              </a:pPr>
              <a:t>10/26/2016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98AE46A9-4625-48F3-8029-871E7BD7091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820B125-B761-4D7E-968F-59A215DCEA22}" type="datetimeFigureOut">
              <a:rPr lang="tr-TR"/>
              <a:pPr>
                <a:defRPr/>
              </a:pPr>
              <a:t>10/26/2016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1A7E2F-33F4-4070-AD5D-F1693FF6C0E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85EDA84-1C3F-4311-A806-743AE55977BC}" type="datetimeFigureOut">
              <a:rPr lang="tr-TR"/>
              <a:pPr>
                <a:defRPr/>
              </a:pPr>
              <a:t>10/26/2016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F454F0C-34B5-4A25-BF64-94144E3A232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134A504-06EF-4E7E-B278-835EFE68D063}" type="datetimeFigureOut">
              <a:rPr lang="tr-TR"/>
              <a:pPr>
                <a:defRPr/>
              </a:pPr>
              <a:t>10/26/2016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A7BCD97-AB45-47BB-9DB9-70AA4AAE573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0B6DF8-66A7-42B2-99EB-B89A2EECB653}" type="datetimeFigureOut">
              <a:rPr lang="tr-TR"/>
              <a:pPr>
                <a:defRPr/>
              </a:pPr>
              <a:t>10/26/2016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6A0209-7BDA-4D9B-9A9F-4492A5EC978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ctrTitle"/>
          </p:nvPr>
        </p:nvSpPr>
        <p:spPr>
          <a:xfrm>
            <a:off x="685800" y="1524000"/>
            <a:ext cx="7772400" cy="1905000"/>
          </a:xfrm>
        </p:spPr>
        <p:txBody>
          <a:bodyPr/>
          <a:lstStyle/>
          <a:p>
            <a:pPr eaLnBrk="1" hangingPunct="1"/>
            <a:r>
              <a:rPr lang="tr-TR" b="1" i="1" smtClean="0">
                <a:solidFill>
                  <a:srgbClr val="FF0000"/>
                </a:solidFill>
                <a:latin typeface="Monotype Corsiva" pitchFamily="66" charset="0"/>
                <a:cs typeface="Times New Roman" pitchFamily="18" charset="0"/>
              </a:rPr>
              <a:t>DİSLİPİDEMİLER</a:t>
            </a:r>
          </a:p>
        </p:txBody>
      </p:sp>
      <p:sp>
        <p:nvSpPr>
          <p:cNvPr id="3" name="Alt Başlık 2"/>
          <p:cNvSpPr>
            <a:spLocks noGrp="1"/>
          </p:cNvSpPr>
          <p:nvPr>
            <p:ph type="subTitle" idx="1"/>
          </p:nvPr>
        </p:nvSpPr>
        <p:spPr/>
        <p:txBody>
          <a:bodyPr rtlCol="0">
            <a:normAutofit fontScale="85000" lnSpcReduction="20000"/>
          </a:bodyPr>
          <a:lstStyle/>
          <a:p>
            <a:pPr eaLnBrk="1" hangingPunct="1">
              <a:defRPr/>
            </a:pPr>
            <a:r>
              <a:rPr lang="tr-TR" dirty="0" smtClean="0">
                <a:latin typeface="Times New Roman" pitchFamily="18" charset="0"/>
                <a:cs typeface="Times New Roman" pitchFamily="18" charset="0"/>
              </a:rPr>
              <a:t>Dr. </a:t>
            </a:r>
            <a:r>
              <a:rPr lang="tr-TR" dirty="0">
                <a:latin typeface="Times New Roman" pitchFamily="18" charset="0"/>
                <a:cs typeface="Times New Roman" pitchFamily="18" charset="0"/>
              </a:rPr>
              <a:t>N. Emel ELVERİCİ ARDIÇ</a:t>
            </a:r>
          </a:p>
          <a:p>
            <a:pPr eaLnBrk="1" hangingPunct="1">
              <a:defRPr/>
            </a:pPr>
            <a:r>
              <a:rPr lang="tr-TR" dirty="0">
                <a:latin typeface="Times New Roman" pitchFamily="18" charset="0"/>
                <a:cs typeface="Times New Roman" pitchFamily="18" charset="0"/>
              </a:rPr>
              <a:t>Trabzon KANUNİ EAH</a:t>
            </a:r>
          </a:p>
          <a:p>
            <a:pPr eaLnBrk="1" hangingPunct="1">
              <a:defRPr/>
            </a:pPr>
            <a:r>
              <a:rPr lang="tr-TR" dirty="0">
                <a:latin typeface="Times New Roman" pitchFamily="18" charset="0"/>
                <a:cs typeface="Times New Roman" pitchFamily="18" charset="0"/>
              </a:rPr>
              <a:t>KTÜ Aile Hekimliği  </a:t>
            </a:r>
            <a:r>
              <a:rPr lang="tr-TR" dirty="0" smtClean="0">
                <a:latin typeface="Times New Roman" pitchFamily="18" charset="0"/>
                <a:cs typeface="Times New Roman" pitchFamily="18" charset="0"/>
              </a:rPr>
              <a:t>ABD</a:t>
            </a:r>
          </a:p>
          <a:p>
            <a:pPr eaLnBrk="1" hangingPunct="1">
              <a:defRPr/>
            </a:pPr>
            <a:r>
              <a:rPr lang="tr-TR" dirty="0" smtClean="0">
                <a:latin typeface="Times New Roman" pitchFamily="18" charset="0"/>
                <a:cs typeface="Times New Roman" pitchFamily="18" charset="0"/>
              </a:rPr>
              <a:t>25.10.2016</a:t>
            </a:r>
            <a:endParaRPr lang="tr-TR" dirty="0">
              <a:latin typeface="Times New Roman" pitchFamily="18" charset="0"/>
              <a:cs typeface="Times New Roman" pitchFamily="18" charset="0"/>
            </a:endParaRPr>
          </a:p>
          <a:p>
            <a:pPr eaLnBrk="1" fontAlgn="auto" hangingPunct="1">
              <a:spcAft>
                <a:spcPts val="0"/>
              </a:spcAft>
              <a:buFont typeface="Arial" pitchFamily="34" charset="0"/>
              <a:buNone/>
              <a:defRPr/>
            </a:pPr>
            <a:endParaRPr lang="tr-T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Dislipidemik hastada anamnez ve fizik muayene </a:t>
            </a:r>
          </a:p>
        </p:txBody>
      </p:sp>
      <p:sp>
        <p:nvSpPr>
          <p:cNvPr id="3" name="İçerik Yer Tutucusu 2"/>
          <p:cNvSpPr>
            <a:spLocks noGrp="1"/>
          </p:cNvSpPr>
          <p:nvPr>
            <p:ph sz="half" idx="1"/>
          </p:nvPr>
        </p:nvSpPr>
        <p:spPr>
          <a:xfrm>
            <a:off x="457200" y="1600200"/>
            <a:ext cx="7467600" cy="1066800"/>
          </a:xfrm>
        </p:spPr>
        <p:txBody>
          <a:bodyPr rtlCol="0">
            <a:normAutofit/>
          </a:bodyPr>
          <a:lstStyle/>
          <a:p>
            <a:pPr eaLnBrk="1" fontAlgn="auto" hangingPunct="1">
              <a:spcAft>
                <a:spcPts val="0"/>
              </a:spcAft>
              <a:buFont typeface="Arial" pitchFamily="34" charset="0"/>
              <a:buChar char="•"/>
              <a:defRPr/>
            </a:pPr>
            <a:r>
              <a:rPr lang="tr-TR" sz="2400" dirty="0" err="1" smtClean="0">
                <a:latin typeface="Times New Roman" panose="02020603050405020304" pitchFamily="18" charset="0"/>
                <a:cs typeface="Times New Roman" panose="02020603050405020304" pitchFamily="18" charset="0"/>
              </a:rPr>
              <a:t>Dislipidemik</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bir hasta çoğu zaman </a:t>
            </a:r>
            <a:r>
              <a:rPr lang="tr-TR" sz="2400" dirty="0" err="1">
                <a:latin typeface="Times New Roman" panose="02020603050405020304" pitchFamily="18" charset="0"/>
                <a:cs typeface="Times New Roman" panose="02020603050405020304" pitchFamily="18" charset="0"/>
              </a:rPr>
              <a:t>asemptomatiktir</a:t>
            </a: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p:txBody>
      </p:sp>
      <p:sp>
        <p:nvSpPr>
          <p:cNvPr id="29699" name="İçerik Yer Tutucusu 1"/>
          <p:cNvSpPr>
            <a:spLocks noGrp="1"/>
          </p:cNvSpPr>
          <p:nvPr>
            <p:ph sz="half" idx="2"/>
          </p:nvPr>
        </p:nvSpPr>
        <p:spPr>
          <a:xfrm>
            <a:off x="650875" y="5638800"/>
            <a:ext cx="7731125" cy="838200"/>
          </a:xfrm>
        </p:spPr>
        <p:txBody>
          <a:bodyPr/>
          <a:lstStyle/>
          <a:p>
            <a:pPr marL="0" indent="0" eaLnBrk="1" hangingPunct="1">
              <a:buFont typeface="Arial" charset="0"/>
              <a:buNone/>
            </a:pPr>
            <a:r>
              <a:rPr lang="tr-TR" sz="2400" smtClean="0">
                <a:latin typeface="Times New Roman" pitchFamily="18" charset="0"/>
                <a:cs typeface="Times New Roman" pitchFamily="18" charset="0"/>
              </a:rPr>
              <a:t>arkus kornea 				ksantolezma</a:t>
            </a:r>
            <a:endParaRPr lang="tr-TR" sz="2400" smtClean="0"/>
          </a:p>
        </p:txBody>
      </p:sp>
      <p:pic>
        <p:nvPicPr>
          <p:cNvPr id="29700" name="Picture 2" descr="C:\Users\Win7\Desktop\emel\indir (5).jpg"/>
          <p:cNvPicPr>
            <a:picLocks noChangeAspect="1" noChangeArrowheads="1"/>
          </p:cNvPicPr>
          <p:nvPr/>
        </p:nvPicPr>
        <p:blipFill>
          <a:blip r:embed="rId3"/>
          <a:srcRect/>
          <a:stretch>
            <a:fillRect/>
          </a:stretch>
        </p:blipFill>
        <p:spPr bwMode="auto">
          <a:xfrm>
            <a:off x="4876800" y="2819400"/>
            <a:ext cx="3505200" cy="2514600"/>
          </a:xfrm>
          <a:prstGeom prst="rect">
            <a:avLst/>
          </a:prstGeom>
          <a:noFill/>
          <a:ln w="9525">
            <a:noFill/>
            <a:miter lim="800000"/>
            <a:headEnd/>
            <a:tailEnd/>
          </a:ln>
        </p:spPr>
      </p:pic>
      <p:pic>
        <p:nvPicPr>
          <p:cNvPr id="29701" name="Picture 4" descr="C:\Users\Win7\Desktop\emel\slide_15.jpg"/>
          <p:cNvPicPr>
            <a:picLocks noChangeAspect="1" noChangeArrowheads="1"/>
          </p:cNvPicPr>
          <p:nvPr/>
        </p:nvPicPr>
        <p:blipFill>
          <a:blip r:embed="rId4"/>
          <a:srcRect/>
          <a:stretch>
            <a:fillRect/>
          </a:stretch>
        </p:blipFill>
        <p:spPr bwMode="auto">
          <a:xfrm>
            <a:off x="609600" y="2819400"/>
            <a:ext cx="36639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1"/>
          <p:cNvSpPr>
            <a:spLocks noGrp="1"/>
          </p:cNvSpPr>
          <p:nvPr>
            <p:ph type="title"/>
          </p:nvPr>
        </p:nvSpPr>
        <p:spPr>
          <a:xfrm>
            <a:off x="4724400" y="381000"/>
            <a:ext cx="4337050" cy="2438400"/>
          </a:xfrm>
        </p:spPr>
        <p:txBody>
          <a:bodyPr/>
          <a:lstStyle/>
          <a:p>
            <a:pPr algn="l" eaLnBrk="1" hangingPunct="1"/>
            <a:r>
              <a:rPr lang="tr-TR" sz="2400" b="1" smtClean="0">
                <a:latin typeface="Times New Roman" pitchFamily="18" charset="0"/>
                <a:cs typeface="Times New Roman" pitchFamily="18" charset="0"/>
              </a:rPr>
              <a:t/>
            </a:r>
            <a:br>
              <a:rPr lang="tr-TR" sz="2400" b="1" smtClean="0">
                <a:latin typeface="Times New Roman" pitchFamily="18" charset="0"/>
                <a:cs typeface="Times New Roman" pitchFamily="18" charset="0"/>
              </a:rPr>
            </a:br>
            <a:r>
              <a:rPr lang="tr-TR" sz="2400" smtClean="0">
                <a:latin typeface="Times New Roman" pitchFamily="18" charset="0"/>
                <a:cs typeface="Times New Roman" pitchFamily="18" charset="0"/>
              </a:rPr>
              <a:t>Gövde, sırt, el-ayak, diz ve dirsek bölgelerinde çok sayıda milimetrik deriden kabarık sarımsı lezyonlar olan erüptif ksantomlar görülebilir.</a:t>
            </a:r>
            <a:endParaRPr lang="tr-TR" sz="2400" b="1" smtClean="0">
              <a:latin typeface="Times New Roman" pitchFamily="18" charset="0"/>
              <a:cs typeface="Times New Roman" pitchFamily="18" charset="0"/>
            </a:endParaRPr>
          </a:p>
        </p:txBody>
      </p:sp>
      <p:sp>
        <p:nvSpPr>
          <p:cNvPr id="31746" name="İçerik Yer Tutucusu 3"/>
          <p:cNvSpPr>
            <a:spLocks noGrp="1"/>
          </p:cNvSpPr>
          <p:nvPr>
            <p:ph sz="half" idx="2"/>
          </p:nvPr>
        </p:nvSpPr>
        <p:spPr>
          <a:xfrm>
            <a:off x="304800" y="5943600"/>
            <a:ext cx="8839200" cy="990600"/>
          </a:xfrm>
        </p:spPr>
        <p:txBody>
          <a:bodyPr/>
          <a:lstStyle/>
          <a:p>
            <a:pPr marL="0" indent="0" eaLnBrk="1" hangingPunct="1">
              <a:buFont typeface="Arial" charset="0"/>
              <a:buNone/>
            </a:pPr>
            <a:r>
              <a:rPr lang="tr-TR" sz="2400" smtClean="0">
                <a:latin typeface="Times New Roman" pitchFamily="18" charset="0"/>
                <a:cs typeface="Times New Roman" pitchFamily="18" charset="0"/>
              </a:rPr>
              <a:t>Aşil tendonunda, el bileği, dirsek tendonlarında ve metakarpofalangeal eklemlerde ksantomlara neden olabilir.</a:t>
            </a:r>
            <a:endParaRPr lang="tr-TR" sz="2400" smtClean="0"/>
          </a:p>
        </p:txBody>
      </p:sp>
      <p:pic>
        <p:nvPicPr>
          <p:cNvPr id="31747" name="Picture 2"/>
          <p:cNvPicPr>
            <a:picLocks noGrp="1" noChangeAspect="1" noChangeArrowheads="1"/>
          </p:cNvPicPr>
          <p:nvPr>
            <p:ph sz="half" idx="1"/>
          </p:nvPr>
        </p:nvPicPr>
        <p:blipFill>
          <a:blip r:embed="rId2"/>
          <a:srcRect/>
          <a:stretch>
            <a:fillRect/>
          </a:stretch>
        </p:blipFill>
        <p:spPr>
          <a:xfrm>
            <a:off x="304800" y="3124200"/>
            <a:ext cx="3657600" cy="2709863"/>
          </a:xfrm>
        </p:spPr>
      </p:pic>
      <p:pic>
        <p:nvPicPr>
          <p:cNvPr id="31748" name="Picture 3"/>
          <p:cNvPicPr>
            <a:picLocks noChangeAspect="1" noChangeArrowheads="1"/>
          </p:cNvPicPr>
          <p:nvPr/>
        </p:nvPicPr>
        <p:blipFill>
          <a:blip r:embed="rId3"/>
          <a:srcRect/>
          <a:stretch>
            <a:fillRect/>
          </a:stretch>
        </p:blipFill>
        <p:spPr bwMode="auto">
          <a:xfrm>
            <a:off x="4592638" y="3200400"/>
            <a:ext cx="4495800" cy="2514600"/>
          </a:xfrm>
          <a:prstGeom prst="rect">
            <a:avLst/>
          </a:prstGeom>
          <a:noFill/>
          <a:ln w="9525">
            <a:noFill/>
            <a:miter lim="800000"/>
            <a:headEnd/>
            <a:tailEnd/>
          </a:ln>
        </p:spPr>
      </p:pic>
      <p:pic>
        <p:nvPicPr>
          <p:cNvPr id="31749" name="Picture 4"/>
          <p:cNvPicPr>
            <a:picLocks noChangeAspect="1" noChangeArrowheads="1"/>
          </p:cNvPicPr>
          <p:nvPr/>
        </p:nvPicPr>
        <p:blipFill>
          <a:blip r:embed="rId4"/>
          <a:srcRect/>
          <a:stretch>
            <a:fillRect/>
          </a:stretch>
        </p:blipFill>
        <p:spPr bwMode="auto">
          <a:xfrm>
            <a:off x="304800" y="28575"/>
            <a:ext cx="42608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Unvan 1"/>
          <p:cNvSpPr>
            <a:spLocks noGrp="1"/>
          </p:cNvSpPr>
          <p:nvPr>
            <p:ph type="title"/>
          </p:nvPr>
        </p:nvSpPr>
        <p:spPr/>
        <p:txBody>
          <a:bodyPr/>
          <a:lstStyle/>
          <a:p>
            <a:pPr eaLnBrk="1" hangingPunct="1"/>
            <a:r>
              <a:rPr lang="tr-TR" smtClean="0"/>
              <a:t> </a:t>
            </a:r>
          </a:p>
        </p:txBody>
      </p:sp>
      <p:sp>
        <p:nvSpPr>
          <p:cNvPr id="32770" name="Metin Yer Tutucusu 5"/>
          <p:cNvSpPr>
            <a:spLocks noGrp="1"/>
          </p:cNvSpPr>
          <p:nvPr>
            <p:ph type="body" idx="1"/>
          </p:nvPr>
        </p:nvSpPr>
        <p:spPr>
          <a:xfrm>
            <a:off x="457200" y="4343400"/>
            <a:ext cx="4267200" cy="1981200"/>
          </a:xfrm>
        </p:spPr>
        <p:txBody>
          <a:bodyPr/>
          <a:lstStyle/>
          <a:p>
            <a:pPr eaLnBrk="1" hangingPunct="1"/>
            <a:r>
              <a:rPr lang="tr-TR" b="0" smtClean="0">
                <a:latin typeface="Times New Roman" pitchFamily="18" charset="0"/>
                <a:cs typeface="Times New Roman" pitchFamily="18" charset="0"/>
              </a:rPr>
              <a:t>Çok ciddi TG yüksekliklerinde ise alınan kan örneklerinde plazma süt görünümünde olabilir.</a:t>
            </a:r>
            <a:endParaRPr lang="tr-TR" b="0" smtClean="0"/>
          </a:p>
        </p:txBody>
      </p:sp>
      <p:sp>
        <p:nvSpPr>
          <p:cNvPr id="32771" name="İçerik Yer Tutucusu 2"/>
          <p:cNvSpPr>
            <a:spLocks noGrp="1"/>
          </p:cNvSpPr>
          <p:nvPr>
            <p:ph sz="half" idx="2"/>
          </p:nvPr>
        </p:nvSpPr>
        <p:spPr>
          <a:xfrm>
            <a:off x="457200" y="3429000"/>
            <a:ext cx="4953000" cy="2697163"/>
          </a:xfrm>
        </p:spPr>
        <p:txBody>
          <a:bodyPr/>
          <a:lstStyle/>
          <a:p>
            <a:pPr marL="0" indent="0" eaLnBrk="1" hangingPunct="1">
              <a:buFont typeface="Arial" charset="0"/>
              <a:buNone/>
            </a:pPr>
            <a:r>
              <a:rPr lang="tr-TR" smtClean="0"/>
              <a:t> </a:t>
            </a:r>
          </a:p>
          <a:p>
            <a:pPr marL="0" indent="0" eaLnBrk="1" hangingPunct="1">
              <a:buFont typeface="Arial" charset="0"/>
              <a:buNone/>
            </a:pPr>
            <a:endParaRPr lang="tr-TR" smtClean="0"/>
          </a:p>
        </p:txBody>
      </p:sp>
      <p:sp>
        <p:nvSpPr>
          <p:cNvPr id="32772" name="Metin Yer Tutucusu 6"/>
          <p:cNvSpPr>
            <a:spLocks noGrp="1"/>
          </p:cNvSpPr>
          <p:nvPr>
            <p:ph type="body" sz="quarter" idx="3"/>
          </p:nvPr>
        </p:nvSpPr>
        <p:spPr>
          <a:xfrm>
            <a:off x="4645025" y="1535113"/>
            <a:ext cx="4041775" cy="1741487"/>
          </a:xfrm>
        </p:spPr>
        <p:txBody>
          <a:bodyPr/>
          <a:lstStyle/>
          <a:p>
            <a:pPr eaLnBrk="1" hangingPunct="1"/>
            <a:r>
              <a:rPr lang="tr-TR" b="0" smtClean="0">
                <a:latin typeface="Times New Roman" pitchFamily="18" charset="0"/>
                <a:cs typeface="Times New Roman" pitchFamily="18" charset="0"/>
              </a:rPr>
              <a:t>Ciddi hipertrigliseridemilerde, TG yüklü şilomikronların ışığı saçması nedeniyle retinal arter ve venler krem renginde gözükür (Lipemi Retinalis).</a:t>
            </a:r>
          </a:p>
          <a:p>
            <a:pPr eaLnBrk="1" hangingPunct="1"/>
            <a:endParaRPr lang="tr-TR" smtClean="0"/>
          </a:p>
        </p:txBody>
      </p:sp>
      <p:sp>
        <p:nvSpPr>
          <p:cNvPr id="32773" name="AutoShape 2" descr="ksantelezma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2774" name="AutoShape 4" descr="ksantelezma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tr-TR"/>
          </a:p>
        </p:txBody>
      </p:sp>
      <p:pic>
        <p:nvPicPr>
          <p:cNvPr id="32775" name="Picture 2" descr="C:\Users\Win7\Desktop\emel\LipemiaRetinalis.jpg"/>
          <p:cNvPicPr>
            <a:picLocks noChangeAspect="1" noChangeArrowheads="1"/>
          </p:cNvPicPr>
          <p:nvPr/>
        </p:nvPicPr>
        <p:blipFill>
          <a:blip r:embed="rId2"/>
          <a:srcRect/>
          <a:stretch>
            <a:fillRect/>
          </a:stretch>
        </p:blipFill>
        <p:spPr bwMode="auto">
          <a:xfrm>
            <a:off x="671513" y="942975"/>
            <a:ext cx="3200400" cy="2514600"/>
          </a:xfrm>
          <a:prstGeom prst="rect">
            <a:avLst/>
          </a:prstGeom>
          <a:noFill/>
          <a:ln w="9525">
            <a:noFill/>
            <a:miter lim="800000"/>
            <a:headEnd/>
            <a:tailEnd/>
          </a:ln>
        </p:spPr>
      </p:pic>
      <p:pic>
        <p:nvPicPr>
          <p:cNvPr id="32776" name="Picture 3" descr="C:\Users\Win7\Desktop\emel\Hyperlipidaemia_-_lipid_in_EDTA_tube.jpg"/>
          <p:cNvPicPr>
            <a:picLocks noGrp="1" noChangeAspect="1" noChangeArrowheads="1"/>
          </p:cNvPicPr>
          <p:nvPr>
            <p:ph sz="quarter" idx="4"/>
          </p:nvPr>
        </p:nvPicPr>
        <p:blipFill>
          <a:blip r:embed="rId3"/>
          <a:srcRect/>
          <a:stretch>
            <a:fillRect/>
          </a:stretch>
        </p:blipFill>
        <p:spPr>
          <a:xfrm>
            <a:off x="5257800" y="3505200"/>
            <a:ext cx="1174750" cy="2895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p:txBody>
          <a:bodyPr/>
          <a:lstStyle/>
          <a:p>
            <a:pPr eaLnBrk="1" hangingPunct="1"/>
            <a:r>
              <a:rPr lang="tr-TR" smtClean="0"/>
              <a:t> </a:t>
            </a:r>
          </a:p>
        </p:txBody>
      </p:sp>
      <p:sp>
        <p:nvSpPr>
          <p:cNvPr id="33794" name="İçerik Yer Tutucusu 2"/>
          <p:cNvSpPr>
            <a:spLocks noGrp="1"/>
          </p:cNvSpPr>
          <p:nvPr>
            <p:ph idx="1"/>
          </p:nvPr>
        </p:nvSpPr>
        <p:spPr/>
        <p:txBody>
          <a:bodyPr/>
          <a:lstStyle/>
          <a:p>
            <a:pPr eaLnBrk="1" hangingPunct="1"/>
            <a:r>
              <a:rPr lang="tr-TR" sz="2400" b="1" i="1" smtClean="0">
                <a:latin typeface="Times New Roman" pitchFamily="18" charset="0"/>
                <a:cs typeface="Times New Roman" pitchFamily="18" charset="0"/>
              </a:rPr>
              <a:t>Kardiyovasküler risk faktörlerinin değerlendirilmesi için; </a:t>
            </a:r>
            <a:r>
              <a:rPr lang="tr-TR" sz="2400" smtClean="0">
                <a:latin typeface="Times New Roman" pitchFamily="18" charset="0"/>
                <a:cs typeface="Times New Roman" pitchFamily="18" charset="0"/>
              </a:rPr>
              <a:t>yaş, cinsiyet, sigara kullanımı, HT ve diyabet öyküsü, ailede erken yaşta KVH öyküsü </a:t>
            </a:r>
          </a:p>
          <a:p>
            <a:pPr eaLnBrk="1" hangingPunct="1"/>
            <a:r>
              <a:rPr lang="tr-TR" sz="2400" b="1" i="1" smtClean="0">
                <a:latin typeface="Times New Roman" pitchFamily="18" charset="0"/>
                <a:cs typeface="Times New Roman" pitchFamily="18" charset="0"/>
              </a:rPr>
              <a:t>Sekonder dislipidemi nedenlerini araştırmak için; </a:t>
            </a:r>
            <a:r>
              <a:rPr lang="tr-TR" sz="2400" smtClean="0">
                <a:latin typeface="Times New Roman" pitchFamily="18" charset="0"/>
                <a:cs typeface="Times New Roman" pitchFamily="18" charset="0"/>
              </a:rPr>
              <a:t>alkol kullanımı, diyabet, hipotiroidi, böbrek ve karaciğer    hastalıkları, ilaçlar </a:t>
            </a:r>
          </a:p>
          <a:p>
            <a:pPr eaLnBrk="1" hangingPunct="1"/>
            <a:r>
              <a:rPr lang="tr-TR" sz="2400" smtClean="0">
                <a:latin typeface="Times New Roman" pitchFamily="18" charset="0"/>
                <a:cs typeface="Times New Roman" pitchFamily="18" charset="0"/>
              </a:rPr>
              <a:t> </a:t>
            </a:r>
            <a:r>
              <a:rPr lang="tr-TR" sz="2400" b="1" i="1" smtClean="0">
                <a:latin typeface="Times New Roman" pitchFamily="18" charset="0"/>
                <a:cs typeface="Times New Roman" pitchFamily="18" charset="0"/>
              </a:rPr>
              <a:t>Metabolik durum ve alışkanlıklarını belirlemek için</a:t>
            </a:r>
            <a:r>
              <a:rPr lang="tr-TR" sz="2400" smtClean="0">
                <a:latin typeface="Times New Roman" pitchFamily="18" charset="0"/>
                <a:cs typeface="Times New Roman" pitchFamily="18" charset="0"/>
              </a:rPr>
              <a:t>; boy, ağırlık, bel çevresi, kan basıncı ölçülmeli, beslenme alışkanlıkları ve günlük fiziki aktivitesi, daha önce dislipidemi öyküsü, uygulanan diyet programları ve kullanılan ilaçlar Ayrıca semptomatik KVH, PAH ve familyal hiperlipidemiler açısından hasta değerlendirilmelidir.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Dislipidemi taraması kime, ne zaman yapılmalıdır?</a:t>
            </a:r>
            <a:r>
              <a:rPr lang="tr-TR" sz="3200" b="1" i="1" smtClean="0"/>
              <a:t> </a:t>
            </a:r>
          </a:p>
        </p:txBody>
      </p:sp>
      <p:sp>
        <p:nvSpPr>
          <p:cNvPr id="3" name="İçerik Yer Tutucusu 2"/>
          <p:cNvSpPr>
            <a:spLocks noGrp="1"/>
          </p:cNvSpPr>
          <p:nvPr>
            <p:ph idx="1"/>
          </p:nvPr>
        </p:nvSpPr>
        <p:spPr/>
        <p:txBody>
          <a:bodyPr rtlCol="0">
            <a:normAutofit fontScale="92500" lnSpcReduction="20000"/>
          </a:bodyPr>
          <a:lstStyle/>
          <a:p>
            <a:pPr marL="0" indent="0" eaLnBrk="1" fontAlgn="auto" hangingPunct="1">
              <a:spcAft>
                <a:spcPts val="0"/>
              </a:spcAft>
              <a:buFont typeface="Arial" charset="0"/>
              <a:buNone/>
              <a:defRPr/>
            </a:pPr>
            <a:endParaRPr lang="tr-TR"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Kanıtlanmış </a:t>
            </a:r>
            <a:r>
              <a:rPr lang="tr-TR" sz="2600" dirty="0" err="1">
                <a:latin typeface="Times New Roman" panose="02020603050405020304" pitchFamily="18" charset="0"/>
                <a:cs typeface="Times New Roman" panose="02020603050405020304" pitchFamily="18" charset="0"/>
              </a:rPr>
              <a:t>kardiyovasküler</a:t>
            </a:r>
            <a:r>
              <a:rPr lang="tr-TR" sz="2600" dirty="0">
                <a:latin typeface="Times New Roman" panose="02020603050405020304" pitchFamily="18" charset="0"/>
                <a:cs typeface="Times New Roman" panose="02020603050405020304" pitchFamily="18" charset="0"/>
              </a:rPr>
              <a:t> hastalık </a:t>
            </a:r>
            <a:endParaRPr lang="tr-TR" sz="2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Tip </a:t>
            </a:r>
            <a:r>
              <a:rPr lang="tr-TR" sz="2600" dirty="0">
                <a:latin typeface="Times New Roman" panose="02020603050405020304" pitchFamily="18" charset="0"/>
                <a:cs typeface="Times New Roman" panose="02020603050405020304" pitchFamily="18" charset="0"/>
              </a:rPr>
              <a:t>2 diyabet </a:t>
            </a:r>
            <a:endParaRPr lang="tr-TR" sz="2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Hipertansiyon </a:t>
            </a: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Kronik </a:t>
            </a:r>
            <a:r>
              <a:rPr lang="tr-TR" sz="2600" dirty="0" err="1">
                <a:latin typeface="Times New Roman" panose="02020603050405020304" pitchFamily="18" charset="0"/>
                <a:cs typeface="Times New Roman" panose="02020603050405020304" pitchFamily="18" charset="0"/>
              </a:rPr>
              <a:t>inflamatuvar</a:t>
            </a:r>
            <a:r>
              <a:rPr lang="tr-TR" sz="2600" dirty="0">
                <a:latin typeface="Times New Roman" panose="02020603050405020304" pitchFamily="18" charset="0"/>
                <a:cs typeface="Times New Roman" panose="02020603050405020304" pitchFamily="18" charset="0"/>
              </a:rPr>
              <a:t> hastalık </a:t>
            </a:r>
            <a:endParaRPr lang="tr-TR" sz="2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Kronik </a:t>
            </a:r>
            <a:r>
              <a:rPr lang="tr-TR" sz="2600" dirty="0">
                <a:latin typeface="Times New Roman" panose="02020603050405020304" pitchFamily="18" charset="0"/>
                <a:cs typeface="Times New Roman" panose="02020603050405020304" pitchFamily="18" charset="0"/>
              </a:rPr>
              <a:t>böbrek hastalığı </a:t>
            </a:r>
            <a:endParaRPr lang="tr-TR" sz="2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Sigara </a:t>
            </a:r>
            <a:r>
              <a:rPr lang="tr-TR" sz="2600" dirty="0">
                <a:latin typeface="Times New Roman" panose="02020603050405020304" pitchFamily="18" charset="0"/>
                <a:cs typeface="Times New Roman" panose="02020603050405020304" pitchFamily="18" charset="0"/>
              </a:rPr>
              <a:t>kullanımı </a:t>
            </a:r>
            <a:endParaRPr lang="tr-TR" sz="2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BKİ </a:t>
            </a:r>
            <a:r>
              <a:rPr lang="tr-TR" sz="2600" dirty="0">
                <a:latin typeface="Times New Roman" panose="02020603050405020304" pitchFamily="18" charset="0"/>
                <a:cs typeface="Times New Roman" panose="02020603050405020304" pitchFamily="18" charset="0"/>
              </a:rPr>
              <a:t>≥25 kg/m2 veya bel çevresi erkeklerde ≥ 90cm; kadınlarda ≥80 cm </a:t>
            </a:r>
            <a:endParaRPr lang="tr-TR" sz="2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600" dirty="0" smtClean="0">
                <a:latin typeface="Times New Roman" panose="02020603050405020304" pitchFamily="18" charset="0"/>
                <a:cs typeface="Times New Roman" panose="02020603050405020304" pitchFamily="18" charset="0"/>
              </a:rPr>
              <a:t>Bilinen </a:t>
            </a:r>
            <a:r>
              <a:rPr lang="tr-TR" sz="2600" dirty="0">
                <a:latin typeface="Times New Roman" panose="02020603050405020304" pitchFamily="18" charset="0"/>
                <a:cs typeface="Times New Roman" panose="02020603050405020304" pitchFamily="18" charset="0"/>
              </a:rPr>
              <a:t>bir hastalığı olmayan </a:t>
            </a:r>
            <a:r>
              <a:rPr lang="tr-TR" sz="2600" dirty="0" err="1">
                <a:latin typeface="Times New Roman" panose="02020603050405020304" pitchFamily="18" charset="0"/>
                <a:cs typeface="Times New Roman" panose="02020603050405020304" pitchFamily="18" charset="0"/>
              </a:rPr>
              <a:t>asemptomatik</a:t>
            </a:r>
            <a:r>
              <a:rPr lang="tr-TR" sz="2600" dirty="0">
                <a:latin typeface="Times New Roman" panose="02020603050405020304" pitchFamily="18" charset="0"/>
                <a:cs typeface="Times New Roman" panose="02020603050405020304" pitchFamily="18" charset="0"/>
              </a:rPr>
              <a:t> kişilerin ailelerinde erken </a:t>
            </a:r>
            <a:r>
              <a:rPr lang="tr-TR" sz="2600" dirty="0" smtClean="0">
                <a:latin typeface="Times New Roman" panose="02020603050405020304" pitchFamily="18" charset="0"/>
                <a:cs typeface="Times New Roman" panose="02020603050405020304" pitchFamily="18" charset="0"/>
              </a:rPr>
              <a:t>yaşta (erkek&lt;55yaş –kadın&lt;65yaş)</a:t>
            </a:r>
            <a:r>
              <a:rPr lang="tr-TR" sz="2600" dirty="0" err="1" smtClean="0">
                <a:latin typeface="Times New Roman" panose="02020603050405020304" pitchFamily="18" charset="0"/>
                <a:cs typeface="Times New Roman" panose="02020603050405020304" pitchFamily="18" charset="0"/>
              </a:rPr>
              <a:t>kardiyovasküler</a:t>
            </a:r>
            <a:r>
              <a:rPr lang="tr-TR" sz="2600" dirty="0" smtClean="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hastalık veya çok yüksek kolesterol düzeyleri varsa </a:t>
            </a:r>
            <a:r>
              <a:rPr lang="tr-TR" sz="2600" dirty="0" err="1">
                <a:latin typeface="Times New Roman" panose="02020603050405020304" pitchFamily="18" charset="0"/>
                <a:cs typeface="Times New Roman" panose="02020603050405020304" pitchFamily="18" charset="0"/>
              </a:rPr>
              <a:t>dislipidemi</a:t>
            </a:r>
            <a:r>
              <a:rPr lang="tr-TR" sz="2600" dirty="0">
                <a:latin typeface="Times New Roman" panose="02020603050405020304" pitchFamily="18" charset="0"/>
                <a:cs typeface="Times New Roman" panose="02020603050405020304" pitchFamily="18" charset="0"/>
              </a:rPr>
              <a:t> taraması gerekir. </a:t>
            </a:r>
            <a:endParaRPr lang="tr-TR" sz="2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Başlık 1"/>
          <p:cNvSpPr>
            <a:spLocks noGrp="1"/>
          </p:cNvSpPr>
          <p:nvPr>
            <p:ph type="title"/>
          </p:nvPr>
        </p:nvSpPr>
        <p:spPr/>
        <p:txBody>
          <a:bodyPr/>
          <a:lstStyle/>
          <a:p>
            <a:pPr eaLnBrk="1" hangingPunct="1"/>
            <a:r>
              <a:rPr lang="tr-TR" smtClean="0"/>
              <a:t> </a:t>
            </a:r>
          </a:p>
        </p:txBody>
      </p:sp>
      <p:sp>
        <p:nvSpPr>
          <p:cNvPr id="37890" name="İçerik Yer Tutucusu 2"/>
          <p:cNvSpPr>
            <a:spLocks noGrp="1"/>
          </p:cNvSpPr>
          <p:nvPr>
            <p:ph idx="1"/>
          </p:nvPr>
        </p:nvSpPr>
        <p:spPr/>
        <p:txBody>
          <a:bodyPr/>
          <a:lstStyle/>
          <a:p>
            <a:pPr eaLnBrk="1" hangingPunct="1"/>
            <a:r>
              <a:rPr lang="tr-TR" sz="2400" smtClean="0">
                <a:latin typeface="Times New Roman" pitchFamily="18" charset="0"/>
                <a:cs typeface="Times New Roman" pitchFamily="18" charset="0"/>
              </a:rPr>
              <a:t>Bunun dışındaki asemptomatik kişilerde tarama yapma önerileri:</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Lipid ölçümlerinin sıklığı hastanın özelliklerine ve klinisyenin kararına göre değişebilir</a:t>
            </a:r>
          </a:p>
        </p:txBody>
      </p:sp>
      <p:pic>
        <p:nvPicPr>
          <p:cNvPr id="37891" name="Picture 2"/>
          <p:cNvPicPr>
            <a:picLocks noChangeAspect="1" noChangeArrowheads="1"/>
          </p:cNvPicPr>
          <p:nvPr/>
        </p:nvPicPr>
        <p:blipFill>
          <a:blip r:embed="rId2"/>
          <a:srcRect/>
          <a:stretch>
            <a:fillRect/>
          </a:stretch>
        </p:blipFill>
        <p:spPr bwMode="auto">
          <a:xfrm>
            <a:off x="777875" y="2667000"/>
            <a:ext cx="775652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Başlık 1"/>
          <p:cNvSpPr>
            <a:spLocks noGrp="1"/>
          </p:cNvSpPr>
          <p:nvPr>
            <p:ph type="title"/>
          </p:nvPr>
        </p:nvSpPr>
        <p:spPr/>
        <p:txBody>
          <a:bodyPr/>
          <a:lstStyle/>
          <a:p>
            <a:pPr eaLnBrk="1" hangingPunct="1"/>
            <a:r>
              <a:rPr lang="tr-TR" smtClean="0"/>
              <a:t> </a:t>
            </a:r>
          </a:p>
        </p:txBody>
      </p:sp>
      <p:sp>
        <p:nvSpPr>
          <p:cNvPr id="38914" name="İçerik Yer Tutucusu 2"/>
          <p:cNvSpPr>
            <a:spLocks noGrp="1"/>
          </p:cNvSpPr>
          <p:nvPr>
            <p:ph idx="1"/>
          </p:nvPr>
        </p:nvSpPr>
        <p:spPr/>
        <p:txBody>
          <a:bodyPr/>
          <a:lstStyle/>
          <a:p>
            <a:pPr eaLnBrk="1" hangingPunct="1"/>
            <a:r>
              <a:rPr lang="tr-TR" sz="2400" smtClean="0">
                <a:latin typeface="Times New Roman" pitchFamily="18" charset="0"/>
                <a:cs typeface="Times New Roman" pitchFamily="18" charset="0"/>
              </a:rPr>
              <a:t>Dislipidemik Hastada Yapılması Önerilen Laboratuvar İncelemeleri:</a:t>
            </a:r>
          </a:p>
        </p:txBody>
      </p:sp>
      <p:pic>
        <p:nvPicPr>
          <p:cNvPr id="38915" name="Picture 2"/>
          <p:cNvPicPr>
            <a:picLocks noChangeAspect="1" noChangeArrowheads="1"/>
          </p:cNvPicPr>
          <p:nvPr/>
        </p:nvPicPr>
        <p:blipFill>
          <a:blip r:embed="rId2"/>
          <a:srcRect/>
          <a:stretch>
            <a:fillRect/>
          </a:stretch>
        </p:blipFill>
        <p:spPr bwMode="auto">
          <a:xfrm>
            <a:off x="0" y="2438400"/>
            <a:ext cx="9144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Başlık 1"/>
          <p:cNvSpPr>
            <a:spLocks noGrp="1"/>
          </p:cNvSpPr>
          <p:nvPr>
            <p:ph type="title"/>
          </p:nvPr>
        </p:nvSpPr>
        <p:spPr/>
        <p:txBody>
          <a:bodyPr/>
          <a:lstStyle/>
          <a:p>
            <a:pPr eaLnBrk="1" hangingPunct="1"/>
            <a:r>
              <a:rPr lang="tr-TR" smtClean="0"/>
              <a:t> </a:t>
            </a:r>
            <a:r>
              <a:rPr lang="tr-TR" sz="3200" b="1" i="1" smtClean="0">
                <a:latin typeface="Times New Roman" pitchFamily="18" charset="0"/>
                <a:cs typeface="Times New Roman" pitchFamily="18" charset="0"/>
              </a:rPr>
              <a:t>Lipid Ölçümünde Dikkat Edilmesi Gereken Durumlar</a:t>
            </a:r>
            <a:endParaRPr lang="tr-TR" sz="3200" smtClean="0"/>
          </a:p>
        </p:txBody>
      </p:sp>
      <p:sp>
        <p:nvSpPr>
          <p:cNvPr id="39938" name="İçerik Yer Tutucusu 2"/>
          <p:cNvSpPr>
            <a:spLocks noGrp="1"/>
          </p:cNvSpPr>
          <p:nvPr>
            <p:ph idx="1"/>
          </p:nvPr>
        </p:nvSpPr>
        <p:spPr/>
        <p:txBody>
          <a:bodyPr/>
          <a:lstStyle/>
          <a:p>
            <a:pPr eaLnBrk="1" hangingPunct="1"/>
            <a:r>
              <a:rPr lang="tr-TR" sz="2400" smtClean="0">
                <a:latin typeface="Times New Roman" pitchFamily="18" charset="0"/>
                <a:cs typeface="Times New Roman" pitchFamily="18" charset="0"/>
              </a:rPr>
              <a:t>Lipid düzeyleri yaşa ve cinsiyete bağımlı olarak değişkenlik</a:t>
            </a:r>
          </a:p>
          <a:p>
            <a:pPr eaLnBrk="1" hangingPunct="1"/>
            <a:r>
              <a:rPr lang="tr-TR" sz="2400" smtClean="0">
                <a:latin typeface="Times New Roman" pitchFamily="18" charset="0"/>
                <a:cs typeface="Times New Roman" pitchFamily="18" charset="0"/>
              </a:rPr>
              <a:t>Fizyolojik olarak gebelikte ve postprandiyal dönemde lipid düzeyleri artar. </a:t>
            </a:r>
          </a:p>
          <a:p>
            <a:pPr eaLnBrk="1" hangingPunct="1"/>
            <a:r>
              <a:rPr lang="tr-TR" sz="2400" smtClean="0">
                <a:latin typeface="Times New Roman" pitchFamily="18" charset="0"/>
                <a:cs typeface="Times New Roman" pitchFamily="18" charset="0"/>
              </a:rPr>
              <a:t>Lipid düzeyleri; enfeksiyon, cerrahi girişim, myokard infarktüsü gibi akut stres durumlarından ve ilaç kullanımlarından etkilenmektedir.  </a:t>
            </a:r>
          </a:p>
          <a:p>
            <a:pPr eaLnBrk="1" hangingPunct="1"/>
            <a:r>
              <a:rPr lang="tr-TR" sz="2400" smtClean="0">
                <a:latin typeface="Times New Roman" pitchFamily="18" charset="0"/>
                <a:cs typeface="Times New Roman" pitchFamily="18" charset="0"/>
              </a:rPr>
              <a:t>Lipid ölçümleri hasta en az 10-12 saat aç iken ve metabolik olarak stabil iken yapılmalıdır.</a:t>
            </a:r>
          </a:p>
          <a:p>
            <a:pPr eaLnBrk="1" hangingPunct="1"/>
            <a:r>
              <a:rPr lang="tr-TR" sz="2400" smtClean="0">
                <a:latin typeface="Times New Roman" pitchFamily="18" charset="0"/>
                <a:cs typeface="Times New Roman" pitchFamily="18" charset="0"/>
              </a:rPr>
              <a:t>Kan örnekleri; serum için antikoagülan içermeyen tüplere, plazma için ise EDTA içeren tüplere alınmalıdır.</a:t>
            </a:r>
          </a:p>
          <a:p>
            <a:pPr eaLnBrk="1" hangingPunct="1"/>
            <a:r>
              <a:rPr lang="tr-TR" sz="2400" smtClean="0">
                <a:latin typeface="Times New Roman" pitchFamily="18" charset="0"/>
                <a:cs typeface="Times New Roman" pitchFamily="18" charset="0"/>
              </a:rPr>
              <a:t> Sınır değerlerde çıkan sonuçlarda tedavi kararı vermeden önce ölçümler, hasta metabolik açıdan stabil iken, aç olarak tekrarlanmalıdır.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title"/>
          </p:nvPr>
        </p:nvSpPr>
        <p:spPr/>
        <p:txBody>
          <a:bodyPr/>
          <a:lstStyle/>
          <a:p>
            <a:pPr eaLnBrk="1" hangingPunct="1"/>
            <a:r>
              <a:rPr lang="tr-TR" smtClean="0"/>
              <a:t> </a:t>
            </a:r>
          </a:p>
        </p:txBody>
      </p:sp>
      <p:pic>
        <p:nvPicPr>
          <p:cNvPr id="7170" name="Picture 2"/>
          <p:cNvPicPr>
            <a:picLocks noGrp="1" noChangeAspect="1" noChangeArrowheads="1"/>
          </p:cNvPicPr>
          <p:nvPr>
            <p:ph idx="1"/>
          </p:nvPr>
        </p:nvPicPr>
        <p:blipFill>
          <a:blip r:embed="rId3"/>
          <a:srcRect/>
          <a:stretch>
            <a:fillRect/>
          </a:stretch>
        </p:blipFill>
        <p:spPr>
          <a:xfrm>
            <a:off x="539750" y="0"/>
            <a:ext cx="8064500" cy="549275"/>
          </a:xfrm>
        </p:spPr>
      </p:pic>
      <p:pic>
        <p:nvPicPr>
          <p:cNvPr id="7171" name="Picture 3"/>
          <p:cNvPicPr>
            <a:picLocks noChangeAspect="1" noChangeArrowheads="1"/>
          </p:cNvPicPr>
          <p:nvPr/>
        </p:nvPicPr>
        <p:blipFill>
          <a:blip r:embed="rId4"/>
          <a:srcRect/>
          <a:stretch>
            <a:fillRect/>
          </a:stretch>
        </p:blipFill>
        <p:spPr bwMode="auto">
          <a:xfrm>
            <a:off x="611188" y="715963"/>
            <a:ext cx="3717925" cy="339725"/>
          </a:xfrm>
          <a:prstGeom prst="rect">
            <a:avLst/>
          </a:prstGeom>
          <a:noFill/>
          <a:ln w="9525">
            <a:noFill/>
            <a:miter lim="800000"/>
            <a:headEnd/>
            <a:tailEnd/>
          </a:ln>
        </p:spPr>
      </p:pic>
      <p:pic>
        <p:nvPicPr>
          <p:cNvPr id="7172" name="Picture 4"/>
          <p:cNvPicPr>
            <a:picLocks noChangeAspect="1" noChangeArrowheads="1"/>
          </p:cNvPicPr>
          <p:nvPr/>
        </p:nvPicPr>
        <p:blipFill>
          <a:blip r:embed="rId5"/>
          <a:srcRect/>
          <a:stretch>
            <a:fillRect/>
          </a:stretch>
        </p:blipFill>
        <p:spPr bwMode="auto">
          <a:xfrm>
            <a:off x="611188" y="1347788"/>
            <a:ext cx="936625" cy="357187"/>
          </a:xfrm>
          <a:prstGeom prst="rect">
            <a:avLst/>
          </a:prstGeom>
          <a:noFill/>
          <a:ln w="9525">
            <a:noFill/>
            <a:miter lim="800000"/>
            <a:headEnd/>
            <a:tailEnd/>
          </a:ln>
        </p:spPr>
      </p:pic>
      <p:pic>
        <p:nvPicPr>
          <p:cNvPr id="7174" name="Picture 6"/>
          <p:cNvPicPr>
            <a:picLocks noChangeAspect="1" noChangeArrowheads="1"/>
          </p:cNvPicPr>
          <p:nvPr/>
        </p:nvPicPr>
        <p:blipFill>
          <a:blip r:embed="rId6"/>
          <a:srcRect/>
          <a:stretch>
            <a:fillRect/>
          </a:stretch>
        </p:blipFill>
        <p:spPr bwMode="auto">
          <a:xfrm>
            <a:off x="2735263" y="1347788"/>
            <a:ext cx="1081087" cy="357187"/>
          </a:xfrm>
          <a:prstGeom prst="rect">
            <a:avLst/>
          </a:prstGeom>
          <a:noFill/>
          <a:ln w="9525">
            <a:noFill/>
            <a:miter lim="800000"/>
            <a:headEnd/>
            <a:tailEnd/>
          </a:ln>
        </p:spPr>
      </p:pic>
      <p:pic>
        <p:nvPicPr>
          <p:cNvPr id="7175" name="Picture 7"/>
          <p:cNvPicPr>
            <a:picLocks noChangeAspect="1" noChangeArrowheads="1"/>
          </p:cNvPicPr>
          <p:nvPr/>
        </p:nvPicPr>
        <p:blipFill>
          <a:blip r:embed="rId7"/>
          <a:srcRect/>
          <a:stretch>
            <a:fillRect/>
          </a:stretch>
        </p:blipFill>
        <p:spPr bwMode="auto">
          <a:xfrm>
            <a:off x="4329113" y="1238250"/>
            <a:ext cx="4032250" cy="712788"/>
          </a:xfrm>
          <a:prstGeom prst="rect">
            <a:avLst/>
          </a:prstGeom>
          <a:noFill/>
          <a:ln w="9525">
            <a:noFill/>
            <a:miter lim="800000"/>
            <a:headEnd/>
            <a:tailEnd/>
          </a:ln>
        </p:spPr>
      </p:pic>
      <p:pic>
        <p:nvPicPr>
          <p:cNvPr id="7178" name="Picture 10"/>
          <p:cNvPicPr>
            <a:picLocks noChangeAspect="1" noChangeArrowheads="1"/>
          </p:cNvPicPr>
          <p:nvPr/>
        </p:nvPicPr>
        <p:blipFill>
          <a:blip r:embed="rId8"/>
          <a:srcRect/>
          <a:stretch>
            <a:fillRect/>
          </a:stretch>
        </p:blipFill>
        <p:spPr bwMode="auto">
          <a:xfrm>
            <a:off x="601663" y="2100263"/>
            <a:ext cx="1374775" cy="531812"/>
          </a:xfrm>
          <a:prstGeom prst="rect">
            <a:avLst/>
          </a:prstGeom>
          <a:noFill/>
          <a:ln w="9525">
            <a:noFill/>
            <a:miter lim="800000"/>
            <a:headEnd/>
            <a:tailEnd/>
          </a:ln>
        </p:spPr>
      </p:pic>
      <p:pic>
        <p:nvPicPr>
          <p:cNvPr id="7179" name="Picture 11"/>
          <p:cNvPicPr>
            <a:picLocks noChangeAspect="1" noChangeArrowheads="1"/>
          </p:cNvPicPr>
          <p:nvPr/>
        </p:nvPicPr>
        <p:blipFill>
          <a:blip r:embed="rId9"/>
          <a:srcRect/>
          <a:stretch>
            <a:fillRect/>
          </a:stretch>
        </p:blipFill>
        <p:spPr bwMode="auto">
          <a:xfrm>
            <a:off x="3175" y="2944813"/>
            <a:ext cx="5400675" cy="1984375"/>
          </a:xfrm>
          <a:prstGeom prst="rect">
            <a:avLst/>
          </a:prstGeom>
          <a:noFill/>
          <a:ln w="9525">
            <a:noFill/>
            <a:miter lim="800000"/>
            <a:headEnd/>
            <a:tailEnd/>
          </a:ln>
        </p:spPr>
      </p:pic>
      <p:pic>
        <p:nvPicPr>
          <p:cNvPr id="7180" name="Picture 12"/>
          <p:cNvPicPr>
            <a:picLocks noChangeAspect="1" noChangeArrowheads="1"/>
          </p:cNvPicPr>
          <p:nvPr/>
        </p:nvPicPr>
        <p:blipFill>
          <a:blip r:embed="rId10"/>
          <a:srcRect/>
          <a:stretch>
            <a:fillRect/>
          </a:stretch>
        </p:blipFill>
        <p:spPr bwMode="auto">
          <a:xfrm>
            <a:off x="877888" y="2632075"/>
            <a:ext cx="314325" cy="333375"/>
          </a:xfrm>
          <a:prstGeom prst="rect">
            <a:avLst/>
          </a:prstGeom>
          <a:noFill/>
          <a:ln w="9525">
            <a:noFill/>
            <a:miter lim="800000"/>
            <a:headEnd/>
            <a:tailEnd/>
          </a:ln>
        </p:spPr>
      </p:pic>
      <p:pic>
        <p:nvPicPr>
          <p:cNvPr id="7181" name="Picture 13"/>
          <p:cNvPicPr>
            <a:picLocks noChangeAspect="1" noChangeArrowheads="1"/>
          </p:cNvPicPr>
          <p:nvPr/>
        </p:nvPicPr>
        <p:blipFill>
          <a:blip r:embed="rId10"/>
          <a:srcRect/>
          <a:stretch>
            <a:fillRect/>
          </a:stretch>
        </p:blipFill>
        <p:spPr bwMode="auto">
          <a:xfrm>
            <a:off x="928688" y="4959350"/>
            <a:ext cx="314325" cy="333375"/>
          </a:xfrm>
          <a:prstGeom prst="rect">
            <a:avLst/>
          </a:prstGeom>
          <a:noFill/>
          <a:ln w="9525">
            <a:noFill/>
            <a:miter lim="800000"/>
            <a:headEnd/>
            <a:tailEnd/>
          </a:ln>
        </p:spPr>
      </p:pic>
      <p:pic>
        <p:nvPicPr>
          <p:cNvPr id="7182" name="Picture 14"/>
          <p:cNvPicPr>
            <a:picLocks noChangeAspect="1" noChangeArrowheads="1"/>
          </p:cNvPicPr>
          <p:nvPr/>
        </p:nvPicPr>
        <p:blipFill>
          <a:blip r:embed="rId11"/>
          <a:srcRect/>
          <a:stretch>
            <a:fillRect/>
          </a:stretch>
        </p:blipFill>
        <p:spPr bwMode="auto">
          <a:xfrm>
            <a:off x="611188" y="5321300"/>
            <a:ext cx="3338512" cy="660400"/>
          </a:xfrm>
          <a:prstGeom prst="rect">
            <a:avLst/>
          </a:prstGeom>
          <a:noFill/>
          <a:ln w="9525">
            <a:noFill/>
            <a:miter lim="800000"/>
            <a:headEnd/>
            <a:tailEnd/>
          </a:ln>
        </p:spPr>
      </p:pic>
      <p:pic>
        <p:nvPicPr>
          <p:cNvPr id="7183" name="Picture 15"/>
          <p:cNvPicPr>
            <a:picLocks noChangeAspect="1" noChangeArrowheads="1"/>
          </p:cNvPicPr>
          <p:nvPr/>
        </p:nvPicPr>
        <p:blipFill>
          <a:blip r:embed="rId12"/>
          <a:srcRect/>
          <a:stretch>
            <a:fillRect/>
          </a:stretch>
        </p:blipFill>
        <p:spPr bwMode="auto">
          <a:xfrm>
            <a:off x="5784850" y="3644900"/>
            <a:ext cx="2576513" cy="2336800"/>
          </a:xfrm>
          <a:prstGeom prst="rect">
            <a:avLst/>
          </a:prstGeom>
          <a:noFill/>
          <a:ln w="9525">
            <a:noFill/>
            <a:miter lim="800000"/>
            <a:headEnd/>
            <a:tailEnd/>
          </a:ln>
        </p:spPr>
      </p:pic>
      <p:pic>
        <p:nvPicPr>
          <p:cNvPr id="7184" name="Picture 16"/>
          <p:cNvPicPr>
            <a:picLocks noChangeAspect="1" noChangeArrowheads="1"/>
          </p:cNvPicPr>
          <p:nvPr/>
        </p:nvPicPr>
        <p:blipFill>
          <a:blip r:embed="rId13"/>
          <a:srcRect/>
          <a:stretch>
            <a:fillRect/>
          </a:stretch>
        </p:blipFill>
        <p:spPr bwMode="auto">
          <a:xfrm>
            <a:off x="31750" y="6356350"/>
            <a:ext cx="8329613" cy="501650"/>
          </a:xfrm>
          <a:prstGeom prst="rect">
            <a:avLst/>
          </a:prstGeom>
          <a:noFill/>
          <a:ln w="9525">
            <a:noFill/>
            <a:miter lim="800000"/>
            <a:headEnd/>
            <a:tailEnd/>
          </a:ln>
        </p:spPr>
      </p:pic>
      <p:pic>
        <p:nvPicPr>
          <p:cNvPr id="7185" name="Picture 17"/>
          <p:cNvPicPr>
            <a:picLocks noChangeAspect="1" noChangeArrowheads="1"/>
          </p:cNvPicPr>
          <p:nvPr/>
        </p:nvPicPr>
        <p:blipFill>
          <a:blip r:embed="rId14"/>
          <a:srcRect/>
          <a:stretch>
            <a:fillRect/>
          </a:stretch>
        </p:blipFill>
        <p:spPr bwMode="auto">
          <a:xfrm>
            <a:off x="996950" y="5991225"/>
            <a:ext cx="304800" cy="333375"/>
          </a:xfrm>
          <a:prstGeom prst="rect">
            <a:avLst/>
          </a:prstGeom>
          <a:noFill/>
          <a:ln w="9525">
            <a:noFill/>
            <a:miter lim="800000"/>
            <a:headEnd/>
            <a:tailEnd/>
          </a:ln>
        </p:spPr>
      </p:pic>
      <p:pic>
        <p:nvPicPr>
          <p:cNvPr id="21" name="Picture 12"/>
          <p:cNvPicPr>
            <a:picLocks noChangeAspect="1" noChangeArrowheads="1"/>
          </p:cNvPicPr>
          <p:nvPr/>
        </p:nvPicPr>
        <p:blipFill>
          <a:blip r:embed="rId10"/>
          <a:srcRect/>
          <a:stretch>
            <a:fillRect/>
          </a:stretch>
        </p:blipFill>
        <p:spPr bwMode="auto">
          <a:xfrm>
            <a:off x="877888" y="1766888"/>
            <a:ext cx="314325" cy="33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ppt_x"/>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5"/>
                                        </p:tgtEl>
                                        <p:attrNameLst>
                                          <p:attrName>style.visibility</p:attrName>
                                        </p:attrNameLst>
                                      </p:cBhvr>
                                      <p:to>
                                        <p:strVal val="visible"/>
                                      </p:to>
                                    </p:set>
                                    <p:anim calcmode="lin" valueType="num">
                                      <p:cBhvr additive="base">
                                        <p:cTn id="25" dur="500" fill="hold"/>
                                        <p:tgtEl>
                                          <p:spTgt spid="7175"/>
                                        </p:tgtEl>
                                        <p:attrNameLst>
                                          <p:attrName>ppt_x</p:attrName>
                                        </p:attrNameLst>
                                      </p:cBhvr>
                                      <p:tavLst>
                                        <p:tav tm="0">
                                          <p:val>
                                            <p:strVal val="#ppt_x"/>
                                          </p:val>
                                        </p:tav>
                                        <p:tav tm="100000">
                                          <p:val>
                                            <p:strVal val="#ppt_x"/>
                                          </p:val>
                                        </p:tav>
                                      </p:tavLst>
                                    </p:anim>
                                    <p:anim calcmode="lin" valueType="num">
                                      <p:cBhvr additive="base">
                                        <p:cTn id="26"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8"/>
                                        </p:tgtEl>
                                        <p:attrNameLst>
                                          <p:attrName>style.visibility</p:attrName>
                                        </p:attrNameLst>
                                      </p:cBhvr>
                                      <p:to>
                                        <p:strVal val="visible"/>
                                      </p:to>
                                    </p:set>
                                    <p:anim calcmode="lin" valueType="num">
                                      <p:cBhvr additive="base">
                                        <p:cTn id="43" dur="500" fill="hold"/>
                                        <p:tgtEl>
                                          <p:spTgt spid="7178"/>
                                        </p:tgtEl>
                                        <p:attrNameLst>
                                          <p:attrName>ppt_x</p:attrName>
                                        </p:attrNameLst>
                                      </p:cBhvr>
                                      <p:tavLst>
                                        <p:tav tm="0">
                                          <p:val>
                                            <p:strVal val="#ppt_x"/>
                                          </p:val>
                                        </p:tav>
                                        <p:tav tm="100000">
                                          <p:val>
                                            <p:strVal val="#ppt_x"/>
                                          </p:val>
                                        </p:tav>
                                      </p:tavLst>
                                    </p:anim>
                                    <p:anim calcmode="lin" valueType="num">
                                      <p:cBhvr additive="base">
                                        <p:cTn id="44"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80"/>
                                        </p:tgtEl>
                                        <p:attrNameLst>
                                          <p:attrName>style.visibility</p:attrName>
                                        </p:attrNameLst>
                                      </p:cBhvr>
                                      <p:to>
                                        <p:strVal val="visible"/>
                                      </p:to>
                                    </p:set>
                                    <p:anim calcmode="lin" valueType="num">
                                      <p:cBhvr additive="base">
                                        <p:cTn id="49" dur="500" fill="hold"/>
                                        <p:tgtEl>
                                          <p:spTgt spid="7180"/>
                                        </p:tgtEl>
                                        <p:attrNameLst>
                                          <p:attrName>ppt_x</p:attrName>
                                        </p:attrNameLst>
                                      </p:cBhvr>
                                      <p:tavLst>
                                        <p:tav tm="0">
                                          <p:val>
                                            <p:strVal val="#ppt_x"/>
                                          </p:val>
                                        </p:tav>
                                        <p:tav tm="100000">
                                          <p:val>
                                            <p:strVal val="#ppt_x"/>
                                          </p:val>
                                        </p:tav>
                                      </p:tavLst>
                                    </p:anim>
                                    <p:anim calcmode="lin" valueType="num">
                                      <p:cBhvr additive="base">
                                        <p:cTn id="50"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9"/>
                                        </p:tgtEl>
                                        <p:attrNameLst>
                                          <p:attrName>style.visibility</p:attrName>
                                        </p:attrNameLst>
                                      </p:cBhvr>
                                      <p:to>
                                        <p:strVal val="visible"/>
                                      </p:to>
                                    </p:set>
                                    <p:anim calcmode="lin" valueType="num">
                                      <p:cBhvr additive="base">
                                        <p:cTn id="55" dur="500" fill="hold"/>
                                        <p:tgtEl>
                                          <p:spTgt spid="7179"/>
                                        </p:tgtEl>
                                        <p:attrNameLst>
                                          <p:attrName>ppt_x</p:attrName>
                                        </p:attrNameLst>
                                      </p:cBhvr>
                                      <p:tavLst>
                                        <p:tav tm="0">
                                          <p:val>
                                            <p:strVal val="#ppt_x"/>
                                          </p:val>
                                        </p:tav>
                                        <p:tav tm="100000">
                                          <p:val>
                                            <p:strVal val="#ppt_x"/>
                                          </p:val>
                                        </p:tav>
                                      </p:tavLst>
                                    </p:anim>
                                    <p:anim calcmode="lin" valueType="num">
                                      <p:cBhvr additive="base">
                                        <p:cTn id="56"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181"/>
                                        </p:tgtEl>
                                        <p:attrNameLst>
                                          <p:attrName>style.visibility</p:attrName>
                                        </p:attrNameLst>
                                      </p:cBhvr>
                                      <p:to>
                                        <p:strVal val="visible"/>
                                      </p:to>
                                    </p:set>
                                    <p:anim calcmode="lin" valueType="num">
                                      <p:cBhvr additive="base">
                                        <p:cTn id="61" dur="500" fill="hold"/>
                                        <p:tgtEl>
                                          <p:spTgt spid="7181"/>
                                        </p:tgtEl>
                                        <p:attrNameLst>
                                          <p:attrName>ppt_x</p:attrName>
                                        </p:attrNameLst>
                                      </p:cBhvr>
                                      <p:tavLst>
                                        <p:tav tm="0">
                                          <p:val>
                                            <p:strVal val="#ppt_x"/>
                                          </p:val>
                                        </p:tav>
                                        <p:tav tm="100000">
                                          <p:val>
                                            <p:strVal val="#ppt_x"/>
                                          </p:val>
                                        </p:tav>
                                      </p:tavLst>
                                    </p:anim>
                                    <p:anim calcmode="lin" valueType="num">
                                      <p:cBhvr additive="base">
                                        <p:cTn id="62"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182"/>
                                        </p:tgtEl>
                                        <p:attrNameLst>
                                          <p:attrName>style.visibility</p:attrName>
                                        </p:attrNameLst>
                                      </p:cBhvr>
                                      <p:to>
                                        <p:strVal val="visible"/>
                                      </p:to>
                                    </p:set>
                                    <p:anim calcmode="lin" valueType="num">
                                      <p:cBhvr additive="base">
                                        <p:cTn id="67" dur="500" fill="hold"/>
                                        <p:tgtEl>
                                          <p:spTgt spid="7182"/>
                                        </p:tgtEl>
                                        <p:attrNameLst>
                                          <p:attrName>ppt_x</p:attrName>
                                        </p:attrNameLst>
                                      </p:cBhvr>
                                      <p:tavLst>
                                        <p:tav tm="0">
                                          <p:val>
                                            <p:strVal val="#ppt_x"/>
                                          </p:val>
                                        </p:tav>
                                        <p:tav tm="100000">
                                          <p:val>
                                            <p:strVal val="#ppt_x"/>
                                          </p:val>
                                        </p:tav>
                                      </p:tavLst>
                                    </p:anim>
                                    <p:anim calcmode="lin" valueType="num">
                                      <p:cBhvr additive="base">
                                        <p:cTn id="68"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183"/>
                                        </p:tgtEl>
                                        <p:attrNameLst>
                                          <p:attrName>style.visibility</p:attrName>
                                        </p:attrNameLst>
                                      </p:cBhvr>
                                      <p:to>
                                        <p:strVal val="visible"/>
                                      </p:to>
                                    </p:set>
                                    <p:anim calcmode="lin" valueType="num">
                                      <p:cBhvr additive="base">
                                        <p:cTn id="73" dur="500" fill="hold"/>
                                        <p:tgtEl>
                                          <p:spTgt spid="7183"/>
                                        </p:tgtEl>
                                        <p:attrNameLst>
                                          <p:attrName>ppt_x</p:attrName>
                                        </p:attrNameLst>
                                      </p:cBhvr>
                                      <p:tavLst>
                                        <p:tav tm="0">
                                          <p:val>
                                            <p:strVal val="#ppt_x"/>
                                          </p:val>
                                        </p:tav>
                                        <p:tav tm="100000">
                                          <p:val>
                                            <p:strVal val="#ppt_x"/>
                                          </p:val>
                                        </p:tav>
                                      </p:tavLst>
                                    </p:anim>
                                    <p:anim calcmode="lin" valueType="num">
                                      <p:cBhvr additive="base">
                                        <p:cTn id="74"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185"/>
                                        </p:tgtEl>
                                        <p:attrNameLst>
                                          <p:attrName>style.visibility</p:attrName>
                                        </p:attrNameLst>
                                      </p:cBhvr>
                                      <p:to>
                                        <p:strVal val="visible"/>
                                      </p:to>
                                    </p:set>
                                    <p:anim calcmode="lin" valueType="num">
                                      <p:cBhvr additive="base">
                                        <p:cTn id="79" dur="500" fill="hold"/>
                                        <p:tgtEl>
                                          <p:spTgt spid="7185"/>
                                        </p:tgtEl>
                                        <p:attrNameLst>
                                          <p:attrName>ppt_x</p:attrName>
                                        </p:attrNameLst>
                                      </p:cBhvr>
                                      <p:tavLst>
                                        <p:tav tm="0">
                                          <p:val>
                                            <p:strVal val="#ppt_x"/>
                                          </p:val>
                                        </p:tav>
                                        <p:tav tm="100000">
                                          <p:val>
                                            <p:strVal val="#ppt_x"/>
                                          </p:val>
                                        </p:tav>
                                      </p:tavLst>
                                    </p:anim>
                                    <p:anim calcmode="lin" valueType="num">
                                      <p:cBhvr additive="base">
                                        <p:cTn id="80"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184"/>
                                        </p:tgtEl>
                                        <p:attrNameLst>
                                          <p:attrName>style.visibility</p:attrName>
                                        </p:attrNameLst>
                                      </p:cBhvr>
                                      <p:to>
                                        <p:strVal val="visible"/>
                                      </p:to>
                                    </p:set>
                                    <p:anim calcmode="lin" valueType="num">
                                      <p:cBhvr additive="base">
                                        <p:cTn id="85" dur="500" fill="hold"/>
                                        <p:tgtEl>
                                          <p:spTgt spid="7184"/>
                                        </p:tgtEl>
                                        <p:attrNameLst>
                                          <p:attrName>ppt_x</p:attrName>
                                        </p:attrNameLst>
                                      </p:cBhvr>
                                      <p:tavLst>
                                        <p:tav tm="0">
                                          <p:val>
                                            <p:strVal val="#ppt_x"/>
                                          </p:val>
                                        </p:tav>
                                        <p:tav tm="100000">
                                          <p:val>
                                            <p:strVal val="#ppt_x"/>
                                          </p:val>
                                        </p:tav>
                                      </p:tavLst>
                                    </p:anim>
                                    <p:anim calcmode="lin" valueType="num">
                                      <p:cBhvr additive="base">
                                        <p:cTn id="86"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title"/>
          </p:nvPr>
        </p:nvSpPr>
        <p:spPr/>
        <p:txBody>
          <a:bodyPr/>
          <a:lstStyle/>
          <a:p>
            <a:pPr eaLnBrk="1" hangingPunct="1"/>
            <a:r>
              <a:rPr lang="tr-TR" sz="2400" b="1" i="1" smtClean="0">
                <a:latin typeface="Times New Roman" pitchFamily="18" charset="0"/>
                <a:cs typeface="Times New Roman" pitchFamily="18" charset="0"/>
              </a:rPr>
              <a:t>DİSLİPİDEMİK HASTADA RİSK DEĞERLENDİRMESİ VE</a:t>
            </a:r>
            <a:br>
              <a:rPr lang="tr-TR" sz="2400" b="1" i="1" smtClean="0">
                <a:latin typeface="Times New Roman" pitchFamily="18" charset="0"/>
                <a:cs typeface="Times New Roman" pitchFamily="18" charset="0"/>
              </a:rPr>
            </a:br>
            <a:r>
              <a:rPr lang="tr-TR" sz="2400" b="1" i="1" smtClean="0">
                <a:latin typeface="Times New Roman" pitchFamily="18" charset="0"/>
                <a:cs typeface="Times New Roman" pitchFamily="18" charset="0"/>
              </a:rPr>
              <a:t>LDL KOLESTEROL YÜKSEKLİĞİNE YAKLAŞIM</a:t>
            </a:r>
          </a:p>
        </p:txBody>
      </p:sp>
      <p:sp>
        <p:nvSpPr>
          <p:cNvPr id="33794" name="İçerik Yer Tutucusu 2"/>
          <p:cNvSpPr>
            <a:spLocks noGrp="1"/>
          </p:cNvSpPr>
          <p:nvPr>
            <p:ph idx="1"/>
          </p:nvPr>
        </p:nvSpPr>
        <p:spPr/>
        <p:txBody>
          <a:bodyPr/>
          <a:lstStyle/>
          <a:p>
            <a:pPr eaLnBrk="1" hangingPunct="1"/>
            <a:r>
              <a:rPr lang="tr-TR" sz="2400" smtClean="0">
                <a:latin typeface="Times New Roman" pitchFamily="18" charset="0"/>
                <a:cs typeface="Times New Roman" pitchFamily="18" charset="0"/>
              </a:rPr>
              <a:t>1. Adım; Dislipidemik hastada ilk olarak lipoprotein düzeylerine göre risk değerlendirilmeli</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2. Adım; Lipoprotein düzeyleri belirlendikten sonra KAH ve eşdeğeri hastalık aranmalı</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3. Adım; Toplam kardiyovaskuler risk değerlendirilmeli</a:t>
            </a:r>
          </a:p>
          <a:p>
            <a:pPr eaLnBrk="1" hangingPunct="1"/>
            <a:endParaRPr lang="tr-TR" sz="2400" smtClean="0">
              <a:latin typeface="Times New Roman" pitchFamily="18" charset="0"/>
              <a:cs typeface="Times New Roman" pitchFamily="18" charset="0"/>
            </a:endParaRPr>
          </a:p>
          <a:p>
            <a:pPr eaLnBrk="1" hangingPunct="1"/>
            <a:r>
              <a:rPr lang="nn-NO" sz="2400" smtClean="0">
                <a:latin typeface="Times New Roman" pitchFamily="18" charset="0"/>
                <a:cs typeface="Times New Roman" pitchFamily="18" charset="0"/>
              </a:rPr>
              <a:t>4. Adım; İla</a:t>
            </a:r>
            <a:r>
              <a:rPr lang="tr-TR" sz="2400" smtClean="0">
                <a:latin typeface="Times New Roman" pitchFamily="18" charset="0"/>
                <a:cs typeface="Times New Roman" pitchFamily="18" charset="0"/>
              </a:rPr>
              <a:t>ç</a:t>
            </a:r>
            <a:r>
              <a:rPr lang="nn-NO" sz="2400" smtClean="0">
                <a:latin typeface="Times New Roman" pitchFamily="18" charset="0"/>
                <a:cs typeface="Times New Roman" pitchFamily="18" charset="0"/>
              </a:rPr>
              <a:t> tedavisine karar verme</a:t>
            </a:r>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4">
                                            <p:txEl>
                                              <p:pRg st="2" end="2"/>
                                            </p:txEl>
                                          </p:spTgt>
                                        </p:tgtEl>
                                        <p:attrNameLst>
                                          <p:attrName>style.visibility</p:attrName>
                                        </p:attrNameLst>
                                      </p:cBhvr>
                                      <p:to>
                                        <p:strVal val="visible"/>
                                      </p:to>
                                    </p:set>
                                    <p:anim calcmode="lin" valueType="num">
                                      <p:cBhvr additive="base">
                                        <p:cTn id="13"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anim calcmode="lin" valueType="num">
                                      <p:cBhvr additive="base">
                                        <p:cTn id="19" dur="5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4">
                                            <p:txEl>
                                              <p:pRg st="6" end="6"/>
                                            </p:txEl>
                                          </p:spTgt>
                                        </p:tgtEl>
                                        <p:attrNameLst>
                                          <p:attrName>style.visibility</p:attrName>
                                        </p:attrNameLst>
                                      </p:cBhvr>
                                      <p:to>
                                        <p:strVal val="visible"/>
                                      </p:to>
                                    </p:set>
                                    <p:anim calcmode="lin" valueType="num">
                                      <p:cBhvr additive="base">
                                        <p:cTn id="25" dur="5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AMAÇ</a:t>
            </a:r>
          </a:p>
        </p:txBody>
      </p:sp>
      <p:sp>
        <p:nvSpPr>
          <p:cNvPr id="16386" name="İçerik Yer Tutucusu 2"/>
          <p:cNvSpPr>
            <a:spLocks noGrp="1"/>
          </p:cNvSpPr>
          <p:nvPr>
            <p:ph idx="1"/>
          </p:nvPr>
        </p:nvSpPr>
        <p:spPr/>
        <p:txBody>
          <a:bodyPr/>
          <a:lstStyle/>
          <a:p>
            <a:pPr eaLnBrk="1" hangingPunct="1"/>
            <a:endParaRPr lang="tr-TR" sz="2400" smtClean="0">
              <a:latin typeface="Times New Roman" pitchFamily="18" charset="0"/>
            </a:endParaRPr>
          </a:p>
          <a:p>
            <a:pPr eaLnBrk="1" hangingPunct="1"/>
            <a:r>
              <a:rPr lang="tr-TR" sz="2400" smtClean="0">
                <a:latin typeface="Times New Roman" pitchFamily="18" charset="0"/>
              </a:rPr>
              <a:t>Dislipidemik hastaya genel yaklaşım hakkında bilgi vermek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1"/>
          <p:cNvSpPr>
            <a:spLocks noGrp="1"/>
          </p:cNvSpPr>
          <p:nvPr>
            <p:ph type="title"/>
          </p:nvPr>
        </p:nvSpPr>
        <p:spPr>
          <a:xfrm>
            <a:off x="457200" y="476250"/>
            <a:ext cx="8229600" cy="1296988"/>
          </a:xfrm>
        </p:spPr>
        <p:txBody>
          <a:bodyPr/>
          <a:lstStyle/>
          <a:p>
            <a:pPr eaLnBrk="1" hangingPunct="1"/>
            <a:r>
              <a:rPr lang="tr-TR" sz="3200" b="1" i="1" smtClean="0">
                <a:latin typeface="Times New Roman" pitchFamily="18" charset="0"/>
                <a:cs typeface="Times New Roman" pitchFamily="18" charset="0"/>
              </a:rPr>
              <a:t>Lipoprotein düzeylerine göre risk</a:t>
            </a:r>
            <a:br>
              <a:rPr lang="tr-TR" sz="3200" b="1" i="1" smtClean="0">
                <a:latin typeface="Times New Roman" pitchFamily="18" charset="0"/>
                <a:cs typeface="Times New Roman" pitchFamily="18" charset="0"/>
              </a:rPr>
            </a:br>
            <a:r>
              <a:rPr lang="tr-TR" sz="3200" b="1" i="1" smtClean="0">
                <a:latin typeface="Times New Roman" pitchFamily="18" charset="0"/>
                <a:cs typeface="Times New Roman" pitchFamily="18" charset="0"/>
              </a:rPr>
              <a:t>değerlendirme</a:t>
            </a:r>
          </a:p>
        </p:txBody>
      </p:sp>
      <p:pic>
        <p:nvPicPr>
          <p:cNvPr id="45058" name="Picture 2"/>
          <p:cNvPicPr>
            <a:picLocks noGrp="1" noChangeAspect="1" noChangeArrowheads="1"/>
          </p:cNvPicPr>
          <p:nvPr>
            <p:ph idx="1"/>
          </p:nvPr>
        </p:nvPicPr>
        <p:blipFill>
          <a:blip r:embed="rId3"/>
          <a:srcRect/>
          <a:stretch>
            <a:fillRect/>
          </a:stretch>
        </p:blipFill>
        <p:spPr>
          <a:xfrm>
            <a:off x="0" y="2708275"/>
            <a:ext cx="9144000" cy="4033838"/>
          </a:xfrm>
        </p:spPr>
      </p:pic>
      <p:pic>
        <p:nvPicPr>
          <p:cNvPr id="45059" name="Picture 4"/>
          <p:cNvPicPr>
            <a:picLocks noChangeAspect="1" noChangeArrowheads="1"/>
          </p:cNvPicPr>
          <p:nvPr/>
        </p:nvPicPr>
        <p:blipFill>
          <a:blip r:embed="rId4"/>
          <a:srcRect/>
          <a:stretch>
            <a:fillRect/>
          </a:stretch>
        </p:blipFill>
        <p:spPr bwMode="auto">
          <a:xfrm>
            <a:off x="25400" y="2063750"/>
            <a:ext cx="70199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KAH ve eşdeğeri hastalık aranması </a:t>
            </a:r>
          </a:p>
        </p:txBody>
      </p:sp>
      <p:sp>
        <p:nvSpPr>
          <p:cNvPr id="3" name="İçerik Yer Tutucusu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tr-TR" sz="2800" b="1" dirty="0">
                <a:latin typeface="Times New Roman" panose="02020603050405020304" pitchFamily="18" charset="0"/>
                <a:cs typeface="Times New Roman" panose="02020603050405020304" pitchFamily="18" charset="0"/>
              </a:rPr>
              <a:t>Kanıtlanmış </a:t>
            </a:r>
            <a:r>
              <a:rPr lang="tr-TR" sz="2800" b="1" dirty="0" err="1">
                <a:latin typeface="Times New Roman" panose="02020603050405020304" pitchFamily="18" charset="0"/>
                <a:cs typeface="Times New Roman" panose="02020603050405020304" pitchFamily="18" charset="0"/>
              </a:rPr>
              <a:t>aterosklerotik</a:t>
            </a:r>
            <a:r>
              <a:rPr lang="tr-TR" sz="2800" b="1" dirty="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kardiyovasküler</a:t>
            </a:r>
            <a:r>
              <a:rPr lang="tr-TR" sz="2800" b="1" dirty="0" smtClean="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hastalık (ASKVH) </a:t>
            </a:r>
            <a:r>
              <a:rPr lang="tr-TR" sz="2800" b="1" dirty="0" smtClean="0">
                <a:latin typeface="Times New Roman" panose="02020603050405020304" pitchFamily="18" charset="0"/>
                <a:cs typeface="Times New Roman" panose="02020603050405020304" pitchFamily="18" charset="0"/>
              </a:rPr>
              <a:t>varlığı:</a:t>
            </a:r>
          </a:p>
          <a:p>
            <a:pPr marL="0" indent="0" eaLnBrk="1" fontAlgn="auto" hangingPunct="1">
              <a:spcAft>
                <a:spcPts val="0"/>
              </a:spcAft>
              <a:buFont typeface="Arial" pitchFamily="34" charset="0"/>
              <a:buNone/>
              <a:defRPr/>
            </a:pPr>
            <a:r>
              <a:rPr lang="tr-TR" sz="2800" b="1"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Geçirilmiş </a:t>
            </a:r>
            <a:r>
              <a:rPr lang="tr-TR" sz="2800" dirty="0" err="1" smtClean="0">
                <a:latin typeface="Times New Roman" panose="02020603050405020304" pitchFamily="18" charset="0"/>
                <a:cs typeface="Times New Roman" panose="02020603050405020304" pitchFamily="18" charset="0"/>
              </a:rPr>
              <a:t>myokard</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infarktüsü</a:t>
            </a:r>
            <a:r>
              <a:rPr lang="tr-TR" sz="2800" dirty="0" smtClean="0">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Akut </a:t>
            </a:r>
            <a:r>
              <a:rPr lang="tr-TR" sz="2800" dirty="0">
                <a:latin typeface="Times New Roman" panose="02020603050405020304" pitchFamily="18" charset="0"/>
                <a:cs typeface="Times New Roman" panose="02020603050405020304" pitchFamily="18" charset="0"/>
              </a:rPr>
              <a:t>Koroner Sendrom, </a:t>
            </a:r>
            <a:endParaRPr lang="tr-TR"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Koroner </a:t>
            </a:r>
            <a:r>
              <a:rPr lang="tr-TR" sz="2800" dirty="0">
                <a:latin typeface="Times New Roman" panose="02020603050405020304" pitchFamily="18" charset="0"/>
                <a:cs typeface="Times New Roman" panose="02020603050405020304" pitchFamily="18" charset="0"/>
              </a:rPr>
              <a:t>arter </a:t>
            </a:r>
            <a:r>
              <a:rPr lang="tr-TR" sz="2800" dirty="0" err="1">
                <a:latin typeface="Times New Roman" panose="02020603050405020304" pitchFamily="18" charset="0"/>
                <a:cs typeface="Times New Roman" panose="02020603050405020304" pitchFamily="18" charset="0"/>
              </a:rPr>
              <a:t>By-pass</a:t>
            </a:r>
            <a:r>
              <a:rPr lang="tr-TR" sz="2800" dirty="0">
                <a:latin typeface="Times New Roman" panose="02020603050405020304" pitchFamily="18" charset="0"/>
                <a:cs typeface="Times New Roman" panose="02020603050405020304" pitchFamily="18" charset="0"/>
              </a:rPr>
              <a:t> operasyonu</a:t>
            </a:r>
            <a:r>
              <a:rPr lang="tr-TR"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itchFamily="34" charset="0"/>
              <a:buNone/>
              <a:defRPr/>
            </a:pPr>
            <a:r>
              <a:rPr lang="tr-TR" sz="2800" dirty="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Revaskülarizasyon</a:t>
            </a:r>
            <a:r>
              <a:rPr lang="tr-TR" sz="2800" dirty="0" smtClean="0">
                <a:latin typeface="Times New Roman" panose="02020603050405020304" pitchFamily="18" charset="0"/>
                <a:cs typeface="Times New Roman" panose="02020603050405020304" pitchFamily="18" charset="0"/>
              </a:rPr>
              <a:t> işlemleri</a:t>
            </a:r>
            <a:r>
              <a:rPr lang="tr-TR" sz="2800" dirty="0">
                <a:latin typeface="Times New Roman" panose="02020603050405020304" pitchFamily="18" charset="0"/>
                <a:cs typeface="Times New Roman" panose="02020603050405020304" pitchFamily="18" charset="0"/>
              </a:rPr>
              <a:t>, </a:t>
            </a:r>
            <a:endParaRPr lang="tr-TR"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Periferik</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Arter </a:t>
            </a:r>
            <a:r>
              <a:rPr lang="tr-TR" sz="2800" dirty="0" smtClean="0">
                <a:latin typeface="Times New Roman" panose="02020603050405020304" pitchFamily="18" charset="0"/>
                <a:cs typeface="Times New Roman" panose="02020603050405020304" pitchFamily="18" charset="0"/>
              </a:rPr>
              <a:t>Hastalığı, </a:t>
            </a:r>
          </a:p>
          <a:p>
            <a:pPr marL="0" indent="0" eaLnBrk="1" fontAlgn="auto" hangingPunct="1">
              <a:spcAft>
                <a:spcPts val="0"/>
              </a:spcAft>
              <a:buFont typeface="Arial" pitchFamily="34" charset="0"/>
              <a:buNone/>
              <a:defRPr/>
            </a:pPr>
            <a:r>
              <a:rPr lang="tr-TR" sz="2800" dirty="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Abdominal</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Aort </a:t>
            </a:r>
            <a:r>
              <a:rPr lang="tr-TR" sz="2800" dirty="0" smtClean="0">
                <a:latin typeface="Times New Roman" panose="02020603050405020304" pitchFamily="18" charset="0"/>
                <a:cs typeface="Times New Roman" panose="02020603050405020304" pitchFamily="18" charset="0"/>
              </a:rPr>
              <a:t>Anevrizması, </a:t>
            </a:r>
          </a:p>
          <a:p>
            <a:pPr marL="0" indent="0" eaLnBrk="1" fontAlgn="auto" hangingPunct="1">
              <a:spcAft>
                <a:spcPts val="0"/>
              </a:spcAft>
              <a:buFont typeface="Arial" pitchFamily="34" charset="0"/>
              <a:buNone/>
              <a:defRPr/>
            </a:pPr>
            <a:r>
              <a:rPr lang="tr-TR" sz="2800" dirty="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Karotis</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Arter Darlığı, </a:t>
            </a:r>
            <a:r>
              <a:rPr lang="tr-TR" sz="2800" dirty="0" err="1">
                <a:latin typeface="Times New Roman" panose="02020603050405020304" pitchFamily="18" charset="0"/>
                <a:cs typeface="Times New Roman" panose="02020603050405020304" pitchFamily="18" charset="0"/>
              </a:rPr>
              <a:t>İskemik</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İnme</a:t>
            </a:r>
            <a:endParaRPr lang="tr-TR" sz="28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nn-NO" sz="2800" b="1" dirty="0" smtClean="0">
                <a:latin typeface="Times New Roman" panose="02020603050405020304" pitchFamily="18" charset="0"/>
                <a:cs typeface="Times New Roman" panose="02020603050405020304" pitchFamily="18" charset="0"/>
              </a:rPr>
              <a:t>Tip </a:t>
            </a:r>
            <a:r>
              <a:rPr lang="nn-NO" sz="2800" b="1" dirty="0">
                <a:latin typeface="Times New Roman" panose="02020603050405020304" pitchFamily="18" charset="0"/>
                <a:cs typeface="Times New Roman" panose="02020603050405020304" pitchFamily="18" charset="0"/>
              </a:rPr>
              <a:t>2 Diyabet yada organ hasarı olan Tip 1 Diyabetikler</a:t>
            </a:r>
          </a:p>
          <a:p>
            <a:pPr eaLnBrk="1" fontAlgn="auto" hangingPunct="1">
              <a:spcAft>
                <a:spcPts val="0"/>
              </a:spcAft>
              <a:buFont typeface="Arial" pitchFamily="34" charset="0"/>
              <a:buChar char="•"/>
              <a:defRPr/>
            </a:pPr>
            <a:r>
              <a:rPr lang="tr-TR" sz="2800" b="1" dirty="0" smtClean="0">
                <a:latin typeface="Times New Roman" panose="02020603050405020304" pitchFamily="18" charset="0"/>
                <a:cs typeface="Times New Roman" panose="02020603050405020304" pitchFamily="18" charset="0"/>
              </a:rPr>
              <a:t>KBH </a:t>
            </a:r>
            <a:r>
              <a:rPr lang="tr-TR" sz="2800" b="1" dirty="0">
                <a:latin typeface="Times New Roman" panose="02020603050405020304" pitchFamily="18" charset="0"/>
                <a:cs typeface="Times New Roman" panose="02020603050405020304" pitchFamily="18" charset="0"/>
              </a:rPr>
              <a:t>(Orta-Şiddetli) </a:t>
            </a:r>
            <a:r>
              <a:rPr lang="tr-TR" sz="2800" dirty="0">
                <a:latin typeface="Times New Roman" panose="02020603050405020304" pitchFamily="18" charset="0"/>
                <a:cs typeface="Times New Roman" panose="02020603050405020304" pitchFamily="18" charset="0"/>
              </a:rPr>
              <a:t>(GFR &lt; 60 </a:t>
            </a:r>
            <a:r>
              <a:rPr lang="tr-TR" sz="2800" dirty="0" err="1">
                <a:latin typeface="Times New Roman" panose="02020603050405020304" pitchFamily="18" charset="0"/>
                <a:cs typeface="Times New Roman" panose="02020603050405020304" pitchFamily="18" charset="0"/>
              </a:rPr>
              <a:t>mL</a:t>
            </a:r>
            <a:r>
              <a:rPr lang="tr-TR" sz="2800" dirty="0">
                <a:latin typeface="Times New Roman" panose="02020603050405020304" pitchFamily="18" charset="0"/>
                <a:cs typeface="Times New Roman" panose="02020603050405020304" pitchFamily="18" charset="0"/>
              </a:rPr>
              <a:t>/</a:t>
            </a:r>
            <a:r>
              <a:rPr lang="tr-TR" sz="2800" dirty="0" err="1">
                <a:latin typeface="Times New Roman" panose="02020603050405020304" pitchFamily="18" charset="0"/>
                <a:cs typeface="Times New Roman" panose="02020603050405020304" pitchFamily="18" charset="0"/>
              </a:rPr>
              <a:t>dk</a:t>
            </a:r>
            <a:r>
              <a:rPr lang="tr-TR" sz="2800" dirty="0">
                <a:latin typeface="Times New Roman" panose="02020603050405020304" pitchFamily="18" charset="0"/>
                <a:cs typeface="Times New Roman" panose="02020603050405020304" pitchFamily="18" charset="0"/>
              </a:rPr>
              <a:t>/1.73 m2)</a:t>
            </a:r>
          </a:p>
          <a:p>
            <a:pPr marL="0" indent="0" eaLnBrk="1" fontAlgn="auto" hangingPunct="1">
              <a:spcAft>
                <a:spcPts val="0"/>
              </a:spcAft>
              <a:buFont typeface="Arial" pitchFamily="34" charset="0"/>
              <a:buNone/>
              <a:defRPr/>
            </a:pP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Toplam kardiyovasküler riskin değerlendirilmesi</a:t>
            </a:r>
            <a:endParaRPr lang="tr-TR" sz="3200" i="1" smtClean="0">
              <a:latin typeface="Times New Roman" pitchFamily="18" charset="0"/>
              <a:cs typeface="Times New Roman" pitchFamily="18" charset="0"/>
            </a:endParaRPr>
          </a:p>
        </p:txBody>
      </p:sp>
      <p:sp>
        <p:nvSpPr>
          <p:cNvPr id="49154" name="İçerik Yer Tutucusu 2"/>
          <p:cNvSpPr>
            <a:spLocks noGrp="1"/>
          </p:cNvSpPr>
          <p:nvPr>
            <p:ph idx="1"/>
          </p:nvPr>
        </p:nvSpPr>
        <p:spPr/>
        <p:txBody>
          <a:bodyPr/>
          <a:lstStyle/>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Avrupa Kardiyoloji Derneği tarafınca geliştirilen Systematic Coronary Risk Evaluation (SCORE)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Başlık 1"/>
          <p:cNvSpPr>
            <a:spLocks noGrp="1"/>
          </p:cNvSpPr>
          <p:nvPr>
            <p:ph type="title"/>
          </p:nvPr>
        </p:nvSpPr>
        <p:spPr/>
        <p:txBody>
          <a:bodyPr/>
          <a:lstStyle/>
          <a:p>
            <a:pPr eaLnBrk="1" hangingPunct="1"/>
            <a:r>
              <a:rPr lang="tr-TR" smtClean="0"/>
              <a:t> </a:t>
            </a:r>
          </a:p>
        </p:txBody>
      </p:sp>
      <p:pic>
        <p:nvPicPr>
          <p:cNvPr id="51202" name="Picture 2"/>
          <p:cNvPicPr>
            <a:picLocks noGrp="1" noChangeAspect="1" noChangeArrowheads="1"/>
          </p:cNvPicPr>
          <p:nvPr>
            <p:ph idx="1"/>
          </p:nvPr>
        </p:nvPicPr>
        <p:blipFill>
          <a:blip r:embed="rId2"/>
          <a:srcRect/>
          <a:stretch>
            <a:fillRect/>
          </a:stretch>
        </p:blipFill>
        <p:spPr>
          <a:xfrm>
            <a:off x="684213" y="30163"/>
            <a:ext cx="7704137"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p:nvPr>
        </p:nvSpPr>
        <p:spPr>
          <a:xfrm>
            <a:off x="457200" y="0"/>
            <a:ext cx="8229600" cy="1417638"/>
          </a:xfrm>
        </p:spPr>
        <p:txBody>
          <a:bodyPr/>
          <a:lstStyle/>
          <a:p>
            <a:pPr eaLnBrk="1" hangingPunct="1"/>
            <a:r>
              <a:rPr lang="tr-TR" sz="2400" smtClean="0">
                <a:latin typeface="Times New Roman" pitchFamily="18" charset="0"/>
                <a:cs typeface="Times New Roman" pitchFamily="18" charset="0"/>
              </a:rPr>
              <a:t>SCORE Risk tablosunda toplam kardiyovasküler risk kategorileri</a:t>
            </a:r>
          </a:p>
        </p:txBody>
      </p:sp>
      <p:pic>
        <p:nvPicPr>
          <p:cNvPr id="52226" name="Picture 2"/>
          <p:cNvPicPr>
            <a:picLocks noGrp="1" noChangeAspect="1" noChangeArrowheads="1"/>
          </p:cNvPicPr>
          <p:nvPr>
            <p:ph idx="1"/>
          </p:nvPr>
        </p:nvPicPr>
        <p:blipFill>
          <a:blip r:embed="rId2"/>
          <a:srcRect/>
          <a:stretch>
            <a:fillRect/>
          </a:stretch>
        </p:blipFill>
        <p:spPr>
          <a:xfrm>
            <a:off x="0" y="1268413"/>
            <a:ext cx="9144000" cy="558958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Başlık 1"/>
          <p:cNvSpPr>
            <a:spLocks noGrp="1"/>
          </p:cNvSpPr>
          <p:nvPr>
            <p:ph type="title"/>
          </p:nvPr>
        </p:nvSpPr>
        <p:spPr>
          <a:xfrm>
            <a:off x="457200" y="1125538"/>
            <a:ext cx="8229600" cy="1943100"/>
          </a:xfrm>
        </p:spPr>
        <p:txBody>
          <a:bodyPr/>
          <a:lstStyle/>
          <a:p>
            <a:pPr eaLnBrk="1" hangingPunct="1"/>
            <a:r>
              <a:rPr lang="tr-TR" sz="3200" b="1" i="1" smtClean="0">
                <a:latin typeface="Times New Roman" pitchFamily="18" charset="0"/>
                <a:cs typeface="Times New Roman" pitchFamily="18" charset="0"/>
              </a:rPr>
              <a:t>İlaç tedavisine karar verme ?</a:t>
            </a:r>
            <a:endParaRPr lang="tr-TR" sz="3200" i="1" smtClean="0">
              <a:latin typeface="Times New Roman" pitchFamily="18" charset="0"/>
              <a:cs typeface="Times New Roman" pitchFamily="18" charset="0"/>
            </a:endParaRPr>
          </a:p>
        </p:txBody>
      </p:sp>
      <p:sp>
        <p:nvSpPr>
          <p:cNvPr id="53250" name="İçerik Yer Tutucusu 2"/>
          <p:cNvSpPr>
            <a:spLocks noGrp="1"/>
          </p:cNvSpPr>
          <p:nvPr>
            <p:ph idx="1"/>
          </p:nvPr>
        </p:nvSpPr>
        <p:spPr/>
        <p:txBody>
          <a:bodyPr/>
          <a:lstStyle/>
          <a:p>
            <a:pPr marL="0" indent="0" eaLnBrk="1" hangingPunct="1">
              <a:buFont typeface="Arial" charset="0"/>
              <a:buNone/>
            </a:pPr>
            <a:r>
              <a:rPr lang="tr-TR"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p:nvPr>
        </p:nvSpPr>
        <p:spPr/>
        <p:txBody>
          <a:bodyPr/>
          <a:lstStyle/>
          <a:p>
            <a:pPr eaLnBrk="1" hangingPunct="1"/>
            <a:r>
              <a:rPr lang="tr-TR" smtClean="0"/>
              <a:t> </a:t>
            </a:r>
          </a:p>
        </p:txBody>
      </p:sp>
      <p:pic>
        <p:nvPicPr>
          <p:cNvPr id="54274" name="Picture 2"/>
          <p:cNvPicPr>
            <a:picLocks noGrp="1" noChangeAspect="1" noChangeArrowheads="1"/>
          </p:cNvPicPr>
          <p:nvPr>
            <p:ph idx="1"/>
          </p:nvPr>
        </p:nvPicPr>
        <p:blipFill>
          <a:blip r:embed="rId3"/>
          <a:srcRect/>
          <a:stretch>
            <a:fillRect/>
          </a:stretch>
        </p:blipFill>
        <p:spPr>
          <a:xfrm>
            <a:off x="323850" y="0"/>
            <a:ext cx="8569325"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p:txBody>
          <a:bodyPr/>
          <a:lstStyle/>
          <a:p>
            <a:pPr eaLnBrk="1" hangingPunct="1"/>
            <a:r>
              <a:rPr lang="tr-TR" smtClean="0"/>
              <a:t> </a:t>
            </a:r>
          </a:p>
        </p:txBody>
      </p:sp>
      <p:pic>
        <p:nvPicPr>
          <p:cNvPr id="56322" name="Picture 2"/>
          <p:cNvPicPr>
            <a:picLocks noGrp="1" noChangeAspect="1" noChangeArrowheads="1"/>
          </p:cNvPicPr>
          <p:nvPr>
            <p:ph idx="1"/>
          </p:nvPr>
        </p:nvPicPr>
        <p:blipFill>
          <a:blip r:embed="rId2"/>
          <a:srcRect/>
          <a:stretch>
            <a:fillRect/>
          </a:stretch>
        </p:blipFill>
        <p:spPr>
          <a:xfrm>
            <a:off x="-19050" y="2286000"/>
            <a:ext cx="9163050" cy="4235450"/>
          </a:xfrm>
        </p:spPr>
      </p:pic>
      <p:pic>
        <p:nvPicPr>
          <p:cNvPr id="56323" name="Picture 2" descr="C:\Users\Win7\Desktop\emel\indir (4).jpg"/>
          <p:cNvPicPr>
            <a:picLocks noChangeAspect="1" noChangeArrowheads="1"/>
          </p:cNvPicPr>
          <p:nvPr/>
        </p:nvPicPr>
        <p:blipFill>
          <a:blip r:embed="rId3"/>
          <a:srcRect/>
          <a:stretch>
            <a:fillRect/>
          </a:stretch>
        </p:blipFill>
        <p:spPr bwMode="auto">
          <a:xfrm>
            <a:off x="220663" y="152400"/>
            <a:ext cx="3589337"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tr-TR" smtClean="0"/>
              <a:t> </a:t>
            </a:r>
          </a:p>
        </p:txBody>
      </p:sp>
      <p:sp>
        <p:nvSpPr>
          <p:cNvPr id="57346" name="Rectangle 3"/>
          <p:cNvSpPr>
            <a:spLocks noGrp="1"/>
          </p:cNvSpPr>
          <p:nvPr>
            <p:ph type="body" idx="1"/>
          </p:nvPr>
        </p:nvSpPr>
        <p:spPr>
          <a:xfrm>
            <a:off x="457200" y="1600200"/>
            <a:ext cx="8229600" cy="5257800"/>
          </a:xfrm>
        </p:spPr>
        <p:txBody>
          <a:bodyPr/>
          <a:lstStyle/>
          <a:p>
            <a:r>
              <a:rPr lang="tr-TR" sz="2000" smtClean="0">
                <a:latin typeface="Times New Roman" pitchFamily="18" charset="0"/>
              </a:rPr>
              <a:t>Postmenapozal 180 kadın ve 197 erkeğin dahil edildiği bir Randomize bir çalışmada, düşük HDL-K ve orta-yüksek düzeyde LDL-K olan hastalarda, aerobik egzersiz, diyet, diyet artı egzersiz, ya da hiç tedavi almayan gruplar karşılaştırılmış. Diyet artı egzersiz yapanlar, kontrol grubuyla yada sadece diyet yapanlar ile karşılaştırıldığında,erkeklerde diyet artı egzersiz yapan grup sadece egzersiz yapanlarla karşılaştırıldığında herhangi  bir grupta HDL-K düzeylerinde önemli bir değişiklik olmamasına rağmen, </a:t>
            </a:r>
            <a:r>
              <a:rPr lang="sv-SE" sz="2000" smtClean="0">
                <a:latin typeface="Times New Roman" pitchFamily="18" charset="0"/>
              </a:rPr>
              <a:t>LDL-</a:t>
            </a:r>
            <a:r>
              <a:rPr lang="tr-TR" sz="2000" smtClean="0">
                <a:latin typeface="Times New Roman" pitchFamily="18" charset="0"/>
              </a:rPr>
              <a:t>K de</a:t>
            </a:r>
            <a:r>
              <a:rPr lang="sv-SE" sz="2000" smtClean="0">
                <a:latin typeface="Times New Roman" pitchFamily="18" charset="0"/>
              </a:rPr>
              <a:t> </a:t>
            </a:r>
            <a:r>
              <a:rPr lang="tr-TR" sz="2000" smtClean="0">
                <a:latin typeface="Times New Roman" pitchFamily="18" charset="0"/>
              </a:rPr>
              <a:t>hem </a:t>
            </a:r>
            <a:r>
              <a:rPr lang="sv-SE" sz="2000" smtClean="0">
                <a:latin typeface="Times New Roman" pitchFamily="18" charset="0"/>
              </a:rPr>
              <a:t>erkek hem de kadınlar</a:t>
            </a:r>
            <a:r>
              <a:rPr lang="tr-TR" sz="2000" smtClean="0">
                <a:latin typeface="Times New Roman" pitchFamily="18" charset="0"/>
              </a:rPr>
              <a:t>da</a:t>
            </a:r>
            <a:r>
              <a:rPr lang="sv-SE" sz="2000" smtClean="0">
                <a:latin typeface="Times New Roman" pitchFamily="18" charset="0"/>
              </a:rPr>
              <a:t> anlamlı azalmalar </a:t>
            </a:r>
            <a:r>
              <a:rPr lang="tr-TR" sz="2000" smtClean="0">
                <a:latin typeface="Times New Roman" pitchFamily="18" charset="0"/>
              </a:rPr>
              <a:t>tespit edilmiş.</a:t>
            </a:r>
            <a:r>
              <a:rPr lang="tr-TR" sz="2400" smtClean="0">
                <a:latin typeface="Times New Roman" pitchFamily="18" charset="0"/>
              </a:rPr>
              <a:t> </a:t>
            </a:r>
          </a:p>
          <a:p>
            <a:endParaRPr lang="tr-TR" sz="2400" smtClean="0">
              <a:latin typeface="Times New Roman" pitchFamily="18" charset="0"/>
            </a:endParaRPr>
          </a:p>
          <a:p>
            <a:endParaRPr lang="tr-TR" sz="2400" smtClean="0">
              <a:latin typeface="Times New Roman" pitchFamily="18" charset="0"/>
            </a:endParaRPr>
          </a:p>
          <a:p>
            <a:pPr>
              <a:buFont typeface="Arial" charset="0"/>
              <a:buNone/>
            </a:pPr>
            <a:r>
              <a:rPr lang="tr-TR" sz="1400" smtClean="0"/>
              <a:t>	(Effects of diet and exercise in men and postmenopausal women with low levels of HDL cholesterol and high levels of LDL cholesterol--N Engl J Med. 1998;)</a:t>
            </a:r>
          </a:p>
          <a:p>
            <a:endParaRPr lang="tr-TR" sz="1200" smtClean="0">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Dislipidemide kullanılan ilaçlar</a:t>
            </a:r>
            <a:br>
              <a:rPr lang="tr-TR" sz="3200" b="1" i="1" smtClean="0">
                <a:latin typeface="Times New Roman" pitchFamily="18" charset="0"/>
                <a:cs typeface="Times New Roman" pitchFamily="18" charset="0"/>
              </a:rPr>
            </a:br>
            <a:endParaRPr lang="tr-TR" sz="3200" b="1" i="1" smtClean="0">
              <a:latin typeface="Times New Roman" pitchFamily="18" charset="0"/>
              <a:cs typeface="Times New Roman" pitchFamily="18" charset="0"/>
            </a:endParaRPr>
          </a:p>
        </p:txBody>
      </p:sp>
      <p:sp>
        <p:nvSpPr>
          <p:cNvPr id="58370" name="İçerik Yer Tutucusu 2"/>
          <p:cNvSpPr>
            <a:spLocks noGrp="1"/>
          </p:cNvSpPr>
          <p:nvPr>
            <p:ph idx="1"/>
          </p:nvPr>
        </p:nvSpPr>
        <p:spPr/>
        <p:txBody>
          <a:bodyPr/>
          <a:lstStyle/>
          <a:p>
            <a:pPr eaLnBrk="1" hangingPunct="1">
              <a:lnSpc>
                <a:spcPct val="80000"/>
              </a:lnSpc>
              <a:buFont typeface="Arial" charset="0"/>
              <a:buNone/>
            </a:pPr>
            <a:r>
              <a:rPr lang="tr-TR" sz="2400" smtClean="0">
                <a:latin typeface="Times New Roman" pitchFamily="18" charset="0"/>
              </a:rPr>
              <a:t>Statinler</a:t>
            </a:r>
          </a:p>
          <a:p>
            <a:pPr eaLnBrk="1" hangingPunct="1">
              <a:lnSpc>
                <a:spcPct val="80000"/>
              </a:lnSpc>
              <a:buFont typeface="Arial" charset="0"/>
              <a:buNone/>
            </a:pPr>
            <a:r>
              <a:rPr lang="tr-TR" sz="2400" smtClean="0">
                <a:latin typeface="Times New Roman" pitchFamily="18" charset="0"/>
              </a:rPr>
              <a:t>Fibrik asid deriveleri(fibratlar)</a:t>
            </a:r>
          </a:p>
          <a:p>
            <a:pPr eaLnBrk="1" hangingPunct="1">
              <a:lnSpc>
                <a:spcPct val="80000"/>
              </a:lnSpc>
              <a:buFont typeface="Arial" charset="0"/>
              <a:buNone/>
            </a:pPr>
            <a:r>
              <a:rPr lang="tr-TR" sz="2400" smtClean="0">
                <a:latin typeface="Times New Roman" pitchFamily="18" charset="0"/>
              </a:rPr>
              <a:t>Nikotinik asit(niasin)</a:t>
            </a:r>
          </a:p>
          <a:p>
            <a:pPr eaLnBrk="1" hangingPunct="1">
              <a:buFont typeface="Arial" charset="0"/>
              <a:buNone/>
            </a:pPr>
            <a:r>
              <a:rPr lang="tr-TR" sz="2400" smtClean="0">
                <a:latin typeface="Times New Roman" pitchFamily="18" charset="0"/>
              </a:rPr>
              <a:t>Kolesterol absorbsiyon inhibitörleri ve safra asidi bağlayıcı reçineler</a:t>
            </a:r>
          </a:p>
          <a:p>
            <a:pPr eaLnBrk="1" hangingPunct="1">
              <a:buFont typeface="Arial" charset="0"/>
              <a:buNone/>
            </a:pPr>
            <a:r>
              <a:rPr lang="tr-TR" sz="2400" smtClean="0">
                <a:latin typeface="Times New Roman" pitchFamily="18" charset="0"/>
              </a:rPr>
              <a:t>Omega-3 yağ asitleri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HEDEFLER</a:t>
            </a:r>
          </a:p>
        </p:txBody>
      </p:sp>
      <p:sp>
        <p:nvSpPr>
          <p:cNvPr id="17410" name="İçerik Yer Tutucusu 2"/>
          <p:cNvSpPr>
            <a:spLocks noGrp="1"/>
          </p:cNvSpPr>
          <p:nvPr>
            <p:ph idx="1"/>
          </p:nvPr>
        </p:nvSpPr>
        <p:spPr/>
        <p:txBody>
          <a:bodyPr/>
          <a:lstStyle/>
          <a:p>
            <a:pPr eaLnBrk="1" hangingPunct="1">
              <a:defRPr/>
            </a:pPr>
            <a:r>
              <a:rPr lang="tr-TR" sz="2400" dirty="0" err="1" smtClean="0">
                <a:latin typeface="Times New Roman" pitchFamily="18" charset="0"/>
              </a:rPr>
              <a:t>Sekonder</a:t>
            </a:r>
            <a:r>
              <a:rPr lang="tr-TR" sz="2400" dirty="0" smtClean="0">
                <a:latin typeface="Times New Roman" pitchFamily="18" charset="0"/>
              </a:rPr>
              <a:t> </a:t>
            </a:r>
            <a:r>
              <a:rPr lang="tr-TR" sz="2400" dirty="0" err="1" smtClean="0">
                <a:latin typeface="Times New Roman" pitchFamily="18" charset="0"/>
              </a:rPr>
              <a:t>dislipidemi</a:t>
            </a:r>
            <a:r>
              <a:rPr lang="tr-TR" sz="2400" dirty="0" smtClean="0">
                <a:latin typeface="Times New Roman" pitchFamily="18" charset="0"/>
              </a:rPr>
              <a:t> nedenlerini sayabilmek</a:t>
            </a:r>
          </a:p>
          <a:p>
            <a:pPr eaLnBrk="1" hangingPunct="1">
              <a:defRPr/>
            </a:pPr>
            <a:endParaRPr lang="tr-TR" sz="2400" dirty="0" smtClean="0">
              <a:latin typeface="Times New Roman" pitchFamily="18" charset="0"/>
            </a:endParaRPr>
          </a:p>
          <a:p>
            <a:pPr eaLnBrk="1" hangingPunct="1">
              <a:defRPr/>
            </a:pPr>
            <a:r>
              <a:rPr lang="tr-TR" sz="2400" dirty="0" err="1" smtClean="0">
                <a:latin typeface="Times New Roman" pitchFamily="18" charset="0"/>
              </a:rPr>
              <a:t>Dislipidemi</a:t>
            </a:r>
            <a:r>
              <a:rPr lang="tr-TR" sz="2400" dirty="0" smtClean="0">
                <a:latin typeface="Times New Roman" pitchFamily="18" charset="0"/>
              </a:rPr>
              <a:t> taramasının kimlere, ne zaman yapılacağını tanımlayabilmek</a:t>
            </a:r>
          </a:p>
          <a:p>
            <a:pPr marL="0" indent="0" eaLnBrk="1" hangingPunct="1">
              <a:buFont typeface="Arial" charset="0"/>
              <a:buNone/>
              <a:defRPr/>
            </a:pPr>
            <a:endParaRPr lang="tr-TR" sz="2400" dirty="0" smtClean="0">
              <a:latin typeface="Times New Roman" pitchFamily="18" charset="0"/>
            </a:endParaRPr>
          </a:p>
          <a:p>
            <a:pPr eaLnBrk="1" hangingPunct="1">
              <a:defRPr/>
            </a:pPr>
            <a:r>
              <a:rPr lang="tr-TR" sz="2400" dirty="0" smtClean="0">
                <a:latin typeface="Times New Roman" pitchFamily="18" charset="0"/>
              </a:rPr>
              <a:t>Tedavi yaklaşımını sayabilmek</a:t>
            </a:r>
          </a:p>
          <a:p>
            <a:pPr eaLnBrk="1" hangingPunct="1">
              <a:defRPr/>
            </a:pPr>
            <a:endParaRPr lang="tr-TR" sz="2400" dirty="0" smtClean="0">
              <a:latin typeface="Times New Roman" pitchFamily="18" charset="0"/>
            </a:endParaRPr>
          </a:p>
          <a:p>
            <a:pPr eaLnBrk="1" hangingPunct="1">
              <a:defRPr/>
            </a:pPr>
            <a:r>
              <a:rPr lang="tr-TR" sz="2400" dirty="0" smtClean="0">
                <a:latin typeface="Times New Roman" pitchFamily="18" charset="0"/>
              </a:rPr>
              <a:t>İlaç yan etkilerini sayabilmek</a:t>
            </a:r>
          </a:p>
          <a:p>
            <a:pPr eaLnBrk="1" hangingPunct="1">
              <a:defRPr/>
            </a:pPr>
            <a:endParaRPr lang="tr-TR" sz="2400" dirty="0" smtClean="0">
              <a:latin typeface="Times New Roman" pitchFamily="18" charset="0"/>
            </a:endParaRPr>
          </a:p>
          <a:p>
            <a:pPr eaLnBrk="1" hangingPunct="1">
              <a:defRPr/>
            </a:pPr>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Statinler</a:t>
            </a:r>
            <a:br>
              <a:rPr lang="tr-TR" sz="3200" b="1" i="1" smtClean="0">
                <a:latin typeface="Times New Roman" pitchFamily="18" charset="0"/>
                <a:cs typeface="Times New Roman" pitchFamily="18" charset="0"/>
              </a:rPr>
            </a:br>
            <a:endParaRPr lang="tr-TR" sz="3200" b="1" i="1" smtClean="0">
              <a:latin typeface="Times New Roman" pitchFamily="18" charset="0"/>
              <a:cs typeface="Times New Roman" pitchFamily="18" charset="0"/>
            </a:endParaRPr>
          </a:p>
        </p:txBody>
      </p:sp>
      <p:sp>
        <p:nvSpPr>
          <p:cNvPr id="60418" name="Rectangle 3"/>
          <p:cNvSpPr>
            <a:spLocks noGrp="1"/>
          </p:cNvSpPr>
          <p:nvPr>
            <p:ph type="body" idx="1"/>
          </p:nvPr>
        </p:nvSpPr>
        <p:spPr>
          <a:xfrm>
            <a:off x="457200" y="1371600"/>
            <a:ext cx="8229600" cy="5029200"/>
          </a:xfrm>
        </p:spPr>
        <p:txBody>
          <a:bodyPr/>
          <a:lstStyle/>
          <a:p>
            <a:pPr eaLnBrk="1" hangingPunct="1">
              <a:lnSpc>
                <a:spcPct val="80000"/>
              </a:lnSpc>
            </a:pPr>
            <a:r>
              <a:rPr lang="tr-TR" sz="2400" smtClean="0">
                <a:latin typeface="Times New Roman" pitchFamily="18" charset="0"/>
              </a:rPr>
              <a:t>Statinler, kolesterol sentezinde hız kısıtlayıcı basamak olan hidroksimetil glutaril CoA redüktaz (HMG CoA R) enziminin inhibisyonu ile hipolipidemik etki sağlayan ilaçlardır</a:t>
            </a:r>
          </a:p>
          <a:p>
            <a:pPr eaLnBrk="1" hangingPunct="1">
              <a:lnSpc>
                <a:spcPct val="80000"/>
              </a:lnSpc>
            </a:pPr>
            <a:r>
              <a:rPr lang="tr-TR" sz="2400" smtClean="0">
                <a:latin typeface="Times New Roman" pitchFamily="18" charset="0"/>
              </a:rPr>
              <a:t>İntrahepatik kolesterol sentezini azaltarak LDL reseptör döngüsünü artırır, </a:t>
            </a:r>
          </a:p>
          <a:p>
            <a:pPr eaLnBrk="1" hangingPunct="1">
              <a:lnSpc>
                <a:spcPct val="80000"/>
              </a:lnSpc>
            </a:pPr>
            <a:r>
              <a:rPr lang="tr-TR" sz="2400" smtClean="0">
                <a:latin typeface="Times New Roman" pitchFamily="18" charset="0"/>
              </a:rPr>
              <a:t>VLDL üretimini azaltır ve böylece TG konsantrasyonlarında da doza bağımlı düşüş</a:t>
            </a:r>
          </a:p>
          <a:p>
            <a:pPr eaLnBrk="1" hangingPunct="1">
              <a:lnSpc>
                <a:spcPct val="80000"/>
              </a:lnSpc>
            </a:pPr>
            <a:r>
              <a:rPr lang="tr-TR" sz="2400" smtClean="0">
                <a:latin typeface="Times New Roman" pitchFamily="18" charset="0"/>
              </a:rPr>
              <a:t>Aterom plağı stabilizasyonu, endotel disfonksiyonunda düzelme, trombosit aggregasyonunda azalma ve anti-inflamatuar etkiler gibi ek fayda</a:t>
            </a:r>
          </a:p>
          <a:p>
            <a:pPr eaLnBrk="1" hangingPunct="1">
              <a:lnSpc>
                <a:spcPct val="80000"/>
              </a:lnSpc>
            </a:pPr>
            <a:r>
              <a:rPr lang="tr-TR" sz="2400" smtClean="0">
                <a:latin typeface="Times New Roman" pitchFamily="18" charset="0"/>
              </a:rPr>
              <a:t>HDL-K artırıcı etkileri %10’u geçmez, en çok rosuvastatin ve simvastatin .Trigliserid düşürücü etki en çok atorvastatin ve rosuvastatin</a:t>
            </a:r>
          </a:p>
          <a:p>
            <a:pPr eaLnBrk="1" hangingPunct="1">
              <a:lnSpc>
                <a:spcPct val="80000"/>
              </a:lnSpc>
            </a:pPr>
            <a:r>
              <a:rPr lang="tr-TR" sz="2400" smtClean="0">
                <a:latin typeface="Times New Roman" pitchFamily="18" charset="0"/>
              </a:rPr>
              <a:t>Gece yatmadan önce alınmalı</a:t>
            </a:r>
          </a:p>
          <a:p>
            <a:pPr eaLnBrk="1" hangingPunct="1">
              <a:lnSpc>
                <a:spcPct val="90000"/>
              </a:lnSpc>
            </a:pPr>
            <a:endParaRPr lang="tr-TR"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Başlık 1"/>
          <p:cNvSpPr>
            <a:spLocks noGrp="1"/>
          </p:cNvSpPr>
          <p:nvPr>
            <p:ph type="title"/>
          </p:nvPr>
        </p:nvSpPr>
        <p:spPr/>
        <p:txBody>
          <a:bodyPr/>
          <a:lstStyle/>
          <a:p>
            <a:pPr eaLnBrk="1" hangingPunct="1"/>
            <a:r>
              <a:rPr lang="tr-TR" sz="3200" b="1" i="1" smtClean="0">
                <a:latin typeface="Times New Roman" pitchFamily="18" charset="0"/>
              </a:rPr>
              <a:t>Statin kullanımında basamaklar</a:t>
            </a:r>
          </a:p>
        </p:txBody>
      </p:sp>
      <p:sp>
        <p:nvSpPr>
          <p:cNvPr id="62466" name="İçerik Yer Tutucusu 2"/>
          <p:cNvSpPr>
            <a:spLocks noGrp="1"/>
          </p:cNvSpPr>
          <p:nvPr>
            <p:ph idx="1"/>
          </p:nvPr>
        </p:nvSpPr>
        <p:spPr/>
        <p:txBody>
          <a:bodyPr/>
          <a:lstStyle/>
          <a:p>
            <a:pPr eaLnBrk="1" hangingPunct="1">
              <a:lnSpc>
                <a:spcPct val="80000"/>
              </a:lnSpc>
              <a:buFont typeface="Arial" charset="0"/>
              <a:buNone/>
            </a:pPr>
            <a:r>
              <a:rPr lang="tr-TR" sz="2400" smtClean="0">
                <a:latin typeface="Times New Roman" pitchFamily="18" charset="0"/>
              </a:rPr>
              <a:t>	1. LDL-K düzeyi - hedefler</a:t>
            </a:r>
          </a:p>
          <a:p>
            <a:pPr eaLnBrk="1" hangingPunct="1">
              <a:lnSpc>
                <a:spcPct val="80000"/>
              </a:lnSpc>
              <a:buFont typeface="Arial" charset="0"/>
              <a:buNone/>
            </a:pPr>
            <a:r>
              <a:rPr lang="tr-TR" sz="2400" smtClean="0">
                <a:latin typeface="Times New Roman" pitchFamily="18" charset="0"/>
              </a:rPr>
              <a:t>	</a:t>
            </a:r>
            <a:r>
              <a:rPr lang="sv-SE" sz="2400" smtClean="0">
                <a:latin typeface="Times New Roman" pitchFamily="18" charset="0"/>
              </a:rPr>
              <a:t>2. Statin kullanımına engel durumlar </a:t>
            </a:r>
            <a:r>
              <a:rPr lang="tr-TR" sz="2400" smtClean="0">
                <a:latin typeface="Times New Roman" pitchFamily="18" charset="0"/>
              </a:rPr>
              <a:t>-</a:t>
            </a:r>
            <a:r>
              <a:rPr lang="sv-SE" sz="2400" smtClean="0">
                <a:latin typeface="Times New Roman" pitchFamily="18" charset="0"/>
              </a:rPr>
              <a:t> toksisite a</a:t>
            </a:r>
            <a:r>
              <a:rPr lang="tr-TR" sz="2400" smtClean="0">
                <a:latin typeface="Times New Roman" pitchFamily="18" charset="0"/>
              </a:rPr>
              <a:t>ç</a:t>
            </a:r>
            <a:r>
              <a:rPr lang="sv-SE" sz="2400" smtClean="0">
                <a:latin typeface="Times New Roman" pitchFamily="18" charset="0"/>
              </a:rPr>
              <a:t>ısından</a:t>
            </a:r>
            <a:r>
              <a:rPr lang="tr-TR" sz="2400" smtClean="0">
                <a:latin typeface="Times New Roman" pitchFamily="18" charset="0"/>
              </a:rPr>
              <a:t> </a:t>
            </a:r>
            <a:r>
              <a:rPr lang="sv-SE" sz="2400" smtClean="0">
                <a:latin typeface="Times New Roman" pitchFamily="18" charset="0"/>
              </a:rPr>
              <a:t>riskler</a:t>
            </a:r>
          </a:p>
          <a:p>
            <a:pPr eaLnBrk="1" hangingPunct="1">
              <a:lnSpc>
                <a:spcPct val="80000"/>
              </a:lnSpc>
              <a:buFont typeface="Arial" charset="0"/>
              <a:buNone/>
            </a:pPr>
            <a:r>
              <a:rPr lang="tr-TR" sz="2400" smtClean="0">
                <a:latin typeface="Times New Roman" pitchFamily="18" charset="0"/>
              </a:rPr>
              <a:t>	3. Diğer ilaçlarla seçilecek statin arasında ilaç etkileşimi </a:t>
            </a:r>
          </a:p>
          <a:p>
            <a:pPr eaLnBrk="1" hangingPunct="1">
              <a:lnSpc>
                <a:spcPct val="80000"/>
              </a:lnSpc>
              <a:buFont typeface="Arial" charset="0"/>
              <a:buNone/>
            </a:pPr>
            <a:r>
              <a:rPr lang="tr-TR" sz="2400" smtClean="0">
                <a:latin typeface="Times New Roman" pitchFamily="18" charset="0"/>
              </a:rPr>
              <a:t>	4. Hedef değerine uygun statin dozunun seçilmesi</a:t>
            </a:r>
          </a:p>
          <a:p>
            <a:pPr eaLnBrk="1" hangingPunct="1">
              <a:lnSpc>
                <a:spcPct val="80000"/>
              </a:lnSpc>
              <a:buFont typeface="Arial" charset="0"/>
              <a:buNone/>
            </a:pPr>
            <a:r>
              <a:rPr lang="tr-TR" sz="2400" smtClean="0">
                <a:latin typeface="Times New Roman" pitchFamily="18" charset="0"/>
              </a:rPr>
              <a:t>	5. İlaç başlanmadan önce görülmesi gereken testler:</a:t>
            </a:r>
          </a:p>
          <a:p>
            <a:pPr eaLnBrk="1" hangingPunct="1">
              <a:lnSpc>
                <a:spcPct val="80000"/>
              </a:lnSpc>
              <a:buFont typeface="Arial" charset="0"/>
              <a:buNone/>
            </a:pPr>
            <a:r>
              <a:rPr lang="tr-TR" sz="2400" b="1" smtClean="0">
                <a:latin typeface="Times New Roman" pitchFamily="18" charset="0"/>
              </a:rPr>
              <a:t>		TSH (</a:t>
            </a:r>
            <a:r>
              <a:rPr lang="tr-TR" sz="2400" smtClean="0">
                <a:latin typeface="Times New Roman" pitchFamily="18" charset="0"/>
              </a:rPr>
              <a:t>sekonder hiperlipidemi - myopati riski)</a:t>
            </a:r>
          </a:p>
          <a:p>
            <a:pPr eaLnBrk="1" hangingPunct="1">
              <a:lnSpc>
                <a:spcPct val="80000"/>
              </a:lnSpc>
              <a:buFont typeface="Arial" charset="0"/>
              <a:buNone/>
            </a:pPr>
            <a:r>
              <a:rPr lang="tr-TR" sz="2400" b="1" smtClean="0">
                <a:latin typeface="Times New Roman" pitchFamily="18" charset="0"/>
              </a:rPr>
              <a:t>		Transaminazlar</a:t>
            </a:r>
            <a:endParaRPr lang="tr-TR" sz="2400" smtClean="0">
              <a:latin typeface="Times New Roman" pitchFamily="18" charset="0"/>
            </a:endParaRPr>
          </a:p>
          <a:p>
            <a:pPr eaLnBrk="1" hangingPunct="1">
              <a:lnSpc>
                <a:spcPct val="80000"/>
              </a:lnSpc>
              <a:buFont typeface="Arial" charset="0"/>
              <a:buNone/>
            </a:pPr>
            <a:r>
              <a:rPr lang="tr-TR" sz="2400" b="1" smtClean="0">
                <a:latin typeface="Times New Roman" pitchFamily="18" charset="0"/>
              </a:rPr>
              <a:t>		Kreatinin</a:t>
            </a:r>
            <a:r>
              <a:rPr lang="tr-TR" sz="2400" smtClean="0">
                <a:latin typeface="Times New Roman" pitchFamily="18" charset="0"/>
              </a:rPr>
              <a:t> (pravastatin)</a:t>
            </a:r>
          </a:p>
          <a:p>
            <a:pPr eaLnBrk="1" hangingPunct="1">
              <a:lnSpc>
                <a:spcPct val="80000"/>
              </a:lnSpc>
              <a:buFont typeface="Arial" charset="0"/>
              <a:buNone/>
            </a:pPr>
            <a:r>
              <a:rPr lang="tr-TR" sz="2400" smtClean="0">
                <a:latin typeface="Times New Roman" pitchFamily="18" charset="0"/>
              </a:rPr>
              <a:t>	6. Yan etkiler - ilaç etkinliği</a:t>
            </a:r>
          </a:p>
          <a:p>
            <a:pPr eaLnBrk="1" hangingPunct="1">
              <a:lnSpc>
                <a:spcPct val="80000"/>
              </a:lnSpc>
              <a:buFont typeface="Arial" charset="0"/>
              <a:buNone/>
            </a:pPr>
            <a:r>
              <a:rPr lang="tr-TR" sz="2400" smtClean="0">
                <a:latin typeface="Times New Roman" pitchFamily="18" charset="0"/>
              </a:rPr>
              <a:t>	7. LDL-K hedefine ulaşıldıktan sonra idame tedavisi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pPr eaLnBrk="1" hangingPunct="1"/>
            <a:r>
              <a:rPr lang="tr-TR" sz="3200" b="1" i="1" smtClean="0">
                <a:latin typeface="Times New Roman" pitchFamily="18" charset="0"/>
              </a:rPr>
              <a:t>Statin toksisitesi açısından riskli durumlar</a:t>
            </a:r>
          </a:p>
        </p:txBody>
      </p:sp>
      <p:sp>
        <p:nvSpPr>
          <p:cNvPr id="64514" name="Rectangle 3"/>
          <p:cNvSpPr>
            <a:spLocks noGrp="1"/>
          </p:cNvSpPr>
          <p:nvPr>
            <p:ph type="body" idx="1"/>
          </p:nvPr>
        </p:nvSpPr>
        <p:spPr/>
        <p:txBody>
          <a:bodyPr/>
          <a:lstStyle/>
          <a:p>
            <a:pPr marL="0" indent="0" eaLnBrk="1" hangingPunct="1">
              <a:buFont typeface="Arial" charset="0"/>
              <a:buNone/>
            </a:pPr>
            <a:r>
              <a:rPr lang="tr-TR" smtClean="0"/>
              <a:t> </a:t>
            </a:r>
          </a:p>
        </p:txBody>
      </p:sp>
      <p:pic>
        <p:nvPicPr>
          <p:cNvPr id="64515" name="Picture 2"/>
          <p:cNvPicPr>
            <a:picLocks noChangeAspect="1" noChangeArrowheads="1"/>
          </p:cNvPicPr>
          <p:nvPr/>
        </p:nvPicPr>
        <p:blipFill>
          <a:blip r:embed="rId2"/>
          <a:srcRect/>
          <a:stretch>
            <a:fillRect/>
          </a:stretch>
        </p:blipFill>
        <p:spPr bwMode="auto">
          <a:xfrm>
            <a:off x="457200" y="1447800"/>
            <a:ext cx="8329613"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457200" y="228600"/>
            <a:ext cx="8229600" cy="1143000"/>
          </a:xfrm>
        </p:spPr>
        <p:txBody>
          <a:bodyPr/>
          <a:lstStyle/>
          <a:p>
            <a:pPr eaLnBrk="1" hangingPunct="1"/>
            <a:r>
              <a:rPr lang="tr-TR" sz="3200" b="1" i="1" smtClean="0">
                <a:latin typeface="Times New Roman" pitchFamily="18" charset="0"/>
              </a:rPr>
              <a:t>Etkin dozda kullanım</a:t>
            </a:r>
          </a:p>
        </p:txBody>
      </p:sp>
      <p:sp>
        <p:nvSpPr>
          <p:cNvPr id="65538" name="Rectangle 3"/>
          <p:cNvSpPr>
            <a:spLocks noGrp="1"/>
          </p:cNvSpPr>
          <p:nvPr>
            <p:ph type="body" idx="1"/>
          </p:nvPr>
        </p:nvSpPr>
        <p:spPr>
          <a:xfrm>
            <a:off x="533400" y="1676400"/>
            <a:ext cx="8229600" cy="4525963"/>
          </a:xfrm>
        </p:spPr>
        <p:txBody>
          <a:bodyPr/>
          <a:lstStyle/>
          <a:p>
            <a:pPr marL="0" indent="0" eaLnBrk="1" hangingPunct="1">
              <a:buFont typeface="Arial" charset="0"/>
              <a:buNone/>
            </a:pPr>
            <a:r>
              <a:rPr lang="tr-TR" sz="2400" smtClean="0">
                <a:latin typeface="Times New Roman" pitchFamily="18" charset="0"/>
                <a:cs typeface="Times New Roman" pitchFamily="18" charset="0"/>
              </a:rPr>
              <a:t>Farklı statinlerin farklı dozlarla LDL kolesterol düşürücü etkileri:</a:t>
            </a:r>
          </a:p>
        </p:txBody>
      </p:sp>
      <p:pic>
        <p:nvPicPr>
          <p:cNvPr id="65539" name="Picture 2"/>
          <p:cNvPicPr>
            <a:picLocks noChangeAspect="1" noChangeArrowheads="1"/>
          </p:cNvPicPr>
          <p:nvPr/>
        </p:nvPicPr>
        <p:blipFill>
          <a:blip r:embed="rId3"/>
          <a:srcRect/>
          <a:stretch>
            <a:fillRect/>
          </a:stretch>
        </p:blipFill>
        <p:spPr bwMode="auto">
          <a:xfrm>
            <a:off x="0" y="2438400"/>
            <a:ext cx="9144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Statin tedavisinde yan etkiler</a:t>
            </a:r>
            <a:r>
              <a:rPr lang="tr-TR" sz="2100" b="1" smtClean="0">
                <a:latin typeface="Times New Roman" pitchFamily="18" charset="0"/>
                <a:cs typeface="Times New Roman" pitchFamily="18" charset="0"/>
              </a:rPr>
              <a:t/>
            </a:r>
            <a:br>
              <a:rPr lang="tr-TR" sz="2100" b="1" smtClean="0">
                <a:latin typeface="Times New Roman" pitchFamily="18" charset="0"/>
                <a:cs typeface="Times New Roman" pitchFamily="18" charset="0"/>
              </a:rPr>
            </a:br>
            <a:endParaRPr lang="tr-TR" sz="2100" b="1" smtClean="0">
              <a:latin typeface="Times New Roman" pitchFamily="18" charset="0"/>
              <a:cs typeface="Times New Roman" pitchFamily="18" charset="0"/>
            </a:endParaRPr>
          </a:p>
        </p:txBody>
      </p:sp>
      <p:sp>
        <p:nvSpPr>
          <p:cNvPr id="67586" name="İçerik Yer Tutucusu 2"/>
          <p:cNvSpPr>
            <a:spLocks noGrp="1"/>
          </p:cNvSpPr>
          <p:nvPr>
            <p:ph idx="1"/>
          </p:nvPr>
        </p:nvSpPr>
        <p:spPr/>
        <p:txBody>
          <a:bodyPr/>
          <a:lstStyle/>
          <a:p>
            <a:pPr eaLnBrk="1" hangingPunct="1">
              <a:lnSpc>
                <a:spcPct val="80000"/>
              </a:lnSpc>
              <a:buFont typeface="Arial" charset="0"/>
              <a:buNone/>
            </a:pPr>
            <a:r>
              <a:rPr lang="tr-TR" sz="2400" b="1" i="1" smtClean="0">
                <a:latin typeface="Times New Roman" pitchFamily="18" charset="0"/>
                <a:cs typeface="Times New Roman" pitchFamily="18" charset="0"/>
              </a:rPr>
              <a:t>	1.Hepatik disfonksiyon</a:t>
            </a:r>
          </a:p>
          <a:p>
            <a:pPr eaLnBrk="1" hangingPunct="1">
              <a:lnSpc>
                <a:spcPct val="80000"/>
              </a:lnSpc>
            </a:pPr>
            <a:r>
              <a:rPr lang="tr-TR" sz="2400" smtClean="0">
                <a:latin typeface="Times New Roman" pitchFamily="18" charset="0"/>
                <a:cs typeface="Times New Roman" pitchFamily="18" charset="0"/>
              </a:rPr>
              <a:t>Transaminaz yükseklikleri; doza bağlı - ilaç kesildiğinde düzelir (kalıcı yükseklikler %0.5-3 en sık 3-4. aylar)</a:t>
            </a:r>
          </a:p>
          <a:p>
            <a:pPr eaLnBrk="1" hangingPunct="1">
              <a:lnSpc>
                <a:spcPct val="80000"/>
              </a:lnSpc>
            </a:pPr>
            <a:r>
              <a:rPr lang="tr-TR" sz="2400" smtClean="0">
                <a:latin typeface="Times New Roman" pitchFamily="18" charset="0"/>
                <a:cs typeface="Times New Roman" pitchFamily="18" charset="0"/>
              </a:rPr>
              <a:t>Akut karaciğer yetmezliği çok nadir  </a:t>
            </a:r>
          </a:p>
          <a:p>
            <a:pPr eaLnBrk="1" hangingPunct="1">
              <a:lnSpc>
                <a:spcPct val="80000"/>
              </a:lnSpc>
            </a:pPr>
            <a:endParaRPr lang="tr-TR" sz="2400" smtClean="0">
              <a:latin typeface="Times New Roman" pitchFamily="18" charset="0"/>
              <a:cs typeface="Times New Roman" pitchFamily="18" charset="0"/>
            </a:endParaRPr>
          </a:p>
          <a:p>
            <a:pPr eaLnBrk="1" hangingPunct="1">
              <a:lnSpc>
                <a:spcPct val="80000"/>
              </a:lnSpc>
            </a:pPr>
            <a:r>
              <a:rPr lang="tr-TR" sz="2400" smtClean="0">
                <a:latin typeface="Times New Roman" pitchFamily="18" charset="0"/>
                <a:cs typeface="Times New Roman" pitchFamily="18" charset="0"/>
              </a:rPr>
              <a:t>Tedavi başlandıktan 12 hafta sonra transaminaz kontrol </a:t>
            </a:r>
          </a:p>
          <a:p>
            <a:pPr eaLnBrk="1" hangingPunct="1">
              <a:lnSpc>
                <a:spcPct val="80000"/>
              </a:lnSpc>
              <a:buFont typeface="Arial" charset="0"/>
              <a:buNone/>
            </a:pPr>
            <a:r>
              <a:rPr lang="tr-TR" sz="2400" smtClean="0">
                <a:latin typeface="Times New Roman" pitchFamily="18" charset="0"/>
                <a:cs typeface="Times New Roman" pitchFamily="18" charset="0"/>
              </a:rPr>
              <a:t>	(üst limitin 3 katını aşarsa; ara verilmesi.normal değerlere dönünce LDL-K düzeyleri halen hedef değerlere ulaşmamışsa statin değiştirilebilir, doz azaltılabilir veya günaşırı kullanıma geçilebilir)</a:t>
            </a:r>
          </a:p>
          <a:p>
            <a:pPr eaLnBrk="1" hangingPunct="1">
              <a:lnSpc>
                <a:spcPct val="80000"/>
              </a:lnSpc>
            </a:pPr>
            <a:endParaRPr lang="tr-TR" sz="2400" smtClean="0">
              <a:latin typeface="Times New Roman" pitchFamily="18" charset="0"/>
              <a:cs typeface="Times New Roman" pitchFamily="18" charset="0"/>
            </a:endParaRPr>
          </a:p>
          <a:p>
            <a:pPr eaLnBrk="1" hangingPunct="1">
              <a:lnSpc>
                <a:spcPct val="80000"/>
              </a:lnSpc>
            </a:pPr>
            <a:r>
              <a:rPr lang="tr-TR" sz="2400" smtClean="0">
                <a:latin typeface="Times New Roman" pitchFamily="18" charset="0"/>
                <a:cs typeface="Times New Roman" pitchFamily="18" charset="0"/>
              </a:rPr>
              <a:t>Transaminazlar yükselmiş ancak normalin üst limitinin 3 katını aşmamışsa tedavi değiştirilmez, 6 hafta sonra kontrol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Başlık 1"/>
          <p:cNvSpPr>
            <a:spLocks noGrp="1"/>
          </p:cNvSpPr>
          <p:nvPr>
            <p:ph type="title"/>
          </p:nvPr>
        </p:nvSpPr>
        <p:spPr/>
        <p:txBody>
          <a:bodyPr/>
          <a:lstStyle/>
          <a:p>
            <a:pPr eaLnBrk="1" hangingPunct="1"/>
            <a:r>
              <a:rPr lang="tr-TR" smtClean="0"/>
              <a:t> </a:t>
            </a:r>
          </a:p>
        </p:txBody>
      </p:sp>
      <p:sp>
        <p:nvSpPr>
          <p:cNvPr id="69634" name="İçerik Yer Tutucusu 2"/>
          <p:cNvSpPr>
            <a:spLocks noGrp="1"/>
          </p:cNvSpPr>
          <p:nvPr>
            <p:ph idx="1"/>
          </p:nvPr>
        </p:nvSpPr>
        <p:spPr/>
        <p:txBody>
          <a:bodyPr/>
          <a:lstStyle/>
          <a:p>
            <a:pPr eaLnBrk="1" hangingPunct="1">
              <a:lnSpc>
                <a:spcPct val="80000"/>
              </a:lnSpc>
              <a:buFont typeface="Arial" charset="0"/>
              <a:buNone/>
            </a:pPr>
            <a:r>
              <a:rPr lang="tr-TR" sz="2400" b="1" i="1" smtClean="0">
                <a:latin typeface="Times New Roman" pitchFamily="18" charset="0"/>
                <a:cs typeface="Times New Roman" pitchFamily="18" charset="0"/>
              </a:rPr>
              <a:t>	2. Kas hasarı /Miyopati</a:t>
            </a:r>
          </a:p>
          <a:p>
            <a:pPr eaLnBrk="1" hangingPunct="1">
              <a:lnSpc>
                <a:spcPct val="80000"/>
              </a:lnSpc>
            </a:pPr>
            <a:r>
              <a:rPr lang="tr-TR" sz="2400" b="1" smtClean="0">
                <a:latin typeface="Times New Roman" pitchFamily="18" charset="0"/>
                <a:cs typeface="Times New Roman" pitchFamily="18" charset="0"/>
              </a:rPr>
              <a:t>Myalji: </a:t>
            </a:r>
            <a:r>
              <a:rPr lang="tr-TR" sz="2400" smtClean="0">
                <a:latin typeface="Times New Roman" pitchFamily="18" charset="0"/>
                <a:cs typeface="Times New Roman" pitchFamily="18" charset="0"/>
              </a:rPr>
              <a:t>Kreatin kinaz yüksekliği olmaksızın kas ağrısı. (%5-10).Ağrı kısıtlayıcı değilse ilaç kullanımı kesilmeyebilir. </a:t>
            </a:r>
            <a:r>
              <a:rPr lang="tr-TR" sz="2400" b="1" smtClean="0">
                <a:latin typeface="Times New Roman" pitchFamily="18" charset="0"/>
                <a:cs typeface="Times New Roman" pitchFamily="18" charset="0"/>
              </a:rPr>
              <a:t>Myopati </a:t>
            </a:r>
            <a:r>
              <a:rPr lang="tr-TR" sz="2400" smtClean="0">
                <a:latin typeface="Times New Roman" pitchFamily="18" charset="0"/>
                <a:cs typeface="Times New Roman" pitchFamily="18" charset="0"/>
              </a:rPr>
              <a:t>gelişen hastada KVH riskine ve myopatinin derecesine göre statin doz azaltma uygulanabilir, statine ara verilerek koenzim-Q desteği yapılabilir, statine ara verilip ardından farklı bir statin kullanılabilir. Statine ara verildiği dönem içinde hastada myopati riskini artırabilecek hipotiroidi veya ilaç etkileşimleri gibi durumların yeniden gözden geçirilmesi gerekir.</a:t>
            </a:r>
          </a:p>
          <a:p>
            <a:pPr eaLnBrk="1" hangingPunct="1">
              <a:lnSpc>
                <a:spcPct val="80000"/>
              </a:lnSpc>
            </a:pPr>
            <a:r>
              <a:rPr lang="tr-TR" sz="2400" b="1" smtClean="0">
                <a:latin typeface="Times New Roman" pitchFamily="18" charset="0"/>
                <a:cs typeface="Times New Roman" pitchFamily="18" charset="0"/>
              </a:rPr>
              <a:t>Myozit</a:t>
            </a:r>
            <a:r>
              <a:rPr lang="tr-TR" sz="2400" smtClean="0">
                <a:latin typeface="Times New Roman" pitchFamily="18" charset="0"/>
                <a:cs typeface="Times New Roman" pitchFamily="18" charset="0"/>
              </a:rPr>
              <a:t>: Kreatinin kinaz yükselme + kas ağrısı, güçsüzlüğü</a:t>
            </a:r>
          </a:p>
          <a:p>
            <a:pPr eaLnBrk="1" hangingPunct="1">
              <a:lnSpc>
                <a:spcPct val="80000"/>
              </a:lnSpc>
            </a:pPr>
            <a:r>
              <a:rPr lang="tr-TR" sz="2400" b="1" smtClean="0">
                <a:latin typeface="Times New Roman" pitchFamily="18" charset="0"/>
                <a:cs typeface="Times New Roman" pitchFamily="18" charset="0"/>
              </a:rPr>
              <a:t>Rabdomyoliz</a:t>
            </a:r>
            <a:r>
              <a:rPr lang="tr-TR" sz="2400" smtClean="0">
                <a:latin typeface="Times New Roman" pitchFamily="18" charset="0"/>
                <a:cs typeface="Times New Roman" pitchFamily="18" charset="0"/>
              </a:rPr>
              <a:t>: Kreatinin kinaz 10 kat ve üzerinde yükselme + kas ağrısı, güçsüzlüğü, böbrek fonksiyon bozuklukları.</a:t>
            </a:r>
          </a:p>
          <a:p>
            <a:pPr eaLnBrk="1" hangingPunct="1">
              <a:lnSpc>
                <a:spcPct val="80000"/>
              </a:lnSpc>
            </a:pPr>
            <a:r>
              <a:rPr lang="tr-TR" sz="2400" b="1" smtClean="0">
                <a:latin typeface="Times New Roman" pitchFamily="18" charset="0"/>
                <a:cs typeface="Times New Roman" pitchFamily="18" charset="0"/>
              </a:rPr>
              <a:t>Renal disfonksiyon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Başlık 1"/>
          <p:cNvSpPr>
            <a:spLocks noGrp="1"/>
          </p:cNvSpPr>
          <p:nvPr>
            <p:ph type="title"/>
          </p:nvPr>
        </p:nvSpPr>
        <p:spPr>
          <a:xfrm>
            <a:off x="468313" y="260350"/>
            <a:ext cx="8229600" cy="1143000"/>
          </a:xfrm>
        </p:spPr>
        <p:txBody>
          <a:bodyPr/>
          <a:lstStyle/>
          <a:p>
            <a:pPr eaLnBrk="1" hangingPunct="1"/>
            <a:r>
              <a:rPr lang="tr-TR" smtClean="0"/>
              <a:t> </a:t>
            </a:r>
          </a:p>
        </p:txBody>
      </p:sp>
      <p:sp>
        <p:nvSpPr>
          <p:cNvPr id="71682" name="İçerik Yer Tutucusu 2"/>
          <p:cNvSpPr>
            <a:spLocks noGrp="1"/>
          </p:cNvSpPr>
          <p:nvPr>
            <p:ph idx="1"/>
          </p:nvPr>
        </p:nvSpPr>
        <p:spPr/>
        <p:txBody>
          <a:bodyPr/>
          <a:lstStyle/>
          <a:p>
            <a:pPr eaLnBrk="1" hangingPunct="1">
              <a:lnSpc>
                <a:spcPct val="80000"/>
              </a:lnSpc>
              <a:buFont typeface="Arial" charset="0"/>
              <a:buNone/>
            </a:pPr>
            <a:r>
              <a:rPr lang="tr-TR" sz="2400" b="1" smtClean="0">
                <a:latin typeface="Times New Roman" pitchFamily="18" charset="0"/>
                <a:cs typeface="Times New Roman" pitchFamily="18" charset="0"/>
              </a:rPr>
              <a:t>	3. </a:t>
            </a:r>
            <a:r>
              <a:rPr lang="tr-TR" sz="2400" b="1" i="1" smtClean="0">
                <a:latin typeface="Times New Roman" pitchFamily="18" charset="0"/>
                <a:cs typeface="Times New Roman" pitchFamily="18" charset="0"/>
              </a:rPr>
              <a:t>Kognitif fonksiyonlar ve hafıza</a:t>
            </a:r>
          </a:p>
          <a:p>
            <a:pPr eaLnBrk="1" hangingPunct="1">
              <a:lnSpc>
                <a:spcPct val="80000"/>
              </a:lnSpc>
            </a:pPr>
            <a:r>
              <a:rPr lang="tr-TR" sz="2400" smtClean="0">
                <a:latin typeface="Times New Roman" pitchFamily="18" charset="0"/>
                <a:cs typeface="Times New Roman" pitchFamily="18" charset="0"/>
              </a:rPr>
              <a:t>Statin tedavisi sonrası hafıza problemleri tanımlayan hastalarda lipofilik statinlerden (simvastatin, atorvastatin) hidrofilik satinlere (rozuvasatin, pravastatin) geçilmesi yararlı olacaktır</a:t>
            </a:r>
          </a:p>
          <a:p>
            <a:pPr eaLnBrk="1" hangingPunct="1">
              <a:lnSpc>
                <a:spcPct val="80000"/>
              </a:lnSpc>
            </a:pPr>
            <a:endParaRPr lang="tr-TR" sz="2400" smtClean="0">
              <a:latin typeface="Times New Roman" pitchFamily="18" charset="0"/>
              <a:cs typeface="Times New Roman" pitchFamily="18" charset="0"/>
            </a:endParaRPr>
          </a:p>
          <a:p>
            <a:pPr eaLnBrk="1" hangingPunct="1">
              <a:lnSpc>
                <a:spcPct val="80000"/>
              </a:lnSpc>
              <a:buFont typeface="Arial" charset="0"/>
              <a:buNone/>
            </a:pPr>
            <a:r>
              <a:rPr lang="tr-TR" sz="2400" b="1" i="1" smtClean="0">
                <a:latin typeface="Times New Roman" pitchFamily="18" charset="0"/>
                <a:cs typeface="Times New Roman" pitchFamily="18" charset="0"/>
              </a:rPr>
              <a:t>	4. Diyabet gelişimi</a:t>
            </a:r>
          </a:p>
          <a:p>
            <a:pPr eaLnBrk="1" hangingPunct="1">
              <a:lnSpc>
                <a:spcPct val="80000"/>
              </a:lnSpc>
            </a:pPr>
            <a:r>
              <a:rPr lang="tr-TR" sz="2400" smtClean="0">
                <a:latin typeface="Times New Roman" pitchFamily="18" charset="0"/>
                <a:cs typeface="Times New Roman" pitchFamily="18" charset="0"/>
              </a:rPr>
              <a:t>Statinlerin KVH riski üzerindeki olumlu etkilerinin yanında DM gelişim riski oldukça düşüktür.</a:t>
            </a:r>
          </a:p>
          <a:p>
            <a:pPr eaLnBrk="1" hangingPunct="1">
              <a:lnSpc>
                <a:spcPct val="80000"/>
              </a:lnSpc>
              <a:buFont typeface="Arial" charset="0"/>
              <a:buNone/>
            </a:pPr>
            <a:r>
              <a:rPr lang="tr-TR" sz="2400" b="1" i="1" smtClean="0">
                <a:latin typeface="Times New Roman" pitchFamily="18" charset="0"/>
                <a:cs typeface="Times New Roman" pitchFamily="18" charset="0"/>
              </a:rPr>
              <a:t>	5. Kanser</a:t>
            </a:r>
          </a:p>
          <a:p>
            <a:pPr eaLnBrk="1" hangingPunct="1">
              <a:lnSpc>
                <a:spcPct val="80000"/>
              </a:lnSpc>
              <a:buFont typeface="Arial" charset="0"/>
              <a:buNone/>
            </a:pPr>
            <a:r>
              <a:rPr lang="tr-TR" sz="2400" b="1" i="1" smtClean="0">
                <a:latin typeface="Times New Roman" pitchFamily="18" charset="0"/>
                <a:cs typeface="Times New Roman" pitchFamily="18" charset="0"/>
              </a:rPr>
              <a:t>	6. Katarakt</a:t>
            </a:r>
          </a:p>
          <a:p>
            <a:pPr eaLnBrk="1" hangingPunct="1">
              <a:lnSpc>
                <a:spcPct val="80000"/>
              </a:lnSpc>
              <a:buFont typeface="Arial" charset="0"/>
              <a:buNone/>
            </a:pPr>
            <a:r>
              <a:rPr lang="tr-TR" sz="2400" b="1" i="1" smtClean="0">
                <a:latin typeface="Times New Roman" pitchFamily="18" charset="0"/>
                <a:cs typeface="Times New Roman" pitchFamily="18" charset="0"/>
              </a:rPr>
              <a:t>	7. Nöropati</a:t>
            </a:r>
          </a:p>
          <a:p>
            <a:pPr eaLnBrk="1" hangingPunct="1">
              <a:lnSpc>
                <a:spcPct val="80000"/>
              </a:lnSpc>
              <a:buFont typeface="Arial" charset="0"/>
              <a:buNone/>
            </a:pPr>
            <a:r>
              <a:rPr lang="tr-TR" sz="2400" b="1" i="1" smtClean="0">
                <a:latin typeface="Times New Roman" pitchFamily="18" charset="0"/>
                <a:cs typeface="Times New Roman" pitchFamily="18" charset="0"/>
              </a:rPr>
              <a:t>	8. İmpotans ve androjen düzeylerine etkisi</a:t>
            </a:r>
          </a:p>
          <a:p>
            <a:pPr eaLnBrk="1" hangingPunct="1">
              <a:lnSpc>
                <a:spcPct val="80000"/>
              </a:lnSpc>
            </a:pPr>
            <a:endParaRPr lang="tr-TR" sz="2400" b="1"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pPr eaLnBrk="1" hangingPunct="1"/>
            <a:r>
              <a:rPr lang="tr-TR" sz="3200" b="1" i="1" smtClean="0">
                <a:latin typeface="Times New Roman" pitchFamily="18" charset="0"/>
              </a:rPr>
              <a:t>Fibrik asit deriveleri(fibratlar)</a:t>
            </a:r>
          </a:p>
        </p:txBody>
      </p:sp>
      <p:sp>
        <p:nvSpPr>
          <p:cNvPr id="73730" name="Rectangle 3"/>
          <p:cNvSpPr>
            <a:spLocks noGrp="1"/>
          </p:cNvSpPr>
          <p:nvPr>
            <p:ph type="body" idx="1"/>
          </p:nvPr>
        </p:nvSpPr>
        <p:spPr/>
        <p:txBody>
          <a:bodyPr/>
          <a:lstStyle/>
          <a:p>
            <a:pPr eaLnBrk="1" hangingPunct="1"/>
            <a:r>
              <a:rPr lang="tr-TR" sz="2400" smtClean="0">
                <a:latin typeface="Times New Roman" pitchFamily="18" charset="0"/>
              </a:rPr>
              <a:t>Nükleer transkripsiyon faktörü olan peroksizom aktive edici reseptör–δ (PPAR-δ) aktive ederek apolipoprotein A1 ve A2 nin hepatik sentezini artırır ve lipoprotein lipaz aracılı lipolizi artırır.</a:t>
            </a:r>
          </a:p>
          <a:p>
            <a:pPr eaLnBrk="1" hangingPunct="1"/>
            <a:r>
              <a:rPr lang="tr-TR" sz="2400" smtClean="0">
                <a:latin typeface="Times New Roman" pitchFamily="18" charset="0"/>
              </a:rPr>
              <a:t>Böylelikle serum TG seviyelerini düşürürler.</a:t>
            </a:r>
          </a:p>
          <a:p>
            <a:pPr eaLnBrk="1" hangingPunct="1">
              <a:buFont typeface="Arial" charset="0"/>
              <a:buNone/>
            </a:pPr>
            <a:r>
              <a:rPr lang="tr-TR" sz="2400" smtClean="0">
                <a:latin typeface="Times New Roman" pitchFamily="18" charset="0"/>
              </a:rPr>
              <a:t>	TG ; %35-50 düşüş  - HDL-K ; %5-20 artış</a:t>
            </a:r>
          </a:p>
          <a:p>
            <a:pPr eaLnBrk="1" hangingPunct="1">
              <a:buFont typeface="Arial" charset="0"/>
              <a:buNone/>
            </a:pPr>
            <a:endParaRPr lang="tr-TR" sz="2400" smtClean="0">
              <a:latin typeface="Times New Roman" pitchFamily="18" charset="0"/>
            </a:endParaRPr>
          </a:p>
          <a:p>
            <a:pPr eaLnBrk="1" hangingPunct="1"/>
            <a:r>
              <a:rPr lang="tr-TR" sz="2400" smtClean="0">
                <a:latin typeface="Times New Roman" pitchFamily="18" charset="0"/>
              </a:rPr>
              <a:t>Gemfibrozil</a:t>
            </a:r>
          </a:p>
          <a:p>
            <a:pPr eaLnBrk="1" hangingPunct="1"/>
            <a:r>
              <a:rPr lang="tr-TR" sz="2400" smtClean="0">
                <a:latin typeface="Times New Roman" pitchFamily="18" charset="0"/>
              </a:rPr>
              <a:t>Fenofibrat</a:t>
            </a:r>
          </a:p>
          <a:p>
            <a:pPr eaLnBrk="1" hangingPunct="1"/>
            <a:r>
              <a:rPr lang="tr-TR" sz="2400" smtClean="0">
                <a:latin typeface="Times New Roman" pitchFamily="18" charset="0"/>
              </a:rPr>
              <a:t>Fenofibrikasid</a:t>
            </a:r>
          </a:p>
          <a:p>
            <a:pPr eaLnBrk="1" hangingPunct="1"/>
            <a:r>
              <a:rPr lang="tr-TR" sz="2400" smtClean="0">
                <a:latin typeface="Times New Roman" pitchFamily="18" charset="0"/>
              </a:rPr>
              <a:t>Bezafibrat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r>
              <a:rPr lang="tr-TR" smtClean="0"/>
              <a:t> </a:t>
            </a:r>
          </a:p>
        </p:txBody>
      </p:sp>
      <p:sp>
        <p:nvSpPr>
          <p:cNvPr id="74754" name="Rectangle 3"/>
          <p:cNvSpPr>
            <a:spLocks noGrp="1"/>
          </p:cNvSpPr>
          <p:nvPr>
            <p:ph type="body" idx="1"/>
          </p:nvPr>
        </p:nvSpPr>
        <p:spPr/>
        <p:txBody>
          <a:bodyPr/>
          <a:lstStyle/>
          <a:p>
            <a:pPr>
              <a:lnSpc>
                <a:spcPct val="90000"/>
              </a:lnSpc>
              <a:buFont typeface="Arial" charset="0"/>
              <a:buNone/>
            </a:pPr>
            <a:endParaRPr lang="tr-TR" sz="2400" smtClean="0">
              <a:latin typeface="Times New Roman" pitchFamily="18" charset="0"/>
            </a:endParaRPr>
          </a:p>
          <a:p>
            <a:pPr>
              <a:lnSpc>
                <a:spcPct val="90000"/>
              </a:lnSpc>
            </a:pPr>
            <a:r>
              <a:rPr lang="tr-TR" sz="2400" smtClean="0">
                <a:latin typeface="Times New Roman" pitchFamily="18" charset="0"/>
              </a:rPr>
              <a:t>LDL-K seviyeleri üzerine etkisi de iki türlüdür. </a:t>
            </a:r>
          </a:p>
          <a:p>
            <a:pPr>
              <a:lnSpc>
                <a:spcPct val="90000"/>
              </a:lnSpc>
            </a:pPr>
            <a:endParaRPr lang="tr-TR" sz="2400" smtClean="0">
              <a:latin typeface="Times New Roman" pitchFamily="18" charset="0"/>
            </a:endParaRPr>
          </a:p>
          <a:p>
            <a:pPr>
              <a:lnSpc>
                <a:spcPct val="90000"/>
              </a:lnSpc>
            </a:pPr>
            <a:r>
              <a:rPr lang="tr-TR" sz="2400" smtClean="0">
                <a:latin typeface="Times New Roman" pitchFamily="18" charset="0"/>
              </a:rPr>
              <a:t>Belli oranda LDL-K azalma sağlarlarken, daha küçük ve daha aterojenik LDL-K’nin daha az aterojenik büyük LDL-K’ye dönüşmesini sağlar.</a:t>
            </a:r>
          </a:p>
          <a:p>
            <a:pPr>
              <a:lnSpc>
                <a:spcPct val="90000"/>
              </a:lnSpc>
            </a:pPr>
            <a:endParaRPr lang="tr-TR" sz="2400" smtClean="0">
              <a:latin typeface="Times New Roman" pitchFamily="18" charset="0"/>
            </a:endParaRPr>
          </a:p>
          <a:p>
            <a:pPr>
              <a:lnSpc>
                <a:spcPct val="90000"/>
              </a:lnSpc>
            </a:pPr>
            <a:r>
              <a:rPr lang="tr-TR" sz="2400" smtClean="0">
                <a:latin typeface="Times New Roman" pitchFamily="18" charset="0"/>
              </a:rPr>
              <a:t>Fibratların lipit profiline yararlı etkileri olmasına rağmen, klinik bulgular ve kardiyovasküler sonlanım üzerine olumlu etkileri, niasin ve statinlerden daha azdır.</a:t>
            </a:r>
          </a:p>
          <a:p>
            <a:pPr>
              <a:lnSpc>
                <a:spcPct val="90000"/>
              </a:lnSpc>
            </a:pPr>
            <a:endParaRPr lang="tr-TR" sz="2400" smtClean="0">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pPr eaLnBrk="1" hangingPunct="1"/>
            <a:r>
              <a:rPr lang="tr-TR" sz="3200" b="1" i="1" smtClean="0">
                <a:latin typeface="Times New Roman" pitchFamily="18" charset="0"/>
              </a:rPr>
              <a:t>Fibratların yan etkileri</a:t>
            </a:r>
          </a:p>
        </p:txBody>
      </p:sp>
      <p:sp>
        <p:nvSpPr>
          <p:cNvPr id="75778" name="Rectangle 3"/>
          <p:cNvSpPr>
            <a:spLocks noGrp="1"/>
          </p:cNvSpPr>
          <p:nvPr>
            <p:ph type="body" idx="1"/>
          </p:nvPr>
        </p:nvSpPr>
        <p:spPr/>
        <p:txBody>
          <a:bodyPr/>
          <a:lstStyle/>
          <a:p>
            <a:pPr eaLnBrk="1" hangingPunct="1"/>
            <a:r>
              <a:rPr lang="tr-TR" sz="2400" smtClean="0">
                <a:latin typeface="Times New Roman" pitchFamily="18" charset="0"/>
              </a:rPr>
              <a:t>Kas toksisitesi</a:t>
            </a:r>
          </a:p>
          <a:p>
            <a:pPr eaLnBrk="1" hangingPunct="1"/>
            <a:r>
              <a:rPr lang="tr-TR" sz="2400" smtClean="0">
                <a:latin typeface="Times New Roman" pitchFamily="18" charset="0"/>
              </a:rPr>
              <a:t>Deri döküntüleri, bulantı, abdominal şişkinlik, nadiren kramp-miyalji</a:t>
            </a:r>
          </a:p>
          <a:p>
            <a:pPr eaLnBrk="1" hangingPunct="1"/>
            <a:r>
              <a:rPr lang="tr-TR" sz="2400" smtClean="0">
                <a:latin typeface="Times New Roman" pitchFamily="18" charset="0"/>
              </a:rPr>
              <a:t>Kreatinin artışı </a:t>
            </a:r>
          </a:p>
          <a:p>
            <a:pPr eaLnBrk="1" hangingPunct="1"/>
            <a:endParaRPr lang="tr-TR" sz="2400" smtClean="0">
              <a:latin typeface="Times New Roman" pitchFamily="18" charset="0"/>
            </a:endParaRPr>
          </a:p>
          <a:p>
            <a:pPr eaLnBrk="1" hangingPunct="1"/>
            <a:r>
              <a:rPr lang="tr-TR" sz="2400" smtClean="0">
                <a:latin typeface="Times New Roman" pitchFamily="18" charset="0"/>
              </a:rPr>
              <a:t>Gemfibrozil, statinlerle birlikte kullanıldığında myotoksisite riskini artırır.Bu nedenle birlikte kullanılmamalıdır.</a:t>
            </a:r>
          </a:p>
          <a:p>
            <a:pPr eaLnBrk="1" hangingPunct="1"/>
            <a:r>
              <a:rPr lang="tr-TR" sz="2400" smtClean="0">
                <a:latin typeface="Times New Roman" pitchFamily="18" charset="0"/>
              </a:rPr>
              <a:t>Statinlerle birlikte kullanımda fenofibrat ilk tercih</a:t>
            </a:r>
          </a:p>
          <a:p>
            <a:pPr eaLnBrk="1" hangingPunct="1"/>
            <a:r>
              <a:rPr lang="tr-TR" sz="2400" smtClean="0">
                <a:latin typeface="Times New Roman" pitchFamily="18" charset="0"/>
              </a:rPr>
              <a:t>Statinlerle kombinasyonda Pravastatin ve Fluvastatin tercih edilmelidir. </a:t>
            </a:r>
          </a:p>
          <a:p>
            <a:pPr eaLnBrk="1" hangingPunct="1"/>
            <a:r>
              <a:rPr lang="tr-TR" sz="2400" smtClean="0">
                <a:latin typeface="Times New Roman" pitchFamily="18" charset="0"/>
              </a:rPr>
              <a:t>Warfarinle kullanıldığında dozu %30 azaltılmalı</a:t>
            </a:r>
            <a:r>
              <a:rPr lang="tr-TR" smtClean="0">
                <a:latin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Başlık 1"/>
          <p:cNvSpPr>
            <a:spLocks noGrp="1"/>
          </p:cNvSpPr>
          <p:nvPr>
            <p:ph type="title"/>
          </p:nvPr>
        </p:nvSpPr>
        <p:spPr/>
        <p:txBody>
          <a:bodyPr/>
          <a:lstStyle/>
          <a:p>
            <a:pPr eaLnBrk="1" hangingPunct="1"/>
            <a:r>
              <a:rPr lang="tr-TR" smtClean="0"/>
              <a:t> </a:t>
            </a:r>
          </a:p>
        </p:txBody>
      </p:sp>
      <p:sp>
        <p:nvSpPr>
          <p:cNvPr id="18434" name="İçerik Yer Tutucusu 2"/>
          <p:cNvSpPr>
            <a:spLocks noGrp="1"/>
          </p:cNvSpPr>
          <p:nvPr>
            <p:ph idx="1"/>
          </p:nvPr>
        </p:nvSpPr>
        <p:spPr/>
        <p:txBody>
          <a:bodyPr/>
          <a:lstStyle/>
          <a:p>
            <a:pPr marL="0" indent="0" algn="ctr" eaLnBrk="1" hangingPunct="1">
              <a:buFont typeface="Arial" charset="0"/>
              <a:buNone/>
            </a:pPr>
            <a:endParaRPr lang="tr-TR" sz="2400" b="1" i="1" smtClean="0">
              <a:latin typeface="Times New Roman" pitchFamily="18" charset="0"/>
              <a:cs typeface="Times New Roman" pitchFamily="18" charset="0"/>
            </a:endParaRPr>
          </a:p>
          <a:p>
            <a:pPr marL="0" indent="0" algn="ctr" eaLnBrk="1" hangingPunct="1">
              <a:buFont typeface="Arial" charset="0"/>
              <a:buNone/>
            </a:pPr>
            <a:r>
              <a:rPr lang="tr-TR" sz="2400" b="1" i="1" smtClean="0">
                <a:latin typeface="Times New Roman" pitchFamily="18" charset="0"/>
                <a:cs typeface="Times New Roman" pitchFamily="18" charset="0"/>
              </a:rPr>
              <a:t>Dislipidemi; </a:t>
            </a:r>
            <a:r>
              <a:rPr lang="tr-TR" sz="2400" smtClean="0">
                <a:latin typeface="Times New Roman" pitchFamily="18" charset="0"/>
                <a:cs typeface="Times New Roman" pitchFamily="18" charset="0"/>
              </a:rPr>
              <a:t>lipoproteinlerin sayısal fazlalığı yada eksikliği ile işlevsel bozukluklarını tanımlayan bir kavramdır.</a:t>
            </a:r>
          </a:p>
          <a:p>
            <a:pPr marL="0" indent="0" eaLnBrk="1" hangingPunct="1">
              <a:buFont typeface="Arial" charset="0"/>
              <a:buNone/>
            </a:pPr>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p:txBody>
          <a:bodyPr/>
          <a:lstStyle/>
          <a:p>
            <a:pPr eaLnBrk="1" hangingPunct="1"/>
            <a:r>
              <a:rPr lang="tr-TR" sz="3200" b="1" i="1" smtClean="0">
                <a:latin typeface="Times New Roman" pitchFamily="18" charset="0"/>
              </a:rPr>
              <a:t>Nikotinik asit</a:t>
            </a:r>
          </a:p>
        </p:txBody>
      </p:sp>
      <p:sp>
        <p:nvSpPr>
          <p:cNvPr id="77826" name="Rectangle 3"/>
          <p:cNvSpPr>
            <a:spLocks noGrp="1"/>
          </p:cNvSpPr>
          <p:nvPr>
            <p:ph type="body" idx="1"/>
          </p:nvPr>
        </p:nvSpPr>
        <p:spPr/>
        <p:txBody>
          <a:bodyPr/>
          <a:lstStyle/>
          <a:p>
            <a:pPr>
              <a:lnSpc>
                <a:spcPct val="90000"/>
              </a:lnSpc>
            </a:pPr>
            <a:r>
              <a:rPr lang="tr-TR" sz="2400" smtClean="0">
                <a:latin typeface="Times New Roman" pitchFamily="18" charset="0"/>
              </a:rPr>
              <a:t>Hepatik VLDL-K üretimini azaltarak LDL-K seviyelerini düşürmekte ve HDL-K’den VLDL-K’ye lipid transferini ve HDL-K klerensini azaltarak HDL-K seviyelerini %30-35 artırmaktadır.</a:t>
            </a:r>
          </a:p>
          <a:p>
            <a:pPr>
              <a:lnSpc>
                <a:spcPct val="90000"/>
              </a:lnSpc>
            </a:pPr>
            <a:endParaRPr lang="tr-TR" sz="2400" smtClean="0">
              <a:latin typeface="Times New Roman" pitchFamily="18" charset="0"/>
            </a:endParaRPr>
          </a:p>
          <a:p>
            <a:pPr>
              <a:lnSpc>
                <a:spcPct val="90000"/>
              </a:lnSpc>
            </a:pPr>
            <a:r>
              <a:rPr lang="tr-TR" sz="2400" smtClean="0">
                <a:latin typeface="Times New Roman" pitchFamily="18" charset="0"/>
              </a:rPr>
              <a:t>TG : %20-25  - LDL-K: :%5-25 azaltır</a:t>
            </a:r>
          </a:p>
          <a:p>
            <a:pPr>
              <a:lnSpc>
                <a:spcPct val="90000"/>
              </a:lnSpc>
            </a:pPr>
            <a:r>
              <a:rPr lang="tr-TR" sz="2400" smtClean="0">
                <a:latin typeface="Times New Roman" pitchFamily="18" charset="0"/>
              </a:rPr>
              <a:t>Ailesel kombine hiperlipidemi, hipertrigiliseridemi ve düşük HDL-K lü hastalarda öncelikli tercih</a:t>
            </a:r>
          </a:p>
          <a:p>
            <a:pPr>
              <a:lnSpc>
                <a:spcPct val="90000"/>
              </a:lnSpc>
              <a:buFont typeface="Arial" charset="0"/>
              <a:buNone/>
            </a:pPr>
            <a:r>
              <a:rPr lang="tr-TR" sz="2400" smtClean="0">
                <a:latin typeface="Times New Roman" pitchFamily="18"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Başlık"/>
          <p:cNvSpPr>
            <a:spLocks noGrp="1"/>
          </p:cNvSpPr>
          <p:nvPr>
            <p:ph type="title"/>
          </p:nvPr>
        </p:nvSpPr>
        <p:spPr/>
        <p:txBody>
          <a:bodyPr/>
          <a:lstStyle/>
          <a:p>
            <a:r>
              <a:rPr lang="tr-TR" sz="3200" b="1" i="1" smtClean="0">
                <a:latin typeface="Times New Roman" pitchFamily="18" charset="0"/>
                <a:cs typeface="Times New Roman" pitchFamily="18" charset="0"/>
              </a:rPr>
              <a:t> Nikotinik asit yan etkileri</a:t>
            </a:r>
          </a:p>
        </p:txBody>
      </p:sp>
      <p:sp>
        <p:nvSpPr>
          <p:cNvPr id="79874" name="2 İçerik Yer Tutucusu"/>
          <p:cNvSpPr>
            <a:spLocks noGrp="1"/>
          </p:cNvSpPr>
          <p:nvPr>
            <p:ph idx="1"/>
          </p:nvPr>
        </p:nvSpPr>
        <p:spPr/>
        <p:txBody>
          <a:bodyPr/>
          <a:lstStyle/>
          <a:p>
            <a:pPr>
              <a:lnSpc>
                <a:spcPct val="80000"/>
              </a:lnSpc>
              <a:buFont typeface="Arial" charset="0"/>
              <a:buNone/>
            </a:pPr>
            <a:r>
              <a:rPr lang="tr-TR" sz="2400" smtClean="0">
                <a:latin typeface="Times New Roman" pitchFamily="18" charset="0"/>
              </a:rPr>
              <a:t>	Flushing,(ilaç alımından 30-60 dk önce aspirin veya ibuprofen alımı flushingi azaltır) kaşıntı, gastrointestinal yakınmalar,</a:t>
            </a:r>
          </a:p>
          <a:p>
            <a:pPr>
              <a:lnSpc>
                <a:spcPct val="90000"/>
              </a:lnSpc>
            </a:pPr>
            <a:r>
              <a:rPr lang="tr-TR" sz="2400" smtClean="0">
                <a:latin typeface="Times New Roman" pitchFamily="18" charset="0"/>
              </a:rPr>
              <a:t>Şiddetli hepatotoksisite, fulminan hepatit ve sarılık bildirilmiştir. Hepatosellüler hasar başlangıcı öngörülemediğinden düzenli biyokimyasal takip yapılmalıdır.</a:t>
            </a:r>
          </a:p>
          <a:p>
            <a:pPr>
              <a:lnSpc>
                <a:spcPct val="90000"/>
              </a:lnSpc>
            </a:pPr>
            <a:r>
              <a:rPr lang="tr-TR" sz="2400" smtClean="0">
                <a:latin typeface="Times New Roman" pitchFamily="18" charset="0"/>
              </a:rPr>
              <a:t>Hiperglisemi, ürik asit yükselmesi, </a:t>
            </a:r>
          </a:p>
          <a:p>
            <a:pPr>
              <a:lnSpc>
                <a:spcPct val="90000"/>
              </a:lnSpc>
            </a:pPr>
            <a:r>
              <a:rPr lang="tr-TR" sz="2400" smtClean="0">
                <a:latin typeface="Times New Roman" pitchFamily="18" charset="0"/>
              </a:rPr>
              <a:t>Yan etkilerini en aza indirebilmek için tedavi başlangıcı düşük dozda olmalı ve kademeli doz artımı yapılarak hedef dozlara çıkılmalıdır</a:t>
            </a:r>
          </a:p>
          <a:p>
            <a:pPr>
              <a:lnSpc>
                <a:spcPct val="90000"/>
              </a:lnSpc>
            </a:pPr>
            <a:r>
              <a:rPr lang="tr-TR" sz="2400" smtClean="0">
                <a:latin typeface="Times New Roman" pitchFamily="18" charset="0"/>
              </a:rPr>
              <a:t>Diyabet,gut,peptik ülser, karaciğer hastalığı olanlarda kullanılmamalıdır.</a:t>
            </a:r>
            <a:endParaRPr lang="tr-TR" sz="24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r>
              <a:rPr lang="tr-TR" sz="3200" b="1" i="1" smtClean="0">
                <a:latin typeface="Times New Roman" pitchFamily="18" charset="0"/>
              </a:rPr>
              <a:t/>
            </a:r>
            <a:br>
              <a:rPr lang="tr-TR" sz="3200" b="1" i="1" smtClean="0">
                <a:latin typeface="Times New Roman" pitchFamily="18" charset="0"/>
              </a:rPr>
            </a:br>
            <a:r>
              <a:rPr lang="tr-TR" sz="3200" b="1" i="1" smtClean="0">
                <a:latin typeface="Times New Roman" pitchFamily="18" charset="0"/>
              </a:rPr>
              <a:t>Safta asidi bağlayıcı reçineler</a:t>
            </a:r>
          </a:p>
        </p:txBody>
      </p:sp>
      <p:sp>
        <p:nvSpPr>
          <p:cNvPr id="80898" name="Rectangle 3"/>
          <p:cNvSpPr>
            <a:spLocks noGrp="1"/>
          </p:cNvSpPr>
          <p:nvPr>
            <p:ph type="body" idx="1"/>
          </p:nvPr>
        </p:nvSpPr>
        <p:spPr/>
        <p:txBody>
          <a:bodyPr/>
          <a:lstStyle/>
          <a:p>
            <a:r>
              <a:rPr lang="tr-TR" sz="2400" smtClean="0">
                <a:latin typeface="Times New Roman" pitchFamily="18" charset="0"/>
                <a:cs typeface="Times New Roman" pitchFamily="18" charset="0"/>
              </a:rPr>
              <a:t>Safra asitlerini bağlayarak kana geçmelerine  ve karaciğere geri dönmelerine engel olurlar</a:t>
            </a:r>
          </a:p>
          <a:p>
            <a:r>
              <a:rPr lang="tr-TR" sz="2400" smtClean="0">
                <a:latin typeface="Times New Roman" pitchFamily="18" charset="0"/>
                <a:cs typeface="Times New Roman" pitchFamily="18" charset="0"/>
              </a:rPr>
              <a:t>LDL-K azalma</a:t>
            </a:r>
          </a:p>
          <a:p>
            <a:r>
              <a:rPr lang="tr-TR" sz="2400" smtClean="0">
                <a:latin typeface="Times New Roman" pitchFamily="18" charset="0"/>
                <a:cs typeface="Times New Roman" pitchFamily="18" charset="0"/>
              </a:rPr>
              <a:t>Gastrointestinal sistemden emilmedikleri için gebelikte ve çocuklarda kullanılabilir.</a:t>
            </a:r>
          </a:p>
          <a:p>
            <a:r>
              <a:rPr lang="tr-TR" sz="2400" smtClean="0">
                <a:latin typeface="Times New Roman" pitchFamily="18" charset="0"/>
                <a:cs typeface="Times New Roman" pitchFamily="18" charset="0"/>
              </a:rPr>
              <a:t>Gastrointestinal yan etkileri, yağda çözünen vitaminlerin emiliminde azalmaya neden  </a:t>
            </a:r>
          </a:p>
          <a:p>
            <a:r>
              <a:rPr lang="tr-TR" sz="2400" smtClean="0">
                <a:latin typeface="Times New Roman" pitchFamily="18" charset="0"/>
                <a:cs typeface="Times New Roman" pitchFamily="18" charset="0"/>
              </a:rPr>
              <a:t>Etkileşimi azaltmak için diğer ilaçlardan 4 saat  önce veya 1 saat sonra alınmalı</a:t>
            </a:r>
          </a:p>
          <a:p>
            <a:r>
              <a:rPr lang="tr-TR" sz="2400" smtClean="0">
                <a:latin typeface="Times New Roman" pitchFamily="18" charset="0"/>
                <a:cs typeface="Times New Roman" pitchFamily="18" charset="0"/>
              </a:rPr>
              <a:t>Statinlerle birlikte kullanılabilir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Başlık"/>
          <p:cNvSpPr>
            <a:spLocks noGrp="1"/>
          </p:cNvSpPr>
          <p:nvPr>
            <p:ph type="title"/>
          </p:nvPr>
        </p:nvSpPr>
        <p:spPr/>
        <p:txBody>
          <a:bodyPr/>
          <a:lstStyle/>
          <a:p>
            <a:r>
              <a:rPr lang="tr-TR" sz="3200" b="1" i="1" smtClean="0">
                <a:latin typeface="Times New Roman" pitchFamily="18" charset="0"/>
                <a:cs typeface="Times New Roman" pitchFamily="18" charset="0"/>
              </a:rPr>
              <a:t>Kolesterol emilim inhibitörleri</a:t>
            </a:r>
          </a:p>
        </p:txBody>
      </p:sp>
      <p:sp>
        <p:nvSpPr>
          <p:cNvPr id="81922" name="2 İçerik Yer Tutucusu"/>
          <p:cNvSpPr>
            <a:spLocks noGrp="1"/>
          </p:cNvSpPr>
          <p:nvPr>
            <p:ph idx="1"/>
          </p:nvPr>
        </p:nvSpPr>
        <p:spPr/>
        <p:txBody>
          <a:bodyPr/>
          <a:lstStyle/>
          <a:p>
            <a:r>
              <a:rPr lang="tr-TR" sz="2400" smtClean="0">
                <a:latin typeface="Times New Roman" pitchFamily="18" charset="0"/>
              </a:rPr>
              <a:t>Ezetimib,bağırsakların fırçamsı kenarında bulunan bir protein ile etkileşerek kolesterol emilimini azaltır.</a:t>
            </a:r>
          </a:p>
          <a:p>
            <a:r>
              <a:rPr lang="tr-TR" sz="2400" smtClean="0">
                <a:latin typeface="Times New Roman" pitchFamily="18" charset="0"/>
              </a:rPr>
              <a:t>Karaciğerde LDL-K reseptör sayısında artış olur böylece kandan LDL-K temizlenir.</a:t>
            </a:r>
          </a:p>
          <a:p>
            <a:r>
              <a:rPr lang="tr-TR" sz="2400" smtClean="0">
                <a:latin typeface="Times New Roman" pitchFamily="18" charset="0"/>
              </a:rPr>
              <a:t>LDL-K % 15- 22 azaltır</a:t>
            </a:r>
          </a:p>
          <a:p>
            <a:r>
              <a:rPr lang="tr-TR" sz="2400" smtClean="0">
                <a:latin typeface="Times New Roman" pitchFamily="18" charset="0"/>
              </a:rPr>
              <a:t>Yan etki: Karaciğer enzimlerinde orta derecede yükselme, kas ağrısı</a:t>
            </a:r>
          </a:p>
          <a:p>
            <a:endParaRPr lang="tr-TR" sz="2400" smtClean="0">
              <a:latin typeface="Times New Roman" pitchFamily="18" charset="0"/>
            </a:endParaRPr>
          </a:p>
          <a:p>
            <a:r>
              <a:rPr lang="tr-TR" sz="2400" smtClean="0">
                <a:latin typeface="Times New Roman" pitchFamily="18" charset="0"/>
              </a:rPr>
              <a:t>Ezetimib tedavisinin statin tedavisine eklenmesinin ek faydası gösterilemediğinden, hatta artmış mortalite ile ilişkili olması nedeniyle pratik kullanımda yeri yoktur.</a:t>
            </a:r>
          </a:p>
          <a:p>
            <a:endParaRPr lang="tr-TR" sz="2400" smtClean="0">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Başlık"/>
          <p:cNvSpPr>
            <a:spLocks noGrp="1"/>
          </p:cNvSpPr>
          <p:nvPr>
            <p:ph type="title"/>
          </p:nvPr>
        </p:nvSpPr>
        <p:spPr/>
        <p:txBody>
          <a:bodyPr/>
          <a:lstStyle/>
          <a:p>
            <a:r>
              <a:rPr lang="tr-TR" sz="3200" b="1" i="1" smtClean="0">
                <a:latin typeface="Times New Roman" pitchFamily="18" charset="0"/>
                <a:cs typeface="Times New Roman" pitchFamily="18" charset="0"/>
              </a:rPr>
              <a:t>Omega-3 yağ asidi</a:t>
            </a:r>
          </a:p>
        </p:txBody>
      </p:sp>
      <p:sp>
        <p:nvSpPr>
          <p:cNvPr id="82946" name="2 İçerik Yer Tutucusu"/>
          <p:cNvSpPr>
            <a:spLocks noGrp="1"/>
          </p:cNvSpPr>
          <p:nvPr>
            <p:ph idx="1"/>
          </p:nvPr>
        </p:nvSpPr>
        <p:spPr/>
        <p:txBody>
          <a:bodyPr/>
          <a:lstStyle/>
          <a:p>
            <a:r>
              <a:rPr lang="tr-TR" sz="2400" smtClean="0">
                <a:latin typeface="Times New Roman" pitchFamily="18" charset="0"/>
                <a:cs typeface="Times New Roman" pitchFamily="18" charset="0"/>
              </a:rPr>
              <a:t>Balık yağı ve Akdeniz tipi diyet içeriğinde</a:t>
            </a:r>
          </a:p>
          <a:p>
            <a:r>
              <a:rPr lang="tr-TR" sz="2400" smtClean="0">
                <a:latin typeface="Times New Roman" pitchFamily="18" charset="0"/>
                <a:cs typeface="Times New Roman" pitchFamily="18" charset="0"/>
              </a:rPr>
              <a:t>Mekanizması tam anlaşılamamış</a:t>
            </a:r>
          </a:p>
          <a:p>
            <a:endParaRPr lang="tr-TR" sz="2400" smtClean="0">
              <a:latin typeface="Times New Roman" pitchFamily="18" charset="0"/>
              <a:cs typeface="Times New Roman" pitchFamily="18" charset="0"/>
            </a:endParaRPr>
          </a:p>
          <a:p>
            <a:r>
              <a:rPr lang="tr-TR" sz="2400" smtClean="0">
                <a:latin typeface="Times New Roman" pitchFamily="18" charset="0"/>
                <a:cs typeface="Times New Roman" pitchFamily="18" charset="0"/>
              </a:rPr>
              <a:t>TG düzeyini düşürmekte</a:t>
            </a:r>
          </a:p>
          <a:p>
            <a:r>
              <a:rPr lang="tr-TR" sz="2400" smtClean="0">
                <a:latin typeface="Times New Roman" pitchFamily="18" charset="0"/>
                <a:cs typeface="Times New Roman" pitchFamily="18" charset="0"/>
              </a:rPr>
              <a:t>Diğer lipid fraksiyonları üzerine önemli etkisi gözlenmemiş</a:t>
            </a:r>
          </a:p>
          <a:p>
            <a:endParaRPr lang="tr-TR" sz="2400" smtClean="0">
              <a:latin typeface="Times New Roman" pitchFamily="18" charset="0"/>
              <a:cs typeface="Times New Roman" pitchFamily="18" charset="0"/>
            </a:endParaRPr>
          </a:p>
          <a:p>
            <a:r>
              <a:rPr lang="tr-TR" sz="2400" smtClean="0">
                <a:latin typeface="Times New Roman" pitchFamily="18" charset="0"/>
                <a:cs typeface="Times New Roman" pitchFamily="18" charset="0"/>
              </a:rPr>
              <a:t>Anlamlı yan etkisi saptanmamış</a:t>
            </a:r>
          </a:p>
          <a:p>
            <a:r>
              <a:rPr lang="tr-TR" sz="2400" smtClean="0">
                <a:latin typeface="Times New Roman" pitchFamily="18" charset="0"/>
                <a:cs typeface="Times New Roman" pitchFamily="18" charset="0"/>
              </a:rPr>
              <a:t>Aspirin yada klopidogrel ile beraber kullanımı kanama eğilimini arttırmakta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a:xfrm>
            <a:off x="457200" y="304800"/>
            <a:ext cx="8229600" cy="1143000"/>
          </a:xfrm>
        </p:spPr>
        <p:txBody>
          <a:bodyPr/>
          <a:lstStyle/>
          <a:p>
            <a:r>
              <a:rPr lang="tr-TR" sz="3200" b="1" i="1" smtClean="0">
                <a:latin typeface="Times New Roman" pitchFamily="18" charset="0"/>
                <a:cs typeface="Times New Roman" pitchFamily="18" charset="0"/>
              </a:rPr>
              <a:t>Kaynaklar  </a:t>
            </a:r>
          </a:p>
        </p:txBody>
      </p:sp>
      <p:sp>
        <p:nvSpPr>
          <p:cNvPr id="83970" name="Rectangle 3"/>
          <p:cNvSpPr>
            <a:spLocks noGrp="1"/>
          </p:cNvSpPr>
          <p:nvPr>
            <p:ph type="body" idx="1"/>
          </p:nvPr>
        </p:nvSpPr>
        <p:spPr/>
        <p:txBody>
          <a:bodyPr/>
          <a:lstStyle/>
          <a:p>
            <a:endParaRPr lang="tr-TR" b="1" smtClean="0"/>
          </a:p>
          <a:p>
            <a:r>
              <a:rPr lang="tr-TR" sz="2400" smtClean="0">
                <a:latin typeface="Times New Roman" pitchFamily="18" charset="0"/>
                <a:cs typeface="Times New Roman" pitchFamily="18" charset="0"/>
              </a:rPr>
              <a:t>Türk endokrin ve metabolizma derneği – lipit metabolizma bozuklukları tanı ve tedavi klavuzu - 2016</a:t>
            </a:r>
          </a:p>
          <a:p>
            <a:r>
              <a:rPr lang="tr-TR" sz="2400" smtClean="0">
                <a:latin typeface="Times New Roman" pitchFamily="18" charset="0"/>
                <a:cs typeface="Times New Roman" pitchFamily="18" charset="0"/>
              </a:rPr>
              <a:t>Lipid bozuklukları ve ateroskleroz  2.baskı- 2015 Haziran    Prof. Dr. İbrahim KELEŞ </a:t>
            </a:r>
          </a:p>
          <a:p>
            <a:r>
              <a:rPr lang="tr-TR" sz="2400" smtClean="0">
                <a:latin typeface="Times New Roman" pitchFamily="18" charset="0"/>
                <a:cs typeface="Times New Roman" pitchFamily="18" charset="0"/>
              </a:rPr>
              <a:t>Up to date  (Treatment of lipids (including hypercholesterolemia) in primary prevention )</a:t>
            </a:r>
          </a:p>
          <a:p>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Başlık 1"/>
          <p:cNvSpPr>
            <a:spLocks noGrp="1"/>
          </p:cNvSpPr>
          <p:nvPr>
            <p:ph type="title"/>
          </p:nvPr>
        </p:nvSpPr>
        <p:spPr/>
        <p:txBody>
          <a:bodyPr/>
          <a:lstStyle/>
          <a:p>
            <a:pPr eaLnBrk="1" hangingPunct="1"/>
            <a:r>
              <a:rPr lang="tr-TR" smtClean="0"/>
              <a:t> </a:t>
            </a:r>
          </a:p>
        </p:txBody>
      </p:sp>
      <p:sp>
        <p:nvSpPr>
          <p:cNvPr id="84994" name="İçerik Yer Tutucusu 2"/>
          <p:cNvSpPr>
            <a:spLocks noGrp="1"/>
          </p:cNvSpPr>
          <p:nvPr>
            <p:ph idx="1"/>
          </p:nvPr>
        </p:nvSpPr>
        <p:spPr/>
        <p:txBody>
          <a:bodyPr/>
          <a:lstStyle/>
          <a:p>
            <a:pPr marL="0" indent="0" algn="ctr" eaLnBrk="1" hangingPunct="1">
              <a:buFont typeface="Arial" charset="0"/>
              <a:buNone/>
            </a:pPr>
            <a:endParaRPr lang="tr-TR" b="1" i="1" smtClean="0">
              <a:solidFill>
                <a:srgbClr val="FF0000"/>
              </a:solidFill>
              <a:latin typeface="Bradley Hand ITC"/>
            </a:endParaRPr>
          </a:p>
          <a:p>
            <a:pPr marL="0" indent="0" algn="ctr" eaLnBrk="1" hangingPunct="1">
              <a:buFont typeface="Arial" charset="0"/>
              <a:buNone/>
            </a:pPr>
            <a:endParaRPr lang="tr-TR" b="1" i="1" smtClean="0">
              <a:solidFill>
                <a:srgbClr val="FF0000"/>
              </a:solidFill>
              <a:latin typeface="Constantia" pitchFamily="18" charset="0"/>
            </a:endParaRPr>
          </a:p>
          <a:p>
            <a:pPr marL="0" indent="0" algn="ctr" eaLnBrk="1" hangingPunct="1">
              <a:buFont typeface="Arial" charset="0"/>
              <a:buNone/>
            </a:pPr>
            <a:r>
              <a:rPr lang="tr-TR" b="1" i="1" smtClean="0">
                <a:solidFill>
                  <a:srgbClr val="FF0000"/>
                </a:solidFill>
                <a:latin typeface="Constantia" pitchFamily="18" charset="0"/>
              </a:rPr>
              <a:t>Yaşam tarzı değişikliği ve diyet olmadan antilipid tedavi olmaz!!</a:t>
            </a:r>
          </a:p>
        </p:txBody>
      </p:sp>
      <p:pic>
        <p:nvPicPr>
          <p:cNvPr id="84995" name="Picture 2" descr="C:\Users\Win7\Desktop\emel\indir.jpg"/>
          <p:cNvPicPr>
            <a:picLocks noChangeAspect="1" noChangeArrowheads="1"/>
          </p:cNvPicPr>
          <p:nvPr/>
        </p:nvPicPr>
        <p:blipFill>
          <a:blip r:embed="rId2"/>
          <a:srcRect/>
          <a:stretch>
            <a:fillRect/>
          </a:stretch>
        </p:blipFill>
        <p:spPr bwMode="auto">
          <a:xfrm>
            <a:off x="533400" y="50800"/>
            <a:ext cx="3152775" cy="2438400"/>
          </a:xfrm>
          <a:prstGeom prst="rect">
            <a:avLst/>
          </a:prstGeom>
          <a:noFill/>
          <a:ln w="9525">
            <a:noFill/>
            <a:miter lim="800000"/>
            <a:headEnd/>
            <a:tailEnd/>
          </a:ln>
        </p:spPr>
      </p:pic>
      <p:pic>
        <p:nvPicPr>
          <p:cNvPr id="84996" name="Picture 4" descr="C:\Users\Win7\Desktop\emel\indir (2).jpg"/>
          <p:cNvPicPr>
            <a:picLocks noChangeAspect="1" noChangeArrowheads="1"/>
          </p:cNvPicPr>
          <p:nvPr/>
        </p:nvPicPr>
        <p:blipFill>
          <a:blip r:embed="rId3"/>
          <a:srcRect/>
          <a:stretch>
            <a:fillRect/>
          </a:stretch>
        </p:blipFill>
        <p:spPr bwMode="auto">
          <a:xfrm>
            <a:off x="4572000" y="4038600"/>
            <a:ext cx="3973513"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0" y="3352800"/>
            <a:ext cx="4343400" cy="4191000"/>
          </a:xfrm>
        </p:spPr>
        <p:txBody>
          <a:bodyPr/>
          <a:lstStyle/>
          <a:p>
            <a:pPr algn="l"/>
            <a:r>
              <a:rPr lang="tr-TR" sz="2000" smtClean="0">
                <a:latin typeface="Times New Roman" pitchFamily="18" charset="0"/>
              </a:rPr>
              <a:t/>
            </a:r>
            <a:br>
              <a:rPr lang="tr-TR" sz="2000" smtClean="0">
                <a:latin typeface="Times New Roman" pitchFamily="18" charset="0"/>
              </a:rPr>
            </a:br>
            <a:r>
              <a:rPr lang="tr-TR" sz="2000" smtClean="0">
                <a:latin typeface="Times New Roman" pitchFamily="18" charset="0"/>
              </a:rPr>
              <a:t/>
            </a:r>
            <a:br>
              <a:rPr lang="tr-TR" sz="2000" smtClean="0">
                <a:latin typeface="Times New Roman" pitchFamily="18" charset="0"/>
              </a:rPr>
            </a:br>
            <a:r>
              <a:rPr lang="tr-TR" sz="2000" smtClean="0">
                <a:latin typeface="Times New Roman" pitchFamily="18" charset="0"/>
              </a:rPr>
              <a:t/>
            </a:r>
            <a:br>
              <a:rPr lang="tr-TR" sz="2000" smtClean="0">
                <a:latin typeface="Times New Roman" pitchFamily="18" charset="0"/>
              </a:rPr>
            </a:br>
            <a:r>
              <a:rPr lang="tr-TR" sz="2000" smtClean="0">
                <a:latin typeface="Times New Roman" pitchFamily="18" charset="0"/>
              </a:rPr>
              <a:t/>
            </a:r>
            <a:br>
              <a:rPr lang="tr-TR" sz="2000" smtClean="0">
                <a:latin typeface="Times New Roman" pitchFamily="18" charset="0"/>
              </a:rPr>
            </a:br>
            <a:r>
              <a:rPr lang="tr-TR" sz="2000" smtClean="0">
                <a:latin typeface="Times New Roman" pitchFamily="18" charset="0"/>
              </a:rPr>
              <a:t/>
            </a:r>
            <a:br>
              <a:rPr lang="tr-TR" sz="2000" smtClean="0">
                <a:latin typeface="Times New Roman" pitchFamily="18" charset="0"/>
              </a:rPr>
            </a:br>
            <a:r>
              <a:rPr lang="tr-TR" sz="2000" smtClean="0">
                <a:latin typeface="Times New Roman" pitchFamily="18" charset="0"/>
              </a:rPr>
              <a:t/>
            </a:r>
            <a:br>
              <a:rPr lang="tr-TR" sz="2000" smtClean="0">
                <a:latin typeface="Times New Roman" pitchFamily="18" charset="0"/>
              </a:rPr>
            </a:br>
            <a:r>
              <a:rPr lang="tr-TR" sz="4000" smtClean="0"/>
              <a:t/>
            </a:r>
            <a:br>
              <a:rPr lang="tr-TR" sz="4000" smtClean="0"/>
            </a:br>
            <a:r>
              <a:rPr lang="tr-TR" sz="4000" smtClean="0"/>
              <a:t/>
            </a:r>
            <a:br>
              <a:rPr lang="tr-TR" sz="4000" smtClean="0"/>
            </a:br>
            <a:r>
              <a:rPr lang="tr-TR" sz="4000" smtClean="0"/>
              <a:t/>
            </a:r>
            <a:br>
              <a:rPr lang="tr-TR" sz="4000" smtClean="0"/>
            </a:br>
            <a:endParaRPr lang="tr-TR" sz="4000" smtClean="0"/>
          </a:p>
        </p:txBody>
      </p:sp>
      <p:sp>
        <p:nvSpPr>
          <p:cNvPr id="20482" name="Rectangle 3"/>
          <p:cNvSpPr>
            <a:spLocks noGrp="1"/>
          </p:cNvSpPr>
          <p:nvPr>
            <p:ph type="body" idx="1"/>
          </p:nvPr>
        </p:nvSpPr>
        <p:spPr>
          <a:xfrm>
            <a:off x="4114800" y="381000"/>
            <a:ext cx="5029200" cy="3508375"/>
          </a:xfrm>
        </p:spPr>
        <p:txBody>
          <a:bodyPr/>
          <a:lstStyle/>
          <a:p>
            <a:pPr>
              <a:lnSpc>
                <a:spcPct val="80000"/>
              </a:lnSpc>
              <a:buFont typeface="Arial" charset="0"/>
              <a:buNone/>
            </a:pPr>
            <a:r>
              <a:rPr lang="tr-TR" sz="2400" smtClean="0"/>
              <a:t> 	</a:t>
            </a:r>
            <a:r>
              <a:rPr lang="tr-TR" sz="2000" smtClean="0">
                <a:latin typeface="Times New Roman" pitchFamily="18" charset="0"/>
              </a:rPr>
              <a:t>361.662 erkek (yaşları 35 ile 57) dahil edildiği MRFIT </a:t>
            </a:r>
            <a:r>
              <a:rPr lang="en-US" sz="2000" smtClean="0"/>
              <a:t>(Multiple Risk Factor Intervention Trial) </a:t>
            </a:r>
            <a:r>
              <a:rPr lang="tr-TR" sz="2000" smtClean="0">
                <a:latin typeface="Times New Roman" pitchFamily="18" charset="0"/>
              </a:rPr>
              <a:t>çalışmasında, plazma kolesterol konsantrasyonu ile 6 yıllık koroner kalp hastalığı riski arasındaki ilişki izlenmiştir. plazma kolesterol konsantrasyonu ve koroner riski arasında sürekli, pozitif, kademeli bir korelasyon tespit edilmiştir.</a:t>
            </a:r>
          </a:p>
          <a:p>
            <a:pPr>
              <a:lnSpc>
                <a:spcPct val="80000"/>
              </a:lnSpc>
              <a:buFont typeface="Arial" charset="0"/>
              <a:buNone/>
            </a:pPr>
            <a:r>
              <a:rPr lang="tr-TR" sz="1200" smtClean="0">
                <a:latin typeface="Times New Roman" pitchFamily="18" charset="0"/>
              </a:rPr>
              <a:t>	</a:t>
            </a:r>
            <a:r>
              <a:rPr lang="tr-TR" sz="1000" smtClean="0">
                <a:latin typeface="Times New Roman" pitchFamily="18" charset="0"/>
              </a:rPr>
              <a:t>(</a:t>
            </a:r>
            <a:r>
              <a:rPr lang="tr-TR" sz="1000" i="1" smtClean="0"/>
              <a:t>Data from: Stamler J, Wentworth D, Neaton JD. Is relationship between serum cholesterol and risk of premature death from coronary heart disease continuous and graded? Findings in 356,222 primary screenees of the Multiple Risk Factor Intervention Trial (MRFIT). JAMA </a:t>
            </a:r>
          </a:p>
        </p:txBody>
      </p:sp>
      <p:pic>
        <p:nvPicPr>
          <p:cNvPr id="20483" name="Picture 5" descr="Cholesterol_and_coronary_ri"/>
          <p:cNvPicPr>
            <a:picLocks noChangeAspect="1" noChangeArrowheads="1"/>
          </p:cNvPicPr>
          <p:nvPr/>
        </p:nvPicPr>
        <p:blipFill>
          <a:blip r:embed="rId3"/>
          <a:srcRect/>
          <a:stretch>
            <a:fillRect/>
          </a:stretch>
        </p:blipFill>
        <p:spPr bwMode="auto">
          <a:xfrm>
            <a:off x="76200" y="1073150"/>
            <a:ext cx="4191000" cy="3429000"/>
          </a:xfrm>
          <a:prstGeom prst="rect">
            <a:avLst/>
          </a:prstGeom>
          <a:noFill/>
          <a:ln w="9525">
            <a:noFill/>
            <a:miter lim="800000"/>
            <a:headEnd/>
            <a:tailEnd/>
          </a:ln>
        </p:spPr>
      </p:pic>
      <p:pic>
        <p:nvPicPr>
          <p:cNvPr id="20484" name="Picture 2" descr="C:\Users\Win7\Desktop\emel\20161024_112111.jpg"/>
          <p:cNvPicPr>
            <a:picLocks noChangeAspect="1" noChangeArrowheads="1"/>
          </p:cNvPicPr>
          <p:nvPr/>
        </p:nvPicPr>
        <p:blipFill>
          <a:blip r:embed="rId4"/>
          <a:srcRect/>
          <a:stretch>
            <a:fillRect/>
          </a:stretch>
        </p:blipFill>
        <p:spPr bwMode="auto">
          <a:xfrm>
            <a:off x="4800600" y="3587750"/>
            <a:ext cx="3810000"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tr-TR" smtClean="0"/>
              <a:t> </a:t>
            </a:r>
          </a:p>
        </p:txBody>
      </p:sp>
      <p:sp>
        <p:nvSpPr>
          <p:cNvPr id="22530" name="Rectangle 3"/>
          <p:cNvSpPr>
            <a:spLocks noGrp="1"/>
          </p:cNvSpPr>
          <p:nvPr>
            <p:ph type="body" idx="1"/>
          </p:nvPr>
        </p:nvSpPr>
        <p:spPr/>
        <p:txBody>
          <a:bodyPr/>
          <a:lstStyle/>
          <a:p>
            <a:r>
              <a:rPr lang="tr-TR" smtClean="0"/>
              <a:t> </a:t>
            </a:r>
          </a:p>
        </p:txBody>
      </p:sp>
      <p:sp>
        <p:nvSpPr>
          <p:cNvPr id="22531" name="Metin Yer Tutucusu 2"/>
          <p:cNvSpPr>
            <a:spLocks noGrp="1"/>
          </p:cNvSpPr>
          <p:nvPr>
            <p:ph type="body" sz="quarter" idx="3"/>
          </p:nvPr>
        </p:nvSpPr>
        <p:spPr/>
        <p:txBody>
          <a:bodyPr/>
          <a:lstStyle/>
          <a:p>
            <a:r>
              <a:rPr lang="tr-TR" smtClean="0"/>
              <a:t> </a:t>
            </a:r>
          </a:p>
        </p:txBody>
      </p:sp>
      <p:sp>
        <p:nvSpPr>
          <p:cNvPr id="22532" name="İçerik Yer Tutucusu 3"/>
          <p:cNvSpPr>
            <a:spLocks noGrp="1"/>
          </p:cNvSpPr>
          <p:nvPr>
            <p:ph sz="quarter" idx="4"/>
          </p:nvPr>
        </p:nvSpPr>
        <p:spPr>
          <a:xfrm>
            <a:off x="4645025" y="4267200"/>
            <a:ext cx="4270375" cy="1890713"/>
          </a:xfrm>
        </p:spPr>
        <p:txBody>
          <a:bodyPr/>
          <a:lstStyle/>
          <a:p>
            <a:pPr marL="0" indent="0">
              <a:buFont typeface="Arial" charset="0"/>
              <a:buNone/>
            </a:pPr>
            <a:r>
              <a:rPr lang="tr-TR" sz="2000" smtClean="0"/>
              <a:t> </a:t>
            </a:r>
          </a:p>
        </p:txBody>
      </p:sp>
      <p:pic>
        <p:nvPicPr>
          <p:cNvPr id="22533" name="Picture 4" descr="Cholesterol_and_coronary_de"/>
          <p:cNvPicPr>
            <a:picLocks noChangeAspect="1" noChangeArrowheads="1"/>
          </p:cNvPicPr>
          <p:nvPr/>
        </p:nvPicPr>
        <p:blipFill>
          <a:blip r:embed="rId3"/>
          <a:srcRect/>
          <a:stretch>
            <a:fillRect/>
          </a:stretch>
        </p:blipFill>
        <p:spPr bwMode="auto">
          <a:xfrm>
            <a:off x="0" y="23813"/>
            <a:ext cx="4497388" cy="4395787"/>
          </a:xfrm>
          <a:prstGeom prst="rect">
            <a:avLst/>
          </a:prstGeom>
          <a:noFill/>
          <a:ln w="9525">
            <a:noFill/>
            <a:miter lim="800000"/>
            <a:headEnd/>
            <a:tailEnd/>
          </a:ln>
        </p:spPr>
      </p:pic>
      <p:sp>
        <p:nvSpPr>
          <p:cNvPr id="22534" name="İçerik Yer Tutucusu 6"/>
          <p:cNvSpPr>
            <a:spLocks noGrp="1"/>
          </p:cNvSpPr>
          <p:nvPr>
            <p:ph sz="half" idx="2"/>
          </p:nvPr>
        </p:nvSpPr>
        <p:spPr>
          <a:xfrm>
            <a:off x="4267200" y="2292350"/>
            <a:ext cx="4876800" cy="4260850"/>
          </a:xfrm>
        </p:spPr>
        <p:txBody>
          <a:bodyPr/>
          <a:lstStyle/>
          <a:p>
            <a:r>
              <a:rPr lang="tr-TR" sz="2000" smtClean="0">
                <a:latin typeface="Times New Roman" pitchFamily="18" charset="0"/>
              </a:rPr>
              <a:t>Lipid araştırma konseyi çalışmasında, bazal plazma kolesterol düzeyi ile koroner kalp hastalığı olan ve olmayan hastaların 10 yıllık kardiyovasküler ölüm oranı arasındaki ilişki araştırılmıştır.</a:t>
            </a:r>
            <a:br>
              <a:rPr lang="tr-TR" sz="2000" smtClean="0">
                <a:latin typeface="Times New Roman" pitchFamily="18" charset="0"/>
              </a:rPr>
            </a:br>
            <a:r>
              <a:rPr lang="tr-TR" sz="2000" smtClean="0">
                <a:latin typeface="Times New Roman" pitchFamily="18" charset="0"/>
              </a:rPr>
              <a:t>Kümülatif ölüm oranları her iki grupta da yüksek plazma kolesterol seviyelerinde artmış fakat etkisi,önceden KKH olan hastalarda daha belirgin</a:t>
            </a:r>
          </a:p>
          <a:p>
            <a:endParaRPr lang="tr-TR" sz="2000" smtClean="0">
              <a:latin typeface="Times New Roman" pitchFamily="18" charset="0"/>
            </a:endParaRPr>
          </a:p>
          <a:p>
            <a:r>
              <a:rPr lang="tr-TR" sz="1000" i="1" smtClean="0"/>
              <a:t>Data from: Pekkanen J, Linn S, Heiss G, et al. Ten-year mortality from cardiovascular disease in relation to cholesterol level among men with and without preexisting cardiovascular disease. N Engl J Med 1990; 322:1700.</a:t>
            </a:r>
            <a:r>
              <a:rPr lang="tr-TR" sz="1000" smtClean="0"/>
              <a:t> </a:t>
            </a:r>
            <a:r>
              <a:rPr lang="tr-TR" sz="2000" smtClean="0"/>
              <a:t/>
            </a:r>
            <a:br>
              <a:rPr lang="tr-TR" sz="2000" smtClean="0"/>
            </a:br>
            <a:endParaRPr lang="tr-TR"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Dislipidemilerin  Sınıflandırılması</a:t>
            </a:r>
          </a:p>
        </p:txBody>
      </p:sp>
      <p:sp>
        <p:nvSpPr>
          <p:cNvPr id="19458" name="İçerik Yer Tutucusu 2"/>
          <p:cNvSpPr>
            <a:spLocks noGrp="1"/>
          </p:cNvSpPr>
          <p:nvPr>
            <p:ph idx="1"/>
          </p:nvPr>
        </p:nvSpPr>
        <p:spPr/>
        <p:txBody>
          <a:bodyPr/>
          <a:lstStyle/>
          <a:p>
            <a:pPr marL="0" indent="0" eaLnBrk="1" hangingPunct="1">
              <a:buFont typeface="Arial" charset="0"/>
              <a:buNone/>
              <a:defRPr/>
            </a:pPr>
            <a:endParaRPr lang="tr-TR" sz="2400" dirty="0" smtClean="0">
              <a:latin typeface="Times New Roman" pitchFamily="18" charset="0"/>
              <a:cs typeface="Times New Roman" pitchFamily="18" charset="0"/>
            </a:endParaRPr>
          </a:p>
          <a:p>
            <a:pPr marL="0" indent="0" eaLnBrk="1" hangingPunct="1">
              <a:buFont typeface="Arial" charset="0"/>
              <a:buNone/>
              <a:defRPr/>
            </a:pPr>
            <a:endParaRPr lang="tr-TR" sz="2400" dirty="0" smtClean="0">
              <a:latin typeface="Times New Roman" pitchFamily="18" charset="0"/>
              <a:cs typeface="Times New Roman" pitchFamily="18" charset="0"/>
            </a:endParaRPr>
          </a:p>
          <a:p>
            <a:pPr eaLnBrk="1" hangingPunct="1">
              <a:defRPr/>
            </a:pPr>
            <a:r>
              <a:rPr lang="tr-TR" sz="2400" dirty="0" smtClean="0">
                <a:latin typeface="Times New Roman" pitchFamily="18" charset="0"/>
                <a:cs typeface="Times New Roman" pitchFamily="18" charset="0"/>
              </a:rPr>
              <a:t>Etiyolojilerine göre </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primer</a:t>
            </a:r>
            <a:r>
              <a:rPr lang="tr-TR" sz="2400" dirty="0" smtClean="0">
                <a:latin typeface="Times New Roman" pitchFamily="18" charset="0"/>
                <a:cs typeface="Times New Roman" pitchFamily="18" charset="0"/>
              </a:rPr>
              <a:t> ve </a:t>
            </a:r>
            <a:r>
              <a:rPr lang="tr-TR" sz="2400" dirty="0" err="1" smtClean="0">
                <a:latin typeface="Times New Roman" pitchFamily="18" charset="0"/>
                <a:cs typeface="Times New Roman" pitchFamily="18" charset="0"/>
              </a:rPr>
              <a:t>sekonder</a:t>
            </a: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pPr eaLnBrk="1" hangingPunct="1">
              <a:defRPr/>
            </a:pPr>
            <a:endParaRPr lang="tr-TR" sz="2400" dirty="0">
              <a:latin typeface="Times New Roman" pitchFamily="18" charset="0"/>
              <a:cs typeface="Times New Roman" pitchFamily="18" charset="0"/>
            </a:endParaRPr>
          </a:p>
          <a:p>
            <a:pPr eaLnBrk="1" hangingPunct="1">
              <a:defRPr/>
            </a:pPr>
            <a:r>
              <a:rPr lang="tr-TR" sz="2400" dirty="0" err="1">
                <a:latin typeface="Times New Roman" pitchFamily="18" charset="0"/>
                <a:cs typeface="Times New Roman" pitchFamily="18" charset="0"/>
              </a:rPr>
              <a:t>Lipoprotein</a:t>
            </a:r>
            <a:r>
              <a:rPr lang="tr-TR" sz="2400" dirty="0">
                <a:latin typeface="Times New Roman" pitchFamily="18" charset="0"/>
                <a:cs typeface="Times New Roman" pitchFamily="18" charset="0"/>
              </a:rPr>
              <a:t> düzeylerine göre </a:t>
            </a:r>
            <a:r>
              <a:rPr lang="tr-TR" sz="2400" dirty="0" err="1">
                <a:latin typeface="Times New Roman" pitchFamily="18" charset="0"/>
                <a:cs typeface="Times New Roman" pitchFamily="18" charset="0"/>
              </a:rPr>
              <a:t>Fredrickson</a:t>
            </a:r>
            <a:r>
              <a:rPr lang="tr-TR" sz="2400" dirty="0">
                <a:latin typeface="Times New Roman" pitchFamily="18" charset="0"/>
                <a:cs typeface="Times New Roman" pitchFamily="18" charset="0"/>
              </a:rPr>
              <a:t> sınıflaması</a:t>
            </a:r>
          </a:p>
          <a:p>
            <a:pPr eaLnBrk="1" hangingPunct="1">
              <a:defRPr/>
            </a:pPr>
            <a:endParaRPr lang="tr-TR"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p:cNvSpPr>
            <a:spLocks noGrp="1"/>
          </p:cNvSpPr>
          <p:nvPr>
            <p:ph type="title"/>
          </p:nvPr>
        </p:nvSpPr>
        <p:spPr/>
        <p:txBody>
          <a:bodyPr/>
          <a:lstStyle/>
          <a:p>
            <a:pPr eaLnBrk="1" hangingPunct="1"/>
            <a:r>
              <a:rPr lang="tr-TR" smtClean="0"/>
              <a:t> </a:t>
            </a:r>
          </a:p>
        </p:txBody>
      </p:sp>
      <p:sp>
        <p:nvSpPr>
          <p:cNvPr id="4" name="İçerik Yer Tutucusu 3"/>
          <p:cNvSpPr>
            <a:spLocks noGrp="1"/>
          </p:cNvSpPr>
          <p:nvPr>
            <p:ph idx="1"/>
          </p:nvPr>
        </p:nvSpPr>
        <p:spPr>
          <a:xfrm>
            <a:off x="457200" y="1066800"/>
            <a:ext cx="8229600" cy="5530850"/>
          </a:xfrm>
        </p:spPr>
        <p:txBody>
          <a:bodyPr rtlCol="0">
            <a:normAutofit fontScale="55000" lnSpcReduction="20000"/>
          </a:bodyPr>
          <a:lstStyle/>
          <a:p>
            <a:pPr eaLnBrk="1" fontAlgn="auto" hangingPunct="1">
              <a:spcAft>
                <a:spcPts val="0"/>
              </a:spcAft>
              <a:buFont typeface="Arial" pitchFamily="34" charset="0"/>
              <a:buChar char="•"/>
              <a:defRPr/>
            </a:pPr>
            <a:r>
              <a:rPr lang="tr-TR" sz="4400" b="1" i="1" dirty="0" err="1">
                <a:latin typeface="Times New Roman" panose="02020603050405020304" pitchFamily="18" charset="0"/>
                <a:cs typeface="Times New Roman" panose="02020603050405020304" pitchFamily="18" charset="0"/>
              </a:rPr>
              <a:t>Primer</a:t>
            </a:r>
            <a:r>
              <a:rPr lang="tr-TR" sz="4400" b="1" i="1" dirty="0">
                <a:latin typeface="Times New Roman" panose="02020603050405020304" pitchFamily="18" charset="0"/>
                <a:cs typeface="Times New Roman" panose="02020603050405020304" pitchFamily="18" charset="0"/>
              </a:rPr>
              <a:t> (ailevi) </a:t>
            </a:r>
            <a:r>
              <a:rPr lang="tr-TR" sz="4400" b="1" i="1" dirty="0" err="1" smtClean="0">
                <a:latin typeface="Times New Roman" panose="02020603050405020304" pitchFamily="18" charset="0"/>
                <a:cs typeface="Times New Roman" panose="02020603050405020304" pitchFamily="18" charset="0"/>
              </a:rPr>
              <a:t>dislipidemiler</a:t>
            </a:r>
            <a:r>
              <a:rPr lang="tr-TR" sz="4400" b="1" i="1" dirty="0">
                <a:latin typeface="Times New Roman" panose="02020603050405020304" pitchFamily="18" charset="0"/>
                <a:cs typeface="Times New Roman" panose="02020603050405020304" pitchFamily="18" charset="0"/>
              </a:rPr>
              <a:t> </a:t>
            </a:r>
            <a:r>
              <a:rPr lang="tr-TR" sz="4400" b="1" i="1" dirty="0" smtClean="0">
                <a:latin typeface="Times New Roman" panose="02020603050405020304" pitchFamily="18" charset="0"/>
                <a:cs typeface="Times New Roman" panose="02020603050405020304" pitchFamily="18" charset="0"/>
              </a:rPr>
              <a:t>; </a:t>
            </a:r>
            <a:r>
              <a:rPr lang="tr-TR" sz="4400" dirty="0" smtClean="0">
                <a:latin typeface="Times New Roman" panose="02020603050405020304" pitchFamily="18" charset="0"/>
                <a:cs typeface="Times New Roman" panose="02020603050405020304" pitchFamily="18" charset="0"/>
              </a:rPr>
              <a:t>genetik</a:t>
            </a:r>
          </a:p>
          <a:p>
            <a:pPr eaLnBrk="1" fontAlgn="auto" hangingPunct="1">
              <a:spcAft>
                <a:spcPts val="0"/>
              </a:spcAft>
              <a:buFont typeface="Arial" pitchFamily="34" charset="0"/>
              <a:buChar char="•"/>
              <a:defRPr/>
            </a:pPr>
            <a:endParaRPr lang="tr-TR" sz="44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4400" b="1" i="1" dirty="0" err="1">
                <a:latin typeface="Times New Roman" panose="02020603050405020304" pitchFamily="18" charset="0"/>
                <a:cs typeface="Times New Roman" panose="02020603050405020304" pitchFamily="18" charset="0"/>
              </a:rPr>
              <a:t>Sekonder</a:t>
            </a:r>
            <a:r>
              <a:rPr lang="tr-TR" sz="4400" b="1" i="1" dirty="0">
                <a:latin typeface="Times New Roman" panose="02020603050405020304" pitchFamily="18" charset="0"/>
                <a:cs typeface="Times New Roman" panose="02020603050405020304" pitchFamily="18" charset="0"/>
              </a:rPr>
              <a:t> </a:t>
            </a:r>
            <a:r>
              <a:rPr lang="tr-TR" sz="4400" b="1" i="1" dirty="0" err="1" smtClean="0">
                <a:latin typeface="Times New Roman" panose="02020603050405020304" pitchFamily="18" charset="0"/>
                <a:cs typeface="Times New Roman" panose="02020603050405020304" pitchFamily="18" charset="0"/>
              </a:rPr>
              <a:t>dislipidemiler</a:t>
            </a:r>
            <a:r>
              <a:rPr lang="tr-TR" sz="4400" b="1" i="1" dirty="0" smtClean="0">
                <a:latin typeface="Times New Roman" panose="02020603050405020304" pitchFamily="18" charset="0"/>
                <a:cs typeface="Times New Roman" panose="02020603050405020304" pitchFamily="18" charset="0"/>
              </a:rPr>
              <a:t> </a:t>
            </a:r>
            <a:endParaRPr lang="tr-TR" sz="4400" b="1" i="1"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err="1">
                <a:latin typeface="Times New Roman" panose="02020603050405020304" pitchFamily="18" charset="0"/>
                <a:cs typeface="Times New Roman" panose="02020603050405020304" pitchFamily="18" charset="0"/>
              </a:rPr>
              <a:t>Obezite</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a:latin typeface="Times New Roman" panose="02020603050405020304" pitchFamily="18" charset="0"/>
                <a:cs typeface="Times New Roman" panose="02020603050405020304" pitchFamily="18" charset="0"/>
              </a:rPr>
              <a:t>Tip 2 </a:t>
            </a:r>
            <a:r>
              <a:rPr lang="tr-TR" sz="4400" dirty="0" err="1" smtClean="0">
                <a:latin typeface="Times New Roman" panose="02020603050405020304" pitchFamily="18" charset="0"/>
                <a:cs typeface="Times New Roman" panose="02020603050405020304" pitchFamily="18" charset="0"/>
              </a:rPr>
              <a:t>diabetes</a:t>
            </a:r>
            <a:r>
              <a:rPr lang="tr-TR" sz="4400" dirty="0" smtClean="0">
                <a:latin typeface="Times New Roman" panose="02020603050405020304" pitchFamily="18" charset="0"/>
                <a:cs typeface="Times New Roman" panose="02020603050405020304" pitchFamily="18" charset="0"/>
              </a:rPr>
              <a:t> </a:t>
            </a:r>
            <a:r>
              <a:rPr lang="tr-TR" sz="4400" dirty="0" err="1" smtClean="0">
                <a:latin typeface="Times New Roman" panose="02020603050405020304" pitchFamily="18" charset="0"/>
                <a:cs typeface="Times New Roman" panose="02020603050405020304" pitchFamily="18" charset="0"/>
              </a:rPr>
              <a:t>mellitus</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err="1">
                <a:latin typeface="Times New Roman" panose="02020603050405020304" pitchFamily="18" charset="0"/>
                <a:cs typeface="Times New Roman" panose="02020603050405020304" pitchFamily="18" charset="0"/>
              </a:rPr>
              <a:t>Hipotiroidi</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a:latin typeface="Times New Roman" panose="02020603050405020304" pitchFamily="18" charset="0"/>
                <a:cs typeface="Times New Roman" panose="02020603050405020304" pitchFamily="18" charset="0"/>
              </a:rPr>
              <a:t>Kronik b</a:t>
            </a:r>
            <a:r>
              <a:rPr lang="tr-TR" sz="4400" dirty="0" smtClean="0">
                <a:latin typeface="Times New Roman" panose="02020603050405020304" pitchFamily="18" charset="0"/>
                <a:cs typeface="Times New Roman" panose="02020603050405020304" pitchFamily="18" charset="0"/>
              </a:rPr>
              <a:t>öbrek hastalığı</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a:latin typeface="Times New Roman" panose="02020603050405020304" pitchFamily="18" charset="0"/>
                <a:cs typeface="Times New Roman" panose="02020603050405020304" pitchFamily="18" charset="0"/>
              </a:rPr>
              <a:t>Aşırı </a:t>
            </a:r>
            <a:r>
              <a:rPr lang="tr-TR" sz="4400" dirty="0" smtClean="0">
                <a:latin typeface="Times New Roman" panose="02020603050405020304" pitchFamily="18" charset="0"/>
                <a:cs typeface="Times New Roman" panose="02020603050405020304" pitchFamily="18" charset="0"/>
              </a:rPr>
              <a:t>alkol </a:t>
            </a:r>
            <a:r>
              <a:rPr lang="tr-TR" sz="4400" dirty="0">
                <a:latin typeface="Times New Roman" panose="02020603050405020304" pitchFamily="18" charset="0"/>
                <a:cs typeface="Times New Roman" panose="02020603050405020304" pitchFamily="18" charset="0"/>
              </a:rPr>
              <a:t>t</a:t>
            </a:r>
            <a:r>
              <a:rPr lang="tr-TR" sz="4400" dirty="0" smtClean="0">
                <a:latin typeface="Times New Roman" panose="02020603050405020304" pitchFamily="18" charset="0"/>
                <a:cs typeface="Times New Roman" panose="02020603050405020304" pitchFamily="18" charset="0"/>
              </a:rPr>
              <a:t>üketimi</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err="1">
                <a:latin typeface="Times New Roman" panose="02020603050405020304" pitchFamily="18" charset="0"/>
                <a:cs typeface="Times New Roman" panose="02020603050405020304" pitchFamily="18" charset="0"/>
              </a:rPr>
              <a:t>Primer</a:t>
            </a:r>
            <a:r>
              <a:rPr lang="tr-TR" sz="4400" dirty="0">
                <a:latin typeface="Times New Roman" panose="02020603050405020304" pitchFamily="18" charset="0"/>
                <a:cs typeface="Times New Roman" panose="02020603050405020304" pitchFamily="18" charset="0"/>
              </a:rPr>
              <a:t> </a:t>
            </a:r>
            <a:r>
              <a:rPr lang="tr-TR" sz="4400" dirty="0" err="1" smtClean="0">
                <a:latin typeface="Times New Roman" panose="02020603050405020304" pitchFamily="18" charset="0"/>
                <a:cs typeface="Times New Roman" panose="02020603050405020304" pitchFamily="18" charset="0"/>
              </a:rPr>
              <a:t>biliyer</a:t>
            </a:r>
            <a:r>
              <a:rPr lang="tr-TR" sz="4400" dirty="0" smtClean="0">
                <a:latin typeface="Times New Roman" panose="02020603050405020304" pitchFamily="18" charset="0"/>
                <a:cs typeface="Times New Roman" panose="02020603050405020304" pitchFamily="18" charset="0"/>
              </a:rPr>
              <a:t> siroz </a:t>
            </a:r>
            <a:r>
              <a:rPr lang="tr-TR" sz="4400" dirty="0">
                <a:latin typeface="Times New Roman" panose="02020603050405020304" pitchFamily="18" charset="0"/>
                <a:cs typeface="Times New Roman" panose="02020603050405020304" pitchFamily="18" charset="0"/>
              </a:rPr>
              <a:t>ve </a:t>
            </a:r>
            <a:r>
              <a:rPr lang="tr-TR" sz="4400" dirty="0" smtClean="0">
                <a:latin typeface="Times New Roman" panose="02020603050405020304" pitchFamily="18" charset="0"/>
                <a:cs typeface="Times New Roman" panose="02020603050405020304" pitchFamily="18" charset="0"/>
              </a:rPr>
              <a:t>diğer </a:t>
            </a:r>
            <a:r>
              <a:rPr lang="tr-TR" sz="4400" dirty="0" err="1" smtClean="0">
                <a:latin typeface="Times New Roman" panose="02020603050405020304" pitchFamily="18" charset="0"/>
                <a:cs typeface="Times New Roman" panose="02020603050405020304" pitchFamily="18" charset="0"/>
              </a:rPr>
              <a:t>kolestatik</a:t>
            </a:r>
            <a:r>
              <a:rPr lang="tr-TR" sz="4400" dirty="0" smtClean="0">
                <a:latin typeface="Times New Roman" panose="02020603050405020304" pitchFamily="18" charset="0"/>
                <a:cs typeface="Times New Roman" panose="02020603050405020304" pitchFamily="18" charset="0"/>
              </a:rPr>
              <a:t> karaciğer hastalıkları</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err="1">
                <a:latin typeface="Times New Roman" panose="02020603050405020304" pitchFamily="18" charset="0"/>
                <a:cs typeface="Times New Roman" panose="02020603050405020304" pitchFamily="18" charset="0"/>
              </a:rPr>
              <a:t>Nefrotik</a:t>
            </a:r>
            <a:r>
              <a:rPr lang="tr-TR" sz="4400" dirty="0">
                <a:latin typeface="Times New Roman" panose="02020603050405020304" pitchFamily="18" charset="0"/>
                <a:cs typeface="Times New Roman" panose="02020603050405020304" pitchFamily="18" charset="0"/>
              </a:rPr>
              <a:t> </a:t>
            </a:r>
            <a:r>
              <a:rPr lang="tr-TR" sz="4400" dirty="0" smtClean="0">
                <a:latin typeface="Times New Roman" panose="02020603050405020304" pitchFamily="18" charset="0"/>
                <a:cs typeface="Times New Roman" panose="02020603050405020304" pitchFamily="18" charset="0"/>
              </a:rPr>
              <a:t>sendrom</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da-DK" sz="4400" dirty="0">
                <a:latin typeface="Times New Roman" panose="02020603050405020304" pitchFamily="18" charset="0"/>
                <a:cs typeface="Times New Roman" panose="02020603050405020304" pitchFamily="18" charset="0"/>
              </a:rPr>
              <a:t>Romatoid </a:t>
            </a:r>
            <a:r>
              <a:rPr lang="tr-TR" sz="4400" dirty="0" smtClean="0">
                <a:latin typeface="Times New Roman" panose="02020603050405020304" pitchFamily="18" charset="0"/>
                <a:cs typeface="Times New Roman" panose="02020603050405020304" pitchFamily="18" charset="0"/>
              </a:rPr>
              <a:t>a</a:t>
            </a:r>
            <a:r>
              <a:rPr lang="da-DK" sz="4400" dirty="0" smtClean="0">
                <a:latin typeface="Times New Roman" panose="02020603050405020304" pitchFamily="18" charset="0"/>
                <a:cs typeface="Times New Roman" panose="02020603050405020304" pitchFamily="18" charset="0"/>
              </a:rPr>
              <a:t>rtrit </a:t>
            </a:r>
            <a:r>
              <a:rPr lang="da-DK" sz="4400" dirty="0">
                <a:latin typeface="Times New Roman" panose="02020603050405020304" pitchFamily="18" charset="0"/>
                <a:cs typeface="Times New Roman" panose="02020603050405020304" pitchFamily="18" charset="0"/>
              </a:rPr>
              <a:t>ve </a:t>
            </a:r>
            <a:r>
              <a:rPr lang="tr-TR" sz="4400" dirty="0" smtClean="0">
                <a:latin typeface="Times New Roman" panose="02020603050405020304" pitchFamily="18" charset="0"/>
                <a:cs typeface="Times New Roman" panose="02020603050405020304" pitchFamily="18" charset="0"/>
              </a:rPr>
              <a:t>d</a:t>
            </a:r>
            <a:r>
              <a:rPr lang="da-DK" sz="4400" dirty="0" smtClean="0">
                <a:latin typeface="Times New Roman" panose="02020603050405020304" pitchFamily="18" charset="0"/>
                <a:cs typeface="Times New Roman" panose="02020603050405020304" pitchFamily="18" charset="0"/>
              </a:rPr>
              <a:t>iğer </a:t>
            </a:r>
            <a:r>
              <a:rPr lang="tr-TR" sz="4400" dirty="0" smtClean="0">
                <a:latin typeface="Times New Roman" panose="02020603050405020304" pitchFamily="18" charset="0"/>
                <a:cs typeface="Times New Roman" panose="02020603050405020304" pitchFamily="18" charset="0"/>
              </a:rPr>
              <a:t>k</a:t>
            </a:r>
            <a:r>
              <a:rPr lang="da-DK" sz="4400" dirty="0" smtClean="0">
                <a:latin typeface="Times New Roman" panose="02020603050405020304" pitchFamily="18" charset="0"/>
                <a:cs typeface="Times New Roman" panose="02020603050405020304" pitchFamily="18" charset="0"/>
              </a:rPr>
              <a:t>ollajen </a:t>
            </a:r>
            <a:r>
              <a:rPr lang="tr-TR" sz="4400" dirty="0" smtClean="0">
                <a:latin typeface="Times New Roman" panose="02020603050405020304" pitchFamily="18" charset="0"/>
                <a:cs typeface="Times New Roman" panose="02020603050405020304" pitchFamily="18" charset="0"/>
              </a:rPr>
              <a:t>d</a:t>
            </a:r>
            <a:r>
              <a:rPr lang="da-DK" sz="4400" dirty="0" smtClean="0">
                <a:latin typeface="Times New Roman" panose="02020603050405020304" pitchFamily="18" charset="0"/>
                <a:cs typeface="Times New Roman" panose="02020603050405020304" pitchFamily="18" charset="0"/>
              </a:rPr>
              <a:t>oku </a:t>
            </a:r>
            <a:r>
              <a:rPr lang="tr-TR" sz="4400" dirty="0" smtClean="0">
                <a:latin typeface="Times New Roman" panose="02020603050405020304" pitchFamily="18" charset="0"/>
                <a:cs typeface="Times New Roman" panose="02020603050405020304" pitchFamily="18" charset="0"/>
              </a:rPr>
              <a:t>h</a:t>
            </a:r>
            <a:r>
              <a:rPr lang="da-DK" sz="4400" dirty="0" smtClean="0">
                <a:latin typeface="Times New Roman" panose="02020603050405020304" pitchFamily="18" charset="0"/>
                <a:cs typeface="Times New Roman" panose="02020603050405020304" pitchFamily="18" charset="0"/>
              </a:rPr>
              <a:t>astalıkları</a:t>
            </a:r>
            <a:endParaRPr lang="da-DK"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a:latin typeface="Times New Roman" panose="02020603050405020304" pitchFamily="18" charset="0"/>
                <a:cs typeface="Times New Roman" panose="02020603050405020304" pitchFamily="18" charset="0"/>
              </a:rPr>
              <a:t>HIV </a:t>
            </a:r>
            <a:r>
              <a:rPr lang="tr-TR" sz="4400" dirty="0" smtClean="0">
                <a:latin typeface="Times New Roman" panose="02020603050405020304" pitchFamily="18" charset="0"/>
                <a:cs typeface="Times New Roman" panose="02020603050405020304" pitchFamily="18" charset="0"/>
              </a:rPr>
              <a:t>enfeksiyonu</a:t>
            </a:r>
            <a:endParaRPr lang="tr-TR" sz="4400" dirty="0">
              <a:latin typeface="Times New Roman" panose="02020603050405020304" pitchFamily="18" charset="0"/>
              <a:cs typeface="Times New Roman" panose="02020603050405020304" pitchFamily="18" charset="0"/>
            </a:endParaRPr>
          </a:p>
          <a:p>
            <a:pPr lvl="1" eaLnBrk="1" fontAlgn="auto" hangingPunct="1">
              <a:spcAft>
                <a:spcPts val="0"/>
              </a:spcAft>
              <a:buFont typeface="Arial" pitchFamily="34" charset="0"/>
              <a:buChar char="–"/>
              <a:defRPr/>
            </a:pPr>
            <a:r>
              <a:rPr lang="tr-TR" sz="4400" dirty="0" smtClean="0">
                <a:latin typeface="Times New Roman" panose="02020603050405020304" pitchFamily="18" charset="0"/>
                <a:cs typeface="Times New Roman" panose="02020603050405020304" pitchFamily="18" charset="0"/>
              </a:rPr>
              <a:t>İlaçlar </a:t>
            </a:r>
            <a:r>
              <a:rPr lang="tr-TR" sz="3400" dirty="0" smtClean="0">
                <a:latin typeface="Times New Roman" panose="02020603050405020304" pitchFamily="18" charset="0"/>
                <a:cs typeface="Times New Roman" panose="02020603050405020304" pitchFamily="18" charset="0"/>
              </a:rPr>
              <a:t>(</a:t>
            </a:r>
            <a:r>
              <a:rPr lang="tr-TR" sz="3400" dirty="0" err="1" smtClean="0">
                <a:latin typeface="Times New Roman" panose="02020603050405020304" pitchFamily="18" charset="0"/>
                <a:cs typeface="Times New Roman" panose="02020603050405020304" pitchFamily="18" charset="0"/>
              </a:rPr>
              <a:t>tiazid</a:t>
            </a:r>
            <a:r>
              <a:rPr lang="tr-TR" sz="3400" dirty="0" smtClean="0">
                <a:latin typeface="Times New Roman" panose="02020603050405020304" pitchFamily="18" charset="0"/>
                <a:cs typeface="Times New Roman" panose="02020603050405020304" pitchFamily="18" charset="0"/>
              </a:rPr>
              <a:t> </a:t>
            </a:r>
            <a:r>
              <a:rPr lang="tr-TR" sz="3400" dirty="0" err="1" smtClean="0">
                <a:latin typeface="Times New Roman" panose="02020603050405020304" pitchFamily="18" charset="0"/>
                <a:cs typeface="Times New Roman" panose="02020603050405020304" pitchFamily="18" charset="0"/>
              </a:rPr>
              <a:t>diüretikler</a:t>
            </a:r>
            <a:r>
              <a:rPr lang="tr-TR" sz="3400" dirty="0" smtClean="0">
                <a:latin typeface="Times New Roman" panose="02020603050405020304" pitchFamily="18" charset="0"/>
                <a:cs typeface="Times New Roman" panose="02020603050405020304" pitchFamily="18" charset="0"/>
              </a:rPr>
              <a:t>, </a:t>
            </a:r>
            <a:r>
              <a:rPr lang="tr-TR" sz="3400" dirty="0" err="1" smtClean="0">
                <a:latin typeface="Times New Roman" panose="02020603050405020304" pitchFamily="18" charset="0"/>
                <a:cs typeface="Times New Roman" panose="02020603050405020304" pitchFamily="18" charset="0"/>
              </a:rPr>
              <a:t>steroidler</a:t>
            </a:r>
            <a:r>
              <a:rPr lang="tr-TR" sz="3400" dirty="0" smtClean="0">
                <a:latin typeface="Times New Roman" panose="02020603050405020304" pitchFamily="18" charset="0"/>
                <a:cs typeface="Times New Roman" panose="02020603050405020304" pitchFamily="18" charset="0"/>
              </a:rPr>
              <a:t>, B-</a:t>
            </a:r>
            <a:r>
              <a:rPr lang="tr-TR" sz="3400" dirty="0" err="1" smtClean="0">
                <a:latin typeface="Times New Roman" panose="02020603050405020304" pitchFamily="18" charset="0"/>
                <a:cs typeface="Times New Roman" panose="02020603050405020304" pitchFamily="18" charset="0"/>
              </a:rPr>
              <a:t>blokerler</a:t>
            </a:r>
            <a:r>
              <a:rPr lang="tr-TR" sz="3400" dirty="0" smtClean="0">
                <a:latin typeface="Times New Roman" panose="02020603050405020304" pitchFamily="18" charset="0"/>
                <a:cs typeface="Times New Roman" panose="02020603050405020304" pitchFamily="18" charset="0"/>
              </a:rPr>
              <a:t>, oral </a:t>
            </a:r>
            <a:r>
              <a:rPr lang="tr-TR" sz="3400" dirty="0" err="1" smtClean="0">
                <a:latin typeface="Times New Roman" panose="02020603050405020304" pitchFamily="18" charset="0"/>
                <a:cs typeface="Times New Roman" panose="02020603050405020304" pitchFamily="18" charset="0"/>
              </a:rPr>
              <a:t>kontraseptifler</a:t>
            </a:r>
            <a:r>
              <a:rPr lang="tr-TR" sz="3400" dirty="0" smtClean="0">
                <a:latin typeface="Times New Roman" panose="02020603050405020304" pitchFamily="18" charset="0"/>
                <a:cs typeface="Times New Roman" panose="02020603050405020304" pitchFamily="18" charset="0"/>
              </a:rPr>
              <a:t>, </a:t>
            </a:r>
            <a:r>
              <a:rPr lang="tr-TR" sz="3400" dirty="0" err="1" smtClean="0">
                <a:latin typeface="Times New Roman" panose="02020603050405020304" pitchFamily="18" charset="0"/>
                <a:cs typeface="Times New Roman" panose="02020603050405020304" pitchFamily="18" charset="0"/>
              </a:rPr>
              <a:t>androjen</a:t>
            </a:r>
            <a:r>
              <a:rPr lang="tr-TR" sz="3400" dirty="0" smtClean="0">
                <a:latin typeface="Times New Roman" panose="02020603050405020304" pitchFamily="18" charset="0"/>
                <a:cs typeface="Times New Roman" panose="02020603050405020304" pitchFamily="18" charset="0"/>
              </a:rPr>
              <a:t> preparatları, </a:t>
            </a:r>
            <a:r>
              <a:rPr lang="tr-TR" sz="3400" dirty="0" err="1" smtClean="0">
                <a:latin typeface="Times New Roman" panose="02020603050405020304" pitchFamily="18" charset="0"/>
                <a:cs typeface="Times New Roman" panose="02020603050405020304" pitchFamily="18" charset="0"/>
              </a:rPr>
              <a:t>fenotiazinler</a:t>
            </a:r>
            <a:r>
              <a:rPr lang="tr-TR" sz="3400" dirty="0" smtClean="0">
                <a:latin typeface="Times New Roman" panose="02020603050405020304" pitchFamily="18" charset="0"/>
                <a:cs typeface="Times New Roman" panose="02020603050405020304" pitchFamily="18" charset="0"/>
              </a:rPr>
              <a:t>, </a:t>
            </a:r>
            <a:r>
              <a:rPr lang="tr-TR" sz="3400" dirty="0" err="1" smtClean="0">
                <a:latin typeface="Times New Roman" panose="02020603050405020304" pitchFamily="18" charset="0"/>
                <a:cs typeface="Times New Roman" panose="02020603050405020304" pitchFamily="18" charset="0"/>
              </a:rPr>
              <a:t>antikonvulsanlar</a:t>
            </a:r>
            <a:r>
              <a:rPr lang="tr-TR" sz="3400" dirty="0" smtClean="0">
                <a:latin typeface="Times New Roman" panose="02020603050405020304" pitchFamily="18" charset="0"/>
                <a:cs typeface="Times New Roman" panose="02020603050405020304" pitchFamily="18" charset="0"/>
              </a:rPr>
              <a:t>, bazı </a:t>
            </a:r>
            <a:r>
              <a:rPr lang="tr-TR" sz="3400" dirty="0" err="1" smtClean="0">
                <a:latin typeface="Times New Roman" panose="02020603050405020304" pitchFamily="18" charset="0"/>
                <a:cs typeface="Times New Roman" panose="02020603050405020304" pitchFamily="18" charset="0"/>
              </a:rPr>
              <a:t>antiviral</a:t>
            </a:r>
            <a:r>
              <a:rPr lang="tr-TR" sz="3400" dirty="0" smtClean="0">
                <a:latin typeface="Times New Roman" panose="02020603050405020304" pitchFamily="18" charset="0"/>
                <a:cs typeface="Times New Roman" panose="02020603050405020304" pitchFamily="18" charset="0"/>
              </a:rPr>
              <a:t> ajanlar)</a:t>
            </a:r>
            <a:endParaRPr lang="tr-TR" sz="34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p:cNvSpPr>
            <a:spLocks noGrp="1"/>
          </p:cNvSpPr>
          <p:nvPr>
            <p:ph type="title"/>
          </p:nvPr>
        </p:nvSpPr>
        <p:spPr/>
        <p:txBody>
          <a:bodyPr/>
          <a:lstStyle/>
          <a:p>
            <a:pPr eaLnBrk="1" hangingPunct="1"/>
            <a:r>
              <a:rPr lang="tr-TR" smtClean="0"/>
              <a:t> </a:t>
            </a:r>
          </a:p>
        </p:txBody>
      </p:sp>
      <p:pic>
        <p:nvPicPr>
          <p:cNvPr id="27650" name="Picture 2"/>
          <p:cNvPicPr>
            <a:picLocks noGrp="1" noChangeAspect="1" noChangeArrowheads="1"/>
          </p:cNvPicPr>
          <p:nvPr>
            <p:ph idx="1"/>
          </p:nvPr>
        </p:nvPicPr>
        <p:blipFill>
          <a:blip r:embed="rId3"/>
          <a:srcRect/>
          <a:stretch>
            <a:fillRect/>
          </a:stretch>
        </p:blipFill>
        <p:spPr>
          <a:xfrm>
            <a:off x="0" y="374650"/>
            <a:ext cx="9144000" cy="6483350"/>
          </a:xfrm>
        </p:spPr>
      </p:pic>
      <p:pic>
        <p:nvPicPr>
          <p:cNvPr id="27651" name="Picture 3"/>
          <p:cNvPicPr>
            <a:picLocks noChangeAspect="1" noChangeArrowheads="1"/>
          </p:cNvPicPr>
          <p:nvPr/>
        </p:nvPicPr>
        <p:blipFill>
          <a:blip r:embed="rId4"/>
          <a:srcRect/>
          <a:stretch>
            <a:fillRect/>
          </a:stretch>
        </p:blipFill>
        <p:spPr bwMode="auto">
          <a:xfrm>
            <a:off x="0" y="0"/>
            <a:ext cx="4787900" cy="37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2308</TotalTime>
  <Words>1766</Words>
  <Application>Microsoft Office PowerPoint</Application>
  <PresentationFormat>On-screen Show (4:3)</PresentationFormat>
  <Paragraphs>275</Paragraphs>
  <Slides>46</Slides>
  <Notes>24</Notes>
  <HiddenSlides>0</HiddenSlides>
  <MMClips>0</MMClips>
  <ScaleCrop>false</ScaleCrop>
  <HeadingPairs>
    <vt:vector size="6" baseType="variant">
      <vt:variant>
        <vt:lpstr>Kullanılan Yazı Tipleri</vt:lpstr>
      </vt:variant>
      <vt:variant>
        <vt:i4>6</vt:i4>
      </vt:variant>
      <vt:variant>
        <vt:lpstr>Tasarım Şablonu</vt:lpstr>
      </vt:variant>
      <vt:variant>
        <vt:i4>1</vt:i4>
      </vt:variant>
      <vt:variant>
        <vt:lpstr>Slayt Başlıkları</vt:lpstr>
      </vt:variant>
      <vt:variant>
        <vt:i4>46</vt:i4>
      </vt:variant>
    </vt:vector>
  </HeadingPairs>
  <TitlesOfParts>
    <vt:vector size="53" baseType="lpstr">
      <vt:lpstr>Arial</vt:lpstr>
      <vt:lpstr>Calibri</vt:lpstr>
      <vt:lpstr>Monotype Corsiva</vt:lpstr>
      <vt:lpstr>Times New Roman</vt:lpstr>
      <vt:lpstr>Bradley Hand ITC</vt:lpstr>
      <vt:lpstr>Constantia</vt:lpstr>
      <vt:lpstr>Ofis Teması</vt:lpstr>
      <vt:lpstr>DİSLİPİDEMİLER</vt:lpstr>
      <vt:lpstr>AMAÇ</vt:lpstr>
      <vt:lpstr>HEDEFLER</vt:lpstr>
      <vt:lpstr> </vt:lpstr>
      <vt:lpstr>         </vt:lpstr>
      <vt:lpstr> </vt:lpstr>
      <vt:lpstr>Dislipidemilerin  Sınıflandırılması</vt:lpstr>
      <vt:lpstr> </vt:lpstr>
      <vt:lpstr> </vt:lpstr>
      <vt:lpstr>Dislipidemik hastada anamnez ve fizik muayene </vt:lpstr>
      <vt:lpstr> Gövde, sırt, el-ayak, diz ve dirsek bölgelerinde çok sayıda milimetrik deriden kabarık sarımsı lezyonlar olan erüptif ksantomlar görülebilir.</vt:lpstr>
      <vt:lpstr> </vt:lpstr>
      <vt:lpstr> </vt:lpstr>
      <vt:lpstr>Dislipidemi taraması kime, ne zaman yapılmalıdır? </vt:lpstr>
      <vt:lpstr> </vt:lpstr>
      <vt:lpstr> </vt:lpstr>
      <vt:lpstr> Lipid Ölçümünde Dikkat Edilmesi Gereken Durumlar</vt:lpstr>
      <vt:lpstr> </vt:lpstr>
      <vt:lpstr>DİSLİPİDEMİK HASTADA RİSK DEĞERLENDİRMESİ VE LDL KOLESTEROL YÜKSEKLİĞİNE YAKLAŞIM</vt:lpstr>
      <vt:lpstr>Lipoprotein düzeylerine göre risk değerlendirme</vt:lpstr>
      <vt:lpstr>KAH ve eşdeğeri hastalık aranması </vt:lpstr>
      <vt:lpstr>Toplam kardiyovasküler riskin değerlendirilmesi</vt:lpstr>
      <vt:lpstr> </vt:lpstr>
      <vt:lpstr>SCORE Risk tablosunda toplam kardiyovasküler risk kategorileri</vt:lpstr>
      <vt:lpstr>İlaç tedavisine karar verme ?</vt:lpstr>
      <vt:lpstr> </vt:lpstr>
      <vt:lpstr> </vt:lpstr>
      <vt:lpstr> </vt:lpstr>
      <vt:lpstr>Dislipidemide kullanılan ilaçlar </vt:lpstr>
      <vt:lpstr>Statinler </vt:lpstr>
      <vt:lpstr>Statin kullanımında basamaklar</vt:lpstr>
      <vt:lpstr>Statin toksisitesi açısından riskli durumlar</vt:lpstr>
      <vt:lpstr>Etkin dozda kullanım</vt:lpstr>
      <vt:lpstr>Statin tedavisinde yan etkiler </vt:lpstr>
      <vt:lpstr> </vt:lpstr>
      <vt:lpstr> </vt:lpstr>
      <vt:lpstr>Fibrik asit deriveleri(fibratlar)</vt:lpstr>
      <vt:lpstr> </vt:lpstr>
      <vt:lpstr>Fibratların yan etkileri</vt:lpstr>
      <vt:lpstr>Nikotinik asit</vt:lpstr>
      <vt:lpstr> Nikotinik asit yan etkileri</vt:lpstr>
      <vt:lpstr> Safta asidi bağlayıcı reçineler</vt:lpstr>
      <vt:lpstr>Kolesterol emilim inhibitörleri</vt:lpstr>
      <vt:lpstr>Omega-3 yağ asidi</vt:lpstr>
      <vt:lpstr>Kaynaklar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DİSLİPİDEMİLER</dc:title>
  <dc:creator>pc</dc:creator>
  <cp:lastModifiedBy>DX6120MT</cp:lastModifiedBy>
  <cp:revision>102</cp:revision>
  <dcterms:modified xsi:type="dcterms:W3CDTF">2016-10-26T10:58:55Z</dcterms:modified>
</cp:coreProperties>
</file>