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9" r:id="rId2"/>
    <p:sldId id="417" r:id="rId3"/>
    <p:sldId id="418" r:id="rId4"/>
    <p:sldId id="429" r:id="rId5"/>
    <p:sldId id="256" r:id="rId6"/>
    <p:sldId id="310" r:id="rId7"/>
    <p:sldId id="365" r:id="rId8"/>
    <p:sldId id="420" r:id="rId9"/>
    <p:sldId id="349" r:id="rId10"/>
    <p:sldId id="333" r:id="rId11"/>
    <p:sldId id="337" r:id="rId12"/>
    <p:sldId id="339" r:id="rId13"/>
    <p:sldId id="371" r:id="rId14"/>
    <p:sldId id="300" r:id="rId15"/>
    <p:sldId id="299" r:id="rId16"/>
    <p:sldId id="301" r:id="rId17"/>
    <p:sldId id="357" r:id="rId18"/>
    <p:sldId id="358" r:id="rId19"/>
    <p:sldId id="415" r:id="rId20"/>
    <p:sldId id="416" r:id="rId21"/>
    <p:sldId id="352" r:id="rId22"/>
    <p:sldId id="346" r:id="rId23"/>
    <p:sldId id="423" r:id="rId24"/>
    <p:sldId id="421" r:id="rId25"/>
    <p:sldId id="422" r:id="rId26"/>
    <p:sldId id="425" r:id="rId27"/>
    <p:sldId id="317" r:id="rId28"/>
    <p:sldId id="313" r:id="rId29"/>
    <p:sldId id="314" r:id="rId30"/>
    <p:sldId id="315" r:id="rId31"/>
    <p:sldId id="267" r:id="rId32"/>
    <p:sldId id="394" r:id="rId33"/>
    <p:sldId id="408" r:id="rId34"/>
    <p:sldId id="323" r:id="rId35"/>
    <p:sldId id="324" r:id="rId36"/>
    <p:sldId id="325" r:id="rId37"/>
    <p:sldId id="326" r:id="rId38"/>
    <p:sldId id="409" r:id="rId39"/>
    <p:sldId id="403" r:id="rId40"/>
    <p:sldId id="411" r:id="rId41"/>
    <p:sldId id="404" r:id="rId42"/>
    <p:sldId id="271" r:id="rId43"/>
    <p:sldId id="426" r:id="rId44"/>
    <p:sldId id="427" r:id="rId45"/>
    <p:sldId id="291" r:id="rId46"/>
    <p:sldId id="419" r:id="rId47"/>
    <p:sldId id="294" r:id="rId48"/>
    <p:sldId id="295" r:id="rId49"/>
    <p:sldId id="297" r:id="rId50"/>
    <p:sldId id="392" r:id="rId51"/>
    <p:sldId id="388" r:id="rId52"/>
    <p:sldId id="389" r:id="rId53"/>
    <p:sldId id="390" r:id="rId54"/>
    <p:sldId id="443" r:id="rId55"/>
    <p:sldId id="444" r:id="rId56"/>
    <p:sldId id="445" r:id="rId57"/>
    <p:sldId id="312" r:id="rId58"/>
    <p:sldId id="298" r:id="rId59"/>
    <p:sldId id="277" r:id="rId60"/>
    <p:sldId id="363" r:id="rId61"/>
    <p:sldId id="279" r:id="rId62"/>
    <p:sldId id="362" r:id="rId63"/>
    <p:sldId id="311" r:id="rId64"/>
    <p:sldId id="424" r:id="rId65"/>
    <p:sldId id="360" r:id="rId66"/>
    <p:sldId id="361" r:id="rId67"/>
    <p:sldId id="410" r:id="rId68"/>
    <p:sldId id="412" r:id="rId69"/>
    <p:sldId id="413" r:id="rId70"/>
    <p:sldId id="414" r:id="rId71"/>
    <p:sldId id="442" r:id="rId72"/>
    <p:sldId id="428" r:id="rId73"/>
    <p:sldId id="285" r:id="rId74"/>
    <p:sldId id="288" r:id="rId75"/>
    <p:sldId id="289" r:id="rId76"/>
    <p:sldId id="364" r:id="rId77"/>
    <p:sldId id="440" r:id="rId78"/>
    <p:sldId id="441" r:id="rId79"/>
    <p:sldId id="286" r:id="rId80"/>
    <p:sldId id="431" r:id="rId81"/>
    <p:sldId id="433" r:id="rId82"/>
    <p:sldId id="434" r:id="rId83"/>
    <p:sldId id="435" r:id="rId84"/>
    <p:sldId id="436" r:id="rId85"/>
    <p:sldId id="437" r:id="rId86"/>
    <p:sldId id="430" r:id="rId87"/>
    <p:sldId id="370" r:id="rId88"/>
    <p:sldId id="438" r:id="rId8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slide" Target="slides/slide75.xml" /><Relationship Id="rId84" Type="http://schemas.openxmlformats.org/officeDocument/2006/relationships/slide" Target="slides/slide83.xml" /><Relationship Id="rId89" Type="http://schemas.openxmlformats.org/officeDocument/2006/relationships/slide" Target="slides/slide88.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slide" Target="slides/slide78.xml" /><Relationship Id="rId87" Type="http://schemas.openxmlformats.org/officeDocument/2006/relationships/slide" Target="slides/slide86.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90" Type="http://schemas.openxmlformats.org/officeDocument/2006/relationships/presProps" Target="presProps.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tableStyles" Target="tableStyles.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4" Type="http://schemas.openxmlformats.org/officeDocument/2006/relationships/slide" Target="slides/slide3.xml" /><Relationship Id="rId9" Type="http://schemas.openxmlformats.org/officeDocument/2006/relationships/slide" Target="slides/slide8.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E1CC6F-092D-354F-8769-7D5CF16D3F67}"/>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836E5B22-C57E-F645-9218-9C2C8CAB45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F4A246BF-8008-F143-9D3A-E9E46E76D793}"/>
              </a:ext>
            </a:extLst>
          </p:cNvPr>
          <p:cNvSpPr>
            <a:spLocks noGrp="1"/>
          </p:cNvSpPr>
          <p:nvPr>
            <p:ph type="dt" sz="half" idx="10"/>
          </p:nvPr>
        </p:nvSpPr>
        <p:spPr/>
        <p:txBody>
          <a:bodyPr/>
          <a:lstStyle/>
          <a:p>
            <a:fld id="{C4775DF8-80E7-8D41-94C1-0AF121B94BA2}" type="datetimeFigureOut">
              <a:rPr lang="tr-TR" smtClean="0"/>
              <a:t>15.03.2022</a:t>
            </a:fld>
            <a:endParaRPr lang="tr-TR"/>
          </a:p>
        </p:txBody>
      </p:sp>
      <p:sp>
        <p:nvSpPr>
          <p:cNvPr id="5" name="Alt Bilgi Yer Tutucusu 4">
            <a:extLst>
              <a:ext uri="{FF2B5EF4-FFF2-40B4-BE49-F238E27FC236}">
                <a16:creationId xmlns:a16="http://schemas.microsoft.com/office/drawing/2014/main" id="{861AA0CC-69FD-F948-8E30-16043F39E0A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DDEB826-3CFA-BA42-B1E9-41B0FC05D574}"/>
              </a:ext>
            </a:extLst>
          </p:cNvPr>
          <p:cNvSpPr>
            <a:spLocks noGrp="1"/>
          </p:cNvSpPr>
          <p:nvPr>
            <p:ph type="sldNum" sz="quarter" idx="12"/>
          </p:nvPr>
        </p:nvSpPr>
        <p:spPr/>
        <p:txBody>
          <a:bodyPr/>
          <a:lstStyle/>
          <a:p>
            <a:fld id="{A20A99F6-F6C1-E840-8EA5-8D4FEDE17B49}" type="slidenum">
              <a:rPr lang="tr-TR" smtClean="0"/>
              <a:t>‹#›</a:t>
            </a:fld>
            <a:endParaRPr lang="tr-TR"/>
          </a:p>
        </p:txBody>
      </p:sp>
    </p:spTree>
    <p:extLst>
      <p:ext uri="{BB962C8B-B14F-4D97-AF65-F5344CB8AC3E}">
        <p14:creationId xmlns:p14="http://schemas.microsoft.com/office/powerpoint/2010/main" val="194287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54668F-E6FD-DD4A-A438-5845AC51977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2C8F211-5ED6-684D-8D4A-944ED93ABCAE}"/>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B58C66D-4706-964A-A123-7AF7FD83A43F}"/>
              </a:ext>
            </a:extLst>
          </p:cNvPr>
          <p:cNvSpPr>
            <a:spLocks noGrp="1"/>
          </p:cNvSpPr>
          <p:nvPr>
            <p:ph type="dt" sz="half" idx="10"/>
          </p:nvPr>
        </p:nvSpPr>
        <p:spPr/>
        <p:txBody>
          <a:bodyPr/>
          <a:lstStyle/>
          <a:p>
            <a:fld id="{C4775DF8-80E7-8D41-94C1-0AF121B94BA2}" type="datetimeFigureOut">
              <a:rPr lang="tr-TR" smtClean="0"/>
              <a:t>15.03.2022</a:t>
            </a:fld>
            <a:endParaRPr lang="tr-TR"/>
          </a:p>
        </p:txBody>
      </p:sp>
      <p:sp>
        <p:nvSpPr>
          <p:cNvPr id="5" name="Alt Bilgi Yer Tutucusu 4">
            <a:extLst>
              <a:ext uri="{FF2B5EF4-FFF2-40B4-BE49-F238E27FC236}">
                <a16:creationId xmlns:a16="http://schemas.microsoft.com/office/drawing/2014/main" id="{A86A6B35-AEC1-3C4D-887C-CCDD1C73C85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0298820-BC6E-7B48-8D7B-5D59B0960AA6}"/>
              </a:ext>
            </a:extLst>
          </p:cNvPr>
          <p:cNvSpPr>
            <a:spLocks noGrp="1"/>
          </p:cNvSpPr>
          <p:nvPr>
            <p:ph type="sldNum" sz="quarter" idx="12"/>
          </p:nvPr>
        </p:nvSpPr>
        <p:spPr/>
        <p:txBody>
          <a:bodyPr/>
          <a:lstStyle/>
          <a:p>
            <a:fld id="{A20A99F6-F6C1-E840-8EA5-8D4FEDE17B49}" type="slidenum">
              <a:rPr lang="tr-TR" smtClean="0"/>
              <a:t>‹#›</a:t>
            </a:fld>
            <a:endParaRPr lang="tr-TR"/>
          </a:p>
        </p:txBody>
      </p:sp>
    </p:spTree>
    <p:extLst>
      <p:ext uri="{BB962C8B-B14F-4D97-AF65-F5344CB8AC3E}">
        <p14:creationId xmlns:p14="http://schemas.microsoft.com/office/powerpoint/2010/main" val="3476273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38A6004-3D33-B44D-90B0-87BA554C8826}"/>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5086EE63-F4A8-1E4E-B6E9-8009B5B2D475}"/>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A7ED080-6800-9345-BB41-6F80E8DCB68C}"/>
              </a:ext>
            </a:extLst>
          </p:cNvPr>
          <p:cNvSpPr>
            <a:spLocks noGrp="1"/>
          </p:cNvSpPr>
          <p:nvPr>
            <p:ph type="dt" sz="half" idx="10"/>
          </p:nvPr>
        </p:nvSpPr>
        <p:spPr/>
        <p:txBody>
          <a:bodyPr/>
          <a:lstStyle/>
          <a:p>
            <a:fld id="{C4775DF8-80E7-8D41-94C1-0AF121B94BA2}" type="datetimeFigureOut">
              <a:rPr lang="tr-TR" smtClean="0"/>
              <a:t>15.03.2022</a:t>
            </a:fld>
            <a:endParaRPr lang="tr-TR"/>
          </a:p>
        </p:txBody>
      </p:sp>
      <p:sp>
        <p:nvSpPr>
          <p:cNvPr id="5" name="Alt Bilgi Yer Tutucusu 4">
            <a:extLst>
              <a:ext uri="{FF2B5EF4-FFF2-40B4-BE49-F238E27FC236}">
                <a16:creationId xmlns:a16="http://schemas.microsoft.com/office/drawing/2014/main" id="{A60660B1-6086-3748-AC39-78BA0CC87BA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CE8EDB1-140F-CF40-9217-23DA42736AA9}"/>
              </a:ext>
            </a:extLst>
          </p:cNvPr>
          <p:cNvSpPr>
            <a:spLocks noGrp="1"/>
          </p:cNvSpPr>
          <p:nvPr>
            <p:ph type="sldNum" sz="quarter" idx="12"/>
          </p:nvPr>
        </p:nvSpPr>
        <p:spPr/>
        <p:txBody>
          <a:bodyPr/>
          <a:lstStyle/>
          <a:p>
            <a:fld id="{A20A99F6-F6C1-E840-8EA5-8D4FEDE17B49}" type="slidenum">
              <a:rPr lang="tr-TR" smtClean="0"/>
              <a:t>‹#›</a:t>
            </a:fld>
            <a:endParaRPr lang="tr-TR"/>
          </a:p>
        </p:txBody>
      </p:sp>
    </p:spTree>
    <p:extLst>
      <p:ext uri="{BB962C8B-B14F-4D97-AF65-F5344CB8AC3E}">
        <p14:creationId xmlns:p14="http://schemas.microsoft.com/office/powerpoint/2010/main" val="1426188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BCDEA5-A823-1246-A058-82A5EE7C4C5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2D1D3F5-4590-2F44-B3BE-11A8FFFDEC67}"/>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049D0DD-1866-EC46-821D-C615E4673E14}"/>
              </a:ext>
            </a:extLst>
          </p:cNvPr>
          <p:cNvSpPr>
            <a:spLocks noGrp="1"/>
          </p:cNvSpPr>
          <p:nvPr>
            <p:ph type="dt" sz="half" idx="10"/>
          </p:nvPr>
        </p:nvSpPr>
        <p:spPr/>
        <p:txBody>
          <a:bodyPr/>
          <a:lstStyle/>
          <a:p>
            <a:fld id="{C4775DF8-80E7-8D41-94C1-0AF121B94BA2}" type="datetimeFigureOut">
              <a:rPr lang="tr-TR" smtClean="0"/>
              <a:t>15.03.2022</a:t>
            </a:fld>
            <a:endParaRPr lang="tr-TR"/>
          </a:p>
        </p:txBody>
      </p:sp>
      <p:sp>
        <p:nvSpPr>
          <p:cNvPr id="5" name="Alt Bilgi Yer Tutucusu 4">
            <a:extLst>
              <a:ext uri="{FF2B5EF4-FFF2-40B4-BE49-F238E27FC236}">
                <a16:creationId xmlns:a16="http://schemas.microsoft.com/office/drawing/2014/main" id="{60169E1B-DD8C-BE4F-9124-5F4F855059E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2806666-B606-854F-84CE-89BEA4751BAE}"/>
              </a:ext>
            </a:extLst>
          </p:cNvPr>
          <p:cNvSpPr>
            <a:spLocks noGrp="1"/>
          </p:cNvSpPr>
          <p:nvPr>
            <p:ph type="sldNum" sz="quarter" idx="12"/>
          </p:nvPr>
        </p:nvSpPr>
        <p:spPr/>
        <p:txBody>
          <a:bodyPr/>
          <a:lstStyle/>
          <a:p>
            <a:fld id="{A20A99F6-F6C1-E840-8EA5-8D4FEDE17B49}" type="slidenum">
              <a:rPr lang="tr-TR" smtClean="0"/>
              <a:t>‹#›</a:t>
            </a:fld>
            <a:endParaRPr lang="tr-TR"/>
          </a:p>
        </p:txBody>
      </p:sp>
    </p:spTree>
    <p:extLst>
      <p:ext uri="{BB962C8B-B14F-4D97-AF65-F5344CB8AC3E}">
        <p14:creationId xmlns:p14="http://schemas.microsoft.com/office/powerpoint/2010/main" val="3857189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8E46CC-9009-6449-8DA9-8D379997F5F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BC8952BF-D9A6-C949-ADB4-B875476AC3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C1A854FA-BB77-7448-B9B2-13F36D953B41}"/>
              </a:ext>
            </a:extLst>
          </p:cNvPr>
          <p:cNvSpPr>
            <a:spLocks noGrp="1"/>
          </p:cNvSpPr>
          <p:nvPr>
            <p:ph type="dt" sz="half" idx="10"/>
          </p:nvPr>
        </p:nvSpPr>
        <p:spPr/>
        <p:txBody>
          <a:bodyPr/>
          <a:lstStyle/>
          <a:p>
            <a:fld id="{C4775DF8-80E7-8D41-94C1-0AF121B94BA2}" type="datetimeFigureOut">
              <a:rPr lang="tr-TR" smtClean="0"/>
              <a:t>15.03.2022</a:t>
            </a:fld>
            <a:endParaRPr lang="tr-TR"/>
          </a:p>
        </p:txBody>
      </p:sp>
      <p:sp>
        <p:nvSpPr>
          <p:cNvPr id="5" name="Alt Bilgi Yer Tutucusu 4">
            <a:extLst>
              <a:ext uri="{FF2B5EF4-FFF2-40B4-BE49-F238E27FC236}">
                <a16:creationId xmlns:a16="http://schemas.microsoft.com/office/drawing/2014/main" id="{D8529DE9-160E-304A-9C0A-CF2807076C9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0E40DC3-8D40-4240-969D-B2BF04F7C5B2}"/>
              </a:ext>
            </a:extLst>
          </p:cNvPr>
          <p:cNvSpPr>
            <a:spLocks noGrp="1"/>
          </p:cNvSpPr>
          <p:nvPr>
            <p:ph type="sldNum" sz="quarter" idx="12"/>
          </p:nvPr>
        </p:nvSpPr>
        <p:spPr/>
        <p:txBody>
          <a:bodyPr/>
          <a:lstStyle/>
          <a:p>
            <a:fld id="{A20A99F6-F6C1-E840-8EA5-8D4FEDE17B49}" type="slidenum">
              <a:rPr lang="tr-TR" smtClean="0"/>
              <a:t>‹#›</a:t>
            </a:fld>
            <a:endParaRPr lang="tr-TR"/>
          </a:p>
        </p:txBody>
      </p:sp>
    </p:spTree>
    <p:extLst>
      <p:ext uri="{BB962C8B-B14F-4D97-AF65-F5344CB8AC3E}">
        <p14:creationId xmlns:p14="http://schemas.microsoft.com/office/powerpoint/2010/main" val="4180053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E0B376E-2BBE-5D4C-AB94-3E77FDF14E1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D91736B-EE7D-8D4F-9065-336C2A274608}"/>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19B0E119-1F6E-DF4C-8EDD-FFCF2A4EB2DB}"/>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A793BD2-865C-A142-935E-FCE90CE61701}"/>
              </a:ext>
            </a:extLst>
          </p:cNvPr>
          <p:cNvSpPr>
            <a:spLocks noGrp="1"/>
          </p:cNvSpPr>
          <p:nvPr>
            <p:ph type="dt" sz="half" idx="10"/>
          </p:nvPr>
        </p:nvSpPr>
        <p:spPr/>
        <p:txBody>
          <a:bodyPr/>
          <a:lstStyle/>
          <a:p>
            <a:fld id="{C4775DF8-80E7-8D41-94C1-0AF121B94BA2}" type="datetimeFigureOut">
              <a:rPr lang="tr-TR" smtClean="0"/>
              <a:t>15.03.2022</a:t>
            </a:fld>
            <a:endParaRPr lang="tr-TR"/>
          </a:p>
        </p:txBody>
      </p:sp>
      <p:sp>
        <p:nvSpPr>
          <p:cNvPr id="6" name="Alt Bilgi Yer Tutucusu 5">
            <a:extLst>
              <a:ext uri="{FF2B5EF4-FFF2-40B4-BE49-F238E27FC236}">
                <a16:creationId xmlns:a16="http://schemas.microsoft.com/office/drawing/2014/main" id="{80E98969-2ABF-D644-A174-5026171D501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E50D05A-F1C8-3A45-B442-047447E15A20}"/>
              </a:ext>
            </a:extLst>
          </p:cNvPr>
          <p:cNvSpPr>
            <a:spLocks noGrp="1"/>
          </p:cNvSpPr>
          <p:nvPr>
            <p:ph type="sldNum" sz="quarter" idx="12"/>
          </p:nvPr>
        </p:nvSpPr>
        <p:spPr/>
        <p:txBody>
          <a:bodyPr/>
          <a:lstStyle/>
          <a:p>
            <a:fld id="{A20A99F6-F6C1-E840-8EA5-8D4FEDE17B49}" type="slidenum">
              <a:rPr lang="tr-TR" smtClean="0"/>
              <a:t>‹#›</a:t>
            </a:fld>
            <a:endParaRPr lang="tr-TR"/>
          </a:p>
        </p:txBody>
      </p:sp>
    </p:spTree>
    <p:extLst>
      <p:ext uri="{BB962C8B-B14F-4D97-AF65-F5344CB8AC3E}">
        <p14:creationId xmlns:p14="http://schemas.microsoft.com/office/powerpoint/2010/main" val="4116032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F85B5E-3037-1844-B138-1DB8A2375D37}"/>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B6D41CC-EEB2-7346-8CC4-90B4890E61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76747667-F973-C84E-B536-2A5D7A7A589F}"/>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EA7D9E8-50B7-6A4E-B3E7-59E33ED4C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30291B9C-0915-4044-93ED-BC824BD4385C}"/>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6A77FB80-11AE-2149-8D96-1EBBA617BAE1}"/>
              </a:ext>
            </a:extLst>
          </p:cNvPr>
          <p:cNvSpPr>
            <a:spLocks noGrp="1"/>
          </p:cNvSpPr>
          <p:nvPr>
            <p:ph type="dt" sz="half" idx="10"/>
          </p:nvPr>
        </p:nvSpPr>
        <p:spPr/>
        <p:txBody>
          <a:bodyPr/>
          <a:lstStyle/>
          <a:p>
            <a:fld id="{C4775DF8-80E7-8D41-94C1-0AF121B94BA2}" type="datetimeFigureOut">
              <a:rPr lang="tr-TR" smtClean="0"/>
              <a:t>15.03.2022</a:t>
            </a:fld>
            <a:endParaRPr lang="tr-TR"/>
          </a:p>
        </p:txBody>
      </p:sp>
      <p:sp>
        <p:nvSpPr>
          <p:cNvPr id="8" name="Alt Bilgi Yer Tutucusu 7">
            <a:extLst>
              <a:ext uri="{FF2B5EF4-FFF2-40B4-BE49-F238E27FC236}">
                <a16:creationId xmlns:a16="http://schemas.microsoft.com/office/drawing/2014/main" id="{7FA70A48-5207-E04E-9E25-BDE95257DB3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48FEED19-9D6C-C74E-8876-2D9BE5075196}"/>
              </a:ext>
            </a:extLst>
          </p:cNvPr>
          <p:cNvSpPr>
            <a:spLocks noGrp="1"/>
          </p:cNvSpPr>
          <p:nvPr>
            <p:ph type="sldNum" sz="quarter" idx="12"/>
          </p:nvPr>
        </p:nvSpPr>
        <p:spPr/>
        <p:txBody>
          <a:bodyPr/>
          <a:lstStyle/>
          <a:p>
            <a:fld id="{A20A99F6-F6C1-E840-8EA5-8D4FEDE17B49}" type="slidenum">
              <a:rPr lang="tr-TR" smtClean="0"/>
              <a:t>‹#›</a:t>
            </a:fld>
            <a:endParaRPr lang="tr-TR"/>
          </a:p>
        </p:txBody>
      </p:sp>
    </p:spTree>
    <p:extLst>
      <p:ext uri="{BB962C8B-B14F-4D97-AF65-F5344CB8AC3E}">
        <p14:creationId xmlns:p14="http://schemas.microsoft.com/office/powerpoint/2010/main" val="334530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FFD4A6-A7A5-9F44-A2EB-B500960FCE6B}"/>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30A576E-1485-B844-9265-EB864C9C7BF8}"/>
              </a:ext>
            </a:extLst>
          </p:cNvPr>
          <p:cNvSpPr>
            <a:spLocks noGrp="1"/>
          </p:cNvSpPr>
          <p:nvPr>
            <p:ph type="dt" sz="half" idx="10"/>
          </p:nvPr>
        </p:nvSpPr>
        <p:spPr/>
        <p:txBody>
          <a:bodyPr/>
          <a:lstStyle/>
          <a:p>
            <a:fld id="{C4775DF8-80E7-8D41-94C1-0AF121B94BA2}" type="datetimeFigureOut">
              <a:rPr lang="tr-TR" smtClean="0"/>
              <a:t>15.03.2022</a:t>
            </a:fld>
            <a:endParaRPr lang="tr-TR"/>
          </a:p>
        </p:txBody>
      </p:sp>
      <p:sp>
        <p:nvSpPr>
          <p:cNvPr id="4" name="Alt Bilgi Yer Tutucusu 3">
            <a:extLst>
              <a:ext uri="{FF2B5EF4-FFF2-40B4-BE49-F238E27FC236}">
                <a16:creationId xmlns:a16="http://schemas.microsoft.com/office/drawing/2014/main" id="{81153BEC-CA55-004E-8C06-124C2A8843AF}"/>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D11D004D-886B-F041-960F-6CDD02DBCD5B}"/>
              </a:ext>
            </a:extLst>
          </p:cNvPr>
          <p:cNvSpPr>
            <a:spLocks noGrp="1"/>
          </p:cNvSpPr>
          <p:nvPr>
            <p:ph type="sldNum" sz="quarter" idx="12"/>
          </p:nvPr>
        </p:nvSpPr>
        <p:spPr/>
        <p:txBody>
          <a:bodyPr/>
          <a:lstStyle/>
          <a:p>
            <a:fld id="{A20A99F6-F6C1-E840-8EA5-8D4FEDE17B49}" type="slidenum">
              <a:rPr lang="tr-TR" smtClean="0"/>
              <a:t>‹#›</a:t>
            </a:fld>
            <a:endParaRPr lang="tr-TR"/>
          </a:p>
        </p:txBody>
      </p:sp>
    </p:spTree>
    <p:extLst>
      <p:ext uri="{BB962C8B-B14F-4D97-AF65-F5344CB8AC3E}">
        <p14:creationId xmlns:p14="http://schemas.microsoft.com/office/powerpoint/2010/main" val="1726184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03C9C69-B554-C34B-A897-B94DE94B2D57}"/>
              </a:ext>
            </a:extLst>
          </p:cNvPr>
          <p:cNvSpPr>
            <a:spLocks noGrp="1"/>
          </p:cNvSpPr>
          <p:nvPr>
            <p:ph type="dt" sz="half" idx="10"/>
          </p:nvPr>
        </p:nvSpPr>
        <p:spPr/>
        <p:txBody>
          <a:bodyPr/>
          <a:lstStyle/>
          <a:p>
            <a:fld id="{C4775DF8-80E7-8D41-94C1-0AF121B94BA2}" type="datetimeFigureOut">
              <a:rPr lang="tr-TR" smtClean="0"/>
              <a:t>15.03.2022</a:t>
            </a:fld>
            <a:endParaRPr lang="tr-TR"/>
          </a:p>
        </p:txBody>
      </p:sp>
      <p:sp>
        <p:nvSpPr>
          <p:cNvPr id="3" name="Alt Bilgi Yer Tutucusu 2">
            <a:extLst>
              <a:ext uri="{FF2B5EF4-FFF2-40B4-BE49-F238E27FC236}">
                <a16:creationId xmlns:a16="http://schemas.microsoft.com/office/drawing/2014/main" id="{3E54F6B1-AAA9-EC41-B031-5D007B9E353E}"/>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AC59F83A-36AB-6F41-AFAE-5F7F5FC663D6}"/>
              </a:ext>
            </a:extLst>
          </p:cNvPr>
          <p:cNvSpPr>
            <a:spLocks noGrp="1"/>
          </p:cNvSpPr>
          <p:nvPr>
            <p:ph type="sldNum" sz="quarter" idx="12"/>
          </p:nvPr>
        </p:nvSpPr>
        <p:spPr/>
        <p:txBody>
          <a:bodyPr/>
          <a:lstStyle/>
          <a:p>
            <a:fld id="{A20A99F6-F6C1-E840-8EA5-8D4FEDE17B49}" type="slidenum">
              <a:rPr lang="tr-TR" smtClean="0"/>
              <a:t>‹#›</a:t>
            </a:fld>
            <a:endParaRPr lang="tr-TR"/>
          </a:p>
        </p:txBody>
      </p:sp>
    </p:spTree>
    <p:extLst>
      <p:ext uri="{BB962C8B-B14F-4D97-AF65-F5344CB8AC3E}">
        <p14:creationId xmlns:p14="http://schemas.microsoft.com/office/powerpoint/2010/main" val="406122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C566E3-A0AE-2C4C-9607-0E853D03140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6361452-133B-E945-AD4F-0E54A806D4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CC73C5CE-A615-2E4F-A08C-BE0D348DE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F3CDC25-15B3-514F-96B0-DB5988637A77}"/>
              </a:ext>
            </a:extLst>
          </p:cNvPr>
          <p:cNvSpPr>
            <a:spLocks noGrp="1"/>
          </p:cNvSpPr>
          <p:nvPr>
            <p:ph type="dt" sz="half" idx="10"/>
          </p:nvPr>
        </p:nvSpPr>
        <p:spPr/>
        <p:txBody>
          <a:bodyPr/>
          <a:lstStyle/>
          <a:p>
            <a:fld id="{C4775DF8-80E7-8D41-94C1-0AF121B94BA2}" type="datetimeFigureOut">
              <a:rPr lang="tr-TR" smtClean="0"/>
              <a:t>15.03.2022</a:t>
            </a:fld>
            <a:endParaRPr lang="tr-TR"/>
          </a:p>
        </p:txBody>
      </p:sp>
      <p:sp>
        <p:nvSpPr>
          <p:cNvPr id="6" name="Alt Bilgi Yer Tutucusu 5">
            <a:extLst>
              <a:ext uri="{FF2B5EF4-FFF2-40B4-BE49-F238E27FC236}">
                <a16:creationId xmlns:a16="http://schemas.microsoft.com/office/drawing/2014/main" id="{29F297EA-BA25-014C-8197-9094075250E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7727AA5-CB40-F145-A88E-B7FB598991D9}"/>
              </a:ext>
            </a:extLst>
          </p:cNvPr>
          <p:cNvSpPr>
            <a:spLocks noGrp="1"/>
          </p:cNvSpPr>
          <p:nvPr>
            <p:ph type="sldNum" sz="quarter" idx="12"/>
          </p:nvPr>
        </p:nvSpPr>
        <p:spPr/>
        <p:txBody>
          <a:bodyPr/>
          <a:lstStyle/>
          <a:p>
            <a:fld id="{A20A99F6-F6C1-E840-8EA5-8D4FEDE17B49}" type="slidenum">
              <a:rPr lang="tr-TR" smtClean="0"/>
              <a:t>‹#›</a:t>
            </a:fld>
            <a:endParaRPr lang="tr-TR"/>
          </a:p>
        </p:txBody>
      </p:sp>
    </p:spTree>
    <p:extLst>
      <p:ext uri="{BB962C8B-B14F-4D97-AF65-F5344CB8AC3E}">
        <p14:creationId xmlns:p14="http://schemas.microsoft.com/office/powerpoint/2010/main" val="1460474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3EB4EC-D218-7A49-9299-0937FB7BCAA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ABAAD063-97C1-5543-A328-BC9C6642BE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0730294-2A89-C84F-852B-54863DF77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802EBE1-828E-A34A-A43D-C248794EA94E}"/>
              </a:ext>
            </a:extLst>
          </p:cNvPr>
          <p:cNvSpPr>
            <a:spLocks noGrp="1"/>
          </p:cNvSpPr>
          <p:nvPr>
            <p:ph type="dt" sz="half" idx="10"/>
          </p:nvPr>
        </p:nvSpPr>
        <p:spPr/>
        <p:txBody>
          <a:bodyPr/>
          <a:lstStyle/>
          <a:p>
            <a:fld id="{C4775DF8-80E7-8D41-94C1-0AF121B94BA2}" type="datetimeFigureOut">
              <a:rPr lang="tr-TR" smtClean="0"/>
              <a:t>15.03.2022</a:t>
            </a:fld>
            <a:endParaRPr lang="tr-TR"/>
          </a:p>
        </p:txBody>
      </p:sp>
      <p:sp>
        <p:nvSpPr>
          <p:cNvPr id="6" name="Alt Bilgi Yer Tutucusu 5">
            <a:extLst>
              <a:ext uri="{FF2B5EF4-FFF2-40B4-BE49-F238E27FC236}">
                <a16:creationId xmlns:a16="http://schemas.microsoft.com/office/drawing/2014/main" id="{7F67CF34-78B4-0648-BD18-329934D8CD2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936C15F-FED0-3048-97A1-C91983893FFC}"/>
              </a:ext>
            </a:extLst>
          </p:cNvPr>
          <p:cNvSpPr>
            <a:spLocks noGrp="1"/>
          </p:cNvSpPr>
          <p:nvPr>
            <p:ph type="sldNum" sz="quarter" idx="12"/>
          </p:nvPr>
        </p:nvSpPr>
        <p:spPr/>
        <p:txBody>
          <a:bodyPr/>
          <a:lstStyle/>
          <a:p>
            <a:fld id="{A20A99F6-F6C1-E840-8EA5-8D4FEDE17B49}" type="slidenum">
              <a:rPr lang="tr-TR" smtClean="0"/>
              <a:t>‹#›</a:t>
            </a:fld>
            <a:endParaRPr lang="tr-TR"/>
          </a:p>
        </p:txBody>
      </p:sp>
    </p:spTree>
    <p:extLst>
      <p:ext uri="{BB962C8B-B14F-4D97-AF65-F5344CB8AC3E}">
        <p14:creationId xmlns:p14="http://schemas.microsoft.com/office/powerpoint/2010/main" val="216857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F980DFD2-CD4B-1845-8451-18B5C8BEAA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2167399-692C-9743-AC4A-370AE9C9B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AED50B3-69DE-604B-B54D-B4F8D703FC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75DF8-80E7-8D41-94C1-0AF121B94BA2}" type="datetimeFigureOut">
              <a:rPr lang="tr-TR" smtClean="0"/>
              <a:t>15.03.2022</a:t>
            </a:fld>
            <a:endParaRPr lang="tr-TR"/>
          </a:p>
        </p:txBody>
      </p:sp>
      <p:sp>
        <p:nvSpPr>
          <p:cNvPr id="5" name="Alt Bilgi Yer Tutucusu 4">
            <a:extLst>
              <a:ext uri="{FF2B5EF4-FFF2-40B4-BE49-F238E27FC236}">
                <a16:creationId xmlns:a16="http://schemas.microsoft.com/office/drawing/2014/main" id="{AE6EB98D-A5B4-A345-9AAE-9FCF9E966B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E01AFA83-DE08-0744-B64D-096018F15D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A99F6-F6C1-E840-8EA5-8D4FEDE17B49}" type="slidenum">
              <a:rPr lang="tr-TR" smtClean="0"/>
              <a:t>‹#›</a:t>
            </a:fld>
            <a:endParaRPr lang="tr-TR"/>
          </a:p>
        </p:txBody>
      </p:sp>
    </p:spTree>
    <p:extLst>
      <p:ext uri="{BB962C8B-B14F-4D97-AF65-F5344CB8AC3E}">
        <p14:creationId xmlns:p14="http://schemas.microsoft.com/office/powerpoint/2010/main" val="3708278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hyperlink" Target="https://www.ucsf.edu/news/2019/01/412946/artificial-intelligence-can-detect-alzheimers-disease-brain-scans-six-years" TargetMode="External" /><Relationship Id="rId2" Type="http://schemas.openxmlformats.org/officeDocument/2006/relationships/image" Target="../media/image6.jpe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3" Type="http://schemas.openxmlformats.org/officeDocument/2006/relationships/hyperlink" Target="https://eastonad.ucla.edu/index.php/patients-caregivers/about-alzheimers-disease" TargetMode="External" /><Relationship Id="rId2" Type="http://schemas.openxmlformats.org/officeDocument/2006/relationships/image" Target="../media/image7.jpe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8.jpe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7.xml" /></Relationships>
</file>

<file path=ppt/slides/_rels/slide44.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7.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3" Type="http://schemas.openxmlformats.org/officeDocument/2006/relationships/hyperlink" Target="https://www.alzint.org/u/World-Alzheimer-Report-2021.pdf" TargetMode="External" /><Relationship Id="rId2" Type="http://schemas.openxmlformats.org/officeDocument/2006/relationships/image" Target="../media/image19.jpe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2" Type="http://schemas.openxmlformats.org/officeDocument/2006/relationships/hyperlink" Target="https://www.nice.org.uk/guidance/ng97/chapter/recommendations#verbal-episodic-memory" TargetMode="External"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image" Target="../media/image20.jpeg" /><Relationship Id="rId1" Type="http://schemas.openxmlformats.org/officeDocument/2006/relationships/slideLayout" Target="../slideLayouts/slideLayout7.xml" /></Relationships>
</file>

<file path=ppt/slides/_rels/slide53.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7.xml" /></Relationships>
</file>

<file path=ppt/slides/_rels/slide54.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7.xml" /></Relationships>
</file>

<file path=ppt/slides/_rels/slide55.xml.rels><?xml version="1.0" encoding="UTF-8" standalone="yes"?>
<Relationships xmlns="http://schemas.openxmlformats.org/package/2006/relationships"><Relationship Id="rId3" Type="http://schemas.openxmlformats.org/officeDocument/2006/relationships/hyperlink" Target="http://news.berkeley.edu/2016/03/02/pet-scans-alzheimers-tau-amiloid" TargetMode="External" /><Relationship Id="rId2" Type="http://schemas.openxmlformats.org/officeDocument/2006/relationships/image" Target="../media/image24.jpeg" /><Relationship Id="rId1" Type="http://schemas.openxmlformats.org/officeDocument/2006/relationships/slideLayout" Target="../slideLayouts/slideLayout7.xml" /></Relationships>
</file>

<file path=ppt/slides/_rels/slide56.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7.xml" /></Relationships>
</file>

<file path=ppt/slides/_rels/slide57.xml.rels><?xml version="1.0" encoding="UTF-8" standalone="yes"?>
<Relationships xmlns="http://schemas.openxmlformats.org/package/2006/relationships"><Relationship Id="rId2" Type="http://schemas.openxmlformats.org/officeDocument/2006/relationships/image" Target="../media/image26.jpeg"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3" Type="http://schemas.openxmlformats.org/officeDocument/2006/relationships/hyperlink" Target="https://www.alzint.org/u/World-Alzheimer-Report-2021.pdf" TargetMode="External" /><Relationship Id="rId2" Type="http://schemas.openxmlformats.org/officeDocument/2006/relationships/image" Target="../media/image28.jpe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7.xml" /></Relationships>
</file>

<file path=ppt/slides/_rels/slide66.xml.rels><?xml version="1.0" encoding="UTF-8" standalone="yes"?>
<Relationships xmlns="http://schemas.openxmlformats.org/package/2006/relationships"><Relationship Id="rId2" Type="http://schemas.openxmlformats.org/officeDocument/2006/relationships/image" Target="../media/image30.jpeg" /><Relationship Id="rId1" Type="http://schemas.openxmlformats.org/officeDocument/2006/relationships/slideLayout" Target="../slideLayouts/slideLayout7.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8" Type="http://schemas.openxmlformats.org/officeDocument/2006/relationships/image" Target="../media/image32.jpeg" /><Relationship Id="rId3" Type="http://schemas.openxmlformats.org/officeDocument/2006/relationships/hyperlink" Target="https://www.nia.nih.gov/health/preventing-alzheimers-disease-what-do-we-know#blood%20pressure" TargetMode="External" /><Relationship Id="rId7" Type="http://schemas.openxmlformats.org/officeDocument/2006/relationships/image" Target="../media/image31.jpeg" /><Relationship Id="rId2" Type="http://schemas.openxmlformats.org/officeDocument/2006/relationships/hyperlink" Target="https://www.nia.nih.gov/health/preventing-alzheimers-disease-what-do-we-know#physical%20activity" TargetMode="External" /><Relationship Id="rId1" Type="http://schemas.openxmlformats.org/officeDocument/2006/relationships/slideLayout" Target="../slideLayouts/slideLayout2.xml" /><Relationship Id="rId6" Type="http://schemas.openxmlformats.org/officeDocument/2006/relationships/hyperlink" Target="https://doi.org/10.17226/24782" TargetMode="External" /><Relationship Id="rId5" Type="http://schemas.openxmlformats.org/officeDocument/2006/relationships/hyperlink" Target="https://www.nia.nih.gov/health/what-do-we-know-about-diet-and-prevention-alzheimers-disease" TargetMode="External" /><Relationship Id="rId4" Type="http://schemas.openxmlformats.org/officeDocument/2006/relationships/hyperlink" Target="https://www.nia.nih.gov/health/preventing-alzheimers-disease-what-do-we-know#cognitive%20training" TargetMode="Externa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3" Type="http://schemas.openxmlformats.org/officeDocument/2006/relationships/hyperlink" Target="https://content.iospress.com/articles/journal-of-alzheimers-disease/jad160907#ref127%20ref129" TargetMode="External" /><Relationship Id="rId2" Type="http://schemas.openxmlformats.org/officeDocument/2006/relationships/hyperlink" Target="https://content.iospress.com/articles/journal-of-alzheimers-disease/jad160907#ref130" TargetMode="External" /><Relationship Id="rId1" Type="http://schemas.openxmlformats.org/officeDocument/2006/relationships/slideLayout" Target="../slideLayouts/slideLayout2.xml" /><Relationship Id="rId5" Type="http://schemas.openxmlformats.org/officeDocument/2006/relationships/image" Target="../media/image33.jpeg" /><Relationship Id="rId4" Type="http://schemas.openxmlformats.org/officeDocument/2006/relationships/hyperlink" Target="https://content.iospress.com/articles/journal-of-alzheimers-disease/jad160907#ref131" TargetMode="External" /></Relationships>
</file>

<file path=ppt/slides/_rels/slide78.xml.rels><?xml version="1.0" encoding="UTF-8" standalone="yes"?>
<Relationships xmlns="http://schemas.openxmlformats.org/package/2006/relationships"><Relationship Id="rId2" Type="http://schemas.openxmlformats.org/officeDocument/2006/relationships/image" Target="../media/image34.jpeg" /><Relationship Id="rId1" Type="http://schemas.openxmlformats.org/officeDocument/2006/relationships/slideLayout" Target="../slideLayouts/slideLayout2.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hyperlink" Target="https://www.alzint.org/u/World-Alzheimer-Report-2021.pdf" TargetMode="External" /><Relationship Id="rId2" Type="http://schemas.openxmlformats.org/officeDocument/2006/relationships/image" Target="../media/image1.jpeg" /><Relationship Id="rId1" Type="http://schemas.openxmlformats.org/officeDocument/2006/relationships/slideLayout" Target="../slideLayouts/slideLayout7.xml" /></Relationships>
</file>

<file path=ppt/slides/_rels/slide80.xml.rels><?xml version="1.0" encoding="UTF-8" standalone="yes"?>
<Relationships xmlns="http://schemas.openxmlformats.org/package/2006/relationships"><Relationship Id="rId3" Type="http://schemas.openxmlformats.org/officeDocument/2006/relationships/hyperlink" Target="https://www.nia.nih.gov/health/alzheimers-caregiving-changes-communication-skills" TargetMode="External" /><Relationship Id="rId2" Type="http://schemas.openxmlformats.org/officeDocument/2006/relationships/image" Target="../media/image35.jpeg" /><Relationship Id="rId1" Type="http://schemas.openxmlformats.org/officeDocument/2006/relationships/slideLayout" Target="../slideLayouts/slideLayout7.xml" /></Relationships>
</file>

<file path=ppt/slides/_rels/slide81.xml.rels><?xml version="1.0" encoding="UTF-8" standalone="yes"?>
<Relationships xmlns="http://schemas.openxmlformats.org/package/2006/relationships"><Relationship Id="rId2" Type="http://schemas.openxmlformats.org/officeDocument/2006/relationships/image" Target="../media/image36.jpeg" /><Relationship Id="rId1" Type="http://schemas.openxmlformats.org/officeDocument/2006/relationships/slideLayout" Target="../slideLayouts/slideLayout7.xml" /></Relationships>
</file>

<file path=ppt/slides/_rels/slide82.xml.rels><?xml version="1.0" encoding="UTF-8" standalone="yes"?>
<Relationships xmlns="http://schemas.openxmlformats.org/package/2006/relationships"><Relationship Id="rId2" Type="http://schemas.openxmlformats.org/officeDocument/2006/relationships/image" Target="../media/image37.jpeg" /><Relationship Id="rId1" Type="http://schemas.openxmlformats.org/officeDocument/2006/relationships/slideLayout" Target="../slideLayouts/slideLayout7.xml" /></Relationships>
</file>

<file path=ppt/slides/_rels/slide83.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7.xml" /></Relationships>
</file>

<file path=ppt/slides/_rels/slide84.xml.rels><?xml version="1.0" encoding="UTF-8" standalone="yes"?>
<Relationships xmlns="http://schemas.openxmlformats.org/package/2006/relationships"><Relationship Id="rId3" Type="http://schemas.openxmlformats.org/officeDocument/2006/relationships/hyperlink" Target="https://www.nia.nih.gov/health/staying-physically-active-alzheimers" TargetMode="External" /><Relationship Id="rId2" Type="http://schemas.openxmlformats.org/officeDocument/2006/relationships/image" Target="../media/image39.jpeg" /><Relationship Id="rId1" Type="http://schemas.openxmlformats.org/officeDocument/2006/relationships/slideLayout" Target="../slideLayouts/slideLayout7.xml" /></Relationships>
</file>

<file path=ppt/slides/_rels/slide85.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7.xml"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2" Type="http://schemas.openxmlformats.org/officeDocument/2006/relationships/hyperlink" Target="https://doi.org/10.1016/j.neuroimage.2009.06.043" TargetMode="External" /><Relationship Id="rId1" Type="http://schemas.openxmlformats.org/officeDocument/2006/relationships/slideLayout" Target="../slideLayouts/slideLayout2.xml" /></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8AD4C6-8A8E-1543-A166-D7A52F736B32}"/>
              </a:ext>
            </a:extLst>
          </p:cNvPr>
          <p:cNvSpPr>
            <a:spLocks noGrp="1"/>
          </p:cNvSpPr>
          <p:nvPr>
            <p:ph type="title"/>
          </p:nvPr>
        </p:nvSpPr>
        <p:spPr/>
        <p:txBody>
          <a:bodyPr anchor="ctr"/>
          <a:lstStyle/>
          <a:p>
            <a:pPr algn="ctr"/>
            <a:r>
              <a:rPr lang="tr-TR"/>
              <a:t>ALZHEİMER HASTALIĞI</a:t>
            </a:r>
          </a:p>
        </p:txBody>
      </p:sp>
      <p:sp>
        <p:nvSpPr>
          <p:cNvPr id="3" name="İçerik Yer Tutucusu 2">
            <a:extLst>
              <a:ext uri="{FF2B5EF4-FFF2-40B4-BE49-F238E27FC236}">
                <a16:creationId xmlns:a16="http://schemas.microsoft.com/office/drawing/2014/main" id="{F5EA598D-312F-6149-9C09-6590E2F6885C}"/>
              </a:ext>
            </a:extLst>
          </p:cNvPr>
          <p:cNvSpPr>
            <a:spLocks noGrp="1"/>
          </p:cNvSpPr>
          <p:nvPr>
            <p:ph type="body" idx="1"/>
          </p:nvPr>
        </p:nvSpPr>
        <p:spPr/>
        <p:txBody>
          <a:bodyPr anchor="b"/>
          <a:lstStyle/>
          <a:p>
            <a:r>
              <a:rPr lang="tr-TR"/>
              <a:t>                                                                                                      </a:t>
            </a:r>
            <a:r>
              <a:rPr lang="tr-TR">
                <a:solidFill>
                  <a:schemeClr val="tx1"/>
                </a:solidFill>
              </a:rPr>
              <a:t>    Arş. GÖR. Dr.Rıfat BEKAR </a:t>
            </a:r>
          </a:p>
          <a:p>
            <a:pPr algn="r"/>
            <a:r>
              <a:rPr lang="tr-TR">
                <a:solidFill>
                  <a:schemeClr val="tx1"/>
                </a:solidFill>
              </a:rPr>
              <a:t>K.T.Ü Aile Hekimliği A.B.D </a:t>
            </a:r>
          </a:p>
          <a:p>
            <a:pPr algn="r"/>
            <a:r>
              <a:rPr lang="tr-TR">
                <a:solidFill>
                  <a:schemeClr val="tx1"/>
                </a:solidFill>
              </a:rPr>
              <a:t>10.03.2022</a:t>
            </a:r>
          </a:p>
        </p:txBody>
      </p:sp>
    </p:spTree>
    <p:extLst>
      <p:ext uri="{BB962C8B-B14F-4D97-AF65-F5344CB8AC3E}">
        <p14:creationId xmlns:p14="http://schemas.microsoft.com/office/powerpoint/2010/main" val="1077723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512433-CA65-094C-A0AC-7E742ACAD2A7}"/>
              </a:ext>
            </a:extLst>
          </p:cNvPr>
          <p:cNvSpPr>
            <a:spLocks noGrp="1"/>
          </p:cNvSpPr>
          <p:nvPr>
            <p:ph type="title"/>
          </p:nvPr>
        </p:nvSpPr>
        <p:spPr>
          <a:xfrm>
            <a:off x="838199" y="240226"/>
            <a:ext cx="10515600" cy="1091270"/>
          </a:xfrm>
        </p:spPr>
        <p:txBody>
          <a:bodyPr/>
          <a:lstStyle/>
          <a:p>
            <a:pPr algn="ctr"/>
            <a:r>
              <a:rPr lang="tr-TR" b="1"/>
              <a:t>Epidemiyoloji</a:t>
            </a:r>
            <a:endParaRPr lang="tr-TR"/>
          </a:p>
        </p:txBody>
      </p:sp>
      <p:sp>
        <p:nvSpPr>
          <p:cNvPr id="3" name="İçerik Yer Tutucusu 2">
            <a:extLst>
              <a:ext uri="{FF2B5EF4-FFF2-40B4-BE49-F238E27FC236}">
                <a16:creationId xmlns:a16="http://schemas.microsoft.com/office/drawing/2014/main" id="{5D432446-B5A4-0E46-8019-AA2EB6359B97}"/>
              </a:ext>
            </a:extLst>
          </p:cNvPr>
          <p:cNvSpPr>
            <a:spLocks noGrp="1"/>
          </p:cNvSpPr>
          <p:nvPr>
            <p:ph idx="1"/>
          </p:nvPr>
        </p:nvSpPr>
        <p:spPr>
          <a:xfrm>
            <a:off x="129638" y="1309920"/>
            <a:ext cx="12029817" cy="5286278"/>
          </a:xfrm>
        </p:spPr>
        <p:txBody>
          <a:bodyPr>
            <a:normAutofit fontScale="92500"/>
          </a:bodyPr>
          <a:lstStyle/>
          <a:p>
            <a:r>
              <a:rPr lang="tr-TR">
                <a:effectLst/>
              </a:rPr>
              <a:t>Demans insidansının özellikle gelişmiş ülkelerde azaldığına dair  bilgiler vardır.</a:t>
            </a:r>
          </a:p>
          <a:p>
            <a:endParaRPr lang="tr-TR">
              <a:effectLst/>
            </a:endParaRPr>
          </a:p>
          <a:p>
            <a:r>
              <a:rPr lang="tr-TR">
                <a:effectLst/>
              </a:rPr>
              <a:t>Bunun  olası  nedenleri arasında  </a:t>
            </a:r>
            <a:r>
              <a:rPr lang="tr-TR" u="sng">
                <a:effectLst/>
              </a:rPr>
              <a:t>eğitim  düzeyinin  artması</a:t>
            </a:r>
            <a:r>
              <a:rPr lang="tr-TR">
                <a:effectLst/>
              </a:rPr>
              <a:t>, daha  fazla  zihinsel  işlev  </a:t>
            </a:r>
          </a:p>
          <a:p>
            <a:endParaRPr lang="tr-TR">
              <a:effectLst/>
            </a:endParaRPr>
          </a:p>
          <a:p>
            <a:pPr marL="0" indent="0">
              <a:buNone/>
            </a:pPr>
            <a:r>
              <a:rPr lang="tr-TR">
                <a:effectLst/>
              </a:rPr>
              <a:t>gerektiren  iş  kollarının  artması,  </a:t>
            </a:r>
            <a:r>
              <a:rPr lang="tr-TR" u="sng">
                <a:effectLst/>
              </a:rPr>
              <a:t>vasküler risk  faktörlerinin  daha  iyi  kontrol  altına  </a:t>
            </a:r>
          </a:p>
          <a:p>
            <a:pPr marL="0" indent="0">
              <a:buNone/>
            </a:pPr>
            <a:endParaRPr lang="tr-TR" u="sng"/>
          </a:p>
          <a:p>
            <a:pPr marL="0" indent="0">
              <a:buNone/>
            </a:pPr>
            <a:r>
              <a:rPr lang="tr-TR" u="sng">
                <a:effectLst/>
              </a:rPr>
              <a:t>alınması</a:t>
            </a:r>
            <a:r>
              <a:rPr lang="tr-TR">
                <a:effectLst/>
              </a:rPr>
              <a:t>, </a:t>
            </a:r>
            <a:r>
              <a:rPr lang="tr-TR" u="sng">
                <a:effectLst/>
              </a:rPr>
              <a:t>sigara tüketiminin azalması</a:t>
            </a:r>
            <a:r>
              <a:rPr lang="tr-TR">
                <a:effectLst/>
              </a:rPr>
              <a:t> ve </a:t>
            </a:r>
            <a:r>
              <a:rPr lang="tr-TR" u="sng">
                <a:effectLst/>
              </a:rPr>
              <a:t>diyabet ile daha etkin mücadele</a:t>
            </a:r>
            <a:r>
              <a:rPr lang="tr-TR">
                <a:effectLst/>
              </a:rPr>
              <a:t> yer almaktadır.</a:t>
            </a:r>
          </a:p>
          <a:p>
            <a:pPr marL="0" indent="0">
              <a:buNone/>
            </a:pPr>
            <a:endParaRPr lang="tr-TR">
              <a:effectLst/>
            </a:endParaRPr>
          </a:p>
          <a:p>
            <a:r>
              <a:rPr lang="tr-TR" u="sng">
                <a:effectLst/>
              </a:rPr>
              <a:t>Obesite</a:t>
            </a:r>
            <a:r>
              <a:rPr lang="tr-TR">
                <a:effectLst/>
              </a:rPr>
              <a:t>,</a:t>
            </a:r>
            <a:r>
              <a:rPr lang="tr-TR" u="sng">
                <a:effectLst/>
              </a:rPr>
              <a:t>depresyon</a:t>
            </a:r>
            <a:r>
              <a:rPr lang="tr-TR">
                <a:effectLst/>
              </a:rPr>
              <a:t>, </a:t>
            </a:r>
            <a:r>
              <a:rPr lang="tr-TR" u="sng">
                <a:effectLst/>
              </a:rPr>
              <a:t>uykusuzluk</a:t>
            </a:r>
            <a:r>
              <a:rPr lang="tr-TR">
                <a:effectLst/>
              </a:rPr>
              <a:t> ve </a:t>
            </a:r>
            <a:r>
              <a:rPr lang="tr-TR" u="sng">
                <a:effectLst/>
              </a:rPr>
              <a:t>işitme kaybının önlenmesi</a:t>
            </a:r>
            <a:r>
              <a:rPr lang="tr-TR">
                <a:effectLst/>
              </a:rPr>
              <a:t> de demans sıklığını azaltır</a:t>
            </a:r>
          </a:p>
          <a:p>
            <a:pPr marL="0" indent="0">
              <a:buNone/>
            </a:pPr>
            <a:endParaRPr lang="tr-TR">
              <a:effectLst/>
            </a:endParaRPr>
          </a:p>
          <a:p>
            <a:endParaRPr lang="tr-TR">
              <a:effectLst/>
            </a:endParaRPr>
          </a:p>
        </p:txBody>
      </p:sp>
      <p:sp>
        <p:nvSpPr>
          <p:cNvPr id="4" name="Metin kutusu 3">
            <a:extLst>
              <a:ext uri="{FF2B5EF4-FFF2-40B4-BE49-F238E27FC236}">
                <a16:creationId xmlns:a16="http://schemas.microsoft.com/office/drawing/2014/main" id="{D48600DE-ED5C-F146-93D4-722CED608817}"/>
              </a:ext>
            </a:extLst>
          </p:cNvPr>
          <p:cNvSpPr txBox="1"/>
          <p:nvPr/>
        </p:nvSpPr>
        <p:spPr>
          <a:xfrm>
            <a:off x="32365" y="6160009"/>
            <a:ext cx="12116483" cy="461665"/>
          </a:xfrm>
          <a:prstGeom prst="rect">
            <a:avLst/>
          </a:prstGeom>
          <a:noFill/>
        </p:spPr>
        <p:txBody>
          <a:bodyPr wrap="square" rtlCol="0">
            <a:spAutoFit/>
          </a:bodyPr>
          <a:lstStyle/>
          <a:p>
            <a:pPr algn="l"/>
            <a:r>
              <a:rPr lang="tr-TR" sz="1200" b="0" i="0">
                <a:solidFill>
                  <a:srgbClr val="000000"/>
                </a:solidFill>
                <a:effectLst/>
                <a:latin typeface="Calibri" panose="020F0502020204030204" pitchFamily="34" charset="0"/>
              </a:rPr>
              <a:t>T.C. Sağlık Bakanlığı Sağlık Hizmetleri Genel Müdürlüğü Araştırma, Geliştirme ve Sağlık  Teknolojisi Değerlendirme Dairesi Başkanlığı Alzheimer ve Diğer Demans Hastalıkları Klinik Protokolü (Versiyon 1.0) T.C. Sağlık Bakanlığı  Yayın Numarası:  1179 ISBN:  978-975-590-781-9</a:t>
            </a:r>
            <a:endParaRPr lang="tr-TR" sz="1200"/>
          </a:p>
        </p:txBody>
      </p:sp>
    </p:spTree>
    <p:extLst>
      <p:ext uri="{BB962C8B-B14F-4D97-AF65-F5344CB8AC3E}">
        <p14:creationId xmlns:p14="http://schemas.microsoft.com/office/powerpoint/2010/main" val="3008068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3F6F2706-94E4-2D43-BB76-308F964A0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996" y="356008"/>
            <a:ext cx="7929260" cy="4534652"/>
          </a:xfrm>
          <a:prstGeom prst="rect">
            <a:avLst/>
          </a:prstGeom>
        </p:spPr>
      </p:pic>
      <p:sp>
        <p:nvSpPr>
          <p:cNvPr id="6" name="Metin kutusu 5">
            <a:extLst>
              <a:ext uri="{FF2B5EF4-FFF2-40B4-BE49-F238E27FC236}">
                <a16:creationId xmlns:a16="http://schemas.microsoft.com/office/drawing/2014/main" id="{9BE54459-A783-5A4B-BB07-4D07784066F6}"/>
              </a:ext>
            </a:extLst>
          </p:cNvPr>
          <p:cNvSpPr txBox="1"/>
          <p:nvPr/>
        </p:nvSpPr>
        <p:spPr>
          <a:xfrm>
            <a:off x="2038952" y="6550223"/>
            <a:ext cx="10022151" cy="307777"/>
          </a:xfrm>
          <a:prstGeom prst="rect">
            <a:avLst/>
          </a:prstGeom>
          <a:noFill/>
        </p:spPr>
        <p:txBody>
          <a:bodyPr wrap="square" rtlCol="0">
            <a:spAutoFit/>
          </a:bodyPr>
          <a:lstStyle/>
          <a:p>
            <a:pPr algn="l"/>
            <a:r>
              <a:rPr lang="tr-TR" sz="1400"/>
              <a:t>Türkiye Cumhuriyeti Aile  ve Sosyal  Politikalar  Bakanlığı Demans Bakım Modeli Raporu Kasım 2017</a:t>
            </a:r>
          </a:p>
        </p:txBody>
      </p:sp>
      <p:sp>
        <p:nvSpPr>
          <p:cNvPr id="2" name="Metin kutusu 1">
            <a:extLst>
              <a:ext uri="{FF2B5EF4-FFF2-40B4-BE49-F238E27FC236}">
                <a16:creationId xmlns:a16="http://schemas.microsoft.com/office/drawing/2014/main" id="{DB7911C9-660E-FD47-AE04-760DAFBFC07C}"/>
              </a:ext>
            </a:extLst>
          </p:cNvPr>
          <p:cNvSpPr txBox="1"/>
          <p:nvPr/>
        </p:nvSpPr>
        <p:spPr>
          <a:xfrm>
            <a:off x="476115" y="5455977"/>
            <a:ext cx="9729433" cy="830997"/>
          </a:xfrm>
          <a:prstGeom prst="rect">
            <a:avLst/>
          </a:prstGeom>
          <a:noFill/>
        </p:spPr>
        <p:txBody>
          <a:bodyPr wrap="square" rtlCol="0">
            <a:spAutoFit/>
          </a:bodyPr>
          <a:lstStyle/>
          <a:p>
            <a:pPr marL="342900" indent="-342900">
              <a:buFont typeface="Arial" panose="020B0604020202020204" pitchFamily="34" charset="0"/>
              <a:buChar char="•"/>
            </a:pPr>
            <a:r>
              <a:rPr lang="tr-TR" sz="2400"/>
              <a:t>Türkiye’de  Alzheimer  sıklığı  batılı  ülkelerin  çoğuna  benzerlik  gösterir      </a:t>
            </a:r>
          </a:p>
          <a:p>
            <a:pPr marL="342900" indent="-342900">
              <a:buFont typeface="Arial" panose="020B0604020202020204" pitchFamily="34" charset="0"/>
              <a:buChar char="•"/>
            </a:pPr>
            <a:r>
              <a:rPr lang="tr-TR" sz="2400"/>
              <a:t>Ülkemizde de Alzheimer hastalığının kadınlarda daha fazladır</a:t>
            </a:r>
          </a:p>
        </p:txBody>
      </p:sp>
    </p:spTree>
    <p:extLst>
      <p:ext uri="{BB962C8B-B14F-4D97-AF65-F5344CB8AC3E}">
        <p14:creationId xmlns:p14="http://schemas.microsoft.com/office/powerpoint/2010/main" val="1214555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7FE240C7-2474-A945-BA0D-E91B1624A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12" y="183398"/>
            <a:ext cx="9817258" cy="5038046"/>
          </a:xfrm>
          <a:prstGeom prst="rect">
            <a:avLst/>
          </a:prstGeom>
        </p:spPr>
      </p:pic>
      <p:sp>
        <p:nvSpPr>
          <p:cNvPr id="5" name="Metin kutusu 4">
            <a:extLst>
              <a:ext uri="{FF2B5EF4-FFF2-40B4-BE49-F238E27FC236}">
                <a16:creationId xmlns:a16="http://schemas.microsoft.com/office/drawing/2014/main" id="{822443DA-011B-FC42-A418-6B59C476C413}"/>
              </a:ext>
            </a:extLst>
          </p:cNvPr>
          <p:cNvSpPr txBox="1"/>
          <p:nvPr/>
        </p:nvSpPr>
        <p:spPr>
          <a:xfrm>
            <a:off x="5180881" y="2516218"/>
            <a:ext cx="1828800" cy="1828800"/>
          </a:xfrm>
          <a:prstGeom prst="rect">
            <a:avLst/>
          </a:prstGeom>
          <a:noFill/>
        </p:spPr>
        <p:txBody>
          <a:bodyPr wrap="square" rtlCol="0">
            <a:spAutoFit/>
          </a:bodyPr>
          <a:lstStyle/>
          <a:p>
            <a:pPr algn="l"/>
            <a:endParaRPr lang="tr-TR"/>
          </a:p>
        </p:txBody>
      </p:sp>
      <p:sp>
        <p:nvSpPr>
          <p:cNvPr id="6" name="Metin kutusu 5">
            <a:extLst>
              <a:ext uri="{FF2B5EF4-FFF2-40B4-BE49-F238E27FC236}">
                <a16:creationId xmlns:a16="http://schemas.microsoft.com/office/drawing/2014/main" id="{761F1C67-133D-D74E-A84D-B87FDBB3812A}"/>
              </a:ext>
            </a:extLst>
          </p:cNvPr>
          <p:cNvSpPr txBox="1"/>
          <p:nvPr/>
        </p:nvSpPr>
        <p:spPr>
          <a:xfrm>
            <a:off x="1751703" y="5067555"/>
            <a:ext cx="10022151" cy="307777"/>
          </a:xfrm>
          <a:prstGeom prst="rect">
            <a:avLst/>
          </a:prstGeom>
          <a:noFill/>
        </p:spPr>
        <p:txBody>
          <a:bodyPr wrap="square" rtlCol="0">
            <a:spAutoFit/>
          </a:bodyPr>
          <a:lstStyle/>
          <a:p>
            <a:pPr algn="l"/>
            <a:r>
              <a:rPr lang="tr-TR" sz="1400"/>
              <a:t>Türkiye Cumhuriyeti Aile  ve Sosyal  Politikalar  Bakanlığı Demans Bakım Modeli Raporu Kasım 2017</a:t>
            </a:r>
          </a:p>
        </p:txBody>
      </p:sp>
      <p:sp>
        <p:nvSpPr>
          <p:cNvPr id="2" name="Metin kutusu 1">
            <a:extLst>
              <a:ext uri="{FF2B5EF4-FFF2-40B4-BE49-F238E27FC236}">
                <a16:creationId xmlns:a16="http://schemas.microsoft.com/office/drawing/2014/main" id="{47E2C9A1-A92E-134D-BBFC-AC35A14E82DF}"/>
              </a:ext>
            </a:extLst>
          </p:cNvPr>
          <p:cNvSpPr txBox="1"/>
          <p:nvPr/>
        </p:nvSpPr>
        <p:spPr>
          <a:xfrm>
            <a:off x="631104" y="5452276"/>
            <a:ext cx="10669439" cy="1107996"/>
          </a:xfrm>
          <a:prstGeom prst="rect">
            <a:avLst/>
          </a:prstGeom>
          <a:noFill/>
        </p:spPr>
        <p:txBody>
          <a:bodyPr wrap="square" rtlCol="0">
            <a:spAutoFit/>
          </a:bodyPr>
          <a:lstStyle/>
          <a:p>
            <a:pPr marL="285750" indent="-285750">
              <a:buFont typeface="Arial" panose="020B0604020202020204" pitchFamily="34" charset="0"/>
              <a:buChar char="•"/>
            </a:pPr>
            <a:r>
              <a:rPr lang="tr-TR" sz="2400">
                <a:effectLst/>
              </a:rPr>
              <a:t>Demans  hastalıklarının  sıklığı  65  yaşında  yaklaşık  %1-2  oranındadır.* </a:t>
            </a:r>
            <a:endParaRPr lang="tr-TR" sz="2400"/>
          </a:p>
          <a:p>
            <a:pPr marL="285750" indent="-285750">
              <a:buFont typeface="Arial" panose="020B0604020202020204" pitchFamily="34" charset="0"/>
              <a:buChar char="•"/>
            </a:pPr>
            <a:r>
              <a:rPr lang="tr-TR" sz="2400"/>
              <a:t>75</a:t>
            </a:r>
            <a:r>
              <a:rPr lang="tr-TR" sz="2400">
                <a:effectLst/>
              </a:rPr>
              <a:t> yaşına  kadar  yaşayan bir kişinin Alzheimer hastası  olma  ihtimali  %10-12 *</a:t>
            </a:r>
          </a:p>
          <a:p>
            <a:pPr algn="l"/>
            <a:endParaRPr lang="tr-TR"/>
          </a:p>
        </p:txBody>
      </p:sp>
      <p:sp>
        <p:nvSpPr>
          <p:cNvPr id="3" name="Metin kutusu 2">
            <a:extLst>
              <a:ext uri="{FF2B5EF4-FFF2-40B4-BE49-F238E27FC236}">
                <a16:creationId xmlns:a16="http://schemas.microsoft.com/office/drawing/2014/main" id="{897C7394-2CA5-7E42-84F4-1F0ACB506BC7}"/>
              </a:ext>
            </a:extLst>
          </p:cNvPr>
          <p:cNvSpPr txBox="1"/>
          <p:nvPr/>
        </p:nvSpPr>
        <p:spPr>
          <a:xfrm>
            <a:off x="1140267" y="6329440"/>
            <a:ext cx="11051733" cy="461665"/>
          </a:xfrm>
          <a:prstGeom prst="rect">
            <a:avLst/>
          </a:prstGeom>
          <a:noFill/>
        </p:spPr>
        <p:txBody>
          <a:bodyPr wrap="square" rtlCol="0">
            <a:spAutoFit/>
          </a:bodyPr>
          <a:lstStyle/>
          <a:p>
            <a:pPr algn="l"/>
            <a:r>
              <a:rPr lang="tr-TR" sz="1200">
                <a:effectLst/>
              </a:rPr>
              <a:t>* T.C. Sağlık Bakanlığı Sağlık Hizmetleri Genel Müdürlüğü Araştırma, Geliştirme ve Sağlık  Teknolojisi Değerlendirme Dairesi Başkanlığı </a:t>
            </a:r>
            <a:br>
              <a:rPr lang="tr-TR" sz="1200"/>
            </a:br>
            <a:r>
              <a:rPr lang="tr-TR" sz="1200">
                <a:effectLst/>
              </a:rPr>
              <a:t>Alzheimer ve Diğer Demans Hastalıkları Klinik Protokolü (Versiyon 1.0) T.C. Sağlık Bakanlığı  Yayın Numarası:  1179 ISBN:  978-975-590-781-9</a:t>
            </a:r>
            <a:endParaRPr lang="tr-TR" sz="1200"/>
          </a:p>
        </p:txBody>
      </p:sp>
    </p:spTree>
    <p:extLst>
      <p:ext uri="{BB962C8B-B14F-4D97-AF65-F5344CB8AC3E}">
        <p14:creationId xmlns:p14="http://schemas.microsoft.com/office/powerpoint/2010/main" val="1060245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5FFB6C65-0E48-A941-849B-949464C33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022" y="172611"/>
            <a:ext cx="9914271" cy="6316058"/>
          </a:xfrm>
          <a:prstGeom prst="rect">
            <a:avLst/>
          </a:prstGeom>
        </p:spPr>
      </p:pic>
      <p:sp>
        <p:nvSpPr>
          <p:cNvPr id="6" name="Metin kutusu 5">
            <a:extLst>
              <a:ext uri="{FF2B5EF4-FFF2-40B4-BE49-F238E27FC236}">
                <a16:creationId xmlns:a16="http://schemas.microsoft.com/office/drawing/2014/main" id="{23194254-3560-E54B-B833-D27C3A19FFFA}"/>
              </a:ext>
            </a:extLst>
          </p:cNvPr>
          <p:cNvSpPr txBox="1"/>
          <p:nvPr/>
        </p:nvSpPr>
        <p:spPr>
          <a:xfrm>
            <a:off x="4525612" y="6488668"/>
            <a:ext cx="6095280" cy="369332"/>
          </a:xfrm>
          <a:prstGeom prst="rect">
            <a:avLst/>
          </a:prstGeom>
          <a:noFill/>
        </p:spPr>
        <p:txBody>
          <a:bodyPr wrap="square">
            <a:spAutoFit/>
          </a:bodyPr>
          <a:lstStyle/>
          <a:p>
            <a:r>
              <a:rPr lang="tr-TR"/>
              <a:t>Juan Gaertner/Science Source</a:t>
            </a:r>
          </a:p>
        </p:txBody>
      </p:sp>
      <p:sp>
        <p:nvSpPr>
          <p:cNvPr id="8" name="Metin kutusu 7">
            <a:extLst>
              <a:ext uri="{FF2B5EF4-FFF2-40B4-BE49-F238E27FC236}">
                <a16:creationId xmlns:a16="http://schemas.microsoft.com/office/drawing/2014/main" id="{DC305965-FE33-874F-B242-6A37B50EA89B}"/>
              </a:ext>
            </a:extLst>
          </p:cNvPr>
          <p:cNvSpPr txBox="1"/>
          <p:nvPr/>
        </p:nvSpPr>
        <p:spPr>
          <a:xfrm>
            <a:off x="3182492" y="485465"/>
            <a:ext cx="5229643" cy="707886"/>
          </a:xfrm>
          <a:prstGeom prst="rect">
            <a:avLst/>
          </a:prstGeom>
          <a:noFill/>
        </p:spPr>
        <p:txBody>
          <a:bodyPr wrap="square" rtlCol="0">
            <a:spAutoFit/>
          </a:bodyPr>
          <a:lstStyle/>
          <a:p>
            <a:pPr algn="l"/>
            <a:r>
              <a:rPr lang="tr-TR" sz="4000" b="1">
                <a:solidFill>
                  <a:schemeClr val="bg1"/>
                </a:solidFill>
              </a:rPr>
              <a:t>Alzheimer Patofizyoloji </a:t>
            </a:r>
          </a:p>
        </p:txBody>
      </p:sp>
      <p:sp>
        <p:nvSpPr>
          <p:cNvPr id="9" name="Metin kutusu 8">
            <a:extLst>
              <a:ext uri="{FF2B5EF4-FFF2-40B4-BE49-F238E27FC236}">
                <a16:creationId xmlns:a16="http://schemas.microsoft.com/office/drawing/2014/main" id="{01CBED9F-E68B-FD42-9AD7-BC19AEE6DDB3}"/>
              </a:ext>
            </a:extLst>
          </p:cNvPr>
          <p:cNvSpPr txBox="1"/>
          <p:nvPr/>
        </p:nvSpPr>
        <p:spPr>
          <a:xfrm>
            <a:off x="1209707" y="3948446"/>
            <a:ext cx="9513672" cy="1938992"/>
          </a:xfrm>
          <a:prstGeom prst="rect">
            <a:avLst/>
          </a:prstGeom>
          <a:noFill/>
        </p:spPr>
        <p:txBody>
          <a:bodyPr wrap="square" rtlCol="0">
            <a:spAutoFit/>
          </a:bodyPr>
          <a:lstStyle/>
          <a:p>
            <a:r>
              <a:rPr lang="tr-TR" sz="2400" b="1" i="0">
                <a:solidFill>
                  <a:schemeClr val="bg1"/>
                </a:solidFill>
                <a:effectLst/>
                <a:ea typeface="Lato" panose="020F0502020204030203" pitchFamily="34" charset="0"/>
                <a:cs typeface="Lato" panose="020F0502020204030203" pitchFamily="34" charset="0"/>
              </a:rPr>
              <a:t>Beynin bazı bölgelerinde proteinler biriktiği için </a:t>
            </a:r>
          </a:p>
          <a:p>
            <a:endParaRPr lang="tr-TR" sz="2400" b="1" i="0">
              <a:solidFill>
                <a:schemeClr val="bg1"/>
              </a:solidFill>
              <a:effectLst/>
              <a:ea typeface="Lato" panose="020F0502020204030203" pitchFamily="34" charset="0"/>
              <a:cs typeface="Lato" panose="020F0502020204030203" pitchFamily="34" charset="0"/>
            </a:endParaRPr>
          </a:p>
          <a:p>
            <a:r>
              <a:rPr lang="tr-TR" sz="2400" b="1" i="0">
                <a:solidFill>
                  <a:schemeClr val="bg1"/>
                </a:solidFill>
                <a:effectLst/>
                <a:ea typeface="Lato" panose="020F0502020204030203" pitchFamily="34" charset="0"/>
                <a:cs typeface="Lato" panose="020F0502020204030203" pitchFamily="34" charset="0"/>
              </a:rPr>
              <a:t>beyindeki sinir hücreleri hasar görür, </a:t>
            </a:r>
          </a:p>
          <a:p>
            <a:endParaRPr lang="tr-TR" sz="2400" b="1">
              <a:solidFill>
                <a:schemeClr val="bg1"/>
              </a:solidFill>
              <a:ea typeface="Lato" panose="020F0502020204030203" pitchFamily="34" charset="0"/>
              <a:cs typeface="Lato" panose="020F0502020204030203" pitchFamily="34" charset="0"/>
            </a:endParaRPr>
          </a:p>
          <a:p>
            <a:r>
              <a:rPr lang="tr-TR" sz="2400" b="1" i="0">
                <a:solidFill>
                  <a:schemeClr val="bg1"/>
                </a:solidFill>
                <a:effectLst/>
                <a:ea typeface="Lato" panose="020F0502020204030203" pitchFamily="34" charset="0"/>
                <a:cs typeface="Lato" panose="020F0502020204030203" pitchFamily="34" charset="0"/>
              </a:rPr>
              <a:t>haberci kimyasal maddeler azalır</a:t>
            </a:r>
            <a:endParaRPr lang="tr-TR" sz="2400" b="1">
              <a:solidFill>
                <a:schemeClr val="bg1"/>
              </a:solidFill>
            </a:endParaRPr>
          </a:p>
        </p:txBody>
      </p:sp>
    </p:spTree>
    <p:extLst>
      <p:ext uri="{BB962C8B-B14F-4D97-AF65-F5344CB8AC3E}">
        <p14:creationId xmlns:p14="http://schemas.microsoft.com/office/powerpoint/2010/main" val="3120328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3">
            <a:extLst>
              <a:ext uri="{FF2B5EF4-FFF2-40B4-BE49-F238E27FC236}">
                <a16:creationId xmlns:a16="http://schemas.microsoft.com/office/drawing/2014/main" id="{0E1DDAA8-CE69-5341-8DC1-428895633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134" y="380395"/>
            <a:ext cx="10324219" cy="4312433"/>
          </a:xfrm>
          <a:prstGeom prst="rect">
            <a:avLst/>
          </a:prstGeom>
        </p:spPr>
      </p:pic>
      <p:sp>
        <p:nvSpPr>
          <p:cNvPr id="4" name="Metin kutusu 3">
            <a:extLst>
              <a:ext uri="{FF2B5EF4-FFF2-40B4-BE49-F238E27FC236}">
                <a16:creationId xmlns:a16="http://schemas.microsoft.com/office/drawing/2014/main" id="{A6CE3F26-7C05-BA40-8434-1365BDD0811B}"/>
              </a:ext>
            </a:extLst>
          </p:cNvPr>
          <p:cNvSpPr txBox="1"/>
          <p:nvPr/>
        </p:nvSpPr>
        <p:spPr>
          <a:xfrm flipH="1">
            <a:off x="604134" y="5934670"/>
            <a:ext cx="11262784" cy="923330"/>
          </a:xfrm>
          <a:prstGeom prst="rect">
            <a:avLst/>
          </a:prstGeom>
          <a:noFill/>
        </p:spPr>
        <p:txBody>
          <a:bodyPr wrap="square" rtlCol="0">
            <a:spAutoFit/>
          </a:bodyPr>
          <a:lstStyle/>
          <a:p>
            <a:pPr algn="l"/>
            <a:r>
              <a:rPr lang="tr-TR" sz="1200"/>
              <a:t>Kaynak  : Research Gate</a:t>
            </a:r>
          </a:p>
          <a:p>
            <a:pPr algn="l"/>
            <a:r>
              <a:rPr lang="tr-TR" sz="1200"/>
              <a:t>Alzheimer's Disease Diagnosis Based on Cognitive Methods in Virtual Environments and Emotions Analysis - Scientific Figure on ResearchGate. Available from: https://www.researchgate.net/figure/Magnetic-Resonance-Imaging-MRI-sample-of-a-healthy-persons-brain-left-and-an_fig2_328528733 [accessed 14 Feb, 2022]</a:t>
            </a:r>
          </a:p>
          <a:p>
            <a:pPr algn="l"/>
            <a:endParaRPr lang="tr-TR"/>
          </a:p>
        </p:txBody>
      </p:sp>
      <p:sp>
        <p:nvSpPr>
          <p:cNvPr id="2" name="Metin kutusu 1">
            <a:extLst>
              <a:ext uri="{FF2B5EF4-FFF2-40B4-BE49-F238E27FC236}">
                <a16:creationId xmlns:a16="http://schemas.microsoft.com/office/drawing/2014/main" id="{81B14110-83CB-E54F-99AE-61F8328F3EEA}"/>
              </a:ext>
            </a:extLst>
          </p:cNvPr>
          <p:cNvSpPr txBox="1"/>
          <p:nvPr/>
        </p:nvSpPr>
        <p:spPr>
          <a:xfrm>
            <a:off x="691159" y="4836695"/>
            <a:ext cx="11111750" cy="954107"/>
          </a:xfrm>
          <a:prstGeom prst="rect">
            <a:avLst/>
          </a:prstGeom>
          <a:noFill/>
        </p:spPr>
        <p:txBody>
          <a:bodyPr wrap="square" rtlCol="0">
            <a:spAutoFit/>
          </a:bodyPr>
          <a:lstStyle/>
          <a:p>
            <a:pPr algn="l"/>
            <a:r>
              <a:rPr lang="tr-TR" sz="2800">
                <a:effectLst/>
              </a:rPr>
              <a:t>Alzheimer hastalığı olan hastaların </a:t>
            </a:r>
            <a:r>
              <a:rPr lang="tr-TR" sz="2800" b="1">
                <a:solidFill>
                  <a:srgbClr val="C00000"/>
                </a:solidFill>
                <a:effectLst/>
              </a:rPr>
              <a:t>beyin atrofisi</a:t>
            </a:r>
            <a:r>
              <a:rPr lang="tr-TR" sz="2800">
                <a:effectLst/>
              </a:rPr>
              <a:t> ile birlikte </a:t>
            </a:r>
          </a:p>
          <a:p>
            <a:pPr algn="l"/>
            <a:r>
              <a:rPr lang="tr-TR" sz="2800" b="1">
                <a:solidFill>
                  <a:srgbClr val="C00000"/>
                </a:solidFill>
                <a:effectLst/>
              </a:rPr>
              <a:t>ventriküler genişleme</a:t>
            </a:r>
            <a:r>
              <a:rPr lang="tr-TR" sz="2800">
                <a:effectLst/>
              </a:rPr>
              <a:t> ve </a:t>
            </a:r>
            <a:r>
              <a:rPr lang="tr-TR" sz="2800" b="1">
                <a:solidFill>
                  <a:srgbClr val="C00000"/>
                </a:solidFill>
                <a:effectLst/>
              </a:rPr>
              <a:t>sulkuslarsa  genişleme</a:t>
            </a:r>
            <a:r>
              <a:rPr lang="tr-TR" sz="2800">
                <a:effectLst/>
              </a:rPr>
              <a:t> vardır. </a:t>
            </a:r>
            <a:endParaRPr lang="tr-TR" sz="2800"/>
          </a:p>
        </p:txBody>
      </p:sp>
    </p:spTree>
    <p:extLst>
      <p:ext uri="{BB962C8B-B14F-4D97-AF65-F5344CB8AC3E}">
        <p14:creationId xmlns:p14="http://schemas.microsoft.com/office/powerpoint/2010/main" val="1349986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4EDF74A3-E3FA-D743-A9DB-A52103789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71" y="269702"/>
            <a:ext cx="11500123" cy="4574158"/>
          </a:xfrm>
          <a:prstGeom prst="rect">
            <a:avLst/>
          </a:prstGeom>
        </p:spPr>
      </p:pic>
      <p:sp>
        <p:nvSpPr>
          <p:cNvPr id="5" name="Metin kutusu 4">
            <a:extLst>
              <a:ext uri="{FF2B5EF4-FFF2-40B4-BE49-F238E27FC236}">
                <a16:creationId xmlns:a16="http://schemas.microsoft.com/office/drawing/2014/main" id="{987DAAFD-CDD0-A94A-9346-2AD835BCA29C}"/>
              </a:ext>
            </a:extLst>
          </p:cNvPr>
          <p:cNvSpPr txBox="1"/>
          <p:nvPr/>
        </p:nvSpPr>
        <p:spPr>
          <a:xfrm>
            <a:off x="539404" y="5372478"/>
            <a:ext cx="11349089" cy="1231106"/>
          </a:xfrm>
          <a:prstGeom prst="rect">
            <a:avLst/>
          </a:prstGeom>
          <a:noFill/>
        </p:spPr>
        <p:txBody>
          <a:bodyPr wrap="square" rtlCol="0">
            <a:spAutoFit/>
          </a:bodyPr>
          <a:lstStyle/>
          <a:p>
            <a:pPr algn="l"/>
            <a:r>
              <a:rPr lang="tr-TR" sz="2800"/>
              <a:t>  Alzheimer hastalığında beyin                               Normal beyin </a:t>
            </a:r>
          </a:p>
          <a:p>
            <a:pPr algn="l"/>
            <a:endParaRPr lang="tr-TR" sz="2800" b="0" i="1" u="none" strike="noStrike">
              <a:solidFill>
                <a:srgbClr val="000000"/>
              </a:solidFill>
              <a:effectLst/>
              <a:latin typeface="nunito" panose="02000000000000000000" pitchFamily="2" charset="0"/>
              <a:hlinkClick r:id="rId3"/>
            </a:endParaRPr>
          </a:p>
          <a:p>
            <a:pPr algn="l"/>
            <a:r>
              <a:rPr lang="tr-TR" b="0" i="1" u="none" strike="noStrike">
                <a:solidFill>
                  <a:srgbClr val="000000"/>
                </a:solidFill>
                <a:effectLst/>
                <a:latin typeface="nunito" panose="02000000000000000000" pitchFamily="2" charset="0"/>
                <a:hlinkClick r:id="rId3"/>
              </a:rPr>
              <a:t>........................................................Kaynak : University of California San Francisco................................................................. </a:t>
            </a:r>
            <a:endParaRPr lang="tr-TR"/>
          </a:p>
        </p:txBody>
      </p:sp>
    </p:spTree>
    <p:extLst>
      <p:ext uri="{BB962C8B-B14F-4D97-AF65-F5344CB8AC3E}">
        <p14:creationId xmlns:p14="http://schemas.microsoft.com/office/powerpoint/2010/main" val="1639670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CB2B3864-3031-934C-813C-7F20DF778838}"/>
              </a:ext>
            </a:extLst>
          </p:cNvPr>
          <p:cNvPicPr>
            <a:picLocks noChangeAspect="1"/>
          </p:cNvPicPr>
          <p:nvPr/>
        </p:nvPicPr>
        <p:blipFill rotWithShape="1">
          <a:blip r:embed="rId2">
            <a:extLst>
              <a:ext uri="{28A0092B-C50C-407E-A947-70E740481C1C}">
                <a14:useLocalDpi xmlns:a14="http://schemas.microsoft.com/office/drawing/2010/main" val="0"/>
              </a:ext>
            </a:extLst>
          </a:blip>
          <a:srcRect r="634"/>
          <a:stretch/>
        </p:blipFill>
        <p:spPr>
          <a:xfrm>
            <a:off x="2718626" y="0"/>
            <a:ext cx="5789819" cy="4487853"/>
          </a:xfrm>
          <a:prstGeom prst="rect">
            <a:avLst/>
          </a:prstGeom>
        </p:spPr>
      </p:pic>
      <p:sp>
        <p:nvSpPr>
          <p:cNvPr id="3" name="Metin kutusu 2">
            <a:extLst>
              <a:ext uri="{FF2B5EF4-FFF2-40B4-BE49-F238E27FC236}">
                <a16:creationId xmlns:a16="http://schemas.microsoft.com/office/drawing/2014/main" id="{6FAD0CC2-01E2-0A4C-A2B5-DA22469F7774}"/>
              </a:ext>
            </a:extLst>
          </p:cNvPr>
          <p:cNvSpPr txBox="1"/>
          <p:nvPr/>
        </p:nvSpPr>
        <p:spPr>
          <a:xfrm>
            <a:off x="2887125" y="6096137"/>
            <a:ext cx="5920082" cy="646331"/>
          </a:xfrm>
          <a:prstGeom prst="rect">
            <a:avLst/>
          </a:prstGeom>
          <a:noFill/>
        </p:spPr>
        <p:txBody>
          <a:bodyPr wrap="square" rtlCol="0">
            <a:spAutoFit/>
          </a:bodyPr>
          <a:lstStyle/>
          <a:p>
            <a:pPr algn="l"/>
            <a:endParaRPr lang="tr-TR"/>
          </a:p>
          <a:p>
            <a:pPr algn="l"/>
            <a:r>
              <a:rPr lang="tr-TR" b="0" i="1" u="none" strike="noStrike">
                <a:solidFill>
                  <a:srgbClr val="000000"/>
                </a:solidFill>
                <a:effectLst/>
                <a:latin typeface="nunito" pitchFamily="2" charset="0"/>
                <a:hlinkClick r:id="rId3"/>
              </a:rPr>
              <a:t>Kaynak : American Health Assistance Formation</a:t>
            </a:r>
            <a:endParaRPr lang="tr-TR"/>
          </a:p>
        </p:txBody>
      </p:sp>
      <p:sp>
        <p:nvSpPr>
          <p:cNvPr id="4" name="Metin kutusu 3">
            <a:extLst>
              <a:ext uri="{FF2B5EF4-FFF2-40B4-BE49-F238E27FC236}">
                <a16:creationId xmlns:a16="http://schemas.microsoft.com/office/drawing/2014/main" id="{76920B09-BE29-5C4B-AA64-64F5A8571862}"/>
              </a:ext>
            </a:extLst>
          </p:cNvPr>
          <p:cNvSpPr txBox="1"/>
          <p:nvPr/>
        </p:nvSpPr>
        <p:spPr>
          <a:xfrm>
            <a:off x="5180881" y="2516218"/>
            <a:ext cx="1828800" cy="1828800"/>
          </a:xfrm>
          <a:prstGeom prst="rect">
            <a:avLst/>
          </a:prstGeom>
          <a:noFill/>
        </p:spPr>
        <p:txBody>
          <a:bodyPr wrap="square" rtlCol="0">
            <a:spAutoFit/>
          </a:bodyPr>
          <a:lstStyle/>
          <a:p>
            <a:pPr algn="l"/>
            <a:endParaRPr lang="tr-TR"/>
          </a:p>
        </p:txBody>
      </p:sp>
      <p:sp>
        <p:nvSpPr>
          <p:cNvPr id="5" name="Metin kutusu 4">
            <a:extLst>
              <a:ext uri="{FF2B5EF4-FFF2-40B4-BE49-F238E27FC236}">
                <a16:creationId xmlns:a16="http://schemas.microsoft.com/office/drawing/2014/main" id="{762B2263-7751-564C-BF08-A76E3EC7CABC}"/>
              </a:ext>
            </a:extLst>
          </p:cNvPr>
          <p:cNvSpPr txBox="1"/>
          <p:nvPr/>
        </p:nvSpPr>
        <p:spPr>
          <a:xfrm>
            <a:off x="585615" y="4603420"/>
            <a:ext cx="11322837" cy="1815882"/>
          </a:xfrm>
          <a:prstGeom prst="rect">
            <a:avLst/>
          </a:prstGeom>
          <a:noFill/>
        </p:spPr>
        <p:txBody>
          <a:bodyPr wrap="square" rtlCol="0">
            <a:spAutoFit/>
          </a:bodyPr>
          <a:lstStyle/>
          <a:p>
            <a:pPr algn="l"/>
            <a:r>
              <a:rPr lang="tr-TR" sz="2800">
                <a:effectLst/>
              </a:rPr>
              <a:t>Histopatolojik olarak Alzheimerde : </a:t>
            </a:r>
            <a:r>
              <a:rPr lang="tr-TR" sz="2800" b="1">
                <a:solidFill>
                  <a:srgbClr val="C00000"/>
                </a:solidFill>
                <a:effectLst/>
              </a:rPr>
              <a:t>nöron hücre kaybı</a:t>
            </a:r>
            <a:r>
              <a:rPr lang="tr-TR" sz="2800">
                <a:effectLst/>
              </a:rPr>
              <a:t> ,</a:t>
            </a:r>
          </a:p>
          <a:p>
            <a:pPr algn="l"/>
            <a:r>
              <a:rPr lang="tr-TR" sz="2800">
                <a:effectLst/>
              </a:rPr>
              <a:t> </a:t>
            </a:r>
            <a:r>
              <a:rPr lang="tr-TR" sz="2800" u="sng">
                <a:solidFill>
                  <a:schemeClr val="accent1"/>
                </a:solidFill>
                <a:effectLst/>
              </a:rPr>
              <a:t>Beta amiloid</a:t>
            </a:r>
            <a:r>
              <a:rPr lang="tr-TR" sz="2800">
                <a:effectLst/>
              </a:rPr>
              <a:t> kümelenmesine bağlı </a:t>
            </a:r>
            <a:r>
              <a:rPr lang="tr-TR" sz="2800" b="1">
                <a:solidFill>
                  <a:srgbClr val="C00000"/>
                </a:solidFill>
                <a:effectLst/>
              </a:rPr>
              <a:t>amiloid plak</a:t>
            </a:r>
            <a:r>
              <a:rPr lang="tr-TR" sz="2800">
                <a:effectLst/>
              </a:rPr>
              <a:t> ve </a:t>
            </a:r>
          </a:p>
          <a:p>
            <a:pPr algn="l"/>
            <a:r>
              <a:rPr lang="tr-TR" sz="2800">
                <a:effectLst/>
              </a:rPr>
              <a:t>hücre içi </a:t>
            </a:r>
            <a:r>
              <a:rPr lang="tr-TR" sz="2800" u="sng">
                <a:solidFill>
                  <a:schemeClr val="accent1"/>
                </a:solidFill>
                <a:effectLst/>
              </a:rPr>
              <a:t>Tau proteini</a:t>
            </a:r>
            <a:r>
              <a:rPr lang="tr-TR" sz="2800">
                <a:effectLst/>
              </a:rPr>
              <a:t> kümelenmesi sonucu </a:t>
            </a:r>
            <a:r>
              <a:rPr lang="tr-TR" sz="2800" b="1">
                <a:solidFill>
                  <a:srgbClr val="C00000"/>
                </a:solidFill>
                <a:effectLst/>
              </a:rPr>
              <a:t>nörofibriler yumaklar </a:t>
            </a:r>
            <a:r>
              <a:rPr lang="tr-TR" sz="2800">
                <a:effectLst/>
              </a:rPr>
              <a:t>oluşumu söz konusudur </a:t>
            </a:r>
            <a:endParaRPr lang="tr-TR" sz="2800"/>
          </a:p>
        </p:txBody>
      </p:sp>
    </p:spTree>
    <p:extLst>
      <p:ext uri="{BB962C8B-B14F-4D97-AF65-F5344CB8AC3E}">
        <p14:creationId xmlns:p14="http://schemas.microsoft.com/office/powerpoint/2010/main" val="1012577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52A77CA8-FDFE-2B40-A969-06F7B37290BE}"/>
              </a:ext>
            </a:extLst>
          </p:cNvPr>
          <p:cNvPicPr>
            <a:picLocks noChangeAspect="1"/>
          </p:cNvPicPr>
          <p:nvPr/>
        </p:nvPicPr>
        <p:blipFill rotWithShape="1">
          <a:blip r:embed="rId2">
            <a:extLst>
              <a:ext uri="{28A0092B-C50C-407E-A947-70E740481C1C}">
                <a14:useLocalDpi xmlns:a14="http://schemas.microsoft.com/office/drawing/2010/main" val="0"/>
              </a:ext>
            </a:extLst>
          </a:blip>
          <a:srcRect t="94342"/>
          <a:stretch/>
        </p:blipFill>
        <p:spPr>
          <a:xfrm>
            <a:off x="669583" y="6472864"/>
            <a:ext cx="5052150" cy="272556"/>
          </a:xfrm>
          <a:prstGeom prst="rect">
            <a:avLst/>
          </a:prstGeom>
        </p:spPr>
      </p:pic>
      <p:sp>
        <p:nvSpPr>
          <p:cNvPr id="3" name="Metin kutusu 2">
            <a:extLst>
              <a:ext uri="{FF2B5EF4-FFF2-40B4-BE49-F238E27FC236}">
                <a16:creationId xmlns:a16="http://schemas.microsoft.com/office/drawing/2014/main" id="{6DC6F5BE-4C96-9F48-8ACD-C1F1DF293631}"/>
              </a:ext>
            </a:extLst>
          </p:cNvPr>
          <p:cNvSpPr txBox="1"/>
          <p:nvPr/>
        </p:nvSpPr>
        <p:spPr>
          <a:xfrm>
            <a:off x="0" y="4922752"/>
            <a:ext cx="12192002" cy="3046988"/>
          </a:xfrm>
          <a:prstGeom prst="rect">
            <a:avLst/>
          </a:prstGeom>
          <a:noFill/>
        </p:spPr>
        <p:txBody>
          <a:bodyPr wrap="square" rtlCol="0">
            <a:spAutoFit/>
          </a:bodyPr>
          <a:lstStyle/>
          <a:p>
            <a:pPr algn="l"/>
            <a:endParaRPr lang="tr-TR" sz="2400" b="1" i="0">
              <a:solidFill>
                <a:srgbClr val="000000"/>
              </a:solidFill>
              <a:effectLst/>
              <a:latin typeface="Gilroy"/>
            </a:endParaRPr>
          </a:p>
          <a:p>
            <a:pPr marL="285750" indent="-285750" algn="l">
              <a:buFont typeface="Arial" panose="020B0604020202020204" pitchFamily="34" charset="0"/>
              <a:buChar char="•"/>
            </a:pPr>
            <a:r>
              <a:rPr lang="tr-TR" sz="2400" b="0" i="0">
                <a:solidFill>
                  <a:srgbClr val="000000"/>
                </a:solidFill>
                <a:effectLst/>
                <a:latin typeface="Gilroy"/>
              </a:rPr>
              <a:t>hücre yüzeyi reseptörü</a:t>
            </a:r>
            <a:r>
              <a:rPr lang="tr-TR" sz="2400">
                <a:solidFill>
                  <a:srgbClr val="000000"/>
                </a:solidFill>
                <a:latin typeface="Gilroy"/>
              </a:rPr>
              <a:t> </a:t>
            </a:r>
            <a:r>
              <a:rPr lang="tr-TR" sz="2400" b="1" i="0">
                <a:solidFill>
                  <a:srgbClr val="C00000"/>
                </a:solidFill>
                <a:effectLst/>
                <a:latin typeface="Gilroy"/>
              </a:rPr>
              <a:t>amiloid prekürsör proteini</a:t>
            </a:r>
            <a:r>
              <a:rPr lang="tr-TR" sz="2400" b="0" i="0">
                <a:solidFill>
                  <a:srgbClr val="000000"/>
                </a:solidFill>
                <a:effectLst/>
                <a:latin typeface="Gilroy"/>
              </a:rPr>
              <a:t>n(APP) : </a:t>
            </a:r>
            <a:r>
              <a:rPr lang="tr-TR" sz="2400" b="1" i="0">
                <a:solidFill>
                  <a:srgbClr val="C00000"/>
                </a:solidFill>
                <a:effectLst/>
                <a:latin typeface="Gilroy"/>
              </a:rPr>
              <a:t>beta sekretaz enzimleri</a:t>
            </a:r>
            <a:r>
              <a:rPr lang="tr-TR" sz="2400" b="0" i="0">
                <a:solidFill>
                  <a:srgbClr val="000000"/>
                </a:solidFill>
                <a:effectLst/>
                <a:latin typeface="Gilroy"/>
              </a:rPr>
              <a:t> </a:t>
            </a:r>
            <a:r>
              <a:rPr lang="tr-TR" sz="2400">
                <a:solidFill>
                  <a:srgbClr val="000000"/>
                </a:solidFill>
                <a:latin typeface="Gilroy"/>
              </a:rPr>
              <a:t>ile</a:t>
            </a:r>
            <a:r>
              <a:rPr lang="tr-TR" sz="2400" b="0" i="0">
                <a:solidFill>
                  <a:srgbClr val="000000"/>
                </a:solidFill>
                <a:effectLst/>
                <a:latin typeface="Gilroy"/>
              </a:rPr>
              <a:t> oluşan </a:t>
            </a:r>
            <a:r>
              <a:rPr lang="tr-TR" sz="2400" b="1" i="0">
                <a:solidFill>
                  <a:srgbClr val="C00000"/>
                </a:solidFill>
                <a:effectLst/>
                <a:latin typeface="Gilroy"/>
              </a:rPr>
              <a:t>beta amiloidleri </a:t>
            </a:r>
            <a:r>
              <a:rPr lang="tr-TR" sz="2400" i="0">
                <a:effectLst/>
                <a:latin typeface="Gilroy"/>
              </a:rPr>
              <a:t>yanlış katlanma ile oligomer formlara dönüşmesi</a:t>
            </a:r>
            <a:r>
              <a:rPr lang="tr-TR" sz="2400" b="0" i="0">
                <a:solidFill>
                  <a:srgbClr val="000000"/>
                </a:solidFill>
                <a:effectLst/>
                <a:latin typeface="Gilroy"/>
              </a:rPr>
              <a:t> sonucu </a:t>
            </a:r>
            <a:r>
              <a:rPr lang="tr-TR" sz="2400" b="1" i="0">
                <a:solidFill>
                  <a:srgbClr val="C00000"/>
                </a:solidFill>
                <a:effectLst/>
                <a:latin typeface="Gilroy"/>
              </a:rPr>
              <a:t>amiloid plaklar </a:t>
            </a:r>
            <a:r>
              <a:rPr lang="tr-TR" sz="2400">
                <a:latin typeface="Gilroy"/>
              </a:rPr>
              <a:t>oluşur</a:t>
            </a:r>
            <a:endParaRPr lang="tr-TR" sz="2400" i="0">
              <a:effectLst/>
              <a:latin typeface="Gilroy"/>
            </a:endParaRPr>
          </a:p>
          <a:p>
            <a:pPr algn="l"/>
            <a:endParaRPr lang="tr-TR" sz="2400" b="0" i="0">
              <a:solidFill>
                <a:srgbClr val="000000"/>
              </a:solidFill>
              <a:effectLst/>
              <a:latin typeface="Gilroy"/>
            </a:endParaRPr>
          </a:p>
          <a:p>
            <a:pPr marL="285750" indent="-285750" algn="l">
              <a:buFont typeface="Arial" panose="020B0604020202020204" pitchFamily="34" charset="0"/>
              <a:buChar char="•"/>
            </a:pPr>
            <a:endParaRPr lang="tr-TR" sz="2400" i="0">
              <a:effectLst/>
              <a:latin typeface="Gilroy"/>
            </a:endParaRPr>
          </a:p>
          <a:p>
            <a:pPr algn="l"/>
            <a:endParaRPr lang="tr-TR" sz="2400" i="0">
              <a:effectLst/>
              <a:latin typeface="Gilroy"/>
            </a:endParaRPr>
          </a:p>
          <a:p>
            <a:pPr marL="285750" indent="-285750" algn="l">
              <a:buFont typeface="Arial" panose="020B0604020202020204" pitchFamily="34" charset="0"/>
              <a:buChar char="•"/>
            </a:pPr>
            <a:endParaRPr lang="tr-TR" sz="2400"/>
          </a:p>
        </p:txBody>
      </p:sp>
      <p:pic>
        <p:nvPicPr>
          <p:cNvPr id="6" name="Resim 6">
            <a:extLst>
              <a:ext uri="{FF2B5EF4-FFF2-40B4-BE49-F238E27FC236}">
                <a16:creationId xmlns:a16="http://schemas.microsoft.com/office/drawing/2014/main" id="{E1DCCBF3-1C60-E54B-8421-166A68FFC512}"/>
              </a:ext>
            </a:extLst>
          </p:cNvPr>
          <p:cNvPicPr>
            <a:picLocks noChangeAspect="1"/>
          </p:cNvPicPr>
          <p:nvPr/>
        </p:nvPicPr>
        <p:blipFill rotWithShape="1">
          <a:blip r:embed="rId3">
            <a:extLst>
              <a:ext uri="{28A0092B-C50C-407E-A947-70E740481C1C}">
                <a14:useLocalDpi xmlns:a14="http://schemas.microsoft.com/office/drawing/2010/main" val="0"/>
              </a:ext>
            </a:extLst>
          </a:blip>
          <a:srcRect t="16782"/>
          <a:stretch/>
        </p:blipFill>
        <p:spPr>
          <a:xfrm>
            <a:off x="2872966" y="0"/>
            <a:ext cx="5697534" cy="4509329"/>
          </a:xfrm>
          <a:prstGeom prst="rect">
            <a:avLst/>
          </a:prstGeom>
        </p:spPr>
      </p:pic>
    </p:spTree>
    <p:extLst>
      <p:ext uri="{BB962C8B-B14F-4D97-AF65-F5344CB8AC3E}">
        <p14:creationId xmlns:p14="http://schemas.microsoft.com/office/powerpoint/2010/main" val="2240971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3">
            <a:extLst>
              <a:ext uri="{FF2B5EF4-FFF2-40B4-BE49-F238E27FC236}">
                <a16:creationId xmlns:a16="http://schemas.microsoft.com/office/drawing/2014/main" id="{401F1B2B-0C27-4A4C-A45A-A93808737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606" y="18028"/>
            <a:ext cx="6264174" cy="4050693"/>
          </a:xfrm>
          <a:prstGeom prst="rect">
            <a:avLst/>
          </a:prstGeom>
        </p:spPr>
      </p:pic>
      <p:sp>
        <p:nvSpPr>
          <p:cNvPr id="4" name="Metin kutusu 3">
            <a:extLst>
              <a:ext uri="{FF2B5EF4-FFF2-40B4-BE49-F238E27FC236}">
                <a16:creationId xmlns:a16="http://schemas.microsoft.com/office/drawing/2014/main" id="{F19C5D64-8E39-2A48-BEB8-E5B016F1454B}"/>
              </a:ext>
            </a:extLst>
          </p:cNvPr>
          <p:cNvSpPr txBox="1"/>
          <p:nvPr/>
        </p:nvSpPr>
        <p:spPr>
          <a:xfrm>
            <a:off x="251761" y="6001969"/>
            <a:ext cx="8060315" cy="707886"/>
          </a:xfrm>
          <a:prstGeom prst="rect">
            <a:avLst/>
          </a:prstGeom>
          <a:noFill/>
        </p:spPr>
        <p:txBody>
          <a:bodyPr wrap="square" rtlCol="0">
            <a:spAutoFit/>
          </a:bodyPr>
          <a:lstStyle/>
          <a:p>
            <a:pPr algn="l"/>
            <a:r>
              <a:rPr lang="tr-TR" sz="1000"/>
              <a:t>Mah D, Zhao J, Liu X, Zhang F, Liu J, Wang L, Linhardt R and Wang C(2021) The Sulfation Code of Tauopathies: Heparan Sulfate Proteoglycans in the Prion Like Spread of Tau Pathology. Front. Mol. Biosci. 8:671458. doi: 10.3389/fmolb.2021.671458</a:t>
            </a:r>
          </a:p>
          <a:p>
            <a:pPr algn="l"/>
            <a:endParaRPr lang="tr-TR" sz="1000"/>
          </a:p>
          <a:p>
            <a:pPr algn="l"/>
            <a:r>
              <a:rPr lang="tr-TR" sz="1000"/>
              <a:t>* http://news.berkeley.edu/2016/03/02/pet-scans-alzheimers-tau-amiloid</a:t>
            </a:r>
          </a:p>
        </p:txBody>
      </p:sp>
      <p:sp>
        <p:nvSpPr>
          <p:cNvPr id="6" name="Metin kutusu 5">
            <a:extLst>
              <a:ext uri="{FF2B5EF4-FFF2-40B4-BE49-F238E27FC236}">
                <a16:creationId xmlns:a16="http://schemas.microsoft.com/office/drawing/2014/main" id="{B156B628-B3B7-A448-A111-69925A391734}"/>
              </a:ext>
            </a:extLst>
          </p:cNvPr>
          <p:cNvSpPr txBox="1"/>
          <p:nvPr/>
        </p:nvSpPr>
        <p:spPr>
          <a:xfrm>
            <a:off x="251761" y="4250515"/>
            <a:ext cx="12934941" cy="1569660"/>
          </a:xfrm>
          <a:prstGeom prst="rect">
            <a:avLst/>
          </a:prstGeom>
          <a:noFill/>
        </p:spPr>
        <p:txBody>
          <a:bodyPr wrap="square" rtlCol="0">
            <a:spAutoFit/>
          </a:bodyPr>
          <a:lstStyle/>
          <a:p>
            <a:pPr marL="342900" indent="-342900">
              <a:buFont typeface="Arial" panose="020B0604020202020204" pitchFamily="34" charset="0"/>
              <a:buChar char="•"/>
            </a:pPr>
            <a:r>
              <a:rPr lang="tr-TR" sz="2400" b="1" u="sng">
                <a:latin typeface="HouschkaAltPro"/>
              </a:rPr>
              <a:t>Nörofibriler yumaklar</a:t>
            </a:r>
            <a:r>
              <a:rPr lang="tr-TR" sz="2400">
                <a:latin typeface="HouschkaAltPro"/>
              </a:rPr>
              <a:t> :  </a:t>
            </a:r>
            <a:r>
              <a:rPr lang="tr-TR" sz="2400" b="1" i="0" u="sng">
                <a:solidFill>
                  <a:srgbClr val="C00000"/>
                </a:solidFill>
                <a:effectLst/>
                <a:latin typeface="HouschkaAltPro"/>
              </a:rPr>
              <a:t>tau</a:t>
            </a:r>
            <a:r>
              <a:rPr lang="tr-TR" sz="2400" b="0" i="0" u="sng">
                <a:effectLst/>
                <a:latin typeface="HouschkaAltPro"/>
              </a:rPr>
              <a:t> adı verilen </a:t>
            </a:r>
            <a:r>
              <a:rPr lang="tr-TR" sz="2400" b="0" i="0">
                <a:effectLst/>
                <a:latin typeface="HouschkaAltPro"/>
              </a:rPr>
              <a:t>, mikrotubulleri stabilleştiren </a:t>
            </a:r>
            <a:r>
              <a:rPr lang="tr-TR" sz="2400">
                <a:latin typeface="HouschkaAltPro"/>
              </a:rPr>
              <a:t>patolojik olarak </a:t>
            </a:r>
          </a:p>
          <a:p>
            <a:r>
              <a:rPr lang="tr-TR" sz="2400">
                <a:latin typeface="HouschkaAltPro"/>
              </a:rPr>
              <a:t>fosforillendiğinde </a:t>
            </a:r>
            <a:r>
              <a:rPr lang="tr-TR" sz="2400" u="sng">
                <a:latin typeface="HouschkaAltPro"/>
              </a:rPr>
              <a:t>agrege olarak sinir h</a:t>
            </a:r>
            <a:r>
              <a:rPr lang="tr-TR" sz="2400" b="0" i="0" u="sng">
                <a:effectLst/>
                <a:latin typeface="HouschkaAltPro"/>
              </a:rPr>
              <a:t>ücresi içinde biriken</a:t>
            </a:r>
            <a:r>
              <a:rPr lang="tr-TR" sz="2400" b="0" i="0">
                <a:effectLst/>
                <a:latin typeface="HouschkaAltPro"/>
              </a:rPr>
              <a:t> , bükülmüş protein lifleridir.</a:t>
            </a:r>
          </a:p>
          <a:p>
            <a:pPr marL="342900" indent="-342900">
              <a:buFont typeface="Arial" panose="020B0604020202020204" pitchFamily="34" charset="0"/>
              <a:buChar char="•"/>
            </a:pPr>
            <a:r>
              <a:rPr lang="tr-TR" sz="2400">
                <a:solidFill>
                  <a:srgbClr val="333333"/>
                </a:solidFill>
                <a:latin typeface="freight-sans-pro"/>
              </a:rPr>
              <a:t>T</a:t>
            </a:r>
            <a:r>
              <a:rPr lang="tr-TR" sz="2400" b="0" i="0">
                <a:solidFill>
                  <a:srgbClr val="333333"/>
                </a:solidFill>
                <a:effectLst/>
                <a:latin typeface="freight-sans-pro"/>
              </a:rPr>
              <a:t>au'nun medial temporal lob dışına yayılmasının beyindeki amiloid plaklarının varlığına bağlı olduğunu bulunmuştur.*</a:t>
            </a:r>
            <a:endParaRPr lang="tr-TR" sz="2400"/>
          </a:p>
        </p:txBody>
      </p:sp>
    </p:spTree>
    <p:extLst>
      <p:ext uri="{BB962C8B-B14F-4D97-AF65-F5344CB8AC3E}">
        <p14:creationId xmlns:p14="http://schemas.microsoft.com/office/powerpoint/2010/main" val="1217096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76112FE0-D77B-7543-B2AC-5B12FBEDC6DE}"/>
              </a:ext>
            </a:extLst>
          </p:cNvPr>
          <p:cNvPicPr>
            <a:picLocks noChangeAspect="1"/>
          </p:cNvPicPr>
          <p:nvPr/>
        </p:nvPicPr>
        <p:blipFill rotWithShape="1">
          <a:blip r:embed="rId2">
            <a:extLst>
              <a:ext uri="{28A0092B-C50C-407E-A947-70E740481C1C}">
                <a14:useLocalDpi xmlns:a14="http://schemas.microsoft.com/office/drawing/2010/main" val="0"/>
              </a:ext>
            </a:extLst>
          </a:blip>
          <a:srcRect l="10990" t="5193" r="11330" b="5304"/>
          <a:stretch/>
        </p:blipFill>
        <p:spPr>
          <a:xfrm>
            <a:off x="-13544" y="0"/>
            <a:ext cx="7004238" cy="6857999"/>
          </a:xfrm>
          <a:prstGeom prst="rect">
            <a:avLst/>
          </a:prstGeom>
        </p:spPr>
      </p:pic>
      <p:sp>
        <p:nvSpPr>
          <p:cNvPr id="3" name="Metin kutusu 2">
            <a:extLst>
              <a:ext uri="{FF2B5EF4-FFF2-40B4-BE49-F238E27FC236}">
                <a16:creationId xmlns:a16="http://schemas.microsoft.com/office/drawing/2014/main" id="{37D6FF8B-1395-0C49-811E-FA88547BFC16}"/>
              </a:ext>
            </a:extLst>
          </p:cNvPr>
          <p:cNvSpPr txBox="1"/>
          <p:nvPr/>
        </p:nvSpPr>
        <p:spPr>
          <a:xfrm>
            <a:off x="7174092" y="539405"/>
            <a:ext cx="4666575" cy="1938992"/>
          </a:xfrm>
          <a:prstGeom prst="rect">
            <a:avLst/>
          </a:prstGeom>
          <a:noFill/>
        </p:spPr>
        <p:txBody>
          <a:bodyPr wrap="square" rtlCol="0">
            <a:spAutoFit/>
          </a:bodyPr>
          <a:lstStyle/>
          <a:p>
            <a:pPr algn="l"/>
            <a:r>
              <a:rPr lang="tr-TR"/>
              <a:t> </a:t>
            </a:r>
            <a:br>
              <a:rPr lang="tr-TR"/>
            </a:br>
            <a:br>
              <a:rPr lang="tr-TR"/>
            </a:br>
            <a:r>
              <a:rPr lang="tr-TR" sz="2800" b="1">
                <a:solidFill>
                  <a:srgbClr val="C00000"/>
                </a:solidFill>
                <a:effectLst/>
              </a:rPr>
              <a:t>Erken başlangıçlı </a:t>
            </a:r>
          </a:p>
          <a:p>
            <a:pPr algn="l"/>
            <a:r>
              <a:rPr lang="tr-TR" sz="2800">
                <a:effectLst/>
              </a:rPr>
              <a:t>ailesel Alzheimer hastalığı, </a:t>
            </a:r>
          </a:p>
          <a:p>
            <a:pPr algn="l"/>
            <a:r>
              <a:rPr lang="tr-TR" sz="2800" b="1">
                <a:solidFill>
                  <a:srgbClr val="C00000"/>
                </a:solidFill>
                <a:effectLst/>
              </a:rPr>
              <a:t>otozomal dominant</a:t>
            </a:r>
            <a:r>
              <a:rPr lang="tr-TR" sz="2800">
                <a:effectLst/>
              </a:rPr>
              <a:t> kalıtılır</a:t>
            </a:r>
            <a:endParaRPr lang="tr-TR" sz="2800"/>
          </a:p>
        </p:txBody>
      </p:sp>
      <p:sp>
        <p:nvSpPr>
          <p:cNvPr id="4" name="Metin kutusu 3">
            <a:extLst>
              <a:ext uri="{FF2B5EF4-FFF2-40B4-BE49-F238E27FC236}">
                <a16:creationId xmlns:a16="http://schemas.microsoft.com/office/drawing/2014/main" id="{FC2C3C15-7152-0846-B3B4-60D7EFFAC6C2}"/>
              </a:ext>
            </a:extLst>
          </p:cNvPr>
          <p:cNvSpPr txBox="1"/>
          <p:nvPr/>
        </p:nvSpPr>
        <p:spPr>
          <a:xfrm>
            <a:off x="7637980" y="6462076"/>
            <a:ext cx="3999799" cy="369332"/>
          </a:xfrm>
          <a:prstGeom prst="rect">
            <a:avLst/>
          </a:prstGeom>
          <a:noFill/>
        </p:spPr>
        <p:txBody>
          <a:bodyPr wrap="square" rtlCol="0">
            <a:spAutoFit/>
          </a:bodyPr>
          <a:lstStyle/>
          <a:p>
            <a:pPr algn="l"/>
            <a:r>
              <a:rPr lang="tr-TR">
                <a:effectLst/>
              </a:rPr>
              <a:t>Kaynak: ABD Ulusal Tıp Kütüphanesi</a:t>
            </a:r>
            <a:endParaRPr lang="tr-TR"/>
          </a:p>
        </p:txBody>
      </p:sp>
    </p:spTree>
    <p:extLst>
      <p:ext uri="{BB962C8B-B14F-4D97-AF65-F5344CB8AC3E}">
        <p14:creationId xmlns:p14="http://schemas.microsoft.com/office/powerpoint/2010/main" val="722752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81A8FE-2887-0D44-9560-042E545E5A8A}"/>
              </a:ext>
            </a:extLst>
          </p:cNvPr>
          <p:cNvSpPr>
            <a:spLocks noGrp="1"/>
          </p:cNvSpPr>
          <p:nvPr>
            <p:ph type="title"/>
          </p:nvPr>
        </p:nvSpPr>
        <p:spPr>
          <a:xfrm>
            <a:off x="741107" y="0"/>
            <a:ext cx="10515600" cy="1325563"/>
          </a:xfrm>
        </p:spPr>
        <p:txBody>
          <a:bodyPr/>
          <a:lstStyle/>
          <a:p>
            <a:pPr algn="ctr"/>
            <a:r>
              <a:rPr lang="tr-TR" b="1"/>
              <a:t>Sunum Planı </a:t>
            </a:r>
          </a:p>
        </p:txBody>
      </p:sp>
      <p:sp>
        <p:nvSpPr>
          <p:cNvPr id="3" name="İçerik Yer Tutucusu 2">
            <a:extLst>
              <a:ext uri="{FF2B5EF4-FFF2-40B4-BE49-F238E27FC236}">
                <a16:creationId xmlns:a16="http://schemas.microsoft.com/office/drawing/2014/main" id="{BB443068-B3F0-4E41-A557-0DC379C5E568}"/>
              </a:ext>
            </a:extLst>
          </p:cNvPr>
          <p:cNvSpPr>
            <a:spLocks noGrp="1"/>
          </p:cNvSpPr>
          <p:nvPr>
            <p:ph idx="1"/>
          </p:nvPr>
        </p:nvSpPr>
        <p:spPr>
          <a:xfrm>
            <a:off x="1909496" y="1325563"/>
            <a:ext cx="5633747" cy="5233606"/>
          </a:xfrm>
        </p:spPr>
        <p:txBody>
          <a:bodyPr>
            <a:normAutofit fontScale="85000" lnSpcReduction="20000"/>
          </a:bodyPr>
          <a:lstStyle/>
          <a:p>
            <a:pPr marL="0" indent="0">
              <a:buNone/>
            </a:pPr>
            <a:endParaRPr lang="tr-TR" sz="3500"/>
          </a:p>
          <a:p>
            <a:pPr marL="514350" indent="-514350">
              <a:buFont typeface="+mj-lt"/>
              <a:buAutoNum type="arabicPeriod"/>
            </a:pPr>
            <a:r>
              <a:rPr lang="tr-TR" sz="3500"/>
              <a:t> Giriş</a:t>
            </a:r>
          </a:p>
          <a:p>
            <a:pPr marL="514350" indent="-514350">
              <a:buFont typeface="+mj-lt"/>
              <a:buAutoNum type="arabicPeriod"/>
            </a:pPr>
            <a:r>
              <a:rPr lang="tr-TR" sz="3500"/>
              <a:t>Epidemiyoloji</a:t>
            </a:r>
          </a:p>
          <a:p>
            <a:pPr marL="514350" indent="-514350">
              <a:buFont typeface="+mj-lt"/>
              <a:buAutoNum type="arabicPeriod"/>
            </a:pPr>
            <a:r>
              <a:rPr lang="tr-TR" sz="3500"/>
              <a:t>Patofizyoloji </a:t>
            </a:r>
          </a:p>
          <a:p>
            <a:pPr marL="514350" indent="-514350">
              <a:buFont typeface="+mj-lt"/>
              <a:buAutoNum type="arabicPeriod"/>
            </a:pPr>
            <a:r>
              <a:rPr lang="tr-TR" sz="3500"/>
              <a:t>Risk faktörleri </a:t>
            </a:r>
          </a:p>
          <a:p>
            <a:pPr marL="514350" indent="-514350">
              <a:buFont typeface="+mj-lt"/>
              <a:buAutoNum type="arabicPeriod"/>
            </a:pPr>
            <a:r>
              <a:rPr lang="tr-TR" sz="3500"/>
              <a:t>Değerlendirme </a:t>
            </a:r>
          </a:p>
          <a:p>
            <a:pPr marL="514350" indent="-514350">
              <a:buFont typeface="+mj-lt"/>
              <a:buAutoNum type="arabicPeriod"/>
            </a:pPr>
            <a:r>
              <a:rPr lang="tr-TR" sz="3500"/>
              <a:t>Tanı kriterleri  </a:t>
            </a:r>
          </a:p>
          <a:p>
            <a:pPr marL="514350" indent="-514350">
              <a:buFont typeface="+mj-lt"/>
              <a:buAutoNum type="arabicPeriod"/>
            </a:pPr>
            <a:r>
              <a:rPr lang="tr-TR" sz="3500"/>
              <a:t>Ayırıcı tanı</a:t>
            </a:r>
          </a:p>
          <a:p>
            <a:pPr marL="514350" indent="-514350">
              <a:buFont typeface="+mj-lt"/>
              <a:buAutoNum type="arabicPeriod"/>
            </a:pPr>
            <a:r>
              <a:rPr lang="tr-TR" sz="3500"/>
              <a:t>Tedavi </a:t>
            </a:r>
          </a:p>
          <a:p>
            <a:pPr marL="514350" indent="-514350">
              <a:buFont typeface="+mj-lt"/>
              <a:buAutoNum type="arabicPeriod"/>
            </a:pPr>
            <a:r>
              <a:rPr lang="tr-TR" sz="3500"/>
              <a:t>Yönetim</a:t>
            </a:r>
          </a:p>
          <a:p>
            <a:pPr marL="0" indent="0">
              <a:buNone/>
            </a:pPr>
            <a:r>
              <a:rPr lang="tr-TR" sz="3500"/>
              <a:t> </a:t>
            </a:r>
          </a:p>
          <a:p>
            <a:endParaRPr lang="tr-TR"/>
          </a:p>
          <a:p>
            <a:endParaRPr lang="tr-TR"/>
          </a:p>
        </p:txBody>
      </p:sp>
    </p:spTree>
    <p:extLst>
      <p:ext uri="{BB962C8B-B14F-4D97-AF65-F5344CB8AC3E}">
        <p14:creationId xmlns:p14="http://schemas.microsoft.com/office/powerpoint/2010/main" val="200036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1A7AC1E7-EF67-4948-A3AE-AB2C211A2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99415" cy="6830426"/>
          </a:xfrm>
          <a:prstGeom prst="rect">
            <a:avLst/>
          </a:prstGeom>
        </p:spPr>
      </p:pic>
      <p:sp>
        <p:nvSpPr>
          <p:cNvPr id="3" name="Metin kutusu 2">
            <a:extLst>
              <a:ext uri="{FF2B5EF4-FFF2-40B4-BE49-F238E27FC236}">
                <a16:creationId xmlns:a16="http://schemas.microsoft.com/office/drawing/2014/main" id="{54977B00-2BD8-D54C-A678-E8FAF1B8CC13}"/>
              </a:ext>
            </a:extLst>
          </p:cNvPr>
          <p:cNvSpPr txBox="1"/>
          <p:nvPr/>
        </p:nvSpPr>
        <p:spPr>
          <a:xfrm>
            <a:off x="6699415" y="280491"/>
            <a:ext cx="5275383" cy="5878532"/>
          </a:xfrm>
          <a:prstGeom prst="rect">
            <a:avLst/>
          </a:prstGeom>
          <a:noFill/>
        </p:spPr>
        <p:txBody>
          <a:bodyPr wrap="square" rtlCol="0">
            <a:spAutoFit/>
          </a:bodyPr>
          <a:lstStyle/>
          <a:p>
            <a:r>
              <a:rPr lang="tr-TR" sz="2000" b="1" i="0">
                <a:solidFill>
                  <a:srgbClr val="2B2B2B"/>
                </a:solidFill>
                <a:effectLst/>
                <a:latin typeface="Roboto" panose="02000000000000000000" pitchFamily="2" charset="0"/>
              </a:rPr>
              <a:t>Geç başlangıçlı Alzheimer ‘de </a:t>
            </a:r>
          </a:p>
          <a:p>
            <a:r>
              <a:rPr lang="tr-TR" sz="2000" b="1" i="0">
                <a:solidFill>
                  <a:srgbClr val="2B2B2B"/>
                </a:solidFill>
                <a:effectLst/>
                <a:latin typeface="Roboto" panose="02000000000000000000" pitchFamily="2" charset="0"/>
              </a:rPr>
              <a:t>ApoE gen ile ilişkilidir : </a:t>
            </a:r>
          </a:p>
          <a:p>
            <a:endParaRPr lang="tr-TR" sz="2000" b="0" i="0">
              <a:solidFill>
                <a:srgbClr val="2B2B2B"/>
              </a:solidFill>
              <a:effectLst/>
              <a:latin typeface="Roboto" panose="02000000000000000000" pitchFamily="2" charset="0"/>
            </a:endParaRPr>
          </a:p>
          <a:p>
            <a:pPr marL="285750" indent="-285750">
              <a:buFont typeface="Arial" panose="020B0604020202020204" pitchFamily="34" charset="0"/>
              <a:buChar char="•"/>
            </a:pPr>
            <a:r>
              <a:rPr lang="tr-TR" sz="2000" b="0" i="0">
                <a:solidFill>
                  <a:srgbClr val="2B2B2B"/>
                </a:solidFill>
                <a:effectLst/>
                <a:latin typeface="Roboto" panose="02000000000000000000" pitchFamily="2" charset="0"/>
              </a:rPr>
              <a:t>Herkes, biri anneden diğeri </a:t>
            </a:r>
          </a:p>
          <a:p>
            <a:r>
              <a:rPr lang="tr-TR" sz="2000" b="0" i="0">
                <a:solidFill>
                  <a:srgbClr val="2B2B2B"/>
                </a:solidFill>
                <a:effectLst/>
                <a:latin typeface="Roboto" panose="02000000000000000000" pitchFamily="2" charset="0"/>
              </a:rPr>
              <a:t>babadan olmak üzere iki ApoE geninin  kopyasını alır. </a:t>
            </a:r>
          </a:p>
          <a:p>
            <a:endParaRPr lang="tr-TR" sz="2000" b="0" i="0">
              <a:solidFill>
                <a:srgbClr val="2B2B2B"/>
              </a:solidFill>
              <a:effectLst/>
              <a:latin typeface="Roboto" panose="02000000000000000000" pitchFamily="2" charset="0"/>
            </a:endParaRPr>
          </a:p>
          <a:p>
            <a:r>
              <a:rPr lang="tr-TR" sz="2000" b="1" i="0">
                <a:solidFill>
                  <a:srgbClr val="2B2B2B"/>
                </a:solidFill>
                <a:effectLst/>
                <a:latin typeface="Roboto" panose="02000000000000000000" pitchFamily="2" charset="0"/>
              </a:rPr>
              <a:t>ApoE'nin üç ortak çeşidi vardır ve </a:t>
            </a:r>
          </a:p>
          <a:p>
            <a:r>
              <a:rPr lang="tr-TR" sz="2000" b="1" i="0">
                <a:solidFill>
                  <a:srgbClr val="2B2B2B"/>
                </a:solidFill>
                <a:effectLst/>
                <a:latin typeface="Roboto" panose="02000000000000000000" pitchFamily="2" charset="0"/>
              </a:rPr>
              <a:t> herhangi ikisinin kombinasyonu oluşur: </a:t>
            </a:r>
          </a:p>
          <a:p>
            <a:endParaRPr lang="tr-TR" sz="2000" b="0" i="0">
              <a:solidFill>
                <a:srgbClr val="2B2B2B"/>
              </a:solidFill>
              <a:effectLst/>
              <a:latin typeface="Roboto" panose="02000000000000000000" pitchFamily="2" charset="0"/>
            </a:endParaRPr>
          </a:p>
          <a:p>
            <a:r>
              <a:rPr lang="tr-TR" sz="2000" b="0" i="0">
                <a:solidFill>
                  <a:srgbClr val="2B2B2B"/>
                </a:solidFill>
                <a:effectLst/>
                <a:latin typeface="Roboto" panose="02000000000000000000" pitchFamily="2" charset="0"/>
              </a:rPr>
              <a:t>• </a:t>
            </a:r>
            <a:r>
              <a:rPr lang="tr-TR" sz="2000" b="1" i="0">
                <a:solidFill>
                  <a:srgbClr val="2B2B2B"/>
                </a:solidFill>
                <a:effectLst/>
                <a:latin typeface="Roboto" panose="02000000000000000000" pitchFamily="2" charset="0"/>
              </a:rPr>
              <a:t>ApoE 2 </a:t>
            </a:r>
            <a:r>
              <a:rPr lang="tr-TR" sz="2000" b="0" i="0">
                <a:solidFill>
                  <a:srgbClr val="2B2B2B"/>
                </a:solidFill>
                <a:effectLst/>
                <a:latin typeface="Roboto" panose="02000000000000000000" pitchFamily="2" charset="0"/>
              </a:rPr>
              <a:t>– nadirdir ve Alzheimer’a  koruyucu </a:t>
            </a:r>
          </a:p>
          <a:p>
            <a:endParaRPr lang="tr-TR" sz="2000" b="0" i="0">
              <a:solidFill>
                <a:srgbClr val="2B2B2B"/>
              </a:solidFill>
              <a:effectLst/>
              <a:latin typeface="Roboto" panose="02000000000000000000" pitchFamily="2" charset="0"/>
            </a:endParaRPr>
          </a:p>
          <a:p>
            <a:r>
              <a:rPr lang="tr-TR" sz="2000" b="0" i="0">
                <a:solidFill>
                  <a:srgbClr val="2B2B2B"/>
                </a:solidFill>
                <a:effectLst/>
                <a:latin typeface="Roboto" panose="02000000000000000000" pitchFamily="2" charset="0"/>
              </a:rPr>
              <a:t>• </a:t>
            </a:r>
            <a:r>
              <a:rPr lang="tr-TR" sz="2000" b="1" i="0">
                <a:solidFill>
                  <a:srgbClr val="2B2B2B"/>
                </a:solidFill>
                <a:effectLst/>
                <a:latin typeface="Roboto" panose="02000000000000000000" pitchFamily="2" charset="0"/>
              </a:rPr>
              <a:t>ApoE 3</a:t>
            </a:r>
            <a:r>
              <a:rPr lang="tr-TR" sz="2000" b="0" i="0">
                <a:solidFill>
                  <a:srgbClr val="2B2B2B"/>
                </a:solidFill>
                <a:effectLst/>
                <a:latin typeface="Roboto" panose="02000000000000000000" pitchFamily="2" charset="0"/>
              </a:rPr>
              <a:t> – yaygın ve tarafsız </a:t>
            </a:r>
          </a:p>
          <a:p>
            <a:endParaRPr lang="tr-TR" sz="2000" b="0" i="0">
              <a:solidFill>
                <a:srgbClr val="2B2B2B"/>
              </a:solidFill>
              <a:effectLst/>
              <a:latin typeface="Roboto" panose="02000000000000000000" pitchFamily="2" charset="0"/>
            </a:endParaRPr>
          </a:p>
          <a:p>
            <a:r>
              <a:rPr lang="tr-TR" sz="2000" b="0" i="0">
                <a:solidFill>
                  <a:srgbClr val="2B2B2B"/>
                </a:solidFill>
                <a:effectLst/>
                <a:latin typeface="Roboto" panose="02000000000000000000" pitchFamily="2" charset="0"/>
              </a:rPr>
              <a:t>• </a:t>
            </a:r>
            <a:r>
              <a:rPr lang="tr-TR" sz="2000" b="1" i="0">
                <a:solidFill>
                  <a:srgbClr val="C00000"/>
                </a:solidFill>
                <a:effectLst/>
                <a:latin typeface="Roboto" panose="02000000000000000000" pitchFamily="2" charset="0"/>
              </a:rPr>
              <a:t>ApoE 4 </a:t>
            </a:r>
            <a:r>
              <a:rPr lang="tr-TR" sz="2000" b="0" i="0">
                <a:solidFill>
                  <a:srgbClr val="2B2B2B"/>
                </a:solidFill>
                <a:effectLst/>
                <a:latin typeface="Roboto" panose="02000000000000000000" pitchFamily="2" charset="0"/>
              </a:rPr>
              <a:t>– risk geni. </a:t>
            </a:r>
          </a:p>
          <a:p>
            <a:r>
              <a:rPr lang="tr-TR" sz="2000" b="0" i="0">
                <a:solidFill>
                  <a:srgbClr val="2B2B2B"/>
                </a:solidFill>
                <a:effectLst/>
                <a:latin typeface="Roboto" panose="02000000000000000000" pitchFamily="2" charset="0"/>
              </a:rPr>
              <a:t>Bir kopya riski 3 kat .</a:t>
            </a:r>
          </a:p>
          <a:p>
            <a:r>
              <a:rPr lang="tr-TR" sz="2000" b="0" i="0">
                <a:solidFill>
                  <a:srgbClr val="2B2B2B"/>
                </a:solidFill>
                <a:effectLst/>
                <a:latin typeface="Roboto" panose="02000000000000000000" pitchFamily="2" charset="0"/>
              </a:rPr>
              <a:t>İki kopya riski 5-8 kat artırır.</a:t>
            </a:r>
          </a:p>
          <a:p>
            <a:br>
              <a:rPr lang="tr-TR"/>
            </a:br>
            <a:endParaRPr lang="tr-TR"/>
          </a:p>
        </p:txBody>
      </p:sp>
      <p:sp>
        <p:nvSpPr>
          <p:cNvPr id="4" name="Metin kutusu 3">
            <a:extLst>
              <a:ext uri="{FF2B5EF4-FFF2-40B4-BE49-F238E27FC236}">
                <a16:creationId xmlns:a16="http://schemas.microsoft.com/office/drawing/2014/main" id="{717F339A-99B6-C547-99FD-0D057B10C9A0}"/>
              </a:ext>
            </a:extLst>
          </p:cNvPr>
          <p:cNvSpPr txBox="1"/>
          <p:nvPr/>
        </p:nvSpPr>
        <p:spPr>
          <a:xfrm>
            <a:off x="6753356" y="6353209"/>
            <a:ext cx="5437206" cy="307777"/>
          </a:xfrm>
          <a:prstGeom prst="rect">
            <a:avLst/>
          </a:prstGeom>
          <a:noFill/>
        </p:spPr>
        <p:txBody>
          <a:bodyPr wrap="square" rtlCol="0">
            <a:spAutoFit/>
          </a:bodyPr>
          <a:lstStyle/>
          <a:p>
            <a:pPr algn="l"/>
            <a:r>
              <a:rPr lang="tr-TR" sz="1400"/>
              <a:t>https://qbi.uq.edu.au/brain/dementia/genetic-risk-factors-dementia#</a:t>
            </a:r>
          </a:p>
        </p:txBody>
      </p:sp>
    </p:spTree>
    <p:extLst>
      <p:ext uri="{BB962C8B-B14F-4D97-AF65-F5344CB8AC3E}">
        <p14:creationId xmlns:p14="http://schemas.microsoft.com/office/powerpoint/2010/main" val="2700775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1BB10751-C516-1C4D-8CD2-82B8292C1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273" y="59700"/>
            <a:ext cx="6382724" cy="3602590"/>
          </a:xfrm>
          <a:prstGeom prst="rect">
            <a:avLst/>
          </a:prstGeom>
        </p:spPr>
      </p:pic>
      <p:sp>
        <p:nvSpPr>
          <p:cNvPr id="2" name="Metin kutusu 1">
            <a:extLst>
              <a:ext uri="{FF2B5EF4-FFF2-40B4-BE49-F238E27FC236}">
                <a16:creationId xmlns:a16="http://schemas.microsoft.com/office/drawing/2014/main" id="{03244ED2-FB4F-0D4D-8F7D-BB0A39F8513B}"/>
              </a:ext>
            </a:extLst>
          </p:cNvPr>
          <p:cNvSpPr txBox="1"/>
          <p:nvPr/>
        </p:nvSpPr>
        <p:spPr>
          <a:xfrm>
            <a:off x="1790826" y="4552581"/>
            <a:ext cx="10302643" cy="1508105"/>
          </a:xfrm>
          <a:prstGeom prst="rect">
            <a:avLst/>
          </a:prstGeom>
          <a:noFill/>
        </p:spPr>
        <p:txBody>
          <a:bodyPr wrap="square" rtlCol="0">
            <a:spAutoFit/>
          </a:bodyPr>
          <a:lstStyle/>
          <a:p>
            <a:pPr algn="l"/>
            <a:r>
              <a:rPr lang="tr-TR" sz="2400" b="1">
                <a:solidFill>
                  <a:srgbClr val="C00000"/>
                </a:solidFill>
              </a:rPr>
              <a:t>Sıklık               % 10                                   % 90</a:t>
            </a:r>
          </a:p>
          <a:p>
            <a:pPr algn="l"/>
            <a:r>
              <a:rPr lang="tr-TR" sz="2400" b="1">
                <a:solidFill>
                  <a:srgbClr val="C00000"/>
                </a:solidFill>
              </a:rPr>
              <a:t>Başlangıç       30 – 60 yaş                        &gt;  65 yaş </a:t>
            </a:r>
          </a:p>
          <a:p>
            <a:pPr algn="l"/>
            <a:r>
              <a:rPr lang="tr-TR" sz="2400" b="1">
                <a:solidFill>
                  <a:srgbClr val="C00000"/>
                </a:solidFill>
              </a:rPr>
              <a:t>Gen                 APP, PSEN1,PSEN2         </a:t>
            </a:r>
            <a:r>
              <a:rPr lang="tr-TR" sz="2400" b="1" i="0">
                <a:solidFill>
                  <a:srgbClr val="C00000"/>
                </a:solidFill>
                <a:effectLst/>
                <a:latin typeface="Source Sans Pro" panose="020B0503030403020204" pitchFamily="34" charset="0"/>
              </a:rPr>
              <a:t>APOE 4 </a:t>
            </a:r>
            <a:r>
              <a:rPr lang="tr-TR" i="0">
                <a:effectLst/>
                <a:latin typeface="Source Sans Pro" panose="020B0503030403020204" pitchFamily="34" charset="0"/>
              </a:rPr>
              <a:t>aleli  (1 veya 2 kopya ; anne ve/veya baba)</a:t>
            </a:r>
            <a:r>
              <a:rPr lang="tr-TR" b="1" i="0">
                <a:solidFill>
                  <a:srgbClr val="C00000"/>
                </a:solidFill>
                <a:effectLst/>
                <a:latin typeface="Source Sans Pro" panose="020B0503030403020204" pitchFamily="34" charset="0"/>
              </a:rPr>
              <a:t> </a:t>
            </a:r>
          </a:p>
          <a:p>
            <a:pPr algn="l"/>
            <a:r>
              <a:rPr lang="tr-TR" sz="2000" b="1">
                <a:solidFill>
                  <a:srgbClr val="C00000"/>
                </a:solidFill>
                <a:latin typeface="Source Sans Pro" panose="020B0503030403020204" pitchFamily="34" charset="0"/>
              </a:rPr>
              <a:t>Kalıtım                Otozomal dominant                         ?</a:t>
            </a:r>
            <a:endParaRPr lang="tr-TR" sz="2000" b="1">
              <a:solidFill>
                <a:srgbClr val="C00000"/>
              </a:solidFill>
            </a:endParaRPr>
          </a:p>
        </p:txBody>
      </p:sp>
      <p:sp>
        <p:nvSpPr>
          <p:cNvPr id="3" name="Metin kutusu 2">
            <a:extLst>
              <a:ext uri="{FF2B5EF4-FFF2-40B4-BE49-F238E27FC236}">
                <a16:creationId xmlns:a16="http://schemas.microsoft.com/office/drawing/2014/main" id="{47C428A6-132E-194D-BCF0-05CE06ECD118}"/>
              </a:ext>
            </a:extLst>
          </p:cNvPr>
          <p:cNvSpPr txBox="1"/>
          <p:nvPr/>
        </p:nvSpPr>
        <p:spPr>
          <a:xfrm rot="10800000" flipV="1">
            <a:off x="2017374" y="3856470"/>
            <a:ext cx="8393149" cy="400110"/>
          </a:xfrm>
          <a:prstGeom prst="rect">
            <a:avLst/>
          </a:prstGeom>
          <a:noFill/>
        </p:spPr>
        <p:txBody>
          <a:bodyPr wrap="square" rtlCol="0">
            <a:spAutoFit/>
          </a:bodyPr>
          <a:lstStyle/>
          <a:p>
            <a:pPr algn="l"/>
            <a:r>
              <a:rPr lang="tr-TR" sz="2000" b="1">
                <a:solidFill>
                  <a:schemeClr val="accent6">
                    <a:lumMod val="75000"/>
                  </a:schemeClr>
                </a:solidFill>
              </a:rPr>
              <a:t>                         ERKEN  BAŞLANGIÇLI              GEÇ  BAŞLANGIÇLI </a:t>
            </a:r>
          </a:p>
        </p:txBody>
      </p:sp>
      <p:sp>
        <p:nvSpPr>
          <p:cNvPr id="5" name="Metin kutusu 4">
            <a:extLst>
              <a:ext uri="{FF2B5EF4-FFF2-40B4-BE49-F238E27FC236}">
                <a16:creationId xmlns:a16="http://schemas.microsoft.com/office/drawing/2014/main" id="{BF26A8A3-3AD5-3B4D-9F9C-449D05190890}"/>
              </a:ext>
            </a:extLst>
          </p:cNvPr>
          <p:cNvSpPr txBox="1"/>
          <p:nvPr/>
        </p:nvSpPr>
        <p:spPr>
          <a:xfrm flipH="1">
            <a:off x="244435" y="6315303"/>
            <a:ext cx="5547676" cy="738664"/>
          </a:xfrm>
          <a:prstGeom prst="rect">
            <a:avLst/>
          </a:prstGeom>
          <a:noFill/>
        </p:spPr>
        <p:txBody>
          <a:bodyPr wrap="square" rtlCol="0">
            <a:spAutoFit/>
          </a:bodyPr>
          <a:lstStyle/>
          <a:p>
            <a:r>
              <a:rPr lang="tr-TR" sz="800" b="0" i="0">
                <a:solidFill>
                  <a:srgbClr val="000000"/>
                </a:solidFill>
                <a:effectLst/>
                <a:latin typeface="Source Sans Pro" panose="020B0503030403020204" pitchFamily="34" charset="0"/>
              </a:rPr>
              <a:t>21. kromozomda amiloid </a:t>
            </a:r>
            <a:r>
              <a:rPr lang="tr-TR" sz="800">
                <a:solidFill>
                  <a:srgbClr val="000000"/>
                </a:solidFill>
                <a:latin typeface="Source Sans Pro" panose="020B0503030403020204" pitchFamily="34" charset="0"/>
              </a:rPr>
              <a:t>prekürsör </a:t>
            </a:r>
            <a:r>
              <a:rPr lang="tr-TR" sz="800" b="0" i="0">
                <a:solidFill>
                  <a:srgbClr val="000000"/>
                </a:solidFill>
                <a:effectLst/>
                <a:latin typeface="Source Sans Pro" panose="020B0503030403020204" pitchFamily="34" charset="0"/>
              </a:rPr>
              <a:t>proteini (APP)</a:t>
            </a:r>
          </a:p>
          <a:p>
            <a:r>
              <a:rPr lang="tr-TR" sz="800" b="0" i="0">
                <a:solidFill>
                  <a:srgbClr val="000000"/>
                </a:solidFill>
                <a:effectLst/>
                <a:latin typeface="Source Sans Pro" panose="020B0503030403020204" pitchFamily="34" charset="0"/>
              </a:rPr>
              <a:t>Presenilin 1 (PSEN1) kromozom 14 üzerinde</a:t>
            </a:r>
          </a:p>
          <a:p>
            <a:r>
              <a:rPr lang="tr-TR" sz="800" b="0" i="0">
                <a:solidFill>
                  <a:srgbClr val="000000"/>
                </a:solidFill>
                <a:effectLst/>
                <a:latin typeface="Source Sans Pro" panose="020B0503030403020204" pitchFamily="34" charset="0"/>
              </a:rPr>
              <a:t>Kromozom 1 üzerinde Presenilin 2 (PSEN2)</a:t>
            </a:r>
          </a:p>
          <a:p>
            <a:pPr algn="l"/>
            <a:endParaRPr lang="tr-TR"/>
          </a:p>
        </p:txBody>
      </p:sp>
      <p:sp>
        <p:nvSpPr>
          <p:cNvPr id="6" name="Metin kutusu 5">
            <a:extLst>
              <a:ext uri="{FF2B5EF4-FFF2-40B4-BE49-F238E27FC236}">
                <a16:creationId xmlns:a16="http://schemas.microsoft.com/office/drawing/2014/main" id="{25E5E2FD-F2FD-E14C-B062-7F1933F46DB3}"/>
              </a:ext>
            </a:extLst>
          </p:cNvPr>
          <p:cNvSpPr txBox="1"/>
          <p:nvPr/>
        </p:nvSpPr>
        <p:spPr>
          <a:xfrm>
            <a:off x="3765049" y="6499969"/>
            <a:ext cx="5760850" cy="369332"/>
          </a:xfrm>
          <a:prstGeom prst="rect">
            <a:avLst/>
          </a:prstGeom>
          <a:noFill/>
        </p:spPr>
        <p:txBody>
          <a:bodyPr wrap="square" rtlCol="0">
            <a:spAutoFit/>
          </a:bodyPr>
          <a:lstStyle/>
          <a:p>
            <a:pPr algn="l"/>
            <a:r>
              <a:rPr lang="tr-TR"/>
              <a:t>Kaynak : National Institue on Aging (NIH)</a:t>
            </a:r>
          </a:p>
        </p:txBody>
      </p:sp>
    </p:spTree>
    <p:extLst>
      <p:ext uri="{BB962C8B-B14F-4D97-AF65-F5344CB8AC3E}">
        <p14:creationId xmlns:p14="http://schemas.microsoft.com/office/powerpoint/2010/main" val="3795652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244CACBC-9183-5E44-945E-6568F4EF5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971" y="123685"/>
            <a:ext cx="8198962" cy="6121683"/>
          </a:xfrm>
          <a:prstGeom prst="rect">
            <a:avLst/>
          </a:prstGeom>
        </p:spPr>
      </p:pic>
      <p:sp>
        <p:nvSpPr>
          <p:cNvPr id="3" name="Metin kutusu 2">
            <a:extLst>
              <a:ext uri="{FF2B5EF4-FFF2-40B4-BE49-F238E27FC236}">
                <a16:creationId xmlns:a16="http://schemas.microsoft.com/office/drawing/2014/main" id="{6F9F6F86-81E4-BC4C-B929-2234AC7203D2}"/>
              </a:ext>
            </a:extLst>
          </p:cNvPr>
          <p:cNvSpPr txBox="1"/>
          <p:nvPr/>
        </p:nvSpPr>
        <p:spPr>
          <a:xfrm>
            <a:off x="129459" y="6429712"/>
            <a:ext cx="11133326" cy="369332"/>
          </a:xfrm>
          <a:prstGeom prst="rect">
            <a:avLst/>
          </a:prstGeom>
          <a:noFill/>
        </p:spPr>
        <p:txBody>
          <a:bodyPr wrap="square" rtlCol="0">
            <a:spAutoFit/>
          </a:bodyPr>
          <a:lstStyle/>
          <a:p>
            <a:pPr algn="l"/>
            <a:r>
              <a:rPr lang="tr-TR"/>
              <a:t>Signal Transduction and Targeted Therapy (2019) 4:29  ; https://doi.org/10.1038/s41392-019-0063-8</a:t>
            </a:r>
          </a:p>
        </p:txBody>
      </p:sp>
      <p:sp>
        <p:nvSpPr>
          <p:cNvPr id="4" name="Metin kutusu 3">
            <a:extLst>
              <a:ext uri="{FF2B5EF4-FFF2-40B4-BE49-F238E27FC236}">
                <a16:creationId xmlns:a16="http://schemas.microsoft.com/office/drawing/2014/main" id="{23C50CC6-F830-CB49-9E8A-B1C47FD3C4AB}"/>
              </a:ext>
            </a:extLst>
          </p:cNvPr>
          <p:cNvSpPr txBox="1"/>
          <p:nvPr/>
        </p:nvSpPr>
        <p:spPr>
          <a:xfrm>
            <a:off x="10035529" y="498842"/>
            <a:ext cx="1828800" cy="1754326"/>
          </a:xfrm>
          <a:prstGeom prst="rect">
            <a:avLst/>
          </a:prstGeom>
          <a:noFill/>
        </p:spPr>
        <p:txBody>
          <a:bodyPr wrap="square" rtlCol="0">
            <a:spAutoFit/>
          </a:bodyPr>
          <a:lstStyle/>
          <a:p>
            <a:pPr algn="l"/>
            <a:r>
              <a:rPr lang="tr-TR" b="0" i="0">
                <a:solidFill>
                  <a:srgbClr val="222222"/>
                </a:solidFill>
                <a:effectLst/>
                <a:latin typeface="-apple-system"/>
              </a:rPr>
              <a:t>2019'a kadar AD için çeşitli hipotezlerin her birinin test edildiği klinik denemeler. </a:t>
            </a:r>
            <a:endParaRPr lang="tr-TR"/>
          </a:p>
        </p:txBody>
      </p:sp>
    </p:spTree>
    <p:extLst>
      <p:ext uri="{BB962C8B-B14F-4D97-AF65-F5344CB8AC3E}">
        <p14:creationId xmlns:p14="http://schemas.microsoft.com/office/powerpoint/2010/main" val="2885657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B4AE9D-017C-3F4B-85A0-B0A3FD766B2E}"/>
              </a:ext>
            </a:extLst>
          </p:cNvPr>
          <p:cNvSpPr>
            <a:spLocks noGrp="1"/>
          </p:cNvSpPr>
          <p:nvPr>
            <p:ph type="title"/>
          </p:nvPr>
        </p:nvSpPr>
        <p:spPr>
          <a:xfrm>
            <a:off x="838201" y="-69627"/>
            <a:ext cx="10515600" cy="1288365"/>
          </a:xfrm>
        </p:spPr>
        <p:txBody>
          <a:bodyPr/>
          <a:lstStyle/>
          <a:p>
            <a:pPr algn="ctr"/>
            <a:r>
              <a:rPr lang="tr-TR" b="1"/>
              <a:t>Genetik</a:t>
            </a:r>
            <a:r>
              <a:rPr lang="tr-TR"/>
              <a:t> </a:t>
            </a:r>
            <a:r>
              <a:rPr lang="tr-TR" b="1"/>
              <a:t>Risk Faktörleri</a:t>
            </a:r>
          </a:p>
        </p:txBody>
      </p:sp>
      <p:sp>
        <p:nvSpPr>
          <p:cNvPr id="4" name="Metin kutusu 3">
            <a:extLst>
              <a:ext uri="{FF2B5EF4-FFF2-40B4-BE49-F238E27FC236}">
                <a16:creationId xmlns:a16="http://schemas.microsoft.com/office/drawing/2014/main" id="{86270CFF-3FA2-7547-AF65-419390B834BB}"/>
              </a:ext>
            </a:extLst>
          </p:cNvPr>
          <p:cNvSpPr txBox="1"/>
          <p:nvPr/>
        </p:nvSpPr>
        <p:spPr>
          <a:xfrm>
            <a:off x="3581652" y="6488668"/>
            <a:ext cx="5986824" cy="369332"/>
          </a:xfrm>
          <a:prstGeom prst="rect">
            <a:avLst/>
          </a:prstGeom>
          <a:noFill/>
        </p:spPr>
        <p:txBody>
          <a:bodyPr wrap="square" rtlCol="0">
            <a:spAutoFit/>
          </a:bodyPr>
          <a:lstStyle/>
          <a:p>
            <a:pPr algn="l"/>
            <a:r>
              <a:rPr lang="tr-TR"/>
              <a:t>https://doi.org/10.1016/S1098-3597(01)90045-6</a:t>
            </a:r>
          </a:p>
        </p:txBody>
      </p:sp>
      <p:sp>
        <p:nvSpPr>
          <p:cNvPr id="5" name="Dikdörtgen: Yuvarlatılmış Köşeler 4">
            <a:extLst>
              <a:ext uri="{FF2B5EF4-FFF2-40B4-BE49-F238E27FC236}">
                <a16:creationId xmlns:a16="http://schemas.microsoft.com/office/drawing/2014/main" id="{85AEC44F-3F6D-4144-9D56-CC3D5450F10C}"/>
              </a:ext>
            </a:extLst>
          </p:cNvPr>
          <p:cNvSpPr/>
          <p:nvPr/>
        </p:nvSpPr>
        <p:spPr>
          <a:xfrm>
            <a:off x="838198" y="1195544"/>
            <a:ext cx="10629559" cy="4822284"/>
          </a:xfrm>
          <a:prstGeom prst="round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tr-TR" sz="2800" b="1">
                <a:solidFill>
                  <a:schemeClr val="tx1"/>
                </a:solidFill>
              </a:rPr>
              <a:t>Erken başlangıçlı alzheimer hastalığı</a:t>
            </a:r>
            <a:r>
              <a:rPr lang="tr-TR" sz="2800">
                <a:solidFill>
                  <a:schemeClr val="tx1"/>
                </a:solidFill>
              </a:rPr>
              <a:t> ( otozomal dominant )</a:t>
            </a:r>
          </a:p>
          <a:p>
            <a:pPr marL="0" indent="0">
              <a:buNone/>
            </a:pPr>
            <a:r>
              <a:rPr lang="tr-TR" sz="2800" b="0" i="0">
                <a:solidFill>
                  <a:schemeClr val="tx1"/>
                </a:solidFill>
                <a:effectLst/>
              </a:rPr>
              <a:t>               amyloid precursor protein (</a:t>
            </a:r>
            <a:r>
              <a:rPr lang="tr-TR" sz="2800" b="0" i="1">
                <a:solidFill>
                  <a:schemeClr val="tx1"/>
                </a:solidFill>
                <a:effectLst/>
              </a:rPr>
              <a:t>APP</a:t>
            </a:r>
            <a:r>
              <a:rPr lang="tr-TR" sz="2800" b="0" i="0">
                <a:solidFill>
                  <a:schemeClr val="tx1"/>
                </a:solidFill>
                <a:effectLst/>
              </a:rPr>
              <a:t>)</a:t>
            </a:r>
          </a:p>
          <a:p>
            <a:pPr marL="0" indent="0">
              <a:buNone/>
            </a:pPr>
            <a:r>
              <a:rPr lang="tr-TR" sz="2800" b="0" i="0">
                <a:solidFill>
                  <a:schemeClr val="tx1"/>
                </a:solidFill>
                <a:effectLst/>
              </a:rPr>
              <a:t>               presenilin 1 (</a:t>
            </a:r>
            <a:r>
              <a:rPr lang="tr-TR" sz="2800" b="0" i="1">
                <a:solidFill>
                  <a:schemeClr val="tx1"/>
                </a:solidFill>
                <a:effectLst/>
              </a:rPr>
              <a:t>PSEN1</a:t>
            </a:r>
            <a:r>
              <a:rPr lang="tr-TR" sz="2800" b="0" i="0">
                <a:solidFill>
                  <a:schemeClr val="tx1"/>
                </a:solidFill>
                <a:effectLst/>
              </a:rPr>
              <a:t>)</a:t>
            </a:r>
          </a:p>
          <a:p>
            <a:pPr marL="0" indent="0">
              <a:buNone/>
            </a:pPr>
            <a:r>
              <a:rPr lang="tr-TR" sz="2800" b="0" i="0">
                <a:solidFill>
                  <a:schemeClr val="tx1"/>
                </a:solidFill>
                <a:effectLst/>
              </a:rPr>
              <a:t>               presenilin 2 (</a:t>
            </a:r>
            <a:r>
              <a:rPr lang="tr-TR" sz="2800" b="0" i="1">
                <a:solidFill>
                  <a:schemeClr val="tx1"/>
                </a:solidFill>
                <a:effectLst/>
              </a:rPr>
              <a:t>PSEN2</a:t>
            </a:r>
            <a:r>
              <a:rPr lang="tr-TR" sz="2800" b="0" i="0">
                <a:solidFill>
                  <a:schemeClr val="tx1"/>
                </a:solidFill>
                <a:effectLst/>
              </a:rPr>
              <a:t>).</a:t>
            </a:r>
          </a:p>
          <a:p>
            <a:pPr marL="457200" indent="-457200">
              <a:buFont typeface="Arial" panose="020B0604020202020204" pitchFamily="34" charset="0"/>
              <a:buChar char="•"/>
            </a:pPr>
            <a:r>
              <a:rPr lang="tr-TR" sz="2800" b="1">
                <a:solidFill>
                  <a:schemeClr val="tx1"/>
                </a:solidFill>
              </a:rPr>
              <a:t>Geç başlangıçlı alzheimer hastalığı </a:t>
            </a:r>
          </a:p>
          <a:p>
            <a:pPr marL="0" indent="0">
              <a:buNone/>
            </a:pPr>
            <a:r>
              <a:rPr lang="tr-TR" sz="2800">
                <a:solidFill>
                  <a:schemeClr val="tx1"/>
                </a:solidFill>
              </a:rPr>
              <a:t>            APOE </a:t>
            </a:r>
            <a:r>
              <a:rPr lang="tr-TR" sz="2800" b="0" i="0">
                <a:solidFill>
                  <a:schemeClr val="tx1"/>
                </a:solidFill>
                <a:effectLst/>
                <a:latin typeface="-apple-system"/>
              </a:rPr>
              <a:t>4 </a:t>
            </a:r>
            <a:endParaRPr lang="tr-TR" sz="2800">
              <a:solidFill>
                <a:schemeClr val="tx1"/>
              </a:solidFill>
            </a:endParaRPr>
          </a:p>
          <a:p>
            <a:pPr marL="457200" indent="-457200">
              <a:buFont typeface="Arial" panose="020B0604020202020204" pitchFamily="34" charset="0"/>
              <a:buChar char="•"/>
            </a:pPr>
            <a:r>
              <a:rPr lang="tr-TR" sz="2800" b="1">
                <a:solidFill>
                  <a:schemeClr val="tx1"/>
                </a:solidFill>
              </a:rPr>
              <a:t>Aile hikayesi </a:t>
            </a:r>
          </a:p>
          <a:p>
            <a:pPr marL="0" indent="0">
              <a:buNone/>
            </a:pPr>
            <a:r>
              <a:rPr lang="tr-TR" sz="2800">
                <a:solidFill>
                  <a:schemeClr val="tx1"/>
                </a:solidFill>
              </a:rPr>
              <a:t>            1.derece akrabalarında AD olanlarda risk %10- 30 artmıştır </a:t>
            </a:r>
          </a:p>
          <a:p>
            <a:pPr marL="457200" indent="-457200">
              <a:buFont typeface="Arial" panose="020B0604020202020204" pitchFamily="34" charset="0"/>
              <a:buChar char="•"/>
            </a:pPr>
            <a:r>
              <a:rPr lang="tr-TR" sz="2800" b="1" i="0">
                <a:solidFill>
                  <a:schemeClr val="tx1"/>
                </a:solidFill>
                <a:effectLst/>
                <a:ea typeface="Lato" panose="020F0502020204030203" pitchFamily="34" charset="0"/>
                <a:cs typeface="Lato" panose="020F0502020204030203" pitchFamily="34" charset="0"/>
              </a:rPr>
              <a:t>Kadın cinsiyet *</a:t>
            </a:r>
            <a:endParaRPr lang="tr-TR" sz="2800">
              <a:solidFill>
                <a:schemeClr val="tx1"/>
              </a:solidFill>
            </a:endParaRPr>
          </a:p>
        </p:txBody>
      </p:sp>
      <p:sp>
        <p:nvSpPr>
          <p:cNvPr id="3" name="Metin kutusu 2">
            <a:extLst>
              <a:ext uri="{FF2B5EF4-FFF2-40B4-BE49-F238E27FC236}">
                <a16:creationId xmlns:a16="http://schemas.microsoft.com/office/drawing/2014/main" id="{182A7B66-E1C9-1D4F-9E09-5C8035671C5E}"/>
              </a:ext>
            </a:extLst>
          </p:cNvPr>
          <p:cNvSpPr txBox="1"/>
          <p:nvPr/>
        </p:nvSpPr>
        <p:spPr>
          <a:xfrm>
            <a:off x="2775240" y="6205776"/>
            <a:ext cx="7851045" cy="369332"/>
          </a:xfrm>
          <a:prstGeom prst="rect">
            <a:avLst/>
          </a:prstGeom>
          <a:noFill/>
        </p:spPr>
        <p:txBody>
          <a:bodyPr wrap="square">
            <a:spAutoFit/>
          </a:bodyPr>
          <a:lstStyle/>
          <a:p>
            <a:r>
              <a:rPr lang="tr-TR"/>
              <a:t>*https://hsgm.saglik.gov.tr/tr/yasli-sagligi/liste1/-alzheimer.html</a:t>
            </a:r>
          </a:p>
        </p:txBody>
      </p:sp>
    </p:spTree>
    <p:extLst>
      <p:ext uri="{BB962C8B-B14F-4D97-AF65-F5344CB8AC3E}">
        <p14:creationId xmlns:p14="http://schemas.microsoft.com/office/powerpoint/2010/main" val="955193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9B3A44-0BF0-1046-9312-FDF1E506B100}"/>
              </a:ext>
            </a:extLst>
          </p:cNvPr>
          <p:cNvSpPr>
            <a:spLocks noGrp="1"/>
          </p:cNvSpPr>
          <p:nvPr>
            <p:ph type="title"/>
          </p:nvPr>
        </p:nvSpPr>
        <p:spPr>
          <a:xfrm>
            <a:off x="622438" y="118669"/>
            <a:ext cx="10515600" cy="1048117"/>
          </a:xfrm>
        </p:spPr>
        <p:txBody>
          <a:bodyPr/>
          <a:lstStyle/>
          <a:p>
            <a:pPr algn="ctr"/>
            <a:r>
              <a:rPr lang="tr-TR" b="1"/>
              <a:t>Kazanılmış Risk Faktörleri </a:t>
            </a:r>
          </a:p>
        </p:txBody>
      </p:sp>
      <p:sp>
        <p:nvSpPr>
          <p:cNvPr id="3" name="İçerik Yer Tutucusu 2">
            <a:extLst>
              <a:ext uri="{FF2B5EF4-FFF2-40B4-BE49-F238E27FC236}">
                <a16:creationId xmlns:a16="http://schemas.microsoft.com/office/drawing/2014/main" id="{34950D40-CFC0-D04B-AD7B-D8EEC57FB81C}"/>
              </a:ext>
            </a:extLst>
          </p:cNvPr>
          <p:cNvSpPr>
            <a:spLocks noGrp="1"/>
          </p:cNvSpPr>
          <p:nvPr>
            <p:ph idx="1"/>
          </p:nvPr>
        </p:nvSpPr>
        <p:spPr>
          <a:xfrm>
            <a:off x="201703" y="927777"/>
            <a:ext cx="12107528" cy="5434910"/>
          </a:xfrm>
        </p:spPr>
        <p:txBody>
          <a:bodyPr>
            <a:normAutofit/>
          </a:bodyPr>
          <a:lstStyle/>
          <a:p>
            <a:pPr marL="0" indent="0">
              <a:buNone/>
            </a:pPr>
            <a:endParaRPr lang="tr-TR" b="1"/>
          </a:p>
          <a:p>
            <a:pPr marL="285750" indent="-285750">
              <a:buFont typeface="Arial" panose="020B0604020202020204" pitchFamily="34" charset="0"/>
              <a:buChar char="•"/>
            </a:pPr>
            <a:endParaRPr lang="tr-TR" sz="3300" b="1" i="0">
              <a:solidFill>
                <a:schemeClr val="tx1"/>
              </a:solidFill>
              <a:effectLst/>
              <a:ea typeface="Lato" panose="020F0502020204030203" pitchFamily="34" charset="0"/>
              <a:cs typeface="Lato" panose="020F0502020204030203" pitchFamily="34" charset="0"/>
            </a:endParaRPr>
          </a:p>
          <a:p>
            <a:pPr marL="0" indent="0">
              <a:buNone/>
            </a:pPr>
            <a:endParaRPr lang="tr-TR" sz="1800"/>
          </a:p>
          <a:p>
            <a:pPr marL="0" indent="0">
              <a:buNone/>
            </a:pPr>
            <a:endParaRPr lang="tr-TR" sz="1800"/>
          </a:p>
          <a:p>
            <a:pPr marL="0" indent="0">
              <a:buNone/>
            </a:pPr>
            <a:endParaRPr lang="tr-TR"/>
          </a:p>
        </p:txBody>
      </p:sp>
      <p:sp>
        <p:nvSpPr>
          <p:cNvPr id="5" name="Metin kutusu 4">
            <a:extLst>
              <a:ext uri="{FF2B5EF4-FFF2-40B4-BE49-F238E27FC236}">
                <a16:creationId xmlns:a16="http://schemas.microsoft.com/office/drawing/2014/main" id="{DC7A1634-30A9-B047-B893-8FDC183FDC5F}"/>
              </a:ext>
            </a:extLst>
          </p:cNvPr>
          <p:cNvSpPr txBox="1"/>
          <p:nvPr/>
        </p:nvSpPr>
        <p:spPr>
          <a:xfrm>
            <a:off x="2609466" y="6127722"/>
            <a:ext cx="5986824" cy="369332"/>
          </a:xfrm>
          <a:prstGeom prst="rect">
            <a:avLst/>
          </a:prstGeom>
          <a:noFill/>
        </p:spPr>
        <p:txBody>
          <a:bodyPr wrap="square" rtlCol="0">
            <a:spAutoFit/>
          </a:bodyPr>
          <a:lstStyle/>
          <a:p>
            <a:pPr algn="l"/>
            <a:r>
              <a:rPr lang="tr-TR"/>
              <a:t>      https://doi.org/10.1016/S1098-3597(01)90045-6</a:t>
            </a:r>
          </a:p>
        </p:txBody>
      </p:sp>
      <p:sp>
        <p:nvSpPr>
          <p:cNvPr id="6" name="Dikdörtgen: Yuvarlatılmış Köşeler 5">
            <a:extLst>
              <a:ext uri="{FF2B5EF4-FFF2-40B4-BE49-F238E27FC236}">
                <a16:creationId xmlns:a16="http://schemas.microsoft.com/office/drawing/2014/main" id="{53A3DA89-0BEF-6E48-AECF-5595509515C7}"/>
              </a:ext>
            </a:extLst>
          </p:cNvPr>
          <p:cNvSpPr/>
          <p:nvPr/>
        </p:nvSpPr>
        <p:spPr>
          <a:xfrm>
            <a:off x="201703" y="1127916"/>
            <a:ext cx="11489908" cy="4865438"/>
          </a:xfrm>
          <a:prstGeom prst="round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tr-TR" sz="2400" b="1" i="0">
                <a:solidFill>
                  <a:schemeClr val="tx1"/>
                </a:solidFill>
                <a:effectLst/>
                <a:ea typeface="Lato" panose="020F0502020204030203" pitchFamily="34" charset="0"/>
                <a:cs typeface="Lato" panose="020F0502020204030203" pitchFamily="34" charset="0"/>
              </a:rPr>
              <a:t>İleri yaş *</a:t>
            </a:r>
          </a:p>
          <a:p>
            <a:pPr marL="285750" indent="-285750">
              <a:buFont typeface="Arial" panose="020B0604020202020204" pitchFamily="34" charset="0"/>
              <a:buChar char="•"/>
            </a:pPr>
            <a:r>
              <a:rPr lang="tr-TR" sz="2400" b="1" i="0">
                <a:solidFill>
                  <a:schemeClr val="tx1"/>
                </a:solidFill>
                <a:effectLst/>
                <a:ea typeface="Lato" panose="020F0502020204030203" pitchFamily="34" charset="0"/>
                <a:cs typeface="Lato" panose="020F0502020204030203" pitchFamily="34" charset="0"/>
              </a:rPr>
              <a:t>Düşük eğitim seviyesi *</a:t>
            </a:r>
          </a:p>
          <a:p>
            <a:pPr marL="285750" indent="-285750">
              <a:buFont typeface="Arial" panose="020B0604020202020204" pitchFamily="34" charset="0"/>
              <a:buChar char="•"/>
            </a:pPr>
            <a:r>
              <a:rPr lang="tr-TR" sz="2400" b="1" i="0">
                <a:solidFill>
                  <a:schemeClr val="tx1"/>
                </a:solidFill>
                <a:effectLst/>
                <a:ea typeface="Lato" panose="020F0502020204030203" pitchFamily="34" charset="0"/>
                <a:cs typeface="Lato" panose="020F0502020204030203" pitchFamily="34" charset="0"/>
              </a:rPr>
              <a:t>Depresyon *</a:t>
            </a:r>
            <a:endParaRPr lang="tr-TR" sz="2400" b="1">
              <a:solidFill>
                <a:schemeClr val="tx1"/>
              </a:solidFill>
            </a:endParaRPr>
          </a:p>
          <a:p>
            <a:pPr marL="285750" indent="-285750">
              <a:buFont typeface="Arial" panose="020B0604020202020204" pitchFamily="34" charset="0"/>
              <a:buChar char="•"/>
            </a:pPr>
            <a:r>
              <a:rPr lang="tr-TR" sz="2400" b="1">
                <a:solidFill>
                  <a:schemeClr val="tx1"/>
                </a:solidFill>
              </a:rPr>
              <a:t>Hipertansiyon ,  Dislipidemi </a:t>
            </a:r>
          </a:p>
          <a:p>
            <a:pPr marL="342900" indent="-342900">
              <a:buFont typeface="Arial" panose="020B0604020202020204" pitchFamily="34" charset="0"/>
              <a:buChar char="•"/>
            </a:pPr>
            <a:r>
              <a:rPr lang="tr-TR" sz="2400" b="1">
                <a:solidFill>
                  <a:schemeClr val="tx1"/>
                </a:solidFill>
              </a:rPr>
              <a:t>Serebrovasküler hastalık , Periferal atheroskleroz</a:t>
            </a:r>
          </a:p>
          <a:p>
            <a:pPr marL="342900" indent="-342900">
              <a:buFont typeface="Arial" panose="020B0604020202020204" pitchFamily="34" charset="0"/>
              <a:buChar char="•"/>
            </a:pPr>
            <a:r>
              <a:rPr lang="tr-TR" sz="2400" b="1">
                <a:solidFill>
                  <a:schemeClr val="tx1"/>
                </a:solidFill>
              </a:rPr>
              <a:t>Tip 2 diyabet ve obesite </a:t>
            </a:r>
          </a:p>
          <a:p>
            <a:pPr marL="342900" indent="-342900">
              <a:buFont typeface="Arial" panose="020B0604020202020204" pitchFamily="34" charset="0"/>
              <a:buChar char="•"/>
            </a:pPr>
            <a:r>
              <a:rPr lang="tr-TR" sz="2400" b="1">
                <a:solidFill>
                  <a:schemeClr val="tx1"/>
                </a:solidFill>
              </a:rPr>
              <a:t>Yaşam stili ve aktivite</a:t>
            </a:r>
            <a:r>
              <a:rPr lang="tr-TR" sz="2400">
                <a:solidFill>
                  <a:schemeClr val="tx1"/>
                </a:solidFill>
              </a:rPr>
              <a:t> </a:t>
            </a:r>
            <a:r>
              <a:rPr lang="tr-TR" sz="1600">
                <a:solidFill>
                  <a:schemeClr val="tx1"/>
                </a:solidFill>
              </a:rPr>
              <a:t>düşük egzersiz ve </a:t>
            </a:r>
            <a:r>
              <a:rPr lang="tr-TR" sz="1600">
                <a:solidFill>
                  <a:schemeClr val="tx1"/>
                </a:solidFill>
                <a:latin typeface="Arial" panose="020B0604020202020204" pitchFamily="34" charset="0"/>
              </a:rPr>
              <a:t>CVS</a:t>
            </a:r>
            <a:r>
              <a:rPr lang="tr-TR" sz="1600" b="0" i="0">
                <a:solidFill>
                  <a:schemeClr val="tx1"/>
                </a:solidFill>
                <a:effectLst/>
                <a:latin typeface="Arial" panose="020B0604020202020204" pitchFamily="34" charset="0"/>
              </a:rPr>
              <a:t> risk f. (diabetes, obesity, smoking, and hypertension)</a:t>
            </a:r>
          </a:p>
          <a:p>
            <a:pPr marL="342900" indent="-342900">
              <a:buFont typeface="Arial" panose="020B0604020202020204" pitchFamily="34" charset="0"/>
              <a:buChar char="•"/>
            </a:pPr>
            <a:r>
              <a:rPr lang="tr-TR" sz="2400" b="1">
                <a:solidFill>
                  <a:schemeClr val="tx1"/>
                </a:solidFill>
              </a:rPr>
              <a:t>Beyin travması </a:t>
            </a:r>
          </a:p>
          <a:p>
            <a:pPr marL="342900" indent="-342900">
              <a:buFont typeface="Arial" panose="020B0604020202020204" pitchFamily="34" charset="0"/>
              <a:buChar char="•"/>
            </a:pPr>
            <a:r>
              <a:rPr lang="tr-TR" sz="2400" b="1">
                <a:solidFill>
                  <a:schemeClr val="tx1"/>
                </a:solidFill>
              </a:rPr>
              <a:t>İlaç</a:t>
            </a:r>
            <a:r>
              <a:rPr lang="tr-TR" sz="2400">
                <a:solidFill>
                  <a:schemeClr val="tx1"/>
                </a:solidFill>
              </a:rPr>
              <a:t> : </a:t>
            </a:r>
            <a:r>
              <a:rPr lang="tr-TR" sz="1600">
                <a:solidFill>
                  <a:schemeClr val="tx1"/>
                </a:solidFill>
              </a:rPr>
              <a:t>benzodiazepin (</a:t>
            </a:r>
            <a:r>
              <a:rPr lang="tr-TR" sz="1600" b="0" i="0">
                <a:solidFill>
                  <a:schemeClr val="tx1"/>
                </a:solidFill>
                <a:effectLst/>
                <a:latin typeface="Arial" panose="020B0604020202020204" pitchFamily="34" charset="0"/>
              </a:rPr>
              <a:t>&gt;180 days</a:t>
            </a:r>
            <a:r>
              <a:rPr lang="tr-TR" sz="1600">
                <a:solidFill>
                  <a:schemeClr val="tx1"/>
                </a:solidFill>
              </a:rPr>
              <a:t>  )         </a:t>
            </a:r>
          </a:p>
          <a:p>
            <a:r>
              <a:rPr lang="tr-TR" sz="1600">
                <a:solidFill>
                  <a:schemeClr val="tx1"/>
                </a:solidFill>
              </a:rPr>
              <a:t>                      antikolinerjik ( </a:t>
            </a:r>
            <a:r>
              <a:rPr lang="tr-TR" sz="1600" b="0" i="0">
                <a:solidFill>
                  <a:schemeClr val="tx1"/>
                </a:solidFill>
                <a:effectLst/>
                <a:latin typeface="Arial" panose="020B0604020202020204" pitchFamily="34" charset="0"/>
              </a:rPr>
              <a:t>tricyclic antidepressants, first g.antihistamines, and bladder antimuscarinics</a:t>
            </a:r>
            <a:r>
              <a:rPr lang="tr-TR" sz="1600">
                <a:solidFill>
                  <a:schemeClr val="tx1"/>
                </a:solidFill>
              </a:rPr>
              <a:t>)        </a:t>
            </a:r>
          </a:p>
          <a:p>
            <a:r>
              <a:rPr lang="tr-TR" sz="1600">
                <a:solidFill>
                  <a:schemeClr val="tx1"/>
                </a:solidFill>
              </a:rPr>
              <a:t>                     proton pompa inhibitörü ( Malabsorbsiyon)</a:t>
            </a:r>
          </a:p>
          <a:p>
            <a:endParaRPr lang="tr-TR" sz="1600">
              <a:solidFill>
                <a:schemeClr val="tx1"/>
              </a:solidFill>
            </a:endParaRPr>
          </a:p>
        </p:txBody>
      </p:sp>
      <p:sp>
        <p:nvSpPr>
          <p:cNvPr id="8" name="Metin kutusu 7">
            <a:extLst>
              <a:ext uri="{FF2B5EF4-FFF2-40B4-BE49-F238E27FC236}">
                <a16:creationId xmlns:a16="http://schemas.microsoft.com/office/drawing/2014/main" id="{B22D837D-2364-C047-A446-D4E320A2BD3C}"/>
              </a:ext>
            </a:extLst>
          </p:cNvPr>
          <p:cNvSpPr txBox="1"/>
          <p:nvPr/>
        </p:nvSpPr>
        <p:spPr>
          <a:xfrm>
            <a:off x="2807604" y="6497055"/>
            <a:ext cx="7851045" cy="369332"/>
          </a:xfrm>
          <a:prstGeom prst="rect">
            <a:avLst/>
          </a:prstGeom>
          <a:noFill/>
        </p:spPr>
        <p:txBody>
          <a:bodyPr wrap="square">
            <a:spAutoFit/>
          </a:bodyPr>
          <a:lstStyle/>
          <a:p>
            <a:r>
              <a:rPr lang="tr-TR"/>
              <a:t>*https://hsgm.saglik.gov.tr/tr/yasli-sagligi/liste1/-alzheimer.html</a:t>
            </a:r>
          </a:p>
        </p:txBody>
      </p:sp>
    </p:spTree>
    <p:extLst>
      <p:ext uri="{BB962C8B-B14F-4D97-AF65-F5344CB8AC3E}">
        <p14:creationId xmlns:p14="http://schemas.microsoft.com/office/powerpoint/2010/main" val="4211777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B6F9FC-0D7F-8249-9A46-E0D28DC20D00}"/>
              </a:ext>
            </a:extLst>
          </p:cNvPr>
          <p:cNvSpPr>
            <a:spLocks noGrp="1"/>
          </p:cNvSpPr>
          <p:nvPr>
            <p:ph type="title"/>
          </p:nvPr>
        </p:nvSpPr>
        <p:spPr>
          <a:xfrm>
            <a:off x="838200" y="135401"/>
            <a:ext cx="10515600" cy="1331781"/>
          </a:xfrm>
        </p:spPr>
        <p:txBody>
          <a:bodyPr/>
          <a:lstStyle/>
          <a:p>
            <a:pPr algn="ctr"/>
            <a:r>
              <a:rPr lang="tr-TR" b="1"/>
              <a:t>Çevresel Risk Faktörleri </a:t>
            </a:r>
          </a:p>
        </p:txBody>
      </p:sp>
      <p:sp>
        <p:nvSpPr>
          <p:cNvPr id="5" name="Metin kutusu 4">
            <a:extLst>
              <a:ext uri="{FF2B5EF4-FFF2-40B4-BE49-F238E27FC236}">
                <a16:creationId xmlns:a16="http://schemas.microsoft.com/office/drawing/2014/main" id="{B3C6FA16-5AE9-8343-9B05-7FC1B887ACCD}"/>
              </a:ext>
            </a:extLst>
          </p:cNvPr>
          <p:cNvSpPr txBox="1"/>
          <p:nvPr/>
        </p:nvSpPr>
        <p:spPr>
          <a:xfrm>
            <a:off x="3322737" y="6138433"/>
            <a:ext cx="5986824" cy="369332"/>
          </a:xfrm>
          <a:prstGeom prst="rect">
            <a:avLst/>
          </a:prstGeom>
          <a:noFill/>
        </p:spPr>
        <p:txBody>
          <a:bodyPr wrap="square" rtlCol="0">
            <a:spAutoFit/>
          </a:bodyPr>
          <a:lstStyle/>
          <a:p>
            <a:pPr algn="l"/>
            <a:r>
              <a:rPr lang="tr-TR"/>
              <a:t>https://doi.org/10.1016/S1098-3597(01)90045-6</a:t>
            </a:r>
          </a:p>
        </p:txBody>
      </p:sp>
      <p:sp>
        <p:nvSpPr>
          <p:cNvPr id="4" name="Dikdörtgen: Yuvarlatılmış Köşeler 3">
            <a:extLst>
              <a:ext uri="{FF2B5EF4-FFF2-40B4-BE49-F238E27FC236}">
                <a16:creationId xmlns:a16="http://schemas.microsoft.com/office/drawing/2014/main" id="{3F43352A-4162-D049-B0F3-212E9C003489}"/>
              </a:ext>
            </a:extLst>
          </p:cNvPr>
          <p:cNvSpPr/>
          <p:nvPr/>
        </p:nvSpPr>
        <p:spPr>
          <a:xfrm>
            <a:off x="1618216" y="1467182"/>
            <a:ext cx="8425512" cy="2999094"/>
          </a:xfrm>
          <a:prstGeom prst="round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tr-TR" sz="2800" b="1">
                <a:solidFill>
                  <a:schemeClr val="tx1"/>
                </a:solidFill>
              </a:rPr>
              <a:t>Pasif içicilik </a:t>
            </a:r>
          </a:p>
          <a:p>
            <a:pPr marL="457200" indent="-457200">
              <a:buFont typeface="Arial" panose="020B0604020202020204" pitchFamily="34" charset="0"/>
              <a:buChar char="•"/>
            </a:pPr>
            <a:r>
              <a:rPr lang="tr-TR" sz="2800" b="1">
                <a:solidFill>
                  <a:schemeClr val="tx1"/>
                </a:solidFill>
              </a:rPr>
              <a:t>Hava kirliliği</a:t>
            </a:r>
            <a:r>
              <a:rPr lang="tr-TR" sz="2800">
                <a:solidFill>
                  <a:schemeClr val="tx1"/>
                </a:solidFill>
              </a:rPr>
              <a:t> </a:t>
            </a:r>
          </a:p>
          <a:p>
            <a:pPr marL="457200" indent="-457200">
              <a:buFont typeface="Arial" panose="020B0604020202020204" pitchFamily="34" charset="0"/>
              <a:buChar char="•"/>
            </a:pPr>
            <a:r>
              <a:rPr lang="tr-TR" sz="2800" b="1">
                <a:solidFill>
                  <a:schemeClr val="tx1"/>
                </a:solidFill>
              </a:rPr>
              <a:t>Pestisit</a:t>
            </a:r>
            <a:r>
              <a:rPr lang="tr-TR" sz="2800">
                <a:solidFill>
                  <a:schemeClr val="tx1"/>
                </a:solidFill>
              </a:rPr>
              <a:t> </a:t>
            </a:r>
            <a:r>
              <a:rPr lang="tr-TR" sz="1600">
                <a:solidFill>
                  <a:schemeClr val="tx1"/>
                </a:solidFill>
              </a:rPr>
              <a:t>(</a:t>
            </a:r>
            <a:r>
              <a:rPr lang="tr-TR" sz="1600" b="0" i="0">
                <a:solidFill>
                  <a:schemeClr val="tx1"/>
                </a:solidFill>
                <a:effectLst/>
                <a:latin typeface="Arial" panose="020B0604020202020204" pitchFamily="34" charset="0"/>
              </a:rPr>
              <a:t>dichlorodiphenyldichloroethylene (DDE) )</a:t>
            </a:r>
          </a:p>
          <a:p>
            <a:pPr marL="457200" indent="-457200">
              <a:buFont typeface="Arial" panose="020B0604020202020204" pitchFamily="34" charset="0"/>
              <a:buChar char="•"/>
            </a:pPr>
            <a:r>
              <a:rPr lang="tr-TR" sz="2800" b="1" i="0">
                <a:solidFill>
                  <a:schemeClr val="tx1"/>
                </a:solidFill>
                <a:effectLst/>
                <a:latin typeface="Lato" panose="020F0502020204030203" pitchFamily="34" charset="0"/>
                <a:ea typeface="Lato" panose="020F0502020204030203" pitchFamily="34" charset="0"/>
                <a:cs typeface="Lato" panose="020F0502020204030203" pitchFamily="34" charset="0"/>
              </a:rPr>
              <a:t>Aluminyum, bakır,demir,çinko gibi ağır metallerle intoksikasyon*</a:t>
            </a:r>
            <a:endParaRPr lang="tr-TR" sz="2800">
              <a:solidFill>
                <a:schemeClr val="tx1"/>
              </a:solidFill>
            </a:endParaRPr>
          </a:p>
        </p:txBody>
      </p:sp>
      <p:sp>
        <p:nvSpPr>
          <p:cNvPr id="7" name="Metin kutusu 6">
            <a:extLst>
              <a:ext uri="{FF2B5EF4-FFF2-40B4-BE49-F238E27FC236}">
                <a16:creationId xmlns:a16="http://schemas.microsoft.com/office/drawing/2014/main" id="{4379ED8F-8E91-7543-AFC3-1269A9A2A872}"/>
              </a:ext>
            </a:extLst>
          </p:cNvPr>
          <p:cNvSpPr txBox="1"/>
          <p:nvPr/>
        </p:nvSpPr>
        <p:spPr>
          <a:xfrm>
            <a:off x="3120462" y="6512782"/>
            <a:ext cx="7818680" cy="369332"/>
          </a:xfrm>
          <a:prstGeom prst="rect">
            <a:avLst/>
          </a:prstGeom>
          <a:noFill/>
        </p:spPr>
        <p:txBody>
          <a:bodyPr wrap="square">
            <a:spAutoFit/>
          </a:bodyPr>
          <a:lstStyle/>
          <a:p>
            <a:r>
              <a:rPr lang="tr-TR"/>
              <a:t>*https://hsgm.saglik.gov.tr/tr/yasli-sagligi/liste1/-alzheimer.html</a:t>
            </a:r>
          </a:p>
        </p:txBody>
      </p:sp>
    </p:spTree>
    <p:extLst>
      <p:ext uri="{BB962C8B-B14F-4D97-AF65-F5344CB8AC3E}">
        <p14:creationId xmlns:p14="http://schemas.microsoft.com/office/powerpoint/2010/main" val="3294407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72DDA0-0FE0-9E4B-A32C-8CF62E3DAE41}"/>
              </a:ext>
            </a:extLst>
          </p:cNvPr>
          <p:cNvSpPr>
            <a:spLocks noGrp="1"/>
          </p:cNvSpPr>
          <p:nvPr>
            <p:ph type="title"/>
          </p:nvPr>
        </p:nvSpPr>
        <p:spPr>
          <a:xfrm>
            <a:off x="1064750" y="-180554"/>
            <a:ext cx="10515600" cy="1325563"/>
          </a:xfrm>
        </p:spPr>
        <p:txBody>
          <a:bodyPr/>
          <a:lstStyle/>
          <a:p>
            <a:r>
              <a:rPr lang="tr-TR"/>
              <a:t>Obesite , Tip 2 Diyabet ve Alzheimer ilişkisi </a:t>
            </a:r>
          </a:p>
        </p:txBody>
      </p:sp>
      <p:sp>
        <p:nvSpPr>
          <p:cNvPr id="3" name="İçerik Yer Tutucusu 2">
            <a:extLst>
              <a:ext uri="{FF2B5EF4-FFF2-40B4-BE49-F238E27FC236}">
                <a16:creationId xmlns:a16="http://schemas.microsoft.com/office/drawing/2014/main" id="{223A17D4-424A-3849-B089-BCCB7785A12F}"/>
              </a:ext>
            </a:extLst>
          </p:cNvPr>
          <p:cNvSpPr>
            <a:spLocks noGrp="1"/>
          </p:cNvSpPr>
          <p:nvPr>
            <p:ph idx="1"/>
          </p:nvPr>
        </p:nvSpPr>
        <p:spPr>
          <a:xfrm>
            <a:off x="98531" y="883251"/>
            <a:ext cx="12093469" cy="5373852"/>
          </a:xfrm>
        </p:spPr>
        <p:txBody>
          <a:bodyPr>
            <a:normAutofit fontScale="92500" lnSpcReduction="20000"/>
          </a:bodyPr>
          <a:lstStyle/>
          <a:p>
            <a:r>
              <a:rPr lang="tr-TR" b="0" i="0">
                <a:effectLst/>
              </a:rPr>
              <a:t>Obezite ve tip 2 diyabet, yaklaşık 1.5 kat artmış AD riski ile ilişkilendirilmiştir  </a:t>
            </a:r>
          </a:p>
          <a:p>
            <a:endParaRPr lang="tr-TR"/>
          </a:p>
          <a:p>
            <a:r>
              <a:rPr lang="tr-TR"/>
              <a:t>O</a:t>
            </a:r>
            <a:r>
              <a:rPr lang="tr-TR" b="0" i="0">
                <a:effectLst/>
              </a:rPr>
              <a:t>rta yaş obezitesi için en güçlüdür</a:t>
            </a:r>
          </a:p>
          <a:p>
            <a:endParaRPr lang="tr-TR" b="0" i="0">
              <a:effectLst/>
            </a:endParaRPr>
          </a:p>
          <a:p>
            <a:r>
              <a:rPr lang="tr-TR" b="0" i="0">
                <a:effectLst/>
              </a:rPr>
              <a:t>Bazı çalışmalar, oligomerik beta amiloid birikiminde hem amiloid betayı </a:t>
            </a:r>
          </a:p>
          <a:p>
            <a:pPr marL="0" indent="0">
              <a:buNone/>
            </a:pPr>
            <a:endParaRPr lang="tr-TR" b="0" i="0">
              <a:effectLst/>
            </a:endParaRPr>
          </a:p>
          <a:p>
            <a:pPr marL="0" indent="0">
              <a:buNone/>
            </a:pPr>
            <a:r>
              <a:rPr lang="tr-TR" b="0" i="0">
                <a:effectLst/>
              </a:rPr>
              <a:t>hem de insülini metabolize eden insülini parçalayan enzimin (IDE) bir rolü </a:t>
            </a:r>
          </a:p>
          <a:p>
            <a:pPr marL="0" indent="0">
              <a:buNone/>
            </a:pPr>
            <a:endParaRPr lang="tr-TR" b="0" i="0">
              <a:effectLst/>
            </a:endParaRPr>
          </a:p>
          <a:p>
            <a:pPr marL="0" indent="0">
              <a:buNone/>
            </a:pPr>
            <a:r>
              <a:rPr lang="tr-TR" b="0" i="0">
                <a:effectLst/>
              </a:rPr>
              <a:t>olduğunu öne sürmüştür [161]. </a:t>
            </a:r>
          </a:p>
          <a:p>
            <a:endParaRPr lang="tr-TR" b="0" i="0">
              <a:effectLst/>
            </a:endParaRPr>
          </a:p>
          <a:p>
            <a:r>
              <a:rPr lang="tr-TR" b="0" i="0">
                <a:effectLst/>
              </a:rPr>
              <a:t>Diğer çalışmalar, beyin dokusu içinde ileri glikasyon son ürünlerinin </a:t>
            </a:r>
          </a:p>
          <a:p>
            <a:pPr marL="0" indent="0">
              <a:buNone/>
            </a:pPr>
            <a:endParaRPr lang="tr-TR" b="0" i="0">
              <a:effectLst/>
            </a:endParaRPr>
          </a:p>
          <a:p>
            <a:pPr marL="0" indent="0">
              <a:buNone/>
            </a:pPr>
            <a:r>
              <a:rPr lang="tr-TR" b="0" i="0">
                <a:effectLst/>
              </a:rPr>
              <a:t>Birikimi için patojenik bir rolü araştırılmaktadır [162]. </a:t>
            </a:r>
          </a:p>
          <a:p>
            <a:pPr marL="0" indent="0">
              <a:buNone/>
            </a:pPr>
            <a:endParaRPr lang="tr-TR"/>
          </a:p>
          <a:p>
            <a:pPr marL="0" indent="0">
              <a:buNone/>
            </a:pPr>
            <a:endParaRPr lang="tr-TR" sz="3000" b="0" i="0">
              <a:effectLst/>
            </a:endParaRPr>
          </a:p>
          <a:p>
            <a:endParaRPr lang="tr-TR"/>
          </a:p>
        </p:txBody>
      </p:sp>
      <p:sp>
        <p:nvSpPr>
          <p:cNvPr id="6" name="Metin kutusu 5">
            <a:extLst>
              <a:ext uri="{FF2B5EF4-FFF2-40B4-BE49-F238E27FC236}">
                <a16:creationId xmlns:a16="http://schemas.microsoft.com/office/drawing/2014/main" id="{47E099BA-53D5-AF48-A65F-8932D0C456DE}"/>
              </a:ext>
            </a:extLst>
          </p:cNvPr>
          <p:cNvSpPr txBox="1"/>
          <p:nvPr/>
        </p:nvSpPr>
        <p:spPr>
          <a:xfrm>
            <a:off x="798321" y="6403037"/>
            <a:ext cx="12514204" cy="430887"/>
          </a:xfrm>
          <a:prstGeom prst="rect">
            <a:avLst/>
          </a:prstGeom>
          <a:noFill/>
        </p:spPr>
        <p:txBody>
          <a:bodyPr wrap="square" rtlCol="0">
            <a:spAutoFit/>
          </a:bodyPr>
          <a:lstStyle/>
          <a:p>
            <a:pPr rtl="0"/>
            <a:r>
              <a:rPr lang="tr-TR" sz="1400"/>
              <a:t>https://doi.org/10.1016/S1098-3597(01)90045-6</a:t>
            </a:r>
            <a:endParaRPr lang="tr-TR" sz="1400">
              <a:latin typeface="Arial" panose="020B0604020202020204" pitchFamily="34" charset="0"/>
            </a:endParaRPr>
          </a:p>
          <a:p>
            <a:pPr rtl="0"/>
            <a:r>
              <a:rPr lang="tr-TR" sz="800" b="0" i="0">
                <a:effectLst/>
                <a:latin typeface="Arial" panose="020B0604020202020204" pitchFamily="34" charset="0"/>
              </a:rPr>
              <a:t>161 : Insulin-degrading enzyme regulates the levels of insulin, amyloid beta-protein, and the beta-amyloid precursor protein intracellular domain in vivo.</a:t>
            </a:r>
            <a:endParaRPr lang="tr-TR"/>
          </a:p>
        </p:txBody>
      </p:sp>
    </p:spTree>
    <p:extLst>
      <p:ext uri="{BB962C8B-B14F-4D97-AF65-F5344CB8AC3E}">
        <p14:creationId xmlns:p14="http://schemas.microsoft.com/office/powerpoint/2010/main" val="635479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3E8A4F81-AF84-3546-9959-B349E043D22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59" r="1936" b="16327"/>
          <a:stretch/>
        </p:blipFill>
        <p:spPr>
          <a:xfrm>
            <a:off x="356727" y="2106319"/>
            <a:ext cx="11478546" cy="2610722"/>
          </a:xfrm>
        </p:spPr>
      </p:pic>
      <p:sp>
        <p:nvSpPr>
          <p:cNvPr id="3" name="Metin kutusu 2">
            <a:extLst>
              <a:ext uri="{FF2B5EF4-FFF2-40B4-BE49-F238E27FC236}">
                <a16:creationId xmlns:a16="http://schemas.microsoft.com/office/drawing/2014/main" id="{9DAB2D65-89C0-F644-A4DB-B8E9FD129EED}"/>
              </a:ext>
            </a:extLst>
          </p:cNvPr>
          <p:cNvSpPr txBox="1"/>
          <p:nvPr/>
        </p:nvSpPr>
        <p:spPr>
          <a:xfrm>
            <a:off x="8447807" y="4347709"/>
            <a:ext cx="4390758" cy="369332"/>
          </a:xfrm>
          <a:prstGeom prst="rect">
            <a:avLst/>
          </a:prstGeom>
          <a:noFill/>
        </p:spPr>
        <p:txBody>
          <a:bodyPr wrap="square" rtlCol="0">
            <a:spAutoFit/>
          </a:bodyPr>
          <a:lstStyle/>
          <a:p>
            <a:pPr algn="l"/>
            <a:r>
              <a:rPr lang="tr-TR"/>
              <a:t>Kaynak :  2018 NIA-AA framework </a:t>
            </a:r>
          </a:p>
        </p:txBody>
      </p:sp>
      <p:sp>
        <p:nvSpPr>
          <p:cNvPr id="6" name="Başlık 1">
            <a:extLst>
              <a:ext uri="{FF2B5EF4-FFF2-40B4-BE49-F238E27FC236}">
                <a16:creationId xmlns:a16="http://schemas.microsoft.com/office/drawing/2014/main" id="{C2AF8CD5-0FC4-7545-8EA5-91CB0F3349FD}"/>
              </a:ext>
            </a:extLst>
          </p:cNvPr>
          <p:cNvSpPr txBox="1">
            <a:spLocks noGrp="1"/>
          </p:cNvSpPr>
          <p:nvPr>
            <p:ph type="title"/>
          </p:nvPr>
        </p:nvSpPr>
        <p:spPr>
          <a:xfrm>
            <a:off x="718813" y="1925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latin typeface="Lato" panose="020F0502020204030203" pitchFamily="34" charset="0"/>
              </a:rPr>
              <a:t>Alzheimer hastalığı sürekliliği</a:t>
            </a:r>
            <a:endParaRPr lang="tr-TR"/>
          </a:p>
        </p:txBody>
      </p:sp>
      <p:sp>
        <p:nvSpPr>
          <p:cNvPr id="2" name="Metin kutusu 1">
            <a:extLst>
              <a:ext uri="{FF2B5EF4-FFF2-40B4-BE49-F238E27FC236}">
                <a16:creationId xmlns:a16="http://schemas.microsoft.com/office/drawing/2014/main" id="{D00B9F8A-E447-C446-8464-243EBC3A6F00}"/>
              </a:ext>
            </a:extLst>
          </p:cNvPr>
          <p:cNvSpPr txBox="1"/>
          <p:nvPr/>
        </p:nvSpPr>
        <p:spPr>
          <a:xfrm>
            <a:off x="2200772" y="4845918"/>
            <a:ext cx="8534079" cy="1384995"/>
          </a:xfrm>
          <a:prstGeom prst="rect">
            <a:avLst/>
          </a:prstGeom>
          <a:noFill/>
        </p:spPr>
        <p:txBody>
          <a:bodyPr wrap="square" rtlCol="0">
            <a:spAutoFit/>
          </a:bodyPr>
          <a:lstStyle/>
          <a:p>
            <a:pPr marL="514350" indent="-514350" algn="l">
              <a:buFont typeface="+mj-lt"/>
              <a:buAutoNum type="arabicPeriod"/>
            </a:pPr>
            <a:r>
              <a:rPr lang="tr-TR" sz="2800" b="1"/>
              <a:t>Klinik Öncesi Alzheimer Hastalığı </a:t>
            </a:r>
          </a:p>
          <a:p>
            <a:pPr marL="514350" indent="-514350" algn="l">
              <a:buFont typeface="+mj-lt"/>
              <a:buAutoNum type="arabicPeriod"/>
            </a:pPr>
            <a:r>
              <a:rPr lang="tr-TR" sz="2800" b="1"/>
              <a:t>Hafif Bilişsel Bozukluk AD ye bağlı olan        </a:t>
            </a:r>
          </a:p>
          <a:p>
            <a:pPr marL="514350" indent="-514350" algn="l">
              <a:buFont typeface="+mj-lt"/>
              <a:buAutoNum type="arabicPeriod"/>
            </a:pPr>
            <a:r>
              <a:rPr lang="tr-TR" sz="2800" b="1"/>
              <a:t>Alzheimer Demansı</a:t>
            </a:r>
            <a:r>
              <a:rPr lang="tr-TR" sz="2800"/>
              <a:t> ( Hafif/Orta/İlerlemiş )  </a:t>
            </a:r>
            <a:endParaRPr lang="tr-TR" sz="2800">
              <a:solidFill>
                <a:schemeClr val="accent1"/>
              </a:solidFill>
            </a:endParaRPr>
          </a:p>
        </p:txBody>
      </p:sp>
      <p:sp>
        <p:nvSpPr>
          <p:cNvPr id="5" name="Metin kutusu 4">
            <a:extLst>
              <a:ext uri="{FF2B5EF4-FFF2-40B4-BE49-F238E27FC236}">
                <a16:creationId xmlns:a16="http://schemas.microsoft.com/office/drawing/2014/main" id="{00FEE0D0-CC7C-D340-BAA2-57C9F11D8EDA}"/>
              </a:ext>
            </a:extLst>
          </p:cNvPr>
          <p:cNvSpPr txBox="1"/>
          <p:nvPr/>
        </p:nvSpPr>
        <p:spPr>
          <a:xfrm>
            <a:off x="593345" y="1283786"/>
            <a:ext cx="11478546" cy="523220"/>
          </a:xfrm>
          <a:prstGeom prst="rect">
            <a:avLst/>
          </a:prstGeom>
          <a:noFill/>
        </p:spPr>
        <p:txBody>
          <a:bodyPr wrap="square" rtlCol="0">
            <a:spAutoFit/>
          </a:bodyPr>
          <a:lstStyle/>
          <a:p>
            <a:pPr algn="l"/>
            <a:r>
              <a:rPr lang="tr-TR" sz="2800" b="0" i="0">
                <a:effectLst/>
                <a:latin typeface="Lato" panose="020F0502020204030203" pitchFamily="34" charset="0"/>
              </a:rPr>
              <a:t>Günümüzde </a:t>
            </a:r>
            <a:r>
              <a:rPr lang="tr-TR" sz="2800" i="0">
                <a:solidFill>
                  <a:srgbClr val="C00000"/>
                </a:solidFill>
                <a:effectLst/>
                <a:latin typeface="Lato" panose="020F0502020204030203" pitchFamily="34" charset="0"/>
              </a:rPr>
              <a:t>Alzheimer demansı</a:t>
            </a:r>
            <a:r>
              <a:rPr lang="tr-TR" sz="2800" b="0" i="0">
                <a:effectLst/>
                <a:latin typeface="Lato" panose="020F0502020204030203" pitchFamily="34" charset="0"/>
              </a:rPr>
              <a:t>, Alzheimer hastalığının bir evresidir *</a:t>
            </a:r>
            <a:endParaRPr lang="tr-TR" sz="2800"/>
          </a:p>
        </p:txBody>
      </p:sp>
      <p:sp>
        <p:nvSpPr>
          <p:cNvPr id="8" name="Metin kutusu 7">
            <a:extLst>
              <a:ext uri="{FF2B5EF4-FFF2-40B4-BE49-F238E27FC236}">
                <a16:creationId xmlns:a16="http://schemas.microsoft.com/office/drawing/2014/main" id="{589E2D47-E266-8648-993E-B548452BE0F8}"/>
              </a:ext>
            </a:extLst>
          </p:cNvPr>
          <p:cNvSpPr txBox="1"/>
          <p:nvPr/>
        </p:nvSpPr>
        <p:spPr>
          <a:xfrm>
            <a:off x="2394960" y="6492875"/>
            <a:ext cx="7443795" cy="369332"/>
          </a:xfrm>
          <a:prstGeom prst="rect">
            <a:avLst/>
          </a:prstGeom>
          <a:noFill/>
        </p:spPr>
        <p:txBody>
          <a:bodyPr wrap="square" rtlCol="0">
            <a:spAutoFit/>
          </a:bodyPr>
          <a:lstStyle/>
          <a:p>
            <a:pPr algn="l"/>
            <a:r>
              <a:rPr lang="tr-TR"/>
              <a:t>* https://www.alzheimer-europe.org/dementia/alzheimers-dementia</a:t>
            </a:r>
          </a:p>
        </p:txBody>
      </p:sp>
    </p:spTree>
    <p:extLst>
      <p:ext uri="{BB962C8B-B14F-4D97-AF65-F5344CB8AC3E}">
        <p14:creationId xmlns:p14="http://schemas.microsoft.com/office/powerpoint/2010/main" val="776118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B2356A-6CBD-EF46-9068-E07FB48A15CC}"/>
              </a:ext>
            </a:extLst>
          </p:cNvPr>
          <p:cNvSpPr>
            <a:spLocks noGrp="1"/>
          </p:cNvSpPr>
          <p:nvPr>
            <p:ph type="title"/>
          </p:nvPr>
        </p:nvSpPr>
        <p:spPr>
          <a:xfrm>
            <a:off x="740388" y="101799"/>
            <a:ext cx="10515600" cy="1325563"/>
          </a:xfrm>
        </p:spPr>
        <p:txBody>
          <a:bodyPr>
            <a:normAutofit/>
          </a:bodyPr>
          <a:lstStyle/>
          <a:p>
            <a:pPr algn="ctr"/>
            <a:r>
              <a:rPr lang="tr-TR" sz="3600" b="1" i="0">
                <a:effectLst/>
                <a:latin typeface="Lato" panose="020F0502020204030203" pitchFamily="34" charset="0"/>
              </a:rPr>
              <a:t>Klinik öncesi Alzheimer hastalığı</a:t>
            </a:r>
            <a:endParaRPr lang="tr-TR" sz="3600" b="1"/>
          </a:p>
        </p:txBody>
      </p:sp>
      <p:sp>
        <p:nvSpPr>
          <p:cNvPr id="3" name="İçerik Yer Tutucusu 2">
            <a:extLst>
              <a:ext uri="{FF2B5EF4-FFF2-40B4-BE49-F238E27FC236}">
                <a16:creationId xmlns:a16="http://schemas.microsoft.com/office/drawing/2014/main" id="{CAA86D27-A8F4-D046-ABED-7ECCEA5D9F37}"/>
              </a:ext>
            </a:extLst>
          </p:cNvPr>
          <p:cNvSpPr>
            <a:spLocks noGrp="1"/>
          </p:cNvSpPr>
          <p:nvPr>
            <p:ph idx="1"/>
          </p:nvPr>
        </p:nvSpPr>
        <p:spPr>
          <a:xfrm>
            <a:off x="740388" y="1045072"/>
            <a:ext cx="10515600" cy="5167312"/>
          </a:xfrm>
        </p:spPr>
        <p:txBody>
          <a:bodyPr>
            <a:normAutofit/>
          </a:bodyPr>
          <a:lstStyle/>
          <a:p>
            <a:pPr marL="0" indent="0">
              <a:buNone/>
            </a:pPr>
            <a:endParaRPr lang="tr-TR" b="0" i="0">
              <a:effectLst/>
              <a:latin typeface="Lato" panose="020F0502020204030203" pitchFamily="34" charset="0"/>
            </a:endParaRPr>
          </a:p>
          <a:p>
            <a:r>
              <a:rPr lang="tr-TR" u="sng">
                <a:latin typeface="Lato" panose="020F0502020204030203" pitchFamily="34" charset="0"/>
              </a:rPr>
              <a:t>B</a:t>
            </a:r>
            <a:r>
              <a:rPr lang="tr-TR" i="0" u="sng">
                <a:effectLst/>
                <a:latin typeface="Lato" panose="020F0502020204030203" pitchFamily="34" charset="0"/>
              </a:rPr>
              <a:t>eyinde amiloid plaklar ve tau yumakları birikmeye başlar</a:t>
            </a:r>
            <a:r>
              <a:rPr lang="tr-TR" b="0" i="0">
                <a:effectLst/>
                <a:latin typeface="Lato" panose="020F0502020204030203" pitchFamily="34" charset="0"/>
              </a:rPr>
              <a:t>. </a:t>
            </a:r>
          </a:p>
          <a:p>
            <a:endParaRPr lang="tr-TR" b="0" i="0">
              <a:effectLst/>
              <a:latin typeface="Lato" panose="020F0502020204030203" pitchFamily="34" charset="0"/>
            </a:endParaRPr>
          </a:p>
          <a:p>
            <a:r>
              <a:rPr lang="tr-TR">
                <a:latin typeface="Lato" panose="020F0502020204030203" pitchFamily="34" charset="0"/>
              </a:rPr>
              <a:t>H</a:t>
            </a:r>
            <a:r>
              <a:rPr lang="tr-TR" b="0" i="0">
                <a:effectLst/>
                <a:latin typeface="Lato" panose="020F0502020204030203" pitchFamily="34" charset="0"/>
              </a:rPr>
              <a:t>astalığın semptomları (dış belirtileri) yoktur </a:t>
            </a:r>
          </a:p>
          <a:p>
            <a:endParaRPr lang="tr-TR">
              <a:latin typeface="Lato" panose="020F0502020204030203" pitchFamily="34" charset="0"/>
            </a:endParaRPr>
          </a:p>
          <a:p>
            <a:r>
              <a:rPr lang="tr-TR">
                <a:latin typeface="Lato" panose="020F0502020204030203" pitchFamily="34" charset="0"/>
              </a:rPr>
              <a:t>D</a:t>
            </a:r>
            <a:r>
              <a:rPr lang="tr-TR" b="0" i="0">
                <a:effectLst/>
                <a:latin typeface="Lato" panose="020F0502020204030203" pitchFamily="34" charset="0"/>
              </a:rPr>
              <a:t>eğişiklikler sadece klinik uygulamada henüz rutin olarak </a:t>
            </a:r>
          </a:p>
          <a:p>
            <a:pPr marL="0" indent="0">
              <a:buNone/>
            </a:pPr>
            <a:r>
              <a:rPr lang="tr-TR" b="0" i="0">
                <a:effectLst/>
                <a:latin typeface="Lato" panose="020F0502020204030203" pitchFamily="34" charset="0"/>
              </a:rPr>
              <a:t>kullanılmayan beyin görüntüleme taramaları veya biyobelirteç </a:t>
            </a:r>
          </a:p>
          <a:p>
            <a:pPr marL="0" indent="0">
              <a:buNone/>
            </a:pPr>
            <a:r>
              <a:rPr lang="tr-TR" b="0" i="0">
                <a:effectLst/>
                <a:latin typeface="Lato" panose="020F0502020204030203" pitchFamily="34" charset="0"/>
              </a:rPr>
              <a:t>testleri kullanılarak tespit edilebilir. </a:t>
            </a:r>
          </a:p>
          <a:p>
            <a:endParaRPr lang="tr-TR">
              <a:latin typeface="Lato" panose="020F0502020204030203" pitchFamily="34" charset="0"/>
            </a:endParaRPr>
          </a:p>
          <a:p>
            <a:r>
              <a:rPr lang="tr-TR">
                <a:latin typeface="Lato" panose="020F0502020204030203" pitchFamily="34" charset="0"/>
              </a:rPr>
              <a:t>U</a:t>
            </a:r>
            <a:r>
              <a:rPr lang="tr-TR" b="0" i="0">
                <a:effectLst/>
                <a:latin typeface="Lato" panose="020F0502020204030203" pitchFamily="34" charset="0"/>
              </a:rPr>
              <a:t>zun yıllar hatta on yıllar sürebilir.</a:t>
            </a:r>
          </a:p>
          <a:p>
            <a:endParaRPr lang="tr-TR"/>
          </a:p>
        </p:txBody>
      </p:sp>
      <p:sp>
        <p:nvSpPr>
          <p:cNvPr id="5" name="Metin kutusu 4">
            <a:extLst>
              <a:ext uri="{FF2B5EF4-FFF2-40B4-BE49-F238E27FC236}">
                <a16:creationId xmlns:a16="http://schemas.microsoft.com/office/drawing/2014/main" id="{FF01B3FE-6FAF-2C4C-9006-0B70287AC93F}"/>
              </a:ext>
            </a:extLst>
          </p:cNvPr>
          <p:cNvSpPr txBox="1"/>
          <p:nvPr/>
        </p:nvSpPr>
        <p:spPr>
          <a:xfrm>
            <a:off x="2394960" y="6492875"/>
            <a:ext cx="7443795" cy="369332"/>
          </a:xfrm>
          <a:prstGeom prst="rect">
            <a:avLst/>
          </a:prstGeom>
          <a:noFill/>
        </p:spPr>
        <p:txBody>
          <a:bodyPr wrap="square" rtlCol="0">
            <a:spAutoFit/>
          </a:bodyPr>
          <a:lstStyle/>
          <a:p>
            <a:pPr algn="l"/>
            <a:r>
              <a:rPr lang="tr-TR"/>
              <a:t>https://www.alzheimer-europe.org/dementia/alzheimers-dementia</a:t>
            </a:r>
          </a:p>
        </p:txBody>
      </p:sp>
    </p:spTree>
    <p:extLst>
      <p:ext uri="{BB962C8B-B14F-4D97-AF65-F5344CB8AC3E}">
        <p14:creationId xmlns:p14="http://schemas.microsoft.com/office/powerpoint/2010/main" val="2761791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84ED94-9B24-1B4A-9250-71434BFA54B6}"/>
              </a:ext>
            </a:extLst>
          </p:cNvPr>
          <p:cNvSpPr>
            <a:spLocks noGrp="1"/>
          </p:cNvSpPr>
          <p:nvPr>
            <p:ph type="title"/>
          </p:nvPr>
        </p:nvSpPr>
        <p:spPr>
          <a:xfrm>
            <a:off x="422975" y="122394"/>
            <a:ext cx="11346050" cy="1111174"/>
          </a:xfrm>
        </p:spPr>
        <p:txBody>
          <a:bodyPr>
            <a:normAutofit/>
          </a:bodyPr>
          <a:lstStyle/>
          <a:p>
            <a:r>
              <a:rPr lang="tr-TR" sz="3600" b="1" i="0">
                <a:effectLst/>
                <a:latin typeface="Lato" panose="020F0502020204030203" pitchFamily="34" charset="0"/>
              </a:rPr>
              <a:t>Alzheimer hastalığına bağlı hafif bilişsel bozulma (HBB)</a:t>
            </a:r>
            <a:endParaRPr lang="tr-TR" sz="3600" b="1"/>
          </a:p>
        </p:txBody>
      </p:sp>
      <p:sp>
        <p:nvSpPr>
          <p:cNvPr id="3" name="İçerik Yer Tutucusu 2">
            <a:extLst>
              <a:ext uri="{FF2B5EF4-FFF2-40B4-BE49-F238E27FC236}">
                <a16:creationId xmlns:a16="http://schemas.microsoft.com/office/drawing/2014/main" id="{AE780638-0084-6247-9EC4-30D46785B4F6}"/>
              </a:ext>
            </a:extLst>
          </p:cNvPr>
          <p:cNvSpPr>
            <a:spLocks noGrp="1"/>
          </p:cNvSpPr>
          <p:nvPr>
            <p:ph idx="1"/>
          </p:nvPr>
        </p:nvSpPr>
        <p:spPr>
          <a:xfrm>
            <a:off x="545320" y="1137308"/>
            <a:ext cx="11471031" cy="5260039"/>
          </a:xfrm>
        </p:spPr>
        <p:txBody>
          <a:bodyPr>
            <a:normAutofit fontScale="92500" lnSpcReduction="20000"/>
          </a:bodyPr>
          <a:lstStyle/>
          <a:p>
            <a:r>
              <a:rPr lang="tr-TR" b="0" i="0">
                <a:effectLst/>
                <a:latin typeface="Lato" panose="020F0502020204030203" pitchFamily="34" charset="0"/>
              </a:rPr>
              <a:t>Alzheimer hastalığının </a:t>
            </a:r>
            <a:r>
              <a:rPr lang="tr-TR" b="0" i="0" u="sng">
                <a:effectLst/>
                <a:latin typeface="Lato" panose="020F0502020204030203" pitchFamily="34" charset="0"/>
              </a:rPr>
              <a:t>en erken semptomatik aşamasıdır</a:t>
            </a:r>
          </a:p>
          <a:p>
            <a:endParaRPr lang="tr-TR">
              <a:latin typeface="Lato" panose="020F0502020204030203" pitchFamily="34" charset="0"/>
            </a:endParaRPr>
          </a:p>
          <a:p>
            <a:r>
              <a:rPr lang="tr-TR">
                <a:latin typeface="Lato" panose="020F0502020204030203" pitchFamily="34" charset="0"/>
              </a:rPr>
              <a:t>G</a:t>
            </a:r>
            <a:r>
              <a:rPr lang="tr-TR" b="0" i="0">
                <a:effectLst/>
                <a:latin typeface="Lato" panose="020F0502020204030203" pitchFamily="34" charset="0"/>
              </a:rPr>
              <a:t>ünlük yaşamları önemli ölçüde etkilenmez.</a:t>
            </a:r>
          </a:p>
          <a:p>
            <a:endParaRPr lang="tr-TR">
              <a:latin typeface="Lato" panose="020F0502020204030203" pitchFamily="34" charset="0"/>
            </a:endParaRPr>
          </a:p>
          <a:p>
            <a:r>
              <a:rPr lang="tr-TR">
                <a:latin typeface="Lato" panose="020F0502020204030203" pitchFamily="34" charset="0"/>
              </a:rPr>
              <a:t>P</a:t>
            </a:r>
            <a:r>
              <a:rPr lang="tr-TR" b="0" i="0">
                <a:effectLst/>
                <a:latin typeface="Lato" panose="020F0502020204030203" pitchFamily="34" charset="0"/>
              </a:rPr>
              <a:t>rodromal AD veya demans öncesi Alzheimer hastalığı da denir</a:t>
            </a:r>
          </a:p>
          <a:p>
            <a:pPr marL="0" indent="0">
              <a:buNone/>
            </a:pPr>
            <a:r>
              <a:rPr lang="tr-TR" b="0" i="0">
                <a:effectLst/>
                <a:latin typeface="Lato" panose="020F0502020204030203" pitchFamily="34" charset="0"/>
              </a:rPr>
              <a:t> </a:t>
            </a:r>
          </a:p>
          <a:p>
            <a:r>
              <a:rPr lang="tr-TR">
                <a:latin typeface="Lato" panose="020F0502020204030203" pitchFamily="34" charset="0"/>
              </a:rPr>
              <a:t>G</a:t>
            </a:r>
            <a:r>
              <a:rPr lang="tr-TR" b="0" i="0">
                <a:effectLst/>
                <a:latin typeface="Lato" panose="020F0502020204030203" pitchFamily="34" charset="0"/>
              </a:rPr>
              <a:t>enellikle hafıza, konuşmaları takip etme , oryantasyon, planlama ve karar </a:t>
            </a:r>
          </a:p>
          <a:p>
            <a:pPr marL="0" indent="0">
              <a:buNone/>
            </a:pPr>
            <a:r>
              <a:rPr lang="tr-TR">
                <a:latin typeface="Lato" panose="020F0502020204030203" pitchFamily="34" charset="0"/>
              </a:rPr>
              <a:t>v</a:t>
            </a:r>
            <a:r>
              <a:rPr lang="tr-TR" b="0" i="0">
                <a:effectLst/>
                <a:latin typeface="Lato" panose="020F0502020204030203" pitchFamily="34" charset="0"/>
              </a:rPr>
              <a:t>erme ile ilgili zorluklar gibi bilişsel yeteneklerinde çok hafif değişiklikler </a:t>
            </a:r>
          </a:p>
          <a:p>
            <a:pPr marL="0" indent="0">
              <a:buNone/>
            </a:pPr>
            <a:r>
              <a:rPr lang="tr-TR" b="0" i="0">
                <a:effectLst/>
                <a:latin typeface="Lato" panose="020F0502020204030203" pitchFamily="34" charset="0"/>
              </a:rPr>
              <a:t>yaşarlar. </a:t>
            </a:r>
          </a:p>
          <a:p>
            <a:endParaRPr lang="tr-TR">
              <a:latin typeface="Lato" panose="020F0502020204030203" pitchFamily="34" charset="0"/>
            </a:endParaRPr>
          </a:p>
          <a:p>
            <a:r>
              <a:rPr lang="tr-TR"/>
              <a:t>Alzheimer’e bağlı olup olmadığı ayrımı yapılmamışsa sadece ‘’Hafif kognitif </a:t>
            </a:r>
          </a:p>
          <a:p>
            <a:pPr marL="0" indent="0">
              <a:buNone/>
            </a:pPr>
            <a:r>
              <a:rPr lang="tr-TR"/>
              <a:t>bozukluk’’  olarak adlandırılır. </a:t>
            </a:r>
          </a:p>
          <a:p>
            <a:endParaRPr lang="tr-TR" b="0" i="0">
              <a:effectLst/>
              <a:latin typeface="Lato" panose="020F0502020204030203" pitchFamily="34" charset="0"/>
            </a:endParaRPr>
          </a:p>
          <a:p>
            <a:endParaRPr lang="tr-TR"/>
          </a:p>
        </p:txBody>
      </p:sp>
      <p:sp>
        <p:nvSpPr>
          <p:cNvPr id="5" name="Metin kutusu 4">
            <a:extLst>
              <a:ext uri="{FF2B5EF4-FFF2-40B4-BE49-F238E27FC236}">
                <a16:creationId xmlns:a16="http://schemas.microsoft.com/office/drawing/2014/main" id="{C5A1FC1A-78F2-F049-BF2F-8B593C29DB89}"/>
              </a:ext>
            </a:extLst>
          </p:cNvPr>
          <p:cNvSpPr txBox="1"/>
          <p:nvPr/>
        </p:nvSpPr>
        <p:spPr>
          <a:xfrm>
            <a:off x="2394960" y="6492875"/>
            <a:ext cx="7443795" cy="369332"/>
          </a:xfrm>
          <a:prstGeom prst="rect">
            <a:avLst/>
          </a:prstGeom>
          <a:noFill/>
        </p:spPr>
        <p:txBody>
          <a:bodyPr wrap="square" rtlCol="0">
            <a:spAutoFit/>
          </a:bodyPr>
          <a:lstStyle/>
          <a:p>
            <a:pPr algn="l"/>
            <a:r>
              <a:rPr lang="tr-TR"/>
              <a:t>https://www.alzheimer-europe.org/dementia/alzheimers-dementia</a:t>
            </a:r>
          </a:p>
        </p:txBody>
      </p:sp>
    </p:spTree>
    <p:extLst>
      <p:ext uri="{BB962C8B-B14F-4D97-AF65-F5344CB8AC3E}">
        <p14:creationId xmlns:p14="http://schemas.microsoft.com/office/powerpoint/2010/main" val="3015002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21839A2-910B-634B-B0E6-096B231825A1}"/>
              </a:ext>
            </a:extLst>
          </p:cNvPr>
          <p:cNvSpPr>
            <a:spLocks noGrp="1"/>
          </p:cNvSpPr>
          <p:nvPr>
            <p:ph type="title"/>
          </p:nvPr>
        </p:nvSpPr>
        <p:spPr/>
        <p:txBody>
          <a:bodyPr/>
          <a:lstStyle/>
          <a:p>
            <a:pPr algn="ctr"/>
            <a:r>
              <a:rPr lang="tr-TR" b="1"/>
              <a:t>Amaçlar</a:t>
            </a:r>
          </a:p>
        </p:txBody>
      </p:sp>
      <p:sp>
        <p:nvSpPr>
          <p:cNvPr id="3" name="İçerik Yer Tutucusu 2">
            <a:extLst>
              <a:ext uri="{FF2B5EF4-FFF2-40B4-BE49-F238E27FC236}">
                <a16:creationId xmlns:a16="http://schemas.microsoft.com/office/drawing/2014/main" id="{BF9166F5-6F80-CF4A-991D-90FBFCE33504}"/>
              </a:ext>
            </a:extLst>
          </p:cNvPr>
          <p:cNvSpPr>
            <a:spLocks noGrp="1"/>
          </p:cNvSpPr>
          <p:nvPr>
            <p:ph idx="1"/>
          </p:nvPr>
        </p:nvSpPr>
        <p:spPr/>
        <p:txBody>
          <a:bodyPr/>
          <a:lstStyle/>
          <a:p>
            <a:r>
              <a:rPr lang="tr-TR"/>
              <a:t>Alzheimer hastalığı hakkında bilgi vermek</a:t>
            </a:r>
          </a:p>
          <a:p>
            <a:pPr marL="514350" indent="-514350">
              <a:buFont typeface="+mj-lt"/>
              <a:buAutoNum type="arabicPeriod"/>
            </a:pPr>
            <a:endParaRPr lang="tr-TR"/>
          </a:p>
          <a:p>
            <a:pPr marL="514350" indent="-514350">
              <a:buFont typeface="+mj-lt"/>
              <a:buAutoNum type="arabicPeriod"/>
            </a:pPr>
            <a:endParaRPr lang="tr-TR"/>
          </a:p>
          <a:p>
            <a:pPr marL="514350" indent="-514350">
              <a:buFont typeface="+mj-lt"/>
              <a:buAutoNum type="arabicPeriod"/>
            </a:pPr>
            <a:endParaRPr lang="tr-TR"/>
          </a:p>
        </p:txBody>
      </p:sp>
    </p:spTree>
    <p:extLst>
      <p:ext uri="{BB962C8B-B14F-4D97-AF65-F5344CB8AC3E}">
        <p14:creationId xmlns:p14="http://schemas.microsoft.com/office/powerpoint/2010/main" val="4021894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DC17E9-2024-9545-A985-9D080351165A}"/>
              </a:ext>
            </a:extLst>
          </p:cNvPr>
          <p:cNvSpPr>
            <a:spLocks noGrp="1"/>
          </p:cNvSpPr>
          <p:nvPr>
            <p:ph type="title"/>
          </p:nvPr>
        </p:nvSpPr>
        <p:spPr>
          <a:xfrm>
            <a:off x="859057" y="86200"/>
            <a:ext cx="10515600" cy="1325563"/>
          </a:xfrm>
        </p:spPr>
        <p:txBody>
          <a:bodyPr/>
          <a:lstStyle/>
          <a:p>
            <a:pPr algn="ctr"/>
            <a:r>
              <a:rPr lang="tr-TR" b="0" i="0">
                <a:effectLst/>
                <a:latin typeface="Lato" panose="020F0502020204030203" pitchFamily="34" charset="0"/>
              </a:rPr>
              <a:t>Alzheimer Demansı</a:t>
            </a:r>
            <a:endParaRPr lang="tr-TR"/>
          </a:p>
        </p:txBody>
      </p:sp>
      <p:sp>
        <p:nvSpPr>
          <p:cNvPr id="3" name="İçerik Yer Tutucusu 2">
            <a:extLst>
              <a:ext uri="{FF2B5EF4-FFF2-40B4-BE49-F238E27FC236}">
                <a16:creationId xmlns:a16="http://schemas.microsoft.com/office/drawing/2014/main" id="{D5C274C5-05AB-3340-9744-58DC45C2C040}"/>
              </a:ext>
            </a:extLst>
          </p:cNvPr>
          <p:cNvSpPr>
            <a:spLocks noGrp="1"/>
          </p:cNvSpPr>
          <p:nvPr>
            <p:ph idx="1"/>
          </p:nvPr>
        </p:nvSpPr>
        <p:spPr>
          <a:xfrm>
            <a:off x="377584" y="1175904"/>
            <a:ext cx="11814416" cy="5070410"/>
          </a:xfrm>
        </p:spPr>
        <p:txBody>
          <a:bodyPr>
            <a:normAutofit fontScale="92500" lnSpcReduction="10000"/>
          </a:bodyPr>
          <a:lstStyle/>
          <a:p>
            <a:endParaRPr lang="tr-TR" b="0" i="0">
              <a:effectLst/>
              <a:latin typeface="Lato" panose="020F0502020204030203" pitchFamily="34" charset="0"/>
            </a:endParaRPr>
          </a:p>
          <a:p>
            <a:r>
              <a:rPr lang="tr-TR" b="0" i="0">
                <a:effectLst/>
                <a:latin typeface="Lato" panose="020F0502020204030203" pitchFamily="34" charset="0"/>
              </a:rPr>
              <a:t>Artık semptomlar </a:t>
            </a:r>
            <a:r>
              <a:rPr lang="tr-TR" b="0" i="0" u="sng">
                <a:effectLst/>
                <a:latin typeface="Lato" panose="020F0502020204030203" pitchFamily="34" charset="0"/>
              </a:rPr>
              <a:t>günlük yaşamı önemli ölçüde etkilemiştir </a:t>
            </a:r>
          </a:p>
          <a:p>
            <a:pPr marL="0" indent="0">
              <a:buNone/>
            </a:pPr>
            <a:endParaRPr lang="tr-TR" b="0" i="0">
              <a:effectLst/>
              <a:latin typeface="Lato" panose="020F0502020204030203" pitchFamily="34" charset="0"/>
            </a:endParaRPr>
          </a:p>
          <a:p>
            <a:r>
              <a:rPr lang="tr-TR">
                <a:latin typeface="Lato" panose="020F0502020204030203" pitchFamily="34" charset="0"/>
              </a:rPr>
              <a:t>B</a:t>
            </a:r>
            <a:r>
              <a:rPr lang="tr-TR" b="0" i="0">
                <a:effectLst/>
                <a:latin typeface="Lato" panose="020F0502020204030203" pitchFamily="34" charset="0"/>
              </a:rPr>
              <a:t>ilişsel ve işlevsel bozukluklar giderek daha şiddetli hale gelir </a:t>
            </a:r>
          </a:p>
          <a:p>
            <a:endParaRPr lang="tr-TR" u="sng">
              <a:latin typeface="Lato" panose="020F0502020204030203" pitchFamily="34" charset="0"/>
            </a:endParaRPr>
          </a:p>
          <a:p>
            <a:r>
              <a:rPr lang="tr-TR" u="sng">
                <a:latin typeface="Lato" panose="020F0502020204030203" pitchFamily="34" charset="0"/>
              </a:rPr>
              <a:t>B</a:t>
            </a:r>
            <a:r>
              <a:rPr lang="tr-TR" b="0" i="0" u="sng">
                <a:effectLst/>
                <a:latin typeface="Lato" panose="020F0502020204030203" pitchFamily="34" charset="0"/>
              </a:rPr>
              <a:t>aşlangıçta</a:t>
            </a:r>
            <a:r>
              <a:rPr lang="tr-TR" b="0" i="0">
                <a:effectLst/>
                <a:latin typeface="Lato" panose="020F0502020204030203" pitchFamily="34" charset="0"/>
              </a:rPr>
              <a:t> kayıp beynin </a:t>
            </a:r>
            <a:r>
              <a:rPr lang="tr-TR" b="0" i="0" u="sng">
                <a:effectLst/>
                <a:latin typeface="Lato" panose="020F0502020204030203" pitchFamily="34" charset="0"/>
              </a:rPr>
              <a:t>hafızadan sorumlu bölgeleri</a:t>
            </a:r>
            <a:r>
              <a:rPr lang="tr-TR" b="0" i="0">
                <a:effectLst/>
                <a:latin typeface="Lato" panose="020F0502020204030203" pitchFamily="34" charset="0"/>
              </a:rPr>
              <a:t>nde olur</a:t>
            </a:r>
          </a:p>
          <a:p>
            <a:endParaRPr lang="tr-TR" b="0" i="0">
              <a:effectLst/>
              <a:latin typeface="Lato" panose="020F0502020204030203" pitchFamily="34" charset="0"/>
            </a:endParaRPr>
          </a:p>
          <a:p>
            <a:r>
              <a:rPr lang="tr-TR">
                <a:latin typeface="Lato" panose="020F0502020204030203" pitchFamily="34" charset="0"/>
              </a:rPr>
              <a:t>S</a:t>
            </a:r>
            <a:r>
              <a:rPr lang="tr-TR" b="0" i="0">
                <a:effectLst/>
                <a:latin typeface="Lato" panose="020F0502020204030203" pitchFamily="34" charset="0"/>
              </a:rPr>
              <a:t>onra , </a:t>
            </a:r>
            <a:r>
              <a:rPr lang="tr-TR" b="0" i="0" u="sng">
                <a:effectLst/>
                <a:latin typeface="Lato" panose="020F0502020204030203" pitchFamily="34" charset="0"/>
              </a:rPr>
              <a:t>dili, akıl yürütme ve sosyal davranışı kontrol eden alanlarda</a:t>
            </a:r>
            <a:r>
              <a:rPr lang="tr-TR" b="0" i="0">
                <a:effectLst/>
                <a:latin typeface="Lato" panose="020F0502020204030203" pitchFamily="34" charset="0"/>
              </a:rPr>
              <a:t> olur. </a:t>
            </a:r>
          </a:p>
          <a:p>
            <a:endParaRPr lang="tr-TR" b="0" i="0">
              <a:effectLst/>
              <a:latin typeface="Lato" panose="020F0502020204030203" pitchFamily="34" charset="0"/>
            </a:endParaRPr>
          </a:p>
          <a:p>
            <a:endParaRPr lang="tr-TR">
              <a:latin typeface="Lato" panose="020F0502020204030203" pitchFamily="34" charset="0"/>
            </a:endParaRPr>
          </a:p>
          <a:p>
            <a:r>
              <a:rPr lang="tr-TR">
                <a:latin typeface="Lato" panose="020F0502020204030203" pitchFamily="34" charset="0"/>
              </a:rPr>
              <a:t>N</a:t>
            </a:r>
            <a:r>
              <a:rPr lang="tr-TR" b="0" i="0">
                <a:effectLst/>
                <a:latin typeface="Lato" panose="020F0502020204030203" pitchFamily="34" charset="0"/>
              </a:rPr>
              <a:t>ihai </a:t>
            </a:r>
            <a:r>
              <a:rPr lang="tr-TR" b="0" i="0" u="sng">
                <a:effectLst/>
                <a:latin typeface="Lato" panose="020F0502020204030203" pitchFamily="34" charset="0"/>
              </a:rPr>
              <a:t>bağımsızlık kaybı</a:t>
            </a:r>
            <a:r>
              <a:rPr lang="tr-TR" b="0" i="0">
                <a:effectLst/>
                <a:latin typeface="Lato" panose="020F0502020204030203" pitchFamily="34" charset="0"/>
              </a:rPr>
              <a:t> ve ölümle sonuçlanır. </a:t>
            </a:r>
          </a:p>
          <a:p>
            <a:endParaRPr lang="tr-TR">
              <a:latin typeface="Lato" panose="020F0502020204030203" pitchFamily="34" charset="0"/>
            </a:endParaRPr>
          </a:p>
          <a:p>
            <a:endParaRPr lang="tr-TR" b="0" i="0">
              <a:effectLst/>
              <a:latin typeface="Lato" panose="020F0502020204030203" pitchFamily="34" charset="0"/>
            </a:endParaRPr>
          </a:p>
          <a:p>
            <a:endParaRPr lang="tr-TR"/>
          </a:p>
        </p:txBody>
      </p:sp>
      <p:sp>
        <p:nvSpPr>
          <p:cNvPr id="5" name="Metin kutusu 4">
            <a:extLst>
              <a:ext uri="{FF2B5EF4-FFF2-40B4-BE49-F238E27FC236}">
                <a16:creationId xmlns:a16="http://schemas.microsoft.com/office/drawing/2014/main" id="{B10BBCF1-9126-114D-9F0B-A8A711A8BEA0}"/>
              </a:ext>
            </a:extLst>
          </p:cNvPr>
          <p:cNvSpPr txBox="1"/>
          <p:nvPr/>
        </p:nvSpPr>
        <p:spPr>
          <a:xfrm>
            <a:off x="2394960" y="6492875"/>
            <a:ext cx="7443795" cy="369332"/>
          </a:xfrm>
          <a:prstGeom prst="rect">
            <a:avLst/>
          </a:prstGeom>
          <a:noFill/>
        </p:spPr>
        <p:txBody>
          <a:bodyPr wrap="square" rtlCol="0">
            <a:spAutoFit/>
          </a:bodyPr>
          <a:lstStyle/>
          <a:p>
            <a:pPr algn="l"/>
            <a:r>
              <a:rPr lang="tr-TR"/>
              <a:t>https://www.alzheimer-europe.org/dementia/alzheimers-dementia</a:t>
            </a:r>
          </a:p>
        </p:txBody>
      </p:sp>
    </p:spTree>
    <p:extLst>
      <p:ext uri="{BB962C8B-B14F-4D97-AF65-F5344CB8AC3E}">
        <p14:creationId xmlns:p14="http://schemas.microsoft.com/office/powerpoint/2010/main" val="2431284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57C34D-7F4D-DC42-9042-51E8492AEE08}"/>
              </a:ext>
            </a:extLst>
          </p:cNvPr>
          <p:cNvSpPr>
            <a:spLocks noGrp="1"/>
          </p:cNvSpPr>
          <p:nvPr>
            <p:ph type="title"/>
          </p:nvPr>
        </p:nvSpPr>
        <p:spPr>
          <a:xfrm>
            <a:off x="838200" y="288043"/>
            <a:ext cx="10515600" cy="1325563"/>
          </a:xfrm>
        </p:spPr>
        <p:txBody>
          <a:bodyPr/>
          <a:lstStyle/>
          <a:p>
            <a:pPr algn="ctr"/>
            <a:r>
              <a:rPr lang="tr-TR" b="1"/>
              <a:t>DEĞERLENDİRME </a:t>
            </a:r>
          </a:p>
        </p:txBody>
      </p:sp>
      <p:sp>
        <p:nvSpPr>
          <p:cNvPr id="3" name="İçerik Yer Tutucusu 2">
            <a:extLst>
              <a:ext uri="{FF2B5EF4-FFF2-40B4-BE49-F238E27FC236}">
                <a16:creationId xmlns:a16="http://schemas.microsoft.com/office/drawing/2014/main" id="{D95C0038-C0BF-8C47-8D4E-ABC4771F3FC0}"/>
              </a:ext>
            </a:extLst>
          </p:cNvPr>
          <p:cNvSpPr>
            <a:spLocks noGrp="1"/>
          </p:cNvSpPr>
          <p:nvPr>
            <p:ph idx="1"/>
          </p:nvPr>
        </p:nvSpPr>
        <p:spPr>
          <a:xfrm>
            <a:off x="0" y="1231754"/>
            <a:ext cx="12028740" cy="5338203"/>
          </a:xfrm>
        </p:spPr>
        <p:txBody>
          <a:bodyPr/>
          <a:lstStyle/>
          <a:p>
            <a:pPr marL="0" indent="0">
              <a:buNone/>
            </a:pPr>
            <a:endParaRPr lang="tr-TR"/>
          </a:p>
          <a:p>
            <a:r>
              <a:rPr lang="tr-TR"/>
              <a:t>Günümüzde Alzheimer hastalığında hala “</a:t>
            </a:r>
            <a:r>
              <a:rPr lang="tr-TR" b="1">
                <a:solidFill>
                  <a:srgbClr val="C00000"/>
                </a:solidFill>
              </a:rPr>
              <a:t>klinik  tanı</a:t>
            </a:r>
            <a:r>
              <a:rPr lang="tr-TR"/>
              <a:t>” kullanılmaktadır.</a:t>
            </a:r>
          </a:p>
          <a:p>
            <a:pPr marL="0" indent="0">
              <a:buNone/>
            </a:pPr>
            <a:r>
              <a:rPr lang="tr-TR"/>
              <a:t>  </a:t>
            </a:r>
          </a:p>
          <a:p>
            <a:r>
              <a:rPr lang="tr-TR"/>
              <a:t>Klinik  tanı  için  : </a:t>
            </a:r>
            <a:r>
              <a:rPr lang="tr-TR" b="1">
                <a:solidFill>
                  <a:srgbClr val="C00000"/>
                </a:solidFill>
              </a:rPr>
              <a:t>Öykü</a:t>
            </a:r>
            <a:r>
              <a:rPr lang="tr-TR"/>
              <a:t> ve </a:t>
            </a:r>
            <a:r>
              <a:rPr lang="tr-TR" b="1">
                <a:solidFill>
                  <a:srgbClr val="C00000"/>
                </a:solidFill>
              </a:rPr>
              <a:t>laboratuvar</a:t>
            </a:r>
            <a:r>
              <a:rPr lang="tr-TR"/>
              <a:t> kullanılır   </a:t>
            </a:r>
          </a:p>
          <a:p>
            <a:endParaRPr lang="tr-TR"/>
          </a:p>
          <a:p>
            <a:r>
              <a:rPr lang="tr-TR"/>
              <a:t>Öykü : Hastanın </a:t>
            </a:r>
            <a:r>
              <a:rPr lang="tr-TR" u="sng"/>
              <a:t>davranışsal  sorunlarını gözleyebilecek  bir  kişiden</a:t>
            </a:r>
            <a:r>
              <a:rPr lang="tr-TR"/>
              <a:t>  alınmalıdır. </a:t>
            </a:r>
          </a:p>
          <a:p>
            <a:endParaRPr lang="tr-TR"/>
          </a:p>
          <a:p>
            <a:r>
              <a:rPr lang="tr-TR"/>
              <a:t>Öyküde en önemli nokta şikayetlerin </a:t>
            </a:r>
            <a:r>
              <a:rPr lang="tr-TR" u="sng"/>
              <a:t>gelişiminin nasıl</a:t>
            </a:r>
            <a:r>
              <a:rPr lang="tr-TR"/>
              <a:t> ve </a:t>
            </a:r>
            <a:r>
              <a:rPr lang="tr-TR" u="sng"/>
              <a:t>ne düzeyde</a:t>
            </a:r>
            <a:r>
              <a:rPr lang="tr-TR"/>
              <a:t> olduğudur</a:t>
            </a:r>
          </a:p>
          <a:p>
            <a:endParaRPr lang="tr-TR"/>
          </a:p>
          <a:p>
            <a:r>
              <a:rPr lang="tr-TR"/>
              <a:t>Tipik yakınma : sinsi başlangıç, yavaş  progresif seyreden bellek şikayetleri</a:t>
            </a:r>
          </a:p>
          <a:p>
            <a:endParaRPr lang="tr-TR"/>
          </a:p>
        </p:txBody>
      </p:sp>
    </p:spTree>
    <p:extLst>
      <p:ext uri="{BB962C8B-B14F-4D97-AF65-F5344CB8AC3E}">
        <p14:creationId xmlns:p14="http://schemas.microsoft.com/office/powerpoint/2010/main" val="3329893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54D3D79-9FA1-4C4F-9D2D-A93859131BE5}"/>
              </a:ext>
            </a:extLst>
          </p:cNvPr>
          <p:cNvSpPr>
            <a:spLocks noGrp="1"/>
          </p:cNvSpPr>
          <p:nvPr>
            <p:ph idx="1"/>
          </p:nvPr>
        </p:nvSpPr>
        <p:spPr>
          <a:xfrm>
            <a:off x="151034" y="1424030"/>
            <a:ext cx="12105695" cy="4973317"/>
          </a:xfrm>
        </p:spPr>
        <p:txBody>
          <a:bodyPr>
            <a:normAutofit/>
          </a:bodyPr>
          <a:lstStyle/>
          <a:p>
            <a:pPr marL="0" indent="0">
              <a:buNone/>
            </a:pPr>
            <a:endParaRPr lang="tr-TR" sz="3200" b="1"/>
          </a:p>
          <a:p>
            <a:pPr marL="0" indent="0">
              <a:buNone/>
            </a:pPr>
            <a:r>
              <a:rPr lang="tr-TR"/>
              <a:t> </a:t>
            </a:r>
            <a:r>
              <a:rPr lang="tr-TR" b="1">
                <a:solidFill>
                  <a:srgbClr val="C00000"/>
                </a:solidFill>
              </a:rPr>
              <a:t>ÖYKÜ</a:t>
            </a:r>
            <a:r>
              <a:rPr lang="tr-TR"/>
              <a:t> : hasta  ve  yakını  ayrı  ayrı  sorgulanmalıdır.</a:t>
            </a:r>
          </a:p>
          <a:p>
            <a:endParaRPr lang="tr-TR"/>
          </a:p>
          <a:p>
            <a:r>
              <a:rPr lang="tr-TR" b="1"/>
              <a:t>Semptomlar</a:t>
            </a:r>
            <a:r>
              <a:rPr lang="tr-TR"/>
              <a:t>(Kognitif,davranışsal,işlevsel): başlangıç - seyri - düzeyi </a:t>
            </a:r>
          </a:p>
          <a:p>
            <a:endParaRPr lang="tr-TR" b="1"/>
          </a:p>
          <a:p>
            <a:r>
              <a:rPr lang="tr-TR" b="1"/>
              <a:t>Eşlik eden semptomlar : </a:t>
            </a:r>
            <a:r>
              <a:rPr lang="tr-TR"/>
              <a:t>motor sistem, uyku ve otonom sistem  bozuklukları  </a:t>
            </a:r>
          </a:p>
          <a:p>
            <a:endParaRPr lang="tr-TR" b="1"/>
          </a:p>
          <a:p>
            <a:r>
              <a:rPr lang="tr-TR" b="1"/>
              <a:t>Günlük  yaşam  aktiviteleri üzerindeki etkisi </a:t>
            </a:r>
            <a:endParaRPr lang="tr-TR"/>
          </a:p>
          <a:p>
            <a:endParaRPr lang="tr-TR"/>
          </a:p>
          <a:p>
            <a:endParaRPr lang="tr-TR"/>
          </a:p>
        </p:txBody>
      </p:sp>
      <p:sp>
        <p:nvSpPr>
          <p:cNvPr id="5" name="Başlık 1">
            <a:extLst>
              <a:ext uri="{FF2B5EF4-FFF2-40B4-BE49-F238E27FC236}">
                <a16:creationId xmlns:a16="http://schemas.microsoft.com/office/drawing/2014/main" id="{4BFD17AD-EE4A-DF49-ABD6-4389CA881B5C}"/>
              </a:ext>
            </a:extLst>
          </p:cNvPr>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a:t> </a:t>
            </a:r>
          </a:p>
        </p:txBody>
      </p:sp>
      <p:sp>
        <p:nvSpPr>
          <p:cNvPr id="2" name="Başlık 1">
            <a:extLst>
              <a:ext uri="{FF2B5EF4-FFF2-40B4-BE49-F238E27FC236}">
                <a16:creationId xmlns:a16="http://schemas.microsoft.com/office/drawing/2014/main" id="{DEF5F5A6-CF4D-0241-8F42-D37F0B7F5B91}"/>
              </a:ext>
            </a:extLst>
          </p:cNvPr>
          <p:cNvSpPr txBox="1">
            <a:spLocks/>
          </p:cNvSpPr>
          <p:nvPr/>
        </p:nvSpPr>
        <p:spPr>
          <a:xfrm>
            <a:off x="946081"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DEĞERLENDİRME </a:t>
            </a:r>
          </a:p>
        </p:txBody>
      </p:sp>
    </p:spTree>
    <p:extLst>
      <p:ext uri="{BB962C8B-B14F-4D97-AF65-F5344CB8AC3E}">
        <p14:creationId xmlns:p14="http://schemas.microsoft.com/office/powerpoint/2010/main" val="3233112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7">
            <a:extLst>
              <a:ext uri="{FF2B5EF4-FFF2-40B4-BE49-F238E27FC236}">
                <a16:creationId xmlns:a16="http://schemas.microsoft.com/office/drawing/2014/main" id="{FCF2F241-6557-7244-9BD3-65025985D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760" y="107882"/>
            <a:ext cx="7691920" cy="6750118"/>
          </a:xfrm>
          <a:prstGeom prst="rect">
            <a:avLst/>
          </a:prstGeom>
        </p:spPr>
      </p:pic>
    </p:spTree>
    <p:extLst>
      <p:ext uri="{BB962C8B-B14F-4D97-AF65-F5344CB8AC3E}">
        <p14:creationId xmlns:p14="http://schemas.microsoft.com/office/powerpoint/2010/main" val="3709868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DD6907-7DE4-2342-95A9-99FF1FA99553}"/>
              </a:ext>
            </a:extLst>
          </p:cNvPr>
          <p:cNvSpPr>
            <a:spLocks noGrp="1"/>
          </p:cNvSpPr>
          <p:nvPr>
            <p:ph type="title"/>
          </p:nvPr>
        </p:nvSpPr>
        <p:spPr/>
        <p:txBody>
          <a:bodyPr/>
          <a:lstStyle/>
          <a:p>
            <a:pPr algn="ctr"/>
            <a:r>
              <a:rPr lang="tr-TR" b="1">
                <a:latin typeface="+mn-lt"/>
              </a:rPr>
              <a:t>Evreye göre</a:t>
            </a:r>
            <a:r>
              <a:rPr lang="tr-TR" b="1" i="0">
                <a:effectLst/>
                <a:latin typeface="+mn-lt"/>
              </a:rPr>
              <a:t> </a:t>
            </a:r>
            <a:r>
              <a:rPr lang="tr-TR" b="1">
                <a:latin typeface="+mn-lt"/>
              </a:rPr>
              <a:t>semptomları</a:t>
            </a:r>
            <a:r>
              <a:rPr lang="tr-TR" b="1" i="0">
                <a:effectLst/>
                <a:latin typeface="+mn-lt"/>
              </a:rPr>
              <a:t>?</a:t>
            </a:r>
            <a:br>
              <a:rPr lang="tr-TR" b="0" i="0">
                <a:solidFill>
                  <a:srgbClr val="474747"/>
                </a:solidFill>
                <a:effectLst/>
                <a:latin typeface="Open Sans" panose="020B0606030504020204" pitchFamily="34" charset="0"/>
              </a:rPr>
            </a:br>
            <a:endParaRPr lang="tr-TR"/>
          </a:p>
        </p:txBody>
      </p:sp>
      <p:sp>
        <p:nvSpPr>
          <p:cNvPr id="3" name="İçerik Yer Tutucusu 2">
            <a:extLst>
              <a:ext uri="{FF2B5EF4-FFF2-40B4-BE49-F238E27FC236}">
                <a16:creationId xmlns:a16="http://schemas.microsoft.com/office/drawing/2014/main" id="{9D2629B2-79EE-B547-B9D6-382032B132E5}"/>
              </a:ext>
            </a:extLst>
          </p:cNvPr>
          <p:cNvSpPr>
            <a:spLocks noGrp="1"/>
          </p:cNvSpPr>
          <p:nvPr>
            <p:ph idx="1"/>
          </p:nvPr>
        </p:nvSpPr>
        <p:spPr>
          <a:xfrm>
            <a:off x="838200" y="1445605"/>
            <a:ext cx="10515600" cy="4828450"/>
          </a:xfrm>
        </p:spPr>
        <p:txBody>
          <a:bodyPr/>
          <a:lstStyle/>
          <a:p>
            <a:r>
              <a:rPr lang="tr-TR" b="0" i="0">
                <a:effectLst/>
                <a:latin typeface="Lato" panose="020F0502020204030203" pitchFamily="34" charset="0"/>
                <a:ea typeface="Lato" panose="020F0502020204030203" pitchFamily="34" charset="0"/>
                <a:cs typeface="Lato" panose="020F0502020204030203" pitchFamily="34" charset="0"/>
              </a:rPr>
              <a:t>Alzheimer hastalığı yavaş ilerleyen, ancak zaman içinde günlük</a:t>
            </a:r>
            <a:endParaRPr lang="tr-TR">
              <a:latin typeface="Lato" panose="020F0502020204030203" pitchFamily="34" charset="0"/>
              <a:ea typeface="Lato" panose="020F0502020204030203" pitchFamily="34" charset="0"/>
              <a:cs typeface="Lato" panose="020F0502020204030203" pitchFamily="34" charset="0"/>
            </a:endParaRPr>
          </a:p>
          <a:p>
            <a:pPr marL="0" indent="0">
              <a:buNone/>
            </a:pPr>
            <a:r>
              <a:rPr lang="tr-TR" b="0" i="0">
                <a:effectLst/>
                <a:latin typeface="Lato" panose="020F0502020204030203" pitchFamily="34" charset="0"/>
                <a:ea typeface="Lato" panose="020F0502020204030203" pitchFamily="34" charset="0"/>
                <a:cs typeface="Lato" panose="020F0502020204030203" pitchFamily="34" charset="0"/>
              </a:rPr>
              <a:t> yaşamı etkileyerek, hastayı geri dönüşsüz bir şekilde bakıma</a:t>
            </a:r>
            <a:endParaRPr lang="tr-TR">
              <a:latin typeface="Lato" panose="020F0502020204030203" pitchFamily="34" charset="0"/>
              <a:ea typeface="Lato" panose="020F0502020204030203" pitchFamily="34" charset="0"/>
              <a:cs typeface="Lato" panose="020F0502020204030203" pitchFamily="34" charset="0"/>
            </a:endParaRPr>
          </a:p>
          <a:p>
            <a:pPr marL="0" indent="0">
              <a:buNone/>
            </a:pPr>
            <a:r>
              <a:rPr lang="tr-TR" b="0" i="0">
                <a:effectLst/>
                <a:latin typeface="Lato" panose="020F0502020204030203" pitchFamily="34" charset="0"/>
                <a:ea typeface="Lato" panose="020F0502020204030203" pitchFamily="34" charset="0"/>
                <a:cs typeface="Lato" panose="020F0502020204030203" pitchFamily="34" charset="0"/>
              </a:rPr>
              <a:t> muhtaç bırakan bir hastalıktır. </a:t>
            </a:r>
          </a:p>
          <a:p>
            <a:endParaRPr lang="tr-TR">
              <a:latin typeface="Lato" panose="020F0502020204030203" pitchFamily="34" charset="0"/>
              <a:ea typeface="Lato" panose="020F0502020204030203" pitchFamily="34" charset="0"/>
              <a:cs typeface="Lato" panose="020F0502020204030203" pitchFamily="34" charset="0"/>
            </a:endParaRPr>
          </a:p>
          <a:p>
            <a:r>
              <a:rPr lang="tr-TR" b="0" i="0">
                <a:effectLst/>
                <a:latin typeface="Lato" panose="020F0502020204030203" pitchFamily="34" charset="0"/>
                <a:ea typeface="Lato" panose="020F0502020204030203" pitchFamily="34" charset="0"/>
                <a:cs typeface="Lato" panose="020F0502020204030203" pitchFamily="34" charset="0"/>
              </a:rPr>
              <a:t>Hastalığın seyri genel olarak üç evreye ayrılabilir: </a:t>
            </a:r>
          </a:p>
          <a:p>
            <a:pPr marL="514350" indent="-514350">
              <a:buFont typeface="+mj-lt"/>
              <a:buAutoNum type="arabicPeriod"/>
            </a:pPr>
            <a:r>
              <a:rPr lang="tr-TR">
                <a:latin typeface="Lato" panose="020F0502020204030203" pitchFamily="34" charset="0"/>
                <a:ea typeface="Lato" panose="020F0502020204030203" pitchFamily="34" charset="0"/>
                <a:cs typeface="Lato" panose="020F0502020204030203" pitchFamily="34" charset="0"/>
              </a:rPr>
              <a:t>Hafif</a:t>
            </a:r>
            <a:r>
              <a:rPr lang="tr-TR" b="0" i="0">
                <a:effectLst/>
                <a:latin typeface="Lato" panose="020F0502020204030203" pitchFamily="34" charset="0"/>
                <a:ea typeface="Lato" panose="020F0502020204030203" pitchFamily="34" charset="0"/>
                <a:cs typeface="Lato" panose="020F0502020204030203" pitchFamily="34" charset="0"/>
              </a:rPr>
              <a:t> ( başlangıç ) evre </a:t>
            </a:r>
          </a:p>
          <a:p>
            <a:pPr marL="514350" indent="-514350">
              <a:buFont typeface="+mj-lt"/>
              <a:buAutoNum type="arabicPeriod"/>
            </a:pPr>
            <a:r>
              <a:rPr lang="tr-TR" b="0" i="0">
                <a:effectLst/>
                <a:latin typeface="Lato" panose="020F0502020204030203" pitchFamily="34" charset="0"/>
                <a:ea typeface="Lato" panose="020F0502020204030203" pitchFamily="34" charset="0"/>
                <a:cs typeface="Lato" panose="020F0502020204030203" pitchFamily="34" charset="0"/>
              </a:rPr>
              <a:t>Orta evre </a:t>
            </a:r>
            <a:endParaRPr lang="tr-TR">
              <a:latin typeface="Lato" panose="020F0502020204030203" pitchFamily="34" charset="0"/>
              <a:ea typeface="Lato" panose="020F0502020204030203" pitchFamily="34" charset="0"/>
              <a:cs typeface="Lato" panose="020F0502020204030203" pitchFamily="34" charset="0"/>
            </a:endParaRPr>
          </a:p>
          <a:p>
            <a:pPr marL="514350" indent="-514350">
              <a:buFont typeface="+mj-lt"/>
              <a:buAutoNum type="arabicPeriod"/>
            </a:pPr>
            <a:r>
              <a:rPr lang="tr-TR" b="0" i="0">
                <a:effectLst/>
                <a:latin typeface="Lato" panose="020F0502020204030203" pitchFamily="34" charset="0"/>
                <a:ea typeface="Lato" panose="020F0502020204030203" pitchFamily="34" charset="0"/>
                <a:cs typeface="Lato" panose="020F0502020204030203" pitchFamily="34" charset="0"/>
              </a:rPr>
              <a:t>İleri evre</a:t>
            </a:r>
          </a:p>
          <a:p>
            <a:endParaRPr lang="tr-TR"/>
          </a:p>
        </p:txBody>
      </p:sp>
      <p:sp>
        <p:nvSpPr>
          <p:cNvPr id="4" name="Metin kutusu 3">
            <a:extLst>
              <a:ext uri="{FF2B5EF4-FFF2-40B4-BE49-F238E27FC236}">
                <a16:creationId xmlns:a16="http://schemas.microsoft.com/office/drawing/2014/main" id="{0AB6F086-A245-244D-B438-058232E5B3AF}"/>
              </a:ext>
            </a:extLst>
          </p:cNvPr>
          <p:cNvSpPr txBox="1"/>
          <p:nvPr/>
        </p:nvSpPr>
        <p:spPr>
          <a:xfrm>
            <a:off x="2157621" y="6274055"/>
            <a:ext cx="8166597" cy="461665"/>
          </a:xfrm>
          <a:prstGeom prst="rect">
            <a:avLst/>
          </a:prstGeom>
          <a:noFill/>
        </p:spPr>
        <p:txBody>
          <a:bodyPr wrap="square" rtlCol="0">
            <a:spAutoFit/>
          </a:bodyPr>
          <a:lstStyle/>
          <a:p>
            <a:pPr algn="l"/>
            <a:r>
              <a:rPr lang="tr-TR" sz="1200"/>
              <a:t>T.C.SAĞLIK BAKANLIĞI HALK SAĞLIĞI GENEL MÜDÜRLÜĞÜ Kronik Hastalıklar ve Yaşlı Sağlığı Dairesi Başkanlığı </a:t>
            </a:r>
          </a:p>
          <a:p>
            <a:pPr algn="l"/>
            <a:r>
              <a:rPr lang="tr-TR" sz="1200"/>
              <a:t>https://hsgm.saglik.gov.tr/tr/yasli-sagligi/liste1/ya%C5%9Fl%C4%B1-sa%C4%9Fl%C4%B1%C4%9F%C4%B1-alzheimer.html</a:t>
            </a:r>
          </a:p>
        </p:txBody>
      </p:sp>
    </p:spTree>
    <p:extLst>
      <p:ext uri="{BB962C8B-B14F-4D97-AF65-F5344CB8AC3E}">
        <p14:creationId xmlns:p14="http://schemas.microsoft.com/office/powerpoint/2010/main" val="139976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58FF14-E7F7-B943-A570-CDE7F107AC32}"/>
              </a:ext>
            </a:extLst>
          </p:cNvPr>
          <p:cNvSpPr>
            <a:spLocks noGrp="1"/>
          </p:cNvSpPr>
          <p:nvPr>
            <p:ph type="title"/>
          </p:nvPr>
        </p:nvSpPr>
        <p:spPr>
          <a:xfrm>
            <a:off x="605538" y="0"/>
            <a:ext cx="10515600" cy="1325563"/>
          </a:xfrm>
        </p:spPr>
        <p:txBody>
          <a:bodyPr>
            <a:normAutofit/>
          </a:bodyPr>
          <a:lstStyle/>
          <a:p>
            <a:pPr algn="ctr"/>
            <a:r>
              <a:rPr lang="tr-TR" sz="4000" b="1">
                <a:latin typeface="Lato" panose="020F0502020204030203" pitchFamily="34" charset="0"/>
                <a:ea typeface="Lato" panose="020F0502020204030203" pitchFamily="34" charset="0"/>
                <a:cs typeface="Lato" panose="020F0502020204030203" pitchFamily="34" charset="0"/>
              </a:rPr>
              <a:t>Hafif ( başlangıç)</a:t>
            </a:r>
            <a:r>
              <a:rPr lang="tr-TR" sz="4000" b="1" i="0">
                <a:effectLst/>
                <a:latin typeface="Lato" panose="020F0502020204030203" pitchFamily="34" charset="0"/>
                <a:ea typeface="Lato" panose="020F0502020204030203" pitchFamily="34" charset="0"/>
                <a:cs typeface="Lato" panose="020F0502020204030203" pitchFamily="34" charset="0"/>
              </a:rPr>
              <a:t> evre </a:t>
            </a:r>
            <a:endParaRPr lang="tr-TR" sz="4000">
              <a:latin typeface="Lato" panose="020F0502020204030203" pitchFamily="34" charset="0"/>
              <a:ea typeface="Lato" panose="020F0502020204030203" pitchFamily="34" charset="0"/>
              <a:cs typeface="Lato" panose="020F0502020204030203" pitchFamily="34" charset="0"/>
            </a:endParaRPr>
          </a:p>
        </p:txBody>
      </p:sp>
      <p:sp>
        <p:nvSpPr>
          <p:cNvPr id="3" name="İçerik Yer Tutucusu 2">
            <a:extLst>
              <a:ext uri="{FF2B5EF4-FFF2-40B4-BE49-F238E27FC236}">
                <a16:creationId xmlns:a16="http://schemas.microsoft.com/office/drawing/2014/main" id="{9C334D10-00A4-6642-B305-A8F1EDE3F4F3}"/>
              </a:ext>
            </a:extLst>
          </p:cNvPr>
          <p:cNvSpPr>
            <a:spLocks noGrp="1"/>
          </p:cNvSpPr>
          <p:nvPr>
            <p:ph idx="1"/>
          </p:nvPr>
        </p:nvSpPr>
        <p:spPr>
          <a:xfrm>
            <a:off x="3424307" y="1771684"/>
            <a:ext cx="5343386" cy="4351338"/>
          </a:xfrm>
        </p:spPr>
        <p:txBody>
          <a:bodyPr/>
          <a:lstStyle/>
          <a:p>
            <a:endParaRPr lang="tr-TR" b="0" i="0">
              <a:solidFill>
                <a:srgbClr val="474747"/>
              </a:solidFill>
              <a:effectLst/>
              <a:latin typeface="Open Sans" panose="020B0606030504020204" pitchFamily="34" charset="0"/>
            </a:endParaRPr>
          </a:p>
          <a:p>
            <a:endParaRPr lang="tr-TR"/>
          </a:p>
        </p:txBody>
      </p:sp>
      <p:sp>
        <p:nvSpPr>
          <p:cNvPr id="4" name="Dikdörtgen: Yuvarlatılmış Köşeler 3">
            <a:extLst>
              <a:ext uri="{FF2B5EF4-FFF2-40B4-BE49-F238E27FC236}">
                <a16:creationId xmlns:a16="http://schemas.microsoft.com/office/drawing/2014/main" id="{66D483F0-B6DC-C34B-9151-CB359083BC86}"/>
              </a:ext>
            </a:extLst>
          </p:cNvPr>
          <p:cNvSpPr/>
          <p:nvPr/>
        </p:nvSpPr>
        <p:spPr>
          <a:xfrm>
            <a:off x="2761756" y="1299131"/>
            <a:ext cx="5609814" cy="5008817"/>
          </a:xfrm>
          <a:prstGeom prst="round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rPr>
              <a:t>İsimleri, tarihleri unutma</a:t>
            </a:r>
          </a:p>
          <a:p>
            <a:pPr marL="457200" indent="-457200">
              <a:buFont typeface="Arial" panose="020B0604020202020204" pitchFamily="34" charset="0"/>
              <a:buChar char="•"/>
            </a:pPr>
            <a:endPar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endParaRPr>
          </a:p>
          <a:p>
            <a:pPr marL="457200" indent="-457200">
              <a:buFont typeface="Arial" panose="020B0604020202020204" pitchFamily="34" charset="0"/>
              <a:buChar char="•"/>
            </a:pPr>
            <a:r>
              <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rPr>
              <a:t>Yolunu şaşırma</a:t>
            </a:r>
          </a:p>
          <a:p>
            <a:pPr marL="457200" indent="-457200">
              <a:buFont typeface="Arial" panose="020B0604020202020204" pitchFamily="34" charset="0"/>
              <a:buChar char="•"/>
            </a:pPr>
            <a:endPar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endParaRPr>
          </a:p>
          <a:p>
            <a:pPr marL="457200" indent="-457200">
              <a:buFont typeface="Arial" panose="020B0604020202020204" pitchFamily="34" charset="0"/>
              <a:buChar char="•"/>
            </a:pPr>
            <a:r>
              <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rPr>
              <a:t>Kelimeleri bulamama</a:t>
            </a:r>
          </a:p>
          <a:p>
            <a:pPr marL="457200" indent="-457200">
              <a:buFont typeface="Arial" panose="020B0604020202020204" pitchFamily="34" charset="0"/>
              <a:buChar char="•"/>
            </a:pPr>
            <a:endPar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endParaRPr>
          </a:p>
          <a:p>
            <a:pPr marL="457200" indent="-457200">
              <a:buFont typeface="Arial" panose="020B0604020202020204" pitchFamily="34" charset="0"/>
              <a:buChar char="•"/>
            </a:pPr>
            <a:r>
              <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rPr>
              <a:t>İşine, çevresine ilgisizlik</a:t>
            </a:r>
          </a:p>
          <a:p>
            <a:pPr marL="457200" indent="-457200">
              <a:buFont typeface="Arial" panose="020B0604020202020204" pitchFamily="34" charset="0"/>
              <a:buChar char="•"/>
            </a:pPr>
            <a:endPar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endParaRPr>
          </a:p>
          <a:p>
            <a:pPr marL="457200" indent="-457200">
              <a:buFont typeface="Arial" panose="020B0604020202020204" pitchFamily="34" charset="0"/>
              <a:buChar char="•"/>
            </a:pPr>
            <a:r>
              <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rPr>
              <a:t>Hastalığını kabul etmeme</a:t>
            </a:r>
          </a:p>
        </p:txBody>
      </p:sp>
      <p:sp>
        <p:nvSpPr>
          <p:cNvPr id="5" name="Metin kutusu 4">
            <a:extLst>
              <a:ext uri="{FF2B5EF4-FFF2-40B4-BE49-F238E27FC236}">
                <a16:creationId xmlns:a16="http://schemas.microsoft.com/office/drawing/2014/main" id="{1377A5D6-0FF0-B346-8A7F-3E42A0EA0A6F}"/>
              </a:ext>
            </a:extLst>
          </p:cNvPr>
          <p:cNvSpPr txBox="1"/>
          <p:nvPr/>
        </p:nvSpPr>
        <p:spPr>
          <a:xfrm>
            <a:off x="2006587" y="6403512"/>
            <a:ext cx="8166597" cy="461665"/>
          </a:xfrm>
          <a:prstGeom prst="rect">
            <a:avLst/>
          </a:prstGeom>
          <a:noFill/>
        </p:spPr>
        <p:txBody>
          <a:bodyPr wrap="square" rtlCol="0">
            <a:spAutoFit/>
          </a:bodyPr>
          <a:lstStyle/>
          <a:p>
            <a:pPr algn="l"/>
            <a:r>
              <a:rPr lang="tr-TR" sz="1200"/>
              <a:t>T.C.SAĞLIK BAKANLIĞI HALK SAĞLIĞI GENEL MÜDÜRLÜĞÜ Kronik Hastalıklar ve Yaşlı Sağlığı Dairesi Başkanlığı </a:t>
            </a:r>
          </a:p>
          <a:p>
            <a:pPr algn="l"/>
            <a:r>
              <a:rPr lang="tr-TR" sz="1200"/>
              <a:t>https://hsgm.saglik.gov.tr/tr/yasli-sagligi/liste1/ya%C5%9Fl%C4%B1-sa%C4%9Fl%C4%B1%C4%9F%C4%B1-alzheimer.html</a:t>
            </a:r>
          </a:p>
        </p:txBody>
      </p:sp>
    </p:spTree>
    <p:extLst>
      <p:ext uri="{BB962C8B-B14F-4D97-AF65-F5344CB8AC3E}">
        <p14:creationId xmlns:p14="http://schemas.microsoft.com/office/powerpoint/2010/main" val="4068745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87F660-15FF-3A46-BFF0-4DE1BDEBBC51}"/>
              </a:ext>
            </a:extLst>
          </p:cNvPr>
          <p:cNvSpPr>
            <a:spLocks noGrp="1"/>
          </p:cNvSpPr>
          <p:nvPr>
            <p:ph type="title"/>
          </p:nvPr>
        </p:nvSpPr>
        <p:spPr/>
        <p:txBody>
          <a:bodyPr>
            <a:normAutofit/>
          </a:bodyPr>
          <a:lstStyle/>
          <a:p>
            <a:pPr algn="ctr"/>
            <a:r>
              <a:rPr lang="tr-TR" sz="4000" b="1" i="0">
                <a:effectLst/>
                <a:latin typeface="Lato" panose="020F0502020204030203" pitchFamily="34" charset="0"/>
                <a:ea typeface="Lato" panose="020F0502020204030203" pitchFamily="34" charset="0"/>
                <a:cs typeface="Lato" panose="020F0502020204030203" pitchFamily="34" charset="0"/>
              </a:rPr>
              <a:t>Orta evre</a:t>
            </a:r>
            <a:endParaRPr lang="tr-TR" sz="4000">
              <a:latin typeface="Lato" panose="020F0502020204030203" pitchFamily="34" charset="0"/>
              <a:ea typeface="Lato" panose="020F0502020204030203" pitchFamily="34" charset="0"/>
              <a:cs typeface="Lato" panose="020F0502020204030203" pitchFamily="34" charset="0"/>
            </a:endParaRPr>
          </a:p>
        </p:txBody>
      </p:sp>
      <p:sp>
        <p:nvSpPr>
          <p:cNvPr id="3" name="İçerik Yer Tutucusu 2">
            <a:extLst>
              <a:ext uri="{FF2B5EF4-FFF2-40B4-BE49-F238E27FC236}">
                <a16:creationId xmlns:a16="http://schemas.microsoft.com/office/drawing/2014/main" id="{8B5674E9-013A-1748-9546-FADB39605371}"/>
              </a:ext>
            </a:extLst>
          </p:cNvPr>
          <p:cNvSpPr>
            <a:spLocks noGrp="1"/>
          </p:cNvSpPr>
          <p:nvPr>
            <p:ph idx="1"/>
          </p:nvPr>
        </p:nvSpPr>
        <p:spPr>
          <a:xfrm>
            <a:off x="1863070" y="1933506"/>
            <a:ext cx="9324197" cy="4351338"/>
          </a:xfrm>
        </p:spPr>
        <p:txBody>
          <a:bodyPr/>
          <a:lstStyle/>
          <a:p>
            <a:endParaRPr lang="tr-TR" b="0" i="0">
              <a:solidFill>
                <a:srgbClr val="474747"/>
              </a:solidFill>
              <a:effectLst/>
              <a:latin typeface="Open Sans" panose="020B0606030504020204" pitchFamily="34" charset="0"/>
            </a:endParaRPr>
          </a:p>
          <a:p>
            <a:endParaRPr lang="tr-TR" b="0" i="0">
              <a:solidFill>
                <a:srgbClr val="474747"/>
              </a:solidFill>
              <a:effectLst/>
              <a:latin typeface="Open Sans" panose="020B0606030504020204" pitchFamily="34" charset="0"/>
            </a:endParaRPr>
          </a:p>
          <a:p>
            <a:endParaRPr lang="tr-TR"/>
          </a:p>
        </p:txBody>
      </p:sp>
      <p:sp>
        <p:nvSpPr>
          <p:cNvPr id="4" name="Dikdörtgen: Yuvarlatılmış Köşeler 3">
            <a:extLst>
              <a:ext uri="{FF2B5EF4-FFF2-40B4-BE49-F238E27FC236}">
                <a16:creationId xmlns:a16="http://schemas.microsoft.com/office/drawing/2014/main" id="{1B403750-5483-C94A-ABEC-5F792280BCE1}"/>
              </a:ext>
            </a:extLst>
          </p:cNvPr>
          <p:cNvSpPr/>
          <p:nvPr/>
        </p:nvSpPr>
        <p:spPr>
          <a:xfrm>
            <a:off x="1283785" y="1690687"/>
            <a:ext cx="9515111" cy="4436957"/>
          </a:xfrm>
          <a:prstGeom prst="round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rPr>
              <a:t>Belirgin unutkanlık</a:t>
            </a:r>
          </a:p>
          <a:p>
            <a:pPr marL="457200" indent="-457200">
              <a:buFont typeface="Arial" panose="020B0604020202020204" pitchFamily="34" charset="0"/>
              <a:buChar char="•"/>
            </a:pPr>
            <a:endPar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endParaRPr>
          </a:p>
          <a:p>
            <a:pPr marL="457200" indent="-457200">
              <a:buFont typeface="Arial" panose="020B0604020202020204" pitchFamily="34" charset="0"/>
              <a:buChar char="•"/>
            </a:pPr>
            <a:r>
              <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rPr>
              <a:t>Kişileri tanıyamama</a:t>
            </a:r>
          </a:p>
          <a:p>
            <a:pPr marL="457200" indent="-457200">
              <a:buFont typeface="Arial" panose="020B0604020202020204" pitchFamily="34" charset="0"/>
              <a:buChar char="•"/>
            </a:pPr>
            <a:endPar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endParaRPr>
          </a:p>
          <a:p>
            <a:pPr marL="457200" indent="-457200">
              <a:buFont typeface="Arial" panose="020B0604020202020204" pitchFamily="34" charset="0"/>
              <a:buChar char="•"/>
            </a:pPr>
            <a:r>
              <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rPr>
              <a:t>Yıkanma, giyinme gibi gündelik işlerde yardım ihtiyacı</a:t>
            </a:r>
          </a:p>
          <a:p>
            <a:pPr marL="457200" indent="-457200">
              <a:buFont typeface="Arial" panose="020B0604020202020204" pitchFamily="34" charset="0"/>
              <a:buChar char="•"/>
            </a:pPr>
            <a:endPar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endParaRPr>
          </a:p>
          <a:p>
            <a:pPr marL="457200" indent="-457200">
              <a:buFont typeface="Arial" panose="020B0604020202020204" pitchFamily="34" charset="0"/>
              <a:buChar char="•"/>
            </a:pPr>
            <a:r>
              <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rPr>
              <a:t>Hayaller görme, depresyon gibi ruhsal bozukluklar</a:t>
            </a:r>
            <a:endParaRPr lang="tr-TR"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7" name="Metin kutusu 6">
            <a:extLst>
              <a:ext uri="{FF2B5EF4-FFF2-40B4-BE49-F238E27FC236}">
                <a16:creationId xmlns:a16="http://schemas.microsoft.com/office/drawing/2014/main" id="{6D3FDFE2-C92D-5742-9619-A2741579F9C1}"/>
              </a:ext>
            </a:extLst>
          </p:cNvPr>
          <p:cNvSpPr txBox="1"/>
          <p:nvPr/>
        </p:nvSpPr>
        <p:spPr>
          <a:xfrm>
            <a:off x="2006588" y="6252478"/>
            <a:ext cx="8166597" cy="461665"/>
          </a:xfrm>
          <a:prstGeom prst="rect">
            <a:avLst/>
          </a:prstGeom>
          <a:noFill/>
        </p:spPr>
        <p:txBody>
          <a:bodyPr wrap="square" rtlCol="0">
            <a:spAutoFit/>
          </a:bodyPr>
          <a:lstStyle/>
          <a:p>
            <a:pPr algn="l"/>
            <a:r>
              <a:rPr lang="tr-TR" sz="1200"/>
              <a:t>T.C.SAĞLIK BAKANLIĞI HALK SAĞLIĞI GENEL MÜDÜRLÜĞÜ Kronik Hastalıklar ve Yaşlı Sağlığı Dairesi Başkanlığı </a:t>
            </a:r>
          </a:p>
          <a:p>
            <a:pPr algn="l"/>
            <a:r>
              <a:rPr lang="tr-TR" sz="1200"/>
              <a:t>https://hsgm.saglik.gov.tr/tr/yasli-sagligi/liste1/ya%C5%9Fl%C4%B1-sa%C4%9Fl%C4%B1%C4%9F%C4%B1-alzheimer.html</a:t>
            </a:r>
          </a:p>
        </p:txBody>
      </p:sp>
    </p:spTree>
    <p:extLst>
      <p:ext uri="{BB962C8B-B14F-4D97-AF65-F5344CB8AC3E}">
        <p14:creationId xmlns:p14="http://schemas.microsoft.com/office/powerpoint/2010/main" val="2033780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4C8481-CE9B-FF42-A8E7-F2FB3833DF68}"/>
              </a:ext>
            </a:extLst>
          </p:cNvPr>
          <p:cNvSpPr>
            <a:spLocks noGrp="1"/>
          </p:cNvSpPr>
          <p:nvPr>
            <p:ph type="title"/>
          </p:nvPr>
        </p:nvSpPr>
        <p:spPr>
          <a:xfrm>
            <a:off x="544565" y="221446"/>
            <a:ext cx="10515600" cy="1325563"/>
          </a:xfrm>
        </p:spPr>
        <p:txBody>
          <a:bodyPr>
            <a:normAutofit/>
          </a:bodyPr>
          <a:lstStyle/>
          <a:p>
            <a:pPr algn="ctr"/>
            <a:r>
              <a:rPr lang="tr-TR" sz="4000" b="1" i="0">
                <a:effectLst/>
                <a:latin typeface="Lato" panose="020F0502020204030203" pitchFamily="34" charset="0"/>
                <a:ea typeface="Lato" panose="020F0502020204030203" pitchFamily="34" charset="0"/>
                <a:cs typeface="Lato" panose="020F0502020204030203" pitchFamily="34" charset="0"/>
              </a:rPr>
              <a:t>İleri evre</a:t>
            </a:r>
            <a:endParaRPr lang="tr-TR" sz="4000">
              <a:latin typeface="Lato" panose="020F0502020204030203" pitchFamily="34" charset="0"/>
              <a:ea typeface="Lato" panose="020F0502020204030203" pitchFamily="34" charset="0"/>
              <a:cs typeface="Lato" panose="020F0502020204030203" pitchFamily="34" charset="0"/>
            </a:endParaRPr>
          </a:p>
        </p:txBody>
      </p:sp>
      <p:sp>
        <p:nvSpPr>
          <p:cNvPr id="3" name="İçerik Yer Tutucusu 2">
            <a:extLst>
              <a:ext uri="{FF2B5EF4-FFF2-40B4-BE49-F238E27FC236}">
                <a16:creationId xmlns:a16="http://schemas.microsoft.com/office/drawing/2014/main" id="{B9AC3390-710C-CB48-AC3C-9A5FCD40145D}"/>
              </a:ext>
            </a:extLst>
          </p:cNvPr>
          <p:cNvSpPr>
            <a:spLocks noGrp="1"/>
          </p:cNvSpPr>
          <p:nvPr>
            <p:ph idx="1"/>
          </p:nvPr>
        </p:nvSpPr>
        <p:spPr>
          <a:xfrm>
            <a:off x="2985033" y="1917238"/>
            <a:ext cx="6044613" cy="4351338"/>
          </a:xfrm>
        </p:spPr>
        <p:txBody>
          <a:bodyPr/>
          <a:lstStyle/>
          <a:p>
            <a:endParaRPr lang="tr-TR" b="0" i="0">
              <a:solidFill>
                <a:srgbClr val="474747"/>
              </a:solidFill>
              <a:effectLst/>
              <a:latin typeface="Open Sans" panose="020B0606030504020204" pitchFamily="34" charset="0"/>
            </a:endParaRPr>
          </a:p>
          <a:p>
            <a:endParaRPr lang="tr-TR"/>
          </a:p>
        </p:txBody>
      </p:sp>
      <p:sp>
        <p:nvSpPr>
          <p:cNvPr id="4" name="Dikdörtgen: Yuvarlatılmış Köşeler 3">
            <a:extLst>
              <a:ext uri="{FF2B5EF4-FFF2-40B4-BE49-F238E27FC236}">
                <a16:creationId xmlns:a16="http://schemas.microsoft.com/office/drawing/2014/main" id="{24C0D31C-707C-9147-BCBD-46FB9D642EBC}"/>
              </a:ext>
            </a:extLst>
          </p:cNvPr>
          <p:cNvSpPr/>
          <p:nvPr/>
        </p:nvSpPr>
        <p:spPr>
          <a:xfrm>
            <a:off x="2811021" y="1609486"/>
            <a:ext cx="6569957" cy="4447745"/>
          </a:xfrm>
          <a:prstGeom prst="round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rPr>
              <a:t>Aile üyelerini tanıyamama</a:t>
            </a:r>
          </a:p>
          <a:p>
            <a:pPr marL="285750" indent="-285750">
              <a:buFont typeface="Arial" panose="020B0604020202020204" pitchFamily="34" charset="0"/>
              <a:buChar char="•"/>
            </a:pPr>
            <a:endParaRPr lang="tr-TR" sz="2800">
              <a:solidFill>
                <a:schemeClr val="tx1"/>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rPr>
              <a:t>Yemek yemede, yürümede güçlük</a:t>
            </a:r>
          </a:p>
          <a:p>
            <a:pPr marL="285750" indent="-285750">
              <a:buFont typeface="Arial" panose="020B0604020202020204" pitchFamily="34" charset="0"/>
              <a:buChar char="•"/>
            </a:pPr>
            <a:endPar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rPr>
              <a:t>İdrarının, dışkısını tutamama</a:t>
            </a:r>
          </a:p>
          <a:p>
            <a:pPr marL="285750" indent="-285750">
              <a:buFont typeface="Arial" panose="020B0604020202020204" pitchFamily="34" charset="0"/>
              <a:buChar char="•"/>
            </a:pPr>
            <a:endPar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tr-TR" sz="2800" b="0" i="0">
                <a:solidFill>
                  <a:schemeClr val="tx1"/>
                </a:solidFill>
                <a:effectLst/>
                <a:latin typeface="Lato" panose="020F0502020204030203" pitchFamily="34" charset="0"/>
                <a:ea typeface="Lato" panose="020F0502020204030203" pitchFamily="34" charset="0"/>
                <a:cs typeface="Lato" panose="020F0502020204030203" pitchFamily="34" charset="0"/>
              </a:rPr>
              <a:t>Ciddi davranış bozuklukları</a:t>
            </a:r>
          </a:p>
        </p:txBody>
      </p:sp>
      <p:sp>
        <p:nvSpPr>
          <p:cNvPr id="7" name="Metin kutusu 6">
            <a:extLst>
              <a:ext uri="{FF2B5EF4-FFF2-40B4-BE49-F238E27FC236}">
                <a16:creationId xmlns:a16="http://schemas.microsoft.com/office/drawing/2014/main" id="{8EA3839E-04A8-A74C-AAF8-1F72D6DBAE7B}"/>
              </a:ext>
            </a:extLst>
          </p:cNvPr>
          <p:cNvSpPr txBox="1"/>
          <p:nvPr/>
        </p:nvSpPr>
        <p:spPr>
          <a:xfrm>
            <a:off x="2351807" y="6414300"/>
            <a:ext cx="8166597" cy="461665"/>
          </a:xfrm>
          <a:prstGeom prst="rect">
            <a:avLst/>
          </a:prstGeom>
          <a:noFill/>
        </p:spPr>
        <p:txBody>
          <a:bodyPr wrap="square" rtlCol="0">
            <a:spAutoFit/>
          </a:bodyPr>
          <a:lstStyle/>
          <a:p>
            <a:pPr algn="l"/>
            <a:r>
              <a:rPr lang="tr-TR" sz="1200"/>
              <a:t>T.C.SAĞLIK BAKANLIĞI HALK SAĞLIĞI GENEL MÜDÜRLÜĞÜ Kronik Hastalıklar ve Yaşlı Sağlığı Dairesi Başkanlığı </a:t>
            </a:r>
          </a:p>
          <a:p>
            <a:pPr algn="l"/>
            <a:r>
              <a:rPr lang="tr-TR" sz="1200"/>
              <a:t>https://hsgm.saglik.gov.tr/tr/yasli-sagligi/liste1/ya%C5%9Fl%C4%B1-sa%C4%9Fl%C4%B1%C4%9F%C4%B1-alzheimer.html</a:t>
            </a:r>
          </a:p>
        </p:txBody>
      </p:sp>
    </p:spTree>
    <p:extLst>
      <p:ext uri="{BB962C8B-B14F-4D97-AF65-F5344CB8AC3E}">
        <p14:creationId xmlns:p14="http://schemas.microsoft.com/office/powerpoint/2010/main" val="3838948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66FCF0B-6628-4B43-BED3-63194C83BF34}"/>
              </a:ext>
            </a:extLst>
          </p:cNvPr>
          <p:cNvSpPr>
            <a:spLocks noGrp="1"/>
          </p:cNvSpPr>
          <p:nvPr>
            <p:ph idx="1"/>
          </p:nvPr>
        </p:nvSpPr>
        <p:spPr/>
        <p:txBody>
          <a:bodyPr/>
          <a:lstStyle/>
          <a:p>
            <a:r>
              <a:rPr lang="tr-TR"/>
              <a:t>Akılda  tutulması  gereken  önemli  bir  nokta  bazı  demans türlerinin  </a:t>
            </a:r>
          </a:p>
          <a:p>
            <a:endParaRPr lang="tr-TR"/>
          </a:p>
          <a:p>
            <a:pPr marL="0" indent="0">
              <a:buNone/>
            </a:pPr>
            <a:r>
              <a:rPr lang="tr-TR"/>
              <a:t>erken  yakalanabildiği  takdirde  tedavi  edilebildiğidir  (Normal  basınçlı  </a:t>
            </a:r>
          </a:p>
          <a:p>
            <a:pPr marL="0" indent="0">
              <a:buNone/>
            </a:pPr>
            <a:endParaRPr lang="tr-TR"/>
          </a:p>
          <a:p>
            <a:pPr marL="0" indent="0">
              <a:buNone/>
            </a:pPr>
            <a:r>
              <a:rPr lang="tr-TR"/>
              <a:t>hidrosefali,  bazı  beyin tümörleri, hipotiroidizm, otoimmün nedenler ve </a:t>
            </a:r>
          </a:p>
          <a:p>
            <a:pPr marL="0" indent="0">
              <a:buNone/>
            </a:pPr>
            <a:endParaRPr lang="tr-TR"/>
          </a:p>
          <a:p>
            <a:pPr marL="0" indent="0">
              <a:buNone/>
            </a:pPr>
            <a:r>
              <a:rPr lang="tr-TR"/>
              <a:t>enfeksiyonlar gibi).</a:t>
            </a:r>
          </a:p>
        </p:txBody>
      </p:sp>
      <p:sp>
        <p:nvSpPr>
          <p:cNvPr id="5" name="Başlık 1">
            <a:extLst>
              <a:ext uri="{FF2B5EF4-FFF2-40B4-BE49-F238E27FC236}">
                <a16:creationId xmlns:a16="http://schemas.microsoft.com/office/drawing/2014/main" id="{F4229215-8143-6541-A3F9-D020828592E8}"/>
              </a:ext>
            </a:extLst>
          </p:cNvPr>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DEĞERLENDİRME </a:t>
            </a:r>
          </a:p>
        </p:txBody>
      </p:sp>
    </p:spTree>
    <p:extLst>
      <p:ext uri="{BB962C8B-B14F-4D97-AF65-F5344CB8AC3E}">
        <p14:creationId xmlns:p14="http://schemas.microsoft.com/office/powerpoint/2010/main" val="618220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1E7755B-0465-0C49-8AA0-982A38395BBA}"/>
              </a:ext>
            </a:extLst>
          </p:cNvPr>
          <p:cNvSpPr>
            <a:spLocks noGrp="1"/>
          </p:cNvSpPr>
          <p:nvPr>
            <p:ph idx="1"/>
          </p:nvPr>
        </p:nvSpPr>
        <p:spPr>
          <a:xfrm>
            <a:off x="238778" y="1113609"/>
            <a:ext cx="11953222" cy="5474688"/>
          </a:xfrm>
        </p:spPr>
        <p:txBody>
          <a:bodyPr>
            <a:normAutofit lnSpcReduction="10000"/>
          </a:bodyPr>
          <a:lstStyle/>
          <a:p>
            <a:pPr marL="0" indent="0">
              <a:buNone/>
            </a:pPr>
            <a:r>
              <a:rPr lang="tr-TR" b="1">
                <a:solidFill>
                  <a:srgbClr val="C00000"/>
                </a:solidFill>
              </a:rPr>
              <a:t>ÖZGEÇMİŞ</a:t>
            </a:r>
            <a:r>
              <a:rPr lang="tr-TR"/>
              <a:t> : </a:t>
            </a:r>
          </a:p>
          <a:p>
            <a:r>
              <a:rPr lang="tr-TR"/>
              <a:t>Vasküler risk faktörleri : Hipertansiyon, diabet,  iskemik kalp  </a:t>
            </a:r>
          </a:p>
          <a:p>
            <a:pPr marL="0" indent="0">
              <a:buNone/>
            </a:pPr>
            <a:r>
              <a:rPr lang="tr-TR"/>
              <a:t>hastalığı,  Atheroskleroz , geçirilmiş inme,  geçici  iskemik  ataklar  ( Vasküler D. ?)</a:t>
            </a:r>
          </a:p>
          <a:p>
            <a:pPr marL="0" indent="0">
              <a:buNone/>
            </a:pPr>
            <a:endParaRPr lang="tr-TR"/>
          </a:p>
          <a:p>
            <a:r>
              <a:rPr lang="tr-TR"/>
              <a:t>Travma – ameliyat : Şuur  kayıplı  kafa  travması,  açık  kalp  ameliyatı  öyküsü,  </a:t>
            </a:r>
          </a:p>
          <a:p>
            <a:endParaRPr lang="tr-TR"/>
          </a:p>
          <a:p>
            <a:r>
              <a:rPr lang="tr-TR"/>
              <a:t>Psikiyatrik hastalık öyküsü : başta depresyon  </a:t>
            </a:r>
          </a:p>
          <a:p>
            <a:endParaRPr lang="tr-TR"/>
          </a:p>
          <a:p>
            <a:r>
              <a:rPr lang="tr-TR"/>
              <a:t>Nörolojik hastalık </a:t>
            </a:r>
          </a:p>
          <a:p>
            <a:endParaRPr lang="tr-TR"/>
          </a:p>
          <a:p>
            <a:r>
              <a:rPr lang="tr-TR"/>
              <a:t>Diğer sistemik  : Hipotiroidi  , kronik  karaciğer  hastalığı ...</a:t>
            </a:r>
          </a:p>
          <a:p>
            <a:endParaRPr lang="tr-TR"/>
          </a:p>
          <a:p>
            <a:endParaRPr lang="tr-TR"/>
          </a:p>
          <a:p>
            <a:endParaRPr lang="tr-TR"/>
          </a:p>
        </p:txBody>
      </p:sp>
      <p:sp>
        <p:nvSpPr>
          <p:cNvPr id="5" name="Başlık 1">
            <a:extLst>
              <a:ext uri="{FF2B5EF4-FFF2-40B4-BE49-F238E27FC236}">
                <a16:creationId xmlns:a16="http://schemas.microsoft.com/office/drawing/2014/main" id="{B5633669-97B5-D04A-A341-D58821C7336E}"/>
              </a:ext>
            </a:extLst>
          </p:cNvPr>
          <p:cNvSpPr txBox="1">
            <a:spLocks noGrp="1"/>
          </p:cNvSpPr>
          <p:nvPr>
            <p:ph type="title"/>
          </p:nvPr>
        </p:nvSpPr>
        <p:spPr>
          <a:xfrm>
            <a:off x="730250" y="269875"/>
            <a:ext cx="10515600" cy="69215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DEĞERLENDİRME </a:t>
            </a:r>
          </a:p>
        </p:txBody>
      </p:sp>
    </p:spTree>
    <p:extLst>
      <p:ext uri="{BB962C8B-B14F-4D97-AF65-F5344CB8AC3E}">
        <p14:creationId xmlns:p14="http://schemas.microsoft.com/office/powerpoint/2010/main" val="3861204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1B1BB0-B6BC-0F41-926E-EC6F87CA8A68}"/>
              </a:ext>
            </a:extLst>
          </p:cNvPr>
          <p:cNvSpPr>
            <a:spLocks noGrp="1"/>
          </p:cNvSpPr>
          <p:nvPr>
            <p:ph type="title"/>
          </p:nvPr>
        </p:nvSpPr>
        <p:spPr>
          <a:xfrm>
            <a:off x="838200" y="365125"/>
            <a:ext cx="10515600" cy="1048117"/>
          </a:xfrm>
        </p:spPr>
        <p:txBody>
          <a:bodyPr/>
          <a:lstStyle/>
          <a:p>
            <a:pPr algn="ctr"/>
            <a:r>
              <a:rPr lang="tr-TR" b="1"/>
              <a:t>Öğrenim Hedefleri</a:t>
            </a:r>
          </a:p>
        </p:txBody>
      </p:sp>
      <p:sp>
        <p:nvSpPr>
          <p:cNvPr id="3" name="İçerik Yer Tutucusu 2">
            <a:extLst>
              <a:ext uri="{FF2B5EF4-FFF2-40B4-BE49-F238E27FC236}">
                <a16:creationId xmlns:a16="http://schemas.microsoft.com/office/drawing/2014/main" id="{3CBCA931-5AD8-1B43-991E-B4826CF92844}"/>
              </a:ext>
            </a:extLst>
          </p:cNvPr>
          <p:cNvSpPr>
            <a:spLocks noGrp="1"/>
          </p:cNvSpPr>
          <p:nvPr>
            <p:ph idx="1"/>
          </p:nvPr>
        </p:nvSpPr>
        <p:spPr>
          <a:xfrm>
            <a:off x="838200" y="1564276"/>
            <a:ext cx="10515600" cy="4612687"/>
          </a:xfrm>
        </p:spPr>
        <p:txBody>
          <a:bodyPr/>
          <a:lstStyle/>
          <a:p>
            <a:pPr marL="514350" indent="-514350">
              <a:buFont typeface="+mj-lt"/>
              <a:buAutoNum type="arabicPeriod"/>
            </a:pPr>
            <a:r>
              <a:rPr lang="tr-TR"/>
              <a:t>Alzheimer nedenleri ve risk faktörleri hakkında bilgi sahibi olmak </a:t>
            </a:r>
          </a:p>
          <a:p>
            <a:pPr marL="514350" indent="-514350">
              <a:buFont typeface="+mj-lt"/>
              <a:buAutoNum type="arabicPeriod"/>
            </a:pPr>
            <a:r>
              <a:rPr lang="tr-TR"/>
              <a:t>Muhtemel Alzheimer tanısını koyabilmek </a:t>
            </a:r>
          </a:p>
          <a:p>
            <a:pPr marL="514350" indent="-514350">
              <a:buFont typeface="+mj-lt"/>
              <a:buAutoNum type="arabicPeriod"/>
            </a:pPr>
            <a:r>
              <a:rPr lang="tr-TR"/>
              <a:t>Alzheimer hasta ve yakınlarına destek çabalarının yönetimi </a:t>
            </a:r>
          </a:p>
        </p:txBody>
      </p:sp>
    </p:spTree>
    <p:extLst>
      <p:ext uri="{BB962C8B-B14F-4D97-AF65-F5344CB8AC3E}">
        <p14:creationId xmlns:p14="http://schemas.microsoft.com/office/powerpoint/2010/main" val="52728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8598AC-962B-FD41-8B14-65751193DCDE}"/>
              </a:ext>
            </a:extLst>
          </p:cNvPr>
          <p:cNvSpPr>
            <a:spLocks noGrp="1"/>
          </p:cNvSpPr>
          <p:nvPr>
            <p:ph type="title"/>
          </p:nvPr>
        </p:nvSpPr>
        <p:spPr/>
        <p:txBody>
          <a:bodyPr/>
          <a:lstStyle/>
          <a:p>
            <a:pPr algn="ctr"/>
            <a:r>
              <a:rPr lang="tr-TR" b="1"/>
              <a:t> </a:t>
            </a:r>
            <a:endParaRPr lang="tr-TR"/>
          </a:p>
        </p:txBody>
      </p:sp>
      <p:sp>
        <p:nvSpPr>
          <p:cNvPr id="3" name="İçerik Yer Tutucusu 2">
            <a:extLst>
              <a:ext uri="{FF2B5EF4-FFF2-40B4-BE49-F238E27FC236}">
                <a16:creationId xmlns:a16="http://schemas.microsoft.com/office/drawing/2014/main" id="{524EBA2E-9480-784B-A511-88918C83ECBC}"/>
              </a:ext>
            </a:extLst>
          </p:cNvPr>
          <p:cNvSpPr>
            <a:spLocks noGrp="1"/>
          </p:cNvSpPr>
          <p:nvPr>
            <p:ph idx="1"/>
          </p:nvPr>
        </p:nvSpPr>
        <p:spPr>
          <a:xfrm>
            <a:off x="571771" y="1690688"/>
            <a:ext cx="11353800" cy="4351338"/>
          </a:xfrm>
        </p:spPr>
        <p:txBody>
          <a:bodyPr>
            <a:normAutofit fontScale="92500" lnSpcReduction="20000"/>
          </a:bodyPr>
          <a:lstStyle/>
          <a:p>
            <a:endParaRPr lang="tr-TR"/>
          </a:p>
          <a:p>
            <a:pPr marL="0" indent="0">
              <a:buNone/>
            </a:pPr>
            <a:r>
              <a:rPr lang="tr-TR" b="1">
                <a:solidFill>
                  <a:srgbClr val="C00000"/>
                </a:solidFill>
              </a:rPr>
              <a:t>SOYGEÇMİŞ : </a:t>
            </a:r>
          </a:p>
          <a:p>
            <a:pPr marL="0" indent="0">
              <a:buNone/>
            </a:pPr>
            <a:endParaRPr lang="tr-TR"/>
          </a:p>
          <a:p>
            <a:r>
              <a:rPr lang="tr-TR"/>
              <a:t>Anne  ,baba , kardeşler , ... ;  yaşlarıyla  kaydedilmeli</a:t>
            </a:r>
          </a:p>
          <a:p>
            <a:endParaRPr lang="tr-TR"/>
          </a:p>
          <a:p>
            <a:r>
              <a:rPr lang="tr-TR"/>
              <a:t>Anne -  baba  akrabalığı  </a:t>
            </a:r>
          </a:p>
          <a:p>
            <a:endParaRPr lang="tr-TR"/>
          </a:p>
          <a:p>
            <a:r>
              <a:rPr lang="tr-TR"/>
              <a:t>Kognitif  bozukluk,  nörolojik  veya  psikiyatrik hastalıklar  hepsi  için  </a:t>
            </a:r>
          </a:p>
          <a:p>
            <a:endParaRPr lang="tr-TR"/>
          </a:p>
          <a:p>
            <a:pPr marL="0" indent="0">
              <a:buNone/>
            </a:pPr>
            <a:r>
              <a:rPr lang="tr-TR"/>
              <a:t>ayrı  ayrı  sorgulanıp  kaydedilmelidir.</a:t>
            </a:r>
          </a:p>
        </p:txBody>
      </p:sp>
      <p:sp>
        <p:nvSpPr>
          <p:cNvPr id="5" name="Başlık 1">
            <a:extLst>
              <a:ext uri="{FF2B5EF4-FFF2-40B4-BE49-F238E27FC236}">
                <a16:creationId xmlns:a16="http://schemas.microsoft.com/office/drawing/2014/main" id="{07CAFFF7-9A94-8741-A706-72E0543A7602}"/>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DEĞERLENDİRME </a:t>
            </a:r>
          </a:p>
        </p:txBody>
      </p:sp>
    </p:spTree>
    <p:extLst>
      <p:ext uri="{BB962C8B-B14F-4D97-AF65-F5344CB8AC3E}">
        <p14:creationId xmlns:p14="http://schemas.microsoft.com/office/powerpoint/2010/main" val="1626610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5FA78A5-EA1E-834C-BC04-2597F81486F1}"/>
              </a:ext>
            </a:extLst>
          </p:cNvPr>
          <p:cNvSpPr>
            <a:spLocks noGrp="1"/>
          </p:cNvSpPr>
          <p:nvPr>
            <p:ph idx="1"/>
          </p:nvPr>
        </p:nvSpPr>
        <p:spPr>
          <a:xfrm>
            <a:off x="1326937" y="1825625"/>
            <a:ext cx="8727580" cy="4351338"/>
          </a:xfrm>
        </p:spPr>
        <p:txBody>
          <a:bodyPr/>
          <a:lstStyle/>
          <a:p>
            <a:pPr marL="0" indent="0">
              <a:buNone/>
            </a:pPr>
            <a:r>
              <a:rPr lang="tr-TR" b="1">
                <a:solidFill>
                  <a:srgbClr val="C00000"/>
                </a:solidFill>
              </a:rPr>
              <a:t>KULLANILAN İLAÇLAR : </a:t>
            </a:r>
          </a:p>
          <a:p>
            <a:endParaRPr lang="tr-TR"/>
          </a:p>
          <a:p>
            <a:r>
              <a:rPr lang="tr-TR"/>
              <a:t>Psikoaktif  ilaçlar  </a:t>
            </a:r>
          </a:p>
          <a:p>
            <a:endParaRPr lang="tr-TR"/>
          </a:p>
          <a:p>
            <a:r>
              <a:rPr lang="tr-TR"/>
              <a:t>Antikolinerjik etkili ilaçlar </a:t>
            </a:r>
          </a:p>
          <a:p>
            <a:endParaRPr lang="tr-TR"/>
          </a:p>
          <a:p>
            <a:r>
              <a:rPr lang="tr-TR"/>
              <a:t>Diğerleri </a:t>
            </a:r>
          </a:p>
        </p:txBody>
      </p:sp>
      <p:sp>
        <p:nvSpPr>
          <p:cNvPr id="5" name="Başlık 1">
            <a:extLst>
              <a:ext uri="{FF2B5EF4-FFF2-40B4-BE49-F238E27FC236}">
                <a16:creationId xmlns:a16="http://schemas.microsoft.com/office/drawing/2014/main" id="{D4B850FF-71ED-C64A-A3AA-97F4B3A91FEC}"/>
              </a:ext>
            </a:extLst>
          </p:cNvPr>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DEĞERLENDİRME </a:t>
            </a:r>
          </a:p>
        </p:txBody>
      </p:sp>
    </p:spTree>
    <p:extLst>
      <p:ext uri="{BB962C8B-B14F-4D97-AF65-F5344CB8AC3E}">
        <p14:creationId xmlns:p14="http://schemas.microsoft.com/office/powerpoint/2010/main" val="4057400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0A444BF-792E-D943-9A97-0812C3331804}"/>
              </a:ext>
            </a:extLst>
          </p:cNvPr>
          <p:cNvSpPr>
            <a:spLocks noGrp="1"/>
          </p:cNvSpPr>
          <p:nvPr>
            <p:ph idx="1"/>
          </p:nvPr>
        </p:nvSpPr>
        <p:spPr>
          <a:xfrm>
            <a:off x="420736" y="1325563"/>
            <a:ext cx="11866918" cy="5575018"/>
          </a:xfrm>
        </p:spPr>
        <p:txBody>
          <a:bodyPr>
            <a:normAutofit/>
          </a:bodyPr>
          <a:lstStyle/>
          <a:p>
            <a:r>
              <a:rPr lang="tr-TR"/>
              <a:t>Kognitif  değerlendirme  için  kognitif  tarama  testlerinden  birisi önerilir : </a:t>
            </a:r>
          </a:p>
          <a:p>
            <a:pPr marL="0" indent="0">
              <a:buNone/>
            </a:pPr>
            <a:r>
              <a:rPr lang="tr-TR"/>
              <a:t>             -  Mini  Mental Durum  Değerlendirme  Testi  [MMSE] ; (&lt;24 anormal)</a:t>
            </a:r>
          </a:p>
          <a:p>
            <a:pPr marL="0" indent="0">
              <a:buNone/>
            </a:pPr>
            <a:r>
              <a:rPr lang="tr-TR"/>
              <a:t>             -  Montreal  Kognitif  Değerlendirme  Testi  [MoCA] </a:t>
            </a:r>
          </a:p>
          <a:p>
            <a:pPr marL="0" indent="0">
              <a:buNone/>
            </a:pPr>
            <a:r>
              <a:rPr lang="tr-TR"/>
              <a:t>             -  Addenbrooke Kognitif  Değerlendirme Testi Revize formu [ACE-R]..)</a:t>
            </a:r>
          </a:p>
          <a:p>
            <a:pPr marL="0" indent="0">
              <a:buNone/>
            </a:pPr>
            <a:endParaRPr lang="tr-TR"/>
          </a:p>
          <a:p>
            <a:r>
              <a:rPr lang="tr-TR"/>
              <a:t>Tarama  testleri  ile  normal  skorlar  elde  edilmesinin tanıyı dışlamayabilir</a:t>
            </a:r>
          </a:p>
          <a:p>
            <a:endParaRPr lang="tr-TR"/>
          </a:p>
          <a:p>
            <a:r>
              <a:rPr lang="tr-TR" u="sng"/>
              <a:t>Alzheimer hastalığı</a:t>
            </a:r>
            <a:r>
              <a:rPr lang="tr-TR"/>
              <a:t>, </a:t>
            </a:r>
            <a:r>
              <a:rPr lang="tr-TR" u="sng"/>
              <a:t>Hafif Kognitif Bozukluk</a:t>
            </a:r>
            <a:r>
              <a:rPr lang="tr-TR"/>
              <a:t> ya da Subjektif Kognitif Bozukluk  </a:t>
            </a:r>
          </a:p>
          <a:p>
            <a:pPr marL="0" indent="0">
              <a:buNone/>
            </a:pPr>
            <a:r>
              <a:rPr lang="tr-TR" u="sng"/>
              <a:t>düşünülen</a:t>
            </a:r>
            <a:r>
              <a:rPr lang="tr-TR"/>
              <a:t> hastaların daha ileri değerlendirme için </a:t>
            </a:r>
            <a:r>
              <a:rPr lang="tr-TR" u="sng"/>
              <a:t>sevk edilmeli</a:t>
            </a:r>
          </a:p>
        </p:txBody>
      </p:sp>
      <p:sp>
        <p:nvSpPr>
          <p:cNvPr id="5" name="Başlık 1">
            <a:extLst>
              <a:ext uri="{FF2B5EF4-FFF2-40B4-BE49-F238E27FC236}">
                <a16:creationId xmlns:a16="http://schemas.microsoft.com/office/drawing/2014/main" id="{7817D08C-DE1D-734D-8437-3088557DDC03}"/>
              </a:ext>
            </a:extLst>
          </p:cNvPr>
          <p:cNvSpPr txBox="1">
            <a:spLocks noGrp="1"/>
          </p:cNvSpPr>
          <p:nvPr>
            <p:ph type="title"/>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a:t>Birinci Basamakta  Alzheimer  Hastalığı  Tanısı</a:t>
            </a:r>
          </a:p>
        </p:txBody>
      </p:sp>
    </p:spTree>
    <p:extLst>
      <p:ext uri="{BB962C8B-B14F-4D97-AF65-F5344CB8AC3E}">
        <p14:creationId xmlns:p14="http://schemas.microsoft.com/office/powerpoint/2010/main" val="3539455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8A755149-29A0-2D4D-9A34-1313DC38E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19764" cy="6858000"/>
          </a:xfrm>
          <a:prstGeom prst="rect">
            <a:avLst/>
          </a:prstGeom>
        </p:spPr>
      </p:pic>
      <p:sp>
        <p:nvSpPr>
          <p:cNvPr id="5" name="Metin kutusu 4">
            <a:extLst>
              <a:ext uri="{FF2B5EF4-FFF2-40B4-BE49-F238E27FC236}">
                <a16:creationId xmlns:a16="http://schemas.microsoft.com/office/drawing/2014/main" id="{B092D799-4D90-9342-8E9C-E0DE5FB14875}"/>
              </a:ext>
            </a:extLst>
          </p:cNvPr>
          <p:cNvSpPr txBox="1"/>
          <p:nvPr/>
        </p:nvSpPr>
        <p:spPr>
          <a:xfrm flipH="1">
            <a:off x="7855182" y="5221445"/>
            <a:ext cx="4336818" cy="2677656"/>
          </a:xfrm>
          <a:prstGeom prst="rect">
            <a:avLst/>
          </a:prstGeom>
          <a:noFill/>
        </p:spPr>
        <p:txBody>
          <a:bodyPr wrap="square" rtlCol="0">
            <a:spAutoFit/>
          </a:bodyPr>
          <a:lstStyle/>
          <a:p>
            <a:pPr algn="l"/>
            <a:r>
              <a:rPr lang="tr-TR" sz="1400"/>
              <a:t>Sted Sürekli Tip Eğitim Dergisi </a:t>
            </a:r>
          </a:p>
          <a:p>
            <a:pPr algn="l"/>
            <a:r>
              <a:rPr lang="tr-TR" sz="1400"/>
              <a:t>Cild:23, sayı:1 </a:t>
            </a:r>
          </a:p>
          <a:p>
            <a:pPr algn="l"/>
            <a:r>
              <a:rPr lang="tr-TR" sz="1400"/>
              <a:t>10 Nisan 2014</a:t>
            </a:r>
          </a:p>
          <a:p>
            <a:pPr algn="l"/>
            <a:r>
              <a:rPr lang="tr-TR" sz="1400"/>
              <a:t>Alzheimer Hastalığı’nda Fiil Ehliyeti</a:t>
            </a:r>
          </a:p>
          <a:p>
            <a:pPr algn="l"/>
            <a:r>
              <a:rPr lang="tr-TR" sz="1400"/>
              <a:t>Dr. Özge Gülmez*, Dr. Ali Rıza Tümer**, Dr. Emre Karacaoğlu*, Dr. Ramazan Akçan***, Dr. Aysun Balseven Odabaşı***</a:t>
            </a:r>
          </a:p>
          <a:p>
            <a:pPr algn="l"/>
            <a:endParaRPr lang="tr-TR" sz="1400"/>
          </a:p>
          <a:p>
            <a:pPr algn="l"/>
            <a:endParaRPr lang="tr-TR" sz="1400"/>
          </a:p>
          <a:p>
            <a:pPr algn="l"/>
            <a:endParaRPr lang="tr-TR" sz="1400"/>
          </a:p>
          <a:p>
            <a:pPr algn="l"/>
            <a:endParaRPr lang="tr-TR" sz="1400"/>
          </a:p>
          <a:p>
            <a:pPr algn="l"/>
            <a:endParaRPr lang="tr-TR" sz="1400"/>
          </a:p>
        </p:txBody>
      </p:sp>
      <p:sp>
        <p:nvSpPr>
          <p:cNvPr id="6" name="Metin kutusu 5">
            <a:extLst>
              <a:ext uri="{FF2B5EF4-FFF2-40B4-BE49-F238E27FC236}">
                <a16:creationId xmlns:a16="http://schemas.microsoft.com/office/drawing/2014/main" id="{D5D4FFB6-C464-5A43-BD0F-CC5D30D2D07D}"/>
              </a:ext>
            </a:extLst>
          </p:cNvPr>
          <p:cNvSpPr txBox="1"/>
          <p:nvPr/>
        </p:nvSpPr>
        <p:spPr>
          <a:xfrm>
            <a:off x="8274479" y="463890"/>
            <a:ext cx="3614016" cy="1446550"/>
          </a:xfrm>
          <a:prstGeom prst="rect">
            <a:avLst/>
          </a:prstGeom>
          <a:noFill/>
        </p:spPr>
        <p:txBody>
          <a:bodyPr wrap="square" rtlCol="0">
            <a:spAutoFit/>
          </a:bodyPr>
          <a:lstStyle/>
          <a:p>
            <a:pPr algn="l"/>
            <a:r>
              <a:rPr lang="tr-TR" sz="2400" b="1"/>
              <a:t>MİNİ MENTAL TEST </a:t>
            </a:r>
          </a:p>
          <a:p>
            <a:pPr algn="l"/>
            <a:endParaRPr lang="tr-TR" sz="2400" b="1"/>
          </a:p>
          <a:p>
            <a:pPr algn="l"/>
            <a:r>
              <a:rPr lang="tr-TR" sz="2000"/>
              <a:t>Toplam puan : 30 </a:t>
            </a:r>
          </a:p>
          <a:p>
            <a:pPr algn="l"/>
            <a:r>
              <a:rPr lang="tr-TR" sz="2000"/>
              <a:t>Normal puan: 24 ve üzeri </a:t>
            </a:r>
          </a:p>
        </p:txBody>
      </p:sp>
    </p:spTree>
    <p:extLst>
      <p:ext uri="{BB962C8B-B14F-4D97-AF65-F5344CB8AC3E}">
        <p14:creationId xmlns:p14="http://schemas.microsoft.com/office/powerpoint/2010/main" val="2687794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6">
            <a:extLst>
              <a:ext uri="{FF2B5EF4-FFF2-40B4-BE49-F238E27FC236}">
                <a16:creationId xmlns:a16="http://schemas.microsoft.com/office/drawing/2014/main" id="{6ADF5A32-4D25-7A41-87E3-419A0CC46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05" y="129457"/>
            <a:ext cx="6160009" cy="6591534"/>
          </a:xfrm>
          <a:prstGeom prst="rect">
            <a:avLst/>
          </a:prstGeom>
        </p:spPr>
      </p:pic>
      <p:sp>
        <p:nvSpPr>
          <p:cNvPr id="2" name="Metin kutusu 1">
            <a:extLst>
              <a:ext uri="{FF2B5EF4-FFF2-40B4-BE49-F238E27FC236}">
                <a16:creationId xmlns:a16="http://schemas.microsoft.com/office/drawing/2014/main" id="{AF02E881-65C9-8C4B-A250-9CE3D6D9FDA8}"/>
              </a:ext>
            </a:extLst>
          </p:cNvPr>
          <p:cNvSpPr txBox="1"/>
          <p:nvPr/>
        </p:nvSpPr>
        <p:spPr>
          <a:xfrm>
            <a:off x="6246314" y="291280"/>
            <a:ext cx="5739274" cy="5232202"/>
          </a:xfrm>
          <a:prstGeom prst="rect">
            <a:avLst/>
          </a:prstGeom>
          <a:noFill/>
        </p:spPr>
        <p:txBody>
          <a:bodyPr wrap="square" rtlCol="0">
            <a:spAutoFit/>
          </a:bodyPr>
          <a:lstStyle/>
          <a:p>
            <a:pPr algn="l"/>
            <a:r>
              <a:rPr lang="tr-TR" sz="2000" b="1"/>
              <a:t>Montreal  Bilişsellik  Değerlendirme  Ölçeği (MOCA  -  Montreal  Cognitive  Assessment) </a:t>
            </a:r>
          </a:p>
          <a:p>
            <a:pPr algn="l"/>
            <a:endParaRPr lang="tr-TR" sz="2000" b="1"/>
          </a:p>
          <a:p>
            <a:pPr marL="285750" indent="-285750" algn="l">
              <a:buFont typeface="Arial" panose="020B0604020202020204" pitchFamily="34" charset="0"/>
              <a:buChar char="•"/>
            </a:pPr>
            <a:r>
              <a:rPr lang="tr-TR" sz="2000" u="sng"/>
              <a:t>Bilişsel bozukluğun ilk evrelerini değerlendirmek  </a:t>
            </a:r>
          </a:p>
          <a:p>
            <a:pPr algn="l"/>
            <a:r>
              <a:rPr lang="tr-TR" sz="2000" u="sng"/>
              <a:t>üzere  geliştirilmiş  bir  tarama ölçeğidir.  </a:t>
            </a:r>
          </a:p>
          <a:p>
            <a:pPr marL="285750" indent="-285750" algn="l">
              <a:buFont typeface="Arial" panose="020B0604020202020204" pitchFamily="34" charset="0"/>
              <a:buChar char="•"/>
            </a:pPr>
            <a:r>
              <a:rPr lang="tr-TR" sz="2000"/>
              <a:t>MOCA  testiyle  ile  bellek,  görsel-mekansal </a:t>
            </a:r>
          </a:p>
          <a:p>
            <a:pPr algn="l"/>
            <a:r>
              <a:rPr lang="tr-TR" sz="2000"/>
              <a:t>beceri  gerektiren  ve  yürütücü  işlevler,  dikkat, konsantrasyon,  soyut  düşünme,  oryantasyon fonksiyonları ile dile ilişkin fonksiyonlar değerlendirilmektedir.   </a:t>
            </a:r>
          </a:p>
          <a:p>
            <a:pPr marL="285750" indent="-285750">
              <a:buFont typeface="Arial" panose="020B0604020202020204" pitchFamily="34" charset="0"/>
              <a:buChar char="•"/>
            </a:pPr>
            <a:r>
              <a:rPr lang="tr-TR" u="sng">
                <a:effectLst/>
              </a:rPr>
              <a:t>MoCA kognitif alanlardaki anomalileri daha detaylı </a:t>
            </a:r>
          </a:p>
          <a:p>
            <a:r>
              <a:rPr lang="tr-TR" u="sng">
                <a:effectLst/>
              </a:rPr>
              <a:t>olarak belirlemede, Mini Mental Durum </a:t>
            </a:r>
          </a:p>
          <a:p>
            <a:r>
              <a:rPr lang="tr-TR" u="sng">
                <a:effectLst/>
              </a:rPr>
              <a:t>Değerlendirmesine göre daha hassastır. </a:t>
            </a:r>
            <a:endParaRPr lang="tr-TR" sz="2000" u="sng"/>
          </a:p>
          <a:p>
            <a:pPr marL="285750" indent="-285750" algn="l">
              <a:buFont typeface="Arial" panose="020B0604020202020204" pitchFamily="34" charset="0"/>
              <a:buChar char="•"/>
            </a:pPr>
            <a:r>
              <a:rPr lang="tr-TR" sz="2000" u="sng"/>
              <a:t>30  puan  üzerinden  21  ve  üzerinde  alan </a:t>
            </a:r>
          </a:p>
          <a:p>
            <a:pPr algn="l"/>
            <a:r>
              <a:rPr lang="tr-TR" sz="2000" u="sng"/>
              <a:t>katılımcı  normal</a:t>
            </a:r>
            <a:r>
              <a:rPr lang="tr-TR" sz="2000"/>
              <a:t>  olarak  değerlendirilmektedir.  </a:t>
            </a:r>
          </a:p>
          <a:p>
            <a:pPr algn="l"/>
            <a:endParaRPr lang="tr-TR" sz="2000"/>
          </a:p>
          <a:p>
            <a:pPr marL="342900" indent="-342900" algn="l">
              <a:buFont typeface="Arial" panose="020B0604020202020204" pitchFamily="34" charset="0"/>
              <a:buChar char="•"/>
            </a:pPr>
            <a:r>
              <a:rPr lang="tr-TR" sz="2000"/>
              <a:t>15yıl altı eğitim görenlere 1  puan ilave edilmelidir.</a:t>
            </a:r>
          </a:p>
        </p:txBody>
      </p:sp>
      <p:sp>
        <p:nvSpPr>
          <p:cNvPr id="3" name="Metin kutusu 2">
            <a:extLst>
              <a:ext uri="{FF2B5EF4-FFF2-40B4-BE49-F238E27FC236}">
                <a16:creationId xmlns:a16="http://schemas.microsoft.com/office/drawing/2014/main" id="{68263910-859D-E348-A01D-7B6C0EFE27B4}"/>
              </a:ext>
            </a:extLst>
          </p:cNvPr>
          <p:cNvSpPr txBox="1"/>
          <p:nvPr/>
        </p:nvSpPr>
        <p:spPr>
          <a:xfrm>
            <a:off x="6408136" y="5804002"/>
            <a:ext cx="5178292" cy="523220"/>
          </a:xfrm>
          <a:prstGeom prst="rect">
            <a:avLst/>
          </a:prstGeom>
          <a:noFill/>
        </p:spPr>
        <p:txBody>
          <a:bodyPr wrap="square" rtlCol="0">
            <a:spAutoFit/>
          </a:bodyPr>
          <a:lstStyle/>
          <a:p>
            <a:pPr algn="l"/>
            <a:r>
              <a:rPr lang="tr-TR" sz="1400"/>
              <a:t>Türk  Beyin  Damar  Hastalıkları  Dergisi  2015;  21(3):  185-188                        doi:  10.5505/tbdhd.2015.59354</a:t>
            </a:r>
          </a:p>
        </p:txBody>
      </p:sp>
    </p:spTree>
    <p:extLst>
      <p:ext uri="{BB962C8B-B14F-4D97-AF65-F5344CB8AC3E}">
        <p14:creationId xmlns:p14="http://schemas.microsoft.com/office/powerpoint/2010/main" val="3728287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AE78CA-9994-AA44-B36A-32675D38462B}"/>
              </a:ext>
            </a:extLst>
          </p:cNvPr>
          <p:cNvSpPr>
            <a:spLocks noGrp="1"/>
          </p:cNvSpPr>
          <p:nvPr>
            <p:ph type="title"/>
          </p:nvPr>
        </p:nvSpPr>
        <p:spPr>
          <a:xfrm>
            <a:off x="65448" y="-312855"/>
            <a:ext cx="11424606" cy="1388621"/>
          </a:xfrm>
        </p:spPr>
        <p:txBody>
          <a:bodyPr>
            <a:normAutofit/>
          </a:bodyPr>
          <a:lstStyle/>
          <a:p>
            <a:pPr algn="ctr"/>
            <a:r>
              <a:rPr lang="tr-TR" sz="3600" b="1"/>
              <a:t>Birinci Basamakta  Alzheimer  Hastalığı  Tanısı</a:t>
            </a:r>
            <a:endParaRPr lang="tr-TR" sz="3600"/>
          </a:p>
        </p:txBody>
      </p:sp>
      <p:sp>
        <p:nvSpPr>
          <p:cNvPr id="4" name="Dikdörtgen: Yuvarlatılmış Köşeler 3">
            <a:extLst>
              <a:ext uri="{FF2B5EF4-FFF2-40B4-BE49-F238E27FC236}">
                <a16:creationId xmlns:a16="http://schemas.microsoft.com/office/drawing/2014/main" id="{37AD3495-09F4-D04F-87FA-60509026D294}"/>
              </a:ext>
            </a:extLst>
          </p:cNvPr>
          <p:cNvSpPr/>
          <p:nvPr/>
        </p:nvSpPr>
        <p:spPr>
          <a:xfrm>
            <a:off x="294896" y="2266185"/>
            <a:ext cx="11151286" cy="3421375"/>
          </a:xfrm>
          <a:prstGeom prst="roundRect">
            <a:avLst>
              <a:gd name="adj" fmla="val 6962"/>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tr-TR" sz="2400" b="1">
                <a:solidFill>
                  <a:schemeClr val="tx1"/>
                </a:solidFill>
              </a:rPr>
              <a:t>FİZİK MUAYENE   </a:t>
            </a:r>
            <a:r>
              <a:rPr lang="tr-TR" sz="2000">
                <a:solidFill>
                  <a:srgbClr val="C00000"/>
                </a:solidFill>
              </a:rPr>
              <a:t>İşitme , görme , nörolojik , psikolojik ,...</a:t>
            </a:r>
          </a:p>
          <a:p>
            <a:pPr marL="457200" indent="-457200">
              <a:buFont typeface="Arial" panose="020B0604020202020204" pitchFamily="34" charset="0"/>
              <a:buChar char="•"/>
            </a:pPr>
            <a:r>
              <a:rPr lang="tr-TR" sz="2400" b="1">
                <a:solidFill>
                  <a:schemeClr val="tx1"/>
                </a:solidFill>
              </a:rPr>
              <a:t>KAN TESTLERİ   </a:t>
            </a:r>
            <a:r>
              <a:rPr lang="tr-TR" sz="2000" b="1">
                <a:solidFill>
                  <a:schemeClr val="tx1"/>
                </a:solidFill>
              </a:rPr>
              <a:t>   </a:t>
            </a:r>
            <a:r>
              <a:rPr lang="tr-TR" sz="2000">
                <a:solidFill>
                  <a:srgbClr val="C00000"/>
                </a:solidFill>
              </a:rPr>
              <a:t>TSH , Vit B12 , Folat ,AKŞ , KCFT , BFT , Kalsiyum </a:t>
            </a:r>
            <a:endParaRPr lang="tr-TR" sz="2400" b="1">
              <a:solidFill>
                <a:schemeClr val="tx1"/>
              </a:solidFill>
            </a:endParaRPr>
          </a:p>
          <a:p>
            <a:pPr marL="457200" indent="-457200">
              <a:buFont typeface="Arial" panose="020B0604020202020204" pitchFamily="34" charset="0"/>
              <a:buChar char="•"/>
            </a:pPr>
            <a:r>
              <a:rPr lang="tr-TR" sz="2400" b="1">
                <a:solidFill>
                  <a:schemeClr val="tx1"/>
                </a:solidFill>
              </a:rPr>
              <a:t>BİLİŞSEL TEST </a:t>
            </a:r>
            <a:r>
              <a:rPr lang="tr-TR" sz="1600">
                <a:solidFill>
                  <a:schemeClr val="tx1"/>
                </a:solidFill>
              </a:rPr>
              <a:t> ( normal puan demansı dışlamaz )</a:t>
            </a:r>
          </a:p>
          <a:p>
            <a:r>
              <a:rPr lang="tr-TR">
                <a:solidFill>
                  <a:srgbClr val="C00000"/>
                </a:solidFill>
              </a:rPr>
              <a:t>                                                Mini  Mental  Durum  Değerlendirme  Testi  [MMSE] </a:t>
            </a:r>
          </a:p>
          <a:p>
            <a:r>
              <a:rPr lang="tr-TR">
                <a:solidFill>
                  <a:srgbClr val="C00000"/>
                </a:solidFill>
              </a:rPr>
              <a:t>                                                Montreal  Kognitif Değerlendirme  Testi  [MoCA]</a:t>
            </a:r>
          </a:p>
          <a:p>
            <a:r>
              <a:rPr lang="tr-TR">
                <a:solidFill>
                  <a:srgbClr val="C00000"/>
                </a:solidFill>
              </a:rPr>
              <a:t>                                                Addenbrooke Kognitif Değerlendirme Testi Revize form  [ACE-R]</a:t>
            </a:r>
          </a:p>
          <a:p>
            <a:pPr marL="285750" indent="-285750">
              <a:buFont typeface="Arial" panose="020B0604020202020204" pitchFamily="34" charset="0"/>
              <a:buChar char="•"/>
            </a:pPr>
            <a:endParaRPr lang="tr-TR" b="0" i="0">
              <a:solidFill>
                <a:srgbClr val="0E0E0E"/>
              </a:solidFill>
              <a:effectLst/>
              <a:latin typeface="Lato" panose="020F0502020204030203" pitchFamily="34" charset="0"/>
            </a:endParaRPr>
          </a:p>
          <a:p>
            <a:pPr marL="285750" indent="-285750">
              <a:buFont typeface="Arial" panose="020B0604020202020204" pitchFamily="34" charset="0"/>
              <a:buChar char="•"/>
            </a:pPr>
            <a:r>
              <a:rPr lang="tr-TR" b="0" i="0" u="sng">
                <a:solidFill>
                  <a:srgbClr val="0E0E0E"/>
                </a:solidFill>
                <a:effectLst/>
                <a:latin typeface="Lato" panose="020F0502020204030203" pitchFamily="34" charset="0"/>
              </a:rPr>
              <a:t>Bilişsel düşüşün geri dönüşümlü nedenleri (deliryum, depresyon</a:t>
            </a:r>
            <a:r>
              <a:rPr lang="tr-TR" b="0" i="0">
                <a:solidFill>
                  <a:srgbClr val="0E0E0E"/>
                </a:solidFill>
                <a:effectLst/>
                <a:latin typeface="Lato" panose="020F0502020204030203" pitchFamily="34" charset="0"/>
              </a:rPr>
              <a:t>, duyusal bozukluk [</a:t>
            </a:r>
            <a:r>
              <a:rPr lang="tr-TR" b="0" i="0" u="sng">
                <a:solidFill>
                  <a:srgbClr val="0E0E0E"/>
                </a:solidFill>
                <a:effectLst/>
                <a:latin typeface="Lato" panose="020F0502020204030203" pitchFamily="34" charset="0"/>
              </a:rPr>
              <a:t>görme veya işitme kaybı</a:t>
            </a:r>
            <a:r>
              <a:rPr lang="tr-TR" b="0" i="0">
                <a:solidFill>
                  <a:srgbClr val="0E0E0E"/>
                </a:solidFill>
                <a:effectLst/>
                <a:latin typeface="Lato" panose="020F0502020204030203" pitchFamily="34" charset="0"/>
              </a:rPr>
              <a:t> gibi] veya artan </a:t>
            </a:r>
            <a:r>
              <a:rPr lang="tr-TR" b="0" i="0" u="sng">
                <a:solidFill>
                  <a:srgbClr val="0E0E0E"/>
                </a:solidFill>
                <a:effectLst/>
                <a:latin typeface="Lato" panose="020F0502020204030203" pitchFamily="34" charset="0"/>
              </a:rPr>
              <a:t>antikolinerjik yük ile ilişkili ilaçlar</a:t>
            </a:r>
            <a:r>
              <a:rPr lang="tr-TR" b="0" i="0">
                <a:solidFill>
                  <a:srgbClr val="0E0E0E"/>
                </a:solidFill>
                <a:effectLst/>
                <a:latin typeface="Lato" panose="020F0502020204030203" pitchFamily="34" charset="0"/>
              </a:rPr>
              <a:t>dan kaynaklanan bilişsel bozulma dahil)</a:t>
            </a:r>
            <a:r>
              <a:rPr lang="tr-TR" b="0" i="0" u="sng">
                <a:solidFill>
                  <a:srgbClr val="0E0E0E"/>
                </a:solidFill>
                <a:effectLst/>
                <a:latin typeface="Lato" panose="020F0502020204030203" pitchFamily="34" charset="0"/>
              </a:rPr>
              <a:t> </a:t>
            </a:r>
            <a:r>
              <a:rPr lang="tr-TR" u="sng">
                <a:solidFill>
                  <a:srgbClr val="0E0E0E"/>
                </a:solidFill>
                <a:latin typeface="Lato" panose="020F0502020204030203" pitchFamily="34" charset="0"/>
              </a:rPr>
              <a:t>dışlanır</a:t>
            </a:r>
            <a:r>
              <a:rPr lang="tr-TR" b="0" i="0" u="sng">
                <a:solidFill>
                  <a:srgbClr val="0E0E0E"/>
                </a:solidFill>
                <a:effectLst/>
                <a:latin typeface="Lato" panose="020F0502020204030203" pitchFamily="34" charset="0"/>
              </a:rPr>
              <a:t> </a:t>
            </a:r>
          </a:p>
          <a:p>
            <a:endParaRPr lang="tr-TR">
              <a:solidFill>
                <a:srgbClr val="C00000"/>
              </a:solidFill>
            </a:endParaRPr>
          </a:p>
        </p:txBody>
      </p:sp>
      <p:sp>
        <p:nvSpPr>
          <p:cNvPr id="8" name="Dikdörtgen: Yuvarlatılmış Köşeler 7">
            <a:extLst>
              <a:ext uri="{FF2B5EF4-FFF2-40B4-BE49-F238E27FC236}">
                <a16:creationId xmlns:a16="http://schemas.microsoft.com/office/drawing/2014/main" id="{9E5EF854-C387-624A-9FDA-8DA0905675F6}"/>
              </a:ext>
            </a:extLst>
          </p:cNvPr>
          <p:cNvSpPr/>
          <p:nvPr/>
        </p:nvSpPr>
        <p:spPr>
          <a:xfrm>
            <a:off x="531551" y="557369"/>
            <a:ext cx="10828326" cy="1117321"/>
          </a:xfrm>
          <a:prstGeom prst="round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tr-TR" sz="2800" b="1">
                <a:solidFill>
                  <a:schemeClr val="tx1"/>
                </a:solidFill>
              </a:rPr>
              <a:t>ÖYKÜ  </a:t>
            </a:r>
            <a:r>
              <a:rPr lang="tr-TR" sz="1600">
                <a:solidFill>
                  <a:srgbClr val="C00000"/>
                </a:solidFill>
              </a:rPr>
              <a:t>Semptom var mı , başlangıç,  seyri , düzeyi </a:t>
            </a:r>
          </a:p>
          <a:p>
            <a:r>
              <a:rPr lang="tr-TR" sz="1600">
                <a:solidFill>
                  <a:srgbClr val="C00000"/>
                </a:solidFill>
              </a:rPr>
              <a:t>                               Günlük yaşamı etkiliyor mu / hasta bağımsız mı?</a:t>
            </a:r>
          </a:p>
        </p:txBody>
      </p:sp>
      <p:sp>
        <p:nvSpPr>
          <p:cNvPr id="6" name="Açıklama Balonu: Aşağı Ok 5">
            <a:extLst>
              <a:ext uri="{FF2B5EF4-FFF2-40B4-BE49-F238E27FC236}">
                <a16:creationId xmlns:a16="http://schemas.microsoft.com/office/drawing/2014/main" id="{4F2C7F88-EDD9-B94B-8E70-EDA7791F38FD}"/>
              </a:ext>
            </a:extLst>
          </p:cNvPr>
          <p:cNvSpPr/>
          <p:nvPr/>
        </p:nvSpPr>
        <p:spPr>
          <a:xfrm>
            <a:off x="1575063" y="1646546"/>
            <a:ext cx="4174997" cy="769000"/>
          </a:xfrm>
          <a:prstGeom prst="downArrowCallout">
            <a:avLst>
              <a:gd name="adj1" fmla="val 53383"/>
              <a:gd name="adj2" fmla="val 45200"/>
              <a:gd name="adj3" fmla="val 40825"/>
              <a:gd name="adj4" fmla="val 4349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solidFill>
                  <a:schemeClr val="tx1"/>
                </a:solidFill>
              </a:rPr>
              <a:t>Demans şüphesi devam ediyorsa </a:t>
            </a:r>
          </a:p>
        </p:txBody>
      </p:sp>
      <p:sp>
        <p:nvSpPr>
          <p:cNvPr id="10" name="Metin kutusu 9">
            <a:extLst>
              <a:ext uri="{FF2B5EF4-FFF2-40B4-BE49-F238E27FC236}">
                <a16:creationId xmlns:a16="http://schemas.microsoft.com/office/drawing/2014/main" id="{F387B4D1-69B7-3542-AAC8-88132725F490}"/>
              </a:ext>
            </a:extLst>
          </p:cNvPr>
          <p:cNvSpPr txBox="1"/>
          <p:nvPr/>
        </p:nvSpPr>
        <p:spPr>
          <a:xfrm>
            <a:off x="6257822" y="6436656"/>
            <a:ext cx="8706003" cy="307777"/>
          </a:xfrm>
          <a:prstGeom prst="rect">
            <a:avLst/>
          </a:prstGeom>
          <a:noFill/>
        </p:spPr>
        <p:txBody>
          <a:bodyPr wrap="square" rtlCol="0">
            <a:spAutoFit/>
          </a:bodyPr>
          <a:lstStyle/>
          <a:p>
            <a:pPr algn="l"/>
            <a:r>
              <a:rPr lang="tr-TR" sz="1400" b="0" i="0">
                <a:solidFill>
                  <a:srgbClr val="0E0E0E"/>
                </a:solidFill>
                <a:effectLst/>
                <a:latin typeface="Lato" panose="020F0502020204030203" pitchFamily="34" charset="0"/>
              </a:rPr>
              <a:t>NICE guideline Published: 20 June 2018 www.nice.org.uk/guidance/ng97</a:t>
            </a:r>
            <a:endParaRPr lang="tr-TR" sz="1400"/>
          </a:p>
        </p:txBody>
      </p:sp>
      <p:sp>
        <p:nvSpPr>
          <p:cNvPr id="18" name="Açıklama Balonu: Aşağı Ok 17">
            <a:extLst>
              <a:ext uri="{FF2B5EF4-FFF2-40B4-BE49-F238E27FC236}">
                <a16:creationId xmlns:a16="http://schemas.microsoft.com/office/drawing/2014/main" id="{FDFB1E64-A8A2-7141-A713-91273FA81C92}"/>
              </a:ext>
            </a:extLst>
          </p:cNvPr>
          <p:cNvSpPr/>
          <p:nvPr/>
        </p:nvSpPr>
        <p:spPr>
          <a:xfrm>
            <a:off x="1695100" y="5531631"/>
            <a:ext cx="4174997" cy="769000"/>
          </a:xfrm>
          <a:prstGeom prst="downArrowCallout">
            <a:avLst>
              <a:gd name="adj1" fmla="val 53383"/>
              <a:gd name="adj2" fmla="val 45200"/>
              <a:gd name="adj3" fmla="val 40825"/>
              <a:gd name="adj4" fmla="val 4349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solidFill>
                  <a:schemeClr val="tx1"/>
                </a:solidFill>
              </a:rPr>
              <a:t>Demans şüphesi devam ediyorsa </a:t>
            </a:r>
          </a:p>
        </p:txBody>
      </p:sp>
      <p:sp>
        <p:nvSpPr>
          <p:cNvPr id="21" name="Dikdörtgen: Yuvarlatılmış Köşeler 20">
            <a:extLst>
              <a:ext uri="{FF2B5EF4-FFF2-40B4-BE49-F238E27FC236}">
                <a16:creationId xmlns:a16="http://schemas.microsoft.com/office/drawing/2014/main" id="{68430362-1658-A945-9DC4-5EC01B51455F}"/>
              </a:ext>
            </a:extLst>
          </p:cNvPr>
          <p:cNvSpPr/>
          <p:nvPr/>
        </p:nvSpPr>
        <p:spPr>
          <a:xfrm>
            <a:off x="2679751" y="6208050"/>
            <a:ext cx="2282778" cy="596578"/>
          </a:xfrm>
          <a:prstGeom prst="roundRect">
            <a:avLst/>
          </a:prstGeom>
          <a:solidFill>
            <a:schemeClr val="accent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a:solidFill>
                  <a:schemeClr val="tx1"/>
                </a:solidFill>
              </a:rPr>
              <a:t>SEVK</a:t>
            </a:r>
            <a:endParaRPr lang="tr-TR" sz="2800"/>
          </a:p>
        </p:txBody>
      </p:sp>
    </p:spTree>
    <p:extLst>
      <p:ext uri="{BB962C8B-B14F-4D97-AF65-F5344CB8AC3E}">
        <p14:creationId xmlns:p14="http://schemas.microsoft.com/office/powerpoint/2010/main" val="1331476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574B73-9757-8547-8C63-142045C767DE}"/>
              </a:ext>
            </a:extLst>
          </p:cNvPr>
          <p:cNvSpPr>
            <a:spLocks noGrp="1"/>
          </p:cNvSpPr>
          <p:nvPr>
            <p:ph type="title"/>
          </p:nvPr>
        </p:nvSpPr>
        <p:spPr/>
        <p:txBody>
          <a:bodyPr>
            <a:normAutofit/>
          </a:bodyPr>
          <a:lstStyle/>
          <a:p>
            <a:pPr algn="ctr"/>
            <a:r>
              <a:rPr lang="tr-TR" sz="4000" b="0" i="0">
                <a:solidFill>
                  <a:srgbClr val="202124"/>
                </a:solidFill>
                <a:effectLst/>
                <a:latin typeface="Roboto" panose="02000000000000000000" pitchFamily="2" charset="0"/>
              </a:rPr>
              <a:t>Yayınlanmış kılavuzlarda önerilen genel laboratuvar testleri</a:t>
            </a:r>
            <a:endParaRPr lang="tr-TR" sz="4000"/>
          </a:p>
        </p:txBody>
      </p:sp>
      <p:pic>
        <p:nvPicPr>
          <p:cNvPr id="4" name="Resim 4">
            <a:extLst>
              <a:ext uri="{FF2B5EF4-FFF2-40B4-BE49-F238E27FC236}">
                <a16:creationId xmlns:a16="http://schemas.microsoft.com/office/drawing/2014/main" id="{805205B4-8285-C94F-AB42-64296A6B3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959" y="1690688"/>
            <a:ext cx="8128000" cy="4495772"/>
          </a:xfrm>
          <a:prstGeom prst="rect">
            <a:avLst/>
          </a:prstGeom>
        </p:spPr>
      </p:pic>
      <p:sp>
        <p:nvSpPr>
          <p:cNvPr id="3" name="Metin kutusu 2">
            <a:extLst>
              <a:ext uri="{FF2B5EF4-FFF2-40B4-BE49-F238E27FC236}">
                <a16:creationId xmlns:a16="http://schemas.microsoft.com/office/drawing/2014/main" id="{76DC9B0D-CA61-1D4C-B998-4B04DF4D3665}"/>
              </a:ext>
            </a:extLst>
          </p:cNvPr>
          <p:cNvSpPr txBox="1"/>
          <p:nvPr/>
        </p:nvSpPr>
        <p:spPr>
          <a:xfrm>
            <a:off x="5180881" y="2516218"/>
            <a:ext cx="1828800" cy="1828800"/>
          </a:xfrm>
          <a:prstGeom prst="rect">
            <a:avLst/>
          </a:prstGeom>
          <a:noFill/>
        </p:spPr>
        <p:txBody>
          <a:bodyPr wrap="square" rtlCol="0">
            <a:spAutoFit/>
          </a:bodyPr>
          <a:lstStyle/>
          <a:p>
            <a:pPr algn="l"/>
            <a:endParaRPr lang="tr-TR"/>
          </a:p>
        </p:txBody>
      </p:sp>
      <p:sp>
        <p:nvSpPr>
          <p:cNvPr id="6" name="Metin kutusu 5">
            <a:extLst>
              <a:ext uri="{FF2B5EF4-FFF2-40B4-BE49-F238E27FC236}">
                <a16:creationId xmlns:a16="http://schemas.microsoft.com/office/drawing/2014/main" id="{1E192161-B2A1-774E-AD4C-8B596FC3DA66}"/>
              </a:ext>
            </a:extLst>
          </p:cNvPr>
          <p:cNvSpPr txBox="1"/>
          <p:nvPr/>
        </p:nvSpPr>
        <p:spPr>
          <a:xfrm>
            <a:off x="43152" y="6505228"/>
            <a:ext cx="12192000" cy="276999"/>
          </a:xfrm>
          <a:prstGeom prst="rect">
            <a:avLst/>
          </a:prstGeom>
          <a:noFill/>
        </p:spPr>
        <p:txBody>
          <a:bodyPr wrap="square" rtlCol="0">
            <a:spAutoFit/>
          </a:bodyPr>
          <a:lstStyle/>
          <a:p>
            <a:pPr algn="l"/>
            <a:r>
              <a:rPr lang="tr-TR" sz="1200" b="0" i="0">
                <a:solidFill>
                  <a:srgbClr val="000000"/>
                </a:solidFill>
                <a:effectLst/>
                <a:latin typeface="Calibri" panose="020F0502020204030204" pitchFamily="34" charset="0"/>
              </a:rPr>
              <a:t>World Alzheimer Report 2021: Journey through the diagnosis of dementia </a:t>
            </a:r>
            <a:r>
              <a:rPr lang="tr-TR" sz="1200" b="0" i="0" u="none" strike="noStrike">
                <a:solidFill>
                  <a:srgbClr val="4285F4"/>
                </a:solidFill>
                <a:effectLst/>
                <a:latin typeface="Calibri" panose="020F0502020204030204" pitchFamily="34" charset="0"/>
                <a:hlinkClick r:id="rId3"/>
              </a:rPr>
              <a:t>https://www.alzint.org/u/World-Alzheimer-Report-2021.pdf</a:t>
            </a:r>
            <a:r>
              <a:rPr lang="tr-TR" sz="1200" b="0" i="0">
                <a:solidFill>
                  <a:srgbClr val="232323"/>
                </a:solidFill>
                <a:effectLst/>
                <a:latin typeface="Helvetica"/>
              </a:rPr>
              <a:t>(Accessed on March 02, 2022).</a:t>
            </a:r>
            <a:r>
              <a:rPr lang="tr-TR" sz="1200" b="0" i="0">
                <a:solidFill>
                  <a:srgbClr val="000000"/>
                </a:solidFill>
                <a:effectLst/>
                <a:latin typeface="Calibri" panose="020F0502020204030204" pitchFamily="34" charset="0"/>
              </a:rPr>
              <a:t>”</a:t>
            </a:r>
            <a:endParaRPr lang="tr-TR" sz="1200"/>
          </a:p>
        </p:txBody>
      </p:sp>
    </p:spTree>
    <p:extLst>
      <p:ext uri="{BB962C8B-B14F-4D97-AF65-F5344CB8AC3E}">
        <p14:creationId xmlns:p14="http://schemas.microsoft.com/office/powerpoint/2010/main" val="2704270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A7F81A-14C0-FD44-9CEA-233EFCCC494D}"/>
              </a:ext>
            </a:extLst>
          </p:cNvPr>
          <p:cNvSpPr>
            <a:spLocks noGrp="1"/>
          </p:cNvSpPr>
          <p:nvPr>
            <p:ph type="title"/>
          </p:nvPr>
        </p:nvSpPr>
        <p:spPr>
          <a:xfrm>
            <a:off x="580724" y="215763"/>
            <a:ext cx="11611276" cy="1420985"/>
          </a:xfrm>
        </p:spPr>
        <p:txBody>
          <a:bodyPr/>
          <a:lstStyle/>
          <a:p>
            <a:r>
              <a:rPr lang="tr-TR" b="1" i="0">
                <a:solidFill>
                  <a:srgbClr val="0E0E0E"/>
                </a:solidFill>
                <a:effectLst/>
                <a:latin typeface="Lato" panose="020F0502020204030203" pitchFamily="34" charset="0"/>
              </a:rPr>
              <a:t>         Uzman  hizmetlerinde teşhis</a:t>
            </a:r>
            <a:endParaRPr lang="tr-TR"/>
          </a:p>
        </p:txBody>
      </p:sp>
      <p:sp>
        <p:nvSpPr>
          <p:cNvPr id="3" name="İçerik Yer Tutucusu 2">
            <a:extLst>
              <a:ext uri="{FF2B5EF4-FFF2-40B4-BE49-F238E27FC236}">
                <a16:creationId xmlns:a16="http://schemas.microsoft.com/office/drawing/2014/main" id="{5840FE5E-7213-0248-99EC-F860231103B0}"/>
              </a:ext>
            </a:extLst>
          </p:cNvPr>
          <p:cNvSpPr>
            <a:spLocks noGrp="1"/>
          </p:cNvSpPr>
          <p:nvPr>
            <p:ph idx="1"/>
          </p:nvPr>
        </p:nvSpPr>
        <p:spPr>
          <a:xfrm>
            <a:off x="1175903" y="1717219"/>
            <a:ext cx="12073331" cy="5388906"/>
          </a:xfrm>
        </p:spPr>
        <p:txBody>
          <a:bodyPr>
            <a:normAutofit/>
          </a:bodyPr>
          <a:lstStyle/>
          <a:p>
            <a:r>
              <a:rPr lang="tr-TR" b="0" i="0">
                <a:solidFill>
                  <a:srgbClr val="0E0E0E"/>
                </a:solidFill>
                <a:effectLst/>
                <a:latin typeface="Lato" panose="020F0502020204030203" pitchFamily="34" charset="0"/>
              </a:rPr>
              <a:t>ilk uzman değerlendirmesi :  </a:t>
            </a:r>
          </a:p>
          <a:p>
            <a:pPr marL="0" indent="0">
              <a:buNone/>
            </a:pPr>
            <a:r>
              <a:rPr lang="tr-TR" b="0" i="0">
                <a:solidFill>
                  <a:srgbClr val="0E0E0E"/>
                </a:solidFill>
                <a:effectLst/>
                <a:latin typeface="Lato" panose="020F0502020204030203" pitchFamily="34" charset="0"/>
              </a:rPr>
              <a:t>             - Nörolojik muayene ve bilişsel testler </a:t>
            </a:r>
          </a:p>
          <a:p>
            <a:pPr marL="0" indent="0">
              <a:buNone/>
            </a:pPr>
            <a:r>
              <a:rPr lang="tr-TR">
                <a:solidFill>
                  <a:srgbClr val="0E0E0E"/>
                </a:solidFill>
                <a:latin typeface="Lato" panose="020F0502020204030203" pitchFamily="34" charset="0"/>
              </a:rPr>
              <a:t>             - G</a:t>
            </a:r>
            <a:r>
              <a:rPr lang="tr-TR" b="0" i="0">
                <a:solidFill>
                  <a:srgbClr val="0E0E0E"/>
                </a:solidFill>
                <a:effectLst/>
                <a:latin typeface="Lato" panose="020F0502020204030203" pitchFamily="34" charset="0"/>
              </a:rPr>
              <a:t>eri döndürülebilir nedenler ekarte </a:t>
            </a:r>
          </a:p>
          <a:p>
            <a:pPr marL="0" indent="0">
              <a:buNone/>
            </a:pPr>
            <a:r>
              <a:rPr lang="tr-TR">
                <a:solidFill>
                  <a:srgbClr val="0E0E0E"/>
                </a:solidFill>
                <a:latin typeface="Lato" panose="020F0502020204030203" pitchFamily="34" charset="0"/>
              </a:rPr>
              <a:t>             - </a:t>
            </a:r>
            <a:r>
              <a:rPr lang="tr-TR" b="0" i="0">
                <a:solidFill>
                  <a:srgbClr val="0E0E0E"/>
                </a:solidFill>
                <a:effectLst/>
                <a:latin typeface="Lato" panose="020F0502020204030203" pitchFamily="34" charset="0"/>
              </a:rPr>
              <a:t>Demans alt tipini </a:t>
            </a:r>
          </a:p>
          <a:p>
            <a:r>
              <a:rPr lang="tr-TR" b="0" i="0">
                <a:solidFill>
                  <a:srgbClr val="0E0E0E"/>
                </a:solidFill>
                <a:effectLst/>
                <a:latin typeface="Lato" panose="020F0502020204030203" pitchFamily="34" charset="0"/>
              </a:rPr>
              <a:t>Alzheimer şüphesi varsa </a:t>
            </a:r>
            <a:r>
              <a:rPr lang="tr-TR" b="0" i="0" u="sng">
                <a:solidFill>
                  <a:srgbClr val="005EA5"/>
                </a:solidFill>
                <a:effectLst/>
                <a:latin typeface="Lato" panose="020F0502020204030203" pitchFamily="34" charset="0"/>
                <a:hlinkClick r:id="rId2"/>
              </a:rPr>
              <a:t>sözel epizodik hafıza</a:t>
            </a:r>
            <a:r>
              <a:rPr lang="tr-TR" b="0" i="0">
                <a:solidFill>
                  <a:srgbClr val="0E0E0E"/>
                </a:solidFill>
                <a:effectLst/>
                <a:latin typeface="Lato" panose="020F0502020204030203" pitchFamily="34" charset="0"/>
              </a:rPr>
              <a:t> testi ekle .</a:t>
            </a:r>
          </a:p>
          <a:p>
            <a:r>
              <a:rPr lang="tr-TR" b="0" i="0">
                <a:solidFill>
                  <a:srgbClr val="0E0E0E"/>
                </a:solidFill>
                <a:effectLst/>
                <a:latin typeface="Lato" panose="020F0502020204030203" pitchFamily="34" charset="0"/>
              </a:rPr>
              <a:t>Net değilse nöropsikolojik testler</a:t>
            </a:r>
          </a:p>
          <a:p>
            <a:r>
              <a:rPr lang="tr-TR"/>
              <a:t>Not : Testler eğitim düzeyi , dil , kültür farklılığı gibi nedenlerle uygun olmalı</a:t>
            </a:r>
            <a:endParaRPr lang="tr-TR" b="0" i="0">
              <a:solidFill>
                <a:srgbClr val="0E0E0E"/>
              </a:solidFill>
              <a:effectLst/>
              <a:latin typeface="Lato" panose="020F0502020204030203" pitchFamily="34" charset="0"/>
            </a:endParaRPr>
          </a:p>
          <a:p>
            <a:pPr marL="0" indent="0">
              <a:buNone/>
            </a:pPr>
            <a:endParaRPr lang="tr-TR" b="0" i="0">
              <a:solidFill>
                <a:srgbClr val="0E0E0E"/>
              </a:solidFill>
              <a:effectLst/>
              <a:latin typeface="Lato" panose="020F0502020204030203" pitchFamily="34" charset="0"/>
            </a:endParaRPr>
          </a:p>
          <a:p>
            <a:endParaRPr lang="tr-TR"/>
          </a:p>
        </p:txBody>
      </p:sp>
    </p:spTree>
    <p:extLst>
      <p:ext uri="{BB962C8B-B14F-4D97-AF65-F5344CB8AC3E}">
        <p14:creationId xmlns:p14="http://schemas.microsoft.com/office/powerpoint/2010/main" val="3426026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29C9A11-4B23-1642-9E37-5E9CCE451013}"/>
              </a:ext>
            </a:extLst>
          </p:cNvPr>
          <p:cNvSpPr>
            <a:spLocks noGrp="1"/>
          </p:cNvSpPr>
          <p:nvPr>
            <p:ph idx="1"/>
          </p:nvPr>
        </p:nvSpPr>
        <p:spPr>
          <a:xfrm>
            <a:off x="335869" y="1620650"/>
            <a:ext cx="11769826" cy="4755121"/>
          </a:xfrm>
        </p:spPr>
        <p:txBody>
          <a:bodyPr>
            <a:normAutofit lnSpcReduction="10000"/>
          </a:bodyPr>
          <a:lstStyle/>
          <a:p>
            <a:pPr marL="0" indent="0">
              <a:buNone/>
            </a:pPr>
            <a:r>
              <a:rPr lang="tr-TR" sz="2400" b="1" i="0" u="sng">
                <a:solidFill>
                  <a:srgbClr val="7030A0"/>
                </a:solidFill>
                <a:effectLst/>
                <a:latin typeface="Lato" panose="020F0502020204030203" pitchFamily="34" charset="0"/>
              </a:rPr>
              <a:t>Demans alt tiplerini teşhis için onaylanmış kriterler :</a:t>
            </a:r>
          </a:p>
          <a:p>
            <a:pPr marL="0" indent="0">
              <a:buNone/>
            </a:pPr>
            <a:endParaRPr lang="tr-TR" sz="2400" b="1" i="0" u="sng">
              <a:solidFill>
                <a:srgbClr val="7030A0"/>
              </a:solidFill>
              <a:effectLst/>
              <a:latin typeface="Lato" panose="020F0502020204030203" pitchFamily="34" charset="0"/>
            </a:endParaRPr>
          </a:p>
          <a:p>
            <a:r>
              <a:rPr lang="tr-TR" sz="2400" b="0" i="0">
                <a:solidFill>
                  <a:srgbClr val="0E0E0E"/>
                </a:solidFill>
                <a:effectLst/>
                <a:latin typeface="Lato" panose="020F0502020204030203" pitchFamily="34" charset="0"/>
              </a:rPr>
              <a:t>Alzheimer            :  </a:t>
            </a:r>
            <a:r>
              <a:rPr lang="tr-TR" sz="2400" b="1" i="0">
                <a:solidFill>
                  <a:srgbClr val="C00000"/>
                </a:solidFill>
                <a:effectLst/>
                <a:latin typeface="Lato" panose="020F0502020204030203" pitchFamily="34" charset="0"/>
              </a:rPr>
              <a:t>NIA kriterleri ( Ulusal Yaşlanma Enstitüsü )</a:t>
            </a:r>
          </a:p>
          <a:p>
            <a:pPr marL="0" indent="0">
              <a:buNone/>
            </a:pPr>
            <a:r>
              <a:rPr lang="tr-TR" sz="2400" b="1" i="0">
                <a:solidFill>
                  <a:srgbClr val="C00000"/>
                </a:solidFill>
                <a:effectLst/>
                <a:latin typeface="Lato" panose="020F0502020204030203" pitchFamily="34" charset="0"/>
              </a:rPr>
              <a:t> </a:t>
            </a:r>
          </a:p>
          <a:p>
            <a:r>
              <a:rPr lang="tr-TR" sz="2400" b="0" i="0">
                <a:effectLst/>
                <a:latin typeface="Lato" panose="020F0502020204030203" pitchFamily="34" charset="0"/>
              </a:rPr>
              <a:t>Lewy cisimcikli    : </a:t>
            </a:r>
            <a:r>
              <a:rPr lang="tr-TR" sz="2400" b="1" i="0">
                <a:solidFill>
                  <a:srgbClr val="C00000"/>
                </a:solidFill>
                <a:effectLst/>
                <a:latin typeface="Lato" panose="020F0502020204030203" pitchFamily="34" charset="0"/>
              </a:rPr>
              <a:t>Uluslar arası konsensüs kriterleri </a:t>
            </a:r>
          </a:p>
          <a:p>
            <a:pPr marL="0" indent="0">
              <a:buNone/>
            </a:pPr>
            <a:endParaRPr lang="tr-TR" sz="2400" b="1" i="0">
              <a:solidFill>
                <a:srgbClr val="C00000"/>
              </a:solidFill>
              <a:effectLst/>
              <a:latin typeface="Lato" panose="020F0502020204030203" pitchFamily="34" charset="0"/>
            </a:endParaRPr>
          </a:p>
          <a:p>
            <a:r>
              <a:rPr lang="tr-TR" sz="2400" i="0">
                <a:effectLst/>
                <a:latin typeface="Lato" panose="020F0502020204030203" pitchFamily="34" charset="0"/>
              </a:rPr>
              <a:t>Vasküler               : </a:t>
            </a:r>
            <a:r>
              <a:rPr lang="tr-TR" sz="2400" b="1" i="0">
                <a:solidFill>
                  <a:srgbClr val="C00000"/>
                </a:solidFill>
                <a:effectLst/>
                <a:latin typeface="Lato" panose="020F0502020204030203" pitchFamily="34" charset="0"/>
              </a:rPr>
              <a:t>NINDS-AIREN kriterleri </a:t>
            </a:r>
            <a:r>
              <a:rPr lang="tr-TR" sz="1600" b="0" i="0">
                <a:solidFill>
                  <a:srgbClr val="0E0E0E"/>
                </a:solidFill>
                <a:effectLst/>
                <a:latin typeface="Lato" panose="020F0502020204030203" pitchFamily="34" charset="0"/>
              </a:rPr>
              <a:t>(Ulusal Nörolojik Bozukluklar ve İnme </a:t>
            </a:r>
          </a:p>
          <a:p>
            <a:pPr marL="0" indent="0">
              <a:buNone/>
            </a:pPr>
            <a:r>
              <a:rPr lang="tr-TR" sz="1600" b="0" i="0">
                <a:solidFill>
                  <a:srgbClr val="0E0E0E"/>
                </a:solidFill>
                <a:effectLst/>
                <a:latin typeface="Lato" panose="020F0502020204030203" pitchFamily="34" charset="0"/>
              </a:rPr>
              <a:t>                                                  Enstitüsü ve Internationale pour la Recherché et l'Enseignement en Neurosciences)</a:t>
            </a:r>
          </a:p>
          <a:p>
            <a:pPr marL="0" indent="0">
              <a:buNone/>
            </a:pPr>
            <a:endParaRPr lang="tr-TR" sz="1600" b="0" i="0">
              <a:solidFill>
                <a:srgbClr val="0E0E0E"/>
              </a:solidFill>
              <a:effectLst/>
              <a:latin typeface="Lato" panose="020F0502020204030203" pitchFamily="34" charset="0"/>
            </a:endParaRPr>
          </a:p>
          <a:p>
            <a:r>
              <a:rPr lang="tr-TR" sz="2400" i="0">
                <a:effectLst/>
                <a:latin typeface="Lato" panose="020F0502020204030203" pitchFamily="34" charset="0"/>
              </a:rPr>
              <a:t>Frontotemporal  :</a:t>
            </a:r>
            <a:r>
              <a:rPr lang="tr-TR" sz="2400" b="1" i="0">
                <a:solidFill>
                  <a:srgbClr val="C00000"/>
                </a:solidFill>
                <a:effectLst/>
                <a:latin typeface="Lato" panose="020F0502020204030203" pitchFamily="34" charset="0"/>
              </a:rPr>
              <a:t> FTD kriterleri </a:t>
            </a:r>
            <a:r>
              <a:rPr lang="tr-TR" sz="2400" b="0" i="0">
                <a:solidFill>
                  <a:srgbClr val="0E0E0E"/>
                </a:solidFill>
                <a:effectLst/>
                <a:latin typeface="Lato" panose="020F0502020204030203" pitchFamily="34" charset="0"/>
              </a:rPr>
              <a:t>(ilerleyici akıcı olmayan afazi ve anlamsal demans)</a:t>
            </a:r>
          </a:p>
          <a:p>
            <a:pPr marL="0" indent="0">
              <a:buNone/>
            </a:pPr>
            <a:r>
              <a:rPr lang="tr-TR" sz="2400" b="1" i="0">
                <a:solidFill>
                  <a:srgbClr val="C00000"/>
                </a:solidFill>
                <a:effectLst/>
                <a:latin typeface="Lato" panose="020F0502020204030203" pitchFamily="34" charset="0"/>
              </a:rPr>
              <a:t>                                    Uluslar arası FTD Konsorsiyumu kr. </a:t>
            </a:r>
            <a:r>
              <a:rPr lang="tr-TR" sz="2400" b="0" i="0">
                <a:solidFill>
                  <a:srgbClr val="0E0E0E"/>
                </a:solidFill>
                <a:effectLst/>
                <a:latin typeface="Lato" panose="020F0502020204030203" pitchFamily="34" charset="0"/>
              </a:rPr>
              <a:t>(Davranışsal değişkenli )</a:t>
            </a:r>
          </a:p>
          <a:p>
            <a:endParaRPr lang="tr-TR"/>
          </a:p>
        </p:txBody>
      </p:sp>
      <p:sp>
        <p:nvSpPr>
          <p:cNvPr id="5" name="Başlık 1">
            <a:extLst>
              <a:ext uri="{FF2B5EF4-FFF2-40B4-BE49-F238E27FC236}">
                <a16:creationId xmlns:a16="http://schemas.microsoft.com/office/drawing/2014/main" id="{47D910E9-C89E-8041-8C42-5ED17A702819}"/>
              </a:ext>
            </a:extLst>
          </p:cNvPr>
          <p:cNvSpPr txBox="1">
            <a:spLocks noGrp="1"/>
          </p:cNvSpPr>
          <p:nvPr>
            <p:ph type="title"/>
          </p:nvPr>
        </p:nvSpPr>
        <p:spPr>
          <a:xfrm>
            <a:off x="950756" y="17545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a:solidFill>
                  <a:srgbClr val="0E0E0E"/>
                </a:solidFill>
                <a:latin typeface="Lato" panose="020F0502020204030203" pitchFamily="34" charset="0"/>
              </a:rPr>
              <a:t>         Uzman  hizmetlerinde teşhis</a:t>
            </a:r>
            <a:endParaRPr lang="tr-TR"/>
          </a:p>
        </p:txBody>
      </p:sp>
    </p:spTree>
    <p:extLst>
      <p:ext uri="{BB962C8B-B14F-4D97-AF65-F5344CB8AC3E}">
        <p14:creationId xmlns:p14="http://schemas.microsoft.com/office/powerpoint/2010/main" val="1809942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A84934-4712-1649-A19A-DC21D6376A9A}"/>
              </a:ext>
            </a:extLst>
          </p:cNvPr>
          <p:cNvSpPr>
            <a:spLocks noGrp="1"/>
          </p:cNvSpPr>
          <p:nvPr>
            <p:ph type="title"/>
          </p:nvPr>
        </p:nvSpPr>
        <p:spPr>
          <a:xfrm>
            <a:off x="644014" y="0"/>
            <a:ext cx="10515600" cy="1325563"/>
          </a:xfrm>
        </p:spPr>
        <p:txBody>
          <a:bodyPr/>
          <a:lstStyle/>
          <a:p>
            <a:pPr algn="ctr"/>
            <a:r>
              <a:rPr lang="tr-TR" b="1" i="0">
                <a:solidFill>
                  <a:srgbClr val="0E0E0E"/>
                </a:solidFill>
                <a:effectLst/>
                <a:latin typeface="Lato" panose="020F0502020204030203" pitchFamily="34" charset="0"/>
              </a:rPr>
              <a:t>Uzman  hizmetlerinde teşhis</a:t>
            </a:r>
            <a:endParaRPr lang="tr-TR"/>
          </a:p>
        </p:txBody>
      </p:sp>
      <p:sp>
        <p:nvSpPr>
          <p:cNvPr id="3" name="İçerik Yer Tutucusu 2">
            <a:extLst>
              <a:ext uri="{FF2B5EF4-FFF2-40B4-BE49-F238E27FC236}">
                <a16:creationId xmlns:a16="http://schemas.microsoft.com/office/drawing/2014/main" id="{BDE70E44-DB72-F34E-9F97-88CA10082773}"/>
              </a:ext>
            </a:extLst>
          </p:cNvPr>
          <p:cNvSpPr>
            <a:spLocks noGrp="1"/>
          </p:cNvSpPr>
          <p:nvPr>
            <p:ph idx="1"/>
          </p:nvPr>
        </p:nvSpPr>
        <p:spPr>
          <a:xfrm>
            <a:off x="33803" y="1890354"/>
            <a:ext cx="12557357" cy="4517781"/>
          </a:xfrm>
        </p:spPr>
        <p:txBody>
          <a:bodyPr>
            <a:normAutofit/>
          </a:bodyPr>
          <a:lstStyle/>
          <a:p>
            <a:pPr marL="0" indent="0">
              <a:buNone/>
            </a:pPr>
            <a:endParaRPr lang="tr-TR" b="0" i="0" u="sng">
              <a:solidFill>
                <a:srgbClr val="0E0E0E"/>
              </a:solidFill>
              <a:effectLst/>
              <a:latin typeface="Lato" panose="020F0502020204030203" pitchFamily="34" charset="0"/>
            </a:endParaRPr>
          </a:p>
          <a:p>
            <a:endParaRPr lang="tr-TR" i="0">
              <a:solidFill>
                <a:srgbClr val="0E0E0E"/>
              </a:solidFill>
              <a:effectLst/>
              <a:latin typeface="Lato" panose="020F0502020204030203" pitchFamily="34" charset="0"/>
            </a:endParaRPr>
          </a:p>
          <a:p>
            <a:endParaRPr lang="tr-TR"/>
          </a:p>
        </p:txBody>
      </p:sp>
      <p:sp>
        <p:nvSpPr>
          <p:cNvPr id="4" name="Dikdörtgen: Yuvarlatılmış Köşeler 3">
            <a:extLst>
              <a:ext uri="{FF2B5EF4-FFF2-40B4-BE49-F238E27FC236}">
                <a16:creationId xmlns:a16="http://schemas.microsoft.com/office/drawing/2014/main" id="{FB73DC8B-AF86-A146-871C-3D0C7098D305}"/>
              </a:ext>
            </a:extLst>
          </p:cNvPr>
          <p:cNvSpPr/>
          <p:nvPr/>
        </p:nvSpPr>
        <p:spPr>
          <a:xfrm>
            <a:off x="1054681" y="1325563"/>
            <a:ext cx="10515599" cy="5082571"/>
          </a:xfrm>
          <a:prstGeom prst="roundRect">
            <a:avLst>
              <a:gd name="adj" fmla="val 8517"/>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tr-TR" sz="2800" b="1" i="0">
                <a:solidFill>
                  <a:srgbClr val="C00000"/>
                </a:solidFill>
                <a:effectLst/>
                <a:latin typeface="Lato" panose="020F0502020204030203" pitchFamily="34" charset="0"/>
              </a:rPr>
              <a:t>Manyetik rezonans </a:t>
            </a:r>
            <a:r>
              <a:rPr lang="tr-TR" sz="2000" i="0">
                <a:solidFill>
                  <a:schemeClr val="tx1"/>
                </a:solidFill>
                <a:effectLst/>
                <a:latin typeface="Lato" panose="020F0502020204030203" pitchFamily="34" charset="0"/>
              </a:rPr>
              <a:t>(koronal T1 kesitlerinde hippokampal  atrofi = AD?)</a:t>
            </a:r>
            <a:endParaRPr lang="tr-TR" sz="2800" b="1" i="0">
              <a:solidFill>
                <a:srgbClr val="C00000"/>
              </a:solidFill>
              <a:effectLst/>
              <a:latin typeface="Lato" panose="020F0502020204030203" pitchFamily="34" charset="0"/>
            </a:endParaRPr>
          </a:p>
          <a:p>
            <a:pPr marL="457200" indent="-457200">
              <a:buFont typeface="Arial" panose="020B0604020202020204" pitchFamily="34" charset="0"/>
              <a:buChar char="•"/>
            </a:pPr>
            <a:endParaRPr lang="tr-TR" sz="2800" b="1">
              <a:solidFill>
                <a:srgbClr val="C00000"/>
              </a:solidFill>
              <a:latin typeface="Lato" panose="020F0502020204030203" pitchFamily="34" charset="0"/>
            </a:endParaRPr>
          </a:p>
          <a:p>
            <a:pPr marL="457200" indent="-457200">
              <a:buFont typeface="Arial" panose="020B0604020202020204" pitchFamily="34" charset="0"/>
              <a:buChar char="•"/>
            </a:pPr>
            <a:r>
              <a:rPr lang="tr-TR" sz="2800" b="1" i="0">
                <a:solidFill>
                  <a:srgbClr val="C00000"/>
                </a:solidFill>
                <a:effectLst/>
                <a:latin typeface="Lato" panose="020F0502020204030203" pitchFamily="34" charset="0"/>
              </a:rPr>
              <a:t>Bilgisayarlı Tomografi </a:t>
            </a:r>
          </a:p>
          <a:p>
            <a:pPr marL="457200" indent="-457200">
              <a:buFont typeface="Arial" panose="020B0604020202020204" pitchFamily="34" charset="0"/>
              <a:buChar char="•"/>
            </a:pPr>
            <a:endParaRPr lang="tr-TR" sz="2800" b="1" i="0">
              <a:solidFill>
                <a:srgbClr val="C00000"/>
              </a:solidFill>
              <a:effectLst/>
              <a:latin typeface="Lato" panose="020F0502020204030203" pitchFamily="34" charset="0"/>
            </a:endParaRPr>
          </a:p>
          <a:p>
            <a:pPr marL="457200" indent="-457200">
              <a:buFont typeface="Arial" panose="020B0604020202020204" pitchFamily="34" charset="0"/>
              <a:buChar char="•"/>
            </a:pPr>
            <a:r>
              <a:rPr lang="tr-TR" sz="2800" b="1" i="0">
                <a:solidFill>
                  <a:srgbClr val="C00000"/>
                </a:solidFill>
                <a:effectLst/>
                <a:latin typeface="Lato" panose="020F0502020204030203" pitchFamily="34" charset="0"/>
              </a:rPr>
              <a:t>FDG-PET</a:t>
            </a:r>
            <a:r>
              <a:rPr lang="tr-TR" sz="2800" b="0" i="0">
                <a:solidFill>
                  <a:srgbClr val="0E0E0E"/>
                </a:solidFill>
                <a:effectLst/>
                <a:latin typeface="Lato" panose="020F0502020204030203" pitchFamily="34" charset="0"/>
              </a:rPr>
              <a:t> </a:t>
            </a:r>
            <a:r>
              <a:rPr lang="tr-TR" b="0" i="0">
                <a:solidFill>
                  <a:srgbClr val="0E0E0E"/>
                </a:solidFill>
                <a:effectLst/>
                <a:latin typeface="Lato" panose="020F0502020204030203" pitchFamily="34" charset="0"/>
              </a:rPr>
              <a:t> (florodeoksiglukoz-pozitron emisyon tomografisi-CT) </a:t>
            </a:r>
          </a:p>
          <a:p>
            <a:endParaRPr lang="tr-TR" b="0" i="0">
              <a:solidFill>
                <a:srgbClr val="0E0E0E"/>
              </a:solidFill>
              <a:effectLst/>
              <a:latin typeface="Lato" panose="020F0502020204030203" pitchFamily="34" charset="0"/>
            </a:endParaRPr>
          </a:p>
          <a:p>
            <a:pPr marL="457200" indent="-457200">
              <a:buFont typeface="Arial" panose="020B0604020202020204" pitchFamily="34" charset="0"/>
              <a:buChar char="•"/>
            </a:pPr>
            <a:r>
              <a:rPr lang="tr-TR" sz="2800" b="1">
                <a:solidFill>
                  <a:srgbClr val="C00000"/>
                </a:solidFill>
                <a:latin typeface="Lato" panose="020F0502020204030203" pitchFamily="34" charset="0"/>
              </a:rPr>
              <a:t>P</a:t>
            </a:r>
            <a:r>
              <a:rPr lang="tr-TR" sz="2800" b="1" i="0">
                <a:solidFill>
                  <a:srgbClr val="C00000"/>
                </a:solidFill>
                <a:effectLst/>
                <a:latin typeface="Lato" panose="020F0502020204030203" pitchFamily="34" charset="0"/>
              </a:rPr>
              <a:t>erfüzyon SPECT </a:t>
            </a:r>
            <a:r>
              <a:rPr lang="tr-TR" b="0" i="0">
                <a:solidFill>
                  <a:srgbClr val="0E0E0E"/>
                </a:solidFill>
                <a:effectLst/>
                <a:latin typeface="Lato" panose="020F0502020204030203" pitchFamily="34" charset="0"/>
              </a:rPr>
              <a:t>(tek foton emisyonlu CT</a:t>
            </a:r>
            <a:r>
              <a:rPr lang="tr-TR" b="1" i="0">
                <a:solidFill>
                  <a:srgbClr val="0E0E0E"/>
                </a:solidFill>
                <a:effectLst/>
                <a:latin typeface="Lato" panose="020F0502020204030203" pitchFamily="34" charset="0"/>
              </a:rPr>
              <a:t>) ;      </a:t>
            </a:r>
            <a:r>
              <a:rPr lang="tr-TR" i="0">
                <a:solidFill>
                  <a:srgbClr val="0E0E0E"/>
                </a:solidFill>
                <a:effectLst/>
                <a:latin typeface="Lato" panose="020F0502020204030203" pitchFamily="34" charset="0"/>
              </a:rPr>
              <a:t>FDG-PET yoksa </a:t>
            </a:r>
          </a:p>
          <a:p>
            <a:endParaRPr lang="tr-TR" sz="2800" b="1">
              <a:solidFill>
                <a:srgbClr val="0E0E0E"/>
              </a:solidFill>
              <a:latin typeface="Lato" panose="020F0502020204030203" pitchFamily="34" charset="0"/>
            </a:endParaRPr>
          </a:p>
          <a:p>
            <a:pPr marL="457200" indent="-457200">
              <a:buFont typeface="Arial" panose="020B0604020202020204" pitchFamily="34" charset="0"/>
              <a:buChar char="•"/>
            </a:pPr>
            <a:r>
              <a:rPr lang="tr-TR" sz="2800" b="1">
                <a:solidFill>
                  <a:srgbClr val="C00000"/>
                </a:solidFill>
                <a:latin typeface="Lato" panose="020F0502020204030203" pitchFamily="34" charset="0"/>
              </a:rPr>
              <a:t> B</a:t>
            </a:r>
            <a:r>
              <a:rPr lang="tr-TR" sz="2800" b="1" i="0">
                <a:solidFill>
                  <a:srgbClr val="C00000"/>
                </a:solidFill>
                <a:effectLst/>
                <a:latin typeface="Lato" panose="020F0502020204030203" pitchFamily="34" charset="0"/>
              </a:rPr>
              <a:t>eyin omurilik sıvısının incelenmesi</a:t>
            </a:r>
            <a:r>
              <a:rPr lang="tr-TR" sz="2800" b="0" i="0">
                <a:solidFill>
                  <a:srgbClr val="0E0E0E"/>
                </a:solidFill>
                <a:effectLst/>
                <a:latin typeface="Lato" panose="020F0502020204030203" pitchFamily="34" charset="0"/>
              </a:rPr>
              <a:t>: </a:t>
            </a:r>
            <a:r>
              <a:rPr lang="tr-TR" sz="2800" b="0" i="0">
                <a:solidFill>
                  <a:srgbClr val="C00000"/>
                </a:solidFill>
                <a:effectLst/>
                <a:latin typeface="Lato" panose="020F0502020204030203" pitchFamily="34" charset="0"/>
              </a:rPr>
              <a:t>Tau , Amiloid beta </a:t>
            </a:r>
          </a:p>
          <a:p>
            <a:pPr marL="0" indent="0">
              <a:buNone/>
            </a:pPr>
            <a:r>
              <a:rPr lang="tr-TR" sz="2800" b="0" i="0">
                <a:solidFill>
                  <a:srgbClr val="0E0E0E"/>
                </a:solidFill>
                <a:effectLst/>
                <a:latin typeface="Lato" panose="020F0502020204030203" pitchFamily="34" charset="0"/>
              </a:rPr>
              <a:t>      </a:t>
            </a:r>
            <a:r>
              <a:rPr lang="tr-TR" b="0" i="0">
                <a:solidFill>
                  <a:schemeClr val="tx1"/>
                </a:solidFill>
                <a:effectLst/>
                <a:latin typeface="Lato" panose="020F0502020204030203" pitchFamily="34" charset="0"/>
              </a:rPr>
              <a:t>                                             -   </a:t>
            </a:r>
            <a:r>
              <a:rPr lang="tr-TR">
                <a:solidFill>
                  <a:schemeClr val="tx1"/>
                </a:solidFill>
                <a:latin typeface="Lato" panose="020F0502020204030203" pitchFamily="34" charset="0"/>
              </a:rPr>
              <a:t>T</a:t>
            </a:r>
            <a:r>
              <a:rPr lang="tr-TR" b="0" i="0">
                <a:solidFill>
                  <a:schemeClr val="tx1"/>
                </a:solidFill>
                <a:effectLst/>
                <a:latin typeface="Lato" panose="020F0502020204030203" pitchFamily="34" charset="0"/>
              </a:rPr>
              <a:t>oplam tau veya  fosforile edilmiş tau 181 </a:t>
            </a:r>
          </a:p>
          <a:p>
            <a:pPr marL="0" indent="0">
              <a:buNone/>
            </a:pPr>
            <a:r>
              <a:rPr lang="tr-TR" b="0" i="0">
                <a:solidFill>
                  <a:schemeClr val="tx1"/>
                </a:solidFill>
                <a:effectLst/>
                <a:latin typeface="Lato" panose="020F0502020204030203" pitchFamily="34" charset="0"/>
              </a:rPr>
              <a:t>                                                      -   </a:t>
            </a:r>
            <a:r>
              <a:rPr lang="tr-TR">
                <a:solidFill>
                  <a:schemeClr val="tx1"/>
                </a:solidFill>
                <a:latin typeface="Lato" panose="020F0502020204030203" pitchFamily="34" charset="0"/>
              </a:rPr>
              <a:t>A</a:t>
            </a:r>
            <a:r>
              <a:rPr lang="tr-TR" b="0" i="0">
                <a:solidFill>
                  <a:schemeClr val="tx1"/>
                </a:solidFill>
                <a:effectLst/>
                <a:latin typeface="Lato" panose="020F0502020204030203" pitchFamily="34" charset="0"/>
              </a:rPr>
              <a:t>miloid beta 1-42 veya  amiloid beta 1-40.</a:t>
            </a:r>
            <a:endParaRPr lang="tr-TR">
              <a:solidFill>
                <a:schemeClr val="tx1"/>
              </a:solidFill>
            </a:endParaRPr>
          </a:p>
        </p:txBody>
      </p:sp>
    </p:spTree>
    <p:extLst>
      <p:ext uri="{BB962C8B-B14F-4D97-AF65-F5344CB8AC3E}">
        <p14:creationId xmlns:p14="http://schemas.microsoft.com/office/powerpoint/2010/main" val="1152445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a:extLst>
              <a:ext uri="{FF2B5EF4-FFF2-40B4-BE49-F238E27FC236}">
                <a16:creationId xmlns:a16="http://schemas.microsoft.com/office/drawing/2014/main" id="{9CD89D4B-2741-6848-B8BC-BA9B48C255BD}"/>
              </a:ext>
            </a:extLst>
          </p:cNvPr>
          <p:cNvSpPr>
            <a:spLocks noGrp="1"/>
          </p:cNvSpPr>
          <p:nvPr>
            <p:ph idx="1"/>
          </p:nvPr>
        </p:nvSpPr>
        <p:spPr>
          <a:xfrm>
            <a:off x="274180" y="1397757"/>
            <a:ext cx="11643640" cy="5139835"/>
          </a:xfrm>
        </p:spPr>
        <p:txBody>
          <a:bodyPr>
            <a:normAutofit/>
          </a:bodyPr>
          <a:lstStyle/>
          <a:p>
            <a:r>
              <a:rPr lang="tr-TR">
                <a:effectLst/>
              </a:rPr>
              <a:t>Demans günlük yaşamda </a:t>
            </a:r>
            <a:r>
              <a:rPr lang="tr-TR" u="sng">
                <a:effectLst/>
              </a:rPr>
              <a:t>anlamlı fonksiyon kaybı</a:t>
            </a:r>
            <a:r>
              <a:rPr lang="tr-TR">
                <a:effectLst/>
              </a:rPr>
              <a:t>nın eşlik ettiği </a:t>
            </a:r>
          </a:p>
          <a:p>
            <a:pPr marL="0" indent="0">
              <a:buNone/>
            </a:pPr>
            <a:endParaRPr lang="tr-TR" u="sng">
              <a:effectLst/>
            </a:endParaRPr>
          </a:p>
          <a:p>
            <a:pPr marL="0" indent="0">
              <a:buNone/>
            </a:pPr>
            <a:r>
              <a:rPr lang="tr-TR" u="sng">
                <a:effectLst/>
              </a:rPr>
              <a:t>progresif entellektüel fonksiyon kaybı</a:t>
            </a:r>
            <a:r>
              <a:rPr lang="tr-TR">
                <a:effectLst/>
              </a:rPr>
              <a:t>dır. </a:t>
            </a:r>
          </a:p>
          <a:p>
            <a:endParaRPr lang="tr-TR">
              <a:effectLst/>
            </a:endParaRPr>
          </a:p>
          <a:p>
            <a:r>
              <a:rPr lang="tr-TR" u="sng">
                <a:effectLst/>
              </a:rPr>
              <a:t>Hafıza kaybı</a:t>
            </a:r>
            <a:r>
              <a:rPr lang="tr-TR">
                <a:effectLst/>
              </a:rPr>
              <a:t> ana bulgudur .</a:t>
            </a:r>
          </a:p>
          <a:p>
            <a:endParaRPr lang="tr-TR">
              <a:effectLst/>
            </a:endParaRPr>
          </a:p>
          <a:p>
            <a:r>
              <a:rPr lang="tr-TR">
                <a:effectLst/>
              </a:rPr>
              <a:t>Demans sendromları ayrıca dil, </a:t>
            </a:r>
            <a:r>
              <a:rPr lang="tr-TR"/>
              <a:t>mekansal</a:t>
            </a:r>
            <a:r>
              <a:rPr lang="tr-TR">
                <a:effectLst/>
              </a:rPr>
              <a:t> , hareket  </a:t>
            </a:r>
          </a:p>
          <a:p>
            <a:pPr marL="0" indent="0">
              <a:buNone/>
            </a:pPr>
            <a:endParaRPr lang="tr-TR">
              <a:effectLst/>
            </a:endParaRPr>
          </a:p>
          <a:p>
            <a:pPr marL="0" indent="0">
              <a:buNone/>
            </a:pPr>
            <a:r>
              <a:rPr lang="tr-TR">
                <a:effectLst/>
              </a:rPr>
              <a:t>ve yürütücü işlevde  spesifik </a:t>
            </a:r>
            <a:r>
              <a:rPr lang="tr-TR"/>
              <a:t>bilişsel a</a:t>
            </a:r>
            <a:r>
              <a:rPr lang="tr-TR">
                <a:effectLst/>
              </a:rPr>
              <a:t>normalliklerine neden olur.</a:t>
            </a:r>
            <a:endParaRPr lang="tr-TR"/>
          </a:p>
        </p:txBody>
      </p:sp>
      <p:sp>
        <p:nvSpPr>
          <p:cNvPr id="2" name="Başlık 1">
            <a:extLst>
              <a:ext uri="{FF2B5EF4-FFF2-40B4-BE49-F238E27FC236}">
                <a16:creationId xmlns:a16="http://schemas.microsoft.com/office/drawing/2014/main" id="{93FD44A7-B602-FD46-AD5E-2C8859D03553}"/>
              </a:ext>
            </a:extLst>
          </p:cNvPr>
          <p:cNvSpPr txBox="1">
            <a:spLocks noGrp="1"/>
          </p:cNvSpPr>
          <p:nvPr>
            <p:ph type="title"/>
          </p:nvPr>
        </p:nvSpPr>
        <p:spPr>
          <a:xfrm>
            <a:off x="676378" y="721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GİRİŞ</a:t>
            </a:r>
            <a:r>
              <a:rPr lang="tr-TR"/>
              <a:t> </a:t>
            </a:r>
          </a:p>
        </p:txBody>
      </p:sp>
    </p:spTree>
    <p:extLst>
      <p:ext uri="{BB962C8B-B14F-4D97-AF65-F5344CB8AC3E}">
        <p14:creationId xmlns:p14="http://schemas.microsoft.com/office/powerpoint/2010/main" val="9666825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2F428A-B989-FD47-8837-3A61288DF061}"/>
              </a:ext>
            </a:extLst>
          </p:cNvPr>
          <p:cNvSpPr>
            <a:spLocks noGrp="1"/>
          </p:cNvSpPr>
          <p:nvPr>
            <p:ph type="title"/>
          </p:nvPr>
        </p:nvSpPr>
        <p:spPr>
          <a:xfrm>
            <a:off x="838200" y="106210"/>
            <a:ext cx="10515600" cy="1325563"/>
          </a:xfrm>
        </p:spPr>
        <p:txBody>
          <a:bodyPr/>
          <a:lstStyle/>
          <a:p>
            <a:pPr algn="ctr"/>
            <a:r>
              <a:rPr lang="tr-TR" b="1" i="0">
                <a:solidFill>
                  <a:srgbClr val="0E0E0E"/>
                </a:solidFill>
                <a:effectLst/>
                <a:latin typeface="Lato" panose="020F0502020204030203" pitchFamily="34" charset="0"/>
              </a:rPr>
              <a:t>Uzman  hizmetlerinde teşhis</a:t>
            </a:r>
            <a:endParaRPr lang="tr-TR"/>
          </a:p>
        </p:txBody>
      </p:sp>
      <p:sp>
        <p:nvSpPr>
          <p:cNvPr id="3" name="İçerik Yer Tutucusu 2">
            <a:extLst>
              <a:ext uri="{FF2B5EF4-FFF2-40B4-BE49-F238E27FC236}">
                <a16:creationId xmlns:a16="http://schemas.microsoft.com/office/drawing/2014/main" id="{79E12AC1-C6A4-9140-BD79-4315BB1C4F50}"/>
              </a:ext>
            </a:extLst>
          </p:cNvPr>
          <p:cNvSpPr>
            <a:spLocks noGrp="1"/>
          </p:cNvSpPr>
          <p:nvPr>
            <p:ph idx="1"/>
          </p:nvPr>
        </p:nvSpPr>
        <p:spPr>
          <a:xfrm>
            <a:off x="474677" y="1623708"/>
            <a:ext cx="11597216" cy="4351338"/>
          </a:xfrm>
        </p:spPr>
        <p:txBody>
          <a:bodyPr>
            <a:normAutofit/>
          </a:bodyPr>
          <a:lstStyle/>
          <a:p>
            <a:r>
              <a:rPr lang="tr-TR" sz="3200" b="1" i="0">
                <a:solidFill>
                  <a:srgbClr val="000000"/>
                </a:solidFill>
                <a:effectLst/>
                <a:latin typeface="Source Sans Pro" panose="020B0503030403020204" pitchFamily="34" charset="0"/>
              </a:rPr>
              <a:t>Preklinik:</a:t>
            </a:r>
            <a:r>
              <a:rPr lang="tr-TR" b="0" i="0">
                <a:solidFill>
                  <a:srgbClr val="000000"/>
                </a:solidFill>
                <a:effectLst/>
                <a:latin typeface="Source Sans Pro" panose="020B0503030403020204" pitchFamily="34" charset="0"/>
              </a:rPr>
              <a:t> </a:t>
            </a:r>
            <a:r>
              <a:rPr lang="tr-TR" b="0" i="0" u="sng">
                <a:solidFill>
                  <a:srgbClr val="000000"/>
                </a:solidFill>
                <a:effectLst/>
                <a:latin typeface="Source Sans Pro" panose="020B0503030403020204" pitchFamily="34" charset="0"/>
              </a:rPr>
              <a:t>pozitron emisyon tomografisi (PET) </a:t>
            </a:r>
            <a:r>
              <a:rPr lang="tr-TR" b="0" i="0">
                <a:solidFill>
                  <a:srgbClr val="000000"/>
                </a:solidFill>
                <a:effectLst/>
                <a:latin typeface="Source Sans Pro" panose="020B0503030403020204" pitchFamily="34" charset="0"/>
              </a:rPr>
              <a:t>taramaları ve </a:t>
            </a:r>
          </a:p>
          <a:p>
            <a:pPr marL="0" indent="0">
              <a:buNone/>
            </a:pPr>
            <a:r>
              <a:rPr lang="tr-TR" b="0" i="0" u="sng">
                <a:solidFill>
                  <a:srgbClr val="000000"/>
                </a:solidFill>
                <a:effectLst/>
                <a:latin typeface="Source Sans Pro" panose="020B0503030403020204" pitchFamily="34" charset="0"/>
              </a:rPr>
              <a:t>beyin omurilik sıvısı (BOS) analiz</a:t>
            </a:r>
            <a:r>
              <a:rPr lang="tr-TR" b="0" i="0">
                <a:solidFill>
                  <a:srgbClr val="000000"/>
                </a:solidFill>
                <a:effectLst/>
                <a:latin typeface="Source Sans Pro" panose="020B0503030403020204" pitchFamily="34" charset="0"/>
              </a:rPr>
              <a:t>i ile </a:t>
            </a:r>
            <a:r>
              <a:rPr lang="tr-TR" b="0" i="0" u="sng">
                <a:solidFill>
                  <a:srgbClr val="000000"/>
                </a:solidFill>
                <a:effectLst/>
                <a:latin typeface="Source Sans Pro" panose="020B0503030403020204" pitchFamily="34" charset="0"/>
              </a:rPr>
              <a:t>amiloid birikimi tespit edilebilir</a:t>
            </a:r>
            <a:r>
              <a:rPr lang="tr-TR" b="0" i="0">
                <a:solidFill>
                  <a:srgbClr val="000000"/>
                </a:solidFill>
                <a:effectLst/>
                <a:latin typeface="Source Sans Pro" panose="020B0503030403020204" pitchFamily="34" charset="0"/>
              </a:rPr>
              <a:t>, </a:t>
            </a:r>
          </a:p>
          <a:p>
            <a:pPr marL="0" indent="0">
              <a:buNone/>
            </a:pPr>
            <a:r>
              <a:rPr lang="tr-TR" b="0" i="0">
                <a:solidFill>
                  <a:srgbClr val="000000"/>
                </a:solidFill>
                <a:effectLst/>
                <a:latin typeface="Source Sans Pro" panose="020B0503030403020204" pitchFamily="34" charset="0"/>
              </a:rPr>
              <a:t>ancak bu bireyler için Alzheimer demansına ilerleme riski bilinmemektedir</a:t>
            </a:r>
          </a:p>
          <a:p>
            <a:pPr marL="0" indent="0">
              <a:buNone/>
            </a:pPr>
            <a:r>
              <a:rPr lang="tr-TR" b="0" i="0">
                <a:solidFill>
                  <a:srgbClr val="000000"/>
                </a:solidFill>
                <a:effectLst/>
                <a:latin typeface="Source Sans Pro" panose="020B0503030403020204" pitchFamily="34" charset="0"/>
              </a:rPr>
              <a:t> </a:t>
            </a:r>
          </a:p>
          <a:p>
            <a:r>
              <a:rPr lang="tr-TR" sz="3200" b="1" i="0">
                <a:solidFill>
                  <a:srgbClr val="000000"/>
                </a:solidFill>
                <a:effectLst/>
                <a:latin typeface="Source Sans Pro" panose="020B0503030403020204" pitchFamily="34" charset="0"/>
              </a:rPr>
              <a:t>Hafif Bilişsel Bozukluk</a:t>
            </a:r>
            <a:r>
              <a:rPr lang="tr-TR" sz="3200" b="0" i="0">
                <a:solidFill>
                  <a:srgbClr val="000000"/>
                </a:solidFill>
                <a:effectLst/>
                <a:latin typeface="Source Sans Pro" panose="020B0503030403020204" pitchFamily="34" charset="0"/>
              </a:rPr>
              <a:t> </a:t>
            </a:r>
            <a:r>
              <a:rPr lang="tr-TR" sz="3200" b="1" i="0">
                <a:solidFill>
                  <a:srgbClr val="000000"/>
                </a:solidFill>
                <a:effectLst/>
                <a:latin typeface="Source Sans Pro" panose="020B0503030403020204" pitchFamily="34" charset="0"/>
              </a:rPr>
              <a:t>:</a:t>
            </a:r>
            <a:r>
              <a:rPr lang="tr-TR" sz="3200" b="0" i="0">
                <a:solidFill>
                  <a:srgbClr val="000000"/>
                </a:solidFill>
                <a:effectLst/>
                <a:latin typeface="Source Sans Pro" panose="020B0503030403020204" pitchFamily="34" charset="0"/>
              </a:rPr>
              <a:t> </a:t>
            </a:r>
            <a:r>
              <a:rPr lang="tr-TR" b="0" i="0">
                <a:solidFill>
                  <a:srgbClr val="000000"/>
                </a:solidFill>
                <a:effectLst/>
                <a:latin typeface="Source Sans Pro" panose="020B0503030403020204" pitchFamily="34" charset="0"/>
              </a:rPr>
              <a:t>Alzheimer demansına ilerleyebilir veya </a:t>
            </a:r>
          </a:p>
          <a:p>
            <a:pPr marL="0" indent="0">
              <a:buNone/>
            </a:pPr>
            <a:r>
              <a:rPr lang="tr-TR" b="0" i="0">
                <a:solidFill>
                  <a:srgbClr val="000000"/>
                </a:solidFill>
                <a:effectLst/>
                <a:latin typeface="Source Sans Pro" panose="020B0503030403020204" pitchFamily="34" charset="0"/>
              </a:rPr>
              <a:t>ilerlemeyebilir. BOS'ta yüksek tau  veya azalan beta-amiloid seviyeleri, </a:t>
            </a:r>
          </a:p>
          <a:p>
            <a:pPr marL="0" indent="0">
              <a:buNone/>
            </a:pPr>
            <a:r>
              <a:rPr lang="tr-TR" b="0" i="0">
                <a:solidFill>
                  <a:srgbClr val="000000"/>
                </a:solidFill>
                <a:effectLst/>
                <a:latin typeface="Source Sans Pro" panose="020B0503030403020204" pitchFamily="34" charset="0"/>
              </a:rPr>
              <a:t>beyinde PET azalmış glikoz alımı ve yapısal MRI da atrofi görülebilir </a:t>
            </a:r>
          </a:p>
          <a:p>
            <a:pPr marL="0" indent="0">
              <a:buNone/>
            </a:pPr>
            <a:r>
              <a:rPr lang="tr-TR">
                <a:solidFill>
                  <a:srgbClr val="000000"/>
                </a:solidFill>
                <a:latin typeface="Source Sans Pro" panose="020B0503030403020204" pitchFamily="34" charset="0"/>
              </a:rPr>
              <a:t>Ancak bu testler </a:t>
            </a:r>
            <a:r>
              <a:rPr lang="tr-TR" u="sng">
                <a:solidFill>
                  <a:srgbClr val="000000"/>
                </a:solidFill>
                <a:latin typeface="Source Sans Pro" panose="020B0503030403020204" pitchFamily="34" charset="0"/>
              </a:rPr>
              <a:t>araştırmacılar için önerilir</a:t>
            </a:r>
            <a:r>
              <a:rPr lang="tr-TR">
                <a:solidFill>
                  <a:srgbClr val="000000"/>
                </a:solidFill>
                <a:latin typeface="Source Sans Pro" panose="020B0503030403020204" pitchFamily="34" charset="0"/>
              </a:rPr>
              <a:t> </a:t>
            </a:r>
            <a:r>
              <a:rPr lang="tr-TR" b="0" i="0">
                <a:solidFill>
                  <a:srgbClr val="000000"/>
                </a:solidFill>
                <a:effectLst/>
                <a:latin typeface="Source Sans Pro" panose="020B0503030403020204" pitchFamily="34" charset="0"/>
              </a:rPr>
              <a:t> </a:t>
            </a:r>
          </a:p>
          <a:p>
            <a:pPr marL="0" indent="0">
              <a:buNone/>
            </a:pPr>
            <a:endParaRPr lang="tr-TR"/>
          </a:p>
        </p:txBody>
      </p:sp>
    </p:spTree>
    <p:extLst>
      <p:ext uri="{BB962C8B-B14F-4D97-AF65-F5344CB8AC3E}">
        <p14:creationId xmlns:p14="http://schemas.microsoft.com/office/powerpoint/2010/main" val="3797052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1D7DA7E-6753-6C4C-ACE3-01AAFDE74A61}"/>
              </a:ext>
            </a:extLst>
          </p:cNvPr>
          <p:cNvSpPr>
            <a:spLocks noGrp="1"/>
          </p:cNvSpPr>
          <p:nvPr>
            <p:ph idx="1"/>
          </p:nvPr>
        </p:nvSpPr>
        <p:spPr>
          <a:xfrm>
            <a:off x="773471" y="1477169"/>
            <a:ext cx="11835992" cy="4927730"/>
          </a:xfrm>
        </p:spPr>
        <p:txBody>
          <a:bodyPr>
            <a:normAutofit fontScale="92500" lnSpcReduction="10000"/>
          </a:bodyPr>
          <a:lstStyle/>
          <a:p>
            <a:pPr marL="0" indent="0">
              <a:buNone/>
            </a:pPr>
            <a:r>
              <a:rPr lang="tr-TR" sz="3200" b="1" i="0">
                <a:solidFill>
                  <a:srgbClr val="000000"/>
                </a:solidFill>
                <a:effectLst/>
                <a:latin typeface="Source Sans Pro" panose="020B0503030403020204" pitchFamily="34" charset="0"/>
              </a:rPr>
              <a:t>Alzheimer Demansı</a:t>
            </a:r>
            <a:r>
              <a:rPr lang="tr-TR" sz="3200" b="0" i="0">
                <a:solidFill>
                  <a:srgbClr val="000000"/>
                </a:solidFill>
                <a:effectLst/>
                <a:latin typeface="Source Sans Pro" panose="020B0503030403020204" pitchFamily="34" charset="0"/>
              </a:rPr>
              <a:t> : </a:t>
            </a:r>
          </a:p>
          <a:p>
            <a:endParaRPr lang="tr-TR">
              <a:solidFill>
                <a:srgbClr val="000000"/>
              </a:solidFill>
              <a:latin typeface="Source Sans Pro" panose="020B0503030403020204" pitchFamily="34" charset="0"/>
            </a:endParaRPr>
          </a:p>
          <a:p>
            <a:r>
              <a:rPr lang="tr-TR">
                <a:solidFill>
                  <a:srgbClr val="000000"/>
                </a:solidFill>
                <a:latin typeface="Source Sans Pro" panose="020B0503030403020204" pitchFamily="34" charset="0"/>
              </a:rPr>
              <a:t>Kılavuzlar</a:t>
            </a:r>
            <a:r>
              <a:rPr lang="tr-TR" b="0" i="0">
                <a:solidFill>
                  <a:srgbClr val="000000"/>
                </a:solidFill>
                <a:effectLst/>
                <a:latin typeface="Source Sans Pro" panose="020B0503030403020204" pitchFamily="34" charset="0"/>
              </a:rPr>
              <a:t> hastalığın son aşaması için geçerlidir </a:t>
            </a:r>
          </a:p>
          <a:p>
            <a:pPr marL="0" indent="0">
              <a:buNone/>
            </a:pPr>
            <a:endParaRPr lang="tr-TR" b="0" i="0">
              <a:solidFill>
                <a:srgbClr val="000000"/>
              </a:solidFill>
              <a:effectLst/>
              <a:latin typeface="Source Sans Pro" panose="020B0503030403020204" pitchFamily="34" charset="0"/>
            </a:endParaRPr>
          </a:p>
          <a:p>
            <a:r>
              <a:rPr lang="tr-TR" b="0" i="0">
                <a:solidFill>
                  <a:srgbClr val="000000"/>
                </a:solidFill>
                <a:effectLst/>
                <a:latin typeface="Source Sans Pro" panose="020B0503030403020204" pitchFamily="34" charset="0"/>
              </a:rPr>
              <a:t>Kılavuzlar ayrıca Alzheimer demansı kavramını en temel özelliği olan hafıza </a:t>
            </a:r>
          </a:p>
          <a:p>
            <a:pPr marL="0" indent="0">
              <a:buNone/>
            </a:pPr>
            <a:endParaRPr lang="tr-TR" b="0" i="0">
              <a:solidFill>
                <a:srgbClr val="000000"/>
              </a:solidFill>
              <a:effectLst/>
              <a:latin typeface="Source Sans Pro" panose="020B0503030403020204" pitchFamily="34" charset="0"/>
            </a:endParaRPr>
          </a:p>
          <a:p>
            <a:pPr marL="0" indent="0">
              <a:buNone/>
            </a:pPr>
            <a:r>
              <a:rPr lang="tr-TR" b="0" i="0">
                <a:solidFill>
                  <a:srgbClr val="000000"/>
                </a:solidFill>
                <a:effectLst/>
                <a:latin typeface="Source Sans Pro" panose="020B0503030403020204" pitchFamily="34" charset="0"/>
              </a:rPr>
              <a:t>kaybının ötesine taşıyor. Kelime bulma, görme/uzaysal sorunlar ve bozulmuş </a:t>
            </a:r>
          </a:p>
          <a:p>
            <a:pPr marL="0" indent="0">
              <a:buNone/>
            </a:pPr>
            <a:endParaRPr lang="tr-TR" b="0" i="0">
              <a:solidFill>
                <a:srgbClr val="000000"/>
              </a:solidFill>
              <a:effectLst/>
              <a:latin typeface="Source Sans Pro" panose="020B0503030403020204" pitchFamily="34" charset="0"/>
            </a:endParaRPr>
          </a:p>
          <a:p>
            <a:pPr marL="0" indent="0">
              <a:buNone/>
            </a:pPr>
            <a:r>
              <a:rPr lang="tr-TR" b="0" i="0">
                <a:solidFill>
                  <a:srgbClr val="000000"/>
                </a:solidFill>
                <a:effectLst/>
                <a:latin typeface="Source Sans Pro" panose="020B0503030403020204" pitchFamily="34" charset="0"/>
              </a:rPr>
              <a:t>muhakeme veya bilişin diğer yönlerinde bir düşüş, ilk semptom olabilir. </a:t>
            </a:r>
          </a:p>
          <a:p>
            <a:endParaRPr lang="tr-TR" b="0" i="0">
              <a:solidFill>
                <a:srgbClr val="000000"/>
              </a:solidFill>
              <a:effectLst/>
              <a:latin typeface="Source Sans Pro" panose="020B0503030403020204" pitchFamily="34" charset="0"/>
            </a:endParaRPr>
          </a:p>
          <a:p>
            <a:r>
              <a:rPr lang="tr-TR" b="0" i="0">
                <a:solidFill>
                  <a:srgbClr val="000000"/>
                </a:solidFill>
                <a:effectLst/>
                <a:latin typeface="Source Sans Pro" panose="020B0503030403020204" pitchFamily="34" charset="0"/>
              </a:rPr>
              <a:t>Bu aşamada,</a:t>
            </a:r>
            <a:r>
              <a:rPr lang="tr-TR" b="0" i="0" u="sng">
                <a:solidFill>
                  <a:srgbClr val="000000"/>
                </a:solidFill>
                <a:effectLst/>
                <a:latin typeface="Source Sans Pro" panose="020B0503030403020204" pitchFamily="34" charset="0"/>
              </a:rPr>
              <a:t> biyobelirteç test sonuçları günlük klinikte kullanılabilir </a:t>
            </a:r>
          </a:p>
        </p:txBody>
      </p:sp>
      <p:sp>
        <p:nvSpPr>
          <p:cNvPr id="5" name="Başlık 1">
            <a:extLst>
              <a:ext uri="{FF2B5EF4-FFF2-40B4-BE49-F238E27FC236}">
                <a16:creationId xmlns:a16="http://schemas.microsoft.com/office/drawing/2014/main" id="{1E0522E3-3BF5-A142-9414-244ECA815BFE}"/>
              </a:ext>
            </a:extLst>
          </p:cNvPr>
          <p:cNvSpPr txBox="1">
            <a:spLocks noGrp="1"/>
          </p:cNvSpPr>
          <p:nvPr>
            <p:ph type="title"/>
          </p:nvPr>
        </p:nvSpPr>
        <p:spPr>
          <a:xfrm>
            <a:off x="741107" y="1192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solidFill>
                  <a:srgbClr val="0E0E0E"/>
                </a:solidFill>
                <a:latin typeface="Lato" panose="020F0502020204030203" pitchFamily="34" charset="0"/>
              </a:rPr>
              <a:t>Uzman  hizmetlerinde teşhis</a:t>
            </a:r>
            <a:endParaRPr lang="tr-TR"/>
          </a:p>
        </p:txBody>
      </p:sp>
    </p:spTree>
    <p:extLst>
      <p:ext uri="{BB962C8B-B14F-4D97-AF65-F5344CB8AC3E}">
        <p14:creationId xmlns:p14="http://schemas.microsoft.com/office/powerpoint/2010/main" val="3139245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FA23D392-D711-E643-8189-E3F52BF3EE28}"/>
              </a:ext>
            </a:extLst>
          </p:cNvPr>
          <p:cNvSpPr txBox="1"/>
          <p:nvPr/>
        </p:nvSpPr>
        <p:spPr>
          <a:xfrm>
            <a:off x="334432" y="6062916"/>
            <a:ext cx="11726673" cy="664415"/>
          </a:xfrm>
          <a:prstGeom prst="rect">
            <a:avLst/>
          </a:prstGeom>
          <a:noFill/>
        </p:spPr>
        <p:txBody>
          <a:bodyPr wrap="square" rtlCol="0">
            <a:spAutoFit/>
          </a:bodyPr>
          <a:lstStyle/>
          <a:p>
            <a:pPr algn="l"/>
            <a:r>
              <a:rPr lang="tr-TR" b="0" i="0">
                <a:solidFill>
                  <a:srgbClr val="2E414F"/>
                </a:solidFill>
                <a:effectLst/>
                <a:latin typeface="Courier New" panose="02070309020205020404" pitchFamily="49" charset="0"/>
              </a:rPr>
              <a:t>@inproceedings{Arvesen2015AutomaticCO, title={Automatic classification of alzheimer's disease from structural MRI}, author={Eivind Arvesen}, year={2015} }</a:t>
            </a:r>
            <a:endParaRPr lang="tr-TR"/>
          </a:p>
        </p:txBody>
      </p:sp>
      <p:pic>
        <p:nvPicPr>
          <p:cNvPr id="5" name="Resim 5">
            <a:extLst>
              <a:ext uri="{FF2B5EF4-FFF2-40B4-BE49-F238E27FC236}">
                <a16:creationId xmlns:a16="http://schemas.microsoft.com/office/drawing/2014/main" id="{621796B1-7C54-0344-A7D3-B01D841E4379}"/>
              </a:ext>
            </a:extLst>
          </p:cNvPr>
          <p:cNvPicPr>
            <a:picLocks noChangeAspect="1"/>
          </p:cNvPicPr>
          <p:nvPr/>
        </p:nvPicPr>
        <p:blipFill rotWithShape="1">
          <a:blip r:embed="rId2">
            <a:extLst>
              <a:ext uri="{28A0092B-C50C-407E-A947-70E740481C1C}">
                <a14:useLocalDpi xmlns:a14="http://schemas.microsoft.com/office/drawing/2010/main" val="0"/>
              </a:ext>
            </a:extLst>
          </a:blip>
          <a:srcRect l="11599" t="10528" r="16131" b="11662"/>
          <a:stretch/>
        </p:blipFill>
        <p:spPr>
          <a:xfrm>
            <a:off x="113598" y="245698"/>
            <a:ext cx="5582523" cy="4535231"/>
          </a:xfrm>
          <a:prstGeom prst="rect">
            <a:avLst/>
          </a:prstGeom>
        </p:spPr>
      </p:pic>
      <p:pic>
        <p:nvPicPr>
          <p:cNvPr id="6" name="Resim 6">
            <a:extLst>
              <a:ext uri="{FF2B5EF4-FFF2-40B4-BE49-F238E27FC236}">
                <a16:creationId xmlns:a16="http://schemas.microsoft.com/office/drawing/2014/main" id="{04D65D0F-3E0B-1C4E-8061-B7DF4F37799D}"/>
              </a:ext>
            </a:extLst>
          </p:cNvPr>
          <p:cNvPicPr>
            <a:picLocks noChangeAspect="1"/>
          </p:cNvPicPr>
          <p:nvPr/>
        </p:nvPicPr>
        <p:blipFill rotWithShape="1">
          <a:blip r:embed="rId3">
            <a:extLst>
              <a:ext uri="{28A0092B-C50C-407E-A947-70E740481C1C}">
                <a14:useLocalDpi xmlns:a14="http://schemas.microsoft.com/office/drawing/2010/main" val="0"/>
              </a:ext>
            </a:extLst>
          </a:blip>
          <a:srcRect l="9615" t="14927" r="16947" b="15043"/>
          <a:stretch/>
        </p:blipFill>
        <p:spPr>
          <a:xfrm>
            <a:off x="6019765" y="245699"/>
            <a:ext cx="5868730" cy="4535230"/>
          </a:xfrm>
          <a:prstGeom prst="rect">
            <a:avLst/>
          </a:prstGeom>
        </p:spPr>
      </p:pic>
      <p:sp>
        <p:nvSpPr>
          <p:cNvPr id="7" name="Metin kutusu 6">
            <a:extLst>
              <a:ext uri="{FF2B5EF4-FFF2-40B4-BE49-F238E27FC236}">
                <a16:creationId xmlns:a16="http://schemas.microsoft.com/office/drawing/2014/main" id="{082A53B4-6AF5-D44C-9243-8DC4B73D9C78}"/>
              </a:ext>
            </a:extLst>
          </p:cNvPr>
          <p:cNvSpPr txBox="1"/>
          <p:nvPr/>
        </p:nvSpPr>
        <p:spPr>
          <a:xfrm>
            <a:off x="7014859" y="4930165"/>
            <a:ext cx="3384876" cy="923330"/>
          </a:xfrm>
          <a:prstGeom prst="rect">
            <a:avLst/>
          </a:prstGeom>
          <a:noFill/>
        </p:spPr>
        <p:txBody>
          <a:bodyPr wrap="square" rtlCol="0">
            <a:spAutoFit/>
          </a:bodyPr>
          <a:lstStyle/>
          <a:p>
            <a:pPr marL="285750" indent="-285750" algn="l">
              <a:buFont typeface="Arial" panose="020B0604020202020204" pitchFamily="34" charset="0"/>
              <a:buChar char="•"/>
            </a:pPr>
            <a:r>
              <a:rPr lang="tr-TR"/>
              <a:t>Aşırı büzülmüş beyin kortex</a:t>
            </a:r>
          </a:p>
          <a:p>
            <a:pPr marL="285750" indent="-285750" algn="l">
              <a:buFont typeface="Arial" panose="020B0604020202020204" pitchFamily="34" charset="0"/>
              <a:buChar char="•"/>
            </a:pPr>
            <a:r>
              <a:rPr lang="tr-TR"/>
              <a:t>Şiddetli genişlemiş ventriküler </a:t>
            </a:r>
          </a:p>
          <a:p>
            <a:pPr marL="285750" indent="-285750" algn="l">
              <a:buFont typeface="Arial" panose="020B0604020202020204" pitchFamily="34" charset="0"/>
              <a:buChar char="•"/>
            </a:pPr>
            <a:r>
              <a:rPr lang="tr-TR"/>
              <a:t>Aşırı büzülmüş hipokampüs</a:t>
            </a:r>
          </a:p>
        </p:txBody>
      </p:sp>
      <p:sp>
        <p:nvSpPr>
          <p:cNvPr id="8" name="Metin kutusu 7">
            <a:extLst>
              <a:ext uri="{FF2B5EF4-FFF2-40B4-BE49-F238E27FC236}">
                <a16:creationId xmlns:a16="http://schemas.microsoft.com/office/drawing/2014/main" id="{45BCB870-1C74-DD4C-89FC-1F1DA4FCFBE8}"/>
              </a:ext>
            </a:extLst>
          </p:cNvPr>
          <p:cNvSpPr txBox="1"/>
          <p:nvPr/>
        </p:nvSpPr>
        <p:spPr>
          <a:xfrm>
            <a:off x="714873" y="4925718"/>
            <a:ext cx="4379972" cy="923330"/>
          </a:xfrm>
          <a:prstGeom prst="rect">
            <a:avLst/>
          </a:prstGeom>
          <a:noFill/>
        </p:spPr>
        <p:txBody>
          <a:bodyPr wrap="square" rtlCol="0">
            <a:spAutoFit/>
          </a:bodyPr>
          <a:lstStyle/>
          <a:p>
            <a:pPr algn="l"/>
            <a:r>
              <a:rPr lang="tr-TR" b="1" i="0">
                <a:solidFill>
                  <a:srgbClr val="4D5156"/>
                </a:solidFill>
                <a:effectLst/>
                <a:latin typeface="Roboto" panose="02000000000000000000" pitchFamily="2" charset="0"/>
              </a:rPr>
              <a:t>Entorhinal korteks</a:t>
            </a:r>
            <a:r>
              <a:rPr lang="tr-TR" b="0" i="0">
                <a:solidFill>
                  <a:srgbClr val="4D5156"/>
                </a:solidFill>
                <a:effectLst/>
                <a:latin typeface="Roboto" panose="02000000000000000000" pitchFamily="2" charset="0"/>
              </a:rPr>
              <a:t>, Temporal lob üzerinde, hafıza oluşumunda önemli bir rol oynayan beyin bölümü.</a:t>
            </a:r>
            <a:endParaRPr lang="tr-TR"/>
          </a:p>
        </p:txBody>
      </p:sp>
    </p:spTree>
    <p:extLst>
      <p:ext uri="{BB962C8B-B14F-4D97-AF65-F5344CB8AC3E}">
        <p14:creationId xmlns:p14="http://schemas.microsoft.com/office/powerpoint/2010/main" val="1529470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772630C1-D6A0-544F-AD1D-A3DBDB55DC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322" y="377584"/>
            <a:ext cx="9655356" cy="4962529"/>
          </a:xfrm>
          <a:prstGeom prst="rect">
            <a:avLst/>
          </a:prstGeom>
        </p:spPr>
      </p:pic>
      <p:sp>
        <p:nvSpPr>
          <p:cNvPr id="4" name="Metin kutusu 3">
            <a:extLst>
              <a:ext uri="{FF2B5EF4-FFF2-40B4-BE49-F238E27FC236}">
                <a16:creationId xmlns:a16="http://schemas.microsoft.com/office/drawing/2014/main" id="{6CC91028-331B-1445-836F-CBD2143F8472}"/>
              </a:ext>
            </a:extLst>
          </p:cNvPr>
          <p:cNvSpPr txBox="1"/>
          <p:nvPr/>
        </p:nvSpPr>
        <p:spPr>
          <a:xfrm>
            <a:off x="334432" y="6062916"/>
            <a:ext cx="11726673" cy="664415"/>
          </a:xfrm>
          <a:prstGeom prst="rect">
            <a:avLst/>
          </a:prstGeom>
          <a:noFill/>
        </p:spPr>
        <p:txBody>
          <a:bodyPr wrap="square" rtlCol="0">
            <a:spAutoFit/>
          </a:bodyPr>
          <a:lstStyle/>
          <a:p>
            <a:pPr algn="l"/>
            <a:r>
              <a:rPr lang="tr-TR" b="0" i="0">
                <a:solidFill>
                  <a:srgbClr val="2E414F"/>
                </a:solidFill>
                <a:effectLst/>
                <a:latin typeface="Courier New" panose="02070309020205020404" pitchFamily="49" charset="0"/>
              </a:rPr>
              <a:t>@inproceedings{Arvesen2015AutomaticCO, title={Automatic classification of alzheimer's disease from structural MRI}, author={Eivind Arvesen}, year={2015} }</a:t>
            </a:r>
            <a:endParaRPr lang="tr-TR"/>
          </a:p>
        </p:txBody>
      </p:sp>
    </p:spTree>
    <p:extLst>
      <p:ext uri="{BB962C8B-B14F-4D97-AF65-F5344CB8AC3E}">
        <p14:creationId xmlns:p14="http://schemas.microsoft.com/office/powerpoint/2010/main" val="20836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302D0CC1-43A6-3945-AB8B-31FE78F0D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803" y="70751"/>
            <a:ext cx="10993082" cy="6229504"/>
          </a:xfrm>
          <a:prstGeom prst="rect">
            <a:avLst/>
          </a:prstGeom>
        </p:spPr>
      </p:pic>
      <p:sp>
        <p:nvSpPr>
          <p:cNvPr id="3" name="Metin kutusu 2">
            <a:extLst>
              <a:ext uri="{FF2B5EF4-FFF2-40B4-BE49-F238E27FC236}">
                <a16:creationId xmlns:a16="http://schemas.microsoft.com/office/drawing/2014/main" id="{A52186BB-0CAE-644E-8094-8594489912D6}"/>
              </a:ext>
            </a:extLst>
          </p:cNvPr>
          <p:cNvSpPr txBox="1"/>
          <p:nvPr/>
        </p:nvSpPr>
        <p:spPr>
          <a:xfrm flipH="1">
            <a:off x="1780037" y="6569957"/>
            <a:ext cx="9892695" cy="307777"/>
          </a:xfrm>
          <a:prstGeom prst="rect">
            <a:avLst/>
          </a:prstGeom>
          <a:noFill/>
        </p:spPr>
        <p:txBody>
          <a:bodyPr wrap="square" rtlCol="0">
            <a:spAutoFit/>
          </a:bodyPr>
          <a:lstStyle/>
          <a:p>
            <a:pPr algn="l"/>
            <a:r>
              <a:rPr lang="tr-TR" sz="1400"/>
              <a:t>Journal of Alzheimer’s Disease 57 (2017) 645–665 DOI 10.3233/JAD-160907 IOS Press Review</a:t>
            </a:r>
          </a:p>
        </p:txBody>
      </p:sp>
    </p:spTree>
    <p:extLst>
      <p:ext uri="{BB962C8B-B14F-4D97-AF65-F5344CB8AC3E}">
        <p14:creationId xmlns:p14="http://schemas.microsoft.com/office/powerpoint/2010/main" val="122894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A78BC1C2-35E0-AD46-829C-82CCDA0A4CC2}"/>
              </a:ext>
            </a:extLst>
          </p:cNvPr>
          <p:cNvSpPr txBox="1"/>
          <p:nvPr/>
        </p:nvSpPr>
        <p:spPr>
          <a:xfrm>
            <a:off x="305374" y="5879519"/>
            <a:ext cx="11281053" cy="892552"/>
          </a:xfrm>
          <a:prstGeom prst="rect">
            <a:avLst/>
          </a:prstGeom>
          <a:noFill/>
        </p:spPr>
        <p:txBody>
          <a:bodyPr wrap="square" rtlCol="0">
            <a:spAutoFit/>
          </a:bodyPr>
          <a:lstStyle/>
          <a:p>
            <a:pPr marL="171450" indent="-171450" algn="l">
              <a:buFont typeface="Arial" panose="020B0604020202020204" pitchFamily="34" charset="0"/>
              <a:buChar char="•"/>
            </a:pPr>
            <a:r>
              <a:rPr lang="tr-TR" sz="1200" i="0">
                <a:solidFill>
                  <a:srgbClr val="414042"/>
                </a:solidFill>
                <a:effectLst/>
                <a:latin typeface="ASLetteraTextWeb"/>
              </a:rPr>
              <a:t> </a:t>
            </a:r>
            <a:r>
              <a:rPr lang="tr-TR" sz="2800" b="1">
                <a:solidFill>
                  <a:srgbClr val="C00000"/>
                </a:solidFill>
                <a:latin typeface="ASLetteraTextWeb"/>
              </a:rPr>
              <a:t>A</a:t>
            </a:r>
            <a:r>
              <a:rPr lang="tr-TR" sz="2800" b="1" i="0">
                <a:solidFill>
                  <a:srgbClr val="C00000"/>
                </a:solidFill>
                <a:effectLst/>
                <a:latin typeface="ASLetteraTextWeb"/>
              </a:rPr>
              <a:t>miloid-PET</a:t>
            </a:r>
            <a:r>
              <a:rPr lang="tr-TR" sz="2800" i="0">
                <a:solidFill>
                  <a:srgbClr val="414042"/>
                </a:solidFill>
                <a:effectLst/>
                <a:latin typeface="ASLetteraTextWeb"/>
              </a:rPr>
              <a:t> taraması, beyindeki anormal amiloid protein birikimini ölçer. *</a:t>
            </a:r>
          </a:p>
          <a:p>
            <a:pPr algn="l"/>
            <a:endParaRPr lang="tr-TR" sz="1200">
              <a:solidFill>
                <a:srgbClr val="414042"/>
              </a:solidFill>
              <a:latin typeface="ASLetteraTextWeb"/>
            </a:endParaRPr>
          </a:p>
          <a:p>
            <a:pPr marL="171450" indent="-171450" algn="l">
              <a:buFont typeface="Arial" panose="020B0604020202020204" pitchFamily="34" charset="0"/>
              <a:buChar char="•"/>
            </a:pPr>
            <a:endParaRPr lang="tr-TR" sz="1200"/>
          </a:p>
        </p:txBody>
      </p:sp>
      <p:sp>
        <p:nvSpPr>
          <p:cNvPr id="3" name="Metin kutusu 2">
            <a:extLst>
              <a:ext uri="{FF2B5EF4-FFF2-40B4-BE49-F238E27FC236}">
                <a16:creationId xmlns:a16="http://schemas.microsoft.com/office/drawing/2014/main" id="{064C8AC9-E09F-484D-9C66-54BB2D54BBD3}"/>
              </a:ext>
            </a:extLst>
          </p:cNvPr>
          <p:cNvSpPr txBox="1"/>
          <p:nvPr/>
        </p:nvSpPr>
        <p:spPr>
          <a:xfrm>
            <a:off x="2796708" y="6501582"/>
            <a:ext cx="7365689" cy="369332"/>
          </a:xfrm>
          <a:prstGeom prst="rect">
            <a:avLst/>
          </a:prstGeom>
          <a:noFill/>
        </p:spPr>
        <p:txBody>
          <a:bodyPr wrap="square" rtlCol="0">
            <a:spAutoFit/>
          </a:bodyPr>
          <a:lstStyle/>
          <a:p>
            <a:pPr algn="l"/>
            <a:r>
              <a:rPr lang="tr-TR"/>
              <a:t>* https://www.alzheimers.org.uk/research/take-part-research/pet-scan</a:t>
            </a:r>
          </a:p>
        </p:txBody>
      </p:sp>
      <p:pic>
        <p:nvPicPr>
          <p:cNvPr id="4" name="Resim 4">
            <a:extLst>
              <a:ext uri="{FF2B5EF4-FFF2-40B4-BE49-F238E27FC236}">
                <a16:creationId xmlns:a16="http://schemas.microsoft.com/office/drawing/2014/main" id="{2D471329-5E37-0A4C-82E6-B2BAE29F1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574" y="18878"/>
            <a:ext cx="10418852" cy="5778322"/>
          </a:xfrm>
          <a:prstGeom prst="rect">
            <a:avLst/>
          </a:prstGeom>
        </p:spPr>
      </p:pic>
      <p:sp>
        <p:nvSpPr>
          <p:cNvPr id="5" name="Metin kutusu 4">
            <a:extLst>
              <a:ext uri="{FF2B5EF4-FFF2-40B4-BE49-F238E27FC236}">
                <a16:creationId xmlns:a16="http://schemas.microsoft.com/office/drawing/2014/main" id="{DBFE261C-B74D-264F-816E-015B3E88AAB5}"/>
              </a:ext>
            </a:extLst>
          </p:cNvPr>
          <p:cNvSpPr txBox="1"/>
          <p:nvPr/>
        </p:nvSpPr>
        <p:spPr>
          <a:xfrm>
            <a:off x="2945150" y="6301542"/>
            <a:ext cx="9633782" cy="369332"/>
          </a:xfrm>
          <a:prstGeom prst="rect">
            <a:avLst/>
          </a:prstGeom>
          <a:noFill/>
        </p:spPr>
        <p:txBody>
          <a:bodyPr wrap="square" rtlCol="0">
            <a:spAutoFit/>
          </a:bodyPr>
          <a:lstStyle/>
          <a:p>
            <a:pPr algn="l"/>
            <a:r>
              <a:rPr lang="tr-TR">
                <a:hlinkClick r:id="rId3">
                  <a:extLst>
                    <a:ext uri="{A12FA001-AC4F-418D-AE19-62706E023703}">
                      <ahyp:hlinkClr xmlns:ahyp="http://schemas.microsoft.com/office/drawing/2018/hyperlinkcolor" val="tx"/>
                    </a:ext>
                  </a:extLst>
                </a:hlinkClick>
              </a:rPr>
              <a:t>http://news.berkeley.edu/2016/03/02/pet-scans-alzheimers-tau-amiloid</a:t>
            </a:r>
            <a:r>
              <a:rPr lang="tr-TR"/>
              <a:t>  ; </a:t>
            </a:r>
            <a:r>
              <a:rPr lang="tr-TR" sz="1400" b="1" i="0">
                <a:effectLst/>
                <a:latin typeface="freight-sans-pro"/>
              </a:rPr>
              <a:t>Michael Schöll'ün fotoğrafı</a:t>
            </a:r>
            <a:endParaRPr lang="tr-TR" sz="1400"/>
          </a:p>
        </p:txBody>
      </p:sp>
    </p:spTree>
    <p:extLst>
      <p:ext uri="{BB962C8B-B14F-4D97-AF65-F5344CB8AC3E}">
        <p14:creationId xmlns:p14="http://schemas.microsoft.com/office/powerpoint/2010/main" val="30051940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E3ECC977-9696-594B-A75D-999543C5A4F7}"/>
              </a:ext>
            </a:extLst>
          </p:cNvPr>
          <p:cNvSpPr txBox="1"/>
          <p:nvPr/>
        </p:nvSpPr>
        <p:spPr>
          <a:xfrm>
            <a:off x="276986" y="4080722"/>
            <a:ext cx="11638029" cy="1508105"/>
          </a:xfrm>
          <a:prstGeom prst="rect">
            <a:avLst/>
          </a:prstGeom>
          <a:noFill/>
        </p:spPr>
        <p:txBody>
          <a:bodyPr wrap="square" rtlCol="0">
            <a:spAutoFit/>
          </a:bodyPr>
          <a:lstStyle/>
          <a:p>
            <a:pPr marL="457200" indent="-457200" algn="l">
              <a:buFont typeface="Arial" panose="020B0604020202020204" pitchFamily="34" charset="0"/>
              <a:buChar char="•"/>
            </a:pPr>
            <a:r>
              <a:rPr lang="tr-TR" sz="3200" b="1">
                <a:solidFill>
                  <a:srgbClr val="C00000"/>
                </a:solidFill>
              </a:rPr>
              <a:t>FDG – PET ; </a:t>
            </a:r>
            <a:r>
              <a:rPr lang="tr-TR" sz="2400"/>
              <a:t>Hafif bilişsel bozukluk ve Alzheimer’ de</a:t>
            </a:r>
            <a:r>
              <a:rPr lang="tr-TR" sz="2400" b="1">
                <a:solidFill>
                  <a:srgbClr val="C00000"/>
                </a:solidFill>
              </a:rPr>
              <a:t> </a:t>
            </a:r>
            <a:r>
              <a:rPr lang="tr-TR" sz="2400"/>
              <a:t>temporal-parietal kortex reuptake azalmıştır</a:t>
            </a:r>
            <a:r>
              <a:rPr lang="tr-TR" sz="1800"/>
              <a:t>  </a:t>
            </a:r>
            <a:endParaRPr lang="tr-TR"/>
          </a:p>
          <a:p>
            <a:pPr marL="285750" indent="-285750" algn="l">
              <a:buFont typeface="Arial" panose="020B0604020202020204" pitchFamily="34" charset="0"/>
              <a:buChar char="•"/>
            </a:pPr>
            <a:endParaRPr lang="tr-TR"/>
          </a:p>
          <a:p>
            <a:pPr marL="285750" indent="-285750" algn="l">
              <a:buFont typeface="Arial" panose="020B0604020202020204" pitchFamily="34" charset="0"/>
              <a:buChar char="•"/>
            </a:pPr>
            <a:endParaRPr lang="tr-TR"/>
          </a:p>
        </p:txBody>
      </p:sp>
      <p:sp>
        <p:nvSpPr>
          <p:cNvPr id="3" name="Metin kutusu 2">
            <a:extLst>
              <a:ext uri="{FF2B5EF4-FFF2-40B4-BE49-F238E27FC236}">
                <a16:creationId xmlns:a16="http://schemas.microsoft.com/office/drawing/2014/main" id="{EA44D5C1-023B-ED4D-9853-559499FC479E}"/>
              </a:ext>
            </a:extLst>
          </p:cNvPr>
          <p:cNvSpPr txBox="1"/>
          <p:nvPr/>
        </p:nvSpPr>
        <p:spPr>
          <a:xfrm>
            <a:off x="276985" y="5111487"/>
            <a:ext cx="10852835" cy="830997"/>
          </a:xfrm>
          <a:prstGeom prst="rect">
            <a:avLst/>
          </a:prstGeom>
          <a:noFill/>
        </p:spPr>
        <p:txBody>
          <a:bodyPr wrap="square" rtlCol="0">
            <a:spAutoFit/>
          </a:bodyPr>
          <a:lstStyle/>
          <a:p>
            <a:pPr marL="342900" indent="-342900" algn="l">
              <a:buFont typeface="Arial" panose="020B0604020202020204" pitchFamily="34" charset="0"/>
              <a:buChar char="•"/>
            </a:pPr>
            <a:r>
              <a:rPr lang="tr-TR" sz="2400" i="0">
                <a:solidFill>
                  <a:srgbClr val="C00000"/>
                </a:solidFill>
                <a:effectLst/>
                <a:latin typeface="ASLetteraTextWeb"/>
              </a:rPr>
              <a:t>FDG-PET</a:t>
            </a:r>
            <a:r>
              <a:rPr lang="tr-TR" sz="2400" i="0">
                <a:solidFill>
                  <a:srgbClr val="414042"/>
                </a:solidFill>
                <a:effectLst/>
                <a:latin typeface="ASLetteraTextWeb"/>
              </a:rPr>
              <a:t> </a:t>
            </a:r>
            <a:r>
              <a:rPr lang="tr-TR" sz="2400" i="0">
                <a:effectLst/>
                <a:latin typeface="ASLetteraTextWeb"/>
              </a:rPr>
              <a:t>taraması, beyindeki glikoz konsantrasyonunu ölçerek beynin enerjiyi nasıl kullandığını ortaya çıkarır. *</a:t>
            </a:r>
            <a:endParaRPr lang="tr-TR" sz="2400"/>
          </a:p>
        </p:txBody>
      </p:sp>
      <p:sp>
        <p:nvSpPr>
          <p:cNvPr id="5" name="Metin kutusu 4">
            <a:extLst>
              <a:ext uri="{FF2B5EF4-FFF2-40B4-BE49-F238E27FC236}">
                <a16:creationId xmlns:a16="http://schemas.microsoft.com/office/drawing/2014/main" id="{160F8704-5F6C-E347-94D5-6900273E8DC2}"/>
              </a:ext>
            </a:extLst>
          </p:cNvPr>
          <p:cNvSpPr txBox="1"/>
          <p:nvPr/>
        </p:nvSpPr>
        <p:spPr>
          <a:xfrm>
            <a:off x="2904590" y="6412297"/>
            <a:ext cx="7365689" cy="369332"/>
          </a:xfrm>
          <a:prstGeom prst="rect">
            <a:avLst/>
          </a:prstGeom>
          <a:noFill/>
        </p:spPr>
        <p:txBody>
          <a:bodyPr wrap="square" rtlCol="0">
            <a:spAutoFit/>
          </a:bodyPr>
          <a:lstStyle/>
          <a:p>
            <a:pPr algn="l"/>
            <a:r>
              <a:rPr lang="tr-TR"/>
              <a:t>* https://www.alzheimers.org.uk/research/take-part-research/pet-scan</a:t>
            </a:r>
          </a:p>
        </p:txBody>
      </p:sp>
      <p:pic>
        <p:nvPicPr>
          <p:cNvPr id="6" name="Resim 6">
            <a:extLst>
              <a:ext uri="{FF2B5EF4-FFF2-40B4-BE49-F238E27FC236}">
                <a16:creationId xmlns:a16="http://schemas.microsoft.com/office/drawing/2014/main" id="{2D372CA4-D675-AC4B-A946-EF2D299F7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083" y="103666"/>
            <a:ext cx="7820537" cy="3846656"/>
          </a:xfrm>
          <a:prstGeom prst="rect">
            <a:avLst/>
          </a:prstGeom>
        </p:spPr>
      </p:pic>
      <p:sp>
        <p:nvSpPr>
          <p:cNvPr id="8" name="Metin kutusu 7">
            <a:extLst>
              <a:ext uri="{FF2B5EF4-FFF2-40B4-BE49-F238E27FC236}">
                <a16:creationId xmlns:a16="http://schemas.microsoft.com/office/drawing/2014/main" id="{72F3C8FB-EB32-1244-BDBE-35137793975E}"/>
              </a:ext>
            </a:extLst>
          </p:cNvPr>
          <p:cNvSpPr txBox="1"/>
          <p:nvPr/>
        </p:nvSpPr>
        <p:spPr>
          <a:xfrm>
            <a:off x="3077200" y="6038804"/>
            <a:ext cx="9428807" cy="369332"/>
          </a:xfrm>
          <a:prstGeom prst="rect">
            <a:avLst/>
          </a:prstGeom>
          <a:noFill/>
        </p:spPr>
        <p:txBody>
          <a:bodyPr wrap="square" rtlCol="0">
            <a:spAutoFit/>
          </a:bodyPr>
          <a:lstStyle/>
          <a:p>
            <a:pPr algn="l"/>
            <a:r>
              <a:rPr lang="tr-TR"/>
              <a:t>Mol Diagn Ther 2011; 15 (6): 313-325 1177-1062/11/0006-0313/$49.95/0</a:t>
            </a:r>
          </a:p>
        </p:txBody>
      </p:sp>
    </p:spTree>
    <p:extLst>
      <p:ext uri="{BB962C8B-B14F-4D97-AF65-F5344CB8AC3E}">
        <p14:creationId xmlns:p14="http://schemas.microsoft.com/office/powerpoint/2010/main" val="38342903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E45BB4-55F9-B14D-A02B-682DB6EA41B1}"/>
              </a:ext>
            </a:extLst>
          </p:cNvPr>
          <p:cNvSpPr>
            <a:spLocks noGrp="1"/>
          </p:cNvSpPr>
          <p:nvPr>
            <p:ph type="title"/>
          </p:nvPr>
        </p:nvSpPr>
        <p:spPr>
          <a:xfrm>
            <a:off x="503769" y="0"/>
            <a:ext cx="10515600" cy="875507"/>
          </a:xfrm>
        </p:spPr>
        <p:txBody>
          <a:bodyPr>
            <a:normAutofit/>
          </a:bodyPr>
          <a:lstStyle/>
          <a:p>
            <a:r>
              <a:rPr lang="tr-TR" sz="2000">
                <a:solidFill>
                  <a:srgbClr val="333333"/>
                </a:solidFill>
                <a:latin typeface="Open Sans" panose="02000000000000000000" pitchFamily="2" charset="0"/>
              </a:rPr>
              <a:t>S</a:t>
            </a:r>
            <a:r>
              <a:rPr lang="tr-TR" sz="2000" b="0" i="0">
                <a:solidFill>
                  <a:srgbClr val="333333"/>
                </a:solidFill>
                <a:effectLst/>
                <a:latin typeface="Open Sans" panose="02000000000000000000" pitchFamily="2" charset="0"/>
              </a:rPr>
              <a:t>ekiz biyobelirteç profilinin (solda) ve karşılık gelen kategorileri (sağda)</a:t>
            </a:r>
            <a:endParaRPr lang="tr-TR"/>
          </a:p>
        </p:txBody>
      </p:sp>
      <p:pic>
        <p:nvPicPr>
          <p:cNvPr id="4" name="Resim 4">
            <a:extLst>
              <a:ext uri="{FF2B5EF4-FFF2-40B4-BE49-F238E27FC236}">
                <a16:creationId xmlns:a16="http://schemas.microsoft.com/office/drawing/2014/main" id="{73FF65C7-3B00-C941-B961-DD992CAEAA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8892" y="670533"/>
            <a:ext cx="7834215" cy="5725248"/>
          </a:xfrm>
        </p:spPr>
      </p:pic>
      <p:sp>
        <p:nvSpPr>
          <p:cNvPr id="5" name="Metin kutusu 4">
            <a:extLst>
              <a:ext uri="{FF2B5EF4-FFF2-40B4-BE49-F238E27FC236}">
                <a16:creationId xmlns:a16="http://schemas.microsoft.com/office/drawing/2014/main" id="{BB36B57B-4624-7D4C-B6B2-F7800BA8D214}"/>
              </a:ext>
            </a:extLst>
          </p:cNvPr>
          <p:cNvSpPr txBox="1"/>
          <p:nvPr/>
        </p:nvSpPr>
        <p:spPr>
          <a:xfrm flipH="1">
            <a:off x="2373385" y="6472865"/>
            <a:ext cx="6947540" cy="369332"/>
          </a:xfrm>
          <a:prstGeom prst="rect">
            <a:avLst/>
          </a:prstGeom>
          <a:noFill/>
        </p:spPr>
        <p:txBody>
          <a:bodyPr wrap="square" rtlCol="0">
            <a:spAutoFit/>
          </a:bodyPr>
          <a:lstStyle/>
          <a:p>
            <a:pPr algn="l"/>
            <a:r>
              <a:rPr lang="tr-TR" b="0" i="0">
                <a:solidFill>
                  <a:srgbClr val="333333"/>
                </a:solidFill>
                <a:effectLst/>
                <a:latin typeface="Open Sans" panose="020B0606030504020204" pitchFamily="34" charset="0"/>
              </a:rPr>
              <a:t>Kaynak : NIA-AA Araştırma Çerçevesi</a:t>
            </a:r>
            <a:endParaRPr lang="tr-TR"/>
          </a:p>
        </p:txBody>
      </p:sp>
    </p:spTree>
    <p:extLst>
      <p:ext uri="{BB962C8B-B14F-4D97-AF65-F5344CB8AC3E}">
        <p14:creationId xmlns:p14="http://schemas.microsoft.com/office/powerpoint/2010/main" val="1565774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EBA2391-ECF3-C448-82C8-87265F4065A9}"/>
              </a:ext>
            </a:extLst>
          </p:cNvPr>
          <p:cNvSpPr>
            <a:spLocks noGrp="1"/>
          </p:cNvSpPr>
          <p:nvPr>
            <p:ph idx="1"/>
          </p:nvPr>
        </p:nvSpPr>
        <p:spPr>
          <a:xfrm>
            <a:off x="204973" y="1782473"/>
            <a:ext cx="12147409" cy="4351338"/>
          </a:xfrm>
        </p:spPr>
        <p:txBody>
          <a:bodyPr>
            <a:normAutofit fontScale="85000" lnSpcReduction="20000"/>
          </a:bodyPr>
          <a:lstStyle/>
          <a:p>
            <a:r>
              <a:rPr lang="tr-TR"/>
              <a:t>Günlük  yaşam  aktivitelerindeki  etkilenmeye  göre  hastalık  evrelemesi  </a:t>
            </a:r>
          </a:p>
          <a:p>
            <a:pPr marL="0" indent="0">
              <a:buNone/>
            </a:pPr>
            <a:r>
              <a:rPr lang="tr-TR"/>
              <a:t>yapılması  için yapılandırılmış “</a:t>
            </a:r>
            <a:r>
              <a:rPr lang="tr-TR" b="1">
                <a:solidFill>
                  <a:srgbClr val="C00000"/>
                </a:solidFill>
              </a:rPr>
              <a:t>Klinik Demans Evreleme Ölçeği</a:t>
            </a:r>
            <a:r>
              <a:rPr lang="tr-TR"/>
              <a:t>” önerilir. </a:t>
            </a:r>
            <a:endParaRPr lang="tr-TR">
              <a:solidFill>
                <a:srgbClr val="0E0E0E"/>
              </a:solidFill>
              <a:latin typeface="Lato" panose="020F0502020204030203" pitchFamily="34" charset="0"/>
            </a:endParaRPr>
          </a:p>
          <a:p>
            <a:endParaRPr lang="tr-TR">
              <a:solidFill>
                <a:srgbClr val="0E0E0E"/>
              </a:solidFill>
              <a:latin typeface="Lato" panose="020F0502020204030203" pitchFamily="34" charset="0"/>
            </a:endParaRPr>
          </a:p>
          <a:p>
            <a:r>
              <a:rPr lang="tr-TR">
                <a:solidFill>
                  <a:srgbClr val="0E0E0E"/>
                </a:solidFill>
                <a:latin typeface="Lato" panose="020F0502020204030203" pitchFamily="34" charset="0"/>
              </a:rPr>
              <a:t>N</a:t>
            </a:r>
            <a:r>
              <a:rPr lang="tr-TR" b="0" i="0">
                <a:solidFill>
                  <a:srgbClr val="0E0E0E"/>
                </a:solidFill>
                <a:effectLst/>
                <a:latin typeface="Lato" panose="020F0502020204030203" pitchFamily="34" charset="0"/>
              </a:rPr>
              <a:t>e kadar yaşlıysa, beyin omurilik sıvısı incelemede yanlış pozitiflik artar </a:t>
            </a:r>
          </a:p>
          <a:p>
            <a:endParaRPr lang="tr-TR" b="0" i="0">
              <a:solidFill>
                <a:srgbClr val="0E0E0E"/>
              </a:solidFill>
              <a:effectLst/>
              <a:latin typeface="Lato" panose="020F0502020204030203" pitchFamily="34" charset="0"/>
            </a:endParaRPr>
          </a:p>
          <a:p>
            <a:r>
              <a:rPr lang="tr-TR" b="0" i="0">
                <a:solidFill>
                  <a:srgbClr val="0E0E0E"/>
                </a:solidFill>
                <a:effectLst/>
                <a:latin typeface="Lato" panose="020F0502020204030203" pitchFamily="34" charset="0"/>
              </a:rPr>
              <a:t>Yalnızca BT veya MRI taramaları ile Alzheimer hastalığını ekarte </a:t>
            </a:r>
            <a:r>
              <a:rPr lang="tr-TR">
                <a:solidFill>
                  <a:srgbClr val="0E0E0E"/>
                </a:solidFill>
                <a:latin typeface="Lato" panose="020F0502020204030203" pitchFamily="34" charset="0"/>
              </a:rPr>
              <a:t>edilmez</a:t>
            </a:r>
            <a:r>
              <a:rPr lang="tr-TR" b="0" i="0">
                <a:solidFill>
                  <a:srgbClr val="0E0E0E"/>
                </a:solidFill>
                <a:effectLst/>
                <a:latin typeface="Lato" panose="020F0502020204030203" pitchFamily="34" charset="0"/>
              </a:rPr>
              <a:t>.</a:t>
            </a:r>
          </a:p>
          <a:p>
            <a:endParaRPr lang="tr-TR" b="0" i="0">
              <a:solidFill>
                <a:srgbClr val="0E0E0E"/>
              </a:solidFill>
              <a:effectLst/>
              <a:latin typeface="Lato" panose="020F0502020204030203" pitchFamily="34" charset="0"/>
            </a:endParaRPr>
          </a:p>
          <a:p>
            <a:r>
              <a:rPr lang="tr-TR" b="0" i="0">
                <a:solidFill>
                  <a:srgbClr val="0E0E0E"/>
                </a:solidFill>
                <a:effectLst/>
                <a:latin typeface="Lato" panose="020F0502020204030203" pitchFamily="34" charset="0"/>
              </a:rPr>
              <a:t>Alzheimer hastalığını teşhis etmek için Apolipoprotein E </a:t>
            </a:r>
          </a:p>
          <a:p>
            <a:pPr marL="0" indent="0">
              <a:buNone/>
            </a:pPr>
            <a:r>
              <a:rPr lang="tr-TR" b="0" i="0">
                <a:solidFill>
                  <a:srgbClr val="0E0E0E"/>
                </a:solidFill>
                <a:effectLst/>
                <a:latin typeface="Lato" panose="020F0502020204030203" pitchFamily="34" charset="0"/>
              </a:rPr>
              <a:t>genotiplemesi veya elektroensefalografi kullanılmaz</a:t>
            </a:r>
          </a:p>
          <a:p>
            <a:pPr marL="0" indent="0">
              <a:buNone/>
            </a:pPr>
            <a:endParaRPr lang="tr-TR" b="0" i="0">
              <a:solidFill>
                <a:srgbClr val="0E0E0E"/>
              </a:solidFill>
              <a:effectLst/>
              <a:latin typeface="Lato" panose="020F0502020204030203" pitchFamily="34" charset="0"/>
            </a:endParaRPr>
          </a:p>
          <a:p>
            <a:r>
              <a:rPr lang="tr-TR" b="0" i="0">
                <a:solidFill>
                  <a:srgbClr val="0E0E0E"/>
                </a:solidFill>
                <a:effectLst/>
                <a:latin typeface="Lato" panose="020F0502020204030203" pitchFamily="34" charset="0"/>
              </a:rPr>
              <a:t>Genç başlangıçlı Alzheimer hastalığının bazı insanlarda genetik </a:t>
            </a:r>
            <a:r>
              <a:rPr lang="tr-TR">
                <a:solidFill>
                  <a:srgbClr val="0E0E0E"/>
                </a:solidFill>
                <a:latin typeface="Lato" panose="020F0502020204030203" pitchFamily="34" charset="0"/>
              </a:rPr>
              <a:t>nedenlidir</a:t>
            </a:r>
            <a:r>
              <a:rPr lang="tr-TR" b="0" i="0">
                <a:solidFill>
                  <a:srgbClr val="0E0E0E"/>
                </a:solidFill>
                <a:effectLst/>
                <a:latin typeface="Lato" panose="020F0502020204030203" pitchFamily="34" charset="0"/>
              </a:rPr>
              <a:t> </a:t>
            </a:r>
          </a:p>
          <a:p>
            <a:pPr marL="0" indent="0">
              <a:buNone/>
            </a:pPr>
            <a:endParaRPr lang="tr-TR" b="0" i="0">
              <a:solidFill>
                <a:srgbClr val="0E0E0E"/>
              </a:solidFill>
              <a:effectLst/>
              <a:latin typeface="Lato" panose="020F0502020204030203" pitchFamily="34" charset="0"/>
            </a:endParaRPr>
          </a:p>
          <a:p>
            <a:endParaRPr lang="tr-TR"/>
          </a:p>
        </p:txBody>
      </p:sp>
      <p:sp>
        <p:nvSpPr>
          <p:cNvPr id="5" name="Başlık 1">
            <a:extLst>
              <a:ext uri="{FF2B5EF4-FFF2-40B4-BE49-F238E27FC236}">
                <a16:creationId xmlns:a16="http://schemas.microsoft.com/office/drawing/2014/main" id="{70C8E7B9-9302-DF4E-966D-AE3370B37EE7}"/>
              </a:ext>
            </a:extLst>
          </p:cNvPr>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i="0">
                <a:solidFill>
                  <a:srgbClr val="0E0E0E"/>
                </a:solidFill>
                <a:effectLst/>
                <a:latin typeface="Lato" panose="020F0502020204030203" pitchFamily="34" charset="0"/>
              </a:rPr>
              <a:t>Uzman  hizmetlerinde teşhis</a:t>
            </a:r>
            <a:endParaRPr lang="tr-TR"/>
          </a:p>
        </p:txBody>
      </p:sp>
    </p:spTree>
    <p:extLst>
      <p:ext uri="{BB962C8B-B14F-4D97-AF65-F5344CB8AC3E}">
        <p14:creationId xmlns:p14="http://schemas.microsoft.com/office/powerpoint/2010/main" val="34111918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659192C-45F8-8643-BDFE-A3BD0DAEA80A}"/>
              </a:ext>
            </a:extLst>
          </p:cNvPr>
          <p:cNvSpPr>
            <a:spLocks noGrp="1"/>
          </p:cNvSpPr>
          <p:nvPr>
            <p:ph idx="1"/>
          </p:nvPr>
        </p:nvSpPr>
        <p:spPr/>
        <p:txBody>
          <a:bodyPr/>
          <a:lstStyle/>
          <a:p>
            <a:r>
              <a:rPr lang="tr-TR" u="sng"/>
              <a:t>Otozomal  dominant</a:t>
            </a:r>
            <a:r>
              <a:rPr lang="tr-TR"/>
              <a:t>  kalıtım  paterni  olan  </a:t>
            </a:r>
            <a:r>
              <a:rPr lang="tr-TR" u="sng"/>
              <a:t>erken başlangıçlı ailesel  </a:t>
            </a:r>
          </a:p>
          <a:p>
            <a:pPr marL="0" indent="0">
              <a:buNone/>
            </a:pPr>
            <a:r>
              <a:rPr lang="tr-TR" u="sng"/>
              <a:t>Alzheimer  hastalığı</a:t>
            </a:r>
            <a:r>
              <a:rPr lang="tr-TR"/>
              <a:t>  düşünülen  durumlarda  </a:t>
            </a:r>
            <a:r>
              <a:rPr lang="tr-TR">
                <a:solidFill>
                  <a:srgbClr val="C00000"/>
                </a:solidFill>
              </a:rPr>
              <a:t>Presenilin 1</a:t>
            </a:r>
            <a:r>
              <a:rPr lang="tr-TR"/>
              <a:t>,  </a:t>
            </a:r>
            <a:r>
              <a:rPr lang="tr-TR">
                <a:solidFill>
                  <a:srgbClr val="C00000"/>
                </a:solidFill>
              </a:rPr>
              <a:t>Presenilin  2 </a:t>
            </a:r>
            <a:r>
              <a:rPr lang="tr-TR"/>
              <a:t> </a:t>
            </a:r>
          </a:p>
          <a:p>
            <a:pPr marL="0" indent="0">
              <a:buNone/>
            </a:pPr>
            <a:r>
              <a:rPr lang="tr-TR"/>
              <a:t>ve  </a:t>
            </a:r>
            <a:r>
              <a:rPr lang="tr-TR">
                <a:solidFill>
                  <a:srgbClr val="C00000"/>
                </a:solidFill>
              </a:rPr>
              <a:t>Amiloid  Prekürsör  protein </a:t>
            </a:r>
            <a:r>
              <a:rPr lang="tr-TR"/>
              <a:t> gen  mutasyonları  araştırılmalıdır  ve  </a:t>
            </a:r>
          </a:p>
          <a:p>
            <a:pPr marL="0" indent="0">
              <a:buNone/>
            </a:pPr>
            <a:r>
              <a:rPr lang="tr-TR"/>
              <a:t>saptanmaları  halinde ailelere </a:t>
            </a:r>
            <a:r>
              <a:rPr lang="tr-TR" u="sng"/>
              <a:t>genetik danışmanlık verilmelidir.</a:t>
            </a:r>
          </a:p>
          <a:p>
            <a:r>
              <a:rPr lang="tr-TR"/>
              <a:t>Demans  tanısı  ve  Alzheimer  hastalığı’nın  klinik  tanısı  için  yaygın  </a:t>
            </a:r>
          </a:p>
          <a:p>
            <a:pPr marL="0" indent="0">
              <a:buNone/>
            </a:pPr>
            <a:r>
              <a:rPr lang="tr-TR"/>
              <a:t>olarak  kullanılan </a:t>
            </a:r>
            <a:r>
              <a:rPr lang="tr-TR" b="1">
                <a:solidFill>
                  <a:srgbClr val="C00000"/>
                </a:solidFill>
              </a:rPr>
              <a:t>Ulusal  Yaşlanma Enstitüsü 2011 kriterleri </a:t>
            </a:r>
          </a:p>
          <a:p>
            <a:pPr marL="0" indent="0">
              <a:buNone/>
            </a:pPr>
            <a:r>
              <a:rPr lang="tr-TR"/>
              <a:t>kullanılması önerilir (McKhann ve ark, 2011).   </a:t>
            </a:r>
          </a:p>
          <a:p>
            <a:pPr marL="0" indent="0">
              <a:buNone/>
            </a:pPr>
            <a:endParaRPr lang="tr-TR" u="sng"/>
          </a:p>
        </p:txBody>
      </p:sp>
      <p:sp>
        <p:nvSpPr>
          <p:cNvPr id="5" name="Başlık 1">
            <a:extLst>
              <a:ext uri="{FF2B5EF4-FFF2-40B4-BE49-F238E27FC236}">
                <a16:creationId xmlns:a16="http://schemas.microsoft.com/office/drawing/2014/main" id="{EB818D43-1B55-8D48-B348-146B3E57D402}"/>
              </a:ext>
            </a:extLst>
          </p:cNvPr>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i="0">
                <a:solidFill>
                  <a:srgbClr val="0E0E0E"/>
                </a:solidFill>
                <a:effectLst/>
                <a:latin typeface="Lato" panose="020F0502020204030203" pitchFamily="34" charset="0"/>
              </a:rPr>
              <a:t>Uzman  hizmetlerinde teşhis</a:t>
            </a:r>
            <a:endParaRPr lang="tr-TR"/>
          </a:p>
        </p:txBody>
      </p:sp>
    </p:spTree>
    <p:extLst>
      <p:ext uri="{BB962C8B-B14F-4D97-AF65-F5344CB8AC3E}">
        <p14:creationId xmlns:p14="http://schemas.microsoft.com/office/powerpoint/2010/main" val="3419118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3D942E-608F-FC46-99D8-93577726446D}"/>
              </a:ext>
            </a:extLst>
          </p:cNvPr>
          <p:cNvSpPr>
            <a:spLocks noGrp="1"/>
          </p:cNvSpPr>
          <p:nvPr>
            <p:ph type="title"/>
          </p:nvPr>
        </p:nvSpPr>
        <p:spPr>
          <a:xfrm>
            <a:off x="871284" y="95422"/>
            <a:ext cx="10515600" cy="990255"/>
          </a:xfrm>
        </p:spPr>
        <p:txBody>
          <a:bodyPr/>
          <a:lstStyle/>
          <a:p>
            <a:pPr algn="ctr"/>
            <a:r>
              <a:rPr lang="tr-TR" b="1"/>
              <a:t>GİRİŞ </a:t>
            </a:r>
            <a:endParaRPr lang="tr-TR"/>
          </a:p>
        </p:txBody>
      </p:sp>
      <p:sp>
        <p:nvSpPr>
          <p:cNvPr id="3" name="İçerik Yer Tutucusu 2">
            <a:extLst>
              <a:ext uri="{FF2B5EF4-FFF2-40B4-BE49-F238E27FC236}">
                <a16:creationId xmlns:a16="http://schemas.microsoft.com/office/drawing/2014/main" id="{478B74D1-630C-8947-8067-29D4393B6C31}"/>
              </a:ext>
            </a:extLst>
          </p:cNvPr>
          <p:cNvSpPr>
            <a:spLocks noGrp="1"/>
          </p:cNvSpPr>
          <p:nvPr>
            <p:ph idx="1"/>
          </p:nvPr>
        </p:nvSpPr>
        <p:spPr>
          <a:xfrm>
            <a:off x="330438" y="1170363"/>
            <a:ext cx="11861561" cy="5226984"/>
          </a:xfrm>
        </p:spPr>
        <p:txBody>
          <a:bodyPr>
            <a:normAutofit/>
          </a:bodyPr>
          <a:lstStyle/>
          <a:p>
            <a:r>
              <a:rPr lang="tr-TR" b="0" i="0">
                <a:effectLst/>
                <a:latin typeface="Muli"/>
              </a:rPr>
              <a:t>ALZHEİMER HASTALIĞI </a:t>
            </a:r>
            <a:r>
              <a:rPr lang="tr-TR">
                <a:latin typeface="Muli"/>
              </a:rPr>
              <a:t>: </a:t>
            </a:r>
          </a:p>
          <a:p>
            <a:pPr marL="0" indent="0">
              <a:buNone/>
            </a:pPr>
            <a:endParaRPr lang="tr-TR">
              <a:latin typeface="Muli"/>
            </a:endParaRPr>
          </a:p>
          <a:p>
            <a:pPr marL="0" indent="0">
              <a:buNone/>
            </a:pPr>
            <a:r>
              <a:rPr lang="tr-TR" b="0" i="0" u="sng">
                <a:effectLst/>
                <a:latin typeface="Muli"/>
              </a:rPr>
              <a:t>Bilişsel gerileme</a:t>
            </a:r>
            <a:r>
              <a:rPr lang="tr-TR" b="0" i="0">
                <a:effectLst/>
                <a:latin typeface="Muli"/>
              </a:rPr>
              <a:t>nin yanında </a:t>
            </a:r>
            <a:r>
              <a:rPr lang="tr-TR" b="0" i="0" u="sng">
                <a:effectLst/>
                <a:latin typeface="Muli"/>
              </a:rPr>
              <a:t>çeşitli nöropsikiyatrik davranışsal rahatsızlıklar</a:t>
            </a:r>
            <a:r>
              <a:rPr lang="tr-TR" b="0" i="0">
                <a:effectLst/>
                <a:latin typeface="Muli"/>
              </a:rPr>
              <a:t>a </a:t>
            </a:r>
          </a:p>
          <a:p>
            <a:endParaRPr lang="tr-TR">
              <a:latin typeface="Muli"/>
            </a:endParaRPr>
          </a:p>
          <a:p>
            <a:pPr marL="0" indent="0">
              <a:buNone/>
            </a:pPr>
            <a:r>
              <a:rPr lang="tr-TR" b="0" i="0">
                <a:effectLst/>
                <a:latin typeface="Muli"/>
              </a:rPr>
              <a:t>neden olan, kişinin </a:t>
            </a:r>
            <a:r>
              <a:rPr lang="tr-TR" b="0" i="0" u="sng">
                <a:effectLst/>
                <a:latin typeface="Muli"/>
              </a:rPr>
              <a:t>günlük yaşam faaliyetlerinde bozulmalar</a:t>
            </a:r>
            <a:r>
              <a:rPr lang="tr-TR" b="0" i="0">
                <a:effectLst/>
                <a:latin typeface="Muli"/>
              </a:rPr>
              <a:t> ortaya çıkaran ve </a:t>
            </a:r>
          </a:p>
          <a:p>
            <a:pPr marL="0" indent="0">
              <a:buNone/>
            </a:pPr>
            <a:endParaRPr lang="tr-TR">
              <a:latin typeface="Muli"/>
            </a:endParaRPr>
          </a:p>
          <a:p>
            <a:pPr marL="0" indent="0">
              <a:buNone/>
            </a:pPr>
            <a:r>
              <a:rPr lang="tr-TR" b="0" i="0">
                <a:effectLst/>
                <a:latin typeface="Muli"/>
              </a:rPr>
              <a:t>kişide önemli fiziksel ve psikolojik yıkımlar meydana getiren</a:t>
            </a:r>
          </a:p>
          <a:p>
            <a:pPr marL="0" indent="0">
              <a:buNone/>
            </a:pPr>
            <a:r>
              <a:rPr lang="tr-TR" b="0" i="0">
                <a:effectLst/>
                <a:latin typeface="Muli"/>
              </a:rPr>
              <a:t> </a:t>
            </a:r>
          </a:p>
          <a:p>
            <a:pPr marL="0" indent="0">
              <a:buNone/>
            </a:pPr>
            <a:r>
              <a:rPr lang="tr-TR" b="0" i="0" u="sng">
                <a:effectLst/>
                <a:latin typeface="Muli"/>
              </a:rPr>
              <a:t>dejeneratif bir beyin hastalığı</a:t>
            </a:r>
            <a:r>
              <a:rPr lang="tr-TR" b="0" i="0">
                <a:effectLst/>
                <a:latin typeface="Muli"/>
              </a:rPr>
              <a:t>dır.</a:t>
            </a:r>
          </a:p>
          <a:p>
            <a:pPr marL="0" indent="0">
              <a:buNone/>
            </a:pPr>
            <a:endParaRPr lang="tr-TR" b="0" i="0">
              <a:effectLst/>
              <a:latin typeface="Muli"/>
            </a:endParaRPr>
          </a:p>
          <a:p>
            <a:endParaRPr lang="tr-TR"/>
          </a:p>
        </p:txBody>
      </p:sp>
    </p:spTree>
    <p:extLst>
      <p:ext uri="{BB962C8B-B14F-4D97-AF65-F5344CB8AC3E}">
        <p14:creationId xmlns:p14="http://schemas.microsoft.com/office/powerpoint/2010/main" val="13119409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12EBB439-CB09-2845-AA01-CBDB2429ED22}"/>
              </a:ext>
            </a:extLst>
          </p:cNvPr>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Hafif Kognitif Bozukluk Tanısı</a:t>
            </a:r>
          </a:p>
        </p:txBody>
      </p:sp>
      <p:sp>
        <p:nvSpPr>
          <p:cNvPr id="6" name="Dikdörtgen: Yuvarlatılmış Köşeler 5">
            <a:extLst>
              <a:ext uri="{FF2B5EF4-FFF2-40B4-BE49-F238E27FC236}">
                <a16:creationId xmlns:a16="http://schemas.microsoft.com/office/drawing/2014/main" id="{A44991A8-3B66-FA45-B605-7608B2A06D46}"/>
              </a:ext>
            </a:extLst>
          </p:cNvPr>
          <p:cNvSpPr/>
          <p:nvPr/>
        </p:nvSpPr>
        <p:spPr>
          <a:xfrm>
            <a:off x="377584" y="1860624"/>
            <a:ext cx="11672731" cy="3770768"/>
          </a:xfrm>
          <a:prstGeom prst="round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tr-TR" sz="2800" b="1">
                <a:solidFill>
                  <a:srgbClr val="C00000"/>
                </a:solidFill>
              </a:rPr>
              <a:t>Kognisyonda eski  düzeyine  kıyasla  gerileme </a:t>
            </a:r>
            <a:r>
              <a:rPr lang="tr-TR" sz="2800" b="1">
                <a:solidFill>
                  <a:schemeClr val="tx1"/>
                </a:solidFill>
              </a:rPr>
              <a:t> olması  gereklidir.</a:t>
            </a:r>
          </a:p>
          <a:p>
            <a:r>
              <a:rPr lang="tr-TR" sz="2800" b="1">
                <a:solidFill>
                  <a:schemeClr val="tx1"/>
                </a:solidFill>
              </a:rPr>
              <a:t> </a:t>
            </a:r>
          </a:p>
          <a:p>
            <a:pPr marL="457200" indent="-457200">
              <a:buFont typeface="Arial" panose="020B0604020202020204" pitchFamily="34" charset="0"/>
              <a:buChar char="•"/>
            </a:pPr>
            <a:r>
              <a:rPr lang="tr-TR" sz="2800" b="1">
                <a:solidFill>
                  <a:schemeClr val="tx1"/>
                </a:solidFill>
              </a:rPr>
              <a:t>Gündelik  yaşamda  soruna  yol  açacak  düzeyde değildir</a:t>
            </a:r>
          </a:p>
          <a:p>
            <a:pPr marL="457200" indent="-457200">
              <a:buFont typeface="Arial" panose="020B0604020202020204" pitchFamily="34" charset="0"/>
              <a:buChar char="•"/>
            </a:pPr>
            <a:endParaRPr lang="tr-TR" sz="2800" b="1">
              <a:solidFill>
                <a:schemeClr val="tx1"/>
              </a:solidFill>
            </a:endParaRPr>
          </a:p>
          <a:p>
            <a:pPr marL="457200" indent="-457200">
              <a:buFont typeface="Arial" panose="020B0604020202020204" pitchFamily="34" charset="0"/>
              <a:buChar char="•"/>
            </a:pPr>
            <a:r>
              <a:rPr lang="tr-TR" sz="2800" b="1">
                <a:solidFill>
                  <a:schemeClr val="tx1"/>
                </a:solidFill>
              </a:rPr>
              <a:t>Başka bir hastalık veya ilaç kognisyonu gerileme nedeni olmamalıdır</a:t>
            </a:r>
          </a:p>
        </p:txBody>
      </p:sp>
    </p:spTree>
    <p:extLst>
      <p:ext uri="{BB962C8B-B14F-4D97-AF65-F5344CB8AC3E}">
        <p14:creationId xmlns:p14="http://schemas.microsoft.com/office/powerpoint/2010/main" val="18637040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579278-951E-6447-A369-2B7273990818}"/>
              </a:ext>
            </a:extLst>
          </p:cNvPr>
          <p:cNvSpPr>
            <a:spLocks noGrp="1"/>
          </p:cNvSpPr>
          <p:nvPr>
            <p:ph type="title"/>
          </p:nvPr>
        </p:nvSpPr>
        <p:spPr>
          <a:xfrm>
            <a:off x="708743" y="0"/>
            <a:ext cx="10515600" cy="1190799"/>
          </a:xfrm>
        </p:spPr>
        <p:txBody>
          <a:bodyPr/>
          <a:lstStyle/>
          <a:p>
            <a:pPr algn="ctr"/>
            <a:r>
              <a:rPr lang="tr-TR" b="1"/>
              <a:t>Muhtemel  Alzheimer  Hastalığı  tanısı</a:t>
            </a:r>
          </a:p>
        </p:txBody>
      </p:sp>
      <p:sp>
        <p:nvSpPr>
          <p:cNvPr id="3" name="İçerik Yer Tutucusu 2">
            <a:extLst>
              <a:ext uri="{FF2B5EF4-FFF2-40B4-BE49-F238E27FC236}">
                <a16:creationId xmlns:a16="http://schemas.microsoft.com/office/drawing/2014/main" id="{3CFD3079-FCE6-324E-9C1B-56B2A91EF447}"/>
              </a:ext>
            </a:extLst>
          </p:cNvPr>
          <p:cNvSpPr>
            <a:spLocks noGrp="1"/>
          </p:cNvSpPr>
          <p:nvPr>
            <p:ph idx="1"/>
          </p:nvPr>
        </p:nvSpPr>
        <p:spPr>
          <a:xfrm>
            <a:off x="172610" y="1318584"/>
            <a:ext cx="12406323" cy="5348466"/>
          </a:xfrm>
        </p:spPr>
        <p:txBody>
          <a:bodyPr>
            <a:normAutofit/>
          </a:bodyPr>
          <a:lstStyle/>
          <a:p>
            <a:r>
              <a:rPr lang="tr-TR"/>
              <a:t>“</a:t>
            </a:r>
            <a:r>
              <a:rPr lang="tr-TR" u="sng"/>
              <a:t> yukarıdakilere  ek  “çekirdek bulgular”ın olması gerekir: </a:t>
            </a:r>
          </a:p>
          <a:p>
            <a:pPr marL="0" indent="0">
              <a:buNone/>
            </a:pPr>
            <a:endParaRPr lang="tr-TR"/>
          </a:p>
          <a:p>
            <a:pPr marL="514350" indent="-514350">
              <a:buAutoNum type="arabicPeriod" startAt="4"/>
            </a:pPr>
            <a:endParaRPr lang="tr-TR"/>
          </a:p>
        </p:txBody>
      </p:sp>
      <p:sp>
        <p:nvSpPr>
          <p:cNvPr id="4" name="Dikdörtgen: Yuvarlatılmış Köşeler 3">
            <a:extLst>
              <a:ext uri="{FF2B5EF4-FFF2-40B4-BE49-F238E27FC236}">
                <a16:creationId xmlns:a16="http://schemas.microsoft.com/office/drawing/2014/main" id="{613FC7F3-7409-A84C-B48A-354DCBDD7A3A}"/>
              </a:ext>
            </a:extLst>
          </p:cNvPr>
          <p:cNvSpPr/>
          <p:nvPr/>
        </p:nvSpPr>
        <p:spPr>
          <a:xfrm>
            <a:off x="0" y="2408336"/>
            <a:ext cx="12019389" cy="3827189"/>
          </a:xfrm>
          <a:prstGeom prst="round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tr-TR" sz="2800">
                <a:solidFill>
                  <a:schemeClr val="tx1"/>
                </a:solidFill>
              </a:rPr>
              <a:t>1.Klinik bulguların sinsi bir şekilde başlaması, aylar yıllar içinde giderek artması, </a:t>
            </a:r>
          </a:p>
          <a:p>
            <a:pPr marL="0" indent="0">
              <a:buNone/>
            </a:pPr>
            <a:endParaRPr lang="tr-TR" sz="2800">
              <a:solidFill>
                <a:schemeClr val="tx1"/>
              </a:solidFill>
            </a:endParaRPr>
          </a:p>
          <a:p>
            <a:pPr marL="0" indent="0">
              <a:buNone/>
            </a:pPr>
            <a:r>
              <a:rPr lang="tr-TR" sz="2800">
                <a:solidFill>
                  <a:schemeClr val="tx1"/>
                </a:solidFill>
              </a:rPr>
              <a:t>2. Kognisyonun hasta aşikar  bir şekilde kötüleştiğinin görülmesi. </a:t>
            </a:r>
          </a:p>
          <a:p>
            <a:pPr marL="0" indent="0">
              <a:buNone/>
            </a:pPr>
            <a:endParaRPr lang="tr-TR" sz="2800">
              <a:solidFill>
                <a:schemeClr val="tx1"/>
              </a:solidFill>
            </a:endParaRPr>
          </a:p>
          <a:p>
            <a:pPr marL="0" indent="0">
              <a:buNone/>
            </a:pPr>
            <a:r>
              <a:rPr lang="tr-TR" sz="2800">
                <a:solidFill>
                  <a:schemeClr val="tx1"/>
                </a:solidFill>
              </a:rPr>
              <a:t>3. Alzheimer hastalığı bellek bozukluğu ile “</a:t>
            </a:r>
            <a:r>
              <a:rPr lang="tr-TR" sz="2800" b="1">
                <a:solidFill>
                  <a:schemeClr val="tx1"/>
                </a:solidFill>
              </a:rPr>
              <a:t>amnestik  form</a:t>
            </a:r>
            <a:r>
              <a:rPr lang="tr-TR" sz="2800">
                <a:solidFill>
                  <a:schemeClr val="tx1"/>
                </a:solidFill>
              </a:rPr>
              <a:t>” şeklinde  </a:t>
            </a:r>
          </a:p>
          <a:p>
            <a:pPr marL="0" indent="0">
              <a:buNone/>
            </a:pPr>
            <a:r>
              <a:rPr lang="tr-TR" sz="2800">
                <a:solidFill>
                  <a:schemeClr val="tx1"/>
                </a:solidFill>
              </a:rPr>
              <a:t>başlayabileceği gibi, </a:t>
            </a:r>
            <a:r>
              <a:rPr lang="tr-TR" sz="2800" b="1">
                <a:solidFill>
                  <a:schemeClr val="tx1"/>
                </a:solidFill>
              </a:rPr>
              <a:t>dil  başlangıçlı form</a:t>
            </a:r>
            <a:r>
              <a:rPr lang="tr-TR" sz="2800">
                <a:solidFill>
                  <a:schemeClr val="tx1"/>
                </a:solidFill>
              </a:rPr>
              <a:t>,  </a:t>
            </a:r>
            <a:r>
              <a:rPr lang="tr-TR" sz="2800" b="1">
                <a:solidFill>
                  <a:schemeClr val="tx1"/>
                </a:solidFill>
              </a:rPr>
              <a:t>görsel-mekansal  bozukluk form</a:t>
            </a:r>
            <a:r>
              <a:rPr lang="tr-TR" sz="2800">
                <a:solidFill>
                  <a:schemeClr val="tx1"/>
                </a:solidFill>
              </a:rPr>
              <a:t> </a:t>
            </a:r>
          </a:p>
          <a:p>
            <a:pPr marL="0" indent="0">
              <a:buNone/>
            </a:pPr>
            <a:r>
              <a:rPr lang="tr-TR" sz="2800">
                <a:solidFill>
                  <a:schemeClr val="tx1"/>
                </a:solidFill>
              </a:rPr>
              <a:t>ve  </a:t>
            </a:r>
            <a:r>
              <a:rPr lang="tr-TR" sz="2800" b="1">
                <a:solidFill>
                  <a:schemeClr val="tx1"/>
                </a:solidFill>
              </a:rPr>
              <a:t>yürütücü  işlev  bozukluğu  ile  giden  form</a:t>
            </a:r>
            <a:r>
              <a:rPr lang="tr-TR" sz="2800">
                <a:solidFill>
                  <a:schemeClr val="tx1"/>
                </a:solidFill>
              </a:rPr>
              <a:t>  şeklinde başlayabilir.   </a:t>
            </a:r>
          </a:p>
        </p:txBody>
      </p:sp>
    </p:spTree>
    <p:extLst>
      <p:ext uri="{BB962C8B-B14F-4D97-AF65-F5344CB8AC3E}">
        <p14:creationId xmlns:p14="http://schemas.microsoft.com/office/powerpoint/2010/main" val="40225480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EB14393-9198-3640-A1A7-4F600FF9C83A}"/>
              </a:ext>
            </a:extLst>
          </p:cNvPr>
          <p:cNvSpPr>
            <a:spLocks noGrp="1"/>
          </p:cNvSpPr>
          <p:nvPr>
            <p:ph idx="1"/>
          </p:nvPr>
        </p:nvSpPr>
        <p:spPr>
          <a:xfrm>
            <a:off x="118669" y="1491195"/>
            <a:ext cx="12073331" cy="5035610"/>
          </a:xfrm>
        </p:spPr>
        <p:txBody>
          <a:bodyPr>
            <a:normAutofit/>
          </a:bodyPr>
          <a:lstStyle/>
          <a:p>
            <a:pPr marL="514350" indent="-514350">
              <a:buAutoNum type="arabicPeriod" startAt="4"/>
            </a:pPr>
            <a:r>
              <a:rPr lang="tr-TR" u="sng"/>
              <a:t>Aşağıdaki durumlarda Muhtemel Alzheimer hastalığı tanısı konulmamalıdır:</a:t>
            </a:r>
          </a:p>
          <a:p>
            <a:pPr marL="0" indent="0">
              <a:buNone/>
            </a:pPr>
            <a:r>
              <a:rPr lang="tr-TR"/>
              <a:t>   </a:t>
            </a:r>
          </a:p>
          <a:p>
            <a:pPr marL="514350" indent="-514350">
              <a:buAutoNum type="alphaLcPeriod"/>
            </a:pPr>
            <a:r>
              <a:rPr lang="tr-TR"/>
              <a:t>Kognitif  bozukluk  ile  zamansal  ilişki  gösteren  </a:t>
            </a:r>
            <a:r>
              <a:rPr lang="tr-TR" b="1"/>
              <a:t>inme</a:t>
            </a:r>
            <a:r>
              <a:rPr lang="tr-TR"/>
              <a:t>  olması  veya  geniş  </a:t>
            </a:r>
          </a:p>
          <a:p>
            <a:pPr marL="0" indent="0">
              <a:buNone/>
            </a:pPr>
            <a:r>
              <a:rPr lang="tr-TR"/>
              <a:t>ve  birden  çok  </a:t>
            </a:r>
            <a:r>
              <a:rPr lang="tr-TR" b="1"/>
              <a:t>infarkt</a:t>
            </a:r>
            <a:r>
              <a:rPr lang="tr-TR"/>
              <a:t>  olması veya </a:t>
            </a:r>
            <a:r>
              <a:rPr lang="tr-TR" b="1"/>
              <a:t>yaygın ak madde bozukluğu</a:t>
            </a:r>
            <a:r>
              <a:rPr lang="tr-TR"/>
              <a:t> olması, </a:t>
            </a:r>
          </a:p>
          <a:p>
            <a:pPr marL="0" indent="0">
              <a:buNone/>
            </a:pPr>
            <a:r>
              <a:rPr lang="tr-TR"/>
              <a:t>b. </a:t>
            </a:r>
            <a:r>
              <a:rPr lang="tr-TR" b="1"/>
              <a:t>Lewy cisimcikli demans</a:t>
            </a:r>
            <a:r>
              <a:rPr lang="tr-TR"/>
              <a:t>ın çekirdek bulgularının olması, </a:t>
            </a:r>
          </a:p>
          <a:p>
            <a:pPr marL="0" indent="0">
              <a:buNone/>
            </a:pPr>
            <a:r>
              <a:rPr lang="tr-TR"/>
              <a:t>c. </a:t>
            </a:r>
            <a:r>
              <a:rPr lang="tr-TR" b="1"/>
              <a:t>Davranışsal varyant Frontotemporal demans</a:t>
            </a:r>
            <a:r>
              <a:rPr lang="tr-TR"/>
              <a:t>ın ana bulgularının  olması, </a:t>
            </a:r>
          </a:p>
          <a:p>
            <a:pPr marL="0" indent="0">
              <a:buNone/>
            </a:pPr>
            <a:r>
              <a:rPr lang="tr-TR"/>
              <a:t>d. </a:t>
            </a:r>
            <a:r>
              <a:rPr lang="tr-TR" b="1"/>
              <a:t>Semantik demans</a:t>
            </a:r>
            <a:r>
              <a:rPr lang="tr-TR"/>
              <a:t> veya </a:t>
            </a:r>
            <a:r>
              <a:rPr lang="tr-TR" b="1"/>
              <a:t>tutuk afazi</a:t>
            </a:r>
            <a:r>
              <a:rPr lang="tr-TR"/>
              <a:t>nin ana bulgularının olması, </a:t>
            </a:r>
          </a:p>
          <a:p>
            <a:pPr marL="0" indent="0">
              <a:buNone/>
            </a:pPr>
            <a:r>
              <a:rPr lang="tr-TR"/>
              <a:t>e.Kognisyonu kötüleştirebilecek başka aktif bir nörolojik veya nörolojik olmayan bir </a:t>
            </a:r>
          </a:p>
          <a:p>
            <a:pPr marL="0" indent="0">
              <a:buNone/>
            </a:pPr>
            <a:r>
              <a:rPr lang="tr-TR" b="1"/>
              <a:t>hastalık</a:t>
            </a:r>
            <a:r>
              <a:rPr lang="tr-TR"/>
              <a:t> veya </a:t>
            </a:r>
            <a:r>
              <a:rPr lang="tr-TR" b="1"/>
              <a:t>ilaç kullanımı</a:t>
            </a:r>
            <a:r>
              <a:rPr lang="tr-TR"/>
              <a:t>.</a:t>
            </a:r>
          </a:p>
          <a:p>
            <a:pPr marL="0" indent="0">
              <a:buNone/>
            </a:pPr>
            <a:endParaRPr lang="tr-TR"/>
          </a:p>
        </p:txBody>
      </p:sp>
      <p:sp>
        <p:nvSpPr>
          <p:cNvPr id="5" name="Başlık 1">
            <a:extLst>
              <a:ext uri="{FF2B5EF4-FFF2-40B4-BE49-F238E27FC236}">
                <a16:creationId xmlns:a16="http://schemas.microsoft.com/office/drawing/2014/main" id="{2B590142-7D77-1945-833D-53403FE4C7EC}"/>
              </a:ext>
            </a:extLst>
          </p:cNvPr>
          <p:cNvSpPr txBox="1">
            <a:spLocks noGrp="1"/>
          </p:cNvSpPr>
          <p:nvPr>
            <p:ph type="title"/>
          </p:nvPr>
        </p:nvSpPr>
        <p:spPr>
          <a:xfrm>
            <a:off x="751895"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Olası Alzheimer  Hastalığı  tanısı</a:t>
            </a:r>
          </a:p>
        </p:txBody>
      </p:sp>
    </p:spTree>
    <p:extLst>
      <p:ext uri="{BB962C8B-B14F-4D97-AF65-F5344CB8AC3E}">
        <p14:creationId xmlns:p14="http://schemas.microsoft.com/office/powerpoint/2010/main" val="39201939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6">
            <a:extLst>
              <a:ext uri="{FF2B5EF4-FFF2-40B4-BE49-F238E27FC236}">
                <a16:creationId xmlns:a16="http://schemas.microsoft.com/office/drawing/2014/main" id="{E26B7EAC-46D1-B242-94CD-DAD49557C6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2908" y="1"/>
            <a:ext cx="9209092" cy="6203162"/>
          </a:xfrm>
        </p:spPr>
      </p:pic>
      <p:sp>
        <p:nvSpPr>
          <p:cNvPr id="7" name="Metin kutusu 6">
            <a:extLst>
              <a:ext uri="{FF2B5EF4-FFF2-40B4-BE49-F238E27FC236}">
                <a16:creationId xmlns:a16="http://schemas.microsoft.com/office/drawing/2014/main" id="{60816026-7CE5-8241-B27B-C402584F3332}"/>
              </a:ext>
            </a:extLst>
          </p:cNvPr>
          <p:cNvSpPr txBox="1"/>
          <p:nvPr/>
        </p:nvSpPr>
        <p:spPr>
          <a:xfrm>
            <a:off x="118669" y="1672157"/>
            <a:ext cx="2524418" cy="2400657"/>
          </a:xfrm>
          <a:prstGeom prst="rect">
            <a:avLst/>
          </a:prstGeom>
          <a:noFill/>
        </p:spPr>
        <p:txBody>
          <a:bodyPr wrap="square" rtlCol="0">
            <a:spAutoFit/>
          </a:bodyPr>
          <a:lstStyle/>
          <a:p>
            <a:pPr algn="l"/>
            <a:r>
              <a:rPr lang="tr-TR" b="1" i="0">
                <a:effectLst/>
                <a:latin typeface="Trebuchet MS" panose="020B0603020202020204" pitchFamily="34" charset="0"/>
              </a:rPr>
              <a:t> </a:t>
            </a:r>
          </a:p>
          <a:p>
            <a:pPr algn="l"/>
            <a:r>
              <a:rPr lang="tr-TR" sz="2000" b="1" i="0">
                <a:solidFill>
                  <a:srgbClr val="C00000"/>
                </a:solidFill>
                <a:effectLst/>
                <a:latin typeface="Trebuchet MS" panose="020B0603020202020204" pitchFamily="34" charset="0"/>
              </a:rPr>
              <a:t>Teşhis sürecindeki önemli aşamalar</a:t>
            </a:r>
            <a:r>
              <a:rPr lang="tr-TR" sz="2000" b="1" i="0">
                <a:effectLst/>
                <a:latin typeface="Trebuchet MS" panose="020B0603020202020204" pitchFamily="34" charset="0"/>
              </a:rPr>
              <a:t>ı </a:t>
            </a:r>
            <a:r>
              <a:rPr lang="tr-TR" b="1" i="0">
                <a:effectLst/>
                <a:latin typeface="Trebuchet MS" panose="020B0603020202020204" pitchFamily="34" charset="0"/>
              </a:rPr>
              <a:t>ve her bir adımı desteklemek için </a:t>
            </a:r>
            <a:r>
              <a:rPr lang="tr-TR" sz="2000" b="1" i="0">
                <a:solidFill>
                  <a:srgbClr val="C00000"/>
                </a:solidFill>
                <a:effectLst/>
                <a:latin typeface="Trebuchet MS" panose="020B0603020202020204" pitchFamily="34" charset="0"/>
              </a:rPr>
              <a:t>önerilen testler</a:t>
            </a:r>
            <a:r>
              <a:rPr lang="tr-TR" b="1" i="0">
                <a:effectLst/>
                <a:latin typeface="Trebuchet MS" panose="020B0603020202020204" pitchFamily="34" charset="0"/>
              </a:rPr>
              <a:t> </a:t>
            </a:r>
            <a:endParaRPr lang="tr-TR"/>
          </a:p>
        </p:txBody>
      </p:sp>
      <p:sp>
        <p:nvSpPr>
          <p:cNvPr id="8" name="Metin kutusu 7">
            <a:extLst>
              <a:ext uri="{FF2B5EF4-FFF2-40B4-BE49-F238E27FC236}">
                <a16:creationId xmlns:a16="http://schemas.microsoft.com/office/drawing/2014/main" id="{3535B106-998B-BC4F-BB51-764E0D69D0EA}"/>
              </a:ext>
            </a:extLst>
          </p:cNvPr>
          <p:cNvSpPr txBox="1"/>
          <p:nvPr/>
        </p:nvSpPr>
        <p:spPr>
          <a:xfrm>
            <a:off x="668864" y="6434046"/>
            <a:ext cx="11435393" cy="307777"/>
          </a:xfrm>
          <a:prstGeom prst="rect">
            <a:avLst/>
          </a:prstGeom>
          <a:noFill/>
        </p:spPr>
        <p:txBody>
          <a:bodyPr wrap="square" rtlCol="0">
            <a:spAutoFit/>
          </a:bodyPr>
          <a:lstStyle/>
          <a:p>
            <a:pPr algn="l"/>
            <a:r>
              <a:rPr lang="tr-TR" sz="1400" b="0" i="0">
                <a:solidFill>
                  <a:srgbClr val="000000"/>
                </a:solidFill>
                <a:effectLst/>
                <a:latin typeface="Trebuchet MS" panose="020B0603020202020204" pitchFamily="34" charset="0"/>
              </a:rPr>
              <a:t>J Prev Alz Dis 2021;3(8):371-386   9 Haziran 2021'de çevrimiçi yayınlandı, http://dx.doi.org/10.14283/jpad.2021.23</a:t>
            </a:r>
            <a:endParaRPr lang="tr-TR" sz="1400"/>
          </a:p>
        </p:txBody>
      </p:sp>
      <p:sp>
        <p:nvSpPr>
          <p:cNvPr id="2" name="Metin kutusu 1">
            <a:extLst>
              <a:ext uri="{FF2B5EF4-FFF2-40B4-BE49-F238E27FC236}">
                <a16:creationId xmlns:a16="http://schemas.microsoft.com/office/drawing/2014/main" id="{760A6EDB-D9D1-194C-89C3-1050B3865E6F}"/>
              </a:ext>
            </a:extLst>
          </p:cNvPr>
          <p:cNvSpPr txBox="1"/>
          <p:nvPr/>
        </p:nvSpPr>
        <p:spPr>
          <a:xfrm>
            <a:off x="194185" y="4789920"/>
            <a:ext cx="2341019" cy="369332"/>
          </a:xfrm>
          <a:prstGeom prst="rect">
            <a:avLst/>
          </a:prstGeom>
          <a:noFill/>
        </p:spPr>
        <p:txBody>
          <a:bodyPr wrap="square" rtlCol="0">
            <a:spAutoFit/>
          </a:bodyPr>
          <a:lstStyle/>
          <a:p>
            <a:pPr algn="l"/>
            <a:r>
              <a:rPr lang="tr-TR"/>
              <a:t>BG : Açlık kan şekeri </a:t>
            </a:r>
          </a:p>
        </p:txBody>
      </p:sp>
    </p:spTree>
    <p:extLst>
      <p:ext uri="{BB962C8B-B14F-4D97-AF65-F5344CB8AC3E}">
        <p14:creationId xmlns:p14="http://schemas.microsoft.com/office/powerpoint/2010/main" val="40226949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9817B2A6-BE4B-D74F-8933-966A2DE238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227" y="280491"/>
            <a:ext cx="10583134" cy="5896472"/>
          </a:xfrm>
        </p:spPr>
      </p:pic>
      <p:sp>
        <p:nvSpPr>
          <p:cNvPr id="6" name="Metin kutusu 5">
            <a:extLst>
              <a:ext uri="{FF2B5EF4-FFF2-40B4-BE49-F238E27FC236}">
                <a16:creationId xmlns:a16="http://schemas.microsoft.com/office/drawing/2014/main" id="{ABAAE2DD-E568-D342-98A0-897C2192EA9E}"/>
              </a:ext>
            </a:extLst>
          </p:cNvPr>
          <p:cNvSpPr txBox="1"/>
          <p:nvPr/>
        </p:nvSpPr>
        <p:spPr>
          <a:xfrm>
            <a:off x="43152" y="6505228"/>
            <a:ext cx="12192000" cy="276999"/>
          </a:xfrm>
          <a:prstGeom prst="rect">
            <a:avLst/>
          </a:prstGeom>
          <a:noFill/>
        </p:spPr>
        <p:txBody>
          <a:bodyPr wrap="square" rtlCol="0">
            <a:spAutoFit/>
          </a:bodyPr>
          <a:lstStyle/>
          <a:p>
            <a:pPr algn="l"/>
            <a:r>
              <a:rPr lang="tr-TR" sz="1200" b="0" i="0">
                <a:solidFill>
                  <a:srgbClr val="000000"/>
                </a:solidFill>
                <a:effectLst/>
                <a:latin typeface="Calibri" panose="020F0502020204030204" pitchFamily="34" charset="0"/>
              </a:rPr>
              <a:t>World Alzheimer Report 2021: Journey through the diagnosis of dementia </a:t>
            </a:r>
            <a:r>
              <a:rPr lang="tr-TR" sz="1200" b="0" i="0" u="none" strike="noStrike">
                <a:solidFill>
                  <a:srgbClr val="4285F4"/>
                </a:solidFill>
                <a:effectLst/>
                <a:latin typeface="Calibri" panose="020F0502020204030204" pitchFamily="34" charset="0"/>
                <a:hlinkClick r:id="rId3"/>
              </a:rPr>
              <a:t>https://www.alzint.org/u/World-Alzheimer-Report-2021.pdf</a:t>
            </a:r>
            <a:r>
              <a:rPr lang="tr-TR" sz="1200" b="0" i="0">
                <a:solidFill>
                  <a:srgbClr val="232323"/>
                </a:solidFill>
                <a:effectLst/>
                <a:latin typeface="Helvetica"/>
              </a:rPr>
              <a:t>(Accessed on March 02, 2022).</a:t>
            </a:r>
            <a:r>
              <a:rPr lang="tr-TR" sz="1200" b="0" i="0">
                <a:solidFill>
                  <a:srgbClr val="000000"/>
                </a:solidFill>
                <a:effectLst/>
                <a:latin typeface="Calibri" panose="020F0502020204030204" pitchFamily="34" charset="0"/>
              </a:rPr>
              <a:t>”</a:t>
            </a:r>
            <a:endParaRPr lang="tr-TR" sz="1200"/>
          </a:p>
        </p:txBody>
      </p:sp>
      <p:sp>
        <p:nvSpPr>
          <p:cNvPr id="2" name="Metin kutusu 1">
            <a:extLst>
              <a:ext uri="{FF2B5EF4-FFF2-40B4-BE49-F238E27FC236}">
                <a16:creationId xmlns:a16="http://schemas.microsoft.com/office/drawing/2014/main" id="{5E40F34A-ECCC-FF4E-ACF9-2C4DBC9F8F53}"/>
              </a:ext>
            </a:extLst>
          </p:cNvPr>
          <p:cNvSpPr txBox="1"/>
          <p:nvPr/>
        </p:nvSpPr>
        <p:spPr>
          <a:xfrm>
            <a:off x="1488759" y="0"/>
            <a:ext cx="7044634" cy="369332"/>
          </a:xfrm>
          <a:prstGeom prst="rect">
            <a:avLst/>
          </a:prstGeom>
          <a:noFill/>
        </p:spPr>
        <p:txBody>
          <a:bodyPr wrap="square" rtlCol="0">
            <a:spAutoFit/>
          </a:bodyPr>
          <a:lstStyle/>
          <a:p>
            <a:pPr algn="l"/>
            <a:r>
              <a:rPr lang="tr-TR" b="1"/>
              <a:t>BİLİŞSEL KAYIP çeşitlerinin grafikle gösterilmesi</a:t>
            </a:r>
          </a:p>
        </p:txBody>
      </p:sp>
    </p:spTree>
    <p:extLst>
      <p:ext uri="{BB962C8B-B14F-4D97-AF65-F5344CB8AC3E}">
        <p14:creationId xmlns:p14="http://schemas.microsoft.com/office/powerpoint/2010/main" val="11814399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B7BF7684-1795-4948-8051-C9AB71213CE7}"/>
              </a:ext>
            </a:extLst>
          </p:cNvPr>
          <p:cNvSpPr txBox="1"/>
          <p:nvPr/>
        </p:nvSpPr>
        <p:spPr>
          <a:xfrm>
            <a:off x="9968211" y="930366"/>
            <a:ext cx="1828800" cy="954107"/>
          </a:xfrm>
          <a:prstGeom prst="rect">
            <a:avLst/>
          </a:prstGeom>
          <a:noFill/>
        </p:spPr>
        <p:txBody>
          <a:bodyPr wrap="square" rtlCol="0">
            <a:spAutoFit/>
          </a:bodyPr>
          <a:lstStyle/>
          <a:p>
            <a:pPr algn="ctr"/>
            <a:r>
              <a:rPr lang="tr-TR" sz="2800" b="1"/>
              <a:t>DEMANS      TANISI</a:t>
            </a:r>
          </a:p>
        </p:txBody>
      </p:sp>
      <p:pic>
        <p:nvPicPr>
          <p:cNvPr id="3" name="Resim 3">
            <a:extLst>
              <a:ext uri="{FF2B5EF4-FFF2-40B4-BE49-F238E27FC236}">
                <a16:creationId xmlns:a16="http://schemas.microsoft.com/office/drawing/2014/main" id="{CE0C2AD8-0D24-2D4D-A636-D45C7037A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17" y="172110"/>
            <a:ext cx="9435758" cy="6516517"/>
          </a:xfrm>
          <a:prstGeom prst="rect">
            <a:avLst/>
          </a:prstGeom>
        </p:spPr>
      </p:pic>
      <p:sp>
        <p:nvSpPr>
          <p:cNvPr id="2" name="Metin kutusu 1">
            <a:extLst>
              <a:ext uri="{FF2B5EF4-FFF2-40B4-BE49-F238E27FC236}">
                <a16:creationId xmlns:a16="http://schemas.microsoft.com/office/drawing/2014/main" id="{CE4B9517-CD7C-1C46-873E-345229B601EA}"/>
              </a:ext>
            </a:extLst>
          </p:cNvPr>
          <p:cNvSpPr txBox="1"/>
          <p:nvPr/>
        </p:nvSpPr>
        <p:spPr>
          <a:xfrm>
            <a:off x="9800779" y="2287079"/>
            <a:ext cx="2114902" cy="4247317"/>
          </a:xfrm>
          <a:prstGeom prst="rect">
            <a:avLst/>
          </a:prstGeom>
          <a:noFill/>
        </p:spPr>
        <p:txBody>
          <a:bodyPr wrap="square" rtlCol="0">
            <a:spAutoFit/>
          </a:bodyPr>
          <a:lstStyle/>
          <a:p>
            <a:pPr algn="l"/>
            <a:r>
              <a:rPr lang="tr-TR"/>
              <a:t>KOGNİTİF  BOZUKLUKLARIN  AYIRICI  TANISINA  ALGORİTMİK YAKLAIM</a:t>
            </a:r>
          </a:p>
          <a:p>
            <a:pPr algn="l"/>
            <a:r>
              <a:rPr lang="tr-TR"/>
              <a:t> İ.  Hakan  Gürvit İstanbul  Üniversitesi,  İstanbul  Tıp  Fakültesi, Nöroloji  Anabilim  Dalı, Davranı  Nörolojisi  ve  Hareket  Bozuklukları  Birimi</a:t>
            </a:r>
          </a:p>
          <a:p>
            <a:pPr algn="l"/>
            <a:r>
              <a:rPr lang="tr-TR"/>
              <a:t>2014</a:t>
            </a:r>
          </a:p>
        </p:txBody>
      </p:sp>
    </p:spTree>
    <p:extLst>
      <p:ext uri="{BB962C8B-B14F-4D97-AF65-F5344CB8AC3E}">
        <p14:creationId xmlns:p14="http://schemas.microsoft.com/office/powerpoint/2010/main" val="26108151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F350E6F2-AE3E-D149-B2E6-343A9CB62ADC}"/>
              </a:ext>
            </a:extLst>
          </p:cNvPr>
          <p:cNvPicPr>
            <a:picLocks noChangeAspect="1"/>
          </p:cNvPicPr>
          <p:nvPr/>
        </p:nvPicPr>
        <p:blipFill rotWithShape="1">
          <a:blip r:embed="rId2">
            <a:extLst>
              <a:ext uri="{28A0092B-C50C-407E-A947-70E740481C1C}">
                <a14:useLocalDpi xmlns:a14="http://schemas.microsoft.com/office/drawing/2010/main" val="0"/>
              </a:ext>
            </a:extLst>
          </a:blip>
          <a:srcRect t="10975" b="7694"/>
          <a:stretch/>
        </p:blipFill>
        <p:spPr>
          <a:xfrm>
            <a:off x="787533" y="46928"/>
            <a:ext cx="6160008" cy="6764144"/>
          </a:xfrm>
          <a:prstGeom prst="rect">
            <a:avLst/>
          </a:prstGeom>
        </p:spPr>
      </p:pic>
      <p:sp>
        <p:nvSpPr>
          <p:cNvPr id="3" name="Metin kutusu 2">
            <a:extLst>
              <a:ext uri="{FF2B5EF4-FFF2-40B4-BE49-F238E27FC236}">
                <a16:creationId xmlns:a16="http://schemas.microsoft.com/office/drawing/2014/main" id="{74751A88-316E-4341-8649-CA502BC1212B}"/>
              </a:ext>
            </a:extLst>
          </p:cNvPr>
          <p:cNvSpPr txBox="1"/>
          <p:nvPr/>
        </p:nvSpPr>
        <p:spPr>
          <a:xfrm>
            <a:off x="8941255" y="2032848"/>
            <a:ext cx="1828800" cy="830997"/>
          </a:xfrm>
          <a:prstGeom prst="rect">
            <a:avLst/>
          </a:prstGeom>
          <a:noFill/>
        </p:spPr>
        <p:txBody>
          <a:bodyPr wrap="square" rtlCol="0">
            <a:spAutoFit/>
          </a:bodyPr>
          <a:lstStyle/>
          <a:p>
            <a:pPr algn="l"/>
            <a:r>
              <a:rPr lang="tr-TR" sz="2400" b="1"/>
              <a:t>ALZHEİMER </a:t>
            </a:r>
          </a:p>
          <a:p>
            <a:pPr algn="ctr"/>
            <a:r>
              <a:rPr lang="tr-TR" sz="2400" b="1"/>
              <a:t>TANISI</a:t>
            </a:r>
          </a:p>
        </p:txBody>
      </p:sp>
      <p:sp>
        <p:nvSpPr>
          <p:cNvPr id="4" name="Metin kutusu 3">
            <a:extLst>
              <a:ext uri="{FF2B5EF4-FFF2-40B4-BE49-F238E27FC236}">
                <a16:creationId xmlns:a16="http://schemas.microsoft.com/office/drawing/2014/main" id="{F0CF0A79-D285-1F40-AAC1-2B6B97A2C827}"/>
              </a:ext>
            </a:extLst>
          </p:cNvPr>
          <p:cNvSpPr txBox="1"/>
          <p:nvPr/>
        </p:nvSpPr>
        <p:spPr>
          <a:xfrm>
            <a:off x="8619697" y="3994156"/>
            <a:ext cx="3252831" cy="2585323"/>
          </a:xfrm>
          <a:prstGeom prst="rect">
            <a:avLst/>
          </a:prstGeom>
          <a:noFill/>
        </p:spPr>
        <p:txBody>
          <a:bodyPr wrap="square" rtlCol="0">
            <a:spAutoFit/>
          </a:bodyPr>
          <a:lstStyle/>
          <a:p>
            <a:pPr algn="l"/>
            <a:r>
              <a:rPr lang="tr-TR"/>
              <a:t>KOGNİTİF  BOZUKLUKLARIN  AYIRICI  TANISINA  ALGORİTMİK YAKLAIM</a:t>
            </a:r>
          </a:p>
          <a:p>
            <a:pPr algn="l"/>
            <a:r>
              <a:rPr lang="tr-TR"/>
              <a:t> İ.  Hakan  Gürvit İstanbul  Üniversitesi,  İstanbul  Tıp  Fakültesi, Nöroloji  Anabilim  Dalı, Davranı  Nörolojisi  ve  Hareket  Bozuklukları  Birimi</a:t>
            </a:r>
          </a:p>
          <a:p>
            <a:pPr algn="l"/>
            <a:r>
              <a:rPr lang="tr-TR"/>
              <a:t>2014</a:t>
            </a:r>
          </a:p>
        </p:txBody>
      </p:sp>
    </p:spTree>
    <p:extLst>
      <p:ext uri="{BB962C8B-B14F-4D97-AF65-F5344CB8AC3E}">
        <p14:creationId xmlns:p14="http://schemas.microsoft.com/office/powerpoint/2010/main" val="23378308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B6DD1A-349F-2F44-8D7C-C320E0326506}"/>
              </a:ext>
            </a:extLst>
          </p:cNvPr>
          <p:cNvSpPr>
            <a:spLocks noGrp="1"/>
          </p:cNvSpPr>
          <p:nvPr>
            <p:ph type="title"/>
          </p:nvPr>
        </p:nvSpPr>
        <p:spPr>
          <a:xfrm>
            <a:off x="622438" y="278821"/>
            <a:ext cx="10515600" cy="897084"/>
          </a:xfrm>
        </p:spPr>
        <p:txBody>
          <a:bodyPr/>
          <a:lstStyle/>
          <a:p>
            <a:pPr algn="ctr"/>
            <a:r>
              <a:rPr lang="tr-TR" b="1"/>
              <a:t>AYIRICI TANI </a:t>
            </a:r>
          </a:p>
        </p:txBody>
      </p:sp>
      <p:sp>
        <p:nvSpPr>
          <p:cNvPr id="3" name="İçerik Yer Tutucusu 2">
            <a:extLst>
              <a:ext uri="{FF2B5EF4-FFF2-40B4-BE49-F238E27FC236}">
                <a16:creationId xmlns:a16="http://schemas.microsoft.com/office/drawing/2014/main" id="{09F80398-59BC-1D4A-978F-EBF299FE2FEC}"/>
              </a:ext>
            </a:extLst>
          </p:cNvPr>
          <p:cNvSpPr>
            <a:spLocks noGrp="1"/>
          </p:cNvSpPr>
          <p:nvPr>
            <p:ph idx="1"/>
          </p:nvPr>
        </p:nvSpPr>
        <p:spPr>
          <a:xfrm>
            <a:off x="730319" y="1453160"/>
            <a:ext cx="10515600" cy="5404840"/>
          </a:xfrm>
        </p:spPr>
        <p:txBody>
          <a:bodyPr>
            <a:normAutofit/>
          </a:bodyPr>
          <a:lstStyle/>
          <a:p>
            <a:r>
              <a:rPr lang="tr-TR" b="1"/>
              <a:t>Akut  konfüzyonel  durum (deliryum)</a:t>
            </a:r>
          </a:p>
          <a:p>
            <a:endParaRPr lang="tr-TR"/>
          </a:p>
          <a:p>
            <a:r>
              <a:rPr lang="tr-TR" b="1"/>
              <a:t>Subjektif  kognitif  bozukluk</a:t>
            </a:r>
          </a:p>
          <a:p>
            <a:endParaRPr lang="tr-TR"/>
          </a:p>
          <a:p>
            <a:r>
              <a:rPr lang="tr-TR" b="1"/>
              <a:t>Hafif  kognitif  bozukluk</a:t>
            </a:r>
          </a:p>
          <a:p>
            <a:endParaRPr lang="tr-TR"/>
          </a:p>
          <a:p>
            <a:r>
              <a:rPr lang="tr-TR" b="1"/>
              <a:t>Primer diğer demanslar : </a:t>
            </a:r>
          </a:p>
          <a:p>
            <a:pPr marL="0" indent="0">
              <a:buNone/>
            </a:pPr>
            <a:r>
              <a:rPr lang="tr-TR"/>
              <a:t>            </a:t>
            </a:r>
            <a:r>
              <a:rPr lang="tr-TR" sz="2000"/>
              <a:t>Hareket bzk: Lewy cisimcikli , parkinson , Huntington hastalığı</a:t>
            </a:r>
          </a:p>
          <a:p>
            <a:pPr marL="0" indent="0">
              <a:buNone/>
            </a:pPr>
            <a:r>
              <a:rPr lang="tr-TR" sz="2000"/>
              <a:t>                 Frontotemporal demans</a:t>
            </a:r>
          </a:p>
          <a:p>
            <a:pPr marL="0" indent="0">
              <a:buNone/>
            </a:pPr>
            <a:r>
              <a:rPr lang="tr-TR" sz="2000"/>
              <a:t>                 Prion hastalıkları </a:t>
            </a:r>
          </a:p>
          <a:p>
            <a:endParaRPr lang="tr-TR" sz="2200"/>
          </a:p>
          <a:p>
            <a:pPr marL="0" indent="0">
              <a:buNone/>
            </a:pPr>
            <a:endParaRPr lang="tr-TR" sz="2200"/>
          </a:p>
        </p:txBody>
      </p:sp>
    </p:spTree>
    <p:extLst>
      <p:ext uri="{BB962C8B-B14F-4D97-AF65-F5344CB8AC3E}">
        <p14:creationId xmlns:p14="http://schemas.microsoft.com/office/powerpoint/2010/main" val="29278519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B99CE3D-E5A4-4A4E-8709-E85CD5EC56B2}"/>
              </a:ext>
            </a:extLst>
          </p:cNvPr>
          <p:cNvSpPr>
            <a:spLocks noGrp="1"/>
          </p:cNvSpPr>
          <p:nvPr>
            <p:ph idx="1"/>
          </p:nvPr>
        </p:nvSpPr>
        <p:spPr>
          <a:xfrm>
            <a:off x="270422" y="970930"/>
            <a:ext cx="11651156" cy="5316627"/>
          </a:xfrm>
        </p:spPr>
        <p:txBody>
          <a:bodyPr>
            <a:normAutofit fontScale="92500" lnSpcReduction="20000"/>
          </a:bodyPr>
          <a:lstStyle/>
          <a:p>
            <a:r>
              <a:rPr lang="tr-TR" sz="2800" b="1"/>
              <a:t>Sekonder demanslar </a:t>
            </a:r>
          </a:p>
          <a:p>
            <a:pPr marL="0" indent="0">
              <a:buNone/>
            </a:pPr>
            <a:r>
              <a:rPr lang="tr-TR" sz="2800"/>
              <a:t>            Vasküler demans</a:t>
            </a:r>
          </a:p>
          <a:p>
            <a:pPr marL="0" indent="0">
              <a:buNone/>
            </a:pPr>
            <a:r>
              <a:rPr lang="tr-TR" sz="2800"/>
              <a:t>            Normal basınçlı hidrosefali </a:t>
            </a:r>
          </a:p>
          <a:p>
            <a:pPr marL="0" indent="0">
              <a:buNone/>
            </a:pPr>
            <a:r>
              <a:rPr lang="tr-TR" sz="2800"/>
              <a:t>            Toksik metabolik</a:t>
            </a:r>
            <a:r>
              <a:rPr lang="tr-TR" sz="1800"/>
              <a:t> :</a:t>
            </a:r>
          </a:p>
          <a:p>
            <a:pPr marL="0" indent="0">
              <a:buNone/>
            </a:pPr>
            <a:r>
              <a:rPr lang="tr-TR" sz="1800"/>
              <a:t>                                 - </a:t>
            </a:r>
            <a:r>
              <a:rPr lang="tr-TR" sz="2200"/>
              <a:t>Wernicke-Korsakoff hastalığı-B12 vitamin eksikliği</a:t>
            </a:r>
          </a:p>
          <a:p>
            <a:pPr marL="0" indent="0">
              <a:buNone/>
            </a:pPr>
            <a:r>
              <a:rPr lang="tr-TR" sz="2200"/>
              <a:t>                            - Nikotinik asit eksikliği-Hipotiroidi-Kronik karaciğer hastalığı</a:t>
            </a:r>
          </a:p>
          <a:p>
            <a:pPr marL="0" indent="0">
              <a:buNone/>
            </a:pPr>
            <a:r>
              <a:rPr lang="tr-TR" sz="2200"/>
              <a:t>                            - Organik çözücülere maruz kalma</a:t>
            </a:r>
          </a:p>
          <a:p>
            <a:pPr marL="0" indent="0">
              <a:buNone/>
            </a:pPr>
            <a:r>
              <a:rPr lang="tr-TR" sz="2200"/>
              <a:t>                            - İlaçlar-Alkolizm</a:t>
            </a:r>
          </a:p>
          <a:p>
            <a:pPr marL="0" indent="0">
              <a:buNone/>
            </a:pPr>
            <a:r>
              <a:rPr lang="tr-TR"/>
              <a:t>            Enfeksiyon </a:t>
            </a:r>
          </a:p>
          <a:p>
            <a:pPr marL="0" indent="0">
              <a:buNone/>
            </a:pPr>
            <a:r>
              <a:rPr lang="tr-TR"/>
              <a:t>            Kafa İçi Yer Kaplayıcı Hastalıklar ve Travma : </a:t>
            </a:r>
          </a:p>
          <a:p>
            <a:pPr marL="0" indent="0">
              <a:buNone/>
            </a:pPr>
            <a:r>
              <a:rPr lang="tr-TR" sz="2800"/>
              <a:t>                     - </a:t>
            </a:r>
            <a:r>
              <a:rPr lang="tr-TR" sz="2200"/>
              <a:t>Neoplazi-Subdural hematom-</a:t>
            </a:r>
          </a:p>
          <a:p>
            <a:pPr marL="0" indent="0">
              <a:buNone/>
            </a:pPr>
            <a:r>
              <a:rPr lang="tr-TR" sz="2200"/>
              <a:t>                            - Kafa travması ile ilişkili demans-Kronik travmatik ensefalopati</a:t>
            </a:r>
          </a:p>
          <a:p>
            <a:pPr marL="0" indent="0">
              <a:buNone/>
            </a:pPr>
            <a:r>
              <a:rPr lang="tr-TR" sz="2800"/>
              <a:t>             </a:t>
            </a:r>
            <a:r>
              <a:rPr lang="tr-TR"/>
              <a:t>Otoimmün-İnflammatuar Hastalıklar : </a:t>
            </a:r>
            <a:r>
              <a:rPr lang="tr-TR" sz="2800"/>
              <a:t>Multipl skleroz-Behçet hastalığı</a:t>
            </a:r>
            <a:endParaRPr lang="tr-TR"/>
          </a:p>
        </p:txBody>
      </p:sp>
      <p:sp>
        <p:nvSpPr>
          <p:cNvPr id="5" name="Başlık 1">
            <a:extLst>
              <a:ext uri="{FF2B5EF4-FFF2-40B4-BE49-F238E27FC236}">
                <a16:creationId xmlns:a16="http://schemas.microsoft.com/office/drawing/2014/main" id="{BD112738-F1F0-2F4E-A31A-B7D2453F9A10}"/>
              </a:ext>
            </a:extLst>
          </p:cNvPr>
          <p:cNvSpPr txBox="1">
            <a:spLocks noGrp="1"/>
          </p:cNvSpPr>
          <p:nvPr>
            <p:ph type="title"/>
          </p:nvPr>
        </p:nvSpPr>
        <p:spPr>
          <a:xfrm>
            <a:off x="784260" y="-34035"/>
            <a:ext cx="10515600" cy="1004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AYIRICI TANI </a:t>
            </a:r>
          </a:p>
        </p:txBody>
      </p:sp>
    </p:spTree>
    <p:extLst>
      <p:ext uri="{BB962C8B-B14F-4D97-AF65-F5344CB8AC3E}">
        <p14:creationId xmlns:p14="http://schemas.microsoft.com/office/powerpoint/2010/main" val="23099848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DE03A5A-4B36-2943-B30F-90422A67BF5D}"/>
              </a:ext>
            </a:extLst>
          </p:cNvPr>
          <p:cNvSpPr>
            <a:spLocks noGrp="1"/>
          </p:cNvSpPr>
          <p:nvPr>
            <p:ph idx="1"/>
          </p:nvPr>
        </p:nvSpPr>
        <p:spPr>
          <a:xfrm>
            <a:off x="431525" y="1510334"/>
            <a:ext cx="11672732" cy="4477066"/>
          </a:xfrm>
        </p:spPr>
        <p:txBody>
          <a:bodyPr>
            <a:normAutofit/>
          </a:bodyPr>
          <a:lstStyle/>
          <a:p>
            <a:r>
              <a:rPr lang="tr-TR" b="1">
                <a:effectLst/>
              </a:rPr>
              <a:t>Alzheimer hastalığı :</a:t>
            </a:r>
            <a:r>
              <a:rPr lang="tr-TR">
                <a:effectLst/>
              </a:rPr>
              <a:t> beyinde ventriküler ve sulkal  genişleme ,  atrofi </a:t>
            </a:r>
            <a:endParaRPr lang="tr-TR"/>
          </a:p>
          <a:p>
            <a:pPr marL="0" indent="0">
              <a:buNone/>
            </a:pPr>
            <a:r>
              <a:rPr lang="tr-TR">
                <a:effectLst/>
              </a:rPr>
              <a:t>amiloid plakların ve nörofibriler yumakların varlığı</a:t>
            </a:r>
          </a:p>
          <a:p>
            <a:endParaRPr lang="tr-TR">
              <a:effectLst/>
            </a:endParaRPr>
          </a:p>
          <a:p>
            <a:r>
              <a:rPr lang="tr-TR" b="1">
                <a:effectLst/>
              </a:rPr>
              <a:t>Lewy cisimcikli demans :</a:t>
            </a:r>
            <a:r>
              <a:rPr lang="tr-TR">
                <a:effectLst/>
              </a:rPr>
              <a:t> Alzheimer hastalığına benzer, </a:t>
            </a:r>
          </a:p>
          <a:p>
            <a:pPr marL="0" indent="0">
              <a:buNone/>
            </a:pPr>
            <a:r>
              <a:rPr lang="tr-TR">
                <a:effectLst/>
              </a:rPr>
              <a:t>ancak </a:t>
            </a:r>
            <a:r>
              <a:rPr lang="tr-TR" u="sng">
                <a:effectLst/>
              </a:rPr>
              <a:t>parkinsonizm benzeri görsel halüsinasyonlar ve motor semptomlar</a:t>
            </a:r>
            <a:r>
              <a:rPr lang="tr-TR">
                <a:effectLst/>
              </a:rPr>
              <a:t> </a:t>
            </a:r>
          </a:p>
          <a:p>
            <a:pPr marL="0" indent="0">
              <a:buNone/>
            </a:pPr>
            <a:r>
              <a:rPr lang="tr-TR">
                <a:effectLst/>
              </a:rPr>
              <a:t>hastalığın </a:t>
            </a:r>
            <a:r>
              <a:rPr lang="tr-TR" u="sng">
                <a:effectLst/>
              </a:rPr>
              <a:t>başlangıcında gelişir.</a:t>
            </a:r>
            <a:r>
              <a:rPr lang="tr-TR">
                <a:effectLst/>
              </a:rPr>
              <a:t> </a:t>
            </a:r>
            <a:endParaRPr lang="tr-TR"/>
          </a:p>
          <a:p>
            <a:pPr marL="0" indent="0">
              <a:buNone/>
            </a:pPr>
            <a:r>
              <a:rPr lang="tr-TR">
                <a:effectLst/>
              </a:rPr>
              <a:t>Histolojik olarak, Lewy cisimcikleri bulunur; bunlar beynin </a:t>
            </a:r>
            <a:r>
              <a:rPr lang="tr-TR" u="sng">
                <a:effectLst/>
              </a:rPr>
              <a:t>temporal, </a:t>
            </a:r>
            <a:endParaRPr lang="tr-TR" u="sng"/>
          </a:p>
          <a:p>
            <a:pPr marL="0" indent="0">
              <a:buNone/>
            </a:pPr>
            <a:r>
              <a:rPr lang="tr-TR" u="sng">
                <a:effectLst/>
              </a:rPr>
              <a:t>parietal ve paralimbik </a:t>
            </a:r>
            <a:r>
              <a:rPr lang="tr-TR">
                <a:effectLst/>
              </a:rPr>
              <a:t>bölgelerinde bulunan </a:t>
            </a:r>
            <a:r>
              <a:rPr lang="tr-TR" u="sng">
                <a:effectLst/>
              </a:rPr>
              <a:t>sitoplazmik inklüzyonlardır.</a:t>
            </a:r>
            <a:r>
              <a:rPr lang="tr-TR">
                <a:effectLst/>
              </a:rPr>
              <a:t> </a:t>
            </a:r>
            <a:endParaRPr lang="tr-TR"/>
          </a:p>
        </p:txBody>
      </p:sp>
      <p:sp>
        <p:nvSpPr>
          <p:cNvPr id="5" name="Başlık 1">
            <a:extLst>
              <a:ext uri="{FF2B5EF4-FFF2-40B4-BE49-F238E27FC236}">
                <a16:creationId xmlns:a16="http://schemas.microsoft.com/office/drawing/2014/main" id="{04254CDB-E543-714E-88E1-87440349A255}"/>
              </a:ext>
            </a:extLst>
          </p:cNvPr>
          <p:cNvSpPr txBox="1">
            <a:spLocks noGrp="1"/>
          </p:cNvSpPr>
          <p:nvPr>
            <p:ph type="title"/>
          </p:nvPr>
        </p:nvSpPr>
        <p:spPr>
          <a:xfrm>
            <a:off x="687167" y="18256"/>
            <a:ext cx="10515600" cy="11252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AYIRICI TANI </a:t>
            </a:r>
          </a:p>
        </p:txBody>
      </p:sp>
    </p:spTree>
    <p:extLst>
      <p:ext uri="{BB962C8B-B14F-4D97-AF65-F5344CB8AC3E}">
        <p14:creationId xmlns:p14="http://schemas.microsoft.com/office/powerpoint/2010/main" val="1614924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BD4E030-CD98-1448-9AD5-C23AC3FB1EA7}"/>
              </a:ext>
            </a:extLst>
          </p:cNvPr>
          <p:cNvSpPr>
            <a:spLocks noGrp="1"/>
          </p:cNvSpPr>
          <p:nvPr>
            <p:ph idx="1"/>
          </p:nvPr>
        </p:nvSpPr>
        <p:spPr/>
        <p:txBody>
          <a:bodyPr>
            <a:normAutofit fontScale="92500"/>
          </a:bodyPr>
          <a:lstStyle/>
          <a:p>
            <a:pPr marL="0" indent="0">
              <a:buNone/>
            </a:pPr>
            <a:r>
              <a:rPr lang="tr-TR" b="0" i="0">
                <a:solidFill>
                  <a:srgbClr val="C00000"/>
                </a:solidFill>
                <a:effectLst/>
                <a:latin typeface="Muli"/>
              </a:rPr>
              <a:t> ALZHEİMER ; </a:t>
            </a:r>
          </a:p>
          <a:p>
            <a:endParaRPr lang="tr-TR" b="0" i="0">
              <a:solidFill>
                <a:srgbClr val="C00000"/>
              </a:solidFill>
              <a:effectLst/>
              <a:latin typeface="Muli"/>
            </a:endParaRPr>
          </a:p>
          <a:p>
            <a:r>
              <a:rPr lang="tr-TR" b="0" i="0">
                <a:solidFill>
                  <a:srgbClr val="C00000"/>
                </a:solidFill>
                <a:effectLst/>
                <a:latin typeface="Muli"/>
              </a:rPr>
              <a:t>demansın en sık nedeni</a:t>
            </a:r>
            <a:r>
              <a:rPr lang="tr-TR" b="0" i="0">
                <a:effectLst/>
                <a:latin typeface="Muli"/>
              </a:rPr>
              <a:t>dir.</a:t>
            </a:r>
          </a:p>
          <a:p>
            <a:endParaRPr lang="tr-TR" b="0" i="0">
              <a:effectLst/>
              <a:latin typeface="Muli"/>
            </a:endParaRPr>
          </a:p>
          <a:p>
            <a:r>
              <a:rPr lang="tr-TR">
                <a:solidFill>
                  <a:srgbClr val="C00000"/>
                </a:solidFill>
                <a:latin typeface="Muli"/>
              </a:rPr>
              <a:t>Ç</a:t>
            </a:r>
            <a:r>
              <a:rPr lang="tr-TR" b="0" i="0">
                <a:solidFill>
                  <a:srgbClr val="C00000"/>
                </a:solidFill>
                <a:effectLst/>
                <a:latin typeface="Muli"/>
              </a:rPr>
              <a:t>oğunlukla unutkanlık</a:t>
            </a:r>
            <a:r>
              <a:rPr lang="tr-TR" b="0" i="0">
                <a:effectLst/>
                <a:latin typeface="Muli"/>
              </a:rPr>
              <a:t>, davranış bozukluğu, kafa karışıklığıyla başlar</a:t>
            </a:r>
          </a:p>
          <a:p>
            <a:endParaRPr lang="tr-TR" b="0" i="0">
              <a:effectLst/>
              <a:latin typeface="Muli"/>
            </a:endParaRPr>
          </a:p>
          <a:p>
            <a:r>
              <a:rPr lang="tr-TR" b="0" i="0">
                <a:effectLst/>
                <a:latin typeface="Source Sans Pro" panose="020B0503030403020204" pitchFamily="34" charset="0"/>
              </a:rPr>
              <a:t>Yaşlanmanın normal bir parçası değildir.</a:t>
            </a:r>
          </a:p>
          <a:p>
            <a:endParaRPr lang="tr-TR" b="0" i="0">
              <a:effectLst/>
              <a:latin typeface="Source Sans Pro" panose="020B0503030403020204" pitchFamily="34" charset="0"/>
            </a:endParaRPr>
          </a:p>
          <a:p>
            <a:r>
              <a:rPr lang="tr-TR"/>
              <a:t>Sıklıkla  senil  başlangıç  olsa  da  presenil  ( erken ) olarak  da başlayabilir. </a:t>
            </a:r>
          </a:p>
        </p:txBody>
      </p:sp>
      <p:sp>
        <p:nvSpPr>
          <p:cNvPr id="5" name="Başlık 1">
            <a:extLst>
              <a:ext uri="{FF2B5EF4-FFF2-40B4-BE49-F238E27FC236}">
                <a16:creationId xmlns:a16="http://schemas.microsoft.com/office/drawing/2014/main" id="{99EDAB14-F535-6D4A-B5F3-E81F45BA011B}"/>
              </a:ext>
            </a:extLst>
          </p:cNvPr>
          <p:cNvSpPr txBox="1">
            <a:spLocks noGrp="1"/>
          </p:cNvSpPr>
          <p:nvPr>
            <p:ph type="title"/>
          </p:nvPr>
        </p:nvSpPr>
        <p:spPr>
          <a:xfrm>
            <a:off x="838200" y="2157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GİRİŞ </a:t>
            </a:r>
            <a:endParaRPr lang="tr-TR"/>
          </a:p>
        </p:txBody>
      </p:sp>
    </p:spTree>
    <p:extLst>
      <p:ext uri="{BB962C8B-B14F-4D97-AF65-F5344CB8AC3E}">
        <p14:creationId xmlns:p14="http://schemas.microsoft.com/office/powerpoint/2010/main" val="36375730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3CBBBB1-83EE-CA4B-996D-3B56BF73B1BD}"/>
              </a:ext>
            </a:extLst>
          </p:cNvPr>
          <p:cNvSpPr>
            <a:spLocks noGrp="1"/>
          </p:cNvSpPr>
          <p:nvPr>
            <p:ph idx="1"/>
          </p:nvPr>
        </p:nvSpPr>
        <p:spPr>
          <a:xfrm>
            <a:off x="97093" y="1325563"/>
            <a:ext cx="12094907" cy="5373852"/>
          </a:xfrm>
        </p:spPr>
        <p:txBody>
          <a:bodyPr>
            <a:normAutofit/>
          </a:bodyPr>
          <a:lstStyle/>
          <a:p>
            <a:r>
              <a:rPr lang="tr-TR" b="1">
                <a:effectLst/>
              </a:rPr>
              <a:t>Vasküler demans </a:t>
            </a:r>
            <a:r>
              <a:rPr lang="tr-TR">
                <a:effectLst/>
              </a:rPr>
              <a:t>: </a:t>
            </a:r>
            <a:r>
              <a:rPr lang="tr-TR" u="sng">
                <a:effectLst/>
              </a:rPr>
              <a:t>Multi-infarkt</a:t>
            </a:r>
            <a:r>
              <a:rPr lang="tr-TR">
                <a:effectLst/>
              </a:rPr>
              <a:t> ve </a:t>
            </a:r>
            <a:r>
              <a:rPr lang="tr-TR" u="sng">
                <a:effectLst/>
              </a:rPr>
              <a:t>Sub- kortikal vasküler demans</a:t>
            </a:r>
            <a:r>
              <a:rPr lang="tr-TR">
                <a:effectLst/>
              </a:rPr>
              <a:t> </a:t>
            </a:r>
          </a:p>
          <a:p>
            <a:pPr marL="0" indent="0">
              <a:buNone/>
            </a:pPr>
            <a:r>
              <a:rPr lang="tr-TR">
                <a:effectLst/>
              </a:rPr>
              <a:t>olarak ikiye ayrılır. </a:t>
            </a:r>
            <a:endParaRPr lang="tr-TR"/>
          </a:p>
          <a:p>
            <a:pPr marL="0" indent="0">
              <a:buNone/>
            </a:pPr>
            <a:endParaRPr lang="tr-TR">
              <a:effectLst/>
            </a:endParaRPr>
          </a:p>
          <a:p>
            <a:pPr marL="0" indent="0">
              <a:buNone/>
            </a:pPr>
            <a:r>
              <a:rPr lang="tr-TR">
                <a:effectLst/>
              </a:rPr>
              <a:t>             </a:t>
            </a:r>
            <a:r>
              <a:rPr lang="tr-TR" u="sng">
                <a:effectLst/>
              </a:rPr>
              <a:t>Multi-infarkt demans :</a:t>
            </a:r>
            <a:r>
              <a:rPr lang="tr-TR">
                <a:effectLst/>
              </a:rPr>
              <a:t> </a:t>
            </a:r>
            <a:r>
              <a:rPr lang="tr-TR" u="sng">
                <a:effectLst/>
              </a:rPr>
              <a:t>fokal, asimetrik nörolojik anormallikler</a:t>
            </a:r>
            <a:r>
              <a:rPr lang="tr-TR">
                <a:effectLst/>
              </a:rPr>
              <a:t> eşlik eder </a:t>
            </a:r>
          </a:p>
          <a:p>
            <a:pPr marL="0" indent="0">
              <a:buNone/>
            </a:pPr>
            <a:r>
              <a:rPr lang="tr-TR">
                <a:effectLst/>
              </a:rPr>
              <a:t>Nöro görüntüleme çok sayıda inme odağını gösterebilir. </a:t>
            </a:r>
            <a:endParaRPr lang="tr-TR"/>
          </a:p>
          <a:p>
            <a:pPr marL="0" indent="0">
              <a:buNone/>
            </a:pPr>
            <a:endParaRPr lang="tr-TR"/>
          </a:p>
          <a:p>
            <a:pPr marL="0" indent="0">
              <a:buNone/>
            </a:pPr>
            <a:r>
              <a:rPr lang="tr-TR"/>
              <a:t>            </a:t>
            </a:r>
            <a:r>
              <a:rPr lang="tr-TR" u="sng"/>
              <a:t>S</a:t>
            </a:r>
            <a:r>
              <a:rPr lang="tr-TR" u="sng">
                <a:effectLst/>
              </a:rPr>
              <a:t>ubkortikal vasküler demans :</a:t>
            </a:r>
            <a:r>
              <a:rPr lang="tr-TR">
                <a:effectLst/>
              </a:rPr>
              <a:t> Demansın </a:t>
            </a:r>
            <a:r>
              <a:rPr lang="tr-TR" u="sng">
                <a:effectLst/>
              </a:rPr>
              <a:t>başlangıcında hastanın yürüme ile </a:t>
            </a:r>
          </a:p>
          <a:p>
            <a:pPr marL="0" indent="0">
              <a:buNone/>
            </a:pPr>
            <a:r>
              <a:rPr lang="tr-TR" u="sng">
                <a:effectLst/>
              </a:rPr>
              <a:t>belirgin problemler</a:t>
            </a:r>
            <a:r>
              <a:rPr lang="tr-TR">
                <a:effectLst/>
              </a:rPr>
              <a:t>inin ortaya çıkması durumunda şüphelenilmelidir.</a:t>
            </a:r>
          </a:p>
          <a:p>
            <a:pPr marL="0" indent="0">
              <a:buNone/>
            </a:pPr>
            <a:r>
              <a:rPr lang="tr-TR">
                <a:effectLst/>
              </a:rPr>
              <a:t> </a:t>
            </a:r>
            <a:endParaRPr lang="tr-TR"/>
          </a:p>
        </p:txBody>
      </p:sp>
      <p:sp>
        <p:nvSpPr>
          <p:cNvPr id="5" name="Başlık 1">
            <a:extLst>
              <a:ext uri="{FF2B5EF4-FFF2-40B4-BE49-F238E27FC236}">
                <a16:creationId xmlns:a16="http://schemas.microsoft.com/office/drawing/2014/main" id="{8159E9E4-BD96-3943-B523-CB68CABD53E9}"/>
              </a:ext>
            </a:extLst>
          </p:cNvPr>
          <p:cNvSpPr txBox="1">
            <a:spLocks noGrp="1"/>
          </p:cNvSpPr>
          <p:nvPr>
            <p:ph type="title"/>
          </p:nvPr>
        </p:nvSpPr>
        <p:spPr>
          <a:xfrm>
            <a:off x="67637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AYIRICI TANI </a:t>
            </a:r>
          </a:p>
        </p:txBody>
      </p:sp>
    </p:spTree>
    <p:extLst>
      <p:ext uri="{BB962C8B-B14F-4D97-AF65-F5344CB8AC3E}">
        <p14:creationId xmlns:p14="http://schemas.microsoft.com/office/powerpoint/2010/main" val="6530058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A26DA5-FA61-D741-A93C-10B261396C70}"/>
              </a:ext>
            </a:extLst>
          </p:cNvPr>
          <p:cNvSpPr>
            <a:spLocks noGrp="1"/>
          </p:cNvSpPr>
          <p:nvPr>
            <p:ph type="title"/>
          </p:nvPr>
        </p:nvSpPr>
        <p:spPr>
          <a:xfrm>
            <a:off x="-1448879" y="-48773"/>
            <a:ext cx="10515600" cy="1325563"/>
          </a:xfrm>
        </p:spPr>
        <p:txBody>
          <a:bodyPr/>
          <a:lstStyle/>
          <a:p>
            <a:pPr algn="ctr"/>
            <a:r>
              <a:rPr lang="tr-TR" b="1"/>
              <a:t>ALZHEİMER KORUYUCU TEDAVİ </a:t>
            </a:r>
          </a:p>
        </p:txBody>
      </p:sp>
      <p:sp>
        <p:nvSpPr>
          <p:cNvPr id="3" name="İçerik Yer Tutucusu 2">
            <a:extLst>
              <a:ext uri="{FF2B5EF4-FFF2-40B4-BE49-F238E27FC236}">
                <a16:creationId xmlns:a16="http://schemas.microsoft.com/office/drawing/2014/main" id="{F2892D71-6117-BC4A-B643-CEB35BAB033D}"/>
              </a:ext>
            </a:extLst>
          </p:cNvPr>
          <p:cNvSpPr>
            <a:spLocks noGrp="1"/>
          </p:cNvSpPr>
          <p:nvPr>
            <p:ph idx="1"/>
          </p:nvPr>
        </p:nvSpPr>
        <p:spPr>
          <a:xfrm>
            <a:off x="164986" y="1143539"/>
            <a:ext cx="7551675" cy="4940954"/>
          </a:xfrm>
        </p:spPr>
        <p:txBody>
          <a:bodyPr>
            <a:normAutofit fontScale="92500" lnSpcReduction="10000"/>
          </a:bodyPr>
          <a:lstStyle/>
          <a:p>
            <a:pPr marL="0" indent="0">
              <a:buNone/>
            </a:pPr>
            <a:r>
              <a:rPr lang="tr-TR" b="0" i="0">
                <a:solidFill>
                  <a:srgbClr val="000000"/>
                </a:solidFill>
                <a:effectLst/>
                <a:latin typeface="Source Sans Pro" panose="020B0503030403020204" pitchFamily="34" charset="0"/>
              </a:rPr>
              <a:t>Ulusal Bilimler, Mühendislik ve Tıp Akademileri'nden </a:t>
            </a:r>
          </a:p>
          <a:p>
            <a:pPr marL="0" indent="0">
              <a:buNone/>
            </a:pPr>
            <a:r>
              <a:rPr lang="tr-TR" b="0" i="0">
                <a:solidFill>
                  <a:srgbClr val="000000"/>
                </a:solidFill>
                <a:effectLst/>
                <a:latin typeface="Source Sans Pro" panose="020B0503030403020204" pitchFamily="34" charset="0"/>
              </a:rPr>
              <a:t>(NASEM) uzmanlardan oluşan bir komite tarafından </a:t>
            </a:r>
          </a:p>
          <a:p>
            <a:pPr marL="0" indent="0">
              <a:buNone/>
            </a:pPr>
            <a:r>
              <a:rPr lang="tr-TR" b="0" i="0">
                <a:solidFill>
                  <a:srgbClr val="000000"/>
                </a:solidFill>
                <a:effectLst/>
                <a:latin typeface="Source Sans Pro" panose="020B0503030403020204" pitchFamily="34" charset="0"/>
              </a:rPr>
              <a:t>yönetilen inceleme, üç tür müdahale için </a:t>
            </a:r>
          </a:p>
          <a:p>
            <a:pPr marL="0" indent="0">
              <a:buNone/>
            </a:pPr>
            <a:r>
              <a:rPr lang="tr-TR" b="0" i="0">
                <a:solidFill>
                  <a:srgbClr val="000000"/>
                </a:solidFill>
                <a:effectLst/>
                <a:latin typeface="Source Sans Pro" panose="020B0503030403020204" pitchFamily="34" charset="0"/>
              </a:rPr>
              <a:t>"cesaret verici ancak sonuçsuz" kanıtlar buldu:</a:t>
            </a:r>
          </a:p>
          <a:p>
            <a:r>
              <a:rPr lang="tr-TR" b="0" i="0" u="sng">
                <a:solidFill>
                  <a:srgbClr val="106DA6"/>
                </a:solidFill>
                <a:effectLst/>
                <a:latin typeface="Source Sans Pro" panose="020B0503030403020204" pitchFamily="34" charset="0"/>
                <a:hlinkClick r:id="rId2"/>
              </a:rPr>
              <a:t>Artan fiziksel aktivite</a:t>
            </a:r>
            <a:endParaRPr lang="tr-TR" b="0" i="0">
              <a:solidFill>
                <a:srgbClr val="000000"/>
              </a:solidFill>
              <a:effectLst/>
              <a:latin typeface="Source Sans Pro" panose="020B0503030403020204" pitchFamily="34" charset="0"/>
            </a:endParaRPr>
          </a:p>
          <a:p>
            <a:r>
              <a:rPr lang="tr-TR" b="0" i="0" u="sng">
                <a:solidFill>
                  <a:srgbClr val="106DA6"/>
                </a:solidFill>
                <a:effectLst/>
                <a:latin typeface="Source Sans Pro" panose="020B0503030403020204" pitchFamily="34" charset="0"/>
                <a:hlinkClick r:id="rId3"/>
              </a:rPr>
              <a:t>Yüksek tansiyonu olan kişiler için tansiyon kontrolü</a:t>
            </a:r>
            <a:r>
              <a:rPr lang="tr-TR" b="0" i="0">
                <a:solidFill>
                  <a:srgbClr val="000000"/>
                </a:solidFill>
                <a:effectLst/>
                <a:latin typeface="Source Sans Pro" panose="020B0503030403020204" pitchFamily="34" charset="0"/>
              </a:rPr>
              <a:t> </a:t>
            </a:r>
          </a:p>
          <a:p>
            <a:r>
              <a:rPr lang="tr-TR" b="0" i="0" u="sng">
                <a:solidFill>
                  <a:srgbClr val="106DA6"/>
                </a:solidFill>
                <a:effectLst/>
                <a:latin typeface="Source Sans Pro" panose="020B0503030403020204" pitchFamily="34" charset="0"/>
                <a:hlinkClick r:id="rId4"/>
              </a:rPr>
              <a:t>bilişsel eğitim</a:t>
            </a:r>
            <a:endParaRPr lang="tr-TR" b="0" i="0">
              <a:solidFill>
                <a:srgbClr val="000000"/>
              </a:solidFill>
              <a:effectLst/>
              <a:latin typeface="Source Sans Pro" panose="020B0503030403020204" pitchFamily="34" charset="0"/>
            </a:endParaRPr>
          </a:p>
          <a:p>
            <a:pPr marL="0" indent="0">
              <a:buNone/>
            </a:pPr>
            <a:endParaRPr lang="tr-TR" b="0" i="0" u="sng">
              <a:effectLst/>
              <a:latin typeface="Source Sans Pro" panose="020B0503030403020204" pitchFamily="34" charset="0"/>
              <a:hlinkClick r:id="rId5">
                <a:extLst>
                  <a:ext uri="{A12FA001-AC4F-418D-AE19-62706E023703}">
                    <ahyp:hlinkClr xmlns:ahyp="http://schemas.microsoft.com/office/drawing/2018/hyperlinkcolor" val="tx"/>
                  </a:ext>
                </a:extLst>
              </a:hlinkClick>
            </a:endParaRPr>
          </a:p>
          <a:p>
            <a:pPr marL="0" indent="0">
              <a:buNone/>
            </a:pPr>
            <a:r>
              <a:rPr lang="tr-TR" b="0" i="0" u="sng">
                <a:effectLst/>
                <a:latin typeface="Source Sans Pro" panose="020B0503030403020204" pitchFamily="34" charset="0"/>
                <a:hlinkClick r:id="rId5">
                  <a:extLst>
                    <a:ext uri="{A12FA001-AC4F-418D-AE19-62706E023703}">
                      <ahyp:hlinkClr xmlns:ahyp="http://schemas.microsoft.com/office/drawing/2018/hyperlinkcolor" val="tx"/>
                    </a:ext>
                  </a:extLst>
                </a:hlinkClick>
              </a:rPr>
              <a:t>Not : İlaçlar ve diyet</a:t>
            </a:r>
            <a:r>
              <a:rPr lang="tr-TR" b="0" i="0">
                <a:solidFill>
                  <a:srgbClr val="000000"/>
                </a:solidFill>
                <a:effectLst/>
                <a:latin typeface="Source Sans Pro" panose="020B0503030403020204" pitchFamily="34" charset="0"/>
              </a:rPr>
              <a:t> gibi diğer müdahaleler için kanıtlar o kadar güçlü değildi. Bununla birlikte, bilim adamları bunları ve diğer olası önlemleri araştırmaya devam ediyor.</a:t>
            </a:r>
          </a:p>
          <a:p>
            <a:endParaRPr lang="tr-TR"/>
          </a:p>
        </p:txBody>
      </p:sp>
      <p:sp>
        <p:nvSpPr>
          <p:cNvPr id="4" name="Metin kutusu 3">
            <a:extLst>
              <a:ext uri="{FF2B5EF4-FFF2-40B4-BE49-F238E27FC236}">
                <a16:creationId xmlns:a16="http://schemas.microsoft.com/office/drawing/2014/main" id="{A0C4104F-0124-8A4E-A6F1-3F76D71E45F7}"/>
              </a:ext>
            </a:extLst>
          </p:cNvPr>
          <p:cNvSpPr txBox="1"/>
          <p:nvPr/>
        </p:nvSpPr>
        <p:spPr>
          <a:xfrm>
            <a:off x="21576" y="6516017"/>
            <a:ext cx="4075315" cy="369332"/>
          </a:xfrm>
          <a:prstGeom prst="rect">
            <a:avLst/>
          </a:prstGeom>
          <a:noFill/>
        </p:spPr>
        <p:txBody>
          <a:bodyPr wrap="square" rtlCol="0">
            <a:spAutoFit/>
          </a:bodyPr>
          <a:lstStyle/>
          <a:p>
            <a:pPr algn="l"/>
            <a:r>
              <a:rPr lang="tr-TR" b="0" i="0">
                <a:solidFill>
                  <a:srgbClr val="666666"/>
                </a:solidFill>
                <a:effectLst/>
                <a:latin typeface="archivo_narrowregular"/>
              </a:rPr>
              <a:t>DOI: </a:t>
            </a:r>
            <a:r>
              <a:rPr lang="tr-TR" b="0" i="0" u="none" strike="noStrike">
                <a:solidFill>
                  <a:srgbClr val="336699"/>
                </a:solidFill>
                <a:effectLst/>
                <a:latin typeface="archivo_narrowregular"/>
                <a:hlinkClick r:id="rId6"/>
              </a:rPr>
              <a:t>https://doi.org/0.17226/24782</a:t>
            </a:r>
            <a:endParaRPr lang="tr-TR"/>
          </a:p>
        </p:txBody>
      </p:sp>
      <p:pic>
        <p:nvPicPr>
          <p:cNvPr id="5" name="Resim 5">
            <a:extLst>
              <a:ext uri="{FF2B5EF4-FFF2-40B4-BE49-F238E27FC236}">
                <a16:creationId xmlns:a16="http://schemas.microsoft.com/office/drawing/2014/main" id="{B5375E93-CF83-FC40-8D1A-C144DA8EF7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3702" y="3675804"/>
            <a:ext cx="3214205" cy="2826779"/>
          </a:xfrm>
          <a:prstGeom prst="rect">
            <a:avLst/>
          </a:prstGeom>
        </p:spPr>
      </p:pic>
      <p:sp>
        <p:nvSpPr>
          <p:cNvPr id="6" name="Metin kutusu 5">
            <a:extLst>
              <a:ext uri="{FF2B5EF4-FFF2-40B4-BE49-F238E27FC236}">
                <a16:creationId xmlns:a16="http://schemas.microsoft.com/office/drawing/2014/main" id="{6072B427-27C0-B845-9439-B93AD09CF3B5}"/>
              </a:ext>
            </a:extLst>
          </p:cNvPr>
          <p:cNvSpPr txBox="1"/>
          <p:nvPr/>
        </p:nvSpPr>
        <p:spPr>
          <a:xfrm>
            <a:off x="4023964" y="6512526"/>
            <a:ext cx="8035414" cy="369332"/>
          </a:xfrm>
          <a:prstGeom prst="rect">
            <a:avLst/>
          </a:prstGeom>
          <a:noFill/>
        </p:spPr>
        <p:txBody>
          <a:bodyPr wrap="square" rtlCol="0">
            <a:spAutoFit/>
          </a:bodyPr>
          <a:lstStyle/>
          <a:p>
            <a:pPr algn="l"/>
            <a:r>
              <a:rPr lang="tr-TR"/>
              <a:t>https://www.nia.nih.gov/health/preventing-alzheimers-disease-what-do-we-know</a:t>
            </a:r>
          </a:p>
        </p:txBody>
      </p:sp>
      <p:pic>
        <p:nvPicPr>
          <p:cNvPr id="7" name="Resim 7">
            <a:extLst>
              <a:ext uri="{FF2B5EF4-FFF2-40B4-BE49-F238E27FC236}">
                <a16:creationId xmlns:a16="http://schemas.microsoft.com/office/drawing/2014/main" id="{4B3BB0A3-B1AF-8D4E-86FE-F1F53274DB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6721" y="53594"/>
            <a:ext cx="2444190" cy="3526895"/>
          </a:xfrm>
          <a:prstGeom prst="rect">
            <a:avLst/>
          </a:prstGeom>
        </p:spPr>
      </p:pic>
    </p:spTree>
    <p:extLst>
      <p:ext uri="{BB962C8B-B14F-4D97-AF65-F5344CB8AC3E}">
        <p14:creationId xmlns:p14="http://schemas.microsoft.com/office/powerpoint/2010/main" val="22699537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3F6A5994-02B5-454B-801D-C053F9426AEC}"/>
              </a:ext>
            </a:extLst>
          </p:cNvPr>
          <p:cNvSpPr txBox="1">
            <a:spLocks noGrp="1"/>
          </p:cNvSpPr>
          <p:nvPr>
            <p:ph type="title"/>
          </p:nvPr>
        </p:nvSpPr>
        <p:spPr>
          <a:xfrm>
            <a:off x="838200" y="8914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Alzheimer  Hastalığı Demansının </a:t>
            </a:r>
            <a:br>
              <a:rPr lang="tr-TR" b="1"/>
            </a:br>
            <a:r>
              <a:rPr lang="tr-TR" b="1"/>
              <a:t>Farmakolojik  Tedavisi</a:t>
            </a:r>
          </a:p>
        </p:txBody>
      </p:sp>
      <p:sp>
        <p:nvSpPr>
          <p:cNvPr id="6" name="Dikdörtgen: Yuvarlatılmış Köşeler 5">
            <a:extLst>
              <a:ext uri="{FF2B5EF4-FFF2-40B4-BE49-F238E27FC236}">
                <a16:creationId xmlns:a16="http://schemas.microsoft.com/office/drawing/2014/main" id="{BBA3BDA5-8160-AF4C-AB58-DD768BB5A446}"/>
              </a:ext>
            </a:extLst>
          </p:cNvPr>
          <p:cNvSpPr/>
          <p:nvPr/>
        </p:nvSpPr>
        <p:spPr>
          <a:xfrm>
            <a:off x="1517850" y="1650580"/>
            <a:ext cx="7317610" cy="4714403"/>
          </a:xfrm>
          <a:prstGeom prst="round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200" b="1">
                <a:solidFill>
                  <a:srgbClr val="C00000"/>
                </a:solidFill>
              </a:rPr>
              <a:t>1.  Asetilkolinesteraz  inhibitörleri </a:t>
            </a:r>
          </a:p>
          <a:p>
            <a:r>
              <a:rPr lang="tr-TR" sz="3200" b="1">
                <a:solidFill>
                  <a:srgbClr val="C00000"/>
                </a:solidFill>
              </a:rPr>
              <a:t>              </a:t>
            </a:r>
            <a:r>
              <a:rPr lang="tr-TR" sz="3200">
                <a:solidFill>
                  <a:schemeClr val="tx1"/>
                </a:solidFill>
              </a:rPr>
              <a:t>Donepezil</a:t>
            </a:r>
          </a:p>
          <a:p>
            <a:r>
              <a:rPr lang="tr-TR" sz="3200">
                <a:solidFill>
                  <a:schemeClr val="tx1"/>
                </a:solidFill>
              </a:rPr>
              <a:t>              Galantamin </a:t>
            </a:r>
          </a:p>
          <a:p>
            <a:r>
              <a:rPr lang="tr-TR" sz="3200">
                <a:solidFill>
                  <a:schemeClr val="tx1"/>
                </a:solidFill>
              </a:rPr>
              <a:t>              Givastigmin</a:t>
            </a:r>
            <a:endParaRPr lang="tr-TR" sz="3200" b="1">
              <a:solidFill>
                <a:schemeClr val="tx1"/>
              </a:solidFill>
            </a:endParaRPr>
          </a:p>
          <a:p>
            <a:r>
              <a:rPr lang="tr-TR" sz="3200" b="1">
                <a:solidFill>
                  <a:srgbClr val="C00000"/>
                </a:solidFill>
              </a:rPr>
              <a:t>            </a:t>
            </a:r>
          </a:p>
          <a:p>
            <a:endParaRPr lang="tr-TR" sz="3200" b="1">
              <a:solidFill>
                <a:srgbClr val="C00000"/>
              </a:solidFill>
            </a:endParaRPr>
          </a:p>
          <a:p>
            <a:r>
              <a:rPr lang="tr-TR" sz="3200" b="1">
                <a:solidFill>
                  <a:srgbClr val="C00000"/>
                </a:solidFill>
              </a:rPr>
              <a:t>2.  Memantin</a:t>
            </a:r>
          </a:p>
          <a:p>
            <a:pPr marL="0" indent="0">
              <a:buNone/>
            </a:pPr>
            <a:r>
              <a:rPr lang="tr-TR" sz="3200"/>
              <a:t>              </a:t>
            </a:r>
          </a:p>
          <a:p>
            <a:pPr marL="342900" indent="-342900">
              <a:buFont typeface="+mj-lt"/>
              <a:buAutoNum type="arabicPeriod"/>
            </a:pPr>
            <a:endParaRPr lang="tr-TR"/>
          </a:p>
        </p:txBody>
      </p:sp>
    </p:spTree>
    <p:extLst>
      <p:ext uri="{BB962C8B-B14F-4D97-AF65-F5344CB8AC3E}">
        <p14:creationId xmlns:p14="http://schemas.microsoft.com/office/powerpoint/2010/main" val="42230605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7C903C-5D29-C040-8065-239B2F2D9D31}"/>
              </a:ext>
            </a:extLst>
          </p:cNvPr>
          <p:cNvSpPr>
            <a:spLocks noGrp="1"/>
          </p:cNvSpPr>
          <p:nvPr>
            <p:ph type="title"/>
          </p:nvPr>
        </p:nvSpPr>
        <p:spPr>
          <a:xfrm>
            <a:off x="838200" y="0"/>
            <a:ext cx="10515600" cy="1325563"/>
          </a:xfrm>
        </p:spPr>
        <p:txBody>
          <a:bodyPr/>
          <a:lstStyle/>
          <a:p>
            <a:pPr algn="ctr"/>
            <a:r>
              <a:rPr lang="tr-TR" b="1"/>
              <a:t>Alzheimer  Hastalığı Demansının </a:t>
            </a:r>
            <a:br>
              <a:rPr lang="tr-TR" b="1"/>
            </a:br>
            <a:r>
              <a:rPr lang="tr-TR" b="1"/>
              <a:t>Farmakolojik  Tedavisi</a:t>
            </a:r>
          </a:p>
        </p:txBody>
      </p:sp>
      <p:sp>
        <p:nvSpPr>
          <p:cNvPr id="3" name="İçerik Yer Tutucusu 2">
            <a:extLst>
              <a:ext uri="{FF2B5EF4-FFF2-40B4-BE49-F238E27FC236}">
                <a16:creationId xmlns:a16="http://schemas.microsoft.com/office/drawing/2014/main" id="{03EB6DFF-AE8B-A246-BF8A-57BFA19E03AA}"/>
              </a:ext>
            </a:extLst>
          </p:cNvPr>
          <p:cNvSpPr>
            <a:spLocks noGrp="1"/>
          </p:cNvSpPr>
          <p:nvPr>
            <p:ph idx="1"/>
          </p:nvPr>
        </p:nvSpPr>
        <p:spPr>
          <a:xfrm>
            <a:off x="156427" y="1424054"/>
            <a:ext cx="11879145" cy="4873789"/>
          </a:xfrm>
        </p:spPr>
        <p:txBody>
          <a:bodyPr>
            <a:normAutofit lnSpcReduction="10000"/>
          </a:bodyPr>
          <a:lstStyle/>
          <a:p>
            <a:r>
              <a:rPr lang="tr-TR" b="1">
                <a:solidFill>
                  <a:srgbClr val="C00000"/>
                </a:solidFill>
              </a:rPr>
              <a:t>Asetilkolinesteraz  inhibitörleri </a:t>
            </a:r>
            <a:r>
              <a:rPr lang="tr-TR"/>
              <a:t>(</a:t>
            </a:r>
            <a:r>
              <a:rPr lang="tr-TR">
                <a:solidFill>
                  <a:srgbClr val="C00000"/>
                </a:solidFill>
              </a:rPr>
              <a:t>donepezil</a:t>
            </a:r>
            <a:r>
              <a:rPr lang="tr-TR"/>
              <a:t>,  </a:t>
            </a:r>
            <a:r>
              <a:rPr lang="tr-TR">
                <a:solidFill>
                  <a:srgbClr val="C00000"/>
                </a:solidFill>
              </a:rPr>
              <a:t>galantamin</a:t>
            </a:r>
            <a:r>
              <a:rPr lang="tr-TR"/>
              <a:t>  ve </a:t>
            </a:r>
            <a:r>
              <a:rPr lang="tr-TR">
                <a:solidFill>
                  <a:srgbClr val="C00000"/>
                </a:solidFill>
              </a:rPr>
              <a:t>rivastigmin</a:t>
            </a:r>
            <a:r>
              <a:rPr lang="tr-TR"/>
              <a:t>)  </a:t>
            </a:r>
          </a:p>
          <a:p>
            <a:pPr marL="0" indent="0">
              <a:buNone/>
            </a:pPr>
            <a:r>
              <a:rPr lang="tr-TR" u="sng"/>
              <a:t>erken evrede</a:t>
            </a:r>
            <a:r>
              <a:rPr lang="tr-TR"/>
              <a:t>ki Alzheimer hastalığında (AH) monoterapi olarak önerilir.</a:t>
            </a:r>
          </a:p>
          <a:p>
            <a:pPr marL="0" indent="0">
              <a:buNone/>
            </a:pPr>
            <a:endParaRPr lang="tr-TR"/>
          </a:p>
          <a:p>
            <a:r>
              <a:rPr lang="tr-TR" u="sng"/>
              <a:t>Orta evre ve ileri evre</a:t>
            </a:r>
            <a:r>
              <a:rPr lang="tr-TR"/>
              <a:t>  AH’deki hastaların tedavisine </a:t>
            </a:r>
            <a:r>
              <a:rPr lang="tr-TR" b="1">
                <a:solidFill>
                  <a:srgbClr val="C00000"/>
                </a:solidFill>
              </a:rPr>
              <a:t>memantin</a:t>
            </a:r>
            <a:r>
              <a:rPr lang="tr-TR"/>
              <a:t> eklenebilir.</a:t>
            </a:r>
          </a:p>
          <a:p>
            <a:pPr marL="0" indent="0">
              <a:buNone/>
            </a:pPr>
            <a:endParaRPr lang="tr-TR"/>
          </a:p>
          <a:p>
            <a:r>
              <a:rPr lang="tr-TR"/>
              <a:t>Memantin monoterapisi orta ve ileri AH hastalığında Asetilkolinesteraz </a:t>
            </a:r>
          </a:p>
          <a:p>
            <a:pPr marL="0" indent="0">
              <a:buNone/>
            </a:pPr>
            <a:r>
              <a:rPr lang="tr-TR"/>
              <a:t>inhibitörlerini tolere edemeyen veya kondrendike durumlarında kullanılabilir </a:t>
            </a:r>
          </a:p>
          <a:p>
            <a:pPr marL="0" indent="0">
              <a:buNone/>
            </a:pPr>
            <a:endParaRPr lang="tr-TR"/>
          </a:p>
          <a:p>
            <a:r>
              <a:rPr lang="tr-TR"/>
              <a:t>Demanslı bireylerde davranışsal belirtiler için antidepresan, antipsikotik, uyku </a:t>
            </a:r>
          </a:p>
          <a:p>
            <a:pPr marL="0" indent="0">
              <a:buNone/>
            </a:pPr>
            <a:r>
              <a:rPr lang="tr-TR"/>
              <a:t>düzenleyici  ilaçlar ve anksiyolitikler önerilebilir.</a:t>
            </a:r>
          </a:p>
        </p:txBody>
      </p:sp>
      <p:sp>
        <p:nvSpPr>
          <p:cNvPr id="5" name="Metin kutusu 4">
            <a:extLst>
              <a:ext uri="{FF2B5EF4-FFF2-40B4-BE49-F238E27FC236}">
                <a16:creationId xmlns:a16="http://schemas.microsoft.com/office/drawing/2014/main" id="{F61AF966-4C48-B34C-9086-3DB5A77B3AEF}"/>
              </a:ext>
            </a:extLst>
          </p:cNvPr>
          <p:cNvSpPr txBox="1"/>
          <p:nvPr/>
        </p:nvSpPr>
        <p:spPr>
          <a:xfrm>
            <a:off x="2794119" y="6396335"/>
            <a:ext cx="5974023" cy="461665"/>
          </a:xfrm>
          <a:prstGeom prst="rect">
            <a:avLst/>
          </a:prstGeom>
          <a:noFill/>
        </p:spPr>
        <p:txBody>
          <a:bodyPr wrap="square" rtlCol="0">
            <a:spAutoFit/>
          </a:bodyPr>
          <a:lstStyle/>
          <a:p>
            <a:pPr algn="l"/>
            <a:r>
              <a:rPr lang="tr-TR" sz="800">
                <a:effectLst/>
              </a:rPr>
              <a:t>T.C. Sağlık Bakanlığı Sağlık Hizmetleri Genel Müdürlüğü Araştırma, Geliştirme ve Sağlık  Teknolojisi Değerlendirme Dairesi Başkanlığı Alzheimer ve Diğer Demans Hastalıkları Klinik Protokolü (Versiyon 1.0) T.C. Sağlık Bakanlığı  Yayın Numarası:  1179 ISBN:  978-975-590-781-9</a:t>
            </a:r>
            <a:br>
              <a:rPr lang="tr-TR" sz="800"/>
            </a:br>
            <a:endParaRPr lang="tr-TR" sz="800"/>
          </a:p>
        </p:txBody>
      </p:sp>
    </p:spTree>
    <p:extLst>
      <p:ext uri="{BB962C8B-B14F-4D97-AF65-F5344CB8AC3E}">
        <p14:creationId xmlns:p14="http://schemas.microsoft.com/office/powerpoint/2010/main" val="25694911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954427F-AD85-F944-BD77-85AB479BCF29}"/>
              </a:ext>
            </a:extLst>
          </p:cNvPr>
          <p:cNvSpPr>
            <a:spLocks noGrp="1"/>
          </p:cNvSpPr>
          <p:nvPr>
            <p:ph idx="1"/>
          </p:nvPr>
        </p:nvSpPr>
        <p:spPr>
          <a:xfrm>
            <a:off x="237338" y="1595839"/>
            <a:ext cx="12158198" cy="5514401"/>
          </a:xfrm>
        </p:spPr>
        <p:txBody>
          <a:bodyPr>
            <a:noAutofit/>
          </a:bodyPr>
          <a:lstStyle/>
          <a:p>
            <a:r>
              <a:rPr lang="tr-TR">
                <a:effectLst/>
              </a:rPr>
              <a:t>Farmakolojik etkinlik, 6 ila 12 ay içinde bilişsel ve genel işlevsellikte </a:t>
            </a:r>
          </a:p>
          <a:p>
            <a:pPr marL="0" indent="0">
              <a:buNone/>
            </a:pPr>
            <a:r>
              <a:rPr lang="tr-TR">
                <a:effectLst/>
              </a:rPr>
              <a:t>gerilemenin yavaşlamasıyla ölçülür. </a:t>
            </a:r>
          </a:p>
          <a:p>
            <a:endParaRPr lang="tr-TR">
              <a:effectLst/>
            </a:endParaRPr>
          </a:p>
          <a:p>
            <a:r>
              <a:rPr lang="tr-TR">
                <a:effectLst/>
              </a:rPr>
              <a:t>Kolinesteraz inhibitörleri; bulantı, kusma, diyare, dispepsi, anoreksi, kilo kaybı, </a:t>
            </a:r>
          </a:p>
          <a:p>
            <a:pPr marL="0" indent="0">
              <a:buNone/>
            </a:pPr>
            <a:r>
              <a:rPr lang="tr-TR">
                <a:effectLst/>
              </a:rPr>
              <a:t>bradikardi ve ajitasyon gibi yan etkileri olsa da, genellikle iyi tolere edilir. </a:t>
            </a:r>
          </a:p>
          <a:p>
            <a:pPr marL="0" indent="0">
              <a:buNone/>
            </a:pPr>
            <a:r>
              <a:rPr lang="tr-TR">
                <a:effectLst/>
              </a:rPr>
              <a:t>Bu ilaçlar kesildiğinde, hastanın global işlevselliğinde hızlı bir düşüş yaşanabilir. </a:t>
            </a:r>
          </a:p>
          <a:p>
            <a:endParaRPr lang="tr-TR">
              <a:effectLst/>
            </a:endParaRPr>
          </a:p>
          <a:p>
            <a:r>
              <a:rPr lang="tr-TR">
                <a:effectLst/>
              </a:rPr>
              <a:t>Dizziness, uykusuzluk ve halüsinasyon görülebilmesine rağmen </a:t>
            </a:r>
          </a:p>
          <a:p>
            <a:pPr marL="0" indent="0">
              <a:buNone/>
            </a:pPr>
            <a:r>
              <a:rPr lang="tr-TR">
                <a:effectLst/>
              </a:rPr>
              <a:t>Memantin , kolinesteraz inhibitörlerine göre  daha az yan etkisiye sahip </a:t>
            </a:r>
          </a:p>
          <a:p>
            <a:pPr marL="0" indent="0">
              <a:buNone/>
            </a:pPr>
            <a:endParaRPr lang="tr-TR"/>
          </a:p>
        </p:txBody>
      </p:sp>
      <p:sp>
        <p:nvSpPr>
          <p:cNvPr id="5" name="Başlık 1">
            <a:extLst>
              <a:ext uri="{FF2B5EF4-FFF2-40B4-BE49-F238E27FC236}">
                <a16:creationId xmlns:a16="http://schemas.microsoft.com/office/drawing/2014/main" id="{1CCB5375-AA80-F346-BD4C-33B576C9E341}"/>
              </a:ext>
            </a:extLst>
          </p:cNvPr>
          <p:cNvSpPr txBox="1">
            <a:spLocks noGrp="1"/>
          </p:cNvSpPr>
          <p:nvPr>
            <p:ph type="title"/>
          </p:nvPr>
        </p:nvSpPr>
        <p:spPr>
          <a:xfrm>
            <a:off x="838200" y="17463"/>
            <a:ext cx="10515600" cy="118001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Alzheimer  Hastalığı Demansının </a:t>
            </a:r>
            <a:br>
              <a:rPr lang="tr-TR" b="1"/>
            </a:br>
            <a:r>
              <a:rPr lang="tr-TR" b="1"/>
              <a:t>Farmakolojik  Tedavisi</a:t>
            </a:r>
          </a:p>
        </p:txBody>
      </p:sp>
    </p:spTree>
    <p:extLst>
      <p:ext uri="{BB962C8B-B14F-4D97-AF65-F5344CB8AC3E}">
        <p14:creationId xmlns:p14="http://schemas.microsoft.com/office/powerpoint/2010/main" val="35638058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A466B4D-36FD-B243-9857-DC4FF4230314}"/>
              </a:ext>
            </a:extLst>
          </p:cNvPr>
          <p:cNvSpPr>
            <a:spLocks noGrp="1"/>
          </p:cNvSpPr>
          <p:nvPr>
            <p:ph idx="1"/>
          </p:nvPr>
        </p:nvSpPr>
        <p:spPr>
          <a:xfrm>
            <a:off x="271142" y="1731446"/>
            <a:ext cx="12136621" cy="4351338"/>
          </a:xfrm>
        </p:spPr>
        <p:txBody>
          <a:bodyPr>
            <a:normAutofit lnSpcReduction="10000"/>
          </a:bodyPr>
          <a:lstStyle/>
          <a:p>
            <a:r>
              <a:rPr lang="tr-TR">
                <a:effectLst/>
              </a:rPr>
              <a:t>Ginkgo biloba'nın uzun süreli kullanımının, hafıza şikayetleri bulunan yaşlı </a:t>
            </a:r>
          </a:p>
          <a:p>
            <a:pPr marL="0" indent="0">
              <a:buNone/>
            </a:pPr>
            <a:endParaRPr lang="tr-TR">
              <a:effectLst/>
            </a:endParaRPr>
          </a:p>
          <a:p>
            <a:pPr marL="0" indent="0">
              <a:buNone/>
            </a:pPr>
            <a:r>
              <a:rPr lang="tr-TR">
                <a:effectLst/>
              </a:rPr>
              <a:t>erişkinlerde plaseboya kıyasla Alzheimer hastalığına ilerleme riskini </a:t>
            </a:r>
          </a:p>
          <a:p>
            <a:pPr marL="0" indent="0">
              <a:buNone/>
            </a:pPr>
            <a:endParaRPr lang="tr-TR">
              <a:effectLst/>
            </a:endParaRPr>
          </a:p>
          <a:p>
            <a:pPr marL="0" indent="0">
              <a:buNone/>
            </a:pPr>
            <a:r>
              <a:rPr lang="tr-TR">
                <a:effectLst/>
              </a:rPr>
              <a:t>azaltmakta başarısız olduğu bulunmuştur (Vellas ve ark., 2012).</a:t>
            </a:r>
            <a:endParaRPr lang="tr-TR"/>
          </a:p>
          <a:p>
            <a:endParaRPr lang="tr-TR">
              <a:effectLst/>
            </a:endParaRPr>
          </a:p>
          <a:p>
            <a:r>
              <a:rPr lang="tr-TR">
                <a:effectLst/>
              </a:rPr>
              <a:t>2012'de  bir Cochrane derlemesi, hafif bilişsel bozuklukların ve Alzheimer </a:t>
            </a:r>
          </a:p>
          <a:p>
            <a:pPr marL="0" indent="0">
              <a:buNone/>
            </a:pPr>
            <a:endParaRPr lang="tr-TR">
              <a:effectLst/>
            </a:endParaRPr>
          </a:p>
          <a:p>
            <a:pPr marL="0" indent="0">
              <a:buNone/>
            </a:pPr>
            <a:r>
              <a:rPr lang="tr-TR">
                <a:effectLst/>
              </a:rPr>
              <a:t>hastalığının tedavisinde E vitaminin kullanılmaması gerektiği sonucuna varmıştır. </a:t>
            </a:r>
          </a:p>
          <a:p>
            <a:pPr marL="0" indent="0">
              <a:buNone/>
            </a:pPr>
            <a:endParaRPr lang="tr-TR"/>
          </a:p>
        </p:txBody>
      </p:sp>
      <p:sp>
        <p:nvSpPr>
          <p:cNvPr id="4" name="Metin kutusu 3">
            <a:extLst>
              <a:ext uri="{FF2B5EF4-FFF2-40B4-BE49-F238E27FC236}">
                <a16:creationId xmlns:a16="http://schemas.microsoft.com/office/drawing/2014/main" id="{8DC2777B-0447-2948-B0E6-3E44275BA6C5}"/>
              </a:ext>
            </a:extLst>
          </p:cNvPr>
          <p:cNvSpPr txBox="1"/>
          <p:nvPr/>
        </p:nvSpPr>
        <p:spPr>
          <a:xfrm flipH="1">
            <a:off x="1456394" y="6321831"/>
            <a:ext cx="9234620" cy="369332"/>
          </a:xfrm>
          <a:prstGeom prst="rect">
            <a:avLst/>
          </a:prstGeom>
          <a:noFill/>
        </p:spPr>
        <p:txBody>
          <a:bodyPr wrap="square" rtlCol="0">
            <a:spAutoFit/>
          </a:bodyPr>
          <a:lstStyle/>
          <a:p>
            <a:pPr algn="l"/>
            <a:r>
              <a:rPr lang="tr-TR" sz="1800" b="0" i="0">
                <a:solidFill>
                  <a:srgbClr val="000000"/>
                </a:solidFill>
                <a:effectLst/>
                <a:latin typeface="Calibri" panose="020F0502020204030204" pitchFamily="34" charset="0"/>
              </a:rPr>
              <a:t>“Rakel RE. Delirium and Dementia. In Rakel RE (ed). Textbook of Family Practice, 9th ed” </a:t>
            </a:r>
            <a:endParaRPr lang="tr-TR"/>
          </a:p>
        </p:txBody>
      </p:sp>
      <p:sp>
        <p:nvSpPr>
          <p:cNvPr id="6" name="Başlık 1">
            <a:extLst>
              <a:ext uri="{FF2B5EF4-FFF2-40B4-BE49-F238E27FC236}">
                <a16:creationId xmlns:a16="http://schemas.microsoft.com/office/drawing/2014/main" id="{925258E7-E52F-2749-9FCF-726C89F779D4}"/>
              </a:ext>
            </a:extLst>
          </p:cNvPr>
          <p:cNvSpPr txBox="1">
            <a:spLocks noGrp="1"/>
          </p:cNvSpPr>
          <p:nvPr>
            <p:ph type="title"/>
          </p:nvPr>
        </p:nvSpPr>
        <p:spPr>
          <a:xfrm>
            <a:off x="676379" y="1668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Alzheimer  Hastalığı Demansının </a:t>
            </a:r>
            <a:br>
              <a:rPr lang="tr-TR" b="1"/>
            </a:br>
            <a:r>
              <a:rPr lang="tr-TR" b="1"/>
              <a:t>Farmakolojik  Tedavisi</a:t>
            </a:r>
          </a:p>
        </p:txBody>
      </p:sp>
    </p:spTree>
    <p:extLst>
      <p:ext uri="{BB962C8B-B14F-4D97-AF65-F5344CB8AC3E}">
        <p14:creationId xmlns:p14="http://schemas.microsoft.com/office/powerpoint/2010/main" val="40069910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802830E-64CD-2E44-93FC-DAE2162A69D6}"/>
              </a:ext>
            </a:extLst>
          </p:cNvPr>
          <p:cNvSpPr>
            <a:spLocks noGrp="1"/>
          </p:cNvSpPr>
          <p:nvPr>
            <p:ph idx="1"/>
          </p:nvPr>
        </p:nvSpPr>
        <p:spPr>
          <a:xfrm>
            <a:off x="129459" y="1976659"/>
            <a:ext cx="12158196" cy="4351338"/>
          </a:xfrm>
        </p:spPr>
        <p:txBody>
          <a:bodyPr>
            <a:normAutofit lnSpcReduction="10000"/>
          </a:bodyPr>
          <a:lstStyle/>
          <a:p>
            <a:r>
              <a:rPr lang="tr-TR">
                <a:solidFill>
                  <a:srgbClr val="C00000"/>
                </a:solidFill>
                <a:effectLst/>
              </a:rPr>
              <a:t>C vitamini düzeylerinin korunması</a:t>
            </a:r>
            <a:r>
              <a:rPr lang="tr-TR">
                <a:effectLst/>
              </a:rPr>
              <a:t>nın yaşla ilişkili kognitif bozulma ve </a:t>
            </a:r>
          </a:p>
          <a:p>
            <a:pPr marL="0" indent="0">
              <a:buNone/>
            </a:pPr>
            <a:endParaRPr lang="tr-TR">
              <a:effectLst/>
            </a:endParaRPr>
          </a:p>
          <a:p>
            <a:pPr marL="0" indent="0">
              <a:buNone/>
            </a:pPr>
            <a:r>
              <a:rPr lang="tr-TR">
                <a:effectLst/>
              </a:rPr>
              <a:t>Alzheimer hastalığına karşı koruyucu olabileceğine kanıtlar vardır (Harrison, 2012). </a:t>
            </a:r>
          </a:p>
          <a:p>
            <a:pPr marL="0" indent="0">
              <a:buNone/>
            </a:pPr>
            <a:endParaRPr lang="tr-TR"/>
          </a:p>
          <a:p>
            <a:r>
              <a:rPr lang="tr-TR">
                <a:effectLst/>
              </a:rPr>
              <a:t>Halen, demansın bilişsel veya fonksiyonel manifestasyonları için, C vitamini </a:t>
            </a:r>
          </a:p>
          <a:p>
            <a:pPr marL="0" indent="0">
              <a:buNone/>
            </a:pPr>
            <a:endParaRPr lang="tr-TR">
              <a:effectLst/>
            </a:endParaRPr>
          </a:p>
          <a:p>
            <a:pPr marL="0" indent="0">
              <a:buNone/>
            </a:pPr>
            <a:r>
              <a:rPr lang="tr-TR">
                <a:effectLst/>
              </a:rPr>
              <a:t>eksikliğinden kaçınmanın yanı sıra başka reçeteli ilaç, ek veya bitkisel preparat da </a:t>
            </a:r>
          </a:p>
          <a:p>
            <a:pPr marL="0" indent="0">
              <a:buNone/>
            </a:pPr>
            <a:endParaRPr lang="tr-TR">
              <a:effectLst/>
            </a:endParaRPr>
          </a:p>
          <a:p>
            <a:pPr marL="0" indent="0">
              <a:buNone/>
            </a:pPr>
            <a:r>
              <a:rPr lang="tr-TR">
                <a:effectLst/>
              </a:rPr>
              <a:t>önerilmemektedir. </a:t>
            </a:r>
          </a:p>
          <a:p>
            <a:endParaRPr lang="tr-TR"/>
          </a:p>
        </p:txBody>
      </p:sp>
      <p:sp>
        <p:nvSpPr>
          <p:cNvPr id="5" name="Başlık 1">
            <a:extLst>
              <a:ext uri="{FF2B5EF4-FFF2-40B4-BE49-F238E27FC236}">
                <a16:creationId xmlns:a16="http://schemas.microsoft.com/office/drawing/2014/main" id="{F7CF5D59-7EB6-EC46-BD7C-151D2673E9AE}"/>
              </a:ext>
            </a:extLst>
          </p:cNvPr>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Alzheimer  Hastalığı Demansının </a:t>
            </a:r>
            <a:br>
              <a:rPr lang="tr-TR" b="1"/>
            </a:br>
            <a:r>
              <a:rPr lang="tr-TR" b="1"/>
              <a:t>Farmakolojik  Tedavisi</a:t>
            </a:r>
          </a:p>
        </p:txBody>
      </p:sp>
    </p:spTree>
    <p:extLst>
      <p:ext uri="{BB962C8B-B14F-4D97-AF65-F5344CB8AC3E}">
        <p14:creationId xmlns:p14="http://schemas.microsoft.com/office/powerpoint/2010/main" val="8411220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158EE57B-9E6E-E74B-A2EE-05C89BF31643}"/>
              </a:ext>
            </a:extLst>
          </p:cNvPr>
          <p:cNvSpPr txBox="1"/>
          <p:nvPr/>
        </p:nvSpPr>
        <p:spPr>
          <a:xfrm>
            <a:off x="334432" y="658076"/>
            <a:ext cx="5350901" cy="5632311"/>
          </a:xfrm>
          <a:prstGeom prst="rect">
            <a:avLst/>
          </a:prstGeom>
          <a:noFill/>
        </p:spPr>
        <p:txBody>
          <a:bodyPr wrap="square" rtlCol="0">
            <a:spAutoFit/>
          </a:bodyPr>
          <a:lstStyle/>
          <a:p>
            <a:pPr algn="l"/>
            <a:r>
              <a:rPr lang="tr-TR" b="0" i="1">
                <a:solidFill>
                  <a:srgbClr val="414141"/>
                </a:solidFill>
                <a:effectLst/>
                <a:latin typeface="PT Serif" panose="020A0603040505020204" pitchFamily="18" charset="0"/>
              </a:rPr>
              <a:t>en etkili 300 AD araştırma raporunun sonuçlarının gözden geçirilmesi sonucunda : </a:t>
            </a:r>
            <a:endParaRPr lang="tr-TR" b="0" i="0">
              <a:solidFill>
                <a:srgbClr val="414141"/>
              </a:solidFill>
              <a:effectLst/>
            </a:endParaRPr>
          </a:p>
          <a:p>
            <a:pPr marL="285750" indent="-285750" algn="l">
              <a:buFont typeface="Arial" panose="020B0604020202020204" pitchFamily="34" charset="0"/>
              <a:buChar char="•"/>
            </a:pPr>
            <a:r>
              <a:rPr lang="tr-TR" b="0" i="0">
                <a:solidFill>
                  <a:srgbClr val="414141"/>
                </a:solidFill>
                <a:effectLst/>
              </a:rPr>
              <a:t>AD'nin ilerlemesinde bir noktada, aşırı nörodejenerasyonun, sadece A</a:t>
            </a:r>
            <a:r>
              <a:rPr lang="el-GR" b="0" i="0">
                <a:solidFill>
                  <a:srgbClr val="414141"/>
                </a:solidFill>
                <a:effectLst/>
              </a:rPr>
              <a:t>β </a:t>
            </a:r>
            <a:r>
              <a:rPr lang="tr-TR" b="0" i="0">
                <a:solidFill>
                  <a:srgbClr val="414141"/>
                </a:solidFill>
                <a:effectLst/>
              </a:rPr>
              <a:t>gibi moleküler hedefleri tedavi etmeye çalışmakla tersine çevrilemeyeceği açık hale gelmiştir; </a:t>
            </a:r>
            <a:endParaRPr lang="tr-TR">
              <a:solidFill>
                <a:srgbClr val="414141"/>
              </a:solidFill>
            </a:endParaRPr>
          </a:p>
          <a:p>
            <a:pPr marL="285750" indent="-285750" algn="l">
              <a:buFont typeface="Arial" panose="020B0604020202020204" pitchFamily="34" charset="0"/>
              <a:buChar char="•"/>
            </a:pPr>
            <a:r>
              <a:rPr lang="tr-TR" b="0" i="0">
                <a:solidFill>
                  <a:srgbClr val="414141"/>
                </a:solidFill>
                <a:effectLst/>
              </a:rPr>
              <a:t>Önde gelen araştırmacılar şimdi odaklarını ilerlemenin erken evrelerinde AD'yi yavaşlatmak için önleyici stratejilere kaydırıyorlar [ </a:t>
            </a:r>
            <a:r>
              <a:rPr lang="tr-TR" b="0" i="0" u="none" strike="noStrike">
                <a:solidFill>
                  <a:srgbClr val="1E75AF"/>
                </a:solidFill>
                <a:effectLst/>
                <a:hlinkClick r:id="rId2"/>
              </a:rPr>
              <a:t>130</a:t>
            </a:r>
            <a:r>
              <a:rPr lang="tr-TR" b="0" i="0">
                <a:solidFill>
                  <a:srgbClr val="414141"/>
                </a:solidFill>
                <a:effectLst/>
              </a:rPr>
              <a:t> ]. </a:t>
            </a:r>
          </a:p>
          <a:p>
            <a:pPr marL="285750" indent="-285750" algn="l">
              <a:buFont typeface="Arial" panose="020B0604020202020204" pitchFamily="34" charset="0"/>
              <a:buChar char="•"/>
            </a:pPr>
            <a:r>
              <a:rPr lang="tr-TR" b="0" i="0">
                <a:solidFill>
                  <a:srgbClr val="414141"/>
                </a:solidFill>
                <a:effectLst/>
              </a:rPr>
              <a:t>İmmünoterapi ilacı </a:t>
            </a:r>
            <a:r>
              <a:rPr lang="tr-TR" b="1">
                <a:solidFill>
                  <a:srgbClr val="C00000"/>
                </a:solidFill>
              </a:rPr>
              <a:t>A</a:t>
            </a:r>
            <a:r>
              <a:rPr lang="tr-TR" b="1" i="0">
                <a:solidFill>
                  <a:srgbClr val="C00000"/>
                </a:solidFill>
                <a:effectLst/>
              </a:rPr>
              <a:t>ducanumab</a:t>
            </a:r>
            <a:r>
              <a:rPr lang="tr-TR" b="0" i="0">
                <a:solidFill>
                  <a:srgbClr val="414141"/>
                </a:solidFill>
                <a:effectLst/>
              </a:rPr>
              <a:t>'ın prodromal ve hafif AD'deki son başarısı, AD'de A</a:t>
            </a:r>
            <a:r>
              <a:rPr lang="el-GR" b="0" i="0">
                <a:solidFill>
                  <a:srgbClr val="414141"/>
                </a:solidFill>
                <a:effectLst/>
              </a:rPr>
              <a:t>β'</a:t>
            </a:r>
            <a:r>
              <a:rPr lang="tr-TR" b="0" i="0">
                <a:solidFill>
                  <a:srgbClr val="414141"/>
                </a:solidFill>
                <a:effectLst/>
              </a:rPr>
              <a:t>yi mümkün olduğunca erken hedeflemenin geçerliliğine işaret etmektedir [ </a:t>
            </a:r>
            <a:r>
              <a:rPr lang="tr-TR" b="0" i="0" u="none" strike="noStrike">
                <a:solidFill>
                  <a:srgbClr val="1E75AF"/>
                </a:solidFill>
                <a:effectLst/>
                <a:hlinkClick r:id="rId3"/>
              </a:rPr>
              <a:t>127, 129</a:t>
            </a:r>
            <a:r>
              <a:rPr lang="tr-TR" b="0" i="0">
                <a:solidFill>
                  <a:srgbClr val="414141"/>
                </a:solidFill>
                <a:effectLst/>
              </a:rPr>
              <a:t>]. </a:t>
            </a:r>
          </a:p>
          <a:p>
            <a:pPr marL="285750" indent="-285750" algn="l">
              <a:buFont typeface="Arial" panose="020B0604020202020204" pitchFamily="34" charset="0"/>
              <a:buChar char="•"/>
            </a:pPr>
            <a:r>
              <a:rPr lang="tr-TR" b="0" i="0">
                <a:solidFill>
                  <a:srgbClr val="414141"/>
                </a:solidFill>
                <a:effectLst/>
              </a:rPr>
              <a:t>Hücre zarının amiloid toksisitesinden korunması [ </a:t>
            </a:r>
            <a:r>
              <a:rPr lang="tr-TR" b="0" i="0" u="none" strike="noStrike">
                <a:solidFill>
                  <a:srgbClr val="1E75AF"/>
                </a:solidFill>
                <a:effectLst/>
                <a:hlinkClick r:id="rId4"/>
              </a:rPr>
              <a:t>131</a:t>
            </a:r>
            <a:r>
              <a:rPr lang="tr-TR" b="0" i="0">
                <a:solidFill>
                  <a:srgbClr val="414141"/>
                </a:solidFill>
                <a:effectLst/>
              </a:rPr>
              <a:t> ], kronik inflamasyonun ve oksidatif stresin azaltılması ve proaktif yaşam tarzı seçimleri yoluyla genel sağlık ve refahta iyileştirmeler gibi diğer birçok önleyici tedbir, AD'nin saldırısını yavaşlatabilir. Müdahalenin hastalık sürecinde yeterince erken başlaması şartıyla.</a:t>
            </a:r>
            <a:endParaRPr lang="tr-TR"/>
          </a:p>
        </p:txBody>
      </p:sp>
      <p:sp>
        <p:nvSpPr>
          <p:cNvPr id="5" name="Metin kutusu 4">
            <a:extLst>
              <a:ext uri="{FF2B5EF4-FFF2-40B4-BE49-F238E27FC236}">
                <a16:creationId xmlns:a16="http://schemas.microsoft.com/office/drawing/2014/main" id="{AC4EE04D-3231-5544-B3F4-E1AE7B56EADD}"/>
              </a:ext>
            </a:extLst>
          </p:cNvPr>
          <p:cNvSpPr txBox="1"/>
          <p:nvPr/>
        </p:nvSpPr>
        <p:spPr>
          <a:xfrm>
            <a:off x="4531006" y="6483652"/>
            <a:ext cx="8285266" cy="338554"/>
          </a:xfrm>
          <a:prstGeom prst="rect">
            <a:avLst/>
          </a:prstGeom>
          <a:noFill/>
        </p:spPr>
        <p:txBody>
          <a:bodyPr wrap="square" rtlCol="0">
            <a:spAutoFit/>
          </a:bodyPr>
          <a:lstStyle/>
          <a:p>
            <a:pPr algn="l"/>
            <a:r>
              <a:rPr lang="tr-TR" sz="1600"/>
              <a:t>Journal of Alzheimer’s Disease 57 (2017) 645–665 DOI 10.3233/JAD-160907 IOS Press</a:t>
            </a:r>
          </a:p>
        </p:txBody>
      </p:sp>
      <p:pic>
        <p:nvPicPr>
          <p:cNvPr id="6" name="Resim 6">
            <a:extLst>
              <a:ext uri="{FF2B5EF4-FFF2-40B4-BE49-F238E27FC236}">
                <a16:creationId xmlns:a16="http://schemas.microsoft.com/office/drawing/2014/main" id="{BF08E9F5-19DB-E24F-BBBF-67169EEE27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400" y="658076"/>
            <a:ext cx="6127645" cy="4789918"/>
          </a:xfrm>
          <a:prstGeom prst="rect">
            <a:avLst/>
          </a:prstGeom>
        </p:spPr>
      </p:pic>
    </p:spTree>
    <p:extLst>
      <p:ext uri="{BB962C8B-B14F-4D97-AF65-F5344CB8AC3E}">
        <p14:creationId xmlns:p14="http://schemas.microsoft.com/office/powerpoint/2010/main" val="7978921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F43D0197-AAD9-D541-A1FC-56ACB9ACE731}"/>
              </a:ext>
            </a:extLst>
          </p:cNvPr>
          <p:cNvSpPr txBox="1"/>
          <p:nvPr/>
        </p:nvSpPr>
        <p:spPr>
          <a:xfrm>
            <a:off x="172610" y="18960"/>
            <a:ext cx="5286174" cy="5570756"/>
          </a:xfrm>
          <a:prstGeom prst="rect">
            <a:avLst/>
          </a:prstGeom>
          <a:noFill/>
        </p:spPr>
        <p:txBody>
          <a:bodyPr wrap="square" rtlCol="0">
            <a:spAutoFit/>
          </a:bodyPr>
          <a:lstStyle/>
          <a:p>
            <a:pPr algn="l"/>
            <a:r>
              <a:rPr lang="tr-TR" sz="2000" b="1" i="0">
                <a:solidFill>
                  <a:srgbClr val="212121"/>
                </a:solidFill>
                <a:effectLst/>
                <a:latin typeface="BlinkMacSystemFont"/>
              </a:rPr>
              <a:t>Sonuçlar: </a:t>
            </a:r>
          </a:p>
          <a:p>
            <a:pPr marL="342900" indent="-342900" algn="l">
              <a:buFont typeface="Arial" panose="020B0604020202020204" pitchFamily="34" charset="0"/>
              <a:buChar char="•"/>
            </a:pPr>
            <a:r>
              <a:rPr lang="tr-TR" sz="2400" b="0" i="0">
                <a:solidFill>
                  <a:srgbClr val="212121"/>
                </a:solidFill>
                <a:effectLst/>
                <a:latin typeface="BlinkMacSystemFont"/>
              </a:rPr>
              <a:t>AD'deki faz III denemelerinin bu </a:t>
            </a:r>
          </a:p>
          <a:p>
            <a:pPr algn="l"/>
            <a:r>
              <a:rPr lang="tr-TR" sz="2400" b="0" i="0">
                <a:solidFill>
                  <a:srgbClr val="212121"/>
                </a:solidFill>
                <a:effectLst/>
                <a:latin typeface="BlinkMacSystemFont"/>
              </a:rPr>
              <a:t>meta-analizinde, A</a:t>
            </a:r>
            <a:r>
              <a:rPr lang="el-GR" sz="2400" b="0" i="0">
                <a:solidFill>
                  <a:srgbClr val="212121"/>
                </a:solidFill>
                <a:effectLst/>
                <a:latin typeface="BlinkMacSystemFont"/>
              </a:rPr>
              <a:t>β'</a:t>
            </a:r>
            <a:r>
              <a:rPr lang="tr-TR" sz="2400" b="0" i="0">
                <a:solidFill>
                  <a:srgbClr val="212121"/>
                </a:solidFill>
                <a:effectLst/>
                <a:latin typeface="BlinkMacSystemFont"/>
              </a:rPr>
              <a:t>ya karşı monoklonal antikorların küçük etki boyutlarında klinik iyileşmelere, büyük etki büyüklüklerinde biyobelirteç iyileştirmelerine ve </a:t>
            </a:r>
            <a:r>
              <a:rPr lang="tr-TR" sz="2400" b="0" i="0" u="sng">
                <a:solidFill>
                  <a:srgbClr val="212121"/>
                </a:solidFill>
                <a:effectLst/>
                <a:latin typeface="BlinkMacSystemFont"/>
              </a:rPr>
              <a:t>belirgin advers olay ARIA riskinde artış</a:t>
            </a:r>
            <a:r>
              <a:rPr lang="tr-TR" sz="2400" b="0" i="0">
                <a:solidFill>
                  <a:srgbClr val="212121"/>
                </a:solidFill>
                <a:effectLst/>
                <a:latin typeface="BlinkMacSystemFont"/>
              </a:rPr>
              <a:t>a neden olduğunu bulundu. ( sadece Solanozumab’ın ARIA yan etkisi olmadı)</a:t>
            </a:r>
          </a:p>
          <a:p>
            <a:pPr marL="342900" indent="-342900" algn="l">
              <a:buFont typeface="Arial" panose="020B0604020202020204" pitchFamily="34" charset="0"/>
              <a:buChar char="•"/>
            </a:pPr>
            <a:r>
              <a:rPr lang="tr-TR" sz="2400" b="0" i="0">
                <a:solidFill>
                  <a:srgbClr val="212121"/>
                </a:solidFill>
                <a:effectLst/>
                <a:latin typeface="BlinkMacSystemFont"/>
              </a:rPr>
              <a:t>  ilaçlar arasında en olumlu etkileri </a:t>
            </a:r>
          </a:p>
          <a:p>
            <a:pPr algn="l"/>
            <a:r>
              <a:rPr lang="tr-TR" sz="2400" b="1" i="0">
                <a:solidFill>
                  <a:srgbClr val="C00000"/>
                </a:solidFill>
                <a:effectLst/>
                <a:latin typeface="BlinkMacSystemFont"/>
              </a:rPr>
              <a:t>Aducanumab</a:t>
            </a:r>
            <a:r>
              <a:rPr lang="tr-TR" sz="2400" b="0" i="0">
                <a:solidFill>
                  <a:srgbClr val="212121"/>
                </a:solidFill>
                <a:effectLst/>
                <a:latin typeface="BlinkMacSystemFont"/>
              </a:rPr>
              <a:t> üretti, bunu </a:t>
            </a:r>
          </a:p>
          <a:p>
            <a:pPr algn="l"/>
            <a:r>
              <a:rPr lang="tr-TR" sz="2400" b="1" i="0">
                <a:solidFill>
                  <a:srgbClr val="C00000"/>
                </a:solidFill>
                <a:effectLst/>
                <a:latin typeface="BlinkMacSystemFont"/>
              </a:rPr>
              <a:t>Solanezumab</a:t>
            </a:r>
            <a:r>
              <a:rPr lang="tr-TR" sz="2400" b="0" i="0">
                <a:solidFill>
                  <a:srgbClr val="212121"/>
                </a:solidFill>
                <a:effectLst/>
                <a:latin typeface="BlinkMacSystemFont"/>
              </a:rPr>
              <a:t> izledi. </a:t>
            </a:r>
          </a:p>
          <a:p>
            <a:pPr algn="l"/>
            <a:r>
              <a:rPr lang="tr-TR" sz="2400">
                <a:solidFill>
                  <a:srgbClr val="212121"/>
                </a:solidFill>
                <a:latin typeface="BlinkMacSystemFont"/>
              </a:rPr>
              <a:t>(*ARIA = </a:t>
            </a:r>
            <a:r>
              <a:rPr lang="tr-TR" sz="2400" b="0" i="0">
                <a:solidFill>
                  <a:srgbClr val="2E2E2E"/>
                </a:solidFill>
                <a:effectLst/>
                <a:latin typeface="NexusSerif"/>
              </a:rPr>
              <a:t>amiloid ile ilgili görüntüleme anormallikleri ) </a:t>
            </a:r>
            <a:endParaRPr lang="tr-TR" sz="2000"/>
          </a:p>
        </p:txBody>
      </p:sp>
      <p:sp>
        <p:nvSpPr>
          <p:cNvPr id="5" name="Metin kutusu 4">
            <a:extLst>
              <a:ext uri="{FF2B5EF4-FFF2-40B4-BE49-F238E27FC236}">
                <a16:creationId xmlns:a16="http://schemas.microsoft.com/office/drawing/2014/main" id="{1468237E-E100-1A4B-8F9C-950C9BBF689E}"/>
              </a:ext>
            </a:extLst>
          </p:cNvPr>
          <p:cNvSpPr txBox="1"/>
          <p:nvPr/>
        </p:nvSpPr>
        <p:spPr>
          <a:xfrm>
            <a:off x="603414" y="5638711"/>
            <a:ext cx="10379598" cy="1200329"/>
          </a:xfrm>
          <a:prstGeom prst="rect">
            <a:avLst/>
          </a:prstGeom>
          <a:noFill/>
        </p:spPr>
        <p:txBody>
          <a:bodyPr wrap="square" rtlCol="0">
            <a:spAutoFit/>
          </a:bodyPr>
          <a:lstStyle/>
          <a:p>
            <a:pPr algn="l"/>
            <a:r>
              <a:rPr lang="tr-TR" b="0" i="0">
                <a:solidFill>
                  <a:srgbClr val="212121"/>
                </a:solidFill>
                <a:effectLst/>
                <a:latin typeface="BlinkMacSystemFont"/>
              </a:rPr>
              <a:t>Avgerinos KI, Ferrucci L, Kapogiannis D. Amiloid-</a:t>
            </a:r>
            <a:r>
              <a:rPr lang="el-GR" b="0" i="0">
                <a:solidFill>
                  <a:srgbClr val="212121"/>
                </a:solidFill>
                <a:effectLst/>
                <a:latin typeface="BlinkMacSystemFont"/>
              </a:rPr>
              <a:t>β'</a:t>
            </a:r>
            <a:r>
              <a:rPr lang="tr-TR" b="0" i="0">
                <a:solidFill>
                  <a:srgbClr val="212121"/>
                </a:solidFill>
                <a:effectLst/>
                <a:latin typeface="BlinkMacSystemFont"/>
              </a:rPr>
              <a:t>ya karşı monoklonal antikorların klinik ve biyobelirteç sonuçları ve olumsuz olay riskleri üzerindeki etkileri: Alzheimer hastalığında faz III RKÇ'lerin sistematik bir incelemesi ve meta-analizi. Yaşlanma Res Rev. 2021 Tem;68:101339. doi: 10.1016/j.arr.2021.101339. Epub 2021 5 Nisan PMID: 33831607; PMCID: PMC8161699.</a:t>
            </a:r>
            <a:endParaRPr lang="tr-TR"/>
          </a:p>
        </p:txBody>
      </p:sp>
      <p:pic>
        <p:nvPicPr>
          <p:cNvPr id="6" name="Resim 6">
            <a:extLst>
              <a:ext uri="{FF2B5EF4-FFF2-40B4-BE49-F238E27FC236}">
                <a16:creationId xmlns:a16="http://schemas.microsoft.com/office/drawing/2014/main" id="{C424AD21-82D1-7D4B-BAC7-E08505B3C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3213" y="207089"/>
            <a:ext cx="6048221" cy="4756858"/>
          </a:xfrm>
          <a:prstGeom prst="rect">
            <a:avLst/>
          </a:prstGeom>
        </p:spPr>
      </p:pic>
    </p:spTree>
    <p:extLst>
      <p:ext uri="{BB962C8B-B14F-4D97-AF65-F5344CB8AC3E}">
        <p14:creationId xmlns:p14="http://schemas.microsoft.com/office/powerpoint/2010/main" val="30815451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7E61D6-6086-7349-9D6A-1C30A67FC25D}"/>
              </a:ext>
            </a:extLst>
          </p:cNvPr>
          <p:cNvSpPr>
            <a:spLocks noGrp="1"/>
          </p:cNvSpPr>
          <p:nvPr>
            <p:ph type="title"/>
          </p:nvPr>
        </p:nvSpPr>
        <p:spPr>
          <a:xfrm>
            <a:off x="838200" y="76067"/>
            <a:ext cx="10515600" cy="1209939"/>
          </a:xfrm>
        </p:spPr>
        <p:txBody>
          <a:bodyPr/>
          <a:lstStyle/>
          <a:p>
            <a:pPr algn="ctr"/>
            <a:r>
              <a:rPr lang="tr-TR" b="1"/>
              <a:t>Yönetimi</a:t>
            </a:r>
          </a:p>
        </p:txBody>
      </p:sp>
      <p:sp>
        <p:nvSpPr>
          <p:cNvPr id="3" name="İçerik Yer Tutucusu 2">
            <a:extLst>
              <a:ext uri="{FF2B5EF4-FFF2-40B4-BE49-F238E27FC236}">
                <a16:creationId xmlns:a16="http://schemas.microsoft.com/office/drawing/2014/main" id="{F984AD6E-22CE-BF42-9A4D-2E2F9DB4B740}"/>
              </a:ext>
            </a:extLst>
          </p:cNvPr>
          <p:cNvSpPr>
            <a:spLocks noGrp="1"/>
          </p:cNvSpPr>
          <p:nvPr>
            <p:ph idx="1"/>
          </p:nvPr>
        </p:nvSpPr>
        <p:spPr>
          <a:xfrm>
            <a:off x="0" y="1372311"/>
            <a:ext cx="12369250" cy="5283739"/>
          </a:xfrm>
        </p:spPr>
        <p:txBody>
          <a:bodyPr>
            <a:normAutofit/>
          </a:bodyPr>
          <a:lstStyle/>
          <a:p>
            <a:r>
              <a:rPr lang="tr-TR"/>
              <a:t>Hastaların  </a:t>
            </a:r>
            <a:r>
              <a:rPr lang="tr-TR" u="sng"/>
              <a:t>otonomisine  mümkün  olduğunca  saygı</a:t>
            </a:r>
            <a:r>
              <a:rPr lang="tr-TR"/>
              <a:t>  gösterilmeli</a:t>
            </a:r>
          </a:p>
          <a:p>
            <a:pPr marL="0" indent="0">
              <a:buNone/>
            </a:pPr>
            <a:endParaRPr lang="tr-TR"/>
          </a:p>
          <a:p>
            <a:r>
              <a:rPr lang="tr-TR"/>
              <a:t>Hastaların </a:t>
            </a:r>
            <a:r>
              <a:rPr lang="tr-TR" u="sng"/>
              <a:t>suistimal, fiziksel ve manevi travmalar için hasta yakınları eğitilmeli</a:t>
            </a:r>
            <a:r>
              <a:rPr lang="tr-TR"/>
              <a:t>dir.</a:t>
            </a:r>
          </a:p>
          <a:p>
            <a:pPr marL="0" indent="0">
              <a:buNone/>
            </a:pPr>
            <a:endParaRPr lang="tr-TR"/>
          </a:p>
          <a:p>
            <a:r>
              <a:rPr lang="tr-TR"/>
              <a:t>İleri  evrede motor  sorunlara bağlı  </a:t>
            </a:r>
            <a:r>
              <a:rPr lang="tr-TR" u="sng"/>
              <a:t>düşmeler  için  önlemler</a:t>
            </a:r>
            <a:r>
              <a:rPr lang="tr-TR"/>
              <a:t>  alınmalıdır.  </a:t>
            </a:r>
          </a:p>
          <a:p>
            <a:endParaRPr lang="tr-TR"/>
          </a:p>
          <a:p>
            <a:r>
              <a:rPr lang="tr-TR" u="sng"/>
              <a:t>Yutma  sorunları</a:t>
            </a:r>
            <a:r>
              <a:rPr lang="tr-TR"/>
              <a:t>na  yönelik gerekli  önlemler  alınmalı,  </a:t>
            </a:r>
          </a:p>
          <a:p>
            <a:pPr marL="0" indent="0">
              <a:buNone/>
            </a:pPr>
            <a:r>
              <a:rPr lang="tr-TR"/>
              <a:t>Gerekirse  ağızdan  beslenme  yerine  </a:t>
            </a:r>
            <a:r>
              <a:rPr lang="tr-TR" u="sng"/>
              <a:t>alternatif  beslenme  yolları</a:t>
            </a:r>
            <a:r>
              <a:rPr lang="tr-TR"/>
              <a:t>  kullanılmalıdır. </a:t>
            </a:r>
          </a:p>
          <a:p>
            <a:endParaRPr lang="tr-TR"/>
          </a:p>
          <a:p>
            <a:r>
              <a:rPr lang="tr-TR"/>
              <a:t>Hasta mümkün olduğunca </a:t>
            </a:r>
            <a:r>
              <a:rPr lang="tr-TR" u="sng"/>
              <a:t>sosyal ortam</a:t>
            </a:r>
            <a:r>
              <a:rPr lang="tr-TR"/>
              <a:t> içinde tutulmalı </a:t>
            </a:r>
          </a:p>
          <a:p>
            <a:endParaRPr lang="tr-TR"/>
          </a:p>
        </p:txBody>
      </p:sp>
    </p:spTree>
    <p:extLst>
      <p:ext uri="{BB962C8B-B14F-4D97-AF65-F5344CB8AC3E}">
        <p14:creationId xmlns:p14="http://schemas.microsoft.com/office/powerpoint/2010/main" val="655495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C18EC588-C339-F642-82D6-C228A5B5A270}"/>
              </a:ext>
            </a:extLst>
          </p:cNvPr>
          <p:cNvSpPr txBox="1"/>
          <p:nvPr/>
        </p:nvSpPr>
        <p:spPr>
          <a:xfrm>
            <a:off x="7735073" y="4293667"/>
            <a:ext cx="3765050" cy="646331"/>
          </a:xfrm>
          <a:prstGeom prst="rect">
            <a:avLst/>
          </a:prstGeom>
          <a:noFill/>
        </p:spPr>
        <p:txBody>
          <a:bodyPr wrap="square" rtlCol="0">
            <a:spAutoFit/>
          </a:bodyPr>
          <a:lstStyle/>
          <a:p>
            <a:pPr algn="l"/>
            <a:br>
              <a:rPr lang="tr-TR"/>
            </a:br>
            <a:endParaRPr lang="tr-TR"/>
          </a:p>
        </p:txBody>
      </p:sp>
      <p:pic>
        <p:nvPicPr>
          <p:cNvPr id="3" name="Resim 3">
            <a:extLst>
              <a:ext uri="{FF2B5EF4-FFF2-40B4-BE49-F238E27FC236}">
                <a16:creationId xmlns:a16="http://schemas.microsoft.com/office/drawing/2014/main" id="{12BEA0BB-1D0D-0440-94A2-510E25851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090" y="97093"/>
            <a:ext cx="9407229" cy="6311043"/>
          </a:xfrm>
          <a:prstGeom prst="rect">
            <a:avLst/>
          </a:prstGeom>
        </p:spPr>
      </p:pic>
      <p:sp>
        <p:nvSpPr>
          <p:cNvPr id="4" name="Metin kutusu 3">
            <a:extLst>
              <a:ext uri="{FF2B5EF4-FFF2-40B4-BE49-F238E27FC236}">
                <a16:creationId xmlns:a16="http://schemas.microsoft.com/office/drawing/2014/main" id="{20E812BB-0ADD-464E-9342-D30E2DD343E2}"/>
              </a:ext>
            </a:extLst>
          </p:cNvPr>
          <p:cNvSpPr txBox="1"/>
          <p:nvPr/>
        </p:nvSpPr>
        <p:spPr>
          <a:xfrm>
            <a:off x="280491" y="269702"/>
            <a:ext cx="7616404" cy="1477328"/>
          </a:xfrm>
          <a:prstGeom prst="rect">
            <a:avLst/>
          </a:prstGeom>
          <a:noFill/>
        </p:spPr>
        <p:txBody>
          <a:bodyPr wrap="square" rtlCol="0">
            <a:spAutoFit/>
          </a:bodyPr>
          <a:lstStyle/>
          <a:p>
            <a:pPr marL="285750" indent="-285750" algn="l">
              <a:buFont typeface="Arial" panose="020B0604020202020204" pitchFamily="34" charset="0"/>
              <a:buChar char="•"/>
            </a:pPr>
            <a:r>
              <a:rPr lang="tr-TR" b="1" i="0">
                <a:solidFill>
                  <a:schemeClr val="accent1">
                    <a:lumMod val="50000"/>
                  </a:schemeClr>
                </a:solidFill>
                <a:effectLst/>
                <a:latin typeface="Google Sans"/>
              </a:rPr>
              <a:t>Demans artık dünya çapında ölümlerin 7. önde gelen nedenidir</a:t>
            </a:r>
          </a:p>
          <a:p>
            <a:pPr marL="285750" indent="-285750" algn="l">
              <a:buFont typeface="Arial" panose="020B0604020202020204" pitchFamily="34" charset="0"/>
              <a:buChar char="•"/>
            </a:pPr>
            <a:endParaRPr lang="tr-TR" b="1">
              <a:solidFill>
                <a:schemeClr val="accent1">
                  <a:lumMod val="50000"/>
                </a:schemeClr>
              </a:solidFill>
              <a:latin typeface="Google Sans"/>
            </a:endParaRPr>
          </a:p>
          <a:p>
            <a:pPr marL="285750" indent="-285750" algn="l">
              <a:buFont typeface="Arial" panose="020B0604020202020204" pitchFamily="34" charset="0"/>
              <a:buChar char="•"/>
            </a:pPr>
            <a:r>
              <a:rPr lang="tr-TR" b="1">
                <a:solidFill>
                  <a:schemeClr val="accent1">
                    <a:lumMod val="50000"/>
                  </a:schemeClr>
                </a:solidFill>
              </a:rPr>
              <a:t>M</a:t>
            </a:r>
            <a:r>
              <a:rPr lang="tr-TR" b="1">
                <a:solidFill>
                  <a:schemeClr val="accent1">
                    <a:lumMod val="50000"/>
                  </a:schemeClr>
                </a:solidFill>
                <a:effectLst/>
              </a:rPr>
              <a:t>uhtemelen küresel olarak %25'ten daha azına  teşhis kondu. </a:t>
            </a:r>
          </a:p>
          <a:p>
            <a:pPr marL="285750" indent="-285750" algn="l">
              <a:buFont typeface="Arial" panose="020B0604020202020204" pitchFamily="34" charset="0"/>
              <a:buChar char="•"/>
            </a:pPr>
            <a:endParaRPr lang="tr-TR" b="1">
              <a:solidFill>
                <a:schemeClr val="accent1">
                  <a:lumMod val="50000"/>
                </a:schemeClr>
              </a:solidFill>
              <a:effectLst/>
            </a:endParaRPr>
          </a:p>
          <a:p>
            <a:pPr marL="285750" indent="-285750" algn="l">
              <a:buFont typeface="Arial" panose="020B0604020202020204" pitchFamily="34" charset="0"/>
              <a:buChar char="•"/>
            </a:pPr>
            <a:r>
              <a:rPr lang="tr-TR" b="1">
                <a:solidFill>
                  <a:schemeClr val="accent1">
                    <a:lumMod val="50000"/>
                  </a:schemeClr>
                </a:solidFill>
                <a:effectLst/>
              </a:rPr>
              <a:t>Düşük gelirli ülkelerde bu yüzde 10'a kadar düşebilir.</a:t>
            </a:r>
            <a:endParaRPr lang="tr-TR" b="1">
              <a:solidFill>
                <a:schemeClr val="accent1">
                  <a:lumMod val="50000"/>
                </a:schemeClr>
              </a:solidFill>
            </a:endParaRPr>
          </a:p>
        </p:txBody>
      </p:sp>
      <p:sp>
        <p:nvSpPr>
          <p:cNvPr id="5" name="Metin kutusu 4">
            <a:extLst>
              <a:ext uri="{FF2B5EF4-FFF2-40B4-BE49-F238E27FC236}">
                <a16:creationId xmlns:a16="http://schemas.microsoft.com/office/drawing/2014/main" id="{9FC17A9A-834E-2B4D-9342-DD399EAE22F5}"/>
              </a:ext>
            </a:extLst>
          </p:cNvPr>
          <p:cNvSpPr txBox="1"/>
          <p:nvPr/>
        </p:nvSpPr>
        <p:spPr>
          <a:xfrm>
            <a:off x="43152" y="6505228"/>
            <a:ext cx="12192000" cy="276999"/>
          </a:xfrm>
          <a:prstGeom prst="rect">
            <a:avLst/>
          </a:prstGeom>
          <a:noFill/>
        </p:spPr>
        <p:txBody>
          <a:bodyPr wrap="square" rtlCol="0">
            <a:spAutoFit/>
          </a:bodyPr>
          <a:lstStyle/>
          <a:p>
            <a:pPr algn="l"/>
            <a:r>
              <a:rPr lang="tr-TR" sz="1200" b="0" i="0">
                <a:solidFill>
                  <a:srgbClr val="000000"/>
                </a:solidFill>
                <a:effectLst/>
                <a:latin typeface="Calibri" panose="020F0502020204030204" pitchFamily="34" charset="0"/>
              </a:rPr>
              <a:t>World Alzheimer Report 2021: Journey through the diagnosis of dementia </a:t>
            </a:r>
            <a:r>
              <a:rPr lang="tr-TR" sz="1200" b="0" i="0" u="none" strike="noStrike">
                <a:solidFill>
                  <a:srgbClr val="4285F4"/>
                </a:solidFill>
                <a:effectLst/>
                <a:latin typeface="Calibri" panose="020F0502020204030204" pitchFamily="34" charset="0"/>
                <a:hlinkClick r:id="rId3"/>
              </a:rPr>
              <a:t>https://www.alzint.org/u/World-Alzheimer-Report-2021.pdf</a:t>
            </a:r>
            <a:r>
              <a:rPr lang="tr-TR" sz="1200" b="0" i="0">
                <a:solidFill>
                  <a:srgbClr val="232323"/>
                </a:solidFill>
                <a:effectLst/>
                <a:latin typeface="Helvetica"/>
              </a:rPr>
              <a:t>(Accessed on March 02, 2022).</a:t>
            </a:r>
            <a:r>
              <a:rPr lang="tr-TR" sz="1200" b="0" i="0">
                <a:solidFill>
                  <a:srgbClr val="000000"/>
                </a:solidFill>
                <a:effectLst/>
                <a:latin typeface="Calibri" panose="020F0502020204030204" pitchFamily="34" charset="0"/>
              </a:rPr>
              <a:t>”</a:t>
            </a:r>
            <a:endParaRPr lang="tr-TR" sz="1200"/>
          </a:p>
        </p:txBody>
      </p:sp>
    </p:spTree>
    <p:extLst>
      <p:ext uri="{BB962C8B-B14F-4D97-AF65-F5344CB8AC3E}">
        <p14:creationId xmlns:p14="http://schemas.microsoft.com/office/powerpoint/2010/main" val="814897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906D45BC-80A4-8942-97AF-74D3BDFB9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46" y="115313"/>
            <a:ext cx="7008434" cy="3947100"/>
          </a:xfrm>
          <a:prstGeom prst="rect">
            <a:avLst/>
          </a:prstGeom>
        </p:spPr>
      </p:pic>
      <p:sp>
        <p:nvSpPr>
          <p:cNvPr id="5" name="Metin kutusu 4">
            <a:extLst>
              <a:ext uri="{FF2B5EF4-FFF2-40B4-BE49-F238E27FC236}">
                <a16:creationId xmlns:a16="http://schemas.microsoft.com/office/drawing/2014/main" id="{011A121B-2681-634E-8042-A57DD24D17CC}"/>
              </a:ext>
            </a:extLst>
          </p:cNvPr>
          <p:cNvSpPr txBox="1"/>
          <p:nvPr/>
        </p:nvSpPr>
        <p:spPr>
          <a:xfrm>
            <a:off x="176446" y="4164328"/>
            <a:ext cx="10701802" cy="2492990"/>
          </a:xfrm>
          <a:prstGeom prst="rect">
            <a:avLst/>
          </a:prstGeom>
          <a:noFill/>
        </p:spPr>
        <p:txBody>
          <a:bodyPr wrap="square" rtlCol="0">
            <a:spAutoFit/>
          </a:bodyPr>
          <a:lstStyle/>
          <a:p>
            <a:r>
              <a:rPr lang="tr-TR" sz="2400" b="1" i="0">
                <a:effectLst/>
                <a:latin typeface="Source Sans Pro" panose="020B0503030403020204" pitchFamily="34" charset="0"/>
              </a:rPr>
              <a:t>Ajitasyon veya Saldırganlıkla Başa Çıkmak İçin İpuçları</a:t>
            </a:r>
            <a:endParaRPr lang="tr-TR" sz="2400" b="0" i="0">
              <a:effectLst/>
              <a:latin typeface="Source Sans Pro" panose="020B0503030403020204" pitchFamily="34" charset="0"/>
            </a:endParaRPr>
          </a:p>
          <a:p>
            <a:pPr marL="342900" indent="-342900">
              <a:buFont typeface="Arial" panose="020B0604020202020204" pitchFamily="34" charset="0"/>
              <a:buChar char="•"/>
            </a:pPr>
            <a:r>
              <a:rPr lang="tr-TR" sz="2400" b="0" i="0">
                <a:solidFill>
                  <a:srgbClr val="000000"/>
                </a:solidFill>
                <a:effectLst/>
                <a:latin typeface="Source Sans Pro" panose="020B0503030403020204" pitchFamily="34" charset="0"/>
              </a:rPr>
              <a:t>Kişiyi rahatlatın. </a:t>
            </a:r>
            <a:r>
              <a:rPr lang="tr-TR" sz="2400" b="0" i="0" u="sng">
                <a:solidFill>
                  <a:srgbClr val="C00000"/>
                </a:solidFill>
                <a:effectLst/>
                <a:latin typeface="Source Sans Pro" panose="020B0503030403020204" pitchFamily="34" charset="0"/>
                <a:hlinkClick r:id="rId3">
                  <a:extLst>
                    <a:ext uri="{A12FA001-AC4F-418D-AE19-62706E023703}">
                      <ahyp:hlinkClr xmlns:ahyp="http://schemas.microsoft.com/office/drawing/2018/hyperlinkcolor" val="tx"/>
                    </a:ext>
                  </a:extLst>
                </a:hlinkClick>
              </a:rPr>
              <a:t>Sakince konuş</a:t>
            </a:r>
            <a:r>
              <a:rPr lang="tr-TR" sz="2400" b="0" i="0">
                <a:solidFill>
                  <a:srgbClr val="000000"/>
                </a:solidFill>
                <a:effectLst/>
                <a:latin typeface="Source Sans Pro" panose="020B0503030403020204" pitchFamily="34" charset="0"/>
              </a:rPr>
              <a:t> . </a:t>
            </a:r>
            <a:r>
              <a:rPr lang="tr-TR" sz="2400" b="0" i="0">
                <a:solidFill>
                  <a:srgbClr val="C00000"/>
                </a:solidFill>
                <a:effectLst/>
                <a:latin typeface="Source Sans Pro" panose="020B0503030403020204" pitchFamily="34" charset="0"/>
              </a:rPr>
              <a:t>Endişelerini anlamaya çalışın</a:t>
            </a:r>
          </a:p>
          <a:p>
            <a:pPr marL="342900" indent="-342900">
              <a:buFont typeface="Arial" panose="020B0604020202020204" pitchFamily="34" charset="0"/>
              <a:buChar char="•"/>
            </a:pPr>
            <a:r>
              <a:rPr lang="tr-TR" sz="2400" b="0" i="0">
                <a:solidFill>
                  <a:srgbClr val="000000"/>
                </a:solidFill>
                <a:effectLst/>
                <a:latin typeface="Source Sans Pro" panose="020B0503030403020204" pitchFamily="34" charset="0"/>
              </a:rPr>
              <a:t>Kişinin kızgın mı yoksa korkmuş mu olduğunu anladığınızı göstermeye çalışın.</a:t>
            </a:r>
          </a:p>
          <a:p>
            <a:pPr marL="342900" indent="-342900">
              <a:buFont typeface="Arial" panose="020B0604020202020204" pitchFamily="34" charset="0"/>
              <a:buChar char="•"/>
            </a:pPr>
            <a:r>
              <a:rPr lang="tr-TR" sz="2400" b="0" i="0">
                <a:solidFill>
                  <a:srgbClr val="000000"/>
                </a:solidFill>
                <a:effectLst/>
                <a:latin typeface="Source Sans Pro" panose="020B0503030403020204" pitchFamily="34" charset="0"/>
              </a:rPr>
              <a:t>Kişinin hayatında olabildiğince fazla </a:t>
            </a:r>
            <a:r>
              <a:rPr lang="tr-TR" sz="2400" b="0" i="0">
                <a:solidFill>
                  <a:srgbClr val="C00000"/>
                </a:solidFill>
                <a:effectLst/>
                <a:latin typeface="Source Sans Pro" panose="020B0503030403020204" pitchFamily="34" charset="0"/>
              </a:rPr>
              <a:t>kontrolü elinde tutmasına izin verin</a:t>
            </a:r>
            <a:r>
              <a:rPr lang="tr-TR" sz="2400" b="0" i="0">
                <a:solidFill>
                  <a:srgbClr val="000000"/>
                </a:solidFill>
                <a:effectLst/>
                <a:latin typeface="Source Sans Pro" panose="020B0503030403020204" pitchFamily="34" charset="0"/>
              </a:rPr>
              <a:t>.</a:t>
            </a:r>
          </a:p>
          <a:p>
            <a:pPr marL="342900" indent="-342900">
              <a:buFont typeface="Arial" panose="020B0604020202020204" pitchFamily="34" charset="0"/>
              <a:buChar char="•"/>
            </a:pPr>
            <a:r>
              <a:rPr lang="tr-TR" sz="2400" b="0" i="0">
                <a:solidFill>
                  <a:srgbClr val="C00000"/>
                </a:solidFill>
                <a:effectLst/>
                <a:latin typeface="Source Sans Pro" panose="020B0503030403020204" pitchFamily="34" charset="0"/>
              </a:rPr>
              <a:t>Gürültü</a:t>
            </a:r>
            <a:r>
              <a:rPr lang="tr-TR" sz="2400" b="0" i="0">
                <a:solidFill>
                  <a:srgbClr val="000000"/>
                </a:solidFill>
                <a:effectLst/>
                <a:latin typeface="Source Sans Pro" panose="020B0503030403020204" pitchFamily="34" charset="0"/>
              </a:rPr>
              <a:t>yü, dağınıklığı veya odadaki insan sayısını azaltın.</a:t>
            </a:r>
          </a:p>
          <a:p>
            <a:endParaRPr lang="tr-TR" b="0" i="0">
              <a:solidFill>
                <a:srgbClr val="000000"/>
              </a:solidFill>
              <a:effectLst/>
              <a:latin typeface="Source Sans Pro" panose="020B0503030403020204" pitchFamily="34" charset="0"/>
            </a:endParaRPr>
          </a:p>
          <a:p>
            <a:pPr algn="l"/>
            <a:endParaRPr lang="tr-TR"/>
          </a:p>
        </p:txBody>
      </p:sp>
      <p:sp>
        <p:nvSpPr>
          <p:cNvPr id="7" name="Metin kutusu 6">
            <a:extLst>
              <a:ext uri="{FF2B5EF4-FFF2-40B4-BE49-F238E27FC236}">
                <a16:creationId xmlns:a16="http://schemas.microsoft.com/office/drawing/2014/main" id="{7B14B4B8-5184-9349-8EEC-F415643E2F55}"/>
              </a:ext>
            </a:extLst>
          </p:cNvPr>
          <p:cNvSpPr txBox="1"/>
          <p:nvPr/>
        </p:nvSpPr>
        <p:spPr>
          <a:xfrm>
            <a:off x="1726097" y="6548381"/>
            <a:ext cx="9029646" cy="369332"/>
          </a:xfrm>
          <a:prstGeom prst="rect">
            <a:avLst/>
          </a:prstGeom>
          <a:noFill/>
        </p:spPr>
        <p:txBody>
          <a:bodyPr wrap="square" rtlCol="0">
            <a:spAutoFit/>
          </a:bodyPr>
          <a:lstStyle/>
          <a:p>
            <a:pPr algn="l"/>
            <a:r>
              <a:rPr lang="tr-TR"/>
              <a:t>https://www.nia.nih.gov/health/topics/behavior-changes-and-communication-alzheimers</a:t>
            </a:r>
          </a:p>
        </p:txBody>
      </p:sp>
    </p:spTree>
    <p:extLst>
      <p:ext uri="{BB962C8B-B14F-4D97-AF65-F5344CB8AC3E}">
        <p14:creationId xmlns:p14="http://schemas.microsoft.com/office/powerpoint/2010/main" val="9906068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4BACB83F-20AB-B142-90BA-142A01488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39E91D82-0450-5A41-838C-1F09351F2A42}"/>
              </a:ext>
            </a:extLst>
          </p:cNvPr>
          <p:cNvSpPr txBox="1"/>
          <p:nvPr/>
        </p:nvSpPr>
        <p:spPr>
          <a:xfrm>
            <a:off x="7241409" y="3829780"/>
            <a:ext cx="6114268" cy="1938992"/>
          </a:xfrm>
          <a:prstGeom prst="rect">
            <a:avLst/>
          </a:prstGeom>
          <a:noFill/>
        </p:spPr>
        <p:txBody>
          <a:bodyPr wrap="square" rtlCol="0">
            <a:spAutoFit/>
          </a:bodyPr>
          <a:lstStyle/>
          <a:p>
            <a:pPr algn="l"/>
            <a:r>
              <a:rPr lang="tr-TR" sz="2400" b="1" i="0">
                <a:solidFill>
                  <a:schemeClr val="bg1"/>
                </a:solidFill>
                <a:effectLst/>
                <a:latin typeface="Source Sans Pro" panose="020B0503030403020204" pitchFamily="34" charset="0"/>
              </a:rPr>
              <a:t>KAYBOLMAYA KARŞI : </a:t>
            </a:r>
          </a:p>
          <a:p>
            <a:pPr algn="l"/>
            <a:r>
              <a:rPr lang="tr-TR" sz="2400" b="1" i="0">
                <a:solidFill>
                  <a:schemeClr val="bg1"/>
                </a:solidFill>
                <a:effectLst/>
                <a:latin typeface="Source Sans Pro" panose="020B0503030403020204" pitchFamily="34" charset="0"/>
              </a:rPr>
              <a:t>Kişinin bir tür </a:t>
            </a:r>
            <a:r>
              <a:rPr lang="tr-TR" sz="2400" b="1" i="0">
                <a:solidFill>
                  <a:srgbClr val="C00000"/>
                </a:solidFill>
                <a:effectLst/>
                <a:latin typeface="Source Sans Pro" panose="020B0503030403020204" pitchFamily="34" charset="0"/>
              </a:rPr>
              <a:t>kimlik</a:t>
            </a:r>
            <a:r>
              <a:rPr lang="tr-TR" sz="2400" b="1" i="0">
                <a:solidFill>
                  <a:schemeClr val="bg1"/>
                </a:solidFill>
                <a:effectLst/>
                <a:latin typeface="Source Sans Pro" panose="020B0503030403020204" pitchFamily="34" charset="0"/>
              </a:rPr>
              <a:t> taşıdığından </a:t>
            </a:r>
          </a:p>
          <a:p>
            <a:pPr algn="l"/>
            <a:r>
              <a:rPr lang="tr-TR" sz="2400" b="1" i="0">
                <a:solidFill>
                  <a:schemeClr val="bg1"/>
                </a:solidFill>
                <a:effectLst/>
                <a:latin typeface="Source Sans Pro" panose="020B0503030403020204" pitchFamily="34" charset="0"/>
              </a:rPr>
              <a:t>veya </a:t>
            </a:r>
          </a:p>
          <a:p>
            <a:pPr algn="l"/>
            <a:r>
              <a:rPr lang="tr-TR" sz="2400" b="1" i="0">
                <a:solidFill>
                  <a:schemeClr val="bg1"/>
                </a:solidFill>
                <a:effectLst/>
                <a:latin typeface="Source Sans Pro" panose="020B0503030403020204" pitchFamily="34" charset="0"/>
              </a:rPr>
              <a:t>tıbbi bir </a:t>
            </a:r>
            <a:r>
              <a:rPr lang="tr-TR" sz="2400" b="1" i="0">
                <a:solidFill>
                  <a:srgbClr val="C00000"/>
                </a:solidFill>
                <a:effectLst/>
                <a:latin typeface="Source Sans Pro" panose="020B0503030403020204" pitchFamily="34" charset="0"/>
              </a:rPr>
              <a:t>bileklik</a:t>
            </a:r>
            <a:r>
              <a:rPr lang="tr-TR" sz="2400" b="1" i="0">
                <a:solidFill>
                  <a:schemeClr val="bg1"/>
                </a:solidFill>
                <a:effectLst/>
                <a:latin typeface="Source Sans Pro" panose="020B0503030403020204" pitchFamily="34" charset="0"/>
              </a:rPr>
              <a:t> taktığından</a:t>
            </a:r>
          </a:p>
          <a:p>
            <a:pPr algn="l"/>
            <a:r>
              <a:rPr lang="tr-TR" sz="2400" b="1" i="0">
                <a:solidFill>
                  <a:schemeClr val="bg1"/>
                </a:solidFill>
                <a:effectLst/>
                <a:latin typeface="Source Sans Pro" panose="020B0503030403020204" pitchFamily="34" charset="0"/>
              </a:rPr>
              <a:t> emin olun.</a:t>
            </a:r>
            <a:endParaRPr lang="tr-TR" sz="2400" b="1">
              <a:solidFill>
                <a:schemeClr val="bg1"/>
              </a:solidFill>
            </a:endParaRPr>
          </a:p>
        </p:txBody>
      </p:sp>
      <p:sp>
        <p:nvSpPr>
          <p:cNvPr id="5" name="Metin kutusu 4">
            <a:extLst>
              <a:ext uri="{FF2B5EF4-FFF2-40B4-BE49-F238E27FC236}">
                <a16:creationId xmlns:a16="http://schemas.microsoft.com/office/drawing/2014/main" id="{1F7B3B6E-2C9E-BB4C-A834-5D8DE7D45058}"/>
              </a:ext>
            </a:extLst>
          </p:cNvPr>
          <p:cNvSpPr txBox="1"/>
          <p:nvPr/>
        </p:nvSpPr>
        <p:spPr>
          <a:xfrm>
            <a:off x="1726097" y="6548381"/>
            <a:ext cx="9029646" cy="369332"/>
          </a:xfrm>
          <a:prstGeom prst="rect">
            <a:avLst/>
          </a:prstGeom>
          <a:noFill/>
        </p:spPr>
        <p:txBody>
          <a:bodyPr wrap="square" rtlCol="0">
            <a:spAutoFit/>
          </a:bodyPr>
          <a:lstStyle/>
          <a:p>
            <a:pPr algn="l"/>
            <a:r>
              <a:rPr lang="tr-TR"/>
              <a:t>https://www.nia.nih.gov/health/topics/behavior-changes-and-communication-alzheimers</a:t>
            </a:r>
          </a:p>
        </p:txBody>
      </p:sp>
    </p:spTree>
    <p:extLst>
      <p:ext uri="{BB962C8B-B14F-4D97-AF65-F5344CB8AC3E}">
        <p14:creationId xmlns:p14="http://schemas.microsoft.com/office/powerpoint/2010/main" val="28151355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8FC5BA32-15E5-744D-B60F-21864C32F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AA9A8589-0B1B-F64E-90CD-075BABA8EE9A}"/>
              </a:ext>
            </a:extLst>
          </p:cNvPr>
          <p:cNvSpPr txBox="1"/>
          <p:nvPr/>
        </p:nvSpPr>
        <p:spPr>
          <a:xfrm>
            <a:off x="0" y="1186692"/>
            <a:ext cx="6267891" cy="3016210"/>
          </a:xfrm>
          <a:prstGeom prst="rect">
            <a:avLst/>
          </a:prstGeom>
          <a:noFill/>
        </p:spPr>
        <p:txBody>
          <a:bodyPr wrap="square" rtlCol="0">
            <a:spAutoFit/>
          </a:bodyPr>
          <a:lstStyle/>
          <a:p>
            <a:r>
              <a:rPr lang="tr-TR" sz="2800" b="1" i="0">
                <a:solidFill>
                  <a:srgbClr val="C00000"/>
                </a:solidFill>
                <a:effectLst/>
              </a:rPr>
              <a:t>Halüsinasyonlar, Sanrılar ve Paranoya </a:t>
            </a:r>
            <a:endParaRPr lang="tr-TR" sz="2800" b="1">
              <a:solidFill>
                <a:srgbClr val="C00000"/>
              </a:solidFill>
              <a:latin typeface="Source Sans Pro" panose="020B0503030403020204" pitchFamily="34" charset="0"/>
            </a:endParaRPr>
          </a:p>
          <a:p>
            <a:pPr marL="342900" indent="-342900">
              <a:buFont typeface="Arial" panose="020B0604020202020204" pitchFamily="34" charset="0"/>
              <a:buChar char="•"/>
            </a:pPr>
            <a:r>
              <a:rPr lang="tr-TR" sz="2400" b="0" i="0">
                <a:solidFill>
                  <a:srgbClr val="000000"/>
                </a:solidFill>
                <a:effectLst/>
                <a:latin typeface="Source Sans Pro" panose="020B0503030403020204" pitchFamily="34" charset="0"/>
              </a:rPr>
              <a:t>Kişiyle gördüğü veya duyduğu şeyler hakkında tartışmamaya çalışın.</a:t>
            </a:r>
          </a:p>
          <a:p>
            <a:pPr marL="342900" indent="-342900">
              <a:buFont typeface="Arial" panose="020B0604020202020204" pitchFamily="34" charset="0"/>
              <a:buChar char="•"/>
            </a:pPr>
            <a:r>
              <a:rPr lang="tr-TR" sz="2400" b="0" i="0">
                <a:solidFill>
                  <a:srgbClr val="000000"/>
                </a:solidFill>
                <a:effectLst/>
                <a:latin typeface="Source Sans Pro" panose="020B0503030403020204" pitchFamily="34" charset="0"/>
              </a:rPr>
              <a:t>Kişi korkuyorsa teselli edin.</a:t>
            </a:r>
          </a:p>
          <a:p>
            <a:pPr marL="342900" indent="-342900">
              <a:buFont typeface="Arial" panose="020B0604020202020204" pitchFamily="34" charset="0"/>
              <a:buChar char="•"/>
            </a:pPr>
            <a:r>
              <a:rPr lang="tr-TR" sz="2400" b="0" i="0">
                <a:solidFill>
                  <a:srgbClr val="000000"/>
                </a:solidFill>
                <a:effectLst/>
                <a:latin typeface="Source Sans Pro" panose="020B0503030403020204" pitchFamily="34" charset="0"/>
              </a:rPr>
              <a:t>Kişinin dikkatini dağıtın. </a:t>
            </a:r>
          </a:p>
          <a:p>
            <a:endParaRPr lang="tr-TR" sz="2400" b="0" i="0">
              <a:solidFill>
                <a:srgbClr val="000000"/>
              </a:solidFill>
              <a:effectLst/>
              <a:latin typeface="Source Sans Pro" panose="020B0503030403020204" pitchFamily="34" charset="0"/>
            </a:endParaRPr>
          </a:p>
          <a:p>
            <a:pPr algn="l"/>
            <a:endParaRPr lang="tr-TR"/>
          </a:p>
        </p:txBody>
      </p:sp>
      <p:sp>
        <p:nvSpPr>
          <p:cNvPr id="5" name="Metin kutusu 4">
            <a:extLst>
              <a:ext uri="{FF2B5EF4-FFF2-40B4-BE49-F238E27FC236}">
                <a16:creationId xmlns:a16="http://schemas.microsoft.com/office/drawing/2014/main" id="{857415C5-2164-9D41-8228-7157317EB977}"/>
              </a:ext>
            </a:extLst>
          </p:cNvPr>
          <p:cNvSpPr txBox="1"/>
          <p:nvPr/>
        </p:nvSpPr>
        <p:spPr>
          <a:xfrm>
            <a:off x="1726097" y="6548381"/>
            <a:ext cx="9029646" cy="369332"/>
          </a:xfrm>
          <a:prstGeom prst="rect">
            <a:avLst/>
          </a:prstGeom>
          <a:noFill/>
        </p:spPr>
        <p:txBody>
          <a:bodyPr wrap="square" rtlCol="0">
            <a:spAutoFit/>
          </a:bodyPr>
          <a:lstStyle/>
          <a:p>
            <a:pPr algn="l"/>
            <a:r>
              <a:rPr lang="tr-TR"/>
              <a:t>https://www.nia.nih.gov/health/topics/behavior-changes-and-communication-alzheimers</a:t>
            </a:r>
          </a:p>
        </p:txBody>
      </p:sp>
    </p:spTree>
    <p:extLst>
      <p:ext uri="{BB962C8B-B14F-4D97-AF65-F5344CB8AC3E}">
        <p14:creationId xmlns:p14="http://schemas.microsoft.com/office/powerpoint/2010/main" val="11303750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496A9F63-0926-2A4C-86B9-3E09E1A1F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Metin kutusu 2">
            <a:extLst>
              <a:ext uri="{FF2B5EF4-FFF2-40B4-BE49-F238E27FC236}">
                <a16:creationId xmlns:a16="http://schemas.microsoft.com/office/drawing/2014/main" id="{2F4FF728-085B-D64B-96EB-92EA5DDF061F}"/>
              </a:ext>
            </a:extLst>
          </p:cNvPr>
          <p:cNvSpPr txBox="1"/>
          <p:nvPr/>
        </p:nvSpPr>
        <p:spPr>
          <a:xfrm>
            <a:off x="830684" y="1175904"/>
            <a:ext cx="6178997" cy="3539430"/>
          </a:xfrm>
          <a:prstGeom prst="rect">
            <a:avLst/>
          </a:prstGeom>
          <a:noFill/>
        </p:spPr>
        <p:txBody>
          <a:bodyPr wrap="square" rtlCol="0">
            <a:spAutoFit/>
          </a:bodyPr>
          <a:lstStyle/>
          <a:p>
            <a:pPr algn="l"/>
            <a:r>
              <a:rPr lang="tr-TR" sz="2800" b="1"/>
              <a:t>GÜN BATIMI</a:t>
            </a:r>
          </a:p>
          <a:p>
            <a:pPr algn="l"/>
            <a:r>
              <a:rPr lang="tr-TR" sz="2800">
                <a:solidFill>
                  <a:srgbClr val="000000"/>
                </a:solidFill>
                <a:latin typeface="Source Sans Pro" panose="020B0503030403020204" pitchFamily="34" charset="0"/>
              </a:rPr>
              <a:t>G</a:t>
            </a:r>
            <a:r>
              <a:rPr lang="tr-TR" sz="2800" b="0" i="0">
                <a:solidFill>
                  <a:srgbClr val="000000"/>
                </a:solidFill>
                <a:effectLst/>
                <a:latin typeface="Source Sans Pro" panose="020B0503030403020204" pitchFamily="34" charset="0"/>
              </a:rPr>
              <a:t>ün ışığı solmaya başladığında başlayabilen veya kötüleşebilen kafa karışıklığı , ajitasyon </a:t>
            </a:r>
          </a:p>
          <a:p>
            <a:pPr algn="l"/>
            <a:endParaRPr lang="tr-TR" sz="2800">
              <a:solidFill>
                <a:srgbClr val="000000"/>
              </a:solidFill>
              <a:latin typeface="Source Sans Pro" panose="020B0503030403020204" pitchFamily="34" charset="0"/>
            </a:endParaRPr>
          </a:p>
          <a:p>
            <a:pPr algn="l"/>
            <a:r>
              <a:rPr lang="tr-TR" sz="2800"/>
              <a:t>Önlem olarak </a:t>
            </a:r>
          </a:p>
          <a:p>
            <a:pPr marL="457200" indent="-457200" algn="l">
              <a:buFont typeface="Arial" panose="020B0604020202020204" pitchFamily="34" charset="0"/>
              <a:buChar char="•"/>
            </a:pPr>
            <a:r>
              <a:rPr lang="tr-TR" sz="2800"/>
              <a:t>uykusunu düzenli alması </a:t>
            </a:r>
          </a:p>
          <a:p>
            <a:pPr marL="457200" indent="-457200" algn="l">
              <a:buFont typeface="Arial" panose="020B0604020202020204" pitchFamily="34" charset="0"/>
              <a:buChar char="•"/>
            </a:pPr>
            <a:r>
              <a:rPr lang="tr-TR" sz="2800"/>
              <a:t>Fiziksel aktivite </a:t>
            </a:r>
          </a:p>
        </p:txBody>
      </p:sp>
      <p:sp>
        <p:nvSpPr>
          <p:cNvPr id="5" name="Metin kutusu 4">
            <a:extLst>
              <a:ext uri="{FF2B5EF4-FFF2-40B4-BE49-F238E27FC236}">
                <a16:creationId xmlns:a16="http://schemas.microsoft.com/office/drawing/2014/main" id="{EF9DEEFC-7629-5A44-B846-2E7AB2094DA6}"/>
              </a:ext>
            </a:extLst>
          </p:cNvPr>
          <p:cNvSpPr txBox="1"/>
          <p:nvPr/>
        </p:nvSpPr>
        <p:spPr>
          <a:xfrm>
            <a:off x="1726097" y="6548381"/>
            <a:ext cx="9029646" cy="369332"/>
          </a:xfrm>
          <a:prstGeom prst="rect">
            <a:avLst/>
          </a:prstGeom>
          <a:noFill/>
        </p:spPr>
        <p:txBody>
          <a:bodyPr wrap="square" rtlCol="0">
            <a:spAutoFit/>
          </a:bodyPr>
          <a:lstStyle/>
          <a:p>
            <a:pPr algn="l"/>
            <a:r>
              <a:rPr lang="tr-TR"/>
              <a:t>https://www.nia.nih.gov/health/topics/behavior-changes-and-communication-alzheimers</a:t>
            </a:r>
          </a:p>
        </p:txBody>
      </p:sp>
    </p:spTree>
    <p:extLst>
      <p:ext uri="{BB962C8B-B14F-4D97-AF65-F5344CB8AC3E}">
        <p14:creationId xmlns:p14="http://schemas.microsoft.com/office/powerpoint/2010/main" val="40127566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F56EF2A8-9752-E54E-9823-F8A8DEF9F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120" y="172611"/>
            <a:ext cx="6603760" cy="3670377"/>
          </a:xfrm>
          <a:prstGeom prst="rect">
            <a:avLst/>
          </a:prstGeom>
        </p:spPr>
      </p:pic>
      <p:sp>
        <p:nvSpPr>
          <p:cNvPr id="3" name="Metin kutusu 2">
            <a:extLst>
              <a:ext uri="{FF2B5EF4-FFF2-40B4-BE49-F238E27FC236}">
                <a16:creationId xmlns:a16="http://schemas.microsoft.com/office/drawing/2014/main" id="{B8D693CD-5E9F-9F4F-AFFE-BB7EEF82CE0B}"/>
              </a:ext>
            </a:extLst>
          </p:cNvPr>
          <p:cNvSpPr txBox="1"/>
          <p:nvPr/>
        </p:nvSpPr>
        <p:spPr>
          <a:xfrm>
            <a:off x="1510335" y="3994188"/>
            <a:ext cx="8015564" cy="2585323"/>
          </a:xfrm>
          <a:prstGeom prst="rect">
            <a:avLst/>
          </a:prstGeom>
          <a:noFill/>
        </p:spPr>
        <p:txBody>
          <a:bodyPr wrap="square" rtlCol="0">
            <a:spAutoFit/>
          </a:bodyPr>
          <a:lstStyle/>
          <a:p>
            <a:r>
              <a:rPr lang="tr-TR" sz="2400" b="1" i="0">
                <a:effectLst/>
                <a:latin typeface="Source Sans Pro" panose="020B0503030403020204" pitchFamily="34" charset="0"/>
                <a:hlinkClick r:id="rId3">
                  <a:extLst>
                    <a:ext uri="{A12FA001-AC4F-418D-AE19-62706E023703}">
                      <ahyp:hlinkClr xmlns:ahyp="http://schemas.microsoft.com/office/drawing/2018/hyperlinkcolor" val="tx"/>
                    </a:ext>
                  </a:extLst>
                </a:hlinkClick>
              </a:rPr>
              <a:t>UYKU SORUNLARI</a:t>
            </a:r>
            <a:r>
              <a:rPr lang="tr-TR" sz="2400" b="0" i="0">
                <a:effectLst/>
                <a:latin typeface="Source Sans Pro" panose="020B0503030403020204" pitchFamily="34" charset="0"/>
                <a:hlinkClick r:id="rId3">
                  <a:extLst>
                    <a:ext uri="{A12FA001-AC4F-418D-AE19-62706E023703}">
                      <ahyp:hlinkClr xmlns:ahyp="http://schemas.microsoft.com/office/drawing/2018/hyperlinkcolor" val="tx"/>
                    </a:ext>
                  </a:extLst>
                </a:hlinkClick>
              </a:rPr>
              <a:t> : </a:t>
            </a:r>
          </a:p>
          <a:p>
            <a:pPr marL="342900" indent="-342900">
              <a:buFont typeface="Arial" panose="020B0604020202020204" pitchFamily="34" charset="0"/>
              <a:buChar char="•"/>
            </a:pPr>
            <a:r>
              <a:rPr lang="tr-TR" sz="2400" b="0" i="0">
                <a:effectLst/>
                <a:latin typeface="Source Sans Pro" panose="020B0503030403020204" pitchFamily="34" charset="0"/>
                <a:hlinkClick r:id="rId3">
                  <a:extLst>
                    <a:ext uri="{A12FA001-AC4F-418D-AE19-62706E023703}">
                      <ahyp:hlinkClr xmlns:ahyp="http://schemas.microsoft.com/office/drawing/2018/hyperlinkcolor" val="tx"/>
                    </a:ext>
                  </a:extLst>
                </a:hlinkClick>
              </a:rPr>
              <a:t>Kişinin her gün </a:t>
            </a:r>
            <a:r>
              <a:rPr lang="tr-TR" sz="2400" b="0" i="0">
                <a:solidFill>
                  <a:srgbClr val="C00000"/>
                </a:solidFill>
                <a:effectLst/>
                <a:latin typeface="Source Sans Pro" panose="020B0503030403020204" pitchFamily="34" charset="0"/>
                <a:hlinkClick r:id="rId3">
                  <a:extLst>
                    <a:ext uri="{A12FA001-AC4F-418D-AE19-62706E023703}">
                      <ahyp:hlinkClr xmlns:ahyp="http://schemas.microsoft.com/office/drawing/2018/hyperlinkcolor" val="tx"/>
                    </a:ext>
                  </a:extLst>
                </a:hlinkClick>
              </a:rPr>
              <a:t>egzersiz</a:t>
            </a:r>
            <a:r>
              <a:rPr lang="tr-TR" sz="2400" b="0" i="0">
                <a:effectLst/>
                <a:latin typeface="Source Sans Pro" panose="020B0503030403020204" pitchFamily="34" charset="0"/>
              </a:rPr>
              <a:t> yapmasına yardımcı olun, </a:t>
            </a:r>
          </a:p>
          <a:p>
            <a:pPr marL="342900" indent="-342900">
              <a:buFont typeface="Arial" panose="020B0604020202020204" pitchFamily="34" charset="0"/>
              <a:buChar char="•"/>
            </a:pPr>
            <a:r>
              <a:rPr lang="tr-TR" sz="2400" b="0" i="0">
                <a:effectLst/>
                <a:latin typeface="Source Sans Pro" panose="020B0503030403020204" pitchFamily="34" charset="0"/>
              </a:rPr>
              <a:t>şekerlemeleri sınırlandırın </a:t>
            </a:r>
          </a:p>
          <a:p>
            <a:pPr marL="342900" indent="-342900">
              <a:buFont typeface="Arial" panose="020B0604020202020204" pitchFamily="34" charset="0"/>
              <a:buChar char="•"/>
            </a:pPr>
            <a:r>
              <a:rPr lang="tr-TR" sz="2400" b="0" i="0">
                <a:effectLst/>
                <a:latin typeface="Source Sans Pro" panose="020B0503030403020204" pitchFamily="34" charset="0"/>
              </a:rPr>
              <a:t>Işıkları düşük tutun, </a:t>
            </a:r>
            <a:r>
              <a:rPr lang="tr-TR" sz="2400" b="0" i="0">
                <a:solidFill>
                  <a:srgbClr val="C00000"/>
                </a:solidFill>
                <a:effectLst/>
                <a:latin typeface="Source Sans Pro" panose="020B0503030403020204" pitchFamily="34" charset="0"/>
              </a:rPr>
              <a:t>gürültü </a:t>
            </a:r>
            <a:r>
              <a:rPr lang="tr-TR" sz="2400" b="0" i="0">
                <a:effectLst/>
                <a:latin typeface="Source Sans Pro" panose="020B0503030403020204" pitchFamily="34" charset="0"/>
              </a:rPr>
              <a:t>seviyelerini azaltmaya çalışın ve eğer seviyorsa rahatlatıcı bir </a:t>
            </a:r>
            <a:r>
              <a:rPr lang="tr-TR" sz="2400" b="0" i="0">
                <a:solidFill>
                  <a:srgbClr val="C00000"/>
                </a:solidFill>
                <a:effectLst/>
                <a:latin typeface="Source Sans Pro" panose="020B0503030403020204" pitchFamily="34" charset="0"/>
              </a:rPr>
              <a:t>müzik</a:t>
            </a:r>
            <a:r>
              <a:rPr lang="tr-TR" sz="2400" b="0" i="0">
                <a:effectLst/>
                <a:latin typeface="Source Sans Pro" panose="020B0503030403020204" pitchFamily="34" charset="0"/>
              </a:rPr>
              <a:t> çalın.</a:t>
            </a:r>
          </a:p>
          <a:p>
            <a:pPr marL="342900" indent="-342900">
              <a:buFont typeface="Arial" panose="020B0604020202020204" pitchFamily="34" charset="0"/>
              <a:buChar char="•"/>
            </a:pPr>
            <a:r>
              <a:rPr lang="tr-TR" sz="2400" b="0" i="0">
                <a:effectLst/>
                <a:latin typeface="Source Sans Pro" panose="020B0503030403020204" pitchFamily="34" charset="0"/>
              </a:rPr>
              <a:t>Kişiyi </a:t>
            </a:r>
            <a:r>
              <a:rPr lang="tr-TR" sz="2400" b="0" i="0">
                <a:solidFill>
                  <a:srgbClr val="C00000"/>
                </a:solidFill>
                <a:effectLst/>
                <a:latin typeface="Source Sans Pro" panose="020B0503030403020204" pitchFamily="34" charset="0"/>
              </a:rPr>
              <a:t>her gece aynı saatte</a:t>
            </a:r>
            <a:r>
              <a:rPr lang="tr-TR" sz="2400" b="0" i="0">
                <a:effectLst/>
                <a:latin typeface="Source Sans Pro" panose="020B0503030403020204" pitchFamily="34" charset="0"/>
              </a:rPr>
              <a:t> yatırmaya çalışın. </a:t>
            </a:r>
          </a:p>
          <a:p>
            <a:pPr algn="l"/>
            <a:endParaRPr lang="tr-TR"/>
          </a:p>
        </p:txBody>
      </p:sp>
      <p:sp>
        <p:nvSpPr>
          <p:cNvPr id="7" name="Metin kutusu 6">
            <a:extLst>
              <a:ext uri="{FF2B5EF4-FFF2-40B4-BE49-F238E27FC236}">
                <a16:creationId xmlns:a16="http://schemas.microsoft.com/office/drawing/2014/main" id="{AC8E0763-A385-B449-9FEB-22EC0927D6D1}"/>
              </a:ext>
            </a:extLst>
          </p:cNvPr>
          <p:cNvSpPr txBox="1"/>
          <p:nvPr/>
        </p:nvSpPr>
        <p:spPr>
          <a:xfrm>
            <a:off x="1726097" y="6548381"/>
            <a:ext cx="9029646" cy="369332"/>
          </a:xfrm>
          <a:prstGeom prst="rect">
            <a:avLst/>
          </a:prstGeom>
          <a:noFill/>
        </p:spPr>
        <p:txBody>
          <a:bodyPr wrap="square" rtlCol="0">
            <a:spAutoFit/>
          </a:bodyPr>
          <a:lstStyle/>
          <a:p>
            <a:pPr algn="l"/>
            <a:r>
              <a:rPr lang="tr-TR"/>
              <a:t>https://www.nia.nih.gov/health/topics/behavior-changes-and-communication-alzheimers</a:t>
            </a:r>
          </a:p>
        </p:txBody>
      </p:sp>
    </p:spTree>
    <p:extLst>
      <p:ext uri="{BB962C8B-B14F-4D97-AF65-F5344CB8AC3E}">
        <p14:creationId xmlns:p14="http://schemas.microsoft.com/office/powerpoint/2010/main" val="4847372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7E5CA83F-FC63-1044-B3C4-7B5632630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0670" y="150544"/>
            <a:ext cx="6947542" cy="3760365"/>
          </a:xfrm>
          <a:prstGeom prst="rect">
            <a:avLst/>
          </a:prstGeom>
        </p:spPr>
      </p:pic>
      <p:sp>
        <p:nvSpPr>
          <p:cNvPr id="3" name="Metin kutusu 2">
            <a:extLst>
              <a:ext uri="{FF2B5EF4-FFF2-40B4-BE49-F238E27FC236}">
                <a16:creationId xmlns:a16="http://schemas.microsoft.com/office/drawing/2014/main" id="{94731AAE-AA52-104F-8B5D-C9B30F66A33E}"/>
              </a:ext>
            </a:extLst>
          </p:cNvPr>
          <p:cNvSpPr txBox="1"/>
          <p:nvPr/>
        </p:nvSpPr>
        <p:spPr>
          <a:xfrm>
            <a:off x="5180881" y="2516218"/>
            <a:ext cx="1828800" cy="1828800"/>
          </a:xfrm>
          <a:prstGeom prst="rect">
            <a:avLst/>
          </a:prstGeom>
          <a:noFill/>
        </p:spPr>
        <p:txBody>
          <a:bodyPr wrap="square" rtlCol="0">
            <a:spAutoFit/>
          </a:bodyPr>
          <a:lstStyle/>
          <a:p>
            <a:pPr algn="l"/>
            <a:endParaRPr lang="tr-TR"/>
          </a:p>
        </p:txBody>
      </p:sp>
      <p:sp>
        <p:nvSpPr>
          <p:cNvPr id="4" name="Metin kutusu 3">
            <a:extLst>
              <a:ext uri="{FF2B5EF4-FFF2-40B4-BE49-F238E27FC236}">
                <a16:creationId xmlns:a16="http://schemas.microsoft.com/office/drawing/2014/main" id="{B462E488-53C1-9D4A-A2E2-71169C240EC4}"/>
              </a:ext>
            </a:extLst>
          </p:cNvPr>
          <p:cNvSpPr txBox="1"/>
          <p:nvPr/>
        </p:nvSpPr>
        <p:spPr>
          <a:xfrm>
            <a:off x="517830" y="4023964"/>
            <a:ext cx="10356584" cy="2585323"/>
          </a:xfrm>
          <a:prstGeom prst="rect">
            <a:avLst/>
          </a:prstGeom>
          <a:noFill/>
        </p:spPr>
        <p:txBody>
          <a:bodyPr wrap="square" rtlCol="0">
            <a:spAutoFit/>
          </a:bodyPr>
          <a:lstStyle/>
          <a:p>
            <a:r>
              <a:rPr lang="tr-TR" sz="2400" b="1" i="0">
                <a:effectLst/>
                <a:latin typeface="Source Sans Pro" panose="020B0503030403020204" pitchFamily="34" charset="0"/>
              </a:rPr>
              <a:t>İLETİŞİM BECERİLERİ </a:t>
            </a:r>
          </a:p>
          <a:p>
            <a:pPr marL="342900" indent="-342900">
              <a:buFont typeface="Arial" panose="020B0604020202020204" pitchFamily="34" charset="0"/>
              <a:buChar char="•"/>
            </a:pPr>
            <a:r>
              <a:rPr lang="tr-TR" sz="2400" b="0" i="0">
                <a:effectLst/>
                <a:latin typeface="Source Sans Pro" panose="020B0503030403020204" pitchFamily="34" charset="0"/>
              </a:rPr>
              <a:t>Göz teması kurun ve kişiye adıyla hitap edin.</a:t>
            </a:r>
          </a:p>
          <a:p>
            <a:pPr marL="342900" indent="-342900">
              <a:buFont typeface="Arial" panose="020B0604020202020204" pitchFamily="34" charset="0"/>
              <a:buChar char="•"/>
            </a:pPr>
            <a:r>
              <a:rPr lang="tr-TR" sz="2400" b="0" i="0">
                <a:effectLst/>
                <a:latin typeface="Source Sans Pro" panose="020B0503030403020204" pitchFamily="34" charset="0"/>
              </a:rPr>
              <a:t>Konuşurken kişinin elini tutun.</a:t>
            </a:r>
          </a:p>
          <a:p>
            <a:pPr marL="342900" indent="-342900">
              <a:buFont typeface="Arial" panose="020B0604020202020204" pitchFamily="34" charset="0"/>
              <a:buChar char="•"/>
            </a:pPr>
            <a:r>
              <a:rPr lang="tr-TR" sz="2400" b="0" i="0">
                <a:effectLst/>
                <a:latin typeface="Source Sans Pro" panose="020B0503030403020204" pitchFamily="34" charset="0"/>
              </a:rPr>
              <a:t>Anlaması zor olsa bile kişinin endişelerine açık olun.</a:t>
            </a:r>
          </a:p>
          <a:p>
            <a:pPr marL="342900" indent="-342900">
              <a:buFont typeface="Arial" panose="020B0604020202020204" pitchFamily="34" charset="0"/>
              <a:buChar char="•"/>
            </a:pPr>
            <a:r>
              <a:rPr lang="tr-TR" sz="2400" b="0" i="0">
                <a:effectLst/>
                <a:latin typeface="Source Sans Pro" panose="020B0503030403020204" pitchFamily="34" charset="0"/>
              </a:rPr>
              <a:t>Bazı kararlar almasına ve işin içinde kalmasına izin verin.</a:t>
            </a:r>
          </a:p>
          <a:p>
            <a:pPr marL="342900" indent="-342900">
              <a:buFont typeface="Arial" panose="020B0604020202020204" pitchFamily="34" charset="0"/>
              <a:buChar char="•"/>
            </a:pPr>
            <a:r>
              <a:rPr lang="tr-TR" sz="2400" b="0" i="0">
                <a:effectLst/>
                <a:latin typeface="Source Sans Pro" panose="020B0503030403020204" pitchFamily="34" charset="0"/>
              </a:rPr>
              <a:t>Öfke patlamalarına karşı sabırlı olun.</a:t>
            </a:r>
          </a:p>
          <a:p>
            <a:pPr algn="l"/>
            <a:endParaRPr lang="tr-TR"/>
          </a:p>
        </p:txBody>
      </p:sp>
      <p:sp>
        <p:nvSpPr>
          <p:cNvPr id="6" name="Metin kutusu 5">
            <a:extLst>
              <a:ext uri="{FF2B5EF4-FFF2-40B4-BE49-F238E27FC236}">
                <a16:creationId xmlns:a16="http://schemas.microsoft.com/office/drawing/2014/main" id="{099B8327-E8C2-5143-8645-E7247B86AFD8}"/>
              </a:ext>
            </a:extLst>
          </p:cNvPr>
          <p:cNvSpPr txBox="1"/>
          <p:nvPr/>
        </p:nvSpPr>
        <p:spPr>
          <a:xfrm>
            <a:off x="1726097" y="6548381"/>
            <a:ext cx="9029646" cy="369332"/>
          </a:xfrm>
          <a:prstGeom prst="rect">
            <a:avLst/>
          </a:prstGeom>
          <a:noFill/>
        </p:spPr>
        <p:txBody>
          <a:bodyPr wrap="square" rtlCol="0">
            <a:spAutoFit/>
          </a:bodyPr>
          <a:lstStyle/>
          <a:p>
            <a:pPr algn="l"/>
            <a:r>
              <a:rPr lang="tr-TR"/>
              <a:t>https://www.nia.nih.gov/health/topics/behavior-changes-and-communication-alzheimers</a:t>
            </a:r>
          </a:p>
        </p:txBody>
      </p:sp>
    </p:spTree>
    <p:extLst>
      <p:ext uri="{BB962C8B-B14F-4D97-AF65-F5344CB8AC3E}">
        <p14:creationId xmlns:p14="http://schemas.microsoft.com/office/powerpoint/2010/main" val="26315755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56D742-A3EE-4A49-A71C-40159698FEDD}"/>
              </a:ext>
            </a:extLst>
          </p:cNvPr>
          <p:cNvSpPr>
            <a:spLocks noGrp="1"/>
          </p:cNvSpPr>
          <p:nvPr>
            <p:ph type="title"/>
          </p:nvPr>
        </p:nvSpPr>
        <p:spPr>
          <a:xfrm>
            <a:off x="838200" y="127787"/>
            <a:ext cx="10515600" cy="1325563"/>
          </a:xfrm>
        </p:spPr>
        <p:txBody>
          <a:bodyPr/>
          <a:lstStyle/>
          <a:p>
            <a:pPr algn="ctr"/>
            <a:r>
              <a:rPr lang="tr-TR" b="1"/>
              <a:t>Özet</a:t>
            </a:r>
          </a:p>
        </p:txBody>
      </p:sp>
      <p:sp>
        <p:nvSpPr>
          <p:cNvPr id="3" name="İçerik Yer Tutucusu 2">
            <a:extLst>
              <a:ext uri="{FF2B5EF4-FFF2-40B4-BE49-F238E27FC236}">
                <a16:creationId xmlns:a16="http://schemas.microsoft.com/office/drawing/2014/main" id="{FBAB0CDE-32EE-7249-AA8B-ACA5CA88FC25}"/>
              </a:ext>
            </a:extLst>
          </p:cNvPr>
          <p:cNvSpPr>
            <a:spLocks noGrp="1"/>
          </p:cNvSpPr>
          <p:nvPr>
            <p:ph idx="1"/>
          </p:nvPr>
        </p:nvSpPr>
        <p:spPr>
          <a:xfrm>
            <a:off x="485465" y="1334680"/>
            <a:ext cx="12074149" cy="5116608"/>
          </a:xfrm>
        </p:spPr>
        <p:txBody>
          <a:bodyPr>
            <a:normAutofit/>
          </a:bodyPr>
          <a:lstStyle/>
          <a:p>
            <a:r>
              <a:rPr lang="tr-TR" sz="2400"/>
              <a:t>Demansın en sık nedeni  </a:t>
            </a:r>
            <a:r>
              <a:rPr lang="tr-TR" sz="2400" b="1">
                <a:solidFill>
                  <a:srgbClr val="C00000"/>
                </a:solidFill>
              </a:rPr>
              <a:t>Alzheimer</a:t>
            </a:r>
            <a:r>
              <a:rPr lang="tr-TR" sz="2400">
                <a:solidFill>
                  <a:srgbClr val="C00000"/>
                </a:solidFill>
              </a:rPr>
              <a:t> </a:t>
            </a:r>
            <a:r>
              <a:rPr lang="tr-TR" sz="2400"/>
              <a:t>%60-70</a:t>
            </a:r>
            <a:r>
              <a:rPr lang="tr-TR" sz="2400">
                <a:solidFill>
                  <a:srgbClr val="000000"/>
                </a:solidFill>
                <a:effectLst/>
              </a:rPr>
              <a:t>’inden  sorumludur </a:t>
            </a:r>
          </a:p>
          <a:p>
            <a:pPr algn="l"/>
            <a:endParaRPr lang="tr-TR" sz="2400">
              <a:effectLst/>
            </a:endParaRPr>
          </a:p>
          <a:p>
            <a:pPr algn="l"/>
            <a:r>
              <a:rPr lang="tr-TR" sz="2400">
                <a:effectLst/>
              </a:rPr>
              <a:t>Alzheimer hastalığın </a:t>
            </a:r>
            <a:r>
              <a:rPr lang="tr-TR" sz="2400" b="1">
                <a:solidFill>
                  <a:srgbClr val="C00000"/>
                </a:solidFill>
                <a:effectLst/>
              </a:rPr>
              <a:t>beyin atrofisi</a:t>
            </a:r>
            <a:r>
              <a:rPr lang="tr-TR" sz="2400" b="1">
                <a:solidFill>
                  <a:srgbClr val="C00000"/>
                </a:solidFill>
              </a:rPr>
              <a:t> ,</a:t>
            </a:r>
            <a:r>
              <a:rPr lang="tr-TR" sz="2400">
                <a:effectLst/>
              </a:rPr>
              <a:t> </a:t>
            </a:r>
            <a:r>
              <a:rPr lang="tr-TR" sz="2400" b="1">
                <a:solidFill>
                  <a:srgbClr val="C00000"/>
                </a:solidFill>
                <a:effectLst/>
              </a:rPr>
              <a:t>ventriküler genişleme</a:t>
            </a:r>
            <a:r>
              <a:rPr lang="tr-TR" sz="2400">
                <a:effectLst/>
              </a:rPr>
              <a:t> ve </a:t>
            </a:r>
            <a:r>
              <a:rPr lang="tr-TR" sz="2400" b="1">
                <a:solidFill>
                  <a:srgbClr val="C00000"/>
                </a:solidFill>
                <a:effectLst/>
              </a:rPr>
              <a:t>sulkuslarda  genişleme</a:t>
            </a:r>
            <a:r>
              <a:rPr lang="tr-TR" sz="2400">
                <a:effectLst/>
              </a:rPr>
              <a:t> vardır. </a:t>
            </a:r>
          </a:p>
          <a:p>
            <a:pPr algn="l"/>
            <a:endParaRPr lang="tr-TR" sz="2400">
              <a:effectLst/>
            </a:endParaRPr>
          </a:p>
          <a:p>
            <a:pPr algn="l"/>
            <a:r>
              <a:rPr lang="tr-TR" sz="2400">
                <a:effectLst/>
              </a:rPr>
              <a:t>Histopatoloji Alzheimerde : </a:t>
            </a:r>
            <a:r>
              <a:rPr lang="tr-TR" sz="2400" b="1">
                <a:solidFill>
                  <a:srgbClr val="C00000"/>
                </a:solidFill>
                <a:effectLst/>
              </a:rPr>
              <a:t>nöron hücre kaybı</a:t>
            </a:r>
            <a:r>
              <a:rPr lang="tr-TR" sz="2400">
                <a:effectLst/>
              </a:rPr>
              <a:t> , </a:t>
            </a:r>
            <a:r>
              <a:rPr lang="tr-TR" sz="2400" b="1">
                <a:solidFill>
                  <a:srgbClr val="C00000"/>
                </a:solidFill>
                <a:effectLst/>
              </a:rPr>
              <a:t>amiloid plak</a:t>
            </a:r>
            <a:r>
              <a:rPr lang="tr-TR" sz="2400">
                <a:effectLst/>
              </a:rPr>
              <a:t> ve hücre içi </a:t>
            </a:r>
            <a:r>
              <a:rPr lang="tr-TR" sz="2400" b="1">
                <a:solidFill>
                  <a:srgbClr val="C00000"/>
                </a:solidFill>
                <a:effectLst/>
              </a:rPr>
              <a:t>nörofibriler yumaklar </a:t>
            </a:r>
            <a:r>
              <a:rPr lang="tr-TR" sz="2400">
                <a:effectLst/>
              </a:rPr>
              <a:t>oluşumu söz konusudur </a:t>
            </a:r>
          </a:p>
          <a:p>
            <a:endParaRPr lang="tr-TR" sz="2400"/>
          </a:p>
          <a:p>
            <a:r>
              <a:rPr lang="tr-TR" sz="2400"/>
              <a:t>Semptomlar başladığında </a:t>
            </a:r>
            <a:r>
              <a:rPr lang="tr-TR" sz="2400" b="1">
                <a:solidFill>
                  <a:srgbClr val="C00000"/>
                </a:solidFill>
              </a:rPr>
              <a:t>AD’a bağlı hafif bilişsel bozukluk</a:t>
            </a:r>
            <a:r>
              <a:rPr lang="tr-TR" sz="2400"/>
              <a:t> </a:t>
            </a:r>
          </a:p>
          <a:p>
            <a:endParaRPr lang="tr-TR" sz="2400"/>
          </a:p>
          <a:p>
            <a:r>
              <a:rPr lang="tr-TR" sz="2400"/>
              <a:t>Günlük yaşam etkilendiğine </a:t>
            </a:r>
            <a:r>
              <a:rPr lang="tr-TR" sz="2400" b="1">
                <a:solidFill>
                  <a:srgbClr val="C00000"/>
                </a:solidFill>
              </a:rPr>
              <a:t>Alzheimer demans</a:t>
            </a:r>
            <a:r>
              <a:rPr lang="tr-TR" sz="2400"/>
              <a:t>ı gelişmiştir </a:t>
            </a:r>
          </a:p>
        </p:txBody>
      </p:sp>
    </p:spTree>
    <p:extLst>
      <p:ext uri="{BB962C8B-B14F-4D97-AF65-F5344CB8AC3E}">
        <p14:creationId xmlns:p14="http://schemas.microsoft.com/office/powerpoint/2010/main" val="22020124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91EDED-E479-2B41-844A-D70833B0B3E1}"/>
              </a:ext>
            </a:extLst>
          </p:cNvPr>
          <p:cNvSpPr>
            <a:spLocks noGrp="1"/>
          </p:cNvSpPr>
          <p:nvPr>
            <p:ph type="title"/>
          </p:nvPr>
        </p:nvSpPr>
        <p:spPr>
          <a:xfrm>
            <a:off x="751895" y="1"/>
            <a:ext cx="10515600" cy="819896"/>
          </a:xfrm>
        </p:spPr>
        <p:txBody>
          <a:bodyPr/>
          <a:lstStyle/>
          <a:p>
            <a:pPr algn="ctr"/>
            <a:r>
              <a:rPr lang="tr-TR" b="1"/>
              <a:t>Kaynaklar : </a:t>
            </a:r>
          </a:p>
        </p:txBody>
      </p:sp>
      <p:sp>
        <p:nvSpPr>
          <p:cNvPr id="3" name="İçerik Yer Tutucusu 2">
            <a:extLst>
              <a:ext uri="{FF2B5EF4-FFF2-40B4-BE49-F238E27FC236}">
                <a16:creationId xmlns:a16="http://schemas.microsoft.com/office/drawing/2014/main" id="{1328E360-D227-D647-8D37-4E98BC5CD55E}"/>
              </a:ext>
            </a:extLst>
          </p:cNvPr>
          <p:cNvSpPr>
            <a:spLocks noGrp="1"/>
          </p:cNvSpPr>
          <p:nvPr>
            <p:ph idx="1"/>
          </p:nvPr>
        </p:nvSpPr>
        <p:spPr>
          <a:xfrm>
            <a:off x="0" y="819897"/>
            <a:ext cx="12233714" cy="6038102"/>
          </a:xfrm>
        </p:spPr>
        <p:txBody>
          <a:bodyPr>
            <a:normAutofit lnSpcReduction="10000"/>
          </a:bodyPr>
          <a:lstStyle/>
          <a:p>
            <a:pPr marL="514350" indent="-514350">
              <a:buFont typeface="+mj-lt"/>
              <a:buAutoNum type="arabicPeriod"/>
            </a:pPr>
            <a:r>
              <a:rPr lang="tr-TR" sz="2200"/>
              <a:t>T.C.SAĞLIK BAKANLIĞI HALK SAĞLIĞI GENEL MÜD. Kronik Hastalıklar ve Yaşlı Sağlığı Dairesi Başkanlığı</a:t>
            </a:r>
          </a:p>
          <a:p>
            <a:pPr marL="514350" indent="-514350">
              <a:buFont typeface="+mj-lt"/>
              <a:buAutoNum type="arabicPeriod"/>
            </a:pPr>
            <a:r>
              <a:rPr lang="tr-TR" sz="2200"/>
              <a:t> </a:t>
            </a:r>
            <a:r>
              <a:rPr lang="tr-TR" sz="2200">
                <a:effectLst/>
              </a:rPr>
              <a:t>T.C. Sağlık Bakanlığı Sağlık Hizmetleri Genel Müdürlüğü Araştırma, Geliştirme ve Sağlık  Teknolojisi Değerlendirme Dairesi Başkanlığı Alzheimer ve Diğer Demans Hastalıkları Klinik Protokolü (Versiyon 1.0) T.C. Sağlık Bakanlığı  Yayın Numarası:  1179 ISBN:  978-975-590-781-9</a:t>
            </a:r>
            <a:endParaRPr lang="tr-TR" sz="2200"/>
          </a:p>
          <a:p>
            <a:pPr marL="514350" indent="-514350">
              <a:buFont typeface="+mj-lt"/>
              <a:buAutoNum type="arabicPeriod"/>
            </a:pPr>
            <a:r>
              <a:rPr lang="tr-TR" sz="2200"/>
              <a:t>Türkiye Cumhuriyeti Aile  ve Sosyal  Politikalar  Bakanlığı Demans Bakım Modeli Raporu Kasım 2017</a:t>
            </a:r>
          </a:p>
          <a:p>
            <a:pPr marL="514350" indent="-514350">
              <a:buFont typeface="+mj-lt"/>
              <a:buAutoNum type="arabicPeriod"/>
            </a:pPr>
            <a:r>
              <a:rPr lang="tr-TR" sz="2200" b="0" i="0">
                <a:solidFill>
                  <a:srgbClr val="000000"/>
                </a:solidFill>
                <a:effectLst/>
                <a:latin typeface="Calibri" panose="020F0502020204030204" pitchFamily="34" charset="0"/>
              </a:rPr>
              <a:t>Rakel RE. Delirium and Dementia. In Rakel RE (ed). Textbook of Family Practice, 9th ed”</a:t>
            </a:r>
            <a:endParaRPr lang="tr-TR" sz="2200"/>
          </a:p>
          <a:p>
            <a:pPr marL="514350" indent="-514350">
              <a:buFont typeface="+mj-lt"/>
              <a:buAutoNum type="arabicPeriod"/>
            </a:pPr>
            <a:r>
              <a:rPr lang="tr-TR" sz="2400"/>
              <a:t>https://www.researchgate.net/figure/Magnetic-Resonance-Imaging-MRI-sample-of-a-healthy-persons-brain-left-and-an_fig2_328528733 [accessed 14 Feb, 2022]</a:t>
            </a:r>
            <a:endParaRPr lang="tr-TR" sz="2200"/>
          </a:p>
          <a:p>
            <a:pPr marL="514350" indent="-514350" algn="l">
              <a:buFont typeface="+mj-lt"/>
              <a:buAutoNum type="arabicPeriod"/>
            </a:pPr>
            <a:r>
              <a:rPr lang="tr-TR" sz="2200"/>
              <a:t>Alzheimer's Disease Diagnosis Based on Cognitive Methods in Virtual Environments and Emotions Analysis - Scientific Figure on ResearchGate. Available from: https://www.researchgate.net/figure/Magnetic-Resonance-Imaging-MRI-sample-of-a-healthy-persons-brain-left-and-an_fig2_328528733 [accessed 14 Feb, 2022]</a:t>
            </a:r>
          </a:p>
          <a:p>
            <a:pPr marL="514350" indent="-514350">
              <a:buFont typeface="+mj-lt"/>
              <a:buAutoNum type="arabicPeriod"/>
            </a:pPr>
            <a:r>
              <a:rPr lang="tr-TR" sz="2200"/>
              <a:t>Mah D, Zhao J, Liu X, Zhang F, Liu J, Wang L, Linhardt R and Wang C(2021) The Sulfation Code of Tauopathies: Heparan Sulfate Proteoglycans in the Prion Like Spread of Tau Pathology. Front. Mol. Biosci. 8:671458. doi: 10.3389/fmolb.2021.671458</a:t>
            </a:r>
          </a:p>
          <a:p>
            <a:pPr marL="514350" indent="-514350">
              <a:buFont typeface="+mj-lt"/>
              <a:buAutoNum type="arabicPeriod"/>
            </a:pPr>
            <a:r>
              <a:rPr lang="tr-TR" sz="2200">
                <a:hlinkClick r:id="rId2"/>
              </a:rPr>
              <a:t>https://doi.org/10.1016/j.neuroimage.2009.06.043</a:t>
            </a:r>
            <a:endParaRPr lang="tr-TR" sz="2200"/>
          </a:p>
          <a:p>
            <a:pPr marL="514350" indent="-514350">
              <a:buFont typeface="+mj-lt"/>
              <a:buAutoNum type="arabicPeriod"/>
            </a:pPr>
            <a:r>
              <a:rPr lang="tr-TR" sz="2200" b="0" i="0">
                <a:solidFill>
                  <a:srgbClr val="333333"/>
                </a:solidFill>
                <a:effectLst/>
                <a:latin typeface="Open Sans" panose="020B0606030504020204" pitchFamily="34" charset="0"/>
              </a:rPr>
              <a:t>NIA-AA Araştırma Çerçevesi</a:t>
            </a:r>
          </a:p>
          <a:p>
            <a:endParaRPr lang="tr-TR"/>
          </a:p>
          <a:p>
            <a:endParaRPr lang="tr-TR"/>
          </a:p>
        </p:txBody>
      </p:sp>
    </p:spTree>
    <p:extLst>
      <p:ext uri="{BB962C8B-B14F-4D97-AF65-F5344CB8AC3E}">
        <p14:creationId xmlns:p14="http://schemas.microsoft.com/office/powerpoint/2010/main" val="30638092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C68C5B0-C925-9346-AEAF-DABCCD0C53CE}"/>
              </a:ext>
            </a:extLst>
          </p:cNvPr>
          <p:cNvSpPr>
            <a:spLocks noGrp="1"/>
          </p:cNvSpPr>
          <p:nvPr>
            <p:ph type="title"/>
          </p:nvPr>
        </p:nvSpPr>
        <p:spPr>
          <a:xfrm>
            <a:off x="665590" y="2103437"/>
            <a:ext cx="10515600" cy="1325563"/>
          </a:xfrm>
        </p:spPr>
        <p:txBody>
          <a:bodyPr>
            <a:normAutofit/>
          </a:bodyPr>
          <a:lstStyle/>
          <a:p>
            <a:pPr algn="ctr"/>
            <a:r>
              <a:rPr lang="tr-TR" sz="6600" b="1"/>
              <a:t>TEŞEKKÜRLER</a:t>
            </a:r>
          </a:p>
        </p:txBody>
      </p:sp>
    </p:spTree>
    <p:extLst>
      <p:ext uri="{BB962C8B-B14F-4D97-AF65-F5344CB8AC3E}">
        <p14:creationId xmlns:p14="http://schemas.microsoft.com/office/powerpoint/2010/main" val="1892765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Kısmi Daire 4">
            <a:extLst>
              <a:ext uri="{FF2B5EF4-FFF2-40B4-BE49-F238E27FC236}">
                <a16:creationId xmlns:a16="http://schemas.microsoft.com/office/drawing/2014/main" id="{F884219A-5A96-474C-B792-61B3249CA3DE}"/>
              </a:ext>
            </a:extLst>
          </p:cNvPr>
          <p:cNvSpPr/>
          <p:nvPr/>
        </p:nvSpPr>
        <p:spPr>
          <a:xfrm>
            <a:off x="3085399" y="2516218"/>
            <a:ext cx="3924282" cy="3492758"/>
          </a:xfrm>
          <a:prstGeom prst="pie">
            <a:avLst>
              <a:gd name="adj1" fmla="val 0"/>
              <a:gd name="adj2" fmla="val 124852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a:p>
            <a:pPr algn="ctr"/>
            <a:endParaRPr lang="tr-TR">
              <a:solidFill>
                <a:schemeClr val="tx1"/>
              </a:solidFill>
            </a:endParaRPr>
          </a:p>
          <a:p>
            <a:pPr algn="ctr"/>
            <a:endParaRPr lang="tr-TR">
              <a:solidFill>
                <a:schemeClr val="tx1"/>
              </a:solidFill>
            </a:endParaRPr>
          </a:p>
          <a:p>
            <a:pPr algn="ctr"/>
            <a:r>
              <a:rPr lang="tr-TR">
                <a:solidFill>
                  <a:schemeClr val="tx1"/>
                </a:solidFill>
              </a:rPr>
              <a:t>  </a:t>
            </a:r>
          </a:p>
        </p:txBody>
      </p:sp>
      <p:sp>
        <p:nvSpPr>
          <p:cNvPr id="9" name="Kısmi Daire 8">
            <a:extLst>
              <a:ext uri="{FF2B5EF4-FFF2-40B4-BE49-F238E27FC236}">
                <a16:creationId xmlns:a16="http://schemas.microsoft.com/office/drawing/2014/main" id="{064D614D-7B31-A344-9B94-61FC8272BC47}"/>
              </a:ext>
            </a:extLst>
          </p:cNvPr>
          <p:cNvSpPr/>
          <p:nvPr/>
        </p:nvSpPr>
        <p:spPr>
          <a:xfrm>
            <a:off x="3085399" y="2516218"/>
            <a:ext cx="3924282" cy="3492758"/>
          </a:xfrm>
          <a:prstGeom prst="pie">
            <a:avLst>
              <a:gd name="adj1" fmla="val 12469424"/>
              <a:gd name="adj2" fmla="val 1543473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a:p>
            <a:pPr algn="ctr"/>
            <a:endParaRPr lang="tr-TR">
              <a:solidFill>
                <a:schemeClr val="tx1"/>
              </a:solidFill>
            </a:endParaRPr>
          </a:p>
          <a:p>
            <a:pPr algn="ctr"/>
            <a:endParaRPr lang="tr-TR">
              <a:solidFill>
                <a:schemeClr val="tx1"/>
              </a:solidFill>
            </a:endParaRPr>
          </a:p>
          <a:p>
            <a:pPr algn="ctr"/>
            <a:endParaRPr lang="tr-TR">
              <a:solidFill>
                <a:schemeClr val="tx1"/>
              </a:solidFill>
            </a:endParaRPr>
          </a:p>
          <a:p>
            <a:pPr algn="ctr"/>
            <a:endParaRPr lang="tr-TR">
              <a:solidFill>
                <a:schemeClr val="tx1"/>
              </a:solidFill>
            </a:endParaRPr>
          </a:p>
          <a:p>
            <a:pPr algn="ctr"/>
            <a:r>
              <a:rPr lang="tr-TR">
                <a:solidFill>
                  <a:schemeClr val="tx1"/>
                </a:solidFill>
              </a:rPr>
              <a:t>  </a:t>
            </a:r>
            <a:r>
              <a:rPr lang="tr-TR" sz="2000" b="1">
                <a:solidFill>
                  <a:schemeClr val="tx1"/>
                </a:solidFill>
              </a:rPr>
              <a:t>ALZHEİMER  %60</a:t>
            </a:r>
            <a:r>
              <a:rPr lang="tr-TR" sz="2000">
                <a:solidFill>
                  <a:schemeClr val="tx1"/>
                </a:solidFill>
              </a:rPr>
              <a:t>  </a:t>
            </a:r>
          </a:p>
        </p:txBody>
      </p:sp>
      <p:sp>
        <p:nvSpPr>
          <p:cNvPr id="11" name="Kısmi Daire 10">
            <a:extLst>
              <a:ext uri="{FF2B5EF4-FFF2-40B4-BE49-F238E27FC236}">
                <a16:creationId xmlns:a16="http://schemas.microsoft.com/office/drawing/2014/main" id="{141C8978-667D-1242-AB53-F7E79B7046FF}"/>
              </a:ext>
            </a:extLst>
          </p:cNvPr>
          <p:cNvSpPr/>
          <p:nvPr/>
        </p:nvSpPr>
        <p:spPr>
          <a:xfrm>
            <a:off x="3085399" y="2516218"/>
            <a:ext cx="3924282" cy="3492758"/>
          </a:xfrm>
          <a:prstGeom prst="pie">
            <a:avLst>
              <a:gd name="adj1" fmla="val 15473497"/>
              <a:gd name="adj2" fmla="val 18503749"/>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a:p>
            <a:pPr algn="ctr"/>
            <a:endParaRPr lang="tr-TR">
              <a:solidFill>
                <a:schemeClr val="tx1"/>
              </a:solidFill>
            </a:endParaRPr>
          </a:p>
          <a:p>
            <a:pPr algn="ctr"/>
            <a:endParaRPr lang="tr-TR">
              <a:solidFill>
                <a:schemeClr val="tx1"/>
              </a:solidFill>
            </a:endParaRPr>
          </a:p>
          <a:p>
            <a:pPr algn="ctr"/>
            <a:endParaRPr lang="tr-TR">
              <a:solidFill>
                <a:schemeClr val="tx1"/>
              </a:solidFill>
            </a:endParaRPr>
          </a:p>
          <a:p>
            <a:pPr algn="ctr"/>
            <a:endParaRPr lang="tr-TR">
              <a:solidFill>
                <a:schemeClr val="tx1"/>
              </a:solidFill>
            </a:endParaRPr>
          </a:p>
          <a:p>
            <a:pPr algn="ctr"/>
            <a:r>
              <a:rPr lang="tr-TR">
                <a:solidFill>
                  <a:schemeClr val="tx1"/>
                </a:solidFill>
              </a:rPr>
              <a:t> </a:t>
            </a:r>
          </a:p>
        </p:txBody>
      </p:sp>
      <p:sp>
        <p:nvSpPr>
          <p:cNvPr id="13" name="Kısmi Daire 12">
            <a:extLst>
              <a:ext uri="{FF2B5EF4-FFF2-40B4-BE49-F238E27FC236}">
                <a16:creationId xmlns:a16="http://schemas.microsoft.com/office/drawing/2014/main" id="{B296CE14-5A8A-1742-BB84-DFB99A342991}"/>
              </a:ext>
            </a:extLst>
          </p:cNvPr>
          <p:cNvSpPr/>
          <p:nvPr/>
        </p:nvSpPr>
        <p:spPr>
          <a:xfrm>
            <a:off x="3085399" y="2516218"/>
            <a:ext cx="3924282" cy="3492758"/>
          </a:xfrm>
          <a:prstGeom prst="pie">
            <a:avLst>
              <a:gd name="adj1" fmla="val 18520847"/>
              <a:gd name="adj2" fmla="val 21594637"/>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a:p>
            <a:pPr algn="ctr"/>
            <a:endParaRPr lang="tr-TR">
              <a:solidFill>
                <a:schemeClr val="tx1"/>
              </a:solidFill>
            </a:endParaRPr>
          </a:p>
          <a:p>
            <a:pPr algn="ctr"/>
            <a:endParaRPr lang="tr-TR">
              <a:solidFill>
                <a:schemeClr val="tx1"/>
              </a:solidFill>
            </a:endParaRPr>
          </a:p>
          <a:p>
            <a:pPr algn="ctr"/>
            <a:endParaRPr lang="tr-TR">
              <a:solidFill>
                <a:schemeClr val="tx1"/>
              </a:solidFill>
            </a:endParaRPr>
          </a:p>
          <a:p>
            <a:pPr algn="ctr"/>
            <a:endParaRPr lang="tr-TR">
              <a:solidFill>
                <a:schemeClr val="tx1"/>
              </a:solidFill>
            </a:endParaRPr>
          </a:p>
          <a:p>
            <a:pPr algn="ctr"/>
            <a:endParaRPr lang="tr-TR">
              <a:solidFill>
                <a:schemeClr val="tx1"/>
              </a:solidFill>
            </a:endParaRPr>
          </a:p>
        </p:txBody>
      </p:sp>
      <p:sp>
        <p:nvSpPr>
          <p:cNvPr id="14" name="Metin kutusu 13">
            <a:extLst>
              <a:ext uri="{FF2B5EF4-FFF2-40B4-BE49-F238E27FC236}">
                <a16:creationId xmlns:a16="http://schemas.microsoft.com/office/drawing/2014/main" id="{791BF135-307E-C040-8FB4-214BAECAA7F1}"/>
              </a:ext>
            </a:extLst>
          </p:cNvPr>
          <p:cNvSpPr txBox="1"/>
          <p:nvPr/>
        </p:nvSpPr>
        <p:spPr>
          <a:xfrm>
            <a:off x="3678745" y="2852500"/>
            <a:ext cx="1154326" cy="830997"/>
          </a:xfrm>
          <a:prstGeom prst="rect">
            <a:avLst/>
          </a:prstGeom>
          <a:noFill/>
        </p:spPr>
        <p:txBody>
          <a:bodyPr wrap="square" rtlCol="0">
            <a:spAutoFit/>
          </a:bodyPr>
          <a:lstStyle/>
          <a:p>
            <a:pPr algn="l"/>
            <a:r>
              <a:rPr lang="tr-TR" sz="1600" b="1"/>
              <a:t>LEWY </a:t>
            </a:r>
          </a:p>
          <a:p>
            <a:pPr algn="l"/>
            <a:r>
              <a:rPr lang="tr-TR" sz="1600" b="1"/>
              <a:t>CİSİMCİKLİ </a:t>
            </a:r>
          </a:p>
          <a:p>
            <a:pPr algn="l"/>
            <a:r>
              <a:rPr lang="tr-TR" sz="1600" b="1"/>
              <a:t>%15</a:t>
            </a:r>
          </a:p>
        </p:txBody>
      </p:sp>
      <p:sp>
        <p:nvSpPr>
          <p:cNvPr id="15" name="Metin kutusu 14">
            <a:extLst>
              <a:ext uri="{FF2B5EF4-FFF2-40B4-BE49-F238E27FC236}">
                <a16:creationId xmlns:a16="http://schemas.microsoft.com/office/drawing/2014/main" id="{78D4CCBE-95F4-394D-BB4C-BF9C310921AA}"/>
              </a:ext>
            </a:extLst>
          </p:cNvPr>
          <p:cNvSpPr txBox="1"/>
          <p:nvPr/>
        </p:nvSpPr>
        <p:spPr>
          <a:xfrm>
            <a:off x="4833071" y="2714001"/>
            <a:ext cx="2090304" cy="1107996"/>
          </a:xfrm>
          <a:prstGeom prst="rect">
            <a:avLst/>
          </a:prstGeom>
          <a:noFill/>
        </p:spPr>
        <p:txBody>
          <a:bodyPr wrap="square" rtlCol="0">
            <a:spAutoFit/>
          </a:bodyPr>
          <a:lstStyle/>
          <a:p>
            <a:pPr algn="l"/>
            <a:r>
              <a:rPr lang="tr-TR" sz="1600" b="1"/>
              <a:t>VASKÜLER</a:t>
            </a:r>
          </a:p>
          <a:p>
            <a:pPr algn="l"/>
            <a:r>
              <a:rPr lang="tr-TR" sz="1600" b="1"/>
              <a:t>DEMANS</a:t>
            </a:r>
          </a:p>
          <a:p>
            <a:pPr algn="l"/>
            <a:r>
              <a:rPr lang="tr-TR" sz="1600" b="1"/>
              <a:t>%15</a:t>
            </a:r>
          </a:p>
          <a:p>
            <a:pPr algn="l"/>
            <a:endParaRPr lang="tr-TR"/>
          </a:p>
        </p:txBody>
      </p:sp>
      <p:sp>
        <p:nvSpPr>
          <p:cNvPr id="16" name="Metin kutusu 15">
            <a:extLst>
              <a:ext uri="{FF2B5EF4-FFF2-40B4-BE49-F238E27FC236}">
                <a16:creationId xmlns:a16="http://schemas.microsoft.com/office/drawing/2014/main" id="{1413575A-CD64-B946-950C-143E31ACE2CB}"/>
              </a:ext>
            </a:extLst>
          </p:cNvPr>
          <p:cNvSpPr txBox="1"/>
          <p:nvPr/>
        </p:nvSpPr>
        <p:spPr>
          <a:xfrm flipH="1">
            <a:off x="5717694" y="3498831"/>
            <a:ext cx="4509432" cy="369332"/>
          </a:xfrm>
          <a:prstGeom prst="rect">
            <a:avLst/>
          </a:prstGeom>
          <a:noFill/>
        </p:spPr>
        <p:txBody>
          <a:bodyPr wrap="square" rtlCol="0">
            <a:spAutoFit/>
          </a:bodyPr>
          <a:lstStyle/>
          <a:p>
            <a:pPr algn="l"/>
            <a:r>
              <a:rPr lang="tr-TR"/>
              <a:t>MİX , Frontotemporal , diğerleri ....</a:t>
            </a:r>
          </a:p>
        </p:txBody>
      </p:sp>
      <p:sp>
        <p:nvSpPr>
          <p:cNvPr id="17" name="Metin kutusu 16">
            <a:extLst>
              <a:ext uri="{FF2B5EF4-FFF2-40B4-BE49-F238E27FC236}">
                <a16:creationId xmlns:a16="http://schemas.microsoft.com/office/drawing/2014/main" id="{B9165066-400B-3341-BF10-E2AB05E63ACF}"/>
              </a:ext>
            </a:extLst>
          </p:cNvPr>
          <p:cNvSpPr txBox="1"/>
          <p:nvPr/>
        </p:nvSpPr>
        <p:spPr>
          <a:xfrm>
            <a:off x="733591" y="6345258"/>
            <a:ext cx="8824672" cy="369332"/>
          </a:xfrm>
          <a:prstGeom prst="rect">
            <a:avLst/>
          </a:prstGeom>
          <a:noFill/>
        </p:spPr>
        <p:txBody>
          <a:bodyPr wrap="square" rtlCol="0">
            <a:spAutoFit/>
          </a:bodyPr>
          <a:lstStyle/>
          <a:p>
            <a:pPr algn="l"/>
            <a:r>
              <a:rPr lang="tr-TR" sz="1800" b="0" i="0">
                <a:solidFill>
                  <a:srgbClr val="000000"/>
                </a:solidFill>
                <a:effectLst/>
                <a:latin typeface="Calibri" panose="020F0502020204030204" pitchFamily="34" charset="0"/>
              </a:rPr>
              <a:t>“Rakel RE. Delirium and Dementia. In Rakel RE (ed). Textbook of Family Practice, 9th ed” </a:t>
            </a:r>
            <a:endParaRPr lang="tr-TR"/>
          </a:p>
        </p:txBody>
      </p:sp>
      <p:sp>
        <p:nvSpPr>
          <p:cNvPr id="4" name="Başlık 1">
            <a:extLst>
              <a:ext uri="{FF2B5EF4-FFF2-40B4-BE49-F238E27FC236}">
                <a16:creationId xmlns:a16="http://schemas.microsoft.com/office/drawing/2014/main" id="{3F92E69A-F5CF-A148-967E-F99A2E98548E}"/>
              </a:ext>
            </a:extLst>
          </p:cNvPr>
          <p:cNvSpPr txBox="1">
            <a:spLocks noGrp="1"/>
          </p:cNvSpPr>
          <p:nvPr>
            <p:ph type="title"/>
          </p:nvPr>
        </p:nvSpPr>
        <p:spPr>
          <a:xfrm>
            <a:off x="459894" y="-895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a:t>Epidemiyoloji</a:t>
            </a:r>
            <a:r>
              <a:rPr lang="tr-TR"/>
              <a:t> </a:t>
            </a:r>
          </a:p>
        </p:txBody>
      </p:sp>
      <p:sp>
        <p:nvSpPr>
          <p:cNvPr id="2" name="Metin kutusu 1">
            <a:extLst>
              <a:ext uri="{FF2B5EF4-FFF2-40B4-BE49-F238E27FC236}">
                <a16:creationId xmlns:a16="http://schemas.microsoft.com/office/drawing/2014/main" id="{1EB29E5D-CE8D-4E4E-A9EB-184D3ECC3E92}"/>
              </a:ext>
            </a:extLst>
          </p:cNvPr>
          <p:cNvSpPr txBox="1"/>
          <p:nvPr/>
        </p:nvSpPr>
        <p:spPr>
          <a:xfrm>
            <a:off x="269703" y="1235969"/>
            <a:ext cx="11629580" cy="954107"/>
          </a:xfrm>
          <a:prstGeom prst="rect">
            <a:avLst/>
          </a:prstGeom>
          <a:noFill/>
        </p:spPr>
        <p:txBody>
          <a:bodyPr wrap="square" rtlCol="0">
            <a:spAutoFit/>
          </a:bodyPr>
          <a:lstStyle/>
          <a:p>
            <a:pPr marL="457200" indent="-457200">
              <a:buFont typeface="Arial" panose="020B0604020202020204" pitchFamily="34" charset="0"/>
              <a:buChar char="•"/>
            </a:pPr>
            <a:r>
              <a:rPr lang="tr-TR" sz="2800"/>
              <a:t>Demansın en sık nedeni  </a:t>
            </a:r>
            <a:r>
              <a:rPr lang="tr-TR" sz="2800">
                <a:solidFill>
                  <a:srgbClr val="C00000"/>
                </a:solidFill>
              </a:rPr>
              <a:t>Alzheimer </a:t>
            </a:r>
            <a:r>
              <a:rPr lang="tr-TR" sz="2800"/>
              <a:t>%60-70</a:t>
            </a:r>
            <a:r>
              <a:rPr lang="tr-TR" sz="2800">
                <a:solidFill>
                  <a:srgbClr val="000000"/>
                </a:solidFill>
                <a:effectLst/>
              </a:rPr>
              <a:t>’inden  sorumludur</a:t>
            </a:r>
            <a:endParaRPr lang="tr-TR" sz="2800"/>
          </a:p>
          <a:p>
            <a:pPr marL="457200" indent="-457200">
              <a:buFont typeface="Arial" panose="020B0604020202020204" pitchFamily="34" charset="0"/>
              <a:buChar char="•"/>
            </a:pPr>
            <a:r>
              <a:rPr lang="tr-TR" sz="2800"/>
              <a:t>Diğer sık nedenler </a:t>
            </a:r>
            <a:r>
              <a:rPr lang="tr-TR" sz="2800">
                <a:solidFill>
                  <a:srgbClr val="C00000"/>
                </a:solidFill>
              </a:rPr>
              <a:t>V</a:t>
            </a:r>
            <a:r>
              <a:rPr lang="tr-TR" sz="2800">
                <a:solidFill>
                  <a:srgbClr val="C00000"/>
                </a:solidFill>
                <a:effectLst/>
              </a:rPr>
              <a:t>asküler</a:t>
            </a:r>
            <a:r>
              <a:rPr lang="tr-TR" sz="2800">
                <a:effectLst/>
              </a:rPr>
              <a:t>, </a:t>
            </a:r>
            <a:r>
              <a:rPr lang="tr-TR" sz="2800">
                <a:solidFill>
                  <a:srgbClr val="C00000"/>
                </a:solidFill>
                <a:effectLst/>
              </a:rPr>
              <a:t>Lewy cisimcikli </a:t>
            </a:r>
            <a:r>
              <a:rPr lang="tr-TR" sz="2800">
                <a:effectLst/>
              </a:rPr>
              <a:t>ve </a:t>
            </a:r>
            <a:r>
              <a:rPr lang="tr-TR" sz="2800">
                <a:solidFill>
                  <a:srgbClr val="C00000"/>
                </a:solidFill>
                <a:effectLst/>
              </a:rPr>
              <a:t>Frontotemporal demans</a:t>
            </a:r>
            <a:r>
              <a:rPr lang="tr-TR" sz="2800">
                <a:effectLst/>
              </a:rPr>
              <a:t>tır</a:t>
            </a:r>
            <a:r>
              <a:rPr lang="tr-TR" sz="2800">
                <a:solidFill>
                  <a:srgbClr val="B3B3B3"/>
                </a:solidFill>
                <a:effectLst/>
              </a:rPr>
              <a:t>.</a:t>
            </a:r>
            <a:endParaRPr lang="tr-TR" sz="2800"/>
          </a:p>
        </p:txBody>
      </p:sp>
    </p:spTree>
    <p:extLst>
      <p:ext uri="{BB962C8B-B14F-4D97-AF65-F5344CB8AC3E}">
        <p14:creationId xmlns:p14="http://schemas.microsoft.com/office/powerpoint/2010/main" val="29115145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Geniş ekran</PresentationFormat>
  <Slides>88</Slides>
  <Notes>0</Notes>
  <HiddenSlides>0</HiddenSlides>
  <ScaleCrop>false</ScaleCrop>
  <HeadingPairs>
    <vt:vector size="4" baseType="variant">
      <vt:variant>
        <vt:lpstr>Tema</vt:lpstr>
      </vt:variant>
      <vt:variant>
        <vt:i4>1</vt:i4>
      </vt:variant>
      <vt:variant>
        <vt:lpstr>Slayt Başlıkları</vt:lpstr>
      </vt:variant>
      <vt:variant>
        <vt:i4>88</vt:i4>
      </vt:variant>
    </vt:vector>
  </HeadingPairs>
  <TitlesOfParts>
    <vt:vector size="89" baseType="lpstr">
      <vt:lpstr>Office Teması</vt:lpstr>
      <vt:lpstr>ALZHEİMER HASTALIĞI</vt:lpstr>
      <vt:lpstr>Sunum Planı </vt:lpstr>
      <vt:lpstr>Amaçlar</vt:lpstr>
      <vt:lpstr>Öğrenim Hedefleri</vt:lpstr>
      <vt:lpstr>GİRİŞ </vt:lpstr>
      <vt:lpstr>GİRİŞ </vt:lpstr>
      <vt:lpstr>GİRİŞ </vt:lpstr>
      <vt:lpstr>PowerPoint Sunusu</vt:lpstr>
      <vt:lpstr>Epidemiyoloji </vt:lpstr>
      <vt:lpstr>Epidemiyoloji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Genetik Risk Faktörleri</vt:lpstr>
      <vt:lpstr>Kazanılmış Risk Faktörleri </vt:lpstr>
      <vt:lpstr>Çevresel Risk Faktörleri </vt:lpstr>
      <vt:lpstr>Obesite , Tip 2 Diyabet ve Alzheimer ilişkisi </vt:lpstr>
      <vt:lpstr>Alzheimer hastalığı sürekliliği</vt:lpstr>
      <vt:lpstr>Klinik öncesi Alzheimer hastalığı</vt:lpstr>
      <vt:lpstr>Alzheimer hastalığına bağlı hafif bilişsel bozulma (HBB)</vt:lpstr>
      <vt:lpstr>Alzheimer Demansı</vt:lpstr>
      <vt:lpstr>DEĞERLENDİRME </vt:lpstr>
      <vt:lpstr> </vt:lpstr>
      <vt:lpstr>PowerPoint Sunusu</vt:lpstr>
      <vt:lpstr>Evreye göre semptomları? </vt:lpstr>
      <vt:lpstr>Hafif ( başlangıç) evre </vt:lpstr>
      <vt:lpstr>Orta evre</vt:lpstr>
      <vt:lpstr>İleri evre</vt:lpstr>
      <vt:lpstr>DEĞERLENDİRME </vt:lpstr>
      <vt:lpstr>DEĞERLENDİRME </vt:lpstr>
      <vt:lpstr> </vt:lpstr>
      <vt:lpstr>DEĞERLENDİRME </vt:lpstr>
      <vt:lpstr>Birinci Basamakta  Alzheimer  Hastalığı  Tanısı</vt:lpstr>
      <vt:lpstr>PowerPoint Sunusu</vt:lpstr>
      <vt:lpstr>PowerPoint Sunusu</vt:lpstr>
      <vt:lpstr>Birinci Basamakta  Alzheimer  Hastalığı  Tanısı</vt:lpstr>
      <vt:lpstr>Yayınlanmış kılavuzlarda önerilen genel laboratuvar testleri</vt:lpstr>
      <vt:lpstr>         Uzman  hizmetlerinde teşhis</vt:lpstr>
      <vt:lpstr>         Uzman  hizmetlerinde teşhis</vt:lpstr>
      <vt:lpstr>Uzman  hizmetlerinde teşhis</vt:lpstr>
      <vt:lpstr>Uzman  hizmetlerinde teşhis</vt:lpstr>
      <vt:lpstr>Uzman  hizmetlerinde teşhis</vt:lpstr>
      <vt:lpstr>PowerPoint Sunusu</vt:lpstr>
      <vt:lpstr>PowerPoint Sunusu</vt:lpstr>
      <vt:lpstr>PowerPoint Sunusu</vt:lpstr>
      <vt:lpstr>PowerPoint Sunusu</vt:lpstr>
      <vt:lpstr>PowerPoint Sunusu</vt:lpstr>
      <vt:lpstr>Sekiz biyobelirteç profilinin (solda) ve karşılık gelen kategorileri (sağda)</vt:lpstr>
      <vt:lpstr>Uzman  hizmetlerinde teşhis</vt:lpstr>
      <vt:lpstr>Uzman  hizmetlerinde teşhis</vt:lpstr>
      <vt:lpstr>Hafif Kognitif Bozukluk Tanısı</vt:lpstr>
      <vt:lpstr>Muhtemel  Alzheimer  Hastalığı  tanısı</vt:lpstr>
      <vt:lpstr>Olası Alzheimer  Hastalığı  tanısı</vt:lpstr>
      <vt:lpstr>PowerPoint Sunusu</vt:lpstr>
      <vt:lpstr>PowerPoint Sunusu</vt:lpstr>
      <vt:lpstr>PowerPoint Sunusu</vt:lpstr>
      <vt:lpstr>PowerPoint Sunusu</vt:lpstr>
      <vt:lpstr>AYIRICI TANI </vt:lpstr>
      <vt:lpstr>AYIRICI TANI </vt:lpstr>
      <vt:lpstr>AYIRICI TANI </vt:lpstr>
      <vt:lpstr>AYIRICI TANI </vt:lpstr>
      <vt:lpstr>ALZHEİMER KORUYUCU TEDAVİ </vt:lpstr>
      <vt:lpstr>Alzheimer  Hastalığı Demansının  Farmakolojik  Tedavisi</vt:lpstr>
      <vt:lpstr>Alzheimer  Hastalığı Demansının  Farmakolojik  Tedavisi</vt:lpstr>
      <vt:lpstr>Alzheimer  Hastalığı Demansının  Farmakolojik  Tedavisi</vt:lpstr>
      <vt:lpstr>Alzheimer  Hastalığı Demansının  Farmakolojik  Tedavisi</vt:lpstr>
      <vt:lpstr>Alzheimer  Hastalığı Demansının  Farmakolojik  Tedavisi</vt:lpstr>
      <vt:lpstr>PowerPoint Sunusu</vt:lpstr>
      <vt:lpstr>PowerPoint Sunusu</vt:lpstr>
      <vt:lpstr>Yönetimi</vt:lpstr>
      <vt:lpstr>PowerPoint Sunusu</vt:lpstr>
      <vt:lpstr>PowerPoint Sunusu</vt:lpstr>
      <vt:lpstr>PowerPoint Sunusu</vt:lpstr>
      <vt:lpstr>PowerPoint Sunusu</vt:lpstr>
      <vt:lpstr>PowerPoint Sunusu</vt:lpstr>
      <vt:lpstr>PowerPoint Sunusu</vt:lpstr>
      <vt:lpstr>Özet</vt:lpstr>
      <vt:lpstr>Kaynaklar : </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GİRİŞ </dc:title>
  <dc:creator>tabletexceltr@hotmail.com</dc:creator>
  <cp:lastModifiedBy>tabletexceltr@hotmail.com</cp:lastModifiedBy>
  <cp:revision>62</cp:revision>
  <dcterms:created xsi:type="dcterms:W3CDTF">2022-02-11T12:13:44Z</dcterms:created>
  <dcterms:modified xsi:type="dcterms:W3CDTF">2022-03-15T10:15:04Z</dcterms:modified>
</cp:coreProperties>
</file>