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304" r:id="rId11"/>
    <p:sldId id="265" r:id="rId12"/>
    <p:sldId id="273" r:id="rId13"/>
    <p:sldId id="276" r:id="rId14"/>
    <p:sldId id="277" r:id="rId15"/>
    <p:sldId id="278" r:id="rId16"/>
    <p:sldId id="301" r:id="rId17"/>
    <p:sldId id="279" r:id="rId18"/>
    <p:sldId id="280" r:id="rId19"/>
    <p:sldId id="281" r:id="rId20"/>
    <p:sldId id="282" r:id="rId21"/>
    <p:sldId id="283" r:id="rId22"/>
    <p:sldId id="284" r:id="rId23"/>
    <p:sldId id="269" r:id="rId24"/>
    <p:sldId id="290" r:id="rId25"/>
    <p:sldId id="299" r:id="rId26"/>
    <p:sldId id="270" r:id="rId27"/>
    <p:sldId id="271" r:id="rId28"/>
    <p:sldId id="272" r:id="rId29"/>
    <p:sldId id="300" r:id="rId30"/>
    <p:sldId id="285" r:id="rId31"/>
    <p:sldId id="288" r:id="rId32"/>
    <p:sldId id="286" r:id="rId33"/>
    <p:sldId id="289" r:id="rId34"/>
    <p:sldId id="274" r:id="rId35"/>
    <p:sldId id="291" r:id="rId36"/>
    <p:sldId id="292" r:id="rId37"/>
    <p:sldId id="293" r:id="rId38"/>
    <p:sldId id="294" r:id="rId39"/>
    <p:sldId id="295" r:id="rId40"/>
    <p:sldId id="297" r:id="rId41"/>
    <p:sldId id="302" r:id="rId42"/>
    <p:sldId id="298" r:id="rId43"/>
    <p:sldId id="303" r:id="rId44"/>
    <p:sldId id="266" r:id="rId45"/>
    <p:sldId id="267" r:id="rId46"/>
    <p:sldId id="268"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28" autoAdjust="0"/>
  </p:normalViewPr>
  <p:slideViewPr>
    <p:cSldViewPr snapToGrid="0">
      <p:cViewPr varScale="1">
        <p:scale>
          <a:sx n="86" d="100"/>
          <a:sy n="86" d="100"/>
        </p:scale>
        <p:origin x="3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8D000-E22F-49B4-9AB7-659CBBC7BD96}" type="datetimeFigureOut">
              <a:rPr lang="tr-TR" smtClean="0"/>
              <a:t>16.11.2021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6E426-7E95-40F8-BE1A-DD32C57AA525}" type="slidenum">
              <a:rPr lang="tr-TR" smtClean="0"/>
              <a:t>‹#›</a:t>
            </a:fld>
            <a:endParaRPr lang="tr-TR"/>
          </a:p>
        </p:txBody>
      </p:sp>
    </p:spTree>
    <p:extLst>
      <p:ext uri="{BB962C8B-B14F-4D97-AF65-F5344CB8AC3E}">
        <p14:creationId xmlns:p14="http://schemas.microsoft.com/office/powerpoint/2010/main" val="61148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B46E426-7E95-40F8-BE1A-DD32C57AA525}" type="slidenum">
              <a:rPr lang="tr-TR" smtClean="0"/>
              <a:t>16</a:t>
            </a:fld>
            <a:endParaRPr lang="tr-TR"/>
          </a:p>
        </p:txBody>
      </p:sp>
    </p:spTree>
    <p:extLst>
      <p:ext uri="{BB962C8B-B14F-4D97-AF65-F5344CB8AC3E}">
        <p14:creationId xmlns:p14="http://schemas.microsoft.com/office/powerpoint/2010/main" val="130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B46E426-7E95-40F8-BE1A-DD32C57AA525}" type="slidenum">
              <a:rPr lang="tr-TR" smtClean="0"/>
              <a:t>31</a:t>
            </a:fld>
            <a:endParaRPr lang="tr-TR"/>
          </a:p>
        </p:txBody>
      </p:sp>
    </p:spTree>
    <p:extLst>
      <p:ext uri="{BB962C8B-B14F-4D97-AF65-F5344CB8AC3E}">
        <p14:creationId xmlns:p14="http://schemas.microsoft.com/office/powerpoint/2010/main" val="113752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90E2FE-0129-443D-AEA7-0945305D959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3E86C04-66F5-4139-B64B-74987C6B0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061C60A-8349-4CB4-9A73-4099ECF2BF3A}"/>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5" name="Alt Bilgi Yer Tutucusu 4">
            <a:extLst>
              <a:ext uri="{FF2B5EF4-FFF2-40B4-BE49-F238E27FC236}">
                <a16:creationId xmlns:a16="http://schemas.microsoft.com/office/drawing/2014/main" id="{A1C07C79-5CA5-4844-B04A-31862DFB59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367F41-8FBD-4821-97AE-75F2C1AB82E2}"/>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360484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B23568-A4BD-4F1F-804B-129CDFE5F19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7E44BC0-BDEE-414D-B933-55AEF68A335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A792E4A-D67D-4C16-A8EC-9A41BC4D00C6}"/>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5" name="Alt Bilgi Yer Tutucusu 4">
            <a:extLst>
              <a:ext uri="{FF2B5EF4-FFF2-40B4-BE49-F238E27FC236}">
                <a16:creationId xmlns:a16="http://schemas.microsoft.com/office/drawing/2014/main" id="{D1FD07D7-9E43-4C73-A9E4-5791E63FBB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4037E5-5388-4F26-BECC-C001080789E2}"/>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308791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9E5034-A798-4E09-B715-17D3A304ADC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87A3F0C-CF71-4E22-98D1-CCFB56BAC22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C959AD-052F-4A8B-948B-8CC0984974D7}"/>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5" name="Alt Bilgi Yer Tutucusu 4">
            <a:extLst>
              <a:ext uri="{FF2B5EF4-FFF2-40B4-BE49-F238E27FC236}">
                <a16:creationId xmlns:a16="http://schemas.microsoft.com/office/drawing/2014/main" id="{45BA156C-3D74-412A-A3A4-F062CF8F557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147374-DD61-4970-90F1-FC542E83D17F}"/>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144783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C7627D-E378-4266-B3D3-3395BC7FFF6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64B24E7-DEB1-4856-962D-E86A0973A44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29D961-0494-4937-A479-1D51107509D0}"/>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5" name="Alt Bilgi Yer Tutucusu 4">
            <a:extLst>
              <a:ext uri="{FF2B5EF4-FFF2-40B4-BE49-F238E27FC236}">
                <a16:creationId xmlns:a16="http://schemas.microsoft.com/office/drawing/2014/main" id="{9D98D627-0A7A-4BD3-BA25-2919D4115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124309D-31B7-4109-AB01-ADE1DFF0B54F}"/>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427638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E3C145-540D-469C-9EF8-C939B109683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58C64D9-349A-46E2-8A9E-24D864586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22BCB99-218D-40DE-B11A-96E6BDE5E390}"/>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5" name="Alt Bilgi Yer Tutucusu 4">
            <a:extLst>
              <a:ext uri="{FF2B5EF4-FFF2-40B4-BE49-F238E27FC236}">
                <a16:creationId xmlns:a16="http://schemas.microsoft.com/office/drawing/2014/main" id="{1CB2FD6D-B513-4C80-BF8E-17B6C4A8B0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5E1528-DE4C-4B04-B7F6-79B7D16EDB93}"/>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30303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011D97-F0E1-49C4-9749-7B859925797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7DF6784-EB04-4B3A-A2FF-C9201C07D7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5C862D-0D23-40F4-BE05-9E7635028E2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4B49D90-E3DD-477A-89C5-3E926C114B75}"/>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6" name="Alt Bilgi Yer Tutucusu 5">
            <a:extLst>
              <a:ext uri="{FF2B5EF4-FFF2-40B4-BE49-F238E27FC236}">
                <a16:creationId xmlns:a16="http://schemas.microsoft.com/office/drawing/2014/main" id="{0470FB73-8337-430D-AB63-8A89AD7102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87130AA-CA81-4182-9F46-13A986BABAB8}"/>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403010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BDC853-5C44-4567-8175-8945E5493DB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776B9A0-61F9-4861-B3CF-74E0BE93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A13FB49-0D9C-4CB3-B41B-468192F6C50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FB07F25-BC1B-4FA6-BFA3-9CD66D646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4EC40FE-3125-49D3-8CDE-E48152F4C63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F425521-AE34-4BCC-B188-73627E01B409}"/>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8" name="Alt Bilgi Yer Tutucusu 7">
            <a:extLst>
              <a:ext uri="{FF2B5EF4-FFF2-40B4-BE49-F238E27FC236}">
                <a16:creationId xmlns:a16="http://schemas.microsoft.com/office/drawing/2014/main" id="{80095CEF-3FA5-47AE-B235-DB84B27CD0B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02E7017-BD6A-4FCC-928F-0AEE9CD26C08}"/>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259762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A78828-AE65-4C89-A1B2-41F4D164F53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9554D4-1304-4244-8ED6-4A6981131961}"/>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4" name="Alt Bilgi Yer Tutucusu 3">
            <a:extLst>
              <a:ext uri="{FF2B5EF4-FFF2-40B4-BE49-F238E27FC236}">
                <a16:creationId xmlns:a16="http://schemas.microsoft.com/office/drawing/2014/main" id="{622B266C-ED3B-48BE-AC3A-F6C6D1951D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2914B99-A3E6-4C0A-99C9-92BE03471E78}"/>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3585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DB7A8A-0080-4195-B615-966D1276386A}"/>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3" name="Alt Bilgi Yer Tutucusu 2">
            <a:extLst>
              <a:ext uri="{FF2B5EF4-FFF2-40B4-BE49-F238E27FC236}">
                <a16:creationId xmlns:a16="http://schemas.microsoft.com/office/drawing/2014/main" id="{021319CE-36A2-4B3B-9F21-3599A6842FA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89AB470-F1FE-4E35-93CE-F71A0E6629C1}"/>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47048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0E27B3-5D80-4489-8BE0-CC4E4EEEDB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103991E-7887-4BCF-9E4B-7804F0F0B9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41B99FA-8FFE-496C-BCDC-B2003D11A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ED55553-476D-4BB1-ADBB-454997D5B55C}"/>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6" name="Alt Bilgi Yer Tutucusu 5">
            <a:extLst>
              <a:ext uri="{FF2B5EF4-FFF2-40B4-BE49-F238E27FC236}">
                <a16:creationId xmlns:a16="http://schemas.microsoft.com/office/drawing/2014/main" id="{592612AD-4820-4AE8-88F5-F1F8052959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170F5E-1C88-449B-A78B-B38B33562439}"/>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218071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DCA0CE-F647-4342-A16B-1E8C641534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9693393-4C3B-4B12-96CA-7DD98C4CE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AE60A51-33F7-4F29-B667-6ED35F60E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8DC8EA-4582-4CE3-B1D7-FC5FA900B4D9}"/>
              </a:ext>
            </a:extLst>
          </p:cNvPr>
          <p:cNvSpPr>
            <a:spLocks noGrp="1"/>
          </p:cNvSpPr>
          <p:nvPr>
            <p:ph type="dt" sz="half" idx="10"/>
          </p:nvPr>
        </p:nvSpPr>
        <p:spPr/>
        <p:txBody>
          <a:bodyPr/>
          <a:lstStyle/>
          <a:p>
            <a:fld id="{E09671A2-6D9F-4FAC-B891-7A0686692A3A}" type="datetimeFigureOut">
              <a:rPr lang="tr-TR" smtClean="0"/>
              <a:t>16.11.2021</a:t>
            </a:fld>
            <a:endParaRPr lang="tr-TR"/>
          </a:p>
        </p:txBody>
      </p:sp>
      <p:sp>
        <p:nvSpPr>
          <p:cNvPr id="6" name="Alt Bilgi Yer Tutucusu 5">
            <a:extLst>
              <a:ext uri="{FF2B5EF4-FFF2-40B4-BE49-F238E27FC236}">
                <a16:creationId xmlns:a16="http://schemas.microsoft.com/office/drawing/2014/main" id="{4A4D76E4-2628-4772-B5D7-01EFAF148AF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8A3098-59F2-46ED-BCBD-25D2FC5F5CCB}"/>
              </a:ext>
            </a:extLst>
          </p:cNvPr>
          <p:cNvSpPr>
            <a:spLocks noGrp="1"/>
          </p:cNvSpPr>
          <p:nvPr>
            <p:ph type="sldNum" sz="quarter" idx="12"/>
          </p:nvPr>
        </p:nvSpPr>
        <p:spPr/>
        <p:txBody>
          <a:bodyPr/>
          <a:lstStyle/>
          <a:p>
            <a:fld id="{892B44CC-F410-4E96-B56C-DDE92809B494}" type="slidenum">
              <a:rPr lang="tr-TR" smtClean="0"/>
              <a:t>‹#›</a:t>
            </a:fld>
            <a:endParaRPr lang="tr-TR"/>
          </a:p>
        </p:txBody>
      </p:sp>
    </p:spTree>
    <p:extLst>
      <p:ext uri="{BB962C8B-B14F-4D97-AF65-F5344CB8AC3E}">
        <p14:creationId xmlns:p14="http://schemas.microsoft.com/office/powerpoint/2010/main" val="4863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E90331B-6722-441C-8818-B8AFD7DD6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3494358-C00F-48D4-8C62-3E931C0FC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7822688-779A-48D1-9619-840D544C4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671A2-6D9F-4FAC-B891-7A0686692A3A}" type="datetimeFigureOut">
              <a:rPr lang="tr-TR" smtClean="0"/>
              <a:t>16.11.2021</a:t>
            </a:fld>
            <a:endParaRPr lang="tr-TR"/>
          </a:p>
        </p:txBody>
      </p:sp>
      <p:sp>
        <p:nvSpPr>
          <p:cNvPr id="5" name="Alt Bilgi Yer Tutucusu 4">
            <a:extLst>
              <a:ext uri="{FF2B5EF4-FFF2-40B4-BE49-F238E27FC236}">
                <a16:creationId xmlns:a16="http://schemas.microsoft.com/office/drawing/2014/main" id="{5378B4D8-A085-4005-AB42-A83E25D56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7B18D27-685E-4C1A-B5B6-D0F174779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B44CC-F410-4E96-B56C-DDE92809B494}" type="slidenum">
              <a:rPr lang="tr-TR" smtClean="0"/>
              <a:t>‹#›</a:t>
            </a:fld>
            <a:endParaRPr lang="tr-TR"/>
          </a:p>
        </p:txBody>
      </p:sp>
    </p:spTree>
    <p:extLst>
      <p:ext uri="{BB962C8B-B14F-4D97-AF65-F5344CB8AC3E}">
        <p14:creationId xmlns:p14="http://schemas.microsoft.com/office/powerpoint/2010/main" val="337765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464D0D2-48D6-40F2-9F23-A1B1940674B3}"/>
              </a:ext>
            </a:extLst>
          </p:cNvPr>
          <p:cNvPicPr>
            <a:picLocks noChangeAspect="1"/>
          </p:cNvPicPr>
          <p:nvPr/>
        </p:nvPicPr>
        <p:blipFill>
          <a:blip r:embed="rId2"/>
          <a:stretch>
            <a:fillRect/>
          </a:stretch>
        </p:blipFill>
        <p:spPr>
          <a:xfrm>
            <a:off x="347546" y="830428"/>
            <a:ext cx="11496908" cy="4751095"/>
          </a:xfrm>
          <a:prstGeom prst="rect">
            <a:avLst/>
          </a:prstGeom>
        </p:spPr>
      </p:pic>
    </p:spTree>
    <p:extLst>
      <p:ext uri="{BB962C8B-B14F-4D97-AF65-F5344CB8AC3E}">
        <p14:creationId xmlns:p14="http://schemas.microsoft.com/office/powerpoint/2010/main" val="132099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49D7C0F-87F4-4A47-90B8-40D2010AFA0F}"/>
              </a:ext>
            </a:extLst>
          </p:cNvPr>
          <p:cNvPicPr>
            <a:picLocks noChangeAspect="1"/>
          </p:cNvPicPr>
          <p:nvPr/>
        </p:nvPicPr>
        <p:blipFill>
          <a:blip r:embed="rId2"/>
          <a:stretch>
            <a:fillRect/>
          </a:stretch>
        </p:blipFill>
        <p:spPr>
          <a:xfrm>
            <a:off x="1864149" y="0"/>
            <a:ext cx="8463702" cy="6858000"/>
          </a:xfrm>
          <a:prstGeom prst="rect">
            <a:avLst/>
          </a:prstGeom>
        </p:spPr>
      </p:pic>
    </p:spTree>
    <p:extLst>
      <p:ext uri="{BB962C8B-B14F-4D97-AF65-F5344CB8AC3E}">
        <p14:creationId xmlns:p14="http://schemas.microsoft.com/office/powerpoint/2010/main" val="372254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65420D-9A81-45E3-9E7A-10F3663B9636}"/>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ADBAAB0A-1341-4FDD-A2C4-853EC90FFC40}"/>
              </a:ext>
            </a:extLst>
          </p:cNvPr>
          <p:cNvSpPr>
            <a:spLocks noGrp="1"/>
          </p:cNvSpPr>
          <p:nvPr>
            <p:ph idx="1"/>
          </p:nvPr>
        </p:nvSpPr>
        <p:spPr/>
        <p:txBody>
          <a:bodyPr>
            <a:normAutofit/>
          </a:bodyPr>
          <a:lstStyle/>
          <a:p>
            <a:pPr marL="0" indent="0">
              <a:buNone/>
            </a:pPr>
            <a:endParaRPr lang="tr-TR" sz="2400" dirty="0"/>
          </a:p>
          <a:p>
            <a:r>
              <a:rPr lang="tr-TR" sz="2400" dirty="0"/>
              <a:t>Haftada en az 2 </a:t>
            </a:r>
            <a:r>
              <a:rPr lang="tr-TR" sz="2400" dirty="0" err="1"/>
              <a:t>üriner</a:t>
            </a:r>
            <a:r>
              <a:rPr lang="tr-TR" sz="2400" dirty="0"/>
              <a:t> </a:t>
            </a:r>
            <a:r>
              <a:rPr lang="tr-TR" sz="2400" dirty="0" err="1"/>
              <a:t>inkontinans</a:t>
            </a:r>
            <a:r>
              <a:rPr lang="tr-TR" sz="2400" dirty="0"/>
              <a:t> atağı geçirmiş, akıllı telefon ya da tablet kullanabilen ve tedavi isteği olan yetişkin kadınlar çalışma için uygundu.</a:t>
            </a:r>
          </a:p>
          <a:p>
            <a:endParaRPr lang="tr-TR" sz="2400" dirty="0"/>
          </a:p>
          <a:p>
            <a:r>
              <a:rPr lang="tr-TR" sz="2400" dirty="0" err="1"/>
              <a:t>Üriner</a:t>
            </a:r>
            <a:r>
              <a:rPr lang="tr-TR" sz="2400" dirty="0"/>
              <a:t> </a:t>
            </a:r>
            <a:r>
              <a:rPr lang="tr-TR" sz="2400" dirty="0" err="1"/>
              <a:t>inkontinansı</a:t>
            </a:r>
            <a:r>
              <a:rPr lang="tr-TR" sz="2400" dirty="0"/>
              <a:t> komplike hale getirebilecek durumları olan kadınlar, bir yıl içinde cerrahi dahil </a:t>
            </a:r>
            <a:r>
              <a:rPr lang="tr-TR" sz="2400" dirty="0" err="1"/>
              <a:t>üriner</a:t>
            </a:r>
            <a:r>
              <a:rPr lang="tr-TR" sz="2400" dirty="0"/>
              <a:t> </a:t>
            </a:r>
            <a:r>
              <a:rPr lang="tr-TR" sz="2400" dirty="0" err="1"/>
              <a:t>inkontinans</a:t>
            </a:r>
            <a:r>
              <a:rPr lang="tr-TR" sz="2400" dirty="0"/>
              <a:t> tedavisi görenler, </a:t>
            </a:r>
            <a:r>
              <a:rPr lang="tr-TR" sz="2400" dirty="0" err="1"/>
              <a:t>Flemenkçe</a:t>
            </a:r>
            <a:r>
              <a:rPr lang="tr-TR" sz="2400" dirty="0"/>
              <a:t> soruları cevaplayamayacak olanlar, terminal dönem hastalığı olanlar ve </a:t>
            </a:r>
            <a:r>
              <a:rPr lang="tr-TR" sz="2400" dirty="0" err="1"/>
              <a:t>demans</a:t>
            </a:r>
            <a:r>
              <a:rPr lang="tr-TR" sz="2400" dirty="0"/>
              <a:t> gibi ciddi </a:t>
            </a:r>
            <a:r>
              <a:rPr lang="tr-TR" sz="2400" dirty="0" err="1"/>
              <a:t>mental</a:t>
            </a:r>
            <a:r>
              <a:rPr lang="tr-TR" sz="2400" dirty="0"/>
              <a:t> hastalığı olanları hariç tutuldu.</a:t>
            </a:r>
          </a:p>
          <a:p>
            <a:endParaRPr lang="tr-TR" dirty="0"/>
          </a:p>
          <a:p>
            <a:endParaRPr lang="tr-TR" dirty="0"/>
          </a:p>
          <a:p>
            <a:endParaRPr lang="tr-TR" dirty="0"/>
          </a:p>
        </p:txBody>
      </p:sp>
    </p:spTree>
    <p:extLst>
      <p:ext uri="{BB962C8B-B14F-4D97-AF65-F5344CB8AC3E}">
        <p14:creationId xmlns:p14="http://schemas.microsoft.com/office/powerpoint/2010/main" val="6053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C34EA1-5D6B-4028-BB59-79CECB97DF7C}"/>
              </a:ext>
            </a:extLst>
          </p:cNvPr>
          <p:cNvSpPr>
            <a:spLocks noGrp="1"/>
          </p:cNvSpPr>
          <p:nvPr>
            <p:ph type="title"/>
          </p:nvPr>
        </p:nvSpPr>
        <p:spPr>
          <a:xfrm>
            <a:off x="838200" y="386390"/>
            <a:ext cx="10515600" cy="1325563"/>
          </a:xfrm>
        </p:spPr>
        <p:txBody>
          <a:bodyPr/>
          <a:lstStyle/>
          <a:p>
            <a:r>
              <a:rPr lang="tr-TR" b="1" dirty="0"/>
              <a:t>METOD </a:t>
            </a:r>
            <a:br>
              <a:rPr lang="tr-TR" dirty="0"/>
            </a:br>
            <a:r>
              <a:rPr lang="tr-TR" sz="3600" dirty="0"/>
              <a:t>Müdahale</a:t>
            </a:r>
          </a:p>
        </p:txBody>
      </p:sp>
      <p:sp>
        <p:nvSpPr>
          <p:cNvPr id="3" name="İçerik Yer Tutucusu 2">
            <a:extLst>
              <a:ext uri="{FF2B5EF4-FFF2-40B4-BE49-F238E27FC236}">
                <a16:creationId xmlns:a16="http://schemas.microsoft.com/office/drawing/2014/main" id="{F9AA0143-4A0B-4CF3-B48F-C82905EC38B3}"/>
              </a:ext>
            </a:extLst>
          </p:cNvPr>
          <p:cNvSpPr>
            <a:spLocks noGrp="1"/>
          </p:cNvSpPr>
          <p:nvPr>
            <p:ph idx="1"/>
          </p:nvPr>
        </p:nvSpPr>
        <p:spPr/>
        <p:txBody>
          <a:bodyPr>
            <a:normAutofit fontScale="92500" lnSpcReduction="20000"/>
          </a:bodyPr>
          <a:lstStyle/>
          <a:p>
            <a:pPr marL="0" indent="0">
              <a:buNone/>
            </a:pPr>
            <a:endParaRPr lang="tr-TR" b="1" dirty="0"/>
          </a:p>
          <a:p>
            <a:pPr marL="0" indent="0">
              <a:buNone/>
            </a:pPr>
            <a:r>
              <a:rPr lang="tr-TR" sz="3000" dirty="0"/>
              <a:t>Uygulama Tabanlı Tedavi</a:t>
            </a:r>
          </a:p>
          <a:p>
            <a:r>
              <a:rPr lang="tr-TR" sz="2600" dirty="0"/>
              <a:t>Uygulama, </a:t>
            </a:r>
            <a:r>
              <a:rPr lang="tr-TR" sz="2600" dirty="0" err="1"/>
              <a:t>URinControl</a:t>
            </a:r>
            <a:r>
              <a:rPr lang="tr-TR" sz="2600" dirty="0"/>
              <a:t>, Hollandalı pratisyen hekimler ve </a:t>
            </a:r>
            <a:r>
              <a:rPr lang="tr-TR" sz="2600" dirty="0" err="1"/>
              <a:t>uluslarası</a:t>
            </a:r>
            <a:r>
              <a:rPr lang="tr-TR" sz="2600" dirty="0"/>
              <a:t> tedavi rehberlerine dayanan, kullanıcının </a:t>
            </a:r>
            <a:r>
              <a:rPr lang="tr-TR" sz="2600" dirty="0" err="1"/>
              <a:t>üriner</a:t>
            </a:r>
            <a:r>
              <a:rPr lang="tr-TR" sz="2600" dirty="0"/>
              <a:t> </a:t>
            </a:r>
            <a:r>
              <a:rPr lang="tr-TR" sz="2600" dirty="0" err="1"/>
              <a:t>inkontinansı</a:t>
            </a:r>
            <a:r>
              <a:rPr lang="tr-TR" sz="2600" dirty="0"/>
              <a:t> kendi kendine yönetebileceği adım adım bir program içeriyordu.</a:t>
            </a:r>
          </a:p>
          <a:p>
            <a:r>
              <a:rPr lang="tr-TR" sz="2600" dirty="0"/>
              <a:t>Katılımcılar uygulamayı akıllı telefon veya tabletine yüklemek için kişisel bir hesap oluşturdu. Araştırma ekibi sadece teknik destek sağladı.</a:t>
            </a:r>
          </a:p>
          <a:p>
            <a:r>
              <a:rPr lang="tr-TR" sz="2600" dirty="0"/>
              <a:t>Her katılımcı herhangi bir sorusu olursa pratisyen hekimine başvurma ve ek tedavi alma konusunda özgürdü.</a:t>
            </a:r>
          </a:p>
          <a:p>
            <a:r>
              <a:rPr lang="tr-TR" sz="2600" dirty="0"/>
              <a:t>Bu tedavinin beklediğimiz tek zararı, egzersizleri semptomların artmasına neden olacak şekilde yanlış yapma ihtimaliydi. Bu yüzden uygulama katılımcılara 3 ay sonunda herhangi bir iyileşme olmazsa veya herhangi bir sağlık sorunu gelişirse hekime başvurmasını önerdi.</a:t>
            </a:r>
          </a:p>
          <a:p>
            <a:endParaRPr lang="tr-TR" dirty="0"/>
          </a:p>
        </p:txBody>
      </p:sp>
    </p:spTree>
    <p:extLst>
      <p:ext uri="{BB962C8B-B14F-4D97-AF65-F5344CB8AC3E}">
        <p14:creationId xmlns:p14="http://schemas.microsoft.com/office/powerpoint/2010/main" val="410455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597059-10C2-4DFA-9092-3229566F2699}"/>
              </a:ext>
            </a:extLst>
          </p:cNvPr>
          <p:cNvSpPr>
            <a:spLocks noGrp="1"/>
          </p:cNvSpPr>
          <p:nvPr>
            <p:ph idx="1"/>
          </p:nvPr>
        </p:nvSpPr>
        <p:spPr/>
        <p:txBody>
          <a:bodyPr/>
          <a:lstStyle/>
          <a:p>
            <a:pPr marL="0" indent="0">
              <a:buNone/>
            </a:pPr>
            <a:endParaRPr lang="tr-TR" sz="2600" dirty="0"/>
          </a:p>
          <a:p>
            <a:pPr marL="0" indent="0">
              <a:buNone/>
            </a:pPr>
            <a:r>
              <a:rPr lang="tr-TR" dirty="0"/>
              <a:t>Standart tedavi</a:t>
            </a:r>
          </a:p>
          <a:p>
            <a:r>
              <a:rPr lang="tr-TR" sz="2400" dirty="0"/>
              <a:t>Standart tedavi grubundaki katılımcılar tedavi seçenekleri için kendi pratisyen hekimine yönlendirildi.</a:t>
            </a:r>
          </a:p>
          <a:p>
            <a:r>
              <a:rPr lang="tr-TR" sz="2400" dirty="0"/>
              <a:t>Pratisyen hekimlerin tedavi tipinde bir sınırlama olmaksızın ilgili Hollanda pratisyen hekim rehberini kullanmaları tavsiye edildi.</a:t>
            </a:r>
          </a:p>
          <a:p>
            <a:r>
              <a:rPr lang="tr-TR" sz="2400" dirty="0"/>
              <a:t>Standart tedavi aşağıdakilerden herhangi birini tek başına veya kombinasyon halinde içerebilir: </a:t>
            </a:r>
            <a:r>
              <a:rPr lang="tr-TR" sz="2400" dirty="0" err="1"/>
              <a:t>pelvik</a:t>
            </a:r>
            <a:r>
              <a:rPr lang="tr-TR" sz="2400" dirty="0"/>
              <a:t> taban kas egzersiz talimatları ve/veya mesane eğitimi; medikal tedavi; </a:t>
            </a:r>
            <a:r>
              <a:rPr lang="tr-TR" sz="2400" dirty="0" err="1"/>
              <a:t>pelvik</a:t>
            </a:r>
            <a:r>
              <a:rPr lang="tr-TR" sz="2400" dirty="0"/>
              <a:t> fizyoterapist veya ikinci basamağa sevk.</a:t>
            </a:r>
          </a:p>
          <a:p>
            <a:endParaRPr lang="tr-TR" dirty="0"/>
          </a:p>
        </p:txBody>
      </p:sp>
      <p:sp>
        <p:nvSpPr>
          <p:cNvPr id="4" name="Başlık 1">
            <a:extLst>
              <a:ext uri="{FF2B5EF4-FFF2-40B4-BE49-F238E27FC236}">
                <a16:creationId xmlns:a16="http://schemas.microsoft.com/office/drawing/2014/main" id="{31DC934E-C330-47B1-934B-4129645EF545}"/>
              </a:ext>
            </a:extLst>
          </p:cNvPr>
          <p:cNvSpPr>
            <a:spLocks noGrp="1"/>
          </p:cNvSpPr>
          <p:nvPr>
            <p:ph type="title"/>
          </p:nvPr>
        </p:nvSpPr>
        <p:spPr>
          <a:xfrm>
            <a:off x="838200" y="365125"/>
            <a:ext cx="10515600" cy="1325563"/>
          </a:xfrm>
        </p:spPr>
        <p:txBody>
          <a:bodyPr/>
          <a:lstStyle/>
          <a:p>
            <a:r>
              <a:rPr lang="tr-TR" b="1" dirty="0"/>
              <a:t>METOD</a:t>
            </a:r>
            <a:r>
              <a:rPr lang="tr-TR" dirty="0"/>
              <a:t> </a:t>
            </a:r>
            <a:br>
              <a:rPr lang="tr-TR" dirty="0"/>
            </a:br>
            <a:r>
              <a:rPr lang="tr-TR" sz="3600" dirty="0"/>
              <a:t>Müdahale</a:t>
            </a:r>
          </a:p>
        </p:txBody>
      </p:sp>
    </p:spTree>
    <p:extLst>
      <p:ext uri="{BB962C8B-B14F-4D97-AF65-F5344CB8AC3E}">
        <p14:creationId xmlns:p14="http://schemas.microsoft.com/office/powerpoint/2010/main" val="59221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3E7375-0974-4C74-BDCF-7FF18FB6CB6A}"/>
              </a:ext>
            </a:extLst>
          </p:cNvPr>
          <p:cNvSpPr>
            <a:spLocks noGrp="1"/>
          </p:cNvSpPr>
          <p:nvPr>
            <p:ph idx="1"/>
          </p:nvPr>
        </p:nvSpPr>
        <p:spPr/>
        <p:txBody>
          <a:bodyPr>
            <a:normAutofit/>
          </a:bodyPr>
          <a:lstStyle/>
          <a:p>
            <a:endParaRPr lang="tr-TR" sz="2400" dirty="0"/>
          </a:p>
          <a:p>
            <a:r>
              <a:rPr lang="tr-TR" sz="2400" dirty="0"/>
              <a:t>Katılımcılar bazal değerlendirmelerinde önce çalışma sorularını ve 3 günlük sıklık hacim çizelgesini doldurdu.</a:t>
            </a:r>
          </a:p>
          <a:p>
            <a:endParaRPr lang="tr-TR" sz="2400" dirty="0"/>
          </a:p>
          <a:p>
            <a:r>
              <a:rPr lang="tr-TR" sz="2400" dirty="0"/>
              <a:t>Randevuda parite, tıbbi geçmiş, </a:t>
            </a:r>
            <a:r>
              <a:rPr lang="tr-TR" sz="2400" dirty="0" err="1"/>
              <a:t>komorbiditeler</a:t>
            </a:r>
            <a:r>
              <a:rPr lang="tr-TR" sz="2400" dirty="0"/>
              <a:t> ve ilaçlar hakkında bilgi verdiler.</a:t>
            </a:r>
          </a:p>
          <a:p>
            <a:endParaRPr lang="tr-TR" sz="2400" dirty="0"/>
          </a:p>
          <a:p>
            <a:r>
              <a:rPr lang="tr-TR" sz="2400" dirty="0"/>
              <a:t>Eğitimli bir doktor boy-kilo ölçtü ve </a:t>
            </a:r>
            <a:r>
              <a:rPr lang="tr-TR" sz="2400" dirty="0" err="1"/>
              <a:t>ürojinekolojik</a:t>
            </a:r>
            <a:r>
              <a:rPr lang="tr-TR" sz="2400" dirty="0"/>
              <a:t> değerlendirme yaptı. </a:t>
            </a:r>
            <a:r>
              <a:rPr lang="tr-TR" sz="2400" dirty="0" err="1"/>
              <a:t>Pelvik</a:t>
            </a:r>
            <a:r>
              <a:rPr lang="tr-TR" sz="2400" dirty="0"/>
              <a:t> organ </a:t>
            </a:r>
            <a:r>
              <a:rPr lang="tr-TR" sz="2400" dirty="0" err="1"/>
              <a:t>prolapsus</a:t>
            </a:r>
            <a:r>
              <a:rPr lang="tr-TR" sz="2400" dirty="0"/>
              <a:t> sınıflama sistemine göre </a:t>
            </a:r>
            <a:r>
              <a:rPr lang="tr-TR" sz="2400" dirty="0" err="1"/>
              <a:t>prolapsus</a:t>
            </a:r>
            <a:r>
              <a:rPr lang="tr-TR" sz="2400" dirty="0"/>
              <a:t> derecesini ve Uluslararası </a:t>
            </a:r>
            <a:r>
              <a:rPr lang="tr-TR" sz="2400" dirty="0" err="1"/>
              <a:t>Kontinans</a:t>
            </a:r>
            <a:r>
              <a:rPr lang="tr-TR" sz="2400" dirty="0"/>
              <a:t> Derneği rehberine göre </a:t>
            </a:r>
            <a:r>
              <a:rPr lang="tr-TR" sz="2400" dirty="0" err="1"/>
              <a:t>pelvik</a:t>
            </a:r>
            <a:r>
              <a:rPr lang="tr-TR" sz="2400" dirty="0"/>
              <a:t> taban kas fonksiyon durumunu belirledi.</a:t>
            </a:r>
          </a:p>
        </p:txBody>
      </p:sp>
      <p:sp>
        <p:nvSpPr>
          <p:cNvPr id="4" name="Başlık 1">
            <a:extLst>
              <a:ext uri="{FF2B5EF4-FFF2-40B4-BE49-F238E27FC236}">
                <a16:creationId xmlns:a16="http://schemas.microsoft.com/office/drawing/2014/main" id="{EBF93DF7-2B14-4047-A9A1-135F19B17495}"/>
              </a:ext>
            </a:extLst>
          </p:cNvPr>
          <p:cNvSpPr>
            <a:spLocks noGrp="1"/>
          </p:cNvSpPr>
          <p:nvPr>
            <p:ph type="title"/>
          </p:nvPr>
        </p:nvSpPr>
        <p:spPr>
          <a:xfrm>
            <a:off x="838200" y="365125"/>
            <a:ext cx="10515600" cy="1325563"/>
          </a:xfrm>
        </p:spPr>
        <p:txBody>
          <a:bodyPr/>
          <a:lstStyle/>
          <a:p>
            <a:r>
              <a:rPr lang="tr-TR" b="1" dirty="0"/>
              <a:t>METOD</a:t>
            </a:r>
            <a:r>
              <a:rPr lang="tr-TR" dirty="0"/>
              <a:t> </a:t>
            </a:r>
            <a:br>
              <a:rPr lang="tr-TR" dirty="0"/>
            </a:br>
            <a:r>
              <a:rPr lang="tr-TR" sz="3600" dirty="0"/>
              <a:t>Veriler</a:t>
            </a:r>
          </a:p>
        </p:txBody>
      </p:sp>
    </p:spTree>
    <p:extLst>
      <p:ext uri="{BB962C8B-B14F-4D97-AF65-F5344CB8AC3E}">
        <p14:creationId xmlns:p14="http://schemas.microsoft.com/office/powerpoint/2010/main" val="311813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FA468A-80AA-4F7B-B323-AC835CF4D304}"/>
              </a:ext>
            </a:extLst>
          </p:cNvPr>
          <p:cNvSpPr>
            <a:spLocks noGrp="1"/>
          </p:cNvSpPr>
          <p:nvPr>
            <p:ph idx="1"/>
          </p:nvPr>
        </p:nvSpPr>
        <p:spPr/>
        <p:txBody>
          <a:bodyPr>
            <a:normAutofit lnSpcReduction="10000"/>
          </a:bodyPr>
          <a:lstStyle/>
          <a:p>
            <a:r>
              <a:rPr lang="tr-TR" sz="2600" dirty="0"/>
              <a:t>Katılımcılar web tabanlı anketleri ve sıklık hacim tablosunu 4 ay sonra tekrar doldurdu.</a:t>
            </a:r>
          </a:p>
          <a:p>
            <a:endParaRPr lang="tr-TR" sz="2600" dirty="0"/>
          </a:p>
          <a:p>
            <a:r>
              <a:rPr lang="tr-TR" sz="2600" dirty="0"/>
              <a:t>Birincil sonuç </a:t>
            </a:r>
            <a:r>
              <a:rPr lang="tr-TR" sz="2600" dirty="0" err="1"/>
              <a:t>üriner</a:t>
            </a:r>
            <a:r>
              <a:rPr lang="tr-TR" sz="2600" dirty="0"/>
              <a:t> </a:t>
            </a:r>
            <a:r>
              <a:rPr lang="tr-TR" sz="2600" dirty="0" err="1"/>
              <a:t>inkontinans</a:t>
            </a:r>
            <a:r>
              <a:rPr lang="tr-TR" sz="2600" dirty="0"/>
              <a:t> şiddetinin 4 ayda değişiminin gruplar arasındaki farkıydı. Uluslararası </a:t>
            </a:r>
            <a:r>
              <a:rPr lang="tr-TR" sz="2600" dirty="0" err="1"/>
              <a:t>İnkontinans</a:t>
            </a:r>
            <a:r>
              <a:rPr lang="tr-TR" sz="2600" dirty="0"/>
              <a:t> Modüler anketi-</a:t>
            </a:r>
            <a:r>
              <a:rPr lang="tr-TR" sz="2600" dirty="0" err="1"/>
              <a:t>Üriner</a:t>
            </a:r>
            <a:r>
              <a:rPr lang="tr-TR" sz="2600" dirty="0"/>
              <a:t> </a:t>
            </a:r>
            <a:r>
              <a:rPr lang="tr-TR" sz="2600" dirty="0" err="1"/>
              <a:t>İnkontinans</a:t>
            </a:r>
            <a:r>
              <a:rPr lang="tr-TR" sz="2600" dirty="0"/>
              <a:t> Kısa Formu (ICIQ-UI-SF) ile değerlendirildi.</a:t>
            </a:r>
          </a:p>
          <a:p>
            <a:endParaRPr lang="tr-TR" sz="2600" dirty="0"/>
          </a:p>
          <a:p>
            <a:r>
              <a:rPr lang="tr-TR" sz="2600" dirty="0"/>
              <a:t>İkincil sonuçlar duruma özgü alt </a:t>
            </a:r>
            <a:r>
              <a:rPr lang="tr-TR" sz="2600" dirty="0" err="1"/>
              <a:t>üriner</a:t>
            </a:r>
            <a:r>
              <a:rPr lang="tr-TR" sz="2600" dirty="0"/>
              <a:t> sistem semptomlarında değişiklik, yaşam kalitesi (ICIQ-LUTS-</a:t>
            </a:r>
            <a:r>
              <a:rPr lang="tr-TR" sz="2600" dirty="0" err="1"/>
              <a:t>QoL</a:t>
            </a:r>
            <a:r>
              <a:rPr lang="tr-TR" sz="2600" dirty="0"/>
              <a:t>) ve günlük </a:t>
            </a:r>
            <a:r>
              <a:rPr lang="tr-TR" sz="2600" dirty="0" err="1"/>
              <a:t>üriner</a:t>
            </a:r>
            <a:r>
              <a:rPr lang="tr-TR" sz="2600" dirty="0"/>
              <a:t> </a:t>
            </a:r>
            <a:r>
              <a:rPr lang="tr-TR" sz="2600" dirty="0" err="1"/>
              <a:t>inkontinans</a:t>
            </a:r>
            <a:r>
              <a:rPr lang="tr-TR" sz="2600" dirty="0"/>
              <a:t> </a:t>
            </a:r>
            <a:r>
              <a:rPr lang="tr-TR" sz="2600" dirty="0" err="1"/>
              <a:t>epizodlarının</a:t>
            </a:r>
            <a:r>
              <a:rPr lang="tr-TR" sz="2600" dirty="0"/>
              <a:t> 4 ayda değişimi(sıklık hacim tablosu ile değerlendirilir) ve </a:t>
            </a:r>
            <a:r>
              <a:rPr lang="tr-TR" sz="2600" dirty="0" err="1"/>
              <a:t>inkontinansın</a:t>
            </a:r>
            <a:r>
              <a:rPr lang="tr-TR" sz="2600" dirty="0"/>
              <a:t> iyileşmesine ilişkin hasta genel izleniminin(PGI-I) 4 ayda değişimiydi.</a:t>
            </a:r>
          </a:p>
          <a:p>
            <a:endParaRPr lang="tr-TR" dirty="0"/>
          </a:p>
        </p:txBody>
      </p:sp>
      <p:sp>
        <p:nvSpPr>
          <p:cNvPr id="4" name="Başlık 1">
            <a:extLst>
              <a:ext uri="{FF2B5EF4-FFF2-40B4-BE49-F238E27FC236}">
                <a16:creationId xmlns:a16="http://schemas.microsoft.com/office/drawing/2014/main" id="{96E94320-42FE-42F8-B786-0401C0416C96}"/>
              </a:ext>
            </a:extLst>
          </p:cNvPr>
          <p:cNvSpPr>
            <a:spLocks noGrp="1"/>
          </p:cNvSpPr>
          <p:nvPr>
            <p:ph type="title"/>
          </p:nvPr>
        </p:nvSpPr>
        <p:spPr>
          <a:xfrm>
            <a:off x="838200" y="365125"/>
            <a:ext cx="10515600" cy="1325563"/>
          </a:xfrm>
        </p:spPr>
        <p:txBody>
          <a:bodyPr/>
          <a:lstStyle/>
          <a:p>
            <a:r>
              <a:rPr lang="tr-TR" b="1" dirty="0"/>
              <a:t>METOD </a:t>
            </a:r>
            <a:br>
              <a:rPr lang="tr-TR" dirty="0"/>
            </a:br>
            <a:r>
              <a:rPr lang="tr-TR" sz="3600" dirty="0"/>
              <a:t>Veriler</a:t>
            </a:r>
          </a:p>
        </p:txBody>
      </p:sp>
    </p:spTree>
    <p:extLst>
      <p:ext uri="{BB962C8B-B14F-4D97-AF65-F5344CB8AC3E}">
        <p14:creationId xmlns:p14="http://schemas.microsoft.com/office/powerpoint/2010/main" val="7380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F9CD8B0-BD51-44E0-8FEC-E9138A09C3DF}"/>
              </a:ext>
            </a:extLst>
          </p:cNvPr>
          <p:cNvPicPr>
            <a:picLocks noChangeAspect="1"/>
          </p:cNvPicPr>
          <p:nvPr/>
        </p:nvPicPr>
        <p:blipFill>
          <a:blip r:embed="rId3"/>
          <a:stretch>
            <a:fillRect/>
          </a:stretch>
        </p:blipFill>
        <p:spPr>
          <a:xfrm>
            <a:off x="2010937" y="113443"/>
            <a:ext cx="8170126" cy="6294714"/>
          </a:xfrm>
          <a:prstGeom prst="rect">
            <a:avLst/>
          </a:prstGeom>
        </p:spPr>
      </p:pic>
      <p:sp>
        <p:nvSpPr>
          <p:cNvPr id="5" name="Metin kutusu 4">
            <a:extLst>
              <a:ext uri="{FF2B5EF4-FFF2-40B4-BE49-F238E27FC236}">
                <a16:creationId xmlns:a16="http://schemas.microsoft.com/office/drawing/2014/main" id="{893BE369-E4CF-499C-8815-0F2B177F538E}"/>
              </a:ext>
            </a:extLst>
          </p:cNvPr>
          <p:cNvSpPr txBox="1"/>
          <p:nvPr/>
        </p:nvSpPr>
        <p:spPr>
          <a:xfrm>
            <a:off x="639336" y="6467558"/>
            <a:ext cx="10348332" cy="276999"/>
          </a:xfrm>
          <a:prstGeom prst="rect">
            <a:avLst/>
          </a:prstGeom>
          <a:noFill/>
        </p:spPr>
        <p:txBody>
          <a:bodyPr wrap="square" rtlCol="0">
            <a:spAutoFit/>
          </a:bodyPr>
          <a:lstStyle/>
          <a:p>
            <a:r>
              <a:rPr lang="tr-TR" sz="1200" b="1" dirty="0">
                <a:solidFill>
                  <a:schemeClr val="accent1">
                    <a:lumMod val="75000"/>
                  </a:schemeClr>
                </a:solidFill>
              </a:rPr>
              <a:t>	           https://iciq.net/wp-content/uploads/2019/08/Sample-ICIQ-UI-Short-Form.pdf</a:t>
            </a:r>
          </a:p>
        </p:txBody>
      </p:sp>
    </p:spTree>
    <p:extLst>
      <p:ext uri="{BB962C8B-B14F-4D97-AF65-F5344CB8AC3E}">
        <p14:creationId xmlns:p14="http://schemas.microsoft.com/office/powerpoint/2010/main" val="307702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4BC1A8-32CE-4EB7-BD68-EB3EB5010E1B}"/>
              </a:ext>
            </a:extLst>
          </p:cNvPr>
          <p:cNvSpPr>
            <a:spLocks noGrp="1"/>
          </p:cNvSpPr>
          <p:nvPr>
            <p:ph idx="1"/>
          </p:nvPr>
        </p:nvSpPr>
        <p:spPr/>
        <p:txBody>
          <a:bodyPr/>
          <a:lstStyle/>
          <a:p>
            <a:endParaRPr lang="tr-TR" sz="2400" dirty="0"/>
          </a:p>
          <a:p>
            <a:r>
              <a:rPr lang="tr-TR" sz="2400" dirty="0"/>
              <a:t>Araştırmacılar imzalı aydınlatılmış onam, temel veriler ve  katılımcıların uygunluğunu onayladı.</a:t>
            </a:r>
          </a:p>
          <a:p>
            <a:endParaRPr lang="tr-TR" sz="2400" dirty="0"/>
          </a:p>
          <a:p>
            <a:r>
              <a:rPr lang="tr-TR" sz="2400" dirty="0"/>
              <a:t>Katılımcılar 1:1 şeklinde </a:t>
            </a:r>
            <a:r>
              <a:rPr lang="tr-TR" sz="2400" dirty="0" err="1"/>
              <a:t>randomize</a:t>
            </a:r>
            <a:r>
              <a:rPr lang="tr-TR" sz="2400" dirty="0"/>
              <a:t> olarak ayrıldı. Gruplara ayırma işlemi ALEA (AMV </a:t>
            </a:r>
            <a:r>
              <a:rPr lang="tr-TR" sz="2400" dirty="0" err="1"/>
              <a:t>Soluciones</a:t>
            </a:r>
            <a:r>
              <a:rPr lang="tr-TR" sz="2400" dirty="0"/>
              <a:t>) bilgisayar programı kullanılarak gerçekleştirildi.</a:t>
            </a:r>
          </a:p>
          <a:p>
            <a:endParaRPr lang="tr-TR" sz="2400" dirty="0"/>
          </a:p>
          <a:p>
            <a:r>
              <a:rPr lang="tr-TR" sz="2400" dirty="0"/>
              <a:t>Katılımcıları, </a:t>
            </a:r>
            <a:r>
              <a:rPr lang="tr-TR" sz="2400" dirty="0" err="1"/>
              <a:t>klinisyenleri</a:t>
            </a:r>
            <a:r>
              <a:rPr lang="tr-TR" sz="2400" dirty="0"/>
              <a:t> ve tedavi tahsisi için veri toplamayı </a:t>
            </a:r>
            <a:r>
              <a:rPr lang="tr-TR" sz="2400" dirty="0" err="1"/>
              <a:t>körlemek</a:t>
            </a:r>
            <a:r>
              <a:rPr lang="tr-TR" sz="2400" dirty="0"/>
              <a:t> mümkün değildi. Veri analistleri analiz anında kördü.</a:t>
            </a:r>
          </a:p>
          <a:p>
            <a:endParaRPr lang="tr-TR" dirty="0"/>
          </a:p>
        </p:txBody>
      </p:sp>
      <p:sp>
        <p:nvSpPr>
          <p:cNvPr id="4" name="Başlık 1">
            <a:extLst>
              <a:ext uri="{FF2B5EF4-FFF2-40B4-BE49-F238E27FC236}">
                <a16:creationId xmlns:a16="http://schemas.microsoft.com/office/drawing/2014/main" id="{3A8A9F77-8E59-4DC0-9365-EB6B12C18851}"/>
              </a:ext>
            </a:extLst>
          </p:cNvPr>
          <p:cNvSpPr>
            <a:spLocks noGrp="1"/>
          </p:cNvSpPr>
          <p:nvPr>
            <p:ph type="title"/>
          </p:nvPr>
        </p:nvSpPr>
        <p:spPr>
          <a:xfrm>
            <a:off x="838200" y="365125"/>
            <a:ext cx="10515600" cy="1325563"/>
          </a:xfrm>
        </p:spPr>
        <p:txBody>
          <a:bodyPr/>
          <a:lstStyle/>
          <a:p>
            <a:r>
              <a:rPr lang="tr-TR" b="1" dirty="0"/>
              <a:t>METOD </a:t>
            </a:r>
            <a:br>
              <a:rPr lang="tr-TR" dirty="0"/>
            </a:br>
            <a:r>
              <a:rPr lang="tr-TR" sz="3600" dirty="0" err="1"/>
              <a:t>Randomizasyon</a:t>
            </a:r>
            <a:r>
              <a:rPr lang="tr-TR" sz="3600" dirty="0"/>
              <a:t> ve </a:t>
            </a:r>
            <a:r>
              <a:rPr lang="tr-TR" sz="3600" dirty="0" err="1"/>
              <a:t>Körleme</a:t>
            </a:r>
            <a:endParaRPr lang="tr-TR" sz="3600" dirty="0"/>
          </a:p>
        </p:txBody>
      </p:sp>
    </p:spTree>
    <p:extLst>
      <p:ext uri="{BB962C8B-B14F-4D97-AF65-F5344CB8AC3E}">
        <p14:creationId xmlns:p14="http://schemas.microsoft.com/office/powerpoint/2010/main" val="65567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71A857C-B6D0-4C9D-A4D8-116F2DE58703}"/>
              </a:ext>
            </a:extLst>
          </p:cNvPr>
          <p:cNvSpPr>
            <a:spLocks noGrp="1"/>
          </p:cNvSpPr>
          <p:nvPr>
            <p:ph idx="1"/>
          </p:nvPr>
        </p:nvSpPr>
        <p:spPr/>
        <p:txBody>
          <a:bodyPr/>
          <a:lstStyle/>
          <a:p>
            <a:endParaRPr lang="tr-TR" sz="2400" dirty="0"/>
          </a:p>
          <a:p>
            <a:endParaRPr lang="tr-TR" sz="2400" dirty="0"/>
          </a:p>
          <a:p>
            <a:r>
              <a:rPr lang="tr-TR" sz="2400" dirty="0"/>
              <a:t>Çalışma eşdeğerlik çalışmasıydı. Eşdeğerliği kabul etmek ve reddetmek için eşdeğerlik marjı kullanıldı.</a:t>
            </a:r>
          </a:p>
          <a:p>
            <a:endParaRPr lang="tr-TR" sz="2400" dirty="0"/>
          </a:p>
          <a:p>
            <a:r>
              <a:rPr lang="tr-TR" sz="2400" dirty="0"/>
              <a:t>ICIQ-UI-</a:t>
            </a:r>
            <a:r>
              <a:rPr lang="tr-TR" sz="2400" dirty="0" err="1"/>
              <a:t>SF'deki</a:t>
            </a:r>
            <a:r>
              <a:rPr lang="tr-TR" sz="2400" dirty="0"/>
              <a:t> minimal önemli fark 1.58 puan olmasına bağlı olarak eşdeğerlik marjı gruplar arasında UI şiddeti değişiminde 1,5 puanlık fark olmasıydı.</a:t>
            </a:r>
          </a:p>
          <a:p>
            <a:endParaRPr lang="tr-TR" sz="2400" dirty="0"/>
          </a:p>
          <a:p>
            <a:endParaRPr lang="tr-TR" dirty="0"/>
          </a:p>
        </p:txBody>
      </p:sp>
      <p:sp>
        <p:nvSpPr>
          <p:cNvPr id="4" name="Başlık 1">
            <a:extLst>
              <a:ext uri="{FF2B5EF4-FFF2-40B4-BE49-F238E27FC236}">
                <a16:creationId xmlns:a16="http://schemas.microsoft.com/office/drawing/2014/main" id="{AB64E5D4-D030-429F-9515-A5A3F22F2EBD}"/>
              </a:ext>
            </a:extLst>
          </p:cNvPr>
          <p:cNvSpPr>
            <a:spLocks noGrp="1"/>
          </p:cNvSpPr>
          <p:nvPr>
            <p:ph type="title"/>
          </p:nvPr>
        </p:nvSpPr>
        <p:spPr>
          <a:xfrm>
            <a:off x="838200" y="365125"/>
            <a:ext cx="10515600" cy="1325563"/>
          </a:xfrm>
        </p:spPr>
        <p:txBody>
          <a:bodyPr/>
          <a:lstStyle/>
          <a:p>
            <a:r>
              <a:rPr lang="tr-TR" b="1" dirty="0"/>
              <a:t>METOD </a:t>
            </a:r>
            <a:br>
              <a:rPr lang="tr-TR" dirty="0"/>
            </a:br>
            <a:r>
              <a:rPr lang="tr-TR" sz="3600" dirty="0"/>
              <a:t>Örneklem Boyutu</a:t>
            </a:r>
          </a:p>
        </p:txBody>
      </p:sp>
    </p:spTree>
    <p:extLst>
      <p:ext uri="{BB962C8B-B14F-4D97-AF65-F5344CB8AC3E}">
        <p14:creationId xmlns:p14="http://schemas.microsoft.com/office/powerpoint/2010/main" val="41743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28B438-CB08-4CBA-ADC0-6BE9B868C5FF}"/>
              </a:ext>
            </a:extLst>
          </p:cNvPr>
          <p:cNvSpPr>
            <a:spLocks noGrp="1"/>
          </p:cNvSpPr>
          <p:nvPr>
            <p:ph idx="1"/>
          </p:nvPr>
        </p:nvSpPr>
        <p:spPr/>
        <p:txBody>
          <a:bodyPr/>
          <a:lstStyle/>
          <a:p>
            <a:endParaRPr lang="tr-TR" dirty="0"/>
          </a:p>
          <a:p>
            <a:endParaRPr lang="tr-TR" sz="2400" dirty="0"/>
          </a:p>
          <a:p>
            <a:r>
              <a:rPr lang="tr-TR" sz="2400" dirty="0"/>
              <a:t>Örneklem boyutu hesabına göre her grupta 100 katılımcı olması gerekiyordu.</a:t>
            </a:r>
          </a:p>
          <a:p>
            <a:endParaRPr lang="tr-TR" sz="2400" dirty="0"/>
          </a:p>
          <a:p>
            <a:r>
              <a:rPr lang="tr-TR" sz="2400" dirty="0"/>
              <a:t>Çalışmaya farklı UI tipine sahip kadınları almamıza rağmen çalışma </a:t>
            </a:r>
            <a:r>
              <a:rPr lang="tr-TR" sz="2400" dirty="0" err="1"/>
              <a:t>üriner</a:t>
            </a:r>
            <a:r>
              <a:rPr lang="tr-TR" sz="2400" dirty="0"/>
              <a:t> </a:t>
            </a:r>
            <a:r>
              <a:rPr lang="tr-TR" sz="2400" dirty="0" err="1"/>
              <a:t>inkontinans</a:t>
            </a:r>
            <a:r>
              <a:rPr lang="tr-TR" sz="2400" dirty="0"/>
              <a:t> türüne göre farkı göstermek için yetersizdi.</a:t>
            </a:r>
          </a:p>
          <a:p>
            <a:endParaRPr lang="tr-TR" dirty="0"/>
          </a:p>
          <a:p>
            <a:endParaRPr lang="tr-TR" dirty="0"/>
          </a:p>
        </p:txBody>
      </p:sp>
      <p:sp>
        <p:nvSpPr>
          <p:cNvPr id="4" name="Başlık 1">
            <a:extLst>
              <a:ext uri="{FF2B5EF4-FFF2-40B4-BE49-F238E27FC236}">
                <a16:creationId xmlns:a16="http://schemas.microsoft.com/office/drawing/2014/main" id="{DAD593C5-7C38-4936-B5D1-E66278C4FCBA}"/>
              </a:ext>
            </a:extLst>
          </p:cNvPr>
          <p:cNvSpPr>
            <a:spLocks noGrp="1"/>
          </p:cNvSpPr>
          <p:nvPr>
            <p:ph type="title"/>
          </p:nvPr>
        </p:nvSpPr>
        <p:spPr>
          <a:xfrm>
            <a:off x="838200" y="365125"/>
            <a:ext cx="10515600" cy="1325563"/>
          </a:xfrm>
        </p:spPr>
        <p:txBody>
          <a:bodyPr/>
          <a:lstStyle/>
          <a:p>
            <a:r>
              <a:rPr lang="tr-TR" b="1" dirty="0"/>
              <a:t>METOD</a:t>
            </a:r>
            <a:r>
              <a:rPr lang="tr-TR" dirty="0"/>
              <a:t> </a:t>
            </a:r>
            <a:br>
              <a:rPr lang="tr-TR" dirty="0"/>
            </a:br>
            <a:r>
              <a:rPr lang="tr-TR" sz="3600" dirty="0"/>
              <a:t>Örneklem Boyutu</a:t>
            </a:r>
          </a:p>
        </p:txBody>
      </p:sp>
    </p:spTree>
    <p:extLst>
      <p:ext uri="{BB962C8B-B14F-4D97-AF65-F5344CB8AC3E}">
        <p14:creationId xmlns:p14="http://schemas.microsoft.com/office/powerpoint/2010/main" val="181884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8C0694-2720-4C7F-B022-7AB3E321FE64}"/>
              </a:ext>
            </a:extLst>
          </p:cNvPr>
          <p:cNvSpPr>
            <a:spLocks noGrp="1"/>
          </p:cNvSpPr>
          <p:nvPr>
            <p:ph type="title"/>
          </p:nvPr>
        </p:nvSpPr>
        <p:spPr>
          <a:xfrm>
            <a:off x="838200" y="844628"/>
            <a:ext cx="10515600" cy="1798212"/>
          </a:xfrm>
        </p:spPr>
        <p:txBody>
          <a:bodyPr>
            <a:noAutofit/>
          </a:bodyPr>
          <a:lstStyle/>
          <a:p>
            <a:pPr algn="ctr"/>
            <a:r>
              <a:rPr lang="tr-TR" sz="4000" b="1" dirty="0"/>
              <a:t>BİRİNCİ BASAMAKTA ÜRİNER İNKONTİNANS İÇİN UYGULAMA TABANLI TEDAVİ: PRAGMATİK, RANDOMİZE KONTROLLÜ ÇALIŞMA</a:t>
            </a:r>
          </a:p>
        </p:txBody>
      </p:sp>
      <p:sp>
        <p:nvSpPr>
          <p:cNvPr id="3" name="İçerik Yer Tutucusu 2">
            <a:extLst>
              <a:ext uri="{FF2B5EF4-FFF2-40B4-BE49-F238E27FC236}">
                <a16:creationId xmlns:a16="http://schemas.microsoft.com/office/drawing/2014/main" id="{B02DF699-49D8-4073-8824-2CD6D74B5E85}"/>
              </a:ext>
            </a:extLst>
          </p:cNvPr>
          <p:cNvSpPr>
            <a:spLocks noGrp="1"/>
          </p:cNvSpPr>
          <p:nvPr>
            <p:ph idx="1"/>
          </p:nvPr>
        </p:nvSpPr>
        <p:spPr>
          <a:xfrm>
            <a:off x="838200" y="2943922"/>
            <a:ext cx="10515600" cy="3233040"/>
          </a:xfrm>
        </p:spPr>
        <p:txBody>
          <a:bodyPr/>
          <a:lstStyle/>
          <a:p>
            <a:pPr marL="0" indent="0" algn="ctr">
              <a:buNone/>
            </a:pPr>
            <a:endParaRPr lang="tr-TR" sz="2800" dirty="0"/>
          </a:p>
          <a:p>
            <a:pPr marL="0" indent="0" algn="ctr">
              <a:buNone/>
            </a:pPr>
            <a:endParaRPr lang="tr-TR" dirty="0"/>
          </a:p>
          <a:p>
            <a:pPr marL="0" indent="0" algn="ctr">
              <a:buNone/>
            </a:pPr>
            <a:r>
              <a:rPr lang="tr-TR" sz="3200" dirty="0"/>
              <a:t>Arş. Gör. Dr. </a:t>
            </a:r>
            <a:r>
              <a:rPr lang="tr-TR" sz="3200" dirty="0" err="1"/>
              <a:t>Rumeysa</a:t>
            </a:r>
            <a:r>
              <a:rPr lang="tr-TR" sz="3200" dirty="0"/>
              <a:t> Betül KAYA</a:t>
            </a:r>
          </a:p>
          <a:p>
            <a:pPr marL="0" indent="0" algn="ctr">
              <a:buNone/>
            </a:pPr>
            <a:r>
              <a:rPr lang="tr-TR" sz="3200" dirty="0"/>
              <a:t>KTÜ Tıp Fakültesi Aile Hekimliği AD</a:t>
            </a:r>
          </a:p>
          <a:p>
            <a:pPr marL="0" indent="0" algn="ctr">
              <a:buNone/>
            </a:pPr>
            <a:r>
              <a:rPr lang="tr-TR" sz="3200" dirty="0"/>
              <a:t>16.11.2021</a:t>
            </a:r>
          </a:p>
          <a:p>
            <a:endParaRPr lang="tr-TR" dirty="0"/>
          </a:p>
        </p:txBody>
      </p:sp>
    </p:spTree>
    <p:extLst>
      <p:ext uri="{BB962C8B-B14F-4D97-AF65-F5344CB8AC3E}">
        <p14:creationId xmlns:p14="http://schemas.microsoft.com/office/powerpoint/2010/main" val="33082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393C0D-4121-45A8-B93A-E8766493C12F}"/>
              </a:ext>
            </a:extLst>
          </p:cNvPr>
          <p:cNvSpPr>
            <a:spLocks noGrp="1"/>
          </p:cNvSpPr>
          <p:nvPr>
            <p:ph idx="1"/>
          </p:nvPr>
        </p:nvSpPr>
        <p:spPr/>
        <p:txBody>
          <a:bodyPr>
            <a:normAutofit/>
          </a:bodyPr>
          <a:lstStyle/>
          <a:p>
            <a:endParaRPr lang="tr-TR" sz="2400" dirty="0"/>
          </a:p>
          <a:p>
            <a:r>
              <a:rPr lang="it-IT" sz="2400" dirty="0" err="1"/>
              <a:t>Birincil</a:t>
            </a:r>
            <a:r>
              <a:rPr lang="it-IT" sz="2400" dirty="0"/>
              <a:t> </a:t>
            </a:r>
            <a:r>
              <a:rPr lang="it-IT" sz="2400" dirty="0" err="1"/>
              <a:t>sonuç</a:t>
            </a:r>
            <a:r>
              <a:rPr lang="it-IT" sz="2400" dirty="0"/>
              <a:t> </a:t>
            </a:r>
            <a:r>
              <a:rPr lang="it-IT" sz="2400" dirty="0" err="1"/>
              <a:t>lineer</a:t>
            </a:r>
            <a:r>
              <a:rPr lang="it-IT" sz="2400" dirty="0"/>
              <a:t> </a:t>
            </a:r>
            <a:r>
              <a:rPr lang="it-IT" sz="2400" dirty="0" err="1"/>
              <a:t>regresyon</a:t>
            </a:r>
            <a:r>
              <a:rPr lang="it-IT" sz="2400" dirty="0"/>
              <a:t> </a:t>
            </a:r>
            <a:r>
              <a:rPr lang="it-IT" sz="2400" dirty="0" err="1"/>
              <a:t>analizi</a:t>
            </a:r>
            <a:r>
              <a:rPr lang="it-IT" sz="2400" dirty="0"/>
              <a:t> ile </a:t>
            </a:r>
            <a:r>
              <a:rPr lang="it-IT" sz="2400" dirty="0" err="1"/>
              <a:t>analiz</a:t>
            </a:r>
            <a:r>
              <a:rPr lang="it-IT" sz="2400" dirty="0"/>
              <a:t> </a:t>
            </a:r>
            <a:r>
              <a:rPr lang="it-IT" sz="2400" dirty="0" err="1"/>
              <a:t>edi</a:t>
            </a:r>
            <a:r>
              <a:rPr lang="tr-TR" sz="2400" dirty="0" err="1"/>
              <a:t>ldi</a:t>
            </a:r>
            <a:r>
              <a:rPr lang="tr-TR" sz="2400" dirty="0"/>
              <a:t>.</a:t>
            </a:r>
          </a:p>
          <a:p>
            <a:endParaRPr lang="tr-TR" sz="2400" dirty="0"/>
          </a:p>
          <a:p>
            <a:r>
              <a:rPr lang="tr-TR" sz="2400" dirty="0"/>
              <a:t>Değişimdeki fark 1,5 puandan azsa uygulama tabanlı tedavi standart tedaviye eşdeğer kabul edildi.</a:t>
            </a:r>
          </a:p>
          <a:p>
            <a:endParaRPr lang="tr-TR" sz="2400" dirty="0"/>
          </a:p>
          <a:p>
            <a:r>
              <a:rPr lang="tr-TR" sz="2400" dirty="0"/>
              <a:t>% 95 güven aralığının üst sınırı sıfırdan küçükse uygulama tabanlı tedavinin üstünlüğünün istatiksel olarak anlamlı olduğu sonucuna vardık (2 taraflı P &lt;.05).</a:t>
            </a:r>
          </a:p>
        </p:txBody>
      </p:sp>
      <p:sp>
        <p:nvSpPr>
          <p:cNvPr id="4" name="Başlık 1">
            <a:extLst>
              <a:ext uri="{FF2B5EF4-FFF2-40B4-BE49-F238E27FC236}">
                <a16:creationId xmlns:a16="http://schemas.microsoft.com/office/drawing/2014/main" id="{F95C9AD1-DB85-43D3-B68B-AE8FB98D95C7}"/>
              </a:ext>
            </a:extLst>
          </p:cNvPr>
          <p:cNvSpPr>
            <a:spLocks noGrp="1"/>
          </p:cNvSpPr>
          <p:nvPr>
            <p:ph type="title"/>
          </p:nvPr>
        </p:nvSpPr>
        <p:spPr>
          <a:xfrm>
            <a:off x="838200" y="365125"/>
            <a:ext cx="10515600" cy="1325563"/>
          </a:xfrm>
        </p:spPr>
        <p:txBody>
          <a:bodyPr/>
          <a:lstStyle/>
          <a:p>
            <a:r>
              <a:rPr lang="tr-TR" b="1" dirty="0"/>
              <a:t>METOD </a:t>
            </a:r>
            <a:br>
              <a:rPr lang="tr-TR" dirty="0"/>
            </a:br>
            <a:r>
              <a:rPr lang="tr-TR" sz="3600" dirty="0"/>
              <a:t>İstatistiksel Yöntemler</a:t>
            </a:r>
          </a:p>
        </p:txBody>
      </p:sp>
    </p:spTree>
    <p:extLst>
      <p:ext uri="{BB962C8B-B14F-4D97-AF65-F5344CB8AC3E}">
        <p14:creationId xmlns:p14="http://schemas.microsoft.com/office/powerpoint/2010/main" val="421464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494070-5FAC-4219-8A82-7F8C166F7628}"/>
              </a:ext>
            </a:extLst>
          </p:cNvPr>
          <p:cNvSpPr>
            <a:spLocks noGrp="1"/>
          </p:cNvSpPr>
          <p:nvPr>
            <p:ph idx="1"/>
          </p:nvPr>
        </p:nvSpPr>
        <p:spPr/>
        <p:txBody>
          <a:bodyPr/>
          <a:lstStyle/>
          <a:p>
            <a:endParaRPr lang="tr-TR" dirty="0"/>
          </a:p>
          <a:p>
            <a:r>
              <a:rPr lang="tr-TR" sz="2400" dirty="0"/>
              <a:t>ICIQ-</a:t>
            </a:r>
            <a:r>
              <a:rPr lang="tr-TR" sz="2400" dirty="0" err="1"/>
              <a:t>LUTSQoL</a:t>
            </a:r>
            <a:r>
              <a:rPr lang="tr-TR" sz="2400" dirty="0"/>
              <a:t> için lineer regresyon analizi ve PGI-I ve UI </a:t>
            </a:r>
            <a:r>
              <a:rPr lang="tr-TR" sz="2400" dirty="0" err="1"/>
              <a:t>epizod</a:t>
            </a:r>
            <a:r>
              <a:rPr lang="tr-TR" sz="2400" dirty="0"/>
              <a:t> sayısı için Mann-</a:t>
            </a:r>
            <a:r>
              <a:rPr lang="tr-TR" sz="2400" dirty="0" err="1"/>
              <a:t>Whitney</a:t>
            </a:r>
            <a:r>
              <a:rPr lang="tr-TR" sz="2400" dirty="0"/>
              <a:t> testi kullanılarak üstünlük değerlendirildi. Sonuçlar, P &lt;.05'te istatistiksel olarak anlamlı kabul edildi.</a:t>
            </a:r>
          </a:p>
          <a:p>
            <a:endParaRPr lang="tr-TR" sz="2400" dirty="0"/>
          </a:p>
          <a:p>
            <a:r>
              <a:rPr lang="tr-TR" sz="2400" dirty="0"/>
              <a:t>Regresyon analizleri, ortak değişken olarak temel hastalık şiddeti skorunu içermiştir.</a:t>
            </a:r>
          </a:p>
        </p:txBody>
      </p:sp>
      <p:sp>
        <p:nvSpPr>
          <p:cNvPr id="4" name="Başlık 1">
            <a:extLst>
              <a:ext uri="{FF2B5EF4-FFF2-40B4-BE49-F238E27FC236}">
                <a16:creationId xmlns:a16="http://schemas.microsoft.com/office/drawing/2014/main" id="{D5C83670-5BBD-4896-B511-110BB157EB3E}"/>
              </a:ext>
            </a:extLst>
          </p:cNvPr>
          <p:cNvSpPr>
            <a:spLocks noGrp="1"/>
          </p:cNvSpPr>
          <p:nvPr>
            <p:ph type="title"/>
          </p:nvPr>
        </p:nvSpPr>
        <p:spPr>
          <a:xfrm>
            <a:off x="838200" y="365125"/>
            <a:ext cx="10515600" cy="1325563"/>
          </a:xfrm>
        </p:spPr>
        <p:txBody>
          <a:bodyPr/>
          <a:lstStyle/>
          <a:p>
            <a:r>
              <a:rPr lang="tr-TR" b="1" dirty="0"/>
              <a:t>METOD</a:t>
            </a:r>
            <a:r>
              <a:rPr lang="tr-TR" dirty="0"/>
              <a:t> </a:t>
            </a:r>
            <a:br>
              <a:rPr lang="tr-TR" dirty="0"/>
            </a:br>
            <a:r>
              <a:rPr lang="tr-TR" sz="3600" dirty="0"/>
              <a:t>İstatistiksel Yöntemler</a:t>
            </a:r>
          </a:p>
        </p:txBody>
      </p:sp>
    </p:spTree>
    <p:extLst>
      <p:ext uri="{BB962C8B-B14F-4D97-AF65-F5344CB8AC3E}">
        <p14:creationId xmlns:p14="http://schemas.microsoft.com/office/powerpoint/2010/main" val="149354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E22905-8329-4A56-B6AC-8246FB7DAEA8}"/>
              </a:ext>
            </a:extLst>
          </p:cNvPr>
          <p:cNvSpPr>
            <a:spLocks noGrp="1"/>
          </p:cNvSpPr>
          <p:nvPr>
            <p:ph idx="1"/>
          </p:nvPr>
        </p:nvSpPr>
        <p:spPr/>
        <p:txBody>
          <a:bodyPr/>
          <a:lstStyle/>
          <a:p>
            <a:endParaRPr lang="tr-TR" dirty="0"/>
          </a:p>
          <a:p>
            <a:r>
              <a:rPr lang="tr-TR" sz="2400" dirty="0"/>
              <a:t>Ayrıca önceden belirlenmiş alt gruplarda da analizler yaptık: </a:t>
            </a:r>
            <a:r>
              <a:rPr lang="tr-TR" sz="2400" dirty="0" err="1"/>
              <a:t>inkontinans</a:t>
            </a:r>
            <a:r>
              <a:rPr lang="tr-TR" sz="2400" dirty="0"/>
              <a:t> tipi (stres, sıkışma veya </a:t>
            </a:r>
            <a:r>
              <a:rPr lang="tr-TR" sz="2400" dirty="0" err="1"/>
              <a:t>miks</a:t>
            </a:r>
            <a:r>
              <a:rPr lang="tr-TR" sz="2400" dirty="0"/>
              <a:t>), önceki UI tedavisi(evet/hayır), dahil edilme şekli (pratisyen hekim/medya aracılığıyla).</a:t>
            </a:r>
          </a:p>
          <a:p>
            <a:endParaRPr lang="tr-TR" sz="2400" dirty="0"/>
          </a:p>
          <a:p>
            <a:r>
              <a:rPr lang="tr-TR" sz="2400" dirty="0"/>
              <a:t>Tüm analizlerde IBM SPSS sürüm 24.0 (IBM </a:t>
            </a:r>
            <a:r>
              <a:rPr lang="tr-TR" sz="2400" dirty="0" err="1"/>
              <a:t>Corp</a:t>
            </a:r>
            <a:r>
              <a:rPr lang="tr-TR" sz="2400" dirty="0"/>
              <a:t>) kullanıldı.</a:t>
            </a:r>
          </a:p>
        </p:txBody>
      </p:sp>
      <p:sp>
        <p:nvSpPr>
          <p:cNvPr id="4" name="Başlık 1">
            <a:extLst>
              <a:ext uri="{FF2B5EF4-FFF2-40B4-BE49-F238E27FC236}">
                <a16:creationId xmlns:a16="http://schemas.microsoft.com/office/drawing/2014/main" id="{59B45809-171D-444E-B72C-EFBF664CC180}"/>
              </a:ext>
            </a:extLst>
          </p:cNvPr>
          <p:cNvSpPr>
            <a:spLocks noGrp="1"/>
          </p:cNvSpPr>
          <p:nvPr>
            <p:ph type="title"/>
          </p:nvPr>
        </p:nvSpPr>
        <p:spPr>
          <a:xfrm>
            <a:off x="838200" y="365125"/>
            <a:ext cx="10515600" cy="1325563"/>
          </a:xfrm>
        </p:spPr>
        <p:txBody>
          <a:bodyPr/>
          <a:lstStyle/>
          <a:p>
            <a:r>
              <a:rPr lang="tr-TR" b="1" dirty="0"/>
              <a:t>METOD</a:t>
            </a:r>
            <a:r>
              <a:rPr lang="tr-TR" dirty="0"/>
              <a:t> </a:t>
            </a:r>
            <a:br>
              <a:rPr lang="tr-TR" dirty="0"/>
            </a:br>
            <a:r>
              <a:rPr lang="tr-TR" sz="3600" dirty="0"/>
              <a:t>İstatistiksel Yöntemler</a:t>
            </a:r>
          </a:p>
        </p:txBody>
      </p:sp>
    </p:spTree>
    <p:extLst>
      <p:ext uri="{BB962C8B-B14F-4D97-AF65-F5344CB8AC3E}">
        <p14:creationId xmlns:p14="http://schemas.microsoft.com/office/powerpoint/2010/main" val="158142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CC888-1427-4422-A05D-9B61A9C49993}"/>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AF88F6F2-C2CA-4B4F-A0D6-88BE71C7ACE3}"/>
              </a:ext>
            </a:extLst>
          </p:cNvPr>
          <p:cNvSpPr>
            <a:spLocks noGrp="1"/>
          </p:cNvSpPr>
          <p:nvPr>
            <p:ph idx="1"/>
          </p:nvPr>
        </p:nvSpPr>
        <p:spPr/>
        <p:txBody>
          <a:bodyPr>
            <a:normAutofit/>
          </a:bodyPr>
          <a:lstStyle/>
          <a:p>
            <a:endParaRPr lang="tr-TR" sz="2400" dirty="0"/>
          </a:p>
          <a:p>
            <a:r>
              <a:rPr lang="tr-TR" sz="2400" dirty="0"/>
              <a:t>201 katılımcı pratisyen hekimler aracılığıyla, 149 katılımcı sosyal ve diğer medya aracılığıyla sağlandı. Bunların 262 si uygundu ve eşit şekilde </a:t>
            </a:r>
            <a:r>
              <a:rPr lang="tr-TR" sz="2400" dirty="0" err="1"/>
              <a:t>randomize</a:t>
            </a:r>
            <a:r>
              <a:rPr lang="tr-TR" sz="2400" dirty="0"/>
              <a:t> edildi.</a:t>
            </a:r>
          </a:p>
          <a:p>
            <a:endParaRPr lang="tr-TR" sz="2400" dirty="0"/>
          </a:p>
          <a:p>
            <a:r>
              <a:rPr lang="tr-TR" sz="2400" dirty="0"/>
              <a:t>Beklenenden %6 daha yüksek takip kaybı nedeniyle daha fazla katılımcıyı dahil etmek için çalışma uzatıldı. 20 aralık 2018de sonlandı.</a:t>
            </a:r>
          </a:p>
          <a:p>
            <a:endParaRPr lang="tr-TR" sz="2400" dirty="0"/>
          </a:p>
        </p:txBody>
      </p:sp>
    </p:spTree>
    <p:extLst>
      <p:ext uri="{BB962C8B-B14F-4D97-AF65-F5344CB8AC3E}">
        <p14:creationId xmlns:p14="http://schemas.microsoft.com/office/powerpoint/2010/main" val="242574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F981C0F-8EBB-4961-9D1C-713E06FCCE76}"/>
              </a:ext>
            </a:extLst>
          </p:cNvPr>
          <p:cNvPicPr>
            <a:picLocks noChangeAspect="1"/>
          </p:cNvPicPr>
          <p:nvPr/>
        </p:nvPicPr>
        <p:blipFill>
          <a:blip r:embed="rId2"/>
          <a:stretch>
            <a:fillRect/>
          </a:stretch>
        </p:blipFill>
        <p:spPr>
          <a:xfrm>
            <a:off x="1974796" y="61472"/>
            <a:ext cx="7676349" cy="6592901"/>
          </a:xfrm>
          <a:prstGeom prst="rect">
            <a:avLst/>
          </a:prstGeom>
        </p:spPr>
      </p:pic>
    </p:spTree>
    <p:extLst>
      <p:ext uri="{BB962C8B-B14F-4D97-AF65-F5344CB8AC3E}">
        <p14:creationId xmlns:p14="http://schemas.microsoft.com/office/powerpoint/2010/main" val="244800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2CC888-1427-4422-A05D-9B61A9C49993}"/>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AF88F6F2-C2CA-4B4F-A0D6-88BE71C7ACE3}"/>
              </a:ext>
            </a:extLst>
          </p:cNvPr>
          <p:cNvSpPr>
            <a:spLocks noGrp="1"/>
          </p:cNvSpPr>
          <p:nvPr>
            <p:ph idx="1"/>
          </p:nvPr>
        </p:nvSpPr>
        <p:spPr/>
        <p:txBody>
          <a:bodyPr>
            <a:normAutofit/>
          </a:bodyPr>
          <a:lstStyle/>
          <a:p>
            <a:endParaRPr lang="tr-TR" sz="2400" dirty="0"/>
          </a:p>
          <a:p>
            <a:r>
              <a:rPr lang="tr-TR" sz="2400" dirty="0"/>
              <a:t>Katılımcıların yaş ortalaması 53’tü(20-86) ve </a:t>
            </a:r>
            <a:r>
              <a:rPr lang="tr-TR" sz="2400" dirty="0" err="1"/>
              <a:t>üriner</a:t>
            </a:r>
            <a:r>
              <a:rPr lang="tr-TR" sz="2400" dirty="0"/>
              <a:t> </a:t>
            </a:r>
            <a:r>
              <a:rPr lang="tr-TR" sz="2400" dirty="0" err="1"/>
              <a:t>inkontinansın</a:t>
            </a:r>
            <a:r>
              <a:rPr lang="tr-TR" sz="2400" dirty="0"/>
              <a:t> medyan süresi 7 yıldı(4-14 yıl).</a:t>
            </a:r>
          </a:p>
          <a:p>
            <a:endParaRPr lang="tr-TR" sz="2400" dirty="0"/>
          </a:p>
          <a:p>
            <a:r>
              <a:rPr lang="tr-TR" sz="2400" dirty="0"/>
              <a:t>Katılımcıların yüzde ellisi (130 katılımcı) </a:t>
            </a:r>
            <a:r>
              <a:rPr lang="tr-TR" sz="2400" dirty="0" err="1"/>
              <a:t>miks</a:t>
            </a:r>
            <a:r>
              <a:rPr lang="tr-TR" sz="2400" dirty="0"/>
              <a:t> tip </a:t>
            </a:r>
            <a:r>
              <a:rPr lang="tr-TR" sz="2400" dirty="0" err="1"/>
              <a:t>üriner</a:t>
            </a:r>
            <a:r>
              <a:rPr lang="tr-TR" sz="2400" dirty="0"/>
              <a:t> </a:t>
            </a:r>
            <a:r>
              <a:rPr lang="tr-TR" sz="2400" dirty="0" err="1"/>
              <a:t>inkontinansı</a:t>
            </a:r>
            <a:r>
              <a:rPr lang="tr-TR" sz="2400" dirty="0"/>
              <a:t> olduğunu bildirdi. % 10’u hafif (26 katılımcı), %64’ü orta (166 katılımcı) ve %26’sı şiddetli (67 katılımcı) olarak  derecelendirildi.</a:t>
            </a:r>
          </a:p>
          <a:p>
            <a:endParaRPr lang="tr-TR" sz="2400" dirty="0"/>
          </a:p>
          <a:p>
            <a:endParaRPr lang="tr-TR" sz="2400" dirty="0"/>
          </a:p>
        </p:txBody>
      </p:sp>
    </p:spTree>
    <p:extLst>
      <p:ext uri="{BB962C8B-B14F-4D97-AF65-F5344CB8AC3E}">
        <p14:creationId xmlns:p14="http://schemas.microsoft.com/office/powerpoint/2010/main" val="101961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DF5C26-B03C-4D54-9451-47ED1577D7D2}"/>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0D064923-65FB-4248-A05D-3144671A8642}"/>
              </a:ext>
            </a:extLst>
          </p:cNvPr>
          <p:cNvSpPr>
            <a:spLocks noGrp="1"/>
          </p:cNvSpPr>
          <p:nvPr>
            <p:ph idx="1"/>
          </p:nvPr>
        </p:nvSpPr>
        <p:spPr/>
        <p:txBody>
          <a:bodyPr>
            <a:normAutofit/>
          </a:bodyPr>
          <a:lstStyle/>
          <a:p>
            <a:endParaRPr lang="tr-TR" sz="2400" dirty="0"/>
          </a:p>
          <a:p>
            <a:endParaRPr lang="tr-TR" sz="2400" dirty="0"/>
          </a:p>
          <a:p>
            <a:r>
              <a:rPr lang="tr-TR" sz="2400" dirty="0" err="1"/>
              <a:t>Randomizasyona</a:t>
            </a:r>
            <a:r>
              <a:rPr lang="tr-TR" sz="2400" dirty="0"/>
              <a:t> rağmen standart tedavi grubundaki kadınların </a:t>
            </a:r>
            <a:r>
              <a:rPr lang="tr-TR" sz="2400" dirty="0" err="1"/>
              <a:t>üriner</a:t>
            </a:r>
            <a:r>
              <a:rPr lang="tr-TR" sz="2400" dirty="0"/>
              <a:t> </a:t>
            </a:r>
            <a:r>
              <a:rPr lang="tr-TR" sz="2400" dirty="0" err="1"/>
              <a:t>inkontinansı</a:t>
            </a:r>
            <a:r>
              <a:rPr lang="tr-TR" sz="2400" dirty="0"/>
              <a:t> daha şiddetli ve stres </a:t>
            </a:r>
            <a:r>
              <a:rPr lang="tr-TR" sz="2400" dirty="0" err="1"/>
              <a:t>üriner</a:t>
            </a:r>
            <a:r>
              <a:rPr lang="tr-TR" sz="2400" dirty="0"/>
              <a:t> </a:t>
            </a:r>
            <a:r>
              <a:rPr lang="tr-TR" sz="2400" dirty="0" err="1"/>
              <a:t>inkontinans</a:t>
            </a:r>
            <a:r>
              <a:rPr lang="tr-TR" sz="2400" dirty="0"/>
              <a:t> daha fazlaydı.</a:t>
            </a:r>
          </a:p>
          <a:p>
            <a:endParaRPr lang="tr-TR" sz="2400" dirty="0"/>
          </a:p>
          <a:p>
            <a:r>
              <a:rPr lang="tr-TR" sz="2400" dirty="0"/>
              <a:t>4 ayda uygulama tabanlı tedavi grubunda 102 kadın  (%78), standart tedavi grubunda 93 kadın (%71) tedavi analizi için mevcuttu.</a:t>
            </a:r>
          </a:p>
        </p:txBody>
      </p:sp>
    </p:spTree>
    <p:extLst>
      <p:ext uri="{BB962C8B-B14F-4D97-AF65-F5344CB8AC3E}">
        <p14:creationId xmlns:p14="http://schemas.microsoft.com/office/powerpoint/2010/main" val="294080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5A9E56-CD99-4E2E-B9F4-2C6FDC0C1C6D}"/>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3D946EFF-EF42-4180-8FAC-1EC420477F52}"/>
              </a:ext>
            </a:extLst>
          </p:cNvPr>
          <p:cNvSpPr>
            <a:spLocks noGrp="1"/>
          </p:cNvSpPr>
          <p:nvPr>
            <p:ph idx="1"/>
          </p:nvPr>
        </p:nvSpPr>
        <p:spPr/>
        <p:txBody>
          <a:bodyPr>
            <a:normAutofit/>
          </a:bodyPr>
          <a:lstStyle/>
          <a:p>
            <a:endParaRPr lang="tr-TR" dirty="0"/>
          </a:p>
          <a:p>
            <a:r>
              <a:rPr lang="tr-TR" sz="2400" dirty="0"/>
              <a:t>Takip kaybı genç yaş, yüksek vücut kitle indeksi ve daha önce tedavi görmemiş olma ile ilişkilendirildi.</a:t>
            </a:r>
          </a:p>
          <a:p>
            <a:endParaRPr lang="tr-TR" sz="2400" dirty="0"/>
          </a:p>
          <a:p>
            <a:r>
              <a:rPr lang="tr-TR" sz="2400" dirty="0"/>
              <a:t>Uygulama tabanlı tedavi grubunda 96 kadın (%94) uygulamayı en az bir kez kullandı, 6’sı (%6) </a:t>
            </a:r>
            <a:r>
              <a:rPr lang="tr-TR" sz="2400" dirty="0" err="1"/>
              <a:t>pelvik</a:t>
            </a:r>
            <a:r>
              <a:rPr lang="tr-TR" sz="2400" dirty="0"/>
              <a:t> cerrahiye gitti ve 4’ü (%4) ek ilaç tedavisi aldı.</a:t>
            </a:r>
          </a:p>
          <a:p>
            <a:endParaRPr lang="tr-TR" dirty="0"/>
          </a:p>
          <a:p>
            <a:endParaRPr lang="tr-TR" dirty="0"/>
          </a:p>
        </p:txBody>
      </p:sp>
    </p:spTree>
    <p:extLst>
      <p:ext uri="{BB962C8B-B14F-4D97-AF65-F5344CB8AC3E}">
        <p14:creationId xmlns:p14="http://schemas.microsoft.com/office/powerpoint/2010/main" val="264763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29948C1-9D0B-4C86-BFC1-96FFC8ABF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637" y="0"/>
            <a:ext cx="7645255" cy="4942850"/>
          </a:xfrm>
          <a:prstGeom prst="rect">
            <a:avLst/>
          </a:prstGeom>
        </p:spPr>
      </p:pic>
      <p:pic>
        <p:nvPicPr>
          <p:cNvPr id="2" name="Resim 1">
            <a:extLst>
              <a:ext uri="{FF2B5EF4-FFF2-40B4-BE49-F238E27FC236}">
                <a16:creationId xmlns:a16="http://schemas.microsoft.com/office/drawing/2014/main" id="{96EBD9D9-8EB5-4DD7-9481-E97F0D6BAF1D}"/>
              </a:ext>
            </a:extLst>
          </p:cNvPr>
          <p:cNvPicPr>
            <a:picLocks noChangeAspect="1"/>
          </p:cNvPicPr>
          <p:nvPr/>
        </p:nvPicPr>
        <p:blipFill>
          <a:blip r:embed="rId3"/>
          <a:stretch>
            <a:fillRect/>
          </a:stretch>
        </p:blipFill>
        <p:spPr>
          <a:xfrm>
            <a:off x="1897956" y="4942851"/>
            <a:ext cx="7798936" cy="1915149"/>
          </a:xfrm>
          <a:prstGeom prst="rect">
            <a:avLst/>
          </a:prstGeom>
        </p:spPr>
      </p:pic>
    </p:spTree>
    <p:extLst>
      <p:ext uri="{BB962C8B-B14F-4D97-AF65-F5344CB8AC3E}">
        <p14:creationId xmlns:p14="http://schemas.microsoft.com/office/powerpoint/2010/main" val="312072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5A9E56-CD99-4E2E-B9F4-2C6FDC0C1C6D}"/>
              </a:ext>
            </a:extLst>
          </p:cNvPr>
          <p:cNvSpPr>
            <a:spLocks noGrp="1"/>
          </p:cNvSpPr>
          <p:nvPr>
            <p:ph type="title"/>
          </p:nvPr>
        </p:nvSpPr>
        <p:spPr/>
        <p:txBody>
          <a:bodyPr/>
          <a:lstStyle/>
          <a:p>
            <a:r>
              <a:rPr lang="tr-TR" b="1" dirty="0"/>
              <a:t>BULGULAR</a:t>
            </a:r>
          </a:p>
        </p:txBody>
      </p:sp>
      <p:sp>
        <p:nvSpPr>
          <p:cNvPr id="3" name="İçerik Yer Tutucusu 2">
            <a:extLst>
              <a:ext uri="{FF2B5EF4-FFF2-40B4-BE49-F238E27FC236}">
                <a16:creationId xmlns:a16="http://schemas.microsoft.com/office/drawing/2014/main" id="{3D946EFF-EF42-4180-8FAC-1EC420477F52}"/>
              </a:ext>
            </a:extLst>
          </p:cNvPr>
          <p:cNvSpPr>
            <a:spLocks noGrp="1"/>
          </p:cNvSpPr>
          <p:nvPr>
            <p:ph idx="1"/>
          </p:nvPr>
        </p:nvSpPr>
        <p:spPr/>
        <p:txBody>
          <a:bodyPr>
            <a:normAutofit/>
          </a:bodyPr>
          <a:lstStyle/>
          <a:p>
            <a:endParaRPr lang="tr-TR" dirty="0"/>
          </a:p>
          <a:p>
            <a:r>
              <a:rPr lang="tr-TR" sz="2400" dirty="0"/>
              <a:t>Standart tedavi grubunda 75 (%81) katılımcı pratisyen hekimini ziyaret etti. Bunların 38'i (%41) </a:t>
            </a:r>
            <a:r>
              <a:rPr lang="tr-TR" sz="2400" dirty="0" err="1"/>
              <a:t>pelvik</a:t>
            </a:r>
            <a:r>
              <a:rPr lang="tr-TR" sz="2400" dirty="0"/>
              <a:t> taban kas egzersizi için terapiste veya uzman hemşireye sevk edildi, 5'i (%5) ilaç tedavisi aldı. Hiçbir katılımcı bir uzmana yönlendirilmedi.</a:t>
            </a:r>
          </a:p>
          <a:p>
            <a:endParaRPr lang="tr-TR" sz="2400" dirty="0"/>
          </a:p>
          <a:p>
            <a:r>
              <a:rPr lang="tr-TR" sz="2400" dirty="0"/>
              <a:t>Böylece, uygulama tabanlı tedavi grubunda 96 kadın ve standart tedavi grubundaki 75 kadın protokol başına analiz için uygundu.</a:t>
            </a:r>
          </a:p>
          <a:p>
            <a:endParaRPr lang="tr-TR" dirty="0"/>
          </a:p>
        </p:txBody>
      </p:sp>
    </p:spTree>
    <p:extLst>
      <p:ext uri="{BB962C8B-B14F-4D97-AF65-F5344CB8AC3E}">
        <p14:creationId xmlns:p14="http://schemas.microsoft.com/office/powerpoint/2010/main" val="29248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6A9168-C49C-4116-8758-1B660ACD26BA}"/>
              </a:ext>
            </a:extLst>
          </p:cNvPr>
          <p:cNvSpPr>
            <a:spLocks noGrp="1"/>
          </p:cNvSpPr>
          <p:nvPr>
            <p:ph type="title"/>
          </p:nvPr>
        </p:nvSpPr>
        <p:spPr/>
        <p:txBody>
          <a:bodyPr/>
          <a:lstStyle/>
          <a:p>
            <a:r>
              <a:rPr lang="tr-TR" sz="4400" b="1" dirty="0"/>
              <a:t>GİRİŞ</a:t>
            </a:r>
            <a:endParaRPr lang="tr-TR" b="1" dirty="0"/>
          </a:p>
        </p:txBody>
      </p:sp>
      <p:sp>
        <p:nvSpPr>
          <p:cNvPr id="3" name="İçerik Yer Tutucusu 2">
            <a:extLst>
              <a:ext uri="{FF2B5EF4-FFF2-40B4-BE49-F238E27FC236}">
                <a16:creationId xmlns:a16="http://schemas.microsoft.com/office/drawing/2014/main" id="{9660CAD0-5FC9-4A52-8939-79ED54567394}"/>
              </a:ext>
            </a:extLst>
          </p:cNvPr>
          <p:cNvSpPr>
            <a:spLocks noGrp="1"/>
          </p:cNvSpPr>
          <p:nvPr>
            <p:ph idx="1"/>
          </p:nvPr>
        </p:nvSpPr>
        <p:spPr/>
        <p:txBody>
          <a:bodyPr/>
          <a:lstStyle/>
          <a:p>
            <a:endParaRPr lang="tr-TR" dirty="0"/>
          </a:p>
          <a:p>
            <a:r>
              <a:rPr lang="tr-TR" sz="2400" dirty="0"/>
              <a:t>Zaman alıcı olabilmesi ve tedaviye uyumun değişkenliği kadın </a:t>
            </a:r>
            <a:r>
              <a:rPr lang="tr-TR" sz="2400" dirty="0" err="1"/>
              <a:t>üriner</a:t>
            </a:r>
            <a:r>
              <a:rPr lang="tr-TR" sz="2400" dirty="0"/>
              <a:t> </a:t>
            </a:r>
            <a:r>
              <a:rPr lang="tr-TR" sz="2400" dirty="0" err="1"/>
              <a:t>inkontinansı</a:t>
            </a:r>
            <a:r>
              <a:rPr lang="tr-TR" sz="2400" dirty="0"/>
              <a:t>(UI) için konservatif tedavinin etkinliğini sınırlar.</a:t>
            </a:r>
          </a:p>
          <a:p>
            <a:endParaRPr lang="tr-TR" sz="2400" dirty="0"/>
          </a:p>
          <a:p>
            <a:r>
              <a:rPr lang="tr-TR" sz="2400" dirty="0"/>
              <a:t>Uygulama tabanlı tedavi </a:t>
            </a:r>
            <a:r>
              <a:rPr lang="tr-TR" sz="2400" dirty="0" err="1"/>
              <a:t>üriner</a:t>
            </a:r>
            <a:r>
              <a:rPr lang="tr-TR" sz="2400" dirty="0"/>
              <a:t> </a:t>
            </a:r>
            <a:r>
              <a:rPr lang="tr-TR" sz="2400" dirty="0" err="1"/>
              <a:t>inkontinansı</a:t>
            </a:r>
            <a:r>
              <a:rPr lang="tr-TR" sz="2400" dirty="0"/>
              <a:t> kendi başına yönetmek için eğitim ve motivasyon  sunabilir. Tedaviye erişimin önündeki engellerin kaldırılması, tedaviye uyumun artması gibi avantajlar sağlayabilir.</a:t>
            </a:r>
          </a:p>
          <a:p>
            <a:endParaRPr lang="tr-TR" dirty="0"/>
          </a:p>
          <a:p>
            <a:endParaRPr lang="tr-TR" dirty="0"/>
          </a:p>
        </p:txBody>
      </p:sp>
    </p:spTree>
    <p:extLst>
      <p:ext uri="{BB962C8B-B14F-4D97-AF65-F5344CB8AC3E}">
        <p14:creationId xmlns:p14="http://schemas.microsoft.com/office/powerpoint/2010/main" val="186523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5925BE-55BB-41DC-9F4D-070E09B1C293}"/>
              </a:ext>
            </a:extLst>
          </p:cNvPr>
          <p:cNvSpPr>
            <a:spLocks noGrp="1"/>
          </p:cNvSpPr>
          <p:nvPr>
            <p:ph idx="1"/>
          </p:nvPr>
        </p:nvSpPr>
        <p:spPr/>
        <p:txBody>
          <a:bodyPr>
            <a:normAutofit/>
          </a:bodyPr>
          <a:lstStyle/>
          <a:p>
            <a:r>
              <a:rPr lang="tr-TR" sz="2400" dirty="0"/>
              <a:t>Tedavi amaçlı analizde, uygulama tabanlı tedavi ve standart tedavi gruplarında UI şiddet skorundaki (ICIQ-UI SF </a:t>
            </a:r>
            <a:r>
              <a:rPr lang="tr-TR" sz="2400" dirty="0" err="1"/>
              <a:t>scores</a:t>
            </a:r>
            <a:r>
              <a:rPr lang="tr-TR" sz="2400" dirty="0"/>
              <a:t>) değişikliğin ortalama farkı 0.058 puandı</a:t>
            </a:r>
            <a:r>
              <a:rPr lang="pl-PL" sz="2400" dirty="0"/>
              <a:t>(95% CI, –0.776 to 0.891)</a:t>
            </a:r>
            <a:r>
              <a:rPr lang="tr-TR" sz="2400" dirty="0"/>
              <a:t>.</a:t>
            </a:r>
          </a:p>
          <a:p>
            <a:pPr marL="0" indent="0">
              <a:buNone/>
            </a:pPr>
            <a:endParaRPr lang="tr-TR" sz="2400" dirty="0"/>
          </a:p>
          <a:p>
            <a:r>
              <a:rPr lang="tr-TR" sz="2400" dirty="0"/>
              <a:t>Uygulama tabanlı tedavi standart bakımdan düşük değil, standart bakıma üstün de değildi.</a:t>
            </a:r>
          </a:p>
          <a:p>
            <a:endParaRPr lang="tr-TR" sz="2400" dirty="0"/>
          </a:p>
          <a:p>
            <a:r>
              <a:rPr lang="tr-TR" sz="2400" dirty="0"/>
              <a:t>Her iki grupta da </a:t>
            </a:r>
            <a:r>
              <a:rPr lang="tr-TR" sz="2400" dirty="0" err="1"/>
              <a:t>üriner</a:t>
            </a:r>
            <a:r>
              <a:rPr lang="tr-TR" sz="2400" dirty="0"/>
              <a:t> </a:t>
            </a:r>
            <a:r>
              <a:rPr lang="tr-TR" sz="2400" dirty="0" err="1"/>
              <a:t>inkontinans</a:t>
            </a:r>
            <a:r>
              <a:rPr lang="tr-TR" sz="2400" dirty="0"/>
              <a:t> şiddeti tedavi sonrası iyileşme gösterdi. UI şiddetindeki ortalama değişiklikler uygulama tabanlı tedavi grubunda –2.16 puan (%95 CI, –2.67 ila –1.65) ve standart tedavi grubunda –2.56 puan (%95 CI, –3.28 ila –1.84).</a:t>
            </a:r>
          </a:p>
          <a:p>
            <a:endParaRPr lang="tr-TR" sz="2400" dirty="0"/>
          </a:p>
          <a:p>
            <a:endParaRPr lang="tr-TR" dirty="0"/>
          </a:p>
          <a:p>
            <a:endParaRPr lang="tr-TR" dirty="0"/>
          </a:p>
          <a:p>
            <a:endParaRPr lang="tr-TR" dirty="0"/>
          </a:p>
          <a:p>
            <a:endParaRPr lang="tr-TR" dirty="0"/>
          </a:p>
          <a:p>
            <a:endParaRPr lang="tr-TR" dirty="0"/>
          </a:p>
          <a:p>
            <a:endParaRPr lang="tr-TR" dirty="0"/>
          </a:p>
        </p:txBody>
      </p:sp>
      <p:sp>
        <p:nvSpPr>
          <p:cNvPr id="4" name="Başlık 1">
            <a:extLst>
              <a:ext uri="{FF2B5EF4-FFF2-40B4-BE49-F238E27FC236}">
                <a16:creationId xmlns:a16="http://schemas.microsoft.com/office/drawing/2014/main" id="{A3D3ABF7-82CD-492D-8EF8-54212E944167}"/>
              </a:ext>
            </a:extLst>
          </p:cNvPr>
          <p:cNvSpPr>
            <a:spLocks noGrp="1"/>
          </p:cNvSpPr>
          <p:nvPr>
            <p:ph type="title"/>
          </p:nvPr>
        </p:nvSpPr>
        <p:spPr>
          <a:xfrm>
            <a:off x="838200" y="365125"/>
            <a:ext cx="10515600" cy="1325563"/>
          </a:xfrm>
        </p:spPr>
        <p:txBody>
          <a:bodyPr/>
          <a:lstStyle/>
          <a:p>
            <a:r>
              <a:rPr lang="tr-TR" b="1" dirty="0"/>
              <a:t>BULGULAR</a:t>
            </a:r>
          </a:p>
        </p:txBody>
      </p:sp>
    </p:spTree>
    <p:extLst>
      <p:ext uri="{BB962C8B-B14F-4D97-AF65-F5344CB8AC3E}">
        <p14:creationId xmlns:p14="http://schemas.microsoft.com/office/powerpoint/2010/main" val="369494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7E86A36-3B73-4F94-8F8E-E8335A6104DD}"/>
              </a:ext>
            </a:extLst>
          </p:cNvPr>
          <p:cNvPicPr>
            <a:picLocks noChangeAspect="1"/>
          </p:cNvPicPr>
          <p:nvPr/>
        </p:nvPicPr>
        <p:blipFill>
          <a:blip r:embed="rId3"/>
          <a:stretch>
            <a:fillRect/>
          </a:stretch>
        </p:blipFill>
        <p:spPr>
          <a:xfrm>
            <a:off x="2502194" y="1"/>
            <a:ext cx="7251405" cy="6858000"/>
          </a:xfrm>
          <a:prstGeom prst="rect">
            <a:avLst/>
          </a:prstGeom>
        </p:spPr>
      </p:pic>
    </p:spTree>
    <p:extLst>
      <p:ext uri="{BB962C8B-B14F-4D97-AF65-F5344CB8AC3E}">
        <p14:creationId xmlns:p14="http://schemas.microsoft.com/office/powerpoint/2010/main" val="1718838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C98F02-7CAA-448D-B034-D8D4C2366F7B}"/>
              </a:ext>
            </a:extLst>
          </p:cNvPr>
          <p:cNvSpPr>
            <a:spLocks noGrp="1"/>
          </p:cNvSpPr>
          <p:nvPr>
            <p:ph idx="1"/>
          </p:nvPr>
        </p:nvSpPr>
        <p:spPr>
          <a:xfrm>
            <a:off x="838200" y="1803323"/>
            <a:ext cx="10515600" cy="4351338"/>
          </a:xfrm>
        </p:spPr>
        <p:txBody>
          <a:bodyPr>
            <a:normAutofit lnSpcReduction="10000"/>
          </a:bodyPr>
          <a:lstStyle/>
          <a:p>
            <a:pPr marL="0" indent="0">
              <a:buNone/>
            </a:pPr>
            <a:endParaRPr lang="tr-TR" sz="2400" dirty="0"/>
          </a:p>
          <a:p>
            <a:r>
              <a:rPr lang="tr-TR" sz="2400" dirty="0"/>
              <a:t>Alt grup analizlerinde UI tipine, önceden tedavi almış olmaya veya dahil edilme stratejisine göre sonucun farlılık gösterdiğine dair kanıt yoktu.</a:t>
            </a:r>
          </a:p>
          <a:p>
            <a:endParaRPr lang="tr-TR" sz="2400" dirty="0"/>
          </a:p>
          <a:p>
            <a:r>
              <a:rPr lang="tr-TR" sz="2400" dirty="0"/>
              <a:t>Hiçbir tedavi seçeneği diğerine üstün değildi.</a:t>
            </a:r>
          </a:p>
          <a:p>
            <a:endParaRPr lang="tr-TR" sz="2400" dirty="0"/>
          </a:p>
          <a:p>
            <a:r>
              <a:rPr lang="tr-TR" sz="2400" dirty="0"/>
              <a:t>Her iki grupta da hastalığa özgü yaşam kalitesi (ICIQ LUTS-</a:t>
            </a:r>
            <a:r>
              <a:rPr lang="tr-TR" sz="2400" dirty="0" err="1"/>
              <a:t>QoL</a:t>
            </a:r>
            <a:r>
              <a:rPr lang="tr-TR" sz="2400" dirty="0"/>
              <a:t> skoru) iyileşti ve günlük UI </a:t>
            </a:r>
            <a:r>
              <a:rPr lang="tr-TR" sz="2400" dirty="0" err="1"/>
              <a:t>epizodları</a:t>
            </a:r>
            <a:r>
              <a:rPr lang="tr-TR" sz="2400" dirty="0"/>
              <a:t> azaldı.</a:t>
            </a:r>
          </a:p>
          <a:p>
            <a:endParaRPr lang="tr-TR" sz="2400" dirty="0"/>
          </a:p>
          <a:p>
            <a:r>
              <a:rPr lang="tr-TR" sz="2400" dirty="0"/>
              <a:t>Ayrıca hem uygulama tabanlı tedavi grubundaki (%65.7) hem de standart tedavi grubundaki (%66.6) kadınların çoğunda PGI-I sonuçlarında iyileşme vardı.</a:t>
            </a:r>
          </a:p>
          <a:p>
            <a:endParaRPr lang="tr-TR" sz="2400" dirty="0"/>
          </a:p>
        </p:txBody>
      </p:sp>
      <p:sp>
        <p:nvSpPr>
          <p:cNvPr id="4" name="Başlık 1">
            <a:extLst>
              <a:ext uri="{FF2B5EF4-FFF2-40B4-BE49-F238E27FC236}">
                <a16:creationId xmlns:a16="http://schemas.microsoft.com/office/drawing/2014/main" id="{E5A1DCE0-FB85-49D9-9FE3-EEB702E6578A}"/>
              </a:ext>
            </a:extLst>
          </p:cNvPr>
          <p:cNvSpPr>
            <a:spLocks noGrp="1"/>
          </p:cNvSpPr>
          <p:nvPr>
            <p:ph type="title"/>
          </p:nvPr>
        </p:nvSpPr>
        <p:spPr>
          <a:xfrm>
            <a:off x="838200" y="365125"/>
            <a:ext cx="10515600" cy="1325563"/>
          </a:xfrm>
        </p:spPr>
        <p:txBody>
          <a:bodyPr/>
          <a:lstStyle/>
          <a:p>
            <a:r>
              <a:rPr lang="tr-TR" b="1" dirty="0"/>
              <a:t>BULGULAR</a:t>
            </a:r>
          </a:p>
        </p:txBody>
      </p:sp>
    </p:spTree>
    <p:extLst>
      <p:ext uri="{BB962C8B-B14F-4D97-AF65-F5344CB8AC3E}">
        <p14:creationId xmlns:p14="http://schemas.microsoft.com/office/powerpoint/2010/main" val="106365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E2D230-0162-4E49-B5B1-B3F711FE3E13}"/>
              </a:ext>
            </a:extLst>
          </p:cNvPr>
          <p:cNvPicPr>
            <a:picLocks noChangeAspect="1"/>
          </p:cNvPicPr>
          <p:nvPr/>
        </p:nvPicPr>
        <p:blipFill>
          <a:blip r:embed="rId2"/>
          <a:stretch>
            <a:fillRect/>
          </a:stretch>
        </p:blipFill>
        <p:spPr>
          <a:xfrm>
            <a:off x="2906233" y="103209"/>
            <a:ext cx="6373145" cy="6644921"/>
          </a:xfrm>
          <a:prstGeom prst="rect">
            <a:avLst/>
          </a:prstGeom>
        </p:spPr>
      </p:pic>
    </p:spTree>
    <p:extLst>
      <p:ext uri="{BB962C8B-B14F-4D97-AF65-F5344CB8AC3E}">
        <p14:creationId xmlns:p14="http://schemas.microsoft.com/office/powerpoint/2010/main" val="217382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EAA4AB-258C-4E6F-A15D-602F47CA5D99}"/>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B38679D2-5B8D-432F-91E3-C0554C0A86F8}"/>
              </a:ext>
            </a:extLst>
          </p:cNvPr>
          <p:cNvSpPr>
            <a:spLocks noGrp="1"/>
          </p:cNvSpPr>
          <p:nvPr>
            <p:ph idx="1"/>
          </p:nvPr>
        </p:nvSpPr>
        <p:spPr/>
        <p:txBody>
          <a:bodyPr>
            <a:normAutofit/>
          </a:bodyPr>
          <a:lstStyle/>
          <a:p>
            <a:endParaRPr lang="tr-TR" sz="2400" dirty="0"/>
          </a:p>
          <a:p>
            <a:r>
              <a:rPr lang="tr-TR" sz="2400" dirty="0"/>
              <a:t>Stres, sıkışma ve </a:t>
            </a:r>
            <a:r>
              <a:rPr lang="tr-TR" sz="2400" dirty="0" err="1"/>
              <a:t>miks</a:t>
            </a:r>
            <a:r>
              <a:rPr lang="tr-TR" sz="2400" dirty="0"/>
              <a:t> tip UI olan kadınlarda uygulama tabanlı tedavi 4 ay sonrasında en az tedavi rehberlerine göre </a:t>
            </a:r>
            <a:r>
              <a:rPr lang="tr-TR" sz="2400" dirty="0" err="1"/>
              <a:t>ptatisyen</a:t>
            </a:r>
            <a:r>
              <a:rPr lang="tr-TR" sz="2400" dirty="0"/>
              <a:t> hekimlerce uygulanan tedaviler kadar etkindi.</a:t>
            </a:r>
          </a:p>
          <a:p>
            <a:endParaRPr lang="tr-TR" sz="2400" dirty="0"/>
          </a:p>
          <a:p>
            <a:r>
              <a:rPr lang="tr-TR" sz="2400" dirty="0"/>
              <a:t>Her iki tedavi de UI şiddetinde azalma, yaşam kalitesinde artma ve günlük </a:t>
            </a:r>
            <a:r>
              <a:rPr lang="tr-TR" sz="2400" dirty="0" err="1"/>
              <a:t>inkontinans</a:t>
            </a:r>
            <a:r>
              <a:rPr lang="tr-TR" sz="2400" dirty="0"/>
              <a:t> </a:t>
            </a:r>
            <a:r>
              <a:rPr lang="tr-TR" sz="2400" dirty="0" err="1"/>
              <a:t>epizodlarında</a:t>
            </a:r>
            <a:r>
              <a:rPr lang="tr-TR" sz="2400" dirty="0"/>
              <a:t> azalma sağladı.</a:t>
            </a:r>
          </a:p>
        </p:txBody>
      </p:sp>
    </p:spTree>
    <p:extLst>
      <p:ext uri="{BB962C8B-B14F-4D97-AF65-F5344CB8AC3E}">
        <p14:creationId xmlns:p14="http://schemas.microsoft.com/office/powerpoint/2010/main" val="239982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B4891-DCD9-4A8A-A080-D2ECDF8E80B3}"/>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3A8D95DD-F99B-4010-A97C-3DD0C971EE13}"/>
              </a:ext>
            </a:extLst>
          </p:cNvPr>
          <p:cNvSpPr>
            <a:spLocks noGrp="1"/>
          </p:cNvSpPr>
          <p:nvPr>
            <p:ph idx="1"/>
          </p:nvPr>
        </p:nvSpPr>
        <p:spPr/>
        <p:txBody>
          <a:bodyPr>
            <a:normAutofit/>
          </a:bodyPr>
          <a:lstStyle/>
          <a:p>
            <a:endParaRPr lang="tr-TR" sz="2400" dirty="0"/>
          </a:p>
          <a:p>
            <a:r>
              <a:rPr lang="tr-TR" sz="2400" dirty="0"/>
              <a:t>Bu çalışmanın ana gücü uygulama tabanlı tedavi ile tavsiye edilen standart tedaviyi karşılaştırmasıdır.</a:t>
            </a:r>
          </a:p>
          <a:p>
            <a:endParaRPr lang="tr-TR" sz="2400" dirty="0"/>
          </a:p>
          <a:p>
            <a:r>
              <a:rPr lang="tr-TR" sz="2400" dirty="0" err="1"/>
              <a:t>Miks</a:t>
            </a:r>
            <a:r>
              <a:rPr lang="tr-TR" sz="2400" dirty="0"/>
              <a:t> tip </a:t>
            </a:r>
            <a:r>
              <a:rPr lang="tr-TR" sz="2400" dirty="0" err="1"/>
              <a:t>üriner</a:t>
            </a:r>
            <a:r>
              <a:rPr lang="tr-TR" sz="2400" dirty="0"/>
              <a:t> </a:t>
            </a:r>
            <a:r>
              <a:rPr lang="tr-TR" sz="2400" dirty="0" err="1"/>
              <a:t>inkontinanslı</a:t>
            </a:r>
            <a:r>
              <a:rPr lang="tr-TR" sz="2400" dirty="0"/>
              <a:t> kadınların beklenenden daha yüksek olması seçim yanlılığını yansıtıyor olabilir.</a:t>
            </a:r>
          </a:p>
          <a:p>
            <a:endParaRPr lang="tr-TR" sz="2400" dirty="0"/>
          </a:p>
          <a:p>
            <a:r>
              <a:rPr lang="tr-TR" sz="2400" dirty="0"/>
              <a:t>Ayrıca takipten çıkan hastalar daha önce tedavi görmemiş ve çoğunlukla genç olması tedaviye uyumu daha düşük olan bir grubu yansıtıyor olabilir.</a:t>
            </a:r>
          </a:p>
        </p:txBody>
      </p:sp>
    </p:spTree>
    <p:extLst>
      <p:ext uri="{BB962C8B-B14F-4D97-AF65-F5344CB8AC3E}">
        <p14:creationId xmlns:p14="http://schemas.microsoft.com/office/powerpoint/2010/main" val="45681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1A02EB-ACC1-4A69-8821-226C1D7CCE20}"/>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E4C512FC-E3EF-42DC-8902-27DAFC091A0D}"/>
              </a:ext>
            </a:extLst>
          </p:cNvPr>
          <p:cNvSpPr>
            <a:spLocks noGrp="1"/>
          </p:cNvSpPr>
          <p:nvPr>
            <p:ph idx="1"/>
          </p:nvPr>
        </p:nvSpPr>
        <p:spPr/>
        <p:txBody>
          <a:bodyPr>
            <a:normAutofit/>
          </a:bodyPr>
          <a:lstStyle/>
          <a:p>
            <a:endParaRPr lang="tr-TR" dirty="0"/>
          </a:p>
          <a:p>
            <a:r>
              <a:rPr lang="tr-TR" sz="2400" dirty="0"/>
              <a:t>Akıllı telefon ya da tablet kullanabilme gerekliliği özellikle e-sağlık araçları gibi sağlık hizmetlerine kolay ulaşabilen kadınların seçimine yol açmış olabilir.</a:t>
            </a:r>
          </a:p>
          <a:p>
            <a:endParaRPr lang="tr-TR" sz="2400" dirty="0"/>
          </a:p>
          <a:p>
            <a:r>
              <a:rPr lang="tr-TR" sz="2400" dirty="0"/>
              <a:t>Her iki grupta da herhangi bir katı tedavi protokolü uygulanmadı. Bu durum standart tedavi grubunda pratisyen hekime başvuruyu geciktirmiş veya </a:t>
            </a:r>
            <a:r>
              <a:rPr lang="tr-TR" sz="2400" dirty="0" err="1"/>
              <a:t>pelvik</a:t>
            </a:r>
            <a:r>
              <a:rPr lang="tr-TR" sz="2400" dirty="0"/>
              <a:t> fizyoterapi almama kararına neden olmuş olabilir.</a:t>
            </a:r>
          </a:p>
          <a:p>
            <a:endParaRPr lang="tr-TR" sz="2400" dirty="0"/>
          </a:p>
          <a:p>
            <a:r>
              <a:rPr lang="tr-TR" sz="2400" dirty="0"/>
              <a:t>Bu sorunlar her tedavi yaklaşımının etkinliğini azaltabilirdi.</a:t>
            </a:r>
          </a:p>
          <a:p>
            <a:endParaRPr lang="tr-TR" dirty="0"/>
          </a:p>
          <a:p>
            <a:endParaRPr lang="tr-TR" dirty="0">
              <a:latin typeface="Calibri" panose="020F0502020204030204" pitchFamily="34" charset="0"/>
              <a:cs typeface="Times New Roman" panose="02020603050405020304" pitchFamily="18" charset="0"/>
            </a:endParaRPr>
          </a:p>
          <a:p>
            <a:endParaRPr lang="tr-TR" dirty="0"/>
          </a:p>
          <a:p>
            <a:endParaRPr lang="tr-TR" dirty="0"/>
          </a:p>
          <a:p>
            <a:endParaRPr lang="tr-TR" dirty="0"/>
          </a:p>
        </p:txBody>
      </p:sp>
    </p:spTree>
    <p:extLst>
      <p:ext uri="{BB962C8B-B14F-4D97-AF65-F5344CB8AC3E}">
        <p14:creationId xmlns:p14="http://schemas.microsoft.com/office/powerpoint/2010/main" val="3799058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7370C-3B89-45B0-B146-0E6242F4C806}"/>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170A38C6-6769-4576-9879-900E0C60E0D5}"/>
              </a:ext>
            </a:extLst>
          </p:cNvPr>
          <p:cNvSpPr>
            <a:spLocks noGrp="1"/>
          </p:cNvSpPr>
          <p:nvPr>
            <p:ph idx="1"/>
          </p:nvPr>
        </p:nvSpPr>
        <p:spPr/>
        <p:txBody>
          <a:bodyPr>
            <a:normAutofit lnSpcReduction="10000"/>
          </a:bodyPr>
          <a:lstStyle/>
          <a:p>
            <a:endParaRPr lang="tr-TR" sz="2600" dirty="0"/>
          </a:p>
          <a:p>
            <a:r>
              <a:rPr lang="tr-TR" sz="2400" dirty="0"/>
              <a:t>Katılımcılara veya </a:t>
            </a:r>
            <a:r>
              <a:rPr lang="tr-TR" sz="2400" dirty="0" err="1"/>
              <a:t>klinisyenlere</a:t>
            </a:r>
            <a:r>
              <a:rPr lang="tr-TR" sz="2400" dirty="0"/>
              <a:t> </a:t>
            </a:r>
            <a:r>
              <a:rPr lang="tr-TR" sz="2400" dirty="0" err="1"/>
              <a:t>körleme</a:t>
            </a:r>
            <a:r>
              <a:rPr lang="tr-TR" sz="2400" dirty="0"/>
              <a:t> yapılmaması yeni tedavi yöntemi alanlar için motivasyona, zaten ulaşabilecekleri standart tedaviyi alanlar için hayal kırıklığına neden olmuş olabilir.</a:t>
            </a:r>
          </a:p>
          <a:p>
            <a:endParaRPr lang="tr-TR" sz="2400" dirty="0"/>
          </a:p>
          <a:p>
            <a:r>
              <a:rPr lang="tr-TR" sz="2400" dirty="0"/>
              <a:t>Buna karşılık pratisyen hekimlerin kör olmaması </a:t>
            </a:r>
            <a:r>
              <a:rPr lang="tr-TR" sz="2400" dirty="0" err="1"/>
              <a:t>klavuzlara</a:t>
            </a:r>
            <a:r>
              <a:rPr lang="tr-TR" sz="2400" dirty="0"/>
              <a:t> daha katı uyuma sebep olabilir.</a:t>
            </a:r>
          </a:p>
          <a:p>
            <a:endParaRPr lang="tr-TR" sz="2400" dirty="0"/>
          </a:p>
          <a:p>
            <a:r>
              <a:rPr lang="tr-TR" sz="2400" dirty="0"/>
              <a:t>UI </a:t>
            </a:r>
            <a:r>
              <a:rPr lang="tr-TR" sz="2400" dirty="0" err="1"/>
              <a:t>prevalansı</a:t>
            </a:r>
            <a:r>
              <a:rPr lang="tr-TR" sz="2400" dirty="0"/>
              <a:t> beklenenden az olduğu için katılımcı dahil etme bu çalışmada önemli bir zorluktu. Bu nedenle çalışma sırasında dahil etme stratejisini değiştirdik</a:t>
            </a:r>
          </a:p>
          <a:p>
            <a:endParaRPr lang="tr-TR" dirty="0"/>
          </a:p>
        </p:txBody>
      </p:sp>
    </p:spTree>
    <p:extLst>
      <p:ext uri="{BB962C8B-B14F-4D97-AF65-F5344CB8AC3E}">
        <p14:creationId xmlns:p14="http://schemas.microsoft.com/office/powerpoint/2010/main" val="2970351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6F63F7-4829-4C77-ACB5-3C4622270311}"/>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C672FD8D-CF86-46FB-BDD6-A9C296D64BA9}"/>
              </a:ext>
            </a:extLst>
          </p:cNvPr>
          <p:cNvSpPr>
            <a:spLocks noGrp="1"/>
          </p:cNvSpPr>
          <p:nvPr>
            <p:ph idx="1"/>
          </p:nvPr>
        </p:nvSpPr>
        <p:spPr/>
        <p:txBody>
          <a:bodyPr/>
          <a:lstStyle/>
          <a:p>
            <a:endParaRPr lang="tr-TR" dirty="0"/>
          </a:p>
          <a:p>
            <a:r>
              <a:rPr lang="tr-TR" sz="2400" dirty="0"/>
              <a:t>Alt grup analizleri dahil etme şeklinin klinik farklılıklara neden olmadığını gösterdi. Ancak verilerin </a:t>
            </a:r>
            <a:r>
              <a:rPr lang="tr-TR" sz="2400" dirty="0" err="1"/>
              <a:t>üriner</a:t>
            </a:r>
            <a:r>
              <a:rPr lang="tr-TR" sz="2400" dirty="0"/>
              <a:t> </a:t>
            </a:r>
            <a:r>
              <a:rPr lang="tr-TR" sz="2400" dirty="0" err="1"/>
              <a:t>inkontinans</a:t>
            </a:r>
            <a:r>
              <a:rPr lang="tr-TR" sz="2400" dirty="0"/>
              <a:t> için hekime başvuran tüm kadınları yansıttığından emin olamayız.</a:t>
            </a:r>
          </a:p>
          <a:p>
            <a:endParaRPr lang="tr-TR" sz="2400" dirty="0"/>
          </a:p>
          <a:p>
            <a:r>
              <a:rPr lang="tr-TR" sz="2400" dirty="0"/>
              <a:t>200 katılımcıya ulaşmayı hedefleyip 195 katılımcıya ulaştık. Bu nedenle çalışmamız alt grup analizleri için yetersiz olabilir.</a:t>
            </a:r>
          </a:p>
        </p:txBody>
      </p:sp>
    </p:spTree>
    <p:extLst>
      <p:ext uri="{BB962C8B-B14F-4D97-AF65-F5344CB8AC3E}">
        <p14:creationId xmlns:p14="http://schemas.microsoft.com/office/powerpoint/2010/main" val="328521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56097F-62D4-468D-8C68-313467466582}"/>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CCDFAB65-140A-42F8-855D-95B446C5AB56}"/>
              </a:ext>
            </a:extLst>
          </p:cNvPr>
          <p:cNvSpPr>
            <a:spLocks noGrp="1"/>
          </p:cNvSpPr>
          <p:nvPr>
            <p:ph idx="1"/>
          </p:nvPr>
        </p:nvSpPr>
        <p:spPr/>
        <p:txBody>
          <a:bodyPr/>
          <a:lstStyle/>
          <a:p>
            <a:endParaRPr lang="tr-TR" dirty="0"/>
          </a:p>
          <a:p>
            <a:r>
              <a:rPr lang="tr-TR" sz="2400" dirty="0"/>
              <a:t>Çalışmada stres </a:t>
            </a:r>
            <a:r>
              <a:rPr lang="tr-TR" sz="2400" dirty="0" err="1"/>
              <a:t>üriner</a:t>
            </a:r>
            <a:r>
              <a:rPr lang="tr-TR" sz="2400" dirty="0"/>
              <a:t> </a:t>
            </a:r>
            <a:r>
              <a:rPr lang="tr-TR" sz="2400" dirty="0" err="1"/>
              <a:t>inkontinans</a:t>
            </a:r>
            <a:r>
              <a:rPr lang="tr-TR" sz="2400" dirty="0"/>
              <a:t> için </a:t>
            </a:r>
            <a:r>
              <a:rPr lang="tr-TR" sz="2400" dirty="0" err="1"/>
              <a:t>pelvik</a:t>
            </a:r>
            <a:r>
              <a:rPr lang="tr-TR" sz="2400" dirty="0"/>
              <a:t> taban kas eğitimini ve sıkışma ve </a:t>
            </a:r>
            <a:r>
              <a:rPr lang="tr-TR" sz="2400" dirty="0" err="1"/>
              <a:t>miks</a:t>
            </a:r>
            <a:r>
              <a:rPr lang="tr-TR" sz="2400" dirty="0"/>
              <a:t> tip için mesane eğitimini birleştirdik, diğer çalışmalar stres </a:t>
            </a:r>
            <a:r>
              <a:rPr lang="tr-TR" sz="2400" dirty="0" err="1"/>
              <a:t>üriner</a:t>
            </a:r>
            <a:r>
              <a:rPr lang="tr-TR" sz="2400" dirty="0"/>
              <a:t> </a:t>
            </a:r>
            <a:r>
              <a:rPr lang="tr-TR" sz="2400" dirty="0" err="1"/>
              <a:t>inkontinansa</a:t>
            </a:r>
            <a:r>
              <a:rPr lang="tr-TR" sz="2400" dirty="0"/>
              <a:t> odaklanıyordu. </a:t>
            </a:r>
            <a:r>
              <a:rPr lang="tr-TR" sz="2400" b="0" i="0" dirty="0">
                <a:solidFill>
                  <a:srgbClr val="202124"/>
                </a:solidFill>
                <a:effectLst/>
                <a:latin typeface="Google Sans"/>
              </a:rPr>
              <a:t>Ancak böyle bir yaklaşım, </a:t>
            </a:r>
            <a:r>
              <a:rPr lang="tr-TR" sz="2400" b="0" i="0" dirty="0" err="1">
                <a:solidFill>
                  <a:srgbClr val="202124"/>
                </a:solidFill>
                <a:effectLst/>
                <a:latin typeface="Google Sans"/>
              </a:rPr>
              <a:t>semptomatik</a:t>
            </a:r>
            <a:r>
              <a:rPr lang="tr-TR" sz="2400" b="0" i="0" dirty="0">
                <a:solidFill>
                  <a:srgbClr val="202124"/>
                </a:solidFill>
                <a:effectLst/>
                <a:latin typeface="Google Sans"/>
              </a:rPr>
              <a:t> </a:t>
            </a:r>
            <a:r>
              <a:rPr lang="tr-TR" sz="2400" b="0" i="0" dirty="0" err="1">
                <a:solidFill>
                  <a:srgbClr val="202124"/>
                </a:solidFill>
                <a:effectLst/>
                <a:latin typeface="Google Sans"/>
              </a:rPr>
              <a:t>UI'li</a:t>
            </a:r>
            <a:r>
              <a:rPr lang="tr-TR" sz="2400" b="0" i="0" dirty="0">
                <a:solidFill>
                  <a:srgbClr val="202124"/>
                </a:solidFill>
                <a:effectLst/>
                <a:latin typeface="Google Sans"/>
              </a:rPr>
              <a:t> kadınların çoğunu hariç tutar.</a:t>
            </a:r>
            <a:endParaRPr lang="tr-TR" sz="2400" dirty="0"/>
          </a:p>
          <a:p>
            <a:endParaRPr lang="tr-TR" dirty="0"/>
          </a:p>
          <a:p>
            <a:r>
              <a:rPr lang="tr-TR" sz="2400" dirty="0"/>
              <a:t>Bu çalışmada semptom skoru düşüşleri önceki çalışmalara göre daha azdı. Bu fark başlangıçtaki UI şiddet skorunun düşük olmasına, diğer UI tiplerinin dahil edilmesine veya standart tedavi için seçenekler mevcut olmasına bağlı olabilir.</a:t>
            </a:r>
          </a:p>
          <a:p>
            <a:endParaRPr lang="tr-TR" sz="2400" dirty="0"/>
          </a:p>
          <a:p>
            <a:endParaRPr lang="tr-TR" dirty="0"/>
          </a:p>
        </p:txBody>
      </p:sp>
    </p:spTree>
    <p:extLst>
      <p:ext uri="{BB962C8B-B14F-4D97-AF65-F5344CB8AC3E}">
        <p14:creationId xmlns:p14="http://schemas.microsoft.com/office/powerpoint/2010/main" val="15931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95CF8E-7420-4E7C-9B23-1DDB73DA8DBA}"/>
              </a:ext>
            </a:extLst>
          </p:cNvPr>
          <p:cNvSpPr>
            <a:spLocks noGrp="1"/>
          </p:cNvSpPr>
          <p:nvPr>
            <p:ph type="title"/>
          </p:nvPr>
        </p:nvSpPr>
        <p:spPr/>
        <p:txBody>
          <a:bodyPr/>
          <a:lstStyle/>
          <a:p>
            <a:r>
              <a:rPr lang="tr-TR" sz="4400" b="1" dirty="0"/>
              <a:t>GİRİŞ</a:t>
            </a:r>
            <a:endParaRPr lang="tr-TR" b="1" dirty="0"/>
          </a:p>
        </p:txBody>
      </p:sp>
      <p:sp>
        <p:nvSpPr>
          <p:cNvPr id="3" name="İçerik Yer Tutucusu 2">
            <a:extLst>
              <a:ext uri="{FF2B5EF4-FFF2-40B4-BE49-F238E27FC236}">
                <a16:creationId xmlns:a16="http://schemas.microsoft.com/office/drawing/2014/main" id="{A227B52B-020E-44F5-8A1B-09BB4281ED7D}"/>
              </a:ext>
            </a:extLst>
          </p:cNvPr>
          <p:cNvSpPr>
            <a:spLocks noGrp="1"/>
          </p:cNvSpPr>
          <p:nvPr>
            <p:ph idx="1"/>
          </p:nvPr>
        </p:nvSpPr>
        <p:spPr/>
        <p:txBody>
          <a:bodyPr/>
          <a:lstStyle/>
          <a:p>
            <a:endParaRPr lang="tr-TR" sz="2400" dirty="0"/>
          </a:p>
          <a:p>
            <a:r>
              <a:rPr lang="tr-TR" sz="2400" dirty="0"/>
              <a:t>En azından mevcut yönteme eşdeğer olduğunu göstermeden UI için uygulama tabanlı tedavi reçete etmeyi savunamayız.</a:t>
            </a:r>
          </a:p>
          <a:p>
            <a:endParaRPr lang="tr-TR" sz="2400" dirty="0"/>
          </a:p>
          <a:p>
            <a:r>
              <a:rPr lang="tr-TR" sz="2400" dirty="0" err="1"/>
              <a:t>Üriner</a:t>
            </a:r>
            <a:r>
              <a:rPr lang="tr-TR" sz="2400" dirty="0"/>
              <a:t> </a:t>
            </a:r>
            <a:r>
              <a:rPr lang="tr-TR" sz="2400" dirty="0" err="1"/>
              <a:t>inkontinans</a:t>
            </a:r>
            <a:r>
              <a:rPr lang="tr-TR" sz="2400" dirty="0"/>
              <a:t> yönetimi için 100’den fazla uygulama mevcut . Ancak uygulamaların etkinliğine dair kanıtlar sınırlı.</a:t>
            </a:r>
          </a:p>
          <a:p>
            <a:endParaRPr lang="tr-TR" sz="2400" dirty="0"/>
          </a:p>
          <a:p>
            <a:r>
              <a:rPr lang="tr-TR" sz="2400" dirty="0"/>
              <a:t>Ayrıca bu uygulamalar genellikle stres </a:t>
            </a:r>
            <a:r>
              <a:rPr lang="tr-TR" sz="2400" dirty="0" err="1"/>
              <a:t>üriner</a:t>
            </a:r>
            <a:r>
              <a:rPr lang="tr-TR" sz="2400" dirty="0"/>
              <a:t> </a:t>
            </a:r>
            <a:r>
              <a:rPr lang="tr-TR" sz="2400" dirty="0" err="1"/>
              <a:t>inkontinansa</a:t>
            </a:r>
            <a:r>
              <a:rPr lang="tr-TR" sz="2400" dirty="0"/>
              <a:t> odaklanır ve farklı içeriklere sahiptir.</a:t>
            </a:r>
          </a:p>
          <a:p>
            <a:endParaRPr lang="tr-TR" dirty="0"/>
          </a:p>
        </p:txBody>
      </p:sp>
    </p:spTree>
    <p:extLst>
      <p:ext uri="{BB962C8B-B14F-4D97-AF65-F5344CB8AC3E}">
        <p14:creationId xmlns:p14="http://schemas.microsoft.com/office/powerpoint/2010/main" val="426192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2C6190-D686-4BA4-875A-8DF20EEF8734}"/>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99BD7321-2AAF-4290-B158-E1C885BF6371}"/>
              </a:ext>
            </a:extLst>
          </p:cNvPr>
          <p:cNvSpPr>
            <a:spLocks noGrp="1"/>
          </p:cNvSpPr>
          <p:nvPr>
            <p:ph idx="1"/>
          </p:nvPr>
        </p:nvSpPr>
        <p:spPr/>
        <p:txBody>
          <a:bodyPr>
            <a:normAutofit/>
          </a:bodyPr>
          <a:lstStyle/>
          <a:p>
            <a:r>
              <a:rPr lang="tr-TR" sz="2400" dirty="0"/>
              <a:t>Ayrıca diğer çalışmalarda katılımcılar, 4 hafta sonra bir hatırlatma e-postası aldı veya fizyoterapist tarafından aylık kontrol edildi.</a:t>
            </a:r>
          </a:p>
          <a:p>
            <a:endParaRPr lang="tr-TR" sz="2400" dirty="0"/>
          </a:p>
          <a:p>
            <a:r>
              <a:rPr lang="tr-TR" sz="2400" dirty="0"/>
              <a:t>UI tedavisinde tedaviye uyum önemli bir konudur. Bu çalışmada uyumu ölçmeden </a:t>
            </a:r>
            <a:r>
              <a:rPr lang="tr-TR" sz="2400" dirty="0" err="1"/>
              <a:t>üriner</a:t>
            </a:r>
            <a:r>
              <a:rPr lang="tr-TR" sz="2400" dirty="0"/>
              <a:t> </a:t>
            </a:r>
            <a:r>
              <a:rPr lang="tr-TR" sz="2400" dirty="0" err="1"/>
              <a:t>inkontinans</a:t>
            </a:r>
            <a:r>
              <a:rPr lang="tr-TR" sz="2400" dirty="0"/>
              <a:t> şiddetindeki değişime odaklanan pragmatik bir yaklaşım tercih edildi.</a:t>
            </a:r>
          </a:p>
          <a:p>
            <a:endParaRPr lang="tr-TR" sz="2400" dirty="0"/>
          </a:p>
          <a:p>
            <a:r>
              <a:rPr lang="tr-TR" sz="2400" dirty="0"/>
              <a:t>E-sağlık ile birlikte bir uygulamaya kendi kendine kayıt olmak ve verilerin otomatik olarak kaydedilmesi tedaviye uyumu takip etmek için yeni yollar sunar.</a:t>
            </a:r>
          </a:p>
          <a:p>
            <a:endParaRPr lang="tr-TR" sz="2400" dirty="0"/>
          </a:p>
          <a:p>
            <a:endParaRPr lang="tr-TR" sz="2400" dirty="0"/>
          </a:p>
        </p:txBody>
      </p:sp>
    </p:spTree>
    <p:extLst>
      <p:ext uri="{BB962C8B-B14F-4D97-AF65-F5344CB8AC3E}">
        <p14:creationId xmlns:p14="http://schemas.microsoft.com/office/powerpoint/2010/main" val="3141733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4441D8-1002-4405-B328-15987C08516D}"/>
              </a:ext>
            </a:extLst>
          </p:cNvPr>
          <p:cNvSpPr>
            <a:spLocks noGrp="1"/>
          </p:cNvSpPr>
          <p:nvPr>
            <p:ph idx="1"/>
          </p:nvPr>
        </p:nvSpPr>
        <p:spPr/>
        <p:txBody>
          <a:bodyPr/>
          <a:lstStyle/>
          <a:p>
            <a:endParaRPr lang="tr-TR" sz="2400" dirty="0"/>
          </a:p>
          <a:p>
            <a:r>
              <a:rPr lang="tr-TR" sz="2400" dirty="0"/>
              <a:t>Uzun vadeli iyileşme gösterdiğini, normalden daha ucuz olduğunu ya da daha iyi hasta deneyimi sağladığını gösterirsek uygulama tabanlı tedavinin eşdeğerliği klinik olarak anlamlı olur.</a:t>
            </a:r>
          </a:p>
          <a:p>
            <a:endParaRPr lang="tr-TR" sz="2400" dirty="0"/>
          </a:p>
          <a:p>
            <a:r>
              <a:rPr lang="tr-TR" sz="2400" dirty="0"/>
              <a:t>Hastalar, erişilebilirliği ve evde kendi kendine tedavi kolaylığını tercih edebilir. Toplum daha düşük maliyetli etkin tedaviden faydalanabilir.</a:t>
            </a:r>
          </a:p>
          <a:p>
            <a:endParaRPr lang="tr-TR" dirty="0"/>
          </a:p>
        </p:txBody>
      </p:sp>
      <p:sp>
        <p:nvSpPr>
          <p:cNvPr id="4" name="Başlık 1">
            <a:extLst>
              <a:ext uri="{FF2B5EF4-FFF2-40B4-BE49-F238E27FC236}">
                <a16:creationId xmlns:a16="http://schemas.microsoft.com/office/drawing/2014/main" id="{D369E12C-2D04-4B73-A3EC-6BA219C92B8B}"/>
              </a:ext>
            </a:extLst>
          </p:cNvPr>
          <p:cNvSpPr>
            <a:spLocks noGrp="1"/>
          </p:cNvSpPr>
          <p:nvPr>
            <p:ph type="title"/>
          </p:nvPr>
        </p:nvSpPr>
        <p:spPr>
          <a:xfrm>
            <a:off x="838200" y="365125"/>
            <a:ext cx="10515600" cy="1325563"/>
          </a:xfrm>
        </p:spPr>
        <p:txBody>
          <a:bodyPr/>
          <a:lstStyle/>
          <a:p>
            <a:r>
              <a:rPr lang="tr-TR" b="1" dirty="0"/>
              <a:t>TARTIŞMA</a:t>
            </a:r>
          </a:p>
        </p:txBody>
      </p:sp>
    </p:spTree>
    <p:extLst>
      <p:ext uri="{BB962C8B-B14F-4D97-AF65-F5344CB8AC3E}">
        <p14:creationId xmlns:p14="http://schemas.microsoft.com/office/powerpoint/2010/main" val="2030171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CC0AA-BA6C-4AD6-B744-A122D4585B35}"/>
              </a:ext>
            </a:extLst>
          </p:cNvPr>
          <p:cNvSpPr>
            <a:spLocks noGrp="1"/>
          </p:cNvSpPr>
          <p:nvPr>
            <p:ph type="title"/>
          </p:nvPr>
        </p:nvSpPr>
        <p:spPr/>
        <p:txBody>
          <a:bodyPr/>
          <a:lstStyle/>
          <a:p>
            <a:r>
              <a:rPr lang="tr-TR" b="1" dirty="0"/>
              <a:t>TARTIŞMA</a:t>
            </a:r>
          </a:p>
        </p:txBody>
      </p:sp>
      <p:sp>
        <p:nvSpPr>
          <p:cNvPr id="3" name="İçerik Yer Tutucusu 2">
            <a:extLst>
              <a:ext uri="{FF2B5EF4-FFF2-40B4-BE49-F238E27FC236}">
                <a16:creationId xmlns:a16="http://schemas.microsoft.com/office/drawing/2014/main" id="{7947F2DB-DB46-4E60-BB96-58B48B2191AD}"/>
              </a:ext>
            </a:extLst>
          </p:cNvPr>
          <p:cNvSpPr>
            <a:spLocks noGrp="1"/>
          </p:cNvSpPr>
          <p:nvPr>
            <p:ph idx="1"/>
          </p:nvPr>
        </p:nvSpPr>
        <p:spPr/>
        <p:txBody>
          <a:bodyPr>
            <a:normAutofit/>
          </a:bodyPr>
          <a:lstStyle/>
          <a:p>
            <a:endParaRPr lang="tr-TR" sz="2400" dirty="0"/>
          </a:p>
          <a:p>
            <a:endParaRPr lang="tr-TR" sz="2400" dirty="0"/>
          </a:p>
          <a:p>
            <a:r>
              <a:rPr lang="tr-TR" sz="2400" dirty="0"/>
              <a:t>Bulgularımız gösteriyor ki bir pratisyen hekim standart tedavi veya uygulama tabanlı tedaviyi </a:t>
            </a:r>
            <a:r>
              <a:rPr lang="tr-TR" sz="2400" dirty="0" err="1"/>
              <a:t>üriner</a:t>
            </a:r>
            <a:r>
              <a:rPr lang="tr-TR" sz="2400" dirty="0"/>
              <a:t> </a:t>
            </a:r>
            <a:r>
              <a:rPr lang="tr-TR" sz="2400" dirty="0" err="1"/>
              <a:t>inkontinanslı</a:t>
            </a:r>
            <a:r>
              <a:rPr lang="tr-TR" sz="2400" dirty="0"/>
              <a:t> kadınlara seçenek olarak sunabilir.</a:t>
            </a:r>
          </a:p>
          <a:p>
            <a:endParaRPr lang="tr-TR" dirty="0"/>
          </a:p>
          <a:p>
            <a:r>
              <a:rPr lang="tr-TR" sz="2400" dirty="0"/>
              <a:t>3 ana </a:t>
            </a:r>
            <a:r>
              <a:rPr lang="tr-TR" sz="2400" dirty="0" err="1"/>
              <a:t>üriner</a:t>
            </a:r>
            <a:r>
              <a:rPr lang="tr-TR" sz="2400" dirty="0"/>
              <a:t> </a:t>
            </a:r>
            <a:r>
              <a:rPr lang="tr-TR" sz="2400" dirty="0" err="1"/>
              <a:t>inkontinans</a:t>
            </a:r>
            <a:r>
              <a:rPr lang="tr-TR" sz="2400" dirty="0"/>
              <a:t> tipi için tedavi önerileri ekledik. Böylece uygulanabilirliği ve anlamlılığı arttırdık.</a:t>
            </a:r>
          </a:p>
          <a:p>
            <a:endParaRPr lang="tr-TR" dirty="0"/>
          </a:p>
          <a:p>
            <a:endParaRPr lang="tr-TR" sz="2400" dirty="0"/>
          </a:p>
          <a:p>
            <a:endParaRPr lang="tr-TR" dirty="0"/>
          </a:p>
          <a:p>
            <a:endParaRPr lang="tr-TR" dirty="0"/>
          </a:p>
        </p:txBody>
      </p:sp>
    </p:spTree>
    <p:extLst>
      <p:ext uri="{BB962C8B-B14F-4D97-AF65-F5344CB8AC3E}">
        <p14:creationId xmlns:p14="http://schemas.microsoft.com/office/powerpoint/2010/main" val="3479916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8D0DE3E5-E9EE-458C-92B9-DD0CA108AB0B}"/>
              </a:ext>
            </a:extLst>
          </p:cNvPr>
          <p:cNvSpPr>
            <a:spLocks noGrp="1"/>
          </p:cNvSpPr>
          <p:nvPr>
            <p:ph type="title"/>
          </p:nvPr>
        </p:nvSpPr>
        <p:spPr>
          <a:xfrm>
            <a:off x="838200" y="365125"/>
            <a:ext cx="10515600" cy="1325563"/>
          </a:xfrm>
        </p:spPr>
        <p:txBody>
          <a:bodyPr/>
          <a:lstStyle/>
          <a:p>
            <a:r>
              <a:rPr lang="tr-TR" b="1" dirty="0"/>
              <a:t>TARTIŞMA</a:t>
            </a:r>
          </a:p>
        </p:txBody>
      </p:sp>
      <p:sp>
        <p:nvSpPr>
          <p:cNvPr id="5" name="İçerik Yer Tutucusu 2">
            <a:extLst>
              <a:ext uri="{FF2B5EF4-FFF2-40B4-BE49-F238E27FC236}">
                <a16:creationId xmlns:a16="http://schemas.microsoft.com/office/drawing/2014/main" id="{E6A89E3F-58D5-4C41-987A-54ABF4D64837}"/>
              </a:ext>
            </a:extLst>
          </p:cNvPr>
          <p:cNvSpPr>
            <a:spLocks noGrp="1"/>
          </p:cNvSpPr>
          <p:nvPr>
            <p:ph idx="1"/>
          </p:nvPr>
        </p:nvSpPr>
        <p:spPr>
          <a:xfrm>
            <a:off x="838200" y="1825625"/>
            <a:ext cx="10515600" cy="4351338"/>
          </a:xfrm>
        </p:spPr>
        <p:txBody>
          <a:bodyPr>
            <a:normAutofit/>
          </a:bodyPr>
          <a:lstStyle/>
          <a:p>
            <a:pPr marL="0" indent="0">
              <a:buNone/>
            </a:pPr>
            <a:endParaRPr lang="tr-TR" dirty="0"/>
          </a:p>
          <a:p>
            <a:r>
              <a:rPr lang="tr-TR" sz="2400" dirty="0"/>
              <a:t>Utanmak, etkili tedavilerin var olduğunu bilmemek veya semptomların hayatın normal bir parçası olduğunu düşünmek doğrudan pratisyen hekimden yardım almanın önündeki engeller olabilir.</a:t>
            </a:r>
          </a:p>
          <a:p>
            <a:endParaRPr lang="tr-TR" sz="2400" dirty="0"/>
          </a:p>
          <a:p>
            <a:r>
              <a:rPr lang="tr-TR" sz="2400" dirty="0"/>
              <a:t>Bu nedenle pratisyen hekimlere </a:t>
            </a:r>
            <a:r>
              <a:rPr lang="tr-TR" sz="2400" dirty="0" err="1"/>
              <a:t>üriner</a:t>
            </a:r>
            <a:r>
              <a:rPr lang="tr-TR" sz="2400" dirty="0"/>
              <a:t> </a:t>
            </a:r>
            <a:r>
              <a:rPr lang="tr-TR" sz="2400" dirty="0" err="1"/>
              <a:t>inkontinans</a:t>
            </a:r>
            <a:r>
              <a:rPr lang="tr-TR" sz="2400" dirty="0"/>
              <a:t> hakkında bilgi verme ve tedavi tavsiyesinde bulunma konusunda daha </a:t>
            </a:r>
            <a:r>
              <a:rPr lang="tr-TR" sz="2400" dirty="0" err="1"/>
              <a:t>proaktif</a:t>
            </a:r>
            <a:r>
              <a:rPr lang="tr-TR" sz="2400" dirty="0"/>
              <a:t> olmalarını öneriyoruz.</a:t>
            </a:r>
          </a:p>
          <a:p>
            <a:endParaRPr lang="tr-TR" sz="2400" dirty="0"/>
          </a:p>
          <a:p>
            <a:r>
              <a:rPr lang="tr-TR" sz="2400" dirty="0"/>
              <a:t>Bir uygulama bu ihtiyaçları düzeltmenin etkili bir yolu olabilir.</a:t>
            </a:r>
          </a:p>
          <a:p>
            <a:endParaRPr lang="tr-TR" dirty="0"/>
          </a:p>
          <a:p>
            <a:endParaRPr lang="tr-TR" dirty="0"/>
          </a:p>
        </p:txBody>
      </p:sp>
    </p:spTree>
    <p:extLst>
      <p:ext uri="{BB962C8B-B14F-4D97-AF65-F5344CB8AC3E}">
        <p14:creationId xmlns:p14="http://schemas.microsoft.com/office/powerpoint/2010/main" val="3054473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3CEA13-8713-4412-B024-C1C437F9D99C}"/>
              </a:ext>
            </a:extLst>
          </p:cNvPr>
          <p:cNvSpPr>
            <a:spLocks noGrp="1"/>
          </p:cNvSpPr>
          <p:nvPr>
            <p:ph type="title"/>
          </p:nvPr>
        </p:nvSpPr>
        <p:spPr/>
        <p:txBody>
          <a:bodyPr/>
          <a:lstStyle/>
          <a:p>
            <a:r>
              <a:rPr lang="tr-TR" b="1" dirty="0"/>
              <a:t>SONUÇ</a:t>
            </a:r>
          </a:p>
        </p:txBody>
      </p:sp>
      <p:sp>
        <p:nvSpPr>
          <p:cNvPr id="3" name="İçerik Yer Tutucusu 2">
            <a:extLst>
              <a:ext uri="{FF2B5EF4-FFF2-40B4-BE49-F238E27FC236}">
                <a16:creationId xmlns:a16="http://schemas.microsoft.com/office/drawing/2014/main" id="{6A3E307D-5082-43DB-A9D9-1D8D5FE19F8F}"/>
              </a:ext>
            </a:extLst>
          </p:cNvPr>
          <p:cNvSpPr>
            <a:spLocks noGrp="1"/>
          </p:cNvSpPr>
          <p:nvPr>
            <p:ph idx="1"/>
          </p:nvPr>
        </p:nvSpPr>
        <p:spPr/>
        <p:txBody>
          <a:bodyPr/>
          <a:lstStyle/>
          <a:p>
            <a:endParaRPr lang="tr-TR" dirty="0"/>
          </a:p>
          <a:p>
            <a:r>
              <a:rPr lang="tr-TR" sz="2400" dirty="0"/>
              <a:t>Sonuç olarak kadınlarda stres, sıkışma ve </a:t>
            </a:r>
            <a:r>
              <a:rPr lang="tr-TR" sz="2400" dirty="0" err="1"/>
              <a:t>miks</a:t>
            </a:r>
            <a:r>
              <a:rPr lang="tr-TR" sz="2400" dirty="0"/>
              <a:t> tip </a:t>
            </a:r>
            <a:r>
              <a:rPr lang="tr-TR" sz="2400" dirty="0" err="1"/>
              <a:t>üriner</a:t>
            </a:r>
            <a:r>
              <a:rPr lang="tr-TR" sz="2400" dirty="0"/>
              <a:t> </a:t>
            </a:r>
            <a:r>
              <a:rPr lang="tr-TR" sz="2400" dirty="0" err="1"/>
              <a:t>inkontinans</a:t>
            </a:r>
            <a:r>
              <a:rPr lang="tr-TR" sz="2400" dirty="0"/>
              <a:t> için uygulama tabanlı tedavi en azından standart tedavi kadar etkindi, ancak standart tedaviye üstün değildi.</a:t>
            </a:r>
          </a:p>
          <a:p>
            <a:endParaRPr lang="tr-TR" sz="2400" dirty="0"/>
          </a:p>
          <a:p>
            <a:r>
              <a:rPr lang="tr-TR" sz="2400" dirty="0"/>
              <a:t>E-sağlık sağlık hizmetleri, sağlık hizmetlerine erişim konusunda umut verici olsa da </a:t>
            </a:r>
            <a:r>
              <a:rPr lang="tr-TR" sz="2400" dirty="0" err="1"/>
              <a:t>klinisyenlerin</a:t>
            </a:r>
            <a:r>
              <a:rPr lang="tr-TR" sz="2400" dirty="0"/>
              <a:t> hastaların mevcut en iyi tedaviyi almaları konusunda sorumluluğu vardır.</a:t>
            </a:r>
          </a:p>
          <a:p>
            <a:endParaRPr lang="tr-TR" dirty="0"/>
          </a:p>
          <a:p>
            <a:endParaRPr lang="tr-TR" dirty="0"/>
          </a:p>
          <a:p>
            <a:endParaRPr lang="tr-TR" dirty="0"/>
          </a:p>
        </p:txBody>
      </p:sp>
    </p:spTree>
    <p:extLst>
      <p:ext uri="{BB962C8B-B14F-4D97-AF65-F5344CB8AC3E}">
        <p14:creationId xmlns:p14="http://schemas.microsoft.com/office/powerpoint/2010/main" val="1431015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F71EBE-299C-4F19-992C-5CBEF8B066EC}"/>
              </a:ext>
            </a:extLst>
          </p:cNvPr>
          <p:cNvSpPr>
            <a:spLocks noGrp="1"/>
          </p:cNvSpPr>
          <p:nvPr>
            <p:ph type="title"/>
          </p:nvPr>
        </p:nvSpPr>
        <p:spPr/>
        <p:txBody>
          <a:bodyPr/>
          <a:lstStyle/>
          <a:p>
            <a:r>
              <a:rPr lang="tr-TR" b="1" dirty="0"/>
              <a:t>SONUÇ</a:t>
            </a:r>
          </a:p>
        </p:txBody>
      </p:sp>
      <p:sp>
        <p:nvSpPr>
          <p:cNvPr id="3" name="İçerik Yer Tutucusu 2">
            <a:extLst>
              <a:ext uri="{FF2B5EF4-FFF2-40B4-BE49-F238E27FC236}">
                <a16:creationId xmlns:a16="http://schemas.microsoft.com/office/drawing/2014/main" id="{A45ECE61-6C63-453F-861A-F272EB629679}"/>
              </a:ext>
            </a:extLst>
          </p:cNvPr>
          <p:cNvSpPr>
            <a:spLocks noGrp="1"/>
          </p:cNvSpPr>
          <p:nvPr>
            <p:ph idx="1"/>
          </p:nvPr>
        </p:nvSpPr>
        <p:spPr/>
        <p:txBody>
          <a:bodyPr>
            <a:normAutofit/>
          </a:bodyPr>
          <a:lstStyle/>
          <a:p>
            <a:r>
              <a:rPr lang="tr-TR" sz="2400" dirty="0"/>
              <a:t>Yeni uygulamaların etkilerini değerlendirmek için daha fazla araştırmanın ve uygun çalışma tasarımlarının kullanılmasının önemini vurguluyoruz.</a:t>
            </a:r>
          </a:p>
          <a:p>
            <a:endParaRPr lang="tr-TR" sz="2400" dirty="0"/>
          </a:p>
          <a:p>
            <a:r>
              <a:rPr lang="tr-TR" sz="2400" dirty="0"/>
              <a:t>Bunu yaparken birçok uygulamanın olumlu olduğu düşünülen etkisinin klinik uygulamada düşük olduğunu görebiliriz.</a:t>
            </a:r>
          </a:p>
          <a:p>
            <a:endParaRPr lang="tr-TR" sz="2400" dirty="0"/>
          </a:p>
          <a:p>
            <a:r>
              <a:rPr lang="tr-TR" sz="2400" dirty="0">
                <a:solidFill>
                  <a:srgbClr val="202124"/>
                </a:solidFill>
                <a:effectLst/>
                <a:ea typeface="Times New Roman" panose="02020603050405020304" pitchFamily="18" charset="0"/>
                <a:cs typeface="Calibri" panose="020F0502020204030204" pitchFamily="34" charset="0"/>
              </a:rPr>
              <a:t>Gelecekteki araştırmalar, hem uzun vadeli sonuçları hem de uygulama tabanlı tedavinin kullanımı ve uygulanmasının önündeki engelleri ve kolaylaştırıcıları netleştirmelidir</a:t>
            </a:r>
            <a:endParaRPr lang="tr-TR" sz="2400" dirty="0">
              <a:effectLst/>
              <a:ea typeface="Calibri" panose="020F0502020204030204" pitchFamily="34" charset="0"/>
              <a:cs typeface="Times New Roman" panose="02020603050405020304" pitchFamily="18" charset="0"/>
            </a:endParaRPr>
          </a:p>
          <a:p>
            <a:endParaRPr lang="tr-TR" dirty="0"/>
          </a:p>
        </p:txBody>
      </p:sp>
      <p:sp>
        <p:nvSpPr>
          <p:cNvPr id="5" name="Rectangle 2">
            <a:extLst>
              <a:ext uri="{FF2B5EF4-FFF2-40B4-BE49-F238E27FC236}">
                <a16:creationId xmlns:a16="http://schemas.microsoft.com/office/drawing/2014/main" id="{EE2D5BC9-957C-4C4C-A262-05CA063E63E9}"/>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643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F6DFCC-2DFC-4AED-B6CF-E4863D1603E5}"/>
              </a:ext>
            </a:extLst>
          </p:cNvPr>
          <p:cNvSpPr>
            <a:spLocks noGrp="1"/>
          </p:cNvSpPr>
          <p:nvPr>
            <p:ph type="title"/>
          </p:nvPr>
        </p:nvSpPr>
        <p:spPr>
          <a:xfrm>
            <a:off x="838200" y="2449106"/>
            <a:ext cx="10515600" cy="1325563"/>
          </a:xfrm>
        </p:spPr>
        <p:txBody>
          <a:bodyPr/>
          <a:lstStyle/>
          <a:p>
            <a:pPr algn="ctr"/>
            <a:r>
              <a:rPr lang="tr-TR" dirty="0"/>
              <a:t>DİNLEDİĞİNİZ İÇİN TEŞEKKÜRLER..</a:t>
            </a:r>
          </a:p>
        </p:txBody>
      </p:sp>
    </p:spTree>
    <p:extLst>
      <p:ext uri="{BB962C8B-B14F-4D97-AF65-F5344CB8AC3E}">
        <p14:creationId xmlns:p14="http://schemas.microsoft.com/office/powerpoint/2010/main" val="336896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F4F3AA-F9EF-4D57-94D0-6653D64F36B9}"/>
              </a:ext>
            </a:extLst>
          </p:cNvPr>
          <p:cNvSpPr>
            <a:spLocks noGrp="1"/>
          </p:cNvSpPr>
          <p:nvPr>
            <p:ph type="title"/>
          </p:nvPr>
        </p:nvSpPr>
        <p:spPr/>
        <p:txBody>
          <a:bodyPr/>
          <a:lstStyle/>
          <a:p>
            <a:r>
              <a:rPr lang="tr-TR" sz="4400" b="1" dirty="0"/>
              <a:t>GİRİŞ</a:t>
            </a:r>
            <a:endParaRPr lang="tr-TR" b="1" dirty="0"/>
          </a:p>
        </p:txBody>
      </p:sp>
      <p:sp>
        <p:nvSpPr>
          <p:cNvPr id="3" name="İçerik Yer Tutucusu 2">
            <a:extLst>
              <a:ext uri="{FF2B5EF4-FFF2-40B4-BE49-F238E27FC236}">
                <a16:creationId xmlns:a16="http://schemas.microsoft.com/office/drawing/2014/main" id="{BFAEFE21-DFDB-4E04-BCDE-863D76495E34}"/>
              </a:ext>
            </a:extLst>
          </p:cNvPr>
          <p:cNvSpPr>
            <a:spLocks noGrp="1"/>
          </p:cNvSpPr>
          <p:nvPr>
            <p:ph idx="1"/>
          </p:nvPr>
        </p:nvSpPr>
        <p:spPr/>
        <p:txBody>
          <a:bodyPr>
            <a:normAutofit/>
          </a:bodyPr>
          <a:lstStyle/>
          <a:p>
            <a:endParaRPr lang="tr-TR" sz="2400" dirty="0"/>
          </a:p>
          <a:p>
            <a:r>
              <a:rPr lang="tr-TR" sz="2400" dirty="0"/>
              <a:t>İsveç’te yapılan bir çalışmada uygulama tedavisinin 3 ay sonunda UI semptomlarını ve yaşam kalitesini iyileştirdiği ve 12 aylık sürede maliyet etkin olduğu görülmüş.</a:t>
            </a:r>
          </a:p>
          <a:p>
            <a:endParaRPr lang="tr-TR" sz="2400" dirty="0"/>
          </a:p>
          <a:p>
            <a:r>
              <a:rPr lang="tr-TR" sz="2400" dirty="0"/>
              <a:t>Yakın zamanda Brezilya’da yapılan küçük bir çalışmada, sadece yazılı talimatlarla karşılaştırıldığında uygulama tabanlı tedavinin 3 aylık sürede </a:t>
            </a:r>
            <a:r>
              <a:rPr lang="tr-TR" sz="2400" dirty="0" err="1"/>
              <a:t>pelvik</a:t>
            </a:r>
            <a:r>
              <a:rPr lang="tr-TR" sz="2400" dirty="0"/>
              <a:t> taban kas egzersiz uyumunu ve semptomlarda iyileşmeyi arttırdığını göstermiş.</a:t>
            </a:r>
          </a:p>
        </p:txBody>
      </p:sp>
    </p:spTree>
    <p:extLst>
      <p:ext uri="{BB962C8B-B14F-4D97-AF65-F5344CB8AC3E}">
        <p14:creationId xmlns:p14="http://schemas.microsoft.com/office/powerpoint/2010/main" val="389432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DA8428-DC74-4721-9C02-449433515207}"/>
              </a:ext>
            </a:extLst>
          </p:cNvPr>
          <p:cNvSpPr>
            <a:spLocks noGrp="1"/>
          </p:cNvSpPr>
          <p:nvPr>
            <p:ph type="title"/>
          </p:nvPr>
        </p:nvSpPr>
        <p:spPr/>
        <p:txBody>
          <a:bodyPr/>
          <a:lstStyle/>
          <a:p>
            <a:r>
              <a:rPr lang="tr-TR" sz="4400" b="1" dirty="0"/>
              <a:t>GİRİŞ</a:t>
            </a:r>
            <a:endParaRPr lang="tr-TR" b="1" dirty="0"/>
          </a:p>
        </p:txBody>
      </p:sp>
      <p:sp>
        <p:nvSpPr>
          <p:cNvPr id="3" name="İçerik Yer Tutucusu 2">
            <a:extLst>
              <a:ext uri="{FF2B5EF4-FFF2-40B4-BE49-F238E27FC236}">
                <a16:creationId xmlns:a16="http://schemas.microsoft.com/office/drawing/2014/main" id="{7354FBCB-4D66-4B61-944C-BE7535A5B308}"/>
              </a:ext>
            </a:extLst>
          </p:cNvPr>
          <p:cNvSpPr>
            <a:spLocks noGrp="1"/>
          </p:cNvSpPr>
          <p:nvPr>
            <p:ph idx="1"/>
          </p:nvPr>
        </p:nvSpPr>
        <p:spPr/>
        <p:txBody>
          <a:bodyPr/>
          <a:lstStyle/>
          <a:p>
            <a:endParaRPr lang="tr-TR" sz="2400" dirty="0"/>
          </a:p>
          <a:p>
            <a:r>
              <a:rPr lang="tr-TR" sz="2400" dirty="0"/>
              <a:t>Bugüne kadar sıkışma tipi ve </a:t>
            </a:r>
            <a:r>
              <a:rPr lang="tr-TR" sz="2400" dirty="0" err="1"/>
              <a:t>miks</a:t>
            </a:r>
            <a:r>
              <a:rPr lang="tr-TR" sz="2400" dirty="0"/>
              <a:t> tip </a:t>
            </a:r>
            <a:r>
              <a:rPr lang="tr-TR" sz="2400" dirty="0" err="1"/>
              <a:t>üriner</a:t>
            </a:r>
            <a:r>
              <a:rPr lang="tr-TR" sz="2400" dirty="0"/>
              <a:t> </a:t>
            </a:r>
            <a:r>
              <a:rPr lang="tr-TR" sz="2400" dirty="0" err="1"/>
              <a:t>inkontinansta</a:t>
            </a:r>
            <a:r>
              <a:rPr lang="tr-TR" sz="2400" dirty="0"/>
              <a:t> standart tedavi ile uygulama tabanlı tedaviyi karşılaştıran bir çalışma yoktu. </a:t>
            </a:r>
            <a:r>
              <a:rPr lang="tr-TR" sz="2400" dirty="0" err="1"/>
              <a:t>Üriner</a:t>
            </a:r>
            <a:r>
              <a:rPr lang="tr-TR" sz="2400" dirty="0"/>
              <a:t> </a:t>
            </a:r>
            <a:r>
              <a:rPr lang="tr-TR" sz="2400" dirty="0" err="1"/>
              <a:t>inkontinansı</a:t>
            </a:r>
            <a:r>
              <a:rPr lang="tr-TR" sz="2400" dirty="0"/>
              <a:t> olan kadınların çoğu stres, sıkışma ya da </a:t>
            </a:r>
            <a:r>
              <a:rPr lang="tr-TR" sz="2400" dirty="0" err="1"/>
              <a:t>miks</a:t>
            </a:r>
            <a:r>
              <a:rPr lang="tr-TR" sz="2400" dirty="0"/>
              <a:t> tipte olduğu için verilerdeki bu eksiklik önemliydi.</a:t>
            </a:r>
          </a:p>
          <a:p>
            <a:endParaRPr lang="tr-TR" sz="2400" dirty="0"/>
          </a:p>
          <a:p>
            <a:r>
              <a:rPr lang="tr-TR" sz="2400" dirty="0"/>
              <a:t>Stres, sıkışma ve </a:t>
            </a:r>
            <a:r>
              <a:rPr lang="tr-TR" sz="2400" dirty="0" err="1"/>
              <a:t>miks</a:t>
            </a:r>
            <a:r>
              <a:rPr lang="tr-TR" sz="2400" dirty="0"/>
              <a:t> tip </a:t>
            </a:r>
            <a:r>
              <a:rPr lang="tr-TR" sz="2400" dirty="0" err="1"/>
              <a:t>üriner</a:t>
            </a:r>
            <a:r>
              <a:rPr lang="tr-TR" sz="2400" dirty="0"/>
              <a:t> </a:t>
            </a:r>
            <a:r>
              <a:rPr lang="tr-TR" sz="2400" dirty="0" err="1"/>
              <a:t>inkontinanslı</a:t>
            </a:r>
            <a:r>
              <a:rPr lang="tr-TR" sz="2400" dirty="0"/>
              <a:t> kadınların kullanabileceği bir uygulama geliştirdik. Bu çalışmada 4 aylık sürede uygulama tabanlı tedavinin pratisyen hekimlerce sağlanan standart tedavi ile eşdeğerliğini özellikle değerlendirdik.</a:t>
            </a:r>
          </a:p>
          <a:p>
            <a:pPr marL="0" indent="0">
              <a:buNone/>
            </a:pPr>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45000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601D3-D855-446F-AA27-382E948BFBCA}"/>
              </a:ext>
            </a:extLst>
          </p:cNvPr>
          <p:cNvSpPr>
            <a:spLocks noGrp="1"/>
          </p:cNvSpPr>
          <p:nvPr>
            <p:ph type="title"/>
          </p:nvPr>
        </p:nvSpPr>
        <p:spPr/>
        <p:txBody>
          <a:bodyPr/>
          <a:lstStyle/>
          <a:p>
            <a:r>
              <a:rPr lang="tr-TR" b="1" dirty="0"/>
              <a:t>METOD</a:t>
            </a:r>
          </a:p>
        </p:txBody>
      </p:sp>
      <p:sp>
        <p:nvSpPr>
          <p:cNvPr id="3" name="İçerik Yer Tutucusu 2">
            <a:extLst>
              <a:ext uri="{FF2B5EF4-FFF2-40B4-BE49-F238E27FC236}">
                <a16:creationId xmlns:a16="http://schemas.microsoft.com/office/drawing/2014/main" id="{19E2A98D-51CE-4295-B3CF-0C56D6CAF1DE}"/>
              </a:ext>
            </a:extLst>
          </p:cNvPr>
          <p:cNvSpPr>
            <a:spLocks noGrp="1"/>
          </p:cNvSpPr>
          <p:nvPr>
            <p:ph idx="1"/>
          </p:nvPr>
        </p:nvSpPr>
        <p:spPr/>
        <p:txBody>
          <a:bodyPr/>
          <a:lstStyle/>
          <a:p>
            <a:endParaRPr lang="tr-TR" sz="2400" dirty="0"/>
          </a:p>
          <a:p>
            <a:r>
              <a:rPr lang="tr-TR" sz="2400" dirty="0"/>
              <a:t>Stres, sıkışma ve </a:t>
            </a:r>
            <a:r>
              <a:rPr lang="tr-TR" sz="2400" dirty="0" err="1"/>
              <a:t>miks</a:t>
            </a:r>
            <a:r>
              <a:rPr lang="tr-TR" sz="2400" dirty="0"/>
              <a:t> tip UI olan kadınlarda pragmatik, çift kollu, eşdeğerlik çalışması gerçekleştirdik.(</a:t>
            </a:r>
            <a:r>
              <a:rPr lang="tr-TR" sz="2400" dirty="0" err="1"/>
              <a:t>the</a:t>
            </a:r>
            <a:r>
              <a:rPr lang="tr-TR" sz="2400" dirty="0"/>
              <a:t> </a:t>
            </a:r>
            <a:r>
              <a:rPr lang="tr-TR" sz="2400" dirty="0" err="1"/>
              <a:t>URinControl</a:t>
            </a:r>
            <a:r>
              <a:rPr lang="tr-TR" sz="2400" dirty="0"/>
              <a:t> </a:t>
            </a:r>
            <a:r>
              <a:rPr lang="tr-TR" sz="2400" dirty="0" err="1"/>
              <a:t>trial</a:t>
            </a:r>
            <a:r>
              <a:rPr lang="tr-TR" sz="2400" dirty="0"/>
              <a:t>)</a:t>
            </a:r>
          </a:p>
          <a:p>
            <a:endParaRPr lang="tr-TR" sz="2400" dirty="0"/>
          </a:p>
          <a:p>
            <a:r>
              <a:rPr lang="tr-TR" sz="2400" dirty="0"/>
              <a:t>Çalışma protokolü önceden yayınlandı. Çalışma başladıktan sonra protokolde değişiklik yapılarak bir süreç değerlendirme yöntemi eklendi, düşük katılım oranı nedeniyle katılımcı dahil etmede değişiklikler yapıldı.</a:t>
            </a:r>
          </a:p>
          <a:p>
            <a:endParaRPr lang="tr-TR" sz="2400" dirty="0"/>
          </a:p>
          <a:p>
            <a:r>
              <a:rPr lang="tr-TR" sz="2400" dirty="0"/>
              <a:t>Konsolide çalışma raporlama standartları kılavuzunu(CONSORT) takip ettik.</a:t>
            </a:r>
          </a:p>
          <a:p>
            <a:endParaRPr lang="tr-TR" sz="2400" dirty="0"/>
          </a:p>
          <a:p>
            <a:endParaRPr lang="tr-TR" dirty="0"/>
          </a:p>
          <a:p>
            <a:endParaRPr lang="tr-TR" dirty="0"/>
          </a:p>
        </p:txBody>
      </p:sp>
    </p:spTree>
    <p:extLst>
      <p:ext uri="{BB962C8B-B14F-4D97-AF65-F5344CB8AC3E}">
        <p14:creationId xmlns:p14="http://schemas.microsoft.com/office/powerpoint/2010/main" val="352619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22DF28-423E-49E7-9E45-5673CDF31BE8}"/>
              </a:ext>
            </a:extLst>
          </p:cNvPr>
          <p:cNvSpPr>
            <a:spLocks noGrp="1"/>
          </p:cNvSpPr>
          <p:nvPr>
            <p:ph type="title"/>
          </p:nvPr>
        </p:nvSpPr>
        <p:spPr/>
        <p:txBody>
          <a:bodyPr/>
          <a:lstStyle/>
          <a:p>
            <a:r>
              <a:rPr lang="tr-TR" b="1" dirty="0"/>
              <a:t>METOD</a:t>
            </a:r>
          </a:p>
        </p:txBody>
      </p:sp>
      <p:sp>
        <p:nvSpPr>
          <p:cNvPr id="3" name="İçerik Yer Tutucusu 2">
            <a:extLst>
              <a:ext uri="{FF2B5EF4-FFF2-40B4-BE49-F238E27FC236}">
                <a16:creationId xmlns:a16="http://schemas.microsoft.com/office/drawing/2014/main" id="{11EF9D14-C822-41AB-AC56-63C2D0FFECBC}"/>
              </a:ext>
            </a:extLst>
          </p:cNvPr>
          <p:cNvSpPr>
            <a:spLocks noGrp="1"/>
          </p:cNvSpPr>
          <p:nvPr>
            <p:ph idx="1"/>
          </p:nvPr>
        </p:nvSpPr>
        <p:spPr/>
        <p:txBody>
          <a:bodyPr>
            <a:normAutofit/>
          </a:bodyPr>
          <a:lstStyle/>
          <a:p>
            <a:pPr marL="0" indent="0">
              <a:buNone/>
            </a:pPr>
            <a:endParaRPr lang="tr-TR" sz="2400" dirty="0"/>
          </a:p>
          <a:p>
            <a:r>
              <a:rPr lang="tr-TR" sz="2400" dirty="0"/>
              <a:t>Hollanda Groningen Üniversitesi Tıp Merkezi Tıbbi </a:t>
            </a:r>
            <a:r>
              <a:rPr lang="tr-TR" sz="2400"/>
              <a:t>Etik Inceleme </a:t>
            </a:r>
            <a:r>
              <a:rPr lang="tr-TR" sz="2400" dirty="0"/>
              <a:t>kurulu çalışmayı onayladı.</a:t>
            </a:r>
          </a:p>
          <a:p>
            <a:endParaRPr lang="tr-TR" sz="2400" dirty="0"/>
          </a:p>
          <a:p>
            <a:r>
              <a:rPr lang="tr-TR" sz="2400" dirty="0"/>
              <a:t>Tüm katılımcılara yazılı bilgilendirme onamı verildi.</a:t>
            </a:r>
          </a:p>
          <a:p>
            <a:endParaRPr lang="tr-TR" sz="2400" dirty="0"/>
          </a:p>
          <a:p>
            <a:r>
              <a:rPr lang="tr-TR" sz="2400" dirty="0"/>
              <a:t>Katılımcılar birinci basamak, basın ve sosyal medya aracılığı ile 2015 temmuz ayı ile 2018 temmuz ayı arasında Hollanda’nın kuzeyinden dahil edildi.</a:t>
            </a:r>
          </a:p>
          <a:p>
            <a:endParaRPr lang="tr-TR" sz="2400" dirty="0"/>
          </a:p>
        </p:txBody>
      </p:sp>
    </p:spTree>
    <p:extLst>
      <p:ext uri="{BB962C8B-B14F-4D97-AF65-F5344CB8AC3E}">
        <p14:creationId xmlns:p14="http://schemas.microsoft.com/office/powerpoint/2010/main" val="131503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E2A45E-9A0C-4C24-B20C-2192AE1AE964}"/>
              </a:ext>
            </a:extLst>
          </p:cNvPr>
          <p:cNvSpPr>
            <a:spLocks noGrp="1"/>
          </p:cNvSpPr>
          <p:nvPr>
            <p:ph type="title"/>
          </p:nvPr>
        </p:nvSpPr>
        <p:spPr/>
        <p:txBody>
          <a:bodyPr/>
          <a:lstStyle/>
          <a:p>
            <a:r>
              <a:rPr lang="tr-TR" b="1" dirty="0"/>
              <a:t>METOD</a:t>
            </a:r>
          </a:p>
        </p:txBody>
      </p:sp>
      <p:sp>
        <p:nvSpPr>
          <p:cNvPr id="3" name="İçerik Yer Tutucusu 2">
            <a:extLst>
              <a:ext uri="{FF2B5EF4-FFF2-40B4-BE49-F238E27FC236}">
                <a16:creationId xmlns:a16="http://schemas.microsoft.com/office/drawing/2014/main" id="{07F4D3F2-3B39-44DE-B337-A69883B7A78F}"/>
              </a:ext>
            </a:extLst>
          </p:cNvPr>
          <p:cNvSpPr>
            <a:spLocks noGrp="1"/>
          </p:cNvSpPr>
          <p:nvPr>
            <p:ph idx="1"/>
          </p:nvPr>
        </p:nvSpPr>
        <p:spPr/>
        <p:txBody>
          <a:bodyPr/>
          <a:lstStyle/>
          <a:p>
            <a:pPr marL="0" indent="0">
              <a:buNone/>
            </a:pPr>
            <a:endParaRPr lang="tr-TR" sz="2400" dirty="0"/>
          </a:p>
          <a:p>
            <a:r>
              <a:rPr lang="tr-TR" sz="2400" dirty="0"/>
              <a:t>Birinci basamağa </a:t>
            </a:r>
            <a:r>
              <a:rPr lang="tr-TR" sz="2400" dirty="0" err="1"/>
              <a:t>üriner</a:t>
            </a:r>
            <a:r>
              <a:rPr lang="tr-TR" sz="2400" dirty="0"/>
              <a:t> </a:t>
            </a:r>
            <a:r>
              <a:rPr lang="tr-TR" sz="2400" dirty="0" err="1"/>
              <a:t>inkontinans</a:t>
            </a:r>
            <a:r>
              <a:rPr lang="tr-TR" sz="2400" dirty="0"/>
              <a:t> ile başvuran kadınlar çalışmaya davet edildi.</a:t>
            </a:r>
          </a:p>
          <a:p>
            <a:endParaRPr lang="tr-TR" sz="2400" dirty="0"/>
          </a:p>
          <a:p>
            <a:r>
              <a:rPr lang="tr-TR" sz="2400" dirty="0"/>
              <a:t>Basın ve sosyal medya ile alınan katılımcılar çalışma hakkında bilgi alabilmek için özel bir web sitesine kayıt oldu.</a:t>
            </a:r>
          </a:p>
          <a:p>
            <a:endParaRPr lang="tr-TR" sz="2400" dirty="0"/>
          </a:p>
          <a:p>
            <a:r>
              <a:rPr lang="tr-TR" sz="2400" dirty="0"/>
              <a:t>Üç İ</a:t>
            </a:r>
            <a:r>
              <a:rPr lang="tr-TR" sz="2400"/>
              <a:t>nkontinans</a:t>
            </a:r>
            <a:r>
              <a:rPr lang="tr-TR" sz="2400" dirty="0"/>
              <a:t> Sorusu </a:t>
            </a:r>
            <a:r>
              <a:rPr lang="fr-FR" sz="2400" dirty="0"/>
              <a:t>(3IQ)</a:t>
            </a:r>
            <a:r>
              <a:rPr lang="tr-TR" sz="2400" dirty="0"/>
              <a:t> anketi</a:t>
            </a:r>
            <a:r>
              <a:rPr lang="fr-FR" sz="2400" dirty="0"/>
              <a:t> </a:t>
            </a:r>
            <a:r>
              <a:rPr lang="tr-TR" sz="2400" dirty="0"/>
              <a:t>ile katılımcıların UI tanısı doğrulandı.</a:t>
            </a:r>
          </a:p>
          <a:p>
            <a:endParaRPr lang="tr-TR" sz="2400" dirty="0"/>
          </a:p>
          <a:p>
            <a:pPr marL="0" indent="0">
              <a:buNone/>
            </a:pPr>
            <a:endParaRPr lang="tr-TR" dirty="0"/>
          </a:p>
        </p:txBody>
      </p:sp>
    </p:spTree>
    <p:extLst>
      <p:ext uri="{BB962C8B-B14F-4D97-AF65-F5344CB8AC3E}">
        <p14:creationId xmlns:p14="http://schemas.microsoft.com/office/powerpoint/2010/main" val="31175076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2159</Words>
  <Application>Microsoft Office PowerPoint</Application>
  <PresentationFormat>Geniş ekran</PresentationFormat>
  <Paragraphs>248</Paragraphs>
  <Slides>46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46</vt:i4>
      </vt:variant>
    </vt:vector>
  </HeadingPairs>
  <TitlesOfParts>
    <vt:vector size="51" baseType="lpstr">
      <vt:lpstr>Arial</vt:lpstr>
      <vt:lpstr>Calibri</vt:lpstr>
      <vt:lpstr>Calibri Light</vt:lpstr>
      <vt:lpstr>Google Sans</vt:lpstr>
      <vt:lpstr>Office Teması</vt:lpstr>
      <vt:lpstr>PowerPoint Sunusu</vt:lpstr>
      <vt:lpstr>BİRİNCİ BASAMAKTA ÜRİNER İNKONTİNANS İÇİN UYGULAMA TABANLI TEDAVİ: PRAGMATİK, RANDOMİZE KONTROLLÜ ÇALIŞMA</vt:lpstr>
      <vt:lpstr>GİRİŞ</vt:lpstr>
      <vt:lpstr>GİRİŞ</vt:lpstr>
      <vt:lpstr>GİRİŞ</vt:lpstr>
      <vt:lpstr>GİRİŞ</vt:lpstr>
      <vt:lpstr>METOD</vt:lpstr>
      <vt:lpstr>METOD</vt:lpstr>
      <vt:lpstr>METOD</vt:lpstr>
      <vt:lpstr>PowerPoint Sunusu</vt:lpstr>
      <vt:lpstr>METOD</vt:lpstr>
      <vt:lpstr>METOD  Müdahale</vt:lpstr>
      <vt:lpstr>METOD  Müdahale</vt:lpstr>
      <vt:lpstr>METOD  Veriler</vt:lpstr>
      <vt:lpstr>METOD  Veriler</vt:lpstr>
      <vt:lpstr>PowerPoint Sunusu</vt:lpstr>
      <vt:lpstr>METOD  Randomizasyon ve Körleme</vt:lpstr>
      <vt:lpstr>METOD  Örneklem Boyutu</vt:lpstr>
      <vt:lpstr>METOD  Örneklem Boyutu</vt:lpstr>
      <vt:lpstr>METOD  İstatistiksel Yöntemler</vt:lpstr>
      <vt:lpstr>METOD  İstatistiksel Yöntemler</vt:lpstr>
      <vt:lpstr>METOD  İstatistiksel Yöntemler</vt:lpstr>
      <vt:lpstr>BULGULAR</vt:lpstr>
      <vt:lpstr>PowerPoint Sunusu</vt:lpstr>
      <vt:lpstr>BULGULAR</vt:lpstr>
      <vt:lpstr>BULGULAR</vt:lpstr>
      <vt:lpstr>BULGULAR</vt:lpstr>
      <vt:lpstr>PowerPoint Sunusu</vt:lpstr>
      <vt:lpstr>BULGULAR</vt:lpstr>
      <vt:lpstr>BULGULAR</vt:lpstr>
      <vt:lpstr>PowerPoint Sunusu</vt:lpstr>
      <vt:lpstr>BULGULAR</vt:lpstr>
      <vt:lpstr>PowerPoint Sunusu</vt:lpstr>
      <vt:lpstr>TARTIŞMA</vt:lpstr>
      <vt:lpstr>TARTIŞMA</vt:lpstr>
      <vt:lpstr>TARTIŞMA</vt:lpstr>
      <vt:lpstr>TARTIŞMA</vt:lpstr>
      <vt:lpstr>TARTIŞMA</vt:lpstr>
      <vt:lpstr>TARTIŞMA</vt:lpstr>
      <vt:lpstr>TARTIŞMA</vt:lpstr>
      <vt:lpstr>TARTIŞMA</vt:lpstr>
      <vt:lpstr>TARTIŞMA</vt:lpstr>
      <vt:lpstr>TARTIŞMA</vt:lpstr>
      <vt:lpstr>SONUÇ</vt:lpstr>
      <vt:lpstr>SONUÇ</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Betül  Kaya</dc:creator>
  <cp:lastModifiedBy>Betül  Kaya</cp:lastModifiedBy>
  <cp:revision>42</cp:revision>
  <dcterms:created xsi:type="dcterms:W3CDTF">2021-11-06T21:49:18Z</dcterms:created>
  <dcterms:modified xsi:type="dcterms:W3CDTF">2021-11-16T20:23:44Z</dcterms:modified>
</cp:coreProperties>
</file>