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5" r:id="rId18"/>
    <p:sldId id="272" r:id="rId19"/>
    <p:sldId id="276" r:id="rId20"/>
    <p:sldId id="277" r:id="rId21"/>
    <p:sldId id="278" r:id="rId22"/>
    <p:sldId id="279" r:id="rId23"/>
    <p:sldId id="280" r:id="rId24"/>
    <p:sldId id="281" r:id="rId25"/>
    <p:sldId id="282" r:id="rId26"/>
    <p:sldId id="284" r:id="rId27"/>
    <p:sldId id="285" r:id="rId28"/>
    <p:sldId id="286" r:id="rId29"/>
    <p:sldId id="287" r:id="rId30"/>
    <p:sldId id="288" r:id="rId31"/>
    <p:sldId id="293" r:id="rId32"/>
    <p:sldId id="292" r:id="rId33"/>
    <p:sldId id="295" r:id="rId34"/>
    <p:sldId id="294" r:id="rId35"/>
    <p:sldId id="291" r:id="rId36"/>
    <p:sldId id="290" r:id="rId37"/>
    <p:sldId id="289" r:id="rId38"/>
    <p:sldId id="283"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74" autoAdjust="0"/>
    <p:restoredTop sz="94660"/>
  </p:normalViewPr>
  <p:slideViewPr>
    <p:cSldViewPr snapToGrid="0">
      <p:cViewPr>
        <p:scale>
          <a:sx n="122" d="100"/>
          <a:sy n="122" d="100"/>
        </p:scale>
        <p:origin x="-10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2A5CD04-69B4-4D55-BA8A-D4B59172DEFF}" type="datetimeFigureOut">
              <a:rPr lang="tr-TR" smtClean="0"/>
              <a:t>13.04.2021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608A5F-0672-4C20-A890-B1DA60745FAB}" type="slidenum">
              <a:rPr lang="tr-TR" smtClean="0"/>
              <a:t>‹#›</a:t>
            </a:fld>
            <a:endParaRPr lang="tr-TR"/>
          </a:p>
        </p:txBody>
      </p:sp>
    </p:spTree>
    <p:extLst>
      <p:ext uri="{BB962C8B-B14F-4D97-AF65-F5344CB8AC3E}">
        <p14:creationId xmlns:p14="http://schemas.microsoft.com/office/powerpoint/2010/main" val="4039054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A5CD04-69B4-4D55-BA8A-D4B59172DEFF}" type="datetimeFigureOut">
              <a:rPr lang="tr-TR" smtClean="0"/>
              <a:t>13.04.2021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608A5F-0672-4C20-A890-B1DA60745FAB}" type="slidenum">
              <a:rPr lang="tr-TR" smtClean="0"/>
              <a:t>‹#›</a:t>
            </a:fld>
            <a:endParaRPr lang="tr-TR"/>
          </a:p>
        </p:txBody>
      </p:sp>
    </p:spTree>
    <p:extLst>
      <p:ext uri="{BB962C8B-B14F-4D97-AF65-F5344CB8AC3E}">
        <p14:creationId xmlns:p14="http://schemas.microsoft.com/office/powerpoint/2010/main" val="3905068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A5CD04-69B4-4D55-BA8A-D4B59172DEFF}" type="datetimeFigureOut">
              <a:rPr lang="tr-TR" smtClean="0"/>
              <a:t>13.04.2021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608A5F-0672-4C20-A890-B1DA60745FAB}" type="slidenum">
              <a:rPr lang="tr-TR" smtClean="0"/>
              <a:t>‹#›</a:t>
            </a:fld>
            <a:endParaRPr lang="tr-TR"/>
          </a:p>
        </p:txBody>
      </p:sp>
    </p:spTree>
    <p:extLst>
      <p:ext uri="{BB962C8B-B14F-4D97-AF65-F5344CB8AC3E}">
        <p14:creationId xmlns:p14="http://schemas.microsoft.com/office/powerpoint/2010/main" val="1838586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2A5CD04-69B4-4D55-BA8A-D4B59172DEFF}" type="datetimeFigureOut">
              <a:rPr lang="tr-TR" smtClean="0"/>
              <a:t>13.04.2021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608A5F-0672-4C20-A890-B1DA60745FAB}" type="slidenum">
              <a:rPr lang="tr-TR" smtClean="0"/>
              <a:t>‹#›</a:t>
            </a:fld>
            <a:endParaRPr lang="tr-TR"/>
          </a:p>
        </p:txBody>
      </p:sp>
    </p:spTree>
    <p:extLst>
      <p:ext uri="{BB962C8B-B14F-4D97-AF65-F5344CB8AC3E}">
        <p14:creationId xmlns:p14="http://schemas.microsoft.com/office/powerpoint/2010/main" val="480357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2A5CD04-69B4-4D55-BA8A-D4B59172DEFF}" type="datetimeFigureOut">
              <a:rPr lang="tr-TR" smtClean="0"/>
              <a:t>13.04.2021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1608A5F-0672-4C20-A890-B1DA60745FAB}" type="slidenum">
              <a:rPr lang="tr-TR" smtClean="0"/>
              <a:t>‹#›</a:t>
            </a:fld>
            <a:endParaRPr lang="tr-TR"/>
          </a:p>
        </p:txBody>
      </p:sp>
    </p:spTree>
    <p:extLst>
      <p:ext uri="{BB962C8B-B14F-4D97-AF65-F5344CB8AC3E}">
        <p14:creationId xmlns:p14="http://schemas.microsoft.com/office/powerpoint/2010/main" val="5585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2A5CD04-69B4-4D55-BA8A-D4B59172DEFF}" type="datetimeFigureOut">
              <a:rPr lang="tr-TR" smtClean="0"/>
              <a:t>13.04.2021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608A5F-0672-4C20-A890-B1DA60745FAB}" type="slidenum">
              <a:rPr lang="tr-TR" smtClean="0"/>
              <a:t>‹#›</a:t>
            </a:fld>
            <a:endParaRPr lang="tr-TR"/>
          </a:p>
        </p:txBody>
      </p:sp>
    </p:spTree>
    <p:extLst>
      <p:ext uri="{BB962C8B-B14F-4D97-AF65-F5344CB8AC3E}">
        <p14:creationId xmlns:p14="http://schemas.microsoft.com/office/powerpoint/2010/main" val="2286736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2A5CD04-69B4-4D55-BA8A-D4B59172DEFF}" type="datetimeFigureOut">
              <a:rPr lang="tr-TR" smtClean="0"/>
              <a:t>13.04.2021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1608A5F-0672-4C20-A890-B1DA60745FAB}" type="slidenum">
              <a:rPr lang="tr-TR" smtClean="0"/>
              <a:t>‹#›</a:t>
            </a:fld>
            <a:endParaRPr lang="tr-TR"/>
          </a:p>
        </p:txBody>
      </p:sp>
    </p:spTree>
    <p:extLst>
      <p:ext uri="{BB962C8B-B14F-4D97-AF65-F5344CB8AC3E}">
        <p14:creationId xmlns:p14="http://schemas.microsoft.com/office/powerpoint/2010/main" val="1019655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2A5CD04-69B4-4D55-BA8A-D4B59172DEFF}" type="datetimeFigureOut">
              <a:rPr lang="tr-TR" smtClean="0"/>
              <a:t>13.04.2021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1608A5F-0672-4C20-A890-B1DA60745FAB}" type="slidenum">
              <a:rPr lang="tr-TR" smtClean="0"/>
              <a:t>‹#›</a:t>
            </a:fld>
            <a:endParaRPr lang="tr-TR"/>
          </a:p>
        </p:txBody>
      </p:sp>
    </p:spTree>
    <p:extLst>
      <p:ext uri="{BB962C8B-B14F-4D97-AF65-F5344CB8AC3E}">
        <p14:creationId xmlns:p14="http://schemas.microsoft.com/office/powerpoint/2010/main" val="1272444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2A5CD04-69B4-4D55-BA8A-D4B59172DEFF}" type="datetimeFigureOut">
              <a:rPr lang="tr-TR" smtClean="0"/>
              <a:t>13.04.2021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1608A5F-0672-4C20-A890-B1DA60745FAB}" type="slidenum">
              <a:rPr lang="tr-TR" smtClean="0"/>
              <a:t>‹#›</a:t>
            </a:fld>
            <a:endParaRPr lang="tr-TR"/>
          </a:p>
        </p:txBody>
      </p:sp>
    </p:spTree>
    <p:extLst>
      <p:ext uri="{BB962C8B-B14F-4D97-AF65-F5344CB8AC3E}">
        <p14:creationId xmlns:p14="http://schemas.microsoft.com/office/powerpoint/2010/main" val="113599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2A5CD04-69B4-4D55-BA8A-D4B59172DEFF}" type="datetimeFigureOut">
              <a:rPr lang="tr-TR" smtClean="0"/>
              <a:t>13.04.2021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608A5F-0672-4C20-A890-B1DA60745FAB}" type="slidenum">
              <a:rPr lang="tr-TR" smtClean="0"/>
              <a:t>‹#›</a:t>
            </a:fld>
            <a:endParaRPr lang="tr-TR"/>
          </a:p>
        </p:txBody>
      </p:sp>
    </p:spTree>
    <p:extLst>
      <p:ext uri="{BB962C8B-B14F-4D97-AF65-F5344CB8AC3E}">
        <p14:creationId xmlns:p14="http://schemas.microsoft.com/office/powerpoint/2010/main" val="3813083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2A5CD04-69B4-4D55-BA8A-D4B59172DEFF}" type="datetimeFigureOut">
              <a:rPr lang="tr-TR" smtClean="0"/>
              <a:t>13.04.2021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1608A5F-0672-4C20-A890-B1DA60745FAB}" type="slidenum">
              <a:rPr lang="tr-TR" smtClean="0"/>
              <a:t>‹#›</a:t>
            </a:fld>
            <a:endParaRPr lang="tr-TR"/>
          </a:p>
        </p:txBody>
      </p:sp>
    </p:spTree>
    <p:extLst>
      <p:ext uri="{BB962C8B-B14F-4D97-AF65-F5344CB8AC3E}">
        <p14:creationId xmlns:p14="http://schemas.microsoft.com/office/powerpoint/2010/main" val="4042598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A5CD04-69B4-4D55-BA8A-D4B59172DEFF}" type="datetimeFigureOut">
              <a:rPr lang="tr-TR" smtClean="0"/>
              <a:t>13.04.2021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08A5F-0672-4C20-A890-B1DA60745FAB}" type="slidenum">
              <a:rPr lang="tr-TR" smtClean="0"/>
              <a:t>‹#›</a:t>
            </a:fld>
            <a:endParaRPr lang="tr-TR"/>
          </a:p>
        </p:txBody>
      </p:sp>
    </p:spTree>
    <p:extLst>
      <p:ext uri="{BB962C8B-B14F-4D97-AF65-F5344CB8AC3E}">
        <p14:creationId xmlns:p14="http://schemas.microsoft.com/office/powerpoint/2010/main" val="1237329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journals.sagepub.com/doi/10.1177/0333102417722521?url_ver=Z39.88-2003&amp;rfr_id=ori:rid:crossref.org&amp;rfr_dat=cr_pub%20%200pubmed"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journals.sagepub.com/doi/10.1177/0333102417722521?url_ver=Z39.88-2003&amp;rfr_id=ori:rid:crossref.org&amp;rfr_dat=cr_pub%20%200pubmed"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journals.sagepub.com/doi/10.1177/0333102417722521?url_ver=Z39.88-2003&amp;rfr_id=ori:rid:crossref.org&amp;rfr_dat=cr_pub%20%200pubmed"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dirty="0"/>
          </a:p>
        </p:txBody>
      </p:sp>
      <p:sp>
        <p:nvSpPr>
          <p:cNvPr id="3" name="Alt Başlık 2"/>
          <p:cNvSpPr>
            <a:spLocks noGrp="1"/>
          </p:cNvSpPr>
          <p:nvPr>
            <p:ph type="subTitle" idx="1"/>
          </p:nvPr>
        </p:nvSpPr>
        <p:spPr>
          <a:xfrm>
            <a:off x="1524000" y="4429919"/>
            <a:ext cx="9144000" cy="1655762"/>
          </a:xfrm>
        </p:spPr>
        <p:txBody>
          <a:bodyPr>
            <a:normAutofit lnSpcReduction="10000"/>
          </a:bodyPr>
          <a:lstStyle/>
          <a:p>
            <a:r>
              <a:rPr lang="tr-TR" sz="2800" dirty="0"/>
              <a:t>Gerilim tipi baş ağrısında kuvvet antrenmanının etkinliği: </a:t>
            </a:r>
            <a:r>
              <a:rPr lang="tr-TR" sz="2800" dirty="0" err="1"/>
              <a:t>Randomize</a:t>
            </a:r>
            <a:r>
              <a:rPr lang="tr-TR" sz="2800" dirty="0"/>
              <a:t> kontrollü bir çalışma</a:t>
            </a:r>
          </a:p>
          <a:p>
            <a:r>
              <a:rPr lang="tr-TR" sz="2000" dirty="0" err="1" smtClean="0"/>
              <a:t>Araş</a:t>
            </a:r>
            <a:r>
              <a:rPr lang="tr-TR" sz="2000" dirty="0" smtClean="0"/>
              <a:t>. Gör. Dr. Havva Şen</a:t>
            </a:r>
          </a:p>
          <a:p>
            <a:r>
              <a:rPr lang="tr-TR" sz="2000" dirty="0" smtClean="0"/>
              <a:t>13.04.2021</a:t>
            </a:r>
            <a:endParaRPr lang="tr-TR" sz="2000" dirty="0"/>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012857"/>
            <a:ext cx="9144000" cy="3417062"/>
          </a:xfrm>
          <a:prstGeom prst="rect">
            <a:avLst/>
          </a:prstGeom>
        </p:spPr>
      </p:pic>
    </p:spTree>
    <p:extLst>
      <p:ext uri="{BB962C8B-B14F-4D97-AF65-F5344CB8AC3E}">
        <p14:creationId xmlns:p14="http://schemas.microsoft.com/office/powerpoint/2010/main" val="2529953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Katılımcılar</a:t>
            </a:r>
            <a:endParaRPr lang="tr-TR" dirty="0"/>
          </a:p>
        </p:txBody>
      </p:sp>
      <p:sp>
        <p:nvSpPr>
          <p:cNvPr id="3" name="İçerik Yer Tutucusu 2"/>
          <p:cNvSpPr>
            <a:spLocks noGrp="1"/>
          </p:cNvSpPr>
          <p:nvPr>
            <p:ph idx="1"/>
          </p:nvPr>
        </p:nvSpPr>
        <p:spPr/>
        <p:txBody>
          <a:bodyPr/>
          <a:lstStyle/>
          <a:p>
            <a:r>
              <a:rPr lang="tr-TR" dirty="0"/>
              <a:t>İlgili tüm hastalardan hastanedeki ilk konsültasyonlarından </a:t>
            </a:r>
            <a:r>
              <a:rPr lang="tr-TR" dirty="0" smtClean="0"/>
              <a:t>önce 4 </a:t>
            </a:r>
            <a:r>
              <a:rPr lang="tr-TR" dirty="0"/>
              <a:t>haftalık bir baş ağrısı günlüğü doldurmaları istendi. </a:t>
            </a:r>
            <a:endParaRPr lang="tr-TR" dirty="0" smtClean="0"/>
          </a:p>
          <a:p>
            <a:r>
              <a:rPr lang="tr-TR" dirty="0" smtClean="0"/>
              <a:t>Temel </a:t>
            </a:r>
            <a:r>
              <a:rPr lang="tr-TR" dirty="0"/>
              <a:t>günlükler, dahil fizyoterapist (BKM) tarafından kontrol edildi. Yalnızca günlüğü tamamlayan ve günlüğü TTH için ICHD-II kriterlerini karşılayan hastalar dahil edildi. </a:t>
            </a:r>
            <a:endParaRPr lang="tr-TR" dirty="0" smtClean="0"/>
          </a:p>
          <a:p>
            <a:r>
              <a:rPr lang="tr-TR" dirty="0" smtClean="0"/>
              <a:t>Günlüğün </a:t>
            </a:r>
            <a:r>
              <a:rPr lang="tr-TR" dirty="0"/>
              <a:t>migren ve TTH ile ilgili günler konusunda kesin olmaması durumunda, günlük verileri bir baş ağrısı uzmanına danışarak ve / veya hastayla ayrıntılı bir tanısal telefon görüşmesi ile desteklenmiştir</a:t>
            </a:r>
          </a:p>
        </p:txBody>
      </p:sp>
    </p:spTree>
    <p:extLst>
      <p:ext uri="{BB962C8B-B14F-4D97-AF65-F5344CB8AC3E}">
        <p14:creationId xmlns:p14="http://schemas.microsoft.com/office/powerpoint/2010/main" val="3090810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Katılımcılar</a:t>
            </a:r>
            <a:endParaRPr lang="tr-TR" dirty="0"/>
          </a:p>
        </p:txBody>
      </p:sp>
      <p:sp>
        <p:nvSpPr>
          <p:cNvPr id="3" name="İçerik Yer Tutucusu 2"/>
          <p:cNvSpPr>
            <a:spLocks noGrp="1"/>
          </p:cNvSpPr>
          <p:nvPr>
            <p:ph idx="1"/>
          </p:nvPr>
        </p:nvSpPr>
        <p:spPr/>
        <p:txBody>
          <a:bodyPr/>
          <a:lstStyle/>
          <a:p>
            <a:pPr marL="0" indent="0">
              <a:buNone/>
            </a:pPr>
            <a:r>
              <a:rPr lang="tr-TR" dirty="0"/>
              <a:t>Hariç tutma </a:t>
            </a:r>
            <a:r>
              <a:rPr lang="tr-TR" dirty="0" smtClean="0"/>
              <a:t>kriterleri:</a:t>
            </a:r>
            <a:endParaRPr lang="tr-TR" dirty="0"/>
          </a:p>
          <a:p>
            <a:pPr lvl="0"/>
            <a:r>
              <a:rPr lang="tr-TR" dirty="0" smtClean="0"/>
              <a:t>Aşırı </a:t>
            </a:r>
            <a:r>
              <a:rPr lang="tr-TR" dirty="0"/>
              <a:t>ilaç kullanımından kaynaklanan baş ağrısı (ICHD-II);</a:t>
            </a:r>
          </a:p>
          <a:p>
            <a:pPr lvl="0"/>
            <a:r>
              <a:rPr lang="tr-TR" dirty="0" err="1" smtClean="0"/>
              <a:t>Whiplash</a:t>
            </a:r>
            <a:r>
              <a:rPr lang="tr-TR" dirty="0" smtClean="0"/>
              <a:t> veya </a:t>
            </a:r>
            <a:r>
              <a:rPr lang="tr-TR" dirty="0"/>
              <a:t>kafa </a:t>
            </a:r>
            <a:r>
              <a:rPr lang="tr-TR" dirty="0" smtClean="0"/>
              <a:t>travması öyküsü;</a:t>
            </a:r>
            <a:endParaRPr lang="tr-TR" dirty="0"/>
          </a:p>
          <a:p>
            <a:pPr lvl="0"/>
            <a:r>
              <a:rPr lang="tr-TR" dirty="0" smtClean="0"/>
              <a:t>Diğer </a:t>
            </a:r>
            <a:r>
              <a:rPr lang="tr-TR" dirty="0"/>
              <a:t>önemli fiziksel veya nörolojik hastalıklar, depresyon, diğer akıl hastalıkları;</a:t>
            </a:r>
          </a:p>
          <a:p>
            <a:pPr lvl="0"/>
            <a:r>
              <a:rPr lang="tr-TR" dirty="0"/>
              <a:t>Danca anlayamama ve konuşamama.</a:t>
            </a:r>
          </a:p>
          <a:p>
            <a:endParaRPr lang="tr-TR" dirty="0"/>
          </a:p>
        </p:txBody>
      </p:sp>
    </p:spTree>
    <p:extLst>
      <p:ext uri="{BB962C8B-B14F-4D97-AF65-F5344CB8AC3E}">
        <p14:creationId xmlns:p14="http://schemas.microsoft.com/office/powerpoint/2010/main" val="3773032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Katılımcılar</a:t>
            </a:r>
            <a:endParaRPr lang="tr-TR" dirty="0"/>
          </a:p>
        </p:txBody>
      </p:sp>
      <p:sp>
        <p:nvSpPr>
          <p:cNvPr id="3" name="İçerik Yer Tutucusu 2"/>
          <p:cNvSpPr>
            <a:spLocks noGrp="1"/>
          </p:cNvSpPr>
          <p:nvPr>
            <p:ph idx="1"/>
          </p:nvPr>
        </p:nvSpPr>
        <p:spPr/>
        <p:txBody>
          <a:bodyPr/>
          <a:lstStyle/>
          <a:p>
            <a:r>
              <a:rPr lang="tr-TR" dirty="0"/>
              <a:t>Hastalar, </a:t>
            </a:r>
            <a:r>
              <a:rPr lang="tr-TR" dirty="0" err="1"/>
              <a:t>Jull</a:t>
            </a:r>
            <a:r>
              <a:rPr lang="tr-TR" dirty="0"/>
              <a:t> ve arkadaşları tarafından açıklanan prosedürlere göre </a:t>
            </a:r>
            <a:r>
              <a:rPr lang="tr-TR" dirty="0" err="1"/>
              <a:t>servikojenik</a:t>
            </a:r>
            <a:r>
              <a:rPr lang="tr-TR" dirty="0"/>
              <a:t> baş ağrısı için test </a:t>
            </a:r>
            <a:r>
              <a:rPr lang="tr-TR" dirty="0" smtClean="0"/>
              <a:t>edildi ve </a:t>
            </a:r>
            <a:r>
              <a:rPr lang="tr-TR" dirty="0"/>
              <a:t>test pozitifse hariç tutulmuştur.</a:t>
            </a:r>
          </a:p>
          <a:p>
            <a:r>
              <a:rPr lang="tr-TR" dirty="0" smtClean="0"/>
              <a:t>Katılımcılardan </a:t>
            </a:r>
            <a:r>
              <a:rPr lang="tr-TR" dirty="0"/>
              <a:t>çalışma hakkında yazılı ve sözlü bilgi </a:t>
            </a:r>
            <a:r>
              <a:rPr lang="tr-TR" dirty="0" smtClean="0"/>
              <a:t>alındı. 2010'dan 2012'ye kadar </a:t>
            </a:r>
            <a:r>
              <a:rPr lang="tr-TR" dirty="0"/>
              <a:t>iki yıllık bir süre </a:t>
            </a:r>
            <a:r>
              <a:rPr lang="tr-TR" dirty="0" smtClean="0"/>
              <a:t>içindeki hastalar </a:t>
            </a:r>
            <a:r>
              <a:rPr lang="tr-TR" dirty="0"/>
              <a:t>dahil </a:t>
            </a:r>
            <a:r>
              <a:rPr lang="tr-TR" dirty="0" smtClean="0"/>
              <a:t>edildi </a:t>
            </a:r>
            <a:r>
              <a:rPr lang="tr-TR" dirty="0" smtClean="0">
                <a:solidFill>
                  <a:schemeClr val="accent5"/>
                </a:solidFill>
              </a:rPr>
              <a:t>(Şekil 1).</a:t>
            </a:r>
            <a:r>
              <a:rPr lang="tr-TR" dirty="0"/>
              <a:t> </a:t>
            </a:r>
            <a:endParaRPr lang="tr-TR" dirty="0" smtClean="0"/>
          </a:p>
          <a:p>
            <a:endParaRPr lang="tr-TR" dirty="0"/>
          </a:p>
        </p:txBody>
      </p:sp>
    </p:spTree>
    <p:extLst>
      <p:ext uri="{BB962C8B-B14F-4D97-AF65-F5344CB8AC3E}">
        <p14:creationId xmlns:p14="http://schemas.microsoft.com/office/powerpoint/2010/main" val="3662198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40223" y="559557"/>
            <a:ext cx="8951253" cy="5895833"/>
          </a:xfrm>
        </p:spPr>
      </p:pic>
    </p:spTree>
    <p:extLst>
      <p:ext uri="{BB962C8B-B14F-4D97-AF65-F5344CB8AC3E}">
        <p14:creationId xmlns:p14="http://schemas.microsoft.com/office/powerpoint/2010/main" val="4042775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Grupları </a:t>
            </a:r>
            <a:r>
              <a:rPr lang="tr-TR" dirty="0" smtClean="0"/>
              <a:t>belirleme</a:t>
            </a:r>
            <a:endParaRPr lang="tr-TR" dirty="0"/>
          </a:p>
        </p:txBody>
      </p:sp>
      <p:sp>
        <p:nvSpPr>
          <p:cNvPr id="3" name="İçerik Yer Tutucusu 2"/>
          <p:cNvSpPr>
            <a:spLocks noGrp="1"/>
          </p:cNvSpPr>
          <p:nvPr>
            <p:ph idx="1"/>
          </p:nvPr>
        </p:nvSpPr>
        <p:spPr/>
        <p:txBody>
          <a:bodyPr/>
          <a:lstStyle/>
          <a:p>
            <a:r>
              <a:rPr lang="tr-TR" dirty="0"/>
              <a:t>TTH hastaları </a:t>
            </a:r>
            <a:r>
              <a:rPr lang="tr-TR" dirty="0" smtClean="0"/>
              <a:t>rastgele iki </a:t>
            </a:r>
            <a:r>
              <a:rPr lang="tr-TR" dirty="0"/>
              <a:t>gruba </a:t>
            </a:r>
            <a:r>
              <a:rPr lang="tr-TR" dirty="0" err="1"/>
              <a:t>randomize</a:t>
            </a:r>
            <a:r>
              <a:rPr lang="tr-TR" dirty="0"/>
              <a:t> edildi ve ilk test gününde fizyoterapist (BKM) tarafından gruplandırıldı.</a:t>
            </a:r>
          </a:p>
          <a:p>
            <a:r>
              <a:rPr lang="tr-TR" dirty="0"/>
              <a:t>On hafta boyunca ST </a:t>
            </a:r>
            <a:r>
              <a:rPr lang="tr-TR" dirty="0" smtClean="0"/>
              <a:t>grubuna, </a:t>
            </a:r>
            <a:r>
              <a:rPr lang="tr-TR" dirty="0"/>
              <a:t>elastik direnç bantları (</a:t>
            </a:r>
            <a:r>
              <a:rPr lang="tr-TR" dirty="0" err="1"/>
              <a:t>Thera</a:t>
            </a:r>
            <a:r>
              <a:rPr lang="tr-TR" dirty="0"/>
              <a:t> bandı) ile </a:t>
            </a:r>
            <a:r>
              <a:rPr lang="tr-TR" dirty="0" err="1"/>
              <a:t>progresif</a:t>
            </a:r>
            <a:r>
              <a:rPr lang="tr-TR" dirty="0"/>
              <a:t> ST </a:t>
            </a:r>
            <a:r>
              <a:rPr lang="tr-TR" dirty="0" smtClean="0"/>
              <a:t>uygulandı </a:t>
            </a:r>
            <a:r>
              <a:rPr lang="tr-TR" dirty="0" smtClean="0">
                <a:solidFill>
                  <a:schemeClr val="accent5"/>
                </a:solidFill>
              </a:rPr>
              <a:t>(Şekil 2).</a:t>
            </a:r>
          </a:p>
          <a:p>
            <a:r>
              <a:rPr lang="tr-TR" dirty="0" smtClean="0"/>
              <a:t>EP </a:t>
            </a:r>
            <a:r>
              <a:rPr lang="tr-TR" dirty="0"/>
              <a:t>kontrol </a:t>
            </a:r>
            <a:r>
              <a:rPr lang="tr-TR" dirty="0" smtClean="0"/>
              <a:t>grubuna </a:t>
            </a:r>
            <a:r>
              <a:rPr lang="tr-TR" dirty="0"/>
              <a:t>duruş düzeltme eğitimi verildi. </a:t>
            </a:r>
            <a:endParaRPr lang="tr-TR" dirty="0" smtClean="0"/>
          </a:p>
          <a:p>
            <a:r>
              <a:rPr lang="tr-TR" dirty="0" smtClean="0"/>
              <a:t>Her </a:t>
            </a:r>
            <a:r>
              <a:rPr lang="tr-TR" dirty="0"/>
              <a:t>iki grup için, baş ağrısı sıklığını, süresini ve yoğunluğunu kaydettikleri 12 haftalık bir takip dönemi </a:t>
            </a:r>
            <a:r>
              <a:rPr lang="tr-TR" dirty="0" smtClean="0"/>
              <a:t>belirlendi</a:t>
            </a:r>
            <a:r>
              <a:rPr lang="tr-TR" dirty="0" smtClean="0"/>
              <a:t>.</a:t>
            </a:r>
            <a:endParaRPr lang="tr-TR" dirty="0"/>
          </a:p>
        </p:txBody>
      </p:sp>
    </p:spTree>
    <p:extLst>
      <p:ext uri="{BB962C8B-B14F-4D97-AF65-F5344CB8AC3E}">
        <p14:creationId xmlns:p14="http://schemas.microsoft.com/office/powerpoint/2010/main" val="2239408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Grupları </a:t>
            </a:r>
            <a:r>
              <a:rPr lang="tr-TR" dirty="0" smtClean="0"/>
              <a:t>belirleme</a:t>
            </a:r>
            <a:endParaRPr lang="tr-TR" dirty="0"/>
          </a:p>
        </p:txBody>
      </p:sp>
      <p:sp>
        <p:nvSpPr>
          <p:cNvPr id="3" name="İçerik Yer Tutucusu 2"/>
          <p:cNvSpPr>
            <a:spLocks noGrp="1"/>
          </p:cNvSpPr>
          <p:nvPr>
            <p:ph idx="1"/>
          </p:nvPr>
        </p:nvSpPr>
        <p:spPr/>
        <p:txBody>
          <a:bodyPr/>
          <a:lstStyle/>
          <a:p>
            <a:r>
              <a:rPr lang="tr-TR" dirty="0"/>
              <a:t>RCT tek kördü; Fizyoterapist, istatistiksel hesaplama yapılana kadar baş ağrısı günlüğünün sonuçlarından habersizdi. </a:t>
            </a:r>
            <a:endParaRPr lang="tr-TR" dirty="0" smtClean="0"/>
          </a:p>
          <a:p>
            <a:r>
              <a:rPr lang="tr-TR" dirty="0" smtClean="0"/>
              <a:t>Katılımcılar; </a:t>
            </a:r>
            <a:r>
              <a:rPr lang="tr-TR" dirty="0" err="1"/>
              <a:t>randomize</a:t>
            </a:r>
            <a:r>
              <a:rPr lang="tr-TR" dirty="0"/>
              <a:t> edilecekleri ve bir </a:t>
            </a:r>
            <a:r>
              <a:rPr lang="tr-TR" dirty="0" err="1" smtClean="0"/>
              <a:t>müdehale</a:t>
            </a:r>
            <a:r>
              <a:rPr lang="tr-TR" dirty="0" smtClean="0"/>
              <a:t>(ST) </a:t>
            </a:r>
            <a:r>
              <a:rPr lang="tr-TR" dirty="0"/>
              <a:t>veya kontrol grubuna (EP) </a:t>
            </a:r>
            <a:r>
              <a:rPr lang="tr-TR" dirty="0" smtClean="0"/>
              <a:t>yerleştirilecekleri, müdahale </a:t>
            </a:r>
            <a:r>
              <a:rPr lang="tr-TR" dirty="0"/>
              <a:t>ve takipten sonra diğer tedaviyi seçebilecekleri konusunda bilgilendirildi. </a:t>
            </a:r>
            <a:endParaRPr lang="tr-TR" dirty="0" smtClean="0"/>
          </a:p>
          <a:p>
            <a:r>
              <a:rPr lang="tr-TR" dirty="0" smtClean="0"/>
              <a:t>Müdahalelerin </a:t>
            </a:r>
            <a:r>
              <a:rPr lang="tr-TR" dirty="0"/>
              <a:t>hiçbiri diğerinden daha iyi olarak sunulmadı ve her ikisi de etkili olarak sunuldu.</a:t>
            </a:r>
          </a:p>
        </p:txBody>
      </p:sp>
    </p:spTree>
    <p:extLst>
      <p:ext uri="{BB962C8B-B14F-4D97-AF65-F5344CB8AC3E}">
        <p14:creationId xmlns:p14="http://schemas.microsoft.com/office/powerpoint/2010/main" val="590478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Kuvvet antrenmanı</a:t>
            </a:r>
            <a:endParaRPr lang="tr-TR" dirty="0"/>
          </a:p>
        </p:txBody>
      </p:sp>
      <p:sp>
        <p:nvSpPr>
          <p:cNvPr id="3" name="İçerik Yer Tutucusu 2"/>
          <p:cNvSpPr>
            <a:spLocks noGrp="1"/>
          </p:cNvSpPr>
          <p:nvPr>
            <p:ph idx="1"/>
          </p:nvPr>
        </p:nvSpPr>
        <p:spPr/>
        <p:txBody>
          <a:bodyPr/>
          <a:lstStyle/>
          <a:p>
            <a:r>
              <a:rPr lang="tr-TR" dirty="0"/>
              <a:t>Spesifik ST grubu on haftalık bir eğitim programını tamamladı ve bir eğitim günlüğü doldurdu. </a:t>
            </a:r>
            <a:endParaRPr lang="tr-TR" dirty="0" smtClean="0"/>
          </a:p>
          <a:p>
            <a:r>
              <a:rPr lang="tr-TR" dirty="0" smtClean="0"/>
              <a:t>Günlükte</a:t>
            </a:r>
            <a:r>
              <a:rPr lang="tr-TR" dirty="0"/>
              <a:t>, eğitim tarihleri ​​ve baş ağrısı şiddeti kaydedildi. </a:t>
            </a:r>
            <a:endParaRPr lang="tr-TR" dirty="0" smtClean="0"/>
          </a:p>
          <a:p>
            <a:r>
              <a:rPr lang="tr-TR" dirty="0" smtClean="0"/>
              <a:t>Eğitim</a:t>
            </a:r>
            <a:r>
              <a:rPr lang="tr-TR" dirty="0"/>
              <a:t>, haftada üç kez yoğun </a:t>
            </a:r>
            <a:r>
              <a:rPr lang="tr-TR" dirty="0" err="1"/>
              <a:t>ST'den</a:t>
            </a:r>
            <a:r>
              <a:rPr lang="tr-TR" dirty="0"/>
              <a:t> oluşuyordu. </a:t>
            </a:r>
          </a:p>
        </p:txBody>
      </p:sp>
    </p:spTree>
    <p:extLst>
      <p:ext uri="{BB962C8B-B14F-4D97-AF65-F5344CB8AC3E}">
        <p14:creationId xmlns:p14="http://schemas.microsoft.com/office/powerpoint/2010/main" val="1325564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Kuvvet antrenmanı</a:t>
            </a:r>
            <a:endParaRPr lang="tr-TR" dirty="0"/>
          </a:p>
        </p:txBody>
      </p:sp>
      <p:sp>
        <p:nvSpPr>
          <p:cNvPr id="3" name="İçerik Yer Tutucusu 2"/>
          <p:cNvSpPr>
            <a:spLocks noGrp="1"/>
          </p:cNvSpPr>
          <p:nvPr>
            <p:ph idx="1"/>
          </p:nvPr>
        </p:nvSpPr>
        <p:spPr/>
        <p:txBody>
          <a:bodyPr/>
          <a:lstStyle/>
          <a:p>
            <a:r>
              <a:rPr lang="tr-TR" dirty="0"/>
              <a:t>Hastalar hafta içinde hangi günleri antrenman yapacaklarını kendileri </a:t>
            </a:r>
            <a:r>
              <a:rPr lang="tr-TR" dirty="0" smtClean="0"/>
              <a:t>seçtiler </a:t>
            </a:r>
            <a:r>
              <a:rPr lang="tr-TR" dirty="0"/>
              <a:t>ve ilk iki hafta haftada bir ve daha sonra iki haftada bir fizyoterapist tarafından </a:t>
            </a:r>
            <a:r>
              <a:rPr lang="tr-TR" dirty="0" smtClean="0"/>
              <a:t>denetlendiler.</a:t>
            </a:r>
            <a:r>
              <a:rPr lang="tr-TR" dirty="0"/>
              <a:t> </a:t>
            </a:r>
            <a:endParaRPr lang="tr-TR" dirty="0" smtClean="0"/>
          </a:p>
          <a:p>
            <a:r>
              <a:rPr lang="tr-TR" dirty="0" smtClean="0"/>
              <a:t>ST </a:t>
            </a:r>
            <a:r>
              <a:rPr lang="tr-TR" dirty="0"/>
              <a:t>dört omuz egzersizinden oluşuyordu </a:t>
            </a:r>
            <a:r>
              <a:rPr lang="tr-TR" dirty="0" smtClean="0">
                <a:solidFill>
                  <a:schemeClr val="accent5"/>
                </a:solidFill>
              </a:rPr>
              <a:t>(Şekil </a:t>
            </a:r>
            <a:r>
              <a:rPr lang="tr-TR" dirty="0">
                <a:solidFill>
                  <a:schemeClr val="accent5"/>
                </a:solidFill>
              </a:rPr>
              <a:t>2).</a:t>
            </a:r>
            <a:r>
              <a:rPr lang="tr-TR" dirty="0"/>
              <a:t> </a:t>
            </a:r>
            <a:endParaRPr lang="tr-TR" dirty="0" smtClean="0"/>
          </a:p>
          <a:p>
            <a:r>
              <a:rPr lang="tr-TR" dirty="0" smtClean="0"/>
              <a:t>Eğitim </a:t>
            </a:r>
            <a:r>
              <a:rPr lang="tr-TR" dirty="0"/>
              <a:t>sırasında, göreceli yükleme başlangıçta maksimum 8</a:t>
            </a:r>
            <a:r>
              <a:rPr lang="tr-TR" dirty="0" smtClean="0"/>
              <a:t> </a:t>
            </a:r>
            <a:r>
              <a:rPr lang="tr-TR" dirty="0"/>
              <a:t>tekrardan (RM) (maksimum yoğunluğun% 70'i) </a:t>
            </a:r>
            <a:r>
              <a:rPr lang="tr-TR" dirty="0" smtClean="0"/>
              <a:t>12 </a:t>
            </a:r>
            <a:r>
              <a:rPr lang="tr-TR" dirty="0" err="1"/>
              <a:t>RM'ye</a:t>
            </a:r>
            <a:r>
              <a:rPr lang="tr-TR" dirty="0"/>
              <a:t> (maksimum yoğunluğun% 80'i) kademeli olarak yükseltildi.</a:t>
            </a:r>
          </a:p>
        </p:txBody>
      </p:sp>
    </p:spTree>
    <p:extLst>
      <p:ext uri="{BB962C8B-B14F-4D97-AF65-F5344CB8AC3E}">
        <p14:creationId xmlns:p14="http://schemas.microsoft.com/office/powerpoint/2010/main" val="2235573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MATERYAL ve METOD</a:t>
            </a:r>
            <a:br>
              <a:rPr lang="tr-TR" dirty="0"/>
            </a:br>
            <a:r>
              <a:rPr lang="tr-TR" dirty="0"/>
              <a:t>Kuvvet antrenmanı</a:t>
            </a:r>
          </a:p>
        </p:txBody>
      </p:sp>
      <p:pic>
        <p:nvPicPr>
          <p:cNvPr id="5" name="İçerik Yer Tutucusu 4"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4024" y="1690688"/>
            <a:ext cx="10889776" cy="4490112"/>
          </a:xfrm>
        </p:spPr>
      </p:pic>
    </p:spTree>
    <p:extLst>
      <p:ext uri="{BB962C8B-B14F-4D97-AF65-F5344CB8AC3E}">
        <p14:creationId xmlns:p14="http://schemas.microsoft.com/office/powerpoint/2010/main" val="4169919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Kuvvet antrenmanı</a:t>
            </a:r>
            <a:endParaRPr lang="tr-TR" dirty="0"/>
          </a:p>
        </p:txBody>
      </p:sp>
      <p:sp>
        <p:nvSpPr>
          <p:cNvPr id="3" name="İçerik Yer Tutucusu 2"/>
          <p:cNvSpPr>
            <a:spLocks noGrp="1"/>
          </p:cNvSpPr>
          <p:nvPr>
            <p:ph idx="1"/>
          </p:nvPr>
        </p:nvSpPr>
        <p:spPr/>
        <p:txBody>
          <a:bodyPr/>
          <a:lstStyle/>
          <a:p>
            <a:r>
              <a:rPr lang="tr-TR" dirty="0" smtClean="0"/>
              <a:t>Hedef </a:t>
            </a:r>
            <a:r>
              <a:rPr lang="tr-TR" dirty="0"/>
              <a:t>kuvvetin gereksinimlerini karşılamak için artan dirençli elastik bantlar (</a:t>
            </a:r>
            <a:r>
              <a:rPr lang="tr-TR" dirty="0" err="1"/>
              <a:t>Theraband</a:t>
            </a:r>
            <a:r>
              <a:rPr lang="tr-TR" dirty="0"/>
              <a:t>) seçildi. </a:t>
            </a:r>
            <a:endParaRPr lang="tr-TR" dirty="0" smtClean="0"/>
          </a:p>
          <a:p>
            <a:r>
              <a:rPr lang="tr-TR" dirty="0" smtClean="0"/>
              <a:t>1</a:t>
            </a:r>
            <a:r>
              <a:rPr lang="tr-TR" dirty="0"/>
              <a:t>. haftadaki her eğitim seansı sırasında, hastalar ilk olarak egzersiz başına iki set ile ardından egzersiz başına üç set gerçekleştirdi. </a:t>
            </a:r>
            <a:endParaRPr lang="tr-TR" dirty="0" smtClean="0"/>
          </a:p>
          <a:p>
            <a:r>
              <a:rPr lang="tr-TR" dirty="0" smtClean="0"/>
              <a:t>Bununla </a:t>
            </a:r>
            <a:r>
              <a:rPr lang="tr-TR" dirty="0"/>
              <a:t>birlikte, her egzersiz seansında omuz kaldırma yapıldı. </a:t>
            </a:r>
            <a:endParaRPr lang="tr-TR" dirty="0" smtClean="0"/>
          </a:p>
          <a:p>
            <a:r>
              <a:rPr lang="tr-TR" dirty="0" smtClean="0"/>
              <a:t>Elastik </a:t>
            </a:r>
            <a:r>
              <a:rPr lang="tr-TR" dirty="0"/>
              <a:t>bantlar on haftalık eğitimden sonra iade edildi.</a:t>
            </a:r>
          </a:p>
          <a:p>
            <a:endParaRPr lang="tr-TR" dirty="0"/>
          </a:p>
        </p:txBody>
      </p:sp>
    </p:spTree>
    <p:extLst>
      <p:ext uri="{BB962C8B-B14F-4D97-AF65-F5344CB8AC3E}">
        <p14:creationId xmlns:p14="http://schemas.microsoft.com/office/powerpoint/2010/main" val="724172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GİRİŞ</a:t>
            </a:r>
            <a:endParaRPr lang="tr-TR" dirty="0"/>
          </a:p>
        </p:txBody>
      </p:sp>
      <p:sp>
        <p:nvSpPr>
          <p:cNvPr id="3" name="İçerik Yer Tutucusu 2"/>
          <p:cNvSpPr>
            <a:spLocks noGrp="1"/>
          </p:cNvSpPr>
          <p:nvPr>
            <p:ph idx="1"/>
          </p:nvPr>
        </p:nvSpPr>
        <p:spPr/>
        <p:txBody>
          <a:bodyPr/>
          <a:lstStyle/>
          <a:p>
            <a:r>
              <a:rPr lang="tr-TR" dirty="0"/>
              <a:t>G</a:t>
            </a:r>
            <a:r>
              <a:rPr lang="tr-TR" dirty="0" smtClean="0"/>
              <a:t>erilim </a:t>
            </a:r>
            <a:r>
              <a:rPr lang="tr-TR" dirty="0"/>
              <a:t>tipi baş ağrısı (TTH) çok sayıda insanın günlük </a:t>
            </a:r>
            <a:r>
              <a:rPr lang="tr-TR" dirty="0" smtClean="0"/>
              <a:t>yaşamını </a:t>
            </a:r>
            <a:r>
              <a:rPr lang="tr-TR" dirty="0"/>
              <a:t>ve </a:t>
            </a:r>
            <a:r>
              <a:rPr lang="tr-TR" dirty="0" smtClean="0"/>
              <a:t>sosyoekonomik </a:t>
            </a:r>
            <a:r>
              <a:rPr lang="tr-TR" dirty="0"/>
              <a:t>durumunu </a:t>
            </a:r>
            <a:r>
              <a:rPr lang="tr-TR" dirty="0" smtClean="0"/>
              <a:t>etkiler.</a:t>
            </a:r>
            <a:r>
              <a:rPr lang="tr-TR" dirty="0"/>
              <a:t> </a:t>
            </a:r>
            <a:endParaRPr lang="tr-TR" dirty="0" smtClean="0"/>
          </a:p>
          <a:p>
            <a:endParaRPr lang="tr-TR" dirty="0" smtClean="0"/>
          </a:p>
          <a:p>
            <a:r>
              <a:rPr lang="tr-TR" dirty="0" smtClean="0"/>
              <a:t>TTH </a:t>
            </a:r>
            <a:r>
              <a:rPr lang="tr-TR" dirty="0" err="1"/>
              <a:t>prevalansı</a:t>
            </a:r>
            <a:r>
              <a:rPr lang="tr-TR" dirty="0"/>
              <a:t> </a:t>
            </a:r>
            <a:r>
              <a:rPr lang="tr-TR" dirty="0" smtClean="0"/>
              <a:t>yüksek bir hastalıktır.</a:t>
            </a:r>
            <a:r>
              <a:rPr lang="tr-TR" dirty="0"/>
              <a:t> </a:t>
            </a:r>
            <a:r>
              <a:rPr lang="tr-TR" dirty="0" smtClean="0"/>
              <a:t>Örneğin</a:t>
            </a:r>
            <a:r>
              <a:rPr lang="tr-TR" dirty="0"/>
              <a:t>, yetişkin Danimarka popülasyonunda </a:t>
            </a:r>
            <a:r>
              <a:rPr lang="tr-TR" dirty="0" err="1"/>
              <a:t>Lyngberg</a:t>
            </a:r>
            <a:r>
              <a:rPr lang="tr-TR" dirty="0"/>
              <a:t> ve ark. sık </a:t>
            </a:r>
            <a:r>
              <a:rPr lang="tr-TR" dirty="0" err="1"/>
              <a:t>epizodik</a:t>
            </a:r>
            <a:r>
              <a:rPr lang="tr-TR" dirty="0"/>
              <a:t> TTH (FETTH) ve kronik TTH (CTTH) için TTH </a:t>
            </a:r>
            <a:r>
              <a:rPr lang="tr-TR" dirty="0" err="1"/>
              <a:t>prevalansını</a:t>
            </a:r>
            <a:r>
              <a:rPr lang="tr-TR" dirty="0"/>
              <a:t> sırasıyla% 37.2 ve% 4.8 olarak </a:t>
            </a:r>
            <a:r>
              <a:rPr lang="tr-TR" dirty="0" smtClean="0"/>
              <a:t>bulmuşlardır.</a:t>
            </a:r>
            <a:endParaRPr lang="tr-TR" dirty="0"/>
          </a:p>
        </p:txBody>
      </p:sp>
    </p:spTree>
    <p:extLst>
      <p:ext uri="{BB962C8B-B14F-4D97-AF65-F5344CB8AC3E}">
        <p14:creationId xmlns:p14="http://schemas.microsoft.com/office/powerpoint/2010/main" val="36616041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Ergonomi ve duruş</a:t>
            </a:r>
            <a:endParaRPr lang="tr-TR" dirty="0"/>
          </a:p>
        </p:txBody>
      </p:sp>
      <p:sp>
        <p:nvSpPr>
          <p:cNvPr id="3" name="İçerik Yer Tutucusu 2"/>
          <p:cNvSpPr>
            <a:spLocks noGrp="1"/>
          </p:cNvSpPr>
          <p:nvPr>
            <p:ph idx="1"/>
          </p:nvPr>
        </p:nvSpPr>
        <p:spPr/>
        <p:txBody>
          <a:bodyPr/>
          <a:lstStyle/>
          <a:p>
            <a:r>
              <a:rPr lang="tr-TR" dirty="0"/>
              <a:t>Kontrol grubuna (EP) ergonomik ve duruş düzeltme talimatı verildi. </a:t>
            </a:r>
            <a:endParaRPr lang="tr-TR" dirty="0" smtClean="0"/>
          </a:p>
          <a:p>
            <a:r>
              <a:rPr lang="tr-TR" dirty="0" smtClean="0"/>
              <a:t>Oturma </a:t>
            </a:r>
            <a:r>
              <a:rPr lang="tr-TR" dirty="0"/>
              <a:t>duruşlarına ve bilgisayar veya diğer çalışma araçlarını nasıl kullandıklarına dikkat etmeleri söylendi. </a:t>
            </a:r>
            <a:endParaRPr lang="tr-TR" dirty="0" smtClean="0"/>
          </a:p>
          <a:p>
            <a:r>
              <a:rPr lang="tr-TR" dirty="0" smtClean="0"/>
              <a:t>Ayrıca</a:t>
            </a:r>
            <a:r>
              <a:rPr lang="tr-TR" dirty="0"/>
              <a:t>, on tekrarlı günde üç kez bir duruş düzeltme egzersizi yapmaları istendi. </a:t>
            </a:r>
            <a:endParaRPr lang="tr-TR" dirty="0" smtClean="0"/>
          </a:p>
          <a:p>
            <a:r>
              <a:rPr lang="tr-TR" dirty="0" smtClean="0"/>
              <a:t>Egzersizin </a:t>
            </a:r>
            <a:r>
              <a:rPr lang="tr-TR" dirty="0"/>
              <a:t>amacı oturma </a:t>
            </a:r>
            <a:r>
              <a:rPr lang="tr-TR" dirty="0" err="1" smtClean="0"/>
              <a:t>postür</a:t>
            </a:r>
            <a:r>
              <a:rPr lang="tr-TR" dirty="0" smtClean="0"/>
              <a:t> </a:t>
            </a:r>
            <a:r>
              <a:rPr lang="tr-TR" dirty="0"/>
              <a:t>bilincini artırmaktı. </a:t>
            </a:r>
          </a:p>
        </p:txBody>
      </p:sp>
    </p:spTree>
    <p:extLst>
      <p:ext uri="{BB962C8B-B14F-4D97-AF65-F5344CB8AC3E}">
        <p14:creationId xmlns:p14="http://schemas.microsoft.com/office/powerpoint/2010/main" val="956752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Ergonomi ve duruş</a:t>
            </a:r>
            <a:endParaRPr lang="tr-TR" dirty="0"/>
          </a:p>
        </p:txBody>
      </p:sp>
      <p:sp>
        <p:nvSpPr>
          <p:cNvPr id="3" name="İçerik Yer Tutucusu 2"/>
          <p:cNvSpPr>
            <a:spLocks noGrp="1"/>
          </p:cNvSpPr>
          <p:nvPr>
            <p:ph idx="1"/>
          </p:nvPr>
        </p:nvSpPr>
        <p:spPr/>
        <p:txBody>
          <a:bodyPr/>
          <a:lstStyle/>
          <a:p>
            <a:r>
              <a:rPr lang="tr-TR" dirty="0" smtClean="0"/>
              <a:t>Egzersiz omuzlar ve boynun çıkıntılı hale getirildiği </a:t>
            </a:r>
            <a:r>
              <a:rPr lang="tr-TR" dirty="0" err="1" smtClean="0"/>
              <a:t>lomber</a:t>
            </a:r>
            <a:r>
              <a:rPr lang="tr-TR" dirty="0" smtClean="0"/>
              <a:t> </a:t>
            </a:r>
            <a:r>
              <a:rPr lang="tr-TR" dirty="0" err="1"/>
              <a:t>lordoz</a:t>
            </a:r>
            <a:r>
              <a:rPr lang="tr-TR" dirty="0"/>
              <a:t> </a:t>
            </a:r>
            <a:r>
              <a:rPr lang="tr-TR" dirty="0" err="1"/>
              <a:t>postürü</a:t>
            </a:r>
            <a:r>
              <a:rPr lang="tr-TR" dirty="0"/>
              <a:t> ile başladı. </a:t>
            </a:r>
            <a:endParaRPr lang="tr-TR" dirty="0" smtClean="0"/>
          </a:p>
          <a:p>
            <a:r>
              <a:rPr lang="tr-TR" dirty="0" smtClean="0"/>
              <a:t>Daha </a:t>
            </a:r>
            <a:r>
              <a:rPr lang="tr-TR" dirty="0"/>
              <a:t>sonra </a:t>
            </a:r>
            <a:r>
              <a:rPr lang="tr-TR" dirty="0" err="1"/>
              <a:t>lomber</a:t>
            </a:r>
            <a:r>
              <a:rPr lang="tr-TR" dirty="0"/>
              <a:t> </a:t>
            </a:r>
            <a:r>
              <a:rPr lang="tr-TR" dirty="0" err="1"/>
              <a:t>lordoz</a:t>
            </a:r>
            <a:r>
              <a:rPr lang="tr-TR" dirty="0"/>
              <a:t>, omuz ve </a:t>
            </a:r>
            <a:r>
              <a:rPr lang="tr-TR" dirty="0" smtClean="0"/>
              <a:t>boyun </a:t>
            </a:r>
            <a:r>
              <a:rPr lang="tr-TR" dirty="0"/>
              <a:t>aşırı </a:t>
            </a:r>
            <a:r>
              <a:rPr lang="tr-TR" dirty="0" smtClean="0"/>
              <a:t>düzeltildi </a:t>
            </a:r>
            <a:r>
              <a:rPr lang="tr-TR" dirty="0"/>
              <a:t>ve 4 saniye sonra yavaşça başlangıç ​​pozisyonuna geri döndüler. </a:t>
            </a:r>
            <a:endParaRPr lang="tr-TR" dirty="0" smtClean="0"/>
          </a:p>
          <a:p>
            <a:r>
              <a:rPr lang="tr-TR" dirty="0" smtClean="0"/>
              <a:t>EP </a:t>
            </a:r>
            <a:r>
              <a:rPr lang="tr-TR" dirty="0"/>
              <a:t>grubu, on haftalık süre boyunca iki kez görüldü ve iki haftada bir telefonla arandı, bu sırada ergonomilerine ve duruş düzeltmelerine dikkat edip etmedikleri ve baş ağrısı günlüğünü doldurup doldurmadıkları soruldu.</a:t>
            </a:r>
          </a:p>
          <a:p>
            <a:endParaRPr lang="tr-TR" dirty="0"/>
          </a:p>
        </p:txBody>
      </p:sp>
    </p:spTree>
    <p:extLst>
      <p:ext uri="{BB962C8B-B14F-4D97-AF65-F5344CB8AC3E}">
        <p14:creationId xmlns:p14="http://schemas.microsoft.com/office/powerpoint/2010/main" val="1436479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Veri toplama</a:t>
            </a:r>
            <a:endParaRPr lang="tr-TR" dirty="0"/>
          </a:p>
        </p:txBody>
      </p:sp>
      <p:sp>
        <p:nvSpPr>
          <p:cNvPr id="3" name="İçerik Yer Tutucusu 2"/>
          <p:cNvSpPr>
            <a:spLocks noGrp="1"/>
          </p:cNvSpPr>
          <p:nvPr>
            <p:ph idx="1"/>
          </p:nvPr>
        </p:nvSpPr>
        <p:spPr/>
        <p:txBody>
          <a:bodyPr/>
          <a:lstStyle/>
          <a:p>
            <a:r>
              <a:rPr lang="tr-TR" dirty="0"/>
              <a:t>Baş ağrısının sıklığını, süresini ve yoğunluğunu ve ayrıca kullanılan herhangi bir ilacı kaydetmek için bir baş ağrısı günlüğü </a:t>
            </a:r>
            <a:r>
              <a:rPr lang="tr-TR" dirty="0" smtClean="0"/>
              <a:t>kullanıldı.</a:t>
            </a:r>
            <a:r>
              <a:rPr lang="tr-TR" dirty="0"/>
              <a:t> </a:t>
            </a:r>
            <a:endParaRPr lang="tr-TR" dirty="0" smtClean="0"/>
          </a:p>
          <a:p>
            <a:r>
              <a:rPr lang="tr-TR" dirty="0" smtClean="0"/>
              <a:t>Baş </a:t>
            </a:r>
            <a:r>
              <a:rPr lang="tr-TR" dirty="0"/>
              <a:t>ağrısının süresi her gün saat olarak </a:t>
            </a:r>
            <a:r>
              <a:rPr lang="tr-TR" dirty="0" smtClean="0"/>
              <a:t>kaydedildi</a:t>
            </a:r>
            <a:r>
              <a:rPr lang="tr-TR" dirty="0"/>
              <a:t>. </a:t>
            </a:r>
            <a:endParaRPr lang="tr-TR" dirty="0" smtClean="0"/>
          </a:p>
          <a:p>
            <a:r>
              <a:rPr lang="tr-TR" dirty="0" smtClean="0"/>
              <a:t>Sıklık</a:t>
            </a:r>
            <a:r>
              <a:rPr lang="tr-TR" dirty="0"/>
              <a:t>, her ay baş ağrısının olduğu günler olarak hesaplandı ve analiz edildi. </a:t>
            </a:r>
            <a:endParaRPr lang="tr-TR" dirty="0" smtClean="0"/>
          </a:p>
          <a:p>
            <a:r>
              <a:rPr lang="tr-TR" dirty="0" smtClean="0"/>
              <a:t>Yoğunluk</a:t>
            </a:r>
            <a:r>
              <a:rPr lang="tr-TR" dirty="0"/>
              <a:t>, 0-10 </a:t>
            </a:r>
            <a:r>
              <a:rPr lang="tr-TR" dirty="0" smtClean="0"/>
              <a:t>nümerik </a:t>
            </a:r>
            <a:r>
              <a:rPr lang="tr-TR" dirty="0"/>
              <a:t>derecelendirme ölçeğine (NRS) kaydedildi, burada 0 ağrı yok ve 10 olası en kötü ağrıdır. </a:t>
            </a:r>
            <a:endParaRPr lang="tr-TR" dirty="0" smtClean="0"/>
          </a:p>
          <a:p>
            <a:r>
              <a:rPr lang="tr-TR" dirty="0" smtClean="0"/>
              <a:t>Yoğunluk </a:t>
            </a:r>
            <a:r>
              <a:rPr lang="tr-TR" dirty="0"/>
              <a:t>ortalaması </a:t>
            </a:r>
            <a:r>
              <a:rPr lang="tr-TR" dirty="0" smtClean="0"/>
              <a:t>için dört </a:t>
            </a:r>
            <a:r>
              <a:rPr lang="tr-TR" dirty="0"/>
              <a:t>haftalık bir ortalama değer hesaplandı. </a:t>
            </a:r>
          </a:p>
        </p:txBody>
      </p:sp>
    </p:spTree>
    <p:extLst>
      <p:ext uri="{BB962C8B-B14F-4D97-AF65-F5344CB8AC3E}">
        <p14:creationId xmlns:p14="http://schemas.microsoft.com/office/powerpoint/2010/main" val="4025175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Veri toplama</a:t>
            </a:r>
            <a:endParaRPr lang="tr-TR" dirty="0"/>
          </a:p>
        </p:txBody>
      </p:sp>
      <p:sp>
        <p:nvSpPr>
          <p:cNvPr id="3" name="İçerik Yer Tutucusu 2"/>
          <p:cNvSpPr>
            <a:spLocks noGrp="1"/>
          </p:cNvSpPr>
          <p:nvPr>
            <p:ph idx="1"/>
          </p:nvPr>
        </p:nvSpPr>
        <p:spPr/>
        <p:txBody>
          <a:bodyPr/>
          <a:lstStyle/>
          <a:p>
            <a:r>
              <a:rPr lang="tr-TR" dirty="0"/>
              <a:t>Ayrıca, baş ağrısının ek özellikleri kaydedildi ve baş ağrısını teşhis etmek ve TTH ile migren günleri arasında ayrım yapmak için kullanıldı. </a:t>
            </a:r>
            <a:endParaRPr lang="tr-TR" dirty="0" smtClean="0"/>
          </a:p>
          <a:p>
            <a:r>
              <a:rPr lang="tr-TR" dirty="0" smtClean="0"/>
              <a:t>Baş </a:t>
            </a:r>
            <a:r>
              <a:rPr lang="tr-TR" dirty="0"/>
              <a:t>ağrısının günlük kaydı, müdahaleden dört hafta </a:t>
            </a:r>
            <a:r>
              <a:rPr lang="tr-TR" dirty="0" smtClean="0"/>
              <a:t>önce, on </a:t>
            </a:r>
            <a:r>
              <a:rPr lang="tr-TR" dirty="0"/>
              <a:t>haftalık eğitim periyodu sırasında ve 12 haftalık takip </a:t>
            </a:r>
            <a:r>
              <a:rPr lang="tr-TR" dirty="0" smtClean="0"/>
              <a:t>sırasında </a:t>
            </a:r>
            <a:r>
              <a:rPr lang="tr-TR" dirty="0"/>
              <a:t>tekrar yapıldı. </a:t>
            </a:r>
            <a:endParaRPr lang="tr-TR" dirty="0" smtClean="0"/>
          </a:p>
          <a:p>
            <a:r>
              <a:rPr lang="tr-TR" dirty="0" smtClean="0"/>
              <a:t>Günlük </a:t>
            </a:r>
            <a:r>
              <a:rPr lang="tr-TR" dirty="0"/>
              <a:t>kayıtlar, </a:t>
            </a:r>
            <a:r>
              <a:rPr lang="tr-TR" dirty="0" smtClean="0"/>
              <a:t>her </a:t>
            </a:r>
            <a:r>
              <a:rPr lang="tr-TR" dirty="0"/>
              <a:t>ay baş ağrısı günleri olarak toplandı ve grup için ortalama baş ağrısı günleri hesaplandı. </a:t>
            </a:r>
            <a:endParaRPr lang="tr-TR" dirty="0" smtClean="0"/>
          </a:p>
        </p:txBody>
      </p:sp>
    </p:spTree>
    <p:extLst>
      <p:ext uri="{BB962C8B-B14F-4D97-AF65-F5344CB8AC3E}">
        <p14:creationId xmlns:p14="http://schemas.microsoft.com/office/powerpoint/2010/main" val="1792156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Veri toplama</a:t>
            </a:r>
            <a:endParaRPr lang="tr-TR" dirty="0"/>
          </a:p>
        </p:txBody>
      </p:sp>
      <p:sp>
        <p:nvSpPr>
          <p:cNvPr id="3" name="İçerik Yer Tutucusu 2"/>
          <p:cNvSpPr>
            <a:spLocks noGrp="1"/>
          </p:cNvSpPr>
          <p:nvPr>
            <p:ph idx="1"/>
          </p:nvPr>
        </p:nvSpPr>
        <p:spPr/>
        <p:txBody>
          <a:bodyPr/>
          <a:lstStyle/>
          <a:p>
            <a:r>
              <a:rPr lang="tr-TR" dirty="0" smtClean="0"/>
              <a:t>Ağrı kesici ilaç kullanımı, tüm dönem boyunca ilaç alım günleri olarak kaydedildi. </a:t>
            </a:r>
          </a:p>
          <a:p>
            <a:r>
              <a:rPr lang="tr-TR" dirty="0" smtClean="0"/>
              <a:t>Baş </a:t>
            </a:r>
            <a:r>
              <a:rPr lang="tr-TR" dirty="0"/>
              <a:t>ağrısı günlüğü, 26 haftalık çalışma süresinin tamamı boyunca gerçekleştirildi. </a:t>
            </a:r>
            <a:endParaRPr lang="tr-TR" dirty="0" smtClean="0"/>
          </a:p>
          <a:p>
            <a:r>
              <a:rPr lang="tr-TR" dirty="0" smtClean="0"/>
              <a:t>ST </a:t>
            </a:r>
            <a:r>
              <a:rPr lang="tr-TR" dirty="0"/>
              <a:t>grubu için eğitim günlüğü, eğitimden önce ve sonra ve özellikle 2 saat sonra baş ağrısı verilerini içeriyordu. </a:t>
            </a:r>
            <a:endParaRPr lang="tr-TR" dirty="0" smtClean="0"/>
          </a:p>
        </p:txBody>
      </p:sp>
    </p:spTree>
    <p:extLst>
      <p:ext uri="{BB962C8B-B14F-4D97-AF65-F5344CB8AC3E}">
        <p14:creationId xmlns:p14="http://schemas.microsoft.com/office/powerpoint/2010/main" val="2499715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İstatistik</a:t>
            </a:r>
            <a:endParaRPr lang="tr-TR" dirty="0"/>
          </a:p>
        </p:txBody>
      </p:sp>
      <p:sp>
        <p:nvSpPr>
          <p:cNvPr id="3" name="İçerik Yer Tutucusu 2"/>
          <p:cNvSpPr>
            <a:spLocks noGrp="1"/>
          </p:cNvSpPr>
          <p:nvPr>
            <p:ph idx="1"/>
          </p:nvPr>
        </p:nvSpPr>
        <p:spPr/>
        <p:txBody>
          <a:bodyPr/>
          <a:lstStyle/>
          <a:p>
            <a:r>
              <a:rPr lang="tr-TR" dirty="0"/>
              <a:t>Birincil sonuçlar, ağrının sıklığı ve süresidir (19–22. Haftalar); ikincil </a:t>
            </a:r>
            <a:r>
              <a:rPr lang="tr-TR" dirty="0" smtClean="0"/>
              <a:t>sonuçlar ağrının şiddetini </a:t>
            </a:r>
            <a:r>
              <a:rPr lang="tr-TR" dirty="0"/>
              <a:t>ve ilaç </a:t>
            </a:r>
            <a:r>
              <a:rPr lang="tr-TR" dirty="0" smtClean="0"/>
              <a:t>alım durumunu göstermektedir.</a:t>
            </a:r>
            <a:endParaRPr lang="tr-TR" dirty="0" smtClean="0"/>
          </a:p>
          <a:p>
            <a:r>
              <a:rPr lang="tr-TR" dirty="0"/>
              <a:t>Sonuçlar, başlangıçta ve takipte (19-22. Haftalar</a:t>
            </a:r>
            <a:r>
              <a:rPr lang="tr-TR" dirty="0" smtClean="0"/>
              <a:t>), iki </a:t>
            </a:r>
            <a:r>
              <a:rPr lang="tr-TR" dirty="0"/>
              <a:t>birincil sonuç </a:t>
            </a:r>
            <a:r>
              <a:rPr lang="tr-TR" dirty="0" smtClean="0"/>
              <a:t>parametresine göre </a:t>
            </a:r>
            <a:r>
              <a:rPr lang="tr-TR" dirty="0"/>
              <a:t>ayarlanmış ortalama ve güven aralıkları olarak </a:t>
            </a:r>
            <a:r>
              <a:rPr lang="tr-TR" dirty="0" smtClean="0"/>
              <a:t>sunuldu </a:t>
            </a:r>
            <a:r>
              <a:rPr lang="tr-TR" dirty="0"/>
              <a:t>ve seçilen anlamlılık </a:t>
            </a:r>
            <a:r>
              <a:rPr lang="tr-TR" i="1" dirty="0"/>
              <a:t>P</a:t>
            </a:r>
            <a:r>
              <a:rPr lang="tr-TR" dirty="0"/>
              <a:t>  &lt; </a:t>
            </a:r>
            <a:r>
              <a:rPr lang="tr-TR" dirty="0" smtClean="0"/>
              <a:t>0,025'tir.</a:t>
            </a:r>
            <a:endParaRPr lang="tr-TR" dirty="0"/>
          </a:p>
          <a:p>
            <a:endParaRPr lang="tr-TR" dirty="0"/>
          </a:p>
        </p:txBody>
      </p:sp>
    </p:spTree>
    <p:extLst>
      <p:ext uri="{BB962C8B-B14F-4D97-AF65-F5344CB8AC3E}">
        <p14:creationId xmlns:p14="http://schemas.microsoft.com/office/powerpoint/2010/main" val="1832002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İstatistik</a:t>
            </a:r>
            <a:endParaRPr lang="tr-TR" dirty="0"/>
          </a:p>
        </p:txBody>
      </p:sp>
      <p:sp>
        <p:nvSpPr>
          <p:cNvPr id="3" name="İçerik Yer Tutucusu 2"/>
          <p:cNvSpPr>
            <a:spLocks noGrp="1"/>
          </p:cNvSpPr>
          <p:nvPr>
            <p:ph idx="1"/>
          </p:nvPr>
        </p:nvSpPr>
        <p:spPr/>
        <p:txBody>
          <a:bodyPr/>
          <a:lstStyle/>
          <a:p>
            <a:r>
              <a:rPr lang="tr-TR" dirty="0" smtClean="0"/>
              <a:t>Gruplar </a:t>
            </a:r>
            <a:r>
              <a:rPr lang="tr-TR" dirty="0"/>
              <a:t>arasındaki önemli farklılıkları incelemek için regresyon analizi kullanıldı. Grup içi </a:t>
            </a:r>
            <a:r>
              <a:rPr lang="tr-TR" dirty="0" smtClean="0"/>
              <a:t>sonuçlarda </a:t>
            </a:r>
            <a:r>
              <a:rPr lang="tr-TR" dirty="0"/>
              <a:t>anlamlı farklılığı test etmek </a:t>
            </a:r>
            <a:r>
              <a:rPr lang="tr-TR" dirty="0" smtClean="0"/>
              <a:t>için </a:t>
            </a:r>
            <a:r>
              <a:rPr lang="tr-TR" dirty="0"/>
              <a:t>t-testi kullanıldı. Normal dağılım </a:t>
            </a:r>
            <a:r>
              <a:rPr lang="tr-TR" dirty="0" smtClean="0"/>
              <a:t>doğrulanmadıysa ortalama </a:t>
            </a:r>
            <a:r>
              <a:rPr lang="tr-TR" dirty="0"/>
              <a:t>ve standart sapma (SD) olarak sunuldu. </a:t>
            </a:r>
            <a:endParaRPr lang="tr-TR" dirty="0" smtClean="0"/>
          </a:p>
          <a:p>
            <a:r>
              <a:rPr lang="tr-TR" dirty="0" smtClean="0"/>
              <a:t>Veriler</a:t>
            </a:r>
            <a:r>
              <a:rPr lang="tr-TR" dirty="0"/>
              <a:t>, 19–22. Haftalarda ST ve EP arasındaki tedavi etme </a:t>
            </a:r>
            <a:r>
              <a:rPr lang="tr-TR" dirty="0" smtClean="0"/>
              <a:t>niyetine (</a:t>
            </a:r>
            <a:r>
              <a:rPr lang="tr-TR" dirty="0" err="1" smtClean="0"/>
              <a:t>ıntention</a:t>
            </a:r>
            <a:r>
              <a:rPr lang="tr-TR" dirty="0" smtClean="0"/>
              <a:t> </a:t>
            </a:r>
            <a:r>
              <a:rPr lang="tr-TR" dirty="0" err="1" smtClean="0"/>
              <a:t>to</a:t>
            </a:r>
            <a:r>
              <a:rPr lang="tr-TR" dirty="0" smtClean="0"/>
              <a:t> </a:t>
            </a:r>
            <a:r>
              <a:rPr lang="tr-TR" dirty="0" err="1" smtClean="0"/>
              <a:t>treat</a:t>
            </a:r>
            <a:r>
              <a:rPr lang="tr-TR" dirty="0" smtClean="0"/>
              <a:t>)(</a:t>
            </a:r>
            <a:r>
              <a:rPr lang="tr-TR" dirty="0"/>
              <a:t>ITT) ve </a:t>
            </a:r>
            <a:r>
              <a:rPr lang="tr-TR" dirty="0" smtClean="0"/>
              <a:t>tedavi protokolüne </a:t>
            </a:r>
            <a:r>
              <a:rPr lang="tr-TR" dirty="0"/>
              <a:t>göre (PP) farklılıklarının analizleri olarak </a:t>
            </a:r>
            <a:r>
              <a:rPr lang="tr-TR" dirty="0" smtClean="0"/>
              <a:t>sunuldu.</a:t>
            </a:r>
            <a:r>
              <a:rPr lang="tr-TR" dirty="0"/>
              <a:t> </a:t>
            </a:r>
            <a:endParaRPr lang="tr-TR" dirty="0" smtClean="0"/>
          </a:p>
          <a:p>
            <a:endParaRPr lang="tr-TR" dirty="0"/>
          </a:p>
        </p:txBody>
      </p:sp>
    </p:spTree>
    <p:extLst>
      <p:ext uri="{BB962C8B-B14F-4D97-AF65-F5344CB8AC3E}">
        <p14:creationId xmlns:p14="http://schemas.microsoft.com/office/powerpoint/2010/main" val="1939187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İstatistik</a:t>
            </a:r>
            <a:endParaRPr lang="tr-TR" dirty="0"/>
          </a:p>
        </p:txBody>
      </p:sp>
      <p:sp>
        <p:nvSpPr>
          <p:cNvPr id="3" name="İçerik Yer Tutucusu 2"/>
          <p:cNvSpPr>
            <a:spLocks noGrp="1"/>
          </p:cNvSpPr>
          <p:nvPr>
            <p:ph idx="1"/>
          </p:nvPr>
        </p:nvSpPr>
        <p:spPr/>
        <p:txBody>
          <a:bodyPr/>
          <a:lstStyle/>
          <a:p>
            <a:r>
              <a:rPr lang="tr-TR" dirty="0" smtClean="0"/>
              <a:t>Güç </a:t>
            </a:r>
            <a:r>
              <a:rPr lang="tr-TR" dirty="0"/>
              <a:t>hesaplamasına gelince, kronik </a:t>
            </a:r>
            <a:r>
              <a:rPr lang="tr-TR" dirty="0" smtClean="0"/>
              <a:t>ağrıda </a:t>
            </a:r>
            <a:r>
              <a:rPr lang="tr-TR" dirty="0"/>
              <a:t>bazı farmakolojik </a:t>
            </a:r>
            <a:r>
              <a:rPr lang="tr-TR" dirty="0" smtClean="0"/>
              <a:t>müdahaleler % </a:t>
            </a:r>
            <a:r>
              <a:rPr lang="tr-TR" dirty="0"/>
              <a:t>30'luk bir ağrı azalmasının klinik olarak anlamlı </a:t>
            </a:r>
            <a:r>
              <a:rPr lang="tr-TR" dirty="0" smtClean="0"/>
              <a:t>kabul ettiğinden, </a:t>
            </a:r>
            <a:r>
              <a:rPr lang="tr-TR" dirty="0"/>
              <a:t>baş ağrısı sıklığındaki klinik olarak anlamlı bir </a:t>
            </a:r>
            <a:r>
              <a:rPr lang="tr-TR" dirty="0" smtClean="0"/>
              <a:t>değişiklik </a:t>
            </a:r>
            <a:r>
              <a:rPr lang="tr-TR" dirty="0"/>
              <a:t>δ =% 30 </a:t>
            </a:r>
            <a:r>
              <a:rPr lang="tr-TR" dirty="0" smtClean="0"/>
              <a:t>olarak belirlendi.</a:t>
            </a:r>
            <a:r>
              <a:rPr lang="tr-TR" dirty="0"/>
              <a:t> </a:t>
            </a:r>
          </a:p>
        </p:txBody>
      </p:sp>
    </p:spTree>
    <p:extLst>
      <p:ext uri="{BB962C8B-B14F-4D97-AF65-F5344CB8AC3E}">
        <p14:creationId xmlns:p14="http://schemas.microsoft.com/office/powerpoint/2010/main" val="3987552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İstatistik</a:t>
            </a:r>
            <a:endParaRPr lang="tr-TR" dirty="0"/>
          </a:p>
        </p:txBody>
      </p:sp>
      <p:sp>
        <p:nvSpPr>
          <p:cNvPr id="3" name="İçerik Yer Tutucusu 2"/>
          <p:cNvSpPr>
            <a:spLocks noGrp="1"/>
          </p:cNvSpPr>
          <p:nvPr>
            <p:ph idx="1"/>
          </p:nvPr>
        </p:nvSpPr>
        <p:spPr/>
        <p:txBody>
          <a:bodyPr/>
          <a:lstStyle/>
          <a:p>
            <a:r>
              <a:rPr lang="tr-TR" dirty="0"/>
              <a:t>Tip 1 hata </a:t>
            </a:r>
            <a:r>
              <a:rPr lang="tr-TR" dirty="0" smtClean="0"/>
              <a:t>için % </a:t>
            </a:r>
            <a:r>
              <a:rPr lang="tr-TR" dirty="0"/>
              <a:t>5 ve tip 2 hata için% 20 risk kabul </a:t>
            </a:r>
            <a:r>
              <a:rPr lang="tr-TR" dirty="0" smtClean="0"/>
              <a:t>edilerek her </a:t>
            </a:r>
            <a:r>
              <a:rPr lang="tr-TR" dirty="0"/>
              <a:t>grupta gerekli katılımcı sayısının 25 olduğu tahmin edildi. Çalışmadan ayrılmaya izin </a:t>
            </a:r>
            <a:r>
              <a:rPr lang="tr-TR" dirty="0" smtClean="0"/>
              <a:t>verildiğinden, </a:t>
            </a:r>
            <a:r>
              <a:rPr lang="tr-TR" dirty="0"/>
              <a:t>çalışma her hasta kolunda, yani ST müdahale grubu ve EP kontrol grubunda 30 katılımcıya izin verdi. Bu nedenle 60 TTH </a:t>
            </a:r>
            <a:r>
              <a:rPr lang="tr-TR" dirty="0" smtClean="0"/>
              <a:t>hastası dahil etmek hedeflendi.</a:t>
            </a:r>
            <a:r>
              <a:rPr lang="tr-TR" dirty="0"/>
              <a:t> </a:t>
            </a:r>
            <a:endParaRPr lang="tr-TR" dirty="0" smtClean="0"/>
          </a:p>
          <a:p>
            <a:r>
              <a:rPr lang="tr-TR" dirty="0" smtClean="0"/>
              <a:t>Çalışma </a:t>
            </a:r>
            <a:r>
              <a:rPr lang="tr-TR" dirty="0"/>
              <a:t>için etik onay Danimarka'nın başkentinin bölgesel etik komitesi tarafından verildi</a:t>
            </a:r>
          </a:p>
        </p:txBody>
      </p:sp>
    </p:spTree>
    <p:extLst>
      <p:ext uri="{BB962C8B-B14F-4D97-AF65-F5344CB8AC3E}">
        <p14:creationId xmlns:p14="http://schemas.microsoft.com/office/powerpoint/2010/main" val="4147488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BULGULAR</a:t>
            </a:r>
            <a:endParaRPr lang="tr-TR" dirty="0"/>
          </a:p>
        </p:txBody>
      </p:sp>
      <p:sp>
        <p:nvSpPr>
          <p:cNvPr id="3" name="İçerik Yer Tutucusu 2"/>
          <p:cNvSpPr>
            <a:spLocks noGrp="1"/>
          </p:cNvSpPr>
          <p:nvPr>
            <p:ph idx="1"/>
          </p:nvPr>
        </p:nvSpPr>
        <p:spPr/>
        <p:txBody>
          <a:bodyPr/>
          <a:lstStyle/>
          <a:p>
            <a:r>
              <a:rPr lang="tr-TR" dirty="0"/>
              <a:t>Başlangıçta dahil edilen 60 TTH hastasının ortalama baş ağrısı sıklığı 18.6 </a:t>
            </a:r>
            <a:r>
              <a:rPr lang="tr-TR" dirty="0" smtClean="0"/>
              <a:t>gün/ay </a:t>
            </a:r>
            <a:r>
              <a:rPr lang="tr-TR" dirty="0"/>
              <a:t>(</a:t>
            </a:r>
            <a:r>
              <a:rPr lang="tr-TR" dirty="0" smtClean="0"/>
              <a:t>SD </a:t>
            </a:r>
            <a:r>
              <a:rPr lang="tr-TR" dirty="0"/>
              <a:t>7.7), ortalama toplam süre 219 saat (SD 142) ve ortalama </a:t>
            </a:r>
            <a:r>
              <a:rPr lang="tr-TR" dirty="0" smtClean="0"/>
              <a:t>şiddeti </a:t>
            </a:r>
            <a:r>
              <a:rPr lang="tr-TR" dirty="0"/>
              <a:t>4.0 (SD 1.3) idi. </a:t>
            </a:r>
            <a:endParaRPr lang="tr-TR" dirty="0" smtClean="0"/>
          </a:p>
          <a:p>
            <a:endParaRPr lang="tr-TR" dirty="0" smtClean="0"/>
          </a:p>
          <a:p>
            <a:r>
              <a:rPr lang="tr-TR" dirty="0" smtClean="0"/>
              <a:t>Bunlardan </a:t>
            </a:r>
            <a:r>
              <a:rPr lang="tr-TR" dirty="0"/>
              <a:t>25'inde FETTH ve 35'inde CTTH vardı.</a:t>
            </a:r>
          </a:p>
          <a:p>
            <a:endParaRPr lang="tr-TR" dirty="0"/>
          </a:p>
        </p:txBody>
      </p:sp>
    </p:spTree>
    <p:extLst>
      <p:ext uri="{BB962C8B-B14F-4D97-AF65-F5344CB8AC3E}">
        <p14:creationId xmlns:p14="http://schemas.microsoft.com/office/powerpoint/2010/main" val="588819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GİRİŞ</a:t>
            </a:r>
            <a:endParaRPr lang="tr-TR" dirty="0"/>
          </a:p>
        </p:txBody>
      </p:sp>
      <p:sp>
        <p:nvSpPr>
          <p:cNvPr id="3" name="İçerik Yer Tutucusu 2"/>
          <p:cNvSpPr>
            <a:spLocks noGrp="1"/>
          </p:cNvSpPr>
          <p:nvPr>
            <p:ph idx="1"/>
          </p:nvPr>
        </p:nvSpPr>
        <p:spPr/>
        <p:txBody>
          <a:bodyPr/>
          <a:lstStyle/>
          <a:p>
            <a:r>
              <a:rPr lang="tr-TR" dirty="0"/>
              <a:t>Kasların </a:t>
            </a:r>
            <a:r>
              <a:rPr lang="tr-TR" dirty="0" err="1"/>
              <a:t>TTH'de</a:t>
            </a:r>
            <a:r>
              <a:rPr lang="tr-TR" dirty="0"/>
              <a:t> önemli bir rol oynadığı </a:t>
            </a:r>
            <a:r>
              <a:rPr lang="tr-TR" dirty="0" smtClean="0"/>
              <a:t>düşünülmektedir.</a:t>
            </a:r>
            <a:r>
              <a:rPr lang="tr-TR" dirty="0"/>
              <a:t> </a:t>
            </a:r>
            <a:endParaRPr lang="tr-TR" dirty="0" smtClean="0"/>
          </a:p>
          <a:p>
            <a:endParaRPr lang="tr-TR" dirty="0" smtClean="0"/>
          </a:p>
          <a:p>
            <a:r>
              <a:rPr lang="tr-TR" dirty="0" smtClean="0"/>
              <a:t>TTH</a:t>
            </a:r>
            <a:r>
              <a:rPr lang="tr-TR" dirty="0"/>
              <a:t>, </a:t>
            </a:r>
            <a:r>
              <a:rPr lang="tr-TR" dirty="0" err="1"/>
              <a:t>perikraniyal</a:t>
            </a:r>
            <a:r>
              <a:rPr lang="tr-TR" dirty="0"/>
              <a:t> </a:t>
            </a:r>
            <a:r>
              <a:rPr lang="tr-TR" dirty="0" err="1"/>
              <a:t>miyofasiyal</a:t>
            </a:r>
            <a:r>
              <a:rPr lang="tr-TR" dirty="0"/>
              <a:t> dokularda artmış hassasiyet ile </a:t>
            </a:r>
            <a:r>
              <a:rPr lang="tr-TR" dirty="0" smtClean="0"/>
              <a:t>karakterizedir.</a:t>
            </a:r>
            <a:r>
              <a:rPr lang="tr-TR" dirty="0"/>
              <a:t> </a:t>
            </a:r>
            <a:endParaRPr lang="tr-TR" dirty="0" smtClean="0"/>
          </a:p>
          <a:p>
            <a:endParaRPr lang="tr-TR" dirty="0" smtClean="0"/>
          </a:p>
        </p:txBody>
      </p:sp>
    </p:spTree>
    <p:extLst>
      <p:ext uri="{BB962C8B-B14F-4D97-AF65-F5344CB8AC3E}">
        <p14:creationId xmlns:p14="http://schemas.microsoft.com/office/powerpoint/2010/main" val="38186838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BULGULAR</a:t>
            </a:r>
          </a:p>
        </p:txBody>
      </p:sp>
      <p:sp>
        <p:nvSpPr>
          <p:cNvPr id="3" name="İçerik Yer Tutucusu 2"/>
          <p:cNvSpPr>
            <a:spLocks noGrp="1"/>
          </p:cNvSpPr>
          <p:nvPr>
            <p:ph idx="1"/>
          </p:nvPr>
        </p:nvSpPr>
        <p:spPr/>
        <p:txBody>
          <a:bodyPr/>
          <a:lstStyle/>
          <a:p>
            <a:r>
              <a:rPr lang="tr-TR" dirty="0"/>
              <a:t>ITT sonuçlarına </a:t>
            </a:r>
            <a:r>
              <a:rPr lang="tr-TR" dirty="0" smtClean="0"/>
              <a:t>genel bakış</a:t>
            </a:r>
            <a:r>
              <a:rPr lang="tr-TR" dirty="0"/>
              <a:t> </a:t>
            </a:r>
            <a:r>
              <a:rPr lang="tr-TR" dirty="0" smtClean="0">
                <a:hlinkClick r:id="rId2"/>
              </a:rPr>
              <a:t>Tablo 1</a:t>
            </a:r>
            <a:r>
              <a:rPr lang="tr-TR" dirty="0" smtClean="0"/>
              <a:t>ve</a:t>
            </a:r>
            <a:r>
              <a:rPr lang="tr-TR" dirty="0"/>
              <a:t> </a:t>
            </a:r>
            <a:r>
              <a:rPr lang="tr-TR" dirty="0">
                <a:hlinkClick r:id="rId2"/>
              </a:rPr>
              <a:t>2'de</a:t>
            </a:r>
            <a:r>
              <a:rPr lang="tr-TR" dirty="0"/>
              <a:t> </a:t>
            </a:r>
            <a:r>
              <a:rPr lang="tr-TR" dirty="0" smtClean="0"/>
              <a:t>gösterilmektedir.</a:t>
            </a:r>
            <a:r>
              <a:rPr lang="tr-TR" dirty="0"/>
              <a:t> </a:t>
            </a:r>
            <a:endParaRPr lang="tr-TR" dirty="0" smtClean="0"/>
          </a:p>
          <a:p>
            <a:r>
              <a:rPr lang="tr-TR" dirty="0" smtClean="0"/>
              <a:t>Birincil </a:t>
            </a:r>
            <a:r>
              <a:rPr lang="tr-TR" dirty="0"/>
              <a:t>sonuç </a:t>
            </a:r>
            <a:r>
              <a:rPr lang="tr-TR" dirty="0" smtClean="0"/>
              <a:t>parametresi; </a:t>
            </a:r>
            <a:r>
              <a:rPr lang="tr-TR" dirty="0"/>
              <a:t>baş ağrısı sıklığı ve 19-22 hafta süresinde gruplar arasında anlamlı bir fark bulunmadı. </a:t>
            </a:r>
            <a:endParaRPr lang="tr-TR" dirty="0" smtClean="0"/>
          </a:p>
        </p:txBody>
      </p:sp>
    </p:spTree>
    <p:extLst>
      <p:ext uri="{BB962C8B-B14F-4D97-AF65-F5344CB8AC3E}">
        <p14:creationId xmlns:p14="http://schemas.microsoft.com/office/powerpoint/2010/main" val="2760114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BULGULAR</a:t>
            </a: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9065" y="1690688"/>
            <a:ext cx="10374735" cy="3195211"/>
          </a:xfrm>
        </p:spPr>
      </p:pic>
    </p:spTree>
    <p:extLst>
      <p:ext uri="{BB962C8B-B14F-4D97-AF65-F5344CB8AC3E}">
        <p14:creationId xmlns:p14="http://schemas.microsoft.com/office/powerpoint/2010/main" val="3818606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BULGULAR</a:t>
            </a: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3275" y="1427958"/>
            <a:ext cx="9945449" cy="5312476"/>
          </a:xfrm>
        </p:spPr>
      </p:pic>
    </p:spTree>
    <p:extLst>
      <p:ext uri="{BB962C8B-B14F-4D97-AF65-F5344CB8AC3E}">
        <p14:creationId xmlns:p14="http://schemas.microsoft.com/office/powerpoint/2010/main" val="24709604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BULGULAR</a:t>
            </a:r>
          </a:p>
        </p:txBody>
      </p:sp>
      <p:sp>
        <p:nvSpPr>
          <p:cNvPr id="3" name="İçerik Yer Tutucusu 2"/>
          <p:cNvSpPr>
            <a:spLocks noGrp="1"/>
          </p:cNvSpPr>
          <p:nvPr>
            <p:ph idx="1"/>
          </p:nvPr>
        </p:nvSpPr>
        <p:spPr/>
        <p:txBody>
          <a:bodyPr>
            <a:normAutofit/>
          </a:bodyPr>
          <a:lstStyle/>
          <a:p>
            <a:r>
              <a:rPr lang="tr-TR" dirty="0"/>
              <a:t>Yirmi üç hasta </a:t>
            </a:r>
            <a:r>
              <a:rPr lang="tr-TR" dirty="0" err="1"/>
              <a:t>ST'yi</a:t>
            </a:r>
            <a:r>
              <a:rPr lang="tr-TR" dirty="0"/>
              <a:t> tamamladı ve 21'i </a:t>
            </a:r>
            <a:r>
              <a:rPr lang="tr-TR" dirty="0" err="1"/>
              <a:t>EP'yi</a:t>
            </a:r>
            <a:r>
              <a:rPr lang="tr-TR" dirty="0"/>
              <a:t> tamamladı ( </a:t>
            </a:r>
            <a:r>
              <a:rPr lang="tr-TR" dirty="0">
                <a:hlinkClick r:id="rId2"/>
              </a:rPr>
              <a:t>Tablo 1</a:t>
            </a:r>
            <a:r>
              <a:rPr lang="tr-TR" dirty="0"/>
              <a:t> ve </a:t>
            </a:r>
            <a:r>
              <a:rPr lang="tr-TR" dirty="0">
                <a:hlinkClick r:id="rId2"/>
              </a:rPr>
              <a:t>2</a:t>
            </a:r>
            <a:r>
              <a:rPr lang="tr-TR" dirty="0"/>
              <a:t> ). ST programı ile ilgili olarak, ortalama uyum 30 olası oturumdan 29,8'inde katılım olmuştur.</a:t>
            </a:r>
          </a:p>
          <a:p>
            <a:r>
              <a:rPr lang="tr-TR" dirty="0"/>
              <a:t>23 ST tamamlayıcı, </a:t>
            </a:r>
            <a:r>
              <a:rPr lang="tr-TR" dirty="0" smtClean="0"/>
              <a:t>10 </a:t>
            </a:r>
            <a:r>
              <a:rPr lang="tr-TR" dirty="0"/>
              <a:t>FETTH ve 13 </a:t>
            </a:r>
            <a:r>
              <a:rPr lang="tr-TR" dirty="0" err="1"/>
              <a:t>CTTH'den</a:t>
            </a:r>
            <a:r>
              <a:rPr lang="tr-TR" dirty="0"/>
              <a:t> </a:t>
            </a:r>
            <a:r>
              <a:rPr lang="tr-TR" dirty="0" smtClean="0"/>
              <a:t>oluşuyordu.</a:t>
            </a:r>
            <a:r>
              <a:rPr lang="tr-TR" dirty="0"/>
              <a:t> </a:t>
            </a:r>
            <a:endParaRPr lang="tr-TR" dirty="0" smtClean="0"/>
          </a:p>
          <a:p>
            <a:r>
              <a:rPr lang="tr-TR" dirty="0" smtClean="0"/>
              <a:t>21 </a:t>
            </a:r>
            <a:r>
              <a:rPr lang="tr-TR" dirty="0"/>
              <a:t>EP tamamlayıcı, </a:t>
            </a:r>
            <a:r>
              <a:rPr lang="tr-TR" dirty="0" smtClean="0"/>
              <a:t>9 </a:t>
            </a:r>
            <a:r>
              <a:rPr lang="tr-TR" dirty="0"/>
              <a:t>FETTH ve 12 </a:t>
            </a:r>
            <a:r>
              <a:rPr lang="tr-TR" dirty="0" err="1"/>
              <a:t>CTTH'den</a:t>
            </a:r>
            <a:r>
              <a:rPr lang="tr-TR" dirty="0"/>
              <a:t> oluşuyordu</a:t>
            </a:r>
            <a:r>
              <a:rPr lang="tr-TR" dirty="0" smtClean="0"/>
              <a:t>.</a:t>
            </a:r>
            <a:endParaRPr lang="tr-TR" dirty="0"/>
          </a:p>
        </p:txBody>
      </p:sp>
    </p:spTree>
    <p:extLst>
      <p:ext uri="{BB962C8B-B14F-4D97-AF65-F5344CB8AC3E}">
        <p14:creationId xmlns:p14="http://schemas.microsoft.com/office/powerpoint/2010/main" val="3680010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BULGULAR</a:t>
            </a:r>
          </a:p>
        </p:txBody>
      </p:sp>
      <p:sp>
        <p:nvSpPr>
          <p:cNvPr id="3" name="İçerik Yer Tutucusu 2"/>
          <p:cNvSpPr>
            <a:spLocks noGrp="1"/>
          </p:cNvSpPr>
          <p:nvPr>
            <p:ph idx="1"/>
          </p:nvPr>
        </p:nvSpPr>
        <p:spPr/>
        <p:txBody>
          <a:bodyPr/>
          <a:lstStyle/>
          <a:p>
            <a:r>
              <a:rPr lang="tr-TR" dirty="0"/>
              <a:t>F</a:t>
            </a:r>
            <a:r>
              <a:rPr lang="tr-TR" dirty="0" smtClean="0"/>
              <a:t>ETTH </a:t>
            </a:r>
            <a:r>
              <a:rPr lang="tr-TR" dirty="0" smtClean="0"/>
              <a:t>ve CTTH olarak </a:t>
            </a:r>
            <a:r>
              <a:rPr lang="tr-TR" dirty="0" err="1" smtClean="0"/>
              <a:t>tabakalandırılan</a:t>
            </a:r>
            <a:r>
              <a:rPr lang="tr-TR" dirty="0" smtClean="0"/>
              <a:t> analizde, 19-22. Haftalarda </a:t>
            </a:r>
            <a:r>
              <a:rPr lang="tr-TR" dirty="0" err="1" smtClean="0"/>
              <a:t>ST'nin</a:t>
            </a:r>
            <a:r>
              <a:rPr lang="tr-TR" dirty="0" smtClean="0"/>
              <a:t> FETTH üzerinde bir etkiye sahip olduğunu ve buna karşılık </a:t>
            </a:r>
            <a:r>
              <a:rPr lang="tr-TR" dirty="0" err="1" smtClean="0"/>
              <a:t>EP'nin</a:t>
            </a:r>
            <a:r>
              <a:rPr lang="tr-TR" dirty="0" smtClean="0"/>
              <a:t> CTTH üzerinde bir etkiye sahip olduğunu gösteren önemli farklılıklar belirledik ( </a:t>
            </a:r>
            <a:r>
              <a:rPr lang="tr-TR" dirty="0" smtClean="0">
                <a:hlinkClick r:id="rId2"/>
              </a:rPr>
              <a:t>Tablo 3</a:t>
            </a:r>
            <a:r>
              <a:rPr lang="tr-TR" dirty="0" smtClean="0"/>
              <a:t> ).</a:t>
            </a:r>
          </a:p>
          <a:p>
            <a:pPr marL="0" indent="0">
              <a:buNone/>
            </a:pPr>
            <a:endParaRPr lang="tr-TR" dirty="0"/>
          </a:p>
        </p:txBody>
      </p:sp>
    </p:spTree>
    <p:extLst>
      <p:ext uri="{BB962C8B-B14F-4D97-AF65-F5344CB8AC3E}">
        <p14:creationId xmlns:p14="http://schemas.microsoft.com/office/powerpoint/2010/main" val="6996756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0297" y="410987"/>
            <a:ext cx="7154687" cy="6349321"/>
          </a:xfrm>
        </p:spPr>
      </p:pic>
      <p:sp>
        <p:nvSpPr>
          <p:cNvPr id="8" name="Dikdörtgen 7"/>
          <p:cNvSpPr/>
          <p:nvPr/>
        </p:nvSpPr>
        <p:spPr>
          <a:xfrm>
            <a:off x="6854092" y="1551354"/>
            <a:ext cx="2702169" cy="14849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Dikdörtgen 12"/>
          <p:cNvSpPr/>
          <p:nvPr/>
        </p:nvSpPr>
        <p:spPr>
          <a:xfrm>
            <a:off x="6854091" y="1715477"/>
            <a:ext cx="2702169" cy="14849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Dikdörtgen 14"/>
          <p:cNvSpPr/>
          <p:nvPr/>
        </p:nvSpPr>
        <p:spPr>
          <a:xfrm>
            <a:off x="6854092" y="2297724"/>
            <a:ext cx="2702169" cy="14849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Dikdörtgen 15"/>
          <p:cNvSpPr/>
          <p:nvPr/>
        </p:nvSpPr>
        <p:spPr>
          <a:xfrm>
            <a:off x="6854092" y="2657231"/>
            <a:ext cx="2702169" cy="14849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Dikdörtgen 16"/>
          <p:cNvSpPr/>
          <p:nvPr/>
        </p:nvSpPr>
        <p:spPr>
          <a:xfrm>
            <a:off x="6883399" y="6041292"/>
            <a:ext cx="2672862" cy="14849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223887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BULGULAR</a:t>
            </a:r>
          </a:p>
        </p:txBody>
      </p:sp>
      <p:sp>
        <p:nvSpPr>
          <p:cNvPr id="3" name="İçerik Yer Tutucusu 2"/>
          <p:cNvSpPr>
            <a:spLocks noGrp="1"/>
          </p:cNvSpPr>
          <p:nvPr>
            <p:ph idx="1"/>
          </p:nvPr>
        </p:nvSpPr>
        <p:spPr>
          <a:xfrm>
            <a:off x="838200" y="1825624"/>
            <a:ext cx="10515600" cy="4549049"/>
          </a:xfrm>
        </p:spPr>
        <p:txBody>
          <a:bodyPr>
            <a:normAutofit fontScale="92500" lnSpcReduction="10000"/>
          </a:bodyPr>
          <a:lstStyle/>
          <a:p>
            <a:pPr marL="0" indent="0">
              <a:buNone/>
            </a:pPr>
            <a:r>
              <a:rPr lang="tr-TR" sz="3000" dirty="0"/>
              <a:t> </a:t>
            </a:r>
            <a:endParaRPr lang="tr-TR" sz="3000" dirty="0" smtClean="0"/>
          </a:p>
          <a:p>
            <a:r>
              <a:rPr lang="tr-TR" sz="3000" dirty="0" smtClean="0"/>
              <a:t>ST grubunda takipte</a:t>
            </a:r>
            <a:r>
              <a:rPr lang="tr-TR" sz="3000" dirty="0"/>
              <a:t>, </a:t>
            </a:r>
            <a:r>
              <a:rPr lang="tr-TR" sz="3000" dirty="0" smtClean="0"/>
              <a:t>baş ağrısındaki sıklıkta ortalama başlangıçtaki </a:t>
            </a:r>
            <a:r>
              <a:rPr lang="tr-TR" sz="3000" dirty="0"/>
              <a:t>19 </a:t>
            </a:r>
            <a:r>
              <a:rPr lang="tr-TR" sz="3000" dirty="0" smtClean="0"/>
              <a:t>günden,  </a:t>
            </a:r>
            <a:r>
              <a:rPr lang="tr-TR" sz="3000" dirty="0"/>
              <a:t>17 güne (SS 10) ( </a:t>
            </a:r>
            <a:r>
              <a:rPr lang="tr-TR" sz="3000" i="1" dirty="0"/>
              <a:t>P</a:t>
            </a:r>
            <a:r>
              <a:rPr lang="tr-TR" sz="3000" dirty="0"/>
              <a:t>  = 0,041</a:t>
            </a:r>
            <a:r>
              <a:rPr lang="tr-TR" sz="3000" dirty="0" smtClean="0"/>
              <a:t>) ve </a:t>
            </a:r>
            <a:r>
              <a:rPr lang="tr-TR" sz="3000" dirty="0" smtClean="0"/>
              <a:t>süre 252 </a:t>
            </a:r>
            <a:r>
              <a:rPr lang="tr-TR" sz="3000" dirty="0" smtClean="0"/>
              <a:t>saatten, </a:t>
            </a:r>
            <a:r>
              <a:rPr lang="tr-TR" sz="3000" dirty="0"/>
              <a:t>takipte 227 saate </a:t>
            </a:r>
            <a:r>
              <a:rPr lang="tr-TR" sz="3000" dirty="0" smtClean="0"/>
              <a:t>kadar azalma görüldü(</a:t>
            </a:r>
            <a:r>
              <a:rPr lang="tr-TR" sz="3000" dirty="0"/>
              <a:t> </a:t>
            </a:r>
            <a:r>
              <a:rPr lang="tr-TR" sz="3000" i="1" dirty="0"/>
              <a:t>P</a:t>
            </a:r>
            <a:r>
              <a:rPr lang="tr-TR" sz="3000" dirty="0"/>
              <a:t>  = 0.036). </a:t>
            </a:r>
            <a:endParaRPr lang="tr-TR" sz="3000" dirty="0" smtClean="0"/>
          </a:p>
          <a:p>
            <a:r>
              <a:rPr lang="tr-TR" sz="3000" dirty="0" smtClean="0"/>
              <a:t>Baş </a:t>
            </a:r>
            <a:r>
              <a:rPr lang="tr-TR" sz="3000" dirty="0"/>
              <a:t>ağrısı </a:t>
            </a:r>
            <a:r>
              <a:rPr lang="tr-TR" sz="3000" dirty="0" smtClean="0"/>
              <a:t>şiddeti </a:t>
            </a:r>
            <a:r>
              <a:rPr lang="tr-TR" sz="3000" dirty="0"/>
              <a:t>( </a:t>
            </a:r>
            <a:r>
              <a:rPr lang="tr-TR" sz="3000" i="1" dirty="0"/>
              <a:t>P</a:t>
            </a:r>
            <a:r>
              <a:rPr lang="tr-TR" sz="3000" dirty="0"/>
              <a:t>  = 0.231) veya analjezik kullanımında ( </a:t>
            </a:r>
            <a:r>
              <a:rPr lang="tr-TR" sz="3000" i="1" dirty="0"/>
              <a:t>P</a:t>
            </a:r>
            <a:r>
              <a:rPr lang="tr-TR" sz="3000" dirty="0"/>
              <a:t>  = 0.158), başlangıca kıyasla önemli bir farklılık bulunmadı . </a:t>
            </a:r>
            <a:endParaRPr lang="tr-TR" sz="3000" dirty="0" smtClean="0"/>
          </a:p>
          <a:p>
            <a:r>
              <a:rPr lang="tr-TR" sz="3000" dirty="0" smtClean="0"/>
              <a:t>EP grubunda takipte</a:t>
            </a:r>
            <a:r>
              <a:rPr lang="tr-TR" sz="3000" dirty="0"/>
              <a:t>, </a:t>
            </a:r>
            <a:r>
              <a:rPr lang="tr-TR" sz="3000" dirty="0" smtClean="0"/>
              <a:t>baş ağrısındaki sıklıkta başlangıçtaki </a:t>
            </a:r>
            <a:r>
              <a:rPr lang="tr-TR" sz="3000" dirty="0"/>
              <a:t>17 </a:t>
            </a:r>
            <a:r>
              <a:rPr lang="tr-TR" sz="3000" dirty="0" smtClean="0"/>
              <a:t>günden, 13 güne </a:t>
            </a:r>
            <a:r>
              <a:rPr lang="tr-TR" sz="3000" dirty="0"/>
              <a:t>( </a:t>
            </a:r>
            <a:r>
              <a:rPr lang="tr-TR" sz="3000" i="1" dirty="0"/>
              <a:t>P</a:t>
            </a:r>
            <a:r>
              <a:rPr lang="tr-TR" sz="3000" dirty="0"/>
              <a:t> = 0.003) ve </a:t>
            </a:r>
            <a:r>
              <a:rPr lang="tr-TR" sz="3000" dirty="0" smtClean="0"/>
              <a:t>süre başlangıçta </a:t>
            </a:r>
            <a:r>
              <a:rPr lang="tr-TR" sz="3000" dirty="0"/>
              <a:t>198 </a:t>
            </a:r>
            <a:r>
              <a:rPr lang="tr-TR" sz="3000" dirty="0" smtClean="0"/>
              <a:t>saatten, </a:t>
            </a:r>
            <a:r>
              <a:rPr lang="tr-TR" sz="3000" dirty="0"/>
              <a:t>144 </a:t>
            </a:r>
            <a:r>
              <a:rPr lang="tr-TR" sz="3000" dirty="0" smtClean="0"/>
              <a:t>saate </a:t>
            </a:r>
            <a:r>
              <a:rPr lang="tr-TR" sz="3000" dirty="0"/>
              <a:t>( </a:t>
            </a:r>
            <a:r>
              <a:rPr lang="tr-TR" sz="3000" i="1" dirty="0"/>
              <a:t>P</a:t>
            </a:r>
            <a:r>
              <a:rPr lang="tr-TR" sz="3000" dirty="0"/>
              <a:t>  = 0.041) </a:t>
            </a:r>
            <a:r>
              <a:rPr lang="tr-TR" sz="3000" dirty="0" smtClean="0"/>
              <a:t>azalma görüldü</a:t>
            </a:r>
            <a:r>
              <a:rPr lang="tr-TR" sz="3000" dirty="0"/>
              <a:t> .  </a:t>
            </a:r>
            <a:endParaRPr lang="tr-TR" sz="3000" dirty="0" smtClean="0"/>
          </a:p>
          <a:p>
            <a:r>
              <a:rPr lang="tr-TR" sz="3000" dirty="0" smtClean="0"/>
              <a:t>İzlemde</a:t>
            </a:r>
            <a:r>
              <a:rPr lang="tr-TR" sz="3000" dirty="0"/>
              <a:t> baş ağrısı </a:t>
            </a:r>
            <a:r>
              <a:rPr lang="tr-TR" sz="3000" dirty="0" smtClean="0"/>
              <a:t>şiddeti </a:t>
            </a:r>
            <a:r>
              <a:rPr lang="tr-TR" sz="3000" dirty="0"/>
              <a:t>( </a:t>
            </a:r>
            <a:r>
              <a:rPr lang="tr-TR" sz="3000" i="1" dirty="0"/>
              <a:t>P</a:t>
            </a:r>
            <a:r>
              <a:rPr lang="tr-TR" sz="3000" dirty="0"/>
              <a:t>  = 0.266) veya analjezik kullanımında ( </a:t>
            </a:r>
            <a:r>
              <a:rPr lang="tr-TR" sz="3000" i="1" dirty="0"/>
              <a:t>P</a:t>
            </a:r>
            <a:r>
              <a:rPr lang="tr-TR" sz="3000" dirty="0"/>
              <a:t> = 0.635) başlangıca kıyasla anlamlı bir fark bulunmadı .</a:t>
            </a:r>
          </a:p>
          <a:p>
            <a:endParaRPr lang="tr-TR" dirty="0"/>
          </a:p>
        </p:txBody>
      </p:sp>
    </p:spTree>
    <p:extLst>
      <p:ext uri="{BB962C8B-B14F-4D97-AF65-F5344CB8AC3E}">
        <p14:creationId xmlns:p14="http://schemas.microsoft.com/office/powerpoint/2010/main" val="7024797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BULGULAR</a:t>
            </a:r>
          </a:p>
        </p:txBody>
      </p:sp>
      <p:sp>
        <p:nvSpPr>
          <p:cNvPr id="3" name="İçerik Yer Tutucusu 2"/>
          <p:cNvSpPr>
            <a:spLocks noGrp="1"/>
          </p:cNvSpPr>
          <p:nvPr>
            <p:ph idx="1"/>
          </p:nvPr>
        </p:nvSpPr>
        <p:spPr/>
        <p:txBody>
          <a:bodyPr/>
          <a:lstStyle/>
          <a:p>
            <a:r>
              <a:rPr lang="tr-TR" dirty="0"/>
              <a:t>23 ST hastası için kuvvet antrenmanının hiçbir akut yan etkisi kaydedilmedi. </a:t>
            </a:r>
            <a:endParaRPr lang="tr-TR" dirty="0" smtClean="0"/>
          </a:p>
          <a:p>
            <a:r>
              <a:rPr lang="tr-TR" dirty="0" smtClean="0"/>
              <a:t>Antrenman </a:t>
            </a:r>
            <a:r>
              <a:rPr lang="tr-TR" dirty="0"/>
              <a:t>seansından önce bildirilen ortalama ağrı yoğunluğu </a:t>
            </a:r>
            <a:r>
              <a:rPr lang="tr-TR" dirty="0" smtClean="0"/>
              <a:t>2,89, </a:t>
            </a:r>
            <a:r>
              <a:rPr lang="tr-TR" dirty="0"/>
              <a:t>antrenmandan hemen sonra veya antrenmandan 2 saat sonra 2,96 </a:t>
            </a:r>
            <a:r>
              <a:rPr lang="tr-TR" dirty="0" smtClean="0"/>
              <a:t>(</a:t>
            </a:r>
            <a:r>
              <a:rPr lang="tr-TR" dirty="0"/>
              <a:t> </a:t>
            </a:r>
            <a:r>
              <a:rPr lang="tr-TR" i="1" dirty="0"/>
              <a:t>P</a:t>
            </a:r>
            <a:r>
              <a:rPr lang="tr-TR" dirty="0"/>
              <a:t>  = 0,16) .</a:t>
            </a:r>
          </a:p>
          <a:p>
            <a:endParaRPr lang="tr-TR" dirty="0"/>
          </a:p>
        </p:txBody>
      </p:sp>
    </p:spTree>
    <p:extLst>
      <p:ext uri="{BB962C8B-B14F-4D97-AF65-F5344CB8AC3E}">
        <p14:creationId xmlns:p14="http://schemas.microsoft.com/office/powerpoint/2010/main" val="40923664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TARTIŞMA</a:t>
            </a:r>
            <a:endParaRPr lang="tr-TR" dirty="0"/>
          </a:p>
        </p:txBody>
      </p:sp>
      <p:sp>
        <p:nvSpPr>
          <p:cNvPr id="3" name="İçerik Yer Tutucusu 2"/>
          <p:cNvSpPr>
            <a:spLocks noGrp="1"/>
          </p:cNvSpPr>
          <p:nvPr>
            <p:ph idx="1"/>
          </p:nvPr>
        </p:nvSpPr>
        <p:spPr/>
        <p:txBody>
          <a:bodyPr/>
          <a:lstStyle/>
          <a:p>
            <a:r>
              <a:rPr lang="tr-TR" dirty="0"/>
              <a:t>Bu çalışma, dikkatle teşhis edilmiş yetişkin TTH hastalarında boyun / omuz kasları için kuvvet antrenmanının baş ağrısı üzerindeki etkisini inceleyen ilk çalışmadır.</a:t>
            </a:r>
          </a:p>
          <a:p>
            <a:r>
              <a:rPr lang="tr-TR" dirty="0"/>
              <a:t>Omuz kaslarının </a:t>
            </a:r>
            <a:r>
              <a:rPr lang="tr-TR" dirty="0" err="1"/>
              <a:t>ST'sinin</a:t>
            </a:r>
            <a:r>
              <a:rPr lang="tr-TR" dirty="0"/>
              <a:t>, </a:t>
            </a:r>
            <a:r>
              <a:rPr lang="tr-TR" dirty="0" err="1"/>
              <a:t>EP'ye</a:t>
            </a:r>
            <a:r>
              <a:rPr lang="tr-TR" dirty="0"/>
              <a:t> kıyasla TTH sıklığını ve süresini önemli ölçüde azaltacağı varsayılmıştır. </a:t>
            </a:r>
            <a:endParaRPr lang="tr-TR" dirty="0" smtClean="0"/>
          </a:p>
          <a:p>
            <a:r>
              <a:rPr lang="tr-TR" dirty="0" smtClean="0"/>
              <a:t>19–22 </a:t>
            </a:r>
            <a:r>
              <a:rPr lang="tr-TR" dirty="0"/>
              <a:t>hafta sonra gruplar arasında anlamlı bir fark bulunmaması nedeniyle hipotez doğrulanmadı. </a:t>
            </a:r>
            <a:endParaRPr lang="tr-TR" dirty="0" smtClean="0"/>
          </a:p>
        </p:txBody>
      </p:sp>
    </p:spTree>
    <p:extLst>
      <p:ext uri="{BB962C8B-B14F-4D97-AF65-F5344CB8AC3E}">
        <p14:creationId xmlns:p14="http://schemas.microsoft.com/office/powerpoint/2010/main" val="2588852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TARTIŞMA</a:t>
            </a:r>
          </a:p>
        </p:txBody>
      </p:sp>
      <p:sp>
        <p:nvSpPr>
          <p:cNvPr id="3" name="İçerik Yer Tutucusu 2"/>
          <p:cNvSpPr>
            <a:spLocks noGrp="1"/>
          </p:cNvSpPr>
          <p:nvPr>
            <p:ph idx="1"/>
          </p:nvPr>
        </p:nvSpPr>
        <p:spPr/>
        <p:txBody>
          <a:bodyPr/>
          <a:lstStyle/>
          <a:p>
            <a:r>
              <a:rPr lang="tr-TR" dirty="0"/>
              <a:t>Takipte, sayısal olarak, ST grubunda sıklıkta% 11'lik bir azalma ve sürede% 10'luk bir azalma bulundu </a:t>
            </a:r>
            <a:r>
              <a:rPr lang="tr-TR" dirty="0" smtClean="0"/>
              <a:t>ve, </a:t>
            </a:r>
          </a:p>
          <a:p>
            <a:r>
              <a:rPr lang="tr-TR" dirty="0" smtClean="0"/>
              <a:t>EP </a:t>
            </a:r>
            <a:r>
              <a:rPr lang="tr-TR" dirty="0"/>
              <a:t>grubunda </a:t>
            </a:r>
            <a:r>
              <a:rPr lang="tr-TR" dirty="0" smtClean="0"/>
              <a:t>sıklıkta % </a:t>
            </a:r>
            <a:r>
              <a:rPr lang="tr-TR" dirty="0"/>
              <a:t>24'lük bir azalma ve sürede% 27'lik bir azalma </a:t>
            </a:r>
            <a:r>
              <a:rPr lang="tr-TR" dirty="0" smtClean="0"/>
              <a:t>bulundu</a:t>
            </a:r>
            <a:r>
              <a:rPr lang="tr-TR" dirty="0" smtClean="0"/>
              <a:t>.</a:t>
            </a:r>
            <a:r>
              <a:rPr lang="tr-TR" dirty="0"/>
              <a:t> </a:t>
            </a:r>
            <a:endParaRPr lang="tr-TR" dirty="0" smtClean="0"/>
          </a:p>
          <a:p>
            <a:r>
              <a:rPr lang="tr-TR" dirty="0" smtClean="0"/>
              <a:t>Ne </a:t>
            </a:r>
            <a:r>
              <a:rPr lang="tr-TR" dirty="0"/>
              <a:t>yazık ki, klinik olarak </a:t>
            </a:r>
            <a:r>
              <a:rPr lang="tr-TR" dirty="0" smtClean="0"/>
              <a:t>anlamlı kabul edilen % </a:t>
            </a:r>
            <a:r>
              <a:rPr lang="tr-TR" dirty="0"/>
              <a:t>30'luk azalma, grupların hiçbirinde karşılanmadı. </a:t>
            </a:r>
            <a:endParaRPr lang="tr-TR" dirty="0" smtClean="0"/>
          </a:p>
          <a:p>
            <a:r>
              <a:rPr lang="tr-TR" dirty="0" smtClean="0"/>
              <a:t>Önemli </a:t>
            </a:r>
            <a:r>
              <a:rPr lang="tr-TR" dirty="0"/>
              <a:t>olarak, ST grubunda hiçbir yan etki kaydedilmedi ve baş ağrısı </a:t>
            </a:r>
            <a:r>
              <a:rPr lang="tr-TR" dirty="0" smtClean="0"/>
              <a:t>şiddetinde </a:t>
            </a:r>
            <a:r>
              <a:rPr lang="tr-TR" dirty="0"/>
              <a:t>ne hemen sonra ne de antrenmandan 2 saat sonra şiddetlenme görülmedi.</a:t>
            </a:r>
          </a:p>
        </p:txBody>
      </p:sp>
    </p:spTree>
    <p:extLst>
      <p:ext uri="{BB962C8B-B14F-4D97-AF65-F5344CB8AC3E}">
        <p14:creationId xmlns:p14="http://schemas.microsoft.com/office/powerpoint/2010/main" val="732016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GİRİŞ</a:t>
            </a:r>
            <a:endParaRPr lang="tr-TR" dirty="0"/>
          </a:p>
        </p:txBody>
      </p:sp>
      <p:sp>
        <p:nvSpPr>
          <p:cNvPr id="3" name="İçerik Yer Tutucusu 2"/>
          <p:cNvSpPr>
            <a:spLocks noGrp="1"/>
          </p:cNvSpPr>
          <p:nvPr>
            <p:ph idx="1"/>
          </p:nvPr>
        </p:nvSpPr>
        <p:spPr>
          <a:xfrm>
            <a:off x="838200" y="1825624"/>
            <a:ext cx="10515600" cy="4698005"/>
          </a:xfrm>
        </p:spPr>
        <p:txBody>
          <a:bodyPr/>
          <a:lstStyle/>
          <a:p>
            <a:r>
              <a:rPr lang="tr-TR" dirty="0"/>
              <a:t>CTTH hastalarında omuz ve boyun kaslarında bulunan tetik noktaları potansiyel olarak boynun kas fonksiyonunu </a:t>
            </a:r>
            <a:r>
              <a:rPr lang="tr-TR" dirty="0" smtClean="0"/>
              <a:t>etkileyebilir.</a:t>
            </a:r>
            <a:r>
              <a:rPr lang="tr-TR" dirty="0"/>
              <a:t> </a:t>
            </a:r>
            <a:endParaRPr lang="tr-TR" dirty="0" smtClean="0"/>
          </a:p>
          <a:p>
            <a:pPr marL="0" indent="0">
              <a:buNone/>
            </a:pPr>
            <a:endParaRPr lang="tr-TR" dirty="0" smtClean="0"/>
          </a:p>
          <a:p>
            <a:r>
              <a:rPr lang="tr-TR" dirty="0" smtClean="0"/>
              <a:t>Boyun </a:t>
            </a:r>
            <a:r>
              <a:rPr lang="tr-TR" dirty="0"/>
              <a:t>kaslarında kuvvet oluşturma yeteneği, boyun bölgesindeki kas ağrısından </a:t>
            </a:r>
            <a:r>
              <a:rPr lang="tr-TR" dirty="0" smtClean="0"/>
              <a:t>etkilenebilir.</a:t>
            </a:r>
            <a:r>
              <a:rPr lang="tr-TR" dirty="0"/>
              <a:t> Bu nedenle, belirli kasların uzun süreli </a:t>
            </a:r>
            <a:r>
              <a:rPr lang="tr-TR" dirty="0" err="1"/>
              <a:t>disfonksiyonu</a:t>
            </a:r>
            <a:r>
              <a:rPr lang="tr-TR" dirty="0"/>
              <a:t>, </a:t>
            </a:r>
            <a:r>
              <a:rPr lang="tr-TR" dirty="0" err="1"/>
              <a:t>TTH'nin</a:t>
            </a:r>
            <a:r>
              <a:rPr lang="tr-TR" dirty="0"/>
              <a:t> hem başlangıcı hem de </a:t>
            </a:r>
            <a:r>
              <a:rPr lang="tr-TR" dirty="0" err="1"/>
              <a:t>kronifikasyonu</a:t>
            </a:r>
            <a:r>
              <a:rPr lang="tr-TR" dirty="0"/>
              <a:t> üzerinde önemli bir etkiye sahip olabilir. </a:t>
            </a:r>
            <a:endParaRPr lang="tr-TR" dirty="0" smtClean="0"/>
          </a:p>
        </p:txBody>
      </p:sp>
    </p:spTree>
    <p:extLst>
      <p:ext uri="{BB962C8B-B14F-4D97-AF65-F5344CB8AC3E}">
        <p14:creationId xmlns:p14="http://schemas.microsoft.com/office/powerpoint/2010/main" val="30392664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TARTIŞMA</a:t>
            </a:r>
          </a:p>
        </p:txBody>
      </p:sp>
      <p:sp>
        <p:nvSpPr>
          <p:cNvPr id="3" name="İçerik Yer Tutucusu 2"/>
          <p:cNvSpPr>
            <a:spLocks noGrp="1"/>
          </p:cNvSpPr>
          <p:nvPr>
            <p:ph idx="1"/>
          </p:nvPr>
        </p:nvSpPr>
        <p:spPr/>
        <p:txBody>
          <a:bodyPr/>
          <a:lstStyle/>
          <a:p>
            <a:r>
              <a:rPr lang="tr-TR" dirty="0"/>
              <a:t>Birincil sonuç </a:t>
            </a:r>
            <a:r>
              <a:rPr lang="tr-TR" dirty="0" smtClean="0"/>
              <a:t>üzerinde </a:t>
            </a:r>
            <a:r>
              <a:rPr lang="tr-TR" dirty="0"/>
              <a:t>daha büyük bir etkinin ST grubunda tespit </a:t>
            </a:r>
            <a:r>
              <a:rPr lang="tr-TR" dirty="0" smtClean="0"/>
              <a:t>edilebileceğini varsaydık, </a:t>
            </a:r>
            <a:r>
              <a:rPr lang="tr-TR" dirty="0"/>
              <a:t>ancak </a:t>
            </a:r>
            <a:r>
              <a:rPr lang="tr-TR" dirty="0" err="1"/>
              <a:t>EP'nin</a:t>
            </a:r>
            <a:r>
              <a:rPr lang="tr-TR" dirty="0"/>
              <a:t> aslında </a:t>
            </a:r>
            <a:r>
              <a:rPr lang="tr-TR" dirty="0" err="1"/>
              <a:t>ST'den</a:t>
            </a:r>
            <a:r>
              <a:rPr lang="tr-TR" dirty="0"/>
              <a:t> sayısal olarak daha büyük bir baş ağrısında azalma sağladığını </a:t>
            </a:r>
            <a:r>
              <a:rPr lang="tr-TR" dirty="0" smtClean="0"/>
              <a:t>gördük.</a:t>
            </a:r>
            <a:r>
              <a:rPr lang="tr-TR" dirty="0"/>
              <a:t> </a:t>
            </a:r>
            <a:endParaRPr lang="tr-TR" dirty="0" smtClean="0"/>
          </a:p>
          <a:p>
            <a:r>
              <a:rPr lang="tr-TR" dirty="0" smtClean="0"/>
              <a:t>Omuz </a:t>
            </a:r>
            <a:r>
              <a:rPr lang="tr-TR" dirty="0"/>
              <a:t>kaslarını ST yoluyla hedeflemek yine de iyi </a:t>
            </a:r>
            <a:r>
              <a:rPr lang="tr-TR" dirty="0" err="1"/>
              <a:t>tolere</a:t>
            </a:r>
            <a:r>
              <a:rPr lang="tr-TR" dirty="0"/>
              <a:t> edildi.</a:t>
            </a:r>
          </a:p>
          <a:p>
            <a:endParaRPr lang="tr-TR" dirty="0"/>
          </a:p>
        </p:txBody>
      </p:sp>
    </p:spTree>
    <p:extLst>
      <p:ext uri="{BB962C8B-B14F-4D97-AF65-F5344CB8AC3E}">
        <p14:creationId xmlns:p14="http://schemas.microsoft.com/office/powerpoint/2010/main" val="9479907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TARTIŞMA</a:t>
            </a:r>
          </a:p>
        </p:txBody>
      </p:sp>
      <p:sp>
        <p:nvSpPr>
          <p:cNvPr id="3" name="İçerik Yer Tutucusu 2"/>
          <p:cNvSpPr>
            <a:spLocks noGrp="1"/>
          </p:cNvSpPr>
          <p:nvPr>
            <p:ph idx="1"/>
          </p:nvPr>
        </p:nvSpPr>
        <p:spPr/>
        <p:txBody>
          <a:bodyPr>
            <a:normAutofit/>
          </a:bodyPr>
          <a:lstStyle/>
          <a:p>
            <a:r>
              <a:rPr lang="tr-TR" dirty="0"/>
              <a:t>Mevcut RCT </a:t>
            </a:r>
            <a:r>
              <a:rPr lang="tr-TR" dirty="0" smtClean="0"/>
              <a:t>çalışmada</a:t>
            </a:r>
            <a:r>
              <a:rPr lang="tr-TR" dirty="0"/>
              <a:t>, EP </a:t>
            </a:r>
            <a:r>
              <a:rPr lang="tr-TR" dirty="0" smtClean="0"/>
              <a:t>kontrol </a:t>
            </a:r>
            <a:r>
              <a:rPr lang="tr-TR" dirty="0"/>
              <a:t>grubu olarak kullanılmıştır. </a:t>
            </a:r>
            <a:r>
              <a:rPr lang="tr-TR" dirty="0" smtClean="0"/>
              <a:t>Daha önceki çalışmalarda, </a:t>
            </a:r>
            <a:r>
              <a:rPr lang="tr-TR" dirty="0"/>
              <a:t>duruş </a:t>
            </a:r>
            <a:r>
              <a:rPr lang="tr-TR" dirty="0" smtClean="0"/>
              <a:t>düzeltmesi (EP) </a:t>
            </a:r>
            <a:r>
              <a:rPr lang="tr-TR" dirty="0" err="1"/>
              <a:t>TTH'yi</a:t>
            </a:r>
            <a:r>
              <a:rPr lang="tr-TR" dirty="0"/>
              <a:t> azaltan bir müdahalenin parçası olarak </a:t>
            </a:r>
            <a:r>
              <a:rPr lang="tr-TR" dirty="0" smtClean="0"/>
              <a:t>kullanılmıştır.</a:t>
            </a:r>
            <a:r>
              <a:rPr lang="tr-TR" dirty="0"/>
              <a:t> </a:t>
            </a:r>
            <a:endParaRPr lang="tr-TR" dirty="0" smtClean="0"/>
          </a:p>
          <a:p>
            <a:r>
              <a:rPr lang="tr-TR" dirty="0" smtClean="0"/>
              <a:t>Van </a:t>
            </a:r>
            <a:r>
              <a:rPr lang="tr-TR" dirty="0" err="1"/>
              <a:t>Ettekoven</a:t>
            </a:r>
            <a:r>
              <a:rPr lang="tr-TR" dirty="0"/>
              <a:t> ve ark</a:t>
            </a:r>
            <a:r>
              <a:rPr lang="tr-TR" dirty="0" smtClean="0"/>
              <a:t>. , </a:t>
            </a:r>
            <a:r>
              <a:rPr lang="tr-TR" dirty="0"/>
              <a:t>fizyoterapi ve boyun motor kontrol eğitimini içeren kombine bir müdahalenin bir parçası olarak </a:t>
            </a:r>
            <a:r>
              <a:rPr lang="tr-TR" dirty="0" smtClean="0"/>
              <a:t>kullanmış.</a:t>
            </a:r>
            <a:endParaRPr lang="tr-TR" dirty="0"/>
          </a:p>
          <a:p>
            <a:r>
              <a:rPr lang="tr-TR" dirty="0" err="1"/>
              <a:t>Fernández</a:t>
            </a:r>
            <a:r>
              <a:rPr lang="tr-TR" dirty="0"/>
              <a:t>-de-</a:t>
            </a:r>
            <a:r>
              <a:rPr lang="tr-TR" dirty="0" err="1"/>
              <a:t>las</a:t>
            </a:r>
            <a:r>
              <a:rPr lang="tr-TR" dirty="0"/>
              <a:t>-</a:t>
            </a:r>
            <a:r>
              <a:rPr lang="tr-TR" dirty="0" err="1"/>
              <a:t>Peñas</a:t>
            </a:r>
            <a:r>
              <a:rPr lang="tr-TR" dirty="0"/>
              <a:t> ve </a:t>
            </a:r>
            <a:r>
              <a:rPr lang="tr-TR" dirty="0" smtClean="0"/>
              <a:t>diğerleri;</a:t>
            </a:r>
            <a:r>
              <a:rPr lang="tr-TR" dirty="0"/>
              <a:t> CTTH hastalarının ileri bir baş </a:t>
            </a:r>
            <a:r>
              <a:rPr lang="tr-TR" dirty="0" err="1"/>
              <a:t>postürü</a:t>
            </a:r>
            <a:r>
              <a:rPr lang="tr-TR" dirty="0"/>
              <a:t> olduğunu </a:t>
            </a:r>
            <a:r>
              <a:rPr lang="tr-TR" dirty="0" smtClean="0"/>
              <a:t>bildirdi.</a:t>
            </a:r>
            <a:r>
              <a:rPr lang="tr-TR" dirty="0"/>
              <a:t> İleri baş </a:t>
            </a:r>
            <a:r>
              <a:rPr lang="tr-TR" dirty="0" err="1"/>
              <a:t>postürü</a:t>
            </a:r>
            <a:r>
              <a:rPr lang="tr-TR" dirty="0"/>
              <a:t> potansiyel olarak boyun kaslarının sürekli aşırı yüklenmesine katkıda bulunabilir ve </a:t>
            </a:r>
            <a:r>
              <a:rPr lang="tr-TR" dirty="0" err="1"/>
              <a:t>TTH'ye</a:t>
            </a:r>
            <a:r>
              <a:rPr lang="tr-TR" dirty="0"/>
              <a:t> katkıda bulunabilir ve </a:t>
            </a:r>
            <a:r>
              <a:rPr lang="tr-TR" dirty="0" smtClean="0"/>
              <a:t>bunun düzeltilmesi </a:t>
            </a:r>
            <a:r>
              <a:rPr lang="tr-TR" dirty="0"/>
              <a:t>baş ağrısını azaltabilir.</a:t>
            </a:r>
          </a:p>
        </p:txBody>
      </p:sp>
    </p:spTree>
    <p:extLst>
      <p:ext uri="{BB962C8B-B14F-4D97-AF65-F5344CB8AC3E}">
        <p14:creationId xmlns:p14="http://schemas.microsoft.com/office/powerpoint/2010/main" val="15767600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TARTIŞMA</a:t>
            </a:r>
          </a:p>
        </p:txBody>
      </p:sp>
      <p:sp>
        <p:nvSpPr>
          <p:cNvPr id="3" name="İçerik Yer Tutucusu 2"/>
          <p:cNvSpPr>
            <a:spLocks noGrp="1"/>
          </p:cNvSpPr>
          <p:nvPr>
            <p:ph idx="1"/>
          </p:nvPr>
        </p:nvSpPr>
        <p:spPr/>
        <p:txBody>
          <a:bodyPr/>
          <a:lstStyle/>
          <a:p>
            <a:r>
              <a:rPr lang="tr-TR" dirty="0"/>
              <a:t>Bu </a:t>
            </a:r>
            <a:r>
              <a:rPr lang="tr-TR" dirty="0" smtClean="0"/>
              <a:t>çalışmada </a:t>
            </a:r>
            <a:r>
              <a:rPr lang="tr-TR" dirty="0"/>
              <a:t>EP, aktif kontrol grubu için tedavi olarak seçilmiştir. </a:t>
            </a:r>
            <a:endParaRPr lang="tr-TR" dirty="0" smtClean="0"/>
          </a:p>
          <a:p>
            <a:r>
              <a:rPr lang="tr-TR" dirty="0" smtClean="0"/>
              <a:t>EP </a:t>
            </a:r>
            <a:r>
              <a:rPr lang="tr-TR" dirty="0"/>
              <a:t>boyun kaslarını harekete geçirir ve eğitir, ancak </a:t>
            </a:r>
            <a:r>
              <a:rPr lang="tr-TR" dirty="0" err="1"/>
              <a:t>ST'den</a:t>
            </a:r>
            <a:r>
              <a:rPr lang="tr-TR" dirty="0"/>
              <a:t> çok daha düşük kuvvet </a:t>
            </a:r>
            <a:r>
              <a:rPr lang="tr-TR" dirty="0" smtClean="0"/>
              <a:t>yoğunluğuyla yapar.</a:t>
            </a:r>
            <a:r>
              <a:rPr lang="tr-TR" dirty="0"/>
              <a:t> </a:t>
            </a:r>
            <a:endParaRPr lang="tr-TR" dirty="0" smtClean="0"/>
          </a:p>
          <a:p>
            <a:r>
              <a:rPr lang="tr-TR" dirty="0" smtClean="0"/>
              <a:t>Ek </a:t>
            </a:r>
            <a:r>
              <a:rPr lang="tr-TR" dirty="0"/>
              <a:t>olarak, EP, özellikle oturma pozisyonunda boyun kaslarının aktivasyonunu hedefleyen daha işlevsel bir eğitim sağlar. </a:t>
            </a:r>
            <a:endParaRPr lang="tr-TR" dirty="0" smtClean="0"/>
          </a:p>
          <a:p>
            <a:r>
              <a:rPr lang="tr-TR" dirty="0" smtClean="0"/>
              <a:t>Bununla </a:t>
            </a:r>
            <a:r>
              <a:rPr lang="tr-TR" dirty="0"/>
              <a:t>birlikte, öne doğru </a:t>
            </a:r>
            <a:r>
              <a:rPr lang="tr-TR" dirty="0" smtClean="0"/>
              <a:t>olan </a:t>
            </a:r>
            <a:r>
              <a:rPr lang="tr-TR" dirty="0"/>
              <a:t>baş </a:t>
            </a:r>
            <a:r>
              <a:rPr lang="tr-TR" dirty="0" smtClean="0"/>
              <a:t>duruşunu azaltmak, </a:t>
            </a:r>
            <a:r>
              <a:rPr lang="tr-TR" dirty="0"/>
              <a:t>kas yükünde ve kas hassasiyetinde bir azalmaya neden olabilir. Bununla birlikte, baş ağrısındaki azalma klinik olarak </a:t>
            </a:r>
            <a:r>
              <a:rPr lang="tr-TR" dirty="0" smtClean="0"/>
              <a:t>anlamlı </a:t>
            </a:r>
            <a:r>
              <a:rPr lang="tr-TR" dirty="0"/>
              <a:t>düzeyde değildi ve bu, birleşik bir müdahalenin yararlı olabileceğini gösterebilir.</a:t>
            </a:r>
          </a:p>
        </p:txBody>
      </p:sp>
    </p:spTree>
    <p:extLst>
      <p:ext uri="{BB962C8B-B14F-4D97-AF65-F5344CB8AC3E}">
        <p14:creationId xmlns:p14="http://schemas.microsoft.com/office/powerpoint/2010/main" val="11504143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TARTIŞMA</a:t>
            </a:r>
          </a:p>
        </p:txBody>
      </p:sp>
      <p:sp>
        <p:nvSpPr>
          <p:cNvPr id="3" name="İçerik Yer Tutucusu 2"/>
          <p:cNvSpPr>
            <a:spLocks noGrp="1"/>
          </p:cNvSpPr>
          <p:nvPr>
            <p:ph idx="1"/>
          </p:nvPr>
        </p:nvSpPr>
        <p:spPr/>
        <p:txBody>
          <a:bodyPr>
            <a:normAutofit/>
          </a:bodyPr>
          <a:lstStyle/>
          <a:p>
            <a:r>
              <a:rPr lang="tr-TR" dirty="0"/>
              <a:t>Boyun / omuz kaslarının ST egzersizleri bir müdahale olarak seçilmiştir, çünkü önceki </a:t>
            </a:r>
            <a:r>
              <a:rPr lang="tr-TR" dirty="0" smtClean="0"/>
              <a:t>çalışmalar; </a:t>
            </a:r>
            <a:r>
              <a:rPr lang="tr-TR" dirty="0"/>
              <a:t>ST yoluyla boyun ağrısında klinik olarak anlamlı bir azalma </a:t>
            </a:r>
            <a:r>
              <a:rPr lang="tr-TR" dirty="0" smtClean="0"/>
              <a:t>göstermiştir.</a:t>
            </a:r>
            <a:r>
              <a:rPr lang="tr-TR" dirty="0"/>
              <a:t> </a:t>
            </a:r>
            <a:endParaRPr lang="tr-TR" dirty="0" smtClean="0"/>
          </a:p>
          <a:p>
            <a:r>
              <a:rPr lang="tr-TR" dirty="0" smtClean="0"/>
              <a:t>TTH </a:t>
            </a:r>
            <a:r>
              <a:rPr lang="tr-TR" dirty="0"/>
              <a:t>hastalarında boyun ağrısının yüksek </a:t>
            </a:r>
            <a:r>
              <a:rPr lang="tr-TR" dirty="0" err="1"/>
              <a:t>prevalansı</a:t>
            </a:r>
            <a:r>
              <a:rPr lang="tr-TR" dirty="0"/>
              <a:t> göz önüne alındığında, </a:t>
            </a:r>
            <a:r>
              <a:rPr lang="tr-TR" dirty="0" err="1"/>
              <a:t>TTH'de</a:t>
            </a:r>
            <a:r>
              <a:rPr lang="tr-TR" dirty="0"/>
              <a:t> klinik olarak anlamlı bir azalma </a:t>
            </a:r>
            <a:r>
              <a:rPr lang="tr-TR" dirty="0" smtClean="0"/>
              <a:t>beklendi.</a:t>
            </a:r>
            <a:r>
              <a:rPr lang="tr-TR" dirty="0"/>
              <a:t> </a:t>
            </a:r>
            <a:endParaRPr lang="tr-TR" dirty="0" smtClean="0"/>
          </a:p>
          <a:p>
            <a:r>
              <a:rPr lang="tr-TR" dirty="0" smtClean="0"/>
              <a:t>Kas </a:t>
            </a:r>
            <a:r>
              <a:rPr lang="tr-TR" dirty="0"/>
              <a:t>ağrısının giderilmesinde egzersiz eğitiminin mekanizması henüz tam olarak anlaşılmamıştır. Ağrının azalması, protein sentezinin ve parçalanmasının hızlanması gibi çevresel faktörlerle veya ağrı algısı üzerinde genel bir merkezi etkiyle ilişkili olabilir, bunların her ikisi de kastaki </a:t>
            </a:r>
            <a:r>
              <a:rPr lang="tr-TR" dirty="0" err="1"/>
              <a:t>nosisepsiyonun</a:t>
            </a:r>
            <a:r>
              <a:rPr lang="tr-TR" dirty="0"/>
              <a:t> normalleşmesine yol açabilir. </a:t>
            </a:r>
            <a:endParaRPr lang="tr-TR" dirty="0" smtClean="0"/>
          </a:p>
        </p:txBody>
      </p:sp>
    </p:spTree>
    <p:extLst>
      <p:ext uri="{BB962C8B-B14F-4D97-AF65-F5344CB8AC3E}">
        <p14:creationId xmlns:p14="http://schemas.microsoft.com/office/powerpoint/2010/main" val="38407992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TARTIŞMA</a:t>
            </a:r>
          </a:p>
        </p:txBody>
      </p:sp>
      <p:sp>
        <p:nvSpPr>
          <p:cNvPr id="3" name="İçerik Yer Tutucusu 2"/>
          <p:cNvSpPr>
            <a:spLocks noGrp="1"/>
          </p:cNvSpPr>
          <p:nvPr>
            <p:ph idx="1"/>
          </p:nvPr>
        </p:nvSpPr>
        <p:spPr/>
        <p:txBody>
          <a:bodyPr/>
          <a:lstStyle/>
          <a:p>
            <a:r>
              <a:rPr lang="tr-TR" dirty="0"/>
              <a:t>Daha fazla ST, potansiyel olarak tetik noktaları üzerinde bir etkiye sahip olabilir </a:t>
            </a:r>
            <a:endParaRPr lang="tr-TR" dirty="0" smtClean="0"/>
          </a:p>
          <a:p>
            <a:r>
              <a:rPr lang="tr-TR" dirty="0" err="1" smtClean="0"/>
              <a:t>ST'nin</a:t>
            </a:r>
            <a:r>
              <a:rPr lang="tr-TR" dirty="0" smtClean="0"/>
              <a:t> </a:t>
            </a:r>
            <a:r>
              <a:rPr lang="tr-TR" dirty="0"/>
              <a:t>ayrıca kas aktivasyonunu ve kuvvet üretme kapasitesini artırması, böylece nispi iş yükünü düşürmesi ve </a:t>
            </a:r>
            <a:r>
              <a:rPr lang="tr-TR" dirty="0" err="1"/>
              <a:t>TTH'yi</a:t>
            </a:r>
            <a:r>
              <a:rPr lang="tr-TR" dirty="0"/>
              <a:t> düşürmesi beklenebilir. </a:t>
            </a:r>
            <a:endParaRPr lang="tr-TR" dirty="0" smtClean="0"/>
          </a:p>
          <a:p>
            <a:r>
              <a:rPr lang="tr-TR" dirty="0" smtClean="0"/>
              <a:t>Direnç </a:t>
            </a:r>
            <a:r>
              <a:rPr lang="tr-TR" dirty="0"/>
              <a:t>eğitimi, kendi kendine teşhis edilen baş ağrısını azaltmak için </a:t>
            </a:r>
            <a:r>
              <a:rPr lang="tr-TR" dirty="0" smtClean="0"/>
              <a:t>kullanılmıştır.</a:t>
            </a:r>
            <a:r>
              <a:rPr lang="tr-TR" dirty="0"/>
              <a:t> </a:t>
            </a:r>
            <a:endParaRPr lang="tr-TR" dirty="0" smtClean="0"/>
          </a:p>
        </p:txBody>
      </p:sp>
    </p:spTree>
    <p:extLst>
      <p:ext uri="{BB962C8B-B14F-4D97-AF65-F5344CB8AC3E}">
        <p14:creationId xmlns:p14="http://schemas.microsoft.com/office/powerpoint/2010/main" val="20082217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TARTIŞMA</a:t>
            </a:r>
          </a:p>
        </p:txBody>
      </p:sp>
      <p:sp>
        <p:nvSpPr>
          <p:cNvPr id="3" name="İçerik Yer Tutucusu 2"/>
          <p:cNvSpPr>
            <a:spLocks noGrp="1"/>
          </p:cNvSpPr>
          <p:nvPr>
            <p:ph idx="1"/>
          </p:nvPr>
        </p:nvSpPr>
        <p:spPr>
          <a:xfrm>
            <a:off x="838200" y="1825624"/>
            <a:ext cx="10515600" cy="4711653"/>
          </a:xfrm>
        </p:spPr>
        <p:txBody>
          <a:bodyPr>
            <a:normAutofit fontScale="92500"/>
          </a:bodyPr>
          <a:lstStyle/>
          <a:p>
            <a:r>
              <a:rPr lang="tr-TR" dirty="0"/>
              <a:t>Andersen ve ark. günde 2 dakika eğitim veya günde 12 dakika müdahale (haftada beş gün) ile on haftalık direnç </a:t>
            </a:r>
            <a:r>
              <a:rPr lang="tr-TR" dirty="0" err="1" smtClean="0"/>
              <a:t>antermanı</a:t>
            </a:r>
            <a:r>
              <a:rPr lang="tr-TR" dirty="0" smtClean="0"/>
              <a:t> </a:t>
            </a:r>
            <a:r>
              <a:rPr lang="tr-TR" dirty="0"/>
              <a:t>etkisini değerlendirdiler</a:t>
            </a:r>
            <a:r>
              <a:rPr lang="tr-TR" dirty="0" smtClean="0"/>
              <a:t>.</a:t>
            </a:r>
          </a:p>
          <a:p>
            <a:r>
              <a:rPr lang="tr-TR" dirty="0" smtClean="0"/>
              <a:t>Başlangıçta</a:t>
            </a:r>
            <a:r>
              <a:rPr lang="tr-TR" dirty="0"/>
              <a:t>, katılımcılar haftada ortalama 1.3-1.5 baş ağrısı gününe sahipti. </a:t>
            </a:r>
          </a:p>
          <a:p>
            <a:r>
              <a:rPr lang="tr-TR" dirty="0"/>
              <a:t>Antrenmandan sonra, kendi kendine teşhis edilen baş ağrısı sıklığı, 2 dakikalık ve 12 dakikalık eğitim gruplarında sırasıyla% 43 ve% 56 azaldı. </a:t>
            </a:r>
          </a:p>
          <a:p>
            <a:r>
              <a:rPr lang="tr-TR" dirty="0"/>
              <a:t>Bu, kısa günlük direnç </a:t>
            </a:r>
            <a:r>
              <a:rPr lang="tr-TR" dirty="0" err="1" smtClean="0"/>
              <a:t>antremanının</a:t>
            </a:r>
            <a:r>
              <a:rPr lang="tr-TR" dirty="0" smtClean="0"/>
              <a:t> </a:t>
            </a:r>
            <a:r>
              <a:rPr lang="tr-TR" dirty="0"/>
              <a:t>bile düşük frekanslı baş ağrısını etkileyebileceğini gösterebilir. </a:t>
            </a:r>
            <a:endParaRPr lang="tr-TR" dirty="0" smtClean="0"/>
          </a:p>
          <a:p>
            <a:r>
              <a:rPr lang="tr-TR" dirty="0" smtClean="0"/>
              <a:t>FETTH </a:t>
            </a:r>
            <a:r>
              <a:rPr lang="tr-TR" dirty="0"/>
              <a:t>ve </a:t>
            </a:r>
            <a:r>
              <a:rPr lang="tr-TR" dirty="0" smtClean="0"/>
              <a:t>CTTH </a:t>
            </a:r>
            <a:r>
              <a:rPr lang="tr-TR" dirty="0" smtClean="0"/>
              <a:t>gruplarının analizi</a:t>
            </a:r>
            <a:r>
              <a:rPr lang="tr-TR" dirty="0"/>
              <a:t>; ST </a:t>
            </a:r>
            <a:r>
              <a:rPr lang="tr-TR" dirty="0" smtClean="0"/>
              <a:t>yanıtının </a:t>
            </a:r>
            <a:r>
              <a:rPr lang="tr-TR" dirty="0" err="1"/>
              <a:t>FETTH'de</a:t>
            </a:r>
            <a:r>
              <a:rPr lang="tr-TR" dirty="0"/>
              <a:t> </a:t>
            </a:r>
            <a:r>
              <a:rPr lang="tr-TR" dirty="0" err="1" smtClean="0"/>
              <a:t>CTTH'den</a:t>
            </a:r>
            <a:r>
              <a:rPr lang="tr-TR" dirty="0" smtClean="0"/>
              <a:t> </a:t>
            </a:r>
            <a:r>
              <a:rPr lang="tr-TR" dirty="0"/>
              <a:t>daha iyi </a:t>
            </a:r>
            <a:r>
              <a:rPr lang="tr-TR" dirty="0" smtClean="0"/>
              <a:t>olduğunu göstermekte.</a:t>
            </a:r>
            <a:r>
              <a:rPr lang="tr-TR" dirty="0"/>
              <a:t> </a:t>
            </a:r>
            <a:endParaRPr lang="tr-TR" dirty="0" smtClean="0"/>
          </a:p>
          <a:p>
            <a:r>
              <a:rPr lang="tr-TR" dirty="0" smtClean="0"/>
              <a:t>Bu</a:t>
            </a:r>
            <a:r>
              <a:rPr lang="tr-TR" dirty="0"/>
              <a:t>, mevcut çalışmada </a:t>
            </a:r>
            <a:r>
              <a:rPr lang="tr-TR" dirty="0" err="1"/>
              <a:t>aksiyo-skapular</a:t>
            </a:r>
            <a:r>
              <a:rPr lang="tr-TR" dirty="0"/>
              <a:t> kasların eğitiminin daha sık görülen baş ağrılarını azaltmak için yeterli olmadığını gösterebilir.</a:t>
            </a:r>
          </a:p>
        </p:txBody>
      </p:sp>
    </p:spTree>
    <p:extLst>
      <p:ext uri="{BB962C8B-B14F-4D97-AF65-F5344CB8AC3E}">
        <p14:creationId xmlns:p14="http://schemas.microsoft.com/office/powerpoint/2010/main" val="8384434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TARTIŞMA</a:t>
            </a:r>
          </a:p>
        </p:txBody>
      </p:sp>
      <p:sp>
        <p:nvSpPr>
          <p:cNvPr id="3" name="İçerik Yer Tutucusu 2"/>
          <p:cNvSpPr>
            <a:spLocks noGrp="1"/>
          </p:cNvSpPr>
          <p:nvPr>
            <p:ph idx="1"/>
          </p:nvPr>
        </p:nvSpPr>
        <p:spPr/>
        <p:txBody>
          <a:bodyPr/>
          <a:lstStyle/>
          <a:p>
            <a:r>
              <a:rPr lang="tr-TR" dirty="0"/>
              <a:t>Bir </a:t>
            </a:r>
            <a:r>
              <a:rPr lang="tr-TR" dirty="0" err="1"/>
              <a:t>RCT'de</a:t>
            </a:r>
            <a:r>
              <a:rPr lang="tr-TR" dirty="0"/>
              <a:t> </a:t>
            </a:r>
            <a:r>
              <a:rPr lang="tr-TR" dirty="0" err="1"/>
              <a:t>Castien</a:t>
            </a:r>
            <a:r>
              <a:rPr lang="tr-TR" dirty="0"/>
              <a:t> ve ark. CTTH </a:t>
            </a:r>
            <a:r>
              <a:rPr lang="tr-TR" dirty="0" smtClean="0"/>
              <a:t>hastalarının </a:t>
            </a:r>
            <a:r>
              <a:rPr lang="tr-TR" dirty="0" smtClean="0"/>
              <a:t>% 82 sinde 26 </a:t>
            </a:r>
            <a:r>
              <a:rPr lang="tr-TR" dirty="0"/>
              <a:t>hafta sonra klinik olarak </a:t>
            </a:r>
            <a:r>
              <a:rPr lang="tr-TR" dirty="0" smtClean="0"/>
              <a:t>anlamlı </a:t>
            </a:r>
            <a:r>
              <a:rPr lang="tr-TR" dirty="0"/>
              <a:t>bir azalma olduğunu </a:t>
            </a:r>
            <a:r>
              <a:rPr lang="tr-TR" dirty="0" smtClean="0"/>
              <a:t>göstermiştir.</a:t>
            </a:r>
            <a:r>
              <a:rPr lang="tr-TR" dirty="0"/>
              <a:t> </a:t>
            </a:r>
            <a:endParaRPr lang="tr-TR" dirty="0" smtClean="0"/>
          </a:p>
          <a:p>
            <a:r>
              <a:rPr lang="tr-TR" dirty="0" smtClean="0"/>
              <a:t>Etkili </a:t>
            </a:r>
            <a:r>
              <a:rPr lang="tr-TR" dirty="0" smtClean="0"/>
              <a:t>müdahaleleri; </a:t>
            </a:r>
            <a:r>
              <a:rPr lang="tr-TR" dirty="0"/>
              <a:t>duruş düzeltme, </a:t>
            </a:r>
            <a:r>
              <a:rPr lang="tr-TR" dirty="0" smtClean="0"/>
              <a:t>manuel </a:t>
            </a:r>
            <a:r>
              <a:rPr lang="tr-TR" dirty="0"/>
              <a:t>terapi, </a:t>
            </a:r>
            <a:r>
              <a:rPr lang="tr-TR" dirty="0" err="1"/>
              <a:t>McKenzie</a:t>
            </a:r>
            <a:r>
              <a:rPr lang="tr-TR" dirty="0"/>
              <a:t> egzersizleri ve derin </a:t>
            </a:r>
            <a:r>
              <a:rPr lang="tr-TR" dirty="0" err="1"/>
              <a:t>servikal</a:t>
            </a:r>
            <a:r>
              <a:rPr lang="tr-TR" dirty="0"/>
              <a:t> </a:t>
            </a:r>
            <a:r>
              <a:rPr lang="tr-TR" dirty="0" err="1"/>
              <a:t>fleksör</a:t>
            </a:r>
            <a:r>
              <a:rPr lang="tr-TR" dirty="0"/>
              <a:t> kaslarının eğitiminin bir kombinasyonundan oluşuyordu ve kontrol grubu, bir pratisyen hekim aracılığıyla olağan tedavi gördü. </a:t>
            </a:r>
            <a:endParaRPr lang="tr-TR" dirty="0" smtClean="0"/>
          </a:p>
          <a:p>
            <a:r>
              <a:rPr lang="tr-TR" dirty="0"/>
              <a:t>B</a:t>
            </a:r>
            <a:r>
              <a:rPr lang="tr-TR" dirty="0" smtClean="0"/>
              <a:t>oyun </a:t>
            </a:r>
            <a:r>
              <a:rPr lang="tr-TR" dirty="0"/>
              <a:t>kaslarının eğitimi ile kombine duruş düzeltmesi hem FETTH hem de </a:t>
            </a:r>
            <a:r>
              <a:rPr lang="tr-TR" dirty="0" err="1"/>
              <a:t>CTTH'de</a:t>
            </a:r>
            <a:r>
              <a:rPr lang="tr-TR" dirty="0"/>
              <a:t> gelecekteki önemli bir müdahale olabilir </a:t>
            </a:r>
          </a:p>
        </p:txBody>
      </p:sp>
    </p:spTree>
    <p:extLst>
      <p:ext uri="{BB962C8B-B14F-4D97-AF65-F5344CB8AC3E}">
        <p14:creationId xmlns:p14="http://schemas.microsoft.com/office/powerpoint/2010/main" val="165328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TARTIŞMA</a:t>
            </a:r>
          </a:p>
        </p:txBody>
      </p:sp>
      <p:sp>
        <p:nvSpPr>
          <p:cNvPr id="3" name="İçerik Yer Tutucusu 2"/>
          <p:cNvSpPr>
            <a:spLocks noGrp="1"/>
          </p:cNvSpPr>
          <p:nvPr>
            <p:ph idx="1"/>
          </p:nvPr>
        </p:nvSpPr>
        <p:spPr/>
        <p:txBody>
          <a:bodyPr/>
          <a:lstStyle/>
          <a:p>
            <a:r>
              <a:rPr lang="tr-TR" dirty="0" smtClean="0"/>
              <a:t>1990–2015 döneminde beş </a:t>
            </a:r>
            <a:r>
              <a:rPr lang="tr-TR" dirty="0" err="1" smtClean="0"/>
              <a:t>veritabanının</a:t>
            </a:r>
            <a:r>
              <a:rPr lang="tr-TR" dirty="0" smtClean="0"/>
              <a:t> gözden geçirilmesi ile </a:t>
            </a:r>
            <a:r>
              <a:rPr lang="tr-TR" dirty="0"/>
              <a:t>b</a:t>
            </a:r>
            <a:r>
              <a:rPr lang="tr-TR" dirty="0" smtClean="0"/>
              <a:t>oyun </a:t>
            </a:r>
            <a:r>
              <a:rPr lang="tr-TR" dirty="0"/>
              <a:t>ağrısı </a:t>
            </a:r>
            <a:r>
              <a:rPr lang="tr-TR" dirty="0" smtClean="0"/>
              <a:t>ile </a:t>
            </a:r>
            <a:r>
              <a:rPr lang="tr-TR" dirty="0"/>
              <a:t>ilişkili baş ağrıları olan hastaların tedavisi için </a:t>
            </a:r>
            <a:r>
              <a:rPr lang="tr-TR" dirty="0" err="1"/>
              <a:t>non-invaziv</a:t>
            </a:r>
            <a:r>
              <a:rPr lang="tr-TR" dirty="0"/>
              <a:t> ve </a:t>
            </a:r>
            <a:r>
              <a:rPr lang="tr-TR" dirty="0" err="1" smtClean="0"/>
              <a:t>non</a:t>
            </a:r>
            <a:r>
              <a:rPr lang="tr-TR" dirty="0" smtClean="0"/>
              <a:t>-farmakolojik </a:t>
            </a:r>
            <a:r>
              <a:rPr lang="tr-TR" dirty="0"/>
              <a:t>müdahalelerin etkinliğini </a:t>
            </a:r>
            <a:r>
              <a:rPr lang="tr-TR" dirty="0" smtClean="0"/>
              <a:t>değerlendirmiştir.</a:t>
            </a:r>
            <a:r>
              <a:rPr lang="tr-TR" dirty="0"/>
              <a:t> </a:t>
            </a:r>
            <a:endParaRPr lang="tr-TR" dirty="0" smtClean="0"/>
          </a:p>
          <a:p>
            <a:r>
              <a:rPr lang="tr-TR" dirty="0" smtClean="0"/>
              <a:t>Yanlılık </a:t>
            </a:r>
            <a:r>
              <a:rPr lang="tr-TR" dirty="0"/>
              <a:t>riski düşük olan on çalışmadan, </a:t>
            </a:r>
            <a:r>
              <a:rPr lang="tr-TR" dirty="0" err="1"/>
              <a:t>epizodik</a:t>
            </a:r>
            <a:r>
              <a:rPr lang="tr-TR" dirty="0"/>
              <a:t> </a:t>
            </a:r>
            <a:r>
              <a:rPr lang="tr-TR" dirty="0" err="1"/>
              <a:t>TTH'nin</a:t>
            </a:r>
            <a:r>
              <a:rPr lang="tr-TR" dirty="0"/>
              <a:t> düşük </a:t>
            </a:r>
            <a:r>
              <a:rPr lang="tr-TR" dirty="0" smtClean="0"/>
              <a:t>yoğunluklu </a:t>
            </a:r>
            <a:r>
              <a:rPr lang="tr-TR" dirty="0" err="1" smtClean="0"/>
              <a:t>kranyoservikal</a:t>
            </a:r>
            <a:r>
              <a:rPr lang="tr-TR" dirty="0" smtClean="0"/>
              <a:t> </a:t>
            </a:r>
            <a:r>
              <a:rPr lang="tr-TR" dirty="0"/>
              <a:t>ve </a:t>
            </a:r>
            <a:r>
              <a:rPr lang="tr-TR" dirty="0" err="1" smtClean="0"/>
              <a:t>servikoskapüler</a:t>
            </a:r>
            <a:r>
              <a:rPr lang="tr-TR" dirty="0" smtClean="0"/>
              <a:t> </a:t>
            </a:r>
            <a:r>
              <a:rPr lang="tr-TR" dirty="0"/>
              <a:t>egzersizlerle yönetilmesi gerektiği sonucuna varmışlardır.</a:t>
            </a:r>
          </a:p>
        </p:txBody>
      </p:sp>
    </p:spTree>
    <p:extLst>
      <p:ext uri="{BB962C8B-B14F-4D97-AF65-F5344CB8AC3E}">
        <p14:creationId xmlns:p14="http://schemas.microsoft.com/office/powerpoint/2010/main" val="35005389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TARTIŞMA</a:t>
            </a:r>
          </a:p>
        </p:txBody>
      </p:sp>
      <p:sp>
        <p:nvSpPr>
          <p:cNvPr id="3" name="İçerik Yer Tutucusu 2"/>
          <p:cNvSpPr>
            <a:spLocks noGrp="1"/>
          </p:cNvSpPr>
          <p:nvPr>
            <p:ph idx="1"/>
          </p:nvPr>
        </p:nvSpPr>
        <p:spPr/>
        <p:txBody>
          <a:bodyPr/>
          <a:lstStyle/>
          <a:p>
            <a:r>
              <a:rPr lang="tr-TR" dirty="0"/>
              <a:t>Daha fazla CTTH hastası ayrıca düşük </a:t>
            </a:r>
            <a:r>
              <a:rPr lang="tr-TR" dirty="0" smtClean="0"/>
              <a:t>yoğunluklu </a:t>
            </a:r>
            <a:r>
              <a:rPr lang="tr-TR" dirty="0" err="1" smtClean="0"/>
              <a:t>kraniyoservikal</a:t>
            </a:r>
            <a:r>
              <a:rPr lang="tr-TR" dirty="0" smtClean="0"/>
              <a:t> </a:t>
            </a:r>
            <a:r>
              <a:rPr lang="tr-TR" dirty="0"/>
              <a:t>ve </a:t>
            </a:r>
            <a:r>
              <a:rPr lang="tr-TR" dirty="0" err="1" smtClean="0"/>
              <a:t>servikoskapüler</a:t>
            </a:r>
            <a:r>
              <a:rPr lang="tr-TR" dirty="0" smtClean="0"/>
              <a:t> </a:t>
            </a:r>
            <a:r>
              <a:rPr lang="tr-TR" dirty="0"/>
              <a:t>egzersizlerden ve stresle başa çıkma stratejileri ile gevşeme eğitiminden veya </a:t>
            </a:r>
            <a:r>
              <a:rPr lang="tr-TR" dirty="0" err="1"/>
              <a:t>spinal</a:t>
            </a:r>
            <a:r>
              <a:rPr lang="tr-TR" dirty="0"/>
              <a:t> </a:t>
            </a:r>
            <a:r>
              <a:rPr lang="tr-TR" dirty="0" err="1"/>
              <a:t>mobilizasyon</a:t>
            </a:r>
            <a:r>
              <a:rPr lang="tr-TR" dirty="0"/>
              <a:t>, </a:t>
            </a:r>
            <a:r>
              <a:rPr lang="tr-TR" dirty="0" err="1"/>
              <a:t>kraniyoservikal</a:t>
            </a:r>
            <a:r>
              <a:rPr lang="tr-TR" dirty="0"/>
              <a:t> egzersizler ve </a:t>
            </a:r>
            <a:r>
              <a:rPr lang="tr-TR" dirty="0" err="1"/>
              <a:t>postural</a:t>
            </a:r>
            <a:r>
              <a:rPr lang="tr-TR" dirty="0"/>
              <a:t> düzeltme ile </a:t>
            </a:r>
            <a:r>
              <a:rPr lang="tr-TR" dirty="0" err="1"/>
              <a:t>multimodal</a:t>
            </a:r>
            <a:r>
              <a:rPr lang="tr-TR" dirty="0"/>
              <a:t> bakımdan </a:t>
            </a:r>
            <a:r>
              <a:rPr lang="tr-TR" dirty="0" smtClean="0"/>
              <a:t>yararlanabilirler.</a:t>
            </a:r>
            <a:r>
              <a:rPr lang="tr-TR" dirty="0"/>
              <a:t> </a:t>
            </a:r>
            <a:endParaRPr lang="tr-TR" dirty="0" smtClean="0"/>
          </a:p>
          <a:p>
            <a:r>
              <a:rPr lang="tr-TR" dirty="0" smtClean="0"/>
              <a:t>Bu </a:t>
            </a:r>
            <a:r>
              <a:rPr lang="tr-TR" dirty="0"/>
              <a:t>çalışmanın sonuçları, boyun kaslarının eğitimini içeren çok </a:t>
            </a:r>
            <a:r>
              <a:rPr lang="tr-TR" dirty="0" err="1"/>
              <a:t>modlu</a:t>
            </a:r>
            <a:r>
              <a:rPr lang="tr-TR" dirty="0"/>
              <a:t> bir müdahalenin </a:t>
            </a:r>
            <a:r>
              <a:rPr lang="tr-TR" dirty="0" smtClean="0"/>
              <a:t>etkili </a:t>
            </a:r>
            <a:r>
              <a:rPr lang="tr-TR" dirty="0"/>
              <a:t>olabileceğini gösterebilir.</a:t>
            </a:r>
          </a:p>
        </p:txBody>
      </p:sp>
    </p:spTree>
    <p:extLst>
      <p:ext uri="{BB962C8B-B14F-4D97-AF65-F5344CB8AC3E}">
        <p14:creationId xmlns:p14="http://schemas.microsoft.com/office/powerpoint/2010/main" val="137001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sz="4900" dirty="0"/>
              <a:t>Güçlü yönler ve </a:t>
            </a:r>
            <a:r>
              <a:rPr lang="tr-TR" sz="4900" dirty="0" smtClean="0"/>
              <a:t>sınırlılıklar</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Bu çalışmanın bir gücü, baş ağrısının kesin teşhisi ve ayrıntılı eğitim günlüğünün kullanılmasıydı. </a:t>
            </a:r>
            <a:endParaRPr lang="tr-TR" dirty="0" smtClean="0"/>
          </a:p>
          <a:p>
            <a:r>
              <a:rPr lang="tr-TR" dirty="0" smtClean="0"/>
              <a:t>Elastik </a:t>
            </a:r>
            <a:r>
              <a:rPr lang="tr-TR" dirty="0"/>
              <a:t>direnç bantları ile beden eğitimi ucuz ve günlük yaşamda kullanımı kolaydır ve TTH hastalarının baş ağrıları omuz kaslarının ST ile artmadı. </a:t>
            </a:r>
            <a:endParaRPr lang="tr-TR" dirty="0" smtClean="0"/>
          </a:p>
          <a:p>
            <a:r>
              <a:rPr lang="tr-TR" dirty="0" smtClean="0"/>
              <a:t>Aynı </a:t>
            </a:r>
            <a:r>
              <a:rPr lang="tr-TR" dirty="0"/>
              <a:t>şekilde, duruş eğitiminin günlük hayata uygulanması çok kolaydır.</a:t>
            </a:r>
          </a:p>
          <a:p>
            <a:pPr marL="0" indent="0">
              <a:buNone/>
            </a:pPr>
            <a:endParaRPr lang="tr-TR" dirty="0"/>
          </a:p>
        </p:txBody>
      </p:sp>
    </p:spTree>
    <p:extLst>
      <p:ext uri="{BB962C8B-B14F-4D97-AF65-F5344CB8AC3E}">
        <p14:creationId xmlns:p14="http://schemas.microsoft.com/office/powerpoint/2010/main" val="122412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GİRİŞ</a:t>
            </a:r>
            <a:endParaRPr lang="tr-TR" dirty="0"/>
          </a:p>
        </p:txBody>
      </p:sp>
      <p:sp>
        <p:nvSpPr>
          <p:cNvPr id="3" name="İçerik Yer Tutucusu 2"/>
          <p:cNvSpPr>
            <a:spLocks noGrp="1"/>
          </p:cNvSpPr>
          <p:nvPr>
            <p:ph idx="1"/>
          </p:nvPr>
        </p:nvSpPr>
        <p:spPr/>
        <p:txBody>
          <a:bodyPr/>
          <a:lstStyle/>
          <a:p>
            <a:r>
              <a:rPr lang="tr-TR" dirty="0"/>
              <a:t>Bu çalışmanın bir parçası olarak, bir vaka-kontrol çalışmasında sağlıklı kontrollere kıyasla </a:t>
            </a:r>
            <a:r>
              <a:rPr lang="tr-TR" dirty="0" err="1"/>
              <a:t>TTH'de</a:t>
            </a:r>
            <a:r>
              <a:rPr lang="tr-TR" dirty="0"/>
              <a:t> azalan </a:t>
            </a:r>
            <a:r>
              <a:rPr lang="tr-TR" dirty="0" err="1"/>
              <a:t>ekstansiyon</a:t>
            </a:r>
            <a:r>
              <a:rPr lang="tr-TR" dirty="0"/>
              <a:t> kuvvetinin bir sonucu olarak </a:t>
            </a:r>
            <a:r>
              <a:rPr lang="tr-TR" dirty="0" err="1"/>
              <a:t>ekstansiyon</a:t>
            </a:r>
            <a:r>
              <a:rPr lang="tr-TR" dirty="0"/>
              <a:t> / </a:t>
            </a:r>
            <a:r>
              <a:rPr lang="tr-TR" dirty="0" err="1"/>
              <a:t>fleksiyon</a:t>
            </a:r>
            <a:r>
              <a:rPr lang="tr-TR" dirty="0"/>
              <a:t> oranının azaldığı bildirildi.</a:t>
            </a:r>
          </a:p>
          <a:p>
            <a:pPr marL="0" indent="0">
              <a:buNone/>
            </a:pPr>
            <a:endParaRPr lang="tr-TR" dirty="0" smtClean="0"/>
          </a:p>
          <a:p>
            <a:r>
              <a:rPr lang="tr-TR" dirty="0" smtClean="0"/>
              <a:t>Boyun </a:t>
            </a:r>
            <a:r>
              <a:rPr lang="tr-TR" dirty="0"/>
              <a:t>ağrısı ve TTH arasındaki güçlü ilişki göz önüne alındığında, </a:t>
            </a:r>
            <a:r>
              <a:rPr lang="tr-TR" dirty="0" smtClean="0"/>
              <a:t>kuvvet </a:t>
            </a:r>
            <a:r>
              <a:rPr lang="tr-TR" dirty="0"/>
              <a:t>antrenmanı (ST) yoluyla boyun ağrısını azaltmayı amaçlayan bir müdahalenin TTH hastalarının durumunu da iyileştirebileceği akla yatkındır.</a:t>
            </a:r>
          </a:p>
        </p:txBody>
      </p:sp>
    </p:spTree>
    <p:extLst>
      <p:ext uri="{BB962C8B-B14F-4D97-AF65-F5344CB8AC3E}">
        <p14:creationId xmlns:p14="http://schemas.microsoft.com/office/powerpoint/2010/main" val="11463873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Güçlü yönler ve sınırlılıklar</a:t>
            </a:r>
          </a:p>
        </p:txBody>
      </p:sp>
      <p:sp>
        <p:nvSpPr>
          <p:cNvPr id="3" name="İçerik Yer Tutucusu 2"/>
          <p:cNvSpPr>
            <a:spLocks noGrp="1"/>
          </p:cNvSpPr>
          <p:nvPr>
            <p:ph idx="1"/>
          </p:nvPr>
        </p:nvSpPr>
        <p:spPr/>
        <p:txBody>
          <a:bodyPr/>
          <a:lstStyle/>
          <a:p>
            <a:r>
              <a:rPr lang="tr-TR" dirty="0"/>
              <a:t>Bu çalışmanın bir sınırlaması, TTH ile boyun ağrısı arasındaki ilişkinin anlaşılmasına daha fazla katkıda bulunabilecek olan müdahale sırasında boyun ağrısının sistematik kaydının olmamasıydı. </a:t>
            </a:r>
            <a:endParaRPr lang="tr-TR" dirty="0" smtClean="0"/>
          </a:p>
          <a:p>
            <a:r>
              <a:rPr lang="tr-TR" dirty="0" smtClean="0"/>
              <a:t>Ayrıca</a:t>
            </a:r>
            <a:r>
              <a:rPr lang="tr-TR" dirty="0"/>
              <a:t>, eğitim süresi boyunca elastik bantların renk ve uzunluk kaydı, ST grubundaki direncin ilerlemesini daha kesin bir şekilde </a:t>
            </a:r>
            <a:r>
              <a:rPr lang="tr-TR" dirty="0" smtClean="0"/>
              <a:t>gösterebilirdi.</a:t>
            </a:r>
            <a:r>
              <a:rPr lang="tr-TR" dirty="0"/>
              <a:t> </a:t>
            </a:r>
            <a:endParaRPr lang="tr-TR" dirty="0" smtClean="0"/>
          </a:p>
          <a:p>
            <a:r>
              <a:rPr lang="tr-TR" dirty="0" smtClean="0"/>
              <a:t>Deneme </a:t>
            </a:r>
            <a:r>
              <a:rPr lang="tr-TR" dirty="0"/>
              <a:t>kapsamında boyun ve omuz kuvveti incelendi ve beklenenin aksine müdahaleden sonra </a:t>
            </a:r>
            <a:r>
              <a:rPr lang="tr-TR" dirty="0" smtClean="0"/>
              <a:t>güçte bir artış görülmedi.</a:t>
            </a:r>
            <a:r>
              <a:rPr lang="tr-TR" dirty="0"/>
              <a:t> </a:t>
            </a:r>
            <a:endParaRPr lang="tr-TR" dirty="0" smtClean="0"/>
          </a:p>
          <a:p>
            <a:r>
              <a:rPr lang="tr-TR" dirty="0" err="1" smtClean="0"/>
              <a:t>ST'nin</a:t>
            </a:r>
            <a:r>
              <a:rPr lang="tr-TR" dirty="0" smtClean="0"/>
              <a:t> </a:t>
            </a:r>
            <a:r>
              <a:rPr lang="tr-TR" dirty="0"/>
              <a:t>kesin etkisi bu nedenle bu </a:t>
            </a:r>
            <a:r>
              <a:rPr lang="tr-TR" dirty="0" smtClean="0"/>
              <a:t>çalışma ile gösterilemez.</a:t>
            </a:r>
            <a:endParaRPr lang="tr-TR" dirty="0"/>
          </a:p>
        </p:txBody>
      </p:sp>
    </p:spTree>
    <p:extLst>
      <p:ext uri="{BB962C8B-B14F-4D97-AF65-F5344CB8AC3E}">
        <p14:creationId xmlns:p14="http://schemas.microsoft.com/office/powerpoint/2010/main" val="38679054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Güçlü yönler ve sınırlılıklar</a:t>
            </a:r>
          </a:p>
        </p:txBody>
      </p:sp>
      <p:sp>
        <p:nvSpPr>
          <p:cNvPr id="3" name="İçerik Yer Tutucusu 2"/>
          <p:cNvSpPr>
            <a:spLocks noGrp="1"/>
          </p:cNvSpPr>
          <p:nvPr>
            <p:ph idx="1"/>
          </p:nvPr>
        </p:nvSpPr>
        <p:spPr/>
        <p:txBody>
          <a:bodyPr/>
          <a:lstStyle/>
          <a:p>
            <a:r>
              <a:rPr lang="tr-TR" dirty="0"/>
              <a:t>EP grubundan günde üç kez duruş düzeltme egzersizleri yapması istendi ve bunun göreceli kas yükü ve TTH üzerinde bir etkisi olması muhtemeldir. </a:t>
            </a:r>
            <a:endParaRPr lang="tr-TR" dirty="0" smtClean="0"/>
          </a:p>
          <a:p>
            <a:r>
              <a:rPr lang="tr-TR" dirty="0" smtClean="0"/>
              <a:t>Ayrıca</a:t>
            </a:r>
            <a:r>
              <a:rPr lang="tr-TR" dirty="0"/>
              <a:t>, müdahale tamamlandıktan sonra EP grubunda oturma </a:t>
            </a:r>
            <a:r>
              <a:rPr lang="tr-TR" dirty="0" err="1"/>
              <a:t>postürü</a:t>
            </a:r>
            <a:r>
              <a:rPr lang="tr-TR" dirty="0"/>
              <a:t> bilincinin </a:t>
            </a:r>
            <a:r>
              <a:rPr lang="tr-TR" dirty="0" err="1"/>
              <a:t>TTH'yi</a:t>
            </a:r>
            <a:r>
              <a:rPr lang="tr-TR" dirty="0"/>
              <a:t> etkileyebilmesi mümkündür. </a:t>
            </a:r>
            <a:endParaRPr lang="tr-TR" dirty="0" smtClean="0"/>
          </a:p>
        </p:txBody>
      </p:sp>
    </p:spTree>
    <p:extLst>
      <p:ext uri="{BB962C8B-B14F-4D97-AF65-F5344CB8AC3E}">
        <p14:creationId xmlns:p14="http://schemas.microsoft.com/office/powerpoint/2010/main" val="38667660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Güçlü yönler ve sınırlılıklar</a:t>
            </a:r>
          </a:p>
        </p:txBody>
      </p:sp>
      <p:sp>
        <p:nvSpPr>
          <p:cNvPr id="3" name="İçerik Yer Tutucusu 2"/>
          <p:cNvSpPr>
            <a:spLocks noGrp="1"/>
          </p:cNvSpPr>
          <p:nvPr>
            <p:ph idx="1"/>
          </p:nvPr>
        </p:nvSpPr>
        <p:spPr/>
        <p:txBody>
          <a:bodyPr/>
          <a:lstStyle/>
          <a:p>
            <a:r>
              <a:rPr lang="tr-TR" dirty="0" err="1"/>
              <a:t>Plasebonun</a:t>
            </a:r>
            <a:r>
              <a:rPr lang="tr-TR" dirty="0"/>
              <a:t> etkisi, hem ST hem de </a:t>
            </a:r>
            <a:r>
              <a:rPr lang="tr-TR" dirty="0" err="1"/>
              <a:t>EP'de</a:t>
            </a:r>
            <a:r>
              <a:rPr lang="tr-TR" dirty="0"/>
              <a:t> potansiyel bir etki olarak düşünülebilir, ancak mevcut tasarımda dikkat yanlılığından kaçınmaya </a:t>
            </a:r>
            <a:r>
              <a:rPr lang="tr-TR" dirty="0" smtClean="0"/>
              <a:t>çalışıldı </a:t>
            </a:r>
            <a:r>
              <a:rPr lang="tr-TR" dirty="0"/>
              <a:t>ve her iki gruba da tedavi ve ilgi </a:t>
            </a:r>
            <a:r>
              <a:rPr lang="tr-TR" dirty="0" smtClean="0"/>
              <a:t>gösterildi.</a:t>
            </a:r>
            <a:r>
              <a:rPr lang="tr-TR" dirty="0"/>
              <a:t> </a:t>
            </a:r>
            <a:endParaRPr lang="tr-TR" dirty="0" smtClean="0"/>
          </a:p>
          <a:p>
            <a:r>
              <a:rPr lang="tr-TR" dirty="0" smtClean="0"/>
              <a:t>İlaçların </a:t>
            </a:r>
            <a:r>
              <a:rPr lang="tr-TR" dirty="0"/>
              <a:t>hiçbir grupta artmaması dikkat çekicidir, bu da sıklık ve süredeki gözlenen azalmanın ilaç değişikliğinden kaynaklanmadığını göstermektedir. </a:t>
            </a:r>
            <a:endParaRPr lang="tr-TR" dirty="0" smtClean="0"/>
          </a:p>
          <a:p>
            <a:r>
              <a:rPr lang="tr-TR" dirty="0" smtClean="0"/>
              <a:t>Bununla </a:t>
            </a:r>
            <a:r>
              <a:rPr lang="tr-TR" dirty="0"/>
              <a:t>birlikte, akut ilaç tedavisindeki azalmanın olmaması, egzersizlerin sınırlı etkisine işaret edebilir.</a:t>
            </a:r>
          </a:p>
        </p:txBody>
      </p:sp>
    </p:spTree>
    <p:extLst>
      <p:ext uri="{BB962C8B-B14F-4D97-AF65-F5344CB8AC3E}">
        <p14:creationId xmlns:p14="http://schemas.microsoft.com/office/powerpoint/2010/main" val="7878575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SONUÇ</a:t>
            </a:r>
            <a:endParaRPr lang="tr-TR" dirty="0"/>
          </a:p>
        </p:txBody>
      </p:sp>
      <p:sp>
        <p:nvSpPr>
          <p:cNvPr id="3" name="İçerik Yer Tutucusu 2"/>
          <p:cNvSpPr>
            <a:spLocks noGrp="1"/>
          </p:cNvSpPr>
          <p:nvPr>
            <p:ph idx="1"/>
          </p:nvPr>
        </p:nvSpPr>
        <p:spPr/>
        <p:txBody>
          <a:bodyPr/>
          <a:lstStyle/>
          <a:p>
            <a:r>
              <a:rPr lang="tr-TR" dirty="0"/>
              <a:t>ST, klinik bir TTH popülasyonunda </a:t>
            </a:r>
            <a:r>
              <a:rPr lang="tr-TR" dirty="0" smtClean="0"/>
              <a:t>duruş </a:t>
            </a:r>
            <a:r>
              <a:rPr lang="tr-TR" dirty="0" smtClean="0"/>
              <a:t>düzeltilmesinden </a:t>
            </a:r>
            <a:r>
              <a:rPr lang="tr-TR" dirty="0"/>
              <a:t>önemli ölçüde daha iyi değildi. </a:t>
            </a:r>
            <a:endParaRPr lang="tr-TR" dirty="0" smtClean="0"/>
          </a:p>
          <a:p>
            <a:r>
              <a:rPr lang="tr-TR" dirty="0" smtClean="0"/>
              <a:t>EP </a:t>
            </a:r>
            <a:r>
              <a:rPr lang="tr-TR" dirty="0"/>
              <a:t>grubunda baş ağrısı sıklığında önemli bir azalma oldu ve her iki grupta da başlangıçtan takibe kadar sayısal bir azalma oldu, ancak bunlar klinik olarak </a:t>
            </a:r>
            <a:r>
              <a:rPr lang="tr-TR" dirty="0" smtClean="0"/>
              <a:t>anlamlı </a:t>
            </a:r>
            <a:r>
              <a:rPr lang="tr-TR" dirty="0"/>
              <a:t>olduğu tahmin </a:t>
            </a:r>
            <a:r>
              <a:rPr lang="tr-TR" dirty="0" smtClean="0"/>
              <a:t>edilen % </a:t>
            </a:r>
            <a:r>
              <a:rPr lang="tr-TR" dirty="0"/>
              <a:t>30'a ulaşmadı. </a:t>
            </a:r>
            <a:endParaRPr lang="tr-TR" dirty="0" smtClean="0"/>
          </a:p>
          <a:p>
            <a:r>
              <a:rPr lang="tr-TR" dirty="0"/>
              <a:t>Etki aslında en çok EP kontrol grubunda belirgindi. </a:t>
            </a:r>
          </a:p>
          <a:p>
            <a:endParaRPr lang="tr-TR" dirty="0"/>
          </a:p>
        </p:txBody>
      </p:sp>
    </p:spTree>
    <p:extLst>
      <p:ext uri="{BB962C8B-B14F-4D97-AF65-F5344CB8AC3E}">
        <p14:creationId xmlns:p14="http://schemas.microsoft.com/office/powerpoint/2010/main" val="24542685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SONUÇ</a:t>
            </a:r>
            <a:endParaRPr lang="tr-TR" dirty="0"/>
          </a:p>
        </p:txBody>
      </p:sp>
      <p:sp>
        <p:nvSpPr>
          <p:cNvPr id="3" name="İçerik Yer Tutucusu 2"/>
          <p:cNvSpPr>
            <a:spLocks noGrp="1"/>
          </p:cNvSpPr>
          <p:nvPr>
            <p:ph idx="1"/>
          </p:nvPr>
        </p:nvSpPr>
        <p:spPr/>
        <p:txBody>
          <a:bodyPr/>
          <a:lstStyle/>
          <a:p>
            <a:r>
              <a:rPr lang="tr-TR" dirty="0" smtClean="0"/>
              <a:t>Her </a:t>
            </a:r>
            <a:r>
              <a:rPr lang="tr-TR" dirty="0"/>
              <a:t>ikisi de potansiyel olarak </a:t>
            </a:r>
            <a:r>
              <a:rPr lang="tr-TR" dirty="0" err="1" smtClean="0"/>
              <a:t>epizodik</a:t>
            </a:r>
            <a:r>
              <a:rPr lang="tr-TR" dirty="0" smtClean="0"/>
              <a:t> veya </a:t>
            </a:r>
            <a:r>
              <a:rPr lang="tr-TR" dirty="0"/>
              <a:t>kronik TTH hastaları için bir tedavi yaklaşımı olarak etkili olabileceğinden, gelecekteki RCT </a:t>
            </a:r>
            <a:r>
              <a:rPr lang="tr-TR" dirty="0" smtClean="0"/>
              <a:t>çalışmalar </a:t>
            </a:r>
            <a:r>
              <a:rPr lang="tr-TR" dirty="0"/>
              <a:t>EP ve </a:t>
            </a:r>
            <a:r>
              <a:rPr lang="tr-TR" dirty="0" err="1"/>
              <a:t>ST'nin</a:t>
            </a:r>
            <a:r>
              <a:rPr lang="tr-TR" dirty="0"/>
              <a:t> </a:t>
            </a:r>
            <a:r>
              <a:rPr lang="tr-TR" dirty="0" smtClean="0"/>
              <a:t>kombine </a:t>
            </a:r>
            <a:r>
              <a:rPr lang="tr-TR" dirty="0"/>
              <a:t>tedavisini değerlendirmelidir.</a:t>
            </a:r>
          </a:p>
          <a:p>
            <a:endParaRPr lang="tr-TR" dirty="0"/>
          </a:p>
        </p:txBody>
      </p:sp>
    </p:spTree>
    <p:extLst>
      <p:ext uri="{BB962C8B-B14F-4D97-AF65-F5344CB8AC3E}">
        <p14:creationId xmlns:p14="http://schemas.microsoft.com/office/powerpoint/2010/main" val="6736607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endParaRPr lang="tr-TR" dirty="0"/>
          </a:p>
          <a:p>
            <a:pPr marL="0" indent="0" algn="r">
              <a:buNone/>
            </a:pPr>
            <a:endParaRPr lang="tr-TR" dirty="0"/>
          </a:p>
          <a:p>
            <a:pPr marL="0" indent="0" algn="r">
              <a:buNone/>
            </a:pPr>
            <a:endParaRPr lang="tr-TR" sz="4800" dirty="0" smtClean="0"/>
          </a:p>
          <a:p>
            <a:pPr marL="0" indent="0" algn="r">
              <a:buNone/>
            </a:pPr>
            <a:r>
              <a:rPr lang="tr-TR" sz="5400" dirty="0" smtClean="0"/>
              <a:t>Teşekkürler…</a:t>
            </a:r>
            <a:endParaRPr lang="tr-TR" sz="5400" dirty="0"/>
          </a:p>
        </p:txBody>
      </p:sp>
    </p:spTree>
    <p:extLst>
      <p:ext uri="{BB962C8B-B14F-4D97-AF65-F5344CB8AC3E}">
        <p14:creationId xmlns:p14="http://schemas.microsoft.com/office/powerpoint/2010/main" val="3327155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GİRİŞ</a:t>
            </a:r>
            <a:endParaRPr lang="tr-TR" dirty="0"/>
          </a:p>
        </p:txBody>
      </p:sp>
      <p:sp>
        <p:nvSpPr>
          <p:cNvPr id="3" name="İçerik Yer Tutucusu 2"/>
          <p:cNvSpPr>
            <a:spLocks noGrp="1"/>
          </p:cNvSpPr>
          <p:nvPr>
            <p:ph idx="1"/>
          </p:nvPr>
        </p:nvSpPr>
        <p:spPr/>
        <p:txBody>
          <a:bodyPr/>
          <a:lstStyle/>
          <a:p>
            <a:r>
              <a:rPr lang="tr-TR" dirty="0"/>
              <a:t>Spesifik olmayan boyun ağrısı genellikle </a:t>
            </a:r>
            <a:r>
              <a:rPr lang="tr-TR" dirty="0" err="1"/>
              <a:t>trapezius</a:t>
            </a:r>
            <a:r>
              <a:rPr lang="tr-TR" dirty="0"/>
              <a:t> </a:t>
            </a:r>
            <a:r>
              <a:rPr lang="tr-TR" dirty="0" err="1"/>
              <a:t>miyaljisi</a:t>
            </a:r>
            <a:r>
              <a:rPr lang="tr-TR" dirty="0"/>
              <a:t> olarak </a:t>
            </a:r>
            <a:r>
              <a:rPr lang="tr-TR" dirty="0" smtClean="0"/>
              <a:t>sınıflandırılır.</a:t>
            </a:r>
            <a:r>
              <a:rPr lang="tr-TR" dirty="0"/>
              <a:t> </a:t>
            </a:r>
            <a:endParaRPr lang="tr-TR" dirty="0" smtClean="0"/>
          </a:p>
          <a:p>
            <a:r>
              <a:rPr lang="tr-TR" dirty="0" err="1" smtClean="0"/>
              <a:t>Randomize</a:t>
            </a:r>
            <a:r>
              <a:rPr lang="tr-TR" dirty="0" smtClean="0"/>
              <a:t> </a:t>
            </a:r>
            <a:r>
              <a:rPr lang="tr-TR" dirty="0"/>
              <a:t>kontrollü bir çalışmada (RCT), </a:t>
            </a:r>
            <a:r>
              <a:rPr lang="tr-TR" dirty="0" err="1"/>
              <a:t>trapezius</a:t>
            </a:r>
            <a:r>
              <a:rPr lang="tr-TR" dirty="0"/>
              <a:t> </a:t>
            </a:r>
            <a:r>
              <a:rPr lang="tr-TR" dirty="0" err="1"/>
              <a:t>miyalji</a:t>
            </a:r>
            <a:r>
              <a:rPr lang="tr-TR" dirty="0"/>
              <a:t> hastalarında kas ağrısını hedefleyen on haftalık bir ST programı, boyun ağrısını etkili bir şekilde azalttı ve kas gücünü </a:t>
            </a:r>
            <a:r>
              <a:rPr lang="tr-TR" dirty="0" smtClean="0"/>
              <a:t>artırdı.</a:t>
            </a:r>
            <a:r>
              <a:rPr lang="tr-TR" dirty="0"/>
              <a:t> </a:t>
            </a:r>
            <a:endParaRPr lang="tr-TR" dirty="0" smtClean="0"/>
          </a:p>
          <a:p>
            <a:r>
              <a:rPr lang="tr-TR" dirty="0" err="1" smtClean="0"/>
              <a:t>Trapezius</a:t>
            </a:r>
            <a:r>
              <a:rPr lang="tr-TR" dirty="0" smtClean="0"/>
              <a:t> </a:t>
            </a:r>
            <a:r>
              <a:rPr lang="tr-TR" dirty="0" err="1"/>
              <a:t>miyalji</a:t>
            </a:r>
            <a:r>
              <a:rPr lang="tr-TR" dirty="0"/>
              <a:t> hastalarında omuz kaslarını hedefleyen </a:t>
            </a:r>
            <a:r>
              <a:rPr lang="tr-TR" dirty="0" err="1"/>
              <a:t>ST'nin</a:t>
            </a:r>
            <a:r>
              <a:rPr lang="tr-TR" dirty="0"/>
              <a:t> bu etkilerine dayanarak, TTH için benzer bir yararlı etki olacağı ve </a:t>
            </a:r>
            <a:r>
              <a:rPr lang="tr-TR" dirty="0" err="1"/>
              <a:t>ST'nin</a:t>
            </a:r>
            <a:r>
              <a:rPr lang="tr-TR" dirty="0"/>
              <a:t> </a:t>
            </a:r>
            <a:r>
              <a:rPr lang="tr-TR" dirty="0" err="1" smtClean="0"/>
              <a:t>postür</a:t>
            </a:r>
            <a:r>
              <a:rPr lang="tr-TR" dirty="0" smtClean="0"/>
              <a:t> düzeltme </a:t>
            </a:r>
            <a:r>
              <a:rPr lang="tr-TR" dirty="0"/>
              <a:t>(EP</a:t>
            </a:r>
            <a:r>
              <a:rPr lang="tr-TR" dirty="0" smtClean="0"/>
              <a:t>) önerilerine </a:t>
            </a:r>
            <a:r>
              <a:rPr lang="tr-TR" dirty="0"/>
              <a:t>göre baş ağrısı sıklığında ve süresinde daha büyük bir azalmaya neden olacağı varsayımında bulunduk.</a:t>
            </a:r>
          </a:p>
        </p:txBody>
      </p:sp>
    </p:spTree>
    <p:extLst>
      <p:ext uri="{BB962C8B-B14F-4D97-AF65-F5344CB8AC3E}">
        <p14:creationId xmlns:p14="http://schemas.microsoft.com/office/powerpoint/2010/main" val="47622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GİRİŞ</a:t>
            </a:r>
            <a:endParaRPr lang="tr-TR" dirty="0"/>
          </a:p>
        </p:txBody>
      </p:sp>
      <p:sp>
        <p:nvSpPr>
          <p:cNvPr id="3" name="İçerik Yer Tutucusu 2"/>
          <p:cNvSpPr>
            <a:spLocks noGrp="1"/>
          </p:cNvSpPr>
          <p:nvPr>
            <p:ph idx="1"/>
          </p:nvPr>
        </p:nvSpPr>
        <p:spPr/>
        <p:txBody>
          <a:bodyPr/>
          <a:lstStyle/>
          <a:p>
            <a:r>
              <a:rPr lang="tr-TR" dirty="0"/>
              <a:t>EP, önceki çalışmalarda </a:t>
            </a:r>
            <a:r>
              <a:rPr lang="tr-TR" dirty="0" err="1"/>
              <a:t>TTH'yi</a:t>
            </a:r>
            <a:r>
              <a:rPr lang="tr-TR" dirty="0"/>
              <a:t> azaltmaya yönelik </a:t>
            </a:r>
            <a:r>
              <a:rPr lang="tr-TR" dirty="0" smtClean="0"/>
              <a:t>girişimlerde</a:t>
            </a:r>
            <a:r>
              <a:rPr lang="tr-TR" dirty="0" smtClean="0"/>
              <a:t> </a:t>
            </a:r>
            <a:r>
              <a:rPr lang="tr-TR" dirty="0" err="1" smtClean="0"/>
              <a:t>müdehale</a:t>
            </a:r>
            <a:r>
              <a:rPr lang="tr-TR" dirty="0" smtClean="0"/>
              <a:t> grubu olarak </a:t>
            </a:r>
            <a:r>
              <a:rPr lang="tr-TR" dirty="0" smtClean="0"/>
              <a:t>kullanılmıştır.</a:t>
            </a:r>
          </a:p>
          <a:p>
            <a:pPr marL="0" indent="0">
              <a:buNone/>
            </a:pPr>
            <a:endParaRPr lang="tr-TR" dirty="0"/>
          </a:p>
          <a:p>
            <a:r>
              <a:rPr lang="tr-TR" dirty="0"/>
              <a:t>Bu çalışmanın amacı, EP ile karşılaştırıldığında yetişkin TTH hastalarında üst omuz kaslarının on haftalık </a:t>
            </a:r>
            <a:r>
              <a:rPr lang="tr-TR" dirty="0" err="1"/>
              <a:t>progresif</a:t>
            </a:r>
            <a:r>
              <a:rPr lang="tr-TR" dirty="0"/>
              <a:t> </a:t>
            </a:r>
            <a:r>
              <a:rPr lang="tr-TR" dirty="0" err="1" smtClean="0"/>
              <a:t>ST’nin</a:t>
            </a:r>
            <a:r>
              <a:rPr lang="tr-TR" dirty="0" smtClean="0"/>
              <a:t> </a:t>
            </a:r>
            <a:r>
              <a:rPr lang="tr-TR" dirty="0"/>
              <a:t>baş ağrısı sıklığını ve süresini nasıl etkileyeceğini </a:t>
            </a:r>
            <a:r>
              <a:rPr lang="tr-TR" dirty="0" smtClean="0"/>
              <a:t>incelemektir.</a:t>
            </a:r>
            <a:endParaRPr lang="tr-TR" dirty="0"/>
          </a:p>
          <a:p>
            <a:endParaRPr lang="tr-TR" dirty="0"/>
          </a:p>
        </p:txBody>
      </p:sp>
    </p:spTree>
    <p:extLst>
      <p:ext uri="{BB962C8B-B14F-4D97-AF65-F5344CB8AC3E}">
        <p14:creationId xmlns:p14="http://schemas.microsoft.com/office/powerpoint/2010/main" val="1290854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Katılımcılar</a:t>
            </a:r>
            <a:endParaRPr lang="tr-TR" dirty="0"/>
          </a:p>
        </p:txBody>
      </p:sp>
      <p:sp>
        <p:nvSpPr>
          <p:cNvPr id="3" name="İçerik Yer Tutucusu 2"/>
          <p:cNvSpPr>
            <a:spLocks noGrp="1"/>
          </p:cNvSpPr>
          <p:nvPr>
            <p:ph idx="1"/>
          </p:nvPr>
        </p:nvSpPr>
        <p:spPr/>
        <p:txBody>
          <a:bodyPr/>
          <a:lstStyle/>
          <a:p>
            <a:r>
              <a:rPr lang="tr-TR" dirty="0"/>
              <a:t>RCT, Danimarka Baş Ağrısı Merkezi, Nöroloji Bölümü, </a:t>
            </a:r>
            <a:r>
              <a:rPr lang="tr-TR" dirty="0" err="1" smtClean="0"/>
              <a:t>Glostrup'ta</a:t>
            </a:r>
            <a:r>
              <a:rPr lang="tr-TR" dirty="0" smtClean="0"/>
              <a:t> </a:t>
            </a:r>
            <a:r>
              <a:rPr lang="tr-TR" dirty="0"/>
              <a:t>gerçekleştirildi. </a:t>
            </a:r>
            <a:endParaRPr lang="tr-TR" dirty="0" smtClean="0"/>
          </a:p>
          <a:p>
            <a:r>
              <a:rPr lang="tr-TR" dirty="0" smtClean="0"/>
              <a:t>TTH </a:t>
            </a:r>
            <a:r>
              <a:rPr lang="tr-TR" dirty="0"/>
              <a:t>hastaları, üçüncül ve ikincil baş ağrısı sevk merkezleri Danimarka Baş Ağrısı Merkezi ve Kopenhag </a:t>
            </a:r>
            <a:r>
              <a:rPr lang="tr-TR" dirty="0" err="1"/>
              <a:t>Bispebjerg</a:t>
            </a:r>
            <a:r>
              <a:rPr lang="tr-TR" dirty="0"/>
              <a:t> Hastanesi Nöroloji Bölümü baş ağrısı kliniğinden alındı. </a:t>
            </a:r>
            <a:endParaRPr lang="tr-TR" dirty="0" smtClean="0"/>
          </a:p>
          <a:p>
            <a:r>
              <a:rPr lang="tr-TR" dirty="0" smtClean="0"/>
              <a:t>Ek olarak</a:t>
            </a:r>
            <a:r>
              <a:rPr lang="tr-TR" dirty="0"/>
              <a:t> </a:t>
            </a:r>
            <a:r>
              <a:rPr lang="tr-TR" dirty="0" smtClean="0"/>
              <a:t>da, </a:t>
            </a:r>
            <a:r>
              <a:rPr lang="tr-TR" dirty="0"/>
              <a:t>gönüllüler arasından Danimarka'da tıbbi araştırmalar için bir web </a:t>
            </a:r>
            <a:r>
              <a:rPr lang="tr-TR" dirty="0" smtClean="0"/>
              <a:t>sayfasına ve </a:t>
            </a:r>
            <a:r>
              <a:rPr lang="tr-TR" dirty="0"/>
              <a:t>Danimarka Baş Ağrısı Merkezindeki veri tabanımızdan alındı.</a:t>
            </a:r>
          </a:p>
          <a:p>
            <a:endParaRPr lang="tr-TR" dirty="0"/>
          </a:p>
        </p:txBody>
      </p:sp>
    </p:spTree>
    <p:extLst>
      <p:ext uri="{BB962C8B-B14F-4D97-AF65-F5344CB8AC3E}">
        <p14:creationId xmlns:p14="http://schemas.microsoft.com/office/powerpoint/2010/main" val="2428410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MATERYAL ve METOD</a:t>
            </a:r>
            <a:br>
              <a:rPr lang="tr-TR" dirty="0" smtClean="0"/>
            </a:br>
            <a:r>
              <a:rPr lang="tr-TR" dirty="0" smtClean="0"/>
              <a:t>Katılımcılar</a:t>
            </a:r>
            <a:endParaRPr lang="tr-TR" dirty="0"/>
          </a:p>
        </p:txBody>
      </p:sp>
      <p:sp>
        <p:nvSpPr>
          <p:cNvPr id="3" name="İçerik Yer Tutucusu 2"/>
          <p:cNvSpPr>
            <a:spLocks noGrp="1"/>
          </p:cNvSpPr>
          <p:nvPr>
            <p:ph idx="1"/>
          </p:nvPr>
        </p:nvSpPr>
        <p:spPr/>
        <p:txBody>
          <a:bodyPr/>
          <a:lstStyle/>
          <a:p>
            <a:pPr marL="0" indent="0">
              <a:buNone/>
            </a:pPr>
            <a:r>
              <a:rPr lang="tr-TR" dirty="0"/>
              <a:t>Dahil edilme </a:t>
            </a:r>
            <a:r>
              <a:rPr lang="tr-TR" dirty="0" smtClean="0"/>
              <a:t>kriterleri:</a:t>
            </a:r>
            <a:endParaRPr lang="tr-TR" dirty="0"/>
          </a:p>
          <a:p>
            <a:pPr lvl="0"/>
            <a:r>
              <a:rPr lang="tr-TR" dirty="0"/>
              <a:t>18–65 </a:t>
            </a:r>
            <a:r>
              <a:rPr lang="tr-TR" dirty="0" smtClean="0"/>
              <a:t>yaş olmak</a:t>
            </a:r>
            <a:endParaRPr lang="tr-TR" dirty="0"/>
          </a:p>
          <a:p>
            <a:pPr lvl="0"/>
            <a:r>
              <a:rPr lang="tr-TR" dirty="0"/>
              <a:t>ICHD-II </a:t>
            </a:r>
            <a:r>
              <a:rPr lang="tr-TR" dirty="0" smtClean="0"/>
              <a:t>kriterlerine</a:t>
            </a:r>
            <a:r>
              <a:rPr lang="tr-TR" dirty="0"/>
              <a:t> göre </a:t>
            </a:r>
            <a:r>
              <a:rPr lang="tr-TR" dirty="0" smtClean="0"/>
              <a:t>TTH</a:t>
            </a:r>
            <a:endParaRPr lang="tr-TR" dirty="0"/>
          </a:p>
          <a:p>
            <a:r>
              <a:rPr lang="tr-TR" dirty="0"/>
              <a:t>TTH </a:t>
            </a:r>
            <a:r>
              <a:rPr lang="tr-TR" dirty="0" smtClean="0"/>
              <a:t>ayda ≥ </a:t>
            </a:r>
            <a:r>
              <a:rPr lang="tr-TR" dirty="0"/>
              <a:t>8 baş ağrısı günü (FETTH, CTTH) ve ICHD-II kriterlerine göre ayda ≤ 3 migren </a:t>
            </a:r>
            <a:r>
              <a:rPr lang="tr-TR" dirty="0" smtClean="0"/>
              <a:t>günü</a:t>
            </a:r>
            <a:endParaRPr lang="tr-TR" dirty="0"/>
          </a:p>
        </p:txBody>
      </p:sp>
    </p:spTree>
    <p:extLst>
      <p:ext uri="{BB962C8B-B14F-4D97-AF65-F5344CB8AC3E}">
        <p14:creationId xmlns:p14="http://schemas.microsoft.com/office/powerpoint/2010/main" val="38045052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953</TotalTime>
  <Words>1162</Words>
  <Application>Microsoft Office PowerPoint</Application>
  <PresentationFormat>Özel</PresentationFormat>
  <Paragraphs>205</Paragraphs>
  <Slides>55</Slides>
  <Notes>0</Notes>
  <HiddenSlides>0</HiddenSlides>
  <MMClips>0</MMClips>
  <ScaleCrop>false</ScaleCrop>
  <HeadingPairs>
    <vt:vector size="4" baseType="variant">
      <vt:variant>
        <vt:lpstr>Tema</vt:lpstr>
      </vt:variant>
      <vt:variant>
        <vt:i4>1</vt:i4>
      </vt:variant>
      <vt:variant>
        <vt:lpstr>Slayt Başlıkları</vt:lpstr>
      </vt:variant>
      <vt:variant>
        <vt:i4>55</vt:i4>
      </vt:variant>
    </vt:vector>
  </HeadingPairs>
  <TitlesOfParts>
    <vt:vector size="56" baseType="lpstr">
      <vt:lpstr>Office Teması</vt:lpstr>
      <vt:lpstr>PowerPoint Sunusu</vt:lpstr>
      <vt:lpstr>GİRİŞ</vt:lpstr>
      <vt:lpstr>GİRİŞ</vt:lpstr>
      <vt:lpstr>GİRİŞ</vt:lpstr>
      <vt:lpstr>GİRİŞ</vt:lpstr>
      <vt:lpstr>GİRİŞ</vt:lpstr>
      <vt:lpstr>GİRİŞ</vt:lpstr>
      <vt:lpstr>MATERYAL ve METOD Katılımcılar</vt:lpstr>
      <vt:lpstr>MATERYAL ve METOD Katılımcılar</vt:lpstr>
      <vt:lpstr>MATERYAL ve METOD Katılımcılar</vt:lpstr>
      <vt:lpstr>MATERYAL ve METOD Katılımcılar</vt:lpstr>
      <vt:lpstr>MATERYAL ve METOD Katılımcılar</vt:lpstr>
      <vt:lpstr>PowerPoint Sunusu</vt:lpstr>
      <vt:lpstr>MATERYAL ve METOD Grupları belirleme</vt:lpstr>
      <vt:lpstr>MATERYAL ve METOD Grupları belirleme</vt:lpstr>
      <vt:lpstr>MATERYAL ve METOD Kuvvet antrenmanı</vt:lpstr>
      <vt:lpstr>MATERYAL ve METOD Kuvvet antrenmanı</vt:lpstr>
      <vt:lpstr>MATERYAL ve METOD Kuvvet antrenmanı</vt:lpstr>
      <vt:lpstr>MATERYAL ve METOD Kuvvet antrenmanı</vt:lpstr>
      <vt:lpstr>MATERYAL ve METOD Ergonomi ve duruş</vt:lpstr>
      <vt:lpstr>MATERYAL ve METOD Ergonomi ve duruş</vt:lpstr>
      <vt:lpstr>MATERYAL ve METOD Veri toplama</vt:lpstr>
      <vt:lpstr>MATERYAL ve METOD Veri toplama</vt:lpstr>
      <vt:lpstr>MATERYAL ve METOD Veri toplama</vt:lpstr>
      <vt:lpstr>MATERYAL ve METOD İstatistik</vt:lpstr>
      <vt:lpstr>MATERYAL ve METOD İstatistik</vt:lpstr>
      <vt:lpstr>MATERYAL ve METOD İstatistik</vt:lpstr>
      <vt:lpstr>MATERYAL ve METOD İstatistik</vt:lpstr>
      <vt:lpstr>BULGULAR</vt:lpstr>
      <vt:lpstr>BULGULAR</vt:lpstr>
      <vt:lpstr>BULGULAR</vt:lpstr>
      <vt:lpstr>BULGULAR</vt:lpstr>
      <vt:lpstr>BULGULAR</vt:lpstr>
      <vt:lpstr>BULGULAR</vt:lpstr>
      <vt:lpstr>PowerPoint Sunusu</vt:lpstr>
      <vt:lpstr>BULGULAR</vt:lpstr>
      <vt:lpstr>BULGULAR</vt:lpstr>
      <vt:lpstr>TARTIŞMA</vt:lpstr>
      <vt:lpstr>TARTIŞMA</vt:lpstr>
      <vt:lpstr>TARTIŞMA</vt:lpstr>
      <vt:lpstr>TARTIŞMA</vt:lpstr>
      <vt:lpstr>TARTIŞMA</vt:lpstr>
      <vt:lpstr>TARTIŞMA</vt:lpstr>
      <vt:lpstr>TARTIŞMA</vt:lpstr>
      <vt:lpstr>TARTIŞMA</vt:lpstr>
      <vt:lpstr>TARTIŞMA</vt:lpstr>
      <vt:lpstr>TARTIŞMA</vt:lpstr>
      <vt:lpstr>TARTIŞMA</vt:lpstr>
      <vt:lpstr> Güçlü yönler ve sınırlılıklar </vt:lpstr>
      <vt:lpstr>Güçlü yönler ve sınırlılıklar</vt:lpstr>
      <vt:lpstr>Güçlü yönler ve sınırlılıklar</vt:lpstr>
      <vt:lpstr>Güçlü yönler ve sınırlılıklar</vt:lpstr>
      <vt:lpstr>SONUÇ</vt:lpstr>
      <vt:lpstr>SONUÇ</vt:lpstr>
      <vt:lpstr>PowerPoint Sunusu</vt:lpstr>
    </vt:vector>
  </TitlesOfParts>
  <Company>NouS/TncTR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havva şen</dc:creator>
  <cp:lastModifiedBy>w7</cp:lastModifiedBy>
  <cp:revision>86</cp:revision>
  <dcterms:created xsi:type="dcterms:W3CDTF">2021-03-29T07:52:14Z</dcterms:created>
  <dcterms:modified xsi:type="dcterms:W3CDTF">2021-04-13T08:27:47Z</dcterms:modified>
</cp:coreProperties>
</file>