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59" r:id="rId7"/>
    <p:sldId id="262" r:id="rId8"/>
    <p:sldId id="263" r:id="rId9"/>
    <p:sldId id="264" r:id="rId10"/>
    <p:sldId id="265" r:id="rId11"/>
    <p:sldId id="443" r:id="rId12"/>
    <p:sldId id="302" r:id="rId13"/>
    <p:sldId id="301" r:id="rId14"/>
    <p:sldId id="267" r:id="rId15"/>
    <p:sldId id="268" r:id="rId16"/>
    <p:sldId id="269" r:id="rId17"/>
    <p:sldId id="270" r:id="rId18"/>
    <p:sldId id="304" r:id="rId19"/>
    <p:sldId id="305" r:id="rId20"/>
    <p:sldId id="306" r:id="rId21"/>
    <p:sldId id="303" r:id="rId22"/>
    <p:sldId id="307" r:id="rId23"/>
    <p:sldId id="308" r:id="rId24"/>
    <p:sldId id="410" r:id="rId25"/>
    <p:sldId id="310" r:id="rId26"/>
    <p:sldId id="311" r:id="rId27"/>
    <p:sldId id="312" r:id="rId28"/>
    <p:sldId id="313" r:id="rId29"/>
    <p:sldId id="317" r:id="rId30"/>
    <p:sldId id="318" r:id="rId31"/>
    <p:sldId id="319" r:id="rId32"/>
    <p:sldId id="323" r:id="rId33"/>
    <p:sldId id="458" r:id="rId34"/>
    <p:sldId id="461" r:id="rId35"/>
    <p:sldId id="459" r:id="rId36"/>
    <p:sldId id="460" r:id="rId37"/>
    <p:sldId id="321" r:id="rId38"/>
    <p:sldId id="322" r:id="rId39"/>
    <p:sldId id="320" r:id="rId40"/>
    <p:sldId id="324" r:id="rId41"/>
    <p:sldId id="325" r:id="rId42"/>
    <p:sldId id="442" r:id="rId43"/>
    <p:sldId id="326" r:id="rId44"/>
    <p:sldId id="331" r:id="rId45"/>
    <p:sldId id="446" r:id="rId46"/>
    <p:sldId id="447" r:id="rId47"/>
    <p:sldId id="436" r:id="rId48"/>
    <p:sldId id="327" r:id="rId49"/>
    <p:sldId id="328" r:id="rId50"/>
    <p:sldId id="329" r:id="rId51"/>
    <p:sldId id="330" r:id="rId52"/>
    <p:sldId id="332" r:id="rId53"/>
    <p:sldId id="333" r:id="rId54"/>
    <p:sldId id="334" r:id="rId55"/>
    <p:sldId id="444" r:id="rId56"/>
    <p:sldId id="392" r:id="rId57"/>
    <p:sldId id="394" r:id="rId58"/>
    <p:sldId id="396" r:id="rId59"/>
    <p:sldId id="266" r:id="rId60"/>
    <p:sldId id="430" r:id="rId61"/>
    <p:sldId id="431" r:id="rId62"/>
    <p:sldId id="445" r:id="rId63"/>
    <p:sldId id="398" r:id="rId64"/>
    <p:sldId id="400" r:id="rId65"/>
    <p:sldId id="402" r:id="rId66"/>
    <p:sldId id="432" r:id="rId67"/>
    <p:sldId id="435" r:id="rId68"/>
    <p:sldId id="441" r:id="rId69"/>
    <p:sldId id="411" r:id="rId70"/>
    <p:sldId id="273" r:id="rId71"/>
    <p:sldId id="274" r:id="rId72"/>
    <p:sldId id="412" r:id="rId73"/>
    <p:sldId id="276" r:id="rId74"/>
    <p:sldId id="277" r:id="rId75"/>
    <p:sldId id="413" r:id="rId76"/>
    <p:sldId id="279" r:id="rId77"/>
    <p:sldId id="280" r:id="rId78"/>
    <p:sldId id="283" r:id="rId79"/>
    <p:sldId id="415" r:id="rId80"/>
    <p:sldId id="285" r:id="rId81"/>
    <p:sldId id="416" r:id="rId82"/>
    <p:sldId id="287" r:id="rId83"/>
    <p:sldId id="288" r:id="rId84"/>
    <p:sldId id="289" r:id="rId85"/>
    <p:sldId id="290" r:id="rId86"/>
    <p:sldId id="291" r:id="rId87"/>
    <p:sldId id="417" r:id="rId88"/>
    <p:sldId id="293" r:id="rId89"/>
    <p:sldId id="294" r:id="rId90"/>
    <p:sldId id="295" r:id="rId91"/>
    <p:sldId id="296" r:id="rId92"/>
    <p:sldId id="297" r:id="rId93"/>
    <p:sldId id="298" r:id="rId94"/>
    <p:sldId id="299" r:id="rId95"/>
    <p:sldId id="300" r:id="rId96"/>
    <p:sldId id="336" r:id="rId97"/>
    <p:sldId id="337" r:id="rId98"/>
    <p:sldId id="338" r:id="rId99"/>
    <p:sldId id="339" r:id="rId100"/>
    <p:sldId id="418" r:id="rId101"/>
    <p:sldId id="342" r:id="rId102"/>
    <p:sldId id="341" r:id="rId103"/>
    <p:sldId id="343" r:id="rId104"/>
    <p:sldId id="345" r:id="rId105"/>
    <p:sldId id="347" r:id="rId106"/>
    <p:sldId id="346" r:id="rId107"/>
    <p:sldId id="348" r:id="rId108"/>
    <p:sldId id="419" r:id="rId109"/>
    <p:sldId id="350" r:id="rId110"/>
    <p:sldId id="351" r:id="rId111"/>
    <p:sldId id="352" r:id="rId112"/>
    <p:sldId id="420" r:id="rId113"/>
    <p:sldId id="353" r:id="rId114"/>
    <p:sldId id="354" r:id="rId115"/>
    <p:sldId id="355" r:id="rId116"/>
    <p:sldId id="356" r:id="rId117"/>
    <p:sldId id="421" r:id="rId118"/>
    <p:sldId id="437" r:id="rId119"/>
    <p:sldId id="357" r:id="rId120"/>
    <p:sldId id="359" r:id="rId121"/>
    <p:sldId id="439" r:id="rId122"/>
    <p:sldId id="360" r:id="rId123"/>
    <p:sldId id="440" r:id="rId124"/>
    <p:sldId id="448" r:id="rId125"/>
    <p:sldId id="449" r:id="rId126"/>
    <p:sldId id="454" r:id="rId127"/>
    <p:sldId id="450" r:id="rId128"/>
    <p:sldId id="451" r:id="rId129"/>
    <p:sldId id="453" r:id="rId130"/>
    <p:sldId id="456" r:id="rId131"/>
    <p:sldId id="452" r:id="rId132"/>
    <p:sldId id="455" r:id="rId133"/>
    <p:sldId id="361" r:id="rId134"/>
    <p:sldId id="422" r:id="rId135"/>
    <p:sldId id="362" r:id="rId136"/>
    <p:sldId id="364" r:id="rId137"/>
    <p:sldId id="366" r:id="rId138"/>
    <p:sldId id="365" r:id="rId139"/>
    <p:sldId id="367" r:id="rId140"/>
    <p:sldId id="423" r:id="rId141"/>
    <p:sldId id="369" r:id="rId142"/>
    <p:sldId id="370" r:id="rId143"/>
    <p:sldId id="424" r:id="rId144"/>
    <p:sldId id="372" r:id="rId145"/>
    <p:sldId id="373" r:id="rId146"/>
    <p:sldId id="425" r:id="rId147"/>
    <p:sldId id="374" r:id="rId148"/>
    <p:sldId id="376" r:id="rId149"/>
    <p:sldId id="378" r:id="rId150"/>
    <p:sldId id="379" r:id="rId151"/>
    <p:sldId id="426" r:id="rId152"/>
    <p:sldId id="380" r:id="rId153"/>
    <p:sldId id="382" r:id="rId154"/>
    <p:sldId id="381" r:id="rId155"/>
    <p:sldId id="427" r:id="rId156"/>
    <p:sldId id="383" r:id="rId157"/>
    <p:sldId id="428" r:id="rId158"/>
    <p:sldId id="387" r:id="rId159"/>
    <p:sldId id="388" r:id="rId160"/>
    <p:sldId id="389" r:id="rId161"/>
    <p:sldId id="390" r:id="rId16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117" Type="http://schemas.openxmlformats.org/officeDocument/2006/relationships/slide" Target="slides/slide116.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slide" Target="slides/slide83.xml" /><Relationship Id="rId89" Type="http://schemas.openxmlformats.org/officeDocument/2006/relationships/slide" Target="slides/slide88.xml" /><Relationship Id="rId112" Type="http://schemas.openxmlformats.org/officeDocument/2006/relationships/slide" Target="slides/slide111.xml" /><Relationship Id="rId133" Type="http://schemas.openxmlformats.org/officeDocument/2006/relationships/slide" Target="slides/slide132.xml" /><Relationship Id="rId138" Type="http://schemas.openxmlformats.org/officeDocument/2006/relationships/slide" Target="slides/slide137.xml" /><Relationship Id="rId154" Type="http://schemas.openxmlformats.org/officeDocument/2006/relationships/slide" Target="slides/slide153.xml" /><Relationship Id="rId159" Type="http://schemas.openxmlformats.org/officeDocument/2006/relationships/slide" Target="slides/slide158.xml" /><Relationship Id="rId16" Type="http://schemas.openxmlformats.org/officeDocument/2006/relationships/slide" Target="slides/slide15.xml" /><Relationship Id="rId107" Type="http://schemas.openxmlformats.org/officeDocument/2006/relationships/slide" Target="slides/slide106.xml" /><Relationship Id="rId11" Type="http://schemas.openxmlformats.org/officeDocument/2006/relationships/slide" Target="slides/slide10.xml" /><Relationship Id="rId32" Type="http://schemas.openxmlformats.org/officeDocument/2006/relationships/slide" Target="slides/slide31.xml" /><Relationship Id="rId37" Type="http://schemas.openxmlformats.org/officeDocument/2006/relationships/slide" Target="slides/slide36.xml" /><Relationship Id="rId53" Type="http://schemas.openxmlformats.org/officeDocument/2006/relationships/slide" Target="slides/slide52.xml" /><Relationship Id="rId58" Type="http://schemas.openxmlformats.org/officeDocument/2006/relationships/slide" Target="slides/slide57.xml" /><Relationship Id="rId74" Type="http://schemas.openxmlformats.org/officeDocument/2006/relationships/slide" Target="slides/slide73.xml" /><Relationship Id="rId79" Type="http://schemas.openxmlformats.org/officeDocument/2006/relationships/slide" Target="slides/slide78.xml" /><Relationship Id="rId102" Type="http://schemas.openxmlformats.org/officeDocument/2006/relationships/slide" Target="slides/slide101.xml" /><Relationship Id="rId123" Type="http://schemas.openxmlformats.org/officeDocument/2006/relationships/slide" Target="slides/slide122.xml" /><Relationship Id="rId128" Type="http://schemas.openxmlformats.org/officeDocument/2006/relationships/slide" Target="slides/slide127.xml" /><Relationship Id="rId144" Type="http://schemas.openxmlformats.org/officeDocument/2006/relationships/slide" Target="slides/slide143.xml" /><Relationship Id="rId149" Type="http://schemas.openxmlformats.org/officeDocument/2006/relationships/slide" Target="slides/slide148.xml" /><Relationship Id="rId5" Type="http://schemas.openxmlformats.org/officeDocument/2006/relationships/slide" Target="slides/slide4.xml" /><Relationship Id="rId90" Type="http://schemas.openxmlformats.org/officeDocument/2006/relationships/slide" Target="slides/slide89.xml" /><Relationship Id="rId95" Type="http://schemas.openxmlformats.org/officeDocument/2006/relationships/slide" Target="slides/slide94.xml" /><Relationship Id="rId160" Type="http://schemas.openxmlformats.org/officeDocument/2006/relationships/slide" Target="slides/slide159.xml" /><Relationship Id="rId165" Type="http://schemas.openxmlformats.org/officeDocument/2006/relationships/theme" Target="theme/theme1.xml" /><Relationship Id="rId22" Type="http://schemas.openxmlformats.org/officeDocument/2006/relationships/slide" Target="slides/slide21.xml" /><Relationship Id="rId27" Type="http://schemas.openxmlformats.org/officeDocument/2006/relationships/slide" Target="slides/slide26.xml" /><Relationship Id="rId43" Type="http://schemas.openxmlformats.org/officeDocument/2006/relationships/slide" Target="slides/slide42.xml" /><Relationship Id="rId48" Type="http://schemas.openxmlformats.org/officeDocument/2006/relationships/slide" Target="slides/slide47.xml" /><Relationship Id="rId64" Type="http://schemas.openxmlformats.org/officeDocument/2006/relationships/slide" Target="slides/slide63.xml" /><Relationship Id="rId69" Type="http://schemas.openxmlformats.org/officeDocument/2006/relationships/slide" Target="slides/slide68.xml" /><Relationship Id="rId113" Type="http://schemas.openxmlformats.org/officeDocument/2006/relationships/slide" Target="slides/slide112.xml" /><Relationship Id="rId118" Type="http://schemas.openxmlformats.org/officeDocument/2006/relationships/slide" Target="slides/slide117.xml" /><Relationship Id="rId134" Type="http://schemas.openxmlformats.org/officeDocument/2006/relationships/slide" Target="slides/slide133.xml" /><Relationship Id="rId139" Type="http://schemas.openxmlformats.org/officeDocument/2006/relationships/slide" Target="slides/slide138.xml" /><Relationship Id="rId80" Type="http://schemas.openxmlformats.org/officeDocument/2006/relationships/slide" Target="slides/slide79.xml" /><Relationship Id="rId85" Type="http://schemas.openxmlformats.org/officeDocument/2006/relationships/slide" Target="slides/slide84.xml" /><Relationship Id="rId150" Type="http://schemas.openxmlformats.org/officeDocument/2006/relationships/slide" Target="slides/slide149.xml" /><Relationship Id="rId155" Type="http://schemas.openxmlformats.org/officeDocument/2006/relationships/slide" Target="slides/slide154.xml" /><Relationship Id="rId12" Type="http://schemas.openxmlformats.org/officeDocument/2006/relationships/slide" Target="slides/slide11.xml" /><Relationship Id="rId17" Type="http://schemas.openxmlformats.org/officeDocument/2006/relationships/slide" Target="slides/slide16.xml" /><Relationship Id="rId33" Type="http://schemas.openxmlformats.org/officeDocument/2006/relationships/slide" Target="slides/slide32.xml" /><Relationship Id="rId38" Type="http://schemas.openxmlformats.org/officeDocument/2006/relationships/slide" Target="slides/slide37.xml" /><Relationship Id="rId59" Type="http://schemas.openxmlformats.org/officeDocument/2006/relationships/slide" Target="slides/slide58.xml" /><Relationship Id="rId103" Type="http://schemas.openxmlformats.org/officeDocument/2006/relationships/slide" Target="slides/slide102.xml" /><Relationship Id="rId108" Type="http://schemas.openxmlformats.org/officeDocument/2006/relationships/slide" Target="slides/slide107.xml" /><Relationship Id="rId124" Type="http://schemas.openxmlformats.org/officeDocument/2006/relationships/slide" Target="slides/slide123.xml" /><Relationship Id="rId129" Type="http://schemas.openxmlformats.org/officeDocument/2006/relationships/slide" Target="slides/slide128.xml" /><Relationship Id="rId54" Type="http://schemas.openxmlformats.org/officeDocument/2006/relationships/slide" Target="slides/slide53.xml" /><Relationship Id="rId70" Type="http://schemas.openxmlformats.org/officeDocument/2006/relationships/slide" Target="slides/slide69.xml" /><Relationship Id="rId75" Type="http://schemas.openxmlformats.org/officeDocument/2006/relationships/slide" Target="slides/slide74.xml" /><Relationship Id="rId91" Type="http://schemas.openxmlformats.org/officeDocument/2006/relationships/slide" Target="slides/slide90.xml" /><Relationship Id="rId96" Type="http://schemas.openxmlformats.org/officeDocument/2006/relationships/slide" Target="slides/slide95.xml" /><Relationship Id="rId140" Type="http://schemas.openxmlformats.org/officeDocument/2006/relationships/slide" Target="slides/slide139.xml" /><Relationship Id="rId145" Type="http://schemas.openxmlformats.org/officeDocument/2006/relationships/slide" Target="slides/slide144.xml" /><Relationship Id="rId161" Type="http://schemas.openxmlformats.org/officeDocument/2006/relationships/slide" Target="slides/slide160.xml" /><Relationship Id="rId166"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6" Type="http://schemas.openxmlformats.org/officeDocument/2006/relationships/slide" Target="slides/slide105.xml" /><Relationship Id="rId114" Type="http://schemas.openxmlformats.org/officeDocument/2006/relationships/slide" Target="slides/slide113.xml" /><Relationship Id="rId119" Type="http://schemas.openxmlformats.org/officeDocument/2006/relationships/slide" Target="slides/slide118.xml" /><Relationship Id="rId127" Type="http://schemas.openxmlformats.org/officeDocument/2006/relationships/slide" Target="slides/slide12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122" Type="http://schemas.openxmlformats.org/officeDocument/2006/relationships/slide" Target="slides/slide121.xml" /><Relationship Id="rId130" Type="http://schemas.openxmlformats.org/officeDocument/2006/relationships/slide" Target="slides/slide129.xml" /><Relationship Id="rId135" Type="http://schemas.openxmlformats.org/officeDocument/2006/relationships/slide" Target="slides/slide134.xml" /><Relationship Id="rId143" Type="http://schemas.openxmlformats.org/officeDocument/2006/relationships/slide" Target="slides/slide142.xml" /><Relationship Id="rId148" Type="http://schemas.openxmlformats.org/officeDocument/2006/relationships/slide" Target="slides/slide147.xml" /><Relationship Id="rId151" Type="http://schemas.openxmlformats.org/officeDocument/2006/relationships/slide" Target="slides/slide150.xml" /><Relationship Id="rId156" Type="http://schemas.openxmlformats.org/officeDocument/2006/relationships/slide" Target="slides/slide155.xml" /><Relationship Id="rId164"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slide" Target="slides/slide10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04" Type="http://schemas.openxmlformats.org/officeDocument/2006/relationships/slide" Target="slides/slide103.xml" /><Relationship Id="rId120" Type="http://schemas.openxmlformats.org/officeDocument/2006/relationships/slide" Target="slides/slide119.xml" /><Relationship Id="rId125" Type="http://schemas.openxmlformats.org/officeDocument/2006/relationships/slide" Target="slides/slide124.xml" /><Relationship Id="rId141" Type="http://schemas.openxmlformats.org/officeDocument/2006/relationships/slide" Target="slides/slide140.xml" /><Relationship Id="rId146" Type="http://schemas.openxmlformats.org/officeDocument/2006/relationships/slide" Target="slides/slide145.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162" Type="http://schemas.openxmlformats.org/officeDocument/2006/relationships/slide" Target="slides/slide161.xml" /><Relationship Id="rId2" Type="http://schemas.openxmlformats.org/officeDocument/2006/relationships/slide" Target="slides/slide1.xml" /><Relationship Id="rId29" Type="http://schemas.openxmlformats.org/officeDocument/2006/relationships/slide" Target="slides/slide28.xml" /><Relationship Id="rId24" Type="http://schemas.openxmlformats.org/officeDocument/2006/relationships/slide" Target="slides/slide23.xml" /><Relationship Id="rId40" Type="http://schemas.openxmlformats.org/officeDocument/2006/relationships/slide" Target="slides/slide39.xml" /><Relationship Id="rId45" Type="http://schemas.openxmlformats.org/officeDocument/2006/relationships/slide" Target="slides/slide44.xml" /><Relationship Id="rId66" Type="http://schemas.openxmlformats.org/officeDocument/2006/relationships/slide" Target="slides/slide65.xml" /><Relationship Id="rId87" Type="http://schemas.openxmlformats.org/officeDocument/2006/relationships/slide" Target="slides/slide86.xml" /><Relationship Id="rId110" Type="http://schemas.openxmlformats.org/officeDocument/2006/relationships/slide" Target="slides/slide109.xml" /><Relationship Id="rId115" Type="http://schemas.openxmlformats.org/officeDocument/2006/relationships/slide" Target="slides/slide114.xml" /><Relationship Id="rId131" Type="http://schemas.openxmlformats.org/officeDocument/2006/relationships/slide" Target="slides/slide130.xml" /><Relationship Id="rId136" Type="http://schemas.openxmlformats.org/officeDocument/2006/relationships/slide" Target="slides/slide135.xml" /><Relationship Id="rId157" Type="http://schemas.openxmlformats.org/officeDocument/2006/relationships/slide" Target="slides/slide156.xml" /><Relationship Id="rId61" Type="http://schemas.openxmlformats.org/officeDocument/2006/relationships/slide" Target="slides/slide60.xml" /><Relationship Id="rId82" Type="http://schemas.openxmlformats.org/officeDocument/2006/relationships/slide" Target="slides/slide81.xml" /><Relationship Id="rId152" Type="http://schemas.openxmlformats.org/officeDocument/2006/relationships/slide" Target="slides/slide151.xml" /><Relationship Id="rId19" Type="http://schemas.openxmlformats.org/officeDocument/2006/relationships/slide" Target="slides/slide18.xml" /><Relationship Id="rId14" Type="http://schemas.openxmlformats.org/officeDocument/2006/relationships/slide" Target="slides/slide13.xml" /><Relationship Id="rId30" Type="http://schemas.openxmlformats.org/officeDocument/2006/relationships/slide" Target="slides/slide29.xml" /><Relationship Id="rId35" Type="http://schemas.openxmlformats.org/officeDocument/2006/relationships/slide" Target="slides/slide34.xml" /><Relationship Id="rId56" Type="http://schemas.openxmlformats.org/officeDocument/2006/relationships/slide" Target="slides/slide55.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126" Type="http://schemas.openxmlformats.org/officeDocument/2006/relationships/slide" Target="slides/slide125.xml" /><Relationship Id="rId147" Type="http://schemas.openxmlformats.org/officeDocument/2006/relationships/slide" Target="slides/slide146.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93" Type="http://schemas.openxmlformats.org/officeDocument/2006/relationships/slide" Target="slides/slide92.xml" /><Relationship Id="rId98" Type="http://schemas.openxmlformats.org/officeDocument/2006/relationships/slide" Target="slides/slide97.xml" /><Relationship Id="rId121" Type="http://schemas.openxmlformats.org/officeDocument/2006/relationships/slide" Target="slides/slide120.xml" /><Relationship Id="rId142" Type="http://schemas.openxmlformats.org/officeDocument/2006/relationships/slide" Target="slides/slide141.xml" /><Relationship Id="rId163" Type="http://schemas.openxmlformats.org/officeDocument/2006/relationships/presProps" Target="presProps.xml" /><Relationship Id="rId3" Type="http://schemas.openxmlformats.org/officeDocument/2006/relationships/slide" Target="slides/slide2.xml" /><Relationship Id="rId25" Type="http://schemas.openxmlformats.org/officeDocument/2006/relationships/slide" Target="slides/slide24.xml" /><Relationship Id="rId46" Type="http://schemas.openxmlformats.org/officeDocument/2006/relationships/slide" Target="slides/slide45.xml" /><Relationship Id="rId67" Type="http://schemas.openxmlformats.org/officeDocument/2006/relationships/slide" Target="slides/slide66.xml" /><Relationship Id="rId116" Type="http://schemas.openxmlformats.org/officeDocument/2006/relationships/slide" Target="slides/slide115.xml" /><Relationship Id="rId137" Type="http://schemas.openxmlformats.org/officeDocument/2006/relationships/slide" Target="slides/slide136.xml" /><Relationship Id="rId158" Type="http://schemas.openxmlformats.org/officeDocument/2006/relationships/slide" Target="slides/slide157.xml" /><Relationship Id="rId20" Type="http://schemas.openxmlformats.org/officeDocument/2006/relationships/slide" Target="slides/slide19.xml" /><Relationship Id="rId41" Type="http://schemas.openxmlformats.org/officeDocument/2006/relationships/slide" Target="slides/slide40.xml" /><Relationship Id="rId62" Type="http://schemas.openxmlformats.org/officeDocument/2006/relationships/slide" Target="slides/slide61.xml" /><Relationship Id="rId83" Type="http://schemas.openxmlformats.org/officeDocument/2006/relationships/slide" Target="slides/slide82.xml" /><Relationship Id="rId88" Type="http://schemas.openxmlformats.org/officeDocument/2006/relationships/slide" Target="slides/slide87.xml" /><Relationship Id="rId111" Type="http://schemas.openxmlformats.org/officeDocument/2006/relationships/slide" Target="slides/slide110.xml" /><Relationship Id="rId132" Type="http://schemas.openxmlformats.org/officeDocument/2006/relationships/slide" Target="slides/slide131.xml" /><Relationship Id="rId153" Type="http://schemas.openxmlformats.org/officeDocument/2006/relationships/slide" Target="slides/slide152.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BA095C-4C7A-E54D-9F8B-90838670442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5F44A8B-461F-164B-95D9-B6B4273121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4B5E4EA-9673-8F4F-9C44-51CCDCFC1A59}"/>
              </a:ext>
            </a:extLst>
          </p:cNvPr>
          <p:cNvSpPr>
            <a:spLocks noGrp="1"/>
          </p:cNvSpPr>
          <p:nvPr>
            <p:ph type="dt" sz="half" idx="10"/>
          </p:nvPr>
        </p:nvSpPr>
        <p:spPr/>
        <p:txBody>
          <a:bodyPr/>
          <a:lstStyle/>
          <a:p>
            <a:fld id="{C60240BC-8E90-0F40-83C9-354CC6C065E0}" type="datetimeFigureOut">
              <a:rPr lang="tr-TR" smtClean="0"/>
              <a:t>26.11.2020</a:t>
            </a:fld>
            <a:endParaRPr lang="tr-TR"/>
          </a:p>
        </p:txBody>
      </p:sp>
      <p:sp>
        <p:nvSpPr>
          <p:cNvPr id="5" name="Alt Bilgi Yer Tutucusu 4">
            <a:extLst>
              <a:ext uri="{FF2B5EF4-FFF2-40B4-BE49-F238E27FC236}">
                <a16:creationId xmlns:a16="http://schemas.microsoft.com/office/drawing/2014/main" id="{5AE8D3C5-DA70-CF48-A78B-01AFAE49162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7C40006-BED9-B64E-B779-9393B1C3A35E}"/>
              </a:ext>
            </a:extLst>
          </p:cNvPr>
          <p:cNvSpPr>
            <a:spLocks noGrp="1"/>
          </p:cNvSpPr>
          <p:nvPr>
            <p:ph type="sldNum" sz="quarter" idx="12"/>
          </p:nvPr>
        </p:nvSpPr>
        <p:spPr/>
        <p:txBody>
          <a:bodyPr/>
          <a:lstStyle/>
          <a:p>
            <a:fld id="{250427CC-DF9C-5242-8F75-C9B8F5FD24C7}" type="slidenum">
              <a:rPr lang="tr-TR" smtClean="0"/>
              <a:t>‹#›</a:t>
            </a:fld>
            <a:endParaRPr lang="tr-TR"/>
          </a:p>
        </p:txBody>
      </p:sp>
    </p:spTree>
    <p:extLst>
      <p:ext uri="{BB962C8B-B14F-4D97-AF65-F5344CB8AC3E}">
        <p14:creationId xmlns:p14="http://schemas.microsoft.com/office/powerpoint/2010/main" val="2110740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AFFABB-59FA-E349-8F6F-D817976AFA13}"/>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1F70FDBF-2919-BC4E-B11E-96A6FC8601E6}"/>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284A799-F990-0240-9CA3-4DE4A29D722F}"/>
              </a:ext>
            </a:extLst>
          </p:cNvPr>
          <p:cNvSpPr>
            <a:spLocks noGrp="1"/>
          </p:cNvSpPr>
          <p:nvPr>
            <p:ph type="dt" sz="half" idx="10"/>
          </p:nvPr>
        </p:nvSpPr>
        <p:spPr/>
        <p:txBody>
          <a:bodyPr/>
          <a:lstStyle/>
          <a:p>
            <a:fld id="{C60240BC-8E90-0F40-83C9-354CC6C065E0}" type="datetimeFigureOut">
              <a:rPr lang="tr-TR" smtClean="0"/>
              <a:t>26.11.2020</a:t>
            </a:fld>
            <a:endParaRPr lang="tr-TR"/>
          </a:p>
        </p:txBody>
      </p:sp>
      <p:sp>
        <p:nvSpPr>
          <p:cNvPr id="5" name="Alt Bilgi Yer Tutucusu 4">
            <a:extLst>
              <a:ext uri="{FF2B5EF4-FFF2-40B4-BE49-F238E27FC236}">
                <a16:creationId xmlns:a16="http://schemas.microsoft.com/office/drawing/2014/main" id="{21EEBA8C-1D0B-5F45-8297-EBDF032C7D7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F66C353-AFD8-7E47-AC75-EE962DC64C23}"/>
              </a:ext>
            </a:extLst>
          </p:cNvPr>
          <p:cNvSpPr>
            <a:spLocks noGrp="1"/>
          </p:cNvSpPr>
          <p:nvPr>
            <p:ph type="sldNum" sz="quarter" idx="12"/>
          </p:nvPr>
        </p:nvSpPr>
        <p:spPr/>
        <p:txBody>
          <a:bodyPr/>
          <a:lstStyle/>
          <a:p>
            <a:fld id="{250427CC-DF9C-5242-8F75-C9B8F5FD24C7}" type="slidenum">
              <a:rPr lang="tr-TR" smtClean="0"/>
              <a:t>‹#›</a:t>
            </a:fld>
            <a:endParaRPr lang="tr-TR"/>
          </a:p>
        </p:txBody>
      </p:sp>
    </p:spTree>
    <p:extLst>
      <p:ext uri="{BB962C8B-B14F-4D97-AF65-F5344CB8AC3E}">
        <p14:creationId xmlns:p14="http://schemas.microsoft.com/office/powerpoint/2010/main" val="3643693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20AB4225-4D96-294D-80FB-F7F1B10029B6}"/>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89FE2A56-06BB-E54C-AD75-39CC7DD92D1C}"/>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25150E5-6BE3-5048-83EC-F728F801704A}"/>
              </a:ext>
            </a:extLst>
          </p:cNvPr>
          <p:cNvSpPr>
            <a:spLocks noGrp="1"/>
          </p:cNvSpPr>
          <p:nvPr>
            <p:ph type="dt" sz="half" idx="10"/>
          </p:nvPr>
        </p:nvSpPr>
        <p:spPr/>
        <p:txBody>
          <a:bodyPr/>
          <a:lstStyle/>
          <a:p>
            <a:fld id="{C60240BC-8E90-0F40-83C9-354CC6C065E0}" type="datetimeFigureOut">
              <a:rPr lang="tr-TR" smtClean="0"/>
              <a:t>26.11.2020</a:t>
            </a:fld>
            <a:endParaRPr lang="tr-TR"/>
          </a:p>
        </p:txBody>
      </p:sp>
      <p:sp>
        <p:nvSpPr>
          <p:cNvPr id="5" name="Alt Bilgi Yer Tutucusu 4">
            <a:extLst>
              <a:ext uri="{FF2B5EF4-FFF2-40B4-BE49-F238E27FC236}">
                <a16:creationId xmlns:a16="http://schemas.microsoft.com/office/drawing/2014/main" id="{2A69FE68-99EB-FE4F-B19D-2193F389EC3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ADA0BFB-BCF2-CE4F-8F2C-06E361ADF05F}"/>
              </a:ext>
            </a:extLst>
          </p:cNvPr>
          <p:cNvSpPr>
            <a:spLocks noGrp="1"/>
          </p:cNvSpPr>
          <p:nvPr>
            <p:ph type="sldNum" sz="quarter" idx="12"/>
          </p:nvPr>
        </p:nvSpPr>
        <p:spPr/>
        <p:txBody>
          <a:bodyPr/>
          <a:lstStyle/>
          <a:p>
            <a:fld id="{250427CC-DF9C-5242-8F75-C9B8F5FD24C7}" type="slidenum">
              <a:rPr lang="tr-TR" smtClean="0"/>
              <a:t>‹#›</a:t>
            </a:fld>
            <a:endParaRPr lang="tr-TR"/>
          </a:p>
        </p:txBody>
      </p:sp>
    </p:spTree>
    <p:extLst>
      <p:ext uri="{BB962C8B-B14F-4D97-AF65-F5344CB8AC3E}">
        <p14:creationId xmlns:p14="http://schemas.microsoft.com/office/powerpoint/2010/main" val="800545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EBAABF-6DAD-D44E-ABB3-8835558E36A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1A6E77A-6046-A146-AE49-F8BC15AABD54}"/>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4173E2D-921A-EB4B-8DC5-3168B9B19F0F}"/>
              </a:ext>
            </a:extLst>
          </p:cNvPr>
          <p:cNvSpPr>
            <a:spLocks noGrp="1"/>
          </p:cNvSpPr>
          <p:nvPr>
            <p:ph type="dt" sz="half" idx="10"/>
          </p:nvPr>
        </p:nvSpPr>
        <p:spPr/>
        <p:txBody>
          <a:bodyPr/>
          <a:lstStyle/>
          <a:p>
            <a:fld id="{C60240BC-8E90-0F40-83C9-354CC6C065E0}" type="datetimeFigureOut">
              <a:rPr lang="tr-TR" smtClean="0"/>
              <a:t>26.11.2020</a:t>
            </a:fld>
            <a:endParaRPr lang="tr-TR"/>
          </a:p>
        </p:txBody>
      </p:sp>
      <p:sp>
        <p:nvSpPr>
          <p:cNvPr id="5" name="Alt Bilgi Yer Tutucusu 4">
            <a:extLst>
              <a:ext uri="{FF2B5EF4-FFF2-40B4-BE49-F238E27FC236}">
                <a16:creationId xmlns:a16="http://schemas.microsoft.com/office/drawing/2014/main" id="{8A22E04C-6F3D-2B4B-AB69-AAE97C963A3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A2C0404-7F87-9946-906D-0F6C7A303C1A}"/>
              </a:ext>
            </a:extLst>
          </p:cNvPr>
          <p:cNvSpPr>
            <a:spLocks noGrp="1"/>
          </p:cNvSpPr>
          <p:nvPr>
            <p:ph type="sldNum" sz="quarter" idx="12"/>
          </p:nvPr>
        </p:nvSpPr>
        <p:spPr/>
        <p:txBody>
          <a:bodyPr/>
          <a:lstStyle/>
          <a:p>
            <a:fld id="{250427CC-DF9C-5242-8F75-C9B8F5FD24C7}" type="slidenum">
              <a:rPr lang="tr-TR" smtClean="0"/>
              <a:t>‹#›</a:t>
            </a:fld>
            <a:endParaRPr lang="tr-TR"/>
          </a:p>
        </p:txBody>
      </p:sp>
    </p:spTree>
    <p:extLst>
      <p:ext uri="{BB962C8B-B14F-4D97-AF65-F5344CB8AC3E}">
        <p14:creationId xmlns:p14="http://schemas.microsoft.com/office/powerpoint/2010/main" val="2761890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81C305E-72B3-6C47-8954-F156F4E635C5}"/>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2A2368D0-7674-4F41-9946-FFCDFB8D5D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E0B78190-2D4C-2B43-93B6-B1522D014829}"/>
              </a:ext>
            </a:extLst>
          </p:cNvPr>
          <p:cNvSpPr>
            <a:spLocks noGrp="1"/>
          </p:cNvSpPr>
          <p:nvPr>
            <p:ph type="dt" sz="half" idx="10"/>
          </p:nvPr>
        </p:nvSpPr>
        <p:spPr/>
        <p:txBody>
          <a:bodyPr/>
          <a:lstStyle/>
          <a:p>
            <a:fld id="{C60240BC-8E90-0F40-83C9-354CC6C065E0}" type="datetimeFigureOut">
              <a:rPr lang="tr-TR" smtClean="0"/>
              <a:t>26.11.2020</a:t>
            </a:fld>
            <a:endParaRPr lang="tr-TR"/>
          </a:p>
        </p:txBody>
      </p:sp>
      <p:sp>
        <p:nvSpPr>
          <p:cNvPr id="5" name="Alt Bilgi Yer Tutucusu 4">
            <a:extLst>
              <a:ext uri="{FF2B5EF4-FFF2-40B4-BE49-F238E27FC236}">
                <a16:creationId xmlns:a16="http://schemas.microsoft.com/office/drawing/2014/main" id="{8A07F815-D156-CB4D-A532-E275944A1D3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E333803-B990-084E-BC59-58D196F5245A}"/>
              </a:ext>
            </a:extLst>
          </p:cNvPr>
          <p:cNvSpPr>
            <a:spLocks noGrp="1"/>
          </p:cNvSpPr>
          <p:nvPr>
            <p:ph type="sldNum" sz="quarter" idx="12"/>
          </p:nvPr>
        </p:nvSpPr>
        <p:spPr/>
        <p:txBody>
          <a:bodyPr/>
          <a:lstStyle/>
          <a:p>
            <a:fld id="{250427CC-DF9C-5242-8F75-C9B8F5FD24C7}" type="slidenum">
              <a:rPr lang="tr-TR" smtClean="0"/>
              <a:t>‹#›</a:t>
            </a:fld>
            <a:endParaRPr lang="tr-TR"/>
          </a:p>
        </p:txBody>
      </p:sp>
    </p:spTree>
    <p:extLst>
      <p:ext uri="{BB962C8B-B14F-4D97-AF65-F5344CB8AC3E}">
        <p14:creationId xmlns:p14="http://schemas.microsoft.com/office/powerpoint/2010/main" val="4221685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4D6765-C3C7-024C-9A3D-EB57B6B6978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DC2D3C4-B7D1-D741-AA0D-246232E3498A}"/>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1EB1DEE9-E142-CA43-A148-F58C2C2FA8D6}"/>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F53C8F8D-9CE1-5544-A58E-A6076C48859E}"/>
              </a:ext>
            </a:extLst>
          </p:cNvPr>
          <p:cNvSpPr>
            <a:spLocks noGrp="1"/>
          </p:cNvSpPr>
          <p:nvPr>
            <p:ph type="dt" sz="half" idx="10"/>
          </p:nvPr>
        </p:nvSpPr>
        <p:spPr/>
        <p:txBody>
          <a:bodyPr/>
          <a:lstStyle/>
          <a:p>
            <a:fld id="{C60240BC-8E90-0F40-83C9-354CC6C065E0}" type="datetimeFigureOut">
              <a:rPr lang="tr-TR" smtClean="0"/>
              <a:t>26.11.2020</a:t>
            </a:fld>
            <a:endParaRPr lang="tr-TR"/>
          </a:p>
        </p:txBody>
      </p:sp>
      <p:sp>
        <p:nvSpPr>
          <p:cNvPr id="6" name="Alt Bilgi Yer Tutucusu 5">
            <a:extLst>
              <a:ext uri="{FF2B5EF4-FFF2-40B4-BE49-F238E27FC236}">
                <a16:creationId xmlns:a16="http://schemas.microsoft.com/office/drawing/2014/main" id="{C29202B7-F671-9C4D-8F5C-F444187FBC7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4C3E776-56F6-9A43-91D5-98A5BA6245EF}"/>
              </a:ext>
            </a:extLst>
          </p:cNvPr>
          <p:cNvSpPr>
            <a:spLocks noGrp="1"/>
          </p:cNvSpPr>
          <p:nvPr>
            <p:ph type="sldNum" sz="quarter" idx="12"/>
          </p:nvPr>
        </p:nvSpPr>
        <p:spPr/>
        <p:txBody>
          <a:bodyPr/>
          <a:lstStyle/>
          <a:p>
            <a:fld id="{250427CC-DF9C-5242-8F75-C9B8F5FD24C7}" type="slidenum">
              <a:rPr lang="tr-TR" smtClean="0"/>
              <a:t>‹#›</a:t>
            </a:fld>
            <a:endParaRPr lang="tr-TR"/>
          </a:p>
        </p:txBody>
      </p:sp>
    </p:spTree>
    <p:extLst>
      <p:ext uri="{BB962C8B-B14F-4D97-AF65-F5344CB8AC3E}">
        <p14:creationId xmlns:p14="http://schemas.microsoft.com/office/powerpoint/2010/main" val="670157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8C9AD92-F99D-F64C-A969-558442A5FD54}"/>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72559AD-4138-4C41-9C0C-C5B324A3BB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12C03CF5-B75F-2244-84B0-4307E6093ABA}"/>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30CAD865-8D68-0149-9EE8-11D0FBA5E9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F8497A1-4075-F749-8476-AF199FCC28A8}"/>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C80D98C7-BBB9-A246-88E4-8483EBAA5169}"/>
              </a:ext>
            </a:extLst>
          </p:cNvPr>
          <p:cNvSpPr>
            <a:spLocks noGrp="1"/>
          </p:cNvSpPr>
          <p:nvPr>
            <p:ph type="dt" sz="half" idx="10"/>
          </p:nvPr>
        </p:nvSpPr>
        <p:spPr/>
        <p:txBody>
          <a:bodyPr/>
          <a:lstStyle/>
          <a:p>
            <a:fld id="{C60240BC-8E90-0F40-83C9-354CC6C065E0}" type="datetimeFigureOut">
              <a:rPr lang="tr-TR" smtClean="0"/>
              <a:t>26.11.2020</a:t>
            </a:fld>
            <a:endParaRPr lang="tr-TR"/>
          </a:p>
        </p:txBody>
      </p:sp>
      <p:sp>
        <p:nvSpPr>
          <p:cNvPr id="8" name="Alt Bilgi Yer Tutucusu 7">
            <a:extLst>
              <a:ext uri="{FF2B5EF4-FFF2-40B4-BE49-F238E27FC236}">
                <a16:creationId xmlns:a16="http://schemas.microsoft.com/office/drawing/2014/main" id="{843DF379-610E-5F40-87F7-AA763E96791C}"/>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EC15A611-06AD-1342-9EDA-610C01A81E1A}"/>
              </a:ext>
            </a:extLst>
          </p:cNvPr>
          <p:cNvSpPr>
            <a:spLocks noGrp="1"/>
          </p:cNvSpPr>
          <p:nvPr>
            <p:ph type="sldNum" sz="quarter" idx="12"/>
          </p:nvPr>
        </p:nvSpPr>
        <p:spPr/>
        <p:txBody>
          <a:bodyPr/>
          <a:lstStyle/>
          <a:p>
            <a:fld id="{250427CC-DF9C-5242-8F75-C9B8F5FD24C7}" type="slidenum">
              <a:rPr lang="tr-TR" smtClean="0"/>
              <a:t>‹#›</a:t>
            </a:fld>
            <a:endParaRPr lang="tr-TR"/>
          </a:p>
        </p:txBody>
      </p:sp>
    </p:spTree>
    <p:extLst>
      <p:ext uri="{BB962C8B-B14F-4D97-AF65-F5344CB8AC3E}">
        <p14:creationId xmlns:p14="http://schemas.microsoft.com/office/powerpoint/2010/main" val="176432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151BBF-1BD0-9F4C-A4A8-0B805C80472A}"/>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6513EC78-705F-F442-BF38-4B72E61B9D9B}"/>
              </a:ext>
            </a:extLst>
          </p:cNvPr>
          <p:cNvSpPr>
            <a:spLocks noGrp="1"/>
          </p:cNvSpPr>
          <p:nvPr>
            <p:ph type="dt" sz="half" idx="10"/>
          </p:nvPr>
        </p:nvSpPr>
        <p:spPr/>
        <p:txBody>
          <a:bodyPr/>
          <a:lstStyle/>
          <a:p>
            <a:fld id="{C60240BC-8E90-0F40-83C9-354CC6C065E0}" type="datetimeFigureOut">
              <a:rPr lang="tr-TR" smtClean="0"/>
              <a:t>26.11.2020</a:t>
            </a:fld>
            <a:endParaRPr lang="tr-TR"/>
          </a:p>
        </p:txBody>
      </p:sp>
      <p:sp>
        <p:nvSpPr>
          <p:cNvPr id="4" name="Alt Bilgi Yer Tutucusu 3">
            <a:extLst>
              <a:ext uri="{FF2B5EF4-FFF2-40B4-BE49-F238E27FC236}">
                <a16:creationId xmlns:a16="http://schemas.microsoft.com/office/drawing/2014/main" id="{FAC49244-FD33-FD40-A2BD-7BEACA0C8544}"/>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E2C613AD-F87A-5345-96E2-B317C098BDCE}"/>
              </a:ext>
            </a:extLst>
          </p:cNvPr>
          <p:cNvSpPr>
            <a:spLocks noGrp="1"/>
          </p:cNvSpPr>
          <p:nvPr>
            <p:ph type="sldNum" sz="quarter" idx="12"/>
          </p:nvPr>
        </p:nvSpPr>
        <p:spPr/>
        <p:txBody>
          <a:bodyPr/>
          <a:lstStyle/>
          <a:p>
            <a:fld id="{250427CC-DF9C-5242-8F75-C9B8F5FD24C7}" type="slidenum">
              <a:rPr lang="tr-TR" smtClean="0"/>
              <a:t>‹#›</a:t>
            </a:fld>
            <a:endParaRPr lang="tr-TR"/>
          </a:p>
        </p:txBody>
      </p:sp>
    </p:spTree>
    <p:extLst>
      <p:ext uri="{BB962C8B-B14F-4D97-AF65-F5344CB8AC3E}">
        <p14:creationId xmlns:p14="http://schemas.microsoft.com/office/powerpoint/2010/main" val="377207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37050B4-BF60-1C47-9AC0-C7CC71F738F9}"/>
              </a:ext>
            </a:extLst>
          </p:cNvPr>
          <p:cNvSpPr>
            <a:spLocks noGrp="1"/>
          </p:cNvSpPr>
          <p:nvPr>
            <p:ph type="dt" sz="half" idx="10"/>
          </p:nvPr>
        </p:nvSpPr>
        <p:spPr/>
        <p:txBody>
          <a:bodyPr/>
          <a:lstStyle/>
          <a:p>
            <a:fld id="{C60240BC-8E90-0F40-83C9-354CC6C065E0}" type="datetimeFigureOut">
              <a:rPr lang="tr-TR" smtClean="0"/>
              <a:t>26.11.2020</a:t>
            </a:fld>
            <a:endParaRPr lang="tr-TR"/>
          </a:p>
        </p:txBody>
      </p:sp>
      <p:sp>
        <p:nvSpPr>
          <p:cNvPr id="3" name="Alt Bilgi Yer Tutucusu 2">
            <a:extLst>
              <a:ext uri="{FF2B5EF4-FFF2-40B4-BE49-F238E27FC236}">
                <a16:creationId xmlns:a16="http://schemas.microsoft.com/office/drawing/2014/main" id="{A5BEFB9B-F5A9-0C48-88E0-9C60BB6BBCBD}"/>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161EC12-1F56-0F48-ACA4-7E127C3EBB45}"/>
              </a:ext>
            </a:extLst>
          </p:cNvPr>
          <p:cNvSpPr>
            <a:spLocks noGrp="1"/>
          </p:cNvSpPr>
          <p:nvPr>
            <p:ph type="sldNum" sz="quarter" idx="12"/>
          </p:nvPr>
        </p:nvSpPr>
        <p:spPr/>
        <p:txBody>
          <a:bodyPr/>
          <a:lstStyle/>
          <a:p>
            <a:fld id="{250427CC-DF9C-5242-8F75-C9B8F5FD24C7}" type="slidenum">
              <a:rPr lang="tr-TR" smtClean="0"/>
              <a:t>‹#›</a:t>
            </a:fld>
            <a:endParaRPr lang="tr-TR"/>
          </a:p>
        </p:txBody>
      </p:sp>
    </p:spTree>
    <p:extLst>
      <p:ext uri="{BB962C8B-B14F-4D97-AF65-F5344CB8AC3E}">
        <p14:creationId xmlns:p14="http://schemas.microsoft.com/office/powerpoint/2010/main" val="3357131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9A177F-85C0-AA4A-82CA-3141C913599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A84D4391-5885-1846-8846-85BB00C15D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B694036B-13F7-A44B-8CE2-66F6116987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6F7260ED-DCFA-6647-9D6C-83AD271EAB91}"/>
              </a:ext>
            </a:extLst>
          </p:cNvPr>
          <p:cNvSpPr>
            <a:spLocks noGrp="1"/>
          </p:cNvSpPr>
          <p:nvPr>
            <p:ph type="dt" sz="half" idx="10"/>
          </p:nvPr>
        </p:nvSpPr>
        <p:spPr/>
        <p:txBody>
          <a:bodyPr/>
          <a:lstStyle/>
          <a:p>
            <a:fld id="{C60240BC-8E90-0F40-83C9-354CC6C065E0}" type="datetimeFigureOut">
              <a:rPr lang="tr-TR" smtClean="0"/>
              <a:t>26.11.2020</a:t>
            </a:fld>
            <a:endParaRPr lang="tr-TR"/>
          </a:p>
        </p:txBody>
      </p:sp>
      <p:sp>
        <p:nvSpPr>
          <p:cNvPr id="6" name="Alt Bilgi Yer Tutucusu 5">
            <a:extLst>
              <a:ext uri="{FF2B5EF4-FFF2-40B4-BE49-F238E27FC236}">
                <a16:creationId xmlns:a16="http://schemas.microsoft.com/office/drawing/2014/main" id="{AEABBFA9-5D97-2846-AE6D-DFBBCB0BB1F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A7E444F-3D92-ED48-B636-4159E691B21D}"/>
              </a:ext>
            </a:extLst>
          </p:cNvPr>
          <p:cNvSpPr>
            <a:spLocks noGrp="1"/>
          </p:cNvSpPr>
          <p:nvPr>
            <p:ph type="sldNum" sz="quarter" idx="12"/>
          </p:nvPr>
        </p:nvSpPr>
        <p:spPr/>
        <p:txBody>
          <a:bodyPr/>
          <a:lstStyle/>
          <a:p>
            <a:fld id="{250427CC-DF9C-5242-8F75-C9B8F5FD24C7}" type="slidenum">
              <a:rPr lang="tr-TR" smtClean="0"/>
              <a:t>‹#›</a:t>
            </a:fld>
            <a:endParaRPr lang="tr-TR"/>
          </a:p>
        </p:txBody>
      </p:sp>
    </p:spTree>
    <p:extLst>
      <p:ext uri="{BB962C8B-B14F-4D97-AF65-F5344CB8AC3E}">
        <p14:creationId xmlns:p14="http://schemas.microsoft.com/office/powerpoint/2010/main" val="2161916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98CEBD-0062-1E44-B907-FF21200C3DC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8D72AD4-D5D9-AE45-B331-26B470062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F040813-6DC6-F746-BB18-0137BF7BD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5D4F49C-FBC3-5743-B64C-837C4C9F2217}"/>
              </a:ext>
            </a:extLst>
          </p:cNvPr>
          <p:cNvSpPr>
            <a:spLocks noGrp="1"/>
          </p:cNvSpPr>
          <p:nvPr>
            <p:ph type="dt" sz="half" idx="10"/>
          </p:nvPr>
        </p:nvSpPr>
        <p:spPr/>
        <p:txBody>
          <a:bodyPr/>
          <a:lstStyle/>
          <a:p>
            <a:fld id="{C60240BC-8E90-0F40-83C9-354CC6C065E0}" type="datetimeFigureOut">
              <a:rPr lang="tr-TR" smtClean="0"/>
              <a:t>26.11.2020</a:t>
            </a:fld>
            <a:endParaRPr lang="tr-TR"/>
          </a:p>
        </p:txBody>
      </p:sp>
      <p:sp>
        <p:nvSpPr>
          <p:cNvPr id="6" name="Alt Bilgi Yer Tutucusu 5">
            <a:extLst>
              <a:ext uri="{FF2B5EF4-FFF2-40B4-BE49-F238E27FC236}">
                <a16:creationId xmlns:a16="http://schemas.microsoft.com/office/drawing/2014/main" id="{764389E2-3727-6F48-8068-89D639D61DE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FC65448-4F82-FE47-9F2B-0E81293A9B47}"/>
              </a:ext>
            </a:extLst>
          </p:cNvPr>
          <p:cNvSpPr>
            <a:spLocks noGrp="1"/>
          </p:cNvSpPr>
          <p:nvPr>
            <p:ph type="sldNum" sz="quarter" idx="12"/>
          </p:nvPr>
        </p:nvSpPr>
        <p:spPr/>
        <p:txBody>
          <a:bodyPr/>
          <a:lstStyle/>
          <a:p>
            <a:fld id="{250427CC-DF9C-5242-8F75-C9B8F5FD24C7}" type="slidenum">
              <a:rPr lang="tr-TR" smtClean="0"/>
              <a:t>‹#›</a:t>
            </a:fld>
            <a:endParaRPr lang="tr-TR"/>
          </a:p>
        </p:txBody>
      </p:sp>
    </p:spTree>
    <p:extLst>
      <p:ext uri="{BB962C8B-B14F-4D97-AF65-F5344CB8AC3E}">
        <p14:creationId xmlns:p14="http://schemas.microsoft.com/office/powerpoint/2010/main" val="346541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320FD87E-FD94-7A44-9902-85F9E96FA7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3732D28-F207-214B-99B2-9715A01313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A0D6A51-90AC-6446-902E-6078F33D6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240BC-8E90-0F40-83C9-354CC6C065E0}" type="datetimeFigureOut">
              <a:rPr lang="tr-TR" smtClean="0"/>
              <a:t>26.11.2020</a:t>
            </a:fld>
            <a:endParaRPr lang="tr-TR"/>
          </a:p>
        </p:txBody>
      </p:sp>
      <p:sp>
        <p:nvSpPr>
          <p:cNvPr id="5" name="Alt Bilgi Yer Tutucusu 4">
            <a:extLst>
              <a:ext uri="{FF2B5EF4-FFF2-40B4-BE49-F238E27FC236}">
                <a16:creationId xmlns:a16="http://schemas.microsoft.com/office/drawing/2014/main" id="{272882FE-7C9C-584C-901B-EAC0BC7A46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B03747B9-FA9B-F14C-AC0C-FDA2CD8B00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427CC-DF9C-5242-8F75-C9B8F5FD24C7}" type="slidenum">
              <a:rPr lang="tr-TR" smtClean="0"/>
              <a:t>‹#›</a:t>
            </a:fld>
            <a:endParaRPr lang="tr-TR"/>
          </a:p>
        </p:txBody>
      </p:sp>
    </p:spTree>
    <p:extLst>
      <p:ext uri="{BB962C8B-B14F-4D97-AF65-F5344CB8AC3E}">
        <p14:creationId xmlns:p14="http://schemas.microsoft.com/office/powerpoint/2010/main" val="1108535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02.xml.rels><?xml version="1.0" encoding="UTF-8" standalone="yes"?>
<Relationships xmlns="http://schemas.openxmlformats.org/package/2006/relationships"><Relationship Id="rId2" Type="http://schemas.openxmlformats.org/officeDocument/2006/relationships/image" Target="../media/image41.jpeg" /><Relationship Id="rId1" Type="http://schemas.openxmlformats.org/officeDocument/2006/relationships/slideLayout" Target="../slideLayouts/slideLayout7.xml" /></Relationships>
</file>

<file path=ppt/slides/_rels/slide103.xml.rels><?xml version="1.0" encoding="UTF-8" standalone="yes"?>
<Relationships xmlns="http://schemas.openxmlformats.org/package/2006/relationships"><Relationship Id="rId3" Type="http://schemas.openxmlformats.org/officeDocument/2006/relationships/image" Target="../media/image43.jpeg" /><Relationship Id="rId2" Type="http://schemas.openxmlformats.org/officeDocument/2006/relationships/image" Target="../media/image42.jpeg" /><Relationship Id="rId1" Type="http://schemas.openxmlformats.org/officeDocument/2006/relationships/slideLayout" Target="../slideLayouts/slideLayout7.xml" /></Relationships>
</file>

<file path=ppt/slides/_rels/slide104.xml.rels><?xml version="1.0" encoding="UTF-8" standalone="yes"?>
<Relationships xmlns="http://schemas.openxmlformats.org/package/2006/relationships"><Relationship Id="rId2" Type="http://schemas.openxmlformats.org/officeDocument/2006/relationships/image" Target="../media/image44.jpeg" /><Relationship Id="rId1" Type="http://schemas.openxmlformats.org/officeDocument/2006/relationships/slideLayout" Target="../slideLayouts/slideLayout7.xml" /></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0.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7.xml" /></Relationships>
</file>

<file path=ppt/slides/_rels/slide111.xml.rels><?xml version="1.0" encoding="UTF-8" standalone="yes"?>
<Relationships xmlns="http://schemas.openxmlformats.org/package/2006/relationships"><Relationship Id="rId2" Type="http://schemas.openxmlformats.org/officeDocument/2006/relationships/image" Target="../media/image46.jpeg" /><Relationship Id="rId1" Type="http://schemas.openxmlformats.org/officeDocument/2006/relationships/slideLayout" Target="../slideLayouts/slideLayout7.xml" /></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4.xml.rels><?xml version="1.0" encoding="UTF-8" standalone="yes"?>
<Relationships xmlns="http://schemas.openxmlformats.org/package/2006/relationships"><Relationship Id="rId2" Type="http://schemas.openxmlformats.org/officeDocument/2006/relationships/image" Target="../media/image47.jpeg" /><Relationship Id="rId1" Type="http://schemas.openxmlformats.org/officeDocument/2006/relationships/slideLayout" Target="../slideLayouts/slideLayout7.xml" /></Relationships>
</file>

<file path=ppt/slides/_rels/slide115.xml.rels><?xml version="1.0" encoding="UTF-8" standalone="yes"?>
<Relationships xmlns="http://schemas.openxmlformats.org/package/2006/relationships"><Relationship Id="rId2" Type="http://schemas.openxmlformats.org/officeDocument/2006/relationships/image" Target="../media/image48.jpeg" /><Relationship Id="rId1" Type="http://schemas.openxmlformats.org/officeDocument/2006/relationships/slideLayout" Target="../slideLayouts/slideLayout7.xml" /></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24.xml.rels><?xml version="1.0" encoding="UTF-8" standalone="yes"?>
<Relationships xmlns="http://schemas.openxmlformats.org/package/2006/relationships"><Relationship Id="rId2" Type="http://schemas.openxmlformats.org/officeDocument/2006/relationships/image" Target="../media/image49.jpeg" /><Relationship Id="rId1" Type="http://schemas.openxmlformats.org/officeDocument/2006/relationships/slideLayout" Target="../slideLayouts/slideLayout7.xml" /></Relationships>
</file>

<file path=ppt/slides/_rels/slide125.xml.rels><?xml version="1.0" encoding="UTF-8" standalone="yes"?>
<Relationships xmlns="http://schemas.openxmlformats.org/package/2006/relationships"><Relationship Id="rId2" Type="http://schemas.openxmlformats.org/officeDocument/2006/relationships/image" Target="../media/image50.jpeg" /><Relationship Id="rId1" Type="http://schemas.openxmlformats.org/officeDocument/2006/relationships/slideLayout" Target="../slideLayouts/slideLayout7.xml" /></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28.xml.rels><?xml version="1.0" encoding="UTF-8" standalone="yes"?>
<Relationships xmlns="http://schemas.openxmlformats.org/package/2006/relationships"><Relationship Id="rId2" Type="http://schemas.openxmlformats.org/officeDocument/2006/relationships/image" Target="../media/image51.jpeg" /><Relationship Id="rId1" Type="http://schemas.openxmlformats.org/officeDocument/2006/relationships/slideLayout" Target="../slideLayouts/slideLayout7.xml" /></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7.xml" /></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31.xml.rels><?xml version="1.0" encoding="UTF-8" standalone="yes"?>
<Relationships xmlns="http://schemas.openxmlformats.org/package/2006/relationships"><Relationship Id="rId2" Type="http://schemas.openxmlformats.org/officeDocument/2006/relationships/image" Target="../media/image52.jpeg" /><Relationship Id="rId1" Type="http://schemas.openxmlformats.org/officeDocument/2006/relationships/slideLayout" Target="../slideLayouts/slideLayout7.xml" /></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35.xml.rels><?xml version="1.0" encoding="UTF-8" standalone="yes"?>
<Relationships xmlns="http://schemas.openxmlformats.org/package/2006/relationships"><Relationship Id="rId2" Type="http://schemas.openxmlformats.org/officeDocument/2006/relationships/image" Target="../media/image53.jpeg" /><Relationship Id="rId1" Type="http://schemas.openxmlformats.org/officeDocument/2006/relationships/slideLayout" Target="../slideLayouts/slideLayout7.xml" /></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37.xml.rels><?xml version="1.0" encoding="UTF-8" standalone="yes"?>
<Relationships xmlns="http://schemas.openxmlformats.org/package/2006/relationships"><Relationship Id="rId2" Type="http://schemas.openxmlformats.org/officeDocument/2006/relationships/image" Target="../media/image54.jpeg" /><Relationship Id="rId1" Type="http://schemas.openxmlformats.org/officeDocument/2006/relationships/slideLayout" Target="../slideLayouts/slideLayout7.xml" /></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Relationship Id="rId2" Type="http://schemas.openxmlformats.org/officeDocument/2006/relationships/image" Target="../media/image55.jpeg" /><Relationship Id="rId1" Type="http://schemas.openxmlformats.org/officeDocument/2006/relationships/slideLayout" Target="../slideLayouts/slideLayout7.xml" /></Relationships>
</file>

<file path=ppt/slides/_rels/slide142.xml.rels><?xml version="1.0" encoding="UTF-8" standalone="yes"?>
<Relationships xmlns="http://schemas.openxmlformats.org/package/2006/relationships"><Relationship Id="rId2" Type="http://schemas.openxmlformats.org/officeDocument/2006/relationships/image" Target="../media/image56.jpeg" /><Relationship Id="rId1" Type="http://schemas.openxmlformats.org/officeDocument/2006/relationships/slideLayout" Target="../slideLayouts/slideLayout7.xml" /></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53.xml.rels><?xml version="1.0" encoding="UTF-8" standalone="yes"?>
<Relationships xmlns="http://schemas.openxmlformats.org/package/2006/relationships"><Relationship Id="rId3" Type="http://schemas.openxmlformats.org/officeDocument/2006/relationships/image" Target="../media/image58.jpeg" /><Relationship Id="rId2" Type="http://schemas.openxmlformats.org/officeDocument/2006/relationships/image" Target="../media/image57.jpeg" /><Relationship Id="rId1" Type="http://schemas.openxmlformats.org/officeDocument/2006/relationships/slideLayout" Target="../slideLayouts/slideLayout7.xml" /></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Relationship Id="rId2" Type="http://schemas.openxmlformats.org/officeDocument/2006/relationships/image" Target="../media/image59.jpeg" /><Relationship Id="rId1" Type="http://schemas.openxmlformats.org/officeDocument/2006/relationships/slideLayout" Target="../slideLayouts/slideLayout7.xml" /></Relationships>
</file>

<file path=ppt/slides/_rels/slide159.xml.rels><?xml version="1.0" encoding="UTF-8" standalone="yes"?>
<Relationships xmlns="http://schemas.openxmlformats.org/package/2006/relationships"><Relationship Id="rId2" Type="http://schemas.openxmlformats.org/officeDocument/2006/relationships/image" Target="../media/image60.jpe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7.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7.xml" /></Relationships>
</file>

<file path=ppt/slides/_rels/slide38.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7.xml" /></Relationships>
</file>

<file path=ppt/slides/_rels/slide39.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0.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7.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7.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image" Target="../media/image12.jpeg" /><Relationship Id="rId1" Type="http://schemas.openxmlformats.org/officeDocument/2006/relationships/slideLayout" Target="../slideLayouts/slideLayout7.xml" /></Relationships>
</file>

<file path=ppt/slides/_rels/slide48.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image" Target="../media/image14.jpeg" /><Relationship Id="rId1" Type="http://schemas.openxmlformats.org/officeDocument/2006/relationships/slideLayout" Target="../slideLayouts/slideLayout7.xml" /></Relationships>
</file>

<file path=ppt/slides/_rels/slide49.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image" Target="../media/image16.jpe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0.xml.rels><?xml version="1.0" encoding="UTF-8" standalone="yes"?>
<Relationships xmlns="http://schemas.openxmlformats.org/package/2006/relationships"><Relationship Id="rId3" Type="http://schemas.openxmlformats.org/officeDocument/2006/relationships/image" Target="../media/image19.jpeg" /><Relationship Id="rId2" Type="http://schemas.openxmlformats.org/officeDocument/2006/relationships/image" Target="../media/image18.jpeg" /><Relationship Id="rId1" Type="http://schemas.openxmlformats.org/officeDocument/2006/relationships/slideLayout" Target="../slideLayouts/slideLayout7.xml" /></Relationships>
</file>

<file path=ppt/slides/_rels/slide51.xml.rels><?xml version="1.0" encoding="UTF-8" standalone="yes"?>
<Relationships xmlns="http://schemas.openxmlformats.org/package/2006/relationships"><Relationship Id="rId3" Type="http://schemas.openxmlformats.org/officeDocument/2006/relationships/image" Target="../media/image21.jpeg" /><Relationship Id="rId2" Type="http://schemas.openxmlformats.org/officeDocument/2006/relationships/image" Target="../media/image20.jpeg" /><Relationship Id="rId1" Type="http://schemas.openxmlformats.org/officeDocument/2006/relationships/slideLayout" Target="../slideLayouts/slideLayout7.xml" /></Relationships>
</file>

<file path=ppt/slides/_rels/slide52.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7.xml" /></Relationships>
</file>

<file path=ppt/slides/_rels/slide53.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7.xml" /></Relationships>
</file>

<file path=ppt/slides/_rels/slide54.xml.rels><?xml version="1.0" encoding="UTF-8" standalone="yes"?>
<Relationships xmlns="http://schemas.openxmlformats.org/package/2006/relationships"><Relationship Id="rId2" Type="http://schemas.openxmlformats.org/officeDocument/2006/relationships/image" Target="../media/image24.jpeg" /><Relationship Id="rId1" Type="http://schemas.openxmlformats.org/officeDocument/2006/relationships/slideLayout" Target="../slideLayouts/slideLayout7.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3.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7.xml" /></Relationships>
</file>

<file path=ppt/slides/_rels/slide64.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image" Target="../media/image26.jpeg" /><Relationship Id="rId1" Type="http://schemas.openxmlformats.org/officeDocument/2006/relationships/slideLayout" Target="../slideLayouts/slideLayout7.xml" /></Relationships>
</file>

<file path=ppt/slides/_rels/slide65.xml.rels><?xml version="1.0" encoding="UTF-8" standalone="yes"?>
<Relationships xmlns="http://schemas.openxmlformats.org/package/2006/relationships"><Relationship Id="rId2" Type="http://schemas.openxmlformats.org/officeDocument/2006/relationships/image" Target="../media/image28.jpeg" /><Relationship Id="rId1" Type="http://schemas.openxmlformats.org/officeDocument/2006/relationships/slideLayout" Target="../slideLayouts/slideLayout7.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7.xml.rels><?xml version="1.0" encoding="UTF-8" standalone="yes"?>
<Relationships xmlns="http://schemas.openxmlformats.org/package/2006/relationships"><Relationship Id="rId3" Type="http://schemas.openxmlformats.org/officeDocument/2006/relationships/image" Target="../media/image30.jpeg" /><Relationship Id="rId2" Type="http://schemas.openxmlformats.org/officeDocument/2006/relationships/image" Target="../media/image29.jpeg" /><Relationship Id="rId1" Type="http://schemas.openxmlformats.org/officeDocument/2006/relationships/slideLayout" Target="../slideLayouts/slideLayout7.xml" /></Relationships>
</file>

<file path=ppt/slides/_rels/slide68.xml.rels><?xml version="1.0" encoding="UTF-8" standalone="yes"?>
<Relationships xmlns="http://schemas.openxmlformats.org/package/2006/relationships"><Relationship Id="rId3" Type="http://schemas.openxmlformats.org/officeDocument/2006/relationships/image" Target="../media/image32.jpeg" /><Relationship Id="rId2" Type="http://schemas.openxmlformats.org/officeDocument/2006/relationships/image" Target="../media/image31.jpeg" /><Relationship Id="rId1" Type="http://schemas.openxmlformats.org/officeDocument/2006/relationships/slideLayout" Target="../slideLayouts/slideLayout7.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7.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7.xml" /></Relationships>
</file>

<file path=ppt/slides/_rels/slide78.xml.rels><?xml version="1.0" encoding="UTF-8" standalone="yes"?>
<Relationships xmlns="http://schemas.openxmlformats.org/package/2006/relationships"><Relationship Id="rId2" Type="http://schemas.openxmlformats.org/officeDocument/2006/relationships/image" Target="../media/image34.jpeg" /><Relationship Id="rId1" Type="http://schemas.openxmlformats.org/officeDocument/2006/relationships/slideLayout" Target="../slideLayouts/slideLayout7.xml"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0.xml.rels><?xml version="1.0" encoding="UTF-8" standalone="yes"?>
<Relationships xmlns="http://schemas.openxmlformats.org/package/2006/relationships"><Relationship Id="rId2" Type="http://schemas.openxmlformats.org/officeDocument/2006/relationships/image" Target="../media/image35.jpeg" /><Relationship Id="rId1" Type="http://schemas.openxmlformats.org/officeDocument/2006/relationships/slideLayout" Target="../slideLayouts/slideLayout7.xml" /></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1.xml.rels><?xml version="1.0" encoding="UTF-8" standalone="yes"?>
<Relationships xmlns="http://schemas.openxmlformats.org/package/2006/relationships"><Relationship Id="rId2" Type="http://schemas.openxmlformats.org/officeDocument/2006/relationships/image" Target="../media/image36.jpeg" /><Relationship Id="rId1" Type="http://schemas.openxmlformats.org/officeDocument/2006/relationships/slideLayout" Target="../slideLayouts/slideLayout9.xml" /></Relationships>
</file>

<file path=ppt/slides/_rels/slide92.xml.rels><?xml version="1.0" encoding="UTF-8" standalone="yes"?>
<Relationships xmlns="http://schemas.openxmlformats.org/package/2006/relationships"><Relationship Id="rId2" Type="http://schemas.openxmlformats.org/officeDocument/2006/relationships/image" Target="../media/image37.jpeg" /><Relationship Id="rId1" Type="http://schemas.openxmlformats.org/officeDocument/2006/relationships/slideLayout" Target="../slideLayouts/slideLayout9.xml" /></Relationships>
</file>

<file path=ppt/slides/_rels/slide93.xml.rels><?xml version="1.0" encoding="UTF-8" standalone="yes"?>
<Relationships xmlns="http://schemas.openxmlformats.org/package/2006/relationships"><Relationship Id="rId2" Type="http://schemas.openxmlformats.org/officeDocument/2006/relationships/image" Target="../media/image38.jpeg" /><Relationship Id="rId1" Type="http://schemas.openxmlformats.org/officeDocument/2006/relationships/slideLayout" Target="../slideLayouts/slideLayout9.xml" /></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5.xml.rels><?xml version="1.0" encoding="UTF-8" standalone="yes"?>
<Relationships xmlns="http://schemas.openxmlformats.org/package/2006/relationships"><Relationship Id="rId2" Type="http://schemas.openxmlformats.org/officeDocument/2006/relationships/image" Target="../media/image39.jpeg" /><Relationship Id="rId1" Type="http://schemas.openxmlformats.org/officeDocument/2006/relationships/slideLayout" Target="../slideLayouts/slideLayout9.xml" /></Relationships>
</file>

<file path=ppt/slides/_rels/slide96.xml.rels><?xml version="1.0" encoding="UTF-8" standalone="yes"?>
<Relationships xmlns="http://schemas.openxmlformats.org/package/2006/relationships"><Relationship Id="rId2" Type="http://schemas.openxmlformats.org/officeDocument/2006/relationships/image" Target="../media/image40.jpeg" /><Relationship Id="rId1" Type="http://schemas.openxmlformats.org/officeDocument/2006/relationships/slideLayout" Target="../slideLayouts/slideLayout9.xml" /></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56923869-ED70-784F-B069-290EA3EE02D4}"/>
              </a:ext>
            </a:extLst>
          </p:cNvPr>
          <p:cNvSpPr>
            <a:spLocks noGrp="1"/>
          </p:cNvSpPr>
          <p:nvPr>
            <p:ph type="ctrTitle"/>
          </p:nvPr>
        </p:nvSpPr>
        <p:spPr/>
        <p:txBody>
          <a:bodyPr/>
          <a:lstStyle/>
          <a:p>
            <a:r>
              <a:rPr lang="tr-TR"/>
              <a:t>YENİDOĞAN </a:t>
            </a:r>
            <a:br>
              <a:rPr lang="tr-TR"/>
            </a:br>
            <a:r>
              <a:rPr lang="tr-TR"/>
              <a:t>İZLEM VE MUAYENESİ</a:t>
            </a:r>
          </a:p>
        </p:txBody>
      </p:sp>
      <p:sp>
        <p:nvSpPr>
          <p:cNvPr id="5" name="Alt Başlık 4">
            <a:extLst>
              <a:ext uri="{FF2B5EF4-FFF2-40B4-BE49-F238E27FC236}">
                <a16:creationId xmlns:a16="http://schemas.microsoft.com/office/drawing/2014/main" id="{4BE95B28-0E16-FC47-A760-DB57E0838414}"/>
              </a:ext>
            </a:extLst>
          </p:cNvPr>
          <p:cNvSpPr>
            <a:spLocks noGrp="1"/>
          </p:cNvSpPr>
          <p:nvPr>
            <p:ph type="subTitle" idx="1"/>
          </p:nvPr>
        </p:nvSpPr>
        <p:spPr>
          <a:xfrm>
            <a:off x="1480848" y="3569674"/>
            <a:ext cx="9144000" cy="1263398"/>
          </a:xfrm>
        </p:spPr>
        <p:txBody>
          <a:bodyPr>
            <a:normAutofit fontScale="25000" lnSpcReduction="20000"/>
          </a:bodyPr>
          <a:lstStyle/>
          <a:p>
            <a:endParaRPr lang="tr-TR"/>
          </a:p>
          <a:p>
            <a:endParaRPr lang="tr-TR"/>
          </a:p>
          <a:p>
            <a:r>
              <a:rPr lang="tr-TR"/>
              <a:t>        </a:t>
            </a:r>
            <a:r>
              <a:rPr lang="tr-TR" sz="7400"/>
              <a:t> Dr.Rıfat BEKAR</a:t>
            </a:r>
          </a:p>
          <a:p>
            <a:r>
              <a:rPr lang="tr-TR" sz="7400"/>
              <a:t>                                           KTÜ AİLE HEKİMLİĞİ ANABİLİM DALI </a:t>
            </a:r>
          </a:p>
          <a:p>
            <a:r>
              <a:rPr lang="tr-TR" sz="7400"/>
              <a:t>      24 KASIM 2020</a:t>
            </a:r>
          </a:p>
        </p:txBody>
      </p:sp>
    </p:spTree>
    <p:extLst>
      <p:ext uri="{BB962C8B-B14F-4D97-AF65-F5344CB8AC3E}">
        <p14:creationId xmlns:p14="http://schemas.microsoft.com/office/powerpoint/2010/main" val="4164082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2B53F09-B7C0-FD48-AC1B-E215993D0CC6}"/>
              </a:ext>
            </a:extLst>
          </p:cNvPr>
          <p:cNvSpPr>
            <a:spLocks noGrp="1"/>
          </p:cNvSpPr>
          <p:nvPr>
            <p:ph type="title"/>
          </p:nvPr>
        </p:nvSpPr>
        <p:spPr>
          <a:xfrm>
            <a:off x="881352" y="375913"/>
            <a:ext cx="10515600" cy="1325563"/>
          </a:xfrm>
        </p:spPr>
        <p:txBody>
          <a:bodyPr>
            <a:noAutofit/>
          </a:bodyPr>
          <a:lstStyle/>
          <a:p>
            <a:r>
              <a:rPr lang="tr-TR" sz="2800" b="1" u="sng">
                <a:solidFill>
                  <a:srgbClr val="000000"/>
                </a:solidFill>
              </a:rPr>
              <a:t>*</a:t>
            </a:r>
            <a:r>
              <a:rPr lang="tr-TR" sz="2800" b="1" u="sng">
                <a:solidFill>
                  <a:srgbClr val="000000"/>
                </a:solidFill>
                <a:effectLst/>
              </a:rPr>
              <a:t> Yenidoğanın hava yolunun, solunumunun ve dolaşımının değerlendirilmesi</a:t>
            </a:r>
            <a:r>
              <a:rPr lang="tr-TR" sz="2800" u="sng">
                <a:solidFill>
                  <a:srgbClr val="000000"/>
                </a:solidFill>
                <a:effectLst/>
              </a:rPr>
              <a:t> </a:t>
            </a:r>
            <a:r>
              <a:rPr lang="tr-TR" sz="2800">
                <a:solidFill>
                  <a:srgbClr val="000000"/>
                </a:solidFill>
                <a:effectLst/>
              </a:rPr>
              <a:t>,( Apgar skoru hesaplanması için ertelenmemelidir.)</a:t>
            </a:r>
            <a:endParaRPr lang="tr-TR" sz="2800"/>
          </a:p>
        </p:txBody>
      </p:sp>
      <p:sp>
        <p:nvSpPr>
          <p:cNvPr id="3" name="İçerik Yer Tutucusu 2">
            <a:extLst>
              <a:ext uri="{FF2B5EF4-FFF2-40B4-BE49-F238E27FC236}">
                <a16:creationId xmlns:a16="http://schemas.microsoft.com/office/drawing/2014/main" id="{B5FAB921-0A23-AF4C-9B49-DA00B39D09F3}"/>
              </a:ext>
            </a:extLst>
          </p:cNvPr>
          <p:cNvSpPr>
            <a:spLocks noGrp="1"/>
          </p:cNvSpPr>
          <p:nvPr>
            <p:ph idx="1"/>
          </p:nvPr>
        </p:nvSpPr>
        <p:spPr>
          <a:xfrm>
            <a:off x="967657" y="1847201"/>
            <a:ext cx="10515600" cy="4351338"/>
          </a:xfrm>
        </p:spPr>
        <p:txBody>
          <a:bodyPr/>
          <a:lstStyle/>
          <a:p>
            <a:r>
              <a:rPr lang="tr-TR">
                <a:solidFill>
                  <a:srgbClr val="000000"/>
                </a:solidFill>
                <a:effectLst/>
              </a:rPr>
              <a:t>( Daha sonra yenidoğanın </a:t>
            </a:r>
            <a:r>
              <a:rPr lang="tr-TR" u="sng">
                <a:solidFill>
                  <a:srgbClr val="000000"/>
                </a:solidFill>
                <a:effectLst/>
              </a:rPr>
              <a:t>kalp hızı</a:t>
            </a:r>
            <a:r>
              <a:rPr lang="tr-TR">
                <a:solidFill>
                  <a:srgbClr val="000000"/>
                </a:solidFill>
                <a:effectLst/>
              </a:rPr>
              <a:t>, </a:t>
            </a:r>
            <a:r>
              <a:rPr lang="tr-TR" u="sng">
                <a:solidFill>
                  <a:srgbClr val="000000"/>
                </a:solidFill>
                <a:effectLst/>
              </a:rPr>
              <a:t>solunum hızı</a:t>
            </a:r>
            <a:r>
              <a:rPr lang="tr-TR">
                <a:solidFill>
                  <a:srgbClr val="000000"/>
                </a:solidFill>
                <a:effectLst/>
              </a:rPr>
              <a:t> ve </a:t>
            </a:r>
            <a:r>
              <a:rPr lang="tr-TR" u="sng">
                <a:solidFill>
                  <a:srgbClr val="000000"/>
                </a:solidFill>
                <a:effectLst/>
              </a:rPr>
              <a:t>rengi</a:t>
            </a:r>
            <a:r>
              <a:rPr lang="tr-TR">
                <a:solidFill>
                  <a:srgbClr val="000000"/>
                </a:solidFill>
                <a:effectLst/>
              </a:rPr>
              <a:t> değerlendirilir. ve resüsitasyon algoritması  şekil 21 -2'de belirtildiği şekilde takip edilir.) </a:t>
            </a:r>
            <a:br>
              <a:rPr lang="tr-TR"/>
            </a:br>
            <a:br>
              <a:rPr lang="tr-TR"/>
            </a:br>
            <a:r>
              <a:rPr lang="tr-TR">
                <a:effectLst/>
              </a:rPr>
              <a:t>Kord klemplendikten sonra </a:t>
            </a:r>
            <a:br>
              <a:rPr lang="tr-TR"/>
            </a:br>
            <a:r>
              <a:rPr lang="tr-TR" u="sng">
                <a:effectLst/>
              </a:rPr>
              <a:t>umbilikal kord içindeki arter ve venler sayılmalıdır.</a:t>
            </a:r>
            <a:r>
              <a:rPr lang="tr-TR">
                <a:solidFill>
                  <a:srgbClr val="A5A5A5"/>
                </a:solidFill>
                <a:effectLst/>
              </a:rPr>
              <a:t> </a:t>
            </a:r>
            <a:br>
              <a:rPr lang="tr-TR"/>
            </a:br>
            <a:r>
              <a:rPr lang="tr-TR">
                <a:effectLst/>
              </a:rPr>
              <a:t>Umblikal kord, normalde iki arter ve bir ven içerir.</a:t>
            </a:r>
            <a:r>
              <a:rPr lang="tr-TR">
                <a:solidFill>
                  <a:srgbClr val="A5A5A5"/>
                </a:solidFill>
                <a:effectLst/>
              </a:rPr>
              <a:t> </a:t>
            </a:r>
            <a:br>
              <a:rPr lang="tr-TR"/>
            </a:br>
            <a:r>
              <a:rPr lang="tr-TR">
                <a:effectLst/>
              </a:rPr>
              <a:t>Tek umbilikal arter, tipik olarak izole bir bulgudur; yine de</a:t>
            </a:r>
            <a:r>
              <a:rPr lang="tr-TR">
                <a:solidFill>
                  <a:srgbClr val="A5A5A5"/>
                </a:solidFill>
                <a:effectLst/>
              </a:rPr>
              <a:t> </a:t>
            </a:r>
            <a:br>
              <a:rPr lang="tr-TR"/>
            </a:br>
            <a:r>
              <a:rPr lang="tr-TR">
                <a:effectLst/>
              </a:rPr>
              <a:t>kromozomal ve anatomik anomallikler ile birlikte bulunabilir</a:t>
            </a:r>
            <a:r>
              <a:rPr lang="tr-TR">
                <a:solidFill>
                  <a:srgbClr val="A5A5A5"/>
                </a:solidFill>
                <a:effectLst/>
              </a:rPr>
              <a:t> </a:t>
            </a:r>
            <a:br>
              <a:rPr lang="tr-TR"/>
            </a:br>
            <a:r>
              <a:rPr lang="tr-TR">
                <a:effectLst/>
              </a:rPr>
              <a:t>(Granese et al., 2007).</a:t>
            </a:r>
            <a:endParaRPr lang="tr-TR"/>
          </a:p>
        </p:txBody>
      </p:sp>
    </p:spTree>
    <p:extLst>
      <p:ext uri="{BB962C8B-B14F-4D97-AF65-F5344CB8AC3E}">
        <p14:creationId xmlns:p14="http://schemas.microsoft.com/office/powerpoint/2010/main" val="9061978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ikdörtgen: Eğimli 14">
            <a:extLst>
              <a:ext uri="{FF2B5EF4-FFF2-40B4-BE49-F238E27FC236}">
                <a16:creationId xmlns:a16="http://schemas.microsoft.com/office/drawing/2014/main" id="{61C51368-D32C-3D44-A10B-FADFECE0DBF0}"/>
              </a:ext>
            </a:extLst>
          </p:cNvPr>
          <p:cNvSpPr/>
          <p:nvPr/>
        </p:nvSpPr>
        <p:spPr>
          <a:xfrm>
            <a:off x="351333" y="926412"/>
            <a:ext cx="11489333" cy="208483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C24914F0-269A-5D4D-A926-BF0A60B8AA6D}"/>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4" name="Metin kutusu 23">
            <a:extLst>
              <a:ext uri="{FF2B5EF4-FFF2-40B4-BE49-F238E27FC236}">
                <a16:creationId xmlns:a16="http://schemas.microsoft.com/office/drawing/2014/main" id="{4DB10497-7382-F146-9228-75DC2525557B}"/>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8" name="Metin kutusu 27">
            <a:extLst>
              <a:ext uri="{FF2B5EF4-FFF2-40B4-BE49-F238E27FC236}">
                <a16:creationId xmlns:a16="http://schemas.microsoft.com/office/drawing/2014/main" id="{EC7DAC51-744A-7349-9485-435D83E93C7A}"/>
              </a:ext>
            </a:extLst>
          </p:cNvPr>
          <p:cNvSpPr txBox="1"/>
          <p:nvPr/>
        </p:nvSpPr>
        <p:spPr>
          <a:xfrm>
            <a:off x="3376677" y="1553329"/>
            <a:ext cx="6774933" cy="830997"/>
          </a:xfrm>
          <a:prstGeom prst="rect">
            <a:avLst/>
          </a:prstGeom>
          <a:noFill/>
        </p:spPr>
        <p:txBody>
          <a:bodyPr wrap="square" rtlCol="0">
            <a:spAutoFit/>
          </a:bodyPr>
          <a:lstStyle/>
          <a:p>
            <a:pPr algn="l"/>
            <a:r>
              <a:rPr lang="tr-TR" sz="4800"/>
              <a:t>KAFA MUAYENESİ</a:t>
            </a:r>
          </a:p>
        </p:txBody>
      </p:sp>
    </p:spTree>
    <p:extLst>
      <p:ext uri="{BB962C8B-B14F-4D97-AF65-F5344CB8AC3E}">
        <p14:creationId xmlns:p14="http://schemas.microsoft.com/office/powerpoint/2010/main" val="32364821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4FFAE03D-37BA-634A-A0F4-CC5C1B22F7BB}"/>
              </a:ext>
            </a:extLst>
          </p:cNvPr>
          <p:cNvSpPr txBox="1"/>
          <p:nvPr/>
        </p:nvSpPr>
        <p:spPr>
          <a:xfrm>
            <a:off x="571770" y="830685"/>
            <a:ext cx="9914271" cy="1938992"/>
          </a:xfrm>
          <a:prstGeom prst="rect">
            <a:avLst/>
          </a:prstGeom>
          <a:noFill/>
        </p:spPr>
        <p:txBody>
          <a:bodyPr wrap="square">
            <a:spAutoFit/>
          </a:bodyPr>
          <a:lstStyle/>
          <a:p>
            <a:r>
              <a:rPr lang="tr-TR" sz="4000" b="1">
                <a:effectLst/>
              </a:rPr>
              <a:t>Kafa Muayenesi </a:t>
            </a:r>
            <a:br>
              <a:rPr lang="tr-TR" sz="4000"/>
            </a:br>
            <a:r>
              <a:rPr lang="tr-TR" sz="4000">
                <a:effectLst/>
              </a:rPr>
              <a:t>Normal yenidoğanın baş çevresi 33-37 cm’dir. </a:t>
            </a:r>
            <a:br>
              <a:rPr lang="tr-TR" sz="4000"/>
            </a:br>
            <a:r>
              <a:rPr lang="tr-TR" sz="4000">
                <a:effectLst/>
              </a:rPr>
              <a:t>Fontaneller muayene edilir.</a:t>
            </a:r>
            <a:endParaRPr lang="tr-TR" sz="4000"/>
          </a:p>
        </p:txBody>
      </p:sp>
    </p:spTree>
    <p:extLst>
      <p:ext uri="{BB962C8B-B14F-4D97-AF65-F5344CB8AC3E}">
        <p14:creationId xmlns:p14="http://schemas.microsoft.com/office/powerpoint/2010/main" val="16907248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a:extLst>
              <a:ext uri="{FF2B5EF4-FFF2-40B4-BE49-F238E27FC236}">
                <a16:creationId xmlns:a16="http://schemas.microsoft.com/office/drawing/2014/main" id="{B7A759B1-4B0E-394E-948D-7ABCFBA9D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993" y="4035861"/>
            <a:ext cx="8128000" cy="2389503"/>
          </a:xfrm>
          <a:prstGeom prst="rect">
            <a:avLst/>
          </a:prstGeom>
        </p:spPr>
      </p:pic>
      <p:sp>
        <p:nvSpPr>
          <p:cNvPr id="6" name="Metin kutusu 5">
            <a:extLst>
              <a:ext uri="{FF2B5EF4-FFF2-40B4-BE49-F238E27FC236}">
                <a16:creationId xmlns:a16="http://schemas.microsoft.com/office/drawing/2014/main" id="{58F92E86-CB3B-4140-976F-A0F90A53D586}"/>
              </a:ext>
            </a:extLst>
          </p:cNvPr>
          <p:cNvSpPr txBox="1"/>
          <p:nvPr/>
        </p:nvSpPr>
        <p:spPr>
          <a:xfrm>
            <a:off x="604134" y="367906"/>
            <a:ext cx="11780613" cy="2062103"/>
          </a:xfrm>
          <a:prstGeom prst="rect">
            <a:avLst/>
          </a:prstGeom>
          <a:noFill/>
        </p:spPr>
        <p:txBody>
          <a:bodyPr wrap="square">
            <a:spAutoFit/>
          </a:bodyPr>
          <a:lstStyle/>
          <a:p>
            <a:br>
              <a:rPr lang="tr-TR" sz="3200"/>
            </a:br>
            <a:r>
              <a:rPr lang="tr-TR" sz="3200">
                <a:effectLst/>
              </a:rPr>
              <a:t>kafa şekli uzamış ya da asimetrik olabilir.</a:t>
            </a:r>
            <a:br>
              <a:rPr lang="tr-TR" sz="3200"/>
            </a:br>
            <a:r>
              <a:rPr lang="tr-TR" sz="3200">
                <a:effectLst/>
              </a:rPr>
              <a:t>Buna </a:t>
            </a:r>
            <a:r>
              <a:rPr lang="tr-TR" sz="3200" b="1">
                <a:effectLst/>
              </a:rPr>
              <a:t>molding</a:t>
            </a:r>
            <a:r>
              <a:rPr lang="tr-TR" sz="3200">
                <a:effectLst/>
              </a:rPr>
              <a:t> (şekil verme) denir (Resim 1.1)</a:t>
            </a:r>
            <a:br>
              <a:rPr lang="tr-TR" sz="3200"/>
            </a:br>
            <a:r>
              <a:rPr lang="tr-TR" sz="3200">
                <a:effectLst/>
              </a:rPr>
              <a:t>Birkaç günde normale döner</a:t>
            </a:r>
            <a:endParaRPr lang="tr-TR" sz="3200"/>
          </a:p>
        </p:txBody>
      </p:sp>
    </p:spTree>
    <p:extLst>
      <p:ext uri="{BB962C8B-B14F-4D97-AF65-F5344CB8AC3E}">
        <p14:creationId xmlns:p14="http://schemas.microsoft.com/office/powerpoint/2010/main" val="36428960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7E9BFC4A-19FA-C14F-89F5-3B900E38645E}"/>
              </a:ext>
            </a:extLst>
          </p:cNvPr>
          <p:cNvSpPr txBox="1"/>
          <p:nvPr/>
        </p:nvSpPr>
        <p:spPr>
          <a:xfrm>
            <a:off x="544800" y="434870"/>
            <a:ext cx="11138720" cy="3477875"/>
          </a:xfrm>
          <a:prstGeom prst="rect">
            <a:avLst/>
          </a:prstGeom>
          <a:noFill/>
        </p:spPr>
        <p:txBody>
          <a:bodyPr wrap="square">
            <a:spAutoFit/>
          </a:bodyPr>
          <a:lstStyle/>
          <a:p>
            <a:r>
              <a:rPr lang="tr-TR" sz="2000" b="1">
                <a:effectLst/>
              </a:rPr>
              <a:t>Overriding” (Üstüste  binme):</a:t>
            </a:r>
            <a:r>
              <a:rPr lang="tr-TR" sz="2000">
                <a:effectLst/>
              </a:rPr>
              <a:t>  Kafa  kemiklerinin  birbiri  üzerine hafifçe  binmesidir.  Elle  dokunarak  daha  kolay  anlaşılabilir.  Normal doğumlarda  daha  sıktır, kendiliğinden düzelir. </a:t>
            </a:r>
            <a:br>
              <a:rPr lang="tr-TR" sz="2000"/>
            </a:br>
            <a:br>
              <a:rPr lang="tr-TR" sz="2000"/>
            </a:br>
            <a:r>
              <a:rPr lang="tr-TR" sz="2000" b="1" u="sng">
                <a:effectLst/>
              </a:rPr>
              <a:t>Kaput  suksadenum: </a:t>
            </a:r>
            <a:r>
              <a:rPr lang="tr-TR" sz="2000" u="sng">
                <a:effectLst/>
              </a:rPr>
              <a:t>Başın önde gelen kısmına uygulanan basınca bağlı  olarak ciltte oluşan ödemdi</a:t>
            </a:r>
            <a:r>
              <a:rPr lang="tr-TR" sz="2000">
                <a:effectLst/>
              </a:rPr>
              <a:t>r.  </a:t>
            </a:r>
            <a:r>
              <a:rPr lang="tr-TR" sz="2000" u="sng">
                <a:effectLst/>
              </a:rPr>
              <a:t>Kafa  derisi  ve  derialtı  dokularında zedelenme  söz  konusudur .</a:t>
            </a:r>
            <a:r>
              <a:rPr lang="tr-TR" sz="2000">
                <a:effectLst/>
              </a:rPr>
              <a:t> </a:t>
            </a:r>
            <a:br>
              <a:rPr lang="tr-TR" sz="2000"/>
            </a:br>
            <a:r>
              <a:rPr lang="tr-TR" sz="2000" u="sng">
                <a:effectLst/>
              </a:rPr>
              <a:t>sütür hatlarını  geçebilmesi</a:t>
            </a:r>
            <a:r>
              <a:rPr lang="tr-TR" sz="2000">
                <a:effectLst/>
              </a:rPr>
              <a:t> Periostla  ilişkili  olmadığından ve </a:t>
            </a:r>
            <a:r>
              <a:rPr lang="tr-TR" sz="2000" u="sng">
                <a:effectLst/>
              </a:rPr>
              <a:t>sefal  hematomdan  ayırıcı  tanıda  önemlidir</a:t>
            </a:r>
            <a:r>
              <a:rPr lang="tr-TR" sz="2000">
                <a:effectLst/>
              </a:rPr>
              <a:t>. Yumuşaktır.  Üzerine  bastırılınca  oluşan  gode  birkaç  saat  kalabilir (Resim 1 .2).  Doğumdan  sonra  küçülmeye  başlar.  2 Resim 3  gün 1 .2: Kaput suksadenum (Dr.  Ayşegül Zenciroğlu  arşivi) </a:t>
            </a:r>
            <a:br>
              <a:rPr lang="tr-TR" sz="2000"/>
            </a:br>
            <a:endParaRPr lang="tr-TR" sz="2000"/>
          </a:p>
        </p:txBody>
      </p:sp>
      <p:pic>
        <p:nvPicPr>
          <p:cNvPr id="4" name="Resim 4">
            <a:extLst>
              <a:ext uri="{FF2B5EF4-FFF2-40B4-BE49-F238E27FC236}">
                <a16:creationId xmlns:a16="http://schemas.microsoft.com/office/drawing/2014/main" id="{AB102778-4A31-AA4C-A18A-ED4952CE2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0" y="3550183"/>
            <a:ext cx="6096000" cy="2697164"/>
          </a:xfrm>
          <a:prstGeom prst="rect">
            <a:avLst/>
          </a:prstGeom>
        </p:spPr>
      </p:pic>
      <p:pic>
        <p:nvPicPr>
          <p:cNvPr id="5" name="Resim 5">
            <a:extLst>
              <a:ext uri="{FF2B5EF4-FFF2-40B4-BE49-F238E27FC236}">
                <a16:creationId xmlns:a16="http://schemas.microsoft.com/office/drawing/2014/main" id="{AB5A7388-64FB-8D41-B6C0-B95A14841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993" y="3429000"/>
            <a:ext cx="3745895" cy="3170099"/>
          </a:xfrm>
          <a:prstGeom prst="rect">
            <a:avLst/>
          </a:prstGeom>
        </p:spPr>
      </p:pic>
    </p:spTree>
    <p:extLst>
      <p:ext uri="{BB962C8B-B14F-4D97-AF65-F5344CB8AC3E}">
        <p14:creationId xmlns:p14="http://schemas.microsoft.com/office/powerpoint/2010/main" val="7941171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9471645C-4BAE-CB47-8F62-9D48BC9F3379}"/>
              </a:ext>
            </a:extLst>
          </p:cNvPr>
          <p:cNvSpPr txBox="1"/>
          <p:nvPr/>
        </p:nvSpPr>
        <p:spPr>
          <a:xfrm>
            <a:off x="215043" y="309817"/>
            <a:ext cx="6318235" cy="5293757"/>
          </a:xfrm>
          <a:prstGeom prst="rect">
            <a:avLst/>
          </a:prstGeom>
          <a:noFill/>
        </p:spPr>
        <p:txBody>
          <a:bodyPr wrap="square">
            <a:spAutoFit/>
          </a:bodyPr>
          <a:lstStyle/>
          <a:p>
            <a:r>
              <a:rPr lang="tr-TR" sz="2000" b="1" u="sng">
                <a:effectLst/>
              </a:rPr>
              <a:t>Sefal hematom</a:t>
            </a:r>
            <a:r>
              <a:rPr lang="tr-TR" sz="2000" u="sng">
                <a:effectLst/>
              </a:rPr>
              <a:t> : Periost  (kemik  zarı)  ile  kafa  kemikleri  arasına  kan toplanmasıdır</a:t>
            </a:r>
            <a:r>
              <a:rPr lang="tr-TR" sz="2000">
                <a:effectLst/>
              </a:rPr>
              <a:t>. </a:t>
            </a:r>
            <a:r>
              <a:rPr lang="tr-TR" sz="2000" u="sng">
                <a:effectLst/>
              </a:rPr>
              <a:t>sütürları  geçmez .</a:t>
            </a:r>
            <a:r>
              <a:rPr lang="tr-TR" sz="2000">
                <a:effectLst/>
              </a:rPr>
              <a:t> </a:t>
            </a:r>
            <a:r>
              <a:rPr lang="tr-TR" sz="2000" u="sng">
                <a:effectLst/>
              </a:rPr>
              <a:t>2.  günde  ortaya  çıkar</a:t>
            </a:r>
            <a:r>
              <a:rPr lang="tr-TR" sz="2000">
                <a:effectLst/>
              </a:rPr>
              <a:t>,  tek  veya  iki  taraflı  olabilir, Az  bir  kısmında  kafa  kemiklerinde  çökme  kırığı olabilir.  Sefal  hematom  düşünülen  bebeklerin  deneyimli  bir  doktor tarafından (özellikle  nörolojik  açıdan) </a:t>
            </a:r>
          </a:p>
          <a:p>
            <a:r>
              <a:rPr lang="tr-TR" sz="2000">
                <a:effectLst/>
              </a:rPr>
              <a:t> muayenesinin  yapılması  ve  </a:t>
            </a:r>
          </a:p>
          <a:p>
            <a:r>
              <a:rPr lang="tr-TR" sz="2000">
                <a:effectLst/>
              </a:rPr>
              <a:t>2 yönlü  kafa  grafisinin  çekilmesi  gerekir.  </a:t>
            </a:r>
          </a:p>
          <a:p>
            <a:r>
              <a:rPr lang="tr-TR" sz="2000">
                <a:effectLst/>
              </a:rPr>
              <a:t>Eğer  bu  değerlendirmeler normalse  bebeğin  ailesine  bunun  normal  </a:t>
            </a:r>
          </a:p>
          <a:p>
            <a:r>
              <a:rPr lang="tr-TR" sz="2000">
                <a:effectLst/>
              </a:rPr>
              <a:t>doğumlarda  olabileceği  ve  23  haftada  kaybolabileceği  </a:t>
            </a:r>
          </a:p>
          <a:p>
            <a:r>
              <a:rPr lang="tr-TR" sz="2000">
                <a:effectLst/>
              </a:rPr>
              <a:t>veya  bazen  daha  yavaş  düzelebileceği anlatılmalıdır.  </a:t>
            </a:r>
            <a:br>
              <a:rPr lang="tr-TR" sz="2000"/>
            </a:br>
            <a:r>
              <a:rPr lang="tr-TR" sz="2000">
                <a:effectLst/>
              </a:rPr>
              <a:t>Sefal  hematoma  ponksiyon  yapılmaz .  </a:t>
            </a:r>
          </a:p>
          <a:p>
            <a:r>
              <a:rPr lang="tr-TR" sz="2000">
                <a:effectLst/>
              </a:rPr>
              <a:t>Tüm  doku kanamalarda olduğu gibi sarılık riskini içine arttırabileceği unutulmamalıdır. </a:t>
            </a:r>
            <a:br>
              <a:rPr lang="tr-TR"/>
            </a:br>
            <a:endParaRPr lang="tr-TR"/>
          </a:p>
        </p:txBody>
      </p:sp>
      <p:pic>
        <p:nvPicPr>
          <p:cNvPr id="5" name="Resim 5">
            <a:extLst>
              <a:ext uri="{FF2B5EF4-FFF2-40B4-BE49-F238E27FC236}">
                <a16:creationId xmlns:a16="http://schemas.microsoft.com/office/drawing/2014/main" id="{20E02695-8116-C747-A842-CD744E1B16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3668" y="719666"/>
            <a:ext cx="5056141" cy="5418667"/>
          </a:xfrm>
          <a:prstGeom prst="rect">
            <a:avLst/>
          </a:prstGeom>
        </p:spPr>
      </p:pic>
    </p:spTree>
    <p:extLst>
      <p:ext uri="{BB962C8B-B14F-4D97-AF65-F5344CB8AC3E}">
        <p14:creationId xmlns:p14="http://schemas.microsoft.com/office/powerpoint/2010/main" val="7382272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6C201CF-AEF3-A547-A323-033A9885D8DC}"/>
              </a:ext>
            </a:extLst>
          </p:cNvPr>
          <p:cNvSpPr txBox="1"/>
          <p:nvPr/>
        </p:nvSpPr>
        <p:spPr>
          <a:xfrm>
            <a:off x="431524" y="450768"/>
            <a:ext cx="10895988" cy="5355312"/>
          </a:xfrm>
          <a:prstGeom prst="rect">
            <a:avLst/>
          </a:prstGeom>
          <a:noFill/>
        </p:spPr>
        <p:txBody>
          <a:bodyPr wrap="square">
            <a:spAutoFit/>
          </a:bodyPr>
          <a:lstStyle/>
          <a:p>
            <a:r>
              <a:rPr lang="tr-TR" b="1" u="sng">
                <a:effectLst/>
              </a:rPr>
              <a:t>Fontaneller</a:t>
            </a:r>
            <a:r>
              <a:rPr lang="tr-TR">
                <a:effectLst/>
              </a:rPr>
              <a:t>: </a:t>
            </a:r>
            <a:br>
              <a:rPr lang="tr-TR"/>
            </a:br>
            <a:br>
              <a:rPr lang="tr-TR"/>
            </a:br>
            <a:r>
              <a:rPr lang="tr-TR" b="1" u="sng">
                <a:effectLst/>
              </a:rPr>
              <a:t>Ön fontanel (bıngıldak)</a:t>
            </a:r>
            <a:r>
              <a:rPr lang="tr-TR" u="sng">
                <a:effectLst/>
              </a:rPr>
              <a:t> : </a:t>
            </a:r>
            <a:r>
              <a:rPr lang="tr-TR">
                <a:effectLst/>
              </a:rPr>
              <a:t>bebek sakinken değerlendirilmelidir. Normalde düz ve 2-3cm genişlikte, 3-4cm uzunluktadır, </a:t>
            </a:r>
            <a:r>
              <a:rPr lang="tr-TR" u="sng">
                <a:effectLst/>
              </a:rPr>
              <a:t>9-24 ayda (ortalama 1 yaş) kapanır. Üç aydan önce kapanması patolojiktir</a:t>
            </a:r>
            <a:r>
              <a:rPr lang="tr-TR">
                <a:effectLst/>
              </a:rPr>
              <a:t>. </a:t>
            </a:r>
            <a:r>
              <a:rPr lang="tr-TR" u="sng">
                <a:effectLst/>
              </a:rPr>
              <a:t>Kabarık olması artmış kafa içi basıncı , deprese/basık olması dehidratasyon göstergesi olabilir.</a:t>
            </a:r>
            <a:r>
              <a:rPr lang="tr-TR">
                <a:effectLst/>
              </a:rPr>
              <a:t> Aileye bu konularda bilgi verilmelidir.</a:t>
            </a:r>
            <a:br>
              <a:rPr lang="tr-TR"/>
            </a:br>
            <a:r>
              <a:rPr lang="tr-TR" b="1" u="sng">
                <a:effectLst/>
              </a:rPr>
              <a:t>Arka fontanel</a:t>
            </a:r>
            <a:r>
              <a:rPr lang="tr-TR" u="sng">
                <a:effectLst/>
              </a:rPr>
              <a:t> : 1-2 cm kadardır, doğumda kapalı olabilir veya 6-8 haftada kapanır. </a:t>
            </a:r>
            <a:br>
              <a:rPr lang="tr-TR" u="sng"/>
            </a:br>
            <a:r>
              <a:rPr lang="tr-TR" b="1" u="sng">
                <a:effectLst/>
              </a:rPr>
              <a:t>*</a:t>
            </a:r>
            <a:r>
              <a:rPr lang="tr-TR" u="sng">
                <a:effectLst/>
              </a:rPr>
              <a:t>   Sütür aralıklarının uzaklığını anlamak için sütürler palpe edilmeli, </a:t>
            </a:r>
            <a:r>
              <a:rPr lang="tr-TR" b="1" u="sng">
                <a:effectLst/>
              </a:rPr>
              <a:t>erken birleşme (prematür füzyon)</a:t>
            </a:r>
            <a:r>
              <a:rPr lang="tr-TR" u="sng">
                <a:effectLst/>
              </a:rPr>
              <a:t> veya </a:t>
            </a:r>
            <a:r>
              <a:rPr lang="tr-TR" b="1" u="sng">
                <a:effectLst/>
              </a:rPr>
              <a:t>kraniyal sinostoz</a:t>
            </a:r>
            <a:r>
              <a:rPr lang="tr-TR" u="sng">
                <a:effectLst/>
              </a:rPr>
              <a:t> olup olmadığı değerlendirilmelidir. </a:t>
            </a:r>
            <a:br>
              <a:rPr lang="tr-TR"/>
            </a:br>
            <a:r>
              <a:rPr lang="tr-TR" b="1">
                <a:effectLst/>
              </a:rPr>
              <a:t>*</a:t>
            </a:r>
            <a:r>
              <a:rPr lang="tr-TR">
                <a:effectLst/>
              </a:rPr>
              <a:t>   Ön ve arka fontaneller yumuşak olmalı ve dışarı doğru kabarık olmamalıdır, </a:t>
            </a:r>
            <a:br>
              <a:rPr lang="tr-TR"/>
            </a:br>
            <a:r>
              <a:rPr lang="tr-TR" b="1">
                <a:effectLst/>
              </a:rPr>
              <a:t>*</a:t>
            </a:r>
            <a:r>
              <a:rPr lang="tr-TR">
                <a:effectLst/>
              </a:rPr>
              <a:t>   Ön fontanel arka fontanelden daha büyüktür. </a:t>
            </a:r>
            <a:br>
              <a:rPr lang="tr-TR"/>
            </a:br>
            <a:br>
              <a:rPr lang="tr-TR"/>
            </a:br>
            <a:br>
              <a:rPr lang="tr-TR"/>
            </a:br>
            <a:r>
              <a:rPr lang="tr-TR" b="1">
                <a:effectLst/>
              </a:rPr>
              <a:t>*   Geniş fontaneller</a:t>
            </a:r>
            <a:r>
              <a:rPr lang="tr-TR">
                <a:effectLst/>
              </a:rPr>
              <a:t>, hidrosefali, hipotiroidi, rikets ve diğer bazı  bulgusu olabilir. </a:t>
            </a:r>
            <a:br>
              <a:rPr lang="tr-TR"/>
            </a:br>
            <a:r>
              <a:rPr lang="tr-TR" b="1">
                <a:effectLst/>
              </a:rPr>
              <a:t>*</a:t>
            </a:r>
            <a:r>
              <a:rPr lang="tr-TR">
                <a:effectLst/>
              </a:rPr>
              <a:t>    Fontaneller dışında yumuşak alanlara </a:t>
            </a:r>
            <a:r>
              <a:rPr lang="tr-TR" b="1">
                <a:effectLst/>
              </a:rPr>
              <a:t>kraniyotabes</a:t>
            </a:r>
            <a:r>
              <a:rPr lang="tr-TR">
                <a:effectLst/>
              </a:rPr>
              <a:t> denir; </a:t>
            </a:r>
            <a:br>
              <a:rPr lang="tr-TR"/>
            </a:br>
            <a:r>
              <a:rPr lang="tr-TR">
                <a:effectLst/>
              </a:rPr>
              <a:t>bu lezyonlar bir pin-pon topuna benzer bir palpasyon hissi verir. </a:t>
            </a:r>
            <a:br>
              <a:rPr lang="tr-TR"/>
            </a:br>
            <a:r>
              <a:rPr lang="tr-TR">
                <a:effectLst/>
              </a:rPr>
              <a:t>Bu bulgu anne karnında basıya uğrama sonucu görülebilir. </a:t>
            </a:r>
            <a:br>
              <a:rPr lang="tr-TR"/>
            </a:br>
            <a:r>
              <a:rPr lang="tr-TR" b="1">
                <a:effectLst/>
              </a:rPr>
              <a:t>*</a:t>
            </a:r>
            <a:r>
              <a:rPr lang="tr-TR">
                <a:effectLst/>
              </a:rPr>
              <a:t>    Kafa, travma ve diğer nedenlerden kaynaklanan </a:t>
            </a:r>
            <a:r>
              <a:rPr lang="tr-TR" b="1">
                <a:effectLst/>
              </a:rPr>
              <a:t>kesiler</a:t>
            </a:r>
            <a:r>
              <a:rPr lang="tr-TR">
                <a:effectLst/>
              </a:rPr>
              <a:t> </a:t>
            </a:r>
            <a:br>
              <a:rPr lang="tr-TR"/>
            </a:br>
            <a:r>
              <a:rPr lang="tr-TR">
                <a:effectLst/>
              </a:rPr>
              <a:t>yönünden dikkatlice muayene edilmelidir; </a:t>
            </a:r>
            <a:br>
              <a:rPr lang="tr-TR"/>
            </a:br>
            <a:r>
              <a:rPr lang="tr-TR">
                <a:effectLst/>
              </a:rPr>
              <a:t>bu alanlarda apseler gelişebilir. </a:t>
            </a:r>
            <a:endParaRPr lang="tr-TR"/>
          </a:p>
        </p:txBody>
      </p:sp>
    </p:spTree>
    <p:extLst>
      <p:ext uri="{BB962C8B-B14F-4D97-AF65-F5344CB8AC3E}">
        <p14:creationId xmlns:p14="http://schemas.microsoft.com/office/powerpoint/2010/main" val="7055214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071DFA0-A1C6-E944-8B3A-6ED76D28CEDB}"/>
              </a:ext>
            </a:extLst>
          </p:cNvPr>
          <p:cNvSpPr txBox="1"/>
          <p:nvPr/>
        </p:nvSpPr>
        <p:spPr>
          <a:xfrm>
            <a:off x="895413" y="792935"/>
            <a:ext cx="10410524" cy="4401205"/>
          </a:xfrm>
          <a:prstGeom prst="rect">
            <a:avLst/>
          </a:prstGeom>
          <a:noFill/>
        </p:spPr>
        <p:txBody>
          <a:bodyPr wrap="square">
            <a:spAutoFit/>
          </a:bodyPr>
          <a:lstStyle/>
          <a:p>
            <a:r>
              <a:rPr lang="tr-TR" sz="2800">
                <a:effectLst/>
              </a:rPr>
              <a:t>                  YÜZ </a:t>
            </a:r>
            <a:br>
              <a:rPr lang="tr-TR" sz="2800"/>
            </a:br>
            <a:r>
              <a:rPr lang="tr-TR" sz="2800">
                <a:effectLst/>
              </a:rPr>
              <a:t>Dismorfik bulgular yönünden inspeksiyonla muayene edilmelidir </a:t>
            </a:r>
            <a:br>
              <a:rPr lang="tr-TR" sz="2800"/>
            </a:br>
            <a:r>
              <a:rPr lang="tr-TR" sz="2800">
                <a:effectLst/>
              </a:rPr>
              <a:t>Epikantal katlantılar</a:t>
            </a:r>
            <a:br>
              <a:rPr lang="tr-TR" sz="2800"/>
            </a:br>
            <a:r>
              <a:rPr lang="tr-TR" sz="2800">
                <a:effectLst/>
              </a:rPr>
              <a:t>Hipertelorizm</a:t>
            </a:r>
            <a:br>
              <a:rPr lang="tr-TR" sz="2800"/>
            </a:br>
            <a:r>
              <a:rPr lang="tr-TR" sz="2800">
                <a:effectLst/>
              </a:rPr>
              <a:t>Preaurikular çıkıntılar ve çukurluklar </a:t>
            </a:r>
            <a:br>
              <a:rPr lang="tr-TR" sz="2800"/>
            </a:br>
            <a:r>
              <a:rPr lang="tr-TR" sz="2800">
                <a:effectLst/>
              </a:rPr>
              <a:t>Düşük yerleşimli kulaklar</a:t>
            </a:r>
            <a:br>
              <a:rPr lang="tr-TR" sz="2800"/>
            </a:br>
            <a:r>
              <a:rPr lang="tr-TR" sz="2800">
                <a:effectLst/>
              </a:rPr>
              <a:t>Uzun filtrum </a:t>
            </a:r>
            <a:br>
              <a:rPr lang="tr-TR" sz="2800"/>
            </a:br>
            <a:r>
              <a:rPr lang="tr-TR" sz="2800">
                <a:effectLst/>
              </a:rPr>
              <a:t>Yarık damak dudak  ;  olup olmadığına bakılmalıdır. </a:t>
            </a:r>
            <a:br>
              <a:rPr lang="tr-TR" sz="2800"/>
            </a:br>
            <a:r>
              <a:rPr lang="tr-TR" sz="2800">
                <a:effectLst/>
              </a:rPr>
              <a:t>Fasiyal asimetri yedinci sinir felcine bağlı olarak görülebilir; </a:t>
            </a:r>
            <a:br>
              <a:rPr lang="tr-TR" sz="2800"/>
            </a:br>
            <a:r>
              <a:rPr lang="tr-TR" sz="2800">
                <a:effectLst/>
              </a:rPr>
              <a:t>kafada eğiklik tortikollisten kaynaklanabilir. </a:t>
            </a:r>
            <a:endParaRPr lang="tr-TR" sz="2800"/>
          </a:p>
        </p:txBody>
      </p:sp>
    </p:spTree>
    <p:extLst>
      <p:ext uri="{BB962C8B-B14F-4D97-AF65-F5344CB8AC3E}">
        <p14:creationId xmlns:p14="http://schemas.microsoft.com/office/powerpoint/2010/main" val="11130494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2E0DB1EE-654F-1B44-8161-118E0E62CF23}"/>
              </a:ext>
            </a:extLst>
          </p:cNvPr>
          <p:cNvSpPr txBox="1"/>
          <p:nvPr/>
        </p:nvSpPr>
        <p:spPr>
          <a:xfrm>
            <a:off x="1224449" y="1366765"/>
            <a:ext cx="10808606" cy="4031873"/>
          </a:xfrm>
          <a:prstGeom prst="rect">
            <a:avLst/>
          </a:prstGeom>
          <a:noFill/>
        </p:spPr>
        <p:txBody>
          <a:bodyPr wrap="square">
            <a:spAutoFit/>
          </a:bodyPr>
          <a:lstStyle/>
          <a:p>
            <a:r>
              <a:rPr lang="tr-TR" sz="3200">
                <a:effectLst/>
              </a:rPr>
              <a:t>AĞIZ </a:t>
            </a:r>
            <a:br>
              <a:rPr lang="tr-TR" sz="3200"/>
            </a:br>
            <a:r>
              <a:rPr lang="tr-TR" sz="3200">
                <a:effectLst/>
              </a:rPr>
              <a:t>• Natal diş ( YD da çıkan diş; çoğu zaman normal , Pierre Robin send..? ) </a:t>
            </a:r>
            <a:br>
              <a:rPr lang="tr-TR" sz="3200"/>
            </a:br>
            <a:r>
              <a:rPr lang="tr-TR" sz="3200">
                <a:effectLst/>
              </a:rPr>
              <a:t>• Yumuşak veya sert damakta ve uvulada yarıklar, </a:t>
            </a:r>
            <a:br>
              <a:rPr lang="tr-TR" sz="3200"/>
            </a:br>
            <a:r>
              <a:rPr lang="tr-TR" sz="3200">
                <a:effectLst/>
              </a:rPr>
              <a:t>• Mikrognati (küçük çene ; trizomi 13,progeria,fetal alkol send.) </a:t>
            </a:r>
            <a:br>
              <a:rPr lang="tr-TR" sz="3200"/>
            </a:br>
            <a:r>
              <a:rPr lang="tr-TR" sz="3200">
                <a:effectLst/>
              </a:rPr>
              <a:t>         </a:t>
            </a:r>
          </a:p>
          <a:p>
            <a:r>
              <a:rPr lang="tr-TR" sz="3200">
                <a:effectLst/>
              </a:rPr>
              <a:t>olup olmadığını anlamak için inspekte edilmeli.</a:t>
            </a:r>
            <a:br>
              <a:rPr lang="tr-TR" sz="3200"/>
            </a:br>
            <a:endParaRPr lang="tr-TR" sz="3200"/>
          </a:p>
        </p:txBody>
      </p:sp>
    </p:spTree>
    <p:extLst>
      <p:ext uri="{BB962C8B-B14F-4D97-AF65-F5344CB8AC3E}">
        <p14:creationId xmlns:p14="http://schemas.microsoft.com/office/powerpoint/2010/main" val="38686568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ikdörtgen: Eğimli 14">
            <a:extLst>
              <a:ext uri="{FF2B5EF4-FFF2-40B4-BE49-F238E27FC236}">
                <a16:creationId xmlns:a16="http://schemas.microsoft.com/office/drawing/2014/main" id="{61C51368-D32C-3D44-A10B-FADFECE0DBF0}"/>
              </a:ext>
            </a:extLst>
          </p:cNvPr>
          <p:cNvSpPr/>
          <p:nvPr/>
        </p:nvSpPr>
        <p:spPr>
          <a:xfrm>
            <a:off x="351333" y="926412"/>
            <a:ext cx="11489333" cy="208483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C24914F0-269A-5D4D-A926-BF0A60B8AA6D}"/>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4" name="Metin kutusu 23">
            <a:extLst>
              <a:ext uri="{FF2B5EF4-FFF2-40B4-BE49-F238E27FC236}">
                <a16:creationId xmlns:a16="http://schemas.microsoft.com/office/drawing/2014/main" id="{4DB10497-7382-F146-9228-75DC2525557B}"/>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8" name="Metin kutusu 27">
            <a:extLst>
              <a:ext uri="{FF2B5EF4-FFF2-40B4-BE49-F238E27FC236}">
                <a16:creationId xmlns:a16="http://schemas.microsoft.com/office/drawing/2014/main" id="{EC7DAC51-744A-7349-9485-435D83E93C7A}"/>
              </a:ext>
            </a:extLst>
          </p:cNvPr>
          <p:cNvSpPr txBox="1"/>
          <p:nvPr/>
        </p:nvSpPr>
        <p:spPr>
          <a:xfrm>
            <a:off x="2200773" y="1553329"/>
            <a:ext cx="7249610" cy="830997"/>
          </a:xfrm>
          <a:prstGeom prst="rect">
            <a:avLst/>
          </a:prstGeom>
          <a:noFill/>
        </p:spPr>
        <p:txBody>
          <a:bodyPr wrap="square" rtlCol="0">
            <a:spAutoFit/>
          </a:bodyPr>
          <a:lstStyle/>
          <a:p>
            <a:pPr algn="l"/>
            <a:r>
              <a:rPr lang="tr-TR" sz="4800"/>
              <a:t>KULAK  BURUN  BOĞAZ</a:t>
            </a:r>
          </a:p>
        </p:txBody>
      </p:sp>
    </p:spTree>
    <p:extLst>
      <p:ext uri="{BB962C8B-B14F-4D97-AF65-F5344CB8AC3E}">
        <p14:creationId xmlns:p14="http://schemas.microsoft.com/office/powerpoint/2010/main" val="9629166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E7105CE3-3472-C64F-95A7-CA6287BFFA36}"/>
              </a:ext>
            </a:extLst>
          </p:cNvPr>
          <p:cNvSpPr txBox="1"/>
          <p:nvPr/>
        </p:nvSpPr>
        <p:spPr>
          <a:xfrm>
            <a:off x="463890" y="1076919"/>
            <a:ext cx="11413816" cy="4401205"/>
          </a:xfrm>
          <a:prstGeom prst="rect">
            <a:avLst/>
          </a:prstGeom>
          <a:noFill/>
        </p:spPr>
        <p:txBody>
          <a:bodyPr wrap="square">
            <a:spAutoFit/>
          </a:bodyPr>
          <a:lstStyle/>
          <a:p>
            <a:br>
              <a:rPr lang="tr-TR" sz="2800"/>
            </a:br>
            <a:r>
              <a:rPr lang="tr-TR" sz="2800">
                <a:solidFill>
                  <a:srgbClr val="000000"/>
                </a:solidFill>
                <a:effectLst/>
              </a:rPr>
              <a:t>Kulaklar, pozisyon ve görünüm açısından değerlendirilmelidir. </a:t>
            </a:r>
            <a:br>
              <a:rPr lang="tr-TR" sz="2800"/>
            </a:br>
            <a:r>
              <a:rPr lang="tr-TR" sz="2800">
                <a:solidFill>
                  <a:srgbClr val="000000"/>
                </a:solidFill>
                <a:effectLst/>
              </a:rPr>
              <a:t>Malpozisyon, rotasyon ve az gelişmiş kulaklar, </a:t>
            </a:r>
            <a:br>
              <a:rPr lang="tr-TR" sz="2800"/>
            </a:br>
            <a:r>
              <a:rPr lang="tr-TR" sz="2800">
                <a:solidFill>
                  <a:srgbClr val="000000"/>
                </a:solidFill>
                <a:effectLst/>
              </a:rPr>
              <a:t>altta yatan tıbbi sorunların bulgusu olabilir. </a:t>
            </a:r>
          </a:p>
          <a:p>
            <a:br>
              <a:rPr lang="tr-TR" sz="2800"/>
            </a:br>
            <a:r>
              <a:rPr lang="tr-TR" sz="2800" u="sng">
                <a:solidFill>
                  <a:srgbClr val="000000"/>
                </a:solidFill>
                <a:effectLst/>
              </a:rPr>
              <a:t>Dış kulak yolu, açıklık yönünden inspekte edilmelidir. </a:t>
            </a:r>
            <a:br>
              <a:rPr lang="tr-TR" sz="2800"/>
            </a:br>
            <a:r>
              <a:rPr lang="tr-TR" sz="2800">
                <a:solidFill>
                  <a:srgbClr val="000000"/>
                </a:solidFill>
                <a:effectLst/>
              </a:rPr>
              <a:t>Timpanik membranın görülmesi, kanalın küçük olması ve timpanik zarı örten verniks varlığı nedeni ile zordur. </a:t>
            </a:r>
            <a:br>
              <a:rPr lang="tr-TR" sz="2800"/>
            </a:br>
            <a:r>
              <a:rPr lang="tr-TR" sz="2800" u="sng">
                <a:solidFill>
                  <a:srgbClr val="000000"/>
                </a:solidFill>
                <a:effectLst/>
              </a:rPr>
              <a:t>Ani sesle irkilme ve göz kırpmasının gözlenmesi ile işitme değerlendirilebilir. </a:t>
            </a:r>
            <a:br>
              <a:rPr lang="tr-TR" sz="2800"/>
            </a:br>
            <a:endParaRPr lang="tr-TR" sz="2800"/>
          </a:p>
        </p:txBody>
      </p:sp>
    </p:spTree>
    <p:extLst>
      <p:ext uri="{BB962C8B-B14F-4D97-AF65-F5344CB8AC3E}">
        <p14:creationId xmlns:p14="http://schemas.microsoft.com/office/powerpoint/2010/main" val="1288531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5F172374-4DAC-A648-B538-E3099988F043}"/>
              </a:ext>
            </a:extLst>
          </p:cNvPr>
          <p:cNvSpPr txBox="1"/>
          <p:nvPr/>
        </p:nvSpPr>
        <p:spPr>
          <a:xfrm>
            <a:off x="1413242" y="1186690"/>
            <a:ext cx="9979000" cy="584775"/>
          </a:xfrm>
          <a:prstGeom prst="rect">
            <a:avLst/>
          </a:prstGeom>
          <a:noFill/>
        </p:spPr>
        <p:txBody>
          <a:bodyPr wrap="square">
            <a:spAutoFit/>
          </a:bodyPr>
          <a:lstStyle/>
          <a:p>
            <a:r>
              <a:rPr lang="tr-TR" sz="3200" b="1">
                <a:solidFill>
                  <a:schemeClr val="accent5">
                    <a:lumMod val="75000"/>
                  </a:schemeClr>
                </a:solidFill>
                <a:effectLst/>
              </a:rPr>
              <a:t>2- </a:t>
            </a:r>
            <a:r>
              <a:rPr lang="tr-TR" sz="3200" b="1">
                <a:solidFill>
                  <a:schemeClr val="accent5">
                    <a:lumMod val="75000"/>
                  </a:schemeClr>
                </a:solidFill>
              </a:rPr>
              <a:t>YENİ DOĞMUŞ  BEBEĞİN  DEĞERLENDİRİLMESİ</a:t>
            </a:r>
            <a:endParaRPr lang="tr-TR" sz="3200"/>
          </a:p>
        </p:txBody>
      </p:sp>
      <p:sp>
        <p:nvSpPr>
          <p:cNvPr id="7" name="Metin kutusu 6">
            <a:extLst>
              <a:ext uri="{FF2B5EF4-FFF2-40B4-BE49-F238E27FC236}">
                <a16:creationId xmlns:a16="http://schemas.microsoft.com/office/drawing/2014/main" id="{8F03D79E-0909-1C41-97CB-4FBC7B811C28}"/>
              </a:ext>
            </a:extLst>
          </p:cNvPr>
          <p:cNvSpPr txBox="1"/>
          <p:nvPr/>
        </p:nvSpPr>
        <p:spPr>
          <a:xfrm>
            <a:off x="1780038" y="1972432"/>
            <a:ext cx="9871118" cy="4524315"/>
          </a:xfrm>
          <a:prstGeom prst="rect">
            <a:avLst/>
          </a:prstGeom>
          <a:noFill/>
        </p:spPr>
        <p:txBody>
          <a:bodyPr wrap="square">
            <a:spAutoFit/>
          </a:bodyPr>
          <a:lstStyle/>
          <a:p>
            <a:r>
              <a:rPr lang="tr-TR" sz="1800">
                <a:solidFill>
                  <a:srgbClr val="000000"/>
                </a:solidFill>
                <a:effectLst/>
              </a:rPr>
              <a:t>        </a:t>
            </a:r>
            <a:r>
              <a:rPr lang="tr-TR" sz="2400">
                <a:solidFill>
                  <a:schemeClr val="accent2">
                    <a:lumMod val="75000"/>
                  </a:schemeClr>
                </a:solidFill>
                <a:effectLst/>
              </a:rPr>
              <a:t>   a</a:t>
            </a:r>
            <a:r>
              <a:rPr lang="tr-TR" sz="2400">
                <a:solidFill>
                  <a:schemeClr val="accent2">
                    <a:lumMod val="75000"/>
                  </a:schemeClr>
                </a:solidFill>
              </a:rPr>
              <a:t>. Doğum Anı ve Doğumun Hemen Sonrası</a:t>
            </a:r>
          </a:p>
          <a:p>
            <a:pPr marL="0" indent="0">
              <a:buNone/>
            </a:pPr>
            <a:r>
              <a:rPr lang="tr-TR" sz="2000" b="1"/>
              <a:t>                       </a:t>
            </a:r>
            <a:r>
              <a:rPr lang="tr-TR" sz="2000" b="1">
                <a:solidFill>
                  <a:schemeClr val="accent4">
                    <a:lumMod val="50000"/>
                  </a:schemeClr>
                </a:solidFill>
              </a:rPr>
              <a:t>*    Yenidoğan resüsitasyon kararı (Akış şeması 1) </a:t>
            </a:r>
          </a:p>
          <a:p>
            <a:pPr marL="0" indent="0">
              <a:buNone/>
            </a:pPr>
            <a:r>
              <a:rPr lang="tr-TR" sz="2000">
                <a:solidFill>
                  <a:schemeClr val="accent4">
                    <a:lumMod val="50000"/>
                  </a:schemeClr>
                </a:solidFill>
              </a:rPr>
              <a:t>                              Term doğum, kas tonusu iyi , solunum var veya ağlıyor : Annede kalsın  </a:t>
            </a:r>
          </a:p>
          <a:p>
            <a:pPr marL="0" indent="0">
              <a:buNone/>
            </a:pPr>
            <a:r>
              <a:rPr lang="tr-TR" sz="2000">
                <a:solidFill>
                  <a:schemeClr val="accent4">
                    <a:lumMod val="50000"/>
                  </a:schemeClr>
                </a:solidFill>
              </a:rPr>
              <a:t>                       </a:t>
            </a:r>
            <a:r>
              <a:rPr lang="tr-TR" sz="2000" b="1">
                <a:solidFill>
                  <a:schemeClr val="accent4">
                    <a:lumMod val="50000"/>
                  </a:schemeClr>
                </a:solidFill>
              </a:rPr>
              <a:t>*    1 ve 5. dakikada Apgar değerlendirmesi yapın (Y1)</a:t>
            </a:r>
            <a:endParaRPr lang="tr-TR" sz="2000">
              <a:solidFill>
                <a:schemeClr val="accent4">
                  <a:lumMod val="50000"/>
                </a:schemeClr>
              </a:solidFill>
            </a:endParaRPr>
          </a:p>
          <a:p>
            <a:r>
              <a:rPr lang="tr-TR" sz="2400">
                <a:solidFill>
                  <a:schemeClr val="accent2">
                    <a:lumMod val="75000"/>
                  </a:schemeClr>
                </a:solidFill>
              </a:rPr>
              <a:t>           b. Bebek Stabilize olduktan Sonra</a:t>
            </a:r>
          </a:p>
          <a:p>
            <a:r>
              <a:rPr lang="tr-TR" sz="2400">
                <a:solidFill>
                  <a:schemeClr val="accent2">
                    <a:lumMod val="75000"/>
                  </a:schemeClr>
                </a:solidFill>
              </a:rPr>
              <a:t>                   </a:t>
            </a:r>
            <a:r>
              <a:rPr lang="tr-TR" sz="2400"/>
              <a:t>      </a:t>
            </a:r>
            <a:r>
              <a:rPr lang="tr-TR" sz="2400">
                <a:solidFill>
                  <a:schemeClr val="accent4">
                    <a:lumMod val="50000"/>
                  </a:schemeClr>
                </a:solidFill>
              </a:rPr>
              <a:t>hipoglisemi , sarılık , sepsis için risk değerlendirmesi </a:t>
            </a:r>
          </a:p>
          <a:p>
            <a:r>
              <a:rPr lang="tr-TR" sz="2400">
                <a:solidFill>
                  <a:schemeClr val="accent2">
                    <a:lumMod val="75000"/>
                  </a:schemeClr>
                </a:solidFill>
              </a:rPr>
              <a:t>           c. Taburculuk öncesi</a:t>
            </a:r>
          </a:p>
          <a:p>
            <a:r>
              <a:rPr lang="tr-TR" sz="2400">
                <a:solidFill>
                  <a:schemeClr val="accent2">
                    <a:lumMod val="75000"/>
                  </a:schemeClr>
                </a:solidFill>
              </a:rPr>
              <a:t>                          </a:t>
            </a:r>
            <a:r>
              <a:rPr lang="tr-TR" sz="2000">
                <a:solidFill>
                  <a:schemeClr val="accent4">
                    <a:lumMod val="50000"/>
                  </a:schemeClr>
                </a:solidFill>
              </a:rPr>
              <a:t>Topuk kanı (Yenidoğan Tarama Programı (NTP))</a:t>
            </a:r>
          </a:p>
          <a:p>
            <a:r>
              <a:rPr lang="tr-TR" sz="2000">
                <a:solidFill>
                  <a:schemeClr val="accent4">
                    <a:lumMod val="50000"/>
                  </a:schemeClr>
                </a:solidFill>
              </a:rPr>
              <a:t>                               Hepatit B aşısı   </a:t>
            </a:r>
          </a:p>
          <a:p>
            <a:r>
              <a:rPr lang="tr-TR" sz="2000">
                <a:solidFill>
                  <a:schemeClr val="accent4">
                    <a:lumMod val="50000"/>
                  </a:schemeClr>
                </a:solidFill>
              </a:rPr>
              <a:t>                               Sarılık taraması </a:t>
            </a:r>
          </a:p>
          <a:p>
            <a:r>
              <a:rPr lang="tr-TR" sz="2000">
                <a:solidFill>
                  <a:schemeClr val="accent4">
                    <a:lumMod val="50000"/>
                  </a:schemeClr>
                </a:solidFill>
              </a:rPr>
              <a:t>                               İşitme taraması  </a:t>
            </a:r>
          </a:p>
          <a:p>
            <a:r>
              <a:rPr lang="tr-TR" sz="2000">
                <a:solidFill>
                  <a:schemeClr val="accent4">
                    <a:lumMod val="50000"/>
                  </a:schemeClr>
                </a:solidFill>
              </a:rPr>
              <a:t>                               Görmesi değerlendirilmesi  </a:t>
            </a:r>
            <a:r>
              <a:rPr lang="tr-TR" sz="2000">
                <a:solidFill>
                  <a:schemeClr val="accent2">
                    <a:lumMod val="75000"/>
                  </a:schemeClr>
                </a:solidFill>
              </a:rPr>
              <a:t> </a:t>
            </a:r>
            <a:r>
              <a:rPr lang="tr-TR" sz="2400">
                <a:solidFill>
                  <a:schemeClr val="accent2">
                    <a:lumMod val="75000"/>
                  </a:schemeClr>
                </a:solidFill>
              </a:rPr>
              <a:t>        </a:t>
            </a:r>
          </a:p>
          <a:p>
            <a:r>
              <a:rPr lang="tr-TR" sz="2400">
                <a:solidFill>
                  <a:schemeClr val="accent2">
                    <a:lumMod val="75000"/>
                  </a:schemeClr>
                </a:solidFill>
              </a:rPr>
              <a:t>          d. Bebek ve anne kurumdan ayrılmadan önce</a:t>
            </a:r>
          </a:p>
        </p:txBody>
      </p:sp>
    </p:spTree>
    <p:extLst>
      <p:ext uri="{BB962C8B-B14F-4D97-AF65-F5344CB8AC3E}">
        <p14:creationId xmlns:p14="http://schemas.microsoft.com/office/powerpoint/2010/main" val="20422709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78B41FCF-BC9E-0648-9D57-33335F1062E5}"/>
              </a:ext>
            </a:extLst>
          </p:cNvPr>
          <p:cNvSpPr txBox="1"/>
          <p:nvPr/>
        </p:nvSpPr>
        <p:spPr>
          <a:xfrm>
            <a:off x="312855" y="496253"/>
            <a:ext cx="11879145" cy="3139321"/>
          </a:xfrm>
          <a:prstGeom prst="rect">
            <a:avLst/>
          </a:prstGeom>
          <a:noFill/>
        </p:spPr>
        <p:txBody>
          <a:bodyPr wrap="square">
            <a:spAutoFit/>
          </a:bodyPr>
          <a:lstStyle/>
          <a:p>
            <a:r>
              <a:rPr lang="tr-TR" sz="2000" u="sng">
                <a:solidFill>
                  <a:srgbClr val="000000"/>
                </a:solidFill>
                <a:effectLst/>
              </a:rPr>
              <a:t>Burun deliklerinin açık olduğu doğrulanmalıdır. </a:t>
            </a:r>
            <a:br>
              <a:rPr lang="tr-TR" sz="2000"/>
            </a:br>
            <a:r>
              <a:rPr lang="tr-TR" sz="2000">
                <a:solidFill>
                  <a:srgbClr val="000000"/>
                </a:solidFill>
                <a:effectLst/>
              </a:rPr>
              <a:t>Tıkalı burun delikleri, </a:t>
            </a:r>
            <a:r>
              <a:rPr lang="tr-TR" sz="2000" u="sng">
                <a:solidFill>
                  <a:srgbClr val="000000"/>
                </a:solidFill>
                <a:effectLst/>
              </a:rPr>
              <a:t>koanal atrezi</a:t>
            </a:r>
            <a:r>
              <a:rPr lang="tr-TR" sz="2000">
                <a:solidFill>
                  <a:srgbClr val="000000"/>
                </a:solidFill>
                <a:effectLst/>
              </a:rPr>
              <a:t> gibi anatomik sorunlara bağlı olabilir, </a:t>
            </a:r>
            <a:br>
              <a:rPr lang="tr-TR" sz="2000"/>
            </a:br>
            <a:r>
              <a:rPr lang="tr-TR" sz="2000" u="sng">
                <a:solidFill>
                  <a:srgbClr val="000000"/>
                </a:solidFill>
                <a:effectLst/>
              </a:rPr>
              <a:t>ince bir feeding tüp ya da aspirasyon tüpü geçirilmeye çalışılarak </a:t>
            </a:r>
            <a:br>
              <a:rPr lang="tr-TR" sz="2000"/>
            </a:br>
            <a:r>
              <a:rPr lang="tr-TR" sz="2000">
                <a:solidFill>
                  <a:srgbClr val="000000"/>
                </a:solidFill>
                <a:effectLst/>
              </a:rPr>
              <a:t>her bir burun deliğinin açık olup olmadığı kontrol edilebilir. </a:t>
            </a:r>
            <a:br>
              <a:rPr lang="tr-TR" sz="2000"/>
            </a:br>
            <a:br>
              <a:rPr lang="tr-TR" sz="2000"/>
            </a:br>
            <a:r>
              <a:rPr lang="tr-TR" sz="2000">
                <a:solidFill>
                  <a:srgbClr val="000000"/>
                </a:solidFill>
                <a:effectLst/>
              </a:rPr>
              <a:t>Ağız, anomaliler açısından hem inspekte hem de palpe edilmelidir. </a:t>
            </a:r>
            <a:br>
              <a:rPr lang="tr-TR" sz="2000"/>
            </a:br>
            <a:r>
              <a:rPr lang="tr-TR" sz="2000" u="sng">
                <a:solidFill>
                  <a:srgbClr val="000000"/>
                </a:solidFill>
                <a:effectLst/>
              </a:rPr>
              <a:t>Diş etlerinde Bohn nodülleri </a:t>
            </a:r>
            <a:br>
              <a:rPr lang="tr-TR" sz="2000"/>
            </a:br>
            <a:r>
              <a:rPr lang="tr-TR" sz="2000" u="sng">
                <a:solidFill>
                  <a:srgbClr val="000000"/>
                </a:solidFill>
                <a:effectLst/>
              </a:rPr>
              <a:t>sert damakta Epstein incileri</a:t>
            </a:r>
            <a:r>
              <a:rPr lang="tr-TR" sz="2000">
                <a:solidFill>
                  <a:srgbClr val="000000"/>
                </a:solidFill>
                <a:effectLst/>
              </a:rPr>
              <a:t> (</a:t>
            </a:r>
            <a:r>
              <a:rPr lang="tr-TR" sz="2000" u="sng">
                <a:solidFill>
                  <a:srgbClr val="000000"/>
                </a:solidFill>
                <a:effectLst/>
              </a:rPr>
              <a:t>küçük beyaz retansiyon kistleri</a:t>
            </a:r>
            <a:r>
              <a:rPr lang="tr-TR" sz="2000">
                <a:solidFill>
                  <a:srgbClr val="000000"/>
                </a:solidFill>
                <a:effectLst/>
              </a:rPr>
              <a:t>)bulunabilir, birkaç ay içerisinde gerilerler</a:t>
            </a:r>
          </a:p>
          <a:p>
            <a:r>
              <a:rPr lang="tr-TR" sz="2000">
                <a:solidFill>
                  <a:srgbClr val="000000"/>
                </a:solidFill>
                <a:effectLst/>
              </a:rPr>
              <a:t> (Şekil 21-6). </a:t>
            </a:r>
            <a:br>
              <a:rPr lang="tr-TR"/>
            </a:br>
            <a:endParaRPr lang="tr-TR"/>
          </a:p>
        </p:txBody>
      </p:sp>
      <p:pic>
        <p:nvPicPr>
          <p:cNvPr id="4" name="Resim 4">
            <a:extLst>
              <a:ext uri="{FF2B5EF4-FFF2-40B4-BE49-F238E27FC236}">
                <a16:creationId xmlns:a16="http://schemas.microsoft.com/office/drawing/2014/main" id="{1EFA4C56-9EFB-8D4E-9232-A585A8D78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230" y="3448958"/>
            <a:ext cx="8128000" cy="2694112"/>
          </a:xfrm>
          <a:prstGeom prst="rect">
            <a:avLst/>
          </a:prstGeom>
        </p:spPr>
      </p:pic>
    </p:spTree>
    <p:extLst>
      <p:ext uri="{BB962C8B-B14F-4D97-AF65-F5344CB8AC3E}">
        <p14:creationId xmlns:p14="http://schemas.microsoft.com/office/powerpoint/2010/main" val="5167593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3D6353F7-4AE8-7B48-B015-E08A1FF0DD9E}"/>
              </a:ext>
            </a:extLst>
          </p:cNvPr>
          <p:cNvSpPr txBox="1"/>
          <p:nvPr/>
        </p:nvSpPr>
        <p:spPr>
          <a:xfrm>
            <a:off x="916270" y="1019117"/>
            <a:ext cx="9785532" cy="2954655"/>
          </a:xfrm>
          <a:prstGeom prst="rect">
            <a:avLst/>
          </a:prstGeom>
          <a:noFill/>
        </p:spPr>
        <p:txBody>
          <a:bodyPr wrap="square">
            <a:spAutoFit/>
          </a:bodyPr>
          <a:lstStyle/>
          <a:p>
            <a:endParaRPr lang="tr-TR" sz="2800"/>
          </a:p>
          <a:p>
            <a:endParaRPr lang="tr-TR" sz="2800">
              <a:solidFill>
                <a:srgbClr val="000000"/>
              </a:solidFill>
              <a:effectLst/>
            </a:endParaRPr>
          </a:p>
          <a:p>
            <a:r>
              <a:rPr lang="tr-TR" sz="2800">
                <a:solidFill>
                  <a:srgbClr val="000000"/>
                </a:solidFill>
                <a:effectLst/>
              </a:rPr>
              <a:t>Bütünlüğünden ve </a:t>
            </a:r>
            <a:r>
              <a:rPr lang="tr-TR" sz="2800" u="sng">
                <a:solidFill>
                  <a:srgbClr val="000000"/>
                </a:solidFill>
                <a:effectLst/>
              </a:rPr>
              <a:t>submukozal yarıklar olmadığından </a:t>
            </a:r>
            <a:br>
              <a:rPr lang="tr-TR" sz="2800"/>
            </a:br>
            <a:r>
              <a:rPr lang="tr-TR" sz="2800" u="sng">
                <a:solidFill>
                  <a:srgbClr val="000000"/>
                </a:solidFill>
                <a:effectLst/>
              </a:rPr>
              <a:t>emin olmak için damak palpe edilmelidir</a:t>
            </a:r>
            <a:r>
              <a:rPr lang="tr-TR" sz="2800">
                <a:solidFill>
                  <a:srgbClr val="000000"/>
                </a:solidFill>
                <a:effectLst/>
              </a:rPr>
              <a:t>. </a:t>
            </a:r>
            <a:br>
              <a:rPr lang="tr-TR"/>
            </a:br>
            <a:endParaRPr lang="tr-TR"/>
          </a:p>
        </p:txBody>
      </p:sp>
      <p:pic>
        <p:nvPicPr>
          <p:cNvPr id="4" name="Resim 4">
            <a:extLst>
              <a:ext uri="{FF2B5EF4-FFF2-40B4-BE49-F238E27FC236}">
                <a16:creationId xmlns:a16="http://schemas.microsoft.com/office/drawing/2014/main" id="{E20D0441-69AD-5643-81FA-5E499BE88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759" y="3548000"/>
            <a:ext cx="8128000" cy="2718216"/>
          </a:xfrm>
          <a:prstGeom prst="rect">
            <a:avLst/>
          </a:prstGeom>
        </p:spPr>
      </p:pic>
    </p:spTree>
    <p:extLst>
      <p:ext uri="{BB962C8B-B14F-4D97-AF65-F5344CB8AC3E}">
        <p14:creationId xmlns:p14="http://schemas.microsoft.com/office/powerpoint/2010/main" val="31499520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ikdörtgen: Eğimli 14">
            <a:extLst>
              <a:ext uri="{FF2B5EF4-FFF2-40B4-BE49-F238E27FC236}">
                <a16:creationId xmlns:a16="http://schemas.microsoft.com/office/drawing/2014/main" id="{61C51368-D32C-3D44-A10B-FADFECE0DBF0}"/>
              </a:ext>
            </a:extLst>
          </p:cNvPr>
          <p:cNvSpPr/>
          <p:nvPr/>
        </p:nvSpPr>
        <p:spPr>
          <a:xfrm>
            <a:off x="351333" y="926412"/>
            <a:ext cx="11489333" cy="208483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C24914F0-269A-5D4D-A926-BF0A60B8AA6D}"/>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4" name="Metin kutusu 23">
            <a:extLst>
              <a:ext uri="{FF2B5EF4-FFF2-40B4-BE49-F238E27FC236}">
                <a16:creationId xmlns:a16="http://schemas.microsoft.com/office/drawing/2014/main" id="{4DB10497-7382-F146-9228-75DC2525557B}"/>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8" name="Metin kutusu 27">
            <a:extLst>
              <a:ext uri="{FF2B5EF4-FFF2-40B4-BE49-F238E27FC236}">
                <a16:creationId xmlns:a16="http://schemas.microsoft.com/office/drawing/2014/main" id="{EC7DAC51-744A-7349-9485-435D83E93C7A}"/>
              </a:ext>
            </a:extLst>
          </p:cNvPr>
          <p:cNvSpPr txBox="1"/>
          <p:nvPr/>
        </p:nvSpPr>
        <p:spPr>
          <a:xfrm>
            <a:off x="3109778" y="1553329"/>
            <a:ext cx="6343409" cy="830997"/>
          </a:xfrm>
          <a:prstGeom prst="rect">
            <a:avLst/>
          </a:prstGeom>
          <a:noFill/>
        </p:spPr>
        <p:txBody>
          <a:bodyPr wrap="square" rtlCol="0">
            <a:spAutoFit/>
          </a:bodyPr>
          <a:lstStyle/>
          <a:p>
            <a:pPr algn="l"/>
            <a:r>
              <a:rPr lang="tr-TR" sz="4800"/>
              <a:t>GÖZ  MUAYENESİ</a:t>
            </a:r>
          </a:p>
        </p:txBody>
      </p:sp>
    </p:spTree>
    <p:extLst>
      <p:ext uri="{BB962C8B-B14F-4D97-AF65-F5344CB8AC3E}">
        <p14:creationId xmlns:p14="http://schemas.microsoft.com/office/powerpoint/2010/main" val="19095608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6577413-A843-4845-902A-7A1602A6B364}"/>
              </a:ext>
            </a:extLst>
          </p:cNvPr>
          <p:cNvSpPr txBox="1"/>
          <p:nvPr/>
        </p:nvSpPr>
        <p:spPr>
          <a:xfrm>
            <a:off x="312856" y="219541"/>
            <a:ext cx="12104257" cy="3539430"/>
          </a:xfrm>
          <a:prstGeom prst="rect">
            <a:avLst/>
          </a:prstGeom>
          <a:noFill/>
        </p:spPr>
        <p:txBody>
          <a:bodyPr wrap="square">
            <a:spAutoFit/>
          </a:bodyPr>
          <a:lstStyle/>
          <a:p>
            <a:r>
              <a:rPr lang="tr-TR" sz="2800" b="1">
                <a:solidFill>
                  <a:srgbClr val="000000"/>
                </a:solidFill>
                <a:effectLst/>
              </a:rPr>
              <a:t>Gözler </a:t>
            </a:r>
            <a:br>
              <a:rPr lang="tr-TR" sz="2800"/>
            </a:br>
            <a:r>
              <a:rPr lang="tr-TR" sz="2800"/>
              <a:t>*   </a:t>
            </a:r>
            <a:r>
              <a:rPr lang="tr-TR" sz="2800">
                <a:solidFill>
                  <a:srgbClr val="000000"/>
                </a:solidFill>
                <a:effectLst/>
              </a:rPr>
              <a:t>Bebeği</a:t>
            </a:r>
            <a:r>
              <a:rPr lang="tr-TR" sz="2800" u="sng">
                <a:solidFill>
                  <a:srgbClr val="000000"/>
                </a:solidFill>
                <a:effectLst/>
              </a:rPr>
              <a:t> loş bir odada</a:t>
            </a:r>
            <a:r>
              <a:rPr lang="tr-TR" sz="2800">
                <a:solidFill>
                  <a:srgbClr val="000000"/>
                </a:solidFill>
                <a:effectLst/>
              </a:rPr>
              <a:t> dik olarak kucakta tutarken yavaşça </a:t>
            </a:r>
            <a:br>
              <a:rPr lang="tr-TR" sz="2800"/>
            </a:br>
            <a:r>
              <a:rPr lang="tr-TR" sz="2800">
                <a:solidFill>
                  <a:srgbClr val="000000"/>
                </a:solidFill>
                <a:effectLst/>
              </a:rPr>
              <a:t>sağa sola çevirerek gözlerini açmasını sağlayabilir. </a:t>
            </a:r>
            <a:br>
              <a:rPr lang="tr-TR" sz="2800"/>
            </a:br>
            <a:r>
              <a:rPr lang="tr-TR" sz="2800"/>
              <a:t>*  </a:t>
            </a:r>
            <a:r>
              <a:rPr lang="tr-TR" sz="2800" u="sng"/>
              <a:t> </a:t>
            </a:r>
            <a:r>
              <a:rPr lang="tr-TR" sz="2800" u="sng">
                <a:effectLst/>
              </a:rPr>
              <a:t>Gözler, özellikle dik pozisyonda kendiliğinden açık olmalıdır. </a:t>
            </a:r>
            <a:br>
              <a:rPr lang="tr-TR" sz="2800"/>
            </a:br>
            <a:r>
              <a:rPr lang="tr-TR" sz="2800"/>
              <a:t>*   </a:t>
            </a:r>
            <a:r>
              <a:rPr lang="tr-TR" sz="2800">
                <a:effectLst/>
              </a:rPr>
              <a:t>Bebekler;  </a:t>
            </a:r>
            <a:r>
              <a:rPr lang="tr-TR" sz="2800" u="sng">
                <a:effectLst/>
              </a:rPr>
              <a:t>şaşılık,  ambliyopi,  konjenital  katarakt,  glokom,  </a:t>
            </a:r>
          </a:p>
          <a:p>
            <a:r>
              <a:rPr lang="tr-TR" sz="2800" u="sng">
                <a:effectLst/>
              </a:rPr>
              <a:t>  retinoblastom ve  prematür  retinopatisi açısından değerlendirilmelidir.</a:t>
            </a:r>
            <a:br>
              <a:rPr lang="tr-TR" sz="2800"/>
            </a:br>
            <a:r>
              <a:rPr lang="tr-TR" sz="2800"/>
              <a:t>*   </a:t>
            </a:r>
            <a:r>
              <a:rPr lang="tr-TR" sz="2800">
                <a:solidFill>
                  <a:srgbClr val="000000"/>
                </a:solidFill>
                <a:effectLst/>
              </a:rPr>
              <a:t>Aralık , simetri,  normal ekstraoküler hareketler yönünden inspekte edilmelidir. </a:t>
            </a:r>
            <a:br>
              <a:rPr lang="tr-TR" sz="2800"/>
            </a:br>
            <a:r>
              <a:rPr lang="tr-TR" sz="2800"/>
              <a:t>*   </a:t>
            </a:r>
            <a:r>
              <a:rPr lang="tr-TR" sz="2800" u="sng">
                <a:solidFill>
                  <a:srgbClr val="000000"/>
                </a:solidFill>
                <a:effectLst/>
              </a:rPr>
              <a:t>Gözlerin intermitan şaşılaşması, yaşamın ilk aylarında normal bir bulgudur. </a:t>
            </a:r>
            <a:endParaRPr lang="tr-TR" sz="2800" u="sng"/>
          </a:p>
        </p:txBody>
      </p:sp>
      <p:sp>
        <p:nvSpPr>
          <p:cNvPr id="5" name="Metin kutusu 4">
            <a:extLst>
              <a:ext uri="{FF2B5EF4-FFF2-40B4-BE49-F238E27FC236}">
                <a16:creationId xmlns:a16="http://schemas.microsoft.com/office/drawing/2014/main" id="{AB56BF60-BF71-C845-B72B-E3649854716C}"/>
              </a:ext>
            </a:extLst>
          </p:cNvPr>
          <p:cNvSpPr txBox="1"/>
          <p:nvPr/>
        </p:nvSpPr>
        <p:spPr>
          <a:xfrm>
            <a:off x="312856" y="3758971"/>
            <a:ext cx="10486041" cy="2677656"/>
          </a:xfrm>
          <a:prstGeom prst="rect">
            <a:avLst/>
          </a:prstGeom>
          <a:noFill/>
        </p:spPr>
        <p:txBody>
          <a:bodyPr wrap="square">
            <a:spAutoFit/>
          </a:bodyPr>
          <a:lstStyle/>
          <a:p>
            <a:r>
              <a:rPr lang="tr-TR" sz="2800">
                <a:effectLst/>
              </a:rPr>
              <a:t>*   </a:t>
            </a:r>
            <a:r>
              <a:rPr lang="tr-TR" sz="2800" u="sng">
                <a:effectLst/>
              </a:rPr>
              <a:t>Kolobom</a:t>
            </a:r>
            <a:r>
              <a:rPr lang="tr-TR" sz="2800">
                <a:effectLst/>
              </a:rPr>
              <a:t>, </a:t>
            </a:r>
            <a:r>
              <a:rPr lang="tr-TR" sz="2800" u="sng">
                <a:effectLst/>
              </a:rPr>
              <a:t>megalokornea</a:t>
            </a:r>
            <a:r>
              <a:rPr lang="tr-TR" sz="2800">
                <a:effectLst/>
              </a:rPr>
              <a:t> ve </a:t>
            </a:r>
            <a:r>
              <a:rPr lang="tr-TR" sz="2800" u="sng">
                <a:effectLst/>
              </a:rPr>
              <a:t>mikroftalmi</a:t>
            </a:r>
            <a:r>
              <a:rPr lang="tr-TR" sz="2800">
                <a:effectLst/>
              </a:rPr>
              <a:t> diğer </a:t>
            </a:r>
            <a:r>
              <a:rPr lang="tr-TR" sz="2800" u="sng">
                <a:effectLst/>
              </a:rPr>
              <a:t>malformasyonları veya intrauterin enfeksiyonları düşündürür.</a:t>
            </a:r>
            <a:r>
              <a:rPr lang="tr-TR" sz="2800">
                <a:effectLst/>
              </a:rPr>
              <a:t> </a:t>
            </a:r>
            <a:br>
              <a:rPr lang="tr-TR" sz="2800"/>
            </a:br>
            <a:r>
              <a:rPr lang="tr-TR" sz="2800"/>
              <a:t>*   </a:t>
            </a:r>
            <a:r>
              <a:rPr lang="tr-TR" sz="2800" u="sng">
                <a:effectLst/>
              </a:rPr>
              <a:t>Konjenital ve retinal kanamalar sıktır ve genellikle önemsizdir. </a:t>
            </a:r>
            <a:br>
              <a:rPr lang="tr-TR" sz="2800"/>
            </a:br>
            <a:r>
              <a:rPr lang="tr-TR" sz="2800"/>
              <a:t>*   </a:t>
            </a:r>
            <a:r>
              <a:rPr lang="tr-TR" sz="2800" u="sng"/>
              <a:t>I</a:t>
            </a:r>
            <a:r>
              <a:rPr lang="tr-TR" sz="2800" u="sng">
                <a:effectLst/>
              </a:rPr>
              <a:t>şığa pupiller yanıt gebeliğin 28. haftasında alınır.( yani YD 1. günden itibaren olmalı) </a:t>
            </a:r>
            <a:br>
              <a:rPr lang="tr-TR" sz="2800"/>
            </a:br>
            <a:endParaRPr lang="tr-TR" sz="2800"/>
          </a:p>
        </p:txBody>
      </p:sp>
    </p:spTree>
    <p:extLst>
      <p:ext uri="{BB962C8B-B14F-4D97-AF65-F5344CB8AC3E}">
        <p14:creationId xmlns:p14="http://schemas.microsoft.com/office/powerpoint/2010/main" val="27701299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FA1344D-B025-8E45-B070-A57F3D32BD9B}"/>
              </a:ext>
            </a:extLst>
          </p:cNvPr>
          <p:cNvSpPr txBox="1"/>
          <p:nvPr/>
        </p:nvSpPr>
        <p:spPr>
          <a:xfrm>
            <a:off x="474677" y="254731"/>
            <a:ext cx="7319730" cy="3539430"/>
          </a:xfrm>
          <a:prstGeom prst="rect">
            <a:avLst/>
          </a:prstGeom>
          <a:noFill/>
        </p:spPr>
        <p:txBody>
          <a:bodyPr wrap="square">
            <a:spAutoFit/>
          </a:bodyPr>
          <a:lstStyle/>
          <a:p>
            <a:r>
              <a:rPr lang="tr-TR" sz="3200" b="1" u="sng">
                <a:solidFill>
                  <a:srgbClr val="000000"/>
                </a:solidFill>
                <a:effectLst/>
              </a:rPr>
              <a:t>Beyaz refle</a:t>
            </a:r>
            <a:r>
              <a:rPr lang="tr-TR" sz="3200" u="sng">
                <a:solidFill>
                  <a:srgbClr val="000000"/>
                </a:solidFill>
                <a:effectLst/>
              </a:rPr>
              <a:t>; ( lökokori ) nedenleri:</a:t>
            </a:r>
            <a:r>
              <a:rPr lang="tr-TR" sz="3200">
                <a:solidFill>
                  <a:srgbClr val="000000"/>
                </a:solidFill>
                <a:effectLst/>
              </a:rPr>
              <a:t> </a:t>
            </a:r>
            <a:endParaRPr lang="tr-TR" sz="3200"/>
          </a:p>
          <a:p>
            <a:r>
              <a:rPr lang="tr-TR" sz="3200">
                <a:solidFill>
                  <a:srgbClr val="000000"/>
                </a:solidFill>
              </a:rPr>
              <a:t>R</a:t>
            </a:r>
            <a:r>
              <a:rPr lang="tr-TR" sz="3200">
                <a:solidFill>
                  <a:srgbClr val="000000"/>
                </a:solidFill>
                <a:effectLst/>
              </a:rPr>
              <a:t>etinoblastoma,</a:t>
            </a:r>
          </a:p>
          <a:p>
            <a:r>
              <a:rPr lang="tr-TR" sz="3200">
                <a:solidFill>
                  <a:srgbClr val="000000"/>
                </a:solidFill>
              </a:rPr>
              <a:t>K</a:t>
            </a:r>
            <a:r>
              <a:rPr lang="tr-TR" sz="3200">
                <a:solidFill>
                  <a:srgbClr val="000000"/>
                </a:solidFill>
                <a:effectLst/>
              </a:rPr>
              <a:t>atarakt , </a:t>
            </a:r>
          </a:p>
          <a:p>
            <a:r>
              <a:rPr lang="tr-TR" sz="3200">
                <a:solidFill>
                  <a:srgbClr val="000000"/>
                </a:solidFill>
              </a:rPr>
              <a:t>R</a:t>
            </a:r>
            <a:r>
              <a:rPr lang="tr-TR" sz="3200">
                <a:solidFill>
                  <a:srgbClr val="000000"/>
                </a:solidFill>
                <a:effectLst/>
              </a:rPr>
              <a:t>etina ayrılması ,</a:t>
            </a:r>
          </a:p>
          <a:p>
            <a:r>
              <a:rPr lang="tr-TR" sz="3200">
                <a:solidFill>
                  <a:srgbClr val="000000"/>
                </a:solidFill>
                <a:effectLst/>
              </a:rPr>
              <a:t>Ağır korioretinit,</a:t>
            </a:r>
            <a:br>
              <a:rPr lang="tr-TR" sz="3200"/>
            </a:br>
            <a:r>
              <a:rPr lang="tr-TR" sz="3200">
                <a:solidFill>
                  <a:srgbClr val="000000"/>
                </a:solidFill>
                <a:effectLst/>
              </a:rPr>
              <a:t>Prematüre retinopatisi,</a:t>
            </a:r>
          </a:p>
          <a:p>
            <a:r>
              <a:rPr lang="tr-TR" sz="3200">
                <a:effectLst/>
              </a:rPr>
              <a:t>Persistan hiperplastik primer vitreus</a:t>
            </a:r>
            <a:endParaRPr lang="tr-TR" sz="3200"/>
          </a:p>
        </p:txBody>
      </p:sp>
      <p:pic>
        <p:nvPicPr>
          <p:cNvPr id="4" name="Resim 4">
            <a:extLst>
              <a:ext uri="{FF2B5EF4-FFF2-40B4-BE49-F238E27FC236}">
                <a16:creationId xmlns:a16="http://schemas.microsoft.com/office/drawing/2014/main" id="{0FDAF338-60EE-7440-BC07-9FD8FC6AE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498" y="3948447"/>
            <a:ext cx="9746809" cy="2654822"/>
          </a:xfrm>
          <a:prstGeom prst="rect">
            <a:avLst/>
          </a:prstGeom>
        </p:spPr>
      </p:pic>
    </p:spTree>
    <p:extLst>
      <p:ext uri="{BB962C8B-B14F-4D97-AF65-F5344CB8AC3E}">
        <p14:creationId xmlns:p14="http://schemas.microsoft.com/office/powerpoint/2010/main" val="27224385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3FE3280-9CBE-B641-8F7B-0C58FA7092AF}"/>
              </a:ext>
            </a:extLst>
          </p:cNvPr>
          <p:cNvSpPr txBox="1"/>
          <p:nvPr/>
        </p:nvSpPr>
        <p:spPr>
          <a:xfrm>
            <a:off x="297392" y="258915"/>
            <a:ext cx="11597216" cy="4524315"/>
          </a:xfrm>
          <a:prstGeom prst="rect">
            <a:avLst/>
          </a:prstGeom>
          <a:noFill/>
        </p:spPr>
        <p:txBody>
          <a:bodyPr wrap="square">
            <a:spAutoFit/>
          </a:bodyPr>
          <a:lstStyle/>
          <a:p>
            <a:r>
              <a:rPr lang="tr-TR" sz="3200">
                <a:solidFill>
                  <a:srgbClr val="000000"/>
                </a:solidFill>
                <a:effectLst/>
              </a:rPr>
              <a:t>Pupiller: simetri ve kırmızı refle varlığı yönünden değerlendirmelidir.</a:t>
            </a:r>
            <a:br>
              <a:rPr lang="tr-TR" sz="3200"/>
            </a:br>
            <a:r>
              <a:rPr lang="tr-TR" sz="3200">
                <a:solidFill>
                  <a:srgbClr val="000000"/>
                </a:solidFill>
                <a:effectLst/>
              </a:rPr>
              <a:t>Travmaya bağlı olarak subkonjuktival kanamalar olabilir. </a:t>
            </a:r>
            <a:br>
              <a:rPr lang="tr-TR" sz="3200"/>
            </a:br>
            <a:br>
              <a:rPr lang="tr-TR" sz="3200"/>
            </a:br>
            <a:r>
              <a:rPr lang="tr-TR" sz="3200" u="sng">
                <a:effectLst/>
              </a:rPr>
              <a:t>Çapı 1 cm'den büyük ve bulanık bir kornea : </a:t>
            </a:r>
          </a:p>
          <a:p>
            <a:pPr marL="457200" indent="-457200">
              <a:buFont typeface="Arial" panose="020B0604020202020204" pitchFamily="34" charset="0"/>
              <a:buChar char="•"/>
            </a:pPr>
            <a:r>
              <a:rPr lang="tr-TR" sz="3200" b="1">
                <a:effectLst/>
              </a:rPr>
              <a:t>konjenital glokom</a:t>
            </a:r>
            <a:r>
              <a:rPr lang="tr-TR" sz="3200">
                <a:effectLst/>
              </a:rPr>
              <a:t>, </a:t>
            </a:r>
          </a:p>
          <a:p>
            <a:pPr marL="457200" indent="-457200">
              <a:buFont typeface="Arial" panose="020B0604020202020204" pitchFamily="34" charset="0"/>
              <a:buChar char="•"/>
            </a:pPr>
            <a:r>
              <a:rPr lang="tr-TR" sz="3200"/>
              <a:t>U</a:t>
            </a:r>
            <a:r>
              <a:rPr lang="tr-TR" sz="3200">
                <a:effectLst/>
              </a:rPr>
              <a:t>veal yol disgenezisi  </a:t>
            </a:r>
          </a:p>
          <a:p>
            <a:pPr marL="457200" indent="-457200">
              <a:buFont typeface="Arial" panose="020B0604020202020204" pitchFamily="34" charset="0"/>
              <a:buChar char="•"/>
            </a:pPr>
            <a:r>
              <a:rPr lang="tr-TR" sz="3200"/>
              <a:t>D</a:t>
            </a:r>
            <a:r>
              <a:rPr lang="tr-TR" sz="3200">
                <a:effectLst/>
              </a:rPr>
              <a:t>epo hastalıklarında </a:t>
            </a:r>
          </a:p>
          <a:p>
            <a:r>
              <a:rPr lang="tr-TR" sz="3200">
                <a:effectLst/>
              </a:rPr>
              <a:t>                              .....görülebilir.</a:t>
            </a:r>
            <a:br>
              <a:rPr lang="tr-TR" sz="3200"/>
            </a:br>
            <a:endParaRPr lang="tr-TR" sz="3200"/>
          </a:p>
        </p:txBody>
      </p:sp>
      <p:pic>
        <p:nvPicPr>
          <p:cNvPr id="6" name="Resim 6">
            <a:extLst>
              <a:ext uri="{FF2B5EF4-FFF2-40B4-BE49-F238E27FC236}">
                <a16:creationId xmlns:a16="http://schemas.microsoft.com/office/drawing/2014/main" id="{E9859528-AE97-B443-8F3A-F95B17750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4931" y="2333427"/>
            <a:ext cx="5253809" cy="4365988"/>
          </a:xfrm>
          <a:prstGeom prst="rect">
            <a:avLst/>
          </a:prstGeom>
        </p:spPr>
      </p:pic>
    </p:spTree>
    <p:extLst>
      <p:ext uri="{BB962C8B-B14F-4D97-AF65-F5344CB8AC3E}">
        <p14:creationId xmlns:p14="http://schemas.microsoft.com/office/powerpoint/2010/main" val="31448056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C26922C1-37D6-F444-AAF2-274940DA5D68}"/>
              </a:ext>
            </a:extLst>
          </p:cNvPr>
          <p:cNvSpPr txBox="1"/>
          <p:nvPr/>
        </p:nvSpPr>
        <p:spPr>
          <a:xfrm>
            <a:off x="604134" y="1790826"/>
            <a:ext cx="10885201" cy="3877985"/>
          </a:xfrm>
          <a:prstGeom prst="rect">
            <a:avLst/>
          </a:prstGeom>
          <a:noFill/>
        </p:spPr>
        <p:txBody>
          <a:bodyPr wrap="square">
            <a:spAutoFit/>
          </a:bodyPr>
          <a:lstStyle/>
          <a:p>
            <a:r>
              <a:rPr lang="tr-TR" sz="3600" b="1" u="sng">
                <a:solidFill>
                  <a:srgbClr val="000000"/>
                </a:solidFill>
                <a:effectLst/>
              </a:rPr>
              <a:t>Konjenital nazal lakrimal kanal tıkanıklığı</a:t>
            </a:r>
            <a:r>
              <a:rPr lang="tr-TR" sz="3600" b="1">
                <a:solidFill>
                  <a:srgbClr val="000000"/>
                </a:solidFill>
                <a:effectLst/>
              </a:rPr>
              <a:t> </a:t>
            </a:r>
            <a:r>
              <a:rPr lang="tr-TR" sz="3200">
                <a:solidFill>
                  <a:srgbClr val="000000"/>
                </a:solidFill>
                <a:effectLst/>
              </a:rPr>
              <a:t> </a:t>
            </a:r>
          </a:p>
          <a:p>
            <a:r>
              <a:rPr lang="tr-TR" sz="3200">
                <a:solidFill>
                  <a:srgbClr val="000000"/>
                </a:solidFill>
                <a:effectLst/>
              </a:rPr>
              <a:t>doğumdan hemen sonra bulunabilir. </a:t>
            </a:r>
          </a:p>
          <a:p>
            <a:r>
              <a:rPr lang="tr-TR" sz="3200">
                <a:solidFill>
                  <a:srgbClr val="000000"/>
                </a:solidFill>
                <a:effectLst/>
              </a:rPr>
              <a:t>Semptomları; </a:t>
            </a:r>
            <a:r>
              <a:rPr lang="tr-TR" sz="3200" u="sng">
                <a:solidFill>
                  <a:srgbClr val="000000"/>
                </a:solidFill>
                <a:effectLst/>
              </a:rPr>
              <a:t>persistan gözyaşı ve kirpiklerde çapak</a:t>
            </a:r>
            <a:r>
              <a:rPr lang="tr-TR" sz="3200">
                <a:solidFill>
                  <a:srgbClr val="000000"/>
                </a:solidFill>
                <a:effectLst/>
              </a:rPr>
              <a:t> birikimidir. </a:t>
            </a:r>
            <a:br>
              <a:rPr lang="tr-TR" sz="3200"/>
            </a:br>
            <a:r>
              <a:rPr lang="tr-TR" sz="3200">
                <a:solidFill>
                  <a:srgbClr val="000000"/>
                </a:solidFill>
                <a:effectLst/>
              </a:rPr>
              <a:t>Çoğu yenidoğanda semptomlar bölgeye nazikçe yapılan masaj ve yakın takiple 6 ay içerisinde geçer, </a:t>
            </a:r>
          </a:p>
          <a:p>
            <a:r>
              <a:rPr lang="tr-TR" sz="3200">
                <a:solidFill>
                  <a:srgbClr val="000000"/>
                </a:solidFill>
                <a:effectLst/>
              </a:rPr>
              <a:t>(Pediatric Eye Disease Investigator Group, 2012; Takahashi et al., 2010). </a:t>
            </a:r>
            <a:br>
              <a:rPr lang="tr-TR"/>
            </a:br>
            <a:endParaRPr lang="tr-TR"/>
          </a:p>
        </p:txBody>
      </p:sp>
    </p:spTree>
    <p:extLst>
      <p:ext uri="{BB962C8B-B14F-4D97-AF65-F5344CB8AC3E}">
        <p14:creationId xmlns:p14="http://schemas.microsoft.com/office/powerpoint/2010/main" val="16063475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ikdörtgen: Eğimli 14">
            <a:extLst>
              <a:ext uri="{FF2B5EF4-FFF2-40B4-BE49-F238E27FC236}">
                <a16:creationId xmlns:a16="http://schemas.microsoft.com/office/drawing/2014/main" id="{61C51368-D32C-3D44-A10B-FADFECE0DBF0}"/>
              </a:ext>
            </a:extLst>
          </p:cNvPr>
          <p:cNvSpPr/>
          <p:nvPr/>
        </p:nvSpPr>
        <p:spPr>
          <a:xfrm>
            <a:off x="351333" y="926412"/>
            <a:ext cx="11489333" cy="208483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C24914F0-269A-5D4D-A926-BF0A60B8AA6D}"/>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4" name="Metin kutusu 23">
            <a:extLst>
              <a:ext uri="{FF2B5EF4-FFF2-40B4-BE49-F238E27FC236}">
                <a16:creationId xmlns:a16="http://schemas.microsoft.com/office/drawing/2014/main" id="{4DB10497-7382-F146-9228-75DC2525557B}"/>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8" name="Metin kutusu 27">
            <a:extLst>
              <a:ext uri="{FF2B5EF4-FFF2-40B4-BE49-F238E27FC236}">
                <a16:creationId xmlns:a16="http://schemas.microsoft.com/office/drawing/2014/main" id="{EC7DAC51-744A-7349-9485-435D83E93C7A}"/>
              </a:ext>
            </a:extLst>
          </p:cNvPr>
          <p:cNvSpPr txBox="1"/>
          <p:nvPr/>
        </p:nvSpPr>
        <p:spPr>
          <a:xfrm>
            <a:off x="2136044" y="1553487"/>
            <a:ext cx="8145023" cy="830997"/>
          </a:xfrm>
          <a:prstGeom prst="rect">
            <a:avLst/>
          </a:prstGeom>
          <a:noFill/>
        </p:spPr>
        <p:txBody>
          <a:bodyPr wrap="square" rtlCol="0">
            <a:spAutoFit/>
          </a:bodyPr>
          <a:lstStyle/>
          <a:p>
            <a:pPr algn="l"/>
            <a:r>
              <a:rPr lang="tr-TR" sz="4800"/>
              <a:t>GÖĞÜS – BOYUN  MUAYENESİ</a:t>
            </a:r>
          </a:p>
        </p:txBody>
      </p:sp>
    </p:spTree>
    <p:extLst>
      <p:ext uri="{BB962C8B-B14F-4D97-AF65-F5344CB8AC3E}">
        <p14:creationId xmlns:p14="http://schemas.microsoft.com/office/powerpoint/2010/main" val="807803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558E3ECB-A99F-324E-8225-A856AC6DF887}"/>
              </a:ext>
            </a:extLst>
          </p:cNvPr>
          <p:cNvSpPr txBox="1"/>
          <p:nvPr/>
        </p:nvSpPr>
        <p:spPr>
          <a:xfrm>
            <a:off x="248127" y="1290977"/>
            <a:ext cx="11661944" cy="5262979"/>
          </a:xfrm>
          <a:prstGeom prst="rect">
            <a:avLst/>
          </a:prstGeom>
          <a:noFill/>
        </p:spPr>
        <p:txBody>
          <a:bodyPr wrap="square">
            <a:spAutoFit/>
          </a:bodyPr>
          <a:lstStyle/>
          <a:p>
            <a:r>
              <a:rPr lang="tr-TR" sz="2800"/>
              <a:t>Öyküde  Özellikle Fetal USG ile görülen göğüs anomalileri sorgulanır , özellikle </a:t>
            </a:r>
            <a:r>
              <a:rPr lang="tr-TR" sz="2800" u="sng"/>
              <a:t>konjenital diafragma hernisi </a:t>
            </a:r>
            <a:r>
              <a:rPr lang="tr-TR" sz="2800"/>
              <a:t>. </a:t>
            </a:r>
          </a:p>
          <a:p>
            <a:r>
              <a:rPr lang="tr-TR" sz="2800"/>
              <a:t>Bebeğin </a:t>
            </a:r>
            <a:r>
              <a:rPr lang="tr-TR" sz="2800" u="sng"/>
              <a:t>beslenmesi ve solunumunun no</a:t>
            </a:r>
            <a:r>
              <a:rPr lang="tr-TR" sz="2800"/>
              <a:t>rmal olup olmadığı sorgulanmalıdır. </a:t>
            </a:r>
          </a:p>
          <a:p>
            <a:r>
              <a:rPr lang="tr-TR" sz="2800"/>
              <a:t> </a:t>
            </a:r>
            <a:r>
              <a:rPr lang="tr-TR" sz="2800" u="sng"/>
              <a:t>  Bebek pembe görünümünde olmalıdır. </a:t>
            </a:r>
          </a:p>
          <a:p>
            <a:r>
              <a:rPr lang="tr-TR" sz="2800"/>
              <a:t>    Çoğu yenidoğanın ilk birkaç gün el ve ayaklarının dolaşım sıkıntısı olabilir, </a:t>
            </a:r>
          </a:p>
          <a:p>
            <a:r>
              <a:rPr lang="tr-TR" sz="2800"/>
              <a:t>bu nedenle </a:t>
            </a:r>
            <a:r>
              <a:rPr lang="tr-TR" sz="2800" u="sng"/>
              <a:t>el ve ayakları mor görünebilir</a:t>
            </a:r>
            <a:r>
              <a:rPr lang="tr-TR" sz="2800"/>
              <a:t>. Böyle durumlarda siyanozu saptamak zordur ve bebeğin rengiyle ilgili herhangi bir şüphe varsa, </a:t>
            </a:r>
            <a:r>
              <a:rPr lang="tr-TR" sz="2800" u="sng"/>
              <a:t>nabız oksimetresi ile oksijen saturasyonu ölçülmelidir. </a:t>
            </a:r>
            <a:r>
              <a:rPr lang="tr-TR" sz="2800"/>
              <a:t>          </a:t>
            </a:r>
          </a:p>
          <a:p>
            <a:r>
              <a:rPr lang="tr-TR" sz="2800" u="sng"/>
              <a:t>Bebekler,   oldukça düzenli olarak dakikada 60 kez solunum yapar. </a:t>
            </a:r>
            <a:r>
              <a:rPr lang="tr-TR" sz="2800"/>
              <a:t> </a:t>
            </a:r>
          </a:p>
          <a:p>
            <a:endParaRPr lang="tr-TR" sz="2800"/>
          </a:p>
          <a:p>
            <a:r>
              <a:rPr lang="tr-TR" sz="2800"/>
              <a:t>Belirli periyodlarla, </a:t>
            </a:r>
            <a:r>
              <a:rPr lang="tr-TR" sz="2800" u="sng"/>
              <a:t>10 saniyeden uzun olmayan kısa solunum duraklaması</a:t>
            </a:r>
            <a:r>
              <a:rPr lang="tr-TR" sz="2800"/>
              <a:t>nı takiben hızlı nefes alıp vermenin olduğu </a:t>
            </a:r>
            <a:r>
              <a:rPr lang="tr-TR" sz="2800" b="1" u="sng"/>
              <a:t>periyodik solunum</a:t>
            </a:r>
            <a:r>
              <a:rPr lang="tr-TR" sz="2800" u="sng"/>
              <a:t> normaldir.</a:t>
            </a:r>
            <a:r>
              <a:rPr lang="tr-TR" sz="2800"/>
              <a:t> </a:t>
            </a:r>
          </a:p>
        </p:txBody>
      </p:sp>
    </p:spTree>
    <p:extLst>
      <p:ext uri="{BB962C8B-B14F-4D97-AF65-F5344CB8AC3E}">
        <p14:creationId xmlns:p14="http://schemas.microsoft.com/office/powerpoint/2010/main" val="39397816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4A3B6325-BA78-7646-83EF-7199F7666B59}"/>
              </a:ext>
            </a:extLst>
          </p:cNvPr>
          <p:cNvSpPr txBox="1"/>
          <p:nvPr/>
        </p:nvSpPr>
        <p:spPr>
          <a:xfrm>
            <a:off x="183398" y="-258914"/>
            <a:ext cx="13312525" cy="6370975"/>
          </a:xfrm>
          <a:prstGeom prst="rect">
            <a:avLst/>
          </a:prstGeom>
          <a:noFill/>
        </p:spPr>
        <p:txBody>
          <a:bodyPr wrap="square">
            <a:spAutoFit/>
          </a:bodyPr>
          <a:lstStyle/>
          <a:p>
            <a:endParaRPr lang="tr-TR" sz="2400"/>
          </a:p>
          <a:p>
            <a:r>
              <a:rPr lang="tr-TR" sz="2400" b="1" u="sng">
                <a:solidFill>
                  <a:srgbClr val="000000"/>
                </a:solidFill>
                <a:effectLst/>
              </a:rPr>
              <a:t>Göğüs - boyun İnspeksiyon : </a:t>
            </a:r>
            <a:br>
              <a:rPr lang="tr-TR" sz="2400"/>
            </a:br>
            <a:r>
              <a:rPr lang="tr-TR" sz="2400" u="sng">
                <a:solidFill>
                  <a:srgbClr val="000000"/>
                </a:solidFill>
                <a:effectLst/>
              </a:rPr>
              <a:t>Taşipne</a:t>
            </a:r>
            <a:r>
              <a:rPr lang="tr-TR" sz="2400">
                <a:solidFill>
                  <a:srgbClr val="000000"/>
                </a:solidFill>
                <a:effectLst/>
              </a:rPr>
              <a:t> : soluma hızı 60 solunum/ dakika üzerinde olması </a:t>
            </a:r>
            <a:br>
              <a:rPr lang="tr-TR" sz="2400"/>
            </a:br>
            <a:r>
              <a:rPr lang="tr-TR" sz="2400" u="sng">
                <a:solidFill>
                  <a:srgbClr val="000000"/>
                </a:solidFill>
                <a:effectLst/>
              </a:rPr>
              <a:t>respiratuvar distres bulguları</a:t>
            </a:r>
            <a:r>
              <a:rPr lang="tr-TR" sz="2400">
                <a:solidFill>
                  <a:srgbClr val="000000"/>
                </a:solidFill>
                <a:effectLst/>
              </a:rPr>
              <a:t>:taşipne, burun kanadı açılması , hırıltı , retraksiyonlar</a:t>
            </a:r>
          </a:p>
          <a:p>
            <a:r>
              <a:rPr lang="tr-TR" sz="2400">
                <a:solidFill>
                  <a:srgbClr val="000000"/>
                </a:solidFill>
                <a:effectLst/>
              </a:rPr>
              <a:t> (interkostal ve sternal çekilmeler) </a:t>
            </a:r>
            <a:br>
              <a:rPr lang="tr-TR" sz="2400"/>
            </a:br>
            <a:r>
              <a:rPr lang="tr-TR" sz="2400" u="sng">
                <a:solidFill>
                  <a:srgbClr val="000000"/>
                </a:solidFill>
                <a:effectLst/>
              </a:rPr>
              <a:t>Taşipne olmaksızın hırıltı </a:t>
            </a:r>
            <a:r>
              <a:rPr lang="tr-TR" sz="2400">
                <a:solidFill>
                  <a:srgbClr val="000000"/>
                </a:solidFill>
                <a:effectLst/>
              </a:rPr>
              <a:t>: yaşamın ilk saatlerinde bulunabilir. </a:t>
            </a:r>
            <a:br>
              <a:rPr lang="tr-TR" sz="2400"/>
            </a:br>
            <a:r>
              <a:rPr lang="tr-TR" sz="2400">
                <a:solidFill>
                  <a:srgbClr val="000000"/>
                </a:solidFill>
                <a:effectLst/>
              </a:rPr>
              <a:t>( fetal akciğer sıvısının akciğerlerden temizlenmesine bağlı olarak )</a:t>
            </a:r>
            <a:br>
              <a:rPr lang="tr-TR" sz="2400"/>
            </a:br>
            <a:r>
              <a:rPr lang="tr-TR" sz="2400" u="sng">
                <a:solidFill>
                  <a:srgbClr val="000000"/>
                </a:solidFill>
                <a:effectLst/>
              </a:rPr>
              <a:t>Neonatal jinekomasti , sütümsü akıntı</a:t>
            </a:r>
            <a:r>
              <a:rPr lang="tr-TR" sz="2400">
                <a:solidFill>
                  <a:srgbClr val="000000"/>
                </a:solidFill>
                <a:effectLst/>
              </a:rPr>
              <a:t> maternal östrojen etkiyle olabilir(Erkek ve kız bebeklerde) </a:t>
            </a:r>
            <a:br>
              <a:rPr lang="tr-TR" sz="2400"/>
            </a:br>
            <a:r>
              <a:rPr lang="tr-TR" sz="2400" u="sng">
                <a:solidFill>
                  <a:srgbClr val="000000"/>
                </a:solidFill>
                <a:effectLst/>
              </a:rPr>
              <a:t>Ödem ve boyunda yelelenme</a:t>
            </a:r>
            <a:r>
              <a:rPr lang="tr-TR" sz="2400">
                <a:solidFill>
                  <a:srgbClr val="000000"/>
                </a:solidFill>
                <a:effectLst/>
              </a:rPr>
              <a:t> Turner Sendromu'nu akla getirir.</a:t>
            </a:r>
            <a:br>
              <a:rPr lang="tr-TR" sz="2400"/>
            </a:br>
            <a:r>
              <a:rPr lang="tr-TR" sz="2400" u="sng">
                <a:solidFill>
                  <a:srgbClr val="000000"/>
                </a:solidFill>
                <a:effectLst/>
              </a:rPr>
              <a:t>Fazla meme başı </a:t>
            </a:r>
            <a:r>
              <a:rPr lang="tr-TR" sz="2400">
                <a:solidFill>
                  <a:srgbClr val="000000"/>
                </a:solidFill>
                <a:effectLst/>
              </a:rPr>
              <a:t>:</a:t>
            </a:r>
            <a:r>
              <a:rPr lang="tr-TR" sz="2400" u="sng">
                <a:solidFill>
                  <a:srgbClr val="000000"/>
                </a:solidFill>
                <a:effectLst/>
              </a:rPr>
              <a:t> renal anomalilerle ilişkili olabilir. </a:t>
            </a:r>
            <a:br>
              <a:rPr lang="tr-TR" sz="2400"/>
            </a:br>
            <a:r>
              <a:rPr lang="tr-TR" sz="2400" u="sng">
                <a:solidFill>
                  <a:srgbClr val="000000"/>
                </a:solidFill>
                <a:effectLst/>
              </a:rPr>
              <a:t>Boyun anomalileri</a:t>
            </a:r>
            <a:r>
              <a:rPr lang="tr-TR" sz="2400">
                <a:solidFill>
                  <a:srgbClr val="000000"/>
                </a:solidFill>
                <a:effectLst/>
              </a:rPr>
              <a:t> : orta hat defektleri ve tiroglossal kanal kistleri </a:t>
            </a:r>
          </a:p>
          <a:p>
            <a:r>
              <a:rPr lang="tr-TR" sz="2400">
                <a:solidFill>
                  <a:srgbClr val="000000"/>
                </a:solidFill>
                <a:effectLst/>
              </a:rPr>
              <a:t>veya guatrdan kaynaklanan kitleler, brankial yarıklardan kaynaklanan </a:t>
            </a:r>
            <a:br>
              <a:rPr lang="tr-TR" sz="2400"/>
            </a:br>
            <a:r>
              <a:rPr lang="tr-TR" sz="2400">
                <a:solidFill>
                  <a:srgbClr val="000000"/>
                </a:solidFill>
                <a:effectLst/>
              </a:rPr>
              <a:t>lateral boyun kitleleri (veya sinüsler),Boyunda Kistik higromalar ve hemanjiomlar görülebilir.</a:t>
            </a:r>
            <a:br>
              <a:rPr lang="tr-TR" sz="2400"/>
            </a:br>
            <a:r>
              <a:rPr lang="tr-TR" sz="2400" u="sng">
                <a:solidFill>
                  <a:srgbClr val="000000"/>
                </a:solidFill>
                <a:effectLst/>
              </a:rPr>
              <a:t>Neonatal tortikollis</a:t>
            </a:r>
            <a:r>
              <a:rPr lang="tr-TR" sz="2400">
                <a:solidFill>
                  <a:srgbClr val="000000"/>
                </a:solidFill>
                <a:effectLst/>
              </a:rPr>
              <a:t>  : Sternokleidomastoid kasının üzerinde fibröz tümöre bağlı kısalık</a:t>
            </a:r>
          </a:p>
          <a:p>
            <a:r>
              <a:rPr lang="tr-TR" sz="2400">
                <a:solidFill>
                  <a:srgbClr val="000000"/>
                </a:solidFill>
                <a:effectLst/>
              </a:rPr>
              <a:t> kafada eğriliğe ve yüzde asimetriye (neonatal tortikollis) neden olur. </a:t>
            </a:r>
          </a:p>
          <a:p>
            <a:r>
              <a:rPr lang="tr-TR" sz="2400">
                <a:solidFill>
                  <a:srgbClr val="000000"/>
                </a:solidFill>
                <a:effectLst/>
              </a:rPr>
              <a:t>Arnold-Chiari malformasyonuve servikal omurga lezyonları da tortikollise neden olabilir.   </a:t>
            </a:r>
            <a:br>
              <a:rPr lang="tr-TR" sz="2400"/>
            </a:br>
            <a:endParaRPr lang="tr-TR" sz="2400"/>
          </a:p>
        </p:txBody>
      </p:sp>
    </p:spTree>
    <p:extLst>
      <p:ext uri="{BB962C8B-B14F-4D97-AF65-F5344CB8AC3E}">
        <p14:creationId xmlns:p14="http://schemas.microsoft.com/office/powerpoint/2010/main" val="733898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B52814-A78C-F147-8564-DE4FF0D3F618}"/>
              </a:ext>
            </a:extLst>
          </p:cNvPr>
          <p:cNvSpPr>
            <a:spLocks noGrp="1"/>
          </p:cNvSpPr>
          <p:nvPr>
            <p:ph type="title"/>
          </p:nvPr>
        </p:nvSpPr>
        <p:spPr>
          <a:xfrm>
            <a:off x="172610" y="359818"/>
            <a:ext cx="11353800" cy="1258398"/>
          </a:xfrm>
        </p:spPr>
        <p:txBody>
          <a:bodyPr>
            <a:normAutofit fontScale="90000"/>
          </a:bodyPr>
          <a:lstStyle/>
          <a:p>
            <a:r>
              <a:rPr lang="tr-TR" sz="4400" b="1">
                <a:solidFill>
                  <a:schemeClr val="accent5">
                    <a:lumMod val="75000"/>
                  </a:schemeClr>
                </a:solidFill>
                <a:effectLst/>
              </a:rPr>
              <a:t>2- </a:t>
            </a:r>
            <a:r>
              <a:rPr lang="tr-TR" sz="4400" b="1">
                <a:solidFill>
                  <a:schemeClr val="accent5">
                    <a:lumMod val="75000"/>
                  </a:schemeClr>
                </a:solidFill>
              </a:rPr>
              <a:t>YENİ DOĞMUŞ  BEBEĞİN  DEĞERLENDİRİLMESİ</a:t>
            </a:r>
            <a:r>
              <a:rPr lang="tr-TR" sz="4400" b="1">
                <a:solidFill>
                  <a:schemeClr val="accent5">
                    <a:lumMod val="40000"/>
                    <a:lumOff val="60000"/>
                  </a:schemeClr>
                </a:solidFill>
              </a:rPr>
              <a:t> </a:t>
            </a:r>
            <a:br>
              <a:rPr lang="tr-TR" sz="4400" b="1">
                <a:solidFill>
                  <a:schemeClr val="accent5">
                    <a:lumMod val="40000"/>
                    <a:lumOff val="60000"/>
                  </a:schemeClr>
                </a:solidFill>
              </a:rPr>
            </a:br>
            <a:endParaRPr lang="tr-TR" b="1">
              <a:solidFill>
                <a:schemeClr val="accent5">
                  <a:lumMod val="40000"/>
                  <a:lumOff val="60000"/>
                </a:schemeClr>
              </a:solidFill>
            </a:endParaRPr>
          </a:p>
        </p:txBody>
      </p:sp>
      <p:sp>
        <p:nvSpPr>
          <p:cNvPr id="3" name="İçerik Yer Tutucusu 2">
            <a:extLst>
              <a:ext uri="{FF2B5EF4-FFF2-40B4-BE49-F238E27FC236}">
                <a16:creationId xmlns:a16="http://schemas.microsoft.com/office/drawing/2014/main" id="{FB86888D-9729-454E-996A-426CE3ABBD9E}"/>
              </a:ext>
            </a:extLst>
          </p:cNvPr>
          <p:cNvSpPr>
            <a:spLocks noGrp="1"/>
          </p:cNvSpPr>
          <p:nvPr>
            <p:ph idx="1"/>
          </p:nvPr>
        </p:nvSpPr>
        <p:spPr>
          <a:xfrm>
            <a:off x="419100" y="1010593"/>
            <a:ext cx="11353800" cy="5151044"/>
          </a:xfrm>
        </p:spPr>
        <p:txBody>
          <a:bodyPr/>
          <a:lstStyle/>
          <a:p>
            <a:pPr marL="0" indent="0">
              <a:buNone/>
            </a:pPr>
            <a:r>
              <a:rPr lang="tr-TR" sz="3200" b="1"/>
              <a:t> </a:t>
            </a:r>
            <a:endParaRPr lang="tr-TR" sz="2000">
              <a:solidFill>
                <a:srgbClr val="FF0000"/>
              </a:solidFill>
              <a:effectLst/>
            </a:endParaRPr>
          </a:p>
          <a:p>
            <a:pPr marL="0" indent="0">
              <a:buNone/>
            </a:pPr>
            <a:r>
              <a:rPr lang="tr-TR" sz="3200" b="1">
                <a:solidFill>
                  <a:srgbClr val="FF0000"/>
                </a:solidFill>
              </a:rPr>
              <a:t>  a. Doğum Anı ve Doğumun Hemen Sonrası</a:t>
            </a:r>
          </a:p>
          <a:p>
            <a:pPr marL="0" indent="0">
              <a:buNone/>
            </a:pPr>
            <a:r>
              <a:rPr lang="tr-TR" sz="3200" b="1"/>
              <a:t>      </a:t>
            </a:r>
          </a:p>
          <a:p>
            <a:pPr marL="0" indent="0">
              <a:buNone/>
            </a:pPr>
            <a:r>
              <a:rPr lang="tr-TR" sz="3200" b="1"/>
              <a:t>        *    Yenidoğan resüsitasyon kararı (Akış şeması 1) </a:t>
            </a:r>
          </a:p>
          <a:p>
            <a:pPr marL="0" indent="0">
              <a:buNone/>
            </a:pPr>
            <a:r>
              <a:rPr lang="tr-TR"/>
              <a:t>         Term doğum, kas tonusu iyi , solunum var veya ağlıyor : Annede kalsın  </a:t>
            </a:r>
          </a:p>
          <a:p>
            <a:pPr marL="0" indent="0">
              <a:buNone/>
            </a:pPr>
            <a:endParaRPr lang="tr-TR"/>
          </a:p>
          <a:p>
            <a:pPr marL="0" indent="0">
              <a:buNone/>
            </a:pPr>
            <a:r>
              <a:rPr lang="tr-TR"/>
              <a:t>         </a:t>
            </a:r>
            <a:r>
              <a:rPr lang="tr-TR" sz="3200" b="1"/>
              <a:t>*    1 ve 5. dakikada Apgar değerlendirmesi yapın (Y1)</a:t>
            </a:r>
          </a:p>
        </p:txBody>
      </p:sp>
    </p:spTree>
    <p:extLst>
      <p:ext uri="{BB962C8B-B14F-4D97-AF65-F5344CB8AC3E}">
        <p14:creationId xmlns:p14="http://schemas.microsoft.com/office/powerpoint/2010/main" val="36524880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12ABCE14-1B94-9341-8B76-5A9DED7B33B6}"/>
              </a:ext>
            </a:extLst>
          </p:cNvPr>
          <p:cNvSpPr txBox="1"/>
          <p:nvPr/>
        </p:nvSpPr>
        <p:spPr>
          <a:xfrm>
            <a:off x="453102" y="938566"/>
            <a:ext cx="10399734" cy="3385542"/>
          </a:xfrm>
          <a:prstGeom prst="rect">
            <a:avLst/>
          </a:prstGeom>
          <a:noFill/>
        </p:spPr>
        <p:txBody>
          <a:bodyPr wrap="square">
            <a:spAutoFit/>
          </a:bodyPr>
          <a:lstStyle/>
          <a:p>
            <a:r>
              <a:rPr lang="tr-TR" sz="2800" b="1" u="sng">
                <a:solidFill>
                  <a:srgbClr val="000000"/>
                </a:solidFill>
                <a:effectLst/>
              </a:rPr>
              <a:t>Göğüs – boyun Palpasyon</a:t>
            </a:r>
            <a:r>
              <a:rPr lang="tr-TR" sz="2800">
                <a:solidFill>
                  <a:srgbClr val="000000"/>
                </a:solidFill>
                <a:effectLst/>
              </a:rPr>
              <a:t> : </a:t>
            </a:r>
            <a:br>
              <a:rPr lang="tr-TR" sz="2800"/>
            </a:br>
            <a:endParaRPr lang="tr-TR" sz="2800"/>
          </a:p>
          <a:p>
            <a:r>
              <a:rPr lang="tr-TR" sz="2800" u="sng">
                <a:solidFill>
                  <a:srgbClr val="000000"/>
                </a:solidFill>
                <a:effectLst/>
              </a:rPr>
              <a:t>Klavikula kırığı : </a:t>
            </a:r>
            <a:r>
              <a:rPr lang="tr-TR" sz="2800">
                <a:solidFill>
                  <a:srgbClr val="000000"/>
                </a:solidFill>
                <a:effectLst/>
              </a:rPr>
              <a:t>Asimetrik Moro yanıtı, krepitasyon ve palpasyon ile hassasiyet klavikula kırığı bulgusu olabilir.</a:t>
            </a:r>
            <a:br>
              <a:rPr lang="tr-TR" sz="2800"/>
            </a:br>
            <a:r>
              <a:rPr lang="tr-TR" sz="2800">
                <a:solidFill>
                  <a:srgbClr val="000000"/>
                </a:solidFill>
                <a:effectLst/>
              </a:rPr>
              <a:t>(Klavikulalar, yüzey düzgünlüğü ve simetri açısından palpe edilmelidir.) </a:t>
            </a:r>
            <a:br>
              <a:rPr lang="tr-TR" sz="2800"/>
            </a:br>
            <a:r>
              <a:rPr lang="tr-TR" sz="2800">
                <a:solidFill>
                  <a:srgbClr val="000000"/>
                </a:solidFill>
                <a:effectLst/>
              </a:rPr>
              <a:t>Omuz distozisi olan bebekler, doğum sırasında klavikula fraktür riski ile </a:t>
            </a:r>
            <a:br>
              <a:rPr lang="tr-TR" sz="2800"/>
            </a:br>
            <a:r>
              <a:rPr lang="tr-TR" sz="2800">
                <a:solidFill>
                  <a:srgbClr val="000000"/>
                </a:solidFill>
                <a:effectLst/>
              </a:rPr>
              <a:t>karşı karşıyadır.</a:t>
            </a:r>
            <a:br>
              <a:rPr lang="tr-TR"/>
            </a:br>
            <a:endParaRPr lang="tr-TR"/>
          </a:p>
        </p:txBody>
      </p:sp>
    </p:spTree>
    <p:extLst>
      <p:ext uri="{BB962C8B-B14F-4D97-AF65-F5344CB8AC3E}">
        <p14:creationId xmlns:p14="http://schemas.microsoft.com/office/powerpoint/2010/main" val="23885133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94500CA4-780D-FA4B-A8C6-146A5502CA3D}"/>
              </a:ext>
            </a:extLst>
          </p:cNvPr>
          <p:cNvSpPr txBox="1"/>
          <p:nvPr/>
        </p:nvSpPr>
        <p:spPr>
          <a:xfrm>
            <a:off x="269703" y="582556"/>
            <a:ext cx="11823766" cy="5016758"/>
          </a:xfrm>
          <a:prstGeom prst="rect">
            <a:avLst/>
          </a:prstGeom>
          <a:noFill/>
        </p:spPr>
        <p:txBody>
          <a:bodyPr wrap="square">
            <a:spAutoFit/>
          </a:bodyPr>
          <a:lstStyle/>
          <a:p>
            <a:r>
              <a:rPr lang="tr-TR" sz="3200" b="1"/>
              <a:t>Oskultasyon</a:t>
            </a:r>
          </a:p>
          <a:p>
            <a:endParaRPr lang="tr-TR" sz="2400"/>
          </a:p>
          <a:p>
            <a:endParaRPr lang="tr-TR" sz="2400"/>
          </a:p>
          <a:p>
            <a:endParaRPr lang="tr-TR" sz="2400"/>
          </a:p>
          <a:p>
            <a:endParaRPr lang="tr-TR" sz="2400"/>
          </a:p>
          <a:p>
            <a:endParaRPr lang="tr-TR" sz="2400"/>
          </a:p>
          <a:p>
            <a:endParaRPr lang="tr-TR" sz="2400"/>
          </a:p>
          <a:p>
            <a:endParaRPr lang="tr-TR" sz="2400"/>
          </a:p>
          <a:p>
            <a:r>
              <a:rPr lang="tr-TR" sz="2400"/>
              <a:t>* Trakeal ve bronşial sesler, sternumun üzerinde duyulur.</a:t>
            </a:r>
          </a:p>
          <a:p>
            <a:endParaRPr lang="tr-TR" sz="2400"/>
          </a:p>
          <a:p>
            <a:r>
              <a:rPr lang="tr-TR" sz="2400"/>
              <a:t>* Solunum sesleri veziküller olmalıdır. Yumuşak düşük frekanslı ve hışıltı özelliğinde olmalıdır . </a:t>
            </a:r>
          </a:p>
          <a:p>
            <a:endParaRPr lang="tr-TR" sz="2400"/>
          </a:p>
          <a:p>
            <a:pPr marL="342900" indent="-342900">
              <a:buFont typeface="Arial" panose="020B0604020202020204" pitchFamily="34" charset="0"/>
              <a:buChar char="•"/>
            </a:pPr>
            <a:r>
              <a:rPr lang="tr-TR" sz="2400"/>
              <a:t>Orta hatta yakın dinlenirken, bronşial ve trakeal hava akımı sesleri işitilebilir. </a:t>
            </a:r>
          </a:p>
        </p:txBody>
      </p:sp>
      <p:sp>
        <p:nvSpPr>
          <p:cNvPr id="4" name="Akış Çizelgesi: Öteki İşlem 3">
            <a:extLst>
              <a:ext uri="{FF2B5EF4-FFF2-40B4-BE49-F238E27FC236}">
                <a16:creationId xmlns:a16="http://schemas.microsoft.com/office/drawing/2014/main" id="{7397F550-B6E9-1D40-9953-5B5C99B25E50}"/>
              </a:ext>
            </a:extLst>
          </p:cNvPr>
          <p:cNvSpPr/>
          <p:nvPr/>
        </p:nvSpPr>
        <p:spPr>
          <a:xfrm>
            <a:off x="480071" y="1604190"/>
            <a:ext cx="11231858" cy="1456396"/>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a:solidFill>
                  <a:schemeClr val="bg1">
                    <a:lumMod val="10000"/>
                  </a:schemeClr>
                </a:solidFill>
              </a:rPr>
              <a:t>Solunum sesleri hem ön hem de arkadan toraksın üst, orta ve alt bölgeleri yanısıra orta aksiller hattan simetrik olarak dinlenmelidir. </a:t>
            </a:r>
          </a:p>
        </p:txBody>
      </p:sp>
    </p:spTree>
    <p:extLst>
      <p:ext uri="{BB962C8B-B14F-4D97-AF65-F5344CB8AC3E}">
        <p14:creationId xmlns:p14="http://schemas.microsoft.com/office/powerpoint/2010/main" val="25719051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CA096811-6811-E34D-A54F-91C5D7AE3220}"/>
              </a:ext>
            </a:extLst>
          </p:cNvPr>
          <p:cNvSpPr txBox="1"/>
          <p:nvPr/>
        </p:nvSpPr>
        <p:spPr>
          <a:xfrm>
            <a:off x="277614" y="422890"/>
            <a:ext cx="11791401" cy="5386090"/>
          </a:xfrm>
          <a:prstGeom prst="rect">
            <a:avLst/>
          </a:prstGeom>
          <a:noFill/>
        </p:spPr>
        <p:txBody>
          <a:bodyPr wrap="square">
            <a:spAutoFit/>
          </a:bodyPr>
          <a:lstStyle/>
          <a:p>
            <a:br>
              <a:rPr lang="tr-TR" sz="2400"/>
            </a:br>
            <a:r>
              <a:rPr lang="tr-TR" sz="2400"/>
              <a:t> * </a:t>
            </a:r>
            <a:r>
              <a:rPr lang="tr-TR" sz="2400" b="1" u="sng">
                <a:solidFill>
                  <a:srgbClr val="000000"/>
                </a:solidFill>
                <a:effectLst/>
              </a:rPr>
              <a:t>Raller</a:t>
            </a:r>
            <a:r>
              <a:rPr lang="tr-TR" sz="2400">
                <a:solidFill>
                  <a:srgbClr val="000000"/>
                </a:solidFill>
                <a:effectLst/>
              </a:rPr>
              <a:t> </a:t>
            </a:r>
            <a:r>
              <a:rPr lang="tr-TR" sz="2400" u="sng">
                <a:solidFill>
                  <a:srgbClr val="000000"/>
                </a:solidFill>
                <a:effectLst/>
              </a:rPr>
              <a:t>yaşamın ilk 1 -2 saatinden sonra duyulmamalıdır. </a:t>
            </a:r>
            <a:br>
              <a:rPr lang="tr-TR" sz="2400"/>
            </a:br>
            <a:r>
              <a:rPr lang="tr-TR" sz="2400"/>
              <a:t> * </a:t>
            </a:r>
            <a:r>
              <a:rPr lang="tr-TR" sz="2400" b="1" u="sng">
                <a:solidFill>
                  <a:srgbClr val="000000"/>
                </a:solidFill>
                <a:effectLst/>
              </a:rPr>
              <a:t>Persistan hırılt</a:t>
            </a:r>
            <a:r>
              <a:rPr lang="tr-TR" sz="2400" u="sng">
                <a:solidFill>
                  <a:srgbClr val="000000"/>
                </a:solidFill>
                <a:effectLst/>
              </a:rPr>
              <a:t>ı veya </a:t>
            </a:r>
            <a:r>
              <a:rPr lang="tr-TR" sz="2400" b="1" u="sng">
                <a:solidFill>
                  <a:srgbClr val="000000"/>
                </a:solidFill>
                <a:effectLst/>
              </a:rPr>
              <a:t>retraksiyonlar</a:t>
            </a:r>
            <a:r>
              <a:rPr lang="tr-TR" sz="2400" u="sng">
                <a:solidFill>
                  <a:srgbClr val="000000"/>
                </a:solidFill>
                <a:effectLst/>
              </a:rPr>
              <a:t>,</a:t>
            </a:r>
            <a:r>
              <a:rPr lang="tr-TR" sz="2400">
                <a:solidFill>
                  <a:srgbClr val="000000"/>
                </a:solidFill>
                <a:effectLst/>
              </a:rPr>
              <a:t> </a:t>
            </a:r>
            <a:r>
              <a:rPr lang="tr-TR" sz="2400" u="sng">
                <a:solidFill>
                  <a:srgbClr val="000000"/>
                </a:solidFill>
                <a:effectLst/>
              </a:rPr>
              <a:t>respiratuvar distres bulgusudur</a:t>
            </a:r>
            <a:r>
              <a:rPr lang="tr-TR" sz="2400">
                <a:solidFill>
                  <a:srgbClr val="000000"/>
                </a:solidFill>
                <a:effectLst/>
              </a:rPr>
              <a:t> ve ileri değerlendirme gerektirir. </a:t>
            </a:r>
            <a:br>
              <a:rPr lang="tr-TR" sz="2400"/>
            </a:br>
            <a:r>
              <a:rPr lang="tr-TR" sz="2400"/>
              <a:t> * </a:t>
            </a:r>
            <a:r>
              <a:rPr lang="tr-TR" sz="2400">
                <a:solidFill>
                  <a:srgbClr val="000000"/>
                </a:solidFill>
                <a:effectLst/>
              </a:rPr>
              <a:t>Daha sonra oskültasyon ile solunum seslerinin kalitesi ve ek sesler değerlendirilmelidir.</a:t>
            </a:r>
            <a:br>
              <a:rPr lang="tr-TR" sz="2400"/>
            </a:br>
            <a:r>
              <a:rPr lang="tr-TR" sz="2400"/>
              <a:t> * </a:t>
            </a:r>
            <a:r>
              <a:rPr lang="tr-TR" sz="2400" b="1" u="sng">
                <a:solidFill>
                  <a:srgbClr val="000000"/>
                </a:solidFill>
                <a:effectLst/>
              </a:rPr>
              <a:t>Göğüs kafesinin bir tarafında solunum seslerinin azalması veya duyulmaması</a:t>
            </a:r>
            <a:r>
              <a:rPr lang="tr-TR" sz="2400">
                <a:solidFill>
                  <a:srgbClr val="000000"/>
                </a:solidFill>
                <a:effectLst/>
              </a:rPr>
              <a:t> : </a:t>
            </a:r>
            <a:r>
              <a:rPr lang="tr-TR" sz="2400" u="sng">
                <a:solidFill>
                  <a:srgbClr val="000000"/>
                </a:solidFill>
                <a:effectLst/>
              </a:rPr>
              <a:t>pnömotoraks, akciğerlerin kollapsı, pelvral efüzyon ve diafragma hernisine işaret eder.</a:t>
            </a:r>
            <a:r>
              <a:rPr lang="tr-TR" sz="2400">
                <a:solidFill>
                  <a:srgbClr val="000000"/>
                </a:solidFill>
                <a:effectLst/>
              </a:rPr>
              <a:t> </a:t>
            </a:r>
            <a:br>
              <a:rPr lang="tr-TR" sz="2400"/>
            </a:br>
            <a:r>
              <a:rPr lang="tr-TR" sz="2400"/>
              <a:t>*  </a:t>
            </a:r>
            <a:r>
              <a:rPr lang="tr-TR" sz="2400" u="sng">
                <a:solidFill>
                  <a:srgbClr val="000000"/>
                </a:solidFill>
                <a:effectLst/>
              </a:rPr>
              <a:t>Kalp sesleri tansiyon pnömotoraks ve diafragma hernisinde karşı tarafa doğru yer değiştirir</a:t>
            </a:r>
            <a:r>
              <a:rPr lang="tr-TR" sz="2400">
                <a:solidFill>
                  <a:srgbClr val="000000"/>
                </a:solidFill>
                <a:effectLst/>
              </a:rPr>
              <a:t>, kollaps durumdaki akciğerlere doğru yaklaşır. </a:t>
            </a:r>
            <a:br>
              <a:rPr lang="tr-TR" sz="2400"/>
            </a:br>
            <a:r>
              <a:rPr lang="tr-TR" sz="2400"/>
              <a:t>*  </a:t>
            </a:r>
            <a:r>
              <a:rPr lang="tr-TR" sz="2400" u="sng">
                <a:solidFill>
                  <a:srgbClr val="000000"/>
                </a:solidFill>
                <a:effectLst/>
              </a:rPr>
              <a:t>Boyun veya göğüs duvarında </a:t>
            </a:r>
            <a:r>
              <a:rPr lang="tr-TR" sz="2400" b="1" u="sng">
                <a:solidFill>
                  <a:srgbClr val="000000"/>
                </a:solidFill>
                <a:effectLst/>
              </a:rPr>
              <a:t>subkutan amfizem</a:t>
            </a:r>
            <a:r>
              <a:rPr lang="tr-TR" sz="2400">
                <a:solidFill>
                  <a:srgbClr val="000000"/>
                </a:solidFill>
                <a:effectLst/>
              </a:rPr>
              <a:t> </a:t>
            </a:r>
            <a:r>
              <a:rPr lang="tr-TR" sz="2400" u="sng">
                <a:solidFill>
                  <a:srgbClr val="000000"/>
                </a:solidFill>
                <a:effectLst/>
              </a:rPr>
              <a:t>pnömotoraks veya pnömomediastinumu akla getirirken</a:t>
            </a:r>
            <a:r>
              <a:rPr lang="tr-TR" sz="2400">
                <a:solidFill>
                  <a:srgbClr val="000000"/>
                </a:solidFill>
                <a:effectLst/>
              </a:rPr>
              <a:t>, </a:t>
            </a:r>
            <a:br>
              <a:rPr lang="tr-TR" sz="2400"/>
            </a:br>
            <a:r>
              <a:rPr lang="tr-TR" sz="2400"/>
              <a:t>* </a:t>
            </a:r>
            <a:r>
              <a:rPr lang="tr-TR" sz="2400" b="1"/>
              <a:t> </a:t>
            </a:r>
            <a:r>
              <a:rPr lang="tr-TR" sz="2400" b="1" u="sng">
                <a:solidFill>
                  <a:srgbClr val="000000"/>
                </a:solidFill>
                <a:effectLst/>
              </a:rPr>
              <a:t>Göğüs oskültasyonunda bağırsak seslerinin duyulması</a:t>
            </a:r>
            <a:r>
              <a:rPr lang="tr-TR" sz="2400" b="1">
                <a:solidFill>
                  <a:srgbClr val="000000"/>
                </a:solidFill>
                <a:effectLst/>
              </a:rPr>
              <a:t> (</a:t>
            </a:r>
            <a:r>
              <a:rPr lang="tr-TR" sz="2400">
                <a:solidFill>
                  <a:srgbClr val="000000"/>
                </a:solidFill>
                <a:effectLst/>
              </a:rPr>
              <a:t>ve skafoid (içe doğru çökmüş) karın)  </a:t>
            </a:r>
            <a:r>
              <a:rPr lang="tr-TR" sz="2400" u="sng">
                <a:solidFill>
                  <a:srgbClr val="000000"/>
                </a:solidFill>
                <a:effectLst/>
              </a:rPr>
              <a:t>diafragma hernisini düşündürür. </a:t>
            </a:r>
            <a:br>
              <a:rPr lang="tr-TR" sz="2400"/>
            </a:br>
            <a:endParaRPr lang="tr-TR" sz="2400"/>
          </a:p>
        </p:txBody>
      </p:sp>
    </p:spTree>
    <p:extLst>
      <p:ext uri="{BB962C8B-B14F-4D97-AF65-F5344CB8AC3E}">
        <p14:creationId xmlns:p14="http://schemas.microsoft.com/office/powerpoint/2010/main" val="22404250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BC2EF65B-69AC-7949-8AD4-8BBB10160D3D}"/>
              </a:ext>
            </a:extLst>
          </p:cNvPr>
          <p:cNvSpPr txBox="1"/>
          <p:nvPr/>
        </p:nvSpPr>
        <p:spPr>
          <a:xfrm>
            <a:off x="636499" y="1078811"/>
            <a:ext cx="11316725" cy="5509200"/>
          </a:xfrm>
          <a:prstGeom prst="rect">
            <a:avLst/>
          </a:prstGeom>
          <a:noFill/>
        </p:spPr>
        <p:txBody>
          <a:bodyPr wrap="square">
            <a:spAutoFit/>
          </a:bodyPr>
          <a:lstStyle/>
          <a:p>
            <a:r>
              <a:rPr lang="tr-TR" sz="3200"/>
              <a:t>Akciğer grafisinde çok ince lober pnömonisi görülen bebekler solunum sesleri oskultasyonunda normal duyulabilir.</a:t>
            </a:r>
          </a:p>
          <a:p>
            <a:r>
              <a:rPr lang="tr-TR" sz="3200"/>
              <a:t>Ancak bu bebeklerde  </a:t>
            </a:r>
            <a:r>
              <a:rPr lang="tr-TR" sz="3200" u="sng"/>
              <a:t>solunum hızının artması</a:t>
            </a:r>
            <a:r>
              <a:rPr lang="tr-TR" sz="3200"/>
              <a:t>  , </a:t>
            </a:r>
            <a:r>
              <a:rPr lang="tr-TR" sz="3200" u="sng"/>
              <a:t>çekilmeler</a:t>
            </a:r>
            <a:r>
              <a:rPr lang="tr-TR" sz="3200"/>
              <a:t>  ve </a:t>
            </a:r>
          </a:p>
          <a:p>
            <a:r>
              <a:rPr lang="tr-TR" sz="3200" u="sng"/>
              <a:t>iyi beslenmeme</a:t>
            </a:r>
            <a:r>
              <a:rPr lang="tr-TR" sz="3200"/>
              <a:t>  gibi diğer bulgular görülür.</a:t>
            </a:r>
          </a:p>
          <a:p>
            <a:endParaRPr lang="tr-TR" sz="3200"/>
          </a:p>
          <a:p>
            <a:r>
              <a:rPr lang="tr-TR" sz="3200"/>
              <a:t>Patolojik akciğer bulguları olan bebeklerde oksijen saturasyonu ölçülmeli , </a:t>
            </a:r>
            <a:r>
              <a:rPr lang="tr-TR" sz="3200" u="sng"/>
              <a:t>oksijen saturasyonu %95 ın altında olanlara</a:t>
            </a:r>
            <a:r>
              <a:rPr lang="tr-TR" sz="3200"/>
              <a:t> </a:t>
            </a:r>
            <a:r>
              <a:rPr lang="tr-TR" sz="3200" u="sng"/>
              <a:t>oksijen ve medikal tedavi</a:t>
            </a:r>
            <a:r>
              <a:rPr lang="tr-TR" sz="3200"/>
              <a:t> verilmelidir.  </a:t>
            </a:r>
          </a:p>
          <a:p>
            <a:endParaRPr lang="tr-TR" sz="3200"/>
          </a:p>
          <a:p>
            <a:endParaRPr lang="tr-TR" sz="3200"/>
          </a:p>
          <a:p>
            <a:endParaRPr lang="tr-TR" sz="3200"/>
          </a:p>
        </p:txBody>
      </p:sp>
    </p:spTree>
    <p:extLst>
      <p:ext uri="{BB962C8B-B14F-4D97-AF65-F5344CB8AC3E}">
        <p14:creationId xmlns:p14="http://schemas.microsoft.com/office/powerpoint/2010/main" val="42584856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1B0D457A-93E2-E14E-8976-CBE50B352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30" y="194186"/>
            <a:ext cx="4574158" cy="6408136"/>
          </a:xfrm>
          <a:prstGeom prst="rect">
            <a:avLst/>
          </a:prstGeom>
        </p:spPr>
      </p:pic>
    </p:spTree>
    <p:extLst>
      <p:ext uri="{BB962C8B-B14F-4D97-AF65-F5344CB8AC3E}">
        <p14:creationId xmlns:p14="http://schemas.microsoft.com/office/powerpoint/2010/main" val="25181826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Resim 3">
            <a:extLst>
              <a:ext uri="{FF2B5EF4-FFF2-40B4-BE49-F238E27FC236}">
                <a16:creationId xmlns:a16="http://schemas.microsoft.com/office/drawing/2014/main" id="{876E7349-6E78-7B49-8CDB-3B3967381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1897" y="420736"/>
            <a:ext cx="4628098" cy="6203162"/>
          </a:xfrm>
          <a:prstGeom prst="rect">
            <a:avLst/>
          </a:prstGeom>
        </p:spPr>
      </p:pic>
    </p:spTree>
    <p:extLst>
      <p:ext uri="{BB962C8B-B14F-4D97-AF65-F5344CB8AC3E}">
        <p14:creationId xmlns:p14="http://schemas.microsoft.com/office/powerpoint/2010/main" val="4415433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CFBC4E6A-D123-994E-944B-F65EA41F0592}"/>
              </a:ext>
            </a:extLst>
          </p:cNvPr>
          <p:cNvSpPr txBox="1"/>
          <p:nvPr/>
        </p:nvSpPr>
        <p:spPr>
          <a:xfrm>
            <a:off x="302066" y="183399"/>
            <a:ext cx="11554063" cy="6370975"/>
          </a:xfrm>
          <a:prstGeom prst="rect">
            <a:avLst/>
          </a:prstGeom>
          <a:noFill/>
        </p:spPr>
        <p:txBody>
          <a:bodyPr wrap="square">
            <a:spAutoFit/>
          </a:bodyPr>
          <a:lstStyle/>
          <a:p>
            <a:r>
              <a:rPr lang="tr-TR" sz="2400"/>
              <a:t>Takipne, interkostal retraksiyonlar, hava giriş-çıkışının azalması, siyanoz, ekspiratuvar inleme, burun kanatlarının solunuma katılması bulguları kendini gösteren soiunumsa] distres ciddi hastalıklara verilen özgün olmayan bir yanıttır. Solunumsal distresin ayırıcı tanısına, akciğerleri doğrudan veya dolaylı olarak etkileyen, akciğer, kalp, hematolojik, en- feksiyon, anatomik ve metabolik hastalıklar girer. </a:t>
            </a:r>
          </a:p>
          <a:p>
            <a:endParaRPr lang="tr-TR" sz="2400"/>
          </a:p>
          <a:p>
            <a:r>
              <a:rPr lang="tr-TR" sz="2400"/>
              <a:t>Surfaktan eksikliği </a:t>
            </a:r>
            <a:r>
              <a:rPr lang="tr-TR" sz="2400" b="1"/>
              <a:t>respiratuvar distres sendromuna (RDS) </a:t>
            </a:r>
            <a:r>
              <a:rPr lang="tr-TR" sz="2400"/>
              <a:t>neden olur, siyanoz ve takipne ortaya çıkar; enfeksiyon pnömoniye neden olur, interstisiyel ve lober infiltrasyonlar görülür; </a:t>
            </a:r>
          </a:p>
          <a:p>
            <a:endParaRPr lang="tr-TR" sz="2400"/>
          </a:p>
          <a:p>
            <a:r>
              <a:rPr lang="tr-TR" sz="2400" b="1"/>
              <a:t>mekonyum aspirasyonu</a:t>
            </a:r>
            <a:r>
              <a:rPr lang="tr-TR" sz="2400"/>
              <a:t> hipoksi ve pulmoner hipertansiyon ile giden kimyasal pnömoniye yol açar;</a:t>
            </a:r>
          </a:p>
          <a:p>
            <a:endParaRPr lang="tr-TR" sz="2400"/>
          </a:p>
          <a:p>
            <a:r>
              <a:rPr lang="tr-TR" sz="2400"/>
              <a:t> </a:t>
            </a:r>
            <a:r>
              <a:rPr lang="tr-TR" sz="2400" b="1"/>
              <a:t>hidrops fetalis</a:t>
            </a:r>
            <a:r>
              <a:rPr lang="tr-TR" sz="2400"/>
              <a:t> anemiye ve hipoalbüminemiye neden olur, sonuçta yüksek debili kalp yetmezliği akciğer ödemi ortaya çıkar; </a:t>
            </a:r>
          </a:p>
          <a:p>
            <a:endParaRPr lang="tr-TR" sz="2400"/>
          </a:p>
          <a:p>
            <a:r>
              <a:rPr lang="tr-TR" sz="2400" b="1"/>
              <a:t>konjenital ve edinsel konjenital konjenital akciğer hipoplazisi </a:t>
            </a:r>
            <a:r>
              <a:rPr lang="tr-TR" sz="2400"/>
              <a:t> pulmoner hipertansiyona ve pulmoner yetmezliğe yol açar. </a:t>
            </a:r>
          </a:p>
        </p:txBody>
      </p:sp>
    </p:spTree>
    <p:extLst>
      <p:ext uri="{BB962C8B-B14F-4D97-AF65-F5344CB8AC3E}">
        <p14:creationId xmlns:p14="http://schemas.microsoft.com/office/powerpoint/2010/main" val="35761321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AC47F728-DC05-1C44-A912-18179E9E9005}"/>
              </a:ext>
            </a:extLst>
          </p:cNvPr>
          <p:cNvSpPr txBox="1"/>
          <p:nvPr/>
        </p:nvSpPr>
        <p:spPr>
          <a:xfrm>
            <a:off x="906201" y="710250"/>
            <a:ext cx="10691015" cy="5632311"/>
          </a:xfrm>
          <a:prstGeom prst="rect">
            <a:avLst/>
          </a:prstGeom>
          <a:noFill/>
        </p:spPr>
        <p:txBody>
          <a:bodyPr wrap="square">
            <a:spAutoFit/>
          </a:bodyPr>
          <a:lstStyle/>
          <a:p>
            <a:r>
              <a:rPr lang="tr-TR" sz="2400"/>
              <a:t>RESPİRATUVAR DİSTRES SENDROMU ( HYALEN MEMBRAN HASTALIĞI ) </a:t>
            </a:r>
          </a:p>
          <a:p>
            <a:r>
              <a:rPr lang="tr-TR" sz="2400" u="sng"/>
              <a:t>Nedeni :İmmatür bebeklerde  Sürfaktan yetersizliği</a:t>
            </a:r>
          </a:p>
          <a:p>
            <a:r>
              <a:rPr lang="tr-TR" sz="2400"/>
              <a:t>Gebeliğin 26-30. haftalarında doğan çok immatür bebeklerde </a:t>
            </a:r>
          </a:p>
          <a:p>
            <a:r>
              <a:rPr lang="tr-TR" sz="2400"/>
              <a:t>Doğum odasında doğumdan’hemen sonra ortaya çıkabilir. </a:t>
            </a:r>
          </a:p>
          <a:p>
            <a:r>
              <a:rPr lang="tr-TR" sz="2400"/>
              <a:t>Daha matür bebeklerin (34 haftalık) surfaktan yetersizliği nedeniyle 3-4. saate kadar RDS bulguları göstermezler. </a:t>
            </a:r>
          </a:p>
          <a:p>
            <a:r>
              <a:rPr lang="tr-TR" sz="2400" u="sng"/>
              <a:t>RDS'nin klinik bulguları siyanoz, takipne, burun kanatlarının solunuma katılması, interkostal ve sternal çekilmeler ve inlemedir. </a:t>
            </a:r>
          </a:p>
          <a:p>
            <a:r>
              <a:rPr lang="tr-TR" sz="2400"/>
              <a:t>Atelektaziler akciğer filminde iyi görüntülenir, </a:t>
            </a:r>
          </a:p>
          <a:p>
            <a:r>
              <a:rPr lang="tr-TR" sz="2400" u="sng"/>
              <a:t>akciğerlerde hava ile dolu bronşların çevresinde buzlu cam gibi puslu bir görüntü (hava bronkogramı) görülür</a:t>
            </a:r>
            <a:r>
              <a:rPr lang="tr-TR" sz="2400"/>
              <a:t>. Ağır RDSde akciğerler havalanmadığı için, akciğer filminde bembeyaz görülürler, </a:t>
            </a:r>
          </a:p>
          <a:p>
            <a:r>
              <a:rPr lang="tr-TR" sz="2400"/>
              <a:t>Komplikasyonlar pnömotoraks gelişimi, duktus arteriyozus açıklığı (PDA), bronkopul- moner displazidir (BPD). </a:t>
            </a:r>
          </a:p>
          <a:p>
            <a:r>
              <a:rPr lang="tr-TR" sz="2400"/>
              <a:t>RDS'nin ayırıcı tanısında siyanoz ve solunum sıkıntısı ile giden hastalıklar yer alır .</a:t>
            </a:r>
          </a:p>
        </p:txBody>
      </p:sp>
    </p:spTree>
    <p:extLst>
      <p:ext uri="{BB962C8B-B14F-4D97-AF65-F5344CB8AC3E}">
        <p14:creationId xmlns:p14="http://schemas.microsoft.com/office/powerpoint/2010/main" val="276789644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8A00EABB-4F63-1347-9789-DFDD5C8FE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578" y="719666"/>
            <a:ext cx="3126843" cy="5418667"/>
          </a:xfrm>
          <a:prstGeom prst="rect">
            <a:avLst/>
          </a:prstGeom>
        </p:spPr>
      </p:pic>
    </p:spTree>
    <p:extLst>
      <p:ext uri="{BB962C8B-B14F-4D97-AF65-F5344CB8AC3E}">
        <p14:creationId xmlns:p14="http://schemas.microsoft.com/office/powerpoint/2010/main" val="299274586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B57533E5-53A5-9A41-A4DE-D0146477C82E}"/>
              </a:ext>
            </a:extLst>
          </p:cNvPr>
          <p:cNvSpPr txBox="1"/>
          <p:nvPr/>
        </p:nvSpPr>
        <p:spPr>
          <a:xfrm>
            <a:off x="787532" y="2414956"/>
            <a:ext cx="10227126" cy="3600986"/>
          </a:xfrm>
          <a:prstGeom prst="rect">
            <a:avLst/>
          </a:prstGeom>
          <a:noFill/>
        </p:spPr>
        <p:txBody>
          <a:bodyPr wrap="square">
            <a:spAutoFit/>
          </a:bodyPr>
          <a:lstStyle/>
          <a:p>
            <a:r>
              <a:rPr lang="tr-TR" sz="3200" b="1"/>
              <a:t>Mekonyum aspirasyon pnönonisi</a:t>
            </a:r>
            <a:endParaRPr lang="tr-TR" sz="2800" b="1"/>
          </a:p>
          <a:p>
            <a:endParaRPr lang="tr-TR" sz="2800" b="1"/>
          </a:p>
          <a:p>
            <a:r>
              <a:rPr lang="tr-TR" sz="2800"/>
              <a:t>Takipne, hipoksi , hiperkapni ve tıkaç-kapakçık etkisi ile hava hapsi, aşırı gerilme ve alveol dışına hava kaçaklarına yol açan küçük </a:t>
            </a:r>
          </a:p>
          <a:p>
            <a:r>
              <a:rPr lang="tr-TR" sz="2800"/>
              <a:t>hava yolu tıkanıklığı ile karakterizedir. Küçük havayollarının tam tıkanması ile atelektaziler ortaya çıkar. Yirmidört ile 48 saat içinde havayollarının mekanik tıkanıklıklarına ek olarak kimyasal pnömoni gelişir. </a:t>
            </a:r>
          </a:p>
        </p:txBody>
      </p:sp>
    </p:spTree>
    <p:extLst>
      <p:ext uri="{BB962C8B-B14F-4D97-AF65-F5344CB8AC3E}">
        <p14:creationId xmlns:p14="http://schemas.microsoft.com/office/powerpoint/2010/main" val="1252299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a:extLst>
              <a:ext uri="{FF2B5EF4-FFF2-40B4-BE49-F238E27FC236}">
                <a16:creationId xmlns:a16="http://schemas.microsoft.com/office/drawing/2014/main" id="{4142445F-ECB8-7243-B5DA-B5447BB20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6821" y="118668"/>
            <a:ext cx="5383264" cy="6523569"/>
          </a:xfrm>
          <a:prstGeom prst="rect">
            <a:avLst/>
          </a:prstGeom>
        </p:spPr>
      </p:pic>
    </p:spTree>
    <p:extLst>
      <p:ext uri="{BB962C8B-B14F-4D97-AF65-F5344CB8AC3E}">
        <p14:creationId xmlns:p14="http://schemas.microsoft.com/office/powerpoint/2010/main" val="36187925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DD729839-B817-8C4D-ACF9-712995B5219F}"/>
              </a:ext>
            </a:extLst>
          </p:cNvPr>
          <p:cNvSpPr txBox="1"/>
          <p:nvPr/>
        </p:nvSpPr>
        <p:spPr>
          <a:xfrm>
            <a:off x="420736" y="571769"/>
            <a:ext cx="11230420" cy="4647426"/>
          </a:xfrm>
          <a:prstGeom prst="rect">
            <a:avLst/>
          </a:prstGeom>
          <a:noFill/>
        </p:spPr>
        <p:txBody>
          <a:bodyPr wrap="square">
            <a:spAutoFit/>
          </a:bodyPr>
          <a:lstStyle/>
          <a:p>
            <a:r>
              <a:rPr lang="tr-TR" sz="3200" b="1"/>
              <a:t>                                PREMATÜRE APNESİ </a:t>
            </a:r>
          </a:p>
          <a:p>
            <a:r>
              <a:rPr lang="tr-TR" sz="2400"/>
              <a:t>Apne, tipik olarak </a:t>
            </a:r>
            <a:r>
              <a:rPr lang="tr-TR" sz="2400" u="sng"/>
              <a:t>solunum kontrol sisteminin immatüritesi ile ilişkili </a:t>
            </a:r>
            <a:r>
              <a:rPr lang="tr-TR" sz="2400"/>
              <a:t>olmakla birlikte, prematüre bebekleri etkileyen </a:t>
            </a:r>
            <a:r>
              <a:rPr lang="tr-TR" sz="2400" u="sng"/>
              <a:t>diğer hastalıkların ve patofizyolojik durumların bir bulgusu da olabilir. </a:t>
            </a:r>
          </a:p>
          <a:p>
            <a:r>
              <a:rPr lang="tr-TR" sz="2400" b="1" u="sng"/>
              <a:t>Apne</a:t>
            </a:r>
            <a:r>
              <a:rPr lang="tr-TR" sz="2400" u="sng"/>
              <a:t>, genellikle 10-20 saniyeden daha uzun süreyle akciğer hava akımının durması </a:t>
            </a:r>
            <a:r>
              <a:rPr lang="tr-TR" sz="2400"/>
              <a:t>olarak tanımlanır. </a:t>
            </a:r>
            <a:r>
              <a:rPr lang="tr-TR" sz="2400" b="1" u="sng"/>
              <a:t>Bradikardi</a:t>
            </a:r>
            <a:r>
              <a:rPr lang="tr-TR" sz="2400" u="sng"/>
              <a:t> sıklıkla uzamış apnelere eşlik eder. </a:t>
            </a:r>
          </a:p>
          <a:p>
            <a:r>
              <a:rPr lang="tr-TR" sz="2400" b="1"/>
              <a:t>Santral apne </a:t>
            </a:r>
            <a:r>
              <a:rPr lang="tr-TR" sz="2400"/>
              <a:t>hava akımının ve solunum çabasının durması ile birlikte </a:t>
            </a:r>
            <a:r>
              <a:rPr lang="tr-TR" sz="2400" u="sng"/>
              <a:t>göğüs duvarı hareketlerinin olmaması </a:t>
            </a:r>
            <a:r>
              <a:rPr lang="tr-TR" sz="2400"/>
              <a:t>anlamına gelir. </a:t>
            </a:r>
          </a:p>
          <a:p>
            <a:r>
              <a:rPr lang="tr-TR" sz="2400" b="1"/>
              <a:t>Obstrüktif apne</a:t>
            </a:r>
            <a:r>
              <a:rPr lang="tr-TR" sz="2400"/>
              <a:t> </a:t>
            </a:r>
            <a:r>
              <a:rPr lang="tr-TR" sz="2400" u="sng"/>
              <a:t>farkedilebilir hava akımının olmaması ile</a:t>
            </a:r>
            <a:r>
              <a:rPr lang="tr-TR" sz="2400"/>
              <a:t> birlikte göğüs duvarı hareketlerinin sürmesidir. </a:t>
            </a:r>
          </a:p>
          <a:p>
            <a:r>
              <a:rPr lang="tr-TR" sz="2400" b="1"/>
              <a:t>Mikst apne </a:t>
            </a:r>
            <a:r>
              <a:rPr lang="tr-TR" sz="2400"/>
              <a:t>ise bu iki durumun karşımıdır,</a:t>
            </a:r>
            <a:r>
              <a:rPr lang="tr-TR" sz="2400" u="sng"/>
              <a:t> en sık görülen apne tipidir. </a:t>
            </a:r>
            <a:r>
              <a:rPr lang="tr-TR" sz="2400"/>
              <a:t>Bir santra] apnenin ardından kısa bir obstrüksiyon dönemi olarak başlayabilir. </a:t>
            </a:r>
          </a:p>
        </p:txBody>
      </p:sp>
    </p:spTree>
    <p:extLst>
      <p:ext uri="{BB962C8B-B14F-4D97-AF65-F5344CB8AC3E}">
        <p14:creationId xmlns:p14="http://schemas.microsoft.com/office/powerpoint/2010/main" val="36167932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B39C2926-B528-AB4C-9EAC-95963B57B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298" y="719666"/>
            <a:ext cx="4071403" cy="5418667"/>
          </a:xfrm>
          <a:prstGeom prst="rect">
            <a:avLst/>
          </a:prstGeom>
        </p:spPr>
      </p:pic>
    </p:spTree>
    <p:extLst>
      <p:ext uri="{BB962C8B-B14F-4D97-AF65-F5344CB8AC3E}">
        <p14:creationId xmlns:p14="http://schemas.microsoft.com/office/powerpoint/2010/main" val="13604579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40971CCD-1D6A-9143-A6D2-8D56CE6F91B9}"/>
              </a:ext>
            </a:extLst>
          </p:cNvPr>
          <p:cNvSpPr txBox="1"/>
          <p:nvPr/>
        </p:nvSpPr>
        <p:spPr>
          <a:xfrm>
            <a:off x="1121963" y="1029961"/>
            <a:ext cx="9612204" cy="5262979"/>
          </a:xfrm>
          <a:prstGeom prst="rect">
            <a:avLst/>
          </a:prstGeom>
          <a:noFill/>
        </p:spPr>
        <p:txBody>
          <a:bodyPr wrap="square">
            <a:spAutoFit/>
          </a:bodyPr>
          <a:lstStyle/>
          <a:p>
            <a:r>
              <a:rPr lang="tr-TR" sz="2400" b="1"/>
              <a:t>YENİDOĞANIN PRİMER PULMONER HİPERTANSİYONU</a:t>
            </a:r>
            <a:r>
              <a:rPr lang="tr-TR" sz="2400"/>
              <a:t> </a:t>
            </a:r>
          </a:p>
          <a:p>
            <a:r>
              <a:rPr lang="tr-TR" sz="2400"/>
              <a:t>PPHN normal zamanından sonra, zamanında ve normal zamanına yakın doğan bebeklerde görülür. </a:t>
            </a:r>
          </a:p>
          <a:p>
            <a:r>
              <a:rPr lang="tr-TR" sz="2400"/>
              <a:t>PPHN, </a:t>
            </a:r>
            <a:r>
              <a:rPr lang="tr-TR" sz="2400" u="sng"/>
              <a:t>parankimal akciğer hastalığı veya yapısal kalp hastalığı olmadan</a:t>
            </a:r>
            <a:r>
              <a:rPr lang="tr-TR" sz="2400"/>
              <a:t> ağır </a:t>
            </a:r>
            <a:r>
              <a:rPr lang="tr-TR" sz="2400" u="sng"/>
              <a:t>hipoksemi ile karakterizedir. </a:t>
            </a:r>
          </a:p>
          <a:p>
            <a:endParaRPr lang="tr-TR" sz="2400" u="sng"/>
          </a:p>
          <a:p>
            <a:r>
              <a:rPr lang="tr-TR" sz="2400" u="sng"/>
              <a:t>PPHN sıklıkla </a:t>
            </a:r>
            <a:r>
              <a:rPr lang="tr-TR" sz="2400" b="1" u="sng"/>
              <a:t>asfiksi</a:t>
            </a:r>
            <a:r>
              <a:rPr lang="tr-TR" sz="2400" u="sng"/>
              <a:t> veya </a:t>
            </a:r>
            <a:r>
              <a:rPr lang="tr-TR" sz="2400" b="1" u="sng"/>
              <a:t>mekonyum ile boyalı amnion sıvısı</a:t>
            </a:r>
            <a:r>
              <a:rPr lang="tr-TR" sz="2400" u="sng"/>
              <a:t> ile birliktedir. </a:t>
            </a:r>
          </a:p>
          <a:p>
            <a:endParaRPr lang="tr-TR" sz="2400"/>
          </a:p>
          <a:p>
            <a:r>
              <a:rPr lang="tr-TR" sz="2400"/>
              <a:t>Akciğer filminde genellikle( beklenen infıitasyonlardan çok ) </a:t>
            </a:r>
            <a:r>
              <a:rPr lang="tr-TR" sz="2400" u="sng"/>
              <a:t>normal akciğer alanları</a:t>
            </a:r>
            <a:r>
              <a:rPr lang="tr-TR" sz="2400"/>
              <a:t> ve mekonyum aspirasyonuna eşlik eden </a:t>
            </a:r>
            <a:r>
              <a:rPr lang="tr-TR" sz="2400" u="sng"/>
              <a:t>aşırı havalanma bulguları </a:t>
            </a:r>
            <a:r>
              <a:rPr lang="tr-TR" sz="2400"/>
              <a:t>vardır. </a:t>
            </a:r>
          </a:p>
          <a:p>
            <a:r>
              <a:rPr lang="tr-TR" sz="2400" u="sng"/>
              <a:t>PPHN' e neden olabilen diğer sorunlar, konjenital pnömoni, hiperviskozite-polisitemi, konjenital diafragma hernisi, akciğer hipopiazisi,</a:t>
            </a:r>
          </a:p>
          <a:p>
            <a:r>
              <a:rPr lang="tr-TR" sz="2400" u="sng"/>
              <a:t> konjenital siyanotik kalp hastalıkları, hipoglisemi ve hipotermidir. </a:t>
            </a:r>
          </a:p>
        </p:txBody>
      </p:sp>
    </p:spTree>
    <p:extLst>
      <p:ext uri="{BB962C8B-B14F-4D97-AF65-F5344CB8AC3E}">
        <p14:creationId xmlns:p14="http://schemas.microsoft.com/office/powerpoint/2010/main" val="7394222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0737126-E472-CF46-A082-244BA242E83D}"/>
              </a:ext>
            </a:extLst>
          </p:cNvPr>
          <p:cNvSpPr txBox="1"/>
          <p:nvPr/>
        </p:nvSpPr>
        <p:spPr>
          <a:xfrm>
            <a:off x="787532" y="960141"/>
            <a:ext cx="11219632" cy="4893647"/>
          </a:xfrm>
          <a:prstGeom prst="rect">
            <a:avLst/>
          </a:prstGeom>
          <a:noFill/>
        </p:spPr>
        <p:txBody>
          <a:bodyPr wrap="square">
            <a:spAutoFit/>
          </a:bodyPr>
          <a:lstStyle/>
          <a:p>
            <a:r>
              <a:rPr lang="tr-TR" sz="3200" b="1" u="sng">
                <a:solidFill>
                  <a:srgbClr val="000000"/>
                </a:solidFill>
                <a:effectLst/>
              </a:rPr>
              <a:t>Yenidoğanların Geçici Taşipnesi</a:t>
            </a:r>
          </a:p>
          <a:p>
            <a:r>
              <a:rPr lang="tr-TR" sz="2800">
                <a:solidFill>
                  <a:srgbClr val="000000"/>
                </a:solidFill>
                <a:effectLst/>
              </a:rPr>
              <a:t>(transient tachypnea of the newborn TTN)</a:t>
            </a:r>
            <a:br>
              <a:rPr lang="tr-TR" sz="2800"/>
            </a:br>
            <a:endParaRPr lang="tr-TR" sz="2800"/>
          </a:p>
          <a:p>
            <a:r>
              <a:rPr lang="tr-TR" sz="2800">
                <a:solidFill>
                  <a:srgbClr val="000000"/>
                </a:solidFill>
                <a:effectLst/>
              </a:rPr>
              <a:t>Yenidoğanda </a:t>
            </a:r>
            <a:r>
              <a:rPr lang="tr-TR" sz="2800" u="sng">
                <a:solidFill>
                  <a:srgbClr val="000000"/>
                </a:solidFill>
                <a:effectLst/>
              </a:rPr>
              <a:t>taşipnenin en sık nedenidir </a:t>
            </a:r>
            <a:r>
              <a:rPr lang="tr-TR" sz="2800">
                <a:solidFill>
                  <a:srgbClr val="000000"/>
                </a:solidFill>
                <a:effectLst/>
              </a:rPr>
              <a:t> </a:t>
            </a:r>
            <a:br>
              <a:rPr lang="tr-TR" sz="2800"/>
            </a:br>
            <a:r>
              <a:rPr lang="tr-TR" sz="2800">
                <a:solidFill>
                  <a:srgbClr val="000000"/>
                </a:solidFill>
                <a:effectLst/>
              </a:rPr>
              <a:t>Fetal akciğer sıvısının temizlenmesindeki gecikmeye bağlıdır. </a:t>
            </a:r>
            <a:br>
              <a:rPr lang="tr-TR" sz="2800"/>
            </a:br>
            <a:r>
              <a:rPr lang="tr-TR" sz="2800" u="sng">
                <a:solidFill>
                  <a:srgbClr val="000000"/>
                </a:solidFill>
                <a:effectLst/>
              </a:rPr>
              <a:t>Retraksiyonlar, hırıltı ve siyanoz da bulunabilir. </a:t>
            </a:r>
            <a:br>
              <a:rPr lang="tr-TR" sz="2800"/>
            </a:br>
            <a:r>
              <a:rPr lang="tr-TR" sz="2800">
                <a:solidFill>
                  <a:srgbClr val="000000"/>
                </a:solidFill>
                <a:effectLst/>
              </a:rPr>
              <a:t>TTN'si olan bebekler, </a:t>
            </a:r>
            <a:r>
              <a:rPr lang="tr-TR" sz="2800" u="sng">
                <a:solidFill>
                  <a:srgbClr val="000000"/>
                </a:solidFill>
                <a:effectLst/>
              </a:rPr>
              <a:t>oksijen ile respiratuvar desteğe ihtiyaç duyabilirler </a:t>
            </a:r>
            <a:br>
              <a:rPr lang="tr-TR" sz="2800" u="sng"/>
            </a:br>
            <a:r>
              <a:rPr lang="tr-TR" sz="2800">
                <a:solidFill>
                  <a:srgbClr val="000000"/>
                </a:solidFill>
                <a:effectLst/>
              </a:rPr>
              <a:t>yakın takip edilmelidirler. </a:t>
            </a:r>
            <a:br>
              <a:rPr lang="tr-TR" sz="2800"/>
            </a:br>
            <a:r>
              <a:rPr lang="tr-TR" sz="2800">
                <a:solidFill>
                  <a:srgbClr val="000000"/>
                </a:solidFill>
                <a:effectLst/>
              </a:rPr>
              <a:t>Semptomlar tipik olarak 12 ile 24 saate düzelir </a:t>
            </a:r>
          </a:p>
          <a:p>
            <a:r>
              <a:rPr lang="tr-TR" sz="2800" u="sng">
                <a:solidFill>
                  <a:srgbClr val="000000"/>
                </a:solidFill>
                <a:effectLst/>
              </a:rPr>
              <a:t>fakat 72 saate kadar uzayabilir. </a:t>
            </a:r>
            <a:br>
              <a:rPr lang="tr-TR" sz="2800"/>
            </a:br>
            <a:endParaRPr lang="tr-TR" sz="2800"/>
          </a:p>
        </p:txBody>
      </p:sp>
    </p:spTree>
    <p:extLst>
      <p:ext uri="{BB962C8B-B14F-4D97-AF65-F5344CB8AC3E}">
        <p14:creationId xmlns:p14="http://schemas.microsoft.com/office/powerpoint/2010/main" val="31302177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ikdörtgen: Eğimli 14">
            <a:extLst>
              <a:ext uri="{FF2B5EF4-FFF2-40B4-BE49-F238E27FC236}">
                <a16:creationId xmlns:a16="http://schemas.microsoft.com/office/drawing/2014/main" id="{61C51368-D32C-3D44-A10B-FADFECE0DBF0}"/>
              </a:ext>
            </a:extLst>
          </p:cNvPr>
          <p:cNvSpPr/>
          <p:nvPr/>
        </p:nvSpPr>
        <p:spPr>
          <a:xfrm>
            <a:off x="351333" y="926412"/>
            <a:ext cx="11489333" cy="208483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C24914F0-269A-5D4D-A926-BF0A60B8AA6D}"/>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4" name="Metin kutusu 23">
            <a:extLst>
              <a:ext uri="{FF2B5EF4-FFF2-40B4-BE49-F238E27FC236}">
                <a16:creationId xmlns:a16="http://schemas.microsoft.com/office/drawing/2014/main" id="{4DB10497-7382-F146-9228-75DC2525557B}"/>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8" name="Metin kutusu 27">
            <a:extLst>
              <a:ext uri="{FF2B5EF4-FFF2-40B4-BE49-F238E27FC236}">
                <a16:creationId xmlns:a16="http://schemas.microsoft.com/office/drawing/2014/main" id="{EC7DAC51-744A-7349-9485-435D83E93C7A}"/>
              </a:ext>
            </a:extLst>
          </p:cNvPr>
          <p:cNvSpPr txBox="1"/>
          <p:nvPr/>
        </p:nvSpPr>
        <p:spPr>
          <a:xfrm>
            <a:off x="2136044" y="1585851"/>
            <a:ext cx="7228033" cy="830997"/>
          </a:xfrm>
          <a:prstGeom prst="rect">
            <a:avLst/>
          </a:prstGeom>
          <a:noFill/>
        </p:spPr>
        <p:txBody>
          <a:bodyPr wrap="square" rtlCol="0">
            <a:spAutoFit/>
          </a:bodyPr>
          <a:lstStyle/>
          <a:p>
            <a:pPr algn="l"/>
            <a:r>
              <a:rPr lang="tr-TR" sz="4800"/>
              <a:t>KARDİOVASKÜLER  SİSTEM</a:t>
            </a:r>
          </a:p>
        </p:txBody>
      </p:sp>
    </p:spTree>
    <p:extLst>
      <p:ext uri="{BB962C8B-B14F-4D97-AF65-F5344CB8AC3E}">
        <p14:creationId xmlns:p14="http://schemas.microsoft.com/office/powerpoint/2010/main" val="39715228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48AD188A-9BC3-BE4F-8005-03D00EB7D085}"/>
              </a:ext>
            </a:extLst>
          </p:cNvPr>
          <p:cNvSpPr txBox="1"/>
          <p:nvPr/>
        </p:nvSpPr>
        <p:spPr>
          <a:xfrm>
            <a:off x="501647" y="431525"/>
            <a:ext cx="12832454" cy="3877985"/>
          </a:xfrm>
          <a:prstGeom prst="rect">
            <a:avLst/>
          </a:prstGeom>
          <a:noFill/>
        </p:spPr>
        <p:txBody>
          <a:bodyPr wrap="square">
            <a:spAutoFit/>
          </a:bodyPr>
          <a:lstStyle/>
          <a:p>
            <a:r>
              <a:rPr lang="tr-TR" sz="2400">
                <a:effectLst/>
              </a:rPr>
              <a:t> </a:t>
            </a:r>
            <a:r>
              <a:rPr lang="tr-TR" sz="2400" u="sng">
                <a:effectLst/>
              </a:rPr>
              <a:t>SİYANOZ</a:t>
            </a:r>
          </a:p>
          <a:p>
            <a:r>
              <a:rPr lang="tr-TR" sz="2400">
                <a:effectLst/>
              </a:rPr>
              <a:t>Doğumdan  hemen  sonra  yenidoğan  bebeklerde  belirlenen  siyanoz </a:t>
            </a:r>
          </a:p>
          <a:p>
            <a:r>
              <a:rPr lang="tr-TR" sz="2400">
                <a:effectLst/>
              </a:rPr>
              <a:t>yaklaşık  5-10  dakikada  düzelir  ( R esim 1 .6).</a:t>
            </a:r>
          </a:p>
          <a:p>
            <a:endParaRPr lang="tr-TR" sz="2400"/>
          </a:p>
          <a:p>
            <a:r>
              <a:rPr lang="tr-TR" sz="2400">
                <a:effectLst/>
              </a:rPr>
              <a:t>Gerekirse  bu  bebekler  </a:t>
            </a:r>
            <a:r>
              <a:rPr lang="tr-TR" sz="2400" u="sng">
                <a:effectLst/>
              </a:rPr>
              <a:t>nabız oksimetresi  ile  izlenmelidir. </a:t>
            </a:r>
            <a:r>
              <a:rPr lang="tr-TR" sz="2400">
                <a:effectLst/>
              </a:rPr>
              <a:t> </a:t>
            </a:r>
            <a:br>
              <a:rPr lang="tr-TR" sz="2400"/>
            </a:br>
            <a:r>
              <a:rPr lang="tr-TR" sz="2400">
                <a:effectLst/>
              </a:rPr>
              <a:t>Son  yıllarda  doğumsal  ağır  kalp hastalıklarının  erken  tanımlanması  için </a:t>
            </a:r>
          </a:p>
          <a:p>
            <a:r>
              <a:rPr lang="tr-TR" sz="2400">
                <a:effectLst/>
              </a:rPr>
              <a:t>yenidoğan  bebeklerin  hastaneden taburcu  olmadan  önce  </a:t>
            </a:r>
          </a:p>
          <a:p>
            <a:r>
              <a:rPr lang="tr-TR" sz="2400">
                <a:effectLst/>
              </a:rPr>
              <a:t>en az  bir  kez  nabız  oksimetresi  ile  oksijen saturasyonlarının bakılması önerilmektedir.</a:t>
            </a:r>
            <a:endParaRPr lang="tr-TR" sz="2400"/>
          </a:p>
          <a:p>
            <a:endParaRPr lang="tr-TR">
              <a:effectLst/>
            </a:endParaRPr>
          </a:p>
          <a:p>
            <a:endParaRPr lang="tr-TR"/>
          </a:p>
          <a:p>
            <a:r>
              <a:rPr lang="tr-TR">
                <a:effectLst/>
              </a:rPr>
              <a:t> </a:t>
            </a:r>
            <a:endParaRPr lang="tr-TR"/>
          </a:p>
        </p:txBody>
      </p:sp>
      <p:pic>
        <p:nvPicPr>
          <p:cNvPr id="8" name="Resim 8">
            <a:extLst>
              <a:ext uri="{FF2B5EF4-FFF2-40B4-BE49-F238E27FC236}">
                <a16:creationId xmlns:a16="http://schemas.microsoft.com/office/drawing/2014/main" id="{E4D7E857-C622-8D4F-B810-648BE8063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2896" y="3573657"/>
            <a:ext cx="7439025" cy="3076575"/>
          </a:xfrm>
          <a:prstGeom prst="rect">
            <a:avLst/>
          </a:prstGeom>
        </p:spPr>
      </p:pic>
    </p:spTree>
    <p:extLst>
      <p:ext uri="{BB962C8B-B14F-4D97-AF65-F5344CB8AC3E}">
        <p14:creationId xmlns:p14="http://schemas.microsoft.com/office/powerpoint/2010/main" val="34633230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4F1C6246-EC23-1144-B6AC-A32FF885C1AA}"/>
              </a:ext>
            </a:extLst>
          </p:cNvPr>
          <p:cNvSpPr txBox="1"/>
          <p:nvPr/>
        </p:nvSpPr>
        <p:spPr>
          <a:xfrm>
            <a:off x="744378" y="1823190"/>
            <a:ext cx="11447621" cy="1754326"/>
          </a:xfrm>
          <a:prstGeom prst="rect">
            <a:avLst/>
          </a:prstGeom>
          <a:noFill/>
        </p:spPr>
        <p:txBody>
          <a:bodyPr wrap="square">
            <a:spAutoFit/>
          </a:bodyPr>
          <a:lstStyle/>
          <a:p>
            <a:r>
              <a:rPr lang="tr-TR" sz="3600">
                <a:solidFill>
                  <a:srgbClr val="000000"/>
                </a:solidFill>
                <a:effectLst/>
              </a:rPr>
              <a:t>Oskültasyondan önce </a:t>
            </a:r>
            <a:r>
              <a:rPr lang="tr-TR" sz="3600" u="sng">
                <a:solidFill>
                  <a:srgbClr val="000000"/>
                </a:solidFill>
                <a:effectLst/>
              </a:rPr>
              <a:t>kapiller dolum</a:t>
            </a:r>
            <a:r>
              <a:rPr lang="tr-TR" sz="3600">
                <a:solidFill>
                  <a:srgbClr val="000000"/>
                </a:solidFill>
                <a:effectLst/>
              </a:rPr>
              <a:t> gözlenmeli ve </a:t>
            </a:r>
            <a:br>
              <a:rPr lang="tr-TR" sz="3600"/>
            </a:br>
            <a:r>
              <a:rPr lang="tr-TR" sz="3600" u="sng">
                <a:solidFill>
                  <a:srgbClr val="000000"/>
                </a:solidFill>
                <a:effectLst/>
              </a:rPr>
              <a:t>kalbin maksimal tepe atımı noktası </a:t>
            </a:r>
            <a:r>
              <a:rPr lang="tr-TR" sz="3600">
                <a:solidFill>
                  <a:srgbClr val="000000"/>
                </a:solidFill>
                <a:effectLst/>
              </a:rPr>
              <a:t>palpe edilmelidir. </a:t>
            </a:r>
            <a:br>
              <a:rPr lang="tr-TR" sz="3600"/>
            </a:br>
            <a:r>
              <a:rPr lang="tr-TR" sz="3600"/>
              <a:t> </a:t>
            </a:r>
            <a:r>
              <a:rPr lang="tr-TR" sz="3600">
                <a:solidFill>
                  <a:srgbClr val="000000"/>
                </a:solidFill>
                <a:effectLst/>
              </a:rPr>
              <a:t>(point of maximal impulse: PMI)  </a:t>
            </a:r>
            <a:endParaRPr lang="tr-TR"/>
          </a:p>
        </p:txBody>
      </p:sp>
    </p:spTree>
    <p:extLst>
      <p:ext uri="{BB962C8B-B14F-4D97-AF65-F5344CB8AC3E}">
        <p14:creationId xmlns:p14="http://schemas.microsoft.com/office/powerpoint/2010/main" val="15395380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2D73976B-F3AD-3C44-B419-0591D56E6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0" y="1104899"/>
            <a:ext cx="8001000" cy="4648200"/>
          </a:xfrm>
          <a:prstGeom prst="rect">
            <a:avLst/>
          </a:prstGeom>
        </p:spPr>
      </p:pic>
    </p:spTree>
    <p:extLst>
      <p:ext uri="{BB962C8B-B14F-4D97-AF65-F5344CB8AC3E}">
        <p14:creationId xmlns:p14="http://schemas.microsoft.com/office/powerpoint/2010/main" val="289559445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413F912F-0C68-B247-B792-97CE0CBF79CA}"/>
              </a:ext>
            </a:extLst>
          </p:cNvPr>
          <p:cNvSpPr txBox="1"/>
          <p:nvPr/>
        </p:nvSpPr>
        <p:spPr>
          <a:xfrm>
            <a:off x="334430" y="183543"/>
            <a:ext cx="11857569" cy="4401205"/>
          </a:xfrm>
          <a:prstGeom prst="rect">
            <a:avLst/>
          </a:prstGeom>
          <a:noFill/>
        </p:spPr>
        <p:txBody>
          <a:bodyPr wrap="square">
            <a:spAutoFit/>
          </a:bodyPr>
          <a:lstStyle/>
          <a:p>
            <a:r>
              <a:rPr lang="tr-TR" sz="2800">
                <a:solidFill>
                  <a:srgbClr val="000000"/>
                </a:solidFill>
                <a:effectLst/>
              </a:rPr>
              <a:t>*  Kalbin oskültasyonu </a:t>
            </a:r>
            <a:r>
              <a:rPr lang="tr-TR" sz="2800" u="sng">
                <a:solidFill>
                  <a:srgbClr val="000000"/>
                </a:solidFill>
                <a:effectLst/>
              </a:rPr>
              <a:t>en iyi sol sternal kenar boyunca</a:t>
            </a:r>
            <a:r>
              <a:rPr lang="tr-TR" sz="2800">
                <a:solidFill>
                  <a:srgbClr val="000000"/>
                </a:solidFill>
                <a:effectLst/>
              </a:rPr>
              <a:t> yapılır; </a:t>
            </a:r>
            <a:br>
              <a:rPr lang="tr-TR" sz="2800"/>
            </a:br>
            <a:r>
              <a:rPr lang="tr-TR" sz="2800"/>
              <a:t>*  </a:t>
            </a:r>
            <a:r>
              <a:rPr lang="tr-TR" sz="2800">
                <a:solidFill>
                  <a:srgbClr val="000000"/>
                </a:solidFill>
              </a:rPr>
              <a:t>B</a:t>
            </a:r>
            <a:r>
              <a:rPr lang="tr-TR" sz="2800">
                <a:solidFill>
                  <a:srgbClr val="000000"/>
                </a:solidFill>
                <a:effectLst/>
              </a:rPr>
              <a:t>irinci ve ikinci kalp sesleri açıkça ve düzenli olarak duyulmalıdır. </a:t>
            </a:r>
            <a:br>
              <a:rPr lang="tr-TR" sz="2800"/>
            </a:br>
            <a:r>
              <a:rPr lang="tr-TR" sz="2800"/>
              <a:t>*  </a:t>
            </a:r>
            <a:r>
              <a:rPr lang="tr-TR" sz="2800">
                <a:effectLst/>
              </a:rPr>
              <a:t>Kalbin pozisyonu, bebeklerde daha büyük çocuklara göre daha orta hattadır. </a:t>
            </a:r>
            <a:br>
              <a:rPr lang="tr-TR" sz="2800"/>
            </a:br>
            <a:r>
              <a:rPr lang="tr-TR" sz="2800" u="sng"/>
              <a:t>*  </a:t>
            </a:r>
            <a:r>
              <a:rPr lang="tr-TR" sz="2800" u="sng">
                <a:effectLst/>
              </a:rPr>
              <a:t>Yaşamın ilk gününde birinci kalp sesi normaldir, </a:t>
            </a:r>
            <a:br>
              <a:rPr lang="tr-TR" sz="2800" u="sng"/>
            </a:br>
            <a:r>
              <a:rPr lang="tr-TR" sz="2800" u="sng">
                <a:effectLst/>
              </a:rPr>
              <a:t>buna karşın ikinci kalp sesinde çiftleşme olmayabilir. </a:t>
            </a:r>
            <a:br>
              <a:rPr lang="tr-TR" sz="2800"/>
            </a:br>
            <a:r>
              <a:rPr lang="tr-TR" sz="2800"/>
              <a:t>(</a:t>
            </a:r>
            <a:r>
              <a:rPr lang="tr-TR" sz="2800" u="sng">
                <a:effectLst/>
              </a:rPr>
              <a:t>Yenidoğanın persistan pulmoner hipertansiyonunda (PPHN), büyük damarların transpozİsyonu ve pulmoner atrezide ikinci kalp sesinde çiftleşme azalır.</a:t>
            </a:r>
            <a:r>
              <a:rPr lang="tr-TR" sz="2800">
                <a:effectLst/>
              </a:rPr>
              <a:t>)</a:t>
            </a:r>
            <a:r>
              <a:rPr lang="tr-TR" sz="2800"/>
              <a:t> </a:t>
            </a:r>
            <a:br>
              <a:rPr lang="tr-TR" sz="2800"/>
            </a:br>
            <a:r>
              <a:rPr lang="tr-TR" sz="2800"/>
              <a:t>*  </a:t>
            </a:r>
            <a:r>
              <a:rPr lang="tr-TR" sz="2800">
                <a:solidFill>
                  <a:srgbClr val="000000"/>
                </a:solidFill>
                <a:effectLst/>
              </a:rPr>
              <a:t>Üfürümler, yaşamın ilk 24 saatinde sıktır. </a:t>
            </a:r>
            <a:br>
              <a:rPr lang="tr-TR" sz="2800"/>
            </a:br>
            <a:r>
              <a:rPr lang="tr-TR" sz="2800"/>
              <a:t>*  </a:t>
            </a:r>
            <a:r>
              <a:rPr lang="tr-TR" sz="2800" u="sng">
                <a:solidFill>
                  <a:srgbClr val="000000"/>
                </a:solidFill>
                <a:effectLst/>
              </a:rPr>
              <a:t>Kaba</a:t>
            </a:r>
            <a:r>
              <a:rPr lang="tr-TR" sz="2800">
                <a:solidFill>
                  <a:srgbClr val="000000"/>
                </a:solidFill>
                <a:effectLst/>
              </a:rPr>
              <a:t>, </a:t>
            </a:r>
            <a:r>
              <a:rPr lang="tr-TR" sz="2800" u="sng">
                <a:solidFill>
                  <a:srgbClr val="000000"/>
                </a:solidFill>
                <a:effectLst/>
              </a:rPr>
              <a:t>pansistolik</a:t>
            </a:r>
            <a:r>
              <a:rPr lang="tr-TR" sz="2800">
                <a:solidFill>
                  <a:srgbClr val="000000"/>
                </a:solidFill>
                <a:effectLst/>
              </a:rPr>
              <a:t>, </a:t>
            </a:r>
            <a:r>
              <a:rPr lang="tr-TR" sz="2800" u="sng">
                <a:solidFill>
                  <a:srgbClr val="000000"/>
                </a:solidFill>
                <a:effectLst/>
              </a:rPr>
              <a:t>lll/IV ya da daha şiddetli üfürümler</a:t>
            </a:r>
            <a:r>
              <a:rPr lang="tr-TR" sz="2800">
                <a:solidFill>
                  <a:srgbClr val="000000"/>
                </a:solidFill>
                <a:effectLst/>
              </a:rPr>
              <a:t> ile </a:t>
            </a:r>
            <a:br>
              <a:rPr lang="tr-TR" sz="2800"/>
            </a:br>
            <a:r>
              <a:rPr lang="tr-TR" sz="2800" u="sng">
                <a:solidFill>
                  <a:srgbClr val="000000"/>
                </a:solidFill>
                <a:effectLst/>
              </a:rPr>
              <a:t>anormal ikinci kalp sesi</a:t>
            </a:r>
            <a:r>
              <a:rPr lang="tr-TR" sz="2800">
                <a:solidFill>
                  <a:srgbClr val="000000"/>
                </a:solidFill>
                <a:effectLst/>
              </a:rPr>
              <a:t>nin eşlik ettiği üfürümler ileri değerlendirme gerektirir. </a:t>
            </a:r>
            <a:endParaRPr lang="tr-TR" sz="2800"/>
          </a:p>
        </p:txBody>
      </p:sp>
    </p:spTree>
    <p:extLst>
      <p:ext uri="{BB962C8B-B14F-4D97-AF65-F5344CB8AC3E}">
        <p14:creationId xmlns:p14="http://schemas.microsoft.com/office/powerpoint/2010/main" val="2085007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8D4DE17C-41D1-3943-9D9B-D2EC9A3FB81C}"/>
              </a:ext>
            </a:extLst>
          </p:cNvPr>
          <p:cNvSpPr txBox="1"/>
          <p:nvPr/>
        </p:nvSpPr>
        <p:spPr>
          <a:xfrm>
            <a:off x="679651" y="161822"/>
            <a:ext cx="11359878" cy="5539978"/>
          </a:xfrm>
          <a:prstGeom prst="rect">
            <a:avLst/>
          </a:prstGeom>
          <a:noFill/>
        </p:spPr>
        <p:txBody>
          <a:bodyPr wrap="square">
            <a:spAutoFit/>
          </a:bodyPr>
          <a:lstStyle/>
          <a:p>
            <a:r>
              <a:rPr lang="tr-TR" sz="2400" u="sng">
                <a:effectLst/>
              </a:rPr>
              <a:t>Yenidoğanda  kalp atımı  120-160/dk  arasındadır.</a:t>
            </a:r>
            <a:r>
              <a:rPr lang="tr-TR" sz="2400">
                <a:effectLst/>
              </a:rPr>
              <a:t>  </a:t>
            </a:r>
            <a:br>
              <a:rPr lang="tr-TR" sz="2400"/>
            </a:br>
            <a:r>
              <a:rPr lang="tr-TR" sz="2400">
                <a:effectLst/>
              </a:rPr>
              <a:t>Bazı  bebeklerde  </a:t>
            </a:r>
            <a:r>
              <a:rPr lang="tr-TR" sz="2400" u="sng">
                <a:effectLst/>
              </a:rPr>
              <a:t>uyku sırasında  85-90/dk  olabilir.</a:t>
            </a:r>
            <a:r>
              <a:rPr lang="tr-TR" sz="2400">
                <a:effectLst/>
              </a:rPr>
              <a:t>  </a:t>
            </a:r>
            <a:br>
              <a:rPr lang="tr-TR" sz="2400"/>
            </a:br>
            <a:endParaRPr lang="tr-TR" sz="2400"/>
          </a:p>
          <a:p>
            <a:r>
              <a:rPr lang="tr-TR" sz="2400" u="sng">
                <a:effectLst/>
              </a:rPr>
              <a:t>Kalp  tepe  atımının  &lt;100  veya  &gt;160/dk  olması veya  ritim  bozukluğu  şüphesinde  tetkik  ve  tedaviye  yönlendirilmelidir.</a:t>
            </a:r>
            <a:r>
              <a:rPr lang="tr-TR" sz="2400">
                <a:effectLst/>
              </a:rPr>
              <a:t> </a:t>
            </a:r>
            <a:br>
              <a:rPr lang="tr-TR" sz="2400"/>
            </a:br>
            <a:br>
              <a:rPr lang="tr-TR" sz="2400"/>
            </a:br>
            <a:r>
              <a:rPr lang="tr-TR" sz="2400">
                <a:effectLst/>
              </a:rPr>
              <a:t>Üst ve alt ekstremitelerde (brakial ve femoral arterler üzerinde) nabızlar palpe edilmelidir. </a:t>
            </a:r>
            <a:br>
              <a:rPr lang="tr-TR" sz="2400"/>
            </a:br>
            <a:r>
              <a:rPr lang="tr-TR" sz="2400">
                <a:effectLst/>
              </a:rPr>
              <a:t>Üfürümü ve kalp yetmezliği olan tüm bebeklerde üst ve alt ekstremitelerden kan basıncı ölçülmelidir. </a:t>
            </a:r>
            <a:br>
              <a:rPr lang="tr-TR" sz="2400"/>
            </a:br>
            <a:r>
              <a:rPr lang="tr-TR" sz="2400" u="sng">
                <a:effectLst/>
              </a:rPr>
              <a:t>Üst ve alt ekstremitelerde ölçülen kan basınçları arasında</a:t>
            </a:r>
            <a:br>
              <a:rPr lang="tr-TR" sz="2400" u="sng"/>
            </a:br>
            <a:r>
              <a:rPr lang="tr-TR" sz="2400" u="sng">
                <a:effectLst/>
              </a:rPr>
              <a:t>10 - 20 mmHg ' dan daha fazla bir fark</a:t>
            </a:r>
            <a:r>
              <a:rPr lang="tr-TR" sz="2400">
                <a:effectLst/>
              </a:rPr>
              <a:t> olması </a:t>
            </a:r>
            <a:r>
              <a:rPr lang="tr-TR" sz="2400" b="1" u="sng">
                <a:effectLst/>
              </a:rPr>
              <a:t>aort koarktasyonu</a:t>
            </a:r>
            <a:r>
              <a:rPr lang="tr-TR" sz="2400" u="sng">
                <a:effectLst/>
              </a:rPr>
              <a:t>nu düşündürür. </a:t>
            </a:r>
            <a:br>
              <a:rPr lang="tr-TR" sz="2400" u="sng"/>
            </a:br>
            <a:br>
              <a:rPr lang="tr-TR" sz="2400"/>
            </a:br>
            <a:r>
              <a:rPr lang="tr-TR" sz="2400">
                <a:solidFill>
                  <a:srgbClr val="000000"/>
                </a:solidFill>
                <a:effectLst/>
              </a:rPr>
              <a:t>Femoral nabızlar yeterli perfüzyonu değerlendirmek için palpe edilmelidir.</a:t>
            </a:r>
            <a:br>
              <a:rPr lang="tr-TR" sz="2400"/>
            </a:br>
            <a:r>
              <a:rPr lang="tr-TR" sz="2400" u="sng">
                <a:solidFill>
                  <a:srgbClr val="000000"/>
                </a:solidFill>
                <a:effectLst/>
              </a:rPr>
              <a:t>Femoral nabızların olmayışı ya da asimetrisi</a:t>
            </a:r>
            <a:r>
              <a:rPr lang="tr-TR" sz="2400">
                <a:solidFill>
                  <a:srgbClr val="000000"/>
                </a:solidFill>
                <a:effectLst/>
              </a:rPr>
              <a:t>  </a:t>
            </a:r>
            <a:r>
              <a:rPr lang="tr-TR" sz="2400" b="1" u="sng">
                <a:solidFill>
                  <a:srgbClr val="000000"/>
                </a:solidFill>
                <a:effectLst/>
              </a:rPr>
              <a:t>aort koarktasyonu</a:t>
            </a:r>
            <a:r>
              <a:rPr lang="tr-TR" sz="2400" u="sng">
                <a:solidFill>
                  <a:srgbClr val="000000"/>
                </a:solidFill>
                <a:effectLst/>
              </a:rPr>
              <a:t>na işaret edebilir. </a:t>
            </a:r>
            <a:br>
              <a:rPr lang="tr-TR"/>
            </a:br>
            <a:endParaRPr lang="tr-TR"/>
          </a:p>
        </p:txBody>
      </p:sp>
    </p:spTree>
    <p:extLst>
      <p:ext uri="{BB962C8B-B14F-4D97-AF65-F5344CB8AC3E}">
        <p14:creationId xmlns:p14="http://schemas.microsoft.com/office/powerpoint/2010/main" val="2280566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33859E9D-EF62-3545-AEAB-ECD840CD8262}"/>
              </a:ext>
            </a:extLst>
          </p:cNvPr>
          <p:cNvSpPr txBox="1"/>
          <p:nvPr/>
        </p:nvSpPr>
        <p:spPr>
          <a:xfrm>
            <a:off x="507040" y="291279"/>
            <a:ext cx="11500123" cy="5539978"/>
          </a:xfrm>
          <a:prstGeom prst="rect">
            <a:avLst/>
          </a:prstGeom>
          <a:noFill/>
        </p:spPr>
        <p:txBody>
          <a:bodyPr wrap="square">
            <a:spAutoFit/>
          </a:bodyPr>
          <a:lstStyle/>
          <a:p>
            <a:r>
              <a:rPr lang="tr-TR" sz="2800" b="1">
                <a:solidFill>
                  <a:schemeClr val="accent5">
                    <a:lumMod val="40000"/>
                    <a:lumOff val="60000"/>
                  </a:schemeClr>
                </a:solidFill>
                <a:effectLst/>
              </a:rPr>
              <a:t>2- </a:t>
            </a:r>
            <a:r>
              <a:rPr lang="tr-TR" sz="2800" b="1">
                <a:solidFill>
                  <a:schemeClr val="accent5">
                    <a:lumMod val="40000"/>
                    <a:lumOff val="60000"/>
                  </a:schemeClr>
                </a:solidFill>
              </a:rPr>
              <a:t>YENİ DOĞMUŞ  BEBEĞİN  DEĞERLENDİRİLMESİ </a:t>
            </a:r>
            <a:br>
              <a:rPr lang="tr-TR" sz="2800" b="1">
                <a:solidFill>
                  <a:schemeClr val="accent5">
                    <a:lumMod val="40000"/>
                    <a:lumOff val="60000"/>
                  </a:schemeClr>
                </a:solidFill>
              </a:rPr>
            </a:br>
            <a:r>
              <a:rPr lang="tr-TR" sz="2800">
                <a:solidFill>
                  <a:srgbClr val="000000"/>
                </a:solidFill>
                <a:effectLst/>
              </a:rPr>
              <a:t>  </a:t>
            </a:r>
          </a:p>
          <a:p>
            <a:r>
              <a:rPr lang="tr-TR" sz="2800">
                <a:solidFill>
                  <a:srgbClr val="000000"/>
                </a:solidFill>
              </a:rPr>
              <a:t>  </a:t>
            </a:r>
            <a:r>
              <a:rPr lang="tr-TR" sz="2800">
                <a:solidFill>
                  <a:srgbClr val="000000"/>
                </a:solidFill>
                <a:effectLst/>
              </a:rPr>
              <a:t>*    Temiz bir amniyotik sıvısı olan , </a:t>
            </a:r>
            <a:br>
              <a:rPr lang="tr-TR" sz="2800"/>
            </a:br>
            <a:r>
              <a:rPr lang="tr-TR" sz="2800"/>
              <a:t> </a:t>
            </a:r>
            <a:r>
              <a:rPr lang="tr-TR" sz="2800">
                <a:solidFill>
                  <a:srgbClr val="000000"/>
                </a:solidFill>
              </a:rPr>
              <a:t> *    </a:t>
            </a:r>
            <a:r>
              <a:rPr lang="tr-TR" sz="2800">
                <a:solidFill>
                  <a:srgbClr val="000000"/>
                </a:solidFill>
                <a:effectLst/>
              </a:rPr>
              <a:t>hareketli , </a:t>
            </a:r>
            <a:br>
              <a:rPr lang="tr-TR" sz="2800"/>
            </a:br>
            <a:r>
              <a:rPr lang="tr-TR" sz="2800">
                <a:solidFill>
                  <a:srgbClr val="000000"/>
                </a:solidFill>
                <a:effectLst/>
              </a:rPr>
              <a:t>  *    doğumda güçlü bir respiratuvar efor ile soluyan veya ağlayan, </a:t>
            </a:r>
            <a:br>
              <a:rPr lang="tr-TR" sz="2800"/>
            </a:br>
            <a:r>
              <a:rPr lang="tr-TR" sz="2800"/>
              <a:t>  *    </a:t>
            </a:r>
            <a:r>
              <a:rPr lang="tr-TR" sz="2800">
                <a:solidFill>
                  <a:srgbClr val="000000"/>
                </a:solidFill>
                <a:effectLst/>
              </a:rPr>
              <a:t>kalp hızı 100 atım/dakika'dan fazla  </a:t>
            </a:r>
            <a:br>
              <a:rPr lang="tr-TR" sz="2800"/>
            </a:br>
            <a:r>
              <a:rPr lang="tr-TR" sz="2800"/>
              <a:t>  *    </a:t>
            </a:r>
            <a:r>
              <a:rPr lang="tr-TR" sz="2800">
                <a:solidFill>
                  <a:srgbClr val="000000"/>
                </a:solidFill>
                <a:effectLst/>
              </a:rPr>
              <a:t>kas tonusu iyi  , </a:t>
            </a:r>
            <a:br>
              <a:rPr lang="tr-TR" sz="2800"/>
            </a:br>
            <a:r>
              <a:rPr lang="tr-TR" sz="2800">
                <a:solidFill>
                  <a:srgbClr val="000000"/>
                </a:solidFill>
                <a:effectLst/>
              </a:rPr>
              <a:t>  *    term bir  yenidoğan</a:t>
            </a:r>
          </a:p>
          <a:p>
            <a:r>
              <a:rPr lang="tr-TR" sz="2800">
                <a:solidFill>
                  <a:srgbClr val="000000"/>
                </a:solidFill>
              </a:rPr>
              <a:t>            </a:t>
            </a:r>
            <a:r>
              <a:rPr lang="tr-TR" sz="2800">
                <a:solidFill>
                  <a:srgbClr val="000000"/>
                </a:solidFill>
                <a:effectLst/>
              </a:rPr>
              <a:t>, </a:t>
            </a:r>
            <a:r>
              <a:rPr lang="tr-TR" sz="2800" u="sng">
                <a:solidFill>
                  <a:srgbClr val="000000"/>
                </a:solidFill>
                <a:effectLst/>
              </a:rPr>
              <a:t>kurulandıktan sonra</a:t>
            </a:r>
            <a:r>
              <a:rPr lang="tr-TR" sz="2800">
                <a:solidFill>
                  <a:srgbClr val="000000"/>
                </a:solidFill>
                <a:effectLst/>
              </a:rPr>
              <a:t> </a:t>
            </a:r>
          </a:p>
          <a:p>
            <a:r>
              <a:rPr lang="tr-TR" sz="2800">
                <a:solidFill>
                  <a:srgbClr val="000000"/>
                </a:solidFill>
                <a:effectLst/>
              </a:rPr>
              <a:t>   deri-deri teması ve </a:t>
            </a:r>
            <a:r>
              <a:rPr lang="tr-TR" sz="2800" u="sng">
                <a:solidFill>
                  <a:srgbClr val="000000"/>
                </a:solidFill>
                <a:effectLst/>
              </a:rPr>
              <a:t>emzirilmek için annesine verilebilir</a:t>
            </a:r>
            <a:r>
              <a:rPr lang="tr-TR" sz="2800">
                <a:solidFill>
                  <a:srgbClr val="000000"/>
                </a:solidFill>
                <a:effectLst/>
              </a:rPr>
              <a:t>. </a:t>
            </a:r>
          </a:p>
          <a:p>
            <a:r>
              <a:rPr lang="tr-TR" sz="2800">
                <a:effectLst/>
              </a:rPr>
              <a:t>   Emzirmeye</a:t>
            </a:r>
            <a:r>
              <a:rPr lang="tr-TR" sz="2800">
                <a:solidFill>
                  <a:srgbClr val="A5A5A5"/>
                </a:solidFill>
                <a:effectLst/>
              </a:rPr>
              <a:t>, </a:t>
            </a:r>
            <a:r>
              <a:rPr lang="tr-TR" sz="2800">
                <a:effectLst/>
              </a:rPr>
              <a:t>doğumdan sonra mümkün olan en kısa sürede, tercihen doğumdan sonraki ilk saat içinde başlanmalıdır. </a:t>
            </a:r>
            <a:br>
              <a:rPr lang="tr-TR"/>
            </a:br>
            <a:endParaRPr lang="tr-TR"/>
          </a:p>
        </p:txBody>
      </p:sp>
    </p:spTree>
    <p:extLst>
      <p:ext uri="{BB962C8B-B14F-4D97-AF65-F5344CB8AC3E}">
        <p14:creationId xmlns:p14="http://schemas.microsoft.com/office/powerpoint/2010/main" val="40219541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ikdörtgen: Eğimli 14">
            <a:extLst>
              <a:ext uri="{FF2B5EF4-FFF2-40B4-BE49-F238E27FC236}">
                <a16:creationId xmlns:a16="http://schemas.microsoft.com/office/drawing/2014/main" id="{61C51368-D32C-3D44-A10B-FADFECE0DBF0}"/>
              </a:ext>
            </a:extLst>
          </p:cNvPr>
          <p:cNvSpPr/>
          <p:nvPr/>
        </p:nvSpPr>
        <p:spPr>
          <a:xfrm>
            <a:off x="351333" y="926412"/>
            <a:ext cx="11489333" cy="208483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C24914F0-269A-5D4D-A926-BF0A60B8AA6D}"/>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4" name="Metin kutusu 23">
            <a:extLst>
              <a:ext uri="{FF2B5EF4-FFF2-40B4-BE49-F238E27FC236}">
                <a16:creationId xmlns:a16="http://schemas.microsoft.com/office/drawing/2014/main" id="{4DB10497-7382-F146-9228-75DC2525557B}"/>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8" name="Metin kutusu 27">
            <a:extLst>
              <a:ext uri="{FF2B5EF4-FFF2-40B4-BE49-F238E27FC236}">
                <a16:creationId xmlns:a16="http://schemas.microsoft.com/office/drawing/2014/main" id="{EC7DAC51-744A-7349-9485-435D83E93C7A}"/>
              </a:ext>
            </a:extLst>
          </p:cNvPr>
          <p:cNvSpPr txBox="1"/>
          <p:nvPr/>
        </p:nvSpPr>
        <p:spPr>
          <a:xfrm>
            <a:off x="3916082" y="1553329"/>
            <a:ext cx="4167015" cy="830997"/>
          </a:xfrm>
          <a:prstGeom prst="rect">
            <a:avLst/>
          </a:prstGeom>
          <a:noFill/>
        </p:spPr>
        <p:txBody>
          <a:bodyPr wrap="square" rtlCol="0">
            <a:spAutoFit/>
          </a:bodyPr>
          <a:lstStyle/>
          <a:p>
            <a:pPr algn="l"/>
            <a:r>
              <a:rPr lang="tr-TR" sz="4800"/>
              <a:t>EKSTREMİTELER</a:t>
            </a:r>
          </a:p>
        </p:txBody>
      </p:sp>
    </p:spTree>
    <p:extLst>
      <p:ext uri="{BB962C8B-B14F-4D97-AF65-F5344CB8AC3E}">
        <p14:creationId xmlns:p14="http://schemas.microsoft.com/office/powerpoint/2010/main" val="33563790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D3B8D634-D9E8-F644-A4EB-C4940E13F581}"/>
              </a:ext>
            </a:extLst>
          </p:cNvPr>
          <p:cNvSpPr txBox="1"/>
          <p:nvPr/>
        </p:nvSpPr>
        <p:spPr>
          <a:xfrm>
            <a:off x="550193" y="312855"/>
            <a:ext cx="10939142" cy="3323987"/>
          </a:xfrm>
          <a:prstGeom prst="rect">
            <a:avLst/>
          </a:prstGeom>
          <a:noFill/>
        </p:spPr>
        <p:txBody>
          <a:bodyPr wrap="square">
            <a:spAutoFit/>
          </a:bodyPr>
          <a:lstStyle/>
          <a:p>
            <a:r>
              <a:rPr lang="tr-TR" sz="2400">
                <a:effectLst/>
              </a:rPr>
              <a:t>Normalde  yenidoğan  kol  ve  bacaklarını,  anne  karnındaki  pozisyonuna benzer  şekilde,  hafif  fleksiyonda  (kıvrılmış)  ve  göğüse  yakın  tutar.  </a:t>
            </a:r>
          </a:p>
          <a:p>
            <a:r>
              <a:rPr lang="tr-TR" sz="2400">
                <a:effectLst/>
              </a:rPr>
              <a:t>Eller genellikle  sıkıca  kapalıdır  ve  güçlü  yakalama  refleksi nedeniyle  açmak zor  olabilir.  Ancak  hiç  açılamaması  patolojiktir.   </a:t>
            </a:r>
            <a:br>
              <a:rPr lang="tr-TR" sz="2400"/>
            </a:br>
            <a:br>
              <a:rPr lang="tr-TR" sz="2400"/>
            </a:br>
            <a:r>
              <a:rPr lang="tr-TR" sz="2400" u="sng">
                <a:effectLst/>
              </a:rPr>
              <a:t>Eller,  ayaklar  ve  parmakları  dahil tüm  ekstremitelerinin  fazla  parmak, yapısal  bir  anomali,  döküntü,  ödem ve  siyanoz  varlığı  gibi  açılardan  dikkatle</a:t>
            </a:r>
          </a:p>
          <a:p>
            <a:r>
              <a:rPr lang="tr-TR" sz="2400" u="sng">
                <a:effectLst/>
              </a:rPr>
              <a:t>değerlendirilmesi  önemlidir .</a:t>
            </a:r>
            <a:br>
              <a:rPr lang="tr-TR"/>
            </a:br>
            <a:endParaRPr lang="tr-TR"/>
          </a:p>
        </p:txBody>
      </p:sp>
      <p:pic>
        <p:nvPicPr>
          <p:cNvPr id="4" name="Resim 4">
            <a:extLst>
              <a:ext uri="{FF2B5EF4-FFF2-40B4-BE49-F238E27FC236}">
                <a16:creationId xmlns:a16="http://schemas.microsoft.com/office/drawing/2014/main" id="{FC44692A-EA8E-9C43-B3D5-B81756B25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93" y="3636842"/>
            <a:ext cx="8128000" cy="2565772"/>
          </a:xfrm>
          <a:prstGeom prst="rect">
            <a:avLst/>
          </a:prstGeom>
        </p:spPr>
      </p:pic>
    </p:spTree>
    <p:extLst>
      <p:ext uri="{BB962C8B-B14F-4D97-AF65-F5344CB8AC3E}">
        <p14:creationId xmlns:p14="http://schemas.microsoft.com/office/powerpoint/2010/main" val="23491026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89F79A5F-BE36-0941-ACD2-BEE05FED2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0586"/>
            <a:ext cx="11845342" cy="5616827"/>
          </a:xfrm>
          <a:prstGeom prst="rect">
            <a:avLst/>
          </a:prstGeom>
        </p:spPr>
      </p:pic>
    </p:spTree>
    <p:extLst>
      <p:ext uri="{BB962C8B-B14F-4D97-AF65-F5344CB8AC3E}">
        <p14:creationId xmlns:p14="http://schemas.microsoft.com/office/powerpoint/2010/main" val="1624968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ikdörtgen: Eğimli 14">
            <a:extLst>
              <a:ext uri="{FF2B5EF4-FFF2-40B4-BE49-F238E27FC236}">
                <a16:creationId xmlns:a16="http://schemas.microsoft.com/office/drawing/2014/main" id="{61C51368-D32C-3D44-A10B-FADFECE0DBF0}"/>
              </a:ext>
            </a:extLst>
          </p:cNvPr>
          <p:cNvSpPr/>
          <p:nvPr/>
        </p:nvSpPr>
        <p:spPr>
          <a:xfrm>
            <a:off x="351333" y="926412"/>
            <a:ext cx="11489333" cy="208483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C24914F0-269A-5D4D-A926-BF0A60B8AA6D}"/>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4" name="Metin kutusu 23">
            <a:extLst>
              <a:ext uri="{FF2B5EF4-FFF2-40B4-BE49-F238E27FC236}">
                <a16:creationId xmlns:a16="http://schemas.microsoft.com/office/drawing/2014/main" id="{4DB10497-7382-F146-9228-75DC2525557B}"/>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8" name="Metin kutusu 27">
            <a:extLst>
              <a:ext uri="{FF2B5EF4-FFF2-40B4-BE49-F238E27FC236}">
                <a16:creationId xmlns:a16="http://schemas.microsoft.com/office/drawing/2014/main" id="{EC7DAC51-744A-7349-9485-435D83E93C7A}"/>
              </a:ext>
            </a:extLst>
          </p:cNvPr>
          <p:cNvSpPr txBox="1"/>
          <p:nvPr/>
        </p:nvSpPr>
        <p:spPr>
          <a:xfrm>
            <a:off x="3344312" y="1507217"/>
            <a:ext cx="6408137" cy="830997"/>
          </a:xfrm>
          <a:prstGeom prst="rect">
            <a:avLst/>
          </a:prstGeom>
          <a:noFill/>
        </p:spPr>
        <p:txBody>
          <a:bodyPr wrap="square" rtlCol="0">
            <a:spAutoFit/>
          </a:bodyPr>
          <a:lstStyle/>
          <a:p>
            <a:pPr algn="l"/>
            <a:r>
              <a:rPr lang="tr-TR" sz="4800"/>
              <a:t>KARIN  MUAYENESİ</a:t>
            </a:r>
          </a:p>
        </p:txBody>
      </p:sp>
    </p:spTree>
    <p:extLst>
      <p:ext uri="{BB962C8B-B14F-4D97-AF65-F5344CB8AC3E}">
        <p14:creationId xmlns:p14="http://schemas.microsoft.com/office/powerpoint/2010/main" val="42482772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18A7652C-AB78-F040-A60A-99B56D3AB882}"/>
              </a:ext>
            </a:extLst>
          </p:cNvPr>
          <p:cNvSpPr txBox="1"/>
          <p:nvPr/>
        </p:nvSpPr>
        <p:spPr>
          <a:xfrm>
            <a:off x="420736" y="183398"/>
            <a:ext cx="11771264" cy="6555641"/>
          </a:xfrm>
          <a:prstGeom prst="rect">
            <a:avLst/>
          </a:prstGeom>
          <a:noFill/>
        </p:spPr>
        <p:txBody>
          <a:bodyPr wrap="square">
            <a:spAutoFit/>
          </a:bodyPr>
          <a:lstStyle/>
          <a:p>
            <a:r>
              <a:rPr lang="tr-TR" sz="2800" b="1">
                <a:solidFill>
                  <a:schemeClr val="accent1">
                    <a:lumMod val="40000"/>
                    <a:lumOff val="60000"/>
                  </a:schemeClr>
                </a:solidFill>
                <a:effectLst/>
              </a:rPr>
              <a:t>ABDOMEN MUAYENESİ</a:t>
            </a:r>
            <a:r>
              <a:rPr lang="tr-TR" sz="2800" b="1">
                <a:solidFill>
                  <a:srgbClr val="000000"/>
                </a:solidFill>
                <a:effectLst/>
              </a:rPr>
              <a:t>    </a:t>
            </a:r>
            <a:r>
              <a:rPr lang="tr-TR" sz="2800" b="1" u="sng">
                <a:solidFill>
                  <a:srgbClr val="000000"/>
                </a:solidFill>
                <a:effectLst/>
              </a:rPr>
              <a:t>İnspeksiyon</a:t>
            </a:r>
            <a:br>
              <a:rPr lang="tr-TR" sz="2800"/>
            </a:br>
            <a:r>
              <a:rPr lang="tr-TR" sz="2800"/>
              <a:t>*  </a:t>
            </a:r>
            <a:r>
              <a:rPr lang="tr-TR" sz="2800">
                <a:solidFill>
                  <a:srgbClr val="000000"/>
                </a:solidFill>
                <a:effectLst/>
              </a:rPr>
              <a:t>Yenidoğanda abdomen yumuşak, simetrik ve hafifçe şişkindir. </a:t>
            </a:r>
            <a:br>
              <a:rPr lang="tr-TR" sz="2800"/>
            </a:br>
            <a:r>
              <a:rPr lang="tr-TR" sz="2800"/>
              <a:t>*  </a:t>
            </a:r>
            <a:r>
              <a:rPr lang="tr-TR" sz="2800" u="sng">
                <a:solidFill>
                  <a:srgbClr val="000000"/>
                </a:solidFill>
                <a:effectLst/>
              </a:rPr>
              <a:t>Skafoid ya da distandü abdomen</a:t>
            </a:r>
            <a:r>
              <a:rPr lang="tr-TR" sz="2800">
                <a:solidFill>
                  <a:srgbClr val="000000"/>
                </a:solidFill>
                <a:effectLst/>
              </a:rPr>
              <a:t> ileri araştırma gerektirir. </a:t>
            </a:r>
            <a:br>
              <a:rPr lang="tr-TR" sz="2800"/>
            </a:br>
            <a:r>
              <a:rPr lang="tr-TR" sz="2800"/>
              <a:t>*  </a:t>
            </a:r>
            <a:r>
              <a:rPr lang="tr-TR" sz="2800" u="sng">
                <a:solidFill>
                  <a:srgbClr val="000000"/>
                </a:solidFill>
                <a:effectLst/>
              </a:rPr>
              <a:t>Diastasis recti</a:t>
            </a:r>
            <a:r>
              <a:rPr lang="tr-TR" sz="2800">
                <a:solidFill>
                  <a:srgbClr val="000000"/>
                </a:solidFill>
                <a:effectLst/>
              </a:rPr>
              <a:t> veya </a:t>
            </a:r>
            <a:r>
              <a:rPr lang="tr-TR" sz="2800" u="sng">
                <a:solidFill>
                  <a:srgbClr val="000000"/>
                </a:solidFill>
                <a:effectLst/>
              </a:rPr>
              <a:t>umblical herni</a:t>
            </a:r>
            <a:r>
              <a:rPr lang="tr-TR" sz="2800">
                <a:solidFill>
                  <a:srgbClr val="000000"/>
                </a:solidFill>
                <a:effectLst/>
              </a:rPr>
              <a:t> olabilir. </a:t>
            </a:r>
            <a:br>
              <a:rPr lang="tr-TR" sz="2800"/>
            </a:br>
            <a:r>
              <a:rPr lang="tr-TR" sz="2800"/>
              <a:t>*  </a:t>
            </a:r>
            <a:r>
              <a:rPr lang="tr-TR" sz="2800">
                <a:solidFill>
                  <a:srgbClr val="000000"/>
                </a:solidFill>
                <a:effectLst/>
              </a:rPr>
              <a:t>Her ikisi de spontan düzelme açısından yakın takip edilebilir. </a:t>
            </a:r>
            <a:br>
              <a:rPr lang="tr-TR" sz="2800"/>
            </a:br>
            <a:r>
              <a:rPr lang="tr-TR" sz="2800"/>
              <a:t>*  </a:t>
            </a:r>
            <a:r>
              <a:rPr lang="tr-TR" sz="2800">
                <a:solidFill>
                  <a:srgbClr val="000000"/>
                </a:solidFill>
                <a:effectLst/>
              </a:rPr>
              <a:t>Büyük bir defekt yoksa umbilical hernilerin çoğu bir yıl içerisinde ve </a:t>
            </a:r>
            <a:br>
              <a:rPr lang="tr-TR" sz="2800"/>
            </a:br>
            <a:r>
              <a:rPr lang="tr-TR" sz="2800">
                <a:solidFill>
                  <a:srgbClr val="000000"/>
                </a:solidFill>
                <a:effectLst/>
              </a:rPr>
              <a:t>neredeyse tamamı beş yaşına dek düzelir (Katz, 2001 ; Kelly </a:t>
            </a:r>
            <a:br>
              <a:rPr lang="tr-TR" sz="2800"/>
            </a:br>
            <a:r>
              <a:rPr lang="tr-TR" sz="2800">
                <a:solidFill>
                  <a:srgbClr val="000000"/>
                </a:solidFill>
                <a:effectLst/>
              </a:rPr>
              <a:t>and Ponsky 2013; Snyder, 2007). </a:t>
            </a:r>
            <a:br>
              <a:rPr lang="tr-TR" sz="2800"/>
            </a:br>
            <a:r>
              <a:rPr lang="tr-TR" sz="2800"/>
              <a:t>*  </a:t>
            </a:r>
            <a:r>
              <a:rPr lang="tr-TR" sz="2800" u="sng">
                <a:solidFill>
                  <a:srgbClr val="000000"/>
                </a:solidFill>
                <a:effectLst/>
              </a:rPr>
              <a:t>Umbilikal kord kuru ve klemplenmiş olmalıdır. </a:t>
            </a:r>
            <a:br>
              <a:rPr lang="tr-TR" sz="2800"/>
            </a:br>
            <a:r>
              <a:rPr lang="tr-TR" sz="2800"/>
              <a:t>*  </a:t>
            </a:r>
            <a:r>
              <a:rPr lang="tr-TR" sz="2800" u="sng">
                <a:solidFill>
                  <a:srgbClr val="000000"/>
                </a:solidFill>
                <a:effectLst/>
              </a:rPr>
              <a:t>Göbek kordonu : Üç  damar  (2  arter  ve  1  ven)</a:t>
            </a:r>
            <a:br>
              <a:rPr lang="tr-TR" sz="2800" u="sng"/>
            </a:br>
            <a:r>
              <a:rPr lang="tr-TR" sz="2800" u="sng"/>
              <a:t>*  </a:t>
            </a:r>
            <a:r>
              <a:rPr lang="tr-TR" sz="2800" u="sng">
                <a:solidFill>
                  <a:srgbClr val="000000"/>
                </a:solidFill>
                <a:effectLst/>
              </a:rPr>
              <a:t>İki damarlı kord doğumdan sonra saptanırsa bebek sendromik özellikler ve anatomik anormallikler açısından dikkatle muayene edilmelidir.   </a:t>
            </a:r>
            <a:br>
              <a:rPr lang="tr-TR" sz="2800"/>
            </a:br>
            <a:r>
              <a:rPr lang="tr-TR" sz="2800"/>
              <a:t>*  </a:t>
            </a:r>
            <a:r>
              <a:rPr lang="tr-TR" sz="2800">
                <a:solidFill>
                  <a:srgbClr val="000000"/>
                </a:solidFill>
                <a:effectLst/>
              </a:rPr>
              <a:t>Umbilikusu çevreleyen deride kızarıklık ya da kötü kokulu akıntı </a:t>
            </a:r>
            <a:r>
              <a:rPr lang="tr-TR" sz="2800" u="sng">
                <a:solidFill>
                  <a:srgbClr val="000000"/>
                </a:solidFill>
                <a:effectLst/>
              </a:rPr>
              <a:t>omfalit</a:t>
            </a:r>
            <a:r>
              <a:rPr lang="tr-TR" sz="2800">
                <a:solidFill>
                  <a:srgbClr val="000000"/>
                </a:solidFill>
                <a:effectLst/>
              </a:rPr>
              <a:t> (ya da umbilikusun enfeksiyonuna) işaret edebilir. </a:t>
            </a:r>
            <a:br>
              <a:rPr lang="tr-TR" sz="2800"/>
            </a:br>
            <a:r>
              <a:rPr lang="tr-TR" sz="2800"/>
              <a:t>*  </a:t>
            </a:r>
            <a:r>
              <a:rPr lang="tr-TR" sz="2800" u="sng">
                <a:solidFill>
                  <a:srgbClr val="000000"/>
                </a:solidFill>
                <a:effectLst/>
              </a:rPr>
              <a:t>Göbek  bağı  genellikle 7-14  günde  düşer . </a:t>
            </a:r>
            <a:endParaRPr lang="tr-TR" sz="2800" u="sng"/>
          </a:p>
        </p:txBody>
      </p:sp>
    </p:spTree>
    <p:extLst>
      <p:ext uri="{BB962C8B-B14F-4D97-AF65-F5344CB8AC3E}">
        <p14:creationId xmlns:p14="http://schemas.microsoft.com/office/powerpoint/2010/main" val="186127809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0E326D1D-96BE-184F-9AE8-6C2F22A010F2}"/>
              </a:ext>
            </a:extLst>
          </p:cNvPr>
          <p:cNvSpPr txBox="1"/>
          <p:nvPr/>
        </p:nvSpPr>
        <p:spPr>
          <a:xfrm>
            <a:off x="334432" y="1228397"/>
            <a:ext cx="11523136" cy="4401205"/>
          </a:xfrm>
          <a:prstGeom prst="rect">
            <a:avLst/>
          </a:prstGeom>
          <a:noFill/>
        </p:spPr>
        <p:txBody>
          <a:bodyPr wrap="square">
            <a:spAutoFit/>
          </a:bodyPr>
          <a:lstStyle/>
          <a:p>
            <a:r>
              <a:rPr lang="tr-TR" sz="2800" b="1" u="sng">
                <a:solidFill>
                  <a:srgbClr val="000000"/>
                </a:solidFill>
                <a:effectLst/>
              </a:rPr>
              <a:t>Oskültasyon</a:t>
            </a:r>
            <a:br>
              <a:rPr lang="tr-TR" sz="2800"/>
            </a:br>
            <a:r>
              <a:rPr lang="tr-TR" sz="2800">
                <a:solidFill>
                  <a:srgbClr val="000000"/>
                </a:solidFill>
                <a:effectLst/>
              </a:rPr>
              <a:t>tüm kadranlarda yapılmalıdır. </a:t>
            </a:r>
            <a:r>
              <a:rPr lang="tr-TR" sz="2800" b="1">
                <a:solidFill>
                  <a:srgbClr val="000000"/>
                </a:solidFill>
                <a:effectLst/>
              </a:rPr>
              <a:t>(</a:t>
            </a:r>
            <a:r>
              <a:rPr lang="tr-TR" sz="2800">
                <a:solidFill>
                  <a:srgbClr val="000000"/>
                </a:solidFill>
                <a:effectLst/>
              </a:rPr>
              <a:t>Bağırsak seslerinin varlığı açısından) </a:t>
            </a:r>
            <a:br>
              <a:rPr lang="tr-TR" sz="2800"/>
            </a:br>
            <a:br>
              <a:rPr lang="tr-TR" sz="2800"/>
            </a:br>
            <a:r>
              <a:rPr lang="tr-TR" sz="2800" b="1" u="sng">
                <a:solidFill>
                  <a:srgbClr val="000000"/>
                </a:solidFill>
                <a:effectLst/>
              </a:rPr>
              <a:t>Palpasyon</a:t>
            </a:r>
            <a:br>
              <a:rPr lang="tr-TR" sz="2800"/>
            </a:br>
            <a:r>
              <a:rPr lang="tr-TR" sz="2800">
                <a:solidFill>
                  <a:srgbClr val="000000"/>
                </a:solidFill>
                <a:effectLst/>
              </a:rPr>
              <a:t>karaciğer, dalak ve böbreklerin değerlendirilmesi için palpe edilmelidir. </a:t>
            </a:r>
            <a:br>
              <a:rPr lang="tr-TR" sz="2800"/>
            </a:br>
            <a:r>
              <a:rPr lang="tr-TR" sz="2800" u="sng">
                <a:solidFill>
                  <a:srgbClr val="000000"/>
                </a:solidFill>
                <a:effectLst/>
              </a:rPr>
              <a:t>Karaciğer kenarı sağ kostal kenarın 1 ile 2 cm altında palpe edilebilir ve düzgün olmalidir. </a:t>
            </a:r>
            <a:br>
              <a:rPr lang="tr-TR" sz="2800" u="sng"/>
            </a:br>
            <a:r>
              <a:rPr lang="tr-TR" sz="2800" u="sng">
                <a:solidFill>
                  <a:srgbClr val="000000"/>
                </a:solidFill>
                <a:effectLst/>
              </a:rPr>
              <a:t>Dalak ucu ele gelebilir. </a:t>
            </a:r>
            <a:br>
              <a:rPr lang="tr-TR" sz="2800" u="sng"/>
            </a:br>
            <a:r>
              <a:rPr lang="tr-TR" sz="2800" u="sng">
                <a:solidFill>
                  <a:srgbClr val="000000"/>
                </a:solidFill>
                <a:effectLst/>
              </a:rPr>
              <a:t>Ek kitlelerin palpasyonu ileri değerlendirme gerektirir. </a:t>
            </a:r>
            <a:br>
              <a:rPr lang="tr-TR" sz="2800" u="sng"/>
            </a:br>
            <a:endParaRPr lang="tr-TR" sz="2800" u="sng"/>
          </a:p>
        </p:txBody>
      </p:sp>
      <p:sp>
        <p:nvSpPr>
          <p:cNvPr id="5" name="Metin kutusu 4">
            <a:extLst>
              <a:ext uri="{FF2B5EF4-FFF2-40B4-BE49-F238E27FC236}">
                <a16:creationId xmlns:a16="http://schemas.microsoft.com/office/drawing/2014/main" id="{5E5FC116-ACD1-7242-944E-B77C28BB2016}"/>
              </a:ext>
            </a:extLst>
          </p:cNvPr>
          <p:cNvSpPr txBox="1"/>
          <p:nvPr/>
        </p:nvSpPr>
        <p:spPr>
          <a:xfrm>
            <a:off x="178005" y="117401"/>
            <a:ext cx="6095280" cy="461665"/>
          </a:xfrm>
          <a:prstGeom prst="rect">
            <a:avLst/>
          </a:prstGeom>
          <a:noFill/>
        </p:spPr>
        <p:txBody>
          <a:bodyPr wrap="square">
            <a:spAutoFit/>
          </a:bodyPr>
          <a:lstStyle/>
          <a:p>
            <a:r>
              <a:rPr lang="tr-TR" sz="2400" b="1">
                <a:solidFill>
                  <a:schemeClr val="accent1">
                    <a:lumMod val="40000"/>
                    <a:lumOff val="60000"/>
                  </a:schemeClr>
                </a:solidFill>
                <a:effectLst/>
              </a:rPr>
              <a:t>ABDOMEN MUAYENESİ</a:t>
            </a:r>
            <a:endParaRPr lang="tr-TR" sz="2400"/>
          </a:p>
        </p:txBody>
      </p:sp>
    </p:spTree>
    <p:extLst>
      <p:ext uri="{BB962C8B-B14F-4D97-AF65-F5344CB8AC3E}">
        <p14:creationId xmlns:p14="http://schemas.microsoft.com/office/powerpoint/2010/main" val="247983503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ikdörtgen: Eğimli 14">
            <a:extLst>
              <a:ext uri="{FF2B5EF4-FFF2-40B4-BE49-F238E27FC236}">
                <a16:creationId xmlns:a16="http://schemas.microsoft.com/office/drawing/2014/main" id="{61C51368-D32C-3D44-A10B-FADFECE0DBF0}"/>
              </a:ext>
            </a:extLst>
          </p:cNvPr>
          <p:cNvSpPr/>
          <p:nvPr/>
        </p:nvSpPr>
        <p:spPr>
          <a:xfrm>
            <a:off x="351333" y="926412"/>
            <a:ext cx="11489333" cy="208483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C24914F0-269A-5D4D-A926-BF0A60B8AA6D}"/>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4" name="Metin kutusu 23">
            <a:extLst>
              <a:ext uri="{FF2B5EF4-FFF2-40B4-BE49-F238E27FC236}">
                <a16:creationId xmlns:a16="http://schemas.microsoft.com/office/drawing/2014/main" id="{4DB10497-7382-F146-9228-75DC2525557B}"/>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8" name="Metin kutusu 27">
            <a:extLst>
              <a:ext uri="{FF2B5EF4-FFF2-40B4-BE49-F238E27FC236}">
                <a16:creationId xmlns:a16="http://schemas.microsoft.com/office/drawing/2014/main" id="{EC7DAC51-744A-7349-9485-435D83E93C7A}"/>
              </a:ext>
            </a:extLst>
          </p:cNvPr>
          <p:cNvSpPr txBox="1"/>
          <p:nvPr/>
        </p:nvSpPr>
        <p:spPr>
          <a:xfrm>
            <a:off x="3171703" y="1553329"/>
            <a:ext cx="7109364" cy="830997"/>
          </a:xfrm>
          <a:prstGeom prst="rect">
            <a:avLst/>
          </a:prstGeom>
          <a:noFill/>
        </p:spPr>
        <p:txBody>
          <a:bodyPr wrap="square" rtlCol="0">
            <a:spAutoFit/>
          </a:bodyPr>
          <a:lstStyle/>
          <a:p>
            <a:pPr algn="l"/>
            <a:r>
              <a:rPr lang="tr-TR" sz="4800"/>
              <a:t>NÖROLOJİK MUAYENE</a:t>
            </a:r>
          </a:p>
        </p:txBody>
      </p:sp>
    </p:spTree>
    <p:extLst>
      <p:ext uri="{BB962C8B-B14F-4D97-AF65-F5344CB8AC3E}">
        <p14:creationId xmlns:p14="http://schemas.microsoft.com/office/powerpoint/2010/main" val="307417204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10212073-9990-8A41-9E8C-6E24BF31BC75}"/>
              </a:ext>
            </a:extLst>
          </p:cNvPr>
          <p:cNvSpPr txBox="1"/>
          <p:nvPr/>
        </p:nvSpPr>
        <p:spPr>
          <a:xfrm>
            <a:off x="852260" y="733591"/>
            <a:ext cx="9881906" cy="4401205"/>
          </a:xfrm>
          <a:prstGeom prst="rect">
            <a:avLst/>
          </a:prstGeom>
          <a:noFill/>
        </p:spPr>
        <p:txBody>
          <a:bodyPr wrap="square">
            <a:spAutoFit/>
          </a:bodyPr>
          <a:lstStyle/>
          <a:p>
            <a:r>
              <a:rPr lang="tr-TR" sz="2800" b="1">
                <a:solidFill>
                  <a:schemeClr val="accent5">
                    <a:lumMod val="40000"/>
                    <a:lumOff val="60000"/>
                  </a:schemeClr>
                </a:solidFill>
              </a:rPr>
              <a:t>NÖROLOJİK MUAYENE</a:t>
            </a:r>
            <a:br>
              <a:rPr lang="tr-TR" sz="2800"/>
            </a:br>
            <a:endParaRPr lang="tr-TR" sz="2800"/>
          </a:p>
          <a:p>
            <a:r>
              <a:rPr lang="tr-TR" sz="2800">
                <a:solidFill>
                  <a:srgbClr val="000000"/>
                </a:solidFill>
                <a:effectLst/>
              </a:rPr>
              <a:t>Yenidoğanın nörolojik muayenesinde : </a:t>
            </a:r>
            <a:br>
              <a:rPr lang="tr-TR" sz="2800"/>
            </a:br>
            <a:r>
              <a:rPr lang="tr-TR" sz="2800">
                <a:solidFill>
                  <a:srgbClr val="000000"/>
                </a:solidFill>
                <a:effectLst/>
              </a:rPr>
              <a:t>• genel durum, </a:t>
            </a:r>
            <a:br>
              <a:rPr lang="tr-TR" sz="2800"/>
            </a:br>
            <a:r>
              <a:rPr lang="tr-TR" sz="2800">
                <a:solidFill>
                  <a:srgbClr val="000000"/>
                </a:solidFill>
                <a:effectLst/>
              </a:rPr>
              <a:t>• tonus, </a:t>
            </a:r>
            <a:br>
              <a:rPr lang="tr-TR" sz="2800"/>
            </a:br>
            <a:r>
              <a:rPr lang="tr-TR" sz="2800">
                <a:solidFill>
                  <a:srgbClr val="000000"/>
                </a:solidFill>
                <a:effectLst/>
              </a:rPr>
              <a:t>• postür ve </a:t>
            </a:r>
            <a:br>
              <a:rPr lang="tr-TR" sz="2800"/>
            </a:br>
            <a:r>
              <a:rPr lang="tr-TR" sz="2800">
                <a:solidFill>
                  <a:srgbClr val="000000"/>
                </a:solidFill>
                <a:effectLst/>
              </a:rPr>
              <a:t>• primitif reflekslere bakılır</a:t>
            </a:r>
            <a:br>
              <a:rPr lang="tr-TR" sz="2800"/>
            </a:br>
            <a:r>
              <a:rPr lang="tr-TR" sz="2800">
                <a:solidFill>
                  <a:srgbClr val="000000"/>
                </a:solidFill>
                <a:effectLst/>
              </a:rPr>
              <a:t>                </a:t>
            </a:r>
            <a:br>
              <a:rPr lang="tr-TR" sz="2800"/>
            </a:br>
            <a:r>
              <a:rPr lang="tr-TR" sz="2800">
                <a:solidFill>
                  <a:srgbClr val="000000"/>
                </a:solidFill>
                <a:effectLst/>
              </a:rPr>
              <a:t>Bebeğin uyanıklık </a:t>
            </a:r>
            <a:r>
              <a:rPr lang="tr-TR" sz="2800" u="sng">
                <a:solidFill>
                  <a:srgbClr val="000000"/>
                </a:solidFill>
                <a:effectLst/>
              </a:rPr>
              <a:t>tepkisellik düzeyi</a:t>
            </a:r>
            <a:r>
              <a:rPr lang="tr-TR" sz="2800">
                <a:solidFill>
                  <a:srgbClr val="000000"/>
                </a:solidFill>
                <a:effectLst/>
              </a:rPr>
              <a:t> kayıt edilmelidir. </a:t>
            </a:r>
            <a:br>
              <a:rPr lang="tr-TR" sz="2800"/>
            </a:br>
            <a:endParaRPr lang="tr-TR" sz="2800"/>
          </a:p>
        </p:txBody>
      </p:sp>
    </p:spTree>
    <p:extLst>
      <p:ext uri="{BB962C8B-B14F-4D97-AF65-F5344CB8AC3E}">
        <p14:creationId xmlns:p14="http://schemas.microsoft.com/office/powerpoint/2010/main" val="66675323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9B160161-CD65-5B40-922C-0D337FAEA414}"/>
              </a:ext>
            </a:extLst>
          </p:cNvPr>
          <p:cNvSpPr txBox="1"/>
          <p:nvPr/>
        </p:nvSpPr>
        <p:spPr>
          <a:xfrm>
            <a:off x="819896" y="399160"/>
            <a:ext cx="10162396" cy="5016758"/>
          </a:xfrm>
          <a:prstGeom prst="rect">
            <a:avLst/>
          </a:prstGeom>
          <a:noFill/>
        </p:spPr>
        <p:txBody>
          <a:bodyPr wrap="square">
            <a:spAutoFit/>
          </a:bodyPr>
          <a:lstStyle/>
          <a:p>
            <a:r>
              <a:rPr lang="tr-TR" sz="3200" b="1">
                <a:solidFill>
                  <a:schemeClr val="accent5">
                    <a:lumMod val="40000"/>
                    <a:lumOff val="60000"/>
                  </a:schemeClr>
                </a:solidFill>
              </a:rPr>
              <a:t>NÖROLOJİK MUAYENE</a:t>
            </a:r>
            <a:endParaRPr lang="tr-TR" sz="3200" b="1" u="sng">
              <a:solidFill>
                <a:srgbClr val="000000"/>
              </a:solidFill>
            </a:endParaRPr>
          </a:p>
          <a:p>
            <a:endParaRPr lang="tr-TR" sz="3200" b="1" u="sng">
              <a:solidFill>
                <a:srgbClr val="000000"/>
              </a:solidFill>
              <a:effectLst/>
            </a:endParaRPr>
          </a:p>
          <a:p>
            <a:r>
              <a:rPr lang="tr-TR" sz="3200" b="1" u="sng">
                <a:solidFill>
                  <a:srgbClr val="000000"/>
                </a:solidFill>
                <a:effectLst/>
              </a:rPr>
              <a:t>Tonus</a:t>
            </a:r>
            <a:r>
              <a:rPr lang="tr-TR" sz="2800" u="sng">
                <a:solidFill>
                  <a:srgbClr val="000000"/>
                </a:solidFill>
                <a:effectLst/>
              </a:rPr>
              <a:t>:</a:t>
            </a:r>
            <a:br>
              <a:rPr lang="tr-TR" sz="2800"/>
            </a:br>
            <a:r>
              <a:rPr lang="tr-TR" sz="2800" u="sng">
                <a:solidFill>
                  <a:srgbClr val="000000"/>
                </a:solidFill>
                <a:effectLst/>
              </a:rPr>
              <a:t>yenidoğan istirahatteki postürü</a:t>
            </a:r>
            <a:r>
              <a:rPr lang="tr-TR" sz="2800">
                <a:solidFill>
                  <a:srgbClr val="000000"/>
                </a:solidFill>
                <a:effectLst/>
              </a:rPr>
              <a:t> ve </a:t>
            </a:r>
            <a:r>
              <a:rPr lang="tr-TR" sz="2800" u="sng">
                <a:solidFill>
                  <a:srgbClr val="000000"/>
                </a:solidFill>
                <a:effectLst/>
              </a:rPr>
              <a:t>pasif hareketlere karşı direnci</a:t>
            </a:r>
            <a:r>
              <a:rPr lang="tr-TR" sz="2800">
                <a:solidFill>
                  <a:srgbClr val="000000"/>
                </a:solidFill>
                <a:effectLst/>
              </a:rPr>
              <a:t> ile değerlendirilmelidir.</a:t>
            </a:r>
            <a:br>
              <a:rPr lang="tr-TR" sz="2800"/>
            </a:br>
            <a:r>
              <a:rPr lang="tr-TR" sz="2800">
                <a:solidFill>
                  <a:srgbClr val="000000"/>
                </a:solidFill>
                <a:effectLst/>
              </a:rPr>
              <a:t>Tonus gestasyonel yaş ile değişir. </a:t>
            </a:r>
            <a:br>
              <a:rPr lang="tr-TR" sz="2800"/>
            </a:br>
            <a:r>
              <a:rPr lang="tr-TR" sz="2800">
                <a:solidFill>
                  <a:srgbClr val="000000"/>
                </a:solidFill>
                <a:effectLst/>
              </a:rPr>
              <a:t>Full-term bebekte, </a:t>
            </a:r>
            <a:r>
              <a:rPr lang="tr-TR" sz="2800" u="sng">
                <a:solidFill>
                  <a:srgbClr val="000000"/>
                </a:solidFill>
                <a:effectLst/>
              </a:rPr>
              <a:t>ekstremitelerde kuvvetli fleksiyon</a:t>
            </a:r>
            <a:r>
              <a:rPr lang="tr-TR" sz="2800">
                <a:solidFill>
                  <a:srgbClr val="000000"/>
                </a:solidFill>
                <a:effectLst/>
              </a:rPr>
              <a:t> ve </a:t>
            </a:r>
            <a:r>
              <a:rPr lang="tr-TR" sz="2800" u="sng">
                <a:solidFill>
                  <a:srgbClr val="000000"/>
                </a:solidFill>
                <a:effectLst/>
              </a:rPr>
              <a:t>simetrik hareket</a:t>
            </a:r>
            <a:r>
              <a:rPr lang="tr-TR" sz="2800">
                <a:solidFill>
                  <a:srgbClr val="000000"/>
                </a:solidFill>
                <a:effectLst/>
              </a:rPr>
              <a:t> olmalıdır. </a:t>
            </a:r>
            <a:br>
              <a:rPr lang="tr-TR" sz="2800"/>
            </a:br>
            <a:r>
              <a:rPr lang="tr-TR" sz="2800">
                <a:solidFill>
                  <a:srgbClr val="000000"/>
                </a:solidFill>
                <a:effectLst/>
              </a:rPr>
              <a:t>Hipotonik bebekler gevşek, kolları fleksiyonda , elleri kulak hizasında kurbağa pozisyonunda yatarlar. </a:t>
            </a:r>
            <a:br>
              <a:rPr lang="tr-TR" sz="2800"/>
            </a:br>
            <a:r>
              <a:rPr lang="tr-TR" sz="2800">
                <a:solidFill>
                  <a:srgbClr val="000000"/>
                </a:solidFill>
                <a:effectLst/>
              </a:rPr>
              <a:t>Hipertonik bebeklerde spastisite ya da rijit hareketler olabilir. </a:t>
            </a:r>
            <a:endParaRPr lang="tr-TR" sz="2800"/>
          </a:p>
        </p:txBody>
      </p:sp>
    </p:spTree>
    <p:extLst>
      <p:ext uri="{BB962C8B-B14F-4D97-AF65-F5344CB8AC3E}">
        <p14:creationId xmlns:p14="http://schemas.microsoft.com/office/powerpoint/2010/main" val="19671537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2C2AA336-9385-A04E-981E-38C9B4C27190}"/>
              </a:ext>
            </a:extLst>
          </p:cNvPr>
          <p:cNvSpPr txBox="1"/>
          <p:nvPr/>
        </p:nvSpPr>
        <p:spPr>
          <a:xfrm>
            <a:off x="674258" y="537384"/>
            <a:ext cx="10448282" cy="5355312"/>
          </a:xfrm>
          <a:prstGeom prst="rect">
            <a:avLst/>
          </a:prstGeom>
          <a:noFill/>
        </p:spPr>
        <p:txBody>
          <a:bodyPr wrap="square">
            <a:spAutoFit/>
          </a:bodyPr>
          <a:lstStyle/>
          <a:p>
            <a:r>
              <a:rPr lang="tr-TR">
                <a:effectLst/>
              </a:rPr>
              <a:t>YENİ DOĞAN BEBEKTE REFLEKSLER: </a:t>
            </a:r>
            <a:br>
              <a:rPr lang="tr-TR"/>
            </a:br>
            <a:r>
              <a:rPr lang="tr-TR" b="1">
                <a:effectLst/>
              </a:rPr>
              <a:t>Moro refleksi: </a:t>
            </a:r>
            <a:r>
              <a:rPr lang="tr-TR">
                <a:effectLst/>
              </a:rPr>
              <a:t>Bebek sırt üstü yatırılır. Baş kısmı muayene edenin eli ile desteklenir. Bu destek birden bire çekilerek başın 10-15˚geriye düşmesi sağlanır. Bebek refleks olarak gövdesini öne ve kollarını her iki yana açar. Sonra da kapatır. Tek ya da iki taraflı alınamaması patolojiktir. </a:t>
            </a:r>
            <a:br>
              <a:rPr lang="tr-TR"/>
            </a:br>
            <a:r>
              <a:rPr lang="tr-TR" b="1">
                <a:effectLst/>
              </a:rPr>
              <a:t>Adım atma:</a:t>
            </a:r>
            <a:r>
              <a:rPr lang="tr-TR">
                <a:effectLst/>
              </a:rPr>
              <a:t> Yenidoğan dik tutulurken hafifçe öne eğilip ayaklarının tabanı düz yüzeye değdirilirken yapılan ilerleme hareketidir. </a:t>
            </a:r>
            <a:br>
              <a:rPr lang="tr-TR"/>
            </a:br>
            <a:r>
              <a:rPr lang="tr-TR" b="1">
                <a:effectLst/>
              </a:rPr>
              <a:t>Asimetrik tonik boyun refleksi:</a:t>
            </a:r>
            <a:r>
              <a:rPr lang="tr-TR">
                <a:effectLst/>
              </a:rPr>
              <a:t> Sırt üstü durumda çocuğun başı bir tarafa çevrildiğinde o taraftaki kol ve bacakta açılma, gerilme diğer tarafta çekilme olur. </a:t>
            </a:r>
            <a:br>
              <a:rPr lang="tr-TR"/>
            </a:br>
            <a:r>
              <a:rPr lang="tr-TR" b="1">
                <a:effectLst/>
              </a:rPr>
              <a:t>Emme refleksi: </a:t>
            </a:r>
            <a:r>
              <a:rPr lang="tr-TR">
                <a:effectLst/>
              </a:rPr>
              <a:t>Dudaklarına hafifçe dokunulduğunda emme hareketi oluşur. Postnatal </a:t>
            </a:r>
            <a:r>
              <a:rPr lang="tr-TR" u="sng">
                <a:effectLst/>
              </a:rPr>
              <a:t>2-3 aylıktan sonra</a:t>
            </a:r>
            <a:r>
              <a:rPr lang="tr-TR">
                <a:effectLst/>
              </a:rPr>
              <a:t> refleks değil, </a:t>
            </a:r>
            <a:r>
              <a:rPr lang="tr-TR" u="sng">
                <a:effectLst/>
              </a:rPr>
              <a:t>bilinçli bir çabaya dönüşür.</a:t>
            </a:r>
            <a:r>
              <a:rPr lang="tr-TR">
                <a:effectLst/>
              </a:rPr>
              <a:t> </a:t>
            </a:r>
            <a:br>
              <a:rPr lang="tr-TR"/>
            </a:br>
            <a:r>
              <a:rPr lang="tr-TR" b="1" u="sng">
                <a:effectLst/>
              </a:rPr>
              <a:t>Arama refleksi: </a:t>
            </a:r>
            <a:r>
              <a:rPr lang="tr-TR" u="sng">
                <a:effectLst/>
              </a:rPr>
              <a:t>4. ayda kaybolmaya başlar</a:t>
            </a:r>
            <a:br>
              <a:rPr lang="tr-TR"/>
            </a:br>
            <a:r>
              <a:rPr lang="tr-TR">
                <a:effectLst/>
              </a:rPr>
              <a:t>Yanağa dokunur dokunmaz ağzın uyarı tarafına çevrilmesi şeklinde bir reflekstir. Postnatal 4. ayda kaybolmaya başlar ancak uykuda iken 1 yıla kadar sürebilir.  </a:t>
            </a:r>
            <a:br>
              <a:rPr lang="tr-TR"/>
            </a:br>
            <a:r>
              <a:rPr lang="tr-TR" b="1">
                <a:effectLst/>
              </a:rPr>
              <a:t>Yakalama:</a:t>
            </a:r>
            <a:r>
              <a:rPr lang="tr-TR">
                <a:effectLst/>
              </a:rPr>
              <a:t> Başlangıçta çok güçlüdür. Zamanla bu gücü kaybolur. Avuç içi ve ayak tabanı sıvazlandığında parmaklarını içe büküp tutma hareketi yapar. Ellerde 2. aya kadar ayaklarda ise daha uzun sürer. Genelde 6-10 ay kadar devam eder </a:t>
            </a:r>
            <a:br>
              <a:rPr lang="tr-TR"/>
            </a:br>
            <a:r>
              <a:rPr lang="tr-TR" b="1">
                <a:effectLst/>
              </a:rPr>
              <a:t>Babinski refleksi:</a:t>
            </a:r>
            <a:r>
              <a:rPr lang="tr-TR">
                <a:effectLst/>
              </a:rPr>
              <a:t> Bebeğin ayak tabanına dokunulduğunda bacağını kasar ve </a:t>
            </a:r>
            <a:r>
              <a:rPr lang="tr-TR" u="sng">
                <a:effectLst/>
              </a:rPr>
              <a:t>başparmağını yana doğru açar</a:t>
            </a:r>
            <a:r>
              <a:rPr lang="tr-TR">
                <a:effectLst/>
              </a:rPr>
              <a:t>. İki yaşına kadar sürebilir. </a:t>
            </a:r>
            <a:br>
              <a:rPr lang="tr-TR"/>
            </a:br>
            <a:endParaRPr lang="tr-TR"/>
          </a:p>
        </p:txBody>
      </p:sp>
    </p:spTree>
    <p:extLst>
      <p:ext uri="{BB962C8B-B14F-4D97-AF65-F5344CB8AC3E}">
        <p14:creationId xmlns:p14="http://schemas.microsoft.com/office/powerpoint/2010/main" val="1711167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ED5F3070-9ED8-134F-BD0B-DF291A7CDDA0}"/>
              </a:ext>
            </a:extLst>
          </p:cNvPr>
          <p:cNvSpPr txBox="1"/>
          <p:nvPr/>
        </p:nvSpPr>
        <p:spPr>
          <a:xfrm>
            <a:off x="771350" y="1003460"/>
            <a:ext cx="10631680" cy="3108543"/>
          </a:xfrm>
          <a:prstGeom prst="rect">
            <a:avLst/>
          </a:prstGeom>
          <a:noFill/>
        </p:spPr>
        <p:txBody>
          <a:bodyPr wrap="square">
            <a:spAutoFit/>
          </a:bodyPr>
          <a:lstStyle/>
          <a:p>
            <a:r>
              <a:rPr lang="tr-TR" sz="2800">
                <a:effectLst/>
              </a:rPr>
              <a:t>*  </a:t>
            </a:r>
            <a:r>
              <a:rPr lang="tr-TR" sz="2800" u="sng">
                <a:effectLst/>
              </a:rPr>
              <a:t>Bebeğin solunumu yoksa</a:t>
            </a:r>
            <a:r>
              <a:rPr lang="tr-TR" sz="2800">
                <a:effectLst/>
              </a:rPr>
              <a:t> veya </a:t>
            </a:r>
            <a:r>
              <a:rPr lang="tr-TR" sz="2800" u="sng">
                <a:effectLst/>
              </a:rPr>
              <a:t>ağlamıyorsa</a:t>
            </a:r>
            <a:r>
              <a:rPr lang="tr-TR" sz="2800">
                <a:effectLst/>
              </a:rPr>
              <a:t> </a:t>
            </a:r>
            <a:br>
              <a:rPr lang="tr-TR" sz="2800"/>
            </a:br>
            <a:r>
              <a:rPr lang="tr-TR" sz="2800">
                <a:effectLst/>
              </a:rPr>
              <a:t>bebek sırt üstü, </a:t>
            </a:r>
            <a:r>
              <a:rPr lang="tr-TR" sz="2800" u="sng">
                <a:effectLst/>
              </a:rPr>
              <a:t>boynu hafif ekstansiyonda</a:t>
            </a:r>
            <a:r>
              <a:rPr lang="tr-TR" sz="2800">
                <a:effectLst/>
              </a:rPr>
              <a:t> olacak şekilde </a:t>
            </a:r>
            <a:br>
              <a:rPr lang="tr-TR" sz="2800"/>
            </a:br>
            <a:r>
              <a:rPr lang="tr-TR" sz="2800">
                <a:effectLst/>
              </a:rPr>
              <a:t>bir </a:t>
            </a:r>
            <a:r>
              <a:rPr lang="tr-TR" sz="2800" u="sng">
                <a:effectLst/>
              </a:rPr>
              <a:t>ısıtıcının altına yerleştirilir</a:t>
            </a:r>
            <a:r>
              <a:rPr lang="tr-TR" sz="2800">
                <a:effectLst/>
              </a:rPr>
              <a:t>.( Bu pozisyon, posterior farinks, larinks ve </a:t>
            </a:r>
            <a:br>
              <a:rPr lang="tr-TR" sz="2800"/>
            </a:br>
            <a:r>
              <a:rPr lang="tr-TR" sz="2800">
                <a:effectLst/>
              </a:rPr>
              <a:t>trakeaya hizalayarak hava girişini kolaylaştırır) (Kattwinkel, 2011) .</a:t>
            </a:r>
            <a:br>
              <a:rPr lang="tr-TR" sz="2800"/>
            </a:br>
            <a:endParaRPr lang="tr-TR" sz="2800"/>
          </a:p>
          <a:p>
            <a:r>
              <a:rPr lang="tr-TR" sz="2800">
                <a:effectLst/>
              </a:rPr>
              <a:t>*  Sonra hava yolu, puvarlı emici veya geniş çaplı </a:t>
            </a:r>
            <a:r>
              <a:rPr lang="tr-TR" sz="2800" u="sng">
                <a:effectLst/>
              </a:rPr>
              <a:t>aspirasyon </a:t>
            </a:r>
            <a:br>
              <a:rPr lang="tr-TR" sz="2800"/>
            </a:br>
            <a:r>
              <a:rPr lang="tr-TR" sz="2800" u="sng">
                <a:effectLst/>
              </a:rPr>
              <a:t>kateteriyle temizlenir</a:t>
            </a:r>
            <a:r>
              <a:rPr lang="tr-TR" sz="2800">
                <a:effectLst/>
              </a:rPr>
              <a:t>. Eşzamanlı olarak yenidoğan </a:t>
            </a:r>
            <a:r>
              <a:rPr lang="tr-TR" sz="2800" u="sng">
                <a:effectLst/>
              </a:rPr>
              <a:t>kurulanır</a:t>
            </a:r>
            <a:r>
              <a:rPr lang="tr-TR" sz="2800">
                <a:effectLst/>
              </a:rPr>
              <a:t>. </a:t>
            </a:r>
            <a:endParaRPr lang="tr-TR" sz="2800"/>
          </a:p>
        </p:txBody>
      </p:sp>
      <p:sp>
        <p:nvSpPr>
          <p:cNvPr id="4" name="Metin kutusu 3">
            <a:extLst>
              <a:ext uri="{FF2B5EF4-FFF2-40B4-BE49-F238E27FC236}">
                <a16:creationId xmlns:a16="http://schemas.microsoft.com/office/drawing/2014/main" id="{EB3A5A29-9FAF-9243-8BCD-19D76D6DAB5B}"/>
              </a:ext>
            </a:extLst>
          </p:cNvPr>
          <p:cNvSpPr txBox="1"/>
          <p:nvPr/>
        </p:nvSpPr>
        <p:spPr>
          <a:xfrm>
            <a:off x="949353" y="194186"/>
            <a:ext cx="8193568" cy="523220"/>
          </a:xfrm>
          <a:prstGeom prst="rect">
            <a:avLst/>
          </a:prstGeom>
          <a:noFill/>
        </p:spPr>
        <p:txBody>
          <a:bodyPr wrap="square">
            <a:spAutoFit/>
          </a:bodyPr>
          <a:lstStyle/>
          <a:p>
            <a:r>
              <a:rPr lang="tr-TR" sz="2800" b="1">
                <a:solidFill>
                  <a:schemeClr val="accent5">
                    <a:lumMod val="40000"/>
                    <a:lumOff val="60000"/>
                  </a:schemeClr>
                </a:solidFill>
                <a:effectLst/>
              </a:rPr>
              <a:t>2- </a:t>
            </a:r>
            <a:r>
              <a:rPr lang="tr-TR" sz="2800" b="1">
                <a:solidFill>
                  <a:schemeClr val="accent5">
                    <a:lumMod val="40000"/>
                    <a:lumOff val="60000"/>
                  </a:schemeClr>
                </a:solidFill>
              </a:rPr>
              <a:t>YENİ DOĞMUŞ  BEBEĞİN  DEĞERLENDİRİLMESİ </a:t>
            </a:r>
            <a:endParaRPr lang="tr-TR" sz="2800">
              <a:solidFill>
                <a:schemeClr val="accent5">
                  <a:lumMod val="40000"/>
                  <a:lumOff val="60000"/>
                </a:schemeClr>
              </a:solidFill>
            </a:endParaRPr>
          </a:p>
        </p:txBody>
      </p:sp>
    </p:spTree>
    <p:extLst>
      <p:ext uri="{BB962C8B-B14F-4D97-AF65-F5344CB8AC3E}">
        <p14:creationId xmlns:p14="http://schemas.microsoft.com/office/powerpoint/2010/main" val="339781231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13F778F0-C1EC-524B-9FEA-1BCD50B944E0}"/>
              </a:ext>
            </a:extLst>
          </p:cNvPr>
          <p:cNvSpPr txBox="1"/>
          <p:nvPr/>
        </p:nvSpPr>
        <p:spPr>
          <a:xfrm>
            <a:off x="760562" y="350312"/>
            <a:ext cx="11699702" cy="5632311"/>
          </a:xfrm>
          <a:prstGeom prst="rect">
            <a:avLst/>
          </a:prstGeom>
          <a:noFill/>
        </p:spPr>
        <p:txBody>
          <a:bodyPr wrap="square">
            <a:spAutoFit/>
          </a:bodyPr>
          <a:lstStyle/>
          <a:p>
            <a:r>
              <a:rPr lang="tr-TR" sz="2400">
                <a:solidFill>
                  <a:srgbClr val="000000"/>
                </a:solidFill>
                <a:effectLst/>
              </a:rPr>
              <a:t>Tüm yenidoğanlarda gestasyon sırasında gelişen ve doğumda mevcut olan primitif refleksler adı verilen </a:t>
            </a:r>
            <a:r>
              <a:rPr lang="tr-TR" sz="2400" u="sng">
                <a:solidFill>
                  <a:srgbClr val="000000"/>
                </a:solidFill>
                <a:effectLst/>
              </a:rPr>
              <a:t>doğumsal refleksler</a:t>
            </a:r>
            <a:r>
              <a:rPr lang="tr-TR" sz="2400">
                <a:solidFill>
                  <a:srgbClr val="000000"/>
                </a:solidFill>
                <a:effectLst/>
              </a:rPr>
              <a:t> bulunmalıdır (Tablo 215). </a:t>
            </a:r>
            <a:br>
              <a:rPr lang="tr-TR" sz="2400"/>
            </a:br>
            <a:endParaRPr lang="tr-TR" sz="2400"/>
          </a:p>
          <a:p>
            <a:r>
              <a:rPr lang="tr-TR" sz="2400">
                <a:solidFill>
                  <a:srgbClr val="000000"/>
                </a:solidFill>
                <a:effectLst/>
              </a:rPr>
              <a:t>Hareketlerde </a:t>
            </a:r>
            <a:r>
              <a:rPr lang="tr-TR" sz="2400" u="sng">
                <a:solidFill>
                  <a:srgbClr val="000000"/>
                </a:solidFill>
                <a:effectLst/>
              </a:rPr>
              <a:t>asimetri</a:t>
            </a:r>
            <a:r>
              <a:rPr lang="tr-TR" sz="2400">
                <a:solidFill>
                  <a:srgbClr val="000000"/>
                </a:solidFill>
                <a:effectLst/>
              </a:rPr>
              <a:t>, </a:t>
            </a:r>
            <a:r>
              <a:rPr lang="tr-TR" sz="2400" u="sng">
                <a:solidFill>
                  <a:srgbClr val="000000"/>
                </a:solidFill>
                <a:effectLst/>
              </a:rPr>
              <a:t>lokalize nörolojik bulgular</a:t>
            </a:r>
            <a:r>
              <a:rPr lang="tr-TR" sz="2400">
                <a:solidFill>
                  <a:srgbClr val="000000"/>
                </a:solidFill>
                <a:effectLst/>
              </a:rPr>
              <a:t> ya da </a:t>
            </a:r>
            <a:br>
              <a:rPr lang="tr-TR" sz="2400"/>
            </a:br>
            <a:r>
              <a:rPr lang="tr-TR" sz="2400" u="sng">
                <a:solidFill>
                  <a:srgbClr val="000000"/>
                </a:solidFill>
                <a:effectLst/>
              </a:rPr>
              <a:t>primitif reflekslerin olmayışı</a:t>
            </a:r>
            <a:r>
              <a:rPr lang="tr-TR" sz="2400">
                <a:solidFill>
                  <a:srgbClr val="000000"/>
                </a:solidFill>
                <a:effectLst/>
              </a:rPr>
              <a:t> </a:t>
            </a:r>
            <a:r>
              <a:rPr lang="tr-TR" sz="2400" u="sng">
                <a:solidFill>
                  <a:srgbClr val="000000"/>
                </a:solidFill>
                <a:effectLst/>
              </a:rPr>
              <a:t>nörolojik hastalık göstergeleridir. </a:t>
            </a:r>
            <a:br>
              <a:rPr lang="tr-TR" sz="2400"/>
            </a:br>
            <a:br>
              <a:rPr lang="tr-TR" sz="2400"/>
            </a:br>
            <a:r>
              <a:rPr lang="tr-TR" sz="2400" u="sng">
                <a:solidFill>
                  <a:srgbClr val="000000"/>
                </a:solidFill>
                <a:effectLst/>
              </a:rPr>
              <a:t>Brakiyal pleksus yaralanmaları,</a:t>
            </a:r>
            <a:r>
              <a:rPr lang="tr-TR" sz="2400">
                <a:solidFill>
                  <a:srgbClr val="000000"/>
                </a:solidFill>
                <a:effectLst/>
              </a:rPr>
              <a:t> doğum sırasında kolun </a:t>
            </a:r>
            <a:br>
              <a:rPr lang="tr-TR" sz="2400"/>
            </a:br>
            <a:r>
              <a:rPr lang="tr-TR" sz="2400">
                <a:solidFill>
                  <a:srgbClr val="000000"/>
                </a:solidFill>
                <a:effectLst/>
              </a:rPr>
              <a:t>çekilmesi ile olabilir. Bu yaralanmalar, sinirin gerilmesi ya </a:t>
            </a:r>
            <a:br>
              <a:rPr lang="tr-TR" sz="2400"/>
            </a:br>
            <a:r>
              <a:rPr lang="tr-TR" sz="2400">
                <a:solidFill>
                  <a:srgbClr val="000000"/>
                </a:solidFill>
                <a:effectLst/>
              </a:rPr>
              <a:t>da kopması veya sinir içine kanamanın sonucunda olabilir. </a:t>
            </a:r>
            <a:br>
              <a:rPr lang="tr-TR" sz="2400"/>
            </a:br>
            <a:br>
              <a:rPr lang="tr-TR" sz="2400"/>
            </a:br>
            <a:r>
              <a:rPr lang="tr-TR" sz="2400" u="sng">
                <a:solidFill>
                  <a:srgbClr val="000000"/>
                </a:solidFill>
                <a:effectLst/>
              </a:rPr>
              <a:t>Erb felci</a:t>
            </a:r>
            <a:r>
              <a:rPr lang="tr-TR" sz="2400">
                <a:solidFill>
                  <a:srgbClr val="000000"/>
                </a:solidFill>
                <a:effectLst/>
              </a:rPr>
              <a:t>, omuza addüksiyon ve internal rotasyon, ön kola </a:t>
            </a:r>
            <a:br>
              <a:rPr lang="tr-TR" sz="2400"/>
            </a:br>
            <a:r>
              <a:rPr lang="tr-TR" sz="2400">
                <a:solidFill>
                  <a:srgbClr val="000000"/>
                </a:solidFill>
                <a:effectLst/>
              </a:rPr>
              <a:t>pronasyon yaptıran üst brakiyel pleksus (C5-C6) yaralanmasıdır. </a:t>
            </a:r>
            <a:br>
              <a:rPr lang="tr-TR" sz="2400"/>
            </a:br>
            <a:endParaRPr lang="tr-TR" sz="2400"/>
          </a:p>
          <a:p>
            <a:r>
              <a:rPr lang="tr-TR" sz="2400" u="sng">
                <a:solidFill>
                  <a:srgbClr val="000000"/>
                </a:solidFill>
                <a:effectLst/>
              </a:rPr>
              <a:t>Klumpke felci</a:t>
            </a:r>
            <a:r>
              <a:rPr lang="tr-TR" sz="2400">
                <a:solidFill>
                  <a:srgbClr val="000000"/>
                </a:solidFill>
                <a:effectLst/>
              </a:rPr>
              <a:t>, izole el paralizisi ile sonuçlanan alt pleksus (C7-C8 ve T1) yaralanmasıdır. </a:t>
            </a:r>
            <a:br>
              <a:rPr lang="tr-TR" sz="2400"/>
            </a:br>
            <a:r>
              <a:rPr lang="tr-TR" sz="2400">
                <a:solidFill>
                  <a:srgbClr val="000000"/>
                </a:solidFill>
                <a:effectLst/>
              </a:rPr>
              <a:t>Her iki durum da tipik olarak 1 ile 3 ay içerisinde düzelir ve kalıcı nörolojik defisit olmaz. </a:t>
            </a:r>
            <a:endParaRPr lang="tr-TR" sz="2400"/>
          </a:p>
        </p:txBody>
      </p:sp>
    </p:spTree>
    <p:extLst>
      <p:ext uri="{BB962C8B-B14F-4D97-AF65-F5344CB8AC3E}">
        <p14:creationId xmlns:p14="http://schemas.microsoft.com/office/powerpoint/2010/main" val="11618158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ikdörtgen: Eğimli 14">
            <a:extLst>
              <a:ext uri="{FF2B5EF4-FFF2-40B4-BE49-F238E27FC236}">
                <a16:creationId xmlns:a16="http://schemas.microsoft.com/office/drawing/2014/main" id="{61C51368-D32C-3D44-A10B-FADFECE0DBF0}"/>
              </a:ext>
            </a:extLst>
          </p:cNvPr>
          <p:cNvSpPr/>
          <p:nvPr/>
        </p:nvSpPr>
        <p:spPr>
          <a:xfrm>
            <a:off x="351333" y="926412"/>
            <a:ext cx="11489333" cy="208483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C24914F0-269A-5D4D-A926-BF0A60B8AA6D}"/>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4" name="Metin kutusu 23">
            <a:extLst>
              <a:ext uri="{FF2B5EF4-FFF2-40B4-BE49-F238E27FC236}">
                <a16:creationId xmlns:a16="http://schemas.microsoft.com/office/drawing/2014/main" id="{4DB10497-7382-F146-9228-75DC2525557B}"/>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8" name="Metin kutusu 27">
            <a:extLst>
              <a:ext uri="{FF2B5EF4-FFF2-40B4-BE49-F238E27FC236}">
                <a16:creationId xmlns:a16="http://schemas.microsoft.com/office/drawing/2014/main" id="{EC7DAC51-744A-7349-9485-435D83E93C7A}"/>
              </a:ext>
            </a:extLst>
          </p:cNvPr>
          <p:cNvSpPr txBox="1"/>
          <p:nvPr/>
        </p:nvSpPr>
        <p:spPr>
          <a:xfrm>
            <a:off x="3495346" y="1553329"/>
            <a:ext cx="6203163" cy="830997"/>
          </a:xfrm>
          <a:prstGeom prst="rect">
            <a:avLst/>
          </a:prstGeom>
          <a:noFill/>
        </p:spPr>
        <p:txBody>
          <a:bodyPr wrap="square" rtlCol="0">
            <a:spAutoFit/>
          </a:bodyPr>
          <a:lstStyle/>
          <a:p>
            <a:pPr algn="l"/>
            <a:r>
              <a:rPr lang="tr-TR" sz="4800"/>
              <a:t>GENİTAL  MUAYENE</a:t>
            </a:r>
          </a:p>
        </p:txBody>
      </p:sp>
    </p:spTree>
    <p:extLst>
      <p:ext uri="{BB962C8B-B14F-4D97-AF65-F5344CB8AC3E}">
        <p14:creationId xmlns:p14="http://schemas.microsoft.com/office/powerpoint/2010/main" val="276622862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B182616B-DBEB-0A4E-9B01-8F849ADB5D93}"/>
              </a:ext>
            </a:extLst>
          </p:cNvPr>
          <p:cNvSpPr txBox="1"/>
          <p:nvPr/>
        </p:nvSpPr>
        <p:spPr>
          <a:xfrm>
            <a:off x="513873" y="484169"/>
            <a:ext cx="11164253" cy="4955203"/>
          </a:xfrm>
          <a:prstGeom prst="rect">
            <a:avLst/>
          </a:prstGeom>
          <a:noFill/>
        </p:spPr>
        <p:txBody>
          <a:bodyPr wrap="square">
            <a:spAutoFit/>
          </a:bodyPr>
          <a:lstStyle/>
          <a:p>
            <a:r>
              <a:rPr lang="tr-TR" sz="2800" u="sng">
                <a:solidFill>
                  <a:srgbClr val="000000"/>
                </a:solidFill>
                <a:effectLst/>
              </a:rPr>
              <a:t>ERKEK  bebeklerde  skrotumlar  inmemiş  testis  açısından  kontrol  edilir </a:t>
            </a:r>
            <a:br>
              <a:rPr lang="tr-TR" sz="2800" u="sng"/>
            </a:br>
            <a:r>
              <a:rPr lang="tr-TR" sz="2800" u="sng">
                <a:solidFill>
                  <a:srgbClr val="000000"/>
                </a:solidFill>
                <a:effectLst/>
              </a:rPr>
              <a:t>Skrotumun  içinde  sıvı  birikimi  (hidrosel)  yenidoğanlarda  sık  görülür  ve genelde 6  ayda  kaybolur .</a:t>
            </a:r>
            <a:br>
              <a:rPr lang="tr-TR" sz="2800"/>
            </a:br>
            <a:endParaRPr lang="tr-TR" sz="2800"/>
          </a:p>
          <a:p>
            <a:endParaRPr lang="tr-TR" sz="2800">
              <a:solidFill>
                <a:srgbClr val="000000"/>
              </a:solidFill>
              <a:effectLst/>
            </a:endParaRPr>
          </a:p>
          <a:p>
            <a:r>
              <a:rPr lang="tr-TR" sz="2800">
                <a:solidFill>
                  <a:srgbClr val="000000"/>
                </a:solidFill>
                <a:effectLst/>
              </a:rPr>
              <a:t>Çoğu  yenidoğan  erkek  bebekte  sünnet  derisi yapışıktır.  </a:t>
            </a:r>
            <a:br>
              <a:rPr lang="tr-TR" sz="2800"/>
            </a:br>
            <a:r>
              <a:rPr lang="tr-TR" sz="2800">
                <a:solidFill>
                  <a:srgbClr val="000000"/>
                </a:solidFill>
                <a:effectLst/>
              </a:rPr>
              <a:t>İki  yaşına  kadar  tam  olarak  geriye  itilemez.</a:t>
            </a:r>
            <a:br>
              <a:rPr lang="tr-TR" sz="2800"/>
            </a:br>
            <a:r>
              <a:rPr lang="tr-TR" sz="2800">
                <a:solidFill>
                  <a:srgbClr val="000000"/>
                </a:solidFill>
                <a:effectLst/>
              </a:rPr>
              <a:t>Bu  deriyi  geriye çekmeye  gerek  yoktur.  </a:t>
            </a:r>
            <a:br>
              <a:rPr lang="tr-TR" sz="2800"/>
            </a:br>
            <a:r>
              <a:rPr lang="tr-TR" sz="2800">
                <a:solidFill>
                  <a:srgbClr val="000000"/>
                </a:solidFill>
                <a:effectLst/>
              </a:rPr>
              <a:t>Kendiliğinde  en  geç  5-  7  yaşına  kadar  açılır. </a:t>
            </a:r>
            <a:br>
              <a:rPr lang="tr-TR" sz="2800"/>
            </a:br>
            <a:r>
              <a:rPr lang="tr-TR" sz="2800">
                <a:solidFill>
                  <a:srgbClr val="000000"/>
                </a:solidFill>
                <a:effectLst/>
              </a:rPr>
              <a:t>Bebek  çiş  yapmakta  zorlanmadığı sürece  zararsızdır. </a:t>
            </a:r>
            <a:br>
              <a:rPr lang="tr-TR" sz="2400"/>
            </a:br>
            <a:br>
              <a:rPr lang="tr-TR"/>
            </a:br>
            <a:endParaRPr lang="tr-TR"/>
          </a:p>
        </p:txBody>
      </p:sp>
    </p:spTree>
    <p:extLst>
      <p:ext uri="{BB962C8B-B14F-4D97-AF65-F5344CB8AC3E}">
        <p14:creationId xmlns:p14="http://schemas.microsoft.com/office/powerpoint/2010/main" val="4512850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5">
            <a:extLst>
              <a:ext uri="{FF2B5EF4-FFF2-40B4-BE49-F238E27FC236}">
                <a16:creationId xmlns:a16="http://schemas.microsoft.com/office/drawing/2014/main" id="{E2D72D0E-F699-0D40-BCE3-F96A57A22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401" y="483261"/>
            <a:ext cx="7524750" cy="2381250"/>
          </a:xfrm>
          <a:prstGeom prst="rect">
            <a:avLst/>
          </a:prstGeom>
        </p:spPr>
      </p:pic>
      <p:pic>
        <p:nvPicPr>
          <p:cNvPr id="5" name="Resim 4">
            <a:extLst>
              <a:ext uri="{FF2B5EF4-FFF2-40B4-BE49-F238E27FC236}">
                <a16:creationId xmlns:a16="http://schemas.microsoft.com/office/drawing/2014/main" id="{A12E69DB-E06A-A745-8259-8794F11EC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401" y="3654109"/>
            <a:ext cx="7102863" cy="2181225"/>
          </a:xfrm>
          <a:prstGeom prst="rect">
            <a:avLst/>
          </a:prstGeom>
        </p:spPr>
      </p:pic>
    </p:spTree>
    <p:extLst>
      <p:ext uri="{BB962C8B-B14F-4D97-AF65-F5344CB8AC3E}">
        <p14:creationId xmlns:p14="http://schemas.microsoft.com/office/powerpoint/2010/main" val="42664748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266C8C5-7980-654B-AAB2-CDECC0C891B1}"/>
              </a:ext>
            </a:extLst>
          </p:cNvPr>
          <p:cNvSpPr txBox="1"/>
          <p:nvPr/>
        </p:nvSpPr>
        <p:spPr>
          <a:xfrm>
            <a:off x="1348513" y="1477971"/>
            <a:ext cx="10539981" cy="3046988"/>
          </a:xfrm>
          <a:prstGeom prst="rect">
            <a:avLst/>
          </a:prstGeom>
          <a:noFill/>
        </p:spPr>
        <p:txBody>
          <a:bodyPr wrap="square">
            <a:spAutoFit/>
          </a:bodyPr>
          <a:lstStyle/>
          <a:p>
            <a:r>
              <a:rPr lang="tr-TR" sz="3200">
                <a:solidFill>
                  <a:srgbClr val="000000"/>
                </a:solidFill>
                <a:effectLst/>
              </a:rPr>
              <a:t>KIZ  BEBEKLER  : </a:t>
            </a:r>
            <a:br>
              <a:rPr lang="tr-TR" sz="3200"/>
            </a:br>
            <a:r>
              <a:rPr lang="tr-TR" sz="3200">
                <a:solidFill>
                  <a:srgbClr val="000000"/>
                </a:solidFill>
                <a:effectLst/>
              </a:rPr>
              <a:t>Bazı  bebeklerde  anneden  geçen  östrojenlerin çekilmesine  bağlı  ilk  birkaç  günde  beyaz  </a:t>
            </a:r>
          </a:p>
          <a:p>
            <a:r>
              <a:rPr lang="tr-TR" sz="3200">
                <a:solidFill>
                  <a:srgbClr val="000000"/>
                </a:solidFill>
                <a:effectLst/>
              </a:rPr>
              <a:t>ve  bazen  hafif  kanlı  akıntı olabilir.  </a:t>
            </a:r>
            <a:br>
              <a:rPr lang="tr-TR" sz="3200"/>
            </a:br>
            <a:r>
              <a:rPr lang="tr-TR" sz="3200">
                <a:solidFill>
                  <a:srgbClr val="000000"/>
                </a:solidFill>
                <a:effectLst/>
              </a:rPr>
              <a:t>Normal  fizyolojik  bir  durumdur,  araştırmaya  ve  tedaviye  </a:t>
            </a:r>
          </a:p>
          <a:p>
            <a:r>
              <a:rPr lang="tr-TR" sz="3200">
                <a:solidFill>
                  <a:srgbClr val="000000"/>
                </a:solidFill>
                <a:effectLst/>
              </a:rPr>
              <a:t>gerek yoktur. </a:t>
            </a:r>
            <a:endParaRPr lang="tr-TR" sz="3200"/>
          </a:p>
        </p:txBody>
      </p:sp>
    </p:spTree>
    <p:extLst>
      <p:ext uri="{BB962C8B-B14F-4D97-AF65-F5344CB8AC3E}">
        <p14:creationId xmlns:p14="http://schemas.microsoft.com/office/powerpoint/2010/main" val="234792827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ikdörtgen: Eğimli 14">
            <a:extLst>
              <a:ext uri="{FF2B5EF4-FFF2-40B4-BE49-F238E27FC236}">
                <a16:creationId xmlns:a16="http://schemas.microsoft.com/office/drawing/2014/main" id="{61C51368-D32C-3D44-A10B-FADFECE0DBF0}"/>
              </a:ext>
            </a:extLst>
          </p:cNvPr>
          <p:cNvSpPr/>
          <p:nvPr/>
        </p:nvSpPr>
        <p:spPr>
          <a:xfrm>
            <a:off x="351333" y="926412"/>
            <a:ext cx="11489333" cy="208483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C24914F0-269A-5D4D-A926-BF0A60B8AA6D}"/>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4" name="Metin kutusu 23">
            <a:extLst>
              <a:ext uri="{FF2B5EF4-FFF2-40B4-BE49-F238E27FC236}">
                <a16:creationId xmlns:a16="http://schemas.microsoft.com/office/drawing/2014/main" id="{4DB10497-7382-F146-9228-75DC2525557B}"/>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8" name="Metin kutusu 27">
            <a:extLst>
              <a:ext uri="{FF2B5EF4-FFF2-40B4-BE49-F238E27FC236}">
                <a16:creationId xmlns:a16="http://schemas.microsoft.com/office/drawing/2014/main" id="{EC7DAC51-744A-7349-9485-435D83E93C7A}"/>
              </a:ext>
            </a:extLst>
          </p:cNvPr>
          <p:cNvSpPr txBox="1"/>
          <p:nvPr/>
        </p:nvSpPr>
        <p:spPr>
          <a:xfrm>
            <a:off x="3074609" y="1553329"/>
            <a:ext cx="7044636" cy="830997"/>
          </a:xfrm>
          <a:prstGeom prst="rect">
            <a:avLst/>
          </a:prstGeom>
          <a:noFill/>
        </p:spPr>
        <p:txBody>
          <a:bodyPr wrap="square" rtlCol="0">
            <a:spAutoFit/>
          </a:bodyPr>
          <a:lstStyle/>
          <a:p>
            <a:pPr algn="l"/>
            <a:r>
              <a:rPr lang="tr-TR" sz="4800"/>
              <a:t>OMURGA  MUAYENESİ</a:t>
            </a:r>
          </a:p>
        </p:txBody>
      </p:sp>
    </p:spTree>
    <p:extLst>
      <p:ext uri="{BB962C8B-B14F-4D97-AF65-F5344CB8AC3E}">
        <p14:creationId xmlns:p14="http://schemas.microsoft.com/office/powerpoint/2010/main" val="393588083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5324D11A-A4E4-CA4D-A6DB-3C8A8DF8F7E9}"/>
              </a:ext>
            </a:extLst>
          </p:cNvPr>
          <p:cNvSpPr txBox="1"/>
          <p:nvPr/>
        </p:nvSpPr>
        <p:spPr>
          <a:xfrm>
            <a:off x="949353" y="1833978"/>
            <a:ext cx="11242647" cy="3539430"/>
          </a:xfrm>
          <a:prstGeom prst="rect">
            <a:avLst/>
          </a:prstGeom>
          <a:noFill/>
        </p:spPr>
        <p:txBody>
          <a:bodyPr wrap="square">
            <a:spAutoFit/>
          </a:bodyPr>
          <a:lstStyle/>
          <a:p>
            <a:r>
              <a:rPr lang="tr-TR" sz="2800" b="1">
                <a:solidFill>
                  <a:srgbClr val="000000"/>
                </a:solidFill>
                <a:effectLst/>
              </a:rPr>
              <a:t>Sırt ve Omurga </a:t>
            </a:r>
            <a:br>
              <a:rPr lang="tr-TR" sz="2800"/>
            </a:br>
            <a:r>
              <a:rPr lang="tr-TR" sz="2800">
                <a:solidFill>
                  <a:srgbClr val="000000"/>
                </a:solidFill>
                <a:effectLst/>
              </a:rPr>
              <a:t>        Omurga;</a:t>
            </a:r>
          </a:p>
          <a:p>
            <a:r>
              <a:rPr lang="tr-TR" sz="2800">
                <a:solidFill>
                  <a:srgbClr val="000000"/>
                </a:solidFill>
                <a:effectLst/>
              </a:rPr>
              <a:t> </a:t>
            </a:r>
            <a:br>
              <a:rPr lang="tr-TR" sz="2800"/>
            </a:br>
            <a:r>
              <a:rPr lang="tr-TR" sz="2800" u="sng">
                <a:solidFill>
                  <a:srgbClr val="000000"/>
                </a:solidFill>
                <a:effectLst/>
              </a:rPr>
              <a:t>• yumuşak doku kitleleri, </a:t>
            </a:r>
            <a:br>
              <a:rPr lang="tr-TR" sz="2800" u="sng"/>
            </a:br>
            <a:r>
              <a:rPr lang="tr-TR" sz="2800" u="sng">
                <a:solidFill>
                  <a:srgbClr val="000000"/>
                </a:solidFill>
                <a:effectLst/>
              </a:rPr>
              <a:t>• sakral yarık ya da gamze, </a:t>
            </a:r>
            <a:br>
              <a:rPr lang="tr-TR" sz="2800" u="sng"/>
            </a:br>
            <a:r>
              <a:rPr lang="tr-TR" sz="2800" u="sng">
                <a:solidFill>
                  <a:srgbClr val="000000"/>
                </a:solidFill>
                <a:effectLst/>
              </a:rPr>
              <a:t>• kıl kümesi ya da deri anormallikleri (ör: hemanjioma) </a:t>
            </a:r>
          </a:p>
          <a:p>
            <a:endParaRPr lang="tr-TR" sz="2800">
              <a:solidFill>
                <a:srgbClr val="000000"/>
              </a:solidFill>
            </a:endParaRPr>
          </a:p>
          <a:p>
            <a:r>
              <a:rPr lang="tr-TR" sz="2800">
                <a:solidFill>
                  <a:srgbClr val="000000"/>
                </a:solidFill>
                <a:effectLst/>
              </a:rPr>
              <a:t>gibi </a:t>
            </a:r>
            <a:r>
              <a:rPr lang="tr-TR" sz="2800" u="sng">
                <a:solidFill>
                  <a:srgbClr val="000000"/>
                </a:solidFill>
                <a:effectLst/>
              </a:rPr>
              <a:t>nöral tüp defekti bulguları</a:t>
            </a:r>
            <a:r>
              <a:rPr lang="tr-TR" sz="2800">
                <a:solidFill>
                  <a:srgbClr val="000000"/>
                </a:solidFill>
                <a:effectLst/>
              </a:rPr>
              <a:t> yönünden inspekte ve palpe edilmelidir. </a:t>
            </a:r>
            <a:endParaRPr lang="tr-TR" sz="2800"/>
          </a:p>
        </p:txBody>
      </p:sp>
    </p:spTree>
    <p:extLst>
      <p:ext uri="{BB962C8B-B14F-4D97-AF65-F5344CB8AC3E}">
        <p14:creationId xmlns:p14="http://schemas.microsoft.com/office/powerpoint/2010/main" val="334596438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ikdörtgen: Eğimli 14">
            <a:extLst>
              <a:ext uri="{FF2B5EF4-FFF2-40B4-BE49-F238E27FC236}">
                <a16:creationId xmlns:a16="http://schemas.microsoft.com/office/drawing/2014/main" id="{61C51368-D32C-3D44-A10B-FADFECE0DBF0}"/>
              </a:ext>
            </a:extLst>
          </p:cNvPr>
          <p:cNvSpPr/>
          <p:nvPr/>
        </p:nvSpPr>
        <p:spPr>
          <a:xfrm>
            <a:off x="351333" y="926412"/>
            <a:ext cx="11489333" cy="208483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C24914F0-269A-5D4D-A926-BF0A60B8AA6D}"/>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4" name="Metin kutusu 23">
            <a:extLst>
              <a:ext uri="{FF2B5EF4-FFF2-40B4-BE49-F238E27FC236}">
                <a16:creationId xmlns:a16="http://schemas.microsoft.com/office/drawing/2014/main" id="{4DB10497-7382-F146-9228-75DC2525557B}"/>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8" name="Metin kutusu 27">
            <a:extLst>
              <a:ext uri="{FF2B5EF4-FFF2-40B4-BE49-F238E27FC236}">
                <a16:creationId xmlns:a16="http://schemas.microsoft.com/office/drawing/2014/main" id="{EC7DAC51-744A-7349-9485-435D83E93C7A}"/>
              </a:ext>
            </a:extLst>
          </p:cNvPr>
          <p:cNvSpPr txBox="1"/>
          <p:nvPr/>
        </p:nvSpPr>
        <p:spPr>
          <a:xfrm>
            <a:off x="3506134" y="1553329"/>
            <a:ext cx="6548383" cy="830997"/>
          </a:xfrm>
          <a:prstGeom prst="rect">
            <a:avLst/>
          </a:prstGeom>
          <a:noFill/>
        </p:spPr>
        <p:txBody>
          <a:bodyPr wrap="square" rtlCol="0">
            <a:spAutoFit/>
          </a:bodyPr>
          <a:lstStyle/>
          <a:p>
            <a:pPr algn="l"/>
            <a:r>
              <a:rPr lang="tr-TR" sz="4800"/>
              <a:t>KALÇA  MUAYENESİ</a:t>
            </a:r>
          </a:p>
        </p:txBody>
      </p:sp>
    </p:spTree>
    <p:extLst>
      <p:ext uri="{BB962C8B-B14F-4D97-AF65-F5344CB8AC3E}">
        <p14:creationId xmlns:p14="http://schemas.microsoft.com/office/powerpoint/2010/main" val="87027314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7252C296-BFF8-DD46-B26E-07577307B968}"/>
              </a:ext>
            </a:extLst>
          </p:cNvPr>
          <p:cNvSpPr txBox="1"/>
          <p:nvPr/>
        </p:nvSpPr>
        <p:spPr>
          <a:xfrm>
            <a:off x="577164" y="312396"/>
            <a:ext cx="10189368" cy="3785652"/>
          </a:xfrm>
          <a:prstGeom prst="rect">
            <a:avLst/>
          </a:prstGeom>
          <a:noFill/>
        </p:spPr>
        <p:txBody>
          <a:bodyPr wrap="square">
            <a:spAutoFit/>
          </a:bodyPr>
          <a:lstStyle/>
          <a:p>
            <a:r>
              <a:rPr lang="tr-TR" sz="2400" u="sng">
                <a:solidFill>
                  <a:srgbClr val="000000"/>
                </a:solidFill>
                <a:effectLst/>
              </a:rPr>
              <a:t>Gelişimsel kalça displazisi (GKD)</a:t>
            </a:r>
            <a:r>
              <a:rPr lang="tr-TR" sz="2400">
                <a:solidFill>
                  <a:srgbClr val="000000"/>
                </a:solidFill>
                <a:effectLst/>
              </a:rPr>
              <a:t> olan bebeklerde dislokasyon olabilir. </a:t>
            </a:r>
            <a:r>
              <a:rPr lang="tr-TR" sz="2400" u="sng">
                <a:solidFill>
                  <a:srgbClr val="000000"/>
                </a:solidFill>
                <a:effectLst/>
              </a:rPr>
              <a:t>Ortolani ve Barlow manevraları.</a:t>
            </a:r>
            <a:r>
              <a:rPr lang="tr-TR" sz="2400">
                <a:solidFill>
                  <a:srgbClr val="000000"/>
                </a:solidFill>
                <a:effectLst/>
              </a:rPr>
              <a:t> kalça stabilitesinin değerlendirilmesinde kullanılmalıdır. </a:t>
            </a:r>
            <a:br>
              <a:rPr lang="tr-TR" sz="2400"/>
            </a:br>
            <a:br>
              <a:rPr lang="tr-TR" sz="2400"/>
            </a:br>
            <a:r>
              <a:rPr lang="tr-TR" sz="2400" b="1" u="sng">
                <a:solidFill>
                  <a:srgbClr val="000000"/>
                </a:solidFill>
                <a:effectLst/>
              </a:rPr>
              <a:t>Ortolani manevrası</a:t>
            </a:r>
            <a:r>
              <a:rPr lang="tr-TR" sz="2400">
                <a:solidFill>
                  <a:srgbClr val="000000"/>
                </a:solidFill>
                <a:effectLst/>
              </a:rPr>
              <a:t>, </a:t>
            </a:r>
            <a:r>
              <a:rPr lang="tr-TR" sz="2400" u="sng">
                <a:solidFill>
                  <a:srgbClr val="000000"/>
                </a:solidFill>
                <a:effectLst/>
              </a:rPr>
              <a:t>kalçanın posterior dislokasyonunu test eder ve her femurun büyük torakanterine sıkıca bastırırken kalçalara abdüksiyon yaptırılarak uygulanır</a:t>
            </a:r>
            <a:r>
              <a:rPr lang="tr-TR" sz="2400">
                <a:solidFill>
                  <a:srgbClr val="000000"/>
                </a:solidFill>
                <a:effectLst/>
              </a:rPr>
              <a:t>. Eğer femur başı tekrar yerine girerken "</a:t>
            </a:r>
            <a:r>
              <a:rPr lang="tr-TR" sz="2400" u="sng">
                <a:solidFill>
                  <a:srgbClr val="000000"/>
                </a:solidFill>
                <a:effectLst/>
              </a:rPr>
              <a:t>klik" sesinin alınırsa test sonucu pozitiftir. </a:t>
            </a:r>
            <a:br>
              <a:rPr lang="tr-TR" sz="2400" u="sng"/>
            </a:br>
            <a:r>
              <a:rPr lang="tr-TR" sz="2400">
                <a:solidFill>
                  <a:srgbClr val="000000"/>
                </a:solidFill>
                <a:effectLst/>
              </a:rPr>
              <a:t>(RAKEL)</a:t>
            </a:r>
            <a:br>
              <a:rPr lang="tr-TR" sz="2400"/>
            </a:br>
            <a:br>
              <a:rPr lang="tr-TR" sz="2400"/>
            </a:br>
            <a:br>
              <a:rPr lang="tr-TR" sz="2400"/>
            </a:br>
            <a:endParaRPr lang="tr-TR" sz="2400"/>
          </a:p>
        </p:txBody>
      </p:sp>
      <p:pic>
        <p:nvPicPr>
          <p:cNvPr id="6" name="Resim 6">
            <a:extLst>
              <a:ext uri="{FF2B5EF4-FFF2-40B4-BE49-F238E27FC236}">
                <a16:creationId xmlns:a16="http://schemas.microsoft.com/office/drawing/2014/main" id="{65209D2B-EBB9-F544-8218-22535790C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1948" y="3301161"/>
            <a:ext cx="6019800" cy="2643546"/>
          </a:xfrm>
          <a:prstGeom prst="rect">
            <a:avLst/>
          </a:prstGeom>
        </p:spPr>
      </p:pic>
    </p:spTree>
    <p:extLst>
      <p:ext uri="{BB962C8B-B14F-4D97-AF65-F5344CB8AC3E}">
        <p14:creationId xmlns:p14="http://schemas.microsoft.com/office/powerpoint/2010/main" val="214206624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ED7CBE77-A868-C442-9949-FE5722BC5536}"/>
              </a:ext>
            </a:extLst>
          </p:cNvPr>
          <p:cNvSpPr txBox="1"/>
          <p:nvPr/>
        </p:nvSpPr>
        <p:spPr>
          <a:xfrm>
            <a:off x="798320" y="679651"/>
            <a:ext cx="10140821" cy="2308324"/>
          </a:xfrm>
          <a:prstGeom prst="rect">
            <a:avLst/>
          </a:prstGeom>
          <a:noFill/>
        </p:spPr>
        <p:txBody>
          <a:bodyPr wrap="square">
            <a:spAutoFit/>
          </a:bodyPr>
          <a:lstStyle/>
          <a:p>
            <a:r>
              <a:rPr lang="tr-TR" sz="2400" b="1" u="sng">
                <a:solidFill>
                  <a:srgbClr val="000000"/>
                </a:solidFill>
                <a:effectLst/>
              </a:rPr>
              <a:t>Barlow manevrası</a:t>
            </a:r>
            <a:r>
              <a:rPr lang="tr-TR" sz="2400">
                <a:solidFill>
                  <a:srgbClr val="000000"/>
                </a:solidFill>
                <a:effectLst/>
              </a:rPr>
              <a:t>, kalçada sublüksasyon varlığını göstermek için, </a:t>
            </a:r>
            <a:br>
              <a:rPr lang="tr-TR" sz="2400"/>
            </a:br>
            <a:r>
              <a:rPr lang="tr-TR" sz="2400">
                <a:solidFill>
                  <a:srgbClr val="000000"/>
                </a:solidFill>
                <a:effectLst/>
              </a:rPr>
              <a:t>intakt ama unstabilkalça fleksiyon ve addüksiyon pozİsyonundayken büyük trokantere baskı uygulanıp aşağıya itilmesiyle yapılır. </a:t>
            </a:r>
            <a:br>
              <a:rPr lang="tr-TR" sz="2400"/>
            </a:br>
            <a:r>
              <a:rPr lang="tr-TR" sz="2400">
                <a:solidFill>
                  <a:srgbClr val="000000"/>
                </a:solidFill>
                <a:effectLst/>
              </a:rPr>
              <a:t>Femur başının asetabulumdan posteriora doğru kaymasının </a:t>
            </a:r>
            <a:br>
              <a:rPr lang="tr-TR" sz="2400"/>
            </a:br>
            <a:r>
              <a:rPr lang="tr-TR" sz="2400">
                <a:solidFill>
                  <a:srgbClr val="000000"/>
                </a:solidFill>
                <a:effectLst/>
              </a:rPr>
              <a:t>hissedilmesi pozitif Barlow bulgusudur. </a:t>
            </a:r>
            <a:br>
              <a:rPr lang="tr-TR" sz="1800"/>
            </a:br>
            <a:r>
              <a:rPr lang="tr-TR" sz="2400">
                <a:solidFill>
                  <a:srgbClr val="000000"/>
                </a:solidFill>
                <a:effectLst/>
              </a:rPr>
              <a:t>(RAKEL) </a:t>
            </a:r>
            <a:endParaRPr lang="tr-TR" sz="2400"/>
          </a:p>
        </p:txBody>
      </p:sp>
      <p:pic>
        <p:nvPicPr>
          <p:cNvPr id="4" name="Resim 4">
            <a:extLst>
              <a:ext uri="{FF2B5EF4-FFF2-40B4-BE49-F238E27FC236}">
                <a16:creationId xmlns:a16="http://schemas.microsoft.com/office/drawing/2014/main" id="{944D5087-B0C3-5A4F-9B28-C6C20E04A5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952" y="3254174"/>
            <a:ext cx="5819775" cy="2924175"/>
          </a:xfrm>
          <a:prstGeom prst="rect">
            <a:avLst/>
          </a:prstGeom>
        </p:spPr>
      </p:pic>
    </p:spTree>
    <p:extLst>
      <p:ext uri="{BB962C8B-B14F-4D97-AF65-F5344CB8AC3E}">
        <p14:creationId xmlns:p14="http://schemas.microsoft.com/office/powerpoint/2010/main" val="2615947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CC77190-934B-244D-996F-28693E7840F5}"/>
              </a:ext>
            </a:extLst>
          </p:cNvPr>
          <p:cNvSpPr txBox="1"/>
          <p:nvPr/>
        </p:nvSpPr>
        <p:spPr>
          <a:xfrm>
            <a:off x="388371" y="685188"/>
            <a:ext cx="14013752" cy="4955203"/>
          </a:xfrm>
          <a:prstGeom prst="rect">
            <a:avLst/>
          </a:prstGeom>
          <a:noFill/>
        </p:spPr>
        <p:txBody>
          <a:bodyPr wrap="square">
            <a:spAutoFit/>
          </a:bodyPr>
          <a:lstStyle/>
          <a:p>
            <a:r>
              <a:rPr lang="tr-TR" sz="3200">
                <a:effectLst/>
              </a:rPr>
              <a:t>SIVISI MEKONYUMLA BULAŞIK YENİDOĞAN </a:t>
            </a:r>
            <a:br>
              <a:rPr lang="tr-TR" sz="3200"/>
            </a:br>
            <a:r>
              <a:rPr lang="tr-TR" sz="2800">
                <a:solidFill>
                  <a:srgbClr val="000000"/>
                </a:solidFill>
                <a:effectLst/>
              </a:rPr>
              <a:t>Hareketli olmayan ve</a:t>
            </a:r>
            <a:br>
              <a:rPr lang="tr-TR" sz="2800"/>
            </a:br>
            <a:r>
              <a:rPr lang="tr-TR" sz="2800">
                <a:solidFill>
                  <a:srgbClr val="000000"/>
                </a:solidFill>
                <a:effectLst/>
              </a:rPr>
              <a:t>(kas tonusu kötü, kalp hızı 100 atım/dk'dan az ve respiratuvar eforu zayıf olan) </a:t>
            </a:r>
          </a:p>
          <a:p>
            <a:r>
              <a:rPr lang="tr-TR" sz="2800">
                <a:solidFill>
                  <a:srgbClr val="000000"/>
                </a:solidFill>
                <a:effectLst/>
              </a:rPr>
              <a:t>sıvısı mekonyumla bulaşık bebekler, </a:t>
            </a:r>
            <a:br>
              <a:rPr lang="tr-TR" sz="2800"/>
            </a:br>
            <a:r>
              <a:rPr lang="tr-TR" sz="2800" b="1">
                <a:solidFill>
                  <a:srgbClr val="000000"/>
                </a:solidFill>
                <a:effectLst/>
              </a:rPr>
              <a:t>endotrakeal tüple </a:t>
            </a:r>
            <a:r>
              <a:rPr lang="tr-TR" sz="2800">
                <a:solidFill>
                  <a:srgbClr val="000000"/>
                </a:solidFill>
                <a:effectLst/>
              </a:rPr>
              <a:t>geçici olarak entübe edilmeli ve</a:t>
            </a:r>
            <a:br>
              <a:rPr lang="tr-TR" sz="2800"/>
            </a:br>
            <a:r>
              <a:rPr lang="tr-TR" sz="2800">
                <a:solidFill>
                  <a:srgbClr val="000000"/>
                </a:solidFill>
                <a:effectLst/>
              </a:rPr>
              <a:t>mekonyum varsa aspire edilmelidir. </a:t>
            </a:r>
            <a:br>
              <a:rPr lang="tr-TR" sz="2800"/>
            </a:br>
            <a:r>
              <a:rPr lang="tr-TR" sz="2800" b="1">
                <a:effectLst/>
              </a:rPr>
              <a:t>Mekonyumla bulaşık bir bebek hareketliyse ağzı ve burnu,</a:t>
            </a:r>
            <a:r>
              <a:rPr lang="tr-TR" sz="2800" b="1" u="sng">
                <a:effectLst/>
              </a:rPr>
              <a:t> </a:t>
            </a:r>
            <a:br>
              <a:rPr lang="tr-TR" sz="2800"/>
            </a:br>
            <a:r>
              <a:rPr lang="tr-TR" sz="2800">
                <a:effectLst/>
              </a:rPr>
              <a:t>puvarlı emici veya geniş çaplı bir kateterle mekonyumdan temizlenmelidir. </a:t>
            </a:r>
          </a:p>
          <a:p>
            <a:r>
              <a:rPr lang="tr-TR" sz="2800">
                <a:effectLst/>
              </a:rPr>
              <a:t>Bundan sonra bebek kurulanabilir ve </a:t>
            </a:r>
            <a:br>
              <a:rPr lang="tr-TR" sz="2800"/>
            </a:br>
            <a:r>
              <a:rPr lang="tr-TR" sz="2800">
                <a:effectLst/>
              </a:rPr>
              <a:t>bağlanma (bonding) ve emzirme için anneye verilebilir.</a:t>
            </a:r>
            <a:br>
              <a:rPr lang="tr-TR" sz="3200"/>
            </a:br>
            <a:endParaRPr lang="tr-TR" sz="3200"/>
          </a:p>
        </p:txBody>
      </p:sp>
      <p:sp>
        <p:nvSpPr>
          <p:cNvPr id="4" name="Metin kutusu 3">
            <a:extLst>
              <a:ext uri="{FF2B5EF4-FFF2-40B4-BE49-F238E27FC236}">
                <a16:creationId xmlns:a16="http://schemas.microsoft.com/office/drawing/2014/main" id="{5EA1AEC5-04D0-614A-9D6C-0D4D4C942A6C}"/>
              </a:ext>
            </a:extLst>
          </p:cNvPr>
          <p:cNvSpPr txBox="1"/>
          <p:nvPr/>
        </p:nvSpPr>
        <p:spPr>
          <a:xfrm>
            <a:off x="237339" y="161968"/>
            <a:ext cx="10197459" cy="523220"/>
          </a:xfrm>
          <a:prstGeom prst="rect">
            <a:avLst/>
          </a:prstGeom>
          <a:noFill/>
        </p:spPr>
        <p:txBody>
          <a:bodyPr wrap="square">
            <a:spAutoFit/>
          </a:bodyPr>
          <a:lstStyle/>
          <a:p>
            <a:r>
              <a:rPr lang="tr-TR" sz="2800" b="1">
                <a:solidFill>
                  <a:schemeClr val="accent5">
                    <a:lumMod val="40000"/>
                    <a:lumOff val="60000"/>
                  </a:schemeClr>
                </a:solidFill>
                <a:effectLst/>
              </a:rPr>
              <a:t>2- </a:t>
            </a:r>
            <a:r>
              <a:rPr lang="tr-TR" sz="2800" b="1">
                <a:solidFill>
                  <a:schemeClr val="accent5">
                    <a:lumMod val="40000"/>
                    <a:lumOff val="60000"/>
                  </a:schemeClr>
                </a:solidFill>
              </a:rPr>
              <a:t>YENİ DOĞMUŞ  BEBEĞİN  DEĞERLENDİRİLMESİ </a:t>
            </a:r>
            <a:endParaRPr lang="tr-TR" sz="2800">
              <a:solidFill>
                <a:schemeClr val="accent5">
                  <a:lumMod val="40000"/>
                  <a:lumOff val="60000"/>
                </a:schemeClr>
              </a:solidFill>
            </a:endParaRPr>
          </a:p>
        </p:txBody>
      </p:sp>
    </p:spTree>
    <p:extLst>
      <p:ext uri="{BB962C8B-B14F-4D97-AF65-F5344CB8AC3E}">
        <p14:creationId xmlns:p14="http://schemas.microsoft.com/office/powerpoint/2010/main" val="305249709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8A8E7983-3D31-6A44-A7B8-B788F8CB8F21}"/>
              </a:ext>
            </a:extLst>
          </p:cNvPr>
          <p:cNvSpPr txBox="1"/>
          <p:nvPr/>
        </p:nvSpPr>
        <p:spPr>
          <a:xfrm>
            <a:off x="154449" y="280490"/>
            <a:ext cx="12273451" cy="5262979"/>
          </a:xfrm>
          <a:prstGeom prst="rect">
            <a:avLst/>
          </a:prstGeom>
          <a:noFill/>
        </p:spPr>
        <p:txBody>
          <a:bodyPr wrap="square">
            <a:spAutoFit/>
          </a:bodyPr>
          <a:lstStyle/>
          <a:p>
            <a:r>
              <a:rPr lang="tr-TR" sz="2800" b="1">
                <a:solidFill>
                  <a:srgbClr val="000000"/>
                </a:solidFill>
                <a:effectLst/>
              </a:rPr>
              <a:t>GKD için risk faktörleri</a:t>
            </a:r>
            <a:r>
              <a:rPr lang="tr-TR" sz="2800">
                <a:solidFill>
                  <a:srgbClr val="000000"/>
                </a:solidFill>
                <a:effectLst/>
              </a:rPr>
              <a:t>; </a:t>
            </a:r>
            <a:br>
              <a:rPr lang="tr-TR" sz="2800"/>
            </a:br>
            <a:r>
              <a:rPr lang="tr-TR" sz="2800">
                <a:solidFill>
                  <a:srgbClr val="000000"/>
                </a:solidFill>
                <a:effectLst/>
              </a:rPr>
              <a:t>• kız cinsiyet, </a:t>
            </a:r>
            <a:br>
              <a:rPr lang="tr-TR" sz="2800"/>
            </a:br>
            <a:r>
              <a:rPr lang="tr-TR" sz="2800">
                <a:solidFill>
                  <a:srgbClr val="000000"/>
                </a:solidFill>
                <a:effectLst/>
              </a:rPr>
              <a:t>• makat prezentasyonu  </a:t>
            </a:r>
            <a:br>
              <a:rPr lang="tr-TR" sz="2800"/>
            </a:br>
            <a:r>
              <a:rPr lang="tr-TR" sz="2800">
                <a:solidFill>
                  <a:srgbClr val="000000"/>
                </a:solidFill>
                <a:effectLst/>
              </a:rPr>
              <a:t>• aile öyküsüdür </a:t>
            </a:r>
            <a:br>
              <a:rPr lang="tr-TR" sz="2800"/>
            </a:br>
            <a:r>
              <a:rPr lang="tr-TR" sz="2800">
                <a:solidFill>
                  <a:srgbClr val="000000"/>
                </a:solidFill>
                <a:effectLst/>
              </a:rPr>
              <a:t>  </a:t>
            </a:r>
            <a:r>
              <a:rPr lang="tr-TR" sz="2800" u="sng">
                <a:solidFill>
                  <a:srgbClr val="000000"/>
                </a:solidFill>
                <a:effectLst/>
              </a:rPr>
              <a:t>Yürümeye başlayıncaya kadar</a:t>
            </a:r>
            <a:r>
              <a:rPr lang="tr-TR" sz="2800">
                <a:solidFill>
                  <a:srgbClr val="000000"/>
                </a:solidFill>
                <a:effectLst/>
              </a:rPr>
              <a:t> tüm infantlara, sağlam çocuk muayenelerinde </a:t>
            </a:r>
            <a:r>
              <a:rPr lang="tr-TR" sz="2800" u="sng">
                <a:solidFill>
                  <a:srgbClr val="000000"/>
                </a:solidFill>
                <a:effectLst/>
              </a:rPr>
              <a:t>GDK için fizik muayene yapılmalıdır. </a:t>
            </a:r>
            <a:br>
              <a:rPr lang="tr-TR" sz="2800"/>
            </a:br>
            <a:r>
              <a:rPr lang="tr-TR" sz="2800"/>
              <a:t>   </a:t>
            </a:r>
            <a:r>
              <a:rPr lang="tr-TR" sz="2800">
                <a:solidFill>
                  <a:srgbClr val="000000"/>
                </a:solidFill>
                <a:effectLst/>
              </a:rPr>
              <a:t>Pozitif muayenesi olan yenidoğanlar ortopedi uzmanına sevk edilmelidir. </a:t>
            </a:r>
          </a:p>
          <a:p>
            <a:r>
              <a:rPr lang="tr-TR" sz="2800">
                <a:solidFill>
                  <a:srgbClr val="000000"/>
                </a:solidFill>
                <a:effectLst/>
              </a:rPr>
              <a:t>Eğer muayene </a:t>
            </a:r>
            <a:r>
              <a:rPr lang="tr-TR" sz="2800" u="sng">
                <a:solidFill>
                  <a:srgbClr val="000000"/>
                </a:solidFill>
                <a:effectLst/>
              </a:rPr>
              <a:t>şüpheli pozitif ise</a:t>
            </a:r>
            <a:r>
              <a:rPr lang="tr-TR" sz="2800">
                <a:solidFill>
                  <a:srgbClr val="000000"/>
                </a:solidFill>
                <a:effectLst/>
              </a:rPr>
              <a:t> infant </a:t>
            </a:r>
            <a:r>
              <a:rPr lang="tr-TR" sz="2800" u="sng">
                <a:solidFill>
                  <a:srgbClr val="000000"/>
                </a:solidFill>
                <a:effectLst/>
              </a:rPr>
              <a:t>iki hafta sonra tekrar değerlendirilmelidir</a:t>
            </a:r>
            <a:r>
              <a:rPr lang="tr-TR" sz="2800">
                <a:solidFill>
                  <a:srgbClr val="000000"/>
                </a:solidFill>
                <a:effectLst/>
              </a:rPr>
              <a:t>. </a:t>
            </a:r>
            <a:br>
              <a:rPr lang="tr-TR" sz="2800"/>
            </a:br>
            <a:r>
              <a:rPr lang="tr-TR" sz="2800" u="sng">
                <a:solidFill>
                  <a:srgbClr val="000000"/>
                </a:solidFill>
                <a:effectLst/>
              </a:rPr>
              <a:t>Makat prezentasyonu ile doğan</a:t>
            </a:r>
            <a:r>
              <a:rPr lang="tr-TR" sz="2800">
                <a:solidFill>
                  <a:srgbClr val="000000"/>
                </a:solidFill>
                <a:effectLst/>
              </a:rPr>
              <a:t> ama fizik muayenesi normal olan infantlar</a:t>
            </a:r>
          </a:p>
          <a:p>
            <a:r>
              <a:rPr lang="tr-TR" sz="2800">
                <a:solidFill>
                  <a:srgbClr val="000000"/>
                </a:solidFill>
                <a:effectLst/>
              </a:rPr>
              <a:t> ile </a:t>
            </a:r>
            <a:r>
              <a:rPr lang="tr-TR" sz="2800" u="sng">
                <a:solidFill>
                  <a:srgbClr val="000000"/>
                </a:solidFill>
                <a:effectLst/>
              </a:rPr>
              <a:t>GKD için aile öyküsü pozitif</a:t>
            </a:r>
            <a:r>
              <a:rPr lang="tr-TR" sz="2800">
                <a:solidFill>
                  <a:srgbClr val="000000"/>
                </a:solidFill>
                <a:effectLst/>
              </a:rPr>
              <a:t> olan kız bebeklere </a:t>
            </a:r>
            <a:br>
              <a:rPr lang="tr-TR" sz="2800"/>
            </a:br>
            <a:r>
              <a:rPr lang="tr-TR" sz="2800" u="sng">
                <a:solidFill>
                  <a:srgbClr val="000000"/>
                </a:solidFill>
                <a:effectLst/>
              </a:rPr>
              <a:t>altı haftalık </a:t>
            </a:r>
            <a:r>
              <a:rPr lang="tr-TR" sz="2800">
                <a:solidFill>
                  <a:srgbClr val="000000"/>
                </a:solidFill>
                <a:effectLst/>
              </a:rPr>
              <a:t>olduklarında </a:t>
            </a:r>
            <a:r>
              <a:rPr lang="tr-TR" sz="2800" u="sng">
                <a:solidFill>
                  <a:srgbClr val="000000"/>
                </a:solidFill>
                <a:effectLst/>
              </a:rPr>
              <a:t>kalça ultrasonografisi</a:t>
            </a:r>
            <a:r>
              <a:rPr lang="tr-TR" sz="2800">
                <a:solidFill>
                  <a:srgbClr val="000000"/>
                </a:solidFill>
                <a:effectLst/>
              </a:rPr>
              <a:t> ile tarama yapılmalıdır </a:t>
            </a:r>
            <a:br>
              <a:rPr lang="tr-TR" sz="2800"/>
            </a:br>
            <a:r>
              <a:rPr lang="tr-TR" sz="2800">
                <a:solidFill>
                  <a:srgbClr val="000000"/>
                </a:solidFill>
                <a:effectLst/>
              </a:rPr>
              <a:t>(Committee on Quality Improvement, 2000; Shipman et al., 2006). </a:t>
            </a:r>
            <a:endParaRPr lang="tr-TR" sz="2800"/>
          </a:p>
        </p:txBody>
      </p:sp>
    </p:spTree>
    <p:extLst>
      <p:ext uri="{BB962C8B-B14F-4D97-AF65-F5344CB8AC3E}">
        <p14:creationId xmlns:p14="http://schemas.microsoft.com/office/powerpoint/2010/main" val="185794564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0F9BCD12-0163-6849-B939-149CB0CE9C27}"/>
              </a:ext>
            </a:extLst>
          </p:cNvPr>
          <p:cNvSpPr txBox="1"/>
          <p:nvPr/>
        </p:nvSpPr>
        <p:spPr>
          <a:xfrm>
            <a:off x="442312" y="873837"/>
            <a:ext cx="11359878" cy="4401205"/>
          </a:xfrm>
          <a:prstGeom prst="rect">
            <a:avLst/>
          </a:prstGeom>
          <a:noFill/>
        </p:spPr>
        <p:txBody>
          <a:bodyPr wrap="square">
            <a:spAutoFit/>
          </a:bodyPr>
          <a:lstStyle/>
          <a:p>
            <a:r>
              <a:rPr lang="tr-TR" sz="2800">
                <a:effectLst/>
              </a:rPr>
              <a:t>KAYNAKLAR </a:t>
            </a:r>
            <a:br>
              <a:rPr lang="tr-TR" sz="2800"/>
            </a:br>
            <a:r>
              <a:rPr lang="tr-TR" sz="2800">
                <a:effectLst/>
              </a:rPr>
              <a:t>1.Aile Hekimliği  9. baskı2019 : Robert E.RAKEL, David P. RAKEL </a:t>
            </a:r>
            <a:br>
              <a:rPr lang="tr-TR" sz="2800"/>
            </a:br>
            <a:r>
              <a:rPr lang="tr-TR" sz="2800">
                <a:effectLst/>
              </a:rPr>
              <a:t>2.TEMEL YENİDOĞAN BAKIMI T.C.  SAĞLIK  BAKANLIĞI Halk  Sağlığı       </a:t>
            </a:r>
          </a:p>
          <a:p>
            <a:r>
              <a:rPr lang="tr-TR" sz="2800">
                <a:effectLst/>
              </a:rPr>
              <a:t> Çocuk ve  Ergen Genel  Müdürlüğü Sağlığı  Daire  Başkanlığı.</a:t>
            </a:r>
            <a:br>
              <a:rPr lang="tr-TR" sz="2800"/>
            </a:br>
            <a:r>
              <a:rPr lang="tr-TR" sz="2800">
                <a:effectLst/>
              </a:rPr>
              <a:t>3.Pediatrinin Temelleri 7.BASKI 2017: Karen J. MARCDANTE , Robert M. Kliegman </a:t>
            </a:r>
            <a:br>
              <a:rPr lang="tr-TR" sz="2800"/>
            </a:br>
            <a:r>
              <a:rPr lang="tr-TR" sz="2800">
                <a:effectLst/>
              </a:rPr>
              <a:t>4. Yenidoğan Muayenesi:  Anne LOMAX 2014</a:t>
            </a:r>
            <a:br>
              <a:rPr lang="tr-TR" sz="2800"/>
            </a:br>
            <a:r>
              <a:rPr lang="tr-TR" sz="2800">
                <a:effectLst/>
              </a:rPr>
              <a:t>5. Bebek, Çocuk, Ergen  İzlem Protokolleri T.C.  Sağlık Bakanlığı Halk  Sağlığı  Genel  Müdürlüğü Çocuk ve  Ergen  Sağlığı  Dairesi  Başkanlığı Ankara  , 2018</a:t>
            </a:r>
            <a:endParaRPr lang="tr-TR" sz="2800"/>
          </a:p>
        </p:txBody>
      </p:sp>
    </p:spTree>
    <p:extLst>
      <p:ext uri="{BB962C8B-B14F-4D97-AF65-F5344CB8AC3E}">
        <p14:creationId xmlns:p14="http://schemas.microsoft.com/office/powerpoint/2010/main" val="23285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7F8C6313-33C2-7D41-897E-1370D502F384}"/>
              </a:ext>
            </a:extLst>
          </p:cNvPr>
          <p:cNvSpPr txBox="1"/>
          <p:nvPr/>
        </p:nvSpPr>
        <p:spPr>
          <a:xfrm>
            <a:off x="981719" y="1488926"/>
            <a:ext cx="10410524" cy="4524315"/>
          </a:xfrm>
          <a:prstGeom prst="rect">
            <a:avLst/>
          </a:prstGeom>
          <a:noFill/>
        </p:spPr>
        <p:txBody>
          <a:bodyPr wrap="square">
            <a:spAutoFit/>
          </a:bodyPr>
          <a:lstStyle/>
          <a:p>
            <a:r>
              <a:rPr lang="tr-TR" sz="3600" b="1">
                <a:effectLst/>
              </a:rPr>
              <a:t>                          </a:t>
            </a:r>
            <a:r>
              <a:rPr lang="tr-TR" sz="3600" b="1" u="sng">
                <a:effectLst/>
              </a:rPr>
              <a:t>Asfiksi: </a:t>
            </a:r>
          </a:p>
          <a:p>
            <a:br>
              <a:rPr lang="tr-TR" sz="2800"/>
            </a:br>
            <a:r>
              <a:rPr lang="tr-TR" sz="2800"/>
              <a:t>*</a:t>
            </a:r>
            <a:r>
              <a:rPr lang="tr-TR" sz="2800" u="sng">
                <a:effectLst/>
              </a:rPr>
              <a:t>Bir yenidoğan (özellikle de prematüre bir bebek) hipoksiye</a:t>
            </a:r>
            <a:r>
              <a:rPr lang="tr-TR" sz="2800">
                <a:effectLst/>
              </a:rPr>
              <a:t> erişkinlerde olduğu gibi</a:t>
            </a:r>
            <a:r>
              <a:rPr lang="tr-TR" sz="2800" u="sng">
                <a:effectLst/>
              </a:rPr>
              <a:t> takipne değil de </a:t>
            </a:r>
            <a:r>
              <a:rPr lang="tr-TR" sz="2800" u="sng">
                <a:solidFill>
                  <a:srgbClr val="000000"/>
                </a:solidFill>
                <a:effectLst/>
              </a:rPr>
              <a:t>apne</a:t>
            </a:r>
            <a:r>
              <a:rPr lang="tr-TR" sz="2800">
                <a:solidFill>
                  <a:srgbClr val="000000"/>
                </a:solidFill>
                <a:effectLst/>
              </a:rPr>
              <a:t> şeklinde paradoksik yanıt verir. </a:t>
            </a:r>
          </a:p>
          <a:p>
            <a:endParaRPr lang="tr-TR" sz="2800">
              <a:solidFill>
                <a:srgbClr val="000000"/>
              </a:solidFill>
            </a:endParaRPr>
          </a:p>
          <a:p>
            <a:r>
              <a:rPr lang="tr-TR" sz="2800">
                <a:solidFill>
                  <a:srgbClr val="000000"/>
                </a:solidFill>
                <a:effectLst/>
              </a:rPr>
              <a:t>*intrauterin asfiksi epizodları </a:t>
            </a:r>
            <a:r>
              <a:rPr lang="tr-TR" sz="2800" u="sng">
                <a:solidFill>
                  <a:srgbClr val="000000"/>
                </a:solidFill>
                <a:effectLst/>
              </a:rPr>
              <a:t>santral sinir sistemini de deprese edebilir</a:t>
            </a:r>
            <a:r>
              <a:rPr lang="tr-TR" sz="2800">
                <a:solidFill>
                  <a:srgbClr val="000000"/>
                </a:solidFill>
                <a:effectLst/>
              </a:rPr>
              <a:t>. </a:t>
            </a:r>
            <a:br>
              <a:rPr lang="tr-TR" sz="2800"/>
            </a:br>
            <a:endParaRPr lang="tr-TR" sz="2800"/>
          </a:p>
          <a:p>
            <a:r>
              <a:rPr lang="tr-TR" sz="2800">
                <a:effectLst/>
              </a:rPr>
              <a:t>*Uteroplasental kanlanımın düzelmesine yanıt olarak fetal kalp hızı da düzelirse, fetal hipoksi ve asidoz düzelebilir.</a:t>
            </a:r>
            <a:endParaRPr lang="tr-TR" sz="2800"/>
          </a:p>
        </p:txBody>
      </p:sp>
      <p:sp>
        <p:nvSpPr>
          <p:cNvPr id="4" name="Metin kutusu 3">
            <a:extLst>
              <a:ext uri="{FF2B5EF4-FFF2-40B4-BE49-F238E27FC236}">
                <a16:creationId xmlns:a16="http://schemas.microsoft.com/office/drawing/2014/main" id="{E31F1025-EA9A-8840-84AC-7BF658062AAA}"/>
              </a:ext>
            </a:extLst>
          </p:cNvPr>
          <p:cNvSpPr txBox="1"/>
          <p:nvPr/>
        </p:nvSpPr>
        <p:spPr>
          <a:xfrm>
            <a:off x="372191" y="118670"/>
            <a:ext cx="9304742" cy="523220"/>
          </a:xfrm>
          <a:prstGeom prst="rect">
            <a:avLst/>
          </a:prstGeom>
          <a:noFill/>
        </p:spPr>
        <p:txBody>
          <a:bodyPr wrap="square">
            <a:spAutoFit/>
          </a:bodyPr>
          <a:lstStyle/>
          <a:p>
            <a:r>
              <a:rPr lang="tr-TR" sz="2800" b="1">
                <a:solidFill>
                  <a:schemeClr val="accent5">
                    <a:lumMod val="40000"/>
                    <a:lumOff val="60000"/>
                  </a:schemeClr>
                </a:solidFill>
                <a:effectLst/>
              </a:rPr>
              <a:t>2- </a:t>
            </a:r>
            <a:r>
              <a:rPr lang="tr-TR" sz="2800" b="1">
                <a:solidFill>
                  <a:schemeClr val="accent5">
                    <a:lumMod val="40000"/>
                    <a:lumOff val="60000"/>
                  </a:schemeClr>
                </a:solidFill>
              </a:rPr>
              <a:t>YENİ DOĞMUŞ  BEBEĞİN  DEĞERLENDİRİLMESİ </a:t>
            </a:r>
            <a:endParaRPr lang="tr-TR" sz="2800">
              <a:solidFill>
                <a:schemeClr val="accent5">
                  <a:lumMod val="40000"/>
                  <a:lumOff val="60000"/>
                </a:schemeClr>
              </a:solidFill>
            </a:endParaRPr>
          </a:p>
        </p:txBody>
      </p:sp>
    </p:spTree>
    <p:extLst>
      <p:ext uri="{BB962C8B-B14F-4D97-AF65-F5344CB8AC3E}">
        <p14:creationId xmlns:p14="http://schemas.microsoft.com/office/powerpoint/2010/main" val="3875402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297270D-9851-5A44-B52D-B617BCA86159}"/>
              </a:ext>
            </a:extLst>
          </p:cNvPr>
          <p:cNvSpPr>
            <a:spLocks noGrp="1"/>
          </p:cNvSpPr>
          <p:nvPr>
            <p:ph type="title"/>
          </p:nvPr>
        </p:nvSpPr>
        <p:spPr>
          <a:xfrm>
            <a:off x="119388" y="-258915"/>
            <a:ext cx="11435394" cy="1313104"/>
          </a:xfrm>
        </p:spPr>
        <p:txBody>
          <a:bodyPr>
            <a:normAutofit/>
          </a:bodyPr>
          <a:lstStyle/>
          <a:p>
            <a:r>
              <a:rPr lang="tr-TR" sz="3200" b="1">
                <a:solidFill>
                  <a:schemeClr val="accent5">
                    <a:lumMod val="40000"/>
                    <a:lumOff val="60000"/>
                  </a:schemeClr>
                </a:solidFill>
                <a:effectLst/>
              </a:rPr>
              <a:t>2- </a:t>
            </a:r>
            <a:r>
              <a:rPr lang="tr-TR" sz="3200" b="1">
                <a:solidFill>
                  <a:schemeClr val="accent5">
                    <a:lumMod val="40000"/>
                    <a:lumOff val="60000"/>
                  </a:schemeClr>
                </a:solidFill>
              </a:rPr>
              <a:t>YENİ DOĞMUŞ  BEBEĞİN  DEĞERLENDİRİLMESİ </a:t>
            </a:r>
          </a:p>
        </p:txBody>
      </p:sp>
      <p:sp>
        <p:nvSpPr>
          <p:cNvPr id="3" name="İçerik Yer Tutucusu 2">
            <a:extLst>
              <a:ext uri="{FF2B5EF4-FFF2-40B4-BE49-F238E27FC236}">
                <a16:creationId xmlns:a16="http://schemas.microsoft.com/office/drawing/2014/main" id="{15ED961A-268B-9949-9DFD-18EEE828899F}"/>
              </a:ext>
            </a:extLst>
          </p:cNvPr>
          <p:cNvSpPr>
            <a:spLocks noGrp="1"/>
          </p:cNvSpPr>
          <p:nvPr>
            <p:ph idx="1"/>
          </p:nvPr>
        </p:nvSpPr>
        <p:spPr>
          <a:xfrm>
            <a:off x="517829" y="1847201"/>
            <a:ext cx="11812978" cy="4351338"/>
          </a:xfrm>
        </p:spPr>
        <p:txBody>
          <a:bodyPr>
            <a:normAutofit fontScale="92500" lnSpcReduction="20000"/>
          </a:bodyPr>
          <a:lstStyle/>
          <a:p>
            <a:pPr marL="0" indent="0">
              <a:buNone/>
            </a:pPr>
            <a:r>
              <a:rPr lang="tr-TR" sz="3600"/>
              <a:t>    </a:t>
            </a:r>
            <a:r>
              <a:rPr lang="tr-TR" sz="3600" b="1" u="sng"/>
              <a:t>Apgar skoru</a:t>
            </a:r>
            <a:r>
              <a:rPr lang="tr-TR" sz="3600"/>
              <a:t>, yenidoğan bebeğin doğumdan hemen </a:t>
            </a:r>
          </a:p>
          <a:p>
            <a:pPr marL="0" indent="0">
              <a:buNone/>
            </a:pPr>
            <a:r>
              <a:rPr lang="tr-TR" sz="3600"/>
              <a:t>sonraki durumunu gösterir ve uygun yapıldığında </a:t>
            </a:r>
          </a:p>
          <a:p>
            <a:pPr marL="0" indent="0">
              <a:buNone/>
            </a:pPr>
            <a:r>
              <a:rPr lang="tr-TR" sz="3600" u="sng"/>
              <a:t>fetal-neonatal geçişin standart bir kayıt düzeni</a:t>
            </a:r>
            <a:r>
              <a:rPr lang="tr-TR" sz="3600"/>
              <a:t>ni oluşturur. </a:t>
            </a:r>
          </a:p>
          <a:p>
            <a:pPr marL="0" indent="0">
              <a:buNone/>
            </a:pPr>
            <a:endParaRPr lang="tr-TR" sz="3600"/>
          </a:p>
          <a:p>
            <a:pPr marL="0" indent="0">
              <a:buNone/>
            </a:pPr>
            <a:r>
              <a:rPr lang="tr-TR" sz="3600"/>
              <a:t>   Bu skorlar uygun canlandırma girişimini belirlemek için kullanılmamalıdır, </a:t>
            </a:r>
          </a:p>
          <a:p>
            <a:pPr marL="0" indent="0">
              <a:buNone/>
            </a:pPr>
            <a:r>
              <a:rPr lang="tr-TR" sz="3600"/>
              <a:t> </a:t>
            </a:r>
          </a:p>
          <a:p>
            <a:pPr marL="0" indent="0">
              <a:buNone/>
            </a:pPr>
            <a:r>
              <a:rPr lang="tr-TR" sz="3600"/>
              <a:t>   Ayrıca </a:t>
            </a:r>
            <a:r>
              <a:rPr lang="tr-TR" sz="3600" u="sng"/>
              <a:t>deprese bebekte canlandırmaya başlamak için 1. dakika </a:t>
            </a:r>
          </a:p>
          <a:p>
            <a:pPr marL="0" indent="0">
              <a:buNone/>
            </a:pPr>
            <a:r>
              <a:rPr lang="tr-TR" sz="3600" u="sng"/>
              <a:t>değerlendirmesi de beklenmemelidir.</a:t>
            </a:r>
          </a:p>
        </p:txBody>
      </p:sp>
    </p:spTree>
    <p:extLst>
      <p:ext uri="{BB962C8B-B14F-4D97-AF65-F5344CB8AC3E}">
        <p14:creationId xmlns:p14="http://schemas.microsoft.com/office/powerpoint/2010/main" val="4214078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3EC5043F-A966-8749-B2A2-568FADF614C9}"/>
              </a:ext>
            </a:extLst>
          </p:cNvPr>
          <p:cNvSpPr txBox="1"/>
          <p:nvPr/>
        </p:nvSpPr>
        <p:spPr>
          <a:xfrm>
            <a:off x="949353" y="2391633"/>
            <a:ext cx="10205550" cy="2554545"/>
          </a:xfrm>
          <a:prstGeom prst="rect">
            <a:avLst/>
          </a:prstGeom>
          <a:noFill/>
        </p:spPr>
        <p:txBody>
          <a:bodyPr wrap="square">
            <a:spAutoFit/>
          </a:bodyPr>
          <a:lstStyle/>
          <a:p>
            <a:r>
              <a:rPr lang="tr-TR" sz="3200" u="sng"/>
              <a:t>Her belirtinin 0, 1 ve 2 olarak puanı vardır. </a:t>
            </a:r>
            <a:r>
              <a:rPr lang="tr-TR" sz="3200"/>
              <a:t>Sonuçta  beş değişkenin puanları toplanarak Apgar skoru bulunur. Canlandrma girişimleri Apgar skorunun bileşenlerini değiştirir; bu nedenle skorun alındığı zamanda uygulanan canlandırma işlemleri kaydedilmelidir. </a:t>
            </a:r>
          </a:p>
        </p:txBody>
      </p:sp>
      <p:sp>
        <p:nvSpPr>
          <p:cNvPr id="4" name="Metin kutusu 3">
            <a:extLst>
              <a:ext uri="{FF2B5EF4-FFF2-40B4-BE49-F238E27FC236}">
                <a16:creationId xmlns:a16="http://schemas.microsoft.com/office/drawing/2014/main" id="{69A6DDCB-167E-A34C-820A-1620CB78BA80}"/>
              </a:ext>
            </a:extLst>
          </p:cNvPr>
          <p:cNvSpPr txBox="1"/>
          <p:nvPr/>
        </p:nvSpPr>
        <p:spPr>
          <a:xfrm>
            <a:off x="275097" y="161822"/>
            <a:ext cx="9768632" cy="584775"/>
          </a:xfrm>
          <a:prstGeom prst="rect">
            <a:avLst/>
          </a:prstGeom>
          <a:noFill/>
        </p:spPr>
        <p:txBody>
          <a:bodyPr wrap="square">
            <a:spAutoFit/>
          </a:bodyPr>
          <a:lstStyle/>
          <a:p>
            <a:r>
              <a:rPr lang="tr-TR" sz="3200" b="1">
                <a:solidFill>
                  <a:schemeClr val="accent5">
                    <a:lumMod val="40000"/>
                    <a:lumOff val="60000"/>
                  </a:schemeClr>
                </a:solidFill>
                <a:effectLst/>
              </a:rPr>
              <a:t>2- </a:t>
            </a:r>
            <a:r>
              <a:rPr lang="tr-TR" sz="3200" b="1">
                <a:solidFill>
                  <a:schemeClr val="accent5">
                    <a:lumMod val="40000"/>
                    <a:lumOff val="60000"/>
                  </a:schemeClr>
                </a:solidFill>
              </a:rPr>
              <a:t>YENİ DOĞMUŞ  BEBEĞİN  DEĞERLENDİRİLMESİ </a:t>
            </a:r>
            <a:endParaRPr lang="tr-TR" sz="3200">
              <a:solidFill>
                <a:schemeClr val="accent5">
                  <a:lumMod val="40000"/>
                  <a:lumOff val="60000"/>
                </a:schemeClr>
              </a:solidFill>
            </a:endParaRPr>
          </a:p>
        </p:txBody>
      </p:sp>
    </p:spTree>
    <p:extLst>
      <p:ext uri="{BB962C8B-B14F-4D97-AF65-F5344CB8AC3E}">
        <p14:creationId xmlns:p14="http://schemas.microsoft.com/office/powerpoint/2010/main" val="584000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ABB2A1-F62C-B148-901B-94785A73D3D1}"/>
              </a:ext>
            </a:extLst>
          </p:cNvPr>
          <p:cNvSpPr>
            <a:spLocks noGrp="1"/>
          </p:cNvSpPr>
          <p:nvPr>
            <p:ph type="title"/>
          </p:nvPr>
        </p:nvSpPr>
        <p:spPr/>
        <p:txBody>
          <a:bodyPr/>
          <a:lstStyle/>
          <a:p>
            <a:r>
              <a:rPr lang="tr-TR"/>
              <a:t>                              AMAÇLAR</a:t>
            </a:r>
          </a:p>
        </p:txBody>
      </p:sp>
      <p:sp>
        <p:nvSpPr>
          <p:cNvPr id="3" name="İçerik Yer Tutucusu 2">
            <a:extLst>
              <a:ext uri="{FF2B5EF4-FFF2-40B4-BE49-F238E27FC236}">
                <a16:creationId xmlns:a16="http://schemas.microsoft.com/office/drawing/2014/main" id="{5352488C-240C-524B-8793-F9C295E58BEA}"/>
              </a:ext>
            </a:extLst>
          </p:cNvPr>
          <p:cNvSpPr>
            <a:spLocks noGrp="1"/>
          </p:cNvSpPr>
          <p:nvPr>
            <p:ph idx="1"/>
          </p:nvPr>
        </p:nvSpPr>
        <p:spPr/>
        <p:txBody>
          <a:bodyPr/>
          <a:lstStyle/>
          <a:p>
            <a:r>
              <a:rPr lang="tr-TR"/>
              <a:t>Yenidoğan muayenesi bileşenleri hakkında bilgi vermek.</a:t>
            </a:r>
          </a:p>
          <a:p>
            <a:r>
              <a:rPr lang="tr-TR"/>
              <a:t>Yenidoğan izlem ve basamakları hakkında bilgi vermek.</a:t>
            </a:r>
          </a:p>
          <a:p>
            <a:endParaRPr lang="tr-TR"/>
          </a:p>
          <a:p>
            <a:pPr marL="0" indent="0">
              <a:buNone/>
            </a:pPr>
            <a:endParaRPr lang="tr-TR"/>
          </a:p>
        </p:txBody>
      </p:sp>
    </p:spTree>
    <p:extLst>
      <p:ext uri="{BB962C8B-B14F-4D97-AF65-F5344CB8AC3E}">
        <p14:creationId xmlns:p14="http://schemas.microsoft.com/office/powerpoint/2010/main" val="188258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E0404F7-68D9-D749-888F-657608A416B1}"/>
              </a:ext>
            </a:extLst>
          </p:cNvPr>
          <p:cNvSpPr txBox="1"/>
          <p:nvPr/>
        </p:nvSpPr>
        <p:spPr>
          <a:xfrm>
            <a:off x="539406" y="1111175"/>
            <a:ext cx="10324218" cy="4031873"/>
          </a:xfrm>
          <a:prstGeom prst="rect">
            <a:avLst/>
          </a:prstGeom>
          <a:noFill/>
        </p:spPr>
        <p:txBody>
          <a:bodyPr wrap="square">
            <a:spAutoFit/>
          </a:bodyPr>
          <a:lstStyle/>
          <a:p>
            <a:r>
              <a:rPr lang="tr-TR" sz="3200"/>
              <a:t>  *  Apgar skoru doğumdan sonra </a:t>
            </a:r>
            <a:r>
              <a:rPr lang="tr-TR" sz="3200" u="sng"/>
              <a:t>1. ve 5. dakikalarda bakılır.</a:t>
            </a:r>
          </a:p>
          <a:p>
            <a:endParaRPr lang="tr-TR" sz="3200"/>
          </a:p>
          <a:p>
            <a:r>
              <a:rPr lang="tr-TR" sz="3200"/>
              <a:t>  * </a:t>
            </a:r>
            <a:r>
              <a:rPr lang="tr-TR" sz="3200" u="sng"/>
              <a:t> Beşinci dakika</a:t>
            </a:r>
            <a:r>
              <a:rPr lang="tr-TR" sz="3200"/>
              <a:t> Apgar skoru </a:t>
            </a:r>
            <a:r>
              <a:rPr lang="tr-TR" sz="3200" u="sng"/>
              <a:t>7’den düşükse : </a:t>
            </a:r>
          </a:p>
          <a:p>
            <a:r>
              <a:rPr lang="tr-TR" sz="3200" u="sng"/>
              <a:t>20 dakikaya kadar her 5 dakikada bir ek skor alınmalıdır. </a:t>
            </a:r>
          </a:p>
          <a:p>
            <a:endParaRPr lang="tr-TR" sz="3200"/>
          </a:p>
          <a:p>
            <a:r>
              <a:rPr lang="tr-TR" sz="3200"/>
              <a:t>  *  </a:t>
            </a:r>
            <a:r>
              <a:rPr lang="tr-TR" sz="3200" u="sng"/>
              <a:t>Skorlar bebeğin doğum dosyasına kaydedilmelidir. </a:t>
            </a:r>
            <a:r>
              <a:rPr lang="tr-TR" sz="3200"/>
              <a:t>Canlandırmada gelişen olaylar, yapılan işlemlerin açıklayıcı tanımlar ve zamanlamalarıyla birlikte dosyada yer almalıdır.</a:t>
            </a:r>
          </a:p>
        </p:txBody>
      </p:sp>
      <p:sp>
        <p:nvSpPr>
          <p:cNvPr id="4" name="Metin kutusu 3">
            <a:extLst>
              <a:ext uri="{FF2B5EF4-FFF2-40B4-BE49-F238E27FC236}">
                <a16:creationId xmlns:a16="http://schemas.microsoft.com/office/drawing/2014/main" id="{00DD05D9-D3F1-B54D-B302-45C92FBE67A1}"/>
              </a:ext>
            </a:extLst>
          </p:cNvPr>
          <p:cNvSpPr txBox="1"/>
          <p:nvPr/>
        </p:nvSpPr>
        <p:spPr>
          <a:xfrm>
            <a:off x="188792" y="107881"/>
            <a:ext cx="10836653" cy="584775"/>
          </a:xfrm>
          <a:prstGeom prst="rect">
            <a:avLst/>
          </a:prstGeom>
          <a:noFill/>
        </p:spPr>
        <p:txBody>
          <a:bodyPr wrap="square">
            <a:spAutoFit/>
          </a:bodyPr>
          <a:lstStyle/>
          <a:p>
            <a:r>
              <a:rPr lang="tr-TR" sz="3200" b="1">
                <a:solidFill>
                  <a:schemeClr val="accent5">
                    <a:lumMod val="40000"/>
                    <a:lumOff val="60000"/>
                  </a:schemeClr>
                </a:solidFill>
                <a:effectLst/>
              </a:rPr>
              <a:t>2- </a:t>
            </a:r>
            <a:r>
              <a:rPr lang="tr-TR" sz="3200" b="1">
                <a:solidFill>
                  <a:schemeClr val="accent5">
                    <a:lumMod val="40000"/>
                    <a:lumOff val="60000"/>
                  </a:schemeClr>
                </a:solidFill>
              </a:rPr>
              <a:t>YENİ DOĞMUŞ  BEBEĞİN  DEĞERLENDİRİLMESİ </a:t>
            </a:r>
            <a:endParaRPr lang="tr-TR" sz="3200">
              <a:solidFill>
                <a:schemeClr val="accent5">
                  <a:lumMod val="40000"/>
                  <a:lumOff val="60000"/>
                </a:schemeClr>
              </a:solidFill>
            </a:endParaRPr>
          </a:p>
        </p:txBody>
      </p:sp>
    </p:spTree>
    <p:extLst>
      <p:ext uri="{BB962C8B-B14F-4D97-AF65-F5344CB8AC3E}">
        <p14:creationId xmlns:p14="http://schemas.microsoft.com/office/powerpoint/2010/main" val="410251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0322A9-DD31-7C49-BFF6-4A537445A316}"/>
              </a:ext>
            </a:extLst>
          </p:cNvPr>
          <p:cNvSpPr>
            <a:spLocks noGrp="1"/>
          </p:cNvSpPr>
          <p:nvPr>
            <p:ph type="title"/>
          </p:nvPr>
        </p:nvSpPr>
        <p:spPr>
          <a:xfrm>
            <a:off x="3474837" y="630629"/>
            <a:ext cx="10515600" cy="1325563"/>
          </a:xfrm>
        </p:spPr>
        <p:txBody>
          <a:bodyPr/>
          <a:lstStyle/>
          <a:p>
            <a:r>
              <a:rPr lang="tr-TR" b="1"/>
              <a:t>APGAR SKOR formu : </a:t>
            </a:r>
          </a:p>
        </p:txBody>
      </p:sp>
      <p:pic>
        <p:nvPicPr>
          <p:cNvPr id="4" name="Resim 4">
            <a:extLst>
              <a:ext uri="{FF2B5EF4-FFF2-40B4-BE49-F238E27FC236}">
                <a16:creationId xmlns:a16="http://schemas.microsoft.com/office/drawing/2014/main" id="{328A19AA-CA99-3A45-A390-6554611D38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4837" y="1825625"/>
            <a:ext cx="5242326" cy="4351338"/>
          </a:xfrm>
        </p:spPr>
      </p:pic>
      <p:sp>
        <p:nvSpPr>
          <p:cNvPr id="5" name="Metin kutusu 4">
            <a:extLst>
              <a:ext uri="{FF2B5EF4-FFF2-40B4-BE49-F238E27FC236}">
                <a16:creationId xmlns:a16="http://schemas.microsoft.com/office/drawing/2014/main" id="{0F7ADA1F-E75D-9D4C-9CB0-05782EAEBC15}"/>
              </a:ext>
            </a:extLst>
          </p:cNvPr>
          <p:cNvSpPr txBox="1"/>
          <p:nvPr/>
        </p:nvSpPr>
        <p:spPr>
          <a:xfrm>
            <a:off x="0" y="45854"/>
            <a:ext cx="9822571" cy="584775"/>
          </a:xfrm>
          <a:prstGeom prst="rect">
            <a:avLst/>
          </a:prstGeom>
          <a:noFill/>
        </p:spPr>
        <p:txBody>
          <a:bodyPr wrap="square">
            <a:spAutoFit/>
          </a:bodyPr>
          <a:lstStyle/>
          <a:p>
            <a:r>
              <a:rPr lang="tr-TR" sz="3200" b="1">
                <a:solidFill>
                  <a:schemeClr val="accent5">
                    <a:lumMod val="40000"/>
                    <a:lumOff val="60000"/>
                  </a:schemeClr>
                </a:solidFill>
                <a:effectLst/>
              </a:rPr>
              <a:t>2- </a:t>
            </a:r>
            <a:r>
              <a:rPr lang="tr-TR" sz="3200" b="1">
                <a:solidFill>
                  <a:schemeClr val="accent5">
                    <a:lumMod val="40000"/>
                    <a:lumOff val="60000"/>
                  </a:schemeClr>
                </a:solidFill>
              </a:rPr>
              <a:t>YENİ DOĞMUŞ  BEBEĞİN  DEĞERLENDİRİLMESİ </a:t>
            </a:r>
            <a:endParaRPr lang="tr-TR" sz="3200">
              <a:solidFill>
                <a:schemeClr val="accent5">
                  <a:lumMod val="40000"/>
                  <a:lumOff val="60000"/>
                </a:schemeClr>
              </a:solidFill>
            </a:endParaRPr>
          </a:p>
        </p:txBody>
      </p:sp>
    </p:spTree>
    <p:extLst>
      <p:ext uri="{BB962C8B-B14F-4D97-AF65-F5344CB8AC3E}">
        <p14:creationId xmlns:p14="http://schemas.microsoft.com/office/powerpoint/2010/main" val="2533670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a:extLst>
              <a:ext uri="{FF2B5EF4-FFF2-40B4-BE49-F238E27FC236}">
                <a16:creationId xmlns:a16="http://schemas.microsoft.com/office/drawing/2014/main" id="{F9F0FD9F-82AA-B848-8CF8-1DB092439645}"/>
              </a:ext>
            </a:extLst>
          </p:cNvPr>
          <p:cNvSpPr txBox="1"/>
          <p:nvPr/>
        </p:nvSpPr>
        <p:spPr>
          <a:xfrm>
            <a:off x="194185" y="539406"/>
            <a:ext cx="12040967" cy="5693866"/>
          </a:xfrm>
          <a:prstGeom prst="rect">
            <a:avLst/>
          </a:prstGeom>
          <a:noFill/>
        </p:spPr>
        <p:txBody>
          <a:bodyPr wrap="square">
            <a:spAutoFit/>
          </a:bodyPr>
          <a:lstStyle/>
          <a:p>
            <a:endParaRPr lang="tr-TR" sz="3600" b="1" u="sng">
              <a:solidFill>
                <a:srgbClr val="FF0000"/>
              </a:solidFill>
            </a:endParaRPr>
          </a:p>
          <a:p>
            <a:r>
              <a:rPr lang="tr-TR" sz="3600" b="1" u="sng">
                <a:solidFill>
                  <a:srgbClr val="FF0000"/>
                </a:solidFill>
              </a:rPr>
              <a:t> b. Bebek Stabilize olduktan Sonra</a:t>
            </a:r>
            <a:r>
              <a:rPr lang="tr-TR" sz="3600" b="1" u="sng"/>
              <a:t> </a:t>
            </a:r>
          </a:p>
          <a:p>
            <a:r>
              <a:rPr lang="tr-TR" sz="3600" u="sng"/>
              <a:t> </a:t>
            </a:r>
          </a:p>
          <a:p>
            <a:pPr marL="514350" indent="-514350">
              <a:buFont typeface="+mj-lt"/>
              <a:buAutoNum type="arabicPeriod"/>
            </a:pPr>
            <a:r>
              <a:rPr lang="tr-TR" sz="3200"/>
              <a:t>Bebeğin </a:t>
            </a:r>
            <a:r>
              <a:rPr lang="tr-TR" sz="3200" u="sng"/>
              <a:t>göbek ve göz bakımını</a:t>
            </a:r>
            <a:r>
              <a:rPr lang="tr-TR" sz="3200"/>
              <a:t> yapın  </a:t>
            </a:r>
          </a:p>
          <a:p>
            <a:pPr marL="514350" indent="-514350">
              <a:buFont typeface="+mj-lt"/>
              <a:buAutoNum type="arabicPeriod"/>
            </a:pPr>
            <a:r>
              <a:rPr lang="tr-TR" sz="3200" u="sng"/>
              <a:t>1 mg IM K vitamini </a:t>
            </a:r>
            <a:r>
              <a:rPr lang="tr-TR" sz="3200"/>
              <a:t>uygulayın   </a:t>
            </a:r>
          </a:p>
          <a:p>
            <a:pPr marL="514350" indent="-514350">
              <a:buFont typeface="+mj-lt"/>
              <a:buAutoNum type="arabicPeriod"/>
            </a:pPr>
            <a:r>
              <a:rPr lang="tr-TR" sz="3200"/>
              <a:t>Bebeğin </a:t>
            </a:r>
            <a:r>
              <a:rPr lang="tr-TR" sz="3200" u="sng"/>
              <a:t>baş çevresini ölçün</a:t>
            </a:r>
            <a:r>
              <a:rPr lang="tr-TR" sz="3200"/>
              <a:t>, </a:t>
            </a:r>
            <a:r>
              <a:rPr lang="tr-TR" sz="3200" u="sng"/>
              <a:t>ağırlık ve  boyunu ölçün</a:t>
            </a:r>
            <a:r>
              <a:rPr lang="tr-TR" sz="3200"/>
              <a:t> </a:t>
            </a:r>
          </a:p>
          <a:p>
            <a:pPr marL="514350" indent="-514350">
              <a:buFont typeface="+mj-lt"/>
              <a:buAutoNum type="arabicPeriod"/>
            </a:pPr>
            <a:r>
              <a:rPr lang="tr-TR" sz="3200"/>
              <a:t>Bebekte </a:t>
            </a:r>
            <a:r>
              <a:rPr lang="tr-TR" sz="3200" u="sng"/>
              <a:t>doğuştan anomali </a:t>
            </a:r>
            <a:r>
              <a:rPr lang="tr-TR" sz="3200"/>
              <a:t>olup olmadığına bakın </a:t>
            </a:r>
          </a:p>
          <a:p>
            <a:pPr marL="514350" indent="-514350">
              <a:buFont typeface="+mj-lt"/>
              <a:buAutoNum type="arabicPeriod"/>
            </a:pPr>
            <a:r>
              <a:rPr lang="tr-TR" sz="3200" u="sng"/>
              <a:t>Solunumu değerlendirin</a:t>
            </a:r>
            <a:r>
              <a:rPr lang="tr-TR" sz="3200"/>
              <a:t>; takipne, düzensiz solunum, apne, inleme, burun kanadı solunumu ve çekilme olup olmadığına bakın  </a:t>
            </a:r>
          </a:p>
          <a:p>
            <a:pPr marL="514350" indent="-514350">
              <a:buFont typeface="+mj-lt"/>
              <a:buAutoNum type="arabicPeriod"/>
            </a:pPr>
            <a:r>
              <a:rPr lang="tr-TR" sz="3200" u="sng"/>
              <a:t>Cildi gözden geçirin</a:t>
            </a:r>
            <a:r>
              <a:rPr lang="tr-TR" sz="3200"/>
              <a:t>; sarılık, solukluk, morluk, ilik, ödem ve döküntü açısından değerlendirin.</a:t>
            </a:r>
          </a:p>
        </p:txBody>
      </p:sp>
      <p:sp>
        <p:nvSpPr>
          <p:cNvPr id="2" name="Metin kutusu 1">
            <a:extLst>
              <a:ext uri="{FF2B5EF4-FFF2-40B4-BE49-F238E27FC236}">
                <a16:creationId xmlns:a16="http://schemas.microsoft.com/office/drawing/2014/main" id="{2A256429-BF21-F84B-AE84-D6EAD0CDAC89}"/>
              </a:ext>
            </a:extLst>
          </p:cNvPr>
          <p:cNvSpPr txBox="1"/>
          <p:nvPr/>
        </p:nvSpPr>
        <p:spPr>
          <a:xfrm>
            <a:off x="0" y="45854"/>
            <a:ext cx="9822571" cy="584775"/>
          </a:xfrm>
          <a:prstGeom prst="rect">
            <a:avLst/>
          </a:prstGeom>
          <a:noFill/>
        </p:spPr>
        <p:txBody>
          <a:bodyPr wrap="square">
            <a:spAutoFit/>
          </a:bodyPr>
          <a:lstStyle/>
          <a:p>
            <a:r>
              <a:rPr lang="tr-TR" sz="3200" b="1">
                <a:solidFill>
                  <a:schemeClr val="accent5">
                    <a:lumMod val="40000"/>
                    <a:lumOff val="60000"/>
                  </a:schemeClr>
                </a:solidFill>
                <a:effectLst/>
              </a:rPr>
              <a:t>2- </a:t>
            </a:r>
            <a:r>
              <a:rPr lang="tr-TR" sz="3200" b="1">
                <a:solidFill>
                  <a:schemeClr val="accent5">
                    <a:lumMod val="40000"/>
                    <a:lumOff val="60000"/>
                  </a:schemeClr>
                </a:solidFill>
              </a:rPr>
              <a:t>YENİ DOĞMUŞ  BEBEĞİN  DEĞERLENDİRİLMESİ </a:t>
            </a:r>
            <a:endParaRPr lang="tr-TR" sz="3200">
              <a:solidFill>
                <a:schemeClr val="accent5">
                  <a:lumMod val="40000"/>
                  <a:lumOff val="60000"/>
                </a:schemeClr>
              </a:solidFill>
            </a:endParaRPr>
          </a:p>
        </p:txBody>
      </p:sp>
    </p:spTree>
    <p:extLst>
      <p:ext uri="{BB962C8B-B14F-4D97-AF65-F5344CB8AC3E}">
        <p14:creationId xmlns:p14="http://schemas.microsoft.com/office/powerpoint/2010/main" val="3385722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6A92007-E045-0F41-94FB-0BC3BDBEAD7C}"/>
              </a:ext>
            </a:extLst>
          </p:cNvPr>
          <p:cNvSpPr txBox="1"/>
          <p:nvPr/>
        </p:nvSpPr>
        <p:spPr>
          <a:xfrm>
            <a:off x="560981" y="863048"/>
            <a:ext cx="11305936" cy="4832092"/>
          </a:xfrm>
          <a:prstGeom prst="rect">
            <a:avLst/>
          </a:prstGeom>
          <a:noFill/>
        </p:spPr>
        <p:txBody>
          <a:bodyPr wrap="square">
            <a:spAutoFit/>
          </a:bodyPr>
          <a:lstStyle/>
          <a:p>
            <a:r>
              <a:rPr lang="tr-TR" sz="2800"/>
              <a:t>7.  </a:t>
            </a:r>
            <a:r>
              <a:rPr lang="tr-TR" sz="2800" u="sng"/>
              <a:t>Hareketlerini ve tonusunu değerlendirin</a:t>
            </a:r>
            <a:r>
              <a:rPr lang="tr-TR" sz="2800"/>
              <a:t>; normal ve simetrik mi bakın  </a:t>
            </a:r>
          </a:p>
          <a:p>
            <a:r>
              <a:rPr lang="tr-TR" sz="2800"/>
              <a:t>8.  </a:t>
            </a:r>
            <a:r>
              <a:rPr lang="tr-TR" sz="2800" u="sng"/>
              <a:t>Yenidoğan reflekslerini</a:t>
            </a:r>
            <a:r>
              <a:rPr lang="tr-TR" sz="2800"/>
              <a:t> değerlendirin (Y4)  </a:t>
            </a:r>
          </a:p>
          <a:p>
            <a:r>
              <a:rPr lang="tr-TR" sz="2800"/>
              <a:t>9.  Bebeğin </a:t>
            </a:r>
            <a:r>
              <a:rPr lang="tr-TR" sz="2800" u="sng"/>
              <a:t>hipoglisemi (A3), sepsis (A4a-c) ve sarılık (A5) için </a:t>
            </a:r>
          </a:p>
          <a:p>
            <a:r>
              <a:rPr lang="tr-TR" sz="2800" u="sng"/>
              <a:t>risk değerlendirmesini </a:t>
            </a:r>
            <a:r>
              <a:rPr lang="tr-TR" sz="2800"/>
              <a:t>yapıp uygun önlemleri alın (Rh ve ABO uygunsuzluğu var mı?, annede 18 saati geçen EMR, koriyoamniyonit öyküsü var m?, bebek gebelik haftasına göre küçük ya da büyük mü, preterm mi, annede diyabet var mı?).  </a:t>
            </a:r>
          </a:p>
          <a:p>
            <a:r>
              <a:rPr lang="tr-TR" sz="2800"/>
              <a:t>10.  Bebek soğuk ya da sıcak hissediliyorsa </a:t>
            </a:r>
            <a:r>
              <a:rPr lang="tr-TR" sz="2800" u="sng"/>
              <a:t>vücut ısısını ölçün</a:t>
            </a:r>
            <a:r>
              <a:rPr lang="tr-TR" sz="2800"/>
              <a:t> (Y5). </a:t>
            </a:r>
          </a:p>
          <a:p>
            <a:pPr marL="514350" indent="-514350">
              <a:buAutoNum type="arabicPeriod" startAt="11"/>
            </a:pPr>
            <a:r>
              <a:rPr lang="tr-TR" sz="2800"/>
              <a:t>Bebeğin</a:t>
            </a:r>
            <a:r>
              <a:rPr lang="tr-TR" sz="2800" u="sng"/>
              <a:t> ısısını kaybetmesini önlemek </a:t>
            </a:r>
            <a:r>
              <a:rPr lang="tr-TR" sz="2800"/>
              <a:t>için bebeği giydirin</a:t>
            </a:r>
          </a:p>
          <a:p>
            <a:pPr marL="514350" indent="-514350">
              <a:buAutoNum type="arabicPeriod" startAt="11"/>
            </a:pPr>
            <a:r>
              <a:rPr lang="tr-TR" sz="2800"/>
              <a:t>  Mümkün olan en kısa sürede </a:t>
            </a:r>
            <a:r>
              <a:rPr lang="tr-TR" sz="2800" u="sng"/>
              <a:t>anne sütü alması</a:t>
            </a:r>
            <a:r>
              <a:rPr lang="tr-TR" sz="2800"/>
              <a:t> için anneyle tensel temasını ve emzirilmesini sağlayın</a:t>
            </a:r>
          </a:p>
        </p:txBody>
      </p:sp>
      <p:sp>
        <p:nvSpPr>
          <p:cNvPr id="2" name="Metin kutusu 1">
            <a:extLst>
              <a:ext uri="{FF2B5EF4-FFF2-40B4-BE49-F238E27FC236}">
                <a16:creationId xmlns:a16="http://schemas.microsoft.com/office/drawing/2014/main" id="{E45737A8-02DD-0C44-BD09-8CA39780A3A0}"/>
              </a:ext>
            </a:extLst>
          </p:cNvPr>
          <p:cNvSpPr txBox="1"/>
          <p:nvPr/>
        </p:nvSpPr>
        <p:spPr>
          <a:xfrm>
            <a:off x="0" y="45854"/>
            <a:ext cx="9822571" cy="584775"/>
          </a:xfrm>
          <a:prstGeom prst="rect">
            <a:avLst/>
          </a:prstGeom>
          <a:noFill/>
        </p:spPr>
        <p:txBody>
          <a:bodyPr wrap="square">
            <a:spAutoFit/>
          </a:bodyPr>
          <a:lstStyle/>
          <a:p>
            <a:r>
              <a:rPr lang="tr-TR" sz="3200" b="1">
                <a:solidFill>
                  <a:schemeClr val="accent5">
                    <a:lumMod val="40000"/>
                    <a:lumOff val="60000"/>
                  </a:schemeClr>
                </a:solidFill>
                <a:effectLst/>
              </a:rPr>
              <a:t>2- </a:t>
            </a:r>
            <a:r>
              <a:rPr lang="tr-TR" sz="3200" b="1">
                <a:solidFill>
                  <a:schemeClr val="accent5">
                    <a:lumMod val="40000"/>
                    <a:lumOff val="60000"/>
                  </a:schemeClr>
                </a:solidFill>
              </a:rPr>
              <a:t>YENİ DOĞMUŞ  BEBEĞİN  DEĞERLENDİRİLMESİ </a:t>
            </a:r>
            <a:endParaRPr lang="tr-TR" sz="3200">
              <a:solidFill>
                <a:schemeClr val="accent5">
                  <a:lumMod val="40000"/>
                  <a:lumOff val="60000"/>
                </a:schemeClr>
              </a:solidFill>
            </a:endParaRPr>
          </a:p>
        </p:txBody>
      </p:sp>
    </p:spTree>
    <p:extLst>
      <p:ext uri="{BB962C8B-B14F-4D97-AF65-F5344CB8AC3E}">
        <p14:creationId xmlns:p14="http://schemas.microsoft.com/office/powerpoint/2010/main" val="3410802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2C2AA336-9385-A04E-981E-38C9B4C27190}"/>
              </a:ext>
            </a:extLst>
          </p:cNvPr>
          <p:cNvSpPr txBox="1"/>
          <p:nvPr/>
        </p:nvSpPr>
        <p:spPr>
          <a:xfrm>
            <a:off x="652682" y="1141518"/>
            <a:ext cx="10448282" cy="5355312"/>
          </a:xfrm>
          <a:prstGeom prst="rect">
            <a:avLst/>
          </a:prstGeom>
          <a:noFill/>
        </p:spPr>
        <p:txBody>
          <a:bodyPr wrap="square">
            <a:spAutoFit/>
          </a:bodyPr>
          <a:lstStyle/>
          <a:p>
            <a:r>
              <a:rPr lang="tr-TR">
                <a:effectLst/>
              </a:rPr>
              <a:t>YENİ DOĞAN BEBEKTE REFLEKSLER: </a:t>
            </a:r>
            <a:br>
              <a:rPr lang="tr-TR"/>
            </a:br>
            <a:r>
              <a:rPr lang="tr-TR" b="1">
                <a:effectLst/>
              </a:rPr>
              <a:t>Moro refleksi: </a:t>
            </a:r>
            <a:r>
              <a:rPr lang="tr-TR">
                <a:effectLst/>
              </a:rPr>
              <a:t>Bebek sırt üstü yatırılır. Baş kısmı muayene edenin eli ile desteklenir. Bu destek birden bire çekilerek başın 10-15˚geriye düşmesi sağlanır. Bebek refleks olarak gövdesini öne ve kollarını her iki yana açar. Sonra da kapatır. Tek ya da iki taraflı alınamaması patolojiktir. </a:t>
            </a:r>
            <a:br>
              <a:rPr lang="tr-TR"/>
            </a:br>
            <a:r>
              <a:rPr lang="tr-TR" b="1">
                <a:effectLst/>
              </a:rPr>
              <a:t>Adım atma:</a:t>
            </a:r>
            <a:r>
              <a:rPr lang="tr-TR">
                <a:effectLst/>
              </a:rPr>
              <a:t> Yenidoğan dik tutulurken hafifçe öne eğilip ayaklarının tabanı düz yüzeye değdirilirken yapılan ilerleme hareketidir. </a:t>
            </a:r>
            <a:br>
              <a:rPr lang="tr-TR"/>
            </a:br>
            <a:r>
              <a:rPr lang="tr-TR" b="1">
                <a:effectLst/>
              </a:rPr>
              <a:t>Asimetrik tonik boyun refleksi:</a:t>
            </a:r>
            <a:r>
              <a:rPr lang="tr-TR">
                <a:effectLst/>
              </a:rPr>
              <a:t> Sırt üstü durumda çocuğun başı bir tarafa çevrildiğinde o taraftaki kol ve bacakta açılma, gerilme diğer tarafta çekilme olur. </a:t>
            </a:r>
            <a:br>
              <a:rPr lang="tr-TR"/>
            </a:br>
            <a:r>
              <a:rPr lang="tr-TR" b="1">
                <a:effectLst/>
              </a:rPr>
              <a:t>Emme refleksi: </a:t>
            </a:r>
            <a:r>
              <a:rPr lang="tr-TR">
                <a:effectLst/>
              </a:rPr>
              <a:t>Dudaklarına hafifçe dokunulduğunda emme hareketi oluşur. Postnatal </a:t>
            </a:r>
            <a:r>
              <a:rPr lang="tr-TR" u="sng">
                <a:effectLst/>
              </a:rPr>
              <a:t>2-3 aylıktan sonra</a:t>
            </a:r>
            <a:r>
              <a:rPr lang="tr-TR">
                <a:effectLst/>
              </a:rPr>
              <a:t> refleks değil, </a:t>
            </a:r>
            <a:r>
              <a:rPr lang="tr-TR" u="sng">
                <a:effectLst/>
              </a:rPr>
              <a:t>bilinçli bir çabaya dönüşür.</a:t>
            </a:r>
            <a:r>
              <a:rPr lang="tr-TR">
                <a:effectLst/>
              </a:rPr>
              <a:t> </a:t>
            </a:r>
            <a:br>
              <a:rPr lang="tr-TR"/>
            </a:br>
            <a:r>
              <a:rPr lang="tr-TR" b="1">
                <a:effectLst/>
              </a:rPr>
              <a:t>Arama refleksi: </a:t>
            </a:r>
            <a:br>
              <a:rPr lang="tr-TR"/>
            </a:br>
            <a:r>
              <a:rPr lang="tr-TR">
                <a:effectLst/>
              </a:rPr>
              <a:t>Yanağa dokunur dokunmaz ağzın uyarı tarafına çevrilmesi şeklinde bir reflekstir. Postnatal 4. ayda kaybolmaya başlar ancak uykuda iken 1 yıla kadar sürebilir.  </a:t>
            </a:r>
            <a:br>
              <a:rPr lang="tr-TR"/>
            </a:br>
            <a:r>
              <a:rPr lang="tr-TR" b="1">
                <a:effectLst/>
              </a:rPr>
              <a:t>Yakalama:</a:t>
            </a:r>
            <a:r>
              <a:rPr lang="tr-TR">
                <a:effectLst/>
              </a:rPr>
              <a:t> Başlangıçta çok güçlüdür. Zamanla bu gücü kaybolur. Avuç içi ve ayak tabanı sıvazlandığında parmaklarını içe büküp tutma hareketi yapar. Ellerde 2. aya kadar ayaklarda ise daha uzun sürer. Genelde 6-10 ay kadar devam eder </a:t>
            </a:r>
            <a:br>
              <a:rPr lang="tr-TR"/>
            </a:br>
            <a:r>
              <a:rPr lang="tr-TR" b="1">
                <a:effectLst/>
              </a:rPr>
              <a:t>Babinski refleksi:</a:t>
            </a:r>
            <a:r>
              <a:rPr lang="tr-TR">
                <a:effectLst/>
              </a:rPr>
              <a:t> Bebeğin ayak tabanına dokunulduğunda bacağını kasar ve başparmağını yana doğru açar. İki yaşına kadar sürebilir. </a:t>
            </a:r>
            <a:br>
              <a:rPr lang="tr-TR"/>
            </a:br>
            <a:endParaRPr lang="tr-TR"/>
          </a:p>
        </p:txBody>
      </p:sp>
      <p:sp>
        <p:nvSpPr>
          <p:cNvPr id="2" name="Metin kutusu 1">
            <a:extLst>
              <a:ext uri="{FF2B5EF4-FFF2-40B4-BE49-F238E27FC236}">
                <a16:creationId xmlns:a16="http://schemas.microsoft.com/office/drawing/2014/main" id="{464E18C1-DF16-9A48-8692-AA05CEE06BB5}"/>
              </a:ext>
            </a:extLst>
          </p:cNvPr>
          <p:cNvSpPr txBox="1"/>
          <p:nvPr/>
        </p:nvSpPr>
        <p:spPr>
          <a:xfrm>
            <a:off x="4174997" y="920839"/>
            <a:ext cx="2934365" cy="657120"/>
          </a:xfrm>
          <a:prstGeom prst="rect">
            <a:avLst/>
          </a:prstGeom>
          <a:noFill/>
        </p:spPr>
        <p:txBody>
          <a:bodyPr wrap="square" rtlCol="0">
            <a:spAutoFit/>
          </a:bodyPr>
          <a:lstStyle/>
          <a:p>
            <a:pPr algn="l"/>
            <a:r>
              <a:rPr lang="tr-TR" sz="3600" b="1"/>
              <a:t>Y4</a:t>
            </a:r>
          </a:p>
        </p:txBody>
      </p:sp>
      <p:sp>
        <p:nvSpPr>
          <p:cNvPr id="5" name="Metin kutusu 4">
            <a:extLst>
              <a:ext uri="{FF2B5EF4-FFF2-40B4-BE49-F238E27FC236}">
                <a16:creationId xmlns:a16="http://schemas.microsoft.com/office/drawing/2014/main" id="{B4C5916A-BAEF-4841-BD0E-1883BDF9A5FC}"/>
              </a:ext>
            </a:extLst>
          </p:cNvPr>
          <p:cNvSpPr txBox="1"/>
          <p:nvPr/>
        </p:nvSpPr>
        <p:spPr>
          <a:xfrm>
            <a:off x="0" y="45854"/>
            <a:ext cx="9822571" cy="584775"/>
          </a:xfrm>
          <a:prstGeom prst="rect">
            <a:avLst/>
          </a:prstGeom>
          <a:noFill/>
        </p:spPr>
        <p:txBody>
          <a:bodyPr wrap="square">
            <a:spAutoFit/>
          </a:bodyPr>
          <a:lstStyle/>
          <a:p>
            <a:r>
              <a:rPr lang="tr-TR" sz="3200" b="1">
                <a:solidFill>
                  <a:schemeClr val="accent5">
                    <a:lumMod val="40000"/>
                    <a:lumOff val="60000"/>
                  </a:schemeClr>
                </a:solidFill>
                <a:effectLst/>
              </a:rPr>
              <a:t>2- </a:t>
            </a:r>
            <a:r>
              <a:rPr lang="tr-TR" sz="3200" b="1">
                <a:solidFill>
                  <a:schemeClr val="accent5">
                    <a:lumMod val="40000"/>
                    <a:lumOff val="60000"/>
                  </a:schemeClr>
                </a:solidFill>
              </a:rPr>
              <a:t>YENİ DOĞMUŞ  BEBEĞİN  DEĞERLENDİRİLMESİ </a:t>
            </a:r>
            <a:endParaRPr lang="tr-TR" sz="3200">
              <a:solidFill>
                <a:schemeClr val="accent5">
                  <a:lumMod val="40000"/>
                  <a:lumOff val="60000"/>
                </a:schemeClr>
              </a:solidFill>
            </a:endParaRPr>
          </a:p>
        </p:txBody>
      </p:sp>
    </p:spTree>
    <p:extLst>
      <p:ext uri="{BB962C8B-B14F-4D97-AF65-F5344CB8AC3E}">
        <p14:creationId xmlns:p14="http://schemas.microsoft.com/office/powerpoint/2010/main" val="1892841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66EDBEB4-CA18-064A-9400-0E5420CD5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6044" y="719666"/>
            <a:ext cx="6319912" cy="5418667"/>
          </a:xfrm>
          <a:prstGeom prst="rect">
            <a:avLst/>
          </a:prstGeom>
        </p:spPr>
      </p:pic>
      <p:sp>
        <p:nvSpPr>
          <p:cNvPr id="4" name="Metin kutusu 3">
            <a:extLst>
              <a:ext uri="{FF2B5EF4-FFF2-40B4-BE49-F238E27FC236}">
                <a16:creationId xmlns:a16="http://schemas.microsoft.com/office/drawing/2014/main" id="{533465C5-29D4-3B41-8DD2-A31040EF502C}"/>
              </a:ext>
            </a:extLst>
          </p:cNvPr>
          <p:cNvSpPr txBox="1"/>
          <p:nvPr/>
        </p:nvSpPr>
        <p:spPr>
          <a:xfrm>
            <a:off x="0" y="45854"/>
            <a:ext cx="9822571" cy="584775"/>
          </a:xfrm>
          <a:prstGeom prst="rect">
            <a:avLst/>
          </a:prstGeom>
          <a:noFill/>
        </p:spPr>
        <p:txBody>
          <a:bodyPr wrap="square">
            <a:spAutoFit/>
          </a:bodyPr>
          <a:lstStyle/>
          <a:p>
            <a:r>
              <a:rPr lang="tr-TR" sz="3200" b="1">
                <a:solidFill>
                  <a:schemeClr val="accent5">
                    <a:lumMod val="40000"/>
                    <a:lumOff val="60000"/>
                  </a:schemeClr>
                </a:solidFill>
                <a:effectLst/>
              </a:rPr>
              <a:t>2- </a:t>
            </a:r>
            <a:r>
              <a:rPr lang="tr-TR" sz="3200" b="1">
                <a:solidFill>
                  <a:schemeClr val="accent5">
                    <a:lumMod val="40000"/>
                    <a:lumOff val="60000"/>
                  </a:schemeClr>
                </a:solidFill>
              </a:rPr>
              <a:t>YENİ DOĞMUŞ  BEBEĞİN  DEĞERLENDİRİLMESİ </a:t>
            </a:r>
            <a:endParaRPr lang="tr-TR" sz="3200">
              <a:solidFill>
                <a:schemeClr val="accent5">
                  <a:lumMod val="40000"/>
                  <a:lumOff val="60000"/>
                </a:schemeClr>
              </a:solidFill>
            </a:endParaRPr>
          </a:p>
        </p:txBody>
      </p:sp>
    </p:spTree>
    <p:extLst>
      <p:ext uri="{BB962C8B-B14F-4D97-AF65-F5344CB8AC3E}">
        <p14:creationId xmlns:p14="http://schemas.microsoft.com/office/powerpoint/2010/main" val="3786932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EDAEAB3D-D2E2-AC4C-B79D-CF1BB7C10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433" y="1393479"/>
            <a:ext cx="7654138" cy="5418667"/>
          </a:xfrm>
          <a:prstGeom prst="rect">
            <a:avLst/>
          </a:prstGeom>
        </p:spPr>
      </p:pic>
      <p:sp>
        <p:nvSpPr>
          <p:cNvPr id="4" name="Metin kutusu 3">
            <a:extLst>
              <a:ext uri="{FF2B5EF4-FFF2-40B4-BE49-F238E27FC236}">
                <a16:creationId xmlns:a16="http://schemas.microsoft.com/office/drawing/2014/main" id="{CAFA79E2-E195-4C44-B388-5AF2661F6B11}"/>
              </a:ext>
            </a:extLst>
          </p:cNvPr>
          <p:cNvSpPr txBox="1"/>
          <p:nvPr/>
        </p:nvSpPr>
        <p:spPr>
          <a:xfrm>
            <a:off x="0" y="45854"/>
            <a:ext cx="9822571" cy="584775"/>
          </a:xfrm>
          <a:prstGeom prst="rect">
            <a:avLst/>
          </a:prstGeom>
          <a:noFill/>
        </p:spPr>
        <p:txBody>
          <a:bodyPr wrap="square">
            <a:spAutoFit/>
          </a:bodyPr>
          <a:lstStyle/>
          <a:p>
            <a:r>
              <a:rPr lang="tr-TR" sz="3200" b="1">
                <a:solidFill>
                  <a:schemeClr val="accent5">
                    <a:lumMod val="40000"/>
                    <a:lumOff val="60000"/>
                  </a:schemeClr>
                </a:solidFill>
                <a:effectLst/>
              </a:rPr>
              <a:t>2- </a:t>
            </a:r>
            <a:r>
              <a:rPr lang="tr-TR" sz="3200" b="1">
                <a:solidFill>
                  <a:schemeClr val="accent5">
                    <a:lumMod val="40000"/>
                    <a:lumOff val="60000"/>
                  </a:schemeClr>
                </a:solidFill>
              </a:rPr>
              <a:t>YENİ DOĞMUŞ  BEBEĞİN  DEĞERLENDİRİLMESİ </a:t>
            </a:r>
            <a:endParaRPr lang="tr-TR" sz="3200">
              <a:solidFill>
                <a:schemeClr val="accent5">
                  <a:lumMod val="40000"/>
                  <a:lumOff val="60000"/>
                </a:schemeClr>
              </a:solidFill>
            </a:endParaRPr>
          </a:p>
        </p:txBody>
      </p:sp>
      <p:sp>
        <p:nvSpPr>
          <p:cNvPr id="3" name="Metin kutusu 2">
            <a:extLst>
              <a:ext uri="{FF2B5EF4-FFF2-40B4-BE49-F238E27FC236}">
                <a16:creationId xmlns:a16="http://schemas.microsoft.com/office/drawing/2014/main" id="{16D6B97A-EB01-3F4E-B7EF-8899D5849B55}"/>
              </a:ext>
            </a:extLst>
          </p:cNvPr>
          <p:cNvSpPr txBox="1"/>
          <p:nvPr/>
        </p:nvSpPr>
        <p:spPr>
          <a:xfrm>
            <a:off x="722803" y="1208268"/>
            <a:ext cx="10820472" cy="646331"/>
          </a:xfrm>
          <a:prstGeom prst="rect">
            <a:avLst/>
          </a:prstGeom>
          <a:noFill/>
        </p:spPr>
        <p:txBody>
          <a:bodyPr wrap="square" rtlCol="0">
            <a:spAutoFit/>
          </a:bodyPr>
          <a:lstStyle/>
          <a:p>
            <a:pPr algn="l"/>
            <a:r>
              <a:rPr lang="tr-TR"/>
              <a:t>*** Annede ateş , korioamniyonit , 18 saati geçen EMR , 34 haftadan küçük bebekte sepsis açısından değerlendirilmelidir. </a:t>
            </a:r>
          </a:p>
        </p:txBody>
      </p:sp>
    </p:spTree>
    <p:extLst>
      <p:ext uri="{BB962C8B-B14F-4D97-AF65-F5344CB8AC3E}">
        <p14:creationId xmlns:p14="http://schemas.microsoft.com/office/powerpoint/2010/main" val="2436195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7D4B7970-A2F7-6E4D-A34E-C372A95A8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1342" y="719666"/>
            <a:ext cx="8109315" cy="5418667"/>
          </a:xfrm>
          <a:prstGeom prst="rect">
            <a:avLst/>
          </a:prstGeom>
        </p:spPr>
      </p:pic>
      <p:sp>
        <p:nvSpPr>
          <p:cNvPr id="4" name="Metin kutusu 3">
            <a:extLst>
              <a:ext uri="{FF2B5EF4-FFF2-40B4-BE49-F238E27FC236}">
                <a16:creationId xmlns:a16="http://schemas.microsoft.com/office/drawing/2014/main" id="{1EB3A34B-50FB-0048-8FBA-33D09C2CB115}"/>
              </a:ext>
            </a:extLst>
          </p:cNvPr>
          <p:cNvSpPr txBox="1"/>
          <p:nvPr/>
        </p:nvSpPr>
        <p:spPr>
          <a:xfrm>
            <a:off x="0" y="45854"/>
            <a:ext cx="9822571" cy="584775"/>
          </a:xfrm>
          <a:prstGeom prst="rect">
            <a:avLst/>
          </a:prstGeom>
          <a:noFill/>
        </p:spPr>
        <p:txBody>
          <a:bodyPr wrap="square">
            <a:spAutoFit/>
          </a:bodyPr>
          <a:lstStyle/>
          <a:p>
            <a:r>
              <a:rPr lang="tr-TR" sz="3200" b="1">
                <a:solidFill>
                  <a:schemeClr val="accent5">
                    <a:lumMod val="40000"/>
                    <a:lumOff val="60000"/>
                  </a:schemeClr>
                </a:solidFill>
                <a:effectLst/>
              </a:rPr>
              <a:t>2- </a:t>
            </a:r>
            <a:r>
              <a:rPr lang="tr-TR" sz="3200" b="1">
                <a:solidFill>
                  <a:schemeClr val="accent5">
                    <a:lumMod val="40000"/>
                    <a:lumOff val="60000"/>
                  </a:schemeClr>
                </a:solidFill>
              </a:rPr>
              <a:t>YENİ DOĞMUŞ  BEBEĞİN  DEĞERLENDİRİLMESİ </a:t>
            </a:r>
            <a:endParaRPr lang="tr-TR" sz="3200">
              <a:solidFill>
                <a:schemeClr val="accent5">
                  <a:lumMod val="40000"/>
                  <a:lumOff val="60000"/>
                </a:schemeClr>
              </a:solidFill>
            </a:endParaRPr>
          </a:p>
        </p:txBody>
      </p:sp>
    </p:spTree>
    <p:extLst>
      <p:ext uri="{BB962C8B-B14F-4D97-AF65-F5344CB8AC3E}">
        <p14:creationId xmlns:p14="http://schemas.microsoft.com/office/powerpoint/2010/main" val="2095273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630C93C3-4101-5944-9BF4-9561E404B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741149"/>
            <a:ext cx="8128000" cy="5375701"/>
          </a:xfrm>
          <a:prstGeom prst="rect">
            <a:avLst/>
          </a:prstGeom>
        </p:spPr>
      </p:pic>
      <p:sp>
        <p:nvSpPr>
          <p:cNvPr id="4" name="Metin kutusu 3">
            <a:extLst>
              <a:ext uri="{FF2B5EF4-FFF2-40B4-BE49-F238E27FC236}">
                <a16:creationId xmlns:a16="http://schemas.microsoft.com/office/drawing/2014/main" id="{5A15B483-380F-6B40-8C68-F89C22B4A3DF}"/>
              </a:ext>
            </a:extLst>
          </p:cNvPr>
          <p:cNvSpPr txBox="1"/>
          <p:nvPr/>
        </p:nvSpPr>
        <p:spPr>
          <a:xfrm>
            <a:off x="0" y="45854"/>
            <a:ext cx="9822571" cy="584775"/>
          </a:xfrm>
          <a:prstGeom prst="rect">
            <a:avLst/>
          </a:prstGeom>
          <a:noFill/>
        </p:spPr>
        <p:txBody>
          <a:bodyPr wrap="square">
            <a:spAutoFit/>
          </a:bodyPr>
          <a:lstStyle/>
          <a:p>
            <a:r>
              <a:rPr lang="tr-TR" sz="3200" b="1">
                <a:solidFill>
                  <a:schemeClr val="accent5">
                    <a:lumMod val="40000"/>
                    <a:lumOff val="60000"/>
                  </a:schemeClr>
                </a:solidFill>
                <a:effectLst/>
              </a:rPr>
              <a:t>2- </a:t>
            </a:r>
            <a:r>
              <a:rPr lang="tr-TR" sz="3200" b="1">
                <a:solidFill>
                  <a:schemeClr val="accent5">
                    <a:lumMod val="40000"/>
                    <a:lumOff val="60000"/>
                  </a:schemeClr>
                </a:solidFill>
              </a:rPr>
              <a:t>YENİ DOĞMUŞ  BEBEĞİN  DEĞERLENDİRİLMESİ </a:t>
            </a:r>
            <a:endParaRPr lang="tr-TR" sz="3200">
              <a:solidFill>
                <a:schemeClr val="accent5">
                  <a:lumMod val="40000"/>
                  <a:lumOff val="60000"/>
                </a:schemeClr>
              </a:solidFill>
            </a:endParaRPr>
          </a:p>
        </p:txBody>
      </p:sp>
    </p:spTree>
    <p:extLst>
      <p:ext uri="{BB962C8B-B14F-4D97-AF65-F5344CB8AC3E}">
        <p14:creationId xmlns:p14="http://schemas.microsoft.com/office/powerpoint/2010/main" val="374129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8B019D0B-6771-FA48-84B9-58EEE9D2A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767" y="305843"/>
            <a:ext cx="10237195" cy="6246314"/>
          </a:xfrm>
          <a:prstGeom prst="rect">
            <a:avLst/>
          </a:prstGeom>
        </p:spPr>
      </p:pic>
      <p:sp>
        <p:nvSpPr>
          <p:cNvPr id="4" name="Metin kutusu 3">
            <a:extLst>
              <a:ext uri="{FF2B5EF4-FFF2-40B4-BE49-F238E27FC236}">
                <a16:creationId xmlns:a16="http://schemas.microsoft.com/office/drawing/2014/main" id="{604D3C84-A461-C54B-9581-34CD69AC9F55}"/>
              </a:ext>
            </a:extLst>
          </p:cNvPr>
          <p:cNvSpPr txBox="1"/>
          <p:nvPr/>
        </p:nvSpPr>
        <p:spPr>
          <a:xfrm>
            <a:off x="0" y="45854"/>
            <a:ext cx="9822571" cy="584775"/>
          </a:xfrm>
          <a:prstGeom prst="rect">
            <a:avLst/>
          </a:prstGeom>
          <a:noFill/>
        </p:spPr>
        <p:txBody>
          <a:bodyPr wrap="square">
            <a:spAutoFit/>
          </a:bodyPr>
          <a:lstStyle/>
          <a:p>
            <a:r>
              <a:rPr lang="tr-TR" sz="3200" b="1">
                <a:solidFill>
                  <a:schemeClr val="accent5">
                    <a:lumMod val="40000"/>
                    <a:lumOff val="60000"/>
                  </a:schemeClr>
                </a:solidFill>
                <a:effectLst/>
              </a:rPr>
              <a:t>2- </a:t>
            </a:r>
            <a:r>
              <a:rPr lang="tr-TR" sz="3200" b="1">
                <a:solidFill>
                  <a:schemeClr val="accent5">
                    <a:lumMod val="40000"/>
                    <a:lumOff val="60000"/>
                  </a:schemeClr>
                </a:solidFill>
              </a:rPr>
              <a:t>YENİ DOĞMUŞ  BEBEĞİN  DEĞERLENDİRİLMESİ </a:t>
            </a:r>
            <a:endParaRPr lang="tr-TR" sz="3200">
              <a:solidFill>
                <a:schemeClr val="accent5">
                  <a:lumMod val="40000"/>
                  <a:lumOff val="60000"/>
                </a:schemeClr>
              </a:solidFill>
            </a:endParaRPr>
          </a:p>
        </p:txBody>
      </p:sp>
    </p:spTree>
    <p:extLst>
      <p:ext uri="{BB962C8B-B14F-4D97-AF65-F5344CB8AC3E}">
        <p14:creationId xmlns:p14="http://schemas.microsoft.com/office/powerpoint/2010/main" val="3771540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9F75AFF6-14D5-0A44-BAD1-4B804F80B6C1}"/>
              </a:ext>
            </a:extLst>
          </p:cNvPr>
          <p:cNvSpPr>
            <a:spLocks noGrp="1"/>
          </p:cNvSpPr>
          <p:nvPr>
            <p:ph type="title"/>
          </p:nvPr>
        </p:nvSpPr>
        <p:spPr/>
        <p:txBody>
          <a:bodyPr/>
          <a:lstStyle/>
          <a:p>
            <a:r>
              <a:rPr lang="tr-TR"/>
              <a:t>                     ÖĞRENİM HEDEFLERİ</a:t>
            </a:r>
          </a:p>
        </p:txBody>
      </p:sp>
      <p:sp>
        <p:nvSpPr>
          <p:cNvPr id="5" name="Alt Başlık 4">
            <a:extLst>
              <a:ext uri="{FF2B5EF4-FFF2-40B4-BE49-F238E27FC236}">
                <a16:creationId xmlns:a16="http://schemas.microsoft.com/office/drawing/2014/main" id="{2EA82208-058C-3A48-9B95-633B26BF6A4D}"/>
              </a:ext>
            </a:extLst>
          </p:cNvPr>
          <p:cNvSpPr>
            <a:spLocks noGrp="1"/>
          </p:cNvSpPr>
          <p:nvPr>
            <p:ph idx="1"/>
          </p:nvPr>
        </p:nvSpPr>
        <p:spPr>
          <a:xfrm>
            <a:off x="838200" y="1847201"/>
            <a:ext cx="10515600" cy="4351338"/>
          </a:xfrm>
        </p:spPr>
        <p:txBody>
          <a:bodyPr/>
          <a:lstStyle/>
          <a:p>
            <a:pPr marL="0" indent="0">
              <a:buNone/>
            </a:pPr>
            <a:br>
              <a:rPr lang="tr-TR"/>
            </a:br>
            <a:r>
              <a:rPr lang="tr-TR">
                <a:solidFill>
                  <a:srgbClr val="000000"/>
                </a:solidFill>
                <a:effectLst/>
              </a:rPr>
              <a:t>• Sağlıklı bir bebeğin genel fizik muayene bulguları.</a:t>
            </a:r>
            <a:br>
              <a:rPr lang="tr-TR"/>
            </a:br>
            <a:r>
              <a:rPr lang="tr-TR">
                <a:solidFill>
                  <a:srgbClr val="000000"/>
                </a:solidFill>
                <a:effectLst/>
              </a:rPr>
              <a:t>• Fetal dönemde tanı konulan hastalıkların doğrulanması.  </a:t>
            </a:r>
            <a:br>
              <a:rPr lang="tr-TR"/>
            </a:br>
            <a:r>
              <a:rPr lang="tr-TR">
                <a:solidFill>
                  <a:srgbClr val="000000"/>
                </a:solidFill>
                <a:effectLst/>
              </a:rPr>
              <a:t>• Eylemin ve doğumun ; asfiksi, ilaç etkisi ve doğum travmasından kaynaklanan bebek üzerindeki etkileri.</a:t>
            </a:r>
            <a:br>
              <a:rPr lang="tr-TR"/>
            </a:br>
            <a:r>
              <a:rPr lang="tr-TR">
                <a:solidFill>
                  <a:srgbClr val="000000"/>
                </a:solidFill>
                <a:effectLst/>
              </a:rPr>
              <a:t>• Neonatal hastalıklar. </a:t>
            </a:r>
            <a:br>
              <a:rPr lang="tr-TR"/>
            </a:br>
            <a:r>
              <a:rPr lang="tr-TR">
                <a:solidFill>
                  <a:srgbClr val="000000"/>
                </a:solidFill>
                <a:effectLst/>
              </a:rPr>
              <a:t>• Fetal yaşamdan neonatal yaşama geçişteki sorunlar.</a:t>
            </a:r>
            <a:br>
              <a:rPr lang="tr-TR"/>
            </a:br>
            <a:r>
              <a:rPr lang="tr-TR">
                <a:solidFill>
                  <a:srgbClr val="000000"/>
                </a:solidFill>
                <a:effectLst/>
              </a:rPr>
              <a:t>• Konjenital malformasyon ve deformasyonların saptanması </a:t>
            </a:r>
          </a:p>
          <a:p>
            <a:r>
              <a:rPr lang="tr-TR">
                <a:solidFill>
                  <a:srgbClr val="000000"/>
                </a:solidFill>
              </a:rPr>
              <a:t>Yenidoğan izlemlerinde yapılması gerekenler.</a:t>
            </a:r>
            <a:endParaRPr lang="tr-TR"/>
          </a:p>
        </p:txBody>
      </p:sp>
    </p:spTree>
    <p:extLst>
      <p:ext uri="{BB962C8B-B14F-4D97-AF65-F5344CB8AC3E}">
        <p14:creationId xmlns:p14="http://schemas.microsoft.com/office/powerpoint/2010/main" val="27025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E5157C2A-6CB5-9045-A095-5073DBFEEB54}"/>
              </a:ext>
            </a:extLst>
          </p:cNvPr>
          <p:cNvSpPr txBox="1"/>
          <p:nvPr/>
        </p:nvSpPr>
        <p:spPr>
          <a:xfrm>
            <a:off x="583277" y="240804"/>
            <a:ext cx="11025446" cy="6678751"/>
          </a:xfrm>
          <a:prstGeom prst="rect">
            <a:avLst/>
          </a:prstGeom>
          <a:noFill/>
        </p:spPr>
        <p:txBody>
          <a:bodyPr wrap="square">
            <a:spAutoFit/>
          </a:bodyPr>
          <a:lstStyle/>
          <a:p>
            <a:endParaRPr lang="tr-TR" sz="3200" b="1" u="sng"/>
          </a:p>
          <a:p>
            <a:r>
              <a:rPr lang="tr-TR" sz="3200" b="1" u="sng">
                <a:solidFill>
                  <a:srgbClr val="FF0000"/>
                </a:solidFill>
              </a:rPr>
              <a:t>C</a:t>
            </a:r>
            <a:r>
              <a:rPr lang="tr-TR" sz="2800" u="sng">
                <a:solidFill>
                  <a:srgbClr val="FF0000"/>
                </a:solidFill>
              </a:rPr>
              <a:t>. </a:t>
            </a:r>
            <a:r>
              <a:rPr lang="tr-TR" sz="3600" b="1" u="sng">
                <a:solidFill>
                  <a:srgbClr val="FF0000"/>
                </a:solidFill>
              </a:rPr>
              <a:t>Taburculuk öncesi</a:t>
            </a:r>
            <a:r>
              <a:rPr lang="tr-TR" sz="2800" u="sng"/>
              <a:t>: </a:t>
            </a:r>
            <a:r>
              <a:rPr lang="tr-TR" sz="2800"/>
              <a:t> </a:t>
            </a:r>
          </a:p>
          <a:p>
            <a:r>
              <a:rPr lang="tr-TR" sz="2800"/>
              <a:t>Doğum şekline göre anne ve bebek; </a:t>
            </a:r>
          </a:p>
          <a:p>
            <a:r>
              <a:rPr lang="tr-TR" sz="2800"/>
              <a:t>normal vajinal doğumdan sonra 24 saat ve </a:t>
            </a:r>
          </a:p>
          <a:p>
            <a:r>
              <a:rPr lang="tr-TR" sz="2800"/>
              <a:t>sezaryen doğumdan sonra 48 saat hastanede kalmalıdır. </a:t>
            </a:r>
          </a:p>
          <a:p>
            <a:r>
              <a:rPr lang="tr-TR" sz="2800"/>
              <a:t>Taburculuk kriterleri : </a:t>
            </a:r>
          </a:p>
          <a:p>
            <a:r>
              <a:rPr lang="tr-TR" sz="2800"/>
              <a:t>1. Yeniden hastaneye yatmayı gerektirecek anormallik olmamalı</a:t>
            </a:r>
          </a:p>
          <a:p>
            <a:r>
              <a:rPr lang="tr-TR" sz="2800"/>
              <a:t>2. Bebeğin vital bulgularının normal sınırlarda ve 12 saattir stabil </a:t>
            </a:r>
          </a:p>
          <a:p>
            <a:r>
              <a:rPr lang="tr-TR" sz="2800"/>
              <a:t>     solunum hızı için 30- 60/dk, </a:t>
            </a:r>
          </a:p>
          <a:p>
            <a:r>
              <a:rPr lang="tr-TR" sz="2800"/>
              <a:t>     kalp hızı için 100-160/dk  </a:t>
            </a:r>
          </a:p>
          <a:p>
            <a:r>
              <a:rPr lang="tr-TR" sz="2800"/>
              <a:t>     aksiller vücut ısısı  36,5-37,4 C</a:t>
            </a:r>
          </a:p>
          <a:p>
            <a:r>
              <a:rPr lang="tr-TR" sz="2800"/>
              <a:t>3. Bebeğin düzenli olarak idrar yaptığı ve </a:t>
            </a:r>
          </a:p>
          <a:p>
            <a:r>
              <a:rPr lang="tr-TR" sz="2800"/>
              <a:t>en az bir mekonyum çıkışının olduğu </a:t>
            </a:r>
          </a:p>
          <a:p>
            <a:r>
              <a:rPr lang="tr-TR" sz="2800"/>
              <a:t>4.  En az 2 ardışık başarılı emzirme yapılmış olmalı.</a:t>
            </a:r>
          </a:p>
          <a:p>
            <a:endParaRPr lang="tr-TR" sz="2400"/>
          </a:p>
        </p:txBody>
      </p:sp>
      <p:sp>
        <p:nvSpPr>
          <p:cNvPr id="2" name="Metin kutusu 1">
            <a:extLst>
              <a:ext uri="{FF2B5EF4-FFF2-40B4-BE49-F238E27FC236}">
                <a16:creationId xmlns:a16="http://schemas.microsoft.com/office/drawing/2014/main" id="{07D8C283-B8F7-1740-A823-43038AA9A19B}"/>
              </a:ext>
            </a:extLst>
          </p:cNvPr>
          <p:cNvSpPr txBox="1"/>
          <p:nvPr/>
        </p:nvSpPr>
        <p:spPr>
          <a:xfrm>
            <a:off x="0" y="45854"/>
            <a:ext cx="9822571" cy="584775"/>
          </a:xfrm>
          <a:prstGeom prst="rect">
            <a:avLst/>
          </a:prstGeom>
          <a:noFill/>
        </p:spPr>
        <p:txBody>
          <a:bodyPr wrap="square">
            <a:spAutoFit/>
          </a:bodyPr>
          <a:lstStyle/>
          <a:p>
            <a:r>
              <a:rPr lang="tr-TR" sz="3200" b="1">
                <a:solidFill>
                  <a:schemeClr val="accent5">
                    <a:lumMod val="40000"/>
                    <a:lumOff val="60000"/>
                  </a:schemeClr>
                </a:solidFill>
                <a:effectLst/>
              </a:rPr>
              <a:t>2- </a:t>
            </a:r>
            <a:r>
              <a:rPr lang="tr-TR" sz="3200" b="1">
                <a:solidFill>
                  <a:schemeClr val="accent5">
                    <a:lumMod val="40000"/>
                    <a:lumOff val="60000"/>
                  </a:schemeClr>
                </a:solidFill>
              </a:rPr>
              <a:t>YENİ DOĞMUŞ  BEBEĞİN  DEĞERLENDİRİLMESİ </a:t>
            </a:r>
            <a:endParaRPr lang="tr-TR" sz="3200">
              <a:solidFill>
                <a:schemeClr val="accent5">
                  <a:lumMod val="40000"/>
                  <a:lumOff val="60000"/>
                </a:schemeClr>
              </a:solidFill>
            </a:endParaRPr>
          </a:p>
        </p:txBody>
      </p:sp>
    </p:spTree>
    <p:extLst>
      <p:ext uri="{BB962C8B-B14F-4D97-AF65-F5344CB8AC3E}">
        <p14:creationId xmlns:p14="http://schemas.microsoft.com/office/powerpoint/2010/main" val="2996470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930A5C1-790B-2941-8AB4-71D7EA64EAC7}"/>
              </a:ext>
            </a:extLst>
          </p:cNvPr>
          <p:cNvSpPr txBox="1"/>
          <p:nvPr/>
        </p:nvSpPr>
        <p:spPr>
          <a:xfrm>
            <a:off x="755168" y="1197479"/>
            <a:ext cx="10248701" cy="3539430"/>
          </a:xfrm>
          <a:prstGeom prst="rect">
            <a:avLst/>
          </a:prstGeom>
          <a:noFill/>
        </p:spPr>
        <p:txBody>
          <a:bodyPr wrap="square">
            <a:spAutoFit/>
          </a:bodyPr>
          <a:lstStyle/>
          <a:p>
            <a:r>
              <a:rPr lang="tr-TR" sz="2800"/>
              <a:t>5. Annenin risk faktörlerine göre sepsis için yeterince değerlendirilmiş ve izlenmiş olmalı (A4) </a:t>
            </a:r>
          </a:p>
          <a:p>
            <a:r>
              <a:rPr lang="tr-TR" sz="2800"/>
              <a:t>6. Yenidoğan Tarama Programı (NTP) için kan alnmış olmalı. (Y6, A6)</a:t>
            </a:r>
          </a:p>
          <a:p>
            <a:r>
              <a:rPr lang="tr-TR" sz="2800"/>
              <a:t>7. Hepatit B aşı yapılmış olmalı   </a:t>
            </a:r>
          </a:p>
          <a:p>
            <a:r>
              <a:rPr lang="tr-TR" sz="2800"/>
              <a:t>8. Bebeğin sarılık taraması yapılmış ve risk durumuna göre sonraki izlem planı yapılmış olmalı (A5) </a:t>
            </a:r>
          </a:p>
          <a:p>
            <a:r>
              <a:rPr lang="tr-TR" sz="2800"/>
              <a:t>9. İşitme taraması yapılmış ya da planlanmış olmalı(Y8) </a:t>
            </a:r>
          </a:p>
          <a:p>
            <a:r>
              <a:rPr lang="tr-TR" sz="2800"/>
              <a:t>10. Bebeğin görmesi değerlendirilmiş olmalı (Y9a, A7a)</a:t>
            </a:r>
          </a:p>
        </p:txBody>
      </p:sp>
      <p:sp>
        <p:nvSpPr>
          <p:cNvPr id="2" name="Metin kutusu 1">
            <a:extLst>
              <a:ext uri="{FF2B5EF4-FFF2-40B4-BE49-F238E27FC236}">
                <a16:creationId xmlns:a16="http://schemas.microsoft.com/office/drawing/2014/main" id="{E1445295-BA23-6044-855A-FF65DC5C9977}"/>
              </a:ext>
            </a:extLst>
          </p:cNvPr>
          <p:cNvSpPr txBox="1"/>
          <p:nvPr/>
        </p:nvSpPr>
        <p:spPr>
          <a:xfrm>
            <a:off x="0" y="45854"/>
            <a:ext cx="9822571" cy="584775"/>
          </a:xfrm>
          <a:prstGeom prst="rect">
            <a:avLst/>
          </a:prstGeom>
          <a:noFill/>
        </p:spPr>
        <p:txBody>
          <a:bodyPr wrap="square">
            <a:spAutoFit/>
          </a:bodyPr>
          <a:lstStyle/>
          <a:p>
            <a:r>
              <a:rPr lang="tr-TR" sz="3200" b="1">
                <a:solidFill>
                  <a:schemeClr val="accent5">
                    <a:lumMod val="40000"/>
                    <a:lumOff val="60000"/>
                  </a:schemeClr>
                </a:solidFill>
                <a:effectLst/>
              </a:rPr>
              <a:t>2- </a:t>
            </a:r>
            <a:r>
              <a:rPr lang="tr-TR" sz="3200" b="1">
                <a:solidFill>
                  <a:schemeClr val="accent5">
                    <a:lumMod val="40000"/>
                    <a:lumOff val="60000"/>
                  </a:schemeClr>
                </a:solidFill>
              </a:rPr>
              <a:t>YENİ DOĞMUŞ  BEBEĞİN  DEĞERLENDİRİLMESİ </a:t>
            </a:r>
            <a:endParaRPr lang="tr-TR" sz="3200">
              <a:solidFill>
                <a:schemeClr val="accent5">
                  <a:lumMod val="40000"/>
                  <a:lumOff val="60000"/>
                </a:schemeClr>
              </a:solidFill>
            </a:endParaRPr>
          </a:p>
        </p:txBody>
      </p:sp>
    </p:spTree>
    <p:extLst>
      <p:ext uri="{BB962C8B-B14F-4D97-AF65-F5344CB8AC3E}">
        <p14:creationId xmlns:p14="http://schemas.microsoft.com/office/powerpoint/2010/main" val="3672841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271D7439-E1AE-C14D-98BD-75124FFA3AC9}"/>
              </a:ext>
            </a:extLst>
          </p:cNvPr>
          <p:cNvSpPr txBox="1"/>
          <p:nvPr/>
        </p:nvSpPr>
        <p:spPr>
          <a:xfrm>
            <a:off x="86305" y="695023"/>
            <a:ext cx="12105695" cy="5632311"/>
          </a:xfrm>
          <a:prstGeom prst="rect">
            <a:avLst/>
          </a:prstGeom>
          <a:noFill/>
        </p:spPr>
        <p:txBody>
          <a:bodyPr wrap="square">
            <a:spAutoFit/>
          </a:bodyPr>
          <a:lstStyle/>
          <a:p>
            <a:r>
              <a:rPr lang="tr-TR" sz="2400"/>
              <a:t>11. </a:t>
            </a:r>
            <a:r>
              <a:rPr lang="tr-TR" sz="2400" u="sng"/>
              <a:t>Saturasyon değerlendirilmiş olmalı .</a:t>
            </a:r>
            <a:r>
              <a:rPr lang="tr-TR" sz="2400"/>
              <a:t>  </a:t>
            </a:r>
          </a:p>
          <a:p>
            <a:r>
              <a:rPr lang="tr-TR" sz="2400"/>
              <a:t>12. GKD için bilinen risk faktörlerinden herhangi biri pozitif ise </a:t>
            </a:r>
            <a:r>
              <a:rPr lang="tr-TR" sz="2400" u="sng"/>
              <a:t>kalça ultrasonografisi</a:t>
            </a:r>
            <a:r>
              <a:rPr lang="tr-TR" sz="2400"/>
              <a:t> için randevu alınmalı, risk faktörü yok ise 3-4 haftalık iken tarama için aile hekimine yönlendirilmeli</a:t>
            </a:r>
          </a:p>
          <a:p>
            <a:r>
              <a:rPr lang="tr-TR" sz="2400"/>
              <a:t>13. Annenin, </a:t>
            </a:r>
            <a:r>
              <a:rPr lang="tr-TR" sz="2400" u="sng"/>
              <a:t>emzirme, anne sütünün önemi</a:t>
            </a:r>
            <a:r>
              <a:rPr lang="tr-TR" sz="2400"/>
              <a:t>, </a:t>
            </a:r>
            <a:r>
              <a:rPr lang="tr-TR" sz="2400" u="sng"/>
              <a:t>yeterli idrar ve gaita miktar,</a:t>
            </a:r>
            <a:r>
              <a:rPr lang="tr-TR" sz="2400"/>
              <a:t> göbek ve hijyen bakımı, </a:t>
            </a:r>
            <a:r>
              <a:rPr lang="tr-TR" sz="2400" u="sng"/>
              <a:t>sarılık</a:t>
            </a:r>
            <a:r>
              <a:rPr lang="tr-TR" sz="2400"/>
              <a:t>, önemli hastalık bulgular ve </a:t>
            </a:r>
            <a:r>
              <a:rPr lang="tr-TR" sz="2400" u="sng"/>
              <a:t>bebek güvenliği</a:t>
            </a:r>
            <a:r>
              <a:rPr lang="tr-TR" sz="2400"/>
              <a:t> ile ilgili yeterli bilgi ve deneyime sahip olduğu değerlendirilmeli Aşağıdaki konularda anneye danışmanlık verin .</a:t>
            </a:r>
          </a:p>
          <a:p>
            <a:r>
              <a:rPr lang="tr-TR" sz="2400"/>
              <a:t>  Emzirme ,  </a:t>
            </a:r>
          </a:p>
          <a:p>
            <a:r>
              <a:rPr lang="tr-TR" sz="2400"/>
              <a:t>  Göbek bakımı , </a:t>
            </a:r>
          </a:p>
          <a:p>
            <a:r>
              <a:rPr lang="tr-TR" sz="2400"/>
              <a:t>  Bebek bakımı , </a:t>
            </a:r>
          </a:p>
          <a:p>
            <a:r>
              <a:rPr lang="tr-TR" sz="2400"/>
              <a:t>  El yıkama ,  </a:t>
            </a:r>
          </a:p>
          <a:p>
            <a:r>
              <a:rPr lang="tr-TR" sz="2400"/>
              <a:t>  Doktora hemen başvurmayı gerektiren (ateş, iyi emmeme, kusma, ishal, sarılık, uykuya meyil,)    </a:t>
            </a:r>
          </a:p>
          <a:p>
            <a:r>
              <a:rPr lang="tr-TR" sz="2400"/>
              <a:t>  Kazalardan korunma   </a:t>
            </a:r>
          </a:p>
          <a:p>
            <a:r>
              <a:rPr lang="tr-TR" sz="2400"/>
              <a:t>  Aile planlaması </a:t>
            </a:r>
          </a:p>
          <a:p>
            <a:r>
              <a:rPr lang="tr-TR" sz="2400"/>
              <a:t>14. Aile, çevre ve sosyal risk faktörleri değerlendirilmeli, gerekirse bu risk faktörleri ortadan kalkana kadar taburculuk geciktirilmeli  </a:t>
            </a:r>
          </a:p>
        </p:txBody>
      </p:sp>
      <p:sp>
        <p:nvSpPr>
          <p:cNvPr id="2" name="Metin kutusu 1">
            <a:extLst>
              <a:ext uri="{FF2B5EF4-FFF2-40B4-BE49-F238E27FC236}">
                <a16:creationId xmlns:a16="http://schemas.microsoft.com/office/drawing/2014/main" id="{94D3492D-54C0-C148-B475-BD6D05119BC3}"/>
              </a:ext>
            </a:extLst>
          </p:cNvPr>
          <p:cNvSpPr txBox="1"/>
          <p:nvPr/>
        </p:nvSpPr>
        <p:spPr>
          <a:xfrm>
            <a:off x="0" y="45854"/>
            <a:ext cx="9822571" cy="584775"/>
          </a:xfrm>
          <a:prstGeom prst="rect">
            <a:avLst/>
          </a:prstGeom>
          <a:noFill/>
        </p:spPr>
        <p:txBody>
          <a:bodyPr wrap="square">
            <a:spAutoFit/>
          </a:bodyPr>
          <a:lstStyle/>
          <a:p>
            <a:r>
              <a:rPr lang="tr-TR" sz="3200" b="1">
                <a:solidFill>
                  <a:schemeClr val="accent5">
                    <a:lumMod val="40000"/>
                    <a:lumOff val="60000"/>
                  </a:schemeClr>
                </a:solidFill>
                <a:effectLst/>
              </a:rPr>
              <a:t>2- </a:t>
            </a:r>
            <a:r>
              <a:rPr lang="tr-TR" sz="3200" b="1">
                <a:solidFill>
                  <a:schemeClr val="accent5">
                    <a:lumMod val="40000"/>
                    <a:lumOff val="60000"/>
                  </a:schemeClr>
                </a:solidFill>
              </a:rPr>
              <a:t>YENİ DOĞMUŞ  BEBEĞİN  DEĞERLENDİRİLMESİ </a:t>
            </a:r>
            <a:endParaRPr lang="tr-TR" sz="3200">
              <a:solidFill>
                <a:schemeClr val="accent5">
                  <a:lumMod val="40000"/>
                  <a:lumOff val="60000"/>
                </a:schemeClr>
              </a:solidFill>
            </a:endParaRPr>
          </a:p>
        </p:txBody>
      </p:sp>
    </p:spTree>
    <p:extLst>
      <p:ext uri="{BB962C8B-B14F-4D97-AF65-F5344CB8AC3E}">
        <p14:creationId xmlns:p14="http://schemas.microsoft.com/office/powerpoint/2010/main" val="4194445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1DF0DE4C-375D-8744-BB0B-20B4DD87826B}"/>
              </a:ext>
            </a:extLst>
          </p:cNvPr>
          <p:cNvSpPr txBox="1"/>
          <p:nvPr/>
        </p:nvSpPr>
        <p:spPr>
          <a:xfrm>
            <a:off x="280491" y="1154328"/>
            <a:ext cx="11575639" cy="3816429"/>
          </a:xfrm>
          <a:prstGeom prst="rect">
            <a:avLst/>
          </a:prstGeom>
          <a:noFill/>
        </p:spPr>
        <p:txBody>
          <a:bodyPr wrap="square">
            <a:spAutoFit/>
          </a:bodyPr>
          <a:lstStyle/>
          <a:p>
            <a:r>
              <a:rPr lang="tr-TR"/>
              <a:t> </a:t>
            </a:r>
          </a:p>
          <a:p>
            <a:r>
              <a:rPr lang="tr-TR" sz="3200"/>
              <a:t>YENİDOĞANDA PATOLOJİK SARILIK nedenleri : </a:t>
            </a:r>
          </a:p>
          <a:p>
            <a:r>
              <a:rPr lang="tr-TR" sz="3200"/>
              <a:t>Yaşamın ilk gününde ortaya çıkan sarılık, </a:t>
            </a:r>
          </a:p>
          <a:p>
            <a:r>
              <a:rPr lang="tr-TR" sz="3200"/>
              <a:t>bilirübin düzeyinin 0.5 mg/dl/saat'ten daha hızlı artması, </a:t>
            </a:r>
          </a:p>
          <a:p>
            <a:r>
              <a:rPr lang="tr-TR" sz="3200"/>
              <a:t>zamanında doğan bebeklerde 1.3 mg/dl;yi aşan tepe bilirübin düzeyi, direk bilirübin miktarının 1.5 mg/dl olması, </a:t>
            </a:r>
          </a:p>
          <a:p>
            <a:r>
              <a:rPr lang="tr-TR" sz="3200"/>
              <a:t>hepatosplenomegali ve anemi olması </a:t>
            </a:r>
          </a:p>
          <a:p>
            <a:r>
              <a:rPr lang="tr-TR" sz="3200"/>
              <a:t>             sarılığın fizyolojik olmadığı, patolojik olduğu anlamına gelir.</a:t>
            </a:r>
          </a:p>
        </p:txBody>
      </p:sp>
    </p:spTree>
    <p:extLst>
      <p:ext uri="{BB962C8B-B14F-4D97-AF65-F5344CB8AC3E}">
        <p14:creationId xmlns:p14="http://schemas.microsoft.com/office/powerpoint/2010/main" val="536171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9F4C3C24-CB09-594D-B823-8AB6EBB88C98}"/>
              </a:ext>
            </a:extLst>
          </p:cNvPr>
          <p:cNvSpPr txBox="1"/>
          <p:nvPr/>
        </p:nvSpPr>
        <p:spPr>
          <a:xfrm>
            <a:off x="453100" y="475963"/>
            <a:ext cx="10777319" cy="5016758"/>
          </a:xfrm>
          <a:prstGeom prst="rect">
            <a:avLst/>
          </a:prstGeom>
          <a:noFill/>
        </p:spPr>
        <p:txBody>
          <a:bodyPr wrap="square">
            <a:spAutoFit/>
          </a:bodyPr>
          <a:lstStyle/>
          <a:p>
            <a:r>
              <a:rPr lang="tr-TR" sz="2000"/>
              <a:t>Yaşamın ilk gününde ortaya çıkan sarılık daima patolojiktir,</a:t>
            </a:r>
          </a:p>
          <a:p>
            <a:r>
              <a:rPr lang="tr-TR" sz="2000"/>
              <a:t> nedeni ortaya çıkarmak için hemen tetkik edilmelidir.</a:t>
            </a:r>
          </a:p>
          <a:p>
            <a:r>
              <a:rPr lang="tr-TR" sz="2000"/>
              <a:t> Erken başlangıçlı sarılık : sıklıkla hemoliz, iç kanama (sefal hematom, karaciğer veya dalakta hematom) ve enfeksiyonun sonucudur . </a:t>
            </a:r>
          </a:p>
          <a:p>
            <a:r>
              <a:rPr lang="tr-TR" sz="2000"/>
              <a:t>Enfeksiyon sıklıkla direk bilirübin eksikliği ile gider, perinatal konjenital enfeksiyonlar veya bakteriyel sepsis bu tabloya neden olur. </a:t>
            </a:r>
          </a:p>
          <a:p>
            <a:r>
              <a:rPr lang="tr-TR" sz="2000"/>
              <a:t>Sarılık, bebeğin bilirübin düzeyi 5- 10 mg/dl;ye ulaştığında (erişkinlerde 2-3 mg/dl) fizik muayenede görülür hale gelir. </a:t>
            </a:r>
          </a:p>
          <a:p>
            <a:r>
              <a:rPr lang="tr-TR" sz="2000"/>
              <a:t>Sarılık farkedildiğinde hiperbilirübineminin varlığını doğrulamak ve şiddetini belirlemek için total bilirübin düzeyi ölçülmelidir. </a:t>
            </a:r>
          </a:p>
          <a:p>
            <a:r>
              <a:rPr lang="tr-TR" sz="2000"/>
              <a:t>Zamanında doğmuş bebeklerde yaşamın ilk gününde 5 mg/dl den daha yüksek, daha sonraki günlerde 13 mg/dl den daha yüksek bilirübin saptandığında : direk ve indirek bilirübin düzeyleri, kan grubu ve Rh, Coombs testi, tam kan sayımı, kan yayması ve retikülosit sayısına bakılmalıdır. </a:t>
            </a:r>
          </a:p>
          <a:p>
            <a:r>
              <a:rPr lang="tr-TR" sz="2000"/>
              <a:t>Hemoliz bulguları, hemolitik olmayan indirek hiperbilirübineminin sık ve nadir görülen nedenleri yoksa tanı ya fızyolojik sarılık ya da anne sütü sarılığıdır. </a:t>
            </a:r>
          </a:p>
          <a:p>
            <a:r>
              <a:rPr lang="tr-TR" sz="2000"/>
              <a:t>Yaşamın ilk iki haftasından daha uzun süren sarılık patolojiktir ve direk hiperbilirübinemiyi  düşündürür.</a:t>
            </a:r>
          </a:p>
        </p:txBody>
      </p:sp>
    </p:spTree>
    <p:extLst>
      <p:ext uri="{BB962C8B-B14F-4D97-AF65-F5344CB8AC3E}">
        <p14:creationId xmlns:p14="http://schemas.microsoft.com/office/powerpoint/2010/main" val="2082684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BFDB7FCC-0E6D-7A40-8FA9-8C38DCCF86D4}"/>
              </a:ext>
            </a:extLst>
          </p:cNvPr>
          <p:cNvSpPr txBox="1"/>
          <p:nvPr/>
        </p:nvSpPr>
        <p:spPr>
          <a:xfrm>
            <a:off x="1380878" y="312855"/>
            <a:ext cx="9709297" cy="4401205"/>
          </a:xfrm>
          <a:prstGeom prst="rect">
            <a:avLst/>
          </a:prstGeom>
          <a:noFill/>
        </p:spPr>
        <p:txBody>
          <a:bodyPr wrap="square">
            <a:spAutoFit/>
          </a:bodyPr>
          <a:lstStyle/>
          <a:p>
            <a:endParaRPr lang="tr-TR" sz="2800"/>
          </a:p>
          <a:p>
            <a:endParaRPr lang="tr-TR" sz="2800"/>
          </a:p>
          <a:p>
            <a:r>
              <a:rPr lang="tr-TR" sz="2800"/>
              <a:t>KERNİKTERUS ( BİLİRUBİN ENSEFALOPATİSİ )</a:t>
            </a:r>
          </a:p>
          <a:p>
            <a:endParaRPr lang="tr-TR" sz="2800"/>
          </a:p>
          <a:p>
            <a:r>
              <a:rPr lang="tr-TR" sz="2800"/>
              <a:t>25 mg/dl;yi aşan serum bilirubin düzeylerinde görülebilir.  </a:t>
            </a:r>
          </a:p>
          <a:p>
            <a:endParaRPr lang="tr-TR" sz="2800"/>
          </a:p>
          <a:p>
            <a:r>
              <a:rPr lang="tr-TR" sz="2800"/>
              <a:t>Bebekte, sepsis, menenjit, hemoliz, asfiksi, hipoksi, hipotermi,hipoglisemi , ilaç ( sülfa grubu ) ve prematüritesi varsa </a:t>
            </a:r>
          </a:p>
          <a:p>
            <a:r>
              <a:rPr lang="tr-TR" sz="2800"/>
              <a:t>20 mg/dl;nin altındaki bilirübin düzeylerinde bile kernikterus gelişebilir. </a:t>
            </a:r>
          </a:p>
        </p:txBody>
      </p:sp>
    </p:spTree>
    <p:extLst>
      <p:ext uri="{BB962C8B-B14F-4D97-AF65-F5344CB8AC3E}">
        <p14:creationId xmlns:p14="http://schemas.microsoft.com/office/powerpoint/2010/main" val="1501486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A74429DE-82A6-2F42-B54C-A7CF634DE515}"/>
              </a:ext>
            </a:extLst>
          </p:cNvPr>
          <p:cNvSpPr txBox="1"/>
          <p:nvPr/>
        </p:nvSpPr>
        <p:spPr>
          <a:xfrm>
            <a:off x="1305361" y="2934365"/>
            <a:ext cx="10065305" cy="1754326"/>
          </a:xfrm>
          <a:prstGeom prst="rect">
            <a:avLst/>
          </a:prstGeom>
          <a:noFill/>
        </p:spPr>
        <p:txBody>
          <a:bodyPr wrap="square" rtlCol="0">
            <a:spAutoFit/>
          </a:bodyPr>
          <a:lstStyle/>
          <a:p>
            <a:pPr algn="l"/>
            <a:r>
              <a:rPr lang="tr-TR" sz="3600"/>
              <a:t>Zamanında doğan bebeklerde</a:t>
            </a:r>
            <a:r>
              <a:rPr lang="tr-TR" sz="3600" u="sng"/>
              <a:t> indirekt BİLİRUBİN düzeyi 16 – 18 mg/dl ‘</a:t>
            </a:r>
            <a:r>
              <a:rPr lang="tr-TR" sz="3600"/>
              <a:t>ye ulaştığında </a:t>
            </a:r>
            <a:r>
              <a:rPr lang="tr-TR" sz="3600" b="1"/>
              <a:t>fototerapi</a:t>
            </a:r>
            <a:r>
              <a:rPr lang="tr-TR" sz="3600"/>
              <a:t> başlanır.</a:t>
            </a:r>
          </a:p>
        </p:txBody>
      </p:sp>
    </p:spTree>
    <p:extLst>
      <p:ext uri="{BB962C8B-B14F-4D97-AF65-F5344CB8AC3E}">
        <p14:creationId xmlns:p14="http://schemas.microsoft.com/office/powerpoint/2010/main" val="983573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a:extLst>
              <a:ext uri="{FF2B5EF4-FFF2-40B4-BE49-F238E27FC236}">
                <a16:creationId xmlns:a16="http://schemas.microsoft.com/office/drawing/2014/main" id="{0BCABEFE-2FAA-C645-A987-328F34B27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470" y="0"/>
            <a:ext cx="6656263" cy="6858000"/>
          </a:xfrm>
          <a:prstGeom prst="rect">
            <a:avLst/>
          </a:prstGeom>
        </p:spPr>
      </p:pic>
      <p:sp>
        <p:nvSpPr>
          <p:cNvPr id="2" name="Metin kutusu 1">
            <a:extLst>
              <a:ext uri="{FF2B5EF4-FFF2-40B4-BE49-F238E27FC236}">
                <a16:creationId xmlns:a16="http://schemas.microsoft.com/office/drawing/2014/main" id="{91A33388-726F-5E4D-BF54-8CE8DDFBAA16}"/>
              </a:ext>
            </a:extLst>
          </p:cNvPr>
          <p:cNvSpPr txBox="1"/>
          <p:nvPr/>
        </p:nvSpPr>
        <p:spPr>
          <a:xfrm>
            <a:off x="204974" y="78218"/>
            <a:ext cx="7519311" cy="369332"/>
          </a:xfrm>
          <a:prstGeom prst="rect">
            <a:avLst/>
          </a:prstGeom>
          <a:noFill/>
        </p:spPr>
        <p:txBody>
          <a:bodyPr wrap="square">
            <a:spAutoFit/>
          </a:bodyPr>
          <a:lstStyle/>
          <a:p>
            <a:r>
              <a:rPr lang="tr-TR" b="1">
                <a:solidFill>
                  <a:schemeClr val="accent5">
                    <a:lumMod val="40000"/>
                    <a:lumOff val="60000"/>
                  </a:schemeClr>
                </a:solidFill>
                <a:effectLst/>
              </a:rPr>
              <a:t>2- </a:t>
            </a:r>
            <a:r>
              <a:rPr lang="tr-TR" b="1">
                <a:solidFill>
                  <a:schemeClr val="accent5">
                    <a:lumMod val="40000"/>
                    <a:lumOff val="60000"/>
                  </a:schemeClr>
                </a:solidFill>
              </a:rPr>
              <a:t>YENİ DOĞMUŞ  BEBEĞİN  DEĞERLENDİRİLMESİ </a:t>
            </a:r>
            <a:endParaRPr lang="tr-TR">
              <a:solidFill>
                <a:schemeClr val="accent5">
                  <a:lumMod val="40000"/>
                  <a:lumOff val="60000"/>
                </a:schemeClr>
              </a:solidFill>
            </a:endParaRPr>
          </a:p>
        </p:txBody>
      </p:sp>
    </p:spTree>
    <p:extLst>
      <p:ext uri="{BB962C8B-B14F-4D97-AF65-F5344CB8AC3E}">
        <p14:creationId xmlns:p14="http://schemas.microsoft.com/office/powerpoint/2010/main" val="32678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9C4B5E5C-FD72-4C46-AF89-8BE4BCA86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888" y="255679"/>
            <a:ext cx="8349996" cy="6602321"/>
          </a:xfrm>
          <a:prstGeom prst="rect">
            <a:avLst/>
          </a:prstGeom>
        </p:spPr>
      </p:pic>
      <p:sp>
        <p:nvSpPr>
          <p:cNvPr id="4" name="Metin kutusu 3">
            <a:extLst>
              <a:ext uri="{FF2B5EF4-FFF2-40B4-BE49-F238E27FC236}">
                <a16:creationId xmlns:a16="http://schemas.microsoft.com/office/drawing/2014/main" id="{27CC75C4-899D-7D40-90DB-464D8539FCB8}"/>
              </a:ext>
            </a:extLst>
          </p:cNvPr>
          <p:cNvSpPr txBox="1"/>
          <p:nvPr/>
        </p:nvSpPr>
        <p:spPr>
          <a:xfrm>
            <a:off x="0" y="45854"/>
            <a:ext cx="9822571" cy="369332"/>
          </a:xfrm>
          <a:prstGeom prst="rect">
            <a:avLst/>
          </a:prstGeom>
          <a:noFill/>
        </p:spPr>
        <p:txBody>
          <a:bodyPr wrap="square">
            <a:spAutoFit/>
          </a:bodyPr>
          <a:lstStyle/>
          <a:p>
            <a:r>
              <a:rPr lang="tr-TR" b="1">
                <a:solidFill>
                  <a:schemeClr val="accent5">
                    <a:lumMod val="40000"/>
                    <a:lumOff val="60000"/>
                  </a:schemeClr>
                </a:solidFill>
                <a:effectLst/>
              </a:rPr>
              <a:t>2- </a:t>
            </a:r>
            <a:r>
              <a:rPr lang="tr-TR" b="1">
                <a:solidFill>
                  <a:schemeClr val="accent5">
                    <a:lumMod val="40000"/>
                    <a:lumOff val="60000"/>
                  </a:schemeClr>
                </a:solidFill>
              </a:rPr>
              <a:t>YENİ DOĞMUŞ  BEBEĞİN  DEĞERLENDİRİLMESİ </a:t>
            </a:r>
            <a:endParaRPr lang="tr-TR">
              <a:solidFill>
                <a:schemeClr val="accent5">
                  <a:lumMod val="40000"/>
                  <a:lumOff val="60000"/>
                </a:schemeClr>
              </a:solidFill>
            </a:endParaRPr>
          </a:p>
        </p:txBody>
      </p:sp>
    </p:spTree>
    <p:extLst>
      <p:ext uri="{BB962C8B-B14F-4D97-AF65-F5344CB8AC3E}">
        <p14:creationId xmlns:p14="http://schemas.microsoft.com/office/powerpoint/2010/main" val="1422599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13BA4B6D-C457-594B-A25F-3B921845E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5334" y="0"/>
            <a:ext cx="5232232" cy="6782482"/>
          </a:xfrm>
          <a:prstGeom prst="rect">
            <a:avLst/>
          </a:prstGeom>
        </p:spPr>
      </p:pic>
      <p:sp>
        <p:nvSpPr>
          <p:cNvPr id="4" name="Metin kutusu 3">
            <a:extLst>
              <a:ext uri="{FF2B5EF4-FFF2-40B4-BE49-F238E27FC236}">
                <a16:creationId xmlns:a16="http://schemas.microsoft.com/office/drawing/2014/main" id="{911C8019-D465-3942-B7A8-8F8617196B95}"/>
              </a:ext>
            </a:extLst>
          </p:cNvPr>
          <p:cNvSpPr txBox="1"/>
          <p:nvPr/>
        </p:nvSpPr>
        <p:spPr>
          <a:xfrm>
            <a:off x="0" y="45854"/>
            <a:ext cx="9822571" cy="369332"/>
          </a:xfrm>
          <a:prstGeom prst="rect">
            <a:avLst/>
          </a:prstGeom>
          <a:noFill/>
        </p:spPr>
        <p:txBody>
          <a:bodyPr wrap="square">
            <a:spAutoFit/>
          </a:bodyPr>
          <a:lstStyle/>
          <a:p>
            <a:r>
              <a:rPr lang="tr-TR" b="1">
                <a:solidFill>
                  <a:schemeClr val="accent5">
                    <a:lumMod val="40000"/>
                    <a:lumOff val="60000"/>
                  </a:schemeClr>
                </a:solidFill>
                <a:effectLst/>
              </a:rPr>
              <a:t>2- </a:t>
            </a:r>
            <a:r>
              <a:rPr lang="tr-TR" b="1">
                <a:solidFill>
                  <a:schemeClr val="accent5">
                    <a:lumMod val="40000"/>
                    <a:lumOff val="60000"/>
                  </a:schemeClr>
                </a:solidFill>
              </a:rPr>
              <a:t>YENİ DOĞMUŞ  BEBEĞİN  DEĞERLENDİRİLMESİ </a:t>
            </a:r>
            <a:endParaRPr lang="tr-TR">
              <a:solidFill>
                <a:schemeClr val="accent5">
                  <a:lumMod val="40000"/>
                  <a:lumOff val="60000"/>
                </a:schemeClr>
              </a:solidFill>
            </a:endParaRPr>
          </a:p>
        </p:txBody>
      </p:sp>
    </p:spTree>
    <p:extLst>
      <p:ext uri="{BB962C8B-B14F-4D97-AF65-F5344CB8AC3E}">
        <p14:creationId xmlns:p14="http://schemas.microsoft.com/office/powerpoint/2010/main" val="2980186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D0946816-934B-2C4F-8465-F180554872ED}"/>
              </a:ext>
            </a:extLst>
          </p:cNvPr>
          <p:cNvSpPr txBox="1"/>
          <p:nvPr/>
        </p:nvSpPr>
        <p:spPr>
          <a:xfrm>
            <a:off x="253523" y="337778"/>
            <a:ext cx="13470390" cy="5693866"/>
          </a:xfrm>
          <a:prstGeom prst="rect">
            <a:avLst/>
          </a:prstGeom>
          <a:noFill/>
        </p:spPr>
        <p:txBody>
          <a:bodyPr wrap="square">
            <a:spAutoFit/>
          </a:bodyPr>
          <a:lstStyle/>
          <a:p>
            <a:r>
              <a:rPr lang="tr-TR" sz="2800">
                <a:solidFill>
                  <a:srgbClr val="000000"/>
                </a:solidFill>
                <a:effectLst/>
              </a:rPr>
              <a:t>                                            TANIMLAR </a:t>
            </a:r>
            <a:br>
              <a:rPr lang="tr-TR" sz="2800"/>
            </a:br>
            <a:r>
              <a:rPr lang="tr-TR" sz="2800" u="sng">
                <a:solidFill>
                  <a:srgbClr val="000000"/>
                </a:solidFill>
                <a:effectLst/>
              </a:rPr>
              <a:t>Yenidoğan dönemi:  doğumdan itibaren ilk 28 günlük dönemi kapsar.</a:t>
            </a:r>
            <a:r>
              <a:rPr lang="tr-TR" sz="2800" u="sng"/>
              <a:t> </a:t>
            </a:r>
            <a:br>
              <a:rPr lang="tr-TR" sz="2800"/>
            </a:br>
            <a:br>
              <a:rPr lang="tr-TR" sz="2800"/>
            </a:br>
            <a:r>
              <a:rPr lang="tr-TR" sz="2800">
                <a:solidFill>
                  <a:srgbClr val="000000"/>
                </a:solidFill>
                <a:effectLst/>
              </a:rPr>
              <a:t>*  </a:t>
            </a:r>
            <a:r>
              <a:rPr lang="tr-TR" sz="2800" u="sng">
                <a:solidFill>
                  <a:srgbClr val="000000"/>
                </a:solidFill>
                <a:effectLst/>
              </a:rPr>
              <a:t>Prematüre: 37 haftası tamamlanmadan önce doğan bebekler  </a:t>
            </a:r>
            <a:br>
              <a:rPr lang="tr-TR" sz="2800"/>
            </a:br>
            <a:r>
              <a:rPr lang="tr-TR" sz="2800">
                <a:solidFill>
                  <a:srgbClr val="000000"/>
                </a:solidFill>
                <a:effectLst/>
              </a:rPr>
              <a:t>           Çok küçük prematüre:............ 28 hafta altında doğanlar</a:t>
            </a:r>
            <a:br>
              <a:rPr lang="tr-TR" sz="2800"/>
            </a:br>
            <a:r>
              <a:rPr lang="tr-TR" sz="2800">
                <a:solidFill>
                  <a:srgbClr val="000000"/>
                </a:solidFill>
                <a:effectLst/>
              </a:rPr>
              <a:t>           Küçük prematüre...................: 28-31 haftalarda doğanlar, </a:t>
            </a:r>
            <a:br>
              <a:rPr lang="tr-TR" sz="2800"/>
            </a:br>
            <a:r>
              <a:rPr lang="tr-TR" sz="2800">
                <a:solidFill>
                  <a:srgbClr val="000000"/>
                </a:solidFill>
                <a:effectLst/>
              </a:rPr>
              <a:t>           Sınırda (orta-geç) prematüre: 32-36 haftalarda doğanlar  </a:t>
            </a:r>
            <a:br>
              <a:rPr lang="tr-TR" sz="2800"/>
            </a:br>
            <a:r>
              <a:rPr lang="tr-TR" sz="2800">
                <a:solidFill>
                  <a:srgbClr val="000000"/>
                </a:solidFill>
                <a:effectLst/>
              </a:rPr>
              <a:t>           ( geç preterm tanımı 340/6-366/7 haftayı kapsayacak şekilde)   </a:t>
            </a:r>
            <a:br>
              <a:rPr lang="tr-TR" sz="2800"/>
            </a:br>
            <a:r>
              <a:rPr lang="tr-TR" sz="2800">
                <a:solidFill>
                  <a:srgbClr val="000000"/>
                </a:solidFill>
                <a:effectLst/>
              </a:rPr>
              <a:t>           (Dünya Sağlık Örgütü (DSÖ)) </a:t>
            </a:r>
            <a:br>
              <a:rPr lang="tr-TR" sz="2800"/>
            </a:br>
            <a:br>
              <a:rPr lang="tr-TR" sz="2800"/>
            </a:br>
            <a:r>
              <a:rPr lang="tr-TR" sz="2800">
                <a:solidFill>
                  <a:srgbClr val="000000"/>
                </a:solidFill>
                <a:effectLst/>
              </a:rPr>
              <a:t>*</a:t>
            </a:r>
            <a:r>
              <a:rPr lang="tr-TR" sz="2800" u="sng">
                <a:solidFill>
                  <a:srgbClr val="000000"/>
                </a:solidFill>
                <a:effectLst/>
              </a:rPr>
              <a:t>  Miad (term) yenidoğan: 37-42 hafta doğan bebek </a:t>
            </a:r>
            <a:br>
              <a:rPr lang="tr-TR" sz="2800"/>
            </a:br>
            <a:r>
              <a:rPr lang="tr-TR" sz="2800">
                <a:solidFill>
                  <a:srgbClr val="000000"/>
                </a:solidFill>
                <a:effectLst/>
              </a:rPr>
              <a:t>*  </a:t>
            </a:r>
            <a:r>
              <a:rPr lang="tr-TR" sz="2800" u="sng">
                <a:solidFill>
                  <a:srgbClr val="000000"/>
                </a:solidFill>
                <a:effectLst/>
              </a:rPr>
              <a:t>Postmatür (sürmatür) bebek: Gebeliğin 42. haftası tamamlandıktan </a:t>
            </a:r>
          </a:p>
          <a:p>
            <a:r>
              <a:rPr lang="tr-TR" sz="2800" u="sng">
                <a:solidFill>
                  <a:srgbClr val="000000"/>
                </a:solidFill>
                <a:effectLst/>
              </a:rPr>
              <a:t>sonra doğan bebek  </a:t>
            </a:r>
            <a:endParaRPr lang="tr-TR" sz="2800" u="sng"/>
          </a:p>
        </p:txBody>
      </p:sp>
    </p:spTree>
    <p:extLst>
      <p:ext uri="{BB962C8B-B14F-4D97-AF65-F5344CB8AC3E}">
        <p14:creationId xmlns:p14="http://schemas.microsoft.com/office/powerpoint/2010/main" val="810086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3B4099E0-9F1F-284E-9E5C-F4CAD2B1D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9378" y="192567"/>
            <a:ext cx="7023058" cy="6472865"/>
          </a:xfrm>
          <a:prstGeom prst="rect">
            <a:avLst/>
          </a:prstGeom>
        </p:spPr>
      </p:pic>
      <p:sp>
        <p:nvSpPr>
          <p:cNvPr id="4" name="Metin kutusu 3">
            <a:extLst>
              <a:ext uri="{FF2B5EF4-FFF2-40B4-BE49-F238E27FC236}">
                <a16:creationId xmlns:a16="http://schemas.microsoft.com/office/drawing/2014/main" id="{280118E5-31EA-5145-BECF-0B32673310F0}"/>
              </a:ext>
            </a:extLst>
          </p:cNvPr>
          <p:cNvSpPr txBox="1"/>
          <p:nvPr/>
        </p:nvSpPr>
        <p:spPr>
          <a:xfrm>
            <a:off x="0" y="45854"/>
            <a:ext cx="9822571" cy="369332"/>
          </a:xfrm>
          <a:prstGeom prst="rect">
            <a:avLst/>
          </a:prstGeom>
          <a:noFill/>
        </p:spPr>
        <p:txBody>
          <a:bodyPr wrap="square">
            <a:spAutoFit/>
          </a:bodyPr>
          <a:lstStyle/>
          <a:p>
            <a:r>
              <a:rPr lang="tr-TR" b="1">
                <a:solidFill>
                  <a:schemeClr val="accent5">
                    <a:lumMod val="40000"/>
                    <a:lumOff val="60000"/>
                  </a:schemeClr>
                </a:solidFill>
                <a:effectLst/>
              </a:rPr>
              <a:t>2- </a:t>
            </a:r>
            <a:r>
              <a:rPr lang="tr-TR" b="1">
                <a:solidFill>
                  <a:schemeClr val="accent5">
                    <a:lumMod val="40000"/>
                    <a:lumOff val="60000"/>
                  </a:schemeClr>
                </a:solidFill>
              </a:rPr>
              <a:t>YENİ DOĞMUŞ  BEBEĞİN  DEĞERLENDİRİLMESİ </a:t>
            </a:r>
            <a:endParaRPr lang="tr-TR">
              <a:solidFill>
                <a:schemeClr val="accent5">
                  <a:lumMod val="40000"/>
                  <a:lumOff val="60000"/>
                </a:schemeClr>
              </a:solidFill>
            </a:endParaRPr>
          </a:p>
        </p:txBody>
      </p:sp>
    </p:spTree>
    <p:extLst>
      <p:ext uri="{BB962C8B-B14F-4D97-AF65-F5344CB8AC3E}">
        <p14:creationId xmlns:p14="http://schemas.microsoft.com/office/powerpoint/2010/main" val="2721953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EF28EA35-5445-1E42-A458-982B7DEECBA6}"/>
              </a:ext>
            </a:extLst>
          </p:cNvPr>
          <p:cNvSpPr>
            <a:spLocks noGrp="1"/>
          </p:cNvSpPr>
          <p:nvPr>
            <p:ph type="title"/>
          </p:nvPr>
        </p:nvSpPr>
        <p:spPr>
          <a:xfrm>
            <a:off x="848988" y="332761"/>
            <a:ext cx="10515600" cy="1325563"/>
          </a:xfrm>
        </p:spPr>
        <p:txBody>
          <a:bodyPr/>
          <a:lstStyle/>
          <a:p>
            <a:br>
              <a:rPr lang="tr-TR" b="1" u="sng">
                <a:solidFill>
                  <a:srgbClr val="FF0000"/>
                </a:solidFill>
              </a:rPr>
            </a:br>
            <a:r>
              <a:rPr lang="tr-TR" b="1" u="sng">
                <a:solidFill>
                  <a:srgbClr val="FF0000"/>
                </a:solidFill>
              </a:rPr>
              <a:t>d. Bebek ve anne kurumdan ayrılmadan önce</a:t>
            </a:r>
            <a:r>
              <a:rPr lang="tr-TR" u="sng"/>
              <a:t>:</a:t>
            </a:r>
          </a:p>
        </p:txBody>
      </p:sp>
      <p:sp>
        <p:nvSpPr>
          <p:cNvPr id="5" name="İçerik Yer Tutucusu 4">
            <a:extLst>
              <a:ext uri="{FF2B5EF4-FFF2-40B4-BE49-F238E27FC236}">
                <a16:creationId xmlns:a16="http://schemas.microsoft.com/office/drawing/2014/main" id="{0F01CED9-0C6C-7B46-838F-CE13B9C2B568}"/>
              </a:ext>
            </a:extLst>
          </p:cNvPr>
          <p:cNvSpPr>
            <a:spLocks noGrp="1"/>
          </p:cNvSpPr>
          <p:nvPr>
            <p:ph idx="1"/>
          </p:nvPr>
        </p:nvSpPr>
        <p:spPr>
          <a:xfrm>
            <a:off x="1204996" y="2021197"/>
            <a:ext cx="10515600" cy="4351338"/>
          </a:xfrm>
        </p:spPr>
        <p:txBody>
          <a:bodyPr/>
          <a:lstStyle/>
          <a:p>
            <a:r>
              <a:rPr lang="tr-TR"/>
              <a:t> Bulgularınızı bebeğin kayıtlarına işleyin </a:t>
            </a:r>
          </a:p>
          <a:p>
            <a:r>
              <a:rPr lang="tr-TR"/>
              <a:t>Aileye aşı kartını düzenleyip verin </a:t>
            </a:r>
          </a:p>
          <a:p>
            <a:r>
              <a:rPr lang="tr-TR"/>
              <a:t>Aileye doğum raporunu hazırlayıp verin </a:t>
            </a:r>
          </a:p>
          <a:p>
            <a:r>
              <a:rPr lang="tr-TR"/>
              <a:t>Ailenin sorularını yanıtlayın ve verilen önerilerle ilgili broşürleri verin </a:t>
            </a:r>
          </a:p>
          <a:p>
            <a:r>
              <a:rPr lang="tr-TR"/>
              <a:t>Bebeğin doğumdan sonraki ilk hafta içinde kontrol için Aile Hekimine başvurmasını söyleyin</a:t>
            </a:r>
          </a:p>
        </p:txBody>
      </p:sp>
      <p:sp>
        <p:nvSpPr>
          <p:cNvPr id="2" name="Metin kutusu 1">
            <a:extLst>
              <a:ext uri="{FF2B5EF4-FFF2-40B4-BE49-F238E27FC236}">
                <a16:creationId xmlns:a16="http://schemas.microsoft.com/office/drawing/2014/main" id="{2D78EEB1-0215-2442-93E5-EC399C6E99FA}"/>
              </a:ext>
            </a:extLst>
          </p:cNvPr>
          <p:cNvSpPr txBox="1"/>
          <p:nvPr/>
        </p:nvSpPr>
        <p:spPr>
          <a:xfrm>
            <a:off x="0" y="45854"/>
            <a:ext cx="9822571" cy="584775"/>
          </a:xfrm>
          <a:prstGeom prst="rect">
            <a:avLst/>
          </a:prstGeom>
          <a:noFill/>
        </p:spPr>
        <p:txBody>
          <a:bodyPr wrap="square">
            <a:spAutoFit/>
          </a:bodyPr>
          <a:lstStyle/>
          <a:p>
            <a:r>
              <a:rPr lang="tr-TR" sz="3200" b="1">
                <a:solidFill>
                  <a:schemeClr val="accent5">
                    <a:lumMod val="40000"/>
                    <a:lumOff val="60000"/>
                  </a:schemeClr>
                </a:solidFill>
                <a:effectLst/>
              </a:rPr>
              <a:t>2- </a:t>
            </a:r>
            <a:r>
              <a:rPr lang="tr-TR" sz="3200" b="1">
                <a:solidFill>
                  <a:schemeClr val="accent5">
                    <a:lumMod val="40000"/>
                    <a:lumOff val="60000"/>
                  </a:schemeClr>
                </a:solidFill>
              </a:rPr>
              <a:t>YENİ DOĞMUŞ  BEBEĞİN  DEĞERLENDİRİLMESİ </a:t>
            </a:r>
            <a:endParaRPr lang="tr-TR" sz="3200">
              <a:solidFill>
                <a:schemeClr val="accent5">
                  <a:lumMod val="40000"/>
                  <a:lumOff val="60000"/>
                </a:schemeClr>
              </a:solidFill>
            </a:endParaRPr>
          </a:p>
        </p:txBody>
      </p:sp>
    </p:spTree>
    <p:extLst>
      <p:ext uri="{BB962C8B-B14F-4D97-AF65-F5344CB8AC3E}">
        <p14:creationId xmlns:p14="http://schemas.microsoft.com/office/powerpoint/2010/main" val="1214395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04C6D32E-6DF4-0C44-A8DB-AFBBC6A46803}"/>
              </a:ext>
            </a:extLst>
          </p:cNvPr>
          <p:cNvSpPr txBox="1"/>
          <p:nvPr/>
        </p:nvSpPr>
        <p:spPr>
          <a:xfrm>
            <a:off x="3484557" y="2945153"/>
            <a:ext cx="9558263" cy="730093"/>
          </a:xfrm>
          <a:prstGeom prst="rect">
            <a:avLst/>
          </a:prstGeom>
          <a:noFill/>
        </p:spPr>
        <p:txBody>
          <a:bodyPr wrap="square">
            <a:spAutoFit/>
          </a:bodyPr>
          <a:lstStyle/>
          <a:p>
            <a:r>
              <a:rPr lang="tr-TR" sz="4000" b="1">
                <a:solidFill>
                  <a:schemeClr val="accent5">
                    <a:lumMod val="75000"/>
                  </a:schemeClr>
                </a:solidFill>
              </a:rPr>
              <a:t>3 -  İLK HAFTA iZLEMi </a:t>
            </a:r>
            <a:endParaRPr lang="tr-TR" sz="4000"/>
          </a:p>
        </p:txBody>
      </p:sp>
      <p:sp>
        <p:nvSpPr>
          <p:cNvPr id="7" name="Metin kutusu 6">
            <a:extLst>
              <a:ext uri="{FF2B5EF4-FFF2-40B4-BE49-F238E27FC236}">
                <a16:creationId xmlns:a16="http://schemas.microsoft.com/office/drawing/2014/main" id="{89C4D5DD-21D3-1040-9168-32C099DA0C4C}"/>
              </a:ext>
            </a:extLst>
          </p:cNvPr>
          <p:cNvSpPr txBox="1"/>
          <p:nvPr/>
        </p:nvSpPr>
        <p:spPr>
          <a:xfrm>
            <a:off x="5135138" y="3675246"/>
            <a:ext cx="6116858" cy="2308324"/>
          </a:xfrm>
          <a:prstGeom prst="rect">
            <a:avLst/>
          </a:prstGeom>
          <a:noFill/>
        </p:spPr>
        <p:txBody>
          <a:bodyPr wrap="square" rtlCol="0">
            <a:spAutoFit/>
          </a:bodyPr>
          <a:lstStyle/>
          <a:p>
            <a:pPr algn="l"/>
            <a:r>
              <a:rPr lang="tr-TR" sz="3600">
                <a:solidFill>
                  <a:schemeClr val="accent2"/>
                </a:solidFill>
              </a:rPr>
              <a:t>Topuk kanı (3.gün dolunca?)</a:t>
            </a:r>
          </a:p>
          <a:p>
            <a:pPr algn="l"/>
            <a:r>
              <a:rPr lang="tr-TR" sz="3600">
                <a:solidFill>
                  <a:schemeClr val="accent2"/>
                </a:solidFill>
              </a:rPr>
              <a:t>D Vitamini</a:t>
            </a:r>
          </a:p>
          <a:p>
            <a:pPr algn="l"/>
            <a:r>
              <a:rPr lang="tr-TR" sz="3600">
                <a:solidFill>
                  <a:schemeClr val="accent2"/>
                </a:solidFill>
              </a:rPr>
              <a:t>Işitme taraması yapılmış mı ?</a:t>
            </a:r>
          </a:p>
          <a:p>
            <a:pPr algn="l"/>
            <a:r>
              <a:rPr lang="tr-TR" sz="3600">
                <a:solidFill>
                  <a:schemeClr val="accent2"/>
                </a:solidFill>
              </a:rPr>
              <a:t>Emzirme nasıl gidiyor ? </a:t>
            </a:r>
          </a:p>
        </p:txBody>
      </p:sp>
    </p:spTree>
    <p:extLst>
      <p:ext uri="{BB962C8B-B14F-4D97-AF65-F5344CB8AC3E}">
        <p14:creationId xmlns:p14="http://schemas.microsoft.com/office/powerpoint/2010/main" val="1177751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560D7599-99D2-6B47-AD9A-D0035A77C7E7}"/>
              </a:ext>
            </a:extLst>
          </p:cNvPr>
          <p:cNvSpPr txBox="1"/>
          <p:nvPr/>
        </p:nvSpPr>
        <p:spPr>
          <a:xfrm>
            <a:off x="377584" y="399159"/>
            <a:ext cx="11705097" cy="5755422"/>
          </a:xfrm>
          <a:prstGeom prst="rect">
            <a:avLst/>
          </a:prstGeom>
          <a:noFill/>
        </p:spPr>
        <p:txBody>
          <a:bodyPr wrap="square">
            <a:spAutoFit/>
          </a:bodyPr>
          <a:lstStyle/>
          <a:p>
            <a:r>
              <a:rPr lang="tr-TR" sz="3200" b="1">
                <a:solidFill>
                  <a:schemeClr val="accent5">
                    <a:lumMod val="75000"/>
                  </a:schemeClr>
                </a:solidFill>
              </a:rPr>
              <a:t>3. DOĞUMDAN SONKAKİ İLK HAFTA İÇİNDE YENiDOĞAN iZLEMi </a:t>
            </a:r>
          </a:p>
          <a:p>
            <a:endParaRPr lang="tr-TR" sz="2800" b="1"/>
          </a:p>
          <a:p>
            <a:r>
              <a:rPr lang="tr-TR" sz="2800"/>
              <a:t>a.  Anneyi ve bebeği karşılayın ve uygun iletişimi kurun  </a:t>
            </a:r>
          </a:p>
          <a:p>
            <a:endParaRPr lang="tr-TR" sz="2800"/>
          </a:p>
          <a:p>
            <a:r>
              <a:rPr lang="tr-TR" sz="2800"/>
              <a:t>b.  Sorun: </a:t>
            </a:r>
          </a:p>
          <a:p>
            <a:pPr lvl="1"/>
            <a:r>
              <a:rPr lang="tr-TR" sz="2800"/>
              <a:t>Bebeğin tanımlayıcı bilgilerini, annenin gebelik öyküsünü ve bebeğin doğumu ile ilgili bilgilerini kayıt sistemine girin </a:t>
            </a:r>
          </a:p>
          <a:p>
            <a:r>
              <a:rPr lang="tr-TR" sz="2800"/>
              <a:t>     </a:t>
            </a:r>
            <a:r>
              <a:rPr lang="tr-TR" sz="2800" u="sng"/>
              <a:t>Emzirmenin</a:t>
            </a:r>
            <a:r>
              <a:rPr lang="tr-TR" sz="2800"/>
              <a:t> nasıl gittiğini sorgulayın </a:t>
            </a:r>
          </a:p>
          <a:p>
            <a:r>
              <a:rPr lang="tr-TR" sz="2800"/>
              <a:t>     Bebeğin doğar doğmaz </a:t>
            </a:r>
            <a:r>
              <a:rPr lang="tr-TR" sz="2800" u="sng"/>
              <a:t>Hepatit B aşısı</a:t>
            </a:r>
            <a:r>
              <a:rPr lang="tr-TR" sz="2800"/>
              <a:t>nın yapılıp yapılmadığını sorgulayın  </a:t>
            </a:r>
          </a:p>
          <a:p>
            <a:r>
              <a:rPr lang="tr-TR" sz="2800"/>
              <a:t>     Yenidoğan taraması için </a:t>
            </a:r>
            <a:r>
              <a:rPr lang="tr-TR" sz="2800" u="sng"/>
              <a:t>topuğundan kan</a:t>
            </a:r>
            <a:r>
              <a:rPr lang="tr-TR" sz="2800"/>
              <a:t> alınıp alınmadığını sorgulayın  </a:t>
            </a:r>
          </a:p>
          <a:p>
            <a:r>
              <a:rPr lang="tr-TR" sz="2800"/>
              <a:t>     Yenidoğan </a:t>
            </a:r>
            <a:r>
              <a:rPr lang="tr-TR" sz="2800" u="sng"/>
              <a:t>işitme taraması</a:t>
            </a:r>
            <a:r>
              <a:rPr lang="tr-TR" sz="2800"/>
              <a:t> yapılıp yapılmadığını sorgulayın (Y8) </a:t>
            </a:r>
          </a:p>
          <a:p>
            <a:endParaRPr lang="tr-TR" sz="2800"/>
          </a:p>
          <a:p>
            <a:r>
              <a:rPr lang="tr-TR" sz="2800"/>
              <a:t>C  . Bebeği AŞ11'e göre değerlendirin</a:t>
            </a:r>
          </a:p>
        </p:txBody>
      </p:sp>
    </p:spTree>
    <p:extLst>
      <p:ext uri="{BB962C8B-B14F-4D97-AF65-F5344CB8AC3E}">
        <p14:creationId xmlns:p14="http://schemas.microsoft.com/office/powerpoint/2010/main" val="3582628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36E30E0E-B854-314F-B73E-52EB5393AB2B}"/>
              </a:ext>
            </a:extLst>
          </p:cNvPr>
          <p:cNvSpPr txBox="1"/>
          <p:nvPr/>
        </p:nvSpPr>
        <p:spPr>
          <a:xfrm>
            <a:off x="334431" y="852261"/>
            <a:ext cx="11608003" cy="5262979"/>
          </a:xfrm>
          <a:prstGeom prst="rect">
            <a:avLst/>
          </a:prstGeom>
          <a:noFill/>
        </p:spPr>
        <p:txBody>
          <a:bodyPr wrap="square">
            <a:spAutoFit/>
          </a:bodyPr>
          <a:lstStyle/>
          <a:p>
            <a:r>
              <a:rPr lang="tr-TR" sz="3600" b="1"/>
              <a:t>d.  Bebeğe tam bir sistemik muayene yapın </a:t>
            </a:r>
          </a:p>
          <a:p>
            <a:pPr marL="457200" indent="-457200">
              <a:buFont typeface="+mj-lt"/>
              <a:buAutoNum type="arabicPeriod"/>
            </a:pPr>
            <a:r>
              <a:rPr lang="tr-TR" sz="2000"/>
              <a:t>Muayene başlamadan önce ellerinizi yıkayın .</a:t>
            </a:r>
          </a:p>
          <a:p>
            <a:pPr marL="457200" indent="-457200">
              <a:buFont typeface="+mj-lt"/>
              <a:buAutoNum type="arabicPeriod"/>
            </a:pPr>
            <a:r>
              <a:rPr lang="tr-TR" sz="2000"/>
              <a:t>Baş çevresini ölçün, bebeği tartılı ve boyunu ölçerek bulgularınızı büyüme eğrilerine işaretleyin (Y3) </a:t>
            </a:r>
          </a:p>
          <a:p>
            <a:pPr marL="457200" indent="-457200">
              <a:buFont typeface="+mj-lt"/>
              <a:buAutoNum type="arabicPeriod"/>
            </a:pPr>
            <a:r>
              <a:rPr lang="tr-TR" sz="2000"/>
              <a:t>Fontonel büyüklüklerini kaydedin </a:t>
            </a:r>
          </a:p>
          <a:p>
            <a:pPr marL="457200" indent="-457200">
              <a:buFont typeface="+mj-lt"/>
              <a:buAutoNum type="arabicPeriod"/>
            </a:pPr>
            <a:r>
              <a:rPr lang="tr-TR" sz="2000"/>
              <a:t>Bebeğin genel görünümüne bakın </a:t>
            </a:r>
          </a:p>
          <a:p>
            <a:r>
              <a:rPr lang="tr-TR" sz="2000"/>
              <a:t>               * Hareketli mi? </a:t>
            </a:r>
          </a:p>
          <a:p>
            <a:r>
              <a:rPr lang="tr-TR" sz="2000"/>
              <a:t>               * Canlı bir sesle ağlıyor mu? </a:t>
            </a:r>
          </a:p>
          <a:p>
            <a:r>
              <a:rPr lang="tr-TR" sz="2000"/>
              <a:t>                Yanıtınız hayır ise bebekte ciddi bir hastalık varlığını gösterir Enfeksiyon ve hipoglisemi başta olmak üzere nörolojik ve metabolik diğer nedenlerin araştırılması için sevk edin </a:t>
            </a:r>
          </a:p>
          <a:p>
            <a:r>
              <a:rPr lang="tr-TR" sz="2000"/>
              <a:t>5.     Doğuştan bir anomalisi var mı değerlendirin (AŞ2) </a:t>
            </a:r>
          </a:p>
          <a:p>
            <a:pPr marL="457200" indent="-457200">
              <a:buAutoNum type="arabicPeriod" startAt="6"/>
            </a:pPr>
            <a:r>
              <a:rPr lang="tr-TR" sz="2000"/>
              <a:t>Cildi muayene edin  </a:t>
            </a:r>
          </a:p>
          <a:p>
            <a:pPr marL="457200" indent="-457200">
              <a:buAutoNum type="arabicPeriod" startAt="6"/>
            </a:pPr>
            <a:r>
              <a:rPr lang="tr-TR" sz="2000"/>
              <a:t>Baş ve boyun muayenesi yapın  </a:t>
            </a:r>
          </a:p>
          <a:p>
            <a:r>
              <a:rPr lang="tr-TR" sz="2000"/>
              <a:t>8.     Solunumu ve kalbi değerlendirin, arteriyal femoral nabızları palpe edin Reflekslerini kontrol edin (Y4) </a:t>
            </a:r>
          </a:p>
          <a:p>
            <a:r>
              <a:rPr lang="tr-TR" sz="2000"/>
              <a:t>9.     Bebeğin işitmesini değerlendirin (Y8) </a:t>
            </a:r>
          </a:p>
          <a:p>
            <a:r>
              <a:rPr lang="tr-TR" sz="2000"/>
              <a:t>10.   Bebeğin görmesini değerlendirin (Y9a-b, AŞ7a) </a:t>
            </a:r>
          </a:p>
          <a:p>
            <a:r>
              <a:rPr lang="tr-TR" sz="2000"/>
              <a:t>11.   Üreme organlarını muayene edin </a:t>
            </a:r>
          </a:p>
        </p:txBody>
      </p:sp>
      <p:sp>
        <p:nvSpPr>
          <p:cNvPr id="2" name="Metin kutusu 1">
            <a:extLst>
              <a:ext uri="{FF2B5EF4-FFF2-40B4-BE49-F238E27FC236}">
                <a16:creationId xmlns:a16="http://schemas.microsoft.com/office/drawing/2014/main" id="{5A96CA8D-796E-E140-9E9B-BC01EF40710D}"/>
              </a:ext>
            </a:extLst>
          </p:cNvPr>
          <p:cNvSpPr txBox="1"/>
          <p:nvPr/>
        </p:nvSpPr>
        <p:spPr>
          <a:xfrm>
            <a:off x="-1" y="151035"/>
            <a:ext cx="10453677" cy="523220"/>
          </a:xfrm>
          <a:prstGeom prst="rect">
            <a:avLst/>
          </a:prstGeom>
          <a:noFill/>
        </p:spPr>
        <p:txBody>
          <a:bodyPr wrap="square">
            <a:spAutoFit/>
          </a:bodyPr>
          <a:lstStyle/>
          <a:p>
            <a:r>
              <a:rPr lang="tr-TR" sz="2800" b="1">
                <a:solidFill>
                  <a:schemeClr val="accent5">
                    <a:lumMod val="40000"/>
                    <a:lumOff val="60000"/>
                  </a:schemeClr>
                </a:solidFill>
              </a:rPr>
              <a:t>3. DOĞUMDAN SONKAKİ İLK HAFTA İÇİNDE YENiDOĞAN iZLEMi </a:t>
            </a:r>
          </a:p>
        </p:txBody>
      </p:sp>
    </p:spTree>
    <p:extLst>
      <p:ext uri="{BB962C8B-B14F-4D97-AF65-F5344CB8AC3E}">
        <p14:creationId xmlns:p14="http://schemas.microsoft.com/office/powerpoint/2010/main" val="4582005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86DED572-F602-D646-BBFB-78D10494956E}"/>
              </a:ext>
            </a:extLst>
          </p:cNvPr>
          <p:cNvSpPr txBox="1"/>
          <p:nvPr/>
        </p:nvSpPr>
        <p:spPr>
          <a:xfrm>
            <a:off x="647286" y="550192"/>
            <a:ext cx="11003870" cy="4154984"/>
          </a:xfrm>
          <a:prstGeom prst="rect">
            <a:avLst/>
          </a:prstGeom>
          <a:noFill/>
        </p:spPr>
        <p:txBody>
          <a:bodyPr wrap="square">
            <a:spAutoFit/>
          </a:bodyPr>
          <a:lstStyle/>
          <a:p>
            <a:r>
              <a:rPr lang="tr-TR" sz="2400" b="1"/>
              <a:t>e. Aşağıdaki konularda anneye danışmanlık verin</a:t>
            </a:r>
          </a:p>
          <a:p>
            <a:r>
              <a:rPr lang="tr-TR" sz="2400"/>
              <a:t>Emzirme </a:t>
            </a:r>
          </a:p>
          <a:p>
            <a:r>
              <a:rPr lang="tr-TR" sz="2400"/>
              <a:t>Göbek bakımı</a:t>
            </a:r>
          </a:p>
          <a:p>
            <a:r>
              <a:rPr lang="tr-TR" sz="2400"/>
              <a:t>Bebek bakımı </a:t>
            </a:r>
          </a:p>
          <a:p>
            <a:r>
              <a:rPr lang="tr-TR" sz="2400"/>
              <a:t>Bebekle sağlıklı iletişim  </a:t>
            </a:r>
          </a:p>
          <a:p>
            <a:r>
              <a:rPr lang="tr-TR" sz="2400"/>
              <a:t>Uyku </a:t>
            </a:r>
          </a:p>
          <a:p>
            <a:r>
              <a:rPr lang="tr-TR" sz="2400"/>
              <a:t>EI yıkama </a:t>
            </a:r>
          </a:p>
          <a:p>
            <a:r>
              <a:rPr lang="tr-TR" sz="2400"/>
              <a:t>Kazalardan korunma </a:t>
            </a:r>
          </a:p>
          <a:p>
            <a:r>
              <a:rPr lang="tr-TR" sz="2400"/>
              <a:t>Aşılamanın önemi ve hastalıklardan korunma</a:t>
            </a:r>
          </a:p>
          <a:p>
            <a:r>
              <a:rPr lang="tr-TR" sz="2400"/>
              <a:t>Doktora hemen başvurmayı gerektiren durumlar (ateş, iyi emmeme, kusma, ishal, sarılık, uykuya meyil, vs)</a:t>
            </a:r>
          </a:p>
        </p:txBody>
      </p:sp>
    </p:spTree>
    <p:extLst>
      <p:ext uri="{BB962C8B-B14F-4D97-AF65-F5344CB8AC3E}">
        <p14:creationId xmlns:p14="http://schemas.microsoft.com/office/powerpoint/2010/main" val="14745893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4E4DB833-4F41-0E4C-993A-0B65ACCB4901}"/>
              </a:ext>
            </a:extLst>
          </p:cNvPr>
          <p:cNvSpPr txBox="1"/>
          <p:nvPr/>
        </p:nvSpPr>
        <p:spPr>
          <a:xfrm>
            <a:off x="399160" y="356008"/>
            <a:ext cx="11057809" cy="6555641"/>
          </a:xfrm>
          <a:prstGeom prst="rect">
            <a:avLst/>
          </a:prstGeom>
          <a:noFill/>
        </p:spPr>
        <p:txBody>
          <a:bodyPr wrap="square">
            <a:spAutoFit/>
          </a:bodyPr>
          <a:lstStyle/>
          <a:p>
            <a:r>
              <a:rPr lang="tr-TR" sz="2800"/>
              <a:t>f. Bebeğin gelişimini değerlendirin  </a:t>
            </a:r>
          </a:p>
          <a:p>
            <a:endParaRPr lang="tr-TR" sz="2800"/>
          </a:p>
          <a:p>
            <a:r>
              <a:rPr lang="tr-TR" sz="2800"/>
              <a:t>g. </a:t>
            </a:r>
            <a:r>
              <a:rPr lang="tr-TR" sz="2800" u="sng"/>
              <a:t>Annenin lohusa izlemi</a:t>
            </a:r>
            <a:r>
              <a:rPr lang="tr-TR" sz="2800"/>
              <a:t>ni yapın  </a:t>
            </a:r>
          </a:p>
          <a:p>
            <a:r>
              <a:rPr lang="tr-TR" sz="2800"/>
              <a:t>         Annenin kendisi için Demir ve D vitamini kullanma durumunu                          </a:t>
            </a:r>
            <a:r>
              <a:rPr lang="tr-TR" sz="2800">
                <a:solidFill>
                  <a:schemeClr val="bg1"/>
                </a:solidFill>
              </a:rPr>
              <a:t>H</a:t>
            </a:r>
            <a:r>
              <a:rPr lang="tr-TR" sz="2800"/>
              <a:t>      Hemoglobin   </a:t>
            </a:r>
          </a:p>
          <a:p>
            <a:r>
              <a:rPr lang="tr-TR" sz="2800"/>
              <a:t>         Kan basıncı </a:t>
            </a:r>
          </a:p>
          <a:p>
            <a:r>
              <a:rPr lang="tr-TR" sz="2800"/>
              <a:t>         Ateş </a:t>
            </a:r>
          </a:p>
          <a:p>
            <a:r>
              <a:rPr lang="tr-TR" sz="2800"/>
              <a:t>         Kanama kontrolü   </a:t>
            </a:r>
          </a:p>
          <a:p>
            <a:r>
              <a:rPr lang="tr-TR" sz="2800"/>
              <a:t>         Anneye </a:t>
            </a:r>
            <a:r>
              <a:rPr lang="tr-TR" sz="2800" u="sng"/>
              <a:t>Aile planlaması danışmanlığı </a:t>
            </a:r>
            <a:r>
              <a:rPr lang="tr-TR" sz="2800"/>
              <a:t>verin  </a:t>
            </a:r>
          </a:p>
          <a:p>
            <a:endParaRPr lang="tr-TR" sz="2800"/>
          </a:p>
          <a:p>
            <a:r>
              <a:rPr lang="tr-TR" sz="2800"/>
              <a:t>h. </a:t>
            </a:r>
            <a:r>
              <a:rPr lang="tr-TR" sz="2800" u="sng"/>
              <a:t>Bebeğe ücretsiz D vitamini verin ve bilgilendirme yapın. </a:t>
            </a:r>
          </a:p>
          <a:p>
            <a:r>
              <a:rPr lang="tr-TR" sz="2800"/>
              <a:t>yaşamın ilk gününden itibaren günde 400 ünite D vitamini ağızdan verilmelidir. D vitamini preperatlar (400U/ günde 3damla)</a:t>
            </a:r>
          </a:p>
          <a:p>
            <a:endParaRPr lang="tr-TR" sz="2800"/>
          </a:p>
          <a:p>
            <a:r>
              <a:rPr lang="tr-TR" sz="2800"/>
              <a:t>i. Bebek 15 günlükken kontrol için çağırın</a:t>
            </a:r>
          </a:p>
        </p:txBody>
      </p:sp>
    </p:spTree>
    <p:extLst>
      <p:ext uri="{BB962C8B-B14F-4D97-AF65-F5344CB8AC3E}">
        <p14:creationId xmlns:p14="http://schemas.microsoft.com/office/powerpoint/2010/main" val="1390876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7710BC4A-3667-C14A-BA67-4472559CF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399" y="318621"/>
            <a:ext cx="8128000" cy="2293885"/>
          </a:xfrm>
          <a:prstGeom prst="rect">
            <a:avLst/>
          </a:prstGeom>
        </p:spPr>
      </p:pic>
      <p:pic>
        <p:nvPicPr>
          <p:cNvPr id="3" name="Resim 3">
            <a:extLst>
              <a:ext uri="{FF2B5EF4-FFF2-40B4-BE49-F238E27FC236}">
                <a16:creationId xmlns:a16="http://schemas.microsoft.com/office/drawing/2014/main" id="{A17A05AB-FE3D-CE4B-9532-E77192EC7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238" y="2637336"/>
            <a:ext cx="8128000" cy="3902043"/>
          </a:xfrm>
          <a:prstGeom prst="rect">
            <a:avLst/>
          </a:prstGeom>
        </p:spPr>
      </p:pic>
      <p:sp>
        <p:nvSpPr>
          <p:cNvPr id="5" name="Metin kutusu 4">
            <a:extLst>
              <a:ext uri="{FF2B5EF4-FFF2-40B4-BE49-F238E27FC236}">
                <a16:creationId xmlns:a16="http://schemas.microsoft.com/office/drawing/2014/main" id="{E09D1A50-7605-0940-B566-135023A92FED}"/>
              </a:ext>
            </a:extLst>
          </p:cNvPr>
          <p:cNvSpPr txBox="1"/>
          <p:nvPr/>
        </p:nvSpPr>
        <p:spPr>
          <a:xfrm>
            <a:off x="-1" y="151035"/>
            <a:ext cx="10453677" cy="523220"/>
          </a:xfrm>
          <a:prstGeom prst="rect">
            <a:avLst/>
          </a:prstGeom>
          <a:noFill/>
        </p:spPr>
        <p:txBody>
          <a:bodyPr wrap="square">
            <a:spAutoFit/>
          </a:bodyPr>
          <a:lstStyle/>
          <a:p>
            <a:r>
              <a:rPr lang="tr-TR" sz="2800" b="1">
                <a:solidFill>
                  <a:schemeClr val="accent5">
                    <a:lumMod val="40000"/>
                    <a:lumOff val="60000"/>
                  </a:schemeClr>
                </a:solidFill>
              </a:rPr>
              <a:t>3. DOĞUMDAN SONKAKİ İLK HAFTA İÇİNDE YENiDOĞAN iZLEMi </a:t>
            </a:r>
          </a:p>
        </p:txBody>
      </p:sp>
    </p:spTree>
    <p:extLst>
      <p:ext uri="{BB962C8B-B14F-4D97-AF65-F5344CB8AC3E}">
        <p14:creationId xmlns:p14="http://schemas.microsoft.com/office/powerpoint/2010/main" val="22238482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2081CFE6-D4C4-604B-B980-C24DFFFEF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0"/>
            <a:ext cx="8128000" cy="1111175"/>
          </a:xfrm>
          <a:prstGeom prst="rect">
            <a:avLst/>
          </a:prstGeom>
        </p:spPr>
      </p:pic>
      <p:pic>
        <p:nvPicPr>
          <p:cNvPr id="3" name="Resim 3">
            <a:extLst>
              <a:ext uri="{FF2B5EF4-FFF2-40B4-BE49-F238E27FC236}">
                <a16:creationId xmlns:a16="http://schemas.microsoft.com/office/drawing/2014/main" id="{B8AB0B34-99F2-3D49-92F9-CCE2E625C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773" y="1197479"/>
            <a:ext cx="10000576" cy="5542694"/>
          </a:xfrm>
          <a:prstGeom prst="rect">
            <a:avLst/>
          </a:prstGeom>
        </p:spPr>
      </p:pic>
      <p:sp>
        <p:nvSpPr>
          <p:cNvPr id="5" name="Metin kutusu 4">
            <a:extLst>
              <a:ext uri="{FF2B5EF4-FFF2-40B4-BE49-F238E27FC236}">
                <a16:creationId xmlns:a16="http://schemas.microsoft.com/office/drawing/2014/main" id="{C87E6694-E86E-A44B-A38F-28C77EA02F43}"/>
              </a:ext>
            </a:extLst>
          </p:cNvPr>
          <p:cNvSpPr txBox="1"/>
          <p:nvPr/>
        </p:nvSpPr>
        <p:spPr>
          <a:xfrm>
            <a:off x="5890307" y="0"/>
            <a:ext cx="6865072" cy="369332"/>
          </a:xfrm>
          <a:prstGeom prst="rect">
            <a:avLst/>
          </a:prstGeom>
          <a:noFill/>
        </p:spPr>
        <p:txBody>
          <a:bodyPr wrap="square">
            <a:spAutoFit/>
          </a:bodyPr>
          <a:lstStyle/>
          <a:p>
            <a:r>
              <a:rPr lang="tr-TR" sz="1800" b="1">
                <a:solidFill>
                  <a:schemeClr val="accent5">
                    <a:lumMod val="40000"/>
                    <a:lumOff val="60000"/>
                  </a:schemeClr>
                </a:solidFill>
              </a:rPr>
              <a:t>3. DOĞUMDAN SONKAKİ İLK HAFTA İÇİNDE YENiDOĞAN iZLEMi </a:t>
            </a:r>
          </a:p>
        </p:txBody>
      </p:sp>
    </p:spTree>
    <p:extLst>
      <p:ext uri="{BB962C8B-B14F-4D97-AF65-F5344CB8AC3E}">
        <p14:creationId xmlns:p14="http://schemas.microsoft.com/office/powerpoint/2010/main" val="20402919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7797899B-AA5D-0A46-9B4A-5CF2FEBCA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97094"/>
            <a:ext cx="8128000" cy="1283784"/>
          </a:xfrm>
          <a:prstGeom prst="rect">
            <a:avLst/>
          </a:prstGeom>
        </p:spPr>
      </p:pic>
      <p:pic>
        <p:nvPicPr>
          <p:cNvPr id="3" name="Resim 3">
            <a:extLst>
              <a:ext uri="{FF2B5EF4-FFF2-40B4-BE49-F238E27FC236}">
                <a16:creationId xmlns:a16="http://schemas.microsoft.com/office/drawing/2014/main" id="{EF283B78-7385-4740-8D40-CEEDF145D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407" y="1229846"/>
            <a:ext cx="10173186" cy="5380028"/>
          </a:xfrm>
          <a:prstGeom prst="rect">
            <a:avLst/>
          </a:prstGeom>
        </p:spPr>
      </p:pic>
      <p:sp>
        <p:nvSpPr>
          <p:cNvPr id="5" name="Metin kutusu 4">
            <a:extLst>
              <a:ext uri="{FF2B5EF4-FFF2-40B4-BE49-F238E27FC236}">
                <a16:creationId xmlns:a16="http://schemas.microsoft.com/office/drawing/2014/main" id="{B8704C5A-FE7F-7947-B2ED-CB6D59BB8E05}"/>
              </a:ext>
            </a:extLst>
          </p:cNvPr>
          <p:cNvSpPr txBox="1"/>
          <p:nvPr/>
        </p:nvSpPr>
        <p:spPr>
          <a:xfrm>
            <a:off x="5890307" y="0"/>
            <a:ext cx="6865072" cy="369332"/>
          </a:xfrm>
          <a:prstGeom prst="rect">
            <a:avLst/>
          </a:prstGeom>
          <a:noFill/>
        </p:spPr>
        <p:txBody>
          <a:bodyPr wrap="square">
            <a:spAutoFit/>
          </a:bodyPr>
          <a:lstStyle/>
          <a:p>
            <a:r>
              <a:rPr lang="tr-TR" sz="1800" b="1">
                <a:solidFill>
                  <a:schemeClr val="accent5">
                    <a:lumMod val="40000"/>
                    <a:lumOff val="60000"/>
                  </a:schemeClr>
                </a:solidFill>
              </a:rPr>
              <a:t>3. DOĞUMDAN SONKAKİ İLK HAFTA İÇİNDE YENiDOĞAN iZLEMi </a:t>
            </a:r>
          </a:p>
        </p:txBody>
      </p:sp>
    </p:spTree>
    <p:extLst>
      <p:ext uri="{BB962C8B-B14F-4D97-AF65-F5344CB8AC3E}">
        <p14:creationId xmlns:p14="http://schemas.microsoft.com/office/powerpoint/2010/main" val="487651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1C53F46A-497F-2B46-9C5C-B478B0A71D6B}"/>
              </a:ext>
            </a:extLst>
          </p:cNvPr>
          <p:cNvSpPr txBox="1"/>
          <p:nvPr/>
        </p:nvSpPr>
        <p:spPr>
          <a:xfrm>
            <a:off x="64729" y="765956"/>
            <a:ext cx="12050316" cy="3970318"/>
          </a:xfrm>
          <a:prstGeom prst="rect">
            <a:avLst/>
          </a:prstGeom>
          <a:noFill/>
        </p:spPr>
        <p:txBody>
          <a:bodyPr wrap="square">
            <a:spAutoFit/>
          </a:bodyPr>
          <a:lstStyle/>
          <a:p>
            <a:r>
              <a:rPr lang="tr-TR" sz="2800">
                <a:solidFill>
                  <a:srgbClr val="000000"/>
                </a:solidFill>
                <a:effectLst/>
              </a:rPr>
              <a:t>* Oldukça düşük doğum ağırlıklı bebek (ELBW-ADDA): 1000 gr’dan düşük doğan</a:t>
            </a:r>
            <a:br>
              <a:rPr lang="tr-TR" sz="2800"/>
            </a:br>
            <a:r>
              <a:rPr lang="tr-TR" sz="2800">
                <a:solidFill>
                  <a:srgbClr val="000000"/>
                </a:solidFill>
                <a:effectLst/>
              </a:rPr>
              <a:t>* Çok düşük doğum ağırlıklı bebek ........(VLBW-ÇDDA): 1500 gr’dan düşük doğan</a:t>
            </a:r>
            <a:br>
              <a:rPr lang="tr-TR" sz="2800"/>
            </a:br>
            <a:r>
              <a:rPr lang="tr-TR" sz="2800">
                <a:solidFill>
                  <a:srgbClr val="000000"/>
                </a:solidFill>
                <a:effectLst/>
              </a:rPr>
              <a:t>* </a:t>
            </a:r>
            <a:r>
              <a:rPr lang="tr-TR" sz="2800" u="sng">
                <a:solidFill>
                  <a:srgbClr val="000000"/>
                </a:solidFill>
                <a:effectLst/>
              </a:rPr>
              <a:t>Düşük doğum ağırlıklı bebek .....................(LBW-DDA): 2500 gr’dan düşük doğan  </a:t>
            </a:r>
            <a:br>
              <a:rPr lang="tr-TR" sz="2800" u="sng"/>
            </a:br>
            <a:br>
              <a:rPr lang="tr-TR" sz="2800"/>
            </a:br>
            <a:r>
              <a:rPr lang="tr-TR" sz="2800">
                <a:solidFill>
                  <a:srgbClr val="000000"/>
                </a:solidFill>
                <a:effectLst/>
              </a:rPr>
              <a:t>* Gebelik yaşına göre düşük doğum ağırlıklı bebek (SGA): Gebelik yaşına göre </a:t>
            </a:r>
          </a:p>
          <a:p>
            <a:r>
              <a:rPr lang="tr-TR" sz="2800">
                <a:solidFill>
                  <a:srgbClr val="000000"/>
                </a:solidFill>
                <a:effectLst/>
              </a:rPr>
              <a:t>doğum ağırlığı 10. persentilin altında olan bebek </a:t>
            </a:r>
            <a:br>
              <a:rPr lang="tr-TR" sz="2800"/>
            </a:br>
            <a:r>
              <a:rPr lang="tr-TR" sz="2800">
                <a:solidFill>
                  <a:srgbClr val="000000"/>
                </a:solidFill>
                <a:effectLst/>
              </a:rPr>
              <a:t>* Gebelik yaşına göre büyük doğum ağırlıklı bebek (LGA): Gebelik yaşına göre </a:t>
            </a:r>
          </a:p>
          <a:p>
            <a:r>
              <a:rPr lang="tr-TR" sz="2800">
                <a:solidFill>
                  <a:srgbClr val="000000"/>
                </a:solidFill>
                <a:effectLst/>
              </a:rPr>
              <a:t>doğum ağırlığı 90. persentilin üzerinde olan bebek</a:t>
            </a:r>
            <a:br>
              <a:rPr lang="tr-TR" sz="2800"/>
            </a:br>
            <a:endParaRPr lang="tr-TR" sz="2800"/>
          </a:p>
        </p:txBody>
      </p:sp>
    </p:spTree>
    <p:extLst>
      <p:ext uri="{BB962C8B-B14F-4D97-AF65-F5344CB8AC3E}">
        <p14:creationId xmlns:p14="http://schemas.microsoft.com/office/powerpoint/2010/main" val="23285324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F9498DA7-7409-A94B-B274-86B4F8020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375" y="1"/>
            <a:ext cx="3905250" cy="658074"/>
          </a:xfrm>
          <a:prstGeom prst="rect">
            <a:avLst/>
          </a:prstGeom>
        </p:spPr>
      </p:pic>
      <p:pic>
        <p:nvPicPr>
          <p:cNvPr id="3" name="Resim 3">
            <a:extLst>
              <a:ext uri="{FF2B5EF4-FFF2-40B4-BE49-F238E27FC236}">
                <a16:creationId xmlns:a16="http://schemas.microsoft.com/office/drawing/2014/main" id="{B86FAD7A-6D9C-DD44-9D55-5DF3920F5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84" y="798320"/>
            <a:ext cx="11241208" cy="5804002"/>
          </a:xfrm>
          <a:prstGeom prst="rect">
            <a:avLst/>
          </a:prstGeom>
        </p:spPr>
      </p:pic>
      <p:sp>
        <p:nvSpPr>
          <p:cNvPr id="5" name="Metin kutusu 4">
            <a:extLst>
              <a:ext uri="{FF2B5EF4-FFF2-40B4-BE49-F238E27FC236}">
                <a16:creationId xmlns:a16="http://schemas.microsoft.com/office/drawing/2014/main" id="{4D6B423C-B51D-5D45-9192-35670449D654}"/>
              </a:ext>
            </a:extLst>
          </p:cNvPr>
          <p:cNvSpPr txBox="1"/>
          <p:nvPr/>
        </p:nvSpPr>
        <p:spPr>
          <a:xfrm>
            <a:off x="5890307" y="0"/>
            <a:ext cx="6865072" cy="369332"/>
          </a:xfrm>
          <a:prstGeom prst="rect">
            <a:avLst/>
          </a:prstGeom>
          <a:noFill/>
        </p:spPr>
        <p:txBody>
          <a:bodyPr wrap="square">
            <a:spAutoFit/>
          </a:bodyPr>
          <a:lstStyle/>
          <a:p>
            <a:r>
              <a:rPr lang="tr-TR" sz="1800" b="1">
                <a:solidFill>
                  <a:schemeClr val="accent5">
                    <a:lumMod val="40000"/>
                    <a:lumOff val="60000"/>
                  </a:schemeClr>
                </a:solidFill>
              </a:rPr>
              <a:t>3. DOĞUMDAN SONKAKİ İLK HAFTA İÇİNDE YENiDOĞAN iZLEMi </a:t>
            </a:r>
          </a:p>
        </p:txBody>
      </p:sp>
    </p:spTree>
    <p:extLst>
      <p:ext uri="{BB962C8B-B14F-4D97-AF65-F5344CB8AC3E}">
        <p14:creationId xmlns:p14="http://schemas.microsoft.com/office/powerpoint/2010/main" val="3540033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3BDA1457-B6C1-1B49-8DD6-2E9D7E7E4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4812" y="-1"/>
            <a:ext cx="3762375" cy="658075"/>
          </a:xfrm>
          <a:prstGeom prst="rect">
            <a:avLst/>
          </a:prstGeom>
        </p:spPr>
      </p:pic>
      <p:pic>
        <p:nvPicPr>
          <p:cNvPr id="3" name="Resim 3">
            <a:extLst>
              <a:ext uri="{FF2B5EF4-FFF2-40B4-BE49-F238E27FC236}">
                <a16:creationId xmlns:a16="http://schemas.microsoft.com/office/drawing/2014/main" id="{CE0ACC71-C6EA-D548-B083-DA34BB70B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777" y="1235865"/>
            <a:ext cx="10248702" cy="5301728"/>
          </a:xfrm>
          <a:prstGeom prst="rect">
            <a:avLst/>
          </a:prstGeom>
        </p:spPr>
      </p:pic>
      <p:sp>
        <p:nvSpPr>
          <p:cNvPr id="5" name="Metin kutusu 4">
            <a:extLst>
              <a:ext uri="{FF2B5EF4-FFF2-40B4-BE49-F238E27FC236}">
                <a16:creationId xmlns:a16="http://schemas.microsoft.com/office/drawing/2014/main" id="{AD4E6C17-7316-F74A-9F8C-5FFDBCF9E389}"/>
              </a:ext>
            </a:extLst>
          </p:cNvPr>
          <p:cNvSpPr txBox="1"/>
          <p:nvPr/>
        </p:nvSpPr>
        <p:spPr>
          <a:xfrm>
            <a:off x="5890307" y="0"/>
            <a:ext cx="6865072" cy="369332"/>
          </a:xfrm>
          <a:prstGeom prst="rect">
            <a:avLst/>
          </a:prstGeom>
          <a:noFill/>
        </p:spPr>
        <p:txBody>
          <a:bodyPr wrap="square">
            <a:spAutoFit/>
          </a:bodyPr>
          <a:lstStyle/>
          <a:p>
            <a:r>
              <a:rPr lang="tr-TR" sz="1800" b="1">
                <a:solidFill>
                  <a:schemeClr val="accent5">
                    <a:lumMod val="40000"/>
                    <a:lumOff val="60000"/>
                  </a:schemeClr>
                </a:solidFill>
              </a:rPr>
              <a:t>3. DOĞUMDAN SONKAKİ İLK HAFTA İÇİNDE YENiDOĞAN iZLEMi </a:t>
            </a:r>
          </a:p>
        </p:txBody>
      </p:sp>
    </p:spTree>
    <p:extLst>
      <p:ext uri="{BB962C8B-B14F-4D97-AF65-F5344CB8AC3E}">
        <p14:creationId xmlns:p14="http://schemas.microsoft.com/office/powerpoint/2010/main" val="27047018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F2AE17FE-EEC5-9F40-AD86-597EB596B0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6188" y="201739"/>
            <a:ext cx="4887013" cy="6613109"/>
          </a:xfrm>
          <a:prstGeom prst="rect">
            <a:avLst/>
          </a:prstGeom>
        </p:spPr>
      </p:pic>
      <p:sp>
        <p:nvSpPr>
          <p:cNvPr id="4" name="Metin kutusu 3">
            <a:extLst>
              <a:ext uri="{FF2B5EF4-FFF2-40B4-BE49-F238E27FC236}">
                <a16:creationId xmlns:a16="http://schemas.microsoft.com/office/drawing/2014/main" id="{E0469E39-8247-C341-ABFE-92E1F97E4406}"/>
              </a:ext>
            </a:extLst>
          </p:cNvPr>
          <p:cNvSpPr txBox="1"/>
          <p:nvPr/>
        </p:nvSpPr>
        <p:spPr>
          <a:xfrm>
            <a:off x="-97092" y="43152"/>
            <a:ext cx="6865072" cy="369332"/>
          </a:xfrm>
          <a:prstGeom prst="rect">
            <a:avLst/>
          </a:prstGeom>
          <a:noFill/>
        </p:spPr>
        <p:txBody>
          <a:bodyPr wrap="square">
            <a:spAutoFit/>
          </a:bodyPr>
          <a:lstStyle/>
          <a:p>
            <a:r>
              <a:rPr lang="tr-TR" sz="1800" b="1">
                <a:solidFill>
                  <a:schemeClr val="accent5">
                    <a:lumMod val="40000"/>
                    <a:lumOff val="60000"/>
                  </a:schemeClr>
                </a:solidFill>
              </a:rPr>
              <a:t>3. DOĞUMDAN SONKAKİ İLK HAFTA İÇİNDE YENiDOĞAN iZLEMi </a:t>
            </a:r>
          </a:p>
        </p:txBody>
      </p:sp>
    </p:spTree>
    <p:extLst>
      <p:ext uri="{BB962C8B-B14F-4D97-AF65-F5344CB8AC3E}">
        <p14:creationId xmlns:p14="http://schemas.microsoft.com/office/powerpoint/2010/main" val="431125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33F3ECB2-888A-0240-AA0E-E3C94A39A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6312" y="474676"/>
            <a:ext cx="4671251" cy="6190405"/>
          </a:xfrm>
          <a:prstGeom prst="rect">
            <a:avLst/>
          </a:prstGeom>
        </p:spPr>
      </p:pic>
      <p:sp>
        <p:nvSpPr>
          <p:cNvPr id="4" name="Metin kutusu 3">
            <a:extLst>
              <a:ext uri="{FF2B5EF4-FFF2-40B4-BE49-F238E27FC236}">
                <a16:creationId xmlns:a16="http://schemas.microsoft.com/office/drawing/2014/main" id="{D758675B-97D1-EF45-BF43-FB10D7E45250}"/>
              </a:ext>
            </a:extLst>
          </p:cNvPr>
          <p:cNvSpPr txBox="1"/>
          <p:nvPr/>
        </p:nvSpPr>
        <p:spPr>
          <a:xfrm>
            <a:off x="0" y="0"/>
            <a:ext cx="6865072" cy="369332"/>
          </a:xfrm>
          <a:prstGeom prst="rect">
            <a:avLst/>
          </a:prstGeom>
          <a:noFill/>
        </p:spPr>
        <p:txBody>
          <a:bodyPr wrap="square">
            <a:spAutoFit/>
          </a:bodyPr>
          <a:lstStyle/>
          <a:p>
            <a:r>
              <a:rPr lang="tr-TR" sz="1800" b="1">
                <a:solidFill>
                  <a:schemeClr val="accent5">
                    <a:lumMod val="40000"/>
                    <a:lumOff val="60000"/>
                  </a:schemeClr>
                </a:solidFill>
              </a:rPr>
              <a:t>3. DOĞUMDAN SONKAKİ İLK HAFTA İÇİNDE YENiDOĞAN iZLEMi </a:t>
            </a:r>
          </a:p>
        </p:txBody>
      </p:sp>
    </p:spTree>
    <p:extLst>
      <p:ext uri="{BB962C8B-B14F-4D97-AF65-F5344CB8AC3E}">
        <p14:creationId xmlns:p14="http://schemas.microsoft.com/office/powerpoint/2010/main" val="3671715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7FF03F0B-D535-1C41-B3B4-BA976D6F1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4909" y="0"/>
            <a:ext cx="5642181" cy="6858000"/>
          </a:xfrm>
          <a:prstGeom prst="rect">
            <a:avLst/>
          </a:prstGeom>
        </p:spPr>
      </p:pic>
      <p:sp>
        <p:nvSpPr>
          <p:cNvPr id="4" name="Metin kutusu 3">
            <a:extLst>
              <a:ext uri="{FF2B5EF4-FFF2-40B4-BE49-F238E27FC236}">
                <a16:creationId xmlns:a16="http://schemas.microsoft.com/office/drawing/2014/main" id="{5DF1A6F0-CEEA-E342-8BB2-FC9429C4F738}"/>
              </a:ext>
            </a:extLst>
          </p:cNvPr>
          <p:cNvSpPr txBox="1"/>
          <p:nvPr/>
        </p:nvSpPr>
        <p:spPr>
          <a:xfrm>
            <a:off x="161822" y="204973"/>
            <a:ext cx="2804908" cy="923330"/>
          </a:xfrm>
          <a:prstGeom prst="rect">
            <a:avLst/>
          </a:prstGeom>
          <a:noFill/>
        </p:spPr>
        <p:txBody>
          <a:bodyPr wrap="square">
            <a:spAutoFit/>
          </a:bodyPr>
          <a:lstStyle/>
          <a:p>
            <a:r>
              <a:rPr lang="tr-TR" sz="1800" b="1">
                <a:solidFill>
                  <a:schemeClr val="accent5">
                    <a:lumMod val="40000"/>
                    <a:lumOff val="60000"/>
                  </a:schemeClr>
                </a:solidFill>
              </a:rPr>
              <a:t>3. DOĞUMDAN SONKAKİ İLK HAFTA İÇİNDE YENiDOĞAN iZLEMi </a:t>
            </a:r>
          </a:p>
        </p:txBody>
      </p:sp>
    </p:spTree>
    <p:extLst>
      <p:ext uri="{BB962C8B-B14F-4D97-AF65-F5344CB8AC3E}">
        <p14:creationId xmlns:p14="http://schemas.microsoft.com/office/powerpoint/2010/main" val="20911192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9D66061F-0C99-AE49-A7FB-3FBB620C646C}"/>
              </a:ext>
            </a:extLst>
          </p:cNvPr>
          <p:cNvSpPr txBox="1"/>
          <p:nvPr/>
        </p:nvSpPr>
        <p:spPr>
          <a:xfrm>
            <a:off x="3684139" y="2844225"/>
            <a:ext cx="6095280" cy="584775"/>
          </a:xfrm>
          <a:prstGeom prst="rect">
            <a:avLst/>
          </a:prstGeom>
          <a:noFill/>
        </p:spPr>
        <p:txBody>
          <a:bodyPr wrap="square">
            <a:spAutoFit/>
          </a:bodyPr>
          <a:lstStyle/>
          <a:p>
            <a:r>
              <a:rPr lang="tr-TR" sz="3200" b="1">
                <a:solidFill>
                  <a:schemeClr val="accent5">
                    <a:lumMod val="75000"/>
                  </a:schemeClr>
                </a:solidFill>
              </a:rPr>
              <a:t>15. - 41. GÜN  İZLEMLERİ</a:t>
            </a:r>
            <a:endParaRPr lang="tr-TR" sz="3200"/>
          </a:p>
        </p:txBody>
      </p:sp>
      <p:sp>
        <p:nvSpPr>
          <p:cNvPr id="4" name="Metin kutusu 3">
            <a:extLst>
              <a:ext uri="{FF2B5EF4-FFF2-40B4-BE49-F238E27FC236}">
                <a16:creationId xmlns:a16="http://schemas.microsoft.com/office/drawing/2014/main" id="{4A08C34D-9F0A-8544-B23F-0CF97AF7F7AC}"/>
              </a:ext>
            </a:extLst>
          </p:cNvPr>
          <p:cNvSpPr txBox="1"/>
          <p:nvPr/>
        </p:nvSpPr>
        <p:spPr>
          <a:xfrm>
            <a:off x="4304455" y="3570864"/>
            <a:ext cx="5890307" cy="3108543"/>
          </a:xfrm>
          <a:prstGeom prst="rect">
            <a:avLst/>
          </a:prstGeom>
          <a:noFill/>
        </p:spPr>
        <p:txBody>
          <a:bodyPr wrap="square" rtlCol="0">
            <a:spAutoFit/>
          </a:bodyPr>
          <a:lstStyle/>
          <a:p>
            <a:pPr algn="l"/>
            <a:r>
              <a:rPr lang="tr-TR" sz="2800">
                <a:solidFill>
                  <a:schemeClr val="accent2"/>
                </a:solidFill>
              </a:rPr>
              <a:t>Hepatit B 2. doz</a:t>
            </a:r>
          </a:p>
          <a:p>
            <a:pPr algn="l"/>
            <a:r>
              <a:rPr lang="tr-TR" sz="2800">
                <a:solidFill>
                  <a:schemeClr val="accent2"/>
                </a:solidFill>
              </a:rPr>
              <a:t>Kalça USG randevu al ( 41. gün) </a:t>
            </a:r>
          </a:p>
          <a:p>
            <a:pPr algn="l"/>
            <a:r>
              <a:rPr lang="tr-TR" sz="2800">
                <a:solidFill>
                  <a:schemeClr val="accent2"/>
                </a:solidFill>
              </a:rPr>
              <a:t>Aşırı ağlama var mı </a:t>
            </a:r>
          </a:p>
          <a:p>
            <a:pPr algn="l"/>
            <a:r>
              <a:rPr lang="tr-TR" sz="2800">
                <a:solidFill>
                  <a:schemeClr val="accent2"/>
                </a:solidFill>
              </a:rPr>
              <a:t>Tehlike işaretleri ?</a:t>
            </a:r>
          </a:p>
          <a:p>
            <a:pPr algn="l"/>
            <a:r>
              <a:rPr lang="tr-TR" sz="2800">
                <a:solidFill>
                  <a:schemeClr val="accent2"/>
                </a:solidFill>
              </a:rPr>
              <a:t>Beslenme nasıl ? </a:t>
            </a:r>
          </a:p>
          <a:p>
            <a:pPr algn="l"/>
            <a:r>
              <a:rPr lang="tr-TR" sz="2800">
                <a:solidFill>
                  <a:schemeClr val="accent2"/>
                </a:solidFill>
              </a:rPr>
              <a:t>İdrar ve gaita çıkışı ? </a:t>
            </a:r>
          </a:p>
          <a:p>
            <a:pPr algn="l"/>
            <a:endParaRPr lang="tr-TR" sz="2800">
              <a:solidFill>
                <a:schemeClr val="accent2"/>
              </a:solidFill>
            </a:endParaRPr>
          </a:p>
        </p:txBody>
      </p:sp>
    </p:spTree>
    <p:extLst>
      <p:ext uri="{BB962C8B-B14F-4D97-AF65-F5344CB8AC3E}">
        <p14:creationId xmlns:p14="http://schemas.microsoft.com/office/powerpoint/2010/main" val="14343065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4EE877C8-8505-5543-A8C7-450D8FC9D27F}"/>
              </a:ext>
            </a:extLst>
          </p:cNvPr>
          <p:cNvSpPr txBox="1"/>
          <p:nvPr/>
        </p:nvSpPr>
        <p:spPr>
          <a:xfrm>
            <a:off x="269703" y="280491"/>
            <a:ext cx="12115045" cy="4955203"/>
          </a:xfrm>
          <a:prstGeom prst="rect">
            <a:avLst/>
          </a:prstGeom>
          <a:noFill/>
        </p:spPr>
        <p:txBody>
          <a:bodyPr wrap="square">
            <a:spAutoFit/>
          </a:bodyPr>
          <a:lstStyle/>
          <a:p>
            <a:r>
              <a:rPr lang="tr-TR" sz="3600" b="1">
                <a:solidFill>
                  <a:schemeClr val="accent5">
                    <a:lumMod val="75000"/>
                  </a:schemeClr>
                </a:solidFill>
              </a:rPr>
              <a:t>15. - 41. GÜN  İZLEMLERİ</a:t>
            </a:r>
            <a:r>
              <a:rPr lang="tr-TR" sz="2800"/>
              <a:t> </a:t>
            </a:r>
          </a:p>
          <a:p>
            <a:r>
              <a:rPr lang="tr-TR" sz="2800"/>
              <a:t>1.  Anneyi ve bebeği karşılayın ve uygun </a:t>
            </a:r>
            <a:r>
              <a:rPr lang="tr-TR" sz="2800" u="sng"/>
              <a:t>iletişimi</a:t>
            </a:r>
            <a:r>
              <a:rPr lang="tr-TR" sz="2800"/>
              <a:t> kurun  </a:t>
            </a:r>
          </a:p>
          <a:p>
            <a:r>
              <a:rPr lang="tr-TR" sz="2800"/>
              <a:t>2.  Sorun: </a:t>
            </a:r>
          </a:p>
          <a:p>
            <a:pPr marL="457200" indent="-457200">
              <a:buFont typeface="Arial" panose="020B0604020202020204" pitchFamily="34" charset="0"/>
              <a:buChar char="•"/>
            </a:pPr>
            <a:r>
              <a:rPr lang="tr-TR" sz="2800" u="sng"/>
              <a:t>Aşırı ağlama</a:t>
            </a:r>
            <a:r>
              <a:rPr lang="tr-TR" sz="2800"/>
              <a:t> açısından bebeği değerlendirin (Y17) . </a:t>
            </a:r>
          </a:p>
          <a:p>
            <a:pPr marL="457200" indent="-457200">
              <a:buFont typeface="Arial" panose="020B0604020202020204" pitchFamily="34" charset="0"/>
              <a:buChar char="•"/>
            </a:pPr>
            <a:r>
              <a:rPr lang="tr-TR" sz="2800"/>
              <a:t>Bebeğin </a:t>
            </a:r>
            <a:r>
              <a:rPr lang="tr-TR" sz="2800" u="sng"/>
              <a:t>aşılarını sorgulayan</a:t>
            </a:r>
            <a:r>
              <a:rPr lang="tr-TR" sz="2800"/>
              <a:t>. </a:t>
            </a:r>
          </a:p>
          <a:p>
            <a:pPr marL="457200" indent="-457200">
              <a:buFont typeface="Arial" panose="020B0604020202020204" pitchFamily="34" charset="0"/>
              <a:buChar char="•"/>
            </a:pPr>
            <a:r>
              <a:rPr lang="tr-TR" sz="2800">
                <a:solidFill>
                  <a:srgbClr val="FF0000"/>
                </a:solidFill>
              </a:rPr>
              <a:t>Yenidoğan taramalarını sorgulayın</a:t>
            </a:r>
            <a:r>
              <a:rPr lang="tr-TR" sz="2800"/>
              <a:t> (Y6, Y8)</a:t>
            </a:r>
          </a:p>
          <a:p>
            <a:r>
              <a:rPr lang="tr-TR" sz="2800"/>
              <a:t>                    </a:t>
            </a:r>
            <a:r>
              <a:rPr lang="tr-TR" sz="2800" u="sng"/>
              <a:t>Topuk kanı</a:t>
            </a:r>
            <a:r>
              <a:rPr lang="tr-TR" sz="2800"/>
              <a:t> (Hastanede 48.saat ve Aile Hekimi ilk hafta içinde =5. Gün ) </a:t>
            </a:r>
          </a:p>
          <a:p>
            <a:r>
              <a:rPr lang="tr-TR" sz="2800"/>
              <a:t>                    </a:t>
            </a:r>
            <a:r>
              <a:rPr lang="tr-TR" sz="2800" u="sng"/>
              <a:t> İşitme taraması</a:t>
            </a:r>
            <a:r>
              <a:rPr lang="tr-TR" sz="2800"/>
              <a:t> (işitme taraması için hastaneye sevk ) (Y8) </a:t>
            </a:r>
          </a:p>
          <a:p>
            <a:r>
              <a:rPr lang="tr-TR" sz="2800"/>
              <a:t>                    </a:t>
            </a:r>
            <a:r>
              <a:rPr lang="tr-TR" sz="2800" u="sng"/>
              <a:t> Görme taraması</a:t>
            </a:r>
            <a:r>
              <a:rPr lang="tr-TR" sz="2800"/>
              <a:t> </a:t>
            </a:r>
          </a:p>
          <a:p>
            <a:r>
              <a:rPr lang="tr-TR" sz="2800"/>
              <a:t>                     </a:t>
            </a:r>
            <a:r>
              <a:rPr lang="tr-TR" sz="2800" u="sng"/>
              <a:t>GKD taraması</a:t>
            </a:r>
            <a:r>
              <a:rPr lang="tr-TR" sz="2800"/>
              <a:t> ( Kalça USG için hastaneye sevk ) </a:t>
            </a:r>
          </a:p>
          <a:p>
            <a:pPr marL="457200" indent="-457200">
              <a:buFont typeface="Arial" panose="020B0604020202020204" pitchFamily="34" charset="0"/>
              <a:buChar char="•"/>
            </a:pPr>
            <a:r>
              <a:rPr lang="tr-TR" sz="2800" u="sng"/>
              <a:t>D vitamini kullanma</a:t>
            </a:r>
            <a:r>
              <a:rPr lang="tr-TR" sz="2800"/>
              <a:t> durumunu sorgulayın  .</a:t>
            </a:r>
          </a:p>
        </p:txBody>
      </p:sp>
    </p:spTree>
    <p:extLst>
      <p:ext uri="{BB962C8B-B14F-4D97-AF65-F5344CB8AC3E}">
        <p14:creationId xmlns:p14="http://schemas.microsoft.com/office/powerpoint/2010/main" val="26088151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BFFA233-07FD-EE4C-8168-6B80803BC553}"/>
              </a:ext>
            </a:extLst>
          </p:cNvPr>
          <p:cNvSpPr txBox="1"/>
          <p:nvPr/>
        </p:nvSpPr>
        <p:spPr>
          <a:xfrm>
            <a:off x="1251420" y="1737786"/>
            <a:ext cx="8824672" cy="584775"/>
          </a:xfrm>
          <a:prstGeom prst="rect">
            <a:avLst/>
          </a:prstGeom>
          <a:noFill/>
        </p:spPr>
        <p:txBody>
          <a:bodyPr wrap="square" rtlCol="0">
            <a:spAutoFit/>
          </a:bodyPr>
          <a:lstStyle/>
          <a:p>
            <a:pPr algn="l"/>
            <a:r>
              <a:rPr lang="tr-TR" sz="3200"/>
              <a:t>3. </a:t>
            </a:r>
            <a:r>
              <a:rPr lang="tr-TR" sz="3200" b="1">
                <a:solidFill>
                  <a:srgbClr val="FF0000"/>
                </a:solidFill>
              </a:rPr>
              <a:t>Bebekte tehlike işaretlerini sorun</a:t>
            </a:r>
            <a:r>
              <a:rPr lang="tr-TR" sz="3200"/>
              <a:t> </a:t>
            </a:r>
          </a:p>
        </p:txBody>
      </p:sp>
      <p:sp>
        <p:nvSpPr>
          <p:cNvPr id="6" name="Metin kutusu 5">
            <a:extLst>
              <a:ext uri="{FF2B5EF4-FFF2-40B4-BE49-F238E27FC236}">
                <a16:creationId xmlns:a16="http://schemas.microsoft.com/office/drawing/2014/main" id="{0AA9E75F-7BAD-EE4E-94B0-C37FA848084F}"/>
              </a:ext>
            </a:extLst>
          </p:cNvPr>
          <p:cNvSpPr txBox="1"/>
          <p:nvPr/>
        </p:nvSpPr>
        <p:spPr>
          <a:xfrm>
            <a:off x="1661369" y="2448900"/>
            <a:ext cx="10388947" cy="3970318"/>
          </a:xfrm>
          <a:prstGeom prst="rect">
            <a:avLst/>
          </a:prstGeom>
          <a:noFill/>
        </p:spPr>
        <p:txBody>
          <a:bodyPr wrap="square">
            <a:spAutoFit/>
          </a:bodyPr>
          <a:lstStyle/>
          <a:p>
            <a:pPr marL="457200" indent="-457200">
              <a:buFont typeface="Arial" panose="020B0604020202020204" pitchFamily="34" charset="0"/>
              <a:buChar char="•"/>
            </a:pPr>
            <a:r>
              <a:rPr lang="tr-TR" sz="2800"/>
              <a:t>Yavaş soluma (&lt;30/dk)  veya Sık soluma (&gt;60/dk). </a:t>
            </a:r>
          </a:p>
          <a:p>
            <a:pPr marL="457200" indent="-457200">
              <a:buFont typeface="Arial" panose="020B0604020202020204" pitchFamily="34" charset="0"/>
              <a:buChar char="•"/>
            </a:pPr>
            <a:r>
              <a:rPr lang="tr-TR" sz="2800"/>
              <a:t>Ciddi göğüs duvarı çekilmeleri ,</a:t>
            </a:r>
          </a:p>
          <a:p>
            <a:pPr marL="457200" indent="-457200">
              <a:buFont typeface="Arial" panose="020B0604020202020204" pitchFamily="34" charset="0"/>
              <a:buChar char="•"/>
            </a:pPr>
            <a:r>
              <a:rPr lang="tr-TR" sz="2800"/>
              <a:t>inleme . </a:t>
            </a:r>
          </a:p>
          <a:p>
            <a:pPr marL="457200" indent="-457200">
              <a:buFont typeface="Arial" panose="020B0604020202020204" pitchFamily="34" charset="0"/>
              <a:buChar char="•"/>
            </a:pPr>
            <a:r>
              <a:rPr lang="tr-TR" sz="2800"/>
              <a:t>Havale geçirme </a:t>
            </a:r>
          </a:p>
          <a:p>
            <a:pPr marL="457200" indent="-457200">
              <a:buFont typeface="Arial" panose="020B0604020202020204" pitchFamily="34" charset="0"/>
              <a:buChar char="•"/>
            </a:pPr>
            <a:r>
              <a:rPr lang="tr-TR" sz="2800"/>
              <a:t>Hipotoni veya hipertoni. . </a:t>
            </a:r>
          </a:p>
          <a:p>
            <a:pPr marL="457200" indent="-457200">
              <a:buFont typeface="Arial" panose="020B0604020202020204" pitchFamily="34" charset="0"/>
              <a:buChar char="•"/>
            </a:pPr>
            <a:r>
              <a:rPr lang="tr-TR" sz="2800"/>
              <a:t>Vücut ısısı  &lt;35'C ve ısıtılamıyor veya  Ateş  &gt;38 ‘C  </a:t>
            </a:r>
          </a:p>
          <a:p>
            <a:pPr marL="457200" indent="-457200">
              <a:buFont typeface="Arial" panose="020B0604020202020204" pitchFamily="34" charset="0"/>
              <a:buChar char="•"/>
            </a:pPr>
            <a:r>
              <a:rPr lang="tr-TR" sz="2800"/>
              <a:t>Göbekten iltihap geliyor, kökteki kızarıklık cilde taşmış</a:t>
            </a:r>
          </a:p>
          <a:p>
            <a:pPr marL="457200" indent="-457200">
              <a:buFont typeface="Arial" panose="020B0604020202020204" pitchFamily="34" charset="0"/>
              <a:buChar char="•"/>
            </a:pPr>
            <a:r>
              <a:rPr lang="tr-TR" sz="2800"/>
              <a:t>Ciltte &gt;10 üzerinde  püstül veya şiş, kızarık, büllöz lezyonlar . </a:t>
            </a:r>
          </a:p>
          <a:p>
            <a:pPr marL="457200" indent="-457200">
              <a:buFont typeface="Arial" panose="020B0604020202020204" pitchFamily="34" charset="0"/>
              <a:buChar char="•"/>
            </a:pPr>
            <a:r>
              <a:rPr lang="tr-TR" sz="2800"/>
              <a:t>Göbek ve kesi yerinden </a:t>
            </a:r>
            <a:r>
              <a:rPr lang="tr-TR" sz="2800" u="sng"/>
              <a:t>kanama</a:t>
            </a:r>
          </a:p>
        </p:txBody>
      </p:sp>
      <p:sp>
        <p:nvSpPr>
          <p:cNvPr id="2" name="Metin kutusu 1">
            <a:extLst>
              <a:ext uri="{FF2B5EF4-FFF2-40B4-BE49-F238E27FC236}">
                <a16:creationId xmlns:a16="http://schemas.microsoft.com/office/drawing/2014/main" id="{795A143D-E184-4A41-BCD5-8D541C8F1C8C}"/>
              </a:ext>
            </a:extLst>
          </p:cNvPr>
          <p:cNvSpPr txBox="1"/>
          <p:nvPr/>
        </p:nvSpPr>
        <p:spPr>
          <a:xfrm>
            <a:off x="0" y="0"/>
            <a:ext cx="8679032" cy="584775"/>
          </a:xfrm>
          <a:prstGeom prst="rect">
            <a:avLst/>
          </a:prstGeom>
          <a:noFill/>
        </p:spPr>
        <p:txBody>
          <a:bodyPr wrap="square">
            <a:spAutoFit/>
          </a:bodyPr>
          <a:lstStyle/>
          <a:p>
            <a:r>
              <a:rPr lang="tr-TR" sz="3200" b="1">
                <a:solidFill>
                  <a:schemeClr val="accent5">
                    <a:lumMod val="40000"/>
                    <a:lumOff val="60000"/>
                  </a:schemeClr>
                </a:solidFill>
              </a:rPr>
              <a:t>15. - 41. GÜN İZLEMLERİ</a:t>
            </a:r>
          </a:p>
        </p:txBody>
      </p:sp>
    </p:spTree>
    <p:extLst>
      <p:ext uri="{BB962C8B-B14F-4D97-AF65-F5344CB8AC3E}">
        <p14:creationId xmlns:p14="http://schemas.microsoft.com/office/powerpoint/2010/main" val="29385044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2B210505-C0E7-334A-AB23-BCF118F748A0}"/>
              </a:ext>
            </a:extLst>
          </p:cNvPr>
          <p:cNvSpPr txBox="1"/>
          <p:nvPr/>
        </p:nvSpPr>
        <p:spPr>
          <a:xfrm>
            <a:off x="507042" y="1003294"/>
            <a:ext cx="11620230" cy="4832092"/>
          </a:xfrm>
          <a:prstGeom prst="rect">
            <a:avLst/>
          </a:prstGeom>
          <a:noFill/>
        </p:spPr>
        <p:txBody>
          <a:bodyPr wrap="square">
            <a:spAutoFit/>
          </a:bodyPr>
          <a:lstStyle/>
          <a:p>
            <a:r>
              <a:rPr lang="tr-TR" sz="2800"/>
              <a:t>4. </a:t>
            </a:r>
            <a:r>
              <a:rPr lang="tr-TR" sz="2800">
                <a:solidFill>
                  <a:srgbClr val="FF0000"/>
                </a:solidFill>
              </a:rPr>
              <a:t> Fetal yaşam ,  doğum  , doğum sonrası  öyküsü </a:t>
            </a:r>
          </a:p>
          <a:p>
            <a:pPr marL="457200" indent="-457200">
              <a:buFont typeface="Arial" panose="020B0604020202020204" pitchFamily="34" charset="0"/>
              <a:buChar char="•"/>
            </a:pPr>
            <a:r>
              <a:rPr lang="tr-TR" sz="2800"/>
              <a:t>   Bebek, kaç günlük/saatlik? </a:t>
            </a:r>
          </a:p>
          <a:p>
            <a:pPr marL="457200" indent="-457200">
              <a:buFont typeface="Arial" panose="020B0604020202020204" pitchFamily="34" charset="0"/>
              <a:buChar char="•"/>
            </a:pPr>
            <a:r>
              <a:rPr lang="tr-TR" sz="2800"/>
              <a:t>   Prematüre mi? (37 hafta veya daha küçük doğum) </a:t>
            </a:r>
          </a:p>
          <a:p>
            <a:pPr marL="457200" indent="-457200">
              <a:buFont typeface="Arial" panose="020B0604020202020204" pitchFamily="34" charset="0"/>
              <a:buChar char="•"/>
            </a:pPr>
            <a:r>
              <a:rPr lang="tr-TR" sz="2800"/>
              <a:t>   Makat doğum mu? </a:t>
            </a:r>
          </a:p>
          <a:p>
            <a:pPr marL="457200" indent="-457200">
              <a:buFont typeface="Arial" panose="020B0604020202020204" pitchFamily="34" charset="0"/>
              <a:buChar char="•"/>
            </a:pPr>
            <a:r>
              <a:rPr lang="tr-TR" sz="2800"/>
              <a:t>   Zor doğum mu? </a:t>
            </a:r>
          </a:p>
          <a:p>
            <a:pPr marL="457200" indent="-457200">
              <a:buFont typeface="Arial" panose="020B0604020202020204" pitchFamily="34" charset="0"/>
              <a:buChar char="•"/>
            </a:pPr>
            <a:r>
              <a:rPr lang="tr-TR" sz="2800"/>
              <a:t>   Doğumda resusitasyon yapıldı mı? . </a:t>
            </a:r>
          </a:p>
          <a:p>
            <a:pPr marL="457200" indent="-457200">
              <a:buFont typeface="Arial" panose="020B0604020202020204" pitchFamily="34" charset="0"/>
              <a:buChar char="•"/>
            </a:pPr>
            <a:r>
              <a:rPr lang="tr-TR" sz="2800"/>
              <a:t>   Havale geçerdi mi ? </a:t>
            </a:r>
          </a:p>
          <a:p>
            <a:r>
              <a:rPr lang="tr-TR" sz="2800"/>
              <a:t> </a:t>
            </a:r>
          </a:p>
          <a:p>
            <a:r>
              <a:rPr lang="tr-TR" sz="2800"/>
              <a:t>5.  </a:t>
            </a:r>
            <a:r>
              <a:rPr lang="tr-TR" sz="2800">
                <a:solidFill>
                  <a:srgbClr val="FF0000"/>
                </a:solidFill>
              </a:rPr>
              <a:t>Beslenme sorgusu </a:t>
            </a:r>
          </a:p>
          <a:p>
            <a:endParaRPr lang="tr-TR" sz="2800"/>
          </a:p>
          <a:p>
            <a:r>
              <a:rPr lang="tr-TR" sz="2800"/>
              <a:t>6.  Anneye sor; Kaygılı mısınız?  Anne hasta mı? Hastaneye gönderilmiş mi?</a:t>
            </a:r>
          </a:p>
        </p:txBody>
      </p:sp>
      <p:sp>
        <p:nvSpPr>
          <p:cNvPr id="2" name="Metin kutusu 1">
            <a:extLst>
              <a:ext uri="{FF2B5EF4-FFF2-40B4-BE49-F238E27FC236}">
                <a16:creationId xmlns:a16="http://schemas.microsoft.com/office/drawing/2014/main" id="{065EBD51-0B91-A24C-AD36-09BAEDCB0A62}"/>
              </a:ext>
            </a:extLst>
          </p:cNvPr>
          <p:cNvSpPr txBox="1"/>
          <p:nvPr/>
        </p:nvSpPr>
        <p:spPr>
          <a:xfrm>
            <a:off x="107880" y="0"/>
            <a:ext cx="8679032" cy="584775"/>
          </a:xfrm>
          <a:prstGeom prst="rect">
            <a:avLst/>
          </a:prstGeom>
          <a:noFill/>
        </p:spPr>
        <p:txBody>
          <a:bodyPr wrap="square">
            <a:spAutoFit/>
          </a:bodyPr>
          <a:lstStyle/>
          <a:p>
            <a:r>
              <a:rPr lang="tr-TR" sz="3200" b="1">
                <a:solidFill>
                  <a:schemeClr val="accent5">
                    <a:lumMod val="40000"/>
                    <a:lumOff val="60000"/>
                  </a:schemeClr>
                </a:solidFill>
              </a:rPr>
              <a:t>15. - 41. GÜN İZLEMLERİ</a:t>
            </a:r>
          </a:p>
        </p:txBody>
      </p:sp>
    </p:spTree>
    <p:extLst>
      <p:ext uri="{BB962C8B-B14F-4D97-AF65-F5344CB8AC3E}">
        <p14:creationId xmlns:p14="http://schemas.microsoft.com/office/powerpoint/2010/main" val="19410418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701E7F35-85F0-1549-8FFF-AB6752795B12}"/>
              </a:ext>
            </a:extLst>
          </p:cNvPr>
          <p:cNvSpPr txBox="1"/>
          <p:nvPr/>
        </p:nvSpPr>
        <p:spPr>
          <a:xfrm>
            <a:off x="248128" y="540513"/>
            <a:ext cx="12384748" cy="6740307"/>
          </a:xfrm>
          <a:prstGeom prst="rect">
            <a:avLst/>
          </a:prstGeom>
          <a:noFill/>
        </p:spPr>
        <p:txBody>
          <a:bodyPr wrap="square">
            <a:spAutoFit/>
          </a:bodyPr>
          <a:lstStyle/>
          <a:p>
            <a:endParaRPr lang="tr-TR" sz="2400"/>
          </a:p>
          <a:p>
            <a:r>
              <a:rPr lang="tr-TR" sz="2400"/>
              <a:t>7. Prematürite , doğum kilosu , ikiz kardeşi sorgulama </a:t>
            </a:r>
          </a:p>
          <a:p>
            <a:r>
              <a:rPr lang="tr-TR" sz="2400"/>
              <a:t>Çok küçük bebek : 1500 gr altında + &lt; 32 hafta küçük prematüre veya 2 ay  erken doğmuş</a:t>
            </a:r>
          </a:p>
          <a:p>
            <a:r>
              <a:rPr lang="tr-TR" sz="2400"/>
              <a:t>        Küçük bebek : 1500 – 2500 gr +   33 – 36 hafta                         veya 1- 2 ay erken doğmuş </a:t>
            </a:r>
          </a:p>
          <a:p>
            <a:endParaRPr lang="tr-TR" sz="2400"/>
          </a:p>
          <a:p>
            <a:r>
              <a:rPr lang="tr-TR" sz="2400"/>
              <a:t>8. Özel tedavi gereksinimi var mı ? </a:t>
            </a:r>
          </a:p>
          <a:p>
            <a:r>
              <a:rPr lang="tr-TR" sz="2400"/>
              <a:t>      * Bakteriyel enfeksiyon düşün :</a:t>
            </a:r>
          </a:p>
          <a:p>
            <a:r>
              <a:rPr lang="tr-TR" sz="2400"/>
              <a:t>                  &lt; 1 günlük bebekte &gt; 18 saat EMR </a:t>
            </a:r>
          </a:p>
          <a:p>
            <a:r>
              <a:rPr lang="tr-TR" sz="2400"/>
              <a:t>                  Doğumdan önceki 2 gün içinde: Annenin ateşi &gt;38 C olmuş mu? </a:t>
            </a:r>
          </a:p>
          <a:p>
            <a:r>
              <a:rPr lang="tr-TR" sz="2400"/>
              <a:t>                  Annede antibiyotik tedavisi gerektiren enfeksiyon olmuş mu? </a:t>
            </a:r>
          </a:p>
          <a:p>
            <a:r>
              <a:rPr lang="tr-TR" sz="2400"/>
              <a:t>      * Sifiliz testi (+)? </a:t>
            </a:r>
          </a:p>
          <a:p>
            <a:r>
              <a:rPr lang="tr-TR" sz="2400"/>
              <a:t>      * Anneye son 2 aydan daha kısa süre içinde antitüberküloz (anti-Tbc) tedavi verilmiş mi?</a:t>
            </a:r>
          </a:p>
          <a:p>
            <a:r>
              <a:rPr lang="tr-TR" sz="2400"/>
              <a:t>      * Sarılık , </a:t>
            </a:r>
          </a:p>
          <a:p>
            <a:r>
              <a:rPr lang="tr-TR" sz="2400"/>
              <a:t>      * Gonokoksik konjonktivit , </a:t>
            </a:r>
          </a:p>
          <a:p>
            <a:r>
              <a:rPr lang="tr-TR" sz="2400"/>
              <a:t>      * Omfalit , </a:t>
            </a:r>
          </a:p>
          <a:p>
            <a:r>
              <a:rPr lang="tr-TR" sz="2400"/>
              <a:t>      * Lokalize cilt enfeksiyonu</a:t>
            </a:r>
          </a:p>
          <a:p>
            <a:endParaRPr lang="tr-TR" sz="2400"/>
          </a:p>
          <a:p>
            <a:r>
              <a:rPr lang="tr-TR" sz="2400"/>
              <a:t> </a:t>
            </a:r>
          </a:p>
        </p:txBody>
      </p:sp>
      <p:sp>
        <p:nvSpPr>
          <p:cNvPr id="2" name="Metin kutusu 1">
            <a:extLst>
              <a:ext uri="{FF2B5EF4-FFF2-40B4-BE49-F238E27FC236}">
                <a16:creationId xmlns:a16="http://schemas.microsoft.com/office/drawing/2014/main" id="{D7817697-617F-A245-B30B-856572838417}"/>
              </a:ext>
            </a:extLst>
          </p:cNvPr>
          <p:cNvSpPr txBox="1"/>
          <p:nvPr/>
        </p:nvSpPr>
        <p:spPr>
          <a:xfrm>
            <a:off x="248128" y="22684"/>
            <a:ext cx="8679032" cy="584775"/>
          </a:xfrm>
          <a:prstGeom prst="rect">
            <a:avLst/>
          </a:prstGeom>
          <a:noFill/>
        </p:spPr>
        <p:txBody>
          <a:bodyPr wrap="square">
            <a:spAutoFit/>
          </a:bodyPr>
          <a:lstStyle/>
          <a:p>
            <a:r>
              <a:rPr lang="tr-TR" sz="3200" b="1">
                <a:solidFill>
                  <a:schemeClr val="accent5">
                    <a:lumMod val="40000"/>
                    <a:lumOff val="60000"/>
                  </a:schemeClr>
                </a:solidFill>
              </a:rPr>
              <a:t>15. - 41. GÜN İZLEMLERİ</a:t>
            </a:r>
          </a:p>
        </p:txBody>
      </p:sp>
    </p:spTree>
    <p:extLst>
      <p:ext uri="{BB962C8B-B14F-4D97-AF65-F5344CB8AC3E}">
        <p14:creationId xmlns:p14="http://schemas.microsoft.com/office/powerpoint/2010/main" val="381245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037F987A-2B68-FA46-86E6-9D5248356C2B}"/>
              </a:ext>
            </a:extLst>
          </p:cNvPr>
          <p:cNvSpPr txBox="1"/>
          <p:nvPr/>
        </p:nvSpPr>
        <p:spPr>
          <a:xfrm>
            <a:off x="5180881" y="2516218"/>
            <a:ext cx="1828800" cy="1828800"/>
          </a:xfrm>
          <a:prstGeom prst="rect">
            <a:avLst/>
          </a:prstGeom>
          <a:noFill/>
        </p:spPr>
        <p:txBody>
          <a:bodyPr wrap="square" rtlCol="0">
            <a:spAutoFit/>
          </a:bodyPr>
          <a:lstStyle/>
          <a:p>
            <a:pPr algn="l"/>
            <a:endParaRPr lang="tr-TR"/>
          </a:p>
        </p:txBody>
      </p:sp>
      <p:sp>
        <p:nvSpPr>
          <p:cNvPr id="6" name="Metin kutusu 5">
            <a:extLst>
              <a:ext uri="{FF2B5EF4-FFF2-40B4-BE49-F238E27FC236}">
                <a16:creationId xmlns:a16="http://schemas.microsoft.com/office/drawing/2014/main" id="{EBF5248B-8A5B-D343-994B-58651DB50C23}"/>
              </a:ext>
            </a:extLst>
          </p:cNvPr>
          <p:cNvSpPr txBox="1"/>
          <p:nvPr/>
        </p:nvSpPr>
        <p:spPr>
          <a:xfrm>
            <a:off x="188791" y="916990"/>
            <a:ext cx="11786007" cy="4955203"/>
          </a:xfrm>
          <a:prstGeom prst="rect">
            <a:avLst/>
          </a:prstGeom>
          <a:noFill/>
        </p:spPr>
        <p:txBody>
          <a:bodyPr wrap="square">
            <a:spAutoFit/>
          </a:bodyPr>
          <a:lstStyle/>
          <a:p>
            <a:r>
              <a:rPr lang="tr-TR" sz="3200" b="1">
                <a:solidFill>
                  <a:srgbClr val="FF0000"/>
                </a:solidFill>
              </a:rPr>
              <a:t>YE</a:t>
            </a:r>
            <a:r>
              <a:rPr lang="tr-TR" sz="3200" b="1">
                <a:solidFill>
                  <a:srgbClr val="FF0000"/>
                </a:solidFill>
                <a:effectLst/>
              </a:rPr>
              <a:t>NİDOĞAN İZLEM VE </a:t>
            </a:r>
            <a:r>
              <a:rPr lang="tr-TR" sz="3200" b="1">
                <a:solidFill>
                  <a:srgbClr val="FF0000"/>
                </a:solidFill>
              </a:rPr>
              <a:t>MUAYENESİ </a:t>
            </a:r>
            <a:r>
              <a:rPr lang="tr-TR" sz="3200">
                <a:solidFill>
                  <a:srgbClr val="FF0000"/>
                </a:solidFill>
              </a:rPr>
              <a:t> </a:t>
            </a:r>
            <a:br>
              <a:rPr lang="tr-TR" sz="3200"/>
            </a:br>
            <a:br>
              <a:rPr lang="tr-TR" sz="3200"/>
            </a:br>
            <a:r>
              <a:rPr lang="tr-TR" sz="2800" b="1">
                <a:solidFill>
                  <a:srgbClr val="000000"/>
                </a:solidFill>
                <a:effectLst/>
              </a:rPr>
              <a:t>1-    DOĞUM ÖNCESİ ÖYKÜ ALMAK </a:t>
            </a:r>
            <a:br>
              <a:rPr lang="tr-TR" sz="2800"/>
            </a:br>
            <a:r>
              <a:rPr lang="tr-TR" sz="2800" b="1">
                <a:solidFill>
                  <a:srgbClr val="000000"/>
                </a:solidFill>
                <a:effectLst/>
              </a:rPr>
              <a:t>2-    </a:t>
            </a:r>
            <a:r>
              <a:rPr lang="tr-TR" sz="2800" b="1">
                <a:solidFill>
                  <a:srgbClr val="000000"/>
                </a:solidFill>
              </a:rPr>
              <a:t>YENİ DOĞMUŞ BEBEĞİN DEĞERLENDİRİLMESİ </a:t>
            </a:r>
          </a:p>
          <a:p>
            <a:r>
              <a:rPr lang="tr-TR" sz="2800" b="1">
                <a:solidFill>
                  <a:srgbClr val="000000"/>
                </a:solidFill>
                <a:effectLst/>
              </a:rPr>
              <a:t>          </a:t>
            </a:r>
            <a:r>
              <a:rPr lang="tr-TR" sz="2800">
                <a:solidFill>
                  <a:srgbClr val="000000"/>
                </a:solidFill>
                <a:effectLst/>
              </a:rPr>
              <a:t> a</a:t>
            </a:r>
            <a:r>
              <a:rPr lang="tr-TR" sz="2800"/>
              <a:t>. Doğum Anı ve Doğumun Hemen Sonrası</a:t>
            </a:r>
          </a:p>
          <a:p>
            <a:r>
              <a:rPr lang="tr-TR" sz="2800"/>
              <a:t>           b. Bebek Stabilize olduktan Sonra</a:t>
            </a:r>
          </a:p>
          <a:p>
            <a:r>
              <a:rPr lang="tr-TR" sz="2800"/>
              <a:t>           c. Taburculuk öncesi</a:t>
            </a:r>
          </a:p>
          <a:p>
            <a:r>
              <a:rPr lang="tr-TR" sz="2800"/>
              <a:t>           d. Bebek ve anne kurumdan ayrılmadan önce</a:t>
            </a:r>
          </a:p>
          <a:p>
            <a:r>
              <a:rPr lang="tr-TR" sz="2800" b="1"/>
              <a:t>3-    DOĞUMDAN SONRAKİ İLK HAFTA İÇİNDE YENİDOĞAN İZLEMİ  </a:t>
            </a:r>
          </a:p>
          <a:p>
            <a:r>
              <a:rPr lang="tr-TR" sz="2800" b="1">
                <a:solidFill>
                  <a:srgbClr val="000000"/>
                </a:solidFill>
                <a:effectLst/>
              </a:rPr>
              <a:t>4-    15 – 41 GÜN İZLEMİ</a:t>
            </a:r>
          </a:p>
          <a:p>
            <a:r>
              <a:rPr lang="tr-TR" sz="2800" b="1">
                <a:solidFill>
                  <a:srgbClr val="000000"/>
                </a:solidFill>
              </a:rPr>
              <a:t>5-    YENİDOĞAN MUAYENESİ </a:t>
            </a:r>
            <a:endParaRPr lang="tr-TR" sz="2800"/>
          </a:p>
        </p:txBody>
      </p:sp>
    </p:spTree>
    <p:extLst>
      <p:ext uri="{BB962C8B-B14F-4D97-AF65-F5344CB8AC3E}">
        <p14:creationId xmlns:p14="http://schemas.microsoft.com/office/powerpoint/2010/main" val="1432816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D886F8D-36FB-1243-A862-DC32AD95DB50}"/>
              </a:ext>
            </a:extLst>
          </p:cNvPr>
          <p:cNvSpPr txBox="1"/>
          <p:nvPr/>
        </p:nvSpPr>
        <p:spPr>
          <a:xfrm>
            <a:off x="377584" y="66634"/>
            <a:ext cx="11974800" cy="3662541"/>
          </a:xfrm>
          <a:prstGeom prst="rect">
            <a:avLst/>
          </a:prstGeom>
          <a:noFill/>
        </p:spPr>
        <p:txBody>
          <a:bodyPr wrap="square">
            <a:spAutoFit/>
          </a:bodyPr>
          <a:lstStyle/>
          <a:p>
            <a:endParaRPr lang="tr-TR" sz="2400" b="1" u="sng"/>
          </a:p>
          <a:p>
            <a:r>
              <a:rPr lang="tr-TR" sz="2400" b="1" u="sng"/>
              <a:t>9. Bebeğe tam bir sistemik muayene yapın  </a:t>
            </a:r>
            <a:r>
              <a:rPr lang="tr-TR" sz="2400"/>
              <a:t> </a:t>
            </a:r>
          </a:p>
          <a:p>
            <a:r>
              <a:rPr lang="tr-TR" sz="2400" u="sng"/>
              <a:t>* Baş çevresini</a:t>
            </a:r>
            <a:r>
              <a:rPr lang="tr-TR" sz="2400"/>
              <a:t> ölçün, </a:t>
            </a:r>
            <a:r>
              <a:rPr lang="tr-TR" sz="2400" u="sng"/>
              <a:t>ağırlık ve boyunu ölçerek</a:t>
            </a:r>
            <a:r>
              <a:rPr lang="tr-TR" sz="2400"/>
              <a:t> bulgularınızı büyüme verilerine işaretleyin .</a:t>
            </a:r>
          </a:p>
          <a:p>
            <a:endParaRPr lang="tr-TR" sz="2400"/>
          </a:p>
          <a:p>
            <a:pPr marL="457200" indent="-457200">
              <a:buFont typeface="Arial" panose="020B0604020202020204" pitchFamily="34" charset="0"/>
              <a:buChar char="•"/>
            </a:pPr>
            <a:endParaRPr lang="tr-TR" sz="2400"/>
          </a:p>
          <a:p>
            <a:pPr marL="457200" indent="-457200">
              <a:buFont typeface="Arial" panose="020B0604020202020204" pitchFamily="34" charset="0"/>
              <a:buChar char="•"/>
            </a:pPr>
            <a:endParaRPr lang="tr-TR" sz="2800"/>
          </a:p>
          <a:p>
            <a:pPr marL="457200" indent="-457200">
              <a:buFont typeface="Arial" panose="020B0604020202020204" pitchFamily="34" charset="0"/>
              <a:buChar char="•"/>
            </a:pPr>
            <a:endParaRPr lang="tr-TR" sz="2800"/>
          </a:p>
          <a:p>
            <a:r>
              <a:rPr lang="tr-TR" sz="2800"/>
              <a:t>  </a:t>
            </a:r>
          </a:p>
          <a:p>
            <a:endParaRPr lang="tr-TR" sz="2800"/>
          </a:p>
        </p:txBody>
      </p:sp>
      <p:sp>
        <p:nvSpPr>
          <p:cNvPr id="5" name="Metin kutusu 4">
            <a:extLst>
              <a:ext uri="{FF2B5EF4-FFF2-40B4-BE49-F238E27FC236}">
                <a16:creationId xmlns:a16="http://schemas.microsoft.com/office/drawing/2014/main" id="{23A4CE0D-A07F-0C4D-821D-777D7A2DECF0}"/>
              </a:ext>
            </a:extLst>
          </p:cNvPr>
          <p:cNvSpPr txBox="1"/>
          <p:nvPr/>
        </p:nvSpPr>
        <p:spPr>
          <a:xfrm>
            <a:off x="248128" y="22684"/>
            <a:ext cx="8679032" cy="584775"/>
          </a:xfrm>
          <a:prstGeom prst="rect">
            <a:avLst/>
          </a:prstGeom>
          <a:noFill/>
        </p:spPr>
        <p:txBody>
          <a:bodyPr wrap="square">
            <a:spAutoFit/>
          </a:bodyPr>
          <a:lstStyle/>
          <a:p>
            <a:r>
              <a:rPr lang="tr-TR" sz="3200" b="1">
                <a:solidFill>
                  <a:schemeClr val="accent5">
                    <a:lumMod val="40000"/>
                    <a:lumOff val="60000"/>
                  </a:schemeClr>
                </a:solidFill>
              </a:rPr>
              <a:t>15. - 41. GÜN İZLEMLERİ</a:t>
            </a:r>
          </a:p>
        </p:txBody>
      </p:sp>
      <p:sp>
        <p:nvSpPr>
          <p:cNvPr id="7" name="Metin kutusu 6">
            <a:extLst>
              <a:ext uri="{FF2B5EF4-FFF2-40B4-BE49-F238E27FC236}">
                <a16:creationId xmlns:a16="http://schemas.microsoft.com/office/drawing/2014/main" id="{D24A13AF-D2AF-3340-95E9-C4062F8C87B7}"/>
              </a:ext>
            </a:extLst>
          </p:cNvPr>
          <p:cNvSpPr txBox="1"/>
          <p:nvPr/>
        </p:nvSpPr>
        <p:spPr>
          <a:xfrm>
            <a:off x="377584" y="1251420"/>
            <a:ext cx="11101681" cy="2308324"/>
          </a:xfrm>
          <a:prstGeom prst="rect">
            <a:avLst/>
          </a:prstGeom>
          <a:noFill/>
        </p:spPr>
        <p:txBody>
          <a:bodyPr wrap="square">
            <a:spAutoFit/>
          </a:bodyPr>
          <a:lstStyle/>
          <a:p>
            <a:r>
              <a:rPr lang="tr-TR" sz="2400"/>
              <a:t>* </a:t>
            </a:r>
            <a:r>
              <a:rPr lang="tr-TR" sz="2400" u="sng"/>
              <a:t>Fontanel büyüklüklerini kaydedin</a:t>
            </a:r>
            <a:r>
              <a:rPr lang="tr-TR" sz="2400"/>
              <a:t> (arka fontanel ilk 6-8 haftada kapanır)  </a:t>
            </a:r>
          </a:p>
          <a:p>
            <a:r>
              <a:rPr lang="tr-TR" sz="2400"/>
              <a:t>* genel görünümüne bakın : </a:t>
            </a:r>
            <a:r>
              <a:rPr lang="tr-TR" sz="2400" u="sng"/>
              <a:t>Hareketli mi? Canlı bir sesle alıyor mu? hayır ise ciddi enfeksiyon ve hipoglisemi</a:t>
            </a:r>
            <a:r>
              <a:rPr lang="tr-TR" sz="2400"/>
              <a:t> başta , nörolojik ve metabolik hastalık diger nedenlerin aratırılması için sevk edin. </a:t>
            </a:r>
          </a:p>
          <a:p>
            <a:r>
              <a:rPr lang="tr-TR" sz="2400"/>
              <a:t>* </a:t>
            </a:r>
            <a:r>
              <a:rPr lang="tr-TR" sz="2400" u="sng"/>
              <a:t>Doğuştan bir anomalisi</a:t>
            </a:r>
            <a:r>
              <a:rPr lang="tr-TR" sz="2400"/>
              <a:t> var mı değerlendirin . </a:t>
            </a:r>
          </a:p>
          <a:p>
            <a:r>
              <a:rPr lang="tr-TR" sz="2400"/>
              <a:t>* </a:t>
            </a:r>
            <a:r>
              <a:rPr lang="tr-TR" sz="2400" u="sng"/>
              <a:t>Cildi muayene</a:t>
            </a:r>
            <a:r>
              <a:rPr lang="tr-TR" sz="2400"/>
              <a:t> edin. </a:t>
            </a:r>
          </a:p>
        </p:txBody>
      </p:sp>
      <p:sp>
        <p:nvSpPr>
          <p:cNvPr id="11" name="Metin kutusu 10">
            <a:extLst>
              <a:ext uri="{FF2B5EF4-FFF2-40B4-BE49-F238E27FC236}">
                <a16:creationId xmlns:a16="http://schemas.microsoft.com/office/drawing/2014/main" id="{783DA7C8-B7EB-E949-9970-63D83CA38EF0}"/>
              </a:ext>
            </a:extLst>
          </p:cNvPr>
          <p:cNvSpPr txBox="1"/>
          <p:nvPr/>
        </p:nvSpPr>
        <p:spPr>
          <a:xfrm>
            <a:off x="377584" y="3559744"/>
            <a:ext cx="12309232" cy="2923877"/>
          </a:xfrm>
          <a:prstGeom prst="rect">
            <a:avLst/>
          </a:prstGeom>
          <a:noFill/>
        </p:spPr>
        <p:txBody>
          <a:bodyPr wrap="square">
            <a:spAutoFit/>
          </a:bodyPr>
          <a:lstStyle/>
          <a:p>
            <a:r>
              <a:rPr lang="tr-TR" sz="2400"/>
              <a:t>*  </a:t>
            </a:r>
            <a:r>
              <a:rPr lang="tr-TR" sz="2400" u="sng"/>
              <a:t>Term bebeklerde 2 hafta</a:t>
            </a:r>
            <a:r>
              <a:rPr lang="tr-TR" sz="2400"/>
              <a:t>, preterm bebeklerde 3 haftayı </a:t>
            </a:r>
            <a:r>
              <a:rPr lang="tr-TR" sz="2400" u="sng"/>
              <a:t>geçtiği halde </a:t>
            </a:r>
          </a:p>
          <a:p>
            <a:r>
              <a:rPr lang="tr-TR" sz="2400"/>
              <a:t>bebek halen sarı görünüyorsa </a:t>
            </a:r>
            <a:r>
              <a:rPr lang="tr-TR" sz="2400" u="sng"/>
              <a:t>uzamış sarılık</a:t>
            </a:r>
            <a:r>
              <a:rPr lang="tr-TR" sz="2400"/>
              <a:t> araştırması için uzmana yönlendirin  </a:t>
            </a:r>
          </a:p>
          <a:p>
            <a:r>
              <a:rPr lang="tr-TR" sz="2400"/>
              <a:t>*  </a:t>
            </a:r>
            <a:r>
              <a:rPr lang="tr-TR" sz="2400" u="sng"/>
              <a:t>Baş ve boyun</a:t>
            </a:r>
            <a:r>
              <a:rPr lang="tr-TR" sz="2400"/>
              <a:t> muayenesi yapın (A13)  </a:t>
            </a:r>
          </a:p>
          <a:p>
            <a:r>
              <a:rPr lang="tr-TR" sz="2400"/>
              <a:t>*  </a:t>
            </a:r>
            <a:r>
              <a:rPr lang="tr-TR" sz="2400" u="sng"/>
              <a:t>Solunumu ve kalbi</a:t>
            </a:r>
            <a:r>
              <a:rPr lang="tr-TR" sz="2400"/>
              <a:t> değerlendirin, </a:t>
            </a:r>
            <a:r>
              <a:rPr lang="tr-TR" sz="2400" u="sng"/>
              <a:t>arteriyal femoral nabızlar</a:t>
            </a:r>
            <a:r>
              <a:rPr lang="tr-TR" sz="2400"/>
              <a:t> palpe edin  </a:t>
            </a:r>
          </a:p>
          <a:p>
            <a:r>
              <a:rPr lang="tr-TR" sz="2400"/>
              <a:t>*  </a:t>
            </a:r>
            <a:r>
              <a:rPr lang="tr-TR" sz="2400" u="sng"/>
              <a:t>Reflekslerini</a:t>
            </a:r>
            <a:r>
              <a:rPr lang="tr-TR" sz="2400"/>
              <a:t> kontrol edin . </a:t>
            </a:r>
          </a:p>
          <a:p>
            <a:r>
              <a:rPr lang="tr-TR" sz="2400"/>
              <a:t>*  Bebeğin </a:t>
            </a:r>
            <a:r>
              <a:rPr lang="tr-TR" sz="2400" u="sng"/>
              <a:t>işitmesi</a:t>
            </a:r>
            <a:r>
              <a:rPr lang="tr-TR" sz="2400"/>
              <a:t>ni değerlendirin . ( Göz  kırpma , göz açma , uykudan uyanma ) (Y8) </a:t>
            </a:r>
          </a:p>
          <a:p>
            <a:pPr marL="342900" indent="-342900">
              <a:buFont typeface="Arial" panose="020B0604020202020204" pitchFamily="34" charset="0"/>
              <a:buChar char="•"/>
            </a:pPr>
            <a:r>
              <a:rPr lang="tr-TR" sz="2400"/>
              <a:t>Bebeğin </a:t>
            </a:r>
            <a:r>
              <a:rPr lang="tr-TR" sz="2400" u="sng"/>
              <a:t>görmesi</a:t>
            </a:r>
            <a:r>
              <a:rPr lang="tr-TR" sz="2400"/>
              <a:t>ni değerlendirin. </a:t>
            </a:r>
            <a:r>
              <a:rPr lang="tr-TR" sz="1600"/>
              <a:t>ağırlığı ( 1500gr ve 32 haftanın altında doğan bebekler (prematüre retinopati riski)</a:t>
            </a:r>
          </a:p>
          <a:p>
            <a:r>
              <a:rPr lang="tr-TR" sz="1600"/>
              <a:t>  konjenital katarakt, retinoblastom, metabo li k veya genetik hasta l ı k öyküsü Ailenin gözde kavma fark etmesi</a:t>
            </a:r>
          </a:p>
        </p:txBody>
      </p:sp>
      <p:sp>
        <p:nvSpPr>
          <p:cNvPr id="13" name="Metin kutusu 12">
            <a:extLst>
              <a:ext uri="{FF2B5EF4-FFF2-40B4-BE49-F238E27FC236}">
                <a16:creationId xmlns:a16="http://schemas.microsoft.com/office/drawing/2014/main" id="{88DE3C56-14F7-3C4D-95F8-9A51F68E84A7}"/>
              </a:ext>
            </a:extLst>
          </p:cNvPr>
          <p:cNvSpPr txBox="1"/>
          <p:nvPr/>
        </p:nvSpPr>
        <p:spPr>
          <a:xfrm>
            <a:off x="4034752" y="-2287079"/>
            <a:ext cx="7518591" cy="1477328"/>
          </a:xfrm>
          <a:prstGeom prst="rect">
            <a:avLst/>
          </a:prstGeom>
          <a:noFill/>
        </p:spPr>
        <p:txBody>
          <a:bodyPr wrap="square">
            <a:spAutoFit/>
          </a:bodyPr>
          <a:lstStyle/>
          <a:p>
            <a:r>
              <a:rPr lang="tr-TR"/>
              <a:t>Serebral palsi, Down sendromu, metabolik hastalık, nörolojik hastalık sensorinöral işitme kaybı gibi vücut genelinde engel oluşturan herhangi bir hastalık varlığı DoğumAilede</a:t>
            </a:r>
          </a:p>
        </p:txBody>
      </p:sp>
    </p:spTree>
    <p:extLst>
      <p:ext uri="{BB962C8B-B14F-4D97-AF65-F5344CB8AC3E}">
        <p14:creationId xmlns:p14="http://schemas.microsoft.com/office/powerpoint/2010/main" val="2201862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a:extLst>
              <a:ext uri="{FF2B5EF4-FFF2-40B4-BE49-F238E27FC236}">
                <a16:creationId xmlns:a16="http://schemas.microsoft.com/office/drawing/2014/main" id="{F61C49AC-235F-2543-9D06-CF6F3923F93A}"/>
              </a:ext>
            </a:extLst>
          </p:cNvPr>
          <p:cNvSpPr txBox="1"/>
          <p:nvPr/>
        </p:nvSpPr>
        <p:spPr>
          <a:xfrm>
            <a:off x="248128" y="22684"/>
            <a:ext cx="8679032" cy="584775"/>
          </a:xfrm>
          <a:prstGeom prst="rect">
            <a:avLst/>
          </a:prstGeom>
          <a:noFill/>
        </p:spPr>
        <p:txBody>
          <a:bodyPr wrap="square">
            <a:spAutoFit/>
          </a:bodyPr>
          <a:lstStyle/>
          <a:p>
            <a:r>
              <a:rPr lang="tr-TR" sz="3200" b="1">
                <a:solidFill>
                  <a:schemeClr val="accent5">
                    <a:lumMod val="40000"/>
                    <a:lumOff val="60000"/>
                  </a:schemeClr>
                </a:solidFill>
              </a:rPr>
              <a:t>15. - 41. GÜN İZLEMLERİ</a:t>
            </a:r>
          </a:p>
        </p:txBody>
      </p:sp>
      <p:sp>
        <p:nvSpPr>
          <p:cNvPr id="2" name="Metin kutusu 1">
            <a:extLst>
              <a:ext uri="{FF2B5EF4-FFF2-40B4-BE49-F238E27FC236}">
                <a16:creationId xmlns:a16="http://schemas.microsoft.com/office/drawing/2014/main" id="{5DC99E35-E649-7B48-ADEE-4C22DFD75F0A}"/>
              </a:ext>
            </a:extLst>
          </p:cNvPr>
          <p:cNvSpPr txBox="1"/>
          <p:nvPr/>
        </p:nvSpPr>
        <p:spPr>
          <a:xfrm>
            <a:off x="334432" y="165147"/>
            <a:ext cx="12244499" cy="2246769"/>
          </a:xfrm>
          <a:prstGeom prst="rect">
            <a:avLst/>
          </a:prstGeom>
          <a:noFill/>
        </p:spPr>
        <p:txBody>
          <a:bodyPr wrap="square">
            <a:spAutoFit/>
          </a:bodyPr>
          <a:lstStyle/>
          <a:p>
            <a:endParaRPr lang="tr-TR" sz="2800"/>
          </a:p>
          <a:p>
            <a:r>
              <a:rPr lang="tr-TR" sz="2800"/>
              <a:t>*  </a:t>
            </a:r>
            <a:r>
              <a:rPr lang="tr-TR" sz="2800" u="sng"/>
              <a:t>Üreme organları</a:t>
            </a:r>
            <a:r>
              <a:rPr lang="tr-TR" sz="2800"/>
              <a:t>nı muayene edin .  </a:t>
            </a:r>
          </a:p>
          <a:p>
            <a:r>
              <a:rPr lang="tr-TR" sz="2800"/>
              <a:t>*  </a:t>
            </a:r>
            <a:r>
              <a:rPr lang="tr-TR" sz="2800" u="sng"/>
              <a:t>İdrar yolu enfeksiyonunu</a:t>
            </a:r>
            <a:r>
              <a:rPr lang="tr-TR" sz="2800"/>
              <a:t> sorgulayın. </a:t>
            </a:r>
          </a:p>
          <a:p>
            <a:r>
              <a:rPr lang="tr-TR" sz="2800" u="sng"/>
              <a:t>(Ateş, kusma ,  Ietarji , irritabilite </a:t>
            </a:r>
            <a:r>
              <a:rPr lang="tr-TR" sz="2800"/>
              <a:t>, Kötü beslenme , büyüme geriliği , Karın ağrısı, </a:t>
            </a:r>
          </a:p>
          <a:p>
            <a:r>
              <a:rPr lang="tr-TR" sz="2800"/>
              <a:t>sarılık Hematüri , kötü idrar)</a:t>
            </a:r>
          </a:p>
        </p:txBody>
      </p:sp>
      <p:sp>
        <p:nvSpPr>
          <p:cNvPr id="7" name="Metin kutusu 6">
            <a:extLst>
              <a:ext uri="{FF2B5EF4-FFF2-40B4-BE49-F238E27FC236}">
                <a16:creationId xmlns:a16="http://schemas.microsoft.com/office/drawing/2014/main" id="{49A10A7B-5ABE-2044-915A-37D7913217B3}"/>
              </a:ext>
            </a:extLst>
          </p:cNvPr>
          <p:cNvSpPr txBox="1"/>
          <p:nvPr/>
        </p:nvSpPr>
        <p:spPr>
          <a:xfrm>
            <a:off x="118669" y="2554379"/>
            <a:ext cx="11781331" cy="3970318"/>
          </a:xfrm>
          <a:prstGeom prst="rect">
            <a:avLst/>
          </a:prstGeom>
          <a:noFill/>
        </p:spPr>
        <p:txBody>
          <a:bodyPr wrap="square">
            <a:spAutoFit/>
          </a:bodyPr>
          <a:lstStyle/>
          <a:p>
            <a:pPr marL="514350" indent="-514350">
              <a:buAutoNum type="arabicPeriod" startAt="10"/>
            </a:pPr>
            <a:r>
              <a:rPr lang="tr-TR" sz="2800"/>
              <a:t> </a:t>
            </a:r>
            <a:r>
              <a:rPr lang="tr-TR" sz="2800" u="sng"/>
              <a:t>41.gün izleminde GKD taramasını yapın </a:t>
            </a:r>
            <a:r>
              <a:rPr lang="tr-TR" sz="2800"/>
              <a:t>(Y19, A9)   </a:t>
            </a:r>
          </a:p>
          <a:p>
            <a:pPr marL="514350" indent="-514350">
              <a:buAutoNum type="arabicPeriod" startAt="10"/>
            </a:pPr>
            <a:r>
              <a:rPr lang="tr-TR" sz="2800"/>
              <a:t> Öykü, özgeçmiş ve çocuk-aile ilişkisinde </a:t>
            </a:r>
            <a:r>
              <a:rPr lang="tr-TR" sz="2800" u="sng"/>
              <a:t>çocuğun ihmal ya da istismar edilmiş </a:t>
            </a:r>
            <a:r>
              <a:rPr lang="tr-TR" sz="2800"/>
              <a:t>olabilecegini düşündürecek tavır ve davranışlara dikkat edin (Y20a). </a:t>
            </a:r>
          </a:p>
          <a:p>
            <a:r>
              <a:rPr lang="tr-TR" sz="2800"/>
              <a:t>       Fizik muayene bulgularını değerlendirirken istismar ve/veya ihmal olasılığını göz ardı etmeyin (Y20b)  </a:t>
            </a:r>
          </a:p>
          <a:p>
            <a:pPr marL="514350" indent="-514350">
              <a:buAutoNum type="arabicPeriod" startAt="12"/>
            </a:pPr>
            <a:r>
              <a:rPr lang="tr-TR" sz="2800"/>
              <a:t>Daha önceki izlemlerde tespit ettiğiniz bir sorun varsa onu tekrar degerlendirin   </a:t>
            </a:r>
          </a:p>
          <a:p>
            <a:pPr marL="514350" indent="-514350">
              <a:buAutoNum type="arabicPeriod" startAt="12"/>
            </a:pPr>
            <a:endParaRPr lang="tr-TR" sz="2800"/>
          </a:p>
        </p:txBody>
      </p:sp>
    </p:spTree>
    <p:extLst>
      <p:ext uri="{BB962C8B-B14F-4D97-AF65-F5344CB8AC3E}">
        <p14:creationId xmlns:p14="http://schemas.microsoft.com/office/powerpoint/2010/main" val="37731787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EFED693C-6519-0E47-9C08-8ABD64C59935}"/>
              </a:ext>
            </a:extLst>
          </p:cNvPr>
          <p:cNvSpPr txBox="1"/>
          <p:nvPr/>
        </p:nvSpPr>
        <p:spPr>
          <a:xfrm>
            <a:off x="345219" y="797510"/>
            <a:ext cx="11111751" cy="4524315"/>
          </a:xfrm>
          <a:prstGeom prst="rect">
            <a:avLst/>
          </a:prstGeom>
          <a:noFill/>
        </p:spPr>
        <p:txBody>
          <a:bodyPr wrap="square">
            <a:spAutoFit/>
          </a:bodyPr>
          <a:lstStyle/>
          <a:p>
            <a:r>
              <a:rPr lang="tr-TR" sz="2400"/>
              <a:t>13.  </a:t>
            </a:r>
            <a:r>
              <a:rPr lang="tr-TR" sz="2400" u="sng"/>
              <a:t>Bebek prematüre</a:t>
            </a:r>
            <a:r>
              <a:rPr lang="tr-TR" sz="2400"/>
              <a:t> ya da </a:t>
            </a:r>
            <a:r>
              <a:rPr lang="tr-TR" sz="2400" u="sng"/>
              <a:t>düşük doğum ağırlıklı</a:t>
            </a:r>
            <a:r>
              <a:rPr lang="tr-TR" sz="2400"/>
              <a:t> ise ve daha önce başlanmamışsa uygun yönergeleri kullanarak bebeğe </a:t>
            </a:r>
            <a:r>
              <a:rPr lang="tr-TR" sz="2400" u="sng"/>
              <a:t>profilaktik demir</a:t>
            </a:r>
            <a:r>
              <a:rPr lang="tr-TR" sz="2400"/>
              <a:t> başlayın (AŞ20)</a:t>
            </a:r>
          </a:p>
          <a:p>
            <a:r>
              <a:rPr lang="tr-TR" sz="2400"/>
              <a:t>14.  </a:t>
            </a:r>
            <a:r>
              <a:rPr lang="tr-TR" sz="2400" u="sng"/>
              <a:t>Aşağıdaki konularda </a:t>
            </a:r>
            <a:r>
              <a:rPr lang="tr-TR" sz="2400" b="1" u="sng"/>
              <a:t>anneye danışmanlık</a:t>
            </a:r>
            <a:r>
              <a:rPr lang="tr-TR" sz="2400" u="sng"/>
              <a:t> verin </a:t>
            </a:r>
            <a:r>
              <a:rPr lang="tr-TR" sz="2400"/>
              <a:t>. </a:t>
            </a:r>
          </a:p>
          <a:p>
            <a:r>
              <a:rPr lang="tr-TR" sz="2400"/>
              <a:t>                   </a:t>
            </a:r>
            <a:r>
              <a:rPr lang="tr-TR" sz="2400" u="sng"/>
              <a:t>Emzirme </a:t>
            </a:r>
          </a:p>
          <a:p>
            <a:r>
              <a:rPr lang="tr-TR" sz="2400"/>
              <a:t>                   </a:t>
            </a:r>
            <a:r>
              <a:rPr lang="tr-TR" sz="2400" u="sng"/>
              <a:t>Bebek bakımı</a:t>
            </a:r>
            <a:r>
              <a:rPr lang="tr-TR" sz="2400"/>
              <a:t> </a:t>
            </a:r>
          </a:p>
          <a:p>
            <a:r>
              <a:rPr lang="tr-TR" sz="2400"/>
              <a:t>                   </a:t>
            </a:r>
            <a:r>
              <a:rPr lang="tr-TR" sz="2400" u="sng"/>
              <a:t>Bebekle sağlıklı iletişim + Uyku </a:t>
            </a:r>
            <a:r>
              <a:rPr lang="tr-TR" sz="2400"/>
              <a:t>. </a:t>
            </a:r>
          </a:p>
          <a:p>
            <a:r>
              <a:rPr lang="tr-TR" sz="2400"/>
              <a:t>                   </a:t>
            </a:r>
            <a:r>
              <a:rPr lang="tr-TR" sz="2400" u="sng"/>
              <a:t>EI yıkama</a:t>
            </a:r>
            <a:r>
              <a:rPr lang="tr-TR" sz="2400"/>
              <a:t> </a:t>
            </a:r>
          </a:p>
          <a:p>
            <a:r>
              <a:rPr lang="tr-TR" sz="2400"/>
              <a:t>                   </a:t>
            </a:r>
            <a:r>
              <a:rPr lang="tr-TR" sz="2400" u="sng"/>
              <a:t>Kazalardan korunma </a:t>
            </a:r>
          </a:p>
          <a:p>
            <a:r>
              <a:rPr lang="tr-TR" sz="2400"/>
              <a:t>15.  Aile Planlamasi Bulgularınızı kayıtlarınıza işlevin</a:t>
            </a:r>
          </a:p>
          <a:p>
            <a:r>
              <a:rPr lang="tr-TR" sz="2400"/>
              <a:t>16. Ailenin sorularını yanıtlayın ve verilen önerilerle ilgili broşürleri verin </a:t>
            </a:r>
          </a:p>
          <a:p>
            <a:r>
              <a:rPr lang="tr-TR" sz="2400"/>
              <a:t>17. Kontrol için randevu tarihini belirleyin </a:t>
            </a:r>
          </a:p>
          <a:p>
            <a:r>
              <a:rPr lang="tr-TR" sz="2400"/>
              <a:t>         (15 günlük bebek 41. gün, 41 günlük bebek 2. ay,  )</a:t>
            </a:r>
          </a:p>
        </p:txBody>
      </p:sp>
      <p:sp>
        <p:nvSpPr>
          <p:cNvPr id="5" name="Metin kutusu 4">
            <a:extLst>
              <a:ext uri="{FF2B5EF4-FFF2-40B4-BE49-F238E27FC236}">
                <a16:creationId xmlns:a16="http://schemas.microsoft.com/office/drawing/2014/main" id="{4FF84E10-DB4D-1F47-9FA6-A9E85EB7AACB}"/>
              </a:ext>
            </a:extLst>
          </p:cNvPr>
          <p:cNvSpPr txBox="1"/>
          <p:nvPr/>
        </p:nvSpPr>
        <p:spPr>
          <a:xfrm>
            <a:off x="248128" y="22684"/>
            <a:ext cx="8679032" cy="584775"/>
          </a:xfrm>
          <a:prstGeom prst="rect">
            <a:avLst/>
          </a:prstGeom>
          <a:noFill/>
        </p:spPr>
        <p:txBody>
          <a:bodyPr wrap="square">
            <a:spAutoFit/>
          </a:bodyPr>
          <a:lstStyle/>
          <a:p>
            <a:r>
              <a:rPr lang="tr-TR" sz="3200" b="1">
                <a:solidFill>
                  <a:schemeClr val="accent5">
                    <a:lumMod val="40000"/>
                    <a:lumOff val="60000"/>
                  </a:schemeClr>
                </a:solidFill>
              </a:rPr>
              <a:t>15. - 41. GÜN İZLEMLERİ</a:t>
            </a:r>
          </a:p>
        </p:txBody>
      </p:sp>
    </p:spTree>
    <p:extLst>
      <p:ext uri="{BB962C8B-B14F-4D97-AF65-F5344CB8AC3E}">
        <p14:creationId xmlns:p14="http://schemas.microsoft.com/office/powerpoint/2010/main" val="8362278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8BC0E704-24E0-9246-8443-010155F34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7730" y="183398"/>
            <a:ext cx="7425455" cy="6674602"/>
          </a:xfrm>
          <a:prstGeom prst="rect">
            <a:avLst/>
          </a:prstGeom>
        </p:spPr>
      </p:pic>
      <p:sp>
        <p:nvSpPr>
          <p:cNvPr id="4" name="Metin kutusu 3">
            <a:extLst>
              <a:ext uri="{FF2B5EF4-FFF2-40B4-BE49-F238E27FC236}">
                <a16:creationId xmlns:a16="http://schemas.microsoft.com/office/drawing/2014/main" id="{75DED422-4686-EC45-8981-92AEDC70E17C}"/>
              </a:ext>
            </a:extLst>
          </p:cNvPr>
          <p:cNvSpPr txBox="1"/>
          <p:nvPr/>
        </p:nvSpPr>
        <p:spPr>
          <a:xfrm>
            <a:off x="507041" y="183398"/>
            <a:ext cx="8635880" cy="369332"/>
          </a:xfrm>
          <a:prstGeom prst="rect">
            <a:avLst/>
          </a:prstGeom>
          <a:noFill/>
        </p:spPr>
        <p:txBody>
          <a:bodyPr wrap="square">
            <a:spAutoFit/>
          </a:bodyPr>
          <a:lstStyle/>
          <a:p>
            <a:r>
              <a:rPr lang="tr-TR" sz="1800" b="1">
                <a:solidFill>
                  <a:schemeClr val="accent5">
                    <a:lumMod val="20000"/>
                    <a:lumOff val="80000"/>
                  </a:schemeClr>
                </a:solidFill>
              </a:rPr>
              <a:t>15. - 41. GÜN ve 2. AY İZLEMLERİ</a:t>
            </a:r>
            <a:endParaRPr lang="tr-TR"/>
          </a:p>
        </p:txBody>
      </p:sp>
    </p:spTree>
    <p:extLst>
      <p:ext uri="{BB962C8B-B14F-4D97-AF65-F5344CB8AC3E}">
        <p14:creationId xmlns:p14="http://schemas.microsoft.com/office/powerpoint/2010/main" val="7448255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5184E374-1AB6-FD40-B383-7A6A03F40C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850" y="183398"/>
            <a:ext cx="8134233" cy="5340113"/>
          </a:xfrm>
          <a:prstGeom prst="rect">
            <a:avLst/>
          </a:prstGeom>
        </p:spPr>
      </p:pic>
      <p:pic>
        <p:nvPicPr>
          <p:cNvPr id="3" name="Resim 3">
            <a:extLst>
              <a:ext uri="{FF2B5EF4-FFF2-40B4-BE49-F238E27FC236}">
                <a16:creationId xmlns:a16="http://schemas.microsoft.com/office/drawing/2014/main" id="{C006214D-8F2C-8944-92C5-7D6301E8F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345" y="5401606"/>
            <a:ext cx="7217245" cy="1272996"/>
          </a:xfrm>
          <a:prstGeom prst="rect">
            <a:avLst/>
          </a:prstGeom>
        </p:spPr>
      </p:pic>
      <p:sp>
        <p:nvSpPr>
          <p:cNvPr id="5" name="Metin kutusu 4">
            <a:extLst>
              <a:ext uri="{FF2B5EF4-FFF2-40B4-BE49-F238E27FC236}">
                <a16:creationId xmlns:a16="http://schemas.microsoft.com/office/drawing/2014/main" id="{FFB792CB-D392-0749-9585-0DD4A7C67DFC}"/>
              </a:ext>
            </a:extLst>
          </p:cNvPr>
          <p:cNvSpPr txBox="1"/>
          <p:nvPr/>
        </p:nvSpPr>
        <p:spPr>
          <a:xfrm>
            <a:off x="720" y="-1268"/>
            <a:ext cx="6095280" cy="369332"/>
          </a:xfrm>
          <a:prstGeom prst="rect">
            <a:avLst/>
          </a:prstGeom>
          <a:noFill/>
        </p:spPr>
        <p:txBody>
          <a:bodyPr wrap="square">
            <a:spAutoFit/>
          </a:bodyPr>
          <a:lstStyle/>
          <a:p>
            <a:r>
              <a:rPr lang="tr-TR" sz="1800" b="1">
                <a:solidFill>
                  <a:schemeClr val="accent5">
                    <a:lumMod val="20000"/>
                    <a:lumOff val="80000"/>
                  </a:schemeClr>
                </a:solidFill>
              </a:rPr>
              <a:t>15. - 41. GÜN ve 2. AY İZLEMLERİ</a:t>
            </a:r>
            <a:endParaRPr lang="tr-TR"/>
          </a:p>
        </p:txBody>
      </p:sp>
    </p:spTree>
    <p:extLst>
      <p:ext uri="{BB962C8B-B14F-4D97-AF65-F5344CB8AC3E}">
        <p14:creationId xmlns:p14="http://schemas.microsoft.com/office/powerpoint/2010/main" val="30504004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a:extLst>
              <a:ext uri="{FF2B5EF4-FFF2-40B4-BE49-F238E27FC236}">
                <a16:creationId xmlns:a16="http://schemas.microsoft.com/office/drawing/2014/main" id="{28A7A70B-D830-6F41-861B-58E2BD580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937" y="819896"/>
            <a:ext cx="9784814" cy="5458783"/>
          </a:xfrm>
          <a:prstGeom prst="rect">
            <a:avLst/>
          </a:prstGeom>
        </p:spPr>
      </p:pic>
      <p:sp>
        <p:nvSpPr>
          <p:cNvPr id="6" name="Metin kutusu 5">
            <a:extLst>
              <a:ext uri="{FF2B5EF4-FFF2-40B4-BE49-F238E27FC236}">
                <a16:creationId xmlns:a16="http://schemas.microsoft.com/office/drawing/2014/main" id="{117C30C5-4D2B-B449-BAA3-414641F27AEC}"/>
              </a:ext>
            </a:extLst>
          </p:cNvPr>
          <p:cNvSpPr txBox="1"/>
          <p:nvPr/>
        </p:nvSpPr>
        <p:spPr>
          <a:xfrm>
            <a:off x="231945" y="43152"/>
            <a:ext cx="6095280" cy="369332"/>
          </a:xfrm>
          <a:prstGeom prst="rect">
            <a:avLst/>
          </a:prstGeom>
          <a:noFill/>
        </p:spPr>
        <p:txBody>
          <a:bodyPr wrap="square">
            <a:spAutoFit/>
          </a:bodyPr>
          <a:lstStyle/>
          <a:p>
            <a:r>
              <a:rPr lang="tr-TR" sz="1800" b="1">
                <a:solidFill>
                  <a:schemeClr val="accent5">
                    <a:lumMod val="20000"/>
                    <a:lumOff val="80000"/>
                  </a:schemeClr>
                </a:solidFill>
              </a:rPr>
              <a:t>15. - 41. GÜN ve 2. AY İZLEMLERİ</a:t>
            </a:r>
            <a:endParaRPr lang="tr-TR"/>
          </a:p>
        </p:txBody>
      </p:sp>
    </p:spTree>
    <p:extLst>
      <p:ext uri="{BB962C8B-B14F-4D97-AF65-F5344CB8AC3E}">
        <p14:creationId xmlns:p14="http://schemas.microsoft.com/office/powerpoint/2010/main" val="3779524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66A2F5D-E07B-3D48-A30D-E0FA8110FACD}"/>
              </a:ext>
            </a:extLst>
          </p:cNvPr>
          <p:cNvSpPr txBox="1"/>
          <p:nvPr/>
        </p:nvSpPr>
        <p:spPr>
          <a:xfrm>
            <a:off x="92418" y="873837"/>
            <a:ext cx="12007164" cy="5509200"/>
          </a:xfrm>
          <a:prstGeom prst="rect">
            <a:avLst/>
          </a:prstGeom>
          <a:noFill/>
        </p:spPr>
        <p:txBody>
          <a:bodyPr wrap="square">
            <a:spAutoFit/>
          </a:bodyPr>
          <a:lstStyle/>
          <a:p>
            <a:r>
              <a:rPr lang="tr-TR" sz="4000"/>
              <a:t>                     Büyümenin değerlendirilmesi</a:t>
            </a:r>
            <a:r>
              <a:rPr lang="tr-TR"/>
              <a:t> :</a:t>
            </a:r>
          </a:p>
          <a:p>
            <a:r>
              <a:rPr lang="tr-TR" sz="2400"/>
              <a:t>Çocukların çoğu genetik olarak belirlenmiş persentili takip ettiği için daha önce stabil olan büyüme eğrisinden önemli sapmalar araştırılmalıdır. </a:t>
            </a:r>
          </a:p>
          <a:p>
            <a:r>
              <a:rPr lang="tr-TR" sz="2400" b="1" u="sng"/>
              <a:t>Büyüme yetersizliği</a:t>
            </a:r>
            <a:r>
              <a:rPr lang="tr-TR" sz="2400" u="sng"/>
              <a:t>, izlem süresi icinde kilo kaybının ya da ardışık iki kontrolde kilo alamamanın ya da düşük kilo alım hızının (0-3 aylık  &lt;20 gr/gün, 3-6 aylık  &lt;9 g/gün)olması gözlenmesidir. </a:t>
            </a:r>
          </a:p>
          <a:p>
            <a:r>
              <a:rPr lang="tr-TR" sz="2400"/>
              <a:t>Çocuğun herhangi bir zaman dilimi icinde bulunduğu persentili koruması istenir. </a:t>
            </a:r>
          </a:p>
          <a:p>
            <a:r>
              <a:rPr lang="tr-TR" sz="2400" u="sng"/>
              <a:t>Büyüme yetersizliği demek icin bulunduğu persentilden iki majör persentil düşme olmasıdır. </a:t>
            </a:r>
            <a:endParaRPr lang="tr-TR" sz="2400"/>
          </a:p>
          <a:p>
            <a:r>
              <a:rPr lang="tr-TR" sz="2400"/>
              <a:t>Vakanın 75. persentilde iken 10. persentile düşmesi ya da vakanın büyüme eğrisinin iki major persentili keserek aşağı inmesi örnek olarak verilebilir. </a:t>
            </a:r>
          </a:p>
          <a:p>
            <a:r>
              <a:rPr lang="tr-TR" sz="2400" u="sng"/>
              <a:t>Sadece tek ölçümle değerlendirilen ve 25. persentilde bulunan bir çocuk, o andaki büyümenin değerlendirilmesi ile "normal" olarak değerlendirilir.</a:t>
            </a:r>
            <a:r>
              <a:rPr lang="tr-TR" sz="2400"/>
              <a:t> </a:t>
            </a:r>
          </a:p>
          <a:p>
            <a:r>
              <a:rPr lang="tr-TR" sz="2400"/>
              <a:t>Aynı çocuk, büyüme hızına göre izlenirken daha önceki ölçümü 90 persentil ise "büyüme duraklaması (büyüme yetersizliği)" tanısı alır. Böylece, büyüme duraklamasının tedavisi erkenden verilerek çocuğun malnütrisyona girmesi önlenir.</a:t>
            </a:r>
          </a:p>
        </p:txBody>
      </p:sp>
      <p:sp>
        <p:nvSpPr>
          <p:cNvPr id="5" name="Metin kutusu 4">
            <a:extLst>
              <a:ext uri="{FF2B5EF4-FFF2-40B4-BE49-F238E27FC236}">
                <a16:creationId xmlns:a16="http://schemas.microsoft.com/office/drawing/2014/main" id="{D6500524-F16E-444E-B5FE-BA689F0A0003}"/>
              </a:ext>
            </a:extLst>
          </p:cNvPr>
          <p:cNvSpPr txBox="1"/>
          <p:nvPr/>
        </p:nvSpPr>
        <p:spPr>
          <a:xfrm>
            <a:off x="248128" y="22684"/>
            <a:ext cx="8679032" cy="584775"/>
          </a:xfrm>
          <a:prstGeom prst="rect">
            <a:avLst/>
          </a:prstGeom>
          <a:noFill/>
        </p:spPr>
        <p:txBody>
          <a:bodyPr wrap="square">
            <a:spAutoFit/>
          </a:bodyPr>
          <a:lstStyle/>
          <a:p>
            <a:r>
              <a:rPr lang="tr-TR" sz="3200" b="1">
                <a:solidFill>
                  <a:schemeClr val="accent5">
                    <a:lumMod val="40000"/>
                    <a:lumOff val="60000"/>
                  </a:schemeClr>
                </a:solidFill>
              </a:rPr>
              <a:t>15. - 41. GÜN İZLEMLERİ</a:t>
            </a:r>
          </a:p>
        </p:txBody>
      </p:sp>
    </p:spTree>
    <p:extLst>
      <p:ext uri="{BB962C8B-B14F-4D97-AF65-F5344CB8AC3E}">
        <p14:creationId xmlns:p14="http://schemas.microsoft.com/office/powerpoint/2010/main" val="28668499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A74B4020-9461-784C-8582-894284C20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402" y="115433"/>
            <a:ext cx="3700321" cy="672596"/>
          </a:xfrm>
          <a:prstGeom prst="rect">
            <a:avLst/>
          </a:prstGeom>
        </p:spPr>
      </p:pic>
      <p:pic>
        <p:nvPicPr>
          <p:cNvPr id="4" name="Resim 4">
            <a:extLst>
              <a:ext uri="{FF2B5EF4-FFF2-40B4-BE49-F238E27FC236}">
                <a16:creationId xmlns:a16="http://schemas.microsoft.com/office/drawing/2014/main" id="{99A2AD4C-535F-B04C-BAB7-939966D38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302" y="789161"/>
            <a:ext cx="9029646" cy="5953406"/>
          </a:xfrm>
          <a:prstGeom prst="rect">
            <a:avLst/>
          </a:prstGeom>
        </p:spPr>
      </p:pic>
      <p:sp>
        <p:nvSpPr>
          <p:cNvPr id="6" name="Metin kutusu 5">
            <a:extLst>
              <a:ext uri="{FF2B5EF4-FFF2-40B4-BE49-F238E27FC236}">
                <a16:creationId xmlns:a16="http://schemas.microsoft.com/office/drawing/2014/main" id="{4A024360-AFC2-4D43-9FD6-09B982FA0EFB}"/>
              </a:ext>
            </a:extLst>
          </p:cNvPr>
          <p:cNvSpPr txBox="1"/>
          <p:nvPr/>
        </p:nvSpPr>
        <p:spPr>
          <a:xfrm>
            <a:off x="248128" y="22684"/>
            <a:ext cx="8679032" cy="584775"/>
          </a:xfrm>
          <a:prstGeom prst="rect">
            <a:avLst/>
          </a:prstGeom>
          <a:noFill/>
        </p:spPr>
        <p:txBody>
          <a:bodyPr wrap="square">
            <a:spAutoFit/>
          </a:bodyPr>
          <a:lstStyle/>
          <a:p>
            <a:r>
              <a:rPr lang="tr-TR" sz="3200" b="1">
                <a:solidFill>
                  <a:schemeClr val="accent5">
                    <a:lumMod val="40000"/>
                    <a:lumOff val="60000"/>
                  </a:schemeClr>
                </a:solidFill>
              </a:rPr>
              <a:t>15. - 41. GÜN İZLEMLERİ</a:t>
            </a:r>
          </a:p>
        </p:txBody>
      </p:sp>
    </p:spTree>
    <p:extLst>
      <p:ext uri="{BB962C8B-B14F-4D97-AF65-F5344CB8AC3E}">
        <p14:creationId xmlns:p14="http://schemas.microsoft.com/office/powerpoint/2010/main" val="22802306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18EB26FF-A801-9847-A7B9-EF0530503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52968" cy="6858000"/>
          </a:xfrm>
          <a:prstGeom prst="rect">
            <a:avLst/>
          </a:prstGeom>
        </p:spPr>
      </p:pic>
      <p:pic>
        <p:nvPicPr>
          <p:cNvPr id="3" name="Resim 3">
            <a:extLst>
              <a:ext uri="{FF2B5EF4-FFF2-40B4-BE49-F238E27FC236}">
                <a16:creationId xmlns:a16="http://schemas.microsoft.com/office/drawing/2014/main" id="{B3C6C510-3649-1B48-9CF2-0258F3534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299" y="0"/>
            <a:ext cx="6657701" cy="6858000"/>
          </a:xfrm>
          <a:prstGeom prst="rect">
            <a:avLst/>
          </a:prstGeom>
        </p:spPr>
      </p:pic>
    </p:spTree>
    <p:extLst>
      <p:ext uri="{BB962C8B-B14F-4D97-AF65-F5344CB8AC3E}">
        <p14:creationId xmlns:p14="http://schemas.microsoft.com/office/powerpoint/2010/main" val="3282369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A4C6B8-56C5-1448-9BBE-8C18ED759930}"/>
              </a:ext>
            </a:extLst>
          </p:cNvPr>
          <p:cNvSpPr>
            <a:spLocks noGrp="1"/>
          </p:cNvSpPr>
          <p:nvPr>
            <p:ph type="ctrTitle"/>
          </p:nvPr>
        </p:nvSpPr>
        <p:spPr/>
        <p:txBody>
          <a:bodyPr/>
          <a:lstStyle/>
          <a:p>
            <a:r>
              <a:rPr lang="tr-TR" b="1"/>
              <a:t>YENİDOĞAN  MUAYENESİ</a:t>
            </a:r>
          </a:p>
        </p:txBody>
      </p:sp>
    </p:spTree>
    <p:extLst>
      <p:ext uri="{BB962C8B-B14F-4D97-AF65-F5344CB8AC3E}">
        <p14:creationId xmlns:p14="http://schemas.microsoft.com/office/powerpoint/2010/main" val="1938418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1978C71C-9A9D-1A45-9FF1-45BD05420309}"/>
              </a:ext>
            </a:extLst>
          </p:cNvPr>
          <p:cNvSpPr txBox="1"/>
          <p:nvPr/>
        </p:nvSpPr>
        <p:spPr>
          <a:xfrm>
            <a:off x="507042" y="1456395"/>
            <a:ext cx="11446182" cy="4678204"/>
          </a:xfrm>
          <a:prstGeom prst="rect">
            <a:avLst/>
          </a:prstGeom>
          <a:noFill/>
        </p:spPr>
        <p:txBody>
          <a:bodyPr wrap="square">
            <a:spAutoFit/>
          </a:bodyPr>
          <a:lstStyle/>
          <a:p>
            <a:r>
              <a:rPr lang="tr-TR" sz="3200" b="1" u="sng">
                <a:solidFill>
                  <a:srgbClr val="000000"/>
                </a:solidFill>
                <a:effectLst/>
              </a:rPr>
              <a:t>1- DOĞUM ÖNCESİ ÖYKÜ ALMAK </a:t>
            </a:r>
            <a:r>
              <a:rPr lang="tr-TR" sz="2400">
                <a:solidFill>
                  <a:srgbClr val="000000"/>
                </a:solidFill>
                <a:effectLst/>
              </a:rPr>
              <a:t> : </a:t>
            </a:r>
            <a:br>
              <a:rPr lang="tr-TR" sz="2400"/>
            </a:br>
            <a:br>
              <a:rPr lang="tr-TR"/>
            </a:br>
            <a:r>
              <a:rPr lang="tr-TR"/>
              <a:t>     </a:t>
            </a:r>
            <a:r>
              <a:rPr lang="tr-TR" sz="2800"/>
              <a:t> * </a:t>
            </a:r>
            <a:r>
              <a:rPr lang="tr-TR" sz="2800">
                <a:effectLst/>
              </a:rPr>
              <a:t>Bir bebeğin doğumuna girmeden önce ayrıntılı öykü alınmalıdır </a:t>
            </a:r>
            <a:br>
              <a:rPr lang="tr-TR" sz="2800"/>
            </a:br>
            <a:r>
              <a:rPr lang="tr-TR" sz="2800"/>
              <a:t>    </a:t>
            </a:r>
          </a:p>
          <a:p>
            <a:r>
              <a:rPr lang="tr-TR" sz="2800"/>
              <a:t>    * </a:t>
            </a:r>
            <a:r>
              <a:rPr lang="tr-TR" sz="2800">
                <a:effectLst/>
              </a:rPr>
              <a:t>Annenin risk faktörlerinin bilinmesi doğum odası ekibinin </a:t>
            </a:r>
          </a:p>
          <a:p>
            <a:r>
              <a:rPr lang="tr-TR" sz="2800">
                <a:effectLst/>
              </a:rPr>
              <a:t>doğumdan sonra ortaya çıkabilecek sorunları tahmin etmesini sağlar. </a:t>
            </a:r>
            <a:br>
              <a:rPr lang="tr-TR" sz="2800"/>
            </a:br>
            <a:r>
              <a:rPr lang="tr-TR" sz="2800"/>
              <a:t>    </a:t>
            </a:r>
          </a:p>
          <a:p>
            <a:r>
              <a:rPr lang="tr-TR" sz="2800"/>
              <a:t>    * </a:t>
            </a:r>
            <a:r>
              <a:rPr lang="tr-TR" sz="2800">
                <a:effectLst/>
              </a:rPr>
              <a:t>Gebelik önceden düşük riskli olarak değerlendirilmiş olsa bile, </a:t>
            </a:r>
            <a:br>
              <a:rPr lang="tr-TR" sz="2800"/>
            </a:br>
            <a:r>
              <a:rPr lang="tr-TR" sz="2800"/>
              <a:t>    </a:t>
            </a:r>
            <a:r>
              <a:rPr lang="tr-TR" sz="2800">
                <a:effectLst/>
              </a:rPr>
              <a:t>Fetal distres nedeniyle bebegin resüsitasyon gereksiniminin tahmin edilmesi</a:t>
            </a:r>
          </a:p>
          <a:p>
            <a:r>
              <a:rPr lang="tr-TR" sz="2800">
                <a:effectLst/>
              </a:rPr>
              <a:t>    </a:t>
            </a:r>
            <a:r>
              <a:rPr lang="tr-TR" sz="2800" u="sng">
                <a:effectLst/>
              </a:rPr>
              <a:t>r</a:t>
            </a:r>
            <a:r>
              <a:rPr lang="tr-TR" sz="2800" u="sng">
                <a:solidFill>
                  <a:srgbClr val="000000"/>
                </a:solidFill>
                <a:effectLst/>
              </a:rPr>
              <a:t>esüsitasyonun başarılı olma olasılığını artırır</a:t>
            </a:r>
            <a:r>
              <a:rPr lang="tr-TR" sz="2800">
                <a:solidFill>
                  <a:srgbClr val="000000"/>
                </a:solidFill>
                <a:effectLst/>
              </a:rPr>
              <a:t>. </a:t>
            </a:r>
            <a:br>
              <a:rPr lang="tr-TR" sz="2400"/>
            </a:br>
            <a:endParaRPr lang="tr-TR" sz="2400"/>
          </a:p>
        </p:txBody>
      </p:sp>
    </p:spTree>
    <p:extLst>
      <p:ext uri="{BB962C8B-B14F-4D97-AF65-F5344CB8AC3E}">
        <p14:creationId xmlns:p14="http://schemas.microsoft.com/office/powerpoint/2010/main" val="25714645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ikdörtgen: Eğimli 14">
            <a:extLst>
              <a:ext uri="{FF2B5EF4-FFF2-40B4-BE49-F238E27FC236}">
                <a16:creationId xmlns:a16="http://schemas.microsoft.com/office/drawing/2014/main" id="{61C51368-D32C-3D44-A10B-FADFECE0DBF0}"/>
              </a:ext>
            </a:extLst>
          </p:cNvPr>
          <p:cNvSpPr/>
          <p:nvPr/>
        </p:nvSpPr>
        <p:spPr>
          <a:xfrm>
            <a:off x="351333" y="926412"/>
            <a:ext cx="11489333" cy="208483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C24914F0-269A-5D4D-A926-BF0A60B8AA6D}"/>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4" name="Metin kutusu 23">
            <a:extLst>
              <a:ext uri="{FF2B5EF4-FFF2-40B4-BE49-F238E27FC236}">
                <a16:creationId xmlns:a16="http://schemas.microsoft.com/office/drawing/2014/main" id="{4DB10497-7382-F146-9228-75DC2525557B}"/>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8" name="Metin kutusu 27">
            <a:extLst>
              <a:ext uri="{FF2B5EF4-FFF2-40B4-BE49-F238E27FC236}">
                <a16:creationId xmlns:a16="http://schemas.microsoft.com/office/drawing/2014/main" id="{EC7DAC51-744A-7349-9485-435D83E93C7A}"/>
              </a:ext>
            </a:extLst>
          </p:cNvPr>
          <p:cNvSpPr txBox="1"/>
          <p:nvPr/>
        </p:nvSpPr>
        <p:spPr>
          <a:xfrm>
            <a:off x="2136044" y="1553487"/>
            <a:ext cx="4167015" cy="830997"/>
          </a:xfrm>
          <a:prstGeom prst="rect">
            <a:avLst/>
          </a:prstGeom>
          <a:noFill/>
        </p:spPr>
        <p:txBody>
          <a:bodyPr wrap="square" rtlCol="0">
            <a:spAutoFit/>
          </a:bodyPr>
          <a:lstStyle/>
          <a:p>
            <a:pPr algn="l"/>
            <a:r>
              <a:rPr lang="tr-TR" sz="4800"/>
              <a:t>ÖYKÜ</a:t>
            </a:r>
          </a:p>
        </p:txBody>
      </p:sp>
    </p:spTree>
    <p:extLst>
      <p:ext uri="{BB962C8B-B14F-4D97-AF65-F5344CB8AC3E}">
        <p14:creationId xmlns:p14="http://schemas.microsoft.com/office/powerpoint/2010/main" val="11894142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68693017-E9C6-1041-A2F1-424EFB0812DC}"/>
              </a:ext>
            </a:extLst>
          </p:cNvPr>
          <p:cNvSpPr txBox="1"/>
          <p:nvPr/>
        </p:nvSpPr>
        <p:spPr>
          <a:xfrm>
            <a:off x="712015" y="1111175"/>
            <a:ext cx="10486041" cy="3539430"/>
          </a:xfrm>
          <a:prstGeom prst="rect">
            <a:avLst/>
          </a:prstGeom>
          <a:noFill/>
        </p:spPr>
        <p:txBody>
          <a:bodyPr wrap="square">
            <a:spAutoFit/>
          </a:bodyPr>
          <a:lstStyle/>
          <a:p>
            <a:r>
              <a:rPr lang="tr-TR" sz="2800" u="sng">
                <a:solidFill>
                  <a:srgbClr val="000000"/>
                </a:solidFill>
                <a:effectLst/>
              </a:rPr>
              <a:t>Yenidoğan öyküsü</a:t>
            </a:r>
            <a:r>
              <a:rPr lang="tr-TR" sz="2800">
                <a:solidFill>
                  <a:srgbClr val="000000"/>
                </a:solidFill>
                <a:effectLst/>
              </a:rPr>
              <a:t> : </a:t>
            </a:r>
            <a:br>
              <a:rPr lang="tr-TR" sz="2800"/>
            </a:br>
            <a:r>
              <a:rPr lang="tr-TR" sz="2800">
                <a:solidFill>
                  <a:srgbClr val="000000"/>
                </a:solidFill>
                <a:effectLst/>
              </a:rPr>
              <a:t>• Gebelik, eylem ve doğuma dair tüm bileşenleri içermelidir. </a:t>
            </a:r>
            <a:br>
              <a:rPr lang="tr-TR" sz="2800"/>
            </a:br>
            <a:r>
              <a:rPr lang="tr-TR" sz="2800">
                <a:solidFill>
                  <a:srgbClr val="000000"/>
                </a:solidFill>
                <a:effectLst/>
              </a:rPr>
              <a:t>• Annenin tıbbi problemleri; </a:t>
            </a:r>
            <a:br>
              <a:rPr lang="tr-TR" sz="2800"/>
            </a:br>
            <a:r>
              <a:rPr lang="tr-TR" sz="2800">
                <a:solidFill>
                  <a:srgbClr val="000000"/>
                </a:solidFill>
                <a:effectLst/>
              </a:rPr>
              <a:t>• geçmiş obstetrik öyküsü; </a:t>
            </a:r>
            <a:br>
              <a:rPr lang="tr-TR" sz="2800"/>
            </a:br>
            <a:r>
              <a:rPr lang="tr-TR" sz="2800">
                <a:solidFill>
                  <a:srgbClr val="000000"/>
                </a:solidFill>
                <a:effectLst/>
              </a:rPr>
              <a:t>• gebelik sırasında ilaç, madde, alkol ve tütün kullanımı; </a:t>
            </a:r>
            <a:br>
              <a:rPr lang="tr-TR" sz="2800"/>
            </a:br>
            <a:r>
              <a:rPr lang="tr-TR" sz="2800">
                <a:solidFill>
                  <a:srgbClr val="000000"/>
                </a:solidFill>
                <a:effectLst/>
              </a:rPr>
              <a:t>• prenatal serolojiyi içeren tam bir maternal öykü alınması önemlidir. </a:t>
            </a:r>
            <a:br>
              <a:rPr lang="tr-TR" sz="2800"/>
            </a:br>
            <a:r>
              <a:rPr lang="tr-TR" sz="2800">
                <a:solidFill>
                  <a:srgbClr val="000000"/>
                </a:solidFill>
                <a:effectLst/>
              </a:rPr>
              <a:t>• Doğum komplikasyonları ve neonatal resüsitasyon ölçümleri de not </a:t>
            </a:r>
            <a:br>
              <a:rPr lang="tr-TR" sz="2800"/>
            </a:br>
            <a:r>
              <a:rPr lang="tr-TR" sz="2800">
                <a:solidFill>
                  <a:srgbClr val="000000"/>
                </a:solidFill>
                <a:effectLst/>
              </a:rPr>
              <a:t>edilmelidir. </a:t>
            </a:r>
            <a:endParaRPr lang="tr-TR" sz="2800"/>
          </a:p>
        </p:txBody>
      </p:sp>
    </p:spTree>
    <p:extLst>
      <p:ext uri="{BB962C8B-B14F-4D97-AF65-F5344CB8AC3E}">
        <p14:creationId xmlns:p14="http://schemas.microsoft.com/office/powerpoint/2010/main" val="4265595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ikdörtgen: Eğimli 14">
            <a:extLst>
              <a:ext uri="{FF2B5EF4-FFF2-40B4-BE49-F238E27FC236}">
                <a16:creationId xmlns:a16="http://schemas.microsoft.com/office/drawing/2014/main" id="{61C51368-D32C-3D44-A10B-FADFECE0DBF0}"/>
              </a:ext>
            </a:extLst>
          </p:cNvPr>
          <p:cNvSpPr/>
          <p:nvPr/>
        </p:nvSpPr>
        <p:spPr>
          <a:xfrm>
            <a:off x="351333" y="926412"/>
            <a:ext cx="11489333" cy="208483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C24914F0-269A-5D4D-A926-BF0A60B8AA6D}"/>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4" name="Metin kutusu 23">
            <a:extLst>
              <a:ext uri="{FF2B5EF4-FFF2-40B4-BE49-F238E27FC236}">
                <a16:creationId xmlns:a16="http://schemas.microsoft.com/office/drawing/2014/main" id="{4DB10497-7382-F146-9228-75DC2525557B}"/>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8" name="Metin kutusu 27">
            <a:extLst>
              <a:ext uri="{FF2B5EF4-FFF2-40B4-BE49-F238E27FC236}">
                <a16:creationId xmlns:a16="http://schemas.microsoft.com/office/drawing/2014/main" id="{EC7DAC51-744A-7349-9485-435D83E93C7A}"/>
              </a:ext>
            </a:extLst>
          </p:cNvPr>
          <p:cNvSpPr txBox="1"/>
          <p:nvPr/>
        </p:nvSpPr>
        <p:spPr>
          <a:xfrm>
            <a:off x="1434818" y="1618216"/>
            <a:ext cx="10216338" cy="830997"/>
          </a:xfrm>
          <a:prstGeom prst="rect">
            <a:avLst/>
          </a:prstGeom>
          <a:noFill/>
        </p:spPr>
        <p:txBody>
          <a:bodyPr wrap="square" rtlCol="0">
            <a:spAutoFit/>
          </a:bodyPr>
          <a:lstStyle/>
          <a:p>
            <a:pPr algn="l"/>
            <a:r>
              <a:rPr lang="tr-TR" sz="4800"/>
              <a:t>YENİDOĞAN FIZYOLOJİK ÖZELLİKLERİ</a:t>
            </a:r>
          </a:p>
        </p:txBody>
      </p:sp>
    </p:spTree>
    <p:extLst>
      <p:ext uri="{BB962C8B-B14F-4D97-AF65-F5344CB8AC3E}">
        <p14:creationId xmlns:p14="http://schemas.microsoft.com/office/powerpoint/2010/main" val="14884167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42D9FC03-0569-C54C-BBED-79BD1900265A}"/>
              </a:ext>
            </a:extLst>
          </p:cNvPr>
          <p:cNvSpPr txBox="1"/>
          <p:nvPr/>
        </p:nvSpPr>
        <p:spPr>
          <a:xfrm>
            <a:off x="517829" y="-3951"/>
            <a:ext cx="11079386" cy="6740307"/>
          </a:xfrm>
          <a:prstGeom prst="rect">
            <a:avLst/>
          </a:prstGeom>
          <a:noFill/>
        </p:spPr>
        <p:txBody>
          <a:bodyPr wrap="square">
            <a:spAutoFit/>
          </a:bodyPr>
          <a:lstStyle/>
          <a:p>
            <a:r>
              <a:rPr lang="tr-TR" sz="2400" b="1">
                <a:solidFill>
                  <a:srgbClr val="000000"/>
                </a:solidFill>
                <a:effectLst/>
              </a:rPr>
              <a:t>Ağırlık</a:t>
            </a:r>
            <a:r>
              <a:rPr lang="tr-TR" sz="2400">
                <a:solidFill>
                  <a:srgbClr val="000000"/>
                </a:solidFill>
                <a:effectLst/>
              </a:rPr>
              <a:t>: </a:t>
            </a:r>
            <a:br>
              <a:rPr lang="tr-TR" sz="2400"/>
            </a:br>
            <a:r>
              <a:rPr lang="tr-TR" sz="2400" u="sng">
                <a:solidFill>
                  <a:srgbClr val="000000"/>
                </a:solidFill>
                <a:effectLst/>
              </a:rPr>
              <a:t>Normal yenidoğan vücut ağırlığı 2500-4000 gr arasındadır.</a:t>
            </a:r>
            <a:br>
              <a:rPr lang="tr-TR" sz="2400"/>
            </a:br>
            <a:r>
              <a:rPr lang="tr-TR" sz="2400">
                <a:solidFill>
                  <a:srgbClr val="000000"/>
                </a:solidFill>
                <a:effectLst/>
              </a:rPr>
              <a:t>İlk 3-5 gün içinde %5-10 ağırlık kaybı normaldir. </a:t>
            </a:r>
            <a:br>
              <a:rPr lang="tr-TR" sz="2400"/>
            </a:br>
            <a:r>
              <a:rPr lang="tr-TR" sz="2400">
                <a:solidFill>
                  <a:srgbClr val="000000"/>
                </a:solidFill>
                <a:effectLst/>
              </a:rPr>
              <a:t>Bu kayıp 7-10. günün sonunda tekrar geri kazanılır. </a:t>
            </a:r>
            <a:br>
              <a:rPr lang="tr-TR" sz="2400"/>
            </a:br>
            <a:r>
              <a:rPr lang="tr-TR" sz="2400">
                <a:solidFill>
                  <a:srgbClr val="000000"/>
                </a:solidFill>
                <a:effectLst/>
              </a:rPr>
              <a:t>Bundan sonra normal yenidoğan günde ortalama 20-30 gr ağırlık alır.  </a:t>
            </a:r>
            <a:br>
              <a:rPr lang="tr-TR" sz="2400"/>
            </a:br>
            <a:endParaRPr lang="tr-TR" sz="2400"/>
          </a:p>
          <a:p>
            <a:r>
              <a:rPr lang="tr-TR" sz="2400" b="1">
                <a:solidFill>
                  <a:srgbClr val="000000"/>
                </a:solidFill>
                <a:effectLst/>
              </a:rPr>
              <a:t>Boy</a:t>
            </a:r>
            <a:r>
              <a:rPr lang="tr-TR" sz="2400">
                <a:solidFill>
                  <a:srgbClr val="000000"/>
                </a:solidFill>
                <a:effectLst/>
              </a:rPr>
              <a:t>: </a:t>
            </a:r>
            <a:br>
              <a:rPr lang="tr-TR" sz="2400"/>
            </a:br>
            <a:r>
              <a:rPr lang="tr-TR" sz="2400" u="sng">
                <a:solidFill>
                  <a:srgbClr val="000000"/>
                </a:solidFill>
                <a:effectLst/>
              </a:rPr>
              <a:t>Normal yenidoğan boyu ortalama 48-52cm’dir.</a:t>
            </a:r>
            <a:r>
              <a:rPr lang="tr-TR" sz="2400">
                <a:solidFill>
                  <a:srgbClr val="000000"/>
                </a:solidFill>
                <a:effectLst/>
              </a:rPr>
              <a:t> </a:t>
            </a:r>
            <a:br>
              <a:rPr lang="tr-TR" sz="2400"/>
            </a:br>
            <a:r>
              <a:rPr lang="tr-TR" sz="2400">
                <a:solidFill>
                  <a:srgbClr val="000000"/>
                </a:solidFill>
                <a:effectLst/>
              </a:rPr>
              <a:t>İlk ayda yaklaşık 2.5-3.5 cm artış olur.  </a:t>
            </a:r>
            <a:br>
              <a:rPr lang="tr-TR" sz="2400"/>
            </a:br>
            <a:endParaRPr lang="tr-TR" sz="2400"/>
          </a:p>
          <a:p>
            <a:r>
              <a:rPr lang="tr-TR" sz="2400" b="1">
                <a:solidFill>
                  <a:srgbClr val="000000"/>
                </a:solidFill>
                <a:effectLst/>
              </a:rPr>
              <a:t>Vücut ısısı</a:t>
            </a:r>
            <a:r>
              <a:rPr lang="tr-TR" sz="2400">
                <a:solidFill>
                  <a:srgbClr val="000000"/>
                </a:solidFill>
                <a:effectLst/>
              </a:rPr>
              <a:t>: </a:t>
            </a:r>
            <a:br>
              <a:rPr lang="tr-TR" sz="2400"/>
            </a:br>
            <a:r>
              <a:rPr lang="tr-TR" sz="2400" u="sng">
                <a:solidFill>
                  <a:srgbClr val="000000"/>
                </a:solidFill>
                <a:effectLst/>
              </a:rPr>
              <a:t>Yenidoğan bebeğin ortalama aksiller vücut ısısı 36.5-37,5°C arasındadır.</a:t>
            </a:r>
            <a:r>
              <a:rPr lang="tr-TR" sz="2400">
                <a:solidFill>
                  <a:srgbClr val="000000"/>
                </a:solidFill>
                <a:effectLst/>
              </a:rPr>
              <a:t> </a:t>
            </a:r>
          </a:p>
          <a:p>
            <a:r>
              <a:rPr lang="tr-TR" sz="2400">
                <a:solidFill>
                  <a:srgbClr val="000000"/>
                </a:solidFill>
                <a:effectLst/>
              </a:rPr>
              <a:t>Vücut ısısı doğumdan sonra geçici hafif bir düşme gösterir, 48 saatte normale döner. </a:t>
            </a:r>
            <a:br>
              <a:rPr lang="tr-TR" sz="2400"/>
            </a:br>
            <a:endParaRPr lang="tr-TR" sz="2400"/>
          </a:p>
          <a:p>
            <a:r>
              <a:rPr lang="tr-TR" sz="2400" b="1">
                <a:solidFill>
                  <a:srgbClr val="000000"/>
                </a:solidFill>
                <a:effectLst/>
              </a:rPr>
              <a:t>Uyku</a:t>
            </a:r>
            <a:r>
              <a:rPr lang="tr-TR" sz="2400">
                <a:solidFill>
                  <a:srgbClr val="000000"/>
                </a:solidFill>
                <a:effectLst/>
              </a:rPr>
              <a:t>: </a:t>
            </a:r>
            <a:br>
              <a:rPr lang="tr-TR" sz="2400"/>
            </a:br>
            <a:r>
              <a:rPr lang="tr-TR" sz="2400" u="sng">
                <a:solidFill>
                  <a:srgbClr val="000000"/>
                </a:solidFill>
                <a:effectLst/>
              </a:rPr>
              <a:t>Normal yenidoğan 12-18 saat uyur</a:t>
            </a:r>
            <a:r>
              <a:rPr lang="tr-TR" sz="2400">
                <a:solidFill>
                  <a:srgbClr val="000000"/>
                </a:solidFill>
                <a:effectLst/>
              </a:rPr>
              <a:t>, uyku paterni değişkenlik gösterir. </a:t>
            </a:r>
          </a:p>
          <a:p>
            <a:r>
              <a:rPr lang="tr-TR" sz="2400">
                <a:solidFill>
                  <a:srgbClr val="000000"/>
                </a:solidFill>
                <a:effectLst/>
              </a:rPr>
              <a:t>Yenidoğan sırtüstü uyutulmalıdır. Yüzükoyun uyuma ve yumuşak yatak Ani Bebek Ölümü Sendromuyla (SIDS-ABÖS) ilişkili bulunmuştur.  </a:t>
            </a:r>
            <a:endParaRPr lang="tr-TR" sz="2400"/>
          </a:p>
        </p:txBody>
      </p:sp>
    </p:spTree>
    <p:extLst>
      <p:ext uri="{BB962C8B-B14F-4D97-AF65-F5344CB8AC3E}">
        <p14:creationId xmlns:p14="http://schemas.microsoft.com/office/powerpoint/2010/main" val="23119879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5DCDB513-6F2A-2C4B-A856-61B9FC259B79}"/>
              </a:ext>
            </a:extLst>
          </p:cNvPr>
          <p:cNvSpPr txBox="1"/>
          <p:nvPr/>
        </p:nvSpPr>
        <p:spPr>
          <a:xfrm>
            <a:off x="204974" y="118669"/>
            <a:ext cx="13388042" cy="6863417"/>
          </a:xfrm>
          <a:prstGeom prst="rect">
            <a:avLst/>
          </a:prstGeom>
          <a:noFill/>
        </p:spPr>
        <p:txBody>
          <a:bodyPr wrap="square">
            <a:spAutoFit/>
          </a:bodyPr>
          <a:lstStyle/>
          <a:p>
            <a:r>
              <a:rPr lang="tr-TR" sz="2000" b="1">
                <a:solidFill>
                  <a:srgbClr val="000000"/>
                </a:solidFill>
                <a:effectLst/>
              </a:rPr>
              <a:t>Beslenme</a:t>
            </a:r>
            <a:r>
              <a:rPr lang="tr-TR" sz="2000">
                <a:solidFill>
                  <a:srgbClr val="000000"/>
                </a:solidFill>
                <a:effectLst/>
              </a:rPr>
              <a:t>: </a:t>
            </a:r>
            <a:br>
              <a:rPr lang="tr-TR" sz="2000"/>
            </a:br>
            <a:r>
              <a:rPr lang="tr-TR" sz="2000" u="sng">
                <a:solidFill>
                  <a:srgbClr val="000000"/>
                </a:solidFill>
                <a:effectLst/>
              </a:rPr>
              <a:t>Anne sütüyle beslenen bebekler 24 saatte ortalama 8-12 kez emzirilir.</a:t>
            </a:r>
            <a:r>
              <a:rPr lang="tr-TR" sz="2000">
                <a:solidFill>
                  <a:srgbClr val="000000"/>
                </a:solidFill>
                <a:effectLst/>
              </a:rPr>
              <a:t> </a:t>
            </a:r>
          </a:p>
          <a:p>
            <a:r>
              <a:rPr lang="tr-TR" sz="2000">
                <a:solidFill>
                  <a:srgbClr val="000000"/>
                </a:solidFill>
                <a:effectLst/>
              </a:rPr>
              <a:t>Yenidoğan her istediğinde emzirilmelidir. </a:t>
            </a:r>
          </a:p>
          <a:p>
            <a:r>
              <a:rPr lang="tr-TR" sz="2000">
                <a:solidFill>
                  <a:srgbClr val="000000"/>
                </a:solidFill>
                <a:effectLst/>
              </a:rPr>
              <a:t>Yenidoğan 3 saatten fazla emmediğinde uyandırılıp beslenmesi gerekebilir.  </a:t>
            </a:r>
            <a:br>
              <a:rPr lang="tr-TR" sz="2000"/>
            </a:br>
            <a:endParaRPr lang="tr-TR" sz="2000"/>
          </a:p>
          <a:p>
            <a:r>
              <a:rPr lang="tr-TR" sz="2000" b="1">
                <a:solidFill>
                  <a:srgbClr val="000000"/>
                </a:solidFill>
                <a:effectLst/>
              </a:rPr>
              <a:t>İdrar çıkarma:</a:t>
            </a:r>
            <a:r>
              <a:rPr lang="tr-TR" sz="2000">
                <a:solidFill>
                  <a:srgbClr val="000000"/>
                </a:solidFill>
                <a:effectLst/>
              </a:rPr>
              <a:t> </a:t>
            </a:r>
            <a:br>
              <a:rPr lang="tr-TR" sz="2000"/>
            </a:br>
            <a:r>
              <a:rPr lang="tr-TR" sz="2000" u="sng">
                <a:solidFill>
                  <a:srgbClr val="000000"/>
                </a:solidFill>
                <a:effectLst/>
              </a:rPr>
              <a:t>Yenidoğanın ilk idrar çıkışı 12-24 saat içinde olmalıdır.</a:t>
            </a:r>
            <a:r>
              <a:rPr lang="tr-TR" sz="2000">
                <a:solidFill>
                  <a:srgbClr val="000000"/>
                </a:solidFill>
                <a:effectLst/>
              </a:rPr>
              <a:t> </a:t>
            </a:r>
            <a:br>
              <a:rPr lang="tr-TR" sz="2000"/>
            </a:br>
            <a:r>
              <a:rPr lang="tr-TR" sz="2000">
                <a:solidFill>
                  <a:srgbClr val="000000"/>
                </a:solidFill>
                <a:effectLst/>
              </a:rPr>
              <a:t>İkinci gününde günde   3 ; </a:t>
            </a:r>
            <a:br>
              <a:rPr lang="tr-TR" sz="2000"/>
            </a:br>
            <a:r>
              <a:rPr lang="tr-TR" sz="2000">
                <a:solidFill>
                  <a:srgbClr val="000000"/>
                </a:solidFill>
                <a:effectLst/>
              </a:rPr>
              <a:t>3-4. günde her günde 4-6; </a:t>
            </a:r>
            <a:br>
              <a:rPr lang="tr-TR" sz="2000"/>
            </a:br>
            <a:r>
              <a:rPr lang="tr-TR" sz="2000">
                <a:solidFill>
                  <a:srgbClr val="000000"/>
                </a:solidFill>
                <a:effectLst/>
              </a:rPr>
              <a:t>5. günde............günde 6-8 ıslak bez çıkarmalıdır. </a:t>
            </a:r>
            <a:br>
              <a:rPr lang="tr-TR" sz="2000"/>
            </a:br>
            <a:endParaRPr lang="tr-TR" sz="2000"/>
          </a:p>
          <a:p>
            <a:r>
              <a:rPr lang="tr-TR" sz="2000" b="1">
                <a:solidFill>
                  <a:srgbClr val="000000"/>
                </a:solidFill>
                <a:effectLst/>
              </a:rPr>
              <a:t>Mekonyum</a:t>
            </a:r>
            <a:r>
              <a:rPr lang="tr-TR" sz="2000">
                <a:solidFill>
                  <a:srgbClr val="000000"/>
                </a:solidFill>
                <a:effectLst/>
              </a:rPr>
              <a:t>: </a:t>
            </a:r>
            <a:br>
              <a:rPr lang="tr-TR" sz="2000"/>
            </a:br>
            <a:r>
              <a:rPr lang="tr-TR" sz="2000" u="sng">
                <a:solidFill>
                  <a:srgbClr val="000000"/>
                </a:solidFill>
                <a:effectLst/>
              </a:rPr>
              <a:t>Yenidoğan ilk dışkılamasını doğumdan sonraki 48 saat içinde yapmalıdır.</a:t>
            </a:r>
            <a:r>
              <a:rPr lang="tr-TR" sz="2000">
                <a:solidFill>
                  <a:srgbClr val="000000"/>
                </a:solidFill>
                <a:effectLst/>
              </a:rPr>
              <a:t> </a:t>
            </a:r>
            <a:r>
              <a:rPr lang="tr-TR" sz="2000" u="sng">
                <a:solidFill>
                  <a:srgbClr val="000000"/>
                </a:solidFill>
                <a:effectLst/>
              </a:rPr>
              <a:t>Rengi koyu yeşil, siyah </a:t>
            </a:r>
            <a:r>
              <a:rPr lang="tr-TR" sz="2000">
                <a:solidFill>
                  <a:srgbClr val="000000"/>
                </a:solidFill>
                <a:effectLst/>
              </a:rPr>
              <a:t>ve yapışkandır. </a:t>
            </a:r>
            <a:br>
              <a:rPr lang="tr-TR" sz="2000"/>
            </a:br>
            <a:r>
              <a:rPr lang="tr-TR" sz="2000">
                <a:solidFill>
                  <a:srgbClr val="000000"/>
                </a:solidFill>
                <a:effectLst/>
              </a:rPr>
              <a:t>Beslenmeye başladıktan </a:t>
            </a:r>
            <a:r>
              <a:rPr lang="tr-TR" sz="2000" u="sng">
                <a:solidFill>
                  <a:srgbClr val="000000"/>
                </a:solidFill>
                <a:effectLst/>
              </a:rPr>
              <a:t>3-4 gün sonra rengi yeşile</a:t>
            </a:r>
            <a:r>
              <a:rPr lang="tr-TR" sz="2000">
                <a:solidFill>
                  <a:srgbClr val="000000"/>
                </a:solidFill>
                <a:effectLst/>
              </a:rPr>
              <a:t> ve </a:t>
            </a:r>
            <a:r>
              <a:rPr lang="tr-TR" sz="2000" u="sng">
                <a:solidFill>
                  <a:srgbClr val="000000"/>
                </a:solidFill>
                <a:effectLst/>
              </a:rPr>
              <a:t>sonrasında sarıya</a:t>
            </a:r>
            <a:r>
              <a:rPr lang="tr-TR" sz="2000">
                <a:solidFill>
                  <a:srgbClr val="000000"/>
                </a:solidFill>
                <a:effectLst/>
              </a:rPr>
              <a:t> doğru değişir. </a:t>
            </a:r>
            <a:br>
              <a:rPr lang="tr-TR" sz="2000"/>
            </a:br>
            <a:r>
              <a:rPr lang="tr-TR" sz="2000" u="sng">
                <a:solidFill>
                  <a:srgbClr val="000000"/>
                </a:solidFill>
                <a:effectLst/>
              </a:rPr>
              <a:t>Anne sütü ile beslenen bebeklerde günde 3-4 kez veya daha fazla</a:t>
            </a:r>
            <a:r>
              <a:rPr lang="tr-TR" sz="2000">
                <a:solidFill>
                  <a:srgbClr val="000000"/>
                </a:solidFill>
                <a:effectLst/>
              </a:rPr>
              <a:t>, </a:t>
            </a:r>
            <a:br>
              <a:rPr lang="tr-TR" sz="2000"/>
            </a:br>
            <a:r>
              <a:rPr lang="tr-TR" sz="2000" u="sng">
                <a:solidFill>
                  <a:srgbClr val="000000"/>
                </a:solidFill>
                <a:effectLst/>
              </a:rPr>
              <a:t>mama ile beslenenlerde ise günde ortalama 1-2 kez dışkılar</a:t>
            </a:r>
            <a:r>
              <a:rPr lang="tr-TR" sz="2000">
                <a:solidFill>
                  <a:srgbClr val="000000"/>
                </a:solidFill>
                <a:effectLst/>
              </a:rPr>
              <a:t>.  </a:t>
            </a:r>
            <a:br>
              <a:rPr lang="tr-TR" sz="2000"/>
            </a:br>
            <a:endParaRPr lang="tr-TR" sz="2000"/>
          </a:p>
          <a:p>
            <a:r>
              <a:rPr lang="tr-TR" sz="2000" b="1">
                <a:solidFill>
                  <a:srgbClr val="000000"/>
                </a:solidFill>
                <a:effectLst/>
              </a:rPr>
              <a:t>Cilt ve saçlar: </a:t>
            </a:r>
            <a:br>
              <a:rPr lang="tr-TR" sz="2000"/>
            </a:br>
            <a:r>
              <a:rPr lang="tr-TR" sz="2000">
                <a:solidFill>
                  <a:srgbClr val="000000"/>
                </a:solidFill>
                <a:effectLst/>
              </a:rPr>
              <a:t>Bazı bebekler oldukça saçlı doğarken bir kısım bebek ise neredeyse saçsız doğar. </a:t>
            </a:r>
            <a:br>
              <a:rPr lang="tr-TR" sz="2000"/>
            </a:br>
            <a:r>
              <a:rPr lang="tr-TR" sz="2000" u="sng">
                <a:solidFill>
                  <a:srgbClr val="000000"/>
                </a:solidFill>
                <a:effectLst/>
              </a:rPr>
              <a:t>Lanugo</a:t>
            </a:r>
            <a:r>
              <a:rPr lang="tr-TR" sz="2000">
                <a:solidFill>
                  <a:srgbClr val="000000"/>
                </a:solidFill>
                <a:effectLst/>
              </a:rPr>
              <a:t> adı verilen ipeksi ince vücut tüyleri, özellikle prematürelerde,</a:t>
            </a:r>
          </a:p>
          <a:p>
            <a:r>
              <a:rPr lang="tr-TR" sz="2000">
                <a:solidFill>
                  <a:srgbClr val="000000"/>
                </a:solidFill>
                <a:effectLst/>
              </a:rPr>
              <a:t> sırtta, omuzlarda, alında, kulaklarda ve yüzde yaygın bir şekilde bulunur. Bu tüyler ilk birkaç haftada kaybolur. </a:t>
            </a:r>
            <a:br>
              <a:rPr lang="tr-TR" sz="2000"/>
            </a:br>
            <a:endParaRPr lang="tr-TR" sz="2000"/>
          </a:p>
        </p:txBody>
      </p:sp>
    </p:spTree>
    <p:extLst>
      <p:ext uri="{BB962C8B-B14F-4D97-AF65-F5344CB8AC3E}">
        <p14:creationId xmlns:p14="http://schemas.microsoft.com/office/powerpoint/2010/main" val="30985230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ikdörtgen: Eğimli 14">
            <a:extLst>
              <a:ext uri="{FF2B5EF4-FFF2-40B4-BE49-F238E27FC236}">
                <a16:creationId xmlns:a16="http://schemas.microsoft.com/office/drawing/2014/main" id="{61C51368-D32C-3D44-A10B-FADFECE0DBF0}"/>
              </a:ext>
            </a:extLst>
          </p:cNvPr>
          <p:cNvSpPr/>
          <p:nvPr/>
        </p:nvSpPr>
        <p:spPr>
          <a:xfrm>
            <a:off x="351333" y="926412"/>
            <a:ext cx="11489333" cy="208483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C24914F0-269A-5D4D-A926-BF0A60B8AA6D}"/>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4" name="Metin kutusu 23">
            <a:extLst>
              <a:ext uri="{FF2B5EF4-FFF2-40B4-BE49-F238E27FC236}">
                <a16:creationId xmlns:a16="http://schemas.microsoft.com/office/drawing/2014/main" id="{4DB10497-7382-F146-9228-75DC2525557B}"/>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8" name="Metin kutusu 27">
            <a:extLst>
              <a:ext uri="{FF2B5EF4-FFF2-40B4-BE49-F238E27FC236}">
                <a16:creationId xmlns:a16="http://schemas.microsoft.com/office/drawing/2014/main" id="{EC7DAC51-744A-7349-9485-435D83E93C7A}"/>
              </a:ext>
            </a:extLst>
          </p:cNvPr>
          <p:cNvSpPr txBox="1"/>
          <p:nvPr/>
        </p:nvSpPr>
        <p:spPr>
          <a:xfrm>
            <a:off x="1057236" y="1521123"/>
            <a:ext cx="10432100" cy="830997"/>
          </a:xfrm>
          <a:prstGeom prst="rect">
            <a:avLst/>
          </a:prstGeom>
          <a:noFill/>
        </p:spPr>
        <p:txBody>
          <a:bodyPr wrap="square" rtlCol="0">
            <a:spAutoFit/>
          </a:bodyPr>
          <a:lstStyle/>
          <a:p>
            <a:pPr algn="l"/>
            <a:r>
              <a:rPr lang="tr-TR" sz="4800"/>
              <a:t>YENİDOĞAN BÜYÜME PARAMETRELERİ</a:t>
            </a:r>
          </a:p>
        </p:txBody>
      </p:sp>
    </p:spTree>
    <p:extLst>
      <p:ext uri="{BB962C8B-B14F-4D97-AF65-F5344CB8AC3E}">
        <p14:creationId xmlns:p14="http://schemas.microsoft.com/office/powerpoint/2010/main" val="34355499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a:extLst>
              <a:ext uri="{FF2B5EF4-FFF2-40B4-BE49-F238E27FC236}">
                <a16:creationId xmlns:a16="http://schemas.microsoft.com/office/drawing/2014/main" id="{2D236AC2-480A-364C-BCE8-398B92A880C6}"/>
              </a:ext>
            </a:extLst>
          </p:cNvPr>
          <p:cNvSpPr txBox="1"/>
          <p:nvPr/>
        </p:nvSpPr>
        <p:spPr>
          <a:xfrm rot="10800000" flipV="1">
            <a:off x="151033" y="781351"/>
            <a:ext cx="11942435" cy="4401205"/>
          </a:xfrm>
          <a:prstGeom prst="rect">
            <a:avLst/>
          </a:prstGeom>
          <a:noFill/>
        </p:spPr>
        <p:txBody>
          <a:bodyPr wrap="square">
            <a:spAutoFit/>
          </a:bodyPr>
          <a:lstStyle/>
          <a:p>
            <a:r>
              <a:rPr lang="tr-TR" sz="2800">
                <a:solidFill>
                  <a:srgbClr val="000000"/>
                </a:solidFill>
                <a:effectLst/>
              </a:rPr>
              <a:t>Bebeğin boyu, ağırlığı ve baş çevresi ölçülmeli ve büyüme eğrileri üzerine işaretlenmelidir.</a:t>
            </a:r>
            <a:br>
              <a:rPr lang="tr-TR" sz="2800"/>
            </a:br>
            <a:r>
              <a:rPr lang="tr-TR" sz="2800">
                <a:effectLst/>
              </a:rPr>
              <a:t>Bebek , ondan sonra bu  ölçümlere dayanılarak gestasyonel yaşına göre büyük , küçük veya uygun olarak nitelenmelidir. </a:t>
            </a:r>
          </a:p>
          <a:p>
            <a:endParaRPr lang="tr-TR" sz="2800">
              <a:solidFill>
                <a:srgbClr val="000000"/>
              </a:solidFill>
              <a:effectLst/>
            </a:endParaRPr>
          </a:p>
          <a:p>
            <a:r>
              <a:rPr lang="tr-TR" sz="2800" u="sng">
                <a:solidFill>
                  <a:srgbClr val="000000"/>
                </a:solidFill>
                <a:effectLst/>
              </a:rPr>
              <a:t>GestasyoneI yaş </a:t>
            </a:r>
            <a:r>
              <a:rPr lang="tr-TR" sz="2800">
                <a:solidFill>
                  <a:srgbClr val="000000"/>
                </a:solidFill>
                <a:effectLst/>
              </a:rPr>
              <a:t>: </a:t>
            </a:r>
          </a:p>
          <a:p>
            <a:r>
              <a:rPr lang="tr-TR" sz="2800" b="1">
                <a:solidFill>
                  <a:srgbClr val="000000"/>
                </a:solidFill>
                <a:effectLst/>
              </a:rPr>
              <a:t>yeni Ballard skorlaması</a:t>
            </a:r>
            <a:r>
              <a:rPr lang="tr-TR" sz="2800">
                <a:solidFill>
                  <a:srgbClr val="000000"/>
                </a:solidFill>
                <a:effectLst/>
              </a:rPr>
              <a:t> ile değerlendirilir. </a:t>
            </a:r>
            <a:br>
              <a:rPr lang="tr-TR" sz="2800"/>
            </a:br>
            <a:r>
              <a:rPr lang="tr-TR" sz="2800">
                <a:solidFill>
                  <a:srgbClr val="000000"/>
                </a:solidFill>
                <a:effectLst/>
              </a:rPr>
              <a:t>Yeni Ballard skorlamasında (Şekil 21-3) yenidoğanın </a:t>
            </a:r>
            <a:br>
              <a:rPr lang="tr-TR" sz="2800"/>
            </a:br>
            <a:r>
              <a:rPr lang="tr-TR" sz="2800">
                <a:solidFill>
                  <a:srgbClr val="000000"/>
                </a:solidFill>
                <a:effectLst/>
              </a:rPr>
              <a:t>nöromüsküler ve fiziksel matüritesi değerlendirilir. </a:t>
            </a:r>
            <a:br>
              <a:rPr lang="tr-TR" sz="2800"/>
            </a:br>
            <a:endParaRPr lang="tr-TR" sz="2800"/>
          </a:p>
        </p:txBody>
      </p:sp>
    </p:spTree>
    <p:extLst>
      <p:ext uri="{BB962C8B-B14F-4D97-AF65-F5344CB8AC3E}">
        <p14:creationId xmlns:p14="http://schemas.microsoft.com/office/powerpoint/2010/main" val="29219763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F766706F-0602-7940-A7FC-C0CE1BA968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5451" y="0"/>
            <a:ext cx="6893600" cy="6858000"/>
          </a:xfrm>
          <a:prstGeom prst="rect">
            <a:avLst/>
          </a:prstGeom>
        </p:spPr>
      </p:pic>
    </p:spTree>
    <p:extLst>
      <p:ext uri="{BB962C8B-B14F-4D97-AF65-F5344CB8AC3E}">
        <p14:creationId xmlns:p14="http://schemas.microsoft.com/office/powerpoint/2010/main" val="38859344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Resim 2">
            <a:extLst>
              <a:ext uri="{FF2B5EF4-FFF2-40B4-BE49-F238E27FC236}">
                <a16:creationId xmlns:a16="http://schemas.microsoft.com/office/drawing/2014/main" id="{13B8885A-F1B4-4740-8F24-1B3C6DEED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1675101"/>
            <a:ext cx="8128000" cy="3507796"/>
          </a:xfrm>
          <a:prstGeom prst="rect">
            <a:avLst/>
          </a:prstGeom>
        </p:spPr>
      </p:pic>
    </p:spTree>
    <p:extLst>
      <p:ext uri="{BB962C8B-B14F-4D97-AF65-F5344CB8AC3E}">
        <p14:creationId xmlns:p14="http://schemas.microsoft.com/office/powerpoint/2010/main" val="76980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ikdörtgen: Eğimli 14">
            <a:extLst>
              <a:ext uri="{FF2B5EF4-FFF2-40B4-BE49-F238E27FC236}">
                <a16:creationId xmlns:a16="http://schemas.microsoft.com/office/drawing/2014/main" id="{61C51368-D32C-3D44-A10B-FADFECE0DBF0}"/>
              </a:ext>
            </a:extLst>
          </p:cNvPr>
          <p:cNvSpPr/>
          <p:nvPr/>
        </p:nvSpPr>
        <p:spPr>
          <a:xfrm>
            <a:off x="351333" y="926412"/>
            <a:ext cx="11489333" cy="208483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C24914F0-269A-5D4D-A926-BF0A60B8AA6D}"/>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4" name="Metin kutusu 23">
            <a:extLst>
              <a:ext uri="{FF2B5EF4-FFF2-40B4-BE49-F238E27FC236}">
                <a16:creationId xmlns:a16="http://schemas.microsoft.com/office/drawing/2014/main" id="{4DB10497-7382-F146-9228-75DC2525557B}"/>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8" name="Metin kutusu 27">
            <a:extLst>
              <a:ext uri="{FF2B5EF4-FFF2-40B4-BE49-F238E27FC236}">
                <a16:creationId xmlns:a16="http://schemas.microsoft.com/office/drawing/2014/main" id="{EC7DAC51-744A-7349-9485-435D83E93C7A}"/>
              </a:ext>
            </a:extLst>
          </p:cNvPr>
          <p:cNvSpPr txBox="1"/>
          <p:nvPr/>
        </p:nvSpPr>
        <p:spPr>
          <a:xfrm>
            <a:off x="2136044" y="1585851"/>
            <a:ext cx="5804003" cy="830997"/>
          </a:xfrm>
          <a:prstGeom prst="rect">
            <a:avLst/>
          </a:prstGeom>
          <a:noFill/>
        </p:spPr>
        <p:txBody>
          <a:bodyPr wrap="square" rtlCol="0">
            <a:spAutoFit/>
          </a:bodyPr>
          <a:lstStyle/>
          <a:p>
            <a:pPr algn="l"/>
            <a:r>
              <a:rPr lang="tr-TR" sz="4800"/>
              <a:t>VİTAL  BULGULAR</a:t>
            </a:r>
          </a:p>
        </p:txBody>
      </p:sp>
    </p:spTree>
    <p:extLst>
      <p:ext uri="{BB962C8B-B14F-4D97-AF65-F5344CB8AC3E}">
        <p14:creationId xmlns:p14="http://schemas.microsoft.com/office/powerpoint/2010/main" val="3380983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D0ABCDC8-7FB1-7745-AEBD-6A601625857F}"/>
              </a:ext>
            </a:extLst>
          </p:cNvPr>
          <p:cNvSpPr txBox="1"/>
          <p:nvPr/>
        </p:nvSpPr>
        <p:spPr>
          <a:xfrm>
            <a:off x="356008" y="302068"/>
            <a:ext cx="11262783" cy="6155531"/>
          </a:xfrm>
          <a:prstGeom prst="rect">
            <a:avLst/>
          </a:prstGeom>
          <a:noFill/>
        </p:spPr>
        <p:txBody>
          <a:bodyPr wrap="square">
            <a:spAutoFit/>
          </a:bodyPr>
          <a:lstStyle/>
          <a:p>
            <a:r>
              <a:rPr lang="tr-TR" sz="2400" b="1">
                <a:solidFill>
                  <a:srgbClr val="000000"/>
                </a:solidFill>
                <a:effectLst/>
              </a:rPr>
              <a:t>ÖYKÜDE ALINMASI GEREKEN BİLGİLER ( Doğum öncesi )</a:t>
            </a:r>
            <a:r>
              <a:rPr lang="tr-TR" sz="2400">
                <a:solidFill>
                  <a:srgbClr val="000000"/>
                </a:solidFill>
                <a:effectLst/>
              </a:rPr>
              <a:t> </a:t>
            </a:r>
            <a:br>
              <a:rPr lang="tr-TR"/>
            </a:br>
            <a:r>
              <a:rPr lang="tr-TR"/>
              <a:t>*  </a:t>
            </a:r>
            <a:r>
              <a:rPr lang="tr-TR" sz="2400">
                <a:solidFill>
                  <a:srgbClr val="000000"/>
                </a:solidFill>
                <a:effectLst/>
              </a:rPr>
              <a:t>Gebelik haftası (prematürite, postmatürite)  </a:t>
            </a:r>
            <a:br>
              <a:rPr lang="tr-TR" sz="2400"/>
            </a:br>
            <a:r>
              <a:rPr lang="tr-TR" sz="2400"/>
              <a:t>* </a:t>
            </a:r>
            <a:r>
              <a:rPr lang="tr-TR" sz="2400">
                <a:solidFill>
                  <a:srgbClr val="000000"/>
                </a:solidFill>
                <a:effectLst/>
              </a:rPr>
              <a:t>Fetüs sayısı (çoğul gebelikler) </a:t>
            </a:r>
            <a:br>
              <a:rPr lang="tr-TR" sz="2400"/>
            </a:br>
            <a:r>
              <a:rPr lang="tr-TR" sz="2400"/>
              <a:t>* </a:t>
            </a:r>
            <a:r>
              <a:rPr lang="tr-TR" sz="2400">
                <a:solidFill>
                  <a:srgbClr val="000000"/>
                </a:solidFill>
                <a:effectLst/>
              </a:rPr>
              <a:t>Fetüs pozisyonu (makat geliş, transvers geliş vb) </a:t>
            </a:r>
            <a:br>
              <a:rPr lang="tr-TR" sz="2400"/>
            </a:br>
            <a:r>
              <a:rPr lang="tr-TR" sz="2400"/>
              <a:t>* </a:t>
            </a:r>
            <a:r>
              <a:rPr lang="tr-TR" sz="2400">
                <a:solidFill>
                  <a:srgbClr val="000000"/>
                </a:solidFill>
                <a:effectLst/>
              </a:rPr>
              <a:t>Amniyon sıvı miktarı (oligohidramniyoz, polihidramniyoz)  </a:t>
            </a:r>
            <a:br>
              <a:rPr lang="tr-TR" sz="2400"/>
            </a:br>
            <a:r>
              <a:rPr lang="tr-TR" sz="2400"/>
              <a:t>* </a:t>
            </a:r>
            <a:r>
              <a:rPr lang="tr-TR" sz="2400">
                <a:solidFill>
                  <a:srgbClr val="000000"/>
                </a:solidFill>
                <a:effectLst/>
              </a:rPr>
              <a:t>Amniyon sıvısının görünümü (mekonyumlu/temiz) </a:t>
            </a:r>
            <a:br>
              <a:rPr lang="tr-TR" sz="2400"/>
            </a:br>
            <a:r>
              <a:rPr lang="tr-TR" sz="2400"/>
              <a:t>* </a:t>
            </a:r>
            <a:r>
              <a:rPr lang="tr-TR" sz="2400">
                <a:solidFill>
                  <a:srgbClr val="000000"/>
                </a:solidFill>
                <a:effectLst/>
              </a:rPr>
              <a:t>Annenin yaşı (18 yaşından küçük, 35 yaşından büyük olması risk taşır) Anne kan grubu, </a:t>
            </a:r>
          </a:p>
          <a:p>
            <a:r>
              <a:rPr lang="tr-TR" sz="2400">
                <a:solidFill>
                  <a:srgbClr val="000000"/>
                </a:solidFill>
                <a:effectLst/>
              </a:rPr>
              <a:t>Rh tayini ve yapılmışsa indirekt Coombs testi sonucu  Annenin HBs antijen durumu  </a:t>
            </a:r>
            <a:br>
              <a:rPr lang="tr-TR" sz="2400"/>
            </a:br>
            <a:r>
              <a:rPr lang="tr-TR" sz="2400"/>
              <a:t>* </a:t>
            </a:r>
            <a:r>
              <a:rPr lang="tr-TR" sz="2400">
                <a:solidFill>
                  <a:srgbClr val="000000"/>
                </a:solidFill>
                <a:effectLst/>
              </a:rPr>
              <a:t>Yapılan diğer tetkikler varsa sonuçları (ultrason, kan tahlilleri, amniyosentez vb)  </a:t>
            </a:r>
            <a:br>
              <a:rPr lang="tr-TR" sz="2400"/>
            </a:br>
            <a:r>
              <a:rPr lang="tr-TR" sz="2400"/>
              <a:t>* </a:t>
            </a:r>
            <a:r>
              <a:rPr lang="tr-TR" sz="2400">
                <a:solidFill>
                  <a:srgbClr val="000000"/>
                </a:solidFill>
                <a:effectLst/>
              </a:rPr>
              <a:t>Annenin hastalıkları (enfeksiyon, diyabet, hipertansiyon, eklampsi, böbrek hastalığı, immün trombositopeni vb.) </a:t>
            </a:r>
            <a:br>
              <a:rPr lang="tr-TR" sz="2400"/>
            </a:br>
            <a:r>
              <a:rPr lang="tr-TR" sz="2400"/>
              <a:t>* </a:t>
            </a:r>
            <a:r>
              <a:rPr lang="tr-TR" sz="2400">
                <a:solidFill>
                  <a:srgbClr val="000000"/>
                </a:solidFill>
                <a:effectLst/>
              </a:rPr>
              <a:t>Annenin kullandığı ilaçlar </a:t>
            </a:r>
            <a:br>
              <a:rPr lang="tr-TR" sz="2400"/>
            </a:br>
            <a:r>
              <a:rPr lang="tr-TR" sz="2400"/>
              <a:t>* </a:t>
            </a:r>
            <a:r>
              <a:rPr lang="tr-TR" sz="2400">
                <a:solidFill>
                  <a:srgbClr val="000000"/>
                </a:solidFill>
                <a:effectLst/>
              </a:rPr>
              <a:t>Akrabalık durumu </a:t>
            </a:r>
            <a:br>
              <a:rPr lang="tr-TR" sz="2400"/>
            </a:br>
            <a:r>
              <a:rPr lang="tr-TR" sz="2400"/>
              <a:t>*  </a:t>
            </a:r>
            <a:r>
              <a:rPr lang="tr-TR" sz="2400">
                <a:solidFill>
                  <a:srgbClr val="000000"/>
                </a:solidFill>
                <a:effectLst/>
              </a:rPr>
              <a:t>Kardeş öyküleri (doğumla ilgili sorunları, sarılık geçirip geçirmedikleri, geçirmişlerse nedenleri ve uygulanan tedaviler vb.)  </a:t>
            </a:r>
            <a:br>
              <a:rPr lang="tr-TR" sz="2400"/>
            </a:br>
            <a:r>
              <a:rPr lang="tr-TR" sz="2400"/>
              <a:t>*  </a:t>
            </a:r>
            <a:r>
              <a:rPr lang="tr-TR" sz="2400">
                <a:solidFill>
                  <a:srgbClr val="000000"/>
                </a:solidFill>
                <a:effectLst/>
              </a:rPr>
              <a:t>(Planlanan) doğum şekli ve uygulandıysa anneye verilen anestezi  </a:t>
            </a:r>
            <a:br>
              <a:rPr lang="tr-TR" sz="1000"/>
            </a:br>
            <a:endParaRPr lang="tr-TR" sz="1000"/>
          </a:p>
        </p:txBody>
      </p:sp>
    </p:spTree>
    <p:extLst>
      <p:ext uri="{BB962C8B-B14F-4D97-AF65-F5344CB8AC3E}">
        <p14:creationId xmlns:p14="http://schemas.microsoft.com/office/powerpoint/2010/main" val="31337585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Resim 4">
            <a:extLst>
              <a:ext uri="{FF2B5EF4-FFF2-40B4-BE49-F238E27FC236}">
                <a16:creationId xmlns:a16="http://schemas.microsoft.com/office/drawing/2014/main" id="{7C8B2FFE-D0BF-7C4E-8822-B5E60ED123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962367"/>
            <a:ext cx="8128000" cy="4933265"/>
          </a:xfrm>
          <a:prstGeom prst="rect">
            <a:avLst/>
          </a:prstGeom>
        </p:spPr>
      </p:pic>
    </p:spTree>
    <p:extLst>
      <p:ext uri="{BB962C8B-B14F-4D97-AF65-F5344CB8AC3E}">
        <p14:creationId xmlns:p14="http://schemas.microsoft.com/office/powerpoint/2010/main" val="19168021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ikdörtgen: Eğimli 14">
            <a:extLst>
              <a:ext uri="{FF2B5EF4-FFF2-40B4-BE49-F238E27FC236}">
                <a16:creationId xmlns:a16="http://schemas.microsoft.com/office/drawing/2014/main" id="{61C51368-D32C-3D44-A10B-FADFECE0DBF0}"/>
              </a:ext>
            </a:extLst>
          </p:cNvPr>
          <p:cNvSpPr/>
          <p:nvPr/>
        </p:nvSpPr>
        <p:spPr>
          <a:xfrm>
            <a:off x="351333" y="926412"/>
            <a:ext cx="11489333" cy="208483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C24914F0-269A-5D4D-A926-BF0A60B8AA6D}"/>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4" name="Metin kutusu 23">
            <a:extLst>
              <a:ext uri="{FF2B5EF4-FFF2-40B4-BE49-F238E27FC236}">
                <a16:creationId xmlns:a16="http://schemas.microsoft.com/office/drawing/2014/main" id="{4DB10497-7382-F146-9228-75DC2525557B}"/>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8" name="Metin kutusu 27">
            <a:extLst>
              <a:ext uri="{FF2B5EF4-FFF2-40B4-BE49-F238E27FC236}">
                <a16:creationId xmlns:a16="http://schemas.microsoft.com/office/drawing/2014/main" id="{EC7DAC51-744A-7349-9485-435D83E93C7A}"/>
              </a:ext>
            </a:extLst>
          </p:cNvPr>
          <p:cNvSpPr txBox="1"/>
          <p:nvPr/>
        </p:nvSpPr>
        <p:spPr>
          <a:xfrm>
            <a:off x="2136044" y="1553487"/>
            <a:ext cx="4167015" cy="830997"/>
          </a:xfrm>
          <a:prstGeom prst="rect">
            <a:avLst/>
          </a:prstGeom>
          <a:noFill/>
        </p:spPr>
        <p:txBody>
          <a:bodyPr wrap="square" rtlCol="0">
            <a:spAutoFit/>
          </a:bodyPr>
          <a:lstStyle/>
          <a:p>
            <a:pPr algn="l"/>
            <a:r>
              <a:rPr lang="tr-TR" sz="4800"/>
              <a:t>GÖRÜNÜM</a:t>
            </a:r>
          </a:p>
        </p:txBody>
      </p:sp>
    </p:spTree>
    <p:extLst>
      <p:ext uri="{BB962C8B-B14F-4D97-AF65-F5344CB8AC3E}">
        <p14:creationId xmlns:p14="http://schemas.microsoft.com/office/powerpoint/2010/main" val="20810576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a:extLst>
              <a:ext uri="{FF2B5EF4-FFF2-40B4-BE49-F238E27FC236}">
                <a16:creationId xmlns:a16="http://schemas.microsoft.com/office/drawing/2014/main" id="{27DF1918-ED1E-9645-BE60-0C66F7B1813C}"/>
              </a:ext>
            </a:extLst>
          </p:cNvPr>
          <p:cNvSpPr txBox="1"/>
          <p:nvPr/>
        </p:nvSpPr>
        <p:spPr>
          <a:xfrm>
            <a:off x="571770" y="668862"/>
            <a:ext cx="10550770" cy="4524315"/>
          </a:xfrm>
          <a:prstGeom prst="rect">
            <a:avLst/>
          </a:prstGeom>
          <a:noFill/>
        </p:spPr>
        <p:txBody>
          <a:bodyPr wrap="square">
            <a:spAutoFit/>
          </a:bodyPr>
          <a:lstStyle/>
          <a:p>
            <a:r>
              <a:rPr lang="tr-TR" sz="3200" b="1">
                <a:solidFill>
                  <a:srgbClr val="000000"/>
                </a:solidFill>
                <a:effectLst/>
              </a:rPr>
              <a:t>Muayeneye, bebeğin </a:t>
            </a:r>
          </a:p>
          <a:p>
            <a:br>
              <a:rPr lang="tr-TR" sz="3200"/>
            </a:br>
            <a:r>
              <a:rPr lang="tr-TR" sz="3200" b="1">
                <a:solidFill>
                  <a:srgbClr val="000000"/>
                </a:solidFill>
                <a:effectLst/>
              </a:rPr>
              <a:t>• </a:t>
            </a:r>
            <a:r>
              <a:rPr lang="tr-TR" sz="3200">
                <a:solidFill>
                  <a:srgbClr val="000000"/>
                </a:solidFill>
                <a:effectLst/>
              </a:rPr>
              <a:t>respiratuvar eforu </a:t>
            </a:r>
            <a:br>
              <a:rPr lang="tr-TR" sz="3200"/>
            </a:br>
            <a:r>
              <a:rPr lang="tr-TR" sz="3200">
                <a:solidFill>
                  <a:srgbClr val="000000"/>
                </a:solidFill>
                <a:effectLst/>
              </a:rPr>
              <a:t>• pozisyonu</a:t>
            </a:r>
            <a:br>
              <a:rPr lang="tr-TR" sz="3200"/>
            </a:br>
            <a:r>
              <a:rPr lang="tr-TR" sz="3200">
                <a:solidFill>
                  <a:srgbClr val="000000"/>
                </a:solidFill>
                <a:effectLst/>
              </a:rPr>
              <a:t>• aktivite düzeyi  </a:t>
            </a:r>
            <a:br>
              <a:rPr lang="tr-TR" sz="3200"/>
            </a:br>
            <a:r>
              <a:rPr lang="tr-TR" sz="3200">
                <a:solidFill>
                  <a:srgbClr val="000000"/>
                </a:solidFill>
                <a:effectLst/>
              </a:rPr>
              <a:t>• renginin </a:t>
            </a:r>
          </a:p>
          <a:p>
            <a:endParaRPr lang="tr-TR" sz="3200">
              <a:solidFill>
                <a:srgbClr val="000000"/>
              </a:solidFill>
            </a:endParaRPr>
          </a:p>
          <a:p>
            <a:r>
              <a:rPr lang="tr-TR" sz="3200">
                <a:solidFill>
                  <a:srgbClr val="000000"/>
                </a:solidFill>
                <a:effectLst/>
              </a:rPr>
              <a:t>           genel olarak değerlendirilmesi ile </a:t>
            </a:r>
            <a:r>
              <a:rPr lang="tr-TR" sz="3200" b="1">
                <a:solidFill>
                  <a:srgbClr val="000000"/>
                </a:solidFill>
                <a:effectLst/>
              </a:rPr>
              <a:t>başlanmalıdır. </a:t>
            </a:r>
            <a:br>
              <a:rPr lang="tr-TR" sz="3200"/>
            </a:br>
            <a:endParaRPr lang="tr-TR" sz="3200"/>
          </a:p>
        </p:txBody>
      </p:sp>
    </p:spTree>
    <p:extLst>
      <p:ext uri="{BB962C8B-B14F-4D97-AF65-F5344CB8AC3E}">
        <p14:creationId xmlns:p14="http://schemas.microsoft.com/office/powerpoint/2010/main" val="25714140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ED8730A3-7C80-0D47-808C-6EC0C30AD9C9}"/>
              </a:ext>
            </a:extLst>
          </p:cNvPr>
          <p:cNvSpPr txBox="1"/>
          <p:nvPr/>
        </p:nvSpPr>
        <p:spPr>
          <a:xfrm>
            <a:off x="263949" y="489062"/>
            <a:ext cx="13776413" cy="5262979"/>
          </a:xfrm>
          <a:prstGeom prst="rect">
            <a:avLst/>
          </a:prstGeom>
          <a:noFill/>
        </p:spPr>
        <p:txBody>
          <a:bodyPr wrap="square">
            <a:spAutoFit/>
          </a:bodyPr>
          <a:lstStyle/>
          <a:p>
            <a:r>
              <a:rPr lang="tr-TR" sz="2800">
                <a:solidFill>
                  <a:srgbClr val="000000"/>
                </a:solidFill>
                <a:effectLst/>
              </a:rPr>
              <a:t>    Sağlıklı bir bebek, respiratuvar distres olmadan </a:t>
            </a:r>
          </a:p>
          <a:p>
            <a:r>
              <a:rPr lang="tr-TR" sz="2800">
                <a:solidFill>
                  <a:srgbClr val="000000"/>
                </a:solidFill>
                <a:effectLst/>
              </a:rPr>
              <a:t>rahatça nefes alıp verebilmelidir. </a:t>
            </a:r>
            <a:br>
              <a:rPr lang="tr-TR" sz="2800"/>
            </a:br>
            <a:endParaRPr lang="tr-TR" sz="2800"/>
          </a:p>
          <a:p>
            <a:r>
              <a:rPr lang="tr-TR" sz="2800" b="1">
                <a:solidFill>
                  <a:srgbClr val="000000"/>
                </a:solidFill>
                <a:effectLst/>
              </a:rPr>
              <a:t>    Periyodik solunum </a:t>
            </a:r>
            <a:r>
              <a:rPr lang="tr-TR" sz="2800" u="sng">
                <a:solidFill>
                  <a:srgbClr val="000000"/>
                </a:solidFill>
                <a:effectLst/>
              </a:rPr>
              <a:t>5 ile 10 saniyelik kısa duraklamala</a:t>
            </a:r>
            <a:r>
              <a:rPr lang="tr-TR" sz="2800">
                <a:solidFill>
                  <a:srgbClr val="000000"/>
                </a:solidFill>
                <a:effectLst/>
              </a:rPr>
              <a:t>r </a:t>
            </a:r>
          </a:p>
          <a:p>
            <a:r>
              <a:rPr lang="tr-TR" sz="2800">
                <a:solidFill>
                  <a:srgbClr val="000000"/>
                </a:solidFill>
                <a:effectLst/>
              </a:rPr>
              <a:t>ile karışık hızlı soluklardan oluşur, </a:t>
            </a:r>
            <a:r>
              <a:rPr lang="tr-TR" sz="2800" u="sng">
                <a:solidFill>
                  <a:srgbClr val="000000"/>
                </a:solidFill>
                <a:effectLst/>
              </a:rPr>
              <a:t>yenidoğanlarda normal</a:t>
            </a:r>
            <a:r>
              <a:rPr lang="tr-TR" sz="2800">
                <a:solidFill>
                  <a:srgbClr val="000000"/>
                </a:solidFill>
                <a:effectLst/>
              </a:rPr>
              <a:t> kabul edilir. </a:t>
            </a:r>
            <a:br>
              <a:rPr lang="tr-TR" sz="2800"/>
            </a:br>
            <a:br>
              <a:rPr lang="tr-TR" sz="2800"/>
            </a:br>
            <a:r>
              <a:rPr lang="tr-TR" sz="2800"/>
              <a:t>       </a:t>
            </a:r>
            <a:r>
              <a:rPr lang="tr-TR" sz="2800">
                <a:solidFill>
                  <a:srgbClr val="000000"/>
                </a:solidFill>
                <a:effectLst/>
              </a:rPr>
              <a:t>Normal yenidoğanın ekstremiteleri </a:t>
            </a:r>
            <a:r>
              <a:rPr lang="tr-TR" sz="2800" u="sng">
                <a:solidFill>
                  <a:srgbClr val="000000"/>
                </a:solidFill>
                <a:effectLst/>
              </a:rPr>
              <a:t>fleksiyonda ve pembe</a:t>
            </a:r>
            <a:r>
              <a:rPr lang="tr-TR" sz="2800">
                <a:solidFill>
                  <a:srgbClr val="000000"/>
                </a:solidFill>
                <a:effectLst/>
              </a:rPr>
              <a:t> renklidir. </a:t>
            </a:r>
            <a:br>
              <a:rPr lang="tr-TR" sz="2800"/>
            </a:br>
            <a:r>
              <a:rPr lang="tr-TR" sz="2800" b="1">
                <a:solidFill>
                  <a:srgbClr val="000000"/>
                </a:solidFill>
                <a:effectLst/>
              </a:rPr>
              <a:t>Akrosiyanoz olarak bilinen </a:t>
            </a:r>
            <a:r>
              <a:rPr lang="tr-TR" sz="2800" u="sng">
                <a:solidFill>
                  <a:srgbClr val="000000"/>
                </a:solidFill>
                <a:effectLst/>
              </a:rPr>
              <a:t>el ve ayaklardaki mavimsi renk </a:t>
            </a:r>
            <a:br>
              <a:rPr lang="tr-TR" sz="2800"/>
            </a:br>
            <a:r>
              <a:rPr lang="tr-TR" sz="2800" u="sng">
                <a:solidFill>
                  <a:srgbClr val="000000"/>
                </a:solidFill>
                <a:effectLst/>
              </a:rPr>
              <a:t>değişikliği sık</a:t>
            </a:r>
            <a:r>
              <a:rPr lang="tr-TR" sz="2800">
                <a:solidFill>
                  <a:srgbClr val="000000"/>
                </a:solidFill>
                <a:effectLst/>
              </a:rPr>
              <a:t> görülür. </a:t>
            </a:r>
            <a:br>
              <a:rPr lang="tr-TR" sz="2800"/>
            </a:br>
            <a:endParaRPr lang="tr-TR" sz="2800"/>
          </a:p>
          <a:p>
            <a:r>
              <a:rPr lang="tr-TR" sz="2800">
                <a:solidFill>
                  <a:srgbClr val="000000"/>
                </a:solidFill>
                <a:effectLst/>
              </a:rPr>
              <a:t>       </a:t>
            </a:r>
            <a:r>
              <a:rPr lang="tr-TR" sz="2800" u="sng">
                <a:solidFill>
                  <a:srgbClr val="000000"/>
                </a:solidFill>
                <a:effectLst/>
              </a:rPr>
              <a:t>Santral siyanoz, solukluk, sarılık ya da kıpkırmızı bir yüz</a:t>
            </a:r>
            <a:r>
              <a:rPr lang="tr-TR" sz="2800">
                <a:solidFill>
                  <a:srgbClr val="000000"/>
                </a:solidFill>
                <a:effectLst/>
              </a:rPr>
              <a:t>, </a:t>
            </a:r>
          </a:p>
          <a:p>
            <a:r>
              <a:rPr lang="tr-TR" sz="2800">
                <a:solidFill>
                  <a:srgbClr val="000000"/>
                </a:solidFill>
                <a:effectLst/>
              </a:rPr>
              <a:t>altta yatan tıbbi bir soruna işaret eder. </a:t>
            </a:r>
            <a:endParaRPr lang="tr-TR" sz="2800"/>
          </a:p>
        </p:txBody>
      </p:sp>
    </p:spTree>
    <p:extLst>
      <p:ext uri="{BB962C8B-B14F-4D97-AF65-F5344CB8AC3E}">
        <p14:creationId xmlns:p14="http://schemas.microsoft.com/office/powerpoint/2010/main" val="3979149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26D957D2-29EE-3E44-949C-87F54C6A97AF}"/>
              </a:ext>
            </a:extLst>
          </p:cNvPr>
          <p:cNvSpPr txBox="1"/>
          <p:nvPr/>
        </p:nvSpPr>
        <p:spPr>
          <a:xfrm>
            <a:off x="938564" y="1596640"/>
            <a:ext cx="9817179" cy="3785652"/>
          </a:xfrm>
          <a:prstGeom prst="rect">
            <a:avLst/>
          </a:prstGeom>
          <a:noFill/>
        </p:spPr>
        <p:txBody>
          <a:bodyPr wrap="square">
            <a:spAutoFit/>
          </a:bodyPr>
          <a:lstStyle/>
          <a:p>
            <a:r>
              <a:rPr lang="tr-TR" sz="4000" u="sng">
                <a:solidFill>
                  <a:srgbClr val="000000"/>
                </a:solidFill>
                <a:effectLst/>
              </a:rPr>
              <a:t>Akciğer hastalıkları düşündüren bulgular</a:t>
            </a:r>
            <a:r>
              <a:rPr lang="tr-TR" sz="4000">
                <a:solidFill>
                  <a:srgbClr val="000000"/>
                </a:solidFill>
                <a:effectLst/>
              </a:rPr>
              <a:t> : </a:t>
            </a:r>
            <a:br>
              <a:rPr lang="tr-TR" sz="4000"/>
            </a:br>
            <a:endParaRPr lang="tr-TR" sz="4000"/>
          </a:p>
          <a:p>
            <a:r>
              <a:rPr lang="tr-TR" sz="4000">
                <a:solidFill>
                  <a:srgbClr val="000000"/>
                </a:solidFill>
                <a:effectLst/>
              </a:rPr>
              <a:t>*  Siyanoz </a:t>
            </a:r>
            <a:br>
              <a:rPr lang="tr-TR" sz="4000"/>
            </a:br>
            <a:r>
              <a:rPr lang="tr-TR" sz="4000"/>
              <a:t>*  </a:t>
            </a:r>
            <a:r>
              <a:rPr lang="tr-TR" sz="4000">
                <a:solidFill>
                  <a:srgbClr val="000000"/>
                </a:solidFill>
                <a:effectLst/>
              </a:rPr>
              <a:t>Burun kanatlarının solunuma katılımı </a:t>
            </a:r>
            <a:br>
              <a:rPr lang="tr-TR" sz="4000"/>
            </a:br>
            <a:r>
              <a:rPr lang="tr-TR" sz="4000"/>
              <a:t>*  </a:t>
            </a:r>
            <a:r>
              <a:rPr lang="tr-TR" sz="4000">
                <a:solidFill>
                  <a:srgbClr val="000000"/>
                </a:solidFill>
                <a:effectLst/>
              </a:rPr>
              <a:t>İnterkostal retraksiyonlar </a:t>
            </a:r>
            <a:br>
              <a:rPr lang="tr-TR" sz="4000"/>
            </a:br>
            <a:r>
              <a:rPr lang="tr-TR" sz="4000"/>
              <a:t>*  </a:t>
            </a:r>
            <a:r>
              <a:rPr lang="tr-TR" sz="4000">
                <a:solidFill>
                  <a:srgbClr val="000000"/>
                </a:solidFill>
              </a:rPr>
              <a:t>İ</a:t>
            </a:r>
            <a:r>
              <a:rPr lang="tr-TR" sz="4000">
                <a:solidFill>
                  <a:srgbClr val="000000"/>
                </a:solidFill>
                <a:effectLst/>
              </a:rPr>
              <a:t>nleme bulguları </a:t>
            </a:r>
            <a:endParaRPr lang="tr-TR" sz="4000"/>
          </a:p>
        </p:txBody>
      </p:sp>
    </p:spTree>
    <p:extLst>
      <p:ext uri="{BB962C8B-B14F-4D97-AF65-F5344CB8AC3E}">
        <p14:creationId xmlns:p14="http://schemas.microsoft.com/office/powerpoint/2010/main" val="17833215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041DCF26-D1E0-F942-9736-9A0F5CE55CA8}"/>
              </a:ext>
            </a:extLst>
          </p:cNvPr>
          <p:cNvSpPr txBox="1"/>
          <p:nvPr/>
        </p:nvSpPr>
        <p:spPr>
          <a:xfrm>
            <a:off x="550193" y="1499547"/>
            <a:ext cx="11230420" cy="2031325"/>
          </a:xfrm>
          <a:prstGeom prst="rect">
            <a:avLst/>
          </a:prstGeom>
          <a:noFill/>
        </p:spPr>
        <p:txBody>
          <a:bodyPr wrap="square">
            <a:spAutoFit/>
          </a:bodyPr>
          <a:lstStyle/>
          <a:p>
            <a:r>
              <a:rPr lang="tr-TR" sz="3600">
                <a:solidFill>
                  <a:srgbClr val="000000"/>
                </a:solidFill>
                <a:effectLst/>
              </a:rPr>
              <a:t>Göbek kordonu , tırnaklar ve </a:t>
            </a:r>
          </a:p>
          <a:p>
            <a:r>
              <a:rPr lang="tr-TR" sz="3600">
                <a:solidFill>
                  <a:srgbClr val="000000"/>
                </a:solidFill>
                <a:effectLst/>
              </a:rPr>
              <a:t>derinin </a:t>
            </a:r>
            <a:r>
              <a:rPr lang="tr-TR" sz="3600" u="sng">
                <a:solidFill>
                  <a:srgbClr val="000000"/>
                </a:solidFill>
                <a:effectLst/>
              </a:rPr>
              <a:t>mekonyum ile bulaşık görünümü</a:t>
            </a:r>
            <a:br>
              <a:rPr lang="tr-TR" sz="3600"/>
            </a:br>
            <a:r>
              <a:rPr lang="tr-TR" sz="3600" b="1" u="sng">
                <a:solidFill>
                  <a:srgbClr val="000000"/>
                </a:solidFill>
                <a:effectLst/>
              </a:rPr>
              <a:t>fetal distres</a:t>
            </a:r>
            <a:r>
              <a:rPr lang="tr-TR" sz="3600" u="sng">
                <a:solidFill>
                  <a:srgbClr val="000000"/>
                </a:solidFill>
                <a:effectLst/>
              </a:rPr>
              <a:t> ve </a:t>
            </a:r>
            <a:r>
              <a:rPr lang="tr-TR" sz="3600" b="1" u="sng">
                <a:solidFill>
                  <a:srgbClr val="000000"/>
                </a:solidFill>
                <a:effectLst/>
              </a:rPr>
              <a:t>aspirasyon pnömonisi</a:t>
            </a:r>
            <a:r>
              <a:rPr lang="tr-TR" sz="3600" u="sng">
                <a:solidFill>
                  <a:srgbClr val="000000"/>
                </a:solidFill>
                <a:effectLst/>
              </a:rPr>
              <a:t> olasılığını</a:t>
            </a:r>
            <a:r>
              <a:rPr lang="tr-TR" sz="3600">
                <a:solidFill>
                  <a:srgbClr val="000000"/>
                </a:solidFill>
                <a:effectLst/>
              </a:rPr>
              <a:t> gösterir</a:t>
            </a:r>
            <a:br>
              <a:rPr lang="tr-TR"/>
            </a:br>
            <a:endParaRPr lang="tr-TR"/>
          </a:p>
        </p:txBody>
      </p:sp>
    </p:spTree>
    <p:extLst>
      <p:ext uri="{BB962C8B-B14F-4D97-AF65-F5344CB8AC3E}">
        <p14:creationId xmlns:p14="http://schemas.microsoft.com/office/powerpoint/2010/main" val="12845189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4F8F0970-ACBE-ED45-9219-5EC8C023AB6C}"/>
              </a:ext>
            </a:extLst>
          </p:cNvPr>
          <p:cNvSpPr txBox="1"/>
          <p:nvPr/>
        </p:nvSpPr>
        <p:spPr>
          <a:xfrm>
            <a:off x="792925" y="1272996"/>
            <a:ext cx="9854938" cy="3693319"/>
          </a:xfrm>
          <a:prstGeom prst="rect">
            <a:avLst/>
          </a:prstGeom>
          <a:noFill/>
        </p:spPr>
        <p:txBody>
          <a:bodyPr wrap="square">
            <a:spAutoFit/>
          </a:bodyPr>
          <a:lstStyle/>
          <a:p>
            <a:r>
              <a:rPr lang="tr-TR" sz="3600" b="1" u="sng">
                <a:solidFill>
                  <a:srgbClr val="000000"/>
                </a:solidFill>
                <a:effectLst/>
              </a:rPr>
              <a:t>Sinir sisteminin durumunu gösteren bulgular:</a:t>
            </a:r>
            <a:r>
              <a:rPr lang="tr-TR" sz="3600">
                <a:solidFill>
                  <a:srgbClr val="000000"/>
                </a:solidFill>
                <a:effectLst/>
              </a:rPr>
              <a:t> </a:t>
            </a:r>
          </a:p>
          <a:p>
            <a:br>
              <a:rPr lang="tr-TR" sz="3600"/>
            </a:br>
            <a:r>
              <a:rPr lang="tr-TR" sz="3600"/>
              <a:t>*  </a:t>
            </a:r>
            <a:r>
              <a:rPr lang="tr-TR" sz="3600">
                <a:solidFill>
                  <a:srgbClr val="000000"/>
                </a:solidFill>
                <a:effectLst/>
              </a:rPr>
              <a:t>Spontan aktivitesinin düzeyi</a:t>
            </a:r>
            <a:br>
              <a:rPr lang="tr-TR" sz="3600"/>
            </a:br>
            <a:r>
              <a:rPr lang="tr-TR" sz="3600"/>
              <a:t>*  </a:t>
            </a:r>
            <a:r>
              <a:rPr lang="tr-TR" sz="3600">
                <a:solidFill>
                  <a:srgbClr val="000000"/>
                </a:solidFill>
              </a:rPr>
              <a:t>P</a:t>
            </a:r>
            <a:r>
              <a:rPr lang="tr-TR" sz="3600">
                <a:solidFill>
                  <a:srgbClr val="000000"/>
                </a:solidFill>
                <a:effectLst/>
              </a:rPr>
              <a:t>asif kas tonusu </a:t>
            </a:r>
            <a:br>
              <a:rPr lang="tr-TR" sz="3600"/>
            </a:br>
            <a:r>
              <a:rPr lang="tr-TR" sz="3600"/>
              <a:t>*  </a:t>
            </a:r>
            <a:r>
              <a:rPr lang="tr-TR" sz="3600">
                <a:solidFill>
                  <a:srgbClr val="000000"/>
                </a:solidFill>
              </a:rPr>
              <a:t>A</a:t>
            </a:r>
            <a:r>
              <a:rPr lang="tr-TR" sz="3600">
                <a:solidFill>
                  <a:srgbClr val="000000"/>
                </a:solidFill>
                <a:effectLst/>
              </a:rPr>
              <a:t>ğlamanın şiddeti  </a:t>
            </a:r>
            <a:br>
              <a:rPr lang="tr-TR" sz="3600"/>
            </a:br>
            <a:r>
              <a:rPr lang="tr-TR" sz="3600"/>
              <a:t>*  </a:t>
            </a:r>
            <a:r>
              <a:rPr lang="tr-TR" sz="3600">
                <a:solidFill>
                  <a:srgbClr val="000000"/>
                </a:solidFill>
              </a:rPr>
              <a:t>A</a:t>
            </a:r>
            <a:r>
              <a:rPr lang="tr-TR" sz="3600">
                <a:solidFill>
                  <a:srgbClr val="000000"/>
                </a:solidFill>
                <a:effectLst/>
              </a:rPr>
              <a:t>pne  </a:t>
            </a:r>
            <a:br>
              <a:rPr lang="tr-TR"/>
            </a:br>
            <a:endParaRPr lang="tr-TR"/>
          </a:p>
        </p:txBody>
      </p:sp>
    </p:spTree>
    <p:extLst>
      <p:ext uri="{BB962C8B-B14F-4D97-AF65-F5344CB8AC3E}">
        <p14:creationId xmlns:p14="http://schemas.microsoft.com/office/powerpoint/2010/main" val="21769074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ikdörtgen: Eğimli 14">
            <a:extLst>
              <a:ext uri="{FF2B5EF4-FFF2-40B4-BE49-F238E27FC236}">
                <a16:creationId xmlns:a16="http://schemas.microsoft.com/office/drawing/2014/main" id="{61C51368-D32C-3D44-A10B-FADFECE0DBF0}"/>
              </a:ext>
            </a:extLst>
          </p:cNvPr>
          <p:cNvSpPr/>
          <p:nvPr/>
        </p:nvSpPr>
        <p:spPr>
          <a:xfrm>
            <a:off x="351333" y="926412"/>
            <a:ext cx="11489333" cy="208483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C24914F0-269A-5D4D-A926-BF0A60B8AA6D}"/>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4" name="Metin kutusu 23">
            <a:extLst>
              <a:ext uri="{FF2B5EF4-FFF2-40B4-BE49-F238E27FC236}">
                <a16:creationId xmlns:a16="http://schemas.microsoft.com/office/drawing/2014/main" id="{4DB10497-7382-F146-9228-75DC2525557B}"/>
              </a:ext>
            </a:extLst>
          </p:cNvPr>
          <p:cNvSpPr txBox="1"/>
          <p:nvPr/>
        </p:nvSpPr>
        <p:spPr>
          <a:xfrm>
            <a:off x="4452683" y="2338214"/>
            <a:ext cx="1828800" cy="1828800"/>
          </a:xfrm>
          <a:prstGeom prst="rect">
            <a:avLst/>
          </a:prstGeom>
          <a:noFill/>
        </p:spPr>
        <p:txBody>
          <a:bodyPr wrap="square" rtlCol="0">
            <a:spAutoFit/>
          </a:bodyPr>
          <a:lstStyle/>
          <a:p>
            <a:pPr algn="l"/>
            <a:endParaRPr lang="tr-TR"/>
          </a:p>
        </p:txBody>
      </p:sp>
      <p:sp>
        <p:nvSpPr>
          <p:cNvPr id="28" name="Metin kutusu 27">
            <a:extLst>
              <a:ext uri="{FF2B5EF4-FFF2-40B4-BE49-F238E27FC236}">
                <a16:creationId xmlns:a16="http://schemas.microsoft.com/office/drawing/2014/main" id="{EC7DAC51-744A-7349-9485-435D83E93C7A}"/>
              </a:ext>
            </a:extLst>
          </p:cNvPr>
          <p:cNvSpPr txBox="1"/>
          <p:nvPr/>
        </p:nvSpPr>
        <p:spPr>
          <a:xfrm>
            <a:off x="3215573" y="1553329"/>
            <a:ext cx="5760851" cy="830997"/>
          </a:xfrm>
          <a:prstGeom prst="rect">
            <a:avLst/>
          </a:prstGeom>
          <a:noFill/>
        </p:spPr>
        <p:txBody>
          <a:bodyPr wrap="square" rtlCol="0">
            <a:spAutoFit/>
          </a:bodyPr>
          <a:lstStyle/>
          <a:p>
            <a:pPr algn="l"/>
            <a:r>
              <a:rPr lang="tr-TR" sz="4800"/>
              <a:t>DERİ  MUAYENESİ</a:t>
            </a:r>
          </a:p>
        </p:txBody>
      </p:sp>
    </p:spTree>
    <p:extLst>
      <p:ext uri="{BB962C8B-B14F-4D97-AF65-F5344CB8AC3E}">
        <p14:creationId xmlns:p14="http://schemas.microsoft.com/office/powerpoint/2010/main" val="2651103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85A088DC-781C-2F48-96E2-1D19A1896ABC}"/>
              </a:ext>
            </a:extLst>
          </p:cNvPr>
          <p:cNvSpPr txBox="1"/>
          <p:nvPr/>
        </p:nvSpPr>
        <p:spPr>
          <a:xfrm>
            <a:off x="507041" y="2038952"/>
            <a:ext cx="11467758" cy="2246769"/>
          </a:xfrm>
          <a:prstGeom prst="rect">
            <a:avLst/>
          </a:prstGeom>
          <a:noFill/>
        </p:spPr>
        <p:txBody>
          <a:bodyPr wrap="square">
            <a:spAutoFit/>
          </a:bodyPr>
          <a:lstStyle/>
          <a:p>
            <a:r>
              <a:rPr lang="tr-TR" sz="2800" b="1">
                <a:solidFill>
                  <a:srgbClr val="000000"/>
                </a:solidFill>
                <a:effectLst/>
              </a:rPr>
              <a:t>       Yenidoğanların derisi ince, az tüylü , ter ve yağ bezi </a:t>
            </a:r>
            <a:r>
              <a:rPr lang="tr-TR" sz="2800">
                <a:solidFill>
                  <a:srgbClr val="000000"/>
                </a:solidFill>
                <a:effectLst/>
              </a:rPr>
              <a:t>yapımı azdır.</a:t>
            </a:r>
            <a:br>
              <a:rPr lang="tr-TR" sz="2800"/>
            </a:br>
            <a:r>
              <a:rPr lang="tr-TR" sz="2800"/>
              <a:t>        </a:t>
            </a:r>
          </a:p>
          <a:p>
            <a:r>
              <a:rPr lang="tr-TR" sz="2800">
                <a:solidFill>
                  <a:srgbClr val="000000"/>
                </a:solidFill>
                <a:effectLst/>
              </a:rPr>
              <a:t>        Deri muayenesinde solukluk, aşırı kırmızılık, sarılık, siyanoz, </a:t>
            </a:r>
            <a:br>
              <a:rPr lang="tr-TR" sz="2800"/>
            </a:br>
            <a:r>
              <a:rPr lang="tr-TR" sz="2800">
                <a:solidFill>
                  <a:srgbClr val="000000"/>
                </a:solidFill>
              </a:rPr>
              <a:t>m</a:t>
            </a:r>
            <a:r>
              <a:rPr lang="tr-TR" sz="2800">
                <a:solidFill>
                  <a:srgbClr val="000000"/>
                </a:solidFill>
                <a:effectLst/>
              </a:rPr>
              <a:t>ekonyum  ile boyanma, peteşi, ekimoz, konjenital nevüsler </a:t>
            </a:r>
            <a:br>
              <a:rPr lang="tr-TR" sz="2800"/>
            </a:br>
            <a:r>
              <a:rPr lang="tr-TR" sz="2800">
                <a:solidFill>
                  <a:srgbClr val="000000"/>
                </a:solidFill>
                <a:effectLst/>
              </a:rPr>
              <a:t>ve neonatalatal döküntüler olup olmadığına bakılmalıdır.</a:t>
            </a:r>
            <a:endParaRPr lang="tr-TR" sz="2800"/>
          </a:p>
        </p:txBody>
      </p:sp>
    </p:spTree>
    <p:extLst>
      <p:ext uri="{BB962C8B-B14F-4D97-AF65-F5344CB8AC3E}">
        <p14:creationId xmlns:p14="http://schemas.microsoft.com/office/powerpoint/2010/main" val="18386150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191BCBD7-B4A0-3843-94EA-C8B343B18F57}"/>
              </a:ext>
            </a:extLst>
          </p:cNvPr>
          <p:cNvSpPr txBox="1"/>
          <p:nvPr/>
        </p:nvSpPr>
        <p:spPr>
          <a:xfrm>
            <a:off x="167215" y="1674674"/>
            <a:ext cx="13037427" cy="3539430"/>
          </a:xfrm>
          <a:prstGeom prst="rect">
            <a:avLst/>
          </a:prstGeom>
          <a:noFill/>
        </p:spPr>
        <p:txBody>
          <a:bodyPr wrap="square">
            <a:spAutoFit/>
          </a:bodyPr>
          <a:lstStyle/>
          <a:p>
            <a:r>
              <a:rPr lang="tr-TR" sz="3200" b="1" u="sng">
                <a:solidFill>
                  <a:srgbClr val="000000"/>
                </a:solidFill>
                <a:effectLst/>
              </a:rPr>
              <a:t>Prematür bebeklerde</a:t>
            </a:r>
            <a:r>
              <a:rPr lang="tr-TR" sz="3200" b="1">
                <a:solidFill>
                  <a:srgbClr val="000000"/>
                </a:solidFill>
                <a:effectLst/>
              </a:rPr>
              <a:t> Vazomotor dengesizlik sonucu </a:t>
            </a:r>
            <a:r>
              <a:rPr lang="tr-TR" sz="3200" b="1" u="sng">
                <a:solidFill>
                  <a:srgbClr val="000000"/>
                </a:solidFill>
                <a:effectLst/>
              </a:rPr>
              <a:t>normal bulgular</a:t>
            </a:r>
            <a:r>
              <a:rPr lang="tr-TR" sz="3200" b="1">
                <a:solidFill>
                  <a:srgbClr val="000000"/>
                </a:solidFill>
                <a:effectLst/>
              </a:rPr>
              <a:t>: </a:t>
            </a:r>
            <a:br>
              <a:rPr lang="tr-TR" sz="3200" b="1"/>
            </a:br>
            <a:endParaRPr lang="tr-TR" sz="3200" b="1"/>
          </a:p>
          <a:p>
            <a:r>
              <a:rPr lang="tr-TR" sz="3200">
                <a:solidFill>
                  <a:srgbClr val="000000"/>
                </a:solidFill>
                <a:effectLst/>
              </a:rPr>
              <a:t>* Kutis marmaratus</a:t>
            </a:r>
            <a:br>
              <a:rPr lang="tr-TR" sz="3200"/>
            </a:br>
            <a:r>
              <a:rPr lang="tr-TR" sz="3200">
                <a:solidFill>
                  <a:srgbClr val="000000"/>
                </a:solidFill>
                <a:effectLst/>
              </a:rPr>
              <a:t>* Telenjiektazi</a:t>
            </a:r>
            <a:br>
              <a:rPr lang="tr-TR" sz="3200"/>
            </a:br>
            <a:r>
              <a:rPr lang="tr-TR" sz="3200">
                <a:solidFill>
                  <a:srgbClr val="000000"/>
                </a:solidFill>
                <a:effectLst/>
              </a:rPr>
              <a:t>* Flebektazi (venöz belirginleşme ile birlikte aralıklı beneklenme), </a:t>
            </a:r>
            <a:br>
              <a:rPr lang="tr-TR" sz="3200"/>
            </a:br>
            <a:r>
              <a:rPr lang="tr-TR" sz="3200">
                <a:solidFill>
                  <a:srgbClr val="000000"/>
                </a:solidFill>
                <a:effectLst/>
              </a:rPr>
              <a:t>* Akrosiyanoz (ellerde ve ayaklarda)</a:t>
            </a:r>
            <a:br>
              <a:rPr lang="tr-TR" sz="3200"/>
            </a:br>
            <a:endParaRPr lang="tr-TR" sz="3200"/>
          </a:p>
        </p:txBody>
      </p:sp>
    </p:spTree>
    <p:extLst>
      <p:ext uri="{BB962C8B-B14F-4D97-AF65-F5344CB8AC3E}">
        <p14:creationId xmlns:p14="http://schemas.microsoft.com/office/powerpoint/2010/main" val="429550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617EF21-74E6-7947-9561-19E802C5076C}"/>
              </a:ext>
            </a:extLst>
          </p:cNvPr>
          <p:cNvSpPr txBox="1"/>
          <p:nvPr/>
        </p:nvSpPr>
        <p:spPr>
          <a:xfrm>
            <a:off x="1699128" y="539406"/>
            <a:ext cx="12681420" cy="5078313"/>
          </a:xfrm>
          <a:prstGeom prst="rect">
            <a:avLst/>
          </a:prstGeom>
          <a:noFill/>
        </p:spPr>
        <p:txBody>
          <a:bodyPr wrap="square">
            <a:spAutoFit/>
          </a:bodyPr>
          <a:lstStyle/>
          <a:p>
            <a:endParaRPr lang="tr-TR"/>
          </a:p>
        </p:txBody>
      </p:sp>
      <p:sp>
        <p:nvSpPr>
          <p:cNvPr id="4" name="Başlık 3">
            <a:extLst>
              <a:ext uri="{FF2B5EF4-FFF2-40B4-BE49-F238E27FC236}">
                <a16:creationId xmlns:a16="http://schemas.microsoft.com/office/drawing/2014/main" id="{54E0C3ED-FB7B-1547-A756-15DF84F816DD}"/>
              </a:ext>
            </a:extLst>
          </p:cNvPr>
          <p:cNvSpPr>
            <a:spLocks noGrp="1"/>
          </p:cNvSpPr>
          <p:nvPr>
            <p:ph type="title"/>
          </p:nvPr>
        </p:nvSpPr>
        <p:spPr>
          <a:xfrm>
            <a:off x="981716" y="311184"/>
            <a:ext cx="10393659" cy="2871307"/>
          </a:xfrm>
        </p:spPr>
        <p:txBody>
          <a:bodyPr>
            <a:normAutofit/>
          </a:bodyPr>
          <a:lstStyle/>
          <a:p>
            <a:r>
              <a:rPr lang="tr-TR" sz="3600" b="1">
                <a:solidFill>
                  <a:srgbClr val="000000"/>
                </a:solidFill>
                <a:effectLst/>
              </a:rPr>
              <a:t>YÜKSEK RİSKLİ DOĞUMLAR</a:t>
            </a:r>
            <a:r>
              <a:rPr lang="tr-TR" sz="2800">
                <a:solidFill>
                  <a:srgbClr val="000000"/>
                </a:solidFill>
                <a:effectLst/>
              </a:rPr>
              <a:t> </a:t>
            </a:r>
            <a:br>
              <a:rPr lang="tr-TR" sz="2800"/>
            </a:br>
            <a:r>
              <a:rPr lang="tr-TR" sz="2700">
                <a:solidFill>
                  <a:srgbClr val="000000"/>
                </a:solidFill>
                <a:effectLst/>
              </a:rPr>
              <a:t>Fetal ve maternal faktörler, </a:t>
            </a:r>
            <a:r>
              <a:rPr lang="tr-TR" sz="2700" u="sng">
                <a:solidFill>
                  <a:srgbClr val="000000"/>
                </a:solidFill>
                <a:effectLst/>
              </a:rPr>
              <a:t>yüksek riskli doğumları </a:t>
            </a:r>
            <a:br>
              <a:rPr lang="tr-TR" sz="2700" u="sng"/>
            </a:br>
            <a:r>
              <a:rPr lang="tr-TR" sz="2700" u="sng">
                <a:solidFill>
                  <a:srgbClr val="000000"/>
                </a:solidFill>
                <a:effectLst/>
              </a:rPr>
              <a:t>öngörebilir</a:t>
            </a:r>
            <a:r>
              <a:rPr lang="tr-TR" sz="2700">
                <a:solidFill>
                  <a:srgbClr val="000000"/>
                </a:solidFill>
                <a:effectLst/>
              </a:rPr>
              <a:t>: (Kattwinkel, 2011)</a:t>
            </a:r>
            <a:br>
              <a:rPr lang="tr-TR" sz="2700">
                <a:solidFill>
                  <a:srgbClr val="000000"/>
                </a:solidFill>
                <a:effectLst/>
              </a:rPr>
            </a:br>
            <a:r>
              <a:rPr lang="tr-TR" sz="2700">
                <a:solidFill>
                  <a:srgbClr val="000000"/>
                </a:solidFill>
                <a:effectLst/>
              </a:rPr>
              <a:t>Yüksek riskli doğumlarda, </a:t>
            </a:r>
            <a:r>
              <a:rPr lang="tr-TR" sz="2700" u="sng">
                <a:solidFill>
                  <a:srgbClr val="000000"/>
                </a:solidFill>
                <a:effectLst/>
              </a:rPr>
              <a:t>yenidoğan resüsitasyonu ve stabilizasyonu konusunda yetkin bir ekip</a:t>
            </a:r>
            <a:r>
              <a:rPr lang="tr-TR" sz="2700">
                <a:solidFill>
                  <a:srgbClr val="000000"/>
                </a:solidFill>
                <a:effectLst/>
              </a:rPr>
              <a:t> hazır bulunmalıdır.</a:t>
            </a:r>
            <a:endParaRPr lang="tr-TR" sz="2700"/>
          </a:p>
        </p:txBody>
      </p:sp>
      <p:sp>
        <p:nvSpPr>
          <p:cNvPr id="5" name="İçerik Yer Tutucusu 4">
            <a:extLst>
              <a:ext uri="{FF2B5EF4-FFF2-40B4-BE49-F238E27FC236}">
                <a16:creationId xmlns:a16="http://schemas.microsoft.com/office/drawing/2014/main" id="{9D21D2E2-0DF7-BB43-BC11-F1F0C9EA78D5}"/>
              </a:ext>
            </a:extLst>
          </p:cNvPr>
          <p:cNvSpPr>
            <a:spLocks noGrp="1"/>
          </p:cNvSpPr>
          <p:nvPr>
            <p:ph sz="half" idx="1"/>
          </p:nvPr>
        </p:nvSpPr>
        <p:spPr>
          <a:xfrm>
            <a:off x="345219" y="3193279"/>
            <a:ext cx="5674581" cy="2983683"/>
          </a:xfrm>
        </p:spPr>
        <p:txBody>
          <a:bodyPr>
            <a:normAutofit/>
          </a:bodyPr>
          <a:lstStyle/>
          <a:p>
            <a:r>
              <a:rPr lang="tr-TR" sz="2400" b="1" u="sng">
                <a:solidFill>
                  <a:srgbClr val="000000"/>
                </a:solidFill>
                <a:effectLst/>
              </a:rPr>
              <a:t>Fetal faktörler; </a:t>
            </a:r>
            <a:br>
              <a:rPr lang="tr-TR" sz="2400"/>
            </a:br>
            <a:r>
              <a:rPr lang="tr-TR" sz="2400">
                <a:solidFill>
                  <a:srgbClr val="000000"/>
                </a:solidFill>
                <a:effectLst/>
              </a:rPr>
              <a:t>• prematürite </a:t>
            </a:r>
            <a:br>
              <a:rPr lang="tr-TR" sz="2400"/>
            </a:br>
            <a:r>
              <a:rPr lang="tr-TR" sz="2400">
                <a:solidFill>
                  <a:srgbClr val="000000"/>
                </a:solidFill>
                <a:effectLst/>
              </a:rPr>
              <a:t>• 42 haftadan büyük gestasyonel yaş </a:t>
            </a:r>
            <a:br>
              <a:rPr lang="tr-TR" sz="2400"/>
            </a:br>
            <a:r>
              <a:rPr lang="tr-TR" sz="2400">
                <a:solidFill>
                  <a:srgbClr val="000000"/>
                </a:solidFill>
                <a:effectLst/>
              </a:rPr>
              <a:t>• çoklu gebelikler</a:t>
            </a:r>
            <a:br>
              <a:rPr lang="tr-TR" sz="2400"/>
            </a:br>
            <a:r>
              <a:rPr lang="tr-TR" sz="2400">
                <a:solidFill>
                  <a:srgbClr val="000000"/>
                </a:solidFill>
                <a:effectLst/>
              </a:rPr>
              <a:t>• mekonyumla bulaşık sıvı </a:t>
            </a:r>
            <a:br>
              <a:rPr lang="tr-TR" sz="2400"/>
            </a:br>
            <a:r>
              <a:rPr lang="tr-TR" sz="2400">
                <a:solidFill>
                  <a:srgbClr val="000000"/>
                </a:solidFill>
                <a:effectLst/>
              </a:rPr>
              <a:t>• güven vermeyen fetal kalp sesleri</a:t>
            </a:r>
            <a:br>
              <a:rPr lang="tr-TR" sz="2400"/>
            </a:br>
            <a:r>
              <a:rPr lang="tr-TR" sz="2400">
                <a:solidFill>
                  <a:srgbClr val="000000"/>
                </a:solidFill>
                <a:effectLst/>
              </a:rPr>
              <a:t>• prezentasyon anomalileri (örn. makat) </a:t>
            </a:r>
            <a:br>
              <a:rPr lang="tr-TR" sz="2400"/>
            </a:br>
            <a:r>
              <a:rPr lang="tr-TR" sz="2400">
                <a:solidFill>
                  <a:srgbClr val="000000"/>
                </a:solidFill>
                <a:effectLst/>
              </a:rPr>
              <a:t>• konjenital anomalilerdir. </a:t>
            </a:r>
            <a:endParaRPr lang="tr-TR" sz="2400"/>
          </a:p>
        </p:txBody>
      </p:sp>
      <p:sp>
        <p:nvSpPr>
          <p:cNvPr id="6" name="İçerik Yer Tutucusu 5">
            <a:extLst>
              <a:ext uri="{FF2B5EF4-FFF2-40B4-BE49-F238E27FC236}">
                <a16:creationId xmlns:a16="http://schemas.microsoft.com/office/drawing/2014/main" id="{311AEF9C-7749-A145-BC8A-AF2C53CEE7D1}"/>
              </a:ext>
            </a:extLst>
          </p:cNvPr>
          <p:cNvSpPr>
            <a:spLocks noGrp="1"/>
          </p:cNvSpPr>
          <p:nvPr>
            <p:ph sz="half" idx="2"/>
          </p:nvPr>
        </p:nvSpPr>
        <p:spPr>
          <a:xfrm>
            <a:off x="6172200" y="3031457"/>
            <a:ext cx="5181600" cy="3145505"/>
          </a:xfrm>
        </p:spPr>
        <p:txBody>
          <a:bodyPr>
            <a:normAutofit/>
          </a:bodyPr>
          <a:lstStyle/>
          <a:p>
            <a:r>
              <a:rPr lang="tr-TR" sz="2400" b="1" u="sng">
                <a:solidFill>
                  <a:srgbClr val="000000"/>
                </a:solidFill>
                <a:effectLst/>
              </a:rPr>
              <a:t>Maternal faktörlerden bazıları ise </a:t>
            </a:r>
            <a:br>
              <a:rPr lang="tr-TR" sz="2400"/>
            </a:br>
            <a:r>
              <a:rPr lang="tr-TR" sz="2400">
                <a:solidFill>
                  <a:srgbClr val="000000"/>
                </a:solidFill>
                <a:effectLst/>
              </a:rPr>
              <a:t>• diyabet</a:t>
            </a:r>
            <a:br>
              <a:rPr lang="tr-TR" sz="2400"/>
            </a:br>
            <a:r>
              <a:rPr lang="tr-TR" sz="2400">
                <a:solidFill>
                  <a:srgbClr val="000000"/>
                </a:solidFill>
                <a:effectLst/>
              </a:rPr>
              <a:t>• hipertansiyon</a:t>
            </a:r>
            <a:br>
              <a:rPr lang="tr-TR" sz="2400"/>
            </a:br>
            <a:r>
              <a:rPr lang="tr-TR" sz="2400">
                <a:solidFill>
                  <a:srgbClr val="000000"/>
                </a:solidFill>
                <a:effectLst/>
              </a:rPr>
              <a:t>• madde kötüye kullanımı, </a:t>
            </a:r>
            <a:br>
              <a:rPr lang="tr-TR" sz="2400"/>
            </a:br>
            <a:r>
              <a:rPr lang="tr-TR" sz="2400">
                <a:solidFill>
                  <a:srgbClr val="000000"/>
                </a:solidFill>
                <a:effectLst/>
              </a:rPr>
              <a:t>• anne yaşının ileri oluşu</a:t>
            </a:r>
            <a:br>
              <a:rPr lang="tr-TR" sz="2400"/>
            </a:br>
            <a:r>
              <a:rPr lang="tr-TR" sz="2400">
                <a:solidFill>
                  <a:srgbClr val="000000"/>
                </a:solidFill>
                <a:effectLst/>
              </a:rPr>
              <a:t>• plasenta anomalileri  </a:t>
            </a:r>
            <a:br>
              <a:rPr lang="tr-TR" sz="2400"/>
            </a:br>
            <a:r>
              <a:rPr lang="tr-TR" sz="2400">
                <a:solidFill>
                  <a:srgbClr val="000000"/>
                </a:solidFill>
                <a:effectLst/>
              </a:rPr>
              <a:t>• koryoamniyonittir </a:t>
            </a:r>
            <a:endParaRPr lang="tr-TR" sz="2400"/>
          </a:p>
        </p:txBody>
      </p:sp>
    </p:spTree>
    <p:extLst>
      <p:ext uri="{BB962C8B-B14F-4D97-AF65-F5344CB8AC3E}">
        <p14:creationId xmlns:p14="http://schemas.microsoft.com/office/powerpoint/2010/main" val="25602395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4AAC82B7-4BBA-6141-950F-0647A966B613}"/>
              </a:ext>
            </a:extLst>
          </p:cNvPr>
          <p:cNvSpPr txBox="1"/>
          <p:nvPr/>
        </p:nvSpPr>
        <p:spPr>
          <a:xfrm>
            <a:off x="647286" y="1197479"/>
            <a:ext cx="10777319" cy="4555093"/>
          </a:xfrm>
          <a:prstGeom prst="rect">
            <a:avLst/>
          </a:prstGeom>
          <a:noFill/>
        </p:spPr>
        <p:txBody>
          <a:bodyPr wrap="square">
            <a:spAutoFit/>
          </a:bodyPr>
          <a:lstStyle/>
          <a:p>
            <a:r>
              <a:rPr lang="tr-TR" sz="4000" b="1">
                <a:solidFill>
                  <a:srgbClr val="000000"/>
                </a:solidFill>
                <a:effectLst/>
              </a:rPr>
              <a:t>Yenidoğan  benign döküntüleri : </a:t>
            </a:r>
            <a:br>
              <a:rPr lang="tr-TR" sz="4000" b="1"/>
            </a:br>
            <a:endParaRPr lang="tr-TR" sz="4000" b="1"/>
          </a:p>
          <a:p>
            <a:r>
              <a:rPr lang="tr-TR" sz="3200">
                <a:solidFill>
                  <a:srgbClr val="000000"/>
                </a:solidFill>
                <a:effectLst/>
              </a:rPr>
              <a:t>1. Erythema toxicum neonatorum (ETN)</a:t>
            </a:r>
            <a:br>
              <a:rPr lang="tr-TR" sz="3200"/>
            </a:br>
            <a:r>
              <a:rPr lang="tr-TR" sz="3200">
                <a:solidFill>
                  <a:srgbClr val="000000"/>
                </a:solidFill>
                <a:effectLst/>
              </a:rPr>
              <a:t>2. Transient neonatal püstüler melanozis (TNPM)</a:t>
            </a:r>
            <a:br>
              <a:rPr lang="tr-TR" sz="3200"/>
            </a:br>
            <a:r>
              <a:rPr lang="tr-TR" sz="3200">
                <a:solidFill>
                  <a:srgbClr val="000000"/>
                </a:solidFill>
                <a:effectLst/>
              </a:rPr>
              <a:t>3. Neonatal akne</a:t>
            </a:r>
            <a:br>
              <a:rPr lang="tr-TR" sz="3200"/>
            </a:br>
            <a:r>
              <a:rPr lang="tr-TR" sz="3200">
                <a:solidFill>
                  <a:srgbClr val="000000"/>
                </a:solidFill>
                <a:effectLst/>
              </a:rPr>
              <a:t>4. İnfantil akne</a:t>
            </a:r>
            <a:br>
              <a:rPr lang="tr-TR" sz="3200"/>
            </a:br>
            <a:r>
              <a:rPr lang="tr-TR" sz="3200">
                <a:solidFill>
                  <a:srgbClr val="000000"/>
                </a:solidFill>
                <a:effectLst/>
              </a:rPr>
              <a:t>5. Milia</a:t>
            </a:r>
            <a:br>
              <a:rPr lang="tr-TR" sz="3200"/>
            </a:br>
            <a:r>
              <a:rPr lang="tr-TR" sz="3200">
                <a:solidFill>
                  <a:srgbClr val="000000"/>
                </a:solidFill>
                <a:effectLst/>
              </a:rPr>
              <a:t>6. Miliaria ( En sık şekli miliaria rubra= sıcak döküntüsü= isilik ) </a:t>
            </a:r>
            <a:br>
              <a:rPr lang="tr-TR"/>
            </a:br>
            <a:endParaRPr lang="tr-TR"/>
          </a:p>
        </p:txBody>
      </p:sp>
    </p:spTree>
    <p:extLst>
      <p:ext uri="{BB962C8B-B14F-4D97-AF65-F5344CB8AC3E}">
        <p14:creationId xmlns:p14="http://schemas.microsoft.com/office/powerpoint/2010/main" val="42555341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05EA01-8AA4-9B4E-90B6-3E825AB16283}"/>
              </a:ext>
            </a:extLst>
          </p:cNvPr>
          <p:cNvSpPr>
            <a:spLocks noGrp="1"/>
          </p:cNvSpPr>
          <p:nvPr>
            <p:ph type="title"/>
          </p:nvPr>
        </p:nvSpPr>
        <p:spPr>
          <a:xfrm>
            <a:off x="431524" y="560982"/>
            <a:ext cx="4351289" cy="1464054"/>
          </a:xfrm>
        </p:spPr>
        <p:txBody>
          <a:bodyPr>
            <a:normAutofit/>
          </a:bodyPr>
          <a:lstStyle/>
          <a:p>
            <a:r>
              <a:rPr lang="tr-TR" b="1" u="sng">
                <a:solidFill>
                  <a:srgbClr val="000000"/>
                </a:solidFill>
                <a:effectLst/>
              </a:rPr>
              <a:t>1. Eythema toxicum neonatorum (ETN)</a:t>
            </a:r>
            <a:r>
              <a:rPr lang="tr-TR">
                <a:solidFill>
                  <a:srgbClr val="000000"/>
                </a:solidFill>
                <a:effectLst/>
              </a:rPr>
              <a:t>,</a:t>
            </a:r>
            <a:endParaRPr lang="tr-TR"/>
          </a:p>
        </p:txBody>
      </p:sp>
      <p:pic>
        <p:nvPicPr>
          <p:cNvPr id="7" name="Resim 7">
            <a:extLst>
              <a:ext uri="{FF2B5EF4-FFF2-40B4-BE49-F238E27FC236}">
                <a16:creationId xmlns:a16="http://schemas.microsoft.com/office/drawing/2014/main" id="{398DD68C-AD78-264A-9241-46D074CC7E0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7367" b="17367"/>
          <a:stretch/>
        </p:blipFill>
        <p:spPr/>
      </p:pic>
      <p:sp>
        <p:nvSpPr>
          <p:cNvPr id="4" name="Metin Yer Tutucusu 3">
            <a:extLst>
              <a:ext uri="{FF2B5EF4-FFF2-40B4-BE49-F238E27FC236}">
                <a16:creationId xmlns:a16="http://schemas.microsoft.com/office/drawing/2014/main" id="{4DF0A988-D444-EE4C-B7CF-FE2704E91ADE}"/>
              </a:ext>
            </a:extLst>
          </p:cNvPr>
          <p:cNvSpPr>
            <a:spLocks noGrp="1"/>
          </p:cNvSpPr>
          <p:nvPr>
            <p:ph type="body" sz="half" idx="2"/>
          </p:nvPr>
        </p:nvSpPr>
        <p:spPr>
          <a:xfrm>
            <a:off x="215762" y="2243926"/>
            <a:ext cx="4967426" cy="4053092"/>
          </a:xfrm>
        </p:spPr>
        <p:txBody>
          <a:bodyPr>
            <a:normAutofit lnSpcReduction="10000"/>
          </a:bodyPr>
          <a:lstStyle/>
          <a:p>
            <a:r>
              <a:rPr lang="tr-TR">
                <a:solidFill>
                  <a:srgbClr val="000000"/>
                </a:solidFill>
                <a:effectLst/>
              </a:rPr>
              <a:t>     </a:t>
            </a:r>
            <a:r>
              <a:rPr lang="tr-TR" sz="2000">
                <a:solidFill>
                  <a:srgbClr val="000000"/>
                </a:solidFill>
                <a:effectLst/>
              </a:rPr>
              <a:t>Full-term bebeklerde %31-72 görülür </a:t>
            </a:r>
            <a:br>
              <a:rPr lang="tr-TR" sz="2000"/>
            </a:br>
            <a:r>
              <a:rPr lang="tr-TR" sz="2000">
                <a:solidFill>
                  <a:srgbClr val="000000"/>
                </a:solidFill>
                <a:effectLst/>
              </a:rPr>
              <a:t>    </a:t>
            </a:r>
            <a:r>
              <a:rPr lang="tr-TR" sz="2000" u="sng">
                <a:solidFill>
                  <a:srgbClr val="000000"/>
                </a:solidFill>
                <a:effectLst/>
              </a:rPr>
              <a:t>Benign</a:t>
            </a:r>
            <a:r>
              <a:rPr lang="tr-TR" sz="2000">
                <a:solidFill>
                  <a:srgbClr val="000000"/>
                </a:solidFill>
                <a:effectLst/>
              </a:rPr>
              <a:t> bir deri lezyonudur (Şekil 21 10) (Treadwell, 1997) . </a:t>
            </a:r>
            <a:br>
              <a:rPr lang="tr-TR" sz="2000"/>
            </a:br>
            <a:r>
              <a:rPr lang="tr-TR" sz="2000">
                <a:solidFill>
                  <a:srgbClr val="000000"/>
                </a:solidFill>
                <a:effectLst/>
              </a:rPr>
              <a:t>    Eritematöz zeminde, hızla püstüle ilerleyen, </a:t>
            </a:r>
            <a:r>
              <a:rPr lang="tr-TR" sz="2000" u="sng">
                <a:solidFill>
                  <a:srgbClr val="000000"/>
                </a:solidFill>
                <a:effectLst/>
              </a:rPr>
              <a:t>multipl eritematöz makul ve papüllerle</a:t>
            </a:r>
            <a:r>
              <a:rPr lang="tr-TR" sz="2000">
                <a:solidFill>
                  <a:srgbClr val="000000"/>
                </a:solidFill>
                <a:effectLst/>
              </a:rPr>
              <a:t> karakterizedir. </a:t>
            </a:r>
            <a:br>
              <a:rPr lang="tr-TR" sz="2000"/>
            </a:br>
            <a:r>
              <a:rPr lang="tr-TR" sz="2000"/>
              <a:t>     </a:t>
            </a:r>
            <a:r>
              <a:rPr lang="tr-TR" sz="2000">
                <a:solidFill>
                  <a:srgbClr val="000000"/>
                </a:solidFill>
                <a:effectLst/>
              </a:rPr>
              <a:t>Lezyonlar, </a:t>
            </a:r>
            <a:r>
              <a:rPr lang="tr-TR" sz="2000" u="sng">
                <a:solidFill>
                  <a:srgbClr val="000000"/>
                </a:solidFill>
                <a:effectLst/>
              </a:rPr>
              <a:t>avuç içi ve ayak tabanı hariç, </a:t>
            </a:r>
            <a:r>
              <a:rPr lang="tr-TR" sz="2000">
                <a:solidFill>
                  <a:srgbClr val="000000"/>
                </a:solidFill>
                <a:effectLst/>
              </a:rPr>
              <a:t>gövde ve proksimal ekstremitelerde dağınık halde bulunurlar. </a:t>
            </a:r>
          </a:p>
          <a:p>
            <a:r>
              <a:rPr lang="tr-TR" sz="2000">
                <a:solidFill>
                  <a:srgbClr val="000000"/>
                </a:solidFill>
                <a:effectLst/>
              </a:rPr>
              <a:t>       Tipik olarak </a:t>
            </a:r>
            <a:r>
              <a:rPr lang="tr-TR" sz="2000" u="sng">
                <a:solidFill>
                  <a:srgbClr val="000000"/>
                </a:solidFill>
                <a:effectLst/>
              </a:rPr>
              <a:t>yaşamın ilk 24 ile 48. saatleri arasında ortaya çıkar </a:t>
            </a:r>
            <a:br>
              <a:rPr lang="tr-TR" sz="2000"/>
            </a:br>
            <a:r>
              <a:rPr lang="tr-TR" sz="2000">
                <a:solidFill>
                  <a:srgbClr val="000000"/>
                </a:solidFill>
                <a:effectLst/>
              </a:rPr>
              <a:t>ve </a:t>
            </a:r>
            <a:r>
              <a:rPr lang="tr-TR" sz="2000" u="sng">
                <a:solidFill>
                  <a:srgbClr val="000000"/>
                </a:solidFill>
                <a:effectLst/>
              </a:rPr>
              <a:t>5 ile 7 gün içinde gerileyip. kaybolurlar. </a:t>
            </a:r>
          </a:p>
          <a:p>
            <a:r>
              <a:rPr lang="tr-TR" sz="2000">
                <a:solidFill>
                  <a:srgbClr val="000000"/>
                </a:solidFill>
              </a:rPr>
              <a:t>Mikroskopi : </a:t>
            </a:r>
            <a:r>
              <a:rPr lang="tr-TR" sz="2000">
                <a:solidFill>
                  <a:srgbClr val="000000"/>
                </a:solidFill>
                <a:effectLst/>
              </a:rPr>
              <a:t>Püstülden hazırlanmış Wright-boyalı yaymada </a:t>
            </a:r>
            <a:r>
              <a:rPr lang="tr-TR" sz="2000" u="sng">
                <a:solidFill>
                  <a:srgbClr val="000000"/>
                </a:solidFill>
                <a:effectLst/>
              </a:rPr>
              <a:t>eozinofil hakimiyeti.</a:t>
            </a:r>
            <a:endParaRPr lang="tr-TR" sz="2000" u="sng"/>
          </a:p>
        </p:txBody>
      </p:sp>
    </p:spTree>
    <p:extLst>
      <p:ext uri="{BB962C8B-B14F-4D97-AF65-F5344CB8AC3E}">
        <p14:creationId xmlns:p14="http://schemas.microsoft.com/office/powerpoint/2010/main" val="42934790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4A2F7B-F41A-724C-B541-7A903EB5DE41}"/>
              </a:ext>
            </a:extLst>
          </p:cNvPr>
          <p:cNvSpPr>
            <a:spLocks noGrp="1"/>
          </p:cNvSpPr>
          <p:nvPr>
            <p:ph type="title"/>
          </p:nvPr>
        </p:nvSpPr>
        <p:spPr/>
        <p:txBody>
          <a:bodyPr/>
          <a:lstStyle/>
          <a:p>
            <a:r>
              <a:rPr lang="tr-TR" b="1" u="sng">
                <a:solidFill>
                  <a:srgbClr val="000000"/>
                </a:solidFill>
                <a:effectLst/>
              </a:rPr>
              <a:t>2. Transient neonatal püstüler melanozis (TNPM)</a:t>
            </a:r>
            <a:r>
              <a:rPr lang="tr-TR">
                <a:solidFill>
                  <a:srgbClr val="000000"/>
                </a:solidFill>
                <a:effectLst/>
              </a:rPr>
              <a:t>,</a:t>
            </a:r>
            <a:endParaRPr lang="tr-TR"/>
          </a:p>
        </p:txBody>
      </p:sp>
      <p:pic>
        <p:nvPicPr>
          <p:cNvPr id="5" name="Resim 5">
            <a:extLst>
              <a:ext uri="{FF2B5EF4-FFF2-40B4-BE49-F238E27FC236}">
                <a16:creationId xmlns:a16="http://schemas.microsoft.com/office/drawing/2014/main" id="{F0AADA62-9183-3E47-9880-B4FFD8FDE4F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4785" b="4785"/>
          <a:stretch/>
        </p:blipFill>
        <p:spPr>
          <a:xfrm>
            <a:off x="5901095" y="585388"/>
            <a:ext cx="6172200" cy="4873625"/>
          </a:xfrm>
        </p:spPr>
      </p:pic>
      <p:sp>
        <p:nvSpPr>
          <p:cNvPr id="4" name="Metin Yer Tutucusu 3">
            <a:extLst>
              <a:ext uri="{FF2B5EF4-FFF2-40B4-BE49-F238E27FC236}">
                <a16:creationId xmlns:a16="http://schemas.microsoft.com/office/drawing/2014/main" id="{996BDEB7-B595-F443-8AE0-A6271D54482A}"/>
              </a:ext>
            </a:extLst>
          </p:cNvPr>
          <p:cNvSpPr>
            <a:spLocks noGrp="1"/>
          </p:cNvSpPr>
          <p:nvPr>
            <p:ph type="body" sz="half" idx="2"/>
          </p:nvPr>
        </p:nvSpPr>
        <p:spPr>
          <a:xfrm>
            <a:off x="226550" y="2200774"/>
            <a:ext cx="5674545" cy="4455488"/>
          </a:xfrm>
        </p:spPr>
        <p:txBody>
          <a:bodyPr>
            <a:noAutofit/>
          </a:bodyPr>
          <a:lstStyle/>
          <a:p>
            <a:r>
              <a:rPr lang="tr-TR" sz="1800">
                <a:solidFill>
                  <a:srgbClr val="000000"/>
                </a:solidFill>
                <a:effectLst/>
              </a:rPr>
              <a:t>ETN'a kıyasla daha az sıklıkta görülen </a:t>
            </a:r>
            <a:r>
              <a:rPr lang="tr-TR" sz="1800" u="sng">
                <a:solidFill>
                  <a:srgbClr val="000000"/>
                </a:solidFill>
                <a:effectLst/>
              </a:rPr>
              <a:t>benign</a:t>
            </a:r>
            <a:r>
              <a:rPr lang="tr-TR" sz="1800">
                <a:solidFill>
                  <a:srgbClr val="000000"/>
                </a:solidFill>
                <a:effectLst/>
              </a:rPr>
              <a:t> deri lezyonu(Şekil 211- 1). </a:t>
            </a:r>
            <a:br>
              <a:rPr lang="tr-TR" sz="1800"/>
            </a:br>
            <a:r>
              <a:rPr lang="tr-TR" sz="1800" u="sng">
                <a:solidFill>
                  <a:srgbClr val="000000"/>
                </a:solidFill>
                <a:effectLst/>
              </a:rPr>
              <a:t>En çok, full-tema koyu deri pigmenttasyonlu bebeklerde görülse de tüm ırklarda görülebilir. </a:t>
            </a:r>
            <a:br>
              <a:rPr lang="tr-TR" sz="1800"/>
            </a:br>
            <a:r>
              <a:rPr lang="tr-TR" sz="1800">
                <a:solidFill>
                  <a:srgbClr val="000000"/>
                </a:solidFill>
                <a:effectLst/>
              </a:rPr>
              <a:t>TNPM,</a:t>
            </a:r>
            <a:r>
              <a:rPr lang="tr-TR" sz="1800" u="sng">
                <a:solidFill>
                  <a:srgbClr val="000000"/>
                </a:solidFill>
                <a:effectLst/>
              </a:rPr>
              <a:t> farklı evrelerde ortaya çıkan üç değişik lezyon ile karakterizedir. </a:t>
            </a:r>
            <a:br>
              <a:rPr lang="tr-TR" sz="1800"/>
            </a:br>
            <a:r>
              <a:rPr lang="tr-TR" sz="1800">
                <a:solidFill>
                  <a:srgbClr val="000000"/>
                </a:solidFill>
                <a:effectLst/>
              </a:rPr>
              <a:t>İlk önce, non-eritematöz zeminde, </a:t>
            </a:r>
            <a:r>
              <a:rPr lang="tr-TR" sz="1800" u="sng">
                <a:solidFill>
                  <a:srgbClr val="000000"/>
                </a:solidFill>
                <a:effectLst/>
              </a:rPr>
              <a:t>küçük yüzeyel beyaz püstüller</a:t>
            </a:r>
            <a:r>
              <a:rPr lang="tr-TR" sz="1800">
                <a:solidFill>
                  <a:srgbClr val="000000"/>
                </a:solidFill>
                <a:effectLst/>
              </a:rPr>
              <a:t> ortaya çıkar ve doğumda mevcut olabilirler. </a:t>
            </a:r>
            <a:br>
              <a:rPr lang="tr-TR" sz="1800"/>
            </a:br>
            <a:r>
              <a:rPr lang="tr-TR" sz="1800">
                <a:solidFill>
                  <a:srgbClr val="000000"/>
                </a:solidFill>
                <a:effectLst/>
              </a:rPr>
              <a:t>Bu püstüller daha sonra tepelerinden açılarak haftalar-aylar boyunca kalabilen iyi sınırlı </a:t>
            </a:r>
            <a:r>
              <a:rPr lang="tr-TR" sz="1800" u="sng">
                <a:solidFill>
                  <a:srgbClr val="000000"/>
                </a:solidFill>
                <a:effectLst/>
              </a:rPr>
              <a:t>etrafları kabukla çevrili eritematöz maküller</a:t>
            </a:r>
            <a:r>
              <a:rPr lang="tr-TR" sz="1800">
                <a:solidFill>
                  <a:srgbClr val="000000"/>
                </a:solidFill>
                <a:effectLst/>
              </a:rPr>
              <a:t>  oluştururlar. </a:t>
            </a:r>
            <a:br>
              <a:rPr lang="tr-TR" sz="1800"/>
            </a:br>
            <a:r>
              <a:rPr lang="tr-TR" sz="1800">
                <a:solidFill>
                  <a:srgbClr val="000000"/>
                </a:solidFill>
                <a:effectLst/>
              </a:rPr>
              <a:t>Son olarak, </a:t>
            </a:r>
            <a:r>
              <a:rPr lang="tr-TR" sz="1800" u="sng">
                <a:solidFill>
                  <a:srgbClr val="000000"/>
                </a:solidFill>
                <a:effectLst/>
              </a:rPr>
              <a:t>hiperpigmente maküller</a:t>
            </a:r>
            <a:r>
              <a:rPr lang="tr-TR" sz="1800">
                <a:solidFill>
                  <a:srgbClr val="000000"/>
                </a:solidFill>
                <a:effectLst/>
              </a:rPr>
              <a:t> gelişir ve haftalar-aylar içerisinde yavaş yavaş solarlar. </a:t>
            </a:r>
            <a:br>
              <a:rPr lang="tr-TR" sz="1800"/>
            </a:br>
            <a:r>
              <a:rPr lang="tr-TR" sz="1800">
                <a:solidFill>
                  <a:srgbClr val="000000"/>
                </a:solidFill>
                <a:effectLst/>
              </a:rPr>
              <a:t>TNPM, Wright-boyalı yaymanın mikroskobik incelemesi iledoğrulanabilir, yaymada </a:t>
            </a:r>
            <a:r>
              <a:rPr lang="tr-TR" sz="1800" u="sng">
                <a:solidFill>
                  <a:srgbClr val="000000"/>
                </a:solidFill>
                <a:effectLst/>
              </a:rPr>
              <a:t>nötrofil hakimiyeti</a:t>
            </a:r>
            <a:r>
              <a:rPr lang="tr-TR" sz="1800">
                <a:solidFill>
                  <a:srgbClr val="000000"/>
                </a:solidFill>
                <a:effectLst/>
              </a:rPr>
              <a:t> vardır. TNPM de tedavisiz düzelir. </a:t>
            </a:r>
            <a:br>
              <a:rPr lang="tr-TR" sz="1800"/>
            </a:br>
            <a:endParaRPr lang="tr-TR" sz="1800"/>
          </a:p>
        </p:txBody>
      </p:sp>
    </p:spTree>
    <p:extLst>
      <p:ext uri="{BB962C8B-B14F-4D97-AF65-F5344CB8AC3E}">
        <p14:creationId xmlns:p14="http://schemas.microsoft.com/office/powerpoint/2010/main" val="41229562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B5BF84-D2C9-BE4E-BB36-A020033B1476}"/>
              </a:ext>
            </a:extLst>
          </p:cNvPr>
          <p:cNvSpPr>
            <a:spLocks noGrp="1"/>
          </p:cNvSpPr>
          <p:nvPr>
            <p:ph type="title"/>
          </p:nvPr>
        </p:nvSpPr>
        <p:spPr/>
        <p:txBody>
          <a:bodyPr>
            <a:normAutofit/>
          </a:bodyPr>
          <a:lstStyle/>
          <a:p>
            <a:r>
              <a:rPr lang="tr-TR" sz="3600" b="1" u="sng">
                <a:solidFill>
                  <a:srgbClr val="000000"/>
                </a:solidFill>
                <a:effectLst/>
              </a:rPr>
              <a:t>3. Neonatal akne</a:t>
            </a:r>
            <a:endParaRPr lang="tr-TR" sz="3600"/>
          </a:p>
        </p:txBody>
      </p:sp>
      <p:pic>
        <p:nvPicPr>
          <p:cNvPr id="5" name="Resim 5">
            <a:extLst>
              <a:ext uri="{FF2B5EF4-FFF2-40B4-BE49-F238E27FC236}">
                <a16:creationId xmlns:a16="http://schemas.microsoft.com/office/drawing/2014/main" id="{35E04AC1-38E9-2843-BE72-2596D57A31C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289" b="3289"/>
          <a:stretch/>
        </p:blipFill>
        <p:spPr>
          <a:xfrm>
            <a:off x="5901095" y="134163"/>
            <a:ext cx="6172200" cy="4873625"/>
          </a:xfrm>
        </p:spPr>
      </p:pic>
      <p:sp>
        <p:nvSpPr>
          <p:cNvPr id="4" name="Metin Yer Tutucusu 3">
            <a:extLst>
              <a:ext uri="{FF2B5EF4-FFF2-40B4-BE49-F238E27FC236}">
                <a16:creationId xmlns:a16="http://schemas.microsoft.com/office/drawing/2014/main" id="{D6AA1EAC-3315-024F-9736-22992FD696AB}"/>
              </a:ext>
            </a:extLst>
          </p:cNvPr>
          <p:cNvSpPr>
            <a:spLocks noGrp="1"/>
          </p:cNvSpPr>
          <p:nvPr>
            <p:ph type="body" sz="half" idx="2"/>
          </p:nvPr>
        </p:nvSpPr>
        <p:spPr>
          <a:xfrm>
            <a:off x="214931" y="2627264"/>
            <a:ext cx="5695514" cy="4747025"/>
          </a:xfrm>
        </p:spPr>
        <p:txBody>
          <a:bodyPr>
            <a:noAutofit/>
          </a:bodyPr>
          <a:lstStyle/>
          <a:p>
            <a:r>
              <a:rPr lang="tr-TR" sz="2000">
                <a:solidFill>
                  <a:srgbClr val="000000"/>
                </a:solidFill>
                <a:effectLst/>
              </a:rPr>
              <a:t>Bebeklerin yaklaşık %20'sinde görülür</a:t>
            </a:r>
          </a:p>
          <a:p>
            <a:r>
              <a:rPr lang="tr-TR" sz="2000">
                <a:solidFill>
                  <a:srgbClr val="000000"/>
                </a:solidFill>
                <a:effectLst/>
              </a:rPr>
              <a:t>Yenidoğanda, primer olarak </a:t>
            </a:r>
            <a:r>
              <a:rPr lang="tr-TR" sz="2000" u="sng">
                <a:solidFill>
                  <a:srgbClr val="000000"/>
                </a:solidFill>
                <a:effectLst/>
              </a:rPr>
              <a:t>alın, yanaklar ve üst göğüs bölgesinde</a:t>
            </a:r>
            <a:r>
              <a:rPr lang="tr-TR" sz="2000">
                <a:solidFill>
                  <a:srgbClr val="000000"/>
                </a:solidFill>
                <a:effectLst/>
              </a:rPr>
              <a:t> dağılmış, </a:t>
            </a:r>
            <a:r>
              <a:rPr lang="tr-TR" sz="2000" u="sng">
                <a:solidFill>
                  <a:srgbClr val="000000"/>
                </a:solidFill>
                <a:effectLst/>
              </a:rPr>
              <a:t>multipl papül ve püstüller</a:t>
            </a:r>
            <a:r>
              <a:rPr lang="tr-TR" sz="2000">
                <a:solidFill>
                  <a:srgbClr val="000000"/>
                </a:solidFill>
                <a:effectLst/>
              </a:rPr>
              <a:t> bulunur.</a:t>
            </a:r>
          </a:p>
          <a:p>
            <a:r>
              <a:rPr lang="tr-TR" sz="2000">
                <a:solidFill>
                  <a:srgbClr val="000000"/>
                </a:solidFill>
                <a:effectLst/>
              </a:rPr>
              <a:t>genellikle</a:t>
            </a:r>
            <a:r>
              <a:rPr lang="tr-TR" sz="2000" u="sng">
                <a:solidFill>
                  <a:srgbClr val="000000"/>
                </a:solidFill>
                <a:effectLst/>
              </a:rPr>
              <a:t> yaşamın 2 veya 3. haftalarında başlar. </a:t>
            </a:r>
            <a:r>
              <a:rPr lang="tr-TR" sz="2000">
                <a:solidFill>
                  <a:srgbClr val="000000"/>
                </a:solidFill>
                <a:effectLst/>
              </a:rPr>
              <a:t>Olguların çoğunda bu lezyonlar, </a:t>
            </a:r>
            <a:r>
              <a:rPr lang="tr-TR" sz="2000" u="sng">
                <a:solidFill>
                  <a:srgbClr val="000000"/>
                </a:solidFill>
                <a:effectLst/>
              </a:rPr>
              <a:t>4 ile 6 ay içerisinde, skar oluşturmadan, spontan geriledikleri için</a:t>
            </a:r>
            <a:r>
              <a:rPr lang="tr-TR" sz="2000">
                <a:solidFill>
                  <a:srgbClr val="000000"/>
                </a:solidFill>
                <a:effectLst/>
              </a:rPr>
              <a:t> ek tedavi gerektirmezler. </a:t>
            </a:r>
            <a:endParaRPr lang="tr-TR" sz="2000"/>
          </a:p>
        </p:txBody>
      </p:sp>
    </p:spTree>
    <p:extLst>
      <p:ext uri="{BB962C8B-B14F-4D97-AF65-F5344CB8AC3E}">
        <p14:creationId xmlns:p14="http://schemas.microsoft.com/office/powerpoint/2010/main" val="42021213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A5F6C02D-9D19-7C4E-8F5E-5D3CD7AAD531}"/>
              </a:ext>
            </a:extLst>
          </p:cNvPr>
          <p:cNvSpPr txBox="1"/>
          <p:nvPr/>
        </p:nvSpPr>
        <p:spPr>
          <a:xfrm>
            <a:off x="721364" y="647286"/>
            <a:ext cx="9766654" cy="5693866"/>
          </a:xfrm>
          <a:prstGeom prst="rect">
            <a:avLst/>
          </a:prstGeom>
          <a:noFill/>
        </p:spPr>
        <p:txBody>
          <a:bodyPr wrap="square">
            <a:spAutoFit/>
          </a:bodyPr>
          <a:lstStyle/>
          <a:p>
            <a:r>
              <a:rPr lang="tr-TR" sz="2800" b="1" u="sng">
                <a:solidFill>
                  <a:srgbClr val="000000"/>
                </a:solidFill>
                <a:effectLst/>
              </a:rPr>
              <a:t>4 . İnfantil akne</a:t>
            </a:r>
            <a:r>
              <a:rPr lang="tr-TR" sz="2800">
                <a:solidFill>
                  <a:srgbClr val="000000"/>
                </a:solidFill>
                <a:effectLst/>
              </a:rPr>
              <a:t>, </a:t>
            </a:r>
            <a:br>
              <a:rPr lang="tr-TR" sz="2800"/>
            </a:br>
            <a:r>
              <a:rPr lang="tr-TR" sz="2800"/>
              <a:t>         </a:t>
            </a:r>
            <a:r>
              <a:rPr lang="tr-TR" sz="2800" u="sng">
                <a:solidFill>
                  <a:srgbClr val="000000"/>
                </a:solidFill>
                <a:effectLst/>
              </a:rPr>
              <a:t>Neonatal akneden farklı olup 3 ile 4 ayda ortaya çıkar. </a:t>
            </a:r>
            <a:br>
              <a:rPr lang="tr-TR" sz="2800"/>
            </a:br>
            <a:r>
              <a:rPr lang="tr-TR" sz="2800">
                <a:solidFill>
                  <a:srgbClr val="000000"/>
                </a:solidFill>
                <a:effectLst/>
              </a:rPr>
              <a:t>Prezentasyon, sıklıkla</a:t>
            </a:r>
            <a:r>
              <a:rPr lang="tr-TR" sz="2800" u="sng">
                <a:solidFill>
                  <a:srgbClr val="000000"/>
                </a:solidFill>
                <a:effectLst/>
              </a:rPr>
              <a:t> daha ağırdır ve yüzde komedonlar</a:t>
            </a:r>
            <a:r>
              <a:rPr lang="tr-TR" sz="2800">
                <a:solidFill>
                  <a:srgbClr val="000000"/>
                </a:solidFill>
                <a:effectLst/>
              </a:rPr>
              <a:t>, </a:t>
            </a:r>
            <a:br>
              <a:rPr lang="tr-TR" sz="2800"/>
            </a:br>
            <a:r>
              <a:rPr lang="tr-TR" sz="2800">
                <a:solidFill>
                  <a:srgbClr val="000000"/>
                </a:solidFill>
                <a:effectLst/>
              </a:rPr>
              <a:t>enflamatuvar papüller, püstüller ve bazen de nodülleri içeren </a:t>
            </a:r>
            <a:br>
              <a:rPr lang="tr-TR" sz="2800"/>
            </a:br>
            <a:r>
              <a:rPr lang="tr-TR" sz="2800">
                <a:solidFill>
                  <a:srgbClr val="000000"/>
                </a:solidFill>
                <a:effectLst/>
              </a:rPr>
              <a:t>tipik akneiform lezyonlar görülür. </a:t>
            </a:r>
            <a:br>
              <a:rPr lang="tr-TR" sz="2800"/>
            </a:br>
            <a:r>
              <a:rPr lang="tr-TR" sz="2800"/>
              <a:t>         </a:t>
            </a:r>
          </a:p>
          <a:p>
            <a:r>
              <a:rPr lang="tr-TR" sz="2800">
                <a:solidFill>
                  <a:srgbClr val="000000"/>
                </a:solidFill>
              </a:rPr>
              <a:t>         İ</a:t>
            </a:r>
            <a:r>
              <a:rPr lang="tr-TR" sz="2800">
                <a:solidFill>
                  <a:srgbClr val="000000"/>
                </a:solidFill>
                <a:effectLst/>
              </a:rPr>
              <a:t>nfantil akne de, </a:t>
            </a:r>
            <a:r>
              <a:rPr lang="tr-TR" sz="2800" u="sng">
                <a:solidFill>
                  <a:srgbClr val="000000"/>
                </a:solidFill>
                <a:effectLst/>
              </a:rPr>
              <a:t>androjenik stimülasyon ile</a:t>
            </a:r>
            <a:r>
              <a:rPr lang="tr-TR" sz="2800">
                <a:solidFill>
                  <a:srgbClr val="000000"/>
                </a:solidFill>
                <a:effectLst/>
              </a:rPr>
              <a:t> sebase glandların </a:t>
            </a:r>
            <a:br>
              <a:rPr lang="tr-TR" sz="2800"/>
            </a:br>
            <a:r>
              <a:rPr lang="tr-TR" sz="2800">
                <a:solidFill>
                  <a:srgbClr val="000000"/>
                </a:solidFill>
                <a:effectLst/>
              </a:rPr>
              <a:t>hiperplazisine sekonderdir ve </a:t>
            </a:r>
            <a:r>
              <a:rPr lang="tr-TR" sz="2800" u="sng">
                <a:solidFill>
                  <a:srgbClr val="000000"/>
                </a:solidFill>
                <a:effectLst/>
              </a:rPr>
              <a:t>erkek çocuklarda </a:t>
            </a:r>
            <a:r>
              <a:rPr lang="tr-TR" sz="2800" u="sng">
                <a:solidFill>
                  <a:srgbClr val="000000"/>
                </a:solidFill>
              </a:rPr>
              <a:t>d</a:t>
            </a:r>
            <a:r>
              <a:rPr lang="tr-TR" sz="2800" u="sng">
                <a:solidFill>
                  <a:srgbClr val="000000"/>
                </a:solidFill>
                <a:effectLst/>
              </a:rPr>
              <a:t>aha sık</a:t>
            </a:r>
          </a:p>
          <a:p>
            <a:r>
              <a:rPr lang="tr-TR" sz="2800">
                <a:solidFill>
                  <a:srgbClr val="000000"/>
                </a:solidFill>
                <a:effectLst/>
              </a:rPr>
              <a:t>(Treadwell,1997)</a:t>
            </a:r>
            <a:br>
              <a:rPr lang="tr-TR" sz="2800"/>
            </a:br>
            <a:r>
              <a:rPr lang="tr-TR" sz="2800"/>
              <a:t>         </a:t>
            </a:r>
          </a:p>
          <a:p>
            <a:r>
              <a:rPr lang="tr-TR" sz="2800">
                <a:solidFill>
                  <a:srgbClr val="000000"/>
                </a:solidFill>
                <a:effectLst/>
              </a:rPr>
              <a:t>         Eğer lezyonlar ağırsa ve skarlaşmaya neden oluyorsa bir uzman tarafından tedavisi gerekebilir. </a:t>
            </a:r>
            <a:br>
              <a:rPr lang="tr-TR" sz="2800"/>
            </a:br>
            <a:r>
              <a:rPr lang="tr-TR" sz="2800">
                <a:solidFill>
                  <a:srgbClr val="000000"/>
                </a:solidFill>
                <a:effectLst/>
              </a:rPr>
              <a:t>İnfantil akne genellikle bir yıl içerisinde kendiliğinden düzelir. </a:t>
            </a:r>
            <a:endParaRPr lang="tr-TR" sz="2800"/>
          </a:p>
        </p:txBody>
      </p:sp>
    </p:spTree>
    <p:extLst>
      <p:ext uri="{BB962C8B-B14F-4D97-AF65-F5344CB8AC3E}">
        <p14:creationId xmlns:p14="http://schemas.microsoft.com/office/powerpoint/2010/main" val="37006887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E32B428-DD88-2948-B668-7303FCA59F78}"/>
              </a:ext>
            </a:extLst>
          </p:cNvPr>
          <p:cNvSpPr>
            <a:spLocks noGrp="1"/>
          </p:cNvSpPr>
          <p:nvPr>
            <p:ph type="title"/>
          </p:nvPr>
        </p:nvSpPr>
        <p:spPr/>
        <p:txBody>
          <a:bodyPr/>
          <a:lstStyle/>
          <a:p>
            <a:r>
              <a:rPr lang="tr-TR" sz="3600" b="1" u="sng">
                <a:solidFill>
                  <a:srgbClr val="000000"/>
                </a:solidFill>
                <a:effectLst/>
              </a:rPr>
              <a:t>5. Milia</a:t>
            </a:r>
            <a:r>
              <a:rPr lang="tr-TR" b="1" u="sng">
                <a:solidFill>
                  <a:srgbClr val="000000"/>
                </a:solidFill>
                <a:effectLst/>
              </a:rPr>
              <a:t> </a:t>
            </a:r>
            <a:endParaRPr lang="tr-TR"/>
          </a:p>
        </p:txBody>
      </p:sp>
      <p:pic>
        <p:nvPicPr>
          <p:cNvPr id="7" name="Resim 7">
            <a:extLst>
              <a:ext uri="{FF2B5EF4-FFF2-40B4-BE49-F238E27FC236}">
                <a16:creationId xmlns:a16="http://schemas.microsoft.com/office/drawing/2014/main" id="{F0A4AA1D-1D08-784E-AFFD-DF33DA455A8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8425" r="8425"/>
          <a:stretch/>
        </p:blipFill>
        <p:spPr>
          <a:xfrm>
            <a:off x="7206727" y="86519"/>
            <a:ext cx="4832350" cy="6684962"/>
          </a:xfrm>
        </p:spPr>
      </p:pic>
      <p:sp>
        <p:nvSpPr>
          <p:cNvPr id="4" name="Metin Yer Tutucusu 3">
            <a:extLst>
              <a:ext uri="{FF2B5EF4-FFF2-40B4-BE49-F238E27FC236}">
                <a16:creationId xmlns:a16="http://schemas.microsoft.com/office/drawing/2014/main" id="{4C96D99E-0329-AE49-9EB9-5C925A291ECE}"/>
              </a:ext>
            </a:extLst>
          </p:cNvPr>
          <p:cNvSpPr>
            <a:spLocks noGrp="1"/>
          </p:cNvSpPr>
          <p:nvPr>
            <p:ph type="body" sz="half" idx="2"/>
          </p:nvPr>
        </p:nvSpPr>
        <p:spPr>
          <a:xfrm>
            <a:off x="291279" y="2772544"/>
            <a:ext cx="6548381" cy="3096444"/>
          </a:xfrm>
        </p:spPr>
        <p:txBody>
          <a:bodyPr>
            <a:noAutofit/>
          </a:bodyPr>
          <a:lstStyle/>
          <a:p>
            <a:r>
              <a:rPr lang="tr-TR" sz="2400" b="1" u="sng">
                <a:solidFill>
                  <a:srgbClr val="000000"/>
                </a:solidFill>
                <a:effectLst/>
              </a:rPr>
              <a:t>Benign deri lezyonları olup burun ile yanaklara yayılmış beyaz toplu iğne başı püstüllerdir (Şekil 21-13) (Zitelli et al., 2007). </a:t>
            </a:r>
            <a:br>
              <a:rPr lang="tr-TR" sz="2400"/>
            </a:br>
            <a:r>
              <a:rPr lang="tr-TR" sz="2400">
                <a:solidFill>
                  <a:srgbClr val="000000"/>
                </a:solidFill>
                <a:effectLst/>
              </a:rPr>
              <a:t>Bu epitel ile çevrili papüllere, pilosebase folliküllerdeki keratin ve sebase materyal birikimi neden olur. </a:t>
            </a:r>
            <a:br>
              <a:rPr lang="tr-TR" sz="2400"/>
            </a:br>
            <a:r>
              <a:rPr lang="tr-TR" sz="2400">
                <a:solidFill>
                  <a:srgbClr val="000000"/>
                </a:solidFill>
                <a:effectLst/>
              </a:rPr>
              <a:t>Bu lezyonlar da yaşamın ilk birkaç haftasında tedavisiz düzelirler. Ebeveynler, skar dokusuna yol açabileceği için bu lezyonları</a:t>
            </a:r>
            <a:br>
              <a:rPr lang="tr-TR" sz="2400"/>
            </a:br>
            <a:r>
              <a:rPr lang="tr-TR" sz="2400">
                <a:solidFill>
                  <a:srgbClr val="000000"/>
                </a:solidFill>
                <a:effectLst/>
              </a:rPr>
              <a:t>sıkmamaları konusunda eğitilmelidir. </a:t>
            </a:r>
            <a:br>
              <a:rPr lang="tr-TR" sz="2400"/>
            </a:br>
            <a:endParaRPr lang="tr-TR" sz="2400"/>
          </a:p>
        </p:txBody>
      </p:sp>
    </p:spTree>
    <p:extLst>
      <p:ext uri="{BB962C8B-B14F-4D97-AF65-F5344CB8AC3E}">
        <p14:creationId xmlns:p14="http://schemas.microsoft.com/office/powerpoint/2010/main" val="5871358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FD99E9-8B41-AA47-BDBB-02308279326D}"/>
              </a:ext>
            </a:extLst>
          </p:cNvPr>
          <p:cNvSpPr>
            <a:spLocks noGrp="1"/>
          </p:cNvSpPr>
          <p:nvPr>
            <p:ph type="title"/>
          </p:nvPr>
        </p:nvSpPr>
        <p:spPr>
          <a:xfrm>
            <a:off x="-86305" y="-51784"/>
            <a:ext cx="4329713" cy="679651"/>
          </a:xfrm>
        </p:spPr>
        <p:txBody>
          <a:bodyPr>
            <a:normAutofit/>
          </a:bodyPr>
          <a:lstStyle/>
          <a:p>
            <a:r>
              <a:rPr lang="tr-TR" sz="4000" b="1" u="sng">
                <a:solidFill>
                  <a:srgbClr val="000000"/>
                </a:solidFill>
                <a:effectLst/>
              </a:rPr>
              <a:t>6. Miliaria</a:t>
            </a:r>
            <a:endParaRPr lang="tr-TR" sz="4000"/>
          </a:p>
        </p:txBody>
      </p:sp>
      <p:pic>
        <p:nvPicPr>
          <p:cNvPr id="5" name="Resim 5">
            <a:extLst>
              <a:ext uri="{FF2B5EF4-FFF2-40B4-BE49-F238E27FC236}">
                <a16:creationId xmlns:a16="http://schemas.microsoft.com/office/drawing/2014/main" id="{7F07BE7F-9401-EA4F-ABD0-77EC8C93FF6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847" r="1847"/>
          <a:stretch/>
        </p:blipFill>
        <p:spPr>
          <a:xfrm>
            <a:off x="6834626" y="0"/>
            <a:ext cx="5314186" cy="4873625"/>
          </a:xfrm>
        </p:spPr>
      </p:pic>
      <p:sp>
        <p:nvSpPr>
          <p:cNvPr id="4" name="Metin Yer Tutucusu 3">
            <a:extLst>
              <a:ext uri="{FF2B5EF4-FFF2-40B4-BE49-F238E27FC236}">
                <a16:creationId xmlns:a16="http://schemas.microsoft.com/office/drawing/2014/main" id="{020F8575-4AEC-4A4E-8C47-9B671A4B2BE5}"/>
              </a:ext>
            </a:extLst>
          </p:cNvPr>
          <p:cNvSpPr>
            <a:spLocks noGrp="1"/>
          </p:cNvSpPr>
          <p:nvPr>
            <p:ph type="body" sz="half" idx="2"/>
          </p:nvPr>
        </p:nvSpPr>
        <p:spPr>
          <a:xfrm>
            <a:off x="455977" y="778901"/>
            <a:ext cx="6062917" cy="5706909"/>
          </a:xfrm>
        </p:spPr>
        <p:txBody>
          <a:bodyPr>
            <a:noAutofit/>
          </a:bodyPr>
          <a:lstStyle/>
          <a:p>
            <a:r>
              <a:rPr lang="tr-TR" sz="1800">
                <a:solidFill>
                  <a:srgbClr val="000000"/>
                </a:solidFill>
                <a:effectLst/>
              </a:rPr>
              <a:t>Özellikle </a:t>
            </a:r>
            <a:r>
              <a:rPr lang="tr-TR" sz="1800" u="sng">
                <a:solidFill>
                  <a:srgbClr val="000000"/>
                </a:solidFill>
                <a:effectLst/>
              </a:rPr>
              <a:t>ılıman iklimlerdeki yenidoğanın  sıktır. </a:t>
            </a:r>
          </a:p>
          <a:p>
            <a:r>
              <a:rPr lang="tr-TR" sz="1800">
                <a:solidFill>
                  <a:srgbClr val="000000"/>
                </a:solidFill>
                <a:effectLst/>
              </a:rPr>
              <a:t> (Şekil 21-14). </a:t>
            </a:r>
            <a:br>
              <a:rPr lang="tr-TR" sz="1800"/>
            </a:br>
            <a:r>
              <a:rPr lang="tr-TR" sz="1800">
                <a:solidFill>
                  <a:srgbClr val="000000"/>
                </a:solidFill>
                <a:effectLst/>
              </a:rPr>
              <a:t>Keratin ile tıkanmış ekrin ter kanalları altında ter birikimi oluşur. </a:t>
            </a:r>
            <a:br>
              <a:rPr lang="tr-TR" sz="1800"/>
            </a:br>
            <a:r>
              <a:rPr lang="tr-TR" sz="1800" u="sng">
                <a:solidFill>
                  <a:srgbClr val="000000"/>
                </a:solidFill>
                <a:effectLst/>
              </a:rPr>
              <a:t>En sık görülen şekli </a:t>
            </a:r>
            <a:r>
              <a:rPr lang="tr-TR" sz="1800" b="1" u="sng">
                <a:solidFill>
                  <a:srgbClr val="000000"/>
                </a:solidFill>
                <a:effectLst/>
              </a:rPr>
              <a:t>miliaria rubra</a:t>
            </a:r>
            <a:r>
              <a:rPr lang="tr-TR" sz="1800" u="sng">
                <a:solidFill>
                  <a:srgbClr val="000000"/>
                </a:solidFill>
                <a:effectLst/>
              </a:rPr>
              <a:t> </a:t>
            </a:r>
          </a:p>
          <a:p>
            <a:r>
              <a:rPr lang="tr-TR" sz="1800">
                <a:solidFill>
                  <a:srgbClr val="000000"/>
                </a:solidFill>
                <a:effectLst/>
              </a:rPr>
              <a:t>ya da "sıcak döküntüsü" </a:t>
            </a:r>
          </a:p>
          <a:p>
            <a:r>
              <a:rPr lang="tr-TR" sz="1800">
                <a:solidFill>
                  <a:srgbClr val="000000"/>
                </a:solidFill>
                <a:effectLst/>
              </a:rPr>
              <a:t>ya da "isilik"dir. </a:t>
            </a:r>
            <a:br>
              <a:rPr lang="tr-TR" sz="1800"/>
            </a:br>
            <a:endParaRPr lang="tr-TR" sz="1800"/>
          </a:p>
          <a:p>
            <a:r>
              <a:rPr lang="tr-TR" sz="1800">
                <a:solidFill>
                  <a:srgbClr val="000000"/>
                </a:solidFill>
                <a:effectLst/>
              </a:rPr>
              <a:t>Tıkanıklık sonucu ter dermise sızıp lokalize enflamatuvar yanıt oluşturduğunda, yüze, üst gövdeye ve boyun kıvrımlarına yayılan eritematöz papül ve püstül grupları oluşur. </a:t>
            </a:r>
            <a:br>
              <a:rPr lang="tr-TR" sz="1800"/>
            </a:br>
            <a:r>
              <a:rPr lang="tr-TR" sz="1800">
                <a:solidFill>
                  <a:srgbClr val="000000"/>
                </a:solidFill>
                <a:effectLst/>
              </a:rPr>
              <a:t>Miliaria, kendi-kendini-sınırlayan ve tedavi gerektirmeyen döküntüdür. Bebek serin bir yere alındığında lezyonlar genellikle hızla düzelir. Ebeveynler, hafif, bol kıyafet ve serin su banyosu gibi terlemeyi azaltıcı </a:t>
            </a:r>
            <a:br>
              <a:rPr lang="tr-TR" sz="1800"/>
            </a:br>
            <a:r>
              <a:rPr lang="tr-TR" sz="1800">
                <a:solidFill>
                  <a:srgbClr val="000000"/>
                </a:solidFill>
                <a:effectLst/>
              </a:rPr>
              <a:t>önlem alma konusunda bilgilendirilmelidir. </a:t>
            </a:r>
            <a:br>
              <a:rPr lang="tr-TR" sz="2000"/>
            </a:br>
            <a:endParaRPr lang="tr-TR" sz="2000"/>
          </a:p>
        </p:txBody>
      </p:sp>
    </p:spTree>
    <p:extLst>
      <p:ext uri="{BB962C8B-B14F-4D97-AF65-F5344CB8AC3E}">
        <p14:creationId xmlns:p14="http://schemas.microsoft.com/office/powerpoint/2010/main" val="15736964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531383E2-F093-4E4C-AE97-FD5C0B88850F}"/>
              </a:ext>
            </a:extLst>
          </p:cNvPr>
          <p:cNvSpPr txBox="1"/>
          <p:nvPr/>
        </p:nvSpPr>
        <p:spPr>
          <a:xfrm>
            <a:off x="576085" y="457416"/>
            <a:ext cx="10815078" cy="4801314"/>
          </a:xfrm>
          <a:prstGeom prst="rect">
            <a:avLst/>
          </a:prstGeom>
          <a:noFill/>
        </p:spPr>
        <p:txBody>
          <a:bodyPr wrap="square">
            <a:spAutoFit/>
          </a:bodyPr>
          <a:lstStyle/>
          <a:p>
            <a:r>
              <a:rPr lang="tr-TR" sz="2400" b="1" u="sng">
                <a:solidFill>
                  <a:srgbClr val="000000"/>
                </a:solidFill>
                <a:effectLst/>
              </a:rPr>
              <a:t>Akrosiyanoz</a:t>
            </a:r>
            <a:r>
              <a:rPr lang="tr-TR" sz="2400" u="sng">
                <a:solidFill>
                  <a:srgbClr val="000000"/>
                </a:solidFill>
                <a:effectLst/>
              </a:rPr>
              <a:t>, zamanında doğmuş sağlıklı bebeklerde yaşamın ilk günlerinde görülebilir. </a:t>
            </a:r>
            <a:br>
              <a:rPr lang="tr-TR" sz="2400"/>
            </a:br>
            <a:br>
              <a:rPr lang="tr-TR" sz="2400"/>
            </a:br>
            <a:r>
              <a:rPr lang="tr-TR" sz="2400" b="1">
                <a:solidFill>
                  <a:srgbClr val="000000"/>
                </a:solidFill>
                <a:effectLst/>
              </a:rPr>
              <a:t>Lanugo tüyleri</a:t>
            </a:r>
            <a:r>
              <a:rPr lang="tr-TR" sz="2400">
                <a:solidFill>
                  <a:srgbClr val="000000"/>
                </a:solidFill>
                <a:effectLst/>
              </a:rPr>
              <a:t> deriyi ile kaplar, normal doğum zamanına kadar kaybolur. </a:t>
            </a:r>
            <a:br>
              <a:rPr lang="tr-TR" sz="2400"/>
            </a:br>
            <a:br>
              <a:rPr lang="tr-TR" sz="2400"/>
            </a:br>
            <a:r>
              <a:rPr lang="tr-TR" sz="2400" b="1" u="sng">
                <a:solidFill>
                  <a:srgbClr val="000000"/>
                </a:solidFill>
                <a:effectLst/>
              </a:rPr>
              <a:t>Omurganın lumbosakral bölgesinin üzerinde bölgesel kıllanma</a:t>
            </a:r>
            <a:r>
              <a:rPr lang="tr-TR" sz="2400" u="sng">
                <a:solidFill>
                  <a:srgbClr val="000000"/>
                </a:solidFill>
                <a:effectLst/>
              </a:rPr>
              <a:t> olması spinal kord kapanma defekti olduğuna işaret eder. </a:t>
            </a:r>
            <a:br>
              <a:rPr lang="tr-TR" sz="2400"/>
            </a:br>
            <a:br>
              <a:rPr lang="tr-TR" sz="2400"/>
            </a:br>
            <a:r>
              <a:rPr lang="tr-TR" sz="2400" b="1" u="sng">
                <a:solidFill>
                  <a:srgbClr val="000000"/>
                </a:solidFill>
                <a:effectLst/>
              </a:rPr>
              <a:t>Verniks kazeoza</a:t>
            </a:r>
            <a:r>
              <a:rPr lang="tr-TR" sz="2400" u="sng">
                <a:solidFill>
                  <a:srgbClr val="000000"/>
                </a:solidFill>
                <a:effectLst/>
              </a:rPr>
              <a:t>, prematüre bebeklerde tüm deriyi kaplayan yumuşak, beyaz, kremsi katmandır,</a:t>
            </a:r>
            <a:r>
              <a:rPr lang="tr-TR" sz="2400">
                <a:solidFill>
                  <a:srgbClr val="000000"/>
                </a:solidFill>
                <a:effectLst/>
              </a:rPr>
              <a:t> normal doğum zamanına kadar kaybolur. Normal zamanından sonra (postterm) doğan bebeklerde sıklıkla deride soyulmalar ve parşömen kağıdı benzeri deri görünümü vardır. </a:t>
            </a:r>
            <a:br>
              <a:rPr lang="tr-TR"/>
            </a:br>
            <a:endParaRPr lang="tr-TR"/>
          </a:p>
        </p:txBody>
      </p:sp>
    </p:spTree>
    <p:extLst>
      <p:ext uri="{BB962C8B-B14F-4D97-AF65-F5344CB8AC3E}">
        <p14:creationId xmlns:p14="http://schemas.microsoft.com/office/powerpoint/2010/main" val="11987715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4599C11-5B13-304A-A6FC-649F5CC0C47E}"/>
              </a:ext>
            </a:extLst>
          </p:cNvPr>
          <p:cNvSpPr txBox="1"/>
          <p:nvPr/>
        </p:nvSpPr>
        <p:spPr>
          <a:xfrm>
            <a:off x="426131" y="594430"/>
            <a:ext cx="11494728" cy="6001643"/>
          </a:xfrm>
          <a:prstGeom prst="rect">
            <a:avLst/>
          </a:prstGeom>
          <a:noFill/>
        </p:spPr>
        <p:txBody>
          <a:bodyPr wrap="square">
            <a:spAutoFit/>
          </a:bodyPr>
          <a:lstStyle/>
          <a:p>
            <a:r>
              <a:rPr lang="tr-TR" sz="2400" b="1" u="sng">
                <a:solidFill>
                  <a:srgbClr val="000000"/>
                </a:solidFill>
                <a:effectLst/>
              </a:rPr>
              <a:t>Mongol lekeleri</a:t>
            </a:r>
            <a:r>
              <a:rPr lang="tr-TR" sz="2400" u="sng">
                <a:solidFill>
                  <a:srgbClr val="000000"/>
                </a:solidFill>
                <a:effectLst/>
              </a:rPr>
              <a:t>, sırt ve kalçalardaki deride geçici, </a:t>
            </a:r>
            <a:br>
              <a:rPr lang="tr-TR" sz="2400" u="sng"/>
            </a:br>
            <a:r>
              <a:rPr lang="tr-TR" sz="2400" u="sng">
                <a:solidFill>
                  <a:srgbClr val="000000"/>
                </a:solidFill>
                <a:effectLst/>
              </a:rPr>
              <a:t>koyu maviden siyaha kadar pigmente makullerdir</a:t>
            </a:r>
            <a:r>
              <a:rPr lang="tr-TR" sz="2400">
                <a:solidFill>
                  <a:srgbClr val="000000"/>
                </a:solidFill>
                <a:effectLst/>
              </a:rPr>
              <a:t>; Afrikalı , Amerikalı, Hintli ve Asyalı bebeklerin %90'ında görülür. </a:t>
            </a:r>
            <a:br>
              <a:rPr lang="tr-TR" sz="2400"/>
            </a:br>
            <a:br>
              <a:rPr lang="tr-TR" sz="2400"/>
            </a:br>
            <a:r>
              <a:rPr lang="tr-TR" sz="2400" b="1">
                <a:solidFill>
                  <a:srgbClr val="000000"/>
                </a:solidFill>
                <a:effectLst/>
              </a:rPr>
              <a:t>Nevüs simpleks (salmon lekesi)</a:t>
            </a:r>
            <a:r>
              <a:rPr lang="tr-TR" sz="2400">
                <a:solidFill>
                  <a:srgbClr val="000000"/>
                </a:solidFill>
                <a:effectLst/>
              </a:rPr>
              <a:t>, denilen pembe makuler hemangiomlar sık görülür, genellikle geçicidir ve ense, göz kapakları ve alında görülür.</a:t>
            </a:r>
            <a:r>
              <a:rPr lang="tr-TR" sz="2400"/>
              <a:t> </a:t>
            </a:r>
            <a:br>
              <a:rPr lang="tr-TR" sz="2400"/>
            </a:br>
            <a:br>
              <a:rPr lang="tr-TR" sz="2400"/>
            </a:br>
            <a:r>
              <a:rPr lang="tr-TR" sz="2400" b="1" u="sng">
                <a:solidFill>
                  <a:srgbClr val="000000"/>
                </a:solidFill>
                <a:effectLst/>
              </a:rPr>
              <a:t>Nevüs flammeus (şarap kırmızısı nevres)</a:t>
            </a:r>
            <a:r>
              <a:rPr lang="tr-TR" sz="2400" u="sng">
                <a:solidFill>
                  <a:srgbClr val="000000"/>
                </a:solidFill>
                <a:effectLst/>
              </a:rPr>
              <a:t> yüzde görülür </a:t>
            </a:r>
            <a:br>
              <a:rPr lang="tr-TR" sz="2400"/>
            </a:br>
            <a:r>
              <a:rPr lang="tr-TR" sz="2400">
                <a:solidFill>
                  <a:srgbClr val="000000"/>
                </a:solidFill>
                <a:effectLst/>
              </a:rPr>
              <a:t>ve </a:t>
            </a:r>
            <a:r>
              <a:rPr lang="tr-TR" sz="2400" u="sng">
                <a:solidFill>
                  <a:srgbClr val="000000"/>
                </a:solidFill>
                <a:effectLst/>
              </a:rPr>
              <a:t>Sturge-Weber Sendromu (trigeminal anjiyomatozis, </a:t>
            </a:r>
            <a:br>
              <a:rPr lang="tr-TR" sz="2400" u="sng"/>
            </a:br>
            <a:r>
              <a:rPr lang="tr-TR" sz="2400" u="sng">
                <a:solidFill>
                  <a:srgbClr val="000000"/>
                </a:solidFill>
                <a:effectLst/>
              </a:rPr>
              <a:t>konvulsiyonlar  ve aynı tarafta intrakraniyal tramvay yolu şeklinde  intra kraniyal kalsifikasyonlar ) açısından değerlendirilmelidir. </a:t>
            </a:r>
            <a:br>
              <a:rPr lang="tr-TR" sz="2400"/>
            </a:br>
            <a:br>
              <a:rPr lang="tr-TR" sz="2400"/>
            </a:br>
            <a:r>
              <a:rPr lang="tr-TR" sz="2400" b="1">
                <a:solidFill>
                  <a:srgbClr val="000000"/>
                </a:solidFill>
                <a:effectLst/>
              </a:rPr>
              <a:t>Konjenital melanositik nevüs</a:t>
            </a:r>
            <a:r>
              <a:rPr lang="tr-TR" sz="2400">
                <a:solidFill>
                  <a:srgbClr val="000000"/>
                </a:solidFill>
                <a:effectLst/>
              </a:rPr>
              <a:t>  çeşitli boyutlarda pigmente lezyonlardır, yenidoğanların  %1'inde görülür. </a:t>
            </a:r>
            <a:br>
              <a:rPr lang="tr-TR" sz="2400"/>
            </a:br>
            <a:br>
              <a:rPr lang="tr-TR" sz="2400"/>
            </a:br>
            <a:r>
              <a:rPr lang="tr-TR" sz="2400" b="1" u="sng">
                <a:solidFill>
                  <a:srgbClr val="000000"/>
                </a:solidFill>
                <a:effectLst/>
              </a:rPr>
              <a:t>Dev pigmente nevüs</a:t>
            </a:r>
            <a:r>
              <a:rPr lang="tr-TR" sz="2400" u="sng">
                <a:solidFill>
                  <a:srgbClr val="000000"/>
                </a:solidFill>
                <a:effectLst/>
              </a:rPr>
              <a:t> sık görülmez , malign potansiyele sahiptir.</a:t>
            </a:r>
            <a:endParaRPr lang="tr-TR" sz="2400" u="sng"/>
          </a:p>
        </p:txBody>
      </p:sp>
    </p:spTree>
    <p:extLst>
      <p:ext uri="{BB962C8B-B14F-4D97-AF65-F5344CB8AC3E}">
        <p14:creationId xmlns:p14="http://schemas.microsoft.com/office/powerpoint/2010/main" val="41925870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79DDA8FD-1CA8-CB4A-9982-F4C1491187FA}"/>
              </a:ext>
            </a:extLst>
          </p:cNvPr>
          <p:cNvSpPr txBox="1"/>
          <p:nvPr/>
        </p:nvSpPr>
        <p:spPr>
          <a:xfrm>
            <a:off x="350612" y="335845"/>
            <a:ext cx="11160299" cy="6186309"/>
          </a:xfrm>
          <a:prstGeom prst="rect">
            <a:avLst/>
          </a:prstGeom>
          <a:noFill/>
        </p:spPr>
        <p:txBody>
          <a:bodyPr wrap="square">
            <a:spAutoFit/>
          </a:bodyPr>
          <a:lstStyle/>
          <a:p>
            <a:r>
              <a:rPr lang="tr-TR" b="1">
                <a:solidFill>
                  <a:srgbClr val="000000"/>
                </a:solidFill>
                <a:effectLst/>
              </a:rPr>
              <a:t>Kapiller hemanjiomlar</a:t>
            </a:r>
            <a:r>
              <a:rPr lang="tr-TR">
                <a:solidFill>
                  <a:srgbClr val="000000"/>
                </a:solidFill>
                <a:effectLst/>
              </a:rPr>
              <a:t> deriden kabarık , kırmızı lezyonlardır. </a:t>
            </a:r>
            <a:br>
              <a:rPr lang="tr-TR"/>
            </a:br>
            <a:endParaRPr lang="tr-TR"/>
          </a:p>
          <a:p>
            <a:r>
              <a:rPr lang="tr-TR" b="1" u="sng">
                <a:solidFill>
                  <a:srgbClr val="000000"/>
                </a:solidFill>
                <a:effectLst/>
              </a:rPr>
              <a:t>kavernöz hemanjiomlar</a:t>
            </a:r>
            <a:r>
              <a:rPr lang="tr-TR" u="sng">
                <a:solidFill>
                  <a:srgbClr val="000000"/>
                </a:solidFill>
                <a:effectLst/>
              </a:rPr>
              <a:t> ise daha derin yerleşimli, mavi renkli kitle lezyonlarıdır. </a:t>
            </a:r>
            <a:br>
              <a:rPr lang="tr-TR" u="sng"/>
            </a:br>
            <a:r>
              <a:rPr lang="tr-TR" u="sng">
                <a:solidFill>
                  <a:srgbClr val="000000"/>
                </a:solidFill>
                <a:effectLst/>
              </a:rPr>
              <a:t>Her iki lezyonundaa büyüklüğü doğumdan sonra artar, </a:t>
            </a:r>
            <a:br>
              <a:rPr lang="tr-TR" u="sng"/>
            </a:br>
            <a:r>
              <a:rPr lang="tr-TR" u="sng">
                <a:solidFill>
                  <a:srgbClr val="000000"/>
                </a:solidFill>
                <a:effectLst/>
              </a:rPr>
              <a:t>daha sonra çocuk 1-4 yaşına geldiğinde küçülerek kaybolur. </a:t>
            </a:r>
            <a:br>
              <a:rPr lang="tr-TR"/>
            </a:br>
            <a:r>
              <a:rPr lang="tr-TR">
                <a:solidFill>
                  <a:srgbClr val="000000"/>
                </a:solidFill>
                <a:effectLst/>
              </a:rPr>
              <a:t>Eğer büyüme olursa, bu hemanajiomlar </a:t>
            </a:r>
            <a:br>
              <a:rPr lang="tr-TR"/>
            </a:br>
            <a:r>
              <a:rPr lang="tr-TR" u="sng">
                <a:solidFill>
                  <a:srgbClr val="000000"/>
                </a:solidFill>
                <a:effectLst/>
              </a:rPr>
              <a:t>" yüksek debili kalp yetmezliğine ve trombositleri tuzak gibi tutarak kanamaya neden olabilirler</a:t>
            </a:r>
            <a:r>
              <a:rPr lang="tr-TR">
                <a:solidFill>
                  <a:srgbClr val="000000"/>
                </a:solidFill>
                <a:effectLst/>
              </a:rPr>
              <a:t>. </a:t>
            </a:r>
            <a:br>
              <a:rPr lang="tr-TR"/>
            </a:br>
            <a:br>
              <a:rPr lang="tr-TR"/>
            </a:br>
            <a:r>
              <a:rPr lang="tr-TR" b="1" u="sng">
                <a:solidFill>
                  <a:srgbClr val="000000"/>
                </a:solidFill>
                <a:effectLst/>
              </a:rPr>
              <a:t>Eritema toksikum</a:t>
            </a:r>
            <a:r>
              <a:rPr lang="tr-TR" u="sng">
                <a:solidFill>
                  <a:srgbClr val="000000"/>
                </a:solidFill>
                <a:effectLst/>
              </a:rPr>
              <a:t>, yenidoğanlarda sık görülen eritematöz, papüler-veziküller döküntülerdir, doğumadan sonra ortaya çıkarlar, veziküler sıvı içinde eozinofiller vardır. </a:t>
            </a:r>
            <a:br>
              <a:rPr lang="tr-TR"/>
            </a:br>
            <a:br>
              <a:rPr lang="tr-TR"/>
            </a:br>
            <a:r>
              <a:rPr lang="tr-TR" b="1">
                <a:solidFill>
                  <a:srgbClr val="000000"/>
                </a:solidFill>
                <a:effectLst/>
              </a:rPr>
              <a:t>Püstüler melanozis</a:t>
            </a:r>
            <a:r>
              <a:rPr lang="tr-TR">
                <a:solidFill>
                  <a:srgbClr val="000000"/>
                </a:solidFill>
                <a:effectLst/>
              </a:rPr>
              <a:t> Afrikalı Amerikalı yenidoğanlarda daha sık görülür, doğumda görülebilir, pigmente kahverengi makuler bir zemin üzerinde küçük, kuru veziküllerden oluşur. </a:t>
            </a:r>
            <a:br>
              <a:rPr lang="tr-TR"/>
            </a:br>
            <a:br>
              <a:rPr lang="tr-TR"/>
            </a:br>
            <a:r>
              <a:rPr lang="tr-TR" b="1">
                <a:solidFill>
                  <a:srgbClr val="000000"/>
                </a:solidFill>
                <a:effectLst/>
              </a:rPr>
              <a:t>Eritema toksikum</a:t>
            </a:r>
            <a:r>
              <a:rPr lang="tr-TR">
                <a:solidFill>
                  <a:srgbClr val="000000"/>
                </a:solidFill>
                <a:effectLst/>
              </a:rPr>
              <a:t> ve püstüler melanozis benign lezyonlardır fakat bazı ciddi hastalıklara benzerlik gösterirler, örneğin yaygın herpes simpleks enfeksiyonunda görülen veziküler döküntüler ve S. aerius 'un neden </a:t>
            </a:r>
            <a:br>
              <a:rPr lang="tr-TR"/>
            </a:br>
            <a:r>
              <a:rPr lang="tr-TR">
                <a:solidFill>
                  <a:srgbClr val="000000"/>
                </a:solidFill>
                <a:effectLst/>
              </a:rPr>
              <a:t>olduğu impetigoda görülen büllöz erüpsiyonlar benzerlik </a:t>
            </a:r>
            <a:br>
              <a:rPr lang="tr-TR"/>
            </a:br>
            <a:r>
              <a:rPr lang="tr-TR">
                <a:solidFill>
                  <a:srgbClr val="000000"/>
                </a:solidFill>
                <a:effectLst/>
              </a:rPr>
              <a:t>gösterebilir. </a:t>
            </a:r>
            <a:br>
              <a:rPr lang="tr-TR"/>
            </a:br>
            <a:br>
              <a:rPr lang="tr-TR"/>
            </a:br>
            <a:r>
              <a:rPr lang="tr-TR" b="1" u="sng">
                <a:solidFill>
                  <a:srgbClr val="000000"/>
                </a:solidFill>
                <a:effectLst/>
              </a:rPr>
              <a:t>Ödem</a:t>
            </a:r>
            <a:r>
              <a:rPr lang="tr-TR" u="sng">
                <a:solidFill>
                  <a:srgbClr val="000000"/>
                </a:solidFill>
                <a:effectLst/>
              </a:rPr>
              <a:t> prematüre bebeklerde olabilir, fakat hidrops fetalis, sepsis,  </a:t>
            </a:r>
          </a:p>
          <a:p>
            <a:r>
              <a:rPr lang="tr-TR" u="sng">
                <a:solidFill>
                  <a:srgbClr val="000000"/>
                </a:solidFill>
                <a:effectLst/>
              </a:rPr>
              <a:t>hipoalbuminemi ve lenfatik hastalıklar nedeniyle de olabilir. </a:t>
            </a:r>
            <a:br>
              <a:rPr lang="tr-TR" u="sng"/>
            </a:br>
            <a:endParaRPr lang="tr-TR" u="sng"/>
          </a:p>
        </p:txBody>
      </p:sp>
    </p:spTree>
    <p:extLst>
      <p:ext uri="{BB962C8B-B14F-4D97-AF65-F5344CB8AC3E}">
        <p14:creationId xmlns:p14="http://schemas.microsoft.com/office/powerpoint/2010/main" val="259186239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Geniş ekran</PresentationFormat>
  <Slides>161</Slides>
  <Notes>0</Notes>
  <HiddenSlides>0</HiddenSlides>
  <ScaleCrop>false</ScaleCrop>
  <HeadingPairs>
    <vt:vector size="4" baseType="variant">
      <vt:variant>
        <vt:lpstr>Tema</vt:lpstr>
      </vt:variant>
      <vt:variant>
        <vt:i4>1</vt:i4>
      </vt:variant>
      <vt:variant>
        <vt:lpstr>Slayt Başlıkları</vt:lpstr>
      </vt:variant>
      <vt:variant>
        <vt:i4>161</vt:i4>
      </vt:variant>
    </vt:vector>
  </HeadingPairs>
  <TitlesOfParts>
    <vt:vector size="162" baseType="lpstr">
      <vt:lpstr>Office Teması</vt:lpstr>
      <vt:lpstr>YENİDOĞAN  İZLEM VE MUAYENESİ</vt:lpstr>
      <vt:lpstr>                              AMAÇLAR</vt:lpstr>
      <vt:lpstr>                     ÖĞRENİM HEDEFLERİ</vt:lpstr>
      <vt:lpstr>PowerPoint Sunusu</vt:lpstr>
      <vt:lpstr>PowerPoint Sunusu</vt:lpstr>
      <vt:lpstr>PowerPoint Sunusu</vt:lpstr>
      <vt:lpstr>PowerPoint Sunusu</vt:lpstr>
      <vt:lpstr>PowerPoint Sunusu</vt:lpstr>
      <vt:lpstr>YÜKSEK RİSKLİ DOĞUMLAR  Fetal ve maternal faktörler, yüksek riskli doğumları  öngörebilir: (Kattwinkel, 2011) Yüksek riskli doğumlarda, yenidoğan resüsitasyonu ve stabilizasyonu konusunda yetkin bir ekip hazır bulunmalıdır.</vt:lpstr>
      <vt:lpstr>* Yenidoğanın hava yolunun, solunumunun ve dolaşımının değerlendirilmesi ,( Apgar skoru hesaplanması için ertelenmemelidir.)</vt:lpstr>
      <vt:lpstr>PowerPoint Sunusu</vt:lpstr>
      <vt:lpstr>2- YENİ DOĞMUŞ  BEBEĞİN  DEĞERLENDİRİLMESİ  </vt:lpstr>
      <vt:lpstr>PowerPoint Sunusu</vt:lpstr>
      <vt:lpstr>PowerPoint Sunusu</vt:lpstr>
      <vt:lpstr>PowerPoint Sunusu</vt:lpstr>
      <vt:lpstr>PowerPoint Sunusu</vt:lpstr>
      <vt:lpstr>PowerPoint Sunusu</vt:lpstr>
      <vt:lpstr>2- YENİ DOĞMUŞ  BEBEĞİN  DEĞERLENDİRİLMESİ </vt:lpstr>
      <vt:lpstr>PowerPoint Sunusu</vt:lpstr>
      <vt:lpstr>PowerPoint Sunusu</vt:lpstr>
      <vt:lpstr>APGAR SKOR formu :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d. Bebek ve anne kurumdan ayrılmadan önce: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YENİDOĞAN  MUAYENESİ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1. Eythema toxicum neonatorum (ETN),</vt:lpstr>
      <vt:lpstr>2. Transient neonatal püstüler melanozis (TNPM),</vt:lpstr>
      <vt:lpstr>3. Neonatal akne</vt:lpstr>
      <vt:lpstr>PowerPoint Sunusu</vt:lpstr>
      <vt:lpstr>5. Milia </vt:lpstr>
      <vt:lpstr>6. Miliaria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YENİDOĞAN MUAYENESİ</dc:title>
  <dc:creator>tabletexceltr@hotmail.com</dc:creator>
  <cp:lastModifiedBy>rıfat bekar</cp:lastModifiedBy>
  <cp:revision>25</cp:revision>
  <dcterms:created xsi:type="dcterms:W3CDTF">2020-11-22T18:36:36Z</dcterms:created>
  <dcterms:modified xsi:type="dcterms:W3CDTF">2020-11-26T12:00:04Z</dcterms:modified>
</cp:coreProperties>
</file>