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43"/>
  </p:notesMasterIdLst>
  <p:sldIdLst>
    <p:sldId id="256" r:id="rId2"/>
    <p:sldId id="323" r:id="rId3"/>
    <p:sldId id="290" r:id="rId4"/>
    <p:sldId id="291" r:id="rId5"/>
    <p:sldId id="289" r:id="rId6"/>
    <p:sldId id="305" r:id="rId7"/>
    <p:sldId id="314" r:id="rId8"/>
    <p:sldId id="306" r:id="rId9"/>
    <p:sldId id="315" r:id="rId10"/>
    <p:sldId id="316" r:id="rId11"/>
    <p:sldId id="307" r:id="rId12"/>
    <p:sldId id="308" r:id="rId13"/>
    <p:sldId id="309" r:id="rId14"/>
    <p:sldId id="260" r:id="rId15"/>
    <p:sldId id="257" r:id="rId16"/>
    <p:sldId id="258" r:id="rId17"/>
    <p:sldId id="261" r:id="rId18"/>
    <p:sldId id="267" r:id="rId19"/>
    <p:sldId id="294" r:id="rId20"/>
    <p:sldId id="295" r:id="rId21"/>
    <p:sldId id="268" r:id="rId22"/>
    <p:sldId id="269" r:id="rId23"/>
    <p:sldId id="271" r:id="rId24"/>
    <p:sldId id="272" r:id="rId25"/>
    <p:sldId id="273" r:id="rId26"/>
    <p:sldId id="282" r:id="rId27"/>
    <p:sldId id="283" r:id="rId28"/>
    <p:sldId id="284" r:id="rId29"/>
    <p:sldId id="285" r:id="rId30"/>
    <p:sldId id="319" r:id="rId31"/>
    <p:sldId id="279" r:id="rId32"/>
    <p:sldId id="320" r:id="rId33"/>
    <p:sldId id="321" r:id="rId34"/>
    <p:sldId id="281" r:id="rId35"/>
    <p:sldId id="322" r:id="rId36"/>
    <p:sldId id="301" r:id="rId37"/>
    <p:sldId id="299" r:id="rId38"/>
    <p:sldId id="304" r:id="rId39"/>
    <p:sldId id="317" r:id="rId40"/>
    <p:sldId id="313" r:id="rId41"/>
    <p:sldId id="318" r:id="rId42"/>
  </p:sldIdLst>
  <p:sldSz cx="12192000" cy="6858000"/>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5" d="100"/>
          <a:sy n="75" d="100"/>
        </p:scale>
        <p:origin x="-1914" y="-8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199898E-781E-4660-AF58-E2D225551B8C}" type="datetimeFigureOut">
              <a:rPr lang="tr-TR"/>
              <a:pPr>
                <a:defRPr/>
              </a:pPr>
              <a:t>29.09.2015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25811CB-9A9F-481D-AB1D-913396C8396F}" type="slidenum">
              <a:rPr lang="tr-TR"/>
              <a:pPr>
                <a:defRPr/>
              </a:pPr>
              <a:t>‹#›</a:t>
            </a:fld>
            <a:endParaRPr lang="tr-TR"/>
          </a:p>
        </p:txBody>
      </p:sp>
    </p:spTree>
    <p:extLst>
      <p:ext uri="{BB962C8B-B14F-4D97-AF65-F5344CB8AC3E}">
        <p14:creationId xmlns:p14="http://schemas.microsoft.com/office/powerpoint/2010/main" val="26103220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ayt Görüntüsü Yer Tutucusu 1"/>
          <p:cNvSpPr>
            <a:spLocks noGrp="1" noRot="1" noChangeAspect="1"/>
          </p:cNvSpPr>
          <p:nvPr>
            <p:ph type="sldImg"/>
          </p:nvPr>
        </p:nvSpPr>
        <p:spPr bwMode="auto">
          <a:noFill/>
          <a:ln>
            <a:solidFill>
              <a:srgbClr val="000000"/>
            </a:solidFill>
            <a:miter lim="800000"/>
            <a:headEnd/>
            <a:tailEnd/>
          </a:ln>
        </p:spPr>
      </p:sp>
      <p:sp>
        <p:nvSpPr>
          <p:cNvPr id="24578"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dirty="0" smtClean="0"/>
              <a:t>Günümüzde iğne ve enjektör gibi sık olarak kullanılan tıbbi malzemeler, bir kişiye kullanıldıktan sonra atıldığından bulaşma azalmıştır. </a:t>
            </a:r>
          </a:p>
          <a:p>
            <a:pPr eaLnBrk="1" hangingPunct="1">
              <a:spcBef>
                <a:spcPct val="0"/>
              </a:spcBef>
            </a:pPr>
            <a:r>
              <a:rPr lang="tr-TR" dirty="0" smtClean="0"/>
              <a:t>yapılan araştırmalar tek-eşli cinsel ilişkinin bir bulaşma yolu olmadığı yolundadır. Çünkü 100 hepatit C hastasının eşinde yapı</a:t>
            </a:r>
            <a:r>
              <a:rPr lang="sv-SE" dirty="0" smtClean="0"/>
              <a:t>lan araştırmada, bunların ancak birisinde hepatit C virusu bulunmuştur.</a:t>
            </a:r>
            <a:endParaRPr lang="tr-TR" dirty="0" smtClean="0"/>
          </a:p>
          <a:p>
            <a:pPr eaLnBrk="1" hangingPunct="1">
              <a:spcBef>
                <a:spcPct val="0"/>
              </a:spcBef>
            </a:pPr>
            <a:endParaRPr lang="tr-TR" dirty="0" smtClean="0"/>
          </a:p>
        </p:txBody>
      </p:sp>
      <p:sp>
        <p:nvSpPr>
          <p:cNvPr id="22531"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D2F013-ECA4-497B-8F78-E60208EF7E07}" type="slidenum">
              <a:rPr lang="tr-TR"/>
              <a:pPr fontAlgn="base">
                <a:spcBef>
                  <a:spcPct val="0"/>
                </a:spcBef>
                <a:spcAft>
                  <a:spcPct val="0"/>
                </a:spcAft>
                <a:defRPr/>
              </a:pPr>
              <a:t>5</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ayt Görüntüsü Yer Tutucusu 1"/>
          <p:cNvSpPr>
            <a:spLocks noGrp="1" noRot="1" noChangeAspect="1"/>
          </p:cNvSpPr>
          <p:nvPr>
            <p:ph type="sldImg"/>
          </p:nvPr>
        </p:nvSpPr>
        <p:spPr bwMode="auto">
          <a:noFill/>
          <a:ln>
            <a:solidFill>
              <a:srgbClr val="000000"/>
            </a:solidFill>
            <a:miter lim="800000"/>
            <a:headEnd/>
            <a:tailEnd/>
          </a:ln>
        </p:spPr>
      </p:sp>
      <p:sp>
        <p:nvSpPr>
          <p:cNvPr id="26626"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dirty="0" err="1" smtClean="0"/>
              <a:t>hepatitC</a:t>
            </a:r>
            <a:r>
              <a:rPr lang="tr-TR" dirty="0" smtClean="0"/>
              <a:t> yavaş ilerleyen, ancak yaşamları boyunca hastaların ortalama %10’unda ciddi</a:t>
            </a:r>
            <a:r>
              <a:rPr lang="sv-SE" dirty="0" smtClean="0"/>
              <a:t>komplikasyonlara ve ölüme yol açabilen bir hastalıktır.</a:t>
            </a:r>
            <a:endParaRPr lang="tr-TR" dirty="0" smtClean="0"/>
          </a:p>
          <a:p>
            <a:pPr eaLnBrk="1" hangingPunct="1">
              <a:spcBef>
                <a:spcPct val="0"/>
              </a:spcBef>
            </a:pPr>
            <a:endParaRPr lang="tr-TR" dirty="0" smtClean="0"/>
          </a:p>
        </p:txBody>
      </p:sp>
      <p:sp>
        <p:nvSpPr>
          <p:cNvPr id="25603"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AA6DBA-038D-41FF-BCF1-FDB0E3FBF5BE}" type="slidenum">
              <a:rPr lang="tr-TR"/>
              <a:pPr fontAlgn="base">
                <a:spcBef>
                  <a:spcPct val="0"/>
                </a:spcBef>
                <a:spcAft>
                  <a:spcPct val="0"/>
                </a:spcAft>
                <a:defRPr/>
              </a:pPr>
              <a:t>6</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ayt Görüntüsü Yer Tutucusu 1"/>
          <p:cNvSpPr>
            <a:spLocks noGrp="1" noRot="1" noChangeAspect="1"/>
          </p:cNvSpPr>
          <p:nvPr>
            <p:ph type="sldImg"/>
          </p:nvPr>
        </p:nvSpPr>
        <p:spPr bwMode="auto">
          <a:noFill/>
          <a:ln>
            <a:solidFill>
              <a:srgbClr val="000000"/>
            </a:solidFill>
            <a:miter lim="800000"/>
            <a:headEnd/>
            <a:tailEnd/>
          </a:ln>
        </p:spPr>
      </p:sp>
      <p:sp>
        <p:nvSpPr>
          <p:cNvPr id="32770"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smtClean="0"/>
              <a:t>kan merkezlerinde yapılan testlerde Anti- HCV + bulunanların %30’unda daha sonra tekrarlanan testlerde Anti-HCV – bulunmaktadır</a:t>
            </a:r>
          </a:p>
          <a:p>
            <a:pPr marL="0" lvl="1" eaLnBrk="1" hangingPunct="1">
              <a:spcBef>
                <a:spcPct val="0"/>
              </a:spcBef>
            </a:pPr>
            <a:r>
              <a:rPr lang="tr-TR" sz="1800" smtClean="0"/>
              <a:t>Her ne kadar serum, fizik muayenesive serum ALT düzeyi normal olan bir hepatit C hastasının karaciğer biyopsisinde genel olarak hafif hasar saptanmaktaysa da, siroz bile bulunabilmesi mümkündür. Tüm karaciğer fonksiyonları normal olmasına rağmen fizik muayenesinde </a:t>
            </a:r>
            <a:r>
              <a:rPr lang="tr-TR" smtClean="0"/>
              <a:t>anormallikler saptanan hastalar da karaciğer fonksiyon testleri anormal çıkanlar gibi tetkik edilmelidirler.</a:t>
            </a:r>
          </a:p>
          <a:p>
            <a:pPr eaLnBrk="1" hangingPunct="1">
              <a:spcBef>
                <a:spcPct val="0"/>
              </a:spcBef>
            </a:pPr>
            <a:endParaRPr lang="tr-TR" smtClean="0"/>
          </a:p>
        </p:txBody>
      </p:sp>
      <p:sp>
        <p:nvSpPr>
          <p:cNvPr id="28675"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50C25A-2BC6-469A-98FB-C8E814759B26}" type="slidenum">
              <a:rPr lang="tr-TR"/>
              <a:pPr fontAlgn="base">
                <a:spcBef>
                  <a:spcPct val="0"/>
                </a:spcBef>
                <a:spcAft>
                  <a:spcPct val="0"/>
                </a:spcAft>
                <a:defRPr/>
              </a:pPr>
              <a:t>11</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tr-TR" dirty="0" err="1" smtClean="0"/>
              <a:t>Transient</a:t>
            </a:r>
            <a:r>
              <a:rPr lang="tr-TR" dirty="0" smtClean="0"/>
              <a:t> </a:t>
            </a:r>
            <a:r>
              <a:rPr lang="tr-TR" dirty="0" err="1" smtClean="0"/>
              <a:t>elastografi</a:t>
            </a:r>
            <a:r>
              <a:rPr lang="tr-TR" dirty="0" smtClean="0"/>
              <a:t> (</a:t>
            </a:r>
            <a:r>
              <a:rPr lang="tr-TR" dirty="0" err="1" smtClean="0"/>
              <a:t>fibroscan</a:t>
            </a:r>
            <a:r>
              <a:rPr lang="tr-TR" dirty="0" smtClean="0"/>
              <a:t>) – karaciğer kalınlığını ölçerek </a:t>
            </a:r>
            <a:r>
              <a:rPr lang="tr-TR" dirty="0" err="1" smtClean="0"/>
              <a:t>fibrozis</a:t>
            </a:r>
            <a:r>
              <a:rPr lang="tr-TR" dirty="0" smtClean="0"/>
              <a:t> derecesini belirlemede yardımcı</a:t>
            </a:r>
          </a:p>
          <a:p>
            <a:endParaRPr lang="tr-TR" dirty="0"/>
          </a:p>
        </p:txBody>
      </p:sp>
      <p:sp>
        <p:nvSpPr>
          <p:cNvPr id="4" name="Slayt Numarası Yer Tutucusu 3"/>
          <p:cNvSpPr>
            <a:spLocks noGrp="1"/>
          </p:cNvSpPr>
          <p:nvPr>
            <p:ph type="sldNum" sz="quarter" idx="10"/>
          </p:nvPr>
        </p:nvSpPr>
        <p:spPr/>
        <p:txBody>
          <a:bodyPr/>
          <a:lstStyle/>
          <a:p>
            <a:pPr>
              <a:defRPr/>
            </a:pPr>
            <a:fld id="{625811CB-9A9F-481D-AB1D-913396C8396F}" type="slidenum">
              <a:rPr lang="tr-TR" smtClean="0"/>
              <a:pPr>
                <a:defRPr/>
              </a:pPr>
              <a:t>23</a:t>
            </a:fld>
            <a:endParaRPr lang="tr-TR"/>
          </a:p>
        </p:txBody>
      </p:sp>
    </p:spTree>
    <p:extLst>
      <p:ext uri="{BB962C8B-B14F-4D97-AF65-F5344CB8AC3E}">
        <p14:creationId xmlns:p14="http://schemas.microsoft.com/office/powerpoint/2010/main" val="399572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ayt Görüntüsü Yer Tutucusu 1"/>
          <p:cNvSpPr>
            <a:spLocks noGrp="1" noRot="1" noChangeAspect="1"/>
          </p:cNvSpPr>
          <p:nvPr>
            <p:ph type="sldImg"/>
          </p:nvPr>
        </p:nvSpPr>
        <p:spPr bwMode="auto">
          <a:noFill/>
          <a:ln>
            <a:solidFill>
              <a:srgbClr val="000000"/>
            </a:solidFill>
            <a:miter lim="800000"/>
            <a:headEnd/>
            <a:tailEnd/>
          </a:ln>
        </p:spPr>
      </p:sp>
      <p:sp>
        <p:nvSpPr>
          <p:cNvPr id="61442"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7587"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F255DE-30B7-4444-A046-DBFEA9CE077B}" type="slidenum">
              <a:rPr lang="tr-TR"/>
              <a:pPr fontAlgn="base">
                <a:spcBef>
                  <a:spcPct val="0"/>
                </a:spcBef>
                <a:spcAft>
                  <a:spcPct val="0"/>
                </a:spcAft>
                <a:defRPr/>
              </a:pPr>
              <a:t>38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Freeform 6"/>
          <p:cNvSpPr>
            <a:spLocks/>
          </p:cNvSpPr>
          <p:nvPr/>
        </p:nvSpPr>
        <p:spPr bwMode="auto">
          <a:xfrm>
            <a:off x="0" y="4324350"/>
            <a:ext cx="1744663" cy="777875"/>
          </a:xfrm>
          <a:custGeom>
            <a:avLst/>
            <a:gdLst>
              <a:gd name="T0" fmla="*/ 0 w 372"/>
              <a:gd name="T1" fmla="*/ 0 h 166"/>
              <a:gd name="T2" fmla="*/ 372 w 372"/>
              <a:gd name="T3" fmla="*/ 166 h 166"/>
            </a:gdLst>
            <a:ahLst/>
            <a:cxnLst>
              <a:cxn ang="0">
                <a:pos x="287" y="166"/>
              </a:cxn>
              <a:cxn ang="0">
                <a:pos x="293" y="164"/>
              </a:cxn>
              <a:cxn ang="0">
                <a:pos x="294" y="163"/>
              </a:cxn>
              <a:cxn ang="0">
                <a:pos x="370" y="87"/>
              </a:cxn>
              <a:cxn ang="0">
                <a:pos x="370" y="78"/>
              </a:cxn>
              <a:cxn ang="0">
                <a:pos x="294" y="3"/>
              </a:cxn>
              <a:cxn ang="0">
                <a:pos x="293" y="2"/>
              </a:cxn>
              <a:cxn ang="0">
                <a:pos x="287" y="0"/>
              </a:cxn>
              <a:cxn ang="0">
                <a:pos x="0" y="0"/>
              </a:cxn>
              <a:cxn ang="0">
                <a:pos x="0" y="166"/>
              </a:cxn>
              <a:cxn ang="0">
                <a:pos x="287" y="166"/>
              </a:cxn>
            </a:cxnLst>
            <a:rect l="T0" t="T1" r="T2" b="T3"/>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9525">
            <a:noFill/>
            <a:round/>
            <a:headEnd/>
            <a:tailEnd/>
          </a:ln>
        </p:spPr>
        <p:txBody>
          <a:bodyPr/>
          <a:lstStyle/>
          <a:p>
            <a:pPr>
              <a:defRPr/>
            </a:pPr>
            <a:endParaRPr lang="tr-TR"/>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5" name="Date Placeholder 3"/>
          <p:cNvSpPr>
            <a:spLocks noGrp="1"/>
          </p:cNvSpPr>
          <p:nvPr>
            <p:ph type="dt" sz="half" idx="10"/>
          </p:nvPr>
        </p:nvSpPr>
        <p:spPr/>
        <p:txBody>
          <a:bodyPr/>
          <a:lstStyle>
            <a:lvl1pPr>
              <a:defRPr/>
            </a:lvl1pPr>
          </a:lstStyle>
          <a:p>
            <a:pPr>
              <a:defRPr/>
            </a:pPr>
            <a:fld id="{07D3841B-B389-4383-9DF6-663588BA7370}" type="datetimeFigureOut">
              <a:rPr lang="tr-TR"/>
              <a:pPr>
                <a:defRPr/>
              </a:pPr>
              <a:t>29.09.2015</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a:xfrm>
            <a:off x="531813" y="4529138"/>
            <a:ext cx="779462" cy="365125"/>
          </a:xfrm>
        </p:spPr>
        <p:txBody>
          <a:bodyPr/>
          <a:lstStyle>
            <a:lvl1pPr>
              <a:defRPr/>
            </a:lvl1pPr>
          </a:lstStyle>
          <a:p>
            <a:pPr>
              <a:defRPr/>
            </a:pPr>
            <a:fld id="{0028AC92-7C72-423A-9A83-84935FCD061E}"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5" name="Date Placeholder 3"/>
          <p:cNvSpPr>
            <a:spLocks noGrp="1"/>
          </p:cNvSpPr>
          <p:nvPr>
            <p:ph type="dt" sz="half" idx="10"/>
          </p:nvPr>
        </p:nvSpPr>
        <p:spPr/>
        <p:txBody>
          <a:bodyPr/>
          <a:lstStyle>
            <a:lvl1pPr>
              <a:defRPr/>
            </a:lvl1pPr>
          </a:lstStyle>
          <a:p>
            <a:pPr>
              <a:defRPr/>
            </a:pPr>
            <a:fld id="{D28CA0E0-85A8-44C8-8AE7-8820D66D5037}" type="datetimeFigureOut">
              <a:rPr lang="tr-TR"/>
              <a:pPr>
                <a:defRPr/>
              </a:pPr>
              <a:t>29.09.2015</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2308D592-B916-490B-B524-A923068083E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5"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6" name="TextBox 13"/>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rPr>
              <a:t>“</a:t>
            </a:r>
          </a:p>
        </p:txBody>
      </p:sp>
      <p:sp>
        <p:nvSpPr>
          <p:cNvPr id="7" name="TextBox 14"/>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4"/>
          </p:nvPr>
        </p:nvSpPr>
        <p:spPr/>
        <p:txBody>
          <a:bodyPr/>
          <a:lstStyle>
            <a:lvl1pPr>
              <a:defRPr/>
            </a:lvl1pPr>
          </a:lstStyle>
          <a:p>
            <a:pPr>
              <a:defRPr/>
            </a:pPr>
            <a:fld id="{4DECC22C-DFA0-4754-8140-4B1123495581}" type="datetimeFigureOut">
              <a:rPr lang="tr-TR"/>
              <a:pPr>
                <a:defRPr/>
              </a:pPr>
              <a:t>29.09.2015</a:t>
            </a:fld>
            <a:endParaRPr lang="tr-TR"/>
          </a:p>
        </p:txBody>
      </p:sp>
      <p:sp>
        <p:nvSpPr>
          <p:cNvPr id="9" name="Footer Placeholder 4"/>
          <p:cNvSpPr>
            <a:spLocks noGrp="1"/>
          </p:cNvSpPr>
          <p:nvPr>
            <p:ph type="ftr" sz="quarter" idx="15"/>
          </p:nvPr>
        </p:nvSpPr>
        <p:spPr/>
        <p:txBody>
          <a:bodyPr/>
          <a:lstStyle>
            <a:lvl1pPr>
              <a:defRPr/>
            </a:lvl1pPr>
          </a:lstStyle>
          <a:p>
            <a:pPr>
              <a:defRPr/>
            </a:pPr>
            <a:endParaRPr lang="tr-TR"/>
          </a:p>
        </p:txBody>
      </p:sp>
      <p:sp>
        <p:nvSpPr>
          <p:cNvPr id="10" name="Slide Number Placeholder 5"/>
          <p:cNvSpPr>
            <a:spLocks noGrp="1"/>
          </p:cNvSpPr>
          <p:nvPr>
            <p:ph type="sldNum" sz="quarter" idx="16"/>
          </p:nvPr>
        </p:nvSpPr>
        <p:spPr>
          <a:xfrm>
            <a:off x="531813" y="3244850"/>
            <a:ext cx="779462" cy="365125"/>
          </a:xfrm>
        </p:spPr>
        <p:txBody>
          <a:bodyPr/>
          <a:lstStyle>
            <a:lvl1pPr>
              <a:defRPr/>
            </a:lvl1pPr>
          </a:lstStyle>
          <a:p>
            <a:pPr>
              <a:defRPr/>
            </a:pPr>
            <a:fld id="{4C93748E-FF7B-4672-BE9B-93C1C47AEA6C}"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smtClean="0"/>
              <a:t>Asıl metin stillerini düzenlemek için tıklatın</a:t>
            </a:r>
          </a:p>
        </p:txBody>
      </p:sp>
      <p:sp>
        <p:nvSpPr>
          <p:cNvPr id="6" name="Date Placeholder 4"/>
          <p:cNvSpPr>
            <a:spLocks noGrp="1"/>
          </p:cNvSpPr>
          <p:nvPr>
            <p:ph type="dt" sz="half" idx="10"/>
          </p:nvPr>
        </p:nvSpPr>
        <p:spPr/>
        <p:txBody>
          <a:bodyPr/>
          <a:lstStyle>
            <a:lvl1pPr>
              <a:defRPr/>
            </a:lvl1pPr>
          </a:lstStyle>
          <a:p>
            <a:pPr>
              <a:defRPr/>
            </a:pPr>
            <a:fld id="{5BFCF336-4A4C-4DFE-9671-E332A0F10536}" type="datetimeFigureOut">
              <a:rPr lang="tr-TR"/>
              <a:pPr>
                <a:defRPr/>
              </a:pPr>
              <a:t>29.09.2015</a:t>
            </a:fld>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55D21314-C853-44AB-B014-AA15C74650F1}"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6" name="TextBox 16"/>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rPr>
              <a:t>“</a:t>
            </a:r>
          </a:p>
        </p:txBody>
      </p:sp>
      <p:sp>
        <p:nvSpPr>
          <p:cNvPr id="7" name="TextBox 17"/>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smtClean="0"/>
              <a:t>Asıl metin stillerini düzenlemek için tıklatın</a:t>
            </a:r>
          </a:p>
        </p:txBody>
      </p:sp>
      <p:sp>
        <p:nvSpPr>
          <p:cNvPr id="8" name="Date Placeholder 4"/>
          <p:cNvSpPr>
            <a:spLocks noGrp="1"/>
          </p:cNvSpPr>
          <p:nvPr>
            <p:ph type="dt" sz="half" idx="14"/>
          </p:nvPr>
        </p:nvSpPr>
        <p:spPr/>
        <p:txBody>
          <a:bodyPr/>
          <a:lstStyle>
            <a:lvl1pPr>
              <a:defRPr/>
            </a:lvl1pPr>
          </a:lstStyle>
          <a:p>
            <a:pPr>
              <a:defRPr/>
            </a:pPr>
            <a:fld id="{19560847-49CF-4447-9F48-B33479EE140E}" type="datetimeFigureOut">
              <a:rPr lang="tr-TR"/>
              <a:pPr>
                <a:defRPr/>
              </a:pPr>
              <a:t>29.09.2015</a:t>
            </a:fld>
            <a:endParaRPr lang="tr-TR"/>
          </a:p>
        </p:txBody>
      </p:sp>
      <p:sp>
        <p:nvSpPr>
          <p:cNvPr id="9" name="Footer Placeholder 5"/>
          <p:cNvSpPr>
            <a:spLocks noGrp="1"/>
          </p:cNvSpPr>
          <p:nvPr>
            <p:ph type="ftr" sz="quarter" idx="15"/>
          </p:nvPr>
        </p:nvSpPr>
        <p:spPr/>
        <p:txBody>
          <a:bodyPr/>
          <a:lstStyle>
            <a:lvl1pPr>
              <a:defRPr/>
            </a:lvl1pPr>
          </a:lstStyle>
          <a:p>
            <a:pPr>
              <a:defRPr/>
            </a:pPr>
            <a:endParaRPr lang="tr-TR"/>
          </a:p>
        </p:txBody>
      </p:sp>
      <p:sp>
        <p:nvSpPr>
          <p:cNvPr id="10" name="Slide Number Placeholder 6"/>
          <p:cNvSpPr>
            <a:spLocks noGrp="1"/>
          </p:cNvSpPr>
          <p:nvPr>
            <p:ph type="sldNum" sz="quarter" idx="16"/>
          </p:nvPr>
        </p:nvSpPr>
        <p:spPr>
          <a:xfrm>
            <a:off x="531813" y="4983163"/>
            <a:ext cx="779462" cy="365125"/>
          </a:xfrm>
        </p:spPr>
        <p:txBody>
          <a:bodyPr/>
          <a:lstStyle>
            <a:lvl1pPr>
              <a:defRPr/>
            </a:lvl1pPr>
          </a:lstStyle>
          <a:p>
            <a:pPr>
              <a:defRPr/>
            </a:pPr>
            <a:fld id="{D4D0DADB-74C3-40C6-A464-73E554129173}" type="slidenum">
              <a:rPr lang="tr-TR"/>
              <a:pPr>
                <a:defRP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smtClean="0"/>
              <a:t>Asıl metin stillerini düzenlemek için tıklatın</a:t>
            </a:r>
          </a:p>
        </p:txBody>
      </p:sp>
      <p:sp>
        <p:nvSpPr>
          <p:cNvPr id="6" name="Date Placeholder 4"/>
          <p:cNvSpPr>
            <a:spLocks noGrp="1"/>
          </p:cNvSpPr>
          <p:nvPr>
            <p:ph type="dt" sz="half" idx="14"/>
          </p:nvPr>
        </p:nvSpPr>
        <p:spPr/>
        <p:txBody>
          <a:bodyPr/>
          <a:lstStyle>
            <a:lvl1pPr>
              <a:defRPr/>
            </a:lvl1pPr>
          </a:lstStyle>
          <a:p>
            <a:pPr>
              <a:defRPr/>
            </a:pPr>
            <a:fld id="{961510C9-B168-4B72-8DF5-AEE6C444912F}" type="datetimeFigureOut">
              <a:rPr lang="tr-TR"/>
              <a:pPr>
                <a:defRPr/>
              </a:pPr>
              <a:t>29.09.2015</a:t>
            </a:fld>
            <a:endParaRPr lang="tr-TR"/>
          </a:p>
        </p:txBody>
      </p:sp>
      <p:sp>
        <p:nvSpPr>
          <p:cNvPr id="7" name="Footer Placeholder 5"/>
          <p:cNvSpPr>
            <a:spLocks noGrp="1"/>
          </p:cNvSpPr>
          <p:nvPr>
            <p:ph type="ftr" sz="quarter" idx="15"/>
          </p:nvPr>
        </p:nvSpPr>
        <p:spPr/>
        <p:txBody>
          <a:bodyPr/>
          <a:lstStyle>
            <a:lvl1pPr>
              <a:defRPr/>
            </a:lvl1pPr>
          </a:lstStyle>
          <a:p>
            <a:pPr>
              <a:defRPr/>
            </a:pPr>
            <a:endParaRPr lang="tr-TR"/>
          </a:p>
        </p:txBody>
      </p:sp>
      <p:sp>
        <p:nvSpPr>
          <p:cNvPr id="8" name="Slide Number Placeholder 6"/>
          <p:cNvSpPr>
            <a:spLocks noGrp="1"/>
          </p:cNvSpPr>
          <p:nvPr>
            <p:ph type="sldNum" sz="quarter" idx="16"/>
          </p:nvPr>
        </p:nvSpPr>
        <p:spPr>
          <a:xfrm>
            <a:off x="531813" y="4983163"/>
            <a:ext cx="779462" cy="365125"/>
          </a:xfrm>
        </p:spPr>
        <p:txBody>
          <a:bodyPr/>
          <a:lstStyle>
            <a:lvl1pPr>
              <a:defRPr/>
            </a:lvl1pPr>
          </a:lstStyle>
          <a:p>
            <a:pPr>
              <a:defRPr/>
            </a:pPr>
            <a:fld id="{3E0F4B1A-A2C8-42FB-983D-C152AA6D5657}" type="slidenum">
              <a:rPr lang="tr-TR"/>
              <a:pPr>
                <a:defRP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48007541-D323-4534-BA26-814B7740F040}" type="datetimeFigureOut">
              <a:rPr lang="tr-TR"/>
              <a:pPr>
                <a:defRPr/>
              </a:pPr>
              <a:t>29.09.2015</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7479D52F-16B2-4B8C-B705-E507EB823AA8}" type="slidenum">
              <a:rPr lang="tr-TR"/>
              <a:pPr>
                <a:defRPr/>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938AA0B3-DAF4-467A-AD32-72295BFCEAB0}" type="datetimeFigureOut">
              <a:rPr lang="tr-TR"/>
              <a:pPr>
                <a:defRPr/>
              </a:pPr>
              <a:t>29.09.2015</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592A9E09-4454-45AA-9862-D3C24A58CF3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BC94D991-96A2-4423-9152-564829CF5173}" type="datetimeFigureOut">
              <a:rPr lang="tr-TR"/>
              <a:pPr>
                <a:defRPr/>
              </a:pPr>
              <a:t>29.09.2015</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9559CFEA-BF29-4398-A6DD-9550921B0A40}"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5" name="Date Placeholder 3"/>
          <p:cNvSpPr>
            <a:spLocks noGrp="1"/>
          </p:cNvSpPr>
          <p:nvPr>
            <p:ph type="dt" sz="half" idx="10"/>
          </p:nvPr>
        </p:nvSpPr>
        <p:spPr/>
        <p:txBody>
          <a:bodyPr/>
          <a:lstStyle>
            <a:lvl1pPr>
              <a:defRPr/>
            </a:lvl1pPr>
          </a:lstStyle>
          <a:p>
            <a:pPr>
              <a:defRPr/>
            </a:pPr>
            <a:fld id="{79B37DDE-AE62-4D7A-BAAF-DA4D904CC240}" type="datetimeFigureOut">
              <a:rPr lang="tr-TR"/>
              <a:pPr>
                <a:defRPr/>
              </a:pPr>
              <a:t>29.09.2015</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CF6C76B4-FDD7-47BA-9742-6246426AB129}"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4"/>
          <p:cNvSpPr>
            <a:spLocks noGrp="1"/>
          </p:cNvSpPr>
          <p:nvPr>
            <p:ph type="dt" sz="half" idx="10"/>
          </p:nvPr>
        </p:nvSpPr>
        <p:spPr/>
        <p:txBody>
          <a:bodyPr/>
          <a:lstStyle>
            <a:lvl1pPr>
              <a:defRPr/>
            </a:lvl1pPr>
          </a:lstStyle>
          <a:p>
            <a:pPr>
              <a:defRPr/>
            </a:pPr>
            <a:fld id="{E40BAFE4-F7FD-4E05-8F6D-08C4B20E423A}" type="datetimeFigureOut">
              <a:rPr lang="tr-TR"/>
              <a:pPr>
                <a:defRPr/>
              </a:pPr>
              <a:t>29.09.2015</a:t>
            </a:fld>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5756ED95-8BF8-4D85-9199-DA4C9FA7FB75}"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7"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8" name="Date Placeholder 6"/>
          <p:cNvSpPr>
            <a:spLocks noGrp="1"/>
          </p:cNvSpPr>
          <p:nvPr>
            <p:ph type="dt" sz="half" idx="10"/>
          </p:nvPr>
        </p:nvSpPr>
        <p:spPr/>
        <p:txBody>
          <a:bodyPr/>
          <a:lstStyle>
            <a:lvl1pPr>
              <a:defRPr/>
            </a:lvl1pPr>
          </a:lstStyle>
          <a:p>
            <a:pPr>
              <a:defRPr/>
            </a:pPr>
            <a:fld id="{54DC5DCF-D9E8-46B9-BB82-160FB7F3D574}" type="datetimeFigureOut">
              <a:rPr lang="tr-TR"/>
              <a:pPr>
                <a:defRPr/>
              </a:pPr>
              <a:t>29.09.2015</a:t>
            </a:fld>
            <a:endParaRPr lang="tr-TR"/>
          </a:p>
        </p:txBody>
      </p:sp>
      <p:sp>
        <p:nvSpPr>
          <p:cNvPr id="9" name="Footer Placeholder 7"/>
          <p:cNvSpPr>
            <a:spLocks noGrp="1"/>
          </p:cNvSpPr>
          <p:nvPr>
            <p:ph type="ftr" sz="quarter" idx="11"/>
          </p:nvPr>
        </p:nvSpPr>
        <p:spPr/>
        <p:txBody>
          <a:bodyPr/>
          <a:lstStyle>
            <a:lvl1pPr>
              <a:defRPr/>
            </a:lvl1pPr>
          </a:lstStyle>
          <a:p>
            <a:pPr>
              <a:defRPr/>
            </a:pPr>
            <a:endParaRPr lang="tr-TR"/>
          </a:p>
        </p:txBody>
      </p:sp>
      <p:sp>
        <p:nvSpPr>
          <p:cNvPr id="11" name="Slide Number Placeholder 5"/>
          <p:cNvSpPr>
            <a:spLocks noGrp="1"/>
          </p:cNvSpPr>
          <p:nvPr>
            <p:ph type="sldNum" sz="quarter" idx="12"/>
          </p:nvPr>
        </p:nvSpPr>
        <p:spPr/>
        <p:txBody>
          <a:bodyPr/>
          <a:lstStyle>
            <a:lvl1pPr>
              <a:defRPr/>
            </a:lvl1pPr>
          </a:lstStyle>
          <a:p>
            <a:pPr>
              <a:defRPr/>
            </a:pPr>
            <a:fld id="{C31DB423-BC74-4E2E-BA5C-E57F96C11E2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2" name="Title 1"/>
          <p:cNvSpPr>
            <a:spLocks noGrp="1"/>
          </p:cNvSpPr>
          <p:nvPr>
            <p:ph type="title"/>
          </p:nvPr>
        </p:nvSpPr>
        <p:spPr/>
        <p:txBody>
          <a:bodyPr/>
          <a:lstStyle/>
          <a:p>
            <a:r>
              <a:rPr lang="tr-TR" smtClean="0"/>
              <a:t>Asıl başlık stili için tıklatın</a:t>
            </a:r>
            <a:endParaRPr lang="en-US" dirty="0"/>
          </a:p>
        </p:txBody>
      </p:sp>
      <p:sp>
        <p:nvSpPr>
          <p:cNvPr id="4" name="Date Placeholder 2"/>
          <p:cNvSpPr>
            <a:spLocks noGrp="1"/>
          </p:cNvSpPr>
          <p:nvPr>
            <p:ph type="dt" sz="half" idx="10"/>
          </p:nvPr>
        </p:nvSpPr>
        <p:spPr/>
        <p:txBody>
          <a:bodyPr/>
          <a:lstStyle>
            <a:lvl1pPr>
              <a:defRPr/>
            </a:lvl1pPr>
          </a:lstStyle>
          <a:p>
            <a:pPr>
              <a:defRPr/>
            </a:pPr>
            <a:fld id="{72C03A04-DB55-43F1-9B30-7DD26EF6CB26}" type="datetimeFigureOut">
              <a:rPr lang="tr-TR"/>
              <a:pPr>
                <a:defRPr/>
              </a:pPr>
              <a:t>29.09.2015</a:t>
            </a:fld>
            <a:endParaRPr lang="tr-TR"/>
          </a:p>
        </p:txBody>
      </p:sp>
      <p:sp>
        <p:nvSpPr>
          <p:cNvPr id="5" name="Footer Placeholder 3"/>
          <p:cNvSpPr>
            <a:spLocks noGrp="1"/>
          </p:cNvSpPr>
          <p:nvPr>
            <p:ph type="ftr" sz="quarter" idx="11"/>
          </p:nvPr>
        </p:nvSpPr>
        <p:spPr/>
        <p:txBody>
          <a:bodyPr/>
          <a:lstStyle>
            <a:lvl1pPr>
              <a:defRPr/>
            </a:lvl1pPr>
          </a:lstStyle>
          <a:p>
            <a:pPr>
              <a:defRPr/>
            </a:pPr>
            <a:endParaRPr lang="tr-TR"/>
          </a:p>
        </p:txBody>
      </p:sp>
      <p:sp>
        <p:nvSpPr>
          <p:cNvPr id="6" name="Slide Number Placeholder 4"/>
          <p:cNvSpPr>
            <a:spLocks noGrp="1"/>
          </p:cNvSpPr>
          <p:nvPr>
            <p:ph type="sldNum" sz="quarter" idx="12"/>
          </p:nvPr>
        </p:nvSpPr>
        <p:spPr/>
        <p:txBody>
          <a:bodyPr/>
          <a:lstStyle>
            <a:lvl1pPr>
              <a:defRPr/>
            </a:lvl1pPr>
          </a:lstStyle>
          <a:p>
            <a:pPr>
              <a:defRPr/>
            </a:pPr>
            <a:fld id="{FD6114A3-CAED-4D01-A5E1-09E3939E3159}"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3" name="Date Placeholder 1"/>
          <p:cNvSpPr>
            <a:spLocks noGrp="1"/>
          </p:cNvSpPr>
          <p:nvPr>
            <p:ph type="dt" sz="half" idx="10"/>
          </p:nvPr>
        </p:nvSpPr>
        <p:spPr/>
        <p:txBody>
          <a:bodyPr/>
          <a:lstStyle>
            <a:lvl1pPr>
              <a:defRPr/>
            </a:lvl1pPr>
          </a:lstStyle>
          <a:p>
            <a:pPr>
              <a:defRPr/>
            </a:pPr>
            <a:fld id="{741F87FE-783A-472E-B174-92AB8571E549}" type="datetimeFigureOut">
              <a:rPr lang="tr-TR"/>
              <a:pPr>
                <a:defRPr/>
              </a:pPr>
              <a:t>29.09.2015</a:t>
            </a:fld>
            <a:endParaRPr lang="tr-TR"/>
          </a:p>
        </p:txBody>
      </p:sp>
      <p:sp>
        <p:nvSpPr>
          <p:cNvPr id="4" name="Footer Placeholder 2"/>
          <p:cNvSpPr>
            <a:spLocks noGrp="1"/>
          </p:cNvSpPr>
          <p:nvPr>
            <p:ph type="ftr" sz="quarter" idx="11"/>
          </p:nvPr>
        </p:nvSpPr>
        <p:spPr/>
        <p:txBody>
          <a:bodyPr/>
          <a:lstStyle>
            <a:lvl1pPr>
              <a:defRPr/>
            </a:lvl1pPr>
          </a:lstStyle>
          <a:p>
            <a:pPr>
              <a:defRPr/>
            </a:pPr>
            <a:endParaRPr lang="tr-TR"/>
          </a:p>
        </p:txBody>
      </p:sp>
      <p:sp>
        <p:nvSpPr>
          <p:cNvPr id="5" name="Slide Number Placeholder 3"/>
          <p:cNvSpPr>
            <a:spLocks noGrp="1"/>
          </p:cNvSpPr>
          <p:nvPr>
            <p:ph type="sldNum" sz="quarter" idx="12"/>
          </p:nvPr>
        </p:nvSpPr>
        <p:spPr/>
        <p:txBody>
          <a:bodyPr/>
          <a:lstStyle>
            <a:lvl1pPr>
              <a:defRPr/>
            </a:lvl1pPr>
          </a:lstStyle>
          <a:p>
            <a:pPr>
              <a:defRPr/>
            </a:pPr>
            <a:fld id="{10BA0FD6-79AB-4967-945E-7CA66626439E}"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Date Placeholder 4"/>
          <p:cNvSpPr>
            <a:spLocks noGrp="1"/>
          </p:cNvSpPr>
          <p:nvPr>
            <p:ph type="dt" sz="half" idx="10"/>
          </p:nvPr>
        </p:nvSpPr>
        <p:spPr/>
        <p:txBody>
          <a:bodyPr/>
          <a:lstStyle>
            <a:lvl1pPr>
              <a:defRPr/>
            </a:lvl1pPr>
          </a:lstStyle>
          <a:p>
            <a:pPr>
              <a:defRPr/>
            </a:pPr>
            <a:fld id="{E8A581D4-0F1C-4AFE-9C48-707938843EED}" type="datetimeFigureOut">
              <a:rPr lang="tr-TR"/>
              <a:pPr>
                <a:defRPr/>
              </a:pPr>
              <a:t>29.09.2015</a:t>
            </a:fld>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8" name="Slide Number Placeholder 6"/>
          <p:cNvSpPr>
            <a:spLocks noGrp="1"/>
          </p:cNvSpPr>
          <p:nvPr>
            <p:ph type="sldNum" sz="quarter" idx="12"/>
          </p:nvPr>
        </p:nvSpPr>
        <p:spPr/>
        <p:txBody>
          <a:bodyPr/>
          <a:lstStyle>
            <a:lvl1pPr>
              <a:defRPr/>
            </a:lvl1pPr>
          </a:lstStyle>
          <a:p>
            <a:pPr>
              <a:defRPr/>
            </a:pPr>
            <a:fld id="{4ADD0343-6B8C-4329-BDC7-19649AEE2A21}"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tr-TR"/>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Date Placeholder 4"/>
          <p:cNvSpPr>
            <a:spLocks noGrp="1"/>
          </p:cNvSpPr>
          <p:nvPr>
            <p:ph type="dt" sz="half" idx="10"/>
          </p:nvPr>
        </p:nvSpPr>
        <p:spPr/>
        <p:txBody>
          <a:bodyPr/>
          <a:lstStyle>
            <a:lvl1pPr>
              <a:defRPr/>
            </a:lvl1pPr>
          </a:lstStyle>
          <a:p>
            <a:pPr>
              <a:defRPr/>
            </a:pPr>
            <a:fld id="{DF5AFAE7-12FD-48B8-8A82-66030B88ABD3}" type="datetimeFigureOut">
              <a:rPr lang="tr-TR"/>
              <a:pPr>
                <a:defRPr/>
              </a:pPr>
              <a:t>29.09.2015</a:t>
            </a:fld>
            <a:endParaRPr lang="tr-TR"/>
          </a:p>
        </p:txBody>
      </p:sp>
      <p:sp>
        <p:nvSpPr>
          <p:cNvPr id="7" name="Footer Placeholder 5"/>
          <p:cNvSpPr>
            <a:spLocks noGrp="1"/>
          </p:cNvSpPr>
          <p:nvPr>
            <p:ph type="ftr" sz="quarter" idx="11"/>
          </p:nvPr>
        </p:nvSpPr>
        <p:spPr/>
        <p:txBody>
          <a:bodyPr/>
          <a:lstStyle>
            <a:lvl1pPr>
              <a:defRPr/>
            </a:lvl1pPr>
          </a:lstStyle>
          <a:p>
            <a:pPr>
              <a:defRPr/>
            </a:pPr>
            <a:endParaRPr lang="tr-TR"/>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76A13AF3-384C-40F2-A64F-42FD6040973F}"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228600"/>
            <a:ext cx="2851150" cy="6638925"/>
            <a:chOff x="2487613" y="285750"/>
            <a:chExt cx="2428875" cy="5654676"/>
          </a:xfrm>
        </p:grpSpPr>
        <p:sp>
          <p:nvSpPr>
            <p:cNvPr id="1046" name="Freeform 11"/>
            <p:cNvSpPr>
              <a:spLocks/>
            </p:cNvSpPr>
            <p:nvPr/>
          </p:nvSpPr>
          <p:spPr bwMode="auto">
            <a:xfrm>
              <a:off x="2487613" y="2284222"/>
              <a:ext cx="85200" cy="534098"/>
            </a:xfrm>
            <a:custGeom>
              <a:avLst/>
              <a:gdLst>
                <a:gd name="T0" fmla="*/ 0 w 22"/>
                <a:gd name="T1" fmla="*/ 0 h 136"/>
                <a:gd name="T2" fmla="*/ 22 w 22"/>
                <a:gd name="T3" fmla="*/ 136 h 136"/>
              </a:gdLst>
              <a:ahLst/>
              <a:cxnLst>
                <a:cxn ang="0">
                  <a:pos x="22" y="136"/>
                </a:cxn>
                <a:cxn ang="0">
                  <a:pos x="17" y="80"/>
                </a:cxn>
                <a:cxn ang="0">
                  <a:pos x="0" y="0"/>
                </a:cxn>
                <a:cxn ang="0">
                  <a:pos x="0" y="35"/>
                </a:cxn>
                <a:cxn ang="0">
                  <a:pos x="20" y="124"/>
                </a:cxn>
                <a:cxn ang="0">
                  <a:pos x="22" y="136"/>
                </a:cxn>
              </a:cxnLst>
              <a:rect l="T0" t="T1" r="T2" b="T3"/>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round/>
              <a:headEnd/>
              <a:tailEnd/>
            </a:ln>
          </p:spPr>
          <p:txBody>
            <a:bodyPr/>
            <a:lstStyle/>
            <a:p>
              <a:pPr>
                <a:defRPr/>
              </a:pPr>
              <a:endParaRPr lang="tr-TR"/>
            </a:p>
          </p:txBody>
        </p:sp>
        <p:sp>
          <p:nvSpPr>
            <p:cNvPr id="1047" name="Freeform 12"/>
            <p:cNvSpPr>
              <a:spLocks/>
            </p:cNvSpPr>
            <p:nvPr/>
          </p:nvSpPr>
          <p:spPr bwMode="auto">
            <a:xfrm>
              <a:off x="2597156" y="2779108"/>
              <a:ext cx="550418" cy="1978191"/>
            </a:xfrm>
            <a:custGeom>
              <a:avLst/>
              <a:gdLst>
                <a:gd name="T0" fmla="*/ 0 w 140"/>
                <a:gd name="T1" fmla="*/ 0 h 504"/>
                <a:gd name="T2" fmla="*/ 140 w 140"/>
                <a:gd name="T3" fmla="*/ 504 h 504"/>
              </a:gdLst>
              <a:ahLst/>
              <a:cxnLst>
                <a:cxn ang="0">
                  <a:pos x="86" y="350"/>
                </a:cxn>
                <a:cxn ang="0">
                  <a:pos x="139" y="504"/>
                </a:cxn>
                <a:cxn ang="0">
                  <a:pos x="140" y="478"/>
                </a:cxn>
                <a:cxn ang="0">
                  <a:pos x="95" y="347"/>
                </a:cxn>
                <a:cxn ang="0">
                  <a:pos x="0" y="0"/>
                </a:cxn>
                <a:cxn ang="0">
                  <a:pos x="6" y="61"/>
                </a:cxn>
                <a:cxn ang="0">
                  <a:pos x="86" y="350"/>
                </a:cxn>
              </a:cxnLst>
              <a:rect l="T0" t="T1" r="T2" b="T3"/>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round/>
              <a:headEnd/>
              <a:tailEnd/>
            </a:ln>
          </p:spPr>
          <p:txBody>
            <a:bodyPr/>
            <a:lstStyle/>
            <a:p>
              <a:pPr>
                <a:defRPr/>
              </a:pPr>
              <a:endParaRPr lang="tr-TR"/>
            </a:p>
          </p:txBody>
        </p:sp>
        <p:sp>
          <p:nvSpPr>
            <p:cNvPr id="1048" name="Freeform 13"/>
            <p:cNvSpPr>
              <a:spLocks/>
            </p:cNvSpPr>
            <p:nvPr/>
          </p:nvSpPr>
          <p:spPr bwMode="auto">
            <a:xfrm>
              <a:off x="3174622" y="4730255"/>
              <a:ext cx="519314" cy="1210171"/>
            </a:xfrm>
            <a:custGeom>
              <a:avLst/>
              <a:gdLst>
                <a:gd name="T0" fmla="*/ 0 w 132"/>
                <a:gd name="T1" fmla="*/ 0 h 308"/>
                <a:gd name="T2" fmla="*/ 132 w 132"/>
                <a:gd name="T3" fmla="*/ 308 h 308"/>
              </a:gdLst>
              <a:ahLst/>
              <a:cxnLst>
                <a:cxn ang="0">
                  <a:pos x="8" y="22"/>
                </a:cxn>
                <a:cxn ang="0">
                  <a:pos x="0" y="0"/>
                </a:cxn>
                <a:cxn ang="0">
                  <a:pos x="0" y="29"/>
                </a:cxn>
                <a:cxn ang="0">
                  <a:pos x="68" y="194"/>
                </a:cxn>
                <a:cxn ang="0">
                  <a:pos x="123" y="308"/>
                </a:cxn>
                <a:cxn ang="0">
                  <a:pos x="132" y="308"/>
                </a:cxn>
                <a:cxn ang="0">
                  <a:pos x="77" y="190"/>
                </a:cxn>
                <a:cxn ang="0">
                  <a:pos x="8" y="22"/>
                </a:cxn>
              </a:cxnLst>
              <a:rect l="T0" t="T1" r="T2" b="T3"/>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round/>
              <a:headEnd/>
              <a:tailEnd/>
            </a:ln>
          </p:spPr>
          <p:txBody>
            <a:bodyPr/>
            <a:lstStyle/>
            <a:p>
              <a:pPr>
                <a:defRPr/>
              </a:pPr>
              <a:endParaRPr lang="tr-TR"/>
            </a:p>
          </p:txBody>
        </p:sp>
        <p:sp>
          <p:nvSpPr>
            <p:cNvPr id="1049" name="Freeform 14"/>
            <p:cNvSpPr>
              <a:spLocks/>
            </p:cNvSpPr>
            <p:nvPr/>
          </p:nvSpPr>
          <p:spPr bwMode="auto">
            <a:xfrm>
              <a:off x="3305804" y="5630785"/>
              <a:ext cx="146057" cy="309641"/>
            </a:xfrm>
            <a:custGeom>
              <a:avLst/>
              <a:gdLst>
                <a:gd name="T0" fmla="*/ 0 w 37"/>
                <a:gd name="T1" fmla="*/ 0 h 79"/>
                <a:gd name="T2" fmla="*/ 37 w 37"/>
                <a:gd name="T3" fmla="*/ 79 h 79"/>
              </a:gdLst>
              <a:ahLst/>
              <a:cxnLst>
                <a:cxn ang="0">
                  <a:pos x="28" y="79"/>
                </a:cxn>
                <a:cxn ang="0">
                  <a:pos x="37" y="79"/>
                </a:cxn>
                <a:cxn ang="0">
                  <a:pos x="0" y="0"/>
                </a:cxn>
                <a:cxn ang="0">
                  <a:pos x="28" y="79"/>
                </a:cxn>
              </a:cxnLst>
              <a:rect l="T0" t="T1" r="T2" b="T3"/>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round/>
              <a:headEnd/>
              <a:tailEnd/>
            </a:ln>
          </p:spPr>
          <p:txBody>
            <a:bodyPr/>
            <a:lstStyle/>
            <a:p>
              <a:pPr>
                <a:defRPr/>
              </a:pPr>
              <a:endParaRPr lang="tr-TR"/>
            </a:p>
          </p:txBody>
        </p:sp>
        <p:sp>
          <p:nvSpPr>
            <p:cNvPr id="1050" name="Freeform 15"/>
            <p:cNvSpPr>
              <a:spLocks/>
            </p:cNvSpPr>
            <p:nvPr/>
          </p:nvSpPr>
          <p:spPr bwMode="auto">
            <a:xfrm>
              <a:off x="2572813" y="2818321"/>
              <a:ext cx="700533" cy="2834099"/>
            </a:xfrm>
            <a:custGeom>
              <a:avLst/>
              <a:gdLst>
                <a:gd name="T0" fmla="*/ 0 w 178"/>
                <a:gd name="T1" fmla="*/ 0 h 722"/>
                <a:gd name="T2" fmla="*/ 178 w 178"/>
                <a:gd name="T3" fmla="*/ 722 h 722"/>
              </a:gdLst>
              <a:ahLst/>
              <a:cxnLst>
                <a:cxn ang="0">
                  <a:pos x="162" y="660"/>
                </a:cxn>
                <a:cxn ang="0">
                  <a:pos x="116" y="534"/>
                </a:cxn>
                <a:cxn ang="0">
                  <a:pos x="40" y="236"/>
                </a:cxn>
                <a:cxn ang="0">
                  <a:pos x="12" y="51"/>
                </a:cxn>
                <a:cxn ang="0">
                  <a:pos x="0" y="0"/>
                </a:cxn>
                <a:cxn ang="0">
                  <a:pos x="33" y="237"/>
                </a:cxn>
                <a:cxn ang="0">
                  <a:pos x="107" y="537"/>
                </a:cxn>
                <a:cxn ang="0">
                  <a:pos x="160" y="681"/>
                </a:cxn>
                <a:cxn ang="0">
                  <a:pos x="178" y="722"/>
                </a:cxn>
                <a:cxn ang="0">
                  <a:pos x="174" y="708"/>
                </a:cxn>
                <a:cxn ang="0">
                  <a:pos x="162" y="660"/>
                </a:cxn>
              </a:cxnLst>
              <a:rect l="T0" t="T1" r="T2" b="T3"/>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round/>
              <a:headEnd/>
              <a:tailEnd/>
            </a:ln>
          </p:spPr>
          <p:txBody>
            <a:bodyPr/>
            <a:lstStyle/>
            <a:p>
              <a:pPr>
                <a:defRPr/>
              </a:pPr>
              <a:endParaRPr lang="tr-TR"/>
            </a:p>
          </p:txBody>
        </p:sp>
        <p:sp>
          <p:nvSpPr>
            <p:cNvPr id="1051" name="Freeform 16"/>
            <p:cNvSpPr>
              <a:spLocks/>
            </p:cNvSpPr>
            <p:nvPr/>
          </p:nvSpPr>
          <p:spPr bwMode="auto">
            <a:xfrm>
              <a:off x="2506546" y="285750"/>
              <a:ext cx="90610" cy="2493358"/>
            </a:xfrm>
            <a:custGeom>
              <a:avLst/>
              <a:gdLst>
                <a:gd name="T0" fmla="*/ 0 w 23"/>
                <a:gd name="T1" fmla="*/ 0 h 635"/>
                <a:gd name="T2" fmla="*/ 23 w 23"/>
                <a:gd name="T3" fmla="*/ 635 h 635"/>
              </a:gdLst>
              <a:ahLst/>
              <a:cxnLst>
                <a:cxn ang="0">
                  <a:pos x="11" y="577"/>
                </a:cxn>
                <a:cxn ang="0">
                  <a:pos x="12" y="589"/>
                </a:cxn>
                <a:cxn ang="0">
                  <a:pos x="22" y="632"/>
                </a:cxn>
                <a:cxn ang="0">
                  <a:pos x="23" y="635"/>
                </a:cxn>
                <a:cxn ang="0">
                  <a:pos x="17" y="576"/>
                </a:cxn>
                <a:cxn ang="0">
                  <a:pos x="5" y="269"/>
                </a:cxn>
                <a:cxn ang="0">
                  <a:pos x="15" y="0"/>
                </a:cxn>
                <a:cxn ang="0">
                  <a:pos x="12" y="0"/>
                </a:cxn>
                <a:cxn ang="0">
                  <a:pos x="1" y="269"/>
                </a:cxn>
                <a:cxn ang="0">
                  <a:pos x="11" y="577"/>
                </a:cxn>
              </a:cxnLst>
              <a:rect l="T0" t="T1" r="T2" b="T3"/>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round/>
              <a:headEnd/>
              <a:tailEnd/>
            </a:ln>
          </p:spPr>
          <p:txBody>
            <a:bodyPr/>
            <a:lstStyle/>
            <a:p>
              <a:pPr>
                <a:defRPr/>
              </a:pPr>
              <a:endParaRPr lang="tr-TR"/>
            </a:p>
          </p:txBody>
        </p:sp>
        <p:sp>
          <p:nvSpPr>
            <p:cNvPr id="1052" name="Freeform 17"/>
            <p:cNvSpPr>
              <a:spLocks/>
            </p:cNvSpPr>
            <p:nvPr/>
          </p:nvSpPr>
          <p:spPr bwMode="auto">
            <a:xfrm>
              <a:off x="2553880" y="2599273"/>
              <a:ext cx="67619" cy="420517"/>
            </a:xfrm>
            <a:custGeom>
              <a:avLst/>
              <a:gdLst>
                <a:gd name="T0" fmla="*/ 0 w 17"/>
                <a:gd name="T1" fmla="*/ 0 h 107"/>
                <a:gd name="T2" fmla="*/ 17 w 17"/>
                <a:gd name="T3" fmla="*/ 107 h 107"/>
              </a:gdLst>
              <a:ahLst/>
              <a:cxnLst>
                <a:cxn ang="0">
                  <a:pos x="0" y="0"/>
                </a:cxn>
                <a:cxn ang="0">
                  <a:pos x="5" y="56"/>
                </a:cxn>
                <a:cxn ang="0">
                  <a:pos x="17" y="107"/>
                </a:cxn>
                <a:cxn ang="0">
                  <a:pos x="11" y="46"/>
                </a:cxn>
                <a:cxn ang="0">
                  <a:pos x="10" y="43"/>
                </a:cxn>
                <a:cxn ang="0">
                  <a:pos x="0" y="0"/>
                </a:cxn>
              </a:cxnLst>
              <a:rect l="T0" t="T1" r="T2" b="T3"/>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round/>
              <a:headEnd/>
              <a:tailEnd/>
            </a:ln>
          </p:spPr>
          <p:txBody>
            <a:bodyPr/>
            <a:lstStyle/>
            <a:p>
              <a:pPr>
                <a:defRPr/>
              </a:pPr>
              <a:endParaRPr lang="tr-TR"/>
            </a:p>
          </p:txBody>
        </p:sp>
        <p:sp>
          <p:nvSpPr>
            <p:cNvPr id="1053" name="Freeform 18"/>
            <p:cNvSpPr>
              <a:spLocks/>
            </p:cNvSpPr>
            <p:nvPr/>
          </p:nvSpPr>
          <p:spPr bwMode="auto">
            <a:xfrm>
              <a:off x="3143518" y="4757298"/>
              <a:ext cx="162286" cy="873487"/>
            </a:xfrm>
            <a:custGeom>
              <a:avLst/>
              <a:gdLst>
                <a:gd name="T0" fmla="*/ 0 w 41"/>
                <a:gd name="T1" fmla="*/ 0 h 222"/>
                <a:gd name="T2" fmla="*/ 41 w 41"/>
                <a:gd name="T3" fmla="*/ 222 h 222"/>
              </a:gdLst>
              <a:ahLst/>
              <a:cxnLst>
                <a:cxn ang="0">
                  <a:pos x="0" y="0"/>
                </a:cxn>
                <a:cxn ang="0">
                  <a:pos x="5" y="93"/>
                </a:cxn>
                <a:cxn ang="0">
                  <a:pos x="17" y="166"/>
                </a:cxn>
                <a:cxn ang="0">
                  <a:pos x="24" y="184"/>
                </a:cxn>
                <a:cxn ang="0">
                  <a:pos x="41" y="222"/>
                </a:cxn>
                <a:cxn ang="0">
                  <a:pos x="38" y="212"/>
                </a:cxn>
                <a:cxn ang="0">
                  <a:pos x="13" y="92"/>
                </a:cxn>
                <a:cxn ang="0">
                  <a:pos x="8" y="22"/>
                </a:cxn>
                <a:cxn ang="0">
                  <a:pos x="7" y="18"/>
                </a:cxn>
                <a:cxn ang="0">
                  <a:pos x="0" y="0"/>
                </a:cxn>
              </a:cxnLst>
              <a:rect l="T0" t="T1" r="T2" b="T3"/>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round/>
              <a:headEnd/>
              <a:tailEnd/>
            </a:ln>
          </p:spPr>
          <p:txBody>
            <a:bodyPr/>
            <a:lstStyle/>
            <a:p>
              <a:pPr>
                <a:defRPr/>
              </a:pPr>
              <a:endParaRPr lang="tr-TR"/>
            </a:p>
          </p:txBody>
        </p:sp>
        <p:sp>
          <p:nvSpPr>
            <p:cNvPr id="1054" name="Freeform 19"/>
            <p:cNvSpPr>
              <a:spLocks/>
            </p:cNvSpPr>
            <p:nvPr/>
          </p:nvSpPr>
          <p:spPr bwMode="auto">
            <a:xfrm>
              <a:off x="3147575" y="1282282"/>
              <a:ext cx="1768913" cy="3447973"/>
            </a:xfrm>
            <a:custGeom>
              <a:avLst/>
              <a:gdLst>
                <a:gd name="T0" fmla="*/ 0 w 450"/>
                <a:gd name="T1" fmla="*/ 0 h 878"/>
                <a:gd name="T2" fmla="*/ 450 w 450"/>
                <a:gd name="T3" fmla="*/ 878 h 878"/>
              </a:gdLst>
              <a:ahLst/>
              <a:cxnLst>
                <a:cxn ang="0">
                  <a:pos x="7" y="854"/>
                </a:cxn>
                <a:cxn ang="0">
                  <a:pos x="50" y="613"/>
                </a:cxn>
                <a:cxn ang="0">
                  <a:pos x="149" y="388"/>
                </a:cxn>
                <a:cxn ang="0">
                  <a:pos x="285" y="183"/>
                </a:cxn>
                <a:cxn ang="0">
                  <a:pos x="364" y="89"/>
                </a:cxn>
                <a:cxn ang="0">
                  <a:pos x="406" y="44"/>
                </a:cxn>
                <a:cxn ang="0">
                  <a:pos x="450" y="1"/>
                </a:cxn>
                <a:cxn ang="0">
                  <a:pos x="450" y="0"/>
                </a:cxn>
                <a:cxn ang="0">
                  <a:pos x="405" y="43"/>
                </a:cxn>
                <a:cxn ang="0">
                  <a:pos x="363" y="88"/>
                </a:cxn>
                <a:cxn ang="0">
                  <a:pos x="283" y="181"/>
                </a:cxn>
                <a:cxn ang="0">
                  <a:pos x="145" y="386"/>
                </a:cxn>
                <a:cxn ang="0">
                  <a:pos x="45" y="611"/>
                </a:cxn>
                <a:cxn ang="0">
                  <a:pos x="0" y="854"/>
                </a:cxn>
                <a:cxn ang="0">
                  <a:pos x="0" y="859"/>
                </a:cxn>
                <a:cxn ang="0">
                  <a:pos x="7" y="878"/>
                </a:cxn>
                <a:cxn ang="0">
                  <a:pos x="7" y="854"/>
                </a:cxn>
              </a:cxnLst>
              <a:rect l="T0" t="T1" r="T2" b="T3"/>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round/>
              <a:headEnd/>
              <a:tailEnd/>
            </a:ln>
          </p:spPr>
          <p:txBody>
            <a:bodyPr/>
            <a:lstStyle/>
            <a:p>
              <a:pPr>
                <a:defRPr/>
              </a:pPr>
              <a:endParaRPr lang="tr-TR"/>
            </a:p>
          </p:txBody>
        </p:sp>
        <p:sp>
          <p:nvSpPr>
            <p:cNvPr id="1055" name="Freeform 20"/>
            <p:cNvSpPr>
              <a:spLocks/>
            </p:cNvSpPr>
            <p:nvPr/>
          </p:nvSpPr>
          <p:spPr bwMode="auto">
            <a:xfrm>
              <a:off x="3273346" y="5652419"/>
              <a:ext cx="137943" cy="288007"/>
            </a:xfrm>
            <a:custGeom>
              <a:avLst/>
              <a:gdLst>
                <a:gd name="T0" fmla="*/ 0 w 35"/>
                <a:gd name="T1" fmla="*/ 0 h 73"/>
                <a:gd name="T2" fmla="*/ 35 w 35"/>
                <a:gd name="T3" fmla="*/ 73 h 73"/>
              </a:gdLst>
              <a:ahLst/>
              <a:cxnLst>
                <a:cxn ang="0">
                  <a:pos x="0" y="0"/>
                </a:cxn>
                <a:cxn ang="0">
                  <a:pos x="26" y="73"/>
                </a:cxn>
                <a:cxn ang="0">
                  <a:pos x="35" y="73"/>
                </a:cxn>
                <a:cxn ang="0">
                  <a:pos x="0" y="0"/>
                </a:cxn>
              </a:cxnLst>
              <a:rect l="T0" t="T1" r="T2" b="T3"/>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round/>
              <a:headEnd/>
              <a:tailEnd/>
            </a:ln>
          </p:spPr>
          <p:txBody>
            <a:bodyPr/>
            <a:lstStyle/>
            <a:p>
              <a:pPr>
                <a:defRPr/>
              </a:pPr>
              <a:endParaRPr lang="tr-TR"/>
            </a:p>
          </p:txBody>
        </p:sp>
        <p:sp>
          <p:nvSpPr>
            <p:cNvPr id="1056" name="Freeform 21"/>
            <p:cNvSpPr>
              <a:spLocks/>
            </p:cNvSpPr>
            <p:nvPr/>
          </p:nvSpPr>
          <p:spPr bwMode="auto">
            <a:xfrm>
              <a:off x="3143518" y="4655887"/>
              <a:ext cx="31104" cy="189300"/>
            </a:xfrm>
            <a:custGeom>
              <a:avLst/>
              <a:gdLst>
                <a:gd name="T0" fmla="*/ 0 w 8"/>
                <a:gd name="T1" fmla="*/ 0 h 48"/>
                <a:gd name="T2" fmla="*/ 8 w 8"/>
                <a:gd name="T3" fmla="*/ 48 h 48"/>
              </a:gdLst>
              <a:ahLst/>
              <a:cxnLst>
                <a:cxn ang="0">
                  <a:pos x="7" y="44"/>
                </a:cxn>
                <a:cxn ang="0">
                  <a:pos x="8" y="48"/>
                </a:cxn>
                <a:cxn ang="0">
                  <a:pos x="8" y="19"/>
                </a:cxn>
                <a:cxn ang="0">
                  <a:pos x="1" y="0"/>
                </a:cxn>
                <a:cxn ang="0">
                  <a:pos x="0" y="26"/>
                </a:cxn>
                <a:cxn ang="0">
                  <a:pos x="7" y="44"/>
                </a:cxn>
              </a:cxnLst>
              <a:rect l="T0" t="T1" r="T2" b="T3"/>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round/>
              <a:headEnd/>
              <a:tailEnd/>
            </a:ln>
          </p:spPr>
          <p:txBody>
            <a:bodyPr/>
            <a:lstStyle/>
            <a:p>
              <a:pPr>
                <a:defRPr/>
              </a:pPr>
              <a:endParaRPr lang="tr-TR"/>
            </a:p>
          </p:txBody>
        </p:sp>
        <p:sp>
          <p:nvSpPr>
            <p:cNvPr id="1057" name="Freeform 22"/>
            <p:cNvSpPr>
              <a:spLocks/>
            </p:cNvSpPr>
            <p:nvPr/>
          </p:nvSpPr>
          <p:spPr bwMode="auto">
            <a:xfrm>
              <a:off x="3211137" y="5410385"/>
              <a:ext cx="204209" cy="530041"/>
            </a:xfrm>
            <a:custGeom>
              <a:avLst/>
              <a:gdLst>
                <a:gd name="T0" fmla="*/ 0 w 52"/>
                <a:gd name="T1" fmla="*/ 0 h 135"/>
                <a:gd name="T2" fmla="*/ 52 w 52"/>
                <a:gd name="T3" fmla="*/ 135 h 135"/>
              </a:gdLst>
              <a:ahLst/>
              <a:cxnLst>
                <a:cxn ang="0">
                  <a:pos x="7" y="18"/>
                </a:cxn>
                <a:cxn ang="0">
                  <a:pos x="0" y="0"/>
                </a:cxn>
                <a:cxn ang="0">
                  <a:pos x="12" y="48"/>
                </a:cxn>
                <a:cxn ang="0">
                  <a:pos x="16" y="62"/>
                </a:cxn>
                <a:cxn ang="0">
                  <a:pos x="51" y="135"/>
                </a:cxn>
                <a:cxn ang="0">
                  <a:pos x="52" y="135"/>
                </a:cxn>
                <a:cxn ang="0">
                  <a:pos x="24" y="56"/>
                </a:cxn>
                <a:cxn ang="0">
                  <a:pos x="7" y="18"/>
                </a:cxn>
              </a:cxnLst>
              <a:rect l="T0" t="T1" r="T2" b="T3"/>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round/>
              <a:headEnd/>
              <a:tailEnd/>
            </a:ln>
          </p:spPr>
          <p:txBody>
            <a:bodyPr/>
            <a:lstStyle/>
            <a:p>
              <a:pPr>
                <a:defRPr/>
              </a:pPr>
              <a:endParaRPr lang="tr-TR"/>
            </a:p>
          </p:txBody>
        </p:sp>
      </p:grpSp>
      <p:grpSp>
        <p:nvGrpSpPr>
          <p:cNvPr id="1027" name="Group 9"/>
          <p:cNvGrpSpPr>
            <a:grpSpLocks/>
          </p:cNvGrpSpPr>
          <p:nvPr/>
        </p:nvGrpSpPr>
        <p:grpSpPr bwMode="auto">
          <a:xfrm>
            <a:off x="26988" y="0"/>
            <a:ext cx="2357437" cy="6853238"/>
            <a:chOff x="6627813" y="194833"/>
            <a:chExt cx="1952625" cy="5678918"/>
          </a:xfrm>
        </p:grpSpPr>
        <p:sp>
          <p:nvSpPr>
            <p:cNvPr id="1034" name="Freeform 27"/>
            <p:cNvSpPr>
              <a:spLocks/>
            </p:cNvSpPr>
            <p:nvPr/>
          </p:nvSpPr>
          <p:spPr bwMode="auto">
            <a:xfrm>
              <a:off x="6627813" y="194833"/>
              <a:ext cx="408933" cy="3646504"/>
            </a:xfrm>
            <a:custGeom>
              <a:avLst/>
              <a:gdLst>
                <a:gd name="T0" fmla="*/ 0 w 103"/>
                <a:gd name="T1" fmla="*/ 0 h 920"/>
                <a:gd name="T2" fmla="*/ 103 w 103"/>
                <a:gd name="T3" fmla="*/ 920 h 920"/>
              </a:gdLst>
              <a:ahLst/>
              <a:cxnLst>
                <a:cxn ang="0">
                  <a:pos x="7" y="210"/>
                </a:cxn>
                <a:cxn ang="0">
                  <a:pos x="26" y="445"/>
                </a:cxn>
                <a:cxn ang="0">
                  <a:pos x="57" y="679"/>
                </a:cxn>
                <a:cxn ang="0">
                  <a:pos x="101" y="911"/>
                </a:cxn>
                <a:cxn ang="0">
                  <a:pos x="103" y="920"/>
                </a:cxn>
                <a:cxn ang="0">
                  <a:pos x="99" y="874"/>
                </a:cxn>
                <a:cxn ang="0">
                  <a:pos x="99" y="866"/>
                </a:cxn>
                <a:cxn ang="0">
                  <a:pos x="63" y="678"/>
                </a:cxn>
                <a:cxn ang="0">
                  <a:pos x="30" y="444"/>
                </a:cxn>
                <a:cxn ang="0">
                  <a:pos x="9" y="209"/>
                </a:cxn>
                <a:cxn ang="0">
                  <a:pos x="3" y="92"/>
                </a:cxn>
                <a:cxn ang="0">
                  <a:pos x="1" y="0"/>
                </a:cxn>
                <a:cxn ang="0">
                  <a:pos x="0" y="0"/>
                </a:cxn>
                <a:cxn ang="0">
                  <a:pos x="1" y="92"/>
                </a:cxn>
                <a:cxn ang="0">
                  <a:pos x="7" y="210"/>
                </a:cxn>
              </a:cxnLst>
              <a:rect l="T0" t="T1" r="T2" b="T3"/>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round/>
              <a:headEnd/>
              <a:tailEnd/>
            </a:ln>
          </p:spPr>
          <p:txBody>
            <a:bodyPr/>
            <a:lstStyle/>
            <a:p>
              <a:pPr>
                <a:defRPr/>
              </a:pPr>
              <a:endParaRPr lang="tr-TR"/>
            </a:p>
          </p:txBody>
        </p:sp>
        <p:sp>
          <p:nvSpPr>
            <p:cNvPr id="1035" name="Freeform 28"/>
            <p:cNvSpPr>
              <a:spLocks/>
            </p:cNvSpPr>
            <p:nvPr/>
          </p:nvSpPr>
          <p:spPr bwMode="auto">
            <a:xfrm>
              <a:off x="7061730" y="3771618"/>
              <a:ext cx="349763" cy="1310216"/>
            </a:xfrm>
            <a:custGeom>
              <a:avLst/>
              <a:gdLst>
                <a:gd name="T0" fmla="*/ 0 w 88"/>
                <a:gd name="T1" fmla="*/ 0 h 330"/>
                <a:gd name="T2" fmla="*/ 88 w 88"/>
                <a:gd name="T3" fmla="*/ 330 h 330"/>
              </a:gdLst>
              <a:ahLst/>
              <a:cxnLst>
                <a:cxn ang="0">
                  <a:pos x="53" y="229"/>
                </a:cxn>
                <a:cxn ang="0">
                  <a:pos x="88" y="330"/>
                </a:cxn>
                <a:cxn ang="0">
                  <a:pos x="88" y="308"/>
                </a:cxn>
                <a:cxn ang="0">
                  <a:pos x="88" y="304"/>
                </a:cxn>
                <a:cxn ang="0">
                  <a:pos x="62" y="226"/>
                </a:cxn>
                <a:cxn ang="0">
                  <a:pos x="0" y="0"/>
                </a:cxn>
                <a:cxn ang="0">
                  <a:pos x="7" y="63"/>
                </a:cxn>
                <a:cxn ang="0">
                  <a:pos x="53" y="229"/>
                </a:cxn>
              </a:cxnLst>
              <a:rect l="T0" t="T1" r="T2" b="T3"/>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round/>
              <a:headEnd/>
              <a:tailEnd/>
            </a:ln>
          </p:spPr>
          <p:txBody>
            <a:bodyPr/>
            <a:lstStyle/>
            <a:p>
              <a:pPr>
                <a:defRPr/>
              </a:pPr>
              <a:endParaRPr lang="tr-TR"/>
            </a:p>
          </p:txBody>
        </p:sp>
        <p:sp>
          <p:nvSpPr>
            <p:cNvPr id="1036" name="Freeform 29"/>
            <p:cNvSpPr>
              <a:spLocks/>
            </p:cNvSpPr>
            <p:nvPr/>
          </p:nvSpPr>
          <p:spPr bwMode="auto">
            <a:xfrm>
              <a:off x="7439105" y="5052893"/>
              <a:ext cx="357653" cy="820858"/>
            </a:xfrm>
            <a:custGeom>
              <a:avLst/>
              <a:gdLst>
                <a:gd name="T0" fmla="*/ 0 w 90"/>
                <a:gd name="T1" fmla="*/ 0 h 207"/>
                <a:gd name="T2" fmla="*/ 90 w 90"/>
                <a:gd name="T3" fmla="*/ 207 h 207"/>
              </a:gdLst>
              <a:ahLst/>
              <a:cxnLst>
                <a:cxn ang="0">
                  <a:pos x="6" y="15"/>
                </a:cxn>
                <a:cxn ang="0">
                  <a:pos x="0" y="0"/>
                </a:cxn>
                <a:cxn ang="0">
                  <a:pos x="1" y="29"/>
                </a:cxn>
                <a:cxn ang="0">
                  <a:pos x="42" y="127"/>
                </a:cxn>
                <a:cxn ang="0">
                  <a:pos x="80" y="207"/>
                </a:cxn>
                <a:cxn ang="0">
                  <a:pos x="90" y="207"/>
                </a:cxn>
                <a:cxn ang="0">
                  <a:pos x="50" y="123"/>
                </a:cxn>
                <a:cxn ang="0">
                  <a:pos x="6" y="15"/>
                </a:cxn>
              </a:cxnLst>
              <a:rect l="T0" t="T1" r="T2" b="T3"/>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round/>
              <a:headEnd/>
              <a:tailEnd/>
            </a:ln>
          </p:spPr>
          <p:txBody>
            <a:bodyPr/>
            <a:lstStyle/>
            <a:p>
              <a:pPr>
                <a:defRPr/>
              </a:pPr>
              <a:endParaRPr lang="tr-TR"/>
            </a:p>
          </p:txBody>
        </p:sp>
        <p:sp>
          <p:nvSpPr>
            <p:cNvPr id="1037" name="Freeform 30"/>
            <p:cNvSpPr>
              <a:spLocks/>
            </p:cNvSpPr>
            <p:nvPr/>
          </p:nvSpPr>
          <p:spPr bwMode="auto">
            <a:xfrm>
              <a:off x="7036746" y="3811082"/>
              <a:ext cx="457585" cy="1853508"/>
            </a:xfrm>
            <a:custGeom>
              <a:avLst/>
              <a:gdLst>
                <a:gd name="T0" fmla="*/ 0 w 115"/>
                <a:gd name="T1" fmla="*/ 0 h 467"/>
                <a:gd name="T2" fmla="*/ 115 w 115"/>
                <a:gd name="T3" fmla="*/ 467 h 467"/>
              </a:gdLst>
              <a:ahLst/>
              <a:cxnLst>
                <a:cxn ang="0">
                  <a:pos x="101" y="409"/>
                </a:cxn>
                <a:cxn ang="0">
                  <a:pos x="78" y="344"/>
                </a:cxn>
                <a:cxn ang="0">
                  <a:pos x="29" y="151"/>
                </a:cxn>
                <a:cxn ang="0">
                  <a:pos x="13" y="53"/>
                </a:cxn>
                <a:cxn ang="0">
                  <a:pos x="0" y="0"/>
                </a:cxn>
                <a:cxn ang="0">
                  <a:pos x="21" y="152"/>
                </a:cxn>
                <a:cxn ang="0">
                  <a:pos x="69" y="347"/>
                </a:cxn>
                <a:cxn ang="0">
                  <a:pos x="103" y="441"/>
                </a:cxn>
                <a:cxn ang="0">
                  <a:pos x="115" y="467"/>
                </a:cxn>
                <a:cxn ang="0">
                  <a:pos x="112" y="458"/>
                </a:cxn>
                <a:cxn ang="0">
                  <a:pos x="101" y="409"/>
                </a:cxn>
              </a:cxnLst>
              <a:rect l="T0" t="T1" r="T2" b="T3"/>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round/>
              <a:headEnd/>
              <a:tailEnd/>
            </a:ln>
          </p:spPr>
          <p:txBody>
            <a:bodyPr/>
            <a:lstStyle/>
            <a:p>
              <a:pPr>
                <a:defRPr/>
              </a:pPr>
              <a:endParaRPr lang="tr-TR"/>
            </a:p>
          </p:txBody>
        </p:sp>
        <p:sp>
          <p:nvSpPr>
            <p:cNvPr id="1038" name="Freeform 31"/>
            <p:cNvSpPr>
              <a:spLocks/>
            </p:cNvSpPr>
            <p:nvPr/>
          </p:nvSpPr>
          <p:spPr bwMode="auto">
            <a:xfrm>
              <a:off x="6993355" y="1263001"/>
              <a:ext cx="144639" cy="2508617"/>
            </a:xfrm>
            <a:custGeom>
              <a:avLst/>
              <a:gdLst>
                <a:gd name="T0" fmla="*/ 0 w 36"/>
                <a:gd name="T1" fmla="*/ 0 h 633"/>
                <a:gd name="T2" fmla="*/ 36 w 36"/>
                <a:gd name="T3" fmla="*/ 633 h 633"/>
              </a:gdLst>
              <a:ahLst/>
              <a:cxnLst>
                <a:cxn ang="0">
                  <a:pos x="17" y="633"/>
                </a:cxn>
                <a:cxn ang="0">
                  <a:pos x="13" y="597"/>
                </a:cxn>
                <a:cxn ang="0">
                  <a:pos x="5" y="398"/>
                </a:cxn>
                <a:cxn ang="0">
                  <a:pos x="13" y="198"/>
                </a:cxn>
                <a:cxn ang="0">
                  <a:pos x="22" y="99"/>
                </a:cxn>
                <a:cxn ang="0">
                  <a:pos x="36" y="0"/>
                </a:cxn>
                <a:cxn ang="0">
                  <a:pos x="35" y="0"/>
                </a:cxn>
                <a:cxn ang="0">
                  <a:pos x="20" y="99"/>
                </a:cxn>
                <a:cxn ang="0">
                  <a:pos x="10" y="198"/>
                </a:cxn>
                <a:cxn ang="0">
                  <a:pos x="1" y="398"/>
                </a:cxn>
                <a:cxn ang="0">
                  <a:pos x="7" y="589"/>
                </a:cxn>
                <a:cxn ang="0">
                  <a:pos x="16" y="632"/>
                </a:cxn>
                <a:cxn ang="0">
                  <a:pos x="17" y="633"/>
                </a:cxn>
              </a:cxnLst>
              <a:rect l="T0" t="T1" r="T2" b="T3"/>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round/>
              <a:headEnd/>
              <a:tailEnd/>
            </a:ln>
          </p:spPr>
          <p:txBody>
            <a:bodyPr/>
            <a:lstStyle/>
            <a:p>
              <a:pPr>
                <a:defRPr/>
              </a:pPr>
              <a:endParaRPr lang="tr-TR"/>
            </a:p>
          </p:txBody>
        </p:sp>
        <p:sp>
          <p:nvSpPr>
            <p:cNvPr id="1039" name="Freeform 32"/>
            <p:cNvSpPr>
              <a:spLocks/>
            </p:cNvSpPr>
            <p:nvPr/>
          </p:nvSpPr>
          <p:spPr bwMode="auto">
            <a:xfrm>
              <a:off x="7525889" y="5640911"/>
              <a:ext cx="111767" cy="232840"/>
            </a:xfrm>
            <a:custGeom>
              <a:avLst/>
              <a:gdLst>
                <a:gd name="T0" fmla="*/ 0 w 28"/>
                <a:gd name="T1" fmla="*/ 0 h 59"/>
                <a:gd name="T2" fmla="*/ 28 w 28"/>
                <a:gd name="T3" fmla="*/ 59 h 59"/>
              </a:gdLst>
              <a:ahLst/>
              <a:cxnLst>
                <a:cxn ang="0">
                  <a:pos x="22" y="59"/>
                </a:cxn>
                <a:cxn ang="0">
                  <a:pos x="28" y="59"/>
                </a:cxn>
                <a:cxn ang="0">
                  <a:pos x="0" y="0"/>
                </a:cxn>
                <a:cxn ang="0">
                  <a:pos x="22" y="59"/>
                </a:cxn>
              </a:cxnLst>
              <a:rect l="T0" t="T1" r="T2" b="T3"/>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round/>
              <a:headEnd/>
              <a:tailEnd/>
            </a:ln>
          </p:spPr>
          <p:txBody>
            <a:bodyPr/>
            <a:lstStyle/>
            <a:p>
              <a:pPr>
                <a:defRPr/>
              </a:pPr>
              <a:endParaRPr lang="tr-TR"/>
            </a:p>
          </p:txBody>
        </p:sp>
        <p:sp>
          <p:nvSpPr>
            <p:cNvPr id="1040" name="Freeform 33"/>
            <p:cNvSpPr>
              <a:spLocks/>
            </p:cNvSpPr>
            <p:nvPr/>
          </p:nvSpPr>
          <p:spPr bwMode="auto">
            <a:xfrm>
              <a:off x="7020967" y="3599290"/>
              <a:ext cx="68375" cy="423584"/>
            </a:xfrm>
            <a:custGeom>
              <a:avLst/>
              <a:gdLst>
                <a:gd name="T0" fmla="*/ 0 w 17"/>
                <a:gd name="T1" fmla="*/ 0 h 107"/>
                <a:gd name="T2" fmla="*/ 17 w 17"/>
                <a:gd name="T3" fmla="*/ 107 h 107"/>
              </a:gdLst>
              <a:ahLst/>
              <a:cxnLst>
                <a:cxn ang="0">
                  <a:pos x="4" y="54"/>
                </a:cxn>
                <a:cxn ang="0">
                  <a:pos x="17" y="107"/>
                </a:cxn>
                <a:cxn ang="0">
                  <a:pos x="10" y="44"/>
                </a:cxn>
                <a:cxn ang="0">
                  <a:pos x="9" y="43"/>
                </a:cxn>
                <a:cxn ang="0">
                  <a:pos x="0" y="0"/>
                </a:cxn>
                <a:cxn ang="0">
                  <a:pos x="0" y="8"/>
                </a:cxn>
                <a:cxn ang="0">
                  <a:pos x="4" y="54"/>
                </a:cxn>
              </a:cxnLst>
              <a:rect l="T0" t="T1" r="T2" b="T3"/>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round/>
              <a:headEnd/>
              <a:tailEnd/>
            </a:ln>
          </p:spPr>
          <p:txBody>
            <a:bodyPr/>
            <a:lstStyle/>
            <a:p>
              <a:pPr>
                <a:defRPr/>
              </a:pPr>
              <a:endParaRPr lang="tr-TR"/>
            </a:p>
          </p:txBody>
        </p:sp>
        <p:sp>
          <p:nvSpPr>
            <p:cNvPr id="1041" name="Freeform 34"/>
            <p:cNvSpPr>
              <a:spLocks/>
            </p:cNvSpPr>
            <p:nvPr/>
          </p:nvSpPr>
          <p:spPr bwMode="auto">
            <a:xfrm>
              <a:off x="7411493" y="2802110"/>
              <a:ext cx="1168945" cy="2250783"/>
            </a:xfrm>
            <a:custGeom>
              <a:avLst/>
              <a:gdLst>
                <a:gd name="T0" fmla="*/ 0 w 294"/>
                <a:gd name="T1" fmla="*/ 0 h 568"/>
                <a:gd name="T2" fmla="*/ 294 w 294"/>
                <a:gd name="T3" fmla="*/ 568 h 568"/>
              </a:gdLst>
              <a:ahLst/>
              <a:cxnLst>
                <a:cxn ang="0">
                  <a:pos x="8" y="553"/>
                </a:cxn>
                <a:cxn ang="0">
                  <a:pos x="35" y="397"/>
                </a:cxn>
                <a:cxn ang="0">
                  <a:pos x="99" y="252"/>
                </a:cxn>
                <a:cxn ang="0">
                  <a:pos x="187" y="119"/>
                </a:cxn>
                <a:cxn ang="0">
                  <a:pos x="238" y="58"/>
                </a:cxn>
                <a:cxn ang="0">
                  <a:pos x="265" y="28"/>
                </a:cxn>
                <a:cxn ang="0">
                  <a:pos x="294" y="0"/>
                </a:cxn>
                <a:cxn ang="0">
                  <a:pos x="293" y="0"/>
                </a:cxn>
                <a:cxn ang="0">
                  <a:pos x="264" y="27"/>
                </a:cxn>
                <a:cxn ang="0">
                  <a:pos x="237" y="56"/>
                </a:cxn>
                <a:cxn ang="0">
                  <a:pos x="185" y="117"/>
                </a:cxn>
                <a:cxn ang="0">
                  <a:pos x="95" y="249"/>
                </a:cxn>
                <a:cxn ang="0">
                  <a:pos x="30" y="396"/>
                </a:cxn>
                <a:cxn ang="0">
                  <a:pos x="0" y="549"/>
                </a:cxn>
                <a:cxn ang="0">
                  <a:pos x="7" y="568"/>
                </a:cxn>
                <a:cxn ang="0">
                  <a:pos x="8" y="553"/>
                </a:cxn>
              </a:cxnLst>
              <a:rect l="T0" t="T1" r="T2" b="T3"/>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round/>
              <a:headEnd/>
              <a:tailEnd/>
            </a:ln>
          </p:spPr>
          <p:txBody>
            <a:bodyPr/>
            <a:lstStyle/>
            <a:p>
              <a:pPr>
                <a:defRPr/>
              </a:pPr>
              <a:endParaRPr lang="tr-TR"/>
            </a:p>
          </p:txBody>
        </p:sp>
        <p:sp>
          <p:nvSpPr>
            <p:cNvPr id="1042" name="Freeform 35"/>
            <p:cNvSpPr>
              <a:spLocks/>
            </p:cNvSpPr>
            <p:nvPr/>
          </p:nvSpPr>
          <p:spPr bwMode="auto">
            <a:xfrm>
              <a:off x="7494331" y="5664590"/>
              <a:ext cx="99932" cy="209161"/>
            </a:xfrm>
            <a:custGeom>
              <a:avLst/>
              <a:gdLst>
                <a:gd name="T0" fmla="*/ 0 w 25"/>
                <a:gd name="T1" fmla="*/ 0 h 53"/>
                <a:gd name="T2" fmla="*/ 25 w 25"/>
                <a:gd name="T3" fmla="*/ 53 h 53"/>
              </a:gdLst>
              <a:ahLst/>
              <a:cxnLst>
                <a:cxn ang="0">
                  <a:pos x="0" y="0"/>
                </a:cxn>
                <a:cxn ang="0">
                  <a:pos x="19" y="53"/>
                </a:cxn>
                <a:cxn ang="0">
                  <a:pos x="25" y="53"/>
                </a:cxn>
                <a:cxn ang="0">
                  <a:pos x="0" y="0"/>
                </a:cxn>
              </a:cxnLst>
              <a:rect l="T0" t="T1" r="T2" b="T3"/>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round/>
              <a:headEnd/>
              <a:tailEnd/>
            </a:ln>
          </p:spPr>
          <p:txBody>
            <a:bodyPr/>
            <a:lstStyle/>
            <a:p>
              <a:pPr>
                <a:defRPr/>
              </a:pPr>
              <a:endParaRPr lang="tr-TR"/>
            </a:p>
          </p:txBody>
        </p:sp>
        <p:sp>
          <p:nvSpPr>
            <p:cNvPr id="1043" name="Freeform 36"/>
            <p:cNvSpPr>
              <a:spLocks/>
            </p:cNvSpPr>
            <p:nvPr/>
          </p:nvSpPr>
          <p:spPr bwMode="auto">
            <a:xfrm>
              <a:off x="7411493" y="5081833"/>
              <a:ext cx="114396" cy="559078"/>
            </a:xfrm>
            <a:custGeom>
              <a:avLst/>
              <a:gdLst>
                <a:gd name="T0" fmla="*/ 0 w 29"/>
                <a:gd name="T1" fmla="*/ 0 h 141"/>
                <a:gd name="T2" fmla="*/ 29 w 29"/>
                <a:gd name="T3" fmla="*/ 141 h 141"/>
              </a:gdLst>
              <a:ahLst/>
              <a:cxnLst>
                <a:cxn ang="0">
                  <a:pos x="0" y="0"/>
                </a:cxn>
                <a:cxn ang="0">
                  <a:pos x="7" y="89"/>
                </a:cxn>
                <a:cxn ang="0">
                  <a:pos x="18" y="117"/>
                </a:cxn>
                <a:cxn ang="0">
                  <a:pos x="29" y="141"/>
                </a:cxn>
                <a:cxn ang="0">
                  <a:pos x="27" y="135"/>
                </a:cxn>
                <a:cxn ang="0">
                  <a:pos x="8" y="22"/>
                </a:cxn>
                <a:cxn ang="0">
                  <a:pos x="4" y="11"/>
                </a:cxn>
                <a:cxn ang="0">
                  <a:pos x="0" y="0"/>
                </a:cxn>
              </a:cxnLst>
              <a:rect l="T0" t="T1" r="T2" b="T3"/>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round/>
              <a:headEnd/>
              <a:tailEnd/>
            </a:ln>
          </p:spPr>
          <p:txBody>
            <a:bodyPr/>
            <a:lstStyle/>
            <a:p>
              <a:pPr>
                <a:defRPr/>
              </a:pPr>
              <a:endParaRPr lang="tr-TR"/>
            </a:p>
          </p:txBody>
        </p:sp>
        <p:sp>
          <p:nvSpPr>
            <p:cNvPr id="1044" name="Freeform 37"/>
            <p:cNvSpPr>
              <a:spLocks/>
            </p:cNvSpPr>
            <p:nvPr/>
          </p:nvSpPr>
          <p:spPr bwMode="auto">
            <a:xfrm>
              <a:off x="7411493" y="4977910"/>
              <a:ext cx="32872" cy="189429"/>
            </a:xfrm>
            <a:custGeom>
              <a:avLst/>
              <a:gdLst>
                <a:gd name="T0" fmla="*/ 0 w 8"/>
                <a:gd name="T1" fmla="*/ 0 h 48"/>
                <a:gd name="T2" fmla="*/ 8 w 8"/>
                <a:gd name="T3" fmla="*/ 48 h 48"/>
              </a:gdLst>
              <a:ahLst/>
              <a:cxnLst>
                <a:cxn ang="0">
                  <a:pos x="0" y="26"/>
                </a:cxn>
                <a:cxn ang="0">
                  <a:pos x="4" y="37"/>
                </a:cxn>
                <a:cxn ang="0">
                  <a:pos x="8" y="48"/>
                </a:cxn>
                <a:cxn ang="0">
                  <a:pos x="7" y="19"/>
                </a:cxn>
                <a:cxn ang="0">
                  <a:pos x="0" y="0"/>
                </a:cxn>
                <a:cxn ang="0">
                  <a:pos x="0" y="4"/>
                </a:cxn>
                <a:cxn ang="0">
                  <a:pos x="0" y="26"/>
                </a:cxn>
              </a:cxnLst>
              <a:rect l="T0" t="T1" r="T2" b="T3"/>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round/>
              <a:headEnd/>
              <a:tailEnd/>
            </a:ln>
          </p:spPr>
          <p:txBody>
            <a:bodyPr/>
            <a:lstStyle/>
            <a:p>
              <a:pPr>
                <a:defRPr/>
              </a:pPr>
              <a:endParaRPr lang="tr-TR"/>
            </a:p>
          </p:txBody>
        </p:sp>
        <p:sp>
          <p:nvSpPr>
            <p:cNvPr id="1045" name="Freeform 38"/>
            <p:cNvSpPr>
              <a:spLocks/>
            </p:cNvSpPr>
            <p:nvPr/>
          </p:nvSpPr>
          <p:spPr bwMode="auto">
            <a:xfrm>
              <a:off x="7439105" y="5434381"/>
              <a:ext cx="174882" cy="439370"/>
            </a:xfrm>
            <a:custGeom>
              <a:avLst/>
              <a:gdLst>
                <a:gd name="T0" fmla="*/ 0 w 44"/>
                <a:gd name="T1" fmla="*/ 0 h 111"/>
                <a:gd name="T2" fmla="*/ 44 w 44"/>
                <a:gd name="T3" fmla="*/ 111 h 111"/>
              </a:gdLst>
              <a:ahLst/>
              <a:cxnLst>
                <a:cxn ang="0">
                  <a:pos x="11" y="28"/>
                </a:cxn>
                <a:cxn ang="0">
                  <a:pos x="0" y="0"/>
                </a:cxn>
                <a:cxn ang="0">
                  <a:pos x="11" y="49"/>
                </a:cxn>
                <a:cxn ang="0">
                  <a:pos x="14" y="58"/>
                </a:cxn>
                <a:cxn ang="0">
                  <a:pos x="39" y="111"/>
                </a:cxn>
                <a:cxn ang="0">
                  <a:pos x="44" y="111"/>
                </a:cxn>
                <a:cxn ang="0">
                  <a:pos x="22" y="52"/>
                </a:cxn>
                <a:cxn ang="0">
                  <a:pos x="11" y="28"/>
                </a:cxn>
              </a:cxnLst>
              <a:rect l="T0" t="T1" r="T2" b="T3"/>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round/>
              <a:headEnd/>
              <a:tailEnd/>
            </a:ln>
          </p:spPr>
          <p:txBody>
            <a:bodyPr/>
            <a:lstStyle/>
            <a:p>
              <a:pPr>
                <a:defRPr/>
              </a:pPr>
              <a:endParaRPr lang="tr-TR"/>
            </a:p>
          </p:txBody>
        </p:sp>
      </p:grpSp>
      <p:sp>
        <p:nvSpPr>
          <p:cNvPr id="7" name="Rectangle 6"/>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388" y="623888"/>
            <a:ext cx="8912225" cy="1281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başlık stili için tıklatın</a:t>
            </a:r>
            <a:endParaRPr lang="en-US" smtClean="0"/>
          </a:p>
        </p:txBody>
      </p:sp>
      <p:sp>
        <p:nvSpPr>
          <p:cNvPr id="1030" name="Text Placeholder 2"/>
          <p:cNvSpPr>
            <a:spLocks noGrp="1"/>
          </p:cNvSpPr>
          <p:nvPr>
            <p:ph type="body" idx="1"/>
          </p:nvPr>
        </p:nvSpPr>
        <p:spPr bwMode="auto">
          <a:xfrm>
            <a:off x="2589213" y="2133600"/>
            <a:ext cx="8915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4" name="Date Placeholder 3"/>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defRPr>
            </a:lvl1pPr>
          </a:lstStyle>
          <a:p>
            <a:pPr>
              <a:defRPr/>
            </a:pPr>
            <a:fld id="{8F99DE5C-7B25-45DE-9A58-6C603F54E230}" type="datetimeFigureOut">
              <a:rPr lang="tr-TR"/>
              <a:pPr>
                <a:defRPr/>
              </a:pPr>
              <a:t>29.09.2015</a:t>
            </a:fld>
            <a:endParaRPr lang="tr-TR"/>
          </a:p>
        </p:txBody>
      </p:sp>
      <p:sp>
        <p:nvSpPr>
          <p:cNvPr id="5" name="Footer Placeholder 4"/>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defRPr>
            </a:lvl1pPr>
          </a:lstStyle>
          <a:p>
            <a:pPr>
              <a:defRPr/>
            </a:pPr>
            <a:endParaRPr lang="tr-TR"/>
          </a:p>
        </p:txBody>
      </p:sp>
      <p:sp>
        <p:nvSpPr>
          <p:cNvPr id="6" name="Slide Number Placeholder 5"/>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fontAlgn="auto">
              <a:spcBef>
                <a:spcPts val="0"/>
              </a:spcBef>
              <a:spcAft>
                <a:spcPts val="0"/>
              </a:spcAft>
              <a:defRPr sz="2000">
                <a:solidFill>
                  <a:srgbClr val="FEFFFF"/>
                </a:solidFill>
                <a:latin typeface="+mn-lt"/>
              </a:defRPr>
            </a:lvl1pPr>
          </a:lstStyle>
          <a:p>
            <a:pPr>
              <a:defRPr/>
            </a:pPr>
            <a:fld id="{8915E08A-A4F8-44C0-9C83-8091789BCA2C}"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itchFamily="34" charset="0"/>
        </a:defRPr>
      </a:lvl2pPr>
      <a:lvl3pPr algn="l" defTabSz="457200" rtl="0" eaLnBrk="0" fontAlgn="base" hangingPunct="0">
        <a:spcBef>
          <a:spcPct val="0"/>
        </a:spcBef>
        <a:spcAft>
          <a:spcPct val="0"/>
        </a:spcAft>
        <a:defRPr sz="3600">
          <a:solidFill>
            <a:srgbClr val="262626"/>
          </a:solidFill>
          <a:latin typeface="Century Gothic" pitchFamily="34" charset="0"/>
        </a:defRPr>
      </a:lvl3pPr>
      <a:lvl4pPr algn="l" defTabSz="457200" rtl="0" eaLnBrk="0" fontAlgn="base" hangingPunct="0">
        <a:spcBef>
          <a:spcPct val="0"/>
        </a:spcBef>
        <a:spcAft>
          <a:spcPct val="0"/>
        </a:spcAft>
        <a:defRPr sz="3600">
          <a:solidFill>
            <a:srgbClr val="262626"/>
          </a:solidFill>
          <a:latin typeface="Century Gothic" pitchFamily="34" charset="0"/>
        </a:defRPr>
      </a:lvl4pPr>
      <a:lvl5pPr algn="l" defTabSz="457200" rtl="0" eaLnBrk="0" fontAlgn="base" hangingPunct="0">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Unvan 1"/>
          <p:cNvSpPr>
            <a:spLocks noGrp="1"/>
          </p:cNvSpPr>
          <p:nvPr>
            <p:ph type="ctrTitle"/>
          </p:nvPr>
        </p:nvSpPr>
        <p:spPr>
          <a:xfrm>
            <a:off x="2589213" y="2514600"/>
            <a:ext cx="8915400" cy="2262188"/>
          </a:xfrm>
        </p:spPr>
        <p:txBody>
          <a:bodyPr/>
          <a:lstStyle/>
          <a:p>
            <a:pPr eaLnBrk="1" hangingPunct="1"/>
            <a:r>
              <a:rPr lang="tr-TR" smtClean="0"/>
              <a:t>HEPATİT C</a:t>
            </a:r>
          </a:p>
        </p:txBody>
      </p:sp>
      <p:sp>
        <p:nvSpPr>
          <p:cNvPr id="3" name="Alt Başlık 2"/>
          <p:cNvSpPr>
            <a:spLocks noGrp="1"/>
          </p:cNvSpPr>
          <p:nvPr>
            <p:ph type="subTitle" idx="1"/>
          </p:nvPr>
        </p:nvSpPr>
        <p:spPr>
          <a:xfrm>
            <a:off x="2589213" y="4776788"/>
            <a:ext cx="8915400" cy="1127125"/>
          </a:xfrm>
        </p:spPr>
        <p:txBody>
          <a:bodyPr>
            <a:normAutofit/>
          </a:bodyPr>
          <a:lstStyle/>
          <a:p>
            <a:pPr eaLnBrk="1" hangingPunct="1"/>
            <a:r>
              <a:rPr lang="tr-TR" smtClean="0">
                <a:solidFill>
                  <a:srgbClr val="595959"/>
                </a:solidFill>
              </a:rPr>
              <a:t>Dr. Zehra ASLAN AYDOĞDU</a:t>
            </a:r>
          </a:p>
          <a:p>
            <a:pPr eaLnBrk="1" hangingPunct="1"/>
            <a:r>
              <a:rPr lang="tr-TR" smtClean="0">
                <a:solidFill>
                  <a:srgbClr val="595959"/>
                </a:solidFill>
              </a:rPr>
              <a:t>29.09.2015</a:t>
            </a:r>
          </a:p>
        </p:txBody>
      </p:sp>
      <p:pic>
        <p:nvPicPr>
          <p:cNvPr id="19459" name="Resim 3"/>
          <p:cNvPicPr>
            <a:picLocks noChangeAspect="1"/>
          </p:cNvPicPr>
          <p:nvPr/>
        </p:nvPicPr>
        <p:blipFill>
          <a:blip r:embed="rId2"/>
          <a:srcRect/>
          <a:stretch>
            <a:fillRect/>
          </a:stretch>
        </p:blipFill>
        <p:spPr bwMode="auto">
          <a:xfrm>
            <a:off x="9312275" y="0"/>
            <a:ext cx="2879725" cy="3162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p:txBody>
          <a:bodyPr/>
          <a:lstStyle/>
          <a:p>
            <a:pPr eaLnBrk="1" hangingPunct="1"/>
            <a:r>
              <a:rPr lang="tr-TR" smtClean="0"/>
              <a:t>Spider Anjiyom</a:t>
            </a:r>
          </a:p>
        </p:txBody>
      </p:sp>
      <p:sp>
        <p:nvSpPr>
          <p:cNvPr id="30722" name="Rectangle 3"/>
          <p:cNvSpPr>
            <a:spLocks noGrp="1"/>
          </p:cNvSpPr>
          <p:nvPr>
            <p:ph type="body" idx="4294967295"/>
          </p:nvPr>
        </p:nvSpPr>
        <p:spPr/>
        <p:txBody>
          <a:bodyPr/>
          <a:lstStyle/>
          <a:p>
            <a:pPr eaLnBrk="1" hangingPunct="1"/>
            <a:endParaRPr lang="tr-TR" smtClean="0"/>
          </a:p>
        </p:txBody>
      </p:sp>
      <p:pic>
        <p:nvPicPr>
          <p:cNvPr id="30723" name="Picture 5" descr="cv025"/>
          <p:cNvPicPr>
            <a:picLocks noChangeAspect="1" noChangeArrowheads="1"/>
          </p:cNvPicPr>
          <p:nvPr/>
        </p:nvPicPr>
        <p:blipFill>
          <a:blip r:embed="rId2"/>
          <a:srcRect/>
          <a:stretch>
            <a:fillRect/>
          </a:stretch>
        </p:blipFill>
        <p:spPr bwMode="auto">
          <a:xfrm>
            <a:off x="2593975" y="2141538"/>
            <a:ext cx="6059488" cy="3829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Unvan 1"/>
          <p:cNvSpPr>
            <a:spLocks noGrp="1"/>
          </p:cNvSpPr>
          <p:nvPr>
            <p:ph type="title"/>
          </p:nvPr>
        </p:nvSpPr>
        <p:spPr>
          <a:xfrm>
            <a:off x="2592388" y="623888"/>
            <a:ext cx="8912225" cy="1281112"/>
          </a:xfrm>
        </p:spPr>
        <p:txBody>
          <a:bodyPr/>
          <a:lstStyle/>
          <a:p>
            <a:pPr eaLnBrk="1" hangingPunct="1"/>
            <a:r>
              <a:rPr lang="tr-TR" smtClean="0"/>
              <a:t>Laboratuvar Tetkikleri </a:t>
            </a:r>
          </a:p>
        </p:txBody>
      </p:sp>
      <p:sp>
        <p:nvSpPr>
          <p:cNvPr id="31746" name="İçerik Yer Tutucusu 2"/>
          <p:cNvSpPr>
            <a:spLocks noGrp="1"/>
          </p:cNvSpPr>
          <p:nvPr>
            <p:ph idx="1"/>
          </p:nvPr>
        </p:nvSpPr>
        <p:spPr>
          <a:xfrm>
            <a:off x="2589213" y="2133600"/>
            <a:ext cx="8915400" cy="3778250"/>
          </a:xfrm>
        </p:spPr>
        <p:txBody>
          <a:bodyPr/>
          <a:lstStyle/>
          <a:p>
            <a:pPr eaLnBrk="1" hangingPunct="1">
              <a:lnSpc>
                <a:spcPct val="80000"/>
              </a:lnSpc>
              <a:buFont typeface="Century Gothic" pitchFamily="34" charset="0"/>
              <a:buAutoNum type="arabicPeriod"/>
            </a:pPr>
            <a:r>
              <a:rPr lang="tr-TR" sz="1700" smtClean="0"/>
              <a:t>Serum Anti-HCV ( birkaç kez tekrar edilmeli)</a:t>
            </a:r>
          </a:p>
          <a:p>
            <a:pPr eaLnBrk="1" hangingPunct="1">
              <a:lnSpc>
                <a:spcPct val="80000"/>
              </a:lnSpc>
              <a:buFont typeface="Century Gothic" pitchFamily="34" charset="0"/>
              <a:buAutoNum type="arabicPeriod"/>
            </a:pPr>
            <a:endParaRPr lang="tr-TR" sz="1700" smtClean="0"/>
          </a:p>
          <a:p>
            <a:pPr eaLnBrk="1" hangingPunct="1">
              <a:lnSpc>
                <a:spcPct val="80000"/>
              </a:lnSpc>
              <a:buFont typeface="Century Gothic" pitchFamily="34" charset="0"/>
              <a:buAutoNum type="arabicPeriod"/>
            </a:pPr>
            <a:r>
              <a:rPr lang="tr-TR" sz="1700" smtClean="0"/>
              <a:t>HCV-RNA (PCR metodu)</a:t>
            </a:r>
          </a:p>
          <a:p>
            <a:pPr eaLnBrk="1" hangingPunct="1">
              <a:lnSpc>
                <a:spcPct val="80000"/>
              </a:lnSpc>
              <a:buFont typeface="Century Gothic" pitchFamily="34" charset="0"/>
              <a:buAutoNum type="arabicPeriod"/>
            </a:pPr>
            <a:endParaRPr lang="tr-TR" sz="1700" smtClean="0"/>
          </a:p>
          <a:p>
            <a:pPr eaLnBrk="1" hangingPunct="1">
              <a:lnSpc>
                <a:spcPct val="80000"/>
              </a:lnSpc>
            </a:pPr>
            <a:r>
              <a:rPr lang="tr-TR" sz="1700" smtClean="0"/>
              <a:t>HCV-RNA negatif olduğuna karar verilen, fizik muayenesi ve diğer laboratuvar tetkiklerinde anormallik saptanmayan hastalarda hepatit C’nin geçirildiğine ve halen aktif enfeksiyonun olmadığına karar verilebilir. </a:t>
            </a:r>
          </a:p>
          <a:p>
            <a:pPr eaLnBrk="1" hangingPunct="1">
              <a:lnSpc>
                <a:spcPct val="80000"/>
              </a:lnSpc>
            </a:pPr>
            <a:r>
              <a:rPr lang="tr-TR" sz="1700" smtClean="0"/>
              <a:t>Ancak bu kişiler hepatit C’ye karşı immun kabul edilememektedirler. Çünkü bu antikorların bulunmasına karşın kişi tekrar aynı virusla enfekte olabilmektedir</a:t>
            </a:r>
          </a:p>
          <a:p>
            <a:pPr eaLnBrk="1" hangingPunct="1">
              <a:lnSpc>
                <a:spcPct val="80000"/>
              </a:lnSpc>
            </a:pPr>
            <a:r>
              <a:rPr lang="tr-TR" sz="1700" smtClean="0"/>
              <a:t>Kronik hepatit C </a:t>
            </a:r>
          </a:p>
          <a:p>
            <a:pPr lvl="1" eaLnBrk="1" hangingPunct="1">
              <a:lnSpc>
                <a:spcPct val="80000"/>
              </a:lnSpc>
            </a:pPr>
            <a:r>
              <a:rPr lang="tr-TR" sz="1500" smtClean="0"/>
              <a:t>HCV-RNA +, serum ALT düzeyi N/ ↑</a:t>
            </a:r>
          </a:p>
          <a:p>
            <a:pPr lvl="1" eaLnBrk="1" hangingPunct="1">
              <a:lnSpc>
                <a:spcPct val="80000"/>
              </a:lnSpc>
            </a:pPr>
            <a:r>
              <a:rPr lang="tr-TR" sz="1700" smtClean="0"/>
              <a:t>Siroz geliştiğinde; serum bilirubin ve gama-globülin düzeylerinde ↑, serum albumin düzeyinde ↓, protrombin zamanında uzama ve sitopeni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Unvan 1"/>
          <p:cNvSpPr>
            <a:spLocks noGrp="1"/>
          </p:cNvSpPr>
          <p:nvPr>
            <p:ph type="title"/>
          </p:nvPr>
        </p:nvSpPr>
        <p:spPr>
          <a:xfrm>
            <a:off x="2592388" y="623888"/>
            <a:ext cx="8912225" cy="1281112"/>
          </a:xfrm>
        </p:spPr>
        <p:txBody>
          <a:bodyPr/>
          <a:lstStyle/>
          <a:p>
            <a:pPr eaLnBrk="1" hangingPunct="1"/>
            <a:r>
              <a:rPr lang="tr-TR" smtClean="0"/>
              <a:t>Görüntüleme Yöntemleri</a:t>
            </a:r>
          </a:p>
        </p:txBody>
      </p:sp>
      <p:sp>
        <p:nvSpPr>
          <p:cNvPr id="33794" name="İçerik Yer Tutucusu 2"/>
          <p:cNvSpPr>
            <a:spLocks noGrp="1"/>
          </p:cNvSpPr>
          <p:nvPr>
            <p:ph idx="1"/>
          </p:nvPr>
        </p:nvSpPr>
        <p:spPr>
          <a:xfrm>
            <a:off x="2589213" y="2133600"/>
            <a:ext cx="8915400" cy="3778250"/>
          </a:xfrm>
        </p:spPr>
        <p:txBody>
          <a:bodyPr/>
          <a:lstStyle/>
          <a:p>
            <a:pPr eaLnBrk="1" hangingPunct="1"/>
            <a:r>
              <a:rPr lang="tr-TR" dirty="0" smtClean="0"/>
              <a:t>Genellikle anlamlı bir değişiklik bulunmamakta</a:t>
            </a:r>
          </a:p>
          <a:p>
            <a:pPr eaLnBrk="1" hangingPunct="1"/>
            <a:endParaRPr lang="tr-TR" dirty="0" smtClean="0"/>
          </a:p>
          <a:p>
            <a:pPr eaLnBrk="1" hangingPunct="1"/>
            <a:r>
              <a:rPr lang="tr-TR" dirty="0" smtClean="0"/>
              <a:t>Bazı hastalarda </a:t>
            </a:r>
            <a:r>
              <a:rPr lang="tr-TR" dirty="0" err="1" smtClean="0"/>
              <a:t>ekojenite</a:t>
            </a:r>
            <a:r>
              <a:rPr lang="tr-TR" dirty="0" smtClean="0"/>
              <a:t> artışı </a:t>
            </a:r>
            <a:r>
              <a:rPr lang="tr-TR" dirty="0" smtClean="0">
                <a:sym typeface="Wingdings" pitchFamily="2" charset="2"/>
              </a:rPr>
              <a:t></a:t>
            </a:r>
            <a:r>
              <a:rPr lang="tr-TR" dirty="0" smtClean="0"/>
              <a:t> yağlanma bulgusu kabul edilmekte, kronik karaciğer hastalıklarının ileri devrelerinde ve özellikle siroz gelişmesi halinde de karaciğerde </a:t>
            </a:r>
            <a:r>
              <a:rPr lang="tr-TR" dirty="0" err="1" smtClean="0"/>
              <a:t>ekojenite</a:t>
            </a:r>
            <a:r>
              <a:rPr lang="tr-TR" dirty="0" smtClean="0"/>
              <a:t> artışı saptanabilmekte</a:t>
            </a:r>
          </a:p>
          <a:p>
            <a:pPr eaLnBrk="1" hangingPunct="1"/>
            <a:endParaRPr lang="tr-TR" dirty="0" smtClean="0"/>
          </a:p>
          <a:p>
            <a:pPr eaLnBrk="1" hangingPunct="1"/>
            <a:r>
              <a:rPr lang="tr-TR" dirty="0" smtClean="0"/>
              <a:t>Ultrasonografi; </a:t>
            </a:r>
            <a:r>
              <a:rPr lang="tr-TR" dirty="0" err="1" smtClean="0"/>
              <a:t>biliyer</a:t>
            </a:r>
            <a:r>
              <a:rPr lang="tr-TR" dirty="0" smtClean="0"/>
              <a:t> sistem, karaciğerde yer kaplayan lezyon konusunda bilgi </a:t>
            </a:r>
            <a:r>
              <a:rPr lang="tr-TR" dirty="0" smtClean="0"/>
              <a:t>vermekte</a:t>
            </a:r>
          </a:p>
          <a:p>
            <a:pPr eaLnBrk="1" hangingPunct="1"/>
            <a:endParaRPr lang="tr-T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Unvan 1"/>
          <p:cNvSpPr>
            <a:spLocks noGrp="1"/>
          </p:cNvSpPr>
          <p:nvPr>
            <p:ph type="title"/>
          </p:nvPr>
        </p:nvSpPr>
        <p:spPr>
          <a:xfrm>
            <a:off x="2592388" y="623888"/>
            <a:ext cx="8912225" cy="1281112"/>
          </a:xfrm>
        </p:spPr>
        <p:txBody>
          <a:bodyPr/>
          <a:lstStyle/>
          <a:p>
            <a:pPr eaLnBrk="1" hangingPunct="1"/>
            <a:endParaRPr lang="tr-TR" smtClean="0"/>
          </a:p>
        </p:txBody>
      </p:sp>
      <p:sp>
        <p:nvSpPr>
          <p:cNvPr id="34818" name="İçerik Yer Tutucusu 2"/>
          <p:cNvSpPr>
            <a:spLocks noGrp="1"/>
          </p:cNvSpPr>
          <p:nvPr>
            <p:ph idx="1"/>
          </p:nvPr>
        </p:nvSpPr>
        <p:spPr>
          <a:xfrm>
            <a:off x="2589213" y="2133600"/>
            <a:ext cx="8915400" cy="3778250"/>
          </a:xfrm>
        </p:spPr>
        <p:txBody>
          <a:bodyPr/>
          <a:lstStyle/>
          <a:p>
            <a:pPr eaLnBrk="1" hangingPunct="1"/>
            <a:r>
              <a:rPr lang="tr-TR" smtClean="0"/>
              <a:t>Spiral trifazik tomografi ve manyetik rezonans - karaciğerde yer kaplayan lezyon bulunması halinde endike</a:t>
            </a:r>
          </a:p>
          <a:p>
            <a:pPr eaLnBrk="1" hangingPunct="1"/>
            <a:r>
              <a:rPr lang="tr-TR" smtClean="0"/>
              <a:t>Kronik hepatit C’de karaciğer biyopsisi ; karaciğerdeki inflamasyon ve fibrozis derecesini değerlendirme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Unvan 1"/>
          <p:cNvSpPr>
            <a:spLocks noGrp="1"/>
          </p:cNvSpPr>
          <p:nvPr>
            <p:ph type="title"/>
          </p:nvPr>
        </p:nvSpPr>
        <p:spPr>
          <a:xfrm>
            <a:off x="2592388" y="623888"/>
            <a:ext cx="8912225" cy="1281112"/>
          </a:xfrm>
        </p:spPr>
        <p:txBody>
          <a:bodyPr/>
          <a:lstStyle/>
          <a:p>
            <a:pPr eaLnBrk="1" hangingPunct="1"/>
            <a:r>
              <a:rPr lang="nn-NO" sz="2800" smtClean="0"/>
              <a:t>K</a:t>
            </a:r>
            <a:r>
              <a:rPr lang="tr-TR" sz="2800" smtClean="0"/>
              <a:t>ronik Hepatit C </a:t>
            </a:r>
            <a:r>
              <a:rPr lang="nn-NO" sz="2800" smtClean="0"/>
              <a:t>(KHC)</a:t>
            </a:r>
            <a:r>
              <a:rPr lang="tr-TR" sz="2800" smtClean="0"/>
              <a:t> Enfeksiyonu Açısından</a:t>
            </a:r>
            <a:br>
              <a:rPr lang="tr-TR" sz="2800" smtClean="0"/>
            </a:br>
            <a:r>
              <a:rPr lang="tr-TR" sz="2800" smtClean="0"/>
              <a:t>İncelenmesi Gereken Öncelikli Gruplar</a:t>
            </a:r>
          </a:p>
        </p:txBody>
      </p:sp>
      <p:sp>
        <p:nvSpPr>
          <p:cNvPr id="3" name="İçerik Yer Tutucusu 2"/>
          <p:cNvSpPr>
            <a:spLocks noGrp="1"/>
          </p:cNvSpPr>
          <p:nvPr>
            <p:ph idx="1"/>
          </p:nvPr>
        </p:nvSpPr>
        <p:spPr>
          <a:xfrm>
            <a:off x="2589213" y="2133600"/>
            <a:ext cx="8915400" cy="3778250"/>
          </a:xfrm>
        </p:spPr>
        <p:txBody>
          <a:bodyPr rtlCol="0">
            <a:normAutofit/>
          </a:bodyPr>
          <a:lstStyle/>
          <a:p>
            <a:pPr marL="0" indent="0" eaLnBrk="1" fontAlgn="auto" hangingPunct="1">
              <a:spcAft>
                <a:spcPts val="0"/>
              </a:spcAft>
              <a:buFont typeface="Wingdings 3" charset="2"/>
              <a:buNone/>
              <a:defRPr/>
            </a:pPr>
            <a:r>
              <a:rPr lang="tr-TR" dirty="0">
                <a:solidFill>
                  <a:schemeClr val="tx1">
                    <a:lumMod val="75000"/>
                    <a:lumOff val="25000"/>
                  </a:schemeClr>
                </a:solidFill>
              </a:rPr>
              <a:t>a. Riskli Davranışlar</a:t>
            </a:r>
          </a:p>
          <a:p>
            <a:pPr eaLnBrk="1" fontAlgn="auto" hangingPunct="1">
              <a:spcAft>
                <a:spcPts val="0"/>
              </a:spcAft>
              <a:buFont typeface="Wingdings 3" charset="2"/>
              <a:buChar char=""/>
              <a:defRPr/>
            </a:pPr>
            <a:r>
              <a:rPr lang="tr-TR" dirty="0" smtClean="0">
                <a:solidFill>
                  <a:schemeClr val="tx1">
                    <a:lumMod val="75000"/>
                    <a:lumOff val="25000"/>
                  </a:schemeClr>
                </a:solidFill>
              </a:rPr>
              <a:t>IV ilaç </a:t>
            </a:r>
            <a:r>
              <a:rPr lang="tr-TR" dirty="0">
                <a:solidFill>
                  <a:schemeClr val="tx1">
                    <a:lumMod val="75000"/>
                    <a:lumOff val="25000"/>
                  </a:schemeClr>
                </a:solidFill>
              </a:rPr>
              <a:t>ve madde kullanımı</a:t>
            </a:r>
          </a:p>
          <a:p>
            <a:pPr eaLnBrk="1" fontAlgn="auto" hangingPunct="1">
              <a:spcAft>
                <a:spcPts val="0"/>
              </a:spcAft>
              <a:buFont typeface="Wingdings 3" charset="2"/>
              <a:buChar char=""/>
              <a:defRPr/>
            </a:pPr>
            <a:r>
              <a:rPr lang="tr-TR" dirty="0" smtClean="0">
                <a:solidFill>
                  <a:schemeClr val="tx1">
                    <a:lumMod val="75000"/>
                    <a:lumOff val="25000"/>
                  </a:schemeClr>
                </a:solidFill>
              </a:rPr>
              <a:t>IV </a:t>
            </a:r>
            <a:r>
              <a:rPr lang="tr-TR" dirty="0">
                <a:solidFill>
                  <a:schemeClr val="tx1">
                    <a:lumMod val="75000"/>
                    <a:lumOff val="25000"/>
                  </a:schemeClr>
                </a:solidFill>
              </a:rPr>
              <a:t>olmayan madde </a:t>
            </a:r>
            <a:r>
              <a:rPr lang="tr-TR" dirty="0" smtClean="0">
                <a:solidFill>
                  <a:schemeClr val="tx1">
                    <a:lumMod val="75000"/>
                    <a:lumOff val="25000"/>
                  </a:schemeClr>
                </a:solidFill>
              </a:rPr>
              <a:t>bağımlıları</a:t>
            </a:r>
          </a:p>
          <a:p>
            <a:pPr eaLnBrk="1" fontAlgn="auto" hangingPunct="1">
              <a:spcAft>
                <a:spcPts val="0"/>
              </a:spcAft>
              <a:buFont typeface="Wingdings 3" charset="2"/>
              <a:buChar char=""/>
              <a:defRPr/>
            </a:pPr>
            <a:r>
              <a:rPr lang="tr-TR" dirty="0" smtClean="0">
                <a:solidFill>
                  <a:schemeClr val="tx1">
                    <a:lumMod val="75000"/>
                    <a:lumOff val="25000"/>
                  </a:schemeClr>
                </a:solidFill>
              </a:rPr>
              <a:t>Riskli </a:t>
            </a:r>
            <a:r>
              <a:rPr lang="tr-TR" dirty="0">
                <a:solidFill>
                  <a:schemeClr val="tx1">
                    <a:lumMod val="75000"/>
                    <a:lumOff val="25000"/>
                  </a:schemeClr>
                </a:solidFill>
              </a:rPr>
              <a:t>cinsel davranış </a:t>
            </a:r>
            <a:r>
              <a:rPr lang="tr-TR" dirty="0" smtClean="0">
                <a:solidFill>
                  <a:schemeClr val="tx1">
                    <a:lumMod val="75000"/>
                    <a:lumOff val="25000"/>
                  </a:schemeClr>
                </a:solidFill>
              </a:rPr>
              <a:t>öyküsü </a:t>
            </a:r>
            <a:r>
              <a:rPr lang="tr-TR" dirty="0">
                <a:solidFill>
                  <a:schemeClr val="tx1">
                    <a:lumMod val="75000"/>
                    <a:lumOff val="25000"/>
                  </a:schemeClr>
                </a:solidFill>
              </a:rPr>
              <a:t>olanlar</a:t>
            </a:r>
          </a:p>
          <a:p>
            <a:pPr marL="0" indent="0" eaLnBrk="1" fontAlgn="auto" hangingPunct="1">
              <a:spcAft>
                <a:spcPts val="0"/>
              </a:spcAft>
              <a:buFont typeface="Wingdings 3" charset="2"/>
              <a:buNone/>
              <a:defRPr/>
            </a:pPr>
            <a:r>
              <a:rPr lang="tr-TR" dirty="0" smtClean="0">
                <a:solidFill>
                  <a:schemeClr val="tx1">
                    <a:lumMod val="75000"/>
                    <a:lumOff val="25000"/>
                  </a:schemeClr>
                </a:solidFill>
              </a:rPr>
              <a:t>	-Eşcinsel </a:t>
            </a:r>
            <a:r>
              <a:rPr lang="tr-TR" dirty="0">
                <a:solidFill>
                  <a:schemeClr val="tx1">
                    <a:lumMod val="75000"/>
                    <a:lumOff val="25000"/>
                  </a:schemeClr>
                </a:solidFill>
              </a:rPr>
              <a:t>erkekler</a:t>
            </a:r>
          </a:p>
          <a:p>
            <a:pPr marL="0" indent="0" eaLnBrk="1" fontAlgn="auto" hangingPunct="1">
              <a:spcAft>
                <a:spcPts val="0"/>
              </a:spcAft>
              <a:buFont typeface="Wingdings 3" charset="2"/>
              <a:buNone/>
              <a:defRPr/>
            </a:pPr>
            <a:r>
              <a:rPr lang="tr-TR" dirty="0" smtClean="0">
                <a:solidFill>
                  <a:schemeClr val="tx1">
                    <a:lumMod val="75000"/>
                    <a:lumOff val="25000"/>
                  </a:schemeClr>
                </a:solidFill>
              </a:rPr>
              <a:t>	-</a:t>
            </a:r>
            <a:r>
              <a:rPr lang="tr-TR" dirty="0">
                <a:solidFill>
                  <a:schemeClr val="tx1">
                    <a:lumMod val="75000"/>
                    <a:lumOff val="25000"/>
                  </a:schemeClr>
                </a:solidFill>
              </a:rPr>
              <a:t>Ç</a:t>
            </a:r>
            <a:r>
              <a:rPr lang="tr-TR" dirty="0" smtClean="0">
                <a:solidFill>
                  <a:schemeClr val="tx1">
                    <a:lumMod val="75000"/>
                    <a:lumOff val="25000"/>
                  </a:schemeClr>
                </a:solidFill>
              </a:rPr>
              <a:t>oklu partner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Unvan 1"/>
          <p:cNvSpPr>
            <a:spLocks noGrp="1"/>
          </p:cNvSpPr>
          <p:nvPr>
            <p:ph type="title"/>
          </p:nvPr>
        </p:nvSpPr>
        <p:spPr>
          <a:xfrm>
            <a:off x="2592388" y="623888"/>
            <a:ext cx="8912225" cy="1281112"/>
          </a:xfrm>
        </p:spPr>
        <p:txBody>
          <a:bodyPr/>
          <a:lstStyle/>
          <a:p>
            <a:pPr eaLnBrk="1" hangingPunct="1"/>
            <a:endParaRPr lang="tr-TR" smtClean="0"/>
          </a:p>
        </p:txBody>
      </p:sp>
      <p:sp>
        <p:nvSpPr>
          <p:cNvPr id="36866" name="İçerik Yer Tutucusu 2"/>
          <p:cNvSpPr>
            <a:spLocks noGrp="1"/>
          </p:cNvSpPr>
          <p:nvPr>
            <p:ph idx="1"/>
          </p:nvPr>
        </p:nvSpPr>
        <p:spPr>
          <a:xfrm>
            <a:off x="2589213" y="2133600"/>
            <a:ext cx="8915400" cy="3778250"/>
          </a:xfrm>
        </p:spPr>
        <p:txBody>
          <a:bodyPr/>
          <a:lstStyle/>
          <a:p>
            <a:pPr marL="0" indent="0" eaLnBrk="1" hangingPunct="1">
              <a:lnSpc>
                <a:spcPct val="80000"/>
              </a:lnSpc>
              <a:buFont typeface="Wingdings 3" pitchFamily="18" charset="2"/>
              <a:buNone/>
            </a:pPr>
            <a:r>
              <a:rPr lang="tr-TR" sz="1500" smtClean="0"/>
              <a:t>b. Riskli Temaslar</a:t>
            </a:r>
          </a:p>
          <a:p>
            <a:pPr marL="0" indent="0" eaLnBrk="1" hangingPunct="1">
              <a:lnSpc>
                <a:spcPct val="80000"/>
              </a:lnSpc>
            </a:pPr>
            <a:r>
              <a:rPr lang="tr-TR" sz="1500" smtClean="0"/>
              <a:t>Hemodiyaliz hastaları,</a:t>
            </a:r>
          </a:p>
          <a:p>
            <a:pPr marL="0" indent="0" eaLnBrk="1" hangingPunct="1">
              <a:lnSpc>
                <a:spcPct val="80000"/>
              </a:lnSpc>
            </a:pPr>
            <a:r>
              <a:rPr lang="tr-TR" sz="1500" smtClean="0"/>
              <a:t>Meslek grupları (sağlık çalışanları, berberler, beden işçileri, kuaförler, güzellik merkezleri çalışanları vb.),</a:t>
            </a:r>
          </a:p>
          <a:p>
            <a:pPr marL="0" indent="0" eaLnBrk="1" hangingPunct="1">
              <a:lnSpc>
                <a:spcPct val="80000"/>
              </a:lnSpc>
            </a:pPr>
            <a:r>
              <a:rPr lang="tr-TR" sz="1500" smtClean="0"/>
              <a:t>Anti-HCV pozitif annelerin çocukları,</a:t>
            </a:r>
          </a:p>
          <a:p>
            <a:pPr marL="0" indent="0" eaLnBrk="1" hangingPunct="1">
              <a:lnSpc>
                <a:spcPct val="80000"/>
              </a:lnSpc>
            </a:pPr>
            <a:r>
              <a:rPr lang="tr-TR" sz="1500" smtClean="0"/>
              <a:t>Dövme, piercing, toplu sünnet olanlar,</a:t>
            </a:r>
          </a:p>
          <a:p>
            <a:pPr marL="0" indent="0" eaLnBrk="1" hangingPunct="1">
              <a:lnSpc>
                <a:spcPct val="80000"/>
              </a:lnSpc>
            </a:pPr>
            <a:r>
              <a:rPr lang="tr-TR" sz="1500" smtClean="0"/>
              <a:t>Ortak “kişisel hijyenik eşya” kullanım öyküsü olanlar,</a:t>
            </a:r>
          </a:p>
          <a:p>
            <a:pPr marL="0" indent="0" eaLnBrk="1" hangingPunct="1">
              <a:lnSpc>
                <a:spcPct val="80000"/>
              </a:lnSpc>
            </a:pPr>
            <a:r>
              <a:rPr lang="tr-TR" sz="1500" smtClean="0"/>
              <a:t>Diş tedavisi ve tıbbi girişim öyküsü olanlar,</a:t>
            </a:r>
          </a:p>
          <a:p>
            <a:pPr marL="0" indent="0" eaLnBrk="1" hangingPunct="1">
              <a:lnSpc>
                <a:spcPct val="80000"/>
              </a:lnSpc>
            </a:pPr>
            <a:r>
              <a:rPr lang="fi-FI" sz="1500" smtClean="0"/>
              <a:t>Aile i</a:t>
            </a:r>
            <a:r>
              <a:rPr lang="tr-TR" sz="1500" smtClean="0"/>
              <a:t>ç</a:t>
            </a:r>
            <a:r>
              <a:rPr lang="fi-FI" sz="1500" smtClean="0"/>
              <a:t>i temas riski olanlar,</a:t>
            </a:r>
          </a:p>
          <a:p>
            <a:pPr marL="0" indent="0" eaLnBrk="1" hangingPunct="1">
              <a:lnSpc>
                <a:spcPct val="80000"/>
              </a:lnSpc>
            </a:pPr>
            <a:r>
              <a:rPr lang="tr-TR" sz="1500" smtClean="0"/>
              <a:t>Organ nakli olan hastalar,</a:t>
            </a:r>
          </a:p>
          <a:p>
            <a:pPr marL="0" indent="0" eaLnBrk="1" hangingPunct="1">
              <a:lnSpc>
                <a:spcPct val="80000"/>
              </a:lnSpc>
            </a:pPr>
            <a:r>
              <a:rPr lang="tr-TR" sz="1500" smtClean="0"/>
              <a:t>1996 yılından önce kan ve kan ürünü alanlar,</a:t>
            </a:r>
          </a:p>
          <a:p>
            <a:pPr marL="0" indent="0" eaLnBrk="1" hangingPunct="1">
              <a:lnSpc>
                <a:spcPct val="80000"/>
              </a:lnSpc>
            </a:pPr>
            <a:r>
              <a:rPr lang="tr-TR" sz="1500" smtClean="0"/>
              <a:t>Ortak kapalı alanlarda yaşayanlar (hapishane, kreş, bakımevi, askeri koğuş vb.)</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Unvan 1"/>
          <p:cNvSpPr>
            <a:spLocks noGrp="1"/>
          </p:cNvSpPr>
          <p:nvPr>
            <p:ph type="title"/>
          </p:nvPr>
        </p:nvSpPr>
        <p:spPr>
          <a:xfrm>
            <a:off x="2592388" y="623888"/>
            <a:ext cx="8912225" cy="1281112"/>
          </a:xfrm>
        </p:spPr>
        <p:txBody>
          <a:bodyPr/>
          <a:lstStyle/>
          <a:p>
            <a:pPr eaLnBrk="1" hangingPunct="1"/>
            <a:endParaRPr lang="tr-TR" smtClean="0"/>
          </a:p>
        </p:txBody>
      </p:sp>
      <p:sp>
        <p:nvSpPr>
          <p:cNvPr id="37890" name="İçerik Yer Tutucusu 2"/>
          <p:cNvSpPr>
            <a:spLocks noGrp="1"/>
          </p:cNvSpPr>
          <p:nvPr>
            <p:ph idx="1"/>
          </p:nvPr>
        </p:nvSpPr>
        <p:spPr>
          <a:xfrm>
            <a:off x="2589213" y="2133600"/>
            <a:ext cx="8915400" cy="3778250"/>
          </a:xfrm>
        </p:spPr>
        <p:txBody>
          <a:bodyPr/>
          <a:lstStyle/>
          <a:p>
            <a:pPr marL="0" indent="0" eaLnBrk="1" hangingPunct="1">
              <a:buFont typeface="Wingdings 3" pitchFamily="18" charset="2"/>
              <a:buNone/>
            </a:pPr>
            <a:r>
              <a:rPr lang="tr-TR" smtClean="0"/>
              <a:t>c. Diğer Durumlar</a:t>
            </a:r>
          </a:p>
          <a:p>
            <a:pPr marL="0" indent="0" eaLnBrk="1" hangingPunct="1"/>
            <a:r>
              <a:rPr lang="tr-TR" smtClean="0"/>
              <a:t>Koenfeksiyon varlığı (HBV, HIV),</a:t>
            </a:r>
          </a:p>
          <a:p>
            <a:pPr marL="0" indent="0" eaLnBrk="1" hangingPunct="1"/>
            <a:r>
              <a:rPr lang="tr-TR" smtClean="0"/>
              <a:t>İmmunsupresif kişiler ve kemoterapi alan hastalar,</a:t>
            </a:r>
          </a:p>
          <a:p>
            <a:pPr marL="0" indent="0" eaLnBrk="1" hangingPunct="1"/>
            <a:r>
              <a:rPr lang="tr-TR" smtClean="0"/>
              <a:t>Açıklanamayan karaciğer hastalığı ve açıklanamayan ALT yüksekliği olanlar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Unvan 1"/>
          <p:cNvSpPr>
            <a:spLocks noGrp="1"/>
          </p:cNvSpPr>
          <p:nvPr>
            <p:ph type="title"/>
          </p:nvPr>
        </p:nvSpPr>
        <p:spPr>
          <a:xfrm>
            <a:off x="2589213" y="596900"/>
            <a:ext cx="8912225" cy="1281113"/>
          </a:xfrm>
        </p:spPr>
        <p:txBody>
          <a:bodyPr/>
          <a:lstStyle/>
          <a:p>
            <a:pPr eaLnBrk="1" hangingPunct="1"/>
            <a:r>
              <a:rPr lang="tr-TR" sz="2800" smtClean="0"/>
              <a:t>Öncelikli Gruplara Yönelik</a:t>
            </a:r>
            <a:br>
              <a:rPr lang="tr-TR" sz="2800" smtClean="0"/>
            </a:br>
            <a:r>
              <a:rPr lang="tr-TR" sz="2800" smtClean="0"/>
              <a:t>Yapılması Gereken Özel Müdahaleler</a:t>
            </a:r>
          </a:p>
        </p:txBody>
      </p:sp>
      <p:sp>
        <p:nvSpPr>
          <p:cNvPr id="38914" name="İçerik Yer Tutucusu 2"/>
          <p:cNvSpPr>
            <a:spLocks noGrp="1"/>
          </p:cNvSpPr>
          <p:nvPr>
            <p:ph idx="1"/>
          </p:nvPr>
        </p:nvSpPr>
        <p:spPr>
          <a:xfrm>
            <a:off x="2589213" y="2133600"/>
            <a:ext cx="8915400" cy="3778250"/>
          </a:xfrm>
        </p:spPr>
        <p:txBody>
          <a:bodyPr/>
          <a:lstStyle/>
          <a:p>
            <a:pPr eaLnBrk="1" hangingPunct="1"/>
            <a:r>
              <a:rPr lang="tr-TR" smtClean="0"/>
              <a:t>a. Riskli davranışlar grubunda yer alan kişilere;</a:t>
            </a:r>
          </a:p>
          <a:p>
            <a:pPr eaLnBrk="1" hangingPunct="1">
              <a:buFont typeface="Wingdings 3" pitchFamily="18" charset="2"/>
              <a:buNone/>
            </a:pPr>
            <a:r>
              <a:rPr lang="tr-TR" smtClean="0"/>
              <a:t>I. 6 ayda bir defa Anti-HCV testi yapılması</a:t>
            </a:r>
          </a:p>
          <a:p>
            <a:pPr eaLnBrk="1" hangingPunct="1">
              <a:buFont typeface="Wingdings 3" pitchFamily="18" charset="2"/>
              <a:buNone/>
            </a:pPr>
            <a:r>
              <a:rPr lang="tr-TR" smtClean="0"/>
              <a:t>II. Anti HCV pozitif saptananlara HCV-RNA bakılması</a:t>
            </a:r>
          </a:p>
          <a:p>
            <a:pPr eaLnBrk="1" hangingPunct="1"/>
            <a:r>
              <a:rPr lang="tr-TR" smtClean="0"/>
              <a:t>b. Riskli temas grubunda yer alan kişilere;</a:t>
            </a:r>
          </a:p>
          <a:p>
            <a:pPr eaLnBrk="1" hangingPunct="1">
              <a:buFont typeface="Wingdings 3" pitchFamily="18" charset="2"/>
              <a:buNone/>
            </a:pPr>
            <a:r>
              <a:rPr lang="tr-TR" smtClean="0"/>
              <a:t>I. Anti HCV bakılması, Anti HCV pozitif saptananlarda HCV-RNA bakılması</a:t>
            </a:r>
          </a:p>
          <a:p>
            <a:pPr eaLnBrk="1" hangingPunct="1">
              <a:buFont typeface="Wingdings 3" pitchFamily="18" charset="2"/>
              <a:buNone/>
            </a:pPr>
            <a:r>
              <a:rPr lang="tr-TR" smtClean="0"/>
              <a:t>II. 6 ay içinde maruziyet sonrasında Anti HCV saptanamayan durumlarda HCV-RNA veya 3 ayda bir Anti HCV takibi yapılması,</a:t>
            </a:r>
          </a:p>
          <a:p>
            <a:pPr eaLnBrk="1" hangingPunct="1">
              <a:buFont typeface="Wingdings 3" pitchFamily="18" charset="2"/>
              <a:buNone/>
            </a:pPr>
            <a:r>
              <a:rPr lang="tr-TR" smtClean="0"/>
              <a:t>III. İmmunsupresif hastalarda (hemodiyaliz hastaları, immunsupresif ajan kullananlar, vb) Anti HCV negatif olsa bile 6 ayda bir kez HCV-RNA bakılması</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Unvan 1"/>
          <p:cNvSpPr>
            <a:spLocks noGrp="1"/>
          </p:cNvSpPr>
          <p:nvPr>
            <p:ph type="title"/>
          </p:nvPr>
        </p:nvSpPr>
        <p:spPr>
          <a:xfrm>
            <a:off x="2592388" y="623888"/>
            <a:ext cx="8912225" cy="1281112"/>
          </a:xfrm>
        </p:spPr>
        <p:txBody>
          <a:bodyPr/>
          <a:lstStyle/>
          <a:p>
            <a:pPr eaLnBrk="1" hangingPunct="1"/>
            <a:r>
              <a:rPr lang="tr-TR" smtClean="0"/>
              <a:t>Akut Hepatit C Tanısı</a:t>
            </a:r>
          </a:p>
        </p:txBody>
      </p:sp>
      <p:sp>
        <p:nvSpPr>
          <p:cNvPr id="39938" name="İçerik Yer Tutucusu 2"/>
          <p:cNvSpPr>
            <a:spLocks noGrp="1"/>
          </p:cNvSpPr>
          <p:nvPr>
            <p:ph idx="1"/>
          </p:nvPr>
        </p:nvSpPr>
        <p:spPr>
          <a:xfrm>
            <a:off x="2589213" y="2133600"/>
            <a:ext cx="8915400" cy="3778250"/>
          </a:xfrm>
        </p:spPr>
        <p:txBody>
          <a:bodyPr/>
          <a:lstStyle/>
          <a:p>
            <a:pPr eaLnBrk="1" hangingPunct="1">
              <a:buFont typeface="Wingdings 3" pitchFamily="18" charset="2"/>
              <a:buNone/>
            </a:pPr>
            <a:r>
              <a:rPr lang="tr-TR" b="1" smtClean="0"/>
              <a:t>	Akut HCV Tanı Kriterleri</a:t>
            </a:r>
          </a:p>
          <a:p>
            <a:pPr eaLnBrk="1" hangingPunct="1"/>
            <a:endParaRPr lang="tr-TR" b="1" smtClean="0"/>
          </a:p>
          <a:p>
            <a:pPr eaLnBrk="1" hangingPunct="1"/>
            <a:r>
              <a:rPr lang="tr-TR" smtClean="0"/>
              <a:t>Hikayede 2-12 hafta içinde kuşkulu HCV bulaşı</a:t>
            </a:r>
          </a:p>
          <a:p>
            <a:pPr eaLnBrk="1" hangingPunct="1"/>
            <a:r>
              <a:rPr lang="tr-TR" smtClean="0"/>
              <a:t>ALT seviyesinde en az 10 kat ve üzeri artış</a:t>
            </a:r>
          </a:p>
          <a:p>
            <a:pPr lvl="1" eaLnBrk="1" hangingPunct="1"/>
            <a:r>
              <a:rPr lang="tr-TR" smtClean="0"/>
              <a:t>Total bilirubin seviyesindeki artış +/-</a:t>
            </a:r>
          </a:p>
          <a:p>
            <a:pPr lvl="1" eaLnBrk="1" hangingPunct="1"/>
            <a:r>
              <a:rPr lang="tr-TR" smtClean="0"/>
              <a:t>Anti-HCV +/- </a:t>
            </a:r>
          </a:p>
          <a:p>
            <a:pPr eaLnBrk="1" hangingPunct="1"/>
            <a:r>
              <a:rPr lang="tr-TR" smtClean="0"/>
              <a:t>Anti- HCV negatif iken pozitifleşmesi önemli</a:t>
            </a:r>
          </a:p>
          <a:p>
            <a:pPr eaLnBrk="1" hangingPunct="1"/>
            <a:r>
              <a:rPr lang="tr-TR" b="1" smtClean="0"/>
              <a:t>Hepatit C</a:t>
            </a:r>
            <a:r>
              <a:rPr lang="tr-TR" smtClean="0"/>
              <a:t> </a:t>
            </a:r>
            <a:r>
              <a:rPr lang="tr-TR" b="1" smtClean="0"/>
              <a:t>kesin</a:t>
            </a:r>
            <a:r>
              <a:rPr lang="tr-TR" smtClean="0"/>
              <a:t> </a:t>
            </a:r>
            <a:r>
              <a:rPr lang="tr-TR" b="1" smtClean="0"/>
              <a:t>tanısı serumda HCV RNA pozitifliği ile konulmalı</a:t>
            </a:r>
            <a:endParaRPr lang="tr-TR"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Unvan 1"/>
          <p:cNvSpPr>
            <a:spLocks noGrp="1"/>
          </p:cNvSpPr>
          <p:nvPr>
            <p:ph type="title"/>
          </p:nvPr>
        </p:nvSpPr>
        <p:spPr>
          <a:xfrm>
            <a:off x="2592388" y="623888"/>
            <a:ext cx="8912225" cy="1281112"/>
          </a:xfrm>
        </p:spPr>
        <p:txBody>
          <a:bodyPr/>
          <a:lstStyle/>
          <a:p>
            <a:pPr eaLnBrk="1" hangingPunct="1"/>
            <a:endParaRPr lang="tr-TR" smtClean="0"/>
          </a:p>
        </p:txBody>
      </p:sp>
      <p:sp>
        <p:nvSpPr>
          <p:cNvPr id="40962" name="İçerik Yer Tutucusu 2"/>
          <p:cNvSpPr>
            <a:spLocks noGrp="1"/>
          </p:cNvSpPr>
          <p:nvPr>
            <p:ph idx="1"/>
          </p:nvPr>
        </p:nvSpPr>
        <p:spPr>
          <a:xfrm>
            <a:off x="2589213" y="2133600"/>
            <a:ext cx="8915400" cy="3778250"/>
          </a:xfrm>
        </p:spPr>
        <p:txBody>
          <a:bodyPr/>
          <a:lstStyle/>
          <a:p>
            <a:pPr eaLnBrk="1" hangingPunct="1"/>
            <a:r>
              <a:rPr lang="tr-TR" dirty="0" smtClean="0"/>
              <a:t>Anti HCV (-) son altı ay içerisinde semptomlu veya </a:t>
            </a:r>
            <a:r>
              <a:rPr lang="tr-TR" dirty="0" err="1" smtClean="0"/>
              <a:t>semptomsuz</a:t>
            </a:r>
            <a:r>
              <a:rPr lang="tr-TR" dirty="0" smtClean="0"/>
              <a:t> anti-HCV pozitifliği saptanan hastalar </a:t>
            </a:r>
            <a:r>
              <a:rPr lang="tr-TR" dirty="0" smtClean="0">
                <a:sym typeface="Wingdings" pitchFamily="2" charset="2"/>
              </a:rPr>
              <a:t> </a:t>
            </a:r>
            <a:r>
              <a:rPr lang="tr-TR" dirty="0" smtClean="0"/>
              <a:t>HCV RNA bakılır , pozitif olanlarda akut hepatit C tanısı konulur</a:t>
            </a:r>
            <a:r>
              <a:rPr lang="tr-TR" dirty="0" smtClean="0"/>
              <a:t>.</a:t>
            </a:r>
          </a:p>
          <a:p>
            <a:pPr eaLnBrk="1" hangingPunct="1"/>
            <a:endParaRPr lang="tr-TR" dirty="0" smtClean="0"/>
          </a:p>
          <a:p>
            <a:pPr eaLnBrk="1" hangingPunct="1"/>
            <a:r>
              <a:rPr lang="tr-TR" dirty="0" smtClean="0"/>
              <a:t>Anti HCV (+) </a:t>
            </a:r>
            <a:r>
              <a:rPr lang="tr-TR" dirty="0" smtClean="0">
                <a:sym typeface="Wingdings" pitchFamily="2" charset="2"/>
              </a:rPr>
              <a:t></a:t>
            </a:r>
            <a:r>
              <a:rPr lang="tr-TR" dirty="0" smtClean="0"/>
              <a:t> HCV RNA (-) 3 ay sonra HCV RNA </a:t>
            </a:r>
            <a:r>
              <a:rPr lang="tr-TR" dirty="0" smtClean="0"/>
              <a:t>tekrarlanmalı</a:t>
            </a:r>
          </a:p>
          <a:p>
            <a:pPr eaLnBrk="1" hangingPunct="1"/>
            <a:endParaRPr lang="tr-TR" dirty="0" smtClean="0"/>
          </a:p>
          <a:p>
            <a:pPr eaLnBrk="1" hangingPunct="1"/>
            <a:r>
              <a:rPr lang="tr-TR" dirty="0" err="1" smtClean="0"/>
              <a:t>Maruziyet</a:t>
            </a:r>
            <a:r>
              <a:rPr lang="tr-TR" dirty="0" smtClean="0"/>
              <a:t> </a:t>
            </a:r>
            <a:r>
              <a:rPr lang="tr-TR" dirty="0" smtClean="0">
                <a:sym typeface="Wingdings" pitchFamily="2" charset="2"/>
              </a:rPr>
              <a:t> İ</a:t>
            </a:r>
            <a:r>
              <a:rPr lang="tr-TR" dirty="0" smtClean="0"/>
              <a:t>lk 2 hafta içerisinde anti HCV (-) saptanabileceğinden en geç 12. haftada anti HCV ve HCV RNA </a:t>
            </a:r>
            <a:r>
              <a:rPr lang="tr-TR" dirty="0" smtClean="0"/>
              <a:t>bakılmalı</a:t>
            </a:r>
          </a:p>
          <a:p>
            <a:pPr eaLnBrk="1" hangingPunct="1"/>
            <a:endParaRPr lang="tr-TR" dirty="0" smtClean="0"/>
          </a:p>
          <a:p>
            <a:pPr eaLnBrk="1" hangingPunct="1"/>
            <a:r>
              <a:rPr lang="tr-TR" dirty="0" smtClean="0"/>
              <a:t>Daha önce Anti HCV pozitifliği bilinmeyen ancak akut hepatit tablosunda olan hastalar, Anti HCV +/- olması durumunda HCV-RNA (+) ise akut hepatit C tanısı konulur.</a:t>
            </a:r>
          </a:p>
          <a:p>
            <a:pPr eaLnBrk="1" hangingPunct="1">
              <a:buFont typeface="Wingdings 3" pitchFamily="18" charset="2"/>
              <a:buNone/>
            </a:pPr>
            <a:endParaRPr lang="tr-T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p:txBody>
          <a:bodyPr/>
          <a:lstStyle/>
          <a:p>
            <a:r>
              <a:rPr lang="tr-TR" smtClean="0"/>
              <a:t>Amaç ve Hedefler</a:t>
            </a:r>
          </a:p>
        </p:txBody>
      </p:sp>
      <p:sp>
        <p:nvSpPr>
          <p:cNvPr id="20482" name="Rectangle 3"/>
          <p:cNvSpPr>
            <a:spLocks noGrp="1"/>
          </p:cNvSpPr>
          <p:nvPr>
            <p:ph type="body" idx="4294967295"/>
          </p:nvPr>
        </p:nvSpPr>
        <p:spPr/>
        <p:txBody>
          <a:bodyPr/>
          <a:lstStyle/>
          <a:p>
            <a:r>
              <a:rPr lang="tr-TR" smtClean="0"/>
              <a:t>Hepatit C bulaş yollarını öğrenmek</a:t>
            </a:r>
          </a:p>
          <a:p>
            <a:r>
              <a:rPr lang="tr-TR" smtClean="0"/>
              <a:t>Fizik muayene bulguları ve laboratuvar değerleri ile Hepatit C enfeksiyonundan şüphelenmek</a:t>
            </a:r>
          </a:p>
          <a:p>
            <a:r>
              <a:rPr lang="tr-TR" smtClean="0"/>
              <a:t>Hepatit C enfeksiyonu açısından riskli gruplara yaklaşımı öğrenmek</a:t>
            </a:r>
          </a:p>
          <a:p>
            <a:r>
              <a:rPr lang="tr-TR" smtClean="0"/>
              <a:t>Akut ve Kronik Hepatit C tanısı koyabilmek</a:t>
            </a:r>
          </a:p>
          <a:p>
            <a:r>
              <a:rPr lang="tr-TR" smtClean="0"/>
              <a:t>Hepatit C enfeksiyonundan korunma yöntemlerini öğrenmek</a:t>
            </a:r>
          </a:p>
          <a:p>
            <a:r>
              <a:rPr lang="tr-TR" smtClean="0"/>
              <a:t>Hepatit C virusu bulaşı sonrası sağlık çalışanlarında izlem yapabilmek</a:t>
            </a:r>
          </a:p>
          <a:p>
            <a:endParaRPr lang="tr-TR" smtClean="0"/>
          </a:p>
          <a:p>
            <a:endParaRPr lang="tr-TR"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Unvan 1"/>
          <p:cNvSpPr>
            <a:spLocks noGrp="1"/>
          </p:cNvSpPr>
          <p:nvPr>
            <p:ph type="title"/>
          </p:nvPr>
        </p:nvSpPr>
        <p:spPr>
          <a:xfrm>
            <a:off x="2592388" y="623888"/>
            <a:ext cx="8912225" cy="1281112"/>
          </a:xfrm>
        </p:spPr>
        <p:txBody>
          <a:bodyPr/>
          <a:lstStyle/>
          <a:p>
            <a:pPr eaLnBrk="1" hangingPunct="1"/>
            <a:r>
              <a:rPr lang="tr-TR" smtClean="0"/>
              <a:t>Akut HCV’de Tedavi</a:t>
            </a:r>
            <a:r>
              <a:rPr lang="tr-TR" b="1" smtClean="0"/>
              <a:t/>
            </a:r>
            <a:br>
              <a:rPr lang="tr-TR" b="1" smtClean="0"/>
            </a:br>
            <a:endParaRPr lang="tr-TR" smtClean="0"/>
          </a:p>
        </p:txBody>
      </p:sp>
      <p:sp>
        <p:nvSpPr>
          <p:cNvPr id="41986" name="İçerik Yer Tutucusu 2"/>
          <p:cNvSpPr>
            <a:spLocks noGrp="1"/>
          </p:cNvSpPr>
          <p:nvPr>
            <p:ph idx="1"/>
          </p:nvPr>
        </p:nvSpPr>
        <p:spPr>
          <a:xfrm>
            <a:off x="2589213" y="1917700"/>
            <a:ext cx="8915400" cy="3778250"/>
          </a:xfrm>
        </p:spPr>
        <p:txBody>
          <a:bodyPr/>
          <a:lstStyle/>
          <a:p>
            <a:pPr eaLnBrk="1" hangingPunct="1"/>
            <a:r>
              <a:rPr lang="tr-TR" dirty="0" err="1" smtClean="0"/>
              <a:t>Semptomatik</a:t>
            </a:r>
            <a:r>
              <a:rPr lang="tr-TR" dirty="0" smtClean="0"/>
              <a:t> olgularda enfeksiyon kendiliğinden sonlanabileceğinden 12 hafta </a:t>
            </a:r>
            <a:r>
              <a:rPr lang="tr-TR" dirty="0" smtClean="0"/>
              <a:t>beklenmeli</a:t>
            </a:r>
          </a:p>
          <a:p>
            <a:pPr eaLnBrk="1" hangingPunct="1"/>
            <a:endParaRPr lang="tr-TR" dirty="0" smtClean="0"/>
          </a:p>
          <a:p>
            <a:pPr eaLnBrk="1" hangingPunct="1"/>
            <a:r>
              <a:rPr lang="tr-TR" dirty="0" smtClean="0"/>
              <a:t>12 hafta sonunda HCV-RNA’sı negatifleşmeyen olgular </a:t>
            </a:r>
            <a:r>
              <a:rPr lang="tr-TR" dirty="0" err="1" smtClean="0"/>
              <a:t>pegile</a:t>
            </a:r>
            <a:r>
              <a:rPr lang="tr-TR" dirty="0" smtClean="0"/>
              <a:t> interferonla tedavi </a:t>
            </a:r>
            <a:r>
              <a:rPr lang="tr-TR" dirty="0" smtClean="0"/>
              <a:t>edilmeli</a:t>
            </a:r>
          </a:p>
          <a:p>
            <a:pPr eaLnBrk="1" hangingPunct="1"/>
            <a:endParaRPr lang="tr-TR" dirty="0" smtClean="0"/>
          </a:p>
          <a:p>
            <a:pPr eaLnBrk="1" hangingPunct="1"/>
            <a:r>
              <a:rPr lang="tr-TR" dirty="0" smtClean="0"/>
              <a:t>Tedavi süresi en az 6 ay </a:t>
            </a:r>
            <a:r>
              <a:rPr lang="tr-TR" dirty="0" smtClean="0"/>
              <a:t>olmalı</a:t>
            </a:r>
          </a:p>
          <a:p>
            <a:pPr eaLnBrk="1" hangingPunct="1"/>
            <a:endParaRPr lang="tr-TR" dirty="0" smtClean="0"/>
          </a:p>
          <a:p>
            <a:pPr eaLnBrk="1" hangingPunct="1"/>
            <a:r>
              <a:rPr lang="tr-TR" dirty="0" err="1" smtClean="0"/>
              <a:t>Genotip</a:t>
            </a:r>
            <a:r>
              <a:rPr lang="tr-TR" dirty="0" smtClean="0"/>
              <a:t> 1 ile </a:t>
            </a:r>
            <a:r>
              <a:rPr lang="tr-TR" dirty="0" err="1" smtClean="0"/>
              <a:t>enfekte</a:t>
            </a:r>
            <a:r>
              <a:rPr lang="tr-TR" dirty="0" smtClean="0"/>
              <a:t> olgularda ve </a:t>
            </a:r>
            <a:r>
              <a:rPr lang="tr-TR" dirty="0" err="1" smtClean="0"/>
              <a:t>viral</a:t>
            </a:r>
            <a:r>
              <a:rPr lang="tr-TR" dirty="0" smtClean="0"/>
              <a:t> yükü yüksek olanlarda tedaviye RBV eklenebilir</a:t>
            </a:r>
            <a:r>
              <a:rPr lang="tr-TR" dirty="0" smtClean="0"/>
              <a:t>.</a:t>
            </a:r>
          </a:p>
          <a:p>
            <a:pPr eaLnBrk="1" hangingPunct="1"/>
            <a:endParaRPr lang="tr-TR" dirty="0" smtClean="0"/>
          </a:p>
          <a:p>
            <a:pPr eaLnBrk="1" hangingPunct="1"/>
            <a:r>
              <a:rPr lang="tr-TR" dirty="0" smtClean="0"/>
              <a:t>HIV </a:t>
            </a:r>
            <a:r>
              <a:rPr lang="tr-TR" dirty="0" err="1" smtClean="0"/>
              <a:t>koinfeksiyonunda</a:t>
            </a:r>
            <a:r>
              <a:rPr lang="tr-TR" dirty="0" smtClean="0"/>
              <a:t> tedaviye RBV eklenmeli, tedavi süresi 24 hafta olmalı</a:t>
            </a:r>
          </a:p>
        </p:txBody>
      </p:sp>
      <p:sp>
        <p:nvSpPr>
          <p:cNvPr id="41987" name="Dikdörtgen 3"/>
          <p:cNvSpPr>
            <a:spLocks noChangeArrowheads="1"/>
          </p:cNvSpPr>
          <p:nvPr/>
        </p:nvSpPr>
        <p:spPr bwMode="auto">
          <a:xfrm>
            <a:off x="2159000" y="6488113"/>
            <a:ext cx="1500188" cy="369887"/>
          </a:xfrm>
          <a:prstGeom prst="rect">
            <a:avLst/>
          </a:prstGeom>
          <a:noFill/>
          <a:ln w="9525">
            <a:noFill/>
            <a:miter lim="800000"/>
            <a:headEnd/>
            <a:tailEnd/>
          </a:ln>
        </p:spPr>
        <p:txBody>
          <a:bodyPr wrap="none">
            <a:spAutoFit/>
          </a:bodyPr>
          <a:lstStyle/>
          <a:p>
            <a:r>
              <a:rPr lang="tr-TR">
                <a:latin typeface="Century Gothic" pitchFamily="34" charset="0"/>
              </a:rPr>
              <a:t>AASLD,2004</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Unvan 1"/>
          <p:cNvSpPr>
            <a:spLocks noGrp="1"/>
          </p:cNvSpPr>
          <p:nvPr>
            <p:ph type="title"/>
          </p:nvPr>
        </p:nvSpPr>
        <p:spPr>
          <a:xfrm>
            <a:off x="2592388" y="623888"/>
            <a:ext cx="8912225" cy="1281112"/>
          </a:xfrm>
        </p:spPr>
        <p:txBody>
          <a:bodyPr/>
          <a:lstStyle/>
          <a:p>
            <a:pPr eaLnBrk="1" hangingPunct="1"/>
            <a:r>
              <a:rPr lang="tr-TR" smtClean="0"/>
              <a:t>Kronik Hepatit C Tanısı</a:t>
            </a:r>
          </a:p>
        </p:txBody>
      </p:sp>
      <p:sp>
        <p:nvSpPr>
          <p:cNvPr id="43010" name="İçerik Yer Tutucusu 2"/>
          <p:cNvSpPr>
            <a:spLocks noGrp="1"/>
          </p:cNvSpPr>
          <p:nvPr>
            <p:ph idx="1"/>
          </p:nvPr>
        </p:nvSpPr>
        <p:spPr>
          <a:xfrm>
            <a:off x="2589213" y="2133600"/>
            <a:ext cx="8915400" cy="3778250"/>
          </a:xfrm>
        </p:spPr>
        <p:txBody>
          <a:bodyPr/>
          <a:lstStyle/>
          <a:p>
            <a:pPr eaLnBrk="1" hangingPunct="1"/>
            <a:r>
              <a:rPr lang="tr-TR" dirty="0" smtClean="0"/>
              <a:t>ALT düzeyine bakılmaksızın en az son 6 aydır anti-HCV ve HCV-RNA (+) olan kişilerde kronik hepatit C tanısı konulur</a:t>
            </a:r>
            <a:r>
              <a:rPr lang="tr-TR" dirty="0" smtClean="0"/>
              <a:t>.</a:t>
            </a:r>
          </a:p>
          <a:p>
            <a:pPr eaLnBrk="1" hangingPunct="1"/>
            <a:endParaRPr lang="tr-TR" dirty="0" smtClean="0"/>
          </a:p>
          <a:p>
            <a:pPr eaLnBrk="1" hangingPunct="1"/>
            <a:r>
              <a:rPr lang="tr-TR" dirty="0" smtClean="0"/>
              <a:t>Tedavi öncesi hastalığın şiddeti </a:t>
            </a:r>
            <a:r>
              <a:rPr lang="tr-TR" dirty="0" err="1" smtClean="0"/>
              <a:t>invaziv</a:t>
            </a:r>
            <a:r>
              <a:rPr lang="tr-TR" dirty="0" smtClean="0"/>
              <a:t> veya </a:t>
            </a:r>
            <a:r>
              <a:rPr lang="tr-TR" dirty="0" err="1" smtClean="0"/>
              <a:t>non-invaziv</a:t>
            </a:r>
            <a:r>
              <a:rPr lang="tr-TR" dirty="0" smtClean="0"/>
              <a:t> yöntemlerle belirlenir.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Unvan 1"/>
          <p:cNvSpPr>
            <a:spLocks noGrp="1"/>
          </p:cNvSpPr>
          <p:nvPr>
            <p:ph type="title"/>
          </p:nvPr>
        </p:nvSpPr>
        <p:spPr>
          <a:xfrm>
            <a:off x="2592388" y="623888"/>
            <a:ext cx="8912225" cy="1281112"/>
          </a:xfrm>
        </p:spPr>
        <p:txBody>
          <a:bodyPr/>
          <a:lstStyle/>
          <a:p>
            <a:pPr eaLnBrk="1" hangingPunct="1"/>
            <a:r>
              <a:rPr lang="tr-TR" smtClean="0"/>
              <a:t>HCV Serolojik ve Virolojik Testlerin Yorumlanması</a:t>
            </a:r>
          </a:p>
        </p:txBody>
      </p:sp>
      <p:pic>
        <p:nvPicPr>
          <p:cNvPr id="44034" name="İçerik Yer Tutucusu 4"/>
          <p:cNvPicPr>
            <a:picLocks noGrp="1" noChangeAspect="1"/>
          </p:cNvPicPr>
          <p:nvPr>
            <p:ph idx="1"/>
          </p:nvPr>
        </p:nvPicPr>
        <p:blipFill>
          <a:blip r:embed="rId2"/>
          <a:srcRect/>
          <a:stretch>
            <a:fillRect/>
          </a:stretch>
        </p:blipFill>
        <p:spPr>
          <a:xfrm>
            <a:off x="1508125" y="2190750"/>
            <a:ext cx="10134600" cy="3411538"/>
          </a:xfrm>
        </p:spPr>
      </p:pic>
      <p:sp>
        <p:nvSpPr>
          <p:cNvPr id="44035" name="Rectangle 4"/>
          <p:cNvSpPr>
            <a:spLocks noChangeArrowheads="1"/>
          </p:cNvSpPr>
          <p:nvPr/>
        </p:nvSpPr>
        <p:spPr bwMode="auto">
          <a:xfrm>
            <a:off x="1536700" y="6146800"/>
            <a:ext cx="6096000" cy="274638"/>
          </a:xfrm>
          <a:prstGeom prst="rect">
            <a:avLst/>
          </a:prstGeom>
          <a:noFill/>
          <a:ln w="9525">
            <a:noFill/>
            <a:miter lim="800000"/>
            <a:headEnd/>
            <a:tailEnd/>
          </a:ln>
        </p:spPr>
        <p:txBody>
          <a:bodyPr>
            <a:spAutoFit/>
          </a:bodyPr>
          <a:lstStyle/>
          <a:p>
            <a:r>
              <a:rPr lang="tr-TR" sz="1200"/>
              <a:t>TÜRKİYE KRONİK VİRAL HEPATİT TANI VE TEDAVİ REHBERİ-2015</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Unvan 1"/>
          <p:cNvSpPr>
            <a:spLocks noGrp="1"/>
          </p:cNvSpPr>
          <p:nvPr>
            <p:ph type="title"/>
          </p:nvPr>
        </p:nvSpPr>
        <p:spPr>
          <a:xfrm>
            <a:off x="2592388" y="623888"/>
            <a:ext cx="8912225" cy="1281112"/>
          </a:xfrm>
        </p:spPr>
        <p:txBody>
          <a:bodyPr/>
          <a:lstStyle/>
          <a:p>
            <a:pPr eaLnBrk="1" hangingPunct="1"/>
            <a:r>
              <a:rPr lang="tr-TR" smtClean="0"/>
              <a:t>Hastalığın Şiddetinin Değerlendirilmesi</a:t>
            </a:r>
          </a:p>
        </p:txBody>
      </p:sp>
      <p:sp>
        <p:nvSpPr>
          <p:cNvPr id="45058" name="İçerik Yer Tutucusu 2"/>
          <p:cNvSpPr>
            <a:spLocks noGrp="1"/>
          </p:cNvSpPr>
          <p:nvPr>
            <p:ph idx="1"/>
          </p:nvPr>
        </p:nvSpPr>
        <p:spPr>
          <a:xfrm>
            <a:off x="2589213" y="2133600"/>
            <a:ext cx="8915400" cy="3778250"/>
          </a:xfrm>
        </p:spPr>
        <p:txBody>
          <a:bodyPr/>
          <a:lstStyle/>
          <a:p>
            <a:pPr eaLnBrk="1" hangingPunct="1"/>
            <a:r>
              <a:rPr lang="tr-TR" dirty="0" smtClean="0"/>
              <a:t>Tedavi öncesinde karaciğer hastalığının şiddeti </a:t>
            </a:r>
            <a:r>
              <a:rPr lang="tr-TR" dirty="0" smtClean="0"/>
              <a:t>belirlenmeli</a:t>
            </a:r>
          </a:p>
          <a:p>
            <a:pPr eaLnBrk="1" hangingPunct="1"/>
            <a:endParaRPr lang="tr-TR" dirty="0" smtClean="0"/>
          </a:p>
          <a:p>
            <a:pPr eaLnBrk="1" hangingPunct="1"/>
            <a:r>
              <a:rPr lang="tr-TR" dirty="0" smtClean="0"/>
              <a:t>Tedavi öncesi ileri </a:t>
            </a:r>
            <a:r>
              <a:rPr lang="tr-TR" dirty="0" err="1" smtClean="0"/>
              <a:t>fibrozis</a:t>
            </a:r>
            <a:r>
              <a:rPr lang="tr-TR" dirty="0" smtClean="0"/>
              <a:t> derecesinin (İshakF4-F6, </a:t>
            </a:r>
            <a:r>
              <a:rPr lang="tr-TR" dirty="0" err="1" smtClean="0"/>
              <a:t>Metavir</a:t>
            </a:r>
            <a:r>
              <a:rPr lang="tr-TR" dirty="0" smtClean="0"/>
              <a:t> F3-F4) </a:t>
            </a:r>
            <a:r>
              <a:rPr lang="tr-TR" dirty="0" smtClean="0"/>
              <a:t>belirlenmeli</a:t>
            </a:r>
          </a:p>
          <a:p>
            <a:pPr eaLnBrk="1" hangingPunct="1"/>
            <a:endParaRPr lang="tr-TR" dirty="0" smtClean="0"/>
          </a:p>
          <a:p>
            <a:pPr eaLnBrk="1" hangingPunct="1"/>
            <a:r>
              <a:rPr lang="tr-TR" dirty="0" smtClean="0"/>
              <a:t>S</a:t>
            </a:r>
            <a:r>
              <a:rPr lang="es-ES" dirty="0" smtClean="0"/>
              <a:t>iroz tanısı konulan hastalarda fibrozis evresini belirlemek gereksiz</a:t>
            </a:r>
            <a:r>
              <a:rPr lang="tr-TR" dirty="0" smtClean="0"/>
              <a:t>- HCC yönünden </a:t>
            </a:r>
            <a:r>
              <a:rPr lang="tr-TR" dirty="0" smtClean="0"/>
              <a:t>takip</a:t>
            </a:r>
          </a:p>
          <a:p>
            <a:pPr eaLnBrk="1" hangingPunct="1"/>
            <a:endParaRPr lang="tr-TR" dirty="0" smtClean="0"/>
          </a:p>
          <a:p>
            <a:pPr eaLnBrk="1" hangingPunct="1"/>
            <a:r>
              <a:rPr lang="tr-TR" dirty="0" smtClean="0"/>
              <a:t>Birlikte HBV enfeksiyonu, </a:t>
            </a:r>
            <a:r>
              <a:rPr lang="tr-TR" dirty="0" err="1" smtClean="0"/>
              <a:t>otoimmun</a:t>
            </a:r>
            <a:r>
              <a:rPr lang="tr-TR" dirty="0" smtClean="0"/>
              <a:t> karaciğer hastalığı, </a:t>
            </a:r>
            <a:r>
              <a:rPr lang="tr-TR" dirty="0" err="1" smtClean="0"/>
              <a:t>metabolik</a:t>
            </a:r>
            <a:r>
              <a:rPr lang="tr-TR" dirty="0" smtClean="0"/>
              <a:t> sendrom olması ve alkolik karaciğer şüphesi olan durumlarda karaciğer biyopsisi tercih edilmeli</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Unvan 1"/>
          <p:cNvSpPr>
            <a:spLocks noGrp="1"/>
          </p:cNvSpPr>
          <p:nvPr>
            <p:ph type="title"/>
          </p:nvPr>
        </p:nvSpPr>
        <p:spPr>
          <a:xfrm>
            <a:off x="2592388" y="623888"/>
            <a:ext cx="8912225" cy="1281112"/>
          </a:xfrm>
        </p:spPr>
        <p:txBody>
          <a:bodyPr/>
          <a:lstStyle/>
          <a:p>
            <a:pPr eaLnBrk="1" hangingPunct="1"/>
            <a:r>
              <a:rPr lang="tr-TR" smtClean="0"/>
              <a:t>Genotip Tayini</a:t>
            </a:r>
          </a:p>
        </p:txBody>
      </p:sp>
      <p:sp>
        <p:nvSpPr>
          <p:cNvPr id="46082" name="İçerik Yer Tutucusu 2"/>
          <p:cNvSpPr>
            <a:spLocks noGrp="1"/>
          </p:cNvSpPr>
          <p:nvPr>
            <p:ph idx="1"/>
          </p:nvPr>
        </p:nvSpPr>
        <p:spPr>
          <a:xfrm>
            <a:off x="2589213" y="2133600"/>
            <a:ext cx="8915400" cy="3778250"/>
          </a:xfrm>
        </p:spPr>
        <p:txBody>
          <a:bodyPr/>
          <a:lstStyle/>
          <a:p>
            <a:pPr eaLnBrk="1" hangingPunct="1"/>
            <a:r>
              <a:rPr lang="tr-TR" dirty="0" smtClean="0"/>
              <a:t>Tedaviye başlamadan önce HCV </a:t>
            </a:r>
            <a:r>
              <a:rPr lang="tr-TR" dirty="0" err="1" smtClean="0"/>
              <a:t>genotipi</a:t>
            </a:r>
            <a:r>
              <a:rPr lang="tr-TR" dirty="0" smtClean="0"/>
              <a:t> </a:t>
            </a:r>
            <a:r>
              <a:rPr lang="tr-TR" dirty="0" smtClean="0"/>
              <a:t>belirlenmeli</a:t>
            </a:r>
          </a:p>
          <a:p>
            <a:pPr eaLnBrk="1" hangingPunct="1"/>
            <a:endParaRPr lang="tr-TR" dirty="0" smtClean="0"/>
          </a:p>
          <a:p>
            <a:pPr eaLnBrk="1" hangingPunct="1"/>
            <a:r>
              <a:rPr lang="tr-TR" dirty="0" err="1" smtClean="0"/>
              <a:t>Genotip</a:t>
            </a:r>
            <a:r>
              <a:rPr lang="tr-TR" dirty="0" smtClean="0"/>
              <a:t> belirlenmesi, farklı cevap oranları, dirence farklı genetik bariyerleri ve farklı tedavi yöntemlerinin olması nedeni ile önemli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Unvan 1"/>
          <p:cNvSpPr>
            <a:spLocks noGrp="1"/>
          </p:cNvSpPr>
          <p:nvPr>
            <p:ph type="title"/>
          </p:nvPr>
        </p:nvSpPr>
        <p:spPr>
          <a:xfrm>
            <a:off x="2592388" y="623888"/>
            <a:ext cx="8912225" cy="1281112"/>
          </a:xfrm>
        </p:spPr>
        <p:txBody>
          <a:bodyPr/>
          <a:lstStyle/>
          <a:p>
            <a:pPr eaLnBrk="1" hangingPunct="1"/>
            <a:r>
              <a:rPr lang="tr-TR" smtClean="0"/>
              <a:t>HCV RNA Seviyesi</a:t>
            </a:r>
          </a:p>
        </p:txBody>
      </p:sp>
      <p:sp>
        <p:nvSpPr>
          <p:cNvPr id="47106" name="İçerik Yer Tutucusu 2"/>
          <p:cNvSpPr>
            <a:spLocks noGrp="1"/>
          </p:cNvSpPr>
          <p:nvPr>
            <p:ph idx="1"/>
          </p:nvPr>
        </p:nvSpPr>
        <p:spPr>
          <a:xfrm>
            <a:off x="2589213" y="2133600"/>
            <a:ext cx="8915400" cy="3778250"/>
          </a:xfrm>
        </p:spPr>
        <p:txBody>
          <a:bodyPr/>
          <a:lstStyle/>
          <a:p>
            <a:pPr eaLnBrk="1" hangingPunct="1"/>
            <a:r>
              <a:rPr lang="tr-TR" dirty="0" err="1" smtClean="0"/>
              <a:t>Antiviral</a:t>
            </a:r>
            <a:r>
              <a:rPr lang="tr-TR" dirty="0" smtClean="0"/>
              <a:t> tedavi alacak hastalarda hassas yöntemlerle HCV RNA düzeyleri IU/ml olarak </a:t>
            </a:r>
            <a:r>
              <a:rPr lang="tr-TR" dirty="0" smtClean="0"/>
              <a:t>belirlenmeli</a:t>
            </a:r>
          </a:p>
          <a:p>
            <a:pPr eaLnBrk="1" hangingPunct="1"/>
            <a:endParaRPr lang="tr-TR" dirty="0" smtClean="0"/>
          </a:p>
          <a:p>
            <a:pPr eaLnBrk="1" hangingPunct="1"/>
            <a:r>
              <a:rPr lang="tr-TR" dirty="0" smtClean="0"/>
              <a:t>HCV RNA saptanabilir alt düzeyi ≤ 15 IU/ml olmalı</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Unvan 1"/>
          <p:cNvSpPr>
            <a:spLocks noGrp="1"/>
          </p:cNvSpPr>
          <p:nvPr>
            <p:ph type="title"/>
          </p:nvPr>
        </p:nvSpPr>
        <p:spPr>
          <a:xfrm>
            <a:off x="2592388" y="623888"/>
            <a:ext cx="8912225" cy="1281112"/>
          </a:xfrm>
        </p:spPr>
        <p:txBody>
          <a:bodyPr/>
          <a:lstStyle/>
          <a:p>
            <a:pPr eaLnBrk="1" hangingPunct="1"/>
            <a:r>
              <a:rPr lang="nn-NO" smtClean="0"/>
              <a:t>KHC</a:t>
            </a:r>
            <a:r>
              <a:rPr lang="tr-TR" smtClean="0"/>
              <a:t> E</a:t>
            </a:r>
            <a:r>
              <a:rPr lang="nn-NO" smtClean="0"/>
              <a:t>nfeksiyonunda </a:t>
            </a:r>
            <a:r>
              <a:rPr lang="tr-TR" smtClean="0"/>
              <a:t>T</a:t>
            </a:r>
            <a:r>
              <a:rPr lang="nn-NO" smtClean="0"/>
              <a:t>edavi</a:t>
            </a:r>
            <a:r>
              <a:rPr lang="tr-TR" smtClean="0"/>
              <a:t> H</a:t>
            </a:r>
            <a:r>
              <a:rPr lang="nn-NO" smtClean="0"/>
              <a:t>ede</a:t>
            </a:r>
            <a:r>
              <a:rPr lang="tr-TR" smtClean="0"/>
              <a:t>fl</a:t>
            </a:r>
            <a:r>
              <a:rPr lang="nn-NO" smtClean="0"/>
              <a:t>eri</a:t>
            </a:r>
            <a:r>
              <a:rPr lang="tr-TR" smtClean="0"/>
              <a:t/>
            </a:r>
            <a:br>
              <a:rPr lang="tr-TR" smtClean="0"/>
            </a:br>
            <a:endParaRPr lang="tr-TR" smtClean="0"/>
          </a:p>
        </p:txBody>
      </p:sp>
      <p:sp>
        <p:nvSpPr>
          <p:cNvPr id="48130" name="İçerik Yer Tutucusu 2"/>
          <p:cNvSpPr>
            <a:spLocks noGrp="1"/>
          </p:cNvSpPr>
          <p:nvPr>
            <p:ph idx="1"/>
          </p:nvPr>
        </p:nvSpPr>
        <p:spPr>
          <a:xfrm>
            <a:off x="2589213" y="2133600"/>
            <a:ext cx="8915400" cy="3778250"/>
          </a:xfrm>
        </p:spPr>
        <p:txBody>
          <a:bodyPr/>
          <a:lstStyle/>
          <a:p>
            <a:pPr eaLnBrk="1" hangingPunct="1"/>
            <a:r>
              <a:rPr lang="tr-TR" dirty="0" err="1" smtClean="0"/>
              <a:t>Primer</a:t>
            </a:r>
            <a:r>
              <a:rPr lang="tr-TR" dirty="0" smtClean="0"/>
              <a:t> amaç- </a:t>
            </a:r>
            <a:r>
              <a:rPr lang="tr-TR" dirty="0" err="1" smtClean="0"/>
              <a:t>HCV’nin</a:t>
            </a:r>
            <a:r>
              <a:rPr lang="tr-TR" dirty="0" smtClean="0"/>
              <a:t> eradikasyonunun </a:t>
            </a:r>
            <a:r>
              <a:rPr lang="tr-TR" dirty="0" smtClean="0"/>
              <a:t>sağlanması</a:t>
            </a:r>
          </a:p>
          <a:p>
            <a:pPr eaLnBrk="1" hangingPunct="1"/>
            <a:endParaRPr lang="tr-TR" dirty="0" smtClean="0"/>
          </a:p>
          <a:p>
            <a:pPr eaLnBrk="1" hangingPunct="1"/>
            <a:r>
              <a:rPr lang="tr-TR" dirty="0" smtClean="0"/>
              <a:t>İkincil amaç -komplikasyonları önlemek;</a:t>
            </a:r>
          </a:p>
          <a:p>
            <a:pPr lvl="1" eaLnBrk="1" hangingPunct="1"/>
            <a:r>
              <a:rPr lang="tr-TR" dirty="0" err="1" smtClean="0"/>
              <a:t>Hepatik</a:t>
            </a:r>
            <a:r>
              <a:rPr lang="tr-TR" dirty="0" smtClean="0"/>
              <a:t> </a:t>
            </a:r>
            <a:r>
              <a:rPr lang="tr-TR" dirty="0" err="1" smtClean="0"/>
              <a:t>inflamasyonu</a:t>
            </a:r>
            <a:r>
              <a:rPr lang="tr-TR" dirty="0" smtClean="0"/>
              <a:t> azaltmak</a:t>
            </a:r>
          </a:p>
          <a:p>
            <a:pPr lvl="1" eaLnBrk="1" hangingPunct="1"/>
            <a:r>
              <a:rPr lang="tr-TR" dirty="0" smtClean="0"/>
              <a:t>Kronik hepatitten siroza ilerlemeyi geciktirmek</a:t>
            </a:r>
          </a:p>
          <a:p>
            <a:pPr lvl="1" eaLnBrk="1" hangingPunct="1"/>
            <a:r>
              <a:rPr lang="tr-TR" dirty="0" err="1" smtClean="0"/>
              <a:t>Hepatosellüler</a:t>
            </a:r>
            <a:r>
              <a:rPr lang="tr-TR" dirty="0" smtClean="0"/>
              <a:t> kanser gelişme riskini azaltmak</a:t>
            </a:r>
          </a:p>
          <a:p>
            <a:pPr lvl="1" eaLnBrk="1" hangingPunct="1"/>
            <a:r>
              <a:rPr lang="tr-TR" dirty="0" smtClean="0"/>
              <a:t>Karaciğer transplantasyonu gereksinimini azaltmak</a:t>
            </a:r>
          </a:p>
          <a:p>
            <a:pPr lvl="1" eaLnBrk="1" hangingPunct="1"/>
            <a:r>
              <a:rPr lang="tr-TR" dirty="0" err="1" smtClean="0"/>
              <a:t>Ekstrahepatik</a:t>
            </a:r>
            <a:r>
              <a:rPr lang="tr-TR" dirty="0" smtClean="0"/>
              <a:t> bulguları önlemek</a:t>
            </a:r>
          </a:p>
          <a:p>
            <a:pPr lvl="1" eaLnBrk="1" hangingPunct="1"/>
            <a:r>
              <a:rPr lang="tr-TR" dirty="0" err="1" smtClean="0"/>
              <a:t>Morbidite</a:t>
            </a:r>
            <a:r>
              <a:rPr lang="tr-TR" dirty="0" smtClean="0"/>
              <a:t> ve </a:t>
            </a:r>
            <a:r>
              <a:rPr lang="tr-TR" dirty="0" err="1" smtClean="0"/>
              <a:t>mortaliteyi</a:t>
            </a:r>
            <a:r>
              <a:rPr lang="tr-TR" dirty="0" smtClean="0"/>
              <a:t> azaltmak</a:t>
            </a:r>
          </a:p>
          <a:p>
            <a:pPr lvl="1" eaLnBrk="1" hangingPunct="1"/>
            <a:r>
              <a:rPr lang="tr-TR" dirty="0" smtClean="0"/>
              <a:t>Yaşam kalitesini düzeltmek</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Unvan 1"/>
          <p:cNvSpPr>
            <a:spLocks noGrp="1"/>
          </p:cNvSpPr>
          <p:nvPr>
            <p:ph type="title"/>
          </p:nvPr>
        </p:nvSpPr>
        <p:spPr>
          <a:xfrm>
            <a:off x="2592388" y="623888"/>
            <a:ext cx="8912225" cy="1281112"/>
          </a:xfrm>
        </p:spPr>
        <p:txBody>
          <a:bodyPr/>
          <a:lstStyle/>
          <a:p>
            <a:pPr eaLnBrk="1" hangingPunct="1"/>
            <a:r>
              <a:rPr lang="nn-NO" smtClean="0"/>
              <a:t>KHC </a:t>
            </a:r>
            <a:r>
              <a:rPr lang="tr-TR" smtClean="0"/>
              <a:t>E</a:t>
            </a:r>
            <a:r>
              <a:rPr lang="nn-NO" smtClean="0"/>
              <a:t>nfeksiyonunda </a:t>
            </a:r>
            <a:r>
              <a:rPr lang="tr-TR" smtClean="0"/>
              <a:t>T</a:t>
            </a:r>
            <a:r>
              <a:rPr lang="nn-NO" smtClean="0"/>
              <a:t>edaviye </a:t>
            </a:r>
            <a:r>
              <a:rPr lang="tr-TR" smtClean="0"/>
              <a:t>A</a:t>
            </a:r>
            <a:r>
              <a:rPr lang="nn-NO" smtClean="0"/>
              <a:t>lınma </a:t>
            </a:r>
            <a:r>
              <a:rPr lang="tr-TR" smtClean="0"/>
              <a:t>K</a:t>
            </a:r>
            <a:r>
              <a:rPr lang="nn-NO" smtClean="0"/>
              <a:t>riterleri</a:t>
            </a:r>
            <a:endParaRPr lang="tr-TR" smtClean="0"/>
          </a:p>
        </p:txBody>
      </p:sp>
      <p:sp>
        <p:nvSpPr>
          <p:cNvPr id="49154" name="İçerik Yer Tutucusu 2"/>
          <p:cNvSpPr>
            <a:spLocks noGrp="1"/>
          </p:cNvSpPr>
          <p:nvPr>
            <p:ph idx="1"/>
          </p:nvPr>
        </p:nvSpPr>
        <p:spPr>
          <a:xfrm>
            <a:off x="2589213" y="2133600"/>
            <a:ext cx="8915400" cy="3778250"/>
          </a:xfrm>
        </p:spPr>
        <p:txBody>
          <a:bodyPr/>
          <a:lstStyle/>
          <a:p>
            <a:pPr eaLnBrk="1" hangingPunct="1"/>
            <a:r>
              <a:rPr lang="tr-TR" b="1" smtClean="0"/>
              <a:t>Tedavinin uygun olduğu grup</a:t>
            </a:r>
          </a:p>
          <a:p>
            <a:pPr lvl="1" eaLnBrk="1" hangingPunct="1"/>
            <a:r>
              <a:rPr lang="es-ES" smtClean="0"/>
              <a:t>18 ya</a:t>
            </a:r>
            <a:r>
              <a:rPr lang="tr-TR" smtClean="0"/>
              <a:t>ş</a:t>
            </a:r>
            <a:r>
              <a:rPr lang="es-ES" smtClean="0"/>
              <a:t> ve üzeri</a:t>
            </a:r>
          </a:p>
          <a:p>
            <a:pPr lvl="1" eaLnBrk="1" hangingPunct="1"/>
            <a:r>
              <a:rPr lang="tr-TR" smtClean="0"/>
              <a:t>Belirlenebilir düzeyde (50 IU/mL üzerinde) HCV-RNA’sı olanlar</a:t>
            </a:r>
          </a:p>
          <a:p>
            <a:pPr lvl="1" eaLnBrk="1" hangingPunct="1"/>
            <a:r>
              <a:rPr lang="tr-TR" smtClean="0"/>
              <a:t>Karaciğer hastalığı kompanse olanlar</a:t>
            </a:r>
          </a:p>
          <a:p>
            <a:pPr lvl="1" eaLnBrk="1" hangingPunct="1"/>
            <a:r>
              <a:rPr lang="tr-TR" smtClean="0"/>
              <a:t>Hematolojik ve biyokimyasal değerleri tedaviye uygun  hastalar</a:t>
            </a:r>
          </a:p>
          <a:p>
            <a:pPr lvl="1" eaLnBrk="1" hangingPunct="1"/>
            <a:r>
              <a:rPr lang="tr-TR" smtClean="0"/>
              <a:t>Depresyon tanılı olanlardan hastalığı kontrol altında olanlar</a:t>
            </a:r>
          </a:p>
          <a:p>
            <a:pPr lvl="1" eaLnBrk="1" hangingPunct="1"/>
            <a:r>
              <a:rPr lang="tr-TR" smtClean="0"/>
              <a:t>Tedavi uyumunun yeterli olacağı düşünülen hastalar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Unvan 1"/>
          <p:cNvSpPr>
            <a:spLocks noGrp="1"/>
          </p:cNvSpPr>
          <p:nvPr>
            <p:ph type="title"/>
          </p:nvPr>
        </p:nvSpPr>
        <p:spPr>
          <a:xfrm>
            <a:off x="2592388" y="623888"/>
            <a:ext cx="8912225" cy="1281112"/>
          </a:xfrm>
        </p:spPr>
        <p:txBody>
          <a:bodyPr/>
          <a:lstStyle/>
          <a:p>
            <a:pPr eaLnBrk="1" hangingPunct="1"/>
            <a:endParaRPr lang="tr-TR" smtClean="0"/>
          </a:p>
        </p:txBody>
      </p:sp>
      <p:sp>
        <p:nvSpPr>
          <p:cNvPr id="50178" name="İçerik Yer Tutucusu 2"/>
          <p:cNvSpPr>
            <a:spLocks noGrp="1"/>
          </p:cNvSpPr>
          <p:nvPr>
            <p:ph idx="1"/>
          </p:nvPr>
        </p:nvSpPr>
        <p:spPr>
          <a:xfrm>
            <a:off x="2589213" y="2133600"/>
            <a:ext cx="8915400" cy="3778250"/>
          </a:xfrm>
        </p:spPr>
        <p:txBody>
          <a:bodyPr/>
          <a:lstStyle/>
          <a:p>
            <a:pPr eaLnBrk="1" hangingPunct="1"/>
            <a:r>
              <a:rPr lang="tr-TR" b="1" smtClean="0"/>
              <a:t>Tedavinin bireyselleştirilmesi önerilen durumlar</a:t>
            </a:r>
          </a:p>
          <a:p>
            <a:pPr lvl="1" eaLnBrk="1" hangingPunct="1"/>
            <a:r>
              <a:rPr lang="tr-TR" smtClean="0"/>
              <a:t>18 yaş altı</a:t>
            </a:r>
          </a:p>
          <a:p>
            <a:pPr lvl="1" eaLnBrk="1" hangingPunct="1"/>
            <a:r>
              <a:rPr lang="tr-TR" smtClean="0"/>
              <a:t>Sürekli normal ALT değerleri</a:t>
            </a:r>
          </a:p>
          <a:p>
            <a:pPr lvl="1" eaLnBrk="1" hangingPunct="1"/>
            <a:r>
              <a:rPr lang="tr-TR" smtClean="0"/>
              <a:t>Önceki tedaviye yanıtsız/relaps gelişen olgular</a:t>
            </a:r>
          </a:p>
          <a:p>
            <a:pPr lvl="1" eaLnBrk="1" hangingPunct="1"/>
            <a:r>
              <a:rPr lang="tr-TR" smtClean="0"/>
              <a:t>Alışkanlık bırakma programlarına istekli olan intravenöz ilaç ve alkol bağımlıları</a:t>
            </a:r>
          </a:p>
          <a:p>
            <a:pPr lvl="1" eaLnBrk="1" hangingPunct="1"/>
            <a:r>
              <a:rPr lang="tr-TR" smtClean="0"/>
              <a:t>Akut hepatit C (AHC) enfeksiyonu</a:t>
            </a:r>
          </a:p>
          <a:p>
            <a:pPr lvl="1" eaLnBrk="1" hangingPunct="1"/>
            <a:r>
              <a:rPr lang="tr-TR" smtClean="0"/>
              <a:t>HIV ile koenfeksiyon</a:t>
            </a:r>
          </a:p>
          <a:p>
            <a:pPr lvl="1" eaLnBrk="1" hangingPunct="1"/>
            <a:r>
              <a:rPr lang="tr-TR" smtClean="0"/>
              <a:t>Kronik renal hastalık</a:t>
            </a:r>
          </a:p>
          <a:p>
            <a:pPr lvl="1" eaLnBrk="1" hangingPunct="1"/>
            <a:r>
              <a:rPr lang="tr-TR" smtClean="0"/>
              <a:t>Dekompanse siroz</a:t>
            </a:r>
          </a:p>
          <a:p>
            <a:pPr lvl="1" eaLnBrk="1" hangingPunct="1"/>
            <a:r>
              <a:rPr lang="tr-TR" smtClean="0"/>
              <a:t>Karaciğer transplant alıcıları</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Unvan 1"/>
          <p:cNvSpPr>
            <a:spLocks noGrp="1"/>
          </p:cNvSpPr>
          <p:nvPr>
            <p:ph type="title"/>
          </p:nvPr>
        </p:nvSpPr>
        <p:spPr>
          <a:xfrm>
            <a:off x="2592388" y="623888"/>
            <a:ext cx="8912225" cy="1281112"/>
          </a:xfrm>
        </p:spPr>
        <p:txBody>
          <a:bodyPr/>
          <a:lstStyle/>
          <a:p>
            <a:pPr eaLnBrk="1" hangingPunct="1"/>
            <a:endParaRPr lang="tr-TR" smtClean="0"/>
          </a:p>
        </p:txBody>
      </p:sp>
      <p:sp>
        <p:nvSpPr>
          <p:cNvPr id="51202" name="İçerik Yer Tutucusu 2"/>
          <p:cNvSpPr>
            <a:spLocks noGrp="1"/>
          </p:cNvSpPr>
          <p:nvPr>
            <p:ph idx="1"/>
          </p:nvPr>
        </p:nvSpPr>
        <p:spPr>
          <a:xfrm>
            <a:off x="2589213" y="2133600"/>
            <a:ext cx="8915400" cy="3778250"/>
          </a:xfrm>
        </p:spPr>
        <p:txBody>
          <a:bodyPr/>
          <a:lstStyle/>
          <a:p>
            <a:pPr eaLnBrk="1" hangingPunct="1">
              <a:lnSpc>
                <a:spcPct val="90000"/>
              </a:lnSpc>
              <a:defRPr/>
            </a:pPr>
            <a:r>
              <a:rPr lang="tr-TR" b="1" dirty="0" smtClean="0"/>
              <a:t>Tedavi verilen hastalarda izlem nasıl olmalıdır?</a:t>
            </a:r>
          </a:p>
          <a:p>
            <a:pPr eaLnBrk="1" hangingPunct="1">
              <a:lnSpc>
                <a:spcPct val="90000"/>
              </a:lnSpc>
              <a:defRPr/>
            </a:pPr>
            <a:endParaRPr lang="tr-TR" b="1" dirty="0" smtClean="0"/>
          </a:p>
          <a:p>
            <a:pPr eaLnBrk="1" hangingPunct="1">
              <a:lnSpc>
                <a:spcPct val="90000"/>
              </a:lnSpc>
              <a:defRPr/>
            </a:pPr>
            <a:r>
              <a:rPr lang="tr-TR" dirty="0" smtClean="0"/>
              <a:t>Tedavi verilen hastalar hem tedavi yanıtı hem de olası yan etkiler açısından tedavi süresince izlenmeli</a:t>
            </a:r>
          </a:p>
          <a:p>
            <a:pPr eaLnBrk="1" hangingPunct="1">
              <a:lnSpc>
                <a:spcPct val="90000"/>
              </a:lnSpc>
              <a:defRPr/>
            </a:pPr>
            <a:endParaRPr lang="tr-TR" dirty="0" smtClean="0"/>
          </a:p>
          <a:p>
            <a:pPr eaLnBrk="1" hangingPunct="1">
              <a:defRPr/>
            </a:pPr>
            <a:r>
              <a:rPr lang="tr-TR" dirty="0"/>
              <a:t>Tedavi öncesi, 1-2. hafta, 4. hafta, takiben </a:t>
            </a:r>
            <a:r>
              <a:rPr lang="tr-TR" dirty="0" smtClean="0"/>
              <a:t>aylık olmak üzere ;Tam </a:t>
            </a:r>
            <a:r>
              <a:rPr lang="tr-TR" dirty="0"/>
              <a:t>kan </a:t>
            </a:r>
            <a:r>
              <a:rPr lang="tr-TR" dirty="0" smtClean="0"/>
              <a:t>sayımı, </a:t>
            </a:r>
            <a:r>
              <a:rPr lang="tr-TR" dirty="0" err="1" smtClean="0"/>
              <a:t>kreatinin</a:t>
            </a:r>
            <a:r>
              <a:rPr lang="tr-TR" dirty="0" smtClean="0"/>
              <a:t>, ALT, TSH , Kan şekeri, HCV RNA bakılmalı</a:t>
            </a:r>
            <a:endParaRPr lang="tr-TR" dirty="0"/>
          </a:p>
          <a:p>
            <a:pPr marL="0" indent="0" eaLnBrk="1" hangingPunct="1">
              <a:lnSpc>
                <a:spcPct val="90000"/>
              </a:lnSpc>
              <a:buFont typeface="Wingdings 3" pitchFamily="18" charset="2"/>
              <a:buNone/>
              <a:defRPr/>
            </a:pPr>
            <a:endParaRPr lang="tr-T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Unvan 1"/>
          <p:cNvSpPr>
            <a:spLocks noGrp="1"/>
          </p:cNvSpPr>
          <p:nvPr>
            <p:ph type="title"/>
          </p:nvPr>
        </p:nvSpPr>
        <p:spPr>
          <a:xfrm>
            <a:off x="2592388" y="623888"/>
            <a:ext cx="8912225" cy="1281112"/>
          </a:xfrm>
        </p:spPr>
        <p:txBody>
          <a:bodyPr/>
          <a:lstStyle/>
          <a:p>
            <a:pPr eaLnBrk="1" hangingPunct="1"/>
            <a:r>
              <a:rPr lang="tr-TR" smtClean="0"/>
              <a:t>HCV</a:t>
            </a:r>
            <a:br>
              <a:rPr lang="tr-TR" smtClean="0"/>
            </a:br>
            <a:endParaRPr lang="tr-TR" smtClean="0"/>
          </a:p>
        </p:txBody>
      </p:sp>
      <p:sp>
        <p:nvSpPr>
          <p:cNvPr id="21506" name="İçerik Yer Tutucusu 2"/>
          <p:cNvSpPr>
            <a:spLocks noGrp="1"/>
          </p:cNvSpPr>
          <p:nvPr>
            <p:ph idx="1"/>
          </p:nvPr>
        </p:nvSpPr>
        <p:spPr>
          <a:xfrm>
            <a:off x="2589213" y="2133600"/>
            <a:ext cx="8915400" cy="3778250"/>
          </a:xfrm>
        </p:spPr>
        <p:txBody>
          <a:bodyPr/>
          <a:lstStyle/>
          <a:p>
            <a:pPr eaLnBrk="1" hangingPunct="1"/>
            <a:r>
              <a:rPr lang="tr-TR" smtClean="0"/>
              <a:t>Hepatit C virusu bir RNA virusudur. </a:t>
            </a:r>
          </a:p>
          <a:p>
            <a:pPr eaLnBrk="1" hangingPunct="1"/>
            <a:r>
              <a:rPr lang="tr-TR" smtClean="0"/>
              <a:t>Bilinen en küçük viruslar arasındadır ve oldukça heterojen bir yapısı olduğu bilinmektedir. </a:t>
            </a:r>
          </a:p>
          <a:p>
            <a:pPr eaLnBrk="1" hangingPunct="1"/>
            <a:r>
              <a:rPr lang="tr-TR" smtClean="0"/>
              <a:t>Spontan mutasyon sık olduğundan immun sistem virusu kontrol altına almakta güçlük çekmektedir.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idx="4294967295"/>
          </p:nvPr>
        </p:nvSpPr>
        <p:spPr/>
        <p:txBody>
          <a:bodyPr/>
          <a:lstStyle/>
          <a:p>
            <a:pPr eaLnBrk="1" hangingPunct="1"/>
            <a:endParaRPr lang="tr-TR" smtClean="0"/>
          </a:p>
        </p:txBody>
      </p:sp>
      <p:sp>
        <p:nvSpPr>
          <p:cNvPr id="52226" name="Rectangle 3"/>
          <p:cNvSpPr>
            <a:spLocks noGrp="1"/>
          </p:cNvSpPr>
          <p:nvPr>
            <p:ph type="body" idx="4294967295"/>
          </p:nvPr>
        </p:nvSpPr>
        <p:spPr>
          <a:xfrm>
            <a:off x="2563813" y="1701800"/>
            <a:ext cx="8915400" cy="3886200"/>
          </a:xfrm>
        </p:spPr>
        <p:txBody>
          <a:bodyPr/>
          <a:lstStyle/>
          <a:p>
            <a:pPr eaLnBrk="1" hangingPunct="1">
              <a:lnSpc>
                <a:spcPct val="90000"/>
              </a:lnSpc>
            </a:pPr>
            <a:r>
              <a:rPr lang="tr-TR" b="1" dirty="0" smtClean="0"/>
              <a:t>Tedavi öncesinde yapılması gerekenler:</a:t>
            </a:r>
          </a:p>
          <a:p>
            <a:pPr eaLnBrk="1" hangingPunct="1">
              <a:lnSpc>
                <a:spcPct val="90000"/>
              </a:lnSpc>
            </a:pPr>
            <a:endParaRPr lang="tr-TR" b="1" dirty="0" smtClean="0"/>
          </a:p>
          <a:p>
            <a:pPr lvl="1" eaLnBrk="1" hangingPunct="1">
              <a:lnSpc>
                <a:spcPct val="90000"/>
              </a:lnSpc>
            </a:pPr>
            <a:r>
              <a:rPr lang="tr-TR" sz="1800" dirty="0" smtClean="0"/>
              <a:t>HCV ile birlikte tedaviye başlamadan önce HAV, HBV ve HIV </a:t>
            </a:r>
            <a:r>
              <a:rPr lang="tr-TR" sz="1800" dirty="0" err="1" smtClean="0"/>
              <a:t>serolojileri</a:t>
            </a:r>
            <a:r>
              <a:rPr lang="tr-TR" sz="1800" dirty="0" smtClean="0"/>
              <a:t> bakılmalı, HAV ve HBV için </a:t>
            </a:r>
            <a:r>
              <a:rPr lang="tr-TR" sz="1800" dirty="0" err="1" smtClean="0"/>
              <a:t>seronegatif</a:t>
            </a:r>
            <a:r>
              <a:rPr lang="tr-TR" sz="1800" dirty="0" smtClean="0"/>
              <a:t> olanlar </a:t>
            </a:r>
            <a:r>
              <a:rPr lang="tr-TR" sz="1800" dirty="0" smtClean="0"/>
              <a:t>aşılanmalı</a:t>
            </a:r>
          </a:p>
          <a:p>
            <a:pPr lvl="1" eaLnBrk="1" hangingPunct="1">
              <a:lnSpc>
                <a:spcPct val="90000"/>
              </a:lnSpc>
            </a:pPr>
            <a:endParaRPr lang="tr-TR" sz="1800" dirty="0" smtClean="0"/>
          </a:p>
          <a:p>
            <a:pPr lvl="1" eaLnBrk="1" hangingPunct="1">
              <a:lnSpc>
                <a:spcPct val="90000"/>
              </a:lnSpc>
            </a:pPr>
            <a:r>
              <a:rPr lang="tr-TR" sz="1800" dirty="0" smtClean="0"/>
              <a:t>Başlangıçta temel laboratuvar testleri (tam kan sayımı, </a:t>
            </a:r>
            <a:r>
              <a:rPr lang="tr-TR" sz="1800" dirty="0" err="1" smtClean="0"/>
              <a:t>otoantikorlar</a:t>
            </a:r>
            <a:r>
              <a:rPr lang="tr-TR" sz="1800" dirty="0" smtClean="0"/>
              <a:t>, </a:t>
            </a:r>
            <a:r>
              <a:rPr lang="tr-TR" sz="1800" dirty="0" err="1" smtClean="0"/>
              <a:t>tiroid</a:t>
            </a:r>
            <a:r>
              <a:rPr lang="tr-TR" sz="1800" dirty="0" smtClean="0"/>
              <a:t> fonksiyon testleri, karaciğer ve böbrek fonksiyon testleri gibi) </a:t>
            </a:r>
            <a:r>
              <a:rPr lang="tr-TR" sz="1800" dirty="0" smtClean="0"/>
              <a:t>yapılmalı</a:t>
            </a:r>
          </a:p>
          <a:p>
            <a:pPr lvl="1" eaLnBrk="1" hangingPunct="1">
              <a:lnSpc>
                <a:spcPct val="90000"/>
              </a:lnSpc>
            </a:pPr>
            <a:endParaRPr lang="tr-TR" sz="1800" dirty="0" smtClean="0"/>
          </a:p>
          <a:p>
            <a:pPr lvl="1" eaLnBrk="1" hangingPunct="1">
              <a:lnSpc>
                <a:spcPct val="90000"/>
              </a:lnSpc>
            </a:pPr>
            <a:r>
              <a:rPr lang="tr-TR" sz="1800" dirty="0" smtClean="0"/>
              <a:t>Kadın hastalara gebelik testi </a:t>
            </a:r>
            <a:r>
              <a:rPr lang="tr-TR" sz="1800" dirty="0" smtClean="0"/>
              <a:t>yapılmalı</a:t>
            </a:r>
          </a:p>
          <a:p>
            <a:pPr lvl="1" eaLnBrk="1" hangingPunct="1">
              <a:lnSpc>
                <a:spcPct val="90000"/>
              </a:lnSpc>
            </a:pPr>
            <a:endParaRPr lang="tr-TR" sz="1800" dirty="0" smtClean="0"/>
          </a:p>
          <a:p>
            <a:pPr lvl="1" eaLnBrk="1" hangingPunct="1">
              <a:lnSpc>
                <a:spcPct val="90000"/>
              </a:lnSpc>
            </a:pPr>
            <a:r>
              <a:rPr lang="tr-TR" sz="1800" dirty="0" smtClean="0"/>
              <a:t>Psikiyatrik, kardiyoloji ve göğüs hastalıkları açısından değerlendirmeye hasta temelinde karar verilmeli</a:t>
            </a:r>
          </a:p>
          <a:p>
            <a:pPr eaLnBrk="1" hangingPunct="1"/>
            <a:endParaRPr lang="tr-T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Unvan 1"/>
          <p:cNvSpPr>
            <a:spLocks noGrp="1"/>
          </p:cNvSpPr>
          <p:nvPr>
            <p:ph type="title"/>
          </p:nvPr>
        </p:nvSpPr>
        <p:spPr>
          <a:xfrm>
            <a:off x="2592388" y="623888"/>
            <a:ext cx="8912225" cy="1281112"/>
          </a:xfrm>
        </p:spPr>
        <p:txBody>
          <a:bodyPr/>
          <a:lstStyle/>
          <a:p>
            <a:pPr eaLnBrk="1" hangingPunct="1"/>
            <a:r>
              <a:rPr lang="tr-TR" smtClean="0"/>
              <a:t>Tedavi Verilmeyen Hastalarda İzlem Nasıl Olmalıdır</a:t>
            </a:r>
            <a:r>
              <a:rPr lang="tr-TR" smtClean="0">
                <a:latin typeface="Arial" charset="0"/>
              </a:rPr>
              <a:t>?</a:t>
            </a:r>
          </a:p>
        </p:txBody>
      </p:sp>
      <p:sp>
        <p:nvSpPr>
          <p:cNvPr id="53250" name="İçerik Yer Tutucusu 2"/>
          <p:cNvSpPr>
            <a:spLocks noGrp="1"/>
          </p:cNvSpPr>
          <p:nvPr>
            <p:ph idx="1"/>
          </p:nvPr>
        </p:nvSpPr>
        <p:spPr>
          <a:xfrm>
            <a:off x="2589213" y="2133600"/>
            <a:ext cx="8915400" cy="3778250"/>
          </a:xfrm>
        </p:spPr>
        <p:txBody>
          <a:bodyPr/>
          <a:lstStyle/>
          <a:p>
            <a:pPr eaLnBrk="1" hangingPunct="1">
              <a:lnSpc>
                <a:spcPct val="90000"/>
              </a:lnSpc>
            </a:pPr>
            <a:r>
              <a:rPr lang="tr-TR" sz="1600" smtClean="0"/>
              <a:t>Tedavi verilen hastalardaki tedavi öncesi değerlendirmelerin tümü bu hastalar için de geçerli</a:t>
            </a:r>
          </a:p>
          <a:p>
            <a:pPr eaLnBrk="1" hangingPunct="1">
              <a:lnSpc>
                <a:spcPct val="90000"/>
              </a:lnSpc>
            </a:pPr>
            <a:endParaRPr lang="tr-TR" sz="1600" smtClean="0"/>
          </a:p>
          <a:p>
            <a:pPr eaLnBrk="1" hangingPunct="1">
              <a:lnSpc>
                <a:spcPct val="90000"/>
              </a:lnSpc>
            </a:pPr>
            <a:r>
              <a:rPr lang="tr-TR" sz="1600" smtClean="0"/>
              <a:t>Her 6 ayda bir tam kan sayımı ve transaminaz düzeylerine bakılmalı</a:t>
            </a:r>
          </a:p>
          <a:p>
            <a:pPr eaLnBrk="1" hangingPunct="1">
              <a:lnSpc>
                <a:spcPct val="90000"/>
              </a:lnSpc>
            </a:pPr>
            <a:endParaRPr lang="tr-TR" sz="1600" smtClean="0"/>
          </a:p>
          <a:p>
            <a:pPr eaLnBrk="1" hangingPunct="1">
              <a:lnSpc>
                <a:spcPct val="90000"/>
              </a:lnSpc>
            </a:pPr>
            <a:r>
              <a:rPr lang="tr-TR" sz="1600" smtClean="0"/>
              <a:t>İzlemin sıklığı ve şekli tanıda saptanan hepatitin şiddetine bağlı</a:t>
            </a:r>
          </a:p>
          <a:p>
            <a:pPr eaLnBrk="1" hangingPunct="1">
              <a:lnSpc>
                <a:spcPct val="90000"/>
              </a:lnSpc>
            </a:pPr>
            <a:endParaRPr lang="tr-TR" sz="1600" smtClean="0"/>
          </a:p>
          <a:p>
            <a:pPr eaLnBrk="1" hangingPunct="1">
              <a:lnSpc>
                <a:spcPct val="90000"/>
              </a:lnSpc>
            </a:pPr>
            <a:r>
              <a:rPr lang="tr-TR" sz="1600" smtClean="0"/>
              <a:t>ALT düzeyinde herhangi bir yükselme durumunda diğer potansiyel nedenler araştırılmalı</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p:txBody>
          <a:bodyPr/>
          <a:lstStyle/>
          <a:p>
            <a:pPr eaLnBrk="1" hangingPunct="1"/>
            <a:endParaRPr lang="tr-TR" smtClean="0"/>
          </a:p>
        </p:txBody>
      </p:sp>
      <p:sp>
        <p:nvSpPr>
          <p:cNvPr id="54274" name="Rectangle 3"/>
          <p:cNvSpPr>
            <a:spLocks noGrp="1"/>
          </p:cNvSpPr>
          <p:nvPr>
            <p:ph type="body" idx="4294967295"/>
          </p:nvPr>
        </p:nvSpPr>
        <p:spPr/>
        <p:txBody>
          <a:bodyPr/>
          <a:lstStyle/>
          <a:p>
            <a:pPr eaLnBrk="1" hangingPunct="1">
              <a:lnSpc>
                <a:spcPct val="90000"/>
              </a:lnSpc>
            </a:pPr>
            <a:r>
              <a:rPr lang="tr-TR" sz="1600" smtClean="0"/>
              <a:t>Daha önceki biyopside fibrozis bulguları olmayan hastalarda karaciğer biyopsisi hastalığın takibinde kullanılabilir. </a:t>
            </a:r>
          </a:p>
          <a:p>
            <a:pPr eaLnBrk="1" hangingPunct="1">
              <a:lnSpc>
                <a:spcPct val="90000"/>
              </a:lnSpc>
            </a:pPr>
            <a:endParaRPr lang="tr-TR" sz="1600" smtClean="0"/>
          </a:p>
          <a:p>
            <a:pPr eaLnBrk="1" hangingPunct="1">
              <a:lnSpc>
                <a:spcPct val="90000"/>
              </a:lnSpc>
            </a:pPr>
            <a:r>
              <a:rPr lang="tr-TR" sz="1600" smtClean="0"/>
              <a:t>Sirozu olan olgular dekompansasyon ve HCC açısından mutlaka izlenmelidir. Bu açıdan belirlenmiş bir protokol olmamakla birlikte, 3-6  ayda bir abdominal ultrasonografi yapılmalı ve alfafetoprotein düzeyi saptanmalı, </a:t>
            </a:r>
          </a:p>
          <a:p>
            <a:pPr eaLnBrk="1" hangingPunct="1">
              <a:lnSpc>
                <a:spcPct val="90000"/>
              </a:lnSpc>
            </a:pPr>
            <a:endParaRPr lang="tr-TR" sz="1600" smtClean="0"/>
          </a:p>
          <a:p>
            <a:pPr eaLnBrk="1" hangingPunct="1">
              <a:lnSpc>
                <a:spcPct val="90000"/>
              </a:lnSpc>
            </a:pPr>
            <a:r>
              <a:rPr lang="tr-TR" sz="1600" smtClean="0"/>
              <a:t>Her 1-4 yılda bir üst gastrointestinal sistem endoskopisi yapılması önerilmekte</a:t>
            </a:r>
          </a:p>
          <a:p>
            <a:pPr eaLnBrk="1" hangingPunct="1">
              <a:buFont typeface="Wingdings 3" pitchFamily="18" charset="2"/>
              <a:buNone/>
            </a:pPr>
            <a:endParaRPr lang="tr-TR" sz="16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idx="4294967295"/>
          </p:nvPr>
        </p:nvSpPr>
        <p:spPr/>
        <p:txBody>
          <a:bodyPr/>
          <a:lstStyle/>
          <a:p>
            <a:pPr eaLnBrk="1" hangingPunct="1"/>
            <a:r>
              <a:rPr lang="tr-TR" smtClean="0"/>
              <a:t>Hepatit C Enfeksiyonundan Korunmak İçin Neler Yapılmalıdır</a:t>
            </a:r>
            <a:r>
              <a:rPr lang="tr-TR" smtClean="0">
                <a:latin typeface="Arial" charset="0"/>
              </a:rPr>
              <a:t>?</a:t>
            </a:r>
          </a:p>
        </p:txBody>
      </p:sp>
      <p:sp>
        <p:nvSpPr>
          <p:cNvPr id="55298" name="Rectangle 3"/>
          <p:cNvSpPr>
            <a:spLocks noGrp="1"/>
          </p:cNvSpPr>
          <p:nvPr>
            <p:ph type="body" idx="4294967295"/>
          </p:nvPr>
        </p:nvSpPr>
        <p:spPr/>
        <p:txBody>
          <a:bodyPr/>
          <a:lstStyle/>
          <a:p>
            <a:pPr eaLnBrk="1" hangingPunct="1">
              <a:lnSpc>
                <a:spcPct val="90000"/>
              </a:lnSpc>
            </a:pPr>
            <a:r>
              <a:rPr lang="tr-TR" sz="1600" smtClean="0"/>
              <a:t>HCV’nin en önemli bulaş yolu parenteral temas olduğundan kan ve kan</a:t>
            </a:r>
            <a:r>
              <a:rPr lang="tr-TR" sz="1600" smtClean="0">
                <a:latin typeface="Arial" charset="0"/>
              </a:rPr>
              <a:t> </a:t>
            </a:r>
            <a:r>
              <a:rPr lang="tr-TR" sz="1600" smtClean="0"/>
              <a:t>ürünleri (immunglobulin ve pıhtılaşma faktör konsantreleri de dahil), doku ve organ vericilerinde anti-HCV araştırılmalıdır.</a:t>
            </a:r>
          </a:p>
          <a:p>
            <a:pPr eaLnBrk="1" hangingPunct="1">
              <a:lnSpc>
                <a:spcPct val="90000"/>
              </a:lnSpc>
            </a:pPr>
            <a:endParaRPr lang="tr-TR" sz="1600" smtClean="0"/>
          </a:p>
          <a:p>
            <a:pPr eaLnBrk="1" hangingPunct="1">
              <a:lnSpc>
                <a:spcPct val="90000"/>
              </a:lnSpc>
            </a:pPr>
            <a:r>
              <a:rPr lang="tr-TR" sz="1600" smtClean="0"/>
              <a:t>Enfekte olanlar HCV enfeksiyonu ve bulaş yolları hakkında bilgilendirilmelidir.</a:t>
            </a:r>
          </a:p>
          <a:p>
            <a:pPr eaLnBrk="1" hangingPunct="1">
              <a:lnSpc>
                <a:spcPct val="90000"/>
              </a:lnSpc>
            </a:pPr>
            <a:endParaRPr lang="tr-TR" sz="1600" smtClean="0"/>
          </a:p>
          <a:p>
            <a:pPr eaLnBrk="1" hangingPunct="1">
              <a:lnSpc>
                <a:spcPct val="90000"/>
              </a:lnSpc>
            </a:pPr>
            <a:r>
              <a:rPr lang="tr-TR" sz="1600" smtClean="0"/>
              <a:t>HCV ile enfekte kişi ile aynı evde yaşayan bireylerin traş malzemesi, diş fırçası ve tırnak makası gibi kanla bulaş olasılığı olan kişisel malzemeleri ortak kullanmamaları konusunda uyarılmalıdır.</a:t>
            </a:r>
          </a:p>
          <a:p>
            <a:pPr eaLnBrk="1" hangingPunct="1">
              <a:lnSpc>
                <a:spcPct val="90000"/>
              </a:lnSpc>
            </a:pPr>
            <a:endParaRPr lang="tr-TR" sz="1600" smtClean="0"/>
          </a:p>
          <a:p>
            <a:pPr eaLnBrk="1" hangingPunct="1">
              <a:lnSpc>
                <a:spcPct val="90000"/>
              </a:lnSpc>
            </a:pPr>
            <a:r>
              <a:rPr lang="tr-TR" sz="1600" smtClean="0"/>
              <a:t>Sağlık çalışanlarında HCV bulaş riski normal populasyondan yüksek olmadığından tüm tıbbi girişimlerde yalnızca standart izolasyon önlemlerine uyulması HCV’den korunmak için yeterlidir.</a:t>
            </a:r>
          </a:p>
        </p:txBody>
      </p:sp>
      <p:pic>
        <p:nvPicPr>
          <p:cNvPr id="55299" name="Resim 3"/>
          <p:cNvPicPr>
            <a:picLocks noChangeAspect="1"/>
          </p:cNvPicPr>
          <p:nvPr/>
        </p:nvPicPr>
        <p:blipFill>
          <a:blip r:embed="rId2"/>
          <a:srcRect/>
          <a:stretch>
            <a:fillRect/>
          </a:stretch>
        </p:blipFill>
        <p:spPr bwMode="auto">
          <a:xfrm>
            <a:off x="220663" y="4022725"/>
            <a:ext cx="2789237" cy="2789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5"/>
          <p:cNvSpPr>
            <a:spLocks noGrp="1"/>
          </p:cNvSpPr>
          <p:nvPr>
            <p:ph type="title" idx="4294967295"/>
          </p:nvPr>
        </p:nvSpPr>
        <p:spPr/>
        <p:txBody>
          <a:bodyPr/>
          <a:lstStyle/>
          <a:p>
            <a:pPr eaLnBrk="1" hangingPunct="1"/>
            <a:r>
              <a:rPr lang="tr-TR" smtClean="0"/>
              <a:t>Hepatit C Enfeksiyonundan Korunmak İçin Neler Yapılmalıdır</a:t>
            </a:r>
            <a:r>
              <a:rPr lang="tr-TR" smtClean="0">
                <a:latin typeface="Arial" charset="0"/>
              </a:rPr>
              <a:t>?</a:t>
            </a:r>
          </a:p>
        </p:txBody>
      </p:sp>
      <p:sp>
        <p:nvSpPr>
          <p:cNvPr id="56322" name="Rectangle 6"/>
          <p:cNvSpPr>
            <a:spLocks noGrp="1"/>
          </p:cNvSpPr>
          <p:nvPr>
            <p:ph type="body" idx="4294967295"/>
          </p:nvPr>
        </p:nvSpPr>
        <p:spPr/>
        <p:txBody>
          <a:bodyPr/>
          <a:lstStyle/>
          <a:p>
            <a:pPr eaLnBrk="1" hangingPunct="1"/>
            <a:r>
              <a:rPr lang="tr-TR" smtClean="0"/>
              <a:t>HCV ile enfekte hemodiyaliz hastalarının makinalarının ayrılmasına gerek yoktur. Evrensel önlemlere dikkatli bir şekilde uyulmalı, hijyene dikkat edilmeli ve diyaliz makinalarının sterilizasyonu uygun şekilde yapılmalıdır.</a:t>
            </a:r>
          </a:p>
          <a:p>
            <a:pPr eaLnBrk="1" hangingPunct="1"/>
            <a:endParaRPr lang="tr-TR" smtClean="0"/>
          </a:p>
          <a:p>
            <a:pPr eaLnBrk="1" hangingPunct="1"/>
            <a:r>
              <a:rPr lang="tr-TR" smtClean="0"/>
              <a:t>Damar içi ilaç kullanma alışkanlığı olanlar ortak enjektör ve iğne kullanımı ile HCV bulaşı olabileceği konusunda uyarılmalıdır. HCV’nin diğer bulaş yolları konusunda da bilgi verilmelidir.</a:t>
            </a:r>
          </a:p>
          <a:p>
            <a:pPr eaLnBrk="1" hangingPunct="1"/>
            <a:endParaRPr lang="tr-TR" smtClean="0"/>
          </a:p>
          <a:p>
            <a:pPr eaLnBrk="1" hangingPunct="1"/>
            <a:r>
              <a:rPr lang="tr-TR" smtClean="0"/>
              <a:t>HCV’nin seksüel temasla bulaş olasılığı düşük olduğu için tek eşli heteroseksüellerde korunma önerilmemektedir, ancak çok eşlilerde diğer cinsel yolla bulaşan hastalıklarla birlikte HCV’den de korunma önerilir.</a:t>
            </a:r>
          </a:p>
          <a:p>
            <a:pPr eaLnBrk="1" hangingPunct="1">
              <a:buFont typeface="Wingdings 3" pitchFamily="18" charset="2"/>
              <a:buNone/>
            </a:pPr>
            <a:endParaRPr lang="tr-TR" smtClean="0"/>
          </a:p>
          <a:p>
            <a:pPr eaLnBrk="1" hangingPunct="1">
              <a:buFont typeface="Wingdings 3" pitchFamily="18" charset="2"/>
              <a:buNone/>
            </a:pPr>
            <a:endParaRPr lang="tr-TR" smtClean="0"/>
          </a:p>
        </p:txBody>
      </p:sp>
      <p:pic>
        <p:nvPicPr>
          <p:cNvPr id="56323" name="Resim 3"/>
          <p:cNvPicPr>
            <a:picLocks noChangeAspect="1"/>
          </p:cNvPicPr>
          <p:nvPr/>
        </p:nvPicPr>
        <p:blipFill>
          <a:blip r:embed="rId2"/>
          <a:srcRect/>
          <a:stretch>
            <a:fillRect/>
          </a:stretch>
        </p:blipFill>
        <p:spPr bwMode="auto">
          <a:xfrm>
            <a:off x="198438" y="4084638"/>
            <a:ext cx="2773362" cy="27733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p:cNvSpPr>
          <p:nvPr>
            <p:ph type="title" idx="4294967295"/>
          </p:nvPr>
        </p:nvSpPr>
        <p:spPr/>
        <p:txBody>
          <a:bodyPr/>
          <a:lstStyle/>
          <a:p>
            <a:pPr eaLnBrk="1" hangingPunct="1"/>
            <a:r>
              <a:rPr lang="tr-TR" smtClean="0"/>
              <a:t>Hepatit C Enfeksiyonundan Korunmak İçin Neler Yapılmalıdır</a:t>
            </a:r>
            <a:r>
              <a:rPr lang="tr-TR" smtClean="0">
                <a:latin typeface="Arial" charset="0"/>
              </a:rPr>
              <a:t>?</a:t>
            </a:r>
          </a:p>
        </p:txBody>
      </p:sp>
      <p:sp>
        <p:nvSpPr>
          <p:cNvPr id="57346" name="Rectangle 3"/>
          <p:cNvSpPr>
            <a:spLocks noGrp="1"/>
          </p:cNvSpPr>
          <p:nvPr>
            <p:ph type="body" idx="4294967295"/>
          </p:nvPr>
        </p:nvSpPr>
        <p:spPr/>
        <p:txBody>
          <a:bodyPr/>
          <a:lstStyle/>
          <a:p>
            <a:pPr eaLnBrk="1" hangingPunct="1">
              <a:lnSpc>
                <a:spcPct val="90000"/>
              </a:lnSpc>
            </a:pPr>
            <a:r>
              <a:rPr lang="tr-TR" sz="1600" smtClean="0"/>
              <a:t>HCV ile enfekte hastaların eğer bağışık değil iseler HAV ve HBV viruslarına karşı aşılanmaları önerilir.</a:t>
            </a:r>
          </a:p>
          <a:p>
            <a:pPr eaLnBrk="1" hangingPunct="1">
              <a:lnSpc>
                <a:spcPct val="90000"/>
              </a:lnSpc>
            </a:pPr>
            <a:r>
              <a:rPr lang="tr-TR" sz="1600" smtClean="0"/>
              <a:t>HCV’nin perinatal bulaş olasılığı yaklaşık %2’dir. </a:t>
            </a:r>
          </a:p>
          <a:p>
            <a:pPr eaLnBrk="1" hangingPunct="1">
              <a:lnSpc>
                <a:spcPct val="90000"/>
              </a:lnSpc>
            </a:pPr>
            <a:r>
              <a:rPr lang="tr-TR" sz="1600" smtClean="0"/>
              <a:t>Enfekte kadınlarda gebelik kontrendike değildir. </a:t>
            </a:r>
          </a:p>
          <a:p>
            <a:pPr eaLnBrk="1" hangingPunct="1">
              <a:lnSpc>
                <a:spcPct val="90000"/>
              </a:lnSpc>
            </a:pPr>
            <a:r>
              <a:rPr lang="tr-TR" sz="1600" smtClean="0"/>
              <a:t>Doğum şeklinin bulaş olasılığı ile ilişkisi yoktur, ancak fötal skalp monitörizasyonu ve membran rüptüründen sonra doğumun gecikmesi bulaş olasılığını arttırdığı için bunlardan kaçınmak gerekir. </a:t>
            </a:r>
          </a:p>
          <a:p>
            <a:pPr eaLnBrk="1" hangingPunct="1">
              <a:lnSpc>
                <a:spcPct val="90000"/>
              </a:lnSpc>
            </a:pPr>
            <a:r>
              <a:rPr lang="tr-TR" sz="1600" smtClean="0"/>
              <a:t>Gebelik sırasında interferon ve ribavirin kontrendikedir. </a:t>
            </a:r>
          </a:p>
          <a:p>
            <a:pPr eaLnBrk="1" hangingPunct="1">
              <a:lnSpc>
                <a:spcPct val="90000"/>
              </a:lnSpc>
            </a:pPr>
            <a:r>
              <a:rPr lang="tr-TR" sz="1600" smtClean="0"/>
              <a:t>Emzirme ile HCV bebeğe bulaşmaz. </a:t>
            </a:r>
          </a:p>
          <a:p>
            <a:pPr eaLnBrk="1" hangingPunct="1">
              <a:lnSpc>
                <a:spcPct val="90000"/>
              </a:lnSpc>
            </a:pPr>
            <a:r>
              <a:rPr lang="tr-TR" sz="1600" smtClean="0"/>
              <a:t>HCV ile enfekte anneden doğan bebeklere doğumdan sonra 2-6. aylarda HCV-RNA, 18. aydan sonra da anti-HCV bakılmalıdır. Daha erken anti-HCV bakılması transplasental transfer nedeni ile yanlış test pozitifliğe yol açabileceği için önerilmez.</a:t>
            </a:r>
          </a:p>
          <a:p>
            <a:pPr eaLnBrk="1" hangingPunct="1">
              <a:lnSpc>
                <a:spcPct val="90000"/>
              </a:lnSpc>
            </a:pPr>
            <a:r>
              <a:rPr lang="tr-TR" sz="1600" smtClean="0"/>
              <a:t> Operasyon öncesi rutin olarak anti-HCV testinin yapılması önerilmemektedir</a:t>
            </a:r>
          </a:p>
        </p:txBody>
      </p:sp>
      <p:pic>
        <p:nvPicPr>
          <p:cNvPr id="57347" name="Resim 3"/>
          <p:cNvPicPr>
            <a:picLocks noChangeAspect="1"/>
          </p:cNvPicPr>
          <p:nvPr/>
        </p:nvPicPr>
        <p:blipFill>
          <a:blip r:embed="rId2"/>
          <a:srcRect/>
          <a:stretch>
            <a:fillRect/>
          </a:stretch>
        </p:blipFill>
        <p:spPr bwMode="auto">
          <a:xfrm>
            <a:off x="198438" y="4084638"/>
            <a:ext cx="2773362" cy="27733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Unvan 1"/>
          <p:cNvSpPr>
            <a:spLocks noGrp="1"/>
          </p:cNvSpPr>
          <p:nvPr>
            <p:ph type="title"/>
          </p:nvPr>
        </p:nvSpPr>
        <p:spPr>
          <a:xfrm>
            <a:off x="2592388" y="623888"/>
            <a:ext cx="8912225" cy="1281112"/>
          </a:xfrm>
        </p:spPr>
        <p:txBody>
          <a:bodyPr/>
          <a:lstStyle/>
          <a:p>
            <a:pPr eaLnBrk="1" hangingPunct="1"/>
            <a:r>
              <a:rPr lang="tr-TR" smtClean="0"/>
              <a:t>HCV Yönetiminde Tedavi</a:t>
            </a:r>
            <a:br>
              <a:rPr lang="tr-TR" smtClean="0"/>
            </a:br>
            <a:r>
              <a:rPr lang="tr-TR" smtClean="0"/>
              <a:t>Sonuçları</a:t>
            </a:r>
          </a:p>
        </p:txBody>
      </p:sp>
      <p:sp>
        <p:nvSpPr>
          <p:cNvPr id="58370" name="İçerik Yer Tutucusu 2"/>
          <p:cNvSpPr>
            <a:spLocks noGrp="1"/>
          </p:cNvSpPr>
          <p:nvPr>
            <p:ph idx="1"/>
          </p:nvPr>
        </p:nvSpPr>
        <p:spPr>
          <a:xfrm>
            <a:off x="2589213" y="2133600"/>
            <a:ext cx="8915400" cy="3778250"/>
          </a:xfrm>
        </p:spPr>
        <p:txBody>
          <a:bodyPr/>
          <a:lstStyle/>
          <a:p>
            <a:pPr eaLnBrk="1" hangingPunct="1"/>
            <a:r>
              <a:rPr lang="tr-TR" smtClean="0"/>
              <a:t>Tedavi tamamlandıktan sonra</a:t>
            </a:r>
          </a:p>
          <a:p>
            <a:pPr lvl="1" eaLnBrk="1" hangingPunct="1"/>
            <a:r>
              <a:rPr lang="tr-TR" smtClean="0"/>
              <a:t>Yüksek ALT ve</a:t>
            </a:r>
          </a:p>
          <a:p>
            <a:pPr lvl="1" eaLnBrk="1" hangingPunct="1"/>
            <a:r>
              <a:rPr lang="tr-TR" smtClean="0"/>
              <a:t>HCV-RNA pozitifliğinin devamı </a:t>
            </a:r>
            <a:r>
              <a:rPr lang="tr-TR" smtClean="0">
                <a:sym typeface="Wingdings" pitchFamily="2" charset="2"/>
              </a:rPr>
              <a:t></a:t>
            </a:r>
            <a:r>
              <a:rPr lang="tr-TR" smtClean="0"/>
              <a:t>Yanıtsızlık</a:t>
            </a:r>
          </a:p>
          <a:p>
            <a:pPr eaLnBrk="1" hangingPunct="1"/>
            <a:r>
              <a:rPr lang="tr-TR" smtClean="0"/>
              <a:t>Tedavinin 3. ayında HCV-RNA pozitifliğinin devamı</a:t>
            </a:r>
          </a:p>
          <a:p>
            <a:pPr eaLnBrk="1" hangingPunct="1"/>
            <a:r>
              <a:rPr lang="tr-TR" smtClean="0"/>
              <a:t> Tedavi sonunda yanıt alınmış iken</a:t>
            </a:r>
          </a:p>
          <a:p>
            <a:pPr lvl="1" eaLnBrk="1" hangingPunct="1"/>
            <a:r>
              <a:rPr lang="tr-TR" smtClean="0"/>
              <a:t> ALT düzeylerinde artış olması</a:t>
            </a:r>
          </a:p>
          <a:p>
            <a:pPr lvl="1" eaLnBrk="1" hangingPunct="1"/>
            <a:r>
              <a:rPr lang="tr-TR" smtClean="0"/>
              <a:t> HCV-RNA yeniden pozitifleşmesi</a:t>
            </a:r>
            <a:r>
              <a:rPr lang="tr-TR" smtClean="0">
                <a:sym typeface="Wingdings" pitchFamily="2" charset="2"/>
              </a:rPr>
              <a:t></a:t>
            </a:r>
            <a:r>
              <a:rPr lang="tr-TR" smtClean="0"/>
              <a:t> Relaps</a:t>
            </a:r>
          </a:p>
          <a:p>
            <a:pPr eaLnBrk="1" hangingPunct="1"/>
            <a:r>
              <a:rPr lang="tr-TR" smtClean="0"/>
              <a:t>Tedaviden 6 ay sonra normal ALT düzeyleri ve HCV-RNA negatifliğinin devamı </a:t>
            </a:r>
            <a:r>
              <a:rPr lang="tr-TR" smtClean="0">
                <a:sym typeface="Wingdings" pitchFamily="2" charset="2"/>
              </a:rPr>
              <a:t></a:t>
            </a:r>
            <a:r>
              <a:rPr lang="tr-TR" smtClean="0"/>
              <a:t>Kalıcı virolojik yanıt (KVY)</a:t>
            </a:r>
          </a:p>
          <a:p>
            <a:pPr eaLnBrk="1" hangingPunct="1"/>
            <a:r>
              <a:rPr lang="tr-TR" smtClean="0"/>
              <a:t>KVY oranları %50</a:t>
            </a:r>
          </a:p>
          <a:p>
            <a:pPr lvl="1" eaLnBrk="1" hangingPunct="1"/>
            <a:endParaRPr lang="tr-TR"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Unvan 1"/>
          <p:cNvSpPr>
            <a:spLocks noGrp="1"/>
          </p:cNvSpPr>
          <p:nvPr>
            <p:ph type="title"/>
          </p:nvPr>
        </p:nvSpPr>
        <p:spPr>
          <a:xfrm>
            <a:off x="2592388" y="623888"/>
            <a:ext cx="8912225" cy="1281112"/>
          </a:xfrm>
        </p:spPr>
        <p:txBody>
          <a:bodyPr/>
          <a:lstStyle/>
          <a:p>
            <a:pPr eaLnBrk="1" hangingPunct="1"/>
            <a:r>
              <a:rPr lang="tr-TR" smtClean="0"/>
              <a:t>KHC Tedavisi ile İlişkili Yan</a:t>
            </a:r>
            <a:br>
              <a:rPr lang="tr-TR" smtClean="0"/>
            </a:br>
            <a:r>
              <a:rPr lang="tr-TR" smtClean="0"/>
              <a:t>Etkiler</a:t>
            </a:r>
          </a:p>
        </p:txBody>
      </p:sp>
      <p:sp>
        <p:nvSpPr>
          <p:cNvPr id="3" name="İçerik Yer Tutucusu 2"/>
          <p:cNvSpPr>
            <a:spLocks noGrp="1"/>
          </p:cNvSpPr>
          <p:nvPr>
            <p:ph idx="1"/>
          </p:nvPr>
        </p:nvSpPr>
        <p:spPr>
          <a:xfrm>
            <a:off x="2589213" y="2133600"/>
            <a:ext cx="8915400" cy="3778250"/>
          </a:xfrm>
        </p:spPr>
        <p:txBody>
          <a:bodyPr numCol="2" rtlCol="0">
            <a:normAutofit/>
          </a:bodyPr>
          <a:lstStyle/>
          <a:p>
            <a:pPr eaLnBrk="1" fontAlgn="auto" hangingPunct="1">
              <a:spcAft>
                <a:spcPts val="0"/>
              </a:spcAft>
              <a:buFont typeface="Wingdings 3" charset="2"/>
              <a:buChar char=""/>
              <a:defRPr/>
            </a:pPr>
            <a:r>
              <a:rPr lang="tr-TR" dirty="0">
                <a:solidFill>
                  <a:schemeClr val="tx1">
                    <a:lumMod val="75000"/>
                    <a:lumOff val="25000"/>
                  </a:schemeClr>
                </a:solidFill>
              </a:rPr>
              <a:t>Grip benzeri yakınmalar</a:t>
            </a:r>
          </a:p>
          <a:p>
            <a:pPr eaLnBrk="1" fontAlgn="auto" hangingPunct="1">
              <a:spcAft>
                <a:spcPts val="0"/>
              </a:spcAft>
              <a:buFont typeface="Wingdings 3" charset="2"/>
              <a:buChar char=""/>
              <a:defRPr/>
            </a:pPr>
            <a:r>
              <a:rPr lang="tr-TR" dirty="0" err="1" smtClean="0">
                <a:solidFill>
                  <a:schemeClr val="tx1">
                    <a:lumMod val="75000"/>
                    <a:lumOff val="25000"/>
                  </a:schemeClr>
                </a:solidFill>
              </a:rPr>
              <a:t>Nöropsikiyatrik</a:t>
            </a:r>
            <a:r>
              <a:rPr lang="tr-TR" dirty="0" smtClean="0">
                <a:solidFill>
                  <a:schemeClr val="tx1">
                    <a:lumMod val="75000"/>
                    <a:lumOff val="25000"/>
                  </a:schemeClr>
                </a:solidFill>
              </a:rPr>
              <a:t> </a:t>
            </a:r>
            <a:r>
              <a:rPr lang="tr-TR" dirty="0">
                <a:solidFill>
                  <a:schemeClr val="tx1">
                    <a:lumMod val="75000"/>
                    <a:lumOff val="25000"/>
                  </a:schemeClr>
                </a:solidFill>
              </a:rPr>
              <a:t>yakınmalar</a:t>
            </a:r>
          </a:p>
          <a:p>
            <a:pPr lvl="1" eaLnBrk="1" fontAlgn="auto" hangingPunct="1">
              <a:spcAft>
                <a:spcPts val="0"/>
              </a:spcAft>
              <a:buFont typeface="Wingdings 3" charset="2"/>
              <a:buChar char=""/>
              <a:defRPr/>
            </a:pPr>
            <a:r>
              <a:rPr lang="tr-TR" dirty="0" smtClean="0">
                <a:solidFill>
                  <a:schemeClr val="tx1">
                    <a:lumMod val="75000"/>
                    <a:lumOff val="25000"/>
                  </a:schemeClr>
                </a:solidFill>
              </a:rPr>
              <a:t>Depresyon </a:t>
            </a:r>
            <a:r>
              <a:rPr lang="tr-TR" dirty="0">
                <a:solidFill>
                  <a:schemeClr val="tx1">
                    <a:lumMod val="75000"/>
                    <a:lumOff val="25000"/>
                  </a:schemeClr>
                </a:solidFill>
              </a:rPr>
              <a:t>(%60)</a:t>
            </a:r>
          </a:p>
          <a:p>
            <a:pPr lvl="1" eaLnBrk="1" fontAlgn="auto" hangingPunct="1">
              <a:spcAft>
                <a:spcPts val="0"/>
              </a:spcAft>
              <a:buFont typeface="Wingdings 3" charset="2"/>
              <a:buChar char=""/>
              <a:defRPr/>
            </a:pPr>
            <a:r>
              <a:rPr lang="tr-TR" dirty="0" smtClean="0">
                <a:solidFill>
                  <a:schemeClr val="tx1">
                    <a:lumMod val="75000"/>
                    <a:lumOff val="25000"/>
                  </a:schemeClr>
                </a:solidFill>
              </a:rPr>
              <a:t>İntihar </a:t>
            </a:r>
            <a:r>
              <a:rPr lang="tr-TR" dirty="0">
                <a:solidFill>
                  <a:schemeClr val="tx1">
                    <a:lumMod val="75000"/>
                    <a:lumOff val="25000"/>
                  </a:schemeClr>
                </a:solidFill>
              </a:rPr>
              <a:t>eğilimi</a:t>
            </a:r>
          </a:p>
          <a:p>
            <a:pPr lvl="1" eaLnBrk="1" fontAlgn="auto" hangingPunct="1">
              <a:spcAft>
                <a:spcPts val="0"/>
              </a:spcAft>
              <a:buFont typeface="Wingdings 3" charset="2"/>
              <a:buChar char=""/>
              <a:defRPr/>
            </a:pPr>
            <a:r>
              <a:rPr lang="tr-TR" dirty="0" err="1" smtClean="0">
                <a:solidFill>
                  <a:schemeClr val="tx1">
                    <a:lumMod val="75000"/>
                    <a:lumOff val="25000"/>
                  </a:schemeClr>
                </a:solidFill>
              </a:rPr>
              <a:t>Nörokognitif</a:t>
            </a:r>
            <a:r>
              <a:rPr lang="tr-TR" dirty="0" smtClean="0">
                <a:solidFill>
                  <a:schemeClr val="tx1">
                    <a:lumMod val="75000"/>
                    <a:lumOff val="25000"/>
                  </a:schemeClr>
                </a:solidFill>
              </a:rPr>
              <a:t> </a:t>
            </a:r>
            <a:r>
              <a:rPr lang="tr-TR" dirty="0">
                <a:solidFill>
                  <a:schemeClr val="tx1">
                    <a:lumMod val="75000"/>
                    <a:lumOff val="25000"/>
                  </a:schemeClr>
                </a:solidFill>
              </a:rPr>
              <a:t>semptomlar</a:t>
            </a:r>
          </a:p>
          <a:p>
            <a:pPr eaLnBrk="1" fontAlgn="auto" hangingPunct="1">
              <a:spcAft>
                <a:spcPts val="0"/>
              </a:spcAft>
              <a:buFont typeface="Wingdings 3" charset="2"/>
              <a:buChar char=""/>
              <a:defRPr/>
            </a:pPr>
            <a:r>
              <a:rPr lang="tr-TR" dirty="0" smtClean="0">
                <a:solidFill>
                  <a:schemeClr val="tx1">
                    <a:lumMod val="75000"/>
                    <a:lumOff val="25000"/>
                  </a:schemeClr>
                </a:solidFill>
              </a:rPr>
              <a:t>Halsizlik</a:t>
            </a:r>
            <a:endParaRPr lang="tr-TR" dirty="0">
              <a:solidFill>
                <a:schemeClr val="tx1">
                  <a:lumMod val="75000"/>
                  <a:lumOff val="25000"/>
                </a:schemeClr>
              </a:solidFill>
            </a:endParaRPr>
          </a:p>
          <a:p>
            <a:pPr eaLnBrk="1" fontAlgn="auto" hangingPunct="1">
              <a:spcAft>
                <a:spcPts val="0"/>
              </a:spcAft>
              <a:buFont typeface="Wingdings 3" charset="2"/>
              <a:buChar char=""/>
              <a:defRPr/>
            </a:pPr>
            <a:r>
              <a:rPr lang="tr-TR" dirty="0" smtClean="0">
                <a:solidFill>
                  <a:schemeClr val="tx1">
                    <a:lumMod val="75000"/>
                    <a:lumOff val="25000"/>
                  </a:schemeClr>
                </a:solidFill>
              </a:rPr>
              <a:t>İştahsızlık</a:t>
            </a:r>
          </a:p>
          <a:p>
            <a:pPr eaLnBrk="1" fontAlgn="auto" hangingPunct="1">
              <a:spcAft>
                <a:spcPts val="0"/>
              </a:spcAft>
              <a:buFont typeface="Wingdings 3" charset="2"/>
              <a:buChar char=""/>
              <a:defRPr/>
            </a:pPr>
            <a:endParaRPr lang="tr-TR" dirty="0">
              <a:solidFill>
                <a:schemeClr val="tx1">
                  <a:lumMod val="75000"/>
                  <a:lumOff val="25000"/>
                </a:schemeClr>
              </a:solidFill>
            </a:endParaRPr>
          </a:p>
          <a:p>
            <a:pPr eaLnBrk="1" fontAlgn="auto" hangingPunct="1">
              <a:spcAft>
                <a:spcPts val="0"/>
              </a:spcAft>
              <a:buFont typeface="Wingdings 3" charset="2"/>
              <a:buChar char=""/>
              <a:defRPr/>
            </a:pPr>
            <a:endParaRPr lang="tr-TR" dirty="0">
              <a:solidFill>
                <a:schemeClr val="tx1">
                  <a:lumMod val="75000"/>
                  <a:lumOff val="25000"/>
                </a:schemeClr>
              </a:solidFill>
            </a:endParaRPr>
          </a:p>
          <a:p>
            <a:pPr eaLnBrk="1" fontAlgn="auto" hangingPunct="1">
              <a:spcAft>
                <a:spcPts val="0"/>
              </a:spcAft>
              <a:buFont typeface="Wingdings 3" charset="2"/>
              <a:buChar char=""/>
              <a:defRPr/>
            </a:pPr>
            <a:r>
              <a:rPr lang="tr-TR" dirty="0" smtClean="0">
                <a:solidFill>
                  <a:schemeClr val="tx1">
                    <a:lumMod val="75000"/>
                    <a:lumOff val="25000"/>
                  </a:schemeClr>
                </a:solidFill>
              </a:rPr>
              <a:t>Cinsel </a:t>
            </a:r>
            <a:r>
              <a:rPr lang="tr-TR" dirty="0">
                <a:solidFill>
                  <a:schemeClr val="tx1">
                    <a:lumMod val="75000"/>
                    <a:lumOff val="25000"/>
                  </a:schemeClr>
                </a:solidFill>
              </a:rPr>
              <a:t>fonksiyon bozuklukları</a:t>
            </a:r>
          </a:p>
          <a:p>
            <a:pPr eaLnBrk="1" fontAlgn="auto" hangingPunct="1">
              <a:spcAft>
                <a:spcPts val="0"/>
              </a:spcAft>
              <a:buFont typeface="Wingdings 3" charset="2"/>
              <a:buChar char=""/>
              <a:defRPr/>
            </a:pPr>
            <a:r>
              <a:rPr lang="tr-TR" dirty="0" err="1" smtClean="0">
                <a:solidFill>
                  <a:schemeClr val="tx1">
                    <a:lumMod val="75000"/>
                    <a:lumOff val="25000"/>
                  </a:schemeClr>
                </a:solidFill>
              </a:rPr>
              <a:t>Alopesi</a:t>
            </a:r>
            <a:endParaRPr lang="tr-TR" dirty="0">
              <a:solidFill>
                <a:schemeClr val="tx1">
                  <a:lumMod val="75000"/>
                  <a:lumOff val="25000"/>
                </a:schemeClr>
              </a:solidFill>
            </a:endParaRPr>
          </a:p>
          <a:p>
            <a:pPr eaLnBrk="1" fontAlgn="auto" hangingPunct="1">
              <a:spcAft>
                <a:spcPts val="0"/>
              </a:spcAft>
              <a:buFont typeface="Wingdings 3" charset="2"/>
              <a:buChar char=""/>
              <a:defRPr/>
            </a:pPr>
            <a:r>
              <a:rPr lang="tr-TR" dirty="0" smtClean="0">
                <a:solidFill>
                  <a:schemeClr val="tx1">
                    <a:lumMod val="75000"/>
                    <a:lumOff val="25000"/>
                  </a:schemeClr>
                </a:solidFill>
              </a:rPr>
              <a:t>Nadir </a:t>
            </a:r>
            <a:r>
              <a:rPr lang="tr-TR" dirty="0">
                <a:solidFill>
                  <a:schemeClr val="tx1">
                    <a:lumMod val="75000"/>
                    <a:lumOff val="25000"/>
                  </a:schemeClr>
                </a:solidFill>
              </a:rPr>
              <a:t>görülenler</a:t>
            </a:r>
          </a:p>
          <a:p>
            <a:pPr lvl="1" eaLnBrk="1" fontAlgn="auto" hangingPunct="1">
              <a:spcAft>
                <a:spcPts val="0"/>
              </a:spcAft>
              <a:buFont typeface="Wingdings 3" charset="2"/>
              <a:buChar char=""/>
              <a:defRPr/>
            </a:pPr>
            <a:r>
              <a:rPr lang="tr-TR" dirty="0" err="1" smtClean="0">
                <a:solidFill>
                  <a:schemeClr val="tx1">
                    <a:lumMod val="75000"/>
                    <a:lumOff val="25000"/>
                  </a:schemeClr>
                </a:solidFill>
              </a:rPr>
              <a:t>Retinopati</a:t>
            </a:r>
            <a:endParaRPr lang="tr-TR" dirty="0">
              <a:solidFill>
                <a:schemeClr val="tx1">
                  <a:lumMod val="75000"/>
                  <a:lumOff val="25000"/>
                </a:schemeClr>
              </a:solidFill>
            </a:endParaRPr>
          </a:p>
          <a:p>
            <a:pPr lvl="1" eaLnBrk="1" fontAlgn="auto" hangingPunct="1">
              <a:spcAft>
                <a:spcPts val="0"/>
              </a:spcAft>
              <a:buFont typeface="Wingdings 3" charset="2"/>
              <a:buChar char=""/>
              <a:defRPr/>
            </a:pPr>
            <a:r>
              <a:rPr lang="tr-TR" dirty="0" err="1" smtClean="0">
                <a:solidFill>
                  <a:schemeClr val="tx1">
                    <a:lumMod val="75000"/>
                    <a:lumOff val="25000"/>
                  </a:schemeClr>
                </a:solidFill>
              </a:rPr>
              <a:t>Sarkoidoz</a:t>
            </a:r>
            <a:endParaRPr lang="tr-TR"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388" y="623888"/>
            <a:ext cx="8912225" cy="1281112"/>
          </a:xfrm>
        </p:spPr>
        <p:txBody>
          <a:bodyPr rtlCol="0">
            <a:normAutofit fontScale="90000"/>
          </a:bodyPr>
          <a:lstStyle/>
          <a:p>
            <a:pPr eaLnBrk="1" fontAlgn="auto" hangingPunct="1">
              <a:spcAft>
                <a:spcPts val="0"/>
              </a:spcAft>
              <a:defRPr/>
            </a:pPr>
            <a:r>
              <a:rPr lang="tr-TR" dirty="0">
                <a:solidFill>
                  <a:schemeClr val="tx1">
                    <a:lumMod val="85000"/>
                    <a:lumOff val="15000"/>
                  </a:schemeClr>
                </a:solidFill>
              </a:rPr>
              <a:t>HCV </a:t>
            </a:r>
            <a:r>
              <a:rPr lang="tr-TR" dirty="0" err="1">
                <a:solidFill>
                  <a:schemeClr val="tx1">
                    <a:lumMod val="85000"/>
                    <a:lumOff val="15000"/>
                  </a:schemeClr>
                </a:solidFill>
              </a:rPr>
              <a:t>B</a:t>
            </a:r>
            <a:r>
              <a:rPr lang="tr-TR" dirty="0" err="1" smtClean="0">
                <a:solidFill>
                  <a:schemeClr val="tx1">
                    <a:lumMod val="85000"/>
                    <a:lumOff val="15000"/>
                  </a:schemeClr>
                </a:solidFill>
              </a:rPr>
              <a:t>ulaşı</a:t>
            </a:r>
            <a:r>
              <a:rPr lang="tr-TR" dirty="0" smtClean="0">
                <a:solidFill>
                  <a:schemeClr val="tx1">
                    <a:lumMod val="85000"/>
                    <a:lumOff val="15000"/>
                  </a:schemeClr>
                </a:solidFill>
              </a:rPr>
              <a:t> Sonrası Sağlık Çalışanlarının İzlemi ve Tedavisi</a:t>
            </a:r>
            <a:r>
              <a:rPr lang="tr-TR" dirty="0">
                <a:solidFill>
                  <a:schemeClr val="tx1">
                    <a:lumMod val="85000"/>
                    <a:lumOff val="15000"/>
                  </a:schemeClr>
                </a:solidFill>
              </a:rPr>
              <a:t/>
            </a:r>
            <a:br>
              <a:rPr lang="tr-TR" dirty="0">
                <a:solidFill>
                  <a:schemeClr val="tx1">
                    <a:lumMod val="85000"/>
                    <a:lumOff val="15000"/>
                  </a:schemeClr>
                </a:solidFill>
              </a:rPr>
            </a:br>
            <a:endParaRPr lang="tr-TR" dirty="0">
              <a:solidFill>
                <a:schemeClr val="tx1">
                  <a:lumMod val="85000"/>
                  <a:lumOff val="15000"/>
                </a:schemeClr>
              </a:solidFill>
            </a:endParaRPr>
          </a:p>
        </p:txBody>
      </p:sp>
      <p:sp>
        <p:nvSpPr>
          <p:cNvPr id="60418" name="İçerik Yer Tutucusu 2"/>
          <p:cNvSpPr>
            <a:spLocks noGrp="1"/>
          </p:cNvSpPr>
          <p:nvPr>
            <p:ph idx="1"/>
          </p:nvPr>
        </p:nvSpPr>
        <p:spPr>
          <a:xfrm>
            <a:off x="2589213" y="2133600"/>
            <a:ext cx="8915400" cy="3778250"/>
          </a:xfrm>
        </p:spPr>
        <p:txBody>
          <a:bodyPr/>
          <a:lstStyle/>
          <a:p>
            <a:pPr eaLnBrk="1" hangingPunct="1">
              <a:lnSpc>
                <a:spcPct val="90000"/>
              </a:lnSpc>
            </a:pPr>
            <a:r>
              <a:rPr lang="tr-TR" smtClean="0"/>
              <a:t>Perkütan temas sonrası enfeksiyon riski yaklaşık %1.8 (sınırlar 0- 7)'dir. </a:t>
            </a:r>
          </a:p>
          <a:p>
            <a:pPr eaLnBrk="1" hangingPunct="1">
              <a:lnSpc>
                <a:spcPct val="90000"/>
              </a:lnSpc>
            </a:pPr>
            <a:endParaRPr lang="tr-TR" smtClean="0"/>
          </a:p>
          <a:p>
            <a:pPr eaLnBrk="1" hangingPunct="1">
              <a:lnSpc>
                <a:spcPct val="90000"/>
              </a:lnSpc>
            </a:pPr>
            <a:r>
              <a:rPr lang="tr-TR" smtClean="0"/>
              <a:t>Sağlam olmayan deriden ve insan ısınğı ile bulaşma riski bildirilmemiştir. </a:t>
            </a:r>
          </a:p>
          <a:p>
            <a:pPr eaLnBrk="1" hangingPunct="1">
              <a:lnSpc>
                <a:spcPct val="90000"/>
              </a:lnSpc>
            </a:pPr>
            <a:endParaRPr lang="tr-TR" smtClean="0"/>
          </a:p>
          <a:p>
            <a:pPr eaLnBrk="1" hangingPunct="1">
              <a:lnSpc>
                <a:spcPct val="90000"/>
              </a:lnSpc>
            </a:pPr>
            <a:r>
              <a:rPr lang="tr-TR" smtClean="0"/>
              <a:t>Enfeksiyona neden olan infekte materyal olarak kan ve immunoglobulin preparatları dökümante edilmiş iken, kan ürünleri, kanlı sıvılar, semen ve vajinal sıvı da muhtemel bulaş kaynağı olabilmektedir. Tükrük, idrar ve dışkı ise bulaştırıcı olarak kabul edilmemektedir.</a:t>
            </a:r>
          </a:p>
          <a:p>
            <a:pPr eaLnBrk="1" hangingPunct="1">
              <a:lnSpc>
                <a:spcPct val="90000"/>
              </a:lnSpc>
            </a:pPr>
            <a:endParaRPr lang="tr-TR" smtClean="0"/>
          </a:p>
          <a:p>
            <a:pPr eaLnBrk="1" hangingPunct="1">
              <a:lnSpc>
                <a:spcPct val="90000"/>
              </a:lnSpc>
            </a:pPr>
            <a:r>
              <a:rPr lang="tr-TR" smtClean="0"/>
              <a:t>Sağlık çalışanlarında HCV (anti-HCV) kontrolü; iğne batması, kesici aletlerle yaralanma, mukozal bulaşma ve HCV pozitif kan ürünleri ile temas sonrası yapılmalıdır.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idx="4294967295"/>
          </p:nvPr>
        </p:nvSpPr>
        <p:spPr/>
        <p:txBody>
          <a:bodyPr/>
          <a:lstStyle/>
          <a:p>
            <a:pPr eaLnBrk="1" hangingPunct="1"/>
            <a:r>
              <a:rPr lang="tr-TR" sz="3200" smtClean="0"/>
              <a:t>HCV Bulaşı Sonrası Sağlık Çalışanlarının İzlemi ve Tedavisi</a:t>
            </a:r>
            <a:br>
              <a:rPr lang="tr-TR" sz="3200" smtClean="0"/>
            </a:br>
            <a:endParaRPr lang="tr-TR" sz="3200" smtClean="0"/>
          </a:p>
        </p:txBody>
      </p:sp>
      <p:sp>
        <p:nvSpPr>
          <p:cNvPr id="62466" name="Rectangle 3"/>
          <p:cNvSpPr>
            <a:spLocks noGrp="1"/>
          </p:cNvSpPr>
          <p:nvPr>
            <p:ph type="body" idx="4294967295"/>
          </p:nvPr>
        </p:nvSpPr>
        <p:spPr/>
        <p:txBody>
          <a:bodyPr/>
          <a:lstStyle/>
          <a:p>
            <a:pPr eaLnBrk="1" hangingPunct="1">
              <a:lnSpc>
                <a:spcPct val="90000"/>
              </a:lnSpc>
            </a:pPr>
            <a:r>
              <a:rPr lang="tr-TR" smtClean="0"/>
              <a:t>HCV pozitif kaynaktan iğne veya kesici aletlerle bulaşma sonrası ortalama infeksiyon insidansi % 1.8 (sınırlar %0- 7)'dir (36). Bugüne kadar sağlam deriden bulaşma bildirilmemiştir.</a:t>
            </a:r>
          </a:p>
          <a:p>
            <a:pPr eaLnBrk="1" hangingPunct="1">
              <a:lnSpc>
                <a:spcPct val="90000"/>
              </a:lnSpc>
            </a:pPr>
            <a:endParaRPr lang="tr-TR" smtClean="0"/>
          </a:p>
          <a:p>
            <a:pPr eaLnBrk="1" hangingPunct="1">
              <a:lnSpc>
                <a:spcPct val="90000"/>
              </a:lnSpc>
            </a:pPr>
            <a:r>
              <a:rPr lang="tr-TR" smtClean="0"/>
              <a:t>Kanın konjuktivaya sıçraması ile bulaşma tanımlanmıştır.</a:t>
            </a:r>
          </a:p>
          <a:p>
            <a:pPr eaLnBrk="1" hangingPunct="1">
              <a:lnSpc>
                <a:spcPct val="90000"/>
              </a:lnSpc>
            </a:pPr>
            <a:endParaRPr lang="tr-TR" smtClean="0"/>
          </a:p>
          <a:p>
            <a:pPr eaLnBrk="1" hangingPunct="1"/>
            <a:r>
              <a:rPr lang="tr-TR" smtClean="0"/>
              <a:t>Sağlık çalışanlarına kuşkulu bir bulaşma olduğunda HCV hakkında ayrıntılı bilgi verilmelidir.</a:t>
            </a:r>
          </a:p>
          <a:p>
            <a:pPr eaLnBrk="1" hangingPunct="1"/>
            <a:endParaRPr lang="tr-TR" smtClean="0"/>
          </a:p>
          <a:p>
            <a:pPr eaLnBrk="1" hangingPunct="1"/>
            <a:r>
              <a:rPr lang="tr-TR" smtClean="0"/>
              <a:t>Başlangıçta ve izlem sırasında bazı testler istenmelidir</a:t>
            </a:r>
          </a:p>
          <a:p>
            <a:pPr eaLnBrk="1" hangingPunct="1"/>
            <a:endParaRPr lang="tr-TR" smtClean="0"/>
          </a:p>
          <a:p>
            <a:pPr eaLnBrk="1" hangingPunct="1"/>
            <a:r>
              <a:rPr lang="tr-TR" smtClean="0"/>
              <a:t>Başlangıçta istenmesi gerekli testler: anti-HCV, HCV RNA ve ALT.</a:t>
            </a:r>
          </a:p>
          <a:p>
            <a:pPr eaLnBrk="1" hangingPunct="1"/>
            <a:endParaRPr lang="tr-T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Unvan 1"/>
          <p:cNvSpPr>
            <a:spLocks noGrp="1"/>
          </p:cNvSpPr>
          <p:nvPr>
            <p:ph type="title"/>
          </p:nvPr>
        </p:nvSpPr>
        <p:spPr>
          <a:xfrm>
            <a:off x="2592388" y="623888"/>
            <a:ext cx="8912225" cy="1281112"/>
          </a:xfrm>
        </p:spPr>
        <p:txBody>
          <a:bodyPr/>
          <a:lstStyle/>
          <a:p>
            <a:pPr eaLnBrk="1" hangingPunct="1"/>
            <a:endParaRPr lang="tr-TR" smtClean="0"/>
          </a:p>
        </p:txBody>
      </p:sp>
      <p:sp>
        <p:nvSpPr>
          <p:cNvPr id="22530" name="İçerik Yer Tutucusu 2"/>
          <p:cNvSpPr>
            <a:spLocks noGrp="1"/>
          </p:cNvSpPr>
          <p:nvPr>
            <p:ph idx="1"/>
          </p:nvPr>
        </p:nvSpPr>
        <p:spPr>
          <a:xfrm>
            <a:off x="2589213" y="2133600"/>
            <a:ext cx="8915400" cy="3778250"/>
          </a:xfrm>
        </p:spPr>
        <p:txBody>
          <a:bodyPr/>
          <a:lstStyle/>
          <a:p>
            <a:pPr eaLnBrk="1" hangingPunct="1"/>
            <a:r>
              <a:rPr lang="tr-TR" sz="1600" smtClean="0"/>
              <a:t>Dünyada 210 milyon kişi HCV ile infekte</a:t>
            </a:r>
          </a:p>
          <a:p>
            <a:pPr eaLnBrk="1" hangingPunct="1"/>
            <a:endParaRPr lang="tr-TR" sz="1600" smtClean="0"/>
          </a:p>
          <a:p>
            <a:pPr eaLnBrk="1" hangingPunct="1"/>
            <a:r>
              <a:rPr lang="tr-TR" sz="1600" smtClean="0"/>
              <a:t>Mısır’da &lt;%5, Japonya’da %2-3, ABD ve Fransa’da %1-2, diğer Avrupa ülkelerinde ise %0.3-1</a:t>
            </a:r>
          </a:p>
          <a:p>
            <a:pPr eaLnBrk="1" hangingPunct="1"/>
            <a:endParaRPr lang="tr-TR" sz="1600" smtClean="0"/>
          </a:p>
          <a:p>
            <a:pPr eaLnBrk="1" hangingPunct="1"/>
            <a:r>
              <a:rPr lang="tr-TR" sz="1600" smtClean="0"/>
              <a:t>Yılda yaklaşık 35.000 yeni vaka</a:t>
            </a:r>
          </a:p>
          <a:p>
            <a:pPr eaLnBrk="1" hangingPunct="1"/>
            <a:endParaRPr lang="tr-TR" sz="1600" smtClean="0"/>
          </a:p>
          <a:p>
            <a:pPr eaLnBrk="1" hangingPunct="1"/>
            <a:r>
              <a:rPr lang="tr-TR" sz="1600" smtClean="0"/>
              <a:t>Yılda 10-12 bin ölüm HCV infeksiyonuna bağlı </a:t>
            </a:r>
          </a:p>
          <a:p>
            <a:pPr eaLnBrk="1" hangingPunct="1"/>
            <a:endParaRPr lang="tr-TR" sz="1600" smtClean="0"/>
          </a:p>
          <a:p>
            <a:pPr eaLnBrk="1" hangingPunct="1"/>
            <a:r>
              <a:rPr lang="tr-TR" sz="1600" smtClean="0"/>
              <a:t>Ülkemizdeki anti-HCV seropozitifliği %0.5 ile %1.8</a:t>
            </a:r>
          </a:p>
          <a:p>
            <a:pPr eaLnBrk="1" hangingPunct="1"/>
            <a:endParaRPr lang="tr-TR" sz="1600" smtClean="0"/>
          </a:p>
          <a:p>
            <a:pPr eaLnBrk="1" hangingPunct="1"/>
            <a:r>
              <a:rPr lang="fi-FI" sz="1600" smtClean="0"/>
              <a:t>Tahmini vaka 700 bin-1 milyon</a:t>
            </a:r>
            <a:endParaRPr lang="tr-TR" sz="160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Unvan 1"/>
          <p:cNvSpPr>
            <a:spLocks noGrp="1"/>
          </p:cNvSpPr>
          <p:nvPr>
            <p:ph type="title"/>
          </p:nvPr>
        </p:nvSpPr>
        <p:spPr>
          <a:xfrm>
            <a:off x="2592388" y="623888"/>
            <a:ext cx="8912225" cy="1281112"/>
          </a:xfrm>
        </p:spPr>
        <p:txBody>
          <a:bodyPr/>
          <a:lstStyle/>
          <a:p>
            <a:pPr eaLnBrk="1" hangingPunct="1"/>
            <a:r>
              <a:rPr lang="tr-TR" sz="3200" smtClean="0"/>
              <a:t>HCV Bulaşı Sonrası Sağlık Çalışanlarının İzlemi ve Tedavisi</a:t>
            </a:r>
          </a:p>
        </p:txBody>
      </p:sp>
      <p:sp>
        <p:nvSpPr>
          <p:cNvPr id="63490" name="İçerik Yer Tutucusu 2"/>
          <p:cNvSpPr>
            <a:spLocks noGrp="1"/>
          </p:cNvSpPr>
          <p:nvPr>
            <p:ph idx="1"/>
          </p:nvPr>
        </p:nvSpPr>
        <p:spPr>
          <a:xfrm>
            <a:off x="2589213" y="2133600"/>
            <a:ext cx="8915400" cy="3778250"/>
          </a:xfrm>
        </p:spPr>
        <p:txBody>
          <a:bodyPr/>
          <a:lstStyle/>
          <a:p>
            <a:pPr eaLnBrk="1" hangingPunct="1"/>
            <a:r>
              <a:rPr lang="tr-TR" smtClean="0"/>
              <a:t>İzlemde istenmesi gerekli testler: Bulaşma sonrası 4-8. haftalar arasında HCV RNA; 4-6. aylar arasında anti HCV, HCV RNA ve ALT</a:t>
            </a:r>
          </a:p>
          <a:p>
            <a:pPr eaLnBrk="1" hangingPunct="1"/>
            <a:endParaRPr lang="tr-TR" smtClean="0"/>
          </a:p>
          <a:p>
            <a:pPr eaLnBrk="1" hangingPunct="1"/>
            <a:r>
              <a:rPr lang="tr-TR" smtClean="0"/>
              <a:t>Bugüne kadar bulaşma kuşkusu olanlarda etkinliği ispatlanmış temas sonrası profilaksi bulunmamaktadır. İmmunoglobulin  ve antiviral ajanlar önerilmemektedir.</a:t>
            </a:r>
          </a:p>
          <a:p>
            <a:pPr eaLnBrk="1" hangingPunct="1"/>
            <a:endParaRPr lang="tr-TR" smtClean="0"/>
          </a:p>
          <a:p>
            <a:pPr eaLnBrk="1" hangingPunct="1"/>
            <a:r>
              <a:rPr lang="tr-TR" smtClean="0"/>
              <a:t>Akut HCV infeksiyonu doğrulandığında ise 8-12 hafta beklenerek tedaviye başlanmalıdır.</a:t>
            </a:r>
          </a:p>
          <a:p>
            <a:pPr eaLnBrk="1" hangingPunct="1">
              <a:buFont typeface="Wingdings 3" pitchFamily="18" charset="2"/>
              <a:buNone/>
            </a:pPr>
            <a:endParaRPr lang="tr-TR"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p:cNvSpPr>
          <p:nvPr>
            <p:ph type="title" idx="4294967295"/>
          </p:nvPr>
        </p:nvSpPr>
        <p:spPr/>
        <p:txBody>
          <a:bodyPr/>
          <a:lstStyle/>
          <a:p>
            <a:pPr eaLnBrk="1" hangingPunct="1"/>
            <a:r>
              <a:rPr lang="tr-TR" smtClean="0"/>
              <a:t>Kaynaklar</a:t>
            </a:r>
          </a:p>
        </p:txBody>
      </p:sp>
      <p:sp>
        <p:nvSpPr>
          <p:cNvPr id="64514" name="Rectangle 3"/>
          <p:cNvSpPr>
            <a:spLocks noGrp="1"/>
          </p:cNvSpPr>
          <p:nvPr>
            <p:ph type="body" idx="4294967295"/>
          </p:nvPr>
        </p:nvSpPr>
        <p:spPr/>
        <p:txBody>
          <a:bodyPr/>
          <a:lstStyle/>
          <a:p>
            <a:pPr eaLnBrk="1" hangingPunct="1"/>
            <a:r>
              <a:rPr lang="tr-TR" smtClean="0"/>
              <a:t>Prof. Dr. Neşe Saltoğlu, İ.Ü. Cerrahpaşa Tıp Fakültesi Enfeksiyon Hastalıkları ve Klinik Mikrobiyoloji AD, VHSD 3 Ekim 2009 Kurs, İstanbul</a:t>
            </a:r>
          </a:p>
          <a:p>
            <a:pPr eaLnBrk="1" hangingPunct="1"/>
            <a:r>
              <a:rPr lang="tr-TR" smtClean="0"/>
              <a:t>Akut Hepatit C'nin Tanı ve Tedavisi, Dr. Ömür TABAK , Dr. Cüneyt MÜDERRİSOGLU , Dr. Hayri POLAT, Dr. Sedat IŞIK ,Dr. Gökçen GÖKCAN</a:t>
            </a:r>
          </a:p>
          <a:p>
            <a:pPr eaLnBrk="1" hangingPunct="1"/>
            <a:r>
              <a:rPr lang="tr-TR" smtClean="0"/>
              <a:t>TÜRKİYE KRONİK VİRAL HEPATİT TANI VE TEDAVİ REHBERİ 2015</a:t>
            </a:r>
          </a:p>
          <a:p>
            <a:pPr eaLnBrk="1" hangingPunct="1"/>
            <a:r>
              <a:rPr lang="tr-TR" smtClean="0"/>
              <a:t>Hepatit C, Prof. Dr. Hakan Şentürk</a:t>
            </a:r>
          </a:p>
          <a:p>
            <a:pPr eaLnBrk="1" hangingPunct="1"/>
            <a:r>
              <a:rPr lang="tr-TR" smtClean="0"/>
              <a:t>III. VİRAL HEPATİT TANI VE TEDAVİ REHBERİ ,Viral Hepatitle Savaşım Derneği, 10 ARALIK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Unvan 1"/>
          <p:cNvSpPr>
            <a:spLocks noGrp="1"/>
          </p:cNvSpPr>
          <p:nvPr>
            <p:ph type="title"/>
          </p:nvPr>
        </p:nvSpPr>
        <p:spPr>
          <a:xfrm>
            <a:off x="2592388" y="623888"/>
            <a:ext cx="8912225" cy="1281112"/>
          </a:xfrm>
        </p:spPr>
        <p:txBody>
          <a:bodyPr/>
          <a:lstStyle/>
          <a:p>
            <a:pPr eaLnBrk="1" hangingPunct="1"/>
            <a:r>
              <a:rPr lang="tr-TR" smtClean="0"/>
              <a:t>Bulaşma </a:t>
            </a:r>
          </a:p>
        </p:txBody>
      </p:sp>
      <p:sp>
        <p:nvSpPr>
          <p:cNvPr id="23554" name="İçerik Yer Tutucusu 2"/>
          <p:cNvSpPr>
            <a:spLocks noGrp="1"/>
          </p:cNvSpPr>
          <p:nvPr>
            <p:ph idx="1"/>
          </p:nvPr>
        </p:nvSpPr>
        <p:spPr>
          <a:xfrm>
            <a:off x="2589213" y="2133600"/>
            <a:ext cx="8915400" cy="3778250"/>
          </a:xfrm>
        </p:spPr>
        <p:txBody>
          <a:bodyPr/>
          <a:lstStyle/>
          <a:p>
            <a:pPr eaLnBrk="1" hangingPunct="1"/>
            <a:r>
              <a:rPr lang="tr-TR" dirty="0" err="1" smtClean="0"/>
              <a:t>Parenteral</a:t>
            </a:r>
            <a:r>
              <a:rPr lang="tr-TR" dirty="0" smtClean="0"/>
              <a:t> temas-birden fazla kişiye kullanım ve uygun dezenfeksiyon olmaması </a:t>
            </a:r>
          </a:p>
          <a:p>
            <a:pPr eaLnBrk="1" hangingPunct="1"/>
            <a:r>
              <a:rPr lang="tr-TR" dirty="0" smtClean="0"/>
              <a:t>Seksüel temas</a:t>
            </a:r>
            <a:r>
              <a:rPr lang="tr-TR" dirty="0" smtClean="0">
                <a:latin typeface="Arial" charset="0"/>
                <a:ea typeface="Aharoni"/>
                <a:cs typeface="Aharoni"/>
              </a:rPr>
              <a:t>?</a:t>
            </a:r>
            <a:r>
              <a:rPr lang="tr-TR" dirty="0" smtClean="0"/>
              <a:t> </a:t>
            </a:r>
          </a:p>
          <a:p>
            <a:pPr eaLnBrk="1" hangingPunct="1"/>
            <a:r>
              <a:rPr lang="tr-TR" dirty="0" smtClean="0"/>
              <a:t>Çok eşlilik- HCV bulaş ↑ </a:t>
            </a:r>
          </a:p>
          <a:p>
            <a:pPr eaLnBrk="1" hangingPunct="1"/>
            <a:r>
              <a:rPr lang="da-DK" dirty="0" smtClean="0"/>
              <a:t>Ev</a:t>
            </a:r>
            <a:r>
              <a:rPr lang="tr-TR" dirty="0" smtClean="0"/>
              <a:t> </a:t>
            </a:r>
            <a:r>
              <a:rPr lang="da-DK" dirty="0" smtClean="0"/>
              <a:t>içi, iş ve diğer sosyal temaslar </a:t>
            </a:r>
            <a:r>
              <a:rPr lang="tr-TR" dirty="0" smtClean="0"/>
              <a:t>– risk artışı yok</a:t>
            </a:r>
          </a:p>
          <a:p>
            <a:pPr eaLnBrk="1" hangingPunct="1"/>
            <a:r>
              <a:rPr lang="tr-TR" dirty="0" smtClean="0"/>
              <a:t>Kan transfüzyonu ile bulaş ihtimali çok zayıf</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Unvan 1"/>
          <p:cNvSpPr>
            <a:spLocks noGrp="1"/>
          </p:cNvSpPr>
          <p:nvPr>
            <p:ph type="title"/>
          </p:nvPr>
        </p:nvSpPr>
        <p:spPr>
          <a:xfrm>
            <a:off x="2592388" y="623888"/>
            <a:ext cx="8912225" cy="1281112"/>
          </a:xfrm>
        </p:spPr>
        <p:txBody>
          <a:bodyPr/>
          <a:lstStyle/>
          <a:p>
            <a:pPr eaLnBrk="1" hangingPunct="1"/>
            <a:r>
              <a:rPr lang="tr-TR" smtClean="0"/>
              <a:t>Klinik ve Doğal Seyir</a:t>
            </a:r>
          </a:p>
        </p:txBody>
      </p:sp>
      <p:sp>
        <p:nvSpPr>
          <p:cNvPr id="25602" name="İçerik Yer Tutucusu 2"/>
          <p:cNvSpPr>
            <a:spLocks noGrp="1"/>
          </p:cNvSpPr>
          <p:nvPr>
            <p:ph idx="1"/>
          </p:nvPr>
        </p:nvSpPr>
        <p:spPr>
          <a:xfrm>
            <a:off x="2589213" y="2133600"/>
            <a:ext cx="8915400" cy="3778250"/>
          </a:xfrm>
        </p:spPr>
        <p:txBody>
          <a:bodyPr/>
          <a:lstStyle/>
          <a:p>
            <a:pPr eaLnBrk="1" hangingPunct="1">
              <a:lnSpc>
                <a:spcPct val="80000"/>
              </a:lnSpc>
            </a:pPr>
            <a:r>
              <a:rPr lang="tr-TR" smtClean="0"/>
              <a:t>Geç evrelere kadar sessiz seyredebilir</a:t>
            </a:r>
          </a:p>
          <a:p>
            <a:pPr eaLnBrk="1" hangingPunct="1">
              <a:lnSpc>
                <a:spcPct val="80000"/>
              </a:lnSpc>
            </a:pPr>
            <a:endParaRPr lang="tr-TR" smtClean="0"/>
          </a:p>
          <a:p>
            <a:pPr eaLnBrk="1" hangingPunct="1">
              <a:lnSpc>
                <a:spcPct val="80000"/>
              </a:lnSpc>
            </a:pPr>
            <a:r>
              <a:rPr lang="tr-TR" smtClean="0"/>
              <a:t>İkterik akut hepatiti tanımak zor değil</a:t>
            </a:r>
          </a:p>
          <a:p>
            <a:pPr eaLnBrk="1" hangingPunct="1">
              <a:lnSpc>
                <a:spcPct val="80000"/>
              </a:lnSpc>
            </a:pPr>
            <a:endParaRPr lang="tr-TR" smtClean="0"/>
          </a:p>
          <a:p>
            <a:pPr eaLnBrk="1" hangingPunct="1">
              <a:lnSpc>
                <a:spcPct val="80000"/>
              </a:lnSpc>
            </a:pPr>
            <a:r>
              <a:rPr lang="tr-TR" smtClean="0"/>
              <a:t>Akut evrede anti-HCV antikorlarının saptanabilir düzeye gelmeleri 4-6 hafta gerekli , tanı konulabilmesi için HCV-RNA araştırılmalı </a:t>
            </a:r>
          </a:p>
          <a:p>
            <a:pPr eaLnBrk="1" hangingPunct="1">
              <a:lnSpc>
                <a:spcPct val="80000"/>
              </a:lnSpc>
            </a:pPr>
            <a:endParaRPr lang="tr-TR" smtClean="0"/>
          </a:p>
          <a:p>
            <a:pPr eaLnBrk="1" hangingPunct="1">
              <a:lnSpc>
                <a:spcPct val="80000"/>
              </a:lnSpc>
            </a:pPr>
            <a:r>
              <a:rPr lang="tr-TR" smtClean="0"/>
              <a:t>Anikterik olgularda; halsizlik, yorgunluk ve dispepsi gibi semptomlarda akut hepatitin akla gelmeli</a:t>
            </a:r>
          </a:p>
          <a:p>
            <a:pPr eaLnBrk="1" hangingPunct="1">
              <a:lnSpc>
                <a:spcPct val="80000"/>
              </a:lnSpc>
            </a:pPr>
            <a:endParaRPr lang="tr-TR"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idx="4294967295"/>
          </p:nvPr>
        </p:nvSpPr>
        <p:spPr/>
        <p:txBody>
          <a:bodyPr/>
          <a:lstStyle/>
          <a:p>
            <a:pPr eaLnBrk="1" hangingPunct="1"/>
            <a:r>
              <a:rPr lang="tr-TR" smtClean="0"/>
              <a:t>Klinik ve Doğal Seyir</a:t>
            </a:r>
          </a:p>
        </p:txBody>
      </p:sp>
      <p:sp>
        <p:nvSpPr>
          <p:cNvPr id="27650" name="Rectangle 3"/>
          <p:cNvSpPr>
            <a:spLocks noGrp="1"/>
          </p:cNvSpPr>
          <p:nvPr>
            <p:ph type="body" idx="4294967295"/>
          </p:nvPr>
        </p:nvSpPr>
        <p:spPr/>
        <p:txBody>
          <a:bodyPr/>
          <a:lstStyle/>
          <a:p>
            <a:pPr eaLnBrk="1" hangingPunct="1">
              <a:lnSpc>
                <a:spcPct val="80000"/>
              </a:lnSpc>
            </a:pPr>
            <a:r>
              <a:rPr lang="tr-TR" sz="1600" dirty="0" smtClean="0"/>
              <a:t>Akut hepatit </a:t>
            </a:r>
          </a:p>
          <a:p>
            <a:pPr lvl="1" eaLnBrk="1" hangingPunct="1">
              <a:lnSpc>
                <a:spcPct val="80000"/>
              </a:lnSpc>
            </a:pPr>
            <a:r>
              <a:rPr lang="tr-TR" dirty="0" smtClean="0"/>
              <a:t>%30- iyileşme  ve HCV-RNA </a:t>
            </a:r>
            <a:r>
              <a:rPr lang="tr-TR" dirty="0" err="1" smtClean="0"/>
              <a:t>spontan</a:t>
            </a:r>
            <a:r>
              <a:rPr lang="tr-TR" dirty="0" smtClean="0"/>
              <a:t> olarak kaybolmakta</a:t>
            </a:r>
          </a:p>
          <a:p>
            <a:pPr lvl="1" eaLnBrk="1" hangingPunct="1">
              <a:lnSpc>
                <a:spcPct val="80000"/>
              </a:lnSpc>
            </a:pPr>
            <a:r>
              <a:rPr lang="tr-TR" dirty="0" smtClean="0"/>
              <a:t>%70-kronikleşme, %20-30 siroz</a:t>
            </a:r>
          </a:p>
          <a:p>
            <a:pPr lvl="1" eaLnBrk="1" hangingPunct="1">
              <a:lnSpc>
                <a:spcPct val="80000"/>
              </a:lnSpc>
            </a:pPr>
            <a:endParaRPr lang="tr-TR" dirty="0" smtClean="0"/>
          </a:p>
          <a:p>
            <a:pPr eaLnBrk="1" hangingPunct="1">
              <a:lnSpc>
                <a:spcPct val="80000"/>
              </a:lnSpc>
            </a:pPr>
            <a:r>
              <a:rPr lang="tr-TR" sz="1600" dirty="0" smtClean="0"/>
              <a:t>Siroza gitme riski; virüse 40 yaşından sonra maruz kalanlarda, birlikte alkol alanlarda ve erkeklerde daha </a:t>
            </a:r>
            <a:r>
              <a:rPr lang="tr-TR" sz="1600" dirty="0" smtClean="0"/>
              <a:t>yüksek</a:t>
            </a:r>
          </a:p>
          <a:p>
            <a:pPr eaLnBrk="1" hangingPunct="1">
              <a:lnSpc>
                <a:spcPct val="80000"/>
              </a:lnSpc>
            </a:pPr>
            <a:endParaRPr lang="tr-TR" sz="1600" dirty="0" smtClean="0"/>
          </a:p>
          <a:p>
            <a:pPr eaLnBrk="1" hangingPunct="1">
              <a:lnSpc>
                <a:spcPct val="80000"/>
              </a:lnSpc>
            </a:pPr>
            <a:r>
              <a:rPr lang="tr-TR" sz="1600" dirty="0" smtClean="0"/>
              <a:t>A</a:t>
            </a:r>
            <a:r>
              <a:rPr lang="sv-SE" sz="1600" dirty="0" smtClean="0"/>
              <a:t>kut hepatit evresinde tedavinin etkinliği %80’in üzerinde</a:t>
            </a:r>
            <a:endParaRPr lang="tr-TR" sz="1600" dirty="0" smtClean="0"/>
          </a:p>
          <a:p>
            <a:pPr eaLnBrk="1" hangingPunct="1">
              <a:lnSpc>
                <a:spcPct val="80000"/>
              </a:lnSpc>
            </a:pPr>
            <a:endParaRPr lang="tr-TR" sz="1600" dirty="0" smtClean="0"/>
          </a:p>
          <a:p>
            <a:pPr eaLnBrk="1" hangingPunct="1">
              <a:lnSpc>
                <a:spcPct val="80000"/>
              </a:lnSpc>
            </a:pPr>
            <a:r>
              <a:rPr lang="tr-TR" sz="1600" dirty="0" smtClean="0"/>
              <a:t>Akut hepatit</a:t>
            </a:r>
            <a:r>
              <a:rPr lang="tr-TR" sz="1600" dirty="0" smtClean="0">
                <a:sym typeface="Wingdings" pitchFamily="2" charset="2"/>
              </a:rPr>
              <a:t></a:t>
            </a:r>
            <a:r>
              <a:rPr lang="tr-TR" sz="1600" dirty="0" smtClean="0"/>
              <a:t> ~10 yıl </a:t>
            </a:r>
            <a:r>
              <a:rPr lang="tr-TR" sz="1600" dirty="0" smtClean="0">
                <a:sym typeface="Wingdings" pitchFamily="2" charset="2"/>
              </a:rPr>
              <a:t> </a:t>
            </a:r>
            <a:r>
              <a:rPr lang="tr-TR" sz="1600" dirty="0" smtClean="0"/>
              <a:t>kronik hepatit </a:t>
            </a:r>
            <a:r>
              <a:rPr lang="tr-TR" sz="1600" dirty="0" smtClean="0">
                <a:sym typeface="Wingdings" pitchFamily="2" charset="2"/>
              </a:rPr>
              <a:t></a:t>
            </a:r>
            <a:r>
              <a:rPr lang="tr-TR" sz="1600" dirty="0" smtClean="0"/>
              <a:t> ~ 20 yıl</a:t>
            </a:r>
            <a:r>
              <a:rPr lang="tr-TR" sz="1600" dirty="0" smtClean="0">
                <a:sym typeface="Wingdings" pitchFamily="2" charset="2"/>
              </a:rPr>
              <a:t> </a:t>
            </a:r>
            <a:r>
              <a:rPr lang="tr-TR" sz="1600" dirty="0" smtClean="0"/>
              <a:t>siroz </a:t>
            </a:r>
            <a:r>
              <a:rPr lang="tr-TR" sz="1600" dirty="0" smtClean="0">
                <a:sym typeface="Wingdings" pitchFamily="2" charset="2"/>
              </a:rPr>
              <a:t> </a:t>
            </a:r>
            <a:r>
              <a:rPr lang="tr-TR" sz="1600" dirty="0" smtClean="0"/>
              <a:t>~ </a:t>
            </a:r>
            <a:r>
              <a:rPr lang="tr-TR" sz="1600" dirty="0" smtClean="0">
                <a:sym typeface="Wingdings" pitchFamily="2" charset="2"/>
              </a:rPr>
              <a:t>3 yıl </a:t>
            </a:r>
            <a:r>
              <a:rPr lang="tr-TR" sz="1600" dirty="0" err="1" smtClean="0"/>
              <a:t>hepatoselüler</a:t>
            </a:r>
            <a:r>
              <a:rPr lang="tr-TR" sz="1600" dirty="0" smtClean="0"/>
              <a:t> </a:t>
            </a:r>
            <a:r>
              <a:rPr lang="tr-TR" sz="1600" dirty="0" err="1" smtClean="0"/>
              <a:t>karsinom</a:t>
            </a:r>
            <a:endParaRPr lang="tr-TR"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Unvan 1"/>
          <p:cNvSpPr>
            <a:spLocks noGrp="1"/>
          </p:cNvSpPr>
          <p:nvPr>
            <p:ph type="title"/>
          </p:nvPr>
        </p:nvSpPr>
        <p:spPr>
          <a:xfrm>
            <a:off x="2592388" y="623888"/>
            <a:ext cx="8912225" cy="1281112"/>
          </a:xfrm>
        </p:spPr>
        <p:txBody>
          <a:bodyPr/>
          <a:lstStyle/>
          <a:p>
            <a:pPr eaLnBrk="1" hangingPunct="1"/>
            <a:r>
              <a:rPr lang="tr-TR" smtClean="0"/>
              <a:t>Fizik Muayene </a:t>
            </a:r>
          </a:p>
        </p:txBody>
      </p:sp>
      <p:sp>
        <p:nvSpPr>
          <p:cNvPr id="28674" name="İçerik Yer Tutucusu 2"/>
          <p:cNvSpPr>
            <a:spLocks noGrp="1"/>
          </p:cNvSpPr>
          <p:nvPr>
            <p:ph idx="1"/>
          </p:nvPr>
        </p:nvSpPr>
        <p:spPr>
          <a:xfrm>
            <a:off x="2589213" y="2133600"/>
            <a:ext cx="8915400" cy="3778250"/>
          </a:xfrm>
        </p:spPr>
        <p:txBody>
          <a:bodyPr/>
          <a:lstStyle/>
          <a:p>
            <a:pPr eaLnBrk="1" hangingPunct="1">
              <a:lnSpc>
                <a:spcPct val="90000"/>
              </a:lnSpc>
            </a:pPr>
            <a:r>
              <a:rPr lang="tr-TR" sz="1700" dirty="0" smtClean="0"/>
              <a:t>Tamamen normal </a:t>
            </a:r>
            <a:r>
              <a:rPr lang="tr-TR" sz="1700" dirty="0" smtClean="0"/>
              <a:t>olabilir</a:t>
            </a:r>
          </a:p>
          <a:p>
            <a:pPr eaLnBrk="1" hangingPunct="1">
              <a:lnSpc>
                <a:spcPct val="90000"/>
              </a:lnSpc>
            </a:pPr>
            <a:endParaRPr lang="tr-TR" sz="1700" dirty="0" smtClean="0"/>
          </a:p>
          <a:p>
            <a:pPr eaLnBrk="1" hangingPunct="1">
              <a:lnSpc>
                <a:spcPct val="90000"/>
              </a:lnSpc>
            </a:pPr>
            <a:r>
              <a:rPr lang="tr-TR" sz="1700" dirty="0" smtClean="0"/>
              <a:t>Kronik hepatit evresindekilerin yarısından fazlasında </a:t>
            </a:r>
          </a:p>
          <a:p>
            <a:pPr lvl="1" eaLnBrk="1" hangingPunct="1">
              <a:lnSpc>
                <a:spcPct val="90000"/>
              </a:lnSpc>
            </a:pPr>
            <a:r>
              <a:rPr lang="tr-TR" sz="1500" dirty="0" err="1" smtClean="0"/>
              <a:t>hepatomegali</a:t>
            </a:r>
            <a:endParaRPr lang="tr-TR" sz="1500" dirty="0" smtClean="0"/>
          </a:p>
          <a:p>
            <a:pPr lvl="1" eaLnBrk="1" hangingPunct="1">
              <a:lnSpc>
                <a:spcPct val="90000"/>
              </a:lnSpc>
            </a:pPr>
            <a:r>
              <a:rPr lang="tr-TR" sz="1500" dirty="0" err="1" smtClean="0"/>
              <a:t>splenomegali</a:t>
            </a:r>
            <a:endParaRPr lang="tr-TR" sz="1500" dirty="0" smtClean="0"/>
          </a:p>
          <a:p>
            <a:pPr lvl="1" eaLnBrk="1" hangingPunct="1">
              <a:lnSpc>
                <a:spcPct val="90000"/>
              </a:lnSpc>
            </a:pPr>
            <a:r>
              <a:rPr lang="tr-TR" sz="1500" dirty="0" err="1" smtClean="0"/>
              <a:t>palmar</a:t>
            </a:r>
            <a:r>
              <a:rPr lang="tr-TR" sz="1500" dirty="0" smtClean="0"/>
              <a:t> </a:t>
            </a:r>
            <a:r>
              <a:rPr lang="tr-TR" sz="1500" dirty="0" err="1" smtClean="0"/>
              <a:t>eritem</a:t>
            </a:r>
            <a:r>
              <a:rPr lang="tr-TR" sz="1500" dirty="0" smtClean="0"/>
              <a:t> </a:t>
            </a:r>
          </a:p>
          <a:p>
            <a:pPr lvl="1" eaLnBrk="1" hangingPunct="1">
              <a:lnSpc>
                <a:spcPct val="90000"/>
              </a:lnSpc>
            </a:pPr>
            <a:r>
              <a:rPr lang="tr-TR" sz="1500" dirty="0" err="1" smtClean="0"/>
              <a:t>spider</a:t>
            </a:r>
            <a:r>
              <a:rPr lang="tr-TR" sz="1500" dirty="0" smtClean="0"/>
              <a:t> </a:t>
            </a:r>
            <a:r>
              <a:rPr lang="tr-TR" sz="1500" dirty="0" err="1" smtClean="0"/>
              <a:t>anjiom</a:t>
            </a:r>
            <a:r>
              <a:rPr lang="tr-TR" sz="1500" dirty="0" smtClean="0"/>
              <a:t>                         SİROZ(çoğunluğu </a:t>
            </a:r>
            <a:r>
              <a:rPr lang="tr-TR" sz="1500" dirty="0" err="1" smtClean="0"/>
              <a:t>asemptomatik</a:t>
            </a:r>
            <a:r>
              <a:rPr lang="tr-TR" sz="1500" dirty="0" smtClean="0"/>
              <a:t>)</a:t>
            </a:r>
          </a:p>
          <a:p>
            <a:pPr lvl="1" eaLnBrk="1" hangingPunct="1">
              <a:lnSpc>
                <a:spcPct val="90000"/>
              </a:lnSpc>
            </a:pPr>
            <a:r>
              <a:rPr lang="tr-TR" sz="1500" dirty="0" err="1" smtClean="0"/>
              <a:t>jinekomasti</a:t>
            </a:r>
            <a:endParaRPr lang="tr-TR" sz="1500" dirty="0" smtClean="0"/>
          </a:p>
          <a:p>
            <a:pPr lvl="1" eaLnBrk="1" hangingPunct="1">
              <a:lnSpc>
                <a:spcPct val="90000"/>
              </a:lnSpc>
            </a:pPr>
            <a:r>
              <a:rPr lang="tr-TR" sz="1500" dirty="0" err="1" smtClean="0"/>
              <a:t>ekimoz</a:t>
            </a:r>
            <a:endParaRPr lang="tr-TR" sz="1500" dirty="0" smtClean="0"/>
          </a:p>
        </p:txBody>
      </p:sp>
      <p:sp>
        <p:nvSpPr>
          <p:cNvPr id="4" name="Sağ Ayraç 3"/>
          <p:cNvSpPr/>
          <p:nvPr/>
        </p:nvSpPr>
        <p:spPr>
          <a:xfrm>
            <a:off x="5016500" y="3259138"/>
            <a:ext cx="195263" cy="2068512"/>
          </a:xfrm>
          <a:prstGeom prst="rightBrace">
            <a:avLst/>
          </a:prstGeom>
        </p:spPr>
        <p:style>
          <a:lnRef idx="3">
            <a:schemeClr val="accent1"/>
          </a:lnRef>
          <a:fillRef idx="0">
            <a:schemeClr val="accent1"/>
          </a:fillRef>
          <a:effectRef idx="2">
            <a:schemeClr val="accent1"/>
          </a:effectRef>
          <a:fontRef idx="minor">
            <a:schemeClr val="tx1"/>
          </a:fontRef>
        </p:style>
        <p:txBody>
          <a:bodyPr anchor="ctr"/>
          <a:lstStyle/>
          <a:p>
            <a:pPr algn="ctr" fontAlgn="auto">
              <a:spcBef>
                <a:spcPts val="0"/>
              </a:spcBef>
              <a:spcAft>
                <a:spcPts val="0"/>
              </a:spcAft>
              <a:defRPr/>
            </a:pPr>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idx="4294967295"/>
          </p:nvPr>
        </p:nvSpPr>
        <p:spPr/>
        <p:txBody>
          <a:bodyPr/>
          <a:lstStyle/>
          <a:p>
            <a:pPr eaLnBrk="1" hangingPunct="1"/>
            <a:r>
              <a:rPr lang="tr-TR" smtClean="0"/>
              <a:t>Palmar Eritem</a:t>
            </a:r>
          </a:p>
        </p:txBody>
      </p:sp>
      <p:sp>
        <p:nvSpPr>
          <p:cNvPr id="29698" name="Rectangle 3"/>
          <p:cNvSpPr>
            <a:spLocks noGrp="1"/>
          </p:cNvSpPr>
          <p:nvPr>
            <p:ph type="body" idx="4294967295"/>
          </p:nvPr>
        </p:nvSpPr>
        <p:spPr/>
        <p:txBody>
          <a:bodyPr/>
          <a:lstStyle/>
          <a:p>
            <a:pPr eaLnBrk="1" hangingPunct="1"/>
            <a:endParaRPr lang="tr-TR" smtClean="0"/>
          </a:p>
        </p:txBody>
      </p:sp>
      <p:pic>
        <p:nvPicPr>
          <p:cNvPr id="29699" name="Picture 5" descr="Palmar-eritem-nedir"/>
          <p:cNvPicPr>
            <a:picLocks noChangeAspect="1" noChangeArrowheads="1"/>
          </p:cNvPicPr>
          <p:nvPr/>
        </p:nvPicPr>
        <p:blipFill>
          <a:blip r:embed="rId2"/>
          <a:srcRect/>
          <a:stretch>
            <a:fillRect/>
          </a:stretch>
        </p:blipFill>
        <p:spPr bwMode="auto">
          <a:xfrm>
            <a:off x="2590800" y="2135188"/>
            <a:ext cx="5738813" cy="3819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539</TotalTime>
  <Words>2274</Words>
  <Application>Microsoft Office PowerPoint</Application>
  <PresentationFormat>Özel</PresentationFormat>
  <Paragraphs>303</Paragraphs>
  <Slides>41</Slides>
  <Notes>5</Notes>
  <HiddenSlides>0</HiddenSlides>
  <MMClips>0</MMClips>
  <ScaleCrop>false</ScaleCrop>
  <HeadingPairs>
    <vt:vector size="4" baseType="variant">
      <vt:variant>
        <vt:lpstr>Tema</vt:lpstr>
      </vt:variant>
      <vt:variant>
        <vt:i4>1</vt:i4>
      </vt:variant>
      <vt:variant>
        <vt:lpstr>Slayt Başlıkları</vt:lpstr>
      </vt:variant>
      <vt:variant>
        <vt:i4>41</vt:i4>
      </vt:variant>
    </vt:vector>
  </HeadingPairs>
  <TitlesOfParts>
    <vt:vector size="42" baseType="lpstr">
      <vt:lpstr>Duman</vt:lpstr>
      <vt:lpstr>HEPATİT C</vt:lpstr>
      <vt:lpstr>Amaç ve Hedefler</vt:lpstr>
      <vt:lpstr>HCV </vt:lpstr>
      <vt:lpstr>PowerPoint Sunusu</vt:lpstr>
      <vt:lpstr>Bulaşma </vt:lpstr>
      <vt:lpstr>Klinik ve Doğal Seyir</vt:lpstr>
      <vt:lpstr>Klinik ve Doğal Seyir</vt:lpstr>
      <vt:lpstr>Fizik Muayene </vt:lpstr>
      <vt:lpstr>Palmar Eritem</vt:lpstr>
      <vt:lpstr>Spider Anjiyom</vt:lpstr>
      <vt:lpstr>Laboratuvar Tetkikleri </vt:lpstr>
      <vt:lpstr>Görüntüleme Yöntemleri</vt:lpstr>
      <vt:lpstr>PowerPoint Sunusu</vt:lpstr>
      <vt:lpstr>Kronik Hepatit C (KHC) Enfeksiyonu Açısından İncelenmesi Gereken Öncelikli Gruplar</vt:lpstr>
      <vt:lpstr>PowerPoint Sunusu</vt:lpstr>
      <vt:lpstr>PowerPoint Sunusu</vt:lpstr>
      <vt:lpstr>Öncelikli Gruplara Yönelik Yapılması Gereken Özel Müdahaleler</vt:lpstr>
      <vt:lpstr>Akut Hepatit C Tanısı</vt:lpstr>
      <vt:lpstr>PowerPoint Sunusu</vt:lpstr>
      <vt:lpstr>Akut HCV’de Tedavi </vt:lpstr>
      <vt:lpstr>Kronik Hepatit C Tanısı</vt:lpstr>
      <vt:lpstr>HCV Serolojik ve Virolojik Testlerin Yorumlanması</vt:lpstr>
      <vt:lpstr>Hastalığın Şiddetinin Değerlendirilmesi</vt:lpstr>
      <vt:lpstr>Genotip Tayini</vt:lpstr>
      <vt:lpstr>HCV RNA Seviyesi</vt:lpstr>
      <vt:lpstr>KHC Enfeksiyonunda Tedavi Hedefleri </vt:lpstr>
      <vt:lpstr>KHC Enfeksiyonunda Tedaviye Alınma Kriterleri</vt:lpstr>
      <vt:lpstr>PowerPoint Sunusu</vt:lpstr>
      <vt:lpstr>PowerPoint Sunusu</vt:lpstr>
      <vt:lpstr>PowerPoint Sunusu</vt:lpstr>
      <vt:lpstr>Tedavi Verilmeyen Hastalarda İzlem Nasıl Olmalıdır?</vt:lpstr>
      <vt:lpstr>PowerPoint Sunusu</vt:lpstr>
      <vt:lpstr>Hepatit C Enfeksiyonundan Korunmak İçin Neler Yapılmalıdır?</vt:lpstr>
      <vt:lpstr>Hepatit C Enfeksiyonundan Korunmak İçin Neler Yapılmalıdır?</vt:lpstr>
      <vt:lpstr>Hepatit C Enfeksiyonundan Korunmak İçin Neler Yapılmalıdır?</vt:lpstr>
      <vt:lpstr>HCV Yönetiminde Tedavi Sonuçları</vt:lpstr>
      <vt:lpstr>KHC Tedavisi ile İlişkili Yan Etkiler</vt:lpstr>
      <vt:lpstr>HCV Bulaşı Sonrası Sağlık Çalışanlarının İzlemi ve Tedavisi </vt:lpstr>
      <vt:lpstr>HCV Bulaşı Sonrası Sağlık Çalışanlarının İzlemi ve Tedavisi </vt:lpstr>
      <vt:lpstr>HCV Bulaşı Sonrası Sağlık Çalışanlarının İzlemi ve Tedavisi</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HEPATİT C</dc:title>
  <dc:creator>halil ilhan aydoğdu</dc:creator>
  <cp:lastModifiedBy>Win7</cp:lastModifiedBy>
  <cp:revision>46</cp:revision>
  <dcterms:created xsi:type="dcterms:W3CDTF">2015-09-24T11:27:40Z</dcterms:created>
  <dcterms:modified xsi:type="dcterms:W3CDTF">2015-09-29T09:52:11Z</dcterms:modified>
</cp:coreProperties>
</file>