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361" r:id="rId3"/>
    <p:sldId id="356" r:id="rId4"/>
    <p:sldId id="357" r:id="rId5"/>
    <p:sldId id="366" r:id="rId6"/>
    <p:sldId id="367" r:id="rId7"/>
    <p:sldId id="368" r:id="rId8"/>
    <p:sldId id="369" r:id="rId9"/>
    <p:sldId id="371" r:id="rId10"/>
    <p:sldId id="372" r:id="rId11"/>
    <p:sldId id="380" r:id="rId12"/>
    <p:sldId id="344" r:id="rId13"/>
    <p:sldId id="345" r:id="rId14"/>
    <p:sldId id="346" r:id="rId15"/>
    <p:sldId id="276" r:id="rId16"/>
    <p:sldId id="373" r:id="rId17"/>
    <p:sldId id="374" r:id="rId18"/>
    <p:sldId id="307" r:id="rId19"/>
    <p:sldId id="277" r:id="rId20"/>
    <p:sldId id="262" r:id="rId21"/>
    <p:sldId id="263" r:id="rId22"/>
    <p:sldId id="264" r:id="rId23"/>
    <p:sldId id="265" r:id="rId24"/>
    <p:sldId id="266" r:id="rId25"/>
    <p:sldId id="267" r:id="rId26"/>
    <p:sldId id="268" r:id="rId27"/>
    <p:sldId id="375" r:id="rId28"/>
    <p:sldId id="280" r:id="rId29"/>
    <p:sldId id="282" r:id="rId30"/>
    <p:sldId id="283" r:id="rId31"/>
    <p:sldId id="284" r:id="rId32"/>
    <p:sldId id="285" r:id="rId33"/>
    <p:sldId id="304" r:id="rId34"/>
    <p:sldId id="305" r:id="rId35"/>
    <p:sldId id="288" r:id="rId36"/>
    <p:sldId id="293" r:id="rId37"/>
    <p:sldId id="290" r:id="rId38"/>
    <p:sldId id="291" r:id="rId39"/>
    <p:sldId id="294" r:id="rId40"/>
    <p:sldId id="295" r:id="rId41"/>
    <p:sldId id="297" r:id="rId42"/>
    <p:sldId id="376" r:id="rId43"/>
    <p:sldId id="299" r:id="rId44"/>
    <p:sldId id="377" r:id="rId45"/>
    <p:sldId id="358" r:id="rId46"/>
    <p:sldId id="378" r:id="rId47"/>
    <p:sldId id="379" r:id="rId48"/>
    <p:sldId id="300" r:id="rId49"/>
    <p:sldId id="301" r:id="rId50"/>
    <p:sldId id="302" r:id="rId51"/>
    <p:sldId id="310" r:id="rId52"/>
    <p:sldId id="312" r:id="rId53"/>
    <p:sldId id="313" r:id="rId54"/>
    <p:sldId id="314" r:id="rId55"/>
    <p:sldId id="315" r:id="rId56"/>
    <p:sldId id="317" r:id="rId57"/>
    <p:sldId id="318" r:id="rId58"/>
    <p:sldId id="273" r:id="rId59"/>
    <p:sldId id="274" r:id="rId60"/>
    <p:sldId id="330" r:id="rId61"/>
    <p:sldId id="319" r:id="rId62"/>
    <p:sldId id="320" r:id="rId63"/>
    <p:sldId id="321" r:id="rId64"/>
    <p:sldId id="322" r:id="rId65"/>
    <p:sldId id="325" r:id="rId66"/>
    <p:sldId id="326" r:id="rId67"/>
    <p:sldId id="327" r:id="rId68"/>
    <p:sldId id="386" r:id="rId69"/>
    <p:sldId id="387" r:id="rId70"/>
    <p:sldId id="331" r:id="rId71"/>
    <p:sldId id="353" r:id="rId72"/>
    <p:sldId id="354" r:id="rId73"/>
    <p:sldId id="355" r:id="rId74"/>
    <p:sldId id="332" r:id="rId75"/>
    <p:sldId id="339" r:id="rId76"/>
    <p:sldId id="384" r:id="rId77"/>
    <p:sldId id="385" r:id="rId78"/>
    <p:sldId id="340" r:id="rId79"/>
    <p:sldId id="342" r:id="rId80"/>
    <p:sldId id="343" r:id="rId81"/>
    <p:sldId id="333" r:id="rId82"/>
    <p:sldId id="334" r:id="rId83"/>
    <p:sldId id="383" r:id="rId84"/>
    <p:sldId id="388" r:id="rId85"/>
    <p:sldId id="335" r:id="rId86"/>
    <p:sldId id="336" r:id="rId87"/>
    <p:sldId id="382" r:id="rId88"/>
    <p:sldId id="389" r:id="rId89"/>
    <p:sldId id="396" r:id="rId90"/>
    <p:sldId id="328" r:id="rId91"/>
    <p:sldId id="381" r:id="rId92"/>
    <p:sldId id="391" r:id="rId93"/>
    <p:sldId id="392" r:id="rId94"/>
    <p:sldId id="393" r:id="rId95"/>
    <p:sldId id="394" r:id="rId96"/>
    <p:sldId id="337" r:id="rId97"/>
    <p:sldId id="395" r:id="rId9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68" autoAdjust="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37C43D-E753-4233-83AF-49357AC1C6A8}" type="datetimeFigureOut">
              <a:rPr lang="tr-TR" smtClean="0"/>
              <a:t>18.04.2022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7993B4-09BF-475C-A81A-528C7AB449DC}" type="slidenum">
              <a:rPr lang="tr-TR" smtClean="0"/>
              <a:t>‹#›</a:t>
            </a:fld>
            <a:endParaRPr lang="tr-TR"/>
          </a:p>
        </p:txBody>
      </p:sp>
    </p:spTree>
    <p:extLst>
      <p:ext uri="{BB962C8B-B14F-4D97-AF65-F5344CB8AC3E}">
        <p14:creationId xmlns:p14="http://schemas.microsoft.com/office/powerpoint/2010/main" val="232042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GFH, fonksiyon gosteren her bir nefronda, glomerullerden birim zamanda suzulen plazma miktarının toplamıdır.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Herhangi bir sebeple gelişen bobrek hasarında, nefron başına duşen GFH arttırılarak kalan sağlam nefronlarca filtrasyon surdurulmeye calışılır.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GFH; her iki bobrekteki toplam fonksiyone nefron miktarı hakkında kabaca bir fikir verebilirse de; hasarın boyutunu yeterince doğrusal olarak yansıtamaz.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-GFH; yaş, cinsiyet ve vucut kitlesi ile değişebilir, ayrıca hamilelik, ilaclar, beslenme bicimi de GFH’yı etkiler.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a:t>
            </a:fld>
            <a:endParaRPr lang="tr-TR"/>
          </a:p>
        </p:txBody>
      </p:sp>
    </p:spTree>
    <p:extLst>
      <p:ext uri="{BB962C8B-B14F-4D97-AF65-F5344CB8AC3E}">
        <p14:creationId xmlns:p14="http://schemas.microsoft.com/office/powerpoint/2010/main" val="364327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-Glomeruler filtrasyon hızı normal değerlerin altına duşmuş bir hastanın değerlendirilmesinde oncelikle yapılması gereken başlıca işlemler şoylece sıralanabilir:</a:t>
            </a:r>
          </a:p>
          <a:p>
            <a:r>
              <a:rPr lang="tr-TR" sz="1200" b="0" i="0" u="none" strike="noStrike" kern="1200" baseline="0" dirty="0" smtClean="0">
                <a:solidFill>
                  <a:schemeClr val="tx1"/>
                </a:solidFill>
                <a:latin typeface="+mn-lt"/>
                <a:ea typeface="+mn-ea"/>
                <a:cs typeface="+mn-cs"/>
              </a:rPr>
              <a:t>•Mevcut tablo bir akut bobrek hasarına mı yoksa kronik bobrek hastalığına mı bağlıdır anlaşılmaya calışılmalıdır.</a:t>
            </a:r>
          </a:p>
          <a:p>
            <a:r>
              <a:rPr lang="tr-TR" sz="1200" b="0" i="0" u="none" strike="noStrike" kern="1200" baseline="0" dirty="0" smtClean="0">
                <a:solidFill>
                  <a:schemeClr val="tx1"/>
                </a:solidFill>
                <a:latin typeface="+mn-lt"/>
                <a:ea typeface="+mn-ea"/>
                <a:cs typeface="+mn-cs"/>
              </a:rPr>
              <a:t>• İster akut ister kronik bir olguyla karşı karşıya olalım altta yatan etiyolojik sorun ortaya konmaya calışılmalı ve etiyolojiye yonelik tedavi planlanmalıdır.</a:t>
            </a:r>
          </a:p>
          <a:p>
            <a:r>
              <a:rPr lang="tr-TR" sz="1200" b="0" i="0" u="none" strike="noStrike" kern="1200" baseline="0" dirty="0" smtClean="0">
                <a:solidFill>
                  <a:schemeClr val="tx1"/>
                </a:solidFill>
                <a:latin typeface="+mn-lt"/>
                <a:ea typeface="+mn-ea"/>
                <a:cs typeface="+mn-cs"/>
              </a:rPr>
              <a:t>• Bobrek fonksiyon bozukluğuna katkıda bulunabilecek ek faktorler varsa tespit edilmeli ve duzeltilmelidir.</a:t>
            </a:r>
          </a:p>
          <a:p>
            <a:r>
              <a:rPr lang="tr-TR" sz="1200" b="0" i="0" u="none" strike="noStrike" kern="1200" baseline="0" dirty="0" smtClean="0">
                <a:solidFill>
                  <a:schemeClr val="tx1"/>
                </a:solidFill>
                <a:latin typeface="+mn-lt"/>
                <a:ea typeface="+mn-ea"/>
                <a:cs typeface="+mn-cs"/>
              </a:rPr>
              <a:t>• Hastanın volum durumu, elektrolit ve asid-baz dengesi kontrol edilmeli ve optimal hale getirilmelidir.</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Akut bobrek hasarlı (ABH) hastalarda gözlenen erken dönem yüksek mortalite oranları ve uygun tedaviyle böbrek fonksiyonlarının geri kazanılabilme potansiyeli nedeniyle ABH’nın kronik olgulardan ayrılarak tanınması hayati öneme sahiptir.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15</a:t>
            </a:fld>
            <a:endParaRPr lang="tr-TR"/>
          </a:p>
        </p:txBody>
      </p:sp>
    </p:spTree>
    <p:extLst>
      <p:ext uri="{BB962C8B-B14F-4D97-AF65-F5344CB8AC3E}">
        <p14:creationId xmlns:p14="http://schemas.microsoft.com/office/powerpoint/2010/main" val="172918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--Akut böbrek hasarı, artan mortalite riski, kardiyovasküler olaylar ve kronik böbrek hastalığına ilerleme ile ilişkilidir.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16</a:t>
            </a:fld>
            <a:endParaRPr lang="tr-TR"/>
          </a:p>
        </p:txBody>
      </p:sp>
    </p:spTree>
    <p:extLst>
      <p:ext uri="{BB962C8B-B14F-4D97-AF65-F5344CB8AC3E}">
        <p14:creationId xmlns:p14="http://schemas.microsoft.com/office/powerpoint/2010/main" val="399454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-ABH’de mortalite yüksek olup, hastanede yatan hastalarda, %50’lere, yoğun bakım ünitesinde ise %70-80’lere ulaşmaktadır.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17</a:t>
            </a:fld>
            <a:endParaRPr lang="tr-TR"/>
          </a:p>
        </p:txBody>
      </p:sp>
    </p:spTree>
    <p:extLst>
      <p:ext uri="{BB962C8B-B14F-4D97-AF65-F5344CB8AC3E}">
        <p14:creationId xmlns:p14="http://schemas.microsoft.com/office/powerpoint/2010/main" val="14090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--Akut böbrek hasarı geçirip hayatta kalan hastaların %10-20’si diyalize bağımlı kalırken, %30 hastada tam düzelme gözlenir. Geri kalan %50-60 hastada ise diyaliz gerektirmeyen düzeyde kronik böbrek hastalığı gelişir.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Akut bobrek hasarlı (ABH) hastalarda gözlenen erken dönem yüksek mortalite oranları ve uygun tedaviyle böbrek fonksiyonlarının geri kazanılabilme potansiyeli nedeniyle ABH’nın kronik olgulardan ayrılarak tanınması hayati öneme sahiptir.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18</a:t>
            </a:fld>
            <a:endParaRPr lang="tr-TR"/>
          </a:p>
        </p:txBody>
      </p:sp>
    </p:spTree>
    <p:extLst>
      <p:ext uri="{BB962C8B-B14F-4D97-AF65-F5344CB8AC3E}">
        <p14:creationId xmlns:p14="http://schemas.microsoft.com/office/powerpoint/2010/main" val="33457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oligürik&lt;400-500 ml/ gün</a:t>
            </a:r>
          </a:p>
          <a:p>
            <a:r>
              <a:rPr lang="tr-TR" sz="1200" b="0" i="0" u="none" strike="noStrike" kern="1200" baseline="0" dirty="0" smtClean="0">
                <a:solidFill>
                  <a:schemeClr val="tx1"/>
                </a:solidFill>
                <a:latin typeface="+mn-lt"/>
                <a:ea typeface="+mn-ea"/>
                <a:cs typeface="+mn-cs"/>
              </a:rPr>
              <a:t>-anürik &lt;100 ml/gün</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19</a:t>
            </a:fld>
            <a:endParaRPr lang="tr-TR"/>
          </a:p>
        </p:txBody>
      </p:sp>
    </p:spTree>
    <p:extLst>
      <p:ext uri="{BB962C8B-B14F-4D97-AF65-F5344CB8AC3E}">
        <p14:creationId xmlns:p14="http://schemas.microsoft.com/office/powerpoint/2010/main" val="222531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-değiştirilemez:</a:t>
            </a:r>
          </a:p>
          <a:p>
            <a:r>
              <a:rPr lang="tr-TR" dirty="0" smtClean="0"/>
              <a:t>-değiştirilebilir:</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20</a:t>
            </a:fld>
            <a:endParaRPr lang="tr-TR"/>
          </a:p>
        </p:txBody>
      </p:sp>
    </p:spTree>
    <p:extLst>
      <p:ext uri="{BB962C8B-B14F-4D97-AF65-F5344CB8AC3E}">
        <p14:creationId xmlns:p14="http://schemas.microsoft.com/office/powerpoint/2010/main" val="409862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Akut böbrek hasarı, prerenal (böbrek öncesi), renal ve postrenal nedenlere bağlı olarak gelişebilir. Prerenal ve postrenal durumlar, böbrek dışı patolojilerin sonuçlarıdır ve başlangıçta doku hasarı yoktur, bununla beraber süreçlerin uzaması ile beraber, her iki durumda da renal hasarlanma gelişir ve tabloya intrinsik ABH‘da eklenir.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21</a:t>
            </a:fld>
            <a:endParaRPr lang="tr-TR"/>
          </a:p>
        </p:txBody>
      </p:sp>
    </p:spTree>
    <p:extLst>
      <p:ext uri="{BB962C8B-B14F-4D97-AF65-F5344CB8AC3E}">
        <p14:creationId xmlns:p14="http://schemas.microsoft.com/office/powerpoint/2010/main" val="363898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--Böbrek perfüzyonunu bozan durumlara ikincil gelişir. Doku hasarı yoktur, fonksiyonel bir bozukluktur.</a:t>
            </a:r>
            <a:r>
              <a:rPr lang="tr-TR" sz="1200" b="0" i="0" u="none" strike="noStrike" kern="1200" baseline="0" dirty="0" smtClean="0">
                <a:solidFill>
                  <a:schemeClr val="tx1"/>
                </a:solidFill>
                <a:latin typeface="+mn-lt"/>
                <a:ea typeface="+mn-ea"/>
                <a:cs typeface="+mn-cs"/>
              </a:rPr>
              <a:t> </a:t>
            </a:r>
          </a:p>
          <a:p>
            <a:r>
              <a:rPr lang="tr-TR" sz="1200" b="0" i="0" u="none" strike="noStrike" kern="1200" baseline="0" dirty="0" smtClean="0">
                <a:solidFill>
                  <a:schemeClr val="tx1"/>
                </a:solidFill>
                <a:latin typeface="+mn-lt"/>
                <a:ea typeface="+mn-ea"/>
                <a:cs typeface="+mn-cs"/>
              </a:rPr>
              <a:t>--Hipoperfüzyonun düzeltilmesi ile beraber tablo hızla düzelir. </a:t>
            </a:r>
          </a:p>
          <a:p>
            <a:r>
              <a:rPr lang="tr-TR" sz="1200" b="0" i="0" u="none" strike="noStrike" kern="1200" baseline="0" dirty="0" smtClean="0">
                <a:solidFill>
                  <a:schemeClr val="tx1"/>
                </a:solidFill>
                <a:latin typeface="+mn-lt"/>
                <a:ea typeface="+mn-ea"/>
                <a:cs typeface="+mn-cs"/>
              </a:rPr>
              <a:t>--Hipoperfüzyonun uzaması durumunda, iskemik doku hasarı gelişir ve tablo artık intrinsik akut böbrek hasarı (iskemik akut tübüler nekroz-hasar) olarak adlandırılır.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22</a:t>
            </a:fld>
            <a:endParaRPr lang="tr-TR"/>
          </a:p>
        </p:txBody>
      </p:sp>
    </p:spTree>
    <p:extLst>
      <p:ext uri="{BB962C8B-B14F-4D97-AF65-F5344CB8AC3E}">
        <p14:creationId xmlns:p14="http://schemas.microsoft.com/office/powerpoint/2010/main" val="683302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--intravasküler volüm azalması: Gis kayıpları</a:t>
            </a:r>
            <a:r>
              <a:rPr lang="tr-TR" baseline="0" dirty="0" smtClean="0"/>
              <a:t> (</a:t>
            </a:r>
            <a:r>
              <a:rPr lang="tr-TR" dirty="0" smtClean="0"/>
              <a:t>ishal, kusma), renal</a:t>
            </a:r>
            <a:r>
              <a:rPr lang="tr-TR" baseline="0" dirty="0" smtClean="0"/>
              <a:t> kayıp (diüretik kullanımı), yetersiz alım (demans, bilişsel bozukluk), üçüncü boşluğa kayıp (ileus, pankreatit)</a:t>
            </a:r>
          </a:p>
          <a:p>
            <a:r>
              <a:rPr lang="tr-TR" baseline="0" dirty="0" smtClean="0"/>
              <a:t>--renal Vk: </a:t>
            </a:r>
            <a:r>
              <a:rPr lang="tr-TR" sz="1200" b="0" i="0" u="none" strike="noStrike" kern="1200" baseline="0" dirty="0" smtClean="0">
                <a:solidFill>
                  <a:schemeClr val="tx1"/>
                </a:solidFill>
                <a:latin typeface="+mn-lt"/>
                <a:ea typeface="+mn-ea"/>
                <a:cs typeface="+mn-cs"/>
              </a:rPr>
              <a:t>İlaclar(NSAİİ, ACEİ, ARB,)</a:t>
            </a:r>
          </a:p>
          <a:p>
            <a:r>
              <a:rPr lang="tr-TR" sz="1200" b="0" i="0" u="none" strike="noStrike" kern="1200" baseline="0" dirty="0" smtClean="0">
                <a:solidFill>
                  <a:schemeClr val="tx1"/>
                </a:solidFill>
                <a:latin typeface="+mn-lt"/>
                <a:ea typeface="+mn-ea"/>
                <a:cs typeface="+mn-cs"/>
              </a:rPr>
              <a:t>-Abdominal kompartman sendromu:  Batın ici basınc artışına bağlı gelişen organ disfonksiyonu olarak tanımlanır. Tum organ sistemleri etkilenebilir. Batın travması, batın ici patolojiler(kanama, odem, asit, pankreatit, ileus vb) etiyolojide karşımıza cıkar. Artmış batın ici basınc renal ven kompresyonuna yol acarak, venoz drenajı bozarak bobrek yetmezliğine yol acabilir.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23</a:t>
            </a:fld>
            <a:endParaRPr lang="tr-TR"/>
          </a:p>
        </p:txBody>
      </p:sp>
    </p:spTree>
    <p:extLst>
      <p:ext uri="{BB962C8B-B14F-4D97-AF65-F5344CB8AC3E}">
        <p14:creationId xmlns:p14="http://schemas.microsoft.com/office/powerpoint/2010/main" val="13286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-Renal parenkim hasarına bağlı olarak gelişir.</a:t>
            </a:r>
          </a:p>
          <a:p>
            <a:r>
              <a:rPr lang="tr-TR" sz="1200" b="0" i="0" u="sng" strike="noStrike" kern="1200" baseline="0" dirty="0" smtClean="0">
                <a:solidFill>
                  <a:schemeClr val="tx1"/>
                </a:solidFill>
                <a:latin typeface="+mn-lt"/>
                <a:ea typeface="+mn-ea"/>
                <a:cs typeface="+mn-cs"/>
              </a:rPr>
              <a:t>-</a:t>
            </a:r>
            <a:r>
              <a:rPr lang="tr-TR" sz="1200" b="0" i="0" u="none" strike="noStrike" kern="1200" baseline="0" dirty="0" smtClean="0">
                <a:solidFill>
                  <a:schemeClr val="tx1"/>
                </a:solidFill>
                <a:latin typeface="+mn-lt"/>
                <a:ea typeface="+mn-ea"/>
                <a:cs typeface="+mn-cs"/>
              </a:rPr>
              <a:t>Böbrek parenkiminin her bir bölgesi, glomerüller, tübüller, interstisyum ve vasküler yapılar tutulabilir.</a:t>
            </a:r>
            <a:endParaRPr lang="tr-TR" u="sng"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24</a:t>
            </a:fld>
            <a:endParaRPr lang="tr-TR"/>
          </a:p>
        </p:txBody>
      </p:sp>
    </p:spTree>
    <p:extLst>
      <p:ext uri="{BB962C8B-B14F-4D97-AF65-F5344CB8AC3E}">
        <p14:creationId xmlns:p14="http://schemas.microsoft.com/office/powerpoint/2010/main" val="65146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-GFH; gun ici değişken bir ritme sahiptir, oğleden sonraya kıyasla gece yarısı %10 daha duşuktur.</a:t>
            </a:r>
          </a:p>
          <a:p>
            <a:r>
              <a:rPr lang="tr-TR" dirty="0" smtClean="0"/>
              <a:t>-</a:t>
            </a:r>
            <a:r>
              <a:rPr lang="tr-TR" sz="1200" b="0" i="0" u="none" strike="noStrike" kern="1200" baseline="0" dirty="0" smtClean="0">
                <a:solidFill>
                  <a:schemeClr val="tx1"/>
                </a:solidFill>
                <a:latin typeface="+mn-lt"/>
                <a:ea typeface="+mn-ea"/>
                <a:cs typeface="+mn-cs"/>
              </a:rPr>
              <a:t>Normal GFH duzeyi 20- 30 yaş aralığında erkeklerde 130ml/dk/1.73m2 ve kadınlarda 120ml/dk/1.73m2 civarındadır.</a:t>
            </a:r>
          </a:p>
          <a:p>
            <a:r>
              <a:rPr lang="tr-TR" sz="1200" b="0" i="0" u="none" strike="noStrike" kern="1200" baseline="0" dirty="0" smtClean="0">
                <a:solidFill>
                  <a:schemeClr val="tx1"/>
                </a:solidFill>
                <a:latin typeface="+mn-lt"/>
                <a:ea typeface="+mn-ea"/>
                <a:cs typeface="+mn-cs"/>
              </a:rPr>
              <a:t>-ortalama vucut yuzey alanı (VYA) olan 1.73m2 ye gore duzenlenmiş bir veridir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a:t>
            </a:fld>
            <a:endParaRPr lang="tr-TR"/>
          </a:p>
        </p:txBody>
      </p:sp>
    </p:spTree>
    <p:extLst>
      <p:ext uri="{BB962C8B-B14F-4D97-AF65-F5344CB8AC3E}">
        <p14:creationId xmlns:p14="http://schemas.microsoft.com/office/powerpoint/2010/main" val="615970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TMA: Trombotik mikroanjiopati</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Proton pompa inhibitörlerine bağlı akut interstisyel nefrit, özellikle yaşlı insanlarda giderek daha sık görülmektedir</a:t>
            </a:r>
            <a:r>
              <a:rPr lang="tr-TR" sz="1050" dirty="0" smtClean="0"/>
              <a:t>. (</a:t>
            </a:r>
            <a:r>
              <a:rPr lang="tr-TR" sz="1050" b="0" i="0" u="none" strike="noStrike" kern="1200" baseline="0" dirty="0" smtClean="0">
                <a:solidFill>
                  <a:schemeClr val="tx1"/>
                </a:solidFill>
                <a:latin typeface="+mn-lt"/>
                <a:ea typeface="+mn-ea"/>
                <a:cs typeface="+mn-cs"/>
              </a:rPr>
              <a:t>Blank ML, Parkin L, Paul C, et al. A nationwide nested case-control study indicates an increased risk of acute interstitial nephritis with proton pump inhibitor use. </a:t>
            </a:r>
            <a:r>
              <a:rPr lang="tr-TR" sz="1050" b="0" i="1" u="none" strike="noStrike" kern="1200" baseline="0" dirty="0" smtClean="0">
                <a:solidFill>
                  <a:schemeClr val="tx1"/>
                </a:solidFill>
                <a:latin typeface="+mn-lt"/>
                <a:ea typeface="+mn-ea"/>
                <a:cs typeface="+mn-cs"/>
              </a:rPr>
              <a:t>Kidney Int</a:t>
            </a:r>
            <a:r>
              <a:rPr lang="tr-TR" sz="1050" b="0" i="0" u="none" strike="noStrike" kern="1200" baseline="0" dirty="0" smtClean="0">
                <a:solidFill>
                  <a:schemeClr val="tx1"/>
                </a:solidFill>
                <a:latin typeface="+mn-lt"/>
                <a:ea typeface="+mn-ea"/>
                <a:cs typeface="+mn-cs"/>
              </a:rPr>
              <a:t>. 2014; 86(4): 837-844. </a:t>
            </a:r>
            <a:r>
              <a:rPr lang="tr-TR" sz="1050" dirty="0" smtClean="0"/>
              <a:t>)</a:t>
            </a:r>
          </a:p>
          <a:p>
            <a:r>
              <a:rPr lang="tr-TR" sz="1050" dirty="0" smtClean="0"/>
              <a:t>-</a:t>
            </a:r>
            <a:r>
              <a:rPr lang="tr-TR" sz="1200" b="0" i="0" u="none" strike="noStrike" kern="1200" baseline="0" dirty="0" smtClean="0">
                <a:solidFill>
                  <a:schemeClr val="tx1"/>
                </a:solidFill>
                <a:latin typeface="+mn-lt"/>
                <a:ea typeface="+mn-ea"/>
                <a:cs typeface="+mn-cs"/>
              </a:rPr>
              <a:t>Renal arter trombozu Ozellikle atrial fibrilasyonu olan hastalarda gelişir. Yan ağrısı, yuksek LDH, hafif proteinuri ve bazen de hematuri ile karakterizedir.</a:t>
            </a:r>
            <a:endParaRPr lang="tr-TR" sz="1050" dirty="0" smtClean="0"/>
          </a:p>
          <a:p>
            <a:r>
              <a:rPr lang="tr-TR" sz="1200" b="0" i="0" u="none" strike="noStrike" kern="1200" baseline="0" dirty="0" smtClean="0">
                <a:solidFill>
                  <a:schemeClr val="tx1"/>
                </a:solidFill>
                <a:latin typeface="+mn-lt"/>
                <a:ea typeface="+mn-ea"/>
                <a:cs typeface="+mn-cs"/>
              </a:rPr>
              <a:t>-Renal ven trombozu Ozellikle nefrotik sendromu olan bireylerde hiperkoagulabilteye bağlı gelişir. Ani gelişen yan ağrısı ve makroskopik hematuri ile prezente olur.</a:t>
            </a:r>
          </a:p>
          <a:p>
            <a:r>
              <a:rPr lang="tr-TR" sz="1200" b="0" i="0" u="none" strike="noStrike" kern="1200" baseline="0" dirty="0" smtClean="0">
                <a:solidFill>
                  <a:schemeClr val="tx1"/>
                </a:solidFill>
                <a:latin typeface="+mn-lt"/>
                <a:ea typeface="+mn-ea"/>
                <a:cs typeface="+mn-cs"/>
              </a:rPr>
              <a:t>-Radyokontrast madde nefropatisi:  Radyokontrast kullanımı sonrası gelişir, 24-48 saat icinde, serum kreatinin değeri yukselmeye başlar, 5-6. gunler tepe değerine ulaşır ve yaklaşık 10. gunde başlangıc değerine geri doner.</a:t>
            </a:r>
          </a:p>
          <a:p>
            <a:r>
              <a:rPr lang="tr-TR" sz="1200" b="0" i="0" u="none" strike="noStrike" kern="1200" baseline="0" dirty="0" smtClean="0">
                <a:solidFill>
                  <a:schemeClr val="tx1"/>
                </a:solidFill>
                <a:latin typeface="+mn-lt"/>
                <a:ea typeface="+mn-ea"/>
                <a:cs typeface="+mn-cs"/>
              </a:rPr>
              <a:t>-Akut fosfat nefropatisi: Ozellikle KBH tanılı hastalarda, kolonoskopi hazırlığı amaclı yuksek doz fosfat iceren laksatif kullanımı sonrası gelişir. (bt enema :sodyum fosfat)</a:t>
            </a:r>
          </a:p>
          <a:p>
            <a:r>
              <a:rPr lang="tr-TR" sz="1200" b="0" i="0" u="none" strike="noStrike" kern="1200" baseline="0" dirty="0" smtClean="0">
                <a:solidFill>
                  <a:schemeClr val="tx1"/>
                </a:solidFill>
                <a:latin typeface="+mn-lt"/>
                <a:ea typeface="+mn-ea"/>
                <a:cs typeface="+mn-cs"/>
              </a:rPr>
              <a:t>-Aminoglikozit:  Genellikle tedavinin 5-10. gununde ortaya cıkar, genellikle nonoligurik</a:t>
            </a:r>
          </a:p>
          <a:p>
            <a:r>
              <a:rPr lang="tr-TR" sz="1200" b="0" i="0" u="none" strike="noStrike" kern="1200" baseline="0" dirty="0" smtClean="0">
                <a:solidFill>
                  <a:schemeClr val="tx1"/>
                </a:solidFill>
                <a:latin typeface="+mn-lt"/>
                <a:ea typeface="+mn-ea"/>
                <a:cs typeface="+mn-cs"/>
              </a:rPr>
              <a:t>--ATN ile ilişkili ilaçlar: zoledronik asit, amfotersin, ACEi, ARB, NSAİi, aminoglikozitler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Nefroksik ATN’de morfolojik değişiklikler proksimal tübülün, düz ve kıvrımlı kısımlarında en belirgindir.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Çözünmeyen kristaller(fosfat, oksalat, ürik asit, metotreksat, asiklovir, indinavir gibi) veya prote inler (hemoglobin, myoglobin, paraprotein) tübüllerde çökerek tübüler obstrüksiyon ve neticesinde de intratübüler basınçta yükselme ve GFR’de azalmaya yol açabilir.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İnterstisyel alan etkilenmesine bağlı ABH daha çok ilaç, bitkisel ürün kullanımına ikincil gelişir. Tanıda, bu ajanların kullanımının ısrarla sorgulanması anahtar role sahiptir.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Makülopapüler döküntü, eklem ağrıları, ateş, eosinofilüri, eosinofili ve serum Ig E düzeyi yüksekliği tabloya eşlik edebilir. Bunun yanısıra lösemi, lenfoma ve sarkoidoz gibi hastalıklarda parenkim infiltrasyonu da ABH’a yol açabilir.</a:t>
            </a:r>
          </a:p>
          <a:p>
            <a:endParaRPr lang="tr-TR" sz="1200" b="0" i="0" u="none" strike="noStrike" kern="1200" baseline="0" dirty="0" smtClean="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25</a:t>
            </a:fld>
            <a:endParaRPr lang="tr-TR"/>
          </a:p>
        </p:txBody>
      </p:sp>
    </p:spTree>
    <p:extLst>
      <p:ext uri="{BB962C8B-B14F-4D97-AF65-F5344CB8AC3E}">
        <p14:creationId xmlns:p14="http://schemas.microsoft.com/office/powerpoint/2010/main" val="122114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seyri tipik olarak 4 aşamalı olarak tanımlanmıştır.</a:t>
            </a:r>
            <a:r>
              <a:rPr lang="tr-TR" sz="1200" baseline="0" dirty="0" smtClean="0"/>
              <a:t> </a:t>
            </a:r>
            <a:r>
              <a:rPr lang="tr-TR" sz="1200" dirty="0" smtClean="0"/>
              <a:t>başlangıcında prerenal ABH vardır. Hipoperfüzyonun uzamasıyla doku hasarı gelişir. Başlangıç aşamasında saatler-günler içinde GFR azalır.</a:t>
            </a:r>
            <a:r>
              <a:rPr lang="tr-TR" sz="1200" baseline="0" dirty="0" smtClean="0"/>
              <a:t> </a:t>
            </a:r>
            <a:r>
              <a:rPr lang="tr-TR" dirty="0" smtClean="0"/>
              <a:t>GFR azalmasının nedenleri, azalmış kan akımına bağlı olarak glomerüler filtrasyon basıncında azalma, tübüler lümene dökülen nekrotik hücreler ve debrisin oluşturduğu tübüler tıkaçlar ve glomerüler filtratın hasarlı epitelden interstisyuma geçişidir.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-Gelişme aşaması, süregelen iskemi ve inflamasyon ile karakterizedir. GFR düşmeye devam eder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26</a:t>
            </a:fld>
            <a:endParaRPr lang="tr-TR"/>
          </a:p>
        </p:txBody>
      </p:sp>
    </p:spTree>
    <p:extLst>
      <p:ext uri="{BB962C8B-B14F-4D97-AF65-F5344CB8AC3E}">
        <p14:creationId xmlns:p14="http://schemas.microsoft.com/office/powerpoint/2010/main" val="53839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-İdame aşaması 1-2 haft a sürer. GFR sabit seyirlidir ve 5-10 ml/dk’ya kadar düşebilir. İdrar çıkışı minimumdur ve üremik komlikasyonlar eşlik edebilir. Bu aşamada hemodinami düzelmesine karşın GFR düşük seyreder.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-İyileşme aşamasında, tübüler epitel hücre onarım ve rejenerasyonu gerçekleşir, GFR kademeli olarak yükselir. Bu aşamada poliüri, dehidratasyon ve elektrolit dengesizlikleri gelişebilir.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27</a:t>
            </a:fld>
            <a:endParaRPr lang="tr-TR"/>
          </a:p>
        </p:txBody>
      </p:sp>
    </p:spTree>
    <p:extLst>
      <p:ext uri="{BB962C8B-B14F-4D97-AF65-F5344CB8AC3E}">
        <p14:creationId xmlns:p14="http://schemas.microsoft.com/office/powerpoint/2010/main" val="329462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--Renal pelvisden, üretral meatusa kadar tüm üriner trase boyunca idrar akışını engelleyen nedenlere bağlı olarak gelişebilir.</a:t>
            </a:r>
            <a:endParaRPr lang="tr-TR" u="sng" dirty="0" smtClean="0"/>
          </a:p>
          <a:p>
            <a:r>
              <a:rPr lang="tr-TR" dirty="0" smtClean="0"/>
              <a:t>--</a:t>
            </a:r>
            <a:r>
              <a:rPr lang="tr-TR" sz="1200" b="0" i="0" u="none" strike="noStrike" kern="1200" baseline="0" dirty="0" smtClean="0">
                <a:solidFill>
                  <a:schemeClr val="tx1"/>
                </a:solidFill>
                <a:latin typeface="+mn-lt"/>
                <a:ea typeface="+mn-ea"/>
                <a:cs typeface="+mn-cs"/>
              </a:rPr>
              <a:t>Glomerüler filtrasyon hızını belirleyen temel faktörler</a:t>
            </a:r>
            <a:endParaRPr lang="tr-TR" dirty="0" smtClean="0"/>
          </a:p>
          <a:p>
            <a:r>
              <a:rPr lang="tr-TR" dirty="0" smtClean="0"/>
              <a:t>-</a:t>
            </a:r>
            <a:r>
              <a:rPr lang="tr-TR" sz="1200" b="0" i="0" u="none" strike="noStrike" kern="1200" baseline="0" dirty="0" smtClean="0">
                <a:solidFill>
                  <a:schemeClr val="tx1"/>
                </a:solidFill>
                <a:latin typeface="+mn-lt"/>
                <a:ea typeface="+mn-ea"/>
                <a:cs typeface="+mn-cs"/>
              </a:rPr>
              <a:t>Glomerüler dinamiklere göre filtrasyonu oluşturan basınç gradienti, yaklaşık olarak 10 mmHg’dır. Üriner trasedeki tıkanıklık durumunda, idrar üretiminin sürmesi sonucunda, üriner lümenlerde hidrostatik basınç artar. Üriner lümenlerde hidrostatik basınç yükselmesiyle beraber Bowman aralığındaki basınç artar ve toplayıcı sistemler genişlemeye (hidronefroz) başlar. Bowman aralığındaki basıncının artmasıyla filtrasyon basıncı azalır ve bunun sonucunda da GFR düşmeye başlar. Başlangıçta tablo fonksiyoneldir ve idrar akışının sağlanmasıyla, renal fonksiyonlar hızla düzelir. Bununla beraber sürecin uzamasıyla kalıcı renal parenkimal hasarlanma gelişir ve artan basınçla beraber basınç atrofisi gelişip, renal parenkim ileri derecede incelebilir. Bu durumda böbrek hasarı</a:t>
            </a:r>
          </a:p>
          <a:p>
            <a:r>
              <a:rPr lang="tr-TR" sz="1200" b="0" i="0" u="none" strike="noStrike" kern="1200" baseline="0" dirty="0" smtClean="0">
                <a:solidFill>
                  <a:schemeClr val="tx1"/>
                </a:solidFill>
                <a:latin typeface="+mn-lt"/>
                <a:ea typeface="+mn-ea"/>
                <a:cs typeface="+mn-cs"/>
              </a:rPr>
              <a:t>kronikleşir.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28</a:t>
            </a:fld>
            <a:endParaRPr lang="tr-TR"/>
          </a:p>
        </p:txBody>
      </p:sp>
    </p:spTree>
    <p:extLst>
      <p:ext uri="{BB962C8B-B14F-4D97-AF65-F5344CB8AC3E}">
        <p14:creationId xmlns:p14="http://schemas.microsoft.com/office/powerpoint/2010/main" val="3306622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-Asetilkolin: dentrisörü kasıp, sfinkter tonusunu</a:t>
            </a:r>
            <a:r>
              <a:rPr lang="tr-TR" baseline="0" dirty="0" smtClean="0"/>
              <a:t> düşürür ve miksyonu oluşturur. (dentrüsörde M2, M3rp)</a:t>
            </a:r>
          </a:p>
          <a:p>
            <a:r>
              <a:rPr lang="tr-TR" baseline="0" dirty="0" smtClean="0"/>
              <a:t>-sloughed papilla: renal papiller nekroz</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29</a:t>
            </a:fld>
            <a:endParaRPr lang="tr-TR"/>
          </a:p>
        </p:txBody>
      </p:sp>
    </p:spTree>
    <p:extLst>
      <p:ext uri="{BB962C8B-B14F-4D97-AF65-F5344CB8AC3E}">
        <p14:creationId xmlns:p14="http://schemas.microsoft.com/office/powerpoint/2010/main" val="952743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-Asemptomatik tablodan, hayatı tehdit eden multisistem hastalığa kadar değişen geniş bir klinik sunum söz konusudur. Asemptomatik hastalarda sadece laboratuvar testleri ile tanı konabilir. İleri evre ABH’da bulantı, kusma, iştahsızlık, halsizlik gibi üremik semptomlar gözlenebilir.</a:t>
            </a:r>
          </a:p>
          <a:p>
            <a:r>
              <a:rPr lang="tr-TR" dirty="0" smtClean="0"/>
              <a:t>-</a:t>
            </a:r>
            <a:r>
              <a:rPr lang="tr-TR" sz="1200" b="0" i="0" u="none" strike="noStrike" kern="1200" baseline="0" dirty="0" smtClean="0">
                <a:solidFill>
                  <a:schemeClr val="tx1"/>
                </a:solidFill>
                <a:latin typeface="+mn-lt"/>
                <a:ea typeface="+mn-ea"/>
                <a:cs typeface="+mn-cs"/>
              </a:rPr>
              <a:t>Klinik özellikler ABH nedeni, eşlik eden komplikasyonlara bağlı olarak farklılık gösterir. (Kussmaul solunumu, hepatik ensefalopati, trombosit disfonksiyonuna bağlı kanama, eşlik eden infeksiyonlar, kardiyak ritm bozuklukları, akciğer ödemi vb.)</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birçok hastada klinik semptom görülmez ve hastanede başvuran hastalardan rutin olarak alınan laboratuvar tetkikleri ile kreatinin artışı saptanır.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Hastaların idrar miktarı azalmış (oligürik&lt;400-500 ml/ gün, anürik &lt;100 ml/gün), artmış (poliürik&gt;3000 ml/gün veya korunmuş (nonoligürik) olabilir.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30</a:t>
            </a:fld>
            <a:endParaRPr lang="tr-TR"/>
          </a:p>
        </p:txBody>
      </p:sp>
    </p:spTree>
    <p:extLst>
      <p:ext uri="{BB962C8B-B14F-4D97-AF65-F5344CB8AC3E}">
        <p14:creationId xmlns:p14="http://schemas.microsoft.com/office/powerpoint/2010/main" val="87968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ABH’nın organ sistemleri üzerindeki sistemik etkileri.</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31</a:t>
            </a:fld>
            <a:endParaRPr lang="tr-TR"/>
          </a:p>
        </p:txBody>
      </p:sp>
    </p:spTree>
    <p:extLst>
      <p:ext uri="{BB962C8B-B14F-4D97-AF65-F5344CB8AC3E}">
        <p14:creationId xmlns:p14="http://schemas.microsoft.com/office/powerpoint/2010/main" val="259610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-Prerenal tabloda öyküde, kusma, ishal, kanama, yetersiz oral alım, sepsis, kalp yetmezliği, üçüncü boşluğa kayıp vb ile uyumlu özellikler olur. Bu hastalarda intravasküler hipovolemi mevcuttur. Diğer yandan kardiyak nedenlere bağlı prerenal tablolarda hastada hipervolemi bulguları olabilir.</a:t>
            </a:r>
          </a:p>
          <a:p>
            <a:r>
              <a:rPr lang="tr-TR" sz="1200" b="0" i="0" u="none" strike="noStrike" kern="1200" baseline="0" dirty="0" smtClean="0">
                <a:solidFill>
                  <a:schemeClr val="tx1"/>
                </a:solidFill>
                <a:latin typeface="+mn-lt"/>
                <a:ea typeface="+mn-ea"/>
                <a:cs typeface="+mn-cs"/>
              </a:rPr>
              <a:t>- Postrenal tabloda ani anüri, idrar çıkışında dalgalanma, makroskopik hematüri, kolik vb gibi tablolarsöz konusudur. </a:t>
            </a:r>
          </a:p>
          <a:p>
            <a:r>
              <a:rPr lang="tr-TR" sz="1200" b="0" i="0" u="none" strike="noStrike" kern="1200" baseline="0" dirty="0" smtClean="0">
                <a:solidFill>
                  <a:schemeClr val="tx1"/>
                </a:solidFill>
                <a:latin typeface="+mn-lt"/>
                <a:ea typeface="+mn-ea"/>
                <a:cs typeface="+mn-cs"/>
              </a:rPr>
              <a:t>-İntrinsik ABH’da ise altta yatan hastalıkla uyumlu bulgular gözlemlenebilir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32</a:t>
            </a:fld>
            <a:endParaRPr lang="tr-TR"/>
          </a:p>
        </p:txBody>
      </p:sp>
    </p:spTree>
    <p:extLst>
      <p:ext uri="{BB962C8B-B14F-4D97-AF65-F5344CB8AC3E}">
        <p14:creationId xmlns:p14="http://schemas.microsoft.com/office/powerpoint/2010/main" val="2323717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--hipovolemi</a:t>
            </a:r>
            <a:r>
              <a:rPr lang="tr-TR" baseline="0" dirty="0" smtClean="0"/>
              <a:t> semptomları</a:t>
            </a:r>
          </a:p>
          <a:p>
            <a:r>
              <a:rPr lang="tr-TR" baseline="0" dirty="0" smtClean="0"/>
              <a:t>--turgor tonus: </a:t>
            </a:r>
            <a:r>
              <a:rPr lang="tr-TR" sz="1200" b="0" i="0" kern="1200" dirty="0" smtClean="0">
                <a:solidFill>
                  <a:schemeClr val="tx1"/>
                </a:solidFill>
                <a:effectLst/>
                <a:latin typeface="+mn-lt"/>
                <a:ea typeface="+mn-ea"/>
                <a:cs typeface="+mn-cs"/>
              </a:rPr>
              <a:t>Deri elastikiyeti için el sırtı veya karın derisi,  iki parmakla tutulup yukarıya kaldırıldıktan sonra tekrar bırakılır. Sağlıklı bireylerde  derideki izin hemen  kaybolmasına mukabil,  sıvı kaybı olan bireylerde deri eski haline hemen dönemez ve  yavaş yavaş düzelir. Hatta su kaybı derecesine göre de uzun zaman öylece kalabilir.</a:t>
            </a:r>
            <a:endParaRPr lang="tr-TR" baseline="0" dirty="0" smtClean="0"/>
          </a:p>
        </p:txBody>
      </p:sp>
      <p:sp>
        <p:nvSpPr>
          <p:cNvPr id="4" name="Slayt Numarası Yer Tutucusu 3"/>
          <p:cNvSpPr>
            <a:spLocks noGrp="1"/>
          </p:cNvSpPr>
          <p:nvPr>
            <p:ph type="sldNum" sz="quarter" idx="10"/>
          </p:nvPr>
        </p:nvSpPr>
        <p:spPr/>
        <p:txBody>
          <a:bodyPr/>
          <a:lstStyle/>
          <a:p>
            <a:fld id="{467993B4-09BF-475C-A81A-528C7AB449DC}" type="slidenum">
              <a:rPr lang="tr-TR" smtClean="0"/>
              <a:t>33</a:t>
            </a:fld>
            <a:endParaRPr lang="tr-TR"/>
          </a:p>
        </p:txBody>
      </p:sp>
    </p:spTree>
    <p:extLst>
      <p:ext uri="{BB962C8B-B14F-4D97-AF65-F5344CB8AC3E}">
        <p14:creationId xmlns:p14="http://schemas.microsoft.com/office/powerpoint/2010/main" val="2594257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a:t>
            </a:r>
            <a:r>
              <a:rPr lang="tr-TR" sz="1200" b="0" i="0" kern="1200" dirty="0" smtClean="0">
                <a:solidFill>
                  <a:schemeClr val="tx1"/>
                </a:solidFill>
                <a:effectLst/>
                <a:latin typeface="+mn-lt"/>
                <a:ea typeface="+mn-ea"/>
                <a:cs typeface="+mn-cs"/>
              </a:rPr>
              <a:t>ilaca bağlı AIN'li hastaların döküntü, ateş ve eozinofili dahil alerjik tipte reaksiyon</a:t>
            </a:r>
            <a:endParaRPr lang="tr-TR" dirty="0" smtClean="0"/>
          </a:p>
          <a:p>
            <a:r>
              <a:rPr lang="tr-TR" dirty="0" smtClean="0"/>
              <a:t>--Periferik</a:t>
            </a:r>
            <a:r>
              <a:rPr lang="tr-TR" baseline="0" dirty="0" smtClean="0"/>
              <a:t> nabızlar vardır.</a:t>
            </a:r>
          </a:p>
          <a:p>
            <a:r>
              <a:rPr lang="tr-TR" baseline="0" dirty="0" smtClean="0"/>
              <a:t>--</a:t>
            </a:r>
            <a:r>
              <a:rPr lang="tr-TR" sz="1200" b="0" i="0" kern="1200" dirty="0" smtClean="0">
                <a:solidFill>
                  <a:schemeClr val="tx1"/>
                </a:solidFill>
                <a:effectLst/>
                <a:latin typeface="+mn-lt"/>
                <a:ea typeface="+mn-ea"/>
                <a:cs typeface="+mn-cs"/>
              </a:rPr>
              <a:t>abdominal kompartman sendromuna yol açan abdominal distansiyon, abdominal cerrahinin bir komplikasyonu olabilir.</a:t>
            </a:r>
          </a:p>
          <a:p>
            <a:r>
              <a:rPr lang="tr-TR" sz="1200" b="0" i="0" kern="1200" dirty="0" smtClean="0">
                <a:solidFill>
                  <a:schemeClr val="tx1"/>
                </a:solidFill>
                <a:effectLst/>
                <a:latin typeface="+mn-lt"/>
                <a:ea typeface="+mn-ea"/>
                <a:cs typeface="+mn-cs"/>
              </a:rPr>
              <a:t>-Önemli hacim yüklenmesi ve kalp yetmezliği belirtileri kardiyorenal sendromu düşündürür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34</a:t>
            </a:fld>
            <a:endParaRPr lang="tr-TR"/>
          </a:p>
        </p:txBody>
      </p:sp>
    </p:spTree>
    <p:extLst>
      <p:ext uri="{BB962C8B-B14F-4D97-AF65-F5344CB8AC3E}">
        <p14:creationId xmlns:p14="http://schemas.microsoft.com/office/powerpoint/2010/main" val="368655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Kreatinin, diyetle alınan hayvansal proteinlerden ve iskelet kasındaki fosfokreatinin metabolizması sonucu oluşturulur, bu nedenle vucuttaki uretimi kas kitlesi ile orantılıdır.</a:t>
            </a:r>
          </a:p>
          <a:p>
            <a:r>
              <a:rPr lang="tr-TR" sz="1200" b="0" i="0" u="none" strike="noStrike" kern="1200" baseline="0" dirty="0" smtClean="0">
                <a:solidFill>
                  <a:schemeClr val="tx1"/>
                </a:solidFill>
                <a:latin typeface="+mn-lt"/>
                <a:ea typeface="+mn-ea"/>
                <a:cs typeface="+mn-cs"/>
              </a:rPr>
              <a:t>-kreatinin; proteine bağlanmaz, glomerullerden serbestce filtre olur, tubullerden reabsorbsiyona uğramaz, ancak proksimal tubulden sekresyona uğrar. bu durum ozellikle GFH’nın duşup sekresyonun arttığı durumlarda GFH’nın yanlış olarak yuksek tahmin edilmesine neden olduğundan, bobrek fonksiyon bozukluğu teşhisinin gozden kacırılmasına sebep olabilir.</a:t>
            </a:r>
          </a:p>
          <a:p>
            <a:r>
              <a:rPr lang="tr-TR" sz="1200" b="0" i="0" u="none" strike="noStrike" kern="1200" baseline="0" dirty="0" smtClean="0">
                <a:solidFill>
                  <a:schemeClr val="tx1"/>
                </a:solidFill>
                <a:latin typeface="+mn-lt"/>
                <a:ea typeface="+mn-ea"/>
                <a:cs typeface="+mn-cs"/>
              </a:rPr>
              <a:t>-Orneğin, trimetoprim ve simetidin bu sekresyonu bloke ederek kan kreatinin duzeyinde 0.5 mg/dl kadar artışa yol acabilen ilaclardr, bu yanlışlıkla bobrek fonksiyonlarında bozulma olarak değerlendirlebilir.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a:t>
            </a:fld>
            <a:endParaRPr lang="tr-TR"/>
          </a:p>
        </p:txBody>
      </p:sp>
    </p:spTree>
    <p:extLst>
      <p:ext uri="{BB962C8B-B14F-4D97-AF65-F5344CB8AC3E}">
        <p14:creationId xmlns:p14="http://schemas.microsoft.com/office/powerpoint/2010/main" val="3942852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--Birçok hastada klinik semptom görülmez ve hastanede başvuran hastalardan rutin olarak alınan laboratuvar tetkikleri ile kreatinin artışı saptanır.</a:t>
            </a:r>
            <a:endParaRPr lang="tr-TR" u="sng" dirty="0" smtClean="0"/>
          </a:p>
          <a:p>
            <a:r>
              <a:rPr lang="tr-TR" dirty="0" smtClean="0"/>
              <a:t>--A</a:t>
            </a:r>
            <a:r>
              <a:rPr lang="tr-TR" sz="1200" b="0" i="0" kern="1200" dirty="0" smtClean="0">
                <a:solidFill>
                  <a:schemeClr val="tx1"/>
                </a:solidFill>
                <a:effectLst/>
                <a:latin typeface="+mn-lt"/>
                <a:ea typeface="+mn-ea"/>
                <a:cs typeface="+mn-cs"/>
              </a:rPr>
              <a:t>ltta yatan neden hızla belirlenirse, ABH geri döndürülebilir.</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Tüm hastalar için geçmişi ve özellikle ABH'nın başlama zamanlamasını dikkatle gözden geçiriyoruz. Başlangıcın zamanlaması genellikle altta yatan etiyolojiyi düşündürür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b="0" i="0" kern="1200" dirty="0" smtClean="0">
                <a:solidFill>
                  <a:schemeClr val="tx1"/>
                </a:solidFill>
                <a:effectLst/>
                <a:latin typeface="+mn-lt"/>
                <a:ea typeface="+mn-ea"/>
                <a:cs typeface="+mn-cs"/>
              </a:rPr>
              <a:t>İlaçların dikkatli bir şekilde gözden geçirilmesi zorunludur. Çoğu zaman, nefrotoksik ilaçlar, bir etiyolojiyi düşündüren AKI başlangıcından önce başlatılmıştır. Ek olarak, uzun süreli ilaçlar (özellikle ACEi veya ARB'ler) bile hastaları prerenal faktörlerden veya ATN'den AKI'ye karşı savunmasız hale getirir.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--nefrotoksik ilaçlar: AMG, amfotersin B, 	Tetrasiklinler, </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35</a:t>
            </a:fld>
            <a:endParaRPr lang="tr-TR"/>
          </a:p>
        </p:txBody>
      </p:sp>
    </p:spTree>
    <p:extLst>
      <p:ext uri="{BB962C8B-B14F-4D97-AF65-F5344CB8AC3E}">
        <p14:creationId xmlns:p14="http://schemas.microsoft.com/office/powerpoint/2010/main" val="1370949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--Biyokimya testleri, hemogram, idrar analizi</a:t>
            </a:r>
            <a:r>
              <a:rPr lang="tr-TR" baseline="0" dirty="0" smtClean="0"/>
              <a:t> (mikroskopi)i,</a:t>
            </a:r>
            <a:r>
              <a:rPr lang="tr-TR" dirty="0" smtClean="0"/>
              <a:t> spot idrar incelemesi, (24 saatlik idrar incelemesi), kan gazı analizi ve böbrek ultrasonografisi istenmelidir. </a:t>
            </a:r>
          </a:p>
          <a:p>
            <a:r>
              <a:rPr lang="tr-TR" dirty="0" smtClean="0"/>
              <a:t>--Biyokimya incelemeleri ile böbrek yetmezliğinin derecesi ve etiyolojisi hakkında önemli ipuçları sağlanabilir.</a:t>
            </a:r>
          </a:p>
          <a:p>
            <a:r>
              <a:rPr lang="tr-TR" dirty="0" smtClean="0"/>
              <a:t>--BUN, kreatinin değerlerinin yanı sıra serum sodyum, potasyum, ürik asit, fosfor, kreatinin kinaz, laktat dehidrogenaz, kalsiyum tetkikleri etiyoloji hakında fikir verebilir. </a:t>
            </a:r>
          </a:p>
          <a:p>
            <a:r>
              <a:rPr lang="tr-TR" dirty="0" smtClean="0"/>
              <a:t>--Kan gazı analizi eşlik edebilecek metabolik asidoz varlığının değerlendirmesini sağlayacaktır. </a:t>
            </a:r>
          </a:p>
          <a:p>
            <a:r>
              <a:rPr lang="tr-TR" dirty="0" smtClean="0"/>
              <a:t>--İdrar tetkikinde proteinüri ve dismorfik hematüri saptanması glomerüler etiyolojileri düşünüdürür.</a:t>
            </a:r>
          </a:p>
          <a:p>
            <a:r>
              <a:rPr lang="tr-TR" dirty="0" smtClean="0"/>
              <a:t>--piyüri ve bakteriüri infeksiyoz etiyolojiler hakkında bilgi sağlar.</a:t>
            </a:r>
          </a:p>
          <a:p>
            <a:r>
              <a:rPr lang="tr-TR" dirty="0" smtClean="0"/>
              <a:t>--idrar tetkikinde hemoglobin pozitif saptanmasına karşın, mikroskopide eritrosit görülmemesi myoglobinüri veya hemoglobinüriyi akla getirmelidir.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--Tam kan sayımında anemi (hemoliz, trombositopeni (trombotik mikroanjiopati) ve lökositoz (sepsis) tanı hakkında ipuçları sağlayabilir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36</a:t>
            </a:fld>
            <a:endParaRPr lang="tr-TR"/>
          </a:p>
        </p:txBody>
      </p:sp>
    </p:spTree>
    <p:extLst>
      <p:ext uri="{BB962C8B-B14F-4D97-AF65-F5344CB8AC3E}">
        <p14:creationId xmlns:p14="http://schemas.microsoft.com/office/powerpoint/2010/main" val="1400046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--Spot idrar incelemesi de prerenal ve intrinsik renal etiyolojilerin birbirinden ayrılmasına olanak tanır. Spot idrar ve kan örnekleri, diüretik ve sıvı tedavisi öncesinde alınmalıdır. </a:t>
            </a:r>
          </a:p>
          <a:p>
            <a:r>
              <a:rPr lang="tr-TR" dirty="0" smtClean="0"/>
              <a:t>--Renal hipoperfüzyon, distal renal tübüllere ulaşan sodyum miktarını azaltarak renin (makula densa), anjiotensin ve aldosteron sisteminin aktivasyonuna neden olur. Aynı zamanda dolaşımdaki baroreseptörler antidiüretik hormon (ADH) salınımına yol açar. Bu iki mekanizma ile renal su ve tuz retansiyonu gerçekleşir. Hipoperfüzyon varlığında gelişen bu durum spot idrar incelemelerinde prerenal-renal ABH ayrımına yardımcı olabilir</a:t>
            </a:r>
          </a:p>
          <a:p>
            <a:endParaRPr lang="tr-TR" dirty="0" smtClean="0"/>
          </a:p>
          <a:p>
            <a:r>
              <a:rPr lang="tr-TR" dirty="0" smtClean="0"/>
              <a:t>-fena: </a:t>
            </a:r>
            <a:r>
              <a:rPr lang="tr-TR" sz="1200" b="0" i="0" kern="1200" dirty="0" smtClean="0">
                <a:solidFill>
                  <a:schemeClr val="tx1"/>
                </a:solidFill>
                <a:effectLst/>
                <a:latin typeface="+mn-lt"/>
                <a:ea typeface="+mn-ea"/>
                <a:cs typeface="+mn-cs"/>
              </a:rPr>
              <a:t>idrarda ölçülen günlük sodyum düzeyinin glomerüler filtrata geçen oranına verilen isimdir.</a:t>
            </a:r>
          </a:p>
          <a:p>
            <a:r>
              <a:rPr lang="tr-TR" sz="1200" b="0" i="0" kern="1200" dirty="0" smtClean="0">
                <a:solidFill>
                  <a:schemeClr val="tx1"/>
                </a:solidFill>
                <a:effectLst/>
                <a:latin typeface="+mn-lt"/>
                <a:ea typeface="+mn-ea"/>
                <a:cs typeface="+mn-cs"/>
              </a:rPr>
              <a:t>--KBH'li hastalarda hipovolemi tanısı idrar sodyumu veya fraksiyonel sodyum atılımı yerine öykü ve fizik muayene ile konulmalıdır!!!</a:t>
            </a:r>
            <a:endParaRPr lang="tr-TR" dirty="0" smtClean="0"/>
          </a:p>
        </p:txBody>
      </p:sp>
      <p:sp>
        <p:nvSpPr>
          <p:cNvPr id="4" name="Slayt Numarası Yer Tutucusu 3"/>
          <p:cNvSpPr>
            <a:spLocks noGrp="1"/>
          </p:cNvSpPr>
          <p:nvPr>
            <p:ph type="sldNum" sz="quarter" idx="10"/>
          </p:nvPr>
        </p:nvSpPr>
        <p:spPr/>
        <p:txBody>
          <a:bodyPr/>
          <a:lstStyle/>
          <a:p>
            <a:fld id="{467993B4-09BF-475C-A81A-528C7AB449DC}" type="slidenum">
              <a:rPr lang="tr-TR" smtClean="0"/>
              <a:t>38</a:t>
            </a:fld>
            <a:endParaRPr lang="tr-TR"/>
          </a:p>
        </p:txBody>
      </p:sp>
    </p:spTree>
    <p:extLst>
      <p:ext uri="{BB962C8B-B14F-4D97-AF65-F5344CB8AC3E}">
        <p14:creationId xmlns:p14="http://schemas.microsoft.com/office/powerpoint/2010/main" val="2634061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ABH nedeni saptanmamışsa ve hipovolemi obstriksiyon dışlanırsa veya yukarıda incelemeler pozitif ise klinik şuphe doğrultusunda aşağıdaki incelemeler planlanmalıdır</a:t>
            </a:r>
            <a:endParaRPr lang="tr-TR" dirty="0" smtClean="0"/>
          </a:p>
          <a:p>
            <a:r>
              <a:rPr lang="tr-TR" dirty="0" smtClean="0"/>
              <a:t>GN,</a:t>
            </a:r>
            <a:r>
              <a:rPr lang="tr-TR" baseline="0" dirty="0" smtClean="0"/>
              <a:t> Vaskülit: ANA, ANCA, C3, C4</a:t>
            </a:r>
          </a:p>
          <a:p>
            <a:r>
              <a:rPr lang="tr-TR" baseline="0" dirty="0" smtClean="0"/>
              <a:t>-İntersitisyel nefrit: </a:t>
            </a:r>
            <a:r>
              <a:rPr lang="tr-TR" sz="1200" b="0" i="0" u="none" strike="noStrike" kern="1200" baseline="0" dirty="0" smtClean="0">
                <a:solidFill>
                  <a:schemeClr val="tx1"/>
                </a:solidFill>
                <a:latin typeface="+mn-lt"/>
                <a:ea typeface="+mn-ea"/>
                <a:cs typeface="+mn-cs"/>
              </a:rPr>
              <a:t>Eosinofili ,Serum IgE yuksekliği</a:t>
            </a:r>
          </a:p>
          <a:p>
            <a:r>
              <a:rPr lang="tr-TR" sz="1200" b="0" i="0" u="none" strike="noStrike" kern="1200" baseline="0" dirty="0" smtClean="0">
                <a:solidFill>
                  <a:schemeClr val="tx1"/>
                </a:solidFill>
                <a:latin typeface="+mn-lt"/>
                <a:ea typeface="+mn-ea"/>
                <a:cs typeface="+mn-cs"/>
              </a:rPr>
              <a:t>-TTP/HÜS: Fragmente Eritosit, Yuksek LDH, Trombositopeni, Duşuk Haptoglobulin İndirek bilirubin yuksekliği</a:t>
            </a:r>
          </a:p>
          <a:p>
            <a:r>
              <a:rPr lang="tr-TR" sz="1200" b="0" i="0" u="none" strike="noStrike" kern="1200" baseline="0" dirty="0" smtClean="0">
                <a:solidFill>
                  <a:schemeClr val="tx1"/>
                </a:solidFill>
                <a:latin typeface="+mn-lt"/>
                <a:ea typeface="+mn-ea"/>
                <a:cs typeface="+mn-cs"/>
              </a:rPr>
              <a:t>-Rabdomiyoliz: CK ve LDH yükseliği </a:t>
            </a:r>
          </a:p>
          <a:p>
            <a:r>
              <a:rPr lang="tr-TR" sz="1200" b="0" i="0" u="none" strike="noStrike" kern="1200" baseline="0" dirty="0" smtClean="0">
                <a:solidFill>
                  <a:schemeClr val="tx1"/>
                </a:solidFill>
                <a:latin typeface="+mn-lt"/>
                <a:ea typeface="+mn-ea"/>
                <a:cs typeface="+mn-cs"/>
              </a:rPr>
              <a:t>-Myelom: İmmünelektroforez</a:t>
            </a:r>
          </a:p>
          <a:p>
            <a:r>
              <a:rPr lang="tr-TR" sz="1200" b="0" i="0" u="none" strike="noStrike" kern="1200" baseline="0" dirty="0" smtClean="0">
                <a:solidFill>
                  <a:schemeClr val="tx1"/>
                </a:solidFill>
                <a:latin typeface="+mn-lt"/>
                <a:ea typeface="+mn-ea"/>
                <a:cs typeface="+mn-cs"/>
              </a:rPr>
              <a:t>-Sepsis: kan, idrar kültürü</a:t>
            </a:r>
          </a:p>
          <a:p>
            <a:r>
              <a:rPr lang="tr-TR" sz="1200" b="0" i="0" u="none" strike="noStrike" kern="1200" baseline="0" dirty="0" smtClean="0">
                <a:solidFill>
                  <a:schemeClr val="tx1"/>
                </a:solidFill>
                <a:latin typeface="+mn-lt"/>
                <a:ea typeface="+mn-ea"/>
                <a:cs typeface="+mn-cs"/>
              </a:rPr>
              <a:t>-kardiyorenal send: trop, CKMB, Eko</a:t>
            </a:r>
          </a:p>
          <a:p>
            <a:r>
              <a:rPr lang="tr-TR" sz="1200" b="0" i="0" u="none" strike="noStrike" kern="1200" baseline="0" dirty="0" smtClean="0">
                <a:solidFill>
                  <a:schemeClr val="tx1"/>
                </a:solidFill>
                <a:latin typeface="+mn-lt"/>
                <a:ea typeface="+mn-ea"/>
                <a:cs typeface="+mn-cs"/>
              </a:rPr>
              <a:t>-metanol zehirlenmesi: artmış anyon açıklı metabolik asidoz</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39</a:t>
            </a:fld>
            <a:endParaRPr lang="tr-TR"/>
          </a:p>
        </p:txBody>
      </p:sp>
    </p:spTree>
    <p:extLst>
      <p:ext uri="{BB962C8B-B14F-4D97-AF65-F5344CB8AC3E}">
        <p14:creationId xmlns:p14="http://schemas.microsoft.com/office/powerpoint/2010/main" val="322678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--Böbrek yetmezliği ile başvuran her hastada renal ve mesane ultrasonografisi mutlaka yapılmalıdır. (türk nefroloji derneği)</a:t>
            </a:r>
          </a:p>
          <a:p>
            <a:r>
              <a:rPr lang="tr-TR" dirty="0" smtClean="0"/>
              <a:t>--Bilateral böbreklerin küçülmüş, parenkimin incelmiş ve parenkim ekojenitesinin artmış olması kronik böbrek hastalığını düşündür. (Bununla beraber diyabetik nefropati ve amiloidoz gibi infiltratif hastalıkların seyrinde kronik böbrek hastalığı olmasına karşın, böbrek boyutları ve parenkim kalınlığının azalmayabileceği akılda tutulmalıdır. )</a:t>
            </a:r>
          </a:p>
          <a:p>
            <a:r>
              <a:rPr lang="tr-TR" dirty="0" smtClean="0"/>
              <a:t>-böbrek boyut ve parenkim kalınlıklarının korunmuş olması ve parenkim ekojenitesinin bir miktar artması intrinsik ABH’yı düşündürür. </a:t>
            </a:r>
          </a:p>
          <a:p>
            <a:r>
              <a:rPr lang="tr-TR" dirty="0" smtClean="0"/>
              <a:t>--postrenal ABH’da tıkanıklığı proksimalinde dilatasyon gözlemlenebilir.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--Postrenal etiyoloji konusunda klinik şüphemiz yüksek ise ultrasonografi normal olsa bile, 48 saat içerisinde tıkanıklık bulguları açısından tekrarlanmalıdır. Bilgisayarlı tomografi (BT) ve manyetik rezonans incelemeleri daha ayrıntılı veriler sağlayabilir.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40</a:t>
            </a:fld>
            <a:endParaRPr lang="tr-TR"/>
          </a:p>
        </p:txBody>
      </p:sp>
    </p:spTree>
    <p:extLst>
      <p:ext uri="{BB962C8B-B14F-4D97-AF65-F5344CB8AC3E}">
        <p14:creationId xmlns:p14="http://schemas.microsoft.com/office/powerpoint/2010/main" val="422547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dirty="0" smtClean="0"/>
              <a:t>--ABH varlığında öncelikle hayatı tehdit eden, acil müdahele gerektiren sorun olup olmadığı hızla değerlendirilmelidir. Hiperpotasemi, metabolik asidoz ve hipervolemi ABH seyrinde gelişebilecek hayatı tehdit eden majör komplikasyonlarıdır. </a:t>
            </a:r>
            <a:r>
              <a:rPr lang="tr-TR" sz="2600" dirty="0" smtClean="0"/>
              <a:t>Hiperpotasemi ,</a:t>
            </a:r>
            <a:r>
              <a:rPr lang="tr-TR" sz="2600" baseline="0" dirty="0" smtClean="0"/>
              <a:t> </a:t>
            </a:r>
            <a:r>
              <a:rPr lang="tr-TR" sz="2600" dirty="0" smtClean="0"/>
              <a:t>Metabolik asidoz ve </a:t>
            </a:r>
            <a:r>
              <a:rPr lang="tr-TR" sz="2600" baseline="0" dirty="0" smtClean="0"/>
              <a:t> ,</a:t>
            </a:r>
            <a:r>
              <a:rPr lang="tr-TR" sz="2600" dirty="0" smtClean="0"/>
              <a:t>Hipervolemi ABH seyrinde gelişebilecek hayatı tehdit eden majör komplikasyonlarıdır.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41</a:t>
            </a:fld>
            <a:endParaRPr lang="tr-TR"/>
          </a:p>
        </p:txBody>
      </p:sp>
    </p:spTree>
    <p:extLst>
      <p:ext uri="{BB962C8B-B14F-4D97-AF65-F5344CB8AC3E}">
        <p14:creationId xmlns:p14="http://schemas.microsoft.com/office/powerpoint/2010/main" val="2448145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Bu hastalarda parenteral sıvı desteğinden kaçınılmalıdır. Altta yatan nedenlerin mümkünse düzeltilmesi (perikardiyal tamponadta perikardiyosentez, pnömotoraksın tedavisi vb) ABH’da hızlı düzelme sağlayabilir. Tuz kısıtlanmalı. KY</a:t>
            </a:r>
            <a:r>
              <a:rPr lang="tr-TR" sz="1200" baseline="0" dirty="0" smtClean="0"/>
              <a:t> ise; diürez yapılabilir, + inotrop başlanabilir.</a:t>
            </a:r>
            <a:endParaRPr lang="tr-T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Medikal tedavi ile başarı sağlanamaması durumunda hemodiyaliz ile sıvı uzaklaştırılması gerekebilir.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42</a:t>
            </a:fld>
            <a:endParaRPr lang="tr-TR"/>
          </a:p>
        </p:txBody>
      </p:sp>
    </p:spTree>
    <p:extLst>
      <p:ext uri="{BB962C8B-B14F-4D97-AF65-F5344CB8AC3E}">
        <p14:creationId xmlns:p14="http://schemas.microsoft.com/office/powerpoint/2010/main" val="2545874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--K’dan zengin besinler: süt, patates, muz, portakal,</a:t>
            </a:r>
            <a:r>
              <a:rPr lang="tr-TR" baseline="0" dirty="0" smtClean="0"/>
              <a:t> kurutulmuş meyveler, baklagiller, hazır meyve suları, </a:t>
            </a:r>
            <a:endParaRPr lang="tr-TR" dirty="0" smtClean="0"/>
          </a:p>
          <a:p>
            <a:r>
              <a:rPr lang="tr-TR" dirty="0" smtClean="0"/>
              <a:t>-hipervolemik hiponatremi</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48</a:t>
            </a:fld>
            <a:endParaRPr lang="tr-TR"/>
          </a:p>
        </p:txBody>
      </p:sp>
    </p:spTree>
    <p:extLst>
      <p:ext uri="{BB962C8B-B14F-4D97-AF65-F5344CB8AC3E}">
        <p14:creationId xmlns:p14="http://schemas.microsoft.com/office/powerpoint/2010/main" val="1611677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-Türkiyede</a:t>
            </a:r>
            <a:r>
              <a:rPr lang="tr-TR" baseline="0" dirty="0" smtClean="0"/>
              <a:t> %15.7 (her 6-7 kişiden biri KBH!!! Farklı evreler)</a:t>
            </a:r>
          </a:p>
          <a:p>
            <a:r>
              <a:rPr lang="tr-TR" baseline="0" dirty="0" smtClean="0"/>
              <a:t>-kadınlarda erkeklere göre daha sık.</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49</a:t>
            </a:fld>
            <a:endParaRPr lang="tr-TR"/>
          </a:p>
        </p:txBody>
      </p:sp>
    </p:spTree>
    <p:extLst>
      <p:ext uri="{BB962C8B-B14F-4D97-AF65-F5344CB8AC3E}">
        <p14:creationId xmlns:p14="http://schemas.microsoft.com/office/powerpoint/2010/main" val="381964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--KBH bir epidemiyolojik sorun haline gelmiştir. DM, obesite ve hipertansiyonun artması, üfusun yaşlanması bu epideminin en önemli nedenleridir.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50</a:t>
            </a:fld>
            <a:endParaRPr lang="tr-TR"/>
          </a:p>
        </p:txBody>
      </p:sp>
    </p:spTree>
    <p:extLst>
      <p:ext uri="{BB962C8B-B14F-4D97-AF65-F5344CB8AC3E}">
        <p14:creationId xmlns:p14="http://schemas.microsoft.com/office/powerpoint/2010/main" val="285198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kern="1200" dirty="0" smtClean="0">
                <a:solidFill>
                  <a:schemeClr val="tx1"/>
                </a:solidFill>
                <a:effectLst/>
                <a:latin typeface="+mn-lt"/>
                <a:ea typeface="+mn-ea"/>
                <a:cs typeface="+mn-cs"/>
              </a:rPr>
              <a:t>Bazı ilaçlar ayrıca ya kreatinin salgılanmasına ya da serum kreatininini ölçmek için kullanılan tahlile müdahale eder.;Bunun gerçekleşmiş olabileceğine dair klinik ipucu, kan üre nitrojeninde (BUN) eşzamanlı bir yükselmenin olmamasıdır</a:t>
            </a:r>
            <a:endParaRPr lang="tr-TR" dirty="0" smtClean="0"/>
          </a:p>
          <a:p>
            <a:r>
              <a:rPr lang="tr-TR" dirty="0" smtClean="0"/>
              <a:t>-</a:t>
            </a:r>
            <a:r>
              <a:rPr lang="tr-TR" sz="1200" b="0" i="0" u="none" strike="noStrike" kern="1200" baseline="0" dirty="0" smtClean="0">
                <a:solidFill>
                  <a:schemeClr val="tx1"/>
                </a:solidFill>
                <a:latin typeface="+mn-lt"/>
                <a:ea typeface="+mn-ea"/>
                <a:cs typeface="+mn-cs"/>
              </a:rPr>
              <a:t>Kreatininin diğer bir atılım yolu da intestinal sekresyonlardır. Bu yolla kreatininin barsakta bakteriler tarafından parcalanması gercekleşir. GFH duştuğunde, kompansatuar olarak bu atılımın arttığı gozlenir ki, bu durum kan kreatinin duzeyi ve GFH arasındaki beklenen uyumun gozlenmemesinin sebeplerinden biridir.</a:t>
            </a:r>
          </a:p>
          <a:p>
            <a:pPr marL="0" marR="0" lvl="1"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sz="2600" dirty="0" smtClean="0"/>
              <a:t>kronik böbrek hastalığı</a:t>
            </a:r>
            <a:r>
              <a:rPr lang="tr-TR" sz="1200" dirty="0" smtClean="0"/>
              <a:t>:</a:t>
            </a:r>
            <a:r>
              <a:rPr lang="tr-TR" sz="1200" baseline="0" dirty="0" smtClean="0"/>
              <a:t> tübüler sekresyon artışı ve intestinal kreatinin sekresyon artışı!!!</a:t>
            </a:r>
            <a:endParaRPr lang="tr-TR" sz="2600" dirty="0" smtClean="0"/>
          </a:p>
        </p:txBody>
      </p:sp>
      <p:sp>
        <p:nvSpPr>
          <p:cNvPr id="4" name="Slayt Numarası Yer Tutucusu 3"/>
          <p:cNvSpPr>
            <a:spLocks noGrp="1"/>
          </p:cNvSpPr>
          <p:nvPr>
            <p:ph type="sldNum" sz="quarter" idx="10"/>
          </p:nvPr>
        </p:nvSpPr>
        <p:spPr/>
        <p:txBody>
          <a:bodyPr/>
          <a:lstStyle/>
          <a:p>
            <a:fld id="{467993B4-09BF-475C-A81A-528C7AB449DC}" type="slidenum">
              <a:rPr lang="tr-TR" smtClean="0"/>
              <a:t>9</a:t>
            </a:fld>
            <a:endParaRPr lang="tr-TR"/>
          </a:p>
        </p:txBody>
      </p:sp>
    </p:spTree>
    <p:extLst>
      <p:ext uri="{BB962C8B-B14F-4D97-AF65-F5344CB8AC3E}">
        <p14:creationId xmlns:p14="http://schemas.microsoft.com/office/powerpoint/2010/main" val="2830521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Böbreğin yapısal ya da işlevsel bozukluklarının en az 3 ay süreyle devam etmesi </a:t>
            </a:r>
            <a:r>
              <a:rPr lang="tr-TR" sz="1200" baseline="0" dirty="0" smtClean="0"/>
              <a:t> </a:t>
            </a:r>
            <a:r>
              <a:rPr lang="tr-TR" sz="1200" dirty="0" smtClean="0"/>
              <a:t>KBH tanısını koydurur.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Hafif bir proteinüriden ileri evre böbrek yetersizliğine kadar tüm aşamaları kapsar.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51</a:t>
            </a:fld>
            <a:endParaRPr lang="tr-TR"/>
          </a:p>
        </p:txBody>
      </p:sp>
    </p:spTree>
    <p:extLst>
      <p:ext uri="{BB962C8B-B14F-4D97-AF65-F5344CB8AC3E}">
        <p14:creationId xmlns:p14="http://schemas.microsoft.com/office/powerpoint/2010/main" val="270438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-KDIGO 2012</a:t>
            </a:r>
          </a:p>
          <a:p>
            <a:r>
              <a:rPr lang="tr-TR" dirty="0" smtClean="0"/>
              <a:t>--GFR ve Albüminüriye göre sınıflanmakta</a:t>
            </a:r>
          </a:p>
          <a:p>
            <a:r>
              <a:rPr lang="tr-TR" dirty="0" smtClean="0"/>
              <a:t>--yeşil: düşük risk, sarı:</a:t>
            </a:r>
            <a:r>
              <a:rPr lang="tr-TR" baseline="0" dirty="0" smtClean="0"/>
              <a:t> orta artmış risk, turuncu: yüksek risk, kırmızı: çok yüksek risk</a:t>
            </a:r>
            <a:endParaRPr lang="tr-TR" dirty="0" smtClean="0"/>
          </a:p>
          <a:p>
            <a:r>
              <a:rPr lang="tr-TR" dirty="0" smtClean="0"/>
              <a:t>-</a:t>
            </a:r>
            <a:r>
              <a:rPr lang="tr-TR" sz="1200" b="0" i="0" u="none" strike="noStrike" kern="1200" baseline="0" dirty="0" smtClean="0">
                <a:solidFill>
                  <a:schemeClr val="tx1"/>
                </a:solidFill>
                <a:latin typeface="+mn-lt"/>
                <a:ea typeface="+mn-ea"/>
                <a:cs typeface="+mn-cs"/>
              </a:rPr>
              <a:t>KBH’nın ilk evresinin tanımında, GFR’de düşme olmaksızın proteinüri, hematüri gibi idrar anomalileri bulunur. Bu aşamada hastaların eser ya da orta derecede ödemleri ve eşlik eden kan basıncı yüksekliği olabilir ya da olmayabilir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sz="1200" dirty="0" smtClean="0"/>
              <a:t>Son Dönem Böbrek Yetmezliği (SDBY) terimi ise, böbreklerin görevlerini hiç yapamaması nedeniyle, toksinlerin, sıvının ve elektrolitlerin vücutta birikmesi ve diyaliz ya da böbrek nakli gibi bir renal replasman tedavisi (RRT) uygulanmadığı durumda hastanın öleceği bir evreyi, yani KBH’nın 5. evresini tanımlar.</a:t>
            </a:r>
          </a:p>
          <a:p>
            <a:endParaRPr lang="tr-TR" dirty="0" smtClean="0"/>
          </a:p>
          <a:p>
            <a:r>
              <a:rPr lang="tr-TR" dirty="0" smtClean="0"/>
              <a:t>-yeşil:yılda</a:t>
            </a:r>
            <a:r>
              <a:rPr lang="tr-TR" baseline="0" dirty="0" smtClean="0"/>
              <a:t> 1 kez düzenli takip</a:t>
            </a:r>
          </a:p>
          <a:p>
            <a:r>
              <a:rPr lang="tr-TR" baseline="0" dirty="0" smtClean="0"/>
              <a:t>-sarı: yılda 1 kez takip</a:t>
            </a:r>
          </a:p>
          <a:p>
            <a:r>
              <a:rPr lang="tr-TR" baseline="0" dirty="0" smtClean="0"/>
              <a:t>-evre 3a daki turuncu: yılda 2 kez takip</a:t>
            </a:r>
          </a:p>
          <a:p>
            <a:r>
              <a:rPr lang="tr-TR" baseline="0" dirty="0" smtClean="0"/>
              <a:t>-evre 3b ve altı nefrolojiye sevk</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52</a:t>
            </a:fld>
            <a:endParaRPr lang="tr-TR"/>
          </a:p>
        </p:txBody>
      </p:sp>
    </p:spTree>
    <p:extLst>
      <p:ext uri="{BB962C8B-B14F-4D97-AF65-F5344CB8AC3E}">
        <p14:creationId xmlns:p14="http://schemas.microsoft.com/office/powerpoint/2010/main" val="3051673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--Tüm dünyada ve ülkemizde kronik böbrek hastalığının en sık nedeni Diyabetes Mellitus’tur. Bunu, hipertansiyon ve glomerüler hastalıklar izler.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53</a:t>
            </a:fld>
            <a:endParaRPr lang="tr-TR"/>
          </a:p>
        </p:txBody>
      </p:sp>
    </p:spTree>
    <p:extLst>
      <p:ext uri="{BB962C8B-B14F-4D97-AF65-F5344CB8AC3E}">
        <p14:creationId xmlns:p14="http://schemas.microsoft.com/office/powerpoint/2010/main" val="3481952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KBH’nın fizyopatofizyolojisi temelde iki ana hasar mekanizması içermektedir.</a:t>
            </a:r>
          </a:p>
          <a:p>
            <a:r>
              <a:rPr lang="tr-TR" sz="1200" b="0" i="0" u="none" strike="noStrike" kern="1200" baseline="0" dirty="0" smtClean="0">
                <a:solidFill>
                  <a:schemeClr val="tx1"/>
                </a:solidFill>
                <a:latin typeface="+mn-lt"/>
                <a:ea typeface="+mn-ea"/>
                <a:cs typeface="+mn-cs"/>
              </a:rPr>
              <a:t>1- Altta yatan etyolojiye özgü başlatıcı/tetikleyici mekanizmalar (örn. Böbreğin gelişiminde ya da bütünlüğünde bozukluklar, bazı glomerülonefritlerde infl amasyon ve immünkompleks birikimi, tübülointerstisyel alanın toksinlere maruziyeti, diyabetes mellitus ve hipertansiyon da glomerülleri oluşturan kapiller endotelinde değişiklikler gibi)</a:t>
            </a:r>
          </a:p>
          <a:p>
            <a:r>
              <a:rPr lang="tr-TR" sz="1200" b="0" i="0" u="none" strike="noStrike" kern="1200" baseline="0" dirty="0" smtClean="0">
                <a:solidFill>
                  <a:schemeClr val="tx1"/>
                </a:solidFill>
                <a:latin typeface="+mn-lt"/>
                <a:ea typeface="+mn-ea"/>
                <a:cs typeface="+mn-cs"/>
              </a:rPr>
              <a:t>2-Uzun süren renal hasar sonunda, alttaki neden ne olursa olsun, böbrekte meydana gelen yapısal değişikliklerin sonucu olarak bazı glomerüllerde skleroz ve tübülointerstisyel alanda fibrozis gelişirken, kalan nefronlarda hiperfiltrasyon başlar ve hipertrofi gelişir. Nefron sayısındaki azalmaya karşı oluşan bu yanıttan çeşitli vazoaktif hormonlar, sitokinler ve büyüme faktörleri sorumlu tutulmaktadır. Sonunda, işlevlerini yitirmiş, skleroze nefronların görevlerini üstlenebilmeleri için, kalan sağlam nefronlarda bazı adaptif değişiklikler oluşur. Bu adaptif değişiklikler, glomerüllerden filtrasyon artışı (hiperfiltrasyon) ve glomerüllerde büyüme (hipertrofi), aslında fonksiyonel bir adaptasyondur. Glomerüler hiperfiltrasyon ve hipertrofi ile birlikte nefron içindeki kan basıncı ve kan akımının artması, glomerüler yapıyı bozarak, podosit işlevlerinde bozukluklara, filtrasyon bariyerinin yıkılmasına ve bunların sonucunda da kalan nefronların da skleroze olarak devre dışında kalmasına neden olur. Bu süreçte böbrek içinde, renin anjiotensin sitemi (RAS) aktivitesi artar. RAS’daki bu artışın, hem başlangıçtaki hiperfiltrasyon gibi kompanse edici adaptif yanıtların geliştirilmesinde, hem de zaman içinde bunların hipertrofi ve skleroz ile sonuçlanan maladaptif kabul edilebilecek yanıtlara dönüşmesinde katkısı vardır. </a:t>
            </a:r>
          </a:p>
          <a:p>
            <a:r>
              <a:rPr lang="tr-TR" sz="1200" b="0" i="0" u="none" strike="noStrike" kern="1200" baseline="0" dirty="0" smtClean="0">
                <a:solidFill>
                  <a:schemeClr val="tx1"/>
                </a:solidFill>
                <a:latin typeface="+mn-lt"/>
                <a:ea typeface="+mn-ea"/>
                <a:cs typeface="+mn-cs"/>
              </a:rPr>
              <a:t>****KBH’da, izole bir hasarın neden renal fonksiyonda yıllar içinde ilerleyici bir azalmaya yol açtığı, bu mekanizmalarla açıklanmaktadır.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t>
            </a:r>
            <a:r>
              <a:rPr lang="tr-TR" dirty="0" smtClean="0"/>
              <a:t>--Glomerül içindeki hipertansiyon, glomerüler hücrelere doğrudan hasar verir ve kapillerlerdeki proteinlere karşı seçici geçirgenliği bozar. (proteinüri) Sonuç olarak, altta yatan ve böbrek hasarını tetikleyen ilk hastalık ya da mekanizma ne olursa olsun, sonunda, önce glomerüler hiperperfüzyon ve hipertansiyon, ardından glomerüler kapiller duvarın geçirgenliğindeki artış ile birlikte proteinlerin yoğun bir biçimde idrar tarafına kaçışı ve sonunda da ilerleyici glomerüler hasar meydana gelmektedir.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55</a:t>
            </a:fld>
            <a:endParaRPr lang="tr-TR"/>
          </a:p>
        </p:txBody>
      </p:sp>
    </p:spTree>
    <p:extLst>
      <p:ext uri="{BB962C8B-B14F-4D97-AF65-F5344CB8AC3E}">
        <p14:creationId xmlns:p14="http://schemas.microsoft.com/office/powerpoint/2010/main" val="1347671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Üremik sendromun fizyopatolojisinde karşımıza çıkan işlevsel bozuklukları iç içe geçmiş üç</a:t>
            </a:r>
          </a:p>
          <a:p>
            <a:r>
              <a:rPr lang="tr-TR" sz="1200" b="0" i="0" u="none" strike="noStrike" kern="1200" baseline="0" dirty="0" smtClean="0">
                <a:solidFill>
                  <a:schemeClr val="tx1"/>
                </a:solidFill>
                <a:latin typeface="+mn-lt"/>
                <a:ea typeface="+mn-ea"/>
                <a:cs typeface="+mn-cs"/>
              </a:rPr>
              <a:t>halka halinde görebiliriz </a:t>
            </a:r>
          </a:p>
          <a:p>
            <a:r>
              <a:rPr lang="tr-TR" sz="1200" b="0" i="0" u="none" strike="noStrike" kern="1200" baseline="0" dirty="0" smtClean="0">
                <a:solidFill>
                  <a:schemeClr val="tx1"/>
                </a:solidFill>
                <a:latin typeface="+mn-lt"/>
                <a:ea typeface="+mn-ea"/>
                <a:cs typeface="+mn-cs"/>
              </a:rPr>
              <a:t>1. Normalde böbrekten idrarla atılacakken, atılamadıkları için biriken toksinlerin yarattığı etkiler: ekskretuvar işlevlerde bozulma.</a:t>
            </a:r>
          </a:p>
          <a:p>
            <a:r>
              <a:rPr lang="tr-TR" sz="1200" b="0" i="0" u="none" strike="noStrike" kern="1200" baseline="0" dirty="0" smtClean="0">
                <a:solidFill>
                  <a:schemeClr val="tx1"/>
                </a:solidFill>
                <a:latin typeface="+mn-lt"/>
                <a:ea typeface="+mn-ea"/>
                <a:cs typeface="+mn-cs"/>
              </a:rPr>
              <a:t>2. Sıvı-elektrolit homeostazı ve hormon yapımı/düzenlenmesi işlevinin bozulması nedeniyle ortaya çıkan sonuçlar: endokrin işlevlerde bozulma. anemi, malnutrisyon, karbonhidrat, yağ ve protein metabolizmalarında bozukluklar ortaya çıkar. Parathormon (PTH), FGF-23, D vitamini, insülin, glukagon, seks hormonları ve prolaktin düzeylerinde değişiklikler</a:t>
            </a:r>
          </a:p>
          <a:p>
            <a:r>
              <a:rPr lang="tr-TR" sz="1200" b="0" i="0" u="none" strike="noStrike" kern="1200" baseline="0" dirty="0" smtClean="0">
                <a:solidFill>
                  <a:schemeClr val="tx1"/>
                </a:solidFill>
                <a:latin typeface="+mn-lt"/>
                <a:ea typeface="+mn-ea"/>
                <a:cs typeface="+mn-cs"/>
              </a:rPr>
              <a:t>3. İlerleyici sistemik enflamasyon (artar) ve bunun vasküler ve nutrisyonel sonuçları; C-reaktif protein gibi bazı akut faz reaktanlarının arttığı buna karşılık negatif akut faz reaktanı olarak bilinen albumin gibi bazı proteinlerin ise azaldığı bilinmektedir.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56</a:t>
            </a:fld>
            <a:endParaRPr lang="tr-TR"/>
          </a:p>
        </p:txBody>
      </p:sp>
    </p:spTree>
    <p:extLst>
      <p:ext uri="{BB962C8B-B14F-4D97-AF65-F5344CB8AC3E}">
        <p14:creationId xmlns:p14="http://schemas.microsoft.com/office/powerpoint/2010/main" val="1069059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KBH’ya neden olan etmenler arasında nefritik ya da nefrotik sendromlara yol açan glomerülonefritlerden biri varsa</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57</a:t>
            </a:fld>
            <a:endParaRPr lang="tr-TR"/>
          </a:p>
        </p:txBody>
      </p:sp>
    </p:spTree>
    <p:extLst>
      <p:ext uri="{BB962C8B-B14F-4D97-AF65-F5344CB8AC3E}">
        <p14:creationId xmlns:p14="http://schemas.microsoft.com/office/powerpoint/2010/main" val="2076831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--KBH’nın ilk evresinin tanımında, GFR’de düşme olmaksızın proteinüri, hematüri gibi idrar anomalileri bulunur. Bu aşamada hastaların eser ya da orta derecede ödemleri ve eşlik eden kan basıncı yüksekliği olabilir ya da olmayabilir.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--KBH’nın 1-3. evreleri arasındaki hastalarda aslında ilerleyici olan hastalık, genellikle sinsi ve belirti ya da bulgu vermeden seyreder.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58</a:t>
            </a:fld>
            <a:endParaRPr lang="tr-TR"/>
          </a:p>
        </p:txBody>
      </p:sp>
    </p:spTree>
    <p:extLst>
      <p:ext uri="{BB962C8B-B14F-4D97-AF65-F5344CB8AC3E}">
        <p14:creationId xmlns:p14="http://schemas.microsoft.com/office/powerpoint/2010/main" val="4197161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--Anemi KBH’da, genellikle, GFR&lt;60ml/dk/1.73m2’nin altına indikten sonra (Evre 3) gelişmeye başlar. Bu nedenle, KBH’nın 3. Evresinden itibaren görülebilen halsizlik, kolay yorulma, efor dispnesi gibi belirtiler sıklıkla gelişmekte olan anemiye bağlıdır.</a:t>
            </a:r>
          </a:p>
          <a:p>
            <a:r>
              <a:rPr lang="tr-TR" dirty="0" smtClean="0"/>
              <a:t>--</a:t>
            </a:r>
            <a:r>
              <a:rPr lang="tr-TR" sz="1200" b="0" i="0" u="none" strike="noStrike" kern="1200" baseline="0" dirty="0" smtClean="0">
                <a:solidFill>
                  <a:schemeClr val="tx1"/>
                </a:solidFill>
                <a:latin typeface="+mn-lt"/>
                <a:ea typeface="+mn-ea"/>
                <a:cs typeface="+mn-cs"/>
              </a:rPr>
              <a:t>Böbreğin endokrin fonksiyonları arasında en önemlilerinden biri 25-OH Kolekalsiferol’ün ikinci hidroksilasyonunun böbrekte yapılarak 1-25 OH2 kolekalsiferol haline getirilmesi yani aktif D vitamini sentezinin yapılmasıdır. KBH’nın 3. Evresinden başlayarak aktif D vitamini sentezinin azalmasıyla, kalsiyum-fosfat-parathormon-fibroblast growth factor 23 (FGF-23) aksı bozulmaya başlar ve bunun bir sonucu olarak da kemik ağrıları görülebilir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----d vit: </a:t>
            </a:r>
            <a:r>
              <a:rPr lang="tr-TR" dirty="0" smtClean="0"/>
              <a:t>Kalsiyum ve fosfor metabolizmasında rol alarak, kalsiyum ve fosforun bağırsaklardan emilimini sağlar. D vitamini aynı zamanda parathormonun salınımını önler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59</a:t>
            </a:fld>
            <a:endParaRPr lang="tr-TR"/>
          </a:p>
        </p:txBody>
      </p:sp>
    </p:spTree>
    <p:extLst>
      <p:ext uri="{BB962C8B-B14F-4D97-AF65-F5344CB8AC3E}">
        <p14:creationId xmlns:p14="http://schemas.microsoft.com/office/powerpoint/2010/main" val="4074848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--Sodyum, potasyum, su ve asit baz bozuklukları da 3. Evre’den sonra görülmeye başlayabilir ama genellikle 4. Evreden sonra belirgin hale gelir. Giderek idrar çıkışının da azalması ile vücutta biriken suyun atılması da azalır ve hastada yavaş yavaş periferik ödem, kontrol altına alınamayan hipertansiyon ve son olarak da akciğer ödemine kadar varabilecek hipervolemi bulguları gelişir.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60</a:t>
            </a:fld>
            <a:endParaRPr lang="tr-TR"/>
          </a:p>
        </p:txBody>
      </p:sp>
    </p:spTree>
    <p:extLst>
      <p:ext uri="{BB962C8B-B14F-4D97-AF65-F5344CB8AC3E}">
        <p14:creationId xmlns:p14="http://schemas.microsoft.com/office/powerpoint/2010/main" val="640219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KBH’nın ilerleyen evrelerinde görülen kaşıntı yakınması da üre, fosfor ve parathormon yüksekliklerinin ortak bir sonucu olarak karşımıza çıkar. Yine KBH’nın 4. Evresinden sonra üremik toksinlerin atılımının giderek azalması ile, hastada, iştahsızlık, bulantı, genel bir düşkünlükhali başlar.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61</a:t>
            </a:fld>
            <a:endParaRPr lang="tr-TR"/>
          </a:p>
        </p:txBody>
      </p:sp>
    </p:spTree>
    <p:extLst>
      <p:ext uri="{BB962C8B-B14F-4D97-AF65-F5344CB8AC3E}">
        <p14:creationId xmlns:p14="http://schemas.microsoft.com/office/powerpoint/2010/main" val="417359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-Hafif böbrek hastalığı olan hastalarda, serum kreatinin düzeyindeki küçük bir artış genellikle GFR'de belirgin bir düşüşü yansıtırken, ilerlemiş hastalığı olan hastalarda serum kreatinin düzeyindeki belirgin bir artış, GFR'de küçük bir mutlak azalmayı yansıtır.</a:t>
            </a:r>
          </a:p>
          <a:p>
            <a:r>
              <a:rPr lang="tr-TR" sz="1200" b="0" i="0" kern="1200" dirty="0" smtClean="0">
                <a:solidFill>
                  <a:schemeClr val="tx1"/>
                </a:solidFill>
                <a:effectLst/>
                <a:latin typeface="+mn-lt"/>
                <a:ea typeface="+mn-ea"/>
                <a:cs typeface="+mn-cs"/>
              </a:rPr>
              <a:t>--Amerika Birleşik Devletleri'ndeki Üçüncü Ulusal Sağlık ve Beslenme Muayenesi Araştırmasında, erkekler ve kadınlar için ortalama serum kreatinin değerleri sırasıyla 1.13 ve 0.93 mg/dL</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10</a:t>
            </a:fld>
            <a:endParaRPr lang="tr-TR"/>
          </a:p>
        </p:txBody>
      </p:sp>
    </p:spTree>
    <p:extLst>
      <p:ext uri="{BB962C8B-B14F-4D97-AF65-F5344CB8AC3E}">
        <p14:creationId xmlns:p14="http://schemas.microsoft.com/office/powerpoint/2010/main" val="3491303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aşamada tübüler fonksiyonların da giderek bozulmasıyla, böbrekten bikarbonat rejenerasyonu da azaldığındanbağlı gelişen kemik hastalığında asi, hastalarda asidoz da gelişebilir. Asidozun gelişmesi de akut değil, kronik bir sürece yayılarak meydana geldiğinden başlangıçta belirgin bir semptoma yol açmayabilir. Ancak bu aşamada KBH’ya dozun da etkisi vardır.</a:t>
            </a:r>
          </a:p>
          <a:p>
            <a:r>
              <a:rPr lang="tr-TR" sz="1200" b="0" i="0" u="none" strike="noStrike" kern="1200" baseline="0" dirty="0" smtClean="0">
                <a:solidFill>
                  <a:schemeClr val="tx1"/>
                </a:solidFill>
                <a:latin typeface="+mn-lt"/>
                <a:ea typeface="+mn-ea"/>
                <a:cs typeface="+mn-cs"/>
              </a:rPr>
              <a:t>-İleri evre KBH aşamasına gelindiğinde, asidoz da derinleşir ve takipne de belirtiler arasına katılır.</a:t>
            </a:r>
          </a:p>
          <a:p>
            <a:r>
              <a:rPr lang="tr-TR" sz="1200" b="0" i="0" u="none" strike="noStrike" kern="1200" baseline="0" dirty="0" smtClean="0">
                <a:solidFill>
                  <a:schemeClr val="tx1"/>
                </a:solidFill>
                <a:latin typeface="+mn-lt"/>
                <a:ea typeface="+mn-ea"/>
                <a:cs typeface="+mn-cs"/>
              </a:rPr>
              <a:t>-KBH’da hiperkalemi genellikle ileri evrelerde, oligoanüri geliştikten sonra görülür. Bu nedenle hastaların çoğunda hiperkalemiye ait başta aritmiler olmak üzere bulgular ancak Evre 5’te görülür.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62</a:t>
            </a:fld>
            <a:endParaRPr lang="tr-TR"/>
          </a:p>
        </p:txBody>
      </p:sp>
    </p:spTree>
    <p:extLst>
      <p:ext uri="{BB962C8B-B14F-4D97-AF65-F5344CB8AC3E}">
        <p14:creationId xmlns:p14="http://schemas.microsoft.com/office/powerpoint/2010/main" val="2094129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--KBH’nın birinci ve ikinci evreleri asemptomatik olduğu için tanı genellikle başka nedenlerle yapılan tahliller sırasında çıkan bazı sonuçlarla rastlantısal olarak konur.</a:t>
            </a:r>
          </a:p>
          <a:p>
            <a:r>
              <a:rPr lang="tr-TR" sz="1200" b="0" i="0" u="none" strike="noStrike" kern="1200" baseline="0" dirty="0" smtClean="0">
                <a:solidFill>
                  <a:schemeClr val="tx1"/>
                </a:solidFill>
                <a:latin typeface="+mn-lt"/>
                <a:ea typeface="+mn-ea"/>
                <a:cs typeface="+mn-cs"/>
              </a:rPr>
              <a:t>-Öncelikle önceden bilinen diyabetes mellitus’u, hipertansiyonu ve/veya glomerülonefriti ya da diğer edinsel ya da kalıtsal bir böbrek hastalığı olan kişilerin düzenli takiplerinde idrar bulguları ile serum kreatinin ve kan üre azotu değerlerinin izlenmesi ile tanı konur.</a:t>
            </a:r>
          </a:p>
          <a:p>
            <a:r>
              <a:rPr lang="tr-TR" sz="1200" b="0" i="0" u="none" strike="noStrike" kern="1200" baseline="0" dirty="0" smtClean="0">
                <a:solidFill>
                  <a:schemeClr val="tx1"/>
                </a:solidFill>
                <a:latin typeface="+mn-lt"/>
                <a:ea typeface="+mn-ea"/>
                <a:cs typeface="+mn-cs"/>
              </a:rPr>
              <a:t>-KBH’nın ABH’dan ayrılmasında, hastanın, önceki tarihli idrar ve/veya kan tahlillerinin sonuçları ve klinik öyküsü çok değerlidir.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64</a:t>
            </a:fld>
            <a:endParaRPr lang="tr-TR"/>
          </a:p>
        </p:txBody>
      </p:sp>
    </p:spTree>
    <p:extLst>
      <p:ext uri="{BB962C8B-B14F-4D97-AF65-F5344CB8AC3E}">
        <p14:creationId xmlns:p14="http://schemas.microsoft.com/office/powerpoint/2010/main" val="3085290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--Nefron hasarının izlenmesi açısından 24 saatlik idrar yerine, spot idrarda albümin ve kreatinin ölçümü yapılması tercih edilmektedir.</a:t>
            </a:r>
          </a:p>
          <a:p>
            <a:r>
              <a:rPr lang="tr-TR" dirty="0" smtClean="0"/>
              <a:t>--</a:t>
            </a:r>
            <a:r>
              <a:rPr lang="tr-TR" sz="1200" b="0" i="0" u="none" strike="noStrike" kern="1200" baseline="0" dirty="0" smtClean="0">
                <a:solidFill>
                  <a:schemeClr val="tx1"/>
                </a:solidFill>
                <a:latin typeface="+mn-lt"/>
                <a:ea typeface="+mn-ea"/>
                <a:cs typeface="+mn-cs"/>
              </a:rPr>
              <a:t>Bu spot idrar örneği tercihen birkaç kez ve sabah ilk idrar örneğinden alınmalıdır.</a:t>
            </a:r>
          </a:p>
          <a:p>
            <a:r>
              <a:rPr lang="tr-TR" sz="1200" b="0" i="0" u="none" strike="noStrike" kern="1200" baseline="0" dirty="0" smtClean="0">
                <a:solidFill>
                  <a:schemeClr val="tx1"/>
                </a:solidFill>
                <a:latin typeface="+mn-lt"/>
                <a:ea typeface="+mn-ea"/>
                <a:cs typeface="+mn-cs"/>
              </a:rPr>
              <a:t>--UACR’nin erkeklerde&gt;17mg albumin/g kreatinin; kadınlarda ise &gt;25 mg albumin/g kreatinin çıkması, hem böbrek hastalığının erken tanısı için hem de sistemik mikrovasküler hasarı göstermesi açısından çok değerlidir.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65</a:t>
            </a:fld>
            <a:endParaRPr lang="tr-TR"/>
          </a:p>
        </p:txBody>
      </p:sp>
    </p:spTree>
    <p:extLst>
      <p:ext uri="{BB962C8B-B14F-4D97-AF65-F5344CB8AC3E}">
        <p14:creationId xmlns:p14="http://schemas.microsoft.com/office/powerpoint/2010/main" val="18560271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Fizik muayenede genellikle tanı koydurucu özgün bir bulgu pek bulunmamakta.</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66</a:t>
            </a:fld>
            <a:endParaRPr lang="tr-TR"/>
          </a:p>
        </p:txBody>
      </p:sp>
    </p:spTree>
    <p:extLst>
      <p:ext uri="{BB962C8B-B14F-4D97-AF65-F5344CB8AC3E}">
        <p14:creationId xmlns:p14="http://schemas.microsoft.com/office/powerpoint/2010/main" val="2299264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67</a:t>
            </a:fld>
            <a:endParaRPr lang="tr-TR"/>
          </a:p>
        </p:txBody>
      </p:sp>
    </p:spTree>
    <p:extLst>
      <p:ext uri="{BB962C8B-B14F-4D97-AF65-F5344CB8AC3E}">
        <p14:creationId xmlns:p14="http://schemas.microsoft.com/office/powerpoint/2010/main" val="1845658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KBH tanısı konulduktan sonra, bu duruma yol açan altta yatan hastalığın belirlenebilmesi çok önemlidir. Hastalığın hızının yavaşlatılabilmesi için, doğru yaklaşımların belirlenebilmesi kadar, ilerde böbrek nakli olasılığında, primer hastalığın rekürrens riskinin belirlenebilmesi açısından da altta yatan primer hastalığın anlaşılabilmesi önemlidir.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70</a:t>
            </a:fld>
            <a:endParaRPr lang="tr-TR"/>
          </a:p>
        </p:txBody>
      </p:sp>
    </p:spTree>
    <p:extLst>
      <p:ext uri="{BB962C8B-B14F-4D97-AF65-F5344CB8AC3E}">
        <p14:creationId xmlns:p14="http://schemas.microsoft.com/office/powerpoint/2010/main" val="2388028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dirty="0" smtClean="0"/>
              <a:t>KBH'li hastalarda daha fazla böbrek hasarını en aza indirmek için nefrotoksinlerden kaçınılmalıdır. Örneğin, KBH'li hastalar bir hastalık (örneğin viral gastroenterit) sırasında yeterli sıvı alımını sürdüremiyorsa ve hacim kaybı riski altındaysa, potansiyel olarak nefrotoksik veya böbreklerden atılan ilaçların hasta iyileşene kadar durdurulması önerilir.</a:t>
            </a:r>
            <a:endParaRPr lang="tr-TR" dirty="0" smtClean="0"/>
          </a:p>
          <a:p>
            <a:r>
              <a:rPr lang="tr-TR" dirty="0" smtClean="0"/>
              <a:t>--Kanada Diyabet kılavuzlarında belirtildiği gibi, bunlar SADMANS kısaltmasına (sülfonilüreler, anjiyotensin dönüştürücü enzim inhibitörleri [ACEI'ler], --diüretikler, metformin, anjiyotensin reseptör blokerleri [ARB'ler], NSAID'ler ve sodyum-glukoz kotransporter-2 inhibitörleri) atıfta bulunularak hatırlanabilir.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71</a:t>
            </a:fld>
            <a:endParaRPr lang="tr-TR"/>
          </a:p>
        </p:txBody>
      </p:sp>
    </p:spTree>
    <p:extLst>
      <p:ext uri="{BB962C8B-B14F-4D97-AF65-F5344CB8AC3E}">
        <p14:creationId xmlns:p14="http://schemas.microsoft.com/office/powerpoint/2010/main" val="1233425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--yan etki açısından dikkatli ol: ortostatik hipotansiyon ve hiperkalemi</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72</a:t>
            </a:fld>
            <a:endParaRPr lang="tr-TR"/>
          </a:p>
        </p:txBody>
      </p:sp>
    </p:spTree>
    <p:extLst>
      <p:ext uri="{BB962C8B-B14F-4D97-AF65-F5344CB8AC3E}">
        <p14:creationId xmlns:p14="http://schemas.microsoft.com/office/powerpoint/2010/main" val="3034375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-K’dan zengin besinler: süt, patates, muz, portakal,</a:t>
            </a:r>
            <a:r>
              <a:rPr lang="tr-TR" baseline="0" dirty="0" smtClean="0"/>
              <a:t> kurutulmuş meyveler, baklagiller, hazır meyve suları, </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73</a:t>
            </a:fld>
            <a:endParaRPr lang="tr-TR"/>
          </a:p>
        </p:txBody>
      </p:sp>
    </p:spTree>
    <p:extLst>
      <p:ext uri="{BB962C8B-B14F-4D97-AF65-F5344CB8AC3E}">
        <p14:creationId xmlns:p14="http://schemas.microsoft.com/office/powerpoint/2010/main" val="1838595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--mevcut: tedaviye devam edilir, persistan proteinüri</a:t>
            </a:r>
            <a:r>
              <a:rPr lang="tr-TR" baseline="0" dirty="0" smtClean="0"/>
              <a:t> sebebiyle nefroloğa sevk</a:t>
            </a:r>
          </a:p>
          <a:p>
            <a:r>
              <a:rPr lang="tr-TR" baseline="0" dirty="0" smtClean="0"/>
              <a:t>--mevcut değil: A’ya git</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75</a:t>
            </a:fld>
            <a:endParaRPr lang="tr-TR"/>
          </a:p>
        </p:txBody>
      </p:sp>
    </p:spTree>
    <p:extLst>
      <p:ext uri="{BB962C8B-B14F-4D97-AF65-F5344CB8AC3E}">
        <p14:creationId xmlns:p14="http://schemas.microsoft.com/office/powerpoint/2010/main" val="296917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---Örneğin seksenli yaşlarında, serum kreatinin değeri normal sınırlarda gözüken bir kadının GFR’si &lt;50mL/dk/1.73m2 olabilir.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11</a:t>
            </a:fld>
            <a:endParaRPr lang="tr-TR"/>
          </a:p>
        </p:txBody>
      </p:sp>
    </p:spTree>
    <p:extLst>
      <p:ext uri="{BB962C8B-B14F-4D97-AF65-F5344CB8AC3E}">
        <p14:creationId xmlns:p14="http://schemas.microsoft.com/office/powerpoint/2010/main" val="10609482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-Böbrek hastalığının ilerlemesi, kardiyovasküler risk ve komplikasyonların değerlendirilmesi için düzenli izlem gereklidir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76</a:t>
            </a:fld>
            <a:endParaRPr lang="tr-TR"/>
          </a:p>
        </p:txBody>
      </p:sp>
    </p:spTree>
    <p:extLst>
      <p:ext uri="{BB962C8B-B14F-4D97-AF65-F5344CB8AC3E}">
        <p14:creationId xmlns:p14="http://schemas.microsoft.com/office/powerpoint/2010/main" val="2122854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b="0" i="0" u="none" strike="noStrike" kern="1200" baseline="0" dirty="0" smtClean="0">
                <a:solidFill>
                  <a:schemeClr val="tx1"/>
                </a:solidFill>
                <a:latin typeface="+mn-lt"/>
                <a:ea typeface="+mn-ea"/>
                <a:cs typeface="+mn-cs"/>
              </a:rPr>
              <a:t>KBH olan hastalarda, serum ferritin konsantrasyonları sıklıkla, inflamasyonun varlığından dolayı artabilir.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--ileri evre KBH’da kırık riskini göstermede doğruluk oranı azaldığı için KMD önerilmez.</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77</a:t>
            </a:fld>
            <a:endParaRPr lang="tr-TR"/>
          </a:p>
        </p:txBody>
      </p:sp>
    </p:spTree>
    <p:extLst>
      <p:ext uri="{BB962C8B-B14F-4D97-AF65-F5344CB8AC3E}">
        <p14:creationId xmlns:p14="http://schemas.microsoft.com/office/powerpoint/2010/main" val="16852373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--KBH’ye bağlı anemi, GFR 60 ml/dk/1.73m2 dolaylarındayken ortaya çıkmakta ve GFR 30 ml/ dk/1.73m2 altına indiğinde ise sıklığı artmaktadır. (evre3)</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78</a:t>
            </a:fld>
            <a:endParaRPr lang="tr-TR"/>
          </a:p>
        </p:txBody>
      </p:sp>
    </p:spTree>
    <p:extLst>
      <p:ext uri="{BB962C8B-B14F-4D97-AF65-F5344CB8AC3E}">
        <p14:creationId xmlns:p14="http://schemas.microsoft.com/office/powerpoint/2010/main" val="1196115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 microgram / l = 1 nanograms / ml)</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79</a:t>
            </a:fld>
            <a:endParaRPr lang="tr-TR"/>
          </a:p>
        </p:txBody>
      </p:sp>
    </p:spTree>
    <p:extLst>
      <p:ext uri="{BB962C8B-B14F-4D97-AF65-F5344CB8AC3E}">
        <p14:creationId xmlns:p14="http://schemas.microsoft.com/office/powerpoint/2010/main" val="3096112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--KBH evre 3’den başlayarak, böbreklerin normal fosfat yükünü atma kapasitesi azalmaya başlar; hiperfosfatemi gelişir. FGF 23</a:t>
            </a:r>
            <a:r>
              <a:rPr lang="tr-TR" baseline="0" dirty="0" smtClean="0"/>
              <a:t> aracılığı ile </a:t>
            </a:r>
            <a:r>
              <a:rPr lang="tr-TR" dirty="0" smtClean="0"/>
              <a:t>PTH düzeyi artar, 1,25(OH)2D azalır. 25(OH)D’nin 1,25(OH)2D’ye dönüşümü azalır; bu ise intestinal kalsiyum emiliminde azalmaya ve PTH düzeyinde daha da fazla artışa yol açar. (1.25 - dihidroksi kolekalsiferole)</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--PTH; fosfatüri,</a:t>
            </a:r>
            <a:r>
              <a:rPr lang="tr-TR" baseline="0" dirty="0" smtClean="0"/>
              <a:t> Ca reabsorbiyon</a:t>
            </a:r>
            <a:endParaRPr lang="tr-TR" dirty="0" smtClean="0"/>
          </a:p>
          <a:p>
            <a:r>
              <a:rPr lang="tr-TR" dirty="0" smtClean="0"/>
              <a:t>--</a:t>
            </a:r>
            <a:r>
              <a:rPr lang="tr-TR" sz="1200" b="0" i="0" u="none" strike="noStrike" kern="1200" baseline="0" dirty="0" smtClean="0">
                <a:solidFill>
                  <a:schemeClr val="tx1"/>
                </a:solidFill>
                <a:latin typeface="+mn-lt"/>
                <a:ea typeface="+mn-ea"/>
                <a:cs typeface="+mn-cs"/>
              </a:rPr>
              <a:t>en sık yakınma kemik ağrılarıdır; özellikle sırt ve bel, kalça ve bacaklarda yoğunlaşır. Vertebral kırıklara bağlı deformabiliteler de gelişebilir. koroner arter kalsifikasyonları gelişebilir. </a:t>
            </a:r>
            <a:r>
              <a:rPr lang="tr-TR" sz="1200" b="0" i="1" u="none" strike="noStrike" kern="1200" baseline="0" dirty="0" smtClean="0">
                <a:solidFill>
                  <a:schemeClr val="tx1"/>
                </a:solidFill>
                <a:latin typeface="+mn-lt"/>
                <a:ea typeface="+mn-ea"/>
                <a:cs typeface="+mn-cs"/>
              </a:rPr>
              <a:t>Kaşıntı </a:t>
            </a:r>
            <a:r>
              <a:rPr lang="tr-TR" sz="1200" b="0" i="0" u="none" strike="noStrike" kern="1200" baseline="0" dirty="0" smtClean="0">
                <a:solidFill>
                  <a:schemeClr val="tx1"/>
                </a:solidFill>
                <a:latin typeface="+mn-lt"/>
                <a:ea typeface="+mn-ea"/>
                <a:cs typeface="+mn-cs"/>
              </a:rPr>
              <a:t>kalsiyum ve fosfor ürünlerinin ciltte birikimi ve üremik toksinler sonucu gelişir.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80</a:t>
            </a:fld>
            <a:endParaRPr lang="tr-TR"/>
          </a:p>
        </p:txBody>
      </p:sp>
    </p:spTree>
    <p:extLst>
      <p:ext uri="{BB962C8B-B14F-4D97-AF65-F5344CB8AC3E}">
        <p14:creationId xmlns:p14="http://schemas.microsoft.com/office/powerpoint/2010/main" val="1290664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2800" dirty="0" smtClean="0"/>
              <a:t>Tedavi prensibleri;</a:t>
            </a:r>
          </a:p>
          <a:p>
            <a:pPr lvl="1"/>
            <a:r>
              <a:rPr lang="tr-TR" dirty="0" smtClean="0"/>
              <a:t>--Vücuttaki fosfor retansiyonunun giderilmesi</a:t>
            </a:r>
          </a:p>
          <a:p>
            <a:pPr lvl="1"/>
            <a:r>
              <a:rPr lang="tr-TR" dirty="0" smtClean="0"/>
              <a:t>--Serum kalsiyum düzeyinin normalleştirilmesi</a:t>
            </a:r>
          </a:p>
          <a:p>
            <a:pPr lvl="1"/>
            <a:r>
              <a:rPr lang="tr-TR" dirty="0" smtClean="0"/>
              <a:t>--Aşırı PTH sekresyonunun azaltılması</a:t>
            </a:r>
          </a:p>
          <a:p>
            <a:r>
              <a:rPr lang="tr-TR" dirty="0" smtClean="0"/>
              <a:t>--</a:t>
            </a:r>
            <a:r>
              <a:rPr lang="tr-TR" sz="1200" b="0" i="0" u="none" strike="noStrike" kern="1200" baseline="0" dirty="0" smtClean="0">
                <a:solidFill>
                  <a:schemeClr val="tx1"/>
                </a:solidFill>
                <a:latin typeface="+mn-lt"/>
                <a:ea typeface="+mn-ea"/>
                <a:cs typeface="+mn-cs"/>
              </a:rPr>
              <a:t>Vasküler kalsifikasyonu fazla olan hastalarda kalsiyum yükünü azaltmak için kalsiyum-içermeyen fosfor bağlayıcı ilaçların kullanılması gerekebilir</a:t>
            </a:r>
            <a:endParaRPr lang="tr-TR" dirty="0" smtClean="0"/>
          </a:p>
        </p:txBody>
      </p:sp>
      <p:sp>
        <p:nvSpPr>
          <p:cNvPr id="4" name="Slayt Numarası Yer Tutucusu 3"/>
          <p:cNvSpPr>
            <a:spLocks noGrp="1"/>
          </p:cNvSpPr>
          <p:nvPr>
            <p:ph type="sldNum" sz="quarter" idx="10"/>
          </p:nvPr>
        </p:nvSpPr>
        <p:spPr/>
        <p:txBody>
          <a:bodyPr/>
          <a:lstStyle/>
          <a:p>
            <a:fld id="{467993B4-09BF-475C-A81A-528C7AB449DC}" type="slidenum">
              <a:rPr lang="tr-TR" smtClean="0"/>
              <a:t>81</a:t>
            </a:fld>
            <a:endParaRPr lang="tr-TR"/>
          </a:p>
        </p:txBody>
      </p:sp>
    </p:spTree>
    <p:extLst>
      <p:ext uri="{BB962C8B-B14F-4D97-AF65-F5344CB8AC3E}">
        <p14:creationId xmlns:p14="http://schemas.microsoft.com/office/powerpoint/2010/main" val="40630146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KBH’da kardiyovasküler problemler normal popülasyona göre 20-30 kat daha sıktır.</a:t>
            </a:r>
            <a:endParaRPr lang="tr-TR" dirty="0" smtClean="0"/>
          </a:p>
          <a:p>
            <a:r>
              <a:rPr lang="tr-TR" dirty="0" smtClean="0"/>
              <a:t>--</a:t>
            </a:r>
            <a:r>
              <a:rPr lang="tr-TR" sz="1200" b="0" i="0" u="none" strike="noStrike" kern="1200" baseline="0" dirty="0" smtClean="0">
                <a:solidFill>
                  <a:schemeClr val="tx1"/>
                </a:solidFill>
                <a:latin typeface="+mn-lt"/>
                <a:ea typeface="+mn-ea"/>
                <a:cs typeface="+mn-cs"/>
              </a:rPr>
              <a:t>KVS hastalıklarının önlenmesi ve tedavisinde geleneksel risk faktörleri ile mücadele temel amaç olmalıdır.</a:t>
            </a:r>
          </a:p>
          <a:p>
            <a:r>
              <a:rPr lang="tr-TR" sz="1200" b="0" i="0" u="none" strike="noStrike" kern="1200" baseline="0" dirty="0" smtClean="0">
                <a:solidFill>
                  <a:schemeClr val="tx1"/>
                </a:solidFill>
                <a:latin typeface="+mn-lt"/>
                <a:ea typeface="+mn-ea"/>
                <a:cs typeface="+mn-cs"/>
              </a:rPr>
              <a:t>--tuzsuz diyet, ht için ACEi/ARB, </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82</a:t>
            </a:fld>
            <a:endParaRPr lang="tr-TR"/>
          </a:p>
        </p:txBody>
      </p:sp>
    </p:spTree>
    <p:extLst>
      <p:ext uri="{BB962C8B-B14F-4D97-AF65-F5344CB8AC3E}">
        <p14:creationId xmlns:p14="http://schemas.microsoft.com/office/powerpoint/2010/main" val="9764192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Framingam risk sokur: yaş, ldl, hdl, kb, dm, sigara’dan oluşur.</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84</a:t>
            </a:fld>
            <a:endParaRPr lang="tr-TR"/>
          </a:p>
        </p:txBody>
      </p:sp>
    </p:spTree>
    <p:extLst>
      <p:ext uri="{BB962C8B-B14F-4D97-AF65-F5344CB8AC3E}">
        <p14:creationId xmlns:p14="http://schemas.microsoft.com/office/powerpoint/2010/main" val="4232958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GFR 40-50 ml/dk/1.73m2 düzeyine düştüğünde günlük atılan amonyum yükü de azalmaya başlar.</a:t>
            </a:r>
          </a:p>
          <a:p>
            <a:r>
              <a:rPr lang="tr-TR" sz="1200" b="0" i="0" u="none" strike="noStrike" kern="1200" baseline="0" dirty="0" smtClean="0">
                <a:solidFill>
                  <a:schemeClr val="tx1"/>
                </a:solidFill>
                <a:latin typeface="+mn-lt"/>
                <a:ea typeface="+mn-ea"/>
                <a:cs typeface="+mn-cs"/>
              </a:rPr>
              <a:t>-KBH’larda metabolik asidozun birçok olumsuz etkisi vardır. Kemik rezorpsiyonunda artma ve osteopeni, kas protein katabolizmasında artma, sekonder hiperparatiroidide ilerleme, kardiyak kontraktilitede azalma, kalp yetmezliği, büyüme hormonu ve insüline direnç, serum trigliserid ve potasyum düzeyinde yükselme, sistemik infl amasyon, hipotansiyon ve halsizlik bunlara örnek olarak verilebilir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85</a:t>
            </a:fld>
            <a:endParaRPr lang="tr-TR"/>
          </a:p>
        </p:txBody>
      </p:sp>
    </p:spTree>
    <p:extLst>
      <p:ext uri="{BB962C8B-B14F-4D97-AF65-F5344CB8AC3E}">
        <p14:creationId xmlns:p14="http://schemas.microsoft.com/office/powerpoint/2010/main" val="8020790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yol açan hastalıklar (lupus, sarkoidoz, myeloma, antifosfolipid antikor sendromları, mikroanjiyopatik hemolitik anemiler, amiloidoz, diyabet)</a:t>
            </a:r>
          </a:p>
          <a:p>
            <a:r>
              <a:rPr lang="tr-TR" dirty="0" smtClean="0"/>
              <a:t>--periferal nöropati: </a:t>
            </a:r>
            <a:r>
              <a:rPr lang="tr-TR" sz="1200" b="0" i="0" u="none" strike="noStrike" kern="1200" baseline="0" dirty="0" smtClean="0">
                <a:solidFill>
                  <a:schemeClr val="tx1"/>
                </a:solidFill>
                <a:latin typeface="+mn-lt"/>
                <a:ea typeface="+mn-ea"/>
                <a:cs typeface="+mn-cs"/>
              </a:rPr>
              <a:t>denge bozuklukları, kas gucunde azalma, ellerde ve ayaklarda uyuşma, soğuğa karşı hassasiyetin azalması, duşuk ayak</a:t>
            </a:r>
          </a:p>
          <a:p>
            <a:r>
              <a:rPr lang="tr-TR" sz="1200" b="0" i="0" u="none" strike="noStrike" kern="1200" baseline="0" dirty="0" smtClean="0">
                <a:solidFill>
                  <a:schemeClr val="tx1"/>
                </a:solidFill>
                <a:latin typeface="+mn-lt"/>
                <a:ea typeface="+mn-ea"/>
                <a:cs typeface="+mn-cs"/>
              </a:rPr>
              <a:t>--otonomik nöropati: Vagal sinir tutulumu onceliklidir; bu nedenle ortostatik hipotansiyon, aritmi, gastroparezi, ED, üriner/fekal inkontinans, </a:t>
            </a:r>
          </a:p>
          <a:p>
            <a:r>
              <a:rPr lang="tr-TR" sz="1200" b="0" i="0" u="none" strike="noStrike" kern="1200" baseline="0" dirty="0" smtClean="0">
                <a:solidFill>
                  <a:schemeClr val="tx1"/>
                </a:solidFill>
                <a:latin typeface="+mn-lt"/>
                <a:ea typeface="+mn-ea"/>
                <a:cs typeface="+mn-cs"/>
              </a:rPr>
              <a:t>--huzursuz bacak sendromu: demir eksikliği olan hastalarda daha fazla yakınma olur. </a:t>
            </a:r>
          </a:p>
          <a:p>
            <a:r>
              <a:rPr lang="tr-TR" sz="1200" b="0" i="0" u="none" strike="noStrike" kern="1200" baseline="0" dirty="0" smtClean="0">
                <a:solidFill>
                  <a:schemeClr val="tx1"/>
                </a:solidFill>
                <a:latin typeface="+mn-lt"/>
                <a:ea typeface="+mn-ea"/>
                <a:cs typeface="+mn-cs"/>
              </a:rPr>
              <a:t>--uyku bozuklukları: uyku apne sendromu KBH’ da sık. Halsizlik ve gun ici uyuma isteği olan hastalarda; kan basıncı regule olmayanlarda ve obezlerde</a:t>
            </a:r>
          </a:p>
          <a:p>
            <a:r>
              <a:rPr lang="tr-TR" sz="1200" b="0" i="0" u="none" strike="noStrike" kern="1200" baseline="0" dirty="0" smtClean="0">
                <a:solidFill>
                  <a:schemeClr val="tx1"/>
                </a:solidFill>
                <a:latin typeface="+mn-lt"/>
                <a:ea typeface="+mn-ea"/>
                <a:cs typeface="+mn-cs"/>
              </a:rPr>
              <a:t>akılda tutulmalıdır.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86</a:t>
            </a:fld>
            <a:endParaRPr lang="tr-TR"/>
          </a:p>
        </p:txBody>
      </p:sp>
    </p:spTree>
    <p:extLst>
      <p:ext uri="{BB962C8B-B14F-4D97-AF65-F5344CB8AC3E}">
        <p14:creationId xmlns:p14="http://schemas.microsoft.com/office/powerpoint/2010/main" val="39739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--Kalıcı proteinüri, tahmini GFR'den bağımsız olarak böbrek hasarının tanımlayıcı bir belirtecidir ve artmış kardiyovasküler hastalık ve mortalite risklerini tanımlar</a:t>
            </a:r>
            <a:endParaRPr lang="tr-TR"/>
          </a:p>
        </p:txBody>
      </p:sp>
      <p:sp>
        <p:nvSpPr>
          <p:cNvPr id="4" name="Slayt Numarası Yer Tutucusu 3"/>
          <p:cNvSpPr>
            <a:spLocks noGrp="1"/>
          </p:cNvSpPr>
          <p:nvPr>
            <p:ph type="sldNum" sz="quarter" idx="10"/>
          </p:nvPr>
        </p:nvSpPr>
        <p:spPr/>
        <p:txBody>
          <a:bodyPr/>
          <a:lstStyle/>
          <a:p>
            <a:fld id="{467993B4-09BF-475C-A81A-528C7AB449DC}" type="slidenum">
              <a:rPr lang="tr-TR" smtClean="0"/>
              <a:t>12</a:t>
            </a:fld>
            <a:endParaRPr lang="tr-TR"/>
          </a:p>
        </p:txBody>
      </p:sp>
    </p:spTree>
    <p:extLst>
      <p:ext uri="{BB962C8B-B14F-4D97-AF65-F5344CB8AC3E}">
        <p14:creationId xmlns:p14="http://schemas.microsoft.com/office/powerpoint/2010/main" val="22083400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kern="1200" dirty="0" smtClean="0">
                <a:solidFill>
                  <a:schemeClr val="tx1"/>
                </a:solidFill>
                <a:effectLst/>
                <a:latin typeface="+mn-lt"/>
                <a:ea typeface="+mn-ea"/>
                <a:cs typeface="+mn-cs"/>
              </a:rPr>
              <a:t>Bunun nedeni, bazı çalışmaların diyetle fosfor alımının dolaşımdaki fibroblast büyüme faktörü (FGF) 23 konsantrasyonlarını değiştirebileceğini önermesidir </a:t>
            </a:r>
          </a:p>
          <a:p>
            <a:r>
              <a:rPr lang="tr-TR" sz="1200" b="0" i="0" kern="1200" dirty="0" smtClean="0">
                <a:solidFill>
                  <a:schemeClr val="tx1"/>
                </a:solidFill>
                <a:effectLst/>
                <a:latin typeface="+mn-lt"/>
                <a:ea typeface="+mn-ea"/>
                <a:cs typeface="+mn-cs"/>
              </a:rPr>
              <a:t>-fosfor</a:t>
            </a:r>
            <a:r>
              <a:rPr lang="tr-TR" sz="1200" b="0" i="0" kern="1200" baseline="0" dirty="0" smtClean="0">
                <a:solidFill>
                  <a:schemeClr val="tx1"/>
                </a:solidFill>
                <a:effectLst/>
                <a:latin typeface="+mn-lt"/>
                <a:ea typeface="+mn-ea"/>
                <a:cs typeface="+mn-cs"/>
              </a:rPr>
              <a:t> miktarı fazla olan besinler: kaşar peynir, beyaz peynir, sarımsak, kereviz, yumurta, etler (özellikle balık), baklagiller (kuru fasülye, barbunya), antep fıstığı, ceviz, fındık, </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88</a:t>
            </a:fld>
            <a:endParaRPr lang="tr-TR"/>
          </a:p>
        </p:txBody>
      </p:sp>
    </p:spTree>
    <p:extLst>
      <p:ext uri="{BB962C8B-B14F-4D97-AF65-F5344CB8AC3E}">
        <p14:creationId xmlns:p14="http://schemas.microsoft.com/office/powerpoint/2010/main" val="1972663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dirty="0" smtClean="0"/>
              <a:t>Tablolarda her ilaç için tercih edilen doz hesaplama yöntemi doz azaltılması (D) yada interval uzatılması (I) olarak belirtilmiştir.Bazı ilaçlar için her iki yöntemde uygulanabilir.Eğer ilaç için (D) seçilmiş ise o ilacın normal renal fonksiyonlu kişide kullanılan doz intervalleri kullanılarak dozun önerilen yüzdesi kullanılır.Eğer ilaç uygulama yöntemi olarak (I) seçilmiş ise normal doz miktarı değiştirilmeksizin intervaller uzatılır.Diyaliz sonrası ek doz kısmında eğer hemodiyaliz (HD) ve periton diyalizi (PD) için hiçbir not yok ise bu durumda doz olağan böbrek yetmezliği dozudur.Bu kolondaki BY ifadesi bilgi yok,H ifadesi hayır,DS ifadesi önerilen dozun diyaliz günlerinde diyaliz sonrası verilmesi gerektiğini , Æ ifadesi ilacın önerilmediğini ifade eder.Genel olarak düşük klerens değerlerinde önerilmeyen ilaçlar PD ve HD içinde önerilmez</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89</a:t>
            </a:fld>
            <a:endParaRPr lang="tr-TR"/>
          </a:p>
        </p:txBody>
      </p:sp>
    </p:spTree>
    <p:extLst>
      <p:ext uri="{BB962C8B-B14F-4D97-AF65-F5344CB8AC3E}">
        <p14:creationId xmlns:p14="http://schemas.microsoft.com/office/powerpoint/2010/main" val="130380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--Spot idrar albümin/kreatinin oranı, protein/kreatinin oranına göre tercih edilir çünkü daha düşük proteinüri seviyelerini tespit eder.</a:t>
            </a:r>
          </a:p>
          <a:p>
            <a:r>
              <a:rPr lang="tr-TR" sz="1200" dirty="0" smtClean="0"/>
              <a:t>--Adet kanaması, idrar yolu enfeksiyonu, egzersiz ve diğer faktörler idrar albümin/kreatinin oranını etkileyebilir.</a:t>
            </a:r>
          </a:p>
          <a:p>
            <a:r>
              <a:rPr lang="tr-TR" sz="1200" dirty="0" smtClean="0"/>
              <a:t>--orta düzeyde albüminürinin artık prognostik öneme sahip olduğu kabul edilmektedir</a:t>
            </a:r>
          </a:p>
          <a:p>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13</a:t>
            </a:fld>
            <a:endParaRPr lang="tr-TR"/>
          </a:p>
        </p:txBody>
      </p:sp>
    </p:spTree>
    <p:extLst>
      <p:ext uri="{BB962C8B-B14F-4D97-AF65-F5344CB8AC3E}">
        <p14:creationId xmlns:p14="http://schemas.microsoft.com/office/powerpoint/2010/main" val="84945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kern="1200" dirty="0" smtClean="0">
                <a:solidFill>
                  <a:schemeClr val="tx1"/>
                </a:solidFill>
                <a:effectLst/>
                <a:latin typeface="+mn-lt"/>
                <a:ea typeface="+mn-ea"/>
                <a:cs typeface="+mn-cs"/>
              </a:rPr>
              <a:t>AER: albümin atılım hızı; PER: protein atılım hızı; ACR: albümin/kreatinin oranı; PCR: protein/kreatinin oranı.</a:t>
            </a:r>
          </a:p>
          <a:p>
            <a:r>
              <a:rPr lang="tr-TR" sz="1200" b="0" i="0" kern="1200" dirty="0" smtClean="0">
                <a:solidFill>
                  <a:schemeClr val="tx1"/>
                </a:solidFill>
                <a:effectLst/>
                <a:latin typeface="+mn-lt"/>
                <a:ea typeface="+mn-ea"/>
                <a:cs typeface="+mn-cs"/>
              </a:rPr>
              <a:t>--≥25 mg/g for women and ≥17 mg/g for men</a:t>
            </a:r>
          </a:p>
          <a:p>
            <a:r>
              <a:rPr lang="tr-TR" sz="1200" b="0" i="0" kern="1200" dirty="0" smtClean="0">
                <a:solidFill>
                  <a:schemeClr val="tx1"/>
                </a:solidFill>
                <a:effectLst/>
                <a:latin typeface="+mn-lt"/>
                <a:ea typeface="+mn-ea"/>
                <a:cs typeface="+mn-cs"/>
              </a:rPr>
              <a:t>--şiddetli proteinüri, albüminürisi</a:t>
            </a:r>
            <a:r>
              <a:rPr lang="tr-TR" sz="1200" b="0" i="0" kern="1200" baseline="0" dirty="0" smtClean="0">
                <a:solidFill>
                  <a:schemeClr val="tx1"/>
                </a:solidFill>
                <a:effectLst/>
                <a:latin typeface="+mn-lt"/>
                <a:ea typeface="+mn-ea"/>
                <a:cs typeface="+mn-cs"/>
              </a:rPr>
              <a:t> olanlarda </a:t>
            </a:r>
            <a:r>
              <a:rPr lang="tr-TR" sz="1200" b="0" i="0" kern="1200" dirty="0" smtClean="0">
                <a:solidFill>
                  <a:schemeClr val="tx1"/>
                </a:solidFill>
                <a:effectLst/>
                <a:latin typeface="+mn-lt"/>
                <a:ea typeface="+mn-ea"/>
                <a:cs typeface="+mn-cs"/>
              </a:rPr>
              <a:t>son dönem böbrek hastalığına ilerleme riski yüksektir</a:t>
            </a:r>
            <a:endParaRPr lang="tr-TR" dirty="0"/>
          </a:p>
        </p:txBody>
      </p:sp>
      <p:sp>
        <p:nvSpPr>
          <p:cNvPr id="4" name="Slayt Numarası Yer Tutucusu 3"/>
          <p:cNvSpPr>
            <a:spLocks noGrp="1"/>
          </p:cNvSpPr>
          <p:nvPr>
            <p:ph type="sldNum" sz="quarter" idx="10"/>
          </p:nvPr>
        </p:nvSpPr>
        <p:spPr/>
        <p:txBody>
          <a:bodyPr/>
          <a:lstStyle/>
          <a:p>
            <a:fld id="{467993B4-09BF-475C-A81A-528C7AB449DC}" type="slidenum">
              <a:rPr lang="tr-TR" smtClean="0"/>
              <a:t>14</a:t>
            </a:fld>
            <a:endParaRPr lang="tr-TR"/>
          </a:p>
        </p:txBody>
      </p:sp>
    </p:spTree>
    <p:extLst>
      <p:ext uri="{BB962C8B-B14F-4D97-AF65-F5344CB8AC3E}">
        <p14:creationId xmlns:p14="http://schemas.microsoft.com/office/powerpoint/2010/main" val="174627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uptodate.com/contents/definition-and-staging-of-chronic-kidney-disease-in-adults?search=kidney%20failure&amp;topicRef=7172&amp;source=see_link#H27258373"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r>
              <a:rPr lang="tr-TR" sz="1600" dirty="0" smtClean="0">
                <a:solidFill>
                  <a:schemeClr val="tx1"/>
                </a:solidFill>
              </a:rPr>
              <a:t>KTÜ Aile Hekimliği Anabilim Dalı</a:t>
            </a:r>
          </a:p>
          <a:p>
            <a:r>
              <a:rPr lang="tr-TR" sz="1600" dirty="0">
                <a:solidFill>
                  <a:schemeClr val="tx1"/>
                </a:solidFill>
              </a:rPr>
              <a:t>Araş. Gör. Dr. Ömer Faruk Özceylan</a:t>
            </a:r>
          </a:p>
          <a:p>
            <a:r>
              <a:rPr lang="tr-TR" sz="1600" dirty="0" smtClean="0">
                <a:solidFill>
                  <a:schemeClr val="tx1"/>
                </a:solidFill>
              </a:rPr>
              <a:t>19.04.2022</a:t>
            </a:r>
          </a:p>
          <a:p>
            <a:endParaRPr lang="tr-TR" sz="1600" dirty="0">
              <a:solidFill>
                <a:schemeClr val="tx1"/>
              </a:solidFill>
            </a:endParaRPr>
          </a:p>
        </p:txBody>
      </p:sp>
      <p:sp>
        <p:nvSpPr>
          <p:cNvPr id="4" name="Dikdörtgen 3"/>
          <p:cNvSpPr/>
          <p:nvPr/>
        </p:nvSpPr>
        <p:spPr>
          <a:xfrm>
            <a:off x="1838827" y="2780928"/>
            <a:ext cx="5406288" cy="923330"/>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Böbrek Yetmezliği</a:t>
            </a:r>
            <a:endPar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0678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Fonksiyonlarının Değerlendirilmesi</a:t>
            </a:r>
          </a:p>
        </p:txBody>
      </p:sp>
      <p:sp>
        <p:nvSpPr>
          <p:cNvPr id="3" name="İçerik Yer Tutucusu 2"/>
          <p:cNvSpPr>
            <a:spLocks noGrp="1"/>
          </p:cNvSpPr>
          <p:nvPr>
            <p:ph idx="1"/>
          </p:nvPr>
        </p:nvSpPr>
        <p:spPr/>
        <p:txBody>
          <a:bodyPr/>
          <a:lstStyle/>
          <a:p>
            <a:endParaRPr lang="tr-TR"/>
          </a:p>
        </p:txBody>
      </p:sp>
      <p:pic>
        <p:nvPicPr>
          <p:cNvPr id="4" name="Picture 2" descr="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84784"/>
            <a:ext cx="6696744" cy="449751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p:cNvCxnSpPr/>
          <p:nvPr/>
        </p:nvCxnSpPr>
        <p:spPr>
          <a:xfrm>
            <a:off x="2051720" y="4509120"/>
            <a:ext cx="4752528" cy="0"/>
          </a:xfrm>
          <a:prstGeom prst="line">
            <a:avLst/>
          </a:prstGeom>
        </p:spPr>
        <p:style>
          <a:lnRef idx="2">
            <a:schemeClr val="dk1"/>
          </a:lnRef>
          <a:fillRef idx="0">
            <a:schemeClr val="dk1"/>
          </a:fillRef>
          <a:effectRef idx="1">
            <a:schemeClr val="dk1"/>
          </a:effectRef>
          <a:fontRef idx="minor">
            <a:schemeClr val="tx1"/>
          </a:fontRef>
        </p:style>
      </p:cxnSp>
      <p:cxnSp>
        <p:nvCxnSpPr>
          <p:cNvPr id="10" name="Düz Bağlayıcı 9"/>
          <p:cNvCxnSpPr/>
          <p:nvPr/>
        </p:nvCxnSpPr>
        <p:spPr>
          <a:xfrm>
            <a:off x="2051720" y="4293096"/>
            <a:ext cx="338437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5236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Fonksiyonlarının Değerlendirilmesi</a:t>
            </a:r>
          </a:p>
        </p:txBody>
      </p:sp>
      <p:sp>
        <p:nvSpPr>
          <p:cNvPr id="3" name="İçerik Yer Tutucusu 2"/>
          <p:cNvSpPr>
            <a:spLocks noGrp="1"/>
          </p:cNvSpPr>
          <p:nvPr>
            <p:ph idx="1"/>
          </p:nvPr>
        </p:nvSpPr>
        <p:spPr/>
        <p:txBody>
          <a:bodyPr>
            <a:normAutofit/>
          </a:bodyPr>
          <a:lstStyle/>
          <a:p>
            <a:pPr marL="0" indent="0">
              <a:buNone/>
            </a:pPr>
            <a:r>
              <a:rPr lang="tr-TR" sz="2600" b="1" dirty="0" smtClean="0"/>
              <a:t>Kreatinin</a:t>
            </a:r>
          </a:p>
          <a:p>
            <a:r>
              <a:rPr lang="tr-TR" sz="2600" dirty="0" smtClean="0"/>
              <a:t>Serum </a:t>
            </a:r>
            <a:r>
              <a:rPr lang="tr-TR" sz="2600" dirty="0"/>
              <a:t>kreatinin değerinin normal değerlerin üzerinde gözükmesi oldukça geç bir </a:t>
            </a:r>
            <a:r>
              <a:rPr lang="tr-TR" sz="2600" dirty="0" smtClean="0"/>
              <a:t>bulgu</a:t>
            </a:r>
          </a:p>
          <a:p>
            <a:r>
              <a:rPr lang="tr-TR" sz="2600" dirty="0" smtClean="0"/>
              <a:t>Serum </a:t>
            </a:r>
            <a:r>
              <a:rPr lang="tr-TR" sz="2600" dirty="0"/>
              <a:t>kreatinin değerinde yükselme, ancak böbrekteki nefronların </a:t>
            </a:r>
            <a:r>
              <a:rPr lang="tr-TR" sz="2600" dirty="0" smtClean="0"/>
              <a:t>&gt; </a:t>
            </a:r>
            <a:r>
              <a:rPr lang="tr-TR" sz="2600" dirty="0"/>
              <a:t>%50’sinin kaybından sonra gözükür.</a:t>
            </a:r>
          </a:p>
          <a:p>
            <a:r>
              <a:rPr lang="tr-TR" sz="2600" dirty="0"/>
              <a:t>Yaşlı hastalarda kreatinin normal iken GFR düşük olabilmekte</a:t>
            </a:r>
          </a:p>
          <a:p>
            <a:endParaRPr lang="tr-TR" sz="2600" dirty="0"/>
          </a:p>
        </p:txBody>
      </p:sp>
    </p:spTree>
    <p:extLst>
      <p:ext uri="{BB962C8B-B14F-4D97-AF65-F5344CB8AC3E}">
        <p14:creationId xmlns:p14="http://schemas.microsoft.com/office/powerpoint/2010/main" val="1358238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Böbrek Hasarı Belirteçleri</a:t>
            </a:r>
            <a:endParaRPr lang="tr-TR" sz="3600" dirty="0"/>
          </a:p>
        </p:txBody>
      </p:sp>
      <p:sp>
        <p:nvSpPr>
          <p:cNvPr id="3" name="İçerik Yer Tutucusu 2"/>
          <p:cNvSpPr>
            <a:spLocks noGrp="1"/>
          </p:cNvSpPr>
          <p:nvPr>
            <p:ph idx="1"/>
          </p:nvPr>
        </p:nvSpPr>
        <p:spPr/>
        <p:txBody>
          <a:bodyPr>
            <a:normAutofit/>
          </a:bodyPr>
          <a:lstStyle/>
          <a:p>
            <a:pPr marL="0" indent="0">
              <a:buNone/>
            </a:pPr>
            <a:r>
              <a:rPr lang="tr-TR" sz="2600" b="1" dirty="0" smtClean="0"/>
              <a:t>Proteinüri</a:t>
            </a:r>
          </a:p>
          <a:p>
            <a:r>
              <a:rPr lang="tr-TR" sz="2600" dirty="0" smtClean="0"/>
              <a:t>Kalıcı proteinüri, GFR’den bağımsız olarak böbrek hasar belirteci</a:t>
            </a:r>
          </a:p>
          <a:p>
            <a:pPr marL="0" indent="0">
              <a:buNone/>
            </a:pPr>
            <a:r>
              <a:rPr lang="tr-TR" sz="2600" dirty="0"/>
              <a:t> </a:t>
            </a:r>
            <a:r>
              <a:rPr lang="tr-TR" sz="2600" dirty="0" smtClean="0"/>
              <a:t>              kardiyovasküler hastalık</a:t>
            </a:r>
          </a:p>
          <a:p>
            <a:pPr marL="0" indent="0">
              <a:buNone/>
            </a:pPr>
            <a:r>
              <a:rPr lang="tr-TR" sz="2600" dirty="0" smtClean="0"/>
              <a:t>               mortalite riksi</a:t>
            </a:r>
          </a:p>
          <a:p>
            <a:pPr marL="0" indent="0">
              <a:buNone/>
            </a:pPr>
            <a:endParaRPr lang="tr-TR" sz="2600" dirty="0" smtClean="0"/>
          </a:p>
        </p:txBody>
      </p:sp>
      <p:sp>
        <p:nvSpPr>
          <p:cNvPr id="4" name="Sağ Ok 3"/>
          <p:cNvSpPr/>
          <p:nvPr/>
        </p:nvSpPr>
        <p:spPr>
          <a:xfrm>
            <a:off x="1259632" y="3068960"/>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1275132" y="3544113"/>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5865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Hasarı Belirteçleri</a:t>
            </a:r>
          </a:p>
        </p:txBody>
      </p:sp>
      <p:sp>
        <p:nvSpPr>
          <p:cNvPr id="3" name="İçerik Yer Tutucusu 2"/>
          <p:cNvSpPr>
            <a:spLocks noGrp="1"/>
          </p:cNvSpPr>
          <p:nvPr>
            <p:ph idx="1"/>
          </p:nvPr>
        </p:nvSpPr>
        <p:spPr/>
        <p:txBody>
          <a:bodyPr>
            <a:normAutofit/>
          </a:bodyPr>
          <a:lstStyle/>
          <a:p>
            <a:pPr marL="0" indent="0">
              <a:buNone/>
            </a:pPr>
            <a:r>
              <a:rPr lang="tr-TR" sz="2600" b="1" dirty="0" smtClean="0"/>
              <a:t>Albüminüri</a:t>
            </a:r>
          </a:p>
          <a:p>
            <a:r>
              <a:rPr lang="tr-TR" sz="2600" dirty="0"/>
              <a:t>Spot idrar albümin/kreatinin oranı, protein/kreatinin oranına göre tercih edilir </a:t>
            </a:r>
            <a:r>
              <a:rPr lang="tr-TR" sz="2600" dirty="0" smtClean="0"/>
              <a:t>     daha </a:t>
            </a:r>
            <a:r>
              <a:rPr lang="tr-TR" sz="2600" dirty="0"/>
              <a:t>düşük proteinüri </a:t>
            </a:r>
            <a:r>
              <a:rPr lang="tr-TR" sz="2600" dirty="0" smtClean="0"/>
              <a:t>seviyeleri</a:t>
            </a:r>
          </a:p>
          <a:p>
            <a:r>
              <a:rPr lang="tr-TR" sz="2600" dirty="0" smtClean="0"/>
              <a:t>Kanama, </a:t>
            </a:r>
            <a:r>
              <a:rPr lang="tr-TR" sz="2600" dirty="0"/>
              <a:t>idrar yolu enfeksiyonu, egzersiz ve diğer </a:t>
            </a:r>
            <a:r>
              <a:rPr lang="tr-TR" sz="2600" dirty="0" smtClean="0"/>
              <a:t>faktörler       oranı etkiler </a:t>
            </a:r>
          </a:p>
          <a:p>
            <a:r>
              <a:rPr lang="tr-TR" sz="2600" dirty="0" smtClean="0"/>
              <a:t>Orta </a:t>
            </a:r>
            <a:r>
              <a:rPr lang="tr-TR" sz="2600" dirty="0"/>
              <a:t>düzeyde albüminürinin </a:t>
            </a:r>
            <a:r>
              <a:rPr lang="tr-TR" sz="2600" dirty="0" smtClean="0"/>
              <a:t>      prognostik </a:t>
            </a:r>
            <a:r>
              <a:rPr lang="tr-TR" sz="2600" dirty="0"/>
              <a:t>öneme </a:t>
            </a:r>
            <a:r>
              <a:rPr lang="tr-TR" sz="2600" dirty="0" smtClean="0"/>
              <a:t>sahip</a:t>
            </a:r>
            <a:endParaRPr lang="tr-TR" sz="2600" dirty="0"/>
          </a:p>
        </p:txBody>
      </p:sp>
      <p:sp>
        <p:nvSpPr>
          <p:cNvPr id="4" name="Sağ Ok 3"/>
          <p:cNvSpPr/>
          <p:nvPr/>
        </p:nvSpPr>
        <p:spPr>
          <a:xfrm>
            <a:off x="4260832" y="2605466"/>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
        <p:nvSpPr>
          <p:cNvPr id="5" name="Sağ Ok 4"/>
          <p:cNvSpPr/>
          <p:nvPr/>
        </p:nvSpPr>
        <p:spPr>
          <a:xfrm>
            <a:off x="4716016" y="4327754"/>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
        <p:nvSpPr>
          <p:cNvPr id="6" name="Sağ Ok 5"/>
          <p:cNvSpPr/>
          <p:nvPr/>
        </p:nvSpPr>
        <p:spPr>
          <a:xfrm>
            <a:off x="2136596" y="3871732"/>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51209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Hasarı Belirteçleri</a:t>
            </a: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7" y="1916832"/>
            <a:ext cx="9124863" cy="264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50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77234" y="941797"/>
            <a:ext cx="4968554"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2800" b="1" dirty="0" smtClean="0"/>
              <a:t>GFR düşmüş hasta</a:t>
            </a:r>
            <a:endParaRPr lang="tr-TR" sz="2800" b="1" dirty="0"/>
          </a:p>
        </p:txBody>
      </p:sp>
      <p:sp>
        <p:nvSpPr>
          <p:cNvPr id="10" name="Bükülü Ok 9"/>
          <p:cNvSpPr/>
          <p:nvPr/>
        </p:nvSpPr>
        <p:spPr>
          <a:xfrm rot="10800000">
            <a:off x="3901232" y="1440468"/>
            <a:ext cx="531334" cy="883863"/>
          </a:xfrm>
          <a:prstGeom prst="bentArrow">
            <a:avLst>
              <a:gd name="adj1" fmla="val 25000"/>
              <a:gd name="adj2" fmla="val 29002"/>
              <a:gd name="adj3" fmla="val 33004"/>
              <a:gd name="adj4" fmla="val 4375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Metin kutusu 11"/>
          <p:cNvSpPr txBox="1"/>
          <p:nvPr/>
        </p:nvSpPr>
        <p:spPr>
          <a:xfrm>
            <a:off x="486761" y="1772816"/>
            <a:ext cx="307712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dirty="0" smtClean="0"/>
              <a:t>Akut böbrek hasarı</a:t>
            </a:r>
          </a:p>
          <a:p>
            <a:pPr algn="ctr"/>
            <a:r>
              <a:rPr lang="tr-TR" sz="2400" b="1" dirty="0" smtClean="0"/>
              <a:t>Kronik böbrek hasarı</a:t>
            </a:r>
            <a:endParaRPr lang="tr-TR" sz="2400" b="1" dirty="0"/>
          </a:p>
        </p:txBody>
      </p:sp>
      <p:sp>
        <p:nvSpPr>
          <p:cNvPr id="14" name="Bükülü Ok 13"/>
          <p:cNvSpPr/>
          <p:nvPr/>
        </p:nvSpPr>
        <p:spPr>
          <a:xfrm rot="10800000">
            <a:off x="3901231" y="1480687"/>
            <a:ext cx="994143" cy="1932044"/>
          </a:xfrm>
          <a:prstGeom prst="bentArrow">
            <a:avLst>
              <a:gd name="adj1" fmla="val 11907"/>
              <a:gd name="adj2" fmla="val 18347"/>
              <a:gd name="adj3" fmla="val 21168"/>
              <a:gd name="adj4" fmla="val 4545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Metin kutusu 14"/>
          <p:cNvSpPr txBox="1"/>
          <p:nvPr/>
        </p:nvSpPr>
        <p:spPr>
          <a:xfrm>
            <a:off x="538670" y="2951065"/>
            <a:ext cx="302521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dirty="0" smtClean="0"/>
              <a:t>Etyoloji </a:t>
            </a:r>
            <a:endParaRPr lang="tr-TR" sz="2400" b="1" dirty="0"/>
          </a:p>
        </p:txBody>
      </p:sp>
      <p:sp>
        <p:nvSpPr>
          <p:cNvPr id="16" name="Bükülü Ok 15"/>
          <p:cNvSpPr/>
          <p:nvPr/>
        </p:nvSpPr>
        <p:spPr>
          <a:xfrm rot="10800000">
            <a:off x="3901562" y="1465016"/>
            <a:ext cx="1645697" cy="2972094"/>
          </a:xfrm>
          <a:prstGeom prst="bentArrow">
            <a:avLst>
              <a:gd name="adj1" fmla="val 7442"/>
              <a:gd name="adj2" fmla="val 12311"/>
              <a:gd name="adj3" fmla="val 17661"/>
              <a:gd name="adj4" fmla="val 4066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Metin kutusu 16"/>
          <p:cNvSpPr txBox="1"/>
          <p:nvPr/>
        </p:nvSpPr>
        <p:spPr>
          <a:xfrm>
            <a:off x="486760" y="3861048"/>
            <a:ext cx="30771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dirty="0" smtClean="0"/>
              <a:t>Bozukluğa sebep olabilecek ek faktörler</a:t>
            </a:r>
            <a:endParaRPr lang="tr-TR" sz="2400" b="1" dirty="0"/>
          </a:p>
        </p:txBody>
      </p:sp>
      <p:sp>
        <p:nvSpPr>
          <p:cNvPr id="18" name="Bükülü Ok 17"/>
          <p:cNvSpPr/>
          <p:nvPr/>
        </p:nvSpPr>
        <p:spPr>
          <a:xfrm rot="10800000">
            <a:off x="3901232" y="1465016"/>
            <a:ext cx="2522142" cy="4340248"/>
          </a:xfrm>
          <a:prstGeom prst="bentArrow">
            <a:avLst>
              <a:gd name="adj1" fmla="val 4706"/>
              <a:gd name="adj2" fmla="val 6839"/>
              <a:gd name="adj3" fmla="val 11162"/>
              <a:gd name="adj4" fmla="val 4203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Metin kutusu 18"/>
          <p:cNvSpPr txBox="1"/>
          <p:nvPr/>
        </p:nvSpPr>
        <p:spPr>
          <a:xfrm>
            <a:off x="450312" y="5205100"/>
            <a:ext cx="311357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dirty="0" smtClean="0"/>
              <a:t>Volüm durumu</a:t>
            </a:r>
          </a:p>
          <a:p>
            <a:pPr algn="ctr"/>
            <a:r>
              <a:rPr lang="tr-TR" sz="2400" b="1" dirty="0" smtClean="0"/>
              <a:t>Elektrolit</a:t>
            </a:r>
          </a:p>
          <a:p>
            <a:pPr algn="ctr"/>
            <a:r>
              <a:rPr lang="tr-TR" sz="2400" b="1" dirty="0" smtClean="0"/>
              <a:t>Asit-baz dengesi</a:t>
            </a:r>
            <a:endParaRPr lang="tr-TR" sz="2400" b="1" dirty="0"/>
          </a:p>
        </p:txBody>
      </p:sp>
    </p:spTree>
    <p:extLst>
      <p:ext uri="{BB962C8B-B14F-4D97-AF65-F5344CB8AC3E}">
        <p14:creationId xmlns:p14="http://schemas.microsoft.com/office/powerpoint/2010/main" val="1769271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Akut Böbrek Hasarı</a:t>
            </a:r>
            <a:endParaRPr lang="tr-TR" sz="3600" dirty="0"/>
          </a:p>
        </p:txBody>
      </p:sp>
      <p:sp>
        <p:nvSpPr>
          <p:cNvPr id="3" name="İçerik Yer Tutucusu 2"/>
          <p:cNvSpPr>
            <a:spLocks noGrp="1"/>
          </p:cNvSpPr>
          <p:nvPr>
            <p:ph idx="1"/>
          </p:nvPr>
        </p:nvSpPr>
        <p:spPr/>
        <p:txBody>
          <a:bodyPr>
            <a:normAutofit/>
          </a:bodyPr>
          <a:lstStyle/>
          <a:p>
            <a:pPr marL="0" indent="0">
              <a:buNone/>
            </a:pPr>
            <a:r>
              <a:rPr lang="tr-TR" sz="2600" b="1" dirty="0" smtClean="0"/>
              <a:t>Tanım</a:t>
            </a:r>
          </a:p>
          <a:p>
            <a:r>
              <a:rPr lang="tr-TR" sz="2600" dirty="0" smtClean="0"/>
              <a:t>Akut böbrek hasarı; </a:t>
            </a:r>
            <a:r>
              <a:rPr lang="tr-TR" sz="2600" dirty="0"/>
              <a:t>glomerüler filtrasyon hızında (GFR) saatler-günler içinde ani </a:t>
            </a:r>
            <a:r>
              <a:rPr lang="tr-TR" sz="2600" dirty="0" smtClean="0"/>
              <a:t>azalma sonucunda </a:t>
            </a:r>
            <a:r>
              <a:rPr lang="tr-TR" sz="2600" dirty="0"/>
              <a:t>gelişen, azotlu madde </a:t>
            </a:r>
            <a:r>
              <a:rPr lang="tr-TR" sz="2600" dirty="0" smtClean="0"/>
              <a:t>retansiyonu ile karakterize tablo</a:t>
            </a:r>
            <a:endParaRPr lang="tr-TR" sz="2600" dirty="0"/>
          </a:p>
          <a:p>
            <a:r>
              <a:rPr lang="tr-TR" sz="2600" dirty="0" smtClean="0"/>
              <a:t>Artan mortalite riski, kardiyovasküler olaylar ve kronik böbrek hastalığına ilerleme</a:t>
            </a:r>
            <a:endParaRPr lang="tr-TR" sz="2600" dirty="0"/>
          </a:p>
        </p:txBody>
      </p:sp>
    </p:spTree>
    <p:extLst>
      <p:ext uri="{BB962C8B-B14F-4D97-AF65-F5344CB8AC3E}">
        <p14:creationId xmlns:p14="http://schemas.microsoft.com/office/powerpoint/2010/main" val="3157498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Epidemiyoloji</a:t>
            </a:r>
          </a:p>
          <a:p>
            <a:r>
              <a:rPr lang="tr-TR" sz="2600" dirty="0" smtClean="0"/>
              <a:t>ABH </a:t>
            </a:r>
            <a:r>
              <a:rPr lang="tr-TR" sz="2600" dirty="0"/>
              <a:t>epizotlarının çoğu hastanede </a:t>
            </a:r>
            <a:endParaRPr lang="tr-TR" sz="2600" dirty="0" smtClean="0"/>
          </a:p>
          <a:p>
            <a:r>
              <a:rPr lang="tr-TR" sz="2600" dirty="0" smtClean="0"/>
              <a:t>Hastanede </a:t>
            </a:r>
            <a:r>
              <a:rPr lang="tr-TR" sz="2600" dirty="0"/>
              <a:t>yatan hastaların yaklaşık %5-7’sinde </a:t>
            </a:r>
            <a:r>
              <a:rPr lang="tr-TR" sz="2600" dirty="0" smtClean="0"/>
              <a:t>ABH gelişmekte        mortalite %50           </a:t>
            </a:r>
          </a:p>
          <a:p>
            <a:r>
              <a:rPr lang="tr-TR" sz="2600" dirty="0" smtClean="0"/>
              <a:t>Yoğun </a:t>
            </a:r>
            <a:r>
              <a:rPr lang="tr-TR" sz="2600" dirty="0"/>
              <a:t>bakım ünitelerinde %</a:t>
            </a:r>
            <a:r>
              <a:rPr lang="tr-TR" sz="2600" dirty="0" smtClean="0"/>
              <a:t>15-40        mortalite %70-80 </a:t>
            </a:r>
          </a:p>
          <a:p>
            <a:r>
              <a:rPr lang="tr-TR" sz="2600" dirty="0" smtClean="0"/>
              <a:t>Toplumda </a:t>
            </a:r>
            <a:r>
              <a:rPr lang="tr-TR" sz="2600" dirty="0"/>
              <a:t>gelişen </a:t>
            </a:r>
            <a:r>
              <a:rPr lang="tr-TR" sz="2600" dirty="0" smtClean="0"/>
              <a:t>ABH insidansı </a:t>
            </a:r>
            <a:r>
              <a:rPr lang="tr-TR" sz="2600" dirty="0"/>
              <a:t>%1’den </a:t>
            </a:r>
            <a:r>
              <a:rPr lang="tr-TR" sz="2600" dirty="0" smtClean="0"/>
              <a:t>az</a:t>
            </a:r>
          </a:p>
          <a:p>
            <a:endParaRPr lang="tr-TR" sz="2600" dirty="0"/>
          </a:p>
        </p:txBody>
      </p:sp>
      <p:sp>
        <p:nvSpPr>
          <p:cNvPr id="4" name="Sağ Ok 3"/>
          <p:cNvSpPr/>
          <p:nvPr/>
        </p:nvSpPr>
        <p:spPr>
          <a:xfrm>
            <a:off x="2384579" y="3022202"/>
            <a:ext cx="432048" cy="36004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5436096" y="3468874"/>
            <a:ext cx="432048" cy="36004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26148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r>
              <a:rPr lang="tr-TR" sz="2600" dirty="0" smtClean="0"/>
              <a:t>Akut </a:t>
            </a:r>
            <a:r>
              <a:rPr lang="tr-TR" sz="2600" dirty="0"/>
              <a:t>böbrek hasarı geçirip hayatta kalan </a:t>
            </a:r>
            <a:r>
              <a:rPr lang="tr-TR" sz="2600" dirty="0" smtClean="0"/>
              <a:t>hastalar;</a:t>
            </a:r>
          </a:p>
          <a:p>
            <a:pPr lvl="1"/>
            <a:r>
              <a:rPr lang="tr-TR" sz="2600" dirty="0" smtClean="0"/>
              <a:t>%30 </a:t>
            </a:r>
            <a:r>
              <a:rPr lang="tr-TR" sz="2600" dirty="0"/>
              <a:t>hastada tam düzelme </a:t>
            </a:r>
            <a:endParaRPr lang="tr-TR" sz="2600" dirty="0" smtClean="0"/>
          </a:p>
          <a:p>
            <a:pPr lvl="1"/>
            <a:r>
              <a:rPr lang="tr-TR" sz="2600" dirty="0" smtClean="0"/>
              <a:t>%10-20’si </a:t>
            </a:r>
            <a:r>
              <a:rPr lang="tr-TR" sz="2600" dirty="0"/>
              <a:t>diyalize </a:t>
            </a:r>
            <a:r>
              <a:rPr lang="tr-TR" sz="2600" dirty="0" smtClean="0"/>
              <a:t>bağımlı</a:t>
            </a:r>
          </a:p>
          <a:p>
            <a:pPr lvl="1"/>
            <a:r>
              <a:rPr lang="tr-TR" sz="2600" dirty="0" smtClean="0"/>
              <a:t>%50-60 </a:t>
            </a:r>
            <a:r>
              <a:rPr lang="tr-TR" sz="2600" dirty="0"/>
              <a:t>hastada ise diyaliz gerektirmeyen </a:t>
            </a:r>
            <a:r>
              <a:rPr lang="tr-TR" sz="2600" dirty="0" smtClean="0"/>
              <a:t>düzeyde kronik </a:t>
            </a:r>
            <a:r>
              <a:rPr lang="tr-TR" sz="2600" dirty="0"/>
              <a:t>böbrek </a:t>
            </a:r>
            <a:r>
              <a:rPr lang="tr-TR" sz="2600" dirty="0" smtClean="0"/>
              <a:t>hastalığı</a:t>
            </a:r>
            <a:endParaRPr lang="tr-TR" sz="2600" dirty="0"/>
          </a:p>
        </p:txBody>
      </p:sp>
    </p:spTree>
    <p:extLst>
      <p:ext uri="{BB962C8B-B14F-4D97-AF65-F5344CB8AC3E}">
        <p14:creationId xmlns:p14="http://schemas.microsoft.com/office/powerpoint/2010/main" val="1677738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0768"/>
            <a:ext cx="7920880" cy="540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7456730" y="6569149"/>
            <a:ext cx="1616148" cy="246221"/>
          </a:xfrm>
          <a:prstGeom prst="rect">
            <a:avLst/>
          </a:prstGeom>
          <a:noFill/>
        </p:spPr>
        <p:txBody>
          <a:bodyPr wrap="none" rtlCol="0">
            <a:spAutoFit/>
          </a:bodyPr>
          <a:lstStyle/>
          <a:p>
            <a:r>
              <a:rPr lang="tr-TR" sz="1000" i="1" dirty="0" smtClean="0"/>
              <a:t>Temel nefroloji kitabı, s:247</a:t>
            </a:r>
            <a:endParaRPr lang="tr-TR" sz="1000" i="1" dirty="0"/>
          </a:p>
        </p:txBody>
      </p:sp>
    </p:spTree>
    <p:extLst>
      <p:ext uri="{BB962C8B-B14F-4D97-AF65-F5344CB8AC3E}">
        <p14:creationId xmlns:p14="http://schemas.microsoft.com/office/powerpoint/2010/main" val="280918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Amaç </a:t>
            </a:r>
            <a:endParaRPr lang="tr-TR" sz="3600" dirty="0"/>
          </a:p>
        </p:txBody>
      </p:sp>
      <p:sp>
        <p:nvSpPr>
          <p:cNvPr id="3" name="İçerik Yer Tutucusu 2"/>
          <p:cNvSpPr>
            <a:spLocks noGrp="1"/>
          </p:cNvSpPr>
          <p:nvPr>
            <p:ph idx="1"/>
          </p:nvPr>
        </p:nvSpPr>
        <p:spPr/>
        <p:txBody>
          <a:bodyPr>
            <a:normAutofit/>
          </a:bodyPr>
          <a:lstStyle/>
          <a:p>
            <a:r>
              <a:rPr lang="tr-TR" sz="2600" dirty="0" smtClean="0"/>
              <a:t>Akut böbrek hastalığı ile ilgili bilgi vermek</a:t>
            </a:r>
          </a:p>
          <a:p>
            <a:r>
              <a:rPr lang="tr-TR" sz="2600" dirty="0" smtClean="0"/>
              <a:t>Kronik böbrek hastalığı ile ilgili bilgi vermek</a:t>
            </a:r>
          </a:p>
          <a:p>
            <a:endParaRPr lang="tr-TR" sz="2600" dirty="0"/>
          </a:p>
        </p:txBody>
      </p:sp>
    </p:spTree>
    <p:extLst>
      <p:ext uri="{BB962C8B-B14F-4D97-AF65-F5344CB8AC3E}">
        <p14:creationId xmlns:p14="http://schemas.microsoft.com/office/powerpoint/2010/main" val="2886933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4" name="Metin kutusu 3"/>
          <p:cNvSpPr txBox="1"/>
          <p:nvPr/>
        </p:nvSpPr>
        <p:spPr>
          <a:xfrm>
            <a:off x="838248" y="6235012"/>
            <a:ext cx="8280920" cy="523220"/>
          </a:xfrm>
          <a:prstGeom prst="rect">
            <a:avLst/>
          </a:prstGeom>
          <a:noFill/>
        </p:spPr>
        <p:txBody>
          <a:bodyPr wrap="square" rtlCol="0">
            <a:spAutoFit/>
          </a:bodyPr>
          <a:lstStyle/>
          <a:p>
            <a:endParaRPr lang="tr-TR" sz="1400" i="1" dirty="0"/>
          </a:p>
          <a:p>
            <a:r>
              <a:rPr lang="tr-TR" sz="1400" i="1" dirty="0"/>
              <a:t> Acute Kidney Injury: Diagnosis and </a:t>
            </a:r>
            <a:r>
              <a:rPr lang="tr-TR" sz="1400" i="1" dirty="0" smtClean="0"/>
              <a:t>Management, </a:t>
            </a:r>
            <a:r>
              <a:rPr lang="tr-TR" sz="1400" i="1" dirty="0"/>
              <a:t>American Family Physician </a:t>
            </a:r>
            <a:r>
              <a:rPr lang="tr-TR" sz="1400" i="1" dirty="0" smtClean="0"/>
              <a:t>, </a:t>
            </a:r>
            <a:r>
              <a:rPr lang="tr-TR" sz="1400" i="1" dirty="0"/>
              <a:t>Volume 100, Number 11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11" y="1685683"/>
            <a:ext cx="7327480" cy="453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173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81332"/>
            <a:ext cx="6644675" cy="393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097693" y="6381328"/>
            <a:ext cx="5112568" cy="307777"/>
          </a:xfrm>
          <a:prstGeom prst="rect">
            <a:avLst/>
          </a:prstGeom>
          <a:noFill/>
        </p:spPr>
        <p:txBody>
          <a:bodyPr wrap="square" rtlCol="0">
            <a:spAutoFit/>
          </a:bodyPr>
          <a:lstStyle/>
          <a:p>
            <a:pPr algn="ctr"/>
            <a:r>
              <a:rPr lang="tr-TR" sz="1400" i="1" dirty="0" smtClean="0"/>
              <a:t>Temel nefroloji kitabı; s:248</a:t>
            </a:r>
            <a:endParaRPr lang="tr-TR" sz="1400" i="1" dirty="0"/>
          </a:p>
        </p:txBody>
      </p:sp>
    </p:spTree>
    <p:extLst>
      <p:ext uri="{BB962C8B-B14F-4D97-AF65-F5344CB8AC3E}">
        <p14:creationId xmlns:p14="http://schemas.microsoft.com/office/powerpoint/2010/main" val="848723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Prerenal akut böbrek hasarı</a:t>
            </a:r>
          </a:p>
          <a:p>
            <a:r>
              <a:rPr lang="tr-TR" sz="2600" dirty="0" smtClean="0"/>
              <a:t>Perfüzyon bozukluğu, fonksiyonel bozukluk</a:t>
            </a:r>
          </a:p>
          <a:p>
            <a:r>
              <a:rPr lang="tr-TR" sz="2600" dirty="0" smtClean="0"/>
              <a:t>Amaç hipoperfüzyon düzeltilmesi</a:t>
            </a:r>
          </a:p>
          <a:p>
            <a:r>
              <a:rPr lang="tr-TR" sz="2600" dirty="0" smtClean="0"/>
              <a:t>Hipoperfüzyonun uzaması        İskemik doku hasarı</a:t>
            </a:r>
          </a:p>
          <a:p>
            <a:pPr marL="0" indent="0">
              <a:buNone/>
            </a:pPr>
            <a:r>
              <a:rPr lang="tr-TR" sz="2600" dirty="0" smtClean="0"/>
              <a:t>           İntirinsik böbrek hasarı </a:t>
            </a:r>
          </a:p>
          <a:p>
            <a:pPr marL="0" indent="0">
              <a:buNone/>
            </a:pPr>
            <a:endParaRPr lang="tr-TR" sz="2600" dirty="0"/>
          </a:p>
        </p:txBody>
      </p:sp>
      <p:sp>
        <p:nvSpPr>
          <p:cNvPr id="4" name="Sağ Ok 3"/>
          <p:cNvSpPr/>
          <p:nvPr/>
        </p:nvSpPr>
        <p:spPr>
          <a:xfrm>
            <a:off x="4499992" y="3120447"/>
            <a:ext cx="432048" cy="31146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827584" y="3573016"/>
            <a:ext cx="432048" cy="31146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8496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48" y="1628800"/>
            <a:ext cx="8494715" cy="414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838248" y="6235012"/>
            <a:ext cx="8280920" cy="523220"/>
          </a:xfrm>
          <a:prstGeom prst="rect">
            <a:avLst/>
          </a:prstGeom>
          <a:noFill/>
        </p:spPr>
        <p:txBody>
          <a:bodyPr wrap="square" rtlCol="0">
            <a:spAutoFit/>
          </a:bodyPr>
          <a:lstStyle/>
          <a:p>
            <a:endParaRPr lang="tr-TR" sz="1400" i="1" dirty="0"/>
          </a:p>
          <a:p>
            <a:r>
              <a:rPr lang="tr-TR" sz="1400" i="1" dirty="0"/>
              <a:t> Acute Kidney Injury: Diagnosis and </a:t>
            </a:r>
            <a:r>
              <a:rPr lang="tr-TR" sz="1400" i="1" dirty="0" smtClean="0"/>
              <a:t>Management, </a:t>
            </a:r>
            <a:r>
              <a:rPr lang="tr-TR" sz="1400" i="1" dirty="0"/>
              <a:t>American Family Physician </a:t>
            </a:r>
            <a:r>
              <a:rPr lang="tr-TR" sz="1400" i="1" dirty="0" smtClean="0"/>
              <a:t>, </a:t>
            </a:r>
            <a:r>
              <a:rPr lang="tr-TR" sz="1400" i="1" dirty="0"/>
              <a:t>Volume 100, Number 11 </a:t>
            </a:r>
          </a:p>
        </p:txBody>
      </p:sp>
      <p:sp>
        <p:nvSpPr>
          <p:cNvPr id="4" name="Metin kutusu 3"/>
          <p:cNvSpPr txBox="1"/>
          <p:nvPr/>
        </p:nvSpPr>
        <p:spPr>
          <a:xfrm>
            <a:off x="1619672" y="4756502"/>
            <a:ext cx="1656184" cy="369332"/>
          </a:xfrm>
          <a:prstGeom prst="rect">
            <a:avLst/>
          </a:prstGeom>
          <a:noFill/>
        </p:spPr>
        <p:txBody>
          <a:bodyPr wrap="square" rtlCol="0">
            <a:spAutoFit/>
          </a:bodyPr>
          <a:lstStyle/>
          <a:p>
            <a:r>
              <a:rPr lang="tr-TR" dirty="0" smtClean="0"/>
              <a:t>Hipervolemik</a:t>
            </a:r>
            <a:endParaRPr lang="tr-TR" dirty="0"/>
          </a:p>
        </p:txBody>
      </p:sp>
    </p:spTree>
    <p:extLst>
      <p:ext uri="{BB962C8B-B14F-4D97-AF65-F5344CB8AC3E}">
        <p14:creationId xmlns:p14="http://schemas.microsoft.com/office/powerpoint/2010/main" val="1597832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İntirinsik akut böbrek hasarı</a:t>
            </a:r>
          </a:p>
          <a:p>
            <a:r>
              <a:rPr lang="tr-TR" sz="2600" dirty="0"/>
              <a:t>R</a:t>
            </a:r>
            <a:r>
              <a:rPr lang="tr-TR" sz="2600" dirty="0" smtClean="0"/>
              <a:t>enal </a:t>
            </a:r>
            <a:r>
              <a:rPr lang="tr-TR" sz="2600" dirty="0"/>
              <a:t>parenkim </a:t>
            </a:r>
            <a:r>
              <a:rPr lang="tr-TR" sz="2600" dirty="0" smtClean="0"/>
              <a:t>hasarı: glomerül, tübül, intersitisyum, vasküler yapılar</a:t>
            </a:r>
          </a:p>
          <a:p>
            <a:r>
              <a:rPr lang="tr-TR" sz="2600" dirty="0"/>
              <a:t>E</a:t>
            </a:r>
            <a:r>
              <a:rPr lang="tr-TR" sz="2600" dirty="0" smtClean="0"/>
              <a:t>n </a:t>
            </a:r>
            <a:r>
              <a:rPr lang="tr-TR" sz="2600" dirty="0"/>
              <a:t>sık nedeni akut </a:t>
            </a:r>
            <a:r>
              <a:rPr lang="tr-TR" sz="2600" dirty="0" smtClean="0"/>
              <a:t>tübüler nekroz</a:t>
            </a:r>
            <a:endParaRPr lang="tr-TR" sz="2600" u="sng" dirty="0"/>
          </a:p>
        </p:txBody>
      </p:sp>
    </p:spTree>
    <p:extLst>
      <p:ext uri="{BB962C8B-B14F-4D97-AF65-F5344CB8AC3E}">
        <p14:creationId xmlns:p14="http://schemas.microsoft.com/office/powerpoint/2010/main" val="1460228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 y="1340768"/>
            <a:ext cx="9125849" cy="489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238888" y="3149361"/>
            <a:ext cx="648072" cy="276999"/>
          </a:xfrm>
          <a:prstGeom prst="rect">
            <a:avLst/>
          </a:prstGeom>
          <a:noFill/>
        </p:spPr>
        <p:txBody>
          <a:bodyPr wrap="square" rtlCol="0">
            <a:spAutoFit/>
          </a:bodyPr>
          <a:lstStyle/>
          <a:p>
            <a:r>
              <a:rPr lang="tr-TR" sz="1200" dirty="0" smtClean="0"/>
              <a:t>PPİ*</a:t>
            </a:r>
            <a:endParaRPr lang="tr-TR" sz="1200" dirty="0"/>
          </a:p>
        </p:txBody>
      </p:sp>
      <p:sp>
        <p:nvSpPr>
          <p:cNvPr id="6" name="Metin kutusu 5"/>
          <p:cNvSpPr txBox="1"/>
          <p:nvPr/>
        </p:nvSpPr>
        <p:spPr>
          <a:xfrm>
            <a:off x="2744055" y="6447819"/>
            <a:ext cx="3384376" cy="276999"/>
          </a:xfrm>
          <a:prstGeom prst="rect">
            <a:avLst/>
          </a:prstGeom>
          <a:noFill/>
        </p:spPr>
        <p:txBody>
          <a:bodyPr wrap="square" rtlCol="0">
            <a:spAutoFit/>
          </a:bodyPr>
          <a:lstStyle/>
          <a:p>
            <a:pPr algn="ctr"/>
            <a:r>
              <a:rPr lang="tr-TR" sz="1200" i="1" dirty="0" smtClean="0"/>
              <a:t>Temel nefroloji, s:250</a:t>
            </a:r>
            <a:endParaRPr lang="tr-TR" sz="1200" i="1" dirty="0"/>
          </a:p>
        </p:txBody>
      </p:sp>
    </p:spTree>
    <p:extLst>
      <p:ext uri="{BB962C8B-B14F-4D97-AF65-F5344CB8AC3E}">
        <p14:creationId xmlns:p14="http://schemas.microsoft.com/office/powerpoint/2010/main" val="4211519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a:t>İskemik ATN </a:t>
            </a:r>
            <a:endParaRPr lang="tr-TR" sz="2600" b="1" dirty="0" smtClean="0"/>
          </a:p>
          <a:p>
            <a:r>
              <a:rPr lang="tr-TR" sz="2600" dirty="0" smtClean="0"/>
              <a:t>Klinik seyri 4 aşamalı </a:t>
            </a:r>
          </a:p>
          <a:p>
            <a:pPr lvl="1"/>
            <a:r>
              <a:rPr lang="tr-TR" sz="2600" dirty="0" smtClean="0"/>
              <a:t>Başlangıç     Prerenal ABH     Hipoperfüzyonun uzaması</a:t>
            </a:r>
          </a:p>
          <a:p>
            <a:pPr marL="457200" lvl="1" indent="0">
              <a:buNone/>
            </a:pPr>
            <a:r>
              <a:rPr lang="tr-TR" sz="2600" dirty="0" smtClean="0"/>
              <a:t>           saatler-günler içerisinde GFR                       </a:t>
            </a:r>
            <a:endParaRPr lang="tr-TR" sz="2600" dirty="0"/>
          </a:p>
          <a:p>
            <a:pPr lvl="1"/>
            <a:r>
              <a:rPr lang="tr-TR" sz="2600" dirty="0" smtClean="0"/>
              <a:t>Gelişme      İskemi devamı</a:t>
            </a:r>
          </a:p>
        </p:txBody>
      </p:sp>
      <p:sp>
        <p:nvSpPr>
          <p:cNvPr id="4" name="Sağ Ok 3"/>
          <p:cNvSpPr/>
          <p:nvPr/>
        </p:nvSpPr>
        <p:spPr>
          <a:xfrm>
            <a:off x="2586919" y="2662486"/>
            <a:ext cx="288032"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4777730" y="2671614"/>
            <a:ext cx="288032"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 Ok 5"/>
          <p:cNvSpPr/>
          <p:nvPr/>
        </p:nvSpPr>
        <p:spPr>
          <a:xfrm>
            <a:off x="1403648" y="3167240"/>
            <a:ext cx="288032"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7" name="Aşağı Ok 6"/>
          <p:cNvSpPr/>
          <p:nvPr/>
        </p:nvSpPr>
        <p:spPr>
          <a:xfrm>
            <a:off x="5688124" y="3141530"/>
            <a:ext cx="216024" cy="28803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026" name="Picture 2" descr="Pathogenesis of acute tubular necrosis. Sloughing and necrosis of...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80277"/>
            <a:ext cx="3528392" cy="3326358"/>
          </a:xfrm>
          <a:prstGeom prst="rect">
            <a:avLst/>
          </a:prstGeom>
          <a:noFill/>
          <a:extLst>
            <a:ext uri="{909E8E84-426E-40DD-AFC4-6F175D3DCCD1}">
              <a14:hiddenFill xmlns:a14="http://schemas.microsoft.com/office/drawing/2010/main">
                <a:solidFill>
                  <a:srgbClr val="FFFFFF"/>
                </a:solidFill>
              </a14:hiddenFill>
            </a:ext>
          </a:extLst>
        </p:spPr>
      </p:pic>
      <p:sp>
        <p:nvSpPr>
          <p:cNvPr id="9" name="Sağ Ok 8"/>
          <p:cNvSpPr/>
          <p:nvPr/>
        </p:nvSpPr>
        <p:spPr>
          <a:xfrm>
            <a:off x="2451287" y="3573016"/>
            <a:ext cx="288032"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13265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57150" indent="0">
              <a:buNone/>
            </a:pPr>
            <a:r>
              <a:rPr lang="tr-TR" sz="2600" b="1" dirty="0"/>
              <a:t>İskemik ATN </a:t>
            </a:r>
            <a:endParaRPr lang="tr-TR" sz="2600" dirty="0" smtClean="0"/>
          </a:p>
          <a:p>
            <a:pPr lvl="1"/>
            <a:r>
              <a:rPr lang="tr-TR" sz="2600" dirty="0" smtClean="0"/>
              <a:t>İdame      1-2 hafta sürmekte,  GFR      ,   idrar çıkışı az </a:t>
            </a:r>
            <a:endParaRPr lang="tr-TR" sz="2600" dirty="0"/>
          </a:p>
          <a:p>
            <a:pPr lvl="1"/>
            <a:r>
              <a:rPr lang="tr-TR" sz="2600" dirty="0" smtClean="0"/>
              <a:t>İyileşme</a:t>
            </a:r>
            <a:r>
              <a:rPr lang="tr-TR" sz="2600" dirty="0"/>
              <a:t> </a:t>
            </a:r>
            <a:r>
              <a:rPr lang="tr-TR" sz="2600" dirty="0" smtClean="0"/>
              <a:t>     GFR    ,poliüri,dehidratasyon, elektrolit bozuklukları</a:t>
            </a:r>
          </a:p>
          <a:p>
            <a:pPr marL="457200" lvl="1" indent="0">
              <a:buNone/>
            </a:pPr>
            <a:endParaRPr lang="tr-TR" sz="2600" dirty="0"/>
          </a:p>
          <a:p>
            <a:pPr lvl="1"/>
            <a:endParaRPr lang="tr-TR" sz="2600" dirty="0"/>
          </a:p>
        </p:txBody>
      </p:sp>
      <p:sp>
        <p:nvSpPr>
          <p:cNvPr id="4" name="Sağ Ok 3"/>
          <p:cNvSpPr/>
          <p:nvPr/>
        </p:nvSpPr>
        <p:spPr>
          <a:xfrm>
            <a:off x="2169209" y="2176700"/>
            <a:ext cx="288032"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
        <p:nvSpPr>
          <p:cNvPr id="5" name="Aşağı Ok 4"/>
          <p:cNvSpPr/>
          <p:nvPr/>
        </p:nvSpPr>
        <p:spPr>
          <a:xfrm>
            <a:off x="5923057" y="2176700"/>
            <a:ext cx="216024" cy="28803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Aşağı Ok 5"/>
          <p:cNvSpPr/>
          <p:nvPr/>
        </p:nvSpPr>
        <p:spPr>
          <a:xfrm>
            <a:off x="6139081" y="2176700"/>
            <a:ext cx="216024" cy="28803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7" name="Sağ Ok 6"/>
          <p:cNvSpPr/>
          <p:nvPr/>
        </p:nvSpPr>
        <p:spPr>
          <a:xfrm>
            <a:off x="2454050" y="2617132"/>
            <a:ext cx="288032"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
        <p:nvSpPr>
          <p:cNvPr id="8" name="Yukarı Ok 7"/>
          <p:cNvSpPr/>
          <p:nvPr/>
        </p:nvSpPr>
        <p:spPr>
          <a:xfrm>
            <a:off x="3402777" y="2625516"/>
            <a:ext cx="216024" cy="279648"/>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303" y="3561556"/>
            <a:ext cx="5277847" cy="330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49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Postrenal akut böbrek hasarı</a:t>
            </a:r>
          </a:p>
          <a:p>
            <a:r>
              <a:rPr lang="tr-TR" sz="2600" dirty="0"/>
              <a:t>Renal pelvisden, üretral </a:t>
            </a:r>
            <a:r>
              <a:rPr lang="tr-TR" sz="2600" dirty="0" smtClean="0"/>
              <a:t>meatusa </a:t>
            </a:r>
          </a:p>
        </p:txBody>
      </p:sp>
      <p:sp>
        <p:nvSpPr>
          <p:cNvPr id="4" name="Simge &quot;Yok&quot; 3"/>
          <p:cNvSpPr/>
          <p:nvPr/>
        </p:nvSpPr>
        <p:spPr>
          <a:xfrm>
            <a:off x="5508104" y="1969726"/>
            <a:ext cx="504056" cy="576064"/>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545790"/>
            <a:ext cx="4582555" cy="397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635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a:xfrm>
            <a:off x="179512" y="1556792"/>
            <a:ext cx="8229600" cy="4525963"/>
          </a:xfrm>
        </p:spPr>
        <p:txBody>
          <a:bodyPr>
            <a:normAutofit/>
          </a:bodyPr>
          <a:lstStyle/>
          <a:p>
            <a:pPr marL="0" indent="0">
              <a:buNone/>
            </a:pPr>
            <a:r>
              <a:rPr lang="tr-TR" sz="2000" b="1" dirty="0" smtClean="0"/>
              <a:t>Etiyoloji</a:t>
            </a:r>
            <a:endParaRPr lang="tr-TR" sz="2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 y="1916832"/>
            <a:ext cx="9107295" cy="404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838248" y="6235012"/>
            <a:ext cx="8280920" cy="523220"/>
          </a:xfrm>
          <a:prstGeom prst="rect">
            <a:avLst/>
          </a:prstGeom>
          <a:noFill/>
        </p:spPr>
        <p:txBody>
          <a:bodyPr wrap="square" rtlCol="0">
            <a:spAutoFit/>
          </a:bodyPr>
          <a:lstStyle/>
          <a:p>
            <a:endParaRPr lang="tr-TR" sz="1400" i="1" dirty="0"/>
          </a:p>
          <a:p>
            <a:r>
              <a:rPr lang="tr-TR" sz="1400" i="1" dirty="0"/>
              <a:t> Acute Kidney Injury: Diagnosis and </a:t>
            </a:r>
            <a:r>
              <a:rPr lang="tr-TR" sz="1400" i="1" dirty="0" smtClean="0"/>
              <a:t>Management, </a:t>
            </a:r>
            <a:r>
              <a:rPr lang="tr-TR" sz="1400" i="1" dirty="0"/>
              <a:t>American Family Physician </a:t>
            </a:r>
            <a:r>
              <a:rPr lang="tr-TR" sz="1400" i="1" dirty="0" smtClean="0"/>
              <a:t>, </a:t>
            </a:r>
            <a:r>
              <a:rPr lang="tr-TR" sz="1400" i="1" dirty="0"/>
              <a:t>Volume 100, Number 11 </a:t>
            </a:r>
          </a:p>
        </p:txBody>
      </p:sp>
    </p:spTree>
    <p:extLst>
      <p:ext uri="{BB962C8B-B14F-4D97-AF65-F5344CB8AC3E}">
        <p14:creationId xmlns:p14="http://schemas.microsoft.com/office/powerpoint/2010/main" val="1986020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Hedefler</a:t>
            </a:r>
            <a:endParaRPr lang="tr-TR" sz="3600" dirty="0"/>
          </a:p>
        </p:txBody>
      </p:sp>
      <p:sp>
        <p:nvSpPr>
          <p:cNvPr id="3" name="İçerik Yer Tutucusu 2"/>
          <p:cNvSpPr>
            <a:spLocks noGrp="1"/>
          </p:cNvSpPr>
          <p:nvPr>
            <p:ph idx="1"/>
          </p:nvPr>
        </p:nvSpPr>
        <p:spPr/>
        <p:txBody>
          <a:bodyPr>
            <a:normAutofit/>
          </a:bodyPr>
          <a:lstStyle/>
          <a:p>
            <a:r>
              <a:rPr lang="tr-TR" sz="2600" dirty="0" smtClean="0"/>
              <a:t>Akut böbrek yetmezliğinin semptomlarını, klinik bulgularını, tanı kriterlerinini, sebep olacak faktörleri sayabilmek</a:t>
            </a:r>
          </a:p>
          <a:p>
            <a:r>
              <a:rPr lang="tr-TR" sz="2600" dirty="0" smtClean="0"/>
              <a:t>Kronik böbrek </a:t>
            </a:r>
            <a:r>
              <a:rPr lang="tr-TR" sz="2600" dirty="0"/>
              <a:t>yetmezliğinin semptomlarını, klinik bulgularını, tanı kriterlerinini, sebep olacak faktörleri sayabilmek</a:t>
            </a:r>
          </a:p>
          <a:p>
            <a:endParaRPr lang="tr-TR" sz="2600" dirty="0"/>
          </a:p>
        </p:txBody>
      </p:sp>
    </p:spTree>
    <p:extLst>
      <p:ext uri="{BB962C8B-B14F-4D97-AF65-F5344CB8AC3E}">
        <p14:creationId xmlns:p14="http://schemas.microsoft.com/office/powerpoint/2010/main" val="2542578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Klinik Özellikler ve Yaklaşım</a:t>
            </a:r>
          </a:p>
          <a:p>
            <a:r>
              <a:rPr lang="tr-TR" sz="2600" dirty="0"/>
              <a:t>A</a:t>
            </a:r>
            <a:r>
              <a:rPr lang="tr-TR" sz="2600" dirty="0" smtClean="0"/>
              <a:t>semptomatik         laboratuvar</a:t>
            </a:r>
          </a:p>
          <a:p>
            <a:r>
              <a:rPr lang="tr-TR" sz="2600" dirty="0" smtClean="0"/>
              <a:t>Ödem, hipertansiyon</a:t>
            </a:r>
          </a:p>
          <a:p>
            <a:r>
              <a:rPr lang="tr-TR" sz="2600" dirty="0"/>
              <a:t>Oligürik&lt;400-500 ml/gün </a:t>
            </a:r>
          </a:p>
          <a:p>
            <a:r>
              <a:rPr lang="tr-TR" sz="2600" dirty="0"/>
              <a:t>Anürik &lt;100 ml/gün</a:t>
            </a:r>
          </a:p>
          <a:p>
            <a:r>
              <a:rPr lang="tr-TR" sz="2600" dirty="0"/>
              <a:t>Poliürik&gt;3000 ml/gün </a:t>
            </a:r>
            <a:endParaRPr lang="tr-TR" sz="2600" dirty="0" smtClean="0"/>
          </a:p>
          <a:p>
            <a:r>
              <a:rPr lang="tr-TR" sz="2600" dirty="0" smtClean="0"/>
              <a:t>Üremik semptomlar; bulantı, kusma</a:t>
            </a:r>
            <a:r>
              <a:rPr lang="tr-TR" sz="2600" dirty="0"/>
              <a:t>, iştahsızlık, </a:t>
            </a:r>
            <a:r>
              <a:rPr lang="tr-TR" sz="2600" dirty="0" smtClean="0"/>
              <a:t>halsizlik</a:t>
            </a:r>
          </a:p>
          <a:p>
            <a:r>
              <a:rPr lang="tr-TR" sz="2600" dirty="0" smtClean="0"/>
              <a:t>Klinik özellikler; ABH nedeni, eşlik eden komplikasyonlar</a:t>
            </a:r>
          </a:p>
          <a:p>
            <a:pPr marL="0" indent="0">
              <a:buNone/>
            </a:pPr>
            <a:endParaRPr lang="tr-TR" sz="2600" dirty="0"/>
          </a:p>
        </p:txBody>
      </p:sp>
      <p:sp>
        <p:nvSpPr>
          <p:cNvPr id="4" name="Sağ Ok 3"/>
          <p:cNvSpPr/>
          <p:nvPr/>
        </p:nvSpPr>
        <p:spPr>
          <a:xfrm>
            <a:off x="2942950" y="2163639"/>
            <a:ext cx="504056" cy="36004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87622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64084"/>
            <a:ext cx="5904656" cy="656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5759624" y="6494838"/>
            <a:ext cx="3384376" cy="261610"/>
          </a:xfrm>
          <a:prstGeom prst="rect">
            <a:avLst/>
          </a:prstGeom>
          <a:noFill/>
        </p:spPr>
        <p:txBody>
          <a:bodyPr wrap="square" rtlCol="0">
            <a:spAutoFit/>
          </a:bodyPr>
          <a:lstStyle/>
          <a:p>
            <a:pPr algn="ctr"/>
            <a:r>
              <a:rPr lang="tr-TR" sz="1050" i="1" dirty="0" smtClean="0"/>
              <a:t>Temel nefroloji, s:253</a:t>
            </a:r>
            <a:endParaRPr lang="tr-TR" sz="1050" i="1" dirty="0"/>
          </a:p>
        </p:txBody>
      </p:sp>
    </p:spTree>
    <p:extLst>
      <p:ext uri="{BB962C8B-B14F-4D97-AF65-F5344CB8AC3E}">
        <p14:creationId xmlns:p14="http://schemas.microsoft.com/office/powerpoint/2010/main" val="273659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234"/>
            <a:ext cx="9144000" cy="592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5759624" y="6494838"/>
            <a:ext cx="3384376" cy="261610"/>
          </a:xfrm>
          <a:prstGeom prst="rect">
            <a:avLst/>
          </a:prstGeom>
          <a:noFill/>
        </p:spPr>
        <p:txBody>
          <a:bodyPr wrap="square" rtlCol="0">
            <a:spAutoFit/>
          </a:bodyPr>
          <a:lstStyle/>
          <a:p>
            <a:pPr algn="ctr"/>
            <a:r>
              <a:rPr lang="tr-TR" sz="1050" i="1" dirty="0" smtClean="0"/>
              <a:t>Temel nefroloji, s:253</a:t>
            </a:r>
            <a:endParaRPr lang="tr-TR" sz="1050" i="1" dirty="0"/>
          </a:p>
        </p:txBody>
      </p:sp>
    </p:spTree>
    <p:extLst>
      <p:ext uri="{BB962C8B-B14F-4D97-AF65-F5344CB8AC3E}">
        <p14:creationId xmlns:p14="http://schemas.microsoft.com/office/powerpoint/2010/main" val="3389298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a:xfrm>
            <a:off x="457200" y="1600200"/>
            <a:ext cx="8291264" cy="4525963"/>
          </a:xfrm>
        </p:spPr>
        <p:txBody>
          <a:bodyPr>
            <a:normAutofit/>
          </a:bodyPr>
          <a:lstStyle/>
          <a:p>
            <a:pPr marL="0" indent="0">
              <a:buNone/>
            </a:pPr>
            <a:r>
              <a:rPr lang="tr-TR" sz="2600" b="1" dirty="0" smtClean="0"/>
              <a:t>Fizik Muayene</a:t>
            </a:r>
          </a:p>
          <a:p>
            <a:r>
              <a:rPr lang="tr-TR" sz="2600" dirty="0" smtClean="0"/>
              <a:t>Taşikardi</a:t>
            </a:r>
          </a:p>
          <a:p>
            <a:r>
              <a:rPr lang="tr-TR" sz="2600" dirty="0"/>
              <a:t>K</a:t>
            </a:r>
            <a:r>
              <a:rPr lang="tr-TR" sz="2600" dirty="0" smtClean="0"/>
              <a:t>uru </a:t>
            </a:r>
            <a:r>
              <a:rPr lang="tr-TR" sz="2600" dirty="0"/>
              <a:t>mukoz </a:t>
            </a:r>
            <a:r>
              <a:rPr lang="tr-TR" sz="2600" dirty="0" smtClean="0"/>
              <a:t>membranlar</a:t>
            </a:r>
          </a:p>
          <a:p>
            <a:r>
              <a:rPr lang="tr-TR" sz="2600" dirty="0"/>
              <a:t>A</a:t>
            </a:r>
            <a:r>
              <a:rPr lang="tr-TR" sz="2600" dirty="0" smtClean="0"/>
              <a:t>zalmış </a:t>
            </a:r>
            <a:r>
              <a:rPr lang="tr-TR" sz="2600" dirty="0"/>
              <a:t>cilt </a:t>
            </a:r>
            <a:r>
              <a:rPr lang="tr-TR" sz="2600" dirty="0" smtClean="0"/>
              <a:t>turgoru </a:t>
            </a:r>
          </a:p>
          <a:p>
            <a:r>
              <a:rPr lang="tr-TR" sz="2600" dirty="0" smtClean="0"/>
              <a:t>Soğuk ekstremiteler</a:t>
            </a:r>
          </a:p>
          <a:p>
            <a:r>
              <a:rPr lang="tr-TR" sz="2600" dirty="0" smtClean="0"/>
              <a:t>Hipotansiyon</a:t>
            </a:r>
          </a:p>
          <a:p>
            <a:r>
              <a:rPr lang="tr-TR" sz="2600" dirty="0" smtClean="0"/>
              <a:t>Bilinç bulanıklığı</a:t>
            </a:r>
          </a:p>
        </p:txBody>
      </p:sp>
      <p:sp>
        <p:nvSpPr>
          <p:cNvPr id="4" name="AutoShape 2" descr="Xerostomia: How to relieve dry mouth symptoms? – Oral Science Bout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Xerostomia: How to relieve dry mouth symptoms? – Oral Science Bout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556792"/>
            <a:ext cx="2628128" cy="136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358" y="3574804"/>
            <a:ext cx="3520131" cy="287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463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a:t>Fizik </a:t>
            </a:r>
            <a:r>
              <a:rPr lang="tr-TR" sz="2600" b="1" dirty="0" smtClean="0"/>
              <a:t>Muayene</a:t>
            </a:r>
            <a:endParaRPr lang="tr-TR" sz="2600" dirty="0" smtClean="0"/>
          </a:p>
          <a:p>
            <a:r>
              <a:rPr lang="tr-TR" sz="2600" dirty="0" smtClean="0"/>
              <a:t>Döküntü</a:t>
            </a:r>
            <a:endParaRPr lang="tr-TR" sz="2600" dirty="0"/>
          </a:p>
          <a:p>
            <a:r>
              <a:rPr lang="tr-TR" sz="2600" dirty="0" smtClean="0"/>
              <a:t>Yeni veya kötüleşen hipertansiyon</a:t>
            </a:r>
          </a:p>
          <a:p>
            <a:r>
              <a:rPr lang="tr-TR" sz="2600" dirty="0" smtClean="0"/>
              <a:t>Ekstremitelerde  siyanoz</a:t>
            </a:r>
          </a:p>
          <a:p>
            <a:r>
              <a:rPr lang="tr-TR" sz="2600" dirty="0" smtClean="0"/>
              <a:t>Abdominal distansiyon</a:t>
            </a:r>
          </a:p>
          <a:p>
            <a:r>
              <a:rPr lang="tr-TR" sz="2600" dirty="0" smtClean="0"/>
              <a:t>Ödem</a:t>
            </a:r>
          </a:p>
          <a:p>
            <a:r>
              <a:rPr lang="tr-TR" sz="2600" dirty="0" smtClean="0"/>
              <a:t>Dispne </a:t>
            </a:r>
            <a:endParaRPr lang="tr-TR" sz="2600" dirty="0"/>
          </a:p>
          <a:p>
            <a:endParaRPr lang="tr-TR" sz="2600" dirty="0"/>
          </a:p>
          <a:p>
            <a:pPr marL="0" indent="0">
              <a:buNone/>
            </a:pPr>
            <a:endParaRPr lang="tr-TR" sz="2600" dirty="0"/>
          </a:p>
          <a:p>
            <a:endParaRPr lang="tr-TR" sz="2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120" y="4221088"/>
            <a:ext cx="2592288" cy="19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enoch-Schönlein purpurası (HSP) - Prof. Dr. Aydın ECE - Çocuk Sağlığı ve  Hastalıkları Uzmanı, Çocuk Romatolojisi ve Çocuk Nefrolojisi Uzman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659" y="177281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Ödem nedir? Kanser hastasında ödem-şişlik nedenleri ve tedavisi | Prof. Dr.  Mustafa ÖZDOĞ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139" y="4221088"/>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23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Tanı ve Laboratuvar</a:t>
            </a:r>
          </a:p>
          <a:p>
            <a:r>
              <a:rPr lang="tr-TR" sz="2600" dirty="0" smtClean="0"/>
              <a:t>Laboratuvarda kreatinin artışı</a:t>
            </a:r>
          </a:p>
          <a:p>
            <a:r>
              <a:rPr lang="tr-TR" sz="2600" dirty="0" smtClean="0"/>
              <a:t>Altta yatan sebep!!!</a:t>
            </a:r>
          </a:p>
          <a:p>
            <a:r>
              <a:rPr lang="tr-TR" sz="2600" dirty="0" smtClean="0"/>
              <a:t>Özellikle ABH’nın başlangıç zamanı, altta yatan etyolojiyi bulmamıza yardımcı</a:t>
            </a:r>
          </a:p>
          <a:p>
            <a:r>
              <a:rPr lang="tr-TR" sz="2600" dirty="0"/>
              <a:t>Kullandığı ilaçlar; Nefrotoksik, ACEi, ARB,</a:t>
            </a:r>
          </a:p>
          <a:p>
            <a:r>
              <a:rPr lang="tr-TR" sz="2600" dirty="0"/>
              <a:t>Kontrast madde maruziyeti</a:t>
            </a:r>
          </a:p>
          <a:p>
            <a:r>
              <a:rPr lang="tr-TR" sz="2600" dirty="0"/>
              <a:t>Ek hastalık</a:t>
            </a:r>
          </a:p>
          <a:p>
            <a:endParaRPr lang="tr-TR" sz="2600" dirty="0"/>
          </a:p>
        </p:txBody>
      </p:sp>
    </p:spTree>
    <p:extLst>
      <p:ext uri="{BB962C8B-B14F-4D97-AF65-F5344CB8AC3E}">
        <p14:creationId xmlns:p14="http://schemas.microsoft.com/office/powerpoint/2010/main" val="1846648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7288"/>
            <a:ext cx="9143999"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113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70042"/>
            <a:ext cx="8809522" cy="598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378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1" y="1484784"/>
            <a:ext cx="9159401" cy="372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5401" y="6557345"/>
            <a:ext cx="2915816" cy="261610"/>
          </a:xfrm>
          <a:prstGeom prst="rect">
            <a:avLst/>
          </a:prstGeom>
          <a:noFill/>
        </p:spPr>
        <p:txBody>
          <a:bodyPr wrap="square" rtlCol="0">
            <a:spAutoFit/>
          </a:bodyPr>
          <a:lstStyle/>
          <a:p>
            <a:pPr algn="ctr"/>
            <a:r>
              <a:rPr lang="tr-TR" sz="1050" i="1" dirty="0" smtClean="0"/>
              <a:t>Temel nefroloji, s:256</a:t>
            </a:r>
            <a:endParaRPr lang="tr-TR" sz="1050" i="1" dirty="0"/>
          </a:p>
        </p:txBody>
      </p:sp>
      <p:pic>
        <p:nvPicPr>
          <p:cNvPr id="4" name="Picture 2" descr="Jukstaglomerüler Aparat ned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098" y="4730325"/>
            <a:ext cx="2836901" cy="212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28688"/>
            <a:ext cx="91440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63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Sunum planı</a:t>
            </a:r>
            <a:endParaRPr lang="tr-TR" sz="3600" dirty="0"/>
          </a:p>
        </p:txBody>
      </p:sp>
      <p:sp>
        <p:nvSpPr>
          <p:cNvPr id="3" name="İçerik Yer Tutucusu 2"/>
          <p:cNvSpPr>
            <a:spLocks noGrp="1"/>
          </p:cNvSpPr>
          <p:nvPr>
            <p:ph idx="1"/>
          </p:nvPr>
        </p:nvSpPr>
        <p:spPr/>
        <p:txBody>
          <a:bodyPr>
            <a:normAutofit/>
          </a:bodyPr>
          <a:lstStyle/>
          <a:p>
            <a:r>
              <a:rPr lang="tr-TR" sz="2600" dirty="0" smtClean="0"/>
              <a:t>Böbrek fonksiyonları ve hasar belirteçleri</a:t>
            </a:r>
            <a:endParaRPr lang="tr-TR" sz="2600" dirty="0"/>
          </a:p>
          <a:p>
            <a:r>
              <a:rPr lang="tr-TR" sz="2600" dirty="0" smtClean="0"/>
              <a:t>Akut böbrek hasarı; tanı kriterler, etyolojide yer alan faktörler, klinik ve tedavi yaklaşımı</a:t>
            </a:r>
            <a:endParaRPr lang="tr-TR" sz="2600" dirty="0"/>
          </a:p>
          <a:p>
            <a:r>
              <a:rPr lang="tr-TR" sz="2600" dirty="0" smtClean="0"/>
              <a:t>Kronik böbrek hastalığının; tanı kriterleri, etyolojide yer alan faktörler, klinik ve tedavi yaklaşımı, beslenme önerileri</a:t>
            </a:r>
          </a:p>
          <a:p>
            <a:r>
              <a:rPr lang="tr-TR" sz="2600" dirty="0" smtClean="0"/>
              <a:t>Bazı ilaçların doz hesabı</a:t>
            </a:r>
          </a:p>
          <a:p>
            <a:r>
              <a:rPr lang="tr-TR" sz="2600" dirty="0" smtClean="0"/>
              <a:t>Vaka</a:t>
            </a:r>
          </a:p>
          <a:p>
            <a:endParaRPr lang="tr-TR" sz="2600" dirty="0" smtClean="0"/>
          </a:p>
          <a:p>
            <a:endParaRPr lang="tr-TR" sz="2600" dirty="0" smtClean="0"/>
          </a:p>
          <a:p>
            <a:endParaRPr lang="tr-TR" sz="2600" dirty="0"/>
          </a:p>
          <a:p>
            <a:endParaRPr lang="tr-TR" sz="2600" dirty="0" smtClean="0"/>
          </a:p>
          <a:p>
            <a:endParaRPr lang="tr-TR" sz="2600" dirty="0" smtClean="0"/>
          </a:p>
          <a:p>
            <a:endParaRPr lang="tr-TR" sz="2600" dirty="0"/>
          </a:p>
        </p:txBody>
      </p:sp>
    </p:spTree>
    <p:extLst>
      <p:ext uri="{BB962C8B-B14F-4D97-AF65-F5344CB8AC3E}">
        <p14:creationId xmlns:p14="http://schemas.microsoft.com/office/powerpoint/2010/main" val="741697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18" y="287663"/>
            <a:ext cx="7992888" cy="655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257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Tedavi</a:t>
            </a:r>
          </a:p>
          <a:p>
            <a:r>
              <a:rPr lang="tr-TR" sz="2600" dirty="0" smtClean="0"/>
              <a:t>Öncelik hayatı tehdit eden acil durumlar</a:t>
            </a:r>
          </a:p>
          <a:p>
            <a:pPr lvl="1"/>
            <a:r>
              <a:rPr lang="tr-TR" sz="2600" dirty="0" smtClean="0"/>
              <a:t>Hiperpotasemi </a:t>
            </a:r>
          </a:p>
          <a:p>
            <a:pPr lvl="1"/>
            <a:r>
              <a:rPr lang="tr-TR" sz="2600" dirty="0" smtClean="0"/>
              <a:t>Metabolik </a:t>
            </a:r>
            <a:r>
              <a:rPr lang="tr-TR" sz="2600" dirty="0"/>
              <a:t>asidoz </a:t>
            </a:r>
            <a:r>
              <a:rPr lang="tr-TR" sz="2600" dirty="0" smtClean="0"/>
              <a:t> </a:t>
            </a:r>
          </a:p>
          <a:p>
            <a:pPr lvl="1"/>
            <a:r>
              <a:rPr lang="tr-TR" sz="2600" dirty="0"/>
              <a:t>H</a:t>
            </a:r>
            <a:r>
              <a:rPr lang="tr-TR" sz="2600" dirty="0" smtClean="0"/>
              <a:t>ipervolemi </a:t>
            </a:r>
          </a:p>
          <a:p>
            <a:endParaRPr lang="tr-TR" sz="2600" dirty="0" smtClean="0"/>
          </a:p>
          <a:p>
            <a:r>
              <a:rPr lang="tr-TR" sz="2600" dirty="0" smtClean="0"/>
              <a:t>Prerenal </a:t>
            </a:r>
            <a:r>
              <a:rPr lang="tr-TR" sz="2600" dirty="0"/>
              <a:t>ABH’de amaç hipoperfüzyonun </a:t>
            </a:r>
            <a:r>
              <a:rPr lang="tr-TR" sz="2600" dirty="0" smtClean="0"/>
              <a:t>düzeltilmesi</a:t>
            </a:r>
            <a:endParaRPr lang="tr-TR" sz="2600" dirty="0"/>
          </a:p>
        </p:txBody>
      </p:sp>
    </p:spTree>
    <p:extLst>
      <p:ext uri="{BB962C8B-B14F-4D97-AF65-F5344CB8AC3E}">
        <p14:creationId xmlns:p14="http://schemas.microsoft.com/office/powerpoint/2010/main" val="2055209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Tedavi</a:t>
            </a:r>
          </a:p>
          <a:p>
            <a:r>
              <a:rPr lang="tr-TR" sz="2600" dirty="0" smtClean="0"/>
              <a:t>Prerenal </a:t>
            </a:r>
            <a:r>
              <a:rPr lang="tr-TR" sz="2600" dirty="0"/>
              <a:t>ABH’ya neden olabilecek ACEi, ARB, </a:t>
            </a:r>
            <a:r>
              <a:rPr lang="tr-TR" sz="2600" dirty="0" smtClean="0"/>
              <a:t>NSAİİ, diüretik </a:t>
            </a:r>
            <a:r>
              <a:rPr lang="tr-TR" sz="2600" dirty="0"/>
              <a:t>vb gibi ilaçların sonlandırılması hızlı düzelme sağlayabilir.</a:t>
            </a:r>
          </a:p>
          <a:p>
            <a:r>
              <a:rPr lang="tr-TR" sz="2600" dirty="0"/>
              <a:t>Kardiyopulmoner nedenlere bağlı prerenal durumlarda, hastalar çoğunlukla </a:t>
            </a:r>
            <a:r>
              <a:rPr lang="tr-TR" sz="2600" dirty="0" smtClean="0"/>
              <a:t>     hipervolemik</a:t>
            </a:r>
          </a:p>
          <a:p>
            <a:pPr marL="0" indent="0">
              <a:buNone/>
            </a:pPr>
            <a:r>
              <a:rPr lang="tr-TR" sz="2600" dirty="0"/>
              <a:t> </a:t>
            </a:r>
            <a:r>
              <a:rPr lang="tr-TR" sz="2600" dirty="0" smtClean="0"/>
              <a:t>   parenteral sıvıdan kaçın, altta yatan sebebi düzelt</a:t>
            </a:r>
            <a:endParaRPr lang="tr-TR" sz="2600" dirty="0"/>
          </a:p>
        </p:txBody>
      </p:sp>
      <p:sp>
        <p:nvSpPr>
          <p:cNvPr id="4" name="Sağ Ok 3"/>
          <p:cNvSpPr/>
          <p:nvPr/>
        </p:nvSpPr>
        <p:spPr>
          <a:xfrm>
            <a:off x="3563888" y="3853670"/>
            <a:ext cx="288032" cy="21602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a Bükülü Ok 4"/>
          <p:cNvSpPr/>
          <p:nvPr/>
        </p:nvSpPr>
        <p:spPr>
          <a:xfrm>
            <a:off x="395536" y="3961682"/>
            <a:ext cx="288032" cy="619446"/>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852439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a:t>Tedavi</a:t>
            </a:r>
            <a:endParaRPr lang="tr-TR" sz="2600" dirty="0" smtClean="0"/>
          </a:p>
          <a:p>
            <a:r>
              <a:rPr lang="tr-TR" sz="2600" dirty="0" smtClean="0"/>
              <a:t>İskemik ATN’da, </a:t>
            </a:r>
            <a:r>
              <a:rPr lang="tr-TR" sz="2600" dirty="0"/>
              <a:t>hemodinamik stabilizasyon sağlanmış ise, 1-3 </a:t>
            </a:r>
            <a:r>
              <a:rPr lang="tr-TR" sz="2600" dirty="0" smtClean="0"/>
              <a:t>hafta içinde destek </a:t>
            </a:r>
            <a:r>
              <a:rPr lang="tr-TR" sz="2600" dirty="0"/>
              <a:t>tedavisi ile tübüler rejenerasyon ile genellikle düzelme beklenir</a:t>
            </a:r>
            <a:r>
              <a:rPr lang="tr-TR" sz="2600" dirty="0" smtClean="0"/>
              <a:t>.</a:t>
            </a:r>
          </a:p>
          <a:p>
            <a:r>
              <a:rPr lang="tr-TR" sz="2600" dirty="0" smtClean="0"/>
              <a:t>Toksik </a:t>
            </a:r>
            <a:r>
              <a:rPr lang="tr-TR" sz="2600" dirty="0"/>
              <a:t>ATN’de de </a:t>
            </a:r>
            <a:r>
              <a:rPr lang="tr-TR" sz="2600" dirty="0" smtClean="0"/>
              <a:t>toksik ajanın </a:t>
            </a:r>
            <a:r>
              <a:rPr lang="tr-TR" sz="2600" dirty="0"/>
              <a:t>kesilmesi sonrası yine 1-3 </a:t>
            </a:r>
            <a:r>
              <a:rPr lang="tr-TR" sz="2600" dirty="0" smtClean="0"/>
              <a:t>hafta </a:t>
            </a:r>
            <a:r>
              <a:rPr lang="tr-TR" sz="2600" dirty="0"/>
              <a:t>içinde düzelme </a:t>
            </a:r>
            <a:r>
              <a:rPr lang="tr-TR" sz="2600" dirty="0" smtClean="0"/>
              <a:t>beklenir.</a:t>
            </a:r>
          </a:p>
        </p:txBody>
      </p:sp>
    </p:spTree>
    <p:extLst>
      <p:ext uri="{BB962C8B-B14F-4D97-AF65-F5344CB8AC3E}">
        <p14:creationId xmlns:p14="http://schemas.microsoft.com/office/powerpoint/2010/main" val="3161863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Tedavi</a:t>
            </a:r>
          </a:p>
          <a:p>
            <a:r>
              <a:rPr lang="tr-TR" sz="2600" dirty="0" smtClean="0"/>
              <a:t>Postrenal </a:t>
            </a:r>
            <a:r>
              <a:rPr lang="tr-TR" sz="2600" dirty="0"/>
              <a:t>ABH’da tedavi idrar akışının </a:t>
            </a:r>
            <a:r>
              <a:rPr lang="tr-TR" sz="2600" dirty="0" smtClean="0"/>
              <a:t>sağlanması</a:t>
            </a:r>
          </a:p>
          <a:p>
            <a:pPr marL="0" indent="0">
              <a:buNone/>
            </a:pPr>
            <a:r>
              <a:rPr lang="tr-TR" sz="2600" dirty="0" smtClean="0"/>
              <a:t>  Poliüri; </a:t>
            </a:r>
            <a:r>
              <a:rPr lang="tr-TR" sz="2600" dirty="0"/>
              <a:t>hipovolemi ve elektrolit dengesizliklerine yol </a:t>
            </a:r>
            <a:r>
              <a:rPr lang="tr-TR" sz="2600" dirty="0" smtClean="0"/>
              <a:t>açabilir. Hastalar </a:t>
            </a:r>
            <a:r>
              <a:rPr lang="tr-TR" sz="2600" dirty="0"/>
              <a:t>bu açıdan yakından izlenmelidir.</a:t>
            </a:r>
          </a:p>
          <a:p>
            <a:endParaRPr lang="tr-TR" sz="2600" dirty="0" smtClean="0"/>
          </a:p>
          <a:p>
            <a:pPr marL="0" indent="0">
              <a:buNone/>
            </a:pPr>
            <a:endParaRPr lang="tr-TR" sz="2600" dirty="0"/>
          </a:p>
        </p:txBody>
      </p:sp>
      <p:sp>
        <p:nvSpPr>
          <p:cNvPr id="4" name="Sağa Bükülü Ok 3"/>
          <p:cNvSpPr/>
          <p:nvPr/>
        </p:nvSpPr>
        <p:spPr>
          <a:xfrm>
            <a:off x="190312" y="2348880"/>
            <a:ext cx="360040" cy="576064"/>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408063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Tedavi</a:t>
            </a:r>
          </a:p>
          <a:p>
            <a:r>
              <a:rPr lang="tr-TR" sz="2600" dirty="0" smtClean="0"/>
              <a:t>Tuzsuz </a:t>
            </a:r>
            <a:r>
              <a:rPr lang="tr-TR" sz="2600" dirty="0"/>
              <a:t>beslenme </a:t>
            </a:r>
            <a:r>
              <a:rPr lang="tr-TR" sz="2600" dirty="0" smtClean="0"/>
              <a:t>sağlanmalı</a:t>
            </a:r>
          </a:p>
          <a:p>
            <a:r>
              <a:rPr lang="tr-TR" sz="2600" dirty="0" smtClean="0"/>
              <a:t>Diyette </a:t>
            </a:r>
            <a:r>
              <a:rPr lang="tr-TR" sz="2600" dirty="0"/>
              <a:t>fosfor, potasyum içeren gıdalardan </a:t>
            </a:r>
            <a:r>
              <a:rPr lang="tr-TR" sz="2600" dirty="0" smtClean="0"/>
              <a:t>kaçınılmalı</a:t>
            </a:r>
          </a:p>
          <a:p>
            <a:r>
              <a:rPr lang="tr-TR" sz="2600" dirty="0" smtClean="0"/>
              <a:t>Günlük </a:t>
            </a:r>
            <a:r>
              <a:rPr lang="tr-TR" sz="2600" dirty="0"/>
              <a:t>kalori desteği 30-35 kkal/kg/gün </a:t>
            </a:r>
            <a:r>
              <a:rPr lang="tr-TR" sz="2600" dirty="0" smtClean="0"/>
              <a:t>olmalı</a:t>
            </a:r>
          </a:p>
          <a:p>
            <a:r>
              <a:rPr lang="tr-TR" sz="2600" dirty="0" smtClean="0"/>
              <a:t>Diyalize </a:t>
            </a:r>
            <a:r>
              <a:rPr lang="tr-TR" sz="2600" dirty="0"/>
              <a:t>alınmayan hastalarda protein alımı 0,8 g/kg/gün iken, diyaliz tedavisi gören hastalarda 1,2 g/kg/gün </a:t>
            </a:r>
            <a:r>
              <a:rPr lang="tr-TR" sz="2600" dirty="0" smtClean="0"/>
              <a:t>olmalı</a:t>
            </a:r>
          </a:p>
          <a:p>
            <a:endParaRPr lang="tr-TR" sz="2600" dirty="0"/>
          </a:p>
          <a:p>
            <a:r>
              <a:rPr lang="tr-TR" sz="2600" b="1" dirty="0"/>
              <a:t>Önlenmesi, tedavisinden daha kolaydır ve riskli gruplarda önleyici yaklaşımlar özenle uygulanmalıdır.</a:t>
            </a:r>
          </a:p>
          <a:p>
            <a:endParaRPr lang="tr-TR" sz="2600" dirty="0"/>
          </a:p>
        </p:txBody>
      </p:sp>
    </p:spTree>
    <p:extLst>
      <p:ext uri="{BB962C8B-B14F-4D97-AF65-F5344CB8AC3E}">
        <p14:creationId xmlns:p14="http://schemas.microsoft.com/office/powerpoint/2010/main" val="1514954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Autofit/>
          </a:bodyPr>
          <a:lstStyle/>
          <a:p>
            <a:pPr marL="0" indent="0">
              <a:buNone/>
            </a:pPr>
            <a:r>
              <a:rPr lang="tr-TR" sz="2600" b="1" dirty="0" smtClean="0"/>
              <a:t>Önlenmesi</a:t>
            </a:r>
          </a:p>
          <a:p>
            <a:r>
              <a:rPr lang="tr-TR" sz="2600" dirty="0"/>
              <a:t>Hipotansiyonun önlenmesi </a:t>
            </a:r>
            <a:endParaRPr lang="tr-TR" sz="2600" dirty="0" smtClean="0"/>
          </a:p>
          <a:p>
            <a:r>
              <a:rPr lang="tr-TR" sz="2600" dirty="0"/>
              <a:t>Cerrahi girişim öncesi böbrek fonksiyonlarının değerlendirilmesi ve </a:t>
            </a:r>
            <a:r>
              <a:rPr lang="tr-TR" sz="2600" dirty="0" smtClean="0"/>
              <a:t>düzeltilmesi</a:t>
            </a:r>
          </a:p>
          <a:p>
            <a:r>
              <a:rPr lang="tr-TR" sz="2600" dirty="0"/>
              <a:t>Nefrotoksik ilaç kullanımından </a:t>
            </a:r>
            <a:r>
              <a:rPr lang="tr-TR" sz="2600" dirty="0" smtClean="0"/>
              <a:t>sakınılması</a:t>
            </a:r>
          </a:p>
        </p:txBody>
      </p:sp>
    </p:spTree>
    <p:extLst>
      <p:ext uri="{BB962C8B-B14F-4D97-AF65-F5344CB8AC3E}">
        <p14:creationId xmlns:p14="http://schemas.microsoft.com/office/powerpoint/2010/main" val="2496106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normAutofit/>
          </a:bodyPr>
          <a:lstStyle/>
          <a:p>
            <a:pPr marL="0" indent="0">
              <a:buNone/>
            </a:pPr>
            <a:r>
              <a:rPr lang="tr-TR" sz="2600" b="1" dirty="0" smtClean="0"/>
              <a:t>Önlenmesi</a:t>
            </a:r>
          </a:p>
          <a:p>
            <a:r>
              <a:rPr lang="tr-TR" sz="2600" dirty="0" smtClean="0"/>
              <a:t>Volüm eksikliği, </a:t>
            </a:r>
            <a:r>
              <a:rPr lang="tr-TR" sz="2600" dirty="0"/>
              <a:t>sıvı – elektrolid ve asid – baz bozukluklarının düzeltilmesi (özellikle cerrahi öncesi)</a:t>
            </a:r>
          </a:p>
          <a:p>
            <a:r>
              <a:rPr lang="tr-TR" sz="2600" dirty="0"/>
              <a:t>Kontrast madde verilecekse mümkün olan en düşük doz</a:t>
            </a:r>
          </a:p>
          <a:p>
            <a:r>
              <a:rPr lang="tr-TR" sz="2600" dirty="0"/>
              <a:t>Infeksiyonların tedavi edilmesi</a:t>
            </a:r>
          </a:p>
          <a:p>
            <a:r>
              <a:rPr lang="tr-TR" sz="2600" dirty="0"/>
              <a:t>Oligürinin tedavi edilmesi</a:t>
            </a:r>
          </a:p>
          <a:p>
            <a:endParaRPr lang="tr-TR" sz="2600" dirty="0"/>
          </a:p>
        </p:txBody>
      </p:sp>
    </p:spTree>
    <p:extLst>
      <p:ext uri="{BB962C8B-B14F-4D97-AF65-F5344CB8AC3E}">
        <p14:creationId xmlns:p14="http://schemas.microsoft.com/office/powerpoint/2010/main" val="3472659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Akut böbrek hasarı</a:t>
            </a: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93998"/>
            <a:ext cx="8496944" cy="507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71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Kronik böbrek hastalığı</a:t>
            </a:r>
            <a:endParaRPr lang="tr-TR" sz="3600" dirty="0"/>
          </a:p>
        </p:txBody>
      </p:sp>
      <p:sp>
        <p:nvSpPr>
          <p:cNvPr id="3" name="İçerik Yer Tutucusu 2"/>
          <p:cNvSpPr>
            <a:spLocks noGrp="1"/>
          </p:cNvSpPr>
          <p:nvPr>
            <p:ph idx="1"/>
          </p:nvPr>
        </p:nvSpPr>
        <p:spPr/>
        <p:txBody>
          <a:bodyPr>
            <a:normAutofit/>
          </a:bodyPr>
          <a:lstStyle/>
          <a:p>
            <a:pPr marL="0" indent="0">
              <a:buNone/>
            </a:pPr>
            <a:r>
              <a:rPr lang="tr-TR" sz="2600" b="1" dirty="0" smtClean="0"/>
              <a:t>Epidemiyoloji</a:t>
            </a:r>
          </a:p>
          <a:p>
            <a:r>
              <a:rPr lang="tr-TR" sz="2600" dirty="0" smtClean="0"/>
              <a:t>KBH </a:t>
            </a:r>
            <a:r>
              <a:rPr lang="tr-TR" sz="2600" dirty="0"/>
              <a:t>prevalansı %</a:t>
            </a:r>
            <a:r>
              <a:rPr lang="tr-TR" sz="2600" dirty="0" smtClean="0"/>
              <a:t>10-15         500 milyon insan</a:t>
            </a:r>
          </a:p>
          <a:p>
            <a:r>
              <a:rPr lang="tr-TR" sz="2600" dirty="0" smtClean="0"/>
              <a:t>Türkiyede %15,7             </a:t>
            </a:r>
            <a:endParaRPr lang="tr-TR" sz="2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12976"/>
            <a:ext cx="4731246" cy="349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a:off x="4000759" y="2203949"/>
            <a:ext cx="504056"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81859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Böbrek Fonksiyonlarının Değerlendirilmesi</a:t>
            </a:r>
            <a:endParaRPr lang="tr-TR" sz="3600" dirty="0"/>
          </a:p>
        </p:txBody>
      </p:sp>
      <p:sp>
        <p:nvSpPr>
          <p:cNvPr id="3" name="İçerik Yer Tutucusu 2"/>
          <p:cNvSpPr>
            <a:spLocks noGrp="1"/>
          </p:cNvSpPr>
          <p:nvPr>
            <p:ph idx="1"/>
          </p:nvPr>
        </p:nvSpPr>
        <p:spPr/>
        <p:txBody>
          <a:bodyPr>
            <a:normAutofit/>
          </a:bodyPr>
          <a:lstStyle/>
          <a:p>
            <a:pPr marL="0" indent="0">
              <a:buNone/>
            </a:pPr>
            <a:r>
              <a:rPr lang="tr-TR" sz="2600" b="1" dirty="0" smtClean="0"/>
              <a:t>Glomerüler Filtrasyon hızı</a:t>
            </a:r>
          </a:p>
          <a:p>
            <a:r>
              <a:rPr lang="tr-TR" sz="2600" dirty="0" smtClean="0"/>
              <a:t>Fonksiyonel her nefronda glomerüllerden süzülen plazma miktarı toplamı</a:t>
            </a:r>
          </a:p>
          <a:p>
            <a:r>
              <a:rPr lang="tr-TR" sz="2600" dirty="0" smtClean="0"/>
              <a:t>Böbrek hasarında, nefron başına düşen GFH </a:t>
            </a:r>
          </a:p>
          <a:p>
            <a:pPr marL="0" indent="0">
              <a:buNone/>
            </a:pPr>
            <a:r>
              <a:rPr lang="tr-TR" sz="2600" dirty="0" smtClean="0"/>
              <a:t>    Hasar boyutunu yeterince doğrusal olarak yansıtmaz.</a:t>
            </a:r>
          </a:p>
          <a:p>
            <a:pPr marL="0" indent="0">
              <a:buNone/>
            </a:pPr>
            <a:endParaRPr lang="tr-TR" sz="2600" dirty="0" smtClean="0"/>
          </a:p>
          <a:p>
            <a:r>
              <a:rPr lang="tr-TR" sz="2800" dirty="0" smtClean="0"/>
              <a:t>Yaş, cinsiyet, VKİ, gebelik, ilaçlar, beslenme biçimi</a:t>
            </a:r>
            <a:endParaRPr lang="tr-TR" sz="2600" dirty="0" smtClean="0"/>
          </a:p>
        </p:txBody>
      </p:sp>
      <p:sp>
        <p:nvSpPr>
          <p:cNvPr id="4" name="Yukarı Ok 3"/>
          <p:cNvSpPr/>
          <p:nvPr/>
        </p:nvSpPr>
        <p:spPr>
          <a:xfrm>
            <a:off x="6804248" y="2909991"/>
            <a:ext cx="360040" cy="43204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a Bükülü Ok 5"/>
          <p:cNvSpPr/>
          <p:nvPr/>
        </p:nvSpPr>
        <p:spPr>
          <a:xfrm>
            <a:off x="215290" y="3260741"/>
            <a:ext cx="504056" cy="591017"/>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134170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a:t>KBH bir epidemiyolojik sorun </a:t>
            </a:r>
            <a:endParaRPr lang="tr-TR" sz="2600" dirty="0" smtClean="0"/>
          </a:p>
          <a:p>
            <a:r>
              <a:rPr lang="tr-TR" sz="2600" dirty="0" smtClean="0"/>
              <a:t>DM</a:t>
            </a:r>
            <a:r>
              <a:rPr lang="tr-TR" sz="2600" dirty="0"/>
              <a:t>, obesite ve hipertansiyonun </a:t>
            </a:r>
            <a:r>
              <a:rPr lang="tr-TR" sz="2600" dirty="0" smtClean="0"/>
              <a:t>artması, nüfusun yaşlanması sebepleri</a:t>
            </a:r>
          </a:p>
          <a:p>
            <a:endParaRPr lang="tr-TR" sz="2600" dirty="0"/>
          </a:p>
        </p:txBody>
      </p:sp>
    </p:spTree>
    <p:extLst>
      <p:ext uri="{BB962C8B-B14F-4D97-AF65-F5344CB8AC3E}">
        <p14:creationId xmlns:p14="http://schemas.microsoft.com/office/powerpoint/2010/main" val="1406290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Tanım</a:t>
            </a:r>
          </a:p>
          <a:p>
            <a:r>
              <a:rPr lang="tr-TR" sz="2600" dirty="0"/>
              <a:t>Kronik Böbrek Hastalığı (KBH), böbrek fonksiyonlarının bozulduğu ve glomerüler </a:t>
            </a:r>
            <a:r>
              <a:rPr lang="tr-TR" sz="2600" dirty="0" smtClean="0"/>
              <a:t>filtrasyon hızının </a:t>
            </a:r>
            <a:r>
              <a:rPr lang="tr-TR" sz="2600" dirty="0"/>
              <a:t>(GFR) giderek azaldığı bir dizi patofizyolojik </a:t>
            </a:r>
            <a:r>
              <a:rPr lang="tr-TR" sz="2600" dirty="0" smtClean="0"/>
              <a:t>süreç</a:t>
            </a:r>
          </a:p>
          <a:p>
            <a:r>
              <a:rPr lang="tr-TR" sz="2600" dirty="0" smtClean="0"/>
              <a:t>Böbreğin yapısal </a:t>
            </a:r>
            <a:r>
              <a:rPr lang="tr-TR" sz="2600" dirty="0"/>
              <a:t>ya da işlevsel bozukluklarının en az 3 ay süreyle devam etmesi </a:t>
            </a:r>
            <a:endParaRPr lang="tr-TR" sz="2600" dirty="0" smtClean="0"/>
          </a:p>
          <a:p>
            <a:r>
              <a:rPr lang="tr-TR" sz="2600" dirty="0" smtClean="0"/>
              <a:t>Hafif </a:t>
            </a:r>
            <a:r>
              <a:rPr lang="tr-TR" sz="2600" dirty="0"/>
              <a:t>bir proteinüriden ileri evre böbrek yetersizliğine </a:t>
            </a:r>
            <a:r>
              <a:rPr lang="tr-TR" sz="2600" dirty="0" smtClean="0"/>
              <a:t>kadar</a:t>
            </a:r>
            <a:endParaRPr lang="tr-TR" sz="2600" dirty="0"/>
          </a:p>
        </p:txBody>
      </p:sp>
    </p:spTree>
    <p:extLst>
      <p:ext uri="{BB962C8B-B14F-4D97-AF65-F5344CB8AC3E}">
        <p14:creationId xmlns:p14="http://schemas.microsoft.com/office/powerpoint/2010/main" val="1437248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2"/>
            <a:ext cx="7821013" cy="54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584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smtClean="0"/>
              <a:t>En sık nedenleri;</a:t>
            </a:r>
          </a:p>
          <a:p>
            <a:pPr lvl="1"/>
            <a:r>
              <a:rPr lang="tr-TR" sz="2600" dirty="0" smtClean="0"/>
              <a:t>DM          %28,8</a:t>
            </a:r>
          </a:p>
          <a:p>
            <a:pPr lvl="1"/>
            <a:r>
              <a:rPr lang="tr-TR" sz="2600" dirty="0" smtClean="0"/>
              <a:t>Hipertansiyon       %26,8</a:t>
            </a:r>
          </a:p>
          <a:p>
            <a:pPr lvl="1"/>
            <a:r>
              <a:rPr lang="tr-TR" sz="2600" dirty="0" smtClean="0"/>
              <a:t>Glomerüler hastalıklar         %8,4</a:t>
            </a:r>
          </a:p>
          <a:p>
            <a:pPr lvl="1"/>
            <a:r>
              <a:rPr lang="tr-TR" sz="2600" dirty="0" smtClean="0"/>
              <a:t>Polikistik böbrek hastalığı, obstüriktif nefropati, tübülointersitisyel nefrit, amiloidoz ...</a:t>
            </a:r>
            <a:endParaRPr lang="tr-TR" sz="2600" dirty="0"/>
          </a:p>
        </p:txBody>
      </p:sp>
      <p:sp>
        <p:nvSpPr>
          <p:cNvPr id="4" name="Sağ Ok 3"/>
          <p:cNvSpPr/>
          <p:nvPr/>
        </p:nvSpPr>
        <p:spPr>
          <a:xfrm>
            <a:off x="1923170" y="2191043"/>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4434272" y="3124398"/>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 Ok 5"/>
          <p:cNvSpPr/>
          <p:nvPr/>
        </p:nvSpPr>
        <p:spPr>
          <a:xfrm>
            <a:off x="3203848" y="2640619"/>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223951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a:xfrm>
            <a:off x="467544" y="2167409"/>
            <a:ext cx="8229600" cy="3489251"/>
          </a:xfrm>
        </p:spPr>
        <p:txBody>
          <a:bodyPr numCol="2">
            <a:normAutofit/>
          </a:bodyPr>
          <a:lstStyle/>
          <a:p>
            <a:r>
              <a:rPr lang="tr-TR" sz="2600" dirty="0" smtClean="0"/>
              <a:t>DM</a:t>
            </a:r>
          </a:p>
          <a:p>
            <a:r>
              <a:rPr lang="tr-TR" sz="2600" dirty="0" smtClean="0"/>
              <a:t>Hipertansiyon</a:t>
            </a:r>
          </a:p>
          <a:p>
            <a:r>
              <a:rPr lang="tr-TR" sz="2600" dirty="0" smtClean="0"/>
              <a:t>Düşük doğum ağırlığı</a:t>
            </a:r>
          </a:p>
          <a:p>
            <a:r>
              <a:rPr lang="tr-TR" sz="2600" dirty="0" smtClean="0"/>
              <a:t>Çocukluk obezitesi</a:t>
            </a:r>
          </a:p>
          <a:p>
            <a:r>
              <a:rPr lang="tr-TR" sz="2600" dirty="0" smtClean="0"/>
              <a:t>İleri yaş</a:t>
            </a:r>
          </a:p>
          <a:p>
            <a:endParaRPr lang="tr-TR" sz="2600" dirty="0" smtClean="0"/>
          </a:p>
          <a:p>
            <a:endParaRPr lang="tr-TR" sz="2600" dirty="0"/>
          </a:p>
          <a:p>
            <a:r>
              <a:rPr lang="tr-TR" sz="2600" dirty="0" smtClean="0"/>
              <a:t>Ailede böbrek hastalığı</a:t>
            </a:r>
          </a:p>
          <a:p>
            <a:r>
              <a:rPr lang="tr-TR" sz="2600" dirty="0" smtClean="0"/>
              <a:t>ABH öyküsü</a:t>
            </a:r>
          </a:p>
          <a:p>
            <a:r>
              <a:rPr lang="tr-TR" sz="2600" dirty="0" smtClean="0"/>
              <a:t>Proteinüri varlığı</a:t>
            </a:r>
          </a:p>
          <a:p>
            <a:r>
              <a:rPr lang="tr-TR" sz="2600" dirty="0" smtClean="0"/>
              <a:t>Yapısal bozukluklar</a:t>
            </a:r>
            <a:endParaRPr lang="tr-TR" sz="2600" dirty="0"/>
          </a:p>
        </p:txBody>
      </p:sp>
      <p:sp>
        <p:nvSpPr>
          <p:cNvPr id="4" name="Metin kutusu 3"/>
          <p:cNvSpPr txBox="1"/>
          <p:nvPr/>
        </p:nvSpPr>
        <p:spPr>
          <a:xfrm>
            <a:off x="323528" y="1628800"/>
            <a:ext cx="4134530" cy="984885"/>
          </a:xfrm>
          <a:prstGeom prst="rect">
            <a:avLst/>
          </a:prstGeom>
          <a:noFill/>
        </p:spPr>
        <p:txBody>
          <a:bodyPr wrap="none" rtlCol="0">
            <a:spAutoFit/>
          </a:bodyPr>
          <a:lstStyle/>
          <a:p>
            <a:r>
              <a:rPr lang="tr-TR" sz="2600" b="1" dirty="0"/>
              <a:t>KBH riskini artıran </a:t>
            </a:r>
            <a:r>
              <a:rPr lang="tr-TR" sz="2600" b="1" dirty="0" smtClean="0"/>
              <a:t>faktörler </a:t>
            </a:r>
            <a:endParaRPr lang="tr-TR" sz="2600" b="1" dirty="0"/>
          </a:p>
          <a:p>
            <a:pPr marL="285750" indent="-285750">
              <a:buFont typeface="Wingdings" pitchFamily="2" charset="2"/>
              <a:buChar char="v"/>
            </a:pPr>
            <a:endParaRPr lang="tr-TR" sz="3200" dirty="0"/>
          </a:p>
        </p:txBody>
      </p:sp>
    </p:spTree>
    <p:extLst>
      <p:ext uri="{BB962C8B-B14F-4D97-AF65-F5344CB8AC3E}">
        <p14:creationId xmlns:p14="http://schemas.microsoft.com/office/powerpoint/2010/main" val="4250796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a:xfrm>
            <a:off x="457200" y="1600200"/>
            <a:ext cx="8229600" cy="4997152"/>
          </a:xfrm>
        </p:spPr>
        <p:txBody>
          <a:bodyPr>
            <a:normAutofit/>
          </a:bodyPr>
          <a:lstStyle/>
          <a:p>
            <a:pPr marL="0" indent="0">
              <a:buNone/>
            </a:pPr>
            <a:r>
              <a:rPr lang="tr-TR" sz="2600" b="1" dirty="0" smtClean="0"/>
              <a:t>Fizyopatoloji</a:t>
            </a:r>
          </a:p>
          <a:p>
            <a:r>
              <a:rPr lang="tr-TR" sz="2600" dirty="0" smtClean="0"/>
              <a:t>Altta yatan etyolojiye özgü başlatıcı/tetikleyici mekanizmalar        glomerül endotelinde bozulma </a:t>
            </a:r>
          </a:p>
          <a:p>
            <a:r>
              <a:rPr lang="tr-TR" sz="2600" dirty="0" smtClean="0"/>
              <a:t>Uzun </a:t>
            </a:r>
            <a:r>
              <a:rPr lang="tr-TR" sz="2600" dirty="0"/>
              <a:t>süren renal hasar </a:t>
            </a:r>
            <a:r>
              <a:rPr lang="tr-TR" sz="2600" dirty="0" smtClean="0"/>
              <a:t>sonucu       nefron sayısında azalma      sağlam nefronlarda adaptif değişiklikler       glomerüllerde hiperfiltrasyo</a:t>
            </a:r>
            <a:r>
              <a:rPr lang="tr-TR" sz="2600" dirty="0"/>
              <a:t>n</a:t>
            </a:r>
            <a:r>
              <a:rPr lang="tr-TR" sz="2600" dirty="0" smtClean="0"/>
              <a:t>      kalan nefronlarda skleroz       proteinüri</a:t>
            </a:r>
          </a:p>
        </p:txBody>
      </p:sp>
      <p:sp>
        <p:nvSpPr>
          <p:cNvPr id="4" name="Sağ Ok 3"/>
          <p:cNvSpPr/>
          <p:nvPr/>
        </p:nvSpPr>
        <p:spPr>
          <a:xfrm>
            <a:off x="2843808" y="2613140"/>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8" name="Sağ Ok 7"/>
          <p:cNvSpPr/>
          <p:nvPr/>
        </p:nvSpPr>
        <p:spPr>
          <a:xfrm>
            <a:off x="5082249" y="3080955"/>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9" name="Sağ Ok 8"/>
          <p:cNvSpPr/>
          <p:nvPr/>
        </p:nvSpPr>
        <p:spPr>
          <a:xfrm>
            <a:off x="1881757" y="3495818"/>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0" name="Sağ Ok 9"/>
          <p:cNvSpPr/>
          <p:nvPr/>
        </p:nvSpPr>
        <p:spPr>
          <a:xfrm>
            <a:off x="4827469" y="3849048"/>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1" name="Sağ Ok 10"/>
          <p:cNvSpPr/>
          <p:nvPr/>
        </p:nvSpPr>
        <p:spPr>
          <a:xfrm>
            <a:off x="1899581" y="4262037"/>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7365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lstStyle/>
          <a:p>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68759"/>
            <a:ext cx="5544071" cy="492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869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Klinik özellikler</a:t>
            </a:r>
          </a:p>
          <a:p>
            <a:r>
              <a:rPr lang="tr-TR" sz="2600" dirty="0" smtClean="0"/>
              <a:t>Erken evreleri asemptomatik</a:t>
            </a:r>
          </a:p>
          <a:p>
            <a:r>
              <a:rPr lang="tr-TR" sz="2600" dirty="0" smtClean="0"/>
              <a:t>Etyolojiye bağlı olarak</a:t>
            </a:r>
          </a:p>
          <a:p>
            <a:pPr lvl="1"/>
            <a:r>
              <a:rPr lang="tr-TR" sz="2600" dirty="0"/>
              <a:t>A</a:t>
            </a:r>
            <a:r>
              <a:rPr lang="tr-TR" sz="2600" dirty="0" smtClean="0"/>
              <a:t>nazarka tipi ödem</a:t>
            </a:r>
          </a:p>
          <a:p>
            <a:pPr lvl="1"/>
            <a:r>
              <a:rPr lang="tr-TR" sz="2600" dirty="0" smtClean="0"/>
              <a:t>İdrar renginde koyulaşma</a:t>
            </a:r>
          </a:p>
          <a:p>
            <a:pPr lvl="1"/>
            <a:r>
              <a:rPr lang="tr-TR" sz="2600" dirty="0" smtClean="0"/>
              <a:t>Hematüri</a:t>
            </a:r>
          </a:p>
          <a:p>
            <a:pPr lvl="1"/>
            <a:r>
              <a:rPr lang="tr-TR" sz="2600" dirty="0" smtClean="0"/>
              <a:t>Hipertansiyon </a:t>
            </a:r>
            <a:endParaRPr lang="tr-TR" sz="2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424957"/>
            <a:ext cx="2441202" cy="240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32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smtClean="0"/>
              <a:t>KBH’nın </a:t>
            </a:r>
            <a:r>
              <a:rPr lang="tr-TR" sz="2600" dirty="0"/>
              <a:t>1-3. </a:t>
            </a:r>
            <a:r>
              <a:rPr lang="tr-TR" sz="2600" dirty="0" smtClean="0"/>
              <a:t>evreleri;</a:t>
            </a:r>
          </a:p>
          <a:p>
            <a:pPr lvl="1"/>
            <a:r>
              <a:rPr lang="tr-TR" sz="2600" dirty="0" smtClean="0"/>
              <a:t>Sinsi ve ilerleyici</a:t>
            </a:r>
          </a:p>
          <a:p>
            <a:pPr lvl="1"/>
            <a:r>
              <a:rPr lang="tr-TR" sz="2600" dirty="0" smtClean="0"/>
              <a:t>Genellikle belirti ve bulgu</a:t>
            </a:r>
          </a:p>
          <a:p>
            <a:pPr lvl="1"/>
            <a:r>
              <a:rPr lang="tr-TR" sz="2600" dirty="0"/>
              <a:t>P</a:t>
            </a:r>
            <a:r>
              <a:rPr lang="tr-TR" sz="2600" dirty="0" smtClean="0"/>
              <a:t>roteinüri, hematüri, hafif ödem, hipertansiyon, poliüri, noktüri</a:t>
            </a:r>
            <a:endParaRPr lang="tr-TR" sz="2600" dirty="0"/>
          </a:p>
        </p:txBody>
      </p:sp>
      <p:sp>
        <p:nvSpPr>
          <p:cNvPr id="6" name="Simge &quot;Yok&quot; 5"/>
          <p:cNvSpPr/>
          <p:nvPr/>
        </p:nvSpPr>
        <p:spPr>
          <a:xfrm>
            <a:off x="4878741" y="2542522"/>
            <a:ext cx="432048" cy="43204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493870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smtClean="0"/>
              <a:t>GFR&lt;60ml/dk/1.73m2 altına </a:t>
            </a:r>
            <a:r>
              <a:rPr lang="tr-TR" sz="2600" dirty="0"/>
              <a:t>indikten sonra (Evre 3</a:t>
            </a:r>
            <a:r>
              <a:rPr lang="tr-TR" sz="2600" dirty="0" smtClean="0"/>
              <a:t>)       	normokrom normositer anemi;</a:t>
            </a:r>
          </a:p>
          <a:p>
            <a:pPr marL="0" indent="0">
              <a:buNone/>
            </a:pPr>
            <a:r>
              <a:rPr lang="tr-TR" sz="2600" dirty="0" smtClean="0"/>
              <a:t>Bu </a:t>
            </a:r>
            <a:r>
              <a:rPr lang="tr-TR" sz="2600" dirty="0"/>
              <a:t>nedenle, KBH’nın 3. Evresinden itibaren görülebilen halsizlik, kolay </a:t>
            </a:r>
            <a:r>
              <a:rPr lang="tr-TR" sz="2600" dirty="0" smtClean="0"/>
              <a:t>yorulma, efor dispnesi</a:t>
            </a:r>
          </a:p>
          <a:p>
            <a:pPr marL="0" indent="0">
              <a:buNone/>
            </a:pPr>
            <a:endParaRPr lang="tr-TR" sz="2600" dirty="0" smtClean="0"/>
          </a:p>
          <a:p>
            <a:pPr marL="0" indent="0">
              <a:buNone/>
            </a:pPr>
            <a:r>
              <a:rPr lang="tr-TR" sz="2600" dirty="0"/>
              <a:t> </a:t>
            </a:r>
            <a:r>
              <a:rPr lang="tr-TR" sz="2600" dirty="0" smtClean="0"/>
              <a:t>           aktif D vitamini sentezi azalır</a:t>
            </a:r>
            <a:endParaRPr lang="tr-TR" sz="2600" dirty="0"/>
          </a:p>
          <a:p>
            <a:pPr marL="0" indent="0">
              <a:buNone/>
            </a:pPr>
            <a:r>
              <a:rPr lang="tr-TR" sz="2600" dirty="0" smtClean="0"/>
              <a:t>Ca-P-PTH-FGF23 aksı bozulur. Kemik ağrıları</a:t>
            </a:r>
          </a:p>
        </p:txBody>
      </p:sp>
      <p:sp>
        <p:nvSpPr>
          <p:cNvPr id="4" name="Sağ Ok 3"/>
          <p:cNvSpPr/>
          <p:nvPr/>
        </p:nvSpPr>
        <p:spPr>
          <a:xfrm>
            <a:off x="904711" y="2159587"/>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904711" y="3974156"/>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1657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Fonksiyonlarının Değerlendirilmesi</a:t>
            </a:r>
          </a:p>
        </p:txBody>
      </p:sp>
      <p:sp>
        <p:nvSpPr>
          <p:cNvPr id="3" name="İçerik Yer Tutucusu 2"/>
          <p:cNvSpPr>
            <a:spLocks noGrp="1"/>
          </p:cNvSpPr>
          <p:nvPr>
            <p:ph idx="1"/>
          </p:nvPr>
        </p:nvSpPr>
        <p:spPr/>
        <p:txBody>
          <a:bodyPr>
            <a:normAutofit/>
          </a:bodyPr>
          <a:lstStyle/>
          <a:p>
            <a:pPr marL="0" indent="0">
              <a:buNone/>
            </a:pPr>
            <a:r>
              <a:rPr lang="tr-TR" sz="2600" b="1" dirty="0"/>
              <a:t>Glomerüler Filtrasyon </a:t>
            </a:r>
            <a:r>
              <a:rPr lang="tr-TR" sz="2600" b="1" dirty="0" smtClean="0"/>
              <a:t>hızı</a:t>
            </a:r>
            <a:endParaRPr lang="tr-TR" sz="2600" dirty="0" smtClean="0"/>
          </a:p>
          <a:p>
            <a:r>
              <a:rPr lang="tr-TR" sz="2600" dirty="0" smtClean="0"/>
              <a:t>Gece yarısı, gün içerisine göre %10 </a:t>
            </a:r>
          </a:p>
          <a:p>
            <a:r>
              <a:rPr lang="tr-TR" sz="2600" dirty="0" smtClean="0"/>
              <a:t>20-30 yaş aralığında normal GFH;</a:t>
            </a:r>
          </a:p>
          <a:p>
            <a:pPr lvl="1"/>
            <a:r>
              <a:rPr lang="tr-TR" sz="2600" dirty="0" smtClean="0"/>
              <a:t>Erkeklerde 130ml/dk/1.73m2</a:t>
            </a:r>
          </a:p>
          <a:p>
            <a:pPr lvl="1"/>
            <a:r>
              <a:rPr lang="tr-TR" sz="2600" dirty="0" smtClean="0"/>
              <a:t>Kadınlarda 120ml/dk/1.73m2</a:t>
            </a:r>
          </a:p>
          <a:p>
            <a:pPr marL="57150" indent="0">
              <a:buNone/>
            </a:pPr>
            <a:endParaRPr lang="tr-TR" sz="3000" dirty="0"/>
          </a:p>
        </p:txBody>
      </p:sp>
      <p:sp>
        <p:nvSpPr>
          <p:cNvPr id="4" name="Aşağı Ok 3"/>
          <p:cNvSpPr/>
          <p:nvPr/>
        </p:nvSpPr>
        <p:spPr>
          <a:xfrm>
            <a:off x="5683695" y="2060848"/>
            <a:ext cx="360040" cy="43204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5045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a:t>GFR&lt;60ml/dk/1.73m2 altına indikten sonra (Evre 3</a:t>
            </a:r>
            <a:r>
              <a:rPr lang="tr-TR" sz="2600" dirty="0" smtClean="0"/>
              <a:t>);</a:t>
            </a:r>
          </a:p>
          <a:p>
            <a:pPr marL="0" indent="0">
              <a:buNone/>
            </a:pPr>
            <a:r>
              <a:rPr lang="tr-TR" sz="2600" dirty="0" smtClean="0"/>
              <a:t>         periferik ödem</a:t>
            </a:r>
          </a:p>
          <a:p>
            <a:pPr marL="0" indent="0">
              <a:buNone/>
            </a:pPr>
            <a:r>
              <a:rPr lang="tr-TR" sz="2600" dirty="0"/>
              <a:t> </a:t>
            </a:r>
            <a:r>
              <a:rPr lang="tr-TR" sz="2600" dirty="0" smtClean="0"/>
              <a:t>        kontrol altına alınamayan hipertansiyon</a:t>
            </a:r>
          </a:p>
          <a:p>
            <a:pPr marL="0" indent="0">
              <a:buNone/>
            </a:pPr>
            <a:r>
              <a:rPr lang="tr-TR" sz="2600" dirty="0" smtClean="0"/>
              <a:t>         hipervolemi</a:t>
            </a:r>
          </a:p>
          <a:p>
            <a:pPr marL="0" indent="0">
              <a:buNone/>
            </a:pPr>
            <a:endParaRPr lang="tr-TR" sz="2600" dirty="0"/>
          </a:p>
        </p:txBody>
      </p:sp>
      <p:sp>
        <p:nvSpPr>
          <p:cNvPr id="4" name="Sağ Ok 3"/>
          <p:cNvSpPr/>
          <p:nvPr/>
        </p:nvSpPr>
        <p:spPr>
          <a:xfrm>
            <a:off x="708231" y="2245006"/>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690070" y="2708979"/>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 Ok 5"/>
          <p:cNvSpPr/>
          <p:nvPr/>
        </p:nvSpPr>
        <p:spPr>
          <a:xfrm>
            <a:off x="690070" y="3177541"/>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82388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smtClean="0"/>
              <a:t>İlerleyen evrelerde ; üre, fosfor, PTH </a:t>
            </a:r>
          </a:p>
          <a:p>
            <a:pPr marL="0" indent="0">
              <a:buNone/>
            </a:pPr>
            <a:r>
              <a:rPr lang="tr-TR" sz="2600" dirty="0" smtClean="0"/>
              <a:t>          Kaşıntı</a:t>
            </a:r>
          </a:p>
          <a:p>
            <a:pPr marL="0" indent="0">
              <a:buNone/>
            </a:pPr>
            <a:endParaRPr lang="tr-TR" sz="2600" dirty="0"/>
          </a:p>
          <a:p>
            <a:r>
              <a:rPr lang="tr-TR" sz="2600" dirty="0" smtClean="0"/>
              <a:t>4. evreden sonra; üremik toksinler </a:t>
            </a:r>
          </a:p>
          <a:p>
            <a:pPr marL="0" indent="0">
              <a:buNone/>
            </a:pPr>
            <a:r>
              <a:rPr lang="tr-TR" sz="2600" dirty="0"/>
              <a:t> </a:t>
            </a:r>
            <a:r>
              <a:rPr lang="tr-TR" sz="2600" dirty="0" smtClean="0"/>
              <a:t>         İştahsızlık, bulantı, düşkünlük</a:t>
            </a:r>
            <a:endParaRPr lang="tr-TR" sz="2600" dirty="0"/>
          </a:p>
        </p:txBody>
      </p:sp>
      <p:sp>
        <p:nvSpPr>
          <p:cNvPr id="4" name="Yukarı Ok 3"/>
          <p:cNvSpPr/>
          <p:nvPr/>
        </p:nvSpPr>
        <p:spPr>
          <a:xfrm>
            <a:off x="5724128" y="1626712"/>
            <a:ext cx="288032" cy="36004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5" name="Sağ Ok 4"/>
          <p:cNvSpPr/>
          <p:nvPr/>
        </p:nvSpPr>
        <p:spPr>
          <a:xfrm>
            <a:off x="779170" y="2204864"/>
            <a:ext cx="504056"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Yukarı Ok 5"/>
          <p:cNvSpPr/>
          <p:nvPr/>
        </p:nvSpPr>
        <p:spPr>
          <a:xfrm>
            <a:off x="5549727" y="3038696"/>
            <a:ext cx="288032" cy="36004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7" name="Sağ Ok 6"/>
          <p:cNvSpPr/>
          <p:nvPr/>
        </p:nvSpPr>
        <p:spPr>
          <a:xfrm>
            <a:off x="767206" y="3645024"/>
            <a:ext cx="504056"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98044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smtClean="0"/>
              <a:t>İleri evrelerde; HCO3 rejenerasyonunda azalma</a:t>
            </a:r>
          </a:p>
          <a:p>
            <a:pPr marL="0" indent="0">
              <a:buNone/>
            </a:pPr>
            <a:r>
              <a:rPr lang="tr-TR" sz="2600" dirty="0" smtClean="0"/>
              <a:t>      asidoz          takipne</a:t>
            </a:r>
          </a:p>
          <a:p>
            <a:pPr marL="0" indent="0">
              <a:buNone/>
            </a:pPr>
            <a:endParaRPr lang="tr-TR" sz="2600" dirty="0"/>
          </a:p>
          <a:p>
            <a:pPr marL="0" indent="0">
              <a:buNone/>
            </a:pPr>
            <a:r>
              <a:rPr lang="tr-TR" sz="2600" dirty="0" smtClean="0"/>
              <a:t>      hiperkalemi          aritmi </a:t>
            </a:r>
          </a:p>
          <a:p>
            <a:pPr marL="0" indent="0">
              <a:buNone/>
            </a:pPr>
            <a:endParaRPr lang="tr-TR" sz="2600" dirty="0"/>
          </a:p>
          <a:p>
            <a:pPr marL="0" indent="0">
              <a:buNone/>
            </a:pPr>
            <a:endParaRPr lang="tr-TR" sz="2600" dirty="0" smtClean="0"/>
          </a:p>
          <a:p>
            <a:pPr marL="0" indent="0">
              <a:buNone/>
            </a:pPr>
            <a:endParaRPr lang="tr-TR" sz="2600" dirty="0"/>
          </a:p>
          <a:p>
            <a:endParaRPr lang="tr-TR" sz="2600" dirty="0" smtClean="0"/>
          </a:p>
          <a:p>
            <a:endParaRPr lang="tr-TR" sz="2600" dirty="0"/>
          </a:p>
        </p:txBody>
      </p:sp>
      <p:sp>
        <p:nvSpPr>
          <p:cNvPr id="4" name="Sağ Ok 3"/>
          <p:cNvSpPr/>
          <p:nvPr/>
        </p:nvSpPr>
        <p:spPr>
          <a:xfrm>
            <a:off x="560333" y="2157958"/>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2051720" y="2157958"/>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 Ok 5"/>
          <p:cNvSpPr/>
          <p:nvPr/>
        </p:nvSpPr>
        <p:spPr>
          <a:xfrm>
            <a:off x="560333" y="3138864"/>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7" name="Sağ Ok 6"/>
          <p:cNvSpPr/>
          <p:nvPr/>
        </p:nvSpPr>
        <p:spPr>
          <a:xfrm>
            <a:off x="2780030" y="3150002"/>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7277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7437636" cy="553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6386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Tanı</a:t>
            </a:r>
            <a:endParaRPr lang="tr-TR" sz="2600" b="1" dirty="0"/>
          </a:p>
          <a:p>
            <a:r>
              <a:rPr lang="tr-TR" sz="2600" dirty="0" smtClean="0"/>
              <a:t>KBH’nın ilk evreleri asemptomatik</a:t>
            </a:r>
          </a:p>
          <a:p>
            <a:r>
              <a:rPr lang="tr-TR" sz="2600" dirty="0" smtClean="0"/>
              <a:t>Genellikle rastlantısal</a:t>
            </a:r>
          </a:p>
          <a:p>
            <a:r>
              <a:rPr lang="tr-TR" sz="2600" dirty="0" smtClean="0"/>
              <a:t>Önceden bilinen DM, hipertansiyon, glomerülonefrit, kalıtsal böbrek hastalığı olan kişilerde; düzenli takip</a:t>
            </a:r>
          </a:p>
          <a:p>
            <a:endParaRPr lang="tr-TR" sz="2600" dirty="0" smtClean="0"/>
          </a:p>
          <a:p>
            <a:r>
              <a:rPr lang="tr-TR" sz="2600" dirty="0" smtClean="0"/>
              <a:t>KBH’nın </a:t>
            </a:r>
            <a:r>
              <a:rPr lang="tr-TR" sz="2600" dirty="0"/>
              <a:t>ABH’dan ayrılmasında, hastanın, önceki </a:t>
            </a:r>
            <a:r>
              <a:rPr lang="tr-TR" sz="2600" dirty="0" smtClean="0"/>
              <a:t>sonuçları</a:t>
            </a:r>
            <a:endParaRPr lang="tr-TR" sz="2600" dirty="0"/>
          </a:p>
          <a:p>
            <a:endParaRPr lang="tr-TR" sz="2600" dirty="0" smtClean="0"/>
          </a:p>
          <a:p>
            <a:endParaRPr lang="tr-TR" sz="2600" dirty="0"/>
          </a:p>
        </p:txBody>
      </p:sp>
    </p:spTree>
    <p:extLst>
      <p:ext uri="{BB962C8B-B14F-4D97-AF65-F5344CB8AC3E}">
        <p14:creationId xmlns:p14="http://schemas.microsoft.com/office/powerpoint/2010/main" val="26689166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smtClean="0"/>
              <a:t>Nefron hasarının izlenmesi açısından 24 saatlik idrar yerine, spot idrarda albümin ve kreatinin ölçümü yapılması</a:t>
            </a:r>
          </a:p>
          <a:p>
            <a:r>
              <a:rPr lang="tr-TR" sz="2600" dirty="0" smtClean="0"/>
              <a:t>Spot idrar örneği; birkaç kez ve sabah ilk idrar örneği</a:t>
            </a:r>
          </a:p>
          <a:p>
            <a:r>
              <a:rPr lang="tr-TR" sz="2600" dirty="0" smtClean="0"/>
              <a:t>UACR;</a:t>
            </a:r>
          </a:p>
          <a:p>
            <a:pPr lvl="1"/>
            <a:r>
              <a:rPr lang="tr-TR" sz="2600" dirty="0" smtClean="0"/>
              <a:t>Erkeklerde &gt;17mg albumin/gr kreatinin</a:t>
            </a:r>
          </a:p>
          <a:p>
            <a:pPr lvl="1"/>
            <a:r>
              <a:rPr lang="tr-TR" sz="2600" dirty="0" smtClean="0"/>
              <a:t>Kadınlarda &gt;25mg </a:t>
            </a:r>
            <a:r>
              <a:rPr lang="tr-TR" sz="2600" dirty="0"/>
              <a:t>albumin/gr </a:t>
            </a:r>
            <a:r>
              <a:rPr lang="tr-TR" sz="2600" dirty="0" smtClean="0"/>
              <a:t>kreatinin</a:t>
            </a:r>
          </a:p>
          <a:p>
            <a:pPr marL="57150" indent="0">
              <a:buNone/>
            </a:pPr>
            <a:r>
              <a:rPr lang="tr-TR" sz="2600" dirty="0" smtClean="0"/>
              <a:t>Erken tanı ve sistemik mikrovasküler hasarı göstermekte</a:t>
            </a:r>
            <a:endParaRPr lang="tr-TR" sz="2600" dirty="0"/>
          </a:p>
          <a:p>
            <a:pPr lvl="1"/>
            <a:endParaRPr lang="tr-TR" sz="2600" dirty="0" smtClean="0"/>
          </a:p>
          <a:p>
            <a:endParaRPr lang="tr-TR" sz="2600" dirty="0" smtClean="0"/>
          </a:p>
          <a:p>
            <a:endParaRPr lang="tr-TR" sz="2600" dirty="0"/>
          </a:p>
        </p:txBody>
      </p:sp>
    </p:spTree>
    <p:extLst>
      <p:ext uri="{BB962C8B-B14F-4D97-AF65-F5344CB8AC3E}">
        <p14:creationId xmlns:p14="http://schemas.microsoft.com/office/powerpoint/2010/main" val="1295977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Anamnez</a:t>
            </a:r>
            <a:endParaRPr lang="tr-TR" sz="2600" u="sng" dirty="0" smtClean="0"/>
          </a:p>
          <a:p>
            <a:r>
              <a:rPr lang="tr-TR" sz="2600" dirty="0" smtClean="0"/>
              <a:t>Önceki hastalıklar         DM,hipertansiyon</a:t>
            </a:r>
            <a:r>
              <a:rPr lang="tr-TR" sz="2600" dirty="0"/>
              <a:t>, SLE, </a:t>
            </a:r>
            <a:r>
              <a:rPr lang="tr-TR" sz="2600" dirty="0" smtClean="0"/>
              <a:t>FMF</a:t>
            </a:r>
          </a:p>
          <a:p>
            <a:r>
              <a:rPr lang="tr-TR" sz="2600" dirty="0" smtClean="0"/>
              <a:t>Geçmiş tıbbi kayıtlar        proteinüri, kreatinin</a:t>
            </a:r>
          </a:p>
          <a:p>
            <a:r>
              <a:rPr lang="tr-TR" sz="2600" dirty="0" smtClean="0"/>
              <a:t>Ailede böbrek hastalığı</a:t>
            </a:r>
          </a:p>
          <a:p>
            <a:r>
              <a:rPr lang="tr-TR" sz="2600" dirty="0" smtClean="0"/>
              <a:t>Kullanılan ilaçlar</a:t>
            </a:r>
          </a:p>
          <a:p>
            <a:r>
              <a:rPr lang="tr-TR" sz="2600" dirty="0" smtClean="0"/>
              <a:t>Bitkisel ürünler</a:t>
            </a:r>
          </a:p>
          <a:p>
            <a:r>
              <a:rPr lang="tr-TR" sz="2600" dirty="0" smtClean="0"/>
              <a:t>Noktüri</a:t>
            </a:r>
          </a:p>
          <a:p>
            <a:r>
              <a:rPr lang="tr-TR" sz="2600" dirty="0" smtClean="0"/>
              <a:t>Hematüri</a:t>
            </a:r>
          </a:p>
          <a:p>
            <a:r>
              <a:rPr lang="tr-TR" sz="2600" dirty="0" smtClean="0"/>
              <a:t>BPH semptomları</a:t>
            </a:r>
          </a:p>
          <a:p>
            <a:pPr marL="0" indent="0">
              <a:buNone/>
            </a:pPr>
            <a:endParaRPr lang="tr-TR" sz="2600" dirty="0"/>
          </a:p>
        </p:txBody>
      </p:sp>
      <p:sp>
        <p:nvSpPr>
          <p:cNvPr id="4" name="Sağ Ok 3"/>
          <p:cNvSpPr/>
          <p:nvPr/>
        </p:nvSpPr>
        <p:spPr>
          <a:xfrm>
            <a:off x="3438645" y="2238428"/>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5" name="Sağ Ok 4"/>
          <p:cNvSpPr/>
          <p:nvPr/>
        </p:nvSpPr>
        <p:spPr>
          <a:xfrm>
            <a:off x="3798685" y="2725703"/>
            <a:ext cx="360040"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941968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a:t>Renal fonksiyonları ileri derecede bozuk </a:t>
            </a:r>
            <a:r>
              <a:rPr lang="tr-TR" sz="2600" dirty="0" smtClean="0"/>
              <a:t>olmasına ragmen</a:t>
            </a:r>
            <a:r>
              <a:rPr lang="tr-TR" sz="2600" dirty="0"/>
              <a:t>, genel durumunun iyi ve normal hacimlerde idrar çıkışının olması da </a:t>
            </a:r>
            <a:r>
              <a:rPr lang="tr-TR" sz="2600" dirty="0" smtClean="0"/>
              <a:t>genellikle ABH’dan </a:t>
            </a:r>
            <a:r>
              <a:rPr lang="tr-TR" sz="2600" dirty="0"/>
              <a:t>çok KBH’nın bulgusudur</a:t>
            </a:r>
            <a:r>
              <a:rPr lang="tr-TR" sz="2600" dirty="0" smtClean="0"/>
              <a:t>.</a:t>
            </a:r>
          </a:p>
          <a:p>
            <a:endParaRPr lang="tr-TR" sz="2600" dirty="0"/>
          </a:p>
        </p:txBody>
      </p:sp>
    </p:spTree>
    <p:extLst>
      <p:ext uri="{BB962C8B-B14F-4D97-AF65-F5344CB8AC3E}">
        <p14:creationId xmlns:p14="http://schemas.microsoft.com/office/powerpoint/2010/main" val="37654157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Fizik muayene</a:t>
            </a:r>
          </a:p>
          <a:p>
            <a:r>
              <a:rPr lang="tr-TR" sz="2600" dirty="0" smtClean="0"/>
              <a:t>Kan basıncı</a:t>
            </a:r>
          </a:p>
          <a:p>
            <a:r>
              <a:rPr lang="tr-TR" sz="2600" dirty="0" smtClean="0"/>
              <a:t>Periferik nabızlar</a:t>
            </a:r>
          </a:p>
          <a:p>
            <a:r>
              <a:rPr lang="tr-TR" sz="2600" dirty="0" smtClean="0"/>
              <a:t>Renal arter oskültasyonları</a:t>
            </a:r>
          </a:p>
          <a:p>
            <a:r>
              <a:rPr lang="tr-TR" sz="2600" dirty="0" smtClean="0"/>
              <a:t>Vki</a:t>
            </a:r>
          </a:p>
          <a:p>
            <a:r>
              <a:rPr lang="tr-TR" sz="2600" dirty="0" smtClean="0"/>
              <a:t>Bel çevresi</a:t>
            </a:r>
            <a:endParaRPr lang="tr-TR" sz="2600" dirty="0"/>
          </a:p>
        </p:txBody>
      </p:sp>
    </p:spTree>
    <p:extLst>
      <p:ext uri="{BB962C8B-B14F-4D97-AF65-F5344CB8AC3E}">
        <p14:creationId xmlns:p14="http://schemas.microsoft.com/office/powerpoint/2010/main" val="38655078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Laboratuvar</a:t>
            </a:r>
          </a:p>
          <a:p>
            <a:r>
              <a:rPr lang="tr-TR" sz="2600" dirty="0"/>
              <a:t>Böbrek fonksiyonlarının değerlendirmesi (tahmini glomerüler filtrasyon hızı, kreatinin, BUN, ürik asit) </a:t>
            </a:r>
            <a:endParaRPr lang="tr-TR" sz="2600" dirty="0" smtClean="0"/>
          </a:p>
          <a:p>
            <a:r>
              <a:rPr lang="tr-TR" sz="2600" dirty="0"/>
              <a:t>Serum </a:t>
            </a:r>
            <a:r>
              <a:rPr lang="tr-TR" sz="2600" dirty="0" smtClean="0"/>
              <a:t>elektrolitleri</a:t>
            </a:r>
          </a:p>
          <a:p>
            <a:r>
              <a:rPr lang="tr-TR" sz="2600" dirty="0"/>
              <a:t>Tam idrar </a:t>
            </a:r>
            <a:r>
              <a:rPr lang="tr-TR" sz="2600" dirty="0" smtClean="0"/>
              <a:t>tetkiki</a:t>
            </a:r>
          </a:p>
          <a:p>
            <a:r>
              <a:rPr lang="tr-TR" sz="2600" dirty="0" smtClean="0"/>
              <a:t>Açlık </a:t>
            </a:r>
            <a:r>
              <a:rPr lang="tr-TR" sz="2600" dirty="0"/>
              <a:t>kan </a:t>
            </a:r>
            <a:r>
              <a:rPr lang="tr-TR" sz="2600" dirty="0" smtClean="0"/>
              <a:t>glukozu ve lipid profili</a:t>
            </a:r>
          </a:p>
          <a:p>
            <a:r>
              <a:rPr lang="tr-TR" sz="2600" dirty="0" smtClean="0"/>
              <a:t>hemogram</a:t>
            </a:r>
            <a:endParaRPr lang="tr-TR" sz="2600" dirty="0"/>
          </a:p>
        </p:txBody>
      </p:sp>
    </p:spTree>
    <p:extLst>
      <p:ext uri="{BB962C8B-B14F-4D97-AF65-F5344CB8AC3E}">
        <p14:creationId xmlns:p14="http://schemas.microsoft.com/office/powerpoint/2010/main" val="160151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Fonksiyonlarının Değerlendirilmesi</a:t>
            </a:r>
          </a:p>
        </p:txBody>
      </p:sp>
      <p:sp>
        <p:nvSpPr>
          <p:cNvPr id="3" name="İçerik Yer Tutucusu 2"/>
          <p:cNvSpPr>
            <a:spLocks noGrp="1"/>
          </p:cNvSpPr>
          <p:nvPr>
            <p:ph idx="1"/>
          </p:nvPr>
        </p:nvSpPr>
        <p:spPr/>
        <p:txBody>
          <a:bodyPr>
            <a:normAutofit/>
          </a:bodyPr>
          <a:lstStyle/>
          <a:p>
            <a:pPr marL="0" indent="0">
              <a:buNone/>
            </a:pPr>
            <a:r>
              <a:rPr lang="tr-TR" sz="2600" b="1" dirty="0"/>
              <a:t>Glomerüler Filtrasyon </a:t>
            </a:r>
            <a:r>
              <a:rPr lang="tr-TR" sz="2600" b="1" dirty="0" smtClean="0"/>
              <a:t>hızı</a:t>
            </a:r>
            <a:endParaRPr lang="tr-TR" sz="2600" dirty="0" smtClean="0"/>
          </a:p>
          <a:p>
            <a:r>
              <a:rPr lang="tr-TR" sz="2600" dirty="0" smtClean="0"/>
              <a:t>Genelde</a:t>
            </a:r>
            <a:r>
              <a:rPr lang="tr-TR" sz="2600" dirty="0"/>
              <a:t>, GFR, üçüncü dekaddan sonra </a:t>
            </a:r>
            <a:r>
              <a:rPr lang="tr-TR" sz="2600" dirty="0" smtClean="0"/>
              <a:t>yaşla </a:t>
            </a:r>
            <a:r>
              <a:rPr lang="tr-TR" sz="2600" dirty="0"/>
              <a:t>birlikte yılda 1ml/dk/yıl/1.73m2 hızıyla </a:t>
            </a:r>
            <a:endParaRPr lang="tr-TR" sz="2600" dirty="0" smtClean="0"/>
          </a:p>
          <a:p>
            <a:r>
              <a:rPr lang="tr-TR" sz="2600" dirty="0"/>
              <a:t>70’li yaşlara gelindiğinde, GFR yaklaşık 70 mL/dk/1.73m2 düzeyinde</a:t>
            </a:r>
          </a:p>
          <a:p>
            <a:endParaRPr lang="tr-TR" sz="2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418803"/>
            <a:ext cx="5057072" cy="343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şağı Ok 4"/>
          <p:cNvSpPr/>
          <p:nvPr/>
        </p:nvSpPr>
        <p:spPr>
          <a:xfrm>
            <a:off x="4427984" y="2564904"/>
            <a:ext cx="288032" cy="36004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382730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a:t>KBH tanısı konulduktan sonra, bu duruma yol açan altta yatan hastalığın </a:t>
            </a:r>
            <a:r>
              <a:rPr lang="tr-TR" sz="2600" dirty="0" smtClean="0"/>
              <a:t>belirlenebilmesi çok </a:t>
            </a:r>
            <a:r>
              <a:rPr lang="tr-TR" sz="2600" dirty="0"/>
              <a:t>önemlidir. </a:t>
            </a:r>
            <a:endParaRPr lang="tr-TR" sz="2600" dirty="0" smtClean="0"/>
          </a:p>
          <a:p>
            <a:r>
              <a:rPr lang="tr-TR" sz="2600" dirty="0" smtClean="0"/>
              <a:t>Hastalığın </a:t>
            </a:r>
            <a:r>
              <a:rPr lang="tr-TR" sz="2600" dirty="0"/>
              <a:t>hızının yavaşlatılabilmesi için, doğru yaklaşımların </a:t>
            </a:r>
            <a:r>
              <a:rPr lang="tr-TR" sz="2600" dirty="0" smtClean="0"/>
              <a:t>belirlenebilmesi kadar</a:t>
            </a:r>
            <a:r>
              <a:rPr lang="tr-TR" sz="2600" dirty="0"/>
              <a:t>, ilerde böbrek nakli olasılığında, primer hastalığın rekürrens riskinin </a:t>
            </a:r>
            <a:r>
              <a:rPr lang="tr-TR" sz="2600" dirty="0" smtClean="0"/>
              <a:t>belirlenebilmesi açısından </a:t>
            </a:r>
            <a:r>
              <a:rPr lang="tr-TR" sz="2600" dirty="0"/>
              <a:t>da altta yatan primer hastalığın anlaşılabilmesi </a:t>
            </a:r>
            <a:r>
              <a:rPr lang="tr-TR" sz="2600" dirty="0" smtClean="0"/>
              <a:t>önemlidir.</a:t>
            </a:r>
            <a:endParaRPr lang="tr-TR" sz="2600" dirty="0"/>
          </a:p>
        </p:txBody>
      </p:sp>
    </p:spTree>
    <p:extLst>
      <p:ext uri="{BB962C8B-B14F-4D97-AF65-F5344CB8AC3E}">
        <p14:creationId xmlns:p14="http://schemas.microsoft.com/office/powerpoint/2010/main" val="10642191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lnSpcReduction="10000"/>
          </a:bodyPr>
          <a:lstStyle/>
          <a:p>
            <a:r>
              <a:rPr lang="tr-TR" sz="2600" dirty="0" smtClean="0"/>
              <a:t>Böbrek hasarını en aza indirmek için nefrotoksik ilaçlardan kaçın</a:t>
            </a:r>
          </a:p>
          <a:p>
            <a:pPr lvl="1"/>
            <a:r>
              <a:rPr lang="tr-TR" sz="2600" b="1" dirty="0" smtClean="0"/>
              <a:t>S</a:t>
            </a:r>
            <a:r>
              <a:rPr lang="tr-TR" sz="2600" dirty="0" smtClean="0"/>
              <a:t>ülfanilüreler	</a:t>
            </a:r>
          </a:p>
          <a:p>
            <a:pPr lvl="1"/>
            <a:r>
              <a:rPr lang="tr-TR" sz="2600" b="1" dirty="0" smtClean="0"/>
              <a:t>A</a:t>
            </a:r>
            <a:r>
              <a:rPr lang="tr-TR" sz="2600" dirty="0" smtClean="0"/>
              <a:t>CEİ</a:t>
            </a:r>
          </a:p>
          <a:p>
            <a:pPr lvl="1"/>
            <a:r>
              <a:rPr lang="tr-TR" sz="2600" b="1" dirty="0" smtClean="0"/>
              <a:t>D</a:t>
            </a:r>
            <a:r>
              <a:rPr lang="tr-TR" sz="2600" dirty="0" smtClean="0"/>
              <a:t>iüretik</a:t>
            </a:r>
          </a:p>
          <a:p>
            <a:pPr lvl="1"/>
            <a:endParaRPr lang="tr-TR" sz="2600" dirty="0" smtClean="0"/>
          </a:p>
          <a:p>
            <a:pPr lvl="1"/>
            <a:r>
              <a:rPr lang="tr-TR" sz="2600" b="1" dirty="0"/>
              <a:t>M</a:t>
            </a:r>
            <a:r>
              <a:rPr lang="tr-TR" sz="2600" dirty="0" smtClean="0"/>
              <a:t>etformin</a:t>
            </a:r>
          </a:p>
          <a:p>
            <a:pPr lvl="1"/>
            <a:r>
              <a:rPr lang="tr-TR" sz="2600" b="1" dirty="0" smtClean="0"/>
              <a:t>A</a:t>
            </a:r>
            <a:r>
              <a:rPr lang="tr-TR" sz="2600" dirty="0" smtClean="0"/>
              <a:t>RB</a:t>
            </a:r>
          </a:p>
          <a:p>
            <a:pPr lvl="1"/>
            <a:r>
              <a:rPr lang="tr-TR" sz="2600" b="1" dirty="0" smtClean="0"/>
              <a:t>N</a:t>
            </a:r>
            <a:r>
              <a:rPr lang="tr-TR" sz="2600" dirty="0" smtClean="0"/>
              <a:t>SAİİ</a:t>
            </a:r>
          </a:p>
          <a:p>
            <a:pPr lvl="1"/>
            <a:r>
              <a:rPr lang="tr-TR" sz="2600" b="1" dirty="0" smtClean="0"/>
              <a:t>S</a:t>
            </a:r>
            <a:r>
              <a:rPr lang="tr-TR" sz="2600" dirty="0" smtClean="0"/>
              <a:t>GLT2 inh</a:t>
            </a:r>
          </a:p>
        </p:txBody>
      </p:sp>
    </p:spTree>
    <p:extLst>
      <p:ext uri="{BB962C8B-B14F-4D97-AF65-F5344CB8AC3E}">
        <p14:creationId xmlns:p14="http://schemas.microsoft.com/office/powerpoint/2010/main" val="3885341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smtClean="0"/>
              <a:t>İlerlemiş KBH‘da </a:t>
            </a:r>
            <a:r>
              <a:rPr lang="tr-TR" sz="2600" dirty="0"/>
              <a:t>ilerlemeyi önlemeye yardımcı olmak için </a:t>
            </a:r>
            <a:r>
              <a:rPr lang="tr-TR" sz="2600" dirty="0" smtClean="0"/>
              <a:t>ACEİ/ARB önerilmekte</a:t>
            </a:r>
          </a:p>
          <a:p>
            <a:r>
              <a:rPr lang="tr-TR" sz="2600" dirty="0" smtClean="0"/>
              <a:t>Reninanjiotensin </a:t>
            </a:r>
            <a:r>
              <a:rPr lang="tr-TR" sz="2600" dirty="0"/>
              <a:t>sistem blokajının, anormal idrar ACR düzeyleri olan DM'li normotansif hastalarda </a:t>
            </a:r>
            <a:r>
              <a:rPr lang="tr-TR" sz="2600" dirty="0" smtClean="0"/>
              <a:t>da KBH’nın </a:t>
            </a:r>
            <a:r>
              <a:rPr lang="tr-TR" sz="2600" dirty="0"/>
              <a:t>ilerlemesini azalttığı </a:t>
            </a:r>
            <a:r>
              <a:rPr lang="tr-TR" sz="2600" dirty="0" smtClean="0"/>
              <a:t>gösterilmiş.</a:t>
            </a:r>
            <a:endParaRPr lang="tr-TR" sz="2600" dirty="0"/>
          </a:p>
        </p:txBody>
      </p:sp>
    </p:spTree>
    <p:extLst>
      <p:ext uri="{BB962C8B-B14F-4D97-AF65-F5344CB8AC3E}">
        <p14:creationId xmlns:p14="http://schemas.microsoft.com/office/powerpoint/2010/main" val="12976162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r>
              <a:rPr lang="tr-TR" sz="2600" dirty="0"/>
              <a:t>Potasyum bozukluğu gelişimini veya eGFR'de </a:t>
            </a:r>
            <a:r>
              <a:rPr lang="tr-TR" sz="2600" dirty="0" smtClean="0"/>
              <a:t>düşme olup olmadığını izlemek için başlangıçtan veya doz ayarından 2 hafta sonra serum potasyum ve kreatinin düzeylerini ölçmek önemli </a:t>
            </a:r>
          </a:p>
        </p:txBody>
      </p:sp>
    </p:spTree>
    <p:extLst>
      <p:ext uri="{BB962C8B-B14F-4D97-AF65-F5344CB8AC3E}">
        <p14:creationId xmlns:p14="http://schemas.microsoft.com/office/powerpoint/2010/main" val="14321592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buFont typeface="Wingdings" pitchFamily="2" charset="2"/>
              <a:buChar char="v"/>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0480"/>
            <a:ext cx="9131682" cy="546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9819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 y="663349"/>
            <a:ext cx="9144000" cy="619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971600" y="294017"/>
            <a:ext cx="910827" cy="369332"/>
          </a:xfrm>
          <a:prstGeom prst="rect">
            <a:avLst/>
          </a:prstGeom>
          <a:noFill/>
        </p:spPr>
        <p:txBody>
          <a:bodyPr wrap="none" rtlCol="0">
            <a:spAutoFit/>
          </a:bodyPr>
          <a:lstStyle/>
          <a:p>
            <a:r>
              <a:rPr lang="tr-TR" dirty="0" smtClean="0"/>
              <a:t>GFR&gt;60</a:t>
            </a:r>
            <a:endParaRPr lang="tr-TR" dirty="0"/>
          </a:p>
        </p:txBody>
      </p:sp>
      <p:sp>
        <p:nvSpPr>
          <p:cNvPr id="7" name="Metin kutusu 6"/>
          <p:cNvSpPr txBox="1"/>
          <p:nvPr/>
        </p:nvSpPr>
        <p:spPr>
          <a:xfrm>
            <a:off x="2552404" y="294017"/>
            <a:ext cx="1099981" cy="369332"/>
          </a:xfrm>
          <a:prstGeom prst="rect">
            <a:avLst/>
          </a:prstGeom>
          <a:noFill/>
        </p:spPr>
        <p:txBody>
          <a:bodyPr wrap="none" rtlCol="0">
            <a:spAutoFit/>
          </a:bodyPr>
          <a:lstStyle/>
          <a:p>
            <a:r>
              <a:rPr lang="tr-TR" dirty="0" smtClean="0"/>
              <a:t>GFR45-59</a:t>
            </a:r>
            <a:endParaRPr lang="tr-TR" dirty="0"/>
          </a:p>
        </p:txBody>
      </p:sp>
    </p:spTree>
    <p:extLst>
      <p:ext uri="{BB962C8B-B14F-4D97-AF65-F5344CB8AC3E}">
        <p14:creationId xmlns:p14="http://schemas.microsoft.com/office/powerpoint/2010/main" val="17105327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a:xfrm>
            <a:off x="457200" y="1484784"/>
            <a:ext cx="8229600" cy="4641379"/>
          </a:xfrm>
        </p:spPr>
        <p:txBody>
          <a:bodyPr>
            <a:normAutofit/>
          </a:bodyPr>
          <a:lstStyle/>
          <a:p>
            <a:pPr marL="0" indent="0">
              <a:buNone/>
            </a:pPr>
            <a:r>
              <a:rPr lang="tr-TR" sz="2600" b="1" dirty="0" smtClean="0"/>
              <a:t>KBH’da risk değerlendirme parametreleri ve sıklıkları</a:t>
            </a:r>
            <a:endParaRPr lang="tr-TR" sz="26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6401"/>
            <a:ext cx="9144000" cy="491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1105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a:xfrm>
            <a:off x="457200" y="1484784"/>
            <a:ext cx="8229600" cy="4641379"/>
          </a:xfrm>
        </p:spPr>
        <p:txBody>
          <a:bodyPr>
            <a:normAutofit/>
          </a:bodyPr>
          <a:lstStyle/>
          <a:p>
            <a:pPr marL="0" indent="0">
              <a:buNone/>
            </a:pPr>
            <a:r>
              <a:rPr lang="tr-TR" sz="2600" b="1" dirty="0"/>
              <a:t>KBH’da risk değerlendirme parametreleri ve sıklıkları</a:t>
            </a:r>
          </a:p>
          <a:p>
            <a:pPr marL="0" indent="0">
              <a:buNone/>
            </a:pPr>
            <a:endParaRPr lang="tr-TR" sz="2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2132856"/>
            <a:ext cx="9163880" cy="113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 y="3267664"/>
            <a:ext cx="9137257" cy="348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28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KBH’da Klinik Müdahaleler</a:t>
            </a:r>
            <a:endParaRPr lang="tr-TR" sz="3600" dirty="0"/>
          </a:p>
        </p:txBody>
      </p:sp>
      <p:sp>
        <p:nvSpPr>
          <p:cNvPr id="3" name="İçerik Yer Tutucusu 2"/>
          <p:cNvSpPr>
            <a:spLocks noGrp="1"/>
          </p:cNvSpPr>
          <p:nvPr>
            <p:ph idx="1"/>
          </p:nvPr>
        </p:nvSpPr>
        <p:spPr/>
        <p:txBody>
          <a:bodyPr>
            <a:noAutofit/>
          </a:bodyPr>
          <a:lstStyle/>
          <a:p>
            <a:pPr marL="0" indent="0">
              <a:buNone/>
            </a:pPr>
            <a:r>
              <a:rPr lang="tr-TR" sz="2600" b="1" dirty="0" smtClean="0"/>
              <a:t>Anemi</a:t>
            </a:r>
          </a:p>
          <a:p>
            <a:r>
              <a:rPr lang="tr-TR" sz="2600" dirty="0" smtClean="0"/>
              <a:t>GFR </a:t>
            </a:r>
            <a:r>
              <a:rPr lang="tr-TR" sz="2600" dirty="0"/>
              <a:t>60 ml/dk/1.73m2 </a:t>
            </a:r>
            <a:r>
              <a:rPr lang="tr-TR" sz="2600" dirty="0" smtClean="0"/>
              <a:t>iken </a:t>
            </a:r>
            <a:r>
              <a:rPr lang="tr-TR" sz="2600" dirty="0"/>
              <a:t>ortaya çıkmakta ve GFR </a:t>
            </a:r>
            <a:r>
              <a:rPr lang="tr-TR" sz="2600" dirty="0" smtClean="0"/>
              <a:t>30 ml/ dk/1.73m2 </a:t>
            </a:r>
            <a:r>
              <a:rPr lang="tr-TR" sz="2600" dirty="0"/>
              <a:t>altına indiğinde ise sıklığı </a:t>
            </a:r>
            <a:r>
              <a:rPr lang="tr-TR" sz="2600" dirty="0" smtClean="0"/>
              <a:t>artmakta</a:t>
            </a:r>
          </a:p>
          <a:p>
            <a:r>
              <a:rPr lang="tr-TR" sz="2600" dirty="0" smtClean="0"/>
              <a:t>Nedenleri;</a:t>
            </a:r>
          </a:p>
          <a:p>
            <a:pPr lvl="1"/>
            <a:r>
              <a:rPr lang="tr-TR" sz="2600" dirty="0" smtClean="0"/>
              <a:t>EPO eksikliği</a:t>
            </a:r>
          </a:p>
          <a:p>
            <a:pPr lvl="1"/>
            <a:r>
              <a:rPr lang="tr-TR" sz="2600" dirty="0" smtClean="0"/>
              <a:t>Hiperparatiroidi</a:t>
            </a:r>
          </a:p>
          <a:p>
            <a:pPr lvl="1"/>
            <a:r>
              <a:rPr lang="tr-TR" sz="2600" dirty="0" smtClean="0"/>
              <a:t>Beslenme bozuklukları</a:t>
            </a:r>
          </a:p>
          <a:p>
            <a:pPr lvl="1"/>
            <a:r>
              <a:rPr lang="tr-TR" sz="2600" dirty="0" smtClean="0"/>
              <a:t>Demir eksikliği</a:t>
            </a:r>
          </a:p>
          <a:p>
            <a:endParaRPr lang="tr-TR" sz="2600" dirty="0" smtClean="0"/>
          </a:p>
        </p:txBody>
      </p:sp>
    </p:spTree>
    <p:extLst>
      <p:ext uri="{BB962C8B-B14F-4D97-AF65-F5344CB8AC3E}">
        <p14:creationId xmlns:p14="http://schemas.microsoft.com/office/powerpoint/2010/main" val="9413708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Klinik Müdahaleler</a:t>
            </a:r>
          </a:p>
        </p:txBody>
      </p:sp>
      <p:sp>
        <p:nvSpPr>
          <p:cNvPr id="3" name="İçerik Yer Tutucusu 2"/>
          <p:cNvSpPr>
            <a:spLocks noGrp="1"/>
          </p:cNvSpPr>
          <p:nvPr>
            <p:ph idx="1"/>
          </p:nvPr>
        </p:nvSpPr>
        <p:spPr/>
        <p:txBody>
          <a:bodyPr>
            <a:normAutofit/>
          </a:bodyPr>
          <a:lstStyle/>
          <a:p>
            <a:r>
              <a:rPr lang="tr-TR" sz="2600" dirty="0" smtClean="0"/>
              <a:t>HD </a:t>
            </a:r>
            <a:r>
              <a:rPr lang="tr-TR" sz="2600" dirty="0"/>
              <a:t>hastalarında demir ekslikliği durumunda ferritin değeri &lt;200 ng / ml, TSAT &lt;% </a:t>
            </a:r>
            <a:r>
              <a:rPr lang="tr-TR" sz="2600" dirty="0" smtClean="0"/>
              <a:t>20 </a:t>
            </a:r>
          </a:p>
          <a:p>
            <a:r>
              <a:rPr lang="tr-TR" sz="2600" dirty="0" smtClean="0"/>
              <a:t>Diyalize </a:t>
            </a:r>
            <a:r>
              <a:rPr lang="tr-TR" sz="2600" dirty="0"/>
              <a:t>girmeyen KBH hastalarında demir eksikliği tanısı &lt;100 ng / </a:t>
            </a:r>
            <a:r>
              <a:rPr lang="tr-TR" sz="2600" dirty="0" smtClean="0"/>
              <a:t>mL, </a:t>
            </a:r>
            <a:r>
              <a:rPr lang="tr-TR" sz="2600" dirty="0"/>
              <a:t>TSAT &lt;% </a:t>
            </a:r>
            <a:r>
              <a:rPr lang="tr-TR" sz="2600" dirty="0" smtClean="0"/>
              <a:t>15 </a:t>
            </a:r>
          </a:p>
          <a:p>
            <a:r>
              <a:rPr lang="tr-TR" sz="2600" dirty="0" smtClean="0"/>
              <a:t>Hedef </a:t>
            </a:r>
            <a:r>
              <a:rPr lang="tr-TR" sz="2600" dirty="0"/>
              <a:t>hemoglobin düzeyi 10.5-12 gr/dL arasıdır. </a:t>
            </a:r>
            <a:endParaRPr lang="tr-TR" sz="2600" dirty="0" smtClean="0"/>
          </a:p>
          <a:p>
            <a:r>
              <a:rPr lang="tr-TR" sz="2600" dirty="0"/>
              <a:t>D</a:t>
            </a:r>
            <a:r>
              <a:rPr lang="tr-TR" sz="2600" dirty="0" smtClean="0"/>
              <a:t>emir </a:t>
            </a:r>
            <a:r>
              <a:rPr lang="tr-TR" sz="2600" dirty="0"/>
              <a:t>eksikliği giderilip 1-2 aylık süre </a:t>
            </a:r>
            <a:r>
              <a:rPr lang="tr-TR" sz="2600" dirty="0" smtClean="0"/>
              <a:t>geçmesine </a:t>
            </a:r>
            <a:r>
              <a:rPr lang="tr-TR" sz="2600" dirty="0"/>
              <a:t>rağmen hemoglobin düzeyi 10 g/dL’nin </a:t>
            </a:r>
            <a:r>
              <a:rPr lang="tr-TR" sz="2600" dirty="0" smtClean="0"/>
              <a:t>altında ise</a:t>
            </a:r>
          </a:p>
          <a:p>
            <a:pPr marL="0" indent="0">
              <a:buNone/>
            </a:pPr>
            <a:r>
              <a:rPr lang="tr-TR" sz="2600" dirty="0"/>
              <a:t> </a:t>
            </a:r>
            <a:r>
              <a:rPr lang="tr-TR" sz="2600" dirty="0" smtClean="0"/>
              <a:t>           EPO  </a:t>
            </a:r>
            <a:endParaRPr lang="tr-TR" sz="2600" dirty="0"/>
          </a:p>
        </p:txBody>
      </p:sp>
      <p:sp>
        <p:nvSpPr>
          <p:cNvPr id="4" name="Sağ Ok 3"/>
          <p:cNvSpPr/>
          <p:nvPr/>
        </p:nvSpPr>
        <p:spPr>
          <a:xfrm>
            <a:off x="956589" y="4797772"/>
            <a:ext cx="43204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18419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Fonksiyonlarının Değerlendirilmesi</a:t>
            </a:r>
          </a:p>
        </p:txBody>
      </p:sp>
      <p:sp>
        <p:nvSpPr>
          <p:cNvPr id="3" name="İçerik Yer Tutucusu 2"/>
          <p:cNvSpPr>
            <a:spLocks noGrp="1"/>
          </p:cNvSpPr>
          <p:nvPr>
            <p:ph idx="1"/>
          </p:nvPr>
        </p:nvSpPr>
        <p:spPr/>
        <p:txBody>
          <a:bodyPr>
            <a:normAutofit/>
          </a:bodyPr>
          <a:lstStyle/>
          <a:p>
            <a:pPr marL="0" indent="0">
              <a:buNone/>
            </a:pPr>
            <a:r>
              <a:rPr lang="tr-TR" sz="2600" b="1" dirty="0" smtClean="0"/>
              <a:t>Kreatinin</a:t>
            </a:r>
          </a:p>
          <a:p>
            <a:r>
              <a:rPr lang="tr-TR" sz="2600" dirty="0" smtClean="0"/>
              <a:t>Diyetle alınan hayvansal proteinlerden ve iskelet kasındaki fosfokreatinin metabolizması sonucu</a:t>
            </a:r>
          </a:p>
          <a:p>
            <a:r>
              <a:rPr lang="tr-TR" sz="2600" dirty="0" smtClean="0"/>
              <a:t>Proteine bağlanmaz, glomerüllerden serbestçe filtre olur, tübüler reabsorbsyona uğramaz.</a:t>
            </a:r>
          </a:p>
          <a:p>
            <a:r>
              <a:rPr lang="tr-TR" sz="2600" dirty="0" smtClean="0"/>
              <a:t>Proksimal tübülden sekresyon       idrardaki kreatinin %10-40</a:t>
            </a:r>
          </a:p>
          <a:p>
            <a:pPr marL="0" indent="0">
              <a:buNone/>
            </a:pPr>
            <a:r>
              <a:rPr lang="tr-TR" sz="2600" dirty="0" smtClean="0"/>
              <a:t>    Sekresyonun arttığı durumlarda GFR yanlış yüksek </a:t>
            </a:r>
          </a:p>
        </p:txBody>
      </p:sp>
      <p:sp>
        <p:nvSpPr>
          <p:cNvPr id="5" name="Sağ Ok 4"/>
          <p:cNvSpPr/>
          <p:nvPr/>
        </p:nvSpPr>
        <p:spPr>
          <a:xfrm>
            <a:off x="4932039" y="3933056"/>
            <a:ext cx="360041"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6" name="Sağa Bükülü Ok 5"/>
          <p:cNvSpPr/>
          <p:nvPr/>
        </p:nvSpPr>
        <p:spPr>
          <a:xfrm>
            <a:off x="251520" y="4221088"/>
            <a:ext cx="504056" cy="792088"/>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0963241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Klinik Müdahaleler</a:t>
            </a:r>
          </a:p>
        </p:txBody>
      </p:sp>
      <p:sp>
        <p:nvSpPr>
          <p:cNvPr id="3" name="İçerik Yer Tutucusu 2"/>
          <p:cNvSpPr>
            <a:spLocks noGrp="1"/>
          </p:cNvSpPr>
          <p:nvPr>
            <p:ph idx="1"/>
          </p:nvPr>
        </p:nvSpPr>
        <p:spPr/>
        <p:txBody>
          <a:bodyPr>
            <a:normAutofit/>
          </a:bodyPr>
          <a:lstStyle/>
          <a:p>
            <a:pPr marL="0" indent="0">
              <a:buNone/>
            </a:pPr>
            <a:r>
              <a:rPr lang="tr-TR" sz="2600" b="1" dirty="0" smtClean="0"/>
              <a:t>Mineral ve Kemik Bozukluğu</a:t>
            </a:r>
          </a:p>
          <a:p>
            <a:r>
              <a:rPr lang="tr-TR" sz="2600" dirty="0" smtClean="0"/>
              <a:t>Evre 3 KBH</a:t>
            </a:r>
          </a:p>
          <a:p>
            <a:pPr lvl="1"/>
            <a:r>
              <a:rPr lang="tr-TR" sz="2600" dirty="0" smtClean="0"/>
              <a:t>Hiperfosfatemi</a:t>
            </a:r>
          </a:p>
          <a:p>
            <a:pPr lvl="1"/>
            <a:r>
              <a:rPr lang="tr-TR" sz="2600" dirty="0" smtClean="0"/>
              <a:t>PTH </a:t>
            </a:r>
          </a:p>
          <a:p>
            <a:pPr lvl="1"/>
            <a:r>
              <a:rPr lang="tr-TR" sz="2600" dirty="0" smtClean="0"/>
              <a:t>1,25(OH)2D </a:t>
            </a:r>
          </a:p>
          <a:p>
            <a:pPr lvl="1"/>
            <a:r>
              <a:rPr lang="tr-TR" sz="2600" dirty="0" smtClean="0"/>
              <a:t>İntestinal Ca emiliminde </a:t>
            </a:r>
          </a:p>
        </p:txBody>
      </p:sp>
      <p:sp>
        <p:nvSpPr>
          <p:cNvPr id="4" name="Yukarı Ok 3"/>
          <p:cNvSpPr/>
          <p:nvPr/>
        </p:nvSpPr>
        <p:spPr>
          <a:xfrm>
            <a:off x="1965862" y="3038071"/>
            <a:ext cx="288032" cy="35663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5" name="Aşağı Ok 4"/>
          <p:cNvSpPr/>
          <p:nvPr/>
        </p:nvSpPr>
        <p:spPr>
          <a:xfrm>
            <a:off x="2936102" y="3573016"/>
            <a:ext cx="307169" cy="36004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6" name="Aşağı Ok 5"/>
          <p:cNvSpPr/>
          <p:nvPr/>
        </p:nvSpPr>
        <p:spPr>
          <a:xfrm>
            <a:off x="4602265" y="4077072"/>
            <a:ext cx="307169" cy="34078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039863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Klinik Müdahaleler</a:t>
            </a:r>
          </a:p>
        </p:txBody>
      </p:sp>
      <p:sp>
        <p:nvSpPr>
          <p:cNvPr id="3" name="İçerik Yer Tutucusu 2"/>
          <p:cNvSpPr>
            <a:spLocks noGrp="1"/>
          </p:cNvSpPr>
          <p:nvPr>
            <p:ph idx="1"/>
          </p:nvPr>
        </p:nvSpPr>
        <p:spPr/>
        <p:txBody>
          <a:bodyPr>
            <a:noAutofit/>
          </a:bodyPr>
          <a:lstStyle/>
          <a:p>
            <a:r>
              <a:rPr lang="tr-TR" sz="2600" dirty="0" smtClean="0"/>
              <a:t>Diyette </a:t>
            </a:r>
            <a:r>
              <a:rPr lang="tr-TR" sz="2600" dirty="0"/>
              <a:t>fosfor </a:t>
            </a:r>
            <a:r>
              <a:rPr lang="tr-TR" sz="2600" dirty="0" smtClean="0"/>
              <a:t>kısıtlaması</a:t>
            </a:r>
          </a:p>
          <a:p>
            <a:r>
              <a:rPr lang="tr-TR" sz="2600" dirty="0"/>
              <a:t>F</a:t>
            </a:r>
            <a:r>
              <a:rPr lang="tr-TR" sz="2600" dirty="0" smtClean="0"/>
              <a:t>osfor </a:t>
            </a:r>
            <a:r>
              <a:rPr lang="tr-TR" sz="2600" dirty="0"/>
              <a:t>bağlayıcı ilaçlar (kalsiyum asetat, </a:t>
            </a:r>
            <a:r>
              <a:rPr lang="tr-TR" sz="2600" dirty="0" smtClean="0"/>
              <a:t>sevalemer)</a:t>
            </a:r>
          </a:p>
          <a:p>
            <a:r>
              <a:rPr lang="tr-TR" sz="2600" dirty="0"/>
              <a:t>A</a:t>
            </a:r>
            <a:r>
              <a:rPr lang="tr-TR" sz="2600" dirty="0" smtClean="0"/>
              <a:t>ktif </a:t>
            </a:r>
            <a:r>
              <a:rPr lang="tr-TR" sz="2600" dirty="0"/>
              <a:t>D vitamini (</a:t>
            </a:r>
            <a:r>
              <a:rPr lang="tr-TR" sz="2600" dirty="0" smtClean="0"/>
              <a:t>kalsitriol)</a:t>
            </a:r>
          </a:p>
          <a:p>
            <a:r>
              <a:rPr lang="tr-TR" sz="2600" dirty="0" smtClean="0"/>
              <a:t>D </a:t>
            </a:r>
            <a:r>
              <a:rPr lang="tr-TR" sz="2600" dirty="0"/>
              <a:t>vitamini analogları (</a:t>
            </a:r>
            <a:r>
              <a:rPr lang="tr-TR" sz="2600" dirty="0" smtClean="0"/>
              <a:t>parikalsitol)</a:t>
            </a:r>
          </a:p>
          <a:p>
            <a:r>
              <a:rPr lang="tr-TR" sz="2600" dirty="0"/>
              <a:t>K</a:t>
            </a:r>
            <a:r>
              <a:rPr lang="tr-TR" sz="2600" dirty="0" smtClean="0"/>
              <a:t>alsiyum duyarlaştırıcı </a:t>
            </a:r>
            <a:r>
              <a:rPr lang="tr-TR" sz="2600" dirty="0"/>
              <a:t>ilaçlar (sinakalset) </a:t>
            </a:r>
            <a:endParaRPr lang="tr-TR" sz="2600" dirty="0" smtClean="0"/>
          </a:p>
          <a:p>
            <a:r>
              <a:rPr lang="tr-TR" sz="2600" dirty="0" smtClean="0"/>
              <a:t>Paratiroidektomi </a:t>
            </a:r>
          </a:p>
        </p:txBody>
      </p:sp>
    </p:spTree>
    <p:extLst>
      <p:ext uri="{BB962C8B-B14F-4D97-AF65-F5344CB8AC3E}">
        <p14:creationId xmlns:p14="http://schemas.microsoft.com/office/powerpoint/2010/main" val="31842881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Klinik Müdahaleler</a:t>
            </a:r>
          </a:p>
        </p:txBody>
      </p:sp>
      <p:sp>
        <p:nvSpPr>
          <p:cNvPr id="3" name="İçerik Yer Tutucusu 2"/>
          <p:cNvSpPr>
            <a:spLocks noGrp="1"/>
          </p:cNvSpPr>
          <p:nvPr>
            <p:ph idx="1"/>
          </p:nvPr>
        </p:nvSpPr>
        <p:spPr/>
        <p:txBody>
          <a:bodyPr>
            <a:normAutofit/>
          </a:bodyPr>
          <a:lstStyle/>
          <a:p>
            <a:pPr marL="0" indent="0">
              <a:buNone/>
            </a:pPr>
            <a:r>
              <a:rPr lang="tr-TR" sz="2600" b="1" dirty="0" smtClean="0"/>
              <a:t>KVS hastalıkları</a:t>
            </a:r>
          </a:p>
          <a:p>
            <a:r>
              <a:rPr lang="tr-TR" sz="2600" dirty="0" smtClean="0"/>
              <a:t>KBH’da kardiyovasküler problemler normal popülasyona göre  20 kat daha sık</a:t>
            </a:r>
          </a:p>
          <a:p>
            <a:r>
              <a:rPr lang="tr-TR" sz="2600" dirty="0" smtClean="0"/>
              <a:t>DM, hipertansiyon, hiperlipidemi, sedanter yaşam, sigara </a:t>
            </a:r>
          </a:p>
          <a:p>
            <a:r>
              <a:rPr lang="tr-TR" sz="2600" dirty="0" smtClean="0"/>
              <a:t>Üremi ile ilişkili risk faktörler; oksidatif stres, endotel bozukluğu, hipervolemi, üremik toksinler, vasküler kalsifikasyon </a:t>
            </a:r>
            <a:endParaRPr lang="tr-TR" sz="2600" dirty="0"/>
          </a:p>
        </p:txBody>
      </p:sp>
    </p:spTree>
    <p:extLst>
      <p:ext uri="{BB962C8B-B14F-4D97-AF65-F5344CB8AC3E}">
        <p14:creationId xmlns:p14="http://schemas.microsoft.com/office/powerpoint/2010/main" val="28412305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Klinik Müdahaleler</a:t>
            </a:r>
          </a:p>
        </p:txBody>
      </p:sp>
      <p:sp>
        <p:nvSpPr>
          <p:cNvPr id="3" name="İçerik Yer Tutucusu 2"/>
          <p:cNvSpPr>
            <a:spLocks noGrp="1"/>
          </p:cNvSpPr>
          <p:nvPr>
            <p:ph idx="1"/>
          </p:nvPr>
        </p:nvSpPr>
        <p:spPr/>
        <p:txBody>
          <a:bodyPr>
            <a:noAutofit/>
          </a:bodyPr>
          <a:lstStyle/>
          <a:p>
            <a:pPr marL="0" indent="0">
              <a:buNone/>
            </a:pPr>
            <a:r>
              <a:rPr lang="tr-TR" sz="2600" b="1" dirty="0" smtClean="0">
                <a:latin typeface="+mj-lt"/>
              </a:rPr>
              <a:t>KBH’da Kan Basıncı</a:t>
            </a:r>
          </a:p>
          <a:p>
            <a:pPr marL="0" indent="0">
              <a:buNone/>
            </a:pPr>
            <a:endParaRPr lang="tr-TR" sz="2600" b="1" dirty="0">
              <a:latin typeface="+mj-lt"/>
            </a:endParaRPr>
          </a:p>
          <a:p>
            <a:pPr marL="0" indent="0">
              <a:buNone/>
            </a:pPr>
            <a:endParaRPr lang="tr-TR" sz="2600" b="1" dirty="0" smtClean="0">
              <a:latin typeface="+mj-lt"/>
            </a:endParaRPr>
          </a:p>
          <a:p>
            <a:pPr marL="0" indent="0">
              <a:buNone/>
            </a:pPr>
            <a:endParaRPr lang="tr-TR" sz="2600" b="1" dirty="0">
              <a:latin typeface="+mj-lt"/>
            </a:endParaRPr>
          </a:p>
          <a:p>
            <a:pPr marL="0" indent="0">
              <a:buNone/>
            </a:pPr>
            <a:endParaRPr lang="tr-TR" sz="2600" b="1" dirty="0" smtClean="0">
              <a:latin typeface="+mj-lt"/>
            </a:endParaRPr>
          </a:p>
          <a:p>
            <a:pPr marL="0" indent="0">
              <a:buNone/>
            </a:pPr>
            <a:endParaRPr lang="tr-TR" sz="2600" b="1" dirty="0">
              <a:latin typeface="+mj-lt"/>
            </a:endParaRPr>
          </a:p>
          <a:p>
            <a:r>
              <a:rPr lang="tr-TR" sz="2600" dirty="0" smtClean="0">
                <a:latin typeface="+mj-lt"/>
              </a:rPr>
              <a:t>Tedavi </a:t>
            </a:r>
            <a:r>
              <a:rPr lang="tr-TR" sz="2600" dirty="0">
                <a:latin typeface="+mj-lt"/>
              </a:rPr>
              <a:t>başladıktan 1-2 hafta sonra eGFH ve serum potayum seviye ölçümü </a:t>
            </a:r>
            <a:r>
              <a:rPr lang="tr-TR" sz="2600" dirty="0" smtClean="0">
                <a:latin typeface="+mj-lt"/>
              </a:rPr>
              <a:t>tekrarlanmalı</a:t>
            </a:r>
          </a:p>
          <a:p>
            <a:r>
              <a:rPr lang="tr-TR" sz="2600" dirty="0" smtClean="0">
                <a:latin typeface="+mj-lt"/>
              </a:rPr>
              <a:t>eGFH </a:t>
            </a:r>
            <a:r>
              <a:rPr lang="tr-TR" sz="2600" dirty="0">
                <a:latin typeface="+mj-lt"/>
              </a:rPr>
              <a:t>tedavi öncesi değerden %25'ten fazla </a:t>
            </a:r>
            <a:r>
              <a:rPr lang="tr-TR" sz="2600" dirty="0" smtClean="0">
                <a:latin typeface="+mj-lt"/>
              </a:rPr>
              <a:t>düşüş </a:t>
            </a:r>
            <a:r>
              <a:rPr lang="tr-TR" sz="2600" dirty="0">
                <a:latin typeface="+mj-lt"/>
              </a:rPr>
              <a:t>veya kreatinin seviyesi %30dan fazla arttıysa ACE inhibitörü/ARB tedavisi kesilmelidir.</a:t>
            </a:r>
            <a:endParaRPr lang="tr-TR" sz="2600" b="1"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3" y="2093883"/>
            <a:ext cx="9139671" cy="214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2864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Klinik Müdahaleler</a:t>
            </a:r>
          </a:p>
        </p:txBody>
      </p:sp>
      <p:sp>
        <p:nvSpPr>
          <p:cNvPr id="3" name="İçerik Yer Tutucusu 2"/>
          <p:cNvSpPr>
            <a:spLocks noGrp="1"/>
          </p:cNvSpPr>
          <p:nvPr>
            <p:ph idx="1"/>
          </p:nvPr>
        </p:nvSpPr>
        <p:spPr/>
        <p:txBody>
          <a:bodyPr>
            <a:normAutofit/>
          </a:bodyPr>
          <a:lstStyle/>
          <a:p>
            <a:pPr marL="0" indent="0">
              <a:buNone/>
            </a:pPr>
            <a:r>
              <a:rPr lang="tr-TR" sz="2600" b="1" dirty="0" smtClean="0"/>
              <a:t>Hiperlipidemi</a:t>
            </a:r>
            <a:endParaRPr lang="tr-TR" sz="26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3838"/>
            <a:ext cx="9144000" cy="267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5533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Klinik Müdahaleler</a:t>
            </a:r>
          </a:p>
        </p:txBody>
      </p:sp>
      <p:sp>
        <p:nvSpPr>
          <p:cNvPr id="3" name="İçerik Yer Tutucusu 2"/>
          <p:cNvSpPr>
            <a:spLocks noGrp="1"/>
          </p:cNvSpPr>
          <p:nvPr>
            <p:ph idx="1"/>
          </p:nvPr>
        </p:nvSpPr>
        <p:spPr/>
        <p:txBody>
          <a:bodyPr>
            <a:normAutofit/>
          </a:bodyPr>
          <a:lstStyle/>
          <a:p>
            <a:pPr marL="0" indent="0">
              <a:buNone/>
            </a:pPr>
            <a:r>
              <a:rPr lang="tr-TR" sz="2600" b="1" dirty="0" smtClean="0"/>
              <a:t>Hiperpotasemi</a:t>
            </a:r>
          </a:p>
          <a:p>
            <a:r>
              <a:rPr lang="tr-TR" sz="2600" dirty="0" smtClean="0"/>
              <a:t>K&gt;5,5 mmol/L</a:t>
            </a:r>
          </a:p>
          <a:p>
            <a:r>
              <a:rPr lang="tr-TR" sz="2600" dirty="0" smtClean="0"/>
              <a:t>SDBY oluşana kadar genellikle yükselmez</a:t>
            </a:r>
          </a:p>
          <a:p>
            <a:endParaRPr lang="tr-TR" sz="2600" dirty="0"/>
          </a:p>
          <a:p>
            <a:pPr marL="0" indent="0">
              <a:buNone/>
            </a:pPr>
            <a:r>
              <a:rPr lang="tr-TR" sz="2600" b="1" dirty="0" smtClean="0"/>
              <a:t>Metabolik asidoz</a:t>
            </a:r>
          </a:p>
          <a:p>
            <a:r>
              <a:rPr lang="tr-TR" sz="2600" dirty="0" smtClean="0"/>
              <a:t>Evre 3a’dan sonra gelişme ihtimali artar</a:t>
            </a:r>
          </a:p>
          <a:p>
            <a:r>
              <a:rPr lang="tr-TR" sz="2600" dirty="0" smtClean="0"/>
              <a:t>Hedef HCO3; </a:t>
            </a:r>
            <a:r>
              <a:rPr lang="tr-TR" sz="2600" dirty="0"/>
              <a:t>23-29 </a:t>
            </a:r>
            <a:r>
              <a:rPr lang="tr-TR" sz="2600" dirty="0" smtClean="0"/>
              <a:t>mEq/L       üst düzey hedeflenmeli </a:t>
            </a:r>
          </a:p>
          <a:p>
            <a:endParaRPr lang="tr-TR" sz="2600" dirty="0"/>
          </a:p>
        </p:txBody>
      </p:sp>
      <p:sp>
        <p:nvSpPr>
          <p:cNvPr id="4" name="Sağ Ok 3"/>
          <p:cNvSpPr/>
          <p:nvPr/>
        </p:nvSpPr>
        <p:spPr>
          <a:xfrm>
            <a:off x="4528956" y="4598982"/>
            <a:ext cx="288032" cy="21602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241883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Nörolojik Problemler</a:t>
            </a:r>
          </a:p>
          <a:p>
            <a:r>
              <a:rPr lang="tr-TR" sz="2600" dirty="0" smtClean="0"/>
              <a:t>KBH sebebi, elektrolit bozuklukları, üremik toksinler, beslenme bozuklukları, kan basıncındaki düzensizlikler</a:t>
            </a:r>
          </a:p>
          <a:p>
            <a:r>
              <a:rPr lang="tr-TR" sz="2600" dirty="0" smtClean="0"/>
              <a:t>Periferal nöropati </a:t>
            </a:r>
          </a:p>
          <a:p>
            <a:r>
              <a:rPr lang="tr-TR" sz="2600" dirty="0" smtClean="0"/>
              <a:t>Otonomik nöropati</a:t>
            </a:r>
          </a:p>
          <a:p>
            <a:r>
              <a:rPr lang="tr-TR" sz="2600" dirty="0" smtClean="0"/>
              <a:t>Huzursuz bacak sendromu</a:t>
            </a:r>
          </a:p>
          <a:p>
            <a:r>
              <a:rPr lang="tr-TR" sz="2600" dirty="0" smtClean="0"/>
              <a:t>Uyku bozuklukları </a:t>
            </a:r>
          </a:p>
          <a:p>
            <a:endParaRPr lang="tr-TR" sz="2600" dirty="0"/>
          </a:p>
        </p:txBody>
      </p:sp>
    </p:spTree>
    <p:extLst>
      <p:ext uri="{BB962C8B-B14F-4D97-AF65-F5344CB8AC3E}">
        <p14:creationId xmlns:p14="http://schemas.microsoft.com/office/powerpoint/2010/main" val="17848767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0" indent="0">
              <a:buNone/>
            </a:pPr>
            <a:r>
              <a:rPr lang="tr-TR" sz="2600" b="1" dirty="0" smtClean="0"/>
              <a:t>Beslenme</a:t>
            </a:r>
          </a:p>
          <a:p>
            <a:r>
              <a:rPr lang="tr-TR" sz="2600" dirty="0"/>
              <a:t>Diyalize girmeyen eGFR &lt;60 mL/dk/1.73 m </a:t>
            </a:r>
            <a:r>
              <a:rPr lang="tr-TR" sz="2600" baseline="30000" dirty="0"/>
              <a:t>2</a:t>
            </a:r>
            <a:r>
              <a:rPr lang="tr-TR" sz="2600" dirty="0"/>
              <a:t> olan çoğu hasta </a:t>
            </a:r>
            <a:r>
              <a:rPr lang="tr-TR" sz="2600" dirty="0" smtClean="0"/>
              <a:t>için;</a:t>
            </a:r>
          </a:p>
          <a:p>
            <a:pPr lvl="1"/>
            <a:r>
              <a:rPr lang="tr-TR" sz="2600" dirty="0"/>
              <a:t>Günlük protein alımı 0.8 </a:t>
            </a:r>
            <a:r>
              <a:rPr lang="tr-TR" sz="2600" dirty="0" smtClean="0"/>
              <a:t>g/kg</a:t>
            </a:r>
          </a:p>
          <a:p>
            <a:pPr lvl="1"/>
            <a:r>
              <a:rPr lang="tr-TR" sz="2600" dirty="0"/>
              <a:t>Sebze açısından zengin bir </a:t>
            </a:r>
            <a:r>
              <a:rPr lang="tr-TR" sz="2600" dirty="0" smtClean="0"/>
              <a:t>diyet</a:t>
            </a:r>
          </a:p>
          <a:p>
            <a:pPr lvl="1"/>
            <a:r>
              <a:rPr lang="tr-TR" sz="2600" dirty="0" smtClean="0"/>
              <a:t>Hipertansif</a:t>
            </a:r>
            <a:r>
              <a:rPr lang="tr-TR" sz="2600" dirty="0"/>
              <a:t>, aşırı hacim yüklemesi veya proteinürik olan bireyler </a:t>
            </a:r>
            <a:r>
              <a:rPr lang="tr-TR" sz="2600" dirty="0" smtClean="0"/>
              <a:t>arasında 5 </a:t>
            </a:r>
            <a:r>
              <a:rPr lang="tr-TR" sz="2600" dirty="0"/>
              <a:t>g/gün </a:t>
            </a:r>
            <a:r>
              <a:rPr lang="tr-TR" sz="2600" dirty="0" smtClean="0"/>
              <a:t>tuz (olmayan bireyler için </a:t>
            </a:r>
            <a:r>
              <a:rPr lang="tr-TR" sz="2600" dirty="0"/>
              <a:t>5,75 g/gün tuz</a:t>
            </a:r>
            <a:r>
              <a:rPr lang="tr-TR" sz="2600" dirty="0" smtClean="0"/>
              <a:t>)</a:t>
            </a:r>
          </a:p>
        </p:txBody>
      </p:sp>
    </p:spTree>
    <p:extLst>
      <p:ext uri="{BB962C8B-B14F-4D97-AF65-F5344CB8AC3E}">
        <p14:creationId xmlns:p14="http://schemas.microsoft.com/office/powerpoint/2010/main" val="22062573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Kronik böbrek hastalığı</a:t>
            </a:r>
          </a:p>
        </p:txBody>
      </p:sp>
      <p:sp>
        <p:nvSpPr>
          <p:cNvPr id="3" name="İçerik Yer Tutucusu 2"/>
          <p:cNvSpPr>
            <a:spLocks noGrp="1"/>
          </p:cNvSpPr>
          <p:nvPr>
            <p:ph idx="1"/>
          </p:nvPr>
        </p:nvSpPr>
        <p:spPr/>
        <p:txBody>
          <a:bodyPr>
            <a:normAutofit/>
          </a:bodyPr>
          <a:lstStyle/>
          <a:p>
            <a:pPr marL="57150" indent="0">
              <a:buNone/>
            </a:pPr>
            <a:r>
              <a:rPr lang="tr-TR" sz="2600" b="1" dirty="0" smtClean="0"/>
              <a:t>Beslenme</a:t>
            </a:r>
          </a:p>
          <a:p>
            <a:pPr lvl="1"/>
            <a:r>
              <a:rPr lang="tr-TR" sz="2600" dirty="0"/>
              <a:t>Potasyum alımı, serum potasyum seviyelerine göre yönlendirilmelidir</a:t>
            </a:r>
            <a:r>
              <a:rPr lang="tr-TR" sz="2600" dirty="0" smtClean="0"/>
              <a:t>.</a:t>
            </a:r>
          </a:p>
          <a:p>
            <a:pPr lvl="1"/>
            <a:r>
              <a:rPr lang="tr-TR" sz="2600" dirty="0" smtClean="0"/>
              <a:t>Serum </a:t>
            </a:r>
            <a:r>
              <a:rPr lang="tr-TR" sz="2600" dirty="0"/>
              <a:t>fosfor konsantrasyonu normal olsa bile maksimum fosfor alımı 0,8 ila 1 </a:t>
            </a:r>
            <a:r>
              <a:rPr lang="tr-TR" sz="2600" dirty="0" smtClean="0"/>
              <a:t>g/gün</a:t>
            </a:r>
          </a:p>
          <a:p>
            <a:pPr lvl="1"/>
            <a:r>
              <a:rPr lang="tr-TR" sz="2600" dirty="0"/>
              <a:t>Maksimum kalori alımı 25 ila 35 </a:t>
            </a:r>
            <a:r>
              <a:rPr lang="tr-TR" sz="2600" dirty="0" smtClean="0"/>
              <a:t>kcal/kg/gün</a:t>
            </a:r>
          </a:p>
          <a:p>
            <a:pPr lvl="1"/>
            <a:r>
              <a:rPr lang="tr-TR" sz="2600" dirty="0"/>
              <a:t>Maksimum yağ alımı, günlük enerji alımının  </a:t>
            </a:r>
            <a:r>
              <a:rPr lang="tr-TR" sz="2600" dirty="0" smtClean="0"/>
              <a:t>&lt; </a:t>
            </a:r>
            <a:r>
              <a:rPr lang="tr-TR" sz="2600" dirty="0"/>
              <a:t>%</a:t>
            </a:r>
            <a:r>
              <a:rPr lang="tr-TR" sz="2600" dirty="0" smtClean="0"/>
              <a:t>30'u</a:t>
            </a:r>
            <a:r>
              <a:rPr lang="tr-TR" sz="2600" dirty="0"/>
              <a:t>, doymuş yağ &lt; </a:t>
            </a:r>
            <a:r>
              <a:rPr lang="tr-TR" sz="2600" dirty="0" smtClean="0"/>
              <a:t>%10</a:t>
            </a:r>
          </a:p>
          <a:p>
            <a:pPr lvl="1"/>
            <a:r>
              <a:rPr lang="tr-TR" sz="2600" dirty="0"/>
              <a:t>Günlük diyet lifi alımı 25 ila 34 </a:t>
            </a:r>
            <a:r>
              <a:rPr lang="tr-TR" sz="2600" dirty="0" smtClean="0"/>
              <a:t>g/gün</a:t>
            </a:r>
          </a:p>
          <a:p>
            <a:pPr lvl="1"/>
            <a:endParaRPr lang="tr-TR" sz="2600" dirty="0"/>
          </a:p>
        </p:txBody>
      </p:sp>
    </p:spTree>
    <p:extLst>
      <p:ext uri="{BB962C8B-B14F-4D97-AF65-F5344CB8AC3E}">
        <p14:creationId xmlns:p14="http://schemas.microsoft.com/office/powerpoint/2010/main" val="27320569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KBH’da bazı ilaç dozları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14257110"/>
              </p:ext>
            </p:extLst>
          </p:nvPr>
        </p:nvGraphicFramePr>
        <p:xfrm>
          <a:off x="313184" y="1556792"/>
          <a:ext cx="8435280" cy="5184003"/>
        </p:xfrm>
        <a:graphic>
          <a:graphicData uri="http://schemas.openxmlformats.org/drawingml/2006/table">
            <a:tbl>
              <a:tblPr firstRow="1" bandRow="1">
                <a:tableStyleId>{08FB837D-C827-4EFA-A057-4D05807E0F7C}</a:tableStyleId>
              </a:tblPr>
              <a:tblGrid>
                <a:gridCol w="1687056"/>
                <a:gridCol w="1687056"/>
                <a:gridCol w="1687056"/>
                <a:gridCol w="1687056"/>
                <a:gridCol w="1687056"/>
              </a:tblGrid>
              <a:tr h="432003">
                <a:tc>
                  <a:txBody>
                    <a:bodyPr/>
                    <a:lstStyle/>
                    <a:p>
                      <a:pPr algn="ctr"/>
                      <a:r>
                        <a:rPr lang="tr-TR" dirty="0" smtClean="0"/>
                        <a:t>İlaç adı</a:t>
                      </a:r>
                      <a:endParaRPr lang="tr-TR" dirty="0"/>
                    </a:p>
                  </a:txBody>
                  <a:tcPr/>
                </a:tc>
                <a:tc>
                  <a:txBody>
                    <a:bodyPr/>
                    <a:lstStyle/>
                    <a:p>
                      <a:pPr algn="ctr"/>
                      <a:r>
                        <a:rPr lang="tr-TR" dirty="0" smtClean="0"/>
                        <a:t>Yöntem</a:t>
                      </a:r>
                      <a:endParaRPr lang="tr-TR" dirty="0"/>
                    </a:p>
                  </a:txBody>
                  <a:tcPr/>
                </a:tc>
                <a:tc>
                  <a:txBody>
                    <a:bodyPr/>
                    <a:lstStyle/>
                    <a:p>
                      <a:pPr algn="ctr"/>
                      <a:r>
                        <a:rPr lang="tr-TR" dirty="0" smtClean="0"/>
                        <a:t>GFR</a:t>
                      </a:r>
                      <a:r>
                        <a:rPr lang="tr-TR" baseline="0" dirty="0" smtClean="0"/>
                        <a:t> </a:t>
                      </a:r>
                      <a:r>
                        <a:rPr lang="tr-TR" dirty="0" smtClean="0"/>
                        <a:t>&gt;50ml/dk</a:t>
                      </a:r>
                      <a:endParaRPr lang="tr-TR" dirty="0"/>
                    </a:p>
                  </a:txBody>
                  <a:tcPr/>
                </a:tc>
                <a:tc>
                  <a:txBody>
                    <a:bodyPr/>
                    <a:lstStyle/>
                    <a:p>
                      <a:pPr algn="ctr"/>
                      <a:r>
                        <a:rPr lang="tr-TR" dirty="0" smtClean="0"/>
                        <a:t>GFR 10-50</a:t>
                      </a:r>
                      <a:endParaRPr lang="tr-TR" dirty="0"/>
                    </a:p>
                  </a:txBody>
                  <a:tcPr/>
                </a:tc>
                <a:tc>
                  <a:txBody>
                    <a:bodyPr/>
                    <a:lstStyle/>
                    <a:p>
                      <a:pPr algn="ctr"/>
                      <a:r>
                        <a:rPr lang="tr-TR" dirty="0" smtClean="0"/>
                        <a:t>GFR &lt;10ml/dk</a:t>
                      </a:r>
                      <a:endParaRPr lang="tr-TR" dirty="0"/>
                    </a:p>
                  </a:txBody>
                  <a:tcPr/>
                </a:tc>
              </a:tr>
              <a:tr h="432000">
                <a:tc>
                  <a:txBody>
                    <a:bodyPr/>
                    <a:lstStyle/>
                    <a:p>
                      <a:pPr algn="ctr"/>
                      <a:r>
                        <a:rPr lang="tr-TR" sz="1800" dirty="0" smtClean="0"/>
                        <a:t>Amoksisilin </a:t>
                      </a:r>
                      <a:endParaRPr lang="tr-TR" dirty="0"/>
                    </a:p>
                  </a:txBody>
                  <a:tcPr/>
                </a:tc>
                <a:tc>
                  <a:txBody>
                    <a:bodyPr/>
                    <a:lstStyle/>
                    <a:p>
                      <a:pPr algn="ctr"/>
                      <a:r>
                        <a:rPr lang="tr-TR" dirty="0" smtClean="0"/>
                        <a:t>I</a:t>
                      </a:r>
                      <a:endParaRPr lang="tr-TR" dirty="0"/>
                    </a:p>
                  </a:txBody>
                  <a:tcPr/>
                </a:tc>
                <a:tc>
                  <a:txBody>
                    <a:bodyPr/>
                    <a:lstStyle/>
                    <a:p>
                      <a:pPr algn="ctr"/>
                      <a:r>
                        <a:rPr lang="tr-TR" dirty="0" smtClean="0"/>
                        <a:t>8</a:t>
                      </a:r>
                      <a:endParaRPr lang="tr-TR" dirty="0"/>
                    </a:p>
                  </a:txBody>
                  <a:tcPr/>
                </a:tc>
                <a:tc>
                  <a:txBody>
                    <a:bodyPr/>
                    <a:lstStyle/>
                    <a:p>
                      <a:pPr algn="ctr"/>
                      <a:r>
                        <a:rPr lang="tr-TR" dirty="0" smtClean="0"/>
                        <a:t>8-12</a:t>
                      </a:r>
                      <a:endParaRPr lang="tr-TR" dirty="0"/>
                    </a:p>
                  </a:txBody>
                  <a:tcPr/>
                </a:tc>
                <a:tc>
                  <a:txBody>
                    <a:bodyPr/>
                    <a:lstStyle/>
                    <a:p>
                      <a:pPr algn="ctr"/>
                      <a:r>
                        <a:rPr lang="tr-TR" dirty="0" smtClean="0"/>
                        <a:t>24</a:t>
                      </a:r>
                      <a:endParaRPr lang="tr-TR" dirty="0"/>
                    </a:p>
                  </a:txBody>
                  <a:tcPr/>
                </a:tc>
              </a:tr>
              <a:tr h="432000">
                <a:tc>
                  <a:txBody>
                    <a:bodyPr/>
                    <a:lstStyle/>
                    <a:p>
                      <a:pPr algn="ctr"/>
                      <a:r>
                        <a:rPr lang="tr-TR" sz="1800" dirty="0" smtClean="0"/>
                        <a:t>Aspirin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r>
              <a:tr h="432000">
                <a:tc>
                  <a:txBody>
                    <a:bodyPr/>
                    <a:lstStyle/>
                    <a:p>
                      <a:pPr algn="ctr"/>
                      <a:r>
                        <a:rPr lang="tr-TR" sz="1800" dirty="0" smtClean="0"/>
                        <a:t>Atorvastatin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r>
              <a:tr h="432000">
                <a:tc>
                  <a:txBody>
                    <a:bodyPr/>
                    <a:lstStyle/>
                    <a:p>
                      <a:pPr algn="ctr"/>
                      <a:r>
                        <a:rPr lang="tr-TR" sz="1800" dirty="0" smtClean="0"/>
                        <a:t>Azitromisin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r>
              <a:tr h="432000">
                <a:tc>
                  <a:txBody>
                    <a:bodyPr/>
                    <a:lstStyle/>
                    <a:p>
                      <a:pPr algn="ctr"/>
                      <a:r>
                        <a:rPr lang="tr-TR" sz="1800" dirty="0" smtClean="0"/>
                        <a:t>Diklofenak </a:t>
                      </a:r>
                      <a:endParaRPr lang="tr-TR" dirty="0"/>
                    </a:p>
                  </a:txBody>
                  <a:tcPr/>
                </a:tc>
                <a:tc>
                  <a:txBody>
                    <a:bodyPr/>
                    <a:lstStyle/>
                    <a:p>
                      <a:pPr algn="ctr"/>
                      <a:r>
                        <a:rPr lang="tr-TR" dirty="0" smtClean="0"/>
                        <a:t>D</a:t>
                      </a:r>
                      <a:endParaRPr lang="tr-TR" dirty="0"/>
                    </a:p>
                  </a:txBody>
                  <a:tcPr/>
                </a:tc>
                <a:tc>
                  <a:txBody>
                    <a:bodyPr/>
                    <a:lstStyle/>
                    <a:p>
                      <a:pPr algn="ctr"/>
                      <a:r>
                        <a:rPr lang="tr-TR" dirty="0" smtClean="0"/>
                        <a:t>%50-100</a:t>
                      </a:r>
                      <a:endParaRPr lang="tr-TR" dirty="0"/>
                    </a:p>
                  </a:txBody>
                  <a:tcPr/>
                </a:tc>
                <a:tc>
                  <a:txBody>
                    <a:bodyPr/>
                    <a:lstStyle/>
                    <a:p>
                      <a:pPr algn="ctr"/>
                      <a:r>
                        <a:rPr lang="tr-TR" dirty="0" smtClean="0"/>
                        <a:t>%25-50</a:t>
                      </a:r>
                      <a:endParaRPr lang="tr-TR" dirty="0"/>
                    </a:p>
                  </a:txBody>
                  <a:tcPr/>
                </a:tc>
                <a:tc>
                  <a:txBody>
                    <a:bodyPr/>
                    <a:lstStyle/>
                    <a:p>
                      <a:pPr algn="ctr"/>
                      <a:r>
                        <a:rPr lang="tr-TR" dirty="0" smtClean="0"/>
                        <a:t>%25</a:t>
                      </a:r>
                      <a:endParaRPr lang="tr-TR" dirty="0"/>
                    </a:p>
                  </a:txBody>
                  <a:tcPr/>
                </a:tc>
              </a:tr>
              <a:tr h="432000">
                <a:tc>
                  <a:txBody>
                    <a:bodyPr/>
                    <a:lstStyle/>
                    <a:p>
                      <a:pPr algn="ctr"/>
                      <a:r>
                        <a:rPr lang="tr-TR" sz="1800" dirty="0" smtClean="0"/>
                        <a:t>Furasemid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r>
              <a:tr h="432000">
                <a:tc>
                  <a:txBody>
                    <a:bodyPr/>
                    <a:lstStyle/>
                    <a:p>
                      <a:pPr algn="ctr"/>
                      <a:r>
                        <a:rPr lang="tr-TR" sz="1800" dirty="0" smtClean="0"/>
                        <a:t>Sefaklor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%50-100</a:t>
                      </a:r>
                      <a:endParaRPr lang="tr-TR" dirty="0"/>
                    </a:p>
                  </a:txBody>
                  <a:tcPr/>
                </a:tc>
                <a:tc>
                  <a:txBody>
                    <a:bodyPr/>
                    <a:lstStyle/>
                    <a:p>
                      <a:pPr algn="ctr"/>
                      <a:r>
                        <a:rPr lang="tr-TR" dirty="0" smtClean="0"/>
                        <a:t>%50</a:t>
                      </a:r>
                      <a:endParaRPr lang="tr-TR" dirty="0"/>
                    </a:p>
                  </a:txBody>
                  <a:tcPr/>
                </a:tc>
              </a:tr>
              <a:tr h="432000">
                <a:tc>
                  <a:txBody>
                    <a:bodyPr/>
                    <a:lstStyle/>
                    <a:p>
                      <a:pPr algn="ctr"/>
                      <a:r>
                        <a:rPr lang="tr-TR" sz="1800" dirty="0" smtClean="0"/>
                        <a:t>Ramipril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%50-75</a:t>
                      </a:r>
                      <a:endParaRPr lang="tr-TR" dirty="0"/>
                    </a:p>
                  </a:txBody>
                  <a:tcPr/>
                </a:tc>
                <a:tc>
                  <a:txBody>
                    <a:bodyPr/>
                    <a:lstStyle/>
                    <a:p>
                      <a:pPr algn="ctr"/>
                      <a:r>
                        <a:rPr lang="tr-TR" dirty="0" smtClean="0"/>
                        <a:t>%25-50</a:t>
                      </a:r>
                      <a:endParaRPr lang="tr-TR" dirty="0"/>
                    </a:p>
                  </a:txBody>
                  <a:tcPr/>
                </a:tc>
              </a:tr>
              <a:tr h="432000">
                <a:tc>
                  <a:txBody>
                    <a:bodyPr/>
                    <a:lstStyle/>
                    <a:p>
                      <a:pPr algn="ctr"/>
                      <a:r>
                        <a:rPr lang="tr-TR" sz="1800" dirty="0" smtClean="0"/>
                        <a:t>Amlodipin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c>
                  <a:txBody>
                    <a:bodyPr/>
                    <a:lstStyle/>
                    <a:p>
                      <a:pPr algn="ctr"/>
                      <a:r>
                        <a:rPr lang="tr-TR" dirty="0" smtClean="0"/>
                        <a:t>%50-75</a:t>
                      </a:r>
                      <a:endParaRPr lang="tr-TR" dirty="0"/>
                    </a:p>
                  </a:txBody>
                  <a:tcPr/>
                </a:tc>
              </a:tr>
              <a:tr h="432000">
                <a:tc>
                  <a:txBody>
                    <a:bodyPr/>
                    <a:lstStyle/>
                    <a:p>
                      <a:pPr algn="ctr"/>
                      <a:r>
                        <a:rPr lang="tr-TR" sz="1800" dirty="0" smtClean="0"/>
                        <a:t>Doksazosin </a:t>
                      </a:r>
                      <a:endParaRPr lang="tr-TR" dirty="0"/>
                    </a:p>
                  </a:txBody>
                  <a:tcPr/>
                </a:tc>
                <a:tc>
                  <a:txBody>
                    <a:bodyPr/>
                    <a:lstStyle/>
                    <a:p>
                      <a:pPr algn="ctr"/>
                      <a:r>
                        <a:rPr lang="tr-TR" dirty="0" smtClean="0"/>
                        <a:t>D</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c>
                  <a:txBody>
                    <a:bodyPr/>
                    <a:lstStyle/>
                    <a:p>
                      <a:pPr algn="ctr"/>
                      <a:r>
                        <a:rPr lang="tr-TR" dirty="0" smtClean="0"/>
                        <a:t>%100</a:t>
                      </a:r>
                      <a:endParaRPr lang="tr-TR" dirty="0"/>
                    </a:p>
                  </a:txBody>
                  <a:tcPr/>
                </a:tc>
              </a:tr>
              <a:tr h="432000">
                <a:tc>
                  <a:txBody>
                    <a:bodyPr/>
                    <a:lstStyle/>
                    <a:p>
                      <a:pPr algn="ctr"/>
                      <a:r>
                        <a:rPr lang="tr-TR" dirty="0" smtClean="0"/>
                        <a:t>Metformin</a:t>
                      </a:r>
                      <a:endParaRPr lang="tr-TR" dirty="0"/>
                    </a:p>
                  </a:txBody>
                  <a:tcPr/>
                </a:tc>
                <a:tc>
                  <a:txBody>
                    <a:bodyPr/>
                    <a:lstStyle/>
                    <a:p>
                      <a:pPr algn="ctr"/>
                      <a:r>
                        <a:rPr lang="tr-TR" dirty="0" smtClean="0"/>
                        <a:t>D</a:t>
                      </a:r>
                      <a:endParaRPr lang="tr-TR" dirty="0"/>
                    </a:p>
                  </a:txBody>
                  <a:tcPr/>
                </a:tc>
                <a:tc>
                  <a:txBody>
                    <a:bodyPr/>
                    <a:lstStyle/>
                    <a:p>
                      <a:pPr algn="ctr"/>
                      <a:r>
                        <a:rPr lang="tr-TR" dirty="0" smtClean="0"/>
                        <a:t>%50</a:t>
                      </a:r>
                      <a:endParaRPr lang="tr-TR" dirty="0"/>
                    </a:p>
                  </a:txBody>
                  <a:tcPr/>
                </a:tc>
                <a:tc>
                  <a:txBody>
                    <a:bodyPr/>
                    <a:lstStyle/>
                    <a:p>
                      <a:pPr algn="ctr"/>
                      <a:r>
                        <a:rPr lang="tr-TR" dirty="0" smtClean="0"/>
                        <a:t>%25</a:t>
                      </a:r>
                      <a:endParaRPr lang="tr-TR" dirty="0"/>
                    </a:p>
                  </a:txBody>
                  <a:tcPr/>
                </a:tc>
                <a:tc>
                  <a:txBody>
                    <a:bodyPr/>
                    <a:lstStyle/>
                    <a:p>
                      <a:pPr algn="ctr"/>
                      <a:r>
                        <a:rPr lang="tr-TR" dirty="0" smtClean="0"/>
                        <a:t>önerilmez</a:t>
                      </a:r>
                      <a:endParaRPr lang="tr-TR" dirty="0"/>
                    </a:p>
                  </a:txBody>
                  <a:tcPr/>
                </a:tc>
              </a:tr>
            </a:tbl>
          </a:graphicData>
        </a:graphic>
      </p:graphicFrame>
    </p:spTree>
    <p:extLst>
      <p:ext uri="{BB962C8B-B14F-4D97-AF65-F5344CB8AC3E}">
        <p14:creationId xmlns:p14="http://schemas.microsoft.com/office/powerpoint/2010/main" val="805072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Böbrek Fonksiyonlarının Değerlendirilmesi</a:t>
            </a:r>
          </a:p>
        </p:txBody>
      </p:sp>
      <p:sp>
        <p:nvSpPr>
          <p:cNvPr id="3" name="İçerik Yer Tutucusu 2"/>
          <p:cNvSpPr>
            <a:spLocks noGrp="1"/>
          </p:cNvSpPr>
          <p:nvPr>
            <p:ph idx="1"/>
          </p:nvPr>
        </p:nvSpPr>
        <p:spPr/>
        <p:txBody>
          <a:bodyPr>
            <a:normAutofit/>
          </a:bodyPr>
          <a:lstStyle/>
          <a:p>
            <a:pPr marL="0" indent="0">
              <a:buNone/>
            </a:pPr>
            <a:r>
              <a:rPr lang="tr-TR" sz="2600" b="1" dirty="0"/>
              <a:t>Kreatinin</a:t>
            </a:r>
            <a:endParaRPr lang="tr-TR" sz="2600" dirty="0" smtClean="0"/>
          </a:p>
          <a:p>
            <a:r>
              <a:rPr lang="tr-TR" sz="2600" dirty="0"/>
              <a:t>Trimetoprim, </a:t>
            </a:r>
            <a:r>
              <a:rPr lang="tr-TR" sz="2600" dirty="0" smtClean="0"/>
              <a:t>simetidin; sekresyon</a:t>
            </a:r>
          </a:p>
          <a:p>
            <a:r>
              <a:rPr lang="tr-TR" sz="2600" dirty="0" smtClean="0"/>
              <a:t>Kan kreatinin düzeyini artıran faktörler</a:t>
            </a:r>
          </a:p>
          <a:p>
            <a:pPr lvl="1"/>
            <a:r>
              <a:rPr lang="tr-TR" sz="2600" dirty="0" smtClean="0"/>
              <a:t>Etten zengin diyet, siyah ırk, erkek cinsiyet</a:t>
            </a:r>
            <a:endParaRPr lang="tr-TR" sz="2600" dirty="0"/>
          </a:p>
          <a:p>
            <a:r>
              <a:rPr lang="tr-TR" sz="2600" dirty="0"/>
              <a:t>Kan kreatinin düzeyini </a:t>
            </a:r>
            <a:r>
              <a:rPr lang="tr-TR" sz="2600" dirty="0" smtClean="0"/>
              <a:t>azaltan faktörler</a:t>
            </a:r>
          </a:p>
          <a:p>
            <a:pPr lvl="1"/>
            <a:r>
              <a:rPr lang="tr-TR" sz="2600" dirty="0" smtClean="0"/>
              <a:t>Vejeteryan diyet, beyaz ırk, kadın cinsiyet, ileri yaş, malnütrisyon, kronik böbrek hastalığı</a:t>
            </a:r>
            <a:endParaRPr lang="tr-TR" sz="2600" dirty="0"/>
          </a:p>
          <a:p>
            <a:endParaRPr lang="tr-TR" sz="2600" dirty="0" smtClean="0"/>
          </a:p>
        </p:txBody>
      </p:sp>
      <p:sp>
        <p:nvSpPr>
          <p:cNvPr id="4" name="Simge &quot;Yok&quot; 3"/>
          <p:cNvSpPr/>
          <p:nvPr/>
        </p:nvSpPr>
        <p:spPr>
          <a:xfrm>
            <a:off x="5507711" y="2132856"/>
            <a:ext cx="432048" cy="43204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734554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Sevk endikasyonları</a:t>
            </a:r>
            <a:endParaRPr lang="tr-TR" sz="3600" dirty="0"/>
          </a:p>
        </p:txBody>
      </p:sp>
      <p:sp>
        <p:nvSpPr>
          <p:cNvPr id="3" name="İçerik Yer Tutucusu 2"/>
          <p:cNvSpPr>
            <a:spLocks noGrp="1"/>
          </p:cNvSpPr>
          <p:nvPr>
            <p:ph idx="1"/>
          </p:nvPr>
        </p:nvSpPr>
        <p:spPr/>
        <p:txBody>
          <a:bodyPr>
            <a:noAutofit/>
          </a:bodyPr>
          <a:lstStyle/>
          <a:p>
            <a:r>
              <a:rPr lang="tr-TR" sz="2600" dirty="0"/>
              <a:t>Akut böbrek hasarı (ilk tedaviye </a:t>
            </a:r>
            <a:r>
              <a:rPr lang="tr-TR" sz="2600" dirty="0" smtClean="0"/>
              <a:t>yanıtsız)</a:t>
            </a:r>
          </a:p>
          <a:p>
            <a:r>
              <a:rPr lang="tr-TR" sz="2600" dirty="0" smtClean="0"/>
              <a:t>Hb &lt;10 g/dl </a:t>
            </a:r>
          </a:p>
          <a:p>
            <a:r>
              <a:rPr lang="tr-TR" sz="2600" dirty="0" smtClean="0"/>
              <a:t>Ailede </a:t>
            </a:r>
            <a:r>
              <a:rPr lang="tr-TR" sz="2600" dirty="0"/>
              <a:t>böbrek hastalığı </a:t>
            </a:r>
            <a:r>
              <a:rPr lang="tr-TR" sz="2600" dirty="0" smtClean="0"/>
              <a:t>öyküsü</a:t>
            </a:r>
          </a:p>
          <a:p>
            <a:r>
              <a:rPr lang="tr-TR" sz="2600" dirty="0" smtClean="0"/>
              <a:t>İdrarda eritrosit varlığı</a:t>
            </a:r>
          </a:p>
          <a:p>
            <a:r>
              <a:rPr lang="tr-TR" sz="2600" dirty="0"/>
              <a:t>GFR </a:t>
            </a:r>
            <a:r>
              <a:rPr lang="tr-TR" sz="2600" dirty="0" smtClean="0"/>
              <a:t>&lt;</a:t>
            </a:r>
            <a:r>
              <a:rPr lang="tr-TR" sz="2600" dirty="0"/>
              <a:t>45 ml/dk/1.73 m2 (GFR evre 3B-5</a:t>
            </a:r>
            <a:r>
              <a:rPr lang="tr-TR" sz="2600" dirty="0" smtClean="0"/>
              <a:t>)</a:t>
            </a:r>
          </a:p>
          <a:p>
            <a:r>
              <a:rPr lang="tr-TR" sz="2800" dirty="0" smtClean="0"/>
              <a:t>Kronik </a:t>
            </a:r>
            <a:r>
              <a:rPr lang="tr-TR" sz="2800" dirty="0"/>
              <a:t>böbrek hastalığının hızlı ilerlemesi</a:t>
            </a:r>
            <a:endParaRPr lang="tr-TR" sz="2600" dirty="0" smtClean="0"/>
          </a:p>
          <a:p>
            <a:pPr marL="0" indent="0">
              <a:buNone/>
            </a:pPr>
            <a:endParaRPr lang="tr-TR" sz="2600" dirty="0" smtClean="0"/>
          </a:p>
          <a:p>
            <a:endParaRPr lang="tr-TR" sz="2600" dirty="0"/>
          </a:p>
        </p:txBody>
      </p:sp>
    </p:spTree>
    <p:extLst>
      <p:ext uri="{BB962C8B-B14F-4D97-AF65-F5344CB8AC3E}">
        <p14:creationId xmlns:p14="http://schemas.microsoft.com/office/powerpoint/2010/main" val="40163471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Sevk endikasyonları</a:t>
            </a:r>
          </a:p>
        </p:txBody>
      </p:sp>
      <p:sp>
        <p:nvSpPr>
          <p:cNvPr id="3" name="İçerik Yer Tutucusu 2"/>
          <p:cNvSpPr>
            <a:spLocks noGrp="1"/>
          </p:cNvSpPr>
          <p:nvPr>
            <p:ph idx="1"/>
          </p:nvPr>
        </p:nvSpPr>
        <p:spPr/>
        <p:txBody>
          <a:bodyPr>
            <a:normAutofit/>
          </a:bodyPr>
          <a:lstStyle/>
          <a:p>
            <a:r>
              <a:rPr lang="tr-TR" sz="2600" dirty="0"/>
              <a:t>Refrakter hipertansiyon</a:t>
            </a:r>
          </a:p>
          <a:p>
            <a:r>
              <a:rPr lang="tr-TR" sz="2600" dirty="0"/>
              <a:t>Mineral ve kemik bozukluğu</a:t>
            </a:r>
          </a:p>
          <a:p>
            <a:r>
              <a:rPr lang="tr-TR" sz="2600" dirty="0"/>
              <a:t>Serum potasyumunda persistant </a:t>
            </a:r>
            <a:r>
              <a:rPr lang="tr-TR" sz="2600" dirty="0" smtClean="0"/>
              <a:t>anormallikler</a:t>
            </a:r>
          </a:p>
          <a:p>
            <a:r>
              <a:rPr lang="tr-TR" sz="2600" dirty="0"/>
              <a:t>Kalıcı albuminuria (ACR &gt; 300 mg/g veya proteinüri (&gt;500 mg/gün</a:t>
            </a:r>
            <a:r>
              <a:rPr lang="tr-TR" sz="2600" dirty="0" smtClean="0"/>
              <a:t>)</a:t>
            </a:r>
          </a:p>
          <a:p>
            <a:r>
              <a:rPr lang="tr-TR" sz="2600" dirty="0"/>
              <a:t>Ailevi böbrek hastalığı </a:t>
            </a:r>
            <a:endParaRPr lang="tr-TR" sz="2600" dirty="0" smtClean="0"/>
          </a:p>
          <a:p>
            <a:r>
              <a:rPr lang="tr-TR" sz="2600" dirty="0" smtClean="0"/>
              <a:t>Renal arter stenozu şüphesi</a:t>
            </a:r>
            <a:endParaRPr lang="tr-TR" sz="2600" dirty="0"/>
          </a:p>
          <a:p>
            <a:endParaRPr lang="tr-TR" sz="2600" dirty="0"/>
          </a:p>
          <a:p>
            <a:endParaRPr lang="tr-TR" sz="2600" dirty="0"/>
          </a:p>
        </p:txBody>
      </p:sp>
    </p:spTree>
    <p:extLst>
      <p:ext uri="{BB962C8B-B14F-4D97-AF65-F5344CB8AC3E}">
        <p14:creationId xmlns:p14="http://schemas.microsoft.com/office/powerpoint/2010/main" val="483907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b="1" dirty="0" smtClean="0"/>
              <a:t>VAKA</a:t>
            </a:r>
          </a:p>
          <a:p>
            <a:pPr marL="0" indent="0">
              <a:buNone/>
            </a:pPr>
            <a:r>
              <a:rPr lang="tr-TR" sz="2400" dirty="0" smtClean="0"/>
              <a:t>80 yaş kadın hasta,aktif şikayet yok. Rutin kontrol yaptırmak amacıyla tarafımıza başvurdu. </a:t>
            </a:r>
          </a:p>
          <a:p>
            <a:pPr marL="0" indent="0">
              <a:buNone/>
            </a:pPr>
            <a:r>
              <a:rPr lang="tr-TR" sz="2400" dirty="0" smtClean="0"/>
              <a:t>Bilinen DM (15 yıl), HT, dislipidemisi, KBH’sı mevcut.</a:t>
            </a:r>
          </a:p>
          <a:p>
            <a:pPr marL="0" indent="0">
              <a:buNone/>
            </a:pPr>
            <a:r>
              <a:rPr lang="tr-TR" sz="2400" dirty="0" smtClean="0"/>
              <a:t>Glukofen 2x500/1000mg , onglyza 1x5mg (saksagliptin), cardura 1x1, norvasc 1x5mg, kolestor 1x20mg (düzensiz) kullanmaktaymış.</a:t>
            </a:r>
          </a:p>
          <a:p>
            <a:pPr marL="0" indent="0">
              <a:buNone/>
            </a:pPr>
            <a:endParaRPr lang="tr-TR" sz="2400" dirty="0" smtClean="0"/>
          </a:p>
          <a:p>
            <a:pPr marL="0" indent="0">
              <a:buNone/>
            </a:pPr>
            <a:endParaRPr lang="tr-TR" sz="2400" dirty="0"/>
          </a:p>
        </p:txBody>
      </p:sp>
    </p:spTree>
    <p:extLst>
      <p:ext uri="{BB962C8B-B14F-4D97-AF65-F5344CB8AC3E}">
        <p14:creationId xmlns:p14="http://schemas.microsoft.com/office/powerpoint/2010/main" val="35063603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marL="0" indent="0">
              <a:buNone/>
            </a:pPr>
            <a:r>
              <a:rPr lang="tr-TR" sz="2400" dirty="0" smtClean="0"/>
              <a:t>Kan basıncı: 160/100 mmHg,</a:t>
            </a:r>
          </a:p>
          <a:p>
            <a:pPr marL="0" indent="0">
              <a:buNone/>
            </a:pPr>
            <a:r>
              <a:rPr lang="tr-TR" sz="2400" dirty="0" smtClean="0"/>
              <a:t>Periferik nabızlar bilateral eşit ancak düzensiz</a:t>
            </a:r>
          </a:p>
          <a:p>
            <a:pPr marL="0" indent="0">
              <a:buNone/>
            </a:pPr>
            <a:r>
              <a:rPr lang="tr-TR" sz="2400" dirty="0" smtClean="0"/>
              <a:t>Vki: 27 kg/m2</a:t>
            </a:r>
          </a:p>
          <a:p>
            <a:pPr marL="0" indent="0">
              <a:buNone/>
            </a:pPr>
            <a:endParaRPr lang="tr-TR" sz="2400" dirty="0" smtClean="0"/>
          </a:p>
          <a:p>
            <a:pPr marL="0" indent="0">
              <a:buNone/>
            </a:pPr>
            <a:r>
              <a:rPr lang="tr-TR" sz="2400" dirty="0" smtClean="0"/>
              <a:t>Glukoz: 160 mg/dl                Sodyum: 140 mEq/L</a:t>
            </a:r>
          </a:p>
          <a:p>
            <a:pPr marL="0" indent="0">
              <a:buNone/>
            </a:pPr>
            <a:r>
              <a:rPr lang="tr-TR" sz="2400" dirty="0" smtClean="0"/>
              <a:t>BUN: 26 mg/dl		         Potasyum: 4 mEq/L</a:t>
            </a:r>
          </a:p>
          <a:p>
            <a:pPr marL="0" indent="0">
              <a:buNone/>
            </a:pPr>
            <a:r>
              <a:rPr lang="tr-TR" sz="2400" dirty="0" smtClean="0"/>
              <a:t>Kreatinin: 1.42 mg/dl	         ALP: 64 U/L</a:t>
            </a:r>
          </a:p>
          <a:p>
            <a:pPr marL="0" indent="0">
              <a:buNone/>
            </a:pPr>
            <a:r>
              <a:rPr lang="tr-TR" sz="2400" dirty="0" smtClean="0"/>
              <a:t>GFR: 35 ml/dk/1.73m2         LDL: 127mg/dL</a:t>
            </a:r>
          </a:p>
          <a:p>
            <a:pPr marL="0" indent="0">
              <a:buNone/>
            </a:pPr>
            <a:r>
              <a:rPr lang="tr-TR" sz="2400" dirty="0" smtClean="0"/>
              <a:t>Ca:  9.5mg/dl		          HBA1C: %7.9</a:t>
            </a:r>
          </a:p>
          <a:p>
            <a:pPr marL="0" indent="0">
              <a:buNone/>
            </a:pPr>
            <a:r>
              <a:rPr lang="tr-TR" sz="2400" dirty="0" smtClean="0"/>
              <a:t>Hb: 11.6 g/dl		          25OH vitD: 13.33 mcg/L</a:t>
            </a:r>
          </a:p>
          <a:p>
            <a:pPr marL="0" indent="0">
              <a:buNone/>
            </a:pPr>
            <a:r>
              <a:rPr lang="tr-TR" sz="2400" dirty="0" smtClean="0"/>
              <a:t>			          PTH: 38.7 ng/L</a:t>
            </a:r>
          </a:p>
          <a:p>
            <a:pPr marL="0" indent="0">
              <a:buNone/>
            </a:pPr>
            <a:endParaRPr lang="tr-TR" sz="2400" dirty="0"/>
          </a:p>
        </p:txBody>
      </p:sp>
    </p:spTree>
    <p:extLst>
      <p:ext uri="{BB962C8B-B14F-4D97-AF65-F5344CB8AC3E}">
        <p14:creationId xmlns:p14="http://schemas.microsoft.com/office/powerpoint/2010/main" val="25863102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smtClean="0"/>
              <a:t>Spot idrar albumin: 3,52 mg/dl</a:t>
            </a:r>
          </a:p>
          <a:p>
            <a:pPr marL="0" indent="0">
              <a:buNone/>
            </a:pPr>
            <a:r>
              <a:rPr lang="tr-TR" sz="2400" dirty="0" smtClean="0"/>
              <a:t>Spot idrar kreatinin: 50.06 mg/dl</a:t>
            </a:r>
          </a:p>
          <a:p>
            <a:pPr marL="0" indent="0">
              <a:buNone/>
            </a:pPr>
            <a:r>
              <a:rPr lang="tr-TR" sz="2400" dirty="0" smtClean="0"/>
              <a:t>Spot idrar protein: 11.46 mg/dl</a:t>
            </a:r>
          </a:p>
          <a:p>
            <a:pPr marL="0" indent="0">
              <a:buNone/>
            </a:pPr>
            <a:endParaRPr lang="tr-TR" sz="2400" dirty="0"/>
          </a:p>
          <a:p>
            <a:pPr marL="0" indent="0">
              <a:buNone/>
            </a:pPr>
            <a:r>
              <a:rPr lang="tr-TR" sz="2400" dirty="0" smtClean="0"/>
              <a:t>PCR: 220mg/gr</a:t>
            </a:r>
          </a:p>
          <a:p>
            <a:pPr marL="0" indent="0">
              <a:buNone/>
            </a:pPr>
            <a:r>
              <a:rPr lang="tr-TR" sz="2400" dirty="0" smtClean="0"/>
              <a:t>ACR: 60 mg/gr </a:t>
            </a:r>
          </a:p>
          <a:p>
            <a:pPr marL="0" indent="0">
              <a:buNone/>
            </a:pPr>
            <a:endParaRPr lang="tr-TR" sz="2400" dirty="0" smtClean="0"/>
          </a:p>
          <a:p>
            <a:pPr marL="0" indent="0">
              <a:buNone/>
            </a:pPr>
            <a:r>
              <a:rPr lang="tr-TR" sz="2400" dirty="0" smtClean="0"/>
              <a:t>EKG: getirmedi.</a:t>
            </a:r>
            <a:endParaRPr lang="tr-TR" sz="2400" dirty="0"/>
          </a:p>
        </p:txBody>
      </p:sp>
    </p:spTree>
    <p:extLst>
      <p:ext uri="{BB962C8B-B14F-4D97-AF65-F5344CB8AC3E}">
        <p14:creationId xmlns:p14="http://schemas.microsoft.com/office/powerpoint/2010/main" val="38321346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t>Metformin: GFR &lt;30 ml/dk ise kontrendikedir, eGFR 30-45 ml/dk </a:t>
            </a:r>
            <a:r>
              <a:rPr lang="tr-TR" sz="2400" dirty="0" smtClean="0"/>
              <a:t>aralığında olan </a:t>
            </a:r>
            <a:r>
              <a:rPr lang="tr-TR" sz="2400" dirty="0"/>
              <a:t>hastalarda mümkünse metformin başlanmamalı, halen ilacı kullananlarda ise </a:t>
            </a:r>
            <a:r>
              <a:rPr lang="tr-TR" sz="2400" dirty="0" smtClean="0"/>
              <a:t>doz %50 </a:t>
            </a:r>
            <a:r>
              <a:rPr lang="tr-TR" sz="2400" dirty="0"/>
              <a:t>oranında </a:t>
            </a:r>
            <a:r>
              <a:rPr lang="tr-TR" sz="2400" dirty="0" smtClean="0"/>
              <a:t>azaltılmalıdır.*TEMD</a:t>
            </a:r>
          </a:p>
          <a:p>
            <a:r>
              <a:rPr lang="tr-TR" sz="2400" dirty="0"/>
              <a:t>Saksagliptin: eGFR &lt;15 ml/dk ise kontrendike, eGFR 15-50 ml/dk aralığında ise </a:t>
            </a:r>
            <a:r>
              <a:rPr lang="tr-TR" sz="2400" dirty="0" smtClean="0"/>
              <a:t>doz %50 </a:t>
            </a:r>
            <a:r>
              <a:rPr lang="tr-TR" sz="2400" dirty="0"/>
              <a:t>oranında azaltılmalıdır (2.5 mg/gün</a:t>
            </a:r>
            <a:r>
              <a:rPr lang="tr-TR" sz="2400" dirty="0" smtClean="0"/>
              <a:t>)*TEMD</a:t>
            </a:r>
          </a:p>
          <a:p>
            <a:r>
              <a:rPr lang="tr-TR" sz="2400" dirty="0" smtClean="0"/>
              <a:t>Atorvastatin: </a:t>
            </a:r>
            <a:r>
              <a:rPr lang="tr-TR" sz="2400" dirty="0"/>
              <a:t>Hafif ila şiddetli bozulma: Doz ayarlaması gerekli </a:t>
            </a:r>
            <a:r>
              <a:rPr lang="tr-TR" sz="2400" dirty="0" smtClean="0"/>
              <a:t>değildir*UPTODATE</a:t>
            </a:r>
          </a:p>
          <a:p>
            <a:endParaRPr lang="tr-TR" sz="2400" dirty="0" smtClean="0"/>
          </a:p>
          <a:p>
            <a:endParaRPr lang="tr-TR" sz="2400" dirty="0" smtClean="0"/>
          </a:p>
        </p:txBody>
      </p:sp>
    </p:spTree>
    <p:extLst>
      <p:ext uri="{BB962C8B-B14F-4D97-AF65-F5344CB8AC3E}">
        <p14:creationId xmlns:p14="http://schemas.microsoft.com/office/powerpoint/2010/main" val="1974434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	</a:t>
            </a:r>
            <a:endParaRPr lang="tr-TR" dirty="0"/>
          </a:p>
        </p:txBody>
      </p:sp>
      <p:sp>
        <p:nvSpPr>
          <p:cNvPr id="3" name="İçerik Yer Tutucusu 2"/>
          <p:cNvSpPr>
            <a:spLocks noGrp="1"/>
          </p:cNvSpPr>
          <p:nvPr>
            <p:ph idx="1"/>
          </p:nvPr>
        </p:nvSpPr>
        <p:spPr/>
        <p:txBody>
          <a:bodyPr>
            <a:normAutofit/>
          </a:bodyPr>
          <a:lstStyle/>
          <a:p>
            <a:r>
              <a:rPr lang="tr-TR" sz="1600" dirty="0" smtClean="0"/>
              <a:t>Definition And Staging Criteria Of Acute Kidney İnjury İn Adults- Https://Www.Uptodate.Com/Contents/Definition-and-staging-criteria-of-acute-kidney-injury-in-adults?Search=akut%20kidney%20failure&amp;topicref=14035&amp;source=see_link</a:t>
            </a:r>
          </a:p>
          <a:p>
            <a:r>
              <a:rPr lang="tr-TR" sz="1600" dirty="0" smtClean="0"/>
              <a:t>Definition And Staging Of Chronic Kidney Disease İn Adults-uptodate-  </a:t>
            </a:r>
            <a:r>
              <a:rPr lang="tr-TR" sz="1600" dirty="0" smtClean="0">
                <a:hlinkClick r:id="rId2"/>
              </a:rPr>
              <a:t>Https://Www.Uptodate.Com/Contents/Definition-and-staging-of-chronic-kidney-disease-in-adults?Search=kidney%20failure&amp;topicref=7172&amp;source=see_link#h27258373</a:t>
            </a:r>
            <a:endParaRPr lang="tr-TR" sz="1600" dirty="0" smtClean="0"/>
          </a:p>
          <a:p>
            <a:r>
              <a:rPr lang="tr-TR" sz="1600" dirty="0" smtClean="0"/>
              <a:t>Approach To The Detection And Management Of Chronic Kidney Disease- </a:t>
            </a:r>
            <a:r>
              <a:rPr lang="tr-TR" sz="1600" i="1" dirty="0" smtClean="0"/>
              <a:t>Canadian Family Physician- </a:t>
            </a:r>
            <a:r>
              <a:rPr lang="tr-TR" sz="1600" dirty="0" smtClean="0"/>
              <a:t>Vol 64: October 2018</a:t>
            </a:r>
          </a:p>
          <a:p>
            <a:r>
              <a:rPr lang="tr-TR" sz="1600" dirty="0" smtClean="0"/>
              <a:t>Acute Kidney Injury: Diagnosis And Management--</a:t>
            </a:r>
            <a:r>
              <a:rPr lang="tr-TR" sz="1600" i="1" dirty="0" smtClean="0"/>
              <a:t>american Family Physician -Volume 100, Number 11 </a:t>
            </a:r>
            <a:r>
              <a:rPr lang="tr-TR" sz="1600" dirty="0" smtClean="0"/>
              <a:t>◆ </a:t>
            </a:r>
            <a:r>
              <a:rPr lang="tr-TR" sz="1600" i="1" dirty="0" smtClean="0"/>
              <a:t>December 1, 2019 </a:t>
            </a:r>
            <a:endParaRPr lang="tr-TR" sz="1600" dirty="0" smtClean="0"/>
          </a:p>
          <a:p>
            <a:r>
              <a:rPr lang="tr-TR" sz="1600" dirty="0" smtClean="0"/>
              <a:t>Chronic Kidney Disease: Detection And Evaluation -</a:t>
            </a:r>
            <a:r>
              <a:rPr lang="tr-TR" sz="1600" i="1" dirty="0" smtClean="0"/>
              <a:t> American Family Physician </a:t>
            </a:r>
            <a:r>
              <a:rPr lang="tr-TR" sz="1600" dirty="0" smtClean="0"/>
              <a:t>-</a:t>
            </a:r>
            <a:r>
              <a:rPr lang="tr-TR" sz="1600" i="1" dirty="0" smtClean="0"/>
              <a:t>December 15, 2017 </a:t>
            </a:r>
            <a:r>
              <a:rPr lang="tr-TR" sz="1600" dirty="0" smtClean="0"/>
              <a:t>◆ </a:t>
            </a:r>
            <a:r>
              <a:rPr lang="tr-TR" sz="1600" i="1" dirty="0" smtClean="0"/>
              <a:t>Volume 96, Number 12 </a:t>
            </a:r>
            <a:endParaRPr lang="tr-TR" sz="1600" dirty="0" smtClean="0"/>
          </a:p>
          <a:p>
            <a:r>
              <a:rPr lang="tr-TR" sz="1600" dirty="0" smtClean="0"/>
              <a:t>Bobrek Fonksiyonları Bozuk Hastaya Yaklaşım - Onuncu Ulusal İç Hastalıkları Kongresi</a:t>
            </a:r>
          </a:p>
          <a:p>
            <a:r>
              <a:rPr lang="tr-TR" sz="1600" dirty="0" smtClean="0"/>
              <a:t>Sağlık Bakanlığı Kronik Böbrek Hastalığı İzlem Klavuzu</a:t>
            </a:r>
          </a:p>
          <a:p>
            <a:r>
              <a:rPr lang="tr-TR" sz="1600" dirty="0" smtClean="0"/>
              <a:t>Kronik Böbrek Yetersizliğinde Beslenme –İstanbul Tıp Fakültesi- Prof. Dr. Mehmet Şükrü Sever</a:t>
            </a:r>
          </a:p>
          <a:p>
            <a:r>
              <a:rPr lang="tr-TR" sz="1600" dirty="0" smtClean="0"/>
              <a:t>Böbrek Yetmezliğinde İlaç Dozu Düzenleme Rehberi Yayına Hazırlayan:prof.Dr.Nurol Arık</a:t>
            </a:r>
            <a:endParaRPr lang="tr-TR" sz="1600" dirty="0"/>
          </a:p>
        </p:txBody>
      </p:sp>
    </p:spTree>
    <p:extLst>
      <p:ext uri="{BB962C8B-B14F-4D97-AF65-F5344CB8AC3E}">
        <p14:creationId xmlns:p14="http://schemas.microsoft.com/office/powerpoint/2010/main" val="8973907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Dikdörtgen 3"/>
          <p:cNvSpPr/>
          <p:nvPr/>
        </p:nvSpPr>
        <p:spPr>
          <a:xfrm>
            <a:off x="1600775" y="2967335"/>
            <a:ext cx="594246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Dinlediğiniz için teşekkür ederim</a:t>
            </a:r>
            <a:endParaRPr lang="tr-TR"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14368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3851</TotalTime>
  <Words>7103</Words>
  <Application>Microsoft Office PowerPoint</Application>
  <PresentationFormat>Ekran Gösterisi (4:3)</PresentationFormat>
  <Paragraphs>804</Paragraphs>
  <Slides>97</Slides>
  <Notes>71</Notes>
  <HiddenSlides>0</HiddenSlides>
  <MMClips>0</MMClips>
  <ScaleCrop>false</ScaleCrop>
  <HeadingPairs>
    <vt:vector size="4" baseType="variant">
      <vt:variant>
        <vt:lpstr>Tema</vt:lpstr>
      </vt:variant>
      <vt:variant>
        <vt:i4>1</vt:i4>
      </vt:variant>
      <vt:variant>
        <vt:lpstr>Slayt Başlıkları</vt:lpstr>
      </vt:variant>
      <vt:variant>
        <vt:i4>97</vt:i4>
      </vt:variant>
    </vt:vector>
  </HeadingPairs>
  <TitlesOfParts>
    <vt:vector size="98" baseType="lpstr">
      <vt:lpstr>Ofis Teması</vt:lpstr>
      <vt:lpstr>PowerPoint Sunusu</vt:lpstr>
      <vt:lpstr>Amaç </vt:lpstr>
      <vt:lpstr>Hedefler</vt:lpstr>
      <vt:lpstr>Sunum planı</vt:lpstr>
      <vt:lpstr>Böbrek Fonksiyonlarının Değerlendirilmesi</vt:lpstr>
      <vt:lpstr>Böbrek Fonksiyonlarının Değerlendirilmesi</vt:lpstr>
      <vt:lpstr>Böbrek Fonksiyonlarının Değerlendirilmesi</vt:lpstr>
      <vt:lpstr>Böbrek Fonksiyonlarının Değerlendirilmesi</vt:lpstr>
      <vt:lpstr>Böbrek Fonksiyonlarının Değerlendirilmesi</vt:lpstr>
      <vt:lpstr>Böbrek Fonksiyonlarının Değerlendirilmesi</vt:lpstr>
      <vt:lpstr>Böbrek Fonksiyonlarının Değerlendirilmesi</vt:lpstr>
      <vt:lpstr>Böbrek Hasarı Belirteçleri</vt:lpstr>
      <vt:lpstr>Böbrek Hasarı Belirteçleri</vt:lpstr>
      <vt:lpstr>Böbrek Hasarı Belirteçleri</vt:lpstr>
      <vt:lpstr>PowerPoint Sunusu</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PowerPoint Sunusu</vt:lpstr>
      <vt:lpstr>PowerPoint Sunusu</vt:lpstr>
      <vt:lpstr>Akut böbrek hasarı</vt:lpstr>
      <vt:lpstr>Akut böbrek hasarı</vt:lpstr>
      <vt:lpstr>Akut böbrek hasarı</vt:lpstr>
      <vt:lpstr>PowerPoint Sunusu</vt:lpstr>
      <vt:lpstr>PowerPoint Sunusu</vt:lpstr>
      <vt:lpstr>PowerPoint Sunusu</vt:lpstr>
      <vt:lpstr>PowerPoint Sunusu</vt:lpstr>
      <vt:lpstr>PowerPoint Sunusu</vt:lpstr>
      <vt:lpstr>Akut böbrek hasarı</vt:lpstr>
      <vt:lpstr>Akut böbrek hasarı</vt:lpstr>
      <vt:lpstr>Akut böbrek hasarı</vt:lpstr>
      <vt:lpstr>Akut böbrek hasarı</vt:lpstr>
      <vt:lpstr>Akut böbrek hasarı</vt:lpstr>
      <vt:lpstr>Akut böbrek hasarı</vt:lpstr>
      <vt:lpstr>Akut böbrek hasarı</vt:lpstr>
      <vt:lpstr>Akut böbrek hasarı</vt:lpstr>
      <vt:lpstr>Kronik böbrek hastalığı</vt:lpstr>
      <vt:lpstr>Kronik böbrek hastalığı</vt:lpstr>
      <vt:lpstr>Kronik böbrek hastalığı</vt:lpstr>
      <vt:lpstr>PowerPoint Sunusu</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PowerPoint Sunusu</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Kronik böbrek hastalığı</vt:lpstr>
      <vt:lpstr>PowerPoint Sunusu</vt:lpstr>
      <vt:lpstr>PowerPoint Sunusu</vt:lpstr>
      <vt:lpstr>Kronik böbrek hastalığı</vt:lpstr>
      <vt:lpstr>Kronik böbrek hastalığı</vt:lpstr>
      <vt:lpstr>KBH’da Klinik Müdahaleler</vt:lpstr>
      <vt:lpstr>KBH’da Klinik Müdahaleler</vt:lpstr>
      <vt:lpstr>KBH’da Klinik Müdahaleler</vt:lpstr>
      <vt:lpstr>KBH’da Klinik Müdahaleler</vt:lpstr>
      <vt:lpstr>KBH’da Klinik Müdahaleler</vt:lpstr>
      <vt:lpstr>KBH’da Klinik Müdahaleler</vt:lpstr>
      <vt:lpstr>KBH’da Klinik Müdahaleler</vt:lpstr>
      <vt:lpstr>KBH’da Klinik Müdahaleler</vt:lpstr>
      <vt:lpstr>Kronik böbrek hastalığı</vt:lpstr>
      <vt:lpstr>Kronik böbrek hastalığı</vt:lpstr>
      <vt:lpstr>Kronik böbrek hastalığı</vt:lpstr>
      <vt:lpstr>KBH’da bazı ilaç dozları</vt:lpstr>
      <vt:lpstr>Sevk endikasyonları</vt:lpstr>
      <vt:lpstr>Sevk endikasyonları</vt:lpstr>
      <vt:lpstr>PowerPoint Sunusu</vt:lpstr>
      <vt:lpstr>PowerPoint Sunusu</vt:lpstr>
      <vt:lpstr>PowerPoint Sunusu</vt:lpstr>
      <vt:lpstr>PowerPoint Sunusu</vt:lpstr>
      <vt:lpstr>Kaynaklar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Böbrek Yetmezliği</dc:title>
  <dc:creator>Ömer Faruk</dc:creator>
  <cp:lastModifiedBy>ronaldinho424</cp:lastModifiedBy>
  <cp:revision>245</cp:revision>
  <dcterms:created xsi:type="dcterms:W3CDTF">2022-04-02T10:32:16Z</dcterms:created>
  <dcterms:modified xsi:type="dcterms:W3CDTF">2022-04-18T15:48:32Z</dcterms:modified>
</cp:coreProperties>
</file>