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  <p:sldId id="261" r:id="rId10"/>
    <p:sldId id="264" r:id="rId11"/>
    <p:sldId id="265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B58AEF-A955-4C7D-8509-D8D537457BF5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43F967-AA56-4205-8FDA-682A0CB507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88C5F-549E-434F-B54F-B3A494C1C197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D140-CDD9-43C1-A719-98A9820C6E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7354F-1305-4C9B-951C-E5CD431460FB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323EA-CB42-4C42-A71F-77125563A9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FC27F-EE76-4752-BA6A-E4AABBE13EF9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9A75B-D1BF-4E57-9A27-2A96B7ED6C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97893B-3FB6-4EEB-B311-00F97695490A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05239E-3954-4441-85D6-831757ED54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4275C-6027-4AEA-A7E4-909A0636AB77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89A4-D162-40D7-BC88-86EC185113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AEAA4-CFCE-461E-8FD7-BF8BF8C1B278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9E5F19-D94B-4529-8062-CFB012BE00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5C24-A9C1-45C9-BE89-5F1DF4F60BBD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35F2A-3552-4171-A721-A45E6A1F94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5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88359E-FA4A-4DC9-8FD0-2E2B57F79F55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FB8797-633A-4FFE-8BB3-309BF55719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2FE250-BE13-4131-8455-59706DC77606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D0BCE-385E-407B-97E5-ED364BF40B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8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9F1266-6DA9-45A8-AE00-B7563C070FC7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6AB43F-B916-4170-9B22-1B30C2FB62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AE6119-3A0E-4995-A7C6-AE6A3A169711}" type="datetimeFigureOut">
              <a:rPr lang="tr-TR"/>
              <a:pPr>
                <a:defRPr/>
              </a:pPr>
              <a:t>26.05.2015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84C1B8D-6431-4CB3-ABF4-E254E6A346D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3" r:id="rId2"/>
    <p:sldLayoutId id="2147483829" r:id="rId3"/>
    <p:sldLayoutId id="2147483824" r:id="rId4"/>
    <p:sldLayoutId id="2147483830" r:id="rId5"/>
    <p:sldLayoutId id="2147483825" r:id="rId6"/>
    <p:sldLayoutId id="2147483831" r:id="rId7"/>
    <p:sldLayoutId id="2147483832" r:id="rId8"/>
    <p:sldLayoutId id="2147483833" r:id="rId9"/>
    <p:sldLayoutId id="2147483826" r:id="rId10"/>
    <p:sldLayoutId id="214748382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350" y="981075"/>
            <a:ext cx="7407275" cy="1471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DİRENÇLİ YÜZ DÖKÜNTÜSÜ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736725" y="3716338"/>
            <a:ext cx="7407275" cy="1752600"/>
          </a:xfrm>
        </p:spPr>
        <p:txBody>
          <a:bodyPr>
            <a:normAutofit/>
          </a:bodyPr>
          <a:lstStyle/>
          <a:p>
            <a:pPr marL="26988">
              <a:lnSpc>
                <a:spcPct val="90000"/>
              </a:lnSpc>
            </a:pPr>
            <a:endParaRPr lang="tr-TR" dirty="0" smtClean="0">
              <a:solidFill>
                <a:srgbClr val="320E04"/>
              </a:solidFill>
            </a:endParaRPr>
          </a:p>
          <a:p>
            <a:pPr marL="26988">
              <a:lnSpc>
                <a:spcPct val="90000"/>
              </a:lnSpc>
            </a:pPr>
            <a:endParaRPr lang="tr-TR" dirty="0" smtClean="0">
              <a:solidFill>
                <a:srgbClr val="320E04"/>
              </a:solidFill>
            </a:endParaRPr>
          </a:p>
          <a:p>
            <a:pPr marL="26988">
              <a:lnSpc>
                <a:spcPct val="90000"/>
              </a:lnSpc>
            </a:pPr>
            <a:r>
              <a:rPr lang="tr-TR" dirty="0" smtClean="0">
                <a:solidFill>
                  <a:srgbClr val="320E04"/>
                </a:solidFill>
              </a:rPr>
              <a:t>                   </a:t>
            </a:r>
            <a:r>
              <a:rPr lang="tr-TR" dirty="0" err="1" smtClean="0">
                <a:solidFill>
                  <a:srgbClr val="320E04"/>
                </a:solidFill>
              </a:rPr>
              <a:t>Araş</a:t>
            </a:r>
            <a:r>
              <a:rPr lang="tr-TR" dirty="0" smtClean="0">
                <a:solidFill>
                  <a:srgbClr val="320E04"/>
                </a:solidFill>
              </a:rPr>
              <a:t>. Gör. Dr. Salih KARSLIOĞLU</a:t>
            </a:r>
          </a:p>
          <a:p>
            <a:pPr marL="26988">
              <a:lnSpc>
                <a:spcPct val="90000"/>
              </a:lnSpc>
            </a:pPr>
            <a:r>
              <a:rPr lang="tr-TR" dirty="0" smtClean="0">
                <a:solidFill>
                  <a:srgbClr val="320E04"/>
                </a:solidFill>
              </a:rPr>
              <a:t>                   </a:t>
            </a:r>
            <a:r>
              <a:rPr lang="tr-TR" dirty="0" smtClean="0">
                <a:solidFill>
                  <a:srgbClr val="320E04"/>
                </a:solidFill>
              </a:rPr>
              <a:t>KTÜ </a:t>
            </a:r>
            <a:r>
              <a:rPr lang="tr-TR" dirty="0" smtClean="0">
                <a:solidFill>
                  <a:srgbClr val="320E04"/>
                </a:solidFill>
              </a:rPr>
              <a:t>Aile Hekimliği </a:t>
            </a:r>
            <a:r>
              <a:rPr lang="tr-TR" dirty="0" smtClean="0">
                <a:solidFill>
                  <a:srgbClr val="320E04"/>
                </a:solidFill>
              </a:rPr>
              <a:t>Anabilim Dalı</a:t>
            </a:r>
            <a:endParaRPr lang="tr-TR" dirty="0" smtClean="0">
              <a:solidFill>
                <a:srgbClr val="320E04"/>
              </a:solidFill>
            </a:endParaRPr>
          </a:p>
        </p:txBody>
      </p:sp>
      <p:pic>
        <p:nvPicPr>
          <p:cNvPr id="13315" name="Picture 2" descr="aile hekimliği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565400"/>
            <a:ext cx="36004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Metin kutusu 3"/>
          <p:cNvSpPr txBox="1"/>
          <p:nvPr/>
        </p:nvSpPr>
        <p:spPr>
          <a:xfrm>
            <a:off x="3563888" y="544522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26.05.2015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Akne rozasea</a:t>
            </a:r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Yanaklar, alın ve burnu etkileyen kronik inflamatuar bir durumdur.  Durum genellikle papüller, püstüller ve telenjiektazilere neden olur. Flushing ve kızarıklık genellikle baharatlı gıdalar veya alkol tüketimi ile ortaya çıkar.</a:t>
            </a:r>
          </a:p>
        </p:txBody>
      </p:sp>
      <p:pic>
        <p:nvPicPr>
          <p:cNvPr id="22531" name="3 Resim" descr="acne roze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4883150"/>
            <a:ext cx="2085975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4 Resim" descr="acne rozea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941888"/>
            <a:ext cx="25923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Akut Kutanöz Lupus Eritematozus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Genellikle yanak üst iç kısımları ve burun kenarlarında eritemli yamalar veya plaklar içerir( kelebek görüntüsü).  </a:t>
            </a:r>
          </a:p>
          <a:p>
            <a:r>
              <a:rPr lang="tr-TR" sz="2800" smtClean="0"/>
              <a:t>Lupus eritematozusun sistematik belirti ve semptomları da mevcut olabilir. Döküntü güneşe maruz kalan bölgelerde yaygındır</a:t>
            </a:r>
          </a:p>
        </p:txBody>
      </p:sp>
      <p:pic>
        <p:nvPicPr>
          <p:cNvPr id="23555" name="3 Resim" descr="lupus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4437063"/>
            <a:ext cx="259080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4 Resim" descr="lupus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4508500"/>
            <a:ext cx="266382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Atopik dermatit</a:t>
            </a:r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Papüloskuamöz yerine egzamalı bir lezyon ve yaygın olarak  ekstremite fleksör yüzeylerinde görülür.  </a:t>
            </a:r>
          </a:p>
          <a:p>
            <a:r>
              <a:rPr lang="tr-TR" smtClean="0"/>
              <a:t>Hastaların genellikle astım veya alerjik rinit gibi atopik hastalık öyküsü mevcuttur. Ayrıca lezyon topikal steroid tedavisine cevap verir.</a:t>
            </a:r>
          </a:p>
        </p:txBody>
      </p:sp>
      <p:pic>
        <p:nvPicPr>
          <p:cNvPr id="24579" name="3 Resim" descr="atopk dermat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5013325"/>
            <a:ext cx="26479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4 Resim" descr="atopik drmatt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941888"/>
            <a:ext cx="27051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Dermatomyozit</a:t>
            </a:r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Genellikle periorbital ve simetrik yamalara(heliotrop raş)  neden olur. Ayrıca proksimal kaslarda güç kaybı da görülür.</a:t>
            </a:r>
          </a:p>
          <a:p>
            <a:r>
              <a:rPr lang="tr-TR" smtClean="0"/>
              <a:t>Metakarpofalengeal ve interfalengeal eklemler üzerinde Gottron papülleri görülür.</a:t>
            </a:r>
          </a:p>
        </p:txBody>
      </p:sp>
      <p:pic>
        <p:nvPicPr>
          <p:cNvPr id="25603" name="3 Resim" descr="dermatomyozi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4581525"/>
            <a:ext cx="30670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4 Resim" descr="drmatomyozt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581525"/>
            <a:ext cx="23145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3 İçerik Yer Tutucusu" descr="aa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765175"/>
            <a:ext cx="7632700" cy="6092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46 yaşında kadın hasta,</a:t>
            </a:r>
          </a:p>
          <a:p>
            <a:r>
              <a:rPr lang="tr-TR" smtClean="0"/>
              <a:t>Son 9 ayda kötüleşen yüzünde bulunan döküntüsü mevcut</a:t>
            </a:r>
          </a:p>
          <a:p>
            <a:r>
              <a:rPr lang="tr-TR" smtClean="0"/>
              <a:t>Topikal kortikosteroid ve topikal antibiyotik tedavisine rağmen döküntü çok azalmamış</a:t>
            </a:r>
          </a:p>
          <a:p>
            <a:r>
              <a:rPr lang="tr-TR" smtClean="0"/>
              <a:t>Hasta başka ilaç da kullanmamış,</a:t>
            </a:r>
          </a:p>
          <a:p>
            <a:r>
              <a:rPr lang="tr-TR" smtClean="0"/>
              <a:t>Döküntüyü tetikleyen bir temas olmamış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Özgeçmiş: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Özellik yok</a:t>
            </a:r>
          </a:p>
          <a:p>
            <a:endParaRPr lang="tr-TR" smtClean="0"/>
          </a:p>
          <a:p>
            <a:r>
              <a:rPr lang="tr-TR" smtClean="0"/>
              <a:t>Fizik muayene: 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Alında ve 2 yanağında eritematöz sınır ile çevrili halka şeklinde plaklar mevcut</a:t>
            </a:r>
          </a:p>
          <a:p>
            <a:pPr>
              <a:buFont typeface="Wingdings 2" pitchFamily="18" charset="2"/>
              <a:buNone/>
            </a:pPr>
            <a:r>
              <a:rPr lang="tr-TR" smtClean="0"/>
              <a:t>Vücudunun diğer bölgelerinde herhangi bir bulgu yok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3 İçerik Yer Tutucusu" descr="yüzde dökünt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71775" y="765175"/>
            <a:ext cx="4103688" cy="2808288"/>
          </a:xfrm>
        </p:spPr>
      </p:pic>
      <p:pic>
        <p:nvPicPr>
          <p:cNvPr id="16386" name="4 Resim" descr="yüzde döküntü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933825"/>
            <a:ext cx="410368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Based on the patient's history and physical examination findings, which one of the following is the most likely diagnosis?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A.  </a:t>
            </a:r>
            <a:r>
              <a:rPr lang="tr-TR" dirty="0" err="1" smtClean="0"/>
              <a:t>Acne</a:t>
            </a:r>
            <a:r>
              <a:rPr lang="tr-TR" dirty="0" smtClean="0"/>
              <a:t> </a:t>
            </a:r>
            <a:r>
              <a:rPr lang="tr-TR" dirty="0" err="1" smtClean="0"/>
              <a:t>rosacea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B.  </a:t>
            </a:r>
            <a:r>
              <a:rPr lang="tr-TR" dirty="0" err="1" smtClean="0"/>
              <a:t>Acute</a:t>
            </a:r>
            <a:r>
              <a:rPr lang="tr-TR" dirty="0" smtClean="0"/>
              <a:t> </a:t>
            </a:r>
            <a:r>
              <a:rPr lang="tr-TR" dirty="0" err="1" smtClean="0"/>
              <a:t>cutaneous</a:t>
            </a:r>
            <a:r>
              <a:rPr lang="tr-TR" dirty="0" smtClean="0"/>
              <a:t>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erythematosus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C.  </a:t>
            </a:r>
            <a:r>
              <a:rPr lang="tr-TR" dirty="0" err="1" smtClean="0"/>
              <a:t>Atopic</a:t>
            </a:r>
            <a:r>
              <a:rPr lang="tr-TR" dirty="0" smtClean="0"/>
              <a:t> </a:t>
            </a:r>
            <a:r>
              <a:rPr lang="tr-TR" dirty="0" err="1" smtClean="0"/>
              <a:t>dermatitis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D.  </a:t>
            </a:r>
            <a:r>
              <a:rPr lang="tr-TR" dirty="0" err="1" smtClean="0"/>
              <a:t>Dermatomyositis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E.  </a:t>
            </a:r>
            <a:r>
              <a:rPr lang="tr-TR" dirty="0" err="1" smtClean="0"/>
              <a:t>Tinea</a:t>
            </a:r>
            <a:r>
              <a:rPr lang="tr-TR" dirty="0" smtClean="0"/>
              <a:t> </a:t>
            </a:r>
            <a:r>
              <a:rPr lang="tr-TR" dirty="0" err="1" smtClean="0"/>
              <a:t>faciei</a:t>
            </a:r>
            <a:endParaRPr lang="tr-T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Tinea fasiyalis</a:t>
            </a:r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Yüzeyel epidermisin dermatofit enfeksiyonu sonucu oluşan yaygın bir hastalıktır.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Halka şeklinde pullu kenarlı papüloskuamoz plaklar</a:t>
            </a:r>
            <a:r>
              <a:rPr lang="tr-TR" smtClean="0">
                <a:solidFill>
                  <a:srgbClr val="FF0000"/>
                </a:solidFill>
              </a:rPr>
              <a:t> (</a:t>
            </a:r>
            <a:r>
              <a:rPr lang="tr-TR" smtClean="0"/>
              <a:t>özellikle de steroid tedavisine dirençliyse</a:t>
            </a:r>
            <a:r>
              <a:rPr lang="tr-TR" smtClean="0">
                <a:solidFill>
                  <a:srgbClr val="FF0000"/>
                </a:solidFill>
              </a:rPr>
              <a:t>) </a:t>
            </a:r>
            <a:r>
              <a:rPr lang="tr-TR" smtClean="0"/>
              <a:t>tinea enfeksiyonu şüphesini arttırmaktadır.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Tinea fasiyalis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Tinea pedis ve tinea cruris en sık yüzeyel mantar enfeksiyonlarıdır. Buna rağmen tinea fasiyalis tinea corporis enfeksiyonlarının %3-4 ünü oluşturur. 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Bu enfeksiyon kadınlarda ve çocuklarda daha sık görülür.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Tinea fasiyalis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Bir mantar enfeksiyonu cilt lezyon sınırlarını kazıyarak belirlenebilir. Tedavi sıklıkla benzer olmasına rağmen kültür ile dermatofit türleri ayırt edilebilir.</a:t>
            </a:r>
          </a:p>
          <a:p>
            <a:r>
              <a:rPr lang="tr-TR" smtClean="0"/>
              <a:t>Cilt lezyonundan kazıma ve kültür ekimi ile yanlış negatif sonuçlar alınabilir ve duyarlılık steroid-antifungal kullanımı sonrasında azalabilir. Tanı için nadiren punch biopsiye gerek duyulabilir.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Tinea fasiyalis</a:t>
            </a:r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Birçok tinea enfeksiyonu topikal antifungal ile tedavi edilebilir. Sistemik tedavi dirençli, kronik veya lezyonun geniş olduğu durumlarda kullanılabilir.</a:t>
            </a:r>
          </a:p>
          <a:p>
            <a:pPr>
              <a:buFont typeface="Wingdings 2" pitchFamily="18" charset="2"/>
              <a:buNone/>
            </a:pPr>
            <a:endParaRPr lang="tr-TR" smtClean="0"/>
          </a:p>
          <a:p>
            <a:r>
              <a:rPr lang="tr-TR" smtClean="0"/>
              <a:t> Topikal ilaçlar saç foliküllerine yeterli etki etmediğinden, saç veya folikül tutulumu mevcutsa oral antifungal ilaçlar kullanılmalıdır.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405</TotalTime>
  <Words>412</Words>
  <Application>Microsoft Office PowerPoint</Application>
  <PresentationFormat>Ekran Gösterisi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Gündönümü</vt:lpstr>
      <vt:lpstr>DİRENÇLİ YÜZ DÖKÜNTÜSÜ</vt:lpstr>
      <vt:lpstr>PowerPoint Sunusu</vt:lpstr>
      <vt:lpstr>PowerPoint Sunusu</vt:lpstr>
      <vt:lpstr>PowerPoint Sunusu</vt:lpstr>
      <vt:lpstr>PowerPoint Sunusu</vt:lpstr>
      <vt:lpstr>Tinea fasiyalis</vt:lpstr>
      <vt:lpstr>Tinea fasiyalis</vt:lpstr>
      <vt:lpstr>Tinea fasiyalis</vt:lpstr>
      <vt:lpstr>Tinea fasiyalis</vt:lpstr>
      <vt:lpstr>Akne rozasea</vt:lpstr>
      <vt:lpstr>Akut Kutanöz Lupus Eritematozus</vt:lpstr>
      <vt:lpstr>Atopik dermatit</vt:lpstr>
      <vt:lpstr>Dermatomyozit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DİRENÇLİ YÜZ DÖKÜNTÜSÜ</dc:title>
  <dc:creator>selami</dc:creator>
  <cp:lastModifiedBy>Win7</cp:lastModifiedBy>
  <cp:revision>51</cp:revision>
  <dcterms:created xsi:type="dcterms:W3CDTF">2015-04-21T16:42:38Z</dcterms:created>
  <dcterms:modified xsi:type="dcterms:W3CDTF">2015-05-26T11:49:25Z</dcterms:modified>
</cp:coreProperties>
</file>