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43"/>
  </p:notesMasterIdLst>
  <p:sldIdLst>
    <p:sldId id="362" r:id="rId2"/>
    <p:sldId id="256" r:id="rId3"/>
    <p:sldId id="326" r:id="rId4"/>
    <p:sldId id="327" r:id="rId5"/>
    <p:sldId id="323" r:id="rId6"/>
    <p:sldId id="324" r:id="rId7"/>
    <p:sldId id="325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9" r:id="rId24"/>
    <p:sldId id="348" r:id="rId25"/>
    <p:sldId id="343" r:id="rId26"/>
    <p:sldId id="344" r:id="rId27"/>
    <p:sldId id="345" r:id="rId28"/>
    <p:sldId id="346" r:id="rId29"/>
    <p:sldId id="347" r:id="rId30"/>
    <p:sldId id="350" r:id="rId31"/>
    <p:sldId id="351" r:id="rId32"/>
    <p:sldId id="363" r:id="rId33"/>
    <p:sldId id="353" r:id="rId34"/>
    <p:sldId id="364" r:id="rId35"/>
    <p:sldId id="355" r:id="rId36"/>
    <p:sldId id="356" r:id="rId37"/>
    <p:sldId id="357" r:id="rId38"/>
    <p:sldId id="358" r:id="rId39"/>
    <p:sldId id="359" r:id="rId40"/>
    <p:sldId id="360" r:id="rId41"/>
    <p:sldId id="361" r:id="rId4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273F136B-D8D6-4BFC-AD69-AC8F05E9298B}">
          <p14:sldIdLst>
            <p14:sldId id="362"/>
            <p14:sldId id="256"/>
            <p14:sldId id="326"/>
            <p14:sldId id="327"/>
            <p14:sldId id="323"/>
            <p14:sldId id="324"/>
            <p14:sldId id="325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9"/>
            <p14:sldId id="348"/>
            <p14:sldId id="343"/>
            <p14:sldId id="344"/>
            <p14:sldId id="345"/>
            <p14:sldId id="346"/>
            <p14:sldId id="347"/>
            <p14:sldId id="350"/>
            <p14:sldId id="351"/>
            <p14:sldId id="363"/>
            <p14:sldId id="353"/>
            <p14:sldId id="364"/>
            <p14:sldId id="355"/>
            <p14:sldId id="356"/>
            <p14:sldId id="357"/>
            <p14:sldId id="358"/>
            <p14:sldId id="359"/>
            <p14:sldId id="360"/>
            <p14:sldId id="36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11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B690A-EC82-451A-9401-3D079B95CB5C}" type="datetimeFigureOut">
              <a:rPr lang="tr-TR" smtClean="0"/>
              <a:t>07.12.2020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13F03-80CD-49E0-84BA-CA08291FE3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62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82191-5FEF-4E59-9A1E-617A1CEE6BBA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255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B9C78-9DD3-4FF5-BD8E-F7A0C39FF688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359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82A3A-77B4-4270-B075-09B43D6B2051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515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627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6078-B56E-42D4-81A6-C37BAB9A9E69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81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300B-9B3A-4C7A-A8EF-F73B9C9EA611}" type="datetime1">
              <a:rPr lang="tr-TR" smtClean="0"/>
              <a:t>07.12.2020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617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186F3-169C-4172-974E-E84204A9C59D}" type="datetime1">
              <a:rPr lang="tr-TR" smtClean="0"/>
              <a:t>07.12.2020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77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C833-1604-42C8-8B76-518798FF252F}" type="datetime1">
              <a:rPr lang="tr-TR" smtClean="0"/>
              <a:t>07.12.2020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0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6280B-8A2D-4C92-A44F-9F5F2654C025}" type="datetime1">
              <a:rPr lang="tr-TR" smtClean="0"/>
              <a:t>07.12.2020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1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CBF1-3719-4CE6-962A-9E3849F239EC}" type="datetime1">
              <a:rPr lang="tr-TR" smtClean="0"/>
              <a:t>07.12.2020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6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EC8D-D8CC-47EC-9386-71953C603714}" type="datetime1">
              <a:rPr lang="tr-TR" smtClean="0"/>
              <a:t>07.12.2020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9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04FF-9466-47C1-940C-A4476C6E6E36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63664-DF2E-4137-A3FC-B7464A1C9E0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0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pic>
        <p:nvPicPr>
          <p:cNvPr id="1026" name="Picture 2" descr="C:\Users\w7\Desktop\uıhj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488" y="1286634"/>
            <a:ext cx="9103539" cy="403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190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SOSYAL.SAĞLIK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İkinci model psikopatolojik çerçevenin dışındadır ancak bu anlayış içinde sözde bilimsel inançlar aynı zamanda bilişsel hatalar veya algı önyargıları olarak anlaşılır.</a:t>
            </a:r>
          </a:p>
          <a:p>
            <a:endParaRPr lang="tr-TR" dirty="0"/>
          </a:p>
          <a:p>
            <a:r>
              <a:rPr lang="tr-TR" dirty="0" smtClean="0"/>
              <a:t>Bu perspektif algısal çarpıtma ve bilişsel stilleri içerir.</a:t>
            </a:r>
          </a:p>
          <a:p>
            <a:endParaRPr lang="tr-TR" dirty="0"/>
          </a:p>
          <a:p>
            <a:r>
              <a:rPr lang="tr-TR" dirty="0" smtClean="0"/>
              <a:t>Aslında bazı çalışmalar sahte bilimlere inanan deneklerin inanmayanlardan daha sık ve daha yüksek </a:t>
            </a:r>
            <a:r>
              <a:rPr lang="tr-TR" dirty="0" err="1" smtClean="0"/>
              <a:t>nedensel</a:t>
            </a:r>
            <a:r>
              <a:rPr lang="tr-TR" dirty="0" smtClean="0"/>
              <a:t> yanılsamalar geliştirdiği sonucuna varmıştır.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029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Algısal bozulmanın </a:t>
            </a:r>
            <a:r>
              <a:rPr lang="tr-TR" dirty="0" err="1" smtClean="0"/>
              <a:t>psikobiyolojik</a:t>
            </a:r>
            <a:r>
              <a:rPr lang="tr-TR" dirty="0" smtClean="0"/>
              <a:t> işlevi </a:t>
            </a:r>
            <a:r>
              <a:rPr lang="tr-TR" dirty="0" err="1" smtClean="0"/>
              <a:t>hayattta</a:t>
            </a:r>
            <a:r>
              <a:rPr lang="tr-TR" dirty="0" smtClean="0"/>
              <a:t> kalmaya dayanır.</a:t>
            </a:r>
          </a:p>
          <a:p>
            <a:endParaRPr lang="tr-TR" dirty="0"/>
          </a:p>
          <a:p>
            <a:r>
              <a:rPr lang="tr-TR" dirty="0" smtClean="0"/>
              <a:t>Bir olgunun nedeni </a:t>
            </a:r>
            <a:r>
              <a:rPr lang="tr-TR" dirty="0" err="1" smtClean="0"/>
              <a:t>biliniyorsa,nedeninin</a:t>
            </a:r>
            <a:r>
              <a:rPr lang="tr-TR" dirty="0" smtClean="0"/>
              <a:t> kendisi ve ilgili olgu </a:t>
            </a:r>
            <a:r>
              <a:rPr lang="tr-TR" dirty="0" err="1" smtClean="0"/>
              <a:t>önlenebilir;bu</a:t>
            </a:r>
            <a:r>
              <a:rPr lang="tr-TR" dirty="0" smtClean="0"/>
              <a:t> çevresel tehditlerin önceden tahmin edilmesine ve türlerin hayatta kalmasını garanti altına alacak yanıtların bulunmasına olanak tanır.</a:t>
            </a:r>
          </a:p>
          <a:p>
            <a:endParaRPr lang="tr-TR" dirty="0"/>
          </a:p>
          <a:p>
            <a:r>
              <a:rPr lang="tr-TR" dirty="0" smtClean="0"/>
              <a:t>Sosyal </a:t>
            </a:r>
            <a:r>
              <a:rPr lang="tr-TR" dirty="0" err="1" smtClean="0"/>
              <a:t>majinallik</a:t>
            </a:r>
            <a:r>
              <a:rPr lang="tr-TR" dirty="0" smtClean="0"/>
              <a:t> teorisi bazı toplulukların kişisel ve coğrafi izolasyon sonucunda sahte bilimsel inançların üretimini açıklar.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ALANLAR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97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Bazı araştırmalara göre sosyal izolasyon ne kadar büyükse toplumun marjında kalacak olan ilgili topluluklardaki bireylerin büyülü düşünme düzeyleri de o kadar yüksek olur.</a:t>
            </a:r>
          </a:p>
          <a:p>
            <a:endParaRPr lang="tr-TR" dirty="0"/>
          </a:p>
          <a:p>
            <a:r>
              <a:rPr lang="tr-TR" dirty="0" smtClean="0"/>
              <a:t>Benzer şekilde marjinalliğin de anormal algılamalardaki artışla pozitif yönde ilişkili olduğu gösterildi.</a:t>
            </a:r>
          </a:p>
          <a:p>
            <a:endParaRPr lang="tr-TR" dirty="0"/>
          </a:p>
          <a:p>
            <a:r>
              <a:rPr lang="tr-TR" dirty="0" smtClean="0"/>
              <a:t>Anormal algılar görünüşe göre halüsinasyon deneyimleridir ve bunları yaşayanlar genellikle bunları bilimsel açıklamaları olmayan bir fenomen </a:t>
            </a:r>
            <a:r>
              <a:rPr lang="tr-TR" smtClean="0"/>
              <a:t>olarak yaşarlar.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420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SOSYAL,SAĞLIK.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İnanalar anormal algıları olağanüstü deneyimlerinin gerekçeleri olarak yorumlama eğilimindedirler.</a:t>
            </a:r>
          </a:p>
          <a:p>
            <a:endParaRPr lang="tr-TR" dirty="0"/>
          </a:p>
          <a:p>
            <a:r>
              <a:rPr lang="tr-TR" dirty="0" smtClean="0"/>
              <a:t>Sosyal marjinalliğin </a:t>
            </a:r>
            <a:r>
              <a:rPr lang="tr-TR" dirty="0" err="1" smtClean="0"/>
              <a:t>varsayımsal</a:t>
            </a:r>
            <a:r>
              <a:rPr lang="tr-TR" dirty="0" smtClean="0"/>
              <a:t> modeli iletişim </a:t>
            </a:r>
            <a:r>
              <a:rPr lang="tr-TR" dirty="0" err="1" smtClean="0"/>
              <a:t>sistemlerini,erişimi</a:t>
            </a:r>
            <a:r>
              <a:rPr lang="tr-TR" dirty="0" smtClean="0"/>
              <a:t> ve bilgi tüketiminin kalitesini analiz etmeyi gerektirir.</a:t>
            </a:r>
          </a:p>
          <a:p>
            <a:endParaRPr lang="tr-TR" dirty="0"/>
          </a:p>
          <a:p>
            <a:r>
              <a:rPr lang="tr-TR" dirty="0" smtClean="0"/>
              <a:t>Sosyal marjinallik karantina sırasında ,dijitalleşmenin hızlanması teknolojilere erişimi olan bireylerin iletişim halinde kalmasına izin verdiğinden insanlar arasındaki fiziksel izolasyonla sınırlı kaldı.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440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SOSYAL,SAĞLIK VE TEORİK ARKA PLAN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Sosyal karantina üç açıdan anlaşılmalıdır.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 Sosyal marjinallik teorisinin işaret ettiği psikopatolojik riskleri ele   </a:t>
            </a:r>
            <a:r>
              <a:rPr lang="tr-TR" dirty="0" err="1" smtClean="0"/>
              <a:t>almalıdır.Sosyal</a:t>
            </a:r>
            <a:r>
              <a:rPr lang="tr-TR" dirty="0" smtClean="0"/>
              <a:t> marjinallik teorisine göre psikopatolojik riskler kavramı genel popülasyonda </a:t>
            </a:r>
            <a:r>
              <a:rPr lang="tr-TR" dirty="0" err="1" smtClean="0"/>
              <a:t>şizoaffektif</a:t>
            </a:r>
            <a:r>
              <a:rPr lang="tr-TR" dirty="0" smtClean="0"/>
              <a:t> bozukluklarla ilişkili zayıflatılmış semptomlar geliştirme eğilimi olarak anlaşılmalı ve </a:t>
            </a:r>
            <a:r>
              <a:rPr lang="tr-TR" dirty="0" err="1" smtClean="0"/>
              <a:t>tanımlanmalıdır.Bu</a:t>
            </a:r>
            <a:r>
              <a:rPr lang="tr-TR" dirty="0" smtClean="0"/>
              <a:t> ifade diğer ruhsal bozukluklara yansıtılmamalıdır.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472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Karantina sırasında bilgilerin kullanılması ve yorumlanmasına ilişkin özellikler dikkate alınmalıdır.</a:t>
            </a:r>
          </a:p>
          <a:p>
            <a:endParaRPr lang="tr-TR" dirty="0" smtClean="0"/>
          </a:p>
          <a:p>
            <a:r>
              <a:rPr lang="tr-TR" dirty="0" smtClean="0"/>
              <a:t>Son olarak  SUB modeline göre büyülü ve bilimsel olmayan inançların gelişimini açıklayan  kontrol eksikliği(belirsizliğe toleransla ilgili) algısı da dahil edilmelidir.</a:t>
            </a:r>
          </a:p>
          <a:p>
            <a:endParaRPr lang="tr-TR" dirty="0"/>
          </a:p>
          <a:p>
            <a:r>
              <a:rPr lang="tr-TR" dirty="0" smtClean="0"/>
              <a:t>Bu üç nokta sosyal karantinayı karakterize eder ve amaçlarını ortaya </a:t>
            </a:r>
            <a:r>
              <a:rPr lang="tr-TR" dirty="0" err="1" smtClean="0"/>
              <a:t>koyar.Aynı</a:t>
            </a:r>
            <a:r>
              <a:rPr lang="tr-TR" dirty="0" smtClean="0"/>
              <a:t> şekilde </a:t>
            </a:r>
            <a:r>
              <a:rPr lang="tr-TR" dirty="0" err="1" smtClean="0"/>
              <a:t>pskopatolojik</a:t>
            </a:r>
            <a:r>
              <a:rPr lang="tr-TR" dirty="0" smtClean="0"/>
              <a:t> risklerin ve sözde bilimsel inançların tanımları da hedeflerde bulunan değişkenleri tanımlamada yol gösterir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733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 Covid-19 krizi sırasında sosyal karantinanın İspanyol genel popülasyonundaki deneklerde sihirli </a:t>
            </a:r>
            <a:r>
              <a:rPr lang="tr-TR" dirty="0" err="1" smtClean="0"/>
              <a:t>düşünce,sözde</a:t>
            </a:r>
            <a:r>
              <a:rPr lang="tr-TR" dirty="0" smtClean="0"/>
              <a:t> bilimsel </a:t>
            </a:r>
            <a:r>
              <a:rPr lang="tr-TR" dirty="0" err="1" smtClean="0"/>
              <a:t>inaçlar,anormal</a:t>
            </a:r>
            <a:r>
              <a:rPr lang="tr-TR" dirty="0" smtClean="0"/>
              <a:t> algılar ve </a:t>
            </a:r>
            <a:r>
              <a:rPr lang="tr-TR" dirty="0" err="1" smtClean="0"/>
              <a:t>psikotik</a:t>
            </a:r>
            <a:r>
              <a:rPr lang="tr-TR" dirty="0" smtClean="0"/>
              <a:t> </a:t>
            </a:r>
            <a:r>
              <a:rPr lang="tr-TR" dirty="0" err="1" smtClean="0"/>
              <a:t>fenotip</a:t>
            </a:r>
            <a:r>
              <a:rPr lang="tr-TR" dirty="0" smtClean="0"/>
              <a:t> üzerindeki etkisini araştırmaktadır.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500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MALZEMELER VE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59859"/>
            <a:ext cx="10515600" cy="46171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KATILIMCILAR</a:t>
            </a:r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99 kadın 75 erkek toplam 174 denek </a:t>
            </a:r>
            <a:r>
              <a:rPr lang="tr-TR" sz="2600" dirty="0" smtClean="0"/>
              <a:t>katıldı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Yaş ortalaması 28.82,standart sapma 7.943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%41.4’ü Madrid’de %58.6’sı Barcelona’da yaşıyordu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Hepsi gönüllü olduklarına dair onam formu imzaladı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Hepsi psikiyatrik öyküleri olmadığını belirtti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775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288054"/>
            <a:ext cx="10515600" cy="1325563"/>
          </a:xfrm>
        </p:spPr>
        <p:txBody>
          <a:bodyPr/>
          <a:lstStyle/>
          <a:p>
            <a:r>
              <a:rPr lang="tr-TR" dirty="0" smtClean="0"/>
              <a:t>ENSTRÜMANLAR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                 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970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değişkenli çok eksenli </a:t>
            </a:r>
            <a:r>
              <a:rPr lang="tr-TR" dirty="0" err="1" smtClean="0"/>
              <a:t>önerilebilirlik</a:t>
            </a:r>
            <a:r>
              <a:rPr lang="tr-TR" dirty="0" smtClean="0"/>
              <a:t> envanteri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 boyut ve ölçekte dağıtılan 49 çok parçalı maddeden oluşan bir </a:t>
            </a:r>
            <a:r>
              <a:rPr lang="tr-TR" dirty="0" err="1" smtClean="0"/>
              <a:t>özbildirim</a:t>
            </a:r>
            <a:r>
              <a:rPr lang="tr-TR" dirty="0" smtClean="0"/>
              <a:t> anketidir.</a:t>
            </a:r>
          </a:p>
          <a:p>
            <a:endParaRPr lang="tr-TR" dirty="0"/>
          </a:p>
          <a:p>
            <a:r>
              <a:rPr lang="tr-TR" dirty="0" smtClean="0"/>
              <a:t>Görsel ve işitsel </a:t>
            </a:r>
            <a:r>
              <a:rPr lang="tr-TR" dirty="0" err="1" smtClean="0"/>
              <a:t>algı,estetik</a:t>
            </a:r>
            <a:r>
              <a:rPr lang="tr-TR" dirty="0" smtClean="0"/>
              <a:t> </a:t>
            </a:r>
            <a:r>
              <a:rPr lang="tr-TR" dirty="0" err="1" smtClean="0"/>
              <a:t>algılama,koku</a:t>
            </a:r>
            <a:r>
              <a:rPr lang="tr-TR" dirty="0" smtClean="0"/>
              <a:t> alma </a:t>
            </a:r>
            <a:r>
              <a:rPr lang="tr-TR" dirty="0" err="1" smtClean="0"/>
              <a:t>algısı,dokunma</a:t>
            </a:r>
            <a:r>
              <a:rPr lang="tr-TR" dirty="0" smtClean="0"/>
              <a:t> </a:t>
            </a:r>
            <a:r>
              <a:rPr lang="tr-TR" dirty="0" err="1" smtClean="0"/>
              <a:t>algısı,tat</a:t>
            </a:r>
            <a:r>
              <a:rPr lang="tr-TR" dirty="0" smtClean="0"/>
              <a:t> </a:t>
            </a:r>
            <a:r>
              <a:rPr lang="tr-TR" dirty="0" err="1" smtClean="0"/>
              <a:t>algısı,paranoid</a:t>
            </a:r>
            <a:r>
              <a:rPr lang="tr-TR" dirty="0" smtClean="0"/>
              <a:t> deneyim</a:t>
            </a:r>
          </a:p>
          <a:p>
            <a:endParaRPr lang="tr-TR" dirty="0"/>
          </a:p>
          <a:p>
            <a:r>
              <a:rPr lang="tr-TR" dirty="0" smtClean="0"/>
              <a:t>Cevaplar 1-5 arası değişen bir </a:t>
            </a:r>
            <a:r>
              <a:rPr lang="tr-TR" dirty="0" err="1" smtClean="0"/>
              <a:t>Likert</a:t>
            </a:r>
            <a:r>
              <a:rPr lang="tr-TR" dirty="0" smtClean="0"/>
              <a:t> ölçeği kullanılarak kodlanmıştır.1 </a:t>
            </a:r>
            <a:r>
              <a:rPr lang="tr-TR" dirty="0" err="1" smtClean="0"/>
              <a:t>kesinikle</a:t>
            </a:r>
            <a:r>
              <a:rPr lang="tr-TR" dirty="0" smtClean="0"/>
              <a:t> katılmıyorum 5 kesinlikle katılıyorum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7669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411941" y="188259"/>
            <a:ext cx="9256059" cy="3657881"/>
          </a:xfrm>
        </p:spPr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400" dirty="0" smtClean="0"/>
              <a:t>COVID-19</a:t>
            </a:r>
            <a:br>
              <a:rPr lang="tr-TR" sz="4400" dirty="0" smtClean="0"/>
            </a:br>
            <a:r>
              <a:rPr lang="tr-TR" sz="4400" dirty="0" smtClean="0"/>
              <a:t>  KARANTİNASINDAN SONRA </a:t>
            </a:r>
            <a:br>
              <a:rPr lang="tr-TR" sz="4400" dirty="0" smtClean="0"/>
            </a:br>
            <a:r>
              <a:rPr lang="tr-TR" sz="4400" dirty="0" smtClean="0"/>
              <a:t> SÖZDE BİLİMSEL İNANÇLAR VE PSİKOPATOLOJİK RİSK ARTIŞI</a:t>
            </a:r>
            <a:endParaRPr lang="tr-TR" sz="4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0065" y="3738281"/>
            <a:ext cx="9607923" cy="1479178"/>
          </a:xfrm>
        </p:spPr>
        <p:txBody>
          <a:bodyPr>
            <a:normAutofit lnSpcReduction="10000"/>
          </a:bodyPr>
          <a:lstStyle/>
          <a:p>
            <a:endParaRPr lang="tr-TR" sz="2000" dirty="0" smtClean="0"/>
          </a:p>
          <a:p>
            <a:r>
              <a:rPr lang="tr-TR" sz="2000" dirty="0" err="1" smtClean="0"/>
              <a:t>Arş.Gör.Önder</a:t>
            </a:r>
            <a:r>
              <a:rPr lang="tr-TR" sz="2000" dirty="0" smtClean="0"/>
              <a:t> </a:t>
            </a:r>
            <a:r>
              <a:rPr lang="tr-TR" sz="2000" dirty="0" smtClean="0"/>
              <a:t>Yılmaz</a:t>
            </a:r>
          </a:p>
          <a:p>
            <a:r>
              <a:rPr lang="tr-TR" sz="2000" dirty="0" smtClean="0"/>
              <a:t>KTÜ Aile Hekimliği ABD</a:t>
            </a:r>
          </a:p>
          <a:p>
            <a:r>
              <a:rPr lang="tr-TR" sz="2000" dirty="0" smtClean="0"/>
              <a:t>08.12.2020</a:t>
            </a:r>
          </a:p>
        </p:txBody>
      </p:sp>
    </p:spTree>
    <p:extLst>
      <p:ext uri="{BB962C8B-B14F-4D97-AF65-F5344CB8AC3E}">
        <p14:creationId xmlns:p14="http://schemas.microsoft.com/office/powerpoint/2010/main" val="399156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1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pic>
        <p:nvPicPr>
          <p:cNvPr id="2050" name="Picture 2" descr="C:\Users\w7\Desktop\mak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07" y="1540884"/>
            <a:ext cx="9326086" cy="4390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4121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Avustralya koyun-keçi ölçeği(ASGS)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Sözde bilimsel inanç ve deneyimleri inceleyen 18 maddeden oluşan kısa bir ölçektir.</a:t>
            </a:r>
          </a:p>
          <a:p>
            <a:endParaRPr lang="tr-TR" dirty="0" smtClean="0"/>
          </a:p>
          <a:p>
            <a:r>
              <a:rPr lang="tr-TR" dirty="0" smtClean="0"/>
              <a:t>Önce Avustralya’da geliştirilmiş sonra </a:t>
            </a:r>
            <a:r>
              <a:rPr lang="tr-TR" dirty="0" err="1" smtClean="0"/>
              <a:t>İspanyolca’ya</a:t>
            </a:r>
            <a:r>
              <a:rPr lang="tr-TR" dirty="0" smtClean="0"/>
              <a:t> uyarlanmıştır.</a:t>
            </a:r>
          </a:p>
          <a:p>
            <a:endParaRPr lang="tr-TR" dirty="0"/>
          </a:p>
          <a:p>
            <a:r>
              <a:rPr lang="tr-TR" dirty="0" smtClean="0"/>
              <a:t>Kodlama 0 yanlış 1 cevabından şüpheliyim 2 doğru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7239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Psisik</a:t>
            </a:r>
            <a:r>
              <a:rPr lang="tr-TR" dirty="0" smtClean="0"/>
              <a:t> deneyimlerin toplum değerlendirmesi-42(CAPE-42)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popülasyonda ki deneklerde </a:t>
            </a:r>
            <a:r>
              <a:rPr lang="tr-TR" dirty="0" err="1" smtClean="0"/>
              <a:t>psikotik</a:t>
            </a:r>
            <a:r>
              <a:rPr lang="tr-TR" dirty="0" smtClean="0"/>
              <a:t> </a:t>
            </a:r>
            <a:r>
              <a:rPr lang="tr-TR" dirty="0" err="1" smtClean="0"/>
              <a:t>fenotipi</a:t>
            </a:r>
            <a:r>
              <a:rPr lang="tr-TR" dirty="0" smtClean="0"/>
              <a:t> değerlendirmek için yaygın kullanılan bir </a:t>
            </a:r>
            <a:r>
              <a:rPr lang="tr-TR" dirty="0" err="1" smtClean="0"/>
              <a:t>psikometrik</a:t>
            </a:r>
            <a:r>
              <a:rPr lang="tr-TR" dirty="0" smtClean="0"/>
              <a:t> ölçektir.</a:t>
            </a:r>
          </a:p>
          <a:p>
            <a:endParaRPr lang="tr-TR" dirty="0"/>
          </a:p>
          <a:p>
            <a:r>
              <a:rPr lang="tr-TR" dirty="0" smtClean="0"/>
              <a:t>3 ana </a:t>
            </a:r>
            <a:r>
              <a:rPr lang="tr-TR" dirty="0" err="1" smtClean="0"/>
              <a:t>bouttan</a:t>
            </a:r>
            <a:r>
              <a:rPr lang="tr-TR" dirty="0" smtClean="0"/>
              <a:t> </a:t>
            </a:r>
            <a:r>
              <a:rPr lang="tr-TR" dirty="0" err="1" smtClean="0"/>
              <a:t>oluşur.Pozitif</a:t>
            </a:r>
            <a:r>
              <a:rPr lang="tr-TR" dirty="0" smtClean="0"/>
              <a:t> boyut (PD 20 maddeden oluşur),negatif boyut (ND 14 maddeden oluşur),depresif boyut (DD 8 öğe)</a:t>
            </a:r>
          </a:p>
          <a:p>
            <a:endParaRPr lang="tr-TR" dirty="0"/>
          </a:p>
          <a:p>
            <a:r>
              <a:rPr lang="tr-TR" dirty="0" smtClean="0"/>
              <a:t>Toplamda yanıtları 5 yanıt seçeneğiyle </a:t>
            </a:r>
            <a:r>
              <a:rPr lang="tr-TR" dirty="0" err="1" smtClean="0"/>
              <a:t>Likert</a:t>
            </a:r>
            <a:r>
              <a:rPr lang="tr-TR" dirty="0" smtClean="0"/>
              <a:t> </a:t>
            </a:r>
            <a:r>
              <a:rPr lang="tr-TR" dirty="0" err="1" smtClean="0"/>
              <a:t>Modeli’ne</a:t>
            </a:r>
            <a:r>
              <a:rPr lang="tr-TR" dirty="0" smtClean="0"/>
              <a:t> göre ölçülen 42  madde vardır 1 neredeyse hiçbir zaman 5 neredeyse her zaman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671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2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pic>
        <p:nvPicPr>
          <p:cNvPr id="3074" name="Picture 2" descr="C:\Users\w7\Desktop\mak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641" y="1812324"/>
            <a:ext cx="9617640" cy="380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527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Prosedürler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çalışmada hipotez kontrast testleri tekrarlanan iki örnek arasında ortalamalar karşılaştırılarak uygulanmıştır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/>
              <a:t>Amaç sosyal karantinanın algısal süreçleri ve büyülü inanç sistemlerini değiştirip değiştirmeyeceğini doğrulamaktır.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263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Prosedürler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Aralık 2019 ve </a:t>
            </a:r>
            <a:r>
              <a:rPr lang="tr-TR" dirty="0" err="1" smtClean="0"/>
              <a:t>Ocak,Şubat,Mart</a:t>
            </a:r>
            <a:r>
              <a:rPr lang="tr-TR" dirty="0" smtClean="0"/>
              <a:t> 2020 boyunca 346 denek anketlere cevap verdi.</a:t>
            </a:r>
          </a:p>
          <a:p>
            <a:endParaRPr lang="tr-TR" dirty="0"/>
          </a:p>
          <a:p>
            <a:r>
              <a:rPr lang="tr-TR" dirty="0" smtClean="0"/>
              <a:t>İspanya’da Covid-19 nedeniyle alarm durumu 14 Mart’ta kararlaştırıldı.</a:t>
            </a:r>
          </a:p>
          <a:p>
            <a:endParaRPr lang="tr-TR" dirty="0"/>
          </a:p>
          <a:p>
            <a:r>
              <a:rPr lang="tr-TR" dirty="0" smtClean="0"/>
              <a:t>Karantina Mart’ın son iki haftasında uygulandı 10 Mayıs’a kadar sürdü.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0860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Prosedürler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Araştırma ekibi orijinal çalışmanın önceliklerini yeniden düzenlemeye karar verdi ve katılımcılarla e-posta yoluyla tekrar iletişime geçmeye karar verdi.</a:t>
            </a:r>
          </a:p>
          <a:p>
            <a:endParaRPr lang="tr-TR" dirty="0"/>
          </a:p>
          <a:p>
            <a:r>
              <a:rPr lang="tr-TR" dirty="0" smtClean="0"/>
              <a:t>Karantinanın bittiği gün olan 11 Mayıs’ta katılımcılarla tekrar temas başladı.</a:t>
            </a:r>
          </a:p>
          <a:p>
            <a:endParaRPr lang="tr-TR" dirty="0"/>
          </a:p>
          <a:p>
            <a:r>
              <a:rPr lang="tr-TR" dirty="0" smtClean="0"/>
              <a:t>Yanıtların alınması için son tarih 21 Mayıs’tı.</a:t>
            </a:r>
          </a:p>
          <a:p>
            <a:endParaRPr lang="tr-TR" dirty="0" smtClean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718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</a:t>
            </a:r>
            <a:r>
              <a:rPr lang="tr-TR" dirty="0" smtClean="0"/>
              <a:t>rosedürler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346 denekten 174 denek testleri yeniden cevapladı.</a:t>
            </a:r>
          </a:p>
          <a:p>
            <a:endParaRPr lang="tr-TR" dirty="0"/>
          </a:p>
          <a:p>
            <a:r>
              <a:rPr lang="tr-TR" dirty="0" smtClean="0"/>
              <a:t>Sonraki hafta veriler analiz edildi ve mevcut rapor yazıldı.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893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Veri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Veriler her ikisi de açık erişim olan ve aynı araştırma grubu tarafından oluşturulan JASP ve JAMOVİ programlarında işlendi.</a:t>
            </a:r>
          </a:p>
          <a:p>
            <a:endParaRPr lang="tr-TR" dirty="0" smtClean="0"/>
          </a:p>
          <a:p>
            <a:r>
              <a:rPr lang="tr-TR" dirty="0" smtClean="0"/>
              <a:t>Yinelenen örnekler için </a:t>
            </a:r>
            <a:r>
              <a:rPr lang="tr-TR" dirty="0" err="1" smtClean="0"/>
              <a:t>Student</a:t>
            </a:r>
            <a:r>
              <a:rPr lang="tr-TR" dirty="0" smtClean="0"/>
              <a:t> t testleri </a:t>
            </a:r>
            <a:r>
              <a:rPr lang="tr-TR" dirty="0" err="1" smtClean="0"/>
              <a:t>uygulandı,bunların</a:t>
            </a:r>
            <a:r>
              <a:rPr lang="tr-TR" dirty="0" smtClean="0"/>
              <a:t> parametrik olmayan versiyonu (</a:t>
            </a:r>
            <a:r>
              <a:rPr lang="tr-TR" dirty="0" err="1" smtClean="0"/>
              <a:t>wilcoxon</a:t>
            </a:r>
            <a:r>
              <a:rPr lang="tr-TR" dirty="0" smtClean="0"/>
              <a:t> testi) ve </a:t>
            </a:r>
            <a:r>
              <a:rPr lang="tr-TR" dirty="0" err="1" smtClean="0"/>
              <a:t>Bayes</a:t>
            </a:r>
            <a:r>
              <a:rPr lang="tr-TR" dirty="0" smtClean="0"/>
              <a:t> faktöründen alternatif hipotez lehine </a:t>
            </a:r>
            <a:r>
              <a:rPr lang="tr-TR" dirty="0" err="1" smtClean="0"/>
              <a:t>Bayes</a:t>
            </a:r>
            <a:r>
              <a:rPr lang="tr-TR" dirty="0" smtClean="0"/>
              <a:t> kestirimi yapıldı.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644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Tablo 3 kullanılan bağımlı değişkenler ve testlerin her uygulaması için(ön ve son test uygulamaları) tanımlayıcı istatistikleri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3355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Geleceğe ilişkin belirsizliğe tolerans deneğin çevrede olanları kontrol derecesi tarafından şartlandırılır ve düzenlenir.</a:t>
            </a:r>
          </a:p>
          <a:p>
            <a:endParaRPr lang="tr-TR" dirty="0"/>
          </a:p>
          <a:p>
            <a:r>
              <a:rPr lang="tr-TR" dirty="0" smtClean="0"/>
              <a:t>Kontrol duygusunu aramak ve artırmak amacıyla harekete geçen psikolojik mekanizmalardan biri de büyülü düşüncedir.</a:t>
            </a:r>
          </a:p>
          <a:p>
            <a:endParaRPr lang="tr-TR" dirty="0"/>
          </a:p>
          <a:p>
            <a:r>
              <a:rPr lang="tr-TR" dirty="0" smtClean="0"/>
              <a:t>Büyülü </a:t>
            </a:r>
            <a:r>
              <a:rPr lang="tr-TR" dirty="0" err="1" smtClean="0"/>
              <a:t>düşücenin</a:t>
            </a:r>
            <a:r>
              <a:rPr lang="tr-TR" dirty="0" smtClean="0"/>
              <a:t> en yaygın ifadeleri arasında mevcut bilimsel bilginin yasaları ve temelleriyle çelişen inançlar vardır.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54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3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pic>
        <p:nvPicPr>
          <p:cNvPr id="4099" name="Picture 3" descr="C:\Users\w7\Desktop\mak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973" y="1242570"/>
            <a:ext cx="7359874" cy="467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173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bağımlı değişkenlerde(negatif boyut ölçeği hariç) ortalama değerlerdeki artışlar gözlemlenebilir.</a:t>
            </a:r>
          </a:p>
          <a:p>
            <a:endParaRPr lang="tr-TR" dirty="0"/>
          </a:p>
          <a:p>
            <a:r>
              <a:rPr lang="tr-TR" dirty="0" smtClean="0"/>
              <a:t>Bu artışların anlamlı olup olmadığını karşılaştırmak için her değişken için farklı ortalama karşılaştırma testleri uygulanmıştır.</a:t>
            </a:r>
          </a:p>
          <a:p>
            <a:endParaRPr lang="tr-TR" dirty="0"/>
          </a:p>
          <a:p>
            <a:r>
              <a:rPr lang="tr-TR" dirty="0" smtClean="0"/>
              <a:t>Bu bilgiler tablo 4 ‘te gösterilmektedir.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9696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4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pic>
        <p:nvPicPr>
          <p:cNvPr id="7170" name="Picture 2" descr="C:\Users\w7\Desktop\oyz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776" y="1379940"/>
            <a:ext cx="7312650" cy="4312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86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Tablo 4 parametrik olan ve olmayan kontrast istatistiklerini </a:t>
            </a:r>
            <a:r>
              <a:rPr lang="tr-TR" dirty="0" err="1" smtClean="0"/>
              <a:t>biraraya</a:t>
            </a:r>
            <a:r>
              <a:rPr lang="tr-TR" dirty="0" smtClean="0"/>
              <a:t> getirir</a:t>
            </a:r>
          </a:p>
          <a:p>
            <a:endParaRPr lang="tr-TR" dirty="0"/>
          </a:p>
          <a:p>
            <a:r>
              <a:rPr lang="tr-TR" dirty="0" smtClean="0"/>
              <a:t>Çoğu değişkende  hem t hem de </a:t>
            </a:r>
            <a:r>
              <a:rPr lang="tr-TR" dirty="0" err="1" smtClean="0"/>
              <a:t>Wilcoxon</a:t>
            </a:r>
            <a:r>
              <a:rPr lang="tr-TR" dirty="0" smtClean="0"/>
              <a:t> testi tutarlı sonuçlar sunar ve ortalama artışların görsel ve işitsel algı ölçekleri dışında önemli olduğunu gösterir.</a:t>
            </a:r>
          </a:p>
          <a:p>
            <a:endParaRPr lang="tr-TR" dirty="0" smtClean="0"/>
          </a:p>
          <a:p>
            <a:r>
              <a:rPr lang="tr-TR" dirty="0" smtClean="0"/>
              <a:t>Her ölçeğin ön ve son puanları da </a:t>
            </a:r>
            <a:r>
              <a:rPr lang="tr-TR" dirty="0" err="1" smtClean="0"/>
              <a:t>Pearson</a:t>
            </a:r>
            <a:r>
              <a:rPr lang="tr-TR" dirty="0" smtClean="0"/>
              <a:t> doğrusal korelasyonları kullanılarak </a:t>
            </a:r>
            <a:r>
              <a:rPr lang="tr-TR" dirty="0" err="1" smtClean="0"/>
              <a:t>incelenmiştir.Tablo</a:t>
            </a:r>
            <a:r>
              <a:rPr lang="tr-TR" dirty="0" smtClean="0"/>
              <a:t> 5 bu sonuçları göstermektedir.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107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5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  <p:pic>
        <p:nvPicPr>
          <p:cNvPr id="8194" name="Picture 2" descr="C:\Users\w7\Desktop\tıp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885" y="1918925"/>
            <a:ext cx="7835303" cy="328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6925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çalışmada sosyal </a:t>
            </a:r>
            <a:r>
              <a:rPr lang="tr-TR" dirty="0" err="1" smtClean="0"/>
              <a:t>karantinın</a:t>
            </a:r>
            <a:r>
              <a:rPr lang="tr-TR" dirty="0" smtClean="0"/>
              <a:t> sosyal ve sağlık sonuçlarının sözde bilimsel </a:t>
            </a:r>
            <a:r>
              <a:rPr lang="tr-TR" dirty="0" err="1" smtClean="0"/>
              <a:t>inançlar,anormal</a:t>
            </a:r>
            <a:r>
              <a:rPr lang="tr-TR" dirty="0" smtClean="0"/>
              <a:t> algılar ve </a:t>
            </a:r>
            <a:r>
              <a:rPr lang="tr-TR" dirty="0" err="1" smtClean="0"/>
              <a:t>psikotik</a:t>
            </a:r>
            <a:r>
              <a:rPr lang="tr-TR" dirty="0" smtClean="0"/>
              <a:t> </a:t>
            </a:r>
            <a:r>
              <a:rPr lang="tr-TR" dirty="0" err="1" smtClean="0"/>
              <a:t>fenotipi</a:t>
            </a:r>
            <a:r>
              <a:rPr lang="tr-TR" dirty="0" smtClean="0"/>
              <a:t> tanımlayan özellikler üzerindeki etkilerini doğrulamak amaçlandı.</a:t>
            </a:r>
          </a:p>
          <a:p>
            <a:endParaRPr lang="tr-TR" dirty="0"/>
          </a:p>
          <a:p>
            <a:r>
              <a:rPr lang="tr-TR" dirty="0" smtClean="0"/>
              <a:t>Yapılan kontrast testleri 57 günlük sosyal karantinadan sonra bu değişkenlerin arttığını ortaya koydu.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65740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Sonuçların yorumlanması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Sözde bilimsel inançlarla ilgili </a:t>
            </a:r>
            <a:r>
              <a:rPr lang="tr-TR" dirty="0" err="1" smtClean="0"/>
              <a:t>varsayımsal</a:t>
            </a:r>
            <a:r>
              <a:rPr lang="tr-TR" dirty="0" smtClean="0"/>
              <a:t> sosyal marjinallik teorisi nadiren deneysel çerçevenin dışında incelenmiştir.</a:t>
            </a:r>
          </a:p>
          <a:p>
            <a:endParaRPr lang="tr-TR" dirty="0"/>
          </a:p>
          <a:p>
            <a:r>
              <a:rPr lang="tr-TR" dirty="0" smtClean="0"/>
              <a:t>Gerçekte sosyal marjinallik yaşam koşullarının büyük Batı şehirlerinin normatif yaşam tarzından farklı olan coğrafi olarak izole edilmiş bölgelerle sınırlı sosyokültürel bir perspektifle incelenmiştir.</a:t>
            </a:r>
          </a:p>
          <a:p>
            <a:endParaRPr lang="tr-TR" dirty="0"/>
          </a:p>
          <a:p>
            <a:r>
              <a:rPr lang="tr-TR" dirty="0" smtClean="0"/>
              <a:t>Coğrafi olarak izole alanların aksine </a:t>
            </a:r>
            <a:r>
              <a:rPr lang="tr-TR" dirty="0" err="1" smtClean="0"/>
              <a:t>Covid</a:t>
            </a:r>
            <a:r>
              <a:rPr lang="tr-TR" dirty="0" smtClean="0"/>
              <a:t> -19 krizi sırasında sosyal karantina teknolojiler iletişimi sürdürmemize ve insan ilişkilerini dijitalleştirmemize izin verdiği için yalnızca fizikseldi.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389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Sonuçların yorumlanması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Sonuç olarak sosyal karantinanın büyülü </a:t>
            </a:r>
            <a:r>
              <a:rPr lang="tr-TR" dirty="0" err="1" smtClean="0"/>
              <a:t>düşünme,sözde</a:t>
            </a:r>
            <a:r>
              <a:rPr lang="tr-TR" dirty="0" smtClean="0"/>
              <a:t> inançlar ve anormal algıları artırdığı sonucuna varılabilir.</a:t>
            </a:r>
          </a:p>
          <a:p>
            <a:endParaRPr lang="tr-TR" dirty="0"/>
          </a:p>
          <a:p>
            <a:r>
              <a:rPr lang="tr-TR" dirty="0" smtClean="0"/>
              <a:t>Bu araştırmanın sonuçları büyülü düşüncenin arttığını gösteriyorsa  yalan </a:t>
            </a:r>
            <a:r>
              <a:rPr lang="tr-TR" dirty="0" err="1" smtClean="0"/>
              <a:t>haberler,dezenformasyon</a:t>
            </a:r>
            <a:r>
              <a:rPr lang="tr-TR" dirty="0" smtClean="0"/>
              <a:t> ve sahte bilimsel bilgiler de artabilir.</a:t>
            </a:r>
          </a:p>
          <a:p>
            <a:endParaRPr lang="tr-TR" dirty="0"/>
          </a:p>
          <a:p>
            <a:r>
              <a:rPr lang="tr-TR" dirty="0" smtClean="0"/>
              <a:t>Dezenformasyon bu artışların </a:t>
            </a:r>
            <a:r>
              <a:rPr lang="tr-TR" smtClean="0"/>
              <a:t>sebebi olabilir.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8610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Sonuçların yorumlanması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Güvensizlik ve paranoya seviyeleri en çok artanlardır.</a:t>
            </a:r>
          </a:p>
          <a:p>
            <a:endParaRPr lang="tr-TR" dirty="0"/>
          </a:p>
          <a:p>
            <a:r>
              <a:rPr lang="tr-TR" dirty="0" smtClean="0"/>
              <a:t>Bu arış karantina sırasındaki dezenformasyondaki artış ve yanlış haberlerle aynı zamana denk gelmektedir.</a:t>
            </a:r>
          </a:p>
          <a:p>
            <a:endParaRPr lang="tr-TR" dirty="0"/>
          </a:p>
          <a:p>
            <a:r>
              <a:rPr lang="tr-TR" dirty="0" smtClean="0"/>
              <a:t>Karantinanın gelecekteki </a:t>
            </a:r>
            <a:r>
              <a:rPr lang="tr-TR" dirty="0" err="1" smtClean="0"/>
              <a:t>psikotik</a:t>
            </a:r>
            <a:r>
              <a:rPr lang="tr-TR" dirty="0" smtClean="0"/>
              <a:t> davranışları artırabileceği gösterilmiştir.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565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Sonuçların yorumlanması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Karantina  halüsinasyonları özellikle de </a:t>
            </a:r>
            <a:r>
              <a:rPr lang="tr-TR" dirty="0" err="1" smtClean="0"/>
              <a:t>kinestetik</a:t>
            </a:r>
            <a:r>
              <a:rPr lang="tr-TR" dirty="0" smtClean="0"/>
              <a:t> halüsinasyonları  artırmaktadır.</a:t>
            </a:r>
          </a:p>
          <a:p>
            <a:endParaRPr lang="tr-TR" dirty="0"/>
          </a:p>
          <a:p>
            <a:r>
              <a:rPr lang="tr-TR" dirty="0" smtClean="0"/>
              <a:t>İnsanlar karantina döneminde dezenformasyon ve yanlış haberlere daha savunmasızdır.</a:t>
            </a:r>
          </a:p>
          <a:p>
            <a:endParaRPr lang="tr-TR" dirty="0"/>
          </a:p>
          <a:p>
            <a:r>
              <a:rPr lang="tr-TR" dirty="0" smtClean="0"/>
              <a:t>Büyülü inançlar bilginin </a:t>
            </a:r>
            <a:r>
              <a:rPr lang="tr-TR" dirty="0" err="1" smtClean="0"/>
              <a:t>tüketilme,erişilme</a:t>
            </a:r>
            <a:r>
              <a:rPr lang="tr-TR" dirty="0" smtClean="0"/>
              <a:t> ve yorumlanma yoluyla da değişebilir.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56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inançlara genelde sözde bilimsel inançlar denir.</a:t>
            </a:r>
          </a:p>
          <a:p>
            <a:endParaRPr lang="tr-TR" dirty="0"/>
          </a:p>
          <a:p>
            <a:r>
              <a:rPr lang="tr-TR" dirty="0" smtClean="0"/>
              <a:t>Bu durumda bilimsel açıklanamayan inançlar modeli (SUB) sözde bilimsel inançların sosyal ve psikolojik </a:t>
            </a:r>
            <a:r>
              <a:rPr lang="tr-TR" dirty="0" err="1" smtClean="0"/>
              <a:t>işlevselliğini,kendini</a:t>
            </a:r>
            <a:r>
              <a:rPr lang="tr-TR" dirty="0" smtClean="0"/>
              <a:t> güvende hissetmenin ve yaşam boyunca ortaya çıkan belirsiz durumlara bir açıklama ve anlam bulmanın bir yolu olarak haklı çıkarır.</a:t>
            </a:r>
          </a:p>
          <a:p>
            <a:endParaRPr lang="tr-TR" dirty="0"/>
          </a:p>
          <a:p>
            <a:r>
              <a:rPr lang="tr-TR" dirty="0" smtClean="0"/>
              <a:t>Bununla birlikte sözde bilimsel inançlar deneğin kararlar almasına ve sonuçları insanların ruh sağlığını etkileyebilecek davranışsal tepkiler üreten eylemler gerçekleştirmesine izin verir.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170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Eleştiriler ve sınırlamalar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Uygulanan tasarım deneysel </a:t>
            </a:r>
            <a:r>
              <a:rPr lang="tr-TR" dirty="0" err="1" smtClean="0"/>
              <a:t>değildi.Bu</a:t>
            </a:r>
            <a:r>
              <a:rPr lang="tr-TR" dirty="0" smtClean="0"/>
              <a:t>  durum karantinanın etkisinin mutlak </a:t>
            </a:r>
            <a:r>
              <a:rPr lang="tr-TR" dirty="0" err="1" smtClean="0"/>
              <a:t>nedensel</a:t>
            </a:r>
            <a:r>
              <a:rPr lang="tr-TR" dirty="0" smtClean="0"/>
              <a:t> terimlerle yorumlanamayacağı anlamına gelir.</a:t>
            </a:r>
          </a:p>
          <a:p>
            <a:endParaRPr lang="tr-TR" dirty="0"/>
          </a:p>
          <a:p>
            <a:r>
              <a:rPr lang="tr-TR" dirty="0" smtClean="0"/>
              <a:t>İlk ve son cevaplar arasında 46 gün gibi uzun bir süre </a:t>
            </a:r>
            <a:r>
              <a:rPr lang="tr-TR" dirty="0" err="1" smtClean="0"/>
              <a:t>vardı.Ayrıca</a:t>
            </a:r>
            <a:r>
              <a:rPr lang="tr-TR" dirty="0" smtClean="0"/>
              <a:t> karantina aniden ilan edildi</a:t>
            </a:r>
          </a:p>
          <a:p>
            <a:endParaRPr lang="tr-TR" dirty="0"/>
          </a:p>
          <a:p>
            <a:r>
              <a:rPr lang="tr-TR" dirty="0" smtClean="0"/>
              <a:t> Karantina sonrası sözde bilimsel inançların artması bu artışın psikopatolojik olduğu anlamına </a:t>
            </a:r>
            <a:r>
              <a:rPr lang="tr-TR" dirty="0" err="1" smtClean="0"/>
              <a:t>gelmez.Artışın</a:t>
            </a:r>
            <a:r>
              <a:rPr lang="tr-TR" dirty="0" smtClean="0"/>
              <a:t> </a:t>
            </a:r>
            <a:r>
              <a:rPr lang="tr-TR" dirty="0" err="1" smtClean="0"/>
              <a:t>psikotik</a:t>
            </a:r>
            <a:r>
              <a:rPr lang="tr-TR" dirty="0" smtClean="0"/>
              <a:t> </a:t>
            </a:r>
            <a:r>
              <a:rPr lang="tr-TR" dirty="0" err="1" smtClean="0"/>
              <a:t>fenotip</a:t>
            </a:r>
            <a:r>
              <a:rPr lang="tr-TR" dirty="0" smtClean="0"/>
              <a:t> ile açıklandığı anlamına da gelmez.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08503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Eleştiriler ve sınırlamalar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Kişilerin karantina sırasındaki davranışları belirlenememiştir.</a:t>
            </a:r>
          </a:p>
          <a:p>
            <a:endParaRPr lang="tr-TR" dirty="0"/>
          </a:p>
          <a:p>
            <a:r>
              <a:rPr lang="tr-TR" dirty="0" smtClean="0"/>
              <a:t>Örneklem seçimi olasılıklı </a:t>
            </a:r>
            <a:r>
              <a:rPr lang="tr-TR" dirty="0" err="1" smtClean="0"/>
              <a:t>değildi,tabakalandırma</a:t>
            </a:r>
            <a:r>
              <a:rPr lang="tr-TR" dirty="0" smtClean="0"/>
              <a:t> veya küme seçim tekniklerine göre </a:t>
            </a:r>
            <a:r>
              <a:rPr lang="tr-TR" dirty="0" err="1" smtClean="0"/>
              <a:t>ağırlıklandırılamadı.Bu</a:t>
            </a:r>
            <a:r>
              <a:rPr lang="tr-TR" dirty="0" smtClean="0"/>
              <a:t> durum bulguların bütün popülasyona </a:t>
            </a:r>
            <a:r>
              <a:rPr lang="tr-TR" dirty="0" err="1" smtClean="0"/>
              <a:t>genellendirilmesini</a:t>
            </a:r>
            <a:r>
              <a:rPr lang="tr-TR" dirty="0" smtClean="0"/>
              <a:t> zorlaştırmaktadır</a:t>
            </a:r>
          </a:p>
          <a:p>
            <a:endParaRPr lang="tr-TR" dirty="0"/>
          </a:p>
          <a:p>
            <a:r>
              <a:rPr lang="tr-TR" dirty="0" smtClean="0"/>
              <a:t>Araştırmanın sonuçları bilgi ve dijital medya kullanımı ile ilgili olarak yorumlandı .Ancak İspanyol kamu kuruluşlarından gelen veriler kullanılmasına rağmen bu </a:t>
            </a:r>
            <a:r>
              <a:rPr lang="tr-TR" dirty="0" err="1" smtClean="0"/>
              <a:t>dğişkenlerin</a:t>
            </a:r>
            <a:r>
              <a:rPr lang="tr-TR" dirty="0" smtClean="0"/>
              <a:t> açık ölçümleri araştırmaya </a:t>
            </a:r>
            <a:r>
              <a:rPr lang="tr-TR" smtClean="0"/>
              <a:t>dahil edilmemiştir.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30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aylarda birçok ülke Covid-19 </a:t>
            </a:r>
            <a:r>
              <a:rPr lang="tr-TR" dirty="0" err="1" smtClean="0"/>
              <a:t>pandemisinden</a:t>
            </a:r>
            <a:r>
              <a:rPr lang="tr-TR" dirty="0" smtClean="0"/>
              <a:t> ciddi şekilde etkilenmiştir.</a:t>
            </a:r>
          </a:p>
          <a:p>
            <a:endParaRPr lang="tr-TR" dirty="0" smtClean="0"/>
          </a:p>
          <a:p>
            <a:r>
              <a:rPr lang="tr-TR" dirty="0" smtClean="0"/>
              <a:t>En sık görülen yasal önlemler nüfusun evde sosyal karantinaya alınması ve gereksiz olduğu düşünülen ekonomik faaliyetlerin durdurulmasıdır.</a:t>
            </a:r>
          </a:p>
          <a:p>
            <a:endParaRPr lang="tr-TR" dirty="0" smtClean="0"/>
          </a:p>
          <a:p>
            <a:r>
              <a:rPr lang="tr-TR" dirty="0" smtClean="0"/>
              <a:t>Bu sırada medya karantinanın ilk haftasında kişisel hijyenle ilgili ürünlerin tükendiğini bildirdi.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05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ne kadar hijyenik maske ve </a:t>
            </a:r>
            <a:r>
              <a:rPr lang="tr-TR" dirty="0" err="1" smtClean="0"/>
              <a:t>hidroalkolik</a:t>
            </a:r>
            <a:r>
              <a:rPr lang="tr-TR" dirty="0" smtClean="0"/>
              <a:t> jelin ilk tükenen ürünler olduğu bildirildiyse de  daha sonra tuvalet kağıdının da tükendiği bildirildi.</a:t>
            </a:r>
          </a:p>
          <a:p>
            <a:endParaRPr lang="tr-TR" dirty="0"/>
          </a:p>
          <a:p>
            <a:r>
              <a:rPr lang="tr-TR" dirty="0" smtClean="0"/>
              <a:t>Bu durum çoğu Avrupa ülkesinde görülse de insanların bu ürünleri çok fazla aldığı ABD ve Avustralya’da da görülmektedir.</a:t>
            </a:r>
          </a:p>
          <a:p>
            <a:endParaRPr lang="tr-TR" dirty="0"/>
          </a:p>
          <a:p>
            <a:r>
              <a:rPr lang="tr-TR" dirty="0" smtClean="0"/>
              <a:t>Bu tür davranışlar </a:t>
            </a:r>
            <a:r>
              <a:rPr lang="tr-TR" dirty="0" err="1" smtClean="0"/>
              <a:t>korku,anksiyete</a:t>
            </a:r>
            <a:r>
              <a:rPr lang="tr-TR" dirty="0" smtClean="0"/>
              <a:t> ve büyülü düşünceye bağlı </a:t>
            </a:r>
            <a:r>
              <a:rPr lang="tr-TR" dirty="0" err="1" smtClean="0"/>
              <a:t>kompulsif</a:t>
            </a:r>
            <a:r>
              <a:rPr lang="tr-TR" dirty="0" smtClean="0"/>
              <a:t> davranışlar olarak sınıflandırılır.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199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Benzer şekilde bazı çalışmalar da bunların kontrol arama ihtiyacına yanıt olduğunu ileri sürmektedir.</a:t>
            </a:r>
          </a:p>
          <a:p>
            <a:endParaRPr lang="tr-TR" dirty="0"/>
          </a:p>
          <a:p>
            <a:r>
              <a:rPr lang="tr-TR" dirty="0" smtClean="0"/>
              <a:t>Diğer çalışmalar Covid-19 tarafından üretilen bu olağanüstü </a:t>
            </a:r>
            <a:r>
              <a:rPr lang="tr-TR" dirty="0" err="1" smtClean="0"/>
              <a:t>soayal</a:t>
            </a:r>
            <a:r>
              <a:rPr lang="tr-TR" dirty="0" smtClean="0"/>
              <a:t> durumun karantina sırasında stres artışıyla ilişkili sürü davranışı ve büyülü </a:t>
            </a:r>
            <a:r>
              <a:rPr lang="tr-TR" dirty="0" err="1" smtClean="0"/>
              <a:t>inaçlarda</a:t>
            </a:r>
            <a:r>
              <a:rPr lang="tr-TR" dirty="0" smtClean="0"/>
              <a:t> artış yarattığını göstermektedir.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56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ARKA PLAN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Sözde bilimsel inançların insanların sağlığı üzerindeki sonuçları birçok açıdan analiz edilmiş ve incelenmiştir.</a:t>
            </a:r>
          </a:p>
          <a:p>
            <a:endParaRPr lang="tr-TR" dirty="0"/>
          </a:p>
          <a:p>
            <a:r>
              <a:rPr lang="tr-TR" dirty="0" smtClean="0"/>
              <a:t>Bu bakış açıları iki modelde özetlenebilir.</a:t>
            </a:r>
          </a:p>
          <a:p>
            <a:endParaRPr lang="tr-TR" dirty="0"/>
          </a:p>
          <a:p>
            <a:r>
              <a:rPr lang="tr-TR" dirty="0" smtClean="0"/>
              <a:t>İlk model sözde bilimsel inançların hastalarda ürettiği psikopatolojik ve </a:t>
            </a:r>
            <a:r>
              <a:rPr lang="tr-TR" dirty="0" err="1" smtClean="0"/>
              <a:t>semptomatik</a:t>
            </a:r>
            <a:r>
              <a:rPr lang="tr-TR" dirty="0" smtClean="0"/>
              <a:t> etkilere dayanmaktadır.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37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SAĞLIK,SOSYAL VE TEORİK ALANLAR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Çoğu çalışma sözde bilimsel inançların psikoz süreklilik modeline dahil edilen </a:t>
            </a:r>
            <a:r>
              <a:rPr lang="tr-TR" dirty="0" err="1" smtClean="0"/>
              <a:t>psikotik</a:t>
            </a:r>
            <a:r>
              <a:rPr lang="tr-TR" dirty="0" smtClean="0"/>
              <a:t> </a:t>
            </a:r>
            <a:r>
              <a:rPr lang="tr-TR" dirty="0" err="1" smtClean="0"/>
              <a:t>fenotipin</a:t>
            </a:r>
            <a:r>
              <a:rPr lang="tr-TR" dirty="0" smtClean="0"/>
              <a:t> bir özelliğini temsil ettiği sonucuna varmıştır.</a:t>
            </a:r>
          </a:p>
          <a:p>
            <a:endParaRPr lang="tr-TR" dirty="0"/>
          </a:p>
          <a:p>
            <a:r>
              <a:rPr lang="tr-TR" dirty="0" smtClean="0"/>
              <a:t>Psikopatolojik bakış açısının sorunu klinik yargının sıklıkla hastanın kendi inançlarıyla ilgili ahlaki yargı ile karıştırılmasıdır.</a:t>
            </a:r>
          </a:p>
          <a:p>
            <a:endParaRPr lang="tr-TR" dirty="0"/>
          </a:p>
          <a:p>
            <a:r>
              <a:rPr lang="tr-TR" dirty="0" smtClean="0"/>
              <a:t>Hastanın saygısı ve özgürlüğü garanti altına alınacaksa klinik yargılama ve ahlaki değerlendirmeleri içeren kararlar arasındaki ayrım esastır.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661C2-B798-4CF3-A250-9B3AC15772F2}" type="datetime1">
              <a:rPr lang="tr-TR" smtClean="0"/>
              <a:t>07.12.2020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610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5323</TotalTime>
  <Words>1535</Words>
  <Application>Microsoft Office PowerPoint</Application>
  <PresentationFormat>Özel</PresentationFormat>
  <Paragraphs>244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Office Teması</vt:lpstr>
      <vt:lpstr>PowerPoint Sunusu</vt:lpstr>
      <vt:lpstr> COVID-19   KARANTİNASINDAN SONRA   SÖZDE BİLİMSEL İNANÇLAR VE PSİKOPATOLOJİK RİSK ARTIŞI</vt:lpstr>
      <vt:lpstr>GİRİŞ</vt:lpstr>
      <vt:lpstr>GİRİŞ</vt:lpstr>
      <vt:lpstr>SAĞLIK,SOSYAL VE TEORİK ARKA PLAN</vt:lpstr>
      <vt:lpstr>SAĞLIK,SOSYAL VE TEORİK ARKA PLAN</vt:lpstr>
      <vt:lpstr>SAĞLIK,SOSYAL VE TEORİK ARKA PLAN</vt:lpstr>
      <vt:lpstr>SAĞLIK,SOSYAL VE TEORİK ARKA PLAN</vt:lpstr>
      <vt:lpstr>SAĞLIK,SOSYAL VE TEORİK ALANLAR</vt:lpstr>
      <vt:lpstr>SOSYAL.SAĞLIK VE TEORİK ARKA PLAN</vt:lpstr>
      <vt:lpstr>SAĞLIK,SOSYAL VE TEORİK ALANLAR</vt:lpstr>
      <vt:lpstr>SAĞLIK,SOSYAL VE TEORİK ALANLAR</vt:lpstr>
      <vt:lpstr>SOSYAL,SAĞLIK. VE TEORİK ARKA PLAN</vt:lpstr>
      <vt:lpstr>SOSYAL,SAĞLIK VE TEORİK ARKA PLAN </vt:lpstr>
      <vt:lpstr>SAĞLIK,SOSYAL VE TEORİK ARKA PLAN</vt:lpstr>
      <vt:lpstr>HEDEFLER</vt:lpstr>
      <vt:lpstr>MALZEMELER VE YÖNTEMLER</vt:lpstr>
      <vt:lpstr>ENSTRÜMANLAR</vt:lpstr>
      <vt:lpstr>Çok değişkenli çok eksenli önerilebilirlik envanteri</vt:lpstr>
      <vt:lpstr>TABLO 1</vt:lpstr>
      <vt:lpstr>Avustralya koyun-keçi ölçeği(ASGS)</vt:lpstr>
      <vt:lpstr>Psisik deneyimlerin toplum değerlendirmesi-42(CAPE-42)</vt:lpstr>
      <vt:lpstr>Tablo 2</vt:lpstr>
      <vt:lpstr>Prosedürler</vt:lpstr>
      <vt:lpstr>Prosedürler</vt:lpstr>
      <vt:lpstr>Prosedürler</vt:lpstr>
      <vt:lpstr>Prosedürler</vt:lpstr>
      <vt:lpstr>Veri analizi</vt:lpstr>
      <vt:lpstr>Sonuçlar</vt:lpstr>
      <vt:lpstr>Tablo 3</vt:lpstr>
      <vt:lpstr>Sonuçlar</vt:lpstr>
      <vt:lpstr>Tablo 4</vt:lpstr>
      <vt:lpstr>Sonuçlar</vt:lpstr>
      <vt:lpstr>Tablo 5</vt:lpstr>
      <vt:lpstr>Tartışma</vt:lpstr>
      <vt:lpstr>Sonuçların yorumlanması </vt:lpstr>
      <vt:lpstr>Sonuçların yorumlanması </vt:lpstr>
      <vt:lpstr>Sonuçların yorumlanması</vt:lpstr>
      <vt:lpstr>Sonuçların yorumlanması</vt:lpstr>
      <vt:lpstr>Eleştiriler ve sınırlamalar</vt:lpstr>
      <vt:lpstr>Eleştiriler ve sınırlamalar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 Ağrısına Yaklaşım</dc:title>
  <dc:creator>Toshiba</dc:creator>
  <cp:lastModifiedBy>w7</cp:lastModifiedBy>
  <cp:revision>204</cp:revision>
  <dcterms:created xsi:type="dcterms:W3CDTF">2020-07-07T18:49:14Z</dcterms:created>
  <dcterms:modified xsi:type="dcterms:W3CDTF">2020-12-07T13:40:39Z</dcterms:modified>
</cp:coreProperties>
</file>