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54" r:id="rId18"/>
    <p:sldId id="350" r:id="rId19"/>
    <p:sldId id="317" r:id="rId20"/>
    <p:sldId id="318" r:id="rId21"/>
    <p:sldId id="351" r:id="rId22"/>
    <p:sldId id="319" r:id="rId23"/>
    <p:sldId id="352" r:id="rId24"/>
    <p:sldId id="320" r:id="rId25"/>
    <p:sldId id="353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02" r:id="rId4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kdörtgen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ikdörtgen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7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35B3D4-AED0-4841-A550-A124549C643F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10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F19B13-27DD-4A2B-871D-3195F78540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68B9-5D36-4AED-9135-2EFA82CF5D2B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E9CC-D5E4-4003-913B-86B33B84F6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2597-3E36-4A85-80D8-B8C6CC8F4F2F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70B1-7FD3-4F76-8930-A3FC8F1822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0C5E-7002-4EF9-BB45-B5D7ADABCB69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A720-8FA2-4BF6-B291-E5D0CA9F41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4EEC2-6ADC-4F4E-8402-2CA3064BA712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8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364C08-ECC7-4972-9FF3-EB62C454B1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D52C2B-9725-400B-838A-5B06E2A58A13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6" name="Slayt Numarası Yer Tutucus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1F1408-80C1-4664-AFC9-FCB02751EE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Altbilgi Yer Tutucusu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901500-A878-4D97-AE39-82FCB2C8BF90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8" name="Slayt Numarası Yer Tutucus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7611F3-DF60-41CD-AF81-C889342972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B488-F3FC-4330-AF0C-77DD12EBE029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C012-FDF8-440F-88FA-36CF68C62E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4700-F200-47AD-A8F7-BE2E4640F1B7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3906D8-08FB-4C27-A28A-C24CA9899D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AA4F-69C3-4353-B833-1CF66DFEC2D6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24A0-1A53-4CFA-A3F0-CEE0034B48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ikdörtgen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ikdörtgen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ikdörtgen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8EA588-4A95-4C9E-8AD0-F755952B3A3C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10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AA9E4512-4DA3-4F9D-92B1-220AFAEA5A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6F104A-5A7D-48FA-BFDF-97253F9B9D27}" type="datetimeFigureOut">
              <a:rPr lang="tr-TR"/>
              <a:pPr>
                <a:defRPr/>
              </a:pPr>
              <a:t>24.12.2019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4F5A8CC-5A9B-450F-B1D7-B9DC68C15E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69" r:id="rId6"/>
    <p:sldLayoutId id="2147483676" r:id="rId7"/>
    <p:sldLayoutId id="2147483670" r:id="rId8"/>
    <p:sldLayoutId id="2147483677" r:id="rId9"/>
    <p:sldLayoutId id="2147483671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39974" y="6092825"/>
            <a:ext cx="6804025" cy="6858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tr-TR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Arş. Gör. Dr</a:t>
            </a:r>
            <a:r>
              <a:rPr lang="tr-T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Cuma Ali ZOBA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490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Ölçümler ve Tanımlar</a:t>
            </a:r>
            <a:endParaRPr lang="tr-T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Tıbbi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geçmiş ve sağlık tutumlarıyla ilgili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veriler anket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aracılığıyla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toplandı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eğitimli personel tarafından fiziksel ölçümler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yapıldı. 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Sigara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içme durumu hiçbir zaman içmedim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bıraktım, halen içmekteyim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şeklinde;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alkol alımı ise günde gram olarak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sınıflandırıldı. 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Ailede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CRC öyküsü,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her yaşta birinci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derece akrabada CRC bulunması olarak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tanımlandı.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YÖNTEMLER-4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bir ayda düzenli olarak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nonsteroid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antiinflamatuar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ilaçların (NSAID) kullanımı değerlendirildi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Obezite, vücut kitle indeksi ≥30(kg/m</a:t>
            </a:r>
            <a:r>
              <a:rPr lang="tr-T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 olarak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tanımlandı.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Yağlı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karaciğerin varlığı, çalışmanın amaçlarından haberi olmayan deneyimli radyologlar tarafından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incelendi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Yağlı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karaciğerin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ultrasonografik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tanısı, karaciğer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parankimi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içindeki böbrek veya dalak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parankimi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ile karşılaştırıldığında ince ekolarda yaygın bir artışın varlığı olarak tanımlandı.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YÖNTEMLER-5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352928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Kolonoskopi</a:t>
            </a:r>
            <a:r>
              <a:rPr lang="tr-T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ve Histolojik Muayene</a:t>
            </a:r>
            <a:endParaRPr lang="tr-T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Tüm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kolonoskopik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incelemeler, kurul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onaylı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endoskopistler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tarafından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yapıldı.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Bağırsak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temizliği,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polietilen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glikol çözeltisi kullanılarak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yapıldı.</a:t>
            </a:r>
          </a:p>
          <a:p>
            <a:pPr marL="0" indent="0" algn="just">
              <a:buNone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Şüpheli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neoplastik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lezyonlar;  biyopsi örneği alınarak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incelendi.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örnekler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histopatolojik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olarak deneyimli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gastrointestinal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patologlar tarafından değerlendirildi. Genel olarak CRN, kanser veya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ileri adenom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olarak tanımlandı. </a:t>
            </a: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İleri adenom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ise, ≥ 10 mm çapında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tübülovillöz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villöz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yapı ve yüksek dereceli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displazi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olarak tanımlandı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YÖNTEMLER-6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İstatistiksel Analiz</a:t>
            </a:r>
          </a:p>
          <a:p>
            <a:pPr marL="0" indent="0" algn="just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Demografik özellikler;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CRN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ve HCV Ab durumuna göre karşılaştırıldı. Veriler ortalama standart sapma veya frekans (%) olarak ifade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edildi. 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arasındaki sürekli değişkenleri karşılaştırmak için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testi,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gruplar arasındaki kategorik değişkenleri karşılaştırmak için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Ki-kare testi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Fisher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xact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testi kullanıldı. 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YÖNTEMLER-7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Lojistik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regresyon yoluyla,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veya HCV Ab durumuna göre CRN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odds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(OR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 ve % 95 güven aralıkları (CI) tahmin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edildi. </a:t>
            </a:r>
          </a:p>
          <a:p>
            <a:pPr marL="0" indent="0" algn="just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Y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cinsiyet, sigara içme durumu, ailede CRC öyküsü, obezite, alkol alımı, yağlı karaciğer, hipertansiyon, diyabet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NSAID'lerin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için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çok değişkenli modeller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ayarlandı.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 İstatistiksel analizler için SPSS 18 programı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kullanıldı.   p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&lt;0.05 istatistiksel olarak anlamlı kabul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edildi.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YÖNTEMLER-8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Çalışma Nüfusunun Temel </a:t>
            </a:r>
            <a:r>
              <a:rPr lang="tr-TR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</a:t>
            </a: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veya HCV Ab için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testler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kolonoskopi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uygulanan 197050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katılımcının tıbbi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kayıtları incelendi.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Bunlardan 41.376'sı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 dışı bırakıldı.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Dışlama nedenleri: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olorektal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cerrahi veya CRC öyküsü (n = 558) ,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olipektomi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öyküsü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(n = 22,709),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nflamatuar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barsak hastalığı öyküsü (n = 357),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HCC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öyküsü (n = 44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ayıf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bağırsak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hazırlığı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(n = 17,708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22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BULGULAR-1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Sonuçta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155.674 katılımcı analiz edildi. Çalışmaya katılanların yaş ortalaması 41.1 ± 9.1 yıl, erkeklerin oranı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ise    %65.3’tü.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155.674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katılımcının 5476'sının (% 3.5)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HBsAg’si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pozitifti. Tablo 1,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(+)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(-)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demografik özelliklerini göstermektedir.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ile karşılaştırıldığında,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(+)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daha yaşlı, erkek ve sigara içen olma olasılığı daha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yüksektir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(+)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 daha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yüksek vücut kitle indeksine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sahipti;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daha az alkol tüketmekte ve daha az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NSAID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kullanmaktaydı.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BULGULAR-2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BULGULAR-3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Yağlı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karaciğer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seronegatif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katılımcılarda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seropozitif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katılımcılara göre daha yüksekti.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Genel CRN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(+)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(-)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göre daha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yüksekti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16.9% vs. 15.6%,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p=0.009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). Bununla birlikte,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(-)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(+)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karşılaştırıldığında ileri adenom ve CRC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farklı değildi (p = 0. 503 ve  p = 1.000).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867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228" y="47667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8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155.674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katılımcının 155.180'inin HCV Ab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serolojisine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bakıldı, ve 494'ünün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serolojisine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bakılmadı.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HCV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Ab bakılan 155.180 katılımcının 240'ının (% 0.15) HCV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Ab’si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pozitifti.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Sekiz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katılımcıda ise hem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hem de HCV  pozitifti. HCV Ab (+) ve HCV Ab (-)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demografik özellikleri Tablo 2'de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gösterildi. 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HCV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Ab (-)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katılımcılarla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karşılaştırıldığında, HCV Ab (+)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daha yaşlı ve kadın olma olasılığı daha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yüksekti.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BULGULAR-5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GİRİŞ-1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24425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tr-TR" dirty="0"/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hepatit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dünya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çapında önemli bir halk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sağlığı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sorunudur.</a:t>
            </a: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Hepatit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 virüsü (HBV) ve Hepatit C virüsü (HCV) kronik hepatitin başlıca nedenleridir.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HBV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HCV’nin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; siroz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hepatoselüler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karsinomun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(HCC) etiyolojisinde rol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oynadığı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bilinmektedir.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2015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yılında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HBV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enfeksiyonunun global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%3,5  (257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milyon kişi) olarak tahmin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edilmiştir. 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Yağlı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karaciğer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HCV Ab (-)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katılımcılarda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HCV Ab (+)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göre daha yüksekti.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seropozitif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katılımcılarda diyabet ve hipertansiyon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seronegatif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katılımcılara göre daha yüksekti.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Genel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CRN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HCV Ab (+)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katılımcılarda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HCV Ab (-)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göre daha yüksekti (% 22.9'a karşı% 15.6,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p=0.002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Fakat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iki grup arasında ileri adenom ve CRC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açısından anlamlı fark yoktu.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BULGULAR-6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24936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Hepatit B veya C Virüsü Enfeksiyonu ile </a:t>
            </a:r>
            <a:r>
              <a:rPr lang="tr-TR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Neoplazi</a:t>
            </a:r>
            <a:r>
              <a:rPr lang="tr-TR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arasındaki </a:t>
            </a:r>
            <a:r>
              <a:rPr lang="tr-TR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ilişki</a:t>
            </a:r>
            <a:endParaRPr lang="tr-T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Tablo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3, hepatit virüsü enfeksiyonuna bağlı genel CRN riskini göstermektedir.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(+) 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(-)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karşılaştıran genel CRN için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düzeltilmemiş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OR 1.10'du ve HCV Ab (+) ile HCV Ab (-)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karşılaştırıldığında OR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1.30’du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(p = 0.009 ve p = 0.002).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Temel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karıştırıcı faktörler için düzeltme yapıldıktan sonra bile, CRN riski ve HBV enfeksiyonu arasındaki ilişki anlamlıydı (OR, 1.10; 95% CI, 1.01–1.19; p=0.025).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Fakat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temel karıştırıcı faktörler için düzeltme yapıldıktan sonra CRN riski ve HCV enfeksiyonu arasındaki ilişki ortadan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kalktı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(OR, 1.04; 95% CI, 0.72–1.50; p=0.839).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BULGULAR-8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/>
          <a:stretch>
            <a:fillRect/>
          </a:stretch>
        </p:blipFill>
        <p:spPr>
          <a:xfrm>
            <a:off x="-14390" y="1340768"/>
            <a:ext cx="9158389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7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(+)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katılımcılarda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CRN için risk faktörleri Tablo 4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incelendi. 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Karıştırıcı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faktörler için düzeltme yapıldıktan sonra çok değişkenli analizde,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(+)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katılımcılarda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yaş, erkek cinsiyet, mevcut veya eski sigara kullanımı, ailede CRC öyküsü, alkol alımı ve yağlı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karaciğer CRN risk faktörleri olarak saptandı.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BULGULAR-10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4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Sağlıklı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Koreli erkek ve kadınlarla yapılan bu büyük çalışmada, HBV enfeksiyonunun CRN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ile kesitsel bir korelasyonu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bulundu. Karıştırıcı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faktörler için düzeltme yapıldıktan sonra bile ilişki mevcuttu.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Ancak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HCV enfeksiyonu ile CRN riski arasında bir ilişki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bulunmadı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HCV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Ab pozitifliği, tek değişkenli analizde daha yüksek CRN riski ile ilişkili olsa da, çok değişkenli analizde anlamlı ilişki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bulunmadı.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TARTIŞMA-1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 HBV enfeksiyonu ile CRN riski arasındaki korelasyona ilişkin açık kanıtlar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sunmakta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HBV enfeksiyonunun CRN etiyolojisinde rol oynayabileceğini düşündürmektedir.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sonuçlara dayanarak, HBV 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 daha yoğun CRC taramasından yarar görebilir.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Örneğin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HBV 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hastalara taramada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fekal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immünokimyasal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testler yerine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kolonoskopinin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önerilmesi gerekebilir.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TARTIŞMA-2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96944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Bugüne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kadar, sadece birkaç çalışma HBV enfeksiyonu ve CRN riski arasındaki ilişkiyi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araştırdı. </a:t>
            </a:r>
          </a:p>
          <a:p>
            <a:pPr marL="0" indent="0" algn="just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Patel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ark. adenom saptama oranın hepatit B grubunda hepatit B olmayan gruba göre daha yüksek olduğunu raporlamasına rağmen, fark istatistiksel olarak anlamlı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bulunmadı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(23.9%, n = 17/71 vs. 16.4%, n = 80/487; OR, 1.33; 95% CI, 0.70–2.51; p = 0.38).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HBV enfeksiyonu 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distal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adenomların varlığı arasında istatistiksel olarak anlamlı bir ilişki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 gösterildi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(OR, 2.16; 95% CI, 1.06–4.43; p = 0.04).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TARTIŞMA-3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Kim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ark. HBV enfeksiyonu olan hastalarda HBV enfeksiyonu ve HBV DNA'nın ileri adenom riski ile bağımsız olarak ilişkili olduğunu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gösterdi.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Fakat, önceki 2 çalışmanın örneklem büyüklüğü yetersizdi (sırasıyla n = 558 ve n = 532).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makaledeki çalışmada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nispeten daha büyük bir örneklem kullanıldı (n=155.674).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örneklem büyüklüğü HBV enfeksiyonu ve CRN arasındaki ilişki üzerine güvenilir bir kanıt sunmaktadır. 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TARTIŞMA-4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Her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ne kadar HBV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hepatotropik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virüs olarak kabul edilse de, birkaç çalışma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HBV'nin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pankreas, akciğer, böbrek, cilt, lenf düğümleri, dalak ve kemik iliği gibi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ekstrahepatik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organlarda var olabileceğini bildirmiştir.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Benzer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şekilde başka birçok çalışma da pankreas, akciğer, böbrek ve cilt kanserlerinin,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lenfoma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ve löseminin; kronik HBV enfeksiyonu ile bağlantılı olduğunu göstermiştir.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Ek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olarak,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HBV'nin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mide ve kolon da dahil olmak üzere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gastrointestinal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sistemde de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var olduğu bildirilmiştir.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GİRİŞ-2</a:t>
            </a:r>
          </a:p>
        </p:txBody>
      </p:sp>
    </p:spTree>
    <p:extLst>
      <p:ext uri="{BB962C8B-B14F-4D97-AF65-F5344CB8AC3E}">
        <p14:creationId xmlns:p14="http://schemas.microsoft.com/office/powerpoint/2010/main" val="427971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HCV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CRN arasındaki ilişki üzerine yapılan çalışmalar kısıtlıdır. Şimdiye kadar sadece 2 çalışma bu konu üzerine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makaledeki çalışmaya benzer şekilde yapılan bir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çalışmada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HCV gurubu ile kontrol gurubu arasında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adenom varlığında istatistiksel bir fark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bulunmadı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(p=0.93).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Fakat bu makaledeki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çalışmanın aksine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Rustagi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ve ark.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yaptığı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adenom için HCV enfeksiyonu bağımsız bir risk faktörüydü.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Rustagi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ark. T hücre aracılı gelişen süreçte daha yüksek riskli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adenom ile HCV enfeksiyonu arasında bir bağlantının varlığını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ileri sürdü.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TARTIŞMA-5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424936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HCV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üzerine yapılan çalışmalar arasındaki bu farklılıkların nedeni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HCV’li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hastaların sayısının az olmasıdır.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makaledeki çalışmada HCV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Ab’li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hastaların sayısı da nispeten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azdır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(n=240). Genel Kore popülasyonunda 60 yaş üzerinde HCV Ab pozitifliği %0,5-1 aralığında değişmektedir.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Kore’de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HCV Ab pozitifliği küresel standartlara göre daha düşüktü. Bu makaledeki çalışmada HCV Ab pozitif olanların HCV negatif olanlara göre CRN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daha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yüksekti (p=0.002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Fakat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bu durum HCV Ab pozitif hastaların HCV Ab negatif olanlara göre daha yaşlı olmasından kaynaklanıyor olabilir (ortalama yaş=50, 41). Yaş, CRN için potansiyel bir risk faktörüdür. 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TARTIŞMA-6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Ek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olarak HCV Ab pozitif katılımcılar HCV negatif olanlara göre daha yüksek hipertansiyon ve diyabet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prevalansına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Yine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hipertansiyon ve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diyabetin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CRN için potansiyel risk faktörleri olduğu düşünülmektedir.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HCV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 CRN arasındaki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ilişki,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yaş hariç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tutulduğunda ve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temel karıştırıcı faktörler düzeltildiğinde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kayboldu. 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Fakat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bağımsız bir risk faktörü bakımından istatistiksel bir fark bulunmamasına rağmen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HCV’li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 genel ilişki bakımından CRN ile ilişkili olabilir.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TARTIŞMA-7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durum genelde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HCV’li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hastaların standart altı sağlık durumunu yansıtabilir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Bu yüzden HCV olmayan popülasyondan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HCV’li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olanlar daha yüksek risk faktörlerine sahip olabilir.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çalışmada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HCV’li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 sayısı düşük olduğu için HCV enfeksiyonun CRN için risk faktörü olduğunu söylemek zordur.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riski ile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HCV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enfeksiyonu arasındaki ilişkiyi açıklamak için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HCV’li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 sayısı çok olan büyük ölçekli çalışmalara ihtiyaç vardır. 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TARTIŞMA-8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Bununla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birlikte, bu çalışmada HBV enfeksiyonu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CRN için bağımsız bir risk faktörü olmasına rağmen, ileri adenom veya CRC riski ile ilişkili değildi.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İleri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adenom veya CRC için negatif sonuçlar, bu lezyonları olan az sayıda hastanın olmasından kaynaklanıyor olabilir.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pozitifliği olan 5476 hastanın sadece 103’ünde ileri adenom ve 4’ünde CRC mevcuttu.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HBV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karsinogenezde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yer alan mekanizmaları anlamak için ek araştırmalara ihtiyaç vardır.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TARTIŞMA-9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çalışma, CRN için iyi bilinen risk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faktörlerinin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HBV 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 da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risk faktörleri olduğunu doğrulamıştır.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HBV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enfeksiyonu olan hastalarda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ileri yaş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erkek cinsiyet, sigara içimi, ailede CRC öyküsü, alkol alımı ve yağlı karaciğer, CRN için bağımsız risk faktörleri olarak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belirlendi.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risk faktörlerine sahip HBV 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 daha yoğun CRC taramasına ihtiyaç duyabilir. 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TARTIŞMA-10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Çalışmanın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örnekleminin büyük olmasına rağmen, bazı kısıtlılıkları vardı.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çalışma kesitsel bir tasarıma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sahipti. 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durum HBV enfeksiyonu ile CRN arasında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nedensel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bir ilişkinin sonuçlandırılmasını zorlaştırdı.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HBV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enfeksiyonu ile CRN gelişimi arasındaki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nedensel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ilişkiyi kurmak için ileriye dönük çalışmalar yapılması gerekmektedir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yapılan çalışma tüm popülasyona dayalı bir çalışma değildir.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TARTIŞMA-11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İki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merkezde düzenli bir sağlık kontrolü yapılan Korelilerden oluşan bir retrospektif bir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kohort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çalışmadır.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durum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oluşturabilir.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HBV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endemik bir bölgeden sağlıklı Koreli erkek ve kadınlarda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edilen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bulgular diğer popülasyonlar için genelleştirilemeyebilir.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olarak, HBV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yükü,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antiviral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tedavi, hastalık süresi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ile ilgili veriler mevcut değildi ve bu faktörlerin CRN riski ile ilişkili olup olmadığı doğrulanamadı.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kısıtlılıklara rağmen, çalışma şu anda yeterince anlaşılmayan bir konu hakkında bilgi vermektedir.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TARTIŞMA-12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HBV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enfeksiyonu bağımsız olarak CRN riski ile ilişkiliydi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Sonuçlar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HBV enfeksiyonunun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karsinogenezde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yer alma olasılığını düşündürmektedir.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HBV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hastaların taramasında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kolonoskopi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daha ayrıntılı olarak önerilebilir.</a:t>
            </a: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SONUÇLAR-1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Başlık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tr-TR" smtClean="0"/>
          </a:p>
        </p:txBody>
      </p:sp>
      <p:pic>
        <p:nvPicPr>
          <p:cNvPr id="50178" name="Picture 2" descr="C:\Users\cumali\Desktop\aile hekimliği sunumlar\AŞI\thank-you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Yakın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tarihli bir çalışma, kronik HBV enfeksiyonunun mide kanseri riski ile ilişkili olduğunu göstermiştir.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Başka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 ise,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kronik HBV enfeksiyonunun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kanser (CRC) riski ile ilişkili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ortaya çıkarmıştır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Fakat, HBV enfeksiyonu 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prekanseröz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CRC lezyonu olan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adenom arasındaki ilişki hakkındaki çalışmalar eksiktir.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GİRİŞ-3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çalışmalar HCV enfeksiyonu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ekstrahepatik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kanserler arasında bir bağlantı olduğunu ortaya koymuştur.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Ancak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; HCV enfeksiyonunun, CRC gibi diğer yaygın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malignitelerin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karsinogenezi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üzerindeki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etkileri hakkında çok az şey bilinmektedir.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GİRİŞ-4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çalışmanın amacı çok büyük bir (n = 197050) veri ile; HBV enfeksiyonu (Hepatit B yüzey antijeni (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) pozitifliği) veya HCV enfeksiyonu (hepatit C antikoru (HCV Ab) ile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adenom ve CRC de dahil olmak üzere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neoplazi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(CRN) riskini değerlendirmektir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çalışmada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pozitifliği veya HCV Ab pozitifliğinin bağımsız olarak CRN riski ile ilişkili olup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tespit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edilmeye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çalışılmıştır.</a:t>
            </a: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GİRİŞ-5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 Nüfusu</a:t>
            </a: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Güney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Kore, Seul ve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Suwon'daki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Kangbuk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Hastanesi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Toplum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Sağlık Merkezlerinde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kapsamlı olarak yılda bir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veya iki yılda bir sağlık muayenesinden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geçirilen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18 yaş ve üzeri  Güney Koreli erkek ve kadınların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kohort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çalışmasıdır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Çalışma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popülasyonu,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Kangbuk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Sağlık Çalışması katılımcılarının bir alt kümesinden oluşuyordu.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alt kümedeki popülasyona; Ağustos 2004 - Aralık 2015 tarihleri arasında yapılan kapsamlı bir sağlık muayenesinin bir parçası olarak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veya HCV Ab için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serolojik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testler ve </a:t>
            </a: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kolonoskopi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yapıldı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YÖNTEMLER-1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Güney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Kore'de, Endüstriyel Güvenlik ve Sağlık Yasası, ücretsiz olarak tüm çalışanlarına yıllık veya iki yılda bir sağlık taraması hizmetini zorunlu kılmaktadır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Yaklaşık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olarak, katılımcıların % 80'i çeşitli şirketlerin ve yerel devlet kuruluşlarının çalışanları veya eşleriydi ve geri kalan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katılımcılar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 için sağlık taramalarına gönüllü olarak katılan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kişilerdi.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YÖNTEMLER-2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tr-TR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Dışlama kriterleri</a:t>
            </a:r>
            <a:r>
              <a:rPr lang="tr-T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CRC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kolorektal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cerrahi öyküsü,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Polipektomi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öyküsü,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İnflamatuar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bağırsak hastalığı öyküsü, 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HCC öyküsü,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ayıf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bağırsak hazırlığı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0" indent="0" algn="just">
              <a:buNone/>
            </a:pP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Kangbuk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Hastanesi Kurumsal İnceleme Kurulu tarafından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onaylandı.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Bilgilendirme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onam formu şartından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vazgeçilmiştir,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çünkü sadece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tanımlanmış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veriler geriye dönük olarak değerlendirildi.</a:t>
            </a:r>
          </a:p>
          <a:p>
            <a:pPr algn="just"/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YÖNTEMLER-3</a:t>
            </a:r>
          </a:p>
        </p:txBody>
      </p:sp>
    </p:spTree>
    <p:extLst>
      <p:ext uri="{BB962C8B-B14F-4D97-AF65-F5344CB8AC3E}">
        <p14:creationId xmlns:p14="http://schemas.microsoft.com/office/powerpoint/2010/main" val="1708952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y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1633</TotalTime>
  <Words>92</Words>
  <Application>Microsoft Office PowerPoint</Application>
  <PresentationFormat>Ekran Gösterisi (4:3)</PresentationFormat>
  <Paragraphs>228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Medyan</vt:lpstr>
      <vt:lpstr>PowerPoint Sunusu</vt:lpstr>
      <vt:lpstr>GİRİŞ-1</vt:lpstr>
      <vt:lpstr>GİRİŞ-2</vt:lpstr>
      <vt:lpstr>GİRİŞ-3</vt:lpstr>
      <vt:lpstr>GİRİŞ-4</vt:lpstr>
      <vt:lpstr>GİRİŞ-5</vt:lpstr>
      <vt:lpstr>YÖNTEMLER-1</vt:lpstr>
      <vt:lpstr>YÖNTEMLER-2</vt:lpstr>
      <vt:lpstr>YÖNTEMLER-3</vt:lpstr>
      <vt:lpstr>YÖNTEMLER-4</vt:lpstr>
      <vt:lpstr>YÖNTEMLER-5</vt:lpstr>
      <vt:lpstr>YÖNTEMLER-6</vt:lpstr>
      <vt:lpstr>YÖNTEMLER-7</vt:lpstr>
      <vt:lpstr>YÖNTEMLER-8</vt:lpstr>
      <vt:lpstr>BULGULAR-1</vt:lpstr>
      <vt:lpstr>BULGULAR-2</vt:lpstr>
      <vt:lpstr>BULGULAR-3</vt:lpstr>
      <vt:lpstr>PowerPoint Sunusu</vt:lpstr>
      <vt:lpstr>BULGULAR-5</vt:lpstr>
      <vt:lpstr>BULGULAR-6</vt:lpstr>
      <vt:lpstr>PowerPoint Sunusu</vt:lpstr>
      <vt:lpstr>BULGULAR-8</vt:lpstr>
      <vt:lpstr>PowerPoint Sunusu</vt:lpstr>
      <vt:lpstr>BULGULAR-10</vt:lpstr>
      <vt:lpstr>PowerPoint Sunusu</vt:lpstr>
      <vt:lpstr>TARTIŞMA-1</vt:lpstr>
      <vt:lpstr>TARTIŞMA-2</vt:lpstr>
      <vt:lpstr>TARTIŞMA-3</vt:lpstr>
      <vt:lpstr>TARTIŞMA-4</vt:lpstr>
      <vt:lpstr>TARTIŞMA-5</vt:lpstr>
      <vt:lpstr>TARTIŞMA-6</vt:lpstr>
      <vt:lpstr>TARTIŞMA-7</vt:lpstr>
      <vt:lpstr>TARTIŞMA-8</vt:lpstr>
      <vt:lpstr>TARTIŞMA-9</vt:lpstr>
      <vt:lpstr>TARTIŞMA-10</vt:lpstr>
      <vt:lpstr>TARTIŞMA-11</vt:lpstr>
      <vt:lpstr>TARTIŞMA-12</vt:lpstr>
      <vt:lpstr>SONUÇLAR-1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cumali</dc:creator>
  <cp:lastModifiedBy>cumali</cp:lastModifiedBy>
  <cp:revision>200</cp:revision>
  <dcterms:created xsi:type="dcterms:W3CDTF">2018-03-10T10:09:22Z</dcterms:created>
  <dcterms:modified xsi:type="dcterms:W3CDTF">2019-12-23T22:43:39Z</dcterms:modified>
</cp:coreProperties>
</file>