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12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60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094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2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2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027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7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52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68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14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9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64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35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2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71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52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A24D-8318-4D4E-A125-E30E2CCE446F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EA5817-9690-46D3-A412-0D0AC983E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5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A97DFE4-79EA-4C7B-9EE5-9125AD31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A8E45F9C-FF5A-4B24-8A38-6818B64A7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56403"/>
            <a:ext cx="9144000" cy="780571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					</a:t>
            </a:r>
          </a:p>
          <a:p>
            <a:r>
              <a:rPr lang="tr-TR" dirty="0"/>
              <a:t>												</a:t>
            </a:r>
            <a:r>
              <a:rPr lang="tr-TR" dirty="0" err="1"/>
              <a:t>Arş.Gör.Dr</a:t>
            </a:r>
            <a:r>
              <a:rPr lang="tr-TR" dirty="0"/>
              <a:t>. Abdullah Kaan KURT</a:t>
            </a:r>
          </a:p>
          <a:p>
            <a:r>
              <a:rPr lang="tr-TR" dirty="0"/>
              <a:t>														10.10.2017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CDCDD95-37EC-45DE-8F1B-336BD3D93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348" y="467135"/>
            <a:ext cx="9259750" cy="4213497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59BD81D-E7DC-4613-BEBC-03305F2B2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3527" y="4680632"/>
            <a:ext cx="4010025" cy="23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83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B46D628-BAE7-4CB5-8D91-F4D197A6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AAF1EA4-0211-4D96-8CF4-E4C184B3A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OBP, OBP30'u uygulanmadan önce, aile hekimi veya yardımcısı tarafından ofiste ölçülen son kan basıncıdır</a:t>
            </a:r>
          </a:p>
          <a:p>
            <a:pPr marL="0" indent="0">
              <a:buNone/>
            </a:pPr>
            <a:r>
              <a:rPr lang="tr-TR" dirty="0"/>
              <a:t>												</a:t>
            </a:r>
            <a:r>
              <a:rPr lang="tr-TR" dirty="0" err="1"/>
              <a:t>Welch</a:t>
            </a:r>
            <a:r>
              <a:rPr lang="tr-TR" dirty="0"/>
              <a:t> </a:t>
            </a:r>
            <a:r>
              <a:rPr lang="tr-TR" dirty="0" err="1"/>
              <a:t>Allyn</a:t>
            </a:r>
            <a:r>
              <a:rPr lang="tr-TR" dirty="0"/>
              <a:t> 6100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04696D9B-6817-4C8C-9FC8-2EBCC715E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08" y="3063081"/>
            <a:ext cx="3020822" cy="2333733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7C2BDD30-CF85-466F-A6B4-DC43663F8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277" y="3347803"/>
            <a:ext cx="2049011" cy="204901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218126C1-7618-4BD0-BC21-3C7924B2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0649" y="334780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70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58A999E-0CEA-4CD2-9A03-FE01A13E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CA464E-32CB-456E-8C08-6F91E610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Alt gruplar arasındaki farklılıkların istatistiksel önemi çok değişkenli doğrusal regresyon modeli ile değerlendirilmiş</a:t>
            </a:r>
          </a:p>
          <a:p>
            <a:endParaRPr lang="tr-TR" dirty="0"/>
          </a:p>
          <a:p>
            <a:r>
              <a:rPr lang="tr-TR" dirty="0"/>
              <a:t>Belirleyici olarak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yaş kategorisi,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cinsiyet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err="1"/>
              <a:t>kardiyovasküler</a:t>
            </a:r>
            <a:r>
              <a:rPr lang="tr-TR" dirty="0"/>
              <a:t> hastalık öyküsü ve / veya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kullanılmış</a:t>
            </a:r>
          </a:p>
        </p:txBody>
      </p:sp>
    </p:spTree>
    <p:extLst>
      <p:ext uri="{BB962C8B-B14F-4D97-AF65-F5344CB8AC3E}">
        <p14:creationId xmlns:p14="http://schemas.microsoft.com/office/powerpoint/2010/main" val="191707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B0DD78C-6BB9-44A8-A917-8EF274344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64A16E-4BF9-4A32-A2ED-CCE5F3B7C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207 hasta 11 hekim tarafından değerlendirildi.</a:t>
            </a:r>
          </a:p>
          <a:p>
            <a:endParaRPr lang="tr-TR" dirty="0"/>
          </a:p>
          <a:p>
            <a:r>
              <a:rPr lang="tr-TR" dirty="0"/>
              <a:t>Altı hasta dışlandı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2 OBP eksikti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2 OBP30 ile teknik problemler nedeniyle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2 son OBP ve OBP30 arasında ilaç başlatıldığından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r>
              <a:rPr lang="tr-TR" dirty="0"/>
              <a:t>Bu hastaların ortalama yaşı 68.6 idi,% 56.7 'si kadın,% 19.9' ü </a:t>
            </a:r>
            <a:r>
              <a:rPr lang="tr-TR" dirty="0" err="1"/>
              <a:t>kardiyovasküler</a:t>
            </a:r>
            <a:r>
              <a:rPr lang="tr-TR" dirty="0"/>
              <a:t> hastalığı ve% 20.4 'ünde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vardı.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5060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5250F46-9A03-4BC3-9410-4EF1C237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BEBA706-BC71-40E0-A128-692C7101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OBP30'u </a:t>
            </a:r>
            <a:r>
              <a:rPr lang="tr-TR" dirty="0" err="1"/>
              <a:t>order</a:t>
            </a:r>
            <a:r>
              <a:rPr lang="tr-TR" dirty="0"/>
              <a:t> etmenin en önemli sebepleri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 Şüphelenilen beyaz önlük hipertansiyon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 Yeni hipertansiyon tanısı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 Tutarsız ofis okumaları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 İlaç etkisinin izlenmesi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Tedavi direncinden şüphelenilmesi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 Şüpheli hipotansiyon atakları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595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320C4E9-044C-4E30-9092-B5FB0981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366EAFA-8959-4421-A418-7F0297419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Ortalama </a:t>
            </a:r>
            <a:r>
              <a:rPr lang="tr-TR" dirty="0" err="1"/>
              <a:t>sistolik</a:t>
            </a:r>
            <a:r>
              <a:rPr lang="tr-TR" dirty="0"/>
              <a:t> OBP30, ortalama </a:t>
            </a:r>
            <a:r>
              <a:rPr lang="tr-TR" dirty="0" err="1"/>
              <a:t>sistolik</a:t>
            </a:r>
            <a:r>
              <a:rPr lang="tr-TR" dirty="0"/>
              <a:t> </a:t>
            </a:r>
            <a:r>
              <a:rPr lang="tr-TR" dirty="0" err="1"/>
              <a:t>OBP'den</a:t>
            </a:r>
            <a:r>
              <a:rPr lang="tr-TR" dirty="0"/>
              <a:t> (% 95 CI, 19.8-26.1 mm Hg) ortalama 22.8 </a:t>
            </a:r>
            <a:r>
              <a:rPr lang="tr-TR" dirty="0" err="1"/>
              <a:t>mmHg</a:t>
            </a:r>
            <a:r>
              <a:rPr lang="tr-TR" dirty="0"/>
              <a:t> daha düşüktü.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Ortalama </a:t>
            </a:r>
            <a:r>
              <a:rPr lang="tr-TR" dirty="0" err="1"/>
              <a:t>diastolik</a:t>
            </a:r>
            <a:r>
              <a:rPr lang="tr-TR" dirty="0"/>
              <a:t> OBP30, ortalama </a:t>
            </a: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OBP'den</a:t>
            </a:r>
            <a:r>
              <a:rPr lang="tr-TR" dirty="0"/>
              <a:t> (% 95 CI, 10.2-13.1 mm Hg; Tablo 2) ortalama 11.6 mm Hg daha düşüktü.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456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1F17AAA-49A3-487D-8CF5-C0E43E67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15E7DA4-D9FE-4A97-8980-048A1AB7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OBP ve OBP30 arasındaki farklar, 70 yaşın üstündeki hastalarda hem </a:t>
            </a:r>
            <a:r>
              <a:rPr lang="tr-TR" dirty="0" err="1"/>
              <a:t>sistolik</a:t>
            </a:r>
            <a:r>
              <a:rPr lang="tr-TR" dirty="0"/>
              <a:t> hem de </a:t>
            </a:r>
            <a:r>
              <a:rPr lang="tr-TR" dirty="0" err="1"/>
              <a:t>diyastolik</a:t>
            </a:r>
            <a:r>
              <a:rPr lang="tr-TR" dirty="0"/>
              <a:t> kan basıncı için 70 yaşın altındaki hastalardan daha fazladır.</a:t>
            </a:r>
          </a:p>
        </p:txBody>
      </p:sp>
    </p:spTree>
    <p:extLst>
      <p:ext uri="{BB962C8B-B14F-4D97-AF65-F5344CB8AC3E}">
        <p14:creationId xmlns:p14="http://schemas.microsoft.com/office/powerpoint/2010/main" val="1144460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122D122-2433-49DE-A71B-57F4F712E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25BFD3D1-E784-43DD-B95F-0270709191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218" y="1790338"/>
            <a:ext cx="6124575" cy="3404514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FBB75585-CC84-4B4A-86A6-168EAC835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8793" y="1790338"/>
            <a:ext cx="2733675" cy="340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39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B329695-D476-4F63-AB8B-B974A45C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9196546-428C-49FC-809C-BAE88A1FF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7" y="1690688"/>
            <a:ext cx="10242452" cy="903507"/>
          </a:xfrm>
        </p:spPr>
        <p:txBody>
          <a:bodyPr/>
          <a:lstStyle/>
          <a:p>
            <a:r>
              <a:rPr lang="tr-TR" dirty="0"/>
              <a:t>Ortalama OBP30, OBP30 </a:t>
            </a:r>
            <a:r>
              <a:rPr lang="tr-TR" dirty="0" err="1"/>
              <a:t>orderı</a:t>
            </a:r>
            <a:r>
              <a:rPr lang="tr-TR" dirty="0"/>
              <a:t> için tüm nedenlerde ortalama OBP daha düşüktü.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E90DA34-4E60-4709-ACA9-0669C7F0C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003" y="2763508"/>
            <a:ext cx="6368401" cy="412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51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E2B4861-5B65-44BC-A707-C3F6CA0C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694CCCF-CF87-430C-948C-39EF06B5B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Doktorlar tek başına </a:t>
            </a:r>
            <a:r>
              <a:rPr lang="tr-TR" dirty="0" err="1"/>
              <a:t>OBP'ye</a:t>
            </a:r>
            <a:r>
              <a:rPr lang="tr-TR" dirty="0"/>
              <a:t> dayanılarak, incelenen vakaların %79.1'inde (% 95 CI,% 73.6-% 84.6) ilaç rejimine başlamış ya da ilaç eklemişlerdir.(Tablo 3).</a:t>
            </a:r>
          </a:p>
          <a:p>
            <a:endParaRPr lang="tr-TR" dirty="0"/>
          </a:p>
          <a:p>
            <a:r>
              <a:rPr lang="tr-TR" dirty="0"/>
              <a:t> Aslında, OBP30'un sonuçları ile, vakaların% 24.9'unda (% 95 CI,% 18.9-% 30.9) bunu yaptılar.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14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görüntüsü içeren bir resim&#10;&#10;Çok yüksek güvenilirlikle oluşturulmuş açıklama">
            <a:extLst>
              <a:ext uri="{FF2B5EF4-FFF2-40B4-BE49-F238E27FC236}">
                <a16:creationId xmlns:a16="http://schemas.microsoft.com/office/drawing/2014/main" xmlns="" id="{E46EFA2C-E277-4877-93EB-D8976DF19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2088" y="643466"/>
            <a:ext cx="958782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0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C36C819-6705-4936-BE32-48B29425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GİRİŞ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A2C5326-D32B-4967-B165-CD5FE5F5F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</a:t>
            </a:r>
            <a:r>
              <a:rPr lang="tr-TR" cap="none" dirty="0"/>
              <a:t>eyaz önlük hipertansiyonu olan hastaların (izole edilmiş ofis hipertansiyonu) sürekli hipertansiyonu olan hastalara göre </a:t>
            </a:r>
            <a:r>
              <a:rPr lang="tr-TR" cap="none" dirty="0" err="1"/>
              <a:t>kardiyovasküler</a:t>
            </a:r>
            <a:r>
              <a:rPr lang="tr-TR" cap="none" dirty="0"/>
              <a:t> hastalık riski daha düşüktür</a:t>
            </a:r>
            <a:r>
              <a:rPr lang="tr-TR" dirty="0"/>
              <a:t>.</a:t>
            </a:r>
          </a:p>
          <a:p>
            <a:pPr>
              <a:lnSpc>
                <a:spcPct val="120000"/>
              </a:lnSpc>
            </a:pPr>
            <a:r>
              <a:rPr lang="tr-TR" dirty="0"/>
              <a:t>B</a:t>
            </a:r>
            <a:r>
              <a:rPr lang="tr-TR" cap="none" dirty="0"/>
              <a:t>u</a:t>
            </a:r>
            <a:r>
              <a:rPr lang="tr-TR" dirty="0"/>
              <a:t> </a:t>
            </a:r>
            <a:r>
              <a:rPr lang="tr-TR" cap="none" dirty="0"/>
              <a:t>nedenle kan basıncı tedavisinde, beyaz önlük hipertansiyonu olanlardan çok sürekli hipertansiyonlu hastalara odaklanması gerektiğine inanılmaktadır.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549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98E4616-7F67-479C-A918-C661713A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TARTIŞMA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8B761A3-CF2D-4BC1-BC83-05D141272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Birinci basamak sağlık kuruluşunda bu çalışmada, OBP30 ile elde edilen kan basıncı sonuçları, rutin OBP sonuçlarından (22.8 </a:t>
            </a:r>
            <a:r>
              <a:rPr lang="tr-TR" dirty="0" err="1"/>
              <a:t>mmHg</a:t>
            </a:r>
            <a:r>
              <a:rPr lang="tr-TR" dirty="0"/>
              <a:t> </a:t>
            </a:r>
            <a:r>
              <a:rPr lang="tr-TR" dirty="0" err="1"/>
              <a:t>sistolik</a:t>
            </a:r>
            <a:r>
              <a:rPr lang="tr-TR" dirty="0"/>
              <a:t>, 11.6 </a:t>
            </a:r>
            <a:r>
              <a:rPr lang="tr-TR" dirty="0" err="1"/>
              <a:t>mmHg</a:t>
            </a:r>
            <a:r>
              <a:rPr lang="tr-TR" dirty="0"/>
              <a:t> </a:t>
            </a:r>
            <a:r>
              <a:rPr lang="tr-TR" dirty="0" err="1"/>
              <a:t>diastolik</a:t>
            </a:r>
            <a:r>
              <a:rPr lang="tr-TR" dirty="0"/>
              <a:t>) çok daha düşüktü.</a:t>
            </a:r>
          </a:p>
          <a:p>
            <a:endParaRPr lang="tr-TR" dirty="0"/>
          </a:p>
          <a:p>
            <a:r>
              <a:rPr lang="tr-TR" dirty="0"/>
              <a:t>OBP ve OBP30 arasındaki farklar 70 yaş ve üzeri hastalar için daha fazladır.</a:t>
            </a:r>
          </a:p>
          <a:p>
            <a:endParaRPr lang="tr-TR" dirty="0"/>
          </a:p>
          <a:p>
            <a:r>
              <a:rPr lang="tr-TR" dirty="0"/>
              <a:t>Aile hekimleri tek başına </a:t>
            </a:r>
            <a:r>
              <a:rPr lang="tr-TR" dirty="0" err="1"/>
              <a:t>OBP'ye</a:t>
            </a:r>
            <a:r>
              <a:rPr lang="tr-TR" dirty="0"/>
              <a:t> dayalı hastaların% 79.1'inde </a:t>
            </a:r>
            <a:r>
              <a:rPr lang="tr-TR" dirty="0" err="1"/>
              <a:t>antihipertansif</a:t>
            </a:r>
            <a:r>
              <a:rPr lang="tr-TR" dirty="0"/>
              <a:t> ilaç rejimlerini değiştirdi, OBP30 ile bu oran% 24.9 idi.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844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E36FA10-A284-4807-86F3-303C7009D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C3195DF-4755-4E4E-A1D1-33EC787A4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Çalışmanın bazı güçlü yönleri vardır.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err="1"/>
              <a:t>Araştırma,araştırma</a:t>
            </a:r>
            <a:r>
              <a:rPr lang="tr-TR" dirty="0"/>
              <a:t> merkezinin kullanılmadığı bir birinci basamak sağlık kuruluşunda yapıldığından, sonuçlar birinci basamak için genelleştirilebilir.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Tüm veriler </a:t>
            </a:r>
            <a:r>
              <a:rPr lang="tr-TR" dirty="0" err="1"/>
              <a:t>prospektif</a:t>
            </a:r>
            <a:r>
              <a:rPr lang="tr-TR" dirty="0"/>
              <a:t> olarak toplandı.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4698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7B00162-2B72-4B73-8666-266E0822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A740B9B-3728-4F9D-B799-DF5418556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çalışmada da bir takım kısıtlamalar vardı.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Çalışma tek bir yerde gerçekleştirildi. Farklı bir merkezde, OBP veya OBP30 sonuçlarının hizmet verilen popülasyonlardaki farklılıklar veya kullanılan ölçüm tekniklerinden dolayı farklı olabilir.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Hekimler ağırlıklı olarak yüksek tansiyon ölçümlerini gözlemlediklerinde OBP30’a başvurmuşlardır. Dolayısıyla, bu ortalama basıncın gerilemesinde bir rol oynamış olabilir.</a:t>
            </a:r>
          </a:p>
        </p:txBody>
      </p:sp>
    </p:spTree>
    <p:extLst>
      <p:ext uri="{BB962C8B-B14F-4D97-AF65-F5344CB8AC3E}">
        <p14:creationId xmlns:p14="http://schemas.microsoft.com/office/powerpoint/2010/main" val="1554076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01B2B2B-2829-41F1-9774-4481AB6FA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C04B95-469C-4389-9B3D-72C962BBD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İki önemli çalışma, OBP30'u genel uygulamada araştırmış.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Biri OBP30 ile ölçülen </a:t>
            </a:r>
            <a:r>
              <a:rPr lang="tr-TR" dirty="0" err="1"/>
              <a:t>sistolik</a:t>
            </a:r>
            <a:r>
              <a:rPr lang="tr-TR" dirty="0"/>
              <a:t> kan basıncının, gündüz ayaktan kan basıncı izlemesi ile ölçülen </a:t>
            </a:r>
            <a:r>
              <a:rPr lang="tr-TR" dirty="0" err="1"/>
              <a:t>sistolik</a:t>
            </a:r>
            <a:r>
              <a:rPr lang="tr-TR" dirty="0"/>
              <a:t> kan basıncıyla aynı olduğunu saptamış.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Diğeri, OBP30 ölçümlerinin OBP ölçümlerinden ortalama 7.6 mm Hg daha düşük olduğunu bulmuştur.</a:t>
            </a:r>
          </a:p>
          <a:p>
            <a:r>
              <a:rPr lang="tr-TR" dirty="0"/>
              <a:t>Bu konuda daha fazla araştırmaya ihtiyaç vardır.</a:t>
            </a:r>
          </a:p>
        </p:txBody>
      </p:sp>
    </p:spTree>
    <p:extLst>
      <p:ext uri="{BB962C8B-B14F-4D97-AF65-F5344CB8AC3E}">
        <p14:creationId xmlns:p14="http://schemas.microsoft.com/office/powerpoint/2010/main" val="3526829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7A9F87BA-CE00-436B-BBF8-08F472442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410" y="1859456"/>
            <a:ext cx="4001315" cy="2832391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xmlns="" id="{7E8E36F8-B2DD-455A-A123-9C30B284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>
            <a:normAutofit/>
          </a:bodyPr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B92757C-469E-4693-A850-6055382A5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040467"/>
            <a:ext cx="4637179" cy="3870755"/>
          </a:xfrm>
        </p:spPr>
        <p:txBody>
          <a:bodyPr>
            <a:normAutofit/>
          </a:bodyPr>
          <a:lstStyle/>
          <a:p>
            <a:r>
              <a:rPr lang="tr-TR"/>
              <a:t>  OBP30, BpTRU (BpTRU Medical Devices Ltd) gibi beyaz önlük hipertansiyon ile sürekli hipertansiyon arasındaki farkı belirleme potansiyeline sahip olan diğer otomatik büro bazlı araçlarla karşılaştırılmalıdır.</a:t>
            </a:r>
          </a:p>
          <a:p>
            <a:endParaRPr lang="tr-TR"/>
          </a:p>
          <a:p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5430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4FB67C5-45E0-45F6-A60F-5C729DBA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52F0639-A081-4358-AEFA-4E22641DB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OBP30 esaslı kan basıncı tedavisinin,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 verilen ilaçların sayısı üzerindeki,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yan etkiler üzerindeki,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err="1"/>
              <a:t>kardiyovasküler</a:t>
            </a:r>
            <a:r>
              <a:rPr lang="tr-TR" dirty="0"/>
              <a:t> </a:t>
            </a:r>
            <a:r>
              <a:rPr lang="tr-TR" dirty="0" err="1"/>
              <a:t>morbidite</a:t>
            </a:r>
            <a:r>
              <a:rPr lang="tr-TR" dirty="0"/>
              <a:t> ve </a:t>
            </a:r>
            <a:r>
              <a:rPr lang="tr-TR" dirty="0" err="1"/>
              <a:t>mortalitenin</a:t>
            </a:r>
            <a:r>
              <a:rPr lang="tr-TR" dirty="0"/>
              <a:t> ortaya çıkışı üzerindeki etkisi değerlendirilmelidir.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590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2C85C9-8671-4A56-9B9C-84A445F4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DC91FC1-8326-40F9-9F14-ED94FC821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 olarak, OBP30, aile hekimleri tarafından seçilen hastalarda, hatta beyaz önlük hipertansiyon şüphesi olmayan hastalarda, </a:t>
            </a:r>
            <a:r>
              <a:rPr lang="tr-TR" dirty="0" err="1"/>
              <a:t>OBP'den</a:t>
            </a:r>
            <a:r>
              <a:rPr lang="tr-TR" dirty="0"/>
              <a:t> daha düşük kan basıncı değerleri vermektedir.</a:t>
            </a:r>
          </a:p>
          <a:p>
            <a:endParaRPr lang="tr-TR" dirty="0"/>
          </a:p>
          <a:p>
            <a:r>
              <a:rPr lang="tr-TR" dirty="0"/>
              <a:t>Çalışmada, bu seçkin hasta popülasyonunda OBP30'un kullanılması, </a:t>
            </a:r>
            <a:r>
              <a:rPr lang="tr-TR" dirty="0" err="1"/>
              <a:t>antihipertansif</a:t>
            </a:r>
            <a:r>
              <a:rPr lang="tr-TR" dirty="0"/>
              <a:t> ilaç rejimlerinin çok daha az yoğunlaşmasına yol açtı.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0373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EAE2A17-E3D8-42B9-989D-9558A143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98FAEC9-0B02-4DD2-95C3-9187BE8D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OBP30, birinci basamak sağlık hizmetlerinde beyaz-katlı hipertansiyonun aşırı tedavisini azaltmak için umut verici bir yöntemdir.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65350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C5E2F3-1DC2-4BE4-8800-40E22267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B37817D-E8F9-45FE-9E0E-6DF46EF0A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tr-TR" dirty="0"/>
              <a:t>Beyaz önlük hipertansiyonu olan hastaların teşhisi ofis merkezli güvenilir kriterler olmamasından dolayı zordur.</a:t>
            </a:r>
          </a:p>
          <a:p>
            <a:pPr algn="just">
              <a:lnSpc>
                <a:spcPct val="120000"/>
              </a:lnSpc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dirty="0"/>
              <a:t>Sürekli hipertansiyonu ölçmek için belirlenmiş teknikler (</a:t>
            </a:r>
            <a:r>
              <a:rPr lang="tr-TR" dirty="0" err="1"/>
              <a:t>ambulatuvar</a:t>
            </a:r>
            <a:r>
              <a:rPr lang="tr-TR" dirty="0"/>
              <a:t> kan basıncı izleme ve evde yapılan kan basıncı ölçümleri) nispeten pahalıdır ve hasta uyumlu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98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3DA1C55-376C-4332-A086-293F42C1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7454897-524C-41FE-866D-8EA0F1BBE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 zamanlarda, hipertansiyonu değerlendirmek için alternatif bir yöntem olarak 30 dakika boyunca otomatik ofis kan basıncı izleme (OBP30) tasarlanmıştır.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OBP30  günlük </a:t>
            </a:r>
            <a:r>
              <a:rPr lang="tr-TR" dirty="0" err="1"/>
              <a:t>ambulatuvar</a:t>
            </a:r>
            <a:r>
              <a:rPr lang="tr-TR" dirty="0"/>
              <a:t> kan basıncı izlemesi ile hemen hemen aynı sonuçları verir ve çok daha kullanışlıdır.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9851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2858CE4-366C-4EB9-9EA6-6592D6E5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B2076A-B9BA-4F0C-988F-2317C6838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OBP30 hastanın tek başına oturması ve rahatsız edilmemesi durumunda 30 dakika boyunca yapılır.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r>
              <a:rPr lang="tr-TR" dirty="0"/>
              <a:t>Kan basıncı otomatik olarak her 5 dakikada bir ölçülür.</a:t>
            </a:r>
          </a:p>
          <a:p>
            <a:endParaRPr lang="tr-TR" dirty="0"/>
          </a:p>
          <a:p>
            <a:r>
              <a:rPr lang="tr-TR" dirty="0"/>
              <a:t>Toplam 7ölçüm yapılır.  Ortaya çıkan OBP30, son 6 kan basıncı ölçümünün ortalamasıdır.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61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8229544-3002-4F69-99F6-8C09AA90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8C7C28F-0E87-4E10-9783-297AE6589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OBP30'un uygulanmasının birincil sağlık bakımında kan basıncı tedavisini nasıl etkilediği belirsizdir. </a:t>
            </a:r>
          </a:p>
          <a:p>
            <a:endParaRPr lang="tr-TR" dirty="0"/>
          </a:p>
          <a:p>
            <a:r>
              <a:rPr lang="tr-TR" dirty="0"/>
              <a:t>Bu nedenle, bu çalışma OBP30'u birincil sağlık bakımındaki farklı </a:t>
            </a:r>
            <a:r>
              <a:rPr lang="tr-TR" dirty="0" err="1"/>
              <a:t>endikasyonlar</a:t>
            </a:r>
            <a:r>
              <a:rPr lang="tr-TR" dirty="0"/>
              <a:t> için rutin ofis kan basıncı (OBP) ölçümleriyle karşılaştırmak ve OBP30'un aile hekimlerinin öngördüğü ilaçları nasıl etkilediğini değerlendirmek için planlanmıştır.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55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892FFE4-4F03-4079-9AAD-EBADE4C2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/>
              <a:t>                                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3148C13-E14F-4DBB-9FA7-AB2C776B2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Çalışma, </a:t>
            </a:r>
            <a:r>
              <a:rPr lang="tr-TR" dirty="0" err="1"/>
              <a:t>prospektif</a:t>
            </a:r>
            <a:r>
              <a:rPr lang="tr-TR" dirty="0"/>
              <a:t> olarak toplanan verilerle </a:t>
            </a:r>
            <a:r>
              <a:rPr lang="tr-TR" dirty="0" err="1"/>
              <a:t>kesitsel</a:t>
            </a:r>
            <a:r>
              <a:rPr lang="tr-TR" dirty="0"/>
              <a:t> bir plana sahiptir.</a:t>
            </a:r>
          </a:p>
          <a:p>
            <a:endParaRPr lang="tr-TR" dirty="0"/>
          </a:p>
          <a:p>
            <a:r>
              <a:rPr lang="tr-TR" dirty="0"/>
              <a:t>Hollanda'nın Rotterdam kentinde bulunan birinci basamak bir sağlık merkezinde gerçekleştirilmiş.</a:t>
            </a:r>
          </a:p>
          <a:p>
            <a:endParaRPr lang="tr-TR" dirty="0"/>
          </a:p>
          <a:p>
            <a:r>
              <a:rPr lang="tr-TR" dirty="0"/>
              <a:t>Merkeze, çoğunlukla orta gelirli Kafkas, toplam kayıtlı 12.500 hasta ve 11 aile hekimi var.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3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612D1AA-AD52-4C67-8517-C82C7F62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23B26DF-2A79-4492-9F7B-6B8870675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Çalışma düzenli olarak çalışan bir kliniğin rutin hasta bakımında yapılmış.</a:t>
            </a:r>
          </a:p>
          <a:p>
            <a:endParaRPr lang="tr-TR" dirty="0"/>
          </a:p>
          <a:p>
            <a:r>
              <a:rPr lang="tr-TR" dirty="0"/>
              <a:t>Şubat-Temmuz 2016 tarihleri arasında OBP30 uygulanan tüm ardışık hastalar çalışmaya alınmış.</a:t>
            </a:r>
          </a:p>
          <a:p>
            <a:endParaRPr lang="tr-TR" dirty="0"/>
          </a:p>
          <a:p>
            <a:r>
              <a:rPr lang="tr-TR" dirty="0"/>
              <a:t>Çalışma süresi boyunca ilaç değişikliği olan hastalar çalışmadan dışlanmış.</a:t>
            </a:r>
          </a:p>
        </p:txBody>
      </p:sp>
    </p:spTree>
    <p:extLst>
      <p:ext uri="{BB962C8B-B14F-4D97-AF65-F5344CB8AC3E}">
        <p14:creationId xmlns:p14="http://schemas.microsoft.com/office/powerpoint/2010/main" val="3186936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DC54068-8E2B-4E28-9F40-12F46D37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C48687C-1DD9-48A9-AF40-EEF7DDC3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Sadece çalışma amaçlı ölçüm yapılmamıştır. OBP30 gerekli olan hastalara uygulanmış.</a:t>
            </a:r>
          </a:p>
          <a:p>
            <a:endParaRPr lang="tr-TR" dirty="0"/>
          </a:p>
          <a:p>
            <a:r>
              <a:rPr lang="tr-TR" dirty="0"/>
              <a:t>Formlar,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OBP30'un tavsiye nedenlerine ilişkin soruları,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OBP30 mevcut değilse hastanın nasıl tedavi altına alınacağı,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/>
              <a:t> OBP30 sonuçlarını dikkate alarak hastanın nasıl tedavi edildiği sorulmuş.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588986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700</TotalTime>
  <Words>879</Words>
  <Application>Microsoft Office PowerPoint</Application>
  <PresentationFormat>Özel</PresentationFormat>
  <Paragraphs>135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Duman</vt:lpstr>
      <vt:lpstr>PowerPoint Sunusu</vt:lpstr>
      <vt:lpstr>GİRİŞ </vt:lpstr>
      <vt:lpstr>GİRİŞ</vt:lpstr>
      <vt:lpstr>GİRİŞ</vt:lpstr>
      <vt:lpstr>GİRİŞ</vt:lpstr>
      <vt:lpstr>GİRİŞ</vt:lpstr>
      <vt:lpstr>                                YÖNTEM</vt:lpstr>
      <vt:lpstr>YÖNTEM</vt:lpstr>
      <vt:lpstr>YÖNTEM</vt:lpstr>
      <vt:lpstr>YÖNTEM</vt:lpstr>
      <vt:lpstr>YÖNTEM</vt:lpstr>
      <vt:lpstr>SONUÇLAR</vt:lpstr>
      <vt:lpstr>SONUÇLAR</vt:lpstr>
      <vt:lpstr>SONUÇLAR</vt:lpstr>
      <vt:lpstr>SONUÇLAR</vt:lpstr>
      <vt:lpstr>SONUÇLAR</vt:lpstr>
      <vt:lpstr>SONUÇLAR</vt:lpstr>
      <vt:lpstr>SONUÇLAR</vt:lpstr>
      <vt:lpstr>PowerPoint Sunusu</vt:lpstr>
      <vt:lpstr>TARTIŞMA </vt:lpstr>
      <vt:lpstr>TARTIŞMA</vt:lpstr>
      <vt:lpstr>TARTIŞMA</vt:lpstr>
      <vt:lpstr>TARTIŞMA</vt:lpstr>
      <vt:lpstr>TARTIŞMA</vt:lpstr>
      <vt:lpstr>TARTIŞMA</vt:lpstr>
      <vt:lpstr>TARTIŞMA</vt:lpstr>
      <vt:lpstr>TARTIŞMA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Win7</cp:lastModifiedBy>
  <cp:revision>61</cp:revision>
  <dcterms:created xsi:type="dcterms:W3CDTF">2017-10-05T16:48:00Z</dcterms:created>
  <dcterms:modified xsi:type="dcterms:W3CDTF">2017-10-10T07:44:32Z</dcterms:modified>
</cp:coreProperties>
</file>