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9" r:id="rId21"/>
    <p:sldId id="275" r:id="rId22"/>
    <p:sldId id="276" r:id="rId23"/>
    <p:sldId id="277" r:id="rId24"/>
    <p:sldId id="278" r:id="rId25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/>
    <p:restoredTop sz="94687"/>
  </p:normalViewPr>
  <p:slideViewPr>
    <p:cSldViewPr snapToGrid="0">
      <p:cViewPr varScale="1">
        <p:scale>
          <a:sx n="112" d="100"/>
          <a:sy n="112" d="100"/>
        </p:scale>
        <p:origin x="51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A4825C-392A-614B-90EB-7D7BDC7D852F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ACA13F-CEA7-0644-B9C2-C4CDBCFA5D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72349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Cureus</a:t>
            </a:r>
            <a:r>
              <a:rPr lang="tr-TR" dirty="0"/>
              <a:t> </a:t>
            </a:r>
            <a:r>
              <a:rPr lang="tr-TR" dirty="0" err="1"/>
              <a:t>İmpakt</a:t>
            </a:r>
            <a:r>
              <a:rPr lang="tr-TR" dirty="0"/>
              <a:t> faktörü 1.3, Portekiz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CA13F-CEA7-0644-B9C2-C4CDBCFA5D57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75327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err="1"/>
              <a:t>Empagliflozin</a:t>
            </a:r>
            <a:r>
              <a:rPr lang="tr-TR" dirty="0"/>
              <a:t> SGLT-2 İNHİBİTÖRÜ</a:t>
            </a:r>
          </a:p>
          <a:p>
            <a:r>
              <a:rPr lang="tr-TR" dirty="0" err="1"/>
              <a:t>Dulaglitid</a:t>
            </a:r>
            <a:r>
              <a:rPr lang="tr-TR" dirty="0"/>
              <a:t> GLP-1 agonisti, 2022 de başlanmış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CA13F-CEA7-0644-B9C2-C4CDBCFA5D57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182254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Travma yokmuş</a:t>
            </a:r>
          </a:p>
          <a:p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akut (iki ila dört haftadan az),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subakut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(dört ila 12 hafta) veya kronik (12 haftadan fazla) olabilir 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CA13F-CEA7-0644-B9C2-C4CDBCFA5D57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833559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Vakanın ülkesinde MR ücretliymiş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CA13F-CEA7-0644-B9C2-C4CDBCFA5D57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59286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Servikal ve lomber BT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CA13F-CEA7-0644-B9C2-C4CDBCFA5D57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07746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CA13F-CEA7-0644-B9C2-C4CDBCFA5D57}" type="slidenum">
              <a:rPr lang="tr-TR" smtClean="0"/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84175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Yatış sonrası servikal ve lomber MR çekilmiş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ACA13F-CEA7-0644-B9C2-C4CDBCFA5D57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80653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87FE39-0F30-1313-0608-53427D6D9B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C057DABC-EED6-7DF4-49F3-13EA340BF4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6602F4D-51E4-4DE6-8EEC-CE7726AB8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F0EA045-DED9-6478-6E2A-455AE2D8A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969013B-1A0A-45BC-2C26-6D90B1B2D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8696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D0C717A-9875-AC64-A8C3-3373A9A0E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 baseline="0">
                <a:latin typeface="Calibri" panose="020F0502020204030204" pitchFamily="34" charset="0"/>
              </a:defRPr>
            </a:lvl1pPr>
          </a:lstStyle>
          <a:p>
            <a:r>
              <a:rPr lang="tr-TR" dirty="0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900960-2679-77FC-08BF-2B55B1AB56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 baseline="0">
                <a:latin typeface="Calibri" panose="020F0502020204030204" pitchFamily="34" charset="0"/>
              </a:defRPr>
            </a:lvl1pPr>
            <a:lvl2pPr>
              <a:buFont typeface="Courier New" panose="02070309020205020404" pitchFamily="49" charset="0"/>
              <a:buChar char="o"/>
              <a:defRPr sz="1400" baseline="0">
                <a:latin typeface="Calibri" panose="020F0502020204030204" pitchFamily="34" charset="0"/>
              </a:defRPr>
            </a:lvl2pPr>
            <a:lvl3pPr>
              <a:buFont typeface="Wingdings" pitchFamily="2" charset="2"/>
              <a:buChar char="ü"/>
              <a:defRPr sz="1200" baseline="0">
                <a:latin typeface="Calibri" panose="020F0502020204030204" pitchFamily="34" charset="0"/>
              </a:defRPr>
            </a:lvl3pPr>
            <a:lvl4pPr>
              <a:buFont typeface="Wingdings" pitchFamily="2" charset="2"/>
              <a:buChar char="Ø"/>
              <a:defRPr sz="1000" baseline="0">
                <a:latin typeface="Calibri" panose="020F0502020204030204" pitchFamily="34" charset="0"/>
              </a:defRPr>
            </a:lvl4pPr>
            <a:lvl5pPr>
              <a:buFont typeface="Wingdings" pitchFamily="2" charset="2"/>
              <a:buChar char="q"/>
              <a:defRPr sz="800" baseline="0">
                <a:latin typeface="Calibri" panose="020F0502020204030204" pitchFamily="34" charset="0"/>
              </a:defRPr>
            </a:lvl5pPr>
          </a:lstStyle>
          <a:p>
            <a:pPr lvl="0"/>
            <a:r>
              <a:rPr lang="tr-TR" dirty="0"/>
              <a:t>Asıl metin stillerini düzenlemek için tıklayın</a:t>
            </a:r>
          </a:p>
          <a:p>
            <a:pPr lvl="1"/>
            <a:r>
              <a:rPr lang="tr-TR" dirty="0"/>
              <a:t>İkinci düzey</a:t>
            </a:r>
          </a:p>
          <a:p>
            <a:pPr lvl="2"/>
            <a:r>
              <a:rPr lang="tr-TR" dirty="0"/>
              <a:t>Üçüncü düzey</a:t>
            </a:r>
          </a:p>
          <a:p>
            <a:pPr lvl="3"/>
            <a:r>
              <a:rPr lang="tr-TR" dirty="0"/>
              <a:t>Dördüncü düzey</a:t>
            </a:r>
          </a:p>
          <a:p>
            <a:pPr lvl="4"/>
            <a:r>
              <a:rPr lang="tr-TR" dirty="0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84653CC-080A-AA0E-171C-6177BD61A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B0A5D7F-5D9B-F646-0483-185292503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5095987-E0F8-FDEF-2A15-CD79447ED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6264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F203A3-501C-31DB-B816-B247861DB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87B6219-8BC0-766A-F39F-8A78219A3C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CA46930-97E0-D17F-373E-A72984FE1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4848AAA-9E7D-6372-C0B8-0DD29E18A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2F58AA-54DA-C6CB-265C-27D5DA5F0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95173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2A0C04C-FA75-8697-EFF5-E5CA58551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89CBCC7-2A1A-68D9-B547-5718F07AF0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C3B41EA8-423D-D13B-304C-6A7C1D142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28282F9-6AB9-D7AC-B19C-DC4BD76DE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4210EB1-1DDE-80E3-2406-1DFAB31BF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31F6413-1C53-0C37-022C-FE823DEF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9902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A6FACD-E737-7A7E-BE9F-A7C3089D1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F9661C35-341F-6B20-1BD1-7DF2C21AED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F48A2267-321B-A65E-BC20-21693B99F0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C7F9C4C-39C6-F0D2-3F99-F66D990996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4623BA46-E4E9-A857-A758-E6E881D4EF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5DB7543-08FA-C9FD-9B6E-59F7294C6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7E583C55-A131-AAEE-E641-9DE18F2BB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1116770A-CBCB-B90A-0E3E-FE9D57CA8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43552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C763999-5CD1-65DB-5779-1FD74C5DE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CBC48C1B-E1E8-1F40-2D2A-9EE7290E0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AFCECEA5-9320-0192-0DED-EA19F72CB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587F2632-A387-1B76-9531-6281FF53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84409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6362E756-53F6-C2BE-B1B7-03B00FBF2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79637728-CB84-9FE7-7C7A-8888722F1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D406F61-FAAF-BDE8-5409-22F5B2B34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0172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59EA492-FB2B-6388-A0A7-BB01AA5ED9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1E60DF0-FBDE-F92A-91D4-F50150D089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085898F-4CB1-4271-E589-7DD78EC879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58EC1DD8-1AA9-52EB-639A-53C316778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C377E12-6B52-18C1-DD06-30A36E2C2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B7BD7F8-9CD3-4D09-3397-2EBC8E0BD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1891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0E71B2F-8D11-0B79-CD44-4D7D0E9E7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A9FD0722-0D09-65CF-8576-E4AAAF5A088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A4E30536-662E-0491-899D-D36637F3D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C8CD73D-C183-7451-70F5-07FC0DA0E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787E1188-B900-5710-A285-1809AB005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678BEEED-2C08-3DDC-11D8-127DFFBCA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8735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51BEA419-D96F-7827-49B5-72AD809E3B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33EDA117-0DDE-C7B4-2C7F-03E0349261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8D35521-7AD9-BF92-E3F1-1D127D966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6230C80-70AA-311F-73BD-4A4390409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2287B38-6911-2D4A-954B-C3353BDA2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2466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E256F677-24A8-11F9-3346-80898DD41D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C1BBF2E6-B533-71F1-D346-404D5FFFC4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9235042-3301-E8B4-020F-A2F57815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2FF4A0B-4AA9-13D0-6724-A16F6EC0D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3C4E8AE-9868-2627-9817-7F63378C4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34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98E61D26-D720-73F5-2995-A2888BAE9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41059DC-A708-BCD6-9A36-04C5CF4EC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EABB624B-E7B1-9CA9-0E94-2220396EE8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10EA793-9267-5042-8299-3734B7BF8CD6}" type="datetimeFigureOut">
              <a:rPr lang="tr-TR" smtClean="0"/>
              <a:t>20.09.2026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79564D4-FDFF-D70F-E0F1-84FABD0004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85A6F22-D6C2-AEFF-F7BD-2896ECA595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009A5F-879C-3C4F-9D9C-00F4DB830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283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145974B-BD48-4B9A-1499-1D0A870450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DAACBD0-494B-0BF8-7851-1CDFCF785A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49040"/>
            <a:ext cx="9144000" cy="1108008"/>
          </a:xfrm>
        </p:spPr>
        <p:txBody>
          <a:bodyPr/>
          <a:lstStyle/>
          <a:p>
            <a:r>
              <a:rPr lang="tr-TR" dirty="0" err="1"/>
              <a:t>Moderatör</a:t>
            </a:r>
            <a:r>
              <a:rPr lang="tr-TR" dirty="0"/>
              <a:t>: Prof. Dr. Turan SET</a:t>
            </a:r>
          </a:p>
          <a:p>
            <a:r>
              <a:rPr lang="tr-TR" dirty="0"/>
              <a:t>Hazırlayan: Asistan Dr. Berat GENÇ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22AE700C-FD3F-894D-719E-349C0143B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982980"/>
            <a:ext cx="9144000" cy="2526983"/>
          </a:xfrm>
          <a:prstGeom prst="rect">
            <a:avLst/>
          </a:prstGeom>
        </p:spPr>
      </p:pic>
      <p:sp>
        <p:nvSpPr>
          <p:cNvPr id="8" name="Metin kutusu 7">
            <a:extLst>
              <a:ext uri="{FF2B5EF4-FFF2-40B4-BE49-F238E27FC236}">
                <a16:creationId xmlns:a16="http://schemas.microsoft.com/office/drawing/2014/main" id="{F3918E0F-11EE-3B6F-E26D-9786F7555B49}"/>
              </a:ext>
            </a:extLst>
          </p:cNvPr>
          <p:cNvSpPr txBox="1"/>
          <p:nvPr/>
        </p:nvSpPr>
        <p:spPr>
          <a:xfrm>
            <a:off x="1524000" y="4857048"/>
            <a:ext cx="6097904" cy="985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tr-TR" dirty="0" err="1"/>
              <a:t>Cureus</a:t>
            </a:r>
            <a:endParaRPr lang="tr-TR" sz="180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>
              <a:buNone/>
            </a:pPr>
            <a:r>
              <a:rPr lang="tr-TR" sz="1800" dirty="0">
                <a:solidFill>
                  <a:schemeClr val="tx1"/>
                </a:solidFill>
                <a:effectLst/>
                <a:latin typeface="+mn-lt"/>
              </a:rPr>
              <a:t>DOI: 10.7759/cureus.99137</a:t>
            </a:r>
          </a:p>
          <a:p>
            <a:r>
              <a:rPr lang="tr-TR" dirty="0"/>
              <a:t>12/13/2025</a:t>
            </a:r>
          </a:p>
          <a:p>
            <a:pPr marL="0" marR="0">
              <a:buNone/>
            </a:pPr>
            <a:endParaRPr lang="tr-TR" sz="405" dirty="0">
              <a:solidFill>
                <a:srgbClr val="1A1A1A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787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EA51A2C-F60D-A45F-8670-41F7AAC8F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GİRİŞ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69913C-3D7E-9328-E9BB-95E37D252C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Bel ağrısı yaşam boyu genel nüfusun %84'üne kadarını etkilemekte ve yüksek bir nüks oranı taşımaktadır </a:t>
            </a:r>
          </a:p>
          <a:p>
            <a:r>
              <a:rPr lang="tr-TR" dirty="0"/>
              <a:t>Bel ağrısıyla ilişkili engelliliğin yaklaşık %38,8'i değiştirilebilir faktörlere atfedilebilir, özellikle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tr-TR" dirty="0"/>
              <a:t>Mesleki maruziyetler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tr-TR" dirty="0"/>
              <a:t>Sigara kullanımı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tr-TR" dirty="0"/>
              <a:t>Yüksek vücut kitle indeksi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160961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170D3A1-BB4D-D65E-7A20-415FEE49A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D6F79BA-13FA-2EC7-82E9-B3C08DCDB8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Azalmış kas gücü ve </a:t>
            </a:r>
            <a:r>
              <a:rPr lang="tr-TR" dirty="0" err="1"/>
              <a:t>parestezi</a:t>
            </a:r>
            <a:r>
              <a:rPr lang="tr-TR" dirty="0"/>
              <a:t> gibi duyusal-motor nörolojik semptomlar merkezi sinir sistemi (MSS) veya periferik sinir sistemi (PSS) tutulumuna işaret edebileceğinden, bu uyarı işaretlerinin tanınması genel hekimlikte esastır</a:t>
            </a:r>
          </a:p>
        </p:txBody>
      </p:sp>
    </p:spTree>
    <p:extLst>
      <p:ext uri="{BB962C8B-B14F-4D97-AF65-F5344CB8AC3E}">
        <p14:creationId xmlns:p14="http://schemas.microsoft.com/office/powerpoint/2010/main" val="946920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9AE47CB-A68B-6B90-A87D-1A558BD56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VAKA SUNUMU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E800D2D-9A43-CE1B-D825-DB8E6CA74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 Kuzey Portekiz'de partneriyle birlikte yaşayan 60 yaşında dul bir erkek </a:t>
            </a:r>
          </a:p>
          <a:p>
            <a:r>
              <a:rPr lang="tr-TR" dirty="0"/>
              <a:t>Fırın operatörü olarak çalışmakta ve dördüncü sınıftan daha düşük bir eğitim düzeyine sahip </a:t>
            </a:r>
          </a:p>
          <a:p>
            <a:r>
              <a:rPr lang="tr-TR" dirty="0"/>
              <a:t>Günlük yaşam aktivitelerinde bağımsız ve korunmuş bilişsel işlev sergilemekte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79549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ED0CFE5-3282-C1CE-4C8D-26CB38C108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Özgeçmiş 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DD04C61-C1DA-450D-14B5-A8CD161BE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20 yıllık kötü kontrollü tip 2 </a:t>
            </a:r>
            <a:r>
              <a:rPr lang="tr-TR" dirty="0" err="1"/>
              <a:t>diabetes</a:t>
            </a:r>
            <a:r>
              <a:rPr lang="tr-TR" dirty="0"/>
              <a:t> </a:t>
            </a:r>
            <a:r>
              <a:rPr lang="tr-TR" dirty="0" err="1"/>
              <a:t>mellitus</a:t>
            </a:r>
            <a:endParaRPr lang="tr-TR" dirty="0"/>
          </a:p>
          <a:p>
            <a:r>
              <a:rPr lang="tr-TR" dirty="0"/>
              <a:t>Diyabetik retinopati</a:t>
            </a:r>
          </a:p>
          <a:p>
            <a:r>
              <a:rPr lang="tr-TR" dirty="0"/>
              <a:t>Derece I obezite</a:t>
            </a:r>
          </a:p>
          <a:p>
            <a:r>
              <a:rPr lang="tr-TR" dirty="0"/>
              <a:t>Arteriyel hipertansiyon</a:t>
            </a:r>
          </a:p>
          <a:p>
            <a:r>
              <a:rPr lang="tr-TR" dirty="0"/>
              <a:t>Dislipidemi</a:t>
            </a:r>
          </a:p>
          <a:p>
            <a:r>
              <a:rPr lang="tr-TR" dirty="0" err="1"/>
              <a:t>Hiperürisemi</a:t>
            </a:r>
            <a:endParaRPr lang="tr-TR" dirty="0"/>
          </a:p>
          <a:p>
            <a:r>
              <a:rPr lang="tr-TR" dirty="0" err="1"/>
              <a:t>Benign</a:t>
            </a:r>
            <a:r>
              <a:rPr lang="tr-TR" dirty="0"/>
              <a:t> prostat hiperplazisi</a:t>
            </a:r>
          </a:p>
          <a:p>
            <a:r>
              <a:rPr lang="tr-TR" dirty="0"/>
              <a:t>Erektil disfonksiyon </a:t>
            </a:r>
          </a:p>
          <a:p>
            <a:r>
              <a:rPr lang="tr-TR" dirty="0"/>
              <a:t>Alkol kullanım bozukluğu</a:t>
            </a:r>
          </a:p>
          <a:p>
            <a:r>
              <a:rPr lang="tr-TR" dirty="0"/>
              <a:t>Eski sigara kullanıcısı</a:t>
            </a:r>
          </a:p>
        </p:txBody>
      </p:sp>
    </p:spTree>
    <p:extLst>
      <p:ext uri="{BB962C8B-B14F-4D97-AF65-F5344CB8AC3E}">
        <p14:creationId xmlns:p14="http://schemas.microsoft.com/office/powerpoint/2010/main" val="26170284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BBA7163-F8D1-4663-B81A-5769055AE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err="1"/>
              <a:t>Diabet</a:t>
            </a:r>
            <a:r>
              <a:rPr lang="tr-TR" dirty="0"/>
              <a:t> Tedavisi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5B969C5-5608-81D7-4095-78A98A60AC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Metformin</a:t>
            </a:r>
          </a:p>
          <a:p>
            <a:r>
              <a:rPr lang="tr-TR" dirty="0" err="1"/>
              <a:t>Empagliflozin</a:t>
            </a:r>
            <a:endParaRPr lang="tr-TR" dirty="0"/>
          </a:p>
          <a:p>
            <a:r>
              <a:rPr lang="tr-TR" dirty="0" err="1"/>
              <a:t>Dulaglutid</a:t>
            </a:r>
            <a:r>
              <a:rPr lang="tr-TR" dirty="0"/>
              <a:t> </a:t>
            </a:r>
          </a:p>
          <a:p>
            <a:r>
              <a:rPr lang="tr-TR" dirty="0"/>
              <a:t>İnsan insülini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66050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13FB7FA-C051-D1D9-4DF0-16CCDF4C8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Şubat 2023’ün Sonlarında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3309D8A-C29D-3F01-CB1E-3D8CB7E610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Her iki alt ekstremiteye bilateral yayılan akut bel ağrısı şikâyetiyle birinci basamak sağlık merkezine başvurmuş</a:t>
            </a:r>
          </a:p>
          <a:p>
            <a:r>
              <a:rPr lang="tr-TR" dirty="0"/>
              <a:t>Fizik muayenesinde hastada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tr-TR" dirty="0"/>
              <a:t>Ağrılı yürüyüş,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tr-TR" dirty="0" err="1"/>
              <a:t>Klodikasyon</a:t>
            </a:r>
            <a:r>
              <a:rPr lang="tr-TR" dirty="0"/>
              <a:t> (topallama)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tr-TR" dirty="0"/>
              <a:t>Bilateral </a:t>
            </a:r>
            <a:r>
              <a:rPr lang="tr-TR" dirty="0" err="1"/>
              <a:t>lasek</a:t>
            </a:r>
            <a:r>
              <a:rPr lang="tr-TR" dirty="0"/>
              <a:t> belirtisi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tr-TR" dirty="0"/>
              <a:t>Şiddetli sol paravertebral kas spazmı saptanmış</a:t>
            </a:r>
          </a:p>
          <a:p>
            <a:r>
              <a:rPr lang="tr-TR" dirty="0" err="1"/>
              <a:t>Siklobenzaprin</a:t>
            </a:r>
            <a:r>
              <a:rPr lang="tr-TR" dirty="0"/>
              <a:t> ve diklofenak reçete edilmiş, iş görmezlik raporu düzenlenmiş</a:t>
            </a:r>
          </a:p>
        </p:txBody>
      </p:sp>
    </p:spTree>
    <p:extLst>
      <p:ext uri="{BB962C8B-B14F-4D97-AF65-F5344CB8AC3E}">
        <p14:creationId xmlns:p14="http://schemas.microsoft.com/office/powerpoint/2010/main" val="2748355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E32998-B055-F378-AF71-415F3A43E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Ertesi Hafta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994093F-C863-7270-4305-0C8793222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İnatçı bel ağrısı</a:t>
            </a:r>
          </a:p>
          <a:p>
            <a:r>
              <a:rPr lang="tr-TR" dirty="0"/>
              <a:t>Alt ekstremitelerde </a:t>
            </a:r>
            <a:r>
              <a:rPr lang="tr-TR" dirty="0">
                <a:solidFill>
                  <a:srgbClr val="FF0000"/>
                </a:solidFill>
              </a:rPr>
              <a:t>güçsüzlük</a:t>
            </a:r>
            <a:r>
              <a:rPr lang="tr-TR" dirty="0"/>
              <a:t> ve sağ kol ağrısı başlamış</a:t>
            </a:r>
          </a:p>
          <a:p>
            <a:r>
              <a:rPr lang="tr-TR" dirty="0"/>
              <a:t>Daha önce verilen tedavi klinik iyileşme sağlamamış</a:t>
            </a:r>
          </a:p>
          <a:p>
            <a:r>
              <a:rPr lang="tr-TR" dirty="0" err="1"/>
              <a:t>Siklobenzaprine</a:t>
            </a:r>
            <a:r>
              <a:rPr lang="tr-TR" dirty="0"/>
              <a:t> devam edilmesi</a:t>
            </a:r>
          </a:p>
          <a:p>
            <a:r>
              <a:rPr lang="tr-TR" dirty="0">
                <a:highlight>
                  <a:srgbClr val="00FFFF"/>
                </a:highlight>
              </a:rPr>
              <a:t>Lomber BT </a:t>
            </a:r>
            <a:r>
              <a:rPr lang="tr-TR" dirty="0"/>
              <a:t>istenmesi</a:t>
            </a:r>
          </a:p>
          <a:p>
            <a:r>
              <a:rPr lang="tr-TR" dirty="0"/>
              <a:t>Geçici iş görmezlik devamı</a:t>
            </a:r>
          </a:p>
        </p:txBody>
      </p:sp>
    </p:spTree>
    <p:extLst>
      <p:ext uri="{BB962C8B-B14F-4D97-AF65-F5344CB8AC3E}">
        <p14:creationId xmlns:p14="http://schemas.microsoft.com/office/powerpoint/2010/main" val="32653850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6C2258-C062-A820-ECCE-0A33EA126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İki Hafta Sonra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BB25E9E-8035-B5FE-D8F8-DBB9DAAC21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Hasta, üst ekstremitelerde başlayan </a:t>
            </a:r>
            <a:r>
              <a:rPr lang="tr-TR" dirty="0" err="1">
                <a:solidFill>
                  <a:srgbClr val="FF0000"/>
                </a:solidFill>
              </a:rPr>
              <a:t>parestezinin</a:t>
            </a:r>
            <a:r>
              <a:rPr lang="tr-TR" dirty="0"/>
              <a:t> de eşlik ettiği inatçı şikâyetleriyle birinci basamak sağlık merkezine yeniden başvurmuş</a:t>
            </a:r>
          </a:p>
          <a:p>
            <a:r>
              <a:rPr lang="tr-TR" dirty="0"/>
              <a:t>Lomber BT incelemesinde; </a:t>
            </a:r>
            <a:r>
              <a:rPr lang="tr-TR" dirty="0" err="1"/>
              <a:t>sinistrokonveks</a:t>
            </a:r>
            <a:r>
              <a:rPr lang="tr-TR" dirty="0"/>
              <a:t> skolyoz, L5 </a:t>
            </a:r>
            <a:r>
              <a:rPr lang="tr-TR" dirty="0" err="1"/>
              <a:t>istmik</a:t>
            </a:r>
            <a:r>
              <a:rPr lang="tr-TR" dirty="0"/>
              <a:t> </a:t>
            </a:r>
            <a:r>
              <a:rPr lang="tr-TR" dirty="0" err="1"/>
              <a:t>lizisine</a:t>
            </a:r>
            <a:r>
              <a:rPr lang="tr-TR" dirty="0"/>
              <a:t> sekonder L5 </a:t>
            </a:r>
            <a:r>
              <a:rPr lang="tr-TR" dirty="0" err="1"/>
              <a:t>anterolistezisi</a:t>
            </a:r>
            <a:r>
              <a:rPr lang="tr-TR" dirty="0"/>
              <a:t> ve </a:t>
            </a:r>
            <a:r>
              <a:rPr lang="tr-TR" dirty="0" err="1"/>
              <a:t>interapofizer</a:t>
            </a:r>
            <a:r>
              <a:rPr lang="tr-TR" dirty="0"/>
              <a:t> ile daha belirgin biçimde </a:t>
            </a:r>
            <a:r>
              <a:rPr lang="tr-TR" dirty="0" err="1"/>
              <a:t>spondilodiskal</a:t>
            </a:r>
            <a:r>
              <a:rPr lang="tr-TR" dirty="0"/>
              <a:t> eklemlerde potansiyel </a:t>
            </a:r>
            <a:r>
              <a:rPr lang="tr-TR" dirty="0" err="1"/>
              <a:t>plüriradiküler</a:t>
            </a:r>
            <a:r>
              <a:rPr lang="tr-TR" dirty="0"/>
              <a:t> basıya yol açan belirgin dejeneratif değişiklikler saptanmış</a:t>
            </a:r>
          </a:p>
          <a:p>
            <a:r>
              <a:rPr lang="tr-TR" dirty="0"/>
              <a:t>Hastaya </a:t>
            </a:r>
            <a:r>
              <a:rPr lang="tr-TR" dirty="0" err="1"/>
              <a:t>tramadol</a:t>
            </a:r>
            <a:r>
              <a:rPr lang="tr-TR" dirty="0"/>
              <a:t>, parasetamol ve </a:t>
            </a:r>
            <a:r>
              <a:rPr lang="tr-TR" dirty="0" err="1"/>
              <a:t>pregabalin</a:t>
            </a:r>
            <a:r>
              <a:rPr lang="tr-TR" dirty="0"/>
              <a:t> başlanmış</a:t>
            </a:r>
          </a:p>
          <a:p>
            <a:r>
              <a:rPr lang="tr-TR" dirty="0"/>
              <a:t>Ortopedi bölümüne konsültasyon amaçlı sevk edilmiş</a:t>
            </a:r>
          </a:p>
        </p:txBody>
      </p:sp>
    </p:spTree>
    <p:extLst>
      <p:ext uri="{BB962C8B-B14F-4D97-AF65-F5344CB8AC3E}">
        <p14:creationId xmlns:p14="http://schemas.microsoft.com/office/powerpoint/2010/main" val="35221091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CBBE3AF-55C0-5B77-AC64-531A6EE6D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Nisan 2023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DF5A376-0CE2-F295-C77C-9A2CF5101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Yedi haftalık sinsi başlangıçlı bel ağrısı ve </a:t>
            </a:r>
            <a:r>
              <a:rPr lang="tr-TR" dirty="0">
                <a:solidFill>
                  <a:srgbClr val="FF0000"/>
                </a:solidFill>
              </a:rPr>
              <a:t>ilerleyici tetra </a:t>
            </a:r>
            <a:r>
              <a:rPr lang="tr-TR" dirty="0" err="1">
                <a:solidFill>
                  <a:srgbClr val="FF0000"/>
                </a:solidFill>
              </a:rPr>
              <a:t>parezi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/>
              <a:t>öyküsü ile aile hekimiyle olan planlı muayenesine başvurmuş</a:t>
            </a:r>
          </a:p>
          <a:p>
            <a:r>
              <a:rPr lang="tr-TR" dirty="0">
                <a:highlight>
                  <a:srgbClr val="00FFFF"/>
                </a:highlight>
              </a:rPr>
              <a:t>Koltuk değneği kullanımını gerektiren </a:t>
            </a:r>
            <a:r>
              <a:rPr lang="tr-TR" dirty="0"/>
              <a:t>nörolojik </a:t>
            </a:r>
            <a:r>
              <a:rPr lang="tr-TR" dirty="0" err="1"/>
              <a:t>klaudikasyosu</a:t>
            </a:r>
            <a:r>
              <a:rPr lang="tr-TR" dirty="0"/>
              <a:t> da mevcutmuş</a:t>
            </a:r>
          </a:p>
          <a:p>
            <a:r>
              <a:rPr lang="tr-TR" dirty="0" err="1"/>
              <a:t>Parestezi</a:t>
            </a:r>
            <a:r>
              <a:rPr lang="tr-TR" dirty="0"/>
              <a:t>, soğukluk hissi ve </a:t>
            </a:r>
            <a:r>
              <a:rPr lang="tr-TR" dirty="0">
                <a:solidFill>
                  <a:srgbClr val="FF0000"/>
                </a:solidFill>
              </a:rPr>
              <a:t>ilerleyici güç kaybının eşlik ettiği distal üst ekstremite ağrısı</a:t>
            </a:r>
            <a:r>
              <a:rPr lang="tr-TR" dirty="0"/>
              <a:t> mevcutmuş</a:t>
            </a:r>
          </a:p>
          <a:p>
            <a:r>
              <a:rPr lang="tr-TR" dirty="0" err="1"/>
              <a:t>Syanokobalamin</a:t>
            </a:r>
            <a:r>
              <a:rPr lang="tr-TR" dirty="0"/>
              <a:t>, </a:t>
            </a:r>
            <a:r>
              <a:rPr lang="tr-TR" dirty="0" err="1"/>
              <a:t>pridoksin</a:t>
            </a:r>
            <a:r>
              <a:rPr lang="tr-TR" dirty="0"/>
              <a:t> ve tiamin tedavisiyle Nöroloji bölümüne "</a:t>
            </a:r>
            <a:r>
              <a:rPr lang="tr-TR" dirty="0">
                <a:effectLst/>
              </a:rPr>
              <a:t> </a:t>
            </a:r>
            <a:r>
              <a:rPr lang="tr-TR" dirty="0"/>
              <a:t>çok acil" öncelik derecesiyle sevk talep edilmiş</a:t>
            </a:r>
          </a:p>
        </p:txBody>
      </p:sp>
    </p:spTree>
    <p:extLst>
      <p:ext uri="{BB962C8B-B14F-4D97-AF65-F5344CB8AC3E}">
        <p14:creationId xmlns:p14="http://schemas.microsoft.com/office/powerpoint/2010/main" val="11363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91032DC-0016-7F15-19F4-1C2936458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695BBC67-3242-A875-3E33-F10435C4BC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Laboratuar</a:t>
            </a:r>
            <a:r>
              <a:rPr lang="tr-TR" dirty="0"/>
              <a:t> değerlendirmede ESH 37 mm/saat</a:t>
            </a:r>
          </a:p>
          <a:p>
            <a:r>
              <a:rPr lang="tr-TR" dirty="0"/>
              <a:t>Hemogram, B12, folik asit, elektrolitler, CRP, TSH normalmiş</a:t>
            </a:r>
          </a:p>
          <a:p>
            <a:r>
              <a:rPr lang="tr-TR" dirty="0"/>
              <a:t>Nöroloji konsültasyon talebi "Servikal </a:t>
            </a:r>
            <a:r>
              <a:rPr lang="tr-TR" dirty="0" err="1"/>
              <a:t>miyelopati</a:t>
            </a:r>
            <a:r>
              <a:rPr lang="tr-TR" dirty="0"/>
              <a:t> bulgusu yoksa ve ilerleme devam ederse acil serviste değerlendirme gereklidir" diyerek acil servikal BT önerisiyle reddedilmiş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22799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5F76DC0-4C94-6263-CA87-4DE0F349D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FDD7F15-57F5-C6D9-8894-1F1D95091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Servikal BT </a:t>
            </a:r>
            <a:r>
              <a:rPr lang="tr-TR" dirty="0" err="1"/>
              <a:t>dekstrokonveks</a:t>
            </a:r>
            <a:r>
              <a:rPr lang="tr-TR" dirty="0"/>
              <a:t> skolyoz, C3 </a:t>
            </a:r>
            <a:r>
              <a:rPr lang="tr-TR" dirty="0" err="1"/>
              <a:t>retrolistezisi</a:t>
            </a:r>
            <a:r>
              <a:rPr lang="tr-TR" dirty="0"/>
              <a:t>, C4 ve C7 </a:t>
            </a:r>
            <a:r>
              <a:rPr lang="tr-TR" dirty="0" err="1"/>
              <a:t>anterolistezisi</a:t>
            </a:r>
            <a:r>
              <a:rPr lang="tr-TR" dirty="0"/>
              <a:t> ile C3-C4 ve C7-D1 düzeylerinde sol C4 ve C8 sinir köklerinin yanı sıra C4-C5 düzeyinde sağ C5 kökünün potansiyel etkilenmesine yol açan servikal </a:t>
            </a:r>
            <a:r>
              <a:rPr lang="tr-TR" dirty="0" err="1"/>
              <a:t>diskovertebral</a:t>
            </a:r>
            <a:r>
              <a:rPr lang="tr-TR" dirty="0"/>
              <a:t> dejeneratif değişiklikleri göstermiş. </a:t>
            </a:r>
          </a:p>
          <a:p>
            <a:r>
              <a:rPr lang="tr-TR" dirty="0"/>
              <a:t>EMG; yavaşlamış motor iletim hızları, uzamış F-dalgası </a:t>
            </a:r>
            <a:r>
              <a:rPr lang="tr-TR" dirty="0" err="1"/>
              <a:t>latansları</a:t>
            </a:r>
            <a:r>
              <a:rPr lang="tr-TR" dirty="0"/>
              <a:t> ve EFNS/PNS kriterleri çerçevesinde olası bir </a:t>
            </a:r>
            <a:r>
              <a:rPr lang="tr-TR" dirty="0" err="1"/>
              <a:t>demiyelinizan</a:t>
            </a:r>
            <a:r>
              <a:rPr lang="tr-TR" dirty="0"/>
              <a:t> bileşeni düşündüren yamalı iletim bloğu sergilemiş bu aşamada aksonal özellikler sınırlıymış</a:t>
            </a:r>
          </a:p>
          <a:p>
            <a:r>
              <a:rPr lang="tr-TR" dirty="0"/>
              <a:t>GBS sekeli? Akut/</a:t>
            </a:r>
            <a:r>
              <a:rPr lang="tr-TR" dirty="0" err="1"/>
              <a:t>subakut</a:t>
            </a:r>
            <a:r>
              <a:rPr lang="tr-TR" dirty="0"/>
              <a:t> </a:t>
            </a:r>
            <a:r>
              <a:rPr lang="tr-TR" dirty="0" err="1"/>
              <a:t>Demiyelizan</a:t>
            </a:r>
            <a:r>
              <a:rPr lang="tr-TR" dirty="0"/>
              <a:t> polinöropati?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1020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0CFDB7-3EB5-315A-6EB0-E075167D3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Acil Servise Sevk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00A09E4C-31C3-C993-F162-EE820EFC52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Sağ omuz abdüksiyonu, sağ el bileği fleksiyonu ve sağ kalça fleksiyonu G4/5 </a:t>
            </a:r>
          </a:p>
          <a:p>
            <a:r>
              <a:rPr lang="tr-TR" dirty="0"/>
              <a:t>Bilateral parmak fleksör refleksleri canlıymış</a:t>
            </a:r>
          </a:p>
          <a:p>
            <a:r>
              <a:rPr lang="tr-TR" dirty="0"/>
              <a:t>Sağ </a:t>
            </a:r>
            <a:r>
              <a:rPr lang="tr-TR" dirty="0" err="1"/>
              <a:t>patella</a:t>
            </a:r>
            <a:r>
              <a:rPr lang="tr-TR" dirty="0"/>
              <a:t> refleksi, genişlemiş bir stimülasyon alanı ile soldan daha canlıymış</a:t>
            </a:r>
          </a:p>
          <a:p>
            <a:r>
              <a:rPr lang="tr-TR" dirty="0" err="1"/>
              <a:t>Aşil</a:t>
            </a:r>
            <a:r>
              <a:rPr lang="tr-TR" dirty="0"/>
              <a:t> refleksleri bilateral olarak alınamadı (yoktu)</a:t>
            </a:r>
          </a:p>
          <a:p>
            <a:r>
              <a:rPr lang="tr-TR" dirty="0"/>
              <a:t>Sol Hoffmann belirtisi pozitifmiş</a:t>
            </a:r>
          </a:p>
          <a:p>
            <a:r>
              <a:rPr lang="tr-TR" dirty="0"/>
              <a:t>Proprioseptif hatalar mevcutmuş</a:t>
            </a:r>
          </a:p>
          <a:p>
            <a:r>
              <a:rPr lang="tr-TR" dirty="0"/>
              <a:t>Bilateral diz seviyesine kadar vibrasyon duyusu azalmış</a:t>
            </a:r>
          </a:p>
          <a:p>
            <a:r>
              <a:rPr lang="tr-TR" dirty="0"/>
              <a:t>Hasta ileri tetkik amacıyla Nöroloji servisine yatırılmış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30198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989F2EF-BDD6-BBB0-58D1-106675EC3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Servikal MR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4664F7A-AA29-455A-3EBB-F4C1E1DC0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C4-C5 düzeyinde geniş tabanlı posterior disk </a:t>
            </a:r>
            <a:r>
              <a:rPr lang="tr-TR" dirty="0" err="1"/>
              <a:t>psödobulgingi</a:t>
            </a:r>
            <a:r>
              <a:rPr lang="tr-TR" dirty="0"/>
              <a:t> ile omurilikte </a:t>
            </a:r>
            <a:r>
              <a:rPr lang="tr-TR" dirty="0" err="1"/>
              <a:t>indentasyona</a:t>
            </a:r>
            <a:r>
              <a:rPr lang="tr-TR" dirty="0"/>
              <a:t> yol açarak spinal kanalın ön-arka çapını daraltan </a:t>
            </a:r>
            <a:r>
              <a:rPr lang="tr-TR" dirty="0" err="1"/>
              <a:t>ligamenta</a:t>
            </a:r>
            <a:r>
              <a:rPr lang="tr-TR" dirty="0"/>
              <a:t> </a:t>
            </a:r>
            <a:r>
              <a:rPr lang="tr-TR" dirty="0" err="1"/>
              <a:t>flava</a:t>
            </a:r>
            <a:r>
              <a:rPr lang="tr-TR" dirty="0"/>
              <a:t> kalınlaşması saptanmış ve olası omurilik sinyal değişikliğini/ </a:t>
            </a:r>
            <a:r>
              <a:rPr lang="tr-TR" dirty="0" err="1"/>
              <a:t>miyelopatiyi</a:t>
            </a:r>
            <a:r>
              <a:rPr lang="tr-TR" dirty="0"/>
              <a:t> düşündüren T2-TSE/STIR </a:t>
            </a:r>
            <a:r>
              <a:rPr lang="tr-TR" dirty="0" err="1"/>
              <a:t>kord</a:t>
            </a:r>
            <a:r>
              <a:rPr lang="tr-TR" dirty="0"/>
              <a:t> </a:t>
            </a:r>
            <a:r>
              <a:rPr lang="tr-TR" dirty="0" err="1"/>
              <a:t>hiperintensitesi</a:t>
            </a:r>
            <a:r>
              <a:rPr lang="tr-TR" dirty="0"/>
              <a:t> tanımlanmış </a:t>
            </a:r>
          </a:p>
          <a:p>
            <a:r>
              <a:rPr lang="tr-TR" dirty="0"/>
              <a:t>Bu bulgular; C3'ten T1'e kadar ağırlıklı olarak sol tarafta olası sinir kökü basısına neden olan çok seviyeli dejeneratif değişiklikler, disk protrüzyonu ve </a:t>
            </a:r>
            <a:r>
              <a:rPr lang="tr-TR" dirty="0" err="1"/>
              <a:t>unkovertebral</a:t>
            </a:r>
            <a:r>
              <a:rPr lang="tr-TR" dirty="0"/>
              <a:t> artroz zemininde ortaya çıkmaktaymış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62472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FE737AE-FBD3-4C9E-9097-B96ED8058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Lomber MR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4FC3E20E-12E9-C24B-EB9C-64913F4D7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L5'te Evre I </a:t>
            </a:r>
            <a:r>
              <a:rPr lang="tr-TR" dirty="0" err="1"/>
              <a:t>anterolistezis</a:t>
            </a:r>
            <a:r>
              <a:rPr lang="tr-TR" dirty="0"/>
              <a:t> ve L5-S1 düzeyinde her iki L5 sinir köküne muhtemelen bası yapan belirgin daralmayla sonuçlanmış belirgin disk psödo-protrüzyonu izlenmiş. Ek olarak, L2-L3'te aktif inflamatuar değişiklikler (</a:t>
            </a:r>
            <a:r>
              <a:rPr lang="tr-TR" dirty="0" err="1"/>
              <a:t>Modic</a:t>
            </a:r>
            <a:r>
              <a:rPr lang="tr-TR" dirty="0"/>
              <a:t> tip I), yaygın </a:t>
            </a:r>
            <a:r>
              <a:rPr lang="tr-TR" dirty="0" err="1"/>
              <a:t>interapofizer</a:t>
            </a:r>
            <a:r>
              <a:rPr lang="tr-TR" dirty="0"/>
              <a:t> artroz ve bilateral posterior ligaman kalınlaşması, çoklu seviyelerde L2, L3 ve L4 sinirlerinde </a:t>
            </a:r>
            <a:r>
              <a:rPr lang="tr-TR" dirty="0" err="1"/>
              <a:t>impigemente</a:t>
            </a:r>
            <a:r>
              <a:rPr lang="tr-TR" dirty="0"/>
              <a:t> yol açmaktaymış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11934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EDBEA58-7E76-FBB7-9439-28D5F29F7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A465F5C-1901-70BD-F734-C117FB9582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Guillain-Barré</a:t>
            </a:r>
            <a:r>
              <a:rPr lang="tr-TR" dirty="0"/>
              <a:t> sendromu, kronik inflamatuar </a:t>
            </a:r>
            <a:r>
              <a:rPr lang="tr-TR" dirty="0" err="1"/>
              <a:t>demiyelinizan</a:t>
            </a:r>
            <a:r>
              <a:rPr lang="tr-TR" dirty="0"/>
              <a:t> polinöropati, erken diyabetik nöropati ve </a:t>
            </a:r>
            <a:r>
              <a:rPr lang="tr-TR" dirty="0" err="1"/>
              <a:t>mikst</a:t>
            </a:r>
            <a:r>
              <a:rPr lang="tr-TR" dirty="0"/>
              <a:t> toksik-metabolik nöropatiler arasındaki tanısal örtüşme göz önüne alınarak tekrar EMG yapılmış</a:t>
            </a:r>
          </a:p>
          <a:p>
            <a:r>
              <a:rPr lang="tr-TR" dirty="0"/>
              <a:t>Bu ikinci çalışma; özellikle alt ekstremitelerde olmak üzere belirgin aksonal baskınlık gösteren, diyabetik nöropati ve olası toksik-alkolik katkı ile daha yakından uyum sergileyen, orta ila şiddetli düzeyde kronik bir </a:t>
            </a:r>
            <a:r>
              <a:rPr lang="tr-TR" dirty="0" err="1"/>
              <a:t>sensörimotor</a:t>
            </a:r>
            <a:r>
              <a:rPr lang="tr-TR" dirty="0"/>
              <a:t> polinöropati ortaya koymuş</a:t>
            </a:r>
          </a:p>
        </p:txBody>
      </p:sp>
    </p:spTree>
    <p:extLst>
      <p:ext uri="{BB962C8B-B14F-4D97-AF65-F5344CB8AC3E}">
        <p14:creationId xmlns:p14="http://schemas.microsoft.com/office/powerpoint/2010/main" val="29215190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0984A8C-704A-C483-9E16-0220ECCC0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Nihai Tanılar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84BD0308-7FE3-CBBD-5F87-333FAD2710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Kompresif servikal </a:t>
            </a:r>
            <a:r>
              <a:rPr lang="tr-TR" dirty="0" err="1"/>
              <a:t>miyelopatiye</a:t>
            </a:r>
            <a:r>
              <a:rPr lang="tr-TR" dirty="0"/>
              <a:t> sekonder </a:t>
            </a:r>
            <a:r>
              <a:rPr lang="tr-TR" dirty="0" err="1"/>
              <a:t>tetraparezi</a:t>
            </a:r>
            <a:r>
              <a:rPr lang="tr-TR" dirty="0"/>
              <a:t> ve olası toksik-alkolik katkının eşlik ettiği diyabetik nöropati kaynaklı </a:t>
            </a:r>
            <a:r>
              <a:rPr lang="tr-TR" dirty="0" err="1"/>
              <a:t>mikst</a:t>
            </a:r>
            <a:r>
              <a:rPr lang="tr-TR" dirty="0"/>
              <a:t> bir tablo olması muhtemel, ağırlıklı olarak aksonal </a:t>
            </a:r>
            <a:r>
              <a:rPr lang="tr-TR" dirty="0" err="1"/>
              <a:t>etiyolojili</a:t>
            </a:r>
            <a:r>
              <a:rPr lang="tr-TR" dirty="0"/>
              <a:t> bir </a:t>
            </a:r>
            <a:r>
              <a:rPr lang="tr-TR" dirty="0" err="1"/>
              <a:t>sensörimotor</a:t>
            </a:r>
            <a:r>
              <a:rPr lang="tr-TR" dirty="0"/>
              <a:t> polinöropati olarak belirlenmiş</a:t>
            </a:r>
          </a:p>
          <a:p>
            <a:r>
              <a:rPr lang="tr-TR" dirty="0"/>
              <a:t>Artrodez uygulanmış</a:t>
            </a:r>
          </a:p>
        </p:txBody>
      </p:sp>
    </p:spTree>
    <p:extLst>
      <p:ext uri="{BB962C8B-B14F-4D97-AF65-F5344CB8AC3E}">
        <p14:creationId xmlns:p14="http://schemas.microsoft.com/office/powerpoint/2010/main" val="7369524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355ED0B-3FD2-1E22-D98D-5E144472E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037E5B8-748A-CC09-659D-4E1299CA7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Beyin cerrahisi kontrollerinde; hastanın yürüyüşünü yeniden kazandığı ve özellikle el becerisinde ve özerkliğinde belirgin bir kazanımla ameliyattan net bir fayda gördüğü bildirilmiş</a:t>
            </a:r>
          </a:p>
          <a:p>
            <a:r>
              <a:rPr lang="tr-TR" dirty="0"/>
              <a:t>Bununla birlikte aile hekimi; hastanın üst ve alt ekstremitelerindeki rezidüel nöropatik ağrı ve </a:t>
            </a:r>
            <a:r>
              <a:rPr lang="tr-TR" dirty="0" err="1"/>
              <a:t>parestezi</a:t>
            </a:r>
            <a:r>
              <a:rPr lang="tr-TR" dirty="0"/>
              <a:t> ile birlikte daha az şiddetli olmakla beraber bel ağrısı yaşamayı sürdürdüğünü bildirmekte</a:t>
            </a:r>
          </a:p>
          <a:p>
            <a:r>
              <a:rPr lang="tr-TR" dirty="0"/>
              <a:t>Hasta ambulasyon için koltuk değneği kullanmaya devam etmiş</a:t>
            </a:r>
          </a:p>
          <a:p>
            <a:r>
              <a:rPr lang="tr-TR" dirty="0"/>
              <a:t>Bu durumlar kronik bir boyut kazanmış ve hastanın mesleğini yapmasına yönelik kalıcı iş göremezliğinin belirlenmesi için değerlendirilmesini ve ardından onaylanan malulen emekliliğini gerektirmiş</a:t>
            </a:r>
          </a:p>
          <a:p>
            <a:r>
              <a:rPr lang="tr-TR" dirty="0"/>
              <a:t>İzlemde psikolojik ve ruh sağlığında kötüleşme bildirilmiş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322781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103254-EEA7-35F6-38AB-5D6DE2FC3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>
            <a:extLst>
              <a:ext uri="{FF2B5EF4-FFF2-40B4-BE49-F238E27FC236}">
                <a16:creationId xmlns:a16="http://schemas.microsoft.com/office/drawing/2014/main" id="{F208476F-44EC-52A7-261A-56B064ACCA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4460" y="1027906"/>
            <a:ext cx="9292590" cy="504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378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1D3F0EC-F07B-2470-D315-50BD7E34B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9C2FE3E2-4A5C-187D-A718-9D28A9CD2F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" name="Resim 9">
            <a:extLst>
              <a:ext uri="{FF2B5EF4-FFF2-40B4-BE49-F238E27FC236}">
                <a16:creationId xmlns:a16="http://schemas.microsoft.com/office/drawing/2014/main" id="{3751317C-C3E1-E35B-3797-5A19E5703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85606"/>
            <a:ext cx="7772400" cy="588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8947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4E82B5B9-C237-39D3-957A-961205C7E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TARTIŞMA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69DDE17-7419-5F23-4565-513941601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Semptomlar ilerleyici </a:t>
            </a:r>
            <a:r>
              <a:rPr lang="tr-TR" dirty="0">
                <a:solidFill>
                  <a:srgbClr val="FF0000"/>
                </a:solidFill>
              </a:rPr>
              <a:t>nörolojik defisitleri, eyer tarzı anesteziyi, yeni başlangıçlı mesane veya bağırsak disfonksiyonunu, açıklanamayan kilo kaybını veya yakın tarihli bir travma ya da malignite öyküsünü</a:t>
            </a:r>
            <a:r>
              <a:rPr lang="tr-TR" dirty="0"/>
              <a:t> içerdiğinde acil değerlendirme gerekli</a:t>
            </a:r>
          </a:p>
          <a:p>
            <a:r>
              <a:rPr lang="tr-TR" dirty="0"/>
              <a:t>Belirgin </a:t>
            </a:r>
            <a:r>
              <a:rPr lang="tr-TR" dirty="0" err="1"/>
              <a:t>kord</a:t>
            </a:r>
            <a:r>
              <a:rPr lang="tr-TR" dirty="0"/>
              <a:t> basısı veya </a:t>
            </a:r>
            <a:r>
              <a:rPr lang="tr-TR" dirty="0" err="1"/>
              <a:t>miyelomalazi</a:t>
            </a:r>
            <a:r>
              <a:rPr lang="tr-TR" dirty="0"/>
              <a:t> geliştikten sonra nörolojik bozulma geri dönüşsüz hale gelebileceğinden, erken tanı kritik öneme sahip</a:t>
            </a:r>
          </a:p>
          <a:p>
            <a:r>
              <a:rPr lang="tr-TR" dirty="0"/>
              <a:t>Akut ve </a:t>
            </a:r>
            <a:r>
              <a:rPr lang="tr-TR" dirty="0" err="1"/>
              <a:t>subakut</a:t>
            </a:r>
            <a:r>
              <a:rPr lang="tr-TR" dirty="0"/>
              <a:t> bel ağrısının tipik klinik seyri, ilk altı hafta içinde ağrıda ve yeti yitiminde belirgin bir düzelme ile karakterizedir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tr-TR" dirty="0"/>
              <a:t>Bu olguda ise Kompresif Servikal </a:t>
            </a:r>
            <a:r>
              <a:rPr lang="tr-TR" dirty="0" err="1"/>
              <a:t>Miyelopati</a:t>
            </a:r>
            <a:endParaRPr lang="tr-TR" dirty="0"/>
          </a:p>
          <a:p>
            <a:r>
              <a:rPr lang="tr-TR" dirty="0"/>
              <a:t>Güncel çalışmalar MR bulgularının prognostik değer taşıdığını pekiştirmiş</a:t>
            </a:r>
          </a:p>
        </p:txBody>
      </p:sp>
    </p:spTree>
    <p:extLst>
      <p:ext uri="{BB962C8B-B14F-4D97-AF65-F5344CB8AC3E}">
        <p14:creationId xmlns:p14="http://schemas.microsoft.com/office/powerpoint/2010/main" val="3417616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11B4DB2-FB40-ECFA-CF2F-E13E08256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A33BE424-3599-9F9B-A6E1-DA6E9AAC43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Bu olguda nihai tanılar; kompresif servikal </a:t>
            </a:r>
            <a:r>
              <a:rPr lang="tr-TR" dirty="0" err="1"/>
              <a:t>miyelopatiye</a:t>
            </a:r>
            <a:r>
              <a:rPr lang="tr-TR" dirty="0"/>
              <a:t> sekonder </a:t>
            </a:r>
            <a:r>
              <a:rPr lang="tr-TR" dirty="0" err="1"/>
              <a:t>tetraparezi</a:t>
            </a:r>
            <a:r>
              <a:rPr lang="tr-TR" dirty="0"/>
              <a:t> ve ağırlıklı olarak aksonal </a:t>
            </a:r>
            <a:r>
              <a:rPr lang="tr-TR" dirty="0" err="1"/>
              <a:t>etiyolojili</a:t>
            </a:r>
            <a:r>
              <a:rPr lang="tr-TR" dirty="0"/>
              <a:t> bir </a:t>
            </a:r>
            <a:r>
              <a:rPr lang="tr-TR" dirty="0" err="1"/>
              <a:t>sensörimotor</a:t>
            </a:r>
            <a:r>
              <a:rPr lang="tr-TR" dirty="0"/>
              <a:t> polinöropati olarak belirlenmiş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tr-TR" dirty="0"/>
              <a:t>Bu polinöropatinin diyabetik etiyolojiye ve olası alkolik katkıya bağlı olması muhtemeldir </a:t>
            </a:r>
          </a:p>
          <a:p>
            <a:r>
              <a:rPr lang="tr-TR" dirty="0"/>
              <a:t>Nöropatik ağrı ile güçsüzlüğün ani başlangıcı ve ağırlıklı olarak 50 yaşın üzerindeki erkekler için olan tipik hasta profili göz önüne alındığında, bu olgu diyabetik </a:t>
            </a:r>
            <a:r>
              <a:rPr lang="tr-TR" dirty="0" err="1"/>
              <a:t>amiyotrofi</a:t>
            </a:r>
            <a:r>
              <a:rPr lang="tr-TR" dirty="0"/>
              <a:t> ile uyumlu olabilirdi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tr-TR" dirty="0"/>
              <a:t>Bununla birlikte diyabetik </a:t>
            </a:r>
            <a:r>
              <a:rPr lang="tr-TR" dirty="0" err="1"/>
              <a:t>amiyotrofi</a:t>
            </a:r>
            <a:r>
              <a:rPr lang="tr-TR" dirty="0"/>
              <a:t> tipik olarak asimetrik veya tek taraflı ağrı ile başlarken, mevcut olguda ağrı bilateral olarak bildirilmiş</a:t>
            </a:r>
          </a:p>
        </p:txBody>
      </p:sp>
    </p:spTree>
    <p:extLst>
      <p:ext uri="{BB962C8B-B14F-4D97-AF65-F5344CB8AC3E}">
        <p14:creationId xmlns:p14="http://schemas.microsoft.com/office/powerpoint/2010/main" val="28004731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4A464E-6825-D751-8D61-E526FE033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761EADF-9DE0-8736-4989-5D206B5255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olgu; diyabet ve alkol kullanım bozukluğu öyküsü bulunan bir hastada bel ağrısına temkinli bir yaklaşımın önemini vurgulamaktadır</a:t>
            </a:r>
          </a:p>
          <a:p>
            <a:r>
              <a:rPr lang="tr-TR" dirty="0"/>
              <a:t>Bu komorbiditeler nörolojik semptomlara ve hastalıklara karşı artmış bir yatkınlığa katkıda bulunabilir</a:t>
            </a:r>
          </a:p>
          <a:p>
            <a:r>
              <a:rPr lang="tr-TR" dirty="0"/>
              <a:t>Kırmızı bayrakların kontrol edilmesi ve zamanında bir tanı konulması önemlidir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92638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AC81C31-5C45-38F7-4821-3DA66B46F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/>
              <a:t>SONUÇ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69FAED1-71C4-2FB9-EB47-74F89B2CEF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Bu rapor, sağlık yöneticilerini sağlık politikalarını gözden geçirmeye teşvik etmekte; yüksek bakım standartlarını güvence altına alarak kapsamlı yönetimde ve kırmızı bayrak tespitinde aile hekiminin temel rolünü pekiştirmektedir</a:t>
            </a:r>
          </a:p>
          <a:p>
            <a:r>
              <a:rPr lang="tr-TR" dirty="0"/>
              <a:t>Bütüncül hasta değerlendirmesine ve multidisipliner iş birliğine yönelik kararlı bir odaklanma; sistemik kısıtlılıkların aşılması, yaygın semptomların ardına gizlenmiş karmaşık durumların zamanında ve doğru şekilde teşhis edilmesinin sağlanması açısından esastır</a:t>
            </a:r>
          </a:p>
        </p:txBody>
      </p:sp>
    </p:spTree>
    <p:extLst>
      <p:ext uri="{BB962C8B-B14F-4D97-AF65-F5344CB8AC3E}">
        <p14:creationId xmlns:p14="http://schemas.microsoft.com/office/powerpoint/2010/main" val="1751567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1004</TotalTime>
  <Words>1186</Words>
  <Application>Microsoft Macintosh PowerPoint</Application>
  <PresentationFormat>Geniş ekran</PresentationFormat>
  <Paragraphs>118</Paragraphs>
  <Slides>24</Slides>
  <Notes>7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Courier New</vt:lpstr>
      <vt:lpstr>Wingdings</vt:lpstr>
      <vt:lpstr>Office Teması</vt:lpstr>
      <vt:lpstr>PowerPoint Sunusu</vt:lpstr>
      <vt:lpstr>GİRİŞ</vt:lpstr>
      <vt:lpstr>PowerPoint Sunusu</vt:lpstr>
      <vt:lpstr>VAKA SUNUMU</vt:lpstr>
      <vt:lpstr>Özgeçmiş </vt:lpstr>
      <vt:lpstr>Diabet Tedavisi</vt:lpstr>
      <vt:lpstr>Şubat 2023’ün Sonlarında</vt:lpstr>
      <vt:lpstr>Ertesi Hafta</vt:lpstr>
      <vt:lpstr>İki Hafta Sonra</vt:lpstr>
      <vt:lpstr>Nisan 2023</vt:lpstr>
      <vt:lpstr>PowerPoint Sunusu</vt:lpstr>
      <vt:lpstr>PowerPoint Sunusu</vt:lpstr>
      <vt:lpstr>Acil Servise Sevk</vt:lpstr>
      <vt:lpstr>Servikal MR</vt:lpstr>
      <vt:lpstr>Lomber MR</vt:lpstr>
      <vt:lpstr>PowerPoint Sunusu</vt:lpstr>
      <vt:lpstr>Nihai Tanılar</vt:lpstr>
      <vt:lpstr>PowerPoint Sunusu</vt:lpstr>
      <vt:lpstr>PowerPoint Sunusu</vt:lpstr>
      <vt:lpstr>PowerPoint Sunusu</vt:lpstr>
      <vt:lpstr>TARTIŞMA</vt:lpstr>
      <vt:lpstr>PowerPoint Sunusu</vt:lpstr>
      <vt:lpstr>PowerPoint Sunusu</vt:lpstr>
      <vt:lpstr>SONUÇ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Berat GENÇ</dc:creator>
  <cp:lastModifiedBy>Berat GENÇ</cp:lastModifiedBy>
  <cp:revision>57</cp:revision>
  <dcterms:created xsi:type="dcterms:W3CDTF">2026-09-19T13:45:39Z</dcterms:created>
  <dcterms:modified xsi:type="dcterms:W3CDTF">2026-09-20T08:00:16Z</dcterms:modified>
</cp:coreProperties>
</file>