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315" r:id="rId2"/>
    <p:sldId id="314" r:id="rId3"/>
    <p:sldId id="258" r:id="rId4"/>
    <p:sldId id="308" r:id="rId5"/>
    <p:sldId id="259" r:id="rId6"/>
    <p:sldId id="257" r:id="rId7"/>
    <p:sldId id="261" r:id="rId8"/>
    <p:sldId id="262" r:id="rId9"/>
    <p:sldId id="264" r:id="rId10"/>
    <p:sldId id="265" r:id="rId11"/>
    <p:sldId id="267" r:id="rId12"/>
    <p:sldId id="268" r:id="rId13"/>
    <p:sldId id="311" r:id="rId14"/>
    <p:sldId id="270" r:id="rId15"/>
    <p:sldId id="272" r:id="rId16"/>
    <p:sldId id="273" r:id="rId17"/>
    <p:sldId id="309" r:id="rId18"/>
    <p:sldId id="300" r:id="rId19"/>
    <p:sldId id="310" r:id="rId20"/>
    <p:sldId id="303" r:id="rId21"/>
    <p:sldId id="301" r:id="rId22"/>
    <p:sldId id="282" r:id="rId23"/>
    <p:sldId id="278" r:id="rId24"/>
    <p:sldId id="283" r:id="rId25"/>
    <p:sldId id="279" r:id="rId26"/>
    <p:sldId id="284" r:id="rId27"/>
    <p:sldId id="316" r:id="rId28"/>
    <p:sldId id="286" r:id="rId29"/>
    <p:sldId id="288" r:id="rId30"/>
    <p:sldId id="289" r:id="rId31"/>
    <p:sldId id="312" r:id="rId32"/>
    <p:sldId id="290" r:id="rId33"/>
    <p:sldId id="291" r:id="rId34"/>
    <p:sldId id="306" r:id="rId35"/>
    <p:sldId id="307" r:id="rId3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0143" autoAdjust="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4A32E9-7BF0-491E-8987-6AA697BB8E6D}" type="datetimeFigureOut">
              <a:rPr lang="tr-TR" smtClean="0"/>
              <a:pPr/>
              <a:t>24.01.2017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C69398-8768-4614-8BA2-C9C1967A9EC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C69398-8768-4614-8BA2-C9C1967A9EC3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200" dirty="0" err="1" smtClean="0">
                <a:latin typeface="Times New Roman" pitchFamily="18" charset="0"/>
                <a:cs typeface="Times New Roman" pitchFamily="18" charset="0"/>
              </a:rPr>
              <a:t>Antropometrik</a:t>
            </a:r>
            <a:r>
              <a:rPr lang="tr-TR" sz="1200" dirty="0" smtClean="0">
                <a:latin typeface="Times New Roman" pitchFamily="18" charset="0"/>
                <a:cs typeface="Times New Roman" pitchFamily="18" charset="0"/>
              </a:rPr>
              <a:t> ölçümler ve DXA vücut kompozisyonu verileri Tablo 1'de gösterilmektedir.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C69398-8768-4614-8BA2-C9C1967A9EC3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dirty="0" smtClean="0">
                <a:latin typeface="Times New Roman" pitchFamily="18" charset="0"/>
                <a:cs typeface="Times New Roman" pitchFamily="18" charset="0"/>
              </a:rPr>
              <a:t>Şekil 1, </a:t>
            </a:r>
            <a:r>
              <a:rPr lang="tr-TR" sz="1200" dirty="0" err="1" smtClean="0">
                <a:latin typeface="Times New Roman" pitchFamily="18" charset="0"/>
                <a:cs typeface="Times New Roman" pitchFamily="18" charset="0"/>
              </a:rPr>
              <a:t>Tanita</a:t>
            </a:r>
            <a:r>
              <a:rPr lang="tr-TR" sz="1200" dirty="0" smtClean="0">
                <a:latin typeface="Times New Roman" pitchFamily="18" charset="0"/>
                <a:cs typeface="Times New Roman" pitchFamily="18" charset="0"/>
              </a:rPr>
              <a:t> BIA8 denklemleri tarafından tahmin edilen ve DXA ile ölçülen FFM, FM ve % </a:t>
            </a:r>
            <a:r>
              <a:rPr lang="tr-TR" sz="1200" dirty="0" err="1" smtClean="0">
                <a:latin typeface="Times New Roman" pitchFamily="18" charset="0"/>
                <a:cs typeface="Times New Roman" pitchFamily="18" charset="0"/>
              </a:rPr>
              <a:t>BF'yi</a:t>
            </a:r>
            <a:r>
              <a:rPr lang="tr-TR" sz="1200" dirty="0" smtClean="0">
                <a:latin typeface="Times New Roman" pitchFamily="18" charset="0"/>
                <a:cs typeface="Times New Roman" pitchFamily="18" charset="0"/>
              </a:rPr>
              <a:t> karşılaştırmaktadır</a:t>
            </a:r>
            <a:r>
              <a:rPr lang="tr-TR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dirty="0" smtClean="0"/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Figure 1 Mean-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-difference plots of body composition parameters determined by dual-energy x-ray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absorptiometry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(DXA), and inbuilt</a:t>
            </a:r>
          </a:p>
          <a:p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Tanita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BIA8 equations (n = 66). 1A Fat-free mass. 1B Fat mass. 1C Percentage of body fat. Key ○ Boys ● Girls. ……. Limits of agreement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(±1.96 SD) (dotted). ―Bias (solid). ––Line of best fit (short dash).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C69398-8768-4614-8BA2-C9C1967A9EC3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adifference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between DXA and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Tanita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BIA8, P &lt;0.001.</a:t>
            </a:r>
          </a:p>
          <a:p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bCI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confidence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interval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200" dirty="0" smtClean="0">
                <a:latin typeface="Times New Roman" pitchFamily="18" charset="0"/>
                <a:cs typeface="Times New Roman" pitchFamily="18" charset="0"/>
              </a:rPr>
              <a:t>Üreticilerin denklemlerinin kullanıldığı </a:t>
            </a:r>
            <a:r>
              <a:rPr lang="tr-TR" sz="1200" dirty="0" err="1" smtClean="0">
                <a:latin typeface="Times New Roman" pitchFamily="18" charset="0"/>
                <a:cs typeface="Times New Roman" pitchFamily="18" charset="0"/>
              </a:rPr>
              <a:t>tanita</a:t>
            </a:r>
            <a:r>
              <a:rPr lang="tr-TR" sz="1200" dirty="0" smtClean="0">
                <a:latin typeface="Times New Roman" pitchFamily="18" charset="0"/>
                <a:cs typeface="Times New Roman" pitchFamily="18" charset="0"/>
              </a:rPr>
              <a:t> BIA8, DXA ile kıyaslandığında, </a:t>
            </a:r>
            <a:r>
              <a:rPr lang="tr-TR" sz="1200" dirty="0" err="1" smtClean="0">
                <a:latin typeface="Times New Roman" pitchFamily="18" charset="0"/>
                <a:cs typeface="Times New Roman" pitchFamily="18" charset="0"/>
              </a:rPr>
              <a:t>FFM'yi</a:t>
            </a:r>
            <a:r>
              <a:rPr lang="tr-TR" sz="1200" dirty="0" smtClean="0">
                <a:latin typeface="Times New Roman" pitchFamily="18" charset="0"/>
                <a:cs typeface="Times New Roman" pitchFamily="18" charset="0"/>
              </a:rPr>
              <a:t> (ortalama fark 4.3 kg) daha fazla, FM ve % </a:t>
            </a:r>
            <a:r>
              <a:rPr lang="tr-TR" sz="1200" dirty="0" err="1" smtClean="0">
                <a:latin typeface="Times New Roman" pitchFamily="18" charset="0"/>
                <a:cs typeface="Times New Roman" pitchFamily="18" charset="0"/>
              </a:rPr>
              <a:t>BF'yi</a:t>
            </a:r>
            <a:r>
              <a:rPr lang="tr-TR" sz="1200" dirty="0" smtClean="0">
                <a:latin typeface="Times New Roman" pitchFamily="18" charset="0"/>
                <a:cs typeface="Times New Roman" pitchFamily="18" charset="0"/>
              </a:rPr>
              <a:t> (ortalama fark% 5.0) daha düşük tahmin etmiştir. 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dirty="0" smtClean="0">
                <a:latin typeface="Times New Roman" pitchFamily="18" charset="0"/>
                <a:cs typeface="Times New Roman" pitchFamily="18" charset="0"/>
              </a:rPr>
              <a:t>Her üç tahmin yöntemi de, DXA ölçümlerine kıyaslandığında, FFM artmış ve FM ve % BF daha düşük tahmin etmiştir.</a:t>
            </a:r>
          </a:p>
          <a:p>
            <a:r>
              <a:rPr lang="tr-TR" sz="1200" dirty="0" smtClean="0">
                <a:latin typeface="Times New Roman" pitchFamily="18" charset="0"/>
                <a:cs typeface="Times New Roman" pitchFamily="18" charset="0"/>
              </a:rPr>
              <a:t>Ortalama farklar küçük (0.2 ila 0.5 kg) ve istatistiksel olarak anlamlı tespit edilmemiştir.</a:t>
            </a:r>
          </a:p>
          <a:p>
            <a:r>
              <a:rPr lang="tr-TR" sz="1200" dirty="0" smtClean="0">
                <a:latin typeface="Times New Roman" pitchFamily="18" charset="0"/>
                <a:cs typeface="Times New Roman" pitchFamily="18" charset="0"/>
              </a:rPr>
              <a:t>FFM, FM veya % BF için üç yöntem arasında istatistiksel olarak anlamlı bir fark tespit edilmemiştir.</a:t>
            </a:r>
          </a:p>
          <a:p>
            <a:r>
              <a:rPr lang="tr-TR" sz="1200" dirty="0" smtClean="0">
                <a:latin typeface="Times New Roman" pitchFamily="18" charset="0"/>
                <a:cs typeface="Times New Roman" pitchFamily="18" charset="0"/>
              </a:rPr>
              <a:t>Ancak, tüm denklemler için anlaşma sınırları büyüktü;</a:t>
            </a:r>
          </a:p>
          <a:p>
            <a:pPr>
              <a:buNone/>
            </a:pPr>
            <a:r>
              <a:rPr lang="tr-TR" sz="1200" dirty="0" smtClean="0">
                <a:latin typeface="Times New Roman" pitchFamily="18" charset="0"/>
                <a:cs typeface="Times New Roman" pitchFamily="18" charset="0"/>
              </a:rPr>
              <a:t>		  FFM için yaklaşık ± 8 kg (DXA ölçümünün ±% 15'i), </a:t>
            </a:r>
          </a:p>
          <a:p>
            <a:pPr>
              <a:buNone/>
            </a:pPr>
            <a:r>
              <a:rPr lang="tr-TR" sz="1200" dirty="0" smtClean="0">
                <a:latin typeface="Times New Roman" pitchFamily="18" charset="0"/>
                <a:cs typeface="Times New Roman" pitchFamily="18" charset="0"/>
              </a:rPr>
              <a:t>  		  FM için ± 8 kg (DXA ölçümünün ± 20%) </a:t>
            </a:r>
          </a:p>
          <a:p>
            <a:pPr>
              <a:buNone/>
            </a:pPr>
            <a:r>
              <a:rPr lang="tr-TR" sz="1200" dirty="0" smtClean="0">
                <a:latin typeface="Times New Roman" pitchFamily="18" charset="0"/>
                <a:cs typeface="Times New Roman" pitchFamily="18" charset="0"/>
              </a:rPr>
              <a:t>		  % BF için ±% 8 (DXA ölçümünün ±% 15'i,).</a:t>
            </a: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C69398-8768-4614-8BA2-C9C1967A9EC3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dirty="0" smtClean="0">
                <a:latin typeface="Times New Roman" pitchFamily="18" charset="0"/>
                <a:cs typeface="Times New Roman" pitchFamily="18" charset="0"/>
              </a:rPr>
              <a:t>Cinsiyet, ağırlık ve farklı direnç indeksleri kullanarak </a:t>
            </a:r>
            <a:r>
              <a:rPr lang="tr-TR" sz="1200" dirty="0" err="1" smtClean="0">
                <a:latin typeface="Times New Roman" pitchFamily="18" charset="0"/>
                <a:cs typeface="Times New Roman" pitchFamily="18" charset="0"/>
              </a:rPr>
              <a:t>FFM'nin</a:t>
            </a:r>
            <a:r>
              <a:rPr lang="tr-TR" sz="1200" dirty="0" smtClean="0">
                <a:latin typeface="Times New Roman" pitchFamily="18" charset="0"/>
                <a:cs typeface="Times New Roman" pitchFamily="18" charset="0"/>
              </a:rPr>
              <a:t> tahmini için elde eden regresyon modelleri Tablo 3'te gösterilmiştir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C69398-8768-4614-8BA2-C9C1967A9EC3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B95C-3168-4FBE-BDB4-16182451F3B1}" type="datetimeFigureOut">
              <a:rPr lang="tr-TR" smtClean="0"/>
              <a:pPr/>
              <a:t>24.01.2017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4D46E-EE07-434A-BDF9-E23BFE181F8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B95C-3168-4FBE-BDB4-16182451F3B1}" type="datetimeFigureOut">
              <a:rPr lang="tr-TR" smtClean="0"/>
              <a:pPr/>
              <a:t>24.01.2017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4D46E-EE07-434A-BDF9-E23BFE181F8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B95C-3168-4FBE-BDB4-16182451F3B1}" type="datetimeFigureOut">
              <a:rPr lang="tr-TR" smtClean="0"/>
              <a:pPr/>
              <a:t>24.01.2017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4D46E-EE07-434A-BDF9-E23BFE181F8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B95C-3168-4FBE-BDB4-16182451F3B1}" type="datetimeFigureOut">
              <a:rPr lang="tr-TR" smtClean="0"/>
              <a:pPr/>
              <a:t>24.01.2017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4D46E-EE07-434A-BDF9-E23BFE181F8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B95C-3168-4FBE-BDB4-16182451F3B1}" type="datetimeFigureOut">
              <a:rPr lang="tr-TR" smtClean="0"/>
              <a:pPr/>
              <a:t>24.01.2017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4D46E-EE07-434A-BDF9-E23BFE181F8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B95C-3168-4FBE-BDB4-16182451F3B1}" type="datetimeFigureOut">
              <a:rPr lang="tr-TR" smtClean="0"/>
              <a:pPr/>
              <a:t>24.01.2017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4D46E-EE07-434A-BDF9-E23BFE181F8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B95C-3168-4FBE-BDB4-16182451F3B1}" type="datetimeFigureOut">
              <a:rPr lang="tr-TR" smtClean="0"/>
              <a:pPr/>
              <a:t>24.01.2017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4D46E-EE07-434A-BDF9-E23BFE181F8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B95C-3168-4FBE-BDB4-16182451F3B1}" type="datetimeFigureOut">
              <a:rPr lang="tr-TR" smtClean="0"/>
              <a:pPr/>
              <a:t>24.01.2017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4D46E-EE07-434A-BDF9-E23BFE181F8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B95C-3168-4FBE-BDB4-16182451F3B1}" type="datetimeFigureOut">
              <a:rPr lang="tr-TR" smtClean="0"/>
              <a:pPr/>
              <a:t>24.01.2017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4D46E-EE07-434A-BDF9-E23BFE181F8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B95C-3168-4FBE-BDB4-16182451F3B1}" type="datetimeFigureOut">
              <a:rPr lang="tr-TR" smtClean="0"/>
              <a:pPr/>
              <a:t>24.01.2017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4D46E-EE07-434A-BDF9-E23BFE181F8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B95C-3168-4FBE-BDB4-16182451F3B1}" type="datetimeFigureOut">
              <a:rPr lang="tr-TR" smtClean="0"/>
              <a:pPr/>
              <a:t>24.01.2017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4D46E-EE07-434A-BDF9-E23BFE181F8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DB95C-3168-4FBE-BDB4-16182451F3B1}" type="datetimeFigureOut">
              <a:rPr lang="tr-TR" smtClean="0"/>
              <a:pPr/>
              <a:t>24.01.2017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4D46E-EE07-434A-BDF9-E23BFE181F8F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000109"/>
            <a:ext cx="7772400" cy="2500330"/>
          </a:xfrm>
        </p:spPr>
        <p:txBody>
          <a:bodyPr>
            <a:noAutofit/>
          </a:bodyPr>
          <a:lstStyle/>
          <a:p>
            <a:r>
              <a:rPr lang="tr-TR" sz="3200" b="1" i="1" dirty="0" smtClean="0">
                <a:latin typeface="Times New Roman" pitchFamily="18" charset="0"/>
                <a:cs typeface="Times New Roman" pitchFamily="18" charset="0"/>
              </a:rPr>
              <a:t>Kilolu ve </a:t>
            </a:r>
            <a:r>
              <a:rPr lang="tr-TR" sz="3200" b="1" i="1" dirty="0" err="1" smtClean="0">
                <a:latin typeface="Times New Roman" pitchFamily="18" charset="0"/>
                <a:cs typeface="Times New Roman" pitchFamily="18" charset="0"/>
              </a:rPr>
              <a:t>obez</a:t>
            </a:r>
            <a:r>
              <a:rPr lang="tr-TR" sz="3200" b="1" i="1" dirty="0" smtClean="0">
                <a:latin typeface="Times New Roman" pitchFamily="18" charset="0"/>
                <a:cs typeface="Times New Roman" pitchFamily="18" charset="0"/>
              </a:rPr>
              <a:t> ergenlerde vücut kompozisyonunu ve yağlanmanın değişimini tahmin etmek için biyoelektrik </a:t>
            </a:r>
            <a:r>
              <a:rPr lang="tr-TR" sz="3200" b="1" i="1" dirty="0" err="1" smtClean="0">
                <a:latin typeface="Times New Roman" pitchFamily="18" charset="0"/>
                <a:cs typeface="Times New Roman" pitchFamily="18" charset="0"/>
              </a:rPr>
              <a:t>impedans</a:t>
            </a:r>
            <a:r>
              <a:rPr lang="tr-TR" sz="3200" b="1" i="1" dirty="0" smtClean="0">
                <a:latin typeface="Times New Roman" pitchFamily="18" charset="0"/>
                <a:cs typeface="Times New Roman" pitchFamily="18" charset="0"/>
              </a:rPr>
              <a:t> analizi: </a:t>
            </a:r>
            <a:r>
              <a:rPr lang="tr-TR" sz="3200" b="1" i="1" dirty="0" err="1" smtClean="0">
                <a:latin typeface="Times New Roman" pitchFamily="18" charset="0"/>
                <a:cs typeface="Times New Roman" pitchFamily="18" charset="0"/>
              </a:rPr>
              <a:t>dual</a:t>
            </a:r>
            <a:r>
              <a:rPr lang="tr-TR" sz="3200" b="1" i="1" dirty="0" smtClean="0">
                <a:latin typeface="Times New Roman" pitchFamily="18" charset="0"/>
                <a:cs typeface="Times New Roman" pitchFamily="18" charset="0"/>
              </a:rPr>
              <a:t> enerji x-ray </a:t>
            </a:r>
            <a:r>
              <a:rPr lang="tr-TR" sz="3200" b="1" i="1" dirty="0" err="1" smtClean="0">
                <a:latin typeface="Times New Roman" pitchFamily="18" charset="0"/>
                <a:cs typeface="Times New Roman" pitchFamily="18" charset="0"/>
              </a:rPr>
              <a:t>absorbsiyometresi</a:t>
            </a:r>
            <a:r>
              <a:rPr lang="tr-TR" sz="3200" b="1" i="1" dirty="0" smtClean="0">
                <a:latin typeface="Times New Roman" pitchFamily="18" charset="0"/>
                <a:cs typeface="Times New Roman" pitchFamily="18" charset="0"/>
              </a:rPr>
              <a:t> ile karşılaştırma</a:t>
            </a:r>
            <a:endParaRPr lang="tr-TR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4286256"/>
            <a:ext cx="6400800" cy="1352544"/>
          </a:xfrm>
        </p:spPr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Arş. Gör. Dr. N. Emel ELVERİCİ ARDIÇ</a:t>
            </a:r>
          </a:p>
          <a:p>
            <a:pPr>
              <a:defRPr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Trabzon KANUNİ EAH</a:t>
            </a:r>
          </a:p>
          <a:p>
            <a:pPr>
              <a:defRPr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KTÜ Aile Hekimliği  ABD</a:t>
            </a:r>
          </a:p>
          <a:p>
            <a:pPr>
              <a:defRPr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24.01.2017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r-TR" dirty="0" smtClean="0"/>
              <a:t>    </a:t>
            </a:r>
            <a:r>
              <a:rPr lang="tr-TR" sz="3100" i="1" dirty="0" smtClean="0">
                <a:latin typeface="Times New Roman" pitchFamily="18" charset="0"/>
                <a:cs typeface="Times New Roman" pitchFamily="18" charset="0"/>
              </a:rPr>
              <a:t>Biyoelektrik </a:t>
            </a:r>
            <a:r>
              <a:rPr lang="tr-TR" sz="3100" i="1" dirty="0" err="1" smtClean="0">
                <a:latin typeface="Times New Roman" pitchFamily="18" charset="0"/>
                <a:cs typeface="Times New Roman" pitchFamily="18" charset="0"/>
              </a:rPr>
              <a:t>impedans</a:t>
            </a:r>
            <a:r>
              <a:rPr lang="tr-TR" sz="3100" i="1" dirty="0" smtClean="0">
                <a:latin typeface="Times New Roman" pitchFamily="18" charset="0"/>
                <a:cs typeface="Times New Roman" pitchFamily="18" charset="0"/>
              </a:rPr>
              <a:t> analizi:</a:t>
            </a:r>
          </a:p>
          <a:p>
            <a:pPr>
              <a:buNone/>
            </a:pPr>
            <a:endParaRPr lang="tr-TR" sz="3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3100" dirty="0" smtClean="0">
                <a:latin typeface="Times New Roman" pitchFamily="18" charset="0"/>
                <a:cs typeface="Times New Roman" pitchFamily="18" charset="0"/>
              </a:rPr>
              <a:t>Direnç ve </a:t>
            </a:r>
            <a:r>
              <a:rPr lang="tr-TR" sz="3100" dirty="0" err="1" smtClean="0">
                <a:latin typeface="Times New Roman" pitchFamily="18" charset="0"/>
                <a:cs typeface="Times New Roman" pitchFamily="18" charset="0"/>
              </a:rPr>
              <a:t>reaktanlar</a:t>
            </a:r>
            <a:r>
              <a:rPr lang="tr-TR" sz="3100" dirty="0" smtClean="0">
                <a:latin typeface="Times New Roman" pitchFamily="18" charset="0"/>
                <a:cs typeface="Times New Roman" pitchFamily="18" charset="0"/>
              </a:rPr>
              <a:t>, çok frekanslı, elden ayağa, 8 elektrotlu vücut kompozisyonu analiz cihazı </a:t>
            </a:r>
            <a:r>
              <a:rPr lang="tr-TR" sz="3100" dirty="0" err="1" smtClean="0">
                <a:latin typeface="Times New Roman" pitchFamily="18" charset="0"/>
                <a:cs typeface="Times New Roman" pitchFamily="18" charset="0"/>
              </a:rPr>
              <a:t>Tanita</a:t>
            </a:r>
            <a:r>
              <a:rPr lang="tr-TR" sz="3100" dirty="0" smtClean="0">
                <a:latin typeface="Times New Roman" pitchFamily="18" charset="0"/>
                <a:cs typeface="Times New Roman" pitchFamily="18" charset="0"/>
              </a:rPr>
              <a:t> MC-180MA ile üreticinin talimatlarına göre ölçülmüştür.</a:t>
            </a:r>
          </a:p>
          <a:p>
            <a:r>
              <a:rPr lang="tr-TR" sz="3100" dirty="0" smtClean="0">
                <a:latin typeface="Times New Roman" pitchFamily="18" charset="0"/>
                <a:cs typeface="Times New Roman" pitchFamily="18" charset="0"/>
              </a:rPr>
              <a:t> Normal, atletik olmayan vücut tipi, üretici denklemi tahmini algoritması için seçilmiştir.</a:t>
            </a:r>
          </a:p>
          <a:p>
            <a:r>
              <a:rPr lang="tr-TR" sz="3100" dirty="0" smtClean="0">
                <a:latin typeface="Times New Roman" pitchFamily="18" charset="0"/>
                <a:cs typeface="Times New Roman" pitchFamily="18" charset="0"/>
              </a:rPr>
              <a:t>Tüm ölçümler, talimat el kitabında tarif edildiği gibi standartlarda yapılmış ve cilt sıyrığı temasından kaçınılmıştır.</a:t>
            </a:r>
          </a:p>
          <a:p>
            <a:r>
              <a:rPr lang="tr-TR" sz="3100" dirty="0" smtClean="0">
                <a:latin typeface="Times New Roman" pitchFamily="18" charset="0"/>
                <a:cs typeface="Times New Roman" pitchFamily="18" charset="0"/>
              </a:rPr>
              <a:t> Katılımcılardan elektrot paneli üzerinde çıplak ayakla durmaları ve elektrotları iki elinde parmaklarla ve avuç içi ile temas ederek doğal duruş pozisyonunda tutmaları istenmiştir.</a:t>
            </a:r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Dual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enerji x- ray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absorbsiyometri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endParaRPr lang="tr-TR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Referans vücut kompozisyonu ölçümü olarak tüm vücut DXA taraması kullanılmıştır.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Taramalar, toplam vücut FFM, FM ve % BF ölçümlerini sağlamak için üretici tarafından önerilen teknikler kullanılarak analiz edildi.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714348" y="1600200"/>
            <a:ext cx="7215238" cy="390050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sz="3400" b="1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tr-TR" i="1" dirty="0" smtClean="0">
                <a:latin typeface="Times New Roman" pitchFamily="18" charset="0"/>
                <a:cs typeface="Times New Roman" pitchFamily="18" charset="0"/>
              </a:rPr>
              <a:t>Vücut kompozisyonunu öngören denklemler:</a:t>
            </a:r>
          </a:p>
          <a:p>
            <a:pPr>
              <a:buNone/>
            </a:pPr>
            <a:r>
              <a:rPr lang="tr-TR" i="1" dirty="0" smtClean="0">
                <a:latin typeface="Times New Roman" pitchFamily="18" charset="0"/>
                <a:cs typeface="Times New Roman" pitchFamily="18" charset="0"/>
              </a:rPr>
              <a:t>      Yayınlanmış BIA denklemler:</a:t>
            </a:r>
          </a:p>
          <a:p>
            <a:pPr>
              <a:buNone/>
            </a:pPr>
            <a:endParaRPr lang="tr-TR" sz="3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3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TBW veya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FFM'yi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hesaplamak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için çeşitli BIA denklemleri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kullanılmıştır.</a:t>
            </a:r>
          </a:p>
          <a:p>
            <a:endParaRPr lang="tr-TR" sz="31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500694" y="3286124"/>
            <a:ext cx="3335626" cy="2028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sz="2400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Vücut kompozisyonunu öngören denklemler:</a:t>
            </a:r>
            <a:endParaRPr lang="tr-TR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Türetilen denklemler:</a:t>
            </a:r>
          </a:p>
          <a:p>
            <a:pPr>
              <a:buNone/>
            </a:pPr>
            <a:endParaRPr lang="tr-TR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FFM ölçümünde tahmin eşitlikleri geliştirmek için, katılımcılar cinsiyete göre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rasgele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iki grupta (Grup A ve B; grup başına n = 33)sınıflandırılmıştır.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Gruplar arasında yaş,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antropometrik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veya DXA vücut kompozisyonu parametrelerinde istatistiksel olarak farklılık yokmuş (P&gt; 0.05).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 Yaş ve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pubertal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evre, modellerin herhangi birinde belirgin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prediktör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olmamıştır.Ağırlık, cinsiyet ve direnç indeksi model gelişiminde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prediktör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olmuşlardır.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tr-TR" sz="2400" b="1" i="1" dirty="0" smtClean="0">
                <a:latin typeface="Times New Roman" pitchFamily="18" charset="0"/>
                <a:cs typeface="Times New Roman" pitchFamily="18" charset="0"/>
              </a:rPr>
              <a:t>Sonuçlar</a:t>
            </a:r>
          </a:p>
          <a:p>
            <a:pPr>
              <a:buNone/>
            </a:pP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Erkek çocukların, kızlardan belirgin olarak daha uzun boylu ve ağır olduğu, ancak boy ve kilo z skorlarında fark olmadığı belirtilmiştir.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DXA ölçümündeki FM'de de önemli bir cinsiyet farkı tespit edilmemiştir, ancak erkeklerin DXA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FFM'si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kızlara göre istatistiksel olarak anlamlı derecede daha yüksek tespit edilmiştir.</a:t>
            </a:r>
          </a:p>
          <a:p>
            <a:endParaRPr lang="tr-T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5-Nokta Yıldız"/>
          <p:cNvSpPr/>
          <p:nvPr/>
        </p:nvSpPr>
        <p:spPr>
          <a:xfrm>
            <a:off x="785786" y="1928802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5-Nokta Yıldız"/>
          <p:cNvSpPr/>
          <p:nvPr/>
        </p:nvSpPr>
        <p:spPr>
          <a:xfrm>
            <a:off x="785786" y="2714620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7 5-Nokta Yıldız"/>
          <p:cNvSpPr/>
          <p:nvPr/>
        </p:nvSpPr>
        <p:spPr>
          <a:xfrm>
            <a:off x="1214414" y="5715016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8 Eksi"/>
          <p:cNvSpPr/>
          <p:nvPr/>
        </p:nvSpPr>
        <p:spPr>
          <a:xfrm flipV="1">
            <a:off x="0" y="1811644"/>
            <a:ext cx="928662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9 Eksi"/>
          <p:cNvSpPr/>
          <p:nvPr/>
        </p:nvSpPr>
        <p:spPr>
          <a:xfrm>
            <a:off x="-214346" y="5286388"/>
            <a:ext cx="2428892" cy="7143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7786710" y="5357826"/>
            <a:ext cx="1000132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3768" y="5715016"/>
            <a:ext cx="1714512" cy="228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858148" y="6000768"/>
            <a:ext cx="914402" cy="187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643834" y="6215082"/>
            <a:ext cx="1195390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tr-TR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600" b="1" i="1" dirty="0" err="1" smtClean="0">
                <a:latin typeface="Times New Roman" pitchFamily="18" charset="0"/>
                <a:cs typeface="Times New Roman" pitchFamily="18" charset="0"/>
              </a:rPr>
              <a:t>Tanita</a:t>
            </a:r>
            <a:r>
              <a:rPr lang="tr-TR" sz="2600" b="1" i="1" dirty="0" smtClean="0">
                <a:latin typeface="Times New Roman" pitchFamily="18" charset="0"/>
                <a:cs typeface="Times New Roman" pitchFamily="18" charset="0"/>
              </a:rPr>
              <a:t> BIA8 denklemleri ve DXA tarafından öngörülen vücut kompozisyon parametreleri</a:t>
            </a:r>
          </a:p>
          <a:p>
            <a:pPr>
              <a:buNone/>
            </a:pPr>
            <a:endParaRPr lang="tr-TR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Ölçümler arasındaki korelasyonlar (</a:t>
            </a:r>
            <a:r>
              <a:rPr lang="tr-TR" sz="2600" dirty="0" err="1" smtClean="0">
                <a:latin typeface="Times New Roman" pitchFamily="18" charset="0"/>
                <a:cs typeface="Times New Roman" pitchFamily="18" charset="0"/>
              </a:rPr>
              <a:t>rp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) FFM, FM ve % BF için sırasıyla 0.92, 0.93 ve 0.78 tespit edilmiştir.</a:t>
            </a:r>
          </a:p>
          <a:p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Ancak , iki ölçümün arasındaki anlaşmanın gücü zayıf; FFM, FM ve % BF için uyum korelasyonları (</a:t>
            </a:r>
            <a:r>
              <a:rPr lang="tr-TR" sz="2600" dirty="0" err="1" smtClean="0">
                <a:latin typeface="Times New Roman" pitchFamily="18" charset="0"/>
                <a:cs typeface="Times New Roman" pitchFamily="18" charset="0"/>
              </a:rPr>
              <a:t>rc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) sırasıyla 0.86, 0.87 ve 0.65 tespit edilmiştir.</a:t>
            </a:r>
          </a:p>
          <a:p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Üreticilerin denklemlerinin kullanıldığı </a:t>
            </a:r>
            <a:r>
              <a:rPr lang="tr-TR" sz="2600" dirty="0" err="1" smtClean="0">
                <a:latin typeface="Times New Roman" pitchFamily="18" charset="0"/>
                <a:cs typeface="Times New Roman" pitchFamily="18" charset="0"/>
              </a:rPr>
              <a:t>tanita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 BIA8, DXA ile kıyaslandığında, </a:t>
            </a:r>
            <a:r>
              <a:rPr lang="tr-TR" sz="2600" dirty="0" err="1" smtClean="0">
                <a:latin typeface="Times New Roman" pitchFamily="18" charset="0"/>
                <a:cs typeface="Times New Roman" pitchFamily="18" charset="0"/>
              </a:rPr>
              <a:t>FFM'yi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 (ortalama fark 4.3 kg) daha fazla, FM ve % </a:t>
            </a:r>
            <a:r>
              <a:rPr lang="tr-TR" sz="2600" dirty="0" err="1" smtClean="0">
                <a:latin typeface="Times New Roman" pitchFamily="18" charset="0"/>
                <a:cs typeface="Times New Roman" pitchFamily="18" charset="0"/>
              </a:rPr>
              <a:t>BF'yi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 (ortalama fark% 5.0) daha düşük tahmin etmiştir. </a:t>
            </a:r>
          </a:p>
          <a:p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5-Nokta Yıldız"/>
          <p:cNvSpPr/>
          <p:nvPr/>
        </p:nvSpPr>
        <p:spPr>
          <a:xfrm flipH="1" flipV="1">
            <a:off x="4000496" y="1357298"/>
            <a:ext cx="142875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Eksi"/>
          <p:cNvSpPr/>
          <p:nvPr/>
        </p:nvSpPr>
        <p:spPr>
          <a:xfrm>
            <a:off x="0" y="1357298"/>
            <a:ext cx="1214414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Eksi"/>
          <p:cNvSpPr/>
          <p:nvPr/>
        </p:nvSpPr>
        <p:spPr>
          <a:xfrm flipV="1">
            <a:off x="0" y="3286124"/>
            <a:ext cx="785786" cy="7143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7 Eksi"/>
          <p:cNvSpPr/>
          <p:nvPr/>
        </p:nvSpPr>
        <p:spPr>
          <a:xfrm>
            <a:off x="0" y="5214950"/>
            <a:ext cx="1500134" cy="7143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10 5-Nokta Yıldız"/>
          <p:cNvSpPr/>
          <p:nvPr/>
        </p:nvSpPr>
        <p:spPr>
          <a:xfrm>
            <a:off x="4000496" y="3429000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3" name="12 5-Nokta Yıldız"/>
          <p:cNvSpPr/>
          <p:nvPr/>
        </p:nvSpPr>
        <p:spPr>
          <a:xfrm>
            <a:off x="4000496" y="5357826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13 Eksi"/>
          <p:cNvSpPr/>
          <p:nvPr/>
        </p:nvSpPr>
        <p:spPr>
          <a:xfrm>
            <a:off x="3214678" y="2928934"/>
            <a:ext cx="214314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14 Eksi"/>
          <p:cNvSpPr/>
          <p:nvPr/>
        </p:nvSpPr>
        <p:spPr>
          <a:xfrm>
            <a:off x="3214678" y="4857760"/>
            <a:ext cx="285752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15 Eksi"/>
          <p:cNvSpPr/>
          <p:nvPr/>
        </p:nvSpPr>
        <p:spPr>
          <a:xfrm flipV="1">
            <a:off x="3286116" y="6812279"/>
            <a:ext cx="357190" cy="4572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2400" b="1" i="1" dirty="0" smtClean="0">
                <a:latin typeface="Times New Roman" pitchFamily="18" charset="0"/>
                <a:cs typeface="Times New Roman" pitchFamily="18" charset="0"/>
              </a:rPr>
              <a:t>	Yayınlanmış denklemler kullanılarak öngörülen </a:t>
            </a:r>
            <a:r>
              <a:rPr lang="tr-TR" sz="2400" b="1" i="1" dirty="0" err="1" smtClean="0">
                <a:latin typeface="Times New Roman" pitchFamily="18" charset="0"/>
                <a:cs typeface="Times New Roman" pitchFamily="18" charset="0"/>
              </a:rPr>
              <a:t>Tanita</a:t>
            </a:r>
            <a:r>
              <a:rPr lang="tr-TR" sz="2400" b="1" i="1" dirty="0" smtClean="0">
                <a:latin typeface="Times New Roman" pitchFamily="18" charset="0"/>
                <a:cs typeface="Times New Roman" pitchFamily="18" charset="0"/>
              </a:rPr>
              <a:t> BIA8 ölçümleri ve DXA ile öngörülen ölçümlerle vücut kompozisyonu</a:t>
            </a:r>
          </a:p>
          <a:p>
            <a:pPr>
              <a:buNone/>
            </a:pPr>
            <a:endParaRPr lang="tr-TR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Tüm denklemlerin FFM ve FM öngörüsü, DXA ölçümü ile yüksek korelasyon;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rp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= 0.93-0.95; P &lt;0.001tespit edilmiştir.</a:t>
            </a:r>
            <a:endParaRPr lang="tr-TR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% BF ile zayıf korelasyon;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Rp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= 0.81 ila 0.82; P &lt;0.001 tespit edilmiştir.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FFM, FM veya % BF için üç yöntem arasında istatistiksel olarak anlamlı bir fark tespit edilmemiştir.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5000636"/>
            <a:ext cx="8229600" cy="1143000"/>
          </a:xfrm>
        </p:spPr>
        <p:txBody>
          <a:bodyPr>
            <a:normAutofit/>
          </a:bodyPr>
          <a:lstStyle/>
          <a:p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Biomedcentral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pediatrics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İF: 1.49</a:t>
            </a:r>
            <a:endParaRPr lang="tr-TR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857232"/>
            <a:ext cx="7572375" cy="38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2400" b="1" i="1" dirty="0" smtClean="0">
                <a:latin typeface="Times New Roman" pitchFamily="18" charset="0"/>
                <a:cs typeface="Times New Roman" pitchFamily="18" charset="0"/>
              </a:rPr>
              <a:t>	Farklı direnç ve </a:t>
            </a:r>
            <a:r>
              <a:rPr lang="tr-TR" sz="2400" b="1" i="1" dirty="0" err="1" smtClean="0">
                <a:latin typeface="Times New Roman" pitchFamily="18" charset="0"/>
                <a:cs typeface="Times New Roman" pitchFamily="18" charset="0"/>
              </a:rPr>
              <a:t>reaktans</a:t>
            </a:r>
            <a:r>
              <a:rPr lang="tr-TR" sz="2400" b="1" i="1" dirty="0" smtClean="0">
                <a:latin typeface="Times New Roman" pitchFamily="18" charset="0"/>
                <a:cs typeface="Times New Roman" pitchFamily="18" charset="0"/>
              </a:rPr>
              <a:t> verilerine dayanılarak  türetilmiş denklemler ve DXA kullanarak yağsız kütle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Cinsiyet, ağırlık ve farklı direnç indeksleri kullanarak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FFM'nin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tahmini için elde eden regresyon modelleri Tablo 3'te gösterilmiştir.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Direnç indeksi içeren tüm modellerde SEE (tahmini standart hata) büyüklüğü benzer tespit edilmiş ve regresyon modelleri için gruplar arasında istatistiksel olarak anlamlı fark tespit edilmemiştir.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Bağımsız değişkenlerle açıklanan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varyansın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oranı tüm modellerde yüksek tespit edilmiştir (r2 = 0.86-0.93).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428728" y="0"/>
            <a:ext cx="628654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Eksi"/>
          <p:cNvSpPr/>
          <p:nvPr/>
        </p:nvSpPr>
        <p:spPr>
          <a:xfrm>
            <a:off x="3571868" y="2143116"/>
            <a:ext cx="500066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Eksi"/>
          <p:cNvSpPr/>
          <p:nvPr/>
        </p:nvSpPr>
        <p:spPr>
          <a:xfrm>
            <a:off x="3357554" y="3500438"/>
            <a:ext cx="914400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Eksi"/>
          <p:cNvSpPr/>
          <p:nvPr/>
        </p:nvSpPr>
        <p:spPr>
          <a:xfrm>
            <a:off x="3357554" y="4857760"/>
            <a:ext cx="714380" cy="142876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Farklı direnç indekslerine dayanarak türetilen denklemlerle tahmin edilen  FFM ve DXA tahminleri arasında anlamlı bir fark tespit edilmemiştir.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Pearson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korelasyon katsayıları ve uyum katsayıları her model için aynı ve 0.93 ile 0.95 arasında tespit edilmiştir.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Anlaşmanın sınırları, tüm modeller için yaklaşık olarak ± 7 kg (±% 15) olarak benzer tespit edilmiştir.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Eksi"/>
          <p:cNvSpPr/>
          <p:nvPr/>
        </p:nvSpPr>
        <p:spPr>
          <a:xfrm>
            <a:off x="214282" y="1785926"/>
            <a:ext cx="571504" cy="21431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Eksi"/>
          <p:cNvSpPr/>
          <p:nvPr/>
        </p:nvSpPr>
        <p:spPr>
          <a:xfrm>
            <a:off x="0" y="3643314"/>
            <a:ext cx="914400" cy="142876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Eksi"/>
          <p:cNvSpPr/>
          <p:nvPr/>
        </p:nvSpPr>
        <p:spPr>
          <a:xfrm>
            <a:off x="0" y="5286388"/>
            <a:ext cx="785786" cy="28575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tr-TR" b="1" i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tr-TR" sz="3800" b="1" i="1" dirty="0" smtClean="0">
                <a:latin typeface="Times New Roman" pitchFamily="18" charset="0"/>
                <a:cs typeface="Times New Roman" pitchFamily="18" charset="0"/>
              </a:rPr>
              <a:t>Vücut yağ yüzdesinde değişiklik</a:t>
            </a:r>
          </a:p>
          <a:p>
            <a:pPr>
              <a:buNone/>
            </a:pPr>
            <a:endParaRPr lang="tr-TR" sz="38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3800" dirty="0" smtClean="0">
                <a:latin typeface="Times New Roman" pitchFamily="18" charset="0"/>
                <a:cs typeface="Times New Roman" pitchFamily="18" charset="0"/>
              </a:rPr>
              <a:t>Vücut kompozisyonu iki kez ölçülen 34 ergen arasında, DXA ile ölçülen ortalama %BF kaybı, </a:t>
            </a:r>
            <a:r>
              <a:rPr lang="tr-TR" sz="3800" dirty="0" err="1" smtClean="0">
                <a:latin typeface="Times New Roman" pitchFamily="18" charset="0"/>
                <a:cs typeface="Times New Roman" pitchFamily="18" charset="0"/>
              </a:rPr>
              <a:t>Tanita</a:t>
            </a:r>
            <a:r>
              <a:rPr lang="tr-TR" sz="3800" dirty="0" smtClean="0">
                <a:latin typeface="Times New Roman" pitchFamily="18" charset="0"/>
                <a:cs typeface="Times New Roman" pitchFamily="18" charset="0"/>
              </a:rPr>
              <a:t> BIA8 denklemleri tarafından saptanandan farklı olmasa da geniş bir anlaşma sınırları tespit edilmiştir. ( Şekil 2a.)</a:t>
            </a:r>
          </a:p>
          <a:p>
            <a:endParaRPr lang="tr-TR" sz="3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3800" dirty="0" smtClean="0">
                <a:latin typeface="Times New Roman" pitchFamily="18" charset="0"/>
                <a:cs typeface="Times New Roman" pitchFamily="18" charset="0"/>
              </a:rPr>
              <a:t>Türetilmiş denklemlerle % BF ölçümündeki değişim benzer, tespit edilmiştir. Ancak diğer tahminlere kıyaslandığında istatistiksel olarak farklı  ve önemli </a:t>
            </a:r>
            <a:r>
              <a:rPr lang="tr-TR" sz="3800" dirty="0" err="1" smtClean="0">
                <a:latin typeface="Times New Roman" pitchFamily="18" charset="0"/>
                <a:cs typeface="Times New Roman" pitchFamily="18" charset="0"/>
              </a:rPr>
              <a:t>bias</a:t>
            </a:r>
            <a:r>
              <a:rPr lang="tr-TR" sz="3800" dirty="0" smtClean="0">
                <a:latin typeface="Times New Roman" pitchFamily="18" charset="0"/>
                <a:cs typeface="Times New Roman" pitchFamily="18" charset="0"/>
              </a:rPr>
              <a:t> gösterdiği tespit edilmiştir; % BF kaybının fazla tahmin edildiği güçlü bir ilişki gözlemlenmiştir. ( Şekil  2B.)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"/>
            <a:ext cx="5357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tr-TR" sz="7400" b="1" i="1" dirty="0" smtClean="0">
                <a:latin typeface="Times New Roman" pitchFamily="18" charset="0"/>
                <a:cs typeface="Times New Roman" pitchFamily="18" charset="0"/>
              </a:rPr>
              <a:t>	Tartışma</a:t>
            </a:r>
            <a:r>
              <a:rPr lang="tr-TR" sz="7400" dirty="0" smtClean="0"/>
              <a:t> </a:t>
            </a:r>
          </a:p>
          <a:p>
            <a:pPr>
              <a:buNone/>
            </a:pPr>
            <a:endParaRPr lang="tr-TR" sz="51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7400" dirty="0" smtClean="0">
                <a:latin typeface="Times New Roman" pitchFamily="18" charset="0"/>
                <a:cs typeface="Times New Roman" pitchFamily="18" charset="0"/>
              </a:rPr>
              <a:t>Etnik açıdan farklı, fazla kilolu ve </a:t>
            </a:r>
            <a:r>
              <a:rPr lang="tr-TR" sz="7400" dirty="0" err="1" smtClean="0">
                <a:latin typeface="Times New Roman" pitchFamily="18" charset="0"/>
                <a:cs typeface="Times New Roman" pitchFamily="18" charset="0"/>
              </a:rPr>
              <a:t>obez</a:t>
            </a:r>
            <a:r>
              <a:rPr lang="tr-TR" sz="7400" dirty="0" smtClean="0">
                <a:latin typeface="Times New Roman" pitchFamily="18" charset="0"/>
                <a:cs typeface="Times New Roman" pitchFamily="18" charset="0"/>
              </a:rPr>
              <a:t> ergen nüfusta, </a:t>
            </a:r>
            <a:r>
              <a:rPr lang="tr-TR" sz="7400" dirty="0" err="1" smtClean="0">
                <a:latin typeface="Times New Roman" pitchFamily="18" charset="0"/>
                <a:cs typeface="Times New Roman" pitchFamily="18" charset="0"/>
              </a:rPr>
              <a:t>Tanita</a:t>
            </a:r>
            <a:r>
              <a:rPr lang="tr-TR" sz="7400" dirty="0" smtClean="0">
                <a:latin typeface="Times New Roman" pitchFamily="18" charset="0"/>
                <a:cs typeface="Times New Roman" pitchFamily="18" charset="0"/>
              </a:rPr>
              <a:t> BIA8 ve DXA ile ölçülen FFM, FM ve % BF arasında güçlü korelasyonlar bulunmaktadır. </a:t>
            </a:r>
          </a:p>
          <a:p>
            <a:endParaRPr lang="tr-TR" sz="7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7400" dirty="0" smtClean="0">
                <a:latin typeface="Times New Roman" pitchFamily="18" charset="0"/>
                <a:cs typeface="Times New Roman" pitchFamily="18" charset="0"/>
              </a:rPr>
              <a:t>Üretici denklemlerinin kullanıldığı ölçümler, DXA ölçümlerine kıyasla </a:t>
            </a:r>
            <a:r>
              <a:rPr lang="tr-TR" sz="7400" dirty="0" err="1" smtClean="0">
                <a:latin typeface="Times New Roman" pitchFamily="18" charset="0"/>
                <a:cs typeface="Times New Roman" pitchFamily="18" charset="0"/>
              </a:rPr>
              <a:t>FFM'yi</a:t>
            </a:r>
            <a:r>
              <a:rPr lang="tr-TR" sz="7400" dirty="0" smtClean="0">
                <a:latin typeface="Times New Roman" pitchFamily="18" charset="0"/>
                <a:cs typeface="Times New Roman" pitchFamily="18" charset="0"/>
              </a:rPr>
              <a:t> fazla, FM değerini düşük ölçmüştür.</a:t>
            </a:r>
          </a:p>
          <a:p>
            <a:r>
              <a:rPr lang="tr-TR" sz="7400" dirty="0" err="1" smtClean="0">
                <a:latin typeface="Times New Roman" pitchFamily="18" charset="0"/>
                <a:cs typeface="Times New Roman" pitchFamily="18" charset="0"/>
              </a:rPr>
              <a:t>Tanita</a:t>
            </a:r>
            <a:r>
              <a:rPr lang="tr-TR" sz="7400" dirty="0" smtClean="0">
                <a:latin typeface="Times New Roman" pitchFamily="18" charset="0"/>
                <a:cs typeface="Times New Roman" pitchFamily="18" charset="0"/>
              </a:rPr>
              <a:t> BIA8de yayınlanmış denklemler ve türetilen denklemler kullanıldığında, </a:t>
            </a:r>
            <a:r>
              <a:rPr lang="tr-TR" sz="7400" dirty="0" err="1" smtClean="0">
                <a:latin typeface="Times New Roman" pitchFamily="18" charset="0"/>
                <a:cs typeface="Times New Roman" pitchFamily="18" charset="0"/>
              </a:rPr>
              <a:t>bias</a:t>
            </a:r>
            <a:r>
              <a:rPr lang="tr-TR" sz="7400" dirty="0" smtClean="0">
                <a:latin typeface="Times New Roman" pitchFamily="18" charset="0"/>
                <a:cs typeface="Times New Roman" pitchFamily="18" charset="0"/>
              </a:rPr>
              <a:t>, klinik olarak kabul edilebilir bir seviyeye düşmüştür, ancak anlaşmanın sınırları geniş kalmıştır.</a:t>
            </a:r>
          </a:p>
          <a:p>
            <a:r>
              <a:rPr lang="tr-TR" sz="7400" dirty="0" smtClean="0">
                <a:latin typeface="Times New Roman" pitchFamily="18" charset="0"/>
                <a:cs typeface="Times New Roman" pitchFamily="18" charset="0"/>
              </a:rPr>
              <a:t>Bu bulgular daha önceki diğer iki çalışma ile tutarlı tespit edilmiştir.</a:t>
            </a:r>
          </a:p>
          <a:p>
            <a:endParaRPr lang="tr-TR" sz="7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Bu sonuçlar, türetilmiş denklemlerin kullanılmasıyla,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Tanita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BIA8'in aşırı kilolu ve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obez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ergen popülasyonlarında vücut kompozisyonunu ölçmek için yararlı olduğunu, ancak bireysel ölçüm için hatalı olduğunu göstermiştir.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DXA ve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Tanita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BIA8 (imalatçılar ve türetilmiş denklemler) ile ölçülen%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BF'deki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değişim ile zaman içindeki%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BF'deki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tahmini ortalama değişim arasında da güçlü bir korelasyon gözlemlenmiştir.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Ancak, her iki ölçümde,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DXA'ya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kıyasla, % BF değişiminde geniş anlaşma sınırları tespit edilmiş.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Türetilmiş denklemler kullanılarak tahmin edilen%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BF'deki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değişim, % BF kaybının fazla tahmin edildiği  önemli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bias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göstermiştir.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Bu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bias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üreticilerin denklemleri kullanıldığında gözlenmemiştir.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Çalışma,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DXA'nın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referans metot olarak kullanılması da dahil olmak üzere bir takım kısıtlamalara sahiptir.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Referans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metotdaki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belirsizlikler göz önüne alındığında, BIA8, bu popülasyondaki yağlanmanın "gerçek" ortalama değerini temsil edebilir, ancak bu sorunu açıklığa kavuşturmak için daha fazla çalışma gerekmektedir.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 Buna ek olarak hem DXA hem de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Tanita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BIA8, çocukluk çağında yaşla birlikte değiştiği bilinen FFM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nin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hidratasyon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faktörünü sabit varsaymaktadır; BIA8 ve DXA tarafından tahmin edilen yağlanma dikkatle yorumlanmalıdır.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Kilo verme müdahaleleri de dahil olmak üzere, tedavi etkinliğinin izlenmesi için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pediyatrik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vücut kompozisyonunun değerlendirilmesine olan ilgi artmıştır.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FFM'nin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bileşimi, zayıf çocuklarla kıyaslandığında,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obezlerde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önemli farklılık raporlanmıştır ve orta ve aşırı derecede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obez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çocuklar arasında değişebilir olduğu bildirilmiştir.</a:t>
            </a:r>
          </a:p>
          <a:p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Obezde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su ve mineral içeriği, protein oranı düşürülecek şekilde yüksek tespit edilmiştir; Bu nedenle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FFM'nin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hidrasyon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içeriğinin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obez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çocuklarda, zayıf çocuklara göre anlamlı derecede yüksek olduğu bildirilmiştir.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Ancak,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FFM'nin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hidrasyonundaki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farklılıklar % BF üzerinde sadece küçük bir etkiye sahip olabilmektedir.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Diğer çalışmalardaki kısıtlı yanlar; vücut kompozisyonu ölçüldüğünde katılımcıların aç olmalarıydı.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Yiyecek ve içecek tüketiminin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impedansı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düşürdüğü bildirilmiştir, ancak hatalar küçük kabul edilmiştir.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Önceki bazı çalışmalarda, ergenlerde direnç indeksleri ile vücut kompozisyonu arasındaki etnik değişiklik göstermiştir.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Çalışma popülasyonunun heterojen olması nedeniyle bu ilişkiyi araştırmak mümkün olmamıştır.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b="1" i="1" dirty="0" smtClean="0"/>
              <a:t>	</a:t>
            </a:r>
            <a:r>
              <a:rPr lang="tr-TR" sz="2400" b="1" i="1" dirty="0" smtClean="0">
                <a:latin typeface="Times New Roman" pitchFamily="18" charset="0"/>
                <a:cs typeface="Times New Roman" pitchFamily="18" charset="0"/>
              </a:rPr>
              <a:t>Sonuçlar</a:t>
            </a:r>
          </a:p>
          <a:p>
            <a:pPr>
              <a:buNone/>
            </a:pPr>
            <a:endParaRPr lang="tr-TR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Sonuç olarak, kilolu ve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obez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çocuklarda ve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adolesanlarda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yağlanmayı değerlendirmek için hem klinik hem de araştırma ortamında pratik, doğru ve ucuz bir yönteme artan ihtiyaç vardır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BMI ve DXA, önemli sınırlamalara sahiptir.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FFM'nin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FM'ye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oranı değişirse,(örneğin bir fiziksel aktivite programından sonra ) iyileştirilmiş vücut kompozisyonu göstermekte BMI başarısız olmaktadır.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Ağırlık ve vücut genişliği yüzünden, artan sayıda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obez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birey DXA tarafından taranamamaktadır.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BIA, vücut kompozisyonunu ölçmek için hızlı, güvenli ve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invaziv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olmayan bir yöntemdir,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FFM ve FM ölçümünde grup düzeyinde değerli bir klinik araç olduğu tespit edilmiştir.</a:t>
            </a:r>
          </a:p>
          <a:p>
            <a:pPr>
              <a:buNone/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En sık kullanılan  ölçüt olan vücut kitle indeksi, yağ kütlesi (FM) ile yağsız kütle (FFM) ayrımı yapmamaktadır.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Dual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energy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x-ray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absorptiometry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(DXA) da dahil olmak üzere vücut kompozisyonunu belirlemek için kullanılan referans yöntemler, pahalı, zaman alıcı ve sıklıkla erişilmesi zordur.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Buna ek olarak, ağırlık sınırlarını aşan veya vücut ölçüleri tarama alanını aşan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obez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bireyler DXA tarafından taranamamaktadır.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Alternatif  bir yöntem biyoelektrik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impedans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analizi (BIA) '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dir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BIA hızlı, güvenli,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noninvaziv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ve nispeten ucuzdur.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Ancak tek veya çok frekanslı veya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spektroskopik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olabilen ve elden- ele, ayaktan- ayağa ve elden-ayağa sistemlerinden oluşan çok çeşitli BIA cihazları bulunmaktadır.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Tahmin edilen vücut kompozisyonu parametrelerinde değişikliklerle sonuçlanan tahmin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denklemleride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çok çeşitlidir. </a:t>
            </a:r>
          </a:p>
          <a:p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2400" b="1" i="1" dirty="0" smtClean="0">
                <a:latin typeface="Times New Roman" pitchFamily="18" charset="0"/>
                <a:cs typeface="Times New Roman" pitchFamily="18" charset="0"/>
              </a:rPr>
              <a:t>    Çalışmanın amacı:</a:t>
            </a:r>
          </a:p>
          <a:p>
            <a:pPr>
              <a:buNone/>
            </a:pPr>
            <a:endParaRPr lang="tr-TR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Kilolu ve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obez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ergenlerde, DXA ile ölçülen vücut kompozisyon parametrelerini, üretici imalat denklemlerinin ve ham veriler kullanarak türetilmiş denklemlerin ve yayınlanmış denklemlerin kullanıldığı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Tanita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BIA8 cihazı ile tahmin edilen vücut kompozisyon parametreleri ile karşılaştırmak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Kilo verdikten sonra DXA ve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Tanita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BIA8 tarafından ölçülen %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BF'deki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değişimi değerlendirmek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sz="2400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600" b="1" i="1" dirty="0" smtClean="0">
                <a:latin typeface="Times New Roman" pitchFamily="18" charset="0"/>
                <a:cs typeface="Times New Roman" pitchFamily="18" charset="0"/>
              </a:rPr>
              <a:t>Yöntemler</a:t>
            </a:r>
          </a:p>
          <a:p>
            <a:pPr>
              <a:buNone/>
            </a:pPr>
            <a:endParaRPr lang="tr-TR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66 fazla kilolu ve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obez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, Avustralyalı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adolesan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(30 E ve 36 K), 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Ortalama yaş 12.9 yıl (10 ve 18) </a:t>
            </a:r>
          </a:p>
          <a:p>
            <a:pPr>
              <a:buNone/>
            </a:pPr>
            <a:endParaRPr lang="tr-TR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Katılımcılar etnik açıdan çeşitlilik göstermiştir.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Tüm katılımcılar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prediyabet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ve / veya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insülin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direncinin klinik özellikleri olan fazla kilolu veya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obezlerden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imiş.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Diyabet veya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sekonder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obezite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nedenleri olan ergenler  çalışma dışı bırakılmıştır.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Katılımcılara iki saatlik  OGTT yapıldıktan sonra hafif  bir öğle yemeği sunulmuştur.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Tüm katılımcıların vücut kompozisyonu, öğle yemeğinden sonra,(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2 saatlik fark) rastgele bir sırayla hem DXA hem de BIA ile ölçülmüştür.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Ölçüm sırasında katılımcılardan metal olmayan hafif giysiler giymeleri istenmiştir.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Ergenlerin yarısının (n = 34; 15 kadın) vücut kompozisyonu DXA ve BIA tarafından 3-9 ay arayla iki kez ölçülmüştür.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Pubertal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durum</a:t>
            </a:r>
          </a:p>
          <a:p>
            <a:pPr>
              <a:buNone/>
            </a:pPr>
            <a:endParaRPr lang="tr-TR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Ergenlerin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Pubertal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durumu, doktor değerlendirmesi yapıldıktan sonra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Tanner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Ölçeğine göre "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puberte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öncesi" (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Tanner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1 veya 2) ve "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pubertal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" (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Tanner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3 ila 5) olarak kategorize edilmiştir.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2475</TotalTime>
  <Words>1251</Words>
  <Application>Microsoft Office PowerPoint</Application>
  <PresentationFormat>Ekran Gösterisi (4:3)</PresentationFormat>
  <Paragraphs>194</Paragraphs>
  <Slides>35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35</vt:i4>
      </vt:variant>
    </vt:vector>
  </HeadingPairs>
  <TitlesOfParts>
    <vt:vector size="36" baseType="lpstr">
      <vt:lpstr>Ofis Teması</vt:lpstr>
      <vt:lpstr>Kilolu ve obez ergenlerde vücut kompozisyonunu ve yağlanmanın değişimini tahmin etmek için biyoelektrik impedans analizi: dual enerji x-ray absorbsiyometresi ile karşılaştırma</vt:lpstr>
      <vt:lpstr>Biomedcentral pediatrics İF: 1.49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pc</dc:creator>
  <cp:lastModifiedBy>pc</cp:lastModifiedBy>
  <cp:revision>54</cp:revision>
  <dcterms:created xsi:type="dcterms:W3CDTF">2017-01-18T19:47:15Z</dcterms:created>
  <dcterms:modified xsi:type="dcterms:W3CDTF">2017-01-24T12:09:09Z</dcterms:modified>
</cp:coreProperties>
</file>