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58" r:id="rId3"/>
    <p:sldId id="264" r:id="rId4"/>
    <p:sldId id="266" r:id="rId5"/>
    <p:sldId id="265" r:id="rId6"/>
    <p:sldId id="291" r:id="rId7"/>
    <p:sldId id="259" r:id="rId8"/>
    <p:sldId id="269" r:id="rId9"/>
    <p:sldId id="293" r:id="rId10"/>
    <p:sldId id="268" r:id="rId11"/>
    <p:sldId id="295" r:id="rId12"/>
    <p:sldId id="277" r:id="rId13"/>
    <p:sldId id="278" r:id="rId14"/>
    <p:sldId id="296" r:id="rId15"/>
    <p:sldId id="297" r:id="rId16"/>
    <p:sldId id="270" r:id="rId17"/>
    <p:sldId id="281" r:id="rId18"/>
    <p:sldId id="260" r:id="rId19"/>
    <p:sldId id="286" r:id="rId20"/>
    <p:sldId id="283" r:id="rId21"/>
    <p:sldId id="287" r:id="rId22"/>
    <p:sldId id="298" r:id="rId23"/>
    <p:sldId id="284" r:id="rId24"/>
    <p:sldId id="288" r:id="rId25"/>
    <p:sldId id="299" r:id="rId26"/>
    <p:sldId id="300" r:id="rId27"/>
    <p:sldId id="301" r:id="rId28"/>
    <p:sldId id="285" r:id="rId29"/>
    <p:sldId id="261" r:id="rId30"/>
    <p:sldId id="272" r:id="rId31"/>
    <p:sldId id="273" r:id="rId32"/>
    <p:sldId id="276" r:id="rId33"/>
    <p:sldId id="274" r:id="rId34"/>
    <p:sldId id="271" r:id="rId35"/>
    <p:sldId id="302" r:id="rId36"/>
    <p:sldId id="262" r:id="rId37"/>
    <p:sldId id="263" r:id="rId3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A52BB-E641-48D0-960C-04C9A7590858}" v="4" dt="2021-09-13T07:18:29.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7BA765-580E-4B2C-9BF4-07BFE625FB3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B5116D4-905D-43FF-BE34-FED2E184E7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A1B20DA-7C89-4436-9D67-F5D6AF92F42C}"/>
              </a:ext>
            </a:extLst>
          </p:cNvPr>
          <p:cNvSpPr>
            <a:spLocks noGrp="1"/>
          </p:cNvSpPr>
          <p:nvPr>
            <p:ph type="dt" sz="half" idx="10"/>
          </p:nvPr>
        </p:nvSpPr>
        <p:spPr/>
        <p:txBody>
          <a:bodyPr/>
          <a:lstStyle/>
          <a:p>
            <a:fld id="{2DAA9F65-6723-44F3-922E-AFBAC88A9316}" type="datetimeFigureOut">
              <a:rPr lang="tr-TR" smtClean="0"/>
              <a:t>12.10.2021</a:t>
            </a:fld>
            <a:endParaRPr lang="tr-TR"/>
          </a:p>
        </p:txBody>
      </p:sp>
      <p:sp>
        <p:nvSpPr>
          <p:cNvPr id="5" name="Alt Bilgi Yer Tutucusu 4">
            <a:extLst>
              <a:ext uri="{FF2B5EF4-FFF2-40B4-BE49-F238E27FC236}">
                <a16:creationId xmlns:a16="http://schemas.microsoft.com/office/drawing/2014/main" id="{CCCCD8DD-508F-4A5F-A885-7D2C5F095EE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E3A0B8-2709-4354-9085-65F002BA1C83}"/>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409305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E1A0F3-EECA-4212-B19B-7F5628235A4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4C195B2-11DD-4ADF-8F6E-29369CB2F22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EC24335-E777-4621-80F0-A238A4B27571}"/>
              </a:ext>
            </a:extLst>
          </p:cNvPr>
          <p:cNvSpPr>
            <a:spLocks noGrp="1"/>
          </p:cNvSpPr>
          <p:nvPr>
            <p:ph type="dt" sz="half" idx="10"/>
          </p:nvPr>
        </p:nvSpPr>
        <p:spPr/>
        <p:txBody>
          <a:bodyPr/>
          <a:lstStyle/>
          <a:p>
            <a:fld id="{2DAA9F65-6723-44F3-922E-AFBAC88A9316}" type="datetimeFigureOut">
              <a:rPr lang="tr-TR" smtClean="0"/>
              <a:t>12.10.2021</a:t>
            </a:fld>
            <a:endParaRPr lang="tr-TR"/>
          </a:p>
        </p:txBody>
      </p:sp>
      <p:sp>
        <p:nvSpPr>
          <p:cNvPr id="5" name="Alt Bilgi Yer Tutucusu 4">
            <a:extLst>
              <a:ext uri="{FF2B5EF4-FFF2-40B4-BE49-F238E27FC236}">
                <a16:creationId xmlns:a16="http://schemas.microsoft.com/office/drawing/2014/main" id="{B0297805-571A-4917-97F7-965C981478B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3EF419D-59C9-4888-BFD3-A4CFD09466AB}"/>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97329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C793231-7004-4100-A06F-AB1ECC0DE39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AE7E950-01CC-499F-A56F-D33A133F75D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ACF7A2E-310D-4AA4-805D-B35684D73888}"/>
              </a:ext>
            </a:extLst>
          </p:cNvPr>
          <p:cNvSpPr>
            <a:spLocks noGrp="1"/>
          </p:cNvSpPr>
          <p:nvPr>
            <p:ph type="dt" sz="half" idx="10"/>
          </p:nvPr>
        </p:nvSpPr>
        <p:spPr/>
        <p:txBody>
          <a:bodyPr/>
          <a:lstStyle/>
          <a:p>
            <a:fld id="{2DAA9F65-6723-44F3-922E-AFBAC88A9316}" type="datetimeFigureOut">
              <a:rPr lang="tr-TR" smtClean="0"/>
              <a:t>12.10.2021</a:t>
            </a:fld>
            <a:endParaRPr lang="tr-TR"/>
          </a:p>
        </p:txBody>
      </p:sp>
      <p:sp>
        <p:nvSpPr>
          <p:cNvPr id="5" name="Alt Bilgi Yer Tutucusu 4">
            <a:extLst>
              <a:ext uri="{FF2B5EF4-FFF2-40B4-BE49-F238E27FC236}">
                <a16:creationId xmlns:a16="http://schemas.microsoft.com/office/drawing/2014/main" id="{A60DC400-0FDA-4AEE-AE80-BCAFB77238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703AF38-8B46-4F5F-A116-10CEF4AB7B47}"/>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505122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548735-98BA-42D7-B0B3-E933A1C77B2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98F067C-8FFB-417D-8D74-A05864339C2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A0653EE-F48B-415C-A3BC-C1A4B35B6805}"/>
              </a:ext>
            </a:extLst>
          </p:cNvPr>
          <p:cNvSpPr>
            <a:spLocks noGrp="1"/>
          </p:cNvSpPr>
          <p:nvPr>
            <p:ph type="dt" sz="half" idx="10"/>
          </p:nvPr>
        </p:nvSpPr>
        <p:spPr/>
        <p:txBody>
          <a:bodyPr/>
          <a:lstStyle/>
          <a:p>
            <a:fld id="{2DAA9F65-6723-44F3-922E-AFBAC88A9316}" type="datetimeFigureOut">
              <a:rPr lang="tr-TR" smtClean="0"/>
              <a:t>12.10.2021</a:t>
            </a:fld>
            <a:endParaRPr lang="tr-TR"/>
          </a:p>
        </p:txBody>
      </p:sp>
      <p:sp>
        <p:nvSpPr>
          <p:cNvPr id="5" name="Alt Bilgi Yer Tutucusu 4">
            <a:extLst>
              <a:ext uri="{FF2B5EF4-FFF2-40B4-BE49-F238E27FC236}">
                <a16:creationId xmlns:a16="http://schemas.microsoft.com/office/drawing/2014/main" id="{C029BE21-EB59-4D73-9A51-1E54559502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26F388A-1FC1-4776-AA1F-2FE7240AB2A9}"/>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1338793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6B0C1F-5FA1-41F5-91A8-A06CD53761D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08B44FA-49E2-4482-839D-A59D29378D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A890511-EFD7-4B43-8DDB-7018282A062A}"/>
              </a:ext>
            </a:extLst>
          </p:cNvPr>
          <p:cNvSpPr>
            <a:spLocks noGrp="1"/>
          </p:cNvSpPr>
          <p:nvPr>
            <p:ph type="dt" sz="half" idx="10"/>
          </p:nvPr>
        </p:nvSpPr>
        <p:spPr/>
        <p:txBody>
          <a:bodyPr/>
          <a:lstStyle/>
          <a:p>
            <a:fld id="{2DAA9F65-6723-44F3-922E-AFBAC88A9316}" type="datetimeFigureOut">
              <a:rPr lang="tr-TR" smtClean="0"/>
              <a:t>12.10.2021</a:t>
            </a:fld>
            <a:endParaRPr lang="tr-TR"/>
          </a:p>
        </p:txBody>
      </p:sp>
      <p:sp>
        <p:nvSpPr>
          <p:cNvPr id="5" name="Alt Bilgi Yer Tutucusu 4">
            <a:extLst>
              <a:ext uri="{FF2B5EF4-FFF2-40B4-BE49-F238E27FC236}">
                <a16:creationId xmlns:a16="http://schemas.microsoft.com/office/drawing/2014/main" id="{AA94C8D3-1CA3-4D66-A918-5AAE44E552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C48D049-4341-4777-973D-CFAC5E007E81}"/>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1495359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CF247B-8D89-4470-BF67-E14C01C0598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92F4539-3D8A-4E84-B7BA-AFCC2E9F7EA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C9FB662-5B0B-4556-B614-7B4006F16FC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C187AB8-C0F9-42D4-B446-C74A0AFFD7BD}"/>
              </a:ext>
            </a:extLst>
          </p:cNvPr>
          <p:cNvSpPr>
            <a:spLocks noGrp="1"/>
          </p:cNvSpPr>
          <p:nvPr>
            <p:ph type="dt" sz="half" idx="10"/>
          </p:nvPr>
        </p:nvSpPr>
        <p:spPr/>
        <p:txBody>
          <a:bodyPr/>
          <a:lstStyle/>
          <a:p>
            <a:fld id="{2DAA9F65-6723-44F3-922E-AFBAC88A9316}" type="datetimeFigureOut">
              <a:rPr lang="tr-TR" smtClean="0"/>
              <a:t>12.10.2021</a:t>
            </a:fld>
            <a:endParaRPr lang="tr-TR"/>
          </a:p>
        </p:txBody>
      </p:sp>
      <p:sp>
        <p:nvSpPr>
          <p:cNvPr id="6" name="Alt Bilgi Yer Tutucusu 5">
            <a:extLst>
              <a:ext uri="{FF2B5EF4-FFF2-40B4-BE49-F238E27FC236}">
                <a16:creationId xmlns:a16="http://schemas.microsoft.com/office/drawing/2014/main" id="{3F805F3D-3D5C-4C13-9BF0-6BA458047E0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3701F23-DCCC-48BA-B1B3-0FAC086109FB}"/>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4079353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0DED39-37ED-4A46-AF41-90E51274823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ED0008B-2A70-463F-B57D-A0DFC905E4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B1BA66F-5E70-4ABA-9E57-31DCD4345EE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4A0C5A8-EE45-496A-B168-D1E6198E66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08A5A8B-267A-4D68-A41B-C5C49A874BE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EE0DFF3-78F5-488F-8AC1-8E43849F93A2}"/>
              </a:ext>
            </a:extLst>
          </p:cNvPr>
          <p:cNvSpPr>
            <a:spLocks noGrp="1"/>
          </p:cNvSpPr>
          <p:nvPr>
            <p:ph type="dt" sz="half" idx="10"/>
          </p:nvPr>
        </p:nvSpPr>
        <p:spPr/>
        <p:txBody>
          <a:bodyPr/>
          <a:lstStyle/>
          <a:p>
            <a:fld id="{2DAA9F65-6723-44F3-922E-AFBAC88A9316}" type="datetimeFigureOut">
              <a:rPr lang="tr-TR" smtClean="0"/>
              <a:t>12.10.2021</a:t>
            </a:fld>
            <a:endParaRPr lang="tr-TR"/>
          </a:p>
        </p:txBody>
      </p:sp>
      <p:sp>
        <p:nvSpPr>
          <p:cNvPr id="8" name="Alt Bilgi Yer Tutucusu 7">
            <a:extLst>
              <a:ext uri="{FF2B5EF4-FFF2-40B4-BE49-F238E27FC236}">
                <a16:creationId xmlns:a16="http://schemas.microsoft.com/office/drawing/2014/main" id="{07FC4C84-F5CB-4510-9C20-C5CC81D04D3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81400C6-7777-4BE6-A968-1B1F2EA85DF7}"/>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811683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204459-9F07-4131-8977-632BCCF3387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738C305-DD81-437B-89A3-053138562308}"/>
              </a:ext>
            </a:extLst>
          </p:cNvPr>
          <p:cNvSpPr>
            <a:spLocks noGrp="1"/>
          </p:cNvSpPr>
          <p:nvPr>
            <p:ph type="dt" sz="half" idx="10"/>
          </p:nvPr>
        </p:nvSpPr>
        <p:spPr/>
        <p:txBody>
          <a:bodyPr/>
          <a:lstStyle/>
          <a:p>
            <a:fld id="{2DAA9F65-6723-44F3-922E-AFBAC88A9316}" type="datetimeFigureOut">
              <a:rPr lang="tr-TR" smtClean="0"/>
              <a:t>12.10.2021</a:t>
            </a:fld>
            <a:endParaRPr lang="tr-TR"/>
          </a:p>
        </p:txBody>
      </p:sp>
      <p:sp>
        <p:nvSpPr>
          <p:cNvPr id="4" name="Alt Bilgi Yer Tutucusu 3">
            <a:extLst>
              <a:ext uri="{FF2B5EF4-FFF2-40B4-BE49-F238E27FC236}">
                <a16:creationId xmlns:a16="http://schemas.microsoft.com/office/drawing/2014/main" id="{B2A7874B-56D0-4B25-87C2-EB467683CC7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2CCD38C-56D8-4695-A5F8-818A134B0646}"/>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138150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2CEFAA3-AC99-4379-847E-EA686B6CE6C2}"/>
              </a:ext>
            </a:extLst>
          </p:cNvPr>
          <p:cNvSpPr>
            <a:spLocks noGrp="1"/>
          </p:cNvSpPr>
          <p:nvPr>
            <p:ph type="dt" sz="half" idx="10"/>
          </p:nvPr>
        </p:nvSpPr>
        <p:spPr/>
        <p:txBody>
          <a:bodyPr/>
          <a:lstStyle/>
          <a:p>
            <a:fld id="{2DAA9F65-6723-44F3-922E-AFBAC88A9316}" type="datetimeFigureOut">
              <a:rPr lang="tr-TR" smtClean="0"/>
              <a:t>12.10.2021</a:t>
            </a:fld>
            <a:endParaRPr lang="tr-TR"/>
          </a:p>
        </p:txBody>
      </p:sp>
      <p:sp>
        <p:nvSpPr>
          <p:cNvPr id="3" name="Alt Bilgi Yer Tutucusu 2">
            <a:extLst>
              <a:ext uri="{FF2B5EF4-FFF2-40B4-BE49-F238E27FC236}">
                <a16:creationId xmlns:a16="http://schemas.microsoft.com/office/drawing/2014/main" id="{3362BE6D-89D2-4FA1-8813-AA229C61824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59E8E85-0E45-4543-B750-42EFAEC7B968}"/>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3343491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13C73F-2AB1-451E-B94D-AC5A3605CBC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F3B1E9A-F16C-4FDB-B022-AACE53ABFE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7F00625-32B6-4176-A881-38D621673C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7E8F801-6588-4A6C-9D79-143FE38B55E2}"/>
              </a:ext>
            </a:extLst>
          </p:cNvPr>
          <p:cNvSpPr>
            <a:spLocks noGrp="1"/>
          </p:cNvSpPr>
          <p:nvPr>
            <p:ph type="dt" sz="half" idx="10"/>
          </p:nvPr>
        </p:nvSpPr>
        <p:spPr/>
        <p:txBody>
          <a:bodyPr/>
          <a:lstStyle/>
          <a:p>
            <a:fld id="{2DAA9F65-6723-44F3-922E-AFBAC88A9316}" type="datetimeFigureOut">
              <a:rPr lang="tr-TR" smtClean="0"/>
              <a:t>12.10.2021</a:t>
            </a:fld>
            <a:endParaRPr lang="tr-TR"/>
          </a:p>
        </p:txBody>
      </p:sp>
      <p:sp>
        <p:nvSpPr>
          <p:cNvPr id="6" name="Alt Bilgi Yer Tutucusu 5">
            <a:extLst>
              <a:ext uri="{FF2B5EF4-FFF2-40B4-BE49-F238E27FC236}">
                <a16:creationId xmlns:a16="http://schemas.microsoft.com/office/drawing/2014/main" id="{A0118CD5-28F3-4BF3-839F-FAD42D67E9D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1A6796B-DD43-4A23-A319-757BD13E10A3}"/>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822404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C5D0CD-323D-4E94-9611-915D0835B46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1A516ED-943A-4A8E-AF99-617C76BDF8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852BC41-BEC8-486A-BC5B-C62DE57FD8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A032185-8C22-4CC8-9A59-A8F19D96B96E}"/>
              </a:ext>
            </a:extLst>
          </p:cNvPr>
          <p:cNvSpPr>
            <a:spLocks noGrp="1"/>
          </p:cNvSpPr>
          <p:nvPr>
            <p:ph type="dt" sz="half" idx="10"/>
          </p:nvPr>
        </p:nvSpPr>
        <p:spPr/>
        <p:txBody>
          <a:bodyPr/>
          <a:lstStyle/>
          <a:p>
            <a:fld id="{2DAA9F65-6723-44F3-922E-AFBAC88A9316}" type="datetimeFigureOut">
              <a:rPr lang="tr-TR" smtClean="0"/>
              <a:t>12.10.2021</a:t>
            </a:fld>
            <a:endParaRPr lang="tr-TR"/>
          </a:p>
        </p:txBody>
      </p:sp>
      <p:sp>
        <p:nvSpPr>
          <p:cNvPr id="6" name="Alt Bilgi Yer Tutucusu 5">
            <a:extLst>
              <a:ext uri="{FF2B5EF4-FFF2-40B4-BE49-F238E27FC236}">
                <a16:creationId xmlns:a16="http://schemas.microsoft.com/office/drawing/2014/main" id="{05E909CD-1A4E-409C-9EA6-969B700B6E1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B364953-6D5C-46C2-B182-D590E21EFEDF}"/>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1901606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7AEE479-953D-478F-88EA-158696BE7C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E8711F6-47B1-4493-BEAD-2F0D8581C1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1F3B618-D2E8-4A75-A3F3-EF3FDE3F6F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AA9F65-6723-44F3-922E-AFBAC88A9316}" type="datetimeFigureOut">
              <a:rPr lang="tr-TR" smtClean="0"/>
              <a:t>12.10.2021</a:t>
            </a:fld>
            <a:endParaRPr lang="tr-TR"/>
          </a:p>
        </p:txBody>
      </p:sp>
      <p:sp>
        <p:nvSpPr>
          <p:cNvPr id="5" name="Alt Bilgi Yer Tutucusu 4">
            <a:extLst>
              <a:ext uri="{FF2B5EF4-FFF2-40B4-BE49-F238E27FC236}">
                <a16:creationId xmlns:a16="http://schemas.microsoft.com/office/drawing/2014/main" id="{B49E6EB0-07E7-4F37-8C18-BBC4B30C1B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4071850-06A7-4DAD-BAEF-B6F5315BD2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E1B156-3B50-4831-9A1C-033E4EF978D1}" type="slidenum">
              <a:rPr lang="tr-TR" smtClean="0"/>
              <a:t>‹#›</a:t>
            </a:fld>
            <a:endParaRPr lang="tr-TR"/>
          </a:p>
        </p:txBody>
      </p:sp>
    </p:spTree>
    <p:extLst>
      <p:ext uri="{BB962C8B-B14F-4D97-AF65-F5344CB8AC3E}">
        <p14:creationId xmlns:p14="http://schemas.microsoft.com/office/powerpoint/2010/main" val="2511456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79AD3C06-217B-43AA-BD5F-D0C1B9ED238A}"/>
              </a:ext>
            </a:extLst>
          </p:cNvPr>
          <p:cNvPicPr>
            <a:picLocks noChangeAspect="1"/>
          </p:cNvPicPr>
          <p:nvPr/>
        </p:nvPicPr>
        <p:blipFill>
          <a:blip r:embed="rId2"/>
          <a:stretch>
            <a:fillRect/>
          </a:stretch>
        </p:blipFill>
        <p:spPr>
          <a:xfrm>
            <a:off x="792496" y="0"/>
            <a:ext cx="9826581" cy="3686608"/>
          </a:xfrm>
          <a:prstGeom prst="rect">
            <a:avLst/>
          </a:prstGeom>
        </p:spPr>
      </p:pic>
      <p:sp>
        <p:nvSpPr>
          <p:cNvPr id="3" name="İçerik Yer Tutucusu 2">
            <a:extLst>
              <a:ext uri="{FF2B5EF4-FFF2-40B4-BE49-F238E27FC236}">
                <a16:creationId xmlns:a16="http://schemas.microsoft.com/office/drawing/2014/main" id="{F8F8D787-0063-42DF-92BE-484448717EEA}"/>
              </a:ext>
            </a:extLst>
          </p:cNvPr>
          <p:cNvSpPr>
            <a:spLocks noGrp="1"/>
          </p:cNvSpPr>
          <p:nvPr>
            <p:ph idx="1"/>
          </p:nvPr>
        </p:nvSpPr>
        <p:spPr>
          <a:xfrm>
            <a:off x="838200" y="3686608"/>
            <a:ext cx="10134600" cy="1587758"/>
          </a:xfrm>
        </p:spPr>
        <p:txBody>
          <a:bodyPr>
            <a:normAutofit fontScale="25000" lnSpcReduction="20000"/>
          </a:bodyPr>
          <a:lstStyle/>
          <a:p>
            <a:pPr marL="0" indent="0" algn="ctr">
              <a:buNone/>
            </a:pPr>
            <a:r>
              <a:rPr lang="tr-TR" sz="12800" b="0" i="0">
                <a:effectLst/>
              </a:rPr>
              <a:t>   </a:t>
            </a:r>
            <a:r>
              <a:rPr lang="tr-TR" sz="12800">
                <a:effectLst/>
                <a:latin typeface="Calibri" panose="020F0502020204030204" pitchFamily="34" charset="0"/>
                <a:ea typeface="Calibri" panose="020F0502020204030204" pitchFamily="34" charset="0"/>
                <a:cs typeface="Times New Roman" panose="02020603050405020304" pitchFamily="18" charset="0"/>
              </a:rPr>
              <a:t>Alerjik rinit ve astımı olan çocuklarda nazal tuzlu su ile </a:t>
            </a:r>
            <a:r>
              <a:rPr lang="tr-TR" sz="12800">
                <a:latin typeface="Calibri" panose="020F0502020204030204" pitchFamily="34" charset="0"/>
                <a:ea typeface="Calibri" panose="020F0502020204030204" pitchFamily="34" charset="0"/>
                <a:cs typeface="Times New Roman" panose="02020603050405020304" pitchFamily="18" charset="0"/>
              </a:rPr>
              <a:t>irrigasyonun</a:t>
            </a:r>
            <a:r>
              <a:rPr lang="tr-TR" sz="12800">
                <a:effectLst/>
                <a:latin typeface="Calibri" panose="020F0502020204030204" pitchFamily="34" charset="0"/>
                <a:ea typeface="Calibri" panose="020F0502020204030204" pitchFamily="34" charset="0"/>
                <a:cs typeface="Times New Roman" panose="02020603050405020304" pitchFamily="18" charset="0"/>
              </a:rPr>
              <a:t> faydalı etkisi: Randomize bir klinik çalışma</a:t>
            </a:r>
          </a:p>
          <a:p>
            <a:pPr marL="0" indent="0" algn="ctr">
              <a:buNone/>
            </a:pPr>
            <a:endParaRPr lang="tr-TR" sz="12800" b="0" i="0">
              <a:effectLst/>
            </a:endParaRPr>
          </a:p>
          <a:p>
            <a:endParaRPr lang="tr-TR"/>
          </a:p>
          <a:p>
            <a:endParaRPr lang="tr-TR" dirty="0"/>
          </a:p>
          <a:p>
            <a:pPr marL="0" indent="0">
              <a:buNone/>
            </a:pPr>
            <a:r>
              <a:rPr lang="tr-TR" sz="8000"/>
              <a:t>                                                                     Dr. Hamza KORKMAZ</a:t>
            </a:r>
            <a:endParaRPr lang="tr-TR" sz="8000" dirty="0"/>
          </a:p>
          <a:p>
            <a:pPr marL="0" indent="0">
              <a:buNone/>
            </a:pPr>
            <a:r>
              <a:rPr lang="tr-TR" sz="8000" dirty="0"/>
              <a:t>                                                              </a:t>
            </a:r>
            <a:r>
              <a:rPr lang="tr-TR" sz="8000" dirty="0" err="1"/>
              <a:t>Ktü</a:t>
            </a:r>
            <a:r>
              <a:rPr lang="tr-TR" sz="8000" dirty="0"/>
              <a:t> Aile Hekimliği Anabilim Dalı</a:t>
            </a:r>
          </a:p>
          <a:p>
            <a:pPr marL="0" indent="0">
              <a:buNone/>
            </a:pPr>
            <a:r>
              <a:rPr lang="tr-TR" sz="8000"/>
              <a:t>                                                                               12.10.2021</a:t>
            </a:r>
            <a:endParaRPr lang="tr-TR" sz="8000" dirty="0"/>
          </a:p>
          <a:p>
            <a:endParaRPr lang="tr-TR" dirty="0"/>
          </a:p>
        </p:txBody>
      </p:sp>
    </p:spTree>
    <p:extLst>
      <p:ext uri="{BB962C8B-B14F-4D97-AF65-F5344CB8AC3E}">
        <p14:creationId xmlns:p14="http://schemas.microsoft.com/office/powerpoint/2010/main" val="4087860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p:txBody>
          <a:bodyPr>
            <a:normAutofit/>
          </a:bodyPr>
          <a:lstStyle/>
          <a:p>
            <a:pPr marL="0" indent="0">
              <a:buNone/>
            </a:pPr>
            <a:r>
              <a:rPr lang="tr-TR" b="0" i="0">
                <a:effectLst/>
                <a:latin typeface="NexusSerif"/>
              </a:rPr>
              <a:t>Randomizasyon ve müdahale</a:t>
            </a:r>
            <a:endParaRPr lang="tr-TR" b="0" i="0" dirty="0">
              <a:effectLst/>
              <a:latin typeface="NexusSerif"/>
            </a:endParaRPr>
          </a:p>
          <a:p>
            <a:r>
              <a:rPr lang="tr-TR" b="0" i="0">
                <a:effectLst/>
                <a:latin typeface="NexusSerif"/>
              </a:rPr>
              <a:t>Denekler bir blok içinde irrigasyon grubuna veya kontrol grubuna rastgele atandı.</a:t>
            </a:r>
            <a:endParaRPr lang="tr-TR" b="0" i="0" dirty="0">
              <a:effectLst/>
              <a:latin typeface="NexusSerif"/>
            </a:endParaRPr>
          </a:p>
          <a:p>
            <a:r>
              <a:rPr lang="tr-TR">
                <a:latin typeface="NexusSerif"/>
              </a:rPr>
              <a:t>İrrigasyon grubuna, 12 hafta boyunca günde iki kez 60-150 mL izotonik salin içeren tek kullanımlık bir şırınga kullanarak burun boşluklarını yıkamaları talimatı verildi.</a:t>
            </a:r>
          </a:p>
          <a:p>
            <a:r>
              <a:rPr lang="tr-TR">
                <a:latin typeface="NexusSerif"/>
              </a:rPr>
              <a:t>Tüm hastalar ve bakıcıları deneyimli bir hemşire tarafından video klip kullanılarak eğitildi.</a:t>
            </a:r>
          </a:p>
          <a:p>
            <a:pPr marL="0" indent="0">
              <a:buNone/>
            </a:pPr>
            <a:endParaRPr lang="tr-TR">
              <a:latin typeface="NexusSerif"/>
            </a:endParaRPr>
          </a:p>
        </p:txBody>
      </p:sp>
    </p:spTree>
    <p:extLst>
      <p:ext uri="{BB962C8B-B14F-4D97-AF65-F5344CB8AC3E}">
        <p14:creationId xmlns:p14="http://schemas.microsoft.com/office/powerpoint/2010/main" val="3460246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p:txBody>
          <a:bodyPr>
            <a:normAutofit/>
          </a:bodyPr>
          <a:lstStyle/>
          <a:p>
            <a:pPr marL="0" indent="0">
              <a:buNone/>
            </a:pPr>
            <a:r>
              <a:rPr lang="tr-TR" b="0" i="0">
                <a:effectLst/>
                <a:latin typeface="NexusSerif"/>
              </a:rPr>
              <a:t>Randomizasyon ve müdahale</a:t>
            </a:r>
            <a:endParaRPr lang="tr-TR" b="0" i="0" dirty="0">
              <a:effectLst/>
              <a:latin typeface="NexusSerif"/>
            </a:endParaRPr>
          </a:p>
          <a:p>
            <a:r>
              <a:rPr lang="tr-TR" b="0" i="0">
                <a:effectLst/>
                <a:latin typeface="NexusSerif"/>
              </a:rPr>
              <a:t>Tüm hastalar, çalışma süresi boyunca astım kılavuzlarına göre 2. basamak tedaviye ve AR için 5 mg levosetirizine devam etti.</a:t>
            </a:r>
          </a:p>
          <a:p>
            <a:r>
              <a:rPr lang="tr-TR" b="0" i="0">
                <a:effectLst/>
                <a:latin typeface="NexusSerif"/>
              </a:rPr>
              <a:t>Astım kontrolörleri arasında siklesonid 80 </a:t>
            </a:r>
            <a:r>
              <a:rPr lang="el-GR" b="0" i="0">
                <a:effectLst/>
                <a:latin typeface="NexusSerif"/>
              </a:rPr>
              <a:t>μ</a:t>
            </a:r>
            <a:r>
              <a:rPr lang="tr-TR" b="0" i="0">
                <a:effectLst/>
                <a:latin typeface="NexusSerif"/>
              </a:rPr>
              <a:t>g/gün veya montelukast (6-14 yaş arası 5 mg veya 14 yaşından büyükler için 10 mg) yer aldı.</a:t>
            </a:r>
          </a:p>
          <a:p>
            <a:r>
              <a:rPr lang="tr-TR" b="0" i="0">
                <a:effectLst/>
                <a:latin typeface="NexusSerif"/>
              </a:rPr>
              <a:t>Kurtarma ilacı olarak açık etiketli bir salbutamol inhaler (püf başına 100 </a:t>
            </a:r>
            <a:r>
              <a:rPr lang="el-GR" b="0" i="0">
                <a:effectLst/>
                <a:latin typeface="NexusSerif"/>
              </a:rPr>
              <a:t>μ</a:t>
            </a:r>
            <a:r>
              <a:rPr lang="tr-TR" b="0" i="0">
                <a:effectLst/>
                <a:latin typeface="NexusSerif"/>
              </a:rPr>
              <a:t>g) sağlandı.</a:t>
            </a:r>
          </a:p>
          <a:p>
            <a:r>
              <a:rPr lang="tr-TR" b="0" i="0">
                <a:effectLst/>
                <a:latin typeface="NexusSerif"/>
              </a:rPr>
              <a:t>Deneme sırasında intranazal kortikosteroidlere izin verilmedi.</a:t>
            </a:r>
            <a:endParaRPr lang="tr-TR">
              <a:latin typeface="NexusSerif"/>
            </a:endParaRPr>
          </a:p>
        </p:txBody>
      </p:sp>
    </p:spTree>
    <p:extLst>
      <p:ext uri="{BB962C8B-B14F-4D97-AF65-F5344CB8AC3E}">
        <p14:creationId xmlns:p14="http://schemas.microsoft.com/office/powerpoint/2010/main" val="2769311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EBCA9E-3C93-451F-BD53-D4404070D941}"/>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D1C645A6-A5A5-4213-83DF-3C28FE1BCB08}"/>
              </a:ext>
            </a:extLst>
          </p:cNvPr>
          <p:cNvSpPr>
            <a:spLocks noGrp="1"/>
          </p:cNvSpPr>
          <p:nvPr>
            <p:ph idx="1"/>
          </p:nvPr>
        </p:nvSpPr>
        <p:spPr/>
        <p:txBody>
          <a:bodyPr>
            <a:normAutofit/>
          </a:bodyPr>
          <a:lstStyle/>
          <a:p>
            <a:pPr marL="0" indent="0">
              <a:buNone/>
            </a:pPr>
            <a:r>
              <a:rPr lang="tr-TR" b="0" i="0">
                <a:effectLst/>
                <a:latin typeface="NexusSerif"/>
              </a:rPr>
              <a:t>Klinik değerlendirme ve laboratuvar testleri</a:t>
            </a:r>
            <a:endParaRPr lang="tr-TR" b="0" i="0" dirty="0">
              <a:effectLst/>
              <a:latin typeface="NexusSerif"/>
            </a:endParaRPr>
          </a:p>
          <a:p>
            <a:pPr algn="l"/>
            <a:r>
              <a:rPr lang="tr-TR" sz="2800">
                <a:effectLst/>
                <a:latin typeface="Calibri" panose="020F0502020204030204" pitchFamily="34" charset="0"/>
                <a:ea typeface="Calibri" panose="020F0502020204030204" pitchFamily="34" charset="0"/>
                <a:cs typeface="Times New Roman" panose="02020603050405020304" pitchFamily="18" charset="0"/>
              </a:rPr>
              <a:t>Katılımcı uyumunu sağlamak için hastalar 4 haftada bir aynı pediatrik alerji uzmanı tarafından takip edildi. </a:t>
            </a:r>
            <a:endParaRPr lang="tr-TR" b="0" i="0">
              <a:solidFill>
                <a:srgbClr val="2E2E2E"/>
              </a:solidFill>
              <a:effectLst/>
              <a:latin typeface="NexusSerif"/>
            </a:endParaRPr>
          </a:p>
          <a:p>
            <a:pPr algn="l"/>
            <a:r>
              <a:rPr lang="tr-TR" b="0" i="0">
                <a:solidFill>
                  <a:srgbClr val="2E2E2E"/>
                </a:solidFill>
                <a:effectLst/>
                <a:latin typeface="NexusSerif"/>
              </a:rPr>
              <a:t>Kayıt sırasında çeşitli alerjenleri içeren deri prick testi (SPT) yapıldı.</a:t>
            </a:r>
            <a:endParaRPr lang="tr-TR" b="0" i="0" dirty="0">
              <a:effectLst/>
              <a:latin typeface="NexusSerif"/>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Pozitif kontrol olarak histamin, negatif kontrol olarak normal salin kullanıldı. </a:t>
            </a:r>
            <a:endParaRPr lang="tr-TR" dirty="0"/>
          </a:p>
        </p:txBody>
      </p:sp>
    </p:spTree>
    <p:extLst>
      <p:ext uri="{BB962C8B-B14F-4D97-AF65-F5344CB8AC3E}">
        <p14:creationId xmlns:p14="http://schemas.microsoft.com/office/powerpoint/2010/main" val="4193674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4CA590-9DB6-4368-B3CC-D992B689B2BA}"/>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0AF24262-68D0-4B08-B0C3-021DCD9D9B70}"/>
              </a:ext>
            </a:extLst>
          </p:cNvPr>
          <p:cNvSpPr>
            <a:spLocks noGrp="1"/>
          </p:cNvSpPr>
          <p:nvPr>
            <p:ph idx="1"/>
          </p:nvPr>
        </p:nvSpPr>
        <p:spPr/>
        <p:txBody>
          <a:bodyPr/>
          <a:lstStyle/>
          <a:p>
            <a:pPr algn="l"/>
            <a:r>
              <a:rPr lang="tr-TR" b="0" i="0">
                <a:solidFill>
                  <a:srgbClr val="2E2E2E"/>
                </a:solidFill>
                <a:effectLst/>
                <a:latin typeface="NexusSerif"/>
              </a:rPr>
              <a:t>0 ve 12. haftalarda FEV1, PC20, fraksiyonel ekshale nitrik oksit (FENO), AR şiddeti, astım kontrol testi (ACT), Koreli çocuklarda AR'ye özgü yaşam kalitesi anketi (QQOL-ARK) ve burun salgılarında eozinofiller (%) için ölçümler yapıldı. .</a:t>
            </a:r>
          </a:p>
          <a:p>
            <a:pPr algn="l"/>
            <a:r>
              <a:rPr lang="tr-TR" b="0" i="0">
                <a:solidFill>
                  <a:srgbClr val="2E2E2E"/>
                </a:solidFill>
                <a:effectLst/>
                <a:latin typeface="NexusSerif"/>
              </a:rPr>
              <a:t>BHR metakolin yükleme testi ile belirlenen PC20 değerleri olarak sunuldu.</a:t>
            </a:r>
            <a:endParaRPr lang="tr-TR" dirty="0"/>
          </a:p>
        </p:txBody>
      </p:sp>
    </p:spTree>
    <p:extLst>
      <p:ext uri="{BB962C8B-B14F-4D97-AF65-F5344CB8AC3E}">
        <p14:creationId xmlns:p14="http://schemas.microsoft.com/office/powerpoint/2010/main" val="1670996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4CA590-9DB6-4368-B3CC-D992B689B2BA}"/>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0AF24262-68D0-4B08-B0C3-021DCD9D9B70}"/>
              </a:ext>
            </a:extLst>
          </p:cNvPr>
          <p:cNvSpPr>
            <a:spLocks noGrp="1"/>
          </p:cNvSpPr>
          <p:nvPr>
            <p:ph idx="1"/>
          </p:nvPr>
        </p:nvSpPr>
        <p:spPr/>
        <p:txBody>
          <a:bodyPr/>
          <a:lstStyle/>
          <a:p>
            <a:pPr algn="l"/>
            <a:r>
              <a:rPr lang="tr-TR"/>
              <a:t>PC20, FEV1’de %20 düşmeye neden olan provokasyon konsantrasyonudur.  </a:t>
            </a:r>
            <a:r>
              <a:rPr lang="tr-TR" sz="2800">
                <a:effectLst/>
                <a:latin typeface="Calibri" panose="020F0502020204030204" pitchFamily="34" charset="0"/>
                <a:ea typeface="Calibri" panose="020F0502020204030204" pitchFamily="34" charset="0"/>
                <a:cs typeface="Times New Roman" panose="02020603050405020304" pitchFamily="18" charset="0"/>
              </a:rPr>
              <a:t>FEV1'de %20'lik bir azalma tespit edilene kadar metakolin konsantrasyonları artırılarak inhale ettirildi. </a:t>
            </a:r>
            <a:r>
              <a:rPr lang="tr-TR">
                <a:latin typeface="Calibri" panose="020F0502020204030204" pitchFamily="34" charset="0"/>
                <a:ea typeface="Calibri" panose="020F0502020204030204" pitchFamily="34" charset="0"/>
                <a:cs typeface="Times New Roman" panose="02020603050405020304" pitchFamily="18" charset="0"/>
              </a:rPr>
              <a:t>B</a:t>
            </a:r>
            <a:r>
              <a:rPr lang="tr-TR" sz="2800">
                <a:effectLst/>
                <a:latin typeface="Calibri" panose="020F0502020204030204" pitchFamily="34" charset="0"/>
                <a:ea typeface="Calibri" panose="020F0502020204030204" pitchFamily="34" charset="0"/>
                <a:cs typeface="Times New Roman" panose="02020603050405020304" pitchFamily="18" charset="0"/>
              </a:rPr>
              <a:t>eşince inhalasyondan sonra 90. saniyede FEV1 ölçüldü. </a:t>
            </a: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FENO seviyesi bir elektrokimyasal analiz cihazı ile ölçüldü.</a:t>
            </a:r>
          </a:p>
          <a:p>
            <a:pPr>
              <a:lnSpc>
                <a:spcPct val="107000"/>
              </a:lnSpc>
              <a:spcAft>
                <a:spcPts val="800"/>
              </a:spcAft>
            </a:pPr>
            <a:r>
              <a:rPr lang="tr-TR">
                <a:effectLst/>
                <a:latin typeface="Calibri" panose="020F0502020204030204" pitchFamily="34" charset="0"/>
                <a:ea typeface="Calibri" panose="020F0502020204030204" pitchFamily="34" charset="0"/>
                <a:cs typeface="Times New Roman" panose="02020603050405020304" pitchFamily="18" charset="0"/>
              </a:rPr>
              <a:t>AR'nin şiddeti, Alerjik Rinit ve Astım Üzerindeki Etkisi kılavuzuna göre hafif aralıklı, hafif kalıcı, orta/şiddetli aralıklı ve orta/şiddetli kalıcı olarak sınıflandırıldı.</a:t>
            </a:r>
          </a:p>
          <a:p>
            <a:pPr>
              <a:lnSpc>
                <a:spcPct val="107000"/>
              </a:lnSpc>
              <a:spcAft>
                <a:spcPts val="800"/>
              </a:spcAft>
            </a:pPr>
            <a:endParaRPr lang="tr-TR" sz="2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6994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4CA590-9DB6-4368-B3CC-D992B689B2BA}"/>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0AF24262-68D0-4B08-B0C3-021DCD9D9B70}"/>
              </a:ext>
            </a:extLst>
          </p:cNvPr>
          <p:cNvSpPr>
            <a:spLocks noGrp="1"/>
          </p:cNvSpPr>
          <p:nvPr>
            <p:ph idx="1"/>
          </p:nvPr>
        </p:nvSpPr>
        <p:spPr/>
        <p:txBody>
          <a:bodyPr/>
          <a:lstStyle/>
          <a:p>
            <a:pPr algn="l"/>
            <a:r>
              <a:rPr lang="tr-TR" sz="2800">
                <a:effectLst/>
                <a:latin typeface="Calibri" panose="020F0502020204030204" pitchFamily="34" charset="0"/>
                <a:ea typeface="Calibri" panose="020F0502020204030204" pitchFamily="34" charset="0"/>
                <a:cs typeface="Times New Roman" panose="02020603050405020304" pitchFamily="18" charset="0"/>
              </a:rPr>
              <a:t>ACT puanları gündüz ve gece semptomlarını ve kurtarma bronkodilatör kullanımını 0-6 ölçeğinde değerlendirdi ve daha yüksek puanlar daha iyi kontrolü temsil ediyor.</a:t>
            </a: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QQOL-ARK, 5 puanlık bir ölçekte derecelendirilen 18 maddeden oluşur ve düşük puan, yüksek yaşam kalitesini gösterir.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8226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A05676-7DFC-4F24-B0BE-EBC447129114}"/>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297F56C7-6EF8-49D3-AB95-6B02D63D745B}"/>
              </a:ext>
            </a:extLst>
          </p:cNvPr>
          <p:cNvSpPr>
            <a:spLocks noGrp="1"/>
          </p:cNvSpPr>
          <p:nvPr>
            <p:ph idx="1"/>
          </p:nvPr>
        </p:nvSpPr>
        <p:spPr>
          <a:xfrm>
            <a:off x="838200" y="1253331"/>
            <a:ext cx="10515600" cy="4351338"/>
          </a:xfrm>
        </p:spPr>
        <p:txBody>
          <a:bodyPr>
            <a:normAutofit fontScale="92500" lnSpcReduction="10000"/>
          </a:bodyPr>
          <a:lstStyle/>
          <a:p>
            <a:pPr marL="0" indent="0">
              <a:buNone/>
            </a:pPr>
            <a:endParaRPr lang="tr-TR" b="0" i="0">
              <a:effectLst/>
              <a:latin typeface="NexusSerif"/>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NSI sıklığı, advers olaylar ve astım alevlenmelerinin varlığı da her ziyarette izlendi. Astım alevlenmeleri, sistemik kortikosteroidler, acil servis (ED) ziyaretleri veya hastaneye yatış gerektiren solunum semptomlarının kötüleşmesi olarak tanımlandı.</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İrrigasyon grubunda, atanan rejime yeterince uymayan hastalar şu şekilde ayrılması planlandı: NSI haftada dört günden az kullanılması veya normal salin yerine başka bir sıvı kullanılması. Akut otitis media veya akut rinosinüzit teşhisi konulması veya takip ziyaretleri sırasında olağan tedaviye zayıf uyum gösteren hastaların çalışma dışı bırakılması planlandı.</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633584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779193-E716-4C09-8DED-136A86419987}"/>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3B93785D-DEDE-42BA-93E0-3BA4DAB9BCBB}"/>
              </a:ext>
            </a:extLst>
          </p:cNvPr>
          <p:cNvSpPr>
            <a:spLocks noGrp="1"/>
          </p:cNvSpPr>
          <p:nvPr>
            <p:ph idx="1"/>
          </p:nvPr>
        </p:nvSpPr>
        <p:spPr/>
        <p:txBody>
          <a:bodyPr>
            <a:normAutofit/>
          </a:bodyPr>
          <a:lstStyle/>
          <a:p>
            <a:pPr marL="0" indent="0">
              <a:buNone/>
            </a:pPr>
            <a:r>
              <a:rPr lang="tr-TR">
                <a:solidFill>
                  <a:srgbClr val="2E2E2E"/>
                </a:solidFill>
                <a:latin typeface="NexusSerif"/>
              </a:rPr>
              <a:t>İstatistiksel analiz</a:t>
            </a:r>
            <a:endParaRPr lang="tr-TR" b="0" i="0" dirty="0">
              <a:solidFill>
                <a:srgbClr val="2E2E2E"/>
              </a:solidFill>
              <a:effectLst/>
              <a:latin typeface="NexusSerif"/>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İstatistiksel analiz SPSS 23.0 yazılımı kullanılarak yapıldı.</a:t>
            </a:r>
          </a:p>
          <a:p>
            <a:r>
              <a:rPr lang="tr-TR" sz="2800">
                <a:effectLst/>
                <a:latin typeface="Calibri" panose="020F0502020204030204" pitchFamily="34" charset="0"/>
                <a:ea typeface="Calibri" panose="020F0502020204030204" pitchFamily="34" charset="0"/>
                <a:cs typeface="Times New Roman" panose="02020603050405020304" pitchFamily="18" charset="0"/>
              </a:rPr>
              <a:t>P değeri &lt; 0.05 anlamlı kabul edildi. </a:t>
            </a:r>
            <a:endParaRPr lang="tr-TR" dirty="0"/>
          </a:p>
        </p:txBody>
      </p:sp>
    </p:spTree>
    <p:extLst>
      <p:ext uri="{BB962C8B-B14F-4D97-AF65-F5344CB8AC3E}">
        <p14:creationId xmlns:p14="http://schemas.microsoft.com/office/powerpoint/2010/main" val="4027854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7185EA-AADF-4027-8D2E-A7B61BBB525F}"/>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4A515564-64E3-4FAB-B7BB-7A883A95A938}"/>
              </a:ext>
            </a:extLst>
          </p:cNvPr>
          <p:cNvSpPr>
            <a:spLocks noGrp="1"/>
          </p:cNvSpPr>
          <p:nvPr>
            <p:ph idx="1"/>
          </p:nvPr>
        </p:nvSpPr>
        <p:spPr/>
        <p:txBody>
          <a:bodyPr/>
          <a:lstStyle/>
          <a:p>
            <a:r>
              <a:rPr lang="tr-TR" sz="2800">
                <a:effectLst/>
                <a:latin typeface="Calibri" panose="020F0502020204030204" pitchFamily="34" charset="0"/>
                <a:ea typeface="Calibri" panose="020F0502020204030204" pitchFamily="34" charset="0"/>
                <a:cs typeface="Times New Roman" panose="02020603050405020304" pitchFamily="18" charset="0"/>
              </a:rPr>
              <a:t>Uygunluk kriterlerini karşılayan 20 hastadan 10'u (grup başına 8 erkek ve 2 kız) rastgele </a:t>
            </a:r>
            <a:r>
              <a:rPr lang="tr-TR" sz="2800">
                <a:effectLst/>
                <a:latin typeface="NexusSerif"/>
                <a:ea typeface="Calibri" panose="020F0502020204030204" pitchFamily="34" charset="0"/>
                <a:cs typeface="Times New Roman" panose="02020603050405020304" pitchFamily="18" charset="0"/>
              </a:rPr>
              <a:t>i</a:t>
            </a:r>
            <a:r>
              <a:rPr lang="tr-TR">
                <a:latin typeface="NexusSerif"/>
              </a:rPr>
              <a:t>rrigasyon</a:t>
            </a:r>
            <a:r>
              <a:rPr lang="tr-TR" sz="2800">
                <a:effectLst/>
                <a:latin typeface="Calibri" panose="020F0502020204030204" pitchFamily="34" charset="0"/>
                <a:ea typeface="Calibri" panose="020F0502020204030204" pitchFamily="34" charset="0"/>
                <a:cs typeface="Times New Roman" panose="02020603050405020304" pitchFamily="18" charset="0"/>
              </a:rPr>
              <a:t> ve kontrol gruplarına ayrıldı.</a:t>
            </a:r>
            <a:endParaRPr lang="tr-TR" b="0" i="0">
              <a:solidFill>
                <a:srgbClr val="2E2E2E"/>
              </a:solidFill>
              <a:effectLst/>
              <a:latin typeface="NexusSerif"/>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Tüm denekler, zayıf uyum veya ciddi advers olaylar olmaksızın bu çalışmayı tamamladı. </a:t>
            </a:r>
            <a:endParaRPr lang="tr-TR" b="0" i="0">
              <a:solidFill>
                <a:srgbClr val="2E2E2E"/>
              </a:solidFill>
              <a:effectLst/>
              <a:latin typeface="NexusSerif"/>
            </a:endParaRPr>
          </a:p>
        </p:txBody>
      </p:sp>
    </p:spTree>
    <p:extLst>
      <p:ext uri="{BB962C8B-B14F-4D97-AF65-F5344CB8AC3E}">
        <p14:creationId xmlns:p14="http://schemas.microsoft.com/office/powerpoint/2010/main" val="1851100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621FFA-DEC7-4172-B93B-578A027C8B4A}"/>
              </a:ext>
            </a:extLst>
          </p:cNvPr>
          <p:cNvSpPr>
            <a:spLocks noGrp="1"/>
          </p:cNvSpPr>
          <p:nvPr>
            <p:ph type="title"/>
          </p:nvPr>
        </p:nvSpPr>
        <p:spPr/>
        <p:txBody>
          <a:bodyPr/>
          <a:lstStyle/>
          <a:p>
            <a:endParaRPr lang="tr-TR"/>
          </a:p>
        </p:txBody>
      </p:sp>
      <p:sp>
        <p:nvSpPr>
          <p:cNvPr id="9" name="İçerik Yer Tutucusu 8">
            <a:extLst>
              <a:ext uri="{FF2B5EF4-FFF2-40B4-BE49-F238E27FC236}">
                <a16:creationId xmlns:a16="http://schemas.microsoft.com/office/drawing/2014/main" id="{C7029E60-0033-4CFD-9325-D782E0BCFD69}"/>
              </a:ext>
            </a:extLst>
          </p:cNvPr>
          <p:cNvSpPr>
            <a:spLocks noGrp="1"/>
          </p:cNvSpPr>
          <p:nvPr>
            <p:ph idx="1"/>
          </p:nvPr>
        </p:nvSpPr>
        <p:spPr/>
        <p:txBody>
          <a:bodyPr/>
          <a:lstStyle/>
          <a:p>
            <a:endParaRPr lang="tr-TR"/>
          </a:p>
        </p:txBody>
      </p:sp>
      <p:pic>
        <p:nvPicPr>
          <p:cNvPr id="11" name="Resim 10">
            <a:extLst>
              <a:ext uri="{FF2B5EF4-FFF2-40B4-BE49-F238E27FC236}">
                <a16:creationId xmlns:a16="http://schemas.microsoft.com/office/drawing/2014/main" id="{28DF1E05-21AC-43A0-AFC5-7E63FBE3C2A1}"/>
              </a:ext>
            </a:extLst>
          </p:cNvPr>
          <p:cNvPicPr>
            <a:picLocks noChangeAspect="1"/>
          </p:cNvPicPr>
          <p:nvPr/>
        </p:nvPicPr>
        <p:blipFill>
          <a:blip r:embed="rId2"/>
          <a:stretch>
            <a:fillRect/>
          </a:stretch>
        </p:blipFill>
        <p:spPr>
          <a:xfrm>
            <a:off x="838200" y="354592"/>
            <a:ext cx="10515600" cy="6148816"/>
          </a:xfrm>
          <a:prstGeom prst="rect">
            <a:avLst/>
          </a:prstGeom>
        </p:spPr>
      </p:pic>
    </p:spTree>
    <p:extLst>
      <p:ext uri="{BB962C8B-B14F-4D97-AF65-F5344CB8AC3E}">
        <p14:creationId xmlns:p14="http://schemas.microsoft.com/office/powerpoint/2010/main" val="2178964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A506F8-ED83-4C6A-9B18-3B1729AC1C18}"/>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7AC3FA18-916D-4E45-9F47-1BF56FE769D5}"/>
              </a:ext>
            </a:extLst>
          </p:cNvPr>
          <p:cNvSpPr>
            <a:spLocks noGrp="1"/>
          </p:cNvSpPr>
          <p:nvPr>
            <p:ph idx="1"/>
          </p:nvPr>
        </p:nvSpPr>
        <p:spPr/>
        <p:txBody>
          <a:bodyPr/>
          <a:lstStyle/>
          <a:p>
            <a:r>
              <a:rPr lang="tr-TR" b="0" i="0">
                <a:solidFill>
                  <a:srgbClr val="2E2E2E"/>
                </a:solidFill>
                <a:effectLst/>
                <a:latin typeface="NexusSerif"/>
              </a:rPr>
              <a:t>Astım ve alerjik rinit (AR), pediatrik popülasyonda önemli küresel sağlık sorunları olan hava yolunun kronik inflamatuar hastalıklarıdır.</a:t>
            </a:r>
          </a:p>
          <a:p>
            <a:r>
              <a:rPr lang="tr-TR" sz="2800">
                <a:effectLst/>
                <a:latin typeface="Calibri" panose="020F0502020204030204" pitchFamily="34" charset="0"/>
                <a:ea typeface="Calibri" panose="020F0502020204030204" pitchFamily="34" charset="0"/>
                <a:cs typeface="Times New Roman" panose="02020603050405020304" pitchFamily="18" charset="0"/>
              </a:rPr>
              <a:t>Hem astım hem de AR, yaşam kalitesini ve okul performansını olumsuz etkiler ve önemli ekonomik yüklere neden olur.</a:t>
            </a:r>
          </a:p>
          <a:p>
            <a:r>
              <a:rPr lang="tr-TR" b="0" i="0">
                <a:solidFill>
                  <a:srgbClr val="2E2E2E"/>
                </a:solidFill>
                <a:effectLst/>
                <a:latin typeface="NexusSerif"/>
              </a:rPr>
              <a:t>Astımlı hastaların üçte ikisinden fazlasında aynı anda rinit vardır ve AR'li hastaların %20-50'sinde ayrıca solunum semptomları ve astımın klinik özellikleri vardır.</a:t>
            </a:r>
          </a:p>
        </p:txBody>
      </p:sp>
    </p:spTree>
    <p:extLst>
      <p:ext uri="{BB962C8B-B14F-4D97-AF65-F5344CB8AC3E}">
        <p14:creationId xmlns:p14="http://schemas.microsoft.com/office/powerpoint/2010/main" val="1404229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7B2BC7-CEA2-440A-8772-DD8FEC9D2B0F}"/>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50F47270-E760-42CA-99E9-E569F035FBD7}"/>
              </a:ext>
            </a:extLst>
          </p:cNvPr>
          <p:cNvSpPr>
            <a:spLocks noGrp="1"/>
          </p:cNvSpPr>
          <p:nvPr>
            <p:ph idx="1"/>
          </p:nvPr>
        </p:nvSpPr>
        <p:spPr>
          <a:xfrm>
            <a:off x="838200" y="1253331"/>
            <a:ext cx="10515600" cy="4351338"/>
          </a:xfrm>
        </p:spPr>
        <p:txBody>
          <a:bodyPr/>
          <a:lstStyle/>
          <a:p>
            <a:endParaRPr lang="tr-TR" b="0" i="0" dirty="0">
              <a:solidFill>
                <a:srgbClr val="2E2E2E"/>
              </a:solidFill>
              <a:effectLst/>
              <a:latin typeface="NexusSerif"/>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Müdahale grubu ve kontrol grubu arasında yaş, toplam IgE, eozinofil oranı, duyarlılık oranları, solunum fonksiyon testleri, PC20, FENO, AR şiddeti, ACT ve QQOL-ARK gibi temel özelliklerde fark yoktu. </a:t>
            </a: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Müdahale grubunda haftada medyan irrigasyon sıklığı 7 (5-7) gündü.</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2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Klinik olarak, irrigasyon grubundaki 4 hastada hafif kalıcı (%40.0) ve    6 hastada orta-şiddetli kalıcı (%60.0) AR varken kontrol grubundaki     3 hastada hafif kalıcı (%30.0), 1 hastada orta-şiddetli aralıklı (%10.0) ve 6 hastada (%60.0)orta-şiddetli kalıcı AR vardı. </a:t>
            </a:r>
            <a:endParaRPr kumimoji="0" lang="tr-TR" sz="2800" b="0" i="0" u="none" strike="noStrike" kern="1200" cap="none" spc="0" normalizeH="0" baseline="0" noProof="0">
              <a:ln>
                <a:noFill/>
              </a:ln>
              <a:solidFill>
                <a:prstClr val="black"/>
              </a:solidFill>
              <a:effectLst/>
              <a:uLnTx/>
              <a:uFillTx/>
              <a:latin typeface="Calibri" panose="020F0502020204030204"/>
              <a:ea typeface="+mn-ea"/>
              <a:cs typeface="+mn-cs"/>
            </a:endParaRPr>
          </a:p>
          <a:p>
            <a:pPr>
              <a:lnSpc>
                <a:spcPct val="107000"/>
              </a:lnSpc>
              <a:spcAft>
                <a:spcPts val="800"/>
              </a:spcAft>
            </a:pP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7699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811724-2F95-4C33-8616-9F5CC22ED54A}"/>
              </a:ext>
            </a:extLst>
          </p:cNvPr>
          <p:cNvSpPr>
            <a:spLocks noGrp="1"/>
          </p:cNvSpPr>
          <p:nvPr>
            <p:ph type="title"/>
          </p:nvPr>
        </p:nvSpPr>
        <p:spPr/>
        <p:txBody>
          <a:bodyPr/>
          <a:lstStyle/>
          <a:p>
            <a:endParaRPr lang="tr-TR"/>
          </a:p>
        </p:txBody>
      </p:sp>
      <p:pic>
        <p:nvPicPr>
          <p:cNvPr id="7" name="İçerik Yer Tutucusu 6">
            <a:extLst>
              <a:ext uri="{FF2B5EF4-FFF2-40B4-BE49-F238E27FC236}">
                <a16:creationId xmlns:a16="http://schemas.microsoft.com/office/drawing/2014/main" id="{D4ACEEB9-F56A-4668-A1C9-80D035A24BE5}"/>
              </a:ext>
            </a:extLst>
          </p:cNvPr>
          <p:cNvPicPr>
            <a:picLocks noGrp="1" noChangeAspect="1"/>
          </p:cNvPicPr>
          <p:nvPr>
            <p:ph idx="1"/>
          </p:nvPr>
        </p:nvPicPr>
        <p:blipFill>
          <a:blip r:embed="rId2"/>
          <a:stretch>
            <a:fillRect/>
          </a:stretch>
        </p:blipFill>
        <p:spPr>
          <a:xfrm>
            <a:off x="838200" y="552252"/>
            <a:ext cx="9279833" cy="5753496"/>
          </a:xfrm>
        </p:spPr>
      </p:pic>
    </p:spTree>
    <p:extLst>
      <p:ext uri="{BB962C8B-B14F-4D97-AF65-F5344CB8AC3E}">
        <p14:creationId xmlns:p14="http://schemas.microsoft.com/office/powerpoint/2010/main" val="4102036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811724-2F95-4C33-8616-9F5CC22ED54A}"/>
              </a:ext>
            </a:extLst>
          </p:cNvPr>
          <p:cNvSpPr>
            <a:spLocks noGrp="1"/>
          </p:cNvSpPr>
          <p:nvPr>
            <p:ph type="title"/>
          </p:nvPr>
        </p:nvSpPr>
        <p:spPr>
          <a:xfrm>
            <a:off x="1881809" y="4253036"/>
            <a:ext cx="7542685" cy="2267033"/>
          </a:xfrm>
        </p:spPr>
        <p:txBody>
          <a:bodyPr>
            <a:normAutofit/>
          </a:bodyPr>
          <a:lstStyle/>
          <a:p>
            <a:r>
              <a:rPr lang="tr-TR" sz="1600"/>
              <a:t>FVC, forced vital capacity; FEV1 , forced expiratory volume in 1 second </a:t>
            </a:r>
            <a:br>
              <a:rPr lang="tr-TR" sz="1600"/>
            </a:br>
            <a:r>
              <a:rPr lang="tr-TR" sz="1600"/>
              <a:t>PC20, provocative concentration of methacholine causing a 20% decrease in FEV1 </a:t>
            </a:r>
            <a:br>
              <a:rPr lang="tr-TR" sz="1600"/>
            </a:br>
            <a:r>
              <a:rPr lang="tr-TR" sz="1600"/>
              <a:t>FENO, fractional exhaled nitric oxide </a:t>
            </a:r>
            <a:br>
              <a:rPr lang="tr-TR" sz="1600"/>
            </a:br>
            <a:r>
              <a:rPr lang="tr-TR" sz="1600"/>
              <a:t>ACT, Asthma Control Test </a:t>
            </a:r>
            <a:br>
              <a:rPr lang="tr-TR" sz="1600"/>
            </a:br>
            <a:r>
              <a:rPr lang="tr-TR" sz="1600"/>
              <a:t>QQOL-ARK, Questionnaire for Quality-of-Life Specific to Allergic Rhinitis in Korean Children</a:t>
            </a:r>
          </a:p>
        </p:txBody>
      </p:sp>
      <p:pic>
        <p:nvPicPr>
          <p:cNvPr id="4" name="Resim 3">
            <a:extLst>
              <a:ext uri="{FF2B5EF4-FFF2-40B4-BE49-F238E27FC236}">
                <a16:creationId xmlns:a16="http://schemas.microsoft.com/office/drawing/2014/main" id="{CF601E9D-6F6A-4523-B598-BB74BBA74DF7}"/>
              </a:ext>
            </a:extLst>
          </p:cNvPr>
          <p:cNvPicPr>
            <a:picLocks noChangeAspect="1"/>
          </p:cNvPicPr>
          <p:nvPr/>
        </p:nvPicPr>
        <p:blipFill>
          <a:blip r:embed="rId2"/>
          <a:stretch>
            <a:fillRect/>
          </a:stretch>
        </p:blipFill>
        <p:spPr>
          <a:xfrm>
            <a:off x="2371144" y="1337286"/>
            <a:ext cx="7168478" cy="2915750"/>
          </a:xfrm>
          <a:prstGeom prst="rect">
            <a:avLst/>
          </a:prstGeom>
        </p:spPr>
      </p:pic>
      <p:pic>
        <p:nvPicPr>
          <p:cNvPr id="9" name="İçerik Yer Tutucusu 8">
            <a:extLst>
              <a:ext uri="{FF2B5EF4-FFF2-40B4-BE49-F238E27FC236}">
                <a16:creationId xmlns:a16="http://schemas.microsoft.com/office/drawing/2014/main" id="{C8A474F4-074A-4130-9818-F68F704E46A5}"/>
              </a:ext>
            </a:extLst>
          </p:cNvPr>
          <p:cNvPicPr>
            <a:picLocks noGrp="1" noChangeAspect="1"/>
          </p:cNvPicPr>
          <p:nvPr>
            <p:ph idx="1"/>
          </p:nvPr>
        </p:nvPicPr>
        <p:blipFill>
          <a:blip r:embed="rId3"/>
          <a:stretch>
            <a:fillRect/>
          </a:stretch>
        </p:blipFill>
        <p:spPr>
          <a:xfrm>
            <a:off x="838200" y="498559"/>
            <a:ext cx="8586294" cy="838727"/>
          </a:xfrm>
        </p:spPr>
      </p:pic>
    </p:spTree>
    <p:extLst>
      <p:ext uri="{BB962C8B-B14F-4D97-AF65-F5344CB8AC3E}">
        <p14:creationId xmlns:p14="http://schemas.microsoft.com/office/powerpoint/2010/main" val="4724266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4C5296-1471-4999-B89F-681DABE082FD}"/>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A26E6DCF-9B50-4F8D-982B-F94C78F052CF}"/>
              </a:ext>
            </a:extLst>
          </p:cNvPr>
          <p:cNvSpPr>
            <a:spLocks noGrp="1"/>
          </p:cNvSpPr>
          <p:nvPr>
            <p:ph idx="1"/>
          </p:nvPr>
        </p:nvSpPr>
        <p:spPr>
          <a:xfrm>
            <a:off x="838200" y="1253331"/>
            <a:ext cx="10515600" cy="4351338"/>
          </a:xfrm>
        </p:spPr>
        <p:txBody>
          <a:bodyPr/>
          <a:lstStyle/>
          <a:p>
            <a:pPr marL="0" indent="0">
              <a:buNone/>
            </a:pPr>
            <a:endParaRPr lang="tr-TR" dirty="0">
              <a:solidFill>
                <a:srgbClr val="2E2E2E"/>
              </a:solidFill>
              <a:latin typeface="NexusSerif"/>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Birincil son nokta için, NSI ile 12 haftalık tedavi, kontrol grubuyla karşılaştırıldığında BHR'de anlamlı iyileşme ile sonuçlandı</a:t>
            </a:r>
          </a:p>
          <a:p>
            <a:r>
              <a:rPr lang="tr-TR" sz="2800">
                <a:effectLst/>
                <a:latin typeface="Calibri" panose="020F0502020204030204" pitchFamily="34" charset="0"/>
                <a:ea typeface="Calibri" panose="020F0502020204030204" pitchFamily="34" charset="0"/>
                <a:cs typeface="Times New Roman" panose="02020603050405020304" pitchFamily="18" charset="0"/>
              </a:rPr>
              <a:t>12. haftadaki PC20, irrigasyon grubunda başlangıç ölçümlerinden daha yüksekti (P = 0.017), kontrol grubunda 0. hafta ile 12. hafta arasında PC20'de hiçbir fark gözlenmedi (P = 0.333). </a:t>
            </a:r>
          </a:p>
          <a:p>
            <a:r>
              <a:rPr lang="tr-TR" sz="2800">
                <a:effectLst/>
                <a:latin typeface="Calibri" panose="020F0502020204030204" pitchFamily="34" charset="0"/>
                <a:ea typeface="Calibri" panose="020F0502020204030204" pitchFamily="34" charset="0"/>
                <a:cs typeface="Times New Roman" panose="02020603050405020304" pitchFamily="18" charset="0"/>
              </a:rPr>
              <a:t>Ancak, irrigasyon ve kontrol grupları arasında PC20'deki değişikliklerin medyan değerinde hiçbir fark bulunmadı (2.91 mg/ mL [IQR, 0.26 ila 11.07] ve 0.61 mg/mL [IQR, -0.59 ila 3.13]) (P = 0.186).</a:t>
            </a:r>
            <a:endParaRPr lang="tr-TR" dirty="0"/>
          </a:p>
        </p:txBody>
      </p:sp>
    </p:spTree>
    <p:extLst>
      <p:ext uri="{BB962C8B-B14F-4D97-AF65-F5344CB8AC3E}">
        <p14:creationId xmlns:p14="http://schemas.microsoft.com/office/powerpoint/2010/main" val="1510446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76401C-CC59-42C1-A40B-5D6C90E498BF}"/>
              </a:ext>
            </a:extLst>
          </p:cNvPr>
          <p:cNvSpPr>
            <a:spLocks noGrp="1"/>
          </p:cNvSpPr>
          <p:nvPr>
            <p:ph type="title"/>
          </p:nvPr>
        </p:nvSpPr>
        <p:spPr/>
        <p:txBody>
          <a:bodyPr/>
          <a:lstStyle/>
          <a:p>
            <a:endParaRPr lang="tr-TR"/>
          </a:p>
        </p:txBody>
      </p:sp>
      <p:sp>
        <p:nvSpPr>
          <p:cNvPr id="4" name="İçerik Yer Tutucusu 3">
            <a:extLst>
              <a:ext uri="{FF2B5EF4-FFF2-40B4-BE49-F238E27FC236}">
                <a16:creationId xmlns:a16="http://schemas.microsoft.com/office/drawing/2014/main" id="{9BA90528-86FB-464B-B4CE-342DAB3A5850}"/>
              </a:ext>
            </a:extLst>
          </p:cNvPr>
          <p:cNvSpPr>
            <a:spLocks noGrp="1"/>
          </p:cNvSpPr>
          <p:nvPr>
            <p:ph idx="1"/>
          </p:nvPr>
        </p:nvSpPr>
        <p:spPr>
          <a:xfrm>
            <a:off x="583096" y="3631095"/>
            <a:ext cx="10770704" cy="2545867"/>
          </a:xfrm>
        </p:spPr>
        <p:txBody>
          <a:bodyPr>
            <a:normAutofit lnSpcReduction="10000"/>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0. ve 12. haftalar arasında FEV1’de %20 azalmaya neden olan provokatif metakolin konsantrasyonundaki değişiklik (PC20).</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12. haftada PC20, irrigasyon grubunda başlangıç ölçümlerinden daha yüksekti (P = 0.017), kontrol grubunda PC20’de anlamlı bir fark gözlenmedi (P = 0.333). *P &lt; 0.05</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endParaRPr lang="tr-TR"/>
          </a:p>
        </p:txBody>
      </p:sp>
      <p:pic>
        <p:nvPicPr>
          <p:cNvPr id="7" name="Resim 6">
            <a:extLst>
              <a:ext uri="{FF2B5EF4-FFF2-40B4-BE49-F238E27FC236}">
                <a16:creationId xmlns:a16="http://schemas.microsoft.com/office/drawing/2014/main" id="{7507B88F-7B2C-4DA3-A5A1-02005D76DBE6}"/>
              </a:ext>
            </a:extLst>
          </p:cNvPr>
          <p:cNvPicPr>
            <a:picLocks noChangeAspect="1"/>
          </p:cNvPicPr>
          <p:nvPr/>
        </p:nvPicPr>
        <p:blipFill>
          <a:blip r:embed="rId2"/>
          <a:stretch>
            <a:fillRect/>
          </a:stretch>
        </p:blipFill>
        <p:spPr>
          <a:xfrm>
            <a:off x="455338" y="40217"/>
            <a:ext cx="6369533" cy="3590878"/>
          </a:xfrm>
          <a:prstGeom prst="rect">
            <a:avLst/>
          </a:prstGeom>
        </p:spPr>
      </p:pic>
    </p:spTree>
    <p:extLst>
      <p:ext uri="{BB962C8B-B14F-4D97-AF65-F5344CB8AC3E}">
        <p14:creationId xmlns:p14="http://schemas.microsoft.com/office/powerpoint/2010/main" val="3972034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a:extLst>
              <a:ext uri="{FF2B5EF4-FFF2-40B4-BE49-F238E27FC236}">
                <a16:creationId xmlns:a16="http://schemas.microsoft.com/office/drawing/2014/main" id="{9BA90528-86FB-464B-B4CE-342DAB3A5850}"/>
              </a:ext>
            </a:extLst>
          </p:cNvPr>
          <p:cNvSpPr>
            <a:spLocks noGrp="1"/>
          </p:cNvSpPr>
          <p:nvPr>
            <p:ph idx="1"/>
          </p:nvPr>
        </p:nvSpPr>
        <p:spPr>
          <a:xfrm>
            <a:off x="583096" y="3631095"/>
            <a:ext cx="10770704" cy="2545867"/>
          </a:xfrm>
        </p:spPr>
        <p:txBody>
          <a:bodyPr>
            <a:normAutofit/>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12. haftadaki Astım kontrol test skoru, irrigasyon grubunda başlangıç ölçümlerinden daha yüksekti (P = 0.007)                                            kontrol grubunda ise herhangi bir fark gözlenmedi (P = 0.074). *P &lt; 0.05</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endParaRPr lang="tr-TR"/>
          </a:p>
        </p:txBody>
      </p:sp>
      <p:pic>
        <p:nvPicPr>
          <p:cNvPr id="5" name="Resim 4">
            <a:extLst>
              <a:ext uri="{FF2B5EF4-FFF2-40B4-BE49-F238E27FC236}">
                <a16:creationId xmlns:a16="http://schemas.microsoft.com/office/drawing/2014/main" id="{47BEE1DA-B581-4D02-A5A5-74070FE8001F}"/>
              </a:ext>
            </a:extLst>
          </p:cNvPr>
          <p:cNvPicPr>
            <a:picLocks noChangeAspect="1"/>
          </p:cNvPicPr>
          <p:nvPr/>
        </p:nvPicPr>
        <p:blipFill>
          <a:blip r:embed="rId2"/>
          <a:stretch>
            <a:fillRect/>
          </a:stretch>
        </p:blipFill>
        <p:spPr>
          <a:xfrm>
            <a:off x="583096" y="1"/>
            <a:ext cx="6877878" cy="3792616"/>
          </a:xfrm>
          <a:prstGeom prst="rect">
            <a:avLst/>
          </a:prstGeom>
        </p:spPr>
      </p:pic>
    </p:spTree>
    <p:extLst>
      <p:ext uri="{BB962C8B-B14F-4D97-AF65-F5344CB8AC3E}">
        <p14:creationId xmlns:p14="http://schemas.microsoft.com/office/powerpoint/2010/main" val="455046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a:extLst>
              <a:ext uri="{FF2B5EF4-FFF2-40B4-BE49-F238E27FC236}">
                <a16:creationId xmlns:a16="http://schemas.microsoft.com/office/drawing/2014/main" id="{9BA90528-86FB-464B-B4CE-342DAB3A5850}"/>
              </a:ext>
            </a:extLst>
          </p:cNvPr>
          <p:cNvSpPr>
            <a:spLocks noGrp="1"/>
          </p:cNvSpPr>
          <p:nvPr>
            <p:ph idx="1"/>
          </p:nvPr>
        </p:nvSpPr>
        <p:spPr>
          <a:xfrm>
            <a:off x="583096" y="3631095"/>
            <a:ext cx="10770704" cy="2545867"/>
          </a:xfrm>
        </p:spPr>
        <p:txBody>
          <a:bodyPr>
            <a:normAutofit lnSpcReduction="10000"/>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0. ve 12. haftalar arasında Koreli Çocuklarda Alerjik Rinit'e Özgü Yaşam Kalitesi Anketindeki Değişim (QQOL-ARK)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12. haftadaki QQOL-ARK skoru, irrigasyon grubunda başlangıç ölçümlerinden daha düşük (P = 0.028)                                                kontrol grubunda ise herhangi bir fark gözlenmedi (P = 0.112). *P &lt; 0.05</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endParaRPr lang="tr-TR"/>
          </a:p>
        </p:txBody>
      </p:sp>
      <p:pic>
        <p:nvPicPr>
          <p:cNvPr id="5" name="Resim 4">
            <a:extLst>
              <a:ext uri="{FF2B5EF4-FFF2-40B4-BE49-F238E27FC236}">
                <a16:creationId xmlns:a16="http://schemas.microsoft.com/office/drawing/2014/main" id="{CE800329-918E-4183-9189-E832588BE891}"/>
              </a:ext>
            </a:extLst>
          </p:cNvPr>
          <p:cNvPicPr>
            <a:picLocks noChangeAspect="1"/>
          </p:cNvPicPr>
          <p:nvPr/>
        </p:nvPicPr>
        <p:blipFill>
          <a:blip r:embed="rId2"/>
          <a:stretch>
            <a:fillRect/>
          </a:stretch>
        </p:blipFill>
        <p:spPr>
          <a:xfrm>
            <a:off x="583095" y="365125"/>
            <a:ext cx="6042991" cy="3387737"/>
          </a:xfrm>
          <a:prstGeom prst="rect">
            <a:avLst/>
          </a:prstGeom>
        </p:spPr>
      </p:pic>
    </p:spTree>
    <p:extLst>
      <p:ext uri="{BB962C8B-B14F-4D97-AF65-F5344CB8AC3E}">
        <p14:creationId xmlns:p14="http://schemas.microsoft.com/office/powerpoint/2010/main" val="6682712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a:extLst>
              <a:ext uri="{FF2B5EF4-FFF2-40B4-BE49-F238E27FC236}">
                <a16:creationId xmlns:a16="http://schemas.microsoft.com/office/drawing/2014/main" id="{9BA90528-86FB-464B-B4CE-342DAB3A5850}"/>
              </a:ext>
            </a:extLst>
          </p:cNvPr>
          <p:cNvSpPr>
            <a:spLocks noGrp="1"/>
          </p:cNvSpPr>
          <p:nvPr>
            <p:ph idx="1"/>
          </p:nvPr>
        </p:nvSpPr>
        <p:spPr>
          <a:xfrm>
            <a:off x="5897216" y="649357"/>
            <a:ext cx="5456583" cy="5527605"/>
          </a:xfrm>
        </p:spPr>
        <p:txBody>
          <a:bodyPr>
            <a:normAutofit/>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0. ve 12. haftalar arasında AR şiddeti dağılımındaki değişiklik.</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a:latin typeface="NexusSerif"/>
                <a:cs typeface="Times New Roman" panose="02020603050405020304" pitchFamily="18" charset="0"/>
              </a:rPr>
              <a:t>İ</a:t>
            </a:r>
            <a:r>
              <a:rPr lang="tr-TR">
                <a:latin typeface="NexusSerif"/>
              </a:rPr>
              <a:t>rrigasyon</a:t>
            </a:r>
            <a:r>
              <a:rPr lang="tr-TR" sz="2800">
                <a:effectLst/>
                <a:latin typeface="Calibri" panose="020F0502020204030204" pitchFamily="34" charset="0"/>
                <a:ea typeface="Calibri" panose="020F0502020204030204" pitchFamily="34" charset="0"/>
                <a:cs typeface="Times New Roman" panose="02020603050405020304" pitchFamily="18" charset="0"/>
              </a:rPr>
              <a:t> grubunda </a:t>
            </a:r>
            <a:r>
              <a:rPr lang="tr-TR">
                <a:latin typeface="Calibri" panose="020F0502020204030204" pitchFamily="34" charset="0"/>
                <a:ea typeface="Calibri" panose="020F0502020204030204" pitchFamily="34" charset="0"/>
                <a:cs typeface="Times New Roman" panose="02020603050405020304" pitchFamily="18" charset="0"/>
              </a:rPr>
              <a:t>o</a:t>
            </a:r>
            <a:r>
              <a:rPr lang="tr-TR" sz="2800">
                <a:effectLst/>
                <a:latin typeface="Calibri" panose="020F0502020204030204" pitchFamily="34" charset="0"/>
                <a:ea typeface="Calibri" panose="020F0502020204030204" pitchFamily="34" charset="0"/>
                <a:cs typeface="Times New Roman" panose="02020603050405020304" pitchFamily="18" charset="0"/>
              </a:rPr>
              <a:t>rta-şiddetli kalıcı AR'li hastaların oranı %60'tan %30'a düşerken (P = 0.003), kontrol grubunda AR şiddeti dağılımında anlamlı bir fark bulunmadı (P = 0.094). *P &lt; 0.05</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endParaRPr lang="tr-TR"/>
          </a:p>
        </p:txBody>
      </p:sp>
      <p:pic>
        <p:nvPicPr>
          <p:cNvPr id="6" name="Resim 5">
            <a:extLst>
              <a:ext uri="{FF2B5EF4-FFF2-40B4-BE49-F238E27FC236}">
                <a16:creationId xmlns:a16="http://schemas.microsoft.com/office/drawing/2014/main" id="{0A145DEF-DB16-49F4-9A1D-87E57280E35F}"/>
              </a:ext>
            </a:extLst>
          </p:cNvPr>
          <p:cNvPicPr>
            <a:picLocks noChangeAspect="1"/>
          </p:cNvPicPr>
          <p:nvPr/>
        </p:nvPicPr>
        <p:blipFill>
          <a:blip r:embed="rId2"/>
          <a:stretch>
            <a:fillRect/>
          </a:stretch>
        </p:blipFill>
        <p:spPr>
          <a:xfrm>
            <a:off x="-133143" y="0"/>
            <a:ext cx="5248482" cy="6858000"/>
          </a:xfrm>
          <a:prstGeom prst="rect">
            <a:avLst/>
          </a:prstGeom>
        </p:spPr>
      </p:pic>
    </p:spTree>
    <p:extLst>
      <p:ext uri="{BB962C8B-B14F-4D97-AF65-F5344CB8AC3E}">
        <p14:creationId xmlns:p14="http://schemas.microsoft.com/office/powerpoint/2010/main" val="4134787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C4119D-6EA8-4BA4-AB7D-EC55408C1DD0}"/>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55517C9B-CA27-47B6-9779-80EAA3631C28}"/>
              </a:ext>
            </a:extLst>
          </p:cNvPr>
          <p:cNvSpPr>
            <a:spLocks noGrp="1"/>
          </p:cNvSpPr>
          <p:nvPr>
            <p:ph idx="1"/>
          </p:nvPr>
        </p:nvSpPr>
        <p:spPr/>
        <p:txBody>
          <a:bodyPr>
            <a:normAutofit fontScale="92500"/>
          </a:bodyPr>
          <a:lstStyle/>
          <a:p>
            <a:r>
              <a:rPr lang="tr-TR" sz="2800">
                <a:effectLst/>
                <a:latin typeface="Calibri" panose="020F0502020204030204" pitchFamily="34" charset="0"/>
                <a:ea typeface="Calibri" panose="020F0502020204030204" pitchFamily="34" charset="0"/>
                <a:cs typeface="Times New Roman" panose="02020603050405020304" pitchFamily="18" charset="0"/>
              </a:rPr>
              <a:t>Her iki grupta da tedavi öncesi ve sonrası arasında FEV1, FENO veya nazal sekresyonlardaki eozinofil oranlarında fark yoktu (tümü P &gt; 0.05). </a:t>
            </a:r>
          </a:p>
          <a:p>
            <a:r>
              <a:rPr lang="tr-TR">
                <a:latin typeface="Calibri" panose="020F0502020204030204" pitchFamily="34" charset="0"/>
                <a:ea typeface="Calibri" panose="020F0502020204030204" pitchFamily="34" charset="0"/>
                <a:cs typeface="Times New Roman" panose="02020603050405020304" pitchFamily="18" charset="0"/>
              </a:rPr>
              <a:t>İ</a:t>
            </a:r>
            <a:r>
              <a:rPr lang="tr-TR" sz="2800">
                <a:effectLst/>
                <a:latin typeface="Calibri" panose="020F0502020204030204" pitchFamily="34" charset="0"/>
                <a:ea typeface="Calibri" panose="020F0502020204030204" pitchFamily="34" charset="0"/>
                <a:cs typeface="Times New Roman" panose="02020603050405020304" pitchFamily="18" charset="0"/>
              </a:rPr>
              <a:t>rrigasyon grubundaki 10 hastadan 1'inde (%10) ve kontrol grubundaki 10 hastadan 3'ünde (%30), oral kortikosteroid veya acil servis ziyareti gerektiren bir astım alevlenmesi öyküsü vardı (P = 0.582).</a:t>
            </a:r>
          </a:p>
          <a:p>
            <a:r>
              <a:rPr lang="tr-TR" sz="2800">
                <a:effectLst/>
                <a:latin typeface="Calibri" panose="020F0502020204030204" pitchFamily="34" charset="0"/>
                <a:ea typeface="Calibri" panose="020F0502020204030204" pitchFamily="34" charset="0"/>
                <a:cs typeface="Times New Roman" panose="02020603050405020304" pitchFamily="18" charset="0"/>
              </a:rPr>
              <a:t>İrrigasyon grubundaki üç hasta kulak ağrısı, kulakta dolgunluk ve/veya burun kanamasından şikayet etti, ancak hepsi 3 gün içinde ek ilaç kullanmadan iyileşti. </a:t>
            </a:r>
          </a:p>
          <a:p>
            <a:r>
              <a:rPr lang="tr-TR" sz="2800">
                <a:effectLst/>
                <a:latin typeface="Calibri" panose="020F0502020204030204" pitchFamily="34" charset="0"/>
                <a:ea typeface="Calibri" panose="020F0502020204030204" pitchFamily="34" charset="0"/>
                <a:cs typeface="Times New Roman" panose="02020603050405020304" pitchFamily="18" charset="0"/>
              </a:rPr>
              <a:t>NSI'nin kesilmesine neden olan hiçbir ciddi advers olay kaydedilmemiştir.</a:t>
            </a:r>
            <a:endParaRPr lang="tr-TR" dirty="0"/>
          </a:p>
        </p:txBody>
      </p:sp>
    </p:spTree>
    <p:extLst>
      <p:ext uri="{BB962C8B-B14F-4D97-AF65-F5344CB8AC3E}">
        <p14:creationId xmlns:p14="http://schemas.microsoft.com/office/powerpoint/2010/main" val="3328167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86865C-150C-4509-B0E8-0C30504D5B23}"/>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C202FE4B-36EF-4ACD-A1EA-AABD024C9B95}"/>
              </a:ext>
            </a:extLst>
          </p:cNvPr>
          <p:cNvSpPr>
            <a:spLocks noGrp="1"/>
          </p:cNvSpPr>
          <p:nvPr>
            <p:ph idx="1"/>
          </p:nvPr>
        </p:nvSpPr>
        <p:spPr/>
        <p:txBody>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Bildiğimiz kadarıyla bu, NSI'nin astımlı çocuklarda BHR'yi azaltmada etkili olduğunu gösteren ilk randomize kontrollü çalışmadır.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endParaRPr lang="tr-TR" b="0" i="0" dirty="0">
              <a:solidFill>
                <a:srgbClr val="2E2E2E"/>
              </a:solidFill>
              <a:effectLst/>
              <a:latin typeface="NexusSerif"/>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Sonuçlarımız, AR'li çocuklarda NSI sonrası semptom skorlarının ve intranazal kortikosteroidler ve antihistaminikler gibi ilaç ihtiyacının azaldığını gösteren önceki çalışmaların sonuçlarıyla örtüşmektedir.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583055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0E5FDC-A0CC-487E-A185-2061D7E3664C}"/>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A7764AA2-BCE8-4BA1-AD07-70D168BB2D53}"/>
              </a:ext>
            </a:extLst>
          </p:cNvPr>
          <p:cNvSpPr>
            <a:spLocks noGrp="1"/>
          </p:cNvSpPr>
          <p:nvPr>
            <p:ph idx="1"/>
          </p:nvPr>
        </p:nvSpPr>
        <p:spPr/>
        <p:txBody>
          <a:bodyPr>
            <a:normAutofit/>
          </a:bodyPr>
          <a:lstStyle/>
          <a:p>
            <a:r>
              <a:rPr lang="tr-TR" b="0" i="0">
                <a:solidFill>
                  <a:srgbClr val="2E2E2E"/>
                </a:solidFill>
                <a:effectLst/>
                <a:latin typeface="NexusSerif"/>
              </a:rPr>
              <a:t>AR'li hastalarda doğrudan veya dolaylı uyaranlara karşı bronş aşırı duyarlılığı (BHR) sıklıkla gözlenir ve sıklıkla AR tedavisinden sonra düzelir.</a:t>
            </a:r>
          </a:p>
          <a:p>
            <a:r>
              <a:rPr lang="tr-TR" b="0" i="0">
                <a:solidFill>
                  <a:srgbClr val="2E2E2E"/>
                </a:solidFill>
                <a:effectLst/>
                <a:latin typeface="NexusSerif"/>
              </a:rPr>
              <a:t>AR'li hastalar doğrudan bir alerjene maruz kaldıklarında, inflamatuar mediatörler, postnazal akıntı ve sistemik dolaşım yoluyla alt hava yollarına yayılarak bronş epitelinin bozulmasına neden olabilir.</a:t>
            </a:r>
          </a:p>
        </p:txBody>
      </p:sp>
    </p:spTree>
    <p:extLst>
      <p:ext uri="{BB962C8B-B14F-4D97-AF65-F5344CB8AC3E}">
        <p14:creationId xmlns:p14="http://schemas.microsoft.com/office/powerpoint/2010/main" val="19351777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10A98C-AB42-4591-BE26-BF5DBDD39395}"/>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0F97DAAF-AF6A-47C8-8144-D374F9520EF6}"/>
              </a:ext>
            </a:extLst>
          </p:cNvPr>
          <p:cNvSpPr>
            <a:spLocks noGrp="1"/>
          </p:cNvSpPr>
          <p:nvPr>
            <p:ph idx="1"/>
          </p:nvPr>
        </p:nvSpPr>
        <p:spPr/>
        <p:txBody>
          <a:bodyPr>
            <a:normAutofit fontScale="92500" lnSpcReduction="20000"/>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Prospektif bir Çin çalışmasında, 12 hafta boyunca NSI ve intranazal kortikosteroidlerin kombinasyon tedavisini alan AR'li 2-15 yaş arası hastalar, tek başına intranazal kortikosteroid kullananlara kıyasla AR semptomlarında anlamlı iyileşme ve intranazal kortikosteroid dozunda azalma gösterdi.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Tayland'da randomize, çift kör bir çalışma, 4 haftalık hipertonik nazal irrigasyondan sonra nazal semptom skorlarının ve antihistamin tüketiminin önemli ölçüde azaldığını bildirdi.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Yakın tarihli bir sistematik derleme, AR'li çocuklarda NSI'nin intranazal steroidlere ve antihistaminiklere güvenli ve kabul edilebilir bir alternatif olabileceğini öne sürdü.</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73107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6AD564-64AE-4FFB-906E-E8169F2E80C5}"/>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492E880E-D2A2-4F7D-963D-2323897A0608}"/>
              </a:ext>
            </a:extLst>
          </p:cNvPr>
          <p:cNvSpPr>
            <a:spLocks noGrp="1"/>
          </p:cNvSpPr>
          <p:nvPr>
            <p:ph idx="1"/>
          </p:nvPr>
        </p:nvSpPr>
        <p:spPr/>
        <p:txBody>
          <a:bodyPr>
            <a:normAutofit/>
          </a:bodyPr>
          <a:lstStyle/>
          <a:p>
            <a:endParaRPr lang="tr-TR" b="0" i="0" dirty="0">
              <a:solidFill>
                <a:srgbClr val="2E2E2E"/>
              </a:solidFill>
              <a:effectLst/>
              <a:latin typeface="NexusSerif"/>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NSI'nin çocuklarda BHR üzerindeki etkilerini araştıran daha önce sadece iki çalışma yapılmıştır.</a:t>
            </a:r>
          </a:p>
          <a:p>
            <a:r>
              <a:rPr lang="tr-TR" sz="2800">
                <a:effectLst/>
                <a:latin typeface="Calibri" panose="020F0502020204030204" pitchFamily="34" charset="0"/>
                <a:ea typeface="Calibri" panose="020F0502020204030204" pitchFamily="34" charset="0"/>
                <a:cs typeface="Times New Roman" panose="02020603050405020304" pitchFamily="18" charset="0"/>
              </a:rPr>
              <a:t>Tsao ve ark. astım ve AR'li çocuklarda 12 haftalık NSI öncesi ve sonrası PC20'yi karşılaştırdı. NSI'den sonra BHR'de anlamlı bir iyileşme ortaya koyamadılar.</a:t>
            </a: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Oliveira ve ark. astımlı ve AR'li çocuklarda bir aylık NSI'den sonra PC20'de bir artış bulamadılar. </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764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A0B0A3-B7D0-44A4-8021-0CB788F6BFD5}"/>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BFA88411-60E5-4B89-BDF4-8E930D8B0CEB}"/>
              </a:ext>
            </a:extLst>
          </p:cNvPr>
          <p:cNvSpPr>
            <a:spLocks noGrp="1"/>
          </p:cNvSpPr>
          <p:nvPr>
            <p:ph idx="1"/>
          </p:nvPr>
        </p:nvSpPr>
        <p:spPr/>
        <p:txBody>
          <a:bodyPr/>
          <a:lstStyle/>
          <a:p>
            <a:r>
              <a:rPr lang="tr-TR" sz="2800">
                <a:effectLst/>
                <a:latin typeface="Calibri" panose="020F0502020204030204" pitchFamily="34" charset="0"/>
                <a:ea typeface="Calibri" panose="020F0502020204030204" pitchFamily="34" charset="0"/>
                <a:cs typeface="Times New Roman" panose="02020603050405020304" pitchFamily="18" charset="0"/>
              </a:rPr>
              <a:t>Bu çalışmaların sonuçları ile mevcut çalışma arasındaki fark, NSI'nin sıklığı ve süresi ile hastanın tedaviye uyumundan kaynaklanıyor olabilir. </a:t>
            </a:r>
            <a:endParaRPr lang="tr-TR" b="0" i="0">
              <a:solidFill>
                <a:srgbClr val="2E2E2E"/>
              </a:solidFill>
              <a:effectLst/>
              <a:latin typeface="NexusSerif"/>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NSI'yi, önceki çalışmalardan daha uzun bir süre için, astım ve AR için geleneksel ilaçlara ek olarak günde iki kez uygulandı. </a:t>
            </a:r>
          </a:p>
          <a:p>
            <a:r>
              <a:rPr lang="tr-TR" sz="2800">
                <a:effectLst/>
                <a:latin typeface="Calibri" panose="020F0502020204030204" pitchFamily="34" charset="0"/>
                <a:ea typeface="Calibri" panose="020F0502020204030204" pitchFamily="34" charset="0"/>
                <a:cs typeface="Times New Roman" panose="02020603050405020304" pitchFamily="18" charset="0"/>
              </a:rPr>
              <a:t>Bu çalışmada, eğitimli bir hemşire, tüm denekleri ilk klinik ziyaretlerinde NSI'nin nasıl yapılacağı konusunda eğitmiştir ve bir yardımcı araştırmacı, NSI'ye uyumlarını artırmak için her ay denekleri aramıştır veya bir araya gelmişlerdir.</a:t>
            </a:r>
            <a:endParaRPr lang="tr-TR" dirty="0"/>
          </a:p>
        </p:txBody>
      </p:sp>
    </p:spTree>
    <p:extLst>
      <p:ext uri="{BB962C8B-B14F-4D97-AF65-F5344CB8AC3E}">
        <p14:creationId xmlns:p14="http://schemas.microsoft.com/office/powerpoint/2010/main" val="37446154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F52042-C664-485C-A1C0-063AEFC7726E}"/>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D100D692-E145-446F-9F96-C446C9F39420}"/>
              </a:ext>
            </a:extLst>
          </p:cNvPr>
          <p:cNvSpPr>
            <a:spLocks noGrp="1"/>
          </p:cNvSpPr>
          <p:nvPr>
            <p:ph idx="1"/>
          </p:nvPr>
        </p:nvSpPr>
        <p:spPr/>
        <p:txBody>
          <a:bodyPr>
            <a:normAutofit/>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NSI, solunum yolu hastalıkları için etkili bir tedavi seçeneği olsa da, hasta korkusu ve intoleransı nedeniyle pediatrik ortamda NSI'ye uyumu sürdürmek zordur.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Ancak bu çalışmada, haftada ortalama irrigasyon sıklığı 6 gündü ve hastaların yaklaşık %60'ı, tüm çalışma süresi boyunca bir seansı kaçırmadan günlük olarak NSI'yi tamamen gerçekleştirdi.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Olumsuz olayları azaltmak ve uyumu artırmak için NSI'ye ihtiyaç duyan tüm çocuklarda uygun eğitim gereklidir.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24628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A4BBBF-FD1E-4445-BD00-33684782F01A}"/>
              </a:ext>
            </a:extLst>
          </p:cNvPr>
          <p:cNvSpPr>
            <a:spLocks noGrp="1"/>
          </p:cNvSpPr>
          <p:nvPr>
            <p:ph type="title"/>
          </p:nvPr>
        </p:nvSpPr>
        <p:spPr/>
        <p:txBody>
          <a:bodyPr/>
          <a:lstStyle/>
          <a:p>
            <a:r>
              <a:rPr lang="tr-TR" b="0" i="0" dirty="0">
                <a:effectLst/>
              </a:rPr>
              <a:t>SINIRLAMALAR</a:t>
            </a:r>
            <a:br>
              <a:rPr lang="tr-TR" b="0" i="0" dirty="0">
                <a:solidFill>
                  <a:srgbClr val="505050"/>
                </a:solidFill>
                <a:effectLst/>
                <a:latin typeface="NexusSerif"/>
              </a:rPr>
            </a:br>
            <a:endParaRPr lang="tr-TR" dirty="0"/>
          </a:p>
        </p:txBody>
      </p:sp>
      <p:sp>
        <p:nvSpPr>
          <p:cNvPr id="3" name="İçerik Yer Tutucusu 2">
            <a:extLst>
              <a:ext uri="{FF2B5EF4-FFF2-40B4-BE49-F238E27FC236}">
                <a16:creationId xmlns:a16="http://schemas.microsoft.com/office/drawing/2014/main" id="{A15B3A72-8D50-42A7-AE7B-12BA5B1C1823}"/>
              </a:ext>
            </a:extLst>
          </p:cNvPr>
          <p:cNvSpPr>
            <a:spLocks noGrp="1"/>
          </p:cNvSpPr>
          <p:nvPr>
            <p:ph idx="1"/>
          </p:nvPr>
        </p:nvSpPr>
        <p:spPr/>
        <p:txBody>
          <a:bodyPr>
            <a:normAutofit/>
          </a:bodyPr>
          <a:lstStyle/>
          <a:p>
            <a:pPr algn="l"/>
            <a:r>
              <a:rPr lang="tr-TR" sz="2800">
                <a:effectLst/>
                <a:latin typeface="Calibri" panose="020F0502020204030204" pitchFamily="34" charset="0"/>
                <a:ea typeface="Calibri" panose="020F0502020204030204" pitchFamily="34" charset="0"/>
                <a:cs typeface="Times New Roman" panose="02020603050405020304" pitchFamily="18" charset="0"/>
              </a:rPr>
              <a:t>İlk olarak, mevsimsel değişikliklerin AR ve astım semptomları üzerindeki etkisi tam olarak dikkate alınmadı, ancak her hastada yüksek sayıda duyarlı polen bulunan mevsimlerden kaçınılmaya çalışıldı. </a:t>
            </a:r>
          </a:p>
          <a:p>
            <a:pPr algn="l"/>
            <a:r>
              <a:rPr lang="tr-TR" sz="2800">
                <a:effectLst/>
                <a:latin typeface="Calibri" panose="020F0502020204030204" pitchFamily="34" charset="0"/>
                <a:ea typeface="Calibri" panose="020F0502020204030204" pitchFamily="34" charset="0"/>
                <a:cs typeface="Times New Roman" panose="02020603050405020304" pitchFamily="18" charset="0"/>
              </a:rPr>
              <a:t>Neyse ki, bu çalışmada irrigasyon ve kontrol grupları arasında aeroalerjen duyarlılığı oranlarında hiçbir fark bulunmadı. </a:t>
            </a:r>
          </a:p>
        </p:txBody>
      </p:sp>
    </p:spTree>
    <p:extLst>
      <p:ext uri="{BB962C8B-B14F-4D97-AF65-F5344CB8AC3E}">
        <p14:creationId xmlns:p14="http://schemas.microsoft.com/office/powerpoint/2010/main" val="8108141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A4BBBF-FD1E-4445-BD00-33684782F01A}"/>
              </a:ext>
            </a:extLst>
          </p:cNvPr>
          <p:cNvSpPr>
            <a:spLocks noGrp="1"/>
          </p:cNvSpPr>
          <p:nvPr>
            <p:ph type="title"/>
          </p:nvPr>
        </p:nvSpPr>
        <p:spPr/>
        <p:txBody>
          <a:bodyPr/>
          <a:lstStyle/>
          <a:p>
            <a:r>
              <a:rPr lang="tr-TR" b="0" i="0" dirty="0">
                <a:effectLst/>
              </a:rPr>
              <a:t>SINIRLAMALAR</a:t>
            </a:r>
            <a:br>
              <a:rPr lang="tr-TR" b="0" i="0" dirty="0">
                <a:solidFill>
                  <a:srgbClr val="505050"/>
                </a:solidFill>
                <a:effectLst/>
                <a:latin typeface="NexusSerif"/>
              </a:rPr>
            </a:br>
            <a:endParaRPr lang="tr-TR" dirty="0"/>
          </a:p>
        </p:txBody>
      </p:sp>
      <p:sp>
        <p:nvSpPr>
          <p:cNvPr id="3" name="İçerik Yer Tutucusu 2">
            <a:extLst>
              <a:ext uri="{FF2B5EF4-FFF2-40B4-BE49-F238E27FC236}">
                <a16:creationId xmlns:a16="http://schemas.microsoft.com/office/drawing/2014/main" id="{A15B3A72-8D50-42A7-AE7B-12BA5B1C1823}"/>
              </a:ext>
            </a:extLst>
          </p:cNvPr>
          <p:cNvSpPr>
            <a:spLocks noGrp="1"/>
          </p:cNvSpPr>
          <p:nvPr>
            <p:ph idx="1"/>
          </p:nvPr>
        </p:nvSpPr>
        <p:spPr/>
        <p:txBody>
          <a:bodyPr>
            <a:normAutofit fontScale="92500"/>
          </a:bodyPr>
          <a:lstStyle/>
          <a:p>
            <a:pPr algn="l"/>
            <a:r>
              <a:rPr lang="tr-TR" sz="2800">
                <a:effectLst/>
                <a:latin typeface="Calibri" panose="020F0502020204030204" pitchFamily="34" charset="0"/>
                <a:ea typeface="Calibri" panose="020F0502020204030204" pitchFamily="34" charset="0"/>
                <a:cs typeface="Times New Roman" panose="02020603050405020304" pitchFamily="18" charset="0"/>
              </a:rPr>
              <a:t>İkincisi, bu çalışma kör bir şekilde yapılmadığından, irrigasyon grubunun subjektif semptom skorları yanlı olabilir. Bununla birlikte, denekler mekanik temizliğin gerçekleştiğini hissedeceğinden, çift kör, plasebo kontrollü bir klinik çalışma imkansızdır. Bu önyargının üstesinden gelmek için, birincil sonuç olarak PC20'nin objektif ölçümünü seçildi.</a:t>
            </a:r>
            <a:endParaRPr lang="tr-TR"/>
          </a:p>
          <a:p>
            <a:pPr algn="l"/>
            <a:r>
              <a:rPr lang="tr-TR" sz="2800">
                <a:effectLst/>
                <a:latin typeface="Calibri" panose="020F0502020204030204" pitchFamily="34" charset="0"/>
                <a:ea typeface="Calibri" panose="020F0502020204030204" pitchFamily="34" charset="0"/>
                <a:cs typeface="Times New Roman" panose="02020603050405020304" pitchFamily="18" charset="0"/>
              </a:rPr>
              <a:t>Ek olarak, PC20'nin medyan değerlerinde irrigasyon ve kontrol grupları arasında anlamlı bir fark olmamasına rağmen, tedavi grubundaki PC20'nin standart sapması kontrol grubundan daha yüksekti.</a:t>
            </a:r>
          </a:p>
          <a:p>
            <a:pPr algn="l"/>
            <a:r>
              <a:rPr lang="tr-TR">
                <a:latin typeface="Calibri" panose="020F0502020204030204" pitchFamily="34" charset="0"/>
                <a:ea typeface="Calibri" panose="020F0502020204030204" pitchFamily="34" charset="0"/>
                <a:cs typeface="Times New Roman" panose="02020603050405020304" pitchFamily="18" charset="0"/>
              </a:rPr>
              <a:t>Bunların yanı sıra ç</a:t>
            </a:r>
            <a:r>
              <a:rPr lang="tr-TR" sz="2800">
                <a:effectLst/>
                <a:latin typeface="Calibri" panose="020F0502020204030204" pitchFamily="34" charset="0"/>
                <a:ea typeface="Calibri" panose="020F0502020204030204" pitchFamily="34" charset="0"/>
                <a:cs typeface="Times New Roman" panose="02020603050405020304" pitchFamily="18" charset="0"/>
              </a:rPr>
              <a:t>alışmanın güçlü yönleri, ileriye dönük tasarımına, sıkı kriterlere göre yüksek oranda seçilmiş hastalara ve çalışma sırasında takip kaybı olmamasına dayanmaktadır.</a:t>
            </a:r>
            <a:endParaRPr lang="tr-TR" dirty="0"/>
          </a:p>
        </p:txBody>
      </p:sp>
    </p:spTree>
    <p:extLst>
      <p:ext uri="{BB962C8B-B14F-4D97-AF65-F5344CB8AC3E}">
        <p14:creationId xmlns:p14="http://schemas.microsoft.com/office/powerpoint/2010/main" val="18445781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7691E3-EDF2-4BAA-BE25-2E3D84E18067}"/>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id="{A3AD0BD3-E39D-47C2-946E-5E14E7F6AD4A}"/>
              </a:ext>
            </a:extLst>
          </p:cNvPr>
          <p:cNvSpPr>
            <a:spLocks noGrp="1"/>
          </p:cNvSpPr>
          <p:nvPr>
            <p:ph idx="1"/>
          </p:nvPr>
        </p:nvSpPr>
        <p:spPr/>
        <p:txBody>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12 hafta boyunca NSI ile tedavi, astımlı ve AR'li çocuklarda BHR'yi, astım kontrol durumunu ve yaşam kalitesini iyileştirdi.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Bu sonuçlar, astım ve AR'de NSI'nin klinik değerinin kanıtını sağlar.</a:t>
            </a:r>
            <a:endParaRPr lang="tr-TR" b="0" i="0">
              <a:solidFill>
                <a:srgbClr val="2E2E2E"/>
              </a:solidFill>
              <a:effectLst/>
              <a:latin typeface="NexusSerif"/>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NSI, basit, ucuz, güvenli ve etkili bir prosedür olduğu için potansiyel bir ek tedavi seçeneğidir.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79854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94749E-AE3F-46D0-BAF7-0204C29013E5}"/>
              </a:ext>
            </a:extLst>
          </p:cNvPr>
          <p:cNvSpPr>
            <a:spLocks noGrp="1"/>
          </p:cNvSpPr>
          <p:nvPr>
            <p:ph idx="1"/>
          </p:nvPr>
        </p:nvSpPr>
        <p:spPr/>
        <p:txBody>
          <a:bodyPr/>
          <a:lstStyle/>
          <a:p>
            <a:endParaRPr lang="tr-TR" dirty="0"/>
          </a:p>
          <a:p>
            <a:endParaRPr lang="tr-TR" dirty="0"/>
          </a:p>
          <a:p>
            <a:endParaRPr lang="tr-TR" dirty="0"/>
          </a:p>
          <a:p>
            <a:endParaRPr lang="tr-TR" dirty="0"/>
          </a:p>
          <a:p>
            <a:endParaRPr lang="tr-TR" dirty="0"/>
          </a:p>
          <a:p>
            <a:endParaRPr lang="tr-TR" dirty="0"/>
          </a:p>
          <a:p>
            <a:r>
              <a:rPr lang="tr-TR" dirty="0"/>
              <a:t>DİNLEDİĞİNİZ İÇİN TEŞEKKÜRLER..</a:t>
            </a:r>
          </a:p>
        </p:txBody>
      </p:sp>
    </p:spTree>
    <p:extLst>
      <p:ext uri="{BB962C8B-B14F-4D97-AF65-F5344CB8AC3E}">
        <p14:creationId xmlns:p14="http://schemas.microsoft.com/office/powerpoint/2010/main" val="2831139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A97A02-CCF5-47EF-AB13-4C17D7A77CD8}"/>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6671AEC9-7CB0-4BCF-8D18-A23B1084DB9F}"/>
              </a:ext>
            </a:extLst>
          </p:cNvPr>
          <p:cNvSpPr>
            <a:spLocks noGrp="1"/>
          </p:cNvSpPr>
          <p:nvPr>
            <p:ph idx="1"/>
          </p:nvPr>
        </p:nvSpPr>
        <p:spPr/>
        <p:txBody>
          <a:bodyPr/>
          <a:lstStyle/>
          <a:p>
            <a:r>
              <a:rPr lang="tr-TR" b="0" i="0">
                <a:solidFill>
                  <a:srgbClr val="2E2E2E"/>
                </a:solidFill>
                <a:effectLst/>
                <a:latin typeface="NexusSerif"/>
              </a:rPr>
              <a:t>Bu bulgular, üst ve alt solunum yollarını tedavi etmek için kombine bir stratejinin astım ve AR'li pediatrik hastalarda daha iyi sonuçlara yol açabileceğini ve “birleşik hava yolu hastalığı” kavramını desteklediğini göstermektedir.</a:t>
            </a:r>
          </a:p>
          <a:p>
            <a:endParaRPr lang="tr-TR" dirty="0">
              <a:solidFill>
                <a:srgbClr val="2E2E2E"/>
              </a:solidFill>
              <a:latin typeface="NexusSerif"/>
            </a:endParaRPr>
          </a:p>
          <a:p>
            <a:r>
              <a:rPr lang="tr-TR" b="0" i="0">
                <a:solidFill>
                  <a:srgbClr val="2E2E2E"/>
                </a:solidFill>
                <a:effectLst/>
                <a:latin typeface="NexusSerif"/>
              </a:rPr>
              <a:t>Nazal tuzlu su irrigasyonu (NSI), AR, kronik rinosinüzit (CRS) ve akut üst solunum yolu enfeksiyonu dahil sinonazal hastalıklarda farmakolojik olmayan yardımcı bir tedavi olarak çalışılmıştır.</a:t>
            </a:r>
            <a:endParaRPr lang="tr-TR" dirty="0"/>
          </a:p>
        </p:txBody>
      </p:sp>
    </p:spTree>
    <p:extLst>
      <p:ext uri="{BB962C8B-B14F-4D97-AF65-F5344CB8AC3E}">
        <p14:creationId xmlns:p14="http://schemas.microsoft.com/office/powerpoint/2010/main" val="51544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B0561C-5D1B-4315-8CB4-F6BB46B05185}"/>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3EFC8683-EC4A-4A32-9837-95725466A6C6}"/>
              </a:ext>
            </a:extLst>
          </p:cNvPr>
          <p:cNvSpPr>
            <a:spLocks noGrp="1"/>
          </p:cNvSpPr>
          <p:nvPr>
            <p:ph idx="1"/>
          </p:nvPr>
        </p:nvSpPr>
        <p:spPr/>
        <p:txBody>
          <a:bodyPr/>
          <a:lstStyle/>
          <a:p>
            <a:r>
              <a:rPr lang="tr-TR" b="0" i="0">
                <a:solidFill>
                  <a:srgbClr val="2E2E2E"/>
                </a:solidFill>
                <a:effectLst/>
                <a:latin typeface="NexusSerif"/>
              </a:rPr>
              <a:t>Solüsyonla mekanik temizleme, burun boşluğundan ve paranazal sinüslerden kalın mukus, kalıntı, alerjen ve inflamatuar salgıları temizleyebilir.</a:t>
            </a:r>
          </a:p>
          <a:p>
            <a:r>
              <a:rPr lang="tr-TR" b="0" i="0">
                <a:solidFill>
                  <a:srgbClr val="2E2E2E"/>
                </a:solidFill>
                <a:effectLst/>
                <a:latin typeface="NexusSerif"/>
              </a:rPr>
              <a:t>Yakın tarihli bir sistematik inceleme, günlük NSI'nin yetişkinlerde plaseboya kıyasla KRS tedavisinde bir miktar fayda sağladığını göstermiştir.</a:t>
            </a:r>
          </a:p>
          <a:p>
            <a:r>
              <a:rPr lang="tr-TR" b="0" i="0">
                <a:solidFill>
                  <a:srgbClr val="2E2E2E"/>
                </a:solidFill>
                <a:effectLst/>
                <a:latin typeface="NexusSerif"/>
              </a:rPr>
              <a:t>Ek olarak, NSI, AR'li çocuklarda rinit skorlarını önemli ölçüde iyileştirdi ve oral antihistaminiklerin kullanımını azalttı.</a:t>
            </a:r>
            <a:endParaRPr lang="tr-TR" b="1" dirty="0"/>
          </a:p>
        </p:txBody>
      </p:sp>
    </p:spTree>
    <p:extLst>
      <p:ext uri="{BB962C8B-B14F-4D97-AF65-F5344CB8AC3E}">
        <p14:creationId xmlns:p14="http://schemas.microsoft.com/office/powerpoint/2010/main" val="342408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092E6C-0AC1-4924-A272-82943E3B4685}"/>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4FFC4CD9-F50A-4864-9227-8D400F658C2F}"/>
              </a:ext>
            </a:extLst>
          </p:cNvPr>
          <p:cNvSpPr>
            <a:spLocks noGrp="1"/>
          </p:cNvSpPr>
          <p:nvPr>
            <p:ph idx="1"/>
          </p:nvPr>
        </p:nvSpPr>
        <p:spPr/>
        <p:txBody>
          <a:bodyPr/>
          <a:lstStyle/>
          <a:p>
            <a:r>
              <a:rPr lang="tr-TR" b="0" i="0">
                <a:solidFill>
                  <a:srgbClr val="2E2E2E"/>
                </a:solidFill>
                <a:effectLst/>
                <a:latin typeface="NexusSerif"/>
              </a:rPr>
              <a:t>Bununla birlikte, NSI'nin çocuklarda ve yetişkinlerde astım üzerindeki terapötik etkilerine ilişkin az sayıda çalışma vardır.</a:t>
            </a:r>
            <a:endParaRPr lang="tr-TR" b="0" i="0" dirty="0">
              <a:solidFill>
                <a:srgbClr val="2E2E2E"/>
              </a:solidFill>
              <a:effectLst/>
              <a:latin typeface="NexusSerif"/>
            </a:endParaRPr>
          </a:p>
          <a:p>
            <a:r>
              <a:rPr lang="tr-TR" b="0" i="0">
                <a:solidFill>
                  <a:srgbClr val="2E2E2E"/>
                </a:solidFill>
                <a:effectLst/>
                <a:latin typeface="NexusSerif"/>
              </a:rPr>
              <a:t>Bu randomize, kontrollü, prospektif çalışmada, astım ve AR'li çocuklarda NSI'nin BHR'yi ve klinik parametrelerini iyileştirip iyileştirmediği incelendi.</a:t>
            </a:r>
            <a:endParaRPr lang="tr-TR" dirty="0"/>
          </a:p>
        </p:txBody>
      </p:sp>
    </p:spTree>
    <p:extLst>
      <p:ext uri="{BB962C8B-B14F-4D97-AF65-F5344CB8AC3E}">
        <p14:creationId xmlns:p14="http://schemas.microsoft.com/office/powerpoint/2010/main" val="889383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normAutofit fontScale="92500" lnSpcReduction="20000"/>
          </a:bodyPr>
          <a:lstStyle/>
          <a:p>
            <a:pPr marL="0" indent="0">
              <a:buNone/>
            </a:pPr>
            <a:r>
              <a:rPr lang="es-ES" i="0" dirty="0">
                <a:effectLst/>
                <a:latin typeface="NexusSerif"/>
              </a:rPr>
              <a:t>Çalışma tasarımı </a:t>
            </a:r>
            <a:r>
              <a:rPr lang="es-ES" i="0">
                <a:effectLst/>
                <a:latin typeface="NexusSerif"/>
              </a:rPr>
              <a:t>ve </a:t>
            </a:r>
            <a:r>
              <a:rPr lang="tr-TR">
                <a:latin typeface="NexusSerif"/>
              </a:rPr>
              <a:t>popülasyonlar</a:t>
            </a:r>
            <a:endParaRPr lang="tr-TR" i="0" dirty="0">
              <a:effectLst/>
              <a:latin typeface="NexusSerif"/>
            </a:endParaRPr>
          </a:p>
          <a:p>
            <a:pPr marL="0" indent="0">
              <a:buNone/>
            </a:pPr>
            <a:endParaRPr lang="tr-TR" i="0" dirty="0">
              <a:effectLst/>
              <a:latin typeface="NexusSerif"/>
            </a:endParaRPr>
          </a:p>
          <a:p>
            <a:r>
              <a:rPr lang="tr-TR" b="0" i="0">
                <a:solidFill>
                  <a:srgbClr val="2E2E2E"/>
                </a:solidFill>
                <a:effectLst/>
                <a:latin typeface="NexusSerif"/>
              </a:rPr>
              <a:t>Mayıs 2015'ten Haziran 2016'ya kadar 6 ile 18 yaşları arasında astımı ve AR'si olan 20 hasta kaydedildi ve çalışma Eylül 2016'da tamamlandı.</a:t>
            </a:r>
          </a:p>
          <a:p>
            <a:r>
              <a:rPr lang="tr-TR" b="0" i="0">
                <a:solidFill>
                  <a:srgbClr val="2E2E2E"/>
                </a:solidFill>
                <a:effectLst/>
                <a:latin typeface="NexusSerif"/>
              </a:rPr>
              <a:t>Astım tanısı, klinik semptomlara ve pozitif BHR'ye dayanarak bir doktor tarafından konuldu; FEV1’in bronkodilatör öncesine göre en az %12 oranında artması veya metakolinin provokasyon konsantrasyonunun 8 mg/mL'den az olması olarak tanımlandı.(PC20)</a:t>
            </a:r>
          </a:p>
          <a:p>
            <a:r>
              <a:rPr lang="tr-TR" b="0" i="0">
                <a:solidFill>
                  <a:srgbClr val="2E2E2E"/>
                </a:solidFill>
                <a:effectLst/>
                <a:latin typeface="NexusSerif"/>
              </a:rPr>
              <a:t>PC20, FEV1’de %20 düşmeye neden olan provokasyon konsantrasyonudur. </a:t>
            </a:r>
          </a:p>
          <a:p>
            <a:r>
              <a:rPr lang="tr-TR">
                <a:solidFill>
                  <a:srgbClr val="2E2E2E"/>
                </a:solidFill>
                <a:latin typeface="NexusSerif"/>
              </a:rPr>
              <a:t>AR, burun akıntısı, burun tıkanıklığı, burun kaşıntısı ve hapşırma gibi klinik semptomlar ve deri prik testinde herhangi bir spesifik IgE varlığı olarak tanımlandı. </a:t>
            </a:r>
            <a:endParaRPr lang="tr-TR" dirty="0"/>
          </a:p>
        </p:txBody>
      </p:sp>
    </p:spTree>
    <p:extLst>
      <p:ext uri="{BB962C8B-B14F-4D97-AF65-F5344CB8AC3E}">
        <p14:creationId xmlns:p14="http://schemas.microsoft.com/office/powerpoint/2010/main" val="102422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FA1442-7ED1-4271-9545-744F4169E24E}"/>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369518BA-3634-4FD8-8344-E723A53907FD}"/>
              </a:ext>
            </a:extLst>
          </p:cNvPr>
          <p:cNvSpPr>
            <a:spLocks noGrp="1"/>
          </p:cNvSpPr>
          <p:nvPr>
            <p:ph idx="1"/>
          </p:nvPr>
        </p:nvSpPr>
        <p:spPr/>
        <p:txBody>
          <a:bodyPr>
            <a:normAutofit/>
          </a:bodyPr>
          <a:lstStyle/>
          <a:p>
            <a:r>
              <a:rPr lang="tr-TR" b="0" i="0">
                <a:effectLst/>
                <a:latin typeface="NexusSerif"/>
              </a:rPr>
              <a:t>Hariç tutma kriterleri;</a:t>
            </a:r>
          </a:p>
          <a:p>
            <a:pPr lvl="1"/>
            <a:r>
              <a:rPr lang="tr-TR">
                <a:latin typeface="Calibri" panose="020F0502020204030204" pitchFamily="34" charset="0"/>
                <a:ea typeface="Calibri" panose="020F0502020204030204" pitchFamily="34" charset="0"/>
                <a:cs typeface="Times New Roman" panose="02020603050405020304" pitchFamily="18" charset="0"/>
              </a:rPr>
              <a:t>Y</a:t>
            </a:r>
            <a:r>
              <a:rPr lang="tr-TR" sz="2400">
                <a:effectLst/>
                <a:latin typeface="Calibri" panose="020F0502020204030204" pitchFamily="34" charset="0"/>
                <a:ea typeface="Calibri" panose="020F0502020204030204" pitchFamily="34" charset="0"/>
                <a:cs typeface="Times New Roman" panose="02020603050405020304" pitchFamily="18" charset="0"/>
              </a:rPr>
              <a:t>akın zamanda pürülan rinosinüzit, orta kulak iltihabı veya paranazal sinüs defektleri öyküsü</a:t>
            </a:r>
          </a:p>
          <a:p>
            <a:pPr lvl="1"/>
            <a:r>
              <a:rPr lang="tr-TR">
                <a:latin typeface="Calibri" panose="020F0502020204030204" pitchFamily="34" charset="0"/>
                <a:ea typeface="Calibri" panose="020F0502020204030204" pitchFamily="34" charset="0"/>
                <a:cs typeface="Times New Roman" panose="02020603050405020304" pitchFamily="18" charset="0"/>
              </a:rPr>
              <a:t>A</a:t>
            </a:r>
            <a:r>
              <a:rPr lang="tr-TR" sz="2400">
                <a:effectLst/>
                <a:latin typeface="Calibri" panose="020F0502020204030204" pitchFamily="34" charset="0"/>
                <a:ea typeface="Calibri" panose="020F0502020204030204" pitchFamily="34" charset="0"/>
                <a:cs typeface="Times New Roman" panose="02020603050405020304" pitchFamily="18" charset="0"/>
              </a:rPr>
              <a:t>normal nazal siliyer fonksiyon veya immün yetmezlik</a:t>
            </a:r>
          </a:p>
          <a:p>
            <a:pPr lvl="1"/>
            <a:r>
              <a:rPr lang="tr-TR">
                <a:latin typeface="Calibri" panose="020F0502020204030204" pitchFamily="34" charset="0"/>
                <a:ea typeface="Calibri" panose="020F0502020204030204" pitchFamily="34" charset="0"/>
                <a:cs typeface="Times New Roman" panose="02020603050405020304" pitchFamily="18" charset="0"/>
              </a:rPr>
              <a:t>B</a:t>
            </a:r>
            <a:r>
              <a:rPr lang="tr-TR" sz="2400">
                <a:effectLst/>
                <a:latin typeface="Calibri" panose="020F0502020204030204" pitchFamily="34" charset="0"/>
                <a:ea typeface="Calibri" panose="020F0502020204030204" pitchFamily="34" charset="0"/>
                <a:cs typeface="Times New Roman" panose="02020603050405020304" pitchFamily="18" charset="0"/>
              </a:rPr>
              <a:t>ilişsel bozukluk olması</a:t>
            </a:r>
            <a:endParaRPr lang="tr-TR" dirty="0"/>
          </a:p>
        </p:txBody>
      </p:sp>
    </p:spTree>
    <p:extLst>
      <p:ext uri="{BB962C8B-B14F-4D97-AF65-F5344CB8AC3E}">
        <p14:creationId xmlns:p14="http://schemas.microsoft.com/office/powerpoint/2010/main" val="4196573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normAutofit/>
          </a:bodyPr>
          <a:lstStyle/>
          <a:p>
            <a:pPr marL="0" indent="0">
              <a:buNone/>
            </a:pPr>
            <a:endParaRPr lang="tr-TR" i="0" dirty="0">
              <a:effectLst/>
              <a:latin typeface="NexusSerif"/>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Samsung Tıp Merkezi'nin kurumsal inceleme kurulu bu çalışma protokolünü onayladı.</a:t>
            </a:r>
          </a:p>
          <a:p>
            <a:r>
              <a:rPr lang="tr-TR">
                <a:latin typeface="Calibri" panose="020F0502020204030204" pitchFamily="34" charset="0"/>
                <a:ea typeface="Calibri" panose="020F0502020204030204" pitchFamily="34" charset="0"/>
                <a:cs typeface="Times New Roman" panose="02020603050405020304" pitchFamily="18" charset="0"/>
              </a:rPr>
              <a:t>Ç</a:t>
            </a:r>
            <a:r>
              <a:rPr lang="tr-TR" sz="2800">
                <a:effectLst/>
                <a:latin typeface="Calibri" panose="020F0502020204030204" pitchFamily="34" charset="0"/>
                <a:ea typeface="Calibri" panose="020F0502020204030204" pitchFamily="34" charset="0"/>
                <a:cs typeface="Times New Roman" panose="02020603050405020304" pitchFamily="18" charset="0"/>
              </a:rPr>
              <a:t>alışmaya başlamadan önce hastalardan ve ebeveynlerinden yazılı bilgilendirilmiş onam alındı. </a:t>
            </a:r>
          </a:p>
        </p:txBody>
      </p:sp>
    </p:spTree>
    <p:extLst>
      <p:ext uri="{BB962C8B-B14F-4D97-AF65-F5344CB8AC3E}">
        <p14:creationId xmlns:p14="http://schemas.microsoft.com/office/powerpoint/2010/main" val="229776692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1149</TotalTime>
  <Words>2041</Words>
  <Application>Microsoft Office PowerPoint</Application>
  <PresentationFormat>Geniş ekran</PresentationFormat>
  <Paragraphs>141</Paragraphs>
  <Slides>37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37</vt:i4>
      </vt:variant>
    </vt:vector>
  </HeadingPairs>
  <TitlesOfParts>
    <vt:vector size="42" baseType="lpstr">
      <vt:lpstr>Arial</vt:lpstr>
      <vt:lpstr>Calibri</vt:lpstr>
      <vt:lpstr>Calibri Light</vt:lpstr>
      <vt:lpstr>NexusSerif</vt:lpstr>
      <vt:lpstr>Office Teması</vt:lpstr>
      <vt:lpstr>PowerPoint Sunusu</vt:lpstr>
      <vt:lpstr>GİRİŞ</vt:lpstr>
      <vt:lpstr>GİRİŞ</vt:lpstr>
      <vt:lpstr>GİRİŞ</vt:lpstr>
      <vt:lpstr>GİRİŞ</vt:lpstr>
      <vt:lpstr>GİRİŞ</vt:lpstr>
      <vt:lpstr>METOT</vt:lpstr>
      <vt:lpstr>METOT</vt:lpstr>
      <vt:lpstr>METOT</vt:lpstr>
      <vt:lpstr>METOT</vt:lpstr>
      <vt:lpstr>METOT</vt:lpstr>
      <vt:lpstr>METOT</vt:lpstr>
      <vt:lpstr>METOT</vt:lpstr>
      <vt:lpstr>METOT</vt:lpstr>
      <vt:lpstr>METOT</vt:lpstr>
      <vt:lpstr>METOT</vt:lpstr>
      <vt:lpstr>METOT</vt:lpstr>
      <vt:lpstr>BULGULAR</vt:lpstr>
      <vt:lpstr>PowerPoint Sunusu</vt:lpstr>
      <vt:lpstr>BULGULAR</vt:lpstr>
      <vt:lpstr>PowerPoint Sunusu</vt:lpstr>
      <vt:lpstr>FVC, forced vital capacity; FEV1 , forced expiratory volume in 1 second  PC20, provocative concentration of methacholine causing a 20% decrease in FEV1  FENO, fractional exhaled nitric oxide  ACT, Asthma Control Test  QQOL-ARK, Questionnaire for Quality-of-Life Specific to Allergic Rhinitis in Korean Children</vt:lpstr>
      <vt:lpstr>BULGULAR</vt:lpstr>
      <vt:lpstr>PowerPoint Sunusu</vt:lpstr>
      <vt:lpstr>PowerPoint Sunusu</vt:lpstr>
      <vt:lpstr>PowerPoint Sunusu</vt:lpstr>
      <vt:lpstr>PowerPoint Sunusu</vt:lpstr>
      <vt:lpstr>BULGULAR</vt:lpstr>
      <vt:lpstr>TARTIŞMA</vt:lpstr>
      <vt:lpstr>TARTIŞMA</vt:lpstr>
      <vt:lpstr>TARTIŞMA</vt:lpstr>
      <vt:lpstr>TARTIŞMA</vt:lpstr>
      <vt:lpstr>TARTIŞMA</vt:lpstr>
      <vt:lpstr>SINIRLAMALAR </vt:lpstr>
      <vt:lpstr>SINIRLAMALAR </vt:lpstr>
      <vt:lpstr>SONUÇ</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çilenay burucuoğlu</dc:creator>
  <cp:lastModifiedBy>HK</cp:lastModifiedBy>
  <cp:revision>46</cp:revision>
  <dcterms:created xsi:type="dcterms:W3CDTF">2021-09-12T16:29:19Z</dcterms:created>
  <dcterms:modified xsi:type="dcterms:W3CDTF">2021-10-12T09:29:11Z</dcterms:modified>
</cp:coreProperties>
</file>