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3"/>
  </p:notesMasterIdLst>
  <p:sldIdLst>
    <p:sldId id="256" r:id="rId2"/>
    <p:sldId id="257" r:id="rId3"/>
    <p:sldId id="306" r:id="rId4"/>
    <p:sldId id="307" r:id="rId5"/>
    <p:sldId id="308" r:id="rId6"/>
    <p:sldId id="309" r:id="rId7"/>
    <p:sldId id="328" r:id="rId8"/>
    <p:sldId id="310" r:id="rId9"/>
    <p:sldId id="311" r:id="rId10"/>
    <p:sldId id="259" r:id="rId11"/>
    <p:sldId id="294" r:id="rId12"/>
    <p:sldId id="258" r:id="rId13"/>
    <p:sldId id="327" r:id="rId14"/>
    <p:sldId id="263" r:id="rId15"/>
    <p:sldId id="260" r:id="rId16"/>
    <p:sldId id="261" r:id="rId17"/>
    <p:sldId id="262" r:id="rId18"/>
    <p:sldId id="299" r:id="rId19"/>
    <p:sldId id="264" r:id="rId20"/>
    <p:sldId id="265" r:id="rId21"/>
    <p:sldId id="295" r:id="rId22"/>
    <p:sldId id="296" r:id="rId23"/>
    <p:sldId id="301" r:id="rId24"/>
    <p:sldId id="266" r:id="rId25"/>
    <p:sldId id="267" r:id="rId26"/>
    <p:sldId id="297" r:id="rId27"/>
    <p:sldId id="268" r:id="rId28"/>
    <p:sldId id="283" r:id="rId29"/>
    <p:sldId id="298" r:id="rId30"/>
    <p:sldId id="326" r:id="rId31"/>
    <p:sldId id="269" r:id="rId32"/>
    <p:sldId id="270" r:id="rId33"/>
    <p:sldId id="315" r:id="rId34"/>
    <p:sldId id="316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304" r:id="rId45"/>
    <p:sldId id="305" r:id="rId46"/>
    <p:sldId id="317" r:id="rId47"/>
    <p:sldId id="324" r:id="rId48"/>
    <p:sldId id="303" r:id="rId49"/>
    <p:sldId id="280" r:id="rId50"/>
    <p:sldId id="281" r:id="rId51"/>
    <p:sldId id="282" r:id="rId52"/>
    <p:sldId id="284" r:id="rId53"/>
    <p:sldId id="285" r:id="rId54"/>
    <p:sldId id="286" r:id="rId55"/>
    <p:sldId id="287" r:id="rId56"/>
    <p:sldId id="289" r:id="rId57"/>
    <p:sldId id="288" r:id="rId58"/>
    <p:sldId id="290" r:id="rId59"/>
    <p:sldId id="291" r:id="rId60"/>
    <p:sldId id="292" r:id="rId61"/>
    <p:sldId id="293" r:id="rId62"/>
    <p:sldId id="312" r:id="rId63"/>
    <p:sldId id="313" r:id="rId64"/>
    <p:sldId id="314" r:id="rId65"/>
    <p:sldId id="318" r:id="rId66"/>
    <p:sldId id="319" r:id="rId67"/>
    <p:sldId id="321" r:id="rId68"/>
    <p:sldId id="320" r:id="rId69"/>
    <p:sldId id="322" r:id="rId70"/>
    <p:sldId id="329" r:id="rId71"/>
    <p:sldId id="300" r:id="rId7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0920" autoAdjust="0"/>
  </p:normalViewPr>
  <p:slideViewPr>
    <p:cSldViewPr>
      <p:cViewPr>
        <p:scale>
          <a:sx n="77" d="100"/>
          <a:sy n="77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672D-676C-469D-A28B-323DDC37E697}" type="datetimeFigureOut">
              <a:rPr lang="tr-TR" smtClean="0"/>
              <a:pPr/>
              <a:t>11.6.2018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98CDF-7ADE-4EDC-981C-51F20CACE8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2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8CDF-7ADE-4EDC-981C-51F20CACE8D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98CDF-7ADE-4EDC-981C-51F20CACE8D0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C3D195-816D-4FAA-B72C-E74F9520A9D6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B4CB-BFF1-475F-99B1-4320D1B04692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D22CA4-87DD-4A98-895D-B465A721DD92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392EE-A0BA-4DA9-9280-42F9383F947D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914CE-806A-4119-8BC3-E94133BA6E9C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9B9303-74A7-40CC-86B1-ED9D7776630A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82D8B-CAC8-4581-994E-CB6547B0FE6A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F0312-B402-4008-8B74-8E988C96525D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0D57C2-EF98-4538-908E-A661190C2BD5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D52466-2845-4803-9A3D-4C6D947744A8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811AE0-D21B-4C72-8888-B6DA5BF47111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BE07FF-54CE-4DB2-879E-8AE54F624A4A}" type="datetime1">
              <a:rPr lang="tr-TR" smtClean="0"/>
              <a:pPr/>
              <a:t>11.6.2018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66864F-47FA-4DF2-B193-714EBFDF1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sus\Desktop\Pericardial%20Friction%20Rub.mp3" TargetMode="Externa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2062452-overview" TargetMode="External"/><Relationship Id="rId2" Type="http://schemas.openxmlformats.org/officeDocument/2006/relationships/hyperlink" Target="http://emedicine.medscape.com/article/156951-overview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ichastaliklaridergisi.org/managete/fu_folder/2005-02/html/2005-12-2-092-102.html" TargetMode="External"/><Relationship Id="rId2" Type="http://schemas.openxmlformats.org/officeDocument/2006/relationships/hyperlink" Target="https://reference.medscape.com/viewarticle/881361_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kd.org.tr/kilavuz/k06/47429.htm?wbnum=130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134672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Göğüs Ağrısı ile Gelen Hastaya Yaklaşım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8964488" cy="1752600"/>
          </a:xfrm>
        </p:spPr>
        <p:txBody>
          <a:bodyPr>
            <a:normAutofit lnSpcReduction="10000"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Dr.Mahmut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Özaydın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KTÜ Tıp Fakültesi                              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Aile </a:t>
            </a:r>
            <a:r>
              <a:rPr lang="tr-TR" dirty="0" smtClean="0">
                <a:solidFill>
                  <a:schemeClr val="tx1"/>
                </a:solidFill>
              </a:rPr>
              <a:t>Hekimliği Anabilim Dalı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                       05.06.2018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</a:t>
            </a:fld>
            <a:endParaRPr lang="tr-TR"/>
          </a:p>
        </p:txBody>
      </p:sp>
      <p:pic>
        <p:nvPicPr>
          <p:cNvPr id="4" name="3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44824"/>
            <a:ext cx="3744416" cy="31683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Toraksın ön yüzü olarak tanımlanır. </a:t>
            </a:r>
          </a:p>
          <a:p>
            <a:pPr>
              <a:buNone/>
            </a:pPr>
            <a:r>
              <a:rPr lang="tr-TR" dirty="0" smtClean="0"/>
              <a:t>• Yukarıda </a:t>
            </a:r>
            <a:r>
              <a:rPr lang="tr-TR" dirty="0" err="1" smtClean="0"/>
              <a:t>suprasternal</a:t>
            </a:r>
            <a:r>
              <a:rPr lang="tr-TR" dirty="0" smtClean="0"/>
              <a:t> çentik </a:t>
            </a:r>
          </a:p>
          <a:p>
            <a:pPr>
              <a:buNone/>
            </a:pPr>
            <a:r>
              <a:rPr lang="tr-TR" dirty="0" smtClean="0"/>
              <a:t>• Aşağıda </a:t>
            </a:r>
            <a:r>
              <a:rPr lang="tr-TR" dirty="0" err="1" smtClean="0"/>
              <a:t>ksifoid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• Sağda sağ orta </a:t>
            </a:r>
            <a:r>
              <a:rPr lang="tr-TR" dirty="0" err="1" smtClean="0"/>
              <a:t>aksiller</a:t>
            </a:r>
            <a:r>
              <a:rPr lang="tr-TR" dirty="0" smtClean="0"/>
              <a:t> çizgi </a:t>
            </a:r>
          </a:p>
          <a:p>
            <a:pPr>
              <a:buNone/>
            </a:pPr>
            <a:r>
              <a:rPr lang="tr-TR" dirty="0" smtClean="0"/>
              <a:t>• Solda sol orta </a:t>
            </a:r>
            <a:r>
              <a:rPr lang="tr-TR" dirty="0" err="1" smtClean="0"/>
              <a:t>aksiller</a:t>
            </a:r>
            <a:r>
              <a:rPr lang="tr-TR" dirty="0" smtClean="0"/>
              <a:t> çizgi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400" dirty="0" smtClean="0"/>
              <a:t>CHEST (GÖĞÜS BÖLGESİ): </a:t>
            </a:r>
            <a:br>
              <a:rPr lang="tr-TR" sz="4400" dirty="0" smtClean="0"/>
            </a:br>
            <a:endParaRPr lang="tr-TR" dirty="0"/>
          </a:p>
        </p:txBody>
      </p:sp>
      <p:pic>
        <p:nvPicPr>
          <p:cNvPr id="4" name="3 Resim" descr="Gogus-Kemigi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9624" y="2852936"/>
            <a:ext cx="3384376" cy="3343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Ağrı;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Rahatsızlık verici bir durum olarak tanımlanır.</a:t>
            </a:r>
          </a:p>
          <a:p>
            <a:pPr>
              <a:buNone/>
            </a:pPr>
            <a:r>
              <a:rPr lang="tr-TR" dirty="0" smtClean="0"/>
              <a:t>Bununla birlikte ağrının algılanışı ve tanımı </a:t>
            </a:r>
          </a:p>
          <a:p>
            <a:pPr>
              <a:buNone/>
            </a:pPr>
            <a:r>
              <a:rPr lang="tr-TR" dirty="0" smtClean="0"/>
              <a:t>oldukça geniştir ve hastalar bunu ağrı veya</a:t>
            </a:r>
          </a:p>
          <a:p>
            <a:pPr>
              <a:buNone/>
            </a:pPr>
            <a:r>
              <a:rPr lang="tr-TR" dirty="0" smtClean="0"/>
              <a:t>rahatsızlık gibi kelimelerle ifade ederler.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Göğüs Ağrısı - Tanım</a:t>
            </a:r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Göğüs ağrısı, hayatı tehdit eden hastalıklara bağlı olabileceği gibi daha tehlikesiz hatta ayaktan tedavi edilebilecek hastalıklara da bağlı olabilir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Göğüs Ağrısı - Tanım</a:t>
            </a:r>
            <a:endParaRPr lang="tr-T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Hastaneye başvuran hastaların yaklaşık %9’unda göğüs ağrısı şikayeti vardır. </a:t>
            </a:r>
          </a:p>
          <a:p>
            <a:r>
              <a:rPr lang="tr-TR" dirty="0" smtClean="0"/>
              <a:t>Amerika’da hastaneye en sık ikinci başvuru nedenidir (6 milyon/yıl).</a:t>
            </a:r>
          </a:p>
          <a:p>
            <a:r>
              <a:rPr lang="tr-TR" dirty="0" err="1" smtClean="0"/>
              <a:t>Nonkardiyak</a:t>
            </a:r>
            <a:r>
              <a:rPr lang="tr-TR" dirty="0" smtClean="0"/>
              <a:t> göğüs ağrısı ABD’de erişkinlerin %25 inden fazlasında görülür.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Epidemiyoloji	</a:t>
            </a:r>
            <a:endParaRPr lang="tr-T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Ağrı somatik veya </a:t>
            </a:r>
            <a:r>
              <a:rPr lang="tr-TR" dirty="0" err="1" smtClean="0"/>
              <a:t>visseral</a:t>
            </a:r>
            <a:r>
              <a:rPr lang="tr-TR" dirty="0" smtClean="0"/>
              <a:t> kaynaklıdır.</a:t>
            </a:r>
          </a:p>
          <a:p>
            <a:endParaRPr lang="tr-TR" dirty="0"/>
          </a:p>
          <a:p>
            <a:r>
              <a:rPr lang="tr-TR" dirty="0" smtClean="0"/>
              <a:t>Somatik ağrı </a:t>
            </a:r>
            <a:r>
              <a:rPr lang="tr-TR" dirty="0" err="1" smtClean="0"/>
              <a:t>dermis</a:t>
            </a:r>
            <a:r>
              <a:rPr lang="tr-TR" dirty="0" smtClean="0"/>
              <a:t> ve </a:t>
            </a:r>
            <a:r>
              <a:rPr lang="tr-TR" dirty="0" err="1" smtClean="0"/>
              <a:t>paryetal</a:t>
            </a:r>
            <a:r>
              <a:rPr lang="tr-TR" dirty="0" smtClean="0"/>
              <a:t> plevradan kaynaklanır ve lokalize edilebilir.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Visseral</a:t>
            </a:r>
            <a:r>
              <a:rPr lang="tr-TR" dirty="0" smtClean="0"/>
              <a:t> ağrı iç organlardan (kalp, kan damarları, </a:t>
            </a:r>
            <a:r>
              <a:rPr lang="tr-TR" dirty="0" err="1" smtClean="0"/>
              <a:t>özefagus</a:t>
            </a:r>
            <a:r>
              <a:rPr lang="tr-TR" dirty="0" smtClean="0"/>
              <a:t> ve </a:t>
            </a:r>
            <a:r>
              <a:rPr lang="tr-TR" dirty="0" err="1" smtClean="0"/>
              <a:t>visseral</a:t>
            </a:r>
            <a:r>
              <a:rPr lang="tr-TR" dirty="0" smtClean="0"/>
              <a:t> plevradan) kaynaklanır ve lokalize edilemez.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Göğüs Ağrısı </a:t>
            </a:r>
            <a:r>
              <a:rPr lang="tr-TR" sz="3600" dirty="0" err="1" smtClean="0"/>
              <a:t>Patofizyoloji</a:t>
            </a:r>
            <a:endParaRPr lang="tr-T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Göğüs ağrısının kesin ayırıcı tanısını yapmaktaki zorluk bazı önemli </a:t>
            </a:r>
            <a:r>
              <a:rPr lang="tr-TR" dirty="0" err="1" smtClean="0"/>
              <a:t>nöroanatomik</a:t>
            </a:r>
            <a:r>
              <a:rPr lang="tr-TR" dirty="0" smtClean="0"/>
              <a:t> faktörlerden kaynaklanmaktadır.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Ayırıcı tanıda neden zorlanırız?</a:t>
            </a:r>
            <a:endParaRPr lang="tr-TR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dirty="0" smtClean="0"/>
              <a:t>Birincisi, </a:t>
            </a:r>
            <a:r>
              <a:rPr lang="tr-TR" dirty="0" err="1" smtClean="0"/>
              <a:t>torasik</a:t>
            </a:r>
            <a:r>
              <a:rPr lang="tr-TR" dirty="0" smtClean="0"/>
              <a:t> </a:t>
            </a:r>
            <a:r>
              <a:rPr lang="tr-TR" dirty="0" err="1" smtClean="0"/>
              <a:t>visseral</a:t>
            </a:r>
            <a:r>
              <a:rPr lang="tr-TR" dirty="0" smtClean="0"/>
              <a:t> organlardan</a:t>
            </a:r>
          </a:p>
          <a:p>
            <a:pPr>
              <a:buNone/>
            </a:pPr>
            <a:r>
              <a:rPr lang="tr-TR" dirty="0" smtClean="0"/>
              <a:t>kaynaklanan ağrının ne tipi ne de yoğunluğu</a:t>
            </a:r>
          </a:p>
          <a:p>
            <a:pPr>
              <a:buNone/>
            </a:pPr>
            <a:r>
              <a:rPr lang="tr-TR" dirty="0" smtClean="0"/>
              <a:t>bir organ sistemi için spesifik değildir. 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Örneğin; </a:t>
            </a:r>
            <a:r>
              <a:rPr lang="tr-TR" dirty="0" err="1" smtClean="0"/>
              <a:t>özefagus</a:t>
            </a:r>
            <a:r>
              <a:rPr lang="tr-TR" dirty="0" smtClean="0"/>
              <a:t> spazmı, kardiyak </a:t>
            </a:r>
            <a:r>
              <a:rPr lang="tr-TR" dirty="0" err="1" smtClean="0"/>
              <a:t>iskemik</a:t>
            </a:r>
            <a:endParaRPr lang="tr-TR" dirty="0"/>
          </a:p>
          <a:p>
            <a:pPr>
              <a:buNone/>
            </a:pPr>
            <a:r>
              <a:rPr lang="tr-TR" dirty="0"/>
              <a:t>a</a:t>
            </a:r>
            <a:r>
              <a:rPr lang="tr-TR" dirty="0" smtClean="0"/>
              <a:t>ğrılar ve büyük damarların gerilmesi nedenli</a:t>
            </a:r>
          </a:p>
          <a:p>
            <a:pPr>
              <a:buNone/>
            </a:pPr>
            <a:r>
              <a:rPr lang="tr-TR" dirty="0"/>
              <a:t>a</a:t>
            </a:r>
            <a:r>
              <a:rPr lang="tr-TR" dirty="0" smtClean="0"/>
              <a:t>ğrıların hepsi baskı tarzında, yakıcı yada</a:t>
            </a:r>
          </a:p>
          <a:p>
            <a:pPr>
              <a:buNone/>
            </a:pPr>
            <a:r>
              <a:rPr lang="tr-TR" dirty="0" smtClean="0"/>
              <a:t>kıvrandırıcı olarak hissedilebilirler.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Ayırıcı tanıda neden zorlanırız?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İkincisi, göğüs ağrısının lokalizasyonu ve yayılımı ağrının hangi organ sisteminden kaynaklandığını bulmada güvenilir değildir. </a:t>
            </a:r>
          </a:p>
          <a:p>
            <a:endParaRPr lang="tr-TR" dirty="0"/>
          </a:p>
          <a:p>
            <a:r>
              <a:rPr lang="tr-TR" dirty="0" err="1" smtClean="0"/>
              <a:t>Torasik</a:t>
            </a:r>
            <a:r>
              <a:rPr lang="tr-TR" dirty="0" smtClean="0"/>
              <a:t> organ patolojileri </a:t>
            </a:r>
            <a:r>
              <a:rPr lang="tr-TR" dirty="0" err="1" smtClean="0"/>
              <a:t>toraks</a:t>
            </a:r>
            <a:r>
              <a:rPr lang="tr-TR" dirty="0" smtClean="0"/>
              <a:t> dışında örneğin </a:t>
            </a:r>
            <a:r>
              <a:rPr lang="tr-TR" dirty="0" err="1" smtClean="0"/>
              <a:t>epigastrium</a:t>
            </a:r>
            <a:r>
              <a:rPr lang="tr-TR" dirty="0" smtClean="0"/>
              <a:t>, boyun ya da çenede ağrı ile başvurabilirler.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/>
              <a:t>Ayırıcı tanıda neden zorlanırız?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b="1" dirty="0" smtClean="0"/>
              <a:t>Tipik </a:t>
            </a:r>
            <a:r>
              <a:rPr lang="tr-TR" b="1" dirty="0" err="1" smtClean="0"/>
              <a:t>angina</a:t>
            </a:r>
            <a:r>
              <a:rPr lang="tr-TR" dirty="0" smtClean="0"/>
              <a:t>: </a:t>
            </a:r>
          </a:p>
          <a:p>
            <a:r>
              <a:rPr lang="tr-TR" dirty="0" smtClean="0"/>
              <a:t>tipik süre ve özellikte olmak kaydıyla </a:t>
            </a:r>
            <a:r>
              <a:rPr lang="tr-TR" dirty="0" err="1" smtClean="0"/>
              <a:t>substernal</a:t>
            </a:r>
            <a:r>
              <a:rPr lang="tr-TR" dirty="0" smtClean="0"/>
              <a:t> yerleşimli göğüs ağrısı,</a:t>
            </a:r>
          </a:p>
          <a:p>
            <a:r>
              <a:rPr lang="tr-TR" dirty="0" smtClean="0"/>
              <a:t>egzersiz ve </a:t>
            </a:r>
            <a:r>
              <a:rPr lang="tr-TR" dirty="0" err="1" smtClean="0"/>
              <a:t>emosyonel</a:t>
            </a:r>
            <a:r>
              <a:rPr lang="tr-TR" dirty="0" smtClean="0"/>
              <a:t> durum ile </a:t>
            </a:r>
            <a:r>
              <a:rPr lang="tr-TR" dirty="0" err="1" smtClean="0"/>
              <a:t>provake</a:t>
            </a:r>
            <a:r>
              <a:rPr lang="tr-TR" dirty="0" smtClean="0"/>
              <a:t> edilen, </a:t>
            </a:r>
          </a:p>
          <a:p>
            <a:r>
              <a:rPr lang="tr-TR" dirty="0" smtClean="0"/>
              <a:t>istirahat veya nitrat ile geçen 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err="1" smtClean="0"/>
              <a:t>Atipik</a:t>
            </a:r>
            <a:r>
              <a:rPr lang="tr-TR" b="1" dirty="0" smtClean="0"/>
              <a:t> </a:t>
            </a:r>
            <a:r>
              <a:rPr lang="tr-TR" b="1" dirty="0" err="1" smtClean="0"/>
              <a:t>angina</a:t>
            </a:r>
            <a:r>
              <a:rPr lang="tr-TR" dirty="0" smtClean="0"/>
              <a:t>: yukarıdaki karakterlerden ikisi  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err="1" smtClean="0"/>
              <a:t>Non</a:t>
            </a:r>
            <a:r>
              <a:rPr lang="tr-TR" b="1" dirty="0" smtClean="0"/>
              <a:t> kardiyak göğüs ağrısı</a:t>
            </a:r>
            <a:r>
              <a:rPr lang="tr-TR" dirty="0" smtClean="0"/>
              <a:t>: yukarıdaki</a:t>
            </a:r>
          </a:p>
          <a:p>
            <a:pPr>
              <a:buNone/>
            </a:pPr>
            <a:r>
              <a:rPr lang="tr-TR" dirty="0" smtClean="0"/>
              <a:t>karakterlerden biri veya hiçbiri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Göğüs Ağrısının Klinik Sınıflaması</a:t>
            </a:r>
            <a:endParaRPr lang="tr-T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Dakikalar veya saatler içerisinde ortaya çıkan</a:t>
            </a:r>
          </a:p>
          <a:p>
            <a:r>
              <a:rPr lang="tr-TR" dirty="0" smtClean="0"/>
              <a:t>Zamanı tam olarak tanımlanamayan </a:t>
            </a:r>
          </a:p>
          <a:p>
            <a:r>
              <a:rPr lang="tr-TR" dirty="0" smtClean="0"/>
              <a:t>Kişinin aktivitelerinin kısıtlayan </a:t>
            </a:r>
          </a:p>
          <a:p>
            <a:r>
              <a:rPr lang="tr-TR" dirty="0" smtClean="0"/>
              <a:t>Tıbbi yardım arayışına neden olan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99176" cy="1143000"/>
          </a:xfrm>
        </p:spPr>
        <p:txBody>
          <a:bodyPr/>
          <a:lstStyle/>
          <a:p>
            <a:r>
              <a:rPr lang="tr-TR" sz="3600" dirty="0" smtClean="0"/>
              <a:t>Akut Göğüs Ağrısı</a:t>
            </a:r>
            <a:endParaRPr lang="tr-T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 smtClean="0"/>
              <a:t>Göğüs ağrısının tanımını yapabilmek</a:t>
            </a:r>
          </a:p>
          <a:p>
            <a:r>
              <a:rPr lang="tr-TR" dirty="0" smtClean="0"/>
              <a:t>Göğüs ağrısının </a:t>
            </a:r>
            <a:r>
              <a:rPr lang="tr-TR" dirty="0" err="1" smtClean="0"/>
              <a:t>patofizyolojisini</a:t>
            </a:r>
            <a:r>
              <a:rPr lang="tr-TR" dirty="0" smtClean="0"/>
              <a:t> açıklayabilmek </a:t>
            </a:r>
          </a:p>
          <a:p>
            <a:r>
              <a:rPr lang="tr-TR" dirty="0" smtClean="0"/>
              <a:t>Göğüs ağrısının ayırıcı tanısındaki zorlukların nedenlerini sayabilmek</a:t>
            </a:r>
          </a:p>
          <a:p>
            <a:r>
              <a:rPr lang="tr-TR" dirty="0" smtClean="0"/>
              <a:t>Tipik-</a:t>
            </a:r>
            <a:r>
              <a:rPr lang="tr-TR" dirty="0" err="1" smtClean="0"/>
              <a:t>Atipik</a:t>
            </a:r>
            <a:r>
              <a:rPr lang="tr-TR" dirty="0" smtClean="0"/>
              <a:t> göğüs ağrısının özelliklerini sayabilmek</a:t>
            </a:r>
          </a:p>
          <a:p>
            <a:r>
              <a:rPr lang="tr-TR" dirty="0" smtClean="0"/>
              <a:t>Akut göğüs ağrısının tipik özellerini sayabilmek</a:t>
            </a:r>
          </a:p>
          <a:p>
            <a:r>
              <a:rPr lang="tr-TR" dirty="0" smtClean="0"/>
              <a:t>Göğüs ağrısı nedenlerini sayabilmek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tr-TR" dirty="0" smtClean="0"/>
              <a:t>Hedefler 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Aniden başlar-tipik olarak 24 saatten kısa ve hastayı tıbbi bakım aramaya iter. </a:t>
            </a:r>
            <a:endParaRPr lang="tr-TR" dirty="0"/>
          </a:p>
          <a:p>
            <a:r>
              <a:rPr lang="tr-TR" dirty="0" smtClean="0"/>
              <a:t>Lokalizasyonu </a:t>
            </a:r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 smtClean="0"/>
              <a:t>toraksdır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smtClean="0"/>
              <a:t>Hastayı sıkıntıya sokan bir rahatsızlık hissi vardır.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tr-TR" sz="3600" dirty="0" smtClean="0"/>
              <a:t>Akut Göğüs Ağrısı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Kronik göğüs ağrısı birçok nedene bağlı olarak ortaya çıkabilir. </a:t>
            </a:r>
          </a:p>
          <a:p>
            <a:endParaRPr lang="tr-TR" dirty="0" smtClean="0"/>
          </a:p>
          <a:p>
            <a:r>
              <a:rPr lang="tr-TR" dirty="0" smtClean="0"/>
              <a:t>Kalp ve akciğer dışı en sık sebebi, </a:t>
            </a:r>
            <a:r>
              <a:rPr lang="tr-TR" dirty="0" err="1" smtClean="0"/>
              <a:t>fibromiyalji</a:t>
            </a:r>
            <a:r>
              <a:rPr lang="tr-TR" dirty="0" smtClean="0"/>
              <a:t> adı verilen kas-iskelet sistemi kaynaklı olan ağrılardır.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Kronik Göğüs Ağrısı</a:t>
            </a:r>
            <a:endParaRPr lang="tr-TR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virüsünün göğüs duvarındaki sinirler üzerinde yaptığı etkiye bağlı olarak gelişen zona ağrısı da göğüste ağrı yapabilir. </a:t>
            </a:r>
          </a:p>
          <a:p>
            <a:endParaRPr lang="tr-TR" dirty="0" smtClean="0"/>
          </a:p>
          <a:p>
            <a:r>
              <a:rPr lang="tr-TR" dirty="0" smtClean="0"/>
              <a:t>Kronik mide </a:t>
            </a:r>
            <a:r>
              <a:rPr lang="tr-TR" dirty="0" err="1" smtClean="0"/>
              <a:t>reflüsü</a:t>
            </a:r>
            <a:r>
              <a:rPr lang="tr-TR" dirty="0" smtClean="0"/>
              <a:t>, </a:t>
            </a:r>
            <a:r>
              <a:rPr lang="tr-TR" dirty="0" err="1" smtClean="0"/>
              <a:t>pankreatit</a:t>
            </a:r>
            <a:r>
              <a:rPr lang="tr-TR" dirty="0" smtClean="0"/>
              <a:t>, karaciğer hastalıklarında da göğüs ağrıları görülebilmektedir.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Kronik Göğüs Ağrısı</a:t>
            </a:r>
            <a:endParaRPr lang="tr-TR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Sınıf I: Yürüyüş,merdiven çıkma gibi günlük fiziksel aktiviteler </a:t>
            </a:r>
            <a:r>
              <a:rPr lang="tr-TR" dirty="0" err="1" smtClean="0"/>
              <a:t>anginaya</a:t>
            </a:r>
            <a:r>
              <a:rPr lang="tr-TR" dirty="0" smtClean="0"/>
              <a:t> neden olmaz. </a:t>
            </a:r>
          </a:p>
          <a:p>
            <a:r>
              <a:rPr lang="tr-TR" dirty="0" smtClean="0"/>
              <a:t>Sınıf II: Günlük aktivitelerde hafif kısıtlanma vardır. </a:t>
            </a:r>
          </a:p>
          <a:p>
            <a:r>
              <a:rPr lang="tr-TR" dirty="0" smtClean="0"/>
              <a:t>Sınıf III: Günlük fiziksel etkinliklerde belirgin kısıtlanma vardır. </a:t>
            </a:r>
          </a:p>
          <a:p>
            <a:r>
              <a:rPr lang="tr-TR" dirty="0" smtClean="0"/>
              <a:t>Sınıf IV: En ufak fizik etkinlikte, bazen </a:t>
            </a:r>
            <a:r>
              <a:rPr lang="tr-TR" dirty="0" err="1" smtClean="0"/>
              <a:t>istirahatte</a:t>
            </a:r>
            <a:r>
              <a:rPr lang="tr-TR" dirty="0" smtClean="0"/>
              <a:t> de semptom ortaya çıkabilmektedir.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-819472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000" dirty="0" smtClean="0"/>
              <a:t>Kanada Kalp Derneği (CCS) göre </a:t>
            </a:r>
            <a:r>
              <a:rPr lang="tr-TR" sz="4000" dirty="0" err="1" smtClean="0"/>
              <a:t>angina</a:t>
            </a:r>
            <a:r>
              <a:rPr lang="tr-TR" sz="4000" dirty="0" smtClean="0"/>
              <a:t> derecelendirmesi</a:t>
            </a:r>
            <a:br>
              <a:rPr lang="tr-TR" sz="4000" dirty="0" smtClean="0"/>
            </a:br>
            <a:endParaRPr lang="tr-TR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764704"/>
            <a:ext cx="8229600" cy="5242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Kardiyak nedenler </a:t>
            </a:r>
          </a:p>
          <a:p>
            <a:r>
              <a:rPr lang="tr-TR" dirty="0" smtClean="0"/>
              <a:t>Koroner arter hastalığı </a:t>
            </a:r>
          </a:p>
          <a:p>
            <a:r>
              <a:rPr lang="tr-TR" dirty="0" smtClean="0"/>
              <a:t>Stabil </a:t>
            </a:r>
            <a:r>
              <a:rPr lang="tr-TR" dirty="0" err="1" smtClean="0"/>
              <a:t>anjina</a:t>
            </a:r>
            <a:r>
              <a:rPr lang="tr-TR" dirty="0" smtClean="0"/>
              <a:t>  </a:t>
            </a:r>
          </a:p>
          <a:p>
            <a:r>
              <a:rPr lang="tr-TR" dirty="0" err="1" smtClean="0"/>
              <a:t>Unstabil</a:t>
            </a:r>
            <a:r>
              <a:rPr lang="tr-TR" dirty="0" smtClean="0"/>
              <a:t> </a:t>
            </a:r>
            <a:r>
              <a:rPr lang="tr-TR" dirty="0" err="1" smtClean="0"/>
              <a:t>anjina</a:t>
            </a:r>
            <a:r>
              <a:rPr lang="tr-TR" dirty="0" smtClean="0"/>
              <a:t> </a:t>
            </a:r>
          </a:p>
          <a:p>
            <a:r>
              <a:rPr lang="tr-TR" dirty="0" smtClean="0"/>
              <a:t>Varyant </a:t>
            </a:r>
            <a:r>
              <a:rPr lang="tr-TR" dirty="0" err="1" smtClean="0"/>
              <a:t>anjina</a:t>
            </a:r>
            <a:r>
              <a:rPr lang="tr-TR" dirty="0" smtClean="0"/>
              <a:t> </a:t>
            </a:r>
          </a:p>
          <a:p>
            <a:r>
              <a:rPr lang="tr-TR" dirty="0" smtClean="0"/>
              <a:t>Akut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Perikardit</a:t>
            </a:r>
            <a:r>
              <a:rPr lang="tr-TR" dirty="0" smtClean="0"/>
              <a:t> (</a:t>
            </a:r>
            <a:r>
              <a:rPr lang="tr-TR" dirty="0" err="1" smtClean="0"/>
              <a:t>tamponad</a:t>
            </a:r>
            <a:r>
              <a:rPr lang="tr-TR" dirty="0" smtClean="0"/>
              <a:t> ile)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Kapak hastalıkları </a:t>
            </a:r>
          </a:p>
          <a:p>
            <a:r>
              <a:rPr lang="tr-TR" dirty="0" smtClean="0"/>
              <a:t>Aort </a:t>
            </a:r>
            <a:r>
              <a:rPr lang="tr-TR" dirty="0" err="1" smtClean="0"/>
              <a:t>stenozu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Subaortik</a:t>
            </a:r>
            <a:r>
              <a:rPr lang="tr-TR" dirty="0" smtClean="0"/>
              <a:t> </a:t>
            </a:r>
            <a:r>
              <a:rPr lang="tr-TR" dirty="0" err="1" smtClean="0"/>
              <a:t>stenoz</a:t>
            </a:r>
            <a:r>
              <a:rPr lang="tr-TR" dirty="0" smtClean="0"/>
              <a:t> </a:t>
            </a:r>
          </a:p>
          <a:p>
            <a:r>
              <a:rPr lang="tr-TR" dirty="0" smtClean="0"/>
              <a:t>Mitral </a:t>
            </a:r>
            <a:r>
              <a:rPr lang="tr-TR" dirty="0" err="1" smtClean="0"/>
              <a:t>valv</a:t>
            </a:r>
            <a:r>
              <a:rPr lang="tr-TR" dirty="0" smtClean="0"/>
              <a:t> </a:t>
            </a:r>
            <a:r>
              <a:rPr lang="tr-TR" dirty="0" err="1" smtClean="0"/>
              <a:t>prolapsusu</a:t>
            </a:r>
            <a:r>
              <a:rPr lang="tr-TR" dirty="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Göğüs Ağrısı-Etiyoloji</a:t>
            </a:r>
            <a:endParaRPr lang="tr-TR" sz="36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4294967295"/>
          </p:nvPr>
        </p:nvSpPr>
        <p:spPr>
          <a:xfrm>
            <a:off x="4644008" y="1124744"/>
            <a:ext cx="4716462" cy="5145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Pulmoner</a:t>
            </a:r>
            <a:r>
              <a:rPr lang="tr-TR" dirty="0" smtClean="0">
                <a:solidFill>
                  <a:srgbClr val="FF0000"/>
                </a:solidFill>
              </a:rPr>
              <a:t> nedenler</a:t>
            </a:r>
          </a:p>
          <a:p>
            <a:r>
              <a:rPr lang="tr-TR" dirty="0" err="1" smtClean="0"/>
              <a:t>Plevral</a:t>
            </a:r>
            <a:r>
              <a:rPr lang="tr-TR" dirty="0" smtClean="0"/>
              <a:t> </a:t>
            </a:r>
            <a:r>
              <a:rPr lang="tr-TR" dirty="0" err="1" smtClean="0"/>
              <a:t>irritasyon</a:t>
            </a:r>
            <a:r>
              <a:rPr lang="tr-TR" dirty="0" smtClean="0"/>
              <a:t>-</a:t>
            </a:r>
            <a:r>
              <a:rPr lang="tr-TR" dirty="0" err="1" smtClean="0"/>
              <a:t>Plörit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İnfeksiyonlar</a:t>
            </a:r>
            <a:r>
              <a:rPr lang="tr-TR" dirty="0" smtClean="0"/>
              <a:t>-</a:t>
            </a:r>
            <a:r>
              <a:rPr lang="tr-TR" dirty="0" err="1" smtClean="0"/>
              <a:t>Pnömoni</a:t>
            </a:r>
            <a:r>
              <a:rPr lang="tr-TR" dirty="0" smtClean="0"/>
              <a:t> vb.</a:t>
            </a:r>
          </a:p>
          <a:p>
            <a:r>
              <a:rPr lang="tr-TR" dirty="0" err="1" smtClean="0"/>
              <a:t>İnflamasyon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İnfiltrasyon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Barotravma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Pnömotoraks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Trakeobronşit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2800" dirty="0" err="1" smtClean="0">
                <a:solidFill>
                  <a:srgbClr val="FF0000"/>
                </a:solidFill>
              </a:rPr>
              <a:t>Vasküler</a:t>
            </a:r>
            <a:r>
              <a:rPr lang="tr-TR" dirty="0" smtClean="0">
                <a:solidFill>
                  <a:srgbClr val="FF0000"/>
                </a:solidFill>
              </a:rPr>
              <a:t> nedenler </a:t>
            </a:r>
          </a:p>
          <a:p>
            <a:r>
              <a:rPr lang="tr-TR" dirty="0" smtClean="0"/>
              <a:t> Aort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r>
              <a:rPr lang="tr-TR" dirty="0" smtClean="0"/>
              <a:t>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Pulmoner</a:t>
            </a:r>
            <a:r>
              <a:rPr lang="tr-TR" dirty="0" smtClean="0"/>
              <a:t> hipertansiyon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Gastrointestinal</a:t>
            </a:r>
            <a:r>
              <a:rPr lang="tr-TR" dirty="0" smtClean="0">
                <a:solidFill>
                  <a:srgbClr val="FF0000"/>
                </a:solidFill>
              </a:rPr>
              <a:t> nedenler </a:t>
            </a:r>
          </a:p>
          <a:p>
            <a:r>
              <a:rPr lang="tr-TR" dirty="0" err="1" smtClean="0"/>
              <a:t>Özefagus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r>
              <a:rPr lang="tr-TR" dirty="0" smtClean="0"/>
              <a:t>  </a:t>
            </a:r>
          </a:p>
          <a:p>
            <a:r>
              <a:rPr lang="tr-TR" dirty="0" err="1" smtClean="0"/>
              <a:t>Özefageal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/spazm</a:t>
            </a:r>
          </a:p>
          <a:p>
            <a:r>
              <a:rPr lang="tr-TR" dirty="0" err="1" smtClean="0"/>
              <a:t>Özefajit</a:t>
            </a:r>
            <a:endParaRPr lang="tr-TR" dirty="0" smtClean="0"/>
          </a:p>
          <a:p>
            <a:r>
              <a:rPr lang="tr-TR" dirty="0" err="1" smtClean="0"/>
              <a:t>Özefageal</a:t>
            </a:r>
            <a:r>
              <a:rPr lang="tr-TR" dirty="0" smtClean="0"/>
              <a:t> Kanser  </a:t>
            </a:r>
          </a:p>
          <a:p>
            <a:r>
              <a:rPr lang="tr-TR" dirty="0" err="1" smtClean="0"/>
              <a:t>Mallory</a:t>
            </a:r>
            <a:r>
              <a:rPr lang="tr-TR" dirty="0" smtClean="0"/>
              <a:t> </a:t>
            </a:r>
            <a:r>
              <a:rPr lang="tr-TR" dirty="0" err="1" smtClean="0"/>
              <a:t>Weiss</a:t>
            </a:r>
            <a:r>
              <a:rPr lang="tr-TR" dirty="0" smtClean="0"/>
              <a:t> sendromu </a:t>
            </a:r>
          </a:p>
          <a:p>
            <a:r>
              <a:rPr lang="tr-TR" dirty="0" err="1" smtClean="0"/>
              <a:t>Bilier</a:t>
            </a:r>
            <a:r>
              <a:rPr lang="tr-TR" dirty="0" smtClean="0"/>
              <a:t> kolik </a:t>
            </a:r>
          </a:p>
          <a:p>
            <a:r>
              <a:rPr lang="tr-TR" dirty="0" err="1" smtClean="0"/>
              <a:t>Dispepsi</a:t>
            </a:r>
            <a:r>
              <a:rPr lang="tr-TR" dirty="0" smtClean="0"/>
              <a:t>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5105400" y="404813"/>
            <a:ext cx="4038600" cy="57213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Muskuloskelatal</a:t>
            </a:r>
            <a:r>
              <a:rPr lang="tr-TR" dirty="0" smtClean="0">
                <a:solidFill>
                  <a:srgbClr val="FF0000"/>
                </a:solidFill>
              </a:rPr>
              <a:t> nedenler</a:t>
            </a:r>
          </a:p>
          <a:p>
            <a:r>
              <a:rPr lang="tr-TR" dirty="0" err="1" smtClean="0"/>
              <a:t>Kostokondrit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İnterkostal</a:t>
            </a:r>
            <a:r>
              <a:rPr lang="tr-TR" dirty="0" smtClean="0"/>
              <a:t> kas gerilmesi </a:t>
            </a:r>
          </a:p>
          <a:p>
            <a:r>
              <a:rPr lang="tr-TR" dirty="0" err="1" smtClean="0"/>
              <a:t>Servikal</a:t>
            </a:r>
            <a:r>
              <a:rPr lang="tr-TR" dirty="0" smtClean="0"/>
              <a:t>&amp;</a:t>
            </a:r>
            <a:r>
              <a:rPr lang="tr-TR" dirty="0" err="1" smtClean="0"/>
              <a:t>Torasik</a:t>
            </a:r>
            <a:r>
              <a:rPr lang="tr-TR" dirty="0" smtClean="0"/>
              <a:t> omurilik problemleri </a:t>
            </a:r>
          </a:p>
          <a:p>
            <a:r>
              <a:rPr lang="tr-TR" dirty="0" err="1" smtClean="0"/>
              <a:t>Tietze</a:t>
            </a:r>
            <a:r>
              <a:rPr lang="tr-TR" dirty="0" smtClean="0"/>
              <a:t> Sendromu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Psikiyatrik Nedenler</a:t>
            </a:r>
          </a:p>
          <a:p>
            <a:r>
              <a:rPr lang="tr-TR" dirty="0" smtClean="0"/>
              <a:t>Panik Atak</a:t>
            </a:r>
          </a:p>
          <a:p>
            <a:r>
              <a:rPr lang="tr-TR" dirty="0" err="1" smtClean="0"/>
              <a:t>Konversiyon</a:t>
            </a:r>
            <a:r>
              <a:rPr lang="tr-TR" dirty="0" smtClean="0"/>
              <a:t> Bozukluğu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Diğer nedenler </a:t>
            </a:r>
          </a:p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</a:t>
            </a:r>
          </a:p>
          <a:p>
            <a:r>
              <a:rPr lang="tr-TR" dirty="0" smtClean="0"/>
              <a:t>Göğüs duvarı tümörleri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En sık göğüs ağrısı nedenleri, </a:t>
            </a:r>
          </a:p>
          <a:p>
            <a:r>
              <a:rPr lang="tr-TR" dirty="0" smtClean="0"/>
              <a:t>kas-iskelet sistemi ve</a:t>
            </a:r>
          </a:p>
          <a:p>
            <a:r>
              <a:rPr lang="tr-TR" dirty="0" err="1" smtClean="0"/>
              <a:t>gastrointestinal</a:t>
            </a:r>
            <a:r>
              <a:rPr lang="tr-TR" dirty="0" smtClean="0"/>
              <a:t> kökenlidir</a:t>
            </a:r>
          </a:p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Göğüs ağrısı-Etiyoloji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473853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Göğüs </a:t>
            </a:r>
            <a:r>
              <a:rPr lang="tr-TR" dirty="0"/>
              <a:t>ağrısı ile </a:t>
            </a:r>
            <a:r>
              <a:rPr lang="tr-TR" dirty="0" smtClean="0"/>
              <a:t>gelen </a:t>
            </a:r>
            <a:r>
              <a:rPr lang="tr-TR" dirty="0"/>
              <a:t>hastaların </a:t>
            </a:r>
            <a:r>
              <a:rPr lang="tr-TR" dirty="0" smtClean="0"/>
              <a:t>tanılarının</a:t>
            </a:r>
          </a:p>
          <a:p>
            <a:pPr>
              <a:buNone/>
            </a:pPr>
            <a:r>
              <a:rPr lang="tr-TR" dirty="0" smtClean="0"/>
              <a:t>atlanması </a:t>
            </a:r>
            <a:r>
              <a:rPr lang="tr-TR" dirty="0"/>
              <a:t>çok sık karşılaşılan bir durumdur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Hekimin en önemli görevi;</a:t>
            </a:r>
          </a:p>
          <a:p>
            <a:pPr>
              <a:buNone/>
            </a:pPr>
            <a:r>
              <a:rPr lang="tr-TR" dirty="0" smtClean="0"/>
              <a:t>ölümle sonuçlanabilen nedenleri hızla tanıyarak,</a:t>
            </a:r>
          </a:p>
          <a:p>
            <a:pPr>
              <a:buNone/>
            </a:pPr>
            <a:r>
              <a:rPr lang="tr-TR" dirty="0" smtClean="0"/>
              <a:t>gerekiyorsa uygun tedavi için hastayı yönlendirmek.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Göğüs Ağrısına Yaklaşım</a:t>
            </a:r>
            <a:endParaRPr lang="tr-TR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Her göğüs ağrısı ciddiye alınmalı hatta</a:t>
            </a:r>
          </a:p>
          <a:p>
            <a:pPr>
              <a:buNone/>
            </a:pPr>
            <a:r>
              <a:rPr lang="tr-TR" dirty="0" err="1" smtClean="0"/>
              <a:t>travmatik</a:t>
            </a:r>
            <a:r>
              <a:rPr lang="tr-TR" dirty="0" smtClean="0"/>
              <a:t>  olmadığı bilinen tüm göğüs ağrıları</a:t>
            </a:r>
          </a:p>
          <a:p>
            <a:pPr>
              <a:buNone/>
            </a:pPr>
            <a:r>
              <a:rPr lang="tr-TR" dirty="0" smtClean="0"/>
              <a:t>kardiyak kökenli olarak kabul edilmelidir.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spc="-5" dirty="0" smtClean="0"/>
              <a:t>Göğüs ağrılı  hastaların hepsinde başvuru</a:t>
            </a:r>
          </a:p>
          <a:p>
            <a:pPr>
              <a:buNone/>
            </a:pPr>
            <a:r>
              <a:rPr lang="tr-TR" spc="-5" dirty="0" smtClean="0"/>
              <a:t>anından itibaren </a:t>
            </a:r>
            <a:r>
              <a:rPr lang="tr-TR" b="1" spc="-5" dirty="0" smtClean="0"/>
              <a:t>10 </a:t>
            </a:r>
            <a:r>
              <a:rPr lang="tr-TR" b="1" dirty="0" err="1" smtClean="0"/>
              <a:t>dk</a:t>
            </a:r>
            <a:r>
              <a:rPr lang="tr-TR" b="1" dirty="0" smtClean="0"/>
              <a:t> </a:t>
            </a:r>
            <a:r>
              <a:rPr lang="tr-TR" b="1" spc="-5" dirty="0" smtClean="0"/>
              <a:t>içinde </a:t>
            </a:r>
            <a:r>
              <a:rPr lang="tr-TR" b="1" dirty="0" smtClean="0"/>
              <a:t>EKG</a:t>
            </a:r>
            <a:r>
              <a:rPr lang="tr-TR" b="1" spc="-100" dirty="0" smtClean="0"/>
              <a:t> </a:t>
            </a:r>
            <a:r>
              <a:rPr lang="tr-TR" b="1" spc="-5" dirty="0" smtClean="0"/>
              <a:t>çekilmelidir</a:t>
            </a:r>
            <a:r>
              <a:rPr lang="tr-TR" spc="-5" dirty="0" smtClean="0"/>
              <a:t>!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Göğüs Ağrısına Yaklaşım</a:t>
            </a:r>
            <a:endParaRPr lang="tr-TR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tr-TR" dirty="0" smtClean="0"/>
              <a:t>ABC değerlendirilir. </a:t>
            </a:r>
          </a:p>
          <a:p>
            <a:r>
              <a:rPr lang="tr-TR" dirty="0" smtClean="0"/>
              <a:t>Hızlı </a:t>
            </a:r>
            <a:r>
              <a:rPr lang="tr-TR" dirty="0" err="1" smtClean="0"/>
              <a:t>anamnez</a:t>
            </a:r>
            <a:r>
              <a:rPr lang="tr-TR" dirty="0" smtClean="0"/>
              <a:t> alınarak ölümcül tanılar gözden geçirilir. </a:t>
            </a:r>
          </a:p>
          <a:p>
            <a:r>
              <a:rPr lang="tr-TR" sz="2800" dirty="0" smtClean="0">
                <a:cs typeface="Times New Roman" pitchFamily="18" charset="0"/>
              </a:rPr>
              <a:t>Tansiyon, nabız ve solunum kontrolü yapılır</a:t>
            </a:r>
          </a:p>
          <a:p>
            <a:r>
              <a:rPr lang="tr-TR" dirty="0" smtClean="0"/>
              <a:t>Hastalar rahat biçimde oturtulur/yatırılır. </a:t>
            </a:r>
          </a:p>
          <a:p>
            <a:r>
              <a:rPr lang="tr-TR" dirty="0" smtClean="0"/>
              <a:t>Tüm hastalara destek oksijen verilir. </a:t>
            </a:r>
          </a:p>
          <a:p>
            <a:r>
              <a:rPr lang="tr-TR" dirty="0" smtClean="0"/>
              <a:t>Damar yolu açılır. </a:t>
            </a:r>
          </a:p>
          <a:p>
            <a:r>
              <a:rPr lang="tr-TR" dirty="0" smtClean="0"/>
              <a:t>Tüm hastalar </a:t>
            </a:r>
            <a:r>
              <a:rPr lang="tr-TR" dirty="0" err="1" smtClean="0"/>
              <a:t>monitörize</a:t>
            </a:r>
            <a:r>
              <a:rPr lang="tr-TR" dirty="0" smtClean="0"/>
              <a:t> edilir. </a:t>
            </a:r>
          </a:p>
          <a:p>
            <a:r>
              <a:rPr lang="tr-TR" dirty="0" smtClean="0"/>
              <a:t>Ölümcül hastalıklar acilen sevk edilir.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Göğüs Ağrısı İlk Yaklaşım</a:t>
            </a:r>
            <a:endParaRPr lang="tr-T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43 Y Erkek </a:t>
            </a:r>
          </a:p>
          <a:p>
            <a:endParaRPr lang="tr-TR" dirty="0" smtClean="0"/>
          </a:p>
          <a:p>
            <a:r>
              <a:rPr lang="tr-TR" dirty="0" smtClean="0"/>
              <a:t>3 gündür süren </a:t>
            </a:r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 smtClean="0"/>
              <a:t>prekordial</a:t>
            </a:r>
            <a:r>
              <a:rPr lang="tr-TR" dirty="0" smtClean="0"/>
              <a:t> bölgede yırtılma hissi ile giden ağrı</a:t>
            </a:r>
          </a:p>
          <a:p>
            <a:endParaRPr lang="tr-TR" dirty="0" smtClean="0"/>
          </a:p>
          <a:p>
            <a:r>
              <a:rPr lang="tr-TR" dirty="0" smtClean="0"/>
              <a:t>Bu dönemde kendisini huzursuz hissetme</a:t>
            </a:r>
          </a:p>
          <a:p>
            <a:endParaRPr lang="tr-TR" dirty="0" smtClean="0"/>
          </a:p>
          <a:p>
            <a:r>
              <a:rPr lang="tr-TR" dirty="0" smtClean="0"/>
              <a:t>Ağrının şiddetinde, </a:t>
            </a:r>
            <a:r>
              <a:rPr lang="tr-TR" dirty="0" err="1" smtClean="0"/>
              <a:t>inspirasyon</a:t>
            </a:r>
            <a:r>
              <a:rPr lang="tr-TR" dirty="0" smtClean="0"/>
              <a:t> ve vücut hareketi ile artma 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Vaka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afp20110301p603-f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196752"/>
            <a:ext cx="5436489" cy="4525963"/>
          </a:xfrm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-171400"/>
            <a:ext cx="9021688" cy="1143000"/>
          </a:xfrm>
        </p:spPr>
        <p:txBody>
          <a:bodyPr>
            <a:normAutofit fontScale="90000"/>
          </a:bodyPr>
          <a:lstStyle/>
          <a:p>
            <a:r>
              <a:rPr lang="tr-TR" sz="3100" dirty="0" smtClean="0">
                <a:solidFill>
                  <a:srgbClr val="FF0000"/>
                </a:solidFill>
              </a:rPr>
              <a:t/>
            </a:r>
            <a:br>
              <a:rPr lang="tr-TR" sz="3100" dirty="0" smtClean="0">
                <a:solidFill>
                  <a:srgbClr val="FF0000"/>
                </a:solidFill>
              </a:rPr>
            </a:br>
            <a:r>
              <a:rPr lang="tr-TR" sz="3100" dirty="0" smtClean="0">
                <a:solidFill>
                  <a:srgbClr val="FF0000"/>
                </a:solidFill>
              </a:rPr>
              <a:t/>
            </a:r>
            <a:br>
              <a:rPr lang="tr-TR" sz="3100" dirty="0" smtClean="0">
                <a:solidFill>
                  <a:srgbClr val="FF0000"/>
                </a:solidFill>
              </a:rPr>
            </a:br>
            <a:r>
              <a:rPr lang="tr-TR" sz="3100" dirty="0" smtClean="0">
                <a:solidFill>
                  <a:srgbClr val="FF0000"/>
                </a:solidFill>
              </a:rPr>
              <a:t>Göğüs Ağrısı Olan Hastaların Değerlendirilmesi</a:t>
            </a: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131840" y="602128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https://www.aafp.org/afp/2011/0301/p603.html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2700">
              <a:buNone/>
            </a:pPr>
            <a:endParaRPr lang="tr-TR" spc="-5" dirty="0" smtClean="0">
              <a:solidFill>
                <a:srgbClr val="FF0000"/>
              </a:solidFill>
            </a:endParaRPr>
          </a:p>
          <a:p>
            <a:pPr marL="12700"/>
            <a:endParaRPr lang="tr-TR" spc="-5" dirty="0" smtClean="0"/>
          </a:p>
          <a:p>
            <a:pPr marL="12700"/>
            <a:r>
              <a:rPr lang="tr-TR" spc="-5" dirty="0" smtClean="0"/>
              <a:t>Ağrı veya rahatsızlığın</a:t>
            </a:r>
            <a:r>
              <a:rPr lang="tr-TR" spc="-15" dirty="0" smtClean="0"/>
              <a:t> </a:t>
            </a:r>
            <a:r>
              <a:rPr lang="tr-TR" spc="-5" dirty="0" smtClean="0"/>
              <a:t>karakteri</a:t>
            </a:r>
            <a:endParaRPr lang="tr-TR" dirty="0" smtClean="0"/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Ağrının başlangıcındaki hastanın aktivitesi  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Ağrının şiddeti </a:t>
            </a:r>
            <a:r>
              <a:rPr lang="tr-TR" dirty="0" smtClean="0"/>
              <a:t>/</a:t>
            </a:r>
            <a:r>
              <a:rPr lang="tr-TR" spc="-50" dirty="0" smtClean="0"/>
              <a:t> </a:t>
            </a:r>
            <a:r>
              <a:rPr lang="tr-TR" spc="-5" dirty="0" smtClean="0"/>
              <a:t>ciddiyeti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Yakınmanın lokalizasyonu  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Ağrının</a:t>
            </a:r>
            <a:r>
              <a:rPr lang="tr-TR" spc="-90" dirty="0" smtClean="0"/>
              <a:t> </a:t>
            </a:r>
            <a:r>
              <a:rPr lang="tr-TR" spc="-5" dirty="0" smtClean="0"/>
              <a:t>yayılımı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Ağrının</a:t>
            </a:r>
            <a:r>
              <a:rPr lang="tr-TR" spc="-85" dirty="0" smtClean="0"/>
              <a:t> </a:t>
            </a:r>
            <a:r>
              <a:rPr lang="tr-TR" spc="-5" dirty="0" smtClean="0"/>
              <a:t>süresi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Ağrıyı arttıran ve azaltan faktörler  </a:t>
            </a:r>
          </a:p>
          <a:p>
            <a:pPr marL="12700" marR="5080">
              <a:lnSpc>
                <a:spcPct val="110400"/>
              </a:lnSpc>
            </a:pPr>
            <a:r>
              <a:rPr lang="tr-TR" spc="-5" dirty="0" smtClean="0"/>
              <a:t>Eşlik </a:t>
            </a:r>
            <a:r>
              <a:rPr lang="tr-TR" dirty="0" smtClean="0"/>
              <a:t>eden</a:t>
            </a:r>
            <a:r>
              <a:rPr lang="tr-TR" spc="-85" dirty="0" smtClean="0"/>
              <a:t> </a:t>
            </a:r>
            <a:r>
              <a:rPr lang="tr-TR" spc="-5" dirty="0" smtClean="0"/>
              <a:t>semptomlar</a:t>
            </a:r>
          </a:p>
          <a:p>
            <a:pPr marL="12700" marR="5080">
              <a:lnSpc>
                <a:spcPct val="110400"/>
              </a:lnSpc>
            </a:pPr>
            <a:endParaRPr lang="tr-TR" spc="-5" dirty="0" smtClean="0"/>
          </a:p>
          <a:p>
            <a:pPr marL="12700" marR="5080">
              <a:lnSpc>
                <a:spcPct val="110400"/>
              </a:lnSpc>
            </a:pP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spc="-5" dirty="0" err="1" smtClean="0"/>
              <a:t>Anamnez</a:t>
            </a:r>
            <a:r>
              <a:rPr lang="tr-TR" spc="-5" dirty="0" smtClean="0"/>
              <a:t/>
            </a:r>
            <a:br>
              <a:rPr lang="tr-TR" spc="-5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4608512" cy="506537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Ağrının karakteri</a:t>
            </a:r>
            <a:endParaRPr lang="tr-T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32</a:t>
            </a:fld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4294967295"/>
          </p:nvPr>
        </p:nvGraphicFramePr>
        <p:xfrm>
          <a:off x="0" y="764704"/>
          <a:ext cx="9036496" cy="5235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3347864"/>
              </a:tblGrid>
              <a:tr h="76626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918066">
                <a:tc>
                  <a:txBody>
                    <a:bodyPr/>
                    <a:lstStyle/>
                    <a:p>
                      <a:pPr marL="88900" marR="1619885">
                        <a:lnSpc>
                          <a:spcPct val="102099"/>
                        </a:lnSpc>
                        <a:spcBef>
                          <a:spcPts val="11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Ciddi; zorlayıcı; baskı;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substernal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; 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efor ile</a:t>
                      </a:r>
                      <a:r>
                        <a:rPr lang="tr-TR" sz="16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gelen;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Boyun,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çene, omuz ve kola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yayılan</a:t>
                      </a:r>
                      <a:r>
                        <a:rPr lang="tr-TR" sz="160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88265" marR="1021080">
                        <a:lnSpc>
                          <a:spcPct val="101800"/>
                        </a:lnSpc>
                        <a:spcBef>
                          <a:spcPts val="114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8265" marR="1021080">
                        <a:lnSpc>
                          <a:spcPct val="101800"/>
                        </a:lnSpc>
                        <a:spcBef>
                          <a:spcPts val="114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600" spc="-9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1021080">
                        <a:lnSpc>
                          <a:spcPct val="101800"/>
                        </a:lnSpc>
                        <a:spcBef>
                          <a:spcPts val="114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600" spc="-1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spazm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14604" marB="0"/>
                </a:tc>
              </a:tr>
              <a:tr h="920353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Yırtılır;</a:t>
                      </a:r>
                      <a:r>
                        <a:rPr lang="tr-TR" sz="1600" spc="-9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ciddi;</a:t>
                      </a:r>
                      <a:r>
                        <a:rPr lang="tr-TR" sz="1600" spc="0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sırta yayılan  veya sırtta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lokalize;  </a:t>
                      </a: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Başlangıçta</a:t>
                      </a:r>
                      <a:r>
                        <a:rPr lang="tr-TR" sz="1600" spc="-1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maksimum;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Üst sırt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bölgesine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ve boyuna yayılan</a:t>
                      </a:r>
                      <a:r>
                        <a:rPr lang="tr-TR" sz="16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6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  <a:tr h="149596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Plöretik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8265" marR="690880">
                        <a:lnSpc>
                          <a:spcPct val="101800"/>
                        </a:lnSpc>
                        <a:spcBef>
                          <a:spcPts val="21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600" spc="-9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690880">
                        <a:lnSpc>
                          <a:spcPct val="101800"/>
                        </a:lnSpc>
                        <a:spcBef>
                          <a:spcPts val="21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690880">
                        <a:lnSpc>
                          <a:spcPct val="101800"/>
                        </a:lnSpc>
                        <a:spcBef>
                          <a:spcPts val="215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690880">
                        <a:lnSpc>
                          <a:spcPct val="101800"/>
                        </a:lnSpc>
                        <a:spcBef>
                          <a:spcPts val="215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Myokardit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1595533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Hazımsızlık  veya</a:t>
                      </a:r>
                      <a:r>
                        <a:rPr lang="tr-TR" sz="1600" spc="-9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yanma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tr-TR" sz="16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tr-TR" sz="16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tr-TR" sz="16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tr-TR" sz="13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88265" marR="1001394">
                        <a:lnSpc>
                          <a:spcPct val="101699"/>
                        </a:lnSpc>
                        <a:spcBef>
                          <a:spcPts val="235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8265" marR="1001394">
                        <a:lnSpc>
                          <a:spcPct val="101699"/>
                        </a:lnSpc>
                        <a:spcBef>
                          <a:spcPts val="235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1001394">
                        <a:lnSpc>
                          <a:spcPct val="101699"/>
                        </a:lnSpc>
                        <a:spcBef>
                          <a:spcPts val="23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600" spc="-8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8265" marR="1001394">
                        <a:lnSpc>
                          <a:spcPct val="101699"/>
                        </a:lnSpc>
                        <a:spcBef>
                          <a:spcPts val="235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600" spc="-1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spazm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 marL="88265">
                        <a:lnSpc>
                          <a:spcPts val="1550"/>
                        </a:lnSpc>
                        <a:spcBef>
                          <a:spcPts val="3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600" spc="-11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 marL="88265">
                        <a:lnSpc>
                          <a:spcPts val="1590"/>
                        </a:lnSpc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2984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Koroner arter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Göğüs ve </a:t>
            </a:r>
            <a:r>
              <a:rPr lang="tr-TR" dirty="0" err="1" smtClean="0"/>
              <a:t>epigastriumda</a:t>
            </a:r>
            <a:r>
              <a:rPr lang="tr-TR" dirty="0" smtClean="0"/>
              <a:t> Baskı, ağırlık, yanma, sancı şeklinde </a:t>
            </a:r>
          </a:p>
          <a:p>
            <a:r>
              <a:rPr lang="tr-TR" dirty="0" smtClean="0"/>
              <a:t>Aort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Göğüs ve sırtta </a:t>
            </a:r>
          </a:p>
          <a:p>
            <a:pPr>
              <a:buNone/>
            </a:pPr>
            <a:r>
              <a:rPr lang="tr-TR" dirty="0" smtClean="0"/>
              <a:t>   Yırtılma, sökülme şeklinde </a:t>
            </a:r>
          </a:p>
          <a:p>
            <a:r>
              <a:rPr lang="tr-TR" dirty="0" smtClean="0"/>
              <a:t>Plevra-</a:t>
            </a:r>
            <a:r>
              <a:rPr lang="tr-TR" dirty="0" err="1" smtClean="0"/>
              <a:t>perikard</a:t>
            </a:r>
            <a:r>
              <a:rPr lang="tr-TR" dirty="0" smtClean="0"/>
              <a:t>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Göğüs ve </a:t>
            </a:r>
            <a:r>
              <a:rPr lang="tr-TR" dirty="0" err="1" smtClean="0"/>
              <a:t>retrosternal</a:t>
            </a:r>
            <a:r>
              <a:rPr lang="tr-TR" dirty="0" smtClean="0"/>
              <a:t>  </a:t>
            </a:r>
          </a:p>
          <a:p>
            <a:pPr>
              <a:buNone/>
            </a:pPr>
            <a:r>
              <a:rPr lang="tr-TR" dirty="0" smtClean="0"/>
              <a:t>   Keskin, nefes almakla artan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Ağrı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Lokalizasyonu ve Özellikleri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Anjinal</a:t>
            </a:r>
            <a:r>
              <a:rPr lang="tr-TR" dirty="0" smtClean="0"/>
              <a:t> ağrı soğuk, yemek yeme, egzersiz ve</a:t>
            </a:r>
          </a:p>
          <a:p>
            <a:pPr>
              <a:buNone/>
            </a:pPr>
            <a:r>
              <a:rPr lang="tr-TR" dirty="0" err="1" smtClean="0"/>
              <a:t>emosyonel</a:t>
            </a:r>
            <a:r>
              <a:rPr lang="tr-TR" dirty="0" smtClean="0"/>
              <a:t> </a:t>
            </a:r>
            <a:r>
              <a:rPr lang="tr-TR" dirty="0" err="1" smtClean="0"/>
              <a:t>stress</a:t>
            </a:r>
            <a:r>
              <a:rPr lang="tr-TR" dirty="0" smtClean="0"/>
              <a:t> ile artar, </a:t>
            </a:r>
            <a:r>
              <a:rPr lang="tr-TR" dirty="0" err="1" smtClean="0"/>
              <a:t>istirahatle</a:t>
            </a:r>
            <a:r>
              <a:rPr lang="tr-TR" dirty="0" smtClean="0"/>
              <a:t> azalır </a:t>
            </a:r>
          </a:p>
          <a:p>
            <a:endParaRPr lang="tr-TR" dirty="0" smtClean="0"/>
          </a:p>
          <a:p>
            <a:r>
              <a:rPr lang="tr-TR" dirty="0" err="1" smtClean="0"/>
              <a:t>Ösefagus</a:t>
            </a:r>
            <a:r>
              <a:rPr lang="tr-TR" dirty="0" smtClean="0"/>
              <a:t>, </a:t>
            </a:r>
            <a:r>
              <a:rPr lang="tr-TR" dirty="0" err="1" smtClean="0"/>
              <a:t>perikard</a:t>
            </a:r>
            <a:r>
              <a:rPr lang="tr-TR" dirty="0" smtClean="0"/>
              <a:t> ve göğüs duvarını</a:t>
            </a:r>
          </a:p>
          <a:p>
            <a:pPr>
              <a:buNone/>
            </a:pPr>
            <a:r>
              <a:rPr lang="tr-TR" dirty="0" smtClean="0"/>
              <a:t>ilgilendiren olaylar yutma ve pozisyonla değişir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Perikardit</a:t>
            </a:r>
            <a:r>
              <a:rPr lang="tr-TR" dirty="0" smtClean="0"/>
              <a:t> ağrısı öne eğilerek oturunca</a:t>
            </a:r>
          </a:p>
          <a:p>
            <a:pPr>
              <a:buNone/>
            </a:pPr>
            <a:r>
              <a:rPr lang="tr-TR" dirty="0" smtClean="0"/>
              <a:t>azalır,nefes almakla artar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Ağrıyı Arttıran veya Azaltan Faktörler </a:t>
            </a:r>
            <a:endParaRPr lang="tr-T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79512" y="1052735"/>
          <a:ext cx="8230929" cy="4725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072"/>
                <a:gridCol w="4084857"/>
              </a:tblGrid>
              <a:tr h="18859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Yakınma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2357048">
                <a:tc>
                  <a:txBody>
                    <a:bodyPr/>
                    <a:lstStyle/>
                    <a:p>
                      <a:pPr marL="84455" marR="648970">
                        <a:lnSpc>
                          <a:spcPct val="101899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Nefes  darlığı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86995" marR="1214120">
                        <a:lnSpc>
                          <a:spcPct val="102200"/>
                        </a:lnSpc>
                        <a:spcBef>
                          <a:spcPts val="220"/>
                        </a:spcBef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6995" marR="1214120">
                        <a:lnSpc>
                          <a:spcPct val="102200"/>
                        </a:lnSpc>
                        <a:spcBef>
                          <a:spcPts val="220"/>
                        </a:spcBef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5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5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dirty="0" err="1" smtClean="0">
                          <a:latin typeface="Constantia"/>
                          <a:cs typeface="Constantia"/>
                        </a:rPr>
                        <a:t>emboli</a:t>
                      </a: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5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endParaRPr lang="tr-TR" sz="1500" spc="-5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5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endParaRPr lang="tr-TR" sz="1500" spc="-5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tr-TR" sz="1500" dirty="0">
                        <a:latin typeface="Constantia"/>
                        <a:cs typeface="Constantia"/>
                      </a:endParaRPr>
                    </a:p>
                  </a:txBody>
                  <a:tcPr marL="0" marR="0" marT="27940" marB="0"/>
                </a:tc>
              </a:tr>
              <a:tr h="44519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Hemoptizi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5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dirty="0" err="1" smtClean="0">
                          <a:latin typeface="Constantia"/>
                          <a:cs typeface="Constantia"/>
                        </a:rPr>
                        <a:t>emboli</a:t>
                      </a:r>
                      <a:endParaRPr lang="tr-TR" sz="15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  <a:tr h="161768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Bulantı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/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kusma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 marR="904240">
                        <a:lnSpc>
                          <a:spcPct val="101699"/>
                        </a:lnSpc>
                        <a:spcBef>
                          <a:spcPts val="240"/>
                        </a:spcBef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500" spc="-6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904240">
                        <a:lnSpc>
                          <a:spcPct val="101699"/>
                        </a:lnSpc>
                        <a:spcBef>
                          <a:spcPts val="240"/>
                        </a:spcBef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500" spc="-9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500" dirty="0" smtClean="0">
                        <a:latin typeface="Constantia"/>
                        <a:cs typeface="Constantia"/>
                      </a:endParaRPr>
                    </a:p>
                    <a:p>
                      <a:pPr marL="86995" marR="90424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Koroner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90424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Koroner spazm  </a:t>
                      </a:r>
                    </a:p>
                    <a:p>
                      <a:pPr marL="86995" marR="90424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r>
                        <a:rPr lang="tr-TR" sz="15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90424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5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5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endParaRPr lang="tr-TR" sz="15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6696744" cy="652934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Eşlik 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Eden</a:t>
            </a: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Semptomlar</a:t>
            </a:r>
            <a:endParaRPr lang="tr-T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889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552"/>
                <a:gridCol w="5722337"/>
              </a:tblGrid>
              <a:tr h="718665"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Yakınma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868785">
                <a:tc>
                  <a:txBody>
                    <a:bodyPr/>
                    <a:lstStyle/>
                    <a:p>
                      <a:pPr marL="87630" marR="325120">
                        <a:lnSpc>
                          <a:spcPct val="101400"/>
                        </a:lnSpc>
                        <a:spcBef>
                          <a:spcPts val="12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solunum  yetmezliği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87630" marR="1809750">
                        <a:lnSpc>
                          <a:spcPct val="101600"/>
                        </a:lnSpc>
                        <a:spcBef>
                          <a:spcPts val="114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800" spc="-65" baseline="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809750">
                        <a:lnSpc>
                          <a:spcPct val="101600"/>
                        </a:lnSpc>
                        <a:spcBef>
                          <a:spcPts val="114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809750">
                        <a:lnSpc>
                          <a:spcPct val="101600"/>
                        </a:lnSpc>
                        <a:spcBef>
                          <a:spcPts val="11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800" spc="-9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4604" marB="0"/>
                </a:tc>
              </a:tr>
              <a:tr h="2453110"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Terleme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800" spc="-9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Koroner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697989">
                        <a:lnSpc>
                          <a:spcPct val="101699"/>
                        </a:lnSpc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Perfore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peptik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ülser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3682752" cy="106613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Fizik</a:t>
            </a:r>
            <a:r>
              <a:rPr lang="tr-TR" dirty="0" smtClean="0"/>
              <a:t> Muayene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39552" y="1196752"/>
          <a:ext cx="822960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7606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201622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Hipotansiyon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86995" marR="1613535">
                        <a:lnSpc>
                          <a:spcPct val="101800"/>
                        </a:lnSpc>
                        <a:spcBef>
                          <a:spcPts val="195"/>
                        </a:spcBef>
                      </a:pPr>
                      <a:r>
                        <a:rPr lang="tr-TR" sz="14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4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400" spc="-4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400" spc="-1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MI</a:t>
                      </a:r>
                    </a:p>
                    <a:p>
                      <a:pPr marL="86995">
                        <a:lnSpc>
                          <a:spcPts val="1480"/>
                        </a:lnSpc>
                      </a:pP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40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endParaRPr lang="tr-TR" sz="1400" spc="-5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ts val="1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400" spc="-9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ts val="1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 marR="0" indent="0" algn="l" defTabSz="914400" rtl="0" eaLnBrk="1" fontAlgn="auto" latinLnBrk="0" hangingPunct="1">
                        <a:lnSpc>
                          <a:spcPts val="1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Miyokardit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ts val="1480"/>
                        </a:lnSpc>
                      </a:pPr>
                      <a:endParaRPr lang="tr-TR" sz="1400" dirty="0">
                        <a:latin typeface="Constantia"/>
                        <a:cs typeface="Constantia"/>
                      </a:endParaRPr>
                    </a:p>
                  </a:txBody>
                  <a:tcPr marL="0" marR="0" marT="24765" marB="0"/>
                </a:tc>
              </a:tr>
              <a:tr h="216024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Taşikardi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400" spc="-1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MI</a:t>
                      </a:r>
                    </a:p>
                    <a:p>
                      <a:pPr marL="86995" marR="1613535">
                        <a:lnSpc>
                          <a:spcPct val="101200"/>
                        </a:lnSpc>
                      </a:pP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Aort </a:t>
                      </a: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r>
                        <a:rPr lang="tr-TR" sz="14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1613535">
                        <a:lnSpc>
                          <a:spcPct val="101200"/>
                        </a:lnSpc>
                      </a:pP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400" spc="-1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iskemi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 marR="161353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lang="tr-TR" sz="14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4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161353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Myokardit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 marR="2788920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lang="tr-TR" sz="14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endParaRPr lang="tr-TR" sz="1400" dirty="0" smtClean="0">
                        <a:latin typeface="Constantia"/>
                        <a:cs typeface="Constantia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Mallory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400" dirty="0" err="1" smtClean="0">
                          <a:latin typeface="Constantia"/>
                          <a:cs typeface="Constantia"/>
                        </a:rPr>
                        <a:t>Weiss</a:t>
                      </a:r>
                      <a:r>
                        <a:rPr lang="tr-TR" sz="1400" spc="-1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400" dirty="0" smtClean="0">
                          <a:latin typeface="Constantia"/>
                          <a:cs typeface="Constantia"/>
                        </a:rPr>
                        <a:t>sendromu</a:t>
                      </a:r>
                      <a:endParaRPr lang="tr-TR" sz="1400" dirty="0">
                        <a:latin typeface="Constantia"/>
                        <a:cs typeface="Constantia"/>
                      </a:endParaRPr>
                    </a:p>
                  </a:txBody>
                  <a:tcPr marL="0" marR="0" marT="34925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37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06613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Fizik</a:t>
            </a:r>
            <a:r>
              <a:rPr lang="tr-TR" dirty="0" smtClean="0"/>
              <a:t> </a:t>
            </a:r>
            <a:r>
              <a:rPr lang="tr-TR" sz="4000" dirty="0" smtClean="0"/>
              <a:t>Muayene-2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29600" cy="4638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0466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812210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Bradikardi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L="87630" marR="2225675">
                        <a:lnSpc>
                          <a:spcPct val="101800"/>
                        </a:lnSpc>
                        <a:spcBef>
                          <a:spcPts val="19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7630" marR="2225675">
                        <a:lnSpc>
                          <a:spcPct val="101800"/>
                        </a:lnSpc>
                        <a:spcBef>
                          <a:spcPts val="19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600" spc="-9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24130" marB="0"/>
                </a:tc>
              </a:tr>
              <a:tr h="812210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Hipertansiyon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87630" marR="2245360">
                        <a:lnSpc>
                          <a:spcPct val="101600"/>
                        </a:lnSpc>
                        <a:spcBef>
                          <a:spcPts val="25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7630" marR="2245360">
                        <a:lnSpc>
                          <a:spcPct val="101600"/>
                        </a:lnSpc>
                        <a:spcBef>
                          <a:spcPts val="25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6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iskemi</a:t>
                      </a:r>
                      <a:endParaRPr lang="tr-TR" sz="1600" dirty="0" smtClean="0">
                        <a:latin typeface="Constantia"/>
                        <a:cs typeface="Constant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600" spc="-1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543932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Ateş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7630" marR="191516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6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91516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Myokardit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91516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Mediastinit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</a:t>
                      </a:r>
                    </a:p>
                    <a:p>
                      <a:pPr marL="87630" marR="191516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28575" marB="0"/>
                </a:tc>
              </a:tr>
              <a:tr h="812210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Hipoksemi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7630" marR="1315720">
                        <a:lnSpc>
                          <a:spcPct val="102099"/>
                        </a:lnSpc>
                        <a:spcBef>
                          <a:spcPts val="209"/>
                        </a:spcBef>
                      </a:pP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600" spc="-10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7630" marR="1315720">
                        <a:lnSpc>
                          <a:spcPct val="102099"/>
                        </a:lnSpc>
                        <a:spcBef>
                          <a:spcPts val="209"/>
                        </a:spcBef>
                      </a:pP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600" spc="-9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6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6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600" spc="-10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endParaRPr lang="tr-TR" sz="16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38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4402832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Fizik Muayene-3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39552" y="908720"/>
          <a:ext cx="8229600" cy="5134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064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662445">
                <a:tc>
                  <a:txBody>
                    <a:bodyPr/>
                    <a:lstStyle/>
                    <a:p>
                      <a:pPr marL="89535" marR="153035" algn="just">
                        <a:lnSpc>
                          <a:spcPct val="101600"/>
                        </a:lnSpc>
                        <a:spcBef>
                          <a:spcPts val="18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Üst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ekstremiteler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arasında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ciddi kan basıncı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farkı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66244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Dar nabız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basıncı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66244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Yeni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üfürüm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4455" marR="1552575">
                        <a:lnSpc>
                          <a:spcPts val="2200"/>
                        </a:lnSpc>
                        <a:spcBef>
                          <a:spcPts val="70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Koroner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  <a:tr h="66244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S3/s4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gallop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4455" marR="1804670">
                        <a:lnSpc>
                          <a:spcPct val="101899"/>
                        </a:lnSpc>
                        <a:spcBef>
                          <a:spcPts val="19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  MI  </a:t>
                      </a:r>
                    </a:p>
                    <a:p>
                      <a:pPr marL="84455" marR="1804670">
                        <a:lnSpc>
                          <a:spcPct val="101899"/>
                        </a:lnSpc>
                        <a:spcBef>
                          <a:spcPts val="19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Koroner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4765" marB="0"/>
                </a:tc>
              </a:tr>
              <a:tr h="66244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Perikardiyal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sürtünme  sesi(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rub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  <a:tr h="662445">
                <a:tc>
                  <a:txBody>
                    <a:bodyPr/>
                    <a:lstStyle/>
                    <a:p>
                      <a:pPr marL="89535" marR="607060">
                        <a:lnSpc>
                          <a:spcPct val="101899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Juguler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venöz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distansiyon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4455" marR="760730">
                        <a:lnSpc>
                          <a:spcPct val="101600"/>
                        </a:lnSpc>
                        <a:spcBef>
                          <a:spcPts val="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4455" marR="760730">
                        <a:lnSpc>
                          <a:spcPct val="101600"/>
                        </a:lnSpc>
                        <a:spcBef>
                          <a:spcPts val="5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39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4392488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Fizik Muayene-4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/>
          <a:lstStyle/>
          <a:p>
            <a:r>
              <a:rPr lang="tr-TR" dirty="0" err="1" smtClean="0"/>
              <a:t>Viral</a:t>
            </a:r>
            <a:r>
              <a:rPr lang="tr-TR" dirty="0" smtClean="0"/>
              <a:t> enfeksiyon ve aşı öyküsü yok</a:t>
            </a:r>
          </a:p>
          <a:p>
            <a:endParaRPr lang="tr-TR" dirty="0" smtClean="0"/>
          </a:p>
          <a:p>
            <a:r>
              <a:rPr lang="tr-TR" dirty="0" smtClean="0"/>
              <a:t>Bilinen HT, DM,</a:t>
            </a:r>
            <a:r>
              <a:rPr lang="tr-TR" dirty="0" err="1" smtClean="0"/>
              <a:t>hiperlipidemi</a:t>
            </a:r>
            <a:r>
              <a:rPr lang="tr-TR" dirty="0" smtClean="0"/>
              <a:t>,KAH,kardiyak cerrahi öyküsü yok</a:t>
            </a:r>
          </a:p>
          <a:p>
            <a:endParaRPr lang="tr-TR" dirty="0" smtClean="0"/>
          </a:p>
          <a:p>
            <a:r>
              <a:rPr lang="tr-TR" dirty="0" smtClean="0"/>
              <a:t>Ailede </a:t>
            </a:r>
            <a:r>
              <a:rPr lang="tr-TR" dirty="0" err="1" smtClean="0"/>
              <a:t>kardiyovasküler</a:t>
            </a:r>
            <a:r>
              <a:rPr lang="tr-TR" dirty="0" smtClean="0"/>
              <a:t> hastalık öyküsü yok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7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0466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884218">
                <a:tc>
                  <a:txBody>
                    <a:bodyPr/>
                    <a:lstStyle/>
                    <a:p>
                      <a:pPr marL="86995" marR="485775">
                        <a:lnSpc>
                          <a:spcPct val="101699"/>
                        </a:lnSpc>
                        <a:spcBef>
                          <a:spcPts val="11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Tek taraflı  azalmış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/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olmayan  solunum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sesi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86360" marR="1014730">
                        <a:lnSpc>
                          <a:spcPct val="101400"/>
                        </a:lnSpc>
                        <a:spcBef>
                          <a:spcPts val="12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5240" marB="0"/>
                </a:tc>
              </a:tr>
              <a:tr h="884218">
                <a:tc>
                  <a:txBody>
                    <a:bodyPr/>
                    <a:lstStyle/>
                    <a:p>
                      <a:pPr marL="86995" marR="921385">
                        <a:lnSpc>
                          <a:spcPct val="101400"/>
                        </a:lnSpc>
                        <a:spcBef>
                          <a:spcPts val="209"/>
                        </a:spcBef>
                      </a:pPr>
                      <a:r>
                        <a:rPr lang="tr-TR" sz="1800" spc="-10" dirty="0" err="1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5" dirty="0" err="1" smtClean="0">
                          <a:latin typeface="Constantia"/>
                          <a:cs typeface="Constantia"/>
                        </a:rPr>
                        <a:t>u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bk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uta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n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amfizem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86360" marR="1014730">
                        <a:lnSpc>
                          <a:spcPct val="1016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360" marR="1014730">
                        <a:lnSpc>
                          <a:spcPct val="1016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</a:tr>
              <a:tr h="884218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Ral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6360" marR="2041525">
                        <a:lnSpc>
                          <a:spcPct val="1016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 MI  </a:t>
                      </a:r>
                    </a:p>
                    <a:p>
                      <a:pPr marL="86360" marR="2041525">
                        <a:lnSpc>
                          <a:spcPct val="1016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Koroner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iskemi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Fizik Muayene-5 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03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0648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Yakınma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907504">
                <a:tc>
                  <a:txBody>
                    <a:bodyPr/>
                    <a:lstStyle/>
                    <a:p>
                      <a:pPr marL="86995" marR="1402080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Epigastrik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h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iye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84455" marR="1014094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4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4455" marR="1014094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4455" marR="1014094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Pankreatit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0320" marB="0"/>
                </a:tc>
              </a:tr>
              <a:tr h="760851">
                <a:tc>
                  <a:txBody>
                    <a:bodyPr/>
                    <a:lstStyle/>
                    <a:p>
                      <a:pPr marL="86995" marR="808990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Sol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üst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kadran  hassasiyeti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Pankreatit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760851">
                <a:tc>
                  <a:txBody>
                    <a:bodyPr/>
                    <a:lstStyle/>
                    <a:p>
                      <a:pPr marL="86995" marR="805180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Sağ üst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kadran  hassasiyeti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Kolesistit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  <a:tr h="1145231">
                <a:tc>
                  <a:txBody>
                    <a:bodyPr/>
                    <a:lstStyle/>
                    <a:p>
                      <a:pPr marL="86995" marR="165100">
                        <a:lnSpc>
                          <a:spcPct val="101600"/>
                        </a:lnSpc>
                        <a:spcBef>
                          <a:spcPts val="21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Tek taraflı  ayakta şişlik, ısı artışı, ağrı,  hassasiyet 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eritem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Fizik Muayene-6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30766" cy="4094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6086"/>
              </a:tblGrid>
              <a:tr h="6046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Klinik</a:t>
                      </a:r>
                      <a:r>
                        <a:rPr lang="tr-TR" sz="1800" b="1" spc="-6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EKG</a:t>
                      </a:r>
                      <a:r>
                        <a:rPr lang="tr-TR" sz="1800" b="1" spc="-8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bulgusu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841013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Klasik</a:t>
                      </a:r>
                      <a:r>
                        <a:rPr lang="tr-TR" sz="1800" spc="-1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87630" marR="125730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Birbirini  takip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eden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derivasyonlarda </a:t>
                      </a:r>
                    </a:p>
                    <a:p>
                      <a:pPr marL="87630" marR="125730">
                        <a:lnSpc>
                          <a:spcPct val="101899"/>
                        </a:lnSpc>
                        <a:spcBef>
                          <a:spcPts val="160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&gt;1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mm  ST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elevasyonu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;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Yeni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LBBB(Sol dal bloğu)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0320" marB="0"/>
                </a:tc>
              </a:tr>
              <a:tr h="841013">
                <a:tc>
                  <a:txBody>
                    <a:bodyPr/>
                    <a:lstStyle/>
                    <a:p>
                      <a:pPr marL="84455" marR="303530">
                        <a:lnSpc>
                          <a:spcPct val="101899"/>
                        </a:lnSpc>
                        <a:spcBef>
                          <a:spcPts val="185"/>
                        </a:spcBef>
                      </a:pPr>
                      <a:r>
                        <a:rPr lang="tr-TR" sz="1800" spc="-10" dirty="0" err="1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5" dirty="0" err="1" smtClean="0">
                          <a:latin typeface="Constantia"/>
                          <a:cs typeface="Constantia"/>
                        </a:rPr>
                        <a:t>u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b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10" dirty="0" err="1" smtClean="0">
                          <a:latin typeface="Constantia"/>
                          <a:cs typeface="Constantia"/>
                        </a:rPr>
                        <a:t>n</a:t>
                      </a:r>
                      <a:r>
                        <a:rPr lang="tr-TR" sz="1800" spc="5" dirty="0" err="1" smtClean="0">
                          <a:latin typeface="Constantia"/>
                          <a:cs typeface="Constantia"/>
                        </a:rPr>
                        <a:t>d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ok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5" dirty="0" err="1" smtClean="0">
                          <a:latin typeface="Constantia"/>
                          <a:cs typeface="Constantia"/>
                        </a:rPr>
                        <a:t>d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iya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l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enfarktüs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87630" marR="380365">
                        <a:lnSpc>
                          <a:spcPct val="101899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Uyumlu derivasyonlarda </a:t>
                      </a:r>
                    </a:p>
                    <a:p>
                      <a:pPr marL="87630" marR="380365">
                        <a:lnSpc>
                          <a:spcPct val="101899"/>
                        </a:lnSpc>
                        <a:spcBef>
                          <a:spcPts val="185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dalga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inversiyonu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veya </a:t>
                      </a:r>
                    </a:p>
                    <a:p>
                      <a:pPr marL="87630" marR="380365">
                        <a:lnSpc>
                          <a:spcPct val="101899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ST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2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depresyonu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</a:tr>
              <a:tr h="841013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Unstabil</a:t>
                      </a:r>
                      <a:r>
                        <a:rPr lang="tr-TR" sz="1800" spc="-8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7630" marR="718185">
                        <a:lnSpc>
                          <a:spcPct val="101400"/>
                        </a:lnSpc>
                        <a:spcBef>
                          <a:spcPts val="20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Çoğunlukla normal veya </a:t>
                      </a:r>
                      <a:r>
                        <a:rPr lang="tr-TR" sz="1800" dirty="0" err="1" smtClean="0">
                          <a:latin typeface="Constantia"/>
                          <a:cs typeface="Constantia"/>
                        </a:rPr>
                        <a:t>non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spesifik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değişiklikler;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dalga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inversiyonu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olabilir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</a:tr>
              <a:tr h="841013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87630" marR="1703705">
                        <a:lnSpc>
                          <a:spcPct val="101899"/>
                        </a:lnSpc>
                        <a:spcBef>
                          <a:spcPts val="195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Diffüz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ST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baseline="0" dirty="0" err="1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levasyonu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;  </a:t>
                      </a:r>
                    </a:p>
                    <a:p>
                      <a:pPr marL="87630" marR="1703705">
                        <a:lnSpc>
                          <a:spcPct val="101899"/>
                        </a:lnSpc>
                        <a:spcBef>
                          <a:spcPts val="19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PR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55" baseline="0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depresyonu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4765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42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96944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İskemik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Göğüs Ağrısı-EKG Bulguları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8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5215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10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Tanı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528570">
                <a:tc>
                  <a:txBody>
                    <a:bodyPr/>
                    <a:lstStyle/>
                    <a:p>
                      <a:pPr marL="89535" marR="1159510">
                        <a:lnSpc>
                          <a:spcPct val="101600"/>
                        </a:lnSpc>
                        <a:spcBef>
                          <a:spcPts val="18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Mediastinal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yer  değiştirme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Tansiyon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65215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Geniş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mediastinum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Aort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diseksiyonu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65215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Effüzyon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65215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Artmış kalp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gölgesi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65215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Pnömomediastinyum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86995" marR="923925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rüptürü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</a:p>
                    <a:p>
                      <a:pPr marL="86995" marR="923925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Mediastinit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6888" cy="1143000"/>
          </a:xfrm>
        </p:spPr>
        <p:txBody>
          <a:bodyPr/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Akciğer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Grafisi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Kardiyak enzimlerin kanda yükselmesi,</a:t>
            </a:r>
          </a:p>
          <a:p>
            <a:pPr>
              <a:buNone/>
            </a:pPr>
            <a:r>
              <a:rPr lang="tr-TR" dirty="0" err="1" smtClean="0"/>
              <a:t>miyokard</a:t>
            </a:r>
            <a:r>
              <a:rPr lang="tr-TR" dirty="0" smtClean="0"/>
              <a:t> hücresinde </a:t>
            </a:r>
            <a:r>
              <a:rPr lang="tr-TR" dirty="0" err="1" smtClean="0"/>
              <a:t>hasarlanma</a:t>
            </a:r>
            <a:r>
              <a:rPr lang="tr-TR" dirty="0" smtClean="0"/>
              <a:t> olduğunu</a:t>
            </a:r>
          </a:p>
          <a:p>
            <a:pPr>
              <a:buNone/>
            </a:pPr>
            <a:r>
              <a:rPr lang="tr-TR" dirty="0" smtClean="0"/>
              <a:t>gösterir 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44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Kardiyak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Enzimler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/>
                <a:gridCol w="5626968"/>
              </a:tblGrid>
              <a:tr h="338055">
                <a:tc>
                  <a:txBody>
                    <a:bodyPr/>
                    <a:lstStyle/>
                    <a:p>
                      <a:r>
                        <a:rPr lang="tr-TR" dirty="0" smtClean="0"/>
                        <a:t>Marker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</a:tr>
              <a:tr h="2083902">
                <a:tc>
                  <a:txBody>
                    <a:bodyPr/>
                    <a:lstStyle/>
                    <a:p>
                      <a:r>
                        <a:rPr lang="tr-TR" dirty="0" smtClean="0"/>
                        <a:t>CK-MB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Ağrının 3.saatinden itibaren yükselerek Mİ tanısında yararlı olmaktadır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Üç saatten kısa süreli ağrı ile başvuran olgularda, yanlış negatif sonuçlara yol açmakta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Ağrının süresi 8-12 saati geçiyorsa ve CK-MB düzeyleri hala normalse ve EKG bulgusu yoksa Mİ dışlanmış sayılmalıdır.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218655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Troponin</a:t>
                      </a:r>
                      <a:r>
                        <a:rPr lang="tr-TR" dirty="0" smtClean="0"/>
                        <a:t>-I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Troponin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T’ye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göre 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kalbe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daha özgüldür,ama kardiyak olaylarda </a:t>
                      </a:r>
                      <a:r>
                        <a:rPr lang="tr-TR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Troponin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T’ye</a:t>
                      </a:r>
                      <a:r>
                        <a:rPr lang="tr-TR" sz="1800" b="0" i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göre daha 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 duyarlıdır.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r-TR" sz="18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Sıklıkla 2-4 saat içinde yükselmeye başlayan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troponin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-I değerleri, çoğu akut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miyokardiyal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infarktlı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hastada ağrının oluşumu sonrası 6-9 saat içinde tespit edilmektedir.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45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Kardiyak</a:t>
            </a: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Markerlar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568952" cy="412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08"/>
                <a:gridCol w="572514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Marker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</a:tr>
              <a:tr h="229345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Miyoglobin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/>
                        <a:t>Miyokarda özgü olmamakla birlikte en erken dönemde yükselen hassas bir biyokimyasal belirteçtir.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/>
                        <a:t>Göğüs ağrısı ile birlikte yükselmeye</a:t>
                      </a:r>
                      <a:r>
                        <a:rPr lang="tr-TR" baseline="0" dirty="0" smtClean="0"/>
                        <a:t> başlar,2-4 saatte pik yapar.</a:t>
                      </a: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/>
                        <a:t>Sensivitesi</a:t>
                      </a:r>
                      <a:r>
                        <a:rPr lang="tr-TR" dirty="0" smtClean="0"/>
                        <a:t> yüksek , </a:t>
                      </a:r>
                      <a:r>
                        <a:rPr lang="tr-TR" dirty="0" err="1" smtClean="0"/>
                        <a:t>spesifitesi</a:t>
                      </a:r>
                      <a:r>
                        <a:rPr lang="tr-TR" baseline="0" dirty="0" smtClean="0"/>
                        <a:t> düşüktür.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tr-TR" baseline="0" dirty="0" smtClean="0"/>
                        <a:t>(diğer </a:t>
                      </a:r>
                      <a:r>
                        <a:rPr lang="tr-TR" baseline="0" dirty="0" err="1" smtClean="0"/>
                        <a:t>markerlarla</a:t>
                      </a:r>
                      <a:r>
                        <a:rPr lang="tr-TR" baseline="0" dirty="0" smtClean="0"/>
                        <a:t> birlikte değerlendirilmeli)</a:t>
                      </a:r>
                      <a:endParaRPr lang="tr-TR" dirty="0" smtClean="0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tr-TR" dirty="0" smtClean="0"/>
                        <a:t>LDH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/>
                        <a:t>Özgüllüğü düşük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/>
                        <a:t>Göğüs ağrısının başlangıcından 6-12 saat sonra artmaya başlar, 3. günde pik yapar, 8-14 günde normale döner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46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Kardiyak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Markerlar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6912768" cy="3744415"/>
          </a:xfrm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Kardiyak Marker Klinik Seyri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635896" y="573325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http://xn--aciltp-t9a.com/kardiyak-enzimler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MI</a:t>
            </a:r>
          </a:p>
          <a:p>
            <a:r>
              <a:rPr lang="tr-TR" dirty="0" err="1" smtClean="0"/>
              <a:t>Unstabil</a:t>
            </a:r>
            <a:r>
              <a:rPr lang="tr-TR" dirty="0" smtClean="0"/>
              <a:t> </a:t>
            </a:r>
            <a:r>
              <a:rPr lang="tr-TR" dirty="0" err="1" smtClean="0"/>
              <a:t>Anjina</a:t>
            </a:r>
            <a:endParaRPr lang="tr-TR" dirty="0" smtClean="0"/>
          </a:p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 smtClean="0"/>
          </a:p>
          <a:p>
            <a:r>
              <a:rPr lang="tr-TR" dirty="0" err="1" smtClean="0"/>
              <a:t>Pnömotorax</a:t>
            </a:r>
            <a:endParaRPr lang="tr-TR" dirty="0" smtClean="0"/>
          </a:p>
          <a:p>
            <a:r>
              <a:rPr lang="tr-TR" dirty="0" smtClean="0"/>
              <a:t>Aort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r>
              <a:rPr lang="tr-TR" dirty="0" err="1" smtClean="0"/>
              <a:t>Özefagus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endParaRPr lang="tr-TR" dirty="0" smtClean="0"/>
          </a:p>
          <a:p>
            <a:r>
              <a:rPr lang="tr-TR" dirty="0" err="1" smtClean="0"/>
              <a:t>Perikardit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Ölümcül Hastalıklar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dirty="0" smtClean="0"/>
              <a:t>                   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49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Akut</a:t>
            </a:r>
            <a:r>
              <a:rPr lang="tr-T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</a:t>
            </a:r>
            <a:endParaRPr lang="tr-TR" sz="36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51520" y="1916832"/>
          <a:ext cx="8424936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052"/>
                <a:gridCol w="4908884"/>
              </a:tblGrid>
              <a:tr h="61922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26408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15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Anksiyete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huzursuz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görünüm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Hiper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/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normo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/hipotansiyon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Taşi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/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normo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/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bradikardi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Soğuk terleme, </a:t>
                      </a: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Kötü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periferik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dolaşım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9050" marB="0"/>
                </a:tc>
              </a:tr>
              <a:tr h="726430">
                <a:tc>
                  <a:txBody>
                    <a:bodyPr/>
                    <a:lstStyle/>
                    <a:p>
                      <a:pPr marL="84455" marR="803910">
                        <a:lnSpc>
                          <a:spcPct val="101899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tle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EKG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değişiklikleri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(%80)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CK-MB &amp;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troponin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yüksekliği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Uyuşturucu,bitkisel tedavi de dahil herhangi bir ilaç alım öyküsü yok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                 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50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/>
              <a:t>Unstabil</a:t>
            </a:r>
            <a:r>
              <a:rPr lang="tr-TR" sz="4400" dirty="0" smtClean="0"/>
              <a:t> </a:t>
            </a:r>
            <a:r>
              <a:rPr lang="tr-TR" sz="3600" dirty="0" err="1" smtClean="0"/>
              <a:t>Anjina</a:t>
            </a:r>
            <a:endParaRPr lang="tr-TR" sz="3600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79512" y="1196752"/>
          <a:ext cx="8640960" cy="4519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236"/>
                <a:gridCol w="4992724"/>
              </a:tblGrid>
              <a:tr h="44782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264084">
                <a:tc>
                  <a:txBody>
                    <a:bodyPr/>
                    <a:lstStyle/>
                    <a:p>
                      <a:pPr marL="84455" marR="513080">
                        <a:lnSpc>
                          <a:spcPct val="101400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Kreşendo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İstirahatte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gelen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15-20 dakika süren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43180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Son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iki ay içinde yeni başlayan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az bir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efor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ile gelen</a:t>
                      </a:r>
                      <a:r>
                        <a:rPr lang="tr-TR" sz="1800" spc="-9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ağrı</a:t>
                      </a: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NTG(Nitrogliserin)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istirahate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olan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cevabı</a:t>
                      </a:r>
                      <a:r>
                        <a:rPr lang="tr-TR" sz="1800" spc="-2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değişken!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983546">
                <a:tc>
                  <a:txBody>
                    <a:bodyPr/>
                    <a:lstStyle/>
                    <a:p>
                      <a:pPr marL="84455" marR="216535">
                        <a:lnSpc>
                          <a:spcPct val="101899"/>
                        </a:lnSpc>
                        <a:spcBef>
                          <a:spcPts val="19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Sıklıkla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minimal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Terleme, bulantı, kusma,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dispne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Efor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ile artan nefes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darlığı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26408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370840" marR="1120775" indent="-285750">
                        <a:lnSpc>
                          <a:spcPct val="101400"/>
                        </a:lnSpc>
                        <a:spcBef>
                          <a:spcPts val="209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Arttırıcı faktörler ile aşikar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bir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ilinti  kurulamayabilir.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Daha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önceki MI veya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anjina</a:t>
                      </a:r>
                      <a:r>
                        <a:rPr lang="tr-TR" sz="1800" spc="-2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hikayesi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106426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&gt;40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yaş, pozitif risk faktörleri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erkek  cinsiyet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611560" y="83671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                 </a:t>
            </a:r>
            <a:endParaRPr lang="tr-TR" sz="4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38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886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79208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Nonspesifik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bulgular</a:t>
                      </a:r>
                      <a:r>
                        <a:rPr lang="tr-TR" sz="180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olabilir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1069268">
                <a:tc>
                  <a:txBody>
                    <a:bodyPr/>
                    <a:lstStyle/>
                    <a:p>
                      <a:pPr marL="84455" marR="715010">
                        <a:lnSpc>
                          <a:spcPct val="101899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tle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2110" marR="746125" indent="-284480">
                        <a:lnSpc>
                          <a:spcPct val="101400"/>
                        </a:lnSpc>
                        <a:spcBef>
                          <a:spcPts val="229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EKG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değişikliği 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enzim yüksekliği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sıklıkla 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yoktur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1069268">
                <a:tc>
                  <a:txBody>
                    <a:bodyPr/>
                    <a:lstStyle/>
                    <a:p>
                      <a:pPr marL="84455" marR="574040">
                        <a:lnSpc>
                          <a:spcPct val="101600"/>
                        </a:lnSpc>
                        <a:spcBef>
                          <a:spcPts val="22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Diğer durumlar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372110" marR="114935" indent="-284480">
                        <a:lnSpc>
                          <a:spcPct val="101400"/>
                        </a:lnSpc>
                        <a:spcBef>
                          <a:spcPts val="229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Başvuru sırasında tamamen ağrısız olabilirler.  Tanıda hikaye</a:t>
                      </a:r>
                      <a:r>
                        <a:rPr lang="tr-TR" sz="1800" spc="-3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esastır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marR="158115" indent="-284480">
                        <a:lnSpc>
                          <a:spcPct val="1014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Hastaneye yatırılan USAP hastalarının  %15’inde  akut MI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gelişir.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NSTEMI  şeklinde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seyredebilir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143000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Unstabil</a:t>
            </a:r>
            <a:r>
              <a:rPr lang="tr-TR" sz="4000" dirty="0" smtClean="0"/>
              <a:t> </a:t>
            </a:r>
            <a:r>
              <a:rPr lang="tr-TR" sz="4000" dirty="0" err="1" smtClean="0"/>
              <a:t>Anjina</a:t>
            </a:r>
            <a:r>
              <a:rPr lang="tr-TR" sz="4000" dirty="0" smtClean="0"/>
              <a:t>-2</a:t>
            </a:r>
            <a:endParaRPr lang="tr-TR" sz="4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</a:t>
            </a:r>
            <a:endParaRPr lang="tr-TR" sz="4000" dirty="0" smtClean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52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Aort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Diseksiyonu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51520" y="1196752"/>
          <a:ext cx="8712968" cy="4167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4"/>
                <a:gridCol w="4992724"/>
              </a:tblGrid>
              <a:tr h="5760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228080">
                <a:tc>
                  <a:txBody>
                    <a:bodyPr/>
                    <a:lstStyle/>
                    <a:p>
                      <a:pPr marL="84455" marR="811530">
                        <a:lnSpc>
                          <a:spcPct val="101899"/>
                        </a:lnSpc>
                        <a:spcBef>
                          <a:spcPts val="17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370840" marR="438150" indent="-285750">
                        <a:lnSpc>
                          <a:spcPct val="101400"/>
                        </a:lnSpc>
                        <a:spcBef>
                          <a:spcPts val="19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Anı başlangıçlı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başlangıçta  en şiddetli  göğüs ağrısı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(%90)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34544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Göğüs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anterior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duvarından sırtta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interskapular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bölgeye veya batına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yayılım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Yırtılır gibi bir</a:t>
                      </a:r>
                      <a:r>
                        <a:rPr lang="tr-TR" sz="1800" spc="-3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4765" marB="0"/>
                </a:tc>
              </a:tr>
              <a:tr h="763934">
                <a:tc>
                  <a:txBody>
                    <a:bodyPr/>
                    <a:lstStyle/>
                    <a:p>
                      <a:pPr marL="84455" marR="514984">
                        <a:lnSpc>
                          <a:spcPct val="101899"/>
                        </a:lnSpc>
                        <a:spcBef>
                          <a:spcPts val="22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70840" marR="462280" indent="-285750">
                        <a:lnSpc>
                          <a:spcPct val="101899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Nörolojik komplikasyonlar; inme,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parezi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,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parapleji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940" marB="0"/>
                </a:tc>
              </a:tr>
              <a:tr h="12280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&gt; 50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yaş</a:t>
                      </a:r>
                      <a:r>
                        <a:rPr lang="tr-TR" sz="1800" spc="-9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erkek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Kontrolsüz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hipertansiyon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499745" indent="-285750">
                        <a:lnSpc>
                          <a:spcPct val="1016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Marfan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sendromu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konjenital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bikuspid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aortik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kapak olan hastalarda  artmış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insidans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229600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5997352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0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0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29614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b="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15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Yüksek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KB’ye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 rağmen kötü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periferik</a:t>
                      </a:r>
                      <a:r>
                        <a:rPr lang="tr-TR" sz="1800" b="0" spc="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dolaşım</a:t>
                      </a:r>
                      <a:endParaRPr lang="tr-TR" sz="1800" b="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Periferik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 nabızların  asimetrik  azalması</a:t>
                      </a:r>
                      <a:r>
                        <a:rPr lang="tr-TR" sz="1800" b="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(%60)</a:t>
                      </a:r>
                      <a:endParaRPr lang="tr-TR" sz="1800" b="0" dirty="0" smtClean="0">
                        <a:latin typeface="Constantia"/>
                        <a:cs typeface="Constantia"/>
                      </a:endParaRPr>
                    </a:p>
                    <a:p>
                      <a:pPr marL="369570" marR="779145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Yeni başlangıç 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perikardiyal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  sürtünme  veya 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aortik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  yetmezlik</a:t>
                      </a:r>
                      <a:r>
                        <a:rPr lang="tr-TR" sz="1800" b="0" spc="-3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üfürümü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19050" marB="0"/>
                </a:tc>
              </a:tr>
              <a:tr h="1296144">
                <a:tc>
                  <a:txBody>
                    <a:bodyPr/>
                    <a:lstStyle/>
                    <a:p>
                      <a:pPr marL="84455" marR="603250">
                        <a:lnSpc>
                          <a:spcPct val="101899"/>
                        </a:lnSpc>
                        <a:spcBef>
                          <a:spcPts val="210"/>
                        </a:spcBef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b="0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b="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tle</a:t>
                      </a:r>
                      <a:r>
                        <a:rPr lang="tr-TR" sz="1800" b="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EKG’de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nonspesifik</a:t>
                      </a:r>
                      <a:r>
                        <a:rPr lang="tr-TR" sz="1800" b="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değişiklikleri</a:t>
                      </a:r>
                      <a:endParaRPr lang="tr-TR" sz="1800" b="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PAAG: Anormal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aortik</a:t>
                      </a:r>
                      <a:r>
                        <a:rPr lang="tr-TR" sz="1800" b="0" spc="-3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err="1" smtClean="0">
                          <a:latin typeface="Constantia"/>
                          <a:cs typeface="Constantia"/>
                        </a:rPr>
                        <a:t>silüet</a:t>
                      </a:r>
                      <a:endParaRPr lang="tr-TR" sz="1800" b="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Ekokardiyografi, </a:t>
                      </a:r>
                      <a:r>
                        <a:rPr lang="tr-TR" sz="1800" b="0" dirty="0" smtClean="0">
                          <a:latin typeface="Constantia"/>
                          <a:cs typeface="Constantia"/>
                        </a:rPr>
                        <a:t>BT </a:t>
                      </a:r>
                      <a:r>
                        <a:rPr lang="tr-TR" sz="1800" b="0" spc="5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b="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b="0" spc="-5" dirty="0" smtClean="0">
                          <a:latin typeface="Constantia"/>
                          <a:cs typeface="Constantia"/>
                        </a:rPr>
                        <a:t>MR</a:t>
                      </a:r>
                      <a:endParaRPr lang="tr-TR" sz="1800" b="0" dirty="0">
                        <a:latin typeface="Constantia"/>
                        <a:cs typeface="Constantia"/>
                      </a:endParaRPr>
                    </a:p>
                  </a:txBody>
                  <a:tcPr marL="0" marR="0" marT="33655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53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Aort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Diseksiyonu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229600" cy="4703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5050904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249288">
                <a:tc>
                  <a:txBody>
                    <a:bodyPr/>
                    <a:lstStyle/>
                    <a:p>
                      <a:pPr marL="84455" marR="811530">
                        <a:lnSpc>
                          <a:spcPct val="101899"/>
                        </a:lnSpc>
                        <a:spcBef>
                          <a:spcPts val="9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370840" marR="506730" indent="-285750">
                        <a:lnSpc>
                          <a:spcPct val="101400"/>
                        </a:lnSpc>
                        <a:spcBef>
                          <a:spcPts val="12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Sıklıkla göğüs yan bölgesinde hissedilen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plöretik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tarzda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Merkezi yerleşim (masif</a:t>
                      </a:r>
                      <a:r>
                        <a:rPr lang="tr-TR" sz="1800" spc="-3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emboli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)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73787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Genellikle ani başlayan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başlangıçta  şiddetli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Episodik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veya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intermitan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5240" marB="0"/>
                </a:tc>
              </a:tr>
              <a:tr h="1249288">
                <a:tc>
                  <a:txBody>
                    <a:bodyPr/>
                    <a:lstStyle/>
                    <a:p>
                      <a:pPr marL="84455" marR="514984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Dispne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-7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endişe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Öksürük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Hemoptizi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(%20)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24928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Geçirilmiş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PE ve DVT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hikayesi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111125" indent="-285750">
                        <a:lnSpc>
                          <a:spcPct val="1016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Diğer risk faktörleri: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immobilizasyon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, batın  operasyonları, gebelik, OKS, kalp hastalığı,  kanser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54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Pulmoner</a:t>
            </a:r>
            <a:r>
              <a:rPr lang="tr-TR" sz="36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Emboli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219256" cy="455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978896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90750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150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Endişeli görünüm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takipne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Taşikardi,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inspiratuvar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ral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Ateş, flebit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terleme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(%30-40)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19050" marB="0"/>
                </a:tc>
              </a:tr>
              <a:tr h="2862572">
                <a:tc>
                  <a:txBody>
                    <a:bodyPr/>
                    <a:lstStyle/>
                    <a:p>
                      <a:pPr marL="84455">
                        <a:lnSpc>
                          <a:spcPts val="1795"/>
                        </a:lnSpc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Testler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Arter kan gazı: 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PO</a:t>
                      </a:r>
                      <a:r>
                        <a:rPr lang="tr-TR" sz="1500" spc="7" baseline="-25000" dirty="0" smtClean="0">
                          <a:latin typeface="Constantia"/>
                          <a:cs typeface="Constantia"/>
                        </a:rPr>
                        <a:t>2</a:t>
                      </a:r>
                      <a:r>
                        <a:rPr lang="tr-TR" sz="1800" spc="5" dirty="0" smtClean="0">
                          <a:latin typeface="Wingdings"/>
                          <a:cs typeface="Wingdings"/>
                        </a:rPr>
                        <a:t></a:t>
                      </a:r>
                      <a:r>
                        <a:rPr lang="tr-TR" sz="18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,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Geniş A-a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Gradient</a:t>
                      </a:r>
                      <a:endParaRPr lang="tr-TR" sz="1800" spc="-5" dirty="0" smtClean="0">
                        <a:latin typeface="Constantia"/>
                        <a:cs typeface="Constantia"/>
                      </a:endParaRP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EKG:S1Q3T3</a:t>
                      </a: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 pitchFamily="34" charset="0"/>
                        <a:buNone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baseline="0" dirty="0" smtClean="0">
                          <a:latin typeface="Constantia" pitchFamily="18" charset="0"/>
                          <a:cs typeface="Constantia"/>
                        </a:rPr>
                        <a:t>(</a:t>
                      </a:r>
                      <a:r>
                        <a:rPr kumimoji="0" lang="tr-TR" b="0" i="0" kern="1200" dirty="0" err="1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I'de</a:t>
                      </a:r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 S dalgası, </a:t>
                      </a:r>
                      <a:r>
                        <a:rPr kumimoji="0" lang="tr-TR" b="0" i="0" kern="1200" dirty="0" err="1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III'te</a:t>
                      </a:r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 yeni veya daha da</a:t>
                      </a: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 pitchFamily="34" charset="0"/>
                        <a:buNone/>
                        <a:tabLst>
                          <a:tab pos="372745" algn="l"/>
                          <a:tab pos="373380" algn="l"/>
                        </a:tabLst>
                      </a:pPr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belirginleşmiş Q dalgası, </a:t>
                      </a:r>
                      <a:r>
                        <a:rPr kumimoji="0" lang="tr-TR" b="0" i="0" kern="1200" dirty="0" err="1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III'te</a:t>
                      </a:r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 T</a:t>
                      </a: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 pitchFamily="34" charset="0"/>
                        <a:buNone/>
                        <a:tabLst>
                          <a:tab pos="372745" algn="l"/>
                          <a:tab pos="373380" algn="l"/>
                        </a:tabLst>
                      </a:pPr>
                      <a:r>
                        <a:rPr kumimoji="0" lang="tr-TR" b="0" i="0" kern="1200" dirty="0" err="1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inversiyonu</a:t>
                      </a:r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tr-TR" b="1" i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 </a:t>
                      </a:r>
                      <a:endParaRPr lang="tr-TR" dirty="0" smtClean="0">
                        <a:latin typeface="Constantia" pitchFamily="18" charset="0"/>
                      </a:endParaRP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 pitchFamily="34" charset="0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PAAG genellikle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normal</a:t>
                      </a:r>
                    </a:p>
                    <a:p>
                      <a:pPr marL="37338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9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  <a:defRPr/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Ventilasyon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perfüzyon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sintigrafi</a:t>
                      </a:r>
                    </a:p>
                    <a:p>
                      <a:pPr marL="37338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9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  <a:defRPr/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Ekokardiyografi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338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9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  <a:defRPr/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Pulmoner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BT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angiografi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338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2745" algn="l"/>
                          <a:tab pos="373380" algn="l"/>
                        </a:tabLst>
                      </a:pP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55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Pulmoner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Emboli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4906888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103356">
                <a:tc>
                  <a:txBody>
                    <a:bodyPr/>
                    <a:lstStyle/>
                    <a:p>
                      <a:pPr marL="84455" marR="500380">
                        <a:lnSpc>
                          <a:spcPct val="101400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Akut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şiddetli</a:t>
                      </a:r>
                      <a:r>
                        <a:rPr lang="tr-TR" sz="1800" spc="-2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başlangıç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69570" marR="94361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Plöretik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tarzda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göğsün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lateralinde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lokalize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1103356">
                <a:tc>
                  <a:txBody>
                    <a:bodyPr/>
                    <a:lstStyle/>
                    <a:p>
                      <a:pPr marL="84455" marR="203835">
                        <a:lnSpc>
                          <a:spcPct val="101899"/>
                        </a:lnSpc>
                        <a:spcBef>
                          <a:spcPts val="21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Belirgin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dispne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Hipotansiyon (tansiyon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pnx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)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Bilinç bulanıklığı (tansiyon</a:t>
                      </a:r>
                      <a:r>
                        <a:rPr lang="tr-TR" sz="1800" spc="-4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pnx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4290" marB="0"/>
                </a:tc>
              </a:tr>
              <a:tr h="11033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Uzun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boylu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sigara içen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erkek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6957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68935" algn="l"/>
                          <a:tab pos="36957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Göğüs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travması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56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Pnömotorax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31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203032"/>
              </a:tblGrid>
              <a:tr h="6046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</a:tr>
              <a:tr h="124928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2110" indent="-28575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Azalmış solunum sesi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artmış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rezonans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marR="1464945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Juguler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venöz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distansiyon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(tansiyon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pnömotoraks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1249288">
                <a:tc>
                  <a:txBody>
                    <a:bodyPr/>
                    <a:lstStyle/>
                    <a:p>
                      <a:pPr marL="84455" marR="670560">
                        <a:lnSpc>
                          <a:spcPct val="1014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tle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372110" indent="-285750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PAAG genellikle</a:t>
                      </a:r>
                      <a:r>
                        <a:rPr lang="tr-TR" sz="1800" spc="-6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tanısal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Ultrasonografi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–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daha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tanısal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Toraks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BT –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altın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standart!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Pnömotorax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4906888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1213284">
                <a:tc>
                  <a:txBody>
                    <a:bodyPr/>
                    <a:lstStyle/>
                    <a:p>
                      <a:pPr marL="84455" marR="466090">
                        <a:lnSpc>
                          <a:spcPct val="101400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Kusmayı takiben akut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başlangıç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989330" indent="-285750">
                        <a:lnSpc>
                          <a:spcPct val="101400"/>
                        </a:lnSpc>
                        <a:spcBef>
                          <a:spcPts val="10"/>
                        </a:spcBef>
                        <a:buFont typeface="Arial" pitchFamily="34" charset="0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Devamlı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geçmeyen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boyunca  lokalize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yutkunma ile artan bir</a:t>
                      </a:r>
                      <a:r>
                        <a:rPr lang="tr-TR" sz="1800" spc="-1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633970">
                <a:tc>
                  <a:txBody>
                    <a:bodyPr/>
                    <a:lstStyle/>
                    <a:p>
                      <a:pPr marL="84455" marR="169545">
                        <a:lnSpc>
                          <a:spcPct val="101899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Terleme,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dispne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hatta şok</a:t>
                      </a:r>
                      <a:r>
                        <a:rPr lang="tr-TR" sz="1800" spc="-3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tablosu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  <a:tr h="121328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Bilinen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gastrointestinal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sistem</a:t>
                      </a:r>
                      <a:r>
                        <a:rPr lang="tr-TR" sz="1800" spc="-5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sorunları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466090" indent="-285750">
                        <a:lnSpc>
                          <a:spcPct val="101400"/>
                        </a:lnSpc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Ciddi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emesis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, yabancı cisim yutulması, kostik  madde içilmesi,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künt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travma,</a:t>
                      </a:r>
                      <a:r>
                        <a:rPr lang="tr-TR" sz="1800" spc="-3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alkolism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,</a:t>
                      </a:r>
                      <a:endParaRPr lang="tr-TR" sz="1800" spc="0" dirty="0" smtClean="0">
                        <a:latin typeface="Constantia"/>
                        <a:cs typeface="Constantia"/>
                      </a:endParaRPr>
                    </a:p>
                    <a:p>
                      <a:pPr marL="370840" marR="466090" indent="-285750">
                        <a:lnSpc>
                          <a:spcPct val="101400"/>
                        </a:lnSpc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Özefagus</a:t>
                      </a:r>
                      <a:r>
                        <a:rPr lang="tr-TR" sz="1800" spc="-6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hastalıkları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Özefagus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rüptürü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706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046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69512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Konsolidasyon bulguları 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-4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amfizem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1231286">
                <a:tc>
                  <a:txBody>
                    <a:bodyPr/>
                    <a:lstStyle/>
                    <a:p>
                      <a:pPr marL="84455" marR="969010">
                        <a:lnSpc>
                          <a:spcPct val="101400"/>
                        </a:lnSpc>
                        <a:spcBef>
                          <a:spcPts val="20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tle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370840" marR="251460" indent="-285750">
                        <a:lnSpc>
                          <a:spcPct val="101400"/>
                        </a:lnSpc>
                        <a:spcBef>
                          <a:spcPts val="209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PAAG-.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hava, sol tarafta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plevral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effüzyon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, geniş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mediastinum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Kontrast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özofagogram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özefakoskopi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59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Özefagus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rüptürü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Huzursuz</a:t>
            </a:r>
          </a:p>
          <a:p>
            <a:r>
              <a:rPr lang="tr-TR" dirty="0" smtClean="0"/>
              <a:t>Ateşi yok </a:t>
            </a:r>
          </a:p>
          <a:p>
            <a:r>
              <a:rPr lang="tr-TR" dirty="0" smtClean="0"/>
              <a:t>Kan Basıncı:160/102 </a:t>
            </a:r>
            <a:r>
              <a:rPr lang="tr-TR" dirty="0" err="1" smtClean="0"/>
              <a:t>mmHg</a:t>
            </a:r>
            <a:r>
              <a:rPr lang="tr-TR" dirty="0" smtClean="0"/>
              <a:t>,Nabız:103 atım/</a:t>
            </a:r>
            <a:r>
              <a:rPr lang="tr-TR" dirty="0" err="1" smtClean="0"/>
              <a:t>dk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(Her iki </a:t>
            </a:r>
            <a:r>
              <a:rPr lang="tr-TR" dirty="0" err="1" smtClean="0"/>
              <a:t>ekstremite</a:t>
            </a:r>
            <a:r>
              <a:rPr lang="tr-TR" dirty="0" smtClean="0"/>
              <a:t> simetrik)</a:t>
            </a:r>
          </a:p>
          <a:p>
            <a:r>
              <a:rPr lang="tr-TR" dirty="0" err="1" smtClean="0"/>
              <a:t>Aortik</a:t>
            </a:r>
            <a:r>
              <a:rPr lang="tr-TR" dirty="0" smtClean="0"/>
              <a:t> odakta </a:t>
            </a:r>
            <a:r>
              <a:rPr lang="tr-TR" dirty="0" err="1" smtClean="0"/>
              <a:t>diyastolik</a:t>
            </a:r>
            <a:r>
              <a:rPr lang="tr-TR" dirty="0" smtClean="0"/>
              <a:t> üfürüm duyuldu fakat; </a:t>
            </a:r>
            <a:r>
              <a:rPr lang="tr-TR" dirty="0" err="1" smtClean="0"/>
              <a:t>gallop</a:t>
            </a:r>
            <a:r>
              <a:rPr lang="tr-TR" dirty="0" smtClean="0"/>
              <a:t> ritmi,</a:t>
            </a:r>
            <a:r>
              <a:rPr lang="tr-TR" dirty="0" err="1" smtClean="0"/>
              <a:t>perikardiyal</a:t>
            </a:r>
            <a:r>
              <a:rPr lang="tr-TR" dirty="0" smtClean="0"/>
              <a:t> vuru yok</a:t>
            </a:r>
          </a:p>
          <a:p>
            <a:r>
              <a:rPr lang="tr-TR" dirty="0" smtClean="0"/>
              <a:t>Kalp sesleri derinden geliyor.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Fizik Muayene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1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4978896"/>
              </a:tblGrid>
              <a:tr h="67667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19" marB="0"/>
                </a:tc>
              </a:tr>
              <a:tr h="1141276">
                <a:tc>
                  <a:txBody>
                    <a:bodyPr/>
                    <a:lstStyle/>
                    <a:p>
                      <a:pPr marL="84455" marR="811530">
                        <a:lnSpc>
                          <a:spcPct val="101400"/>
                        </a:lnSpc>
                        <a:spcBef>
                          <a:spcPts val="185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Ağrının 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k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eri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370840" marR="320040" indent="-285750">
                        <a:lnSpc>
                          <a:spcPct val="101400"/>
                        </a:lnSpc>
                        <a:spcBef>
                          <a:spcPts val="185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Künt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–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geçmeyen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–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efordan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öğünlerden  bağımsız göğüs</a:t>
                      </a:r>
                      <a:r>
                        <a:rPr lang="tr-TR" sz="1800" spc="-5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ağrısı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624205" indent="-285750">
                        <a:lnSpc>
                          <a:spcPct val="1014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Keskin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bıçak batar nitelikte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göğüs  hareketleri değişmeyen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plöretik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ağrı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3495" marB="0"/>
                </a:tc>
              </a:tr>
              <a:tr h="1141276">
                <a:tc>
                  <a:txBody>
                    <a:bodyPr/>
                    <a:lstStyle/>
                    <a:p>
                      <a:pPr marL="84455" marR="514984">
                        <a:lnSpc>
                          <a:spcPct val="101899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Eşlik eden 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s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</a:t>
                      </a:r>
                      <a:r>
                        <a:rPr lang="tr-TR" sz="1800" spc="5" dirty="0" smtClean="0">
                          <a:latin typeface="Constantia"/>
                          <a:cs typeface="Constantia"/>
                        </a:rPr>
                        <a:t>m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p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to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mla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Dispne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Soğuk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terleme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3020" marB="0"/>
                </a:tc>
              </a:tr>
              <a:tr h="114127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Hikaye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370840" marR="99060" indent="-285750">
                        <a:lnSpc>
                          <a:spcPct val="101400"/>
                        </a:lnSpc>
                        <a:spcBef>
                          <a:spcPts val="209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Yatar pozisyonda ağrı artar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oturmak  ile  rahatlar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0840" marR="285115" indent="-285750">
                        <a:lnSpc>
                          <a:spcPts val="2200"/>
                        </a:lnSpc>
                        <a:spcBef>
                          <a:spcPts val="80"/>
                        </a:spcBef>
                        <a:buFont typeface="Arial"/>
                        <a:buChar char="•"/>
                        <a:tabLst>
                          <a:tab pos="370205" algn="l"/>
                          <a:tab pos="370840" algn="l"/>
                        </a:tabLst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Öncesinde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viral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hastalık veya altta yatan  hastalık (SLE,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üremi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gibi)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669" marB="0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Perikardit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059016"/>
              </a:tblGrid>
              <a:tr h="53265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Özellik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tr-TR" sz="1800" b="1" spc="-5" dirty="0" smtClean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Bulgu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1750" marB="0"/>
                </a:tc>
              </a:tr>
              <a:tr h="64807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Fizik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bakı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Perikardiyal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baseline="0" dirty="0" err="1" smtClean="0">
                          <a:latin typeface="Constantia"/>
                          <a:cs typeface="Constantia"/>
                        </a:rPr>
                        <a:t>frotman</a:t>
                      </a:r>
                      <a:r>
                        <a:rPr lang="tr-TR" sz="1800" spc="-5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10" dirty="0" smtClean="0">
                          <a:latin typeface="Constantia"/>
                          <a:cs typeface="Constantia"/>
                        </a:rPr>
                        <a:t>(%50)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27305" marB="0"/>
                </a:tc>
              </a:tr>
              <a:tr h="263569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Testler</a:t>
                      </a: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  <a:tc>
                  <a:txBody>
                    <a:bodyPr/>
                    <a:lstStyle/>
                    <a:p>
                      <a:pPr marL="372110" marR="0" indent="-2844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  <a:defRPr/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EKG: tipik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patern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–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tüm</a:t>
                      </a:r>
                      <a:r>
                        <a:rPr lang="tr-TR" sz="1800" spc="-1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prekordiyal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derivasyonlarda  ST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elevasyonu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ve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dirty="0" smtClean="0">
                          <a:latin typeface="Constantia"/>
                          <a:cs typeface="Constantia"/>
                        </a:rPr>
                        <a:t>PR</a:t>
                      </a:r>
                      <a:r>
                        <a:rPr lang="tr-TR" sz="1800" baseline="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err="1" smtClean="0">
                          <a:latin typeface="Constantia"/>
                          <a:cs typeface="Constantia"/>
                        </a:rPr>
                        <a:t>segment</a:t>
                      </a:r>
                      <a:r>
                        <a:rPr lang="tr-TR" sz="1800" spc="-8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depresyonu</a:t>
                      </a:r>
                    </a:p>
                    <a:p>
                      <a:pPr marL="372110" marR="0" indent="-2844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  <a:defRPr/>
                      </a:pP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ESR yüksek</a:t>
                      </a:r>
                      <a:r>
                        <a:rPr lang="tr-TR" sz="1800" spc="-70" dirty="0" smtClean="0">
                          <a:latin typeface="Constantia"/>
                          <a:cs typeface="Constantia"/>
                        </a:rPr>
                        <a:t> </a:t>
                      </a:r>
                      <a:r>
                        <a:rPr lang="tr-TR" sz="1800" spc="-5" dirty="0" smtClean="0">
                          <a:latin typeface="Constantia"/>
                          <a:cs typeface="Constantia"/>
                        </a:rPr>
                        <a:t>olabilir</a:t>
                      </a: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marR="0" indent="-2844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  <a:defRPr/>
                      </a:pP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marR="0" indent="-2844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  <a:defRPr/>
                      </a:pPr>
                      <a:endParaRPr lang="tr-TR" sz="1800" dirty="0" smtClean="0">
                        <a:latin typeface="Constantia"/>
                        <a:cs typeface="Constantia"/>
                      </a:endParaRPr>
                    </a:p>
                    <a:p>
                      <a:pPr marL="372110" indent="-28448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endParaRPr lang="tr-TR" sz="1800" dirty="0">
                        <a:latin typeface="Constantia"/>
                        <a:cs typeface="Constantia"/>
                      </a:endParaRPr>
                    </a:p>
                  </a:txBody>
                  <a:tcPr marL="0" marR="0" marT="30480" marB="0"/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14300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Perikardit</a:t>
            </a: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ericardial Friction Rub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796136" y="20608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Akut göğüs ağrısı ile birlikte yapılan fizik</a:t>
            </a:r>
          </a:p>
          <a:p>
            <a:pPr>
              <a:buNone/>
            </a:pPr>
            <a:r>
              <a:rPr lang="tr-TR" dirty="0" smtClean="0"/>
              <a:t>muayenede bulunan </a:t>
            </a:r>
            <a:r>
              <a:rPr lang="tr-TR" dirty="0" err="1" smtClean="0"/>
              <a:t>diyastolik</a:t>
            </a:r>
            <a:r>
              <a:rPr lang="tr-TR" dirty="0" smtClean="0"/>
              <a:t> üfürüm,</a:t>
            </a:r>
          </a:p>
          <a:p>
            <a:pPr>
              <a:buNone/>
            </a:pPr>
            <a:r>
              <a:rPr lang="tr-TR" dirty="0" smtClean="0"/>
              <a:t>aşağıdaki durumlardan hangisinin acil</a:t>
            </a:r>
          </a:p>
          <a:p>
            <a:pPr>
              <a:buNone/>
            </a:pPr>
            <a:r>
              <a:rPr lang="tr-TR" dirty="0" smtClean="0"/>
              <a:t>değerlendirilmesini gerektirir?</a:t>
            </a:r>
          </a:p>
          <a:p>
            <a:pPr>
              <a:buNone/>
            </a:pPr>
            <a:r>
              <a:rPr lang="tr-TR" i="1" dirty="0" smtClean="0"/>
              <a:t>(İpucu: Göğüs </a:t>
            </a:r>
            <a:r>
              <a:rPr lang="tr-TR" i="1" dirty="0" err="1" smtClean="0"/>
              <a:t>grafisinin</a:t>
            </a:r>
            <a:r>
              <a:rPr lang="tr-TR" i="1" dirty="0" smtClean="0"/>
              <a:t> bulguları anormaldir.)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Perikardit</a:t>
            </a:r>
            <a:endParaRPr lang="tr-TR" dirty="0" smtClean="0"/>
          </a:p>
          <a:p>
            <a:r>
              <a:rPr lang="tr-TR" dirty="0" err="1" smtClean="0"/>
              <a:t>Proksimal</a:t>
            </a:r>
            <a:r>
              <a:rPr lang="tr-TR" dirty="0" smtClean="0"/>
              <a:t> aort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endParaRPr lang="tr-TR" dirty="0" smtClean="0"/>
          </a:p>
          <a:p>
            <a:r>
              <a:rPr lang="tr-TR" dirty="0" err="1" smtClean="0"/>
              <a:t>Hiperkalemi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7821488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EKG sonuçları </a:t>
            </a:r>
            <a:r>
              <a:rPr lang="tr-TR" dirty="0" err="1" smtClean="0"/>
              <a:t>perikarditi</a:t>
            </a:r>
            <a:r>
              <a:rPr lang="tr-TR" dirty="0" smtClean="0"/>
              <a:t> düşündürse de, diğer</a:t>
            </a:r>
          </a:p>
          <a:p>
            <a:pPr>
              <a:buNone/>
            </a:pPr>
            <a:r>
              <a:rPr lang="tr-TR" dirty="0" smtClean="0"/>
              <a:t>ciddi durumlar </a:t>
            </a:r>
            <a:r>
              <a:rPr 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perikarditi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tr-TR" dirty="0" smtClean="0"/>
              <a:t>taklit edebilir veya</a:t>
            </a:r>
          </a:p>
          <a:p>
            <a:pPr>
              <a:buNone/>
            </a:pPr>
            <a:r>
              <a:rPr lang="tr-TR" dirty="0" smtClean="0"/>
              <a:t>buna neden olabilir. </a:t>
            </a:r>
          </a:p>
          <a:p>
            <a:endParaRPr lang="tr-TR" dirty="0" smtClean="0"/>
          </a:p>
          <a:p>
            <a:r>
              <a:rPr lang="tr-TR" dirty="0" smtClean="0"/>
              <a:t>Hastanın semptomların başlangıcında ani bir</a:t>
            </a:r>
          </a:p>
          <a:p>
            <a:pPr>
              <a:buNone/>
            </a:pPr>
            <a:r>
              <a:rPr lang="tr-TR" dirty="0" smtClean="0"/>
              <a:t>yırtılma hissi öyküsü, akut </a:t>
            </a:r>
            <a:r>
              <a:rPr lang="tr-TR" dirty="0" smtClean="0">
                <a:solidFill>
                  <a:srgbClr val="0070C0"/>
                </a:solidFill>
                <a:hlinkClick r:id="rId3"/>
              </a:rPr>
              <a:t>aort </a:t>
            </a:r>
            <a:r>
              <a:rPr lang="tr-TR" dirty="0" err="1" smtClean="0">
                <a:solidFill>
                  <a:srgbClr val="0070C0"/>
                </a:solidFill>
                <a:hlinkClick r:id="rId3"/>
              </a:rPr>
              <a:t>diseksiyonu</a:t>
            </a:r>
            <a:r>
              <a:rPr lang="tr-TR" dirty="0" smtClean="0"/>
              <a:t> için</a:t>
            </a:r>
          </a:p>
          <a:p>
            <a:pPr>
              <a:buNone/>
            </a:pPr>
            <a:r>
              <a:rPr lang="tr-TR" dirty="0" smtClean="0"/>
              <a:t>klasik bir sunumdur 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63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04856" cy="83671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r-TR" sz="4400" dirty="0" smtClean="0">
                <a:solidFill>
                  <a:srgbClr val="FF0000"/>
                </a:solidFill>
              </a:rPr>
              <a:t>B-</a:t>
            </a:r>
            <a:r>
              <a:rPr lang="tr-TR" sz="4400" dirty="0" err="1" smtClean="0">
                <a:solidFill>
                  <a:srgbClr val="FF0000"/>
                </a:solidFill>
              </a:rPr>
              <a:t>Proksimal</a:t>
            </a:r>
            <a:r>
              <a:rPr lang="tr-TR" sz="4400" dirty="0" smtClean="0">
                <a:solidFill>
                  <a:srgbClr val="FF0000"/>
                </a:solidFill>
              </a:rPr>
              <a:t> aort </a:t>
            </a:r>
            <a:r>
              <a:rPr lang="tr-TR" sz="4400" dirty="0" err="1" smtClean="0">
                <a:solidFill>
                  <a:srgbClr val="FF0000"/>
                </a:solidFill>
              </a:rPr>
              <a:t>diseksiyonu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Aortik</a:t>
            </a:r>
            <a:r>
              <a:rPr lang="tr-TR" dirty="0" smtClean="0"/>
              <a:t> alanda </a:t>
            </a:r>
            <a:r>
              <a:rPr lang="tr-TR" dirty="0" err="1" smtClean="0"/>
              <a:t>diyastolik</a:t>
            </a:r>
            <a:r>
              <a:rPr lang="tr-TR" dirty="0" smtClean="0"/>
              <a:t> üfürümün bulunması</a:t>
            </a:r>
          </a:p>
          <a:p>
            <a:pPr>
              <a:buNone/>
            </a:pPr>
            <a:r>
              <a:rPr lang="tr-TR" dirty="0" smtClean="0"/>
              <a:t>her zaman anormaldir ve göğüs ağrısı ve</a:t>
            </a:r>
          </a:p>
          <a:p>
            <a:pPr>
              <a:buNone/>
            </a:pPr>
            <a:r>
              <a:rPr lang="tr-TR" dirty="0" smtClean="0"/>
              <a:t>hipertansiyonu olan hastalarda </a:t>
            </a:r>
            <a:r>
              <a:rPr lang="tr-TR" dirty="0" err="1" smtClean="0"/>
              <a:t>proksimal</a:t>
            </a:r>
            <a:r>
              <a:rPr lang="tr-TR" dirty="0" smtClean="0"/>
              <a:t> aort</a:t>
            </a:r>
          </a:p>
          <a:p>
            <a:pPr>
              <a:buNone/>
            </a:pPr>
            <a:r>
              <a:rPr lang="tr-TR" dirty="0" smtClean="0"/>
              <a:t>patolojisi için acil değerlendirme gerektirir.</a:t>
            </a:r>
          </a:p>
          <a:p>
            <a:endParaRPr lang="tr-TR" dirty="0" smtClean="0"/>
          </a:p>
          <a:p>
            <a:r>
              <a:rPr lang="tr-TR" dirty="0" smtClean="0"/>
              <a:t>Her iki kolda da hastanın kan basınçları eşit</a:t>
            </a:r>
          </a:p>
          <a:p>
            <a:pPr>
              <a:buNone/>
            </a:pPr>
            <a:r>
              <a:rPr lang="tr-TR" dirty="0" smtClean="0"/>
              <a:t>olmasına rağmen, bu </a:t>
            </a:r>
            <a:r>
              <a:rPr lang="tr-TR" dirty="0" smtClean="0">
                <a:solidFill>
                  <a:srgbClr val="FF0000"/>
                </a:solidFill>
              </a:rPr>
              <a:t>aort </a:t>
            </a:r>
            <a:r>
              <a:rPr lang="tr-TR" dirty="0" err="1" smtClean="0">
                <a:solidFill>
                  <a:srgbClr val="FF0000"/>
                </a:solidFill>
              </a:rPr>
              <a:t>diseksiyonunu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ekarte etmemektedir.</a:t>
            </a:r>
            <a:r>
              <a:rPr lang="tr-TR" dirty="0" smtClean="0"/>
              <a:t> Aksine, eşit kan</a:t>
            </a:r>
          </a:p>
          <a:p>
            <a:pPr>
              <a:buNone/>
            </a:pPr>
            <a:r>
              <a:rPr lang="tr-TR" dirty="0" smtClean="0"/>
              <a:t>basınçları, </a:t>
            </a:r>
            <a:r>
              <a:rPr lang="tr-TR" dirty="0" err="1" smtClean="0"/>
              <a:t>diseksiyon</a:t>
            </a:r>
            <a:r>
              <a:rPr lang="tr-TR" dirty="0" smtClean="0"/>
              <a:t> </a:t>
            </a:r>
            <a:r>
              <a:rPr lang="tr-TR" dirty="0" err="1" smtClean="0"/>
              <a:t>flebinin</a:t>
            </a:r>
            <a:r>
              <a:rPr lang="tr-TR" dirty="0" smtClean="0"/>
              <a:t> her iki</a:t>
            </a:r>
          </a:p>
          <a:p>
            <a:pPr>
              <a:buNone/>
            </a:pPr>
            <a:r>
              <a:rPr lang="tr-TR" dirty="0" err="1" smtClean="0"/>
              <a:t>subklavyen</a:t>
            </a:r>
            <a:r>
              <a:rPr lang="tr-TR" dirty="0" smtClean="0"/>
              <a:t> arterin dolaşımını bozmadığını</a:t>
            </a:r>
          </a:p>
          <a:p>
            <a:pPr>
              <a:buNone/>
            </a:pPr>
            <a:r>
              <a:rPr lang="tr-TR" dirty="0" smtClean="0"/>
              <a:t>düşündürmektedir.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Tipik göğüs ağrısının özellikleri nelerdir?</a:t>
            </a:r>
          </a:p>
          <a:p>
            <a:r>
              <a:rPr lang="tr-TR" dirty="0" smtClean="0"/>
              <a:t>Akut göğüs ağrısının özellikleri nelerdir?</a:t>
            </a:r>
          </a:p>
          <a:p>
            <a:r>
              <a:rPr lang="tr-TR" dirty="0" smtClean="0"/>
              <a:t>En sık göğüs ağrısı nedenleri nelerdir?</a:t>
            </a:r>
          </a:p>
          <a:p>
            <a:r>
              <a:rPr lang="tr-TR" dirty="0" smtClean="0"/>
              <a:t>Göğüs ağrısına ilk yaklaşımda neler yapılmalıdır?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65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Özet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Tipik </a:t>
            </a:r>
            <a:r>
              <a:rPr lang="tr-TR" b="1" dirty="0" err="1" smtClean="0"/>
              <a:t>angina</a:t>
            </a:r>
            <a:r>
              <a:rPr lang="tr-TR" dirty="0" smtClean="0"/>
              <a:t>: </a:t>
            </a:r>
          </a:p>
          <a:p>
            <a:r>
              <a:rPr lang="tr-TR" dirty="0" smtClean="0"/>
              <a:t>tipik süre ve özellikte olmak kaydıyla </a:t>
            </a:r>
            <a:r>
              <a:rPr lang="tr-TR" dirty="0" err="1" smtClean="0"/>
              <a:t>substernal</a:t>
            </a:r>
            <a:r>
              <a:rPr lang="tr-TR" dirty="0" smtClean="0"/>
              <a:t> yerleşimli,</a:t>
            </a:r>
          </a:p>
          <a:p>
            <a:r>
              <a:rPr lang="tr-TR" dirty="0" smtClean="0"/>
              <a:t>egzersiz ve </a:t>
            </a:r>
            <a:r>
              <a:rPr lang="tr-TR" dirty="0" err="1" smtClean="0"/>
              <a:t>emosyonel</a:t>
            </a:r>
            <a:r>
              <a:rPr lang="tr-TR" dirty="0" smtClean="0"/>
              <a:t> durum ile </a:t>
            </a:r>
            <a:r>
              <a:rPr lang="tr-TR" dirty="0" err="1" smtClean="0"/>
              <a:t>provake</a:t>
            </a:r>
            <a:r>
              <a:rPr lang="tr-TR" dirty="0" smtClean="0"/>
              <a:t> edilen, </a:t>
            </a:r>
          </a:p>
          <a:p>
            <a:r>
              <a:rPr lang="tr-TR" dirty="0" smtClean="0"/>
              <a:t>istirahat veya nitrat ile geçen göğüs ağrısı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66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Özet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Akut göğüs ağrısı;</a:t>
            </a:r>
          </a:p>
          <a:p>
            <a:endParaRPr lang="tr-TR" dirty="0" smtClean="0"/>
          </a:p>
          <a:p>
            <a:r>
              <a:rPr lang="tr-TR" dirty="0" smtClean="0"/>
              <a:t>Dakikalar veya saatler içerisinde ortaya çıkan</a:t>
            </a:r>
          </a:p>
          <a:p>
            <a:r>
              <a:rPr lang="tr-TR" dirty="0" smtClean="0"/>
              <a:t>Zamanı tam olarak tanımlanamayan </a:t>
            </a:r>
          </a:p>
          <a:p>
            <a:r>
              <a:rPr lang="tr-TR" dirty="0" smtClean="0"/>
              <a:t>Kişinin aktivitelerinin kısıtlayan </a:t>
            </a:r>
          </a:p>
          <a:p>
            <a:r>
              <a:rPr lang="tr-TR" dirty="0" smtClean="0"/>
              <a:t>Tıbbi yardım arayışına neden olan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Özet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En sık göğüs ağrısı nedenleri, </a:t>
            </a:r>
          </a:p>
          <a:p>
            <a:r>
              <a:rPr lang="tr-TR" dirty="0" smtClean="0"/>
              <a:t>kas-iskelet sistemi ve</a:t>
            </a:r>
          </a:p>
          <a:p>
            <a:r>
              <a:rPr lang="tr-TR" dirty="0" err="1" smtClean="0"/>
              <a:t>gastrointestinal</a:t>
            </a:r>
            <a:r>
              <a:rPr lang="tr-TR" dirty="0" smtClean="0"/>
              <a:t> kökenlidir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Özet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dirty="0" smtClean="0"/>
              <a:t>Göğüs ağrısına ilk yaklaşımda;</a:t>
            </a:r>
          </a:p>
          <a:p>
            <a:r>
              <a:rPr lang="tr-TR" dirty="0" smtClean="0"/>
              <a:t>ABC değerlendirilir. </a:t>
            </a:r>
          </a:p>
          <a:p>
            <a:r>
              <a:rPr lang="tr-TR" dirty="0" smtClean="0"/>
              <a:t>Hızlı </a:t>
            </a:r>
            <a:r>
              <a:rPr lang="tr-TR" dirty="0" err="1" smtClean="0"/>
              <a:t>anamnez</a:t>
            </a:r>
            <a:r>
              <a:rPr lang="tr-TR" dirty="0" smtClean="0"/>
              <a:t> alınarak ölümcül tanılar gözden geçirilir.</a:t>
            </a:r>
            <a:r>
              <a:rPr lang="tr-TR" sz="2400" dirty="0" smtClean="0">
                <a:cs typeface="Times New Roman" pitchFamily="18" charset="0"/>
              </a:rPr>
              <a:t> </a:t>
            </a:r>
          </a:p>
          <a:p>
            <a:r>
              <a:rPr lang="tr-TR" sz="2600" dirty="0" smtClean="0">
                <a:cs typeface="Times New Roman" pitchFamily="18" charset="0"/>
              </a:rPr>
              <a:t>Tansiyon, nabız ve solunum kontro</a:t>
            </a:r>
            <a:r>
              <a:rPr lang="tr-TR" sz="2400" dirty="0" smtClean="0">
                <a:cs typeface="Times New Roman" pitchFamily="18" charset="0"/>
              </a:rPr>
              <a:t>l</a:t>
            </a:r>
            <a:r>
              <a:rPr lang="tr-TR" sz="2600" dirty="0" smtClean="0">
                <a:cs typeface="Times New Roman" pitchFamily="18" charset="0"/>
              </a:rPr>
              <a:t>ü yapılır</a:t>
            </a:r>
            <a:r>
              <a:rPr lang="tr-TR" dirty="0" smtClean="0"/>
              <a:t> </a:t>
            </a:r>
          </a:p>
          <a:p>
            <a:r>
              <a:rPr lang="tr-TR" dirty="0" smtClean="0"/>
              <a:t>Hastalar rahat biçimde oturtulur/yatırılır. </a:t>
            </a:r>
          </a:p>
          <a:p>
            <a:r>
              <a:rPr lang="tr-TR" dirty="0" smtClean="0"/>
              <a:t>Tüm hastalara destek oksijen verilir. </a:t>
            </a:r>
          </a:p>
          <a:p>
            <a:r>
              <a:rPr lang="tr-TR" dirty="0" smtClean="0"/>
              <a:t>Damar yolu açılır. </a:t>
            </a:r>
          </a:p>
          <a:p>
            <a:r>
              <a:rPr lang="tr-TR" dirty="0" smtClean="0"/>
              <a:t>Tüm hastalar </a:t>
            </a:r>
            <a:r>
              <a:rPr lang="tr-TR" dirty="0" err="1" smtClean="0"/>
              <a:t>monitörize</a:t>
            </a:r>
            <a:r>
              <a:rPr lang="tr-TR" dirty="0" smtClean="0"/>
              <a:t> edilir. </a:t>
            </a:r>
          </a:p>
          <a:p>
            <a:r>
              <a:rPr lang="tr-TR" dirty="0" smtClean="0"/>
              <a:t>Ölümcül hastalıklar acilen sevk edilir.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69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Özet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Kardiyak </a:t>
            </a:r>
            <a:r>
              <a:rPr lang="tr-TR" dirty="0" err="1" smtClean="0"/>
              <a:t>markerlar</a:t>
            </a:r>
            <a:r>
              <a:rPr lang="tr-TR" dirty="0" smtClean="0"/>
              <a:t> MI lehine saptanmadı.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İçerik Yer Tutucusu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16632"/>
            <a:ext cx="6768752" cy="1224136"/>
          </a:xfrm>
        </p:spPr>
      </p:pic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70</a:t>
            </a:fld>
            <a:endParaRPr lang="tr-TR"/>
          </a:p>
        </p:txBody>
      </p:sp>
      <p:pic>
        <p:nvPicPr>
          <p:cNvPr id="6" name="5 Resim" descr="DQ8nSg_W4AEPAp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8100392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https://www.aafp.org/afp/2011/0301/p603.html</a:t>
            </a: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https://reference.medscape.com/viewarticle/881361_1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http://ichastaliklaridergisi.org/managete/fu_folder/2005-02/html/2005-12-2-092-102.html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dirty="0" smtClean="0"/>
              <a:t>http://xn--aciltp-t9a.com/kardiyak-enzimler</a:t>
            </a:r>
          </a:p>
          <a:p>
            <a:r>
              <a:rPr lang="tr-TR" dirty="0" smtClean="0">
                <a:hlinkClick r:id="rId4"/>
              </a:rPr>
              <a:t>https://www.tkd.org.tr/kilavuz/k06/47429.htm?wbnum=1304</a:t>
            </a:r>
            <a:endParaRPr lang="tr-TR" dirty="0" smtClean="0"/>
          </a:p>
          <a:p>
            <a:r>
              <a:rPr lang="tr-TR" dirty="0" smtClean="0"/>
              <a:t>http://www.</a:t>
            </a:r>
            <a:r>
              <a:rPr lang="tr-TR" dirty="0" err="1" smtClean="0"/>
              <a:t>guncel</a:t>
            </a:r>
            <a:r>
              <a:rPr lang="tr-TR" dirty="0" smtClean="0"/>
              <a:t>.</a:t>
            </a:r>
            <a:r>
              <a:rPr lang="tr-TR" dirty="0" err="1" smtClean="0"/>
              <a:t>tgv</a:t>
            </a:r>
            <a:r>
              <a:rPr lang="tr-TR" dirty="0" smtClean="0"/>
              <a:t>.</a:t>
            </a:r>
            <a:r>
              <a:rPr lang="tr-TR" dirty="0" err="1" smtClean="0"/>
              <a:t>org.tr</a:t>
            </a:r>
            <a:r>
              <a:rPr lang="tr-TR" dirty="0" smtClean="0"/>
              <a:t>/</a:t>
            </a:r>
            <a:r>
              <a:rPr lang="tr-TR" dirty="0" err="1" smtClean="0"/>
              <a:t>journal</a:t>
            </a:r>
            <a:r>
              <a:rPr lang="tr-TR" dirty="0" smtClean="0"/>
              <a:t>/68/</a:t>
            </a:r>
            <a:r>
              <a:rPr lang="tr-TR" dirty="0" err="1" smtClean="0"/>
              <a:t>pdf</a:t>
            </a:r>
            <a:r>
              <a:rPr lang="tr-TR" dirty="0" smtClean="0"/>
              <a:t>/100506.</a:t>
            </a:r>
            <a:r>
              <a:rPr lang="tr-TR" dirty="0" err="1" smtClean="0"/>
              <a:t>pdf</a:t>
            </a:r>
            <a:endParaRPr lang="tr-TR" dirty="0" smtClean="0"/>
          </a:p>
          <a:p>
            <a:r>
              <a:rPr lang="tr-TR" dirty="0" err="1" smtClean="0"/>
              <a:t>Lange</a:t>
            </a:r>
            <a:r>
              <a:rPr lang="tr-TR" dirty="0" smtClean="0"/>
              <a:t> Aile Hekimliği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Diagnosis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Serisi</a:t>
            </a:r>
          </a:p>
          <a:p>
            <a:r>
              <a:rPr lang="tr-TR" dirty="0" smtClean="0"/>
              <a:t>Mayo </a:t>
            </a:r>
            <a:r>
              <a:rPr lang="tr-TR" dirty="0" err="1" smtClean="0"/>
              <a:t>Clinic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Manual</a:t>
            </a:r>
            <a:r>
              <a:rPr lang="tr-TR" dirty="0" smtClean="0"/>
              <a:t> </a:t>
            </a:r>
          </a:p>
          <a:p>
            <a:r>
              <a:rPr lang="tr-TR" dirty="0" smtClean="0"/>
              <a:t>Temel Aile Hekimliği 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71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1143000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EKG: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4" name="3 Resim" descr="881361-Fig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64704"/>
            <a:ext cx="8928992" cy="5913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Akut göğüs ağrısı ile birlikte yapılan fizik</a:t>
            </a:r>
          </a:p>
          <a:p>
            <a:pPr>
              <a:buNone/>
            </a:pPr>
            <a:r>
              <a:rPr lang="tr-TR" dirty="0" smtClean="0"/>
              <a:t>muayenede bulunan </a:t>
            </a:r>
            <a:r>
              <a:rPr lang="tr-TR" dirty="0" err="1" smtClean="0"/>
              <a:t>diyastolik</a:t>
            </a:r>
            <a:r>
              <a:rPr lang="tr-TR" dirty="0" smtClean="0"/>
              <a:t> üfürüm,</a:t>
            </a:r>
          </a:p>
          <a:p>
            <a:pPr>
              <a:buNone/>
            </a:pPr>
            <a:r>
              <a:rPr lang="tr-TR" dirty="0" smtClean="0"/>
              <a:t>aşağıdaki durumlardan hangisinin acil</a:t>
            </a:r>
          </a:p>
          <a:p>
            <a:pPr>
              <a:buNone/>
            </a:pPr>
            <a:r>
              <a:rPr lang="tr-TR" dirty="0" smtClean="0"/>
              <a:t>değerlendirilmesini gerektirir?</a:t>
            </a:r>
          </a:p>
          <a:p>
            <a:pPr>
              <a:buNone/>
            </a:pPr>
            <a:r>
              <a:rPr lang="tr-TR" i="1" dirty="0" smtClean="0"/>
              <a:t>(İpucu: Göğüs </a:t>
            </a:r>
            <a:r>
              <a:rPr lang="tr-TR" i="1" dirty="0" err="1" smtClean="0"/>
              <a:t>grafisinin</a:t>
            </a:r>
            <a:r>
              <a:rPr lang="tr-TR" i="1" dirty="0" smtClean="0"/>
              <a:t> bulguları anormaldir.)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Perikardit</a:t>
            </a:r>
            <a:endParaRPr lang="tr-TR" dirty="0" smtClean="0"/>
          </a:p>
          <a:p>
            <a:r>
              <a:rPr lang="tr-TR" dirty="0" err="1" smtClean="0"/>
              <a:t>Proksimal</a:t>
            </a:r>
            <a:r>
              <a:rPr lang="tr-TR" dirty="0" smtClean="0"/>
              <a:t> aort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endParaRPr lang="tr-TR" dirty="0" smtClean="0"/>
          </a:p>
          <a:p>
            <a:r>
              <a:rPr lang="tr-TR" dirty="0" err="1" smtClean="0"/>
              <a:t>Hiperkalemi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864F-47FA-4DF2-B193-714EBFDF18A7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4010</TotalTime>
  <Words>2456</Words>
  <Application>Microsoft Office PowerPoint</Application>
  <PresentationFormat>Ekran Gösterisi (4:3)</PresentationFormat>
  <Paragraphs>763</Paragraphs>
  <Slides>71</Slides>
  <Notes>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71</vt:i4>
      </vt:variant>
    </vt:vector>
  </HeadingPairs>
  <TitlesOfParts>
    <vt:vector size="72" baseType="lpstr">
      <vt:lpstr>Kalabalık</vt:lpstr>
      <vt:lpstr>Göğüs Ağrısı ile Gelen Hastaya Yaklaşım </vt:lpstr>
      <vt:lpstr>Hedefler </vt:lpstr>
      <vt:lpstr>Vaka</vt:lpstr>
      <vt:lpstr>PowerPoint Sunusu</vt:lpstr>
      <vt:lpstr>PowerPoint Sunusu</vt:lpstr>
      <vt:lpstr>Fizik Muayene </vt:lpstr>
      <vt:lpstr>PowerPoint Sunusu</vt:lpstr>
      <vt:lpstr>PowerPoint Sunusu</vt:lpstr>
      <vt:lpstr>PowerPoint Sunusu</vt:lpstr>
      <vt:lpstr>CHEST (GÖĞÜS BÖLGESİ):  </vt:lpstr>
      <vt:lpstr>Göğüs Ağrısı - Tanım</vt:lpstr>
      <vt:lpstr>Göğüs Ağrısı - Tanım</vt:lpstr>
      <vt:lpstr>Epidemiyoloji </vt:lpstr>
      <vt:lpstr>Göğüs Ağrısı Patofizyoloji</vt:lpstr>
      <vt:lpstr>Ayırıcı tanıda neden zorlanırız?</vt:lpstr>
      <vt:lpstr>Ayırıcı tanıda neden zorlanırız? </vt:lpstr>
      <vt:lpstr>Ayırıcı tanıda neden zorlanırız?  </vt:lpstr>
      <vt:lpstr>Göğüs Ağrısının Klinik Sınıflaması</vt:lpstr>
      <vt:lpstr>Akut Göğüs Ağrısı</vt:lpstr>
      <vt:lpstr>Akut Göğüs Ağrısı </vt:lpstr>
      <vt:lpstr>Kronik Göğüs Ağrısı</vt:lpstr>
      <vt:lpstr>Kronik Göğüs Ağrısı</vt:lpstr>
      <vt:lpstr>    Kanada Kalp Derneği (CCS) göre angina derecelendirmesi </vt:lpstr>
      <vt:lpstr>Göğüs Ağrısı-Etiyoloji</vt:lpstr>
      <vt:lpstr>PowerPoint Sunusu</vt:lpstr>
      <vt:lpstr>Göğüs ağrısı-Etiyoloji </vt:lpstr>
      <vt:lpstr>Göğüs Ağrısına Yaklaşım</vt:lpstr>
      <vt:lpstr>Göğüs Ağrısına Yaklaşım</vt:lpstr>
      <vt:lpstr>Göğüs Ağrısı İlk Yaklaşım</vt:lpstr>
      <vt:lpstr>  Göğüs Ağrısı Olan Hastaların Değerlendirilmesi </vt:lpstr>
      <vt:lpstr>Anamnez </vt:lpstr>
      <vt:lpstr> Ağrının karakteri</vt:lpstr>
      <vt:lpstr>Ağrı Lokalizasyonu ve Özellikleri</vt:lpstr>
      <vt:lpstr>Ağrıyı Arttıran veya Azaltan Faktörler </vt:lpstr>
      <vt:lpstr>Eşlik Eden Semptomlar</vt:lpstr>
      <vt:lpstr>Fizik Muayene</vt:lpstr>
      <vt:lpstr>Fizik Muayene-2 </vt:lpstr>
      <vt:lpstr>Fizik Muayene-3</vt:lpstr>
      <vt:lpstr>Fizik Muayene-4</vt:lpstr>
      <vt:lpstr>Fizik Muayene-5 </vt:lpstr>
      <vt:lpstr>Fizik Muayene-6</vt:lpstr>
      <vt:lpstr>İskemik Göğüs Ağrısı-EKG Bulguları</vt:lpstr>
      <vt:lpstr>Akciğer Grafisi</vt:lpstr>
      <vt:lpstr>Kardiyak Enzimler</vt:lpstr>
      <vt:lpstr>Kardiyak Markerlar</vt:lpstr>
      <vt:lpstr>Kardiyak Markerlar</vt:lpstr>
      <vt:lpstr>Kardiyak Marker Klinik Seyri</vt:lpstr>
      <vt:lpstr>Ölümcül Hastalıklar</vt:lpstr>
      <vt:lpstr>Akut MI</vt:lpstr>
      <vt:lpstr>Unstabil Anjina</vt:lpstr>
      <vt:lpstr>Unstabil Anjina-2</vt:lpstr>
      <vt:lpstr>Aort Diseksiyonu</vt:lpstr>
      <vt:lpstr>Aort Diseksiyonu-2</vt:lpstr>
      <vt:lpstr>Pulmoner Emboli</vt:lpstr>
      <vt:lpstr>Pulmoner Emboli-2</vt:lpstr>
      <vt:lpstr>Pnömotorax</vt:lpstr>
      <vt:lpstr>Pnömotorax-2</vt:lpstr>
      <vt:lpstr>Özefagus rüptürü</vt:lpstr>
      <vt:lpstr>Özefagus rüptürü-2</vt:lpstr>
      <vt:lpstr>Perikardit</vt:lpstr>
      <vt:lpstr>Perikardit-2</vt:lpstr>
      <vt:lpstr>PowerPoint Sunusu</vt:lpstr>
      <vt:lpstr> B-Proksimal aort diseksiyonu </vt:lpstr>
      <vt:lpstr>PowerPoint Sunusu</vt:lpstr>
      <vt:lpstr>Özet</vt:lpstr>
      <vt:lpstr>Özet</vt:lpstr>
      <vt:lpstr>Özet</vt:lpstr>
      <vt:lpstr>Özet</vt:lpstr>
      <vt:lpstr> Özet 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Göğüs Ağrısı ile Gelen Hastaya Yaklaşım</dc:title>
  <dc:creator>Windows Kullanıcısı</dc:creator>
  <cp:lastModifiedBy>Turan S</cp:lastModifiedBy>
  <cp:revision>216</cp:revision>
  <dcterms:created xsi:type="dcterms:W3CDTF">2018-05-29T17:55:21Z</dcterms:created>
  <dcterms:modified xsi:type="dcterms:W3CDTF">2018-06-11T13:29:23Z</dcterms:modified>
</cp:coreProperties>
</file>