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61" r:id="rId28"/>
    <p:sldId id="262" r:id="rId2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3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3FB2D-7F67-4747-9AB0-13BCFE0E9992}" type="datetimeFigureOut">
              <a:rPr lang="tr-TR" smtClean="0"/>
              <a:t>03.04.2018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8CCACA-B8B1-42A3-B416-7ADD3FCC41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861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42 hastanın </a:t>
            </a:r>
            <a:r>
              <a:rPr lang="tr-TR" dirty="0" err="1" smtClean="0"/>
              <a:t>fissürü</a:t>
            </a:r>
            <a:r>
              <a:rPr lang="tr-TR" baseline="0" dirty="0" smtClean="0"/>
              <a:t> ilk 8 haftada iyileşmemiş,,  16 hafta sonunda 18 çocuk iyileşememiş.,, kalan 15 </a:t>
            </a:r>
            <a:r>
              <a:rPr lang="tr-TR" baseline="0" dirty="0" err="1" smtClean="0"/>
              <a:t>kişiyede</a:t>
            </a:r>
            <a:r>
              <a:rPr lang="tr-TR" baseline="0" dirty="0" smtClean="0"/>
              <a:t> 8 hafta D verilmiş. Hepsi düzelmiş.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CCACA-B8B1-42A3-B416-7ADD3FCC4123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4477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D919-4ECE-41BE-9A78-9C6A98B64EAB}" type="datetimeFigureOut">
              <a:rPr lang="tr-TR" smtClean="0"/>
              <a:t>03.04.2018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2E7E4-D217-4253-BD08-FD7D1ED9BC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9811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D919-4ECE-41BE-9A78-9C6A98B64EAB}" type="datetimeFigureOut">
              <a:rPr lang="tr-TR" smtClean="0"/>
              <a:t>03.04.2018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2E7E4-D217-4253-BD08-FD7D1ED9BC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2973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D919-4ECE-41BE-9A78-9C6A98B64EAB}" type="datetimeFigureOut">
              <a:rPr lang="tr-TR" smtClean="0"/>
              <a:t>03.04.2018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2E7E4-D217-4253-BD08-FD7D1ED9BC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04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D919-4ECE-41BE-9A78-9C6A98B64EAB}" type="datetimeFigureOut">
              <a:rPr lang="tr-TR" smtClean="0"/>
              <a:t>03.04.2018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2E7E4-D217-4253-BD08-FD7D1ED9BC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180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D919-4ECE-41BE-9A78-9C6A98B64EAB}" type="datetimeFigureOut">
              <a:rPr lang="tr-TR" smtClean="0"/>
              <a:t>03.04.2018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2E7E4-D217-4253-BD08-FD7D1ED9BC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534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D919-4ECE-41BE-9A78-9C6A98B64EAB}" type="datetimeFigureOut">
              <a:rPr lang="tr-TR" smtClean="0"/>
              <a:t>03.04.2018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2E7E4-D217-4253-BD08-FD7D1ED9BC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0719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D919-4ECE-41BE-9A78-9C6A98B64EAB}" type="datetimeFigureOut">
              <a:rPr lang="tr-TR" smtClean="0"/>
              <a:t>03.04.2018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2E7E4-D217-4253-BD08-FD7D1ED9BC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1273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D919-4ECE-41BE-9A78-9C6A98B64EAB}" type="datetimeFigureOut">
              <a:rPr lang="tr-TR" smtClean="0"/>
              <a:t>03.04.2018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2E7E4-D217-4253-BD08-FD7D1ED9BC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0494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D919-4ECE-41BE-9A78-9C6A98B64EAB}" type="datetimeFigureOut">
              <a:rPr lang="tr-TR" smtClean="0"/>
              <a:t>03.04.2018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2E7E4-D217-4253-BD08-FD7D1ED9BC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32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D919-4ECE-41BE-9A78-9C6A98B64EAB}" type="datetimeFigureOut">
              <a:rPr lang="tr-TR" smtClean="0"/>
              <a:t>03.04.2018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2E7E4-D217-4253-BD08-FD7D1ED9BC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8393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D919-4ECE-41BE-9A78-9C6A98B64EAB}" type="datetimeFigureOut">
              <a:rPr lang="tr-TR" smtClean="0"/>
              <a:t>03.04.2018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2E7E4-D217-4253-BD08-FD7D1ED9BC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8123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AD919-4ECE-41BE-9A78-9C6A98B64EAB}" type="datetimeFigureOut">
              <a:rPr lang="tr-TR" smtClean="0"/>
              <a:t>03.04.2018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2E7E4-D217-4253-BD08-FD7D1ED9BC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6805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788024" y="4581128"/>
            <a:ext cx="2984376" cy="1057672"/>
          </a:xfrm>
        </p:spPr>
        <p:txBody>
          <a:bodyPr>
            <a:normAutofit fontScale="47500" lnSpcReduction="20000"/>
          </a:bodyPr>
          <a:lstStyle/>
          <a:p>
            <a:r>
              <a:rPr lang="tr-TR" dirty="0" err="1" smtClean="0"/>
              <a:t>Araş</a:t>
            </a:r>
            <a:r>
              <a:rPr lang="tr-TR" dirty="0" smtClean="0"/>
              <a:t>. Gör. Dr. Sencer KAYA</a:t>
            </a:r>
          </a:p>
          <a:p>
            <a:r>
              <a:rPr lang="tr-TR" dirty="0" smtClean="0"/>
              <a:t>KTÜ Tıp Fakültesi Aile </a:t>
            </a:r>
            <a:r>
              <a:rPr lang="tr-TR" dirty="0" smtClean="0"/>
              <a:t>Hekimliği AD</a:t>
            </a:r>
          </a:p>
          <a:p>
            <a:r>
              <a:rPr lang="tr-TR" dirty="0" smtClean="0"/>
              <a:t>03/04/2018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664" y="980728"/>
            <a:ext cx="8178800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639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Metod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Hastalar rastgele 3 gruba ayrılmış.</a:t>
            </a:r>
          </a:p>
          <a:p>
            <a:pPr lvl="1"/>
            <a:endParaRPr lang="tr-TR" sz="2400" dirty="0" smtClean="0"/>
          </a:p>
          <a:p>
            <a:pPr lvl="1"/>
            <a:r>
              <a:rPr lang="tr-TR" sz="2400" dirty="0" smtClean="0"/>
              <a:t>Grup L : %10’luk </a:t>
            </a:r>
            <a:r>
              <a:rPr lang="tr-TR" sz="2400" dirty="0" err="1" smtClean="0"/>
              <a:t>lidokain</a:t>
            </a:r>
            <a:r>
              <a:rPr lang="tr-TR" sz="2400" dirty="0" smtClean="0"/>
              <a:t> (lokal </a:t>
            </a:r>
            <a:r>
              <a:rPr lang="tr-TR" sz="2400" dirty="0" err="1" smtClean="0"/>
              <a:t>anestezik</a:t>
            </a:r>
            <a:r>
              <a:rPr lang="tr-TR" sz="2400" dirty="0" smtClean="0"/>
              <a:t> ve </a:t>
            </a:r>
            <a:r>
              <a:rPr lang="tr-TR" sz="2400" dirty="0" err="1" smtClean="0"/>
              <a:t>antiaritmik</a:t>
            </a:r>
            <a:r>
              <a:rPr lang="tr-TR" sz="2400" dirty="0" smtClean="0"/>
              <a:t>)</a:t>
            </a:r>
          </a:p>
          <a:p>
            <a:pPr lvl="1"/>
            <a:endParaRPr lang="tr-TR" sz="2400" dirty="0" smtClean="0"/>
          </a:p>
          <a:p>
            <a:pPr lvl="1"/>
            <a:r>
              <a:rPr lang="tr-TR" sz="2400" dirty="0" smtClean="0"/>
              <a:t>Grup GTN: %0,2’lik </a:t>
            </a:r>
            <a:r>
              <a:rPr lang="tr-TR" sz="2400" dirty="0" err="1" smtClean="0"/>
              <a:t>gliseril</a:t>
            </a:r>
            <a:r>
              <a:rPr lang="tr-TR" sz="2400" dirty="0" smtClean="0"/>
              <a:t> </a:t>
            </a:r>
            <a:r>
              <a:rPr lang="tr-TR" sz="2400" dirty="0" err="1" smtClean="0"/>
              <a:t>trinitrat</a:t>
            </a:r>
            <a:r>
              <a:rPr lang="tr-TR" sz="2400" dirty="0" smtClean="0"/>
              <a:t> (</a:t>
            </a:r>
            <a:r>
              <a:rPr lang="tr-TR" sz="2400" dirty="0" err="1" smtClean="0"/>
              <a:t>vasodilatör</a:t>
            </a:r>
            <a:r>
              <a:rPr lang="tr-TR" sz="2400" dirty="0" smtClean="0"/>
              <a:t> ve NO salınımını arttırarak kan akışını arttırıyor, </a:t>
            </a:r>
            <a:r>
              <a:rPr lang="tr-TR" sz="2400" dirty="0" err="1" smtClean="0"/>
              <a:t>internal</a:t>
            </a:r>
            <a:r>
              <a:rPr lang="tr-TR" sz="2400" dirty="0" smtClean="0"/>
              <a:t> anal </a:t>
            </a:r>
            <a:r>
              <a:rPr lang="tr-TR" sz="2400" dirty="0" err="1" smtClean="0"/>
              <a:t>sfinkter</a:t>
            </a:r>
            <a:r>
              <a:rPr lang="tr-TR" sz="2400" dirty="0" smtClean="0"/>
              <a:t> basıncını azaltıyor)</a:t>
            </a:r>
          </a:p>
          <a:p>
            <a:pPr lvl="1"/>
            <a:endParaRPr lang="tr-TR" sz="2400" dirty="0" smtClean="0"/>
          </a:p>
          <a:p>
            <a:pPr lvl="1"/>
            <a:r>
              <a:rPr lang="tr-TR" sz="2400" dirty="0" smtClean="0"/>
              <a:t>Grup D: %2’lik </a:t>
            </a:r>
            <a:r>
              <a:rPr lang="tr-TR" sz="2400" dirty="0" err="1" smtClean="0"/>
              <a:t>diltiazem</a:t>
            </a:r>
            <a:r>
              <a:rPr lang="tr-TR" sz="2400" dirty="0" smtClean="0"/>
              <a:t> (KKB, </a:t>
            </a:r>
            <a:r>
              <a:rPr lang="tr-TR" sz="2400" dirty="0" err="1" smtClean="0"/>
              <a:t>antihipertansif</a:t>
            </a:r>
            <a:r>
              <a:rPr lang="tr-TR" sz="2400" dirty="0" smtClean="0"/>
              <a:t> </a:t>
            </a:r>
            <a:r>
              <a:rPr lang="tr-TR" sz="2400" dirty="0" err="1" smtClean="0"/>
              <a:t>vasodilatör</a:t>
            </a:r>
            <a:r>
              <a:rPr lang="tr-TR" sz="2400" dirty="0" smtClean="0"/>
              <a:t>, anal basıncı azaltıyor )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72878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Metod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Merhemlerin hazırlanışı</a:t>
            </a:r>
          </a:p>
          <a:p>
            <a:pPr lvl="1"/>
            <a:endParaRPr lang="tr-TR" sz="2400" dirty="0" smtClean="0"/>
          </a:p>
          <a:p>
            <a:pPr lvl="1"/>
            <a:r>
              <a:rPr lang="tr-TR" sz="2400" dirty="0" err="1" smtClean="0"/>
              <a:t>Diltiazem</a:t>
            </a:r>
            <a:r>
              <a:rPr lang="tr-TR" sz="2400" dirty="0" smtClean="0"/>
              <a:t> tablet, sıvı vazelin ve krem vazelin ile karıştırılıp ezilerek 30 </a:t>
            </a:r>
            <a:r>
              <a:rPr lang="tr-TR" sz="2400" dirty="0" err="1" smtClean="0"/>
              <a:t>gr’lık</a:t>
            </a:r>
            <a:r>
              <a:rPr lang="tr-TR" sz="2400" dirty="0" smtClean="0"/>
              <a:t> tüpler hazırlanıyor</a:t>
            </a:r>
          </a:p>
          <a:p>
            <a:pPr lvl="1"/>
            <a:endParaRPr lang="tr-TR" sz="2400" dirty="0" smtClean="0"/>
          </a:p>
          <a:p>
            <a:pPr lvl="1"/>
            <a:r>
              <a:rPr lang="tr-TR" sz="2400" dirty="0" smtClean="0"/>
              <a:t>%0,2’lik GTN kremi; </a:t>
            </a:r>
            <a:r>
              <a:rPr lang="tr-TR" sz="2400" dirty="0" err="1" smtClean="0"/>
              <a:t>perlinganit</a:t>
            </a:r>
            <a:r>
              <a:rPr lang="tr-TR" sz="2400" dirty="0" smtClean="0"/>
              <a:t> ampul, parafin ve lanolin karıştırılarak hazırlanıyor</a:t>
            </a:r>
          </a:p>
          <a:p>
            <a:pPr lvl="1"/>
            <a:endParaRPr lang="tr-TR" sz="2400" dirty="0" smtClean="0"/>
          </a:p>
          <a:p>
            <a:pPr lvl="1"/>
            <a:r>
              <a:rPr lang="tr-TR" sz="2400" dirty="0" err="1" smtClean="0"/>
              <a:t>Plasebo</a:t>
            </a:r>
            <a:r>
              <a:rPr lang="tr-TR" sz="2400" dirty="0" smtClean="0"/>
              <a:t> için sadece vazelin kullanımına etik kurul izni alınamadığı için </a:t>
            </a:r>
            <a:r>
              <a:rPr lang="tr-TR" sz="2400" dirty="0" err="1" smtClean="0"/>
              <a:t>lidokain</a:t>
            </a:r>
            <a:r>
              <a:rPr lang="tr-TR" sz="2400" dirty="0" smtClean="0"/>
              <a:t> kullanılıyor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42844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Metod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Ailelere pirinç tanesi kadar kremin parmakla yada pamuklu çubukla </a:t>
            </a:r>
            <a:r>
              <a:rPr lang="tr-TR" sz="2800" dirty="0" err="1" smtClean="0"/>
              <a:t>fissür</a:t>
            </a:r>
            <a:r>
              <a:rPr lang="tr-TR" sz="2800" dirty="0" smtClean="0"/>
              <a:t> üzerine günde 2 kez uygulanması için eğitim verilmiş.</a:t>
            </a:r>
          </a:p>
          <a:p>
            <a:endParaRPr lang="tr-TR" sz="2800" dirty="0" smtClean="0"/>
          </a:p>
          <a:p>
            <a:r>
              <a:rPr lang="tr-TR" sz="2800" dirty="0" smtClean="0"/>
              <a:t>Hastalar önce haftalık sonra aylık takibe alınmış.</a:t>
            </a:r>
          </a:p>
          <a:p>
            <a:endParaRPr lang="tr-TR" sz="2800" dirty="0" smtClean="0"/>
          </a:p>
          <a:p>
            <a:r>
              <a:rPr lang="tr-TR" sz="2800" dirty="0" smtClean="0"/>
              <a:t>2. kontrolünde (2 hafta sonra) anal </a:t>
            </a:r>
            <a:r>
              <a:rPr lang="tr-TR" sz="2800" dirty="0" err="1" smtClean="0"/>
              <a:t>fissür</a:t>
            </a:r>
            <a:r>
              <a:rPr lang="tr-TR" sz="2800" dirty="0" smtClean="0"/>
              <a:t> ile beraber kabızlığı olanlara sıcak oturma banyosu, davranış değişikliği, diyet ve </a:t>
            </a:r>
            <a:r>
              <a:rPr lang="tr-TR" sz="2800" dirty="0" err="1" smtClean="0"/>
              <a:t>gayta</a:t>
            </a:r>
            <a:r>
              <a:rPr lang="tr-TR" sz="2800" dirty="0" smtClean="0"/>
              <a:t> yumuşatıcılar verilmiş.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06026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Metod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Tam iyileşme gösterenler cevap verenler olarak, iyileşme göstermeyenler cevapsızlar olarak tanımlanmış.</a:t>
            </a:r>
          </a:p>
          <a:p>
            <a:endParaRPr lang="tr-TR" sz="2800" dirty="0" smtClean="0"/>
          </a:p>
          <a:p>
            <a:r>
              <a:rPr lang="tr-TR" sz="2800" dirty="0" smtClean="0"/>
              <a:t>Tedavi 8 haftalık olarak düzenlenmiş.</a:t>
            </a:r>
          </a:p>
          <a:p>
            <a:pPr marL="0" indent="0">
              <a:buNone/>
            </a:pPr>
            <a:r>
              <a:rPr lang="tr-TR" sz="2800" dirty="0" smtClean="0"/>
              <a:t> </a:t>
            </a:r>
          </a:p>
          <a:p>
            <a:r>
              <a:rPr lang="tr-TR" sz="2800" dirty="0" smtClean="0"/>
              <a:t>Cevapsız olanlara 8 hafta daha aynı tedavi uygulanmış  düzelme olmazsa bir 8 hafta daha %2’lik DTZ ile devam edilmiş.</a:t>
            </a:r>
          </a:p>
        </p:txBody>
      </p:sp>
    </p:spTree>
    <p:extLst>
      <p:ext uri="{BB962C8B-B14F-4D97-AF65-F5344CB8AC3E}">
        <p14:creationId xmlns:p14="http://schemas.microsoft.com/office/powerpoint/2010/main" val="43254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Metod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Güven aralığı %95, p değeri &lt;0,05 olarak kabul edilmiş.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43628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93 katılımcıdan 11 kişi dışlanmış. </a:t>
            </a:r>
          </a:p>
          <a:p>
            <a:r>
              <a:rPr lang="tr-TR" sz="2800" dirty="0" smtClean="0"/>
              <a:t>44 erkek, 49 kız katılımcı</a:t>
            </a:r>
          </a:p>
          <a:p>
            <a:r>
              <a:rPr lang="tr-TR" sz="2800" dirty="0" smtClean="0"/>
              <a:t>Ortalama yaş 32,1 ± 27,2 ay </a:t>
            </a:r>
          </a:p>
          <a:p>
            <a:r>
              <a:rPr lang="tr-TR" sz="2800" dirty="0" smtClean="0"/>
              <a:t>28’er kişilik 3 grup</a:t>
            </a:r>
            <a:endParaRPr lang="tr-TR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48" y="4077072"/>
            <a:ext cx="8030280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85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sz="3000" dirty="0" err="1" smtClean="0"/>
              <a:t>Laktuloz</a:t>
            </a:r>
            <a:r>
              <a:rPr lang="tr-TR" sz="3000" dirty="0" smtClean="0"/>
              <a:t>, diyet değişikliği ve oturma banyosu önerilenler; </a:t>
            </a:r>
          </a:p>
          <a:p>
            <a:pPr lvl="1"/>
            <a:r>
              <a:rPr lang="tr-TR" sz="2600" dirty="0" smtClean="0"/>
              <a:t>Grup GTN : %64,3 (18/28)</a:t>
            </a:r>
          </a:p>
          <a:p>
            <a:pPr lvl="1"/>
            <a:r>
              <a:rPr lang="tr-TR" sz="2600" dirty="0" smtClean="0"/>
              <a:t>Grup D : %25 (7/28)</a:t>
            </a:r>
          </a:p>
          <a:p>
            <a:pPr lvl="1"/>
            <a:r>
              <a:rPr lang="tr-TR" sz="2600" dirty="0" smtClean="0"/>
              <a:t>Grup L : %40 (13/32)</a:t>
            </a:r>
            <a:endParaRPr lang="tr-TR" sz="26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9352"/>
            <a:ext cx="8039650" cy="2360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977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</a:t>
            </a:r>
            <a:r>
              <a:rPr lang="tr-TR" dirty="0" smtClean="0"/>
              <a:t>onuçlar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sz="2800" dirty="0" smtClean="0"/>
          </a:p>
          <a:p>
            <a:r>
              <a:rPr lang="tr-TR" sz="2800" dirty="0" smtClean="0"/>
              <a:t>Ortalama iyileşme süreleri</a:t>
            </a:r>
            <a:r>
              <a:rPr lang="tr-TR" dirty="0"/>
              <a:t>;</a:t>
            </a:r>
          </a:p>
          <a:p>
            <a:pPr lvl="1"/>
            <a:r>
              <a:rPr lang="tr-TR" sz="2400" dirty="0"/>
              <a:t>Grup GTN </a:t>
            </a:r>
            <a:r>
              <a:rPr lang="tr-TR" sz="2400" dirty="0" smtClean="0"/>
              <a:t>: 8,8 hafta</a:t>
            </a:r>
            <a:endParaRPr lang="tr-TR" sz="2400" dirty="0"/>
          </a:p>
          <a:p>
            <a:pPr lvl="1"/>
            <a:r>
              <a:rPr lang="tr-TR" sz="2400" dirty="0"/>
              <a:t>Grup D : </a:t>
            </a:r>
            <a:r>
              <a:rPr lang="tr-TR" sz="2400" dirty="0" smtClean="0"/>
              <a:t>5,4 hafta</a:t>
            </a:r>
            <a:endParaRPr lang="tr-TR" sz="2400" dirty="0"/>
          </a:p>
          <a:p>
            <a:pPr lvl="1"/>
            <a:r>
              <a:rPr lang="tr-TR" sz="2400" dirty="0"/>
              <a:t>Grup L </a:t>
            </a:r>
            <a:r>
              <a:rPr lang="tr-TR" sz="2400" dirty="0" smtClean="0"/>
              <a:t>: 8,9 hafta</a:t>
            </a:r>
            <a:endParaRPr lang="tr-TR" sz="2400" dirty="0"/>
          </a:p>
          <a:p>
            <a:endParaRPr lang="tr-T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7992888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47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Yetişkinlerde anal </a:t>
            </a:r>
            <a:r>
              <a:rPr lang="tr-TR" sz="2800" dirty="0" err="1" smtClean="0"/>
              <a:t>fissür</a:t>
            </a:r>
            <a:r>
              <a:rPr lang="tr-TR" sz="2800" dirty="0" smtClean="0"/>
              <a:t> lokalizasyon olarak sıklıkla anal kanalın </a:t>
            </a:r>
            <a:r>
              <a:rPr lang="tr-TR" sz="2800" dirty="0" err="1" smtClean="0"/>
              <a:t>posteriorundadır</a:t>
            </a:r>
            <a:r>
              <a:rPr lang="tr-TR" sz="2800" dirty="0" smtClean="0"/>
              <a:t>.</a:t>
            </a:r>
          </a:p>
          <a:p>
            <a:endParaRPr lang="tr-TR" sz="2800" dirty="0"/>
          </a:p>
          <a:p>
            <a:r>
              <a:rPr lang="tr-TR" sz="2800" dirty="0" smtClean="0"/>
              <a:t>Çünkü bu bölge göreceli olarak </a:t>
            </a:r>
            <a:r>
              <a:rPr lang="tr-TR" sz="2800" dirty="0" err="1" smtClean="0"/>
              <a:t>arteriollerden</a:t>
            </a:r>
            <a:r>
              <a:rPr lang="tr-TR" sz="2800" dirty="0" smtClean="0"/>
              <a:t> zayıf, daha az beslenir.</a:t>
            </a:r>
          </a:p>
          <a:p>
            <a:endParaRPr lang="tr-TR" sz="2800" dirty="0" smtClean="0"/>
          </a:p>
          <a:p>
            <a:r>
              <a:rPr lang="tr-TR" sz="2800" dirty="0" smtClean="0"/>
              <a:t>Çocuklarda yapılan bu çalışmada </a:t>
            </a:r>
            <a:r>
              <a:rPr lang="tr-TR" sz="2800" dirty="0" err="1" smtClean="0"/>
              <a:t>posterior</a:t>
            </a:r>
            <a:r>
              <a:rPr lang="tr-TR" sz="2800" dirty="0" smtClean="0"/>
              <a:t> </a:t>
            </a:r>
            <a:r>
              <a:rPr lang="tr-TR" sz="2800" dirty="0" err="1" smtClean="0"/>
              <a:t>fissürler</a:t>
            </a:r>
            <a:r>
              <a:rPr lang="tr-TR" sz="2800" dirty="0" smtClean="0"/>
              <a:t> fazla olsa da lokalizasyon olarak anlamlı farklılık saptanmamış.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56123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</a:t>
            </a:r>
            <a:endParaRPr lang="tr-T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628800"/>
            <a:ext cx="5184576" cy="4791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7090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Giriş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Anal </a:t>
            </a:r>
            <a:r>
              <a:rPr lang="tr-TR" sz="2800" dirty="0" err="1" smtClean="0"/>
              <a:t>fissür</a:t>
            </a:r>
            <a:r>
              <a:rPr lang="tr-TR" sz="2800" dirty="0" smtClean="0"/>
              <a:t> çocuklarda sık karşılaşılan ve her yaşta ortaya çıkabilen bir hastalıktır</a:t>
            </a:r>
          </a:p>
          <a:p>
            <a:endParaRPr lang="tr-TR" sz="2800" dirty="0"/>
          </a:p>
          <a:p>
            <a:r>
              <a:rPr lang="tr-TR" sz="2800" dirty="0" smtClean="0"/>
              <a:t>Tipik semptomları </a:t>
            </a:r>
            <a:r>
              <a:rPr lang="tr-TR" sz="2800" dirty="0" err="1" smtClean="0"/>
              <a:t>defakasyonla</a:t>
            </a:r>
            <a:r>
              <a:rPr lang="tr-TR" sz="2800" dirty="0" smtClean="0"/>
              <a:t> oluşan </a:t>
            </a:r>
            <a:r>
              <a:rPr lang="tr-TR" sz="2800" dirty="0" err="1" smtClean="0"/>
              <a:t>iskemiye</a:t>
            </a:r>
            <a:r>
              <a:rPr lang="tr-TR" sz="2800" dirty="0" smtClean="0"/>
              <a:t> bağlı ağrı ve parlak kırmızı renkli </a:t>
            </a:r>
            <a:r>
              <a:rPr lang="tr-TR" sz="2800" dirty="0" err="1" smtClean="0"/>
              <a:t>rektal</a:t>
            </a:r>
            <a:r>
              <a:rPr lang="tr-TR" sz="2800" dirty="0" smtClean="0"/>
              <a:t> kanamadır</a:t>
            </a:r>
          </a:p>
          <a:p>
            <a:endParaRPr lang="tr-TR" sz="2800" dirty="0"/>
          </a:p>
          <a:p>
            <a:r>
              <a:rPr lang="tr-TR" sz="2800" dirty="0" smtClean="0"/>
              <a:t>Tanı semptomların kombinasyonu ve anal bölgede </a:t>
            </a:r>
            <a:r>
              <a:rPr lang="tr-TR" sz="2800" dirty="0" err="1" smtClean="0"/>
              <a:t>fissür</a:t>
            </a:r>
            <a:r>
              <a:rPr lang="tr-TR" sz="2800" dirty="0" smtClean="0"/>
              <a:t> çizgisinin görülmesi ile konur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7390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Semptomlar genellikle </a:t>
            </a:r>
            <a:r>
              <a:rPr lang="tr-TR" dirty="0" smtClean="0"/>
              <a:t>tedavinin başlamasından </a:t>
            </a:r>
            <a:r>
              <a:rPr lang="tr-TR" dirty="0"/>
              <a:t>sonraki 2 hafta içinde </a:t>
            </a:r>
            <a:r>
              <a:rPr lang="tr-TR" dirty="0" smtClean="0"/>
              <a:t>azalır.</a:t>
            </a:r>
          </a:p>
          <a:p>
            <a:endParaRPr lang="tr-TR" dirty="0" smtClean="0"/>
          </a:p>
          <a:p>
            <a:r>
              <a:rPr lang="tr-TR" dirty="0" smtClean="0"/>
              <a:t>Dolayısıyla ek öneriler 2. kontrolden sonra önerilmiştir.</a:t>
            </a:r>
          </a:p>
          <a:p>
            <a:endParaRPr lang="tr-TR" dirty="0" smtClean="0"/>
          </a:p>
          <a:p>
            <a:r>
              <a:rPr lang="tr-TR" dirty="0" smtClean="0"/>
              <a:t>Tedavinin anal </a:t>
            </a:r>
            <a:r>
              <a:rPr lang="tr-TR" dirty="0" err="1" smtClean="0"/>
              <a:t>sfinkter</a:t>
            </a:r>
            <a:r>
              <a:rPr lang="tr-TR" dirty="0" smtClean="0"/>
              <a:t> basıncını azaltarak etkili olduğu öne sürülmüştür.</a:t>
            </a:r>
          </a:p>
          <a:p>
            <a:endParaRPr lang="tr-TR" dirty="0" smtClean="0"/>
          </a:p>
          <a:p>
            <a:r>
              <a:rPr lang="tr-TR" dirty="0" smtClean="0"/>
              <a:t>Ancak manometre kullanılmadığı için bu çalışmada anal basınç ile semptom ilişkisi araştırılmamıştır.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58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 smtClean="0"/>
              <a:t>Lidokain</a:t>
            </a:r>
            <a:r>
              <a:rPr lang="tr-TR" dirty="0" smtClean="0"/>
              <a:t> tedavisi ağrıyı azaltıp </a:t>
            </a:r>
            <a:r>
              <a:rPr lang="tr-TR" dirty="0" err="1" smtClean="0"/>
              <a:t>internal</a:t>
            </a:r>
            <a:r>
              <a:rPr lang="tr-TR" dirty="0" smtClean="0"/>
              <a:t> anal </a:t>
            </a:r>
            <a:r>
              <a:rPr lang="tr-TR" dirty="0" err="1" smtClean="0"/>
              <a:t>sfinkter</a:t>
            </a:r>
            <a:r>
              <a:rPr lang="tr-TR" dirty="0" smtClean="0"/>
              <a:t> spazmlarını çözerek semptomları rahatlatır ancak anal </a:t>
            </a:r>
            <a:r>
              <a:rPr lang="tr-TR" dirty="0" err="1" smtClean="0"/>
              <a:t>fissürü</a:t>
            </a:r>
            <a:r>
              <a:rPr lang="tr-TR" dirty="0" smtClean="0"/>
              <a:t> iyileştirmez.</a:t>
            </a:r>
          </a:p>
          <a:p>
            <a:endParaRPr lang="tr-TR" dirty="0"/>
          </a:p>
          <a:p>
            <a:r>
              <a:rPr lang="tr-TR" dirty="0" smtClean="0"/>
              <a:t>Farklı çalışmalarda GTN yan etkisi olarak baş ağrısı rapor edilmiş.</a:t>
            </a:r>
          </a:p>
          <a:p>
            <a:endParaRPr lang="tr-TR" dirty="0" smtClean="0"/>
          </a:p>
          <a:p>
            <a:r>
              <a:rPr lang="tr-TR" dirty="0" smtClean="0"/>
              <a:t>Ancak bu çalışmada katılımcı yaşları çok küçük olduğu için baş ağrısı sorgulanamamış.</a:t>
            </a:r>
          </a:p>
          <a:p>
            <a:endParaRPr lang="tr-TR" dirty="0" smtClean="0"/>
          </a:p>
          <a:p>
            <a:r>
              <a:rPr lang="tr-TR" dirty="0" smtClean="0"/>
              <a:t>İki hastada dermatit gelişmiş.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545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/>
              <a:t>Bu çalışma </a:t>
            </a:r>
            <a:r>
              <a:rPr lang="tr-TR" sz="2800" dirty="0" err="1" smtClean="0"/>
              <a:t>diltiazemin</a:t>
            </a:r>
            <a:r>
              <a:rPr lang="tr-TR" sz="2800" dirty="0" smtClean="0"/>
              <a:t> çocuklarda başarılı kullanımına ilişkin ilk rapordur.</a:t>
            </a:r>
          </a:p>
          <a:p>
            <a:endParaRPr lang="tr-TR" sz="2800" dirty="0"/>
          </a:p>
          <a:p>
            <a:r>
              <a:rPr lang="tr-TR" sz="2800" dirty="0" smtClean="0"/>
              <a:t>Önceki çalışmalarda </a:t>
            </a:r>
            <a:r>
              <a:rPr lang="tr-TR" sz="2800" dirty="0" err="1" smtClean="0"/>
              <a:t>GTN’nin</a:t>
            </a:r>
            <a:r>
              <a:rPr lang="tr-TR" sz="2800" dirty="0" smtClean="0"/>
              <a:t> anal </a:t>
            </a:r>
            <a:r>
              <a:rPr lang="tr-TR" sz="2800" dirty="0" err="1" smtClean="0"/>
              <a:t>fissürü</a:t>
            </a:r>
            <a:r>
              <a:rPr lang="tr-TR" sz="2800" dirty="0" smtClean="0"/>
              <a:t> iyileştirdiği ancak </a:t>
            </a:r>
            <a:r>
              <a:rPr lang="tr-TR" sz="2800" dirty="0" err="1" smtClean="0"/>
              <a:t>rekürrens</a:t>
            </a:r>
            <a:r>
              <a:rPr lang="tr-TR" sz="2800" dirty="0" smtClean="0"/>
              <a:t> oranının yüksek (%33-45) olduğu bulunmuş. </a:t>
            </a:r>
          </a:p>
          <a:p>
            <a:endParaRPr lang="tr-TR" sz="2800" dirty="0"/>
          </a:p>
          <a:p>
            <a:r>
              <a:rPr lang="tr-TR" sz="2800" dirty="0" smtClean="0"/>
              <a:t>Bu çalışmada da benzer sonuçlar elde edilmiş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884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dirty="0" smtClean="0"/>
              <a:t>Çalışmanın kısıtlılıkları;</a:t>
            </a:r>
          </a:p>
          <a:p>
            <a:pPr lvl="1"/>
            <a:r>
              <a:rPr lang="tr-TR" sz="2400" dirty="0" smtClean="0"/>
              <a:t>Eczacı bir merhemi yanlış paketlemiş ve bu durum çalışma sonlanana kadar anlaşılamamıştır</a:t>
            </a:r>
          </a:p>
          <a:p>
            <a:pPr lvl="1"/>
            <a:endParaRPr lang="tr-TR" sz="2400" dirty="0" smtClean="0"/>
          </a:p>
          <a:p>
            <a:pPr lvl="1"/>
            <a:r>
              <a:rPr lang="tr-TR" sz="2400" dirty="0" smtClean="0"/>
              <a:t>Hastalarda </a:t>
            </a:r>
            <a:r>
              <a:rPr lang="tr-TR" sz="2400" dirty="0" err="1" smtClean="0"/>
              <a:t>GTN’ye</a:t>
            </a:r>
            <a:r>
              <a:rPr lang="tr-TR" sz="2400" dirty="0" smtClean="0"/>
              <a:t> bağlı baş ağrısı değerlendirilememiştir</a:t>
            </a:r>
          </a:p>
          <a:p>
            <a:pPr lvl="1"/>
            <a:endParaRPr lang="tr-TR" sz="2400" dirty="0" smtClean="0"/>
          </a:p>
          <a:p>
            <a:pPr lvl="1"/>
            <a:r>
              <a:rPr lang="tr-TR" sz="2400" dirty="0" err="1"/>
              <a:t>L</a:t>
            </a:r>
            <a:r>
              <a:rPr lang="tr-TR" sz="2400" dirty="0" err="1" smtClean="0"/>
              <a:t>aksatif</a:t>
            </a:r>
            <a:r>
              <a:rPr lang="tr-TR" sz="2400" dirty="0" smtClean="0"/>
              <a:t> eklemek yerine sadece </a:t>
            </a:r>
            <a:r>
              <a:rPr lang="tr-TR" sz="2400" dirty="0" err="1" smtClean="0"/>
              <a:t>topikal</a:t>
            </a:r>
            <a:r>
              <a:rPr lang="tr-TR" sz="2400" dirty="0" smtClean="0"/>
              <a:t> tedavi ile gidilebilse daha iyi olabilirmiş.</a:t>
            </a:r>
          </a:p>
          <a:p>
            <a:pPr lvl="1"/>
            <a:endParaRPr lang="tr-TR" sz="2400" dirty="0" smtClean="0"/>
          </a:p>
          <a:p>
            <a:pPr lvl="1"/>
            <a:r>
              <a:rPr lang="tr-TR" sz="2400" dirty="0" smtClean="0"/>
              <a:t>Örneklem hacmi küçük olduğu için farklılıkları saptamada yeterli istatiksel güce sahip olmayabilirmiş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36409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Sonuç olarak; %2’lik </a:t>
            </a:r>
            <a:r>
              <a:rPr lang="tr-TR" sz="2800" dirty="0" err="1" smtClean="0"/>
              <a:t>diltiazem</a:t>
            </a:r>
            <a:r>
              <a:rPr lang="tr-TR" sz="2800" dirty="0" smtClean="0"/>
              <a:t> merhemi çocuklarda anal </a:t>
            </a:r>
            <a:r>
              <a:rPr lang="tr-TR" sz="2800" dirty="0" err="1" smtClean="0"/>
              <a:t>fissür</a:t>
            </a:r>
            <a:r>
              <a:rPr lang="tr-TR" sz="2800" dirty="0" smtClean="0"/>
              <a:t> tedavisinde efektif, güvenilir bir tedavidir.</a:t>
            </a:r>
          </a:p>
          <a:p>
            <a:endParaRPr lang="tr-TR" sz="2800" dirty="0" smtClean="0"/>
          </a:p>
          <a:p>
            <a:r>
              <a:rPr lang="tr-TR" sz="2800" dirty="0" err="1" smtClean="0"/>
              <a:t>Gliseril</a:t>
            </a:r>
            <a:r>
              <a:rPr lang="tr-TR" sz="2800" dirty="0" smtClean="0"/>
              <a:t> </a:t>
            </a:r>
            <a:r>
              <a:rPr lang="tr-TR" sz="2800" dirty="0" err="1" smtClean="0"/>
              <a:t>trinitrat</a:t>
            </a:r>
            <a:r>
              <a:rPr lang="tr-TR" sz="2800" dirty="0"/>
              <a:t> </a:t>
            </a:r>
            <a:r>
              <a:rPr lang="tr-TR" sz="2800" dirty="0" smtClean="0"/>
              <a:t>da etkilidir ancak </a:t>
            </a:r>
            <a:r>
              <a:rPr lang="tr-TR" sz="2800" dirty="0" err="1" smtClean="0"/>
              <a:t>diltiazem</a:t>
            </a:r>
            <a:r>
              <a:rPr lang="tr-TR" sz="2800" dirty="0" smtClean="0"/>
              <a:t> daha üstündür.</a:t>
            </a:r>
          </a:p>
          <a:p>
            <a:endParaRPr lang="tr-TR" sz="2800" dirty="0" smtClean="0"/>
          </a:p>
          <a:p>
            <a:r>
              <a:rPr lang="tr-TR" sz="2800" dirty="0" smtClean="0"/>
              <a:t>Çocuklarda anal </a:t>
            </a:r>
            <a:r>
              <a:rPr lang="tr-TR" sz="2800" dirty="0" err="1" smtClean="0"/>
              <a:t>fissür</a:t>
            </a:r>
            <a:r>
              <a:rPr lang="tr-TR" sz="2800" dirty="0" smtClean="0"/>
              <a:t> tedavisinde ilk seçenek olarak kullanılabilir.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15540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150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795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65423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4936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Giriş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Anal </a:t>
            </a:r>
            <a:r>
              <a:rPr lang="tr-TR" sz="2800" dirty="0" err="1" smtClean="0"/>
              <a:t>fissür</a:t>
            </a:r>
            <a:r>
              <a:rPr lang="tr-TR" sz="2800" dirty="0" smtClean="0"/>
              <a:t> oluşumunda sert dışkıların ve ishal ataklarının yaptığı anal travmaya ek iki faktör daha yer almaktadır.</a:t>
            </a:r>
          </a:p>
          <a:p>
            <a:pPr lvl="1"/>
            <a:r>
              <a:rPr lang="tr-TR" sz="2400" dirty="0" smtClean="0"/>
              <a:t>Artmış </a:t>
            </a:r>
            <a:r>
              <a:rPr lang="tr-TR" sz="2400" dirty="0" err="1" smtClean="0"/>
              <a:t>internal</a:t>
            </a:r>
            <a:r>
              <a:rPr lang="tr-TR" sz="2400" dirty="0" smtClean="0"/>
              <a:t> </a:t>
            </a:r>
            <a:r>
              <a:rPr lang="tr-TR" sz="2400" dirty="0" err="1" smtClean="0"/>
              <a:t>sfinkter</a:t>
            </a:r>
            <a:r>
              <a:rPr lang="tr-TR" sz="2400" dirty="0" smtClean="0"/>
              <a:t> </a:t>
            </a:r>
            <a:r>
              <a:rPr lang="tr-TR" sz="2400" dirty="0" err="1" smtClean="0"/>
              <a:t>basal</a:t>
            </a:r>
            <a:r>
              <a:rPr lang="tr-TR" sz="2400" dirty="0" smtClean="0"/>
              <a:t> </a:t>
            </a:r>
            <a:r>
              <a:rPr lang="tr-TR" sz="2400" dirty="0" err="1" smtClean="0"/>
              <a:t>tonusu</a:t>
            </a:r>
            <a:endParaRPr lang="tr-TR" sz="2400" dirty="0" smtClean="0"/>
          </a:p>
          <a:p>
            <a:pPr lvl="1"/>
            <a:r>
              <a:rPr lang="tr-TR" sz="2400" dirty="0" err="1" smtClean="0"/>
              <a:t>Fissür</a:t>
            </a:r>
            <a:r>
              <a:rPr lang="tr-TR" sz="2400" dirty="0" smtClean="0"/>
              <a:t> iyileşmesini engelleyen </a:t>
            </a:r>
            <a:r>
              <a:rPr lang="tr-TR" sz="2400" dirty="0" err="1" smtClean="0"/>
              <a:t>iskemi</a:t>
            </a:r>
            <a:endParaRPr lang="tr-TR" sz="2400" dirty="0" smtClean="0"/>
          </a:p>
          <a:p>
            <a:endParaRPr lang="tr-TR" dirty="0" smtClean="0"/>
          </a:p>
          <a:p>
            <a:r>
              <a:rPr lang="tr-TR" sz="2800" dirty="0" err="1" smtClean="0"/>
              <a:t>Etyoloji</a:t>
            </a:r>
            <a:r>
              <a:rPr lang="tr-TR" sz="2800" dirty="0" smtClean="0"/>
              <a:t> çok net olmasa da </a:t>
            </a:r>
            <a:r>
              <a:rPr lang="tr-TR" sz="2800" dirty="0"/>
              <a:t>a</a:t>
            </a:r>
            <a:r>
              <a:rPr lang="tr-TR" sz="2800" dirty="0" smtClean="0"/>
              <a:t>na sebep olarak artmış </a:t>
            </a:r>
            <a:r>
              <a:rPr lang="tr-TR" sz="2800" dirty="0" err="1" smtClean="0"/>
              <a:t>internal</a:t>
            </a:r>
            <a:r>
              <a:rPr lang="tr-TR" sz="2800" dirty="0" smtClean="0"/>
              <a:t> </a:t>
            </a:r>
            <a:r>
              <a:rPr lang="tr-TR" sz="2800" dirty="0" err="1" smtClean="0"/>
              <a:t>sfinkter</a:t>
            </a:r>
            <a:r>
              <a:rPr lang="tr-TR" sz="2800" dirty="0" smtClean="0"/>
              <a:t> </a:t>
            </a:r>
            <a:r>
              <a:rPr lang="tr-TR" sz="2800" dirty="0" err="1" smtClean="0"/>
              <a:t>tonusu</a:t>
            </a:r>
            <a:r>
              <a:rPr lang="tr-TR" sz="2800" dirty="0" smtClean="0"/>
              <a:t> üzerinde durulmaktadır.</a:t>
            </a:r>
          </a:p>
          <a:p>
            <a:pPr lvl="1"/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6037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Giriş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Anal </a:t>
            </a:r>
            <a:r>
              <a:rPr lang="tr-TR" sz="2400" dirty="0" err="1" smtClean="0"/>
              <a:t>fissür</a:t>
            </a:r>
            <a:r>
              <a:rPr lang="tr-TR" sz="2400" dirty="0" smtClean="0"/>
              <a:t> </a:t>
            </a:r>
            <a:r>
              <a:rPr lang="tr-TR" sz="2400" dirty="0"/>
              <a:t>için geleneksel tedavi, sıcak </a:t>
            </a:r>
            <a:r>
              <a:rPr lang="tr-TR" sz="2400" dirty="0" smtClean="0"/>
              <a:t>oturma </a:t>
            </a:r>
            <a:r>
              <a:rPr lang="tr-TR" sz="2400" dirty="0"/>
              <a:t>banyosu, analjezik merhemlerin lokal uygulaması, </a:t>
            </a:r>
            <a:r>
              <a:rPr lang="tr-TR" sz="2400" dirty="0" smtClean="0"/>
              <a:t>kabızlığın önlenmesi </a:t>
            </a:r>
            <a:r>
              <a:rPr lang="tr-TR" sz="2400" dirty="0"/>
              <a:t>ve davranış terapisidir</a:t>
            </a:r>
            <a:r>
              <a:rPr lang="tr-TR" sz="2400" dirty="0" smtClean="0"/>
              <a:t>.</a:t>
            </a:r>
          </a:p>
          <a:p>
            <a:endParaRPr lang="tr-TR" sz="2400" dirty="0" smtClean="0"/>
          </a:p>
          <a:p>
            <a:r>
              <a:rPr lang="tr-TR" sz="2400" dirty="0"/>
              <a:t>Çocuklarda </a:t>
            </a:r>
            <a:r>
              <a:rPr lang="tr-TR" sz="2400" dirty="0" smtClean="0"/>
              <a:t>anal </a:t>
            </a:r>
            <a:r>
              <a:rPr lang="tr-TR" sz="2400" dirty="0" err="1" smtClean="0"/>
              <a:t>fissür</a:t>
            </a:r>
            <a:r>
              <a:rPr lang="tr-TR" sz="2400" dirty="0" smtClean="0"/>
              <a:t> </a:t>
            </a:r>
            <a:r>
              <a:rPr lang="tr-TR" sz="2400" dirty="0"/>
              <a:t>tedavisinin amacı, anal kanal </a:t>
            </a:r>
            <a:r>
              <a:rPr lang="tr-TR" sz="2400" dirty="0" smtClean="0"/>
              <a:t>basıncı </a:t>
            </a:r>
            <a:r>
              <a:rPr lang="tr-TR" sz="2400" dirty="0"/>
              <a:t>azaltmak ve </a:t>
            </a:r>
            <a:r>
              <a:rPr lang="tr-TR" sz="2400" dirty="0" err="1" smtClean="0"/>
              <a:t>fissürün</a:t>
            </a:r>
            <a:r>
              <a:rPr lang="tr-TR" sz="2400" dirty="0" smtClean="0"/>
              <a:t> </a:t>
            </a:r>
            <a:r>
              <a:rPr lang="tr-TR" sz="2400" dirty="0"/>
              <a:t>iyileşmesini teşvik etmektir</a:t>
            </a:r>
            <a:r>
              <a:rPr lang="tr-TR" sz="2400" dirty="0" smtClean="0"/>
              <a:t>.</a:t>
            </a:r>
          </a:p>
          <a:p>
            <a:endParaRPr lang="tr-TR" sz="2400" dirty="0" smtClean="0"/>
          </a:p>
          <a:p>
            <a:r>
              <a:rPr lang="tr-TR" sz="2400" dirty="0" err="1" smtClean="0"/>
              <a:t>İnternal</a:t>
            </a:r>
            <a:r>
              <a:rPr lang="tr-TR" sz="2400" dirty="0" smtClean="0"/>
              <a:t> anal </a:t>
            </a:r>
            <a:r>
              <a:rPr lang="tr-TR" sz="2400" dirty="0" err="1" smtClean="0"/>
              <a:t>sfinkter</a:t>
            </a:r>
            <a:r>
              <a:rPr lang="tr-TR" sz="2400" dirty="0" smtClean="0"/>
              <a:t> </a:t>
            </a:r>
            <a:r>
              <a:rPr lang="tr-TR" sz="2400" dirty="0" err="1" smtClean="0"/>
              <a:t>tonusu</a:t>
            </a:r>
            <a:r>
              <a:rPr lang="tr-TR" sz="2400" dirty="0" smtClean="0"/>
              <a:t> yetişkin hastalarda </a:t>
            </a:r>
            <a:r>
              <a:rPr lang="tr-TR" sz="2400" dirty="0" err="1" smtClean="0"/>
              <a:t>diltiazem</a:t>
            </a:r>
            <a:r>
              <a:rPr lang="tr-TR" sz="2400" dirty="0" smtClean="0"/>
              <a:t> </a:t>
            </a:r>
            <a:r>
              <a:rPr lang="tr-TR" sz="2400" dirty="0"/>
              <a:t>(DTZ) ve </a:t>
            </a:r>
            <a:r>
              <a:rPr lang="tr-TR" sz="2400" dirty="0" err="1" smtClean="0"/>
              <a:t>gliseril</a:t>
            </a:r>
            <a:r>
              <a:rPr lang="tr-TR" sz="2400" dirty="0" smtClean="0"/>
              <a:t> </a:t>
            </a:r>
            <a:r>
              <a:rPr lang="tr-TR" sz="2400" dirty="0" err="1"/>
              <a:t>trinitrat</a:t>
            </a:r>
            <a:r>
              <a:rPr lang="tr-TR" sz="2400" dirty="0"/>
              <a:t> (GTN) gibi </a:t>
            </a:r>
            <a:r>
              <a:rPr lang="tr-TR" sz="2400" dirty="0" err="1"/>
              <a:t>topikal</a:t>
            </a:r>
            <a:r>
              <a:rPr lang="tr-TR" sz="2400" dirty="0"/>
              <a:t> ajanlar ile başarılı bir şekilde tedavi edilmiştir.</a:t>
            </a:r>
          </a:p>
        </p:txBody>
      </p:sp>
    </p:spTree>
    <p:extLst>
      <p:ext uri="{BB962C8B-B14F-4D97-AF65-F5344CB8AC3E}">
        <p14:creationId xmlns:p14="http://schemas.microsoft.com/office/powerpoint/2010/main" val="191971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Giriş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/>
              <a:t>Bu çalışmada, çocuklarda </a:t>
            </a:r>
            <a:r>
              <a:rPr lang="tr-TR" sz="2800" dirty="0"/>
              <a:t>tedavi etkinliğini değerlendirmek ve altın standart tedaviyi belirlemek için </a:t>
            </a:r>
            <a:r>
              <a:rPr lang="tr-TR" sz="2800" dirty="0" smtClean="0"/>
              <a:t>çeşitli </a:t>
            </a:r>
            <a:r>
              <a:rPr lang="tr-TR" sz="2800" dirty="0" err="1" smtClean="0"/>
              <a:t>farmakoterapötik</a:t>
            </a:r>
            <a:r>
              <a:rPr lang="tr-TR" sz="2800" dirty="0" smtClean="0"/>
              <a:t> alternatif tedaviler (</a:t>
            </a:r>
            <a:r>
              <a:rPr lang="tr-TR" sz="2800" dirty="0"/>
              <a:t>GTN ve kalsiyum kanal </a:t>
            </a:r>
            <a:r>
              <a:rPr lang="tr-TR" sz="2800" dirty="0" err="1" smtClean="0"/>
              <a:t>blokeri</a:t>
            </a:r>
            <a:r>
              <a:rPr lang="tr-TR" sz="2800" dirty="0" smtClean="0"/>
              <a:t>; </a:t>
            </a:r>
            <a:r>
              <a:rPr lang="tr-TR" sz="2800" dirty="0" err="1" smtClean="0"/>
              <a:t>diltiazem</a:t>
            </a:r>
            <a:r>
              <a:rPr lang="tr-TR" sz="2800" dirty="0" smtClean="0"/>
              <a:t>) ile </a:t>
            </a:r>
            <a:r>
              <a:rPr lang="tr-TR" sz="2800" dirty="0" err="1" smtClean="0"/>
              <a:t>lidokain</a:t>
            </a:r>
            <a:r>
              <a:rPr lang="tr-TR" sz="2800" dirty="0" smtClean="0"/>
              <a:t> (L) karşılaştırılmış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247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Giriş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/>
              <a:t>Çalışmada 3 soruya cevap aranmıştır</a:t>
            </a:r>
            <a:r>
              <a:rPr lang="tr-TR" dirty="0" smtClean="0"/>
              <a:t>.</a:t>
            </a:r>
          </a:p>
          <a:p>
            <a:pPr lvl="1"/>
            <a:r>
              <a:rPr lang="tr-TR" sz="2400" dirty="0"/>
              <a:t>Ç</a:t>
            </a:r>
            <a:r>
              <a:rPr lang="tr-TR" sz="2400" dirty="0" smtClean="0"/>
              <a:t>ocuklarda anal </a:t>
            </a:r>
            <a:r>
              <a:rPr lang="tr-TR" sz="2400" dirty="0" err="1" smtClean="0"/>
              <a:t>fissür</a:t>
            </a:r>
            <a:r>
              <a:rPr lang="tr-TR" sz="2400" dirty="0" smtClean="0"/>
              <a:t> </a:t>
            </a:r>
            <a:r>
              <a:rPr lang="tr-TR" sz="2400" dirty="0"/>
              <a:t>tedavisi için </a:t>
            </a:r>
            <a:r>
              <a:rPr lang="tr-TR" sz="2400" dirty="0" err="1" smtClean="0"/>
              <a:t>diltiazem</a:t>
            </a:r>
            <a:r>
              <a:rPr lang="tr-TR" sz="2400" dirty="0" smtClean="0"/>
              <a:t>, GTN </a:t>
            </a:r>
            <a:r>
              <a:rPr lang="tr-TR" sz="2400" dirty="0"/>
              <a:t>ve L </a:t>
            </a:r>
            <a:r>
              <a:rPr lang="tr-TR" sz="2400" dirty="0" smtClean="0"/>
              <a:t>kadar etkili midir?</a:t>
            </a:r>
          </a:p>
          <a:p>
            <a:pPr marL="457200" lvl="1" indent="0">
              <a:buNone/>
            </a:pPr>
            <a:endParaRPr lang="tr-TR" sz="2400" dirty="0" smtClean="0"/>
          </a:p>
          <a:p>
            <a:pPr lvl="1"/>
            <a:r>
              <a:rPr lang="tr-TR" sz="2400" dirty="0" err="1" smtClean="0"/>
              <a:t>Diltiazem</a:t>
            </a:r>
            <a:r>
              <a:rPr lang="tr-TR" sz="2400" dirty="0" smtClean="0"/>
              <a:t> ile L ve GTN karşılaştırıldığında yan etki olarak ne kadar fark vardır?</a:t>
            </a:r>
          </a:p>
          <a:p>
            <a:pPr lvl="1"/>
            <a:endParaRPr lang="tr-TR" sz="2400" dirty="0" smtClean="0"/>
          </a:p>
          <a:p>
            <a:pPr lvl="1"/>
            <a:r>
              <a:rPr lang="tr-TR" sz="2400" dirty="0" smtClean="0"/>
              <a:t>Çocuklarda </a:t>
            </a:r>
            <a:r>
              <a:rPr lang="tr-TR" sz="2400" dirty="0" err="1" smtClean="0"/>
              <a:t>diltiazem</a:t>
            </a:r>
            <a:r>
              <a:rPr lang="tr-TR" sz="2400" dirty="0" smtClean="0"/>
              <a:t> birinci seçenek olarak kullanılabilir mi?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58012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Metod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/>
              <a:t>Çalışma </a:t>
            </a:r>
            <a:r>
              <a:rPr lang="tr-TR" sz="2800" dirty="0" err="1" smtClean="0"/>
              <a:t>prospektif</a:t>
            </a:r>
            <a:r>
              <a:rPr lang="tr-TR" sz="2800" dirty="0" smtClean="0"/>
              <a:t>, çift kör </a:t>
            </a:r>
            <a:r>
              <a:rPr lang="tr-TR" sz="2800" dirty="0" err="1" smtClean="0"/>
              <a:t>randomize</a:t>
            </a:r>
            <a:r>
              <a:rPr lang="tr-TR" sz="2800" dirty="0" smtClean="0"/>
              <a:t> olarak dizayn edilmiş.</a:t>
            </a:r>
          </a:p>
          <a:p>
            <a:endParaRPr lang="tr-TR" sz="2800" dirty="0" smtClean="0"/>
          </a:p>
          <a:p>
            <a:r>
              <a:rPr lang="tr-TR" sz="2800" dirty="0" smtClean="0"/>
              <a:t>Aralık 2009 ile Mayıs 2011 tarihleri arasında,  0-16 yaş toplam 93  katılımcı alınmış.</a:t>
            </a:r>
          </a:p>
          <a:p>
            <a:endParaRPr lang="tr-TR" sz="2800" dirty="0" smtClean="0"/>
          </a:p>
          <a:p>
            <a:r>
              <a:rPr lang="tr-TR" sz="2800" dirty="0" smtClean="0"/>
              <a:t>15 günden uzun süreli anal </a:t>
            </a:r>
            <a:r>
              <a:rPr lang="tr-TR" sz="2800" dirty="0" err="1" smtClean="0"/>
              <a:t>fissürü</a:t>
            </a:r>
            <a:r>
              <a:rPr lang="tr-TR" sz="2800" dirty="0" smtClean="0"/>
              <a:t> olanlar dahil edilmiş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32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Metod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Dışlama kriterleri;</a:t>
            </a:r>
          </a:p>
          <a:p>
            <a:pPr lvl="1"/>
            <a:r>
              <a:rPr lang="tr-TR" sz="2400" dirty="0" smtClean="0"/>
              <a:t>15 günden kısa süreli </a:t>
            </a:r>
            <a:r>
              <a:rPr lang="tr-TR" sz="2400" dirty="0" err="1" smtClean="0"/>
              <a:t>fissürü</a:t>
            </a:r>
            <a:r>
              <a:rPr lang="tr-TR" sz="2400" dirty="0" smtClean="0"/>
              <a:t> olanlar</a:t>
            </a:r>
          </a:p>
          <a:p>
            <a:pPr lvl="1"/>
            <a:r>
              <a:rPr lang="tr-TR" sz="2400" dirty="0" smtClean="0"/>
              <a:t>Ebeveyn izni olmayanlar</a:t>
            </a:r>
          </a:p>
          <a:p>
            <a:pPr lvl="1"/>
            <a:r>
              <a:rPr lang="tr-TR" sz="2400" dirty="0" err="1" smtClean="0"/>
              <a:t>Hirschprung</a:t>
            </a:r>
            <a:r>
              <a:rPr lang="tr-TR" sz="2400" dirty="0" smtClean="0"/>
              <a:t> hastalığı olanlar</a:t>
            </a:r>
          </a:p>
          <a:p>
            <a:pPr lvl="1"/>
            <a:r>
              <a:rPr lang="tr-TR" sz="2400" dirty="0" smtClean="0"/>
              <a:t>Anal </a:t>
            </a:r>
            <a:r>
              <a:rPr lang="tr-TR" sz="2400" dirty="0" err="1" smtClean="0"/>
              <a:t>stenozu</a:t>
            </a:r>
            <a:r>
              <a:rPr lang="tr-TR" sz="2400" dirty="0" smtClean="0"/>
              <a:t> olanlar</a:t>
            </a:r>
          </a:p>
          <a:p>
            <a:pPr lvl="1"/>
            <a:r>
              <a:rPr lang="tr-TR" sz="2400" dirty="0" err="1" smtClean="0"/>
              <a:t>Metabolik</a:t>
            </a:r>
            <a:r>
              <a:rPr lang="tr-TR" sz="2400" dirty="0" smtClean="0"/>
              <a:t> hastalığı olanlar</a:t>
            </a:r>
          </a:p>
          <a:p>
            <a:pPr lvl="1"/>
            <a:r>
              <a:rPr lang="tr-TR" sz="2400" dirty="0" smtClean="0"/>
              <a:t>İlaç alerjisi olanlar</a:t>
            </a:r>
          </a:p>
          <a:p>
            <a:pPr lvl="1"/>
            <a:r>
              <a:rPr lang="tr-TR" sz="2400" dirty="0" smtClean="0"/>
              <a:t>12 ay takip süresini tamamlayamayanlar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54266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Metod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Doktor ve hastalar kime hangi tedavinin uygulandığını bilmiyormuş.</a:t>
            </a:r>
          </a:p>
          <a:p>
            <a:endParaRPr lang="tr-TR" sz="2800" dirty="0" smtClean="0"/>
          </a:p>
          <a:p>
            <a:r>
              <a:rPr lang="tr-TR" sz="2800" dirty="0" smtClean="0"/>
              <a:t>Eczacı ilaçları biliyor ancak hastaların kliniğini bilmiyormuş.</a:t>
            </a:r>
          </a:p>
          <a:p>
            <a:endParaRPr lang="tr-TR" sz="2800" dirty="0" smtClean="0"/>
          </a:p>
          <a:p>
            <a:r>
              <a:rPr lang="tr-TR" sz="2800" dirty="0" smtClean="0"/>
              <a:t>Her merhem 1, 2, 3 olarak numaralandırılmış.</a:t>
            </a:r>
          </a:p>
          <a:p>
            <a:pPr marL="0" indent="0">
              <a:buNone/>
            </a:pPr>
            <a:endParaRPr lang="tr-TR" sz="2800" dirty="0" smtClean="0"/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00498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890</Words>
  <Application>Microsoft Office PowerPoint</Application>
  <PresentationFormat>Ekran Gösterisi (4:3)</PresentationFormat>
  <Paragraphs>155</Paragraphs>
  <Slides>28</Slides>
  <Notes>1</Notes>
  <HiddenSlides>1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1" baseType="lpstr">
      <vt:lpstr>Arial</vt:lpstr>
      <vt:lpstr>Calibri</vt:lpstr>
      <vt:lpstr>Ofis Teması</vt:lpstr>
      <vt:lpstr>PowerPoint Sunusu</vt:lpstr>
      <vt:lpstr>Giriş </vt:lpstr>
      <vt:lpstr>Giriş </vt:lpstr>
      <vt:lpstr>Giriş </vt:lpstr>
      <vt:lpstr>Giriş </vt:lpstr>
      <vt:lpstr>Giriş </vt:lpstr>
      <vt:lpstr>Metod </vt:lpstr>
      <vt:lpstr>Metod </vt:lpstr>
      <vt:lpstr>Metod </vt:lpstr>
      <vt:lpstr>Metod </vt:lpstr>
      <vt:lpstr>Metod </vt:lpstr>
      <vt:lpstr>Metod </vt:lpstr>
      <vt:lpstr>Metod </vt:lpstr>
      <vt:lpstr>Metod </vt:lpstr>
      <vt:lpstr>Sonuçlar </vt:lpstr>
      <vt:lpstr>Sonuçlar </vt:lpstr>
      <vt:lpstr>Sonuçlar </vt:lpstr>
      <vt:lpstr>Tartışma </vt:lpstr>
      <vt:lpstr>Tartışma </vt:lpstr>
      <vt:lpstr>Tartışma </vt:lpstr>
      <vt:lpstr>Tartışma </vt:lpstr>
      <vt:lpstr>Tartışma </vt:lpstr>
      <vt:lpstr>Tartışma </vt:lpstr>
      <vt:lpstr>Tartışma 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lenovo</cp:lastModifiedBy>
  <cp:revision>27</cp:revision>
  <dcterms:created xsi:type="dcterms:W3CDTF">2018-03-31T07:20:41Z</dcterms:created>
  <dcterms:modified xsi:type="dcterms:W3CDTF">2018-04-03T10:59:15Z</dcterms:modified>
</cp:coreProperties>
</file>