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6" r:id="rId2"/>
    <p:sldId id="287" r:id="rId3"/>
    <p:sldId id="257" r:id="rId4"/>
    <p:sldId id="259" r:id="rId5"/>
    <p:sldId id="288" r:id="rId6"/>
    <p:sldId id="263" r:id="rId7"/>
    <p:sldId id="284" r:id="rId8"/>
    <p:sldId id="265" r:id="rId9"/>
    <p:sldId id="289" r:id="rId10"/>
    <p:sldId id="290" r:id="rId11"/>
    <p:sldId id="291" r:id="rId12"/>
    <p:sldId id="300" r:id="rId13"/>
    <p:sldId id="292" r:id="rId14"/>
    <p:sldId id="293" r:id="rId15"/>
    <p:sldId id="299" r:id="rId16"/>
    <p:sldId id="294" r:id="rId17"/>
    <p:sldId id="297" r:id="rId18"/>
    <p:sldId id="298" r:id="rId19"/>
    <p:sldId id="295" r:id="rId20"/>
    <p:sldId id="296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2" d="100"/>
          <a:sy n="72" d="100"/>
        </p:scale>
        <p:origin x="135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8.04.2019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6452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8.04.2019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7732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8.04.2019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5203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8.04.2019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5321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8.04.2019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8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8.04.2019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4870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8.04.2019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6711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8.04.2019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6766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8.04.2019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5080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A23720DD-5B6D-40BF-8493-A6B52D484E6B}" type="datetimeFigureOut">
              <a:rPr lang="tr-TR" smtClean="0"/>
              <a:t>8.04.2019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8786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8.04.2019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6466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8.04.2019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825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22960" y="1844824"/>
            <a:ext cx="7543800" cy="1728192"/>
          </a:xfrm>
        </p:spPr>
        <p:txBody>
          <a:bodyPr>
            <a:normAutofit fontScale="90000"/>
          </a:bodyPr>
          <a:lstStyle/>
          <a:p>
            <a:br>
              <a:rPr lang="tr-TR" sz="6600" dirty="0"/>
            </a:br>
            <a:r>
              <a:rPr lang="tr-TR" sz="6000" b="1" dirty="0"/>
              <a:t>VAKA SUNUMU</a:t>
            </a:r>
            <a:endParaRPr lang="tr-TR" sz="600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71600" y="4581128"/>
            <a:ext cx="8064896" cy="1440160"/>
          </a:xfrm>
        </p:spPr>
        <p:txBody>
          <a:bodyPr>
            <a:normAutofit fontScale="40000" lnSpcReduction="20000"/>
          </a:bodyPr>
          <a:lstStyle/>
          <a:p>
            <a:r>
              <a:rPr lang="tr-TR" sz="4200" dirty="0"/>
              <a:t>Arş. Gör. Dr. Kevser AYAR</a:t>
            </a:r>
          </a:p>
          <a:p>
            <a:r>
              <a:rPr lang="tr-TR" sz="4200" dirty="0"/>
              <a:t>KTÜ Tıp Fakültesi </a:t>
            </a:r>
          </a:p>
          <a:p>
            <a:r>
              <a:rPr lang="tr-TR" sz="4200" dirty="0"/>
              <a:t>Aile Hekimliği AD</a:t>
            </a:r>
          </a:p>
          <a:p>
            <a:r>
              <a:rPr lang="tr-TR" sz="4200" dirty="0"/>
              <a:t>09.04.2019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49260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>
            <a:extLst>
              <a:ext uri="{FF2B5EF4-FFF2-40B4-BE49-F238E27FC236}">
                <a16:creationId xmlns:a16="http://schemas.microsoft.com/office/drawing/2014/main" id="{0AEDF196-02E7-4498-95EE-2C2F4846B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 dirty="0" err="1"/>
              <a:t>Ksantomlar</a:t>
            </a:r>
            <a:endParaRPr lang="tr-TR" sz="3200" b="1" dirty="0"/>
          </a:p>
        </p:txBody>
      </p:sp>
      <p:sp>
        <p:nvSpPr>
          <p:cNvPr id="2" name="İçerik Yer Tutucusu 1">
            <a:extLst>
              <a:ext uri="{FF2B5EF4-FFF2-40B4-BE49-F238E27FC236}">
                <a16:creationId xmlns:a16="http://schemas.microsoft.com/office/drawing/2014/main" id="{9416FD9C-AE5D-4415-968F-CF51278BE8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000" dirty="0" err="1">
                <a:solidFill>
                  <a:schemeClr val="accent2">
                    <a:lumMod val="75000"/>
                  </a:schemeClr>
                </a:solidFill>
              </a:rPr>
              <a:t>Eruptif</a:t>
            </a:r>
            <a:r>
              <a:rPr lang="tr-TR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2000" dirty="0" err="1">
                <a:solidFill>
                  <a:schemeClr val="accent2">
                    <a:lumMod val="75000"/>
                  </a:schemeClr>
                </a:solidFill>
              </a:rPr>
              <a:t>ksantomlar</a:t>
            </a:r>
            <a:r>
              <a:rPr lang="tr-TR" sz="2000" dirty="0"/>
              <a:t>: Ekstremitelerin ekstansör yüzeylerinde sarı kırmızı </a:t>
            </a:r>
            <a:r>
              <a:rPr lang="tr-TR" sz="2000" dirty="0" err="1"/>
              <a:t>papüllerdir</a:t>
            </a:r>
            <a:r>
              <a:rPr lang="tr-TR" sz="2000" dirty="0"/>
              <a:t>.</a:t>
            </a:r>
          </a:p>
          <a:p>
            <a:r>
              <a:rPr lang="tr-TR" sz="2000" dirty="0" err="1">
                <a:solidFill>
                  <a:schemeClr val="accent2">
                    <a:lumMod val="75000"/>
                  </a:schemeClr>
                </a:solidFill>
              </a:rPr>
              <a:t>Planar</a:t>
            </a:r>
            <a:r>
              <a:rPr lang="tr-TR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2000" dirty="0" err="1">
                <a:solidFill>
                  <a:schemeClr val="accent2">
                    <a:lumMod val="75000"/>
                  </a:schemeClr>
                </a:solidFill>
              </a:rPr>
              <a:t>ksantomlar</a:t>
            </a:r>
            <a:r>
              <a:rPr lang="tr-TR" sz="2000" dirty="0"/>
              <a:t>: Üst göz </a:t>
            </a:r>
            <a:r>
              <a:rPr lang="tr-TR" sz="2000" dirty="0" err="1"/>
              <a:t>kapakları,bilekler,avuç</a:t>
            </a:r>
            <a:r>
              <a:rPr lang="tr-TR" sz="2000" dirty="0"/>
              <a:t> içi ve </a:t>
            </a:r>
            <a:r>
              <a:rPr lang="tr-TR" sz="2000" dirty="0" err="1"/>
              <a:t>intertriginöz</a:t>
            </a:r>
            <a:r>
              <a:rPr lang="tr-TR" sz="2000" dirty="0"/>
              <a:t> bölgelerde sarı makül, </a:t>
            </a:r>
            <a:r>
              <a:rPr lang="tr-TR" sz="2000" dirty="0" err="1"/>
              <a:t>papül</a:t>
            </a:r>
            <a:r>
              <a:rPr lang="tr-TR" sz="2000" dirty="0"/>
              <a:t> ve plaklardır.</a:t>
            </a:r>
          </a:p>
          <a:p>
            <a:r>
              <a:rPr lang="tr-TR" sz="2000" dirty="0" err="1">
                <a:solidFill>
                  <a:schemeClr val="accent2">
                    <a:lumMod val="75000"/>
                  </a:schemeClr>
                </a:solidFill>
              </a:rPr>
              <a:t>Tendinöz</a:t>
            </a:r>
            <a:r>
              <a:rPr lang="tr-TR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2000" dirty="0" err="1">
                <a:solidFill>
                  <a:schemeClr val="accent2">
                    <a:lumMod val="75000"/>
                  </a:schemeClr>
                </a:solidFill>
              </a:rPr>
              <a:t>ksantomlar</a:t>
            </a:r>
            <a:r>
              <a:rPr lang="tr-TR" sz="2000" dirty="0"/>
              <a:t>: </a:t>
            </a:r>
            <a:r>
              <a:rPr lang="tr-TR" sz="2000" dirty="0" err="1"/>
              <a:t>Fasyalarda</a:t>
            </a:r>
            <a:r>
              <a:rPr lang="tr-TR" sz="2000" dirty="0"/>
              <a:t>, </a:t>
            </a:r>
            <a:r>
              <a:rPr lang="tr-TR" sz="2000" dirty="0" err="1"/>
              <a:t>ligamentlerde</a:t>
            </a:r>
            <a:r>
              <a:rPr lang="tr-TR" sz="2000" dirty="0"/>
              <a:t> ve </a:t>
            </a:r>
            <a:r>
              <a:rPr lang="tr-TR" sz="2000" dirty="0" err="1"/>
              <a:t>tendonların</a:t>
            </a:r>
            <a:r>
              <a:rPr lang="tr-TR" sz="2000" dirty="0"/>
              <a:t> sıklıkla ekstansör yüzeylerinde </a:t>
            </a:r>
            <a:r>
              <a:rPr lang="tr-TR" sz="2000" dirty="0" err="1"/>
              <a:t>subkutanöz</a:t>
            </a:r>
            <a:r>
              <a:rPr lang="tr-TR" sz="2000" dirty="0"/>
              <a:t>  yerleşimli nodüllerdir.</a:t>
            </a:r>
          </a:p>
          <a:p>
            <a:r>
              <a:rPr lang="tr-TR" sz="2000" dirty="0" err="1">
                <a:solidFill>
                  <a:schemeClr val="accent2">
                    <a:lumMod val="75000"/>
                  </a:schemeClr>
                </a:solidFill>
              </a:rPr>
              <a:t>Tuberoeruptif</a:t>
            </a:r>
            <a:r>
              <a:rPr lang="tr-TR" sz="2000" dirty="0">
                <a:solidFill>
                  <a:schemeClr val="accent2">
                    <a:lumMod val="75000"/>
                  </a:schemeClr>
                </a:solidFill>
              </a:rPr>
              <a:t> veya </a:t>
            </a:r>
            <a:r>
              <a:rPr lang="tr-TR" sz="2000" dirty="0" err="1">
                <a:solidFill>
                  <a:schemeClr val="accent2">
                    <a:lumMod val="75000"/>
                  </a:schemeClr>
                </a:solidFill>
              </a:rPr>
              <a:t>tuberöz</a:t>
            </a:r>
            <a:r>
              <a:rPr lang="tr-TR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2000" dirty="0" err="1">
                <a:solidFill>
                  <a:schemeClr val="accent2">
                    <a:lumMod val="75000"/>
                  </a:schemeClr>
                </a:solidFill>
              </a:rPr>
              <a:t>ksantomlar</a:t>
            </a:r>
            <a:r>
              <a:rPr lang="tr-TR" sz="2000" dirty="0"/>
              <a:t>: Genellikle diz ve dirseklerin ekstansör yüzeylerinde pembe sarı papüller ve nodüller olarak </a:t>
            </a:r>
            <a:r>
              <a:rPr lang="tr-TR" sz="2000" dirty="0" err="1"/>
              <a:t>bulunur.Disbetalipoproteinemi</a:t>
            </a:r>
            <a:r>
              <a:rPr lang="tr-TR" sz="2000" dirty="0"/>
              <a:t> ve ailesel </a:t>
            </a:r>
            <a:r>
              <a:rPr lang="tr-TR" sz="2000" dirty="0" err="1"/>
              <a:t>hiperkolesterolemi</a:t>
            </a:r>
            <a:r>
              <a:rPr lang="tr-TR" sz="2000" dirty="0"/>
              <a:t> gibi durumlarda ortaya çıkabilir.</a:t>
            </a:r>
          </a:p>
        </p:txBody>
      </p:sp>
    </p:spTree>
    <p:extLst>
      <p:ext uri="{BB962C8B-B14F-4D97-AF65-F5344CB8AC3E}">
        <p14:creationId xmlns:p14="http://schemas.microsoft.com/office/powerpoint/2010/main" val="2868088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>
            <a:extLst>
              <a:ext uri="{FF2B5EF4-FFF2-40B4-BE49-F238E27FC236}">
                <a16:creationId xmlns:a16="http://schemas.microsoft.com/office/drawing/2014/main" id="{C9D84903-FEC4-40EA-B85C-E48E71316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 dirty="0"/>
              <a:t>Gut </a:t>
            </a:r>
            <a:r>
              <a:rPr lang="tr-TR" sz="3200" b="1" dirty="0" err="1"/>
              <a:t>Tofüsü</a:t>
            </a:r>
            <a:endParaRPr lang="tr-TR" sz="3200" b="1" dirty="0"/>
          </a:p>
        </p:txBody>
      </p:sp>
      <p:sp>
        <p:nvSpPr>
          <p:cNvPr id="2" name="İçerik Yer Tutucusu 1">
            <a:extLst>
              <a:ext uri="{FF2B5EF4-FFF2-40B4-BE49-F238E27FC236}">
                <a16:creationId xmlns:a16="http://schemas.microsoft.com/office/drawing/2014/main" id="{72500637-B804-43ED-991C-2EA7F94A3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Kötü kontrollü gut ile ilişkilidir.</a:t>
            </a:r>
          </a:p>
          <a:p>
            <a:r>
              <a:rPr lang="tr-TR" dirty="0" err="1"/>
              <a:t>Tofüsler</a:t>
            </a:r>
            <a:r>
              <a:rPr lang="tr-TR" dirty="0"/>
              <a:t> eklem yapıları, tendonlar ve bursalar da dahi olmak üzere yumuşak dokuda ürik asit kristallerinin birikmesinden kaynaklanır.</a:t>
            </a:r>
          </a:p>
          <a:p>
            <a:r>
              <a:rPr lang="tr-TR" dirty="0" err="1"/>
              <a:t>Ağrısız,sarımsı</a:t>
            </a:r>
            <a:r>
              <a:rPr lang="tr-TR" dirty="0"/>
              <a:t>- beyaz renkte ve genellikle ayak parmaklarında, dirseklerde ve kulaklarda görülür.</a:t>
            </a:r>
          </a:p>
        </p:txBody>
      </p:sp>
    </p:spTree>
    <p:extLst>
      <p:ext uri="{BB962C8B-B14F-4D97-AF65-F5344CB8AC3E}">
        <p14:creationId xmlns:p14="http://schemas.microsoft.com/office/powerpoint/2010/main" val="1256734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BB238F3-FEB7-410E-962E-6E43432BE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9F1266A4-2F02-45DA-9708-8379877763C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44824"/>
            <a:ext cx="5112568" cy="4284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2546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>
            <a:extLst>
              <a:ext uri="{FF2B5EF4-FFF2-40B4-BE49-F238E27FC236}">
                <a16:creationId xmlns:a16="http://schemas.microsoft.com/office/drawing/2014/main" id="{0D1D963F-D8AE-41B8-99FF-E4B31605C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 dirty="0"/>
              <a:t>Polianjinitli Granülomatozis</a:t>
            </a:r>
          </a:p>
        </p:txBody>
      </p:sp>
      <p:sp>
        <p:nvSpPr>
          <p:cNvPr id="2" name="İçerik Yer Tutucusu 1">
            <a:extLst>
              <a:ext uri="{FF2B5EF4-FFF2-40B4-BE49-F238E27FC236}">
                <a16:creationId xmlns:a16="http://schemas.microsoft.com/office/drawing/2014/main" id="{74EDC84D-43B0-49E1-8941-D66CFD31F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Diğer adı </a:t>
            </a:r>
            <a:r>
              <a:rPr lang="tr-TR" dirty="0" err="1"/>
              <a:t>Wegener</a:t>
            </a:r>
            <a:r>
              <a:rPr lang="tr-TR" dirty="0"/>
              <a:t> </a:t>
            </a:r>
            <a:r>
              <a:rPr lang="tr-TR" dirty="0" err="1"/>
              <a:t>granülomatözüdür</a:t>
            </a:r>
            <a:r>
              <a:rPr lang="tr-TR" dirty="0"/>
              <a:t>.</a:t>
            </a:r>
          </a:p>
          <a:p>
            <a:r>
              <a:rPr lang="tr-TR" dirty="0" err="1"/>
              <a:t>Nekrotizan</a:t>
            </a:r>
            <a:r>
              <a:rPr lang="tr-TR" dirty="0"/>
              <a:t> </a:t>
            </a:r>
            <a:r>
              <a:rPr lang="tr-TR" dirty="0" err="1"/>
              <a:t>granülomatöz</a:t>
            </a:r>
            <a:r>
              <a:rPr lang="tr-TR" dirty="0"/>
              <a:t> </a:t>
            </a:r>
            <a:r>
              <a:rPr lang="tr-TR" dirty="0" err="1"/>
              <a:t>inflamasyonla</a:t>
            </a:r>
            <a:r>
              <a:rPr lang="tr-TR" dirty="0"/>
              <a:t> seyreden </a:t>
            </a:r>
            <a:r>
              <a:rPr lang="tr-TR" dirty="0" err="1"/>
              <a:t>otoimmün</a:t>
            </a:r>
            <a:r>
              <a:rPr lang="tr-TR" dirty="0"/>
              <a:t> bir hastalıktır.</a:t>
            </a:r>
          </a:p>
          <a:p>
            <a:r>
              <a:rPr lang="tr-TR" dirty="0" err="1"/>
              <a:t>Palpe</a:t>
            </a:r>
            <a:r>
              <a:rPr lang="tr-TR" dirty="0"/>
              <a:t> edilebilir </a:t>
            </a:r>
            <a:r>
              <a:rPr lang="tr-TR" dirty="0" err="1"/>
              <a:t>purpura</a:t>
            </a:r>
            <a:r>
              <a:rPr lang="tr-TR" dirty="0"/>
              <a:t>, </a:t>
            </a:r>
            <a:r>
              <a:rPr lang="tr-TR" dirty="0" err="1"/>
              <a:t>papül,vezikül,deri</a:t>
            </a:r>
            <a:r>
              <a:rPr lang="tr-TR" dirty="0"/>
              <a:t> altı nodül, plaklar ve ülserler şeklinde görülür.</a:t>
            </a:r>
          </a:p>
          <a:p>
            <a:r>
              <a:rPr lang="tr-TR" dirty="0"/>
              <a:t>Lezyonlar alt </a:t>
            </a:r>
            <a:r>
              <a:rPr lang="tr-TR" dirty="0" err="1"/>
              <a:t>ekstremitede</a:t>
            </a:r>
            <a:r>
              <a:rPr lang="tr-TR" dirty="0"/>
              <a:t> daha sık görülür.</a:t>
            </a:r>
          </a:p>
          <a:p>
            <a:r>
              <a:rPr lang="tr-TR" dirty="0"/>
              <a:t>Tipik olarak üst solunum yolu tutulumu ve </a:t>
            </a:r>
            <a:r>
              <a:rPr lang="tr-TR" dirty="0" err="1"/>
              <a:t>ateş,kilo</a:t>
            </a:r>
            <a:r>
              <a:rPr lang="tr-TR" dirty="0"/>
              <a:t> </a:t>
            </a:r>
            <a:r>
              <a:rPr lang="tr-TR" dirty="0" err="1"/>
              <a:t>kaybı,iştahsızlık</a:t>
            </a:r>
            <a:r>
              <a:rPr lang="tr-TR" dirty="0"/>
              <a:t> gibi spesifik olmayan semptomlarla ortaya çıkabilir.</a:t>
            </a:r>
          </a:p>
        </p:txBody>
      </p:sp>
    </p:spTree>
    <p:extLst>
      <p:ext uri="{BB962C8B-B14F-4D97-AF65-F5344CB8AC3E}">
        <p14:creationId xmlns:p14="http://schemas.microsoft.com/office/powerpoint/2010/main" val="2278523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>
            <a:extLst>
              <a:ext uri="{FF2B5EF4-FFF2-40B4-BE49-F238E27FC236}">
                <a16:creationId xmlns:a16="http://schemas.microsoft.com/office/drawing/2014/main" id="{E256D3FD-2252-4DCE-A3DC-C9FDCC6FF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 dirty="0" err="1"/>
              <a:t>Romatoid</a:t>
            </a:r>
            <a:r>
              <a:rPr lang="tr-TR" sz="3200" b="1" dirty="0"/>
              <a:t> Nodül</a:t>
            </a:r>
          </a:p>
        </p:txBody>
      </p:sp>
      <p:sp>
        <p:nvSpPr>
          <p:cNvPr id="2" name="İçerik Yer Tutucusu 1">
            <a:extLst>
              <a:ext uri="{FF2B5EF4-FFF2-40B4-BE49-F238E27FC236}">
                <a16:creationId xmlns:a16="http://schemas.microsoft.com/office/drawing/2014/main" id="{4D0124EB-9DD7-47FB-803B-4E0BB6EFD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r>
              <a:rPr lang="tr-TR" dirty="0"/>
              <a:t>Romatoid nodülü olan hastalarda genellikle yüksek düzey </a:t>
            </a:r>
            <a:r>
              <a:rPr lang="tr-TR" dirty="0" err="1"/>
              <a:t>romatoid</a:t>
            </a:r>
            <a:r>
              <a:rPr lang="tr-TR" dirty="0"/>
              <a:t> faktör pozitifliği ve </a:t>
            </a:r>
            <a:r>
              <a:rPr lang="tr-TR" dirty="0" err="1"/>
              <a:t>romatoid</a:t>
            </a:r>
            <a:r>
              <a:rPr lang="tr-TR" dirty="0"/>
              <a:t> </a:t>
            </a:r>
            <a:r>
              <a:rPr lang="tr-TR" dirty="0" err="1"/>
              <a:t>artrit</a:t>
            </a:r>
            <a:r>
              <a:rPr lang="tr-TR" dirty="0"/>
              <a:t> öyküsü vardır.</a:t>
            </a:r>
          </a:p>
          <a:p>
            <a:r>
              <a:rPr lang="tr-TR" dirty="0" err="1"/>
              <a:t>Romatoid</a:t>
            </a:r>
            <a:r>
              <a:rPr lang="tr-TR" dirty="0"/>
              <a:t> nodüller ağrısızdır ve ön kollarda genellikle dirseklerde yaygın olmasına rağmen tüm yüzeyde görülebilir.</a:t>
            </a:r>
          </a:p>
        </p:txBody>
      </p:sp>
    </p:spTree>
    <p:extLst>
      <p:ext uri="{BB962C8B-B14F-4D97-AF65-F5344CB8AC3E}">
        <p14:creationId xmlns:p14="http://schemas.microsoft.com/office/powerpoint/2010/main" val="4047654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55FB31A-C712-4BAF-A1C1-F87FB5398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kişi, iç mekan, adam, duvar içeren bir resim&#10;&#10;Açıklama otomatik olarak oluşturuldu">
            <a:extLst>
              <a:ext uri="{FF2B5EF4-FFF2-40B4-BE49-F238E27FC236}">
                <a16:creationId xmlns:a16="http://schemas.microsoft.com/office/drawing/2014/main" id="{39CED741-B6E3-428D-9AA0-7564E821C8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1556793"/>
            <a:ext cx="7543800" cy="4134652"/>
          </a:xfrm>
        </p:spPr>
      </p:pic>
    </p:spTree>
    <p:extLst>
      <p:ext uri="{BB962C8B-B14F-4D97-AF65-F5344CB8AC3E}">
        <p14:creationId xmlns:p14="http://schemas.microsoft.com/office/powerpoint/2010/main" val="2442132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>
            <a:extLst>
              <a:ext uri="{FF2B5EF4-FFF2-40B4-BE49-F238E27FC236}">
                <a16:creationId xmlns:a16="http://schemas.microsoft.com/office/drawing/2014/main" id="{C74018ED-2B6D-4B58-BC2B-0DB63206D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 dirty="0" err="1"/>
              <a:t>Sarkoidoz</a:t>
            </a:r>
            <a:endParaRPr lang="tr-TR" sz="3200" b="1" dirty="0"/>
          </a:p>
        </p:txBody>
      </p:sp>
      <p:sp>
        <p:nvSpPr>
          <p:cNvPr id="2" name="İçerik Yer Tutucusu 1">
            <a:extLst>
              <a:ext uri="{FF2B5EF4-FFF2-40B4-BE49-F238E27FC236}">
                <a16:creationId xmlns:a16="http://schemas.microsoft.com/office/drawing/2014/main" id="{062769CC-42EE-4B73-B0EE-B86BD831D0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Baş boyunda ağrılı </a:t>
            </a:r>
            <a:r>
              <a:rPr lang="tr-TR" dirty="0" err="1"/>
              <a:t>makülopapüler</a:t>
            </a:r>
            <a:r>
              <a:rPr lang="tr-TR" dirty="0"/>
              <a:t> lezyonlar veya alt </a:t>
            </a:r>
            <a:r>
              <a:rPr lang="tr-TR" dirty="0" err="1"/>
              <a:t>ekstremitenin</a:t>
            </a:r>
            <a:r>
              <a:rPr lang="tr-TR" dirty="0"/>
              <a:t> </a:t>
            </a:r>
            <a:r>
              <a:rPr lang="tr-TR" dirty="0" err="1"/>
              <a:t>ekstansör</a:t>
            </a:r>
            <a:r>
              <a:rPr lang="tr-TR" dirty="0"/>
              <a:t> yüzünde plaklar şeklinde ortaya çıkan </a:t>
            </a:r>
            <a:r>
              <a:rPr lang="tr-TR" dirty="0" err="1"/>
              <a:t>granülomatöz</a:t>
            </a:r>
            <a:r>
              <a:rPr lang="tr-TR" dirty="0"/>
              <a:t> bir hastalıktır.</a:t>
            </a:r>
          </a:p>
          <a:p>
            <a:r>
              <a:rPr lang="tr-TR" dirty="0"/>
              <a:t>Lezyonlar sıklıkla simetrik veya </a:t>
            </a:r>
            <a:r>
              <a:rPr lang="tr-TR" dirty="0" err="1"/>
              <a:t>bilateral</a:t>
            </a:r>
            <a:r>
              <a:rPr lang="tr-TR" dirty="0"/>
              <a:t> değildir.</a:t>
            </a:r>
          </a:p>
          <a:p>
            <a:r>
              <a:rPr lang="tr-TR" dirty="0"/>
              <a:t>Hastaların çoğunda akciğer tutulumu görülür.</a:t>
            </a:r>
          </a:p>
          <a:p>
            <a:r>
              <a:rPr lang="tr-TR" dirty="0"/>
              <a:t>Klinik olarak en önemli iki cilt lezyonu, akut </a:t>
            </a:r>
            <a:r>
              <a:rPr lang="tr-TR" dirty="0" err="1"/>
              <a:t>sarkoidozda</a:t>
            </a:r>
            <a:r>
              <a:rPr lang="tr-TR" dirty="0"/>
              <a:t> ortaya çıkan, </a:t>
            </a:r>
            <a:r>
              <a:rPr lang="tr-TR" dirty="0" err="1"/>
              <a:t>nonspesifik</a:t>
            </a:r>
            <a:r>
              <a:rPr lang="tr-TR" dirty="0"/>
              <a:t>, </a:t>
            </a:r>
            <a:r>
              <a:rPr lang="tr-TR" dirty="0" err="1"/>
              <a:t>granülomatöz</a:t>
            </a:r>
            <a:r>
              <a:rPr lang="tr-TR" dirty="0"/>
              <a:t> olmayan bir </a:t>
            </a:r>
            <a:r>
              <a:rPr lang="tr-TR" dirty="0" err="1"/>
              <a:t>pannikülit</a:t>
            </a:r>
            <a:r>
              <a:rPr lang="tr-TR" dirty="0"/>
              <a:t> olan </a:t>
            </a:r>
            <a:r>
              <a:rPr lang="tr-TR" dirty="0" err="1"/>
              <a:t>eritema</a:t>
            </a:r>
            <a:r>
              <a:rPr lang="tr-TR" dirty="0"/>
              <a:t> </a:t>
            </a:r>
            <a:r>
              <a:rPr lang="tr-TR" dirty="0" err="1"/>
              <a:t>nodozum</a:t>
            </a:r>
            <a:r>
              <a:rPr lang="tr-TR" dirty="0"/>
              <a:t>  ve kronik </a:t>
            </a:r>
            <a:r>
              <a:rPr lang="tr-TR" dirty="0" err="1"/>
              <a:t>sarkoidozu</a:t>
            </a:r>
            <a:r>
              <a:rPr lang="tr-TR" dirty="0"/>
              <a:t> temsil eden , sistemik tedavi gerektiren burun ve yanakları etkileyen kırmızı-mor plak ve nodül şeklinde </a:t>
            </a:r>
            <a:r>
              <a:rPr lang="tr-TR" dirty="0" err="1"/>
              <a:t>lupus</a:t>
            </a:r>
            <a:r>
              <a:rPr lang="tr-TR" dirty="0"/>
              <a:t> </a:t>
            </a:r>
            <a:r>
              <a:rPr lang="tr-TR" dirty="0" err="1"/>
              <a:t>perniodur</a:t>
            </a:r>
            <a:r>
              <a:rPr lang="tr-TR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144583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F4A7BBC-5552-4259-BCE6-0E99024C7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847294FE-BF2F-4AED-9A24-C256CB07A7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1916832"/>
            <a:ext cx="7543800" cy="3279243"/>
          </a:xfrm>
        </p:spPr>
      </p:pic>
    </p:spTree>
    <p:extLst>
      <p:ext uri="{BB962C8B-B14F-4D97-AF65-F5344CB8AC3E}">
        <p14:creationId xmlns:p14="http://schemas.microsoft.com/office/powerpoint/2010/main" val="3943019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İçerik Yer Tutucusu 4" descr="kişi, adam, diş, ağız içeren bir resim&#10;&#10;Açıklama otomatik olarak oluşturuldu">
            <a:extLst>
              <a:ext uri="{FF2B5EF4-FFF2-40B4-BE49-F238E27FC236}">
                <a16:creationId xmlns:a16="http://schemas.microsoft.com/office/drawing/2014/main" id="{B31FF8B1-61C2-4F3B-896A-8866539F98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33" y="1324768"/>
            <a:ext cx="7862915" cy="436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301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" name="İçerik Yer Tutucusu 26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86521E28-30A8-4230-8172-3BE8FC663C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8"/>
            <a:ext cx="8136904" cy="548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449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/>
          <a:lstStyle/>
          <a:p>
            <a:br>
              <a:rPr lang="en-US" sz="6000" b="1" dirty="0"/>
            </a:b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DBD4DDD0-C15D-41D1-B3B2-7C82725216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1844824"/>
            <a:ext cx="7349440" cy="205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760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>
            <a:extLst>
              <a:ext uri="{FF2B5EF4-FFF2-40B4-BE49-F238E27FC236}">
                <a16:creationId xmlns:a16="http://schemas.microsoft.com/office/drawing/2014/main" id="{038A31EF-334F-42E8-BBF6-E921A1A95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2" name="İçerik Yer Tutucusu 1">
            <a:extLst>
              <a:ext uri="{FF2B5EF4-FFF2-40B4-BE49-F238E27FC236}">
                <a16:creationId xmlns:a16="http://schemas.microsoft.com/office/drawing/2014/main" id="{90A34F64-0CCB-4206-84A8-EA191D818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Teşekkürler…</a:t>
            </a:r>
          </a:p>
        </p:txBody>
      </p:sp>
    </p:spTree>
    <p:extLst>
      <p:ext uri="{BB962C8B-B14F-4D97-AF65-F5344CB8AC3E}">
        <p14:creationId xmlns:p14="http://schemas.microsoft.com/office/powerpoint/2010/main" val="2484350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 dirty="0" err="1"/>
              <a:t>Anamnez</a:t>
            </a:r>
            <a:r>
              <a:rPr lang="tr-TR" dirty="0"/>
              <a:t> 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41 yaşında erkek hasta</a:t>
            </a:r>
          </a:p>
          <a:p>
            <a:r>
              <a:rPr lang="tr-TR" dirty="0"/>
              <a:t>3 aydır ayak ağrısı şikayeti var.</a:t>
            </a:r>
          </a:p>
          <a:p>
            <a:r>
              <a:rPr lang="tr-TR" dirty="0"/>
              <a:t>Ayrıca dirseklerinde ve dizlerinde yaklaşık 5 yıldır mevcut olan lezyonlar mevcut.</a:t>
            </a:r>
          </a:p>
          <a:p>
            <a:r>
              <a:rPr lang="tr-TR" dirty="0"/>
              <a:t>Hastanın öyküsünde tütün kullanımı, yeni tanı hipertansiyon ve yeni  geçici </a:t>
            </a:r>
            <a:r>
              <a:rPr lang="tr-TR" dirty="0" err="1"/>
              <a:t>iskemik</a:t>
            </a:r>
            <a:r>
              <a:rPr lang="tr-TR" dirty="0"/>
              <a:t> atak mevcuttu.</a:t>
            </a:r>
          </a:p>
        </p:txBody>
      </p:sp>
    </p:spTree>
    <p:extLst>
      <p:ext uri="{BB962C8B-B14F-4D97-AF65-F5344CB8AC3E}">
        <p14:creationId xmlns:p14="http://schemas.microsoft.com/office/powerpoint/2010/main" val="3769977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/>
              <a:t>Fizik muayene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  <a:p>
            <a:r>
              <a:rPr lang="tr-TR" dirty="0"/>
              <a:t>Fizik muayenesinde dirsek ve dizlerin ekstansiyon yüzlerinde  yaklaşık 3 mm ile 1 cm arasında değişen dağınık, kırmızı-sarı papüller görülmektedir.</a:t>
            </a:r>
          </a:p>
        </p:txBody>
      </p:sp>
    </p:spTree>
    <p:extLst>
      <p:ext uri="{BB962C8B-B14F-4D97-AF65-F5344CB8AC3E}">
        <p14:creationId xmlns:p14="http://schemas.microsoft.com/office/powerpoint/2010/main" val="4184049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>
            <a:extLst>
              <a:ext uri="{FF2B5EF4-FFF2-40B4-BE49-F238E27FC236}">
                <a16:creationId xmlns:a16="http://schemas.microsoft.com/office/drawing/2014/main" id="{411598B5-65DA-45DC-A217-D5C09EA9E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/>
              <a:t>Fizik muayene</a:t>
            </a:r>
          </a:p>
        </p:txBody>
      </p:sp>
      <p:pic>
        <p:nvPicPr>
          <p:cNvPr id="9" name="İçerik Yer Tutucusu 8" descr="iç mekan, fotoğraf içeren bir resim&#10;&#10;Açıklama otomatik olarak oluşturuldu">
            <a:extLst>
              <a:ext uri="{FF2B5EF4-FFF2-40B4-BE49-F238E27FC236}">
                <a16:creationId xmlns:a16="http://schemas.microsoft.com/office/drawing/2014/main" id="{5E7D3E51-4F1E-425A-A72A-9682D0C40C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1" y="2060848"/>
            <a:ext cx="6991164" cy="3054253"/>
          </a:xfrm>
        </p:spPr>
      </p:pic>
    </p:spTree>
    <p:extLst>
      <p:ext uri="{BB962C8B-B14F-4D97-AF65-F5344CB8AC3E}">
        <p14:creationId xmlns:p14="http://schemas.microsoft.com/office/powerpoint/2010/main" val="1106778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tr-TR" sz="2400" dirty="0"/>
            </a:br>
            <a:br>
              <a:rPr lang="tr-TR" sz="2400" dirty="0"/>
            </a:br>
            <a:r>
              <a:rPr lang="tr-TR" sz="2400" dirty="0"/>
              <a:t>Hastanın öyküsü, fizik muayene bulgularına dayanarak en olası tanı nedir?</a:t>
            </a:r>
            <a:br>
              <a:rPr lang="tr-TR" dirty="0"/>
            </a:br>
            <a:endParaRPr lang="tr-TR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r>
              <a:rPr lang="tr-TR" dirty="0"/>
              <a:t>A-Gut </a:t>
            </a:r>
            <a:r>
              <a:rPr lang="tr-TR" dirty="0" err="1"/>
              <a:t>tofüsü</a:t>
            </a:r>
            <a:endParaRPr lang="tr-TR" dirty="0"/>
          </a:p>
          <a:p>
            <a:r>
              <a:rPr lang="tr-TR" dirty="0"/>
              <a:t>B- </a:t>
            </a:r>
            <a:r>
              <a:rPr lang="tr-TR" dirty="0" err="1"/>
              <a:t>Polianjinitli</a:t>
            </a:r>
            <a:r>
              <a:rPr lang="tr-TR" dirty="0"/>
              <a:t> </a:t>
            </a:r>
            <a:r>
              <a:rPr lang="tr-TR" dirty="0" err="1"/>
              <a:t>granülomatozis</a:t>
            </a:r>
            <a:endParaRPr lang="tr-TR" dirty="0"/>
          </a:p>
          <a:p>
            <a:r>
              <a:rPr lang="tr-TR" dirty="0"/>
              <a:t>C- </a:t>
            </a:r>
            <a:r>
              <a:rPr lang="tr-TR" dirty="0" err="1"/>
              <a:t>Romatoid</a:t>
            </a:r>
            <a:r>
              <a:rPr lang="tr-TR" dirty="0"/>
              <a:t> nodüller</a:t>
            </a:r>
          </a:p>
          <a:p>
            <a:r>
              <a:rPr lang="tr-TR" dirty="0"/>
              <a:t>D- </a:t>
            </a:r>
            <a:r>
              <a:rPr lang="tr-TR" dirty="0" err="1"/>
              <a:t>Sarkoidoz</a:t>
            </a:r>
            <a:endParaRPr lang="tr-TR" dirty="0"/>
          </a:p>
          <a:p>
            <a:r>
              <a:rPr lang="tr-TR" dirty="0"/>
              <a:t>E- </a:t>
            </a:r>
            <a:r>
              <a:rPr lang="tr-TR" dirty="0" err="1"/>
              <a:t>Ksantomlar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9498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???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 A-Gut </a:t>
            </a:r>
            <a:r>
              <a:rPr lang="tr-TR" dirty="0" err="1"/>
              <a:t>tofüsü</a:t>
            </a:r>
            <a:endParaRPr lang="tr-TR" dirty="0"/>
          </a:p>
          <a:p>
            <a:r>
              <a:rPr lang="tr-TR" dirty="0"/>
              <a:t>B- </a:t>
            </a:r>
            <a:r>
              <a:rPr lang="tr-TR" dirty="0" err="1"/>
              <a:t>Polianjinitli</a:t>
            </a:r>
            <a:r>
              <a:rPr lang="tr-TR" dirty="0"/>
              <a:t> </a:t>
            </a:r>
            <a:r>
              <a:rPr lang="tr-TR" dirty="0" err="1"/>
              <a:t>granülomatozis</a:t>
            </a:r>
            <a:endParaRPr lang="tr-TR" dirty="0"/>
          </a:p>
          <a:p>
            <a:r>
              <a:rPr lang="tr-TR" dirty="0"/>
              <a:t>C- </a:t>
            </a:r>
            <a:r>
              <a:rPr lang="tr-TR" dirty="0" err="1"/>
              <a:t>Romatoid</a:t>
            </a:r>
            <a:r>
              <a:rPr lang="tr-TR" dirty="0"/>
              <a:t> nodüller</a:t>
            </a:r>
          </a:p>
          <a:p>
            <a:r>
              <a:rPr lang="tr-TR" dirty="0"/>
              <a:t>D- </a:t>
            </a:r>
            <a:r>
              <a:rPr lang="tr-TR" dirty="0" err="1"/>
              <a:t>Sarkoidoz</a:t>
            </a:r>
            <a:endParaRPr lang="tr-TR" dirty="0"/>
          </a:p>
          <a:p>
            <a:r>
              <a:rPr lang="tr-TR" dirty="0">
                <a:solidFill>
                  <a:schemeClr val="accent2">
                    <a:lumMod val="75000"/>
                  </a:schemeClr>
                </a:solidFill>
              </a:rPr>
              <a:t>E- </a:t>
            </a:r>
            <a:r>
              <a:rPr lang="tr-TR" dirty="0" err="1">
                <a:solidFill>
                  <a:schemeClr val="accent2">
                    <a:lumMod val="75000"/>
                  </a:schemeClr>
                </a:solidFill>
              </a:rPr>
              <a:t>Ksantomlar</a:t>
            </a:r>
            <a:endParaRPr lang="tr-TR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2338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err="1"/>
              <a:t>Ksantomlar</a:t>
            </a:r>
            <a:endParaRPr lang="tr-TR" sz="3200" b="1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Anormal lipit birikimi ve köpük hücrelerinden oluşan hassas olmayan lezyonlardır.</a:t>
            </a:r>
          </a:p>
          <a:p>
            <a:r>
              <a:rPr lang="tr-TR" dirty="0"/>
              <a:t>Bazen </a:t>
            </a:r>
            <a:r>
              <a:rPr lang="tr-TR" dirty="0" err="1"/>
              <a:t>metabolik</a:t>
            </a:r>
            <a:r>
              <a:rPr lang="tr-TR" dirty="0"/>
              <a:t> etkiler altında olmadan ortaya çıkmalarına rağmen değişen lipit metabolizması durumunda gelişebilirler.</a:t>
            </a:r>
          </a:p>
          <a:p>
            <a:r>
              <a:rPr lang="tr-TR" dirty="0" err="1"/>
              <a:t>Ksantomlar</a:t>
            </a:r>
            <a:r>
              <a:rPr lang="tr-TR" dirty="0"/>
              <a:t> bir hastalığı temsil etmez.</a:t>
            </a:r>
          </a:p>
          <a:p>
            <a:r>
              <a:rPr lang="tr-TR" dirty="0"/>
              <a:t>Çeşitli </a:t>
            </a:r>
            <a:r>
              <a:rPr lang="tr-TR" dirty="0" err="1"/>
              <a:t>lipoprotein</a:t>
            </a:r>
            <a:r>
              <a:rPr lang="tr-TR" dirty="0"/>
              <a:t> bozukluklarının bir işaretidir.</a:t>
            </a: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24344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>
            <a:extLst>
              <a:ext uri="{FF2B5EF4-FFF2-40B4-BE49-F238E27FC236}">
                <a16:creationId xmlns:a16="http://schemas.microsoft.com/office/drawing/2014/main" id="{A464F6D6-33F0-462A-94B4-687E0FA84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 dirty="0" err="1"/>
              <a:t>Ksantomlar</a:t>
            </a:r>
            <a:endParaRPr lang="tr-TR" sz="3200" b="1" dirty="0"/>
          </a:p>
        </p:txBody>
      </p:sp>
      <p:sp>
        <p:nvSpPr>
          <p:cNvPr id="2" name="İçerik Yer Tutucusu 1">
            <a:extLst>
              <a:ext uri="{FF2B5EF4-FFF2-40B4-BE49-F238E27FC236}">
                <a16:creationId xmlns:a16="http://schemas.microsoft.com/office/drawing/2014/main" id="{F495D1E2-1569-485D-A828-9755AC199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Önemli klinik özelliği sarıdan kırmızıya renk tonudur.</a:t>
            </a:r>
          </a:p>
          <a:p>
            <a:r>
              <a:rPr lang="tr-TR" dirty="0"/>
              <a:t>Morfolojisi </a:t>
            </a:r>
            <a:r>
              <a:rPr lang="tr-TR" dirty="0" err="1"/>
              <a:t>makül</a:t>
            </a:r>
            <a:r>
              <a:rPr lang="tr-TR" dirty="0"/>
              <a:t> ve </a:t>
            </a:r>
            <a:r>
              <a:rPr lang="tr-TR" dirty="0" err="1"/>
              <a:t>papüllerden</a:t>
            </a:r>
            <a:r>
              <a:rPr lang="tr-TR" dirty="0"/>
              <a:t> plak ve nodüllere kadar değişebilir.</a:t>
            </a:r>
          </a:p>
          <a:p>
            <a:r>
              <a:rPr lang="tr-TR" dirty="0"/>
              <a:t>Deride ve </a:t>
            </a:r>
            <a:r>
              <a:rPr lang="tr-TR" dirty="0" err="1"/>
              <a:t>tendonlarda</a:t>
            </a:r>
            <a:r>
              <a:rPr lang="tr-TR" dirty="0"/>
              <a:t> gelişebilirler.</a:t>
            </a:r>
          </a:p>
          <a:p>
            <a:r>
              <a:rPr lang="tr-TR" dirty="0"/>
              <a:t>4 kategoriye ayrılır: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chemeClr val="accent2">
                    <a:lumMod val="75000"/>
                  </a:schemeClr>
                </a:solidFill>
              </a:rPr>
              <a:t>E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rupti</a:t>
            </a:r>
            <a:r>
              <a:rPr lang="tr-TR" sz="2000" dirty="0">
                <a:solidFill>
                  <a:schemeClr val="accent2">
                    <a:lumMod val="75000"/>
                  </a:schemeClr>
                </a:solidFill>
              </a:rPr>
              <a:t>f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lanar</a:t>
            </a:r>
            <a:endParaRPr lang="tr-TR" sz="20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chemeClr val="accent2">
                    <a:lumMod val="75000"/>
                  </a:schemeClr>
                </a:solidFill>
              </a:rPr>
              <a:t>T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endin</a:t>
            </a:r>
            <a:r>
              <a:rPr lang="tr-TR" sz="2000" dirty="0">
                <a:solidFill>
                  <a:schemeClr val="accent2">
                    <a:lumMod val="75000"/>
                  </a:schemeClr>
                </a:solidFill>
              </a:rPr>
              <a:t>öz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chemeClr val="accent2">
                    <a:lumMod val="75000"/>
                  </a:schemeClr>
                </a:solidFill>
              </a:rPr>
              <a:t>T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uberoerupti</a:t>
            </a:r>
            <a:r>
              <a:rPr lang="tr-TR" sz="2000" dirty="0">
                <a:solidFill>
                  <a:schemeClr val="accent2">
                    <a:lumMod val="75000"/>
                  </a:schemeClr>
                </a:solidFill>
              </a:rPr>
              <a:t>f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2000" dirty="0">
                <a:solidFill>
                  <a:schemeClr val="accent2">
                    <a:lumMod val="75000"/>
                  </a:schemeClr>
                </a:solidFill>
              </a:rPr>
              <a:t>veya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tuber</a:t>
            </a:r>
            <a:r>
              <a:rPr lang="tr-TR" sz="2000" dirty="0">
                <a:solidFill>
                  <a:schemeClr val="accent2">
                    <a:lumMod val="75000"/>
                  </a:schemeClr>
                </a:solidFill>
              </a:rPr>
              <a:t>öz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tr-TR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tr-TR" sz="2000" dirty="0"/>
              <a:t> </a:t>
            </a:r>
            <a:endParaRPr lang="tr-TR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852699"/>
      </p:ext>
    </p:extLst>
  </p:cSld>
  <p:clrMapOvr>
    <a:masterClrMapping/>
  </p:clrMapOvr>
</p:sld>
</file>

<file path=ppt/theme/theme1.xml><?xml version="1.0" encoding="utf-8"?>
<a:theme xmlns:a="http://schemas.openxmlformats.org/drawingml/2006/main" name="Geçmişe bakış">
  <a:themeElements>
    <a:clrScheme name="Geçmişe bakış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439</Words>
  <Application>Microsoft Office PowerPoint</Application>
  <PresentationFormat>Ekran Gösterisi (4:3)</PresentationFormat>
  <Paragraphs>69</Paragraphs>
  <Slides>20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4" baseType="lpstr">
      <vt:lpstr>Calibri</vt:lpstr>
      <vt:lpstr>Calibri Light</vt:lpstr>
      <vt:lpstr>Wingdings</vt:lpstr>
      <vt:lpstr>Geçmişe bakış</vt:lpstr>
      <vt:lpstr> VAKA SUNUMU</vt:lpstr>
      <vt:lpstr> </vt:lpstr>
      <vt:lpstr>Anamnez </vt:lpstr>
      <vt:lpstr>Fizik muayene</vt:lpstr>
      <vt:lpstr>Fizik muayene</vt:lpstr>
      <vt:lpstr>  Hastanın öyküsü, fizik muayene bulgularına dayanarak en olası tanı nedir? </vt:lpstr>
      <vt:lpstr>???</vt:lpstr>
      <vt:lpstr>Ksantomlar</vt:lpstr>
      <vt:lpstr>Ksantomlar</vt:lpstr>
      <vt:lpstr>Ksantomlar</vt:lpstr>
      <vt:lpstr>Gut Tofüsü</vt:lpstr>
      <vt:lpstr>PowerPoint Sunusu</vt:lpstr>
      <vt:lpstr>Polianjinitli Granülomatozis</vt:lpstr>
      <vt:lpstr>Romatoid Nodül</vt:lpstr>
      <vt:lpstr>PowerPoint Sunusu</vt:lpstr>
      <vt:lpstr>Sarkoidoz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VAKA SUNUMU</dc:title>
  <dc:creator>Kevser Ayar</dc:creator>
  <cp:lastModifiedBy>Kevser Ayar</cp:lastModifiedBy>
  <cp:revision>12</cp:revision>
  <dcterms:created xsi:type="dcterms:W3CDTF">2019-04-08T07:44:43Z</dcterms:created>
  <dcterms:modified xsi:type="dcterms:W3CDTF">2019-04-08T09:21:13Z</dcterms:modified>
</cp:coreProperties>
</file>