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333" r:id="rId4"/>
    <p:sldId id="334" r:id="rId5"/>
    <p:sldId id="258" r:id="rId6"/>
    <p:sldId id="259" r:id="rId7"/>
    <p:sldId id="261" r:id="rId8"/>
    <p:sldId id="288" r:id="rId9"/>
    <p:sldId id="263" r:id="rId10"/>
    <p:sldId id="264" r:id="rId11"/>
    <p:sldId id="265" r:id="rId12"/>
    <p:sldId id="266" r:id="rId13"/>
    <p:sldId id="267" r:id="rId14"/>
    <p:sldId id="269" r:id="rId15"/>
    <p:sldId id="318" r:id="rId16"/>
    <p:sldId id="319" r:id="rId17"/>
    <p:sldId id="270" r:id="rId18"/>
    <p:sldId id="278" r:id="rId19"/>
    <p:sldId id="284" r:id="rId20"/>
    <p:sldId id="283" r:id="rId21"/>
    <p:sldId id="279" r:id="rId22"/>
    <p:sldId id="280" r:id="rId23"/>
    <p:sldId id="349" r:id="rId24"/>
    <p:sldId id="285" r:id="rId25"/>
    <p:sldId id="286" r:id="rId26"/>
    <p:sldId id="287" r:id="rId27"/>
    <p:sldId id="289" r:id="rId28"/>
    <p:sldId id="293" r:id="rId29"/>
    <p:sldId id="290" r:id="rId30"/>
    <p:sldId id="291" r:id="rId31"/>
    <p:sldId id="292" r:id="rId32"/>
    <p:sldId id="324" r:id="rId33"/>
    <p:sldId id="330" r:id="rId34"/>
    <p:sldId id="297" r:id="rId35"/>
    <p:sldId id="298" r:id="rId36"/>
    <p:sldId id="300" r:id="rId37"/>
    <p:sldId id="358" r:id="rId38"/>
    <p:sldId id="359" r:id="rId39"/>
    <p:sldId id="361" r:id="rId40"/>
    <p:sldId id="360" r:id="rId41"/>
    <p:sldId id="260" r:id="rId42"/>
    <p:sldId id="356" r:id="rId43"/>
    <p:sldId id="357" r:id="rId44"/>
    <p:sldId id="338" r:id="rId45"/>
    <p:sldId id="303" r:id="rId46"/>
    <p:sldId id="339" r:id="rId47"/>
    <p:sldId id="345" r:id="rId48"/>
    <p:sldId id="296" r:id="rId49"/>
    <p:sldId id="294" r:id="rId50"/>
    <p:sldId id="309" r:id="rId51"/>
    <p:sldId id="304" r:id="rId52"/>
    <p:sldId id="305" r:id="rId53"/>
    <p:sldId id="306" r:id="rId54"/>
    <p:sldId id="307" r:id="rId55"/>
    <p:sldId id="320" r:id="rId56"/>
    <p:sldId id="321" r:id="rId57"/>
    <p:sldId id="322" r:id="rId58"/>
    <p:sldId id="362" r:id="rId59"/>
    <p:sldId id="363" r:id="rId60"/>
    <p:sldId id="366" r:id="rId61"/>
    <p:sldId id="365" r:id="rId62"/>
    <p:sldId id="311"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1:12.687"/>
    </inkml:context>
    <inkml:brush xml:id="br0">
      <inkml:brushProperty name="width" value="0.15" units="cm"/>
      <inkml:brushProperty name="height" value="0.15" units="cm"/>
      <inkml:brushProperty name="color" value="#ED1C24"/>
    </inkml:brush>
  </inkml:definitions>
  <inkml:trace contextRef="#ctx0" brushRef="#br0">1109 11 3393,'0'0'0,"0"-3"1505,0 3-289,0 0-1216,0-2 881,0-1-193,0 3-144,0 0-80,0 0-464,0-3 385,-3 3-65,0 0-16,1 0-64,2 0-240,-3 0 256,3 0-48,-3 0 16,1 0-48,2 0-176,-3 0 193,0 0-65,1 0 16,-1 0 16,3 0-160,-2 0 144,2 0-16,-6 6 16,4-6-16,2 0-128,-6 0 80,1 5 16,-3 0-16,0 1-16,8-6-64,-8 5 80,-3 0 0,3 1-32,0-1 16,8-5-64,-8 8 64,-13-3-16,13 3 16,0 0 0,8-8-64,-10 5 80,-1 1 0,-10-1-16,15 3 17,6-8-81,-10 5 16,2 3 0,-3 0 32,1 14-32,10-22-16,-11 0 48,-10 8-32,15-1 0,-15 15 0,21-22-16,-5 5 48,-6 3-32,-13 0 32,16 0-32,8-8-16,-21 8 48,16 0 16,-16 0-16,13 13 16,8-21-64,-11 0 64,-10 8 16,13 0-16,0-3 16,8-5-80,-24 8 48,16 0 16,-3 0-48,-10 0 48,21-8-64,-8 8 32,-3 0 0,-10-3-32,13 3 32,8-8-32,-5 6 0,-6-1 0,1 0 16,2 1-16,8-6 0,-22 5 0,20 0 0,-4 3 0,-2-2 0,8-6 0,-8 5 16,1 0-16,-1 1 64,0-1-16,8-5-48,-11 5-32,3-5 32,0 5-16,3-5 16,5 0 0,-6 0 48,1 6-16,-3-6 16,0 0-32,8 0-16,-8 0 64,0 0-32,0 5 0,0-5-48,8 0 16,-8 5 16,6-5-32,-1 0 16,-2 0 16,5 0-16,-3 0 0,0 0 32,1 0-32,-1 0-32,3 0 32,-3 6 0,1-6-16,-1 0 32,0 0-48,3 0 32,-2 0-64,-4 0 32,4 0 32,-1 0 48,3 0-48,-3 5 64,3-5-48,0 0 16,0 0-32,-2 0 0,-1 0 0,1 0 0,-1 0-32,3 0 32,-3 0 0,1 0-32,-1 0-16,0 0 32,3 0 16,-2 5 0,-1-5 0,0 0 0,3 0 0,-2 0 0,2 0-32,0 0 64,0 0-64,0 0 32,-3 0 32,0 0-16,1 0-16,2 0 0,-3 0 0,0 0 16,1 0-16,2 0 0,0 0 32,0 0-64,0 0 16,0 0 16,0 0-48,0 0 48,0 0-64,0 0 0,0 0-160,0 0-320,0 0 544,0 0-769,0 0-367,0-2-1473,0-1-3618,0 3 6227,0 0 0</inkml:trace>
  <inkml:trace contextRef="#ctx0" brushRef="#br0" timeOffset="935">283 184 2096,'0'0'0,"-3"-3"801,0 0 95,1-5-31,2 8-865,-3-8 800,0 3-80,1 0-111,-1 0-129,3 5-480,-3-8 432,1 5-96,-1 0-16,3 1-48,0 2-272,0 0 289,0 0-49,0-3 48,0 3-48,0 0-240,-3 0 224,3 0 16,0 0-32,-2 0-16,2 0-192,0 0 192,-3 5-16,0-5 33,3 6 31,0-6-240,-2 5 224,-1 0 16,3 0-16,-3 1-48,3-6-176,-2 8 160,-1 0-32,-2 0 16,-1 0 0,6-8-144,-7 21 112,1-16 0,1 3-15,-3 16-1,8-24-96,-8 8 80,-13 19 32,13-19-48,-3 18-32,11-26-32,-24 8 48,16 16 16,-2-16-32,-14 19 16,24-27-48,-8 8 16,-14 15 0,14-17-16,1 2 96,7-8-96,-11 8 32,3 0 32,3-3 0,-1 0 0,6-5-64,-2 6 112,-1-6-48,3 0 32,0 0-32,0 0-64,0 0 48,0 0 16,0 0-32,0-3 16,0 3-48,5 0 16,1-3-16,2 1-64,13-1 32,-21 3 32,5-3 16,16-2 32,-15 2-32,15 1 32,-21 2-48,8-3-32,16 0 32,-16 3 0,18 0 0,-26 0 0,6 0-16,15 0-32,-16 0 16,3 0 0,-8 0 32,21 0-32,-15 6 0,20-1 64,-20-5-16,-6 0-16,26 5 16,-18-5-16,24 6-16,-11-6 16,-21 0 0,22 5 16,-1 0 16,-13-5 0,18 0 16,-26 0-48,8 6 48,19-6 16,-19 0 0,18 5-32,-26-5-32,6 0 48,18 0-32,-19 5-16,16-5 32,-21 0-32,8 0 16,0 0 16,0 0-32,16 6 0,-24-6 0,5 0 0,3 0 0,0 0 16,-2 0 32,-6 0-48,8 0 0,-3 0 16,0 0-32,-5 5-16,0-5 32,0 0-16,0 0 16,0 0-48,0 0 48,6 0-176,-6 0-288,0 0-320,0 0-385,0 0 1169,0 0-1617,-40 53-2304,40-53-1186,0 0 5107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2:18.288"/>
    </inkml:context>
    <inkml:brush xml:id="br0">
      <inkml:brushProperty name="width" value="0.15" units="cm"/>
      <inkml:brushProperty name="height" value="0.15" units="cm"/>
      <inkml:brushProperty name="color" value="#3165BB"/>
    </inkml:brush>
  </inkml:definitions>
  <inkml:trace contextRef="#ctx0" brushRef="#br0">1 0 3089,'0'0'0,"0"0"0,0 0 1264,5 0-367,-5 0-385,0 6-32,0-1 81,0-5 47,6 5-80,-1 1-112,-5-6-416,5 5 352,1 0-31,-1 3-49,3 0 32,-8-8-304,21 21 256,-16-15-32,3 2-48,16 0-16,-24-8-160,8 24 112,16-19 16,-3 3-16,-13 13 16,-8-21-128,35 5 145,-14 1-17,-13 2 32,24 0-16,-32-8-144,21 21 128,0-16 32,3 1-48,-2 2 0,-22-8-112,8 21 128,18-21-80,-18 8 32,19 0-16,-27-8-64,8 21 32,18-21 32,-18 8 0,0 0-32,-8-8-32,21 8 16,-15 13 32,-1-21-32,3 8 64,-8-8-80,8 8 96,0-3 16,-3 1 16,1-1 49,-6-5-177,5 5 128,0-5 64,1 0-32,-1 6-16,-5-6-144,8 0 176,-3 0-112,3 0-32,0 5 32,-8-5-64,8 0 0,0 0 48,13 0 16,-21 0-32,0 0-32,6 0 48,-1 0 32,0 0-16,-5 0 48,0 0-112,0 0 112,0 5 32,0-5 16,-2 0 0,2 0-160,-3 0 145,0 0-17,1 0-48,-1 0 16,3 0-96,-3 6 64,-2-6 0,2 0-16,1 0-32,2 0-16,-3 0 32,3 0 16,-3 0-16,1 0 16,2 0-48,-3 0 0,-5 0 16,5 0 32,3 0 0,0 0-48,0 0 64,0 0-16,0 0-32,0 0 32,0 0-48,-2 0 32,2 0-16,0 0 16,0 0-32,0 0 16,0 5-16,0 0-16,0-5 16,-3 0-32,3 6 32,-3-6 0,1 0 32,2 0-32,-3 5 16,0 0-32,1 1-16,-6-1 32,8-5 0,-8 8 0,0 0 32,0 13-16,0-21 48,8 0-64,-11 8 48,-10 13 16,13-21 16,-13 8-16,21-8-64,-8 21 96,-19-21-64,17 8 48,-12 0-64,22-8-16,-8 22 64,-15-17 16,15 3-64,-19 0 32,27-8-48,-8 8 32,-19 0-16,20 0 48,-17 0-16,24-8-48,-8 21 32,-14-21-32,20 5 0,-6 3 0,8-8 0,-6 6-48,4 2 16,-1-3 16,0 0-32,3-5 48,0 6-48,0-1-112,0 0-96,0 0-176,0-5 432,0 0-704,6 6-241,-6-1-175,5 3-129,-5-8 1249,0 8-1345,0 0-2128,0 0-1906,0-8 5379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3:14.286"/>
    </inkml:context>
    <inkml:brush xml:id="br0">
      <inkml:brushProperty name="width" value="0.15" units="cm"/>
      <inkml:brushProperty name="height" value="0.15" units="cm"/>
      <inkml:brushProperty name="color" value="#57D200"/>
    </inkml:brush>
  </inkml:definitions>
  <inkml:trace contextRef="#ctx0" brushRef="#br0">247 38 4049,'0'0'0,"-5"0"1937,0-6-576,5 6-1361,-6-8 592,1 3-96,2 0-127,3 2-33,0 3-336,0-2 336,0-1-80,0 0-32,0 1-16,0 2-208,0 0 96,0 0 0,0 0-48,0 0-16,0 0-32,6 0 96,-6 8-64,5-1-16,-5 17 80,0-24-96,5 8 80,0 24 32,1-8-64,-1 5-272,0 3 240,1 3-224,-1 2 0,0 3 464,-5-40-256,6 40-176,-1-6 176,0-2 16,1 3-240,-6-35 224,5 34 0,0 1 112,-5 2 32,0-5 96,0-32-240,0 29 256,0-2 1,0-4-1,0 1-16,0-24-240,0 24 256,0 0-80,0 0-16,0-3-32,0-21-128,0 22 176,0-14 64,0 21 65,0-21 303,0-8-608,0 26 336,-2-18 0,-1 16 240,-2-19-288,5-5-288,-3 8 321,0 0 63,-2 0-144,2-2 112,3-6-352,0 5 336,-2-5-96,2 0-16,0 0-320,0 0 96,-3 0 257,3 0-177,0 0-289,0 5 514,0-5-305,0 0 32,0 0 208,0 0-256,0 0-272,0 0 288,0 0-305,0 0 97,0 0 192,0 0 240,0 0-224,0 6 305,0-6-17,0 0-528,0 0 240,0 0-289,0 0 321,0 0-32,-3 0 305,3 0-1,0 0-496,0 0 464,0 0-256,0 0-16,0-3-240,0 0 512,-2 1-256,2-1 64,0 3-80,0 0 304,0-3-256,0 1-256,0-1 208,-3 0-288,3 1 336,-3 2-32,3 0-16,0 0 288,-2 0-240,-1 0 224,0 0-256,3 0-16,0 0-288,0 0 224,0 0 64,-2 0 352,-1 0-320,0 0-80,1 0 112,2 0-64,0 0-48,-3 0 80,-2 0 64,0 0-144,5 0 48,-6 0 0,4 0 0,-4-3 96,-2 0-32,8 3-64,-8-2 48,-13-1 16,18 0-176,-5-5 144,8 8-32,-8-5 80,0 0-112,1-3 0,-1 5 16,8 3 16,-8-8-96,0 3 144,-3 0 80,0-3-208,11 8 80,-8-6 96,-2-2-144,-11 0 48,15 3 80,6 5-80,-8-8-32,0 3 32,3 0-80,0 2 80,5 3 0,-6-3 0,4 1 32,-1-1 0,0 0-32,3 3 0,-2 0 48,-1 0-80,0 0 32,3 0 32,0 0-32,0-2-48,-2-1 96,-1 3-96,3 0 48,-3 0 96,1 0-48,2 0-192,0 0 192,0 0-48,0 0-48,0 0 96,-3 0 48,3-3-128,0 3 32,0 0-48,0 0-16,0-2 128,0 2 16,0 0-80,0 0 64,5 0-32,-5 0-16,0 0-80,0 0 64,6 0-48,-1 5-48,3 0-32,0 3 80,-8-8 48,21 8 0,-15 13 48,2-15 0,18 2-80,-26-8 32,8 8 32,16 13-64,-16-16 16,16 3 32,-24-8-16,8 21 0,16-21 208,-19 6 16,16-1 113,-21-5-337,8 0 432,13 0-256,-13 5-176,16-5 0,-24 0 0,8 0 0,19 0 32,-6 0 288,3 0-32,-24 0-288,24-2 256,0-4-80,-16 1-48,21 2-64,-29 3-64,8-2 97,0-4-17,13 1 0,-21-3 48,0 8-128,0-8 64,6 0-16,-1 3 48,0 2-32,-5 3-64,0-5 16,0 0 48,0 2-96,-2-2 64,2 5-32,0-6 0,0 1 16,-3 0-64,3-1 16,0 6 32,0-5-16,0 2-64,0 1-32,0-1-96,0 3 208,0 0-337,0 0-111,0 0-160,0 0-192,0 0 800,0 0-993,0 0-143,0 0-145,5 0-192,-5 0 1473,0 0-1664,6 0 63,-1 0-208,0 0-4722,-5 0 6531,0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3:15.291"/>
    </inkml:context>
    <inkml:brush xml:id="br0">
      <inkml:brushProperty name="width" value="0.15" units="cm"/>
      <inkml:brushProperty name="height" value="0.15" units="cm"/>
      <inkml:brushProperty name="color" value="#57D200"/>
    </inkml:brush>
  </inkml:definitions>
  <inkml:trace contextRef="#ctx0" brushRef="#br0">13 282 1168,'0'0'0,"-2"-2"592,-1-6 337,0-14 223,1 14 17,2 8-1169,-3-10 960,3-14-207,0 13-161,0 11-592,0-24 544,0 24-544,0-8 416,0-18-64,5 18-15,-5-19-65,0 27-272,0-8 240,6-13-32,-6 13-80,0-3 48,0 11-176,0-8 144,5 0 0,-5 0 16,0 0-32,0 8-128,5-5 112,-5 0 32,6 2-15,-6 1 47,0 2-176,0-3 208,5 0-32,-5 1 64,0 2-16,0 0-224,0 0 224,5 0-48,1 0-32,-6 0-16,0 0-128,0 8 80,0 13-48,5-13 16,3 21-48,-8-29 0,21 24-48,-21 5 48,8 3 0,-3 3 0,-5-35 0,6 37 48,-1 3 64,-5-1 81,0-1 127,0-38-320,5 37 432,-5 0 48,0 3 64,0-6-47,0-34-497,0 35 496,0-3-80,-2 0 0,2-3-96,0-29-320,0 32 224,0-3 129,0 0-17,0 0 0,0-29-336,0 30 352,0-6-64,0 5-64,0-3 48,0-26-272,5 27 240,-5 2-15,0-5-1,0 0-16,0 0 16,0-24-224,0 24 160,0-3 16,0-13-48,0 16 16,0-24-144,0 5 112,0 3-32,0 0-32,0 0-16,0-8-32,0 8 0,0-3-80,0 1 80,0-1-80,0-5 80,0 0 80,0 5-64,0-5-112,0 0 96,-3 0-288,3 0-112,0 0-208,0 0-177,0 0 785,0-2-1024,-2 2-177,-4-3-191,4 3-321,2 0 1713,-6 0-1729,1 0-96,-51 58-2273,54-58-656,2 0 4754,0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3:15.922"/>
    </inkml:context>
    <inkml:brush xml:id="br0">
      <inkml:brushProperty name="width" value="0.15" units="cm"/>
      <inkml:brushProperty name="height" value="0.15" units="cm"/>
      <inkml:brushProperty name="color" value="#57D200"/>
    </inkml:brush>
  </inkml:definitions>
  <inkml:trace contextRef="#ctx0" brushRef="#br0">0 40 3873,'0'0'0,"0"-6"2273,6-2-112,0-1-1200,-6 9-961,8-8 752,-2 2-160,-6 3 17,0 3-81,0 0-528,0 0 480,-3 0-128,0 0-112,3 0-112,0 0-128,0 6 32,-3 0-32,3 2-80,0 0-32,0-8 112,0 23-160,0-18 32,6 21 80,2-18-16,-8-8 64,23 28 0,-15-20-240,17 15 48,-19-15 16,-6-8 176,28 23-112,-20-15 304,20 0 16,-3 17 128,-25-25-336,9 0 432,24 9 65,-24-4 63,21 1 0,-30-6-560,23 6 496,-18-1-15,18 1-129,-18-1 0,-5-5-352,0 6 304,6 0-80,-6-1 32,0 1-128,0-6-128,0 5 112,0 1-16,-3-6-48,0 6 0,3-6-48,-2 5-48,-1-5 0,3 6-176,-3-6-240,3 0 464,-3 0-624,3 0-257,-3 0-239,3-3-193,0 3 1313,0-8-1376,0-4-193,-30 21-1985,30-12-1104,0 3 4658,0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3:20.831"/>
    </inkml:context>
    <inkml:brush xml:id="br0">
      <inkml:brushProperty name="width" value="0.15" units="cm"/>
      <inkml:brushProperty name="height" value="0.15" units="cm"/>
      <inkml:brushProperty name="color" value="#57D200"/>
    </inkml:brush>
  </inkml:definitions>
  <inkml:trace contextRef="#ctx0" brushRef="#br0">215 53 3169,'0'0'0,"0"0"0,0-2 1297,0-6-369,0-3-368,0 3-128,0 0-79,0 6-33,0-4-32,0 4-48,0 2-240,0-3 224,6 0-64,-6 3-32,0 0-16,0 0-112,5 0 80,-5 0 0,0 0-16,0 0 0,0 0-64,0 0 64,0 0 16,0 0 17,0 6 15,0-6-112,0 0 80,0 8 16,0-3 0,0 0 32,0-5-128,0 8 208,0 0-64,-3 0 16,1 0 16,2-8-176,-6 8 112,1 0 32,0 0 16,2 0 0,3-8-160,-5 5 176,-3 3 32,3 0 17,-3 0-17,8-8-208,-8 8 176,-14 0 64,20 13-64,-6-15-32,8-6-144,-8 5 176,0 3-16,-3 13-16,1-16 32,10-5-176,-8 8 112,-14 0 16,20 0-16,-6 14 1,8-22-113,-11 0 96,3 5 32,3 0 0,0 1-16,5-6-112,-6 8 112,1-3-32,-3 0-32,5 0-32,3-5-16,-5 6 16,2-6-80,3 5 112,0-5-32,0 0-16,0 5 0,0 1 0,0-6-16,0 0-32,0 0 48,0 5 32,6-5-16,-6 0-64,0 0 48,0 0 32,5 0-64,-5 0 0,0 0-80,0 0 112,0 0-144,0 0-144,0 0-161,0 0-127,0 0 576,5 0-752,-5 0-97,6 0-223,-6 0-1841,0 0 2913,0 0-4899,0 0 4899</inkml:trace>
</inkml:ink>
</file>

<file path=ppt/ink/ink15.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3-08-22T22:02:56.285"/>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25735 7673 127 0,'0'0'13'0,"0"0"-44"0,18 0-17 0,-18-17 36 0,17-2-34 0</inkml:trace>
  <inkml:trace contextRef="#ctx0" brushRef="#br0" timeOffset="1">25224 10724 97 0,'0'0'27'0,"-19"0"-39"0,19 0-28 0,0 0 13 0,88 0-17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1:22.535"/>
    </inkml:context>
    <inkml:brush xml:id="br0">
      <inkml:brushProperty name="width" value="0.15" units="cm"/>
      <inkml:brushProperty name="height" value="0.15" units="cm"/>
      <inkml:brushProperty name="color" value="#ED1C24"/>
    </inkml:brush>
  </inkml:definitions>
  <inkml:trace contextRef="#ctx0" brushRef="#br0">16 189 1776,'0'0'0,"0"-3"561,0-2 79,0 5-640,6-8 736,-1 0 49,-5 5-1,5 1-48,-5-4-127,0 1-65,0 2-144,0 1-80,0-1 0,0 0-96,0 1 32,0 2 17,0 0-273,0 0 144,0 0 96,0 0-64,0 0 16,0 0-192,6 0 144,-6 5-48,0 0 0,0 3-48,0-8-48,5 8 64,-5 19 32,5-19-48,0 21 32,-5-29-80,0 8 112,6 27-32,-1-12 96,0 1-96,-5-24-80,0 24 161,6 0-33,-6 0 48,0-3 0,0-21-176,5 8 128,-5 22 48,0-23-96,5 17 16,-5-24-96,0 6 64,0 15-32,0-16 32,0 3-16,0-8-48,0 8 32,0 13 0,0-21-16,0 8 32,0-8-48,0 8 16,0 0-16,-2 0-64,-1-2 32,3-6 32,0 8 0,-3-3-16,3 3-112,-2-3-80,2-5 208,-3 6-352,0-1-112,1 0-161,2-5-687,0 0 1312,0 0-2674,0 0-2080,0 0 4754</inkml:trace>
  <inkml:trace contextRef="#ctx0" brushRef="#br0" timeOffset="525">14 199 2945,'0'0'0,"-3"-2"1473,0-4 15,3 6-1488,-2-7 1089,-1-1-369,3 0-208,0 0-160,0 8-352,0-6 289,0 1-81,-3 2-48,3 1-32,0 2-128,0-3 96,0 0-80,0-2 16,6 2 0,-6 3-32,0-5 16,0 2 0,5-2 0,0 0-16,3-1 32,14-1-32,-17-1 0,16 0-16,-21 8 16,8-8 16,19 0 0,-6-3-16,3 0 80,-24 11-80,26-10 48,-2 2 112,5 0 16,-2 0 16,-27 8-192,24-5 208,0 2-80,0 0 0,-16 3-80,-8 0-48,32 0 80,-24 8-48,15 13-15,-15-15-17,-8-6 0,8 21 32,0-16 0,-2 17 32,-6-17 32,0-5-96,0 21 96,0-16 16,0 3 32,-6 14 16,6-22-160,-8 0 128,-2 8 16,-11 0-64,13 0-32,8-8-48,-32 21 96,10-21-16,-4 8-32,2 0-32,24-8-16,-24 8-48,0 0 96,14 0-96,-22 0 48,32-8 0,-11 8 0,-16 0-32,6-3 16,13 0-160,8-5 176,-5 6-192,0-1-160,2-5-32,0 0-65,3 0 449,-2 5-560,2-5-288,0 0-1313,-43 53-2497,43-53 4658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1:24.174"/>
    </inkml:context>
    <inkml:brush xml:id="br0">
      <inkml:brushProperty name="width" value="0.15" units="cm"/>
      <inkml:brushProperty name="height" value="0.15" units="cm"/>
      <inkml:brushProperty name="color" value="#ED1C24"/>
    </inkml:brush>
  </inkml:definitions>
  <inkml:trace contextRef="#ctx0" brushRef="#br0">56 117 4466,'0'0'0,"-5"0"1776,2 0-671,-2 5-497,2 1-192,3 15-64,0-21-352,0 8 305,6 26-49,-1-7-48,0 0-96,-5-27-112,5 26 96,-5-2-16,0 0 0,6 0 0,-6-3 16,0 0-48,0 1-32,0-14 0,0 18-32,0-18 48,0 13-32,0-15-16,-3 2 48,0 0-48,1-3 32,-1 3-80,3-8 64,0 5-128,0-5-128,0 0-560,0 0-1361,0 0-2610,0 0 4787</inkml:trace>
  <inkml:trace contextRef="#ctx0" brushRef="#br0" timeOffset="1">0 194 6210,'0'0'0,"8"-11"2802,24-15-1954,-32 26-848,21-21 544,-21 21-544,22-11 480,-14-10 1,0 13-49,13 0-96,-21 8-336,5-8 240,16 3-128,-15-1-48,2 4-32,13-1 16,-21 3-80,8 0 64,13 0-96,-21 0-16,8 5 64,0 1-160,0-1-128,-3 0-192,1-5-353,-6 5-1280,5 1-736,-5-6 2865,0 5-4354,0-5 4354</inkml:trace>
  <inkml:trace contextRef="#ctx0" brushRef="#br0" timeOffset="2">3 351 4914,'0'0'0,"5"-6"2401,-5 6-2401,8-8 1392,19-13-783,-3 13-177,0 0-80,-24 8-352,26-8 272,-2-2-64,0 2-48,-3 0-96,-21 8-64,22-6 80,1 4-64,-1-1 17,-14 0-17,-8 3-16,29 0 0,-21 0 0,13 0-16,-13 6-49,-8-6 65,8 5-64,0 3-208,-3 0-240,-5 16-640,0-24 1152,0 5-2193,-5 19-241,-19-16-1023,24-8 3457</inkml:trace>
  <inkml:trace contextRef="#ctx0" brushRef="#br0" timeOffset="3">69 534 5362,'0'0'0,"0"0"2769,0 0-1280,8-3-657,0 1-207,-2-1-33,2 0-48,0 1-128,-8 2-416,8-3 336,15 0-127,-17 1-113,15-1-64,-16 3 32,19 0-64,-16 0 0,21-2 48,-29 2-48,22 0-64,-14 0 80,21-3-16,-21 3-192,-8 0 192,26 0-289,-18-3-175,16 3-192,-16-2-64,-8 2 720,24 0-2434,-24 21-3456,0-21 5890</inkml:trace>
  <inkml:trace contextRef="#ctx0" brushRef="#br0" timeOffset="433">832 32 4418,'0'0'0,"0"0"2225,0-3-785,0 1-735,0 2-241,0 0-96,0 0-80,-3 21-128,3-16 48,-2 22 16,2-3-48,0-24-176,0 24 144,0 2-64,0 3-47,0-2 79,5 0 96,-5-27-208,0 23 176,0-1 0,0-14-32,0 18-112,0-26-32,0 8 48,0 16-112,0-16 32,0 16 0,0-24 32,0 5 48,0 3-64,-3 14-32,-2-22-80,5 0 128,-5 8-256,-3-1-80,0-1-193,2 2-223,6-8 752,-5 5-2209,0 3-3041,5-8 5250</inkml:trace>
  <inkml:trace contextRef="#ctx0" brushRef="#br0" timeOffset="1243">614 141 4578,'0'0'0,"0"-3"2081,0-2-865,0-3-351,0 0-97,0 8-768,0-5 640,5 2-48,-5-2-111,0 2 31,6 0-48,-1 1-32,0-1-160,3-2 17,-8 5-289,27-6 224,-19-1-64,21 1-32,-8-2-64,-21 8-64,21-8 80,6 0-64,-3 0-32,5 0 16,-29 8 0,32-5 48,3 0-48,2-1 48,0 1-80,-37 5 32,34-3-48,-4 1 32,-1-1 0,-5 3-112,-24 0 128,21 0-272,-13 0-177,21 0-207,-21 5-16,-8-5 672,8 8-769,0 0-79,-2 16-192,-6-18-881,0-6 1921,0 24-2305,-3-17-1441,3-7 3746</inkml:trace>
  <inkml:trace contextRef="#ctx0" brushRef="#br0" timeOffset="1244">765 311 4209,'0'0'0,"0"0"2289,0 0-384,0 0-1905,0-5 913,6 2-337,-1 0-80,0 1-96,-5 2-400,0-3 289,6 3-1,-1-3-48,0 1-48,-5 2-192,8 0 160,0-3-96,16 3-16,-16-3 32,-8 3-80,24-2-48,-16 2 48,24-3-112,-24 3 64,-8 0 48,34-3 16,-12 3 48,2 0-32,-1 0-144,-23 0 112,27 0-272,-3 0-224,2 0-257,4-2-687,-30 2 1440,24 0-2930,5-3-1616,-29 3 4546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1:27.327"/>
    </inkml:context>
    <inkml:brush xml:id="br0">
      <inkml:brushProperty name="width" value="0.15" units="cm"/>
      <inkml:brushProperty name="height" value="0.15" units="cm"/>
      <inkml:brushProperty name="color" value="#ED1C24"/>
    </inkml:brush>
  </inkml:definitions>
  <inkml:trace contextRef="#ctx0" brushRef="#br0">0 85 4434,'0'0'0,"0"-2"1648,0-4-591,0 6-1057,0-8 736,0 3-128,0 2-63,0-2-81,0 5-464,0-3 400,0 1-80,0-1-48,0 3-64,0 0-208,0 0 192,6 0-47,-1 0-33,3 5-64,-8-5-48,8 8 48,0 16-32,-3-16 0,0 27 0,-5-35-16,8 26 0,16 3 0,-18 3 0,2 0 0,-8-32 0,21 32-16,-16 0 48,1-3 16,1 3 32,-7-32-80,6 29 80,-1-2 48,0-3 0,3-16-32,-8-8-96,0 29 96,0-24-16,0 17-64,0-17 32,0-5-48,0 8 16,6 0 0,-6 0-32,0 0-48,0-8 64,0 5-192,0 0-192,-3-5-257,0 0-671,3 0 1312,-8 51-6307,8-51 6307</inkml:trace>
  <inkml:trace contextRef="#ctx0" brushRef="#br0" timeOffset="723">59 106 8932,'0'0'0,"0"-10"1136,0 10-1136,5-24 592,3 3-95,13 13-1,-21 0-32,0 8-464,8-8 448,0 0-96,13 2-47,-15 1-97,-6 5-208,8-2 128,18-1-48,-18 0-64,19 3-16,-27 0 0,21 0-80,0 0-48,1 0 16,-1 0-16,-21 0 128,8 0-16,21 0 0,-21 0-48,19 0-161,-27 0 225,8 6-368,15-6-176,-15 5-96,0 0-129,-8-5 769,22 5-1168,-22 1-1617,0-1-2066,0-5 4851</inkml:trace>
  <inkml:trace contextRef="#ctx0" brushRef="#br0" timeOffset="724">93 359 5410,'0'0'0,"6"-3"2785,-6 3-2785,8-8 1281,18 0-625,-18 0-128,19 3-127,-19 0-97,21 2-112,-5 0-240,0 3 16,2 0-16,-2 0-80,0 0 176,0 0-64,0 0-64,0 6-64,0-6-145,-16 5-255,24-5-1121,-27 0-4145,-5 0 5810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1:29.231"/>
    </inkml:context>
    <inkml:brush xml:id="br0">
      <inkml:brushProperty name="width" value="0.15" units="cm"/>
      <inkml:brushProperty name="height" value="0.15" units="cm"/>
      <inkml:brushProperty name="color" value="#ED1C24"/>
    </inkml:brush>
  </inkml:definitions>
  <inkml:trace contextRef="#ctx0" brushRef="#br0">163 344 4321,'0'0'0,"0"0"2225,0-3-880,5-2-657,-5 2-175,0 0-129,0 3-96,0 0-80,0 0-208,0 8 176,0-8-176,0 8 112,0 19 16,0-6-64,0 0 48,0-21-112,-3 24 80,1 0-32,-1 0 16,3 0-80,0-24 16,0 21 32,0 0-16,-3 1-16,-2-14 48,5-8-48,-2 26 32,-1-18-32,3 13 0,0-15-64,0-6 64,0 8 0,0 0-16,0 0 0,0 0 0,0-8 16,-3 8-96,-2 0-48,2 0-96,1-3-224,2-5 464,0 5-1040,0-5-1330,0 6-2352,0-6 4722</inkml:trace>
  <inkml:trace contextRef="#ctx0" brushRef="#br0" timeOffset="1">43 346 5746,'0'0'0,"0"-8"2945,0-18-1936,0 26-1009,6-22 608,15 12-48,-16-11-95,16 15-1,-21 6-464,8-8 352,0 0-96,22-2-96,-9 2-144,3 0 48,2 0-64,3 5 0,-5 1 32,-24 2-32,24-3-48,-16 3 48,19 0 48,-19 0-80,-8 0 32,26 0-80,-18 0-144,0 8-176,-2 0-192,-6-8 592,0 8-913,5 0-1392,-61 55-1264,53-57-209,3-6 3778,0 0 0</inkml:trace>
  <inkml:trace contextRef="#ctx0" brushRef="#br0" timeOffset="2">107 530 6995,'0'0'0,"5"-6"1696,17-2-1023,-14-13-161,-8 21-512,29-5 384,-21-1-144,24 1-32,-24 0-112,-8 5-96,34-3 32,-26 0 16,21 3-48,-7 0-64,-22 0 64,8 0-80,23 0-112,-25 6-208,15-1-240,-21-5 640,5 5-2049,-7 30-3201,2-35 5250</inkml:trace>
  <inkml:trace contextRef="#ctx0" brushRef="#br0" timeOffset="3">1 814 5042,'0'0'0,"5"-3"2785,3 0-1248,19-4-657,-27 7-880,8-8 785,23 0-113,-4 0-80,2 2-160,3-2-112,0 0-143,3 0-113,-6 0-48,-29 8-16,34-8-48,1 3 16,-6 0 64,0 0-112,-29 5 80,29-6-305,1 1-239,-1 0-224,5-1-241,-34 6 1009,30-5-2609,-1 0-2961,-29 5 5570</inkml:trace>
  <inkml:trace contextRef="#ctx0" brushRef="#br0" timeOffset="502">681 253 2977,'0'0'0,"-3"0"1585,3 0-1585,0 0 1536,0 0-511,0 0-241,0 0-144,0 0-640,5 0 609,-5 0-49,6 0-80,-1 6-96,-5-6-384,8 21 288,16-16-95,-16 24-33,24-5-16,-32-24-144,21 27 224,6-1 16,-6 1 96,0-3 0,-21-24-336,24 24 368,-16-3 17,24 0-49,-11-13 64,-21-8-400,8 24 352,19-19 0,-19 3-32,0 0-31,-8-8-289,26 8 272,-21-2 48,3-6-48,14 0-80,-22 0 64,0 0-256,5 0 160,3 0 0,0 0-16,-8 0-144,8-3 128,-8 3-128,8-8 144,0 0 1,0-3 15,0 1-96,-8 10-64,5-21 48,0 13-16,3-16-16,-2 13-16,-6 11 0,5-29 48,0 8-48,1-3-112,-1-3 176,-5 27-64,0-24 32,5-2-16,-5 2-16,6 0-96,-6 24 96,0-24-48,5 3-80,0-1 128,-5 1-145,0 21 145,6-8-208,1 0 48,-1 0-80,2 6-96,-8 2 336,8-3-368,-3 3-144,0 0-177,1 0-207,-6 0 896,5 0-1137,3 0-63,13 0-593,-21 5-4802,0-5 6595,0 0 0</inkml:trace>
  <inkml:trace contextRef="#ctx0" brushRef="#br0" timeOffset="1441">1650 293 4930,'0'0'0,"0"0"2673,0 0-2673,0-3 1537,0-4-737,6-1-224,-1 5-15,-5 3-561,0-8 592,5 3-96,1-3-80,2 0-32,-8 8-384,8-8 225,13-3-81,-16 0 16,0 1-112,-5 10-48,22-21 16,-22 15 80,8-2-32,0-2-16,-8 10-48,8-11 32,-3 0-32,0 1-16,1-1 96,-6 11-80,0-10 48,5-1-32,-5 0 0,0 1-48,0 10 32,5-22-16,1 17 16,-6-3 32,5-3-16,-5 11-16,0-7 96,0-1-80,0 2 0,0 4-16,0 2 0,0-3 32,0 3 0,5 0 80,-5 0-48,0 0-64,5 8 16,-5 16 32,6-3-80,-6 3 64,0-24-32,0 32 0,0 0-64,5 5 80,0 0 0,-5-37-16,6 37 96,-6 0 32,0 1-96,0-1 16,0-37-48,0 37 48,0 0 16,0 0 16,-3-5 144,3-32-224,-3 30 192,3-1-63,-2 0-1,2-2-80,0-27-48,-3 23 64,0 1-32,3-2-16,-2-14 32,2-8-48,-3 26 48,0-18-32,1 0-16,-1 16 0,3-24 0,-3 0-64,1 5 80,2 1 80,0-6-96,0 5 112,0-5-80,0 0-96,0 0 128,0 0-64,0 0-32,0-3 112,0 1-80,0 2 0,0-3-16,0 0-32,0 1-16,0-1-96,0 3 160,0-5-112,0 2-144,0 0-33,-3 1-95,3 2 384,-5-3-416,-3 3 32,0 0-144,0 0 143,8 0 385,-21 0-352,13 5 144,-3-5 112,-15 6 32,26-6 64,-8 5 0,-16 0 0,16-5 0,-3 6 48,11-6-48,-21 0 32,15 5-48,-1-5 80,-1 5 16,8-5-80,-3 6 112,0-6 48,1 0 128,2 5-47,0-5-241,0 0 272,5 0-32,0 0 32,3 0 64,-8 0-336,27 0 304,-19 0 64,24 0-127,-8-3-65,-24 3-176,26-2 176,1-1-48,2 0-64,0 1 0,-29 2-64,27-6 48,-1 4-64,-2-1 48,-3-2-32,-21 5 0,27-6-32,-3 4-32,-3-4-336,3 1-561,-24 5 961,8-3-1232,19-2-481,-19 2-5843,-8 3 7556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1:48.774"/>
    </inkml:context>
    <inkml:brush xml:id="br0">
      <inkml:brushProperty name="width" value="0.15" units="cm"/>
      <inkml:brushProperty name="height" value="0.15" units="cm"/>
      <inkml:brushProperty name="color" value="#3165BB"/>
    </inkml:brush>
  </inkml:definitions>
  <inkml:trace contextRef="#ctx0" brushRef="#br0">904 324 1008,'0'0'0,"0"0"0,0 0 48,0-2 80,0-4 32,0-2 16,0 3 16,0-3-64,0 3-48,0 0-48,0 5-32,5-6 16,-5 1-16,5 0 0,-5-1 16,0 6-16,0-2 0,0-4 0,0 4-16,6-4 0,-6 6 16,0-5-16,0 0 0,5-3 0,0 2-32,-5 6 48,0-5-128,6-3-80,-1 0 16,0 0 32,-5 8 160,8-8-96,0-2 80,0 2 16,0 0 0,-8 8 0,8-8 0,0 2 16,-2-2-16,-1 6 48,-5 2-48,5-6 32,-5 1 16,8 0 0,0 0 16,-8 5-64,5-6 48,1-2 0,-1 3-32,0 0 16,-5 5-32,6-3 16,-1-2 16,-5-1 0,5 1 32,-5 5-64,6-5 128,-1-1 96,0 1 81,-5 2 127,0 3-432,6-5 560,-6 0 96,5 0 33,-5-1-49,0 6-640,0-5 592,0 0-16,5 2-31,-5-2 15,0 5-560,5-3 560,-5 0-48,0 1-47,0-1-97,0 3-368,0-3 336,0 3-48,0 0-32,0 0 16,0 0-272,0 0 224,0 0 1,0 0-65,0 0-48,0 0-112,0 6 80,0-6 16,-2 5-48,-1 0 48,3-5-96,-3 6 128,-2 2-16,-3 0 16,0 13 0,8-21-128,-8 5 128,0 3-32,-13 16 0,13-16 48,8-8-144,-24 24 80,3-16 64,10 16 32,-15-16 33,26-8-209,-11 24 192,-18-16-16,5 15-80,0-15-16,24-8-80,-21 24 64,0-18-16,-1 20-32,-2-18 0,24-8-16,-26 24 32,2-16-16,0 13 0,0-15 0,24-6-16,-8 21 32,-24-16 0,22 3-32,-17 0 32,27-8-32,-11 8 0,-12 0 0,15 0 16,-14 0-16,22-8 0,-8 8 16,-16-3-16,16 3-16,-13 0 16,21-8 0,-8 8 0,-2 0 0,-1-3 16,3 3-16,8-8 0,-21 6 0,18 2-16,-5-3 16,-2 3 0,10-8 0,-8 5 0,0 3 0,0-2 0,0 2 0,8-8 0,-8 5 16,0 0 32,0 1-32,5-1 32,3-5-48,-8 5 48,5 0-16,-2-5 16,2 6-16,3-6-32,-5 0 48,5 0 16,-2 5-48,2-5 32,0 0-48,-3 0 48,0 0-48,3 0 16,-2 0 0,2 0-16,0 0 32,-3 0-16,3 0-64,0 0 48,-3 0 32,1 0-16,2 0-64,-3 5 80,3-5-32,0 0-48,0 0 0,0 0 112,0 0-32,0 0-32,0 0 80,0 0-16,0 0-48,0 0-16,0 0-16,0 0 32,0 0 16,-3 0-16,3 0-16,0 0 48,0 0-80,0 0 32,-2 0-16,2 0 64,0 0-96,-3 0-16,3 0 64,-3 0 0,1 0-48,2 0 80,0 0-32,0 0-48,0 0 96,0 0-32,0 0-16,-3 0-64,3 0 0,0 0 16,0 0 32,0 0 16,0 0 16,0 0-48,-3 0-64,1 0 0,2 0 96,-3 0-112,0 0 80,1-2 0,-1 2 32,3 0 0,-3 0 32,-2-3-32,2 3-32,-2-3 80,5 3-48,-8 0 0,0 0 16,3 0 0,0 0-16,5 0 0,-3 0 0,-2 0 32,-1 0-32,1 0-32,5 0 32,-3 0 0,1 0 0,-1 0 0,-2 0 0,5 0 0,-3 0-16,-2 0-16,-3 0-32,2 6 0,6-6 64,-5 0-96,2 0 32,1 0 16,-1 0-128,0 0-144,3 0 320,-5 0-449,5 0-127,-2 0-32,-1 0 16,3 0 592,0 0-657,0 0-175,0 0-1649,0 0 2481,0 0-2705,0 0 2705,0 0-3666,0 0 3666</inkml:trace>
  <inkml:trace contextRef="#ctx0" brushRef="#br0" timeOffset="864">219 295 1312,'0'0'0,"5"-2"352,-5 2-352,0-6 545,5-2 239,0 0 208,-5 3 177,0 0 15,0-1-175,0 4-177,0-1-175,0 3-657,0-3 464,-2 1-48,-1-4-64,0 4-32,3 2-320,-2-6 352,-1 4-63,3-1 15,0 0-64,0 3-240,0-2 224,-2-1-32,-1 3-16,0-3 0,3 3-176,-5 0 144,2 0 48,3 0 0,-2 0-16,2 0-176,0 0 161,-3 0-17,0 0 16,1 0-32,2 0-128,0 0 144,-3 6-16,0-1-48,1 0 32,2-5-112,-6 6 80,1-1-16,0 3 16,-1 0-32,6-8-48,-5 8 64,0 16-48,-1-19-16,1 16 16,5-21-16,-8 8 0,3 19 0,-3-19 48,0 21-48,8-29 0,-8 21 16,0-13-32,0 24 16,3-10 16,5-22-16,-8 21 0,0 0 0,-3-13 0,0 19 32,11-27-32,-7 8-32,-1 18 0,0-18 64,2 16 96,6-24-128,-8 5 272,3 3 48,2 0-95,1 0-33,2-8-192,0 6 96,0-1-32,0 0 64,0-5-32,0 0-96,0 5 112,0-5 0,0 6-96,5-6 80,-5 0-96,0 5 80,5-5-32,-5 0 64,6 0-112,-6 0 0,8 0 80,13 0 80,-13 0-48,24 0 96,-32 0-208,26-3 192,9-2-63,-3 0 15,8-3 0,-40 8-144,39-5 64,-1-3 32,1 2 0,-1-2-48,-38 8-48,37-5 48,-3 0-48,1-1 0,-6 4 0,-29 2 0,27-3 32,-1 0-16,-5 1-16,-13 2 32,-8 0-32,32 0 0,-26 0-32,2 0 32,0 0 0,-8 0 0,5 5-16,-5 0-32,0-5 16,5 6 16,-5-6 16,0 5-48,5 0-32,-5 1-80,0-1-144,0-5 304,6 0-545,-1 5-239,0 1-305,-5-6-191,0 0 1280,6 5-1329,-6 0-304,5 0-5458,-5-5 7091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2:06.788"/>
    </inkml:context>
    <inkml:brush xml:id="br0">
      <inkml:brushProperty name="width" value="0.15" units="cm"/>
      <inkml:brushProperty name="height" value="0.15" units="cm"/>
      <inkml:brushProperty name="color" value="#3165BB"/>
    </inkml:brush>
  </inkml:definitions>
  <inkml:trace contextRef="#ctx0" brushRef="#br0">24 168 1840,'0'0'0,"-3"-3"641,3-5 175,0 0-64,0 8-752,0-5 721,0 2-209,0 1-208,0 2-128,0 0-176,0 0-96,0 0-32,0 0 0,0 0 128,0 0-128,0 5 64,0 0 0,0 1-16,0-6 80,0 0-96,0 5-64,-2 0 0,2 1 32,0-6 128,-3 5-96,1-5 64,2 5 48,-3-5 16,3 0-32,-3 6 80,3-6 32,-2 5 48,2-5 112,0 0-272,0 0 400,0 0 240,-3 0 145,3 0 79,0 0-864,0 0 832,-3-3-159,3 1-65,0-1-80,0 3-528,0-5 480,0 2 1,0-2-65,0-1 16,0 6-432,0-2 448,0-1 1,0-2-1,6 2-16,-6 3-432,5-3 384,-5-2 0,5 0-48,-5 2-47,0 3-289,0-5 240,5 2-64,1 1-64,-1-1 64,-5 3-176,5 0 80,-5 0-16,6 0 0,-1 0-64,-5 0 0,5 0 0,3 0 32,-2 0-32,2 0 16,-8 0-16,8 5 16,0-5-48,0 6 0,-1-1 32,-7-5 0,8 0-16,-2 0 32,2 5 32,0-5-48,-8 0 0,5 5 0,0-5 0,1 0-48,-1 0 32,-5 0 16,5 0-48,3 0 0,14 0-64,-17 0-80,-5 0 192,24-2-384,-16-1-321,16-2-95,-16-3-145,-8 8 945,31-5-944,-7-3-80,6 0-1858,-60 13-159,30-5 3041,22 0-4130,-22 0 4130</inkml:trace>
  <inkml:trace contextRef="#ctx0" brushRef="#br0" timeOffset="746">691 99 3761,'0'0'0,"-3"-3"2033,-2 1-32,5 2-2001,-8-6 1089,5 1-353,-2 2-160,2 1-112,3 2-464,-8-3 385,6 0-49,-1 1-80,0-1-48,3 3-208,-2 0 192,2 0-64,-3 0 16,3 0-32,0 0-112,0 0 64,0 0 32,0 5-16,-3-5-32,3 0-48,-2 0 128,2 6 0,0-6 33,0 5 79,0-5-240,0 5 192,0-5 32,0 6 0,0-6-32,0 0-192,0 0 192,0 0-64,0 5-64,-3-5-16,3 0-48,-3 0 16,3 0 32,0 0-16,0 0 16,0 0-48,-2 0 64,2 0-16,0 0 16,0 0 48,0 0 32,0 0-144,0-3 225,0 1 79,0-1-32,5 0 0,-5 3-272,0-2 192,5-1 48,3-2-32,-8 5-208,6-6 176,-6 6-176,8-5 192,0 0-96,0 2-32,0 0 1,-8 3-65,21-2 48,-16-1-48,3 1 32,19 2-80,-27 0 48,5-3-81,16 3 33,-15 0-32,2 0 0,-8 0 80,8 0-208,13 0-208,-21 5-208,5-5-321,-5 0 945,8 5-1056,0 1-1,0-6-47,19 0-225,-27 0 1329,-30 32-3569,36-32-1522,-6 0 5091</inkml:trace>
  <inkml:trace contextRef="#ctx0" brushRef="#br0" timeOffset="1352">1196 27 1504,'0'0'0,"0"0"256,0-2 64,0-1-15,0 3-305,0-3 320,0 3 0,0 0 0,0 0-16,0 0-304,0 6 288,0-6 32,0 5 33,0 0 95,0-5-448,0 0 544,0 6 80,0-6 81,0 5-49,0-5-656,0 5 592,0-5-96,0 5-63,0-5-17,0 0-416,0 0 400,0 0-16,0 0 48,0 0-63,0 0-369,0 0 368,5 0-48,-5 0 0,5 0-16,-5 0-304,6 0 336,2 0 33,-3 0-49,3 0-32,-8 0-288,5 0 240,3 0-80,0 0-16,0 0-80,-8 0-64,5 6 64,1-6-64,-1 0-16,-5 5 16,0-5 0,5 0-16,-5 0-80,6 0-128,2 0-176,-8 0 400,8 0-593,13 0-143,-16 0-96,3 0-385,-8 0 1217,24 0-3425,-19 0-1602,-5 0 5027</inkml:trace>
  <inkml:trace contextRef="#ctx0" brushRef="#br0" timeOffset="1814">1746 17 3873,'0'0'0,"-3"0"2065,3-3-128,0-2-832,0-1-305,0 4-192,0 2-608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2:09.763"/>
    </inkml:context>
    <inkml:brush xml:id="br0">
      <inkml:brushProperty name="width" value="0.15" units="cm"/>
      <inkml:brushProperty name="height" value="0.15" units="cm"/>
      <inkml:brushProperty name="color" value="#3165BB"/>
    </inkml:brush>
  </inkml:definitions>
  <inkml:trace contextRef="#ctx0" brushRef="#br0">1 154 3777,'0'0'0,"0"0"2049,0 0-32,0-2-992,0 2-1025,0 0 672,0-3-128,5 3-112,3-3-80,-8 3-352,21 0 305,-15-2-49,2 2-32,0 0 0,16 0-48,-19 0-16,16 0 0,-16-3-32,17 3 32,-14-3 0,16 3 64,-16 0-15,0-2-17,18 2 0,-18 0-32,13-3-48,-21 3-112,8 0 32,14-3 32,-17 1-32,3-1 0,0 1 0,-3 2 0,0 0-32,-5-3-64,0 3 64,0 0-64,0 0-160,0 0-224,0 0-225,-5 0-239,-3 5-433,0 0-2192,-2 1-1506,10-6 5043</inkml:trace>
  <inkml:trace contextRef="#ctx0" brushRef="#br0" timeOffset="2751">681 51 1296,'0'0'0,"-3"0"352,1 0 96,-1 0 209,0 0 159,3 0 193,0 0 95,0 0-95,0 0-1009,0-3 832,0 3-224,0 0-112,0 0-79,0 0-417,0 0 352,0 0 0,0 0-48,0 0-48,0 0-256,0 0 240,0 0-112,0 0-32,0 0-64,0 0-16,0 0-16,0 0-16,0 0 80,0 0-48,0 0-16,0 0 32,0 0 17,6 0-49,-6 5 32,0-5-32,0 0 16,0 6-32,0-6 32,0 0 0,0 0-16,0 5 0,0-5 16,0 0 16,-3 0 16,3 0-48,0 0 16,0 0 0,0 0 64,0 0 32,0 0-112,0 0 160,0 0 16,0 0 0,0 0-48,0 0-128,0 0 128,0 0-48,0 0-64,0 0 16,0 0-32,0 0 48,5 0-48,-5 0 0,0 0 16,0 0-32,0 0 16,0 5 16,0-5 0,0 0 32,0 0-48,0 0 16,0 0-32,6 0-16,-1 0 64,-5 0-32,5-2 16,1-1 64,2 0 16,-1 1-32,-7 2-64,22-3 0,-14 3 0,13-3 16,-13 3-80,-8 0 64,24 0 0,-16 0-32,16 0-144,-16 0-144,-8 0 320,24 6-688,-16-6-2322,18 5-2784,-26-5 5794</inkml:trace>
  <inkml:trace contextRef="#ctx0" brushRef="#br0" timeOffset="3339">1417 6 2657,'0'0'0,"0"0"1184,0 0 17,0 0-1201,0 0 912,0 0-143,5-3-49,-5 0-64,0 3-656,5 0 512,-5 0-95,0 0-113,0 0-32,0 0-272,0 0 208,0 0 0,6 0-96,-6 0 0,0 0-112,5 0 48,-5 0-32,5 0-16,3 6 0,-8-6 0,8 5 0,-2-5-16,-1 5 16,0 1-16,-5-6 16,6 0-32,2 5-144,-3-5-208,3 0-785,-8 0 1169,8 5-2753,0-5-1569,-8 0 4322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4T19:22:13.722"/>
    </inkml:context>
    <inkml:brush xml:id="br0">
      <inkml:brushProperty name="width" value="0.15" units="cm"/>
      <inkml:brushProperty name="height" value="0.15" units="cm"/>
      <inkml:brushProperty name="color" value="#3165BB"/>
    </inkml:brush>
  </inkml:definitions>
  <inkml:trace contextRef="#ctx0" brushRef="#br0">1 30 6162,'0'0'0,"0"0"2561,0-3-1888,8-5-449,0 3-48,0 2-48,16 1-32,-19-1-48,3 0 0,13 1-16,-21 2-32,6 0 48,17 0-32,-17 0-16,18 0 0,-24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EBE99-E538-B041-B12A-5B7EA9BE7172}" type="datetimeFigureOut">
              <a:rPr lang="tr-TR" smtClean="0"/>
              <a:t>6.09.2023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53ACA-E504-C148-B289-9EFE56533DFD}" type="slidenum">
              <a:rPr lang="tr-TR" smtClean="0"/>
              <a:t>‹#›</a:t>
            </a:fld>
            <a:endParaRPr lang="tr-TR"/>
          </a:p>
        </p:txBody>
      </p:sp>
    </p:spTree>
    <p:extLst>
      <p:ext uri="{BB962C8B-B14F-4D97-AF65-F5344CB8AC3E}">
        <p14:creationId xmlns:p14="http://schemas.microsoft.com/office/powerpoint/2010/main" val="335240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SPEAKERS</a:t>
            </a:r>
            <a:r>
              <a:rPr lang="en-GB" dirty="0"/>
              <a:t>: Changes in GINA 2023 for adults and adolescents :</a:t>
            </a:r>
          </a:p>
          <a:p>
            <a:pPr marL="228600" indent="-228600">
              <a:buAutoNum type="arabicPeriod"/>
            </a:pPr>
            <a:r>
              <a:rPr lang="en-AU" dirty="0"/>
              <a:t>Year added at top left, to avoid use of out-of-date versions of GINA figures</a:t>
            </a:r>
          </a:p>
          <a:p>
            <a:pPr marL="228600" indent="-228600">
              <a:buAutoNum type="arabicPeriod"/>
            </a:pPr>
            <a:r>
              <a:rPr lang="en-AU" dirty="0"/>
              <a:t>Rationale for Track 1 being the preferred regimen has been updated (see details on later slides)</a:t>
            </a:r>
          </a:p>
          <a:p>
            <a:pPr marL="228600" indent="-228600">
              <a:buAutoNum type="arabicPeriod"/>
            </a:pPr>
            <a:r>
              <a:rPr lang="en-AU" dirty="0"/>
              <a:t>As-needed ICS-SABA (if available) has been added as a reliever option in Track 2 for Steps 3–5, with most of the benefit seen in Step 3</a:t>
            </a:r>
          </a:p>
          <a:p>
            <a:pPr marL="228600" indent="-228600">
              <a:buAutoNum type="arabicPeriod"/>
            </a:pPr>
            <a:r>
              <a:rPr lang="en-AU" dirty="0"/>
              <a:t>Anti-inflammatory relievers have been identified with an asterisk (see next 2 slides for details) </a:t>
            </a:r>
          </a:p>
          <a:p>
            <a:pPr marL="0" indent="0">
              <a:buNone/>
            </a:pPr>
            <a:r>
              <a:rPr lang="en-AU" dirty="0"/>
              <a:t>NOTE: in Step 5, ‘add-on LAMA’ can be combination (triple) or separate inhalers. If a patient is prescribed triple therapy with a non-formoterol LABA, the reliever should be SABA or ICS-SABA (not ICS-formoterol). </a:t>
            </a:r>
          </a:p>
        </p:txBody>
      </p:sp>
      <p:sp>
        <p:nvSpPr>
          <p:cNvPr id="4" name="Slide Number Placeholder 3"/>
          <p:cNvSpPr>
            <a:spLocks noGrp="1"/>
          </p:cNvSpPr>
          <p:nvPr>
            <p:ph type="sldNum" sz="quarter" idx="5"/>
          </p:nvPr>
        </p:nvSpPr>
        <p:spPr/>
        <p:txBody>
          <a:bodyPr/>
          <a:lstStyle/>
          <a:p>
            <a:fld id="{FC6FB2A4-7317-754A-B25E-A7A39D509672}" type="slidenum">
              <a:rPr lang="en-US" smtClean="0"/>
              <a:t>41</a:t>
            </a:fld>
            <a:endParaRPr lang="en-US"/>
          </a:p>
        </p:txBody>
      </p:sp>
    </p:spTree>
    <p:extLst>
      <p:ext uri="{BB962C8B-B14F-4D97-AF65-F5344CB8AC3E}">
        <p14:creationId xmlns:p14="http://schemas.microsoft.com/office/powerpoint/2010/main" val="221095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SPEAKERS</a:t>
            </a:r>
            <a:r>
              <a:rPr lang="en-GB" dirty="0"/>
              <a:t>: Changes for children 6–11 years in GINA 2023</a:t>
            </a:r>
          </a:p>
          <a:p>
            <a:pPr marL="228600" indent="-228600">
              <a:buAutoNum type="arabicPeriod"/>
            </a:pPr>
            <a:r>
              <a:rPr lang="en-GB" dirty="0"/>
              <a:t>Anti-IL5 (mepolizumab) included in Step 5 as an add-on option for children with severe exacerbation-prone eosinophilic asthma, following publication of the MUPPITS2 study (Jackson et al, Lancet 2022)</a:t>
            </a:r>
          </a:p>
          <a:p>
            <a:pPr marL="228600" indent="-228600">
              <a:buAutoNum type="arabicPeriod"/>
            </a:pPr>
            <a:r>
              <a:rPr lang="en-GB" dirty="0"/>
              <a:t>Anti-inflammatory relievers are flagged with asterisk</a:t>
            </a:r>
          </a:p>
          <a:p>
            <a:pPr marL="0" indent="0">
              <a:buNone/>
            </a:pPr>
            <a:r>
              <a:rPr lang="en-GB" dirty="0"/>
              <a:t>NOTE: ICS doses for children 6–11 years are found in Box 3-14. Doses for MART for children are in Box 3-15</a:t>
            </a:r>
            <a:endParaRPr lang="en-AU" dirty="0"/>
          </a:p>
          <a:p>
            <a:endParaRPr lang="en-US" dirty="0"/>
          </a:p>
        </p:txBody>
      </p:sp>
      <p:sp>
        <p:nvSpPr>
          <p:cNvPr id="4" name="Slide Number Placeholder 3"/>
          <p:cNvSpPr>
            <a:spLocks noGrp="1"/>
          </p:cNvSpPr>
          <p:nvPr>
            <p:ph type="sldNum" sz="quarter" idx="5"/>
          </p:nvPr>
        </p:nvSpPr>
        <p:spPr/>
        <p:txBody>
          <a:bodyPr/>
          <a:lstStyle/>
          <a:p>
            <a:fld id="{FC6FB2A4-7317-754A-B25E-A7A39D509672}" type="slidenum">
              <a:rPr lang="en-US" smtClean="0"/>
              <a:t>42</a:t>
            </a:fld>
            <a:endParaRPr lang="en-US"/>
          </a:p>
        </p:txBody>
      </p:sp>
    </p:spTree>
    <p:extLst>
      <p:ext uri="{BB962C8B-B14F-4D97-AF65-F5344CB8AC3E}">
        <p14:creationId xmlns:p14="http://schemas.microsoft.com/office/powerpoint/2010/main" val="140164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SPEAKERS</a:t>
            </a:r>
            <a:r>
              <a:rPr lang="en-GB" dirty="0"/>
              <a:t>: Changes for children 5 years and younger in GINA 2023</a:t>
            </a:r>
          </a:p>
          <a:p>
            <a:r>
              <a:rPr lang="en-AU" dirty="0"/>
              <a:t>Step 1: for children with infrequent viral wheezing and no or few interval symptoms, the recommendation has been clarified as “Insufficient evidence for daily controller”. Intermittent should course ICS at onset of viral illness may be considered if the physician is confident that it will be used appropriately</a:t>
            </a:r>
          </a:p>
          <a:p>
            <a:endParaRPr lang="en-US" dirty="0"/>
          </a:p>
        </p:txBody>
      </p:sp>
      <p:sp>
        <p:nvSpPr>
          <p:cNvPr id="4" name="Slide Number Placeholder 3"/>
          <p:cNvSpPr>
            <a:spLocks noGrp="1"/>
          </p:cNvSpPr>
          <p:nvPr>
            <p:ph type="sldNum" sz="quarter" idx="5"/>
          </p:nvPr>
        </p:nvSpPr>
        <p:spPr/>
        <p:txBody>
          <a:bodyPr/>
          <a:lstStyle/>
          <a:p>
            <a:fld id="{FC6FB2A4-7317-754A-B25E-A7A39D509672}" type="slidenum">
              <a:rPr lang="en-US" smtClean="0"/>
              <a:t>43</a:t>
            </a:fld>
            <a:endParaRPr lang="en-US"/>
          </a:p>
        </p:txBody>
      </p:sp>
    </p:spTree>
    <p:extLst>
      <p:ext uri="{BB962C8B-B14F-4D97-AF65-F5344CB8AC3E}">
        <p14:creationId xmlns:p14="http://schemas.microsoft.com/office/powerpoint/2010/main" val="293267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083F66-5172-1924-4B33-E26EDE45F33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5BB9915-9D80-5D00-E2C3-07720DF30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95262A4-2BDB-CF01-71F1-A95A529EEC08}"/>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5" name="Alt Bilgi Yer Tutucusu 4">
            <a:extLst>
              <a:ext uri="{FF2B5EF4-FFF2-40B4-BE49-F238E27FC236}">
                <a16:creationId xmlns:a16="http://schemas.microsoft.com/office/drawing/2014/main" id="{B83BA6B9-BD17-1E2F-ED03-E7B69624D0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10E05B-91FA-9954-718F-2953C98EF101}"/>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375063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8D808-D891-DEF7-F613-38FA4A65FD2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A7F01E3-EB88-6EA6-D9C4-B116C7172BD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1E0C89-DC84-5475-E025-EC3D244F3B9E}"/>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5" name="Alt Bilgi Yer Tutucusu 4">
            <a:extLst>
              <a:ext uri="{FF2B5EF4-FFF2-40B4-BE49-F238E27FC236}">
                <a16:creationId xmlns:a16="http://schemas.microsoft.com/office/drawing/2014/main" id="{9E4BA3D3-6BB4-28A6-6516-2192944A7C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B60AC8-A5DA-1641-AD9D-E94FCADF7039}"/>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149797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D7BCFFB-BE11-0532-25AA-6E85086E1E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BD166CD-6A6D-EE2B-AC00-D84044F7811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188AA3-58AC-370C-3272-7C3FFA92750C}"/>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5" name="Alt Bilgi Yer Tutucusu 4">
            <a:extLst>
              <a:ext uri="{FF2B5EF4-FFF2-40B4-BE49-F238E27FC236}">
                <a16:creationId xmlns:a16="http://schemas.microsoft.com/office/drawing/2014/main" id="{93FC2DE4-3A4E-C9FD-5C72-E7C324D726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CECABD-EF33-5577-77EB-35F428D1A542}"/>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133554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AB101-3AAF-69ED-5175-6D7C1247E4D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8BFBB8-63A0-916A-2063-470C8CB30FD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AC47C77-031E-CBE1-81AF-83657E26C7FA}"/>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5" name="Alt Bilgi Yer Tutucusu 4">
            <a:extLst>
              <a:ext uri="{FF2B5EF4-FFF2-40B4-BE49-F238E27FC236}">
                <a16:creationId xmlns:a16="http://schemas.microsoft.com/office/drawing/2014/main" id="{7EC95862-BD8B-4831-1B35-A43DFB4CCE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42F9AD-186F-2172-F7F2-021A5D1375DB}"/>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167952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C9ED3E-45F1-4AC7-8319-D8C14198ACA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E24D9E5-A0BC-17C7-ABF4-7471C8591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20FC846-BDEA-A375-71EA-8C8232EE64D5}"/>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5" name="Alt Bilgi Yer Tutucusu 4">
            <a:extLst>
              <a:ext uri="{FF2B5EF4-FFF2-40B4-BE49-F238E27FC236}">
                <a16:creationId xmlns:a16="http://schemas.microsoft.com/office/drawing/2014/main" id="{BC4BC957-96A1-10D7-3C50-3EF704426A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DB15003-2C85-F5D1-9708-C3BEB5CCB90B}"/>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369605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D4FE5D-F123-D72D-60D3-4C1A86927C8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7D6559E-B746-682E-8DC0-012E2BC5199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7D83F7-0945-7757-6AA7-D100689A2DC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273FBD7-47C5-CC75-AB1B-3DD07B5A4317}"/>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6" name="Alt Bilgi Yer Tutucusu 5">
            <a:extLst>
              <a:ext uri="{FF2B5EF4-FFF2-40B4-BE49-F238E27FC236}">
                <a16:creationId xmlns:a16="http://schemas.microsoft.com/office/drawing/2014/main" id="{1B990FBA-BD6D-B6E9-C024-92E5CCC6AC1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9021D48-74E9-377A-99ED-383C87FD2C4A}"/>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215241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3ACD60-E39F-8FCA-55CE-D587A873DFE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372FAD2-EA53-F5AC-FFAA-842BAAA54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0D1FDCD-11A2-B0AE-8DE5-0BB7A865E89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78850BF-DBDB-3D62-2163-81FBFBAEF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4A94A19-1B68-A798-8683-683BFD9120E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D44DEFC-3916-1790-CC30-6BA27C20FFB2}"/>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8" name="Alt Bilgi Yer Tutucusu 7">
            <a:extLst>
              <a:ext uri="{FF2B5EF4-FFF2-40B4-BE49-F238E27FC236}">
                <a16:creationId xmlns:a16="http://schemas.microsoft.com/office/drawing/2014/main" id="{F27F95DD-74C2-0E2F-9329-4D942676BD9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913D03-E5BD-E4B0-71A1-F167AC2243B5}"/>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328803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FAE8AA-0265-372B-0576-38026C85981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7DC52FF-6D18-C926-E9BC-E4A628F296CD}"/>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4" name="Alt Bilgi Yer Tutucusu 3">
            <a:extLst>
              <a:ext uri="{FF2B5EF4-FFF2-40B4-BE49-F238E27FC236}">
                <a16:creationId xmlns:a16="http://schemas.microsoft.com/office/drawing/2014/main" id="{1C3EBA1F-360A-AC96-754E-E6E9773FC6D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BDE0C80-2215-A797-B669-483B6C025E78}"/>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292575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DAD704-311B-2A65-88F4-0E04ECB7210E}"/>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3" name="Alt Bilgi Yer Tutucusu 2">
            <a:extLst>
              <a:ext uri="{FF2B5EF4-FFF2-40B4-BE49-F238E27FC236}">
                <a16:creationId xmlns:a16="http://schemas.microsoft.com/office/drawing/2014/main" id="{290B5BE4-1460-B005-0CD4-5E7F7E5AA61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616337B-2064-CD8A-C180-ADD8FB31ABC7}"/>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55647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034AEE-0A51-0904-C8FC-78F04FE1EE3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3389EEA-3073-45CD-77E4-35AFDCC00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7832A98-F3FF-A794-93F6-DE7DC17BF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C5E9513-8AE9-E53F-9FA6-FD1678D264C9}"/>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6" name="Alt Bilgi Yer Tutucusu 5">
            <a:extLst>
              <a:ext uri="{FF2B5EF4-FFF2-40B4-BE49-F238E27FC236}">
                <a16:creationId xmlns:a16="http://schemas.microsoft.com/office/drawing/2014/main" id="{6345C15F-73FD-D782-9F9E-9486B5F6C84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4A1F6A-5F07-DE81-704A-40C00037DFF9}"/>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15735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8E7C2-0982-8CA1-7440-C7805D755DD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E5F4BD5-FFA4-38D4-961F-751859B6C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6455B5F-9925-DC71-A5E2-C6DDBEA75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876294-F535-E20B-C391-F0A4A4A843B2}"/>
              </a:ext>
            </a:extLst>
          </p:cNvPr>
          <p:cNvSpPr>
            <a:spLocks noGrp="1"/>
          </p:cNvSpPr>
          <p:nvPr>
            <p:ph type="dt" sz="half" idx="10"/>
          </p:nvPr>
        </p:nvSpPr>
        <p:spPr/>
        <p:txBody>
          <a:bodyPr/>
          <a:lstStyle/>
          <a:p>
            <a:fld id="{F1047B20-6EF5-8D42-9761-E6606861B763}" type="datetimeFigureOut">
              <a:rPr lang="tr-TR" smtClean="0"/>
              <a:t>6.09.2023</a:t>
            </a:fld>
            <a:endParaRPr lang="tr-TR"/>
          </a:p>
        </p:txBody>
      </p:sp>
      <p:sp>
        <p:nvSpPr>
          <p:cNvPr id="6" name="Alt Bilgi Yer Tutucusu 5">
            <a:extLst>
              <a:ext uri="{FF2B5EF4-FFF2-40B4-BE49-F238E27FC236}">
                <a16:creationId xmlns:a16="http://schemas.microsoft.com/office/drawing/2014/main" id="{F56C2343-6B2F-8A75-1B45-71C20A76954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9761320-6585-3B16-2BC4-3FA9531FEB5A}"/>
              </a:ext>
            </a:extLst>
          </p:cNvPr>
          <p:cNvSpPr>
            <a:spLocks noGrp="1"/>
          </p:cNvSpPr>
          <p:nvPr>
            <p:ph type="sldNum" sz="quarter" idx="12"/>
          </p:nvPr>
        </p:nvSpPr>
        <p:spPr/>
        <p:txBody>
          <a:bodyPr/>
          <a:lstStyle/>
          <a:p>
            <a:fld id="{9AA30AD9-E1D1-834A-A646-232F1A2691EC}" type="slidenum">
              <a:rPr lang="tr-TR" smtClean="0"/>
              <a:t>‹#›</a:t>
            </a:fld>
            <a:endParaRPr lang="tr-TR"/>
          </a:p>
        </p:txBody>
      </p:sp>
    </p:spTree>
    <p:extLst>
      <p:ext uri="{BB962C8B-B14F-4D97-AF65-F5344CB8AC3E}">
        <p14:creationId xmlns:p14="http://schemas.microsoft.com/office/powerpoint/2010/main" val="370249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3EF2F2C-C796-88BE-2919-85E0B4112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723E933-3BE9-AC63-F04E-A4940E7BBD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95AA27-65D6-B575-5613-4CB5CEB08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47B20-6EF5-8D42-9761-E6606861B763}" type="datetimeFigureOut">
              <a:rPr lang="tr-TR" smtClean="0"/>
              <a:t>6.09.2023</a:t>
            </a:fld>
            <a:endParaRPr lang="tr-TR"/>
          </a:p>
        </p:txBody>
      </p:sp>
      <p:sp>
        <p:nvSpPr>
          <p:cNvPr id="5" name="Alt Bilgi Yer Tutucusu 4">
            <a:extLst>
              <a:ext uri="{FF2B5EF4-FFF2-40B4-BE49-F238E27FC236}">
                <a16:creationId xmlns:a16="http://schemas.microsoft.com/office/drawing/2014/main" id="{1CF9F64F-9740-5F2B-5F8B-193520608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CFBBF3B-6C97-6908-1AF4-EB33F8F8C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30AD9-E1D1-834A-A646-232F1A2691EC}" type="slidenum">
              <a:rPr lang="tr-TR" smtClean="0"/>
              <a:t>‹#›</a:t>
            </a:fld>
            <a:endParaRPr lang="tr-TR"/>
          </a:p>
        </p:txBody>
      </p:sp>
    </p:spTree>
    <p:extLst>
      <p:ext uri="{BB962C8B-B14F-4D97-AF65-F5344CB8AC3E}">
        <p14:creationId xmlns:p14="http://schemas.microsoft.com/office/powerpoint/2010/main" val="262579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6340685/#b3-ttj-20-1-69" TargetMode="External" /><Relationship Id="rId2" Type="http://schemas.openxmlformats.org/officeDocument/2006/relationships/hyperlink" Target="https://www.ncbi.nlm.nih.gov/pmc/articles/PMC6340685/#b1-ttj-20-1-69"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8" Type="http://schemas.openxmlformats.org/officeDocument/2006/relationships/image" Target="../media/image9.png" /><Relationship Id="rId13" Type="http://schemas.openxmlformats.org/officeDocument/2006/relationships/customXml" Target="../ink/ink6.xml" /><Relationship Id="rId18" Type="http://schemas.openxmlformats.org/officeDocument/2006/relationships/image" Target="../media/image14.png" /><Relationship Id="rId26" Type="http://schemas.openxmlformats.org/officeDocument/2006/relationships/image" Target="../media/image18.png" /><Relationship Id="rId3" Type="http://schemas.openxmlformats.org/officeDocument/2006/relationships/customXml" Target="../ink/ink1.xml" /><Relationship Id="rId21" Type="http://schemas.openxmlformats.org/officeDocument/2006/relationships/customXml" Target="../ink/ink10.xml" /><Relationship Id="rId7" Type="http://schemas.openxmlformats.org/officeDocument/2006/relationships/customXml" Target="../ink/ink3.xml" /><Relationship Id="rId12" Type="http://schemas.openxmlformats.org/officeDocument/2006/relationships/image" Target="../media/image11.png" /><Relationship Id="rId17" Type="http://schemas.openxmlformats.org/officeDocument/2006/relationships/customXml" Target="../ink/ink8.xml" /><Relationship Id="rId25" Type="http://schemas.openxmlformats.org/officeDocument/2006/relationships/customXml" Target="../ink/ink12.xml" /><Relationship Id="rId2" Type="http://schemas.openxmlformats.org/officeDocument/2006/relationships/image" Target="../media/image5.jpeg" /><Relationship Id="rId16" Type="http://schemas.openxmlformats.org/officeDocument/2006/relationships/image" Target="../media/image13.png" /><Relationship Id="rId20" Type="http://schemas.openxmlformats.org/officeDocument/2006/relationships/image" Target="../media/image15.png" /><Relationship Id="rId29" Type="http://schemas.openxmlformats.org/officeDocument/2006/relationships/customXml" Target="../ink/ink14.xml" /><Relationship Id="rId1" Type="http://schemas.openxmlformats.org/officeDocument/2006/relationships/slideLayout" Target="../slideLayouts/slideLayout2.xml" /><Relationship Id="rId6" Type="http://schemas.openxmlformats.org/officeDocument/2006/relationships/image" Target="../media/image8.png" /><Relationship Id="rId11" Type="http://schemas.openxmlformats.org/officeDocument/2006/relationships/customXml" Target="../ink/ink5.xml" /><Relationship Id="rId24" Type="http://schemas.openxmlformats.org/officeDocument/2006/relationships/image" Target="../media/image17.png" /><Relationship Id="rId5" Type="http://schemas.openxmlformats.org/officeDocument/2006/relationships/customXml" Target="../ink/ink2.xml" /><Relationship Id="rId15" Type="http://schemas.openxmlformats.org/officeDocument/2006/relationships/customXml" Target="../ink/ink7.xml" /><Relationship Id="rId23" Type="http://schemas.openxmlformats.org/officeDocument/2006/relationships/customXml" Target="../ink/ink11.xml" /><Relationship Id="rId28" Type="http://schemas.openxmlformats.org/officeDocument/2006/relationships/image" Target="../media/image19.png" /><Relationship Id="rId10" Type="http://schemas.openxmlformats.org/officeDocument/2006/relationships/image" Target="../media/image10.png" /><Relationship Id="rId19" Type="http://schemas.openxmlformats.org/officeDocument/2006/relationships/customXml" Target="../ink/ink9.xml" /><Relationship Id="rId4" Type="http://schemas.openxmlformats.org/officeDocument/2006/relationships/image" Target="../media/image7.png" /><Relationship Id="rId9" Type="http://schemas.openxmlformats.org/officeDocument/2006/relationships/customXml" Target="../ink/ink4.xml" /><Relationship Id="rId14" Type="http://schemas.openxmlformats.org/officeDocument/2006/relationships/image" Target="../media/image12.png" /><Relationship Id="rId22" Type="http://schemas.openxmlformats.org/officeDocument/2006/relationships/image" Target="../media/image16.png" /><Relationship Id="rId27" Type="http://schemas.openxmlformats.org/officeDocument/2006/relationships/customXml" Target="../ink/ink13.xml" /><Relationship Id="rId30" Type="http://schemas.openxmlformats.org/officeDocument/2006/relationships/image" Target="../media/image20.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customXml" Target="../ink/ink15.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C6A6E-C1C3-ED2E-47EE-F947A00244A4}"/>
              </a:ext>
            </a:extLst>
          </p:cNvPr>
          <p:cNvSpPr>
            <a:spLocks noGrp="1"/>
          </p:cNvSpPr>
          <p:nvPr>
            <p:ph type="ctrTitle"/>
          </p:nvPr>
        </p:nvSpPr>
        <p:spPr/>
        <p:txBody>
          <a:bodyPr/>
          <a:lstStyle/>
          <a:p>
            <a:r>
              <a:rPr lang="tr-TR"/>
              <a:t>BİRİNCİ BASAMAKTA ASTIMA YAKLAŞIM</a:t>
            </a:r>
          </a:p>
        </p:txBody>
      </p:sp>
      <p:sp>
        <p:nvSpPr>
          <p:cNvPr id="3" name="Alt Başlık 2">
            <a:extLst>
              <a:ext uri="{FF2B5EF4-FFF2-40B4-BE49-F238E27FC236}">
                <a16:creationId xmlns:a16="http://schemas.microsoft.com/office/drawing/2014/main" id="{298ABA9C-2538-3B1B-408D-7ADE7A563554}"/>
              </a:ext>
            </a:extLst>
          </p:cNvPr>
          <p:cNvSpPr>
            <a:spLocks noGrp="1"/>
          </p:cNvSpPr>
          <p:nvPr>
            <p:ph type="subTitle" idx="1"/>
          </p:nvPr>
        </p:nvSpPr>
        <p:spPr>
          <a:xfrm>
            <a:off x="1502424" y="3655979"/>
            <a:ext cx="9144000" cy="1655762"/>
          </a:xfrm>
        </p:spPr>
        <p:txBody>
          <a:bodyPr/>
          <a:lstStyle/>
          <a:p>
            <a:pPr algn="r"/>
            <a:r>
              <a:rPr lang="tr-TR"/>
              <a:t>Dr.Rıfat BEKAR</a:t>
            </a:r>
          </a:p>
          <a:p>
            <a:pPr algn="r"/>
            <a:r>
              <a:rPr lang="tr-TR"/>
              <a:t>K.TÜ Aile Hekimliği A.B.D.</a:t>
            </a:r>
          </a:p>
          <a:p>
            <a:pPr algn="r"/>
            <a:r>
              <a:rPr lang="tr-TR"/>
              <a:t>06.09.2023</a:t>
            </a:r>
          </a:p>
        </p:txBody>
      </p:sp>
    </p:spTree>
    <p:extLst>
      <p:ext uri="{BB962C8B-B14F-4D97-AF65-F5344CB8AC3E}">
        <p14:creationId xmlns:p14="http://schemas.microsoft.com/office/powerpoint/2010/main" val="216372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CB37D7-DD19-7E5D-72C4-E6416356122A}"/>
              </a:ext>
            </a:extLst>
          </p:cNvPr>
          <p:cNvSpPr>
            <a:spLocks noGrp="1"/>
          </p:cNvSpPr>
          <p:nvPr>
            <p:ph idx="1"/>
          </p:nvPr>
        </p:nvSpPr>
        <p:spPr>
          <a:xfrm>
            <a:off x="215763" y="1046446"/>
            <a:ext cx="12127272" cy="5253809"/>
          </a:xfrm>
        </p:spPr>
        <p:txBody>
          <a:bodyPr>
            <a:normAutofit lnSpcReduction="10000"/>
          </a:bodyPr>
          <a:lstStyle/>
          <a:p>
            <a:pPr marL="0" indent="0">
              <a:buNone/>
            </a:pPr>
            <a:endParaRPr lang="tr-TR"/>
          </a:p>
          <a:p>
            <a:r>
              <a:rPr lang="tr-TR" b="1"/>
              <a:t>Allerjenler</a:t>
            </a:r>
          </a:p>
          <a:p>
            <a:pPr marL="0" indent="0">
              <a:buNone/>
            </a:pPr>
            <a:r>
              <a:rPr lang="tr-TR"/>
              <a:t>        İç ortam: Ev içi akarları, ev hayvanları, hamamböceği ve küf mantarları                 </a:t>
            </a:r>
          </a:p>
          <a:p>
            <a:pPr marL="0" indent="0">
              <a:buNone/>
            </a:pPr>
            <a:r>
              <a:rPr lang="tr-TR"/>
              <a:t>        Dış ortam: Polenler ve küf mantarları </a:t>
            </a:r>
          </a:p>
          <a:p>
            <a:r>
              <a:rPr lang="tr-TR" b="1"/>
              <a:t>Enfeksiyonlar</a:t>
            </a:r>
            <a:r>
              <a:rPr lang="tr-TR"/>
              <a:t> : Özellikle viral etkenler </a:t>
            </a:r>
          </a:p>
          <a:p>
            <a:r>
              <a:rPr lang="tr-TR" b="1"/>
              <a:t>Sigara</a:t>
            </a:r>
            <a:r>
              <a:rPr lang="tr-TR"/>
              <a:t>: </a:t>
            </a:r>
          </a:p>
          <a:p>
            <a:r>
              <a:rPr lang="tr-TR" b="1"/>
              <a:t>Hava kirliliği</a:t>
            </a:r>
            <a:r>
              <a:rPr lang="tr-TR"/>
              <a:t>: </a:t>
            </a:r>
          </a:p>
          <a:p>
            <a:r>
              <a:rPr lang="tr-TR" b="1"/>
              <a:t>Mesleki</a:t>
            </a:r>
            <a:r>
              <a:rPr lang="tr-TR"/>
              <a:t> </a:t>
            </a:r>
          </a:p>
          <a:p>
            <a:r>
              <a:rPr lang="tr-TR" b="1"/>
              <a:t>Diyet</a:t>
            </a:r>
            <a:r>
              <a:rPr lang="tr-TR"/>
              <a:t> duyarlılaştırıcılar </a:t>
            </a:r>
          </a:p>
          <a:p>
            <a:r>
              <a:rPr lang="tr-TR" b="1"/>
              <a:t>Mikroorganizmalar</a:t>
            </a:r>
            <a:r>
              <a:rPr lang="tr-TR"/>
              <a:t>: </a:t>
            </a:r>
          </a:p>
          <a:p>
            <a:r>
              <a:rPr lang="tr-TR" b="1"/>
              <a:t>bağırsak flora</a:t>
            </a:r>
            <a:r>
              <a:rPr lang="tr-TR"/>
              <a:t> bakterileri</a:t>
            </a:r>
            <a:r>
              <a:rPr lang="tr-TR">
                <a:effectLst/>
              </a:rPr>
              <a:t>¹.</a:t>
            </a:r>
            <a:endParaRPr lang="tr-TR"/>
          </a:p>
        </p:txBody>
      </p:sp>
      <p:sp>
        <p:nvSpPr>
          <p:cNvPr id="5" name="Başlık 1">
            <a:extLst>
              <a:ext uri="{FF2B5EF4-FFF2-40B4-BE49-F238E27FC236}">
                <a16:creationId xmlns:a16="http://schemas.microsoft.com/office/drawing/2014/main" id="{6D72C3FF-00B8-0FBB-6D93-461A9632527B}"/>
              </a:ext>
            </a:extLst>
          </p:cNvPr>
          <p:cNvSpPr txBox="1">
            <a:spLocks noGrp="1"/>
          </p:cNvSpPr>
          <p:nvPr>
            <p:ph type="title"/>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t>ÇEVRESEL RİSK FAKTÖRLERİ </a:t>
            </a:r>
          </a:p>
        </p:txBody>
      </p:sp>
      <p:pic>
        <p:nvPicPr>
          <p:cNvPr id="2" name="Resim 3">
            <a:extLst>
              <a:ext uri="{FF2B5EF4-FFF2-40B4-BE49-F238E27FC236}">
                <a16:creationId xmlns:a16="http://schemas.microsoft.com/office/drawing/2014/main" id="{FD8C45CA-1411-9B2A-49F7-8C2334646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270" y="2558101"/>
            <a:ext cx="4531041" cy="3742154"/>
          </a:xfrm>
          <a:prstGeom prst="rect">
            <a:avLst/>
          </a:prstGeom>
        </p:spPr>
      </p:pic>
      <p:sp>
        <p:nvSpPr>
          <p:cNvPr id="4" name="Metin kutusu 3">
            <a:extLst>
              <a:ext uri="{FF2B5EF4-FFF2-40B4-BE49-F238E27FC236}">
                <a16:creationId xmlns:a16="http://schemas.microsoft.com/office/drawing/2014/main" id="{B3320208-19DF-68A6-6587-0BB107E9E797}"/>
              </a:ext>
            </a:extLst>
          </p:cNvPr>
          <p:cNvSpPr txBox="1"/>
          <p:nvPr/>
        </p:nvSpPr>
        <p:spPr>
          <a:xfrm>
            <a:off x="7012270" y="6396335"/>
            <a:ext cx="9849114" cy="461665"/>
          </a:xfrm>
          <a:prstGeom prst="rect">
            <a:avLst/>
          </a:prstGeom>
          <a:noFill/>
        </p:spPr>
        <p:txBody>
          <a:bodyPr wrap="square">
            <a:spAutoFit/>
          </a:bodyPr>
          <a:lstStyle/>
          <a:p>
            <a:pPr algn="l"/>
            <a:r>
              <a:rPr lang="tr-TR" sz="1200">
                <a:effectLst/>
              </a:rPr>
              <a:t>TÜRK TORAKS DERNEĞİ Astım Hastalığı –Hasta Eğitimi Sunumu 2020  </a:t>
            </a:r>
          </a:p>
          <a:p>
            <a:pPr algn="l"/>
            <a:r>
              <a:rPr lang="tr-TR" sz="1200">
                <a:effectLst/>
              </a:rPr>
              <a:t>https://www.toraks.org.tr/site/resources/library</a:t>
            </a:r>
            <a:endParaRPr lang="tr-TR" sz="1200"/>
          </a:p>
        </p:txBody>
      </p:sp>
    </p:spTree>
    <p:extLst>
      <p:ext uri="{BB962C8B-B14F-4D97-AF65-F5344CB8AC3E}">
        <p14:creationId xmlns:p14="http://schemas.microsoft.com/office/powerpoint/2010/main" val="217907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DBF5E0-41F0-9DBA-D019-AFD698B9EFFF}"/>
              </a:ext>
            </a:extLst>
          </p:cNvPr>
          <p:cNvSpPr>
            <a:spLocks noGrp="1"/>
          </p:cNvSpPr>
          <p:nvPr>
            <p:ph type="title"/>
          </p:nvPr>
        </p:nvSpPr>
        <p:spPr/>
        <p:txBody>
          <a:bodyPr/>
          <a:lstStyle/>
          <a:p>
            <a:r>
              <a:rPr lang="tr-TR" b="1"/>
              <a:t>TETİKLEYİCİLER</a:t>
            </a:r>
            <a:r>
              <a:rPr lang="tr-TR"/>
              <a:t> </a:t>
            </a:r>
            <a:r>
              <a:rPr lang="tr-TR" sz="3600"/>
              <a:t>( spesifik = allerjenler / Non spesifik ) </a:t>
            </a:r>
          </a:p>
        </p:txBody>
      </p:sp>
      <p:sp>
        <p:nvSpPr>
          <p:cNvPr id="3" name="İçerik Yer Tutucusu 2">
            <a:extLst>
              <a:ext uri="{FF2B5EF4-FFF2-40B4-BE49-F238E27FC236}">
                <a16:creationId xmlns:a16="http://schemas.microsoft.com/office/drawing/2014/main" id="{6CA08291-ABD7-9D9F-57DC-ADECCCCA1AE0}"/>
              </a:ext>
            </a:extLst>
          </p:cNvPr>
          <p:cNvSpPr>
            <a:spLocks noGrp="1"/>
          </p:cNvSpPr>
          <p:nvPr>
            <p:ph idx="1"/>
          </p:nvPr>
        </p:nvSpPr>
        <p:spPr/>
        <p:txBody>
          <a:bodyPr>
            <a:normAutofit/>
          </a:bodyPr>
          <a:lstStyle/>
          <a:p>
            <a:r>
              <a:rPr lang="tr-TR"/>
              <a:t>Solunum yollarının viral enfeksiyonları </a:t>
            </a:r>
          </a:p>
          <a:p>
            <a:r>
              <a:rPr lang="tr-TR"/>
              <a:t>Allerjenler (ev tozu akarı, polen, kedi, köpek, mesleksel , besin gibi) </a:t>
            </a:r>
          </a:p>
          <a:p>
            <a:r>
              <a:rPr lang="tr-TR"/>
              <a:t>Sigara dumanı , Hava kirliliği</a:t>
            </a:r>
          </a:p>
          <a:p>
            <a:r>
              <a:rPr lang="tr-TR"/>
              <a:t>Keskin kokular, kimyasallar, duman vs.  gibi çevresel ve mesleki</a:t>
            </a:r>
          </a:p>
          <a:p>
            <a:r>
              <a:rPr lang="tr-TR"/>
              <a:t>Egzersiz , Stres , Emosyonel durum değişiklikleri</a:t>
            </a:r>
          </a:p>
          <a:p>
            <a:r>
              <a:rPr lang="tr-TR"/>
              <a:t>Nonsteroidal antiinflamatuar ilaçlar </a:t>
            </a:r>
          </a:p>
          <a:p>
            <a:r>
              <a:rPr lang="tr-TR"/>
              <a:t>Gastroözefagual reflü </a:t>
            </a:r>
          </a:p>
          <a:p>
            <a:r>
              <a:rPr lang="tr-TR"/>
              <a:t>Rinit, nazal polip gibi üst hava yolu patolojileri</a:t>
            </a:r>
            <a:r>
              <a:rPr lang="tr-TR">
                <a:effectLst/>
              </a:rPr>
              <a:t>¹.</a:t>
            </a:r>
            <a:endParaRPr lang="tr-TR"/>
          </a:p>
        </p:txBody>
      </p:sp>
    </p:spTree>
    <p:extLst>
      <p:ext uri="{BB962C8B-B14F-4D97-AF65-F5344CB8AC3E}">
        <p14:creationId xmlns:p14="http://schemas.microsoft.com/office/powerpoint/2010/main" val="234188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FDC9E2-9AD3-D9B3-A5F2-2C625B48F91B}"/>
              </a:ext>
            </a:extLst>
          </p:cNvPr>
          <p:cNvSpPr>
            <a:spLocks noGrp="1"/>
          </p:cNvSpPr>
          <p:nvPr>
            <p:ph type="title"/>
          </p:nvPr>
        </p:nvSpPr>
        <p:spPr/>
        <p:txBody>
          <a:bodyPr/>
          <a:lstStyle/>
          <a:p>
            <a:pPr algn="ctr"/>
            <a:r>
              <a:rPr lang="tr-TR" b="1"/>
              <a:t>SEMPTOMLAR</a:t>
            </a:r>
          </a:p>
        </p:txBody>
      </p:sp>
      <p:sp>
        <p:nvSpPr>
          <p:cNvPr id="3" name="İçerik Yer Tutucusu 2">
            <a:extLst>
              <a:ext uri="{FF2B5EF4-FFF2-40B4-BE49-F238E27FC236}">
                <a16:creationId xmlns:a16="http://schemas.microsoft.com/office/drawing/2014/main" id="{65A2212F-FA1F-AAAE-B256-D3264E451AF6}"/>
              </a:ext>
            </a:extLst>
          </p:cNvPr>
          <p:cNvSpPr>
            <a:spLocks noGrp="1"/>
          </p:cNvSpPr>
          <p:nvPr>
            <p:ph idx="1"/>
          </p:nvPr>
        </p:nvSpPr>
        <p:spPr>
          <a:xfrm>
            <a:off x="838200" y="1825625"/>
            <a:ext cx="10515600" cy="4351338"/>
          </a:xfrm>
        </p:spPr>
        <p:txBody>
          <a:bodyPr/>
          <a:lstStyle/>
          <a:p>
            <a:r>
              <a:rPr lang="tr-TR" b="1"/>
              <a:t>NEFES DARLIĞI</a:t>
            </a:r>
            <a:r>
              <a:rPr lang="tr-TR"/>
              <a:t> : Tekrarlayan ve ataklar halinde , Daha çok gece ve/veya sabaha karşı</a:t>
            </a:r>
          </a:p>
          <a:p>
            <a:r>
              <a:rPr lang="tr-TR" b="1"/>
              <a:t>HIRILTI</a:t>
            </a:r>
            <a:r>
              <a:rPr lang="tr-TR"/>
              <a:t> / </a:t>
            </a:r>
            <a:r>
              <a:rPr lang="tr-TR" b="1"/>
              <a:t>HIŞILTI</a:t>
            </a:r>
            <a:r>
              <a:rPr lang="tr-TR"/>
              <a:t> /</a:t>
            </a:r>
            <a:r>
              <a:rPr lang="tr-TR" b="1"/>
              <a:t> ISLIK SESİ</a:t>
            </a:r>
            <a:r>
              <a:rPr lang="tr-TR"/>
              <a:t> : Nefes alıp verirken ortaya çıkar</a:t>
            </a:r>
          </a:p>
          <a:p>
            <a:r>
              <a:rPr lang="tr-TR" b="1"/>
              <a:t>GÖĞÜSTE BASKI HİSSİ </a:t>
            </a:r>
          </a:p>
          <a:p>
            <a:r>
              <a:rPr lang="tr-TR" b="1"/>
              <a:t>ÖKSÜRÜK</a:t>
            </a:r>
            <a:r>
              <a:rPr lang="tr-TR"/>
              <a:t> </a:t>
            </a:r>
            <a:r>
              <a:rPr lang="tr-TR">
                <a:effectLst/>
              </a:rPr>
              <a:t>¹.</a:t>
            </a:r>
            <a:endParaRPr lang="tr-TR"/>
          </a:p>
        </p:txBody>
      </p:sp>
    </p:spTree>
    <p:extLst>
      <p:ext uri="{BB962C8B-B14F-4D97-AF65-F5344CB8AC3E}">
        <p14:creationId xmlns:p14="http://schemas.microsoft.com/office/powerpoint/2010/main" val="154895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DC76A1-8FB8-0D64-CAE1-AD6E6A5E0CD9}"/>
              </a:ext>
            </a:extLst>
          </p:cNvPr>
          <p:cNvSpPr>
            <a:spLocks noGrp="1"/>
          </p:cNvSpPr>
          <p:nvPr>
            <p:ph type="title"/>
          </p:nvPr>
        </p:nvSpPr>
        <p:spPr/>
        <p:txBody>
          <a:bodyPr/>
          <a:lstStyle/>
          <a:p>
            <a:pPr algn="ctr"/>
            <a:r>
              <a:rPr lang="tr-TR" b="1"/>
              <a:t>Astım Tanısından Uzaklaştıran Semptomlar</a:t>
            </a:r>
          </a:p>
        </p:txBody>
      </p:sp>
      <p:sp>
        <p:nvSpPr>
          <p:cNvPr id="3" name="İçerik Yer Tutucusu 2">
            <a:extLst>
              <a:ext uri="{FF2B5EF4-FFF2-40B4-BE49-F238E27FC236}">
                <a16:creationId xmlns:a16="http://schemas.microsoft.com/office/drawing/2014/main" id="{2A8D1B45-44CC-1CA2-FE5E-F5B275B5750F}"/>
              </a:ext>
            </a:extLst>
          </p:cNvPr>
          <p:cNvSpPr>
            <a:spLocks noGrp="1"/>
          </p:cNvSpPr>
          <p:nvPr>
            <p:ph idx="1"/>
          </p:nvPr>
        </p:nvSpPr>
        <p:spPr>
          <a:xfrm>
            <a:off x="507041" y="1825625"/>
            <a:ext cx="11208844" cy="4351338"/>
          </a:xfrm>
        </p:spPr>
        <p:txBody>
          <a:bodyPr/>
          <a:lstStyle/>
          <a:p>
            <a:r>
              <a:rPr lang="tr-TR" b="1"/>
              <a:t>Tek başına öksürük</a:t>
            </a:r>
            <a:r>
              <a:rPr lang="tr-TR"/>
              <a:t> </a:t>
            </a:r>
          </a:p>
          <a:p>
            <a:r>
              <a:rPr lang="tr-TR" b="1"/>
              <a:t>Kronik balgam</a:t>
            </a:r>
            <a:r>
              <a:rPr lang="tr-TR"/>
              <a:t> </a:t>
            </a:r>
          </a:p>
          <a:p>
            <a:r>
              <a:rPr lang="tr-TR"/>
              <a:t>Nefes darlığına </a:t>
            </a:r>
            <a:r>
              <a:rPr lang="tr-TR" b="1"/>
              <a:t>halsizlik</a:t>
            </a:r>
            <a:r>
              <a:rPr lang="tr-TR"/>
              <a:t>, baş dönmesi, parestezi gibi semptomların eşliği</a:t>
            </a:r>
          </a:p>
          <a:p>
            <a:r>
              <a:rPr lang="tr-TR" b="1"/>
              <a:t>Göğüs ağrısı </a:t>
            </a:r>
            <a:r>
              <a:rPr lang="tr-TR"/>
              <a:t>varlığı</a:t>
            </a:r>
          </a:p>
          <a:p>
            <a:r>
              <a:rPr lang="tr-TR"/>
              <a:t>Egzersiz sonrası dispneye eşlik eden </a:t>
            </a:r>
            <a:r>
              <a:rPr lang="tr-TR" b="1"/>
              <a:t>stridor</a:t>
            </a:r>
            <a:r>
              <a:rPr lang="tr-TR"/>
              <a:t> olması</a:t>
            </a:r>
            <a:r>
              <a:rPr lang="tr-TR">
                <a:effectLst/>
              </a:rPr>
              <a:t>¹.</a:t>
            </a:r>
            <a:endParaRPr lang="tr-TR"/>
          </a:p>
        </p:txBody>
      </p:sp>
    </p:spTree>
    <p:extLst>
      <p:ext uri="{BB962C8B-B14F-4D97-AF65-F5344CB8AC3E}">
        <p14:creationId xmlns:p14="http://schemas.microsoft.com/office/powerpoint/2010/main" val="294082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038B24-DA4F-6CC3-11CF-994A0C28A41A}"/>
              </a:ext>
            </a:extLst>
          </p:cNvPr>
          <p:cNvSpPr>
            <a:spLocks noGrp="1"/>
          </p:cNvSpPr>
          <p:nvPr>
            <p:ph type="title"/>
          </p:nvPr>
        </p:nvSpPr>
        <p:spPr>
          <a:xfrm>
            <a:off x="697954" y="127787"/>
            <a:ext cx="10515600" cy="1325563"/>
          </a:xfrm>
        </p:spPr>
        <p:txBody>
          <a:bodyPr/>
          <a:lstStyle/>
          <a:p>
            <a:pPr algn="ctr"/>
            <a:r>
              <a:rPr lang="tr-TR" b="1"/>
              <a:t>FİZİK MUAYENE </a:t>
            </a:r>
          </a:p>
        </p:txBody>
      </p:sp>
      <p:sp>
        <p:nvSpPr>
          <p:cNvPr id="3" name="İçerik Yer Tutucusu 2">
            <a:extLst>
              <a:ext uri="{FF2B5EF4-FFF2-40B4-BE49-F238E27FC236}">
                <a16:creationId xmlns:a16="http://schemas.microsoft.com/office/drawing/2014/main" id="{CDDD694A-239C-ED7F-CA55-6274691807DA}"/>
              </a:ext>
            </a:extLst>
          </p:cNvPr>
          <p:cNvSpPr>
            <a:spLocks noGrp="1"/>
          </p:cNvSpPr>
          <p:nvPr>
            <p:ph idx="1"/>
          </p:nvPr>
        </p:nvSpPr>
        <p:spPr>
          <a:xfrm>
            <a:off x="838200" y="1453350"/>
            <a:ext cx="10515600" cy="4351338"/>
          </a:xfrm>
        </p:spPr>
        <p:txBody>
          <a:bodyPr/>
          <a:lstStyle/>
          <a:p>
            <a:r>
              <a:rPr lang="tr-TR"/>
              <a:t>Dispneik görünüm, </a:t>
            </a:r>
          </a:p>
          <a:p>
            <a:r>
              <a:rPr lang="tr-TR"/>
              <a:t>Yardımcı solunum kaslarının solunuma katılması, </a:t>
            </a:r>
          </a:p>
          <a:p>
            <a:r>
              <a:rPr lang="tr-TR"/>
              <a:t>Siyanoz, </a:t>
            </a:r>
          </a:p>
          <a:p>
            <a:r>
              <a:rPr lang="tr-TR"/>
              <a:t>Ekspiryumda uzama, </a:t>
            </a:r>
          </a:p>
          <a:p>
            <a:r>
              <a:rPr lang="tr-TR"/>
              <a:t>Ronküs, hışıltı, </a:t>
            </a:r>
          </a:p>
          <a:p>
            <a:r>
              <a:rPr lang="tr-TR"/>
              <a:t>Takipne, </a:t>
            </a:r>
          </a:p>
          <a:p>
            <a:r>
              <a:rPr lang="tr-TR"/>
              <a:t>Solunum seslerinde azalma</a:t>
            </a:r>
            <a:r>
              <a:rPr lang="tr-TR">
                <a:effectLst/>
              </a:rPr>
              <a:t>¹.</a:t>
            </a:r>
            <a:endParaRPr lang="tr-TR"/>
          </a:p>
        </p:txBody>
      </p:sp>
      <p:sp>
        <p:nvSpPr>
          <p:cNvPr id="4" name="Dikdörtgen: Yuvarlatılmış Köşeler 3">
            <a:extLst>
              <a:ext uri="{FF2B5EF4-FFF2-40B4-BE49-F238E27FC236}">
                <a16:creationId xmlns:a16="http://schemas.microsoft.com/office/drawing/2014/main" id="{3137CC3B-B3C3-90A3-5D45-8813AE49E9C6}"/>
              </a:ext>
            </a:extLst>
          </p:cNvPr>
          <p:cNvSpPr/>
          <p:nvPr/>
        </p:nvSpPr>
        <p:spPr>
          <a:xfrm>
            <a:off x="1326938" y="5458590"/>
            <a:ext cx="9471958" cy="8524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Astımda F.M. Tanı koydurucu değildir , Atak dışında tamamen normal olabilir (1) </a:t>
            </a:r>
          </a:p>
        </p:txBody>
      </p:sp>
    </p:spTree>
    <p:extLst>
      <p:ext uri="{BB962C8B-B14F-4D97-AF65-F5344CB8AC3E}">
        <p14:creationId xmlns:p14="http://schemas.microsoft.com/office/powerpoint/2010/main" val="230157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585218-CF56-AAD5-EBAA-9F692EF85CDC}"/>
              </a:ext>
            </a:extLst>
          </p:cNvPr>
          <p:cNvSpPr>
            <a:spLocks noGrp="1"/>
          </p:cNvSpPr>
          <p:nvPr>
            <p:ph type="title"/>
          </p:nvPr>
        </p:nvSpPr>
        <p:spPr/>
        <p:txBody>
          <a:bodyPr/>
          <a:lstStyle/>
          <a:p>
            <a:pPr algn="ctr"/>
            <a:r>
              <a:rPr lang="tr-TR" b="1"/>
              <a:t>FİZİK MUAYENE</a:t>
            </a:r>
          </a:p>
        </p:txBody>
      </p:sp>
      <p:sp>
        <p:nvSpPr>
          <p:cNvPr id="3" name="İçerik Yer Tutucusu 2">
            <a:extLst>
              <a:ext uri="{FF2B5EF4-FFF2-40B4-BE49-F238E27FC236}">
                <a16:creationId xmlns:a16="http://schemas.microsoft.com/office/drawing/2014/main" id="{06486949-16B2-6A48-9264-B91992F99D2D}"/>
              </a:ext>
            </a:extLst>
          </p:cNvPr>
          <p:cNvSpPr>
            <a:spLocks noGrp="1"/>
          </p:cNvSpPr>
          <p:nvPr>
            <p:ph idx="1"/>
          </p:nvPr>
        </p:nvSpPr>
        <p:spPr/>
        <p:txBody>
          <a:bodyPr>
            <a:normAutofit/>
          </a:bodyPr>
          <a:lstStyle/>
          <a:p>
            <a:r>
              <a:rPr lang="tr-TR" b="1"/>
              <a:t>Atağın şiddeti ile ilgili vital bulguları</a:t>
            </a:r>
            <a:r>
              <a:rPr lang="tr-TR"/>
              <a:t> (bilinç durumu, vücut ısısı, kalp </a:t>
            </a:r>
          </a:p>
          <a:p>
            <a:pPr marL="0" indent="0">
              <a:buNone/>
            </a:pPr>
            <a:r>
              <a:rPr lang="tr-TR"/>
              <a:t>atım hızı, solunum sayısı, kan basıncı vb.) değerlendirilir </a:t>
            </a:r>
          </a:p>
          <a:p>
            <a:r>
              <a:rPr lang="tr-TR" b="1"/>
              <a:t>Komplike durumları</a:t>
            </a:r>
            <a:r>
              <a:rPr lang="tr-TR"/>
              <a:t> (anafilaksi, pnömoni, pnömotoraks vb.) ayırt et. </a:t>
            </a:r>
          </a:p>
          <a:p>
            <a:r>
              <a:rPr lang="tr-TR" b="1"/>
              <a:t>Akut nefes darlığı yapabilecek diğer sebepler </a:t>
            </a:r>
            <a:r>
              <a:rPr lang="tr-TR"/>
              <a:t>(kalp yetmezliği, üst </a:t>
            </a:r>
          </a:p>
          <a:p>
            <a:pPr marL="0" indent="0">
              <a:buNone/>
            </a:pPr>
            <a:r>
              <a:rPr lang="tr-TR"/>
              <a:t>hava yolu disfonksiyonu, pulmoner emboli, yabancı cisim , akut </a:t>
            </a:r>
          </a:p>
          <a:p>
            <a:pPr marL="0" indent="0">
              <a:buNone/>
            </a:pPr>
            <a:r>
              <a:rPr lang="tr-TR"/>
              <a:t>epiglottit , vokal kord disfonksşyonu vb.) yönünden araştırılır.</a:t>
            </a:r>
          </a:p>
          <a:p>
            <a:pPr marL="0" indent="0">
              <a:buNone/>
            </a:pPr>
            <a:endParaRPr lang="tr-TR" sz="1300"/>
          </a:p>
          <a:p>
            <a:pPr marL="0" indent="0">
              <a:buNone/>
            </a:pPr>
            <a:endParaRPr lang="tr-TR"/>
          </a:p>
        </p:txBody>
      </p:sp>
    </p:spTree>
    <p:extLst>
      <p:ext uri="{BB962C8B-B14F-4D97-AF65-F5344CB8AC3E}">
        <p14:creationId xmlns:p14="http://schemas.microsoft.com/office/powerpoint/2010/main" val="73401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36520-2147-9024-C361-F0F93B6BC2EE}"/>
              </a:ext>
            </a:extLst>
          </p:cNvPr>
          <p:cNvSpPr>
            <a:spLocks noGrp="1"/>
          </p:cNvSpPr>
          <p:nvPr>
            <p:ph type="title"/>
          </p:nvPr>
        </p:nvSpPr>
        <p:spPr/>
        <p:txBody>
          <a:bodyPr/>
          <a:lstStyle/>
          <a:p>
            <a:pPr algn="ctr"/>
            <a:r>
              <a:rPr lang="tr-TR" b="1"/>
              <a:t>OBJEKTİF ÖLÇÜMLER</a:t>
            </a:r>
          </a:p>
        </p:txBody>
      </p:sp>
      <p:sp>
        <p:nvSpPr>
          <p:cNvPr id="3" name="İçerik Yer Tutucusu 2">
            <a:extLst>
              <a:ext uri="{FF2B5EF4-FFF2-40B4-BE49-F238E27FC236}">
                <a16:creationId xmlns:a16="http://schemas.microsoft.com/office/drawing/2014/main" id="{5670E451-6CEE-D0B6-3DEB-11B5AA682B18}"/>
              </a:ext>
            </a:extLst>
          </p:cNvPr>
          <p:cNvSpPr>
            <a:spLocks noGrp="1"/>
          </p:cNvSpPr>
          <p:nvPr>
            <p:ph idx="1"/>
          </p:nvPr>
        </p:nvSpPr>
        <p:spPr/>
        <p:txBody>
          <a:bodyPr/>
          <a:lstStyle/>
          <a:p>
            <a:r>
              <a:rPr lang="tr-TR" b="1"/>
              <a:t>Nabız oksimetri:</a:t>
            </a:r>
            <a:r>
              <a:rPr lang="tr-TR"/>
              <a:t> Oksijen satürasyonu %90’ın altında ise dikkat et, </a:t>
            </a:r>
          </a:p>
          <a:p>
            <a:pPr marL="0" indent="0">
              <a:buNone/>
            </a:pPr>
            <a:r>
              <a:rPr lang="tr-TR"/>
              <a:t>agresif tedavi ihtiyacını gösterir. </a:t>
            </a:r>
          </a:p>
          <a:p>
            <a:r>
              <a:rPr lang="tr-TR" b="1"/>
              <a:t>PEF (Zirve ekspiratuar akım hızı)</a:t>
            </a:r>
            <a:r>
              <a:rPr lang="tr-TR"/>
              <a:t>:  Atak ciddiyetinin değerlendirilmesinde önemlidir, mümkünse </a:t>
            </a:r>
          </a:p>
          <a:p>
            <a:pPr marL="0" indent="0">
              <a:buNone/>
            </a:pPr>
            <a:r>
              <a:rPr lang="tr-TR" u="sng"/>
              <a:t>kişinin en iyi değeri</a:t>
            </a:r>
            <a:r>
              <a:rPr lang="tr-TR"/>
              <a:t>nin üzerinden değerlendir.</a:t>
            </a:r>
          </a:p>
        </p:txBody>
      </p:sp>
    </p:spTree>
    <p:extLst>
      <p:ext uri="{BB962C8B-B14F-4D97-AF65-F5344CB8AC3E}">
        <p14:creationId xmlns:p14="http://schemas.microsoft.com/office/powerpoint/2010/main" val="258997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6BE017-3630-B190-3600-8EAEF8DA8F40}"/>
              </a:ext>
            </a:extLst>
          </p:cNvPr>
          <p:cNvSpPr>
            <a:spLocks noGrp="1"/>
          </p:cNvSpPr>
          <p:nvPr>
            <p:ph type="title"/>
          </p:nvPr>
        </p:nvSpPr>
        <p:spPr/>
        <p:txBody>
          <a:bodyPr/>
          <a:lstStyle/>
          <a:p>
            <a:pPr algn="ctr"/>
            <a:r>
              <a:rPr lang="tr-TR" b="1"/>
              <a:t>Solunum Fonksiyon Testleri </a:t>
            </a:r>
          </a:p>
        </p:txBody>
      </p:sp>
      <p:sp>
        <p:nvSpPr>
          <p:cNvPr id="3" name="İçerik Yer Tutucusu 2">
            <a:extLst>
              <a:ext uri="{FF2B5EF4-FFF2-40B4-BE49-F238E27FC236}">
                <a16:creationId xmlns:a16="http://schemas.microsoft.com/office/drawing/2014/main" id="{8A50FF99-5510-E399-B23B-16F90685F81A}"/>
              </a:ext>
            </a:extLst>
          </p:cNvPr>
          <p:cNvSpPr>
            <a:spLocks noGrp="1"/>
          </p:cNvSpPr>
          <p:nvPr>
            <p:ph idx="1"/>
          </p:nvPr>
        </p:nvSpPr>
        <p:spPr>
          <a:xfrm>
            <a:off x="838200" y="1825625"/>
            <a:ext cx="11353800" cy="4351338"/>
          </a:xfrm>
        </p:spPr>
        <p:txBody>
          <a:bodyPr/>
          <a:lstStyle/>
          <a:p>
            <a:r>
              <a:rPr lang="tr-TR" b="1"/>
              <a:t>Spirometri</a:t>
            </a:r>
            <a:r>
              <a:rPr lang="tr-TR"/>
              <a:t> (SFT ve reverzibilite) </a:t>
            </a:r>
          </a:p>
          <a:p>
            <a:r>
              <a:rPr lang="tr-TR" b="1"/>
              <a:t>Bronş provokasyon testleri</a:t>
            </a:r>
            <a:r>
              <a:rPr lang="tr-TR"/>
              <a:t> </a:t>
            </a:r>
          </a:p>
          <a:p>
            <a:r>
              <a:rPr lang="tr-TR" b="1"/>
              <a:t>PEF (Zirve ekspiratuar akım hızı) </a:t>
            </a:r>
            <a:r>
              <a:rPr lang="tr-TR"/>
              <a:t>takibi</a:t>
            </a:r>
            <a:r>
              <a:rPr lang="tr-TR">
                <a:effectLst/>
              </a:rPr>
              <a:t>¹.</a:t>
            </a:r>
            <a:endParaRPr lang="tr-TR"/>
          </a:p>
        </p:txBody>
      </p:sp>
    </p:spTree>
    <p:extLst>
      <p:ext uri="{BB962C8B-B14F-4D97-AF65-F5344CB8AC3E}">
        <p14:creationId xmlns:p14="http://schemas.microsoft.com/office/powerpoint/2010/main" val="298229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E92D8E-7F0E-9000-9B4A-AD7F2CCFC53C}"/>
              </a:ext>
            </a:extLst>
          </p:cNvPr>
          <p:cNvSpPr>
            <a:spLocks noGrp="1"/>
          </p:cNvSpPr>
          <p:nvPr>
            <p:ph type="title"/>
          </p:nvPr>
        </p:nvSpPr>
        <p:spPr>
          <a:xfrm>
            <a:off x="913717" y="-109552"/>
            <a:ext cx="10515600" cy="1325563"/>
          </a:xfrm>
        </p:spPr>
        <p:txBody>
          <a:bodyPr/>
          <a:lstStyle/>
          <a:p>
            <a:pPr algn="ctr"/>
            <a:r>
              <a:rPr lang="tr-TR" b="1"/>
              <a:t>SPİROMETRİ</a:t>
            </a:r>
            <a:r>
              <a:rPr lang="tr-TR"/>
              <a:t> </a:t>
            </a:r>
          </a:p>
        </p:txBody>
      </p:sp>
      <p:sp>
        <p:nvSpPr>
          <p:cNvPr id="3" name="İçerik Yer Tutucusu 2">
            <a:extLst>
              <a:ext uri="{FF2B5EF4-FFF2-40B4-BE49-F238E27FC236}">
                <a16:creationId xmlns:a16="http://schemas.microsoft.com/office/drawing/2014/main" id="{F334A505-B19E-606F-E041-876330D7F7D9}"/>
              </a:ext>
            </a:extLst>
          </p:cNvPr>
          <p:cNvSpPr>
            <a:spLocks noGrp="1"/>
          </p:cNvSpPr>
          <p:nvPr>
            <p:ph idx="1"/>
          </p:nvPr>
        </p:nvSpPr>
        <p:spPr>
          <a:xfrm>
            <a:off x="762683" y="841474"/>
            <a:ext cx="10515600" cy="5445158"/>
          </a:xfrm>
        </p:spPr>
        <p:txBody>
          <a:bodyPr>
            <a:normAutofit/>
          </a:bodyPr>
          <a:lstStyle/>
          <a:p>
            <a:r>
              <a:rPr lang="tr-TR" b="0" i="0">
                <a:solidFill>
                  <a:srgbClr val="212121"/>
                </a:solidFill>
                <a:effectLst/>
                <a:latin typeface="Cambria" panose="02040503050406030204" pitchFamily="18" charset="0"/>
              </a:rPr>
              <a:t>Spirometri, en yaygın kullanılan solunum fonksiyon testi (SFT)’dir. </a:t>
            </a:r>
          </a:p>
          <a:p>
            <a:r>
              <a:rPr lang="tr-TR" b="0" i="0">
                <a:solidFill>
                  <a:srgbClr val="212121"/>
                </a:solidFill>
                <a:effectLst/>
                <a:latin typeface="Cambria" panose="02040503050406030204" pitchFamily="18" charset="0"/>
              </a:rPr>
              <a:t>Soluk alıp verme sırasında oluşan akım ya da volüm değişikliklerinin zamanın türevi olarak ölçülmesi esasına dayanan fizyolojik bir testtir [</a:t>
            </a:r>
            <a:r>
              <a:rPr lang="tr-TR" b="0" i="0" u="sng">
                <a:solidFill>
                  <a:srgbClr val="376FAA"/>
                </a:solidFill>
                <a:effectLst/>
                <a:latin typeface="Cambria" panose="02040503050406030204" pitchFamily="18" charset="0"/>
                <a:hlinkClick r:id="rId2"/>
              </a:rPr>
              <a:t>1</a:t>
            </a:r>
            <a:r>
              <a:rPr lang="tr-TR" b="0" i="0">
                <a:solidFill>
                  <a:srgbClr val="212121"/>
                </a:solidFill>
                <a:effectLst/>
                <a:latin typeface="Cambria" panose="02040503050406030204" pitchFamily="18" charset="0"/>
              </a:rPr>
              <a:t>–</a:t>
            </a:r>
            <a:r>
              <a:rPr lang="tr-TR" b="0" i="0" u="sng">
                <a:solidFill>
                  <a:srgbClr val="376FAA"/>
                </a:solidFill>
                <a:effectLst/>
                <a:latin typeface="Cambria" panose="02040503050406030204" pitchFamily="18" charset="0"/>
                <a:hlinkClick r:id="rId3"/>
              </a:rPr>
              <a:t>3</a:t>
            </a:r>
            <a:r>
              <a:rPr lang="tr-TR" b="0" i="0">
                <a:solidFill>
                  <a:srgbClr val="212121"/>
                </a:solidFill>
                <a:effectLst/>
                <a:latin typeface="Cambria" panose="02040503050406030204" pitchFamily="18" charset="0"/>
              </a:rPr>
              <a:t>]. </a:t>
            </a:r>
          </a:p>
          <a:p>
            <a:r>
              <a:rPr lang="tr-TR" b="0" i="0">
                <a:solidFill>
                  <a:srgbClr val="212121"/>
                </a:solidFill>
                <a:effectLst/>
                <a:latin typeface="Cambria" panose="02040503050406030204" pitchFamily="18" charset="0"/>
              </a:rPr>
              <a:t>Spirometri uygulaması sırasında kullanılan standart manevra, </a:t>
            </a:r>
            <a:r>
              <a:rPr lang="tr-TR" b="1" i="0">
                <a:solidFill>
                  <a:srgbClr val="212121"/>
                </a:solidFill>
                <a:effectLst/>
                <a:latin typeface="Cambria" panose="02040503050406030204" pitchFamily="18" charset="0"/>
              </a:rPr>
              <a:t>zorlu ekspirasyon</a:t>
            </a:r>
            <a:r>
              <a:rPr lang="tr-TR" b="0" i="0">
                <a:solidFill>
                  <a:srgbClr val="212121"/>
                </a:solidFill>
                <a:effectLst/>
                <a:latin typeface="Cambria" panose="02040503050406030204" pitchFamily="18" charset="0"/>
              </a:rPr>
              <a:t>  olarak da adlandırılır; </a:t>
            </a:r>
          </a:p>
          <a:p>
            <a:r>
              <a:rPr lang="tr-TR" b="0" i="0">
                <a:solidFill>
                  <a:srgbClr val="212121"/>
                </a:solidFill>
                <a:effectLst/>
                <a:latin typeface="Cambria" panose="02040503050406030204" pitchFamily="18" charset="0"/>
              </a:rPr>
              <a:t>Zorlu ekspirasyon manevrası ile en sık ölçülen spirometrik parametreler; </a:t>
            </a:r>
            <a:r>
              <a:rPr lang="tr-TR" b="1" i="0">
                <a:solidFill>
                  <a:srgbClr val="212121"/>
                </a:solidFill>
                <a:effectLst/>
                <a:latin typeface="Cambria" panose="02040503050406030204" pitchFamily="18" charset="0"/>
              </a:rPr>
              <a:t>vital kapasite (VC), zorlu vital kapasite (FVC), zorlu ekspirasyon volümü (FEV), zorlu ekspirasyon akım hızı (FEF), tepe akım hızı (PEF)</a:t>
            </a:r>
            <a:r>
              <a:rPr lang="tr-TR" b="0" i="0">
                <a:solidFill>
                  <a:srgbClr val="212121"/>
                </a:solidFill>
                <a:effectLst/>
                <a:latin typeface="Cambria" panose="02040503050406030204" pitchFamily="18" charset="0"/>
              </a:rPr>
              <a:t>’dır.</a:t>
            </a:r>
          </a:p>
          <a:p>
            <a:r>
              <a:rPr lang="tr-TR" b="1"/>
              <a:t>FEV1/FVC &lt;%75</a:t>
            </a:r>
            <a:r>
              <a:rPr lang="tr-TR"/>
              <a:t> : hava yolu obstrüksiyonu varlığı’ni gösterir</a:t>
            </a:r>
          </a:p>
          <a:p>
            <a:endParaRPr lang="tr-TR"/>
          </a:p>
        </p:txBody>
      </p:sp>
      <p:sp>
        <p:nvSpPr>
          <p:cNvPr id="4" name="Metin kutusu 3">
            <a:extLst>
              <a:ext uri="{FF2B5EF4-FFF2-40B4-BE49-F238E27FC236}">
                <a16:creationId xmlns:a16="http://schemas.microsoft.com/office/drawing/2014/main" id="{296DCC2A-17FB-818D-AFF6-D95A1BD97182}"/>
              </a:ext>
            </a:extLst>
          </p:cNvPr>
          <p:cNvSpPr txBox="1"/>
          <p:nvPr/>
        </p:nvSpPr>
        <p:spPr>
          <a:xfrm>
            <a:off x="107881" y="6106070"/>
            <a:ext cx="12244502" cy="646331"/>
          </a:xfrm>
          <a:prstGeom prst="rect">
            <a:avLst/>
          </a:prstGeom>
          <a:noFill/>
        </p:spPr>
        <p:txBody>
          <a:bodyPr wrap="square" rtlCol="0">
            <a:spAutoFit/>
          </a:bodyPr>
          <a:lstStyle/>
          <a:p>
            <a:pPr algn="l"/>
            <a:r>
              <a:rPr lang="tr-TR" b="0" i="0">
                <a:solidFill>
                  <a:srgbClr val="030303"/>
                </a:solidFill>
                <a:effectLst/>
                <a:latin typeface="Arial" panose="020B0604020202020204" pitchFamily="34" charset="0"/>
              </a:rPr>
              <a:t>Ulubay G, Görek Dilektaşlı A, Börekçi Ş, et al. Türk Toraks Derneği Uzlaşı Raporu: Spirometrinin Yorumlanması. Türk Torak J 2019; 20(1): 69-89.</a:t>
            </a:r>
            <a:endParaRPr lang="tr-TR"/>
          </a:p>
        </p:txBody>
      </p:sp>
    </p:spTree>
    <p:extLst>
      <p:ext uri="{BB962C8B-B14F-4D97-AF65-F5344CB8AC3E}">
        <p14:creationId xmlns:p14="http://schemas.microsoft.com/office/powerpoint/2010/main" val="337362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0409D87-9D7E-936E-D1D2-166A11F32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29" y="93956"/>
            <a:ext cx="5348942" cy="5418667"/>
          </a:xfrm>
          <a:prstGeom prst="rect">
            <a:avLst/>
          </a:prstGeom>
        </p:spPr>
      </p:pic>
      <p:sp>
        <p:nvSpPr>
          <p:cNvPr id="6" name="Metin kutusu 5">
            <a:extLst>
              <a:ext uri="{FF2B5EF4-FFF2-40B4-BE49-F238E27FC236}">
                <a16:creationId xmlns:a16="http://schemas.microsoft.com/office/drawing/2014/main" id="{8ABBF572-9836-5F72-6CD3-B9B41A8B829B}"/>
              </a:ext>
            </a:extLst>
          </p:cNvPr>
          <p:cNvSpPr txBox="1"/>
          <p:nvPr/>
        </p:nvSpPr>
        <p:spPr>
          <a:xfrm>
            <a:off x="1893312" y="5512623"/>
            <a:ext cx="8776126" cy="369332"/>
          </a:xfrm>
          <a:prstGeom prst="rect">
            <a:avLst/>
          </a:prstGeom>
          <a:noFill/>
        </p:spPr>
        <p:txBody>
          <a:bodyPr wrap="square">
            <a:spAutoFit/>
          </a:bodyPr>
          <a:lstStyle/>
          <a:p>
            <a:r>
              <a:rPr lang="tr-TR" sz="1800" b="1"/>
              <a:t> ( Maksimal ekspiratuvar ve inspiratuvar ) </a:t>
            </a:r>
            <a:r>
              <a:rPr lang="tr-TR" sz="1800" b="1">
                <a:solidFill>
                  <a:srgbClr val="C00000"/>
                </a:solidFill>
              </a:rPr>
              <a:t>Akım-volüm halkası </a:t>
            </a:r>
            <a:r>
              <a:rPr lang="tr-TR" sz="1800" b="1"/>
              <a:t>normal görünümü</a:t>
            </a:r>
            <a:endParaRPr lang="tr-TR"/>
          </a:p>
        </p:txBody>
      </p:sp>
      <p:sp>
        <p:nvSpPr>
          <p:cNvPr id="8" name="Metin kutusu 7">
            <a:extLst>
              <a:ext uri="{FF2B5EF4-FFF2-40B4-BE49-F238E27FC236}">
                <a16:creationId xmlns:a16="http://schemas.microsoft.com/office/drawing/2014/main" id="{83F51016-EA2B-90C9-760E-4ADE5ACB01EB}"/>
              </a:ext>
            </a:extLst>
          </p:cNvPr>
          <p:cNvSpPr txBox="1"/>
          <p:nvPr/>
        </p:nvSpPr>
        <p:spPr>
          <a:xfrm>
            <a:off x="107881" y="6106070"/>
            <a:ext cx="12244502" cy="646331"/>
          </a:xfrm>
          <a:prstGeom prst="rect">
            <a:avLst/>
          </a:prstGeom>
          <a:noFill/>
        </p:spPr>
        <p:txBody>
          <a:bodyPr wrap="square" rtlCol="0">
            <a:spAutoFit/>
          </a:bodyPr>
          <a:lstStyle/>
          <a:p>
            <a:pPr algn="l"/>
            <a:r>
              <a:rPr lang="tr-TR" b="0" i="0">
                <a:solidFill>
                  <a:srgbClr val="030303"/>
                </a:solidFill>
                <a:effectLst/>
                <a:latin typeface="Arial" panose="020B0604020202020204" pitchFamily="34" charset="0"/>
              </a:rPr>
              <a:t>Ulubay G, Görek Dilektaşlı A, Börekçi Ş, et al. Türk Toraks Derneği Uzlaşı Raporu: Spirometrinin Yorumlanması. Türk Torak J 2019; 20(1): 69-89.</a:t>
            </a:r>
            <a:endParaRPr lang="tr-TR"/>
          </a:p>
        </p:txBody>
      </p:sp>
      <p:sp>
        <p:nvSpPr>
          <p:cNvPr id="10" name="Metin kutusu 9">
            <a:extLst>
              <a:ext uri="{FF2B5EF4-FFF2-40B4-BE49-F238E27FC236}">
                <a16:creationId xmlns:a16="http://schemas.microsoft.com/office/drawing/2014/main" id="{9590217D-2BF9-E064-3026-F87D1B118D9B}"/>
              </a:ext>
            </a:extLst>
          </p:cNvPr>
          <p:cNvSpPr txBox="1"/>
          <p:nvPr/>
        </p:nvSpPr>
        <p:spPr>
          <a:xfrm>
            <a:off x="6655885" y="477255"/>
            <a:ext cx="5536115" cy="646331"/>
          </a:xfrm>
          <a:prstGeom prst="rect">
            <a:avLst/>
          </a:prstGeom>
          <a:noFill/>
        </p:spPr>
        <p:txBody>
          <a:bodyPr wrap="square" rtlCol="0">
            <a:spAutoFit/>
          </a:bodyPr>
          <a:lstStyle/>
          <a:p>
            <a:pPr algn="l"/>
            <a:r>
              <a:rPr lang="tr-TR">
                <a:solidFill>
                  <a:schemeClr val="accent1"/>
                </a:solidFill>
              </a:rPr>
              <a:t>PEF ( Zorlu Ekspiratuvar Volüm ) : </a:t>
            </a:r>
          </a:p>
          <a:p>
            <a:pPr algn="l"/>
            <a:r>
              <a:rPr lang="tr-TR">
                <a:solidFill>
                  <a:schemeClr val="accent1"/>
                </a:solidFill>
              </a:rPr>
              <a:t>Obstrüksiyonun şiddeti arttıkça PEF azalır</a:t>
            </a:r>
          </a:p>
        </p:txBody>
      </p:sp>
      <p:sp>
        <p:nvSpPr>
          <p:cNvPr id="11" name="Metin kutusu 10">
            <a:extLst>
              <a:ext uri="{FF2B5EF4-FFF2-40B4-BE49-F238E27FC236}">
                <a16:creationId xmlns:a16="http://schemas.microsoft.com/office/drawing/2014/main" id="{A915F86A-A788-F9D4-4A31-BECE1F0AA07D}"/>
              </a:ext>
            </a:extLst>
          </p:cNvPr>
          <p:cNvSpPr txBox="1"/>
          <p:nvPr/>
        </p:nvSpPr>
        <p:spPr>
          <a:xfrm>
            <a:off x="8878613" y="1765801"/>
            <a:ext cx="3313387" cy="2031325"/>
          </a:xfrm>
          <a:prstGeom prst="rect">
            <a:avLst/>
          </a:prstGeom>
          <a:noFill/>
        </p:spPr>
        <p:txBody>
          <a:bodyPr wrap="square" rtlCol="0">
            <a:spAutoFit/>
          </a:bodyPr>
          <a:lstStyle/>
          <a:p>
            <a:pPr algn="l"/>
            <a:r>
              <a:rPr lang="tr-TR">
                <a:solidFill>
                  <a:schemeClr val="accent1"/>
                </a:solidFill>
              </a:rPr>
              <a:t>Astım ve kronik bronşit gibi intratorasik havayolları obstrüksiyonu bulunan hastalıklarda ekspiratuvar eğri önce lineer özelliğini kaybedip kürvilineer görünüm alır</a:t>
            </a:r>
          </a:p>
          <a:p>
            <a:pPr algn="l"/>
            <a:r>
              <a:rPr lang="tr-TR">
                <a:solidFill>
                  <a:schemeClr val="accent1"/>
                </a:solidFill>
              </a:rPr>
              <a:t>(FEV1 düşer) </a:t>
            </a:r>
          </a:p>
        </p:txBody>
      </p:sp>
    </p:spTree>
    <p:extLst>
      <p:ext uri="{BB962C8B-B14F-4D97-AF65-F5344CB8AC3E}">
        <p14:creationId xmlns:p14="http://schemas.microsoft.com/office/powerpoint/2010/main" val="121292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D2317A-BCF4-8BA7-6F99-C3103C4583C1}"/>
              </a:ext>
            </a:extLst>
          </p:cNvPr>
          <p:cNvSpPr>
            <a:spLocks noGrp="1"/>
          </p:cNvSpPr>
          <p:nvPr>
            <p:ph type="title"/>
          </p:nvPr>
        </p:nvSpPr>
        <p:spPr/>
        <p:txBody>
          <a:bodyPr/>
          <a:lstStyle/>
          <a:p>
            <a:pPr algn="ctr"/>
            <a:r>
              <a:rPr lang="tr-TR" b="1"/>
              <a:t>AMAÇLAR</a:t>
            </a:r>
            <a:r>
              <a:rPr lang="tr-TR"/>
              <a:t> </a:t>
            </a:r>
          </a:p>
        </p:txBody>
      </p:sp>
      <p:sp>
        <p:nvSpPr>
          <p:cNvPr id="3" name="İçerik Yer Tutucusu 2">
            <a:extLst>
              <a:ext uri="{FF2B5EF4-FFF2-40B4-BE49-F238E27FC236}">
                <a16:creationId xmlns:a16="http://schemas.microsoft.com/office/drawing/2014/main" id="{716D2B8E-063F-A9A8-75D8-308D75222A38}"/>
              </a:ext>
            </a:extLst>
          </p:cNvPr>
          <p:cNvSpPr>
            <a:spLocks noGrp="1"/>
          </p:cNvSpPr>
          <p:nvPr>
            <p:ph idx="1"/>
          </p:nvPr>
        </p:nvSpPr>
        <p:spPr/>
        <p:txBody>
          <a:bodyPr/>
          <a:lstStyle/>
          <a:p>
            <a:r>
              <a:rPr lang="tr-TR"/>
              <a:t> Astımın tanımı, </a:t>
            </a:r>
          </a:p>
          <a:p>
            <a:r>
              <a:rPr lang="tr-TR"/>
              <a:t>Tanısı</a:t>
            </a:r>
          </a:p>
          <a:p>
            <a:r>
              <a:rPr lang="tr-TR"/>
              <a:t>Risk faktörleri  ve tetikleyiciler </a:t>
            </a:r>
          </a:p>
          <a:p>
            <a:r>
              <a:rPr lang="tr-TR"/>
              <a:t>İlaç tedavisi  ve ilaç dışı tedaviler </a:t>
            </a:r>
          </a:p>
          <a:p>
            <a:r>
              <a:rPr lang="tr-TR"/>
              <a:t>Sevk kriterleri </a:t>
            </a:r>
          </a:p>
          <a:p>
            <a:r>
              <a:rPr lang="tr-TR"/>
              <a:t>Astım atağı, değerlendirmesi ve tedavisi </a:t>
            </a:r>
          </a:p>
          <a:p>
            <a:r>
              <a:rPr lang="tr-TR"/>
              <a:t>İzlem standartları .</a:t>
            </a:r>
          </a:p>
        </p:txBody>
      </p:sp>
    </p:spTree>
    <p:extLst>
      <p:ext uri="{BB962C8B-B14F-4D97-AF65-F5344CB8AC3E}">
        <p14:creationId xmlns:p14="http://schemas.microsoft.com/office/powerpoint/2010/main" val="257759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5B9396D5-5EE6-165D-04FC-32D2BDD79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450" y="253897"/>
            <a:ext cx="9209208" cy="5226462"/>
          </a:xfrm>
          <a:prstGeom prst="rect">
            <a:avLst/>
          </a:prstGeom>
        </p:spPr>
      </p:pic>
      <p:sp>
        <p:nvSpPr>
          <p:cNvPr id="6" name="Metin kutusu 5">
            <a:extLst>
              <a:ext uri="{FF2B5EF4-FFF2-40B4-BE49-F238E27FC236}">
                <a16:creationId xmlns:a16="http://schemas.microsoft.com/office/drawing/2014/main" id="{C22C3050-9954-7A6E-8737-82CFA01A9193}"/>
              </a:ext>
            </a:extLst>
          </p:cNvPr>
          <p:cNvSpPr txBox="1"/>
          <p:nvPr/>
        </p:nvSpPr>
        <p:spPr>
          <a:xfrm>
            <a:off x="107881" y="6106070"/>
            <a:ext cx="12244502" cy="646331"/>
          </a:xfrm>
          <a:prstGeom prst="rect">
            <a:avLst/>
          </a:prstGeom>
          <a:noFill/>
        </p:spPr>
        <p:txBody>
          <a:bodyPr wrap="square" rtlCol="0">
            <a:spAutoFit/>
          </a:bodyPr>
          <a:lstStyle/>
          <a:p>
            <a:pPr algn="l"/>
            <a:r>
              <a:rPr lang="tr-TR" b="0" i="0">
                <a:solidFill>
                  <a:srgbClr val="030303"/>
                </a:solidFill>
                <a:effectLst/>
                <a:latin typeface="Arial" panose="020B0604020202020204" pitchFamily="34" charset="0"/>
              </a:rPr>
              <a:t>Ulubay G, Görek Dilektaşlı A, Börekçi Ş, et al. Türk Toraks Derneği Uzlaşı Raporu: Spirometrinin Yorumlanması. Türk Torak J 2019; 20(1): 69-89.</a:t>
            </a:r>
            <a:endParaRPr lang="tr-TR"/>
          </a:p>
        </p:txBody>
      </p:sp>
      <mc:AlternateContent xmlns:mc="http://schemas.openxmlformats.org/markup-compatibility/2006" xmlns:p14="http://schemas.microsoft.com/office/powerpoint/2010/main">
        <mc:Choice Requires="p14">
          <p:contentPart p14:bwMode="auto" r:id="rId3">
            <p14:nvContentPartPr>
              <p14:cNvPr id="13" name="Mürekkep 13">
                <a:extLst>
                  <a:ext uri="{FF2B5EF4-FFF2-40B4-BE49-F238E27FC236}">
                    <a16:creationId xmlns:a16="http://schemas.microsoft.com/office/drawing/2014/main" id="{F5013E6D-E987-E33D-6EC8-1AB0EC1FF67F}"/>
                  </a:ext>
                </a:extLst>
              </p14:cNvPr>
              <p14:cNvContentPartPr/>
              <p14:nvPr/>
            </p14:nvContentPartPr>
            <p14:xfrm>
              <a:off x="8273216" y="2402881"/>
              <a:ext cx="399240" cy="196200"/>
            </p14:xfrm>
          </p:contentPart>
        </mc:Choice>
        <mc:Fallback xmlns="">
          <p:pic>
            <p:nvPicPr>
              <p:cNvPr id="13" name="Mürekkep 13">
                <a:extLst>
                  <a:ext uri="{FF2B5EF4-FFF2-40B4-BE49-F238E27FC236}">
                    <a16:creationId xmlns:a16="http://schemas.microsoft.com/office/drawing/2014/main" id="{F5013E6D-E987-E33D-6EC8-1AB0EC1FF67F}"/>
                  </a:ext>
                </a:extLst>
              </p:cNvPr>
              <p:cNvPicPr/>
              <p:nvPr/>
            </p:nvPicPr>
            <p:blipFill>
              <a:blip r:embed="rId4"/>
              <a:stretch>
                <a:fillRect/>
              </a:stretch>
            </p:blipFill>
            <p:spPr>
              <a:xfrm>
                <a:off x="8246576" y="2375930"/>
                <a:ext cx="452880" cy="2497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Mürekkep 20">
                <a:extLst>
                  <a:ext uri="{FF2B5EF4-FFF2-40B4-BE49-F238E27FC236}">
                    <a16:creationId xmlns:a16="http://schemas.microsoft.com/office/drawing/2014/main" id="{58F171C2-A480-3E15-128A-DF290B8EAE6E}"/>
                  </a:ext>
                </a:extLst>
              </p14:cNvPr>
              <p14:cNvContentPartPr/>
              <p14:nvPr/>
            </p14:nvContentPartPr>
            <p14:xfrm>
              <a:off x="9051896" y="1637881"/>
              <a:ext cx="155160" cy="225720"/>
            </p14:xfrm>
          </p:contentPart>
        </mc:Choice>
        <mc:Fallback xmlns="">
          <p:pic>
            <p:nvPicPr>
              <p:cNvPr id="20" name="Mürekkep 20">
                <a:extLst>
                  <a:ext uri="{FF2B5EF4-FFF2-40B4-BE49-F238E27FC236}">
                    <a16:creationId xmlns:a16="http://schemas.microsoft.com/office/drawing/2014/main" id="{58F171C2-A480-3E15-128A-DF290B8EAE6E}"/>
                  </a:ext>
                </a:extLst>
              </p:cNvPr>
              <p:cNvPicPr/>
              <p:nvPr/>
            </p:nvPicPr>
            <p:blipFill>
              <a:blip r:embed="rId6"/>
              <a:stretch>
                <a:fillRect/>
              </a:stretch>
            </p:blipFill>
            <p:spPr>
              <a:xfrm>
                <a:off x="9024896" y="1610924"/>
                <a:ext cx="208800" cy="2792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Mürekkep 25">
                <a:extLst>
                  <a:ext uri="{FF2B5EF4-FFF2-40B4-BE49-F238E27FC236}">
                    <a16:creationId xmlns:a16="http://schemas.microsoft.com/office/drawing/2014/main" id="{BA9B5841-FA16-4A71-DB82-9C4817B7804E}"/>
                  </a:ext>
                </a:extLst>
              </p14:cNvPr>
              <p14:cNvContentPartPr/>
              <p14:nvPr/>
            </p14:nvContentPartPr>
            <p14:xfrm>
              <a:off x="9299576" y="1615921"/>
              <a:ext cx="425160" cy="192240"/>
            </p14:xfrm>
          </p:contentPart>
        </mc:Choice>
        <mc:Fallback xmlns="">
          <p:pic>
            <p:nvPicPr>
              <p:cNvPr id="25" name="Mürekkep 25">
                <a:extLst>
                  <a:ext uri="{FF2B5EF4-FFF2-40B4-BE49-F238E27FC236}">
                    <a16:creationId xmlns:a16="http://schemas.microsoft.com/office/drawing/2014/main" id="{BA9B5841-FA16-4A71-DB82-9C4817B7804E}"/>
                  </a:ext>
                </a:extLst>
              </p:cNvPr>
              <p:cNvPicPr/>
              <p:nvPr/>
            </p:nvPicPr>
            <p:blipFill>
              <a:blip r:embed="rId8"/>
              <a:stretch>
                <a:fillRect/>
              </a:stretch>
            </p:blipFill>
            <p:spPr>
              <a:xfrm>
                <a:off x="9272553" y="1588971"/>
                <a:ext cx="478845" cy="2457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Mürekkep 28">
                <a:extLst>
                  <a:ext uri="{FF2B5EF4-FFF2-40B4-BE49-F238E27FC236}">
                    <a16:creationId xmlns:a16="http://schemas.microsoft.com/office/drawing/2014/main" id="{23447285-7325-9296-DFF2-021BDE128153}"/>
                  </a:ext>
                </a:extLst>
              </p14:cNvPr>
              <p14:cNvContentPartPr/>
              <p14:nvPr/>
            </p14:nvContentPartPr>
            <p14:xfrm>
              <a:off x="8804216" y="2328361"/>
              <a:ext cx="168480" cy="221400"/>
            </p14:xfrm>
          </p:contentPart>
        </mc:Choice>
        <mc:Fallback xmlns="">
          <p:pic>
            <p:nvPicPr>
              <p:cNvPr id="28" name="Mürekkep 28">
                <a:extLst>
                  <a:ext uri="{FF2B5EF4-FFF2-40B4-BE49-F238E27FC236}">
                    <a16:creationId xmlns:a16="http://schemas.microsoft.com/office/drawing/2014/main" id="{23447285-7325-9296-DFF2-021BDE128153}"/>
                  </a:ext>
                </a:extLst>
              </p:cNvPr>
              <p:cNvPicPr/>
              <p:nvPr/>
            </p:nvPicPr>
            <p:blipFill>
              <a:blip r:embed="rId10"/>
              <a:stretch>
                <a:fillRect/>
              </a:stretch>
            </p:blipFill>
            <p:spPr>
              <a:xfrm>
                <a:off x="8777274" y="2301361"/>
                <a:ext cx="222006"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Mürekkep 32">
                <a:extLst>
                  <a:ext uri="{FF2B5EF4-FFF2-40B4-BE49-F238E27FC236}">
                    <a16:creationId xmlns:a16="http://schemas.microsoft.com/office/drawing/2014/main" id="{0E7F5ECF-7F33-7014-6235-CAB34791B8CD}"/>
                  </a:ext>
                </a:extLst>
              </p14:cNvPr>
              <p14:cNvContentPartPr/>
              <p14:nvPr/>
            </p14:nvContentPartPr>
            <p14:xfrm>
              <a:off x="9075656" y="2228641"/>
              <a:ext cx="741600" cy="293040"/>
            </p14:xfrm>
          </p:contentPart>
        </mc:Choice>
        <mc:Fallback xmlns="">
          <p:pic>
            <p:nvPicPr>
              <p:cNvPr id="32" name="Mürekkep 32">
                <a:extLst>
                  <a:ext uri="{FF2B5EF4-FFF2-40B4-BE49-F238E27FC236}">
                    <a16:creationId xmlns:a16="http://schemas.microsoft.com/office/drawing/2014/main" id="{0E7F5ECF-7F33-7014-6235-CAB34791B8CD}"/>
                  </a:ext>
                </a:extLst>
              </p:cNvPr>
              <p:cNvPicPr/>
              <p:nvPr/>
            </p:nvPicPr>
            <p:blipFill>
              <a:blip r:embed="rId12"/>
              <a:stretch>
                <a:fillRect/>
              </a:stretch>
            </p:blipFill>
            <p:spPr>
              <a:xfrm>
                <a:off x="9049016" y="2202001"/>
                <a:ext cx="7952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Mürekkep 39">
                <a:extLst>
                  <a:ext uri="{FF2B5EF4-FFF2-40B4-BE49-F238E27FC236}">
                    <a16:creationId xmlns:a16="http://schemas.microsoft.com/office/drawing/2014/main" id="{31B090A4-7AF3-2B5B-CA78-9495BB88A429}"/>
                  </a:ext>
                </a:extLst>
              </p14:cNvPr>
              <p14:cNvContentPartPr/>
              <p14:nvPr/>
            </p14:nvContentPartPr>
            <p14:xfrm>
              <a:off x="8271416" y="2347441"/>
              <a:ext cx="396360" cy="243360"/>
            </p14:xfrm>
          </p:contentPart>
        </mc:Choice>
        <mc:Fallback xmlns="">
          <p:pic>
            <p:nvPicPr>
              <p:cNvPr id="39" name="Mürekkep 39">
                <a:extLst>
                  <a:ext uri="{FF2B5EF4-FFF2-40B4-BE49-F238E27FC236}">
                    <a16:creationId xmlns:a16="http://schemas.microsoft.com/office/drawing/2014/main" id="{31B090A4-7AF3-2B5B-CA78-9495BB88A429}"/>
                  </a:ext>
                </a:extLst>
              </p:cNvPr>
              <p:cNvPicPr/>
              <p:nvPr/>
            </p:nvPicPr>
            <p:blipFill>
              <a:blip r:embed="rId14"/>
              <a:stretch>
                <a:fillRect/>
              </a:stretch>
            </p:blipFill>
            <p:spPr>
              <a:xfrm>
                <a:off x="8244776" y="2320441"/>
                <a:ext cx="450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Mürekkep 44">
                <a:extLst>
                  <a:ext uri="{FF2B5EF4-FFF2-40B4-BE49-F238E27FC236}">
                    <a16:creationId xmlns:a16="http://schemas.microsoft.com/office/drawing/2014/main" id="{92E5FE4E-F5A7-4ADE-DB07-167C45077608}"/>
                  </a:ext>
                </a:extLst>
              </p14:cNvPr>
              <p14:cNvContentPartPr/>
              <p14:nvPr/>
            </p14:nvContentPartPr>
            <p14:xfrm>
              <a:off x="7220576" y="1750561"/>
              <a:ext cx="628560" cy="69120"/>
            </p14:xfrm>
          </p:contentPart>
        </mc:Choice>
        <mc:Fallback xmlns="">
          <p:pic>
            <p:nvPicPr>
              <p:cNvPr id="44" name="Mürekkep 44">
                <a:extLst>
                  <a:ext uri="{FF2B5EF4-FFF2-40B4-BE49-F238E27FC236}">
                    <a16:creationId xmlns:a16="http://schemas.microsoft.com/office/drawing/2014/main" id="{92E5FE4E-F5A7-4ADE-DB07-167C45077608}"/>
                  </a:ext>
                </a:extLst>
              </p:cNvPr>
              <p:cNvPicPr/>
              <p:nvPr/>
            </p:nvPicPr>
            <p:blipFill>
              <a:blip r:embed="rId16"/>
              <a:stretch>
                <a:fillRect/>
              </a:stretch>
            </p:blipFill>
            <p:spPr>
              <a:xfrm>
                <a:off x="7193576" y="1723921"/>
                <a:ext cx="682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Mürekkep 48">
                <a:extLst>
                  <a:ext uri="{FF2B5EF4-FFF2-40B4-BE49-F238E27FC236}">
                    <a16:creationId xmlns:a16="http://schemas.microsoft.com/office/drawing/2014/main" id="{29F69A62-5532-1B1E-3F1A-F9110EC38613}"/>
                  </a:ext>
                </a:extLst>
              </p14:cNvPr>
              <p14:cNvContentPartPr/>
              <p14:nvPr/>
            </p14:nvContentPartPr>
            <p14:xfrm>
              <a:off x="7939496" y="1723921"/>
              <a:ext cx="546480" cy="55800"/>
            </p14:xfrm>
          </p:contentPart>
        </mc:Choice>
        <mc:Fallback xmlns="">
          <p:pic>
            <p:nvPicPr>
              <p:cNvPr id="48" name="Mürekkep 48">
                <a:extLst>
                  <a:ext uri="{FF2B5EF4-FFF2-40B4-BE49-F238E27FC236}">
                    <a16:creationId xmlns:a16="http://schemas.microsoft.com/office/drawing/2014/main" id="{29F69A62-5532-1B1E-3F1A-F9110EC38613}"/>
                  </a:ext>
                </a:extLst>
              </p:cNvPr>
              <p:cNvPicPr/>
              <p:nvPr/>
            </p:nvPicPr>
            <p:blipFill>
              <a:blip r:embed="rId18"/>
              <a:stretch>
                <a:fillRect/>
              </a:stretch>
            </p:blipFill>
            <p:spPr>
              <a:xfrm>
                <a:off x="7912856" y="1696921"/>
                <a:ext cx="600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 name="Mürekkep 48">
                <a:extLst>
                  <a:ext uri="{FF2B5EF4-FFF2-40B4-BE49-F238E27FC236}">
                    <a16:creationId xmlns:a16="http://schemas.microsoft.com/office/drawing/2014/main" id="{D8C039C8-2C11-F9F8-6F0E-F115D6BE37C4}"/>
                  </a:ext>
                </a:extLst>
              </p14:cNvPr>
              <p14:cNvContentPartPr/>
              <p14:nvPr/>
            </p14:nvContentPartPr>
            <p14:xfrm>
              <a:off x="8596496" y="1728601"/>
              <a:ext cx="51120" cy="10800"/>
            </p14:xfrm>
          </p:contentPart>
        </mc:Choice>
        <mc:Fallback xmlns="">
          <p:pic>
            <p:nvPicPr>
              <p:cNvPr id="49" name="Mürekkep 48">
                <a:extLst>
                  <a:ext uri="{FF2B5EF4-FFF2-40B4-BE49-F238E27FC236}">
                    <a16:creationId xmlns:a16="http://schemas.microsoft.com/office/drawing/2014/main" id="{D8C039C8-2C11-F9F8-6F0E-F115D6BE37C4}"/>
                  </a:ext>
                </a:extLst>
              </p:cNvPr>
              <p:cNvPicPr/>
              <p:nvPr/>
            </p:nvPicPr>
            <p:blipFill>
              <a:blip r:embed="rId20"/>
              <a:stretch>
                <a:fillRect/>
              </a:stretch>
            </p:blipFill>
            <p:spPr>
              <a:xfrm>
                <a:off x="8569496" y="1701601"/>
                <a:ext cx="104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Mürekkep 51">
                <a:extLst>
                  <a:ext uri="{FF2B5EF4-FFF2-40B4-BE49-F238E27FC236}">
                    <a16:creationId xmlns:a16="http://schemas.microsoft.com/office/drawing/2014/main" id="{4DD22A9F-897A-0ED5-9EA6-F2AD7A21E809}"/>
                  </a:ext>
                </a:extLst>
              </p14:cNvPr>
              <p14:cNvContentPartPr/>
              <p14:nvPr/>
            </p14:nvContentPartPr>
            <p14:xfrm>
              <a:off x="8557256" y="1620601"/>
              <a:ext cx="227880" cy="260640"/>
            </p14:xfrm>
          </p:contentPart>
        </mc:Choice>
        <mc:Fallback xmlns="">
          <p:pic>
            <p:nvPicPr>
              <p:cNvPr id="52" name="Mürekkep 51">
                <a:extLst>
                  <a:ext uri="{FF2B5EF4-FFF2-40B4-BE49-F238E27FC236}">
                    <a16:creationId xmlns:a16="http://schemas.microsoft.com/office/drawing/2014/main" id="{4DD22A9F-897A-0ED5-9EA6-F2AD7A21E809}"/>
                  </a:ext>
                </a:extLst>
              </p:cNvPr>
              <p:cNvPicPr/>
              <p:nvPr/>
            </p:nvPicPr>
            <p:blipFill>
              <a:blip r:embed="rId22"/>
              <a:stretch>
                <a:fillRect/>
              </a:stretch>
            </p:blipFill>
            <p:spPr>
              <a:xfrm>
                <a:off x="8530616" y="1593601"/>
                <a:ext cx="2815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 name="Mürekkep 62">
                <a:extLst>
                  <a:ext uri="{FF2B5EF4-FFF2-40B4-BE49-F238E27FC236}">
                    <a16:creationId xmlns:a16="http://schemas.microsoft.com/office/drawing/2014/main" id="{4506CECC-765D-329F-4195-2D6B72F4DBC5}"/>
                  </a:ext>
                </a:extLst>
              </p14:cNvPr>
              <p14:cNvContentPartPr/>
              <p14:nvPr/>
            </p14:nvContentPartPr>
            <p14:xfrm>
              <a:off x="10010216" y="1419721"/>
              <a:ext cx="183960" cy="334080"/>
            </p14:xfrm>
          </p:contentPart>
        </mc:Choice>
        <mc:Fallback xmlns="">
          <p:pic>
            <p:nvPicPr>
              <p:cNvPr id="63" name="Mürekkep 62">
                <a:extLst>
                  <a:ext uri="{FF2B5EF4-FFF2-40B4-BE49-F238E27FC236}">
                    <a16:creationId xmlns:a16="http://schemas.microsoft.com/office/drawing/2014/main" id="{4506CECC-765D-329F-4195-2D6B72F4DBC5}"/>
                  </a:ext>
                </a:extLst>
              </p:cNvPr>
              <p:cNvPicPr/>
              <p:nvPr/>
            </p:nvPicPr>
            <p:blipFill>
              <a:blip r:embed="rId24"/>
              <a:stretch>
                <a:fillRect/>
              </a:stretch>
            </p:blipFill>
            <p:spPr>
              <a:xfrm>
                <a:off x="9983216" y="1393081"/>
                <a:ext cx="2376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 name="Mürekkep 63">
                <a:extLst>
                  <a:ext uri="{FF2B5EF4-FFF2-40B4-BE49-F238E27FC236}">
                    <a16:creationId xmlns:a16="http://schemas.microsoft.com/office/drawing/2014/main" id="{35529695-6E38-2C14-C447-35E2DD0290AA}"/>
                  </a:ext>
                </a:extLst>
              </p14:cNvPr>
              <p14:cNvContentPartPr/>
              <p14:nvPr/>
            </p14:nvContentPartPr>
            <p14:xfrm>
              <a:off x="10135496" y="2135041"/>
              <a:ext cx="39600" cy="418320"/>
            </p14:xfrm>
          </p:contentPart>
        </mc:Choice>
        <mc:Fallback xmlns="">
          <p:pic>
            <p:nvPicPr>
              <p:cNvPr id="64" name="Mürekkep 63">
                <a:extLst>
                  <a:ext uri="{FF2B5EF4-FFF2-40B4-BE49-F238E27FC236}">
                    <a16:creationId xmlns:a16="http://schemas.microsoft.com/office/drawing/2014/main" id="{35529695-6E38-2C14-C447-35E2DD0290AA}"/>
                  </a:ext>
                </a:extLst>
              </p:cNvPr>
              <p:cNvPicPr/>
              <p:nvPr/>
            </p:nvPicPr>
            <p:blipFill>
              <a:blip r:embed="rId26"/>
              <a:stretch>
                <a:fillRect/>
              </a:stretch>
            </p:blipFill>
            <p:spPr>
              <a:xfrm>
                <a:off x="10108496" y="2108018"/>
                <a:ext cx="93240" cy="47200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5" name="Mürekkep 64">
                <a:extLst>
                  <a:ext uri="{FF2B5EF4-FFF2-40B4-BE49-F238E27FC236}">
                    <a16:creationId xmlns:a16="http://schemas.microsoft.com/office/drawing/2014/main" id="{AD7894E6-6AEF-FBE4-D224-1AB949E34212}"/>
                  </a:ext>
                </a:extLst>
              </p14:cNvPr>
              <p14:cNvContentPartPr/>
              <p14:nvPr/>
            </p14:nvContentPartPr>
            <p14:xfrm>
              <a:off x="10076095" y="2436361"/>
              <a:ext cx="117193" cy="113400"/>
            </p14:xfrm>
          </p:contentPart>
        </mc:Choice>
        <mc:Fallback xmlns="">
          <p:pic>
            <p:nvPicPr>
              <p:cNvPr id="65" name="Mürekkep 64">
                <a:extLst>
                  <a:ext uri="{FF2B5EF4-FFF2-40B4-BE49-F238E27FC236}">
                    <a16:creationId xmlns:a16="http://schemas.microsoft.com/office/drawing/2014/main" id="{AD7894E6-6AEF-FBE4-D224-1AB949E34212}"/>
                  </a:ext>
                </a:extLst>
              </p:cNvPr>
              <p:cNvPicPr/>
              <p:nvPr/>
            </p:nvPicPr>
            <p:blipFill>
              <a:blip r:embed="rId28"/>
              <a:stretch>
                <a:fillRect/>
              </a:stretch>
            </p:blipFill>
            <p:spPr>
              <a:xfrm>
                <a:off x="10049133" y="2409361"/>
                <a:ext cx="170757"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Mürekkep 67">
                <a:extLst>
                  <a:ext uri="{FF2B5EF4-FFF2-40B4-BE49-F238E27FC236}">
                    <a16:creationId xmlns:a16="http://schemas.microsoft.com/office/drawing/2014/main" id="{2C814053-E268-038B-9575-535285A5C04D}"/>
                  </a:ext>
                </a:extLst>
              </p14:cNvPr>
              <p14:cNvContentPartPr/>
              <p14:nvPr/>
            </p14:nvContentPartPr>
            <p14:xfrm>
              <a:off x="10145936" y="2417281"/>
              <a:ext cx="81720" cy="112320"/>
            </p14:xfrm>
          </p:contentPart>
        </mc:Choice>
        <mc:Fallback xmlns="">
          <p:pic>
            <p:nvPicPr>
              <p:cNvPr id="68" name="Mürekkep 67">
                <a:extLst>
                  <a:ext uri="{FF2B5EF4-FFF2-40B4-BE49-F238E27FC236}">
                    <a16:creationId xmlns:a16="http://schemas.microsoft.com/office/drawing/2014/main" id="{2C814053-E268-038B-9575-535285A5C04D}"/>
                  </a:ext>
                </a:extLst>
              </p:cNvPr>
              <p:cNvPicPr/>
              <p:nvPr/>
            </p:nvPicPr>
            <p:blipFill>
              <a:blip r:embed="rId30"/>
              <a:stretch>
                <a:fillRect/>
              </a:stretch>
            </p:blipFill>
            <p:spPr>
              <a:xfrm>
                <a:off x="10118936" y="2390281"/>
                <a:ext cx="135360" cy="165960"/>
              </a:xfrm>
              <a:prstGeom prst="rect">
                <a:avLst/>
              </a:prstGeom>
            </p:spPr>
          </p:pic>
        </mc:Fallback>
      </mc:AlternateContent>
    </p:spTree>
    <p:extLst>
      <p:ext uri="{BB962C8B-B14F-4D97-AF65-F5344CB8AC3E}">
        <p14:creationId xmlns:p14="http://schemas.microsoft.com/office/powerpoint/2010/main" val="13662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08CDF6-4B20-C2E7-B240-B746B3AA5534}"/>
              </a:ext>
            </a:extLst>
          </p:cNvPr>
          <p:cNvSpPr>
            <a:spLocks noGrp="1"/>
          </p:cNvSpPr>
          <p:nvPr>
            <p:ph type="title"/>
          </p:nvPr>
        </p:nvSpPr>
        <p:spPr/>
        <p:txBody>
          <a:bodyPr/>
          <a:lstStyle/>
          <a:p>
            <a:pPr algn="ctr"/>
            <a:r>
              <a:rPr lang="tr-TR" b="1"/>
              <a:t>REVERZİBİLİTE TESTİ </a:t>
            </a:r>
          </a:p>
        </p:txBody>
      </p:sp>
      <p:sp>
        <p:nvSpPr>
          <p:cNvPr id="3" name="İçerik Yer Tutucusu 2">
            <a:extLst>
              <a:ext uri="{FF2B5EF4-FFF2-40B4-BE49-F238E27FC236}">
                <a16:creationId xmlns:a16="http://schemas.microsoft.com/office/drawing/2014/main" id="{75AAAC95-FA60-9C30-B95F-72977796267F}"/>
              </a:ext>
            </a:extLst>
          </p:cNvPr>
          <p:cNvSpPr>
            <a:spLocks noGrp="1"/>
          </p:cNvSpPr>
          <p:nvPr>
            <p:ph idx="1"/>
          </p:nvPr>
        </p:nvSpPr>
        <p:spPr/>
        <p:txBody>
          <a:bodyPr/>
          <a:lstStyle/>
          <a:p>
            <a:r>
              <a:rPr lang="tr-TR" b="1"/>
              <a:t>Havayolu darlığı değişkenliği</a:t>
            </a:r>
            <a:r>
              <a:rPr lang="tr-TR"/>
              <a:t>nin gösterilmesi için</a:t>
            </a:r>
          </a:p>
          <a:p>
            <a:pPr marL="0" indent="0">
              <a:buNone/>
            </a:pPr>
            <a:r>
              <a:rPr lang="tr-TR"/>
              <a:t>bronkodilatör cevabının değerlendirilmesi ile yapılır </a:t>
            </a:r>
          </a:p>
          <a:p>
            <a:r>
              <a:rPr lang="tr-TR" b="1"/>
              <a:t>Erken reverzibilite</a:t>
            </a:r>
            <a:r>
              <a:rPr lang="tr-TR"/>
              <a:t> : </a:t>
            </a:r>
            <a:r>
              <a:rPr lang="tr-TR" b="1"/>
              <a:t>Kısa etkili beta2 agonist</a:t>
            </a:r>
            <a:r>
              <a:rPr lang="tr-TR"/>
              <a:t> ile (400µg  salbutamol)        </a:t>
            </a:r>
          </a:p>
          <a:p>
            <a:r>
              <a:rPr lang="tr-TR" b="1"/>
              <a:t>Geç reverzibilite</a:t>
            </a:r>
            <a:r>
              <a:rPr lang="tr-TR"/>
              <a:t> : </a:t>
            </a:r>
            <a:r>
              <a:rPr lang="tr-TR" b="1"/>
              <a:t>Kortizon</a:t>
            </a:r>
            <a:r>
              <a:rPr lang="tr-TR"/>
              <a:t> ile iki hafta oral  veya dört hafta inhale </a:t>
            </a:r>
          </a:p>
          <a:p>
            <a:r>
              <a:rPr lang="tr-TR" b="1"/>
              <a:t>FEV1 değerinde %12 ve 200ml artış </a:t>
            </a:r>
            <a:r>
              <a:rPr lang="tr-TR"/>
              <a:t> :  pozitif kabul edilir </a:t>
            </a:r>
            <a:r>
              <a:rPr lang="tr-TR">
                <a:effectLst/>
              </a:rPr>
              <a:t>¹.</a:t>
            </a:r>
            <a:endParaRPr lang="tr-TR"/>
          </a:p>
        </p:txBody>
      </p:sp>
    </p:spTree>
    <p:extLst>
      <p:ext uri="{BB962C8B-B14F-4D97-AF65-F5344CB8AC3E}">
        <p14:creationId xmlns:p14="http://schemas.microsoft.com/office/powerpoint/2010/main" val="47782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229280-D565-6596-4D2F-C44383F509A0}"/>
              </a:ext>
            </a:extLst>
          </p:cNvPr>
          <p:cNvSpPr>
            <a:spLocks noGrp="1"/>
          </p:cNvSpPr>
          <p:nvPr>
            <p:ph type="title"/>
          </p:nvPr>
        </p:nvSpPr>
        <p:spPr/>
        <p:txBody>
          <a:bodyPr/>
          <a:lstStyle/>
          <a:p>
            <a:pPr algn="ctr"/>
            <a:r>
              <a:rPr lang="tr-TR" b="1"/>
              <a:t>PEF METRE </a:t>
            </a:r>
          </a:p>
        </p:txBody>
      </p:sp>
      <p:sp>
        <p:nvSpPr>
          <p:cNvPr id="3" name="İçerik Yer Tutucusu 2">
            <a:extLst>
              <a:ext uri="{FF2B5EF4-FFF2-40B4-BE49-F238E27FC236}">
                <a16:creationId xmlns:a16="http://schemas.microsoft.com/office/drawing/2014/main" id="{B002ED9C-3E43-D555-39EC-B09630BDB072}"/>
              </a:ext>
            </a:extLst>
          </p:cNvPr>
          <p:cNvSpPr>
            <a:spLocks noGrp="1"/>
          </p:cNvSpPr>
          <p:nvPr>
            <p:ph idx="1"/>
          </p:nvPr>
        </p:nvSpPr>
        <p:spPr/>
        <p:txBody>
          <a:bodyPr/>
          <a:lstStyle/>
          <a:p>
            <a:r>
              <a:rPr lang="tr-TR" b="1"/>
              <a:t>PEF (Zirve ekspiratuar akım hızı)</a:t>
            </a:r>
            <a:r>
              <a:rPr lang="tr-TR"/>
              <a:t> ölçümünde kullanılır</a:t>
            </a:r>
          </a:p>
          <a:p>
            <a:r>
              <a:rPr lang="tr-TR"/>
              <a:t>Aynı işlem 3 kere tekrarlanıp en yüksek değer kaydedilir. </a:t>
            </a:r>
          </a:p>
          <a:p>
            <a:r>
              <a:rPr lang="tr-TR"/>
              <a:t>İki hafta sabah ve akşam ölçümleri kaydedilmelidir.</a:t>
            </a:r>
          </a:p>
          <a:p>
            <a:r>
              <a:rPr lang="tr-TR" b="1"/>
              <a:t>PEF değişkenliği</a:t>
            </a:r>
            <a:r>
              <a:rPr lang="tr-TR"/>
              <a:t>; Haftanın çoğu gününde %10 üzerindeyse  astım lehine kabul edilir</a:t>
            </a:r>
            <a:r>
              <a:rPr lang="tr-TR">
                <a:effectLst/>
              </a:rPr>
              <a:t>¹.</a:t>
            </a:r>
            <a:r>
              <a:rPr lang="tr-TR" b="1"/>
              <a:t>                                        </a:t>
            </a:r>
            <a:endParaRPr lang="tr-TR"/>
          </a:p>
        </p:txBody>
      </p:sp>
      <p:pic>
        <p:nvPicPr>
          <p:cNvPr id="4" name="Resim 4">
            <a:extLst>
              <a:ext uri="{FF2B5EF4-FFF2-40B4-BE49-F238E27FC236}">
                <a16:creationId xmlns:a16="http://schemas.microsoft.com/office/drawing/2014/main" id="{51F19B22-C0C9-CBD1-8114-661D7A37F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833" y="449964"/>
            <a:ext cx="2046220" cy="1720880"/>
          </a:xfrm>
          <a:prstGeom prst="rect">
            <a:avLst/>
          </a:prstGeom>
        </p:spPr>
      </p:pic>
      <p:sp>
        <p:nvSpPr>
          <p:cNvPr id="5" name="Dikdörtgen: Yuvarlatılmış Köşeler 4">
            <a:extLst>
              <a:ext uri="{FF2B5EF4-FFF2-40B4-BE49-F238E27FC236}">
                <a16:creationId xmlns:a16="http://schemas.microsoft.com/office/drawing/2014/main" id="{63946772-9869-75AD-8C3B-F90DE2227425}"/>
              </a:ext>
            </a:extLst>
          </p:cNvPr>
          <p:cNvSpPr/>
          <p:nvPr/>
        </p:nvSpPr>
        <p:spPr>
          <a:xfrm>
            <a:off x="1467182" y="4444700"/>
            <a:ext cx="9094375" cy="20481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tr-TR" b="1"/>
              <a:t>                                                           </a:t>
            </a:r>
            <a:r>
              <a:rPr lang="tr-TR" sz="2400" b="1">
                <a:solidFill>
                  <a:schemeClr val="tx1"/>
                </a:solidFill>
              </a:rPr>
              <a:t>Akşam PEF - Sabah PEF </a:t>
            </a:r>
          </a:p>
          <a:p>
            <a:pPr marL="0" indent="0">
              <a:buNone/>
            </a:pPr>
            <a:r>
              <a:rPr lang="tr-TR" sz="2400" b="1">
                <a:solidFill>
                  <a:schemeClr val="tx1"/>
                </a:solidFill>
              </a:rPr>
              <a:t>   PEF değişkenliği = -------------------------------------------- x 100 </a:t>
            </a:r>
          </a:p>
          <a:p>
            <a:pPr marL="0" indent="0">
              <a:buNone/>
            </a:pPr>
            <a:r>
              <a:rPr lang="tr-TR" sz="2400" b="1">
                <a:solidFill>
                  <a:schemeClr val="tx1"/>
                </a:solidFill>
              </a:rPr>
              <a:t>                                      1/2 x (Akşam PEF + Sabah PEF)</a:t>
            </a:r>
            <a:endParaRPr lang="tr-TR" sz="2400">
              <a:solidFill>
                <a:schemeClr val="tx1"/>
              </a:solidFill>
            </a:endParaRPr>
          </a:p>
        </p:txBody>
      </p:sp>
    </p:spTree>
    <p:extLst>
      <p:ext uri="{BB962C8B-B14F-4D97-AF65-F5344CB8AC3E}">
        <p14:creationId xmlns:p14="http://schemas.microsoft.com/office/powerpoint/2010/main" val="321833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Yuvarlatılmış Köşeler 6">
            <a:extLst>
              <a:ext uri="{FF2B5EF4-FFF2-40B4-BE49-F238E27FC236}">
                <a16:creationId xmlns:a16="http://schemas.microsoft.com/office/drawing/2014/main" id="{E43017CB-38CE-765C-E9B7-951C65393D52}"/>
              </a:ext>
            </a:extLst>
          </p:cNvPr>
          <p:cNvSpPr/>
          <p:nvPr/>
        </p:nvSpPr>
        <p:spPr>
          <a:xfrm>
            <a:off x="3946110" y="151036"/>
            <a:ext cx="4299779" cy="911600"/>
          </a:xfrm>
          <a:prstGeom prst="roundRect">
            <a:avLst>
              <a:gd name="adj" fmla="val 2187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SPİROMETRİ</a:t>
            </a:r>
            <a:r>
              <a:rPr lang="tr-TR" sz="2400" b="1">
                <a:solidFill>
                  <a:srgbClr val="C00000"/>
                </a:solidFill>
              </a:rPr>
              <a:t> ( SFT )</a:t>
            </a:r>
          </a:p>
        </p:txBody>
      </p:sp>
      <p:sp>
        <p:nvSpPr>
          <p:cNvPr id="11" name="Dikdörtgen: Yuvarlatılmış Köşeler 10">
            <a:extLst>
              <a:ext uri="{FF2B5EF4-FFF2-40B4-BE49-F238E27FC236}">
                <a16:creationId xmlns:a16="http://schemas.microsoft.com/office/drawing/2014/main" id="{18F84C45-6F55-2FA0-D139-653B9A7B5E31}"/>
              </a:ext>
            </a:extLst>
          </p:cNvPr>
          <p:cNvSpPr/>
          <p:nvPr/>
        </p:nvSpPr>
        <p:spPr>
          <a:xfrm>
            <a:off x="4072509" y="4777267"/>
            <a:ext cx="4390763" cy="82426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Reverzibilite testi</a:t>
            </a:r>
            <a:endParaRPr lang="tr-TR" sz="2400">
              <a:solidFill>
                <a:schemeClr val="tx1"/>
              </a:solidFill>
            </a:endParaRPr>
          </a:p>
        </p:txBody>
      </p:sp>
      <p:sp>
        <p:nvSpPr>
          <p:cNvPr id="15" name="Dikdörtgen: Yuvarlatılmış Köşeler 14">
            <a:extLst>
              <a:ext uri="{FF2B5EF4-FFF2-40B4-BE49-F238E27FC236}">
                <a16:creationId xmlns:a16="http://schemas.microsoft.com/office/drawing/2014/main" id="{1B5FA6AB-581F-51FD-465E-4A7E945B3650}"/>
              </a:ext>
            </a:extLst>
          </p:cNvPr>
          <p:cNvSpPr/>
          <p:nvPr/>
        </p:nvSpPr>
        <p:spPr>
          <a:xfrm>
            <a:off x="9214984" y="2915788"/>
            <a:ext cx="2752737" cy="8679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PEF  Metre</a:t>
            </a:r>
          </a:p>
        </p:txBody>
      </p:sp>
      <p:sp>
        <p:nvSpPr>
          <p:cNvPr id="20" name="Açıklama Balonu: Aşağı Ok 19">
            <a:extLst>
              <a:ext uri="{FF2B5EF4-FFF2-40B4-BE49-F238E27FC236}">
                <a16:creationId xmlns:a16="http://schemas.microsoft.com/office/drawing/2014/main" id="{A29C5D8E-E715-FB1F-8B64-83C026871ADA}"/>
              </a:ext>
            </a:extLst>
          </p:cNvPr>
          <p:cNvSpPr/>
          <p:nvPr/>
        </p:nvSpPr>
        <p:spPr>
          <a:xfrm>
            <a:off x="5108366" y="1078225"/>
            <a:ext cx="1975266" cy="1647993"/>
          </a:xfrm>
          <a:prstGeom prst="downArrowCallout">
            <a:avLst>
              <a:gd name="adj1" fmla="val 25000"/>
              <a:gd name="adj2" fmla="val 20094"/>
              <a:gd name="adj3" fmla="val 19448"/>
              <a:gd name="adj4" fmla="val 525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a:solidFill>
                  <a:schemeClr val="tx1"/>
                </a:solidFill>
              </a:rPr>
              <a:t>FEV1/FVC </a:t>
            </a:r>
            <a:r>
              <a:rPr lang="tr-TR" sz="1800" b="1">
                <a:solidFill>
                  <a:srgbClr val="C00000"/>
                </a:solidFill>
              </a:rPr>
              <a:t>&lt; </a:t>
            </a:r>
            <a:r>
              <a:rPr lang="tr-TR" sz="1800" b="1">
                <a:solidFill>
                  <a:schemeClr val="tx1"/>
                </a:solidFill>
              </a:rPr>
              <a:t>%75</a:t>
            </a:r>
            <a:r>
              <a:rPr lang="tr-TR" sz="1800" b="1">
                <a:solidFill>
                  <a:srgbClr val="C00000"/>
                </a:solidFill>
              </a:rPr>
              <a:t> </a:t>
            </a:r>
            <a:endParaRPr lang="tr-TR"/>
          </a:p>
        </p:txBody>
      </p:sp>
      <p:sp>
        <p:nvSpPr>
          <p:cNvPr id="22" name="Açıklama Balonu: Aşağı Ok 21">
            <a:extLst>
              <a:ext uri="{FF2B5EF4-FFF2-40B4-BE49-F238E27FC236}">
                <a16:creationId xmlns:a16="http://schemas.microsoft.com/office/drawing/2014/main" id="{500E4A57-D655-F8F7-D421-E07333427210}"/>
              </a:ext>
            </a:extLst>
          </p:cNvPr>
          <p:cNvSpPr/>
          <p:nvPr/>
        </p:nvSpPr>
        <p:spPr>
          <a:xfrm>
            <a:off x="4615630" y="5601534"/>
            <a:ext cx="3003120" cy="824267"/>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a:solidFill>
                  <a:schemeClr val="tx1"/>
                </a:solidFill>
              </a:rPr>
              <a:t>FEV1 artışı </a:t>
            </a:r>
            <a:r>
              <a:rPr lang="tr-TR" sz="1800" b="1">
                <a:solidFill>
                  <a:srgbClr val="C00000"/>
                </a:solidFill>
              </a:rPr>
              <a:t>&gt;</a:t>
            </a:r>
            <a:r>
              <a:rPr lang="tr-TR" sz="1800" b="1">
                <a:solidFill>
                  <a:schemeClr val="tx1"/>
                </a:solidFill>
              </a:rPr>
              <a:t> %12 ve 200ml</a:t>
            </a:r>
            <a:r>
              <a:rPr lang="tr-TR" sz="1800" b="1">
                <a:solidFill>
                  <a:srgbClr val="C00000"/>
                </a:solidFill>
              </a:rPr>
              <a:t> </a:t>
            </a:r>
            <a:endParaRPr lang="tr-TR"/>
          </a:p>
        </p:txBody>
      </p:sp>
      <p:sp>
        <p:nvSpPr>
          <p:cNvPr id="25" name="Metin kutusu 24">
            <a:extLst>
              <a:ext uri="{FF2B5EF4-FFF2-40B4-BE49-F238E27FC236}">
                <a16:creationId xmlns:a16="http://schemas.microsoft.com/office/drawing/2014/main" id="{EC7DD718-9C95-EBD4-ED64-8C5B7C0A1F32}"/>
              </a:ext>
            </a:extLst>
          </p:cNvPr>
          <p:cNvSpPr txBox="1"/>
          <p:nvPr/>
        </p:nvSpPr>
        <p:spPr>
          <a:xfrm>
            <a:off x="5673668" y="6425801"/>
            <a:ext cx="1828800" cy="461665"/>
          </a:xfrm>
          <a:prstGeom prst="rect">
            <a:avLst/>
          </a:prstGeom>
          <a:noFill/>
        </p:spPr>
        <p:txBody>
          <a:bodyPr wrap="square" rtlCol="0">
            <a:spAutoFit/>
          </a:bodyPr>
          <a:lstStyle/>
          <a:p>
            <a:pPr algn="l"/>
            <a:r>
              <a:rPr lang="tr-TR" sz="2400" b="1">
                <a:solidFill>
                  <a:srgbClr val="C00000"/>
                </a:solidFill>
              </a:rPr>
              <a:t>ASTIM</a:t>
            </a:r>
            <a:r>
              <a:rPr lang="tr-TR" b="1">
                <a:solidFill>
                  <a:srgbClr val="C00000"/>
                </a:solidFill>
              </a:rPr>
              <a:t>  </a:t>
            </a:r>
          </a:p>
        </p:txBody>
      </p:sp>
      <p:sp>
        <p:nvSpPr>
          <p:cNvPr id="27" name="Açıklama Balonu: Aşağı Ok 26">
            <a:extLst>
              <a:ext uri="{FF2B5EF4-FFF2-40B4-BE49-F238E27FC236}">
                <a16:creationId xmlns:a16="http://schemas.microsoft.com/office/drawing/2014/main" id="{3C96A010-281A-8E07-E4CA-F1964F98AACA}"/>
              </a:ext>
            </a:extLst>
          </p:cNvPr>
          <p:cNvSpPr/>
          <p:nvPr/>
        </p:nvSpPr>
        <p:spPr>
          <a:xfrm>
            <a:off x="8245889" y="356009"/>
            <a:ext cx="2962955" cy="1766878"/>
          </a:xfrm>
          <a:prstGeom prst="downArrowCallout">
            <a:avLst>
              <a:gd name="adj1" fmla="val 25000"/>
              <a:gd name="adj2" fmla="val 25000"/>
              <a:gd name="adj3" fmla="val 22774"/>
              <a:gd name="adj4" fmla="val 2606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a:solidFill>
                  <a:schemeClr val="tx1"/>
                </a:solidFill>
              </a:rPr>
              <a:t>Normal</a:t>
            </a:r>
            <a:endParaRPr lang="tr-TR"/>
          </a:p>
        </p:txBody>
      </p:sp>
      <p:sp>
        <p:nvSpPr>
          <p:cNvPr id="29" name="Dikdörtgen: Yuvarlatılmış Köşeler 28">
            <a:extLst>
              <a:ext uri="{FF2B5EF4-FFF2-40B4-BE49-F238E27FC236}">
                <a16:creationId xmlns:a16="http://schemas.microsoft.com/office/drawing/2014/main" id="{20083D3C-918B-C23D-13FF-0F8543E82C44}"/>
              </a:ext>
            </a:extLst>
          </p:cNvPr>
          <p:cNvSpPr/>
          <p:nvPr/>
        </p:nvSpPr>
        <p:spPr>
          <a:xfrm>
            <a:off x="9173112" y="5526388"/>
            <a:ext cx="2752737" cy="75318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a:solidFill>
                  <a:schemeClr val="tx1"/>
                </a:solidFill>
              </a:rPr>
              <a:t>BRONŞ PROVOKASYON TESTİ</a:t>
            </a:r>
            <a:endParaRPr lang="tr-TR">
              <a:solidFill>
                <a:schemeClr val="tx1"/>
              </a:solidFill>
            </a:endParaRPr>
          </a:p>
        </p:txBody>
      </p:sp>
      <p:sp>
        <p:nvSpPr>
          <p:cNvPr id="30" name="Metin kutusu 29">
            <a:extLst>
              <a:ext uri="{FF2B5EF4-FFF2-40B4-BE49-F238E27FC236}">
                <a16:creationId xmlns:a16="http://schemas.microsoft.com/office/drawing/2014/main" id="{778E25EE-1DDE-F702-A3BB-66128D262DB8}"/>
              </a:ext>
            </a:extLst>
          </p:cNvPr>
          <p:cNvSpPr txBox="1"/>
          <p:nvPr/>
        </p:nvSpPr>
        <p:spPr>
          <a:xfrm>
            <a:off x="340721" y="221373"/>
            <a:ext cx="3804321" cy="2554545"/>
          </a:xfrm>
          <a:prstGeom prst="rect">
            <a:avLst/>
          </a:prstGeom>
          <a:noFill/>
        </p:spPr>
        <p:txBody>
          <a:bodyPr wrap="square" rtlCol="0">
            <a:spAutoFit/>
          </a:bodyPr>
          <a:lstStyle/>
          <a:p>
            <a:pPr algn="l"/>
            <a:r>
              <a:rPr lang="tr-TR" sz="3200" b="1"/>
              <a:t> SOLUNUM FONKSİYON </a:t>
            </a:r>
          </a:p>
          <a:p>
            <a:pPr algn="l"/>
            <a:r>
              <a:rPr lang="tr-TR" sz="3200" b="1"/>
              <a:t>   TESTLERİ </a:t>
            </a:r>
          </a:p>
          <a:p>
            <a:pPr algn="l"/>
            <a:r>
              <a:rPr lang="tr-TR" sz="3200" b="1"/>
              <a:t>        İLE </a:t>
            </a:r>
          </a:p>
          <a:p>
            <a:pPr algn="l"/>
            <a:r>
              <a:rPr lang="tr-TR" sz="3200" b="1"/>
              <a:t>ASTIM TANISI </a:t>
            </a:r>
          </a:p>
        </p:txBody>
      </p:sp>
      <mc:AlternateContent xmlns:mc="http://schemas.openxmlformats.org/markup-compatibility/2006" xmlns:p14="http://schemas.microsoft.com/office/powerpoint/2010/main">
        <mc:Choice Requires="p14">
          <p:contentPart p14:bwMode="auto" r:id="rId2">
            <p14:nvContentPartPr>
              <p14:cNvPr id="2" name="Mürekkep 1">
                <a:extLst>
                  <a:ext uri="{FF2B5EF4-FFF2-40B4-BE49-F238E27FC236}">
                    <a16:creationId xmlns:a16="http://schemas.microsoft.com/office/drawing/2014/main" id="{A645F752-1458-48D9-99E8-E15C3B349653}"/>
                  </a:ext>
                </a:extLst>
              </p14:cNvPr>
              <p14:cNvContentPartPr/>
              <p14:nvPr/>
            </p14:nvContentPartPr>
            <p14:xfrm>
              <a:off x="9073800" y="2749320"/>
              <a:ext cx="203760" cy="1111680"/>
            </p14:xfrm>
          </p:contentPart>
        </mc:Choice>
        <mc:Fallback xmlns="">
          <p:pic>
            <p:nvPicPr>
              <p:cNvPr id="2" name="Mürekkep 1">
                <a:extLst>
                  <a:ext uri="{FF2B5EF4-FFF2-40B4-BE49-F238E27FC236}">
                    <a16:creationId xmlns:a16="http://schemas.microsoft.com/office/drawing/2014/main" id="{A645F752-1458-48D9-99E8-E15C3B349653}"/>
                  </a:ext>
                </a:extLst>
              </p:cNvPr>
              <p:cNvPicPr/>
              <p:nvPr/>
            </p:nvPicPr>
            <p:blipFill>
              <a:blip r:embed="rId3"/>
              <a:stretch>
                <a:fillRect/>
              </a:stretch>
            </p:blipFill>
            <p:spPr>
              <a:xfrm>
                <a:off x="9064440" y="2739960"/>
                <a:ext cx="222480" cy="1130400"/>
              </a:xfrm>
              <a:prstGeom prst="rect">
                <a:avLst/>
              </a:prstGeom>
            </p:spPr>
          </p:pic>
        </mc:Fallback>
      </mc:AlternateContent>
      <p:sp>
        <p:nvSpPr>
          <p:cNvPr id="3" name="Açıklama Balonu: Sol Ok 2">
            <a:extLst>
              <a:ext uri="{FF2B5EF4-FFF2-40B4-BE49-F238E27FC236}">
                <a16:creationId xmlns:a16="http://schemas.microsoft.com/office/drawing/2014/main" id="{D88F4345-7E4D-B844-C86A-19475F993CB6}"/>
              </a:ext>
            </a:extLst>
          </p:cNvPr>
          <p:cNvSpPr/>
          <p:nvPr/>
        </p:nvSpPr>
        <p:spPr>
          <a:xfrm>
            <a:off x="7156396" y="2869741"/>
            <a:ext cx="2058588" cy="991259"/>
          </a:xfrm>
          <a:prstGeom prst="leftArrowCallout">
            <a:avLst>
              <a:gd name="adj1" fmla="val 25000"/>
              <a:gd name="adj2" fmla="val 25000"/>
              <a:gd name="adj3" fmla="val 25000"/>
              <a:gd name="adj4" fmla="val 666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a:solidFill>
                  <a:schemeClr val="tx1"/>
                </a:solidFill>
              </a:rPr>
              <a:t>PEF Değişkenliği &gt;%10 </a:t>
            </a:r>
            <a:endParaRPr lang="tr-TR"/>
          </a:p>
        </p:txBody>
      </p:sp>
      <p:sp>
        <p:nvSpPr>
          <p:cNvPr id="4" name="Açıklama Balonu: Aşağı Ok 3">
            <a:extLst>
              <a:ext uri="{FF2B5EF4-FFF2-40B4-BE49-F238E27FC236}">
                <a16:creationId xmlns:a16="http://schemas.microsoft.com/office/drawing/2014/main" id="{08D358C9-D7BB-86B0-2125-9C43A94B4EDD}"/>
              </a:ext>
            </a:extLst>
          </p:cNvPr>
          <p:cNvSpPr/>
          <p:nvPr/>
        </p:nvSpPr>
        <p:spPr>
          <a:xfrm>
            <a:off x="10133792" y="3790600"/>
            <a:ext cx="915119" cy="1372091"/>
          </a:xfrm>
          <a:prstGeom prst="downArrowCallout">
            <a:avLst>
              <a:gd name="adj1" fmla="val 25000"/>
              <a:gd name="adj2" fmla="val 21463"/>
              <a:gd name="adj3" fmla="val 37968"/>
              <a:gd name="adj4" fmla="val 6473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a:solidFill>
                  <a:schemeClr val="tx1"/>
                </a:solidFill>
              </a:rPr>
              <a:t>Normal</a:t>
            </a:r>
          </a:p>
        </p:txBody>
      </p:sp>
      <p:sp>
        <p:nvSpPr>
          <p:cNvPr id="5" name="Metin kutusu 4">
            <a:extLst>
              <a:ext uri="{FF2B5EF4-FFF2-40B4-BE49-F238E27FC236}">
                <a16:creationId xmlns:a16="http://schemas.microsoft.com/office/drawing/2014/main" id="{C5406948-0A68-5023-BD43-ED648ADFA908}"/>
              </a:ext>
            </a:extLst>
          </p:cNvPr>
          <p:cNvSpPr txBox="1"/>
          <p:nvPr/>
        </p:nvSpPr>
        <p:spPr>
          <a:xfrm>
            <a:off x="5202790" y="3026591"/>
            <a:ext cx="1828800" cy="646331"/>
          </a:xfrm>
          <a:prstGeom prst="rect">
            <a:avLst/>
          </a:prstGeom>
          <a:noFill/>
        </p:spPr>
        <p:txBody>
          <a:bodyPr wrap="square" rtlCol="0">
            <a:spAutoFit/>
          </a:bodyPr>
          <a:lstStyle/>
          <a:p>
            <a:pPr algn="ctr"/>
            <a:r>
              <a:rPr lang="tr-TR" b="1">
                <a:solidFill>
                  <a:schemeClr val="accent1"/>
                </a:solidFill>
              </a:rPr>
              <a:t>HAVA YOLU OBSTRİKSİYONU</a:t>
            </a:r>
          </a:p>
        </p:txBody>
      </p:sp>
      <p:sp>
        <p:nvSpPr>
          <p:cNvPr id="8" name="Ok: Aşağı 7">
            <a:extLst>
              <a:ext uri="{FF2B5EF4-FFF2-40B4-BE49-F238E27FC236}">
                <a16:creationId xmlns:a16="http://schemas.microsoft.com/office/drawing/2014/main" id="{78526237-277D-B754-047C-B1B56312A671}"/>
              </a:ext>
            </a:extLst>
          </p:cNvPr>
          <p:cNvSpPr/>
          <p:nvPr/>
        </p:nvSpPr>
        <p:spPr>
          <a:xfrm>
            <a:off x="5788568" y="3756956"/>
            <a:ext cx="657243" cy="72043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04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2" nodeType="click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3" nodeType="clickEffect">
                                  <p:stCondLst>
                                    <p:cond delay="0"/>
                                  </p:stCondLst>
                                  <p:childTnLst>
                                    <p:set>
                                      <p:cBhvr>
                                        <p:cTn id="75" dur="1" fill="hold">
                                          <p:stCondLst>
                                            <p:cond delay="0"/>
                                          </p:stCondLst>
                                        </p:cTn>
                                        <p:tgtEl>
                                          <p:spTgt spid="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1" grpId="1" animBg="1"/>
      <p:bldP spid="15" grpId="0" animBg="1"/>
      <p:bldP spid="20" grpId="0" animBg="1"/>
      <p:bldP spid="20" grpId="1" animBg="1"/>
      <p:bldP spid="22" grpId="0" animBg="1"/>
      <p:bldP spid="22" grpId="1" animBg="1"/>
      <p:bldP spid="25" grpId="0"/>
      <p:bldP spid="25" grpId="1"/>
      <p:bldP spid="27" grpId="0" animBg="1"/>
      <p:bldP spid="29" grpId="0" animBg="1"/>
      <p:bldP spid="3" grpId="0" animBg="1"/>
      <p:bldP spid="4" grpId="0" animBg="1"/>
      <p:bldP spid="5" grpId="0"/>
      <p:bldP spid="5" grpId="1"/>
      <p:bldP spid="5" grpId="2"/>
      <p:bldP spid="5" grpId="3"/>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7F9705-0BC6-FE5F-A061-08475DD63FA8}"/>
              </a:ext>
            </a:extLst>
          </p:cNvPr>
          <p:cNvSpPr>
            <a:spLocks noGrp="1"/>
          </p:cNvSpPr>
          <p:nvPr>
            <p:ph type="title"/>
          </p:nvPr>
        </p:nvSpPr>
        <p:spPr/>
        <p:txBody>
          <a:bodyPr/>
          <a:lstStyle/>
          <a:p>
            <a:pPr algn="ctr"/>
            <a:r>
              <a:rPr lang="tr-TR" b="1"/>
              <a:t>LABORATUVAR</a:t>
            </a:r>
          </a:p>
        </p:txBody>
      </p:sp>
      <p:sp>
        <p:nvSpPr>
          <p:cNvPr id="3" name="İçerik Yer Tutucusu 2">
            <a:extLst>
              <a:ext uri="{FF2B5EF4-FFF2-40B4-BE49-F238E27FC236}">
                <a16:creationId xmlns:a16="http://schemas.microsoft.com/office/drawing/2014/main" id="{5CB03C3F-F035-E273-97F5-B3644B5AA933}"/>
              </a:ext>
            </a:extLst>
          </p:cNvPr>
          <p:cNvSpPr>
            <a:spLocks noGrp="1"/>
          </p:cNvSpPr>
          <p:nvPr>
            <p:ph idx="1"/>
          </p:nvPr>
        </p:nvSpPr>
        <p:spPr/>
        <p:txBody>
          <a:bodyPr/>
          <a:lstStyle/>
          <a:p>
            <a:r>
              <a:rPr lang="tr-TR" b="1"/>
              <a:t>Tam kansayımı :</a:t>
            </a:r>
            <a:r>
              <a:rPr lang="tr-TR"/>
              <a:t> Eozinofili ?</a:t>
            </a:r>
          </a:p>
          <a:p>
            <a:r>
              <a:rPr lang="tr-TR" b="1"/>
              <a:t>Biyokimyasal inceleme</a:t>
            </a:r>
            <a:r>
              <a:rPr lang="tr-TR"/>
              <a:t> Eşlik eden hastalık şüphesinde</a:t>
            </a:r>
          </a:p>
          <a:p>
            <a:r>
              <a:rPr lang="tr-TR" b="1"/>
              <a:t>Prik testi : </a:t>
            </a:r>
            <a:r>
              <a:rPr lang="tr-TR"/>
              <a:t>Birinci basamakta yapılması önerilmez.</a:t>
            </a:r>
          </a:p>
          <a:p>
            <a:r>
              <a:rPr lang="tr-TR" b="1"/>
              <a:t>Spesifik IgE : </a:t>
            </a:r>
            <a:r>
              <a:rPr lang="tr-TR"/>
              <a:t>Birinci basamakta yapılması önerilmez</a:t>
            </a:r>
            <a:r>
              <a:rPr lang="tr-TR">
                <a:effectLst/>
              </a:rPr>
              <a:t>¹.</a:t>
            </a:r>
            <a:endParaRPr lang="tr-TR"/>
          </a:p>
        </p:txBody>
      </p:sp>
    </p:spTree>
    <p:extLst>
      <p:ext uri="{BB962C8B-B14F-4D97-AF65-F5344CB8AC3E}">
        <p14:creationId xmlns:p14="http://schemas.microsoft.com/office/powerpoint/2010/main" val="4049385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F9B1B-5300-7988-D0C7-4F928D575E28}"/>
              </a:ext>
            </a:extLst>
          </p:cNvPr>
          <p:cNvSpPr>
            <a:spLocks noGrp="1"/>
          </p:cNvSpPr>
          <p:nvPr>
            <p:ph type="title"/>
          </p:nvPr>
        </p:nvSpPr>
        <p:spPr>
          <a:xfrm>
            <a:off x="-316128" y="-115724"/>
            <a:ext cx="10515600" cy="1325563"/>
          </a:xfrm>
        </p:spPr>
        <p:txBody>
          <a:bodyPr/>
          <a:lstStyle/>
          <a:p>
            <a:pPr algn="ctr"/>
            <a:r>
              <a:rPr lang="tr-TR" b="1"/>
              <a:t>Akciğer Radyolojisi</a:t>
            </a:r>
          </a:p>
        </p:txBody>
      </p:sp>
      <p:sp>
        <p:nvSpPr>
          <p:cNvPr id="3" name="İçerik Yer Tutucusu 2">
            <a:extLst>
              <a:ext uri="{FF2B5EF4-FFF2-40B4-BE49-F238E27FC236}">
                <a16:creationId xmlns:a16="http://schemas.microsoft.com/office/drawing/2014/main" id="{57E5E85A-ACEA-CB59-A212-5E4F2B826792}"/>
              </a:ext>
            </a:extLst>
          </p:cNvPr>
          <p:cNvSpPr>
            <a:spLocks noGrp="1"/>
          </p:cNvSpPr>
          <p:nvPr>
            <p:ph idx="1"/>
          </p:nvPr>
        </p:nvSpPr>
        <p:spPr/>
        <p:txBody>
          <a:bodyPr/>
          <a:lstStyle/>
          <a:p>
            <a:r>
              <a:rPr lang="tr-TR"/>
              <a:t>Tanı için gerekli değildir, </a:t>
            </a:r>
          </a:p>
          <a:p>
            <a:r>
              <a:rPr lang="tr-TR" u="sng"/>
              <a:t>Genelde normal</a:t>
            </a:r>
            <a:r>
              <a:rPr lang="tr-TR"/>
              <a:t> </a:t>
            </a:r>
          </a:p>
          <a:p>
            <a:r>
              <a:rPr lang="tr-TR" u="sng"/>
              <a:t>Ayırıcı tanı</a:t>
            </a:r>
            <a:r>
              <a:rPr lang="tr-TR"/>
              <a:t> ve takipte kullanılır. </a:t>
            </a:r>
          </a:p>
          <a:p>
            <a:r>
              <a:rPr lang="tr-TR"/>
              <a:t>Ataklarda </a:t>
            </a:r>
            <a:r>
              <a:rPr lang="tr-TR" b="1" u="sng"/>
              <a:t>hiperinflasyon bulguları</a:t>
            </a:r>
            <a:r>
              <a:rPr lang="tr-TR"/>
              <a:t> vardır</a:t>
            </a:r>
            <a:r>
              <a:rPr lang="tr-TR">
                <a:effectLst/>
              </a:rPr>
              <a:t>¹.</a:t>
            </a:r>
            <a:endParaRPr lang="tr-TR"/>
          </a:p>
        </p:txBody>
      </p:sp>
      <p:pic>
        <p:nvPicPr>
          <p:cNvPr id="5" name="Resim 5">
            <a:extLst>
              <a:ext uri="{FF2B5EF4-FFF2-40B4-BE49-F238E27FC236}">
                <a16:creationId xmlns:a16="http://schemas.microsoft.com/office/drawing/2014/main" id="{900C3AE3-9FBC-6F74-1B7F-2BCB012D2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891" y="244989"/>
            <a:ext cx="4560792" cy="5418667"/>
          </a:xfrm>
          <a:prstGeom prst="rect">
            <a:avLst/>
          </a:prstGeom>
        </p:spPr>
      </p:pic>
      <p:sp>
        <p:nvSpPr>
          <p:cNvPr id="6" name="Metin kutusu 5">
            <a:extLst>
              <a:ext uri="{FF2B5EF4-FFF2-40B4-BE49-F238E27FC236}">
                <a16:creationId xmlns:a16="http://schemas.microsoft.com/office/drawing/2014/main" id="{DD173A64-33D3-2873-B944-DAB7518E7E11}"/>
              </a:ext>
            </a:extLst>
          </p:cNvPr>
          <p:cNvSpPr txBox="1"/>
          <p:nvPr/>
        </p:nvSpPr>
        <p:spPr>
          <a:xfrm>
            <a:off x="6861235" y="5857942"/>
            <a:ext cx="8069505" cy="923330"/>
          </a:xfrm>
          <a:prstGeom prst="rect">
            <a:avLst/>
          </a:prstGeom>
          <a:noFill/>
        </p:spPr>
        <p:txBody>
          <a:bodyPr wrap="square" rtlCol="0">
            <a:spAutoFit/>
          </a:bodyPr>
          <a:lstStyle/>
          <a:p>
            <a:pPr algn="l"/>
            <a:r>
              <a:rPr lang="tr-TR">
                <a:effectLst/>
              </a:rPr>
              <a:t>TÜRK TORAKS DERNEĞİ Astım Hastalığı –</a:t>
            </a:r>
          </a:p>
          <a:p>
            <a:pPr algn="l"/>
            <a:r>
              <a:rPr lang="tr-TR">
                <a:effectLst/>
              </a:rPr>
              <a:t> Hasta Eğitimi Sunumu 2020 </a:t>
            </a:r>
            <a:br>
              <a:rPr lang="tr-TR"/>
            </a:br>
            <a:r>
              <a:rPr lang="tr-TR">
                <a:effectLst/>
              </a:rPr>
              <a:t>https://www.toraks.org.tr/site/resources/library</a:t>
            </a:r>
            <a:endParaRPr lang="tr-TR"/>
          </a:p>
        </p:txBody>
      </p:sp>
    </p:spTree>
    <p:extLst>
      <p:ext uri="{BB962C8B-B14F-4D97-AF65-F5344CB8AC3E}">
        <p14:creationId xmlns:p14="http://schemas.microsoft.com/office/powerpoint/2010/main" val="123655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34FA69-49D0-5A91-8A75-C2C39A89D39C}"/>
              </a:ext>
            </a:extLst>
          </p:cNvPr>
          <p:cNvSpPr>
            <a:spLocks noGrp="1"/>
          </p:cNvSpPr>
          <p:nvPr>
            <p:ph type="title"/>
          </p:nvPr>
        </p:nvSpPr>
        <p:spPr/>
        <p:txBody>
          <a:bodyPr/>
          <a:lstStyle/>
          <a:p>
            <a:pPr algn="ctr"/>
            <a:r>
              <a:rPr lang="tr-TR" b="1"/>
              <a:t>Ayırıcı Tanı</a:t>
            </a:r>
          </a:p>
        </p:txBody>
      </p:sp>
      <p:sp>
        <p:nvSpPr>
          <p:cNvPr id="3" name="İçerik Yer Tutucusu 2">
            <a:extLst>
              <a:ext uri="{FF2B5EF4-FFF2-40B4-BE49-F238E27FC236}">
                <a16:creationId xmlns:a16="http://schemas.microsoft.com/office/drawing/2014/main" id="{CA7C51A6-8C06-9395-7F83-81794347B1D5}"/>
              </a:ext>
            </a:extLst>
          </p:cNvPr>
          <p:cNvSpPr>
            <a:spLocks noGrp="1"/>
          </p:cNvSpPr>
          <p:nvPr>
            <p:ph idx="1"/>
          </p:nvPr>
        </p:nvSpPr>
        <p:spPr/>
        <p:txBody>
          <a:bodyPr/>
          <a:lstStyle/>
          <a:p>
            <a:r>
              <a:rPr lang="tr-TR"/>
              <a:t> </a:t>
            </a:r>
            <a:r>
              <a:rPr lang="tr-TR" b="1"/>
              <a:t>Yaygın hava yolu obstrüksiyonları </a:t>
            </a:r>
            <a:r>
              <a:rPr lang="tr-TR"/>
              <a:t>: KOAH, bronşektazi, obliteratif bronşiolit, kistik fibroz, reaktif hava yolu disfonksiyonu sendromu </a:t>
            </a:r>
          </a:p>
          <a:p>
            <a:r>
              <a:rPr lang="tr-TR" b="1"/>
              <a:t>Lokal hava yolu obstrüksiyonları </a:t>
            </a:r>
          </a:p>
          <a:p>
            <a:r>
              <a:rPr lang="tr-TR" b="1"/>
              <a:t>Kronik rinosinüzit </a:t>
            </a:r>
          </a:p>
          <a:p>
            <a:r>
              <a:rPr lang="tr-TR" b="1"/>
              <a:t>Gastroözofagial reflü </a:t>
            </a:r>
          </a:p>
          <a:p>
            <a:r>
              <a:rPr lang="tr-TR" b="1"/>
              <a:t>ACE blokerleri </a:t>
            </a:r>
            <a:r>
              <a:rPr lang="tr-TR"/>
              <a:t>ile oluşan öksürükler </a:t>
            </a:r>
          </a:p>
          <a:p>
            <a:r>
              <a:rPr lang="tr-TR" b="1"/>
              <a:t>Sol kalp yetersizliği</a:t>
            </a:r>
            <a:r>
              <a:rPr lang="tr-TR" b="1">
                <a:effectLst/>
              </a:rPr>
              <a:t>¹</a:t>
            </a:r>
            <a:r>
              <a:rPr lang="tr-TR">
                <a:effectLst/>
              </a:rPr>
              <a:t>.</a:t>
            </a:r>
            <a:endParaRPr lang="tr-TR"/>
          </a:p>
        </p:txBody>
      </p:sp>
    </p:spTree>
    <p:extLst>
      <p:ext uri="{BB962C8B-B14F-4D97-AF65-F5344CB8AC3E}">
        <p14:creationId xmlns:p14="http://schemas.microsoft.com/office/powerpoint/2010/main" val="173225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00DA58-4167-CAC5-88D6-B6581DFF228A}"/>
              </a:ext>
            </a:extLst>
          </p:cNvPr>
          <p:cNvSpPr>
            <a:spLocks noGrp="1"/>
          </p:cNvSpPr>
          <p:nvPr>
            <p:ph type="title"/>
          </p:nvPr>
        </p:nvSpPr>
        <p:spPr/>
        <p:txBody>
          <a:bodyPr/>
          <a:lstStyle/>
          <a:p>
            <a:r>
              <a:rPr lang="tr-TR"/>
              <a:t>Astım Tedavisi Almakta Olan Hastada </a:t>
            </a:r>
            <a:r>
              <a:rPr lang="tr-TR" b="1"/>
              <a:t>Semptom Kontrol Durumu</a:t>
            </a:r>
            <a:r>
              <a:rPr lang="tr-TR">
                <a:effectLst/>
              </a:rPr>
              <a:t>¹.</a:t>
            </a:r>
            <a:endParaRPr lang="tr-TR" b="1"/>
          </a:p>
        </p:txBody>
      </p:sp>
      <p:sp>
        <p:nvSpPr>
          <p:cNvPr id="4" name="Dikdörtgen: Yuvarlatılmış Köşeler 3">
            <a:extLst>
              <a:ext uri="{FF2B5EF4-FFF2-40B4-BE49-F238E27FC236}">
                <a16:creationId xmlns:a16="http://schemas.microsoft.com/office/drawing/2014/main" id="{EF0AB98B-D0AA-FFCF-6C27-05A1D179D151}"/>
              </a:ext>
            </a:extLst>
          </p:cNvPr>
          <p:cNvSpPr/>
          <p:nvPr/>
        </p:nvSpPr>
        <p:spPr>
          <a:xfrm>
            <a:off x="352735" y="2524416"/>
            <a:ext cx="8310115" cy="3258009"/>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a:solidFill>
                  <a:schemeClr val="tx1"/>
                </a:solidFill>
              </a:rPr>
              <a:t>Son 4 hafta içinde</a:t>
            </a:r>
          </a:p>
          <a:p>
            <a:pPr marL="514350" indent="-514350">
              <a:buFont typeface="+mj-lt"/>
              <a:buAutoNum type="arabicPeriod"/>
            </a:pPr>
            <a:r>
              <a:rPr lang="tr-TR" sz="2800" u="sng">
                <a:solidFill>
                  <a:schemeClr val="tx1"/>
                </a:solidFill>
              </a:rPr>
              <a:t>Haftada ikiden fazla gündüz</a:t>
            </a:r>
            <a:r>
              <a:rPr lang="tr-TR" sz="2800">
                <a:solidFill>
                  <a:schemeClr val="tx1"/>
                </a:solidFill>
              </a:rPr>
              <a:t> astım semptomu</a:t>
            </a:r>
          </a:p>
          <a:p>
            <a:pPr marL="514350" indent="-514350">
              <a:buFont typeface="+mj-lt"/>
              <a:buAutoNum type="arabicPeriod"/>
            </a:pPr>
            <a:r>
              <a:rPr lang="tr-TR" sz="2800">
                <a:solidFill>
                  <a:schemeClr val="tx1"/>
                </a:solidFill>
              </a:rPr>
              <a:t>Astım nedeni ile herhangi bir </a:t>
            </a:r>
            <a:r>
              <a:rPr lang="tr-TR" sz="2800" u="sng">
                <a:solidFill>
                  <a:schemeClr val="tx1"/>
                </a:solidFill>
              </a:rPr>
              <a:t>gece uyanma</a:t>
            </a:r>
            <a:r>
              <a:rPr lang="tr-TR" sz="2800">
                <a:solidFill>
                  <a:schemeClr val="tx1"/>
                </a:solidFill>
              </a:rPr>
              <a:t>  </a:t>
            </a:r>
          </a:p>
          <a:p>
            <a:pPr marL="514350" indent="-514350">
              <a:buFont typeface="+mj-lt"/>
              <a:buAutoNum type="arabicPeriod"/>
            </a:pPr>
            <a:r>
              <a:rPr lang="tr-TR" sz="2800" u="sng">
                <a:solidFill>
                  <a:schemeClr val="tx1"/>
                </a:solidFill>
              </a:rPr>
              <a:t>Haftada ikiden fazla</a:t>
            </a:r>
            <a:r>
              <a:rPr lang="tr-TR" sz="2800">
                <a:solidFill>
                  <a:schemeClr val="tx1"/>
                </a:solidFill>
              </a:rPr>
              <a:t> </a:t>
            </a:r>
            <a:r>
              <a:rPr lang="tr-TR" sz="2800" u="sng">
                <a:solidFill>
                  <a:schemeClr val="tx1"/>
                </a:solidFill>
              </a:rPr>
              <a:t>rahatlatıcı ilaç</a:t>
            </a:r>
            <a:r>
              <a:rPr lang="tr-TR" sz="2800">
                <a:solidFill>
                  <a:schemeClr val="tx1"/>
                </a:solidFill>
              </a:rPr>
              <a:t> kullanma  ihtiyacı </a:t>
            </a:r>
          </a:p>
          <a:p>
            <a:pPr marL="514350" indent="-514350">
              <a:buFont typeface="+mj-lt"/>
              <a:buAutoNum type="arabicPeriod"/>
            </a:pPr>
            <a:r>
              <a:rPr lang="tr-TR" sz="2800">
                <a:solidFill>
                  <a:schemeClr val="tx1"/>
                </a:solidFill>
              </a:rPr>
              <a:t>Astım nedeni ile herhangi bir </a:t>
            </a:r>
            <a:r>
              <a:rPr lang="tr-TR" sz="2800" u="sng">
                <a:solidFill>
                  <a:schemeClr val="tx1"/>
                </a:solidFill>
              </a:rPr>
              <a:t>aktivitenin kısıtlanması</a:t>
            </a:r>
          </a:p>
        </p:txBody>
      </p:sp>
      <p:sp>
        <p:nvSpPr>
          <p:cNvPr id="5" name="Dikdörtgen 4">
            <a:extLst>
              <a:ext uri="{FF2B5EF4-FFF2-40B4-BE49-F238E27FC236}">
                <a16:creationId xmlns:a16="http://schemas.microsoft.com/office/drawing/2014/main" id="{2BA16E75-4648-DABF-E574-D4B2BA996D4A}"/>
              </a:ext>
            </a:extLst>
          </p:cNvPr>
          <p:cNvSpPr/>
          <p:nvPr/>
        </p:nvSpPr>
        <p:spPr>
          <a:xfrm>
            <a:off x="9062010" y="1567836"/>
            <a:ext cx="2766467" cy="13255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Hiçbiriyok İYİ KONTROL </a:t>
            </a:r>
          </a:p>
        </p:txBody>
      </p:sp>
      <p:sp>
        <p:nvSpPr>
          <p:cNvPr id="7" name="Dikdörtgen 6">
            <a:extLst>
              <a:ext uri="{FF2B5EF4-FFF2-40B4-BE49-F238E27FC236}">
                <a16:creationId xmlns:a16="http://schemas.microsoft.com/office/drawing/2014/main" id="{268152E1-E266-4B03-F16A-429C98CE4DBC}"/>
              </a:ext>
            </a:extLst>
          </p:cNvPr>
          <p:cNvSpPr/>
          <p:nvPr/>
        </p:nvSpPr>
        <p:spPr>
          <a:xfrm>
            <a:off x="9072798" y="3187419"/>
            <a:ext cx="2766467" cy="13255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1-2’si varsa KISMİ KONTROL </a:t>
            </a:r>
            <a:endParaRPr lang="tr-TR"/>
          </a:p>
        </p:txBody>
      </p:sp>
      <p:sp>
        <p:nvSpPr>
          <p:cNvPr id="9" name="Dikdörtgen 8">
            <a:extLst>
              <a:ext uri="{FF2B5EF4-FFF2-40B4-BE49-F238E27FC236}">
                <a16:creationId xmlns:a16="http://schemas.microsoft.com/office/drawing/2014/main" id="{C6AA75A3-F68C-5EB0-C0A0-E3D199038DF8}"/>
              </a:ext>
            </a:extLst>
          </p:cNvPr>
          <p:cNvSpPr/>
          <p:nvPr/>
        </p:nvSpPr>
        <p:spPr>
          <a:xfrm>
            <a:off x="9072797" y="4747641"/>
            <a:ext cx="2766467" cy="13255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3-4’ü varsa KONTROLSÜZ</a:t>
            </a:r>
            <a:endParaRPr lang="tr-TR"/>
          </a:p>
        </p:txBody>
      </p:sp>
    </p:spTree>
    <p:extLst>
      <p:ext uri="{BB962C8B-B14F-4D97-AF65-F5344CB8AC3E}">
        <p14:creationId xmlns:p14="http://schemas.microsoft.com/office/powerpoint/2010/main" val="4360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3FB890-A0F5-651E-2900-A56D81C879DC}"/>
              </a:ext>
            </a:extLst>
          </p:cNvPr>
          <p:cNvSpPr>
            <a:spLocks noGrp="1"/>
          </p:cNvSpPr>
          <p:nvPr>
            <p:ph idx="1"/>
          </p:nvPr>
        </p:nvSpPr>
        <p:spPr/>
        <p:txBody>
          <a:bodyPr/>
          <a:lstStyle/>
          <a:p>
            <a:pPr marL="0" indent="0">
              <a:buNone/>
            </a:pPr>
            <a:endParaRPr lang="tr-TR" b="1"/>
          </a:p>
          <a:p>
            <a:pPr marL="0" indent="0">
              <a:buNone/>
            </a:pPr>
            <a:r>
              <a:rPr lang="tr-TR" b="1"/>
              <a:t>A - </a:t>
            </a:r>
            <a:r>
              <a:rPr lang="tr-TR" b="1" u="sng"/>
              <a:t>Astım atağı</a:t>
            </a:r>
            <a:r>
              <a:rPr lang="tr-TR" b="1"/>
              <a:t> için risk faktörleri  </a:t>
            </a:r>
          </a:p>
          <a:p>
            <a:pPr marL="0" indent="0">
              <a:buNone/>
            </a:pPr>
            <a:r>
              <a:rPr lang="tr-TR" b="1"/>
              <a:t>B - </a:t>
            </a:r>
            <a:r>
              <a:rPr lang="tr-TR" b="1" u="sng"/>
              <a:t>Kalıcı hava akımı kısıtlılığ</a:t>
            </a:r>
            <a:r>
              <a:rPr lang="tr-TR" b="1"/>
              <a:t>ı gelişimi için risk faktörleri</a:t>
            </a:r>
          </a:p>
          <a:p>
            <a:pPr marL="0" indent="0">
              <a:buNone/>
            </a:pPr>
            <a:r>
              <a:rPr lang="tr-TR" b="1"/>
              <a:t>C- </a:t>
            </a:r>
            <a:r>
              <a:rPr lang="tr-TR" b="1" u="sng"/>
              <a:t>İlaç yan etki</a:t>
            </a:r>
            <a:r>
              <a:rPr lang="tr-TR" b="1"/>
              <a:t> gelişimi için risk faktörleri </a:t>
            </a:r>
          </a:p>
          <a:p>
            <a:endParaRPr lang="tr-TR"/>
          </a:p>
        </p:txBody>
      </p:sp>
      <p:sp>
        <p:nvSpPr>
          <p:cNvPr id="5" name="Başlık 1">
            <a:extLst>
              <a:ext uri="{FF2B5EF4-FFF2-40B4-BE49-F238E27FC236}">
                <a16:creationId xmlns:a16="http://schemas.microsoft.com/office/drawing/2014/main" id="{5F37B7AF-7E54-7345-DB82-FD4AB5B45E1D}"/>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a:t>Astım Prognozunu </a:t>
            </a:r>
            <a:br>
              <a:rPr lang="tr-TR" b="1"/>
            </a:br>
            <a:r>
              <a:rPr lang="tr-TR" b="1"/>
              <a:t>Olumsuz Etkileyen Risk Faktörler</a:t>
            </a:r>
            <a:r>
              <a:rPr lang="tr-TR">
                <a:effectLst/>
              </a:rPr>
              <a:t>¹.</a:t>
            </a:r>
            <a:endParaRPr lang="tr-TR" b="1"/>
          </a:p>
        </p:txBody>
      </p:sp>
    </p:spTree>
    <p:extLst>
      <p:ext uri="{BB962C8B-B14F-4D97-AF65-F5344CB8AC3E}">
        <p14:creationId xmlns:p14="http://schemas.microsoft.com/office/powerpoint/2010/main" val="963598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2A1E17-928E-AD65-D051-A4D3D1ED11CF}"/>
              </a:ext>
            </a:extLst>
          </p:cNvPr>
          <p:cNvSpPr>
            <a:spLocks noGrp="1"/>
          </p:cNvSpPr>
          <p:nvPr>
            <p:ph type="title"/>
          </p:nvPr>
        </p:nvSpPr>
        <p:spPr/>
        <p:txBody>
          <a:bodyPr>
            <a:normAutofit/>
          </a:bodyPr>
          <a:lstStyle/>
          <a:p>
            <a:r>
              <a:rPr lang="tr-TR" b="1"/>
              <a:t>A - Astım atağı için risk faktörleri : </a:t>
            </a:r>
          </a:p>
        </p:txBody>
      </p:sp>
      <p:sp>
        <p:nvSpPr>
          <p:cNvPr id="3" name="İçerik Yer Tutucusu 2">
            <a:extLst>
              <a:ext uri="{FF2B5EF4-FFF2-40B4-BE49-F238E27FC236}">
                <a16:creationId xmlns:a16="http://schemas.microsoft.com/office/drawing/2014/main" id="{E2863014-0100-46EE-64F8-CD1DDADD9ABB}"/>
              </a:ext>
            </a:extLst>
          </p:cNvPr>
          <p:cNvSpPr>
            <a:spLocks noGrp="1"/>
          </p:cNvSpPr>
          <p:nvPr>
            <p:ph idx="1"/>
          </p:nvPr>
        </p:nvSpPr>
        <p:spPr>
          <a:xfrm>
            <a:off x="838200" y="1825625"/>
            <a:ext cx="11190540" cy="4351338"/>
          </a:xfrm>
        </p:spPr>
        <p:txBody>
          <a:bodyPr>
            <a:normAutofit fontScale="92500"/>
          </a:bodyPr>
          <a:lstStyle/>
          <a:p>
            <a:pPr marL="0" indent="0">
              <a:buNone/>
            </a:pPr>
            <a:endParaRPr lang="tr-TR" b="1"/>
          </a:p>
          <a:p>
            <a:pPr marL="514350" indent="-514350">
              <a:buFont typeface="+mj-lt"/>
              <a:buAutoNum type="arabicPeriod"/>
            </a:pPr>
            <a:r>
              <a:rPr lang="tr-TR"/>
              <a:t>Astım semptomlarının </a:t>
            </a:r>
            <a:r>
              <a:rPr lang="tr-TR" u="sng"/>
              <a:t>kontrolünde</a:t>
            </a:r>
            <a:r>
              <a:rPr lang="tr-TR"/>
              <a:t> bozukluk </a:t>
            </a:r>
          </a:p>
          <a:p>
            <a:pPr marL="514350" indent="-514350">
              <a:buFont typeface="+mj-lt"/>
              <a:buAutoNum type="arabicPeriod"/>
            </a:pPr>
            <a:r>
              <a:rPr lang="tr-TR"/>
              <a:t>Fazla miktarda </a:t>
            </a:r>
            <a:r>
              <a:rPr lang="tr-TR" u="sng"/>
              <a:t>SABA kullanımı (1 kutu/ay) </a:t>
            </a:r>
          </a:p>
          <a:p>
            <a:pPr marL="514350" indent="-514350">
              <a:buFont typeface="+mj-lt"/>
              <a:buAutoNum type="arabicPeriod"/>
            </a:pPr>
            <a:r>
              <a:rPr lang="tr-TR"/>
              <a:t>IKS kullanım yetersizliği; reçete edilmemiş, uyumsuzluk, kötü inhaler tekniği </a:t>
            </a:r>
          </a:p>
          <a:p>
            <a:pPr marL="514350" indent="-514350">
              <a:buFont typeface="+mj-lt"/>
              <a:buAutoNum type="arabicPeriod"/>
            </a:pPr>
            <a:r>
              <a:rPr lang="tr-TR"/>
              <a:t>Düşük FEV1 düzeyi </a:t>
            </a:r>
          </a:p>
          <a:p>
            <a:pPr marL="514350" indent="-514350">
              <a:buFont typeface="+mj-lt"/>
              <a:buAutoNum type="arabicPeriod"/>
            </a:pPr>
            <a:r>
              <a:rPr lang="tr-TR"/>
              <a:t>Psikososyal ve sosyoekonomik problemler </a:t>
            </a:r>
          </a:p>
          <a:p>
            <a:pPr marL="514350" indent="-514350">
              <a:buFont typeface="+mj-lt"/>
              <a:buAutoNum type="arabicPeriod"/>
            </a:pPr>
            <a:r>
              <a:rPr lang="tr-TR"/>
              <a:t>Tetikleyicilere maruziyet (sigara, mesleksel maruziyet, allerjen, hava kirliliği )</a:t>
            </a:r>
          </a:p>
          <a:p>
            <a:pPr marL="514350" indent="-514350">
              <a:buFont typeface="+mj-lt"/>
              <a:buAutoNum type="arabicPeriod"/>
            </a:pPr>
            <a:r>
              <a:rPr lang="tr-TR"/>
              <a:t>Obezite, gebelik, kronik rinosinüzit, besin  allerjisi,  eozinofili varlığı, GÖR</a:t>
            </a:r>
          </a:p>
          <a:p>
            <a:pPr marL="514350" indent="-514350">
              <a:buFont typeface="+mj-lt"/>
              <a:buAutoNum type="arabicPeriod"/>
            </a:pPr>
            <a:r>
              <a:rPr lang="tr-TR"/>
              <a:t>Son 1 yılda en az 1 kez atak geçirmiş olmak, yoğun bakım ünitesi yatışı</a:t>
            </a:r>
          </a:p>
        </p:txBody>
      </p:sp>
    </p:spTree>
    <p:extLst>
      <p:ext uri="{BB962C8B-B14F-4D97-AF65-F5344CB8AC3E}">
        <p14:creationId xmlns:p14="http://schemas.microsoft.com/office/powerpoint/2010/main" val="133733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84614E-E813-ED18-6E16-21280519DC7F}"/>
              </a:ext>
            </a:extLst>
          </p:cNvPr>
          <p:cNvSpPr>
            <a:spLocks noGrp="1"/>
          </p:cNvSpPr>
          <p:nvPr>
            <p:ph type="title"/>
          </p:nvPr>
        </p:nvSpPr>
        <p:spPr/>
        <p:txBody>
          <a:bodyPr/>
          <a:lstStyle/>
          <a:p>
            <a:pPr algn="ctr"/>
            <a:r>
              <a:rPr lang="tr-TR" b="1"/>
              <a:t>HEDEFLER</a:t>
            </a:r>
          </a:p>
        </p:txBody>
      </p:sp>
      <p:sp>
        <p:nvSpPr>
          <p:cNvPr id="3" name="İçerik Yer Tutucusu 2">
            <a:extLst>
              <a:ext uri="{FF2B5EF4-FFF2-40B4-BE49-F238E27FC236}">
                <a16:creationId xmlns:a16="http://schemas.microsoft.com/office/drawing/2014/main" id="{CDFB9CEC-8012-ACD0-E019-88B92508A9CB}"/>
              </a:ext>
            </a:extLst>
          </p:cNvPr>
          <p:cNvSpPr>
            <a:spLocks noGrp="1"/>
          </p:cNvSpPr>
          <p:nvPr>
            <p:ph idx="1"/>
          </p:nvPr>
        </p:nvSpPr>
        <p:spPr/>
        <p:txBody>
          <a:bodyPr/>
          <a:lstStyle/>
          <a:p>
            <a:r>
              <a:rPr lang="tr-TR"/>
              <a:t>Astım tanısını koyabilmek </a:t>
            </a:r>
          </a:p>
          <a:p>
            <a:r>
              <a:rPr lang="tr-TR"/>
              <a:t>Astım yaşam tarzı değişikliklerini öğrenmek </a:t>
            </a:r>
          </a:p>
          <a:p>
            <a:r>
              <a:rPr lang="tr-TR"/>
              <a:t>Astımda fatal durumları sayabilmek</a:t>
            </a:r>
          </a:p>
          <a:p>
            <a:r>
              <a:rPr lang="tr-TR"/>
              <a:t>Astımda basamak tedavisini öğrenmek </a:t>
            </a:r>
          </a:p>
          <a:p>
            <a:r>
              <a:rPr lang="tr-TR"/>
              <a:t>Astım atak tedavisi </a:t>
            </a:r>
          </a:p>
        </p:txBody>
      </p:sp>
    </p:spTree>
    <p:extLst>
      <p:ext uri="{BB962C8B-B14F-4D97-AF65-F5344CB8AC3E}">
        <p14:creationId xmlns:p14="http://schemas.microsoft.com/office/powerpoint/2010/main" val="3315109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2AB4E2-A0D6-0373-C01E-1897F6B293E9}"/>
              </a:ext>
            </a:extLst>
          </p:cNvPr>
          <p:cNvSpPr>
            <a:spLocks noGrp="1"/>
          </p:cNvSpPr>
          <p:nvPr>
            <p:ph idx="1"/>
          </p:nvPr>
        </p:nvSpPr>
        <p:spPr/>
        <p:txBody>
          <a:bodyPr>
            <a:normAutofit lnSpcReduction="10000"/>
          </a:bodyPr>
          <a:lstStyle/>
          <a:p>
            <a:pPr marL="0" indent="0">
              <a:buNone/>
            </a:pPr>
            <a:endParaRPr lang="tr-TR" b="1"/>
          </a:p>
          <a:p>
            <a:pPr marL="514350" indent="-514350">
              <a:buFont typeface="+mj-lt"/>
              <a:buAutoNum type="arabicPeriod"/>
            </a:pPr>
            <a:r>
              <a:rPr lang="tr-TR"/>
              <a:t>Preterm doğum , Düşük doğum ağırlığı, bebeklikte hızlı kilo alımı     </a:t>
            </a:r>
          </a:p>
          <a:p>
            <a:pPr marL="514350" indent="-514350">
              <a:buFont typeface="+mj-lt"/>
              <a:buAutoNum type="arabicPeriod"/>
            </a:pPr>
            <a:r>
              <a:rPr lang="tr-TR"/>
              <a:t>Kronik  mukus hipersekreyonu </a:t>
            </a:r>
          </a:p>
          <a:p>
            <a:pPr marL="514350" indent="-514350">
              <a:buFont typeface="+mj-lt"/>
              <a:buAutoNum type="arabicPeriod"/>
            </a:pPr>
            <a:r>
              <a:rPr lang="tr-TR"/>
              <a:t>Sık atak geçiren hastalarda IKS tedavisinin olmaması </a:t>
            </a:r>
          </a:p>
          <a:p>
            <a:pPr marL="514350" indent="-514350">
              <a:buFont typeface="+mj-lt"/>
              <a:buAutoNum type="arabicPeriod"/>
            </a:pPr>
            <a:r>
              <a:rPr lang="tr-TR"/>
              <a:t>Sigara kullanımı                                      </a:t>
            </a:r>
          </a:p>
          <a:p>
            <a:pPr marL="514350" indent="-514350">
              <a:buFont typeface="+mj-lt"/>
              <a:buAutoNum type="arabicPeriod"/>
            </a:pPr>
            <a:r>
              <a:rPr lang="tr-TR"/>
              <a:t>Zararlı kimyasallar                            </a:t>
            </a:r>
          </a:p>
          <a:p>
            <a:pPr marL="514350" indent="-514350">
              <a:buFont typeface="+mj-lt"/>
              <a:buAutoNum type="arabicPeriod"/>
            </a:pPr>
            <a:r>
              <a:rPr lang="tr-TR"/>
              <a:t>Mesleksel maruziyet </a:t>
            </a:r>
          </a:p>
          <a:p>
            <a:pPr marL="514350" indent="-514350">
              <a:buFont typeface="+mj-lt"/>
              <a:buAutoNum type="arabicPeriod"/>
            </a:pPr>
            <a:r>
              <a:rPr lang="tr-TR"/>
              <a:t>Düşük başlangıç FEV 1 düzeyi              </a:t>
            </a:r>
          </a:p>
          <a:p>
            <a:pPr marL="514350" indent="-514350">
              <a:buFont typeface="+mj-lt"/>
              <a:buAutoNum type="arabicPeriod"/>
            </a:pPr>
            <a:r>
              <a:rPr lang="tr-TR"/>
              <a:t>Balgam veya Eozinofili</a:t>
            </a:r>
          </a:p>
          <a:p>
            <a:pPr marL="0" indent="0">
              <a:buNone/>
            </a:pPr>
            <a:endParaRPr lang="tr-TR"/>
          </a:p>
        </p:txBody>
      </p:sp>
      <p:sp>
        <p:nvSpPr>
          <p:cNvPr id="5" name="Başlık 1">
            <a:extLst>
              <a:ext uri="{FF2B5EF4-FFF2-40B4-BE49-F238E27FC236}">
                <a16:creationId xmlns:a16="http://schemas.microsoft.com/office/drawing/2014/main" id="{6D19EBA4-ECA3-C1E1-6141-2CA70EF0E7B8}"/>
              </a:ext>
            </a:extLst>
          </p:cNvPr>
          <p:cNvSpPr txBox="1">
            <a:spLocks noGrp="1"/>
          </p:cNvSpPr>
          <p:nvPr>
            <p:ph type="title"/>
          </p:nvPr>
        </p:nvSpPr>
        <p:spPr>
          <a:xfrm>
            <a:off x="147760" y="366796"/>
            <a:ext cx="12409597" cy="1194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a:t>B-Kalıcı hava akımı kısıtlılığı risk faktörleri</a:t>
            </a:r>
          </a:p>
        </p:txBody>
      </p:sp>
    </p:spTree>
    <p:extLst>
      <p:ext uri="{BB962C8B-B14F-4D97-AF65-F5344CB8AC3E}">
        <p14:creationId xmlns:p14="http://schemas.microsoft.com/office/powerpoint/2010/main" val="140704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941FA8-BC9C-D7C6-C8B0-D48B66EA008C}"/>
              </a:ext>
            </a:extLst>
          </p:cNvPr>
          <p:cNvSpPr>
            <a:spLocks noGrp="1"/>
          </p:cNvSpPr>
          <p:nvPr>
            <p:ph idx="1"/>
          </p:nvPr>
        </p:nvSpPr>
        <p:spPr>
          <a:xfrm>
            <a:off x="838200" y="1825625"/>
            <a:ext cx="10996354" cy="4351338"/>
          </a:xfrm>
        </p:spPr>
        <p:txBody>
          <a:bodyPr/>
          <a:lstStyle/>
          <a:p>
            <a:pPr marL="0" indent="0">
              <a:buNone/>
            </a:pPr>
            <a:endParaRPr lang="tr-TR" b="1"/>
          </a:p>
          <a:p>
            <a:pPr marL="514350" indent="-514350">
              <a:buFont typeface="+mj-lt"/>
              <a:buAutoNum type="arabicPeriod"/>
            </a:pPr>
            <a:r>
              <a:rPr lang="tr-TR"/>
              <a:t>Sistemik; sık Oral KS, yüksek doz/potent IKS, P450 inhibitörleri kullanımı </a:t>
            </a:r>
          </a:p>
          <a:p>
            <a:pPr marL="514350" indent="-514350">
              <a:buFont typeface="+mj-lt"/>
              <a:buAutoNum type="arabicPeriod"/>
            </a:pPr>
            <a:r>
              <a:rPr lang="tr-TR"/>
              <a:t>Lokal; yüksek doz/potent IKS kullanımı, kötü inhalasyon teknikleri</a:t>
            </a:r>
          </a:p>
        </p:txBody>
      </p:sp>
      <p:sp>
        <p:nvSpPr>
          <p:cNvPr id="5" name="Başlık 1">
            <a:extLst>
              <a:ext uri="{FF2B5EF4-FFF2-40B4-BE49-F238E27FC236}">
                <a16:creationId xmlns:a16="http://schemas.microsoft.com/office/drawing/2014/main" id="{CC90391B-5D51-EC84-EB1E-CFF9583A7388}"/>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a:t>C- İlaç yan etki gelişimi için risk faktörleri : </a:t>
            </a:r>
          </a:p>
        </p:txBody>
      </p:sp>
    </p:spTree>
    <p:extLst>
      <p:ext uri="{BB962C8B-B14F-4D97-AF65-F5344CB8AC3E}">
        <p14:creationId xmlns:p14="http://schemas.microsoft.com/office/powerpoint/2010/main" val="2622110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E9596C-EF76-24E8-89BA-62DBFCFCC572}"/>
              </a:ext>
            </a:extLst>
          </p:cNvPr>
          <p:cNvSpPr>
            <a:spLocks noGrp="1"/>
          </p:cNvSpPr>
          <p:nvPr>
            <p:ph type="title"/>
          </p:nvPr>
        </p:nvSpPr>
        <p:spPr/>
        <p:txBody>
          <a:bodyPr/>
          <a:lstStyle/>
          <a:p>
            <a:pPr algn="ctr"/>
            <a:r>
              <a:rPr lang="tr-TR" b="1"/>
              <a:t>Komorbiditelerin değerlendirilmesi; </a:t>
            </a:r>
          </a:p>
        </p:txBody>
      </p:sp>
      <p:sp>
        <p:nvSpPr>
          <p:cNvPr id="3" name="İçerik Yer Tutucusu 2">
            <a:extLst>
              <a:ext uri="{FF2B5EF4-FFF2-40B4-BE49-F238E27FC236}">
                <a16:creationId xmlns:a16="http://schemas.microsoft.com/office/drawing/2014/main" id="{9223FB11-C4A0-AA0D-E91B-2458256F95FD}"/>
              </a:ext>
            </a:extLst>
          </p:cNvPr>
          <p:cNvSpPr>
            <a:spLocks noGrp="1"/>
          </p:cNvSpPr>
          <p:nvPr>
            <p:ph idx="1"/>
          </p:nvPr>
        </p:nvSpPr>
        <p:spPr>
          <a:xfrm>
            <a:off x="978446" y="1764587"/>
            <a:ext cx="10515600" cy="4351338"/>
          </a:xfrm>
        </p:spPr>
        <p:txBody>
          <a:bodyPr anchor="ctr">
            <a:normAutofit/>
          </a:bodyPr>
          <a:lstStyle/>
          <a:p>
            <a:pPr marL="0" indent="0">
              <a:buNone/>
            </a:pPr>
            <a:r>
              <a:rPr lang="tr-TR"/>
              <a:t>Hasta komorbidite açısından ( vs), gerekli tedavi planlanır veya hasta </a:t>
            </a:r>
          </a:p>
          <a:p>
            <a:pPr marL="0" indent="0">
              <a:buNone/>
            </a:pPr>
            <a:r>
              <a:rPr lang="tr-TR"/>
              <a:t>uygun merkeze yönlendirilir </a:t>
            </a:r>
          </a:p>
          <a:p>
            <a:r>
              <a:rPr lang="tr-TR"/>
              <a:t>Rinit , Kronik sinüzit , Nazal polip</a:t>
            </a:r>
          </a:p>
          <a:p>
            <a:r>
              <a:rPr lang="tr-TR"/>
              <a:t>Reflü</a:t>
            </a:r>
          </a:p>
          <a:p>
            <a:r>
              <a:rPr lang="tr-TR" b="0" i="0">
                <a:solidFill>
                  <a:srgbClr val="1F1F1F"/>
                </a:solidFill>
                <a:effectLst/>
                <a:latin typeface="Google Sans"/>
              </a:rPr>
              <a:t>Obstruktif uyku apnesi sendromu  (OSAS)</a:t>
            </a:r>
            <a:endParaRPr lang="tr-TR"/>
          </a:p>
          <a:p>
            <a:r>
              <a:rPr lang="tr-TR"/>
              <a:t>İlaç allerjisi, Besin allerjisi</a:t>
            </a:r>
          </a:p>
        </p:txBody>
      </p:sp>
    </p:spTree>
    <p:extLst>
      <p:ext uri="{BB962C8B-B14F-4D97-AF65-F5344CB8AC3E}">
        <p14:creationId xmlns:p14="http://schemas.microsoft.com/office/powerpoint/2010/main" val="100246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81D81A-F8D0-AAA0-883D-10A5987703CE}"/>
              </a:ext>
            </a:extLst>
          </p:cNvPr>
          <p:cNvSpPr>
            <a:spLocks noGrp="1"/>
          </p:cNvSpPr>
          <p:nvPr>
            <p:ph type="title"/>
          </p:nvPr>
        </p:nvSpPr>
        <p:spPr/>
        <p:txBody>
          <a:bodyPr/>
          <a:lstStyle/>
          <a:p>
            <a:pPr algn="ctr"/>
            <a:r>
              <a:rPr lang="tr-TR" b="1"/>
              <a:t>Fatal astım riski taşıyan durumlar</a:t>
            </a:r>
          </a:p>
        </p:txBody>
      </p:sp>
      <p:sp>
        <p:nvSpPr>
          <p:cNvPr id="3" name="İçerik Yer Tutucusu 2">
            <a:extLst>
              <a:ext uri="{FF2B5EF4-FFF2-40B4-BE49-F238E27FC236}">
                <a16:creationId xmlns:a16="http://schemas.microsoft.com/office/drawing/2014/main" id="{5FFEEDE6-6654-5AA2-EDF4-226406C8A90D}"/>
              </a:ext>
            </a:extLst>
          </p:cNvPr>
          <p:cNvSpPr>
            <a:spLocks noGrp="1"/>
          </p:cNvSpPr>
          <p:nvPr>
            <p:ph idx="1"/>
          </p:nvPr>
        </p:nvSpPr>
        <p:spPr/>
        <p:txBody>
          <a:bodyPr/>
          <a:lstStyle/>
          <a:p>
            <a:r>
              <a:rPr lang="tr-TR"/>
              <a:t>Daha önce </a:t>
            </a:r>
            <a:r>
              <a:rPr lang="tr-TR" b="1"/>
              <a:t>hayatı tehdit edici atak</a:t>
            </a:r>
            <a:r>
              <a:rPr lang="tr-TR"/>
              <a:t> geçirme </a:t>
            </a:r>
          </a:p>
          <a:p>
            <a:r>
              <a:rPr lang="tr-TR"/>
              <a:t>Atak nedeniyle </a:t>
            </a:r>
            <a:r>
              <a:rPr lang="tr-TR" b="1"/>
              <a:t>entübasyon</a:t>
            </a:r>
            <a:r>
              <a:rPr lang="tr-TR"/>
              <a:t> veya mekanik ventilasyon öyküsü </a:t>
            </a:r>
          </a:p>
          <a:p>
            <a:r>
              <a:rPr lang="tr-TR"/>
              <a:t>Geçen </a:t>
            </a:r>
            <a:r>
              <a:rPr lang="tr-TR" b="1"/>
              <a:t>yılda</a:t>
            </a:r>
            <a:r>
              <a:rPr lang="tr-TR"/>
              <a:t> </a:t>
            </a:r>
            <a:r>
              <a:rPr lang="tr-TR" b="1"/>
              <a:t>2’den fazla </a:t>
            </a:r>
            <a:r>
              <a:rPr lang="tr-TR" b="1" u="sng"/>
              <a:t>hastaneye yatma</a:t>
            </a:r>
            <a:r>
              <a:rPr lang="tr-TR" b="1"/>
              <a:t> ve </a:t>
            </a:r>
            <a:r>
              <a:rPr lang="tr-TR" b="1" u="sng"/>
              <a:t>acile başvuru</a:t>
            </a:r>
            <a:r>
              <a:rPr lang="tr-TR" b="1"/>
              <a:t> </a:t>
            </a:r>
          </a:p>
          <a:p>
            <a:r>
              <a:rPr lang="tr-TR"/>
              <a:t>Ayda </a:t>
            </a:r>
            <a:r>
              <a:rPr lang="tr-TR" b="1"/>
              <a:t>bir kutudan fazla </a:t>
            </a:r>
            <a:r>
              <a:rPr lang="tr-TR" b="1" u="sng"/>
              <a:t>kısa etkili beta agonist</a:t>
            </a:r>
            <a:r>
              <a:rPr lang="tr-TR" b="1"/>
              <a:t> </a:t>
            </a:r>
            <a:r>
              <a:rPr lang="tr-TR"/>
              <a:t>tüketme </a:t>
            </a:r>
          </a:p>
          <a:p>
            <a:r>
              <a:rPr lang="tr-TR" b="1"/>
              <a:t>Oral steroid</a:t>
            </a:r>
            <a:r>
              <a:rPr lang="tr-TR"/>
              <a:t>i kullanıyor veya yeni kesmiş olma </a:t>
            </a:r>
          </a:p>
          <a:p>
            <a:r>
              <a:rPr lang="tr-TR"/>
              <a:t>Ek </a:t>
            </a:r>
            <a:r>
              <a:rPr lang="tr-TR" b="1"/>
              <a:t>kardiovasküler </a:t>
            </a:r>
            <a:r>
              <a:rPr lang="tr-TR"/>
              <a:t>veya</a:t>
            </a:r>
            <a:r>
              <a:rPr lang="tr-TR" b="1"/>
              <a:t> akciğer hastalığı </a:t>
            </a:r>
          </a:p>
          <a:p>
            <a:r>
              <a:rPr lang="tr-TR" b="1"/>
              <a:t>Psikiyatrik</a:t>
            </a:r>
            <a:r>
              <a:rPr lang="tr-TR"/>
              <a:t> problem veya hastalık </a:t>
            </a:r>
          </a:p>
          <a:p>
            <a:r>
              <a:rPr lang="tr-TR"/>
              <a:t>Çeşitli nedenler ile tanı ve tedavi</a:t>
            </a:r>
            <a:r>
              <a:rPr lang="tr-TR" b="1"/>
              <a:t> hizmetlerine ulaşamama</a:t>
            </a:r>
          </a:p>
        </p:txBody>
      </p:sp>
    </p:spTree>
    <p:extLst>
      <p:ext uri="{BB962C8B-B14F-4D97-AF65-F5344CB8AC3E}">
        <p14:creationId xmlns:p14="http://schemas.microsoft.com/office/powerpoint/2010/main" val="1662737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9E1627-AF9C-9C8B-29E4-E54567829DE1}"/>
              </a:ext>
            </a:extLst>
          </p:cNvPr>
          <p:cNvSpPr>
            <a:spLocks noGrp="1"/>
          </p:cNvSpPr>
          <p:nvPr>
            <p:ph type="title"/>
          </p:nvPr>
        </p:nvSpPr>
        <p:spPr/>
        <p:txBody>
          <a:bodyPr/>
          <a:lstStyle/>
          <a:p>
            <a:pPr algn="ctr"/>
            <a:r>
              <a:rPr lang="tr-TR" b="1"/>
              <a:t>Tedavi Programı</a:t>
            </a:r>
            <a:r>
              <a:rPr lang="tr-TR">
                <a:effectLst/>
              </a:rPr>
              <a:t>¹</a:t>
            </a:r>
            <a:endParaRPr lang="tr-TR" b="1"/>
          </a:p>
        </p:txBody>
      </p:sp>
      <p:sp>
        <p:nvSpPr>
          <p:cNvPr id="3" name="İçerik Yer Tutucusu 2">
            <a:extLst>
              <a:ext uri="{FF2B5EF4-FFF2-40B4-BE49-F238E27FC236}">
                <a16:creationId xmlns:a16="http://schemas.microsoft.com/office/drawing/2014/main" id="{0E262724-8119-787E-6DA4-28CFF627DF26}"/>
              </a:ext>
            </a:extLst>
          </p:cNvPr>
          <p:cNvSpPr>
            <a:spLocks noGrp="1"/>
          </p:cNvSpPr>
          <p:nvPr>
            <p:ph idx="1"/>
          </p:nvPr>
        </p:nvSpPr>
        <p:spPr/>
        <p:txBody>
          <a:bodyPr/>
          <a:lstStyle/>
          <a:p>
            <a:pPr marL="514350" indent="-514350">
              <a:buFont typeface="+mj-lt"/>
              <a:buAutoNum type="arabicPeriod"/>
            </a:pPr>
            <a:r>
              <a:rPr lang="tr-TR"/>
              <a:t>Farmakolojik tedavi </a:t>
            </a:r>
          </a:p>
          <a:p>
            <a:pPr marL="514350" indent="-514350">
              <a:buFont typeface="+mj-lt"/>
              <a:buAutoNum type="arabicPeriod"/>
            </a:pPr>
            <a:r>
              <a:rPr lang="tr-TR"/>
              <a:t>Tedaviye uyumun değerlendirilmesi </a:t>
            </a:r>
          </a:p>
          <a:p>
            <a:pPr marL="514350" indent="-514350">
              <a:buFont typeface="+mj-lt"/>
              <a:buAutoNum type="arabicPeriod"/>
            </a:pPr>
            <a:r>
              <a:rPr lang="tr-TR"/>
              <a:t>Hasta eğitimi </a:t>
            </a:r>
          </a:p>
          <a:p>
            <a:pPr marL="514350" indent="-514350">
              <a:buFont typeface="+mj-lt"/>
              <a:buAutoNum type="arabicPeriod"/>
            </a:pPr>
            <a:r>
              <a:rPr lang="tr-TR"/>
              <a:t>Hastanın düzenli takibi</a:t>
            </a:r>
          </a:p>
        </p:txBody>
      </p:sp>
    </p:spTree>
    <p:extLst>
      <p:ext uri="{BB962C8B-B14F-4D97-AF65-F5344CB8AC3E}">
        <p14:creationId xmlns:p14="http://schemas.microsoft.com/office/powerpoint/2010/main" val="204565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EE9B64-63A8-22B5-B15D-07D147768E2B}"/>
              </a:ext>
            </a:extLst>
          </p:cNvPr>
          <p:cNvSpPr>
            <a:spLocks noGrp="1"/>
          </p:cNvSpPr>
          <p:nvPr>
            <p:ph type="title"/>
          </p:nvPr>
        </p:nvSpPr>
        <p:spPr>
          <a:xfrm>
            <a:off x="687167" y="399160"/>
            <a:ext cx="10515600" cy="1325563"/>
          </a:xfrm>
        </p:spPr>
        <p:txBody>
          <a:bodyPr/>
          <a:lstStyle/>
          <a:p>
            <a:pPr algn="ctr"/>
            <a:r>
              <a:rPr lang="tr-TR" b="1"/>
              <a:t>Astımda Farmakolojik Tedavi Yaklaşımı</a:t>
            </a:r>
            <a:r>
              <a:rPr lang="tr-TR"/>
              <a:t>¹</a:t>
            </a:r>
            <a:endParaRPr lang="tr-TR" b="1"/>
          </a:p>
        </p:txBody>
      </p:sp>
      <p:sp>
        <p:nvSpPr>
          <p:cNvPr id="3" name="İçerik Yer Tutucusu 2">
            <a:extLst>
              <a:ext uri="{FF2B5EF4-FFF2-40B4-BE49-F238E27FC236}">
                <a16:creationId xmlns:a16="http://schemas.microsoft.com/office/drawing/2014/main" id="{DB8C3810-1FAD-5128-4BE0-6070CFCD5A1A}"/>
              </a:ext>
            </a:extLst>
          </p:cNvPr>
          <p:cNvSpPr>
            <a:spLocks noGrp="1"/>
          </p:cNvSpPr>
          <p:nvPr>
            <p:ph idx="1"/>
          </p:nvPr>
        </p:nvSpPr>
        <p:spPr>
          <a:xfrm>
            <a:off x="419818" y="1886544"/>
            <a:ext cx="12018869" cy="4651049"/>
          </a:xfrm>
        </p:spPr>
        <p:txBody>
          <a:bodyPr>
            <a:normAutofit lnSpcReduction="10000"/>
          </a:bodyPr>
          <a:lstStyle/>
          <a:p>
            <a:pPr marL="0" indent="0">
              <a:buNone/>
            </a:pPr>
            <a:r>
              <a:rPr lang="tr-TR" b="1"/>
              <a:t>1. Kontrol edici ilaçlar</a:t>
            </a:r>
            <a:r>
              <a:rPr lang="tr-TR" sz="2900" b="1"/>
              <a:t> (idame tedavisi, düzenli )</a:t>
            </a:r>
            <a:r>
              <a:rPr lang="tr-TR" sz="2900"/>
              <a:t> : </a:t>
            </a:r>
            <a:r>
              <a:rPr lang="tr-TR" sz="3200"/>
              <a:t>İKS , LABA , LTRA</a:t>
            </a:r>
            <a:endParaRPr lang="tr-TR"/>
          </a:p>
          <a:p>
            <a:pPr marL="0" indent="0">
              <a:buNone/>
            </a:pPr>
            <a:endParaRPr lang="tr-TR" b="1"/>
          </a:p>
          <a:p>
            <a:pPr marL="0" indent="0">
              <a:buNone/>
            </a:pPr>
            <a:r>
              <a:rPr lang="tr-TR" b="1"/>
              <a:t>2. Semptom giderici (Kurtarıcı, Atak t.) ilaçlar</a:t>
            </a:r>
            <a:r>
              <a:rPr lang="tr-TR" sz="2900" b="1"/>
              <a:t> : </a:t>
            </a:r>
            <a:r>
              <a:rPr lang="tr-TR" sz="2900"/>
              <a:t>SABA, DDİKS, Oral KS, Mg SO4 </a:t>
            </a:r>
          </a:p>
          <a:p>
            <a:pPr marL="0" indent="0">
              <a:buNone/>
            </a:pPr>
            <a:endParaRPr lang="tr-TR">
              <a:effectLst/>
            </a:endParaRPr>
          </a:p>
          <a:p>
            <a:pPr marL="0" indent="0">
              <a:buNone/>
            </a:pPr>
            <a:r>
              <a:rPr lang="tr-TR" sz="3200" b="1"/>
              <a:t>3. İlave tedaviler :</a:t>
            </a:r>
            <a:r>
              <a:rPr lang="tr-TR" sz="2900"/>
              <a:t> LAMA , Oral KS , Biyolojik , Diğer**</a:t>
            </a:r>
            <a:endParaRPr lang="tr-TR" sz="3300"/>
          </a:p>
          <a:p>
            <a:pPr marL="0" indent="0">
              <a:buNone/>
            </a:pPr>
            <a:endParaRPr lang="tr-TR" sz="1900"/>
          </a:p>
          <a:p>
            <a:pPr marL="0" indent="0">
              <a:buNone/>
            </a:pPr>
            <a:endParaRPr lang="tr-TR" sz="1900"/>
          </a:p>
          <a:p>
            <a:pPr marL="0" indent="0">
              <a:buNone/>
            </a:pPr>
            <a:endParaRPr lang="tr-TR" sz="2000"/>
          </a:p>
          <a:p>
            <a:pPr marL="0" indent="0">
              <a:buNone/>
            </a:pPr>
            <a:r>
              <a:rPr lang="tr-TR" sz="1900"/>
              <a:t>( İKS: İnh.Kortikosteroid / LABA : Uzun etkili b.agonist / LTRA: Lökotrien res.antagonisti /  SABA : Kısa etkili b.agonist / LAMA : Uzun etkili inhale kortikosteroid)</a:t>
            </a:r>
          </a:p>
          <a:p>
            <a:pPr marL="0" indent="0">
              <a:buNone/>
            </a:pPr>
            <a:r>
              <a:rPr lang="tr-TR" sz="1600" b="1">
                <a:solidFill>
                  <a:schemeClr val="tx1"/>
                </a:solidFill>
              </a:rPr>
              <a:t>Biyolojik ajanlar </a:t>
            </a:r>
            <a:r>
              <a:rPr lang="tr-TR" sz="1600">
                <a:solidFill>
                  <a:schemeClr val="tx1"/>
                </a:solidFill>
              </a:rPr>
              <a:t>(anti-IgE, anti-IL5/5R ve anti-IL4R)</a:t>
            </a:r>
          </a:p>
          <a:p>
            <a:pPr marL="0" indent="0">
              <a:buNone/>
            </a:pPr>
            <a:endParaRPr lang="tr-TR" sz="1200"/>
          </a:p>
        </p:txBody>
      </p:sp>
    </p:spTree>
    <p:extLst>
      <p:ext uri="{BB962C8B-B14F-4D97-AF65-F5344CB8AC3E}">
        <p14:creationId xmlns:p14="http://schemas.microsoft.com/office/powerpoint/2010/main" val="1838895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8">
            <a:extLst>
              <a:ext uri="{FF2B5EF4-FFF2-40B4-BE49-F238E27FC236}">
                <a16:creationId xmlns:a16="http://schemas.microsoft.com/office/drawing/2014/main" id="{A2249E98-6F1C-B259-678E-C1B1E923FEA2}"/>
              </a:ext>
            </a:extLst>
          </p:cNvPr>
          <p:cNvSpPr txBox="1"/>
          <p:nvPr/>
        </p:nvSpPr>
        <p:spPr>
          <a:xfrm>
            <a:off x="3301161" y="387925"/>
            <a:ext cx="6062916" cy="461665"/>
          </a:xfrm>
          <a:prstGeom prst="rect">
            <a:avLst/>
          </a:prstGeom>
          <a:noFill/>
        </p:spPr>
        <p:txBody>
          <a:bodyPr wrap="square" rtlCol="0">
            <a:spAutoFit/>
          </a:bodyPr>
          <a:lstStyle/>
          <a:p>
            <a:pPr algn="l"/>
            <a:r>
              <a:rPr lang="tr-TR" sz="2400" b="1"/>
              <a:t>ASTIM HASTASI KONTROL DURUMU </a:t>
            </a:r>
          </a:p>
        </p:txBody>
      </p:sp>
      <p:sp>
        <p:nvSpPr>
          <p:cNvPr id="20" name="Metin kutusu 19">
            <a:extLst>
              <a:ext uri="{FF2B5EF4-FFF2-40B4-BE49-F238E27FC236}">
                <a16:creationId xmlns:a16="http://schemas.microsoft.com/office/drawing/2014/main" id="{1F9983BF-4F4E-0F41-D0D8-B97E2AAE029D}"/>
              </a:ext>
            </a:extLst>
          </p:cNvPr>
          <p:cNvSpPr txBox="1"/>
          <p:nvPr/>
        </p:nvSpPr>
        <p:spPr>
          <a:xfrm>
            <a:off x="194906" y="6491205"/>
            <a:ext cx="11997094" cy="415498"/>
          </a:xfrm>
          <a:prstGeom prst="rect">
            <a:avLst/>
          </a:prstGeom>
          <a:noFill/>
        </p:spPr>
        <p:txBody>
          <a:bodyPr wrap="square" rtlCol="0">
            <a:spAutoFit/>
          </a:bodyPr>
          <a:lstStyle/>
          <a:p>
            <a:pPr algn="l"/>
            <a:r>
              <a:rPr lang="tr-TR" sz="1050">
                <a:effectLst/>
              </a:rPr>
              <a:t>1.Türk toraks derneği : Astım ve Allerji Çalışma Grubu : Birinci Basamakta Çalışan Hekimler İçin Astım Hastalığı Eğitimi, KOAH Hastalığı Eğitimi ile Astım Hasta Eğitimi, KOAH Hasta Eğitim Sunumu 28.09.2022</a:t>
            </a:r>
            <a:br>
              <a:rPr lang="tr-TR" sz="1050"/>
            </a:br>
            <a:r>
              <a:rPr lang="tr-TR" sz="1050">
                <a:effectLst/>
              </a:rPr>
              <a:t>https://www.toraks.org.tr/site/community/library/657ty1Zg5VZK1iNdTürk toraks derneği </a:t>
            </a:r>
            <a:endParaRPr lang="tr-TR" sz="1050"/>
          </a:p>
        </p:txBody>
      </p:sp>
      <p:sp>
        <p:nvSpPr>
          <p:cNvPr id="3" name="Metin kutusu 2">
            <a:extLst>
              <a:ext uri="{FF2B5EF4-FFF2-40B4-BE49-F238E27FC236}">
                <a16:creationId xmlns:a16="http://schemas.microsoft.com/office/drawing/2014/main" id="{D1F4568B-4075-5262-C824-527EA21EE782}"/>
              </a:ext>
            </a:extLst>
          </p:cNvPr>
          <p:cNvSpPr txBox="1"/>
          <p:nvPr/>
        </p:nvSpPr>
        <p:spPr>
          <a:xfrm>
            <a:off x="312856" y="6100743"/>
            <a:ext cx="11684237" cy="369332"/>
          </a:xfrm>
          <a:prstGeom prst="rect">
            <a:avLst/>
          </a:prstGeom>
          <a:noFill/>
        </p:spPr>
        <p:txBody>
          <a:bodyPr wrap="square" rtlCol="0">
            <a:spAutoFit/>
          </a:bodyPr>
          <a:lstStyle/>
          <a:p>
            <a:pPr algn="l"/>
            <a:r>
              <a:rPr lang="tr-TR" sz="1800"/>
              <a:t> SABA : Kısa etkili b.agonist / İKS: İnh.Kortikosteroid / LABA : Uzun etkili b.agonist / LTRA: Lökotrien res.antagonisti  </a:t>
            </a:r>
            <a:endParaRPr lang="tr-TR"/>
          </a:p>
        </p:txBody>
      </p:sp>
      <p:graphicFrame>
        <p:nvGraphicFramePr>
          <p:cNvPr id="2" name="Tablo 4">
            <a:extLst>
              <a:ext uri="{FF2B5EF4-FFF2-40B4-BE49-F238E27FC236}">
                <a16:creationId xmlns:a16="http://schemas.microsoft.com/office/drawing/2014/main" id="{1D7806A9-823C-348C-799C-4AC43CE68883}"/>
              </a:ext>
            </a:extLst>
          </p:cNvPr>
          <p:cNvGraphicFramePr>
            <a:graphicFrameLocks noGrp="1"/>
          </p:cNvGraphicFramePr>
          <p:nvPr>
            <p:extLst>
              <p:ext uri="{D42A27DB-BD31-4B8C-83A1-F6EECF244321}">
                <p14:modId xmlns:p14="http://schemas.microsoft.com/office/powerpoint/2010/main" val="879409727"/>
              </p:ext>
            </p:extLst>
          </p:nvPr>
        </p:nvGraphicFramePr>
        <p:xfrm>
          <a:off x="591827" y="776744"/>
          <a:ext cx="10379678" cy="5107397"/>
        </p:xfrm>
        <a:graphic>
          <a:graphicData uri="http://schemas.openxmlformats.org/drawingml/2006/table">
            <a:tbl>
              <a:tblPr firstRow="1" bandRow="1">
                <a:tableStyleId>{5C22544A-7EE6-4342-B048-85BDC9FD1C3A}</a:tableStyleId>
              </a:tblPr>
              <a:tblGrid>
                <a:gridCol w="5189839">
                  <a:extLst>
                    <a:ext uri="{9D8B030D-6E8A-4147-A177-3AD203B41FA5}">
                      <a16:colId xmlns:a16="http://schemas.microsoft.com/office/drawing/2014/main" val="1054410405"/>
                    </a:ext>
                  </a:extLst>
                </a:gridCol>
                <a:gridCol w="5189839">
                  <a:extLst>
                    <a:ext uri="{9D8B030D-6E8A-4147-A177-3AD203B41FA5}">
                      <a16:colId xmlns:a16="http://schemas.microsoft.com/office/drawing/2014/main" val="2940300973"/>
                    </a:ext>
                  </a:extLst>
                </a:gridCol>
              </a:tblGrid>
              <a:tr h="871599">
                <a:tc>
                  <a:txBody>
                    <a:bodyPr/>
                    <a:lstStyle/>
                    <a:p>
                      <a:endParaRPr lang="tr-TR"/>
                    </a:p>
                  </a:txBody>
                  <a:tcPr/>
                </a:tc>
                <a:tc>
                  <a:txBody>
                    <a:bodyPr/>
                    <a:lstStyle/>
                    <a:p>
                      <a:endParaRPr lang="tr-TR"/>
                    </a:p>
                  </a:txBody>
                  <a:tcPr/>
                </a:tc>
                <a:extLst>
                  <a:ext uri="{0D108BD9-81ED-4DB2-BD59-A6C34878D82A}">
                    <a16:rowId xmlns:a16="http://schemas.microsoft.com/office/drawing/2014/main" val="2006144923"/>
                  </a:ext>
                </a:extLst>
              </a:tr>
              <a:tr h="871599">
                <a:tc>
                  <a:txBody>
                    <a:bodyPr/>
                    <a:lstStyle/>
                    <a:p>
                      <a:r>
                        <a:rPr lang="tr-TR" sz="3200"/>
                        <a:t>SEYREK</a:t>
                      </a:r>
                    </a:p>
                  </a:txBody>
                  <a:tcPr/>
                </a:tc>
                <a:tc>
                  <a:txBody>
                    <a:bodyPr/>
                    <a:lstStyle/>
                    <a:p>
                      <a:r>
                        <a:rPr lang="tr-TR" sz="3200">
                          <a:solidFill>
                            <a:schemeClr val="tx1"/>
                          </a:solidFill>
                        </a:rPr>
                        <a:t>&lt;  2/ay </a:t>
                      </a:r>
                      <a:endParaRPr lang="tr-TR" sz="3200"/>
                    </a:p>
                  </a:txBody>
                  <a:tcPr/>
                </a:tc>
                <a:extLst>
                  <a:ext uri="{0D108BD9-81ED-4DB2-BD59-A6C34878D82A}">
                    <a16:rowId xmlns:a16="http://schemas.microsoft.com/office/drawing/2014/main" val="1074596601"/>
                  </a:ext>
                </a:extLst>
              </a:tr>
              <a:tr h="871599">
                <a:tc>
                  <a:txBody>
                    <a:bodyPr/>
                    <a:lstStyle/>
                    <a:p>
                      <a:r>
                        <a:rPr lang="tr-TR" sz="3200"/>
                        <a:t>PERSİSTANT</a:t>
                      </a:r>
                    </a:p>
                  </a:txBody>
                  <a:tcPr/>
                </a:tc>
                <a:tc>
                  <a:txBody>
                    <a:bodyPr/>
                    <a:lstStyle/>
                    <a:p>
                      <a:r>
                        <a:rPr lang="tr-TR" sz="3200" u="sng">
                          <a:solidFill>
                            <a:schemeClr val="tx1"/>
                          </a:solidFill>
                        </a:rPr>
                        <a:t>&gt;</a:t>
                      </a:r>
                      <a:r>
                        <a:rPr lang="tr-TR" sz="3200">
                          <a:solidFill>
                            <a:schemeClr val="tx1"/>
                          </a:solidFill>
                        </a:rPr>
                        <a:t>  2/ay</a:t>
                      </a:r>
                      <a:r>
                        <a:rPr lang="tr-TR" sz="1400">
                          <a:solidFill>
                            <a:schemeClr val="tx1"/>
                          </a:solidFill>
                        </a:rPr>
                        <a:t> </a:t>
                      </a:r>
                      <a:endParaRPr lang="tr-TR"/>
                    </a:p>
                  </a:txBody>
                  <a:tcPr/>
                </a:tc>
                <a:extLst>
                  <a:ext uri="{0D108BD9-81ED-4DB2-BD59-A6C34878D82A}">
                    <a16:rowId xmlns:a16="http://schemas.microsoft.com/office/drawing/2014/main" val="1201387054"/>
                  </a:ext>
                </a:extLst>
              </a:tr>
              <a:tr h="1161482">
                <a:tc>
                  <a:txBody>
                    <a:bodyPr/>
                    <a:lstStyle/>
                    <a:p>
                      <a:r>
                        <a:rPr lang="tr-TR" sz="3200"/>
                        <a:t>SIK</a:t>
                      </a:r>
                    </a:p>
                  </a:txBody>
                  <a:tcPr/>
                </a:tc>
                <a:tc>
                  <a:txBody>
                    <a:bodyPr/>
                    <a:lstStyle/>
                    <a:p>
                      <a:r>
                        <a:rPr lang="tr-TR" sz="3200" u="sng">
                          <a:solidFill>
                            <a:schemeClr val="tx1"/>
                          </a:solidFill>
                        </a:rPr>
                        <a:t>Çoğu gün</a:t>
                      </a:r>
                      <a:r>
                        <a:rPr lang="tr-TR" sz="3200">
                          <a:solidFill>
                            <a:schemeClr val="tx1"/>
                          </a:solidFill>
                        </a:rPr>
                        <a:t> veya</a:t>
                      </a:r>
                    </a:p>
                    <a:p>
                      <a:r>
                        <a:rPr lang="tr-TR" sz="3200" u="sng">
                          <a:solidFill>
                            <a:schemeClr val="tx1"/>
                          </a:solidFill>
                        </a:rPr>
                        <a:t>en az haftada 1 gece</a:t>
                      </a:r>
                      <a:r>
                        <a:rPr lang="tr-TR" sz="3200">
                          <a:solidFill>
                            <a:schemeClr val="tx1"/>
                          </a:solidFill>
                        </a:rPr>
                        <a:t> astım nedenli uyanma + risk fak</a:t>
                      </a:r>
                      <a:endParaRPr lang="tr-TR" sz="3200"/>
                    </a:p>
                  </a:txBody>
                  <a:tcPr/>
                </a:tc>
                <a:extLst>
                  <a:ext uri="{0D108BD9-81ED-4DB2-BD59-A6C34878D82A}">
                    <a16:rowId xmlns:a16="http://schemas.microsoft.com/office/drawing/2014/main" val="3066737"/>
                  </a:ext>
                </a:extLst>
              </a:tr>
              <a:tr h="938120">
                <a:tc>
                  <a:txBody>
                    <a:bodyPr/>
                    <a:lstStyle/>
                    <a:p>
                      <a:r>
                        <a:rPr lang="tr-TR" sz="3200"/>
                        <a:t>KONTROLSÜZ</a:t>
                      </a:r>
                    </a:p>
                  </a:txBody>
                  <a:tcPr/>
                </a:tc>
                <a:tc>
                  <a:txBody>
                    <a:bodyPr/>
                    <a:lstStyle/>
                    <a:p>
                      <a:pPr algn="l"/>
                      <a:r>
                        <a:rPr lang="tr-TR" sz="3200">
                          <a:solidFill>
                            <a:schemeClr val="tx1"/>
                          </a:solidFill>
                        </a:rPr>
                        <a:t>Kontrolsüz  ve   Atak </a:t>
                      </a:r>
                      <a:endParaRPr lang="tr-TR" sz="3200"/>
                    </a:p>
                  </a:txBody>
                  <a:tcPr/>
                </a:tc>
                <a:extLst>
                  <a:ext uri="{0D108BD9-81ED-4DB2-BD59-A6C34878D82A}">
                    <a16:rowId xmlns:a16="http://schemas.microsoft.com/office/drawing/2014/main" val="1100903043"/>
                  </a:ext>
                </a:extLst>
              </a:tr>
            </a:tbl>
          </a:graphicData>
        </a:graphic>
      </p:graphicFrame>
    </p:spTree>
    <p:extLst>
      <p:ext uri="{BB962C8B-B14F-4D97-AF65-F5344CB8AC3E}">
        <p14:creationId xmlns:p14="http://schemas.microsoft.com/office/powerpoint/2010/main" val="3959630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EBE32B-6B8E-5679-35F0-2F05B17AC689}"/>
              </a:ext>
            </a:extLst>
          </p:cNvPr>
          <p:cNvSpPr>
            <a:spLocks noGrp="1"/>
          </p:cNvSpPr>
          <p:nvPr>
            <p:ph type="title"/>
          </p:nvPr>
        </p:nvSpPr>
        <p:spPr/>
        <p:txBody>
          <a:bodyPr>
            <a:normAutofit/>
          </a:bodyPr>
          <a:lstStyle/>
          <a:p>
            <a:pPr algn="ctr"/>
            <a:r>
              <a:rPr lang="tr-TR" b="1">
                <a:effectLst/>
              </a:rPr>
              <a:t>GINA</a:t>
            </a:r>
            <a:r>
              <a:rPr lang="tr-TR">
                <a:effectLst/>
              </a:rPr>
              <a:t> </a:t>
            </a:r>
            <a:br>
              <a:rPr lang="tr-TR">
                <a:effectLst/>
              </a:rPr>
            </a:br>
            <a:endParaRPr lang="tr-TR" sz="2800" b="1"/>
          </a:p>
        </p:txBody>
      </p:sp>
      <p:sp>
        <p:nvSpPr>
          <p:cNvPr id="3" name="İçerik Yer Tutucusu 2">
            <a:extLst>
              <a:ext uri="{FF2B5EF4-FFF2-40B4-BE49-F238E27FC236}">
                <a16:creationId xmlns:a16="http://schemas.microsoft.com/office/drawing/2014/main" id="{CF2FDEA0-51DE-85D7-42BD-BBD0B9A7B9CF}"/>
              </a:ext>
            </a:extLst>
          </p:cNvPr>
          <p:cNvSpPr>
            <a:spLocks noGrp="1"/>
          </p:cNvSpPr>
          <p:nvPr>
            <p:ph idx="1"/>
          </p:nvPr>
        </p:nvSpPr>
        <p:spPr/>
        <p:txBody>
          <a:bodyPr/>
          <a:lstStyle/>
          <a:p>
            <a:r>
              <a:rPr lang="tr-TR">
                <a:effectLst/>
              </a:rPr>
              <a:t>Astım konusunda farkındalığı artırmak , Dünya çapında eşgüdümlü bir </a:t>
            </a:r>
          </a:p>
          <a:p>
            <a:pPr marL="0" indent="0">
              <a:buNone/>
            </a:pPr>
            <a:r>
              <a:rPr lang="tr-TR">
                <a:effectLst/>
              </a:rPr>
              <a:t>çabayla astımın önlenmesini ve yönetimini geliştirmek için  </a:t>
            </a:r>
          </a:p>
          <a:p>
            <a:r>
              <a:rPr lang="tr-TR">
                <a:effectLst/>
              </a:rPr>
              <a:t>GINA, </a:t>
            </a:r>
            <a:r>
              <a:rPr lang="tr-TR" b="1">
                <a:effectLst/>
              </a:rPr>
              <a:t>1993</a:t>
            </a:r>
            <a:r>
              <a:rPr lang="tr-TR">
                <a:effectLst/>
              </a:rPr>
              <a:t> yılında </a:t>
            </a:r>
            <a:r>
              <a:rPr lang="tr-TR" b="1">
                <a:effectLst/>
              </a:rPr>
              <a:t>WHO</a:t>
            </a:r>
            <a:r>
              <a:rPr lang="tr-TR">
                <a:effectLst/>
              </a:rPr>
              <a:t> ve </a:t>
            </a:r>
            <a:r>
              <a:rPr lang="tr-TR" b="1">
                <a:effectLst/>
              </a:rPr>
              <a:t>NHLBI</a:t>
            </a:r>
            <a:r>
              <a:rPr lang="tr-TR">
                <a:effectLst/>
              </a:rPr>
              <a:t> tarafından kuruldu </a:t>
            </a:r>
          </a:p>
          <a:p>
            <a:r>
              <a:rPr lang="tr-TR" b="1">
                <a:effectLst/>
              </a:rPr>
              <a:t>GINA Strateji Raporu</a:t>
            </a:r>
            <a:r>
              <a:rPr lang="tr-TR">
                <a:effectLst/>
              </a:rPr>
              <a:t> her yıl güncellenmektedir </a:t>
            </a:r>
          </a:p>
          <a:p>
            <a:r>
              <a:rPr lang="tr-TR">
                <a:effectLst/>
              </a:rPr>
              <a:t>GINA , 2023 Dünya Astım Günü teması olarak “ </a:t>
            </a:r>
            <a:r>
              <a:rPr lang="tr-TR" b="1" i="1">
                <a:effectLst/>
              </a:rPr>
              <a:t>Herkes için Astım</a:t>
            </a:r>
          </a:p>
          <a:p>
            <a:pPr marL="0" indent="0">
              <a:buNone/>
            </a:pPr>
            <a:r>
              <a:rPr lang="tr-TR" b="1" i="1">
                <a:effectLst/>
              </a:rPr>
              <a:t>Bakımı”</a:t>
            </a:r>
            <a:r>
              <a:rPr lang="tr-TR">
                <a:effectLst/>
              </a:rPr>
              <a:t> sloganını seçti .</a:t>
            </a:r>
            <a:br>
              <a:rPr lang="tr-TR"/>
            </a:br>
            <a:endParaRPr lang="tr-TR"/>
          </a:p>
        </p:txBody>
      </p:sp>
      <p:sp>
        <p:nvSpPr>
          <p:cNvPr id="6" name="Metin kutusu 5">
            <a:extLst>
              <a:ext uri="{FF2B5EF4-FFF2-40B4-BE49-F238E27FC236}">
                <a16:creationId xmlns:a16="http://schemas.microsoft.com/office/drawing/2014/main" id="{B5A39DE7-9526-7A3C-2DD3-76492348AD15}"/>
              </a:ext>
            </a:extLst>
          </p:cNvPr>
          <p:cNvSpPr txBox="1"/>
          <p:nvPr/>
        </p:nvSpPr>
        <p:spPr>
          <a:xfrm>
            <a:off x="960141" y="5059622"/>
            <a:ext cx="8145022" cy="923330"/>
          </a:xfrm>
          <a:prstGeom prst="rect">
            <a:avLst/>
          </a:prstGeom>
          <a:noFill/>
        </p:spPr>
        <p:txBody>
          <a:bodyPr wrap="square" rtlCol="0">
            <a:spAutoFit/>
          </a:bodyPr>
          <a:lstStyle/>
          <a:p>
            <a:r>
              <a:rPr lang="tr-TR"/>
              <a:t>GINA = </a:t>
            </a:r>
            <a:r>
              <a:rPr lang="tr-TR" sz="1800">
                <a:effectLst/>
              </a:rPr>
              <a:t>( GLOBAL INITIATIVE FOR ASTHMA - ASTIM İÇİN KÜRESEL GİRİŞİM ) </a:t>
            </a:r>
            <a:endParaRPr lang="tr-TR"/>
          </a:p>
          <a:p>
            <a:r>
              <a:rPr lang="tr-TR"/>
              <a:t>NHLBI = </a:t>
            </a:r>
            <a:r>
              <a:rPr lang="tr-TR" b="0">
                <a:solidFill>
                  <a:srgbClr val="5A5245"/>
                </a:solidFill>
                <a:effectLst/>
                <a:latin typeface="Droid Serif"/>
              </a:rPr>
              <a:t>National Heart, Lung, and Blood Institute (NHLBI)</a:t>
            </a:r>
          </a:p>
          <a:p>
            <a:pPr algn="l"/>
            <a:endParaRPr lang="tr-TR"/>
          </a:p>
        </p:txBody>
      </p:sp>
      <p:sp>
        <p:nvSpPr>
          <p:cNvPr id="8" name="Metin kutusu 7">
            <a:extLst>
              <a:ext uri="{FF2B5EF4-FFF2-40B4-BE49-F238E27FC236}">
                <a16:creationId xmlns:a16="http://schemas.microsoft.com/office/drawing/2014/main" id="{17F3712D-4B9B-58A6-6D40-F355C735EDF3}"/>
              </a:ext>
            </a:extLst>
          </p:cNvPr>
          <p:cNvSpPr txBox="1"/>
          <p:nvPr/>
        </p:nvSpPr>
        <p:spPr>
          <a:xfrm>
            <a:off x="6483653" y="6176963"/>
            <a:ext cx="6569957" cy="369332"/>
          </a:xfrm>
          <a:prstGeom prst="rect">
            <a:avLst/>
          </a:prstGeom>
          <a:noFill/>
        </p:spPr>
        <p:txBody>
          <a:bodyPr wrap="square" rtlCol="0">
            <a:spAutoFit/>
          </a:bodyPr>
          <a:lstStyle/>
          <a:p>
            <a:pPr algn="l"/>
            <a:r>
              <a:rPr lang="tr-TR"/>
              <a:t>2023 GINA RAPORU https://ginasthma.org/reports/</a:t>
            </a:r>
          </a:p>
        </p:txBody>
      </p:sp>
    </p:spTree>
    <p:extLst>
      <p:ext uri="{BB962C8B-B14F-4D97-AF65-F5344CB8AC3E}">
        <p14:creationId xmlns:p14="http://schemas.microsoft.com/office/powerpoint/2010/main" val="2673833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280104-8539-4582-39CA-E413CBC8EACC}"/>
              </a:ext>
            </a:extLst>
          </p:cNvPr>
          <p:cNvSpPr>
            <a:spLocks noGrp="1"/>
          </p:cNvSpPr>
          <p:nvPr>
            <p:ph type="title"/>
          </p:nvPr>
        </p:nvSpPr>
        <p:spPr>
          <a:xfrm>
            <a:off x="838200" y="-29453"/>
            <a:ext cx="10515600" cy="1325563"/>
          </a:xfrm>
        </p:spPr>
        <p:txBody>
          <a:bodyPr/>
          <a:lstStyle/>
          <a:p>
            <a:pPr algn="ctr"/>
            <a:r>
              <a:rPr lang="tr-TR" b="1">
                <a:effectLst/>
              </a:rPr>
              <a:t>GINA - ASTIM TEDAVİ HEDEFLERİ </a:t>
            </a:r>
            <a:endParaRPr lang="tr-TR" b="1"/>
          </a:p>
        </p:txBody>
      </p:sp>
      <p:sp>
        <p:nvSpPr>
          <p:cNvPr id="3" name="İçerik Yer Tutucusu 2">
            <a:extLst>
              <a:ext uri="{FF2B5EF4-FFF2-40B4-BE49-F238E27FC236}">
                <a16:creationId xmlns:a16="http://schemas.microsoft.com/office/drawing/2014/main" id="{2B703593-03D2-420F-6998-C7D302EB2FC3}"/>
              </a:ext>
            </a:extLst>
          </p:cNvPr>
          <p:cNvSpPr>
            <a:spLocks noGrp="1"/>
          </p:cNvSpPr>
          <p:nvPr>
            <p:ph idx="1"/>
          </p:nvPr>
        </p:nvSpPr>
        <p:spPr>
          <a:xfrm>
            <a:off x="719530" y="1472615"/>
            <a:ext cx="10515600" cy="4351338"/>
          </a:xfrm>
        </p:spPr>
        <p:txBody>
          <a:bodyPr>
            <a:normAutofit/>
          </a:bodyPr>
          <a:lstStyle/>
          <a:p>
            <a:pPr marL="0" indent="0">
              <a:buNone/>
            </a:pPr>
            <a:r>
              <a:rPr lang="tr-TR" b="1">
                <a:effectLst/>
              </a:rPr>
              <a:t>Semptomları</a:t>
            </a:r>
            <a:r>
              <a:rPr lang="tr-TR">
                <a:effectLst/>
              </a:rPr>
              <a:t>   (e.g. ACT, ACQ):</a:t>
            </a:r>
            <a:br>
              <a:rPr lang="tr-TR"/>
            </a:br>
            <a:r>
              <a:rPr lang="tr-TR">
                <a:effectLst/>
              </a:rPr>
              <a:t>• </a:t>
            </a:r>
            <a:r>
              <a:rPr lang="tr-TR"/>
              <a:t>Ç</a:t>
            </a:r>
            <a:r>
              <a:rPr lang="tr-TR">
                <a:effectLst/>
              </a:rPr>
              <a:t>ok sayıda mı </a:t>
            </a:r>
            <a:br>
              <a:rPr lang="tr-TR"/>
            </a:br>
            <a:r>
              <a:rPr lang="tr-TR">
                <a:effectLst/>
              </a:rPr>
              <a:t>• Uyku bozukluğu var mı </a:t>
            </a:r>
            <a:br>
              <a:rPr lang="tr-TR"/>
            </a:br>
            <a:r>
              <a:rPr lang="tr-TR">
                <a:effectLst/>
              </a:rPr>
              <a:t>• Egzersiz sınırlaması var mı</a:t>
            </a:r>
            <a:endParaRPr lang="tr-TR"/>
          </a:p>
          <a:p>
            <a:pPr marL="0" indent="0">
              <a:buNone/>
            </a:pPr>
            <a:r>
              <a:rPr lang="tr-TR" b="1">
                <a:effectLst/>
              </a:rPr>
              <a:t>Riskleri azaltmak için</a:t>
            </a:r>
            <a:r>
              <a:rPr lang="tr-TR">
                <a:effectLst/>
              </a:rPr>
              <a:t> : </a:t>
            </a:r>
            <a:br>
              <a:rPr lang="tr-TR"/>
            </a:br>
            <a:r>
              <a:rPr lang="tr-TR">
                <a:effectLst/>
              </a:rPr>
              <a:t>• Normal akciğer fonksiyonunu koruyun </a:t>
            </a:r>
            <a:br>
              <a:rPr lang="tr-TR"/>
            </a:br>
            <a:r>
              <a:rPr lang="tr-TR">
                <a:effectLst/>
              </a:rPr>
              <a:t>• Alevlenmeleri (alevlenmeleri) önleyin </a:t>
            </a:r>
            <a:br>
              <a:rPr lang="tr-TR"/>
            </a:br>
            <a:r>
              <a:rPr lang="tr-TR">
                <a:effectLst/>
              </a:rPr>
              <a:t>• Astım ölümlerini önleyin </a:t>
            </a:r>
            <a:br>
              <a:rPr lang="tr-TR"/>
            </a:br>
            <a:r>
              <a:rPr lang="tr-TR">
                <a:effectLst/>
              </a:rPr>
              <a:t>• İlaç yan etkilerini en aza indirin </a:t>
            </a:r>
            <a:endParaRPr lang="tr-TR"/>
          </a:p>
        </p:txBody>
      </p:sp>
      <p:sp>
        <p:nvSpPr>
          <p:cNvPr id="4" name="Metin kutusu 3">
            <a:extLst>
              <a:ext uri="{FF2B5EF4-FFF2-40B4-BE49-F238E27FC236}">
                <a16:creationId xmlns:a16="http://schemas.microsoft.com/office/drawing/2014/main" id="{2E2725EB-97F8-3B1E-28FB-ECBB5668872F}"/>
              </a:ext>
            </a:extLst>
          </p:cNvPr>
          <p:cNvSpPr txBox="1"/>
          <p:nvPr/>
        </p:nvSpPr>
        <p:spPr>
          <a:xfrm flipH="1">
            <a:off x="1057234" y="5605879"/>
            <a:ext cx="8587333" cy="369332"/>
          </a:xfrm>
          <a:prstGeom prst="rect">
            <a:avLst/>
          </a:prstGeom>
          <a:noFill/>
        </p:spPr>
        <p:txBody>
          <a:bodyPr wrap="square" rtlCol="0">
            <a:spAutoFit/>
          </a:bodyPr>
          <a:lstStyle/>
          <a:p>
            <a:pPr algn="l"/>
            <a:r>
              <a:rPr lang="tr-TR">
                <a:effectLst/>
              </a:rPr>
              <a:t>ACQ: Asthma Control Questionnaire; ACT: Asthma Control Test; OCS: oral corticosteroids</a:t>
            </a:r>
            <a:endParaRPr lang="tr-TR"/>
          </a:p>
        </p:txBody>
      </p:sp>
      <p:sp>
        <p:nvSpPr>
          <p:cNvPr id="5" name="Metin kutusu 4">
            <a:extLst>
              <a:ext uri="{FF2B5EF4-FFF2-40B4-BE49-F238E27FC236}">
                <a16:creationId xmlns:a16="http://schemas.microsoft.com/office/drawing/2014/main" id="{114DD6B1-3880-4D40-0FFF-EC6B1AADCFF9}"/>
              </a:ext>
            </a:extLst>
          </p:cNvPr>
          <p:cNvSpPr txBox="1"/>
          <p:nvPr/>
        </p:nvSpPr>
        <p:spPr>
          <a:xfrm>
            <a:off x="6483653" y="6176963"/>
            <a:ext cx="6569957" cy="369332"/>
          </a:xfrm>
          <a:prstGeom prst="rect">
            <a:avLst/>
          </a:prstGeom>
          <a:noFill/>
        </p:spPr>
        <p:txBody>
          <a:bodyPr wrap="square" rtlCol="0">
            <a:spAutoFit/>
          </a:bodyPr>
          <a:lstStyle/>
          <a:p>
            <a:pPr algn="l"/>
            <a:r>
              <a:rPr lang="tr-TR"/>
              <a:t>2023 GINA RAPORU https://ginasthma.org/reports/</a:t>
            </a:r>
          </a:p>
        </p:txBody>
      </p:sp>
    </p:spTree>
    <p:extLst>
      <p:ext uri="{BB962C8B-B14F-4D97-AF65-F5344CB8AC3E}">
        <p14:creationId xmlns:p14="http://schemas.microsoft.com/office/powerpoint/2010/main" val="337605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B54652-0489-BC90-E653-447D8730B2F3}"/>
              </a:ext>
            </a:extLst>
          </p:cNvPr>
          <p:cNvSpPr>
            <a:spLocks noGrp="1"/>
          </p:cNvSpPr>
          <p:nvPr>
            <p:ph type="title"/>
          </p:nvPr>
        </p:nvSpPr>
        <p:spPr/>
        <p:txBody>
          <a:bodyPr/>
          <a:lstStyle/>
          <a:p>
            <a:r>
              <a:rPr lang="tr-TR"/>
              <a:t>GINA 2023</a:t>
            </a:r>
          </a:p>
        </p:txBody>
      </p:sp>
      <p:sp>
        <p:nvSpPr>
          <p:cNvPr id="3" name="İçerik Yer Tutucusu 2">
            <a:extLst>
              <a:ext uri="{FF2B5EF4-FFF2-40B4-BE49-F238E27FC236}">
                <a16:creationId xmlns:a16="http://schemas.microsoft.com/office/drawing/2014/main" id="{7E282AF3-B621-B20D-85C5-21A7AEF66719}"/>
              </a:ext>
            </a:extLst>
          </p:cNvPr>
          <p:cNvSpPr>
            <a:spLocks noGrp="1"/>
          </p:cNvSpPr>
          <p:nvPr>
            <p:ph idx="1"/>
          </p:nvPr>
        </p:nvSpPr>
        <p:spPr>
          <a:xfrm>
            <a:off x="838199" y="1825625"/>
            <a:ext cx="11449455" cy="4351338"/>
          </a:xfrm>
        </p:spPr>
        <p:txBody>
          <a:bodyPr/>
          <a:lstStyle/>
          <a:p>
            <a:r>
              <a:rPr lang="tr-TR" b="1" i="0">
                <a:solidFill>
                  <a:srgbClr val="000000"/>
                </a:solidFill>
                <a:effectLst/>
                <a:latin typeface="Open Sans" panose="020B0606030504020204" pitchFamily="34" charset="0"/>
              </a:rPr>
              <a:t>ICS-formoterol</a:t>
            </a:r>
          </a:p>
          <a:p>
            <a:r>
              <a:rPr lang="tr-TR" b="0" i="0">
                <a:solidFill>
                  <a:srgbClr val="000000"/>
                </a:solidFill>
                <a:effectLst/>
                <a:latin typeface="Open Sans" panose="020B0606030504020204" pitchFamily="34" charset="0"/>
              </a:rPr>
              <a:t>«Kontrolör» terimi ➡️ </a:t>
            </a:r>
            <a:r>
              <a:rPr lang="tr-TR" b="1" i="0" u="sng">
                <a:solidFill>
                  <a:srgbClr val="000000"/>
                </a:solidFill>
                <a:effectLst/>
                <a:latin typeface="Open Sans" panose="020B0606030504020204" pitchFamily="34" charset="0"/>
              </a:rPr>
              <a:t>idame tedavisi</a:t>
            </a:r>
            <a:r>
              <a:rPr lang="tr-TR" b="0" i="0">
                <a:solidFill>
                  <a:srgbClr val="000000"/>
                </a:solidFill>
                <a:effectLst/>
                <a:latin typeface="Open Sans" panose="020B0606030504020204" pitchFamily="34" charset="0"/>
              </a:rPr>
              <a:t>  veya </a:t>
            </a:r>
            <a:r>
              <a:rPr lang="tr-TR" b="1" i="0" u="sng">
                <a:solidFill>
                  <a:srgbClr val="000000"/>
                </a:solidFill>
                <a:effectLst/>
                <a:latin typeface="Open Sans" panose="020B0606030504020204" pitchFamily="34" charset="0"/>
              </a:rPr>
              <a:t>ICS içeren tedavi</a:t>
            </a:r>
          </a:p>
          <a:p>
            <a:r>
              <a:rPr lang="tr-TR" b="1" i="0">
                <a:solidFill>
                  <a:srgbClr val="000000"/>
                </a:solidFill>
                <a:effectLst/>
                <a:latin typeface="Open Sans" panose="02000000000000000000" pitchFamily="2" charset="0"/>
              </a:rPr>
              <a:t>Mepolizumab</a:t>
            </a:r>
            <a:r>
              <a:rPr lang="tr-TR" b="0" i="0">
                <a:solidFill>
                  <a:srgbClr val="000000"/>
                </a:solidFill>
                <a:effectLst/>
                <a:latin typeface="Open Sans" panose="02000000000000000000" pitchFamily="2" charset="0"/>
              </a:rPr>
              <a:t> 6 Yaş Eozinofilik astım </a:t>
            </a:r>
          </a:p>
          <a:p>
            <a:r>
              <a:rPr lang="tr-TR" b="1" i="0">
                <a:solidFill>
                  <a:srgbClr val="000000"/>
                </a:solidFill>
                <a:effectLst/>
                <a:latin typeface="Open Sans" panose="020B0606030504020204" pitchFamily="34" charset="0"/>
              </a:rPr>
              <a:t>Çocuklarda : FeNO</a:t>
            </a:r>
            <a:r>
              <a:rPr lang="tr-TR" b="0" i="0">
                <a:solidFill>
                  <a:srgbClr val="000000"/>
                </a:solidFill>
                <a:effectLst/>
                <a:latin typeface="Open Sans" panose="020B0606030504020204" pitchFamily="34" charset="0"/>
              </a:rPr>
              <a:t> eklenmesi daha fazla alevlenme </a:t>
            </a:r>
          </a:p>
          <a:p>
            <a:pPr marL="0" indent="0">
              <a:buNone/>
            </a:pPr>
            <a:endParaRPr lang="tr-TR"/>
          </a:p>
        </p:txBody>
      </p:sp>
    </p:spTree>
    <p:extLst>
      <p:ext uri="{BB962C8B-B14F-4D97-AF65-F5344CB8AC3E}">
        <p14:creationId xmlns:p14="http://schemas.microsoft.com/office/powerpoint/2010/main" val="41307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D6484D-AAD8-6E6D-A148-7D96B981A993}"/>
              </a:ext>
            </a:extLst>
          </p:cNvPr>
          <p:cNvSpPr>
            <a:spLocks noGrp="1"/>
          </p:cNvSpPr>
          <p:nvPr>
            <p:ph type="title"/>
          </p:nvPr>
        </p:nvSpPr>
        <p:spPr/>
        <p:txBody>
          <a:bodyPr/>
          <a:lstStyle/>
          <a:p>
            <a:pPr algn="ctr"/>
            <a:r>
              <a:rPr lang="tr-TR" b="1"/>
              <a:t>SUNUM PLANI</a:t>
            </a:r>
          </a:p>
        </p:txBody>
      </p:sp>
      <p:sp>
        <p:nvSpPr>
          <p:cNvPr id="3" name="İçerik Yer Tutucusu 2">
            <a:extLst>
              <a:ext uri="{FF2B5EF4-FFF2-40B4-BE49-F238E27FC236}">
                <a16:creationId xmlns:a16="http://schemas.microsoft.com/office/drawing/2014/main" id="{DD7416DC-EFBB-7A91-0AC9-BCC3C2EB4F97}"/>
              </a:ext>
            </a:extLst>
          </p:cNvPr>
          <p:cNvSpPr>
            <a:spLocks noGrp="1"/>
          </p:cNvSpPr>
          <p:nvPr>
            <p:ph idx="1"/>
          </p:nvPr>
        </p:nvSpPr>
        <p:spPr/>
        <p:txBody>
          <a:bodyPr/>
          <a:lstStyle/>
          <a:p>
            <a:r>
              <a:rPr lang="tr-TR"/>
              <a:t>ASTIM TANISI </a:t>
            </a:r>
          </a:p>
          <a:p>
            <a:r>
              <a:rPr lang="tr-TR"/>
              <a:t>ASTIM TEDAVİSİ </a:t>
            </a:r>
          </a:p>
          <a:p>
            <a:r>
              <a:rPr lang="tr-TR"/>
              <a:t>ASTIM ATAK YAKLAŞIMI</a:t>
            </a:r>
          </a:p>
          <a:p>
            <a:r>
              <a:rPr lang="tr-TR"/>
              <a:t>ASTIM HASTA EĞİTİMİ </a:t>
            </a:r>
          </a:p>
          <a:p>
            <a:endParaRPr lang="tr-TR"/>
          </a:p>
        </p:txBody>
      </p:sp>
    </p:spTree>
    <p:extLst>
      <p:ext uri="{BB962C8B-B14F-4D97-AF65-F5344CB8AC3E}">
        <p14:creationId xmlns:p14="http://schemas.microsoft.com/office/powerpoint/2010/main" val="1796899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FCD21B-46DD-0E6A-8EB4-25133E76D0B2}"/>
              </a:ext>
            </a:extLst>
          </p:cNvPr>
          <p:cNvSpPr>
            <a:spLocks noGrp="1"/>
          </p:cNvSpPr>
          <p:nvPr>
            <p:ph type="title"/>
          </p:nvPr>
        </p:nvSpPr>
        <p:spPr/>
        <p:txBody>
          <a:bodyPr/>
          <a:lstStyle/>
          <a:p>
            <a:r>
              <a:rPr lang="tr-TR" b="1">
                <a:effectLst/>
              </a:rPr>
              <a:t>Astımın uzun dönemdeki tedavinin planlanması ve izlenmesi döngüsü. </a:t>
            </a:r>
            <a:endParaRPr lang="tr-TR"/>
          </a:p>
        </p:txBody>
      </p:sp>
      <p:pic>
        <p:nvPicPr>
          <p:cNvPr id="4" name="Resim 4">
            <a:extLst>
              <a:ext uri="{FF2B5EF4-FFF2-40B4-BE49-F238E27FC236}">
                <a16:creationId xmlns:a16="http://schemas.microsoft.com/office/drawing/2014/main" id="{42D21A46-4BF5-C31D-8D39-028036ECE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251" y="1948065"/>
            <a:ext cx="5426417" cy="3758844"/>
          </a:xfrm>
          <a:prstGeom prst="rect">
            <a:avLst/>
          </a:prstGeom>
        </p:spPr>
      </p:pic>
      <p:sp>
        <p:nvSpPr>
          <p:cNvPr id="5" name="Metin kutusu 4">
            <a:extLst>
              <a:ext uri="{FF2B5EF4-FFF2-40B4-BE49-F238E27FC236}">
                <a16:creationId xmlns:a16="http://schemas.microsoft.com/office/drawing/2014/main" id="{6CB2652F-24C7-94D2-85F4-AA068CFAE7CF}"/>
              </a:ext>
            </a:extLst>
          </p:cNvPr>
          <p:cNvSpPr txBox="1"/>
          <p:nvPr/>
        </p:nvSpPr>
        <p:spPr>
          <a:xfrm>
            <a:off x="7985789" y="2245558"/>
            <a:ext cx="4096892" cy="4062651"/>
          </a:xfrm>
          <a:prstGeom prst="rect">
            <a:avLst/>
          </a:prstGeom>
          <a:noFill/>
        </p:spPr>
        <p:txBody>
          <a:bodyPr wrap="square" rtlCol="0">
            <a:spAutoFit/>
          </a:bodyPr>
          <a:lstStyle/>
          <a:p>
            <a:pPr algn="l"/>
            <a:r>
              <a:rPr lang="tr-TR" sz="1200" b="1">
                <a:effectLst/>
              </a:rPr>
              <a:t>REVIEW (Gözden geçir) : </a:t>
            </a:r>
            <a:br>
              <a:rPr lang="tr-TR" sz="1200"/>
            </a:br>
            <a:r>
              <a:rPr lang="tr-TR" sz="1200">
                <a:effectLst/>
              </a:rPr>
              <a:t>Belirtiler </a:t>
            </a:r>
            <a:br>
              <a:rPr lang="tr-TR" sz="1200"/>
            </a:br>
            <a:r>
              <a:rPr lang="tr-TR" sz="1200">
                <a:effectLst/>
              </a:rPr>
              <a:t>Alevlenmeler </a:t>
            </a:r>
            <a:br>
              <a:rPr lang="tr-TR" sz="1200"/>
            </a:br>
            <a:r>
              <a:rPr lang="tr-TR" sz="1200">
                <a:effectLst/>
              </a:rPr>
              <a:t>Yan etkiler </a:t>
            </a:r>
            <a:br>
              <a:rPr lang="tr-TR" sz="1200"/>
            </a:br>
            <a:r>
              <a:rPr lang="tr-TR" sz="1200">
                <a:effectLst/>
              </a:rPr>
              <a:t>Akciğer fonksiyonu </a:t>
            </a:r>
            <a:br>
              <a:rPr lang="tr-TR" sz="1200"/>
            </a:br>
            <a:r>
              <a:rPr lang="tr-TR" sz="1200">
                <a:effectLst/>
              </a:rPr>
              <a:t>Komorbiditeler Hasta (ve ebeveyn/ bakıcı) memnuniyeti</a:t>
            </a:r>
            <a:r>
              <a:rPr lang="tr-TR" sz="1200"/>
              <a:t> </a:t>
            </a:r>
            <a:br>
              <a:rPr lang="tr-TR" sz="1200"/>
            </a:br>
            <a:br>
              <a:rPr lang="tr-TR" sz="1200"/>
            </a:br>
            <a:r>
              <a:rPr lang="tr-TR" sz="1200" b="1">
                <a:effectLst/>
              </a:rPr>
              <a:t>ASSES ( Değerlendir) </a:t>
            </a:r>
            <a:br>
              <a:rPr lang="tr-TR" sz="1200"/>
            </a:br>
            <a:r>
              <a:rPr lang="tr-TR" sz="1200">
                <a:effectLst/>
              </a:rPr>
              <a:t>Gerekirse teşhisin doğrulanması </a:t>
            </a:r>
            <a:br>
              <a:rPr lang="tr-TR" sz="1200"/>
            </a:br>
            <a:r>
              <a:rPr lang="tr-TR" sz="1200">
                <a:effectLst/>
              </a:rPr>
              <a:t>Semptom kontrolü ve değiştirilebilir risk faktörleri  </a:t>
            </a:r>
            <a:br>
              <a:rPr lang="tr-TR" sz="1200"/>
            </a:br>
            <a:r>
              <a:rPr lang="tr-TR" sz="1200">
                <a:effectLst/>
              </a:rPr>
              <a:t>Komorbiditeler </a:t>
            </a:r>
            <a:br>
              <a:rPr lang="tr-TR" sz="1200"/>
            </a:br>
            <a:r>
              <a:rPr lang="tr-TR" sz="1200">
                <a:effectLst/>
              </a:rPr>
              <a:t>İnhaler tekniği ve bağlılık </a:t>
            </a:r>
            <a:br>
              <a:rPr lang="tr-TR" sz="1200"/>
            </a:br>
            <a:r>
              <a:rPr lang="tr-TR" sz="1200">
                <a:effectLst/>
              </a:rPr>
              <a:t>Hasta (ve ebeveyn/bakıcı) tercihleri ve hedefler</a:t>
            </a:r>
            <a:br>
              <a:rPr lang="tr-TR" sz="1200"/>
            </a:br>
            <a:br>
              <a:rPr lang="tr-TR" sz="1200"/>
            </a:br>
            <a:r>
              <a:rPr lang="tr-TR" sz="1200" b="1"/>
              <a:t>PLANLA </a:t>
            </a:r>
            <a:r>
              <a:rPr lang="tr-TR" sz="1200" b="1">
                <a:effectLst/>
              </a:rPr>
              <a:t>: </a:t>
            </a:r>
            <a:br>
              <a:rPr lang="tr-TR" sz="1200"/>
            </a:br>
            <a:r>
              <a:rPr lang="tr-TR" sz="1200">
                <a:effectLst/>
              </a:rPr>
              <a:t>Değiştirilebilir risk faktörlerinin tedavisi ve eşlik eden hastalıklar </a:t>
            </a:r>
            <a:br>
              <a:rPr lang="tr-TR" sz="1200"/>
            </a:br>
            <a:r>
              <a:rPr lang="tr-TR" sz="1200">
                <a:effectLst/>
              </a:rPr>
              <a:t>Farmakolojik olmayan stratejiler </a:t>
            </a:r>
            <a:br>
              <a:rPr lang="tr-TR" sz="1200"/>
            </a:br>
            <a:r>
              <a:rPr lang="tr-TR" sz="1200">
                <a:effectLst/>
              </a:rPr>
              <a:t>Astım ilaçları  </a:t>
            </a:r>
            <a:br>
              <a:rPr lang="tr-TR" sz="1200"/>
            </a:br>
            <a:r>
              <a:rPr lang="tr-TR" sz="1200">
                <a:effectLst/>
              </a:rPr>
              <a:t>Eğitim ve beceri eğitimi</a:t>
            </a:r>
            <a:br>
              <a:rPr lang="tr-TR"/>
            </a:br>
            <a:endParaRPr lang="tr-TR"/>
          </a:p>
        </p:txBody>
      </p:sp>
      <p:sp>
        <p:nvSpPr>
          <p:cNvPr id="7" name="Metin kutusu 6">
            <a:extLst>
              <a:ext uri="{FF2B5EF4-FFF2-40B4-BE49-F238E27FC236}">
                <a16:creationId xmlns:a16="http://schemas.microsoft.com/office/drawing/2014/main" id="{2DDA9A1A-8AEA-BD78-72E9-6069C4CEF7D8}"/>
              </a:ext>
            </a:extLst>
          </p:cNvPr>
          <p:cNvSpPr txBox="1"/>
          <p:nvPr/>
        </p:nvSpPr>
        <p:spPr>
          <a:xfrm>
            <a:off x="6483653" y="6176963"/>
            <a:ext cx="6569957" cy="369332"/>
          </a:xfrm>
          <a:prstGeom prst="rect">
            <a:avLst/>
          </a:prstGeom>
          <a:noFill/>
        </p:spPr>
        <p:txBody>
          <a:bodyPr wrap="square" rtlCol="0">
            <a:spAutoFit/>
          </a:bodyPr>
          <a:lstStyle/>
          <a:p>
            <a:pPr algn="l"/>
            <a:r>
              <a:rPr lang="tr-TR"/>
              <a:t>2023 GINA RAPORU https://ginasthma.org/reports/</a:t>
            </a:r>
          </a:p>
        </p:txBody>
      </p:sp>
    </p:spTree>
    <p:extLst>
      <p:ext uri="{BB962C8B-B14F-4D97-AF65-F5344CB8AC3E}">
        <p14:creationId xmlns:p14="http://schemas.microsoft.com/office/powerpoint/2010/main" val="49986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874D70-FB23-98BD-DCC9-1985DD4D8087}"/>
              </a:ext>
            </a:extLst>
          </p:cNvPr>
          <p:cNvPicPr>
            <a:picLocks noChangeAspect="1"/>
          </p:cNvPicPr>
          <p:nvPr/>
        </p:nvPicPr>
        <p:blipFill>
          <a:blip r:embed="rId3"/>
          <a:stretch>
            <a:fillRect/>
          </a:stretch>
        </p:blipFill>
        <p:spPr>
          <a:xfrm>
            <a:off x="107881" y="-9298"/>
            <a:ext cx="12038570" cy="6771695"/>
          </a:xfrm>
          <a:prstGeom prst="rect">
            <a:avLst/>
          </a:prstGeom>
        </p:spPr>
      </p:pic>
      <p:sp>
        <p:nvSpPr>
          <p:cNvPr id="2" name="Metin kutusu 1">
            <a:extLst>
              <a:ext uri="{FF2B5EF4-FFF2-40B4-BE49-F238E27FC236}">
                <a16:creationId xmlns:a16="http://schemas.microsoft.com/office/drawing/2014/main" id="{BC681593-9187-91C6-84B3-4454E9E1BD62}"/>
              </a:ext>
            </a:extLst>
          </p:cNvPr>
          <p:cNvSpPr txBox="1"/>
          <p:nvPr/>
        </p:nvSpPr>
        <p:spPr>
          <a:xfrm>
            <a:off x="107881" y="6623898"/>
            <a:ext cx="12168985" cy="276999"/>
          </a:xfrm>
          <a:prstGeom prst="rect">
            <a:avLst/>
          </a:prstGeom>
          <a:noFill/>
        </p:spPr>
        <p:txBody>
          <a:bodyPr wrap="square" rtlCol="0">
            <a:spAutoFit/>
          </a:bodyPr>
          <a:lstStyle/>
          <a:p>
            <a:pPr algn="l"/>
            <a:r>
              <a:rPr lang="tr-TR" sz="1200"/>
              <a:t>( İKS: İnh.Kortikosteroid / LABA : Uzun etkili b.agonist / LTRA: Lökotrien res.antagonisti /  SABA : Kısa etkili b.agonist / LAMA : Uzun etkili inhale kortikosteroid)</a:t>
            </a:r>
          </a:p>
        </p:txBody>
      </p:sp>
    </p:spTree>
    <p:extLst>
      <p:ext uri="{BB962C8B-B14F-4D97-AF65-F5344CB8AC3E}">
        <p14:creationId xmlns:p14="http://schemas.microsoft.com/office/powerpoint/2010/main" val="3613177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224127-5324-9F39-7631-0ED9A9F9801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482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73524C-B1F9-C385-028D-6C6AA160FF9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1227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çıklama Balonu: Sağ Ok 4">
            <a:extLst>
              <a:ext uri="{FF2B5EF4-FFF2-40B4-BE49-F238E27FC236}">
                <a16:creationId xmlns:a16="http://schemas.microsoft.com/office/drawing/2014/main" id="{2AFF4BF8-4E88-3ADB-2B33-BC1D587582B5}"/>
              </a:ext>
            </a:extLst>
          </p:cNvPr>
          <p:cNvSpPr/>
          <p:nvPr/>
        </p:nvSpPr>
        <p:spPr>
          <a:xfrm>
            <a:off x="223278" y="2157622"/>
            <a:ext cx="6171481" cy="1607428"/>
          </a:xfrm>
          <a:prstGeom prst="rightArrowCallout">
            <a:avLst>
              <a:gd name="adj1" fmla="val 25000"/>
              <a:gd name="adj2" fmla="val 25000"/>
              <a:gd name="adj3" fmla="val 57215"/>
              <a:gd name="adj4" fmla="val 8160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Tedavi ile en az 3 aydır kontrol altında  ve  </a:t>
            </a:r>
          </a:p>
          <a:p>
            <a:pPr algn="ctr"/>
            <a:r>
              <a:rPr lang="tr-TR" sz="2400" b="1">
                <a:solidFill>
                  <a:schemeClr val="tx1"/>
                </a:solidFill>
              </a:rPr>
              <a:t>Atak risk faktörleri olmayan</a:t>
            </a:r>
          </a:p>
        </p:txBody>
      </p:sp>
      <p:sp>
        <p:nvSpPr>
          <p:cNvPr id="7" name="Açıklama Balonu: Sağ Ok 6">
            <a:extLst>
              <a:ext uri="{FF2B5EF4-FFF2-40B4-BE49-F238E27FC236}">
                <a16:creationId xmlns:a16="http://schemas.microsoft.com/office/drawing/2014/main" id="{2FFE46AA-B72F-A76F-CDCE-EEC7002A5E52}"/>
              </a:ext>
            </a:extLst>
          </p:cNvPr>
          <p:cNvSpPr/>
          <p:nvPr/>
        </p:nvSpPr>
        <p:spPr>
          <a:xfrm>
            <a:off x="223278" y="4231984"/>
            <a:ext cx="8698487" cy="1607428"/>
          </a:xfrm>
          <a:prstGeom prst="rightArrowCallout">
            <a:avLst>
              <a:gd name="adj1" fmla="val 25000"/>
              <a:gd name="adj2" fmla="val 25000"/>
              <a:gd name="adj3" fmla="val 57886"/>
              <a:gd name="adj4" fmla="val 5791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Semptomları kontrol altında olmayan</a:t>
            </a:r>
          </a:p>
        </p:txBody>
      </p:sp>
      <p:sp>
        <p:nvSpPr>
          <p:cNvPr id="8" name="Dikdörtgen: Yuvarlatılmış Köşeler 7">
            <a:extLst>
              <a:ext uri="{FF2B5EF4-FFF2-40B4-BE49-F238E27FC236}">
                <a16:creationId xmlns:a16="http://schemas.microsoft.com/office/drawing/2014/main" id="{89D4198F-8169-3722-892C-4563697F97F2}"/>
              </a:ext>
            </a:extLst>
          </p:cNvPr>
          <p:cNvSpPr/>
          <p:nvPr/>
        </p:nvSpPr>
        <p:spPr>
          <a:xfrm>
            <a:off x="9180680" y="2157622"/>
            <a:ext cx="2173119" cy="16074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Tedavi basamağı azaltılır ⬇️</a:t>
            </a:r>
            <a:endParaRPr lang="tr-TR" sz="2400">
              <a:solidFill>
                <a:schemeClr val="tx1"/>
              </a:solidFill>
            </a:endParaRPr>
          </a:p>
        </p:txBody>
      </p:sp>
      <p:sp>
        <p:nvSpPr>
          <p:cNvPr id="10" name="Dikdörtgen: Yuvarlatılmış Köşeler 9">
            <a:extLst>
              <a:ext uri="{FF2B5EF4-FFF2-40B4-BE49-F238E27FC236}">
                <a16:creationId xmlns:a16="http://schemas.microsoft.com/office/drawing/2014/main" id="{EDFE480F-74ED-C50B-AB2E-2CB42A14DD42}"/>
              </a:ext>
            </a:extLst>
          </p:cNvPr>
          <p:cNvSpPr/>
          <p:nvPr/>
        </p:nvSpPr>
        <p:spPr>
          <a:xfrm>
            <a:off x="9180680" y="4231984"/>
            <a:ext cx="2173119" cy="16074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a:solidFill>
                  <a:schemeClr val="tx1"/>
                </a:solidFill>
              </a:rPr>
              <a:t>Tedavi basamağı arttırılır ⬆️</a:t>
            </a:r>
            <a:endParaRPr lang="tr-TR" sz="2400">
              <a:solidFill>
                <a:schemeClr val="tx1"/>
              </a:solidFill>
            </a:endParaRPr>
          </a:p>
        </p:txBody>
      </p:sp>
      <p:sp>
        <p:nvSpPr>
          <p:cNvPr id="11" name="Açıklama Balonu: Sağ Ok 10">
            <a:extLst>
              <a:ext uri="{FF2B5EF4-FFF2-40B4-BE49-F238E27FC236}">
                <a16:creationId xmlns:a16="http://schemas.microsoft.com/office/drawing/2014/main" id="{1BBB2D09-525C-0D39-2D3B-8DD158519507}"/>
              </a:ext>
            </a:extLst>
          </p:cNvPr>
          <p:cNvSpPr/>
          <p:nvPr/>
        </p:nvSpPr>
        <p:spPr>
          <a:xfrm>
            <a:off x="6525511" y="2157622"/>
            <a:ext cx="2524417" cy="1607428"/>
          </a:xfrm>
          <a:prstGeom prst="rightArrowCallout">
            <a:avLst>
              <a:gd name="adj1" fmla="val 25000"/>
              <a:gd name="adj2" fmla="val 25000"/>
              <a:gd name="adj3" fmla="val 44463"/>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öncelikle inhale kortikosteroid dozu %50 azaltılır</a:t>
            </a:r>
          </a:p>
        </p:txBody>
      </p:sp>
      <p:sp>
        <p:nvSpPr>
          <p:cNvPr id="13" name="Başlık 1">
            <a:extLst>
              <a:ext uri="{FF2B5EF4-FFF2-40B4-BE49-F238E27FC236}">
                <a16:creationId xmlns:a16="http://schemas.microsoft.com/office/drawing/2014/main" id="{216990EF-3AC3-E6E2-2AAD-F87A669CCD15}"/>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a:t>ASTIM BASAMAK TEDAVİSİ</a:t>
            </a:r>
          </a:p>
        </p:txBody>
      </p:sp>
      <p:sp>
        <p:nvSpPr>
          <p:cNvPr id="15" name="Metin kutusu 14">
            <a:extLst>
              <a:ext uri="{FF2B5EF4-FFF2-40B4-BE49-F238E27FC236}">
                <a16:creationId xmlns:a16="http://schemas.microsoft.com/office/drawing/2014/main" id="{71A0D29A-43C7-A453-56F8-F27279CECBDA}"/>
              </a:ext>
            </a:extLst>
          </p:cNvPr>
          <p:cNvSpPr txBox="1"/>
          <p:nvPr/>
        </p:nvSpPr>
        <p:spPr>
          <a:xfrm>
            <a:off x="194906" y="6491205"/>
            <a:ext cx="11997094" cy="415498"/>
          </a:xfrm>
          <a:prstGeom prst="rect">
            <a:avLst/>
          </a:prstGeom>
          <a:noFill/>
        </p:spPr>
        <p:txBody>
          <a:bodyPr wrap="square" rtlCol="0">
            <a:spAutoFit/>
          </a:bodyPr>
          <a:lstStyle/>
          <a:p>
            <a:pPr algn="l"/>
            <a:r>
              <a:rPr lang="tr-TR" sz="1050">
                <a:effectLst/>
              </a:rPr>
              <a:t>1.Türk toraks derneği : Astım ve Allerji Çalışma Grubu : Birinci Basamakta Çalışan Hekimler İçin Astım Hastalığı Eğitimi, KOAH Hastalığı Eğitimi ile Astım Hasta Eğitimi, KOAH Hasta Eğitim Sunumu 28.09.2022</a:t>
            </a:r>
            <a:br>
              <a:rPr lang="tr-TR" sz="1050"/>
            </a:br>
            <a:r>
              <a:rPr lang="tr-TR" sz="1050">
                <a:effectLst/>
              </a:rPr>
              <a:t>https://www.toraks.org.tr/site/community/library/657ty1Zg5VZK1iNdTürk toraks derneği </a:t>
            </a:r>
            <a:endParaRPr lang="tr-TR" sz="1050"/>
          </a:p>
        </p:txBody>
      </p:sp>
    </p:spTree>
    <p:extLst>
      <p:ext uri="{BB962C8B-B14F-4D97-AF65-F5344CB8AC3E}">
        <p14:creationId xmlns:p14="http://schemas.microsoft.com/office/powerpoint/2010/main" val="12812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148A87-00BF-FD68-B9C5-A270D7189A23}"/>
              </a:ext>
            </a:extLst>
          </p:cNvPr>
          <p:cNvSpPr>
            <a:spLocks noGrp="1"/>
          </p:cNvSpPr>
          <p:nvPr>
            <p:ph type="title"/>
          </p:nvPr>
        </p:nvSpPr>
        <p:spPr/>
        <p:txBody>
          <a:bodyPr/>
          <a:lstStyle/>
          <a:p>
            <a:pPr algn="ctr"/>
            <a:r>
              <a:rPr lang="tr-TR" b="1"/>
              <a:t>ASTIM HASTASINDA İZLEME SIKLIĞI</a:t>
            </a:r>
          </a:p>
        </p:txBody>
      </p:sp>
      <p:pic>
        <p:nvPicPr>
          <p:cNvPr id="4" name="Resim 4">
            <a:extLst>
              <a:ext uri="{FF2B5EF4-FFF2-40B4-BE49-F238E27FC236}">
                <a16:creationId xmlns:a16="http://schemas.microsoft.com/office/drawing/2014/main" id="{9D182E8F-4825-7062-F4AC-0079B80E5892}"/>
              </a:ext>
            </a:extLst>
          </p:cNvPr>
          <p:cNvPicPr>
            <a:picLocks noChangeAspect="1"/>
          </p:cNvPicPr>
          <p:nvPr/>
        </p:nvPicPr>
        <p:blipFill rotWithShape="1">
          <a:blip r:embed="rId2">
            <a:extLst>
              <a:ext uri="{28A0092B-C50C-407E-A947-70E740481C1C}">
                <a14:useLocalDpi xmlns:a14="http://schemas.microsoft.com/office/drawing/2010/main" val="0"/>
              </a:ext>
            </a:extLst>
          </a:blip>
          <a:srcRect t="15948"/>
          <a:stretch/>
        </p:blipFill>
        <p:spPr>
          <a:xfrm>
            <a:off x="1783873" y="2653874"/>
            <a:ext cx="8128000" cy="3404448"/>
          </a:xfrm>
          <a:prstGeom prst="rect">
            <a:avLst/>
          </a:prstGeom>
        </p:spPr>
      </p:pic>
      <p:sp>
        <p:nvSpPr>
          <p:cNvPr id="3" name="Metin kutusu 2">
            <a:extLst>
              <a:ext uri="{FF2B5EF4-FFF2-40B4-BE49-F238E27FC236}">
                <a16:creationId xmlns:a16="http://schemas.microsoft.com/office/drawing/2014/main" id="{BCC51155-040E-7BB8-DD56-9A30220817CC}"/>
              </a:ext>
            </a:extLst>
          </p:cNvPr>
          <p:cNvSpPr txBox="1"/>
          <p:nvPr/>
        </p:nvSpPr>
        <p:spPr>
          <a:xfrm>
            <a:off x="194906" y="6491205"/>
            <a:ext cx="11997094" cy="415498"/>
          </a:xfrm>
          <a:prstGeom prst="rect">
            <a:avLst/>
          </a:prstGeom>
          <a:noFill/>
        </p:spPr>
        <p:txBody>
          <a:bodyPr wrap="square" rtlCol="0">
            <a:spAutoFit/>
          </a:bodyPr>
          <a:lstStyle/>
          <a:p>
            <a:pPr algn="l"/>
            <a:r>
              <a:rPr lang="tr-TR" sz="1050">
                <a:effectLst/>
              </a:rPr>
              <a:t>1.Türk toraks derneği : Astım ve Allerji Çalışma Grubu : Birinci Basamakta Çalışan Hekimler İçin Astım Hastalığı Eğitimi, KOAH Hastalığı Eğitimi ile Astım Hasta Eğitimi, KOAH Hasta Eğitim Sunumu 28.09.2022</a:t>
            </a:r>
            <a:br>
              <a:rPr lang="tr-TR" sz="1050"/>
            </a:br>
            <a:r>
              <a:rPr lang="tr-TR" sz="1050">
                <a:effectLst/>
              </a:rPr>
              <a:t>https://www.toraks.org.tr/site/community/library/657ty1Zg5VZK1iNdTürk toraks derneği </a:t>
            </a:r>
            <a:endParaRPr lang="tr-TR" sz="1050"/>
          </a:p>
        </p:txBody>
      </p:sp>
    </p:spTree>
    <p:extLst>
      <p:ext uri="{BB962C8B-B14F-4D97-AF65-F5344CB8AC3E}">
        <p14:creationId xmlns:p14="http://schemas.microsoft.com/office/powerpoint/2010/main" val="2791416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6032B8-6C49-E5A9-0B2B-5D9C24D193C2}"/>
              </a:ext>
            </a:extLst>
          </p:cNvPr>
          <p:cNvSpPr>
            <a:spLocks noGrp="1"/>
          </p:cNvSpPr>
          <p:nvPr>
            <p:ph type="ctrTitle"/>
          </p:nvPr>
        </p:nvSpPr>
        <p:spPr>
          <a:xfrm>
            <a:off x="1567872" y="927777"/>
            <a:ext cx="9144000" cy="1035259"/>
          </a:xfrm>
        </p:spPr>
        <p:txBody>
          <a:bodyPr/>
          <a:lstStyle/>
          <a:p>
            <a:r>
              <a:rPr lang="tr-TR"/>
              <a:t>ASTIM ATAK TEDAVİSİ </a:t>
            </a:r>
          </a:p>
        </p:txBody>
      </p:sp>
      <p:sp>
        <p:nvSpPr>
          <p:cNvPr id="3" name="İçerik Yer Tutucusu 2">
            <a:extLst>
              <a:ext uri="{FF2B5EF4-FFF2-40B4-BE49-F238E27FC236}">
                <a16:creationId xmlns:a16="http://schemas.microsoft.com/office/drawing/2014/main" id="{E2D8AB17-A1A2-04E9-CA8C-AEB288C30EA2}"/>
              </a:ext>
            </a:extLst>
          </p:cNvPr>
          <p:cNvSpPr>
            <a:spLocks noGrp="1"/>
          </p:cNvSpPr>
          <p:nvPr>
            <p:ph type="subTitle" idx="1"/>
          </p:nvPr>
        </p:nvSpPr>
        <p:spPr>
          <a:xfrm>
            <a:off x="1524000" y="356008"/>
            <a:ext cx="9144000" cy="571769"/>
          </a:xfrm>
        </p:spPr>
        <p:txBody>
          <a:bodyPr/>
          <a:lstStyle/>
          <a:p>
            <a:r>
              <a:rPr lang="tr-TR"/>
              <a:t>BİRİNCİ BASAMAKTA </a:t>
            </a:r>
          </a:p>
        </p:txBody>
      </p:sp>
      <p:sp>
        <p:nvSpPr>
          <p:cNvPr id="4" name="Metin kutusu 3">
            <a:extLst>
              <a:ext uri="{FF2B5EF4-FFF2-40B4-BE49-F238E27FC236}">
                <a16:creationId xmlns:a16="http://schemas.microsoft.com/office/drawing/2014/main" id="{454A8C99-0863-6086-7BB1-144DAE8F32D6}"/>
              </a:ext>
            </a:extLst>
          </p:cNvPr>
          <p:cNvSpPr txBox="1"/>
          <p:nvPr/>
        </p:nvSpPr>
        <p:spPr>
          <a:xfrm>
            <a:off x="334432" y="2534805"/>
            <a:ext cx="11316724" cy="1815882"/>
          </a:xfrm>
          <a:prstGeom prst="rect">
            <a:avLst/>
          </a:prstGeom>
          <a:noFill/>
        </p:spPr>
        <p:txBody>
          <a:bodyPr wrap="square" rtlCol="0">
            <a:spAutoFit/>
          </a:bodyPr>
          <a:lstStyle/>
          <a:p>
            <a:pPr marL="514350" indent="-514350" algn="l">
              <a:buFont typeface="+mj-lt"/>
              <a:buAutoNum type="arabicPeriod"/>
            </a:pPr>
            <a:r>
              <a:rPr lang="tr-TR" sz="2800" b="1">
                <a:solidFill>
                  <a:srgbClr val="C00000"/>
                </a:solidFill>
              </a:rPr>
              <a:t>Atak şiddetini değerlendirme </a:t>
            </a:r>
            <a:endParaRPr lang="tr-TR" sz="2800">
              <a:solidFill>
                <a:srgbClr val="C00000"/>
              </a:solidFill>
            </a:endParaRPr>
          </a:p>
          <a:p>
            <a:pPr marL="514350" indent="-514350" algn="l">
              <a:buFont typeface="+mj-lt"/>
              <a:buAutoNum type="arabicPeriod"/>
            </a:pPr>
            <a:r>
              <a:rPr lang="tr-TR" sz="2800" b="1">
                <a:solidFill>
                  <a:srgbClr val="C00000"/>
                </a:solidFill>
              </a:rPr>
              <a:t>Öykü</a:t>
            </a:r>
            <a:r>
              <a:rPr lang="tr-TR" sz="2800" b="1"/>
              <a:t> : </a:t>
            </a:r>
            <a:r>
              <a:rPr lang="tr-TR" sz="2800"/>
              <a:t>başlangıç , nedenler , Anaflaxi ?</a:t>
            </a:r>
          </a:p>
          <a:p>
            <a:pPr marL="514350" indent="-514350" algn="l">
              <a:buFont typeface="+mj-lt"/>
              <a:buAutoNum type="arabicPeriod"/>
            </a:pPr>
            <a:r>
              <a:rPr lang="tr-TR" sz="2800" b="1">
                <a:solidFill>
                  <a:srgbClr val="C00000"/>
                </a:solidFill>
              </a:rPr>
              <a:t>Fizik Muayene</a:t>
            </a:r>
            <a:r>
              <a:rPr lang="tr-TR" sz="2800" b="1"/>
              <a:t> : </a:t>
            </a:r>
            <a:r>
              <a:rPr lang="tr-TR" sz="2800"/>
              <a:t>Bilinç , Vital bulgular , komplike* , akut nefes darlığı**  </a:t>
            </a:r>
          </a:p>
          <a:p>
            <a:pPr marL="514350" indent="-514350" algn="l">
              <a:buFont typeface="+mj-lt"/>
              <a:buAutoNum type="arabicPeriod"/>
            </a:pPr>
            <a:r>
              <a:rPr lang="tr-TR" sz="2800" b="1">
                <a:solidFill>
                  <a:srgbClr val="C00000"/>
                </a:solidFill>
              </a:rPr>
              <a:t>Objektif ölçümler</a:t>
            </a:r>
            <a:r>
              <a:rPr lang="tr-TR" sz="2800" b="1"/>
              <a:t> : </a:t>
            </a:r>
            <a:r>
              <a:rPr lang="tr-TR" sz="2800"/>
              <a:t>Nabız oksimetre , PEF </a:t>
            </a:r>
          </a:p>
        </p:txBody>
      </p:sp>
      <p:sp>
        <p:nvSpPr>
          <p:cNvPr id="5" name="Metin kutusu 4">
            <a:extLst>
              <a:ext uri="{FF2B5EF4-FFF2-40B4-BE49-F238E27FC236}">
                <a16:creationId xmlns:a16="http://schemas.microsoft.com/office/drawing/2014/main" id="{88331B3A-BE06-454A-852B-8A5D5676D2BA}"/>
              </a:ext>
            </a:extLst>
          </p:cNvPr>
          <p:cNvSpPr txBox="1"/>
          <p:nvPr/>
        </p:nvSpPr>
        <p:spPr>
          <a:xfrm>
            <a:off x="496254" y="5372477"/>
            <a:ext cx="11316724" cy="923330"/>
          </a:xfrm>
          <a:prstGeom prst="rect">
            <a:avLst/>
          </a:prstGeom>
          <a:noFill/>
        </p:spPr>
        <p:txBody>
          <a:bodyPr wrap="square" rtlCol="0">
            <a:spAutoFit/>
          </a:bodyPr>
          <a:lstStyle/>
          <a:p>
            <a:r>
              <a:rPr lang="tr-TR">
                <a:solidFill>
                  <a:srgbClr val="C00000"/>
                </a:solidFill>
              </a:rPr>
              <a:t>*Komplike durumları</a:t>
            </a:r>
            <a:r>
              <a:rPr lang="tr-TR"/>
              <a:t> : anafilaksi, pnömoni, pnömotoraks vb.) ayırt et.</a:t>
            </a:r>
          </a:p>
          <a:p>
            <a:r>
              <a:rPr lang="tr-TR">
                <a:solidFill>
                  <a:srgbClr val="C00000"/>
                </a:solidFill>
              </a:rPr>
              <a:t>**Akut nefes darlığı nedenleri </a:t>
            </a:r>
            <a:r>
              <a:rPr lang="tr-TR"/>
              <a:t> : kalp yetmezliği, ÜSY disfonksiyonu, pulmoner emboli, yabancı cisim vb.Akut epiglottitis, Vokal kord disfonksiyonu </a:t>
            </a:r>
          </a:p>
        </p:txBody>
      </p:sp>
    </p:spTree>
    <p:extLst>
      <p:ext uri="{BB962C8B-B14F-4D97-AF65-F5344CB8AC3E}">
        <p14:creationId xmlns:p14="http://schemas.microsoft.com/office/powerpoint/2010/main" val="3351675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285F9B-A6C4-ADD0-6CBD-17F80B155FB6}"/>
              </a:ext>
            </a:extLst>
          </p:cNvPr>
          <p:cNvSpPr>
            <a:spLocks noGrp="1"/>
          </p:cNvSpPr>
          <p:nvPr>
            <p:ph type="title"/>
          </p:nvPr>
        </p:nvSpPr>
        <p:spPr>
          <a:xfrm>
            <a:off x="838200" y="0"/>
            <a:ext cx="10515600" cy="1325563"/>
          </a:xfrm>
        </p:spPr>
        <p:txBody>
          <a:bodyPr/>
          <a:lstStyle/>
          <a:p>
            <a:r>
              <a:rPr lang="tr-TR" sz="4400" b="1"/>
              <a:t>1. Atak şiddetini değerlendirme </a:t>
            </a:r>
            <a:endParaRPr lang="tr-TR"/>
          </a:p>
        </p:txBody>
      </p:sp>
      <p:sp>
        <p:nvSpPr>
          <p:cNvPr id="3" name="İçerik Yer Tutucusu 2">
            <a:extLst>
              <a:ext uri="{FF2B5EF4-FFF2-40B4-BE49-F238E27FC236}">
                <a16:creationId xmlns:a16="http://schemas.microsoft.com/office/drawing/2014/main" id="{7B1E984B-5AD9-ED46-26F3-14D5C0E36EE0}"/>
              </a:ext>
            </a:extLst>
          </p:cNvPr>
          <p:cNvSpPr>
            <a:spLocks noGrp="1"/>
          </p:cNvSpPr>
          <p:nvPr>
            <p:ph idx="1"/>
          </p:nvPr>
        </p:nvSpPr>
        <p:spPr>
          <a:xfrm>
            <a:off x="442312" y="1102821"/>
            <a:ext cx="12125833" cy="4351338"/>
          </a:xfrm>
        </p:spPr>
        <p:txBody>
          <a:bodyPr/>
          <a:lstStyle/>
          <a:p>
            <a:pPr marL="514350" indent="-514350">
              <a:buAutoNum type="arabicPeriod"/>
            </a:pPr>
            <a:endParaRPr lang="tr-TR" sz="2800" b="1"/>
          </a:p>
          <a:p>
            <a:r>
              <a:rPr lang="tr-TR" sz="2800"/>
              <a:t>Hızlı bir anamnez ve fizik muayene sonrası </a:t>
            </a:r>
            <a:r>
              <a:rPr lang="tr-TR" sz="2800" u="sng">
                <a:solidFill>
                  <a:srgbClr val="C00000"/>
                </a:solidFill>
              </a:rPr>
              <a:t>hayatı  tehdit edici atak bulgusu</a:t>
            </a:r>
            <a:r>
              <a:rPr lang="tr-TR" sz="2800"/>
              <a:t>   </a:t>
            </a:r>
          </a:p>
          <a:p>
            <a:r>
              <a:rPr lang="tr-TR" sz="2800" u="sng">
                <a:solidFill>
                  <a:srgbClr val="C00000"/>
                </a:solidFill>
              </a:rPr>
              <a:t>Sevk kriterleri</a:t>
            </a:r>
          </a:p>
          <a:p>
            <a:r>
              <a:rPr lang="tr-TR" sz="2800"/>
              <a:t>Acil servise yönlendirmek için hazırlıkları yaparken </a:t>
            </a:r>
            <a:r>
              <a:rPr lang="tr-TR" sz="2800" u="sng">
                <a:solidFill>
                  <a:srgbClr val="C00000"/>
                </a:solidFill>
              </a:rPr>
              <a:t>tedavi</a:t>
            </a:r>
            <a:r>
              <a:rPr lang="tr-TR" sz="2800" u="sng"/>
              <a:t>ye hemen başl</a:t>
            </a:r>
            <a:r>
              <a:rPr lang="tr-TR" sz="2800"/>
              <a:t>a: </a:t>
            </a:r>
          </a:p>
          <a:p>
            <a:r>
              <a:rPr lang="tr-TR" sz="2800" u="sng">
                <a:solidFill>
                  <a:srgbClr val="C00000"/>
                </a:solidFill>
              </a:rPr>
              <a:t>Atak şiddetini değerlendir</a:t>
            </a:r>
          </a:p>
          <a:p>
            <a:pPr marL="0" indent="0">
              <a:buNone/>
            </a:pPr>
            <a:r>
              <a:rPr lang="tr-TR"/>
              <a:t> </a:t>
            </a:r>
          </a:p>
        </p:txBody>
      </p:sp>
      <p:sp>
        <p:nvSpPr>
          <p:cNvPr id="5" name="Dikdörtgen: Yuvarlatılmış Köşeler 4">
            <a:extLst>
              <a:ext uri="{FF2B5EF4-FFF2-40B4-BE49-F238E27FC236}">
                <a16:creationId xmlns:a16="http://schemas.microsoft.com/office/drawing/2014/main" id="{E3714EB3-4ED7-F2B1-D84D-967DC12994FA}"/>
              </a:ext>
            </a:extLst>
          </p:cNvPr>
          <p:cNvSpPr/>
          <p:nvPr/>
        </p:nvSpPr>
        <p:spPr>
          <a:xfrm>
            <a:off x="582558" y="4002387"/>
            <a:ext cx="10771242" cy="144098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tr-TR" sz="2000" b="1">
                <a:solidFill>
                  <a:srgbClr val="C00000"/>
                </a:solidFill>
              </a:rPr>
              <a:t>SABA</a:t>
            </a:r>
            <a:r>
              <a:rPr lang="tr-TR" sz="2000" b="1">
                <a:solidFill>
                  <a:schemeClr val="tx1"/>
                </a:solidFill>
              </a:rPr>
              <a:t> : Salbutamol ( Ventolin ) :  </a:t>
            </a:r>
            <a:r>
              <a:rPr lang="tr-TR" sz="2000">
                <a:solidFill>
                  <a:schemeClr val="tx1"/>
                </a:solidFill>
              </a:rPr>
              <a:t>4-10 puf. 20 dakika aralar ile tekrarla (toplam 1 saat)</a:t>
            </a:r>
          </a:p>
          <a:p>
            <a:pPr marL="342900" indent="-342900">
              <a:buFont typeface="Arial" panose="020B0604020202020204" pitchFamily="34" charset="0"/>
              <a:buChar char="•"/>
            </a:pPr>
            <a:r>
              <a:rPr lang="tr-TR" sz="2000" b="1">
                <a:solidFill>
                  <a:srgbClr val="C00000"/>
                </a:solidFill>
              </a:rPr>
              <a:t>İpratropium bromür </a:t>
            </a:r>
            <a:r>
              <a:rPr lang="tr-TR" sz="2000" b="1">
                <a:solidFill>
                  <a:schemeClr val="tx1"/>
                </a:solidFill>
              </a:rPr>
              <a:t>(Atrovent , Combivent , İpravent)= </a:t>
            </a:r>
            <a:r>
              <a:rPr lang="tr-TR" sz="2000" b="0" i="0">
                <a:solidFill>
                  <a:srgbClr val="4D5156"/>
                </a:solidFill>
                <a:effectLst/>
                <a:latin typeface="Roboto" panose="02000000000000000000" pitchFamily="2" charset="0"/>
              </a:rPr>
              <a:t>İpratropium bromür+ Salbutamol </a:t>
            </a:r>
            <a:r>
              <a:rPr lang="tr-TR" sz="2000" b="1">
                <a:solidFill>
                  <a:srgbClr val="C00000"/>
                </a:solidFill>
              </a:rPr>
              <a:t>Kontrollü oksijen</a:t>
            </a:r>
            <a:r>
              <a:rPr lang="tr-TR" sz="2000" b="1">
                <a:solidFill>
                  <a:schemeClr val="tx1"/>
                </a:solidFill>
              </a:rPr>
              <a:t> : </a:t>
            </a:r>
            <a:r>
              <a:rPr lang="tr-TR" sz="2000">
                <a:solidFill>
                  <a:schemeClr val="tx1"/>
                </a:solidFill>
              </a:rPr>
              <a:t>Hedef saturasyon %93-95 , 4lt/dk </a:t>
            </a:r>
          </a:p>
          <a:p>
            <a:pPr marL="342900" indent="-342900">
              <a:buFont typeface="Arial" panose="020B0604020202020204" pitchFamily="34" charset="0"/>
              <a:buChar char="•"/>
            </a:pPr>
            <a:r>
              <a:rPr lang="tr-TR" sz="2000" b="1">
                <a:solidFill>
                  <a:srgbClr val="C00000"/>
                </a:solidFill>
              </a:rPr>
              <a:t>Sistemik steroid</a:t>
            </a:r>
            <a:r>
              <a:rPr lang="tr-TR" sz="2000" b="1">
                <a:solidFill>
                  <a:schemeClr val="tx1"/>
                </a:solidFill>
              </a:rPr>
              <a:t> ( Prednizolon) : </a:t>
            </a:r>
            <a:r>
              <a:rPr lang="tr-TR" sz="2000"/>
              <a:t> </a:t>
            </a:r>
            <a:r>
              <a:rPr lang="tr-TR" sz="2000">
                <a:solidFill>
                  <a:schemeClr val="tx1"/>
                </a:solidFill>
              </a:rPr>
              <a:t>1mg/kg (maksimum 50 mg)</a:t>
            </a:r>
            <a:endParaRPr lang="tr-TR" sz="2000" b="1">
              <a:solidFill>
                <a:schemeClr val="tx1"/>
              </a:solidFill>
            </a:endParaRPr>
          </a:p>
        </p:txBody>
      </p:sp>
    </p:spTree>
    <p:extLst>
      <p:ext uri="{BB962C8B-B14F-4D97-AF65-F5344CB8AC3E}">
        <p14:creationId xmlns:p14="http://schemas.microsoft.com/office/powerpoint/2010/main" val="54849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7D6111-120F-7C51-F24C-89402EA65DD2}"/>
              </a:ext>
            </a:extLst>
          </p:cNvPr>
          <p:cNvSpPr>
            <a:spLocks noGrp="1"/>
          </p:cNvSpPr>
          <p:nvPr>
            <p:ph idx="1"/>
          </p:nvPr>
        </p:nvSpPr>
        <p:spPr/>
        <p:txBody>
          <a:bodyPr/>
          <a:lstStyle/>
          <a:p>
            <a:r>
              <a:rPr lang="tr-TR"/>
              <a:t>Astım ile ilgili </a:t>
            </a:r>
            <a:r>
              <a:rPr lang="tr-TR" b="1"/>
              <a:t>ölüm riski</a:t>
            </a:r>
            <a:r>
              <a:rPr lang="tr-TR"/>
              <a:t>ne işaret eden risk faktörü varlığında;  </a:t>
            </a:r>
          </a:p>
          <a:p>
            <a:pPr marL="514350" indent="-514350">
              <a:buFont typeface="+mj-lt"/>
              <a:buAutoNum type="arabicPeriod"/>
            </a:pPr>
            <a:r>
              <a:rPr lang="tr-TR" u="sng"/>
              <a:t>Entübasyon</a:t>
            </a:r>
            <a:r>
              <a:rPr lang="tr-TR"/>
              <a:t> veya mekanik ventilasyon öyküsü </a:t>
            </a:r>
          </a:p>
          <a:p>
            <a:pPr marL="514350" indent="-514350">
              <a:buFont typeface="+mj-lt"/>
              <a:buAutoNum type="arabicPeriod"/>
            </a:pPr>
            <a:r>
              <a:rPr lang="tr-TR"/>
              <a:t>1 yıl içinde </a:t>
            </a:r>
            <a:r>
              <a:rPr lang="tr-TR" u="sng"/>
              <a:t>hastaneye yatış</a:t>
            </a:r>
            <a:r>
              <a:rPr lang="tr-TR"/>
              <a:t> veya </a:t>
            </a:r>
            <a:r>
              <a:rPr lang="tr-TR" u="sng"/>
              <a:t>acil servis </a:t>
            </a:r>
            <a:r>
              <a:rPr lang="tr-TR"/>
              <a:t>başvurusu </a:t>
            </a:r>
          </a:p>
          <a:p>
            <a:pPr marL="514350" indent="-514350">
              <a:buFont typeface="+mj-lt"/>
              <a:buAutoNum type="arabicPeriod"/>
            </a:pPr>
            <a:r>
              <a:rPr lang="tr-TR"/>
              <a:t>Halen veya yakın zamanda </a:t>
            </a:r>
            <a:r>
              <a:rPr lang="tr-TR" u="sng"/>
              <a:t>oral steroid</a:t>
            </a:r>
            <a:r>
              <a:rPr lang="tr-TR"/>
              <a:t> kullanımı </a:t>
            </a:r>
          </a:p>
          <a:p>
            <a:pPr marL="514350" indent="-514350">
              <a:buFont typeface="+mj-lt"/>
              <a:buAutoNum type="arabicPeriod"/>
            </a:pPr>
            <a:r>
              <a:rPr lang="tr-TR" u="sng"/>
              <a:t>Ayda 1 kutudan fazla kısa etkili</a:t>
            </a:r>
            <a:r>
              <a:rPr lang="tr-TR"/>
              <a:t> </a:t>
            </a:r>
            <a:r>
              <a:rPr lang="tr-TR" u="sng"/>
              <a:t>beta agonist</a:t>
            </a:r>
            <a:r>
              <a:rPr lang="tr-TR"/>
              <a:t> kullanımı </a:t>
            </a:r>
          </a:p>
          <a:p>
            <a:pPr marL="514350" indent="-514350">
              <a:buFont typeface="+mj-lt"/>
              <a:buAutoNum type="arabicPeriod"/>
            </a:pPr>
            <a:r>
              <a:rPr lang="tr-TR" u="sng"/>
              <a:t>Psikiyatrik</a:t>
            </a:r>
            <a:r>
              <a:rPr lang="tr-TR"/>
              <a:t> problem varlığı </a:t>
            </a:r>
          </a:p>
          <a:p>
            <a:pPr marL="514350" indent="-514350">
              <a:buFont typeface="+mj-lt"/>
              <a:buAutoNum type="arabicPeriod"/>
            </a:pPr>
            <a:r>
              <a:rPr lang="tr-TR"/>
              <a:t>Astım </a:t>
            </a:r>
            <a:r>
              <a:rPr lang="tr-TR" u="sng"/>
              <a:t>tedavisine uyumsuzluk</a:t>
            </a:r>
            <a:r>
              <a:rPr lang="tr-TR"/>
              <a:t> </a:t>
            </a:r>
          </a:p>
          <a:p>
            <a:pPr marL="514350" indent="-514350">
              <a:buFont typeface="+mj-lt"/>
              <a:buAutoNum type="arabicPeriod"/>
            </a:pPr>
            <a:r>
              <a:rPr lang="tr-TR" u="sng"/>
              <a:t>Besin allerjisi</a:t>
            </a:r>
            <a:r>
              <a:rPr lang="tr-TR"/>
              <a:t> varlığı</a:t>
            </a:r>
          </a:p>
        </p:txBody>
      </p:sp>
      <p:sp>
        <p:nvSpPr>
          <p:cNvPr id="5" name="Başlık 1">
            <a:extLst>
              <a:ext uri="{FF2B5EF4-FFF2-40B4-BE49-F238E27FC236}">
                <a16:creationId xmlns:a16="http://schemas.microsoft.com/office/drawing/2014/main" id="{6A354B6F-AE6E-9DD7-3C07-CB90F0A7590F}"/>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a:t>ASTIM SEVK KRİTERLERİ</a:t>
            </a:r>
            <a:r>
              <a:rPr lang="tr-TR"/>
              <a:t>¹</a:t>
            </a:r>
            <a:br>
              <a:rPr lang="tr-TR"/>
            </a:br>
            <a:r>
              <a:rPr lang="tr-TR" b="1">
                <a:solidFill>
                  <a:srgbClr val="C00000"/>
                </a:solidFill>
              </a:rPr>
              <a:t>Ölüm riskine işaret eden risk faktörleri</a:t>
            </a:r>
          </a:p>
        </p:txBody>
      </p:sp>
    </p:spTree>
    <p:extLst>
      <p:ext uri="{BB962C8B-B14F-4D97-AF65-F5344CB8AC3E}">
        <p14:creationId xmlns:p14="http://schemas.microsoft.com/office/powerpoint/2010/main" val="2891885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87E7B2-1381-E854-1FFB-B5CF1ED6D758}"/>
              </a:ext>
            </a:extLst>
          </p:cNvPr>
          <p:cNvSpPr>
            <a:spLocks noGrp="1"/>
          </p:cNvSpPr>
          <p:nvPr>
            <p:ph type="title"/>
          </p:nvPr>
        </p:nvSpPr>
        <p:spPr/>
        <p:txBody>
          <a:bodyPr/>
          <a:lstStyle/>
          <a:p>
            <a:pPr algn="ctr"/>
            <a:r>
              <a:rPr lang="tr-TR" b="1"/>
              <a:t>ASTIM SEVK KRİTERLERİ</a:t>
            </a:r>
            <a:r>
              <a:rPr lang="tr-TR">
                <a:effectLst/>
              </a:rPr>
              <a:t>¹</a:t>
            </a:r>
            <a:endParaRPr lang="tr-TR" b="1"/>
          </a:p>
        </p:txBody>
      </p:sp>
      <p:sp>
        <p:nvSpPr>
          <p:cNvPr id="3" name="İçerik Yer Tutucusu 2">
            <a:extLst>
              <a:ext uri="{FF2B5EF4-FFF2-40B4-BE49-F238E27FC236}">
                <a16:creationId xmlns:a16="http://schemas.microsoft.com/office/drawing/2014/main" id="{58B2610E-2395-361E-606C-CF424178B15D}"/>
              </a:ext>
            </a:extLst>
          </p:cNvPr>
          <p:cNvSpPr>
            <a:spLocks noGrp="1"/>
          </p:cNvSpPr>
          <p:nvPr>
            <p:ph idx="1"/>
          </p:nvPr>
        </p:nvSpPr>
        <p:spPr>
          <a:xfrm>
            <a:off x="388372" y="1825625"/>
            <a:ext cx="11888494" cy="4351338"/>
          </a:xfrm>
        </p:spPr>
        <p:txBody>
          <a:bodyPr/>
          <a:lstStyle/>
          <a:p>
            <a:r>
              <a:rPr lang="tr-TR" u="sng"/>
              <a:t>Semptomları astım ile uyumlu değil </a:t>
            </a:r>
            <a:r>
              <a:rPr lang="tr-TR"/>
              <a:t>veya hasta tedaviden fayda görmüyor ise;</a:t>
            </a:r>
          </a:p>
          <a:p>
            <a:r>
              <a:rPr lang="tr-TR" u="sng"/>
              <a:t>Astım tanısının doğrulanması gerekliliği</a:t>
            </a:r>
            <a:r>
              <a:rPr lang="tr-TR"/>
              <a:t> veya doğrulanmada güçlük varsa</a:t>
            </a:r>
          </a:p>
          <a:p>
            <a:r>
              <a:rPr lang="tr-TR" u="sng"/>
              <a:t>Mesleki astım</a:t>
            </a:r>
            <a:r>
              <a:rPr lang="tr-TR"/>
              <a:t> kuşkusu oluşmuş ise </a:t>
            </a:r>
          </a:p>
          <a:p>
            <a:r>
              <a:rPr lang="tr-TR"/>
              <a:t>Tedavi ile ilgili önemli </a:t>
            </a:r>
            <a:r>
              <a:rPr lang="tr-TR" u="sng"/>
              <a:t>yan etki kanıtları</a:t>
            </a:r>
            <a:r>
              <a:rPr lang="tr-TR"/>
              <a:t> veya riski varsa</a:t>
            </a:r>
          </a:p>
          <a:p>
            <a:r>
              <a:rPr lang="tr-TR" u="sng"/>
              <a:t>Komplikasyonlar</a:t>
            </a:r>
            <a:r>
              <a:rPr lang="tr-TR"/>
              <a:t> veya </a:t>
            </a:r>
            <a:r>
              <a:rPr lang="tr-TR" u="sng"/>
              <a:t>astım alt tipleri</a:t>
            </a:r>
            <a:r>
              <a:rPr lang="tr-TR"/>
              <a:t>ni düşündüren semptomlar </a:t>
            </a:r>
          </a:p>
          <a:p>
            <a:pPr marL="0" indent="0">
              <a:buNone/>
            </a:pPr>
            <a:r>
              <a:rPr lang="tr-TR" sz="1200"/>
              <a:t>(Aspirin ile alevlenen solunum yolu hastalığı, eşlik eden ilaç allerjisi varlığı veya allerjik bronkopulmoner aspergillozis şüphesi gibi)</a:t>
            </a:r>
          </a:p>
          <a:p>
            <a:r>
              <a:rPr lang="tr-TR" u="sng"/>
              <a:t>Orta/yüksek doz inhale kortikosteroid</a:t>
            </a:r>
            <a:r>
              <a:rPr lang="tr-TR"/>
              <a:t> tedavisi ile </a:t>
            </a:r>
            <a:r>
              <a:rPr lang="tr-TR" u="sng"/>
              <a:t>kontrol altına alınamayan</a:t>
            </a:r>
            <a:r>
              <a:rPr lang="tr-TR"/>
              <a:t> </a:t>
            </a:r>
            <a:r>
              <a:rPr lang="tr-TR" sz="1200"/>
              <a:t>kombinasyon tedavisi/ilaç raporlarının düzenlenebilmesi amacı ile </a:t>
            </a:r>
          </a:p>
        </p:txBody>
      </p:sp>
    </p:spTree>
    <p:extLst>
      <p:ext uri="{BB962C8B-B14F-4D97-AF65-F5344CB8AC3E}">
        <p14:creationId xmlns:p14="http://schemas.microsoft.com/office/powerpoint/2010/main" val="213480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E002F6-3AC2-6B97-D98A-2035876473BE}"/>
              </a:ext>
            </a:extLst>
          </p:cNvPr>
          <p:cNvSpPr>
            <a:spLocks noGrp="1"/>
          </p:cNvSpPr>
          <p:nvPr>
            <p:ph type="title"/>
          </p:nvPr>
        </p:nvSpPr>
        <p:spPr/>
        <p:txBody>
          <a:bodyPr/>
          <a:lstStyle/>
          <a:p>
            <a:pPr algn="ctr"/>
            <a:r>
              <a:rPr lang="tr-TR" b="1"/>
              <a:t>ASTIM TANIMI </a:t>
            </a:r>
          </a:p>
        </p:txBody>
      </p:sp>
      <p:sp>
        <p:nvSpPr>
          <p:cNvPr id="3" name="İçerik Yer Tutucusu 2">
            <a:extLst>
              <a:ext uri="{FF2B5EF4-FFF2-40B4-BE49-F238E27FC236}">
                <a16:creationId xmlns:a16="http://schemas.microsoft.com/office/drawing/2014/main" id="{7D28DBCB-8627-6E35-0490-D1518B9D987B}"/>
              </a:ext>
            </a:extLst>
          </p:cNvPr>
          <p:cNvSpPr>
            <a:spLocks noGrp="1"/>
          </p:cNvSpPr>
          <p:nvPr>
            <p:ph idx="1"/>
          </p:nvPr>
        </p:nvSpPr>
        <p:spPr>
          <a:xfrm>
            <a:off x="838200" y="1825625"/>
            <a:ext cx="11190540" cy="4351338"/>
          </a:xfrm>
        </p:spPr>
        <p:txBody>
          <a:bodyPr/>
          <a:lstStyle/>
          <a:p>
            <a:r>
              <a:rPr lang="tr-TR"/>
              <a:t>Akciğer içi hava yollarında mikrobik olmayan bir tür iltihap nedeniyle </a:t>
            </a:r>
          </a:p>
          <a:p>
            <a:pPr marL="0" indent="0">
              <a:buNone/>
            </a:pPr>
            <a:r>
              <a:rPr lang="tr-TR"/>
              <a:t>hava yolu duvarının daralması sonucu ortaya çıkan </a:t>
            </a:r>
            <a:r>
              <a:rPr lang="tr-TR" b="1"/>
              <a:t>kronik inflamatuvar</a:t>
            </a:r>
            <a:r>
              <a:rPr lang="tr-TR"/>
              <a:t> </a:t>
            </a:r>
          </a:p>
          <a:p>
            <a:pPr marL="0" indent="0">
              <a:buNone/>
            </a:pPr>
            <a:r>
              <a:rPr lang="tr-TR"/>
              <a:t>bir akciğer hastalığıdır. </a:t>
            </a:r>
          </a:p>
          <a:p>
            <a:pPr marL="0" indent="0">
              <a:buNone/>
            </a:pPr>
            <a:endParaRPr lang="tr-TR"/>
          </a:p>
          <a:p>
            <a:r>
              <a:rPr lang="tr-TR"/>
              <a:t>Diffüz, değişken, genellikle </a:t>
            </a:r>
            <a:r>
              <a:rPr lang="tr-TR" b="1"/>
              <a:t>reverzible</a:t>
            </a:r>
            <a:r>
              <a:rPr lang="tr-TR"/>
              <a:t> </a:t>
            </a:r>
            <a:r>
              <a:rPr lang="tr-TR" b="1"/>
              <a:t>hava yolu obstrüksiyon</a:t>
            </a:r>
            <a:r>
              <a:rPr lang="tr-TR"/>
              <a:t>u görülür</a:t>
            </a:r>
            <a:r>
              <a:rPr lang="tr-TR">
                <a:effectLst/>
              </a:rPr>
              <a:t>¹.</a:t>
            </a:r>
            <a:endParaRPr lang="tr-TR"/>
          </a:p>
        </p:txBody>
      </p:sp>
    </p:spTree>
    <p:extLst>
      <p:ext uri="{BB962C8B-B14F-4D97-AF65-F5344CB8AC3E}">
        <p14:creationId xmlns:p14="http://schemas.microsoft.com/office/powerpoint/2010/main" val="136193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FBAAF2-1FF4-C6E8-6C7A-72374FDCDE82}"/>
              </a:ext>
            </a:extLst>
          </p:cNvPr>
          <p:cNvSpPr>
            <a:spLocks noGrp="1"/>
          </p:cNvSpPr>
          <p:nvPr>
            <p:ph type="title"/>
          </p:nvPr>
        </p:nvSpPr>
        <p:spPr>
          <a:xfrm>
            <a:off x="10097668" y="203305"/>
            <a:ext cx="2094332" cy="2353477"/>
          </a:xfrm>
        </p:spPr>
        <p:txBody>
          <a:bodyPr>
            <a:noAutofit/>
          </a:bodyPr>
          <a:lstStyle/>
          <a:p>
            <a:pPr algn="ctr"/>
            <a:r>
              <a:rPr lang="tr-TR" sz="3200" b="1"/>
              <a:t>Astımda Atak Şiddeti Sınıflaması</a:t>
            </a:r>
          </a:p>
        </p:txBody>
      </p:sp>
      <p:graphicFrame>
        <p:nvGraphicFramePr>
          <p:cNvPr id="5" name="Tablo 4">
            <a:extLst>
              <a:ext uri="{FF2B5EF4-FFF2-40B4-BE49-F238E27FC236}">
                <a16:creationId xmlns:a16="http://schemas.microsoft.com/office/drawing/2014/main" id="{0D08C8B6-A2AC-7F70-6025-C2EC83AC19E0}"/>
              </a:ext>
            </a:extLst>
          </p:cNvPr>
          <p:cNvGraphicFramePr>
            <a:graphicFrameLocks noGrp="1"/>
          </p:cNvGraphicFramePr>
          <p:nvPr>
            <p:extLst>
              <p:ext uri="{D42A27DB-BD31-4B8C-83A1-F6EECF244321}">
                <p14:modId xmlns:p14="http://schemas.microsoft.com/office/powerpoint/2010/main" val="3005304054"/>
              </p:ext>
            </p:extLst>
          </p:nvPr>
        </p:nvGraphicFramePr>
        <p:xfrm>
          <a:off x="233364" y="112442"/>
          <a:ext cx="9864304" cy="5948907"/>
        </p:xfrm>
        <a:graphic>
          <a:graphicData uri="http://schemas.openxmlformats.org/drawingml/2006/table">
            <a:tbl>
              <a:tblPr firstRow="1" bandRow="1">
                <a:tableStyleId>{5C22544A-7EE6-4342-B048-85BDC9FD1C3A}</a:tableStyleId>
              </a:tblPr>
              <a:tblGrid>
                <a:gridCol w="2466076">
                  <a:extLst>
                    <a:ext uri="{9D8B030D-6E8A-4147-A177-3AD203B41FA5}">
                      <a16:colId xmlns:a16="http://schemas.microsoft.com/office/drawing/2014/main" val="2276208106"/>
                    </a:ext>
                  </a:extLst>
                </a:gridCol>
                <a:gridCol w="2466076">
                  <a:extLst>
                    <a:ext uri="{9D8B030D-6E8A-4147-A177-3AD203B41FA5}">
                      <a16:colId xmlns:a16="http://schemas.microsoft.com/office/drawing/2014/main" val="209269218"/>
                    </a:ext>
                  </a:extLst>
                </a:gridCol>
                <a:gridCol w="2466076">
                  <a:extLst>
                    <a:ext uri="{9D8B030D-6E8A-4147-A177-3AD203B41FA5}">
                      <a16:colId xmlns:a16="http://schemas.microsoft.com/office/drawing/2014/main" val="867877131"/>
                    </a:ext>
                  </a:extLst>
                </a:gridCol>
                <a:gridCol w="2466076">
                  <a:extLst>
                    <a:ext uri="{9D8B030D-6E8A-4147-A177-3AD203B41FA5}">
                      <a16:colId xmlns:a16="http://schemas.microsoft.com/office/drawing/2014/main" val="2218569502"/>
                    </a:ext>
                  </a:extLst>
                </a:gridCol>
              </a:tblGrid>
              <a:tr h="915395">
                <a:tc>
                  <a:txBody>
                    <a:bodyPr/>
                    <a:lstStyle/>
                    <a:p>
                      <a:endParaRPr lang="tr-TR"/>
                    </a:p>
                  </a:txBody>
                  <a:tcPr/>
                </a:tc>
                <a:tc>
                  <a:txBody>
                    <a:bodyPr/>
                    <a:lstStyle/>
                    <a:p>
                      <a:r>
                        <a:rPr lang="tr-TR"/>
                        <a:t>HAFİF/ORTA ŞİDDETTE  </a:t>
                      </a:r>
                    </a:p>
                  </a:txBody>
                  <a:tcPr/>
                </a:tc>
                <a:tc>
                  <a:txBody>
                    <a:bodyPr/>
                    <a:lstStyle/>
                    <a:p>
                      <a:r>
                        <a:rPr lang="tr-TR"/>
                        <a:t>AĞIR </a:t>
                      </a:r>
                    </a:p>
                  </a:txBody>
                  <a:tcPr/>
                </a:tc>
                <a:tc>
                  <a:txBody>
                    <a:bodyPr/>
                    <a:lstStyle/>
                    <a:p>
                      <a:r>
                        <a:rPr lang="tr-TR"/>
                        <a:t>YAŞAMI TEHDİT EDİCİ </a:t>
                      </a:r>
                    </a:p>
                  </a:txBody>
                  <a:tcPr/>
                </a:tc>
                <a:extLst>
                  <a:ext uri="{0D108BD9-81ED-4DB2-BD59-A6C34878D82A}">
                    <a16:rowId xmlns:a16="http://schemas.microsoft.com/office/drawing/2014/main" val="491788623"/>
                  </a:ext>
                </a:extLst>
              </a:tr>
              <a:tr h="571672">
                <a:tc>
                  <a:txBody>
                    <a:bodyPr/>
                    <a:lstStyle/>
                    <a:p>
                      <a:r>
                        <a:rPr lang="tr-TR"/>
                        <a:t>GENEL GÖRÜNÜŞ</a:t>
                      </a:r>
                    </a:p>
                  </a:txBody>
                  <a:tcPr/>
                </a:tc>
                <a:tc>
                  <a:txBody>
                    <a:bodyPr/>
                    <a:lstStyle/>
                    <a:p>
                      <a:r>
                        <a:rPr lang="tr-TR"/>
                        <a:t> Oturmayı tercih eden hasta, </a:t>
                      </a:r>
                    </a:p>
                  </a:txBody>
                  <a:tcPr/>
                </a:tc>
                <a:tc>
                  <a:txBody>
                    <a:bodyPr/>
                    <a:lstStyle/>
                    <a:p>
                      <a:r>
                        <a:rPr lang="tr-TR">
                          <a:solidFill>
                            <a:srgbClr val="C00000"/>
                          </a:solidFill>
                        </a:rPr>
                        <a:t>Ortopneik ( Öne eğilmiş oturmayı tercih eder )</a:t>
                      </a:r>
                    </a:p>
                  </a:txBody>
                  <a:tcPr/>
                </a:tc>
                <a:tc>
                  <a:txBody>
                    <a:bodyPr/>
                    <a:lstStyle/>
                    <a:p>
                      <a:r>
                        <a:rPr lang="tr-TR">
                          <a:solidFill>
                            <a:schemeClr val="tx1"/>
                          </a:solidFill>
                        </a:rPr>
                        <a:t>Ortopneik  (Öne eğilmiş oturmayı tercih eder)</a:t>
                      </a:r>
                    </a:p>
                  </a:txBody>
                  <a:tcPr/>
                </a:tc>
                <a:extLst>
                  <a:ext uri="{0D108BD9-81ED-4DB2-BD59-A6C34878D82A}">
                    <a16:rowId xmlns:a16="http://schemas.microsoft.com/office/drawing/2014/main" val="3006485592"/>
                  </a:ext>
                </a:extLst>
              </a:tr>
              <a:tr h="571672">
                <a:tc>
                  <a:txBody>
                    <a:bodyPr/>
                    <a:lstStyle/>
                    <a:p>
                      <a:r>
                        <a:rPr lang="tr-TR"/>
                        <a:t>BİLİNÇ</a:t>
                      </a:r>
                    </a:p>
                  </a:txBody>
                  <a:tcPr/>
                </a:tc>
                <a:tc>
                  <a:txBody>
                    <a:bodyPr/>
                    <a:lstStyle/>
                    <a:p>
                      <a:r>
                        <a:rPr lang="tr-TR"/>
                        <a:t>ajite değil, </a:t>
                      </a:r>
                    </a:p>
                  </a:txBody>
                  <a:tcPr/>
                </a:tc>
                <a:tc>
                  <a:txBody>
                    <a:bodyPr/>
                    <a:lstStyle/>
                    <a:p>
                      <a:r>
                        <a:rPr lang="tr-TR">
                          <a:solidFill>
                            <a:srgbClr val="C00000"/>
                          </a:solidFill>
                        </a:rPr>
                        <a:t>Ajite</a:t>
                      </a:r>
                    </a:p>
                  </a:txBody>
                  <a:tcPr/>
                </a:tc>
                <a:tc>
                  <a:txBody>
                    <a:bodyPr/>
                    <a:lstStyle/>
                    <a:p>
                      <a:r>
                        <a:rPr lang="tr-TR"/>
                        <a:t>Uykuya meyil, bilinç bulanıklığı</a:t>
                      </a:r>
                    </a:p>
                  </a:txBody>
                  <a:tcPr/>
                </a:tc>
                <a:extLst>
                  <a:ext uri="{0D108BD9-81ED-4DB2-BD59-A6C34878D82A}">
                    <a16:rowId xmlns:a16="http://schemas.microsoft.com/office/drawing/2014/main" val="2783977404"/>
                  </a:ext>
                </a:extLst>
              </a:tr>
              <a:tr h="413636">
                <a:tc>
                  <a:txBody>
                    <a:bodyPr/>
                    <a:lstStyle/>
                    <a:p>
                      <a:r>
                        <a:rPr lang="tr-TR"/>
                        <a:t>KONUŞMA</a:t>
                      </a:r>
                    </a:p>
                  </a:txBody>
                  <a:tcPr/>
                </a:tc>
                <a:tc>
                  <a:txBody>
                    <a:bodyPr/>
                    <a:lstStyle/>
                    <a:p>
                      <a:r>
                        <a:rPr lang="tr-TR"/>
                        <a:t>yarım cümleler </a:t>
                      </a:r>
                    </a:p>
                  </a:txBody>
                  <a:tcPr/>
                </a:tc>
                <a:tc>
                  <a:txBody>
                    <a:bodyPr/>
                    <a:lstStyle/>
                    <a:p>
                      <a:r>
                        <a:rPr lang="tr-TR"/>
                        <a:t> </a:t>
                      </a:r>
                      <a:r>
                        <a:rPr lang="tr-TR">
                          <a:solidFill>
                            <a:srgbClr val="C00000"/>
                          </a:solidFill>
                        </a:rPr>
                        <a:t>Sözcükler</a:t>
                      </a:r>
                      <a:r>
                        <a:rPr lang="tr-TR"/>
                        <a:t> </a:t>
                      </a:r>
                    </a:p>
                  </a:txBody>
                  <a:tcPr/>
                </a:tc>
                <a:tc>
                  <a:txBody>
                    <a:bodyPr/>
                    <a:lstStyle/>
                    <a:p>
                      <a:r>
                        <a:rPr lang="tr-TR"/>
                        <a:t>Konuşamaz</a:t>
                      </a:r>
                    </a:p>
                  </a:txBody>
                  <a:tcPr/>
                </a:tc>
                <a:extLst>
                  <a:ext uri="{0D108BD9-81ED-4DB2-BD59-A6C34878D82A}">
                    <a16:rowId xmlns:a16="http://schemas.microsoft.com/office/drawing/2014/main" val="995167294"/>
                  </a:ext>
                </a:extLst>
              </a:tr>
              <a:tr h="326670">
                <a:tc>
                  <a:txBody>
                    <a:bodyPr/>
                    <a:lstStyle/>
                    <a:p>
                      <a:r>
                        <a:rPr lang="tr-TR"/>
                        <a:t>SOLUNUM SAYISI</a:t>
                      </a:r>
                    </a:p>
                  </a:txBody>
                  <a:tcPr/>
                </a:tc>
                <a:tc>
                  <a:txBody>
                    <a:bodyPr/>
                    <a:lstStyle/>
                    <a:p>
                      <a:r>
                        <a:rPr lang="tr-TR"/>
                        <a:t>  artmış </a:t>
                      </a:r>
                    </a:p>
                  </a:txBody>
                  <a:tcPr/>
                </a:tc>
                <a:tc>
                  <a:txBody>
                    <a:bodyPr/>
                    <a:lstStyle/>
                    <a:p>
                      <a:r>
                        <a:rPr lang="tr-TR">
                          <a:solidFill>
                            <a:srgbClr val="C00000"/>
                          </a:solidFill>
                        </a:rPr>
                        <a:t>Solunum sayısı &gt;30/dak</a:t>
                      </a:r>
                    </a:p>
                  </a:txBody>
                  <a:tcPr/>
                </a:tc>
                <a:tc>
                  <a:txBody>
                    <a:bodyPr/>
                    <a:lstStyle/>
                    <a:p>
                      <a:r>
                        <a:rPr lang="tr-TR">
                          <a:solidFill>
                            <a:schemeClr val="tx1"/>
                          </a:solidFill>
                        </a:rPr>
                        <a:t>Solunum sayısı &gt;30/dak</a:t>
                      </a:r>
                    </a:p>
                  </a:txBody>
                  <a:tcPr/>
                </a:tc>
                <a:extLst>
                  <a:ext uri="{0D108BD9-81ED-4DB2-BD59-A6C34878D82A}">
                    <a16:rowId xmlns:a16="http://schemas.microsoft.com/office/drawing/2014/main" val="796965348"/>
                  </a:ext>
                </a:extLst>
              </a:tr>
              <a:tr h="571672">
                <a:tc>
                  <a:txBody>
                    <a:bodyPr/>
                    <a:lstStyle/>
                    <a:p>
                      <a:r>
                        <a:rPr lang="tr-TR"/>
                        <a:t>YARDIMCI SOLUNUM KASLARINI KULLANMA</a:t>
                      </a:r>
                    </a:p>
                  </a:txBody>
                  <a:tcPr/>
                </a:tc>
                <a:tc>
                  <a:txBody>
                    <a:bodyPr/>
                    <a:lstStyle/>
                    <a:p>
                      <a:pPr algn="ctr"/>
                      <a:r>
                        <a:rPr lang="tr-TR"/>
                        <a:t>_</a:t>
                      </a:r>
                    </a:p>
                  </a:txBody>
                  <a:tcPr/>
                </a:tc>
                <a:tc>
                  <a:txBody>
                    <a:bodyPr/>
                    <a:lstStyle/>
                    <a:p>
                      <a:r>
                        <a:rPr lang="tr-TR">
                          <a:solidFill>
                            <a:srgbClr val="C00000"/>
                          </a:solidFill>
                        </a:rPr>
                        <a:t>Yardımcı solunum kaslarını kullanıyor </a:t>
                      </a:r>
                    </a:p>
                  </a:txBody>
                  <a:tcPr/>
                </a:tc>
                <a:tc>
                  <a:txBody>
                    <a:bodyPr/>
                    <a:lstStyle/>
                    <a:p>
                      <a:endParaRPr lang="tr-TR"/>
                    </a:p>
                  </a:txBody>
                  <a:tcPr/>
                </a:tc>
                <a:extLst>
                  <a:ext uri="{0D108BD9-81ED-4DB2-BD59-A6C34878D82A}">
                    <a16:rowId xmlns:a16="http://schemas.microsoft.com/office/drawing/2014/main" val="3359201660"/>
                  </a:ext>
                </a:extLst>
              </a:tr>
              <a:tr h="816674">
                <a:tc>
                  <a:txBody>
                    <a:bodyPr/>
                    <a:lstStyle/>
                    <a:p>
                      <a:r>
                        <a:rPr lang="tr-TR"/>
                        <a:t>NABIZ</a:t>
                      </a:r>
                    </a:p>
                  </a:txBody>
                  <a:tcPr/>
                </a:tc>
                <a:tc>
                  <a:txBody>
                    <a:bodyPr/>
                    <a:lstStyle/>
                    <a:p>
                      <a:r>
                        <a:rPr lang="tr-TR"/>
                        <a:t>  100-120 atım/dak</a:t>
                      </a:r>
                    </a:p>
                  </a:txBody>
                  <a:tcPr/>
                </a:tc>
                <a:tc>
                  <a:txBody>
                    <a:bodyPr/>
                    <a:lstStyle/>
                    <a:p>
                      <a:r>
                        <a:rPr lang="tr-TR">
                          <a:solidFill>
                            <a:srgbClr val="C00000"/>
                          </a:solidFill>
                        </a:rPr>
                        <a:t> &gt;120 atım/dak </a:t>
                      </a:r>
                    </a:p>
                  </a:txBody>
                  <a:tcPr/>
                </a:tc>
                <a:tc>
                  <a:txBody>
                    <a:bodyPr/>
                    <a:lstStyle/>
                    <a:p>
                      <a:r>
                        <a:rPr lang="tr-TR">
                          <a:solidFill>
                            <a:schemeClr val="tx1"/>
                          </a:solidFill>
                        </a:rPr>
                        <a:t> &gt;120 atım/dak, </a:t>
                      </a:r>
                      <a:r>
                        <a:rPr lang="tr-TR"/>
                        <a:t>Hipotansiyon, aritmi, bradikardi.</a:t>
                      </a:r>
                    </a:p>
                  </a:txBody>
                  <a:tcPr/>
                </a:tc>
                <a:extLst>
                  <a:ext uri="{0D108BD9-81ED-4DB2-BD59-A6C34878D82A}">
                    <a16:rowId xmlns:a16="http://schemas.microsoft.com/office/drawing/2014/main" val="3438000990"/>
                  </a:ext>
                </a:extLst>
              </a:tr>
              <a:tr h="413636">
                <a:tc>
                  <a:txBody>
                    <a:bodyPr/>
                    <a:lstStyle/>
                    <a:p>
                      <a:r>
                        <a:rPr lang="tr-TR"/>
                        <a:t>SaO2 (oda havasında)</a:t>
                      </a:r>
                    </a:p>
                  </a:txBody>
                  <a:tcPr/>
                </a:tc>
                <a:tc>
                  <a:txBody>
                    <a:bodyPr/>
                    <a:lstStyle/>
                    <a:p>
                      <a:r>
                        <a:rPr lang="tr-TR"/>
                        <a:t>  %90-95</a:t>
                      </a:r>
                    </a:p>
                  </a:txBody>
                  <a:tcPr/>
                </a:tc>
                <a:tc>
                  <a:txBody>
                    <a:bodyPr/>
                    <a:lstStyle/>
                    <a:p>
                      <a:r>
                        <a:rPr lang="tr-TR">
                          <a:solidFill>
                            <a:srgbClr val="C00000"/>
                          </a:solidFill>
                        </a:rPr>
                        <a:t>%90-95</a:t>
                      </a:r>
                    </a:p>
                  </a:txBody>
                  <a:tcPr/>
                </a:tc>
                <a:tc>
                  <a:txBody>
                    <a:bodyPr/>
                    <a:lstStyle/>
                    <a:p>
                      <a:r>
                        <a:rPr lang="tr-TR">
                          <a:solidFill>
                            <a:schemeClr val="tx1"/>
                          </a:solidFill>
                        </a:rPr>
                        <a:t>&lt;%90</a:t>
                      </a:r>
                    </a:p>
                  </a:txBody>
                  <a:tcPr/>
                </a:tc>
                <a:extLst>
                  <a:ext uri="{0D108BD9-81ED-4DB2-BD59-A6C34878D82A}">
                    <a16:rowId xmlns:a16="http://schemas.microsoft.com/office/drawing/2014/main" val="1328151862"/>
                  </a:ext>
                </a:extLst>
              </a:tr>
              <a:tr h="571672">
                <a:tc>
                  <a:txBody>
                    <a:bodyPr/>
                    <a:lstStyle/>
                    <a:p>
                      <a:r>
                        <a:rPr lang="tr-TR"/>
                        <a:t>PEF </a:t>
                      </a:r>
                    </a:p>
                  </a:txBody>
                  <a:tcPr/>
                </a:tc>
                <a:tc>
                  <a:txBody>
                    <a:bodyPr/>
                    <a:lstStyle/>
                    <a:p>
                      <a:r>
                        <a:rPr lang="tr-TR"/>
                        <a:t> (Beklenen/kişisel en iyi değerin&gt;%50</a:t>
                      </a:r>
                    </a:p>
                  </a:txBody>
                  <a:tcPr/>
                </a:tc>
                <a:tc>
                  <a:txBody>
                    <a:bodyPr/>
                    <a:lstStyle/>
                    <a:p>
                      <a:r>
                        <a:rPr lang="tr-TR"/>
                        <a:t>  (Beklenen/kişisel en iyi değerin) </a:t>
                      </a:r>
                      <a:r>
                        <a:rPr lang="tr-TR">
                          <a:solidFill>
                            <a:srgbClr val="C00000"/>
                          </a:solidFill>
                        </a:rPr>
                        <a:t>≤%50</a:t>
                      </a:r>
                    </a:p>
                  </a:txBody>
                  <a:tcPr/>
                </a:tc>
                <a:tc>
                  <a:txBody>
                    <a:bodyPr/>
                    <a:lstStyle/>
                    <a:p>
                      <a:r>
                        <a:rPr lang="tr-TR"/>
                        <a:t> PEF yapabilecek performansı yoktur.</a:t>
                      </a:r>
                    </a:p>
                  </a:txBody>
                  <a:tcPr/>
                </a:tc>
                <a:extLst>
                  <a:ext uri="{0D108BD9-81ED-4DB2-BD59-A6C34878D82A}">
                    <a16:rowId xmlns:a16="http://schemas.microsoft.com/office/drawing/2014/main" val="2986692007"/>
                  </a:ext>
                </a:extLst>
              </a:tr>
              <a:tr h="326670">
                <a:tc>
                  <a:txBody>
                    <a:bodyPr/>
                    <a:lstStyle/>
                    <a:p>
                      <a:r>
                        <a:rPr lang="tr-TR"/>
                        <a:t>Oskultasyon</a:t>
                      </a:r>
                    </a:p>
                  </a:txBody>
                  <a:tcPr/>
                </a:tc>
                <a:tc>
                  <a:txBody>
                    <a:bodyPr/>
                    <a:lstStyle/>
                    <a:p>
                      <a:r>
                        <a:rPr lang="tr-TR"/>
                        <a:t>Wheezing/Ronküs</a:t>
                      </a:r>
                    </a:p>
                  </a:txBody>
                  <a:tcPr/>
                </a:tc>
                <a:tc>
                  <a:txBody>
                    <a:bodyPr/>
                    <a:lstStyle/>
                    <a:p>
                      <a:r>
                        <a:rPr lang="tr-TR"/>
                        <a:t>Wheezing/Ronküs</a:t>
                      </a:r>
                    </a:p>
                  </a:txBody>
                  <a:tcPr/>
                </a:tc>
                <a:tc>
                  <a:txBody>
                    <a:bodyPr/>
                    <a:lstStyle/>
                    <a:p>
                      <a:r>
                        <a:rPr lang="tr-TR"/>
                        <a:t>Sessiz akciğer</a:t>
                      </a:r>
                    </a:p>
                  </a:txBody>
                  <a:tcPr/>
                </a:tc>
                <a:extLst>
                  <a:ext uri="{0D108BD9-81ED-4DB2-BD59-A6C34878D82A}">
                    <a16:rowId xmlns:a16="http://schemas.microsoft.com/office/drawing/2014/main" val="3178398323"/>
                  </a:ext>
                </a:extLst>
              </a:tr>
            </a:tbl>
          </a:graphicData>
        </a:graphic>
      </p:graphicFrame>
      <p:sp>
        <p:nvSpPr>
          <p:cNvPr id="3" name="Metin kutusu 2">
            <a:extLst>
              <a:ext uri="{FF2B5EF4-FFF2-40B4-BE49-F238E27FC236}">
                <a16:creationId xmlns:a16="http://schemas.microsoft.com/office/drawing/2014/main" id="{34BB776E-3173-068E-2E7B-DA7BF638DE6F}"/>
              </a:ext>
            </a:extLst>
          </p:cNvPr>
          <p:cNvSpPr txBox="1"/>
          <p:nvPr/>
        </p:nvSpPr>
        <p:spPr>
          <a:xfrm>
            <a:off x="0" y="6061350"/>
            <a:ext cx="10388948" cy="1015663"/>
          </a:xfrm>
          <a:prstGeom prst="rect">
            <a:avLst/>
          </a:prstGeom>
          <a:noFill/>
        </p:spPr>
        <p:txBody>
          <a:bodyPr wrap="square" rtlCol="0">
            <a:spAutoFit/>
          </a:bodyPr>
          <a:lstStyle/>
          <a:p>
            <a:pPr algn="l"/>
            <a:br>
              <a:rPr lang="tr-TR" sz="1200"/>
            </a:br>
            <a:r>
              <a:rPr lang="tr-TR" sz="1200">
                <a:effectLst/>
              </a:rPr>
              <a:t>2. T.C Sağlık bakanlığı Sağlık Hizmetleri Genel Müdürlüğü : Araştırma,Geliştirme ve Sağlık Teknolojisi Değerlendirme Dairesi Başkanlığı " Astım Klinik Protokolü " </a:t>
            </a:r>
            <a:br>
              <a:rPr lang="tr-TR" sz="1200"/>
            </a:br>
            <a:r>
              <a:rPr lang="tr-TR" sz="1200">
                <a:effectLst/>
              </a:rPr>
              <a:t>https://www.google.com/search?q=sa%C4%9Fl%C4%B1k+bakanl%C4%B1%C4%9F%C4%B1+ast%C4%B1m&amp;oq=sa%C4%9Fl%C4%B1k+bakanl%C4%B1%C4%9F%C4%B1+ast%C4%B1m&amp;aqs=chrome..69i57j0i512.7071j0j8&amp;client=tablet-android-samsung&amp;sourceid=chrome-mobile&amp;ie=UTF-8#ip=1</a:t>
            </a:r>
            <a:r>
              <a:rPr lang="tr-TR" sz="1200"/>
              <a:t> </a:t>
            </a:r>
            <a:br>
              <a:rPr lang="tr-TR" sz="1200"/>
            </a:br>
            <a:endParaRPr lang="tr-TR" sz="1200"/>
          </a:p>
        </p:txBody>
      </p:sp>
    </p:spTree>
    <p:extLst>
      <p:ext uri="{BB962C8B-B14F-4D97-AF65-F5344CB8AC3E}">
        <p14:creationId xmlns:p14="http://schemas.microsoft.com/office/powerpoint/2010/main" val="550448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31B9D7-AAAF-9932-9D75-90A36E5588CC}"/>
              </a:ext>
            </a:extLst>
          </p:cNvPr>
          <p:cNvSpPr>
            <a:spLocks noGrp="1"/>
          </p:cNvSpPr>
          <p:nvPr>
            <p:ph type="title"/>
          </p:nvPr>
        </p:nvSpPr>
        <p:spPr/>
        <p:txBody>
          <a:bodyPr/>
          <a:lstStyle/>
          <a:p>
            <a:r>
              <a:rPr lang="tr-TR" b="1"/>
              <a:t>ASTIM HASTASINDA İLAÇ UYUMU TAKİBİ</a:t>
            </a:r>
            <a:br>
              <a:rPr lang="tr-TR" b="1"/>
            </a:br>
            <a:r>
              <a:rPr lang="tr-TR" b="1"/>
              <a:t>VE EĞİTİM PLANI</a:t>
            </a:r>
          </a:p>
        </p:txBody>
      </p:sp>
      <p:sp>
        <p:nvSpPr>
          <p:cNvPr id="3" name="İçerik Yer Tutucusu 2">
            <a:extLst>
              <a:ext uri="{FF2B5EF4-FFF2-40B4-BE49-F238E27FC236}">
                <a16:creationId xmlns:a16="http://schemas.microsoft.com/office/drawing/2014/main" id="{B717DBFD-DF4C-2B7B-03AD-232DB8C1376F}"/>
              </a:ext>
            </a:extLst>
          </p:cNvPr>
          <p:cNvSpPr>
            <a:spLocks noGrp="1"/>
          </p:cNvSpPr>
          <p:nvPr>
            <p:ph idx="1"/>
          </p:nvPr>
        </p:nvSpPr>
        <p:spPr/>
        <p:txBody>
          <a:bodyPr/>
          <a:lstStyle/>
          <a:p>
            <a:pPr marL="0" indent="0">
              <a:buNone/>
            </a:pPr>
            <a:endParaRPr lang="tr-TR"/>
          </a:p>
          <a:p>
            <a:r>
              <a:rPr lang="tr-TR"/>
              <a:t> İnhaler cihazın kullanım eğitimi</a:t>
            </a:r>
          </a:p>
          <a:p>
            <a:r>
              <a:rPr lang="tr-TR"/>
              <a:t>Tetikleyicilerden kaçınma önerileri </a:t>
            </a:r>
          </a:p>
          <a:p>
            <a:r>
              <a:rPr lang="tr-TR"/>
              <a:t>Tedavi uyumunu arttırıcı yaklaşımlar </a:t>
            </a:r>
          </a:p>
          <a:p>
            <a:r>
              <a:rPr lang="tr-TR"/>
              <a:t>Bir sonraki vizit tarihinin kararlaştırılarak, takip planının çizilmesi</a:t>
            </a:r>
          </a:p>
        </p:txBody>
      </p:sp>
    </p:spTree>
    <p:extLst>
      <p:ext uri="{BB962C8B-B14F-4D97-AF65-F5344CB8AC3E}">
        <p14:creationId xmlns:p14="http://schemas.microsoft.com/office/powerpoint/2010/main" val="2074959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540BB8-223D-8765-45A3-804BAB2908E4}"/>
              </a:ext>
            </a:extLst>
          </p:cNvPr>
          <p:cNvSpPr>
            <a:spLocks noGrp="1"/>
          </p:cNvSpPr>
          <p:nvPr>
            <p:ph type="title"/>
          </p:nvPr>
        </p:nvSpPr>
        <p:spPr/>
        <p:txBody>
          <a:bodyPr/>
          <a:lstStyle/>
          <a:p>
            <a:r>
              <a:rPr lang="tr-TR" b="1"/>
              <a:t>Tedaviye uyumun değerlendirilmesi;</a:t>
            </a:r>
          </a:p>
        </p:txBody>
      </p:sp>
      <p:sp>
        <p:nvSpPr>
          <p:cNvPr id="3" name="İçerik Yer Tutucusu 2">
            <a:extLst>
              <a:ext uri="{FF2B5EF4-FFF2-40B4-BE49-F238E27FC236}">
                <a16:creationId xmlns:a16="http://schemas.microsoft.com/office/drawing/2014/main" id="{610AD3C0-05DB-18E5-FF86-89382F2E7213}"/>
              </a:ext>
            </a:extLst>
          </p:cNvPr>
          <p:cNvSpPr>
            <a:spLocks noGrp="1"/>
          </p:cNvSpPr>
          <p:nvPr>
            <p:ph idx="1"/>
          </p:nvPr>
        </p:nvSpPr>
        <p:spPr/>
        <p:txBody>
          <a:bodyPr/>
          <a:lstStyle/>
          <a:p>
            <a:r>
              <a:rPr lang="tr-TR"/>
              <a:t> ilaçları kullanmış mı? </a:t>
            </a:r>
          </a:p>
          <a:p>
            <a:r>
              <a:rPr lang="tr-TR"/>
              <a:t>Uygun ve dozda mı kullanmış? </a:t>
            </a:r>
          </a:p>
          <a:p>
            <a:r>
              <a:rPr lang="tr-TR"/>
              <a:t>Yan etki olmuş mu? </a:t>
            </a:r>
          </a:p>
          <a:p>
            <a:r>
              <a:rPr lang="tr-TR"/>
              <a:t> ilaçları uygun kullanmama nedenleri</a:t>
            </a:r>
          </a:p>
          <a:p>
            <a:r>
              <a:rPr lang="tr-TR"/>
              <a:t>Çözüm yönerileri </a:t>
            </a:r>
          </a:p>
        </p:txBody>
      </p:sp>
    </p:spTree>
    <p:extLst>
      <p:ext uri="{BB962C8B-B14F-4D97-AF65-F5344CB8AC3E}">
        <p14:creationId xmlns:p14="http://schemas.microsoft.com/office/powerpoint/2010/main" val="3440590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A7815E-29FE-8FC5-7DC0-DBAA7D4E663E}"/>
              </a:ext>
            </a:extLst>
          </p:cNvPr>
          <p:cNvSpPr>
            <a:spLocks noGrp="1"/>
          </p:cNvSpPr>
          <p:nvPr>
            <p:ph type="title"/>
          </p:nvPr>
        </p:nvSpPr>
        <p:spPr/>
        <p:txBody>
          <a:bodyPr/>
          <a:lstStyle/>
          <a:p>
            <a:r>
              <a:rPr lang="tr-TR" b="1"/>
              <a:t>İnhaler cihaz kullanımının değerlendirilmesi;</a:t>
            </a:r>
          </a:p>
        </p:txBody>
      </p:sp>
      <p:sp>
        <p:nvSpPr>
          <p:cNvPr id="3" name="İçerik Yer Tutucusu 2">
            <a:extLst>
              <a:ext uri="{FF2B5EF4-FFF2-40B4-BE49-F238E27FC236}">
                <a16:creationId xmlns:a16="http://schemas.microsoft.com/office/drawing/2014/main" id="{7A484FE5-164D-0728-C048-B536EEA673C6}"/>
              </a:ext>
            </a:extLst>
          </p:cNvPr>
          <p:cNvSpPr>
            <a:spLocks noGrp="1"/>
          </p:cNvSpPr>
          <p:nvPr>
            <p:ph idx="1"/>
          </p:nvPr>
        </p:nvSpPr>
        <p:spPr>
          <a:xfrm>
            <a:off x="463889" y="1825625"/>
            <a:ext cx="11564851" cy="4351338"/>
          </a:xfrm>
        </p:spPr>
        <p:txBody>
          <a:bodyPr/>
          <a:lstStyle/>
          <a:p>
            <a:r>
              <a:rPr lang="tr-TR"/>
              <a:t>Hastadan ilacı nasıl kullandığını önce anlatması sonra uygulaması istenilir. </a:t>
            </a:r>
          </a:p>
          <a:p>
            <a:r>
              <a:rPr lang="tr-TR"/>
              <a:t>Kullanımda sorunlu noktalar var ise tespit edilerek düzeltilir. </a:t>
            </a:r>
          </a:p>
          <a:p>
            <a:r>
              <a:rPr lang="tr-TR"/>
              <a:t>Cihaz kullanımında düzeltilemeyen hatalar var ise tercihen aynı etken </a:t>
            </a:r>
          </a:p>
          <a:p>
            <a:pPr marL="0" indent="0">
              <a:buNone/>
            </a:pPr>
            <a:r>
              <a:rPr lang="tr-TR"/>
              <a:t>maddeyi taşıyan  başka bir cihaza geçilir. Yeni cihaz için eğitim verilir.</a:t>
            </a:r>
          </a:p>
          <a:p>
            <a:pPr marL="0" indent="0">
              <a:buNone/>
            </a:pPr>
            <a:endParaRPr lang="tr-TR"/>
          </a:p>
        </p:txBody>
      </p:sp>
    </p:spTree>
    <p:extLst>
      <p:ext uri="{BB962C8B-B14F-4D97-AF65-F5344CB8AC3E}">
        <p14:creationId xmlns:p14="http://schemas.microsoft.com/office/powerpoint/2010/main" val="1994481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4EBDD8-DCBF-B83A-D083-451F2D4902E0}"/>
              </a:ext>
            </a:extLst>
          </p:cNvPr>
          <p:cNvSpPr>
            <a:spLocks noGrp="1"/>
          </p:cNvSpPr>
          <p:nvPr>
            <p:ph type="title"/>
          </p:nvPr>
        </p:nvSpPr>
        <p:spPr/>
        <p:txBody>
          <a:bodyPr/>
          <a:lstStyle/>
          <a:p>
            <a:r>
              <a:rPr lang="tr-TR" b="1"/>
              <a:t>Tetikleyiciler ve korunma önlemlerinin gözden geçirilmesi;</a:t>
            </a:r>
          </a:p>
        </p:txBody>
      </p:sp>
      <p:sp>
        <p:nvSpPr>
          <p:cNvPr id="3" name="İçerik Yer Tutucusu 2">
            <a:extLst>
              <a:ext uri="{FF2B5EF4-FFF2-40B4-BE49-F238E27FC236}">
                <a16:creationId xmlns:a16="http://schemas.microsoft.com/office/drawing/2014/main" id="{A2B93463-376E-19F1-3768-ABA4B1123555}"/>
              </a:ext>
            </a:extLst>
          </p:cNvPr>
          <p:cNvSpPr>
            <a:spLocks noGrp="1"/>
          </p:cNvSpPr>
          <p:nvPr>
            <p:ph idx="1"/>
          </p:nvPr>
        </p:nvSpPr>
        <p:spPr>
          <a:xfrm>
            <a:off x="848988" y="1804049"/>
            <a:ext cx="10515600" cy="4351338"/>
          </a:xfrm>
        </p:spPr>
        <p:txBody>
          <a:bodyPr/>
          <a:lstStyle/>
          <a:p>
            <a:r>
              <a:rPr lang="tr-TR"/>
              <a:t>Sigara </a:t>
            </a:r>
          </a:p>
          <a:p>
            <a:r>
              <a:rPr lang="tr-TR"/>
              <a:t>Mesleki maruziyet </a:t>
            </a:r>
          </a:p>
          <a:p>
            <a:r>
              <a:rPr lang="tr-TR"/>
              <a:t>Allerjen duyarlılığı </a:t>
            </a:r>
          </a:p>
          <a:p>
            <a:endParaRPr lang="tr-TR"/>
          </a:p>
          <a:p>
            <a:pPr marL="0" indent="0">
              <a:buNone/>
            </a:pPr>
            <a:endParaRPr lang="tr-TR"/>
          </a:p>
        </p:txBody>
      </p:sp>
    </p:spTree>
    <p:extLst>
      <p:ext uri="{BB962C8B-B14F-4D97-AF65-F5344CB8AC3E}">
        <p14:creationId xmlns:p14="http://schemas.microsoft.com/office/powerpoint/2010/main" val="1786687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F245AF-DB30-B16F-2973-00DCA1875514}"/>
              </a:ext>
            </a:extLst>
          </p:cNvPr>
          <p:cNvSpPr>
            <a:spLocks noGrp="1"/>
          </p:cNvSpPr>
          <p:nvPr>
            <p:ph type="title"/>
          </p:nvPr>
        </p:nvSpPr>
        <p:spPr/>
        <p:txBody>
          <a:bodyPr/>
          <a:lstStyle/>
          <a:p>
            <a:pPr algn="ctr"/>
            <a:r>
              <a:rPr lang="tr-TR" b="1"/>
              <a:t> Non-Farmakolojik Tedavi</a:t>
            </a:r>
          </a:p>
        </p:txBody>
      </p:sp>
      <p:sp>
        <p:nvSpPr>
          <p:cNvPr id="3" name="İçerik Yer Tutucusu 2">
            <a:extLst>
              <a:ext uri="{FF2B5EF4-FFF2-40B4-BE49-F238E27FC236}">
                <a16:creationId xmlns:a16="http://schemas.microsoft.com/office/drawing/2014/main" id="{9B029010-12DD-98DA-7771-95B85827B25B}"/>
              </a:ext>
            </a:extLst>
          </p:cNvPr>
          <p:cNvSpPr>
            <a:spLocks noGrp="1"/>
          </p:cNvSpPr>
          <p:nvPr>
            <p:ph idx="1"/>
          </p:nvPr>
        </p:nvSpPr>
        <p:spPr/>
        <p:txBody>
          <a:bodyPr>
            <a:normAutofit/>
          </a:bodyPr>
          <a:lstStyle/>
          <a:p>
            <a:r>
              <a:rPr lang="tr-TR"/>
              <a:t>Sigara içimi ve pasif maruziyetin önlenmesi </a:t>
            </a:r>
          </a:p>
          <a:p>
            <a:r>
              <a:rPr lang="tr-TR"/>
              <a:t> Duyarlılığı gösterilebilmiş  allerjenden korunma</a:t>
            </a:r>
          </a:p>
          <a:p>
            <a:r>
              <a:rPr lang="tr-TR"/>
              <a:t>Fizik aktivite önerileri ve ağır fiziksel aktiviteden kaçınılmalı </a:t>
            </a:r>
          </a:p>
          <a:p>
            <a:r>
              <a:rPr lang="tr-TR"/>
              <a:t>Egzersiz ile tetiklenen bronkospazm için öneriler</a:t>
            </a:r>
          </a:p>
          <a:p>
            <a:r>
              <a:rPr lang="tr-TR"/>
              <a:t>Dış ortam hava kirliliği </a:t>
            </a:r>
          </a:p>
          <a:p>
            <a:endParaRPr lang="tr-TR"/>
          </a:p>
        </p:txBody>
      </p:sp>
    </p:spTree>
    <p:extLst>
      <p:ext uri="{BB962C8B-B14F-4D97-AF65-F5344CB8AC3E}">
        <p14:creationId xmlns:p14="http://schemas.microsoft.com/office/powerpoint/2010/main" val="2417347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0518C20-AFF7-BBB2-F87A-D236334BC0F8}"/>
              </a:ext>
            </a:extLst>
          </p:cNvPr>
          <p:cNvSpPr>
            <a:spLocks noGrp="1"/>
          </p:cNvSpPr>
          <p:nvPr>
            <p:ph idx="1"/>
          </p:nvPr>
        </p:nvSpPr>
        <p:spPr/>
        <p:txBody>
          <a:bodyPr/>
          <a:lstStyle/>
          <a:p>
            <a:r>
              <a:rPr lang="tr-TR"/>
              <a:t>İnfluenza aşısı  pnömokok aşısı , DBT aşısı </a:t>
            </a:r>
          </a:p>
          <a:p>
            <a:r>
              <a:rPr lang="tr-TR"/>
              <a:t>Obezite kontrolü </a:t>
            </a:r>
          </a:p>
          <a:p>
            <a:r>
              <a:rPr lang="tr-TR"/>
              <a:t>Stres yönetimi</a:t>
            </a:r>
          </a:p>
          <a:p>
            <a:r>
              <a:rPr lang="tr-TR"/>
              <a:t>Aşırı duyarlılık tanımlayan ilaçlar (NSAID grubu ağrı kesiciler gibi) </a:t>
            </a:r>
          </a:p>
          <a:p>
            <a:r>
              <a:rPr lang="tr-TR"/>
              <a:t>Meslek astımı/iş yerinde tetiklenen astım konularında bilgilendirme</a:t>
            </a:r>
          </a:p>
        </p:txBody>
      </p:sp>
      <p:sp>
        <p:nvSpPr>
          <p:cNvPr id="5" name="Başlık 1">
            <a:extLst>
              <a:ext uri="{FF2B5EF4-FFF2-40B4-BE49-F238E27FC236}">
                <a16:creationId xmlns:a16="http://schemas.microsoft.com/office/drawing/2014/main" id="{411E9A1D-E83E-EF1E-2FA3-12EFB59A40B0}"/>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a:t>Astımlı Hastada Non-Farmakolojik Tedavi</a:t>
            </a:r>
          </a:p>
        </p:txBody>
      </p:sp>
    </p:spTree>
    <p:extLst>
      <p:ext uri="{BB962C8B-B14F-4D97-AF65-F5344CB8AC3E}">
        <p14:creationId xmlns:p14="http://schemas.microsoft.com/office/powerpoint/2010/main" val="1400655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8D1036-8AF8-B6BE-C51B-D81F1283142F}"/>
              </a:ext>
            </a:extLst>
          </p:cNvPr>
          <p:cNvSpPr>
            <a:spLocks noGrp="1"/>
          </p:cNvSpPr>
          <p:nvPr>
            <p:ph type="title"/>
          </p:nvPr>
        </p:nvSpPr>
        <p:spPr/>
        <p:txBody>
          <a:bodyPr/>
          <a:lstStyle/>
          <a:p>
            <a:pPr algn="ctr"/>
            <a:r>
              <a:rPr lang="tr-TR" b="1"/>
              <a:t>ASTIM  TANILI HASTALARA</a:t>
            </a:r>
            <a:br>
              <a:rPr lang="tr-TR" b="1"/>
            </a:br>
            <a:r>
              <a:rPr lang="tr-TR" b="1"/>
              <a:t> YAŞAM TARZI DEĞİŞİKLİĞİ ÖNERİLERİ</a:t>
            </a:r>
          </a:p>
        </p:txBody>
      </p:sp>
      <p:sp>
        <p:nvSpPr>
          <p:cNvPr id="3" name="İçerik Yer Tutucusu 2">
            <a:extLst>
              <a:ext uri="{FF2B5EF4-FFF2-40B4-BE49-F238E27FC236}">
                <a16:creationId xmlns:a16="http://schemas.microsoft.com/office/drawing/2014/main" id="{F50E4EF3-2230-ACBF-6B34-5C2A7C18FA90}"/>
              </a:ext>
            </a:extLst>
          </p:cNvPr>
          <p:cNvSpPr>
            <a:spLocks noGrp="1"/>
          </p:cNvSpPr>
          <p:nvPr>
            <p:ph idx="1"/>
          </p:nvPr>
        </p:nvSpPr>
        <p:spPr>
          <a:xfrm>
            <a:off x="1531910" y="2492053"/>
            <a:ext cx="9821889" cy="3684910"/>
          </a:xfrm>
        </p:spPr>
        <p:txBody>
          <a:bodyPr/>
          <a:lstStyle/>
          <a:p>
            <a:r>
              <a:rPr lang="tr-TR"/>
              <a:t>Sağlıklı Beslenme </a:t>
            </a:r>
          </a:p>
          <a:p>
            <a:r>
              <a:rPr lang="tr-TR"/>
              <a:t>Fizik aktivite </a:t>
            </a:r>
          </a:p>
          <a:p>
            <a:r>
              <a:rPr lang="tr-TR"/>
              <a:t>Tütün </a:t>
            </a:r>
          </a:p>
          <a:p>
            <a:r>
              <a:rPr lang="tr-TR"/>
              <a:t>İç ortam hava kirliliği</a:t>
            </a:r>
          </a:p>
          <a:p>
            <a:r>
              <a:rPr lang="tr-TR"/>
              <a:t>Mesleki maruziyet</a:t>
            </a:r>
          </a:p>
        </p:txBody>
      </p:sp>
    </p:spTree>
    <p:extLst>
      <p:ext uri="{BB962C8B-B14F-4D97-AF65-F5344CB8AC3E}">
        <p14:creationId xmlns:p14="http://schemas.microsoft.com/office/powerpoint/2010/main" val="1772753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2A5B07A-2E31-ED93-E6B1-87081C1FD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31" y="0"/>
            <a:ext cx="10626287" cy="6526805"/>
          </a:xfrm>
          <a:prstGeom prst="rect">
            <a:avLst/>
          </a:prstGeom>
        </p:spPr>
      </p:pic>
      <p:sp>
        <p:nvSpPr>
          <p:cNvPr id="5" name="Metin kutusu 4">
            <a:extLst>
              <a:ext uri="{FF2B5EF4-FFF2-40B4-BE49-F238E27FC236}">
                <a16:creationId xmlns:a16="http://schemas.microsoft.com/office/drawing/2014/main" id="{8648EAF4-464A-917D-8954-D0798C1A21AD}"/>
              </a:ext>
            </a:extLst>
          </p:cNvPr>
          <p:cNvSpPr txBox="1"/>
          <p:nvPr/>
        </p:nvSpPr>
        <p:spPr>
          <a:xfrm>
            <a:off x="517829" y="6289467"/>
            <a:ext cx="11564851" cy="707886"/>
          </a:xfrm>
          <a:prstGeom prst="rect">
            <a:avLst/>
          </a:prstGeom>
          <a:noFill/>
        </p:spPr>
        <p:txBody>
          <a:bodyPr wrap="square" rtlCol="0">
            <a:spAutoFit/>
          </a:bodyPr>
          <a:lstStyle/>
          <a:p>
            <a:pPr algn="l"/>
            <a:r>
              <a:rPr lang="tr-TR" sz="1100">
                <a:effectLst/>
              </a:rPr>
              <a:t>1.Türk toraks derneği : Astım ve Allerji Çalışma Grubu : Birinci Basamakta Çalışan Hekimler İçin Astım Hastalığı Eğitimi, KOAH Hastalığı Eğitimi ile Astım Hasta Eğitimi, KOAH Hasta Eğitim Sunumu </a:t>
            </a:r>
            <a:br>
              <a:rPr lang="tr-TR" sz="1100"/>
            </a:br>
            <a:r>
              <a:rPr lang="tr-TR" sz="1100">
                <a:effectLst/>
              </a:rPr>
              <a:t>28.09.2022 https://www.toraks.org.tr/site/community/library/657ty1Zg5VZK1iNdTürk toraks derneği </a:t>
            </a:r>
            <a:br>
              <a:rPr lang="tr-TR"/>
            </a:br>
            <a:endParaRPr lang="tr-TR"/>
          </a:p>
        </p:txBody>
      </p:sp>
    </p:spTree>
    <p:extLst>
      <p:ext uri="{BB962C8B-B14F-4D97-AF65-F5344CB8AC3E}">
        <p14:creationId xmlns:p14="http://schemas.microsoft.com/office/powerpoint/2010/main" val="1574395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2D95414B-F96A-FA5C-77AB-597737206151}"/>
              </a:ext>
            </a:extLst>
          </p:cNvPr>
          <p:cNvPicPr>
            <a:picLocks noChangeAspect="1"/>
          </p:cNvPicPr>
          <p:nvPr/>
        </p:nvPicPr>
        <p:blipFill rotWithShape="1">
          <a:blip r:embed="rId2">
            <a:extLst>
              <a:ext uri="{28A0092B-C50C-407E-A947-70E740481C1C}">
                <a14:useLocalDpi xmlns:a14="http://schemas.microsoft.com/office/drawing/2010/main" val="0"/>
              </a:ext>
            </a:extLst>
          </a:blip>
          <a:srcRect l="34323" t="4501" b="4417"/>
          <a:stretch/>
        </p:blipFill>
        <p:spPr>
          <a:xfrm>
            <a:off x="595369" y="-753819"/>
            <a:ext cx="10788108" cy="7751172"/>
          </a:xfrm>
          <a:prstGeom prst="rect">
            <a:avLst/>
          </a:prstGeom>
        </p:spPr>
      </p:pic>
      <p:sp>
        <p:nvSpPr>
          <p:cNvPr id="4" name="Metin kutusu 3">
            <a:extLst>
              <a:ext uri="{FF2B5EF4-FFF2-40B4-BE49-F238E27FC236}">
                <a16:creationId xmlns:a16="http://schemas.microsoft.com/office/drawing/2014/main" id="{9F3B4DC8-A593-B6C5-746C-2602E37BF251}"/>
              </a:ext>
            </a:extLst>
          </p:cNvPr>
          <p:cNvSpPr txBox="1"/>
          <p:nvPr/>
        </p:nvSpPr>
        <p:spPr>
          <a:xfrm>
            <a:off x="517829" y="6289467"/>
            <a:ext cx="11564851" cy="707886"/>
          </a:xfrm>
          <a:prstGeom prst="rect">
            <a:avLst/>
          </a:prstGeom>
          <a:noFill/>
        </p:spPr>
        <p:txBody>
          <a:bodyPr wrap="square" rtlCol="0">
            <a:spAutoFit/>
          </a:bodyPr>
          <a:lstStyle/>
          <a:p>
            <a:pPr algn="l"/>
            <a:r>
              <a:rPr lang="tr-TR" sz="1100">
                <a:effectLst/>
              </a:rPr>
              <a:t>1.Türk toraks derneği : Astım ve Allerji Çalışma Grubu : Birinci Basamakta Çalışan Hekimler İçin Astım Hastalığı Eğitimi, KOAH Hastalığı Eğitimi ile Astım Hasta Eğitimi, KOAH Hasta Eğitim Sunumu </a:t>
            </a:r>
            <a:br>
              <a:rPr lang="tr-TR" sz="1100"/>
            </a:br>
            <a:r>
              <a:rPr lang="tr-TR" sz="1100">
                <a:effectLst/>
              </a:rPr>
              <a:t>28.09.2022 https://www.toraks.org.tr/site/community/library/657ty1Zg5VZK1iNdTürk toraks derneği </a:t>
            </a:r>
            <a:br>
              <a:rPr lang="tr-TR"/>
            </a:br>
            <a:endParaRPr lang="tr-TR"/>
          </a:p>
        </p:txBody>
      </p:sp>
    </p:spTree>
    <p:extLst>
      <p:ext uri="{BB962C8B-B14F-4D97-AF65-F5344CB8AC3E}">
        <p14:creationId xmlns:p14="http://schemas.microsoft.com/office/powerpoint/2010/main" val="85657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1667CE-F751-680C-3F27-87E4EA1C69DD}"/>
              </a:ext>
            </a:extLst>
          </p:cNvPr>
          <p:cNvSpPr>
            <a:spLocks noGrp="1"/>
          </p:cNvSpPr>
          <p:nvPr>
            <p:ph type="title"/>
          </p:nvPr>
        </p:nvSpPr>
        <p:spPr/>
        <p:txBody>
          <a:bodyPr/>
          <a:lstStyle/>
          <a:p>
            <a:pPr algn="ctr"/>
            <a:r>
              <a:rPr lang="tr-TR" b="1"/>
              <a:t>EPİDEMİYOLOJİ</a:t>
            </a:r>
            <a:r>
              <a:rPr lang="tr-TR"/>
              <a:t> </a:t>
            </a:r>
          </a:p>
        </p:txBody>
      </p:sp>
      <p:sp>
        <p:nvSpPr>
          <p:cNvPr id="3" name="İçerik Yer Tutucusu 2">
            <a:extLst>
              <a:ext uri="{FF2B5EF4-FFF2-40B4-BE49-F238E27FC236}">
                <a16:creationId xmlns:a16="http://schemas.microsoft.com/office/drawing/2014/main" id="{C658E6D7-65C8-75A2-7351-FB3229FECC02}"/>
              </a:ext>
            </a:extLst>
          </p:cNvPr>
          <p:cNvSpPr>
            <a:spLocks noGrp="1"/>
          </p:cNvSpPr>
          <p:nvPr>
            <p:ph idx="1"/>
          </p:nvPr>
        </p:nvSpPr>
        <p:spPr>
          <a:xfrm>
            <a:off x="848988" y="1857989"/>
            <a:ext cx="10515600" cy="4351338"/>
          </a:xfrm>
        </p:spPr>
        <p:txBody>
          <a:bodyPr/>
          <a:lstStyle/>
          <a:p>
            <a:r>
              <a:rPr lang="tr-TR"/>
              <a:t>Dünyada yaklaşık 335 milyon, ülkemizde  de yaklaşık olarak 4 milyon </a:t>
            </a:r>
          </a:p>
          <a:p>
            <a:pPr marL="0" indent="0">
              <a:buNone/>
            </a:pPr>
            <a:r>
              <a:rPr lang="tr-TR"/>
              <a:t>astım hastası  bulunmaktadır. </a:t>
            </a:r>
          </a:p>
          <a:p>
            <a:r>
              <a:rPr lang="tr-TR"/>
              <a:t>Ülkemizde ise yaklaşık her 12 -13 erişkinden biri ve 7- 8 çocuktan biri </a:t>
            </a:r>
          </a:p>
          <a:p>
            <a:pPr marL="0" indent="0">
              <a:buNone/>
            </a:pPr>
            <a:r>
              <a:rPr lang="tr-TR"/>
              <a:t>astım hastasıdır. </a:t>
            </a:r>
          </a:p>
          <a:p>
            <a:r>
              <a:rPr lang="tr-TR"/>
              <a:t>Astımın görülme sıklığı yıllar içinde giderek artmaktadır </a:t>
            </a:r>
            <a:r>
              <a:rPr lang="tr-TR">
                <a:effectLst/>
              </a:rPr>
              <a:t>¹.</a:t>
            </a:r>
            <a:endParaRPr lang="tr-TR"/>
          </a:p>
        </p:txBody>
      </p:sp>
    </p:spTree>
    <p:extLst>
      <p:ext uri="{BB962C8B-B14F-4D97-AF65-F5344CB8AC3E}">
        <p14:creationId xmlns:p14="http://schemas.microsoft.com/office/powerpoint/2010/main" val="3064647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938DAADB-6AE1-B330-3640-C2318EAE4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75" y="334432"/>
            <a:ext cx="11100961" cy="5685332"/>
          </a:xfrm>
          <a:prstGeom prst="rect">
            <a:avLst/>
          </a:prstGeom>
        </p:spPr>
      </p:pic>
      <p:sp>
        <p:nvSpPr>
          <p:cNvPr id="4" name="Metin kutusu 3">
            <a:extLst>
              <a:ext uri="{FF2B5EF4-FFF2-40B4-BE49-F238E27FC236}">
                <a16:creationId xmlns:a16="http://schemas.microsoft.com/office/drawing/2014/main" id="{95A86D07-5F2B-3B4E-C77D-1E0FF749C94D}"/>
              </a:ext>
            </a:extLst>
          </p:cNvPr>
          <p:cNvSpPr txBox="1"/>
          <p:nvPr/>
        </p:nvSpPr>
        <p:spPr>
          <a:xfrm>
            <a:off x="517829" y="6289467"/>
            <a:ext cx="11564851" cy="707886"/>
          </a:xfrm>
          <a:prstGeom prst="rect">
            <a:avLst/>
          </a:prstGeom>
          <a:noFill/>
        </p:spPr>
        <p:txBody>
          <a:bodyPr wrap="square" rtlCol="0">
            <a:spAutoFit/>
          </a:bodyPr>
          <a:lstStyle/>
          <a:p>
            <a:pPr algn="l"/>
            <a:r>
              <a:rPr lang="tr-TR" sz="1100">
                <a:effectLst/>
              </a:rPr>
              <a:t>1.Türk toraks derneği : Astım ve Allerji Çalışma Grubu : Birinci Basamakta Çalışan Hekimler İçin Astım Hastalığı Eğitimi, KOAH Hastalığı Eğitimi ile Astım Hasta Eğitimi, KOAH Hasta Eğitim Sunumu </a:t>
            </a:r>
            <a:br>
              <a:rPr lang="tr-TR" sz="1100"/>
            </a:br>
            <a:r>
              <a:rPr lang="tr-TR" sz="1100">
                <a:effectLst/>
              </a:rPr>
              <a:t>28.09.2022 https://www.toraks.org.tr/site/community/library/657ty1Zg5VZK1iNdTürk toraks derneği </a:t>
            </a:r>
            <a:br>
              <a:rPr lang="tr-TR"/>
            </a:br>
            <a:endParaRPr lang="tr-TR"/>
          </a:p>
        </p:txBody>
      </p:sp>
    </p:spTree>
    <p:extLst>
      <p:ext uri="{BB962C8B-B14F-4D97-AF65-F5344CB8AC3E}">
        <p14:creationId xmlns:p14="http://schemas.microsoft.com/office/powerpoint/2010/main" val="1177520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94D9E336-1E43-A12B-5D99-406DB07B9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41" y="183398"/>
            <a:ext cx="11133327" cy="5760849"/>
          </a:xfrm>
          <a:prstGeom prst="rect">
            <a:avLst/>
          </a:prstGeom>
        </p:spPr>
      </p:pic>
      <p:sp>
        <p:nvSpPr>
          <p:cNvPr id="4" name="Metin kutusu 3">
            <a:extLst>
              <a:ext uri="{FF2B5EF4-FFF2-40B4-BE49-F238E27FC236}">
                <a16:creationId xmlns:a16="http://schemas.microsoft.com/office/drawing/2014/main" id="{097E9610-7DAD-19A7-B05A-89B2536B1432}"/>
              </a:ext>
            </a:extLst>
          </p:cNvPr>
          <p:cNvSpPr txBox="1"/>
          <p:nvPr/>
        </p:nvSpPr>
        <p:spPr>
          <a:xfrm>
            <a:off x="517829" y="6289467"/>
            <a:ext cx="11564851" cy="707886"/>
          </a:xfrm>
          <a:prstGeom prst="rect">
            <a:avLst/>
          </a:prstGeom>
          <a:noFill/>
        </p:spPr>
        <p:txBody>
          <a:bodyPr wrap="square" rtlCol="0">
            <a:spAutoFit/>
          </a:bodyPr>
          <a:lstStyle/>
          <a:p>
            <a:pPr algn="l"/>
            <a:r>
              <a:rPr lang="tr-TR" sz="1100">
                <a:effectLst/>
              </a:rPr>
              <a:t>1.Türk toraks derneği : Astım ve Allerji Çalışma Grubu : Birinci Basamakta Çalışan Hekimler İçin Astım Hastalığı Eğitimi, KOAH Hastalığı Eğitimi ile Astım Hasta Eğitimi, KOAH Hasta Eğitim Sunumu </a:t>
            </a:r>
            <a:br>
              <a:rPr lang="tr-TR" sz="1100"/>
            </a:br>
            <a:r>
              <a:rPr lang="tr-TR" sz="1100">
                <a:effectLst/>
              </a:rPr>
              <a:t>28.09.2022 https://www.toraks.org.tr/site/community/library/657ty1Zg5VZK1iNdTürk toraks derneği </a:t>
            </a:r>
            <a:br>
              <a:rPr lang="tr-TR"/>
            </a:br>
            <a:endParaRPr lang="tr-TR"/>
          </a:p>
        </p:txBody>
      </p:sp>
    </p:spTree>
    <p:extLst>
      <p:ext uri="{BB962C8B-B14F-4D97-AF65-F5344CB8AC3E}">
        <p14:creationId xmlns:p14="http://schemas.microsoft.com/office/powerpoint/2010/main" val="2005646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C76744-63E2-5CB0-E44B-10E0CC9619B6}"/>
              </a:ext>
            </a:extLst>
          </p:cNvPr>
          <p:cNvSpPr>
            <a:spLocks noGrp="1"/>
          </p:cNvSpPr>
          <p:nvPr>
            <p:ph type="title"/>
          </p:nvPr>
        </p:nvSpPr>
        <p:spPr/>
        <p:txBody>
          <a:bodyPr/>
          <a:lstStyle/>
          <a:p>
            <a:pPr algn="ctr"/>
            <a:r>
              <a:rPr lang="tr-TR" b="1">
                <a:effectLst/>
              </a:rPr>
              <a:t>kaynaklar : </a:t>
            </a:r>
            <a:br>
              <a:rPr lang="tr-TR" b="1"/>
            </a:br>
            <a:endParaRPr lang="tr-TR" b="1"/>
          </a:p>
        </p:txBody>
      </p:sp>
      <p:sp>
        <p:nvSpPr>
          <p:cNvPr id="3" name="İçerik Yer Tutucusu 2">
            <a:extLst>
              <a:ext uri="{FF2B5EF4-FFF2-40B4-BE49-F238E27FC236}">
                <a16:creationId xmlns:a16="http://schemas.microsoft.com/office/drawing/2014/main" id="{D9A12F14-72BB-CA11-A2AA-1007DFBE1DDE}"/>
              </a:ext>
            </a:extLst>
          </p:cNvPr>
          <p:cNvSpPr>
            <a:spLocks noGrp="1"/>
          </p:cNvSpPr>
          <p:nvPr>
            <p:ph idx="1"/>
          </p:nvPr>
        </p:nvSpPr>
        <p:spPr>
          <a:xfrm>
            <a:off x="838200" y="1316149"/>
            <a:ext cx="10515600" cy="4860814"/>
          </a:xfrm>
        </p:spPr>
        <p:txBody>
          <a:bodyPr>
            <a:normAutofit fontScale="70000" lnSpcReduction="20000"/>
          </a:bodyPr>
          <a:lstStyle/>
          <a:p>
            <a:r>
              <a:rPr lang="tr-TR">
                <a:effectLst/>
              </a:rPr>
              <a:t>1.Türk toraks derneği : Astım ve Allerji Çalışma Grubu : Birinci Basamakta Çalışan Hekimler İçin Astım Hastalığı Eğitimi, KOAH Hastalığı Eğitimi ile Astım Hasta Eğitimi, KOAH Hasta Eğitim Sunumu </a:t>
            </a:r>
            <a:br>
              <a:rPr lang="tr-TR"/>
            </a:br>
            <a:r>
              <a:rPr lang="tr-TR">
                <a:effectLst/>
              </a:rPr>
              <a:t>28.09.2022 https://www.toraks.org.tr/site/community/library/657ty1Zg5VZK1iNd</a:t>
            </a:r>
            <a:br>
              <a:rPr lang="tr-TR"/>
            </a:br>
            <a:r>
              <a:rPr lang="tr-TR">
                <a:effectLst/>
              </a:rPr>
              <a:t>Türk toraks derneği </a:t>
            </a:r>
            <a:br>
              <a:rPr lang="tr-TR"/>
            </a:br>
            <a:br>
              <a:rPr lang="tr-TR"/>
            </a:br>
            <a:r>
              <a:rPr lang="tr-TR">
                <a:effectLst/>
              </a:rPr>
              <a:t>2. T.C Sağlık bakanlığı Sağlık Hizmetleri Genel Müdürlüğü : Araştırma,Geliştirme ve Sağlık Teknolojisi Değerlendirme Dairesi Başkanlığı " Astım Klinik Protokolü " </a:t>
            </a:r>
            <a:br>
              <a:rPr lang="tr-TR"/>
            </a:br>
            <a:r>
              <a:rPr lang="tr-TR">
                <a:effectLst/>
              </a:rPr>
              <a:t>https://www.google.com/search?q=sa%C4%9Fl%C4%B1k+bakanl%C4%B1%C4%9F%C4%B1+ast%C4%B1m&amp;oq=sa%C4%9Fl%C4%B1k+bakanl%C4%B1%C4%9F%C4%B1+ast%C4%B1m&amp;aqs=chrome..69i57j0i512.7071j0j8&amp;client=tablet-android-samsung&amp;sourceid=chrome-mobile&amp;ie=UTF-8#ip=1</a:t>
            </a:r>
            <a:r>
              <a:rPr lang="tr-TR"/>
              <a:t> </a:t>
            </a:r>
            <a:br>
              <a:rPr lang="tr-TR"/>
            </a:br>
            <a:br>
              <a:rPr lang="tr-TR"/>
            </a:br>
            <a:r>
              <a:rPr lang="tr-TR">
                <a:effectLst/>
              </a:rPr>
              <a:t>3.TÜRKİYE ULUSAL ALLERJİ VE KLİNİK İMMÜNOLOJİ DERNEĞİ </a:t>
            </a:r>
            <a:br>
              <a:rPr lang="tr-TR"/>
            </a:br>
            <a:r>
              <a:rPr lang="tr-TR">
                <a:effectLst/>
              </a:rPr>
              <a:t>https://www.aid.org.tr/hekimler/</a:t>
            </a:r>
            <a:br>
              <a:rPr lang="tr-TR"/>
            </a:br>
            <a:r>
              <a:rPr lang="tr-TR">
                <a:effectLst/>
              </a:rPr>
              <a:t>Astım Tanı ve Tedavi Rehberi 2020 Güncellemesi Yayın Tarihi: 07.12.2020</a:t>
            </a:r>
            <a:r>
              <a:rPr lang="tr-TR"/>
              <a:t> </a:t>
            </a:r>
            <a:br>
              <a:rPr lang="tr-TR"/>
            </a:br>
            <a:br>
              <a:rPr lang="tr-TR"/>
            </a:br>
            <a:r>
              <a:rPr lang="tr-TR">
                <a:effectLst/>
              </a:rPr>
              <a:t>4.Ulubay G, Görek Dilektaşlı A, Börekçi Ş, et al. Türk Toraks Derneği Uzlaşı Raporu: Spirometrinin Yorumlanması. Türk Torak J 2019; 20(1): 69-89.</a:t>
            </a:r>
            <a:r>
              <a:rPr lang="tr-TR"/>
              <a:t> </a:t>
            </a:r>
            <a:br>
              <a:rPr lang="tr-TR"/>
            </a:br>
            <a:br>
              <a:rPr lang="tr-TR"/>
            </a:br>
            <a:r>
              <a:rPr lang="tr-TR">
                <a:effectLst/>
              </a:rPr>
              <a:t>5. TÜRK TORAKS DERNEĞİ Astım Hastalığı - Hasta Eğitimi Sunumu 2020 </a:t>
            </a:r>
            <a:br>
              <a:rPr lang="tr-TR"/>
            </a:br>
            <a:r>
              <a:rPr lang="tr-TR">
                <a:effectLst/>
              </a:rPr>
              <a:t>https://www.toraks.org.tr/site/resources/library</a:t>
            </a:r>
            <a:br>
              <a:rPr lang="tr-TR"/>
            </a:br>
            <a:endParaRPr lang="tr-TR"/>
          </a:p>
        </p:txBody>
      </p:sp>
    </p:spTree>
    <p:extLst>
      <p:ext uri="{BB962C8B-B14F-4D97-AF65-F5344CB8AC3E}">
        <p14:creationId xmlns:p14="http://schemas.microsoft.com/office/powerpoint/2010/main" val="261272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36859-7747-63D7-DB6A-1BD1E26F1D17}"/>
              </a:ext>
            </a:extLst>
          </p:cNvPr>
          <p:cNvSpPr>
            <a:spLocks noGrp="1"/>
          </p:cNvSpPr>
          <p:nvPr>
            <p:ph type="title"/>
          </p:nvPr>
        </p:nvSpPr>
        <p:spPr>
          <a:xfrm>
            <a:off x="560980" y="365125"/>
            <a:ext cx="4304455" cy="1177574"/>
          </a:xfrm>
        </p:spPr>
        <p:txBody>
          <a:bodyPr/>
          <a:lstStyle/>
          <a:p>
            <a:r>
              <a:rPr lang="tr-TR"/>
              <a:t>PATOFİZYOLOJİ</a:t>
            </a:r>
          </a:p>
        </p:txBody>
      </p:sp>
      <p:pic>
        <p:nvPicPr>
          <p:cNvPr id="4" name="Resim 4">
            <a:extLst>
              <a:ext uri="{FF2B5EF4-FFF2-40B4-BE49-F238E27FC236}">
                <a16:creationId xmlns:a16="http://schemas.microsoft.com/office/drawing/2014/main" id="{20E19EEB-2AEA-2F0A-FFB5-9F90F3CD9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519" y="138574"/>
            <a:ext cx="6719782" cy="5794884"/>
          </a:xfrm>
          <a:prstGeom prst="rect">
            <a:avLst/>
          </a:prstGeom>
        </p:spPr>
      </p:pic>
      <p:sp>
        <p:nvSpPr>
          <p:cNvPr id="5" name="Metin kutusu 4">
            <a:extLst>
              <a:ext uri="{FF2B5EF4-FFF2-40B4-BE49-F238E27FC236}">
                <a16:creationId xmlns:a16="http://schemas.microsoft.com/office/drawing/2014/main" id="{8874C9CC-9EE5-08AC-EE05-024CEB58F46D}"/>
              </a:ext>
            </a:extLst>
          </p:cNvPr>
          <p:cNvSpPr txBox="1"/>
          <p:nvPr/>
        </p:nvSpPr>
        <p:spPr>
          <a:xfrm>
            <a:off x="377583" y="6160009"/>
            <a:ext cx="11814417" cy="923330"/>
          </a:xfrm>
          <a:prstGeom prst="rect">
            <a:avLst/>
          </a:prstGeom>
          <a:noFill/>
        </p:spPr>
        <p:txBody>
          <a:bodyPr wrap="square" rtlCol="0">
            <a:spAutoFit/>
          </a:bodyPr>
          <a:lstStyle/>
          <a:p>
            <a:pPr algn="l"/>
            <a:r>
              <a:rPr lang="tr-TR">
                <a:effectLst/>
              </a:rPr>
              <a:t>TÜRKİYE ULUSAL ALLERJİ VE KLİNİK İMMÜNOLOJİ DERNEĞİ Astım Tanı ve Tedavi Rehberi 2020 Güncellemesi </a:t>
            </a:r>
            <a:br>
              <a:rPr lang="tr-TR"/>
            </a:br>
            <a:r>
              <a:rPr lang="tr-TR">
                <a:effectLst/>
              </a:rPr>
              <a:t>https://www.aid.org.tr/hekimler/</a:t>
            </a:r>
            <a:br>
              <a:rPr lang="tr-TR"/>
            </a:br>
            <a:endParaRPr lang="tr-TR"/>
          </a:p>
        </p:txBody>
      </p:sp>
    </p:spTree>
    <p:extLst>
      <p:ext uri="{BB962C8B-B14F-4D97-AF65-F5344CB8AC3E}">
        <p14:creationId xmlns:p14="http://schemas.microsoft.com/office/powerpoint/2010/main" val="350098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EA2B0E-F144-2B1E-18FD-48784C084E57}"/>
              </a:ext>
            </a:extLst>
          </p:cNvPr>
          <p:cNvSpPr>
            <a:spLocks noGrp="1"/>
          </p:cNvSpPr>
          <p:nvPr>
            <p:ph type="title"/>
          </p:nvPr>
        </p:nvSpPr>
        <p:spPr>
          <a:xfrm>
            <a:off x="838200" y="365125"/>
            <a:ext cx="3919355" cy="2526088"/>
          </a:xfrm>
        </p:spPr>
        <p:txBody>
          <a:bodyPr/>
          <a:lstStyle/>
          <a:p>
            <a:r>
              <a:rPr lang="tr-TR" b="1"/>
              <a:t>Astım Krizinde Hava yolu</a:t>
            </a:r>
            <a:r>
              <a:rPr lang="tr-TR"/>
              <a:t> </a:t>
            </a:r>
          </a:p>
        </p:txBody>
      </p:sp>
      <p:pic>
        <p:nvPicPr>
          <p:cNvPr id="4" name="Resim 4">
            <a:extLst>
              <a:ext uri="{FF2B5EF4-FFF2-40B4-BE49-F238E27FC236}">
                <a16:creationId xmlns:a16="http://schemas.microsoft.com/office/drawing/2014/main" id="{9B3E922B-5E4A-CFC0-4D9A-B9184DB9E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656" y="426618"/>
            <a:ext cx="5669581" cy="5418667"/>
          </a:xfrm>
          <a:prstGeom prst="rect">
            <a:avLst/>
          </a:prstGeom>
        </p:spPr>
      </p:pic>
      <p:sp>
        <p:nvSpPr>
          <p:cNvPr id="6" name="Metin kutusu 5">
            <a:extLst>
              <a:ext uri="{FF2B5EF4-FFF2-40B4-BE49-F238E27FC236}">
                <a16:creationId xmlns:a16="http://schemas.microsoft.com/office/drawing/2014/main" id="{A193AC23-8A55-52EB-580C-E2B7253E200B}"/>
              </a:ext>
            </a:extLst>
          </p:cNvPr>
          <p:cNvSpPr txBox="1"/>
          <p:nvPr/>
        </p:nvSpPr>
        <p:spPr>
          <a:xfrm>
            <a:off x="441883" y="6431382"/>
            <a:ext cx="11748250" cy="338554"/>
          </a:xfrm>
          <a:prstGeom prst="rect">
            <a:avLst/>
          </a:prstGeom>
          <a:noFill/>
        </p:spPr>
        <p:txBody>
          <a:bodyPr wrap="square">
            <a:spAutoFit/>
          </a:bodyPr>
          <a:lstStyle/>
          <a:p>
            <a:pPr algn="l"/>
            <a:r>
              <a:rPr lang="tr-TR" sz="1600">
                <a:effectLst/>
              </a:rPr>
              <a:t>TÜRK TORAKS DERNEĞİ Astım Hastalığı –Hasta Eğitimi Sunumu 2020  https://www.toraks.org.tr/site/resources/library</a:t>
            </a:r>
            <a:endParaRPr lang="tr-TR" sz="1600"/>
          </a:p>
        </p:txBody>
      </p:sp>
    </p:spTree>
    <p:extLst>
      <p:ext uri="{BB962C8B-B14F-4D97-AF65-F5344CB8AC3E}">
        <p14:creationId xmlns:p14="http://schemas.microsoft.com/office/powerpoint/2010/main" val="163256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19523B-9865-4B17-059B-5EB27CA769F3}"/>
              </a:ext>
            </a:extLst>
          </p:cNvPr>
          <p:cNvSpPr>
            <a:spLocks noGrp="1"/>
          </p:cNvSpPr>
          <p:nvPr>
            <p:ph type="title"/>
          </p:nvPr>
        </p:nvSpPr>
        <p:spPr/>
        <p:txBody>
          <a:bodyPr/>
          <a:lstStyle/>
          <a:p>
            <a:pPr algn="ctr"/>
            <a:r>
              <a:rPr lang="tr-TR"/>
              <a:t>A.KiŞİSEL RİSK FAKTÖRLERİ </a:t>
            </a:r>
          </a:p>
        </p:txBody>
      </p:sp>
      <p:sp>
        <p:nvSpPr>
          <p:cNvPr id="3" name="İçerik Yer Tutucusu 2">
            <a:extLst>
              <a:ext uri="{FF2B5EF4-FFF2-40B4-BE49-F238E27FC236}">
                <a16:creationId xmlns:a16="http://schemas.microsoft.com/office/drawing/2014/main" id="{47A8D0A1-0B6A-7BC0-20EF-EDE2BB63B180}"/>
              </a:ext>
            </a:extLst>
          </p:cNvPr>
          <p:cNvSpPr>
            <a:spLocks noGrp="1"/>
          </p:cNvSpPr>
          <p:nvPr>
            <p:ph idx="1"/>
          </p:nvPr>
        </p:nvSpPr>
        <p:spPr/>
        <p:txBody>
          <a:bodyPr/>
          <a:lstStyle/>
          <a:p>
            <a:pPr marL="0" indent="0">
              <a:buNone/>
            </a:pPr>
            <a:r>
              <a:rPr lang="tr-TR"/>
              <a:t>  </a:t>
            </a:r>
          </a:p>
          <a:p>
            <a:r>
              <a:rPr lang="tr-TR" b="1"/>
              <a:t>Genetik</a:t>
            </a:r>
            <a:r>
              <a:rPr lang="tr-TR"/>
              <a:t> : Atopi , Bronş hiperreaktivitesi </a:t>
            </a:r>
          </a:p>
          <a:p>
            <a:r>
              <a:rPr lang="tr-TR" b="1"/>
              <a:t>Cinsiyet</a:t>
            </a:r>
            <a:r>
              <a:rPr lang="tr-TR"/>
              <a:t> </a:t>
            </a:r>
          </a:p>
          <a:p>
            <a:r>
              <a:rPr lang="tr-TR" b="1"/>
              <a:t>Obezite</a:t>
            </a:r>
          </a:p>
          <a:p>
            <a:r>
              <a:rPr lang="tr-TR" b="1"/>
              <a:t>Epigenetik</a:t>
            </a:r>
            <a:r>
              <a:rPr lang="tr-TR">
                <a:effectLst/>
              </a:rPr>
              <a:t> ¹</a:t>
            </a:r>
            <a:endParaRPr lang="tr-TR"/>
          </a:p>
        </p:txBody>
      </p:sp>
      <p:sp>
        <p:nvSpPr>
          <p:cNvPr id="4" name="Metin kutusu 3">
            <a:extLst>
              <a:ext uri="{FF2B5EF4-FFF2-40B4-BE49-F238E27FC236}">
                <a16:creationId xmlns:a16="http://schemas.microsoft.com/office/drawing/2014/main" id="{A3CD5453-DABA-6FAB-6560-1F282548C9D8}"/>
              </a:ext>
            </a:extLst>
          </p:cNvPr>
          <p:cNvSpPr txBox="1"/>
          <p:nvPr/>
        </p:nvSpPr>
        <p:spPr>
          <a:xfrm>
            <a:off x="679650" y="5199869"/>
            <a:ext cx="11370665" cy="923330"/>
          </a:xfrm>
          <a:prstGeom prst="rect">
            <a:avLst/>
          </a:prstGeom>
          <a:noFill/>
        </p:spPr>
        <p:txBody>
          <a:bodyPr wrap="square" rtlCol="0">
            <a:spAutoFit/>
          </a:bodyPr>
          <a:lstStyle/>
          <a:p>
            <a:pPr algn="l"/>
            <a:r>
              <a:rPr lang="tr-TR" b="1"/>
              <a:t>Cinsiyet</a:t>
            </a:r>
            <a:r>
              <a:rPr lang="tr-TR"/>
              <a:t> ( Çocuklukta E  , Erişkinde K ) </a:t>
            </a:r>
          </a:p>
          <a:p>
            <a:pPr algn="l"/>
            <a:r>
              <a:rPr lang="tr-TR" b="1"/>
              <a:t>Epigenetik</a:t>
            </a:r>
            <a:r>
              <a:rPr lang="tr-TR">
                <a:effectLst/>
              </a:rPr>
              <a:t> ¹: </a:t>
            </a:r>
            <a:r>
              <a:rPr lang="tr-TR" b="1" i="0">
                <a:solidFill>
                  <a:srgbClr val="4D5156"/>
                </a:solidFill>
                <a:effectLst/>
                <a:latin typeface="Roboto" panose="02000000000000000000" pitchFamily="2" charset="0"/>
              </a:rPr>
              <a:t> </a:t>
            </a:r>
            <a:r>
              <a:rPr lang="tr-TR" i="0">
                <a:effectLst/>
              </a:rPr>
              <a:t>Gen ifadesini etkileyen kimyasal değişikliklerle ilgilenen bilim dalıdır.</a:t>
            </a:r>
          </a:p>
          <a:p>
            <a:pPr algn="l"/>
            <a:r>
              <a:rPr lang="tr-TR" b="0" i="0">
                <a:effectLst/>
              </a:rPr>
              <a:t> Sigara , radyasyona ya da zehirli maddelere maruz kalmak gibi etkenler, genlerde kimyasal değişikliklere yol açabilir</a:t>
            </a:r>
            <a:endParaRPr lang="tr-TR"/>
          </a:p>
        </p:txBody>
      </p:sp>
    </p:spTree>
    <p:extLst>
      <p:ext uri="{BB962C8B-B14F-4D97-AF65-F5344CB8AC3E}">
        <p14:creationId xmlns:p14="http://schemas.microsoft.com/office/powerpoint/2010/main" val="4676392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62</Slides>
  <Notes>3</Notes>
  <HiddenSlides>0</HiddenSlides>
  <ScaleCrop>false</ScaleCrop>
  <HeadingPairs>
    <vt:vector size="4" baseType="variant">
      <vt:variant>
        <vt:lpstr>Tema</vt:lpstr>
      </vt:variant>
      <vt:variant>
        <vt:i4>1</vt:i4>
      </vt:variant>
      <vt:variant>
        <vt:lpstr>Slayt Başlıkları</vt:lpstr>
      </vt:variant>
      <vt:variant>
        <vt:i4>62</vt:i4>
      </vt:variant>
    </vt:vector>
  </HeadingPairs>
  <TitlesOfParts>
    <vt:vector size="63" baseType="lpstr">
      <vt:lpstr>Office Teması</vt:lpstr>
      <vt:lpstr>BİRİNCİ BASAMAKTA ASTIMA YAKLAŞIM</vt:lpstr>
      <vt:lpstr>AMAÇLAR </vt:lpstr>
      <vt:lpstr>HEDEFLER</vt:lpstr>
      <vt:lpstr>SUNUM PLANI</vt:lpstr>
      <vt:lpstr>ASTIM TANIMI </vt:lpstr>
      <vt:lpstr>EPİDEMİYOLOJİ </vt:lpstr>
      <vt:lpstr>PATOFİZYOLOJİ</vt:lpstr>
      <vt:lpstr>Astım Krizinde Hava yolu </vt:lpstr>
      <vt:lpstr>A.KiŞİSEL RİSK FAKTÖRLERİ </vt:lpstr>
      <vt:lpstr>ÇEVRESEL RİSK FAKTÖRLERİ </vt:lpstr>
      <vt:lpstr>TETİKLEYİCİLER ( spesifik = allerjenler / Non spesifik ) </vt:lpstr>
      <vt:lpstr>SEMPTOMLAR</vt:lpstr>
      <vt:lpstr>Astım Tanısından Uzaklaştıran Semptomlar</vt:lpstr>
      <vt:lpstr>FİZİK MUAYENE </vt:lpstr>
      <vt:lpstr>FİZİK MUAYENE</vt:lpstr>
      <vt:lpstr>OBJEKTİF ÖLÇÜMLER</vt:lpstr>
      <vt:lpstr>Solunum Fonksiyon Testleri </vt:lpstr>
      <vt:lpstr>SPİROMETRİ </vt:lpstr>
      <vt:lpstr>PowerPoint Sunusu</vt:lpstr>
      <vt:lpstr>PowerPoint Sunusu</vt:lpstr>
      <vt:lpstr>REVERZİBİLİTE TESTİ </vt:lpstr>
      <vt:lpstr>PEF METRE </vt:lpstr>
      <vt:lpstr>PowerPoint Sunusu</vt:lpstr>
      <vt:lpstr>LABORATUVAR</vt:lpstr>
      <vt:lpstr>Akciğer Radyolojisi</vt:lpstr>
      <vt:lpstr>Ayırıcı Tanı</vt:lpstr>
      <vt:lpstr>Astım Tedavisi Almakta Olan Hastada Semptom Kontrol Durumu¹.</vt:lpstr>
      <vt:lpstr>Astım Prognozunu  Olumsuz Etkileyen Risk Faktörler¹.</vt:lpstr>
      <vt:lpstr>A - Astım atağı için risk faktörleri : </vt:lpstr>
      <vt:lpstr>B-Kalıcı hava akımı kısıtlılığı risk faktörleri</vt:lpstr>
      <vt:lpstr>C- İlaç yan etki gelişimi için risk faktörleri : </vt:lpstr>
      <vt:lpstr>Komorbiditelerin değerlendirilmesi; </vt:lpstr>
      <vt:lpstr>Fatal astım riski taşıyan durumlar</vt:lpstr>
      <vt:lpstr>Tedavi Programı¹</vt:lpstr>
      <vt:lpstr>Astımda Farmakolojik Tedavi Yaklaşımı¹</vt:lpstr>
      <vt:lpstr>PowerPoint Sunusu</vt:lpstr>
      <vt:lpstr>GINA  </vt:lpstr>
      <vt:lpstr>GINA - ASTIM TEDAVİ HEDEFLERİ </vt:lpstr>
      <vt:lpstr>GINA 2023</vt:lpstr>
      <vt:lpstr>Astımın uzun dönemdeki tedavinin planlanması ve izlenmesi döngüsü. </vt:lpstr>
      <vt:lpstr>PowerPoint Sunusu</vt:lpstr>
      <vt:lpstr>PowerPoint Sunusu</vt:lpstr>
      <vt:lpstr>PowerPoint Sunusu</vt:lpstr>
      <vt:lpstr>ASTIM BASAMAK TEDAVİSİ</vt:lpstr>
      <vt:lpstr>ASTIM HASTASINDA İZLEME SIKLIĞI</vt:lpstr>
      <vt:lpstr>ASTIM ATAK TEDAVİSİ </vt:lpstr>
      <vt:lpstr>1. Atak şiddetini değerlendirme </vt:lpstr>
      <vt:lpstr>ASTIM SEVK KRİTERLERİ¹ Ölüm riskine işaret eden risk faktörleri</vt:lpstr>
      <vt:lpstr>ASTIM SEVK KRİTERLERİ¹</vt:lpstr>
      <vt:lpstr>Astımda Atak Şiddeti Sınıflaması</vt:lpstr>
      <vt:lpstr>ASTIM HASTASINDA İLAÇ UYUMU TAKİBİ VE EĞİTİM PLANI</vt:lpstr>
      <vt:lpstr>Tedaviye uyumun değerlendirilmesi;</vt:lpstr>
      <vt:lpstr>İnhaler cihaz kullanımının değerlendirilmesi;</vt:lpstr>
      <vt:lpstr>Tetikleyiciler ve korunma önlemlerinin gözden geçirilmesi;</vt:lpstr>
      <vt:lpstr> Non-Farmakolojik Tedavi</vt:lpstr>
      <vt:lpstr>Astımlı Hastada Non-Farmakolojik Tedavi</vt:lpstr>
      <vt:lpstr>ASTIM  TANILI HASTALARA  YAŞAM TARZI DEĞİŞİKLİĞİ ÖNERİLERİ</vt:lpstr>
      <vt:lpstr>PowerPoint Sunusu</vt:lpstr>
      <vt:lpstr>PowerPoint Sunusu</vt:lpstr>
      <vt:lpstr>PowerPoint Sunusu</vt:lpstr>
      <vt:lpstr>PowerPoint Sunusu</vt:lpstr>
      <vt:lpstr>kaynaklar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BİRİNCİ BASAMAKTA ASTIMA YAKLAŞIM</dc:title>
  <dc:creator>tabletexceltr@hotmail.com</dc:creator>
  <cp:lastModifiedBy>tabletexceltr@hotmail.com</cp:lastModifiedBy>
  <cp:revision>16</cp:revision>
  <dcterms:created xsi:type="dcterms:W3CDTF">2023-08-18T12:13:19Z</dcterms:created>
  <dcterms:modified xsi:type="dcterms:W3CDTF">2023-09-06T09:20:59Z</dcterms:modified>
</cp:coreProperties>
</file>