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1" r:id="rId39"/>
    <p:sldId id="293"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2" d="100"/>
          <a:sy n="72"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8E7E30-3E73-4DD3-9FDD-B78EB385AB6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F3ED056-9D06-40A8-A951-7528AF99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C9BE3EF-B2DD-49CC-AB7D-F837817DDF9B}"/>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411AF3C3-DDA4-4C4C-B7C7-B732514FB1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7066B9-6E48-4CEC-82E0-1E6177F3801C}"/>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389938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6AA77D-FE8F-4941-853B-4679B5CDD49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7CD6168-CD37-4F91-9FBA-FF23049C9AA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95B7BA-C97C-4273-9CA4-9899C399D079}"/>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E823D11A-D575-4DFC-8065-FF930AEB08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E987A1-10A2-4A4C-93BD-EC34FFB64B11}"/>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19808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D196F84-D5F7-434B-8E19-084973FA006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A7BA104-112D-420F-94B8-E569D6B1FD2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B3211-1E53-4E7E-91CB-C08BBA9B4734}"/>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E83362DF-1F90-4288-B87A-019EC1E9E0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A0E1A7-A32A-41F4-960C-86BA3A48BD80}"/>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361739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63F303-6C54-439C-9A07-3DD97A644E5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EAA5357-280C-4B45-8AD1-14ECF2BB59A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05DDB53-2723-40B7-AB04-9F518AFC63C0}"/>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1DC1F5AB-C5B2-4F4C-9515-A5C79A4341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DC1838-5464-402E-B752-16D1A3F616C5}"/>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305027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620FD3-E698-4D1A-BAF5-14326835DF8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97EE63F-09CE-40E0-9A3A-6D29FC908A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83005D1-F84E-4849-A25E-8D27DED8EDF9}"/>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AB4D5ECB-FE18-4C35-87D2-40AE5B8DE7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963927-5388-4C89-95CD-91EB73370244}"/>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25187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008820-72A1-498F-8375-DA7CD1DD1FC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310B7E-8FC5-4003-A196-47539187442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0C60732-180C-4932-A226-829887E351E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1490D7D-E725-4A97-BD5C-CAAA5C58542E}"/>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6" name="Alt Bilgi Yer Tutucusu 5">
            <a:extLst>
              <a:ext uri="{FF2B5EF4-FFF2-40B4-BE49-F238E27FC236}">
                <a16:creationId xmlns:a16="http://schemas.microsoft.com/office/drawing/2014/main" id="{A4208783-10F3-4A5A-94E8-9F0A324BDB2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3D1213D-C9D0-4F58-ADD0-C54EC5E48E55}"/>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2204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4C8E7-17DE-40DB-BAAF-15191E2307A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4257A6E-E142-4AFD-B4A9-2AFC1F212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E094BEC-DD51-484A-AA13-01E8CCC25B8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83B970A-4FF1-43E3-8DEB-445AA78511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D3148B1-3144-4F74-982A-4D21CD6F7E6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F8F70E0-356A-497A-915B-425C9411FAE6}"/>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8" name="Alt Bilgi Yer Tutucusu 7">
            <a:extLst>
              <a:ext uri="{FF2B5EF4-FFF2-40B4-BE49-F238E27FC236}">
                <a16:creationId xmlns:a16="http://schemas.microsoft.com/office/drawing/2014/main" id="{8DA99260-6198-487B-81E9-A7446E795A5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EEF879F-3B73-42A0-A355-CB4EFA10DC32}"/>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220070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7B12DC-9C12-4CB0-B2F0-2856E3D9E6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D335DAB-0D8B-4E59-9E65-28219E4CD72E}"/>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4" name="Alt Bilgi Yer Tutucusu 3">
            <a:extLst>
              <a:ext uri="{FF2B5EF4-FFF2-40B4-BE49-F238E27FC236}">
                <a16:creationId xmlns:a16="http://schemas.microsoft.com/office/drawing/2014/main" id="{D27E7402-D614-4493-9E59-17717EB62E6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188EFF9-D997-46BA-A879-F980925B8BA6}"/>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150507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A1A579C-450C-4304-A9E7-C569C14C682E}"/>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3" name="Alt Bilgi Yer Tutucusu 2">
            <a:extLst>
              <a:ext uri="{FF2B5EF4-FFF2-40B4-BE49-F238E27FC236}">
                <a16:creationId xmlns:a16="http://schemas.microsoft.com/office/drawing/2014/main" id="{BAEC1A9E-1BDF-4802-9EA9-8F6C499EFFA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8F67679-B534-410E-A8BD-3213C5D26254}"/>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390937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74882-EE00-4D58-BB5F-D95B111AFB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3AAFE4-8040-4BA3-B9F5-390B42366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B0EBED2-5216-4AFC-90E0-84246A9FA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EDE7CAD-6B28-4A70-8BB5-D05BF4D69ED4}"/>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6" name="Alt Bilgi Yer Tutucusu 5">
            <a:extLst>
              <a:ext uri="{FF2B5EF4-FFF2-40B4-BE49-F238E27FC236}">
                <a16:creationId xmlns:a16="http://schemas.microsoft.com/office/drawing/2014/main" id="{E6A6D101-77ED-48AC-8449-EE17D157B7E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B79F20-A9F7-4EDC-8A08-929EDFE4B99E}"/>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160211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6E8BF-1DCA-49E1-AC18-A582399EFC7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E6A125E-88BF-4C6C-8CF6-6353128F9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CAAD121-D3CA-46FC-8CAD-740C8F047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DA6F121-DCBE-41AF-9C78-6C8455E3F7A0}"/>
              </a:ext>
            </a:extLst>
          </p:cNvPr>
          <p:cNvSpPr>
            <a:spLocks noGrp="1"/>
          </p:cNvSpPr>
          <p:nvPr>
            <p:ph type="dt" sz="half" idx="10"/>
          </p:nvPr>
        </p:nvSpPr>
        <p:spPr/>
        <p:txBody>
          <a:bodyPr/>
          <a:lstStyle/>
          <a:p>
            <a:fld id="{F6C0DCCC-058D-4ED9-B67E-266AC2A198D6}" type="datetimeFigureOut">
              <a:rPr lang="tr-TR" smtClean="0"/>
              <a:t>4.01.2022</a:t>
            </a:fld>
            <a:endParaRPr lang="tr-TR"/>
          </a:p>
        </p:txBody>
      </p:sp>
      <p:sp>
        <p:nvSpPr>
          <p:cNvPr id="6" name="Alt Bilgi Yer Tutucusu 5">
            <a:extLst>
              <a:ext uri="{FF2B5EF4-FFF2-40B4-BE49-F238E27FC236}">
                <a16:creationId xmlns:a16="http://schemas.microsoft.com/office/drawing/2014/main" id="{6581A384-B8FB-46BD-AD3D-8512FC6458B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B1106D2-6D01-4BCE-B8A1-527C6945BE7D}"/>
              </a:ext>
            </a:extLst>
          </p:cNvPr>
          <p:cNvSpPr>
            <a:spLocks noGrp="1"/>
          </p:cNvSpPr>
          <p:nvPr>
            <p:ph type="sldNum" sz="quarter" idx="12"/>
          </p:nvPr>
        </p:nvSpPr>
        <p:spPr/>
        <p:txBody>
          <a:bodyPr/>
          <a:lstStyle/>
          <a:p>
            <a:fld id="{0E089990-B719-4944-BDF7-2AE1BBD0B9E1}" type="slidenum">
              <a:rPr lang="tr-TR" smtClean="0"/>
              <a:t>‹#›</a:t>
            </a:fld>
            <a:endParaRPr lang="tr-TR"/>
          </a:p>
        </p:txBody>
      </p:sp>
    </p:spTree>
    <p:extLst>
      <p:ext uri="{BB962C8B-B14F-4D97-AF65-F5344CB8AC3E}">
        <p14:creationId xmlns:p14="http://schemas.microsoft.com/office/powerpoint/2010/main" val="77795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6A9E656-68F3-4C6A-B2CA-C5FCC7F04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18C4F2D-012E-4AE0-A902-DFC7F9C5F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C5DC01-1656-4831-A491-F1D94E756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0DCCC-058D-4ED9-B67E-266AC2A198D6}" type="datetimeFigureOut">
              <a:rPr lang="tr-TR" smtClean="0"/>
              <a:t>4.01.2022</a:t>
            </a:fld>
            <a:endParaRPr lang="tr-TR"/>
          </a:p>
        </p:txBody>
      </p:sp>
      <p:sp>
        <p:nvSpPr>
          <p:cNvPr id="5" name="Alt Bilgi Yer Tutucusu 4">
            <a:extLst>
              <a:ext uri="{FF2B5EF4-FFF2-40B4-BE49-F238E27FC236}">
                <a16:creationId xmlns:a16="http://schemas.microsoft.com/office/drawing/2014/main" id="{1ACD0910-B1B2-4DEA-923D-91D2AE23D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57B001D-63C2-46A8-9E1C-8203F6740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89990-B719-4944-BDF7-2AE1BBD0B9E1}" type="slidenum">
              <a:rPr lang="tr-TR" smtClean="0"/>
              <a:t>‹#›</a:t>
            </a:fld>
            <a:endParaRPr lang="tr-TR"/>
          </a:p>
        </p:txBody>
      </p:sp>
    </p:spTree>
    <p:extLst>
      <p:ext uri="{BB962C8B-B14F-4D97-AF65-F5344CB8AC3E}">
        <p14:creationId xmlns:p14="http://schemas.microsoft.com/office/powerpoint/2010/main" val="300350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iencedirect.com/topics/medicine-and-dentistry/beta-adrenergic-receptor-blocking-ag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3D08E99-1C3A-419C-AFBC-E8122922479C}"/>
              </a:ext>
            </a:extLst>
          </p:cNvPr>
          <p:cNvPicPr>
            <a:picLocks noChangeAspect="1"/>
          </p:cNvPicPr>
          <p:nvPr/>
        </p:nvPicPr>
        <p:blipFill>
          <a:blip r:embed="rId2"/>
          <a:stretch>
            <a:fillRect/>
          </a:stretch>
        </p:blipFill>
        <p:spPr>
          <a:xfrm>
            <a:off x="1420838" y="998806"/>
            <a:ext cx="9298744" cy="4965896"/>
          </a:xfrm>
          <a:prstGeom prst="rect">
            <a:avLst/>
          </a:prstGeom>
        </p:spPr>
      </p:pic>
    </p:spTree>
    <p:extLst>
      <p:ext uri="{BB962C8B-B14F-4D97-AF65-F5344CB8AC3E}">
        <p14:creationId xmlns:p14="http://schemas.microsoft.com/office/powerpoint/2010/main" val="296342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FB152-DE82-4C0D-A18C-E241D0DA0C92}"/>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B81808CA-3D7B-4450-A9BF-2DBEB37533A7}"/>
              </a:ext>
            </a:extLst>
          </p:cNvPr>
          <p:cNvSpPr>
            <a:spLocks noGrp="1"/>
          </p:cNvSpPr>
          <p:nvPr>
            <p:ph idx="1"/>
          </p:nvPr>
        </p:nvSpPr>
        <p:spPr/>
        <p:txBody>
          <a:bodyPr>
            <a:normAutofit/>
          </a:bodyPr>
          <a:lstStyle/>
          <a:p>
            <a:pPr marL="0" indent="0">
              <a:buNone/>
            </a:pPr>
            <a:r>
              <a:rPr lang="tr-TR" sz="2400">
                <a:latin typeface="Times New Roman" panose="02020603050405020304" pitchFamily="18" charset="0"/>
                <a:cs typeface="Times New Roman" panose="02020603050405020304" pitchFamily="18" charset="0"/>
              </a:rPr>
              <a:t>2.2 Elde edilen bilgiler</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Klinik durum ve uygulanan tedavi ile ilgili bilgiler, hastaların poliklinik ziyaretlerinde doktorlar tarafından tutulan kayıt defterinden elde edildi.</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Çalışmaya alınan hastalara ilişkin aşağıdaki bilgiler doktorlar tarafından doldurulan anketlerden elde edilmiştir: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40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A0550-6C59-4059-841B-0DB209C9DA85}"/>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3F3A4DD1-D08C-464E-AEED-C2A7A58EA13A}"/>
              </a:ext>
            </a:extLst>
          </p:cNvPr>
          <p:cNvSpPr>
            <a:spLocks noGrp="1"/>
          </p:cNvSpPr>
          <p:nvPr>
            <p:ph idx="1"/>
          </p:nvPr>
        </p:nvSpPr>
        <p:spPr/>
        <p:txBody>
          <a:bodyPr>
            <a:normAutofit/>
          </a:bodyPr>
          <a:lstStyle/>
          <a:p>
            <a:r>
              <a:rPr lang="tr-TR"/>
              <a:t>a) </a:t>
            </a:r>
            <a:r>
              <a:rPr lang="tr-TR" sz="2400">
                <a:solidFill>
                  <a:srgbClr val="252525"/>
                </a:solidFill>
                <a:latin typeface="Times New Roman" panose="02020603050405020304" pitchFamily="18" charset="0"/>
                <a:cs typeface="Times New Roman" panose="02020603050405020304" pitchFamily="18" charset="0"/>
              </a:rPr>
              <a:t>D</a:t>
            </a:r>
            <a:r>
              <a:rPr lang="da-DK" sz="2400" b="0" i="0">
                <a:solidFill>
                  <a:srgbClr val="252525"/>
                </a:solidFill>
                <a:effectLst/>
                <a:latin typeface="Times New Roman" panose="02020603050405020304" pitchFamily="18" charset="0"/>
                <a:cs typeface="Times New Roman" panose="02020603050405020304" pitchFamily="18" charset="0"/>
              </a:rPr>
              <a:t>emografik veriler ve klinik durum</a:t>
            </a:r>
            <a:r>
              <a:rPr lang="tr-TR" sz="2400" b="0" i="0">
                <a:solidFill>
                  <a:srgbClr val="252525"/>
                </a:solidFill>
                <a:effectLst/>
                <a:latin typeface="Times New Roman" panose="02020603050405020304" pitchFamily="18" charset="0"/>
                <a:cs typeface="Times New Roman" panose="02020603050405020304" pitchFamily="18" charset="0"/>
              </a:rPr>
              <a:t>: Yaş, cinsiyet, şehir/kasaba, boy, kilo, beden kitle indeksi (BMI), kalp hızı, sistolik ve diyastolik kan basıncı (BP), BP genliği ve ortalama BP, pulmoner konjesyon varlığı, periferal ödem, hepatomegali, juguler venöz dolgunluk, 3. kalp sesi </a:t>
            </a:r>
          </a:p>
          <a:p>
            <a:r>
              <a:rPr lang="tr-TR" sz="2400">
                <a:solidFill>
                  <a:srgbClr val="252525"/>
                </a:solidFill>
                <a:latin typeface="Times New Roman" panose="02020603050405020304" pitchFamily="18" charset="0"/>
                <a:cs typeface="Times New Roman" panose="02020603050405020304" pitchFamily="18" charset="0"/>
              </a:rPr>
              <a:t>b) KY tanısı: KY tanısından beri geçen süre, LVEF (değerlendirmede kullanılan yöntemle), KY etiyoloji, KY semptomları (NYHA’nın sınıflamasına göre), potansiyel anjina semptomları ( canadian cardıovascular society sınıflamasına göre)</a:t>
            </a:r>
          </a:p>
          <a:p>
            <a:r>
              <a:rPr lang="tr-TR" sz="2400">
                <a:solidFill>
                  <a:srgbClr val="252525"/>
                </a:solidFill>
                <a:latin typeface="Times New Roman" panose="02020603050405020304" pitchFamily="18" charset="0"/>
                <a:cs typeface="Times New Roman" panose="02020603050405020304" pitchFamily="18" charset="0"/>
              </a:rPr>
              <a:t>c)Komorbidite ve alışkanlıklar: G</a:t>
            </a:r>
            <a:r>
              <a:rPr lang="tr-TR" sz="2400" b="0" i="0">
                <a:solidFill>
                  <a:srgbClr val="252525"/>
                </a:solidFill>
                <a:effectLst/>
                <a:latin typeface="Times New Roman" panose="02020603050405020304" pitchFamily="18" charset="0"/>
                <a:cs typeface="Times New Roman" panose="02020603050405020304" pitchFamily="18" charset="0"/>
              </a:rPr>
              <a:t>eçirilmiş MI, HT, geçirilmiş inme ve/veya TİA, DM, intermittan kladikasyo, tiroid fonksiyon bozukluğu, böbrek fonksiyon bozukluğu, atriyal fibrilasyon, kanser, KOAH, alkol tüketimi ve sigara</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9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AC6D8-D530-4936-8F23-BED0E0B3E458}"/>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E5F78647-62AE-4A03-AEB2-4FEBE801CB6D}"/>
              </a:ext>
            </a:extLst>
          </p:cNvPr>
          <p:cNvSpPr>
            <a:spLocks noGrp="1"/>
          </p:cNvSpPr>
          <p:nvPr>
            <p:ph idx="1"/>
          </p:nvPr>
        </p:nvSpPr>
        <p:spPr/>
        <p:txBody>
          <a:bodyPr>
            <a:normAutofit/>
          </a:bodyPr>
          <a:lstStyle/>
          <a:p>
            <a:r>
              <a:rPr lang="tr-TR" sz="2400">
                <a:latin typeface="Times New Roman" panose="02020603050405020304" pitchFamily="18" charset="0"/>
                <a:cs typeface="Times New Roman" panose="02020603050405020304" pitchFamily="18" charset="0"/>
              </a:rPr>
              <a:t>d) </a:t>
            </a:r>
            <a:r>
              <a:rPr lang="tr-TR" sz="2400">
                <a:solidFill>
                  <a:srgbClr val="252525"/>
                </a:solidFill>
                <a:latin typeface="Times New Roman" panose="02020603050405020304" pitchFamily="18" charset="0"/>
                <a:cs typeface="Times New Roman" panose="02020603050405020304" pitchFamily="18" charset="0"/>
              </a:rPr>
              <a:t>Ö</a:t>
            </a:r>
            <a:r>
              <a:rPr lang="tr-TR" sz="2400" b="0" i="0">
                <a:solidFill>
                  <a:srgbClr val="252525"/>
                </a:solidFill>
                <a:effectLst/>
                <a:latin typeface="Times New Roman" panose="02020603050405020304" pitchFamily="18" charset="0"/>
                <a:cs typeface="Times New Roman" panose="02020603050405020304" pitchFamily="18" charset="0"/>
              </a:rPr>
              <a:t>nceki 12 ay içinde gerçekleştirilen teşhis prosedürleri: Dinlenim EKG’si, PAAC, ekokardiyografi, ventrikülografi, sintigrafi, natriüretik peptitler, EKG egzersiz testi, koroner anjiografi, kardiyopulmoner egzersiz testi ve invazif hemodinamik ölçümler</a:t>
            </a:r>
          </a:p>
          <a:p>
            <a:r>
              <a:rPr lang="tr-TR" sz="2400">
                <a:solidFill>
                  <a:srgbClr val="252525"/>
                </a:solidFill>
                <a:latin typeface="Times New Roman" panose="02020603050405020304" pitchFamily="18" charset="0"/>
                <a:cs typeface="Times New Roman" panose="02020603050405020304" pitchFamily="18" charset="0"/>
              </a:rPr>
              <a:t>e) Uygulamalı farmakoterapi: ACE ihibitör, ARB, mineralokartikoid reseptör blokerleri (MRA), </a:t>
            </a:r>
            <a:r>
              <a:rPr lang="el-GR" sz="1600" b="0" i="0">
                <a:solidFill>
                  <a:srgbClr val="2E2E2E"/>
                </a:solidFill>
                <a:effectLst/>
                <a:latin typeface="Times New Roman" panose="02020603050405020304" pitchFamily="18" charset="0"/>
                <a:cs typeface="Times New Roman" panose="02020603050405020304" pitchFamily="18" charset="0"/>
              </a:rPr>
              <a:t> </a:t>
            </a:r>
            <a:r>
              <a:rPr lang="el-GR" sz="2400" b="0" i="0">
                <a:effectLst/>
                <a:latin typeface="Times New Roman" panose="02020603050405020304" pitchFamily="18" charset="0"/>
                <a:cs typeface="Times New Roman" panose="02020603050405020304" pitchFamily="18" charset="0"/>
                <a:hlinkClick r:id="rId2" tooltip="Learn more about Beta Adrenergic Receptor Blocking Agent from ScienceDirect's AI-generated Topic Pages">
                  <a:extLst>
                    <a:ext uri="{A12FA001-AC4F-418D-AE19-62706E023703}">
                      <ahyp:hlinkClr xmlns:ahyp="http://schemas.microsoft.com/office/drawing/2018/hyperlinkcolor" val="tx"/>
                    </a:ext>
                  </a:extLst>
                </a:hlinkClick>
              </a:rPr>
              <a:t>β</a:t>
            </a:r>
            <a:r>
              <a:rPr lang="tr-TR" sz="2400">
                <a:solidFill>
                  <a:srgbClr val="252525"/>
                </a:solidFill>
                <a:latin typeface="Times New Roman" panose="02020603050405020304" pitchFamily="18" charset="0"/>
                <a:cs typeface="Times New Roman" panose="02020603050405020304" pitchFamily="18" charset="0"/>
              </a:rPr>
              <a:t>-bloker, KKB ( dihidropiridin/ non- dihidropiridin), diüretikler (loop - tiazid), digoksin, nitrat, dihidralazin, statin ve antiplatelet ilaç</a:t>
            </a:r>
          </a:p>
          <a:p>
            <a:r>
              <a:rPr lang="tr-TR" sz="2400">
                <a:solidFill>
                  <a:srgbClr val="252525"/>
                </a:solidFill>
                <a:latin typeface="Times New Roman" panose="02020603050405020304" pitchFamily="18" charset="0"/>
                <a:cs typeface="Times New Roman" panose="02020603050405020304" pitchFamily="18" charset="0"/>
              </a:rPr>
              <a:t>f)</a:t>
            </a:r>
            <a:r>
              <a:rPr lang="tr-TR" sz="2400" b="0" i="0">
                <a:solidFill>
                  <a:srgbClr val="252525"/>
                </a:solidFill>
                <a:effectLst/>
                <a:latin typeface="Times New Roman" panose="02020603050405020304" pitchFamily="18" charset="0"/>
                <a:cs typeface="Times New Roman" panose="02020603050405020304" pitchFamily="18" charset="0"/>
              </a:rPr>
              <a:t> </a:t>
            </a:r>
            <a:r>
              <a:rPr lang="tr-TR" sz="2400">
                <a:solidFill>
                  <a:srgbClr val="252525"/>
                </a:solidFill>
                <a:latin typeface="Times New Roman" panose="02020603050405020304" pitchFamily="18" charset="0"/>
                <a:cs typeface="Times New Roman" panose="02020603050405020304" pitchFamily="18" charset="0"/>
              </a:rPr>
              <a:t>Ö</a:t>
            </a:r>
            <a:r>
              <a:rPr lang="tr-TR" sz="2400" b="0" i="0">
                <a:solidFill>
                  <a:srgbClr val="252525"/>
                </a:solidFill>
                <a:effectLst/>
                <a:latin typeface="Times New Roman" panose="02020603050405020304" pitchFamily="18" charset="0"/>
                <a:cs typeface="Times New Roman" panose="02020603050405020304" pitchFamily="18" charset="0"/>
              </a:rPr>
              <a:t>nceki invaziv terapötik prosedürler ve cihazlar : perkütan koroner girişim (PCI), koroner bypass (CABG), supraventriküler aritmi ablasyonu, ventriküler aritmi ablasyonu, implante edilebilir kardiyoverter defibrilatör (ICD), kardiyak resenkronizasyon tedavisi (CRT), pacemaker (PM)</a:t>
            </a:r>
          </a:p>
        </p:txBody>
      </p:sp>
    </p:spTree>
    <p:extLst>
      <p:ext uri="{BB962C8B-B14F-4D97-AF65-F5344CB8AC3E}">
        <p14:creationId xmlns:p14="http://schemas.microsoft.com/office/powerpoint/2010/main" val="70215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0C0E7-6666-4CBD-8BFA-6B4A6901AF7F}"/>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99B95EB7-BB3F-48B9-8598-955EC7EF62C2}"/>
              </a:ext>
            </a:extLst>
          </p:cNvPr>
          <p:cNvSpPr>
            <a:spLocks noGrp="1"/>
          </p:cNvSpPr>
          <p:nvPr>
            <p:ph idx="1"/>
          </p:nvPr>
        </p:nvSpPr>
        <p:spPr/>
        <p:txBody>
          <a:bodyPr>
            <a:normAutofit/>
          </a:bodyPr>
          <a:lstStyle/>
          <a:p>
            <a:pPr marL="0" indent="0">
              <a:buNone/>
            </a:pPr>
            <a:r>
              <a:rPr lang="tr-TR" sz="2400">
                <a:latin typeface="Times New Roman" panose="02020603050405020304" pitchFamily="18" charset="0"/>
                <a:cs typeface="Times New Roman" panose="02020603050405020304" pitchFamily="18" charset="0"/>
              </a:rPr>
              <a:t>2.3 İstatistiksel analiz </a:t>
            </a:r>
          </a:p>
          <a:p>
            <a:r>
              <a:rPr lang="tr-TR" sz="2400">
                <a:latin typeface="Times New Roman" panose="02020603050405020304" pitchFamily="18" charset="0"/>
                <a:cs typeface="Times New Roman" panose="02020603050405020304" pitchFamily="18" charset="0"/>
              </a:rPr>
              <a:t>Sürekli değişkenler ortalama ± standart sapmalar veya a</a:t>
            </a:r>
            <a:r>
              <a:rPr lang="tr-TR" sz="2400" b="0" i="0">
                <a:solidFill>
                  <a:srgbClr val="252525"/>
                </a:solidFill>
                <a:effectLst/>
                <a:latin typeface="Times New Roman" panose="02020603050405020304" pitchFamily="18" charset="0"/>
                <a:cs typeface="Times New Roman" panose="02020603050405020304" pitchFamily="18" charset="0"/>
              </a:rPr>
              <a:t>lt ve üst çeyreklere sahip medyanlar</a:t>
            </a:r>
            <a:r>
              <a:rPr lang="tr-TR" sz="1600">
                <a:solidFill>
                  <a:srgbClr val="252525"/>
                </a:solidFill>
                <a:latin typeface="Roboto" panose="02000000000000000000" pitchFamily="2" charset="0"/>
                <a:cs typeface="Times New Roman" panose="02020603050405020304" pitchFamily="18" charset="0"/>
              </a:rPr>
              <a:t> </a:t>
            </a:r>
            <a:r>
              <a:rPr lang="tr-TR" sz="2400">
                <a:latin typeface="Times New Roman" panose="02020603050405020304" pitchFamily="18" charset="0"/>
                <a:cs typeface="Times New Roman" panose="02020603050405020304" pitchFamily="18" charset="0"/>
              </a:rPr>
              <a:t> olarak maksimum ve minimun değerlerle birlikte sunuldu.</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Kategorik değişkenler yüzdeli sayılarla ifade edildi.</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Gruplar arası farklılıklar, sürekli veriler için student-t testi ve kategorik veriler için </a:t>
            </a:r>
            <a:r>
              <a:rPr lang="el-GR" sz="2400" b="0" i="0">
                <a:solidFill>
                  <a:srgbClr val="252525"/>
                </a:solidFill>
                <a:effectLst/>
                <a:latin typeface="Times New Roman" panose="02020603050405020304" pitchFamily="18" charset="0"/>
                <a:cs typeface="Times New Roman" panose="02020603050405020304" pitchFamily="18" charset="0"/>
              </a:rPr>
              <a:t>χ2 </a:t>
            </a:r>
            <a:r>
              <a:rPr lang="tr-TR" sz="2400" b="0" i="0">
                <a:solidFill>
                  <a:srgbClr val="252525"/>
                </a:solidFill>
                <a:effectLst/>
                <a:latin typeface="Times New Roman" panose="02020603050405020304" pitchFamily="18" charset="0"/>
                <a:cs typeface="Times New Roman" panose="02020603050405020304" pitchFamily="18" charset="0"/>
              </a:rPr>
              <a:t>testi kullanılarak test edildi.</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nn-NO" sz="2400" b="0" i="0">
                <a:solidFill>
                  <a:srgbClr val="252525"/>
                </a:solidFill>
                <a:effectLst/>
                <a:latin typeface="Times New Roman" panose="02020603050405020304" pitchFamily="18" charset="0"/>
                <a:cs typeface="Times New Roman" panose="02020603050405020304" pitchFamily="18" charset="0"/>
              </a:rPr>
              <a:t>&lt; 0.05 p değeri istatistiksel olarak anlamlı kabul edildi.</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27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A505A6-8AC7-4961-AC9A-C76AFEEC1E80}"/>
              </a:ext>
            </a:extLst>
          </p:cNvPr>
          <p:cNvSpPr>
            <a:spLocks noGrp="1"/>
          </p:cNvSpPr>
          <p:nvPr>
            <p:ph type="title"/>
          </p:nvPr>
        </p:nvSpPr>
        <p:spPr/>
        <p:txBody>
          <a:bodyPr/>
          <a:lstStyle/>
          <a:p>
            <a:r>
              <a:rPr lang="tr-TR"/>
              <a:t>3.Bulgular</a:t>
            </a:r>
          </a:p>
        </p:txBody>
      </p:sp>
      <p:sp>
        <p:nvSpPr>
          <p:cNvPr id="3" name="İçerik Yer Tutucusu 2">
            <a:extLst>
              <a:ext uri="{FF2B5EF4-FFF2-40B4-BE49-F238E27FC236}">
                <a16:creationId xmlns:a16="http://schemas.microsoft.com/office/drawing/2014/main" id="{19F5DDEA-79E7-41AF-A514-01C99CD155F7}"/>
              </a:ext>
            </a:extLst>
          </p:cNvPr>
          <p:cNvSpPr>
            <a:spLocks noGrp="1"/>
          </p:cNvSpPr>
          <p:nvPr>
            <p:ph idx="1"/>
          </p:nvPr>
        </p:nvSpPr>
        <p:spPr/>
        <p:txBody>
          <a:bodyPr/>
          <a:lstStyle/>
          <a:p>
            <a:pPr marL="0" indent="0">
              <a:buNone/>
            </a:pPr>
            <a:r>
              <a:rPr lang="tr-TR"/>
              <a:t>3.1.Klinik özellikler:</a:t>
            </a:r>
          </a:p>
          <a:p>
            <a:endParaRPr lang="tr-TR">
              <a:solidFill>
                <a:srgbClr val="252525"/>
              </a:solidFill>
              <a:latin typeface="Roboto" panose="02000000000000000000" pitchFamily="2" charset="0"/>
            </a:endParaRPr>
          </a:p>
          <a:p>
            <a:r>
              <a:rPr lang="tr-TR">
                <a:solidFill>
                  <a:srgbClr val="252525"/>
                </a:solidFill>
                <a:latin typeface="Roboto" panose="02000000000000000000" pitchFamily="2" charset="0"/>
              </a:rPr>
              <a:t>Ç</a:t>
            </a:r>
            <a:r>
              <a:rPr lang="tr-TR" b="0" i="0">
                <a:solidFill>
                  <a:srgbClr val="252525"/>
                </a:solidFill>
                <a:effectLst/>
                <a:latin typeface="Roboto" panose="02000000000000000000" pitchFamily="2" charset="0"/>
              </a:rPr>
              <a:t>alışma, HFREF'li 5563 hastayı içeriyordu.</a:t>
            </a:r>
          </a:p>
          <a:p>
            <a:endParaRPr lang="tr-TR" b="0" i="0">
              <a:solidFill>
                <a:srgbClr val="252525"/>
              </a:solidFill>
              <a:effectLst/>
              <a:latin typeface="Roboto" panose="02000000000000000000" pitchFamily="2" charset="0"/>
            </a:endParaRPr>
          </a:p>
          <a:p>
            <a:r>
              <a:rPr lang="tr-TR" b="0" i="0">
                <a:solidFill>
                  <a:srgbClr val="252525"/>
                </a:solidFill>
                <a:effectLst/>
                <a:latin typeface="Roboto" panose="02000000000000000000" pitchFamily="2" charset="0"/>
              </a:rPr>
              <a:t>3394 hasta kardiyologlar tarafından tedavi edildi.</a:t>
            </a:r>
          </a:p>
          <a:p>
            <a:endParaRPr lang="tr-TR">
              <a:solidFill>
                <a:srgbClr val="252525"/>
              </a:solidFill>
              <a:latin typeface="Roboto" panose="02000000000000000000" pitchFamily="2" charset="0"/>
            </a:endParaRPr>
          </a:p>
          <a:p>
            <a:r>
              <a:rPr lang="tr-TR">
                <a:solidFill>
                  <a:srgbClr val="252525"/>
                </a:solidFill>
                <a:latin typeface="Roboto" panose="02000000000000000000" pitchFamily="2" charset="0"/>
              </a:rPr>
              <a:t>2169 hasta GP’ler tarafından tedavi edildi. </a:t>
            </a:r>
            <a:endParaRPr lang="tr-TR"/>
          </a:p>
        </p:txBody>
      </p:sp>
    </p:spTree>
    <p:extLst>
      <p:ext uri="{BB962C8B-B14F-4D97-AF65-F5344CB8AC3E}">
        <p14:creationId xmlns:p14="http://schemas.microsoft.com/office/powerpoint/2010/main" val="301293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BB516B8-4436-4ABC-A9C1-1E8D3E591FAA}"/>
              </a:ext>
            </a:extLst>
          </p:cNvPr>
          <p:cNvPicPr>
            <a:picLocks noChangeAspect="1"/>
          </p:cNvPicPr>
          <p:nvPr/>
        </p:nvPicPr>
        <p:blipFill>
          <a:blip r:embed="rId2"/>
          <a:stretch>
            <a:fillRect/>
          </a:stretch>
        </p:blipFill>
        <p:spPr>
          <a:xfrm>
            <a:off x="651192" y="516836"/>
            <a:ext cx="11085342" cy="6094980"/>
          </a:xfrm>
          <a:prstGeom prst="rect">
            <a:avLst/>
          </a:prstGeom>
        </p:spPr>
      </p:pic>
      <p:sp>
        <p:nvSpPr>
          <p:cNvPr id="2" name="Dikdörtgen 1">
            <a:extLst>
              <a:ext uri="{FF2B5EF4-FFF2-40B4-BE49-F238E27FC236}">
                <a16:creationId xmlns:a16="http://schemas.microsoft.com/office/drawing/2014/main" id="{BF8CA330-9A7B-4DEC-AE91-E81B53A427E3}"/>
              </a:ext>
            </a:extLst>
          </p:cNvPr>
          <p:cNvSpPr/>
          <p:nvPr/>
        </p:nvSpPr>
        <p:spPr>
          <a:xfrm>
            <a:off x="795130" y="2239617"/>
            <a:ext cx="10734261" cy="23854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2AA654A1-E6A9-40ED-98A4-7829086054EE}"/>
              </a:ext>
            </a:extLst>
          </p:cNvPr>
          <p:cNvSpPr/>
          <p:nvPr/>
        </p:nvSpPr>
        <p:spPr>
          <a:xfrm>
            <a:off x="795130" y="2862470"/>
            <a:ext cx="10734261" cy="23854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B1E48E4E-9D06-4A38-8FF0-377E841A837A}"/>
              </a:ext>
            </a:extLst>
          </p:cNvPr>
          <p:cNvSpPr/>
          <p:nvPr/>
        </p:nvSpPr>
        <p:spPr>
          <a:xfrm>
            <a:off x="795130" y="3429000"/>
            <a:ext cx="10734261" cy="23854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39D54CFB-DA11-4CC9-925B-3A5BE7D4C986}"/>
              </a:ext>
            </a:extLst>
          </p:cNvPr>
          <p:cNvSpPr/>
          <p:nvPr/>
        </p:nvSpPr>
        <p:spPr>
          <a:xfrm>
            <a:off x="795130" y="3869635"/>
            <a:ext cx="10745678" cy="23854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A2DFAE5A-B69E-4153-A70B-8728EB5E9DC8}"/>
              </a:ext>
            </a:extLst>
          </p:cNvPr>
          <p:cNvSpPr/>
          <p:nvPr/>
        </p:nvSpPr>
        <p:spPr>
          <a:xfrm>
            <a:off x="795130" y="4969565"/>
            <a:ext cx="10734261" cy="23854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92870D09-DE91-4639-872A-A81A17B272A3}"/>
              </a:ext>
            </a:extLst>
          </p:cNvPr>
          <p:cNvSpPr/>
          <p:nvPr/>
        </p:nvSpPr>
        <p:spPr>
          <a:xfrm>
            <a:off x="795130" y="5208105"/>
            <a:ext cx="10734261" cy="397565"/>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2177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A92254F-F860-4113-8EBF-4CBA9DCEB821}"/>
              </a:ext>
            </a:extLst>
          </p:cNvPr>
          <p:cNvPicPr>
            <a:picLocks noChangeAspect="1"/>
          </p:cNvPicPr>
          <p:nvPr/>
        </p:nvPicPr>
        <p:blipFill>
          <a:blip r:embed="rId2"/>
          <a:stretch>
            <a:fillRect/>
          </a:stretch>
        </p:blipFill>
        <p:spPr>
          <a:xfrm rot="5400000">
            <a:off x="2461591" y="-301487"/>
            <a:ext cx="6698975" cy="7620003"/>
          </a:xfrm>
          <a:prstGeom prst="rect">
            <a:avLst/>
          </a:prstGeom>
        </p:spPr>
      </p:pic>
      <p:sp>
        <p:nvSpPr>
          <p:cNvPr id="2" name="Dikdörtgen 1">
            <a:extLst>
              <a:ext uri="{FF2B5EF4-FFF2-40B4-BE49-F238E27FC236}">
                <a16:creationId xmlns:a16="http://schemas.microsoft.com/office/drawing/2014/main" id="{3E265282-65D5-4A8A-838E-034931564C17}"/>
              </a:ext>
            </a:extLst>
          </p:cNvPr>
          <p:cNvSpPr/>
          <p:nvPr/>
        </p:nvSpPr>
        <p:spPr>
          <a:xfrm>
            <a:off x="2332383" y="2451652"/>
            <a:ext cx="6811617"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738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FF51E0B-98B3-430D-AA80-D106680060B7}"/>
              </a:ext>
            </a:extLst>
          </p:cNvPr>
          <p:cNvPicPr>
            <a:picLocks noChangeAspect="1"/>
          </p:cNvPicPr>
          <p:nvPr/>
        </p:nvPicPr>
        <p:blipFill>
          <a:blip r:embed="rId2"/>
          <a:stretch>
            <a:fillRect/>
          </a:stretch>
        </p:blipFill>
        <p:spPr>
          <a:xfrm rot="5400000">
            <a:off x="3214467" y="35169"/>
            <a:ext cx="6217920" cy="6625883"/>
          </a:xfrm>
          <a:prstGeom prst="rect">
            <a:avLst/>
          </a:prstGeom>
        </p:spPr>
      </p:pic>
      <p:sp>
        <p:nvSpPr>
          <p:cNvPr id="2" name="Dikdörtgen 1">
            <a:extLst>
              <a:ext uri="{FF2B5EF4-FFF2-40B4-BE49-F238E27FC236}">
                <a16:creationId xmlns:a16="http://schemas.microsoft.com/office/drawing/2014/main" id="{79689DAF-B25E-436B-A8B3-F191FD41F49C}"/>
              </a:ext>
            </a:extLst>
          </p:cNvPr>
          <p:cNvSpPr/>
          <p:nvPr/>
        </p:nvSpPr>
        <p:spPr>
          <a:xfrm>
            <a:off x="3105289" y="3207026"/>
            <a:ext cx="6531080" cy="221974"/>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CCAE84D2-4F72-4693-8A44-3F0B411E2F6C}"/>
              </a:ext>
            </a:extLst>
          </p:cNvPr>
          <p:cNvSpPr/>
          <p:nvPr/>
        </p:nvSpPr>
        <p:spPr>
          <a:xfrm>
            <a:off x="3140765" y="3988904"/>
            <a:ext cx="6531080" cy="318053"/>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A06756FE-AA13-4DE3-AFCD-90DDF23F704F}"/>
              </a:ext>
            </a:extLst>
          </p:cNvPr>
          <p:cNvSpPr/>
          <p:nvPr/>
        </p:nvSpPr>
        <p:spPr>
          <a:xfrm>
            <a:off x="3140765" y="4558748"/>
            <a:ext cx="6531080" cy="318053"/>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913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12CAFD-AF70-4217-87ED-1886714F2E49}"/>
              </a:ext>
            </a:extLst>
          </p:cNvPr>
          <p:cNvSpPr>
            <a:spLocks noGrp="1"/>
          </p:cNvSpPr>
          <p:nvPr>
            <p:ph type="title"/>
          </p:nvPr>
        </p:nvSpPr>
        <p:spPr/>
        <p:txBody>
          <a:bodyPr/>
          <a:lstStyle/>
          <a:p>
            <a:r>
              <a:rPr lang="tr-TR"/>
              <a:t>3.Bulgular</a:t>
            </a:r>
          </a:p>
        </p:txBody>
      </p:sp>
      <p:sp>
        <p:nvSpPr>
          <p:cNvPr id="3" name="İçerik Yer Tutucusu 2">
            <a:extLst>
              <a:ext uri="{FF2B5EF4-FFF2-40B4-BE49-F238E27FC236}">
                <a16:creationId xmlns:a16="http://schemas.microsoft.com/office/drawing/2014/main" id="{C4CB00D7-9B7E-43CE-856A-54D2FAB0A3A5}"/>
              </a:ext>
            </a:extLst>
          </p:cNvPr>
          <p:cNvSpPr>
            <a:spLocks noGrp="1"/>
          </p:cNvSpPr>
          <p:nvPr>
            <p:ph idx="1"/>
          </p:nvPr>
        </p:nvSpPr>
        <p:spPr/>
        <p:txBody>
          <a:bodyPr/>
          <a:lstStyle/>
          <a:p>
            <a:r>
              <a:rPr lang="tr-TR" b="0" i="0">
                <a:solidFill>
                  <a:srgbClr val="252525"/>
                </a:solidFill>
                <a:effectLst/>
                <a:latin typeface="Roboto" panose="02000000000000000000" pitchFamily="2" charset="0"/>
              </a:rPr>
              <a:t>İncelenen HFREF'li hasta kohortunun tamamında, komorbiditelerin prevalansı yüksekti.</a:t>
            </a:r>
          </a:p>
          <a:p>
            <a:endParaRPr lang="tr-TR" b="0" i="0">
              <a:solidFill>
                <a:srgbClr val="252525"/>
              </a:solidFill>
              <a:effectLst/>
              <a:latin typeface="Roboto" panose="02000000000000000000" pitchFamily="2" charset="0"/>
            </a:endParaRPr>
          </a:p>
          <a:p>
            <a:r>
              <a:rPr lang="tr-TR" b="0" i="0">
                <a:solidFill>
                  <a:srgbClr val="252525"/>
                </a:solidFill>
                <a:effectLst/>
                <a:latin typeface="Roboto" panose="02000000000000000000" pitchFamily="2" charset="0"/>
              </a:rPr>
              <a:t>GP’ler tarafından takip edilen hastalarda HT, geçirilmiş inme ve/veya TIA, DM, KOAH daha yaygındı.</a:t>
            </a:r>
            <a:endParaRPr lang="tr-TR">
              <a:solidFill>
                <a:srgbClr val="252525"/>
              </a:solidFill>
              <a:latin typeface="Roboto" panose="02000000000000000000" pitchFamily="2" charset="0"/>
            </a:endParaRPr>
          </a:p>
          <a:p>
            <a:endParaRPr lang="tr-TR" b="0" i="0">
              <a:solidFill>
                <a:srgbClr val="252525"/>
              </a:solidFill>
              <a:effectLst/>
              <a:latin typeface="Roboto" panose="02000000000000000000" pitchFamily="2" charset="0"/>
            </a:endParaRPr>
          </a:p>
          <a:p>
            <a:r>
              <a:rPr lang="tr-TR" b="0" i="0">
                <a:solidFill>
                  <a:srgbClr val="252525"/>
                </a:solidFill>
                <a:effectLst/>
                <a:latin typeface="Roboto" panose="02000000000000000000" pitchFamily="2" charset="0"/>
              </a:rPr>
              <a:t>Oysa bu doktorlar tarafından HFREF'li hastalarda geçirilmiş </a:t>
            </a:r>
            <a:r>
              <a:rPr lang="tr-TR">
                <a:solidFill>
                  <a:srgbClr val="252525"/>
                </a:solidFill>
                <a:latin typeface="Roboto" panose="02000000000000000000" pitchFamily="2" charset="0"/>
              </a:rPr>
              <a:t>MI </a:t>
            </a:r>
            <a:r>
              <a:rPr lang="tr-TR" b="0" i="0">
                <a:solidFill>
                  <a:srgbClr val="252525"/>
                </a:solidFill>
                <a:effectLst/>
                <a:latin typeface="Roboto" panose="02000000000000000000" pitchFamily="2" charset="0"/>
              </a:rPr>
              <a:t>ve renal disfonksiyonu daha az rapor edilmiştir.</a:t>
            </a:r>
            <a:endParaRPr lang="tr-TR"/>
          </a:p>
        </p:txBody>
      </p:sp>
    </p:spTree>
    <p:extLst>
      <p:ext uri="{BB962C8B-B14F-4D97-AF65-F5344CB8AC3E}">
        <p14:creationId xmlns:p14="http://schemas.microsoft.com/office/powerpoint/2010/main" val="364650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B940AB5-A16F-4BE1-9F84-6494C8739DC8}"/>
              </a:ext>
            </a:extLst>
          </p:cNvPr>
          <p:cNvPicPr>
            <a:picLocks noChangeAspect="1"/>
          </p:cNvPicPr>
          <p:nvPr/>
        </p:nvPicPr>
        <p:blipFill>
          <a:blip r:embed="rId2"/>
          <a:stretch>
            <a:fillRect/>
          </a:stretch>
        </p:blipFill>
        <p:spPr>
          <a:xfrm>
            <a:off x="1397391" y="917917"/>
            <a:ext cx="9397218" cy="5022166"/>
          </a:xfrm>
          <a:prstGeom prst="rect">
            <a:avLst/>
          </a:prstGeom>
        </p:spPr>
      </p:pic>
      <p:sp>
        <p:nvSpPr>
          <p:cNvPr id="2" name="Dikdörtgen 1">
            <a:extLst>
              <a:ext uri="{FF2B5EF4-FFF2-40B4-BE49-F238E27FC236}">
                <a16:creationId xmlns:a16="http://schemas.microsoft.com/office/drawing/2014/main" id="{7CC35A34-CCD5-40B7-8529-6274247C9CD1}"/>
              </a:ext>
            </a:extLst>
          </p:cNvPr>
          <p:cNvSpPr/>
          <p:nvPr/>
        </p:nvSpPr>
        <p:spPr>
          <a:xfrm>
            <a:off x="2941983" y="4876800"/>
            <a:ext cx="781878" cy="26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3B92DCC8-88BB-42A2-BDD3-3C9DA5968086}"/>
              </a:ext>
            </a:extLst>
          </p:cNvPr>
          <p:cNvSpPr/>
          <p:nvPr/>
        </p:nvSpPr>
        <p:spPr>
          <a:xfrm>
            <a:off x="5141843" y="4876800"/>
            <a:ext cx="675861" cy="384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076E3F2D-19F9-4119-B992-BA70E8C66E1A}"/>
              </a:ext>
            </a:extLst>
          </p:cNvPr>
          <p:cNvSpPr/>
          <p:nvPr/>
        </p:nvSpPr>
        <p:spPr>
          <a:xfrm>
            <a:off x="5923721" y="4876800"/>
            <a:ext cx="675861" cy="384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EF924740-B0E2-4FD2-A9DA-5589624DFFBE}"/>
              </a:ext>
            </a:extLst>
          </p:cNvPr>
          <p:cNvSpPr/>
          <p:nvPr/>
        </p:nvSpPr>
        <p:spPr>
          <a:xfrm>
            <a:off x="6705599" y="4876800"/>
            <a:ext cx="530087" cy="384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87CC4207-E8B1-4566-A37A-7D4586452956}"/>
              </a:ext>
            </a:extLst>
          </p:cNvPr>
          <p:cNvSpPr/>
          <p:nvPr/>
        </p:nvSpPr>
        <p:spPr>
          <a:xfrm>
            <a:off x="3737114" y="4876800"/>
            <a:ext cx="662608" cy="50358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2C81F9A4-EAAF-45E2-9637-6E32DF0DE688}"/>
              </a:ext>
            </a:extLst>
          </p:cNvPr>
          <p:cNvSpPr/>
          <p:nvPr/>
        </p:nvSpPr>
        <p:spPr>
          <a:xfrm>
            <a:off x="7434470" y="4876800"/>
            <a:ext cx="662608" cy="38431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9466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816EE-F774-4866-AA35-D79412F70828}"/>
              </a:ext>
            </a:extLst>
          </p:cNvPr>
          <p:cNvSpPr>
            <a:spLocks noGrp="1"/>
          </p:cNvSpPr>
          <p:nvPr>
            <p:ph type="title"/>
          </p:nvPr>
        </p:nvSpPr>
        <p:spPr/>
        <p:txBody>
          <a:bodyPr/>
          <a:lstStyle/>
          <a:p>
            <a:r>
              <a:rPr lang="tr-TR"/>
              <a:t>1.Giriş </a:t>
            </a:r>
          </a:p>
        </p:txBody>
      </p:sp>
      <p:sp>
        <p:nvSpPr>
          <p:cNvPr id="3" name="İçerik Yer Tutucusu 2">
            <a:extLst>
              <a:ext uri="{FF2B5EF4-FFF2-40B4-BE49-F238E27FC236}">
                <a16:creationId xmlns:a16="http://schemas.microsoft.com/office/drawing/2014/main" id="{28712C95-7D82-44A8-86B5-8D7453E65B52}"/>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Kalp yetmezliği (KY), dünya çapında halk sağlığı sistemleri için artan bir yük oluşturan önemli bir tıbbi ve sosyal sorundur.</a:t>
            </a:r>
          </a:p>
          <a:p>
            <a:r>
              <a:rPr lang="sv-SE" sz="2400" b="0" i="0">
                <a:solidFill>
                  <a:srgbClr val="252525"/>
                </a:solidFill>
                <a:effectLst/>
                <a:latin typeface="Times New Roman" panose="02020603050405020304" pitchFamily="18" charset="0"/>
                <a:cs typeface="Times New Roman" panose="02020603050405020304" pitchFamily="18" charset="0"/>
              </a:rPr>
              <a:t>Son yıllarda </a:t>
            </a:r>
            <a:r>
              <a:rPr lang="tr-TR" sz="2400" b="0" i="0">
                <a:solidFill>
                  <a:srgbClr val="252525"/>
                </a:solidFill>
                <a:effectLst/>
                <a:latin typeface="Times New Roman" panose="02020603050405020304" pitchFamily="18" charset="0"/>
                <a:cs typeface="Times New Roman" panose="02020603050405020304" pitchFamily="18" charset="0"/>
              </a:rPr>
              <a:t> </a:t>
            </a:r>
            <a:r>
              <a:rPr lang="sv-SE" sz="2400" b="0" i="0">
                <a:solidFill>
                  <a:srgbClr val="252525"/>
                </a:solidFill>
                <a:effectLst/>
                <a:latin typeface="Times New Roman" panose="02020603050405020304" pitchFamily="18" charset="0"/>
                <a:cs typeface="Times New Roman" panose="02020603050405020304" pitchFamily="18" charset="0"/>
              </a:rPr>
              <a:t>kalp yetmezliği olan hastalarda mortalite azalmış olsa da</a:t>
            </a:r>
            <a:r>
              <a:rPr lang="tr-TR" sz="2400" b="0" i="0">
                <a:solidFill>
                  <a:srgbClr val="252525"/>
                </a:solidFill>
                <a:effectLst/>
                <a:latin typeface="Times New Roman" panose="02020603050405020304" pitchFamily="18" charset="0"/>
                <a:cs typeface="Times New Roman" panose="02020603050405020304" pitchFamily="18" charset="0"/>
              </a:rPr>
              <a:t>, KY progresyonu ile ilişkili olarak hızla artan sayıda tekrarlayan hastane yatışlarına tanık olmaktayız.</a:t>
            </a:r>
          </a:p>
          <a:p>
            <a:r>
              <a:rPr lang="tr-TR" sz="2400" b="0" i="0">
                <a:solidFill>
                  <a:srgbClr val="252525"/>
                </a:solidFill>
                <a:effectLst/>
                <a:latin typeface="Times New Roman" panose="02020603050405020304" pitchFamily="18" charset="0"/>
                <a:cs typeface="Times New Roman" panose="02020603050405020304" pitchFamily="18" charset="0"/>
              </a:rPr>
              <a:t>Bu tekrarlayan hastaneye yatışlar, </a:t>
            </a:r>
            <a:r>
              <a:rPr lang="tr-TR" sz="2400">
                <a:solidFill>
                  <a:srgbClr val="252525"/>
                </a:solidFill>
                <a:latin typeface="Times New Roman" panose="02020603050405020304" pitchFamily="18" charset="0"/>
                <a:cs typeface="Times New Roman" panose="02020603050405020304" pitchFamily="18" charset="0"/>
              </a:rPr>
              <a:t>KY </a:t>
            </a:r>
            <a:r>
              <a:rPr lang="tr-TR" sz="2400" b="0" i="0">
                <a:solidFill>
                  <a:srgbClr val="252525"/>
                </a:solidFill>
                <a:effectLst/>
                <a:latin typeface="Times New Roman" panose="02020603050405020304" pitchFamily="18" charset="0"/>
                <a:cs typeface="Times New Roman" panose="02020603050405020304" pitchFamily="18" charset="0"/>
              </a:rPr>
              <a:t>hastaları, doktorlar ve halk sağlığı sistemleri için büyük bir sorun haline gelmektedir.</a:t>
            </a:r>
          </a:p>
          <a:p>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35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C375A7-8A05-4CAC-88DF-F9C6A8489C60}"/>
              </a:ext>
            </a:extLst>
          </p:cNvPr>
          <p:cNvSpPr>
            <a:spLocks noGrp="1"/>
          </p:cNvSpPr>
          <p:nvPr>
            <p:ph type="title"/>
          </p:nvPr>
        </p:nvSpPr>
        <p:spPr/>
        <p:txBody>
          <a:bodyPr/>
          <a:lstStyle/>
          <a:p>
            <a:r>
              <a:rPr lang="tr-TR"/>
              <a:t>3.Bulgular</a:t>
            </a:r>
          </a:p>
        </p:txBody>
      </p:sp>
      <p:sp>
        <p:nvSpPr>
          <p:cNvPr id="3" name="İçerik Yer Tutucusu 2">
            <a:extLst>
              <a:ext uri="{FF2B5EF4-FFF2-40B4-BE49-F238E27FC236}">
                <a16:creationId xmlns:a16="http://schemas.microsoft.com/office/drawing/2014/main" id="{62568FB4-CEFF-418F-B659-8869372D53CE}"/>
              </a:ext>
            </a:extLst>
          </p:cNvPr>
          <p:cNvSpPr>
            <a:spLocks noGrp="1"/>
          </p:cNvSpPr>
          <p:nvPr>
            <p:ph idx="1"/>
          </p:nvPr>
        </p:nvSpPr>
        <p:spPr/>
        <p:txBody>
          <a:bodyPr/>
          <a:lstStyle/>
          <a:p>
            <a:pPr marL="0" indent="0">
              <a:buNone/>
            </a:pPr>
            <a:r>
              <a:rPr lang="tr-TR" sz="2400">
                <a:latin typeface="Times New Roman" panose="02020603050405020304" pitchFamily="18" charset="0"/>
                <a:cs typeface="Times New Roman" panose="02020603050405020304" pitchFamily="18" charset="0"/>
              </a:rPr>
              <a:t>3.2.</a:t>
            </a:r>
            <a:r>
              <a:rPr lang="tr-TR" sz="2400" b="0" i="0">
                <a:solidFill>
                  <a:srgbClr val="252525"/>
                </a:solidFill>
                <a:effectLst/>
                <a:latin typeface="Times New Roman" panose="02020603050405020304" pitchFamily="18" charset="0"/>
                <a:cs typeface="Times New Roman" panose="02020603050405020304" pitchFamily="18" charset="0"/>
              </a:rPr>
              <a:t>Önceki 12 ayda gerçekleştirilen tanısal ölçümler:</a:t>
            </a:r>
          </a:p>
          <a:p>
            <a:r>
              <a:rPr lang="tr-TR" sz="2400" b="0" i="0">
                <a:solidFill>
                  <a:srgbClr val="252525"/>
                </a:solidFill>
                <a:effectLst/>
                <a:latin typeface="Times New Roman" panose="02020603050405020304" pitchFamily="18" charset="0"/>
                <a:cs typeface="Times New Roman" panose="02020603050405020304" pitchFamily="18" charset="0"/>
              </a:rPr>
              <a:t>HFREF'li hastalarda LVEF'nin değerlendirilmesinde en sık kullanılan yöntem </a:t>
            </a:r>
            <a:r>
              <a:rPr lang="tr-TR" sz="2400" i="0" u="sng">
                <a:solidFill>
                  <a:srgbClr val="252525"/>
                </a:solidFill>
                <a:effectLst/>
                <a:latin typeface="Times New Roman" panose="02020603050405020304" pitchFamily="18" charset="0"/>
                <a:cs typeface="Times New Roman" panose="02020603050405020304" pitchFamily="18" charset="0"/>
              </a:rPr>
              <a:t>ekokardiyografi </a:t>
            </a:r>
            <a:r>
              <a:rPr lang="tr-TR" sz="2400" b="0" i="0">
                <a:solidFill>
                  <a:srgbClr val="252525"/>
                </a:solidFill>
                <a:effectLst/>
                <a:latin typeface="Times New Roman" panose="02020603050405020304" pitchFamily="18" charset="0"/>
                <a:cs typeface="Times New Roman" panose="02020603050405020304" pitchFamily="18" charset="0"/>
              </a:rPr>
              <a:t>idi.</a:t>
            </a:r>
            <a:endParaRPr lang="tr-TR" sz="2400">
              <a:solidFill>
                <a:srgbClr val="252525"/>
              </a:solidFill>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Tüm kohortta, son 12 ay içinde HFREF'li hastaların çoğunda yaygın olarak 3 test yapılmıştır : </a:t>
            </a:r>
            <a:r>
              <a:rPr lang="tr-TR" sz="2400" b="0" i="0" u="sng">
                <a:solidFill>
                  <a:srgbClr val="252525"/>
                </a:solidFill>
                <a:effectLst/>
                <a:latin typeface="Times New Roman" panose="02020603050405020304" pitchFamily="18" charset="0"/>
                <a:cs typeface="Times New Roman" panose="02020603050405020304" pitchFamily="18" charset="0"/>
              </a:rPr>
              <a:t>istirahat EKG, ekokardiyografi ve PAAC</a:t>
            </a:r>
            <a:r>
              <a:rPr lang="tr-TR" sz="2400" b="0" i="0">
                <a:solidFill>
                  <a:srgbClr val="252525"/>
                </a:solidFill>
                <a:effectLst/>
                <a:latin typeface="Times New Roman" panose="02020603050405020304" pitchFamily="18" charset="0"/>
                <a:cs typeface="Times New Roman" panose="02020603050405020304" pitchFamily="18" charset="0"/>
              </a:rPr>
              <a:t>.</a:t>
            </a:r>
          </a:p>
          <a:p>
            <a:endParaRPr lang="tr-TR" sz="2400">
              <a:solidFill>
                <a:srgbClr val="252525"/>
              </a:solidFill>
              <a:latin typeface="Times New Roman" panose="02020603050405020304" pitchFamily="18" charset="0"/>
              <a:cs typeface="Times New Roman" panose="02020603050405020304" pitchFamily="18" charset="0"/>
            </a:endParaRPr>
          </a:p>
          <a:p>
            <a:r>
              <a:rPr lang="tr-TR" sz="2400">
                <a:solidFill>
                  <a:srgbClr val="252525"/>
                </a:solidFill>
                <a:latin typeface="Times New Roman" panose="02020603050405020304" pitchFamily="18" charset="0"/>
                <a:cs typeface="Times New Roman" panose="02020603050405020304" pitchFamily="18" charset="0"/>
              </a:rPr>
              <a:t>K</a:t>
            </a:r>
            <a:r>
              <a:rPr lang="tr-TR" sz="2400" b="0" i="0">
                <a:solidFill>
                  <a:srgbClr val="252525"/>
                </a:solidFill>
                <a:effectLst/>
                <a:latin typeface="Times New Roman" panose="02020603050405020304" pitchFamily="18" charset="0"/>
                <a:cs typeface="Times New Roman" panose="02020603050405020304" pitchFamily="18" charset="0"/>
              </a:rPr>
              <a:t>ardiyologlar tarafından takip edilen hastalarda bazı tanı testleri daha sık yapılmıştır: </a:t>
            </a:r>
            <a:r>
              <a:rPr lang="tr-TR" sz="2400" b="0" i="0" u="sng">
                <a:solidFill>
                  <a:srgbClr val="252525"/>
                </a:solidFill>
                <a:effectLst/>
                <a:latin typeface="Times New Roman" panose="02020603050405020304" pitchFamily="18" charset="0"/>
                <a:cs typeface="Times New Roman" panose="02020603050405020304" pitchFamily="18" charset="0"/>
              </a:rPr>
              <a:t>ekokardiyografi, natriüretik peptitler, koroner anjiyografi, kardiyopulmoner egzersiz testi ve invaziv hemodinamik ölçümler</a:t>
            </a:r>
            <a:r>
              <a:rPr lang="tr-TR" sz="2400" b="0" i="0">
                <a:solidFill>
                  <a:srgbClr val="252525"/>
                </a:solidFill>
                <a:effectLst/>
                <a:latin typeface="Times New Roman" panose="02020603050405020304" pitchFamily="18" charset="0"/>
                <a:cs typeface="Times New Roman" panose="02020603050405020304" pitchFamily="18" charset="0"/>
              </a:rPr>
              <a:t>. (p &lt; 0.05).</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68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63789F8-2CD5-489A-A0A6-049B40A3869C}"/>
              </a:ext>
            </a:extLst>
          </p:cNvPr>
          <p:cNvPicPr>
            <a:picLocks noChangeAspect="1"/>
          </p:cNvPicPr>
          <p:nvPr/>
        </p:nvPicPr>
        <p:blipFill>
          <a:blip r:embed="rId2"/>
          <a:stretch>
            <a:fillRect/>
          </a:stretch>
        </p:blipFill>
        <p:spPr>
          <a:xfrm>
            <a:off x="1603513" y="1113183"/>
            <a:ext cx="9172339" cy="4542029"/>
          </a:xfrm>
          <a:prstGeom prst="rect">
            <a:avLst/>
          </a:prstGeom>
        </p:spPr>
      </p:pic>
      <p:sp>
        <p:nvSpPr>
          <p:cNvPr id="6" name="Dikdörtgen 5">
            <a:extLst>
              <a:ext uri="{FF2B5EF4-FFF2-40B4-BE49-F238E27FC236}">
                <a16:creationId xmlns:a16="http://schemas.microsoft.com/office/drawing/2014/main" id="{F216C0E5-F477-449F-B7FE-705C166ADB80}"/>
              </a:ext>
            </a:extLst>
          </p:cNvPr>
          <p:cNvSpPr/>
          <p:nvPr/>
        </p:nvSpPr>
        <p:spPr>
          <a:xfrm>
            <a:off x="2955235" y="4916557"/>
            <a:ext cx="1113182" cy="2252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0D9AD75E-5379-441E-A9FA-F2D34DA9E044}"/>
              </a:ext>
            </a:extLst>
          </p:cNvPr>
          <p:cNvSpPr/>
          <p:nvPr/>
        </p:nvSpPr>
        <p:spPr>
          <a:xfrm>
            <a:off x="6851374" y="4916557"/>
            <a:ext cx="622852" cy="4108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A7C5E449-4D80-4B14-AACD-6C617ACCD3A4}"/>
              </a:ext>
            </a:extLst>
          </p:cNvPr>
          <p:cNvSpPr/>
          <p:nvPr/>
        </p:nvSpPr>
        <p:spPr>
          <a:xfrm>
            <a:off x="4969565" y="4916557"/>
            <a:ext cx="768626" cy="4108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0D63EC31-0572-40DC-BBFB-FBCC487F054B}"/>
              </a:ext>
            </a:extLst>
          </p:cNvPr>
          <p:cNvSpPr/>
          <p:nvPr/>
        </p:nvSpPr>
        <p:spPr>
          <a:xfrm>
            <a:off x="7606748" y="4916557"/>
            <a:ext cx="980661" cy="4108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3AD5B12D-32D6-4B36-BC5D-653152F73944}"/>
              </a:ext>
            </a:extLst>
          </p:cNvPr>
          <p:cNvSpPr/>
          <p:nvPr/>
        </p:nvSpPr>
        <p:spPr>
          <a:xfrm>
            <a:off x="9448800" y="4916557"/>
            <a:ext cx="980661" cy="516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75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F52B1F-ED10-49BF-AE1E-341D125468DD}"/>
              </a:ext>
            </a:extLst>
          </p:cNvPr>
          <p:cNvSpPr>
            <a:spLocks noGrp="1"/>
          </p:cNvSpPr>
          <p:nvPr>
            <p:ph type="title"/>
          </p:nvPr>
        </p:nvSpPr>
        <p:spPr/>
        <p:txBody>
          <a:bodyPr/>
          <a:lstStyle/>
          <a:p>
            <a:r>
              <a:rPr lang="tr-TR"/>
              <a:t>Bulgular </a:t>
            </a:r>
          </a:p>
        </p:txBody>
      </p:sp>
      <p:sp>
        <p:nvSpPr>
          <p:cNvPr id="3" name="İçerik Yer Tutucusu 2">
            <a:extLst>
              <a:ext uri="{FF2B5EF4-FFF2-40B4-BE49-F238E27FC236}">
                <a16:creationId xmlns:a16="http://schemas.microsoft.com/office/drawing/2014/main" id="{DBCEFBAB-C98D-4FC3-BD59-4D27D9600193}"/>
              </a:ext>
            </a:extLst>
          </p:cNvPr>
          <p:cNvSpPr>
            <a:spLocks noGrp="1"/>
          </p:cNvSpPr>
          <p:nvPr>
            <p:ph idx="1"/>
          </p:nvPr>
        </p:nvSpPr>
        <p:spPr/>
        <p:txBody>
          <a:bodyPr>
            <a:normAutofit/>
          </a:bodyPr>
          <a:lstStyle/>
          <a:p>
            <a:pPr marL="0" indent="0">
              <a:buNone/>
            </a:pPr>
            <a:r>
              <a:rPr lang="tr-TR" sz="2400">
                <a:latin typeface="Times New Roman" panose="02020603050405020304" pitchFamily="18" charset="0"/>
                <a:cs typeface="Times New Roman" panose="02020603050405020304" pitchFamily="18" charset="0"/>
              </a:rPr>
              <a:t>3.3.Farmakolojik Tedavi:</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ACE inh. ve/veya ARB,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 MRA, loop diüretik ve digoksin, HFREF'li hastaların çoğunluğu tarafından kullanılmıştır.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Kardiyologlar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blokerler, MRA'lar ve loo</a:t>
            </a:r>
            <a:r>
              <a:rPr lang="tr-TR" sz="2400">
                <a:solidFill>
                  <a:srgbClr val="252525"/>
                </a:solidFill>
                <a:latin typeface="Times New Roman" panose="02020603050405020304" pitchFamily="18" charset="0"/>
                <a:cs typeface="Times New Roman" panose="02020603050405020304" pitchFamily="18" charset="0"/>
              </a:rPr>
              <a:t>p</a:t>
            </a:r>
            <a:r>
              <a:rPr lang="tr-TR" sz="2400" b="0" i="0">
                <a:solidFill>
                  <a:srgbClr val="252525"/>
                </a:solidFill>
                <a:effectLst/>
                <a:latin typeface="Times New Roman" panose="02020603050405020304" pitchFamily="18" charset="0"/>
                <a:cs typeface="Times New Roman" panose="02020603050405020304" pitchFamily="18" charset="0"/>
              </a:rPr>
              <a:t> diüretiklerini daha sık uygularken, </a:t>
            </a:r>
            <a:r>
              <a:rPr lang="tr-TR" sz="2400">
                <a:solidFill>
                  <a:srgbClr val="252525"/>
                </a:solidFill>
                <a:latin typeface="Times New Roman" panose="02020603050405020304" pitchFamily="18" charset="0"/>
                <a:cs typeface="Times New Roman" panose="02020603050405020304" pitchFamily="18" charset="0"/>
              </a:rPr>
              <a:t>GP’</a:t>
            </a:r>
            <a:r>
              <a:rPr lang="tr-TR" sz="2400" b="0" i="0">
                <a:solidFill>
                  <a:srgbClr val="252525"/>
                </a:solidFill>
                <a:effectLst/>
                <a:latin typeface="Times New Roman" panose="02020603050405020304" pitchFamily="18" charset="0"/>
                <a:cs typeface="Times New Roman" panose="02020603050405020304" pitchFamily="18" charset="0"/>
              </a:rPr>
              <a:t>ler ARB'ler, KKB’leri(dihidro/non-dihidropiridin), tiyazid diüretikler, nitratlar ve antitrombosit ilaçları daha sık reçete etti. (p &lt; 0.05)</a:t>
            </a:r>
          </a:p>
          <a:p>
            <a:pPr marL="0" indent="0">
              <a:buNone/>
            </a:pPr>
            <a:endParaRPr lang="tr-TR" sz="2400">
              <a:latin typeface="Times New Roman" panose="02020603050405020304" pitchFamily="18" charset="0"/>
              <a:cs typeface="Times New Roman" panose="02020603050405020304" pitchFamily="18" charset="0"/>
            </a:endParaRPr>
          </a:p>
          <a:p>
            <a:pPr marL="0" indent="0">
              <a:buNone/>
            </a:pPr>
            <a:endParaRPr lang="tr-TR"/>
          </a:p>
        </p:txBody>
      </p:sp>
    </p:spTree>
    <p:extLst>
      <p:ext uri="{BB962C8B-B14F-4D97-AF65-F5344CB8AC3E}">
        <p14:creationId xmlns:p14="http://schemas.microsoft.com/office/powerpoint/2010/main" val="3712147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2E47829-5DD3-4B40-89BA-7134946D7DDD}"/>
              </a:ext>
            </a:extLst>
          </p:cNvPr>
          <p:cNvPicPr>
            <a:picLocks noChangeAspect="1"/>
          </p:cNvPicPr>
          <p:nvPr/>
        </p:nvPicPr>
        <p:blipFill>
          <a:blip r:embed="rId2"/>
          <a:stretch>
            <a:fillRect/>
          </a:stretch>
        </p:blipFill>
        <p:spPr>
          <a:xfrm rot="16200000">
            <a:off x="2498039" y="483703"/>
            <a:ext cx="6798364" cy="5830956"/>
          </a:xfrm>
          <a:prstGeom prst="rect">
            <a:avLst/>
          </a:prstGeom>
        </p:spPr>
      </p:pic>
      <p:sp>
        <p:nvSpPr>
          <p:cNvPr id="7" name="Ok: Sağ 6">
            <a:extLst>
              <a:ext uri="{FF2B5EF4-FFF2-40B4-BE49-F238E27FC236}">
                <a16:creationId xmlns:a16="http://schemas.microsoft.com/office/drawing/2014/main" id="{BB666F8F-8857-4481-8932-9FB8536488D0}"/>
              </a:ext>
            </a:extLst>
          </p:cNvPr>
          <p:cNvSpPr/>
          <p:nvPr/>
        </p:nvSpPr>
        <p:spPr>
          <a:xfrm>
            <a:off x="2716697" y="1994452"/>
            <a:ext cx="556591" cy="1457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ağ 7">
            <a:extLst>
              <a:ext uri="{FF2B5EF4-FFF2-40B4-BE49-F238E27FC236}">
                <a16:creationId xmlns:a16="http://schemas.microsoft.com/office/drawing/2014/main" id="{2C59E824-6B16-41E5-9B42-2B4BC1C89AE8}"/>
              </a:ext>
            </a:extLst>
          </p:cNvPr>
          <p:cNvSpPr/>
          <p:nvPr/>
        </p:nvSpPr>
        <p:spPr>
          <a:xfrm>
            <a:off x="2676935" y="1676400"/>
            <a:ext cx="556591" cy="1457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Sağ 8">
            <a:extLst>
              <a:ext uri="{FF2B5EF4-FFF2-40B4-BE49-F238E27FC236}">
                <a16:creationId xmlns:a16="http://schemas.microsoft.com/office/drawing/2014/main" id="{0BBF129F-558B-4BEE-BE43-2BC5A1A72758}"/>
              </a:ext>
            </a:extLst>
          </p:cNvPr>
          <p:cNvSpPr/>
          <p:nvPr/>
        </p:nvSpPr>
        <p:spPr>
          <a:xfrm>
            <a:off x="2676936" y="1457739"/>
            <a:ext cx="556591" cy="1457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ol 10">
            <a:extLst>
              <a:ext uri="{FF2B5EF4-FFF2-40B4-BE49-F238E27FC236}">
                <a16:creationId xmlns:a16="http://schemas.microsoft.com/office/drawing/2014/main" id="{DF00BECF-9C52-4424-8800-253D1AEF8288}"/>
              </a:ext>
            </a:extLst>
          </p:cNvPr>
          <p:cNvSpPr/>
          <p:nvPr/>
        </p:nvSpPr>
        <p:spPr>
          <a:xfrm>
            <a:off x="8812699" y="1364974"/>
            <a:ext cx="397559" cy="145774"/>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ol 12">
            <a:extLst>
              <a:ext uri="{FF2B5EF4-FFF2-40B4-BE49-F238E27FC236}">
                <a16:creationId xmlns:a16="http://schemas.microsoft.com/office/drawing/2014/main" id="{8D6E2304-F576-424A-A1E7-3E2839564B00}"/>
              </a:ext>
            </a:extLst>
          </p:cNvPr>
          <p:cNvSpPr/>
          <p:nvPr/>
        </p:nvSpPr>
        <p:spPr>
          <a:xfrm>
            <a:off x="8812699" y="1749287"/>
            <a:ext cx="397559" cy="251791"/>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57127338-BC77-4F0E-BCE9-A5E2177EEAEA}"/>
              </a:ext>
            </a:extLst>
          </p:cNvPr>
          <p:cNvSpPr/>
          <p:nvPr/>
        </p:nvSpPr>
        <p:spPr>
          <a:xfrm>
            <a:off x="3313043" y="1364974"/>
            <a:ext cx="5499656" cy="14577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7A75F52D-EF8B-4146-82C2-82221E50C71F}"/>
              </a:ext>
            </a:extLst>
          </p:cNvPr>
          <p:cNvSpPr/>
          <p:nvPr/>
        </p:nvSpPr>
        <p:spPr>
          <a:xfrm>
            <a:off x="3313043" y="1749287"/>
            <a:ext cx="5459894" cy="25179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6B9EEBC0-2DD2-4800-8452-EAB0BB10C9E7}"/>
              </a:ext>
            </a:extLst>
          </p:cNvPr>
          <p:cNvSpPr/>
          <p:nvPr/>
        </p:nvSpPr>
        <p:spPr>
          <a:xfrm>
            <a:off x="3273288" y="2140226"/>
            <a:ext cx="5499649" cy="14577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a:extLst>
              <a:ext uri="{FF2B5EF4-FFF2-40B4-BE49-F238E27FC236}">
                <a16:creationId xmlns:a16="http://schemas.microsoft.com/office/drawing/2014/main" id="{E0BB9C87-DB70-4B6B-88FA-043010C51D9A}"/>
              </a:ext>
            </a:extLst>
          </p:cNvPr>
          <p:cNvSpPr/>
          <p:nvPr/>
        </p:nvSpPr>
        <p:spPr>
          <a:xfrm>
            <a:off x="3233526" y="2398643"/>
            <a:ext cx="5539411" cy="1325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Sol 19">
            <a:extLst>
              <a:ext uri="{FF2B5EF4-FFF2-40B4-BE49-F238E27FC236}">
                <a16:creationId xmlns:a16="http://schemas.microsoft.com/office/drawing/2014/main" id="{BF992B70-7FA2-485F-A887-B5F6FB24ED4A}"/>
              </a:ext>
            </a:extLst>
          </p:cNvPr>
          <p:cNvSpPr/>
          <p:nvPr/>
        </p:nvSpPr>
        <p:spPr>
          <a:xfrm>
            <a:off x="8812699" y="2140226"/>
            <a:ext cx="397559" cy="99391"/>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ol 20">
            <a:extLst>
              <a:ext uri="{FF2B5EF4-FFF2-40B4-BE49-F238E27FC236}">
                <a16:creationId xmlns:a16="http://schemas.microsoft.com/office/drawing/2014/main" id="{A6925D05-F070-456C-AC1D-06B0DD0F6598}"/>
              </a:ext>
            </a:extLst>
          </p:cNvPr>
          <p:cNvSpPr/>
          <p:nvPr/>
        </p:nvSpPr>
        <p:spPr>
          <a:xfrm>
            <a:off x="8812699" y="2398643"/>
            <a:ext cx="397559" cy="132522"/>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Sol 21">
            <a:extLst>
              <a:ext uri="{FF2B5EF4-FFF2-40B4-BE49-F238E27FC236}">
                <a16:creationId xmlns:a16="http://schemas.microsoft.com/office/drawing/2014/main" id="{3B8FBCCF-2B81-4510-9D5B-42374A9BAF7D}"/>
              </a:ext>
            </a:extLst>
          </p:cNvPr>
          <p:cNvSpPr/>
          <p:nvPr/>
        </p:nvSpPr>
        <p:spPr>
          <a:xfrm>
            <a:off x="8839194" y="2736572"/>
            <a:ext cx="397559" cy="198783"/>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a:extLst>
              <a:ext uri="{FF2B5EF4-FFF2-40B4-BE49-F238E27FC236}">
                <a16:creationId xmlns:a16="http://schemas.microsoft.com/office/drawing/2014/main" id="{6724DFDC-4006-4548-91A2-5EBA5D3A03D5}"/>
              </a:ext>
            </a:extLst>
          </p:cNvPr>
          <p:cNvSpPr/>
          <p:nvPr/>
        </p:nvSpPr>
        <p:spPr>
          <a:xfrm>
            <a:off x="3233526" y="2756451"/>
            <a:ext cx="5539411" cy="15902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8992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29253A-B811-44DB-ADAB-2C1F7FF630B7}"/>
              </a:ext>
            </a:extLst>
          </p:cNvPr>
          <p:cNvSpPr>
            <a:spLocks noGrp="1"/>
          </p:cNvSpPr>
          <p:nvPr>
            <p:ph type="title"/>
          </p:nvPr>
        </p:nvSpPr>
        <p:spPr/>
        <p:txBody>
          <a:bodyPr/>
          <a:lstStyle/>
          <a:p>
            <a:r>
              <a:rPr lang="tr-TR"/>
              <a:t>3.Bulgular</a:t>
            </a:r>
          </a:p>
        </p:txBody>
      </p:sp>
      <p:sp>
        <p:nvSpPr>
          <p:cNvPr id="3" name="İçerik Yer Tutucusu 2">
            <a:extLst>
              <a:ext uri="{FF2B5EF4-FFF2-40B4-BE49-F238E27FC236}">
                <a16:creationId xmlns:a16="http://schemas.microsoft.com/office/drawing/2014/main" id="{3E468347-3736-48D0-ABD2-36230A811521}"/>
              </a:ext>
            </a:extLst>
          </p:cNvPr>
          <p:cNvSpPr>
            <a:spLocks noGrp="1"/>
          </p:cNvSpPr>
          <p:nvPr>
            <p:ph idx="1"/>
          </p:nvPr>
        </p:nvSpPr>
        <p:spPr/>
        <p:txBody>
          <a:bodyPr>
            <a:normAutofit/>
          </a:bodyPr>
          <a:lstStyle/>
          <a:p>
            <a:pPr marL="0" indent="0">
              <a:buNone/>
            </a:pPr>
            <a:r>
              <a:rPr lang="tr-TR" sz="2400">
                <a:latin typeface="Times New Roman" panose="02020603050405020304" pitchFamily="18" charset="0"/>
                <a:cs typeface="Times New Roman" panose="02020603050405020304" pitchFamily="18" charset="0"/>
              </a:rPr>
              <a:t>3.4.</a:t>
            </a:r>
            <a:r>
              <a:rPr lang="tr-TR" sz="2400" b="0" i="0">
                <a:solidFill>
                  <a:srgbClr val="252525"/>
                </a:solidFill>
                <a:effectLst/>
                <a:latin typeface="Times New Roman" panose="02020603050405020304" pitchFamily="18" charset="0"/>
                <a:cs typeface="Times New Roman" panose="02020603050405020304" pitchFamily="18" charset="0"/>
              </a:rPr>
              <a:t> İnvaziv terapötik prosedürler ve cihazlar:</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HFREF'li hastaların tümünde önceki revaskülarizasyon prosedürleri, aritmi ablasyonları ve implante edilmiş cihazlarla karşılaştırıldığında yaygındı.</a:t>
            </a:r>
            <a:endParaRPr lang="tr-TR" sz="2400">
              <a:solidFill>
                <a:srgbClr val="252525"/>
              </a:solidFill>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Revaskülarizasyon prosedürleri ve implante edilmiş cihazlar, kardiyologlar tarafından takip edilen hastalarda daha yaygındı (tümü p &lt; 0.05).</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46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44B1872-D897-4CF2-8D17-239D965D2E8B}"/>
              </a:ext>
            </a:extLst>
          </p:cNvPr>
          <p:cNvPicPr>
            <a:picLocks noChangeAspect="1"/>
          </p:cNvPicPr>
          <p:nvPr/>
        </p:nvPicPr>
        <p:blipFill>
          <a:blip r:embed="rId2"/>
          <a:stretch>
            <a:fillRect/>
          </a:stretch>
        </p:blipFill>
        <p:spPr>
          <a:xfrm>
            <a:off x="1603514" y="715618"/>
            <a:ext cx="9051234" cy="5247860"/>
          </a:xfrm>
          <a:prstGeom prst="rect">
            <a:avLst/>
          </a:prstGeom>
        </p:spPr>
      </p:pic>
      <p:sp>
        <p:nvSpPr>
          <p:cNvPr id="2" name="Dikdörtgen 1">
            <a:extLst>
              <a:ext uri="{FF2B5EF4-FFF2-40B4-BE49-F238E27FC236}">
                <a16:creationId xmlns:a16="http://schemas.microsoft.com/office/drawing/2014/main" id="{1803D72B-D2F3-4C26-B5CC-6A7D29CFDD97}"/>
              </a:ext>
            </a:extLst>
          </p:cNvPr>
          <p:cNvSpPr/>
          <p:nvPr/>
        </p:nvSpPr>
        <p:spPr>
          <a:xfrm>
            <a:off x="7924800" y="2120348"/>
            <a:ext cx="1099930" cy="477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16097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7BF02-8EA8-4D7E-AA35-FC9A1EEA8220}"/>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594DBD76-A168-43F1-923C-900423FD0A30}"/>
              </a:ext>
            </a:extLst>
          </p:cNvPr>
          <p:cNvSpPr>
            <a:spLocks noGrp="1"/>
          </p:cNvSpPr>
          <p:nvPr>
            <p:ph idx="1"/>
          </p:nvPr>
        </p:nvSpPr>
        <p:spPr/>
        <p:txBody>
          <a:bodyPr>
            <a:normAutofit lnSpcReduction="10000"/>
          </a:bodyPr>
          <a:lstStyle/>
          <a:p>
            <a:r>
              <a:rPr lang="tr-TR" sz="2400" b="0" i="0">
                <a:solidFill>
                  <a:srgbClr val="252525"/>
                </a:solidFill>
                <a:effectLst/>
                <a:latin typeface="Times New Roman" panose="02020603050405020304" pitchFamily="18" charset="0"/>
                <a:cs typeface="Times New Roman" panose="02020603050405020304" pitchFamily="18" charset="0"/>
              </a:rPr>
              <a:t> Ayaktan takip edilen HFREF'li Polonyalı hastalar, hafif-orta derecede iskemik KY ve çok sayıda komorbiditesi olan yaşlı erkeklerdir.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Bu hastaların büyük çoğunluğu sağkalımı iyileştirmek için ilaçlar alır ve revaskülarizasyon prosedürlerine tabi tutulur.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Aritmi ablasyonları ve cihaz implantasyonları nadirdir.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GP'ler ve kardiyologlar tarafından tedavi edilen HFREF'li Polonyalı hastaların klinik profillerinde ve bu hastaların yönetilme şekillerinde çeşitli farklılıklar vardır.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30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D09BF4-CC7D-4319-9A34-4890E66B7E31}"/>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716D63D5-BA54-484A-86C2-07C09175D528}"/>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Ayaktan takip edilen HFREF'li  Polonyalı </a:t>
            </a:r>
            <a:r>
              <a:rPr lang="tr-TR" sz="2400">
                <a:solidFill>
                  <a:srgbClr val="252525"/>
                </a:solidFill>
                <a:latin typeface="Times New Roman" panose="02020603050405020304" pitchFamily="18" charset="0"/>
                <a:cs typeface="Times New Roman" panose="02020603050405020304" pitchFamily="18" charset="0"/>
              </a:rPr>
              <a:t>hasta</a:t>
            </a:r>
            <a:r>
              <a:rPr lang="tr-TR" sz="2400" b="0" i="0">
                <a:solidFill>
                  <a:srgbClr val="252525"/>
                </a:solidFill>
                <a:effectLst/>
                <a:latin typeface="Times New Roman" panose="02020603050405020304" pitchFamily="18" charset="0"/>
                <a:cs typeface="Times New Roman" panose="02020603050405020304" pitchFamily="18" charset="0"/>
              </a:rPr>
              <a:t> popülasyonunun çoğunluğu daha yaşlı erkeklerden oluşuyordu ve GP'ler tarafından takip edilen hastalar arasında yaşlı </a:t>
            </a:r>
            <a:r>
              <a:rPr lang="tr-TR" sz="2400">
                <a:solidFill>
                  <a:srgbClr val="252525"/>
                </a:solidFill>
                <a:latin typeface="Times New Roman" panose="02020603050405020304" pitchFamily="18" charset="0"/>
                <a:cs typeface="Times New Roman" panose="02020603050405020304" pitchFamily="18" charset="0"/>
              </a:rPr>
              <a:t>grup</a:t>
            </a:r>
            <a:r>
              <a:rPr lang="tr-TR" sz="2400" b="0" i="0">
                <a:solidFill>
                  <a:srgbClr val="252525"/>
                </a:solidFill>
                <a:effectLst/>
                <a:latin typeface="Times New Roman" panose="02020603050405020304" pitchFamily="18" charset="0"/>
                <a:cs typeface="Times New Roman" panose="02020603050405020304" pitchFamily="18" charset="0"/>
              </a:rPr>
              <a:t> belirgin bir şekilde yaygındı. </a:t>
            </a:r>
          </a:p>
          <a:p>
            <a:r>
              <a:rPr lang="tr-TR" sz="2400" b="0" i="0">
                <a:solidFill>
                  <a:srgbClr val="252525"/>
                </a:solidFill>
                <a:effectLst/>
                <a:latin typeface="Times New Roman" panose="02020603050405020304" pitchFamily="18" charset="0"/>
                <a:cs typeface="Times New Roman" panose="02020603050405020304" pitchFamily="18" charset="0"/>
              </a:rPr>
              <a:t>HFREF'li Polonyalı hastalarda gözlenen yaş modeli, diğer Avrupa ve Amerika kayıtlarındakilerin tanımlarına oldukça benzerdir. </a:t>
            </a:r>
          </a:p>
          <a:p>
            <a:r>
              <a:rPr lang="tr-TR" sz="2400" b="0" i="0">
                <a:solidFill>
                  <a:srgbClr val="252525"/>
                </a:solidFill>
                <a:effectLst/>
                <a:latin typeface="Times New Roman" panose="02020603050405020304" pitchFamily="18" charset="0"/>
                <a:cs typeface="Times New Roman" panose="02020603050405020304" pitchFamily="18" charset="0"/>
              </a:rPr>
              <a:t>Bulgular, modern gelişmiş toplumlarda dünya çapındaki yaşlanma eğilimini yansıtıyor. </a:t>
            </a:r>
          </a:p>
          <a:p>
            <a:r>
              <a:rPr lang="tr-TR" sz="2400" b="0" i="0">
                <a:solidFill>
                  <a:srgbClr val="252525"/>
                </a:solidFill>
                <a:effectLst/>
                <a:latin typeface="Times New Roman" panose="02020603050405020304" pitchFamily="18" charset="0"/>
                <a:cs typeface="Times New Roman" panose="02020603050405020304" pitchFamily="18" charset="0"/>
              </a:rPr>
              <a:t>Genel yaşlı popülasyonda önemli bir sorun haline gelen KY, kardiyogeriatrik sendrom olarak bile tanımlanmıştır.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32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035334-BE67-4061-929A-F40220D0F3A2}"/>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989D9EE4-6753-44B2-821D-5D926DBF3C3D}"/>
              </a:ext>
            </a:extLst>
          </p:cNvPr>
          <p:cNvSpPr>
            <a:spLocks noGrp="1"/>
          </p:cNvSpPr>
          <p:nvPr>
            <p:ph idx="1"/>
          </p:nvPr>
        </p:nvSpPr>
        <p:spPr/>
        <p:txBody>
          <a:bodyPr>
            <a:normAutofit lnSpcReduction="10000"/>
          </a:bodyPr>
          <a:lstStyle/>
          <a:p>
            <a:r>
              <a:rPr lang="tr-TR" sz="2400" b="0" i="0">
                <a:solidFill>
                  <a:srgbClr val="252525"/>
                </a:solidFill>
                <a:effectLst/>
                <a:latin typeface="Times New Roman" panose="02020603050405020304" pitchFamily="18" charset="0"/>
                <a:cs typeface="Times New Roman" panose="02020603050405020304" pitchFamily="18" charset="0"/>
              </a:rPr>
              <a:t>Amerikan IMPROVE-HF kayıtlarından elde edilen bulgulara göre, HF'nin baskın etiyolojisi iskemikti</a:t>
            </a:r>
            <a:r>
              <a:rPr lang="tr-TR" sz="2400">
                <a:solidFill>
                  <a:srgbClr val="252525"/>
                </a:solidFill>
                <a:latin typeface="Times New Roman" panose="02020603050405020304" pitchFamily="18" charset="0"/>
                <a:cs typeface="Times New Roman" panose="02020603050405020304" pitchFamily="18" charset="0"/>
              </a:rPr>
              <a:t> </a:t>
            </a:r>
            <a:r>
              <a:rPr lang="tr-TR" sz="2400" b="0" i="0">
                <a:solidFill>
                  <a:srgbClr val="252525"/>
                </a:solidFill>
                <a:effectLst/>
                <a:latin typeface="Times New Roman" panose="02020603050405020304" pitchFamily="18" charset="0"/>
                <a:cs typeface="Times New Roman" panose="02020603050405020304" pitchFamily="18" charset="0"/>
              </a:rPr>
              <a:t>ancak iskemik KY, ESC-HF pilot kayıtlarında kronik KY olan hastaların yalnızca %40'ında rapor edilmiştir. </a:t>
            </a:r>
          </a:p>
          <a:p>
            <a:r>
              <a:rPr lang="tr-TR" sz="2400" b="0" i="0">
                <a:solidFill>
                  <a:srgbClr val="252525"/>
                </a:solidFill>
                <a:effectLst/>
                <a:latin typeface="Times New Roman" panose="02020603050405020304" pitchFamily="18" charset="0"/>
                <a:cs typeface="Times New Roman" panose="02020603050405020304" pitchFamily="18" charset="0"/>
              </a:rPr>
              <a:t>Önceki revaskülarizasyon prosedürlerinin artmış sayısı ve ayrıca bu hastalarda, belirgin olan anjina semptomlarının varlığı, çalışmada iskemik KY'nin sık görülmesinin göstergesi olabilir. </a:t>
            </a:r>
          </a:p>
          <a:p>
            <a:r>
              <a:rPr lang="tr-TR" sz="2400" b="0" i="0">
                <a:solidFill>
                  <a:srgbClr val="252525"/>
                </a:solidFill>
                <a:effectLst/>
                <a:latin typeface="Times New Roman" panose="02020603050405020304" pitchFamily="18" charset="0"/>
                <a:cs typeface="Times New Roman" panose="02020603050405020304" pitchFamily="18" charset="0"/>
              </a:rPr>
              <a:t>Hastaların çoğunda hafif-orta derecede </a:t>
            </a:r>
            <a:r>
              <a:rPr lang="tr-TR" sz="2400">
                <a:solidFill>
                  <a:srgbClr val="252525"/>
                </a:solidFill>
                <a:latin typeface="Times New Roman" panose="02020603050405020304" pitchFamily="18" charset="0"/>
                <a:cs typeface="Times New Roman" panose="02020603050405020304" pitchFamily="18" charset="0"/>
              </a:rPr>
              <a:t>KY</a:t>
            </a:r>
            <a:r>
              <a:rPr lang="tr-TR" sz="2400" b="0" i="0">
                <a:solidFill>
                  <a:srgbClr val="252525"/>
                </a:solidFill>
                <a:effectLst/>
                <a:latin typeface="Times New Roman" panose="02020603050405020304" pitchFamily="18" charset="0"/>
                <a:cs typeface="Times New Roman" panose="02020603050405020304" pitchFamily="18" charset="0"/>
              </a:rPr>
              <a:t> olmasına rağmen %40'ının NYHA III-IV sınıflarında olduğu vurgulanmalıdır. %16'sının LVEF &lt; %30’u ve %11'inin 10 yıllık KY öyküsü vardı.</a:t>
            </a:r>
            <a:r>
              <a:rPr lang="tr-TR" sz="1600" b="0" i="0">
                <a:solidFill>
                  <a:srgbClr val="252525"/>
                </a:solidFill>
                <a:effectLst/>
                <a:latin typeface="Roboto" panose="02000000000000000000" pitchFamily="2" charset="0"/>
              </a:rPr>
              <a:t> </a:t>
            </a:r>
          </a:p>
          <a:p>
            <a:r>
              <a:rPr lang="tr-TR" sz="2400" b="0" i="0">
                <a:solidFill>
                  <a:srgbClr val="252525"/>
                </a:solidFill>
                <a:effectLst/>
                <a:latin typeface="Times New Roman" panose="02020603050405020304" pitchFamily="18" charset="0"/>
                <a:cs typeface="Times New Roman" panose="02020603050405020304" pitchFamily="18" charset="0"/>
              </a:rPr>
              <a:t>Bu faktörler, uygulanan tedaviye yanıt vermeme olasılığı en yüksek olan ve yüksek KY progresyonu gösteren ve de sık tekrarlayan hastaneye yatış riski altında olan bireyleri tanımlar.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67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63D281-7C08-4475-8D80-FB026A9F87AA}"/>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F0F1C31F-B541-4BEF-A535-3CB664A341AD}"/>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Diğer Avrupa ve Amerika kayıtlarında olduğu gibi HFREF'li Polonyalı hastalarda komorbiditelerin prevalansı yüksekti.</a:t>
            </a:r>
          </a:p>
          <a:p>
            <a:r>
              <a:rPr lang="tr-TR" sz="2400" b="0" i="0">
                <a:solidFill>
                  <a:srgbClr val="252525"/>
                </a:solidFill>
                <a:effectLst/>
                <a:latin typeface="Times New Roman" panose="02020603050405020304" pitchFamily="18" charset="0"/>
                <a:cs typeface="Times New Roman" panose="02020603050405020304" pitchFamily="18" charset="0"/>
              </a:rPr>
              <a:t> Bu hastalıklardan bazıları – hipertansiyon, geçirilmiş inme ve/veya TIA, diyabet ve KOAH – kardiyologlardan ziyade </a:t>
            </a:r>
            <a:r>
              <a:rPr lang="tr-TR" sz="2400">
                <a:solidFill>
                  <a:srgbClr val="252525"/>
                </a:solidFill>
                <a:latin typeface="Times New Roman" panose="02020603050405020304" pitchFamily="18" charset="0"/>
                <a:cs typeface="Times New Roman" panose="02020603050405020304" pitchFamily="18" charset="0"/>
              </a:rPr>
              <a:t>GP’</a:t>
            </a:r>
            <a:r>
              <a:rPr lang="tr-TR" sz="2400" b="0" i="0">
                <a:solidFill>
                  <a:srgbClr val="252525"/>
                </a:solidFill>
                <a:effectLst/>
                <a:latin typeface="Times New Roman" panose="02020603050405020304" pitchFamily="18" charset="0"/>
                <a:cs typeface="Times New Roman" panose="02020603050405020304" pitchFamily="18" charset="0"/>
              </a:rPr>
              <a:t>ler tarafından </a:t>
            </a:r>
            <a:r>
              <a:rPr lang="tr-TR" sz="2400">
                <a:solidFill>
                  <a:srgbClr val="252525"/>
                </a:solidFill>
                <a:latin typeface="Times New Roman" panose="02020603050405020304" pitchFamily="18" charset="0"/>
                <a:cs typeface="Times New Roman" panose="02020603050405020304" pitchFamily="18" charset="0"/>
              </a:rPr>
              <a:t>takip edilen </a:t>
            </a:r>
            <a:r>
              <a:rPr lang="tr-TR" sz="2400" b="0" i="0">
                <a:solidFill>
                  <a:srgbClr val="252525"/>
                </a:solidFill>
                <a:effectLst/>
                <a:latin typeface="Times New Roman" panose="02020603050405020304" pitchFamily="18" charset="0"/>
                <a:cs typeface="Times New Roman" panose="02020603050405020304" pitchFamily="18" charset="0"/>
              </a:rPr>
              <a:t>hastalarda özellikle yaygındı. </a:t>
            </a:r>
          </a:p>
          <a:p>
            <a:r>
              <a:rPr lang="tr-TR" sz="2400" b="0" i="0">
                <a:solidFill>
                  <a:srgbClr val="252525"/>
                </a:solidFill>
                <a:effectLst/>
                <a:latin typeface="Times New Roman" panose="02020603050405020304" pitchFamily="18" charset="0"/>
                <a:cs typeface="Times New Roman" panose="02020603050405020304" pitchFamily="18" charset="0"/>
              </a:rPr>
              <a:t>Dahiliye ve kardiyoloji bölümlerinde yatan </a:t>
            </a:r>
            <a:r>
              <a:rPr lang="tr-TR" sz="2400">
                <a:solidFill>
                  <a:srgbClr val="252525"/>
                </a:solidFill>
                <a:latin typeface="Times New Roman" panose="02020603050405020304" pitchFamily="18" charset="0"/>
                <a:cs typeface="Times New Roman" panose="02020603050405020304" pitchFamily="18" charset="0"/>
              </a:rPr>
              <a:t>KY</a:t>
            </a:r>
            <a:r>
              <a:rPr lang="tr-TR" sz="2400" b="0" i="0">
                <a:solidFill>
                  <a:srgbClr val="252525"/>
                </a:solidFill>
                <a:effectLst/>
                <a:latin typeface="Times New Roman" panose="02020603050405020304" pitchFamily="18" charset="0"/>
                <a:cs typeface="Times New Roman" panose="02020603050405020304" pitchFamily="18" charset="0"/>
              </a:rPr>
              <a:t> hastaları arasında da benzer farklılıklar görülmektedir. </a:t>
            </a:r>
          </a:p>
          <a:p>
            <a:r>
              <a:rPr lang="tr-TR" sz="2400" b="0" i="0">
                <a:solidFill>
                  <a:srgbClr val="252525"/>
                </a:solidFill>
                <a:effectLst/>
                <a:latin typeface="Times New Roman" panose="02020603050405020304" pitchFamily="18" charset="0"/>
                <a:cs typeface="Times New Roman" panose="02020603050405020304" pitchFamily="18" charset="0"/>
              </a:rPr>
              <a:t>Bu farklılıklar, dahiliye hastalarının daha büyük heterojenliğinin ve daha yaşlı olmasının bir yansıması olabilir, çünkü KY hastalarında daha fazla sayıda komorbidite daha ileriki yaşla ilişkilidir.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67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B39AA1-944E-4C8A-B118-EFE59BF01024}"/>
              </a:ext>
            </a:extLst>
          </p:cNvPr>
          <p:cNvSpPr>
            <a:spLocks noGrp="1"/>
          </p:cNvSpPr>
          <p:nvPr>
            <p:ph type="title"/>
          </p:nvPr>
        </p:nvSpPr>
        <p:spPr/>
        <p:txBody>
          <a:bodyPr/>
          <a:lstStyle/>
          <a:p>
            <a:r>
              <a:rPr lang="tr-TR"/>
              <a:t>1.Giriş </a:t>
            </a:r>
          </a:p>
        </p:txBody>
      </p:sp>
      <p:sp>
        <p:nvSpPr>
          <p:cNvPr id="3" name="İçerik Yer Tutucusu 2">
            <a:extLst>
              <a:ext uri="{FF2B5EF4-FFF2-40B4-BE49-F238E27FC236}">
                <a16:creationId xmlns:a16="http://schemas.microsoft.com/office/drawing/2014/main" id="{7DF372B6-2196-41A9-8301-45864EDBBCCA}"/>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Ayaktan takip, KY olan hastaların uzun vadeli yönetiminde önemli bir rol oynar.</a:t>
            </a:r>
          </a:p>
          <a:p>
            <a:r>
              <a:rPr lang="tr-TR" sz="2400" b="0" i="0">
                <a:solidFill>
                  <a:srgbClr val="252525"/>
                </a:solidFill>
                <a:effectLst/>
                <a:latin typeface="Times New Roman" panose="02020603050405020304" pitchFamily="18" charset="0"/>
                <a:cs typeface="Times New Roman" panose="02020603050405020304" pitchFamily="18" charset="0"/>
              </a:rPr>
              <a:t>Genel pratisyenlerin (GP), kardiyologların desteğiyle, günlük bazda </a:t>
            </a:r>
            <a:r>
              <a:rPr lang="tr-TR" sz="2400">
                <a:solidFill>
                  <a:srgbClr val="252525"/>
                </a:solidFill>
                <a:latin typeface="Times New Roman" panose="02020603050405020304" pitchFamily="18" charset="0"/>
                <a:cs typeface="Times New Roman" panose="02020603050405020304" pitchFamily="18" charset="0"/>
              </a:rPr>
              <a:t>KY</a:t>
            </a:r>
            <a:r>
              <a:rPr lang="tr-TR" sz="2400" b="0" i="0">
                <a:solidFill>
                  <a:srgbClr val="252525"/>
                </a:solidFill>
                <a:effectLst/>
                <a:latin typeface="Times New Roman" panose="02020603050405020304" pitchFamily="18" charset="0"/>
                <a:cs typeface="Times New Roman" panose="02020603050405020304" pitchFamily="18" charset="0"/>
              </a:rPr>
              <a:t> yönetiminin ana stratejik hedeflerini tanıması gerekir.</a:t>
            </a:r>
            <a:endParaRPr lang="tr-TR" sz="2400">
              <a:solidFill>
                <a:srgbClr val="252525"/>
              </a:solidFill>
              <a:latin typeface="Times New Roman" panose="02020603050405020304" pitchFamily="18" charset="0"/>
              <a:cs typeface="Times New Roman" panose="02020603050405020304" pitchFamily="18" charset="0"/>
            </a:endParaRPr>
          </a:p>
          <a:p>
            <a:r>
              <a:rPr lang="tr-TR" sz="2400">
                <a:latin typeface="Times New Roman" panose="02020603050405020304" pitchFamily="18" charset="0"/>
                <a:cs typeface="Times New Roman" panose="02020603050405020304" pitchFamily="18" charset="0"/>
              </a:rPr>
              <a:t>Bu hedefler, ilaç dozlarının optimizasyonunu, komorbiditelerin senkronize tedavisini, farmakolojik olmayan önerilerin uygulanmasını ve dekompansasyon epizodlarının belirtileri ve/veya etken faktörlerinin erken saptanmasını içerir.</a:t>
            </a:r>
          </a:p>
          <a:p>
            <a:r>
              <a:rPr lang="tr-TR" sz="2400" b="0" i="0">
                <a:solidFill>
                  <a:srgbClr val="252525"/>
                </a:solidFill>
                <a:effectLst/>
                <a:latin typeface="Times New Roman" panose="02020603050405020304" pitchFamily="18" charset="0"/>
                <a:cs typeface="Times New Roman" panose="02020603050405020304" pitchFamily="18" charset="0"/>
              </a:rPr>
              <a:t>GP'ler ve kardiyologlar tarafından sağlanan etkin ayaktan </a:t>
            </a:r>
            <a:r>
              <a:rPr lang="tr-TR" sz="2400">
                <a:solidFill>
                  <a:srgbClr val="252525"/>
                </a:solidFill>
                <a:latin typeface="Times New Roman" panose="02020603050405020304" pitchFamily="18" charset="0"/>
                <a:cs typeface="Times New Roman" panose="02020603050405020304" pitchFamily="18" charset="0"/>
              </a:rPr>
              <a:t>takibin</a:t>
            </a:r>
            <a:r>
              <a:rPr lang="tr-TR" sz="2400" b="0" i="0">
                <a:solidFill>
                  <a:srgbClr val="252525"/>
                </a:solidFill>
                <a:effectLst/>
                <a:latin typeface="Times New Roman" panose="02020603050405020304" pitchFamily="18" charset="0"/>
                <a:cs typeface="Times New Roman" panose="02020603050405020304" pitchFamily="18" charset="0"/>
              </a:rPr>
              <a:t>, bu hasta grubunda uyumu ve uzun vadeli sonuçları iyileştirdiği gösterilmiştir.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39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4C26CA-ED33-4969-86C3-AE4CCC07F3F8}"/>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CEC06760-D171-4E50-BF2B-3FB482D1034F}"/>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Çalışma, hastaların neredeyse tamamında (%96)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 kullanımına rağmen, istirahat kalp hızında artış prevalansının yüksek olduğunu göstermiştir. </a:t>
            </a:r>
          </a:p>
          <a:p>
            <a:r>
              <a:rPr lang="tr-TR" sz="2400" b="0" i="0">
                <a:solidFill>
                  <a:srgbClr val="252525"/>
                </a:solidFill>
                <a:effectLst/>
                <a:latin typeface="Times New Roman" panose="02020603050405020304" pitchFamily="18" charset="0"/>
                <a:cs typeface="Times New Roman" panose="02020603050405020304" pitchFamily="18" charset="0"/>
              </a:rPr>
              <a:t>SHIFT'den (If inhibitörü ivabradin Denemesi ile Sistolik Kalp yetmezliği tedavisi) elde edilen veriler, HFREF'te yüksek </a:t>
            </a:r>
            <a:r>
              <a:rPr lang="tr-TR" sz="2400">
                <a:solidFill>
                  <a:srgbClr val="252525"/>
                </a:solidFill>
                <a:latin typeface="Times New Roman" panose="02020603050405020304" pitchFamily="18" charset="0"/>
                <a:cs typeface="Times New Roman" panose="02020603050405020304" pitchFamily="18" charset="0"/>
              </a:rPr>
              <a:t>istirahat</a:t>
            </a:r>
            <a:r>
              <a:rPr lang="tr-TR" sz="2400" b="0" i="0">
                <a:solidFill>
                  <a:srgbClr val="252525"/>
                </a:solidFill>
                <a:effectLst/>
                <a:latin typeface="Times New Roman" panose="02020603050405020304" pitchFamily="18" charset="0"/>
                <a:cs typeface="Times New Roman" panose="02020603050405020304" pitchFamily="18" charset="0"/>
              </a:rPr>
              <a:t> kalp hızının azaltılmasının öneminin altını çizmiştir. </a:t>
            </a:r>
          </a:p>
          <a:p>
            <a:r>
              <a:rPr lang="tr-TR" sz="2400" b="0" i="0">
                <a:solidFill>
                  <a:srgbClr val="252525"/>
                </a:solidFill>
                <a:effectLst/>
                <a:latin typeface="Times New Roman" panose="02020603050405020304" pitchFamily="18" charset="0"/>
                <a:cs typeface="Times New Roman" panose="02020603050405020304" pitchFamily="18" charset="0"/>
              </a:rPr>
              <a:t>İstirahat kalp hızının bu prognostik önemi ve birçok </a:t>
            </a:r>
            <a:r>
              <a:rPr lang="tr-TR" sz="2400">
                <a:solidFill>
                  <a:srgbClr val="252525"/>
                </a:solidFill>
                <a:latin typeface="Times New Roman" panose="02020603050405020304" pitchFamily="18" charset="0"/>
                <a:cs typeface="Times New Roman" panose="02020603050405020304" pitchFamily="18" charset="0"/>
              </a:rPr>
              <a:t>KY</a:t>
            </a:r>
            <a:r>
              <a:rPr lang="tr-TR" sz="2400" b="0" i="0">
                <a:solidFill>
                  <a:srgbClr val="252525"/>
                </a:solidFill>
                <a:effectLst/>
                <a:latin typeface="Times New Roman" panose="02020603050405020304" pitchFamily="18" charset="0"/>
                <a:cs typeface="Times New Roman" panose="02020603050405020304" pitchFamily="18" charset="0"/>
              </a:rPr>
              <a:t> hastasında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blokerlerin daha fazla yükseltilmesinin genellikle mümkün olmadığı akılda tutularak, ivabradin gibi seçici olarak kalp hızını azaltabilen ajanların uygulanması yararlı olabilir.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091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24CEB1-9FAB-42FB-893C-974B481FD1ED}"/>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9E51BF8B-745F-428F-AC6E-D74E83D79645}"/>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Hastaların %70'inden fazlasında uygulanan en yaygın tanı testleri EKG, ekokardiyografi ve göğüs röntgeniydi. </a:t>
            </a:r>
          </a:p>
          <a:p>
            <a:r>
              <a:rPr lang="tr-TR" sz="2400" b="0" i="0">
                <a:solidFill>
                  <a:srgbClr val="252525"/>
                </a:solidFill>
                <a:effectLst/>
                <a:latin typeface="Times New Roman" panose="02020603050405020304" pitchFamily="18" charset="0"/>
                <a:cs typeface="Times New Roman" panose="02020603050405020304" pitchFamily="18" charset="0"/>
              </a:rPr>
              <a:t>Başka bir çalışmanın bulgularıyla uyumlu olarak, GP’ler PAAC’yi daha sık kullanırken kardiyologlar </a:t>
            </a:r>
            <a:r>
              <a:rPr lang="tr-TR" sz="2400">
                <a:solidFill>
                  <a:srgbClr val="252525"/>
                </a:solidFill>
                <a:latin typeface="Times New Roman" panose="02020603050405020304" pitchFamily="18" charset="0"/>
                <a:cs typeface="Times New Roman" panose="02020603050405020304" pitchFamily="18" charset="0"/>
              </a:rPr>
              <a:t>EKO’ya</a:t>
            </a:r>
            <a:r>
              <a:rPr lang="tr-TR" sz="2400" b="0" i="0">
                <a:solidFill>
                  <a:srgbClr val="252525"/>
                </a:solidFill>
                <a:effectLst/>
                <a:latin typeface="Times New Roman" panose="02020603050405020304" pitchFamily="18" charset="0"/>
                <a:cs typeface="Times New Roman" panose="02020603050405020304" pitchFamily="18" charset="0"/>
              </a:rPr>
              <a:t> daha fazla erişim ve deneyime sahipti. </a:t>
            </a:r>
          </a:p>
          <a:p>
            <a:r>
              <a:rPr lang="tr-TR" sz="2400" b="0" i="0">
                <a:solidFill>
                  <a:srgbClr val="252525"/>
                </a:solidFill>
                <a:effectLst/>
                <a:latin typeface="Times New Roman" panose="02020603050405020304" pitchFamily="18" charset="0"/>
                <a:cs typeface="Times New Roman" panose="02020603050405020304" pitchFamily="18" charset="0"/>
              </a:rPr>
              <a:t>Çalışmamızda kalan tanı ölçütlerinin kullanımı nispeten düşüktü. </a:t>
            </a:r>
          </a:p>
          <a:p>
            <a:r>
              <a:rPr lang="tr-TR" sz="2400" b="0" i="0">
                <a:solidFill>
                  <a:srgbClr val="252525"/>
                </a:solidFill>
                <a:effectLst/>
                <a:latin typeface="Times New Roman" panose="02020603050405020304" pitchFamily="18" charset="0"/>
                <a:cs typeface="Times New Roman" panose="02020603050405020304" pitchFamily="18" charset="0"/>
              </a:rPr>
              <a:t>Natriüretik peptitler, GP’ler ve kardiyologlar tarafından takip edilen hastalarda sırasıyla %8 ve %20'sinde ölçülmüştür. </a:t>
            </a:r>
          </a:p>
          <a:p>
            <a:r>
              <a:rPr lang="tr-TR" sz="2400" b="0" i="0">
                <a:solidFill>
                  <a:srgbClr val="252525"/>
                </a:solidFill>
                <a:effectLst/>
                <a:latin typeface="Times New Roman" panose="02020603050405020304" pitchFamily="18" charset="0"/>
                <a:cs typeface="Times New Roman" panose="02020603050405020304" pitchFamily="18" charset="0"/>
              </a:rPr>
              <a:t>Bu testi belirli klinik ortamlarda, özellikle </a:t>
            </a:r>
            <a:r>
              <a:rPr lang="tr-TR" sz="2400">
                <a:solidFill>
                  <a:srgbClr val="252525"/>
                </a:solidFill>
                <a:latin typeface="Times New Roman" panose="02020603050405020304" pitchFamily="18" charset="0"/>
                <a:cs typeface="Times New Roman" panose="02020603050405020304" pitchFamily="18" charset="0"/>
              </a:rPr>
              <a:t>GP’</a:t>
            </a:r>
            <a:r>
              <a:rPr lang="tr-TR" sz="2400" b="0" i="0">
                <a:solidFill>
                  <a:srgbClr val="252525"/>
                </a:solidFill>
                <a:effectLst/>
                <a:latin typeface="Times New Roman" panose="02020603050405020304" pitchFamily="18" charset="0"/>
                <a:cs typeface="Times New Roman" panose="02020603050405020304" pitchFamily="18" charset="0"/>
              </a:rPr>
              <a:t>ler arasında daha popüler hale getirmeye ihtiyaç vardır.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29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83588F-1D7F-4845-A235-30187BE620D6}"/>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596F47A8-4F3B-4BAD-BD92-CB1C539BF5F3}"/>
              </a:ext>
            </a:extLst>
          </p:cNvPr>
          <p:cNvSpPr>
            <a:spLocks noGrp="1"/>
          </p:cNvSpPr>
          <p:nvPr>
            <p:ph idx="1"/>
          </p:nvPr>
        </p:nvSpPr>
        <p:spPr/>
        <p:txBody>
          <a:bodyPr>
            <a:normAutofit/>
          </a:bodyPr>
          <a:lstStyle/>
          <a:p>
            <a:endParaRPr lang="tr-TR" sz="2400">
              <a:latin typeface="Times New Roman" panose="02020603050405020304" pitchFamily="18" charset="0"/>
              <a:cs typeface="Times New Roman" panose="02020603050405020304" pitchFamily="18" charset="0"/>
            </a:endParaRPr>
          </a:p>
          <a:p>
            <a:r>
              <a:rPr lang="tr-TR" sz="2400">
                <a:latin typeface="Times New Roman" panose="02020603050405020304" pitchFamily="18" charset="0"/>
                <a:cs typeface="Times New Roman" panose="02020603050405020304" pitchFamily="18" charset="0"/>
              </a:rPr>
              <a:t>Polonyalı hastaların önemli bir yüzdesinin oldukça ileri KY’ye sahip olmasına rağmen, bu hastalarda yardımcı olduğu bilinen spiroergometri veya invaziv hemodinamik ölçümler gibi testlerin kardiyologlar tarafından sadece küçük bir grup hastada yapılmış olması endişe vericidir.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Bu testler, ağırlıklı olarak kardiyologlar tarafından daha yaygın olarak kullanılmalıdır.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853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8E94A6-8712-49AB-9EE6-89C3E9944E0C}"/>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4F7E4C1D-8210-4AC8-8482-9B4BC04F0A4A}"/>
              </a:ext>
            </a:extLst>
          </p:cNvPr>
          <p:cNvSpPr>
            <a:spLocks noGrp="1"/>
          </p:cNvSpPr>
          <p:nvPr>
            <p:ph idx="1"/>
          </p:nvPr>
        </p:nvSpPr>
        <p:spPr/>
        <p:txBody>
          <a:bodyPr>
            <a:noAutofit/>
          </a:bodyPr>
          <a:lstStyle/>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HFREF'li Polonyalı hastaların büyük çoğunluğu prognozu iyileştirdiği bilinen tüm ilaçları almaktadır. </a:t>
            </a:r>
          </a:p>
          <a:p>
            <a:endParaRPr lang="tr-TR" sz="2400">
              <a:solidFill>
                <a:srgbClr val="252525"/>
              </a:solidFill>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Kardiyologlar tarafından takip edilen hastalara hem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 (%97) hem de MRA (%64) daha sık uygulandı ve bu oranlar, 2000 yılına ait Polonya verileriyle karşılaştırıldığında önemli ölçüde iyileşmiştir ve  de diğer çalışmalardan elde edilen bulgularla uyumludur. </a:t>
            </a:r>
          </a:p>
        </p:txBody>
      </p:sp>
    </p:spTree>
    <p:extLst>
      <p:ext uri="{BB962C8B-B14F-4D97-AF65-F5344CB8AC3E}">
        <p14:creationId xmlns:p14="http://schemas.microsoft.com/office/powerpoint/2010/main" val="198191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9ECBEE-C17C-4F4F-A57C-1DB2B30A65B9}"/>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772761EB-A5CB-4BBA-AE54-74A68CAB7118}"/>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Avrupa ülkelerinde KY hastaları arasında uygulanan tedavinin heterojenliği vardır. </a:t>
            </a:r>
          </a:p>
          <a:p>
            <a:r>
              <a:rPr lang="tr-TR" sz="2400" b="0" i="0">
                <a:solidFill>
                  <a:srgbClr val="252525"/>
                </a:solidFill>
                <a:effectLst/>
                <a:latin typeface="Times New Roman" panose="02020603050405020304" pitchFamily="18" charset="0"/>
                <a:cs typeface="Times New Roman" panose="02020603050405020304" pitchFamily="18" charset="0"/>
              </a:rPr>
              <a:t>Polonya'da, önerilen ilaçların verilme oranları ESC-HF pilot kaydı ve Amerikan IMPROVE-HF kayıt oranlarından daha yüksekti. </a:t>
            </a:r>
          </a:p>
          <a:p>
            <a:r>
              <a:rPr lang="tr-TR" sz="2400" b="0" i="0">
                <a:solidFill>
                  <a:srgbClr val="252525"/>
                </a:solidFill>
                <a:effectLst/>
                <a:latin typeface="Times New Roman" panose="02020603050405020304" pitchFamily="18" charset="0"/>
                <a:cs typeface="Times New Roman" panose="02020603050405020304" pitchFamily="18" charset="0"/>
              </a:rPr>
              <a:t>GP'lerin kardiyologlara kıyasla HFREF'li hastalara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 ve MRA reçete etme oranları daha düşüktü. Bu farklılıklar geçmişte de görüldü. </a:t>
            </a:r>
          </a:p>
          <a:p>
            <a:r>
              <a:rPr lang="tr-TR" sz="2400" b="0" i="0">
                <a:solidFill>
                  <a:srgbClr val="252525"/>
                </a:solidFill>
                <a:effectLst/>
                <a:latin typeface="Times New Roman" panose="02020603050405020304" pitchFamily="18" charset="0"/>
                <a:cs typeface="Times New Roman" panose="02020603050405020304" pitchFamily="18" charset="0"/>
              </a:rPr>
              <a:t>Sağkalımı iyileştirdiği bilinen ilaçların uygulanmasına ilişkin Avrupa kılavuzlarına bağlılık, uzmanlaşmış kliniklerinde özellikle yüksektir ve daha da önemlisi, bu uyum, hastalar uzun vadeli takip için pratisyen hekimlere geri yönlendirildiğinde sürdürülür.</a:t>
            </a:r>
            <a:endParaRPr lang="tr-TR" sz="2400">
              <a:latin typeface="Times New Roman" panose="02020603050405020304" pitchFamily="18" charset="0"/>
              <a:cs typeface="Times New Roman" panose="02020603050405020304" pitchFamily="18" charset="0"/>
            </a:endParaRPr>
          </a:p>
          <a:p>
            <a:endParaRPr lang="tr-TR"/>
          </a:p>
        </p:txBody>
      </p:sp>
    </p:spTree>
    <p:extLst>
      <p:ext uri="{BB962C8B-B14F-4D97-AF65-F5344CB8AC3E}">
        <p14:creationId xmlns:p14="http://schemas.microsoft.com/office/powerpoint/2010/main" val="331553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A03457-E8A6-426D-978E-A03E4112C78C}"/>
              </a:ext>
            </a:extLst>
          </p:cNvPr>
          <p:cNvSpPr>
            <a:spLocks noGrp="1"/>
          </p:cNvSpPr>
          <p:nvPr>
            <p:ph type="title"/>
          </p:nvPr>
        </p:nvSpPr>
        <p:spPr/>
        <p:txBody>
          <a:bodyPr/>
          <a:lstStyle/>
          <a:p>
            <a:r>
              <a:rPr lang="tr-TR"/>
              <a:t>4.Tartışma </a:t>
            </a:r>
          </a:p>
        </p:txBody>
      </p:sp>
      <p:sp>
        <p:nvSpPr>
          <p:cNvPr id="3" name="İçerik Yer Tutucusu 2">
            <a:extLst>
              <a:ext uri="{FF2B5EF4-FFF2-40B4-BE49-F238E27FC236}">
                <a16:creationId xmlns:a16="http://schemas.microsoft.com/office/drawing/2014/main" id="{5CA6FC3A-5936-4495-AE26-5CDC0BAC5983}"/>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HFREF'li Polonyalı hastalar arasında, özellikle kardiyologlar tarafından takip edilen hastalarda, revaskülarizasyon prosedürleri yaygın olarak uygulandı.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Buna karşılık, Polonya'da aritmi ablasyonları ve implante edilmiş cihazlar oldukça nadirdi. </a:t>
            </a: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Cihazların implantasyonu (ICD, CRT) diğer Avrupa ülkelerinde ve USA’da daha sık gerçekleştirildi. </a:t>
            </a:r>
            <a:r>
              <a:rPr lang="tr-TR" sz="2400">
                <a:solidFill>
                  <a:srgbClr val="252525"/>
                </a:solidFill>
                <a:latin typeface="Times New Roman" panose="02020603050405020304" pitchFamily="18" charset="0"/>
                <a:cs typeface="Times New Roman" panose="02020603050405020304" pitchFamily="18" charset="0"/>
              </a:rPr>
              <a:t>(</a:t>
            </a:r>
            <a:r>
              <a:rPr lang="tr-TR" sz="2400" b="0" i="0">
                <a:solidFill>
                  <a:srgbClr val="252525"/>
                </a:solidFill>
                <a:effectLst/>
                <a:latin typeface="Times New Roman" panose="02020603050405020304" pitchFamily="18" charset="0"/>
                <a:cs typeface="Times New Roman" panose="02020603050405020304" pitchFamily="18" charset="0"/>
              </a:rPr>
              <a:t>ESC-HF ve IMPROVE-HF)</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15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9E6746-5C54-481E-80B6-5A0328092267}"/>
              </a:ext>
            </a:extLst>
          </p:cNvPr>
          <p:cNvSpPr>
            <a:spLocks noGrp="1"/>
          </p:cNvSpPr>
          <p:nvPr>
            <p:ph type="title"/>
          </p:nvPr>
        </p:nvSpPr>
        <p:spPr/>
        <p:txBody>
          <a:bodyPr/>
          <a:lstStyle/>
          <a:p>
            <a:r>
              <a:rPr lang="tr-TR"/>
              <a:t>5.SONUÇ </a:t>
            </a:r>
          </a:p>
        </p:txBody>
      </p:sp>
      <p:sp>
        <p:nvSpPr>
          <p:cNvPr id="3" name="İçerik Yer Tutucusu 2">
            <a:extLst>
              <a:ext uri="{FF2B5EF4-FFF2-40B4-BE49-F238E27FC236}">
                <a16:creationId xmlns:a16="http://schemas.microsoft.com/office/drawing/2014/main" id="{877FFEE6-255B-47E9-8FDB-F47F6C05335E}"/>
              </a:ext>
            </a:extLst>
          </p:cNvPr>
          <p:cNvSpPr>
            <a:spLocks noGrp="1"/>
          </p:cNvSpPr>
          <p:nvPr>
            <p:ph idx="1"/>
          </p:nvPr>
        </p:nvSpPr>
        <p:spPr/>
        <p:txBody>
          <a:bodyPr>
            <a:normAutofit fontScale="92500"/>
          </a:bodyPr>
          <a:lstStyle/>
          <a:p>
            <a:r>
              <a:rPr lang="tr-TR" sz="2400" b="0" i="0">
                <a:solidFill>
                  <a:srgbClr val="252525"/>
                </a:solidFill>
                <a:effectLst/>
                <a:latin typeface="Times New Roman" panose="02020603050405020304" pitchFamily="18" charset="0"/>
                <a:cs typeface="Times New Roman" panose="02020603050405020304" pitchFamily="18" charset="0"/>
              </a:rPr>
              <a:t>Polonya’da HFREF'li ayaktan hastaların çoğu, sağkalımı iyileştiren ilaçlar alır ve revaskülarizasyon prosedürlerine tabi tutulur. </a:t>
            </a:r>
          </a:p>
          <a:p>
            <a:r>
              <a:rPr lang="tr-TR" sz="2400" b="0" i="0">
                <a:solidFill>
                  <a:srgbClr val="252525"/>
                </a:solidFill>
                <a:effectLst/>
                <a:latin typeface="Times New Roman" panose="02020603050405020304" pitchFamily="18" charset="0"/>
                <a:cs typeface="Times New Roman" panose="02020603050405020304" pitchFamily="18" charset="0"/>
              </a:rPr>
              <a:t>Bu hastalarda önerilen cihazların (ICD, CRT) implantasyonunun yoğunlaştırılmasına ihtiyaç vardır. </a:t>
            </a:r>
          </a:p>
          <a:p>
            <a:r>
              <a:rPr lang="tr-TR" sz="2400" b="0" i="0">
                <a:solidFill>
                  <a:srgbClr val="252525"/>
                </a:solidFill>
                <a:effectLst/>
                <a:latin typeface="Times New Roman" panose="02020603050405020304" pitchFamily="18" charset="0"/>
                <a:cs typeface="Times New Roman" panose="02020603050405020304" pitchFamily="18" charset="0"/>
              </a:rPr>
              <a:t>Daha da önemlisi, GP’ler ve kardiyologlar tarafından takip edilenlerin klinik profilleri ve yönetimi farklıdır. </a:t>
            </a:r>
          </a:p>
          <a:p>
            <a:r>
              <a:rPr lang="tr-TR" sz="2400" b="0" i="0">
                <a:solidFill>
                  <a:srgbClr val="252525"/>
                </a:solidFill>
                <a:effectLst/>
                <a:latin typeface="Times New Roman" panose="02020603050405020304" pitchFamily="18" charset="0"/>
                <a:cs typeface="Times New Roman" panose="02020603050405020304" pitchFamily="18" charset="0"/>
              </a:rPr>
              <a:t>GP'ler tarafından takip edilen hastalar daha yaşlıdır ve daha fazla komorbiditeye sahiptir. </a:t>
            </a:r>
          </a:p>
          <a:p>
            <a:r>
              <a:rPr lang="tr-TR" sz="2400" b="0" i="0">
                <a:solidFill>
                  <a:srgbClr val="252525"/>
                </a:solidFill>
                <a:effectLst/>
                <a:latin typeface="Times New Roman" panose="02020603050405020304" pitchFamily="18" charset="0"/>
                <a:cs typeface="Times New Roman" panose="02020603050405020304" pitchFamily="18" charset="0"/>
              </a:rPr>
              <a:t>Kardiyologlar tarafından tedavi edilen ayaktan hastalar daha yaygın olarak </a:t>
            </a:r>
            <a:r>
              <a:rPr lang="el-GR" sz="2400" b="0" i="0">
                <a:solidFill>
                  <a:srgbClr val="252525"/>
                </a:solidFill>
                <a:effectLst/>
                <a:latin typeface="Times New Roman" panose="02020603050405020304" pitchFamily="18" charset="0"/>
                <a:cs typeface="Times New Roman" panose="02020603050405020304" pitchFamily="18" charset="0"/>
              </a:rPr>
              <a:t>β-</a:t>
            </a:r>
            <a:r>
              <a:rPr lang="tr-TR" sz="2400" b="0" i="0">
                <a:solidFill>
                  <a:srgbClr val="252525"/>
                </a:solidFill>
                <a:effectLst/>
                <a:latin typeface="Times New Roman" panose="02020603050405020304" pitchFamily="18" charset="0"/>
                <a:cs typeface="Times New Roman" panose="02020603050405020304" pitchFamily="18" charset="0"/>
              </a:rPr>
              <a:t>bloker, MRA, ICD ve CRT alır ve koroner revaskülarizasyona tabi tutulur. </a:t>
            </a:r>
          </a:p>
          <a:p>
            <a:r>
              <a:rPr lang="tr-TR" sz="2400" b="0" i="0">
                <a:solidFill>
                  <a:srgbClr val="252525"/>
                </a:solidFill>
                <a:effectLst/>
                <a:latin typeface="Times New Roman" panose="02020603050405020304" pitchFamily="18" charset="0"/>
                <a:cs typeface="Times New Roman" panose="02020603050405020304" pitchFamily="18" charset="0"/>
              </a:rPr>
              <a:t>Polonya ve diğer Avrupa ülkelerinde KY hastalarının karmaşık yönetimini optimize etmek için uzun vadeli stratejiler planlanırken bu gerçekler göz önünde bulundurulmalıdır.</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03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FC8EAF-3480-4DFF-8A8F-B8075EF69576}"/>
              </a:ext>
            </a:extLst>
          </p:cNvPr>
          <p:cNvSpPr>
            <a:spLocks noGrp="1"/>
          </p:cNvSpPr>
          <p:nvPr>
            <p:ph type="title"/>
          </p:nvPr>
        </p:nvSpPr>
        <p:spPr/>
        <p:txBody>
          <a:bodyPr/>
          <a:lstStyle/>
          <a:p>
            <a:r>
              <a:rPr lang="tr-TR"/>
              <a:t>1.Giriş </a:t>
            </a:r>
          </a:p>
        </p:txBody>
      </p:sp>
      <p:sp>
        <p:nvSpPr>
          <p:cNvPr id="3" name="İçerik Yer Tutucusu 2">
            <a:extLst>
              <a:ext uri="{FF2B5EF4-FFF2-40B4-BE49-F238E27FC236}">
                <a16:creationId xmlns:a16="http://schemas.microsoft.com/office/drawing/2014/main" id="{A2F2B3A3-F529-4CBB-914E-2A6DE827ED89}"/>
              </a:ext>
            </a:extLst>
          </p:cNvPr>
          <p:cNvSpPr>
            <a:spLocks noGrp="1"/>
          </p:cNvSpPr>
          <p:nvPr>
            <p:ph idx="1"/>
          </p:nvPr>
        </p:nvSpPr>
        <p:spPr/>
        <p:txBody>
          <a:bodyPr>
            <a:noAutofit/>
          </a:bodyPr>
          <a:lstStyle/>
          <a:p>
            <a:r>
              <a:rPr lang="tr-TR" sz="2400" b="0" i="0">
                <a:solidFill>
                  <a:srgbClr val="252525"/>
                </a:solidFill>
                <a:effectLst/>
                <a:latin typeface="Times New Roman" panose="02020603050405020304" pitchFamily="18" charset="0"/>
                <a:cs typeface="Times New Roman" panose="02020603050405020304" pitchFamily="18" charset="0"/>
              </a:rPr>
              <a:t>Avrupa ülkeleri arasında KY hastalarının yönetiminde farklılıklar vardır.</a:t>
            </a:r>
          </a:p>
          <a:p>
            <a:r>
              <a:rPr lang="tr-TR" sz="2400">
                <a:latin typeface="Times New Roman" panose="02020603050405020304" pitchFamily="18" charset="0"/>
                <a:cs typeface="Times New Roman" panose="02020603050405020304" pitchFamily="18" charset="0"/>
              </a:rPr>
              <a:t>GP'ler ve kardiyologlar tarafından takip edilen KY hastalarının klinik profili ve tedavisindeki farklılıklara vurgu yapan güncellenmiş kayıt bilgileri, KY hastalarınnın karmaşık yönetimini optimize etmek için uzun vadeli stratejiler geliştirmede faydalı olabilir.</a:t>
            </a:r>
          </a:p>
          <a:p>
            <a:r>
              <a:rPr lang="tr-TR" sz="2400">
                <a:latin typeface="Times New Roman" panose="02020603050405020304" pitchFamily="18" charset="0"/>
                <a:cs typeface="Times New Roman" panose="02020603050405020304" pitchFamily="18" charset="0"/>
              </a:rPr>
              <a:t>Bu nedenlerle, Polonya'da kardiyologlar ve GP’ler tarafından ayaktan tedavi edilen HFREF’li olan hastalarda klinik özellikleri, uygulamalı tanısal ölçümleri ve tedavileri belirlemeyi ve karşılaştırmayı amaçlayan ileriye dönük bir kayıt gerçekleştirdi.</a:t>
            </a:r>
          </a:p>
        </p:txBody>
      </p:sp>
    </p:spTree>
    <p:extLst>
      <p:ext uri="{BB962C8B-B14F-4D97-AF65-F5344CB8AC3E}">
        <p14:creationId xmlns:p14="http://schemas.microsoft.com/office/powerpoint/2010/main" val="104957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92B1C3-A6FB-4954-9CCA-EE7BC59CD8F6}"/>
              </a:ext>
            </a:extLst>
          </p:cNvPr>
          <p:cNvSpPr>
            <a:spLocks noGrp="1"/>
          </p:cNvSpPr>
          <p:nvPr>
            <p:ph type="title"/>
          </p:nvPr>
        </p:nvSpPr>
        <p:spPr/>
        <p:txBody>
          <a:bodyPr/>
          <a:lstStyle/>
          <a:p>
            <a:r>
              <a:rPr lang="tr-TR"/>
              <a:t>2.Metod </a:t>
            </a:r>
          </a:p>
        </p:txBody>
      </p:sp>
      <p:sp>
        <p:nvSpPr>
          <p:cNvPr id="3" name="İçerik Yer Tutucusu 2">
            <a:extLst>
              <a:ext uri="{FF2B5EF4-FFF2-40B4-BE49-F238E27FC236}">
                <a16:creationId xmlns:a16="http://schemas.microsoft.com/office/drawing/2014/main" id="{91825354-EB02-48CE-A9B5-B081A75C0679}"/>
              </a:ext>
            </a:extLst>
          </p:cNvPr>
          <p:cNvSpPr>
            <a:spLocks noGrp="1"/>
          </p:cNvSpPr>
          <p:nvPr>
            <p:ph idx="1"/>
          </p:nvPr>
        </p:nvSpPr>
        <p:spPr>
          <a:xfrm>
            <a:off x="838200" y="1865382"/>
            <a:ext cx="10515600" cy="4351338"/>
          </a:xfrm>
        </p:spPr>
        <p:txBody>
          <a:bodyPr/>
          <a:lstStyle/>
          <a:p>
            <a:pPr marL="0" indent="0">
              <a:buNone/>
            </a:pPr>
            <a:r>
              <a:rPr lang="tr-TR"/>
              <a:t>2.1</a:t>
            </a:r>
            <a:r>
              <a:rPr lang="tr-TR" sz="2400">
                <a:latin typeface="Times New Roman" panose="02020603050405020304" pitchFamily="18" charset="0"/>
                <a:cs typeface="Times New Roman" panose="02020603050405020304" pitchFamily="18" charset="0"/>
              </a:rPr>
              <a:t>.Çalışma popülasyonu ve protokol</a:t>
            </a:r>
          </a:p>
          <a:p>
            <a:endParaRPr lang="tr-TR" sz="2400">
              <a:latin typeface="Times New Roman" panose="02020603050405020304" pitchFamily="18" charset="0"/>
              <a:cs typeface="Times New Roman" panose="02020603050405020304" pitchFamily="18" charset="0"/>
            </a:endParaRPr>
          </a:p>
          <a:p>
            <a:r>
              <a:rPr lang="tr-TR" sz="2400">
                <a:latin typeface="Times New Roman" panose="02020603050405020304" pitchFamily="18" charset="0"/>
                <a:cs typeface="Times New Roman" panose="02020603050405020304" pitchFamily="18" charset="0"/>
              </a:rPr>
              <a:t>DATA-HELP ( Polonya’da yaşayan sistolik kalp yetmezliği olan hastalarda kullanılan teşhis ve terapötik yöntemler) adlı kaydı, Ekim ile Aralık 2009 arasında Polonya'da rastgele seçilmiş kardiyologlar ve pratisyen hekimler arasında gerçekleştirilen ileriye dönük çok merkezli bir kayıtdı.</a:t>
            </a:r>
          </a:p>
        </p:txBody>
      </p:sp>
    </p:spTree>
    <p:extLst>
      <p:ext uri="{BB962C8B-B14F-4D97-AF65-F5344CB8AC3E}">
        <p14:creationId xmlns:p14="http://schemas.microsoft.com/office/powerpoint/2010/main" val="293353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D40242-88B3-4C68-88B6-8145BB31CE76}"/>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0361F96E-97FC-45FF-A7FA-23C8A6CCF498}"/>
              </a:ext>
            </a:extLst>
          </p:cNvPr>
          <p:cNvSpPr>
            <a:spLocks noGrp="1"/>
          </p:cNvSpPr>
          <p:nvPr>
            <p:ph idx="1"/>
          </p:nvPr>
        </p:nvSpPr>
        <p:spPr/>
        <p:txBody>
          <a:bodyPr>
            <a:normAutofit/>
          </a:bodyPr>
          <a:lstStyle/>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Tabakalı randomizasyon, 2009 yılında Polonya'daki ayaktan hasta polikliniklerinde çalışan tüm kardiyologlar ve </a:t>
            </a:r>
            <a:r>
              <a:rPr lang="tr-TR" sz="2400">
                <a:solidFill>
                  <a:srgbClr val="252525"/>
                </a:solidFill>
                <a:latin typeface="Times New Roman" panose="02020603050405020304" pitchFamily="18" charset="0"/>
                <a:cs typeface="Times New Roman" panose="02020603050405020304" pitchFamily="18" charset="0"/>
              </a:rPr>
              <a:t>GP’</a:t>
            </a:r>
            <a:r>
              <a:rPr lang="tr-TR" sz="2400" b="0" i="0">
                <a:solidFill>
                  <a:srgbClr val="252525"/>
                </a:solidFill>
                <a:effectLst/>
                <a:latin typeface="Times New Roman" panose="02020603050405020304" pitchFamily="18" charset="0"/>
                <a:cs typeface="Times New Roman" panose="02020603050405020304" pitchFamily="18" charset="0"/>
              </a:rPr>
              <a:t>ler arasında rastgele sayıların üretilmesine dayanan algoritma kullanılarak gerçekleştirilmiştir.</a:t>
            </a:r>
          </a:p>
          <a:p>
            <a:endParaRPr lang="tr-TR" sz="2400">
              <a:latin typeface="Times New Roman" panose="02020603050405020304" pitchFamily="18" charset="0"/>
              <a:cs typeface="Times New Roman" panose="02020603050405020304" pitchFamily="18" charset="0"/>
            </a:endParaRPr>
          </a:p>
          <a:p>
            <a:r>
              <a:rPr lang="tr-TR" sz="2400">
                <a:latin typeface="Times New Roman" panose="02020603050405020304" pitchFamily="18" charset="0"/>
                <a:cs typeface="Times New Roman" panose="02020603050405020304" pitchFamily="18" charset="0"/>
              </a:rPr>
              <a:t>İyi Klinik Uygulama kurallarına uydukları varsayımıyla, ardışık 10 HFREF hastası hakkında güvenilir bilgi sağlamak üzere rastgele bir doktor örneği oluşturuldu.</a:t>
            </a:r>
            <a:endParaRPr lang="tr-TR" sz="2400">
              <a:solidFill>
                <a:srgbClr val="252525"/>
              </a:solidFill>
              <a:latin typeface="Times New Roman" panose="02020603050405020304" pitchFamily="18" charset="0"/>
              <a:cs typeface="Times New Roman" panose="02020603050405020304" pitchFamily="18" charset="0"/>
            </a:endParaRPr>
          </a:p>
          <a:p>
            <a:endParaRPr lang="tr-TR" sz="2400" b="0" i="0">
              <a:solidFill>
                <a:srgbClr val="2E2E2E"/>
              </a:solidFill>
              <a:effectLst/>
              <a:latin typeface="Times New Roman" panose="02020603050405020304" pitchFamily="18" charset="0"/>
              <a:cs typeface="Times New Roman" panose="02020603050405020304" pitchFamily="18" charset="0"/>
            </a:endParaRPr>
          </a:p>
          <a:p>
            <a:r>
              <a:rPr lang="en-US" sz="2400" b="0" i="0">
                <a:solidFill>
                  <a:srgbClr val="2E2E2E"/>
                </a:solidFill>
                <a:effectLst/>
                <a:latin typeface="Times New Roman" panose="02020603050405020304" pitchFamily="18" charset="0"/>
                <a:cs typeface="Times New Roman" panose="02020603050405020304" pitchFamily="18" charset="0"/>
              </a:rPr>
              <a:t>Böyle bir yaklaşım, bu iki doktor grubu</a:t>
            </a:r>
            <a:r>
              <a:rPr lang="tr-TR" sz="2400" b="0" i="0">
                <a:solidFill>
                  <a:srgbClr val="2E2E2E"/>
                </a:solidFill>
                <a:effectLst/>
                <a:latin typeface="Times New Roman" panose="02020603050405020304" pitchFamily="18" charset="0"/>
                <a:cs typeface="Times New Roman" panose="02020603050405020304" pitchFamily="18" charset="0"/>
              </a:rPr>
              <a:t> </a:t>
            </a:r>
            <a:r>
              <a:rPr lang="tr-TR" sz="2400">
                <a:solidFill>
                  <a:srgbClr val="2E2E2E"/>
                </a:solidFill>
                <a:latin typeface="Times New Roman" panose="02020603050405020304" pitchFamily="18" charset="0"/>
                <a:cs typeface="Times New Roman" panose="02020603050405020304" pitchFamily="18" charset="0"/>
              </a:rPr>
              <a:t>(kardiyolog-GP)</a:t>
            </a:r>
            <a:r>
              <a:rPr lang="en-US" sz="2400" b="0" i="0">
                <a:solidFill>
                  <a:srgbClr val="2E2E2E"/>
                </a:solidFill>
                <a:effectLst/>
                <a:latin typeface="Times New Roman" panose="02020603050405020304" pitchFamily="18" charset="0"/>
                <a:cs typeface="Times New Roman" panose="02020603050405020304" pitchFamily="18" charset="0"/>
              </a:rPr>
              <a:t> tarafından </a:t>
            </a:r>
            <a:r>
              <a:rPr lang="tr-TR" sz="2400">
                <a:solidFill>
                  <a:srgbClr val="2E2E2E"/>
                </a:solidFill>
                <a:latin typeface="Times New Roman" panose="02020603050405020304" pitchFamily="18" charset="0"/>
                <a:cs typeface="Times New Roman" panose="02020603050405020304" pitchFamily="18" charset="0"/>
              </a:rPr>
              <a:t>takip edilen</a:t>
            </a:r>
            <a:r>
              <a:rPr lang="en-US" sz="2400" b="0" i="0">
                <a:solidFill>
                  <a:srgbClr val="2E2E2E"/>
                </a:solidFill>
                <a:effectLst/>
                <a:latin typeface="Times New Roman" panose="02020603050405020304" pitchFamily="18" charset="0"/>
                <a:cs typeface="Times New Roman" panose="02020603050405020304" pitchFamily="18" charset="0"/>
              </a:rPr>
              <a:t> ayakt</a:t>
            </a:r>
            <a:r>
              <a:rPr lang="tr-TR" sz="2400" b="0" i="0">
                <a:solidFill>
                  <a:srgbClr val="2E2E2E"/>
                </a:solidFill>
                <a:effectLst/>
                <a:latin typeface="Times New Roman" panose="02020603050405020304" pitchFamily="18" charset="0"/>
                <a:cs typeface="Times New Roman" panose="02020603050405020304" pitchFamily="18" charset="0"/>
              </a:rPr>
              <a:t>an</a:t>
            </a:r>
            <a:r>
              <a:rPr lang="en-US" sz="2400" b="0" i="0">
                <a:solidFill>
                  <a:srgbClr val="2E2E2E"/>
                </a:solidFill>
                <a:effectLst/>
                <a:latin typeface="Times New Roman" panose="02020603050405020304" pitchFamily="18" charset="0"/>
                <a:cs typeface="Times New Roman" panose="02020603050405020304" pitchFamily="18" charset="0"/>
              </a:rPr>
              <a:t> hastaların temsili bir örneğini</a:t>
            </a:r>
            <a:r>
              <a:rPr lang="tr-TR" sz="2400">
                <a:solidFill>
                  <a:srgbClr val="2E2E2E"/>
                </a:solidFill>
                <a:latin typeface="Times New Roman" panose="02020603050405020304" pitchFamily="18" charset="0"/>
                <a:cs typeface="Times New Roman" panose="02020603050405020304" pitchFamily="18" charset="0"/>
              </a:rPr>
              <a:t>n</a:t>
            </a:r>
            <a:r>
              <a:rPr lang="en-US" sz="2400" b="0" i="0">
                <a:solidFill>
                  <a:srgbClr val="2E2E2E"/>
                </a:solidFill>
                <a:effectLst/>
                <a:latin typeface="Times New Roman" panose="02020603050405020304" pitchFamily="18" charset="0"/>
                <a:cs typeface="Times New Roman" panose="02020603050405020304" pitchFamily="18" charset="0"/>
              </a:rPr>
              <a:t> elde e</a:t>
            </a:r>
            <a:r>
              <a:rPr lang="tr-TR" sz="2400" b="0" i="0">
                <a:solidFill>
                  <a:srgbClr val="2E2E2E"/>
                </a:solidFill>
                <a:effectLst/>
                <a:latin typeface="Times New Roman" panose="02020603050405020304" pitchFamily="18" charset="0"/>
                <a:cs typeface="Times New Roman" panose="02020603050405020304" pitchFamily="18" charset="0"/>
              </a:rPr>
              <a:t>dilmesini</a:t>
            </a:r>
            <a:r>
              <a:rPr lang="en-US" sz="2400" b="0" i="0">
                <a:solidFill>
                  <a:srgbClr val="2E2E2E"/>
                </a:solidFill>
                <a:effectLst/>
                <a:latin typeface="Times New Roman" panose="02020603050405020304" pitchFamily="18" charset="0"/>
                <a:cs typeface="Times New Roman" panose="02020603050405020304" pitchFamily="18" charset="0"/>
              </a:rPr>
              <a:t> sağladı.</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0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15D69-C685-4552-B443-B49490E66FD9}"/>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CFD869D3-7B15-4F7C-BBA4-276786E008F7}"/>
              </a:ext>
            </a:extLst>
          </p:cNvPr>
          <p:cNvSpPr>
            <a:spLocks noGrp="1"/>
          </p:cNvSpPr>
          <p:nvPr>
            <p:ph idx="1"/>
          </p:nvPr>
        </p:nvSpPr>
        <p:spPr/>
        <p:txBody>
          <a:bodyPr>
            <a:noAutofit/>
          </a:bodyPr>
          <a:lstStyle/>
          <a:p>
            <a:r>
              <a:rPr lang="tr-TR" sz="2400" b="0" i="0">
                <a:solidFill>
                  <a:srgbClr val="252525"/>
                </a:solidFill>
                <a:effectLst/>
                <a:latin typeface="Times New Roman" panose="02020603050405020304" pitchFamily="18" charset="0"/>
                <a:cs typeface="Times New Roman" panose="02020603050405020304" pitchFamily="18" charset="0"/>
              </a:rPr>
              <a:t>Kayıt, Polonya'da çalışan 500 kardiyolog ve 290 pratisyen hekimi rastgele seçmek için ileriye dönük olarak tasarlanmıştır.</a:t>
            </a:r>
          </a:p>
          <a:p>
            <a:endParaRPr lang="tr-TR" sz="2400">
              <a:latin typeface="Times New Roman" panose="02020603050405020304" pitchFamily="18" charset="0"/>
              <a:cs typeface="Times New Roman" panose="02020603050405020304" pitchFamily="18" charset="0"/>
            </a:endParaRPr>
          </a:p>
          <a:p>
            <a:r>
              <a:rPr lang="tr-TR" sz="2400">
                <a:latin typeface="Times New Roman" panose="02020603050405020304" pitchFamily="18" charset="0"/>
                <a:cs typeface="Times New Roman" panose="02020603050405020304" pitchFamily="18" charset="0"/>
              </a:rPr>
              <a:t>Her hekimden, Ekim ve Aralık 2009 arasında ardışık 10 ayaktan başvuran HFREF hastasında klinik durum, tıbbi öykü, uygulanan tanı testleri, uygulanan tedavi, yakın zamanda hastaneye yatışlar ve ayakta tedavi ziyaretleri ile ilgili bir anket doldurması istendi.</a:t>
            </a:r>
            <a:endParaRPr lang="tr-TR" sz="2400">
              <a:solidFill>
                <a:srgbClr val="252525"/>
              </a:solidFill>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Bu nedenle kardiyologlar ve pratisyen hekimler tarafından alınması beklenen HFREF'li ayaktan hasta sayısı sırasıyla 5000 ve 2900 idi.</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43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DA6B3-48D1-4C4E-8C96-BC037E751526}"/>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04C453EC-0207-46D4-B82B-ED4E1E4A8ACC}"/>
              </a:ext>
            </a:extLst>
          </p:cNvPr>
          <p:cNvSpPr>
            <a:spLocks noGrp="1"/>
          </p:cNvSpPr>
          <p:nvPr>
            <p:ph idx="1"/>
          </p:nvPr>
        </p:nvSpPr>
        <p:spPr/>
        <p:txBody>
          <a:bodyPr>
            <a:normAutofit/>
          </a:bodyPr>
          <a:lstStyle/>
          <a:p>
            <a:pPr marL="0" indent="0">
              <a:buNone/>
            </a:pPr>
            <a:r>
              <a:rPr lang="tr-TR" sz="2400">
                <a:latin typeface="Times New Roman" panose="02020603050405020304" pitchFamily="18" charset="0"/>
                <a:cs typeface="Times New Roman" panose="02020603050405020304" pitchFamily="18" charset="0"/>
              </a:rPr>
              <a:t>Çalışmaya alınan hastaların aşağıdaki dahil etme kriterlerini karşılaması gerekiyordu:</a:t>
            </a:r>
          </a:p>
          <a:p>
            <a:pPr marL="514350" indent="-514350">
              <a:buFont typeface="+mj-lt"/>
              <a:buAutoNum type="arabicPeriod"/>
            </a:pPr>
            <a:r>
              <a:rPr lang="tr-TR" sz="2400">
                <a:latin typeface="Times New Roman" panose="02020603050405020304" pitchFamily="18" charset="0"/>
                <a:cs typeface="Times New Roman" panose="02020603050405020304" pitchFamily="18" charset="0"/>
              </a:rPr>
              <a:t>Yaş &gt; 18</a:t>
            </a:r>
          </a:p>
          <a:p>
            <a:pPr marL="514350" indent="-514350">
              <a:buFont typeface="+mj-lt"/>
              <a:buAutoNum type="arabicPeriod"/>
            </a:pPr>
            <a:r>
              <a:rPr lang="tr-TR" sz="2400">
                <a:latin typeface="Times New Roman" panose="02020603050405020304" pitchFamily="18" charset="0"/>
                <a:cs typeface="Times New Roman" panose="02020603050405020304" pitchFamily="18" charset="0"/>
              </a:rPr>
              <a:t>Mevcut Avrupa önerilerine dayalı olarak KY’nin klinik tanısı</a:t>
            </a:r>
          </a:p>
          <a:p>
            <a:pPr marL="514350" indent="-514350">
              <a:buFont typeface="+mj-lt"/>
              <a:buAutoNum type="arabicPeriod"/>
            </a:pPr>
            <a:r>
              <a:rPr lang="tr-TR" sz="2400">
                <a:latin typeface="Times New Roman" panose="02020603050405020304" pitchFamily="18" charset="0"/>
                <a:cs typeface="Times New Roman" panose="02020603050405020304" pitchFamily="18" charset="0"/>
              </a:rPr>
              <a:t>LVEF </a:t>
            </a:r>
            <a:r>
              <a:rPr lang="tr-TR" sz="2400" b="0" i="0">
                <a:solidFill>
                  <a:srgbClr val="2E2E2E"/>
                </a:solidFill>
                <a:effectLst/>
                <a:latin typeface="Times New Roman" panose="02020603050405020304" pitchFamily="18" charset="0"/>
                <a:cs typeface="Times New Roman" panose="02020603050405020304" pitchFamily="18" charset="0"/>
              </a:rPr>
              <a:t>≤ </a:t>
            </a:r>
            <a:r>
              <a:rPr lang="tr-TR" sz="2400">
                <a:latin typeface="Times New Roman" panose="02020603050405020304" pitchFamily="18" charset="0"/>
                <a:cs typeface="Times New Roman" panose="02020603050405020304" pitchFamily="18" charset="0"/>
              </a:rPr>
              <a:t>45 </a:t>
            </a:r>
          </a:p>
          <a:p>
            <a:pPr marL="514350" indent="-514350">
              <a:buFont typeface="+mj-lt"/>
              <a:buAutoNum type="arabicPeriod"/>
            </a:pPr>
            <a:r>
              <a:rPr lang="tr-TR" sz="2400" b="0" i="0">
                <a:solidFill>
                  <a:srgbClr val="252525"/>
                </a:solidFill>
                <a:effectLst/>
                <a:latin typeface="Times New Roman" panose="02020603050405020304" pitchFamily="18" charset="0"/>
                <a:cs typeface="Times New Roman" panose="02020603050405020304" pitchFamily="18" charset="0"/>
              </a:rPr>
              <a:t>Ekim-Aralık 2009 arasında bir kardiyolog veya pratisyen hekime ayaktan başvuru</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94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74A706-D8EE-401B-B163-889DCAD68CE7}"/>
              </a:ext>
            </a:extLst>
          </p:cNvPr>
          <p:cNvSpPr>
            <a:spLocks noGrp="1"/>
          </p:cNvSpPr>
          <p:nvPr>
            <p:ph type="title"/>
          </p:nvPr>
        </p:nvSpPr>
        <p:spPr/>
        <p:txBody>
          <a:bodyPr/>
          <a:lstStyle/>
          <a:p>
            <a:r>
              <a:rPr lang="tr-TR"/>
              <a:t>2.Metod</a:t>
            </a:r>
          </a:p>
        </p:txBody>
      </p:sp>
      <p:sp>
        <p:nvSpPr>
          <p:cNvPr id="3" name="İçerik Yer Tutucusu 2">
            <a:extLst>
              <a:ext uri="{FF2B5EF4-FFF2-40B4-BE49-F238E27FC236}">
                <a16:creationId xmlns:a16="http://schemas.microsoft.com/office/drawing/2014/main" id="{50681F31-64A2-4E7D-81C6-503D18517F30}"/>
              </a:ext>
            </a:extLst>
          </p:cNvPr>
          <p:cNvSpPr>
            <a:spLocks noGrp="1"/>
          </p:cNvSpPr>
          <p:nvPr>
            <p:ph idx="1"/>
          </p:nvPr>
        </p:nvSpPr>
        <p:spPr/>
        <p:txBody>
          <a:bodyPr>
            <a:normAutofit/>
          </a:bodyPr>
          <a:lstStyle/>
          <a:p>
            <a:r>
              <a:rPr lang="tr-TR" sz="2400" b="0" i="0">
                <a:solidFill>
                  <a:srgbClr val="252525"/>
                </a:solidFill>
                <a:effectLst/>
                <a:latin typeface="Times New Roman" panose="02020603050405020304" pitchFamily="18" charset="0"/>
                <a:cs typeface="Times New Roman" panose="02020603050405020304" pitchFamily="18" charset="0"/>
              </a:rPr>
              <a:t>Araştırma Helsinki Deklarasyonu'nda belirtilen ilkelere uygundu.</a:t>
            </a:r>
          </a:p>
          <a:p>
            <a:pPr marL="0" indent="0">
              <a:buNone/>
            </a:pPr>
            <a:endParaRPr lang="tr-TR" sz="2400" b="0" i="0">
              <a:solidFill>
                <a:srgbClr val="252525"/>
              </a:solidFill>
              <a:effectLst/>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Çalışma protokolü, ilgili tüm etik kurullar tarafından kaydedildi ve onaylandı.</a:t>
            </a:r>
            <a:endParaRPr lang="tr-TR" sz="2400">
              <a:solidFill>
                <a:srgbClr val="252525"/>
              </a:solidFill>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endParaRPr lang="tr-TR" sz="2400" b="0" i="0">
              <a:solidFill>
                <a:srgbClr val="252525"/>
              </a:solidFill>
              <a:effectLst/>
              <a:latin typeface="Times New Roman" panose="02020603050405020304" pitchFamily="18" charset="0"/>
              <a:cs typeface="Times New Roman" panose="02020603050405020304" pitchFamily="18" charset="0"/>
            </a:endParaRPr>
          </a:p>
          <a:p>
            <a:r>
              <a:rPr lang="tr-TR" sz="2400" b="0" i="0">
                <a:solidFill>
                  <a:srgbClr val="252525"/>
                </a:solidFill>
                <a:effectLst/>
                <a:latin typeface="Times New Roman" panose="02020603050405020304" pitchFamily="18" charset="0"/>
                <a:cs typeface="Times New Roman" panose="02020603050405020304" pitchFamily="18" charset="0"/>
              </a:rPr>
              <a:t>Bilgilendirilmiş hasta onamı gerekli değildi.</a:t>
            </a:r>
            <a:endParaRPr lang="tr-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9836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FFFBDEFF6CABBC42ACE659E96C3A7468" ma:contentTypeVersion="2" ma:contentTypeDescription="Yeni belge oluşturun." ma:contentTypeScope="" ma:versionID="eb8104e58d884b6820522cd28257ddfa">
  <xsd:schema xmlns:xsd="http://www.w3.org/2001/XMLSchema" xmlns:xs="http://www.w3.org/2001/XMLSchema" xmlns:p="http://schemas.microsoft.com/office/2006/metadata/properties" xmlns:ns3="d417e0a8-cd62-4187-bae0-8fb5931f8f5f" targetNamespace="http://schemas.microsoft.com/office/2006/metadata/properties" ma:root="true" ma:fieldsID="77f7a28406f48cca3fd089a96c9e9e5d" ns3:_="">
    <xsd:import namespace="d417e0a8-cd62-4187-bae0-8fb5931f8f5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7e0a8-cd62-4187-bae0-8fb5931f8f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0B2F35-A082-4A85-A56C-D42BD1A21C6B}">
  <ds:schemaRefs>
    <ds:schemaRef ds:uri="http://schemas.microsoft.com/office/2006/documentManagement/types"/>
    <ds:schemaRef ds:uri="http://purl.org/dc/elements/1.1/"/>
    <ds:schemaRef ds:uri="http://schemas.microsoft.com/office/2006/metadata/properties"/>
    <ds:schemaRef ds:uri="d417e0a8-cd62-4187-bae0-8fb5931f8f5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0101B84-0204-4FD8-8B38-AAEE24C28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7e0a8-cd62-4187-bae0-8fb5931f8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AA1814-6457-4235-9F3B-8E9B52B90A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575</TotalTime>
  <Words>2003</Words>
  <Application>Microsoft Office PowerPoint</Application>
  <PresentationFormat>Geniş ekran</PresentationFormat>
  <Paragraphs>161</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Arial</vt:lpstr>
      <vt:lpstr>Calibri</vt:lpstr>
      <vt:lpstr>Calibri Light</vt:lpstr>
      <vt:lpstr>Roboto</vt:lpstr>
      <vt:lpstr>Times New Roman</vt:lpstr>
      <vt:lpstr>Office Teması</vt:lpstr>
      <vt:lpstr>PowerPoint Sunusu</vt:lpstr>
      <vt:lpstr>1.Giriş </vt:lpstr>
      <vt:lpstr>1.Giriş </vt:lpstr>
      <vt:lpstr>1.Giriş </vt:lpstr>
      <vt:lpstr>2.Metod </vt:lpstr>
      <vt:lpstr>2.Metod</vt:lpstr>
      <vt:lpstr>2.Metod</vt:lpstr>
      <vt:lpstr>2.Metod</vt:lpstr>
      <vt:lpstr>2.Metod</vt:lpstr>
      <vt:lpstr>2.Metod</vt:lpstr>
      <vt:lpstr>2.Metod</vt:lpstr>
      <vt:lpstr>2.Metod</vt:lpstr>
      <vt:lpstr>2.Metod</vt:lpstr>
      <vt:lpstr>3.Bulgular</vt:lpstr>
      <vt:lpstr>PowerPoint Sunusu</vt:lpstr>
      <vt:lpstr>PowerPoint Sunusu</vt:lpstr>
      <vt:lpstr>PowerPoint Sunusu</vt:lpstr>
      <vt:lpstr>3.Bulgular</vt:lpstr>
      <vt:lpstr>PowerPoint Sunusu</vt:lpstr>
      <vt:lpstr>3.Bulgular</vt:lpstr>
      <vt:lpstr>PowerPoint Sunusu</vt:lpstr>
      <vt:lpstr>Bulgular </vt:lpstr>
      <vt:lpstr>PowerPoint Sunusu</vt:lpstr>
      <vt:lpstr>3.Bulgular</vt:lpstr>
      <vt:lpstr>PowerPoint Sunusu</vt:lpstr>
      <vt:lpstr>4.Tartışma </vt:lpstr>
      <vt:lpstr>4.Tartışma </vt:lpstr>
      <vt:lpstr>4.Tartışma </vt:lpstr>
      <vt:lpstr>4.Tartışma </vt:lpstr>
      <vt:lpstr>4.Tartışma </vt:lpstr>
      <vt:lpstr>4.Tartışma </vt:lpstr>
      <vt:lpstr>4.Tartışma </vt:lpstr>
      <vt:lpstr>4.Tartışma </vt:lpstr>
      <vt:lpstr>4.Tartışma </vt:lpstr>
      <vt:lpstr>4.Tartışma </vt:lpstr>
      <vt:lpstr>5.SONUÇ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Güner</dc:creator>
  <cp:lastModifiedBy>Mustafa Güner</cp:lastModifiedBy>
  <cp:revision>21</cp:revision>
  <dcterms:created xsi:type="dcterms:W3CDTF">2022-01-01T12:45:07Z</dcterms:created>
  <dcterms:modified xsi:type="dcterms:W3CDTF">2022-01-04T01:23:40Z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0x010100FFFBDEFF6CABBC42ACE659E96C3A7468</vt:lpwstr>
  </property>
</Properties>
</file>