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0" r:id="rId4"/>
    <p:sldId id="274" r:id="rId5"/>
    <p:sldId id="273" r:id="rId6"/>
    <p:sldId id="257" r:id="rId7"/>
    <p:sldId id="276" r:id="rId8"/>
    <p:sldId id="258" r:id="rId9"/>
    <p:sldId id="259" r:id="rId10"/>
    <p:sldId id="260" r:id="rId11"/>
    <p:sldId id="261" r:id="rId12"/>
    <p:sldId id="262" r:id="rId13"/>
    <p:sldId id="263" r:id="rId14"/>
    <p:sldId id="277" r:id="rId15"/>
    <p:sldId id="264" r:id="rId16"/>
    <p:sldId id="265" r:id="rId17"/>
    <p:sldId id="266" r:id="rId18"/>
    <p:sldId id="267" r:id="rId19"/>
    <p:sldId id="268" r:id="rId20"/>
    <p:sldId id="269" r:id="rId21"/>
    <p:sldId id="272" r:id="rId22"/>
    <p:sldId id="278" r:id="rId2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99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08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20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72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55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7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0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40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55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78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65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C067253-DFCB-423C-83AF-35EB0E572558}" type="datetimeFigureOut">
              <a:rPr lang="tr-TR" smtClean="0"/>
              <a:t>03.05.2017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5952A01-B2C3-4F91-A97F-5C639A304C9F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35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treatment-of-primary-hypothyroidism-in-adults?source=search_result&amp;search=Hashimoto+Thyroiditis&amp;selectedTitle=5~109" TargetMode="External"/><Relationship Id="rId2" Type="http://schemas.openxmlformats.org/officeDocument/2006/relationships/hyperlink" Target="http://www.uptodate.com/contents/pathogenesis-of-hashimotos-thyroiditis-chronic-autoimmune-thyroiditi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ehber.sagem.gov.tr/default.aspx" TargetMode="External"/><Relationship Id="rId4" Type="http://schemas.openxmlformats.org/officeDocument/2006/relationships/hyperlink" Target="http://emedicine.medscape.com/article/120937-overvie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Hashimoto Hastalığı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İNT. Dr. Celal </a:t>
            </a:r>
            <a:r>
              <a:rPr lang="tr-TR" dirty="0" err="1" smtClean="0"/>
              <a:t>Demİr</a:t>
            </a:r>
            <a:endParaRPr lang="tr-TR" dirty="0" smtClean="0"/>
          </a:p>
          <a:p>
            <a:r>
              <a:rPr lang="tr-TR" sz="1800" dirty="0" err="1" smtClean="0"/>
              <a:t>Aİle</a:t>
            </a:r>
            <a:r>
              <a:rPr lang="tr-TR" sz="1800" dirty="0" smtClean="0"/>
              <a:t> </a:t>
            </a:r>
            <a:r>
              <a:rPr lang="tr-TR" sz="1800" dirty="0" err="1" smtClean="0"/>
              <a:t>hekİmlİğİ</a:t>
            </a:r>
            <a:r>
              <a:rPr lang="tr-TR" sz="1800" dirty="0" smtClean="0"/>
              <a:t> </a:t>
            </a:r>
            <a:r>
              <a:rPr lang="tr-TR" sz="1800" dirty="0" err="1" smtClean="0"/>
              <a:t>StajI</a:t>
            </a:r>
            <a:endParaRPr lang="tr-TR" sz="1800" dirty="0" smtClean="0"/>
          </a:p>
          <a:p>
            <a:r>
              <a:rPr lang="tr-TR" sz="1800" dirty="0" smtClean="0"/>
              <a:t>03.05.2017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23920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Öykü(3)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İşitmede azalma/Miyalji Parestezi/Sinir sıkışmaları</a:t>
            </a:r>
          </a:p>
          <a:p>
            <a:r>
              <a:rPr lang="tr-TR" dirty="0" smtClean="0"/>
              <a:t>Depresyon/Hafızada azalma/Demans </a:t>
            </a:r>
          </a:p>
          <a:p>
            <a:r>
              <a:rPr lang="tr-TR" dirty="0" smtClean="0"/>
              <a:t>Artralji/Kas kramları</a:t>
            </a:r>
          </a:p>
          <a:p>
            <a:r>
              <a:rPr lang="tr-TR" dirty="0" smtClean="0"/>
              <a:t>Galaktore/Menoraji/İnfertilite /Libido kaybı</a:t>
            </a:r>
          </a:p>
          <a:p>
            <a:r>
              <a:rPr lang="tr-TR" dirty="0" smtClean="0"/>
              <a:t>Ses kısıklığı/at sesi </a:t>
            </a:r>
          </a:p>
          <a:p>
            <a:r>
              <a:rPr lang="tr-TR" dirty="0" smtClean="0"/>
              <a:t>Ödem</a:t>
            </a:r>
          </a:p>
          <a:p>
            <a:r>
              <a:rPr lang="tr-TR" dirty="0" smtClean="0"/>
              <a:t>Terlemede azalma</a:t>
            </a:r>
          </a:p>
          <a:p>
            <a:r>
              <a:rPr lang="tr-TR" dirty="0" smtClean="0"/>
              <a:t>Saç dökülmesi</a:t>
            </a:r>
          </a:p>
          <a:p>
            <a:r>
              <a:rPr lang="tr-TR" dirty="0" smtClean="0"/>
              <a:t>Uyku apnesi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518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 Muayene(1)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Guatr</a:t>
            </a:r>
          </a:p>
          <a:p>
            <a:r>
              <a:rPr lang="tr-TR" dirty="0" smtClean="0"/>
              <a:t>Hareketlerde yavaşlama </a:t>
            </a:r>
          </a:p>
          <a:p>
            <a:r>
              <a:rPr lang="tr-TR" dirty="0" smtClean="0"/>
              <a:t>Konuşmada yavaşlama </a:t>
            </a:r>
          </a:p>
          <a:p>
            <a:r>
              <a:rPr lang="tr-TR" dirty="0" smtClean="0"/>
              <a:t>Reflekslerde azalma </a:t>
            </a:r>
          </a:p>
          <a:p>
            <a:r>
              <a:rPr lang="tr-TR" dirty="0" smtClean="0"/>
              <a:t>Bradikardi </a:t>
            </a:r>
          </a:p>
          <a:p>
            <a:r>
              <a:rPr lang="tr-TR" dirty="0" smtClean="0"/>
              <a:t>Makroglossi</a:t>
            </a:r>
          </a:p>
          <a:p>
            <a:r>
              <a:rPr lang="tr-TR" dirty="0" smtClean="0"/>
              <a:t>Ciltte kalınlaşma/kuruluk/sarılık</a:t>
            </a:r>
          </a:p>
          <a:p>
            <a:r>
              <a:rPr lang="tr-TR" dirty="0" smtClean="0"/>
              <a:t>Yüzde şişkinlik </a:t>
            </a:r>
          </a:p>
          <a:p>
            <a:r>
              <a:rPr lang="tr-TR" dirty="0" smtClean="0"/>
              <a:t>Periorbital ödem </a:t>
            </a:r>
          </a:p>
        </p:txBody>
      </p:sp>
    </p:spTree>
    <p:extLst>
      <p:ext uri="{BB962C8B-B14F-4D97-AF65-F5344CB8AC3E}">
        <p14:creationId xmlns:p14="http://schemas.microsoft.com/office/powerpoint/2010/main" val="32133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 Muayene(1)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Dilde kalınlaşma </a:t>
            </a:r>
          </a:p>
          <a:p>
            <a:r>
              <a:rPr lang="tr-TR" dirty="0" smtClean="0"/>
              <a:t>Diyastolik hipertansiyon(genelde olmaz) </a:t>
            </a:r>
          </a:p>
          <a:p>
            <a:r>
              <a:rPr lang="tr-TR" dirty="0" smtClean="0"/>
              <a:t>Saç kaybı </a:t>
            </a:r>
          </a:p>
          <a:p>
            <a:r>
              <a:rPr lang="tr-TR" dirty="0" smtClean="0"/>
              <a:t>Plevral effüzyon/perikardiyal effüzyon/Asit </a:t>
            </a:r>
          </a:p>
          <a:p>
            <a:r>
              <a:rPr lang="tr-TR" dirty="0" smtClean="0"/>
              <a:t>Galaktore </a:t>
            </a:r>
          </a:p>
          <a:p>
            <a:r>
              <a:rPr lang="tr-TR" dirty="0" smtClean="0"/>
              <a:t>Ataksi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76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Eşlik Eden Hastalıklar(1)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Addison hastalığı  </a:t>
            </a:r>
          </a:p>
          <a:p>
            <a:r>
              <a:rPr lang="tr-TR" dirty="0" smtClean="0"/>
              <a:t>Alopesi </a:t>
            </a:r>
            <a:r>
              <a:rPr lang="tr-TR" dirty="0" err="1" smtClean="0"/>
              <a:t>areata</a:t>
            </a:r>
            <a:r>
              <a:rPr lang="tr-TR" dirty="0" smtClean="0"/>
              <a:t>, </a:t>
            </a:r>
            <a:r>
              <a:rPr lang="tr-TR" dirty="0" err="1" smtClean="0"/>
              <a:t>totalis</a:t>
            </a:r>
            <a:r>
              <a:rPr lang="tr-TR" dirty="0" smtClean="0"/>
              <a:t>, </a:t>
            </a:r>
            <a:r>
              <a:rPr lang="tr-TR" dirty="0" err="1" smtClean="0"/>
              <a:t>universalis</a:t>
            </a:r>
            <a:endParaRPr lang="tr-TR" dirty="0" smtClean="0"/>
          </a:p>
          <a:p>
            <a:r>
              <a:rPr lang="tr-TR" dirty="0" smtClean="0"/>
              <a:t>Kronik aktif hepatit</a:t>
            </a:r>
          </a:p>
          <a:p>
            <a:r>
              <a:rPr lang="tr-TR" dirty="0" smtClean="0"/>
              <a:t>Primer biliyer siroz</a:t>
            </a:r>
          </a:p>
          <a:p>
            <a:r>
              <a:rPr lang="tr-TR" dirty="0" smtClean="0"/>
              <a:t>Polimiyaljia romatika</a:t>
            </a:r>
          </a:p>
          <a:p>
            <a:r>
              <a:rPr lang="tr-TR" dirty="0" smtClean="0"/>
              <a:t>Primer ovaryan veya testiküler yetmezlik</a:t>
            </a:r>
          </a:p>
          <a:p>
            <a:r>
              <a:rPr lang="tr-TR" dirty="0" smtClean="0"/>
              <a:t>Sjögren</a:t>
            </a:r>
          </a:p>
          <a:p>
            <a:r>
              <a:rPr lang="tr-TR" dirty="0" smtClean="0"/>
              <a:t>RA</a:t>
            </a:r>
          </a:p>
          <a:p>
            <a:r>
              <a:rPr lang="tr-TR" dirty="0" smtClean="0"/>
              <a:t>SLE</a:t>
            </a:r>
          </a:p>
        </p:txBody>
      </p:sp>
    </p:spTree>
    <p:extLst>
      <p:ext uri="{BB962C8B-B14F-4D97-AF65-F5344CB8AC3E}">
        <p14:creationId xmlns:p14="http://schemas.microsoft.com/office/powerpoint/2010/main" val="26232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Eşlik Eden </a:t>
            </a:r>
            <a:r>
              <a:rPr lang="tr-TR" dirty="0" smtClean="0"/>
              <a:t>Hastalıklar(2)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Sistemik sklreroz</a:t>
            </a:r>
          </a:p>
          <a:p>
            <a:r>
              <a:rPr lang="tr-TR" dirty="0"/>
              <a:t>Graves </a:t>
            </a:r>
          </a:p>
          <a:p>
            <a:r>
              <a:rPr lang="tr-TR" dirty="0" smtClean="0"/>
              <a:t>Tip 1 DM </a:t>
            </a:r>
            <a:endParaRPr lang="tr-TR" dirty="0"/>
          </a:p>
          <a:p>
            <a:r>
              <a:rPr lang="tr-TR" dirty="0"/>
              <a:t>Hipogonadizm  </a:t>
            </a:r>
          </a:p>
          <a:p>
            <a:r>
              <a:rPr lang="tr-TR" dirty="0"/>
              <a:t>Hipoparatiroidi </a:t>
            </a:r>
          </a:p>
          <a:p>
            <a:r>
              <a:rPr lang="tr-TR" dirty="0"/>
              <a:t>Pernisiyöz anemi  </a:t>
            </a:r>
          </a:p>
          <a:p>
            <a:r>
              <a:rPr lang="tr-TR" dirty="0"/>
              <a:t>Hipofiz bezi iltihabı  </a:t>
            </a:r>
          </a:p>
          <a:p>
            <a:r>
              <a:rPr lang="tr-TR" dirty="0"/>
              <a:t>Vitiligo </a:t>
            </a:r>
          </a:p>
          <a:p>
            <a:r>
              <a:rPr lang="tr-TR" dirty="0"/>
              <a:t>Romatoit Artrit  </a:t>
            </a:r>
          </a:p>
          <a:p>
            <a:r>
              <a:rPr lang="tr-TR" dirty="0"/>
              <a:t>Myastenia gravis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86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Ayırıcı Tanı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Diffüz toksik guatr</a:t>
            </a:r>
            <a:endParaRPr lang="tr-TR" dirty="0"/>
          </a:p>
          <a:p>
            <a:r>
              <a:rPr lang="tr-TR" dirty="0" smtClean="0"/>
              <a:t>Ötroid Hasta Sendrom</a:t>
            </a:r>
            <a:endParaRPr lang="tr-TR" dirty="0"/>
          </a:p>
          <a:p>
            <a:r>
              <a:rPr lang="tr-TR" dirty="0" smtClean="0"/>
              <a:t>Guatr</a:t>
            </a:r>
            <a:endParaRPr lang="tr-TR" dirty="0"/>
          </a:p>
          <a:p>
            <a:r>
              <a:rPr lang="tr-TR" dirty="0" smtClean="0"/>
              <a:t>Hipo/panpituitarizm</a:t>
            </a:r>
            <a:endParaRPr lang="tr-TR" dirty="0"/>
          </a:p>
          <a:p>
            <a:r>
              <a:rPr lang="tr-TR" dirty="0" smtClean="0"/>
              <a:t>Lityum induced guatr</a:t>
            </a:r>
            <a:endParaRPr lang="tr-TR" dirty="0"/>
          </a:p>
          <a:p>
            <a:r>
              <a:rPr lang="tr-TR" dirty="0" smtClean="0"/>
              <a:t>Non-toksik guatr</a:t>
            </a:r>
            <a:endParaRPr lang="tr-TR" dirty="0"/>
          </a:p>
          <a:p>
            <a:r>
              <a:rPr lang="tr-TR" dirty="0" smtClean="0"/>
              <a:t>Tiroid lenfoması</a:t>
            </a:r>
            <a:endParaRPr lang="tr-TR" dirty="0"/>
          </a:p>
          <a:p>
            <a:r>
              <a:rPr lang="tr-TR" dirty="0" smtClean="0"/>
              <a:t>Toksik nodüler guatr</a:t>
            </a:r>
            <a:endParaRPr lang="tr-TR" dirty="0"/>
          </a:p>
          <a:p>
            <a:r>
              <a:rPr lang="tr-TR" dirty="0" smtClean="0"/>
              <a:t>Tip-1 poliglandüler otoimmün Sendrom</a:t>
            </a:r>
            <a:endParaRPr lang="tr-TR" dirty="0"/>
          </a:p>
          <a:p>
            <a:r>
              <a:rPr lang="tr-TR" dirty="0" smtClean="0"/>
              <a:t>Tip-2 </a:t>
            </a:r>
            <a:r>
              <a:rPr lang="tr-TR" dirty="0"/>
              <a:t>poliglandüler otoimmün Sendrom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10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Laboratuar Bulguları ve Diğer testler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Total / </a:t>
            </a:r>
            <a:r>
              <a:rPr lang="tr-TR" dirty="0" err="1" smtClean="0"/>
              <a:t>free</a:t>
            </a:r>
            <a:r>
              <a:rPr lang="tr-TR" dirty="0" smtClean="0"/>
              <a:t> T3, T4 ve TSH,</a:t>
            </a:r>
            <a:r>
              <a:rPr lang="tr-TR" dirty="0"/>
              <a:t> T3 resin uptake </a:t>
            </a:r>
            <a:r>
              <a:rPr lang="tr-TR" dirty="0" smtClean="0"/>
              <a:t>  </a:t>
            </a:r>
          </a:p>
          <a:p>
            <a:r>
              <a:rPr lang="tr-TR" dirty="0" smtClean="0"/>
              <a:t>Anti-TPO (% 95), Anti-Tiroglobulin (% 60), 10-15% hasta negatif olabilir.</a:t>
            </a:r>
          </a:p>
          <a:p>
            <a:r>
              <a:rPr lang="tr-TR" dirty="0" smtClean="0"/>
              <a:t>Tanı anında % 80 hastada TFT normal saptansa da tiroid bezinde hormon yapımı azalmaya başlamıştır</a:t>
            </a:r>
          </a:p>
          <a:p>
            <a:r>
              <a:rPr lang="tr-TR" dirty="0" smtClean="0"/>
              <a:t>TFT normal 6-12 ayda bir kontrol </a:t>
            </a:r>
          </a:p>
          <a:p>
            <a:r>
              <a:rPr lang="tr-TR" dirty="0" smtClean="0"/>
              <a:t>Anti-TPO yüksek hastaların % 25-50’sinde TSH yüksek, fakat T3 ve T4 normal</a:t>
            </a:r>
          </a:p>
          <a:p>
            <a:r>
              <a:rPr lang="tr-TR" dirty="0" smtClean="0"/>
              <a:t>İyot uptake</a:t>
            </a:r>
          </a:p>
          <a:p>
            <a:r>
              <a:rPr lang="tr-TR" dirty="0" smtClean="0"/>
              <a:t>İİAB</a:t>
            </a:r>
          </a:p>
          <a:p>
            <a:r>
              <a:rPr lang="tr-TR" dirty="0" smtClean="0"/>
              <a:t>Usg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966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Tam kan sayımı</a:t>
            </a:r>
          </a:p>
          <a:p>
            <a:pPr lvl="1"/>
            <a:r>
              <a:rPr lang="tr-TR" dirty="0"/>
              <a:t>30-40</a:t>
            </a:r>
            <a:r>
              <a:rPr lang="tr-TR" dirty="0" smtClean="0"/>
              <a:t>% Anemi</a:t>
            </a:r>
          </a:p>
          <a:p>
            <a:pPr lvl="1"/>
            <a:r>
              <a:rPr lang="tr-TR" dirty="0" smtClean="0"/>
              <a:t>Eritropoezis azalması, Fe/B12/Folat eksikliği</a:t>
            </a:r>
          </a:p>
          <a:p>
            <a:r>
              <a:rPr lang="tr-TR" dirty="0" smtClean="0"/>
              <a:t>Lipid </a:t>
            </a:r>
            <a:r>
              <a:rPr lang="tr-TR" dirty="0" smtClean="0"/>
              <a:t>Profili (</a:t>
            </a:r>
            <a:r>
              <a:rPr lang="tr-TR" dirty="0" smtClean="0"/>
              <a:t>Total Kolesterol/LDL/Trigliserid)</a:t>
            </a:r>
          </a:p>
          <a:p>
            <a:r>
              <a:rPr lang="tr-TR" dirty="0"/>
              <a:t>M</a:t>
            </a:r>
            <a:r>
              <a:rPr lang="tr-TR" dirty="0" smtClean="0"/>
              <a:t>etobolik </a:t>
            </a:r>
            <a:r>
              <a:rPr lang="tr-TR" dirty="0" smtClean="0"/>
              <a:t>panel (</a:t>
            </a:r>
            <a:r>
              <a:rPr lang="tr-TR" dirty="0" smtClean="0"/>
              <a:t>GFR,Hiponatremi)</a:t>
            </a:r>
          </a:p>
          <a:p>
            <a:r>
              <a:rPr lang="tr-TR" dirty="0" smtClean="0"/>
              <a:t>CK/Aldolaz(şiddetli hipotiroidi)</a:t>
            </a:r>
          </a:p>
          <a:p>
            <a:r>
              <a:rPr lang="tr-TR" dirty="0" smtClean="0"/>
              <a:t>Prolaktin</a:t>
            </a:r>
          </a:p>
          <a:p>
            <a:r>
              <a:rPr lang="tr-TR" dirty="0" smtClean="0"/>
              <a:t>Göğüs X-ray (</a:t>
            </a:r>
            <a:r>
              <a:rPr lang="tr-TR" dirty="0" err="1" smtClean="0"/>
              <a:t>Plevral</a:t>
            </a:r>
            <a:r>
              <a:rPr lang="tr-TR" dirty="0" smtClean="0"/>
              <a:t> </a:t>
            </a:r>
            <a:r>
              <a:rPr lang="tr-TR" dirty="0" err="1" smtClean="0"/>
              <a:t>efüzyon</a:t>
            </a:r>
            <a:r>
              <a:rPr lang="tr-TR" dirty="0" smtClean="0"/>
              <a:t>)</a:t>
            </a:r>
          </a:p>
          <a:p>
            <a:r>
              <a:rPr lang="tr-TR" dirty="0" smtClean="0"/>
              <a:t>EKG (düşük voltaj, non-spesifik ST değişiklikleri,prematür ventriküler ektopik atım, Uzun QT, torsades de pointes)</a:t>
            </a:r>
          </a:p>
          <a:p>
            <a:r>
              <a:rPr lang="tr-TR" dirty="0" smtClean="0"/>
              <a:t>EKO (</a:t>
            </a:r>
            <a:r>
              <a:rPr lang="tr-TR" dirty="0" smtClean="0"/>
              <a:t>Perikardiyal efüzyon)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407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Tedavi(1)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LT4 (hayat boyu)</a:t>
            </a:r>
          </a:p>
          <a:p>
            <a:r>
              <a:rPr lang="tr-TR" dirty="0" smtClean="0"/>
              <a:t>1.6mcg/kg/gün (</a:t>
            </a:r>
            <a:r>
              <a:rPr lang="tr-TR" dirty="0" smtClean="0"/>
              <a:t>Ama doz hastaya bağımlı)</a:t>
            </a:r>
          </a:p>
          <a:p>
            <a:r>
              <a:rPr lang="tr-TR" dirty="0" smtClean="0"/>
              <a:t>Sabah kahvaltıdan bir saat önce aç karnına su ile alınmalıdır</a:t>
            </a:r>
          </a:p>
          <a:p>
            <a:r>
              <a:rPr lang="tr-TR" dirty="0" smtClean="0"/>
              <a:t>6-8 hafta sonra kontrol</a:t>
            </a:r>
          </a:p>
          <a:p>
            <a:r>
              <a:rPr lang="tr-TR" dirty="0" smtClean="0"/>
              <a:t>Amaç TSH/T4’ü referans aralıkta tutmak</a:t>
            </a:r>
          </a:p>
          <a:p>
            <a:r>
              <a:rPr lang="tr-TR" dirty="0" smtClean="0"/>
              <a:t>Genç hasta full doz başla</a:t>
            </a:r>
          </a:p>
          <a:p>
            <a:r>
              <a:rPr lang="tr-TR" dirty="0" smtClean="0"/>
              <a:t>Kardiyak hastalık varsa veya yaşlı hastaysa  25-50 </a:t>
            </a:r>
            <a:r>
              <a:rPr lang="tr-TR" dirty="0"/>
              <a:t>mcg (0.025 mg</a:t>
            </a:r>
            <a:r>
              <a:rPr lang="tr-TR" dirty="0" smtClean="0"/>
              <a:t>)/gün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286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Tedavi(2)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Androjen kullanan hasta </a:t>
            </a:r>
          </a:p>
          <a:p>
            <a:r>
              <a:rPr lang="tr-TR" dirty="0" smtClean="0"/>
              <a:t>Malabsorbsiyon</a:t>
            </a:r>
          </a:p>
          <a:p>
            <a:r>
              <a:rPr lang="tr-TR" dirty="0" smtClean="0"/>
              <a:t>LDL/HDL ilişkisi</a:t>
            </a:r>
          </a:p>
          <a:p>
            <a:r>
              <a:rPr lang="tr-TR" dirty="0" smtClean="0"/>
              <a:t>Kombine tedavi (LT4/LT3)</a:t>
            </a:r>
          </a:p>
          <a:p>
            <a:r>
              <a:rPr lang="tr-TR" dirty="0" smtClean="0"/>
              <a:t>Gebelik (</a:t>
            </a:r>
            <a:r>
              <a:rPr lang="tr-TR" dirty="0"/>
              <a:t>45-50</a:t>
            </a:r>
            <a:r>
              <a:rPr lang="tr-TR" dirty="0" smtClean="0"/>
              <a:t>% doz artışı)</a:t>
            </a:r>
          </a:p>
          <a:p>
            <a:pPr lvl="1"/>
            <a:r>
              <a:rPr lang="tr-TR" dirty="0" smtClean="0"/>
              <a:t>Beta hCG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13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313" y="515438"/>
            <a:ext cx="6405373" cy="5626053"/>
          </a:xfrm>
        </p:spPr>
      </p:pic>
    </p:spTree>
    <p:extLst>
      <p:ext uri="{BB962C8B-B14F-4D97-AF65-F5344CB8AC3E}">
        <p14:creationId xmlns:p14="http://schemas.microsoft.com/office/powerpoint/2010/main" val="322486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986" y="1086801"/>
            <a:ext cx="7922027" cy="44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15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Komlikasyonlar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Miks ödem Koması</a:t>
            </a:r>
          </a:p>
          <a:p>
            <a:r>
              <a:rPr lang="tr-TR" dirty="0" smtClean="0"/>
              <a:t>KVS riskinde artış</a:t>
            </a:r>
          </a:p>
          <a:p>
            <a:r>
              <a:rPr lang="tr-TR" dirty="0" smtClean="0"/>
              <a:t>Papiller tiroid kanseri/Lenfoma</a:t>
            </a:r>
          </a:p>
          <a:p>
            <a:r>
              <a:rPr lang="tr-TR" dirty="0" smtClean="0"/>
              <a:t>Terapiye Bağlı</a:t>
            </a:r>
          </a:p>
          <a:p>
            <a:pPr lvl="1"/>
            <a:r>
              <a:rPr lang="tr-TR" dirty="0" smtClean="0"/>
              <a:t>Kemik kaybı</a:t>
            </a:r>
          </a:p>
          <a:p>
            <a:pPr lvl="1"/>
            <a:r>
              <a:rPr lang="tr-TR" dirty="0" smtClean="0"/>
              <a:t>Osteoporoz</a:t>
            </a:r>
          </a:p>
          <a:p>
            <a:pPr lvl="1"/>
            <a:r>
              <a:rPr lang="tr-TR" dirty="0" smtClean="0"/>
              <a:t>Kalp hızında artış</a:t>
            </a:r>
          </a:p>
          <a:p>
            <a:pPr lvl="1"/>
            <a:r>
              <a:rPr lang="tr-TR" dirty="0" smtClean="0"/>
              <a:t>Kardiyak hipertrofi</a:t>
            </a:r>
          </a:p>
          <a:p>
            <a:pPr lvl="1"/>
            <a:r>
              <a:rPr lang="tr-TR" dirty="0" smtClean="0"/>
              <a:t>Kardiyak aritmi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3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www.uptodate.com/contents/pathogenesis-of-hashimotos-thyroiditis-chronic-autoimmune-thyroiditis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</a:t>
            </a:r>
            <a:r>
              <a:rPr lang="tr-TR" dirty="0" smtClean="0">
                <a:hlinkClick r:id="rId3"/>
              </a:rPr>
              <a:t>www.uptodate.com/contents/treatment-of-primary-hypothyroidism-in-adults?source=search_result&amp;search=Hashimoto+Thyroiditis&amp;selectedTitle=5~109</a:t>
            </a:r>
            <a:endParaRPr lang="tr-TR" dirty="0" smtClean="0"/>
          </a:p>
          <a:p>
            <a:r>
              <a:rPr lang="tr-TR" dirty="0">
                <a:hlinkClick r:id="rId4"/>
              </a:rPr>
              <a:t>http://</a:t>
            </a:r>
            <a:r>
              <a:rPr lang="tr-TR" dirty="0" smtClean="0">
                <a:hlinkClick r:id="rId4"/>
              </a:rPr>
              <a:t>emedicine.medscape.com/article/120937-overview</a:t>
            </a:r>
            <a:endParaRPr lang="tr-TR" dirty="0" smtClean="0"/>
          </a:p>
          <a:p>
            <a:r>
              <a:rPr lang="tr-TR" dirty="0">
                <a:hlinkClick r:id="rId5"/>
              </a:rPr>
              <a:t>http://</a:t>
            </a:r>
            <a:r>
              <a:rPr lang="tr-TR" dirty="0" smtClean="0">
                <a:hlinkClick r:id="rId5"/>
              </a:rPr>
              <a:t>rehber.sagem.gov.tr/default.aspx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183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Etiyoloji		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Hakaru Hashimoto/1912</a:t>
            </a:r>
          </a:p>
          <a:p>
            <a:r>
              <a:rPr lang="tr-TR" dirty="0" smtClean="0"/>
              <a:t>Bilinmemekte</a:t>
            </a:r>
          </a:p>
          <a:p>
            <a:r>
              <a:rPr lang="tr-TR" dirty="0" smtClean="0"/>
              <a:t>Tiroid otoantikorlar</a:t>
            </a:r>
          </a:p>
          <a:p>
            <a:pPr lvl="1"/>
            <a:r>
              <a:rPr lang="tr-TR" dirty="0" smtClean="0"/>
              <a:t>Tiroid </a:t>
            </a:r>
            <a:r>
              <a:rPr lang="tr-TR" dirty="0" err="1" smtClean="0"/>
              <a:t>Stimülan</a:t>
            </a:r>
            <a:r>
              <a:rPr lang="tr-TR" dirty="0" smtClean="0"/>
              <a:t> Antikorlar (TRab)</a:t>
            </a:r>
          </a:p>
          <a:p>
            <a:pPr lvl="1"/>
            <a:r>
              <a:rPr lang="tr-TR" dirty="0" smtClean="0"/>
              <a:t>Anti-Tiroglobülin</a:t>
            </a:r>
          </a:p>
          <a:p>
            <a:pPr lvl="1"/>
            <a:r>
              <a:rPr lang="tr-TR" dirty="0" smtClean="0"/>
              <a:t>Anti-Peroksidaz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893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333" y="146760"/>
            <a:ext cx="4731334" cy="6134479"/>
          </a:xfrm>
        </p:spPr>
      </p:pic>
    </p:spTree>
    <p:extLst>
      <p:ext uri="{BB962C8B-B14F-4D97-AF65-F5344CB8AC3E}">
        <p14:creationId xmlns:p14="http://schemas.microsoft.com/office/powerpoint/2010/main" val="5618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377" y="0"/>
            <a:ext cx="8678444" cy="6318913"/>
          </a:xfrm>
        </p:spPr>
      </p:pic>
    </p:spTree>
    <p:extLst>
      <p:ext uri="{BB962C8B-B14F-4D97-AF65-F5344CB8AC3E}">
        <p14:creationId xmlns:p14="http://schemas.microsoft.com/office/powerpoint/2010/main" val="8020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Epidemiyoloji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Amerikada, 6 yaşından sonra, hipotiroidinin en sık nedenidir.</a:t>
            </a:r>
          </a:p>
          <a:p>
            <a:r>
              <a:rPr lang="tr-TR" dirty="0" smtClean="0"/>
              <a:t>İyot eksikliğinin olmadığı bölgelerde hipotiroidinin en sık nedenidir.</a:t>
            </a:r>
          </a:p>
          <a:p>
            <a:r>
              <a:rPr lang="tr-TR" dirty="0" smtClean="0"/>
              <a:t>Amerikada insidans</a:t>
            </a:r>
          </a:p>
          <a:p>
            <a:pPr lvl="1"/>
            <a:r>
              <a:rPr lang="tr-TR" dirty="0" smtClean="0"/>
              <a:t>11-18 yaş arası çocuklarda % 1,3</a:t>
            </a:r>
          </a:p>
          <a:p>
            <a:pPr lvl="1"/>
            <a:r>
              <a:rPr lang="tr-TR" dirty="0" smtClean="0"/>
              <a:t>Yetişkinlerde</a:t>
            </a:r>
          </a:p>
          <a:p>
            <a:pPr lvl="2"/>
            <a:r>
              <a:rPr lang="tr-TR" dirty="0" smtClean="0"/>
              <a:t>Kadınlarda ‰ 3,5 </a:t>
            </a:r>
          </a:p>
          <a:p>
            <a:pPr lvl="2"/>
            <a:r>
              <a:rPr lang="tr-TR" dirty="0" smtClean="0"/>
              <a:t>Erkeklerde ‰ 0,8</a:t>
            </a:r>
          </a:p>
          <a:p>
            <a:r>
              <a:rPr lang="tr-TR" dirty="0" smtClean="0"/>
              <a:t>Dünya genelinde insidans ‰  0.3-1.5</a:t>
            </a:r>
          </a:p>
          <a:p>
            <a:r>
              <a:rPr lang="tr-TR" dirty="0" smtClean="0"/>
              <a:t>Kadınlarda 10-15 kat daha sık</a:t>
            </a:r>
          </a:p>
          <a:p>
            <a:r>
              <a:rPr lang="tr-TR" dirty="0" smtClean="0"/>
              <a:t>30-40 yaşlarında pik yapar</a:t>
            </a:r>
          </a:p>
          <a:p>
            <a:r>
              <a:rPr lang="tr-TR" dirty="0" smtClean="0"/>
              <a:t>Erkeklerde 10-15 sene sonra pik yapar</a:t>
            </a:r>
          </a:p>
          <a:p>
            <a:r>
              <a:rPr lang="tr-TR" dirty="0" smtClean="0"/>
              <a:t>Yaşla birlikte insidansı artmaktadır.</a:t>
            </a:r>
          </a:p>
        </p:txBody>
      </p:sp>
    </p:spTree>
    <p:extLst>
      <p:ext uri="{BB962C8B-B14F-4D97-AF65-F5344CB8AC3E}">
        <p14:creationId xmlns:p14="http://schemas.microsoft.com/office/powerpoint/2010/main" val="40805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232" y="187705"/>
            <a:ext cx="7673340" cy="6138672"/>
          </a:xfrm>
        </p:spPr>
      </p:pic>
    </p:spTree>
    <p:extLst>
      <p:ext uri="{BB962C8B-B14F-4D97-AF65-F5344CB8AC3E}">
        <p14:creationId xmlns:p14="http://schemas.microsoft.com/office/powerpoint/2010/main" val="115419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Öykü(1)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Başlangıç genelde sinsi</a:t>
            </a:r>
          </a:p>
          <a:p>
            <a:r>
              <a:rPr lang="tr-TR" dirty="0" smtClean="0"/>
              <a:t>Klinik </a:t>
            </a:r>
          </a:p>
          <a:p>
            <a:pPr lvl="1"/>
            <a:r>
              <a:rPr lang="tr-TR" dirty="0" smtClean="0"/>
              <a:t>Hipertroidi</a:t>
            </a:r>
          </a:p>
          <a:p>
            <a:pPr lvl="1"/>
            <a:r>
              <a:rPr lang="tr-TR" dirty="0" smtClean="0"/>
              <a:t>Ötroidi</a:t>
            </a:r>
          </a:p>
          <a:p>
            <a:pPr lvl="1"/>
            <a:r>
              <a:rPr lang="tr-TR" dirty="0" err="1" smtClean="0"/>
              <a:t>Subklinik</a:t>
            </a:r>
            <a:r>
              <a:rPr lang="tr-TR" dirty="0" smtClean="0"/>
              <a:t> </a:t>
            </a:r>
            <a:r>
              <a:rPr lang="tr-TR" dirty="0" err="1" smtClean="0"/>
              <a:t>hipotiroidi</a:t>
            </a:r>
            <a:endParaRPr lang="tr-TR" dirty="0" smtClean="0"/>
          </a:p>
          <a:p>
            <a:pPr lvl="1"/>
            <a:r>
              <a:rPr lang="tr-TR" dirty="0" smtClean="0"/>
              <a:t>Aşikar hipotiroidi</a:t>
            </a:r>
          </a:p>
          <a:p>
            <a:r>
              <a:rPr lang="tr-TR" dirty="0" smtClean="0"/>
              <a:t>Başvuru genelde guatr yada hipotiroidizm ile ilgili non-spesifik semptomlarla olur</a:t>
            </a:r>
          </a:p>
          <a:p>
            <a:r>
              <a:rPr lang="tr-TR" dirty="0" smtClean="0"/>
              <a:t>Miks ödem koması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85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Öykü(2)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Yorgunluk</a:t>
            </a:r>
          </a:p>
          <a:p>
            <a:r>
              <a:rPr lang="tr-TR" dirty="0" smtClean="0"/>
              <a:t>Kabızlık</a:t>
            </a:r>
          </a:p>
          <a:p>
            <a:r>
              <a:rPr lang="tr-TR" dirty="0" smtClean="0"/>
              <a:t>Deride kuruluk</a:t>
            </a:r>
          </a:p>
          <a:p>
            <a:r>
              <a:rPr lang="tr-TR" dirty="0" smtClean="0"/>
              <a:t>Kilo alımı (&lt;%10)(ödem)</a:t>
            </a:r>
          </a:p>
          <a:p>
            <a:r>
              <a:rPr lang="tr-TR" dirty="0" smtClean="0"/>
              <a:t>Kas güçsüzlüğü </a:t>
            </a:r>
          </a:p>
          <a:p>
            <a:r>
              <a:rPr lang="tr-TR" dirty="0" smtClean="0"/>
              <a:t>Soğuk intoleransı </a:t>
            </a:r>
          </a:p>
          <a:p>
            <a:r>
              <a:rPr lang="tr-TR" dirty="0" smtClean="0"/>
              <a:t>Kognitif disfonksiyon </a:t>
            </a:r>
          </a:p>
          <a:p>
            <a:r>
              <a:rPr lang="tr-TR" dirty="0" smtClean="0"/>
              <a:t>Konstipasyon </a:t>
            </a:r>
          </a:p>
          <a:p>
            <a:r>
              <a:rPr lang="tr-TR" dirty="0" smtClean="0"/>
              <a:t>Büyüme geriliği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93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270</TotalTime>
  <Words>434</Words>
  <Application>Microsoft Office PowerPoint</Application>
  <PresentationFormat>Widescreen</PresentationFormat>
  <Paragraphs>151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Calibri</vt:lpstr>
      <vt:lpstr>Calibri Light</vt:lpstr>
      <vt:lpstr>Retrospect</vt:lpstr>
      <vt:lpstr>Hashimoto Hastalığı</vt:lpstr>
      <vt:lpstr>PowerPoint Presentation</vt:lpstr>
      <vt:lpstr>Etiyoloji  </vt:lpstr>
      <vt:lpstr>PowerPoint Presentation</vt:lpstr>
      <vt:lpstr>PowerPoint Presentation</vt:lpstr>
      <vt:lpstr>Epidemiyoloji</vt:lpstr>
      <vt:lpstr>PowerPoint Presentation</vt:lpstr>
      <vt:lpstr>Öykü(1)</vt:lpstr>
      <vt:lpstr>Öykü(2)</vt:lpstr>
      <vt:lpstr>Öykü(3)</vt:lpstr>
      <vt:lpstr>Fizik Muayene(1)</vt:lpstr>
      <vt:lpstr>Fizik Muayene(1)</vt:lpstr>
      <vt:lpstr>Eşlik Eden Hastalıklar(1)</vt:lpstr>
      <vt:lpstr>Eşlik Eden Hastalıklar(2)</vt:lpstr>
      <vt:lpstr>Ayırıcı Tanı</vt:lpstr>
      <vt:lpstr>Laboratuar Bulguları ve Diğer testler  </vt:lpstr>
      <vt:lpstr>PowerPoint Presentation</vt:lpstr>
      <vt:lpstr>Tedavi(1)</vt:lpstr>
      <vt:lpstr>Tedavi(2)</vt:lpstr>
      <vt:lpstr>PowerPoint Presentation</vt:lpstr>
      <vt:lpstr>Komlikasyonlar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Celal Demir</dc:creator>
  <cp:lastModifiedBy>Dr. Celal Demir</cp:lastModifiedBy>
  <cp:revision>32</cp:revision>
  <dcterms:created xsi:type="dcterms:W3CDTF">2017-04-29T18:05:59Z</dcterms:created>
  <dcterms:modified xsi:type="dcterms:W3CDTF">2017-05-03T20:47:16Z</dcterms:modified>
</cp:coreProperties>
</file>