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7" r:id="rId1"/>
  </p:sldMasterIdLst>
  <p:sldIdLst>
    <p:sldId id="257" r:id="rId2"/>
    <p:sldId id="258" r:id="rId3"/>
    <p:sldId id="259" r:id="rId4"/>
    <p:sldId id="260" r:id="rId5"/>
    <p:sldId id="261" r:id="rId6"/>
    <p:sldId id="263" r:id="rId7"/>
    <p:sldId id="264" r:id="rId8"/>
    <p:sldId id="266" r:id="rId9"/>
    <p:sldId id="267" r:id="rId10"/>
    <p:sldId id="268" r:id="rId11"/>
    <p:sldId id="269" r:id="rId12"/>
    <p:sldId id="270" r:id="rId13"/>
    <p:sldId id="271" r:id="rId14"/>
    <p:sldId id="290" r:id="rId15"/>
    <p:sldId id="272" r:id="rId16"/>
    <p:sldId id="273" r:id="rId17"/>
    <p:sldId id="274" r:id="rId18"/>
    <p:sldId id="293" r:id="rId19"/>
    <p:sldId id="294" r:id="rId20"/>
    <p:sldId id="295" r:id="rId21"/>
    <p:sldId id="276" r:id="rId22"/>
    <p:sldId id="277" r:id="rId23"/>
    <p:sldId id="278" r:id="rId24"/>
    <p:sldId id="279" r:id="rId25"/>
    <p:sldId id="280" r:id="rId26"/>
    <p:sldId id="281" r:id="rId27"/>
    <p:sldId id="282" r:id="rId28"/>
    <p:sldId id="283" r:id="rId29"/>
    <p:sldId id="284" r:id="rId30"/>
    <p:sldId id="285" r:id="rId31"/>
    <p:sldId id="287" r:id="rId32"/>
    <p:sldId id="286" r:id="rId33"/>
    <p:sldId id="288" r:id="rId34"/>
    <p:sldId id="289" r:id="rId35"/>
    <p:sldId id="296"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BC2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77" d="100"/>
          <a:sy n="77" d="100"/>
        </p:scale>
        <p:origin x="-366" y="-4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tr-TR" sz="1800" b="1" i="0" baseline="0">
                <a:effectLst/>
              </a:rPr>
              <a:t>katılımcılar tarafından belirtilen engeller</a:t>
            </a:r>
            <a:endParaRPr lang="tr-TR">
              <a:effectLst/>
            </a:endParaRPr>
          </a:p>
        </c:rich>
      </c:tx>
      <c:overlay val="0"/>
      <c:spPr>
        <a:noFill/>
        <a:ln>
          <a:noFill/>
        </a:ln>
        <a:effectLst/>
      </c:spPr>
    </c:title>
    <c:autoTitleDeleted val="0"/>
    <c:plotArea>
      <c:layout/>
      <c:barChart>
        <c:barDir val="bar"/>
        <c:grouping val="clustered"/>
        <c:varyColors val="0"/>
        <c:ser>
          <c:idx val="0"/>
          <c:order val="0"/>
          <c:tx>
            <c:strRef>
              <c:f>Sayfa1!$B$1</c:f>
              <c:strCache>
                <c:ptCount val="1"/>
                <c:pt idx="0">
                  <c:v>Seri 1</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tr-TR"/>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Sayfa1!$A$2:$A$12</c:f>
              <c:strCache>
                <c:ptCount val="11"/>
                <c:pt idx="0">
                  <c:v>k</c:v>
                </c:pt>
                <c:pt idx="1">
                  <c:v>j</c:v>
                </c:pt>
                <c:pt idx="2">
                  <c:v>i</c:v>
                </c:pt>
                <c:pt idx="3">
                  <c:v>h</c:v>
                </c:pt>
                <c:pt idx="4">
                  <c:v>g</c:v>
                </c:pt>
                <c:pt idx="5">
                  <c:v>f</c:v>
                </c:pt>
                <c:pt idx="6">
                  <c:v>e</c:v>
                </c:pt>
                <c:pt idx="7">
                  <c:v>d</c:v>
                </c:pt>
                <c:pt idx="8">
                  <c:v>c</c:v>
                </c:pt>
                <c:pt idx="9">
                  <c:v>b</c:v>
                </c:pt>
                <c:pt idx="10">
                  <c:v>a</c:v>
                </c:pt>
              </c:strCache>
            </c:strRef>
          </c:cat>
          <c:val>
            <c:numRef>
              <c:f>Sayfa1!$B$2:$B$12</c:f>
              <c:numCache>
                <c:formatCode>General</c:formatCode>
                <c:ptCount val="11"/>
                <c:pt idx="0">
                  <c:v>14</c:v>
                </c:pt>
                <c:pt idx="1">
                  <c:v>20</c:v>
                </c:pt>
                <c:pt idx="2">
                  <c:v>21</c:v>
                </c:pt>
                <c:pt idx="3">
                  <c:v>23</c:v>
                </c:pt>
                <c:pt idx="4">
                  <c:v>28</c:v>
                </c:pt>
                <c:pt idx="5">
                  <c:v>37</c:v>
                </c:pt>
                <c:pt idx="6">
                  <c:v>39</c:v>
                </c:pt>
                <c:pt idx="7">
                  <c:v>53</c:v>
                </c:pt>
                <c:pt idx="8">
                  <c:v>54</c:v>
                </c:pt>
                <c:pt idx="9">
                  <c:v>70</c:v>
                </c:pt>
                <c:pt idx="10">
                  <c:v>84</c:v>
                </c:pt>
              </c:numCache>
            </c:numRef>
          </c:val>
          <c:extLst xmlns:c16r2="http://schemas.microsoft.com/office/drawing/2015/06/chart">
            <c:ext xmlns:c16="http://schemas.microsoft.com/office/drawing/2014/chart" uri="{C3380CC4-5D6E-409C-BE32-E72D297353CC}">
              <c16:uniqueId val="{00000000-FA3A-4F6F-9AC1-C8D71784180C}"/>
            </c:ext>
          </c:extLst>
        </c:ser>
        <c:dLbls>
          <c:dLblPos val="inEnd"/>
          <c:showLegendKey val="0"/>
          <c:showVal val="1"/>
          <c:showCatName val="0"/>
          <c:showSerName val="0"/>
          <c:showPercent val="0"/>
          <c:showBubbleSize val="0"/>
        </c:dLbls>
        <c:gapWidth val="65"/>
        <c:axId val="48588288"/>
        <c:axId val="49156032"/>
      </c:barChart>
      <c:catAx>
        <c:axId val="48588288"/>
        <c:scaling>
          <c:orientation val="minMax"/>
        </c:scaling>
        <c:delete val="0"/>
        <c:axPos val="l"/>
        <c:title>
          <c:tx>
            <c:rich>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900" b="1" i="0" u="none" strike="noStrike" kern="1200" baseline="0">
                    <a:solidFill>
                      <a:sysClr val="windowText" lastClr="000000">
                        <a:lumMod val="75000"/>
                        <a:lumOff val="25000"/>
                      </a:sysClr>
                    </a:solidFill>
                    <a:latin typeface="+mn-lt"/>
                    <a:ea typeface="+mn-ea"/>
                    <a:cs typeface="+mn-cs"/>
                  </a:defRPr>
                </a:pPr>
                <a:r>
                  <a:rPr lang="tr-TR" sz="1800" b="1" i="0" baseline="0">
                    <a:effectLst/>
                  </a:rPr>
                  <a:t>engeller</a:t>
                </a:r>
                <a:endParaRPr lang="tr-TR"/>
              </a:p>
            </c:rich>
          </c:tx>
          <c:overlay val="0"/>
          <c:spPr>
            <a:noFill/>
            <a:ln>
              <a:noFill/>
            </a:ln>
            <a:effectLst/>
          </c:spPr>
        </c:title>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tr-TR"/>
          </a:p>
        </c:txPr>
        <c:crossAx val="49156032"/>
        <c:crosses val="autoZero"/>
        <c:auto val="1"/>
        <c:lblAlgn val="ctr"/>
        <c:lblOffset val="100"/>
        <c:noMultiLvlLbl val="0"/>
      </c:catAx>
      <c:valAx>
        <c:axId val="49156032"/>
        <c:scaling>
          <c:orientation val="minMax"/>
        </c:scaling>
        <c:delete val="0"/>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title>
          <c:tx>
            <c:rich>
              <a:bodyPr rot="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r>
                  <a:rPr lang="tr-TR" sz="1800" b="1" i="0" baseline="0">
                    <a:effectLst/>
                  </a:rPr>
                  <a:t>sayı</a:t>
                </a:r>
                <a:endParaRPr lang="tr-TR">
                  <a:effectLst/>
                </a:endParaRPr>
              </a:p>
            </c:rich>
          </c:tx>
          <c:layout>
            <c:manualLayout>
              <c:xMode val="edge"/>
              <c:yMode val="edge"/>
              <c:x val="0.46790992271799359"/>
              <c:y val="0.90085301837270337"/>
            </c:manualLayout>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tr-TR"/>
          </a:p>
        </c:txPr>
        <c:crossAx val="48588288"/>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tr-T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B89D831-79ED-4F6A-BC3D-6C4F3526E598}" type="datetimeFigureOut">
              <a:rPr lang="tr-TR" smtClean="0"/>
              <a:t>19.3.2019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A9430D6D-D50F-4D8A-AD61-27665753C9B9}" type="slidenum">
              <a:rPr lang="tr-TR" smtClean="0"/>
              <a:t>‹#›</a:t>
            </a:fld>
            <a:endParaRPr lang="tr-TR"/>
          </a:p>
        </p:txBody>
      </p:sp>
    </p:spTree>
    <p:extLst>
      <p:ext uri="{BB962C8B-B14F-4D97-AF65-F5344CB8AC3E}">
        <p14:creationId xmlns:p14="http://schemas.microsoft.com/office/powerpoint/2010/main" val="2038213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B89D831-79ED-4F6A-BC3D-6C4F3526E598}" type="datetimeFigureOut">
              <a:rPr lang="tr-TR" smtClean="0"/>
              <a:t>19.3.2019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430D6D-D50F-4D8A-AD61-27665753C9B9}" type="slidenum">
              <a:rPr lang="tr-TR" smtClean="0"/>
              <a:t>‹#›</a:t>
            </a:fld>
            <a:endParaRPr lang="tr-TR"/>
          </a:p>
        </p:txBody>
      </p:sp>
    </p:spTree>
    <p:extLst>
      <p:ext uri="{BB962C8B-B14F-4D97-AF65-F5344CB8AC3E}">
        <p14:creationId xmlns:p14="http://schemas.microsoft.com/office/powerpoint/2010/main" val="1331036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B89D831-79ED-4F6A-BC3D-6C4F3526E598}" type="datetimeFigureOut">
              <a:rPr lang="tr-TR" smtClean="0"/>
              <a:t>19.3.2019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430D6D-D50F-4D8A-AD61-27665753C9B9}" type="slidenum">
              <a:rPr lang="tr-TR" smtClean="0"/>
              <a:t>‹#›</a:t>
            </a:fld>
            <a:endParaRPr lang="tr-TR"/>
          </a:p>
        </p:txBody>
      </p:sp>
    </p:spTree>
    <p:extLst>
      <p:ext uri="{BB962C8B-B14F-4D97-AF65-F5344CB8AC3E}">
        <p14:creationId xmlns:p14="http://schemas.microsoft.com/office/powerpoint/2010/main" val="961129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B89D831-79ED-4F6A-BC3D-6C4F3526E598}" type="datetimeFigureOut">
              <a:rPr lang="tr-TR" smtClean="0"/>
              <a:t>19.3.2019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430D6D-D50F-4D8A-AD61-27665753C9B9}" type="slidenum">
              <a:rPr lang="tr-TR" smtClean="0"/>
              <a:t>‹#›</a:t>
            </a:fld>
            <a:endParaRPr lang="tr-TR"/>
          </a:p>
        </p:txBody>
      </p:sp>
    </p:spTree>
    <p:extLst>
      <p:ext uri="{BB962C8B-B14F-4D97-AF65-F5344CB8AC3E}">
        <p14:creationId xmlns:p14="http://schemas.microsoft.com/office/powerpoint/2010/main" val="2313426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a:t>Asıl başlık stilini düzenlemek için tıklayın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a:xfrm>
            <a:off x="8593667" y="6272784"/>
            <a:ext cx="2644309" cy="365125"/>
          </a:xfrm>
        </p:spPr>
        <p:txBody>
          <a:bodyPr/>
          <a:lstStyle/>
          <a:p>
            <a:fld id="{7B89D831-79ED-4F6A-BC3D-6C4F3526E598}" type="datetimeFigureOut">
              <a:rPr lang="tr-TR" smtClean="0"/>
              <a:t>19.3.2019</a:t>
            </a:fld>
            <a:endParaRPr lang="tr-TR"/>
          </a:p>
        </p:txBody>
      </p:sp>
      <p:sp>
        <p:nvSpPr>
          <p:cNvPr id="5" name="Footer Placeholder 4"/>
          <p:cNvSpPr>
            <a:spLocks noGrp="1"/>
          </p:cNvSpPr>
          <p:nvPr>
            <p:ph type="ftr" sz="quarter" idx="11"/>
          </p:nvPr>
        </p:nvSpPr>
        <p:spPr>
          <a:xfrm>
            <a:off x="2182708" y="6272784"/>
            <a:ext cx="6327648" cy="365125"/>
          </a:xfrm>
        </p:spPr>
        <p:txBody>
          <a:bodyPr/>
          <a:lstStyle/>
          <a:p>
            <a:endParaRPr lang="tr-TR"/>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A9430D6D-D50F-4D8A-AD61-27665753C9B9}" type="slidenum">
              <a:rPr lang="tr-TR" smtClean="0"/>
              <a:t>‹#›</a:t>
            </a:fld>
            <a:endParaRPr lang="tr-TR"/>
          </a:p>
        </p:txBody>
      </p:sp>
    </p:spTree>
    <p:extLst>
      <p:ext uri="{BB962C8B-B14F-4D97-AF65-F5344CB8AC3E}">
        <p14:creationId xmlns:p14="http://schemas.microsoft.com/office/powerpoint/2010/main" val="8701337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B89D831-79ED-4F6A-BC3D-6C4F3526E598}" type="datetimeFigureOut">
              <a:rPr lang="tr-TR" smtClean="0"/>
              <a:t>19.3.2019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9430D6D-D50F-4D8A-AD61-27665753C9B9}" type="slidenum">
              <a:rPr lang="tr-TR" smtClean="0"/>
              <a:t>‹#›</a:t>
            </a:fld>
            <a:endParaRPr lang="tr-TR"/>
          </a:p>
        </p:txBody>
      </p:sp>
    </p:spTree>
    <p:extLst>
      <p:ext uri="{BB962C8B-B14F-4D97-AF65-F5344CB8AC3E}">
        <p14:creationId xmlns:p14="http://schemas.microsoft.com/office/powerpoint/2010/main" val="1215382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B89D831-79ED-4F6A-BC3D-6C4F3526E598}" type="datetimeFigureOut">
              <a:rPr lang="tr-TR" smtClean="0"/>
              <a:t>19.3.2019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9430D6D-D50F-4D8A-AD61-27665753C9B9}" type="slidenum">
              <a:rPr lang="tr-TR" smtClean="0"/>
              <a:t>‹#›</a:t>
            </a:fld>
            <a:endParaRPr lang="tr-TR"/>
          </a:p>
        </p:txBody>
      </p:sp>
    </p:spTree>
    <p:extLst>
      <p:ext uri="{BB962C8B-B14F-4D97-AF65-F5344CB8AC3E}">
        <p14:creationId xmlns:p14="http://schemas.microsoft.com/office/powerpoint/2010/main" val="3903428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7B89D831-79ED-4F6A-BC3D-6C4F3526E598}" type="datetimeFigureOut">
              <a:rPr lang="tr-TR" smtClean="0"/>
              <a:t>19.3.2019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9430D6D-D50F-4D8A-AD61-27665753C9B9}" type="slidenum">
              <a:rPr lang="tr-TR" smtClean="0"/>
              <a:t>‹#›</a:t>
            </a:fld>
            <a:endParaRPr lang="tr-TR"/>
          </a:p>
        </p:txBody>
      </p:sp>
    </p:spTree>
    <p:extLst>
      <p:ext uri="{BB962C8B-B14F-4D97-AF65-F5344CB8AC3E}">
        <p14:creationId xmlns:p14="http://schemas.microsoft.com/office/powerpoint/2010/main" val="1261943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89D831-79ED-4F6A-BC3D-6C4F3526E598}" type="datetimeFigureOut">
              <a:rPr lang="tr-TR" smtClean="0"/>
              <a:t>19.3.2019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9430D6D-D50F-4D8A-AD61-27665753C9B9}" type="slidenum">
              <a:rPr lang="tr-TR" smtClean="0"/>
              <a:t>‹#›</a:t>
            </a:fld>
            <a:endParaRPr lang="tr-TR"/>
          </a:p>
        </p:txBody>
      </p:sp>
    </p:spTree>
    <p:extLst>
      <p:ext uri="{BB962C8B-B14F-4D97-AF65-F5344CB8AC3E}">
        <p14:creationId xmlns:p14="http://schemas.microsoft.com/office/powerpoint/2010/main" val="3007630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stilini düzenlemek için tıklayın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B89D831-79ED-4F6A-BC3D-6C4F3526E598}" type="datetimeFigureOut">
              <a:rPr lang="tr-TR" smtClean="0"/>
              <a:t>19.3.2019</a:t>
            </a:fld>
            <a:endParaRPr lang="tr-TR"/>
          </a:p>
        </p:txBody>
      </p:sp>
      <p:sp>
        <p:nvSpPr>
          <p:cNvPr id="6" name="Footer Placeholder 5"/>
          <p:cNvSpPr>
            <a:spLocks noGrp="1"/>
          </p:cNvSpPr>
          <p:nvPr>
            <p:ph type="ftr" sz="quarter" idx="11"/>
          </p:nvPr>
        </p:nvSpPr>
        <p:spPr/>
        <p:txBody>
          <a:bodyPr/>
          <a:lstStyle/>
          <a:p>
            <a:endParaRPr lang="tr-TR"/>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A9430D6D-D50F-4D8A-AD61-27665753C9B9}" type="slidenum">
              <a:rPr lang="tr-TR" smtClean="0"/>
              <a:t>‹#›</a:t>
            </a:fld>
            <a:endParaRPr lang="tr-TR"/>
          </a:p>
        </p:txBody>
      </p:sp>
    </p:spTree>
    <p:extLst>
      <p:ext uri="{BB962C8B-B14F-4D97-AF65-F5344CB8AC3E}">
        <p14:creationId xmlns:p14="http://schemas.microsoft.com/office/powerpoint/2010/main" val="3419475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B89D831-79ED-4F6A-BC3D-6C4F3526E598}" type="datetimeFigureOut">
              <a:rPr lang="tr-TR" smtClean="0"/>
              <a:t>19.3.2019</a:t>
            </a:fld>
            <a:endParaRPr lang="tr-TR"/>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A9430D6D-D50F-4D8A-AD61-27665753C9B9}" type="slidenum">
              <a:rPr lang="tr-TR" smtClean="0"/>
              <a:t>‹#›</a:t>
            </a:fld>
            <a:endParaRPr lang="tr-TR"/>
          </a:p>
        </p:txBody>
      </p:sp>
    </p:spTree>
    <p:extLst>
      <p:ext uri="{BB962C8B-B14F-4D97-AF65-F5344CB8AC3E}">
        <p14:creationId xmlns:p14="http://schemas.microsoft.com/office/powerpoint/2010/main" val="3447174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7B89D831-79ED-4F6A-BC3D-6C4F3526E598}" type="datetimeFigureOut">
              <a:rPr lang="tr-TR" smtClean="0"/>
              <a:t>19.3.2019</a:t>
            </a:fld>
            <a:endParaRPr lang="tr-TR"/>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tr-TR"/>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A9430D6D-D50F-4D8A-AD61-27665753C9B9}" type="slidenum">
              <a:rPr lang="tr-TR" smtClean="0"/>
              <a:t>‹#›</a:t>
            </a:fld>
            <a:endParaRPr lang="tr-TR"/>
          </a:p>
        </p:txBody>
      </p:sp>
    </p:spTree>
    <p:extLst>
      <p:ext uri="{BB962C8B-B14F-4D97-AF65-F5344CB8AC3E}">
        <p14:creationId xmlns:p14="http://schemas.microsoft.com/office/powerpoint/2010/main" val="3396254980"/>
      </p:ext>
    </p:extLst>
  </p:cSld>
  <p:clrMap bg1="lt1" tx1="dk1" bg2="lt2" tx2="dk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_bookmark6"/><Relationship Id="rId3" Type="http://schemas.openxmlformats.org/officeDocument/2006/relationships/hyperlink" Target="#_bookmark9"/><Relationship Id="rId7" Type="http://schemas.openxmlformats.org/officeDocument/2006/relationships/hyperlink" Target="#_bookmark5"/><Relationship Id="rId2" Type="http://schemas.openxmlformats.org/officeDocument/2006/relationships/hyperlink" Target="#_bookmark0"/><Relationship Id="rId1" Type="http://schemas.openxmlformats.org/officeDocument/2006/relationships/slideLayout" Target="../slideLayouts/slideLayout3.xml"/><Relationship Id="rId6" Type="http://schemas.openxmlformats.org/officeDocument/2006/relationships/hyperlink" Target="#_bookmark4"/><Relationship Id="rId11" Type="http://schemas.openxmlformats.org/officeDocument/2006/relationships/image" Target="../media/image5.png"/><Relationship Id="rId5" Type="http://schemas.openxmlformats.org/officeDocument/2006/relationships/hyperlink" Target="#_bookmark3"/><Relationship Id="rId10" Type="http://schemas.openxmlformats.org/officeDocument/2006/relationships/hyperlink" Target="#_bookmark8"/><Relationship Id="rId4" Type="http://schemas.openxmlformats.org/officeDocument/2006/relationships/hyperlink" Target="#_bookmark1"/><Relationship Id="rId9" Type="http://schemas.openxmlformats.org/officeDocument/2006/relationships/hyperlink" Target="#_bookmark7"/></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xmlns="" id="{72461186-537B-4012-B217-7D2F9E03376F}"/>
              </a:ext>
            </a:extLst>
          </p:cNvPr>
          <p:cNvSpPr>
            <a:spLocks noGrp="1"/>
          </p:cNvSpPr>
          <p:nvPr>
            <p:ph type="title"/>
          </p:nvPr>
        </p:nvSpPr>
        <p:spPr>
          <a:xfrm>
            <a:off x="831850" y="2181548"/>
            <a:ext cx="10515600" cy="2380927"/>
          </a:xfrm>
        </p:spPr>
        <p:txBody>
          <a:bodyPr>
            <a:normAutofit fontScale="90000"/>
          </a:bodyPr>
          <a:lstStyle/>
          <a:p>
            <a:r>
              <a:rPr lang="tr-TR" sz="4000" b="1" dirty="0"/>
              <a:t/>
            </a:r>
            <a:br>
              <a:rPr lang="tr-TR" sz="4000" b="1" dirty="0"/>
            </a:br>
            <a:r>
              <a:rPr lang="tr-TR" sz="4000" b="1" dirty="0"/>
              <a:t/>
            </a:r>
            <a:br>
              <a:rPr lang="tr-TR" sz="4000" b="1" dirty="0"/>
            </a:br>
            <a:r>
              <a:rPr lang="tr-TR" sz="4000" b="1" dirty="0"/>
              <a:t/>
            </a:r>
            <a:br>
              <a:rPr lang="tr-TR" sz="4000" b="1" dirty="0"/>
            </a:br>
            <a:r>
              <a:rPr lang="tr-TR" sz="4000" b="1" dirty="0"/>
              <a:t/>
            </a:r>
            <a:br>
              <a:rPr lang="tr-TR" sz="4000" b="1" dirty="0"/>
            </a:br>
            <a:r>
              <a:rPr lang="tr-TR" sz="4000" b="1" dirty="0"/>
              <a:t/>
            </a:r>
            <a:br>
              <a:rPr lang="tr-TR" sz="4000" b="1" dirty="0"/>
            </a:br>
            <a:r>
              <a:rPr lang="tr-TR" sz="4000" b="1" dirty="0"/>
              <a:t/>
            </a:r>
            <a:br>
              <a:rPr lang="tr-TR" sz="4000" b="1" dirty="0"/>
            </a:br>
            <a:r>
              <a:rPr lang="en-US" sz="3600" b="1" dirty="0"/>
              <a:t>Insulin initiation status of primary care physicians in Turkey, barriers to insulin initiation and knowledge levels about insulin therapy: A multicenter cross-sectional study</a:t>
            </a:r>
            <a:r>
              <a:rPr lang="tr-TR" dirty="0"/>
              <a:t/>
            </a:r>
            <a:br>
              <a:rPr lang="tr-TR" dirty="0"/>
            </a:br>
            <a:endParaRPr lang="tr-TR" dirty="0"/>
          </a:p>
        </p:txBody>
      </p:sp>
      <p:sp>
        <p:nvSpPr>
          <p:cNvPr id="5" name="Metin Yer Tutucusu 4">
            <a:extLst>
              <a:ext uri="{FF2B5EF4-FFF2-40B4-BE49-F238E27FC236}">
                <a16:creationId xmlns:a16="http://schemas.microsoft.com/office/drawing/2014/main" xmlns="" id="{F86BD9FD-AC75-4094-B4DF-C43440326BD7}"/>
              </a:ext>
            </a:extLst>
          </p:cNvPr>
          <p:cNvSpPr>
            <a:spLocks noGrp="1"/>
          </p:cNvSpPr>
          <p:nvPr>
            <p:ph type="body" idx="1"/>
          </p:nvPr>
        </p:nvSpPr>
        <p:spPr>
          <a:xfrm>
            <a:off x="2276985" y="5291905"/>
            <a:ext cx="9052560" cy="1066800"/>
          </a:xfrm>
        </p:spPr>
        <p:txBody>
          <a:bodyPr>
            <a:normAutofit fontScale="92500" lnSpcReduction="20000"/>
          </a:bodyPr>
          <a:lstStyle/>
          <a:p>
            <a:r>
              <a:rPr lang="tr-TR" dirty="0" smtClean="0"/>
              <a:t>Arş. Gör. Dr. Ersan Gürsoy</a:t>
            </a:r>
          </a:p>
          <a:p>
            <a:r>
              <a:rPr lang="tr-TR" dirty="0" smtClean="0"/>
              <a:t>KTÜ Tıp Fakültesi Aile Hekimliği AD</a:t>
            </a:r>
          </a:p>
          <a:p>
            <a:r>
              <a:rPr lang="tr-TR" dirty="0" smtClean="0"/>
              <a:t>12.03.2019</a:t>
            </a:r>
            <a:endParaRPr lang="tr-TR" dirty="0"/>
          </a:p>
        </p:txBody>
      </p:sp>
      <p:pic>
        <p:nvPicPr>
          <p:cNvPr id="2" name="Resim 1">
            <a:extLst>
              <a:ext uri="{FF2B5EF4-FFF2-40B4-BE49-F238E27FC236}">
                <a16:creationId xmlns:a16="http://schemas.microsoft.com/office/drawing/2014/main" xmlns="" id="{AD8AA388-82C4-40DA-AC70-1E5B8C86D30D}"/>
              </a:ext>
            </a:extLst>
          </p:cNvPr>
          <p:cNvPicPr>
            <a:picLocks noChangeAspect="1"/>
          </p:cNvPicPr>
          <p:nvPr/>
        </p:nvPicPr>
        <p:blipFill>
          <a:blip r:embed="rId2"/>
          <a:stretch>
            <a:fillRect/>
          </a:stretch>
        </p:blipFill>
        <p:spPr>
          <a:xfrm>
            <a:off x="844551" y="381323"/>
            <a:ext cx="10373784" cy="1800225"/>
          </a:xfrm>
          <a:prstGeom prst="rect">
            <a:avLst/>
          </a:prstGeom>
        </p:spPr>
      </p:pic>
    </p:spTree>
    <p:extLst>
      <p:ext uri="{BB962C8B-B14F-4D97-AF65-F5344CB8AC3E}">
        <p14:creationId xmlns:p14="http://schemas.microsoft.com/office/powerpoint/2010/main" val="14424406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6B0078B3-EEF8-44FF-A19F-D3F8B049EAC7}"/>
              </a:ext>
            </a:extLst>
          </p:cNvPr>
          <p:cNvSpPr>
            <a:spLocks noGrp="1"/>
          </p:cNvSpPr>
          <p:nvPr>
            <p:ph type="title"/>
          </p:nvPr>
        </p:nvSpPr>
        <p:spPr/>
        <p:txBody>
          <a:bodyPr/>
          <a:lstStyle/>
          <a:p>
            <a:r>
              <a:rPr lang="tr-TR" dirty="0"/>
              <a:t>YÖNTEM</a:t>
            </a:r>
          </a:p>
        </p:txBody>
      </p:sp>
      <p:sp>
        <p:nvSpPr>
          <p:cNvPr id="3" name="İçerik Yer Tutucusu 2">
            <a:extLst>
              <a:ext uri="{FF2B5EF4-FFF2-40B4-BE49-F238E27FC236}">
                <a16:creationId xmlns:a16="http://schemas.microsoft.com/office/drawing/2014/main" xmlns="" id="{E818BF75-63CB-44AB-81E1-15190DC796F3}"/>
              </a:ext>
            </a:extLst>
          </p:cNvPr>
          <p:cNvSpPr>
            <a:spLocks noGrp="1"/>
          </p:cNvSpPr>
          <p:nvPr>
            <p:ph idx="1"/>
          </p:nvPr>
        </p:nvSpPr>
        <p:spPr/>
        <p:txBody>
          <a:bodyPr>
            <a:normAutofit/>
          </a:bodyPr>
          <a:lstStyle/>
          <a:p>
            <a:r>
              <a:rPr lang="tr-TR" dirty="0"/>
              <a:t>İnsülin tedavisi hakkındaki bilgi düzeyini belirlemek için 10 sorudan oluşan çoktan seçmeli sorular soruldu (Tablo 1).</a:t>
            </a:r>
          </a:p>
          <a:p>
            <a:r>
              <a:rPr lang="tr-TR" dirty="0"/>
              <a:t>Bu sorular rehberlere göre hazırlandı ve bir endokrinoloji uzmanı tarafından değerlendirilmesi sağlandı.</a:t>
            </a:r>
          </a:p>
          <a:p>
            <a:r>
              <a:rPr lang="tr-TR" dirty="0"/>
              <a:t>Bilgi puanı, her doğru cevaba “1” ve her yanlış cevaba “0” verilerek elde edildi.</a:t>
            </a:r>
          </a:p>
          <a:p>
            <a:r>
              <a:rPr lang="tr-TR" dirty="0"/>
              <a:t>10 soruda toplam bilgi puanını belirlendi. 6'nın altındaki puanları yetersiz olarak değerlendirildi.</a:t>
            </a:r>
          </a:p>
          <a:p>
            <a:r>
              <a:rPr lang="tr-TR" dirty="0"/>
              <a:t>Çalışmamıza toplam 446 hekim dahil edildi.</a:t>
            </a:r>
          </a:p>
        </p:txBody>
      </p:sp>
    </p:spTree>
    <p:extLst>
      <p:ext uri="{BB962C8B-B14F-4D97-AF65-F5344CB8AC3E}">
        <p14:creationId xmlns:p14="http://schemas.microsoft.com/office/powerpoint/2010/main" val="2334731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45B033B5-C93E-4C4C-AE91-B2D8218AC193}"/>
              </a:ext>
            </a:extLst>
          </p:cNvPr>
          <p:cNvSpPr>
            <a:spLocks noGrp="1"/>
          </p:cNvSpPr>
          <p:nvPr>
            <p:ph type="title"/>
          </p:nvPr>
        </p:nvSpPr>
        <p:spPr/>
        <p:txBody>
          <a:bodyPr/>
          <a:lstStyle/>
          <a:p>
            <a:r>
              <a:rPr lang="tr-TR" dirty="0"/>
              <a:t>YÖNTEM</a:t>
            </a:r>
          </a:p>
        </p:txBody>
      </p:sp>
      <p:sp>
        <p:nvSpPr>
          <p:cNvPr id="3" name="İçerik Yer Tutucusu 2">
            <a:extLst>
              <a:ext uri="{FF2B5EF4-FFF2-40B4-BE49-F238E27FC236}">
                <a16:creationId xmlns:a16="http://schemas.microsoft.com/office/drawing/2014/main" xmlns="" id="{B260AF8F-B659-467B-8BED-0A14D14377A5}"/>
              </a:ext>
            </a:extLst>
          </p:cNvPr>
          <p:cNvSpPr>
            <a:spLocks noGrp="1"/>
          </p:cNvSpPr>
          <p:nvPr>
            <p:ph idx="1"/>
          </p:nvPr>
        </p:nvSpPr>
        <p:spPr/>
        <p:txBody>
          <a:bodyPr>
            <a:normAutofit/>
          </a:bodyPr>
          <a:lstStyle/>
          <a:p>
            <a:r>
              <a:rPr lang="tr-TR" dirty="0"/>
              <a:t>Araştırdığımız ilk şey, birinci basamakta çalışan hekimlerin, </a:t>
            </a:r>
            <a:r>
              <a:rPr lang="tr-TR" dirty="0" err="1"/>
              <a:t>endikasyon</a:t>
            </a:r>
            <a:r>
              <a:rPr lang="tr-TR" dirty="0"/>
              <a:t> olduğunda insülin tedavisine başlama oranıydı.</a:t>
            </a:r>
          </a:p>
          <a:p>
            <a:r>
              <a:rPr lang="tr-TR" dirty="0"/>
              <a:t>İkincisi, insülin tedavisi ile ilgili bilgi düzeylerini ve insülin tedavisine başlarken karşılaşılan engellerin türünü belirlemekti.</a:t>
            </a:r>
          </a:p>
          <a:p>
            <a:r>
              <a:rPr lang="sv-SE" dirty="0"/>
              <a:t>Son sayımlara göre </a:t>
            </a:r>
            <a:r>
              <a:rPr lang="tr-TR" dirty="0"/>
              <a:t>Türkiye’deki </a:t>
            </a:r>
            <a:r>
              <a:rPr lang="sv-SE" dirty="0"/>
              <a:t>toplam </a:t>
            </a:r>
            <a:r>
              <a:rPr lang="tr-TR" dirty="0"/>
              <a:t>aile hekimi </a:t>
            </a:r>
            <a:r>
              <a:rPr lang="sv-SE" dirty="0"/>
              <a:t>sayı</a:t>
            </a:r>
            <a:r>
              <a:rPr lang="tr-TR" dirty="0" err="1"/>
              <a:t>sı</a:t>
            </a:r>
            <a:r>
              <a:rPr lang="sv-SE" dirty="0"/>
              <a:t> 21384'tür [4].</a:t>
            </a:r>
            <a:endParaRPr lang="tr-TR" dirty="0"/>
          </a:p>
          <a:p>
            <a:r>
              <a:rPr lang="tr-TR" dirty="0"/>
              <a:t>Pilot çalışmamızda, aile hekimleri için insülin tedavisi başlama sıklığının% 21,4 olduğunu bulduk [5].</a:t>
            </a:r>
          </a:p>
          <a:p>
            <a:r>
              <a:rPr lang="tr-TR" dirty="0"/>
              <a:t>Örneklem hacmi; % 99 güvenirlik ve tip 1 hata % 5 öngörülerek 438 olarak hesaplandı. </a:t>
            </a:r>
          </a:p>
        </p:txBody>
      </p:sp>
      <p:sp>
        <p:nvSpPr>
          <p:cNvPr id="4" name="Alt Bilgi Yer Tutucusu 3">
            <a:extLst>
              <a:ext uri="{FF2B5EF4-FFF2-40B4-BE49-F238E27FC236}">
                <a16:creationId xmlns:a16="http://schemas.microsoft.com/office/drawing/2014/main" xmlns="" id="{607C01FC-BDED-4262-B2BB-954CF0E6B331}"/>
              </a:ext>
            </a:extLst>
          </p:cNvPr>
          <p:cNvSpPr>
            <a:spLocks noGrp="1"/>
          </p:cNvSpPr>
          <p:nvPr>
            <p:ph type="ftr" sz="quarter" idx="11"/>
          </p:nvPr>
        </p:nvSpPr>
        <p:spPr>
          <a:xfrm>
            <a:off x="838198" y="6356350"/>
            <a:ext cx="10515601" cy="365125"/>
          </a:xfrm>
        </p:spPr>
        <p:txBody>
          <a:bodyPr/>
          <a:lstStyle/>
          <a:p>
            <a:pPr algn="l"/>
            <a:r>
              <a:rPr lang="tr-TR" dirty="0"/>
              <a:t>[4]	A. Aygun, A. </a:t>
            </a:r>
            <a:r>
              <a:rPr lang="tr-TR" dirty="0" err="1"/>
              <a:t>Pekericli</a:t>
            </a:r>
            <a:r>
              <a:rPr lang="tr-TR" dirty="0"/>
              <a:t>, B. Birge </a:t>
            </a:r>
            <a:r>
              <a:rPr lang="tr-TR" dirty="0" err="1"/>
              <a:t>Kayis</a:t>
            </a:r>
            <a:r>
              <a:rPr lang="tr-TR" dirty="0"/>
              <a:t>, I. </a:t>
            </a:r>
            <a:r>
              <a:rPr lang="tr-TR" dirty="0" err="1"/>
              <a:t>Soytutan</a:t>
            </a:r>
            <a:r>
              <a:rPr lang="tr-TR" dirty="0"/>
              <a:t>, S.B. Uzun, T.A. </a:t>
            </a:r>
            <a:r>
              <a:rPr lang="tr-TR" dirty="0" err="1"/>
              <a:t>Ozdemir</a:t>
            </a:r>
            <a:r>
              <a:rPr lang="tr-TR" dirty="0"/>
              <a:t>, Health </a:t>
            </a:r>
            <a:r>
              <a:rPr lang="tr-TR" dirty="0" err="1"/>
              <a:t>Statistics</a:t>
            </a:r>
            <a:r>
              <a:rPr lang="tr-TR" dirty="0"/>
              <a:t> Yearbook 2014, </a:t>
            </a:r>
            <a:r>
              <a:rPr lang="tr-TR" dirty="0" err="1"/>
              <a:t>Republic</a:t>
            </a:r>
            <a:r>
              <a:rPr lang="tr-TR" dirty="0"/>
              <a:t> of </a:t>
            </a:r>
            <a:r>
              <a:rPr lang="tr-TR" dirty="0" err="1"/>
              <a:t>Turkey</a:t>
            </a:r>
            <a:r>
              <a:rPr lang="tr-TR" dirty="0"/>
              <a:t> </a:t>
            </a:r>
            <a:r>
              <a:rPr lang="tr-TR" dirty="0" err="1"/>
              <a:t>Ministry</a:t>
            </a:r>
            <a:r>
              <a:rPr lang="tr-TR" dirty="0"/>
              <a:t> of Health General </a:t>
            </a:r>
            <a:r>
              <a:rPr lang="tr-TR" dirty="0" err="1"/>
              <a:t>Directorate</a:t>
            </a:r>
            <a:r>
              <a:rPr lang="tr-TR" dirty="0"/>
              <a:t> of Health </a:t>
            </a:r>
            <a:r>
              <a:rPr lang="tr-TR" dirty="0" err="1"/>
              <a:t>Studies</a:t>
            </a:r>
            <a:r>
              <a:rPr lang="tr-TR" dirty="0"/>
              <a:t>, Ankara, 2015.</a:t>
            </a:r>
          </a:p>
          <a:p>
            <a:pPr algn="l"/>
            <a:r>
              <a:rPr lang="tr-TR" dirty="0"/>
              <a:t>[5]	E. </a:t>
            </a:r>
            <a:r>
              <a:rPr lang="tr-TR" dirty="0" err="1"/>
              <a:t>Ates</a:t>
            </a:r>
            <a:r>
              <a:rPr lang="tr-TR" dirty="0"/>
              <a:t>¸, T. Set, Z. </a:t>
            </a:r>
            <a:r>
              <a:rPr lang="tr-TR" dirty="0" err="1"/>
              <a:t>Sag</a:t>
            </a:r>
            <a:r>
              <a:rPr lang="tr-TR" dirty="0"/>
              <a:t>˘ lam, Birinci Basamak Hekimlerinin </a:t>
            </a:r>
            <a:r>
              <a:rPr lang="tr-TR" dirty="0" err="1"/>
              <a:t>Insülin</a:t>
            </a:r>
            <a:r>
              <a:rPr lang="tr-TR" dirty="0"/>
              <a:t> Kullanımı Durumu ve </a:t>
            </a:r>
            <a:r>
              <a:rPr lang="tr-TR" dirty="0" err="1"/>
              <a:t>Insülin</a:t>
            </a:r>
            <a:r>
              <a:rPr lang="tr-TR" dirty="0"/>
              <a:t> Bas¸ </a:t>
            </a:r>
            <a:r>
              <a:rPr lang="tr-TR" dirty="0" err="1"/>
              <a:t>lamaktaki</a:t>
            </a:r>
            <a:r>
              <a:rPr lang="tr-TR" dirty="0"/>
              <a:t> Engelleri, in: 13 Ulusal Aile </a:t>
            </a:r>
            <a:r>
              <a:rPr lang="tr-TR" dirty="0" err="1"/>
              <a:t>Hekimlig</a:t>
            </a:r>
            <a:r>
              <a:rPr lang="tr-TR" dirty="0"/>
              <a:t>˘ i Kongresi, Antalya/</a:t>
            </a:r>
            <a:r>
              <a:rPr lang="tr-TR" dirty="0" err="1"/>
              <a:t>Turkey</a:t>
            </a:r>
            <a:r>
              <a:rPr lang="tr-TR" dirty="0"/>
              <a:t>, 2014.</a:t>
            </a:r>
          </a:p>
          <a:p>
            <a:pPr algn="l"/>
            <a:r>
              <a:rPr lang="tr-TR" dirty="0"/>
              <a:t> </a:t>
            </a:r>
          </a:p>
          <a:p>
            <a:pPr algn="l"/>
            <a:endParaRPr lang="tr-TR" dirty="0"/>
          </a:p>
        </p:txBody>
      </p:sp>
    </p:spTree>
    <p:extLst>
      <p:ext uri="{BB962C8B-B14F-4D97-AF65-F5344CB8AC3E}">
        <p14:creationId xmlns:p14="http://schemas.microsoft.com/office/powerpoint/2010/main" val="3563086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1426A4E9-8399-4F74-AC58-8CA142CAC29D}"/>
              </a:ext>
            </a:extLst>
          </p:cNvPr>
          <p:cNvSpPr>
            <a:spLocks noGrp="1"/>
          </p:cNvSpPr>
          <p:nvPr>
            <p:ph type="title"/>
          </p:nvPr>
        </p:nvSpPr>
        <p:spPr/>
        <p:txBody>
          <a:bodyPr/>
          <a:lstStyle/>
          <a:p>
            <a:r>
              <a:rPr lang="tr-TR" dirty="0"/>
              <a:t>YÖNTEM</a:t>
            </a:r>
          </a:p>
        </p:txBody>
      </p:sp>
      <p:sp>
        <p:nvSpPr>
          <p:cNvPr id="3" name="İçerik Yer Tutucusu 2">
            <a:extLst>
              <a:ext uri="{FF2B5EF4-FFF2-40B4-BE49-F238E27FC236}">
                <a16:creationId xmlns:a16="http://schemas.microsoft.com/office/drawing/2014/main" xmlns="" id="{7915BBB6-DDFE-4FE6-A90B-A46FC59035CF}"/>
              </a:ext>
            </a:extLst>
          </p:cNvPr>
          <p:cNvSpPr>
            <a:spLocks noGrp="1"/>
          </p:cNvSpPr>
          <p:nvPr>
            <p:ph idx="1"/>
          </p:nvPr>
        </p:nvSpPr>
        <p:spPr/>
        <p:txBody>
          <a:bodyPr>
            <a:normAutofit/>
          </a:bodyPr>
          <a:lstStyle/>
          <a:p>
            <a:r>
              <a:rPr lang="tr-TR" dirty="0"/>
              <a:t>Değişkenler arasındaki ilişkiyi belirlemek için lojistik regresyon analizi yapıldı.</a:t>
            </a:r>
          </a:p>
          <a:p>
            <a:r>
              <a:rPr lang="tr-TR" dirty="0"/>
              <a:t>“Aile Hekimliği uygulamalarında insülin tedavisine hiç başladınız mı?”  yanıtını bağımlı değişken </a:t>
            </a:r>
          </a:p>
          <a:p>
            <a:r>
              <a:rPr lang="tr-TR" dirty="0"/>
              <a:t>AHU veya </a:t>
            </a:r>
            <a:r>
              <a:rPr lang="tr-TR" dirty="0" err="1"/>
              <a:t>PAH’ların</a:t>
            </a:r>
            <a:r>
              <a:rPr lang="tr-TR" dirty="0"/>
              <a:t> yaşları, kaç yıldır çalıştıkları, bulundukları yerleri,  “tip-2 </a:t>
            </a:r>
            <a:r>
              <a:rPr lang="tr-TR" dirty="0" err="1"/>
              <a:t>diabet</a:t>
            </a:r>
            <a:r>
              <a:rPr lang="tr-TR" dirty="0"/>
              <a:t> yönetiminin sorumluluğunu üstlenme” ve  ‘’Tip 2 DM hastaları birinci basamakta yönetilmelidir” ifadelerine ilişkin tutumlarını da bağımsız değişkenler olarak alındı. </a:t>
            </a:r>
          </a:p>
          <a:p>
            <a:r>
              <a:rPr lang="tr-TR" dirty="0"/>
              <a:t>Analizde </a:t>
            </a:r>
            <a:r>
              <a:rPr lang="tr-TR" dirty="0" err="1"/>
              <a:t>Enter</a:t>
            </a:r>
            <a:r>
              <a:rPr lang="tr-TR" dirty="0"/>
              <a:t> metodunu kullandık [17]. İstatistiksel anlamlılık p &lt;0.05 olarak kabul edildi.</a:t>
            </a:r>
          </a:p>
          <a:p>
            <a:endParaRPr lang="tr-TR" dirty="0"/>
          </a:p>
        </p:txBody>
      </p:sp>
      <p:sp>
        <p:nvSpPr>
          <p:cNvPr id="4" name="Alt Bilgi Yer Tutucusu 3">
            <a:extLst>
              <a:ext uri="{FF2B5EF4-FFF2-40B4-BE49-F238E27FC236}">
                <a16:creationId xmlns:a16="http://schemas.microsoft.com/office/drawing/2014/main" xmlns="" id="{03D43E38-D6FD-4C43-BDFD-E0AB325C262A}"/>
              </a:ext>
            </a:extLst>
          </p:cNvPr>
          <p:cNvSpPr>
            <a:spLocks noGrp="1"/>
          </p:cNvSpPr>
          <p:nvPr>
            <p:ph type="ftr" sz="quarter" idx="11"/>
          </p:nvPr>
        </p:nvSpPr>
        <p:spPr>
          <a:xfrm>
            <a:off x="838200" y="6356350"/>
            <a:ext cx="10515600" cy="365125"/>
          </a:xfrm>
        </p:spPr>
        <p:txBody>
          <a:bodyPr/>
          <a:lstStyle/>
          <a:p>
            <a:pPr algn="l"/>
            <a:r>
              <a:rPr lang="en-US" dirty="0"/>
              <a:t>[17]	A. Field, Discovering Statistics Using SPSS:(and Sex and Drugs and </a:t>
            </a:r>
            <a:r>
              <a:rPr lang="en-US" dirty="0" err="1"/>
              <a:t>Rock’n’roll</a:t>
            </a:r>
            <a:r>
              <a:rPr lang="en-US" dirty="0"/>
              <a:t>), third ed., Andy Field, 2009.</a:t>
            </a:r>
            <a:endParaRPr lang="tr-TR" dirty="0"/>
          </a:p>
        </p:txBody>
      </p:sp>
    </p:spTree>
    <p:extLst>
      <p:ext uri="{BB962C8B-B14F-4D97-AF65-F5344CB8AC3E}">
        <p14:creationId xmlns:p14="http://schemas.microsoft.com/office/powerpoint/2010/main" val="804120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403D6BC7-60D3-47DD-B771-51BE9AF0EF1B}"/>
              </a:ext>
            </a:extLst>
          </p:cNvPr>
          <p:cNvSpPr>
            <a:spLocks noGrp="1"/>
          </p:cNvSpPr>
          <p:nvPr>
            <p:ph type="title"/>
          </p:nvPr>
        </p:nvSpPr>
        <p:spPr/>
        <p:txBody>
          <a:bodyPr/>
          <a:lstStyle/>
          <a:p>
            <a:r>
              <a:rPr lang="tr-TR" dirty="0"/>
              <a:t>BULGULAR</a:t>
            </a:r>
          </a:p>
        </p:txBody>
      </p:sp>
      <p:sp>
        <p:nvSpPr>
          <p:cNvPr id="3" name="İçerik Yer Tutucusu 2">
            <a:extLst>
              <a:ext uri="{FF2B5EF4-FFF2-40B4-BE49-F238E27FC236}">
                <a16:creationId xmlns:a16="http://schemas.microsoft.com/office/drawing/2014/main" xmlns="" id="{92E2EAAC-09D8-4493-9AD4-E264EDAEE5DF}"/>
              </a:ext>
            </a:extLst>
          </p:cNvPr>
          <p:cNvSpPr>
            <a:spLocks noGrp="1"/>
          </p:cNvSpPr>
          <p:nvPr>
            <p:ph idx="1"/>
          </p:nvPr>
        </p:nvSpPr>
        <p:spPr/>
        <p:txBody>
          <a:bodyPr>
            <a:normAutofit/>
          </a:bodyPr>
          <a:lstStyle/>
          <a:p>
            <a:r>
              <a:rPr lang="tr-TR" dirty="0"/>
              <a:t>Çalışmaya toplam 446 birinci basamak hekimi katılmıştır. Katılımcıların demografik özellikleri Tablo 2'de verilmiştir.</a:t>
            </a:r>
          </a:p>
          <a:p>
            <a:r>
              <a:rPr lang="tr-TR" dirty="0"/>
              <a:t>“Birinci basamak sağlık kuruluşunda çalışırken hiç insülin tedavisi başladınız mı?” Sorusuna yanıt olarak 84 doktor (% 19) “evet” ve geri kalan 358 (% 81) “hayır” dedi.</a:t>
            </a:r>
          </a:p>
          <a:p>
            <a:r>
              <a:rPr lang="tr-TR" dirty="0" err="1"/>
              <a:t>AHU’ların</a:t>
            </a:r>
            <a:r>
              <a:rPr lang="tr-TR" dirty="0"/>
              <a:t> 27'si (% 62.8) insülin tedavisini başlatırken, </a:t>
            </a:r>
            <a:r>
              <a:rPr lang="tr-TR" dirty="0" err="1"/>
              <a:t>PAH’ta</a:t>
            </a:r>
            <a:r>
              <a:rPr lang="tr-TR" dirty="0"/>
              <a:t> sayı 56 (% 14.1) idi (p= 0.000).</a:t>
            </a:r>
          </a:p>
          <a:p>
            <a:r>
              <a:rPr lang="tr-TR" dirty="0"/>
              <a:t>“Geçen yıl içerisinde herhangi bir hastaya insülin tedavisine başlamadım” ifadesine olumlu yanıt verenler, önceki yıllarda insülin tedavisi başlattığını belirten hekimlerin% 17.8'ini (n = 15) oluşturdu.</a:t>
            </a:r>
          </a:p>
        </p:txBody>
      </p:sp>
    </p:spTree>
    <p:extLst>
      <p:ext uri="{BB962C8B-B14F-4D97-AF65-F5344CB8AC3E}">
        <p14:creationId xmlns:p14="http://schemas.microsoft.com/office/powerpoint/2010/main" val="3357432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xmlns="" id="{473904F4-6AFC-4C60-84DF-ADB761EC2309}"/>
              </a:ext>
            </a:extLst>
          </p:cNvPr>
          <p:cNvGraphicFramePr>
            <a:graphicFrameLocks noGrp="1"/>
          </p:cNvGraphicFramePr>
          <p:nvPr>
            <p:extLst>
              <p:ext uri="{D42A27DB-BD31-4B8C-83A1-F6EECF244321}">
                <p14:modId xmlns:p14="http://schemas.microsoft.com/office/powerpoint/2010/main" val="1923715078"/>
              </p:ext>
            </p:extLst>
          </p:nvPr>
        </p:nvGraphicFramePr>
        <p:xfrm>
          <a:off x="2041864" y="719666"/>
          <a:ext cx="8118136" cy="5140960"/>
        </p:xfrm>
        <a:graphic>
          <a:graphicData uri="http://schemas.openxmlformats.org/drawingml/2006/table">
            <a:tbl>
              <a:tblPr firstRow="1" bandRow="1">
                <a:tableStyleId>{5C22544A-7EE6-4342-B048-85BDC9FD1C3A}</a:tableStyleId>
              </a:tblPr>
              <a:tblGrid>
                <a:gridCol w="4054136">
                  <a:extLst>
                    <a:ext uri="{9D8B030D-6E8A-4147-A177-3AD203B41FA5}">
                      <a16:colId xmlns:a16="http://schemas.microsoft.com/office/drawing/2014/main" xmlns="" val="3684473248"/>
                    </a:ext>
                  </a:extLst>
                </a:gridCol>
                <a:gridCol w="4064000">
                  <a:extLst>
                    <a:ext uri="{9D8B030D-6E8A-4147-A177-3AD203B41FA5}">
                      <a16:colId xmlns:a16="http://schemas.microsoft.com/office/drawing/2014/main" xmlns="" val="4088008710"/>
                    </a:ext>
                  </a:extLst>
                </a:gridCol>
              </a:tblGrid>
              <a:tr h="370840">
                <a:tc gridSpan="2">
                  <a:txBody>
                    <a:bodyPr/>
                    <a:lstStyle/>
                    <a:p>
                      <a:r>
                        <a:rPr lang="tr-TR" dirty="0"/>
                        <a:t>Tablo 2. Katılımcıların demografik özellikleri</a:t>
                      </a:r>
                    </a:p>
                  </a:txBody>
                  <a:tcPr/>
                </a:tc>
                <a:tc hMerge="1">
                  <a:txBody>
                    <a:bodyPr/>
                    <a:lstStyle/>
                    <a:p>
                      <a:endParaRPr lang="tr-TR" dirty="0"/>
                    </a:p>
                  </a:txBody>
                  <a:tcPr/>
                </a:tc>
                <a:extLst>
                  <a:ext uri="{0D108BD9-81ED-4DB2-BD59-A6C34878D82A}">
                    <a16:rowId xmlns:a16="http://schemas.microsoft.com/office/drawing/2014/main" xmlns="" val="2279256619"/>
                  </a:ext>
                </a:extLst>
              </a:tr>
              <a:tr h="370840">
                <a:tc>
                  <a:txBody>
                    <a:bodyPr/>
                    <a:lstStyle/>
                    <a:p>
                      <a:r>
                        <a:rPr lang="tr-TR" dirty="0"/>
                        <a:t>Yaş ortanca</a:t>
                      </a:r>
                    </a:p>
                  </a:txBody>
                  <a:tcPr/>
                </a:tc>
                <a:tc>
                  <a:txBody>
                    <a:bodyPr/>
                    <a:lstStyle/>
                    <a:p>
                      <a:r>
                        <a:rPr lang="tr-TR" dirty="0"/>
                        <a:t>41,5±8,4</a:t>
                      </a:r>
                    </a:p>
                  </a:txBody>
                  <a:tcPr/>
                </a:tc>
                <a:extLst>
                  <a:ext uri="{0D108BD9-81ED-4DB2-BD59-A6C34878D82A}">
                    <a16:rowId xmlns:a16="http://schemas.microsoft.com/office/drawing/2014/main" xmlns="" val="3884361273"/>
                  </a:ext>
                </a:extLst>
              </a:tr>
              <a:tr h="370840">
                <a:tc>
                  <a:txBody>
                    <a:bodyPr/>
                    <a:lstStyle/>
                    <a:p>
                      <a:r>
                        <a:rPr lang="tr-TR" dirty="0"/>
                        <a:t>Cinsiyet</a:t>
                      </a:r>
                    </a:p>
                    <a:p>
                      <a:pPr lvl="2"/>
                      <a:r>
                        <a:rPr lang="tr-TR" dirty="0"/>
                        <a:t>Erkek</a:t>
                      </a:r>
                    </a:p>
                    <a:p>
                      <a:pPr lvl="2"/>
                      <a:r>
                        <a:rPr lang="tr-TR" dirty="0"/>
                        <a:t>Kadın</a:t>
                      </a:r>
                    </a:p>
                  </a:txBody>
                  <a:tcPr/>
                </a:tc>
                <a:tc>
                  <a:txBody>
                    <a:bodyPr/>
                    <a:lstStyle/>
                    <a:p>
                      <a:endParaRPr lang="tr-TR" dirty="0"/>
                    </a:p>
                    <a:p>
                      <a:r>
                        <a:rPr lang="tr-TR" dirty="0"/>
                        <a:t>280 (%62,9)</a:t>
                      </a:r>
                    </a:p>
                    <a:p>
                      <a:r>
                        <a:rPr lang="tr-TR" dirty="0"/>
                        <a:t>165 (%37,1)</a:t>
                      </a:r>
                    </a:p>
                  </a:txBody>
                  <a:tcPr/>
                </a:tc>
                <a:extLst>
                  <a:ext uri="{0D108BD9-81ED-4DB2-BD59-A6C34878D82A}">
                    <a16:rowId xmlns:a16="http://schemas.microsoft.com/office/drawing/2014/main" xmlns="" val="4259845133"/>
                  </a:ext>
                </a:extLst>
              </a:tr>
              <a:tr h="370840">
                <a:tc>
                  <a:txBody>
                    <a:bodyPr/>
                    <a:lstStyle/>
                    <a:p>
                      <a:r>
                        <a:rPr lang="tr-TR" dirty="0"/>
                        <a:t>Unvan</a:t>
                      </a:r>
                    </a:p>
                    <a:p>
                      <a:pPr lvl="2"/>
                      <a:r>
                        <a:rPr lang="tr-TR" dirty="0"/>
                        <a:t>Pratisyen aile hekimi*</a:t>
                      </a:r>
                    </a:p>
                    <a:p>
                      <a:pPr lvl="2"/>
                      <a:r>
                        <a:rPr lang="tr-TR" dirty="0"/>
                        <a:t>Uzman aile hekimi</a:t>
                      </a:r>
                    </a:p>
                  </a:txBody>
                  <a:tcPr/>
                </a:tc>
                <a:tc>
                  <a:txBody>
                    <a:bodyPr/>
                    <a:lstStyle/>
                    <a:p>
                      <a:endParaRPr lang="tr-TR" dirty="0"/>
                    </a:p>
                    <a:p>
                      <a:r>
                        <a:rPr lang="tr-TR" dirty="0"/>
                        <a:t>398 (%90,0)</a:t>
                      </a:r>
                    </a:p>
                    <a:p>
                      <a:r>
                        <a:rPr lang="tr-TR" dirty="0"/>
                        <a:t>44 (%10)</a:t>
                      </a:r>
                    </a:p>
                  </a:txBody>
                  <a:tcPr/>
                </a:tc>
                <a:extLst>
                  <a:ext uri="{0D108BD9-81ED-4DB2-BD59-A6C34878D82A}">
                    <a16:rowId xmlns:a16="http://schemas.microsoft.com/office/drawing/2014/main" xmlns="" val="2610226185"/>
                  </a:ext>
                </a:extLst>
              </a:tr>
              <a:tr h="370840">
                <a:tc>
                  <a:txBody>
                    <a:bodyPr/>
                    <a:lstStyle/>
                    <a:p>
                      <a:r>
                        <a:rPr lang="tr-TR" dirty="0"/>
                        <a:t>Deneyim (yıl)</a:t>
                      </a:r>
                    </a:p>
                  </a:txBody>
                  <a:tcPr/>
                </a:tc>
                <a:tc>
                  <a:txBody>
                    <a:bodyPr/>
                    <a:lstStyle/>
                    <a:p>
                      <a:r>
                        <a:rPr lang="tr-TR" dirty="0"/>
                        <a:t>5 (min=1, maks=11)</a:t>
                      </a:r>
                    </a:p>
                  </a:txBody>
                  <a:tcPr/>
                </a:tc>
                <a:extLst>
                  <a:ext uri="{0D108BD9-81ED-4DB2-BD59-A6C34878D82A}">
                    <a16:rowId xmlns:a16="http://schemas.microsoft.com/office/drawing/2014/main" xmlns="" val="1257891468"/>
                  </a:ext>
                </a:extLst>
              </a:tr>
              <a:tr h="370840">
                <a:tc>
                  <a:txBody>
                    <a:bodyPr/>
                    <a:lstStyle/>
                    <a:p>
                      <a:r>
                        <a:rPr lang="tr-TR" dirty="0"/>
                        <a:t>Bulunulan yer</a:t>
                      </a:r>
                    </a:p>
                    <a:p>
                      <a:pPr lvl="2"/>
                      <a:r>
                        <a:rPr lang="tr-TR" dirty="0"/>
                        <a:t>Şehir merkezi</a:t>
                      </a:r>
                    </a:p>
                    <a:p>
                      <a:pPr lvl="2"/>
                      <a:r>
                        <a:rPr lang="tr-TR" dirty="0"/>
                        <a:t>İlçe</a:t>
                      </a:r>
                    </a:p>
                    <a:p>
                      <a:pPr lvl="2"/>
                      <a:r>
                        <a:rPr lang="tr-TR" dirty="0"/>
                        <a:t>Kırsal</a:t>
                      </a:r>
                    </a:p>
                  </a:txBody>
                  <a:tcPr/>
                </a:tc>
                <a:tc>
                  <a:txBody>
                    <a:bodyPr/>
                    <a:lstStyle/>
                    <a:p>
                      <a:endParaRPr lang="tr-TR" dirty="0"/>
                    </a:p>
                    <a:p>
                      <a:r>
                        <a:rPr lang="tr-TR" dirty="0"/>
                        <a:t>248 (%56,1)</a:t>
                      </a:r>
                    </a:p>
                    <a:p>
                      <a:r>
                        <a:rPr lang="tr-TR" dirty="0"/>
                        <a:t>147 (%33,3)</a:t>
                      </a:r>
                    </a:p>
                    <a:p>
                      <a:r>
                        <a:rPr lang="tr-TR" dirty="0"/>
                        <a:t>47 (%10,6)</a:t>
                      </a:r>
                    </a:p>
                  </a:txBody>
                  <a:tcPr/>
                </a:tc>
                <a:extLst>
                  <a:ext uri="{0D108BD9-81ED-4DB2-BD59-A6C34878D82A}">
                    <a16:rowId xmlns:a16="http://schemas.microsoft.com/office/drawing/2014/main" xmlns="" val="1932142421"/>
                  </a:ext>
                </a:extLst>
              </a:tr>
              <a:tr h="370840">
                <a:tc>
                  <a:txBody>
                    <a:bodyPr/>
                    <a:lstStyle/>
                    <a:p>
                      <a:r>
                        <a:rPr lang="tr-TR" dirty="0"/>
                        <a:t>Kayıtlı hasta  ortanca</a:t>
                      </a:r>
                    </a:p>
                  </a:txBody>
                  <a:tcPr/>
                </a:tc>
                <a:tc>
                  <a:txBody>
                    <a:bodyPr/>
                    <a:lstStyle/>
                    <a:p>
                      <a:r>
                        <a:rPr lang="tr-TR" dirty="0"/>
                        <a:t>3780 (min=3253, maks=4000)</a:t>
                      </a:r>
                    </a:p>
                  </a:txBody>
                  <a:tcPr/>
                </a:tc>
                <a:extLst>
                  <a:ext uri="{0D108BD9-81ED-4DB2-BD59-A6C34878D82A}">
                    <a16:rowId xmlns:a16="http://schemas.microsoft.com/office/drawing/2014/main" xmlns="" val="2181921380"/>
                  </a:ext>
                </a:extLst>
              </a:tr>
              <a:tr h="370840">
                <a:tc gridSpan="2">
                  <a:txBody>
                    <a:bodyPr/>
                    <a:lstStyle/>
                    <a:p>
                      <a:r>
                        <a:rPr lang="tr-TR" dirty="0"/>
                        <a:t>*diğer branş uzmanları sayısının az olması nedeniyle bu gruba dahil edilmiştir.</a:t>
                      </a:r>
                    </a:p>
                  </a:txBody>
                  <a:tcPr/>
                </a:tc>
                <a:tc hMerge="1">
                  <a:txBody>
                    <a:bodyPr/>
                    <a:lstStyle/>
                    <a:p>
                      <a:endParaRPr lang="tr-TR" dirty="0"/>
                    </a:p>
                  </a:txBody>
                  <a:tcPr/>
                </a:tc>
                <a:extLst>
                  <a:ext uri="{0D108BD9-81ED-4DB2-BD59-A6C34878D82A}">
                    <a16:rowId xmlns:a16="http://schemas.microsoft.com/office/drawing/2014/main" xmlns="" val="1158556602"/>
                  </a:ext>
                </a:extLst>
              </a:tr>
            </a:tbl>
          </a:graphicData>
        </a:graphic>
      </p:graphicFrame>
    </p:spTree>
    <p:extLst>
      <p:ext uri="{BB962C8B-B14F-4D97-AF65-F5344CB8AC3E}">
        <p14:creationId xmlns:p14="http://schemas.microsoft.com/office/powerpoint/2010/main" val="1433637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133FF89A-7467-42F8-86EA-A2532855713C}"/>
              </a:ext>
            </a:extLst>
          </p:cNvPr>
          <p:cNvSpPr>
            <a:spLocks noGrp="1"/>
          </p:cNvSpPr>
          <p:nvPr>
            <p:ph type="title"/>
          </p:nvPr>
        </p:nvSpPr>
        <p:spPr/>
        <p:txBody>
          <a:bodyPr/>
          <a:lstStyle/>
          <a:p>
            <a:r>
              <a:rPr lang="tr-TR" dirty="0"/>
              <a:t>BULGULAR</a:t>
            </a:r>
          </a:p>
        </p:txBody>
      </p:sp>
      <p:sp>
        <p:nvSpPr>
          <p:cNvPr id="3" name="İçerik Yer Tutucusu 2">
            <a:extLst>
              <a:ext uri="{FF2B5EF4-FFF2-40B4-BE49-F238E27FC236}">
                <a16:creationId xmlns:a16="http://schemas.microsoft.com/office/drawing/2014/main" xmlns="" id="{3C91F98F-9281-4503-92E3-3EA31F28125B}"/>
              </a:ext>
            </a:extLst>
          </p:cNvPr>
          <p:cNvSpPr>
            <a:spLocks noGrp="1"/>
          </p:cNvSpPr>
          <p:nvPr>
            <p:ph idx="1"/>
          </p:nvPr>
        </p:nvSpPr>
        <p:spPr/>
        <p:txBody>
          <a:bodyPr>
            <a:normAutofit/>
          </a:bodyPr>
          <a:lstStyle/>
          <a:p>
            <a:r>
              <a:rPr lang="tr-TR" dirty="0"/>
              <a:t>İnsülin tedavisine geçen yıl içinde başlayan hasta sayısı ortancası 4 idi (çeyrekler arası aralık: 2-10).</a:t>
            </a:r>
          </a:p>
          <a:p>
            <a:r>
              <a:rPr lang="tr-TR" dirty="0"/>
              <a:t>Konumuna göre; İl merkezinde çalışan hekimlerin 45'i (% 18,4), ilçe merkezinde çalışanların 34'ü (% 23,1) ve kırsal kesimde 5'i (% 10,6) insülin tedavisine başlamıştır (p=0,155).</a:t>
            </a:r>
          </a:p>
          <a:p>
            <a:r>
              <a:rPr lang="tr-TR" dirty="0"/>
              <a:t>Hastaların hekimleriyle diyabetleri hakkında temasa geçmelerinin nedenlerine bakıldığında: hekimlerin 22'si (% 4,9) hastalarının </a:t>
            </a:r>
            <a:r>
              <a:rPr lang="tr-TR" dirty="0" err="1"/>
              <a:t>vizitler</a:t>
            </a:r>
            <a:r>
              <a:rPr lang="tr-TR" dirty="0"/>
              <a:t> esnasında hastalıklarını yönetmelerini istediklerini belirtti.</a:t>
            </a:r>
          </a:p>
          <a:p>
            <a:r>
              <a:rPr lang="tr-TR" dirty="0"/>
              <a:t>Hekimlerin 424'ü (% 95,1) hastalarının tedavilerini düzenlemelerini beklemediğini, daha ziyade kan </a:t>
            </a:r>
            <a:r>
              <a:rPr lang="tr-TR" dirty="0" err="1"/>
              <a:t>glukoz</a:t>
            </a:r>
            <a:r>
              <a:rPr lang="tr-TR" dirty="0"/>
              <a:t> seviyelerinin ölçülmesini ve ilaç reçete edilmesini istediğini düşünüyordu.</a:t>
            </a:r>
          </a:p>
        </p:txBody>
      </p:sp>
    </p:spTree>
    <p:extLst>
      <p:ext uri="{BB962C8B-B14F-4D97-AF65-F5344CB8AC3E}">
        <p14:creationId xmlns:p14="http://schemas.microsoft.com/office/powerpoint/2010/main" val="572598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09C2BB4-2D71-482A-AF32-F9A0961ECB60}"/>
              </a:ext>
            </a:extLst>
          </p:cNvPr>
          <p:cNvSpPr>
            <a:spLocks noGrp="1"/>
          </p:cNvSpPr>
          <p:nvPr>
            <p:ph type="title"/>
          </p:nvPr>
        </p:nvSpPr>
        <p:spPr/>
        <p:txBody>
          <a:bodyPr/>
          <a:lstStyle/>
          <a:p>
            <a:r>
              <a:rPr lang="tr-TR" dirty="0"/>
              <a:t>BULGULAR</a:t>
            </a:r>
          </a:p>
        </p:txBody>
      </p:sp>
      <p:sp>
        <p:nvSpPr>
          <p:cNvPr id="3" name="İçerik Yer Tutucusu 2">
            <a:extLst>
              <a:ext uri="{FF2B5EF4-FFF2-40B4-BE49-F238E27FC236}">
                <a16:creationId xmlns:a16="http://schemas.microsoft.com/office/drawing/2014/main" xmlns="" id="{F8FC5766-F823-4F8F-8D30-56121662B9B4}"/>
              </a:ext>
            </a:extLst>
          </p:cNvPr>
          <p:cNvSpPr>
            <a:spLocks noGrp="1"/>
          </p:cNvSpPr>
          <p:nvPr>
            <p:ph idx="1"/>
          </p:nvPr>
        </p:nvSpPr>
        <p:spPr/>
        <p:txBody>
          <a:bodyPr>
            <a:normAutofit/>
          </a:bodyPr>
          <a:lstStyle/>
          <a:p>
            <a:r>
              <a:rPr lang="tr-TR" dirty="0"/>
              <a:t>“Tip 2 DM hastaları birincil bakım sisteminde izlenmeli mi?” Sorusuna yanıt olarak, katılımcıların 300'ü (% 68,1) “evet” cevabını verdi.</a:t>
            </a:r>
          </a:p>
          <a:p>
            <a:r>
              <a:rPr lang="tr-TR" dirty="0"/>
              <a:t>Bu oran AHU grubu için % 79,5 ve PAH grubu için% 66,8'i idi (p = 0,084).</a:t>
            </a:r>
          </a:p>
          <a:p>
            <a:r>
              <a:rPr lang="tr-TR" dirty="0"/>
              <a:t>Ayrıca, tip 2 diyabetin yönetiminde de sorumluluk alıp almadıklarını sorduk (teşhis, tedavi, ilaçların doz ayarlamaları ve komplikasyonların yönetimi vb.).</a:t>
            </a:r>
          </a:p>
          <a:p>
            <a:r>
              <a:rPr lang="tr-TR" dirty="0"/>
              <a:t>Olumlu cevapların sayısı 172 (% 41,8) ve olumsuz cevaplar 239 (% 58,2) idi. </a:t>
            </a:r>
          </a:p>
          <a:p>
            <a:r>
              <a:rPr lang="tr-TR" dirty="0"/>
              <a:t>Bu soruya </a:t>
            </a:r>
            <a:r>
              <a:rPr lang="tr-TR" dirty="0" err="1"/>
              <a:t>AHU’ların</a:t>
            </a:r>
            <a:r>
              <a:rPr lang="tr-TR" dirty="0"/>
              <a:t> 27'si (% 67,5) ve </a:t>
            </a:r>
            <a:r>
              <a:rPr lang="tr-TR" dirty="0" err="1"/>
              <a:t>PAH’ların</a:t>
            </a:r>
            <a:r>
              <a:rPr lang="tr-TR" dirty="0"/>
              <a:t> 145’i (% 39,1) “Evet” (p = 0,001) olarak cevap verdi.</a:t>
            </a:r>
          </a:p>
        </p:txBody>
      </p:sp>
    </p:spTree>
    <p:extLst>
      <p:ext uri="{BB962C8B-B14F-4D97-AF65-F5344CB8AC3E}">
        <p14:creationId xmlns:p14="http://schemas.microsoft.com/office/powerpoint/2010/main" val="1974302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E29BDD1F-4012-460A-A099-A1A7E359589A}"/>
              </a:ext>
            </a:extLst>
          </p:cNvPr>
          <p:cNvSpPr>
            <a:spLocks noGrp="1"/>
          </p:cNvSpPr>
          <p:nvPr>
            <p:ph type="title"/>
          </p:nvPr>
        </p:nvSpPr>
        <p:spPr/>
        <p:txBody>
          <a:bodyPr/>
          <a:lstStyle/>
          <a:p>
            <a:r>
              <a:rPr lang="tr-TR" dirty="0"/>
              <a:t>BULGULAR</a:t>
            </a:r>
          </a:p>
        </p:txBody>
      </p:sp>
      <p:sp>
        <p:nvSpPr>
          <p:cNvPr id="3" name="İçerik Yer Tutucusu 2">
            <a:extLst>
              <a:ext uri="{FF2B5EF4-FFF2-40B4-BE49-F238E27FC236}">
                <a16:creationId xmlns:a16="http://schemas.microsoft.com/office/drawing/2014/main" xmlns="" id="{54C28DA1-9942-4CAC-8A2C-27FC6B734D9C}"/>
              </a:ext>
            </a:extLst>
          </p:cNvPr>
          <p:cNvSpPr>
            <a:spLocks noGrp="1"/>
          </p:cNvSpPr>
          <p:nvPr>
            <p:ph idx="1"/>
          </p:nvPr>
        </p:nvSpPr>
        <p:spPr/>
        <p:txBody>
          <a:bodyPr>
            <a:normAutofit fontScale="92500" lnSpcReduction="10000"/>
          </a:bodyPr>
          <a:lstStyle/>
          <a:p>
            <a:r>
              <a:rPr lang="tr-TR" dirty="0"/>
              <a:t>443 katılımcı tarafından insülin başlanmasının önündeki tanımlanan en büyük engelin % 19'luk bir oranda “ doktorların insülin tedavisine başlanması konusunda yeterli klinik deneyiminin olmaması ”olduğunu ortaya koymaktadır (Şekil 1).</a:t>
            </a:r>
          </a:p>
          <a:p>
            <a:r>
              <a:rPr lang="tr-TR" dirty="0"/>
              <a:t>Bir sınıflandırma sonrası, Tablo 3'te gösterildiği gibi engellerin 230'unun (% 51,9) doktorlar, 114'ünün hastalar (% 25,7) ve n = 99'un (% 22,3) sistem tarafından oluşturulduğunu ortaya koymaktadır.</a:t>
            </a:r>
          </a:p>
          <a:p>
            <a:r>
              <a:rPr lang="tr-TR" dirty="0"/>
              <a:t>Ortalama toplam bilgi puanı </a:t>
            </a:r>
            <a:r>
              <a:rPr lang="tr-TR" dirty="0" err="1"/>
              <a:t>AHU’lar</a:t>
            </a:r>
            <a:r>
              <a:rPr lang="tr-TR" dirty="0"/>
              <a:t> için 5.7 ± 2.0 ve </a:t>
            </a:r>
            <a:r>
              <a:rPr lang="tr-TR" dirty="0" err="1"/>
              <a:t>PAH’lar</a:t>
            </a:r>
            <a:r>
              <a:rPr lang="tr-TR" dirty="0"/>
              <a:t> için 3.8 ± 2.1 idi (p = 0.000).</a:t>
            </a:r>
          </a:p>
          <a:p>
            <a:r>
              <a:rPr lang="tr-TR" dirty="0"/>
              <a:t>Bununla birlikte, bu skor insülin tedavisi başlamış olan hekimler için 4.5 ± 2.3 ve yapmayan hekimler için 3.9 ± 2.1 idi (p = 0.047).</a:t>
            </a:r>
          </a:p>
          <a:p>
            <a:r>
              <a:rPr lang="tr-TR" dirty="0"/>
              <a:t>Lojistik regresyon analizi sonucunda birinci basamakta bir hekimin insülin başlatıp başlatmayacağına ilişkin faktörlerin “aile hekimliği uzmanı olmak” ve “tip 2 diyabet hastalarının yönetiminde sorumluluk üstlenmek” olduğu bulundu. (sırasıyla p = 0.000, p = 0.001).</a:t>
            </a:r>
          </a:p>
          <a:p>
            <a:endParaRPr lang="tr-TR" dirty="0"/>
          </a:p>
        </p:txBody>
      </p:sp>
    </p:spTree>
    <p:extLst>
      <p:ext uri="{BB962C8B-B14F-4D97-AF65-F5344CB8AC3E}">
        <p14:creationId xmlns:p14="http://schemas.microsoft.com/office/powerpoint/2010/main" val="1778533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7CBC345-BDE2-4BA6-855A-F224E6B754F7}"/>
              </a:ext>
            </a:extLst>
          </p:cNvPr>
          <p:cNvSpPr>
            <a:spLocks noGrp="1"/>
          </p:cNvSpPr>
          <p:nvPr>
            <p:ph type="title"/>
          </p:nvPr>
        </p:nvSpPr>
        <p:spPr/>
        <p:txBody>
          <a:bodyPr/>
          <a:lstStyle/>
          <a:p>
            <a:r>
              <a:rPr lang="tr-TR" dirty="0"/>
              <a:t>Şekil 1</a:t>
            </a:r>
          </a:p>
        </p:txBody>
      </p:sp>
      <p:graphicFrame>
        <p:nvGraphicFramePr>
          <p:cNvPr id="5" name="İçerik Yer Tutucusu 4">
            <a:extLst>
              <a:ext uri="{FF2B5EF4-FFF2-40B4-BE49-F238E27FC236}">
                <a16:creationId xmlns:a16="http://schemas.microsoft.com/office/drawing/2014/main" xmlns="" id="{E3256040-C378-4511-B4C7-7C92E14E881B}"/>
              </a:ext>
            </a:extLst>
          </p:cNvPr>
          <p:cNvGraphicFramePr>
            <a:graphicFrameLocks noGrp="1"/>
          </p:cNvGraphicFramePr>
          <p:nvPr>
            <p:ph sz="half" idx="1"/>
          </p:nvPr>
        </p:nvGraphicFramePr>
        <p:xfrm>
          <a:off x="838200" y="1825625"/>
          <a:ext cx="5181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4" name="İçerik Yer Tutucusu 3">
            <a:extLst>
              <a:ext uri="{FF2B5EF4-FFF2-40B4-BE49-F238E27FC236}">
                <a16:creationId xmlns:a16="http://schemas.microsoft.com/office/drawing/2014/main" xmlns="" id="{4786C6EA-2CC8-46DD-9F21-B552C073951E}"/>
              </a:ext>
            </a:extLst>
          </p:cNvPr>
          <p:cNvSpPr>
            <a:spLocks noGrp="1"/>
          </p:cNvSpPr>
          <p:nvPr>
            <p:ph sz="half" idx="2"/>
          </p:nvPr>
        </p:nvSpPr>
        <p:spPr/>
        <p:txBody>
          <a:bodyPr/>
          <a:lstStyle/>
          <a:p>
            <a:endParaRPr lang="tr-TR" dirty="0"/>
          </a:p>
        </p:txBody>
      </p:sp>
      <p:sp>
        <p:nvSpPr>
          <p:cNvPr id="6" name="Açıklama Balonu: Çizgi 5">
            <a:extLst>
              <a:ext uri="{FF2B5EF4-FFF2-40B4-BE49-F238E27FC236}">
                <a16:creationId xmlns:a16="http://schemas.microsoft.com/office/drawing/2014/main" xmlns="" id="{FDF9D18D-4D00-4A61-AD66-78065833A7E7}"/>
              </a:ext>
            </a:extLst>
          </p:cNvPr>
          <p:cNvSpPr/>
          <p:nvPr/>
        </p:nvSpPr>
        <p:spPr>
          <a:xfrm>
            <a:off x="6445189" y="2026328"/>
            <a:ext cx="4012705" cy="1402672"/>
          </a:xfrm>
          <a:prstGeom prst="borderCallout1">
            <a:avLst>
              <a:gd name="adj1" fmla="val 18750"/>
              <a:gd name="adj2" fmla="val -8333"/>
              <a:gd name="adj3" fmla="val 47146"/>
              <a:gd name="adj4" fmla="val -4461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a:t>(a) Doktorların yeterli klinik deneyime sahip olmaması</a:t>
            </a:r>
            <a:endParaRPr lang="tr-TR" dirty="0"/>
          </a:p>
        </p:txBody>
      </p:sp>
      <p:sp>
        <p:nvSpPr>
          <p:cNvPr id="7" name="Açıklama Balonu: Çizgi 6">
            <a:extLst>
              <a:ext uri="{FF2B5EF4-FFF2-40B4-BE49-F238E27FC236}">
                <a16:creationId xmlns:a16="http://schemas.microsoft.com/office/drawing/2014/main" xmlns="" id="{E452BC2E-ADFC-4269-8ADB-C1E57FEE5472}"/>
              </a:ext>
            </a:extLst>
          </p:cNvPr>
          <p:cNvSpPr/>
          <p:nvPr/>
        </p:nvSpPr>
        <p:spPr>
          <a:xfrm>
            <a:off x="6445188" y="2363333"/>
            <a:ext cx="4012705" cy="1402672"/>
          </a:xfrm>
          <a:prstGeom prst="borderCallout1">
            <a:avLst>
              <a:gd name="adj1" fmla="val 18750"/>
              <a:gd name="adj2" fmla="val -8333"/>
              <a:gd name="adj3" fmla="val 43241"/>
              <a:gd name="adj4" fmla="val -5634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a:t>(b) hastaların sağlık inançları, korkuları, beklentileri ve utangaçlıkları nedeniyle  enjeksiyon istememeleri</a:t>
            </a:r>
          </a:p>
        </p:txBody>
      </p:sp>
      <p:sp>
        <p:nvSpPr>
          <p:cNvPr id="8" name="Açıklama Balonu: Çizgi 7">
            <a:extLst>
              <a:ext uri="{FF2B5EF4-FFF2-40B4-BE49-F238E27FC236}">
                <a16:creationId xmlns:a16="http://schemas.microsoft.com/office/drawing/2014/main" xmlns="" id="{9756614E-B0CD-4476-BB15-E92DD738AAEB}"/>
              </a:ext>
            </a:extLst>
          </p:cNvPr>
          <p:cNvSpPr/>
          <p:nvPr/>
        </p:nvSpPr>
        <p:spPr>
          <a:xfrm>
            <a:off x="6543040" y="2631440"/>
            <a:ext cx="4368800" cy="1290320"/>
          </a:xfrm>
          <a:prstGeom prst="borderCallout1">
            <a:avLst>
              <a:gd name="adj1" fmla="val 18750"/>
              <a:gd name="adj2" fmla="val -8333"/>
              <a:gd name="adj3" fmla="val 49584"/>
              <a:gd name="adj4" fmla="val -6596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a:t>(c) hekimlerin insülin tedavisi başlama hakkında yeterli veya güncellenmiş bilgi eksikliği</a:t>
            </a:r>
            <a:endParaRPr lang="tr-TR" dirty="0"/>
          </a:p>
        </p:txBody>
      </p:sp>
      <p:sp>
        <p:nvSpPr>
          <p:cNvPr id="9" name="Açıklama Balonu: Çizgi 8">
            <a:extLst>
              <a:ext uri="{FF2B5EF4-FFF2-40B4-BE49-F238E27FC236}">
                <a16:creationId xmlns:a16="http://schemas.microsoft.com/office/drawing/2014/main" xmlns="" id="{D52B7633-D7BD-4A01-8C95-669F0081A8C7}"/>
              </a:ext>
            </a:extLst>
          </p:cNvPr>
          <p:cNvSpPr/>
          <p:nvPr/>
        </p:nvSpPr>
        <p:spPr>
          <a:xfrm>
            <a:off x="6445188" y="2824480"/>
            <a:ext cx="4568252" cy="1076462"/>
          </a:xfrm>
          <a:prstGeom prst="borderCallout1">
            <a:avLst>
              <a:gd name="adj1" fmla="val 18750"/>
              <a:gd name="adj2" fmla="val -8333"/>
              <a:gd name="adj3" fmla="val 63751"/>
              <a:gd name="adj4" fmla="val -6100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a:t>(d) analog insülin  reçete edemediği için</a:t>
            </a:r>
            <a:endParaRPr lang="tr-TR" dirty="0"/>
          </a:p>
        </p:txBody>
      </p:sp>
      <p:sp>
        <p:nvSpPr>
          <p:cNvPr id="10" name="Açıklama Balonu: Çizgi 9">
            <a:extLst>
              <a:ext uri="{FF2B5EF4-FFF2-40B4-BE49-F238E27FC236}">
                <a16:creationId xmlns:a16="http://schemas.microsoft.com/office/drawing/2014/main" xmlns="" id="{47145813-EBE5-4873-A165-B7006A83AE77}"/>
              </a:ext>
            </a:extLst>
          </p:cNvPr>
          <p:cNvSpPr/>
          <p:nvPr/>
        </p:nvSpPr>
        <p:spPr>
          <a:xfrm>
            <a:off x="6543040" y="3200400"/>
            <a:ext cx="4470400" cy="1103313"/>
          </a:xfrm>
          <a:prstGeom prst="borderCallout1">
            <a:avLst>
              <a:gd name="adj1" fmla="val 18750"/>
              <a:gd name="adj2" fmla="val -8333"/>
              <a:gd name="adj3" fmla="val 55612"/>
              <a:gd name="adj4" fmla="val -8050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a:t>(e) hastaların hekimlerden tedaviye başlama beklentilerinin olmaması</a:t>
            </a:r>
            <a:endParaRPr lang="tr-TR" dirty="0"/>
          </a:p>
        </p:txBody>
      </p:sp>
      <p:sp>
        <p:nvSpPr>
          <p:cNvPr id="11" name="Açıklama Balonu: Çizgi 10">
            <a:extLst>
              <a:ext uri="{FF2B5EF4-FFF2-40B4-BE49-F238E27FC236}">
                <a16:creationId xmlns:a16="http://schemas.microsoft.com/office/drawing/2014/main" xmlns="" id="{D9B8EBE7-3F99-49DA-AD56-ADF5B11C2251}"/>
              </a:ext>
            </a:extLst>
          </p:cNvPr>
          <p:cNvSpPr/>
          <p:nvPr/>
        </p:nvSpPr>
        <p:spPr>
          <a:xfrm>
            <a:off x="6543040" y="3429000"/>
            <a:ext cx="4568252" cy="1142820"/>
          </a:xfrm>
          <a:prstGeom prst="borderCallout1">
            <a:avLst>
              <a:gd name="adj1" fmla="val 18750"/>
              <a:gd name="adj2" fmla="val -8333"/>
              <a:gd name="adj3" fmla="val 57139"/>
              <a:gd name="adj4" fmla="val -8290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a:t>(f) iş yükü nedeniyle yeterli zaman ayıramama</a:t>
            </a:r>
            <a:endParaRPr lang="tr-TR" dirty="0"/>
          </a:p>
        </p:txBody>
      </p:sp>
      <p:sp>
        <p:nvSpPr>
          <p:cNvPr id="12" name="Açıklama Balonu: Çizgi 11">
            <a:extLst>
              <a:ext uri="{FF2B5EF4-FFF2-40B4-BE49-F238E27FC236}">
                <a16:creationId xmlns:a16="http://schemas.microsoft.com/office/drawing/2014/main" xmlns="" id="{B8F849B6-D442-4070-A0D1-0B2FCCD66E1B}"/>
              </a:ext>
            </a:extLst>
          </p:cNvPr>
          <p:cNvSpPr/>
          <p:nvPr/>
        </p:nvSpPr>
        <p:spPr>
          <a:xfrm>
            <a:off x="6543040" y="3576320"/>
            <a:ext cx="4419600" cy="1188540"/>
          </a:xfrm>
          <a:prstGeom prst="borderCallout1">
            <a:avLst>
              <a:gd name="adj1" fmla="val 18750"/>
              <a:gd name="adj2" fmla="val -8333"/>
              <a:gd name="adj3" fmla="val 57791"/>
              <a:gd name="adj4" fmla="val -838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a:t>(g) doktorların hipoglisemi gibi insülin tedavisinin ölümcül yan etkilerinden korkusu</a:t>
            </a:r>
            <a:endParaRPr lang="tr-TR" dirty="0"/>
          </a:p>
        </p:txBody>
      </p:sp>
      <p:sp>
        <p:nvSpPr>
          <p:cNvPr id="13" name="Açıklama Balonu: Çizgi 12">
            <a:extLst>
              <a:ext uri="{FF2B5EF4-FFF2-40B4-BE49-F238E27FC236}">
                <a16:creationId xmlns:a16="http://schemas.microsoft.com/office/drawing/2014/main" xmlns="" id="{368A4D97-9A93-410C-8E49-CD31D69DCBB2}"/>
              </a:ext>
            </a:extLst>
          </p:cNvPr>
          <p:cNvSpPr/>
          <p:nvPr/>
        </p:nvSpPr>
        <p:spPr>
          <a:xfrm>
            <a:off x="6329680" y="3900943"/>
            <a:ext cx="4368800" cy="1161912"/>
          </a:xfrm>
          <a:prstGeom prst="borderCallout1">
            <a:avLst>
              <a:gd name="adj1" fmla="val 18750"/>
              <a:gd name="adj2" fmla="val -8333"/>
              <a:gd name="adj3" fmla="val 57314"/>
              <a:gd name="adj4" fmla="val -871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a:t>(h) insülin ve kan şekeri ölçüm çubukları için “ilaç kullanımı ve muafiyet raporunu” düzenleyememe gibi sistemsel problemler nedeniyle</a:t>
            </a:r>
          </a:p>
        </p:txBody>
      </p:sp>
      <p:sp>
        <p:nvSpPr>
          <p:cNvPr id="14" name="Açıklama Balonu: Çizgi 13">
            <a:extLst>
              <a:ext uri="{FF2B5EF4-FFF2-40B4-BE49-F238E27FC236}">
                <a16:creationId xmlns:a16="http://schemas.microsoft.com/office/drawing/2014/main" xmlns="" id="{FD8B3108-47E8-497A-A72F-4B93C8BB03D0}"/>
              </a:ext>
            </a:extLst>
          </p:cNvPr>
          <p:cNvSpPr/>
          <p:nvPr/>
        </p:nvSpPr>
        <p:spPr>
          <a:xfrm>
            <a:off x="6329680" y="4303713"/>
            <a:ext cx="4419600" cy="1040447"/>
          </a:xfrm>
          <a:prstGeom prst="borderCallout1">
            <a:avLst>
              <a:gd name="adj1" fmla="val 18750"/>
              <a:gd name="adj2" fmla="val -8333"/>
              <a:gd name="adj3" fmla="val 52677"/>
              <a:gd name="adj4" fmla="val -8724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a:t>(i) Aile hekimliğinin getirdiği düşük motivasyon nedeniyle</a:t>
            </a:r>
            <a:endParaRPr lang="tr-TR" dirty="0"/>
          </a:p>
        </p:txBody>
      </p:sp>
      <p:sp>
        <p:nvSpPr>
          <p:cNvPr id="15" name="Açıklama Balonu: Çizgi 14">
            <a:extLst>
              <a:ext uri="{FF2B5EF4-FFF2-40B4-BE49-F238E27FC236}">
                <a16:creationId xmlns:a16="http://schemas.microsoft.com/office/drawing/2014/main" xmlns="" id="{5543FABE-3DB0-4BB9-A033-E5084AE0310A}"/>
              </a:ext>
            </a:extLst>
          </p:cNvPr>
          <p:cNvSpPr/>
          <p:nvPr/>
        </p:nvSpPr>
        <p:spPr>
          <a:xfrm>
            <a:off x="6445188" y="4571820"/>
            <a:ext cx="4624132" cy="1040447"/>
          </a:xfrm>
          <a:prstGeom prst="borderCallout1">
            <a:avLst>
              <a:gd name="adj1" fmla="val 18750"/>
              <a:gd name="adj2" fmla="val -8333"/>
              <a:gd name="adj3" fmla="val 47074"/>
              <a:gd name="adj4" fmla="val -860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a:t>(j) personel / laboratuvar açığı (Diyabet hemşiresi eksikliği; HbA1c, postprandiyal BG ölçülememesi, eğitim materyali eksikliği, oda eksikliği vb.)</a:t>
            </a:r>
            <a:endParaRPr lang="tr-TR" dirty="0"/>
          </a:p>
        </p:txBody>
      </p:sp>
      <p:sp>
        <p:nvSpPr>
          <p:cNvPr id="16" name="Açıklama Balonu: Çizgi 15">
            <a:extLst>
              <a:ext uri="{FF2B5EF4-FFF2-40B4-BE49-F238E27FC236}">
                <a16:creationId xmlns:a16="http://schemas.microsoft.com/office/drawing/2014/main" xmlns="" id="{46BC56ED-20BB-4693-A1B6-861535FACE33}"/>
              </a:ext>
            </a:extLst>
          </p:cNvPr>
          <p:cNvSpPr/>
          <p:nvPr/>
        </p:nvSpPr>
        <p:spPr>
          <a:xfrm>
            <a:off x="6172200" y="5242560"/>
            <a:ext cx="5074920" cy="664528"/>
          </a:xfrm>
          <a:prstGeom prst="borderCallout1">
            <a:avLst>
              <a:gd name="adj1" fmla="val 18750"/>
              <a:gd name="adj2" fmla="val -8333"/>
              <a:gd name="adj3" fmla="val 19237"/>
              <a:gd name="adj4" fmla="val -7877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a:t>(K) diğerleri (Tablo 3).</a:t>
            </a:r>
            <a:endParaRPr lang="tr-TR" dirty="0"/>
          </a:p>
        </p:txBody>
      </p:sp>
    </p:spTree>
    <p:extLst>
      <p:ext uri="{BB962C8B-B14F-4D97-AF65-F5344CB8AC3E}">
        <p14:creationId xmlns:p14="http://schemas.microsoft.com/office/powerpoint/2010/main" val="24115800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6"/>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7"/>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8"/>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1" nodeType="clickEffect">
                                  <p:stCondLst>
                                    <p:cond delay="0"/>
                                  </p:stCondLst>
                                  <p:childTnLst>
                                    <p:set>
                                      <p:cBhvr>
                                        <p:cTn id="34" dur="1" fill="hold">
                                          <p:stCondLst>
                                            <p:cond delay="0"/>
                                          </p:stCondLst>
                                        </p:cTn>
                                        <p:tgtEl>
                                          <p:spTgt spid="9"/>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1" nodeType="clickEffect">
                                  <p:stCondLst>
                                    <p:cond delay="0"/>
                                  </p:stCondLst>
                                  <p:childTnLst>
                                    <p:set>
                                      <p:cBhvr>
                                        <p:cTn id="42" dur="1" fill="hold">
                                          <p:stCondLst>
                                            <p:cond delay="0"/>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1" nodeType="clickEffect">
                                  <p:stCondLst>
                                    <p:cond delay="0"/>
                                  </p:stCondLst>
                                  <p:childTnLst>
                                    <p:set>
                                      <p:cBhvr>
                                        <p:cTn id="50" dur="1" fill="hold">
                                          <p:stCondLst>
                                            <p:cond delay="0"/>
                                          </p:stCondLst>
                                        </p:cTn>
                                        <p:tgtEl>
                                          <p:spTgt spid="11"/>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1" nodeType="clickEffect">
                                  <p:stCondLst>
                                    <p:cond delay="0"/>
                                  </p:stCondLst>
                                  <p:childTnLst>
                                    <p:set>
                                      <p:cBhvr>
                                        <p:cTn id="58" dur="1" fill="hold">
                                          <p:stCondLst>
                                            <p:cond delay="0"/>
                                          </p:stCondLst>
                                        </p:cTn>
                                        <p:tgtEl>
                                          <p:spTgt spid="12"/>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3"/>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1" nodeType="clickEffect">
                                  <p:stCondLst>
                                    <p:cond delay="0"/>
                                  </p:stCondLst>
                                  <p:childTnLst>
                                    <p:set>
                                      <p:cBhvr>
                                        <p:cTn id="66" dur="1" fill="hold">
                                          <p:stCondLst>
                                            <p:cond delay="0"/>
                                          </p:stCondLst>
                                        </p:cTn>
                                        <p:tgtEl>
                                          <p:spTgt spid="13"/>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4"/>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grpId="1" nodeType="clickEffect">
                                  <p:stCondLst>
                                    <p:cond delay="0"/>
                                  </p:stCondLst>
                                  <p:childTnLst>
                                    <p:set>
                                      <p:cBhvr>
                                        <p:cTn id="74" dur="1" fill="hold">
                                          <p:stCondLst>
                                            <p:cond delay="0"/>
                                          </p:stCondLst>
                                        </p:cTn>
                                        <p:tgtEl>
                                          <p:spTgt spid="14"/>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5"/>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xit" presetSubtype="0" fill="hold" grpId="1" nodeType="clickEffect">
                                  <p:stCondLst>
                                    <p:cond delay="0"/>
                                  </p:stCondLst>
                                  <p:childTnLst>
                                    <p:set>
                                      <p:cBhvr>
                                        <p:cTn id="82" dur="1" fill="hold">
                                          <p:stCondLst>
                                            <p:cond delay="0"/>
                                          </p:stCondLst>
                                        </p:cTn>
                                        <p:tgtEl>
                                          <p:spTgt spid="15"/>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16"/>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xit" presetSubtype="0" fill="hold" grpId="1" nodeType="clickEffect">
                                  <p:stCondLst>
                                    <p:cond delay="0"/>
                                  </p:stCondLst>
                                  <p:childTnLst>
                                    <p:set>
                                      <p:cBhvr>
                                        <p:cTn id="90" dur="1" fill="hold">
                                          <p:stCondLst>
                                            <p:cond delay="0"/>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a:extLst>
              <a:ext uri="{FF2B5EF4-FFF2-40B4-BE49-F238E27FC236}">
                <a16:creationId xmlns:a16="http://schemas.microsoft.com/office/drawing/2014/main" xmlns="" id="{6FD427EF-F756-4018-89F4-9B988707F291}"/>
              </a:ext>
            </a:extLst>
          </p:cNvPr>
          <p:cNvSpPr>
            <a:spLocks noGrp="1"/>
          </p:cNvSpPr>
          <p:nvPr>
            <p:ph type="title"/>
          </p:nvPr>
        </p:nvSpPr>
        <p:spPr/>
        <p:txBody>
          <a:bodyPr/>
          <a:lstStyle/>
          <a:p>
            <a:r>
              <a:rPr lang="tr-TR" dirty="0"/>
              <a:t>Tablo 3 </a:t>
            </a:r>
          </a:p>
        </p:txBody>
      </p:sp>
      <p:graphicFrame>
        <p:nvGraphicFramePr>
          <p:cNvPr id="7" name="İçerik Yer Tutucusu 6">
            <a:extLst>
              <a:ext uri="{FF2B5EF4-FFF2-40B4-BE49-F238E27FC236}">
                <a16:creationId xmlns:a16="http://schemas.microsoft.com/office/drawing/2014/main" xmlns="" id="{72EAEC17-49B5-4A3B-9CA5-5E3DC3593BB2}"/>
              </a:ext>
            </a:extLst>
          </p:cNvPr>
          <p:cNvGraphicFramePr>
            <a:graphicFrameLocks noGrp="1"/>
          </p:cNvGraphicFramePr>
          <p:nvPr>
            <p:ph idx="1"/>
          </p:nvPr>
        </p:nvGraphicFramePr>
        <p:xfrm>
          <a:off x="838200" y="365125"/>
          <a:ext cx="10515600" cy="7230581"/>
        </p:xfrm>
        <a:graphic>
          <a:graphicData uri="http://schemas.openxmlformats.org/drawingml/2006/table">
            <a:tbl>
              <a:tblPr firstRow="1" bandRow="1">
                <a:tableStyleId>{5C22544A-7EE6-4342-B048-85BDC9FD1C3A}</a:tableStyleId>
              </a:tblPr>
              <a:tblGrid>
                <a:gridCol w="1185909">
                  <a:extLst>
                    <a:ext uri="{9D8B030D-6E8A-4147-A177-3AD203B41FA5}">
                      <a16:colId xmlns:a16="http://schemas.microsoft.com/office/drawing/2014/main" xmlns="" val="1170158509"/>
                    </a:ext>
                  </a:extLst>
                </a:gridCol>
                <a:gridCol w="6680276">
                  <a:extLst>
                    <a:ext uri="{9D8B030D-6E8A-4147-A177-3AD203B41FA5}">
                      <a16:colId xmlns:a16="http://schemas.microsoft.com/office/drawing/2014/main" xmlns="" val="1755437059"/>
                    </a:ext>
                  </a:extLst>
                </a:gridCol>
                <a:gridCol w="2649415">
                  <a:extLst>
                    <a:ext uri="{9D8B030D-6E8A-4147-A177-3AD203B41FA5}">
                      <a16:colId xmlns:a16="http://schemas.microsoft.com/office/drawing/2014/main" xmlns="" val="3826648925"/>
                    </a:ext>
                  </a:extLst>
                </a:gridCol>
              </a:tblGrid>
              <a:tr h="284795">
                <a:tc>
                  <a:txBody>
                    <a:bodyPr/>
                    <a:lstStyle/>
                    <a:p>
                      <a:r>
                        <a:rPr lang="tr-TR" sz="1200" dirty="0"/>
                        <a:t>Grup</a:t>
                      </a:r>
                    </a:p>
                  </a:txBody>
                  <a:tcPr/>
                </a:tc>
                <a:tc>
                  <a:txBody>
                    <a:bodyPr/>
                    <a:lstStyle/>
                    <a:p>
                      <a:r>
                        <a:rPr lang="tr-TR" sz="1200" dirty="0"/>
                        <a:t>Neden</a:t>
                      </a:r>
                    </a:p>
                  </a:txBody>
                  <a:tcPr/>
                </a:tc>
                <a:tc>
                  <a:txBody>
                    <a:bodyPr/>
                    <a:lstStyle/>
                    <a:p>
                      <a:r>
                        <a:rPr lang="tr-TR" sz="1200" dirty="0"/>
                        <a:t>Sayı (yüzde)</a:t>
                      </a:r>
                    </a:p>
                  </a:txBody>
                  <a:tcPr/>
                </a:tc>
                <a:extLst>
                  <a:ext uri="{0D108BD9-81ED-4DB2-BD59-A6C34878D82A}">
                    <a16:rowId xmlns:a16="http://schemas.microsoft.com/office/drawing/2014/main" xmlns="" val="3688216145"/>
                  </a:ext>
                </a:extLst>
              </a:tr>
              <a:tr h="316438">
                <a:tc>
                  <a:txBody>
                    <a:bodyPr/>
                    <a:lstStyle/>
                    <a:p>
                      <a:r>
                        <a:rPr lang="tr-TR" sz="1400" dirty="0"/>
                        <a:t>Doktor</a:t>
                      </a:r>
                    </a:p>
                  </a:txBody>
                  <a:tcPr/>
                </a:tc>
                <a:tc>
                  <a:txBody>
                    <a:bodyPr/>
                    <a:lstStyle/>
                    <a:p>
                      <a:r>
                        <a:rPr lang="tr-TR" sz="1400" dirty="0"/>
                        <a:t>Doktorların insülin tedavisi başlangıcı hakkında yeterli klinik deneyiminin olmaması</a:t>
                      </a:r>
                    </a:p>
                  </a:txBody>
                  <a:tcPr/>
                </a:tc>
                <a:tc>
                  <a:txBody>
                    <a:bodyPr/>
                    <a:lstStyle/>
                    <a:p>
                      <a:r>
                        <a:rPr lang="tr-TR" sz="1200" dirty="0"/>
                        <a:t>84 (19)</a:t>
                      </a:r>
                    </a:p>
                  </a:txBody>
                  <a:tcPr/>
                </a:tc>
                <a:extLst>
                  <a:ext uri="{0D108BD9-81ED-4DB2-BD59-A6C34878D82A}">
                    <a16:rowId xmlns:a16="http://schemas.microsoft.com/office/drawing/2014/main" xmlns="" val="3307799608"/>
                  </a:ext>
                </a:extLst>
              </a:tr>
              <a:tr h="316438">
                <a:tc>
                  <a:txBody>
                    <a:bodyPr/>
                    <a:lstStyle/>
                    <a:p>
                      <a:endParaRPr lang="tr-TR" sz="1400"/>
                    </a:p>
                  </a:txBody>
                  <a:tcPr/>
                </a:tc>
                <a:tc>
                  <a:txBody>
                    <a:bodyPr/>
                    <a:lstStyle/>
                    <a:p>
                      <a:r>
                        <a:rPr lang="tr-TR" sz="1400" dirty="0"/>
                        <a:t>Hekimin insülin tedavisi başlama hakkında yeterli veya güncellenmiş bilgi eksikliği</a:t>
                      </a:r>
                    </a:p>
                  </a:txBody>
                  <a:tcPr/>
                </a:tc>
                <a:tc>
                  <a:txBody>
                    <a:bodyPr/>
                    <a:lstStyle/>
                    <a:p>
                      <a:r>
                        <a:rPr lang="tr-TR" sz="1200" dirty="0"/>
                        <a:t>54 (12,2)</a:t>
                      </a:r>
                    </a:p>
                  </a:txBody>
                  <a:tcPr/>
                </a:tc>
                <a:extLst>
                  <a:ext uri="{0D108BD9-81ED-4DB2-BD59-A6C34878D82A}">
                    <a16:rowId xmlns:a16="http://schemas.microsoft.com/office/drawing/2014/main" xmlns="" val="2692685122"/>
                  </a:ext>
                </a:extLst>
              </a:tr>
              <a:tr h="316438">
                <a:tc>
                  <a:txBody>
                    <a:bodyPr/>
                    <a:lstStyle/>
                    <a:p>
                      <a:endParaRPr lang="tr-TR" sz="1400"/>
                    </a:p>
                  </a:txBody>
                  <a:tcPr/>
                </a:tc>
                <a:tc>
                  <a:txBody>
                    <a:bodyPr/>
                    <a:lstStyle/>
                    <a:p>
                      <a:r>
                        <a:rPr lang="tr-TR" sz="1400" dirty="0"/>
                        <a:t>İş yükü nedeniyle yeterince zaman ayıramama</a:t>
                      </a:r>
                    </a:p>
                  </a:txBody>
                  <a:tcPr/>
                </a:tc>
                <a:tc>
                  <a:txBody>
                    <a:bodyPr/>
                    <a:lstStyle/>
                    <a:p>
                      <a:r>
                        <a:rPr lang="tr-TR" sz="1200" dirty="0"/>
                        <a:t>37 (8,4)</a:t>
                      </a:r>
                    </a:p>
                  </a:txBody>
                  <a:tcPr/>
                </a:tc>
                <a:extLst>
                  <a:ext uri="{0D108BD9-81ED-4DB2-BD59-A6C34878D82A}">
                    <a16:rowId xmlns:a16="http://schemas.microsoft.com/office/drawing/2014/main" xmlns="" val="4088352373"/>
                  </a:ext>
                </a:extLst>
              </a:tr>
              <a:tr h="316438">
                <a:tc>
                  <a:txBody>
                    <a:bodyPr/>
                    <a:lstStyle/>
                    <a:p>
                      <a:endParaRPr lang="tr-TR" sz="1400"/>
                    </a:p>
                  </a:txBody>
                  <a:tcPr/>
                </a:tc>
                <a:tc>
                  <a:txBody>
                    <a:bodyPr/>
                    <a:lstStyle/>
                    <a:p>
                      <a:r>
                        <a:rPr lang="tr-TR" sz="1400" dirty="0"/>
                        <a:t>Doktorların insülin tedavisinin hipoglisemi gibi  ölümcül yan etkilerinden korkusu</a:t>
                      </a:r>
                    </a:p>
                  </a:txBody>
                  <a:tcPr/>
                </a:tc>
                <a:tc>
                  <a:txBody>
                    <a:bodyPr/>
                    <a:lstStyle/>
                    <a:p>
                      <a:r>
                        <a:rPr lang="tr-TR" sz="1200" dirty="0"/>
                        <a:t>28 (6,3)</a:t>
                      </a:r>
                    </a:p>
                  </a:txBody>
                  <a:tcPr/>
                </a:tc>
                <a:extLst>
                  <a:ext uri="{0D108BD9-81ED-4DB2-BD59-A6C34878D82A}">
                    <a16:rowId xmlns:a16="http://schemas.microsoft.com/office/drawing/2014/main" xmlns="" val="1476315717"/>
                  </a:ext>
                </a:extLst>
              </a:tr>
              <a:tr h="316438">
                <a:tc>
                  <a:txBody>
                    <a:bodyPr/>
                    <a:lstStyle/>
                    <a:p>
                      <a:endParaRPr lang="tr-TR" sz="1400" dirty="0"/>
                    </a:p>
                  </a:txBody>
                  <a:tcPr/>
                </a:tc>
                <a:tc>
                  <a:txBody>
                    <a:bodyPr/>
                    <a:lstStyle/>
                    <a:p>
                      <a:r>
                        <a:rPr lang="tr-TR" sz="1400" dirty="0"/>
                        <a:t>Aile hekimliği uygulamaları ile ilgili sorunlar nedeniyle düşük motivasyon</a:t>
                      </a:r>
                    </a:p>
                  </a:txBody>
                  <a:tcPr/>
                </a:tc>
                <a:tc>
                  <a:txBody>
                    <a:bodyPr/>
                    <a:lstStyle/>
                    <a:p>
                      <a:r>
                        <a:rPr lang="tr-TR" sz="1200" dirty="0"/>
                        <a:t>21 (4,7)</a:t>
                      </a:r>
                    </a:p>
                  </a:txBody>
                  <a:tcPr/>
                </a:tc>
                <a:extLst>
                  <a:ext uri="{0D108BD9-81ED-4DB2-BD59-A6C34878D82A}">
                    <a16:rowId xmlns:a16="http://schemas.microsoft.com/office/drawing/2014/main" xmlns="" val="183215025"/>
                  </a:ext>
                </a:extLst>
              </a:tr>
              <a:tr h="316438">
                <a:tc>
                  <a:txBody>
                    <a:bodyPr/>
                    <a:lstStyle/>
                    <a:p>
                      <a:endParaRPr lang="tr-TR" sz="1400" dirty="0"/>
                    </a:p>
                  </a:txBody>
                  <a:tcPr/>
                </a:tc>
                <a:tc>
                  <a:txBody>
                    <a:bodyPr/>
                    <a:lstStyle/>
                    <a:p>
                      <a:r>
                        <a:rPr lang="tr-TR" sz="1400" dirty="0"/>
                        <a:t>Diğerleri (güncellenmiş bilgi eksikliği, doktorlar hastaların takibini zor buluyor, vs.)</a:t>
                      </a:r>
                    </a:p>
                  </a:txBody>
                  <a:tcPr/>
                </a:tc>
                <a:tc>
                  <a:txBody>
                    <a:bodyPr/>
                    <a:lstStyle/>
                    <a:p>
                      <a:r>
                        <a:rPr lang="tr-TR" sz="1200" dirty="0"/>
                        <a:t>6 (1,4)</a:t>
                      </a:r>
                    </a:p>
                  </a:txBody>
                  <a:tcPr/>
                </a:tc>
                <a:extLst>
                  <a:ext uri="{0D108BD9-81ED-4DB2-BD59-A6C34878D82A}">
                    <a16:rowId xmlns:a16="http://schemas.microsoft.com/office/drawing/2014/main" xmlns="" val="4287587199"/>
                  </a:ext>
                </a:extLst>
              </a:tr>
              <a:tr h="316438">
                <a:tc>
                  <a:txBody>
                    <a:bodyPr/>
                    <a:lstStyle/>
                    <a:p>
                      <a:endParaRPr lang="tr-TR" sz="1400" dirty="0"/>
                    </a:p>
                  </a:txBody>
                  <a:tcPr/>
                </a:tc>
                <a:tc>
                  <a:txBody>
                    <a:bodyPr/>
                    <a:lstStyle/>
                    <a:p>
                      <a:r>
                        <a:rPr lang="tr-TR" sz="1400" dirty="0"/>
                        <a:t>Toplam</a:t>
                      </a:r>
                    </a:p>
                  </a:txBody>
                  <a:tcPr/>
                </a:tc>
                <a:tc>
                  <a:txBody>
                    <a:bodyPr/>
                    <a:lstStyle/>
                    <a:p>
                      <a:r>
                        <a:rPr lang="tr-TR" sz="1200" dirty="0"/>
                        <a:t>230 (51,9)</a:t>
                      </a:r>
                    </a:p>
                  </a:txBody>
                  <a:tcPr/>
                </a:tc>
                <a:extLst>
                  <a:ext uri="{0D108BD9-81ED-4DB2-BD59-A6C34878D82A}">
                    <a16:rowId xmlns:a16="http://schemas.microsoft.com/office/drawing/2014/main" xmlns="" val="673285279"/>
                  </a:ext>
                </a:extLst>
              </a:tr>
              <a:tr h="316438">
                <a:tc>
                  <a:txBody>
                    <a:bodyPr/>
                    <a:lstStyle/>
                    <a:p>
                      <a:endParaRPr lang="tr-TR" sz="1400" dirty="0"/>
                    </a:p>
                  </a:txBody>
                  <a:tcPr/>
                </a:tc>
                <a:tc>
                  <a:txBody>
                    <a:bodyPr/>
                    <a:lstStyle/>
                    <a:p>
                      <a:endParaRPr lang="tr-TR" sz="1400" dirty="0"/>
                    </a:p>
                  </a:txBody>
                  <a:tcPr/>
                </a:tc>
                <a:tc>
                  <a:txBody>
                    <a:bodyPr/>
                    <a:lstStyle/>
                    <a:p>
                      <a:endParaRPr lang="tr-TR" sz="1200" dirty="0"/>
                    </a:p>
                  </a:txBody>
                  <a:tcPr/>
                </a:tc>
                <a:extLst>
                  <a:ext uri="{0D108BD9-81ED-4DB2-BD59-A6C34878D82A}">
                    <a16:rowId xmlns:a16="http://schemas.microsoft.com/office/drawing/2014/main" xmlns="" val="4043708698"/>
                  </a:ext>
                </a:extLst>
              </a:tr>
              <a:tr h="537945">
                <a:tc>
                  <a:txBody>
                    <a:bodyPr/>
                    <a:lstStyle/>
                    <a:p>
                      <a:r>
                        <a:rPr lang="tr-TR" sz="1400" dirty="0"/>
                        <a:t>Hasta</a:t>
                      </a:r>
                    </a:p>
                  </a:txBody>
                  <a:tcPr/>
                </a:tc>
                <a:tc>
                  <a:txBody>
                    <a:bodyPr/>
                    <a:lstStyle/>
                    <a:p>
                      <a:r>
                        <a:rPr lang="tr-TR" sz="1400" dirty="0"/>
                        <a:t>Hastaların sağlık inançları, korkuları, beklentileri ve utangaçlıklarından dolayı enjeksiyon istememeleri</a:t>
                      </a:r>
                    </a:p>
                  </a:txBody>
                  <a:tcPr/>
                </a:tc>
                <a:tc>
                  <a:txBody>
                    <a:bodyPr/>
                    <a:lstStyle/>
                    <a:p>
                      <a:r>
                        <a:rPr lang="tr-TR" sz="1200" dirty="0"/>
                        <a:t>70 (15,8)</a:t>
                      </a:r>
                    </a:p>
                  </a:txBody>
                  <a:tcPr/>
                </a:tc>
                <a:extLst>
                  <a:ext uri="{0D108BD9-81ED-4DB2-BD59-A6C34878D82A}">
                    <a16:rowId xmlns:a16="http://schemas.microsoft.com/office/drawing/2014/main" xmlns="" val="1870603940"/>
                  </a:ext>
                </a:extLst>
              </a:tr>
              <a:tr h="316438">
                <a:tc>
                  <a:txBody>
                    <a:bodyPr/>
                    <a:lstStyle/>
                    <a:p>
                      <a:endParaRPr lang="tr-TR" sz="1400" dirty="0"/>
                    </a:p>
                  </a:txBody>
                  <a:tcPr/>
                </a:tc>
                <a:tc>
                  <a:txBody>
                    <a:bodyPr/>
                    <a:lstStyle/>
                    <a:p>
                      <a:r>
                        <a:rPr lang="tr-TR" sz="1400" dirty="0"/>
                        <a:t>Tedaviye başlamak için hasta talebinin olmaması</a:t>
                      </a:r>
                    </a:p>
                  </a:txBody>
                  <a:tcPr/>
                </a:tc>
                <a:tc>
                  <a:txBody>
                    <a:bodyPr/>
                    <a:lstStyle/>
                    <a:p>
                      <a:r>
                        <a:rPr lang="tr-TR" sz="1200" dirty="0"/>
                        <a:t>39 (8,8)</a:t>
                      </a:r>
                    </a:p>
                  </a:txBody>
                  <a:tcPr/>
                </a:tc>
                <a:extLst>
                  <a:ext uri="{0D108BD9-81ED-4DB2-BD59-A6C34878D82A}">
                    <a16:rowId xmlns:a16="http://schemas.microsoft.com/office/drawing/2014/main" xmlns="" val="2667323266"/>
                  </a:ext>
                </a:extLst>
              </a:tr>
              <a:tr h="537945">
                <a:tc>
                  <a:txBody>
                    <a:bodyPr/>
                    <a:lstStyle/>
                    <a:p>
                      <a:endParaRPr lang="tr-TR" sz="1400" dirty="0"/>
                    </a:p>
                  </a:txBody>
                  <a:tcPr/>
                </a:tc>
                <a:tc>
                  <a:txBody>
                    <a:bodyPr/>
                    <a:lstStyle/>
                    <a:p>
                      <a:r>
                        <a:rPr lang="tr-TR" sz="1400" dirty="0"/>
                        <a:t>Diğer (Tedavi ile işbirliği yapmamak, </a:t>
                      </a:r>
                      <a:r>
                        <a:rPr lang="tr-TR" sz="1400" dirty="0" err="1"/>
                        <a:t>sosyo</a:t>
                      </a:r>
                      <a:r>
                        <a:rPr lang="tr-TR" sz="1400" dirty="0"/>
                        <a:t>-kültürel düzeyi düşük, hastaların insülinin tedavinin son basamağı olduğunu düşünmesi vb.)</a:t>
                      </a:r>
                    </a:p>
                  </a:txBody>
                  <a:tcPr/>
                </a:tc>
                <a:tc>
                  <a:txBody>
                    <a:bodyPr/>
                    <a:lstStyle/>
                    <a:p>
                      <a:r>
                        <a:rPr lang="tr-TR" sz="1200" dirty="0"/>
                        <a:t>5 (1,1)</a:t>
                      </a:r>
                    </a:p>
                  </a:txBody>
                  <a:tcPr/>
                </a:tc>
                <a:extLst>
                  <a:ext uri="{0D108BD9-81ED-4DB2-BD59-A6C34878D82A}">
                    <a16:rowId xmlns:a16="http://schemas.microsoft.com/office/drawing/2014/main" xmlns="" val="761919758"/>
                  </a:ext>
                </a:extLst>
              </a:tr>
              <a:tr h="316438">
                <a:tc>
                  <a:txBody>
                    <a:bodyPr/>
                    <a:lstStyle/>
                    <a:p>
                      <a:endParaRPr lang="tr-TR" sz="1400" dirty="0"/>
                    </a:p>
                  </a:txBody>
                  <a:tcPr/>
                </a:tc>
                <a:tc>
                  <a:txBody>
                    <a:bodyPr/>
                    <a:lstStyle/>
                    <a:p>
                      <a:r>
                        <a:rPr lang="tr-TR" sz="1400" dirty="0"/>
                        <a:t>Toplam</a:t>
                      </a:r>
                    </a:p>
                  </a:txBody>
                  <a:tcPr/>
                </a:tc>
                <a:tc>
                  <a:txBody>
                    <a:bodyPr/>
                    <a:lstStyle/>
                    <a:p>
                      <a:r>
                        <a:rPr lang="tr-TR" sz="1200" dirty="0"/>
                        <a:t>114 (25,7)</a:t>
                      </a:r>
                    </a:p>
                  </a:txBody>
                  <a:tcPr/>
                </a:tc>
                <a:extLst>
                  <a:ext uri="{0D108BD9-81ED-4DB2-BD59-A6C34878D82A}">
                    <a16:rowId xmlns:a16="http://schemas.microsoft.com/office/drawing/2014/main" xmlns="" val="2061551791"/>
                  </a:ext>
                </a:extLst>
              </a:tr>
              <a:tr h="316438">
                <a:tc>
                  <a:txBody>
                    <a:bodyPr/>
                    <a:lstStyle/>
                    <a:p>
                      <a:endParaRPr lang="tr-TR" sz="1400" dirty="0"/>
                    </a:p>
                  </a:txBody>
                  <a:tcPr/>
                </a:tc>
                <a:tc>
                  <a:txBody>
                    <a:bodyPr/>
                    <a:lstStyle/>
                    <a:p>
                      <a:endParaRPr lang="tr-TR" sz="1400" dirty="0"/>
                    </a:p>
                  </a:txBody>
                  <a:tcPr/>
                </a:tc>
                <a:tc>
                  <a:txBody>
                    <a:bodyPr/>
                    <a:lstStyle/>
                    <a:p>
                      <a:endParaRPr lang="tr-TR" sz="1200" dirty="0"/>
                    </a:p>
                  </a:txBody>
                  <a:tcPr/>
                </a:tc>
                <a:extLst>
                  <a:ext uri="{0D108BD9-81ED-4DB2-BD59-A6C34878D82A}">
                    <a16:rowId xmlns:a16="http://schemas.microsoft.com/office/drawing/2014/main" xmlns="" val="3312547159"/>
                  </a:ext>
                </a:extLst>
              </a:tr>
              <a:tr h="316438">
                <a:tc>
                  <a:txBody>
                    <a:bodyPr/>
                    <a:lstStyle/>
                    <a:p>
                      <a:r>
                        <a:rPr lang="tr-TR" sz="1400" dirty="0"/>
                        <a:t>Sistem</a:t>
                      </a:r>
                    </a:p>
                  </a:txBody>
                  <a:tcPr/>
                </a:tc>
                <a:tc>
                  <a:txBody>
                    <a:bodyPr/>
                    <a:lstStyle/>
                    <a:p>
                      <a:r>
                        <a:rPr lang="tr-TR" sz="1400" dirty="0"/>
                        <a:t>Analog insülin reçete edememe nedeniyle</a:t>
                      </a:r>
                    </a:p>
                  </a:txBody>
                  <a:tcPr/>
                </a:tc>
                <a:tc>
                  <a:txBody>
                    <a:bodyPr/>
                    <a:lstStyle/>
                    <a:p>
                      <a:r>
                        <a:rPr lang="tr-TR" sz="1200" dirty="0"/>
                        <a:t>53 (12,0)</a:t>
                      </a:r>
                    </a:p>
                  </a:txBody>
                  <a:tcPr/>
                </a:tc>
                <a:extLst>
                  <a:ext uri="{0D108BD9-81ED-4DB2-BD59-A6C34878D82A}">
                    <a16:rowId xmlns:a16="http://schemas.microsoft.com/office/drawing/2014/main" xmlns="" val="994262637"/>
                  </a:ext>
                </a:extLst>
              </a:tr>
              <a:tr h="316438">
                <a:tc>
                  <a:txBody>
                    <a:bodyPr/>
                    <a:lstStyle/>
                    <a:p>
                      <a:endParaRPr lang="tr-TR" sz="1400" dirty="0"/>
                    </a:p>
                  </a:txBody>
                  <a:tcPr/>
                </a:tc>
                <a:tc>
                  <a:txBody>
                    <a:bodyPr/>
                    <a:lstStyle/>
                    <a:p>
                      <a:r>
                        <a:rPr lang="tr-TR" sz="1400" dirty="0"/>
                        <a:t>İnsülin ve kan şekeri ölçüm çubuklarına rapor çıkaramamak</a:t>
                      </a:r>
                    </a:p>
                  </a:txBody>
                  <a:tcPr/>
                </a:tc>
                <a:tc>
                  <a:txBody>
                    <a:bodyPr/>
                    <a:lstStyle/>
                    <a:p>
                      <a:r>
                        <a:rPr lang="tr-TR" sz="1200" dirty="0"/>
                        <a:t>23 (5,2)</a:t>
                      </a:r>
                    </a:p>
                  </a:txBody>
                  <a:tcPr/>
                </a:tc>
                <a:extLst>
                  <a:ext uri="{0D108BD9-81ED-4DB2-BD59-A6C34878D82A}">
                    <a16:rowId xmlns:a16="http://schemas.microsoft.com/office/drawing/2014/main" xmlns="" val="2888509630"/>
                  </a:ext>
                </a:extLst>
              </a:tr>
              <a:tr h="316438">
                <a:tc>
                  <a:txBody>
                    <a:bodyPr/>
                    <a:lstStyle/>
                    <a:p>
                      <a:endParaRPr lang="tr-TR" sz="1400" dirty="0"/>
                    </a:p>
                  </a:txBody>
                  <a:tcPr/>
                </a:tc>
                <a:tc>
                  <a:txBody>
                    <a:bodyPr/>
                    <a:lstStyle/>
                    <a:p>
                      <a:r>
                        <a:rPr lang="tr-TR" sz="1400" dirty="0"/>
                        <a:t>Personel veya </a:t>
                      </a:r>
                      <a:r>
                        <a:rPr lang="tr-TR" sz="1400" dirty="0" err="1"/>
                        <a:t>lab</a:t>
                      </a:r>
                      <a:r>
                        <a:rPr lang="tr-TR" sz="1400" dirty="0"/>
                        <a:t>. Açığı</a:t>
                      </a:r>
                    </a:p>
                  </a:txBody>
                  <a:tcPr/>
                </a:tc>
                <a:tc>
                  <a:txBody>
                    <a:bodyPr/>
                    <a:lstStyle/>
                    <a:p>
                      <a:r>
                        <a:rPr lang="tr-TR" sz="1200" dirty="0"/>
                        <a:t>20 (4,5)</a:t>
                      </a:r>
                    </a:p>
                  </a:txBody>
                  <a:tcPr/>
                </a:tc>
                <a:extLst>
                  <a:ext uri="{0D108BD9-81ED-4DB2-BD59-A6C34878D82A}">
                    <a16:rowId xmlns:a16="http://schemas.microsoft.com/office/drawing/2014/main" xmlns="" val="3195724378"/>
                  </a:ext>
                </a:extLst>
              </a:tr>
              <a:tr h="316438">
                <a:tc>
                  <a:txBody>
                    <a:bodyPr/>
                    <a:lstStyle/>
                    <a:p>
                      <a:endParaRPr lang="tr-TR" sz="1400" dirty="0"/>
                    </a:p>
                  </a:txBody>
                  <a:tcPr/>
                </a:tc>
                <a:tc>
                  <a:txBody>
                    <a:bodyPr/>
                    <a:lstStyle/>
                    <a:p>
                      <a:r>
                        <a:rPr lang="tr-TR" sz="1400" dirty="0"/>
                        <a:t>Diğer (</a:t>
                      </a:r>
                      <a:r>
                        <a:rPr lang="tr-TR" sz="1400" dirty="0" err="1"/>
                        <a:t>malpraktisten</a:t>
                      </a:r>
                      <a:r>
                        <a:rPr lang="tr-TR" sz="1400" dirty="0"/>
                        <a:t> çekinme)</a:t>
                      </a:r>
                    </a:p>
                  </a:txBody>
                  <a:tcPr/>
                </a:tc>
                <a:tc>
                  <a:txBody>
                    <a:bodyPr/>
                    <a:lstStyle/>
                    <a:p>
                      <a:r>
                        <a:rPr lang="tr-TR" sz="1200" dirty="0"/>
                        <a:t>3 (0,7)</a:t>
                      </a:r>
                    </a:p>
                  </a:txBody>
                  <a:tcPr/>
                </a:tc>
                <a:extLst>
                  <a:ext uri="{0D108BD9-81ED-4DB2-BD59-A6C34878D82A}">
                    <a16:rowId xmlns:a16="http://schemas.microsoft.com/office/drawing/2014/main" xmlns="" val="443213089"/>
                  </a:ext>
                </a:extLst>
              </a:tr>
              <a:tr h="316438">
                <a:tc>
                  <a:txBody>
                    <a:bodyPr/>
                    <a:lstStyle/>
                    <a:p>
                      <a:endParaRPr lang="tr-TR" sz="1400" dirty="0"/>
                    </a:p>
                  </a:txBody>
                  <a:tcPr/>
                </a:tc>
                <a:tc>
                  <a:txBody>
                    <a:bodyPr/>
                    <a:lstStyle/>
                    <a:p>
                      <a:r>
                        <a:rPr lang="tr-TR" sz="1400" dirty="0"/>
                        <a:t>Toplam</a:t>
                      </a:r>
                    </a:p>
                  </a:txBody>
                  <a:tcPr/>
                </a:tc>
                <a:tc>
                  <a:txBody>
                    <a:bodyPr/>
                    <a:lstStyle/>
                    <a:p>
                      <a:r>
                        <a:rPr lang="tr-TR" sz="1200" dirty="0"/>
                        <a:t>99 (22,3)</a:t>
                      </a:r>
                    </a:p>
                  </a:txBody>
                  <a:tcPr/>
                </a:tc>
                <a:extLst>
                  <a:ext uri="{0D108BD9-81ED-4DB2-BD59-A6C34878D82A}">
                    <a16:rowId xmlns:a16="http://schemas.microsoft.com/office/drawing/2014/main" xmlns="" val="3141873408"/>
                  </a:ext>
                </a:extLst>
              </a:tr>
            </a:tbl>
          </a:graphicData>
        </a:graphic>
      </p:graphicFrame>
    </p:spTree>
    <p:extLst>
      <p:ext uri="{BB962C8B-B14F-4D97-AF65-F5344CB8AC3E}">
        <p14:creationId xmlns:p14="http://schemas.microsoft.com/office/powerpoint/2010/main" val="20385651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xmlns="" id="{72461186-537B-4012-B217-7D2F9E03376F}"/>
              </a:ext>
            </a:extLst>
          </p:cNvPr>
          <p:cNvSpPr>
            <a:spLocks noGrp="1"/>
          </p:cNvSpPr>
          <p:nvPr>
            <p:ph type="title"/>
          </p:nvPr>
        </p:nvSpPr>
        <p:spPr>
          <a:xfrm>
            <a:off x="831850" y="2181548"/>
            <a:ext cx="10515600" cy="2380927"/>
          </a:xfrm>
        </p:spPr>
        <p:txBody>
          <a:bodyPr>
            <a:normAutofit fontScale="90000"/>
          </a:bodyPr>
          <a:lstStyle/>
          <a:p>
            <a:r>
              <a:rPr lang="tr-TR" sz="4000" b="1" dirty="0"/>
              <a:t/>
            </a:r>
            <a:br>
              <a:rPr lang="tr-TR" sz="4000" b="1" dirty="0"/>
            </a:br>
            <a:r>
              <a:rPr lang="tr-TR" sz="4000" b="1" dirty="0"/>
              <a:t/>
            </a:r>
            <a:br>
              <a:rPr lang="tr-TR" sz="4000" b="1" dirty="0"/>
            </a:br>
            <a:r>
              <a:rPr lang="tr-TR" sz="4000" b="1" dirty="0"/>
              <a:t/>
            </a:r>
            <a:br>
              <a:rPr lang="tr-TR" sz="4000" b="1" dirty="0"/>
            </a:br>
            <a:r>
              <a:rPr lang="tr-TR" sz="4000" b="1" dirty="0"/>
              <a:t/>
            </a:r>
            <a:br>
              <a:rPr lang="tr-TR" sz="4000" b="1" dirty="0"/>
            </a:br>
            <a:r>
              <a:rPr lang="tr-TR" sz="3600" b="1" dirty="0"/>
              <a:t/>
            </a:r>
            <a:br>
              <a:rPr lang="tr-TR" sz="3600" b="1" dirty="0"/>
            </a:br>
            <a:r>
              <a:rPr lang="en-US" sz="3600" b="1" dirty="0" err="1"/>
              <a:t>Türk</a:t>
            </a:r>
            <a:r>
              <a:rPr lang="tr-TR" sz="3600" b="1" dirty="0"/>
              <a:t>İ</a:t>
            </a:r>
            <a:r>
              <a:rPr lang="en-US" sz="3600" b="1" dirty="0" err="1"/>
              <a:t>ye'de</a:t>
            </a:r>
            <a:r>
              <a:rPr lang="en-US" sz="3600" b="1" dirty="0"/>
              <a:t> b</a:t>
            </a:r>
            <a:r>
              <a:rPr lang="tr-TR" sz="3600" b="1" dirty="0"/>
              <a:t>irinci</a:t>
            </a:r>
            <a:r>
              <a:rPr lang="en-US" sz="3600" b="1" dirty="0"/>
              <a:t> </a:t>
            </a:r>
            <a:r>
              <a:rPr lang="en-US" sz="3600" b="1" dirty="0" err="1"/>
              <a:t>basamak</a:t>
            </a:r>
            <a:r>
              <a:rPr lang="en-US" sz="3600" b="1" dirty="0"/>
              <a:t> </a:t>
            </a:r>
            <a:r>
              <a:rPr lang="en-US" sz="3600" b="1" dirty="0" err="1"/>
              <a:t>hek</a:t>
            </a:r>
            <a:r>
              <a:rPr lang="tr-TR" sz="3600" b="1" dirty="0"/>
              <a:t>İ</a:t>
            </a:r>
            <a:r>
              <a:rPr lang="en-US" sz="3600" b="1" dirty="0" err="1"/>
              <a:t>mler</a:t>
            </a:r>
            <a:r>
              <a:rPr lang="tr-TR" sz="3600" b="1" dirty="0"/>
              <a:t>İ</a:t>
            </a:r>
            <a:r>
              <a:rPr lang="en-US" sz="3600" b="1" dirty="0"/>
              <a:t>n</a:t>
            </a:r>
            <a:r>
              <a:rPr lang="tr-TR" sz="3600" b="1" dirty="0"/>
              <a:t>İ</a:t>
            </a:r>
            <a:r>
              <a:rPr lang="en-US" sz="3600" b="1" dirty="0"/>
              <a:t>n </a:t>
            </a:r>
            <a:r>
              <a:rPr lang="tr-TR" sz="3600" b="1" dirty="0"/>
              <a:t>İ</a:t>
            </a:r>
            <a:r>
              <a:rPr lang="en-US" sz="3600" b="1" dirty="0" err="1"/>
              <a:t>nsül</a:t>
            </a:r>
            <a:r>
              <a:rPr lang="tr-TR" sz="3600" b="1" dirty="0"/>
              <a:t>İ</a:t>
            </a:r>
            <a:r>
              <a:rPr lang="en-US" sz="3600" b="1" dirty="0"/>
              <a:t>n </a:t>
            </a:r>
            <a:r>
              <a:rPr lang="en-US" sz="3600" b="1" dirty="0" err="1"/>
              <a:t>başla</a:t>
            </a:r>
            <a:r>
              <a:rPr lang="tr-TR" sz="3600" b="1" dirty="0" err="1"/>
              <a:t>ma</a:t>
            </a:r>
            <a:r>
              <a:rPr lang="en-US" sz="3600" b="1" dirty="0"/>
              <a:t> </a:t>
            </a:r>
            <a:r>
              <a:rPr lang="en-US" sz="3600" b="1" dirty="0" err="1"/>
              <a:t>durumu</a:t>
            </a:r>
            <a:r>
              <a:rPr lang="en-US" sz="3600" b="1" dirty="0"/>
              <a:t>, </a:t>
            </a:r>
            <a:r>
              <a:rPr lang="tr-TR" sz="3600" b="1" dirty="0"/>
              <a:t>İ</a:t>
            </a:r>
            <a:r>
              <a:rPr lang="en-US" sz="3600" b="1" dirty="0" err="1"/>
              <a:t>nsül</a:t>
            </a:r>
            <a:r>
              <a:rPr lang="tr-TR" sz="3600" b="1" dirty="0"/>
              <a:t>İ</a:t>
            </a:r>
            <a:r>
              <a:rPr lang="en-US" sz="3600" b="1" dirty="0"/>
              <a:t>n </a:t>
            </a:r>
            <a:r>
              <a:rPr lang="en-US" sz="3600" b="1" dirty="0" err="1"/>
              <a:t>başlan</a:t>
            </a:r>
            <a:r>
              <a:rPr lang="tr-TR" sz="3600" b="1" dirty="0" err="1"/>
              <a:t>masındaki</a:t>
            </a:r>
            <a:r>
              <a:rPr lang="en-US" sz="3600" b="1" dirty="0"/>
              <a:t> </a:t>
            </a:r>
            <a:r>
              <a:rPr lang="en-US" sz="3600" b="1" dirty="0" err="1"/>
              <a:t>engeller</a:t>
            </a:r>
            <a:r>
              <a:rPr lang="en-US" sz="3600" b="1" dirty="0"/>
              <a:t> </a:t>
            </a:r>
            <a:r>
              <a:rPr lang="en-US" sz="3600" b="1" dirty="0" err="1"/>
              <a:t>ve</a:t>
            </a:r>
            <a:r>
              <a:rPr lang="en-US" sz="3600" b="1" dirty="0"/>
              <a:t> </a:t>
            </a:r>
            <a:r>
              <a:rPr lang="tr-TR" sz="3600" b="1" dirty="0"/>
              <a:t>i</a:t>
            </a:r>
            <a:r>
              <a:rPr lang="en-US" sz="3600" b="1" dirty="0" err="1"/>
              <a:t>nsülin</a:t>
            </a:r>
            <a:r>
              <a:rPr lang="en-US" sz="3600" b="1" dirty="0"/>
              <a:t> </a:t>
            </a:r>
            <a:r>
              <a:rPr lang="en-US" sz="3600" b="1" dirty="0" err="1"/>
              <a:t>tedavisi</a:t>
            </a:r>
            <a:r>
              <a:rPr lang="en-US" sz="3600" b="1" dirty="0"/>
              <a:t> </a:t>
            </a:r>
            <a:r>
              <a:rPr lang="tr-TR" sz="3600" b="1" dirty="0"/>
              <a:t>i</a:t>
            </a:r>
            <a:r>
              <a:rPr lang="en-US" sz="3600" b="1" dirty="0"/>
              <a:t>le </a:t>
            </a:r>
            <a:r>
              <a:rPr lang="tr-TR" sz="3600" b="1" dirty="0"/>
              <a:t>ilgili</a:t>
            </a:r>
            <a:r>
              <a:rPr lang="en-US" sz="3600" b="1" dirty="0"/>
              <a:t> b</a:t>
            </a:r>
            <a:r>
              <a:rPr lang="tr-TR" sz="3600" b="1" dirty="0"/>
              <a:t>ilgi</a:t>
            </a:r>
            <a:r>
              <a:rPr lang="en-US" sz="3600" b="1" dirty="0"/>
              <a:t> </a:t>
            </a:r>
            <a:r>
              <a:rPr lang="en-US" sz="3600" b="1" dirty="0" err="1"/>
              <a:t>düzeyleri</a:t>
            </a:r>
            <a:r>
              <a:rPr lang="en-US" sz="3600" b="1" dirty="0"/>
              <a:t>: </a:t>
            </a:r>
            <a:r>
              <a:rPr lang="en-US" sz="3600" b="1" dirty="0" err="1"/>
              <a:t>Çok</a:t>
            </a:r>
            <a:r>
              <a:rPr lang="en-US" sz="3600" b="1" dirty="0"/>
              <a:t> </a:t>
            </a:r>
            <a:r>
              <a:rPr lang="en-US" sz="3600" b="1" dirty="0" err="1"/>
              <a:t>merkezl</a:t>
            </a:r>
            <a:r>
              <a:rPr lang="tr-TR" sz="3600" b="1" dirty="0"/>
              <a:t>i</a:t>
            </a:r>
            <a:r>
              <a:rPr lang="en-US" sz="3600" b="1" dirty="0"/>
              <a:t> </a:t>
            </a:r>
            <a:r>
              <a:rPr lang="en-US" sz="3600" b="1" dirty="0" err="1"/>
              <a:t>kes</a:t>
            </a:r>
            <a:r>
              <a:rPr lang="tr-TR" sz="3600" b="1" dirty="0"/>
              <a:t>i</a:t>
            </a:r>
            <a:r>
              <a:rPr lang="en-US" sz="3600" b="1" dirty="0" err="1"/>
              <a:t>tsel</a:t>
            </a:r>
            <a:r>
              <a:rPr lang="tr-TR" sz="3600" b="1" dirty="0"/>
              <a:t> </a:t>
            </a:r>
            <a:r>
              <a:rPr lang="en-US" sz="3600" b="1" dirty="0"/>
              <a:t>b</a:t>
            </a:r>
            <a:r>
              <a:rPr lang="tr-TR" sz="3600" b="1" dirty="0"/>
              <a:t>i</a:t>
            </a:r>
            <a:r>
              <a:rPr lang="en-US" sz="3600" b="1" dirty="0"/>
              <a:t>r </a:t>
            </a:r>
            <a:r>
              <a:rPr lang="en-US" sz="3600" b="1" dirty="0" err="1"/>
              <a:t>çalışma</a:t>
            </a:r>
            <a:r>
              <a:rPr lang="tr-TR" sz="5300" b="1" dirty="0"/>
              <a:t/>
            </a:r>
            <a:br>
              <a:rPr lang="tr-TR" sz="5300" b="1" dirty="0"/>
            </a:br>
            <a:endParaRPr lang="tr-TR" b="1" dirty="0"/>
          </a:p>
        </p:txBody>
      </p:sp>
      <p:sp>
        <p:nvSpPr>
          <p:cNvPr id="5" name="Metin Yer Tutucusu 4">
            <a:extLst>
              <a:ext uri="{FF2B5EF4-FFF2-40B4-BE49-F238E27FC236}">
                <a16:creationId xmlns:a16="http://schemas.microsoft.com/office/drawing/2014/main" xmlns="" id="{F86BD9FD-AC75-4094-B4DF-C43440326BD7}"/>
              </a:ext>
            </a:extLst>
          </p:cNvPr>
          <p:cNvSpPr>
            <a:spLocks noGrp="1"/>
          </p:cNvSpPr>
          <p:nvPr>
            <p:ph type="body" idx="1"/>
          </p:nvPr>
        </p:nvSpPr>
        <p:spPr/>
        <p:txBody>
          <a:bodyPr/>
          <a:lstStyle/>
          <a:p>
            <a:endParaRPr lang="tr-TR" dirty="0"/>
          </a:p>
        </p:txBody>
      </p:sp>
      <p:pic>
        <p:nvPicPr>
          <p:cNvPr id="2" name="Resim 1">
            <a:extLst>
              <a:ext uri="{FF2B5EF4-FFF2-40B4-BE49-F238E27FC236}">
                <a16:creationId xmlns:a16="http://schemas.microsoft.com/office/drawing/2014/main" xmlns="" id="{48575D87-159D-4675-B39E-E5D71C1858A1}"/>
              </a:ext>
            </a:extLst>
          </p:cNvPr>
          <p:cNvPicPr>
            <a:picLocks noChangeAspect="1"/>
          </p:cNvPicPr>
          <p:nvPr/>
        </p:nvPicPr>
        <p:blipFill>
          <a:blip r:embed="rId2"/>
          <a:stretch>
            <a:fillRect/>
          </a:stretch>
        </p:blipFill>
        <p:spPr>
          <a:xfrm>
            <a:off x="844551" y="381323"/>
            <a:ext cx="10502900" cy="1800225"/>
          </a:xfrm>
          <a:prstGeom prst="rect">
            <a:avLst/>
          </a:prstGeom>
        </p:spPr>
      </p:pic>
    </p:spTree>
    <p:extLst>
      <p:ext uri="{BB962C8B-B14F-4D97-AF65-F5344CB8AC3E}">
        <p14:creationId xmlns:p14="http://schemas.microsoft.com/office/powerpoint/2010/main" val="1320240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58EBE370-11C1-4936-8CA0-537E468B51C3}"/>
              </a:ext>
            </a:extLst>
          </p:cNvPr>
          <p:cNvSpPr>
            <a:spLocks noGrp="1"/>
          </p:cNvSpPr>
          <p:nvPr>
            <p:ph type="title"/>
          </p:nvPr>
        </p:nvSpPr>
        <p:spPr/>
        <p:txBody>
          <a:bodyPr>
            <a:normAutofit fontScale="90000"/>
          </a:bodyPr>
          <a:lstStyle/>
          <a:p>
            <a:r>
              <a:rPr lang="tr-TR" dirty="0"/>
              <a:t>Tablo 4. İnsülin tedavisi başlanmasını etkileyen faktörler için ikili lojistik regresyon analizinin sonuçları.</a:t>
            </a:r>
          </a:p>
        </p:txBody>
      </p:sp>
      <p:graphicFrame>
        <p:nvGraphicFramePr>
          <p:cNvPr id="4" name="İçerik Yer Tutucusu 3">
            <a:extLst>
              <a:ext uri="{FF2B5EF4-FFF2-40B4-BE49-F238E27FC236}">
                <a16:creationId xmlns:a16="http://schemas.microsoft.com/office/drawing/2014/main" xmlns="" id="{4A9B68A8-5A21-443F-BC58-BE21A65108EB}"/>
              </a:ext>
            </a:extLst>
          </p:cNvPr>
          <p:cNvGraphicFramePr>
            <a:graphicFrameLocks noGrp="1"/>
          </p:cNvGraphicFramePr>
          <p:nvPr>
            <p:ph idx="1"/>
            <p:extLst>
              <p:ext uri="{D42A27DB-BD31-4B8C-83A1-F6EECF244321}">
                <p14:modId xmlns:p14="http://schemas.microsoft.com/office/powerpoint/2010/main" val="2854683753"/>
              </p:ext>
            </p:extLst>
          </p:nvPr>
        </p:nvGraphicFramePr>
        <p:xfrm>
          <a:off x="870012" y="2183907"/>
          <a:ext cx="10483788" cy="4293597"/>
        </p:xfrm>
        <a:graphic>
          <a:graphicData uri="http://schemas.openxmlformats.org/drawingml/2006/table">
            <a:tbl>
              <a:tblPr firstRow="1" bandRow="1">
                <a:tableStyleId>{5C22544A-7EE6-4342-B048-85BDC9FD1C3A}</a:tableStyleId>
              </a:tblPr>
              <a:tblGrid>
                <a:gridCol w="6480699">
                  <a:extLst>
                    <a:ext uri="{9D8B030D-6E8A-4147-A177-3AD203B41FA5}">
                      <a16:colId xmlns:a16="http://schemas.microsoft.com/office/drawing/2014/main" xmlns="" val="1982553413"/>
                    </a:ext>
                  </a:extLst>
                </a:gridCol>
                <a:gridCol w="1518081">
                  <a:extLst>
                    <a:ext uri="{9D8B030D-6E8A-4147-A177-3AD203B41FA5}">
                      <a16:colId xmlns:a16="http://schemas.microsoft.com/office/drawing/2014/main" xmlns="" val="3031081490"/>
                    </a:ext>
                  </a:extLst>
                </a:gridCol>
                <a:gridCol w="1367161">
                  <a:extLst>
                    <a:ext uri="{9D8B030D-6E8A-4147-A177-3AD203B41FA5}">
                      <a16:colId xmlns:a16="http://schemas.microsoft.com/office/drawing/2014/main" xmlns="" val="3046258179"/>
                    </a:ext>
                  </a:extLst>
                </a:gridCol>
                <a:gridCol w="1117847">
                  <a:extLst>
                    <a:ext uri="{9D8B030D-6E8A-4147-A177-3AD203B41FA5}">
                      <a16:colId xmlns:a16="http://schemas.microsoft.com/office/drawing/2014/main" xmlns="" val="706367136"/>
                    </a:ext>
                  </a:extLst>
                </a:gridCol>
              </a:tblGrid>
              <a:tr h="555349">
                <a:tc>
                  <a:txBody>
                    <a:bodyPr/>
                    <a:lstStyle/>
                    <a:p>
                      <a:r>
                        <a:rPr lang="tr-TR" dirty="0"/>
                        <a:t>Değişkenler</a:t>
                      </a:r>
                    </a:p>
                  </a:txBody>
                  <a:tcPr/>
                </a:tc>
                <a:tc>
                  <a:txBody>
                    <a:bodyPr/>
                    <a:lstStyle/>
                    <a:p>
                      <a:r>
                        <a:rPr lang="tr-TR" dirty="0" err="1"/>
                        <a:t>Odds</a:t>
                      </a:r>
                      <a:r>
                        <a:rPr lang="tr-TR" dirty="0"/>
                        <a:t> </a:t>
                      </a:r>
                      <a:r>
                        <a:rPr lang="tr-TR" dirty="0" err="1"/>
                        <a:t>ratio</a:t>
                      </a:r>
                      <a:endParaRPr lang="tr-TR" dirty="0"/>
                    </a:p>
                  </a:txBody>
                  <a:tcPr/>
                </a:tc>
                <a:tc>
                  <a:txBody>
                    <a:bodyPr/>
                    <a:lstStyle/>
                    <a:p>
                      <a:r>
                        <a:rPr lang="tr-TR" dirty="0"/>
                        <a:t>%95 CI</a:t>
                      </a:r>
                    </a:p>
                  </a:txBody>
                  <a:tcPr/>
                </a:tc>
                <a:tc>
                  <a:txBody>
                    <a:bodyPr/>
                    <a:lstStyle/>
                    <a:p>
                      <a:r>
                        <a:rPr lang="tr-TR" dirty="0"/>
                        <a:t>p</a:t>
                      </a:r>
                    </a:p>
                  </a:txBody>
                  <a:tcPr/>
                </a:tc>
                <a:extLst>
                  <a:ext uri="{0D108BD9-81ED-4DB2-BD59-A6C34878D82A}">
                    <a16:rowId xmlns:a16="http://schemas.microsoft.com/office/drawing/2014/main" xmlns="" val="1137919980"/>
                  </a:ext>
                </a:extLst>
              </a:tr>
              <a:tr h="350332">
                <a:tc>
                  <a:txBody>
                    <a:bodyPr/>
                    <a:lstStyle/>
                    <a:p>
                      <a:r>
                        <a:rPr lang="tr-TR" dirty="0"/>
                        <a:t>Yaş</a:t>
                      </a:r>
                    </a:p>
                  </a:txBody>
                  <a:tcPr/>
                </a:tc>
                <a:tc>
                  <a:txBody>
                    <a:bodyPr/>
                    <a:lstStyle/>
                    <a:p>
                      <a:r>
                        <a:rPr lang="tr-TR" dirty="0"/>
                        <a:t>1,03</a:t>
                      </a:r>
                    </a:p>
                  </a:txBody>
                  <a:tcPr/>
                </a:tc>
                <a:tc>
                  <a:txBody>
                    <a:bodyPr/>
                    <a:lstStyle/>
                    <a:p>
                      <a:r>
                        <a:rPr lang="tr-TR" dirty="0"/>
                        <a:t>0,99-1,08</a:t>
                      </a:r>
                    </a:p>
                  </a:txBody>
                  <a:tcPr/>
                </a:tc>
                <a:tc>
                  <a:txBody>
                    <a:bodyPr/>
                    <a:lstStyle/>
                    <a:p>
                      <a:r>
                        <a:rPr lang="tr-TR" dirty="0"/>
                        <a:t>0,127</a:t>
                      </a:r>
                    </a:p>
                  </a:txBody>
                  <a:tcPr/>
                </a:tc>
                <a:extLst>
                  <a:ext uri="{0D108BD9-81ED-4DB2-BD59-A6C34878D82A}">
                    <a16:rowId xmlns:a16="http://schemas.microsoft.com/office/drawing/2014/main" xmlns="" val="1760818941"/>
                  </a:ext>
                </a:extLst>
              </a:tr>
              <a:tr h="350332">
                <a:tc>
                  <a:txBody>
                    <a:bodyPr/>
                    <a:lstStyle/>
                    <a:p>
                      <a:r>
                        <a:rPr lang="tr-TR" dirty="0"/>
                        <a:t>Unvan</a:t>
                      </a:r>
                    </a:p>
                  </a:txBody>
                  <a:tcPr/>
                </a:tc>
                <a:tc>
                  <a:txBody>
                    <a:bodyPr/>
                    <a:lstStyle/>
                    <a:p>
                      <a:r>
                        <a:rPr lang="tr-TR" dirty="0"/>
                        <a:t>9,90</a:t>
                      </a:r>
                    </a:p>
                  </a:txBody>
                  <a:tcPr/>
                </a:tc>
                <a:tc>
                  <a:txBody>
                    <a:bodyPr/>
                    <a:lstStyle/>
                    <a:p>
                      <a:r>
                        <a:rPr lang="tr-TR" dirty="0"/>
                        <a:t>4,19-23,45</a:t>
                      </a:r>
                    </a:p>
                  </a:txBody>
                  <a:tcPr/>
                </a:tc>
                <a:tc>
                  <a:txBody>
                    <a:bodyPr/>
                    <a:lstStyle/>
                    <a:p>
                      <a:r>
                        <a:rPr lang="tr-TR" dirty="0"/>
                        <a:t>0,000</a:t>
                      </a:r>
                    </a:p>
                  </a:txBody>
                  <a:tcPr/>
                </a:tc>
                <a:extLst>
                  <a:ext uri="{0D108BD9-81ED-4DB2-BD59-A6C34878D82A}">
                    <a16:rowId xmlns:a16="http://schemas.microsoft.com/office/drawing/2014/main" xmlns="" val="204708218"/>
                  </a:ext>
                </a:extLst>
              </a:tr>
              <a:tr h="350332">
                <a:tc>
                  <a:txBody>
                    <a:bodyPr/>
                    <a:lstStyle/>
                    <a:p>
                      <a:r>
                        <a:rPr lang="tr-TR" dirty="0"/>
                        <a:t>Deneyim yılı</a:t>
                      </a:r>
                    </a:p>
                  </a:txBody>
                  <a:tcPr/>
                </a:tc>
                <a:tc>
                  <a:txBody>
                    <a:bodyPr/>
                    <a:lstStyle/>
                    <a:p>
                      <a:r>
                        <a:rPr lang="tr-TR" dirty="0"/>
                        <a:t>1,11</a:t>
                      </a:r>
                    </a:p>
                  </a:txBody>
                  <a:tcPr/>
                </a:tc>
                <a:tc>
                  <a:txBody>
                    <a:bodyPr/>
                    <a:lstStyle/>
                    <a:p>
                      <a:r>
                        <a:rPr lang="tr-TR" dirty="0"/>
                        <a:t>0,94-1,33</a:t>
                      </a:r>
                    </a:p>
                  </a:txBody>
                  <a:tcPr/>
                </a:tc>
                <a:tc>
                  <a:txBody>
                    <a:bodyPr/>
                    <a:lstStyle/>
                    <a:p>
                      <a:r>
                        <a:rPr lang="tr-TR" dirty="0"/>
                        <a:t>0,205</a:t>
                      </a:r>
                    </a:p>
                  </a:txBody>
                  <a:tcPr/>
                </a:tc>
                <a:extLst>
                  <a:ext uri="{0D108BD9-81ED-4DB2-BD59-A6C34878D82A}">
                    <a16:rowId xmlns:a16="http://schemas.microsoft.com/office/drawing/2014/main" xmlns="" val="1769591563"/>
                  </a:ext>
                </a:extLst>
              </a:tr>
              <a:tr h="1269368">
                <a:tc>
                  <a:txBody>
                    <a:bodyPr/>
                    <a:lstStyle/>
                    <a:p>
                      <a:r>
                        <a:rPr lang="tr-TR" dirty="0"/>
                        <a:t>Çalışılan yer</a:t>
                      </a:r>
                    </a:p>
                    <a:p>
                      <a:pPr lvl="2"/>
                      <a:r>
                        <a:rPr lang="tr-TR" dirty="0"/>
                        <a:t>İl merkezi</a:t>
                      </a:r>
                    </a:p>
                    <a:p>
                      <a:pPr lvl="2"/>
                      <a:r>
                        <a:rPr lang="tr-TR" dirty="0"/>
                        <a:t>İlçe merkezi</a:t>
                      </a:r>
                    </a:p>
                    <a:p>
                      <a:pPr lvl="2"/>
                      <a:r>
                        <a:rPr lang="tr-TR" dirty="0"/>
                        <a:t>Kırsal</a:t>
                      </a:r>
                    </a:p>
                  </a:txBody>
                  <a:tcPr/>
                </a:tc>
                <a:tc>
                  <a:txBody>
                    <a:bodyPr/>
                    <a:lstStyle/>
                    <a:p>
                      <a:endParaRPr lang="tr-TR" dirty="0"/>
                    </a:p>
                    <a:p>
                      <a:r>
                        <a:rPr lang="tr-TR" dirty="0"/>
                        <a:t>1 (referans)</a:t>
                      </a:r>
                    </a:p>
                    <a:p>
                      <a:r>
                        <a:rPr lang="tr-TR" dirty="0"/>
                        <a:t>1,54</a:t>
                      </a:r>
                    </a:p>
                    <a:p>
                      <a:r>
                        <a:rPr lang="tr-TR" dirty="0"/>
                        <a:t>1,01</a:t>
                      </a:r>
                    </a:p>
                  </a:txBody>
                  <a:tcPr/>
                </a:tc>
                <a:tc>
                  <a:txBody>
                    <a:bodyPr/>
                    <a:lstStyle/>
                    <a:p>
                      <a:endParaRPr lang="tr-TR" dirty="0"/>
                    </a:p>
                    <a:p>
                      <a:r>
                        <a:rPr lang="tr-TR" dirty="0"/>
                        <a:t>0,80-2,97</a:t>
                      </a:r>
                    </a:p>
                    <a:p>
                      <a:r>
                        <a:rPr lang="tr-TR" dirty="0"/>
                        <a:t>0,30-3,48</a:t>
                      </a:r>
                    </a:p>
                    <a:p>
                      <a:r>
                        <a:rPr lang="tr-TR" dirty="0"/>
                        <a:t>1,55-5,44</a:t>
                      </a:r>
                    </a:p>
                  </a:txBody>
                  <a:tcPr/>
                </a:tc>
                <a:tc>
                  <a:txBody>
                    <a:bodyPr/>
                    <a:lstStyle/>
                    <a:p>
                      <a:endParaRPr lang="tr-TR" dirty="0"/>
                    </a:p>
                    <a:p>
                      <a:r>
                        <a:rPr lang="tr-TR" dirty="0"/>
                        <a:t>0,198</a:t>
                      </a:r>
                    </a:p>
                    <a:p>
                      <a:r>
                        <a:rPr lang="tr-TR" dirty="0"/>
                        <a:t>0,980</a:t>
                      </a:r>
                    </a:p>
                    <a:p>
                      <a:r>
                        <a:rPr lang="tr-TR" dirty="0"/>
                        <a:t>0,001</a:t>
                      </a:r>
                    </a:p>
                  </a:txBody>
                  <a:tcPr/>
                </a:tc>
                <a:extLst>
                  <a:ext uri="{0D108BD9-81ED-4DB2-BD59-A6C34878D82A}">
                    <a16:rowId xmlns:a16="http://schemas.microsoft.com/office/drawing/2014/main" xmlns="" val="2244040480"/>
                  </a:ext>
                </a:extLst>
              </a:tr>
              <a:tr h="350332">
                <a:tc>
                  <a:txBody>
                    <a:bodyPr/>
                    <a:lstStyle/>
                    <a:p>
                      <a:r>
                        <a:rPr lang="tr-TR" dirty="0"/>
                        <a:t>Tip 2 DM yönetiminde sorumluluk almak</a:t>
                      </a:r>
                    </a:p>
                  </a:txBody>
                  <a:tcPr/>
                </a:tc>
                <a:tc>
                  <a:txBody>
                    <a:bodyPr/>
                    <a:lstStyle/>
                    <a:p>
                      <a:r>
                        <a:rPr lang="tr-TR" dirty="0"/>
                        <a:t>2,90</a:t>
                      </a:r>
                    </a:p>
                  </a:txBody>
                  <a:tcPr/>
                </a:tc>
                <a:tc>
                  <a:txBody>
                    <a:bodyPr/>
                    <a:lstStyle/>
                    <a:p>
                      <a:r>
                        <a:rPr lang="tr-TR" dirty="0"/>
                        <a:t>1,55-5,44</a:t>
                      </a:r>
                    </a:p>
                  </a:txBody>
                  <a:tcPr/>
                </a:tc>
                <a:tc>
                  <a:txBody>
                    <a:bodyPr/>
                    <a:lstStyle/>
                    <a:p>
                      <a:r>
                        <a:rPr lang="tr-TR" dirty="0"/>
                        <a:t>0,001</a:t>
                      </a:r>
                    </a:p>
                  </a:txBody>
                  <a:tcPr/>
                </a:tc>
                <a:extLst>
                  <a:ext uri="{0D108BD9-81ED-4DB2-BD59-A6C34878D82A}">
                    <a16:rowId xmlns:a16="http://schemas.microsoft.com/office/drawing/2014/main" xmlns="" val="2456759236"/>
                  </a:ext>
                </a:extLst>
              </a:tr>
              <a:tr h="613081">
                <a:tc>
                  <a:txBody>
                    <a:bodyPr/>
                    <a:lstStyle/>
                    <a:p>
                      <a:r>
                        <a:rPr lang="tr-TR" dirty="0"/>
                        <a:t>Tip 2 DM </a:t>
                      </a:r>
                      <a:r>
                        <a:rPr lang="tr-TR" dirty="0" err="1"/>
                        <a:t>nin</a:t>
                      </a:r>
                      <a:r>
                        <a:rPr lang="tr-TR" dirty="0"/>
                        <a:t> birinci basamakta yönetilmesi gerektiğini düşünmek</a:t>
                      </a:r>
                    </a:p>
                  </a:txBody>
                  <a:tcPr/>
                </a:tc>
                <a:tc>
                  <a:txBody>
                    <a:bodyPr/>
                    <a:lstStyle/>
                    <a:p>
                      <a:r>
                        <a:rPr lang="tr-TR" dirty="0"/>
                        <a:t>1,34</a:t>
                      </a:r>
                    </a:p>
                  </a:txBody>
                  <a:tcPr/>
                </a:tc>
                <a:tc>
                  <a:txBody>
                    <a:bodyPr/>
                    <a:lstStyle/>
                    <a:p>
                      <a:r>
                        <a:rPr lang="tr-TR" dirty="0"/>
                        <a:t>0,64-2,72</a:t>
                      </a:r>
                    </a:p>
                  </a:txBody>
                  <a:tcPr/>
                </a:tc>
                <a:tc>
                  <a:txBody>
                    <a:bodyPr/>
                    <a:lstStyle/>
                    <a:p>
                      <a:r>
                        <a:rPr lang="tr-TR" dirty="0"/>
                        <a:t>0,408</a:t>
                      </a:r>
                    </a:p>
                  </a:txBody>
                  <a:tcPr/>
                </a:tc>
                <a:extLst>
                  <a:ext uri="{0D108BD9-81ED-4DB2-BD59-A6C34878D82A}">
                    <a16:rowId xmlns:a16="http://schemas.microsoft.com/office/drawing/2014/main" xmlns="" val="3125879165"/>
                  </a:ext>
                </a:extLst>
              </a:tr>
              <a:tr h="350332">
                <a:tc>
                  <a:txBody>
                    <a:bodyPr/>
                    <a:lstStyle/>
                    <a:p>
                      <a:r>
                        <a:rPr lang="tr-TR" dirty="0"/>
                        <a:t>Bilgi puanı</a:t>
                      </a:r>
                    </a:p>
                  </a:txBody>
                  <a:tcPr/>
                </a:tc>
                <a:tc>
                  <a:txBody>
                    <a:bodyPr/>
                    <a:lstStyle/>
                    <a:p>
                      <a:r>
                        <a:rPr lang="tr-TR" dirty="0"/>
                        <a:t>1,03</a:t>
                      </a:r>
                    </a:p>
                  </a:txBody>
                  <a:tcPr/>
                </a:tc>
                <a:tc>
                  <a:txBody>
                    <a:bodyPr/>
                    <a:lstStyle/>
                    <a:p>
                      <a:r>
                        <a:rPr lang="tr-TR" dirty="0"/>
                        <a:t>0,91-1,19</a:t>
                      </a:r>
                    </a:p>
                  </a:txBody>
                  <a:tcPr/>
                </a:tc>
                <a:tc>
                  <a:txBody>
                    <a:bodyPr/>
                    <a:lstStyle/>
                    <a:p>
                      <a:r>
                        <a:rPr lang="tr-TR" dirty="0"/>
                        <a:t>0,588</a:t>
                      </a:r>
                    </a:p>
                  </a:txBody>
                  <a:tcPr/>
                </a:tc>
                <a:extLst>
                  <a:ext uri="{0D108BD9-81ED-4DB2-BD59-A6C34878D82A}">
                    <a16:rowId xmlns:a16="http://schemas.microsoft.com/office/drawing/2014/main" xmlns="" val="3322114163"/>
                  </a:ext>
                </a:extLst>
              </a:tr>
            </a:tbl>
          </a:graphicData>
        </a:graphic>
      </p:graphicFrame>
    </p:spTree>
    <p:extLst>
      <p:ext uri="{BB962C8B-B14F-4D97-AF65-F5344CB8AC3E}">
        <p14:creationId xmlns:p14="http://schemas.microsoft.com/office/powerpoint/2010/main" val="2488616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AC952843-9386-4672-BDDD-5A74B827AA34}"/>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xmlns="" id="{0A60B074-0A94-4399-8A20-C0E9B71FDF12}"/>
              </a:ext>
            </a:extLst>
          </p:cNvPr>
          <p:cNvSpPr>
            <a:spLocks noGrp="1"/>
          </p:cNvSpPr>
          <p:nvPr>
            <p:ph idx="1"/>
          </p:nvPr>
        </p:nvSpPr>
        <p:spPr/>
        <p:txBody>
          <a:bodyPr>
            <a:normAutofit/>
          </a:bodyPr>
          <a:lstStyle/>
          <a:p>
            <a:r>
              <a:rPr lang="tr-TR" dirty="0"/>
              <a:t>İnsülin tedavisine başlayan birinci basamak hekimlerinin oranının % 19 kadar düşük olduğunu, insülin başlangıcındaki en önemli engelin “doktorların insülin tedavisi başlangıcı hakkında yeterli klinik deneyiminin yetersizliği” ve insülin tedavisi hakkındaki bilgilerinin yetersiz olduğunu belirledik. </a:t>
            </a:r>
          </a:p>
          <a:p>
            <a:r>
              <a:rPr lang="tr-TR" dirty="0"/>
              <a:t>İnsülin tedavisine başlama durumunu etkileyen en önemli faktörlerin “aile hekimliği uzmanı olmak” ve “Tip 2 diyabet hastalarının yönetiminde sorumluluk almak” olarak belirledik.</a:t>
            </a:r>
          </a:p>
          <a:p>
            <a:r>
              <a:rPr lang="tr-TR" dirty="0" err="1"/>
              <a:t>AHU’larda</a:t>
            </a:r>
            <a:r>
              <a:rPr lang="tr-TR" dirty="0"/>
              <a:t> insülin tedavisine başlama oranı, </a:t>
            </a:r>
            <a:r>
              <a:rPr lang="tr-TR" dirty="0" err="1"/>
              <a:t>PAH’lardan</a:t>
            </a:r>
            <a:r>
              <a:rPr lang="tr-TR" dirty="0"/>
              <a:t> anlamlı olarak yüksekti.</a:t>
            </a:r>
          </a:p>
        </p:txBody>
      </p:sp>
    </p:spTree>
    <p:extLst>
      <p:ext uri="{BB962C8B-B14F-4D97-AF65-F5344CB8AC3E}">
        <p14:creationId xmlns:p14="http://schemas.microsoft.com/office/powerpoint/2010/main" val="2699174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CBA9F419-EDE8-4432-9ED9-FAD8C4303EC7}"/>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xmlns="" id="{2CE0F1DF-8777-4659-B089-EB22CC0C16EA}"/>
              </a:ext>
            </a:extLst>
          </p:cNvPr>
          <p:cNvSpPr>
            <a:spLocks noGrp="1"/>
          </p:cNvSpPr>
          <p:nvPr>
            <p:ph idx="1"/>
          </p:nvPr>
        </p:nvSpPr>
        <p:spPr/>
        <p:txBody>
          <a:bodyPr>
            <a:normAutofit/>
          </a:bodyPr>
          <a:lstStyle/>
          <a:p>
            <a:r>
              <a:rPr lang="tr-TR" dirty="0"/>
              <a:t>Daha önce insülin başlayan hekimlerin% 80'i geçen yıl insülin başlamamıştı.</a:t>
            </a:r>
          </a:p>
          <a:p>
            <a:r>
              <a:rPr lang="tr-TR" dirty="0"/>
              <a:t>Bu bulguyu, bu sorunun yarattığı engellerin tespitinde önemli buluyoruz.</a:t>
            </a:r>
          </a:p>
          <a:p>
            <a:r>
              <a:rPr lang="tr-TR" dirty="0"/>
              <a:t>Hekimin çalıştığı yer ile insülin başlama durumu arasında anlamlı bir fark bulunmamakla birlikte, ilçe merkezlerinde daha yüksek oranlar görülmüştür.</a:t>
            </a:r>
          </a:p>
          <a:p>
            <a:r>
              <a:rPr lang="tr-TR" dirty="0"/>
              <a:t>Bu, çalışma koşullarının, il merkezinden ve 2. basamak sağlık kuruluşlarından uzakta olma gibi coğrafi koşulların bir sonucu olabilir.</a:t>
            </a:r>
          </a:p>
          <a:p>
            <a:endParaRPr lang="tr-TR" dirty="0"/>
          </a:p>
        </p:txBody>
      </p:sp>
    </p:spTree>
    <p:extLst>
      <p:ext uri="{BB962C8B-B14F-4D97-AF65-F5344CB8AC3E}">
        <p14:creationId xmlns:p14="http://schemas.microsoft.com/office/powerpoint/2010/main" val="3590470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CE1A1E55-8B80-497A-8835-7704BFF1CF5C}"/>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xmlns="" id="{27DF71DD-A4FC-4CBF-BB31-B5637D376043}"/>
              </a:ext>
            </a:extLst>
          </p:cNvPr>
          <p:cNvSpPr>
            <a:spLocks noGrp="1"/>
          </p:cNvSpPr>
          <p:nvPr>
            <p:ph idx="1"/>
          </p:nvPr>
        </p:nvSpPr>
        <p:spPr/>
        <p:txBody>
          <a:bodyPr>
            <a:normAutofit/>
          </a:bodyPr>
          <a:lstStyle/>
          <a:p>
            <a:r>
              <a:rPr lang="tr-TR" dirty="0"/>
              <a:t>Düşük oranların bir sonucu olarak, şehir merkezindeki aile hekimlerinin insüline başlaması için teşvik edilmelidir</a:t>
            </a:r>
          </a:p>
          <a:p>
            <a:r>
              <a:rPr lang="tr-TR" dirty="0"/>
              <a:t>Çalışmamızda hekimlerin sadece% 4,9'u hastalarının hastalıklarını yönetmelerini beklediklerini belirtti.</a:t>
            </a:r>
          </a:p>
          <a:p>
            <a:r>
              <a:rPr lang="tr-TR" dirty="0"/>
              <a:t>Elde edilen sonuçlara göre hastaların genel beklentileri laboratuvar testleri ve reçete uygulamasıydı.</a:t>
            </a:r>
          </a:p>
          <a:p>
            <a:r>
              <a:rPr lang="tr-TR" dirty="0"/>
              <a:t>Hastaların birinci basamak hekimlerinden tedavilerini yönetme beklentileri yoktu, dolayısıyla birinci basamak hekimlerinin kendilerini geliştirmeleri için motivasyonları yoktu.</a:t>
            </a:r>
          </a:p>
          <a:p>
            <a:endParaRPr lang="tr-TR" dirty="0"/>
          </a:p>
        </p:txBody>
      </p:sp>
    </p:spTree>
    <p:extLst>
      <p:ext uri="{BB962C8B-B14F-4D97-AF65-F5344CB8AC3E}">
        <p14:creationId xmlns:p14="http://schemas.microsoft.com/office/powerpoint/2010/main" val="1179185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E0340DB-2F48-4ADA-ABB0-2F74761A9D3E}"/>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xmlns="" id="{88D7F05F-637C-4214-8C74-9A53CFE4EC5E}"/>
              </a:ext>
            </a:extLst>
          </p:cNvPr>
          <p:cNvSpPr>
            <a:spLocks noGrp="1"/>
          </p:cNvSpPr>
          <p:nvPr>
            <p:ph idx="1"/>
          </p:nvPr>
        </p:nvSpPr>
        <p:spPr/>
        <p:txBody>
          <a:bodyPr>
            <a:normAutofit/>
          </a:bodyPr>
          <a:lstStyle/>
          <a:p>
            <a:r>
              <a:rPr lang="tr-TR" dirty="0"/>
              <a:t>Hekimlerin sadece% 68.1'inin tip 2 DM hastalarının birinci basamakta takip edilmesi gerektiğini düşünmesi ilginçtir.</a:t>
            </a:r>
          </a:p>
          <a:p>
            <a:r>
              <a:rPr lang="tr-TR" dirty="0"/>
              <a:t>Diğerleri bu hastaların yönetiminden kendilerini sorumlu görmemektedir. </a:t>
            </a:r>
          </a:p>
          <a:p>
            <a:r>
              <a:rPr lang="tr-TR" dirty="0"/>
              <a:t>Anlamlı olmamasına rağmen, bu oran </a:t>
            </a:r>
            <a:r>
              <a:rPr lang="tr-TR" dirty="0" err="1"/>
              <a:t>AHU’lar</a:t>
            </a:r>
            <a:r>
              <a:rPr lang="tr-TR" dirty="0"/>
              <a:t> için daha yüksekti.</a:t>
            </a:r>
          </a:p>
          <a:p>
            <a:r>
              <a:rPr lang="tr-TR" dirty="0"/>
              <a:t>Ayrıca bu hastalığın yönetiminde sorumluluk alan hekimlerin oranı </a:t>
            </a:r>
            <a:r>
              <a:rPr lang="tr-TR" dirty="0" err="1"/>
              <a:t>AHU’larda</a:t>
            </a:r>
            <a:r>
              <a:rPr lang="tr-TR" dirty="0"/>
              <a:t> daha yüksekti.</a:t>
            </a:r>
          </a:p>
          <a:p>
            <a:r>
              <a:rPr lang="tr-TR" dirty="0"/>
              <a:t>Bu sonuçlar </a:t>
            </a:r>
            <a:r>
              <a:rPr lang="tr-TR" dirty="0" err="1"/>
              <a:t>AHU’ların</a:t>
            </a:r>
            <a:r>
              <a:rPr lang="tr-TR" dirty="0"/>
              <a:t> daha fazla özgüvene sahip olmalarına, aldıkları eğitime, bilgi düzeylerine ve daha fazla yetkilerinin olmasına bağlanabilir.</a:t>
            </a:r>
          </a:p>
        </p:txBody>
      </p:sp>
    </p:spTree>
    <p:extLst>
      <p:ext uri="{BB962C8B-B14F-4D97-AF65-F5344CB8AC3E}">
        <p14:creationId xmlns:p14="http://schemas.microsoft.com/office/powerpoint/2010/main" val="1143184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7FF39DD5-132B-40F9-BD94-B7475D706FED}"/>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xmlns="" id="{3A8628EA-2B7A-4D2C-8328-314963475946}"/>
              </a:ext>
            </a:extLst>
          </p:cNvPr>
          <p:cNvSpPr>
            <a:spLocks noGrp="1"/>
          </p:cNvSpPr>
          <p:nvPr>
            <p:ph idx="1"/>
          </p:nvPr>
        </p:nvSpPr>
        <p:spPr/>
        <p:txBody>
          <a:bodyPr>
            <a:normAutofit/>
          </a:bodyPr>
          <a:lstStyle/>
          <a:p>
            <a:r>
              <a:rPr lang="tr-TR" dirty="0"/>
              <a:t>Çalışmamızda bulunan en sık engel “deneyim eksikliği” idi.</a:t>
            </a:r>
          </a:p>
          <a:p>
            <a:r>
              <a:rPr lang="tr-TR" dirty="0"/>
              <a:t>Bu durum öncelikle uygulamalara odaklanması gereken bir eğitim programı gerektiğini göstermektedir. </a:t>
            </a:r>
          </a:p>
          <a:p>
            <a:r>
              <a:rPr lang="tr-TR" dirty="0"/>
              <a:t>Eğitim programlarında </a:t>
            </a:r>
            <a:r>
              <a:rPr lang="tr-TR" dirty="0" err="1"/>
              <a:t>simüle</a:t>
            </a:r>
            <a:r>
              <a:rPr lang="tr-TR" dirty="0"/>
              <a:t> hastalar, rol yapma, deneyimli hekimlerin hastalarla görüşme videolarının izlenmesi, uzmanlara danışılması gibi pratik uygulamalar düzenlenebilir.</a:t>
            </a:r>
          </a:p>
          <a:p>
            <a:r>
              <a:rPr lang="tr-TR" dirty="0"/>
              <a:t>Hekimler, hemşireler, eczacılar ve diyetisyenler gibi farklı sağlık çalışanları ile yapılan bir çalışmada, doktorlarda  “hastalara glisemik kontrolü optimize etmek için eğitimsel destek eksikliği” olduğu bulundu [12]. </a:t>
            </a:r>
          </a:p>
          <a:p>
            <a:r>
              <a:rPr lang="tr-TR" dirty="0"/>
              <a:t>Ancak bu çalışmada sadece glisemik kontrole odaklanılmıştı, insülini başlamaya odaklanılmamıştı.</a:t>
            </a:r>
          </a:p>
        </p:txBody>
      </p:sp>
      <p:sp>
        <p:nvSpPr>
          <p:cNvPr id="4" name="Alt Bilgi Yer Tutucusu 3">
            <a:extLst>
              <a:ext uri="{FF2B5EF4-FFF2-40B4-BE49-F238E27FC236}">
                <a16:creationId xmlns:a16="http://schemas.microsoft.com/office/drawing/2014/main" xmlns="" id="{46B9AF4F-23E4-4CA8-9A99-16393D6A7C7B}"/>
              </a:ext>
            </a:extLst>
          </p:cNvPr>
          <p:cNvSpPr>
            <a:spLocks noGrp="1"/>
          </p:cNvSpPr>
          <p:nvPr>
            <p:ph type="ftr" sz="quarter" idx="11"/>
          </p:nvPr>
        </p:nvSpPr>
        <p:spPr>
          <a:xfrm>
            <a:off x="838200" y="6356350"/>
            <a:ext cx="10515600" cy="365125"/>
          </a:xfrm>
        </p:spPr>
        <p:txBody>
          <a:bodyPr/>
          <a:lstStyle/>
          <a:p>
            <a:pPr algn="l"/>
            <a:r>
              <a:rPr lang="en-US" dirty="0"/>
              <a:t>[12]	R. </a:t>
            </a:r>
            <a:r>
              <a:rPr lang="en-US" dirty="0" err="1"/>
              <a:t>Beliard</a:t>
            </a:r>
            <a:r>
              <a:rPr lang="en-US" dirty="0"/>
              <a:t>, K. </a:t>
            </a:r>
            <a:r>
              <a:rPr lang="en-US" dirty="0" err="1"/>
              <a:t>Muzykovsky</a:t>
            </a:r>
            <a:r>
              <a:rPr lang="en-US" dirty="0"/>
              <a:t>, W. Vincent 3rd, B. Shah, E. </a:t>
            </a:r>
            <a:r>
              <a:rPr lang="en-US" dirty="0" err="1"/>
              <a:t>Davanos</a:t>
            </a:r>
            <a:r>
              <a:rPr lang="en-US" dirty="0"/>
              <a:t>, Perceptions, barriers, and knowledge of inpatient glycemic control: a survey of health care workers, J. Pharm. </a:t>
            </a:r>
            <a:r>
              <a:rPr lang="en-US" dirty="0" err="1"/>
              <a:t>Pract</a:t>
            </a:r>
            <a:r>
              <a:rPr lang="en-US" dirty="0"/>
              <a:t>. 29 (4) (2016) 348–354.</a:t>
            </a:r>
            <a:endParaRPr lang="tr-TR" dirty="0"/>
          </a:p>
        </p:txBody>
      </p:sp>
    </p:spTree>
    <p:extLst>
      <p:ext uri="{BB962C8B-B14F-4D97-AF65-F5344CB8AC3E}">
        <p14:creationId xmlns:p14="http://schemas.microsoft.com/office/powerpoint/2010/main" val="4082381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94B82890-FB90-4353-AC55-5D7587A135E0}"/>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xmlns="" id="{DB903367-2F57-4B44-BD55-7D3BD4FF7C94}"/>
              </a:ext>
            </a:extLst>
          </p:cNvPr>
          <p:cNvSpPr>
            <a:spLocks noGrp="1"/>
          </p:cNvSpPr>
          <p:nvPr>
            <p:ph idx="1"/>
          </p:nvPr>
        </p:nvSpPr>
        <p:spPr/>
        <p:txBody>
          <a:bodyPr>
            <a:normAutofit/>
          </a:bodyPr>
          <a:lstStyle/>
          <a:p>
            <a:r>
              <a:rPr lang="tr-TR" dirty="0"/>
              <a:t>Engeller arasında “hastalar enjeksiyon istemiyor” araştırmamızda ikinci sırada yer aldı.</a:t>
            </a:r>
          </a:p>
          <a:p>
            <a:r>
              <a:rPr lang="tr-TR" dirty="0"/>
              <a:t>Yanlış sağlık inançları, korkuları ve utançlarından dolayı iğne ile tedavi kabul etmek istemiyorlardı.</a:t>
            </a:r>
          </a:p>
          <a:p>
            <a:r>
              <a:rPr lang="tr-TR" dirty="0"/>
              <a:t>Bu durum hasta eğitimine duyulan ihtiyacı ortaya koymaktadır</a:t>
            </a:r>
          </a:p>
          <a:p>
            <a:r>
              <a:rPr lang="tr-TR" dirty="0"/>
              <a:t>Hastaların yanlış sağlık inançlarını aşmalarına yardımcı olmak ve daha ileri eğitim ve öğretim yoluyla daha iyi bilgi sahibi olmalarını sağlamak, hasta kaynaklı engelleri önlemeye yardımcı olacaktır.</a:t>
            </a:r>
          </a:p>
          <a:p>
            <a:endParaRPr lang="tr-TR" dirty="0"/>
          </a:p>
        </p:txBody>
      </p:sp>
      <p:sp>
        <p:nvSpPr>
          <p:cNvPr id="4" name="Alt Bilgi Yer Tutucusu 3">
            <a:extLst>
              <a:ext uri="{FF2B5EF4-FFF2-40B4-BE49-F238E27FC236}">
                <a16:creationId xmlns:a16="http://schemas.microsoft.com/office/drawing/2014/main" xmlns="" id="{8FAEFC86-B3CC-4D70-810F-0B4BACF506B1}"/>
              </a:ext>
            </a:extLst>
          </p:cNvPr>
          <p:cNvSpPr>
            <a:spLocks noGrp="1"/>
          </p:cNvSpPr>
          <p:nvPr>
            <p:ph type="ftr" sz="quarter" idx="11"/>
          </p:nvPr>
        </p:nvSpPr>
        <p:spPr>
          <a:xfrm>
            <a:off x="838200" y="6356350"/>
            <a:ext cx="10515600" cy="365125"/>
          </a:xfrm>
        </p:spPr>
        <p:txBody>
          <a:bodyPr/>
          <a:lstStyle/>
          <a:p>
            <a:pPr algn="l"/>
            <a:endParaRPr lang="tr-TR" dirty="0"/>
          </a:p>
        </p:txBody>
      </p:sp>
    </p:spTree>
    <p:extLst>
      <p:ext uri="{BB962C8B-B14F-4D97-AF65-F5344CB8AC3E}">
        <p14:creationId xmlns:p14="http://schemas.microsoft.com/office/powerpoint/2010/main" val="21769150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55CBDA62-2F95-40BC-A950-74CD75707F40}"/>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xmlns="" id="{75F306F2-05A7-4830-B305-516E9A0FB904}"/>
              </a:ext>
            </a:extLst>
          </p:cNvPr>
          <p:cNvSpPr>
            <a:spLocks noGrp="1"/>
          </p:cNvSpPr>
          <p:nvPr>
            <p:ph idx="1"/>
          </p:nvPr>
        </p:nvSpPr>
        <p:spPr/>
        <p:txBody>
          <a:bodyPr>
            <a:normAutofit/>
          </a:bodyPr>
          <a:lstStyle/>
          <a:p>
            <a:r>
              <a:rPr lang="tr-TR" dirty="0"/>
              <a:t>İnsülin başlanırken karşılaşılan engelleri değerlendiren çalışmalar, nedene dayanarak bunları üç gruba ayırır; doktorlar, hastalar ve sistem kaynaklı nedenler.</a:t>
            </a:r>
          </a:p>
          <a:p>
            <a:r>
              <a:rPr lang="tr-TR" dirty="0"/>
              <a:t>Bunların hepsi nitel araştırmalardır ve sıklık veremezler.</a:t>
            </a:r>
          </a:p>
          <a:p>
            <a:r>
              <a:rPr lang="tr-TR" dirty="0"/>
              <a:t>Bu çalışmada bu üç grup değerlendirildiğinde, doktor kaynaklı engeller tüm engellerin yarısını oluşturuyordu.</a:t>
            </a:r>
          </a:p>
          <a:p>
            <a:r>
              <a:rPr lang="tr-TR" dirty="0"/>
              <a:t>Hekimlerin, engellerin hastalar veya sistem tarafından değil, çoğunlukla kendileri tarafından neden olduğunu düşünmeleri dikkate değerdir.</a:t>
            </a:r>
          </a:p>
          <a:p>
            <a:endParaRPr lang="tr-TR" dirty="0"/>
          </a:p>
        </p:txBody>
      </p:sp>
    </p:spTree>
    <p:extLst>
      <p:ext uri="{BB962C8B-B14F-4D97-AF65-F5344CB8AC3E}">
        <p14:creationId xmlns:p14="http://schemas.microsoft.com/office/powerpoint/2010/main" val="1048281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C109AB0B-BD33-4422-8E4C-7A8002159E82}"/>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xmlns="" id="{AA6E4B22-7767-4E43-A7E8-B90593BB309F}"/>
              </a:ext>
            </a:extLst>
          </p:cNvPr>
          <p:cNvSpPr>
            <a:spLocks noGrp="1"/>
          </p:cNvSpPr>
          <p:nvPr>
            <p:ph idx="1"/>
          </p:nvPr>
        </p:nvSpPr>
        <p:spPr/>
        <p:txBody>
          <a:bodyPr/>
          <a:lstStyle/>
          <a:p>
            <a:r>
              <a:rPr lang="tr-TR" dirty="0"/>
              <a:t>Başka bir çalışmada, insülin başlangıcındaki engeller düşük motivasyon, zaman kısıtlılığı ve deneyim eksikliği olarak sınıflandırılmıştır [8].</a:t>
            </a:r>
          </a:p>
          <a:p>
            <a:r>
              <a:rPr lang="tr-TR" dirty="0"/>
              <a:t>Çalışmamızda hekimin motivasyonunun düşük olması engeli sadece % 4,7 olarak bulundu.</a:t>
            </a:r>
          </a:p>
          <a:p>
            <a:r>
              <a:rPr lang="tr-TR" dirty="0"/>
              <a:t>Başka bir çalışmada, sistematik engeller; artan iş yükü, azalan bakım süresi ve sürekli bakım eksikliği olarak tanımlanmıştır [6].</a:t>
            </a:r>
          </a:p>
          <a:p>
            <a:endParaRPr lang="tr-TR" dirty="0"/>
          </a:p>
        </p:txBody>
      </p:sp>
      <p:sp>
        <p:nvSpPr>
          <p:cNvPr id="4" name="Alt Bilgi Yer Tutucusu 3">
            <a:extLst>
              <a:ext uri="{FF2B5EF4-FFF2-40B4-BE49-F238E27FC236}">
                <a16:creationId xmlns:a16="http://schemas.microsoft.com/office/drawing/2014/main" xmlns="" id="{40A9EA26-3069-48F1-A0AF-0CF66478D59B}"/>
              </a:ext>
            </a:extLst>
          </p:cNvPr>
          <p:cNvSpPr>
            <a:spLocks noGrp="1"/>
          </p:cNvSpPr>
          <p:nvPr>
            <p:ph type="ftr" sz="quarter" idx="11"/>
          </p:nvPr>
        </p:nvSpPr>
        <p:spPr>
          <a:xfrm>
            <a:off x="838200" y="6356350"/>
            <a:ext cx="10515600" cy="365125"/>
          </a:xfrm>
        </p:spPr>
        <p:txBody>
          <a:bodyPr/>
          <a:lstStyle/>
          <a:p>
            <a:pPr algn="l"/>
            <a:r>
              <a:rPr lang="en-US" dirty="0"/>
              <a:t>[8]	T. </a:t>
            </a:r>
            <a:r>
              <a:rPr lang="en-US" dirty="0" err="1"/>
              <a:t>Kunt</a:t>
            </a:r>
            <a:r>
              <a:rPr lang="en-US" dirty="0"/>
              <a:t>, F.J. Snoek, Barriers to insulin initiation and intensification and how to overcome them, Int. J. Clin. </a:t>
            </a:r>
            <a:r>
              <a:rPr lang="en-US" dirty="0" err="1"/>
              <a:t>Pract</a:t>
            </a:r>
            <a:r>
              <a:rPr lang="en-US" dirty="0"/>
              <a:t>. 63 (2009) 6–10.</a:t>
            </a:r>
            <a:endParaRPr lang="tr-TR" dirty="0"/>
          </a:p>
          <a:p>
            <a:r>
              <a:rPr lang="tr-TR" dirty="0"/>
              <a:t>[6]	M. </a:t>
            </a:r>
            <a:r>
              <a:rPr lang="tr-TR" dirty="0" err="1"/>
              <a:t>Haque</a:t>
            </a:r>
            <a:r>
              <a:rPr lang="tr-TR" dirty="0"/>
              <a:t>, S.H. </a:t>
            </a:r>
            <a:r>
              <a:rPr lang="tr-TR" dirty="0" err="1"/>
              <a:t>Emerson</a:t>
            </a:r>
            <a:r>
              <a:rPr lang="tr-TR" dirty="0"/>
              <a:t>, C.R. </a:t>
            </a:r>
            <a:r>
              <a:rPr lang="tr-TR" dirty="0" err="1"/>
              <a:t>Dennison</a:t>
            </a:r>
            <a:r>
              <a:rPr lang="tr-TR" dirty="0"/>
              <a:t>, M. </a:t>
            </a:r>
            <a:r>
              <a:rPr lang="tr-TR" dirty="0" err="1"/>
              <a:t>Navsa</a:t>
            </a:r>
            <a:r>
              <a:rPr lang="tr-TR" dirty="0"/>
              <a:t>, N.S.  </a:t>
            </a:r>
            <a:r>
              <a:rPr lang="tr-TR" dirty="0" err="1"/>
              <a:t>Levitt</a:t>
            </a:r>
            <a:r>
              <a:rPr lang="tr-TR" dirty="0"/>
              <a:t>, </a:t>
            </a:r>
            <a:r>
              <a:rPr lang="tr-TR" dirty="0" err="1"/>
              <a:t>Barriers</a:t>
            </a:r>
            <a:r>
              <a:rPr lang="tr-TR" dirty="0"/>
              <a:t> </a:t>
            </a:r>
            <a:r>
              <a:rPr lang="tr-TR" dirty="0" err="1"/>
              <a:t>to</a:t>
            </a:r>
            <a:r>
              <a:rPr lang="tr-TR" dirty="0"/>
              <a:t> </a:t>
            </a:r>
            <a:r>
              <a:rPr lang="tr-TR" dirty="0" err="1"/>
              <a:t>initiating</a:t>
            </a:r>
            <a:r>
              <a:rPr lang="tr-TR" dirty="0"/>
              <a:t> </a:t>
            </a:r>
            <a:r>
              <a:rPr lang="tr-TR" dirty="0" err="1"/>
              <a:t>insulin</a:t>
            </a:r>
            <a:r>
              <a:rPr lang="tr-TR" dirty="0"/>
              <a:t> </a:t>
            </a:r>
            <a:r>
              <a:rPr lang="tr-TR" dirty="0" err="1"/>
              <a:t>therapy</a:t>
            </a:r>
            <a:r>
              <a:rPr lang="tr-TR" dirty="0"/>
              <a:t> in </a:t>
            </a:r>
            <a:r>
              <a:rPr lang="tr-TR" dirty="0" err="1"/>
              <a:t>patients</a:t>
            </a:r>
            <a:r>
              <a:rPr lang="tr-TR" dirty="0"/>
              <a:t> with </a:t>
            </a:r>
            <a:r>
              <a:rPr lang="tr-TR" dirty="0" err="1"/>
              <a:t>type</a:t>
            </a:r>
            <a:r>
              <a:rPr lang="tr-TR" dirty="0"/>
              <a:t> 2 </a:t>
            </a:r>
            <a:r>
              <a:rPr lang="tr-TR" dirty="0" err="1"/>
              <a:t>diabetes</a:t>
            </a:r>
            <a:r>
              <a:rPr lang="tr-TR" dirty="0"/>
              <a:t> mellitus in </a:t>
            </a:r>
            <a:r>
              <a:rPr lang="tr-TR" dirty="0" err="1"/>
              <a:t>public-sector</a:t>
            </a:r>
            <a:r>
              <a:rPr lang="tr-TR" dirty="0"/>
              <a:t> </a:t>
            </a:r>
            <a:r>
              <a:rPr lang="tr-TR" dirty="0" err="1"/>
              <a:t>primary</a:t>
            </a:r>
            <a:r>
              <a:rPr lang="tr-TR" dirty="0"/>
              <a:t> </a:t>
            </a:r>
            <a:r>
              <a:rPr lang="tr-TR" dirty="0" err="1"/>
              <a:t>health</a:t>
            </a:r>
            <a:r>
              <a:rPr lang="tr-TR" dirty="0"/>
              <a:t> </a:t>
            </a:r>
            <a:r>
              <a:rPr lang="tr-TR" dirty="0" err="1"/>
              <a:t>care</a:t>
            </a:r>
            <a:r>
              <a:rPr lang="tr-TR" dirty="0"/>
              <a:t> </a:t>
            </a:r>
            <a:r>
              <a:rPr lang="tr-TR" dirty="0" err="1"/>
              <a:t>centres</a:t>
            </a:r>
            <a:r>
              <a:rPr lang="tr-TR" dirty="0"/>
              <a:t> in Cape </a:t>
            </a:r>
            <a:r>
              <a:rPr lang="tr-TR" dirty="0" err="1"/>
              <a:t>Town</a:t>
            </a:r>
            <a:r>
              <a:rPr lang="tr-TR" dirty="0"/>
              <a:t>, S. </a:t>
            </a:r>
            <a:r>
              <a:rPr lang="tr-TR" dirty="0" err="1"/>
              <a:t>Afr</a:t>
            </a:r>
            <a:r>
              <a:rPr lang="tr-TR" dirty="0"/>
              <a:t>. </a:t>
            </a:r>
            <a:r>
              <a:rPr lang="tr-TR" dirty="0" err="1"/>
              <a:t>Med</a:t>
            </a:r>
            <a:r>
              <a:rPr lang="tr-TR" dirty="0"/>
              <a:t>. J. 95 (10) (2005) 798–802</a:t>
            </a:r>
          </a:p>
        </p:txBody>
      </p:sp>
    </p:spTree>
    <p:extLst>
      <p:ext uri="{BB962C8B-B14F-4D97-AF65-F5344CB8AC3E}">
        <p14:creationId xmlns:p14="http://schemas.microsoft.com/office/powerpoint/2010/main" val="424701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928A6191-192E-49EE-83E3-4443444278F7}"/>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xmlns="" id="{9C677D68-A4A9-4020-A2C9-9B413EFE46E9}"/>
              </a:ext>
            </a:extLst>
          </p:cNvPr>
          <p:cNvSpPr>
            <a:spLocks noGrp="1"/>
          </p:cNvSpPr>
          <p:nvPr>
            <p:ph idx="1"/>
          </p:nvPr>
        </p:nvSpPr>
        <p:spPr/>
        <p:txBody>
          <a:bodyPr>
            <a:normAutofit/>
          </a:bodyPr>
          <a:lstStyle/>
          <a:p>
            <a:r>
              <a:rPr lang="tr-TR" dirty="0"/>
              <a:t>Çalışmaya katılan doktorlar sistemsel engelleri aşmak için finansal yönü işaret etmişlerdir</a:t>
            </a:r>
          </a:p>
          <a:p>
            <a:r>
              <a:rPr lang="tr-TR" dirty="0"/>
              <a:t>Sosyal Güvenlik Kurumunun daha güvenilir  insülin tiplerini geri ödeme kapsamına alması gerektiğini ve ayrıca ilgili alanlarda eğitilmiş ilave destek personeline ihtiyaç duyulduğunu belirtmişlerdir.</a:t>
            </a:r>
          </a:p>
          <a:p>
            <a:r>
              <a:rPr lang="tr-TR" dirty="0" err="1"/>
              <a:t>AHU’ların</a:t>
            </a:r>
            <a:r>
              <a:rPr lang="tr-TR" dirty="0"/>
              <a:t> bilgi puanları, </a:t>
            </a:r>
            <a:r>
              <a:rPr lang="tr-TR" dirty="0" err="1"/>
              <a:t>PAH’lardan</a:t>
            </a:r>
            <a:r>
              <a:rPr lang="tr-TR" dirty="0"/>
              <a:t> anlamlı derecede yüksekti.</a:t>
            </a:r>
          </a:p>
          <a:p>
            <a:r>
              <a:rPr lang="tr-TR" dirty="0"/>
              <a:t>Bu sonuçlar, sağlık hizmetlerinin kalitesini artırmak için birinci basamakta AHU sayısını arttırma ihtiyacına işaret etmektedir.</a:t>
            </a:r>
          </a:p>
        </p:txBody>
      </p:sp>
      <p:sp>
        <p:nvSpPr>
          <p:cNvPr id="7" name="Alt Bilgi Yer Tutucusu 6">
            <a:extLst>
              <a:ext uri="{FF2B5EF4-FFF2-40B4-BE49-F238E27FC236}">
                <a16:creationId xmlns:a16="http://schemas.microsoft.com/office/drawing/2014/main" xmlns="" id="{97AA692F-32C1-44CD-8B14-2473811EBC24}"/>
              </a:ext>
            </a:extLst>
          </p:cNvPr>
          <p:cNvSpPr>
            <a:spLocks noGrp="1"/>
          </p:cNvSpPr>
          <p:nvPr>
            <p:ph type="ftr" sz="quarter" idx="11"/>
          </p:nvPr>
        </p:nvSpPr>
        <p:spPr>
          <a:xfrm>
            <a:off x="838200" y="6356350"/>
            <a:ext cx="10515600" cy="365125"/>
          </a:xfrm>
        </p:spPr>
        <p:txBody>
          <a:bodyPr/>
          <a:lstStyle/>
          <a:p>
            <a:pPr algn="l"/>
            <a:endParaRPr lang="tr-TR" dirty="0"/>
          </a:p>
        </p:txBody>
      </p:sp>
      <p:sp>
        <p:nvSpPr>
          <p:cNvPr id="4" name="Metin kutusu 3">
            <a:extLst>
              <a:ext uri="{FF2B5EF4-FFF2-40B4-BE49-F238E27FC236}">
                <a16:creationId xmlns:a16="http://schemas.microsoft.com/office/drawing/2014/main" xmlns="" id="{7D5D8AEC-46FB-49E3-9AE4-F5B833DF967E}"/>
              </a:ext>
            </a:extLst>
          </p:cNvPr>
          <p:cNvSpPr txBox="1"/>
          <p:nvPr/>
        </p:nvSpPr>
        <p:spPr>
          <a:xfrm>
            <a:off x="5637320" y="2974019"/>
            <a:ext cx="914400" cy="914400"/>
          </a:xfrm>
          <a:prstGeom prst="rect">
            <a:avLst/>
          </a:prstGeom>
          <a:noFill/>
        </p:spPr>
        <p:txBody>
          <a:bodyPr wrap="square" rtlCol="0">
            <a:spAutoFit/>
          </a:bodyPr>
          <a:lstStyle/>
          <a:p>
            <a:endParaRPr lang="tr-TR" dirty="0"/>
          </a:p>
        </p:txBody>
      </p:sp>
      <p:sp>
        <p:nvSpPr>
          <p:cNvPr id="5" name="Metin kutusu 4">
            <a:extLst>
              <a:ext uri="{FF2B5EF4-FFF2-40B4-BE49-F238E27FC236}">
                <a16:creationId xmlns:a16="http://schemas.microsoft.com/office/drawing/2014/main" xmlns="" id="{E2DD4332-1AE8-4865-986F-ED30102DA955}"/>
              </a:ext>
            </a:extLst>
          </p:cNvPr>
          <p:cNvSpPr txBox="1"/>
          <p:nvPr/>
        </p:nvSpPr>
        <p:spPr>
          <a:xfrm>
            <a:off x="5637320" y="2974019"/>
            <a:ext cx="914400" cy="914400"/>
          </a:xfrm>
          <a:prstGeom prst="rect">
            <a:avLst/>
          </a:prstGeom>
          <a:noFill/>
        </p:spPr>
        <p:txBody>
          <a:bodyPr wrap="square" rtlCol="0">
            <a:spAutoFit/>
          </a:bodyPr>
          <a:lstStyle/>
          <a:p>
            <a:endParaRPr lang="tr-TR" dirty="0"/>
          </a:p>
        </p:txBody>
      </p:sp>
      <p:sp>
        <p:nvSpPr>
          <p:cNvPr id="6" name="Metin kutusu 5">
            <a:extLst>
              <a:ext uri="{FF2B5EF4-FFF2-40B4-BE49-F238E27FC236}">
                <a16:creationId xmlns:a16="http://schemas.microsoft.com/office/drawing/2014/main" xmlns="" id="{105D450A-C75B-4D78-A961-839CF12F203A}"/>
              </a:ext>
            </a:extLst>
          </p:cNvPr>
          <p:cNvSpPr txBox="1"/>
          <p:nvPr/>
        </p:nvSpPr>
        <p:spPr>
          <a:xfrm>
            <a:off x="5637320" y="2974019"/>
            <a:ext cx="914400" cy="914400"/>
          </a:xfrm>
          <a:prstGeom prst="rect">
            <a:avLst/>
          </a:prstGeom>
          <a:noFill/>
        </p:spPr>
        <p:txBody>
          <a:bodyPr wrap="square" rtlCol="0">
            <a:spAutoFit/>
          </a:bodyPr>
          <a:lstStyle/>
          <a:p>
            <a:endParaRPr lang="tr-TR" dirty="0"/>
          </a:p>
        </p:txBody>
      </p:sp>
    </p:spTree>
    <p:extLst>
      <p:ext uri="{BB962C8B-B14F-4D97-AF65-F5344CB8AC3E}">
        <p14:creationId xmlns:p14="http://schemas.microsoft.com/office/powerpoint/2010/main" val="1353028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xmlns="" id="{72461186-537B-4012-B217-7D2F9E03376F}"/>
              </a:ext>
            </a:extLst>
          </p:cNvPr>
          <p:cNvSpPr>
            <a:spLocks noGrp="1"/>
          </p:cNvSpPr>
          <p:nvPr>
            <p:ph type="title"/>
          </p:nvPr>
        </p:nvSpPr>
        <p:spPr>
          <a:xfrm>
            <a:off x="831850" y="2181548"/>
            <a:ext cx="10515600" cy="1413907"/>
          </a:xfrm>
        </p:spPr>
        <p:txBody>
          <a:bodyPr>
            <a:noAutofit/>
          </a:bodyPr>
          <a:lstStyle/>
          <a:p>
            <a:r>
              <a:rPr lang="tr-TR" sz="1100" b="1" dirty="0"/>
              <a:t/>
            </a:r>
            <a:br>
              <a:rPr lang="tr-TR" sz="1100" b="1" dirty="0"/>
            </a:br>
            <a:r>
              <a:rPr lang="tr-TR" sz="1100" b="1" dirty="0"/>
              <a:t/>
            </a:r>
            <a:br>
              <a:rPr lang="tr-TR" sz="1100" b="1" dirty="0"/>
            </a:br>
            <a:r>
              <a:rPr lang="tr-TR" sz="1100" b="1" dirty="0"/>
              <a:t/>
            </a:r>
            <a:br>
              <a:rPr lang="tr-TR" sz="1100" b="1" dirty="0"/>
            </a:br>
            <a:r>
              <a:rPr lang="tr-TR" sz="1100" b="1" dirty="0"/>
              <a:t/>
            </a:r>
            <a:br>
              <a:rPr lang="tr-TR" sz="1100" b="1" dirty="0"/>
            </a:br>
            <a:r>
              <a:rPr lang="tr-TR" sz="1100" b="1" dirty="0"/>
              <a:t/>
            </a:r>
            <a:br>
              <a:rPr lang="tr-TR" sz="1100" b="1" dirty="0"/>
            </a:br>
            <a:r>
              <a:rPr lang="tr-TR" sz="1050" b="1" dirty="0"/>
              <a:t/>
            </a:r>
            <a:br>
              <a:rPr lang="tr-TR" sz="1050" b="1" dirty="0"/>
            </a:br>
            <a:r>
              <a:rPr lang="tr-TR" sz="1050" b="1" dirty="0"/>
              <a:t/>
            </a:r>
            <a:br>
              <a:rPr lang="tr-TR" sz="1050" b="1" dirty="0"/>
            </a:br>
            <a:r>
              <a:rPr lang="tr-TR" sz="1050" b="1" dirty="0"/>
              <a:t/>
            </a:r>
            <a:br>
              <a:rPr lang="tr-TR" sz="1050" b="1" dirty="0"/>
            </a:br>
            <a:r>
              <a:rPr lang="tr-TR" sz="1050" b="1" dirty="0"/>
              <a:t/>
            </a:r>
            <a:br>
              <a:rPr lang="tr-TR" sz="1050" b="1" dirty="0"/>
            </a:br>
            <a:r>
              <a:rPr lang="en-US" sz="2000" b="1" i="1" dirty="0" err="1"/>
              <a:t>Elif</a:t>
            </a:r>
            <a:r>
              <a:rPr lang="en-US" sz="2000" b="1" i="1" dirty="0"/>
              <a:t> </a:t>
            </a:r>
            <a:r>
              <a:rPr lang="en-US" sz="2000" b="1" i="1" dirty="0" err="1"/>
              <a:t>Ates</a:t>
            </a:r>
            <a:r>
              <a:rPr lang="tr-TR" sz="2000" b="1" i="1" dirty="0"/>
              <a:t> </a:t>
            </a:r>
            <a:r>
              <a:rPr lang="en-US" sz="2000" b="1" i="1" dirty="0">
                <a:hlinkClick r:id="rId2"/>
              </a:rPr>
              <a:t>a</a:t>
            </a:r>
            <a:r>
              <a:rPr lang="en-US" sz="2000" b="1" dirty="0">
                <a:hlinkClick r:id="rId2"/>
              </a:rPr>
              <a:t>,</a:t>
            </a:r>
            <a:r>
              <a:rPr lang="en-US" sz="2000" b="1" dirty="0">
                <a:hlinkClick r:id="rId3"/>
              </a:rPr>
              <a:t>∗</a:t>
            </a:r>
            <a:r>
              <a:rPr lang="en-US" sz="2000" b="1" i="1" dirty="0">
                <a:hlinkClick r:id="rId2"/>
              </a:rPr>
              <a:t>, </a:t>
            </a:r>
            <a:r>
              <a:rPr lang="en-US" sz="2000" b="1" i="1" dirty="0" err="1"/>
              <a:t>Turan</a:t>
            </a:r>
            <a:r>
              <a:rPr lang="en-US" sz="2000" b="1" i="1" dirty="0"/>
              <a:t> Set</a:t>
            </a:r>
            <a:r>
              <a:rPr lang="tr-TR" sz="2000" b="1" i="1" dirty="0"/>
              <a:t> </a:t>
            </a:r>
            <a:r>
              <a:rPr lang="en-US" sz="2000" b="1" i="1" dirty="0">
                <a:hlinkClick r:id="rId2"/>
              </a:rPr>
              <a:t>a, </a:t>
            </a:r>
            <a:r>
              <a:rPr lang="en-US" sz="2000" b="1" i="1" dirty="0" err="1"/>
              <a:t>Zuhal</a:t>
            </a:r>
            <a:r>
              <a:rPr lang="en-US" sz="2000" b="1" i="1" dirty="0"/>
              <a:t> </a:t>
            </a:r>
            <a:r>
              <a:rPr lang="en-US" sz="2000" b="1" i="1" dirty="0" err="1"/>
              <a:t>Saglam</a:t>
            </a:r>
            <a:r>
              <a:rPr lang="tr-TR" sz="2000" b="1" i="1" dirty="0"/>
              <a:t> </a:t>
            </a:r>
            <a:r>
              <a:rPr lang="en-US" sz="2000" b="1" i="1" dirty="0">
                <a:hlinkClick r:id="rId4"/>
              </a:rPr>
              <a:t>b, </a:t>
            </a:r>
            <a:r>
              <a:rPr lang="en-US" sz="2000" b="1" i="1" dirty="0"/>
              <a:t>Nil </a:t>
            </a:r>
            <a:r>
              <a:rPr lang="en-US" sz="2000" b="1" i="1" dirty="0" err="1"/>
              <a:t>Tekin</a:t>
            </a:r>
            <a:r>
              <a:rPr lang="en-US" sz="2000" b="1" i="1" dirty="0"/>
              <a:t> </a:t>
            </a:r>
            <a:r>
              <a:rPr lang="en-US" sz="2000" b="1" i="1" u="sng" dirty="0">
                <a:solidFill>
                  <a:srgbClr val="D4BC2C"/>
                </a:solidFill>
              </a:rPr>
              <a:t>c</a:t>
            </a:r>
            <a:r>
              <a:rPr lang="en-US" sz="2000" b="1" i="1" dirty="0">
                <a:solidFill>
                  <a:srgbClr val="D4BC2C"/>
                </a:solidFill>
              </a:rPr>
              <a:t>, </a:t>
            </a:r>
            <a:r>
              <a:rPr lang="tr-TR" sz="2000" b="1" i="1" dirty="0" err="1"/>
              <a:t>Irep</a:t>
            </a:r>
            <a:r>
              <a:rPr lang="en-US" sz="2000" b="1" i="1" dirty="0"/>
              <a:t> </a:t>
            </a:r>
            <a:r>
              <a:rPr lang="en-US" sz="2000" b="1" i="1" dirty="0" err="1"/>
              <a:t>Karatas</a:t>
            </a:r>
            <a:r>
              <a:rPr lang="en-US" sz="2000" b="1" i="1" dirty="0"/>
              <a:t> </a:t>
            </a:r>
            <a:r>
              <a:rPr lang="en-US" sz="2000" b="1" i="1" dirty="0" err="1"/>
              <a:t>Eray</a:t>
            </a:r>
            <a:r>
              <a:rPr lang="tr-TR" sz="2000" b="1" i="1" dirty="0"/>
              <a:t> </a:t>
            </a:r>
            <a:r>
              <a:rPr lang="en-US" sz="2000" b="1" i="1" dirty="0">
                <a:hlinkClick r:id="rId5"/>
              </a:rPr>
              <a:t>d,</a:t>
            </a:r>
            <a:r>
              <a:rPr lang="en-US" sz="2000" b="1" i="1" dirty="0"/>
              <a:t> </a:t>
            </a:r>
            <a:r>
              <a:rPr lang="en-US" sz="2000" b="1" i="1" dirty="0" err="1"/>
              <a:t>Erdinc</a:t>
            </a:r>
            <a:r>
              <a:rPr lang="en-US" sz="2000" b="1" i="1" dirty="0"/>
              <a:t> Yavuz </a:t>
            </a:r>
            <a:r>
              <a:rPr lang="en-US" sz="2000" b="1" i="1" dirty="0" err="1">
                <a:hlinkClick r:id="rId6"/>
              </a:rPr>
              <a:t>e</a:t>
            </a:r>
            <a:r>
              <a:rPr lang="en-US" sz="2000" b="1" dirty="0" err="1">
                <a:hlinkClick r:id="rId6"/>
              </a:rPr>
              <a:t>,</a:t>
            </a:r>
            <a:r>
              <a:rPr lang="en-US" sz="2000" b="1" i="1" dirty="0" err="1">
                <a:hlinkClick r:id="rId7"/>
              </a:rPr>
              <a:t>f</a:t>
            </a:r>
            <a:r>
              <a:rPr lang="en-US" sz="2000" b="1" i="1" dirty="0">
                <a:hlinkClick r:id="rId6"/>
              </a:rPr>
              <a:t>, </a:t>
            </a:r>
            <a:r>
              <a:rPr lang="en-US" sz="2000" b="1" i="1" dirty="0"/>
              <a:t>Mustafa </a:t>
            </a:r>
            <a:r>
              <a:rPr lang="en-US" sz="2000" b="1" i="1" dirty="0" err="1"/>
              <a:t>Kursat</a:t>
            </a:r>
            <a:r>
              <a:rPr lang="en-US" sz="2000" b="1" i="1" dirty="0"/>
              <a:t> </a:t>
            </a:r>
            <a:r>
              <a:rPr lang="en-US" sz="2000" b="1" i="1" dirty="0" err="1"/>
              <a:t>Sahin</a:t>
            </a:r>
            <a:r>
              <a:rPr lang="tr-TR" sz="2000" b="1" i="1" dirty="0"/>
              <a:t> </a:t>
            </a:r>
            <a:r>
              <a:rPr lang="en-US" sz="2000" b="1" i="1" dirty="0">
                <a:hlinkClick r:id="rId8"/>
              </a:rPr>
              <a:t>g, </a:t>
            </a:r>
            <a:r>
              <a:rPr lang="en-US" sz="2000" b="1" i="1" dirty="0" err="1"/>
              <a:t>Engin</a:t>
            </a:r>
            <a:r>
              <a:rPr lang="en-US" sz="2000" b="1" i="1" dirty="0"/>
              <a:t> </a:t>
            </a:r>
            <a:r>
              <a:rPr lang="en-US" sz="2000" b="1" i="1" dirty="0" err="1"/>
              <a:t>Burak</a:t>
            </a:r>
            <a:r>
              <a:rPr lang="en-US" sz="2000" b="1" i="1" dirty="0"/>
              <a:t> </a:t>
            </a:r>
            <a:r>
              <a:rPr lang="en-US" sz="2000" b="1" i="1" dirty="0" err="1"/>
              <a:t>Selcuk</a:t>
            </a:r>
            <a:r>
              <a:rPr lang="tr-TR" sz="2000" b="1" i="1" dirty="0"/>
              <a:t> </a:t>
            </a:r>
            <a:r>
              <a:rPr lang="en-US" sz="2000" b="1" i="1" dirty="0">
                <a:hlinkClick r:id="rId9"/>
              </a:rPr>
              <a:t>h,</a:t>
            </a:r>
            <a:r>
              <a:rPr lang="tr-TR" sz="2000" b="1" i="1" dirty="0"/>
              <a:t/>
            </a:r>
            <a:br>
              <a:rPr lang="tr-TR" sz="2000" b="1" i="1" dirty="0"/>
            </a:br>
            <a:r>
              <a:rPr lang="en-US" sz="2000" b="1" i="1" dirty="0" err="1"/>
              <a:t>Dursun</a:t>
            </a:r>
            <a:r>
              <a:rPr lang="en-US" sz="2000" b="1" i="1" dirty="0"/>
              <a:t> </a:t>
            </a:r>
            <a:r>
              <a:rPr lang="en-US" sz="2000" b="1" i="1" dirty="0" err="1"/>
              <a:t>Cadirci</a:t>
            </a:r>
            <a:r>
              <a:rPr lang="tr-TR" sz="2000" b="1" i="1" dirty="0"/>
              <a:t> </a:t>
            </a:r>
            <a:r>
              <a:rPr lang="en-US" sz="2000" b="1" i="1" dirty="0" err="1">
                <a:hlinkClick r:id="rId10"/>
              </a:rPr>
              <a:t>i</a:t>
            </a:r>
            <a:r>
              <a:rPr lang="en-US" sz="2000" b="1" i="1" dirty="0">
                <a:hlinkClick r:id="rId10"/>
              </a:rPr>
              <a:t>, </a:t>
            </a:r>
            <a:r>
              <a:rPr lang="en-US" sz="2000" b="1" i="1" dirty="0" err="1"/>
              <a:t>Mahcube</a:t>
            </a:r>
            <a:r>
              <a:rPr lang="en-US" sz="2000" b="1" i="1" dirty="0"/>
              <a:t> </a:t>
            </a:r>
            <a:r>
              <a:rPr lang="en-US" sz="2000" b="1" i="1" dirty="0" err="1"/>
              <a:t>Cubukcu</a:t>
            </a:r>
            <a:r>
              <a:rPr lang="tr-TR" sz="2000" b="1" i="1" dirty="0"/>
              <a:t> </a:t>
            </a:r>
            <a:r>
              <a:rPr lang="en-US" sz="2000" b="1" i="1" dirty="0">
                <a:hlinkClick r:id="rId7"/>
              </a:rPr>
              <a:t>f</a:t>
            </a:r>
            <a:r>
              <a:rPr lang="tr-TR" sz="2000" dirty="0"/>
              <a:t/>
            </a:r>
            <a:br>
              <a:rPr lang="tr-TR" sz="2000" dirty="0"/>
            </a:br>
            <a:r>
              <a:rPr lang="tr-TR" sz="1800" dirty="0"/>
              <a:t/>
            </a:r>
            <a:br>
              <a:rPr lang="tr-TR" sz="1800" dirty="0"/>
            </a:br>
            <a:endParaRPr lang="tr-TR" sz="1800" dirty="0"/>
          </a:p>
        </p:txBody>
      </p:sp>
      <p:sp>
        <p:nvSpPr>
          <p:cNvPr id="5" name="Metin Yer Tutucusu 4">
            <a:extLst>
              <a:ext uri="{FF2B5EF4-FFF2-40B4-BE49-F238E27FC236}">
                <a16:creationId xmlns:a16="http://schemas.microsoft.com/office/drawing/2014/main" xmlns="" id="{F86BD9FD-AC75-4094-B4DF-C43440326BD7}"/>
              </a:ext>
            </a:extLst>
          </p:cNvPr>
          <p:cNvSpPr>
            <a:spLocks noGrp="1"/>
          </p:cNvSpPr>
          <p:nvPr>
            <p:ph type="body" idx="1"/>
          </p:nvPr>
        </p:nvSpPr>
        <p:spPr>
          <a:xfrm>
            <a:off x="831850" y="3755254"/>
            <a:ext cx="10515600" cy="2334396"/>
          </a:xfrm>
        </p:spPr>
        <p:txBody>
          <a:bodyPr>
            <a:normAutofit fontScale="47500" lnSpcReduction="20000"/>
          </a:bodyPr>
          <a:lstStyle/>
          <a:p>
            <a:r>
              <a:rPr lang="en-US" dirty="0"/>
              <a:t>a </a:t>
            </a:r>
            <a:r>
              <a:rPr lang="en-US" i="1" dirty="0"/>
              <a:t>Department of Family Medicine, Faculty of Medicine, Karadeniz Technical University, Trabzon, Turkey</a:t>
            </a:r>
            <a:endParaRPr lang="tr-TR" dirty="0"/>
          </a:p>
          <a:p>
            <a:r>
              <a:rPr lang="en-US" dirty="0"/>
              <a:t>b </a:t>
            </a:r>
            <a:r>
              <a:rPr lang="en-US" i="1" dirty="0"/>
              <a:t>Department of Family Medicine, Faculty of Medicine, </a:t>
            </a:r>
            <a:r>
              <a:rPr lang="tr-TR" i="1" dirty="0"/>
              <a:t>İ</a:t>
            </a:r>
            <a:r>
              <a:rPr lang="en-US" i="1" dirty="0" err="1"/>
              <a:t>stanbul</a:t>
            </a:r>
            <a:r>
              <a:rPr lang="en-US" i="1" dirty="0"/>
              <a:t> </a:t>
            </a:r>
            <a:r>
              <a:rPr lang="en-US" i="1" dirty="0" err="1"/>
              <a:t>Medeniyet</a:t>
            </a:r>
            <a:r>
              <a:rPr lang="en-US" i="1" dirty="0"/>
              <a:t> University, </a:t>
            </a:r>
            <a:r>
              <a:rPr lang="en-US" i="1" dirty="0" err="1"/>
              <a:t>Göztepe</a:t>
            </a:r>
            <a:r>
              <a:rPr lang="en-US" i="1" dirty="0"/>
              <a:t> Education and Research Hospital, </a:t>
            </a:r>
            <a:r>
              <a:rPr lang="en-US" i="1" dirty="0" err="1"/>
              <a:t>I˙stanbul</a:t>
            </a:r>
            <a:r>
              <a:rPr lang="en-US" i="1" dirty="0"/>
              <a:t>, Turkey</a:t>
            </a:r>
            <a:endParaRPr lang="tr-TR" dirty="0"/>
          </a:p>
          <a:p>
            <a:r>
              <a:rPr lang="en-US" dirty="0"/>
              <a:t>c </a:t>
            </a:r>
            <a:r>
              <a:rPr lang="en-US" i="1" dirty="0" err="1"/>
              <a:t>Narlıdere</a:t>
            </a:r>
            <a:r>
              <a:rPr lang="en-US" i="1" dirty="0"/>
              <a:t> Nursing Home, Elderly Care and Rehabilitation Center, </a:t>
            </a:r>
            <a:r>
              <a:rPr lang="tr-TR" i="1" dirty="0"/>
              <a:t>İ</a:t>
            </a:r>
            <a:r>
              <a:rPr lang="en-US" i="1" dirty="0" err="1"/>
              <a:t>zmir</a:t>
            </a:r>
            <a:r>
              <a:rPr lang="en-US" i="1" dirty="0"/>
              <a:t>, Turkey</a:t>
            </a:r>
            <a:endParaRPr lang="tr-TR" dirty="0"/>
          </a:p>
          <a:p>
            <a:r>
              <a:rPr lang="en-US" dirty="0"/>
              <a:t>d </a:t>
            </a:r>
            <a:r>
              <a:rPr lang="en-US" i="1" dirty="0"/>
              <a:t>Department of Family Medicine, Atatürk Education and Research Hospital, Ankara, Turkey</a:t>
            </a:r>
            <a:endParaRPr lang="tr-TR" dirty="0"/>
          </a:p>
          <a:p>
            <a:r>
              <a:rPr lang="en-US" dirty="0"/>
              <a:t>e </a:t>
            </a:r>
            <a:r>
              <a:rPr lang="en-US" i="1" dirty="0" err="1"/>
              <a:t>Rize</a:t>
            </a:r>
            <a:r>
              <a:rPr lang="en-US" i="1" dirty="0"/>
              <a:t> No. 1 Family Health Center, </a:t>
            </a:r>
            <a:r>
              <a:rPr lang="en-US" i="1" dirty="0" err="1"/>
              <a:t>Rize</a:t>
            </a:r>
            <a:r>
              <a:rPr lang="en-US" i="1" dirty="0"/>
              <a:t>, Turkey</a:t>
            </a:r>
            <a:endParaRPr lang="tr-TR" dirty="0"/>
          </a:p>
          <a:p>
            <a:r>
              <a:rPr lang="en-US" dirty="0"/>
              <a:t>f </a:t>
            </a:r>
            <a:r>
              <a:rPr lang="en-US" i="1" dirty="0"/>
              <a:t>Department of Family Medicine, Samsun Education and Research Hospital, Samsun, Turkey</a:t>
            </a:r>
            <a:endParaRPr lang="tr-TR" dirty="0"/>
          </a:p>
          <a:p>
            <a:r>
              <a:rPr lang="en-US" dirty="0"/>
              <a:t>g </a:t>
            </a:r>
            <a:r>
              <a:rPr lang="en-US" i="1" dirty="0"/>
              <a:t>Department of Family Medicine, Faculty of Medicine, </a:t>
            </a:r>
            <a:r>
              <a:rPr lang="en-US" i="1" dirty="0" err="1"/>
              <a:t>Ondokuz</a:t>
            </a:r>
            <a:r>
              <a:rPr lang="en-US" i="1" dirty="0"/>
              <a:t> </a:t>
            </a:r>
            <a:r>
              <a:rPr lang="en-US" i="1" dirty="0" err="1"/>
              <a:t>Mayıs</a:t>
            </a:r>
            <a:r>
              <a:rPr lang="en-US" i="1" dirty="0"/>
              <a:t> University, Samsun, Turkey</a:t>
            </a:r>
            <a:endParaRPr lang="tr-TR" dirty="0"/>
          </a:p>
          <a:p>
            <a:r>
              <a:rPr lang="en-US" dirty="0"/>
              <a:t>h </a:t>
            </a:r>
            <a:r>
              <a:rPr lang="en-US" i="1" dirty="0"/>
              <a:t>Department of Family Medicine, Faculty of Medicine, Inonu University, Malatya, Turkey</a:t>
            </a:r>
            <a:endParaRPr lang="tr-TR" dirty="0"/>
          </a:p>
          <a:p>
            <a:r>
              <a:rPr lang="en-US" dirty="0" err="1"/>
              <a:t>i</a:t>
            </a:r>
            <a:r>
              <a:rPr lang="en-US" dirty="0"/>
              <a:t> </a:t>
            </a:r>
            <a:r>
              <a:rPr lang="en-US" i="1" dirty="0"/>
              <a:t>Department of Family Medicine, Faculty of Medicine, Harran University, </a:t>
            </a:r>
            <a:r>
              <a:rPr lang="en-US" i="1" dirty="0" err="1"/>
              <a:t>Sanlıurfa</a:t>
            </a:r>
            <a:r>
              <a:rPr lang="en-US" i="1" dirty="0"/>
              <a:t>, Turkey</a:t>
            </a:r>
            <a:endParaRPr lang="tr-TR" dirty="0"/>
          </a:p>
          <a:p>
            <a:endParaRPr lang="tr-TR" dirty="0"/>
          </a:p>
        </p:txBody>
      </p:sp>
      <p:pic>
        <p:nvPicPr>
          <p:cNvPr id="2" name="Resim 1">
            <a:extLst>
              <a:ext uri="{FF2B5EF4-FFF2-40B4-BE49-F238E27FC236}">
                <a16:creationId xmlns:a16="http://schemas.microsoft.com/office/drawing/2014/main" xmlns="" id="{11FB9402-F571-4D1A-A86B-EC99D0BE5EFF}"/>
              </a:ext>
            </a:extLst>
          </p:cNvPr>
          <p:cNvPicPr>
            <a:picLocks noChangeAspect="1"/>
          </p:cNvPicPr>
          <p:nvPr/>
        </p:nvPicPr>
        <p:blipFill>
          <a:blip r:embed="rId11"/>
          <a:stretch>
            <a:fillRect/>
          </a:stretch>
        </p:blipFill>
        <p:spPr>
          <a:xfrm>
            <a:off x="844551" y="386732"/>
            <a:ext cx="10438968" cy="1800225"/>
          </a:xfrm>
          <a:prstGeom prst="rect">
            <a:avLst/>
          </a:prstGeom>
        </p:spPr>
      </p:pic>
    </p:spTree>
    <p:extLst>
      <p:ext uri="{BB962C8B-B14F-4D97-AF65-F5344CB8AC3E}">
        <p14:creationId xmlns:p14="http://schemas.microsoft.com/office/powerpoint/2010/main" val="1671009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CC33BF76-64E9-4627-92B8-F6BAE4DC0D28}"/>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xmlns="" id="{9FE255E6-3F24-401A-859B-AD505819CD79}"/>
              </a:ext>
            </a:extLst>
          </p:cNvPr>
          <p:cNvSpPr>
            <a:spLocks noGrp="1"/>
          </p:cNvSpPr>
          <p:nvPr>
            <p:ph idx="1"/>
          </p:nvPr>
        </p:nvSpPr>
        <p:spPr/>
        <p:txBody>
          <a:bodyPr>
            <a:normAutofit/>
          </a:bodyPr>
          <a:lstStyle/>
          <a:p>
            <a:r>
              <a:rPr lang="tr-TR" dirty="0"/>
              <a:t>İnsülin tedavisi başladığını belirten grubun ortalama bilgi puanı, yapmayanlardan anlamlı derecede yüksekti.</a:t>
            </a:r>
          </a:p>
          <a:p>
            <a:r>
              <a:rPr lang="tr-TR" dirty="0"/>
              <a:t>Hekimlerin bilgisinin arttırılması, insülin başlama oranlarının arttırılmasına yönelik önemli bir müdahale olacaktır.</a:t>
            </a:r>
          </a:p>
          <a:p>
            <a:r>
              <a:rPr lang="tr-TR" dirty="0"/>
              <a:t>Çok değişkenli analizde insülin başlama durumunu etkileyen faktörleri araştırdığımızda “aile hekimliği uzmanı olmak” ve “tip 2 diyabet hastalarının yönetiminde sorumluluk almak” önemli olarak bulunmuştu.</a:t>
            </a:r>
          </a:p>
          <a:p>
            <a:r>
              <a:rPr lang="tr-TR" dirty="0"/>
              <a:t>Bu sonuçlar, engellerin aşılması için uzmanlık eğitiminin ve klinik deneyimin önemini vurgulamaktadır.</a:t>
            </a:r>
          </a:p>
        </p:txBody>
      </p:sp>
    </p:spTree>
    <p:extLst>
      <p:ext uri="{BB962C8B-B14F-4D97-AF65-F5344CB8AC3E}">
        <p14:creationId xmlns:p14="http://schemas.microsoft.com/office/powerpoint/2010/main" val="2870129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A582A56-2F93-41AC-9193-E0E53A767EE3}"/>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xmlns="" id="{91D6AD20-A38B-4CC7-B3D4-943B4A33740A}"/>
              </a:ext>
            </a:extLst>
          </p:cNvPr>
          <p:cNvSpPr>
            <a:spLocks noGrp="1"/>
          </p:cNvSpPr>
          <p:nvPr>
            <p:ph idx="1"/>
          </p:nvPr>
        </p:nvSpPr>
        <p:spPr/>
        <p:txBody>
          <a:bodyPr>
            <a:normAutofit fontScale="92500" lnSpcReduction="20000"/>
          </a:bodyPr>
          <a:lstStyle/>
          <a:p>
            <a:r>
              <a:rPr lang="tr-TR" dirty="0"/>
              <a:t>Çalışmamız doktorların görüşlerini sorguladı.</a:t>
            </a:r>
          </a:p>
          <a:p>
            <a:r>
              <a:rPr lang="tr-TR" dirty="0"/>
              <a:t> Hastaların ve hemşirelerin insülin tedavisine başlama konusundaki algılarını araştıran daha fazla araştırmaya ihtiyaç vardır.</a:t>
            </a:r>
          </a:p>
          <a:p>
            <a:r>
              <a:rPr lang="tr-TR" dirty="0"/>
              <a:t>Kısıtlılıklardan biri bilgi düzeyini, onaylanmamış bir ankete dayanarak  değerlendirmemizdir.</a:t>
            </a:r>
          </a:p>
          <a:p>
            <a:r>
              <a:rPr lang="tr-TR" dirty="0"/>
              <a:t>Araştırmanın bir diğer kısıtlılığı da, sorularımızı kapalı uçlu çoktan seçmeli sorular olarak tasarlamamızdı.</a:t>
            </a:r>
          </a:p>
          <a:p>
            <a:r>
              <a:rPr lang="tr-TR" dirty="0"/>
              <a:t>Her ne kadar soruları cevaplarken doktorlar için kendilerini rahat ve özgür hissedecekleri  bir atmosfer tasarlamış olsak ve “diğerleri” olarak bir seçim yapabilmelerini sağlasak da, nitel bir araştırma daha geniş bir engeller listesi ortaya koyabilirdi</a:t>
            </a:r>
          </a:p>
          <a:p>
            <a:r>
              <a:rPr lang="tr-TR" dirty="0"/>
              <a:t>Başka bir sınırlama olarak, doktorların yalnızca bir engel belirlemesine izin verdik. </a:t>
            </a:r>
          </a:p>
          <a:p>
            <a:r>
              <a:rPr lang="tr-TR" dirty="0"/>
              <a:t>Ayrıca insüline başlayıp başlamadıklarına bakmak için hekimlerin tıbbi kayıtlarını kontrol etmek daha iyi bir fikir olabilir.</a:t>
            </a:r>
          </a:p>
          <a:p>
            <a:endParaRPr lang="tr-TR" dirty="0"/>
          </a:p>
        </p:txBody>
      </p:sp>
    </p:spTree>
    <p:extLst>
      <p:ext uri="{BB962C8B-B14F-4D97-AF65-F5344CB8AC3E}">
        <p14:creationId xmlns:p14="http://schemas.microsoft.com/office/powerpoint/2010/main" val="848385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8E7CE782-96D7-4281-9300-461C545D93E0}"/>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xmlns="" id="{AC8F8BB5-1143-4A14-9CBD-0999D1AE75E1}"/>
              </a:ext>
            </a:extLst>
          </p:cNvPr>
          <p:cNvSpPr>
            <a:spLocks noGrp="1"/>
          </p:cNvSpPr>
          <p:nvPr>
            <p:ph idx="1"/>
          </p:nvPr>
        </p:nvSpPr>
        <p:spPr/>
        <p:txBody>
          <a:bodyPr>
            <a:normAutofit/>
          </a:bodyPr>
          <a:lstStyle/>
          <a:p>
            <a:r>
              <a:rPr lang="tr-TR" dirty="0"/>
              <a:t>Çok merkezli çalışmamız, hekimlerin önündeki engelleri sorgulamada ülke profili veren literatürde özgün bir çalışmadır. </a:t>
            </a:r>
          </a:p>
          <a:p>
            <a:r>
              <a:rPr lang="tr-TR" dirty="0"/>
              <a:t>Ayrıca araştırmamız, Türkiye'de insülin tedavisi başlanmasının önündeki engeller hakkındaki ilk çalışmadır.</a:t>
            </a:r>
          </a:p>
          <a:p>
            <a:r>
              <a:rPr lang="tr-TR" dirty="0"/>
              <a:t>Literatürdeki çalışmalar daha küçük örneklem hacimleri olan nitel çalışmalardır.</a:t>
            </a:r>
          </a:p>
        </p:txBody>
      </p:sp>
    </p:spTree>
    <p:extLst>
      <p:ext uri="{BB962C8B-B14F-4D97-AF65-F5344CB8AC3E}">
        <p14:creationId xmlns:p14="http://schemas.microsoft.com/office/powerpoint/2010/main" val="4160710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0CBA8E59-9D38-458C-9E98-B674BCB41EFB}"/>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xmlns="" id="{49E14806-3C41-48EE-8C24-D4A925B64C7F}"/>
              </a:ext>
            </a:extLst>
          </p:cNvPr>
          <p:cNvSpPr>
            <a:spLocks noGrp="1"/>
          </p:cNvSpPr>
          <p:nvPr>
            <p:ph idx="1"/>
          </p:nvPr>
        </p:nvSpPr>
        <p:spPr/>
        <p:txBody>
          <a:bodyPr>
            <a:normAutofit/>
          </a:bodyPr>
          <a:lstStyle/>
          <a:p>
            <a:r>
              <a:rPr lang="tr-TR" dirty="0"/>
              <a:t>Sonuç olarak, Türkiye'de birinci basamak hekimleri için insülin başlama durumu yetersizdir.</a:t>
            </a:r>
          </a:p>
          <a:p>
            <a:r>
              <a:rPr lang="tr-TR" dirty="0"/>
              <a:t>Bu tedaviye başlamadaki engellerin önemli bir kısmı doktorlardan kaynaklanmaktadır. </a:t>
            </a:r>
          </a:p>
          <a:p>
            <a:r>
              <a:rPr lang="tr-TR" dirty="0"/>
              <a:t>Doktorlar diyabetik hastalarını izlemeye isteklidir ancak bilgi eksikliği ve klinik deneyim eksiklikleri olduğunu belirtmişlerdir.</a:t>
            </a:r>
          </a:p>
        </p:txBody>
      </p:sp>
    </p:spTree>
    <p:extLst>
      <p:ext uri="{BB962C8B-B14F-4D97-AF65-F5344CB8AC3E}">
        <p14:creationId xmlns:p14="http://schemas.microsoft.com/office/powerpoint/2010/main" val="531065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2DDDDBBC-0660-4D04-8B63-899EB23FF8B7}"/>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xmlns="" id="{5422F384-AFE1-4D49-91FF-7EC395DF04B5}"/>
              </a:ext>
            </a:extLst>
          </p:cNvPr>
          <p:cNvSpPr>
            <a:spLocks noGrp="1"/>
          </p:cNvSpPr>
          <p:nvPr>
            <p:ph idx="1"/>
          </p:nvPr>
        </p:nvSpPr>
        <p:spPr/>
        <p:txBody>
          <a:bodyPr/>
          <a:lstStyle/>
          <a:p>
            <a:r>
              <a:rPr lang="tr-TR" dirty="0"/>
              <a:t>Birinci basamak hekimlerinin insülin başlatılması konusundaki bilgilerini artırmaya odaklanmaya devam etmek için sürekli tıp eğitimi programları düzenlenmelidir.</a:t>
            </a:r>
          </a:p>
          <a:p>
            <a:r>
              <a:rPr lang="tr-TR" dirty="0"/>
              <a:t>Hastaların ve sağlık hizmeti ekiplerinin eğitiminde  değişiklikler yapılması gerekmektedir.</a:t>
            </a:r>
          </a:p>
          <a:p>
            <a:r>
              <a:rPr lang="tr-TR" dirty="0"/>
              <a:t>Doktorların klinik deneyimlerini ve hastaların bilgi seviyelerini arttırmaya yönelik müdahaleler engelleri önemli ölçüde aşabilir</a:t>
            </a:r>
          </a:p>
        </p:txBody>
      </p:sp>
    </p:spTree>
    <p:extLst>
      <p:ext uri="{BB962C8B-B14F-4D97-AF65-F5344CB8AC3E}">
        <p14:creationId xmlns:p14="http://schemas.microsoft.com/office/powerpoint/2010/main" val="750451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7E94D847-3F35-4ED9-A225-89B5CF05E01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718E45F9-A797-4773-9CF3-B74E18EC26F3}"/>
              </a:ext>
            </a:extLst>
          </p:cNvPr>
          <p:cNvSpPr>
            <a:spLocks noGrp="1"/>
          </p:cNvSpPr>
          <p:nvPr>
            <p:ph idx="1"/>
          </p:nvPr>
        </p:nvSpPr>
        <p:spPr/>
        <p:txBody>
          <a:bodyPr/>
          <a:lstStyle/>
          <a:p>
            <a:pPr algn="r"/>
            <a:endParaRPr lang="tr-TR" dirty="0"/>
          </a:p>
          <a:p>
            <a:pPr algn="r"/>
            <a:endParaRPr lang="tr-TR" dirty="0"/>
          </a:p>
          <a:p>
            <a:pPr algn="r"/>
            <a:endParaRPr lang="tr-TR" dirty="0"/>
          </a:p>
          <a:p>
            <a:pPr algn="r"/>
            <a:endParaRPr lang="tr-TR" dirty="0"/>
          </a:p>
          <a:p>
            <a:pPr algn="r"/>
            <a:endParaRPr lang="tr-TR" dirty="0"/>
          </a:p>
          <a:p>
            <a:pPr algn="r"/>
            <a:endParaRPr lang="tr-TR" dirty="0"/>
          </a:p>
          <a:p>
            <a:pPr algn="r"/>
            <a:r>
              <a:rPr lang="tr-TR" sz="3200">
                <a:latin typeface="Brush Script MT" panose="03060802040406070304" pitchFamily="66" charset="0"/>
              </a:rPr>
              <a:t>Teşekkürler….</a:t>
            </a:r>
            <a:endParaRPr lang="tr-TR" sz="3200" dirty="0">
              <a:latin typeface="Brush Script MT" panose="03060802040406070304" pitchFamily="66" charset="0"/>
            </a:endParaRPr>
          </a:p>
        </p:txBody>
      </p:sp>
    </p:spTree>
    <p:extLst>
      <p:ext uri="{BB962C8B-B14F-4D97-AF65-F5344CB8AC3E}">
        <p14:creationId xmlns:p14="http://schemas.microsoft.com/office/powerpoint/2010/main" val="1687853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xmlns="" id="{ECD04BD0-55E7-422E-BC43-6A66A1B445D4}"/>
              </a:ext>
            </a:extLst>
          </p:cNvPr>
          <p:cNvSpPr>
            <a:spLocks noGrp="1"/>
          </p:cNvSpPr>
          <p:nvPr>
            <p:ph type="title"/>
          </p:nvPr>
        </p:nvSpPr>
        <p:spPr/>
        <p:txBody>
          <a:bodyPr/>
          <a:lstStyle/>
          <a:p>
            <a:r>
              <a:rPr lang="tr-TR" dirty="0"/>
              <a:t>GİRİŞ</a:t>
            </a:r>
          </a:p>
        </p:txBody>
      </p:sp>
      <p:sp>
        <p:nvSpPr>
          <p:cNvPr id="5" name="İçerik Yer Tutucusu 4">
            <a:extLst>
              <a:ext uri="{FF2B5EF4-FFF2-40B4-BE49-F238E27FC236}">
                <a16:creationId xmlns:a16="http://schemas.microsoft.com/office/drawing/2014/main" xmlns="" id="{1C30F63C-7A7D-47E4-BD3E-132D1DECE164}"/>
              </a:ext>
            </a:extLst>
          </p:cNvPr>
          <p:cNvSpPr>
            <a:spLocks noGrp="1"/>
          </p:cNvSpPr>
          <p:nvPr>
            <p:ph idx="1"/>
          </p:nvPr>
        </p:nvSpPr>
        <p:spPr/>
        <p:txBody>
          <a:bodyPr>
            <a:normAutofit/>
          </a:bodyPr>
          <a:lstStyle/>
          <a:p>
            <a:r>
              <a:rPr lang="tr-TR" dirty="0" err="1"/>
              <a:t>Diabetes</a:t>
            </a:r>
            <a:r>
              <a:rPr lang="tr-TR" dirty="0"/>
              <a:t> </a:t>
            </a:r>
            <a:r>
              <a:rPr lang="tr-TR" dirty="0" err="1"/>
              <a:t>mellitus</a:t>
            </a:r>
            <a:r>
              <a:rPr lang="tr-TR" dirty="0"/>
              <a:t>, tüm dünyada yaygın bir kronik hastalıktır ve büyük bir halk sağlığı problemidir.</a:t>
            </a:r>
          </a:p>
          <a:p>
            <a:r>
              <a:rPr lang="tr-TR" dirty="0"/>
              <a:t>Özellikle gelişmekte olan ülkelerde diyabet </a:t>
            </a:r>
            <a:r>
              <a:rPr lang="tr-TR" dirty="0" err="1"/>
              <a:t>prevalansı</a:t>
            </a:r>
            <a:r>
              <a:rPr lang="tr-TR" dirty="0"/>
              <a:t> artmaktadır.</a:t>
            </a:r>
          </a:p>
          <a:p>
            <a:r>
              <a:rPr lang="tr-TR" dirty="0"/>
              <a:t>Dünya genelinde, bu </a:t>
            </a:r>
            <a:r>
              <a:rPr lang="tr-TR" dirty="0" err="1"/>
              <a:t>prevalans</a:t>
            </a:r>
            <a:r>
              <a:rPr lang="tr-TR" dirty="0"/>
              <a:t> 1980 ve 2014 yılları arasındaki dönemde% 4,5'ten% 8,5'e yükselmiştir [1].</a:t>
            </a:r>
          </a:p>
          <a:p>
            <a:r>
              <a:rPr lang="tr-TR" dirty="0"/>
              <a:t>Türkiye'de yapılan ülke çapındaki çalışmalara göre, diyabet </a:t>
            </a:r>
            <a:r>
              <a:rPr lang="tr-TR" dirty="0" err="1"/>
              <a:t>prevalansı</a:t>
            </a:r>
            <a:r>
              <a:rPr lang="tr-TR" dirty="0"/>
              <a:t>, 1998'den 2010'a kadar 12 yıllık dönemde iki kat artarak% 13,7'ye yükselmiştir.</a:t>
            </a:r>
          </a:p>
          <a:p>
            <a:r>
              <a:rPr lang="tr-TR" dirty="0"/>
              <a:t>2010 yılı verileri, hastaların% 45.7'sinde yetersiz </a:t>
            </a:r>
            <a:r>
              <a:rPr lang="tr-TR" dirty="0" err="1"/>
              <a:t>glisemik</a:t>
            </a:r>
            <a:r>
              <a:rPr lang="tr-TR" dirty="0"/>
              <a:t> kontrol (HbA1C&gt;% 6.5) göstermektedir.</a:t>
            </a:r>
          </a:p>
        </p:txBody>
      </p:sp>
      <p:sp>
        <p:nvSpPr>
          <p:cNvPr id="6" name="Alt Bilgi Yer Tutucusu 5">
            <a:extLst>
              <a:ext uri="{FF2B5EF4-FFF2-40B4-BE49-F238E27FC236}">
                <a16:creationId xmlns:a16="http://schemas.microsoft.com/office/drawing/2014/main" xmlns="" id="{7B46739C-956F-440C-BF51-D727AFE9BC66}"/>
              </a:ext>
            </a:extLst>
          </p:cNvPr>
          <p:cNvSpPr>
            <a:spLocks noGrp="1"/>
          </p:cNvSpPr>
          <p:nvPr>
            <p:ph type="ftr" sz="quarter" idx="11"/>
          </p:nvPr>
        </p:nvSpPr>
        <p:spPr>
          <a:xfrm>
            <a:off x="838200" y="6356350"/>
            <a:ext cx="10515600" cy="365125"/>
          </a:xfrm>
        </p:spPr>
        <p:txBody>
          <a:bodyPr/>
          <a:lstStyle/>
          <a:p>
            <a:r>
              <a:rPr lang="en-US" dirty="0"/>
              <a:t>[1]	G. </a:t>
            </a:r>
            <a:r>
              <a:rPr lang="en-US" dirty="0" err="1"/>
              <a:t>Roglic</a:t>
            </a:r>
            <a:r>
              <a:rPr lang="en-US" dirty="0"/>
              <a:t>, World Health Organization: Global Report on Diabetes, World Health Organization, Geneva, Switzerland, 2016.</a:t>
            </a:r>
            <a:endParaRPr lang="tr-TR" dirty="0"/>
          </a:p>
        </p:txBody>
      </p:sp>
    </p:spTree>
    <p:extLst>
      <p:ext uri="{BB962C8B-B14F-4D97-AF65-F5344CB8AC3E}">
        <p14:creationId xmlns:p14="http://schemas.microsoft.com/office/powerpoint/2010/main" val="3871080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2B39C8B7-2440-405A-9B58-1E99731ADAD7}"/>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xmlns="" id="{F3500020-EF44-40C2-B3DC-7D70D463240F}"/>
              </a:ext>
            </a:extLst>
          </p:cNvPr>
          <p:cNvSpPr>
            <a:spLocks noGrp="1"/>
          </p:cNvSpPr>
          <p:nvPr>
            <p:ph idx="1"/>
          </p:nvPr>
        </p:nvSpPr>
        <p:spPr/>
        <p:txBody>
          <a:bodyPr>
            <a:normAutofit/>
          </a:bodyPr>
          <a:lstStyle/>
          <a:p>
            <a:r>
              <a:rPr lang="tr-TR" dirty="0"/>
              <a:t>İnsülin tedavisi, </a:t>
            </a:r>
            <a:r>
              <a:rPr lang="tr-TR" dirty="0" err="1"/>
              <a:t>glisemik</a:t>
            </a:r>
            <a:r>
              <a:rPr lang="tr-TR" dirty="0"/>
              <a:t> kontrolün sağlanmasında önemli rol oynar.</a:t>
            </a:r>
          </a:p>
          <a:p>
            <a:r>
              <a:rPr lang="tr-TR" dirty="0"/>
              <a:t>Belirgin göstergelere rağmen insülin tedavisine başlamadaki gecikme hastalık nedeniyle </a:t>
            </a:r>
            <a:r>
              <a:rPr lang="tr-TR" dirty="0" err="1"/>
              <a:t>morbidite</a:t>
            </a:r>
            <a:r>
              <a:rPr lang="tr-TR" dirty="0"/>
              <a:t> ve mortalite oranlarını arttıracaktır [2,3].</a:t>
            </a:r>
          </a:p>
          <a:p>
            <a:r>
              <a:rPr lang="tr-TR" dirty="0"/>
              <a:t>Türkiye'de birinci basamak sağlık kuruluşlarında çalışan üç farklı hekim kategorisi vardır. Aile hekimliği uzmanları (AHU), pratisyen aile hekimleri (PAH) ve diğer uzmanlar (DU)</a:t>
            </a:r>
          </a:p>
          <a:p>
            <a:r>
              <a:rPr lang="tr-TR" dirty="0"/>
              <a:t>Bunların sadece% 5,4’ü </a:t>
            </a:r>
            <a:r>
              <a:rPr lang="tr-TR" dirty="0" err="1"/>
              <a:t>AHU’dur</a:t>
            </a:r>
            <a:r>
              <a:rPr lang="tr-TR" dirty="0"/>
              <a:t>.</a:t>
            </a:r>
          </a:p>
          <a:p>
            <a:endParaRPr lang="tr-TR" dirty="0"/>
          </a:p>
        </p:txBody>
      </p:sp>
      <p:sp>
        <p:nvSpPr>
          <p:cNvPr id="4" name="Alt Bilgi Yer Tutucusu 3">
            <a:extLst>
              <a:ext uri="{FF2B5EF4-FFF2-40B4-BE49-F238E27FC236}">
                <a16:creationId xmlns:a16="http://schemas.microsoft.com/office/drawing/2014/main" xmlns="" id="{9603C799-23C1-45A1-8A42-BF46A3AEA3B4}"/>
              </a:ext>
            </a:extLst>
          </p:cNvPr>
          <p:cNvSpPr>
            <a:spLocks noGrp="1"/>
          </p:cNvSpPr>
          <p:nvPr>
            <p:ph type="ftr" sz="quarter" idx="11"/>
          </p:nvPr>
        </p:nvSpPr>
        <p:spPr>
          <a:xfrm>
            <a:off x="838200" y="5921406"/>
            <a:ext cx="10515600" cy="800069"/>
          </a:xfrm>
        </p:spPr>
        <p:txBody>
          <a:bodyPr/>
          <a:lstStyle/>
          <a:p>
            <a:r>
              <a:rPr lang="tr-TR" dirty="0"/>
              <a:t>   [2]	I. Satman, B. </a:t>
            </a:r>
            <a:r>
              <a:rPr lang="tr-TR" dirty="0" err="1"/>
              <a:t>Omer</a:t>
            </a:r>
            <a:r>
              <a:rPr lang="tr-TR" dirty="0"/>
              <a:t>, Y. </a:t>
            </a:r>
            <a:r>
              <a:rPr lang="tr-TR" dirty="0" err="1"/>
              <a:t>Tutuncu</a:t>
            </a:r>
            <a:r>
              <a:rPr lang="tr-TR" dirty="0"/>
              <a:t>, S. </a:t>
            </a:r>
            <a:r>
              <a:rPr lang="tr-TR" dirty="0" err="1"/>
              <a:t>Kalaca</a:t>
            </a:r>
            <a:r>
              <a:rPr lang="tr-TR" dirty="0"/>
              <a:t>, S. Gedik, N. </a:t>
            </a:r>
            <a:r>
              <a:rPr lang="tr-TR" dirty="0" err="1"/>
              <a:t>Dinccag</a:t>
            </a:r>
            <a:r>
              <a:rPr lang="tr-TR" dirty="0"/>
              <a:t>, K. </a:t>
            </a:r>
            <a:r>
              <a:rPr lang="tr-TR" dirty="0" err="1"/>
              <a:t>Karsidag</a:t>
            </a:r>
            <a:r>
              <a:rPr lang="tr-TR" dirty="0"/>
              <a:t>, T. </a:t>
            </a:r>
            <a:r>
              <a:rPr lang="tr-TR" dirty="0" err="1"/>
              <a:t>Yilmaz</a:t>
            </a:r>
            <a:r>
              <a:rPr lang="tr-TR" dirty="0"/>
              <a:t>, S. </a:t>
            </a:r>
            <a:r>
              <a:rPr lang="tr-TR" dirty="0" err="1"/>
              <a:t>Genc</a:t>
            </a:r>
            <a:r>
              <a:rPr lang="tr-TR" dirty="0"/>
              <a:t>, A. Telci, </a:t>
            </a:r>
            <a:r>
              <a:rPr lang="tr-TR" dirty="0" err="1"/>
              <a:t>Diabetes</a:t>
            </a:r>
            <a:r>
              <a:rPr lang="tr-TR" dirty="0"/>
              <a:t> </a:t>
            </a:r>
            <a:r>
              <a:rPr lang="tr-TR" dirty="0" err="1"/>
              <a:t>epidemic</a:t>
            </a:r>
            <a:r>
              <a:rPr lang="tr-TR" dirty="0"/>
              <a:t> in </a:t>
            </a:r>
            <a:r>
              <a:rPr lang="tr-TR" dirty="0" err="1"/>
              <a:t>Turkey</a:t>
            </a:r>
            <a:r>
              <a:rPr lang="tr-TR" dirty="0"/>
              <a:t>: </a:t>
            </a:r>
            <a:r>
              <a:rPr lang="tr-TR" dirty="0" err="1"/>
              <a:t>results</a:t>
            </a:r>
            <a:r>
              <a:rPr lang="tr-TR" dirty="0"/>
              <a:t> of the </a:t>
            </a:r>
            <a:r>
              <a:rPr lang="tr-TR" dirty="0" err="1"/>
              <a:t>second</a:t>
            </a:r>
            <a:r>
              <a:rPr lang="tr-TR" dirty="0"/>
              <a:t> </a:t>
            </a:r>
            <a:r>
              <a:rPr lang="tr-TR" dirty="0" err="1"/>
              <a:t>population-based</a:t>
            </a:r>
            <a:r>
              <a:rPr lang="tr-TR" dirty="0"/>
              <a:t> </a:t>
            </a:r>
            <a:r>
              <a:rPr lang="tr-TR" dirty="0" err="1"/>
              <a:t>survey</a:t>
            </a:r>
            <a:r>
              <a:rPr lang="tr-TR" dirty="0"/>
              <a:t> of </a:t>
            </a:r>
            <a:r>
              <a:rPr lang="tr-TR" dirty="0" err="1"/>
              <a:t>diabetes</a:t>
            </a:r>
            <a:r>
              <a:rPr lang="tr-TR" dirty="0"/>
              <a:t> and risk </a:t>
            </a:r>
            <a:r>
              <a:rPr lang="tr-TR" dirty="0" err="1"/>
              <a:t>characteristics</a:t>
            </a:r>
            <a:r>
              <a:rPr lang="tr-TR" dirty="0"/>
              <a:t> in </a:t>
            </a:r>
            <a:r>
              <a:rPr lang="tr-TR" dirty="0" err="1"/>
              <a:t>Turkey</a:t>
            </a:r>
            <a:r>
              <a:rPr lang="tr-TR" dirty="0"/>
              <a:t> (TURDEP-II), </a:t>
            </a:r>
            <a:r>
              <a:rPr lang="tr-TR" dirty="0" err="1"/>
              <a:t>Diabetologia</a:t>
            </a:r>
            <a:r>
              <a:rPr lang="tr-TR" dirty="0"/>
              <a:t> 54 (2011) S140.</a:t>
            </a:r>
          </a:p>
          <a:p>
            <a:r>
              <a:rPr lang="tr-TR" dirty="0"/>
              <a:t>[3]	I. Satman, T. </a:t>
            </a:r>
            <a:r>
              <a:rPr lang="tr-TR" dirty="0" err="1"/>
              <a:t>Yilmaz</a:t>
            </a:r>
            <a:r>
              <a:rPr lang="tr-TR" dirty="0"/>
              <a:t>, A. </a:t>
            </a:r>
            <a:r>
              <a:rPr lang="tr-TR" dirty="0" err="1"/>
              <a:t>Sengul</a:t>
            </a:r>
            <a:r>
              <a:rPr lang="tr-TR" dirty="0"/>
              <a:t>, S. Salman, F. Salman, S. Uygur, I. </a:t>
            </a:r>
            <a:r>
              <a:rPr lang="tr-TR" dirty="0" err="1"/>
              <a:t>Bastar</a:t>
            </a:r>
            <a:r>
              <a:rPr lang="tr-TR" dirty="0"/>
              <a:t>, Y. </a:t>
            </a:r>
            <a:r>
              <a:rPr lang="tr-TR" dirty="0" err="1"/>
              <a:t>Tutuncu</a:t>
            </a:r>
            <a:r>
              <a:rPr lang="tr-TR" dirty="0"/>
              <a:t>, M. </a:t>
            </a:r>
            <a:r>
              <a:rPr lang="tr-TR" dirty="0" err="1"/>
              <a:t>Sargin</a:t>
            </a:r>
            <a:r>
              <a:rPr lang="tr-TR" dirty="0"/>
              <a:t>, N. </a:t>
            </a:r>
            <a:r>
              <a:rPr lang="tr-TR" dirty="0" err="1"/>
              <a:t>Dinccag</a:t>
            </a:r>
            <a:r>
              <a:rPr lang="tr-TR" dirty="0"/>
              <a:t>, </a:t>
            </a:r>
            <a:r>
              <a:rPr lang="tr-TR" dirty="0" err="1"/>
              <a:t>Population-based</a:t>
            </a:r>
            <a:r>
              <a:rPr lang="tr-TR" dirty="0"/>
              <a:t> </a:t>
            </a:r>
            <a:r>
              <a:rPr lang="tr-TR" dirty="0" err="1"/>
              <a:t>study</a:t>
            </a:r>
            <a:r>
              <a:rPr lang="tr-TR" dirty="0"/>
              <a:t> of </a:t>
            </a:r>
            <a:r>
              <a:rPr lang="tr-TR" dirty="0" err="1"/>
              <a:t>diabetes</a:t>
            </a:r>
            <a:r>
              <a:rPr lang="tr-TR" dirty="0"/>
              <a:t> and risk </a:t>
            </a:r>
            <a:r>
              <a:rPr lang="tr-TR" dirty="0" err="1"/>
              <a:t>characteristics</a:t>
            </a:r>
            <a:r>
              <a:rPr lang="tr-TR" dirty="0"/>
              <a:t> in </a:t>
            </a:r>
            <a:r>
              <a:rPr lang="tr-TR" dirty="0" err="1"/>
              <a:t>Turkey</a:t>
            </a:r>
            <a:r>
              <a:rPr lang="tr-TR" dirty="0"/>
              <a:t>: </a:t>
            </a:r>
            <a:r>
              <a:rPr lang="tr-TR" dirty="0" err="1"/>
              <a:t>results</a:t>
            </a:r>
            <a:r>
              <a:rPr lang="tr-TR" dirty="0"/>
              <a:t> of the </a:t>
            </a:r>
            <a:r>
              <a:rPr lang="tr-TR" dirty="0" err="1"/>
              <a:t>Turkish</a:t>
            </a:r>
            <a:r>
              <a:rPr lang="tr-TR" dirty="0"/>
              <a:t> </a:t>
            </a:r>
            <a:r>
              <a:rPr lang="tr-TR" dirty="0" err="1"/>
              <a:t>diabetes</a:t>
            </a:r>
            <a:r>
              <a:rPr lang="tr-TR" dirty="0"/>
              <a:t> </a:t>
            </a:r>
            <a:r>
              <a:rPr lang="tr-TR" dirty="0" err="1"/>
              <a:t>epidemiology</a:t>
            </a:r>
            <a:r>
              <a:rPr lang="tr-TR" dirty="0"/>
              <a:t> </a:t>
            </a:r>
            <a:r>
              <a:rPr lang="tr-TR" dirty="0" err="1"/>
              <a:t>study</a:t>
            </a:r>
            <a:r>
              <a:rPr lang="tr-TR" dirty="0"/>
              <a:t> (TURDEP), </a:t>
            </a:r>
            <a:r>
              <a:rPr lang="tr-TR" dirty="0" err="1"/>
              <a:t>Diabetes</a:t>
            </a:r>
            <a:r>
              <a:rPr lang="tr-TR" dirty="0"/>
              <a:t> Care 25 (9) (2002) 1551–1556.</a:t>
            </a:r>
          </a:p>
        </p:txBody>
      </p:sp>
    </p:spTree>
    <p:extLst>
      <p:ext uri="{BB962C8B-B14F-4D97-AF65-F5344CB8AC3E}">
        <p14:creationId xmlns:p14="http://schemas.microsoft.com/office/powerpoint/2010/main" val="1978249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EFE0325E-76B8-4095-B007-032D03F00339}"/>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xmlns="" id="{BE4EF2A5-AE53-48E7-BB54-ACEB4D0AFF24}"/>
              </a:ext>
            </a:extLst>
          </p:cNvPr>
          <p:cNvSpPr>
            <a:spLocks noGrp="1"/>
          </p:cNvSpPr>
          <p:nvPr>
            <p:ph idx="1"/>
          </p:nvPr>
        </p:nvSpPr>
        <p:spPr/>
        <p:txBody>
          <a:bodyPr>
            <a:normAutofit/>
          </a:bodyPr>
          <a:lstStyle/>
          <a:p>
            <a:r>
              <a:rPr lang="tr-TR" dirty="0"/>
              <a:t>Aile hekimlerinin </a:t>
            </a:r>
            <a:r>
              <a:rPr lang="tr-TR" dirty="0" err="1"/>
              <a:t>diabetes</a:t>
            </a:r>
            <a:r>
              <a:rPr lang="tr-TR" dirty="0"/>
              <a:t> </a:t>
            </a:r>
            <a:r>
              <a:rPr lang="tr-TR" dirty="0" err="1"/>
              <a:t>mellitus</a:t>
            </a:r>
            <a:r>
              <a:rPr lang="tr-TR" dirty="0"/>
              <a:t> (DM) tedavisinde önemli bir rolü vardır.</a:t>
            </a:r>
          </a:p>
          <a:p>
            <a:r>
              <a:rPr lang="tr-TR" dirty="0"/>
              <a:t>Tarafımızca a</a:t>
            </a:r>
            <a:r>
              <a:rPr lang="en-US" dirty="0" err="1"/>
              <a:t>ile</a:t>
            </a:r>
            <a:r>
              <a:rPr lang="en-US" dirty="0"/>
              <a:t> </a:t>
            </a:r>
            <a:r>
              <a:rPr lang="en-US" dirty="0" err="1"/>
              <a:t>hekimlerinin</a:t>
            </a:r>
            <a:r>
              <a:rPr lang="en-US" dirty="0"/>
              <a:t> </a:t>
            </a:r>
            <a:r>
              <a:rPr lang="en-US" dirty="0" err="1"/>
              <a:t>insülin</a:t>
            </a:r>
            <a:r>
              <a:rPr lang="en-US" dirty="0"/>
              <a:t> </a:t>
            </a:r>
            <a:r>
              <a:rPr lang="en-US" dirty="0" err="1"/>
              <a:t>tedavisine</a:t>
            </a:r>
            <a:r>
              <a:rPr lang="en-US" dirty="0"/>
              <a:t> </a:t>
            </a:r>
            <a:r>
              <a:rPr lang="en-US" dirty="0" err="1"/>
              <a:t>başlama</a:t>
            </a:r>
            <a:r>
              <a:rPr lang="en-US" dirty="0"/>
              <a:t> </a:t>
            </a:r>
            <a:r>
              <a:rPr lang="en-US" dirty="0" err="1"/>
              <a:t>oranını</a:t>
            </a:r>
            <a:r>
              <a:rPr lang="en-US" dirty="0"/>
              <a:t> </a:t>
            </a:r>
            <a:r>
              <a:rPr lang="en-US" dirty="0" err="1"/>
              <a:t>izlemek</a:t>
            </a:r>
            <a:r>
              <a:rPr lang="en-US" dirty="0"/>
              <a:t> </a:t>
            </a:r>
            <a:r>
              <a:rPr lang="en-US" dirty="0" err="1"/>
              <a:t>için</a:t>
            </a:r>
            <a:r>
              <a:rPr lang="en-US" dirty="0"/>
              <a:t> </a:t>
            </a:r>
            <a:r>
              <a:rPr lang="en-US" dirty="0" err="1"/>
              <a:t>küçük</a:t>
            </a:r>
            <a:r>
              <a:rPr lang="en-US" dirty="0"/>
              <a:t> </a:t>
            </a:r>
            <a:r>
              <a:rPr lang="en-US" dirty="0" err="1"/>
              <a:t>bir</a:t>
            </a:r>
            <a:r>
              <a:rPr lang="en-US" dirty="0"/>
              <a:t> </a:t>
            </a:r>
            <a:r>
              <a:rPr lang="en-US" dirty="0" err="1"/>
              <a:t>örneklem</a:t>
            </a:r>
            <a:r>
              <a:rPr lang="en-US" dirty="0"/>
              <a:t> </a:t>
            </a:r>
            <a:r>
              <a:rPr lang="en-US" dirty="0" err="1"/>
              <a:t>büyüklüğü</a:t>
            </a:r>
            <a:r>
              <a:rPr lang="en-US" dirty="0"/>
              <a:t> </a:t>
            </a:r>
            <a:r>
              <a:rPr lang="tr-TR" dirty="0"/>
              <a:t>ile</a:t>
            </a:r>
            <a:r>
              <a:rPr lang="en-US" dirty="0"/>
              <a:t> pilot </a:t>
            </a:r>
            <a:r>
              <a:rPr lang="tr-TR" dirty="0"/>
              <a:t>bir </a:t>
            </a:r>
            <a:r>
              <a:rPr lang="en-US" dirty="0" err="1"/>
              <a:t>çalışma</a:t>
            </a:r>
            <a:r>
              <a:rPr lang="en-US" dirty="0"/>
              <a:t> yap</a:t>
            </a:r>
            <a:r>
              <a:rPr lang="tr-TR" dirty="0" err="1"/>
              <a:t>ıldı</a:t>
            </a:r>
            <a:r>
              <a:rPr lang="tr-TR" dirty="0"/>
              <a:t>.</a:t>
            </a:r>
          </a:p>
          <a:p>
            <a:r>
              <a:rPr lang="tr-TR" dirty="0"/>
              <a:t>İnsülin tedavisi başlama oranlarını AHU için% 60,6 ve PAH için% 21,4 olarak bulduk(5).</a:t>
            </a:r>
          </a:p>
          <a:p>
            <a:r>
              <a:rPr lang="tr-TR" dirty="0"/>
              <a:t>Tıbbi literatüre göre birinci basamakta ve diğer sağlık sistemlerinde insülin tedavisine karşı direnç vardır.</a:t>
            </a:r>
          </a:p>
          <a:p>
            <a:r>
              <a:rPr lang="tr-TR" dirty="0"/>
              <a:t>Bu direnç çoğunlukla hastalardan, bazen doktorlardan ve bazen de sistemden kaynaklanmaktadır.</a:t>
            </a:r>
          </a:p>
          <a:p>
            <a:endParaRPr lang="tr-TR" dirty="0"/>
          </a:p>
        </p:txBody>
      </p:sp>
      <p:sp>
        <p:nvSpPr>
          <p:cNvPr id="4" name="Alt Bilgi Yer Tutucusu 3">
            <a:extLst>
              <a:ext uri="{FF2B5EF4-FFF2-40B4-BE49-F238E27FC236}">
                <a16:creationId xmlns:a16="http://schemas.microsoft.com/office/drawing/2014/main" xmlns="" id="{38FF3788-4AC9-44C0-A94F-80F629B8E64F}"/>
              </a:ext>
            </a:extLst>
          </p:cNvPr>
          <p:cNvSpPr>
            <a:spLocks noGrp="1"/>
          </p:cNvSpPr>
          <p:nvPr>
            <p:ph type="ftr" sz="quarter" idx="11"/>
          </p:nvPr>
        </p:nvSpPr>
        <p:spPr>
          <a:xfrm>
            <a:off x="838200" y="6356350"/>
            <a:ext cx="10515600" cy="365125"/>
          </a:xfrm>
        </p:spPr>
        <p:txBody>
          <a:bodyPr/>
          <a:lstStyle/>
          <a:p>
            <a:r>
              <a:rPr lang="tr-TR" dirty="0"/>
              <a:t>[5]	E. </a:t>
            </a:r>
            <a:r>
              <a:rPr lang="tr-TR" dirty="0" err="1"/>
              <a:t>Ates</a:t>
            </a:r>
            <a:r>
              <a:rPr lang="tr-TR" dirty="0"/>
              <a:t>¸, T. Set, Z. </a:t>
            </a:r>
            <a:r>
              <a:rPr lang="tr-TR" dirty="0" err="1"/>
              <a:t>Saglam</a:t>
            </a:r>
            <a:r>
              <a:rPr lang="tr-TR" dirty="0"/>
              <a:t>, Birinci Basamak Hekimlerinin </a:t>
            </a:r>
            <a:r>
              <a:rPr lang="tr-TR" dirty="0" err="1"/>
              <a:t>Insülin</a:t>
            </a:r>
            <a:r>
              <a:rPr lang="tr-TR" dirty="0"/>
              <a:t> Kullanımı Durumu ve </a:t>
            </a:r>
            <a:r>
              <a:rPr lang="tr-TR" dirty="0" err="1"/>
              <a:t>Insülin</a:t>
            </a:r>
            <a:r>
              <a:rPr lang="tr-TR" dirty="0"/>
              <a:t> Bas¸ </a:t>
            </a:r>
            <a:r>
              <a:rPr lang="tr-TR" dirty="0" err="1"/>
              <a:t>lamaktaki</a:t>
            </a:r>
            <a:r>
              <a:rPr lang="tr-TR" dirty="0"/>
              <a:t> Engelleri, in: 13 Ulusal Aile </a:t>
            </a:r>
            <a:r>
              <a:rPr lang="tr-TR" dirty="0" err="1"/>
              <a:t>Hekimlig</a:t>
            </a:r>
            <a:r>
              <a:rPr lang="tr-TR" dirty="0"/>
              <a:t>˘ i Kongresi, Antalya/</a:t>
            </a:r>
            <a:r>
              <a:rPr lang="tr-TR" dirty="0" err="1"/>
              <a:t>Turkey</a:t>
            </a:r>
            <a:r>
              <a:rPr lang="tr-TR" dirty="0"/>
              <a:t>, 2014.</a:t>
            </a:r>
          </a:p>
        </p:txBody>
      </p:sp>
    </p:spTree>
    <p:extLst>
      <p:ext uri="{BB962C8B-B14F-4D97-AF65-F5344CB8AC3E}">
        <p14:creationId xmlns:p14="http://schemas.microsoft.com/office/powerpoint/2010/main" val="842325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9A0A4D3B-8709-4187-A13F-EEBFAB25ADA0}"/>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xmlns="" id="{F7F1B6B6-426B-457E-9093-15517A63A1BC}"/>
              </a:ext>
            </a:extLst>
          </p:cNvPr>
          <p:cNvSpPr>
            <a:spLocks noGrp="1"/>
          </p:cNvSpPr>
          <p:nvPr>
            <p:ph idx="1"/>
          </p:nvPr>
        </p:nvSpPr>
        <p:spPr/>
        <p:txBody>
          <a:bodyPr>
            <a:normAutofit/>
          </a:bodyPr>
          <a:lstStyle/>
          <a:p>
            <a:r>
              <a:rPr lang="tr-TR" dirty="0"/>
              <a:t>Hastaların yan etki korkusu ve enjeksiyona karşı isteksizliği bilinen engellerdir </a:t>
            </a:r>
          </a:p>
          <a:p>
            <a:r>
              <a:rPr lang="tr-TR" dirty="0"/>
              <a:t>Şu anda, birinci basamak doktorları tarafından reçete edilen insülinlerden sadece </a:t>
            </a:r>
            <a:r>
              <a:rPr lang="tr-TR" dirty="0" err="1"/>
              <a:t>human</a:t>
            </a:r>
            <a:r>
              <a:rPr lang="tr-TR" dirty="0"/>
              <a:t> insülini Sosyal Güvenlik Kurumu tarafından ödenmektedir.</a:t>
            </a:r>
          </a:p>
          <a:p>
            <a:r>
              <a:rPr lang="tr-TR" dirty="0" err="1"/>
              <a:t>AHU’lar</a:t>
            </a:r>
            <a:r>
              <a:rPr lang="tr-TR" dirty="0"/>
              <a:t> </a:t>
            </a:r>
            <a:r>
              <a:rPr lang="tr-TR" dirty="0" err="1"/>
              <a:t>PAH’tan</a:t>
            </a:r>
            <a:r>
              <a:rPr lang="tr-TR" dirty="0"/>
              <a:t> farklı olarak </a:t>
            </a:r>
            <a:r>
              <a:rPr lang="tr-TR" dirty="0" err="1"/>
              <a:t>human</a:t>
            </a:r>
            <a:r>
              <a:rPr lang="tr-TR" dirty="0"/>
              <a:t> insülini için “İlaç kullanımı ve muafiyet raporu” çıkarabilir.</a:t>
            </a:r>
          </a:p>
          <a:p>
            <a:r>
              <a:rPr lang="tr-TR" dirty="0"/>
              <a:t>İnsülin tedavisinin başlanmasını engelleyen faktörlerin belirlenmesi ülkemiz için bir zorunluluktur.</a:t>
            </a:r>
          </a:p>
          <a:p>
            <a:r>
              <a:rPr lang="tr-TR" dirty="0"/>
              <a:t>Bu çalışmada, Türkiye'de birinci basamak sağlık kuruluşlarında çalışan aile hekimlerinin insülin tedavisi ile ilgili bilgi düzeylerini, tedaviyi başlatırken karşılaştıkları engelleri ve insülin tedavisi başlama durumunu değerlendirmeyi amaçladık</a:t>
            </a:r>
          </a:p>
        </p:txBody>
      </p:sp>
    </p:spTree>
    <p:extLst>
      <p:ext uri="{BB962C8B-B14F-4D97-AF65-F5344CB8AC3E}">
        <p14:creationId xmlns:p14="http://schemas.microsoft.com/office/powerpoint/2010/main" val="2877797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F1B82D91-374D-4704-9F2B-016DEAD78DFC}"/>
              </a:ext>
            </a:extLst>
          </p:cNvPr>
          <p:cNvSpPr>
            <a:spLocks noGrp="1"/>
          </p:cNvSpPr>
          <p:nvPr>
            <p:ph type="title"/>
          </p:nvPr>
        </p:nvSpPr>
        <p:spPr/>
        <p:txBody>
          <a:bodyPr/>
          <a:lstStyle/>
          <a:p>
            <a:r>
              <a:rPr lang="tr-TR" dirty="0"/>
              <a:t>YÖNTEM</a:t>
            </a:r>
          </a:p>
        </p:txBody>
      </p:sp>
      <p:sp>
        <p:nvSpPr>
          <p:cNvPr id="3" name="İçerik Yer Tutucusu 2">
            <a:extLst>
              <a:ext uri="{FF2B5EF4-FFF2-40B4-BE49-F238E27FC236}">
                <a16:creationId xmlns:a16="http://schemas.microsoft.com/office/drawing/2014/main" xmlns="" id="{F64E5C61-0296-49C9-8824-BD8712EE0D4B}"/>
              </a:ext>
            </a:extLst>
          </p:cNvPr>
          <p:cNvSpPr>
            <a:spLocks noGrp="1"/>
          </p:cNvSpPr>
          <p:nvPr>
            <p:ph idx="1"/>
          </p:nvPr>
        </p:nvSpPr>
        <p:spPr/>
        <p:txBody>
          <a:bodyPr>
            <a:normAutofit/>
          </a:bodyPr>
          <a:lstStyle/>
          <a:p>
            <a:r>
              <a:rPr lang="tr-TR" dirty="0"/>
              <a:t>Kesitsel nitelikteki çalışmamızı temmuz 2015 ve temmuz 2016 arasında gerçekleştirdik.</a:t>
            </a:r>
          </a:p>
          <a:p>
            <a:r>
              <a:rPr lang="tr-TR" dirty="0"/>
              <a:t>Bu araştırma için örneklem, Türkiye'deki aile hekimliği alanında çalışan doktorlar arasından Türkiye'nin farklı coğrafi bölgelerindeki şehirlerden seçildi.</a:t>
            </a:r>
          </a:p>
          <a:p>
            <a:r>
              <a:rPr lang="tr-TR" dirty="0"/>
              <a:t>Bu şehirler Trabzon, İstanbul, İzmir, Rize, Ankara, Malatya, Şanlıurfa ve Samsun'dur.</a:t>
            </a:r>
          </a:p>
          <a:p>
            <a:r>
              <a:rPr lang="tr-TR" dirty="0"/>
              <a:t>Haftada ikiden az diyabet hastası gören doktorları dışlandı.</a:t>
            </a:r>
          </a:p>
        </p:txBody>
      </p:sp>
    </p:spTree>
    <p:extLst>
      <p:ext uri="{BB962C8B-B14F-4D97-AF65-F5344CB8AC3E}">
        <p14:creationId xmlns:p14="http://schemas.microsoft.com/office/powerpoint/2010/main" val="3285290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23464B1-7C4D-4A9F-AB1A-8892C2FFB8BB}"/>
              </a:ext>
            </a:extLst>
          </p:cNvPr>
          <p:cNvSpPr>
            <a:spLocks noGrp="1"/>
          </p:cNvSpPr>
          <p:nvPr>
            <p:ph type="title"/>
          </p:nvPr>
        </p:nvSpPr>
        <p:spPr/>
        <p:txBody>
          <a:bodyPr/>
          <a:lstStyle/>
          <a:p>
            <a:r>
              <a:rPr lang="tr-TR" dirty="0"/>
              <a:t>YÖNTEM</a:t>
            </a:r>
          </a:p>
        </p:txBody>
      </p:sp>
      <p:sp>
        <p:nvSpPr>
          <p:cNvPr id="3" name="İçerik Yer Tutucusu 2">
            <a:extLst>
              <a:ext uri="{FF2B5EF4-FFF2-40B4-BE49-F238E27FC236}">
                <a16:creationId xmlns:a16="http://schemas.microsoft.com/office/drawing/2014/main" xmlns="" id="{BC758EF7-3995-4DC7-B309-C109ADB038B8}"/>
              </a:ext>
            </a:extLst>
          </p:cNvPr>
          <p:cNvSpPr>
            <a:spLocks noGrp="1"/>
          </p:cNvSpPr>
          <p:nvPr>
            <p:ph idx="1"/>
          </p:nvPr>
        </p:nvSpPr>
        <p:spPr/>
        <p:txBody>
          <a:bodyPr>
            <a:normAutofit/>
          </a:bodyPr>
          <a:lstStyle/>
          <a:p>
            <a:r>
              <a:rPr lang="tr-TR" dirty="0"/>
              <a:t>Araştırmacılar, hekimlerin demografik verileri, insülin başlanması için karşılanması gereken koşulları, insülin tedavisine başlarken karşılaştıkları engelleri ve insülin tedavisine başlama konusundaki bilgi düzeyleri hakkında sorular içeren bir anket geliştirdi.</a:t>
            </a:r>
          </a:p>
          <a:p>
            <a:r>
              <a:rPr lang="tr-TR" dirty="0"/>
              <a:t>İnsülin uygulamasında karşılaşılan engelleri belirlemek için, 10 durum belirledik ek seçenek olarak “diğer” bir seçenek sunuldu.</a:t>
            </a:r>
          </a:p>
          <a:p>
            <a:r>
              <a:rPr lang="tr-TR" dirty="0"/>
              <a:t>Hekimlerden bir seçeneği en uygun engel olarak belirtmeleri istendi.</a:t>
            </a:r>
          </a:p>
        </p:txBody>
      </p:sp>
    </p:spTree>
    <p:extLst>
      <p:ext uri="{BB962C8B-B14F-4D97-AF65-F5344CB8AC3E}">
        <p14:creationId xmlns:p14="http://schemas.microsoft.com/office/powerpoint/2010/main" val="11481551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ema3">
  <a:themeElements>
    <a:clrScheme name="Tahta Yazı">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Tahta Yazı">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ahta Yazı">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xmlns="" name="Tema3" id="{51C4B571-00C2-428F-9AC4-38A2B08571BC}" vid="{9BF22668-E05E-4FCD-BD18-6255F533151C}"/>
    </a:ext>
  </a:extLst>
</a:theme>
</file>

<file path=docProps/app.xml><?xml version="1.0" encoding="utf-8"?>
<Properties xmlns="http://schemas.openxmlformats.org/officeDocument/2006/extended-properties" xmlns:vt="http://schemas.openxmlformats.org/officeDocument/2006/docPropsVTypes">
  <Template>Tema3</Template>
  <TotalTime>131</TotalTime>
  <Words>2749</Words>
  <Application>Microsoft Office PowerPoint</Application>
  <PresentationFormat>Özel</PresentationFormat>
  <Paragraphs>301</Paragraphs>
  <Slides>35</Slides>
  <Notes>0</Notes>
  <HiddenSlides>0</HiddenSlides>
  <MMClips>0</MMClips>
  <ScaleCrop>false</ScaleCrop>
  <HeadingPairs>
    <vt:vector size="4" baseType="variant">
      <vt:variant>
        <vt:lpstr>Tema</vt:lpstr>
      </vt:variant>
      <vt:variant>
        <vt:i4>1</vt:i4>
      </vt:variant>
      <vt:variant>
        <vt:lpstr>Slayt Başlıkları</vt:lpstr>
      </vt:variant>
      <vt:variant>
        <vt:i4>35</vt:i4>
      </vt:variant>
    </vt:vector>
  </HeadingPairs>
  <TitlesOfParts>
    <vt:vector size="36" baseType="lpstr">
      <vt:lpstr>Tema3</vt:lpstr>
      <vt:lpstr>      Insulin initiation status of primary care physicians in Turkey, barriers to insulin initiation and knowledge levels about insulin therapy: A multicenter cross-sectional study </vt:lpstr>
      <vt:lpstr>     Türkİye'de birinci basamak hekİmlerİnİn İnsülİn başlama durumu, İnsülİn başlanmasındaki engeller ve insülin tedavisi ile ilgili bilgi düzeyleri: Çok merkezli kesitsel bir çalışma </vt:lpstr>
      <vt:lpstr>         Elif Ates a,∗, Turan Set a, Zuhal Saglam b, Nil Tekin c, Irep Karatas Eray d, Erdinc Yavuz e,f, Mustafa Kursat Sahin g, Engin Burak Selcuk h, Dursun Cadirci i, Mahcube Cubukcu f  </vt:lpstr>
      <vt:lpstr>GİRİŞ</vt:lpstr>
      <vt:lpstr>GİRİŞ</vt:lpstr>
      <vt:lpstr>GİRİŞ</vt:lpstr>
      <vt:lpstr>GİRİŞ</vt:lpstr>
      <vt:lpstr>YÖNTEM</vt:lpstr>
      <vt:lpstr>YÖNTEM</vt:lpstr>
      <vt:lpstr>YÖNTEM</vt:lpstr>
      <vt:lpstr>YÖNTEM</vt:lpstr>
      <vt:lpstr>YÖNTEM</vt:lpstr>
      <vt:lpstr>BULGULAR</vt:lpstr>
      <vt:lpstr>PowerPoint Sunusu</vt:lpstr>
      <vt:lpstr>BULGULAR</vt:lpstr>
      <vt:lpstr>BULGULAR</vt:lpstr>
      <vt:lpstr>BULGULAR</vt:lpstr>
      <vt:lpstr>Şekil 1</vt:lpstr>
      <vt:lpstr>Tablo 3 </vt:lpstr>
      <vt:lpstr>Tablo 4. İnsülin tedavisi başlanmasını etkileyen faktörler için ikili lojistik regresyon analizinin sonuçları.</vt:lpstr>
      <vt:lpstr>TARTIŞMA</vt:lpstr>
      <vt:lpstr>TARTIŞMA</vt:lpstr>
      <vt:lpstr>TARTIŞMA</vt:lpstr>
      <vt:lpstr>TARTIŞMA</vt:lpstr>
      <vt:lpstr>TARTIŞMA</vt:lpstr>
      <vt:lpstr>TARTIŞMA</vt:lpstr>
      <vt:lpstr>TARTIŞMA</vt:lpstr>
      <vt:lpstr>TARTIŞMA</vt:lpstr>
      <vt:lpstr>TARTIŞMA</vt:lpstr>
      <vt:lpstr>TARTIŞMA</vt:lpstr>
      <vt:lpstr>TARTIŞMA</vt:lpstr>
      <vt:lpstr>TARTIŞMA</vt:lpstr>
      <vt:lpstr>TARTIŞMA</vt:lpstr>
      <vt:lpstr>TARTIŞMA</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Insulin initiation status of primary care physicians in Turkey, barriers to insulin initiation and knowledge levels about insulin therapy: A multicenter cross-sectional study </dc:title>
  <dc:creator>Ersan gürsoy</dc:creator>
  <cp:lastModifiedBy>Turan S</cp:lastModifiedBy>
  <cp:revision>24</cp:revision>
  <dcterms:created xsi:type="dcterms:W3CDTF">2019-03-05T07:49:11Z</dcterms:created>
  <dcterms:modified xsi:type="dcterms:W3CDTF">2019-03-19T08:04:52Z</dcterms:modified>
</cp:coreProperties>
</file>