
<file path=[Content_Types].xml><?xml version="1.0" encoding="utf-8"?>
<Types xmlns="http://schemas.openxmlformats.org/package/2006/content-types">
  <Default ContentType="image/gif" Extension="gif"/>
  <Default ContentType="application/xml" Extension="xml"/>
  <Default ContentType="image/jpeg" Extension="jpe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tableStyles+xml" PartName="/ppt/tableStyles1.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y="6858000" cx="9144000"/>
  <p:notesSz cx="6858000" cy="9144000"/>
  <p:defaultTextStyle>
    <a:defPPr lvl="0">
      <a:defRPr lang="tr-TR"/>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1.xml><?xml version="1.0" encoding="utf-8"?>
<a:tblStyleLst xmlns:a="http://schemas.openxmlformats.org/drawingml/2006/main" xmlns:r="http://schemas.openxmlformats.org/officeDocument/2006/relationships" def="{90651C3A-4460-11DB-9652-00E08161165F}">
  <a:tblStyle styleId="{93296810-A885-4BE3-A3E7-6D5BEEA58F35}" styleName="Medium Style 2 - Accent 6">
    <a:wholeTbl>
      <a:tcTxStyle>
        <a:fontRef idx="minor">
          <a:prstClr val="black"/>
        </a:fontRef>
        <a:schemeClr val="dk1"/>
      </a:tcTxStyle>
      <a:tcStyle>
        <a:tcBdr>
          <a:left>
            <a:ln cmpd="sng" w="12700">
              <a:solidFill>
                <a:schemeClr val="lt1"/>
              </a:solidFill>
            </a:ln>
          </a:left>
          <a:right>
            <a:ln cmpd="sng" w="12700">
              <a:solidFill>
                <a:schemeClr val="lt1"/>
              </a:solidFill>
            </a:ln>
          </a:right>
          <a:top>
            <a:ln cmpd="sng" w="12700">
              <a:solidFill>
                <a:schemeClr val="lt1"/>
              </a:solidFill>
            </a:ln>
          </a:top>
          <a:bottom>
            <a:ln cmpd="sng" w="12700">
              <a:solidFill>
                <a:schemeClr val="lt1"/>
              </a:solidFill>
            </a:ln>
          </a:bottom>
          <a:insideH>
            <a:ln cmpd="sng" w="12700">
              <a:solidFill>
                <a:schemeClr val="lt1"/>
              </a:solidFill>
            </a:ln>
          </a:insideH>
          <a:insideV>
            <a:ln cmpd="sng" w="12700">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cmpd="sng" w="38100">
              <a:solidFill>
                <a:schemeClr val="lt1"/>
              </a:solidFill>
            </a:ln>
          </a:top>
        </a:tcBdr>
        <a:fill>
          <a:solidFill>
            <a:schemeClr val="accent6"/>
          </a:solidFill>
        </a:fill>
      </a:tcStyle>
    </a:lastRow>
    <a:firstRow>
      <a:tcTxStyle b="on">
        <a:fontRef idx="minor">
          <a:prstClr val="black"/>
        </a:fontRef>
        <a:schemeClr val="lt1"/>
      </a:tcTxStyle>
      <a:tcStyle>
        <a:tcBdr>
          <a:bottom>
            <a:ln cmpd="sng" w="38100">
              <a:solidFill>
                <a:schemeClr val="lt1"/>
              </a:solidFill>
            </a:ln>
          </a:bottom>
        </a:tcBdr>
        <a:fill>
          <a:solidFill>
            <a:schemeClr val="accent6"/>
          </a:solidFill>
        </a:fill>
      </a:tcStyle>
    </a:firstRow>
  </a:tblStyle>
</a:tblStyleLst>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tableStyles" Target="tableStyles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71F882-EE69-457F-8E3B-C79751610352}" type="datetimeFigureOut">
              <a:rPr lang="tr-TR" smtClean="0"/>
              <a:pPr/>
              <a:t>7.06.2021</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369CE8-2114-47E8-99F4-29D147695E62}" type="slidenum">
              <a:rPr lang="tr-TR" smtClean="0"/>
              <a:pPr/>
              <a:t>‹#›</a:t>
            </a:fld>
            <a:endParaRPr lang="tr-TR"/>
          </a:p>
        </p:txBody>
      </p:sp>
    </p:spTree>
    <p:extLst>
      <p:ext uri="{BB962C8B-B14F-4D97-AF65-F5344CB8AC3E}">
        <p14:creationId xmlns:p14="http://schemas.microsoft.com/office/powerpoint/2010/main" val="4087231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CACD54-26FC-482E-8C1D-5093F8C5DEC2}" type="slidenum">
              <a:rPr lang="en-US" smtClean="0"/>
              <a:pPr fontAlgn="base">
                <a:spcBef>
                  <a:spcPct val="0"/>
                </a:spcBef>
                <a:spcAft>
                  <a:spcPct val="0"/>
                </a:spcAft>
                <a:defRPr/>
              </a:pPr>
              <a:t>2</a:t>
            </a:fld>
            <a:endParaRPr lang="en-US" smtClean="0"/>
          </a:p>
        </p:txBody>
      </p:sp>
      <p:sp>
        <p:nvSpPr>
          <p:cNvPr id="64515" name="Rectangle 1026"/>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4516" name="Rectangle 1027"/>
          <p:cNvSpPr>
            <a:spLocks noGrp="1" noChangeArrowheads="1"/>
          </p:cNvSpPr>
          <p:nvPr>
            <p:ph type="body" idx="1"/>
          </p:nvPr>
        </p:nvSpPr>
        <p:spPr bwMode="auto">
          <a:xfrm>
            <a:off x="1066800" y="4354513"/>
            <a:ext cx="5029200" cy="2616200"/>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b="1" smtClean="0">
              <a:latin typeface="Arial" pitchFamily="34" charset="0"/>
            </a:endParaRPr>
          </a:p>
          <a:p>
            <a:pPr eaLnBrk="1" hangingPunct="1">
              <a:spcBef>
                <a:spcPct val="0"/>
              </a:spcBef>
            </a:pPr>
            <a:r>
              <a:rPr lang="en-US" smtClean="0">
                <a:latin typeface="Arial" pitchFamily="34" charset="0"/>
              </a:rPr>
              <a:t>This schematic is intended to illustrate the relationship between TSH and T</a:t>
            </a:r>
            <a:r>
              <a:rPr lang="en-US" baseline="-25000" smtClean="0">
                <a:latin typeface="Arial" pitchFamily="34" charset="0"/>
              </a:rPr>
              <a:t>4</a:t>
            </a:r>
            <a:r>
              <a:rPr lang="en-US" smtClean="0">
                <a:latin typeface="Arial" pitchFamily="34" charset="0"/>
              </a:rPr>
              <a:t> levels in euthyroidism, mild and overt hypothyroidism, and mild and overt thyrotoxicosis. </a:t>
            </a:r>
          </a:p>
          <a:p>
            <a:pPr eaLnBrk="1" hangingPunct="1">
              <a:spcBef>
                <a:spcPct val="0"/>
              </a:spcBef>
            </a:pPr>
            <a:r>
              <a:rPr lang="en-US" smtClean="0">
                <a:latin typeface="Arial" pitchFamily="34" charset="0"/>
              </a:rPr>
              <a:t>When both TSH and T</a:t>
            </a:r>
            <a:r>
              <a:rPr lang="en-US" baseline="-25000" smtClean="0">
                <a:latin typeface="Arial" pitchFamily="34" charset="0"/>
              </a:rPr>
              <a:t>4</a:t>
            </a:r>
            <a:r>
              <a:rPr lang="en-US" smtClean="0">
                <a:latin typeface="Arial" pitchFamily="34" charset="0"/>
              </a:rPr>
              <a:t> are in the normal range, the patient is euthyroid.</a:t>
            </a:r>
          </a:p>
          <a:p>
            <a:pPr eaLnBrk="1" hangingPunct="1">
              <a:spcBef>
                <a:spcPct val="0"/>
              </a:spcBef>
            </a:pPr>
            <a:r>
              <a:rPr lang="en-US" smtClean="0">
                <a:latin typeface="Arial" pitchFamily="34" charset="0"/>
              </a:rPr>
              <a:t>Mild hypothyroidism consists of a normal T</a:t>
            </a:r>
            <a:r>
              <a:rPr lang="en-US" baseline="-25000" smtClean="0">
                <a:latin typeface="Arial" pitchFamily="34" charset="0"/>
              </a:rPr>
              <a:t>4</a:t>
            </a:r>
            <a:r>
              <a:rPr lang="en-US" smtClean="0">
                <a:latin typeface="Arial" pitchFamily="34" charset="0"/>
              </a:rPr>
              <a:t> with a elevated TSH.</a:t>
            </a:r>
          </a:p>
          <a:p>
            <a:pPr eaLnBrk="1" hangingPunct="1">
              <a:spcBef>
                <a:spcPct val="0"/>
              </a:spcBef>
            </a:pPr>
            <a:r>
              <a:rPr lang="en-US" smtClean="0">
                <a:latin typeface="Arial" pitchFamily="34" charset="0"/>
              </a:rPr>
              <a:t>In overt hypothyroidism both TSH and T</a:t>
            </a:r>
            <a:r>
              <a:rPr lang="en-US" baseline="-25000" smtClean="0">
                <a:latin typeface="Arial" pitchFamily="34" charset="0"/>
              </a:rPr>
              <a:t>4</a:t>
            </a:r>
            <a:r>
              <a:rPr lang="en-US" smtClean="0">
                <a:latin typeface="Arial" pitchFamily="34" charset="0"/>
              </a:rPr>
              <a:t> are out of the normal range.</a:t>
            </a:r>
          </a:p>
          <a:p>
            <a:pPr eaLnBrk="1" hangingPunct="1">
              <a:spcBef>
                <a:spcPct val="0"/>
              </a:spcBef>
            </a:pPr>
            <a:r>
              <a:rPr lang="en-US" smtClean="0">
                <a:latin typeface="Arial" pitchFamily="34" charset="0"/>
              </a:rPr>
              <a:t>Mild thyrotoxicosis consists of a normal T</a:t>
            </a:r>
            <a:r>
              <a:rPr lang="en-US" baseline="-25000" smtClean="0">
                <a:latin typeface="Arial" pitchFamily="34" charset="0"/>
              </a:rPr>
              <a:t>4</a:t>
            </a:r>
            <a:r>
              <a:rPr lang="en-US" smtClean="0">
                <a:latin typeface="Arial" pitchFamily="34" charset="0"/>
              </a:rPr>
              <a:t> with a below-normal TSH.</a:t>
            </a:r>
          </a:p>
          <a:p>
            <a:pPr eaLnBrk="1" hangingPunct="1">
              <a:spcBef>
                <a:spcPct val="0"/>
              </a:spcBef>
            </a:pPr>
            <a:r>
              <a:rPr lang="en-US" smtClean="0">
                <a:latin typeface="Arial" pitchFamily="34" charset="0"/>
              </a:rPr>
              <a:t>In overt thyrotoxicosis both TSH and T</a:t>
            </a:r>
            <a:r>
              <a:rPr lang="en-US" baseline="-25000" smtClean="0">
                <a:latin typeface="Arial" pitchFamily="34" charset="0"/>
              </a:rPr>
              <a:t>4</a:t>
            </a:r>
            <a:r>
              <a:rPr lang="en-US" smtClean="0">
                <a:latin typeface="Arial" pitchFamily="34" charset="0"/>
              </a:rPr>
              <a:t> are out of the normal range.</a:t>
            </a:r>
          </a:p>
          <a:p>
            <a:pPr eaLnBrk="1" hangingPunct="1">
              <a:spcBef>
                <a:spcPct val="0"/>
              </a:spcBef>
            </a:pPr>
            <a:endParaRPr lang="en-US" smtClean="0">
              <a:latin typeface="Arial" pitchFamily="34" charset="0"/>
            </a:endParaRPr>
          </a:p>
          <a:p>
            <a:pPr eaLnBrk="1" hangingPunct="1">
              <a:spcBef>
                <a:spcPct val="0"/>
              </a:spcBef>
            </a:pPr>
            <a:r>
              <a:rPr lang="en-US" b="1" smtClean="0">
                <a:latin typeface="Arial" pitchFamily="34" charset="0"/>
              </a:rPr>
              <a:t>Note: Schematic is not drawn to scale.</a:t>
            </a:r>
          </a:p>
          <a:p>
            <a:pPr eaLnBrk="1" hangingPunct="1">
              <a:spcBef>
                <a:spcPct val="0"/>
              </a:spcBef>
            </a:pPr>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10BB180-D93D-4117-8905-13C32B706755}" type="slidenum">
              <a:rPr lang="en-US" smtClean="0"/>
              <a:pPr fontAlgn="base">
                <a:spcBef>
                  <a:spcPct val="0"/>
                </a:spcBef>
                <a:spcAft>
                  <a:spcPct val="0"/>
                </a:spcAft>
                <a:defRPr/>
              </a:pPr>
              <a:t>9</a:t>
            </a:fld>
            <a:endParaRPr lang="en-US" smtClean="0"/>
          </a:p>
        </p:txBody>
      </p:sp>
      <p:sp>
        <p:nvSpPr>
          <p:cNvPr id="66563" name="Rectangle 2"/>
          <p:cNvSpPr>
            <a:spLocks noGrp="1" noRot="1" noChangeAspect="1" noChangeArrowheads="1" noTextEdit="1"/>
          </p:cNvSpPr>
          <p:nvPr>
            <p:ph type="sldImg"/>
          </p:nvPr>
        </p:nvSpPr>
        <p:spPr bwMode="auto">
          <a:xfrm>
            <a:off x="1143000" y="685800"/>
            <a:ext cx="4573588" cy="3430588"/>
          </a:xfrm>
          <a:solidFill>
            <a:srgbClr val="FFFFFF"/>
          </a:solidFill>
          <a:ln>
            <a:solidFill>
              <a:srgbClr val="000000"/>
            </a:solidFill>
            <a:miter lim="800000"/>
            <a:headEnd/>
            <a:tailEnd/>
          </a:ln>
        </p:spPr>
      </p:sp>
      <p:sp>
        <p:nvSpPr>
          <p:cNvPr id="66564" name="Rectangle 3"/>
          <p:cNvSpPr>
            <a:spLocks noGrp="1" noChangeArrowheads="1"/>
          </p:cNvSpPr>
          <p:nvPr>
            <p:ph type="body" idx="1"/>
          </p:nvPr>
        </p:nvSpPr>
        <p:spPr bwMode="auto">
          <a:xfrm>
            <a:off x="608013" y="4343400"/>
            <a:ext cx="5943600" cy="4114800"/>
          </a:xfrm>
          <a:solidFill>
            <a:srgbClr val="FFFFFF"/>
          </a:solidFill>
          <a:ln>
            <a:solidFill>
              <a:srgbClr val="000000"/>
            </a:solidFill>
            <a:miter lim="800000"/>
            <a:headEnd/>
            <a:tailEnd/>
          </a:ln>
        </p:spPr>
        <p:txBody>
          <a:bodyPr wrap="square" lIns="91013" tIns="45506" rIns="91013" bIns="45506" numCol="1" anchor="t" anchorCtr="0" compatLnSpc="1">
            <a:prstTxWarp prst="textNoShape">
              <a:avLst/>
            </a:prstTxWarp>
          </a:bodyPr>
          <a:lstStyle/>
          <a:p>
            <a:pPr eaLnBrk="1" hangingPunct="1">
              <a:spcBef>
                <a:spcPct val="0"/>
              </a:spcBef>
            </a:pPr>
            <a:r>
              <a:rPr lang="en-US" smtClean="0">
                <a:latin typeface="Arial" pitchFamily="34" charset="0"/>
                <a:cs typeface="Times New Roman" pitchFamily="18" charset="0"/>
              </a:rPr>
              <a:t>Dosage must be established for each patient individually. </a:t>
            </a:r>
            <a:r>
              <a:rPr lang="en-US" sz="900" smtClean="0">
                <a:latin typeface="Arial" pitchFamily="34" charset="0"/>
                <a:cs typeface="Times New Roman" pitchFamily="18" charset="0"/>
              </a:rPr>
              <a:t>(’97 FR Notice; II)</a:t>
            </a:r>
            <a:r>
              <a:rPr lang="en-US" smtClean="0">
                <a:latin typeface="Arial" pitchFamily="34" charset="0"/>
              </a:rPr>
              <a:t> </a:t>
            </a:r>
          </a:p>
          <a:p>
            <a:pPr eaLnBrk="1" hangingPunct="1">
              <a:spcBef>
                <a:spcPct val="0"/>
              </a:spcBef>
            </a:pPr>
            <a:r>
              <a:rPr lang="en-US" smtClean="0">
                <a:latin typeface="Arial" pitchFamily="34" charset="0"/>
                <a:cs typeface="Times New Roman" pitchFamily="18" charset="0"/>
              </a:rPr>
              <a:t>Physicians rely of the results of a TSH (thyroid stimulating hormone) test to establish the optimal amount of replacement therapy. </a:t>
            </a:r>
            <a:r>
              <a:rPr lang="en-US" sz="900" smtClean="0">
                <a:latin typeface="Arial" pitchFamily="34" charset="0"/>
                <a:cs typeface="Times New Roman" pitchFamily="18" charset="0"/>
              </a:rPr>
              <a:t>(’01 FDA CP Response, p8, parag. 3)</a:t>
            </a:r>
          </a:p>
          <a:p>
            <a:pPr eaLnBrk="1" hangingPunct="1">
              <a:spcBef>
                <a:spcPct val="0"/>
              </a:spcBef>
            </a:pPr>
            <a:r>
              <a:rPr lang="en-US" smtClean="0">
                <a:latin typeface="Arial" pitchFamily="34" charset="0"/>
                <a:cs typeface="Times New Roman" pitchFamily="18" charset="0"/>
              </a:rPr>
              <a:t>Generally, the initial dose is small. The amount is increased gradually until clinical evaluation and laboratory tests indicate that an optimal response has been achieved. </a:t>
            </a:r>
            <a:r>
              <a:rPr lang="en-US" sz="900" smtClean="0">
                <a:latin typeface="Arial" pitchFamily="34" charset="0"/>
                <a:cs typeface="Times New Roman" pitchFamily="18" charset="0"/>
              </a:rPr>
              <a:t>(’97 FR Notice; II)</a:t>
            </a:r>
          </a:p>
          <a:p>
            <a:pPr eaLnBrk="1" hangingPunct="1">
              <a:spcBef>
                <a:spcPct val="0"/>
              </a:spcBef>
            </a:pPr>
            <a:r>
              <a:rPr lang="en-US" smtClean="0">
                <a:latin typeface="Arial" pitchFamily="34" charset="0"/>
                <a:cs typeface="Times New Roman" pitchFamily="18" charset="0"/>
              </a:rPr>
              <a:t>In order to allow for fine adjustments of dose, which are necessary due to levothyroxine sodium’s narrow therapeutic range, levothyroxine sodium products are marketed in an unusually large number of dosage strengths.  </a:t>
            </a:r>
            <a:r>
              <a:rPr lang="en-US" sz="900" smtClean="0">
                <a:latin typeface="Arial" pitchFamily="34" charset="0"/>
                <a:cs typeface="Times New Roman" pitchFamily="18" charset="0"/>
              </a:rPr>
              <a:t>(’01 FDA CP Response, p8, parag. 1)</a:t>
            </a:r>
            <a:r>
              <a:rPr lang="en-US" sz="900" smtClean="0">
                <a:latin typeface="Arial" pitchFamily="34" charset="0"/>
              </a:rPr>
              <a:t> </a:t>
            </a:r>
          </a:p>
          <a:p>
            <a:pPr eaLnBrk="1" hangingPunct="1">
              <a:spcBef>
                <a:spcPct val="0"/>
              </a:spcBef>
            </a:pPr>
            <a:endParaRPr lang="en-US" sz="1000" smtClean="0">
              <a:latin typeface="Arial" pitchFamily="34" charset="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F819AC-E0C0-4C76-9B4D-9E6CA650C09D}" type="slidenum">
              <a:rPr lang="en-US"/>
              <a:pPr/>
              <a:t>13</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C98F63-4728-4992-A6D1-1FDC44AC8460}" type="slidenum">
              <a:rPr lang="en-US"/>
              <a:pPr/>
              <a:t>23</a:t>
            </a:fld>
            <a:endParaRPr 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6B8751D-BC48-41D0-AD30-FFFE980030A6}" type="datetimeFigureOut">
              <a:rPr lang="tr-TR" smtClean="0"/>
              <a:pPr/>
              <a:t>7.06.2021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48294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6B8751D-BC48-41D0-AD30-FFFE980030A6}" type="datetimeFigureOut">
              <a:rPr lang="tr-TR" smtClean="0"/>
              <a:pPr/>
              <a:t>7.06.2021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2705854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6B8751D-BC48-41D0-AD30-FFFE980030A6}" type="datetimeFigureOut">
              <a:rPr lang="tr-TR" smtClean="0"/>
              <a:pPr/>
              <a:t>7.06.2021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2991975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772400" cy="11430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533400" y="1676400"/>
            <a:ext cx="38100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495800" y="1676400"/>
            <a:ext cx="38100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endParaRPr lang="tr-TR"/>
          </a:p>
        </p:txBody>
      </p:sp>
    </p:spTree>
    <p:extLst>
      <p:ext uri="{BB962C8B-B14F-4D97-AF65-F5344CB8AC3E}">
        <p14:creationId xmlns:p14="http://schemas.microsoft.com/office/powerpoint/2010/main" val="238796745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6B8751D-BC48-41D0-AD30-FFFE980030A6}" type="datetimeFigureOut">
              <a:rPr lang="tr-TR" smtClean="0"/>
              <a:pPr/>
              <a:t>7.06.2021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3138627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6B8751D-BC48-41D0-AD30-FFFE980030A6}" type="datetimeFigureOut">
              <a:rPr lang="tr-TR" smtClean="0"/>
              <a:pPr/>
              <a:t>7.06.2021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4210286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6B8751D-BC48-41D0-AD30-FFFE980030A6}" type="datetimeFigureOut">
              <a:rPr lang="tr-TR" smtClean="0"/>
              <a:pPr/>
              <a:t>7.06.2021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2208386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6B8751D-BC48-41D0-AD30-FFFE980030A6}" type="datetimeFigureOut">
              <a:rPr lang="tr-TR" smtClean="0"/>
              <a:pPr/>
              <a:t>7.06.2021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2790870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6B8751D-BC48-41D0-AD30-FFFE980030A6}" type="datetimeFigureOut">
              <a:rPr lang="tr-TR" smtClean="0"/>
              <a:pPr/>
              <a:t>7.06.2021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299040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6B8751D-BC48-41D0-AD30-FFFE980030A6}" type="datetimeFigureOut">
              <a:rPr lang="tr-TR" smtClean="0"/>
              <a:pPr/>
              <a:t>7.06.2021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1485108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6B8751D-BC48-41D0-AD30-FFFE980030A6}" type="datetimeFigureOut">
              <a:rPr lang="tr-TR" smtClean="0"/>
              <a:pPr/>
              <a:t>7.06.2021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890955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6B8751D-BC48-41D0-AD30-FFFE980030A6}" type="datetimeFigureOut">
              <a:rPr lang="tr-TR" smtClean="0"/>
              <a:pPr/>
              <a:t>7.06.2021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30761EF-2328-4549-BCE4-05B5C274DF3A}" type="slidenum">
              <a:rPr lang="tr-TR" smtClean="0"/>
              <a:pPr/>
              <a:t>‹#›</a:t>
            </a:fld>
            <a:endParaRPr lang="tr-TR"/>
          </a:p>
        </p:txBody>
      </p:sp>
    </p:spTree>
    <p:extLst>
      <p:ext uri="{BB962C8B-B14F-4D97-AF65-F5344CB8AC3E}">
        <p14:creationId xmlns:p14="http://schemas.microsoft.com/office/powerpoint/2010/main" val="394251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8751D-BC48-41D0-AD30-FFFE980030A6}" type="datetimeFigureOut">
              <a:rPr lang="tr-TR" smtClean="0"/>
              <a:pPr/>
              <a:t>7.06.2021</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761EF-2328-4549-BCE4-05B5C274DF3A}" type="slidenum">
              <a:rPr lang="tr-TR" smtClean="0"/>
              <a:pPr/>
              <a:t>‹#›</a:t>
            </a:fld>
            <a:endParaRPr lang="tr-TR"/>
          </a:p>
        </p:txBody>
      </p:sp>
    </p:spTree>
    <p:extLst>
      <p:ext uri="{BB962C8B-B14F-4D97-AF65-F5344CB8AC3E}">
        <p14:creationId xmlns:p14="http://schemas.microsoft.com/office/powerpoint/2010/main" val="1595920616"/>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4001" y="2276872"/>
            <a:ext cx="7772400" cy="1975104"/>
          </a:xfrm>
        </p:spPr>
        <p:txBody>
          <a:bodyPr/>
          <a:lstStyle/>
          <a:p>
            <a:pPr algn="r"/>
            <a:r>
              <a:rPr lang="tr-TR" sz="5400" dirty="0" smtClean="0"/>
              <a:t>HİPOTİROİDİ TANI ve TEDAVİ</a:t>
            </a:r>
            <a:endParaRPr lang="tr-TR" sz="5400" dirty="0"/>
          </a:p>
        </p:txBody>
      </p:sp>
      <p:sp>
        <p:nvSpPr>
          <p:cNvPr id="4" name="TextBox 3"/>
          <p:cNvSpPr txBox="1"/>
          <p:nvPr/>
        </p:nvSpPr>
        <p:spPr>
          <a:xfrm>
            <a:off x="2123728" y="5013176"/>
            <a:ext cx="5746609" cy="830997"/>
          </a:xfrm>
          <a:prstGeom prst="rect">
            <a:avLst/>
          </a:prstGeom>
          <a:noFill/>
        </p:spPr>
        <p:txBody>
          <a:bodyPr wrap="square" rtlCol="0">
            <a:spAutoFit/>
          </a:bodyPr>
          <a:lstStyle/>
          <a:p>
            <a:pPr algn="r"/>
            <a:r>
              <a:rPr lang="tr-TR" sz="2400" i="1" dirty="0" smtClean="0"/>
              <a:t>İNT.DR HİLAL BETÜL GÜNAYDIN</a:t>
            </a:r>
          </a:p>
          <a:p>
            <a:pPr algn="r"/>
            <a:r>
              <a:rPr lang="tr-TR" sz="2400" i="1" dirty="0" smtClean="0"/>
              <a:t>333633</a:t>
            </a:r>
            <a:endParaRPr lang="tr-TR" sz="2400" i="1" dirty="0"/>
          </a:p>
        </p:txBody>
      </p:sp>
    </p:spTree>
    <p:extLst>
      <p:ext uri="{BB962C8B-B14F-4D97-AF65-F5344CB8AC3E}">
        <p14:creationId xmlns:p14="http://schemas.microsoft.com/office/powerpoint/2010/main" val="30740439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a:xfrm>
            <a:off x="714348" y="785794"/>
            <a:ext cx="8001000" cy="1139825"/>
          </a:xfrm>
        </p:spPr>
        <p:txBody>
          <a:bodyPr/>
          <a:lstStyle/>
          <a:p>
            <a:pPr eaLnBrk="1" fontAlgn="auto" hangingPunct="1">
              <a:spcAft>
                <a:spcPts val="0"/>
              </a:spcAft>
              <a:defRPr/>
            </a:pPr>
            <a:r>
              <a:rPr lang="tr-TR" sz="4400" b="1" dirty="0" smtClean="0">
                <a:solidFill>
                  <a:schemeClr val="tx2">
                    <a:satMod val="200000"/>
                  </a:schemeClr>
                </a:solidFill>
                <a:cs typeface="Times New Roman" pitchFamily="18" charset="0"/>
              </a:rPr>
              <a:t>Hipotiroidi Tedavi hedefi</a:t>
            </a:r>
            <a:endParaRPr lang="en-US" sz="4400" b="1" dirty="0" smtClean="0">
              <a:solidFill>
                <a:schemeClr val="tx2">
                  <a:satMod val="200000"/>
                </a:schemeClr>
              </a:solidFill>
              <a:cs typeface="Times New Roman" pitchFamily="18" charset="0"/>
            </a:endParaRPr>
          </a:p>
        </p:txBody>
      </p:sp>
      <p:sp>
        <p:nvSpPr>
          <p:cNvPr id="6" name="Rounded Rectangle 5"/>
          <p:cNvSpPr/>
          <p:nvPr/>
        </p:nvSpPr>
        <p:spPr>
          <a:xfrm>
            <a:off x="928662" y="2500306"/>
            <a:ext cx="7286676" cy="2500330"/>
          </a:xfrm>
          <a:prstGeom prst="roundRect">
            <a:avLst/>
          </a:prstGeom>
          <a:solidFill>
            <a:srgbClr val="738AC8">
              <a:alpha val="58824"/>
            </a:srgbClr>
          </a:solidFill>
        </p:spPr>
        <p:style>
          <a:lnRef idx="3">
            <a:schemeClr val="lt1"/>
          </a:lnRef>
          <a:fillRef idx="1">
            <a:schemeClr val="accent5"/>
          </a:fillRef>
          <a:effectRef idx="1">
            <a:schemeClr val="accent5"/>
          </a:effectRef>
          <a:fontRef idx="minor">
            <a:schemeClr val="lt1"/>
          </a:fontRef>
        </p:style>
        <p:txBody>
          <a:bodyPr anchor="ctr"/>
          <a:lstStyle/>
          <a:p>
            <a:pPr marL="533400" indent="-533400">
              <a:defRPr/>
            </a:pPr>
            <a:r>
              <a:rPr lang="tr-TR" sz="6000" b="1" dirty="0">
                <a:solidFill>
                  <a:schemeClr val="tx1"/>
                </a:solidFill>
                <a:cs typeface="Times New Roman" pitchFamily="18" charset="0"/>
              </a:rPr>
              <a:t>  </a:t>
            </a:r>
            <a:r>
              <a:rPr lang="en-US" sz="6000" b="1" dirty="0">
                <a:solidFill>
                  <a:schemeClr val="tx1"/>
                </a:solidFill>
                <a:effectLst>
                  <a:outerShdw blurRad="38100" dist="38100" dir="2700000" algn="tl">
                    <a:srgbClr val="000000">
                      <a:alpha val="43137"/>
                    </a:srgbClr>
                  </a:outerShdw>
                </a:effectLst>
                <a:cs typeface="Times New Roman" pitchFamily="18" charset="0"/>
              </a:rPr>
              <a:t>TSH</a:t>
            </a:r>
            <a:r>
              <a:rPr lang="tr-TR" sz="6000" b="1" dirty="0">
                <a:solidFill>
                  <a:schemeClr val="tx1"/>
                </a:solidFill>
                <a:effectLst>
                  <a:outerShdw blurRad="38100" dist="38100" dir="2700000" algn="tl">
                    <a:srgbClr val="000000">
                      <a:alpha val="43137"/>
                    </a:srgbClr>
                  </a:outerShdw>
                </a:effectLst>
                <a:cs typeface="Times New Roman" pitchFamily="18" charset="0"/>
              </a:rPr>
              <a:t> </a:t>
            </a:r>
            <a:r>
              <a:rPr lang="en-US" sz="6000" b="1" dirty="0">
                <a:solidFill>
                  <a:schemeClr val="tx1"/>
                </a:solidFill>
                <a:effectLst>
                  <a:outerShdw blurRad="38100" dist="38100" dir="2700000" algn="tl">
                    <a:srgbClr val="000000">
                      <a:alpha val="43137"/>
                    </a:srgbClr>
                  </a:outerShdw>
                </a:effectLst>
                <a:cs typeface="Times New Roman" pitchFamily="18" charset="0"/>
              </a:rPr>
              <a:t> </a:t>
            </a:r>
            <a:r>
              <a:rPr lang="tr-TR" sz="6000" b="1" dirty="0">
                <a:solidFill>
                  <a:schemeClr val="tx1"/>
                </a:solidFill>
                <a:effectLst>
                  <a:outerShdw blurRad="38100" dist="38100" dir="2700000" algn="tl">
                    <a:srgbClr val="000000">
                      <a:alpha val="43137"/>
                    </a:srgbClr>
                  </a:outerShdw>
                </a:effectLst>
                <a:cs typeface="Times New Roman" pitchFamily="18" charset="0"/>
              </a:rPr>
              <a:t>o</a:t>
            </a:r>
            <a:r>
              <a:rPr lang="en-US" sz="6000" b="1" dirty="0">
                <a:solidFill>
                  <a:schemeClr val="tx1"/>
                </a:solidFill>
                <a:effectLst>
                  <a:outerShdw blurRad="38100" dist="38100" dir="2700000" algn="tl">
                    <a:srgbClr val="000000">
                      <a:alpha val="43137"/>
                    </a:srgbClr>
                  </a:outerShdw>
                </a:effectLst>
                <a:cs typeface="Times New Roman" pitchFamily="18" charset="0"/>
              </a:rPr>
              <a:t> .5 – </a:t>
            </a:r>
            <a:r>
              <a:rPr lang="en-US" sz="6000" b="1" dirty="0" smtClean="0">
                <a:solidFill>
                  <a:schemeClr val="tx1"/>
                </a:solidFill>
                <a:effectLst>
                  <a:outerShdw blurRad="38100" dist="38100" dir="2700000" algn="tl">
                    <a:srgbClr val="000000">
                      <a:alpha val="43137"/>
                    </a:srgbClr>
                  </a:outerShdw>
                </a:effectLst>
                <a:cs typeface="Times New Roman" pitchFamily="18" charset="0"/>
              </a:rPr>
              <a:t>2.</a:t>
            </a:r>
            <a:r>
              <a:rPr lang="tr-TR" sz="6000" b="1" dirty="0" smtClean="0">
                <a:solidFill>
                  <a:schemeClr val="tx1"/>
                </a:solidFill>
                <a:effectLst>
                  <a:outerShdw blurRad="38100" dist="38100" dir="2700000" algn="tl">
                    <a:srgbClr val="000000">
                      <a:alpha val="43137"/>
                    </a:srgbClr>
                  </a:outerShdw>
                </a:effectLst>
                <a:cs typeface="Times New Roman" pitchFamily="18" charset="0"/>
              </a:rPr>
              <a:t>5</a:t>
            </a:r>
            <a:r>
              <a:rPr lang="en-US" sz="6000" b="1" dirty="0" smtClean="0">
                <a:solidFill>
                  <a:schemeClr val="tx1"/>
                </a:solidFill>
                <a:effectLst>
                  <a:outerShdw blurRad="38100" dist="38100" dir="2700000" algn="tl">
                    <a:srgbClr val="000000">
                      <a:alpha val="43137"/>
                    </a:srgbClr>
                  </a:outerShdw>
                </a:effectLst>
                <a:cs typeface="Times New Roman" pitchFamily="18" charset="0"/>
              </a:rPr>
              <a:t> </a:t>
            </a:r>
            <a:r>
              <a:rPr lang="en-US" sz="6000" b="1" dirty="0">
                <a:solidFill>
                  <a:schemeClr val="tx1"/>
                </a:solidFill>
                <a:effectLst>
                  <a:outerShdw blurRad="38100" dist="38100" dir="2700000" algn="tl">
                    <a:srgbClr val="000000">
                      <a:alpha val="43137"/>
                    </a:srgbClr>
                  </a:outerShdw>
                </a:effectLst>
                <a:cs typeface="Times New Roman" pitchFamily="18" charset="0"/>
              </a:rPr>
              <a:t>mu/L</a:t>
            </a:r>
            <a:endParaRPr lang="en-US" sz="60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5616929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tr-TR" dirty="0" smtClean="0"/>
              <a:t>Ülkemizde LT4 preparatları</a:t>
            </a:r>
            <a:endParaRPr lang="en-US" dirty="0"/>
          </a:p>
        </p:txBody>
      </p:sp>
      <p:sp>
        <p:nvSpPr>
          <p:cNvPr id="25603" name="Content Placeholder 2"/>
          <p:cNvSpPr>
            <a:spLocks noGrp="1"/>
          </p:cNvSpPr>
          <p:nvPr>
            <p:ph idx="1"/>
          </p:nvPr>
        </p:nvSpPr>
        <p:spPr>
          <a:xfrm>
            <a:off x="1043608" y="1412776"/>
            <a:ext cx="5157788" cy="2787650"/>
          </a:xfrm>
        </p:spPr>
        <p:txBody>
          <a:bodyPr/>
          <a:lstStyle/>
          <a:p>
            <a:pPr eaLnBrk="1" hangingPunct="1"/>
            <a:endParaRPr lang="tr-TR" dirty="0" smtClean="0"/>
          </a:p>
          <a:p>
            <a:pPr eaLnBrk="1" hangingPunct="1"/>
            <a:r>
              <a:rPr lang="tr-TR" dirty="0" smtClean="0"/>
              <a:t>Levatiron </a:t>
            </a:r>
          </a:p>
          <a:p>
            <a:pPr eaLnBrk="1" hangingPunct="1"/>
            <a:r>
              <a:rPr lang="tr-TR" dirty="0" smtClean="0"/>
              <a:t>Tefor</a:t>
            </a:r>
          </a:p>
          <a:p>
            <a:pPr eaLnBrk="1" hangingPunct="1"/>
            <a:r>
              <a:rPr lang="tr-TR" dirty="0" smtClean="0"/>
              <a:t>Euhyrox  </a:t>
            </a:r>
            <a:endParaRPr lang="en-US" dirty="0" smtClean="0"/>
          </a:p>
        </p:txBody>
      </p:sp>
      <p:pic>
        <p:nvPicPr>
          <p:cNvPr id="7" name="Picture 4" descr="http://www.buybestanabolicsteroids.net/app_themes/main/images/products/pz_pha_10_lr.jpg"/>
          <p:cNvPicPr>
            <a:picLocks noChangeAspect="1" noChangeArrowheads="1"/>
          </p:cNvPicPr>
          <p:nvPr/>
        </p:nvPicPr>
        <p:blipFill>
          <a:blip r:embed="rId2"/>
          <a:srcRect/>
          <a:stretch>
            <a:fillRect/>
          </a:stretch>
        </p:blipFill>
        <p:spPr bwMode="auto">
          <a:xfrm>
            <a:off x="285720" y="4429132"/>
            <a:ext cx="2571768" cy="19288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2" descr="http://www.abdiibrahim.com.tr/images/resimler/urunler/levotiron_k.jpg"/>
          <p:cNvPicPr>
            <a:picLocks noChangeAspect="1" noChangeArrowheads="1"/>
          </p:cNvPicPr>
          <p:nvPr/>
        </p:nvPicPr>
        <p:blipFill>
          <a:blip r:embed="rId3"/>
          <a:srcRect/>
          <a:stretch>
            <a:fillRect/>
          </a:stretch>
        </p:blipFill>
        <p:spPr bwMode="auto">
          <a:xfrm>
            <a:off x="3143240" y="4500570"/>
            <a:ext cx="2928958" cy="185738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8616" name="Picture 8" descr="http://www.farmacep.com/img/Euthyrox_50_%C2%B5g_Kutu.jpg"/>
          <p:cNvPicPr>
            <a:picLocks noChangeAspect="1" noChangeArrowheads="1"/>
          </p:cNvPicPr>
          <p:nvPr/>
        </p:nvPicPr>
        <p:blipFill>
          <a:blip r:embed="rId4"/>
          <a:srcRect/>
          <a:stretch>
            <a:fillRect/>
          </a:stretch>
        </p:blipFill>
        <p:spPr bwMode="auto">
          <a:xfrm>
            <a:off x="6429388" y="4500570"/>
            <a:ext cx="2521342" cy="19288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7235185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571500" y="2071688"/>
            <a:ext cx="7734300" cy="3795712"/>
          </a:xfrm>
        </p:spPr>
        <p:txBody>
          <a:bodyPr>
            <a:normAutofit/>
          </a:bodyPr>
          <a:lstStyle/>
          <a:p>
            <a:pPr eaLnBrk="1" hangingPunct="1">
              <a:buClr>
                <a:srgbClr val="EABF0A"/>
              </a:buClr>
            </a:pPr>
            <a:r>
              <a:rPr lang="tr-TR" dirty="0" smtClean="0"/>
              <a:t>Periyodik izlem gerekir. </a:t>
            </a:r>
          </a:p>
          <a:p>
            <a:pPr eaLnBrk="1" hangingPunct="1">
              <a:buClr>
                <a:srgbClr val="EABF0A"/>
              </a:buClr>
            </a:pPr>
            <a:r>
              <a:rPr lang="tr-TR" dirty="0" smtClean="0"/>
              <a:t>TSH normale geldikten sonra 6-12 aylık aralıklar ile izlenmelidir</a:t>
            </a:r>
            <a:endParaRPr lang="en-US" dirty="0" smtClean="0"/>
          </a:p>
          <a:p>
            <a:pPr eaLnBrk="1" hangingPunct="1">
              <a:buClr>
                <a:srgbClr val="EABF0A"/>
              </a:buClr>
            </a:pPr>
            <a:endParaRPr lang="en-US" dirty="0" smtClean="0"/>
          </a:p>
        </p:txBody>
      </p:sp>
      <p:sp>
        <p:nvSpPr>
          <p:cNvPr id="18435" name="Comment 4"/>
          <p:cNvSpPr>
            <a:spLocks noChangeArrowheads="1"/>
          </p:cNvSpPr>
          <p:nvPr/>
        </p:nvSpPr>
        <p:spPr bwMode="auto">
          <a:xfrm>
            <a:off x="5292080" y="6235700"/>
            <a:ext cx="37179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dirty="0">
                <a:latin typeface="Arial Narrow" pitchFamily="34" charset="0"/>
              </a:rPr>
              <a:t>Singer et al. </a:t>
            </a:r>
            <a:r>
              <a:rPr lang="en-US" i="1" dirty="0">
                <a:latin typeface="Arial Narrow" pitchFamily="34" charset="0"/>
              </a:rPr>
              <a:t>JAMA.</a:t>
            </a:r>
            <a:r>
              <a:rPr lang="en-US" dirty="0">
                <a:latin typeface="Arial Narrow" pitchFamily="34" charset="0"/>
              </a:rPr>
              <a:t> 1995;273:808-812.</a:t>
            </a:r>
          </a:p>
        </p:txBody>
      </p:sp>
      <p:sp>
        <p:nvSpPr>
          <p:cNvPr id="5" name="TextBox 4"/>
          <p:cNvSpPr txBox="1"/>
          <p:nvPr/>
        </p:nvSpPr>
        <p:spPr>
          <a:xfrm>
            <a:off x="928688" y="642938"/>
            <a:ext cx="3252787" cy="708025"/>
          </a:xfrm>
          <a:prstGeom prst="rect">
            <a:avLst/>
          </a:prstGeom>
          <a:noFill/>
        </p:spPr>
        <p:txBody>
          <a:bodyPr wrap="none">
            <a:spAutoFit/>
          </a:bodyPr>
          <a:lstStyle/>
          <a:p>
            <a:pPr>
              <a:defRPr/>
            </a:pPr>
            <a:r>
              <a:rPr lang="tr-TR" sz="4000" b="1" dirty="0">
                <a:solidFill>
                  <a:schemeClr val="tx2">
                    <a:lumMod val="90000"/>
                  </a:schemeClr>
                </a:solidFill>
                <a:latin typeface="Arial" charset="0"/>
                <a:cs typeface="Arial" charset="0"/>
              </a:rPr>
              <a:t>Tedavi takibi</a:t>
            </a:r>
            <a:endParaRPr lang="en-US" sz="4000" b="1" dirty="0">
              <a:solidFill>
                <a:schemeClr val="tx2">
                  <a:lumMod val="90000"/>
                </a:schemeClr>
              </a:solidFill>
              <a:latin typeface="Arial" charset="0"/>
              <a:cs typeface="Arial" charset="0"/>
            </a:endParaRPr>
          </a:p>
        </p:txBody>
      </p:sp>
    </p:spTree>
    <p:extLst>
      <p:ext uri="{BB962C8B-B14F-4D97-AF65-F5344CB8AC3E}">
        <p14:creationId xmlns:p14="http://schemas.microsoft.com/office/powerpoint/2010/main" val="639659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331640" y="2276872"/>
            <a:ext cx="6480720" cy="914400"/>
          </a:xfrm>
        </p:spPr>
        <p:txBody>
          <a:bodyPr>
            <a:normAutofit fontScale="90000"/>
          </a:bodyPr>
          <a:lstStyle/>
          <a:p>
            <a:pPr algn="r">
              <a:lnSpc>
                <a:spcPct val="150000"/>
              </a:lnSpc>
            </a:pPr>
            <a:r>
              <a:rPr lang="en-US" sz="4400" dirty="0" smtClean="0"/>
              <a:t>H</a:t>
            </a:r>
            <a:r>
              <a:rPr lang="tr-TR" dirty="0"/>
              <a:t>i</a:t>
            </a:r>
            <a:r>
              <a:rPr lang="tr-TR" sz="4400" dirty="0" smtClean="0"/>
              <a:t>pertiroidi</a:t>
            </a:r>
            <a:br>
              <a:rPr lang="tr-TR" sz="4400" dirty="0" smtClean="0"/>
            </a:br>
            <a:r>
              <a:rPr lang="tr-TR" sz="4400" dirty="0" smtClean="0"/>
              <a:t>tanı ve tedavisi</a:t>
            </a:r>
            <a:endParaRPr lang="en-US" sz="4400" dirty="0"/>
          </a:p>
        </p:txBody>
      </p:sp>
    </p:spTree>
    <p:extLst>
      <p:ext uri="{BB962C8B-B14F-4D97-AF65-F5344CB8AC3E}">
        <p14:creationId xmlns:p14="http://schemas.microsoft.com/office/powerpoint/2010/main" val="137903072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1331168" y="2053952"/>
            <a:ext cx="6553200" cy="2743200"/>
          </a:xfrm>
          <a:prstGeom prst="rect">
            <a:avLst/>
          </a:prstGeom>
        </p:spPr>
        <p:txBody>
          <a:bodyPr/>
          <a:lst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a:lstStyle>
          <a:p>
            <a:pPr>
              <a:lnSpc>
                <a:spcPct val="150000"/>
              </a:lnSpc>
            </a:pPr>
            <a:r>
              <a:rPr lang="tr-TR" sz="3200" dirty="0" smtClean="0"/>
              <a:t>kadınlarda %2</a:t>
            </a:r>
          </a:p>
          <a:p>
            <a:pPr>
              <a:lnSpc>
                <a:spcPct val="150000"/>
              </a:lnSpc>
            </a:pPr>
            <a:r>
              <a:rPr lang="tr-TR" sz="3200" dirty="0" smtClean="0"/>
              <a:t>Erkeklerde  %0.2</a:t>
            </a:r>
          </a:p>
          <a:p>
            <a:pPr>
              <a:lnSpc>
                <a:spcPct val="150000"/>
              </a:lnSpc>
            </a:pPr>
            <a:r>
              <a:rPr lang="tr-TR" sz="3200" dirty="0" smtClean="0"/>
              <a:t>Vakaların %15 i 60 yaş üzeri</a:t>
            </a:r>
            <a:r>
              <a:rPr lang="en-US" sz="3200" dirty="0" smtClean="0"/>
              <a:t> </a:t>
            </a:r>
          </a:p>
        </p:txBody>
      </p:sp>
      <p:sp>
        <p:nvSpPr>
          <p:cNvPr id="3" name="TextBox 2"/>
          <p:cNvSpPr txBox="1"/>
          <p:nvPr/>
        </p:nvSpPr>
        <p:spPr>
          <a:xfrm>
            <a:off x="1328842" y="692696"/>
            <a:ext cx="5691430" cy="769441"/>
          </a:xfrm>
          <a:prstGeom prst="rect">
            <a:avLst/>
          </a:prstGeom>
          <a:noFill/>
        </p:spPr>
        <p:txBody>
          <a:bodyPr wrap="none" rtlCol="0">
            <a:spAutoFit/>
          </a:bodyPr>
          <a:lstStyle/>
          <a:p>
            <a:r>
              <a:rPr lang="tr-TR" sz="4400" b="1" dirty="0" smtClean="0">
                <a:solidFill>
                  <a:schemeClr val="accent4">
                    <a:lumMod val="20000"/>
                    <a:lumOff val="80000"/>
                  </a:schemeClr>
                </a:solidFill>
              </a:rPr>
              <a:t>Hipertiroidi  prevalansı</a:t>
            </a:r>
            <a:endParaRPr lang="tr-TR" sz="4400" b="1" dirty="0">
              <a:solidFill>
                <a:schemeClr val="accent4">
                  <a:lumMod val="20000"/>
                  <a:lumOff val="80000"/>
                </a:schemeClr>
              </a:solidFill>
            </a:endParaRPr>
          </a:p>
        </p:txBody>
      </p:sp>
    </p:spTree>
    <p:extLst>
      <p:ext uri="{BB962C8B-B14F-4D97-AF65-F5344CB8AC3E}">
        <p14:creationId xmlns:p14="http://schemas.microsoft.com/office/powerpoint/2010/main" val="4145784812"/>
      </p:ext>
    </p:extLst>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39751" name="Shape 4639751"/>
        <p:cNvGrpSpPr/>
        <p:nvPr/>
      </p:nvGrpSpPr>
      <p:grpSpPr>
        <a:xfrm>
          <a:off x="0" y="0"/>
          <a:ext cx="0" cy="0"/>
          <a:chOff x="0" y="0"/>
          <a:chExt cx="0" cy="0"/>
        </a:xfrm>
      </p:grpSpPr>
      <p:sp>
        <p:nvSpPr>
          <p:cNvPr id="4639752" name="Google Shape;4639752;p1"/>
          <p:cNvSpPr/>
          <p:nvPr/>
        </p:nvSpPr>
        <p:spPr>
          <a:xfrm>
            <a:off x="1034477" y="2365589"/>
            <a:ext cx="7665900" cy="36867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tr-TR" sz="2400">
                <a:solidFill>
                  <a:schemeClr val="dk1"/>
                </a:solidFill>
                <a:latin typeface="Calibri"/>
                <a:ea typeface="Calibri"/>
                <a:cs typeface="Calibri"/>
                <a:sym typeface="Calibri"/>
              </a:rPr>
              <a:t>Tiroid bezinden tiroid hormon yapımının artmasından kaynaklanan tiroid hormon fazlalığını ifade eder</a:t>
            </a:r>
            <a:endParaRPr sz="24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sz="2400">
              <a:solidFill>
                <a:schemeClr val="dk1"/>
              </a:solidFill>
              <a:latin typeface="Calibri"/>
              <a:ea typeface="Calibri"/>
              <a:cs typeface="Calibri"/>
              <a:sym typeface="Calibri"/>
            </a:endParaRPr>
          </a:p>
        </p:txBody>
      </p:sp>
      <p:sp>
        <p:nvSpPr>
          <p:cNvPr id="4639753" name="Google Shape;4639753;p1"/>
          <p:cNvSpPr/>
          <p:nvPr/>
        </p:nvSpPr>
        <p:spPr>
          <a:xfrm>
            <a:off x="149067" y="3933056"/>
            <a:ext cx="2982900" cy="1569600"/>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None/>
            </a:pPr>
            <a:r>
              <a:rPr b="1" lang="tr-TR" sz="2400">
                <a:solidFill>
                  <a:srgbClr val="FFFFFF"/>
                </a:solidFill>
                <a:latin typeface="Calibri"/>
                <a:ea typeface="Calibri"/>
                <a:cs typeface="Calibri"/>
                <a:sym typeface="Calibri"/>
              </a:rPr>
              <a:t>Kaynağı ne olursa olsun tiroid hormon fazlalığını ifade eden genel terimdir. </a:t>
            </a:r>
            <a:endParaRPr sz="24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17473"/>
            <a:ext cx="7561109" cy="6370975"/>
          </a:xfrm>
          <a:prstGeom prst="rect">
            <a:avLst/>
          </a:prstGeom>
          <a:noFill/>
        </p:spPr>
        <p:txBody>
          <a:bodyPr wrap="none" rtlCol="0">
            <a:spAutoFit/>
          </a:bodyPr>
          <a:lstStyle/>
          <a:p>
            <a:r>
              <a:rPr lang="tr-TR" sz="4400" b="1" dirty="0" smtClean="0">
                <a:solidFill>
                  <a:srgbClr val="FF0000"/>
                </a:solidFill>
              </a:rPr>
              <a:t>Semptomlar:</a:t>
            </a:r>
          </a:p>
          <a:p>
            <a:endParaRPr lang="tr-TR" sz="2800" b="1" dirty="0"/>
          </a:p>
          <a:p>
            <a:r>
              <a:rPr lang="tr-TR" sz="2800" b="1" dirty="0" smtClean="0"/>
              <a:t>Cilt : nemli eritemli</a:t>
            </a:r>
          </a:p>
          <a:p>
            <a:r>
              <a:rPr lang="tr-TR" sz="2800" b="1" dirty="0" smtClean="0"/>
              <a:t>Gözler : canlı bakış, lid lag, oftalmopati</a:t>
            </a:r>
          </a:p>
          <a:p>
            <a:r>
              <a:rPr lang="tr-TR" sz="2800" b="1" dirty="0" smtClean="0"/>
              <a:t>Kardiyak: taşikardi, atrial fibrilasyon (%10-20 ),  </a:t>
            </a:r>
          </a:p>
          <a:p>
            <a:r>
              <a:rPr lang="tr-TR" sz="2800" b="1" dirty="0"/>
              <a:t> </a:t>
            </a:r>
            <a:r>
              <a:rPr lang="tr-TR" sz="2800" b="1" dirty="0" smtClean="0"/>
              <a:t>                     sol ventrikül hipertrofisi</a:t>
            </a:r>
          </a:p>
          <a:p>
            <a:r>
              <a:rPr lang="tr-TR" sz="2800" b="1" dirty="0" smtClean="0"/>
              <a:t>GIS:  dışkılama sayısında artış, malabsorpsiyon</a:t>
            </a:r>
          </a:p>
          <a:p>
            <a:r>
              <a:rPr lang="tr-TR" sz="2800" b="1" dirty="0" smtClean="0"/>
              <a:t>Kilo kaybı</a:t>
            </a:r>
          </a:p>
          <a:p>
            <a:r>
              <a:rPr lang="tr-TR" sz="2800" b="1" dirty="0" smtClean="0"/>
              <a:t>Normokrom normositer anemi</a:t>
            </a:r>
          </a:p>
          <a:p>
            <a:r>
              <a:rPr lang="tr-TR" sz="2800" b="1" dirty="0" smtClean="0"/>
              <a:t>Oligomenore-amenore</a:t>
            </a:r>
          </a:p>
          <a:p>
            <a:r>
              <a:rPr lang="tr-TR" sz="2800" b="1" dirty="0" smtClean="0"/>
              <a:t>Osteoporoz</a:t>
            </a:r>
          </a:p>
          <a:p>
            <a:r>
              <a:rPr lang="tr-TR" sz="2800" b="1" dirty="0" smtClean="0"/>
              <a:t>Kas güçsüzlüğü</a:t>
            </a:r>
          </a:p>
          <a:p>
            <a:r>
              <a:rPr lang="tr-TR" sz="2800" b="1" dirty="0" smtClean="0"/>
              <a:t>Hiperaktivite- emosyonal labilite</a:t>
            </a:r>
          </a:p>
          <a:p>
            <a:endParaRPr lang="tr-TR" sz="2800" b="1" dirty="0"/>
          </a:p>
        </p:txBody>
      </p:sp>
    </p:spTree>
    <p:extLst>
      <p:ext uri="{BB962C8B-B14F-4D97-AF65-F5344CB8AC3E}">
        <p14:creationId xmlns:p14="http://schemas.microsoft.com/office/powerpoint/2010/main" val="1536111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ChangeArrowheads="1"/>
          </p:cNvSpPr>
          <p:nvPr/>
        </p:nvSpPr>
        <p:spPr bwMode="auto">
          <a:xfrm>
            <a:off x="671767" y="16288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cs typeface="+mn-cs"/>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a:lstStyle>
          <a:p>
            <a:pPr>
              <a:lnSpc>
                <a:spcPct val="80000"/>
              </a:lnSpc>
            </a:pPr>
            <a:r>
              <a:rPr lang="tr-TR" sz="2800" dirty="0" smtClean="0"/>
              <a:t>Dispne</a:t>
            </a:r>
          </a:p>
          <a:p>
            <a:pPr>
              <a:lnSpc>
                <a:spcPct val="80000"/>
              </a:lnSpc>
            </a:pPr>
            <a:r>
              <a:rPr lang="tr-TR" sz="2800" dirty="0" smtClean="0"/>
              <a:t>Oksijen ihtiyacında artış , CO2 üreitminde artış</a:t>
            </a:r>
          </a:p>
          <a:p>
            <a:pPr>
              <a:lnSpc>
                <a:spcPct val="80000"/>
              </a:lnSpc>
            </a:pPr>
            <a:r>
              <a:rPr lang="tr-TR" sz="2800" dirty="0" smtClean="0"/>
              <a:t>Hipoksemi hiperkapni</a:t>
            </a:r>
          </a:p>
          <a:p>
            <a:pPr>
              <a:lnSpc>
                <a:spcPct val="80000"/>
              </a:lnSpc>
            </a:pPr>
            <a:r>
              <a:rPr lang="tr-TR" sz="2800" dirty="0" smtClean="0"/>
              <a:t>Solunum kas güçsüzlüğü</a:t>
            </a:r>
          </a:p>
          <a:p>
            <a:pPr>
              <a:lnSpc>
                <a:spcPct val="80000"/>
              </a:lnSpc>
            </a:pPr>
            <a:r>
              <a:rPr lang="tr-TR" sz="2800" dirty="0" smtClean="0"/>
              <a:t>Egzersiz kapasitesinde azalma</a:t>
            </a:r>
          </a:p>
          <a:p>
            <a:pPr>
              <a:lnSpc>
                <a:spcPct val="80000"/>
              </a:lnSpc>
            </a:pPr>
            <a:r>
              <a:rPr lang="tr-TR" sz="2800" dirty="0" smtClean="0"/>
              <a:t>Trakeal obstrüksiyon</a:t>
            </a:r>
          </a:p>
          <a:p>
            <a:pPr>
              <a:lnSpc>
                <a:spcPct val="80000"/>
              </a:lnSpc>
            </a:pPr>
            <a:r>
              <a:rPr lang="tr-TR" sz="2800" dirty="0" smtClean="0"/>
              <a:t>Astım tetiklenebilir</a:t>
            </a:r>
          </a:p>
          <a:p>
            <a:pPr>
              <a:lnSpc>
                <a:spcPct val="80000"/>
              </a:lnSpc>
            </a:pPr>
            <a:r>
              <a:rPr lang="tr-TR" sz="2800" dirty="0" smtClean="0"/>
              <a:t>Pulmoner arterial basınç artışı</a:t>
            </a:r>
            <a:endParaRPr lang="en-US" sz="2800" dirty="0"/>
          </a:p>
        </p:txBody>
      </p:sp>
      <p:sp>
        <p:nvSpPr>
          <p:cNvPr id="3" name="TextBox 2"/>
          <p:cNvSpPr txBox="1"/>
          <p:nvPr/>
        </p:nvSpPr>
        <p:spPr>
          <a:xfrm>
            <a:off x="650063" y="395953"/>
            <a:ext cx="3079689" cy="584775"/>
          </a:xfrm>
          <a:prstGeom prst="rect">
            <a:avLst/>
          </a:prstGeom>
          <a:noFill/>
        </p:spPr>
        <p:txBody>
          <a:bodyPr wrap="none" rtlCol="0">
            <a:spAutoFit/>
          </a:bodyPr>
          <a:lstStyle/>
          <a:p>
            <a:r>
              <a:rPr lang="tr-TR" sz="3200" dirty="0" smtClean="0">
                <a:solidFill>
                  <a:srgbClr val="FF0000"/>
                </a:solidFill>
              </a:rPr>
              <a:t>Solunum sistemi </a:t>
            </a:r>
            <a:endParaRPr lang="tr-TR" sz="3200" dirty="0">
              <a:solidFill>
                <a:srgbClr val="FF0000"/>
              </a:solidFill>
            </a:endParaRPr>
          </a:p>
        </p:txBody>
      </p:sp>
    </p:spTree>
    <p:extLst>
      <p:ext uri="{BB962C8B-B14F-4D97-AF65-F5344CB8AC3E}">
        <p14:creationId xmlns:p14="http://schemas.microsoft.com/office/powerpoint/2010/main" val="3808520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ChangeArrowheads="1"/>
          </p:cNvSpPr>
          <p:nvPr/>
        </p:nvSpPr>
        <p:spPr bwMode="auto">
          <a:xfrm>
            <a:off x="683568" y="1700808"/>
            <a:ext cx="796448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cs typeface="+mn-cs"/>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a:lstStyle>
          <a:p>
            <a:pPr marL="609600" indent="-609600">
              <a:lnSpc>
                <a:spcPct val="80000"/>
              </a:lnSpc>
              <a:buFontTx/>
              <a:buNone/>
            </a:pPr>
            <a:endParaRPr lang="en-US" sz="2800" b="1" dirty="0"/>
          </a:p>
          <a:p>
            <a:pPr marL="609600" indent="-609600">
              <a:lnSpc>
                <a:spcPct val="80000"/>
              </a:lnSpc>
              <a:buFontTx/>
              <a:buNone/>
            </a:pPr>
            <a:r>
              <a:rPr lang="en-US" sz="2400" b="1" dirty="0"/>
              <a:t>1 Grave’s </a:t>
            </a:r>
            <a:r>
              <a:rPr lang="tr-TR" sz="2400" b="1" dirty="0" smtClean="0"/>
              <a:t>hastalığı</a:t>
            </a:r>
            <a:endParaRPr lang="en-US" sz="2400" b="1" dirty="0"/>
          </a:p>
          <a:p>
            <a:pPr marL="0" indent="0">
              <a:lnSpc>
                <a:spcPct val="80000"/>
              </a:lnSpc>
              <a:buNone/>
            </a:pPr>
            <a:r>
              <a:rPr lang="tr-TR" sz="2400" dirty="0" smtClean="0"/>
              <a:t>    (TSH reseptörlerine karşı gelişen otoimmünite )</a:t>
            </a:r>
          </a:p>
          <a:p>
            <a:pPr marL="609600" indent="-609600">
              <a:lnSpc>
                <a:spcPct val="80000"/>
              </a:lnSpc>
              <a:buFontTx/>
              <a:buNone/>
            </a:pPr>
            <a:r>
              <a:rPr lang="en-US" sz="2400" b="1" dirty="0" smtClean="0"/>
              <a:t>2 To</a:t>
            </a:r>
            <a:r>
              <a:rPr lang="tr-TR" sz="2400" b="1" dirty="0" smtClean="0"/>
              <a:t>ksik mültinodüler guatr </a:t>
            </a:r>
          </a:p>
          <a:p>
            <a:pPr marL="0" indent="0">
              <a:lnSpc>
                <a:spcPct val="80000"/>
              </a:lnSpc>
              <a:buNone/>
            </a:pPr>
            <a:r>
              <a:rPr lang="tr-TR" sz="2400" dirty="0" smtClean="0"/>
              <a:t>    (İyot eksikliği bölgelerinde sık , uzun süreli guatrlarda )</a:t>
            </a:r>
          </a:p>
          <a:p>
            <a:pPr marL="0" indent="0">
              <a:lnSpc>
                <a:spcPct val="80000"/>
              </a:lnSpc>
              <a:buNone/>
            </a:pPr>
            <a:r>
              <a:rPr lang="tr-TR" sz="2400" dirty="0" smtClean="0"/>
              <a:t>3-Toksik adenom </a:t>
            </a:r>
          </a:p>
          <a:p>
            <a:pPr marL="0" indent="0">
              <a:lnSpc>
                <a:spcPct val="80000"/>
              </a:lnSpc>
              <a:buNone/>
            </a:pPr>
            <a:r>
              <a:rPr lang="tr-TR" sz="2400" dirty="0" smtClean="0"/>
              <a:t>4- Tiroidit (subakut, postpartum)</a:t>
            </a:r>
          </a:p>
          <a:p>
            <a:pPr marL="0" indent="0">
              <a:lnSpc>
                <a:spcPct val="80000"/>
              </a:lnSpc>
              <a:buNone/>
            </a:pPr>
            <a:r>
              <a:rPr lang="tr-TR" sz="2400" dirty="0" smtClean="0"/>
              <a:t>5- ilaçlara bağlı(amiodoron, aşırı iyot)</a:t>
            </a:r>
          </a:p>
          <a:p>
            <a:pPr marL="0" indent="0">
              <a:lnSpc>
                <a:spcPct val="80000"/>
              </a:lnSpc>
              <a:buNone/>
            </a:pPr>
            <a:r>
              <a:rPr lang="tr-TR" sz="2400" dirty="0" smtClean="0"/>
              <a:t>6- Tümör (struma ovari, metastatik tiroid ca)</a:t>
            </a:r>
          </a:p>
          <a:p>
            <a:pPr marL="0" indent="0">
              <a:lnSpc>
                <a:spcPct val="80000"/>
              </a:lnSpc>
              <a:buNone/>
            </a:pPr>
            <a:endParaRPr lang="tr-TR" sz="2400" dirty="0" smtClean="0"/>
          </a:p>
        </p:txBody>
      </p:sp>
      <p:sp>
        <p:nvSpPr>
          <p:cNvPr id="3" name="TextBox 2"/>
          <p:cNvSpPr txBox="1"/>
          <p:nvPr/>
        </p:nvSpPr>
        <p:spPr>
          <a:xfrm>
            <a:off x="971600" y="692694"/>
            <a:ext cx="4543231" cy="646331"/>
          </a:xfrm>
          <a:prstGeom prst="rect">
            <a:avLst/>
          </a:prstGeom>
          <a:noFill/>
        </p:spPr>
        <p:txBody>
          <a:bodyPr wrap="none" rtlCol="0">
            <a:spAutoFit/>
          </a:bodyPr>
          <a:lstStyle/>
          <a:p>
            <a:r>
              <a:rPr lang="tr-TR" sz="3600" b="1" dirty="0" smtClean="0">
                <a:solidFill>
                  <a:srgbClr val="FF0000"/>
                </a:solidFill>
              </a:rPr>
              <a:t>Hipertiroidi :  Etiyoloji</a:t>
            </a:r>
            <a:endParaRPr lang="tr-TR" sz="3600" b="1" dirty="0">
              <a:solidFill>
                <a:srgbClr val="FF0000"/>
              </a:solidFill>
            </a:endParaRPr>
          </a:p>
        </p:txBody>
      </p:sp>
    </p:spTree>
    <p:extLst>
      <p:ext uri="{BB962C8B-B14F-4D97-AF65-F5344CB8AC3E}">
        <p14:creationId xmlns:p14="http://schemas.microsoft.com/office/powerpoint/2010/main" val="3827756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4779" y="404664"/>
            <a:ext cx="4569071" cy="1446550"/>
          </a:xfrm>
          <a:prstGeom prst="rect">
            <a:avLst/>
          </a:prstGeom>
          <a:noFill/>
        </p:spPr>
        <p:txBody>
          <a:bodyPr wrap="none" rtlCol="0">
            <a:spAutoFit/>
          </a:bodyPr>
          <a:lstStyle/>
          <a:p>
            <a:r>
              <a:rPr lang="tr-TR" sz="4400" b="1" dirty="0" smtClean="0">
                <a:solidFill>
                  <a:srgbClr val="FF0000"/>
                </a:solidFill>
              </a:rPr>
              <a:t>Hipertiroidi  Tanısı</a:t>
            </a:r>
          </a:p>
          <a:p>
            <a:endParaRPr lang="tr-TR" sz="4400" b="1" dirty="0">
              <a:solidFill>
                <a:schemeClr val="accent6">
                  <a:lumMod val="20000"/>
                  <a:lumOff val="80000"/>
                </a:schemeClr>
              </a:solidFill>
            </a:endParaRPr>
          </a:p>
        </p:txBody>
      </p:sp>
      <p:sp>
        <p:nvSpPr>
          <p:cNvPr id="5" name="Rectangle 4"/>
          <p:cNvSpPr/>
          <p:nvPr/>
        </p:nvSpPr>
        <p:spPr>
          <a:xfrm>
            <a:off x="5292080" y="2474893"/>
            <a:ext cx="2752677" cy="954107"/>
          </a:xfrm>
          <a:prstGeom prst="rect">
            <a:avLst/>
          </a:prstGeom>
        </p:spPr>
        <p:txBody>
          <a:bodyPr wrap="none">
            <a:spAutoFit/>
          </a:bodyPr>
          <a:lstStyle/>
          <a:p>
            <a:r>
              <a:rPr lang="tr-TR" sz="2800" b="1" dirty="0"/>
              <a:t>TSH &lt; 0.5 mIU/L </a:t>
            </a:r>
            <a:endParaRPr lang="tr-TR" sz="2800" b="1" dirty="0" smtClean="0"/>
          </a:p>
          <a:p>
            <a:r>
              <a:rPr lang="tr-TR" sz="2800" b="1" dirty="0" smtClean="0"/>
              <a:t> </a:t>
            </a:r>
            <a:r>
              <a:rPr lang="tr-TR" sz="2800" b="1" dirty="0"/>
              <a:t>sT4 </a:t>
            </a:r>
            <a:r>
              <a:rPr lang="tr-TR" sz="2800" b="1" dirty="0" smtClean="0"/>
              <a:t>,sT3 yüksek</a:t>
            </a:r>
            <a:endParaRPr lang="tr-TR" sz="2800" b="1" dirty="0"/>
          </a:p>
        </p:txBody>
      </p:sp>
      <p:sp>
        <p:nvSpPr>
          <p:cNvPr id="6" name="Rectangle 5"/>
          <p:cNvSpPr/>
          <p:nvPr/>
        </p:nvSpPr>
        <p:spPr>
          <a:xfrm>
            <a:off x="5292080" y="4275093"/>
            <a:ext cx="2752677" cy="954107"/>
          </a:xfrm>
          <a:prstGeom prst="rect">
            <a:avLst/>
          </a:prstGeom>
        </p:spPr>
        <p:txBody>
          <a:bodyPr wrap="none">
            <a:spAutoFit/>
          </a:bodyPr>
          <a:lstStyle/>
          <a:p>
            <a:r>
              <a:rPr lang="tr-TR" sz="2800" b="1" dirty="0"/>
              <a:t>TSH &lt; 0.5 mIU/L </a:t>
            </a:r>
            <a:endParaRPr lang="tr-TR" sz="2800" b="1" dirty="0" smtClean="0"/>
          </a:p>
          <a:p>
            <a:r>
              <a:rPr lang="tr-TR" sz="2800" b="1" dirty="0" smtClean="0"/>
              <a:t> sT4,sT3 normal</a:t>
            </a:r>
            <a:endParaRPr lang="tr-TR" sz="2800" b="1" dirty="0"/>
          </a:p>
        </p:txBody>
      </p:sp>
      <p:sp>
        <p:nvSpPr>
          <p:cNvPr id="4" name="Metin kutusu 3"/>
          <p:cNvSpPr txBox="1"/>
          <p:nvPr/>
        </p:nvSpPr>
        <p:spPr>
          <a:xfrm>
            <a:off x="1331640" y="2690336"/>
            <a:ext cx="2664296" cy="523220"/>
          </a:xfrm>
          <a:prstGeom prst="rect">
            <a:avLst/>
          </a:prstGeom>
          <a:noFill/>
        </p:spPr>
        <p:txBody>
          <a:bodyPr wrap="square" rtlCol="0">
            <a:spAutoFit/>
          </a:bodyPr>
          <a:lstStyle/>
          <a:p>
            <a:r>
              <a:rPr lang="tr-TR" sz="2800" dirty="0" smtClean="0"/>
              <a:t>HİPERTİROİDİ </a:t>
            </a:r>
            <a:r>
              <a:rPr lang="tr-TR" sz="2800" dirty="0" smtClean="0">
                <a:sym typeface="Wingdings" pitchFamily="2" charset="2"/>
              </a:rPr>
              <a:t></a:t>
            </a:r>
            <a:endParaRPr lang="tr-TR" sz="2800" dirty="0"/>
          </a:p>
        </p:txBody>
      </p:sp>
      <p:sp>
        <p:nvSpPr>
          <p:cNvPr id="7" name="Metin kutusu 6"/>
          <p:cNvSpPr txBox="1"/>
          <p:nvPr/>
        </p:nvSpPr>
        <p:spPr>
          <a:xfrm>
            <a:off x="1331640" y="4382814"/>
            <a:ext cx="3240360" cy="954107"/>
          </a:xfrm>
          <a:prstGeom prst="rect">
            <a:avLst/>
          </a:prstGeom>
          <a:noFill/>
        </p:spPr>
        <p:txBody>
          <a:bodyPr wrap="square" rtlCol="0">
            <a:spAutoFit/>
          </a:bodyPr>
          <a:lstStyle/>
          <a:p>
            <a:r>
              <a:rPr lang="tr-TR" sz="2800" dirty="0" smtClean="0"/>
              <a:t>SUBKLİNİK HİPERTİROİDİ  </a:t>
            </a:r>
            <a:r>
              <a:rPr lang="tr-TR" sz="2800" dirty="0" smtClean="0">
                <a:sym typeface="Wingdings" pitchFamily="2" charset="2"/>
              </a:rPr>
              <a:t></a:t>
            </a:r>
            <a:endParaRPr lang="tr-TR" sz="2800" dirty="0"/>
          </a:p>
        </p:txBody>
      </p:sp>
    </p:spTree>
    <p:extLst>
      <p:ext uri="{BB962C8B-B14F-4D97-AF65-F5344CB8AC3E}">
        <p14:creationId xmlns:p14="http://schemas.microsoft.com/office/powerpoint/2010/main" val="2434726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90600" y="3203575"/>
            <a:ext cx="7772400" cy="990600"/>
          </a:xfrm>
          <a:prstGeom prst="rect">
            <a:avLst/>
          </a:prstGeom>
          <a:gradFill rotWithShape="0">
            <a:gsLst>
              <a:gs pos="0">
                <a:srgbClr val="00FF00"/>
              </a:gs>
              <a:gs pos="100000">
                <a:srgbClr val="FF00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tr-TR">
              <a:latin typeface="Corbel" pitchFamily="34" charset="0"/>
            </a:endParaRPr>
          </a:p>
        </p:txBody>
      </p:sp>
      <p:sp>
        <p:nvSpPr>
          <p:cNvPr id="7171" name="Rectangle 3"/>
          <p:cNvSpPr>
            <a:spLocks noGrp="1" noChangeArrowheads="1"/>
          </p:cNvSpPr>
          <p:nvPr>
            <p:ph type="title"/>
          </p:nvPr>
        </p:nvSpPr>
        <p:spPr>
          <a:xfrm>
            <a:off x="852488" y="357188"/>
            <a:ext cx="8077200" cy="1143000"/>
          </a:xfrm>
        </p:spPr>
        <p:txBody>
          <a:bodyPr/>
          <a:lstStyle/>
          <a:p>
            <a:pPr eaLnBrk="1" fontAlgn="auto" hangingPunct="1">
              <a:spcAft>
                <a:spcPts val="0"/>
              </a:spcAft>
              <a:defRPr/>
            </a:pPr>
            <a:r>
              <a:rPr lang="tr-TR" sz="3200" b="1" dirty="0" smtClean="0">
                <a:solidFill>
                  <a:schemeClr val="tx2">
                    <a:satMod val="200000"/>
                  </a:schemeClr>
                </a:solidFill>
              </a:rPr>
              <a:t>Hipotroidi ve hipertiroidi tanımlar</a:t>
            </a:r>
            <a:endParaRPr lang="en-US" sz="3600" b="1" dirty="0" smtClean="0">
              <a:solidFill>
                <a:schemeClr val="tx2">
                  <a:satMod val="200000"/>
                </a:schemeClr>
              </a:solidFill>
            </a:endParaRPr>
          </a:p>
        </p:txBody>
      </p:sp>
      <p:sp>
        <p:nvSpPr>
          <p:cNvPr id="4639748" name="Rectangle 4"/>
          <p:cNvSpPr>
            <a:spLocks noChangeArrowheads="1"/>
          </p:cNvSpPr>
          <p:nvPr/>
        </p:nvSpPr>
        <p:spPr bwMode="auto">
          <a:xfrm>
            <a:off x="460375" y="1744663"/>
            <a:ext cx="711200" cy="427037"/>
          </a:xfrm>
          <a:prstGeom prst="rect">
            <a:avLst/>
          </a:prstGeom>
          <a:noFill/>
          <a:ln w="38100">
            <a:noFill/>
            <a:miter lim="800000"/>
            <a:headEnd/>
            <a:tailEnd/>
          </a:ln>
        </p:spPr>
        <p:txBody>
          <a:bodyPr wrap="none" lIns="0" tIns="0" rIns="0" bIns="0">
            <a:spAutoFit/>
          </a:bodyPr>
          <a:lstStyle/>
          <a:p>
            <a:pPr fontAlgn="auto">
              <a:spcBef>
                <a:spcPts val="0"/>
              </a:spcBef>
              <a:spcAft>
                <a:spcPts val="0"/>
              </a:spcAft>
              <a:defRPr/>
            </a:pPr>
            <a:r>
              <a:rPr lang="en-US" sz="2800">
                <a:effectLst>
                  <a:outerShdw blurRad="38100" dist="38100" dir="2700000" algn="tl">
                    <a:srgbClr val="000000"/>
                  </a:outerShdw>
                </a:effectLst>
                <a:cs typeface="+mn-cs"/>
              </a:rPr>
              <a:t>TSH</a:t>
            </a:r>
          </a:p>
        </p:txBody>
      </p:sp>
      <p:sp>
        <p:nvSpPr>
          <p:cNvPr id="4639749" name="Rectangle 5"/>
          <p:cNvSpPr>
            <a:spLocks noChangeArrowheads="1"/>
          </p:cNvSpPr>
          <p:nvPr/>
        </p:nvSpPr>
        <p:spPr bwMode="auto">
          <a:xfrm>
            <a:off x="192088" y="4800600"/>
            <a:ext cx="950912" cy="427038"/>
          </a:xfrm>
          <a:prstGeom prst="rect">
            <a:avLst/>
          </a:prstGeom>
          <a:noFill/>
          <a:ln w="38100">
            <a:noFill/>
            <a:miter lim="800000"/>
            <a:headEnd/>
            <a:tailEnd/>
          </a:ln>
        </p:spPr>
        <p:txBody>
          <a:bodyPr lIns="0" tIns="0" rIns="0" bIns="0">
            <a:spAutoFit/>
          </a:bodyPr>
          <a:lstStyle/>
          <a:p>
            <a:pPr fontAlgn="auto">
              <a:spcBef>
                <a:spcPts val="0"/>
              </a:spcBef>
              <a:spcAft>
                <a:spcPts val="0"/>
              </a:spcAft>
              <a:defRPr/>
            </a:pPr>
            <a:r>
              <a:rPr lang="en-US" sz="2800">
                <a:solidFill>
                  <a:srgbClr val="FFFF00"/>
                </a:solidFill>
                <a:effectLst>
                  <a:outerShdw blurRad="38100" dist="38100" dir="2700000" algn="tl">
                    <a:srgbClr val="000000"/>
                  </a:outerShdw>
                </a:effectLst>
                <a:cs typeface="+mn-cs"/>
              </a:rPr>
              <a:t>FT</a:t>
            </a:r>
            <a:r>
              <a:rPr lang="en-US" sz="2800" baseline="-25000">
                <a:solidFill>
                  <a:srgbClr val="FFFF00"/>
                </a:solidFill>
                <a:effectLst>
                  <a:outerShdw blurRad="38100" dist="38100" dir="2700000" algn="tl">
                    <a:srgbClr val="000000"/>
                  </a:outerShdw>
                </a:effectLst>
                <a:cs typeface="+mn-cs"/>
              </a:rPr>
              <a:t>4</a:t>
            </a:r>
            <a:endParaRPr lang="en-US" sz="2800">
              <a:solidFill>
                <a:srgbClr val="FFFF00"/>
              </a:solidFill>
              <a:effectLst>
                <a:outerShdw blurRad="38100" dist="38100" dir="2700000" algn="tl">
                  <a:srgbClr val="000000"/>
                </a:outerShdw>
              </a:effectLst>
              <a:cs typeface="+mn-cs"/>
            </a:endParaRPr>
          </a:p>
        </p:txBody>
      </p:sp>
      <p:sp>
        <p:nvSpPr>
          <p:cNvPr id="13318" name="Rectangle 6"/>
          <p:cNvSpPr>
            <a:spLocks noChangeArrowheads="1"/>
          </p:cNvSpPr>
          <p:nvPr/>
        </p:nvSpPr>
        <p:spPr bwMode="auto">
          <a:xfrm>
            <a:off x="4038600" y="4343400"/>
            <a:ext cx="1309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tr-TR" sz="2400">
                <a:solidFill>
                  <a:srgbClr val="FFFFFF"/>
                </a:solidFill>
                <a:latin typeface="Corbel" pitchFamily="34" charset="0"/>
              </a:rPr>
              <a:t>ötiroidizm</a:t>
            </a:r>
            <a:endParaRPr lang="en-US" sz="2400">
              <a:latin typeface="Corbel" pitchFamily="34" charset="0"/>
            </a:endParaRPr>
          </a:p>
        </p:txBody>
      </p:sp>
      <p:grpSp>
        <p:nvGrpSpPr>
          <p:cNvPr id="2" name="Group 24"/>
          <p:cNvGrpSpPr>
            <a:grpSpLocks/>
          </p:cNvGrpSpPr>
          <p:nvPr/>
        </p:nvGrpSpPr>
        <p:grpSpPr bwMode="auto">
          <a:xfrm>
            <a:off x="1069975" y="3505200"/>
            <a:ext cx="2709863" cy="2141538"/>
            <a:chOff x="674" y="2266"/>
            <a:chExt cx="1707" cy="1349"/>
          </a:xfrm>
        </p:grpSpPr>
        <p:sp>
          <p:nvSpPr>
            <p:cNvPr id="7187" name="Rectangle 7"/>
            <p:cNvSpPr>
              <a:spLocks noChangeArrowheads="1"/>
            </p:cNvSpPr>
            <p:nvPr/>
          </p:nvSpPr>
          <p:spPr bwMode="auto">
            <a:xfrm>
              <a:off x="765" y="2266"/>
              <a:ext cx="426" cy="233"/>
            </a:xfrm>
            <a:prstGeom prst="rect">
              <a:avLst/>
            </a:prstGeom>
            <a:noFill/>
            <a:ln w="9525">
              <a:noFill/>
              <a:miter lim="800000"/>
              <a:headEnd/>
              <a:tailEnd/>
            </a:ln>
          </p:spPr>
          <p:txBody>
            <a:bodyPr wrap="none" lIns="0" tIns="0" rIns="0" bIns="0">
              <a:spAutoFit/>
            </a:bodyPr>
            <a:lstStyle/>
            <a:p>
              <a:pPr fontAlgn="auto">
                <a:spcBef>
                  <a:spcPts val="0"/>
                </a:spcBef>
                <a:spcAft>
                  <a:spcPts val="0"/>
                </a:spcAft>
                <a:defRPr/>
              </a:pPr>
              <a:r>
                <a:rPr lang="tr-TR" sz="2400" dirty="0">
                  <a:solidFill>
                    <a:schemeClr val="tx2">
                      <a:lumMod val="10000"/>
                    </a:schemeClr>
                  </a:solidFill>
                  <a:effectLst>
                    <a:outerShdw blurRad="38100" dist="38100" dir="2700000" algn="tl">
                      <a:srgbClr val="000000">
                        <a:alpha val="43137"/>
                      </a:srgbClr>
                    </a:outerShdw>
                  </a:effectLst>
                  <a:latin typeface="+mn-lt"/>
                  <a:cs typeface="+mn-cs"/>
                </a:rPr>
                <a:t>klinik</a:t>
              </a:r>
              <a:endParaRPr lang="en-US" sz="2400" dirty="0">
                <a:solidFill>
                  <a:schemeClr val="tx2">
                    <a:lumMod val="10000"/>
                  </a:schemeClr>
                </a:solidFill>
                <a:effectLst>
                  <a:outerShdw blurRad="38100" dist="38100" dir="2700000" algn="tl">
                    <a:srgbClr val="000000">
                      <a:alpha val="43137"/>
                    </a:srgbClr>
                  </a:outerShdw>
                </a:effectLst>
                <a:latin typeface="+mn-lt"/>
                <a:cs typeface="+mn-cs"/>
              </a:endParaRPr>
            </a:p>
          </p:txBody>
        </p:sp>
        <p:sp>
          <p:nvSpPr>
            <p:cNvPr id="13332" name="Rectangle 8"/>
            <p:cNvSpPr>
              <a:spLocks noChangeArrowheads="1"/>
            </p:cNvSpPr>
            <p:nvPr/>
          </p:nvSpPr>
          <p:spPr bwMode="auto">
            <a:xfrm>
              <a:off x="674" y="3382"/>
              <a:ext cx="85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400">
                  <a:solidFill>
                    <a:srgbClr val="FFFFFF"/>
                  </a:solidFill>
                  <a:latin typeface="Corbel" pitchFamily="34" charset="0"/>
                </a:rPr>
                <a:t>H</a:t>
              </a:r>
              <a:r>
                <a:rPr lang="tr-TR" sz="2400">
                  <a:solidFill>
                    <a:srgbClr val="FFFFFF"/>
                  </a:solidFill>
                  <a:latin typeface="Corbel" pitchFamily="34" charset="0"/>
                </a:rPr>
                <a:t>ipotiroidi</a:t>
              </a:r>
              <a:endParaRPr lang="en-US" sz="2400">
                <a:latin typeface="Corbel" pitchFamily="34" charset="0"/>
              </a:endParaRPr>
            </a:p>
          </p:txBody>
        </p:sp>
        <p:sp>
          <p:nvSpPr>
            <p:cNvPr id="7189" name="Rectangle 9"/>
            <p:cNvSpPr>
              <a:spLocks noChangeArrowheads="1"/>
            </p:cNvSpPr>
            <p:nvPr/>
          </p:nvSpPr>
          <p:spPr bwMode="auto">
            <a:xfrm>
              <a:off x="1555" y="2266"/>
              <a:ext cx="826" cy="233"/>
            </a:xfrm>
            <a:prstGeom prst="rect">
              <a:avLst/>
            </a:prstGeom>
            <a:noFill/>
            <a:ln w="9525">
              <a:noFill/>
              <a:miter lim="800000"/>
              <a:headEnd/>
              <a:tailEnd/>
            </a:ln>
          </p:spPr>
          <p:txBody>
            <a:bodyPr wrap="square" lIns="0" tIns="0" rIns="0" bIns="0">
              <a:spAutoFit/>
            </a:bodyPr>
            <a:lstStyle/>
            <a:p>
              <a:pPr fontAlgn="auto">
                <a:spcBef>
                  <a:spcPts val="0"/>
                </a:spcBef>
                <a:spcAft>
                  <a:spcPts val="0"/>
                </a:spcAft>
                <a:defRPr/>
              </a:pPr>
              <a:r>
                <a:rPr lang="tr-TR" sz="2400" dirty="0" smtClean="0">
                  <a:solidFill>
                    <a:schemeClr val="tx2">
                      <a:lumMod val="10000"/>
                    </a:schemeClr>
                  </a:solidFill>
                  <a:effectLst>
                    <a:outerShdw blurRad="38100" dist="38100" dir="2700000" algn="tl">
                      <a:srgbClr val="000000">
                        <a:alpha val="43137"/>
                      </a:srgbClr>
                    </a:outerShdw>
                  </a:effectLst>
                  <a:latin typeface="+mn-lt"/>
                  <a:cs typeface="+mn-cs"/>
                </a:rPr>
                <a:t>subklinik</a:t>
              </a:r>
              <a:endParaRPr lang="en-US" sz="2400" dirty="0">
                <a:solidFill>
                  <a:schemeClr val="tx2">
                    <a:lumMod val="10000"/>
                  </a:schemeClr>
                </a:solidFill>
                <a:effectLst>
                  <a:outerShdw blurRad="38100" dist="38100" dir="2700000" algn="tl">
                    <a:srgbClr val="000000">
                      <a:alpha val="43137"/>
                    </a:srgbClr>
                  </a:outerShdw>
                </a:effectLst>
                <a:latin typeface="+mn-lt"/>
                <a:cs typeface="+mn-cs"/>
              </a:endParaRPr>
            </a:p>
          </p:txBody>
        </p:sp>
      </p:grpSp>
      <p:grpSp>
        <p:nvGrpSpPr>
          <p:cNvPr id="3" name="Group 25"/>
          <p:cNvGrpSpPr>
            <a:grpSpLocks/>
          </p:cNvGrpSpPr>
          <p:nvPr/>
        </p:nvGrpSpPr>
        <p:grpSpPr bwMode="auto">
          <a:xfrm>
            <a:off x="5867406" y="3505200"/>
            <a:ext cx="2428877" cy="2066925"/>
            <a:chOff x="3696" y="2256"/>
            <a:chExt cx="1530" cy="1302"/>
          </a:xfrm>
        </p:grpSpPr>
        <p:sp>
          <p:nvSpPr>
            <p:cNvPr id="13328" name="Rectangle 10"/>
            <p:cNvSpPr>
              <a:spLocks noChangeArrowheads="1"/>
            </p:cNvSpPr>
            <p:nvPr/>
          </p:nvSpPr>
          <p:spPr bwMode="auto">
            <a:xfrm>
              <a:off x="4800" y="2256"/>
              <a:ext cx="42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tr-TR" sz="2400" dirty="0">
                  <a:solidFill>
                    <a:schemeClr val="tx2">
                      <a:lumMod val="10000"/>
                    </a:schemeClr>
                  </a:solidFill>
                  <a:latin typeface="Corbel" pitchFamily="34" charset="0"/>
                </a:rPr>
                <a:t>klinik</a:t>
              </a:r>
              <a:endParaRPr lang="en-US" sz="2400" dirty="0">
                <a:solidFill>
                  <a:schemeClr val="tx2">
                    <a:lumMod val="10000"/>
                  </a:schemeClr>
                </a:solidFill>
                <a:latin typeface="Corbel" pitchFamily="34" charset="0"/>
              </a:endParaRPr>
            </a:p>
          </p:txBody>
        </p:sp>
        <p:sp>
          <p:nvSpPr>
            <p:cNvPr id="13329" name="Rectangle 11"/>
            <p:cNvSpPr>
              <a:spLocks noChangeArrowheads="1"/>
            </p:cNvSpPr>
            <p:nvPr/>
          </p:nvSpPr>
          <p:spPr bwMode="auto">
            <a:xfrm>
              <a:off x="4260" y="3325"/>
              <a:ext cx="915"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tr-TR" sz="2400">
                  <a:latin typeface="Corbel" pitchFamily="34" charset="0"/>
                </a:rPr>
                <a:t>Hipertiroidi</a:t>
              </a:r>
              <a:endParaRPr lang="en-US" sz="2400">
                <a:latin typeface="Corbel" pitchFamily="34" charset="0"/>
              </a:endParaRPr>
            </a:p>
          </p:txBody>
        </p:sp>
        <p:sp>
          <p:nvSpPr>
            <p:cNvPr id="13330" name="Rectangle 12"/>
            <p:cNvSpPr>
              <a:spLocks noChangeArrowheads="1"/>
            </p:cNvSpPr>
            <p:nvPr/>
          </p:nvSpPr>
          <p:spPr bwMode="auto">
            <a:xfrm>
              <a:off x="3696" y="2256"/>
              <a:ext cx="76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tr-TR" sz="2400" b="1" dirty="0" smtClean="0">
                  <a:solidFill>
                    <a:schemeClr val="tx2">
                      <a:lumMod val="10000"/>
                    </a:schemeClr>
                  </a:solidFill>
                  <a:latin typeface="Corbel" pitchFamily="34" charset="0"/>
                </a:rPr>
                <a:t>subklinik</a:t>
              </a:r>
              <a:endParaRPr lang="en-US" sz="2400" b="1" dirty="0">
                <a:solidFill>
                  <a:schemeClr val="tx2">
                    <a:lumMod val="10000"/>
                  </a:schemeClr>
                </a:solidFill>
                <a:latin typeface="Corbel" pitchFamily="34" charset="0"/>
              </a:endParaRPr>
            </a:p>
          </p:txBody>
        </p:sp>
      </p:grpSp>
      <p:sp>
        <p:nvSpPr>
          <p:cNvPr id="13321" name="Line 13"/>
          <p:cNvSpPr>
            <a:spLocks noChangeShapeType="1"/>
          </p:cNvSpPr>
          <p:nvPr/>
        </p:nvSpPr>
        <p:spPr bwMode="auto">
          <a:xfrm>
            <a:off x="3252788" y="3203575"/>
            <a:ext cx="0" cy="990600"/>
          </a:xfrm>
          <a:prstGeom prst="line">
            <a:avLst/>
          </a:prstGeom>
          <a:noFill/>
          <a:ln w="25400">
            <a:solidFill>
              <a:srgbClr val="D83300"/>
            </a:solidFill>
            <a:round/>
            <a:headEnd/>
            <a:tailEnd/>
          </a:ln>
          <a:extLst>
            <a:ext uri="{909E8E84-426E-40DD-AFC4-6F175D3DCCD1}">
              <a14:hiddenFill xmlns:a14="http://schemas.microsoft.com/office/drawing/2010/main">
                <a:noFill/>
              </a14:hiddenFill>
            </a:ext>
          </a:extLst>
        </p:spPr>
        <p:txBody>
          <a:bodyPr>
            <a:spAutoFit/>
          </a:bodyPr>
          <a:lstStyle/>
          <a:p>
            <a:endParaRPr lang="tr-TR"/>
          </a:p>
        </p:txBody>
      </p:sp>
      <p:sp>
        <p:nvSpPr>
          <p:cNvPr id="13322" name="Line 14"/>
          <p:cNvSpPr>
            <a:spLocks noChangeShapeType="1"/>
          </p:cNvSpPr>
          <p:nvPr/>
        </p:nvSpPr>
        <p:spPr bwMode="auto">
          <a:xfrm>
            <a:off x="2438400" y="3203575"/>
            <a:ext cx="0" cy="990600"/>
          </a:xfrm>
          <a:prstGeom prst="line">
            <a:avLst/>
          </a:prstGeom>
          <a:noFill/>
          <a:ln w="25400">
            <a:solidFill>
              <a:srgbClr val="D83300"/>
            </a:solidFill>
            <a:round/>
            <a:headEnd/>
            <a:tailEnd/>
          </a:ln>
          <a:extLst>
            <a:ext uri="{909E8E84-426E-40DD-AFC4-6F175D3DCCD1}">
              <a14:hiddenFill xmlns:a14="http://schemas.microsoft.com/office/drawing/2010/main">
                <a:noFill/>
              </a14:hiddenFill>
            </a:ext>
          </a:extLst>
        </p:spPr>
        <p:txBody>
          <a:bodyPr>
            <a:spAutoFit/>
          </a:bodyPr>
          <a:lstStyle/>
          <a:p>
            <a:endParaRPr lang="tr-TR"/>
          </a:p>
        </p:txBody>
      </p:sp>
      <p:sp>
        <p:nvSpPr>
          <p:cNvPr id="13323" name="Line 15"/>
          <p:cNvSpPr>
            <a:spLocks noChangeShapeType="1"/>
          </p:cNvSpPr>
          <p:nvPr/>
        </p:nvSpPr>
        <p:spPr bwMode="auto">
          <a:xfrm>
            <a:off x="7239000" y="3203575"/>
            <a:ext cx="0" cy="990600"/>
          </a:xfrm>
          <a:prstGeom prst="line">
            <a:avLst/>
          </a:prstGeom>
          <a:noFill/>
          <a:ln w="25400">
            <a:solidFill>
              <a:srgbClr val="D83300"/>
            </a:solidFill>
            <a:round/>
            <a:headEnd/>
            <a:tailEnd/>
          </a:ln>
          <a:extLst>
            <a:ext uri="{909E8E84-426E-40DD-AFC4-6F175D3DCCD1}">
              <a14:hiddenFill xmlns:a14="http://schemas.microsoft.com/office/drawing/2010/main">
                <a:noFill/>
              </a14:hiddenFill>
            </a:ext>
          </a:extLst>
        </p:spPr>
        <p:txBody>
          <a:bodyPr>
            <a:spAutoFit/>
          </a:bodyPr>
          <a:lstStyle/>
          <a:p>
            <a:endParaRPr lang="tr-TR"/>
          </a:p>
        </p:txBody>
      </p:sp>
      <p:sp>
        <p:nvSpPr>
          <p:cNvPr id="13324" name="Line 16"/>
          <p:cNvSpPr>
            <a:spLocks noChangeShapeType="1"/>
          </p:cNvSpPr>
          <p:nvPr/>
        </p:nvSpPr>
        <p:spPr bwMode="auto">
          <a:xfrm>
            <a:off x="6415088" y="3203575"/>
            <a:ext cx="0" cy="990600"/>
          </a:xfrm>
          <a:prstGeom prst="line">
            <a:avLst/>
          </a:prstGeom>
          <a:noFill/>
          <a:ln w="25400">
            <a:solidFill>
              <a:srgbClr val="D83300"/>
            </a:solidFill>
            <a:round/>
            <a:headEnd/>
            <a:tailEnd/>
          </a:ln>
          <a:extLst>
            <a:ext uri="{909E8E84-426E-40DD-AFC4-6F175D3DCCD1}">
              <a14:hiddenFill xmlns:a14="http://schemas.microsoft.com/office/drawing/2010/main">
                <a:noFill/>
              </a14:hiddenFill>
            </a:ext>
          </a:extLst>
        </p:spPr>
        <p:txBody>
          <a:bodyPr>
            <a:spAutoFit/>
          </a:bodyPr>
          <a:lstStyle/>
          <a:p>
            <a:endParaRPr lang="tr-TR"/>
          </a:p>
        </p:txBody>
      </p:sp>
      <p:sp>
        <p:nvSpPr>
          <p:cNvPr id="13325" name="Freeform 17"/>
          <p:cNvSpPr>
            <a:spLocks/>
          </p:cNvSpPr>
          <p:nvPr/>
        </p:nvSpPr>
        <p:spPr bwMode="auto">
          <a:xfrm>
            <a:off x="1219200" y="1981200"/>
            <a:ext cx="6477000" cy="3048000"/>
          </a:xfrm>
          <a:custGeom>
            <a:avLst/>
            <a:gdLst>
              <a:gd name="T0" fmla="*/ 0 w 4456"/>
              <a:gd name="T1" fmla="*/ 0 h 2128"/>
              <a:gd name="T2" fmla="*/ 2147483647 w 4456"/>
              <a:gd name="T3" fmla="*/ 2147483647 h 2128"/>
              <a:gd name="T4" fmla="*/ 2147483647 w 4456"/>
              <a:gd name="T5" fmla="*/ 2147483647 h 2128"/>
              <a:gd name="T6" fmla="*/ 2147483647 w 4456"/>
              <a:gd name="T7" fmla="*/ 2147483647 h 2128"/>
              <a:gd name="T8" fmla="*/ 2147483647 w 4456"/>
              <a:gd name="T9" fmla="*/ 2147483647 h 2128"/>
              <a:gd name="T10" fmla="*/ 0 60000 65536"/>
              <a:gd name="T11" fmla="*/ 0 60000 65536"/>
              <a:gd name="T12" fmla="*/ 0 60000 65536"/>
              <a:gd name="T13" fmla="*/ 0 60000 65536"/>
              <a:gd name="T14" fmla="*/ 0 60000 65536"/>
              <a:gd name="T15" fmla="*/ 0 w 4456"/>
              <a:gd name="T16" fmla="*/ 0 h 2128"/>
              <a:gd name="T17" fmla="*/ 4456 w 4456"/>
              <a:gd name="T18" fmla="*/ 2128 h 2128"/>
            </a:gdLst>
            <a:ahLst/>
            <a:cxnLst>
              <a:cxn ang="T10">
                <a:pos x="T0" y="T1"/>
              </a:cxn>
              <a:cxn ang="T11">
                <a:pos x="T2" y="T3"/>
              </a:cxn>
              <a:cxn ang="T12">
                <a:pos x="T4" y="T5"/>
              </a:cxn>
              <a:cxn ang="T13">
                <a:pos x="T6" y="T7"/>
              </a:cxn>
              <a:cxn ang="T14">
                <a:pos x="T8" y="T9"/>
              </a:cxn>
            </a:cxnLst>
            <a:rect l="T15" t="T16" r="T17" b="T18"/>
            <a:pathLst>
              <a:path w="4456" h="2128">
                <a:moveTo>
                  <a:pt x="0" y="0"/>
                </a:moveTo>
                <a:cubicBezTo>
                  <a:pt x="352" y="268"/>
                  <a:pt x="704" y="536"/>
                  <a:pt x="1248" y="768"/>
                </a:cubicBezTo>
                <a:cubicBezTo>
                  <a:pt x="1792" y="1000"/>
                  <a:pt x="2760" y="1184"/>
                  <a:pt x="3264" y="1392"/>
                </a:cubicBezTo>
                <a:cubicBezTo>
                  <a:pt x="3768" y="1600"/>
                  <a:pt x="4088" y="1904"/>
                  <a:pt x="4272" y="2016"/>
                </a:cubicBezTo>
                <a:cubicBezTo>
                  <a:pt x="4456" y="2128"/>
                  <a:pt x="4412" y="2096"/>
                  <a:pt x="4368" y="2064"/>
                </a:cubicBezTo>
              </a:path>
            </a:pathLst>
          </a:custGeom>
          <a:noFill/>
          <a:ln w="63500">
            <a:solidFill>
              <a:schemeClr val="tx1"/>
            </a:solidFill>
            <a:round/>
            <a:headEnd/>
            <a:tailEnd/>
          </a:ln>
          <a:extLst>
            <a:ext uri="{909E8E84-426E-40DD-AFC4-6F175D3DCCD1}">
              <a14:hiddenFill xmlns:a14="http://schemas.microsoft.com/office/drawing/2010/main">
                <a:solidFill>
                  <a:srgbClr val="FFFFFF"/>
                </a:solidFill>
              </a14:hiddenFill>
            </a:ext>
          </a:extLst>
        </p:spPr>
        <p:txBody>
          <a:bodyPr>
            <a:spAutoFit/>
          </a:bodyPr>
          <a:lstStyle/>
          <a:p>
            <a:endParaRPr lang="tr-TR">
              <a:latin typeface="Corbel" pitchFamily="34" charset="0"/>
            </a:endParaRPr>
          </a:p>
        </p:txBody>
      </p:sp>
      <p:sp>
        <p:nvSpPr>
          <p:cNvPr id="13326" name="Freeform 18"/>
          <p:cNvSpPr>
            <a:spLocks/>
          </p:cNvSpPr>
          <p:nvPr/>
        </p:nvSpPr>
        <p:spPr bwMode="auto">
          <a:xfrm>
            <a:off x="1143000" y="2057400"/>
            <a:ext cx="7391400" cy="2743200"/>
          </a:xfrm>
          <a:custGeom>
            <a:avLst/>
            <a:gdLst>
              <a:gd name="T0" fmla="*/ 0 w 4536"/>
              <a:gd name="T1" fmla="*/ 2147483647 h 1896"/>
              <a:gd name="T2" fmla="*/ 2147483647 w 4536"/>
              <a:gd name="T3" fmla="*/ 2147483647 h 1896"/>
              <a:gd name="T4" fmla="*/ 2147483647 w 4536"/>
              <a:gd name="T5" fmla="*/ 2147483647 h 1896"/>
              <a:gd name="T6" fmla="*/ 2147483647 w 4536"/>
              <a:gd name="T7" fmla="*/ 2147483647 h 1896"/>
              <a:gd name="T8" fmla="*/ 2147483647 w 4536"/>
              <a:gd name="T9" fmla="*/ 2147483647 h 1896"/>
              <a:gd name="T10" fmla="*/ 2147483647 w 4536"/>
              <a:gd name="T11" fmla="*/ 2147483647 h 1896"/>
              <a:gd name="T12" fmla="*/ 0 60000 65536"/>
              <a:gd name="T13" fmla="*/ 0 60000 65536"/>
              <a:gd name="T14" fmla="*/ 0 60000 65536"/>
              <a:gd name="T15" fmla="*/ 0 60000 65536"/>
              <a:gd name="T16" fmla="*/ 0 60000 65536"/>
              <a:gd name="T17" fmla="*/ 0 60000 65536"/>
              <a:gd name="T18" fmla="*/ 0 w 4536"/>
              <a:gd name="T19" fmla="*/ 0 h 1896"/>
              <a:gd name="T20" fmla="*/ 4536 w 4536"/>
              <a:gd name="T21" fmla="*/ 1896 h 1896"/>
            </a:gdLst>
            <a:ahLst/>
            <a:cxnLst>
              <a:cxn ang="T12">
                <a:pos x="T0" y="T1"/>
              </a:cxn>
              <a:cxn ang="T13">
                <a:pos x="T2" y="T3"/>
              </a:cxn>
              <a:cxn ang="T14">
                <a:pos x="T4" y="T5"/>
              </a:cxn>
              <a:cxn ang="T15">
                <a:pos x="T6" y="T7"/>
              </a:cxn>
              <a:cxn ang="T16">
                <a:pos x="T8" y="T9"/>
              </a:cxn>
              <a:cxn ang="T17">
                <a:pos x="T10" y="T11"/>
              </a:cxn>
            </a:cxnLst>
            <a:rect l="T18" t="T19" r="T20" b="T21"/>
            <a:pathLst>
              <a:path w="4536" h="1896">
                <a:moveTo>
                  <a:pt x="0" y="1896"/>
                </a:moveTo>
                <a:cubicBezTo>
                  <a:pt x="180" y="1724"/>
                  <a:pt x="360" y="1552"/>
                  <a:pt x="720" y="1416"/>
                </a:cubicBezTo>
                <a:cubicBezTo>
                  <a:pt x="1080" y="1280"/>
                  <a:pt x="1656" y="1184"/>
                  <a:pt x="2160" y="1080"/>
                </a:cubicBezTo>
                <a:cubicBezTo>
                  <a:pt x="2664" y="976"/>
                  <a:pt x="3368" y="952"/>
                  <a:pt x="3744" y="792"/>
                </a:cubicBezTo>
                <a:cubicBezTo>
                  <a:pt x="4120" y="632"/>
                  <a:pt x="4296" y="240"/>
                  <a:pt x="4416" y="120"/>
                </a:cubicBezTo>
                <a:cubicBezTo>
                  <a:pt x="4536" y="0"/>
                  <a:pt x="4500" y="36"/>
                  <a:pt x="4464" y="72"/>
                </a:cubicBezTo>
              </a:path>
            </a:pathLst>
          </a:custGeom>
          <a:noFill/>
          <a:ln w="63500">
            <a:solidFill>
              <a:srgbClr val="FFFF00"/>
            </a:solidFill>
            <a:round/>
            <a:headEnd/>
            <a:tailEnd/>
          </a:ln>
          <a:extLst>
            <a:ext uri="{909E8E84-426E-40DD-AFC4-6F175D3DCCD1}">
              <a14:hiddenFill xmlns:a14="http://schemas.microsoft.com/office/drawing/2010/main">
                <a:solidFill>
                  <a:srgbClr val="FFFFFF"/>
                </a:solidFill>
              </a14:hiddenFill>
            </a:ext>
          </a:extLst>
        </p:spPr>
        <p:txBody>
          <a:bodyPr>
            <a:spAutoFit/>
          </a:bodyPr>
          <a:lstStyle/>
          <a:p>
            <a:endParaRPr lang="tr-TR">
              <a:latin typeface="Corbel" pitchFamily="34" charset="0"/>
            </a:endParaRPr>
          </a:p>
        </p:txBody>
      </p:sp>
      <p:sp>
        <p:nvSpPr>
          <p:cNvPr id="13327" name="Text Box 19"/>
          <p:cNvSpPr txBox="1">
            <a:spLocks noChangeArrowheads="1"/>
          </p:cNvSpPr>
          <p:nvPr/>
        </p:nvSpPr>
        <p:spPr bwMode="auto">
          <a:xfrm>
            <a:off x="2057400" y="2971800"/>
            <a:ext cx="6096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endParaRPr lang="tr-TR">
              <a:latin typeface="Corbel" pitchFamily="34" charset="0"/>
            </a:endParaRPr>
          </a:p>
        </p:txBody>
      </p:sp>
    </p:spTree>
    <p:extLst>
      <p:ext uri="{BB962C8B-B14F-4D97-AF65-F5344CB8AC3E}">
        <p14:creationId xmlns:p14="http://schemas.microsoft.com/office/powerpoint/2010/main" val="352293902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827584" y="980728"/>
            <a:ext cx="7772400" cy="4114800"/>
          </a:xfrm>
          <a:prstGeom prst="rect">
            <a:avLst/>
          </a:prstGeom>
        </p:spPr>
        <p:txBody>
          <a:bodyPr/>
          <a:lst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a:lstStyle>
          <a:p>
            <a:pPr marL="68580" indent="0">
              <a:buNone/>
            </a:pPr>
            <a:r>
              <a:rPr lang="tr-TR" sz="4000" b="1" dirty="0" smtClean="0">
                <a:solidFill>
                  <a:srgbClr val="FF0000"/>
                </a:solidFill>
              </a:rPr>
              <a:t>Hipertiroidi tedavisi</a:t>
            </a:r>
          </a:p>
          <a:p>
            <a:pPr marL="68580" indent="0">
              <a:buNone/>
            </a:pPr>
            <a:endParaRPr lang="tr-TR" sz="2400" b="1" dirty="0" smtClean="0">
              <a:solidFill>
                <a:schemeClr val="accent6">
                  <a:lumMod val="20000"/>
                  <a:lumOff val="80000"/>
                </a:schemeClr>
              </a:solidFill>
            </a:endParaRPr>
          </a:p>
          <a:p>
            <a:r>
              <a:rPr lang="tr-TR" sz="2400" dirty="0" smtClean="0"/>
              <a:t>Allta yatan nedene</a:t>
            </a:r>
          </a:p>
          <a:p>
            <a:r>
              <a:rPr lang="tr-TR" sz="2400" dirty="0" smtClean="0"/>
              <a:t>Hastalığın şiddetine</a:t>
            </a:r>
          </a:p>
          <a:p>
            <a:r>
              <a:rPr lang="tr-TR" sz="2400" dirty="0" smtClean="0"/>
              <a:t>Hastanın yaşına</a:t>
            </a:r>
          </a:p>
          <a:p>
            <a:r>
              <a:rPr lang="tr-TR" sz="2400" dirty="0" smtClean="0"/>
              <a:t>Tiroid bezinin büyüklüğüne</a:t>
            </a:r>
          </a:p>
          <a:p>
            <a:r>
              <a:rPr lang="tr-TR" sz="2400" dirty="0" smtClean="0"/>
              <a:t>Komorbid durumlara bağlıdır</a:t>
            </a:r>
            <a:endParaRPr lang="en-US" sz="2400" dirty="0" smtClean="0"/>
          </a:p>
          <a:p>
            <a:pPr>
              <a:buFont typeface="Wingdings" pitchFamily="2" charset="2"/>
              <a:buNone/>
            </a:pPr>
            <a:r>
              <a:rPr lang="en-US" sz="2400" dirty="0" smtClean="0"/>
              <a:t>      </a:t>
            </a:r>
            <a:endParaRPr lang="en-US" sz="2400" dirty="0"/>
          </a:p>
        </p:txBody>
      </p:sp>
      <p:sp>
        <p:nvSpPr>
          <p:cNvPr id="3" name="Rectangle 2"/>
          <p:cNvSpPr/>
          <p:nvPr/>
        </p:nvSpPr>
        <p:spPr>
          <a:xfrm>
            <a:off x="857224" y="5000636"/>
            <a:ext cx="7200800" cy="830997"/>
          </a:xfrm>
          <a:prstGeom prst="rect">
            <a:avLst/>
          </a:prstGeom>
          <a:solidFill>
            <a:srgbClr val="EA157A">
              <a:alpha val="14902"/>
            </a:srgbClr>
          </a:solidFill>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tr-TR" sz="2400" b="1" dirty="0" smtClean="0">
                <a:solidFill>
                  <a:schemeClr val="tx1"/>
                </a:solidFill>
              </a:rPr>
              <a:t>Tedavinin hedefi : hiper metabolik durumu en az yan etki ve hipotiroidi insidansı ile giderebilmek.</a:t>
            </a:r>
          </a:p>
        </p:txBody>
      </p:sp>
    </p:spTree>
    <p:extLst>
      <p:ext uri="{BB962C8B-B14F-4D97-AF65-F5344CB8AC3E}">
        <p14:creationId xmlns:p14="http://schemas.microsoft.com/office/powerpoint/2010/main" val="12736642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defRPr/>
            </a:pPr>
            <a:r>
              <a:rPr lang="en-US" dirty="0" smtClean="0"/>
              <a:t>T</a:t>
            </a:r>
            <a:r>
              <a:rPr lang="tr-TR" dirty="0" smtClean="0"/>
              <a:t>edavi seçenekleri</a:t>
            </a:r>
            <a:endParaRPr lang="en-US" dirty="0" smtClean="0"/>
          </a:p>
        </p:txBody>
      </p:sp>
      <p:sp>
        <p:nvSpPr>
          <p:cNvPr id="47107" name="Rectangle 3"/>
          <p:cNvSpPr>
            <a:spLocks noGrp="1" noChangeArrowheads="1"/>
          </p:cNvSpPr>
          <p:nvPr>
            <p:ph idx="1"/>
          </p:nvPr>
        </p:nvSpPr>
        <p:spPr>
          <a:xfrm>
            <a:off x="683568" y="2060848"/>
            <a:ext cx="7848872" cy="4061048"/>
          </a:xfrm>
        </p:spPr>
        <p:txBody>
          <a:bodyPr/>
          <a:lstStyle/>
          <a:p>
            <a:pPr marL="0" indent="0" eaLnBrk="1" hangingPunct="1">
              <a:spcBef>
                <a:spcPct val="50000"/>
              </a:spcBef>
              <a:buNone/>
              <a:defRPr/>
            </a:pPr>
            <a:r>
              <a:rPr lang="tr-TR" dirty="0" smtClean="0"/>
              <a:t>1.Semptomların rahatlatılması   (beta bloker )</a:t>
            </a:r>
            <a:endParaRPr lang="en-US" sz="3000" dirty="0" smtClean="0"/>
          </a:p>
          <a:p>
            <a:pPr marL="0" indent="0" eaLnBrk="1" hangingPunct="1">
              <a:lnSpc>
                <a:spcPct val="90000"/>
              </a:lnSpc>
              <a:spcBef>
                <a:spcPct val="50000"/>
              </a:spcBef>
              <a:buNone/>
              <a:defRPr/>
            </a:pPr>
            <a:r>
              <a:rPr lang="tr-TR" sz="3000" dirty="0" smtClean="0"/>
              <a:t>2. </a:t>
            </a:r>
            <a:r>
              <a:rPr lang="en-US" sz="3000" dirty="0" smtClean="0"/>
              <a:t>Anti T</a:t>
            </a:r>
            <a:r>
              <a:rPr lang="tr-TR" sz="3000" dirty="0" smtClean="0"/>
              <a:t>iroid ilaçlar </a:t>
            </a:r>
          </a:p>
          <a:p>
            <a:pPr marL="0" indent="0" eaLnBrk="1" hangingPunct="1">
              <a:lnSpc>
                <a:spcPct val="90000"/>
              </a:lnSpc>
              <a:spcBef>
                <a:spcPct val="50000"/>
              </a:spcBef>
              <a:buNone/>
              <a:defRPr/>
            </a:pPr>
            <a:r>
              <a:rPr lang="tr-TR" dirty="0"/>
              <a:t> </a:t>
            </a:r>
            <a:r>
              <a:rPr lang="tr-TR" dirty="0" smtClean="0"/>
              <a:t>       </a:t>
            </a:r>
            <a:r>
              <a:rPr lang="en-US" sz="3000" dirty="0" smtClean="0"/>
              <a:t>Met</a:t>
            </a:r>
            <a:r>
              <a:rPr lang="tr-TR" sz="3000" dirty="0" smtClean="0"/>
              <a:t>imazol</a:t>
            </a:r>
            <a:r>
              <a:rPr lang="en-US" sz="3000" dirty="0" smtClean="0"/>
              <a:t> </a:t>
            </a:r>
            <a:r>
              <a:rPr lang="tr-TR" sz="3000" dirty="0" smtClean="0"/>
              <a:t>, </a:t>
            </a:r>
            <a:r>
              <a:rPr lang="en-US" sz="3000" dirty="0" smtClean="0"/>
              <a:t>Prop</a:t>
            </a:r>
            <a:r>
              <a:rPr lang="tr-TR" sz="3000" dirty="0" smtClean="0"/>
              <a:t>iltiourasil</a:t>
            </a:r>
            <a:r>
              <a:rPr lang="en-US" sz="3000" dirty="0" smtClean="0"/>
              <a:t> (PTU)</a:t>
            </a:r>
          </a:p>
          <a:p>
            <a:pPr marL="0" indent="0" eaLnBrk="1" hangingPunct="1">
              <a:lnSpc>
                <a:spcPct val="90000"/>
              </a:lnSpc>
              <a:spcBef>
                <a:spcPct val="50000"/>
              </a:spcBef>
              <a:buNone/>
              <a:defRPr/>
            </a:pPr>
            <a:r>
              <a:rPr lang="tr-TR" dirty="0" smtClean="0"/>
              <a:t>3. </a:t>
            </a:r>
            <a:r>
              <a:rPr lang="en-US" sz="3000" dirty="0" smtClean="0"/>
              <a:t>Rad</a:t>
            </a:r>
            <a:r>
              <a:rPr lang="tr-TR" sz="3000" dirty="0" smtClean="0"/>
              <a:t>yoaktif iyot tedavisi </a:t>
            </a:r>
          </a:p>
          <a:p>
            <a:pPr marL="0" indent="0" eaLnBrk="1" hangingPunct="1">
              <a:lnSpc>
                <a:spcPct val="90000"/>
              </a:lnSpc>
              <a:spcBef>
                <a:spcPct val="50000"/>
              </a:spcBef>
              <a:buNone/>
              <a:defRPr/>
            </a:pPr>
            <a:r>
              <a:rPr lang="tr-TR" dirty="0" smtClean="0"/>
              <a:t>4. </a:t>
            </a:r>
            <a:r>
              <a:rPr lang="en-US" sz="3000" dirty="0" smtClean="0"/>
              <a:t>T</a:t>
            </a:r>
            <a:r>
              <a:rPr lang="tr-TR" sz="3000" dirty="0" smtClean="0"/>
              <a:t>iroidektomi </a:t>
            </a:r>
            <a:r>
              <a:rPr lang="en-US" sz="3000" dirty="0" smtClean="0"/>
              <a:t> – Subtotal </a:t>
            </a:r>
            <a:r>
              <a:rPr lang="tr-TR" dirty="0"/>
              <a:t>/</a:t>
            </a:r>
            <a:r>
              <a:rPr lang="en-US" sz="3000" dirty="0" smtClean="0"/>
              <a:t> Total</a:t>
            </a:r>
          </a:p>
        </p:txBody>
      </p:sp>
    </p:spTree>
    <p:extLst>
      <p:ext uri="{BB962C8B-B14F-4D97-AF65-F5344CB8AC3E}">
        <p14:creationId xmlns:p14="http://schemas.microsoft.com/office/powerpoint/2010/main" val="86181166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txBox="1">
            <a:spLocks noChangeArrowheads="1"/>
          </p:cNvSpPr>
          <p:nvPr/>
        </p:nvSpPr>
        <p:spPr>
          <a:xfrm>
            <a:off x="611560" y="836712"/>
            <a:ext cx="7772400" cy="4114800"/>
          </a:xfrm>
          <a:prstGeom prst="rect">
            <a:avLst/>
          </a:prstGeom>
        </p:spPr>
        <p:txBody>
          <a:bodyPr/>
          <a:lst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a:lstStyle>
          <a:p>
            <a:pPr>
              <a:lnSpc>
                <a:spcPct val="80000"/>
              </a:lnSpc>
              <a:buFont typeface="Wingdings" pitchFamily="2" charset="2"/>
              <a:buNone/>
            </a:pPr>
            <a:r>
              <a:rPr lang="tr-TR" sz="3200" b="1" dirty="0" smtClean="0">
                <a:solidFill>
                  <a:srgbClr val="FF0000"/>
                </a:solidFill>
              </a:rPr>
              <a:t>Antitiroid ilaç komplikasyonları </a:t>
            </a:r>
          </a:p>
          <a:p>
            <a:pPr>
              <a:lnSpc>
                <a:spcPct val="80000"/>
              </a:lnSpc>
              <a:buFont typeface="Wingdings" pitchFamily="2" charset="2"/>
              <a:buNone/>
            </a:pPr>
            <a:endParaRPr lang="en-US" sz="2400" b="1" dirty="0" smtClean="0"/>
          </a:p>
          <a:p>
            <a:pPr>
              <a:lnSpc>
                <a:spcPct val="80000"/>
              </a:lnSpc>
            </a:pPr>
            <a:r>
              <a:rPr lang="en-US" sz="2400" dirty="0" err="1" smtClean="0"/>
              <a:t>Agranulo</a:t>
            </a:r>
            <a:r>
              <a:rPr lang="tr-TR" sz="2400" dirty="0" smtClean="0"/>
              <a:t>sitoz  </a:t>
            </a:r>
            <a:r>
              <a:rPr lang="en-US" sz="2400" dirty="0" smtClean="0"/>
              <a:t>%</a:t>
            </a:r>
            <a:r>
              <a:rPr lang="tr-TR" sz="2400" dirty="0" smtClean="0"/>
              <a:t> 0.5</a:t>
            </a:r>
            <a:endParaRPr lang="en-US" sz="2400" dirty="0" smtClean="0"/>
          </a:p>
          <a:p>
            <a:pPr marL="68580" indent="0">
              <a:lnSpc>
                <a:spcPct val="80000"/>
              </a:lnSpc>
              <a:buNone/>
            </a:pPr>
            <a:r>
              <a:rPr lang="tr-TR" sz="2400" dirty="0" smtClean="0"/>
              <a:t>           idiosenkratik reaksiyon</a:t>
            </a:r>
            <a:endParaRPr lang="en-US" sz="2400" dirty="0" smtClean="0"/>
          </a:p>
          <a:p>
            <a:pPr marL="68580" indent="0">
              <a:lnSpc>
                <a:spcPct val="80000"/>
              </a:lnSpc>
              <a:buNone/>
            </a:pPr>
            <a:r>
              <a:rPr lang="tr-TR" sz="2400" dirty="0" smtClean="0"/>
              <a:t>           Revesibil</a:t>
            </a:r>
          </a:p>
          <a:p>
            <a:pPr marL="68580" indent="0">
              <a:lnSpc>
                <a:spcPct val="80000"/>
              </a:lnSpc>
              <a:buNone/>
            </a:pPr>
            <a:r>
              <a:rPr lang="tr-TR" sz="2400" dirty="0"/>
              <a:t> </a:t>
            </a:r>
            <a:r>
              <a:rPr lang="tr-TR" sz="2400" dirty="0" smtClean="0"/>
              <a:t>          WBC takibi , SGOT,SGPT takibi önerilir </a:t>
            </a:r>
          </a:p>
          <a:p>
            <a:pPr marL="68580" indent="0">
              <a:lnSpc>
                <a:spcPct val="80000"/>
              </a:lnSpc>
              <a:buNone/>
            </a:pPr>
            <a:endParaRPr lang="tr-TR" sz="2400" dirty="0"/>
          </a:p>
          <a:p>
            <a:pPr>
              <a:lnSpc>
                <a:spcPct val="80000"/>
              </a:lnSpc>
            </a:pPr>
            <a:r>
              <a:rPr lang="tr-TR" sz="2400" dirty="0" smtClean="0"/>
              <a:t>Allerjik (cilt döküntüsü, kaşıntı)</a:t>
            </a:r>
          </a:p>
          <a:p>
            <a:pPr>
              <a:lnSpc>
                <a:spcPct val="80000"/>
              </a:lnSpc>
            </a:pPr>
            <a:r>
              <a:rPr lang="tr-TR" sz="2400" dirty="0" smtClean="0"/>
              <a:t>vaskülit</a:t>
            </a:r>
          </a:p>
          <a:p>
            <a:pPr marL="68580" indent="0">
              <a:lnSpc>
                <a:spcPct val="80000"/>
              </a:lnSpc>
              <a:buNone/>
            </a:pPr>
            <a:endParaRPr lang="tr-TR" sz="2400" dirty="0"/>
          </a:p>
        </p:txBody>
      </p:sp>
    </p:spTree>
    <p:extLst>
      <p:ext uri="{BB962C8B-B14F-4D97-AF65-F5344CB8AC3E}">
        <p14:creationId xmlns:p14="http://schemas.microsoft.com/office/powerpoint/2010/main" val="2646813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z="2800" dirty="0" smtClean="0">
                <a:solidFill>
                  <a:srgbClr val="FF0000"/>
                </a:solidFill>
              </a:rPr>
              <a:t>Rad</a:t>
            </a:r>
            <a:r>
              <a:rPr lang="tr-TR" sz="2800" dirty="0" smtClean="0">
                <a:solidFill>
                  <a:srgbClr val="FF0000"/>
                </a:solidFill>
              </a:rPr>
              <a:t>yoaktif iyot tedavisi</a:t>
            </a:r>
            <a:endParaRPr lang="en-US" sz="2800" dirty="0">
              <a:solidFill>
                <a:srgbClr val="FF0000"/>
              </a:solidFill>
            </a:endParaRPr>
          </a:p>
        </p:txBody>
      </p:sp>
      <p:sp>
        <p:nvSpPr>
          <p:cNvPr id="54275" name="Rectangle 3"/>
          <p:cNvSpPr>
            <a:spLocks noGrp="1" noChangeArrowheads="1"/>
          </p:cNvSpPr>
          <p:nvPr>
            <p:ph idx="1"/>
          </p:nvPr>
        </p:nvSpPr>
        <p:spPr>
          <a:xfrm>
            <a:off x="683568" y="1783560"/>
            <a:ext cx="8064896" cy="3517648"/>
          </a:xfrm>
        </p:spPr>
        <p:txBody>
          <a:bodyPr>
            <a:normAutofit/>
          </a:bodyPr>
          <a:lstStyle/>
          <a:p>
            <a:pPr>
              <a:lnSpc>
                <a:spcPct val="80000"/>
              </a:lnSpc>
            </a:pPr>
            <a:r>
              <a:rPr lang="tr-TR" sz="3200" dirty="0" smtClean="0"/>
              <a:t>Graves ve toksik nodüler guatr, </a:t>
            </a:r>
            <a:r>
              <a:rPr lang="tr-TR" sz="2800" dirty="0" smtClean="0"/>
              <a:t>toksik adenom</a:t>
            </a:r>
          </a:p>
          <a:p>
            <a:pPr>
              <a:lnSpc>
                <a:spcPct val="80000"/>
              </a:lnSpc>
            </a:pPr>
            <a:r>
              <a:rPr lang="tr-TR" sz="3200" dirty="0" smtClean="0"/>
              <a:t>Ucuz</a:t>
            </a:r>
          </a:p>
          <a:p>
            <a:pPr>
              <a:lnSpc>
                <a:spcPct val="80000"/>
              </a:lnSpc>
            </a:pPr>
            <a:r>
              <a:rPr lang="tr-TR" sz="3200" dirty="0" smtClean="0"/>
              <a:t>Etkili</a:t>
            </a:r>
          </a:p>
          <a:p>
            <a:pPr>
              <a:lnSpc>
                <a:spcPct val="80000"/>
              </a:lnSpc>
            </a:pPr>
            <a:r>
              <a:rPr lang="tr-TR" sz="3200" dirty="0" smtClean="0"/>
              <a:t>Kolay</a:t>
            </a:r>
          </a:p>
          <a:p>
            <a:pPr>
              <a:lnSpc>
                <a:spcPct val="80000"/>
              </a:lnSpc>
            </a:pPr>
            <a:r>
              <a:rPr lang="tr-TR" sz="3200" dirty="0" smtClean="0"/>
              <a:t>Güvenilir </a:t>
            </a:r>
          </a:p>
          <a:p>
            <a:pPr>
              <a:lnSpc>
                <a:spcPct val="80000"/>
              </a:lnSpc>
            </a:pPr>
            <a:r>
              <a:rPr lang="tr-TR" sz="3200" dirty="0" smtClean="0"/>
              <a:t>Doz glandın ağırlığına göre hesaplanır</a:t>
            </a:r>
          </a:p>
          <a:p>
            <a:pPr marL="68580" indent="0">
              <a:lnSpc>
                <a:spcPct val="80000"/>
              </a:lnSpc>
              <a:buNone/>
            </a:pPr>
            <a:endParaRPr lang="tr-TR" sz="3200" dirty="0" smtClean="0"/>
          </a:p>
        </p:txBody>
      </p:sp>
    </p:spTree>
    <p:extLst>
      <p:ext uri="{BB962C8B-B14F-4D97-AF65-F5344CB8AC3E}">
        <p14:creationId xmlns:p14="http://schemas.microsoft.com/office/powerpoint/2010/main" val="110402800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Cerrahi tedavi</a:t>
            </a:r>
            <a:endParaRPr lang="tr-TR" dirty="0"/>
          </a:p>
        </p:txBody>
      </p:sp>
      <p:sp>
        <p:nvSpPr>
          <p:cNvPr id="3" name="Content Placeholder 2"/>
          <p:cNvSpPr>
            <a:spLocks noGrp="1"/>
          </p:cNvSpPr>
          <p:nvPr>
            <p:ph idx="1"/>
          </p:nvPr>
        </p:nvSpPr>
        <p:spPr>
          <a:xfrm>
            <a:off x="755576" y="2060848"/>
            <a:ext cx="7772400" cy="3733672"/>
          </a:xfrm>
        </p:spPr>
        <p:txBody>
          <a:bodyPr/>
          <a:lstStyle/>
          <a:p>
            <a:r>
              <a:rPr lang="tr-TR" dirty="0" smtClean="0"/>
              <a:t>Büyük glandlarda</a:t>
            </a:r>
          </a:p>
          <a:p>
            <a:r>
              <a:rPr lang="tr-TR" dirty="0" smtClean="0"/>
              <a:t>RAI ted alamayanlarda</a:t>
            </a:r>
          </a:p>
          <a:p>
            <a:r>
              <a:rPr lang="tr-TR" dirty="0" smtClean="0"/>
              <a:t>Malignite</a:t>
            </a:r>
            <a:endParaRPr lang="tr-TR" dirty="0"/>
          </a:p>
        </p:txBody>
      </p:sp>
    </p:spTree>
    <p:extLst>
      <p:ext uri="{BB962C8B-B14F-4D97-AF65-F5344CB8AC3E}">
        <p14:creationId xmlns:p14="http://schemas.microsoft.com/office/powerpoint/2010/main" val="1307494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tr-TR" dirty="0" smtClean="0"/>
              <a:t>Beslenme önerileri</a:t>
            </a:r>
            <a:endParaRPr lang="en-US" dirty="0" smtClean="0"/>
          </a:p>
        </p:txBody>
      </p:sp>
      <p:sp>
        <p:nvSpPr>
          <p:cNvPr id="63491" name="Rectangle 3"/>
          <p:cNvSpPr>
            <a:spLocks noGrp="1" noChangeArrowheads="1"/>
          </p:cNvSpPr>
          <p:nvPr>
            <p:ph idx="1"/>
          </p:nvPr>
        </p:nvSpPr>
        <p:spPr>
          <a:xfrm>
            <a:off x="914400" y="1600200"/>
            <a:ext cx="7315200" cy="4343400"/>
          </a:xfrm>
        </p:spPr>
        <p:txBody>
          <a:bodyPr>
            <a:normAutofit/>
          </a:bodyPr>
          <a:lstStyle/>
          <a:p>
            <a:pPr marL="609600" indent="-609600" eaLnBrk="1" hangingPunct="1">
              <a:lnSpc>
                <a:spcPct val="90000"/>
              </a:lnSpc>
              <a:spcBef>
                <a:spcPct val="30000"/>
              </a:spcBef>
              <a:defRPr/>
            </a:pPr>
            <a:r>
              <a:rPr lang="tr-TR" dirty="0" smtClean="0"/>
              <a:t>İyodinize tuz,  deniz tuzu kullanmaması</a:t>
            </a:r>
          </a:p>
          <a:p>
            <a:pPr marL="0" indent="0" eaLnBrk="1" hangingPunct="1">
              <a:lnSpc>
                <a:spcPct val="90000"/>
              </a:lnSpc>
              <a:spcBef>
                <a:spcPct val="30000"/>
              </a:spcBef>
              <a:buNone/>
              <a:defRPr/>
            </a:pPr>
            <a:endParaRPr lang="en-US" sz="3000" dirty="0" smtClean="0"/>
          </a:p>
          <a:p>
            <a:pPr marL="609600" indent="-609600" eaLnBrk="1" hangingPunct="1">
              <a:lnSpc>
                <a:spcPct val="90000"/>
              </a:lnSpc>
              <a:spcBef>
                <a:spcPct val="30000"/>
              </a:spcBef>
              <a:defRPr/>
            </a:pPr>
            <a:r>
              <a:rPr lang="tr-TR" dirty="0" smtClean="0"/>
              <a:t>İyot içeren maddelerden uzak durulması </a:t>
            </a:r>
          </a:p>
          <a:p>
            <a:pPr marL="0" indent="0" eaLnBrk="1" hangingPunct="1">
              <a:lnSpc>
                <a:spcPct val="90000"/>
              </a:lnSpc>
              <a:spcBef>
                <a:spcPct val="30000"/>
              </a:spcBef>
              <a:buNone/>
              <a:defRPr/>
            </a:pPr>
            <a:r>
              <a:rPr lang="tr-TR" dirty="0"/>
              <a:t> </a:t>
            </a:r>
            <a:r>
              <a:rPr lang="tr-TR" dirty="0" smtClean="0"/>
              <a:t>       Ekspektoran </a:t>
            </a:r>
          </a:p>
          <a:p>
            <a:pPr marL="0" indent="0" eaLnBrk="1" hangingPunct="1">
              <a:lnSpc>
                <a:spcPct val="90000"/>
              </a:lnSpc>
              <a:spcBef>
                <a:spcPct val="30000"/>
              </a:spcBef>
              <a:buNone/>
              <a:defRPr/>
            </a:pPr>
            <a:r>
              <a:rPr lang="tr-TR" dirty="0"/>
              <a:t> </a:t>
            </a:r>
            <a:r>
              <a:rPr lang="tr-TR" dirty="0" smtClean="0"/>
              <a:t>       kontrast maddeler </a:t>
            </a:r>
          </a:p>
          <a:p>
            <a:pPr marL="0" indent="0" eaLnBrk="1" hangingPunct="1">
              <a:lnSpc>
                <a:spcPct val="90000"/>
              </a:lnSpc>
              <a:spcBef>
                <a:spcPct val="30000"/>
              </a:spcBef>
              <a:buNone/>
              <a:defRPr/>
            </a:pPr>
            <a:r>
              <a:rPr lang="tr-TR" sz="3000" dirty="0" smtClean="0"/>
              <a:t>        Bazı multivitaminler </a:t>
            </a:r>
            <a:endParaRPr lang="en-US" sz="3000" dirty="0" smtClean="0"/>
          </a:p>
        </p:txBody>
      </p:sp>
    </p:spTree>
    <p:extLst>
      <p:ext uri="{BB962C8B-B14F-4D97-AF65-F5344CB8AC3E}">
        <p14:creationId xmlns:p14="http://schemas.microsoft.com/office/powerpoint/2010/main" val="5765407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TİROİD HASTALIKLARI TANI VE TEDAVİ KILAVUZU;© Türkiye Endokrinoloji ve Metabolizma Derneği </a:t>
            </a:r>
            <a:endParaRPr lang="tr-TR" dirty="0" smtClean="0"/>
          </a:p>
          <a:p>
            <a:r>
              <a:rPr lang="tr-TR" dirty="0"/>
              <a:t>Klinik Gelişim,Birinci BasamaktaTiroid Hastalıkları; Prof. Dr. Pınar KADIOĞLU</a:t>
            </a:r>
          </a:p>
          <a:p>
            <a:r>
              <a:rPr lang="tr-TR" dirty="0" smtClean="0"/>
              <a:t>Birinci basamakta tiroid hastalıklarına yaklaşım-Dr. Rahman KURİ</a:t>
            </a:r>
            <a:endParaRPr lang="tr-TR" dirty="0"/>
          </a:p>
        </p:txBody>
      </p:sp>
    </p:spTree>
    <p:extLst>
      <p:ext uri="{BB962C8B-B14F-4D97-AF65-F5344CB8AC3E}">
        <p14:creationId xmlns:p14="http://schemas.microsoft.com/office/powerpoint/2010/main" val="2741815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60" name="Picture 4" descr="http://www.accesssurgery.com/loadBinary.aspx?name=brun9&amp;filename=brun9_c038f009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2852936"/>
            <a:ext cx="2987824" cy="27466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2" name="Metin kutusu 1"/>
          <p:cNvSpPr txBox="1"/>
          <p:nvPr/>
        </p:nvSpPr>
        <p:spPr>
          <a:xfrm>
            <a:off x="827584" y="692696"/>
            <a:ext cx="6192688" cy="4708981"/>
          </a:xfrm>
          <a:prstGeom prst="rect">
            <a:avLst/>
          </a:prstGeom>
          <a:noFill/>
        </p:spPr>
        <p:txBody>
          <a:bodyPr wrap="square" rtlCol="0">
            <a:spAutoFit/>
          </a:bodyPr>
          <a:lstStyle/>
          <a:p>
            <a:r>
              <a:rPr lang="tr-TR" sz="2400" dirty="0">
                <a:solidFill>
                  <a:srgbClr val="FF0000"/>
                </a:solidFill>
              </a:rPr>
              <a:t>Hipotiroidi:</a:t>
            </a:r>
          </a:p>
          <a:p>
            <a:r>
              <a:rPr lang="tr-TR" sz="2400" dirty="0"/>
              <a:t>Doku düzeyinde tiroid hormonu yetersizliği veya  nadiren etkisizliği sonucu ortaya çıkan bir hastalıktır</a:t>
            </a:r>
            <a:r>
              <a:rPr lang="tr-TR" sz="2400" dirty="0" smtClean="0"/>
              <a:t>.</a:t>
            </a:r>
          </a:p>
          <a:p>
            <a:endParaRPr lang="tr-TR" sz="2400" dirty="0" smtClean="0"/>
          </a:p>
          <a:p>
            <a:endParaRPr lang="tr-TR" dirty="0" smtClean="0"/>
          </a:p>
          <a:p>
            <a:r>
              <a:rPr lang="en-GB" b="1" dirty="0"/>
              <a:t>Tersiyer :  TRH hormon yetmezliğine bağlı</a:t>
            </a:r>
            <a:endParaRPr lang="tr-TR" b="1" dirty="0"/>
          </a:p>
          <a:p>
            <a:endParaRPr lang="tr-TR" dirty="0" smtClean="0"/>
          </a:p>
          <a:p>
            <a:endParaRPr lang="tr-TR" dirty="0"/>
          </a:p>
          <a:p>
            <a:r>
              <a:rPr lang="en-GB" b="1" dirty="0"/>
              <a:t>Sekonder : TSH hormon yetm</a:t>
            </a:r>
            <a:r>
              <a:rPr lang="tr-TR" b="1" dirty="0"/>
              <a:t>e</a:t>
            </a:r>
            <a:r>
              <a:rPr lang="en-GB" b="1" dirty="0"/>
              <a:t>zliğine bağlı </a:t>
            </a:r>
            <a:endParaRPr lang="tr-TR" b="1" dirty="0" smtClean="0"/>
          </a:p>
          <a:p>
            <a:endParaRPr lang="tr-TR" b="1" dirty="0" smtClean="0"/>
          </a:p>
          <a:p>
            <a:endParaRPr lang="tr-TR" b="1" dirty="0"/>
          </a:p>
          <a:p>
            <a:r>
              <a:rPr lang="en-GB" b="1" dirty="0"/>
              <a:t>Primer  tiroid bezinden yetesiziliği</a:t>
            </a:r>
            <a:endParaRPr lang="tr-TR" b="1" dirty="0"/>
          </a:p>
          <a:p>
            <a:endParaRPr lang="tr-TR" dirty="0" smtClean="0"/>
          </a:p>
          <a:p>
            <a:endParaRPr lang="tr-TR" dirty="0"/>
          </a:p>
        </p:txBody>
      </p:sp>
    </p:spTree>
    <p:extLst>
      <p:ext uri="{BB962C8B-B14F-4D97-AF65-F5344CB8AC3E}">
        <p14:creationId xmlns:p14="http://schemas.microsoft.com/office/powerpoint/2010/main" val="1788689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1844824"/>
            <a:ext cx="7704856" cy="3582519"/>
          </a:xfrm>
          <a:prstGeom prst="rect">
            <a:avLst/>
          </a:prstGeom>
        </p:spPr>
        <p:txBody>
          <a:bodyPr wrap="square">
            <a:spAutoFit/>
          </a:bodyPr>
          <a:lstStyle/>
          <a:p>
            <a:pPr marL="342900" indent="-342900">
              <a:lnSpc>
                <a:spcPct val="90000"/>
              </a:lnSpc>
              <a:buFont typeface="Arial" pitchFamily="34" charset="0"/>
              <a:buChar char="•"/>
            </a:pPr>
            <a:r>
              <a:rPr lang="tr-TR" sz="2800" b="1" dirty="0" smtClean="0"/>
              <a:t>Kronik otoimmün tiroidit (hashimato hastalığı</a:t>
            </a:r>
            <a:r>
              <a:rPr lang="en-IE" sz="2800" b="1" dirty="0" smtClean="0"/>
              <a:t>)</a:t>
            </a:r>
          </a:p>
          <a:p>
            <a:pPr marL="342900" indent="-342900">
              <a:lnSpc>
                <a:spcPct val="90000"/>
              </a:lnSpc>
              <a:buFont typeface="Arial" pitchFamily="34" charset="0"/>
              <a:buChar char="•"/>
            </a:pPr>
            <a:r>
              <a:rPr lang="en-IE" sz="2800" b="1" dirty="0" err="1" smtClean="0"/>
              <a:t>Radioa</a:t>
            </a:r>
            <a:r>
              <a:rPr lang="tr-TR" sz="2800" b="1" dirty="0" smtClean="0"/>
              <a:t>ktif iyot  tedavisi</a:t>
            </a:r>
            <a:endParaRPr lang="en-IE" sz="2800" b="1" dirty="0" smtClean="0"/>
          </a:p>
          <a:p>
            <a:pPr marL="342900" indent="-342900">
              <a:lnSpc>
                <a:spcPct val="90000"/>
              </a:lnSpc>
              <a:buFont typeface="Arial" pitchFamily="34" charset="0"/>
              <a:buChar char="•"/>
            </a:pPr>
            <a:r>
              <a:rPr lang="tr-TR" sz="2800" b="1" dirty="0" smtClean="0"/>
              <a:t>Tiroidektomi sonrası</a:t>
            </a:r>
            <a:endParaRPr lang="en-IE" sz="2800" b="1" dirty="0" smtClean="0"/>
          </a:p>
          <a:p>
            <a:pPr marL="342900" indent="-342900">
              <a:lnSpc>
                <a:spcPct val="90000"/>
              </a:lnSpc>
              <a:buFont typeface="Arial" pitchFamily="34" charset="0"/>
              <a:buChar char="•"/>
            </a:pPr>
            <a:r>
              <a:rPr lang="en-IE" sz="2800" b="1" dirty="0" smtClean="0"/>
              <a:t>Anti-t</a:t>
            </a:r>
            <a:r>
              <a:rPr lang="tr-TR" sz="2800" b="1" dirty="0" smtClean="0"/>
              <a:t>iroid ilaçlar  (</a:t>
            </a:r>
            <a:r>
              <a:rPr lang="en-IE" sz="2800" b="1" dirty="0" smtClean="0"/>
              <a:t>PTU</a:t>
            </a:r>
            <a:r>
              <a:rPr lang="tr-TR" sz="2800" b="1" dirty="0" smtClean="0"/>
              <a:t>, metimazol</a:t>
            </a:r>
            <a:r>
              <a:rPr lang="en-IE" sz="2800" b="1" dirty="0" smtClean="0"/>
              <a:t>)</a:t>
            </a:r>
          </a:p>
          <a:p>
            <a:pPr marL="342900" indent="-342900">
              <a:lnSpc>
                <a:spcPct val="90000"/>
              </a:lnSpc>
              <a:buFont typeface="Arial" pitchFamily="34" charset="0"/>
              <a:buChar char="•"/>
            </a:pPr>
            <a:r>
              <a:rPr lang="en-IE" sz="2800" b="1" dirty="0" smtClean="0"/>
              <a:t>Lithium </a:t>
            </a:r>
            <a:r>
              <a:rPr lang="tr-TR" sz="2800" b="1" dirty="0" smtClean="0"/>
              <a:t>,</a:t>
            </a:r>
            <a:r>
              <a:rPr lang="en-IE" sz="2800" b="1" dirty="0" err="1" smtClean="0"/>
              <a:t>Amioderone</a:t>
            </a:r>
            <a:endParaRPr lang="en-IE" sz="2800" b="1" dirty="0" smtClean="0"/>
          </a:p>
          <a:p>
            <a:pPr marL="342900" indent="-342900">
              <a:lnSpc>
                <a:spcPct val="90000"/>
              </a:lnSpc>
              <a:buFont typeface="Arial" pitchFamily="34" charset="0"/>
              <a:buChar char="•"/>
            </a:pPr>
            <a:r>
              <a:rPr lang="en-IE" sz="2800" b="1" dirty="0" smtClean="0"/>
              <a:t>I</a:t>
            </a:r>
            <a:r>
              <a:rPr lang="tr-TR" sz="2800" b="1" dirty="0" smtClean="0"/>
              <a:t>yot eksikliği</a:t>
            </a:r>
            <a:endParaRPr lang="en-IE" sz="2800" b="1" dirty="0" smtClean="0"/>
          </a:p>
          <a:p>
            <a:pPr marL="342900" indent="-342900">
              <a:lnSpc>
                <a:spcPct val="90000"/>
              </a:lnSpc>
              <a:buFont typeface="Arial" pitchFamily="34" charset="0"/>
              <a:buChar char="•"/>
            </a:pPr>
            <a:r>
              <a:rPr lang="en-IE" sz="2800" b="1" dirty="0" err="1" smtClean="0"/>
              <a:t>Suba</a:t>
            </a:r>
            <a:r>
              <a:rPr lang="tr-TR" sz="2800" b="1" dirty="0" smtClean="0"/>
              <a:t>kut </a:t>
            </a:r>
            <a:r>
              <a:rPr lang="en-IE" sz="2800" b="1" dirty="0" smtClean="0"/>
              <a:t> t</a:t>
            </a:r>
            <a:r>
              <a:rPr lang="tr-TR" sz="2800" b="1" dirty="0" smtClean="0"/>
              <a:t>iroidit</a:t>
            </a:r>
            <a:endParaRPr lang="en-IE" sz="2800" b="1" dirty="0" smtClean="0"/>
          </a:p>
          <a:p>
            <a:pPr marL="342900" indent="-342900">
              <a:lnSpc>
                <a:spcPct val="90000"/>
              </a:lnSpc>
              <a:buFont typeface="Arial" pitchFamily="34" charset="0"/>
              <a:buChar char="•"/>
            </a:pPr>
            <a:r>
              <a:rPr lang="en-IE" sz="2800" b="1" dirty="0" err="1" smtClean="0"/>
              <a:t>Infiltra</a:t>
            </a:r>
            <a:r>
              <a:rPr lang="tr-TR" sz="2800" b="1" dirty="0" smtClean="0"/>
              <a:t>tif hastalıklar</a:t>
            </a:r>
            <a:endParaRPr lang="en-IE" sz="2800" b="1" dirty="0" smtClean="0"/>
          </a:p>
          <a:p>
            <a:pPr marL="342900" indent="-342900">
              <a:lnSpc>
                <a:spcPct val="90000"/>
              </a:lnSpc>
              <a:buFont typeface="Arial" pitchFamily="34" charset="0"/>
              <a:buChar char="•"/>
            </a:pPr>
            <a:r>
              <a:rPr lang="en-IE" sz="2800" b="1" dirty="0" err="1" smtClean="0"/>
              <a:t>Agen</a:t>
            </a:r>
            <a:r>
              <a:rPr lang="tr-TR" sz="2800" b="1" dirty="0" smtClean="0"/>
              <a:t>ez</a:t>
            </a:r>
            <a:endParaRPr lang="en-US" sz="2800" b="1" dirty="0"/>
          </a:p>
        </p:txBody>
      </p:sp>
      <p:sp>
        <p:nvSpPr>
          <p:cNvPr id="3" name="TextBox 2"/>
          <p:cNvSpPr txBox="1"/>
          <p:nvPr/>
        </p:nvSpPr>
        <p:spPr>
          <a:xfrm>
            <a:off x="1043608" y="457508"/>
            <a:ext cx="6107762" cy="707886"/>
          </a:xfrm>
          <a:prstGeom prst="rect">
            <a:avLst/>
          </a:prstGeom>
          <a:noFill/>
        </p:spPr>
        <p:txBody>
          <a:bodyPr wrap="none" rtlCol="0">
            <a:spAutoFit/>
          </a:bodyPr>
          <a:lstStyle/>
          <a:p>
            <a:r>
              <a:rPr lang="tr-TR" sz="4000" dirty="0" smtClean="0">
                <a:solidFill>
                  <a:srgbClr val="FF0000"/>
                </a:solidFill>
              </a:rPr>
              <a:t>Primer hipotiroidi nedenleri </a:t>
            </a:r>
            <a:endParaRPr lang="tr-TR" sz="4000" dirty="0">
              <a:solidFill>
                <a:srgbClr val="FF0000"/>
              </a:solidFill>
            </a:endParaRPr>
          </a:p>
        </p:txBody>
      </p:sp>
    </p:spTree>
    <p:extLst>
      <p:ext uri="{BB962C8B-B14F-4D97-AF65-F5344CB8AC3E}">
        <p14:creationId xmlns:p14="http://schemas.microsoft.com/office/powerpoint/2010/main" val="2277217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12168" y="413792"/>
            <a:ext cx="5324128" cy="1143000"/>
          </a:xfrm>
        </p:spPr>
        <p:txBody>
          <a:bodyPr/>
          <a:lstStyle/>
          <a:p>
            <a:r>
              <a:rPr lang="tr-TR" sz="3600" dirty="0" smtClean="0">
                <a:solidFill>
                  <a:schemeClr val="accent4">
                    <a:lumMod val="20000"/>
                    <a:lumOff val="80000"/>
                  </a:schemeClr>
                </a:solidFill>
                <a:cs typeface="Times New Roman" pitchFamily="18" charset="0"/>
              </a:rPr>
              <a:t>Semptom ve bulgular</a:t>
            </a:r>
            <a:endParaRPr lang="pt-BR" sz="3600" dirty="0">
              <a:solidFill>
                <a:schemeClr val="accent4">
                  <a:lumMod val="20000"/>
                  <a:lumOff val="80000"/>
                </a:schemeClr>
              </a:solidFill>
              <a:cs typeface="Times New Roman" pitchFamily="18"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137030977"/>
              </p:ext>
            </p:extLst>
          </p:nvPr>
        </p:nvGraphicFramePr>
        <p:xfrm>
          <a:off x="395536" y="1737960"/>
          <a:ext cx="8136903" cy="3962400"/>
        </p:xfrm>
        <a:graphic>
          <a:graphicData uri="http://schemas.openxmlformats.org/drawingml/2006/table">
            <a:tbl>
              <a:tblPr firstRow="1" bandRow="1">
                <a:tableStyleId>{93296810-A885-4BE3-A3E7-6D5BEEA58F35}</a:tableStyleId>
              </a:tblPr>
              <a:tblGrid>
                <a:gridCol w="2533390"/>
                <a:gridCol w="2891212"/>
                <a:gridCol w="2712301"/>
              </a:tblGrid>
              <a:tr h="370840">
                <a:tc>
                  <a:txBody>
                    <a:bodyPr/>
                    <a:lstStyle/>
                    <a:p>
                      <a:r>
                        <a:rPr lang="tr-TR" sz="2000" dirty="0" smtClean="0"/>
                        <a:t>Mekanizma</a:t>
                      </a:r>
                      <a:endParaRPr lang="tr-TR" sz="2000" b="1" dirty="0"/>
                    </a:p>
                  </a:txBody>
                  <a:tcPr/>
                </a:tc>
                <a:tc>
                  <a:txBody>
                    <a:bodyPr/>
                    <a:lstStyle/>
                    <a:p>
                      <a:r>
                        <a:rPr lang="tr-TR" sz="2000" dirty="0" smtClean="0"/>
                        <a:t>Semptom</a:t>
                      </a:r>
                      <a:endParaRPr lang="tr-TR" sz="2000" dirty="0"/>
                    </a:p>
                  </a:txBody>
                  <a:tcPr/>
                </a:tc>
                <a:tc>
                  <a:txBody>
                    <a:bodyPr/>
                    <a:lstStyle/>
                    <a:p>
                      <a:r>
                        <a:rPr lang="tr-TR" sz="2000" dirty="0" smtClean="0"/>
                        <a:t>bulgular</a:t>
                      </a:r>
                      <a:endParaRPr lang="tr-TR" sz="2000" dirty="0"/>
                    </a:p>
                  </a:txBody>
                  <a:tcPr/>
                </a:tc>
              </a:tr>
              <a:tr h="370840">
                <a:tc>
                  <a:txBody>
                    <a:bodyPr/>
                    <a:lstStyle/>
                    <a:p>
                      <a:r>
                        <a:rPr lang="tr-TR" dirty="0" smtClean="0"/>
                        <a:t>Metabolik yavaşlama</a:t>
                      </a:r>
                      <a:endParaRPr lang="tr-TR" b="1" dirty="0">
                        <a:solidFill>
                          <a:srgbClr val="660066"/>
                        </a:solidFill>
                      </a:endParaRPr>
                    </a:p>
                  </a:txBody>
                  <a:tcPr/>
                </a:tc>
                <a:tc>
                  <a:txBody>
                    <a:bodyPr/>
                    <a:lstStyle/>
                    <a:p>
                      <a:r>
                        <a:rPr lang="tr-TR" dirty="0" smtClean="0"/>
                        <a:t>Halsizlik ,kas güçsüzlüğü, soğuk intoleransı, kilo</a:t>
                      </a:r>
                      <a:r>
                        <a:rPr lang="tr-TR" baseline="0" dirty="0" smtClean="0"/>
                        <a:t> alımı, kognitif disfonksiyon, konstipasyon, büyüme geriliği</a:t>
                      </a:r>
                      <a:endParaRPr lang="tr-TR" dirty="0"/>
                    </a:p>
                  </a:txBody>
                  <a:tcPr/>
                </a:tc>
                <a:tc>
                  <a:txBody>
                    <a:bodyPr/>
                    <a:lstStyle/>
                    <a:p>
                      <a:r>
                        <a:rPr lang="tr-TR" dirty="0" smtClean="0"/>
                        <a:t>Hareketlerde</a:t>
                      </a:r>
                      <a:r>
                        <a:rPr lang="tr-TR" baseline="0" dirty="0" smtClean="0"/>
                        <a:t> ve konuşmada yavaşlama , reflekslerde azalma, bradikardi</a:t>
                      </a:r>
                      <a:endParaRPr lang="tr-TR" dirty="0"/>
                    </a:p>
                  </a:txBody>
                  <a:tcPr/>
                </a:tc>
              </a:tr>
              <a:tr h="370840">
                <a:tc>
                  <a:txBody>
                    <a:bodyPr/>
                    <a:lstStyle/>
                    <a:p>
                      <a:r>
                        <a:rPr lang="tr-TR" dirty="0" smtClean="0"/>
                        <a:t>Matriks</a:t>
                      </a:r>
                      <a:r>
                        <a:rPr lang="tr-TR" baseline="0" dirty="0" smtClean="0"/>
                        <a:t> birikimi</a:t>
                      </a:r>
                      <a:endParaRPr lang="tr-TR" b="1" dirty="0">
                        <a:solidFill>
                          <a:srgbClr val="660066"/>
                        </a:solidFill>
                      </a:endParaRPr>
                    </a:p>
                  </a:txBody>
                  <a:tcPr/>
                </a:tc>
                <a:tc>
                  <a:txBody>
                    <a:bodyPr/>
                    <a:lstStyle/>
                    <a:p>
                      <a:r>
                        <a:rPr lang="tr-TR" dirty="0" smtClean="0"/>
                        <a:t>Kuru cilt</a:t>
                      </a:r>
                    </a:p>
                    <a:p>
                      <a:r>
                        <a:rPr lang="tr-TR" dirty="0" smtClean="0"/>
                        <a:t>Ses kısıklığı</a:t>
                      </a:r>
                    </a:p>
                    <a:p>
                      <a:r>
                        <a:rPr lang="tr-TR" dirty="0" smtClean="0"/>
                        <a:t>Ödem</a:t>
                      </a:r>
                    </a:p>
                    <a:p>
                      <a:r>
                        <a:rPr lang="tr-TR" dirty="0" smtClean="0"/>
                        <a:t>Sinir</a:t>
                      </a:r>
                      <a:r>
                        <a:rPr lang="tr-TR" baseline="0" dirty="0" smtClean="0"/>
                        <a:t> sıkışmaları</a:t>
                      </a:r>
                      <a:endParaRPr lang="tr-TR" dirty="0"/>
                    </a:p>
                  </a:txBody>
                  <a:tcPr/>
                </a:tc>
                <a:tc>
                  <a:txBody>
                    <a:bodyPr/>
                    <a:lstStyle/>
                    <a:p>
                      <a:r>
                        <a:rPr lang="tr-TR" dirty="0" smtClean="0"/>
                        <a:t>Cillte kalınlaşma</a:t>
                      </a:r>
                    </a:p>
                    <a:p>
                      <a:r>
                        <a:rPr lang="tr-TR" dirty="0" smtClean="0"/>
                        <a:t>Yüzde şişkinlik</a:t>
                      </a:r>
                    </a:p>
                    <a:p>
                      <a:r>
                        <a:rPr lang="tr-TR" dirty="0" smtClean="0"/>
                        <a:t>Periorbital</a:t>
                      </a:r>
                      <a:r>
                        <a:rPr lang="tr-TR" baseline="0" dirty="0" smtClean="0"/>
                        <a:t> ödem</a:t>
                      </a:r>
                    </a:p>
                    <a:p>
                      <a:r>
                        <a:rPr lang="tr-TR" baseline="0" dirty="0" smtClean="0"/>
                        <a:t>Dilde kalınlaşma</a:t>
                      </a:r>
                      <a:endParaRPr lang="tr-TR" dirty="0"/>
                    </a:p>
                  </a:txBody>
                  <a:tcPr/>
                </a:tc>
              </a:tr>
              <a:tr h="370840">
                <a:tc>
                  <a:txBody>
                    <a:bodyPr/>
                    <a:lstStyle/>
                    <a:p>
                      <a:r>
                        <a:rPr lang="tr-TR" dirty="0" smtClean="0"/>
                        <a:t>diğer</a:t>
                      </a:r>
                      <a:endParaRPr lang="tr-TR" b="1" dirty="0">
                        <a:solidFill>
                          <a:srgbClr val="660066"/>
                        </a:solidFill>
                      </a:endParaRPr>
                    </a:p>
                  </a:txBody>
                  <a:tcPr/>
                </a:tc>
                <a:tc>
                  <a:txBody>
                    <a:bodyPr/>
                    <a:lstStyle/>
                    <a:p>
                      <a:r>
                        <a:rPr lang="tr-TR" dirty="0" smtClean="0"/>
                        <a:t>İşitmede azalma, miyalji</a:t>
                      </a:r>
                      <a:r>
                        <a:rPr lang="tr-TR" baseline="0" dirty="0" smtClean="0"/>
                        <a:t> parestezi , depresyon, artralji, infertilite</a:t>
                      </a:r>
                      <a:endParaRPr lang="tr-TR" dirty="0"/>
                    </a:p>
                  </a:txBody>
                  <a:tcPr/>
                </a:tc>
                <a:tc>
                  <a:txBody>
                    <a:bodyPr/>
                    <a:lstStyle/>
                    <a:p>
                      <a:r>
                        <a:rPr lang="tr-TR" dirty="0" smtClean="0"/>
                        <a:t>Distolik hipertansiyon,</a:t>
                      </a:r>
                      <a:r>
                        <a:rPr lang="tr-TR" baseline="0" dirty="0" smtClean="0"/>
                        <a:t> saç kaybı, plevral effüzyon, asit,galaktore, ataksi</a:t>
                      </a:r>
                      <a:endParaRPr lang="tr-TR" dirty="0"/>
                    </a:p>
                  </a:txBody>
                  <a:tcPr/>
                </a:tc>
              </a:tr>
            </a:tbl>
          </a:graphicData>
        </a:graphic>
      </p:graphicFrame>
    </p:spTree>
    <p:extLst>
      <p:ext uri="{BB962C8B-B14F-4D97-AF65-F5344CB8AC3E}">
        <p14:creationId xmlns:p14="http://schemas.microsoft.com/office/powerpoint/2010/main" val="3729879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95536" y="357174"/>
            <a:ext cx="6575648" cy="1143000"/>
          </a:xfrm>
        </p:spPr>
        <p:txBody>
          <a:bodyPr/>
          <a:lstStyle/>
          <a:p>
            <a:r>
              <a:rPr lang="tr-TR" sz="4400" b="1" dirty="0" smtClean="0">
                <a:solidFill>
                  <a:srgbClr val="FF0000"/>
                </a:solidFill>
              </a:rPr>
              <a:t>Hipotiroidi tanısı</a:t>
            </a:r>
            <a:endParaRPr lang="nl-NL" sz="4400" b="1" dirty="0">
              <a:solidFill>
                <a:srgbClr val="FF0000"/>
              </a:solidFill>
            </a:endParaRPr>
          </a:p>
        </p:txBody>
      </p:sp>
      <p:sp>
        <p:nvSpPr>
          <p:cNvPr id="65551" name="Rectangle 15"/>
          <p:cNvSpPr>
            <a:spLocks noGrp="1" noChangeArrowheads="1"/>
          </p:cNvSpPr>
          <p:nvPr>
            <p:ph idx="1"/>
          </p:nvPr>
        </p:nvSpPr>
        <p:spPr>
          <a:xfrm>
            <a:off x="611560" y="1834480"/>
            <a:ext cx="8001000" cy="4114800"/>
          </a:xfrm>
        </p:spPr>
        <p:txBody>
          <a:bodyPr>
            <a:normAutofit/>
          </a:bodyPr>
          <a:lstStyle/>
          <a:p>
            <a:pPr>
              <a:lnSpc>
                <a:spcPct val="90000"/>
              </a:lnSpc>
            </a:pPr>
            <a:r>
              <a:rPr lang="tr-TR" sz="3200" b="1" dirty="0" smtClean="0"/>
              <a:t>laboratuara dayalıdır</a:t>
            </a:r>
          </a:p>
          <a:p>
            <a:pPr>
              <a:lnSpc>
                <a:spcPct val="90000"/>
              </a:lnSpc>
              <a:buFont typeface="Wingdings" pitchFamily="2" charset="2"/>
              <a:buChar char="§"/>
            </a:pPr>
            <a:r>
              <a:rPr lang="tr-TR" sz="3200" b="1" dirty="0" smtClean="0"/>
              <a:t>Semptomlar nonspesifiktir </a:t>
            </a:r>
          </a:p>
          <a:p>
            <a:pPr marL="68580" indent="0">
              <a:lnSpc>
                <a:spcPct val="90000"/>
              </a:lnSpc>
              <a:buNone/>
            </a:pPr>
            <a:endParaRPr lang="tr-TR" sz="2800" dirty="0" smtClean="0"/>
          </a:p>
          <a:p>
            <a:pPr marL="68580" indent="0">
              <a:lnSpc>
                <a:spcPct val="90000"/>
              </a:lnSpc>
              <a:buNone/>
            </a:pPr>
            <a:endParaRPr lang="en-US" sz="2800" dirty="0"/>
          </a:p>
        </p:txBody>
      </p:sp>
      <p:pic>
        <p:nvPicPr>
          <p:cNvPr id="65553" name="Picture 17" descr="MoeByDa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476672"/>
            <a:ext cx="1975074" cy="2590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6" name="TextBox 5"/>
          <p:cNvSpPr txBox="1"/>
          <p:nvPr/>
        </p:nvSpPr>
        <p:spPr>
          <a:xfrm>
            <a:off x="2092441" y="4098201"/>
            <a:ext cx="4979889" cy="830997"/>
          </a:xfrm>
          <a:prstGeom prst="rect">
            <a:avLst/>
          </a:prstGeom>
          <a:noFill/>
        </p:spPr>
        <p:txBody>
          <a:bodyPr wrap="none" rtlCol="0">
            <a:spAutoFit/>
          </a:bodyPr>
          <a:lstStyle/>
          <a:p>
            <a:r>
              <a:rPr lang="tr-TR" sz="4800" b="1" dirty="0" smtClean="0">
                <a:solidFill>
                  <a:schemeClr val="tx2">
                    <a:lumMod val="90000"/>
                  </a:schemeClr>
                </a:solidFill>
              </a:rPr>
              <a:t>TSH ve Serbest T4</a:t>
            </a:r>
            <a:endParaRPr lang="tr-TR" sz="4800" b="1" dirty="0">
              <a:solidFill>
                <a:schemeClr val="tx2">
                  <a:lumMod val="90000"/>
                </a:schemeClr>
              </a:solidFill>
            </a:endParaRPr>
          </a:p>
        </p:txBody>
      </p:sp>
    </p:spTree>
    <p:extLst>
      <p:ext uri="{BB962C8B-B14F-4D97-AF65-F5344CB8AC3E}">
        <p14:creationId xmlns:p14="http://schemas.microsoft.com/office/powerpoint/2010/main" val="4037966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412776"/>
            <a:ext cx="8048614" cy="3539430"/>
          </a:xfrm>
          <a:prstGeom prst="rect">
            <a:avLst/>
          </a:prstGeom>
          <a:noFill/>
        </p:spPr>
        <p:txBody>
          <a:bodyPr wrap="none" rtlCol="0">
            <a:spAutoFit/>
          </a:bodyPr>
          <a:lstStyle/>
          <a:p>
            <a:r>
              <a:rPr lang="tr-TR" sz="4000" dirty="0" smtClean="0">
                <a:solidFill>
                  <a:srgbClr val="FF0000"/>
                </a:solidFill>
              </a:rPr>
              <a:t>Sekonder ve tersiyer hipotiroidi tanısı</a:t>
            </a:r>
          </a:p>
          <a:p>
            <a:endParaRPr lang="tr-TR" sz="3200" dirty="0" smtClean="0">
              <a:solidFill>
                <a:schemeClr val="accent4">
                  <a:lumMod val="20000"/>
                  <a:lumOff val="80000"/>
                </a:schemeClr>
              </a:solidFill>
            </a:endParaRPr>
          </a:p>
          <a:p>
            <a:endParaRPr lang="tr-TR" sz="3200" dirty="0">
              <a:solidFill>
                <a:schemeClr val="accent4">
                  <a:lumMod val="20000"/>
                  <a:lumOff val="80000"/>
                </a:schemeClr>
              </a:solidFill>
            </a:endParaRPr>
          </a:p>
          <a:p>
            <a:pPr marL="457200" indent="-457200">
              <a:buFont typeface="Arial" pitchFamily="34" charset="0"/>
              <a:buChar char="•"/>
            </a:pPr>
            <a:r>
              <a:rPr lang="tr-TR" sz="4400" dirty="0" smtClean="0">
                <a:solidFill>
                  <a:schemeClr val="tx1">
                    <a:lumMod val="95000"/>
                  </a:schemeClr>
                </a:solidFill>
              </a:rPr>
              <a:t>TSH düşük veya normal</a:t>
            </a:r>
          </a:p>
          <a:p>
            <a:pPr marL="457200" indent="-457200">
              <a:buFont typeface="Arial" pitchFamily="34" charset="0"/>
              <a:buChar char="•"/>
            </a:pPr>
            <a:r>
              <a:rPr lang="tr-TR" sz="4400" dirty="0" smtClean="0">
                <a:solidFill>
                  <a:schemeClr val="tx1">
                    <a:lumMod val="95000"/>
                  </a:schemeClr>
                </a:solidFill>
              </a:rPr>
              <a:t>sT4 düşük</a:t>
            </a:r>
          </a:p>
          <a:p>
            <a:endParaRPr lang="tr-TR" sz="3200" dirty="0">
              <a:solidFill>
                <a:schemeClr val="accent4">
                  <a:lumMod val="20000"/>
                  <a:lumOff val="80000"/>
                </a:schemeClr>
              </a:solidFill>
            </a:endParaRPr>
          </a:p>
        </p:txBody>
      </p:sp>
    </p:spTree>
    <p:extLst>
      <p:ext uri="{BB962C8B-B14F-4D97-AF65-F5344CB8AC3E}">
        <p14:creationId xmlns:p14="http://schemas.microsoft.com/office/powerpoint/2010/main" val="1729609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Kimler tedavi edilmelidir</a:t>
            </a:r>
            <a:endParaRPr lang="tr-TR" dirty="0"/>
          </a:p>
        </p:txBody>
      </p:sp>
      <p:sp>
        <p:nvSpPr>
          <p:cNvPr id="3" name="Content Placeholder 2"/>
          <p:cNvSpPr>
            <a:spLocks noGrp="1"/>
          </p:cNvSpPr>
          <p:nvPr>
            <p:ph idx="1"/>
          </p:nvPr>
        </p:nvSpPr>
        <p:spPr>
          <a:xfrm>
            <a:off x="1014442" y="1928834"/>
            <a:ext cx="7772400" cy="4572000"/>
          </a:xfrm>
        </p:spPr>
        <p:txBody>
          <a:bodyPr/>
          <a:lstStyle/>
          <a:p>
            <a:pPr>
              <a:lnSpc>
                <a:spcPct val="150000"/>
              </a:lnSpc>
            </a:pPr>
            <a:r>
              <a:rPr lang="tr-TR" dirty="0" smtClean="0"/>
              <a:t>TSH &gt; 10 mIU/ml</a:t>
            </a:r>
          </a:p>
          <a:p>
            <a:pPr>
              <a:lnSpc>
                <a:spcPct val="150000"/>
              </a:lnSpc>
            </a:pPr>
            <a:r>
              <a:rPr lang="tr-TR" dirty="0" smtClean="0"/>
              <a:t>TSH  &lt;10 mIU/ml ise </a:t>
            </a:r>
          </a:p>
          <a:p>
            <a:pPr>
              <a:lnSpc>
                <a:spcPct val="150000"/>
              </a:lnSpc>
              <a:buNone/>
            </a:pPr>
            <a:r>
              <a:rPr lang="tr-TR" dirty="0" smtClean="0"/>
              <a:t>          </a:t>
            </a:r>
            <a:r>
              <a:rPr lang="tr-TR" sz="2400" dirty="0" smtClean="0"/>
              <a:t>Tiroid otoantikor pozitifliği varsa (Anti TPo, Anti TG)</a:t>
            </a:r>
          </a:p>
          <a:p>
            <a:pPr>
              <a:lnSpc>
                <a:spcPct val="150000"/>
              </a:lnSpc>
            </a:pPr>
            <a:r>
              <a:rPr lang="tr-TR" sz="2400" dirty="0" smtClean="0"/>
              <a:t>Gebelerde TSH &gt; 2.5 mIU/ml</a:t>
            </a:r>
            <a:endParaRPr lang="tr-T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Rectangle 1026"/>
          <p:cNvSpPr>
            <a:spLocks noGrp="1" noChangeArrowheads="1"/>
          </p:cNvSpPr>
          <p:nvPr>
            <p:ph type="title"/>
          </p:nvPr>
        </p:nvSpPr>
        <p:spPr>
          <a:xfrm>
            <a:off x="685800" y="368300"/>
            <a:ext cx="7772400" cy="703263"/>
          </a:xfrm>
        </p:spPr>
        <p:txBody>
          <a:bodyPr>
            <a:normAutofit fontScale="90000"/>
          </a:bodyPr>
          <a:lstStyle/>
          <a:p>
            <a:pPr eaLnBrk="1" fontAlgn="auto" hangingPunct="1">
              <a:lnSpc>
                <a:spcPct val="85000"/>
              </a:lnSpc>
              <a:spcAft>
                <a:spcPts val="0"/>
              </a:spcAft>
              <a:defRPr/>
            </a:pPr>
            <a:r>
              <a:rPr lang="en-US" dirty="0" err="1" smtClean="0">
                <a:solidFill>
                  <a:schemeClr val="tx2">
                    <a:satMod val="200000"/>
                  </a:schemeClr>
                </a:solidFill>
              </a:rPr>
              <a:t>Levot</a:t>
            </a:r>
            <a:r>
              <a:rPr lang="tr-TR" dirty="0" smtClean="0">
                <a:solidFill>
                  <a:schemeClr val="tx2">
                    <a:satMod val="200000"/>
                  </a:schemeClr>
                </a:solidFill>
              </a:rPr>
              <a:t>iroksin (LT4) replasman tedavisi </a:t>
            </a:r>
            <a:endParaRPr lang="en-US" dirty="0" smtClean="0">
              <a:solidFill>
                <a:schemeClr val="tx2">
                  <a:satMod val="200000"/>
                </a:schemeClr>
              </a:solidFill>
            </a:endParaRPr>
          </a:p>
        </p:txBody>
      </p:sp>
      <p:sp>
        <p:nvSpPr>
          <p:cNvPr id="15363" name="Rectangle 1027"/>
          <p:cNvSpPr>
            <a:spLocks noGrp="1" noChangeArrowheads="1"/>
          </p:cNvSpPr>
          <p:nvPr>
            <p:ph idx="1"/>
          </p:nvPr>
        </p:nvSpPr>
        <p:spPr>
          <a:xfrm>
            <a:off x="467544" y="1556792"/>
            <a:ext cx="8396288" cy="4735513"/>
          </a:xfrm>
        </p:spPr>
        <p:txBody>
          <a:bodyPr>
            <a:normAutofit/>
          </a:bodyPr>
          <a:lstStyle/>
          <a:p>
            <a:pPr marL="406400" indent="-406400" eaLnBrk="1" hangingPunct="1"/>
            <a:endParaRPr lang="en-US" sz="500" dirty="0" smtClean="0">
              <a:cs typeface="Times New Roman" pitchFamily="18" charset="0"/>
            </a:endParaRPr>
          </a:p>
          <a:p>
            <a:pPr marL="406400" indent="-406400" eaLnBrk="1" hangingPunct="1"/>
            <a:r>
              <a:rPr lang="tr-TR" sz="2800" dirty="0" smtClean="0">
                <a:cs typeface="Times New Roman" pitchFamily="18" charset="0"/>
              </a:rPr>
              <a:t>Hipotirodi  tedavisi hayat boyu  sürer</a:t>
            </a:r>
          </a:p>
          <a:p>
            <a:pPr marL="406400" indent="-406400"/>
            <a:r>
              <a:rPr lang="tr-TR" sz="2800" dirty="0" smtClean="0">
                <a:cs typeface="Times New Roman" pitchFamily="18" charset="0"/>
              </a:rPr>
              <a:t>LT4: T4 </a:t>
            </a:r>
            <a:r>
              <a:rPr lang="tr-TR" sz="2800" dirty="0">
                <a:cs typeface="Times New Roman" pitchFamily="18" charset="0"/>
              </a:rPr>
              <a:t>hormonunun sentetik formudur</a:t>
            </a:r>
            <a:r>
              <a:rPr lang="en-US" sz="2800" dirty="0"/>
              <a:t> </a:t>
            </a:r>
          </a:p>
          <a:p>
            <a:pPr marL="406400" indent="-406400" eaLnBrk="1" hangingPunct="1"/>
            <a:r>
              <a:rPr lang="tr-TR" sz="2800" dirty="0" smtClean="0">
                <a:cs typeface="Times New Roman" pitchFamily="18" charset="0"/>
              </a:rPr>
              <a:t>Doz kişiye özel ayarlanır</a:t>
            </a:r>
          </a:p>
          <a:p>
            <a:pPr marL="406400" indent="-406400" eaLnBrk="1" hangingPunct="1"/>
            <a:r>
              <a:rPr lang="tr-TR" sz="2800" dirty="0" smtClean="0">
                <a:cs typeface="Times New Roman" pitchFamily="18" charset="0"/>
              </a:rPr>
              <a:t>Doz ayarlaması TSH değerlerine göre yapılır</a:t>
            </a:r>
          </a:p>
          <a:p>
            <a:pPr marL="406400" indent="-406400" eaLnBrk="1" hangingPunct="1">
              <a:lnSpc>
                <a:spcPct val="80000"/>
              </a:lnSpc>
              <a:spcBef>
                <a:spcPct val="65000"/>
              </a:spcBef>
            </a:pPr>
            <a:endParaRPr lang="tr-TR" sz="2800" dirty="0" smtClean="0">
              <a:cs typeface="Times New Roman" pitchFamily="18" charset="0"/>
            </a:endParaRPr>
          </a:p>
          <a:p>
            <a:pPr marL="406400" indent="-406400" eaLnBrk="1" hangingPunct="1">
              <a:lnSpc>
                <a:spcPct val="80000"/>
              </a:lnSpc>
              <a:spcBef>
                <a:spcPct val="65000"/>
              </a:spcBef>
            </a:pPr>
            <a:r>
              <a:rPr lang="tr-TR" sz="2800" dirty="0" smtClean="0">
                <a:cs typeface="Times New Roman" pitchFamily="18" charset="0"/>
              </a:rPr>
              <a:t>Terapötik sınır dardır. </a:t>
            </a:r>
          </a:p>
          <a:p>
            <a:pPr marL="406400" indent="-406400" eaLnBrk="1" hangingPunct="1">
              <a:lnSpc>
                <a:spcPct val="80000"/>
              </a:lnSpc>
              <a:spcBef>
                <a:spcPct val="65000"/>
              </a:spcBef>
            </a:pPr>
            <a:r>
              <a:rPr lang="tr-TR" sz="2400" dirty="0" smtClean="0">
                <a:cs typeface="Times New Roman" pitchFamily="18" charset="0"/>
              </a:rPr>
              <a:t>Küçük LT4 dozları ile TSH büyük değişiklik izlenebilir</a:t>
            </a:r>
            <a:r>
              <a:rPr lang="tr-TR" sz="2800" dirty="0" smtClean="0">
                <a:cs typeface="Times New Roman" pitchFamily="18" charset="0"/>
              </a:rPr>
              <a:t>. </a:t>
            </a:r>
          </a:p>
          <a:p>
            <a:pPr marL="406400" indent="-406400" eaLnBrk="1" hangingPunct="1">
              <a:lnSpc>
                <a:spcPct val="80000"/>
              </a:lnSpc>
              <a:spcBef>
                <a:spcPct val="65000"/>
              </a:spcBef>
            </a:pPr>
            <a:endParaRPr lang="en-US" sz="2800" dirty="0" smtClean="0">
              <a:cs typeface="Times New Roman" pitchFamily="18" charset="0"/>
            </a:endParaRPr>
          </a:p>
          <a:p>
            <a:pPr marL="406400" indent="-406400" eaLnBrk="1" hangingPunct="1"/>
            <a:endParaRPr lang="en-US" sz="1800" dirty="0" smtClean="0">
              <a:cs typeface="Times New Roman" pitchFamily="18" charset="0"/>
            </a:endParaRPr>
          </a:p>
        </p:txBody>
      </p:sp>
    </p:spTree>
    <p:extLst>
      <p:ext uri="{BB962C8B-B14F-4D97-AF65-F5344CB8AC3E}">
        <p14:creationId xmlns:p14="http://schemas.microsoft.com/office/powerpoint/2010/main" val="61533831"/>
      </p:ext>
    </p:extLst>
  </p:cSld>
  <p:clrMapOvr>
    <a:masterClrMapping/>
  </p:clrMapOvr>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