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9" r:id="rId4"/>
    <p:sldId id="269" r:id="rId5"/>
    <p:sldId id="270" r:id="rId6"/>
    <p:sldId id="271" r:id="rId7"/>
    <p:sldId id="272" r:id="rId8"/>
    <p:sldId id="273" r:id="rId9"/>
    <p:sldId id="298" r:id="rId10"/>
    <p:sldId id="266" r:id="rId11"/>
    <p:sldId id="308" r:id="rId12"/>
    <p:sldId id="310" r:id="rId13"/>
    <p:sldId id="260" r:id="rId14"/>
    <p:sldId id="268" r:id="rId15"/>
    <p:sldId id="261" r:id="rId16"/>
    <p:sldId id="274" r:id="rId17"/>
    <p:sldId id="309" r:id="rId18"/>
    <p:sldId id="276" r:id="rId19"/>
    <p:sldId id="304" r:id="rId20"/>
    <p:sldId id="277" r:id="rId21"/>
    <p:sldId id="299" r:id="rId22"/>
    <p:sldId id="305" r:id="rId23"/>
    <p:sldId id="262" r:id="rId24"/>
    <p:sldId id="263" r:id="rId25"/>
    <p:sldId id="278" r:id="rId26"/>
    <p:sldId id="279" r:id="rId27"/>
    <p:sldId id="280" r:id="rId28"/>
    <p:sldId id="306" r:id="rId29"/>
    <p:sldId id="296" r:id="rId30"/>
    <p:sldId id="311" r:id="rId31"/>
    <p:sldId id="282" r:id="rId32"/>
    <p:sldId id="284" r:id="rId33"/>
    <p:sldId id="285" r:id="rId34"/>
    <p:sldId id="300" r:id="rId35"/>
    <p:sldId id="301" r:id="rId36"/>
    <p:sldId id="302" r:id="rId37"/>
    <p:sldId id="312" r:id="rId38"/>
    <p:sldId id="288" r:id="rId39"/>
    <p:sldId id="307" r:id="rId40"/>
    <p:sldId id="290" r:id="rId41"/>
    <p:sldId id="291" r:id="rId42"/>
    <p:sldId id="292" r:id="rId43"/>
    <p:sldId id="293" r:id="rId44"/>
    <p:sldId id="294" r:id="rId45"/>
    <p:sldId id="295" r:id="rId46"/>
    <p:sldId id="289" r:id="rId47"/>
    <p:sldId id="286" r:id="rId48"/>
    <p:sldId id="287" r:id="rId49"/>
    <p:sldId id="283" r:id="rId50"/>
    <p:sldId id="313" r:id="rId51"/>
    <p:sldId id="267" r:id="rId52"/>
    <p:sldId id="303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302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F7D4E9-D581-490B-8AA3-EF2D25C517D5}" type="datetimeFigureOut">
              <a:rPr lang="en-US"/>
              <a:pPr>
                <a:defRPr/>
              </a:pPr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14E1DA-7FD6-46BF-87AC-464F63AB6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B051D3-F664-40AA-8502-52E9352DCA74}" type="datetimeFigureOut">
              <a:rPr lang="en-US"/>
              <a:pPr>
                <a:defRPr/>
              </a:pPr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2AFB24-F870-4A7D-8134-CFF109481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0F354-5669-43E9-B95E-64EB4848605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94A50D-07D4-4B6A-88CE-CED33490DF7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81A35B-9295-4B22-9FBE-5FE5F9D0881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/>
              <a:t>Mental Bozuklukların Tanısal ve Sayımsal El Kitabı</a:t>
            </a:r>
            <a:endParaRPr 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7BABF-25E4-4613-841E-D0618598D9B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387F4C-842F-49A5-AAF6-A0E844FA167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Çoğu hastada kilo kaybı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Çoğu hastada uykusuzluk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2EB84B-186E-4EBA-826C-048387D691A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6BC0AF-B187-495E-AC21-1BD1ED9EC02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Labilite- kararsızlık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1F5517-BF47-4D44-92C5-4EC931CE334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19D55C-8EE8-40B7-9FEE-8968D0A8087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Anhedoni-zevk alamama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979A34-A9EC-482D-8F75-E93B563EC0F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15 puan ılımlı şiddetli depresyon ve 10-14 düşük şiddetli depresyon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C15946-5934-4CB7-90D9-D7C40435E28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87700" y="268288"/>
            <a:ext cx="5668963" cy="39004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5" name="Rectangle 7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5450" cy="365125"/>
          </a:xfrm>
        </p:spPr>
        <p:txBody>
          <a:bodyPr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D09900-3FC1-4984-A0B0-5C8A106AAA74}" type="datetime1">
              <a:rPr lang="tr-TR"/>
              <a:pPr>
                <a:defRPr/>
              </a:pPr>
              <a:t>4/7/2015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9450" y="6356350"/>
            <a:ext cx="4735513" cy="365125"/>
          </a:xfrm>
        </p:spPr>
        <p:txBody>
          <a:bodyPr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588" y="6356350"/>
            <a:ext cx="685800" cy="365125"/>
          </a:xfrm>
        </p:spPr>
        <p:txBody>
          <a:bodyPr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54CA23-4A2A-462E-8837-FBCC7C6C6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9CC08-C4AB-4BFF-9513-909AB703F608}" type="datetime1">
              <a:rPr lang="tr-TR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E70C4-D4D4-41F8-BD46-D36ED74F8B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32D34-76A1-45CC-AF17-E2F21978A5E4}" type="datetime1">
              <a:rPr lang="tr-TR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D9F3F-F6AD-4E88-96B9-032E301128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5FB48-AD6A-4C2D-B1B1-F5C0173C801E}" type="datetime1">
              <a:rPr lang="tr-TR"/>
              <a:pPr>
                <a:defRPr/>
              </a:pPr>
              <a:t>4/7/2015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4B3D-BA3F-43F3-8B75-590DF7955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4442-FB5E-4B68-B0E9-A92DA9160194}" type="datetime1">
              <a:rPr lang="tr-TR"/>
              <a:pPr>
                <a:defRPr/>
              </a:pPr>
              <a:t>4/7/2015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CE02E-AB41-4A9B-9109-9BDB3C6F8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55BDC-0061-43B2-8F57-B8CEC31EDF10}" type="datetime1">
              <a:rPr lang="tr-TR"/>
              <a:pPr>
                <a:defRPr/>
              </a:pPr>
              <a:t>4/7/2015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1774D-B653-4A70-A56A-274FC48F7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4746625" y="268288"/>
            <a:ext cx="4114800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tr-TR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161925" y="6124575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41802D2-1157-4F87-99A1-6A80DF53C62D}" type="datetime1">
              <a:rPr lang="tr-TR"/>
              <a:pPr>
                <a:defRPr/>
              </a:pPr>
              <a:t>4/7/2015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74625" y="6356350"/>
            <a:ext cx="3863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A5F3-8ECB-4CA5-8180-BE6E253FD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216775" y="268288"/>
            <a:ext cx="1639888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CB825-6476-4597-87E6-5F792962CD36}" type="datetime1">
              <a:rPr lang="tr-TR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BE7CE-E59D-465D-BAF8-D9F0EDB27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938" y="268288"/>
            <a:ext cx="720725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Drag picture to placeholder or click icon to add</a:t>
            </a:r>
            <a:endParaRPr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Drag picture to placeholder or click icon to add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BFD89-8448-45D5-91CB-2C74F35276EC}" type="datetime1">
              <a:rPr lang="tr-TR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56ED0-D0DE-4EA7-B4C1-243EACDCF7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F6F74-DCB3-46CB-956A-1CA0A720E31C}" type="datetime1">
              <a:rPr lang="tr-TR"/>
              <a:pPr>
                <a:defRPr/>
              </a:pPr>
              <a:t>4/7/2015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391A-C776-490A-A5A5-AD28C77DE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4CE55-87CE-45A7-A05A-9BBA048D2C9B}" type="datetime1">
              <a:rPr lang="tr-TR"/>
              <a:pPr>
                <a:defRPr/>
              </a:pPr>
              <a:t>4/7/2015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7F54D-053F-4E81-9391-B40F977D7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27061-DDCB-4043-86B3-4EE94DDCB9B5}" type="datetime1">
              <a:rPr lang="tr-TR"/>
              <a:pPr>
                <a:defRPr/>
              </a:pPr>
              <a:t>4/7/2015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6823-A8BF-46A1-A681-3CE126070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BC51E-AC8F-45BE-98ED-B36D35D8620D}" type="datetime1">
              <a:rPr lang="tr-TR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3EDEC-6DD9-4365-BA0C-8A96131411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3187700" y="268288"/>
            <a:ext cx="5668963" cy="2560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Rectangle 9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tr-TR" noProof="0" smtClean="0"/>
              <a:t>Drag picture to placeholder or click icon to add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3276600" y="390525"/>
            <a:ext cx="5499100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E3E6B95-F938-474C-8124-764D1365561F}" type="datetime1">
              <a:rPr lang="tr-TR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213100" y="6356350"/>
            <a:ext cx="47355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6113" y="6356350"/>
            <a:ext cx="685800" cy="365125"/>
          </a:xfrm>
        </p:spPr>
        <p:txBody>
          <a:bodyPr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C51F6E0-68C1-4CA8-A32E-0424742E5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269875" y="268288"/>
            <a:ext cx="1646238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tr-TR" noProof="0" smtClean="0"/>
              <a:t>Drag picture to placeholder or click icon to add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68D5E-FD07-4596-9444-215BFADC93FE}" type="datetime1">
              <a:rPr lang="tr-TR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178050" y="6356350"/>
            <a:ext cx="4927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31788" y="360363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D47FC-0CAE-4CBB-BD92-85A5D94BCF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59700" y="268288"/>
            <a:ext cx="1098550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B21A-A3C6-49B5-A93F-67F4B4A3B34B}" type="datetime1">
              <a:rPr lang="tr-TR"/>
              <a:pPr>
                <a:defRPr/>
              </a:pPr>
              <a:t>4/7/2015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625" y="6356350"/>
            <a:ext cx="53117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CCC50-7B3B-402F-A744-D9E2C8454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/>
        </p:nvSpPr>
        <p:spPr>
          <a:xfrm>
            <a:off x="269875" y="4773613"/>
            <a:ext cx="2971800" cy="1844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tr-TR" noProof="0" smtClean="0"/>
              <a:t>Drag picture to placeholder or click icon to add</a:t>
            </a:r>
            <a:endParaRPr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0838" y="6105525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21C9F-8114-4BE9-BB66-BD803B0650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F6D2-99DE-4441-89CC-4EE0E5019188}" type="datetime1">
              <a:rPr lang="tr-TR"/>
              <a:pPr>
                <a:defRPr/>
              </a:pPr>
              <a:t>4/7/2015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37912-4E25-4549-BD8F-FE760101B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F1E66-3D70-4F67-9EA6-FAEE90AD8F61}" type="datetime1">
              <a:rPr lang="tr-TR"/>
              <a:pPr>
                <a:defRPr/>
              </a:pPr>
              <a:t>4/7/2015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0C01-0796-4F4B-85EC-B75AC9345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A4EB-055C-4561-AD70-5E438434474C}" type="datetime1">
              <a:rPr lang="tr-TR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40A3-A92B-4D71-B403-7407A3A43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650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650875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8EF69A-E2B8-4EFC-BABC-160FFA7E727A}" type="datetime1">
              <a:rPr lang="tr-TR"/>
              <a:pPr>
                <a:defRPr/>
              </a:pPr>
              <a:t>4/7/2015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588" y="360363"/>
            <a:ext cx="5064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3B8156-EA58-441A-8CDD-A20041FC67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  <p:sldLayoutId id="2147483929" r:id="rId18"/>
    <p:sldLayoutId id="2147483930" r:id="rId19"/>
    <p:sldLayoutId id="2147483911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>
          <a:xfrm>
            <a:off x="3200400" y="4208463"/>
            <a:ext cx="5459413" cy="1049337"/>
          </a:xfrm>
        </p:spPr>
        <p:txBody>
          <a:bodyPr/>
          <a:lstStyle/>
          <a:p>
            <a:r>
              <a:rPr lang="en-US" sz="3600" smtClean="0">
                <a:cs typeface="Arial" charset="0"/>
              </a:rPr>
              <a:t>BİRİNCİ BASAMAKTA DEPRESYON YÖNETİMİ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9413" cy="622300"/>
          </a:xfrm>
        </p:spPr>
        <p:txBody>
          <a:bodyPr>
            <a:normAutofit fontScale="8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n-US" dirty="0" smtClean="0">
                <a:latin typeface="Arial"/>
                <a:cs typeface="Arial"/>
              </a:rPr>
              <a:t>Dr. </a:t>
            </a:r>
            <a:r>
              <a:rPr lang="en-US" dirty="0" err="1" smtClean="0">
                <a:latin typeface="Arial"/>
                <a:cs typeface="Arial"/>
              </a:rPr>
              <a:t>Zehra</a:t>
            </a:r>
            <a:r>
              <a:rPr lang="en-US" dirty="0" smtClean="0">
                <a:latin typeface="Arial"/>
                <a:cs typeface="Arial"/>
              </a:rPr>
              <a:t> ASLAN AYDOĞDU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dirty="0" smtClean="0">
                <a:latin typeface="Arial"/>
                <a:cs typeface="Arial"/>
              </a:rPr>
              <a:t>K.T.Ü. AİLE HEKİMLİĞİ A.B.D.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en-US" dirty="0" smtClean="0">
                <a:latin typeface="Arial"/>
                <a:cs typeface="Arial"/>
              </a:rPr>
              <a:t>07.04.2015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04200" y="549275"/>
            <a:ext cx="939800" cy="301625"/>
          </a:xfrm>
        </p:spPr>
        <p:txBody>
          <a:bodyPr/>
          <a:lstStyle/>
          <a:p>
            <a:pPr>
              <a:defRPr/>
            </a:pPr>
            <a:fld id="{274512B0-1020-42B0-A8AB-0767DAA659AF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2458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28613"/>
            <a:ext cx="260350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cs typeface="Arial" charset="0"/>
              </a:rPr>
              <a:t>Sınıflandırma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Arial"/>
                <a:cs typeface="Arial"/>
              </a:rPr>
              <a:t>Dünyada</a:t>
            </a:r>
            <a:r>
              <a:rPr lang="en-US" dirty="0">
                <a:latin typeface="Arial"/>
                <a:cs typeface="Arial"/>
              </a:rPr>
              <a:t> en </a:t>
            </a:r>
            <a:r>
              <a:rPr lang="en-US" dirty="0" err="1">
                <a:latin typeface="Arial"/>
                <a:cs typeface="Arial"/>
              </a:rPr>
              <a:t>fazla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kabul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görmüş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sınıfland</a:t>
            </a:r>
            <a:r>
              <a:rPr lang="en-US" dirty="0" err="1">
                <a:latin typeface="Arial"/>
                <a:cs typeface="Arial"/>
              </a:rPr>
              <a:t>ı</a:t>
            </a:r>
            <a:r>
              <a:rPr lang="en-US" dirty="0" err="1" smtClean="0">
                <a:latin typeface="Arial"/>
                <a:cs typeface="Arial"/>
              </a:rPr>
              <a:t>rma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sistemi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Amerikan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Psikiyatri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Birliği’nin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sınıfland</a:t>
            </a:r>
            <a:r>
              <a:rPr lang="en-US" dirty="0" err="1">
                <a:latin typeface="Arial"/>
                <a:cs typeface="Arial"/>
              </a:rPr>
              <a:t>ı</a:t>
            </a:r>
            <a:r>
              <a:rPr lang="en-US" dirty="0" err="1" smtClean="0">
                <a:latin typeface="Arial"/>
                <a:cs typeface="Arial"/>
              </a:rPr>
              <a:t>rma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sistemi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olan</a:t>
            </a:r>
            <a:r>
              <a:rPr lang="en-US" dirty="0">
                <a:latin typeface="Arial"/>
                <a:cs typeface="Arial"/>
              </a:rPr>
              <a:t> DSM </a:t>
            </a:r>
            <a:r>
              <a:rPr lang="en-US" dirty="0" smtClean="0">
                <a:latin typeface="Arial"/>
                <a:cs typeface="Arial"/>
              </a:rPr>
              <a:t>(</a:t>
            </a:r>
            <a:r>
              <a:rPr lang="en-US" dirty="0">
                <a:latin typeface="Arial"/>
                <a:cs typeface="Arial"/>
              </a:rPr>
              <a:t>Diagnostic and Statistical Manual of </a:t>
            </a:r>
            <a:r>
              <a:rPr lang="en-US" dirty="0" smtClean="0">
                <a:latin typeface="Arial"/>
                <a:cs typeface="Arial"/>
              </a:rPr>
              <a:t>Mental Disorders)’dir</a:t>
            </a:r>
            <a:r>
              <a:rPr lang="en-US" dirty="0">
                <a:latin typeface="Arial"/>
                <a:cs typeface="Arial"/>
              </a:rPr>
              <a:t>. </a:t>
            </a:r>
            <a:endParaRPr lang="en-US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1952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DSM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V: 18 </a:t>
            </a:r>
            <a:r>
              <a:rPr lang="en-US" dirty="0" err="1">
                <a:solidFill>
                  <a:srgbClr val="000000"/>
                </a:solidFill>
                <a:latin typeface="+mj-lt"/>
              </a:rPr>
              <a:t>Mayıs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 2013</a:t>
            </a:r>
            <a:endParaRPr lang="en-US" dirty="0" smtClean="0">
              <a:solidFill>
                <a:schemeClr val="tx1"/>
              </a:solidFill>
              <a:latin typeface="+mj-lt"/>
              <a:cs typeface="Arial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2075E8-D79E-47BA-87FC-69C0C212D08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cs typeface="Arial" charset="0"/>
              </a:rPr>
              <a:t>DSM V’ e göre depresif bozukluk alt grupları</a:t>
            </a:r>
            <a:endParaRPr lang="en-US" sz="2400" smtClean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1" indent="-457200" eaLnBrk="1" hangingPunct="1">
              <a:buFont typeface="Arial" charset="0"/>
              <a:buAutoNum type="arabicPeriod"/>
            </a:pPr>
            <a:r>
              <a:rPr lang="en-US" smtClean="0">
                <a:latin typeface="Arial" charset="0"/>
                <a:cs typeface="Arial" charset="0"/>
              </a:rPr>
              <a:t>Majör depresif bozukluk</a:t>
            </a:r>
          </a:p>
          <a:p>
            <a:pPr marL="685800" lvl="1" indent="-457200" eaLnBrk="1" hangingPunct="1">
              <a:buFont typeface="Arial" charset="0"/>
              <a:buAutoNum type="arabicPeriod"/>
            </a:pPr>
            <a:r>
              <a:rPr lang="en-US" smtClean="0">
                <a:latin typeface="Arial" charset="0"/>
                <a:cs typeface="Arial" charset="0"/>
              </a:rPr>
              <a:t>Distimik bozukluk</a:t>
            </a:r>
          </a:p>
          <a:p>
            <a:pPr marL="685800" lvl="1" indent="-457200" eaLnBrk="1" hangingPunct="1">
              <a:buFont typeface="Arial" charset="0"/>
              <a:buAutoNum type="arabicPeriod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Yıkıcı duygudurumu düzenleyememe bozukluğu</a:t>
            </a:r>
          </a:p>
          <a:p>
            <a:pPr marL="685800" lvl="1" indent="-457200" eaLnBrk="1" hangingPunct="1">
              <a:buFont typeface="Arial" charset="0"/>
              <a:buAutoNum type="arabicPeriod"/>
            </a:pPr>
            <a:r>
              <a:rPr lang="en-US" smtClean="0">
                <a:solidFill>
                  <a:srgbClr val="000000"/>
                </a:solidFill>
                <a:latin typeface="Arial" charset="0"/>
                <a:cs typeface="Arial" charset="0"/>
              </a:rPr>
              <a:t>Premenstrüel disforik bozukluk</a:t>
            </a:r>
          </a:p>
          <a:p>
            <a:pPr marL="685800" lvl="1" indent="-457200" eaLnBrk="1" hangingPunct="1">
              <a:buFont typeface="Arial" charset="0"/>
              <a:buAutoNum type="arabicPeriod"/>
            </a:pPr>
            <a:r>
              <a:rPr lang="en-US" smtClean="0">
                <a:latin typeface="Arial" charset="0"/>
                <a:cs typeface="Arial" charset="0"/>
              </a:rPr>
              <a:t>Madde / İlaç kaynaklı depresif bozukluk</a:t>
            </a:r>
          </a:p>
          <a:p>
            <a:pPr marL="685800" lvl="1" indent="-457200" eaLnBrk="1" hangingPunct="1">
              <a:buFont typeface="Arial" charset="0"/>
              <a:buAutoNum type="arabicPeriod"/>
            </a:pPr>
            <a:r>
              <a:rPr lang="en-US" smtClean="0">
                <a:latin typeface="Arial" charset="0"/>
                <a:cs typeface="Arial" charset="0"/>
              </a:rPr>
              <a:t>Başka medikal duruma bağımlı depresif bozukluk</a:t>
            </a:r>
          </a:p>
          <a:p>
            <a:pPr marL="685800" lvl="1" indent="-457200" eaLnBrk="1" hangingPunct="1">
              <a:buFont typeface="Arial" charset="0"/>
              <a:buAutoNum type="arabicPeriod"/>
            </a:pPr>
            <a:r>
              <a:rPr lang="en-US" smtClean="0">
                <a:latin typeface="Arial" charset="0"/>
                <a:cs typeface="Arial" charset="0"/>
              </a:rPr>
              <a:t>Diğer belirtilen depresif bozukluk</a:t>
            </a:r>
          </a:p>
          <a:p>
            <a:pPr marL="685800" lvl="1" indent="-457200" eaLnBrk="1" hangingPunct="1">
              <a:buFont typeface="Arial" charset="0"/>
              <a:buAutoNum type="arabicPeriod"/>
            </a:pPr>
            <a:r>
              <a:rPr lang="en-US" smtClean="0">
                <a:latin typeface="Arial" charset="0"/>
                <a:cs typeface="Arial" charset="0"/>
              </a:rPr>
              <a:t>Tanımlanmamış depresif bozukluk</a:t>
            </a:r>
          </a:p>
          <a:p>
            <a:pPr eaLnBrk="1" hangingPunct="1"/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9A9335-1FFC-4458-A728-983A3AAB060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895350" y="914400"/>
            <a:ext cx="6508750" cy="1143000"/>
          </a:xfrm>
        </p:spPr>
        <p:txBody>
          <a:bodyPr/>
          <a:lstStyle/>
          <a:p>
            <a:pPr eaLnBrk="1" hangingPunct="1"/>
            <a:r>
              <a:rPr lang="en-US" smtClean="0"/>
              <a:t>DSM-V Değişiklikler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0104E0-EE01-446F-8501-131AEE483F3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cs typeface="Arial" charset="0"/>
            </a:endParaRPr>
          </a:p>
        </p:txBody>
      </p:sp>
      <p:graphicFrame>
        <p:nvGraphicFramePr>
          <p:cNvPr id="38946" name="Group 34"/>
          <p:cNvGraphicFramePr>
            <a:graphicFrameLocks noGrp="1"/>
          </p:cNvGraphicFramePr>
          <p:nvPr/>
        </p:nvGraphicFramePr>
        <p:xfrm>
          <a:off x="1276350" y="2306638"/>
          <a:ext cx="5291138" cy="3617912"/>
        </p:xfrm>
        <a:graphic>
          <a:graphicData uri="http://schemas.openxmlformats.org/drawingml/2006/table">
            <a:tbl>
              <a:tblPr/>
              <a:tblGrid>
                <a:gridCol w="1763713"/>
                <a:gridCol w="1763712"/>
                <a:gridCol w="1763713"/>
              </a:tblGrid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Kaldırılan/ tekrar sınıflandırılan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Yeni eklenen / sınıf değiştiren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Aynı kalan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Karma dönem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Karma özellikler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Siklotimik bozukluk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Wingdings 2" pitchFamily="18" charset="2"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Panik depresif bozukluk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Genel tıbbi duruma bağlı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Wingdings 2" pitchFamily="18" charset="2"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Karma anksiyete depresyon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Madde kullanımına bağlı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Wingdings 2" pitchFamily="18" charset="2"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Yıkıcı DDB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100000"/>
                        <a:buFont typeface="Wingdings 2" pitchFamily="18" charset="2"/>
                        <a:buNone/>
                        <a:tabLst/>
                      </a:pP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tr-TR" sz="2800" smtClean="0">
                <a:cs typeface="Arial" charset="0"/>
              </a:rPr>
              <a:t>Major Depresif Bozukluk Tanı Ölçütleri</a:t>
            </a:r>
            <a:br>
              <a:rPr lang="tr-TR" sz="2800" smtClean="0">
                <a:cs typeface="Arial" charset="0"/>
              </a:rPr>
            </a:br>
            <a:r>
              <a:rPr lang="tr-TR" sz="2800" smtClean="0">
                <a:cs typeface="Arial" charset="0"/>
              </a:rPr>
              <a:t> (DSM V) </a:t>
            </a:r>
            <a:endParaRPr lang="en-US" sz="2800" smtClean="0">
              <a:cs typeface="Arial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smtClean="0">
                <a:latin typeface="Arial" charset="0"/>
                <a:cs typeface="Arial" charset="0"/>
              </a:rPr>
              <a:t>A-Belirtiler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smtClean="0">
                <a:latin typeface="Arial" charset="0"/>
                <a:cs typeface="Arial" charset="0"/>
              </a:rPr>
              <a:t>   Ardışık iki hafta boyunca neredeyse her gün günün büyük kısmında ortaya çıkan aşağıdaki semptomlardan </a:t>
            </a:r>
            <a:r>
              <a:rPr lang="tr-TR" smtClean="0">
                <a:solidFill>
                  <a:srgbClr val="FF0000"/>
                </a:solidFill>
                <a:latin typeface="Arial" charset="0"/>
                <a:cs typeface="Arial" charset="0"/>
              </a:rPr>
              <a:t>EN AZ </a:t>
            </a:r>
            <a:r>
              <a:rPr lang="tr-TR" smtClean="0">
                <a:latin typeface="Arial" charset="0"/>
                <a:cs typeface="Arial" charset="0"/>
              </a:rPr>
              <a:t>beş tanesinin bulunması gerekir.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smtClean="0">
                <a:latin typeface="Arial" charset="0"/>
                <a:cs typeface="Arial" charset="0"/>
              </a:rPr>
              <a:t>	Semptomlardan biri depresif ruh hali veya ilgi/istek kaybı olmalıdır.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61319C-37A0-49B7-B2DF-FD3075BECFF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cs typeface="Arial" charset="0"/>
            </a:endParaRPr>
          </a:p>
        </p:txBody>
      </p:sp>
      <p:pic>
        <p:nvPicPr>
          <p:cNvPr id="39940" name="5 Resim" descr="eed60_depresy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8050" y="4381500"/>
            <a:ext cx="16541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Arial"/>
                <a:cs typeface="Arial"/>
              </a:rPr>
              <a:t>Depresif ruh </a:t>
            </a:r>
            <a:r>
              <a:rPr lang="tr-TR" dirty="0" smtClean="0">
                <a:latin typeface="Arial"/>
                <a:cs typeface="Arial"/>
              </a:rPr>
              <a:t>hali- üzüntü, çökkünlük, boşluk, çaresizlik hissi</a:t>
            </a:r>
            <a:endParaRPr lang="tr-TR" dirty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Arial"/>
                <a:cs typeface="Arial"/>
              </a:rPr>
              <a:t>İlgi </a:t>
            </a:r>
            <a:r>
              <a:rPr lang="tr-TR" dirty="0">
                <a:latin typeface="Arial"/>
                <a:cs typeface="Arial"/>
              </a:rPr>
              <a:t>ve zevk </a:t>
            </a:r>
            <a:r>
              <a:rPr lang="tr-TR" dirty="0" smtClean="0">
                <a:latin typeface="Arial"/>
                <a:cs typeface="Arial"/>
              </a:rPr>
              <a:t>kaybı</a:t>
            </a:r>
            <a:endParaRPr lang="tr-TR" dirty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Arial"/>
                <a:cs typeface="Arial"/>
              </a:rPr>
              <a:t>Uykusuzluk veya aşırı uyuma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>
                <a:latin typeface="Arial"/>
                <a:cs typeface="Arial"/>
              </a:rPr>
              <a:t>Iştah</a:t>
            </a:r>
            <a:r>
              <a:rPr lang="tr-TR" dirty="0">
                <a:latin typeface="Arial"/>
                <a:cs typeface="Arial"/>
              </a:rPr>
              <a:t> kaybı ya da kilo değişikliği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>
                <a:latin typeface="Arial"/>
                <a:cs typeface="Arial"/>
              </a:rPr>
              <a:t>Psikomotor</a:t>
            </a:r>
            <a:r>
              <a:rPr lang="tr-TR" dirty="0">
                <a:latin typeface="Arial"/>
                <a:cs typeface="Arial"/>
              </a:rPr>
              <a:t> </a:t>
            </a:r>
            <a:r>
              <a:rPr lang="tr-TR" dirty="0" err="1">
                <a:latin typeface="Arial"/>
                <a:cs typeface="Arial"/>
              </a:rPr>
              <a:t>retardasyon</a:t>
            </a:r>
            <a:r>
              <a:rPr lang="tr-TR" dirty="0">
                <a:latin typeface="Arial"/>
                <a:cs typeface="Arial"/>
              </a:rPr>
              <a:t> veya ajitasyon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Arial"/>
                <a:cs typeface="Arial"/>
              </a:rPr>
              <a:t>Düşük enerji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Arial"/>
                <a:cs typeface="Arial"/>
              </a:rPr>
              <a:t>Kötü konsantrasyon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Arial"/>
                <a:cs typeface="Arial"/>
              </a:rPr>
              <a:t>Değersizlik veya suçluluk düşünceleri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Arial"/>
                <a:cs typeface="Arial"/>
              </a:rPr>
              <a:t>Tekrarlayan ölüm veya intihar düşünceleri</a:t>
            </a:r>
            <a:endParaRPr lang="en-US" dirty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6643BB-9147-4C9A-8684-6448E0977D9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/>
                <a:cs typeface="Arial"/>
              </a:rPr>
              <a:t>Buna </a:t>
            </a:r>
            <a:r>
              <a:rPr lang="en-US" dirty="0" err="1">
                <a:latin typeface="Arial"/>
                <a:cs typeface="Arial"/>
              </a:rPr>
              <a:t>ek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olarak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bu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belirtiler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önemli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sıkıntıya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yol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açabilir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veya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psikososyal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fonksiyonlarda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bozukluğa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sebep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olabilir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ve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tr-TR" dirty="0">
                <a:latin typeface="Arial"/>
                <a:cs typeface="Arial"/>
              </a:rPr>
              <a:t>b</a:t>
            </a:r>
            <a:r>
              <a:rPr lang="tr-TR" dirty="0" smtClean="0">
                <a:latin typeface="Arial"/>
                <a:cs typeface="Arial"/>
              </a:rPr>
              <a:t>u </a:t>
            </a:r>
            <a:r>
              <a:rPr lang="tr-TR" dirty="0">
                <a:latin typeface="Arial"/>
                <a:cs typeface="Arial"/>
              </a:rPr>
              <a:t>belirtiler madde kullanımının ya da genel tıbbi bir durumun fizyolojik etkilerine bağlı değildir</a:t>
            </a:r>
            <a:r>
              <a:rPr lang="tr-TR" dirty="0" smtClean="0"/>
              <a:t>.</a:t>
            </a:r>
            <a:endParaRPr lang="en-US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9A1AD7-593F-49C0-A6AE-F97D30983BF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Distimik Bozukluk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 </a:t>
            </a:r>
            <a:r>
              <a:rPr lang="en-US" dirty="0" err="1" smtClean="0"/>
              <a:t>az</a:t>
            </a:r>
            <a:r>
              <a:rPr lang="en-US" dirty="0" smtClean="0"/>
              <a:t> 2 </a:t>
            </a:r>
            <a:r>
              <a:rPr lang="en-US" dirty="0" err="1" smtClean="0"/>
              <a:t>yıl</a:t>
            </a:r>
            <a:r>
              <a:rPr lang="en-US" dirty="0" smtClean="0"/>
              <a:t> </a:t>
            </a:r>
            <a:r>
              <a:rPr lang="en-US" dirty="0" err="1" smtClean="0"/>
              <a:t>boyunca</a:t>
            </a:r>
            <a:r>
              <a:rPr lang="en-US" dirty="0" smtClean="0"/>
              <a:t> </a:t>
            </a:r>
            <a:r>
              <a:rPr lang="en-US" dirty="0" err="1" smtClean="0"/>
              <a:t>kronik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günün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kısmında</a:t>
            </a:r>
            <a:r>
              <a:rPr lang="en-US" dirty="0" smtClean="0"/>
              <a:t> </a:t>
            </a:r>
            <a:r>
              <a:rPr lang="en-US" dirty="0" err="1" smtClean="0"/>
              <a:t>çökkün</a:t>
            </a:r>
            <a:r>
              <a:rPr lang="en-US" dirty="0" smtClean="0"/>
              <a:t> </a:t>
            </a:r>
            <a:r>
              <a:rPr lang="en-US" dirty="0" err="1" smtClean="0"/>
              <a:t>duygudur</a:t>
            </a:r>
            <a:r>
              <a:rPr lang="tr-TR" dirty="0" smtClean="0"/>
              <a:t>u</a:t>
            </a:r>
            <a:r>
              <a:rPr lang="en-US" dirty="0" smtClean="0"/>
              <a:t>m </a:t>
            </a:r>
            <a:r>
              <a:rPr lang="en-US" dirty="0" err="1" smtClean="0"/>
              <a:t>varlığı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tanımlanabilir</a:t>
            </a:r>
            <a:r>
              <a:rPr lang="en-US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Kişiler</a:t>
            </a:r>
            <a:r>
              <a:rPr lang="en-US" dirty="0" smtClean="0"/>
              <a:t> </a:t>
            </a:r>
            <a:r>
              <a:rPr lang="en-US" dirty="0" err="1" smtClean="0"/>
              <a:t>duygudurumlarını</a:t>
            </a:r>
            <a:r>
              <a:rPr lang="en-US" dirty="0" smtClean="0"/>
              <a:t> </a:t>
            </a:r>
            <a:r>
              <a:rPr lang="en-US" dirty="0" err="1" smtClean="0"/>
              <a:t>üzgün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dibe</a:t>
            </a:r>
            <a:r>
              <a:rPr lang="en-US" dirty="0" smtClean="0"/>
              <a:t> </a:t>
            </a:r>
            <a:r>
              <a:rPr lang="en-US" dirty="0" err="1" smtClean="0"/>
              <a:t>vurmuş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tanımlarlar</a:t>
            </a:r>
            <a:r>
              <a:rPr lang="en-US" dirty="0" smtClean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Çökkün</a:t>
            </a:r>
            <a:r>
              <a:rPr lang="en-US" dirty="0" smtClean="0"/>
              <a:t> </a:t>
            </a:r>
            <a:r>
              <a:rPr lang="en-US" dirty="0" err="1" smtClean="0"/>
              <a:t>duygudurum</a:t>
            </a:r>
            <a:r>
              <a:rPr lang="en-US" dirty="0" smtClean="0"/>
              <a:t> </a:t>
            </a:r>
            <a:r>
              <a:rPr lang="en-US" dirty="0" err="1" smtClean="0"/>
              <a:t>dönemleri</a:t>
            </a:r>
            <a:r>
              <a:rPr lang="en-US" dirty="0"/>
              <a:t>;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err="1" smtClean="0"/>
              <a:t>iştahsızlık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aşırı</a:t>
            </a:r>
            <a:r>
              <a:rPr lang="en-US" dirty="0" smtClean="0"/>
              <a:t> </a:t>
            </a:r>
            <a:r>
              <a:rPr lang="en-US" dirty="0" err="1" smtClean="0"/>
              <a:t>iştah</a:t>
            </a:r>
            <a:r>
              <a:rPr lang="en-US" dirty="0" smtClean="0"/>
              <a:t>,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err="1" smtClean="0"/>
              <a:t>uykusuzluk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aşırı</a:t>
            </a:r>
            <a:r>
              <a:rPr lang="en-US" dirty="0" smtClean="0"/>
              <a:t> </a:t>
            </a:r>
            <a:r>
              <a:rPr lang="en-US" dirty="0" err="1" smtClean="0"/>
              <a:t>uyuma</a:t>
            </a:r>
            <a:r>
              <a:rPr lang="en-US" dirty="0" smtClean="0"/>
              <a:t>,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err="1" smtClean="0"/>
              <a:t>yorgunluk</a:t>
            </a:r>
            <a:r>
              <a:rPr lang="en-US" dirty="0" smtClean="0"/>
              <a:t>,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err="1" smtClean="0"/>
              <a:t>özgüven</a:t>
            </a:r>
            <a:r>
              <a:rPr lang="en-US" dirty="0" smtClean="0"/>
              <a:t> </a:t>
            </a:r>
            <a:r>
              <a:rPr lang="en-US" dirty="0" err="1" smtClean="0"/>
              <a:t>eksikliği</a:t>
            </a:r>
            <a:r>
              <a:rPr lang="en-US" dirty="0" smtClean="0"/>
              <a:t>,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err="1" smtClean="0"/>
              <a:t>konsantre</a:t>
            </a:r>
            <a:r>
              <a:rPr lang="en-US" dirty="0" smtClean="0"/>
              <a:t> </a:t>
            </a:r>
            <a:r>
              <a:rPr lang="en-US" dirty="0" err="1" smtClean="0"/>
              <a:t>olamama</a:t>
            </a:r>
            <a:r>
              <a:rPr lang="en-US" dirty="0" smtClean="0"/>
              <a:t> </a:t>
            </a:r>
            <a:r>
              <a:rPr lang="en-US" dirty="0" err="1" smtClean="0"/>
              <a:t>veya</a:t>
            </a:r>
            <a:r>
              <a:rPr lang="en-US" dirty="0" smtClean="0"/>
              <a:t> </a:t>
            </a:r>
            <a:r>
              <a:rPr lang="en-US" dirty="0" err="1" smtClean="0"/>
              <a:t>karar</a:t>
            </a:r>
            <a:r>
              <a:rPr lang="en-US" dirty="0" smtClean="0"/>
              <a:t> </a:t>
            </a:r>
            <a:r>
              <a:rPr lang="en-US" dirty="0" err="1" smtClean="0"/>
              <a:t>vermede</a:t>
            </a:r>
            <a:r>
              <a:rPr lang="en-US" dirty="0" smtClean="0"/>
              <a:t> </a:t>
            </a:r>
            <a:r>
              <a:rPr lang="en-US" dirty="0" err="1" smtClean="0"/>
              <a:t>zorluk</a:t>
            </a:r>
            <a:r>
              <a:rPr lang="en-US" dirty="0" smtClean="0"/>
              <a:t> </a:t>
            </a:r>
            <a:r>
              <a:rPr lang="en-US" dirty="0" err="1" smtClean="0"/>
              <a:t>çekme</a:t>
            </a:r>
            <a:r>
              <a:rPr lang="en-US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err="1"/>
              <a:t>ç</a:t>
            </a:r>
            <a:r>
              <a:rPr lang="en-US" dirty="0" err="1" smtClean="0"/>
              <a:t>aresizlik</a:t>
            </a:r>
            <a:endParaRPr lang="en-US" dirty="0"/>
          </a:p>
          <a:p>
            <a:pPr marL="228600" lvl="1" indent="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/>
            </a:pPr>
            <a:r>
              <a:rPr lang="en-US" dirty="0" err="1"/>
              <a:t>d</a:t>
            </a:r>
            <a:r>
              <a:rPr lang="en-US" dirty="0" err="1" smtClean="0"/>
              <a:t>urumlarından</a:t>
            </a:r>
            <a:r>
              <a:rPr lang="en-US" dirty="0" smtClean="0"/>
              <a:t> en </a:t>
            </a:r>
            <a:r>
              <a:rPr lang="en-US" dirty="0" err="1" smtClean="0"/>
              <a:t>az</a:t>
            </a:r>
            <a:r>
              <a:rPr lang="en-US" dirty="0" smtClean="0"/>
              <a:t> </a:t>
            </a:r>
            <a:r>
              <a:rPr lang="en-US" dirty="0" err="1" smtClean="0"/>
              <a:t>ikisini</a:t>
            </a:r>
            <a:r>
              <a:rPr lang="en-US" dirty="0" smtClean="0"/>
              <a:t> </a:t>
            </a:r>
            <a:r>
              <a:rPr lang="en-US" dirty="0" err="1" smtClean="0"/>
              <a:t>içerir</a:t>
            </a:r>
            <a:r>
              <a:rPr lang="en-US" dirty="0" smtClean="0"/>
              <a:t>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69D0B4-E7CA-4B61-9745-A31B4655E01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200" smtClean="0"/>
              <a:t>Yıkıcı duygudurumu düzenleyememe bozukluğu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En az bir yıldır devam etmek üzere, 10 yaşından önce başlayan </a:t>
            </a:r>
          </a:p>
          <a:p>
            <a:pPr eaLnBrk="1" hangingPunct="1"/>
            <a:r>
              <a:rPr lang="en-US" smtClean="0">
                <a:latin typeface="Arial" charset="0"/>
              </a:rPr>
              <a:t>Süre</a:t>
            </a:r>
            <a:r>
              <a:rPr lang="tr-TR" smtClean="0">
                <a:latin typeface="Arial" charset="0"/>
              </a:rPr>
              <a:t>ğe</a:t>
            </a:r>
            <a:r>
              <a:rPr lang="en-US" smtClean="0">
                <a:latin typeface="Arial" charset="0"/>
              </a:rPr>
              <a:t>n, irritabl ve sinirli duygudurum </a:t>
            </a:r>
          </a:p>
          <a:p>
            <a:pPr eaLnBrk="1" hangingPunct="1"/>
            <a:r>
              <a:rPr lang="en-US" smtClean="0">
                <a:latin typeface="Arial" charset="0"/>
              </a:rPr>
              <a:t>Haftada en az üç kez yineleyen öfke nöbetleri </a:t>
            </a:r>
          </a:p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4E9FCA-C9D6-42D9-80E5-FCFDD961BD4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Premenstruel Disforik Bozukluk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Semptomlar</a:t>
            </a:r>
            <a:r>
              <a:rPr lang="en-US" dirty="0" smtClean="0">
                <a:latin typeface="+mj-lt"/>
              </a:rPr>
              <a:t>; </a:t>
            </a:r>
            <a:r>
              <a:rPr lang="en-US" dirty="0" err="1">
                <a:latin typeface="+mj-lt"/>
              </a:rPr>
              <a:t>b</a:t>
            </a:r>
            <a:r>
              <a:rPr lang="en-US" dirty="0" err="1" smtClean="0">
                <a:latin typeface="+mj-lt"/>
              </a:rPr>
              <a:t>elirgin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çökkün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duygudurum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anksiyete,emosyonel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labilite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ilgi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kaybı</a:t>
            </a:r>
            <a:endParaRPr lang="en-US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Düzenli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olarak</a:t>
            </a:r>
            <a:r>
              <a:rPr lang="en-US" dirty="0" smtClean="0">
                <a:latin typeface="+mj-lt"/>
              </a:rPr>
              <a:t> luteal </a:t>
            </a:r>
            <a:r>
              <a:rPr lang="en-US" dirty="0" err="1" smtClean="0">
                <a:latin typeface="+mj-lt"/>
              </a:rPr>
              <a:t>fazın</a:t>
            </a:r>
            <a:r>
              <a:rPr lang="en-US" dirty="0" smtClean="0">
                <a:latin typeface="+mj-lt"/>
              </a:rPr>
              <a:t> son </a:t>
            </a:r>
            <a:r>
              <a:rPr lang="en-US" dirty="0" err="1" smtClean="0">
                <a:latin typeface="+mj-lt"/>
              </a:rPr>
              <a:t>haftasında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başlar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menstruasyon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başladıktan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kaç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gün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sonra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sona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erer</a:t>
            </a:r>
            <a:r>
              <a:rPr lang="en-US" dirty="0" smtClean="0">
                <a:latin typeface="+mj-lt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49E9F6-D9EB-4849-8248-E443B5BEC8D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/>
                <a:cs typeface="Arial"/>
              </a:rPr>
              <a:t>DSM V’ e </a:t>
            </a:r>
            <a:r>
              <a:rPr lang="en-US" dirty="0" err="1">
                <a:latin typeface="Arial"/>
                <a:cs typeface="Arial"/>
              </a:rPr>
              <a:t>göre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depresif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bozukluk</a:t>
            </a:r>
            <a:r>
              <a:rPr lang="en-US" dirty="0">
                <a:latin typeface="Arial"/>
                <a:cs typeface="Arial"/>
              </a:rPr>
              <a:t> alt </a:t>
            </a:r>
            <a:r>
              <a:rPr lang="en-US" dirty="0" err="1">
                <a:latin typeface="Arial"/>
                <a:cs typeface="Arial"/>
              </a:rPr>
              <a:t>grupları</a:t>
            </a:r>
            <a:r>
              <a:rPr lang="en-US" dirty="0">
                <a:latin typeface="Arial"/>
                <a:cs typeface="Arial"/>
              </a:rPr>
              <a:t>:</a:t>
            </a:r>
          </a:p>
          <a:p>
            <a:pPr marL="685800" lvl="1" indent="-4572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Majör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depresif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bozukluk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685800" lvl="1" indent="-4572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Distimik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bozukluk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685800" lvl="1" indent="-4572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Yıkıcı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duygudurumu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düzenleyememe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bozukluğu</a:t>
            </a:r>
          </a:p>
          <a:p>
            <a:pPr marL="685800" lvl="1" indent="-4572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Premenstrüel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disforik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bozukluk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marL="685800" lvl="1" indent="-4572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dirty="0" err="1">
                <a:latin typeface="Arial"/>
                <a:cs typeface="Arial"/>
              </a:rPr>
              <a:t>Madde</a:t>
            </a:r>
            <a:r>
              <a:rPr lang="en-US" dirty="0">
                <a:latin typeface="Arial"/>
                <a:cs typeface="Arial"/>
              </a:rPr>
              <a:t> / </a:t>
            </a:r>
            <a:r>
              <a:rPr lang="en-US" dirty="0" err="1">
                <a:latin typeface="Arial"/>
                <a:cs typeface="Arial"/>
              </a:rPr>
              <a:t>İlaç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kaynaklı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depresif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bozukluk</a:t>
            </a:r>
            <a:endParaRPr lang="en-US" dirty="0">
              <a:latin typeface="Arial"/>
              <a:cs typeface="Arial"/>
            </a:endParaRPr>
          </a:p>
          <a:p>
            <a:pPr marL="685800" lvl="1" indent="-4572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dirty="0">
                <a:latin typeface="Arial"/>
                <a:cs typeface="Arial"/>
              </a:rPr>
              <a:t>Başka </a:t>
            </a:r>
            <a:r>
              <a:rPr lang="en-US" dirty="0" err="1">
                <a:latin typeface="Arial"/>
                <a:cs typeface="Arial"/>
              </a:rPr>
              <a:t>medikal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duruma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bağımlı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depresif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bozukluk</a:t>
            </a:r>
            <a:endParaRPr lang="en-US" dirty="0">
              <a:latin typeface="Arial"/>
              <a:cs typeface="Arial"/>
            </a:endParaRPr>
          </a:p>
          <a:p>
            <a:pPr marL="685800" lvl="1" indent="-4572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dirty="0" err="1">
                <a:latin typeface="Arial"/>
                <a:cs typeface="Arial"/>
              </a:rPr>
              <a:t>Diğer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belirtilen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depresif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bozukluk</a:t>
            </a:r>
            <a:endParaRPr lang="en-US" dirty="0">
              <a:latin typeface="Arial"/>
              <a:cs typeface="Arial"/>
            </a:endParaRPr>
          </a:p>
          <a:p>
            <a:pPr marL="685800" lvl="1" indent="-457200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/>
            </a:pPr>
            <a:r>
              <a:rPr lang="en-US" dirty="0" err="1">
                <a:latin typeface="Arial"/>
                <a:cs typeface="Arial"/>
              </a:rPr>
              <a:t>Tanımlanmamış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depresif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bozukluk</a:t>
            </a:r>
            <a:endParaRPr lang="en-US" dirty="0">
              <a:latin typeface="Arial"/>
              <a:cs typeface="Arial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51FFE-8F49-49C7-9C2D-20B23BCCF84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cs typeface="Arial" charset="0"/>
              </a:rPr>
              <a:t>SUNUM PLANI</a:t>
            </a:r>
            <a:endParaRPr lang="en-US" smtClean="0"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Arial"/>
                <a:cs typeface="Arial"/>
              </a:rPr>
              <a:t>Giriş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Arial"/>
                <a:cs typeface="Arial"/>
              </a:rPr>
              <a:t>İlk </a:t>
            </a:r>
            <a:r>
              <a:rPr lang="tr-TR" dirty="0">
                <a:latin typeface="Arial"/>
                <a:cs typeface="Arial"/>
              </a:rPr>
              <a:t>d</a:t>
            </a:r>
            <a:r>
              <a:rPr lang="tr-TR" dirty="0" smtClean="0">
                <a:latin typeface="Arial"/>
                <a:cs typeface="Arial"/>
              </a:rPr>
              <a:t>eğerlendirme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Arial"/>
                <a:cs typeface="Arial"/>
              </a:rPr>
              <a:t>Sınıflandırma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Arial"/>
                <a:cs typeface="Arial"/>
              </a:rPr>
              <a:t>Epidemiyoloji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Arial"/>
                <a:cs typeface="Arial"/>
              </a:rPr>
              <a:t>Risk faktörleri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Arial"/>
                <a:cs typeface="Arial"/>
              </a:rPr>
              <a:t>Tarama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Arial"/>
                <a:cs typeface="Arial"/>
              </a:rPr>
              <a:t>Tedavi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Arial"/>
                <a:cs typeface="Arial"/>
              </a:rPr>
              <a:t>Sevk </a:t>
            </a:r>
            <a:r>
              <a:rPr lang="tr-TR" dirty="0" err="1" smtClean="0">
                <a:latin typeface="Arial"/>
                <a:cs typeface="Arial"/>
              </a:rPr>
              <a:t>endikasyonları</a:t>
            </a:r>
            <a:endParaRPr lang="tr-TR" dirty="0"/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tr-TR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81CD80-84E9-4CF4-A8F0-6BBFE2A55ED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  <p:pic>
        <p:nvPicPr>
          <p:cNvPr id="25604" name="Content Placeholder 4"/>
          <p:cNvPicPr>
            <a:picLocks noChangeAspect="1"/>
          </p:cNvPicPr>
          <p:nvPr/>
        </p:nvPicPr>
        <p:blipFill>
          <a:blip r:embed="rId2"/>
          <a:srcRect t="20920" b="20920"/>
          <a:stretch>
            <a:fillRect/>
          </a:stretch>
        </p:blipFill>
        <p:spPr bwMode="auto">
          <a:xfrm>
            <a:off x="7150100" y="4818063"/>
            <a:ext cx="16129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2400" smtClean="0">
                <a:solidFill>
                  <a:srgbClr val="800000"/>
                </a:solidFill>
                <a:cs typeface="Arial" charset="0"/>
              </a:rPr>
              <a:t>Madde / İlaç Kaynaklı Depresif Bozukluk</a:t>
            </a:r>
            <a:endParaRPr lang="en-US" sz="2400" smtClean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Madde </a:t>
            </a:r>
            <a:r>
              <a:rPr lang="en-US" dirty="0" err="1" smtClean="0">
                <a:latin typeface="+mj-lt"/>
              </a:rPr>
              <a:t>kötüye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kullanımı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ilaç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toksinlerin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doğrudan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fizyolojik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etkileriyle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ilişkili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belirgin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inatçı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çökkün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duygudurumdur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AF74E-3AE8-47A6-A26B-C6843983414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Başka Medikal Duruma Bağımlı Depresif Bozukluk-I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923643"/>
            <a:ext cx="6508377" cy="3202519"/>
          </a:xfrm>
        </p:spPr>
        <p:txBody>
          <a:bodyPr numCol="2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>
                <a:latin typeface="+mj-lt"/>
              </a:rPr>
              <a:t>Vasküler</a:t>
            </a:r>
            <a:r>
              <a:rPr lang="tr-TR" dirty="0" smtClean="0">
                <a:latin typeface="+mj-lt"/>
              </a:rPr>
              <a:t>  </a:t>
            </a:r>
            <a:r>
              <a:rPr lang="tr-TR" dirty="0">
                <a:latin typeface="+mj-lt"/>
              </a:rPr>
              <a:t>(SVO/inme)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>
                <a:latin typeface="+mj-lt"/>
              </a:rPr>
              <a:t>Demans</a:t>
            </a:r>
            <a:r>
              <a:rPr lang="tr-TR" dirty="0">
                <a:latin typeface="+mj-lt"/>
              </a:rPr>
              <a:t> ve depresyon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>
                <a:latin typeface="+mj-lt"/>
              </a:rPr>
              <a:t>Diabet</a:t>
            </a:r>
            <a:endParaRPr lang="tr-TR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Koroner Arter Hastalıkları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Kanser tanısı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Kronik Yorgunluk </a:t>
            </a:r>
            <a:r>
              <a:rPr lang="tr-TR" dirty="0" err="1">
                <a:latin typeface="+mj-lt"/>
              </a:rPr>
              <a:t>Send</a:t>
            </a:r>
            <a:r>
              <a:rPr lang="tr-TR" dirty="0">
                <a:latin typeface="+mj-lt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>
                <a:latin typeface="+mj-lt"/>
              </a:rPr>
              <a:t>Fibromiyalji</a:t>
            </a:r>
            <a:endParaRPr lang="tr-TR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>
                <a:latin typeface="+mj-lt"/>
              </a:rPr>
              <a:t>Hipotiroidi</a:t>
            </a:r>
            <a:endParaRPr lang="tr-TR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latin typeface="+mj-lt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900F6-1D06-49A7-A9DD-053A8D11E41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20925" y="2366963"/>
            <a:ext cx="36274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atin typeface="+mj-lt"/>
                <a:cs typeface="+mn-cs"/>
              </a:rPr>
              <a:t>Tıbbi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Durumlar</a:t>
            </a:r>
            <a:endParaRPr lang="en-US" sz="20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Başka Medikal Duruma Bağımlı Depresif Bozukluk-II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199" y="2603870"/>
            <a:ext cx="6508377" cy="3522293"/>
          </a:xfrm>
        </p:spPr>
        <p:txBody>
          <a:bodyPr numCol="2" rtlCol="0">
            <a:normAutofit fontScale="70000" lnSpcReduction="2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0000"/>
                </a:solidFill>
              </a:rPr>
              <a:t>Rezerpin</a:t>
            </a:r>
            <a:endParaRPr lang="tr-TR" sz="2400" dirty="0">
              <a:solidFill>
                <a:srgbClr val="000000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>
                <a:solidFill>
                  <a:srgbClr val="000000"/>
                </a:solidFill>
              </a:rPr>
              <a:t>B </a:t>
            </a:r>
            <a:r>
              <a:rPr lang="tr-TR" sz="2400" dirty="0" err="1">
                <a:solidFill>
                  <a:srgbClr val="000000"/>
                </a:solidFill>
              </a:rPr>
              <a:t>Blokerler</a:t>
            </a:r>
            <a:endParaRPr lang="tr-TR" sz="2400" dirty="0">
              <a:solidFill>
                <a:srgbClr val="000000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>
                <a:solidFill>
                  <a:srgbClr val="000000"/>
                </a:solidFill>
              </a:rPr>
              <a:t>Kalsiyum Kanal </a:t>
            </a:r>
            <a:r>
              <a:rPr lang="tr-TR" sz="2400" dirty="0" err="1">
                <a:solidFill>
                  <a:srgbClr val="000000"/>
                </a:solidFill>
              </a:rPr>
              <a:t>Blokerleri</a:t>
            </a:r>
            <a:endParaRPr lang="tr-TR" sz="2400" dirty="0">
              <a:solidFill>
                <a:srgbClr val="000000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>
                <a:solidFill>
                  <a:srgbClr val="000000"/>
                </a:solidFill>
              </a:rPr>
              <a:t>ACE inhibitörleri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 err="1">
                <a:solidFill>
                  <a:srgbClr val="000000"/>
                </a:solidFill>
              </a:rPr>
              <a:t>Antikolesterol</a:t>
            </a:r>
            <a:r>
              <a:rPr lang="tr-TR" sz="2400" dirty="0">
                <a:solidFill>
                  <a:srgbClr val="000000"/>
                </a:solidFill>
              </a:rPr>
              <a:t> ilaçlar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 err="1">
                <a:solidFill>
                  <a:srgbClr val="000000"/>
                </a:solidFill>
              </a:rPr>
              <a:t>Antiaritmik</a:t>
            </a:r>
            <a:r>
              <a:rPr lang="tr-TR" sz="2400" dirty="0">
                <a:solidFill>
                  <a:srgbClr val="000000"/>
                </a:solidFill>
              </a:rPr>
              <a:t> ilaçlar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 err="1" smtClean="0">
                <a:solidFill>
                  <a:srgbClr val="000000"/>
                </a:solidFill>
              </a:rPr>
              <a:t>Kortikosteroidler</a:t>
            </a:r>
            <a:endParaRPr lang="tr-TR" sz="2400" dirty="0" smtClean="0">
              <a:solidFill>
                <a:srgbClr val="000000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000000"/>
                </a:solidFill>
              </a:rPr>
              <a:t>Oral </a:t>
            </a:r>
            <a:r>
              <a:rPr lang="tr-TR" sz="2400" dirty="0" err="1" smtClean="0">
                <a:solidFill>
                  <a:srgbClr val="000000"/>
                </a:solidFill>
              </a:rPr>
              <a:t>kontraseptifler</a:t>
            </a:r>
            <a:endParaRPr lang="tr-TR" sz="2400" dirty="0">
              <a:solidFill>
                <a:srgbClr val="000000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 err="1">
                <a:solidFill>
                  <a:srgbClr val="000000"/>
                </a:solidFill>
              </a:rPr>
              <a:t>Antiepileptikler</a:t>
            </a:r>
            <a:endParaRPr lang="tr-TR" sz="2400" dirty="0">
              <a:solidFill>
                <a:srgbClr val="000000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 err="1">
                <a:solidFill>
                  <a:srgbClr val="000000"/>
                </a:solidFill>
              </a:rPr>
              <a:t>Antineoplastik</a:t>
            </a:r>
            <a:r>
              <a:rPr lang="tr-TR" sz="2400" dirty="0">
                <a:solidFill>
                  <a:srgbClr val="000000"/>
                </a:solidFill>
              </a:rPr>
              <a:t> ilaçlar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 err="1">
                <a:solidFill>
                  <a:srgbClr val="000000"/>
                </a:solidFill>
              </a:rPr>
              <a:t>Antihistaminikler</a:t>
            </a:r>
            <a:endParaRPr lang="tr-TR" sz="2400" dirty="0">
              <a:solidFill>
                <a:srgbClr val="000000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>
                <a:solidFill>
                  <a:srgbClr val="000000"/>
                </a:solidFill>
              </a:rPr>
              <a:t>Antibiyotikler(</a:t>
            </a:r>
            <a:r>
              <a:rPr lang="tr-TR" sz="2400" dirty="0" err="1">
                <a:solidFill>
                  <a:srgbClr val="000000"/>
                </a:solidFill>
              </a:rPr>
              <a:t>Tbc</a:t>
            </a:r>
            <a:r>
              <a:rPr lang="tr-TR" sz="2400" dirty="0">
                <a:solidFill>
                  <a:srgbClr val="000000"/>
                </a:solidFill>
              </a:rPr>
              <a:t> </a:t>
            </a:r>
            <a:r>
              <a:rPr lang="tr-TR" sz="2400" dirty="0" err="1">
                <a:solidFill>
                  <a:srgbClr val="000000"/>
                </a:solidFill>
              </a:rPr>
              <a:t>ted</a:t>
            </a:r>
            <a:r>
              <a:rPr lang="tr-TR" sz="2400" dirty="0">
                <a:solidFill>
                  <a:srgbClr val="000000"/>
                </a:solidFill>
              </a:rPr>
              <a:t>. )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 err="1">
                <a:solidFill>
                  <a:srgbClr val="000000"/>
                </a:solidFill>
              </a:rPr>
              <a:t>Antipsikotikler</a:t>
            </a:r>
            <a:endParaRPr lang="tr-TR" sz="2400" dirty="0">
              <a:solidFill>
                <a:srgbClr val="000000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tr-TR" sz="2400" dirty="0" err="1">
                <a:solidFill>
                  <a:srgbClr val="000000"/>
                </a:solidFill>
              </a:rPr>
              <a:t>Sedatif</a:t>
            </a:r>
            <a:r>
              <a:rPr lang="tr-TR" sz="2400" dirty="0">
                <a:solidFill>
                  <a:srgbClr val="000000"/>
                </a:solidFill>
              </a:rPr>
              <a:t> ve </a:t>
            </a:r>
            <a:r>
              <a:rPr lang="tr-TR" sz="2400" dirty="0" err="1">
                <a:solidFill>
                  <a:srgbClr val="000000"/>
                </a:solidFill>
              </a:rPr>
              <a:t>hipnotikler</a:t>
            </a:r>
            <a:endParaRPr lang="tr-TR" sz="2400" dirty="0">
              <a:solidFill>
                <a:srgbClr val="00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400" dirty="0" err="1">
                <a:solidFill>
                  <a:srgbClr val="000000"/>
                </a:solidFill>
              </a:rPr>
              <a:t>Antidepresan</a:t>
            </a:r>
            <a:r>
              <a:rPr lang="tr-TR" sz="2400" dirty="0">
                <a:solidFill>
                  <a:srgbClr val="000000"/>
                </a:solidFill>
              </a:rPr>
              <a:t> ilaçların </a:t>
            </a:r>
            <a:r>
              <a:rPr lang="tr-TR" sz="2400" dirty="0" smtClean="0">
                <a:solidFill>
                  <a:srgbClr val="000000"/>
                </a:solidFill>
              </a:rPr>
              <a:t>kesilmesi</a:t>
            </a:r>
            <a:endParaRPr lang="tr-TR" sz="2400" dirty="0">
              <a:solidFill>
                <a:srgbClr val="000000"/>
              </a:solidFill>
            </a:endParaRPr>
          </a:p>
        </p:txBody>
      </p:sp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36F899-7584-4D86-A8F0-DD252D5E6DE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cs typeface="Arial" charset="0"/>
            </a:endParaRPr>
          </a:p>
        </p:txBody>
      </p:sp>
      <p:sp>
        <p:nvSpPr>
          <p:cNvPr id="52228" name="TextBox 9"/>
          <p:cNvSpPr txBox="1">
            <a:spLocks noChangeArrowheads="1"/>
          </p:cNvSpPr>
          <p:nvPr/>
        </p:nvSpPr>
        <p:spPr bwMode="auto">
          <a:xfrm>
            <a:off x="3160713" y="5281613"/>
            <a:ext cx="185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>
              <a:latin typeface="Times New Roman" pitchFamily="18" charset="0"/>
            </a:endParaRPr>
          </a:p>
        </p:txBody>
      </p:sp>
      <p:sp>
        <p:nvSpPr>
          <p:cNvPr id="52229" name="Text Placeholder 6"/>
          <p:cNvSpPr txBox="1">
            <a:spLocks/>
          </p:cNvSpPr>
          <p:nvPr/>
        </p:nvSpPr>
        <p:spPr bwMode="auto">
          <a:xfrm>
            <a:off x="1830388" y="2057400"/>
            <a:ext cx="356711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</a:pPr>
            <a:r>
              <a:rPr lang="en-US" sz="2000">
                <a:solidFill>
                  <a:srgbClr val="000000"/>
                </a:solidFill>
                <a:latin typeface="Times New Roman" pitchFamily="18" charset="0"/>
              </a:rPr>
              <a:t>İlaçlara Bağlı Depresyon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Epidemiyoloji</a:t>
            </a:r>
          </a:p>
        </p:txBody>
      </p:sp>
      <p:sp>
        <p:nvSpPr>
          <p:cNvPr id="52226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F2F5B1-5D67-4B51-9655-E3EF55F39FD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10 </a:t>
            </a:r>
            <a:r>
              <a:rPr lang="en-US" dirty="0" err="1" smtClean="0">
                <a:latin typeface="+mj-lt"/>
              </a:rPr>
              <a:t>ülkede</a:t>
            </a:r>
            <a:r>
              <a:rPr lang="en-US" dirty="0" smtClean="0">
                <a:latin typeface="+mj-lt"/>
              </a:rPr>
              <a:t> (</a:t>
            </a:r>
            <a:r>
              <a:rPr lang="en-US" dirty="0" err="1">
                <a:latin typeface="+mj-lt"/>
              </a:rPr>
              <a:t>Brezilya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Kanada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Şili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Çek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Cumhuriyeti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Almanya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Japonya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Meksika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Hollanda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Türkiye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ve</a:t>
            </a:r>
            <a:r>
              <a:rPr lang="en-US" dirty="0">
                <a:latin typeface="+mj-lt"/>
              </a:rPr>
              <a:t> Amerika </a:t>
            </a:r>
            <a:r>
              <a:rPr lang="en-US" dirty="0" err="1">
                <a:latin typeface="+mj-lt"/>
              </a:rPr>
              <a:t>Birleşik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Devletleri</a:t>
            </a:r>
            <a:r>
              <a:rPr lang="en-US" dirty="0">
                <a:latin typeface="+mj-lt"/>
              </a:rPr>
              <a:t>) 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yaşayan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yetişkinlere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yapılan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anketlerde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majör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depresyonun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yaşam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boyu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yaygınlığı</a:t>
            </a:r>
            <a:r>
              <a:rPr lang="en-US" dirty="0" smtClean="0">
                <a:latin typeface="+mj-lt"/>
              </a:rPr>
              <a:t>: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err="1" smtClean="0">
                <a:latin typeface="+mj-lt"/>
              </a:rPr>
              <a:t>Japonya'da</a:t>
            </a:r>
            <a:r>
              <a:rPr lang="en-US" dirty="0" smtClean="0">
                <a:latin typeface="+mj-lt"/>
              </a:rPr>
              <a:t> %3-17, Amerika </a:t>
            </a:r>
            <a:r>
              <a:rPr lang="en-US" dirty="0" err="1">
                <a:latin typeface="+mj-lt"/>
              </a:rPr>
              <a:t>Birleşik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Devletleri’nde</a:t>
            </a:r>
            <a:r>
              <a:rPr lang="en-US" dirty="0" smtClean="0">
                <a:latin typeface="+mj-lt"/>
              </a:rPr>
              <a:t> %8</a:t>
            </a:r>
            <a:r>
              <a:rPr lang="en-US" dirty="0">
                <a:latin typeface="+mj-lt"/>
              </a:rPr>
              <a:t>-</a:t>
            </a:r>
            <a:r>
              <a:rPr lang="en-US" dirty="0" smtClean="0">
                <a:latin typeface="+mj-lt"/>
              </a:rPr>
              <a:t>12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+mj-lt"/>
              </a:rPr>
              <a:t>Amerika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Birleşik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Devletleri'nde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yapılan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araştırmada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majör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depresif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bozukluk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için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yıllık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yaygınlık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oranı</a:t>
            </a:r>
            <a:r>
              <a:rPr lang="en-US" dirty="0">
                <a:latin typeface="+mj-lt"/>
              </a:rPr>
              <a:t> %</a:t>
            </a:r>
            <a:r>
              <a:rPr lang="en-US" dirty="0" smtClean="0">
                <a:latin typeface="+mj-lt"/>
              </a:rPr>
              <a:t>6.7, </a:t>
            </a:r>
            <a:r>
              <a:rPr lang="en-US" dirty="0" err="1">
                <a:latin typeface="+mj-lt"/>
              </a:rPr>
              <a:t>yaşam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boyu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yaygınlık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oranı</a:t>
            </a:r>
            <a:r>
              <a:rPr lang="en-US" dirty="0">
                <a:latin typeface="+mj-lt"/>
              </a:rPr>
              <a:t> %</a:t>
            </a:r>
            <a:r>
              <a:rPr lang="en-US" dirty="0" smtClean="0">
                <a:latin typeface="+mj-lt"/>
              </a:rPr>
              <a:t>16.5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Duygusal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belirtiler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yerine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somatik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belirtilerle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ortaya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çıkan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depresyona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tanı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koymak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daha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güç</a:t>
            </a:r>
            <a:endParaRPr lang="en-US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Kronik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tıbbi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hastalığı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olan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hastalarda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yıllık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yaygınlık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oranı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yaklaşık</a:t>
            </a:r>
            <a:r>
              <a:rPr lang="en-US" dirty="0">
                <a:latin typeface="+mj-lt"/>
              </a:rPr>
              <a:t> %</a:t>
            </a:r>
            <a:r>
              <a:rPr lang="en-US" dirty="0" smtClean="0">
                <a:latin typeface="+mj-lt"/>
              </a:rPr>
              <a:t>25 </a:t>
            </a:r>
            <a:r>
              <a:rPr lang="en-US" dirty="0" err="1">
                <a:latin typeface="+mj-lt"/>
              </a:rPr>
              <a:t>daha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yüksek</a:t>
            </a:r>
            <a:endParaRPr lang="en-US" dirty="0" smtClean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pic>
        <p:nvPicPr>
          <p:cNvPr id="53252" name="Content Placeholder 3"/>
          <p:cNvPicPr>
            <a:picLocks noChangeAspect="1"/>
          </p:cNvPicPr>
          <p:nvPr/>
        </p:nvPicPr>
        <p:blipFill>
          <a:blip r:embed="rId3"/>
          <a:srcRect l="1190" r="1190"/>
          <a:stretch>
            <a:fillRect/>
          </a:stretch>
        </p:blipFill>
        <p:spPr bwMode="auto">
          <a:xfrm>
            <a:off x="0" y="0"/>
            <a:ext cx="2297113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Box 3"/>
          <p:cNvSpPr txBox="1">
            <a:spLocks noChangeArrowheads="1"/>
          </p:cNvSpPr>
          <p:nvPr/>
        </p:nvSpPr>
        <p:spPr bwMode="auto">
          <a:xfrm>
            <a:off x="5481638" y="6283325"/>
            <a:ext cx="2659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Times New Roman" pitchFamily="18" charset="0"/>
              </a:rPr>
              <a:t>http://www.uptodate.com/contents/screening-for-depression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Risk Faktörleri</a:t>
            </a:r>
          </a:p>
        </p:txBody>
      </p:sp>
      <p:sp>
        <p:nvSpPr>
          <p:cNvPr id="54274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99D5B1-49BB-4BCD-BFEB-FF39E926BD5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cs typeface="Arial" charset="0"/>
            </a:endParaRPr>
          </a:p>
        </p:txBody>
      </p:sp>
      <p:pic>
        <p:nvPicPr>
          <p:cNvPr id="55299" name="Content Placeholder 3"/>
          <p:cNvPicPr>
            <a:picLocks noChangeAspect="1"/>
          </p:cNvPicPr>
          <p:nvPr/>
        </p:nvPicPr>
        <p:blipFill>
          <a:blip r:embed="rId2"/>
          <a:srcRect t="4872" b="4872"/>
          <a:stretch>
            <a:fillRect/>
          </a:stretch>
        </p:blipFill>
        <p:spPr bwMode="auto">
          <a:xfrm>
            <a:off x="0" y="0"/>
            <a:ext cx="187483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199" y="2209800"/>
            <a:ext cx="6508377" cy="2742121"/>
          </a:xfrm>
        </p:spPr>
        <p:txBody>
          <a:bodyPr numCol="2"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Önceki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depresif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atak</a:t>
            </a:r>
            <a:endParaRPr 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+mj-lt"/>
              </a:rPr>
              <a:t>Aile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öyküsü</a:t>
            </a:r>
            <a:endParaRPr 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+mj-lt"/>
              </a:rPr>
              <a:t>Kadın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cinsiyet</a:t>
            </a:r>
            <a:endParaRPr 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+mj-lt"/>
              </a:rPr>
              <a:t>Doğum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yani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doğum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sonrası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depresyon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+mj-lt"/>
              </a:rPr>
              <a:t>Çocukluk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travması</a:t>
            </a:r>
            <a:endParaRPr 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Stresli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yaşam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olayları</a:t>
            </a:r>
            <a:endParaRPr 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+mj-lt"/>
              </a:rPr>
              <a:t>Kötü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sosyal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destek</a:t>
            </a:r>
            <a:endParaRPr 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+mj-lt"/>
              </a:rPr>
              <a:t>Ciddi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tıbbi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hastalık</a:t>
            </a:r>
            <a:endParaRPr 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Bunaklık</a:t>
            </a:r>
            <a:endParaRPr 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latin typeface="+mj-lt"/>
              </a:rPr>
              <a:t>Madde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bağımlılığı</a:t>
            </a:r>
            <a:endParaRPr lang="en-US" dirty="0" smtClean="0">
              <a:latin typeface="+mj-lt"/>
            </a:endParaRPr>
          </a:p>
        </p:txBody>
      </p:sp>
      <p:sp>
        <p:nvSpPr>
          <p:cNvPr id="55301" name="TextBox 1"/>
          <p:cNvSpPr txBox="1">
            <a:spLocks noChangeArrowheads="1"/>
          </p:cNvSpPr>
          <p:nvPr/>
        </p:nvSpPr>
        <p:spPr bwMode="auto">
          <a:xfrm>
            <a:off x="457200" y="5537200"/>
            <a:ext cx="6999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imes New Roman" pitchFamily="18" charset="0"/>
              </a:rPr>
              <a:t>   Risk faktörlerinin bilinmesi klinik olarak yararlı olmasına rağmen, klinik uygulama veya depresyon taraması kararı için yeterli değildir.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Tarama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latin typeface="+mj-lt"/>
              </a:rPr>
              <a:t>ABD </a:t>
            </a:r>
            <a:r>
              <a:rPr lang="en-US" dirty="0" err="1" smtClean="0">
                <a:latin typeface="+mj-lt"/>
              </a:rPr>
              <a:t>Koruyucu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Hizmetler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Çalışma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Grubu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Amerikan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Aile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Hekimleri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Akademisi</a:t>
            </a:r>
            <a:r>
              <a:rPr lang="en-US" dirty="0" smtClean="0">
                <a:latin typeface="+mj-lt"/>
              </a:rPr>
              <a:t> ,</a:t>
            </a:r>
            <a:r>
              <a:rPr lang="en-US" dirty="0" err="1" smtClean="0">
                <a:latin typeface="+mj-lt"/>
              </a:rPr>
              <a:t>birinci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basamakta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çökkün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duygudurum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anhedoniyi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sorgulayan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iki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soru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ile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depresyonun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taranmasını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önermektedir</a:t>
            </a:r>
            <a:r>
              <a:rPr lang="en-US" dirty="0" smtClean="0">
                <a:latin typeface="+mj-lt"/>
              </a:rPr>
              <a:t>.</a:t>
            </a:r>
          </a:p>
          <a:p>
            <a:pPr marL="914400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>
                <a:latin typeface="+mj-lt"/>
              </a:rPr>
              <a:t>Geçtiğimiz</a:t>
            </a:r>
            <a:r>
              <a:rPr lang="en-US" dirty="0">
                <a:latin typeface="+mj-lt"/>
              </a:rPr>
              <a:t> 2 </a:t>
            </a:r>
            <a:r>
              <a:rPr lang="en-US" dirty="0" err="1">
                <a:latin typeface="+mj-lt"/>
              </a:rPr>
              <a:t>hafta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içinde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kendinizi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düşkün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çökkün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çaresiz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hissettiniz</a:t>
            </a:r>
            <a:r>
              <a:rPr lang="en-US" dirty="0">
                <a:latin typeface="+mj-lt"/>
              </a:rPr>
              <a:t> mi?</a:t>
            </a:r>
          </a:p>
          <a:p>
            <a:pPr marL="914400" lvl="2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>
                <a:latin typeface="+mj-lt"/>
              </a:rPr>
              <a:t>Geçtiğimiz</a:t>
            </a:r>
            <a:r>
              <a:rPr lang="en-US" dirty="0">
                <a:latin typeface="+mj-lt"/>
              </a:rPr>
              <a:t> 2 </a:t>
            </a:r>
            <a:r>
              <a:rPr lang="en-US" dirty="0" err="1">
                <a:latin typeface="+mj-lt"/>
              </a:rPr>
              <a:t>hafta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içinde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şeyler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yapmak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için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kendinizi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ilgisiz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veya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keyifsiz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hissettiniz</a:t>
            </a:r>
            <a:r>
              <a:rPr lang="en-US" dirty="0">
                <a:latin typeface="+mj-lt"/>
              </a:rPr>
              <a:t> mi?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latin typeface="+mj-lt"/>
              </a:rPr>
              <a:t>Bu </a:t>
            </a:r>
            <a:r>
              <a:rPr lang="en-US" dirty="0" err="1" smtClean="0">
                <a:latin typeface="+mj-lt"/>
              </a:rPr>
              <a:t>iki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sorudan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birine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verilen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olumlu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yanıt</a:t>
            </a:r>
            <a:r>
              <a:rPr lang="en-US" dirty="0" smtClean="0">
                <a:latin typeface="+mj-lt"/>
              </a:rPr>
              <a:t>, major </a:t>
            </a:r>
            <a:r>
              <a:rPr lang="en-US" dirty="0" err="1" smtClean="0">
                <a:latin typeface="+mj-lt"/>
              </a:rPr>
              <a:t>depresyon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gibi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depresif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bozukluğun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olup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olmadığını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depresyonun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ciddiyetini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belirlemek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için</a:t>
            </a:r>
            <a:r>
              <a:rPr lang="en-US" dirty="0" smtClean="0">
                <a:latin typeface="+mj-lt"/>
              </a:rPr>
              <a:t> , </a:t>
            </a:r>
            <a:r>
              <a:rPr lang="en-US" dirty="0" err="1" smtClean="0">
                <a:latin typeface="+mj-lt"/>
              </a:rPr>
              <a:t>klinik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görüşme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veya</a:t>
            </a:r>
            <a:r>
              <a:rPr lang="en-US" dirty="0" smtClean="0">
                <a:latin typeface="+mj-lt"/>
              </a:rPr>
              <a:t> DSM-V </a:t>
            </a:r>
            <a:r>
              <a:rPr lang="en-US" dirty="0" err="1" smtClean="0">
                <a:latin typeface="+mj-lt"/>
              </a:rPr>
              <a:t>tanı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ölçütleri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gibi</a:t>
            </a:r>
            <a:r>
              <a:rPr lang="tr-TR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daha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ayrıntılı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incelemeyi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gerektirir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endParaRPr lang="en-US" dirty="0" smtClean="0"/>
          </a:p>
          <a:p>
            <a:pPr marL="457200" lvl="2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2A88EB-926B-41F4-888C-706F45BFE7C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Depresyon ve İntihar Tarama Ölçekleri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Beck depresyon ölçeği</a:t>
            </a:r>
          </a:p>
          <a:p>
            <a:pPr eaLnBrk="1" hangingPunct="1"/>
            <a:r>
              <a:rPr lang="en-US" smtClean="0"/>
              <a:t>Epidemiyolojik çalışmalar depresyon tarama merkezi (CES-D)</a:t>
            </a:r>
          </a:p>
          <a:p>
            <a:pPr eaLnBrk="1" hangingPunct="1"/>
            <a:r>
              <a:rPr lang="en-US" smtClean="0"/>
              <a:t>Geriatrik depresyon ölçeği</a:t>
            </a:r>
          </a:p>
          <a:p>
            <a:pPr eaLnBrk="1" hangingPunct="1"/>
            <a:r>
              <a:rPr lang="en-US" smtClean="0"/>
              <a:t>Hasta sağlık anketi(PHQ-9)</a:t>
            </a:r>
          </a:p>
          <a:p>
            <a:pPr eaLnBrk="1" hangingPunct="1"/>
            <a:r>
              <a:rPr lang="en-US" smtClean="0"/>
              <a:t>Intihar düşüncesi ölçeği</a:t>
            </a:r>
            <a:endParaRPr lang="tr-TR" smtClean="0"/>
          </a:p>
          <a:p>
            <a:pPr eaLnBrk="1" hangingPunct="1"/>
            <a:r>
              <a:rPr lang="tr-TR" smtClean="0"/>
              <a:t>Hastane anksiyete ve depresyon skalası (HADS)</a:t>
            </a:r>
          </a:p>
          <a:p>
            <a:pPr eaLnBrk="1" hangingPunct="1"/>
            <a:r>
              <a:rPr lang="tr-TR" smtClean="0"/>
              <a:t>Hamilton depresyon değerlendirme ölçeği</a:t>
            </a:r>
          </a:p>
          <a:p>
            <a:pPr eaLnBrk="1" hangingPunct="1"/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109D09-CDD1-4ACD-AFCF-49687A6E0AF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cs typeface="Arial" charset="0"/>
            </a:endParaRPr>
          </a:p>
        </p:txBody>
      </p:sp>
      <p:pic>
        <p:nvPicPr>
          <p:cNvPr id="58372" name="Content Placeholder 3"/>
          <p:cNvPicPr>
            <a:picLocks noChangeAspect="1"/>
          </p:cNvPicPr>
          <p:nvPr/>
        </p:nvPicPr>
        <p:blipFill>
          <a:blip r:embed="rId2"/>
          <a:srcRect l="19391" t="3346" r="27527" b="25377"/>
          <a:stretch>
            <a:fillRect/>
          </a:stretch>
        </p:blipFill>
        <p:spPr bwMode="auto">
          <a:xfrm>
            <a:off x="7645400" y="5603875"/>
            <a:ext cx="14986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smtClean="0"/>
              <a:t>Hasta Sağlık Anketi ( Patient Health  Questionnaire, PHQ-9 )</a:t>
            </a:r>
            <a:br>
              <a:rPr lang="en-US" sz="1800" smtClean="0"/>
            </a:br>
            <a:endParaRPr lang="en-US" sz="1800" smtClean="0"/>
          </a:p>
        </p:txBody>
      </p:sp>
      <p:pic>
        <p:nvPicPr>
          <p:cNvPr id="6" name="Content Placeholder 5" descr="Ekran Resmi 2015-04-05 20.15.17.png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2770" t="6385" r="18017" b="-265"/>
          <a:stretch/>
        </p:blipFill>
        <p:spPr>
          <a:xfrm>
            <a:off x="1289050" y="1963738"/>
            <a:ext cx="5535613" cy="469423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F65250-9381-4F56-88E8-7365B96FBE3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cs typeface="Arial" charset="0"/>
            </a:endParaRPr>
          </a:p>
        </p:txBody>
      </p:sp>
      <p:sp>
        <p:nvSpPr>
          <p:cNvPr id="59396" name="TextBox 4"/>
          <p:cNvSpPr txBox="1">
            <a:spLocks noChangeArrowheads="1"/>
          </p:cNvSpPr>
          <p:nvPr/>
        </p:nvSpPr>
        <p:spPr bwMode="auto">
          <a:xfrm>
            <a:off x="3975100" y="40116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4663" y="5549900"/>
            <a:ext cx="1938337" cy="1108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15 </a:t>
            </a:r>
            <a:r>
              <a:rPr lang="en-US" sz="1200" dirty="0" err="1"/>
              <a:t>puan</a:t>
            </a:r>
            <a:r>
              <a:rPr lang="en-US" sz="1200" dirty="0"/>
              <a:t> </a:t>
            </a:r>
            <a:r>
              <a:rPr lang="en-US" sz="1200" dirty="0" err="1"/>
              <a:t>ılımlı-şiddetli</a:t>
            </a:r>
            <a:r>
              <a:rPr lang="en-US" sz="1200" dirty="0"/>
              <a:t> </a:t>
            </a:r>
            <a:r>
              <a:rPr lang="en-US" sz="1200" dirty="0" err="1"/>
              <a:t>depresyon</a:t>
            </a:r>
            <a:r>
              <a:rPr lang="en-US" sz="1200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10-14 </a:t>
            </a:r>
            <a:r>
              <a:rPr lang="en-US" sz="1200" dirty="0" err="1"/>
              <a:t>düşük</a:t>
            </a:r>
            <a:r>
              <a:rPr lang="en-US" sz="1200" dirty="0"/>
              <a:t> </a:t>
            </a:r>
            <a:r>
              <a:rPr lang="en-US" sz="1200" dirty="0" err="1"/>
              <a:t>şiddetli</a:t>
            </a:r>
            <a:r>
              <a:rPr lang="en-US" sz="1200" dirty="0"/>
              <a:t> </a:t>
            </a:r>
            <a:r>
              <a:rPr lang="en-US" sz="1200" dirty="0" err="1"/>
              <a:t>depresyon</a:t>
            </a:r>
            <a:endParaRPr lang="en-US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amilton_depresyon_degerlendirme.pdf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69" t="4464" r="1865" b="3387"/>
          <a:stretch/>
        </p:blipFill>
        <p:spPr>
          <a:xfrm>
            <a:off x="1890713" y="1063625"/>
            <a:ext cx="4048125" cy="54371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041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C6FAA2-F14C-481A-9C9C-244BE4A66A2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19775" y="5289550"/>
            <a:ext cx="2768600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</a:rPr>
              <a:t>0-7 </a:t>
            </a:r>
            <a:r>
              <a:rPr lang="en-US" sz="1000" dirty="0" err="1">
                <a:latin typeface="+mj-lt"/>
              </a:rPr>
              <a:t>puan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depresyon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yok</a:t>
            </a:r>
            <a:endParaRPr lang="en-US" sz="10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</a:rPr>
              <a:t>8-15 </a:t>
            </a:r>
            <a:r>
              <a:rPr lang="en-US" sz="1000" dirty="0" err="1">
                <a:latin typeface="+mj-lt"/>
              </a:rPr>
              <a:t>puan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arası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hafif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derecede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depresyon</a:t>
            </a:r>
            <a:endParaRPr lang="en-US" sz="10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</a:rPr>
              <a:t>16-28 </a:t>
            </a:r>
            <a:r>
              <a:rPr lang="en-US" sz="1000" dirty="0" err="1">
                <a:latin typeface="+mj-lt"/>
              </a:rPr>
              <a:t>arası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orta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derecede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depresyon</a:t>
            </a:r>
            <a:endParaRPr lang="en-US" sz="1000" dirty="0"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+mj-lt"/>
              </a:rPr>
              <a:t>29 </a:t>
            </a:r>
            <a:r>
              <a:rPr lang="en-US" sz="1000" dirty="0" err="1">
                <a:latin typeface="+mj-lt"/>
              </a:rPr>
              <a:t>ve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üzeri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ağır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derecede</a:t>
            </a:r>
            <a:r>
              <a:rPr lang="en-US" sz="1000" dirty="0">
                <a:latin typeface="+mj-lt"/>
              </a:rPr>
              <a:t> </a:t>
            </a:r>
            <a:r>
              <a:rPr lang="en-US" sz="1000" dirty="0" err="1">
                <a:latin typeface="+mj-lt"/>
              </a:rPr>
              <a:t>depresyon</a:t>
            </a:r>
            <a:endParaRPr lang="en-US" sz="1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Beck Depresyon Ölçeği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9800"/>
            <a:ext cx="6508377" cy="39163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2"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b="1" i="1" dirty="0" smtClean="0"/>
              <a:t>  </a:t>
            </a:r>
            <a:r>
              <a:rPr lang="tr-TR" b="1" i="1" dirty="0" smtClean="0">
                <a:latin typeface="+mj-lt"/>
              </a:rPr>
              <a:t> </a:t>
            </a:r>
            <a:r>
              <a:rPr lang="tr-TR" b="1" i="1" dirty="0">
                <a:latin typeface="+mj-lt"/>
              </a:rPr>
              <a:t>(0-3 arasında puanlanan 21 soru)</a:t>
            </a:r>
            <a:endParaRPr 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Soru alanları</a:t>
            </a:r>
            <a:r>
              <a:rPr lang="tr-TR" dirty="0" smtClean="0">
                <a:latin typeface="+mj-lt"/>
              </a:rPr>
              <a:t>;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dirty="0" smtClean="0">
                <a:latin typeface="+mj-lt"/>
              </a:rPr>
              <a:t>Mutsuzluk</a:t>
            </a:r>
            <a:r>
              <a:rPr lang="tr-TR" dirty="0">
                <a:latin typeface="+mj-lt"/>
              </a:rPr>
              <a:t>, </a:t>
            </a:r>
            <a:r>
              <a:rPr lang="tr-TR" dirty="0" smtClean="0">
                <a:latin typeface="+mj-lt"/>
              </a:rPr>
              <a:t>kendini </a:t>
            </a:r>
            <a:r>
              <a:rPr lang="tr-TR" dirty="0">
                <a:latin typeface="+mj-lt"/>
              </a:rPr>
              <a:t>suçlama</a:t>
            </a:r>
            <a:r>
              <a:rPr lang="tr-TR" dirty="0" smtClean="0">
                <a:latin typeface="+mj-lt"/>
              </a:rPr>
              <a:t>, başarısızlık </a:t>
            </a:r>
            <a:r>
              <a:rPr lang="tr-TR" dirty="0">
                <a:latin typeface="+mj-lt"/>
              </a:rPr>
              <a:t>hissi, </a:t>
            </a:r>
            <a:r>
              <a:rPr lang="tr-TR" dirty="0" err="1">
                <a:latin typeface="+mj-lt"/>
              </a:rPr>
              <a:t>irritabilite</a:t>
            </a:r>
            <a:r>
              <a:rPr lang="tr-TR" dirty="0" err="1" smtClean="0">
                <a:latin typeface="+mj-lt"/>
              </a:rPr>
              <a:t>,ağlama</a:t>
            </a:r>
            <a:r>
              <a:rPr lang="tr-TR" dirty="0">
                <a:latin typeface="+mj-lt"/>
              </a:rPr>
              <a:t>, sosyal çekilme, beden imajı değişiklikleri</a:t>
            </a:r>
            <a:r>
              <a:rPr lang="tr-TR" dirty="0" smtClean="0">
                <a:latin typeface="+mj-lt"/>
              </a:rPr>
              <a:t>, kararsızlık</a:t>
            </a:r>
            <a:r>
              <a:rPr lang="tr-TR" dirty="0">
                <a:latin typeface="+mj-lt"/>
              </a:rPr>
              <a:t>, yorgunluk, uykusuzluk, iştahsızlık, kilo </a:t>
            </a:r>
            <a:r>
              <a:rPr lang="tr-TR" dirty="0" err="1">
                <a:latin typeface="+mj-lt"/>
              </a:rPr>
              <a:t>kaybı</a:t>
            </a:r>
            <a:r>
              <a:rPr lang="tr-TR" dirty="0" err="1" smtClean="0">
                <a:latin typeface="+mj-lt"/>
              </a:rPr>
              <a:t>,somatik</a:t>
            </a:r>
            <a:r>
              <a:rPr lang="tr-TR" dirty="0" smtClean="0">
                <a:latin typeface="+mj-lt"/>
              </a:rPr>
              <a:t> </a:t>
            </a:r>
            <a:r>
              <a:rPr lang="tr-TR" dirty="0">
                <a:latin typeface="+mj-lt"/>
              </a:rPr>
              <a:t>uğraşlar, libido azalması</a:t>
            </a:r>
            <a:endParaRPr 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tr-TR" b="1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b="1" dirty="0" smtClean="0">
                <a:latin typeface="+mj-lt"/>
              </a:rPr>
              <a:t>Değerlendirme</a:t>
            </a:r>
            <a:r>
              <a:rPr lang="tr-TR" b="1" dirty="0">
                <a:latin typeface="+mj-lt"/>
              </a:rPr>
              <a:t>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 </a:t>
            </a:r>
            <a:r>
              <a:rPr lang="en-US" dirty="0">
                <a:latin typeface="+mj-lt"/>
              </a:rPr>
              <a:t>1-10: </a:t>
            </a:r>
            <a:r>
              <a:rPr lang="tr-TR" dirty="0" smtClean="0">
                <a:latin typeface="+mj-lt"/>
              </a:rPr>
              <a:t>Normal</a:t>
            </a:r>
            <a:endParaRPr 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11-16: </a:t>
            </a:r>
            <a:r>
              <a:rPr lang="tr-TR" dirty="0">
                <a:latin typeface="+mj-lt"/>
              </a:rPr>
              <a:t>Hafif </a:t>
            </a:r>
            <a:r>
              <a:rPr lang="tr-TR" dirty="0" err="1">
                <a:latin typeface="+mj-lt"/>
              </a:rPr>
              <a:t>duygudurum</a:t>
            </a:r>
            <a:r>
              <a:rPr lang="tr-TR" dirty="0">
                <a:latin typeface="+mj-lt"/>
              </a:rPr>
              <a:t> değişiklikleri</a:t>
            </a:r>
            <a:endParaRPr 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17-20: </a:t>
            </a:r>
            <a:r>
              <a:rPr lang="tr-TR" dirty="0">
                <a:latin typeface="+mj-lt"/>
              </a:rPr>
              <a:t>Sınırda klinik depresyon</a:t>
            </a:r>
            <a:endParaRPr 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21-30: </a:t>
            </a:r>
            <a:r>
              <a:rPr lang="tr-TR" dirty="0">
                <a:latin typeface="+mj-lt"/>
              </a:rPr>
              <a:t>Orta düzey depresyon</a:t>
            </a:r>
            <a:endParaRPr 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31-40: </a:t>
            </a:r>
            <a:r>
              <a:rPr lang="tr-TR" dirty="0">
                <a:latin typeface="+mj-lt"/>
              </a:rPr>
              <a:t>Ağır depresyon</a:t>
            </a:r>
            <a:endParaRPr lang="en-US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  &gt;</a:t>
            </a:r>
            <a:r>
              <a:rPr lang="en-US" dirty="0">
                <a:latin typeface="+mj-lt"/>
              </a:rPr>
              <a:t>40: </a:t>
            </a:r>
            <a:r>
              <a:rPr lang="tr-TR" dirty="0">
                <a:latin typeface="+mj-lt"/>
              </a:rPr>
              <a:t>Çok ağır </a:t>
            </a:r>
            <a:r>
              <a:rPr lang="tr-TR" dirty="0" smtClean="0">
                <a:latin typeface="+mj-lt"/>
              </a:rPr>
              <a:t>depresyon</a:t>
            </a:r>
            <a:endParaRPr lang="en-US" dirty="0">
              <a:latin typeface="+mj-lt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B5F6A0-DC67-4E78-8D12-3DA92FB120A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cs typeface="Arial" charset="0"/>
              </a:rPr>
              <a:t>Giriş</a:t>
            </a:r>
            <a:endParaRPr lang="en-US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>
                <a:latin typeface="Arial" charset="0"/>
                <a:cs typeface="Arial" charset="0"/>
              </a:rPr>
              <a:t>Bir duygudurum bozukluğudur.</a:t>
            </a:r>
          </a:p>
          <a:p>
            <a:pPr eaLnBrk="1" hangingPunct="1"/>
            <a:r>
              <a:rPr lang="tr-TR" smtClean="0">
                <a:latin typeface="Arial" charset="0"/>
                <a:cs typeface="Arial" charset="0"/>
              </a:rPr>
              <a:t>Birinci basamakta en sık görülen psikiyatrik hastalıktır.</a:t>
            </a:r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Sözlük anlamıyla: Bunalım- Uyaranlara karşı duyarlılığın, iş yapabilme gücünün, kendine güvenin azalarak; karamsarlığın, umutsuzluğun güçlenmesiyle ortaya çıkan ruhsal bozukluk, ruhsal çöküntü</a:t>
            </a:r>
          </a:p>
          <a:p>
            <a:pPr eaLnBrk="1" hangingPunct="1"/>
            <a:endParaRPr lang="en-US" smtClean="0"/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59D678-C398-4435-AFBC-0E82FB91E74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7850" y="4441825"/>
            <a:ext cx="221615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Yanlış Bilinenler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kendini</a:t>
            </a:r>
            <a:r>
              <a:rPr lang="en-US" dirty="0"/>
              <a:t> </a:t>
            </a:r>
            <a:r>
              <a:rPr lang="en-US" dirty="0" err="1"/>
              <a:t>öldürmeye</a:t>
            </a:r>
            <a:r>
              <a:rPr lang="en-US" dirty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vermis</a:t>
            </a:r>
            <a:r>
              <a:rPr lang="en-US" dirty="0"/>
              <a:t>̧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önlemek</a:t>
            </a:r>
            <a:r>
              <a:rPr lang="en-US" dirty="0"/>
              <a:t> </a:t>
            </a:r>
            <a:r>
              <a:rPr lang="en-US" dirty="0" err="1"/>
              <a:t>mümkün</a:t>
            </a:r>
            <a:r>
              <a:rPr lang="en-US" dirty="0"/>
              <a:t> </a:t>
            </a:r>
            <a:r>
              <a:rPr lang="en-US" dirty="0" err="1"/>
              <a:t>değildir</a:t>
            </a:r>
            <a:r>
              <a:rPr lang="en-US" dirty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Ölmeyi</a:t>
            </a:r>
            <a:r>
              <a:rPr lang="en-US" dirty="0"/>
              <a:t> </a:t>
            </a:r>
            <a:r>
              <a:rPr lang="en-US" dirty="0" err="1"/>
              <a:t>düşünen</a:t>
            </a:r>
            <a:r>
              <a:rPr lang="en-US" dirty="0"/>
              <a:t> </a:t>
            </a:r>
            <a:r>
              <a:rPr lang="en-US" dirty="0" err="1"/>
              <a:t>insanlar</a:t>
            </a:r>
            <a:r>
              <a:rPr lang="en-US" dirty="0"/>
              <a:t> </a:t>
            </a:r>
            <a:r>
              <a:rPr lang="en-US" dirty="0" err="1"/>
              <a:t>yardım</a:t>
            </a:r>
            <a:r>
              <a:rPr lang="en-US" dirty="0"/>
              <a:t> </a:t>
            </a:r>
            <a:r>
              <a:rPr lang="en-US" dirty="0" err="1"/>
              <a:t>almakta</a:t>
            </a:r>
            <a:r>
              <a:rPr lang="en-US" dirty="0"/>
              <a:t> </a:t>
            </a:r>
            <a:r>
              <a:rPr lang="en-US" dirty="0" err="1"/>
              <a:t>gönülsüzdürler</a:t>
            </a:r>
            <a:r>
              <a:rPr lang="en-US" dirty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İntihar</a:t>
            </a:r>
            <a:r>
              <a:rPr lang="en-US" dirty="0"/>
              <a:t> </a:t>
            </a:r>
            <a:r>
              <a:rPr lang="en-US" dirty="0" err="1"/>
              <a:t>üzerinde</a:t>
            </a:r>
            <a:r>
              <a:rPr lang="en-US" dirty="0"/>
              <a:t> </a:t>
            </a:r>
            <a:r>
              <a:rPr lang="en-US" dirty="0" err="1"/>
              <a:t>konuşmak</a:t>
            </a:r>
            <a:r>
              <a:rPr lang="en-US" dirty="0"/>
              <a:t> </a:t>
            </a:r>
            <a:r>
              <a:rPr lang="en-US" dirty="0" err="1"/>
              <a:t>risklidir</a:t>
            </a:r>
            <a:r>
              <a:rPr lang="en-US" dirty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İntihardan</a:t>
            </a:r>
            <a:r>
              <a:rPr lang="en-US" dirty="0"/>
              <a:t> </a:t>
            </a:r>
            <a:r>
              <a:rPr lang="en-US" dirty="0" err="1"/>
              <a:t>bahseden</a:t>
            </a:r>
            <a:r>
              <a:rPr lang="en-US" dirty="0"/>
              <a:t> </a:t>
            </a:r>
            <a:r>
              <a:rPr lang="en-US" dirty="0" err="1"/>
              <a:t>insan</a:t>
            </a:r>
            <a:r>
              <a:rPr lang="en-US" dirty="0"/>
              <a:t> </a:t>
            </a:r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asla</a:t>
            </a:r>
            <a:r>
              <a:rPr lang="en-US" dirty="0"/>
              <a:t> </a:t>
            </a:r>
            <a:r>
              <a:rPr lang="en-US" dirty="0" err="1"/>
              <a:t>yapmaz</a:t>
            </a:r>
            <a:r>
              <a:rPr lang="en-US" dirty="0"/>
              <a:t>. </a:t>
            </a:r>
            <a:r>
              <a:rPr lang="en-US" dirty="0" err="1"/>
              <a:t>Yapacak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 smtClean="0"/>
              <a:t>bahsetmez</a:t>
            </a:r>
            <a:r>
              <a:rPr lang="en-US" dirty="0" smtClean="0"/>
              <a:t> .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Kendini</a:t>
            </a:r>
            <a:r>
              <a:rPr lang="en-US" dirty="0"/>
              <a:t> </a:t>
            </a:r>
            <a:r>
              <a:rPr lang="en-US" dirty="0" err="1"/>
              <a:t>öldüren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öldürmeye</a:t>
            </a:r>
            <a:r>
              <a:rPr lang="en-US" dirty="0"/>
              <a:t> </a:t>
            </a:r>
            <a:r>
              <a:rPr lang="en-US" dirty="0" err="1"/>
              <a:t>çalışan</a:t>
            </a:r>
            <a:r>
              <a:rPr lang="en-US" dirty="0"/>
              <a:t> </a:t>
            </a:r>
            <a:r>
              <a:rPr lang="en-US" dirty="0" err="1"/>
              <a:t>kişi</a:t>
            </a:r>
            <a:r>
              <a:rPr lang="en-US" dirty="0"/>
              <a:t> </a:t>
            </a:r>
            <a:r>
              <a:rPr lang="en-US" dirty="0" err="1"/>
              <a:t>mutlaka</a:t>
            </a:r>
            <a:r>
              <a:rPr lang="en-US" dirty="0"/>
              <a:t> </a:t>
            </a:r>
            <a:r>
              <a:rPr lang="en-US" dirty="0" err="1"/>
              <a:t>delidir</a:t>
            </a:r>
            <a:r>
              <a:rPr lang="en-US" dirty="0"/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İntiharı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/>
              <a:t>deneyen</a:t>
            </a:r>
            <a:r>
              <a:rPr lang="en-US" dirty="0"/>
              <a:t> </a:t>
            </a:r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 smtClean="0"/>
              <a:t>tekrarlar</a:t>
            </a:r>
            <a:r>
              <a:rPr lang="en-US" dirty="0" smtClean="0"/>
              <a:t>. </a:t>
            </a: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154C15-5DBE-49CD-A184-50C7CF1A9A9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Tedavi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Psikofarmakoloji</a:t>
            </a:r>
            <a:endParaRPr lang="en-US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Psikoterapi</a:t>
            </a:r>
            <a:endParaRPr lang="en-US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Tamamlayıcı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alternatif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yöntemler</a:t>
            </a:r>
            <a:endParaRPr lang="en-US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Kombine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tedavi</a:t>
            </a:r>
            <a:endParaRPr lang="en-US" dirty="0">
              <a:latin typeface="+mj-lt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DC3A4-D8E9-4BA0-83D1-7D0C38CE8CB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Psikoterapötik Girişimler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Hafif- orta derecede major depresif bozukluğun başlangıç tedavisi olarak tek başına etkin psikoterapi yeterli olabilir.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Hekim terapi ve izlemin sıklığını;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psikoterapinin tipi ve hedefleri,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terapötik ilişki kurulması ve gelişmesi için gereken süre,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tedavi uyumunu izleme ve intihar riskini izlemek veya fark etmek için gereken süreye göre belirlemelidir.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Bu hizmetlerin karşılanması birinci basamakta olası değilse, uzmanlaşmış ruh sağlığı hizmetlerine yönlendirme endikasyonu vardır.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7440D-16ED-477D-86E6-CD27FA5A1C3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Farmakoterapi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Antidepresan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ilaçlar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hafif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semptomları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olan</a:t>
            </a:r>
            <a:r>
              <a:rPr lang="en-US" dirty="0" smtClean="0">
                <a:latin typeface="+mj-lt"/>
              </a:rPr>
              <a:t> major </a:t>
            </a:r>
            <a:r>
              <a:rPr lang="en-US" dirty="0" err="1" smtClean="0">
                <a:latin typeface="+mj-lt"/>
              </a:rPr>
              <a:t>depresif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bozukluk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için</a:t>
            </a:r>
            <a:r>
              <a:rPr lang="en-US" dirty="0" smtClean="0">
                <a:latin typeface="+mj-lt"/>
              </a:rPr>
              <a:t> ilk </a:t>
            </a:r>
            <a:r>
              <a:rPr lang="en-US" dirty="0" err="1" smtClean="0">
                <a:latin typeface="+mj-lt"/>
              </a:rPr>
              <a:t>tedavi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olarak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verilebilir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ancak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orta</a:t>
            </a:r>
            <a:r>
              <a:rPr lang="en-US" dirty="0" smtClean="0">
                <a:latin typeface="+mj-lt"/>
              </a:rPr>
              <a:t>- </a:t>
            </a:r>
            <a:r>
              <a:rPr lang="en-US" dirty="0" err="1" smtClean="0">
                <a:latin typeface="+mj-lt"/>
              </a:rPr>
              <a:t>ciddi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derecedeki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semptomları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olanlar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için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mutlaka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kullanılmalıdır</a:t>
            </a:r>
            <a:r>
              <a:rPr lang="en-US" dirty="0" smtClean="0">
                <a:latin typeface="+mj-lt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Tedaviye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başladıktan</a:t>
            </a:r>
            <a:r>
              <a:rPr lang="en-US" dirty="0" smtClean="0">
                <a:latin typeface="+mj-lt"/>
              </a:rPr>
              <a:t> 6-8 </a:t>
            </a:r>
            <a:r>
              <a:rPr lang="en-US" dirty="0" err="1" smtClean="0">
                <a:latin typeface="+mj-lt"/>
              </a:rPr>
              <a:t>hafta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sonra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semptomlarda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iyileşme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görülmelidir</a:t>
            </a:r>
            <a:r>
              <a:rPr lang="en-US" dirty="0" smtClean="0">
                <a:latin typeface="+mj-lt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Çalışmalar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idame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antidepresan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tedavinin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iyilik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halinin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devamını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sağladığını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rekürrensi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önlediğini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göstermiştir</a:t>
            </a:r>
            <a:r>
              <a:rPr lang="en-US" dirty="0" smtClean="0">
                <a:latin typeface="+mj-lt"/>
              </a:rPr>
              <a:t>. </a:t>
            </a:r>
            <a:endParaRPr lang="en-US" dirty="0">
              <a:latin typeface="+mj-lt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52E761-E60E-424F-8C84-339F1C7C391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Tedavi etkin süre ve dozda </a:t>
            </a:r>
            <a:r>
              <a:rPr lang="tr-TR" dirty="0" smtClean="0">
                <a:latin typeface="+mj-lt"/>
              </a:rPr>
              <a:t>planlanmalı</a:t>
            </a:r>
            <a:endParaRPr lang="tr-TR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Tedavi ilk atakta en az 6 ay, 2. atakta 2 yıl </a:t>
            </a:r>
            <a:r>
              <a:rPr lang="tr-TR" dirty="0" smtClean="0">
                <a:latin typeface="+mj-lt"/>
              </a:rPr>
              <a:t>sürmeli</a:t>
            </a:r>
            <a:endParaRPr lang="tr-TR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İlaçlar düşük dozlarda başlanarak basamaklı olarak artırılmalı ve azaltarak </a:t>
            </a:r>
            <a:r>
              <a:rPr lang="tr-TR" dirty="0" smtClean="0">
                <a:latin typeface="+mj-lt"/>
              </a:rPr>
              <a:t>sonlandırılmalı</a:t>
            </a:r>
            <a:endParaRPr lang="tr-TR" sz="1800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İstenen esas etki geç başlar (3 hafta</a:t>
            </a:r>
            <a:r>
              <a:rPr lang="tr-TR" dirty="0" smtClean="0">
                <a:latin typeface="+mj-lt"/>
              </a:rPr>
              <a:t>)</a:t>
            </a:r>
            <a:endParaRPr lang="tr-TR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Daha önceden kullanarak yararlandığı ilaç ilk tercih </a:t>
            </a:r>
            <a:r>
              <a:rPr lang="tr-TR" dirty="0" smtClean="0">
                <a:latin typeface="+mj-lt"/>
              </a:rPr>
              <a:t>olmalı</a:t>
            </a:r>
            <a:endParaRPr lang="tr-TR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DB1A7E-0C3C-4F63-AE7D-D80F9BD9603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Antidepresanların  tedavide birbirlerine belirgin üstünlüğü </a:t>
            </a:r>
            <a:r>
              <a:rPr lang="tr-TR" dirty="0" smtClean="0">
                <a:latin typeface="+mj-lt"/>
              </a:rPr>
              <a:t>YOK</a:t>
            </a:r>
            <a:endParaRPr lang="tr-TR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+mj-lt"/>
              </a:rPr>
              <a:t>Gebeliğin </a:t>
            </a:r>
            <a:r>
              <a:rPr lang="tr-TR" dirty="0">
                <a:latin typeface="+mj-lt"/>
              </a:rPr>
              <a:t>ilk 3 ayında tek seçenek </a:t>
            </a:r>
            <a:r>
              <a:rPr lang="tr-TR" dirty="0" smtClean="0">
                <a:latin typeface="+mj-lt"/>
              </a:rPr>
              <a:t>EKT</a:t>
            </a:r>
            <a:endParaRPr lang="tr-TR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>
                <a:latin typeface="+mj-lt"/>
              </a:rPr>
              <a:t>Antidepresan</a:t>
            </a:r>
            <a:r>
              <a:rPr lang="tr-TR" dirty="0">
                <a:latin typeface="+mj-lt"/>
              </a:rPr>
              <a:t> tedavi sırasında alkol </a:t>
            </a:r>
            <a:r>
              <a:rPr lang="tr-TR" dirty="0" smtClean="0">
                <a:latin typeface="+mj-lt"/>
              </a:rPr>
              <a:t>alınmamalı</a:t>
            </a:r>
            <a:endParaRPr lang="tr-TR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İlaç tedavisini hastaya açıklamak, beyinde azalmış olan bir maddeyi ilaç olarak verdiğimizi anlatmak ilaç uyumunu artırır.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D8CB4B-F8C7-4687-ADCB-16437E7A791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Bu ilaçlar (</a:t>
            </a:r>
            <a:r>
              <a:rPr lang="tr-TR" dirty="0" err="1">
                <a:latin typeface="+mj-lt"/>
              </a:rPr>
              <a:t>benzodiazepinler</a:t>
            </a:r>
            <a:r>
              <a:rPr lang="tr-TR" dirty="0">
                <a:latin typeface="+mj-lt"/>
              </a:rPr>
              <a:t> dışında) bağımlılık yapmaz</a:t>
            </a:r>
            <a:r>
              <a:rPr lang="tr-TR" dirty="0" smtClean="0">
                <a:latin typeface="+mj-lt"/>
              </a:rPr>
              <a:t>.</a:t>
            </a:r>
            <a:endParaRPr lang="tr-TR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SSRI ve MAO tedavileri ilke olarak kombine edilmemeli, geçiş yapılacaksa da arada 2 hafta bir temizlenme suresi </a:t>
            </a:r>
            <a:r>
              <a:rPr lang="tr-TR" dirty="0" smtClean="0">
                <a:latin typeface="+mj-lt"/>
              </a:rPr>
              <a:t>verilmeli</a:t>
            </a:r>
            <a:endParaRPr lang="tr-TR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İlaç tedavisinin 7. gününden itibaren bir sure intihar olasılığı artar, yakın takip gerekir</a:t>
            </a:r>
            <a:r>
              <a:rPr lang="tr-TR" dirty="0" smtClean="0">
                <a:latin typeface="+mj-lt"/>
              </a:rPr>
              <a:t>.</a:t>
            </a:r>
            <a:endParaRPr lang="tr-TR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Tedavinin etkinliğini değerlendirmek için birinci basamak hekimi depresyon değerlendirme ölçeklerinden birini </a:t>
            </a:r>
            <a:r>
              <a:rPr lang="tr-TR" dirty="0" smtClean="0">
                <a:latin typeface="+mj-lt"/>
              </a:rPr>
              <a:t>öğrenmeli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latin typeface="+mj-lt"/>
              </a:rPr>
              <a:t>Akut </a:t>
            </a:r>
            <a:r>
              <a:rPr lang="tr-TR" dirty="0">
                <a:latin typeface="+mj-lt"/>
              </a:rPr>
              <a:t>hastalar  1-2 haftada bir, idame tedavi sırasında 1-2 ayda bir </a:t>
            </a:r>
            <a:r>
              <a:rPr lang="tr-TR" dirty="0" smtClean="0">
                <a:latin typeface="+mj-lt"/>
              </a:rPr>
              <a:t>görülmeli</a:t>
            </a:r>
            <a:endParaRPr lang="tr-TR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25FB07-BB81-429D-87AA-6B5A78BD773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Elektrokonvulzif Tedavi (EKT)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900" smtClean="0">
                <a:solidFill>
                  <a:schemeClr val="tx1"/>
                </a:solidFill>
                <a:latin typeface="Arial" charset="0"/>
              </a:rPr>
              <a:t>En etkili tedavi yöntemidir.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700" smtClean="0">
                <a:solidFill>
                  <a:schemeClr val="tx1"/>
                </a:solidFill>
                <a:latin typeface="Arial" charset="0"/>
              </a:rPr>
              <a:t>Başarı oranı %90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700" smtClean="0">
                <a:solidFill>
                  <a:schemeClr val="tx1"/>
                </a:solidFill>
                <a:latin typeface="Arial" charset="0"/>
              </a:rPr>
              <a:t>Antidepresanlara yanıt vermeyen, yemeyen ve </a:t>
            </a:r>
            <a:r>
              <a:rPr lang="tr-TR" sz="1700" smtClean="0">
                <a:solidFill>
                  <a:schemeClr val="tx1"/>
                </a:solidFill>
                <a:latin typeface="Arial" charset="0"/>
              </a:rPr>
              <a:t>iç</a:t>
            </a:r>
            <a:r>
              <a:rPr lang="en-US" sz="1700" smtClean="0">
                <a:solidFill>
                  <a:schemeClr val="tx1"/>
                </a:solidFill>
                <a:latin typeface="Arial" charset="0"/>
              </a:rPr>
              <a:t>̧meyen hastalarda uygulanır.  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smtClean="0">
                <a:solidFill>
                  <a:schemeClr val="tx1"/>
                </a:solidFill>
                <a:latin typeface="Arial" charset="0"/>
              </a:rPr>
              <a:t>EKT’de; </a:t>
            </a:r>
            <a:endParaRPr lang="en-US" sz="190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700" smtClean="0">
                <a:solidFill>
                  <a:schemeClr val="tx1"/>
                </a:solidFill>
                <a:latin typeface="Arial" charset="0"/>
              </a:rPr>
              <a:t>Hasta kısa etkili anesteziklerle uyutulur. </a:t>
            </a:r>
            <a:endParaRPr lang="en-US" sz="170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700" smtClean="0">
                <a:solidFill>
                  <a:schemeClr val="tx1"/>
                </a:solidFill>
                <a:latin typeface="Arial" charset="0"/>
              </a:rPr>
              <a:t>Süksinil kolin verilir. </a:t>
            </a:r>
            <a:endParaRPr lang="en-US" sz="1700" smtClean="0">
              <a:latin typeface="Arial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700" smtClean="0">
                <a:solidFill>
                  <a:schemeClr val="tx1"/>
                </a:solidFill>
                <a:latin typeface="Arial" charset="0"/>
              </a:rPr>
              <a:t>Ardından 2 elektrot ile hastaya elektrik akımı verilerek 15-45 sn s</a:t>
            </a:r>
            <a:r>
              <a:rPr lang="tr-TR" sz="1700" smtClean="0">
                <a:solidFill>
                  <a:schemeClr val="tx1"/>
                </a:solidFill>
                <a:latin typeface="Arial" charset="0"/>
              </a:rPr>
              <a:t>ü</a:t>
            </a:r>
            <a:r>
              <a:rPr lang="en-US" sz="1700" smtClean="0">
                <a:solidFill>
                  <a:schemeClr val="tx1"/>
                </a:solidFill>
                <a:latin typeface="Arial" charset="0"/>
              </a:rPr>
              <a:t>reyle jeneralize tonik klonik n</a:t>
            </a:r>
            <a:r>
              <a:rPr lang="tr-TR" sz="1700" smtClean="0">
                <a:solidFill>
                  <a:schemeClr val="tx1"/>
                </a:solidFill>
                <a:latin typeface="Arial" charset="0"/>
              </a:rPr>
              <a:t>ö</a:t>
            </a:r>
            <a:r>
              <a:rPr lang="en-US" sz="1700" smtClean="0">
                <a:solidFill>
                  <a:schemeClr val="tx1"/>
                </a:solidFill>
                <a:latin typeface="Arial" charset="0"/>
              </a:rPr>
              <a:t>bet geçirmesi sa</a:t>
            </a:r>
            <a:r>
              <a:rPr lang="tr-TR" sz="1700" smtClean="0">
                <a:solidFill>
                  <a:schemeClr val="tx1"/>
                </a:solidFill>
                <a:latin typeface="Arial" charset="0"/>
              </a:rPr>
              <a:t>ğ</a:t>
            </a:r>
            <a:r>
              <a:rPr lang="en-US" sz="1700" smtClean="0">
                <a:solidFill>
                  <a:schemeClr val="tx1"/>
                </a:solidFill>
                <a:latin typeface="Arial" charset="0"/>
              </a:rPr>
              <a:t>lanır.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700" smtClean="0">
                <a:solidFill>
                  <a:schemeClr val="tx1"/>
                </a:solidFill>
                <a:latin typeface="Arial" charset="0"/>
              </a:rPr>
              <a:t>Sonrasında bellek bozukluğu, kas ağrıları, pos</a:t>
            </a:r>
            <a:r>
              <a:rPr lang="tr-TR" sz="1700" smtClean="0">
                <a:solidFill>
                  <a:schemeClr val="tx1"/>
                </a:solidFill>
                <a:latin typeface="Arial" charset="0"/>
              </a:rPr>
              <a:t>t</a:t>
            </a:r>
            <a:r>
              <a:rPr lang="en-US" sz="1700" smtClean="0">
                <a:solidFill>
                  <a:schemeClr val="tx1"/>
                </a:solidFill>
                <a:latin typeface="Arial" charset="0"/>
              </a:rPr>
              <a:t>iktal konfüzyon görülebilir.</a:t>
            </a:r>
            <a:br>
              <a:rPr lang="en-US" sz="1700" smtClean="0">
                <a:solidFill>
                  <a:schemeClr val="tx1"/>
                </a:solidFill>
                <a:latin typeface="Arial" charset="0"/>
              </a:rPr>
            </a:br>
            <a:endParaRPr lang="en-US" sz="17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900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B0BAA0-3F0C-44D9-BEB5-D48B2904A25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384175" y="2152650"/>
            <a:ext cx="650875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Sık Kullanılan Antidepresan İlaçlar</a:t>
            </a:r>
          </a:p>
        </p:txBody>
      </p:sp>
      <p:sp>
        <p:nvSpPr>
          <p:cNvPr id="7270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560248-D5CB-4A61-8186-A1CD80511EB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Selektif seratonin geri alım inhibitörleri(SSRI)</a:t>
            </a:r>
          </a:p>
          <a:p>
            <a:pPr eaLnBrk="1" hangingPunct="1"/>
            <a:r>
              <a:rPr lang="en-US" smtClean="0">
                <a:latin typeface="Arial" charset="0"/>
              </a:rPr>
              <a:t>Seratonin noradrenalin geri alım inhibitörleri (SNRI) </a:t>
            </a:r>
          </a:p>
          <a:p>
            <a:pPr eaLnBrk="1" hangingPunct="1"/>
            <a:r>
              <a:rPr lang="en-US" smtClean="0">
                <a:latin typeface="Arial" charset="0"/>
              </a:rPr>
              <a:t>Dopamin – norepinefrin geri alım inhibitörleri</a:t>
            </a:r>
          </a:p>
          <a:p>
            <a:pPr eaLnBrk="1" hangingPunct="1"/>
            <a:r>
              <a:rPr lang="en-US" smtClean="0">
                <a:latin typeface="Arial" charset="0"/>
              </a:rPr>
              <a:t>Trisiklik antidepresanlar</a:t>
            </a:r>
          </a:p>
          <a:p>
            <a:pPr eaLnBrk="1" hangingPunct="1"/>
            <a:r>
              <a:rPr lang="en-US" smtClean="0">
                <a:latin typeface="Arial" charset="0"/>
              </a:rPr>
              <a:t>Tetrasiklikler</a:t>
            </a:r>
          </a:p>
          <a:p>
            <a:pPr eaLnBrk="1" hangingPunct="1"/>
            <a:r>
              <a:rPr lang="en-US" smtClean="0">
                <a:latin typeface="Arial" charset="0"/>
              </a:rPr>
              <a:t>Monoamin oksidaz (MAO) inhibitörleri</a:t>
            </a:r>
          </a:p>
          <a:p>
            <a:pPr eaLnBrk="1" hangingPunct="1"/>
            <a:endParaRPr lang="en-US" smtClean="0">
              <a:latin typeface="Arial" charset="0"/>
            </a:endParaRPr>
          </a:p>
          <a:p>
            <a:pPr eaLnBrk="1" hangingPunct="1"/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AA11C9-6185-47C6-9E6A-71013474DCA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Tarama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yokluğunda</a:t>
            </a:r>
            <a:r>
              <a:rPr lang="en-US" dirty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majör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depresyon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hastalarının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sadece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yüzde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50’sinin </a:t>
            </a:r>
            <a:r>
              <a:rPr lang="en-US" dirty="0" err="1">
                <a:latin typeface="+mj-lt"/>
              </a:rPr>
              <a:t>tespit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edildiği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tahmin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edilmektedir</a:t>
            </a:r>
            <a:r>
              <a:rPr lang="en-US" dirty="0" smtClean="0">
                <a:latin typeface="+mj-lt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Doğrudan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duygudurum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hakkında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soru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sorulmadığı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sürece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hastalar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çeşitli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sebeplerle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depresif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semptomlar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hakkında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bilgi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vermeyi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ihmal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ederler</a:t>
            </a:r>
            <a:r>
              <a:rPr lang="en-US" dirty="0" smtClean="0">
                <a:latin typeface="+mj-lt"/>
              </a:rPr>
              <a:t>: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err="1" smtClean="0">
                <a:latin typeface="+mj-lt"/>
              </a:rPr>
              <a:t>damgalanma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korkusu</a:t>
            </a:r>
            <a:endParaRPr lang="en-US" dirty="0" smtClean="0">
              <a:latin typeface="+mj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err="1" smtClean="0">
                <a:latin typeface="+mj-lt"/>
              </a:rPr>
              <a:t>depresyonun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birinci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basamak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kapsamının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dışında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kaldığı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inancı</a:t>
            </a:r>
            <a:endParaRPr lang="en-US" dirty="0" smtClean="0">
              <a:latin typeface="+mj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depresyon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"</a:t>
            </a:r>
            <a:r>
              <a:rPr lang="en-US" dirty="0" err="1">
                <a:latin typeface="+mj-lt"/>
              </a:rPr>
              <a:t>gerçek</a:t>
            </a:r>
            <a:r>
              <a:rPr lang="en-US" dirty="0">
                <a:latin typeface="+mj-lt"/>
              </a:rPr>
              <a:t>" </a:t>
            </a:r>
            <a:r>
              <a:rPr lang="en-US" dirty="0" err="1">
                <a:latin typeface="+mj-lt"/>
              </a:rPr>
              <a:t>hastalık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değil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inancı</a:t>
            </a:r>
            <a:endParaRPr lang="en-US" dirty="0" smtClean="0">
              <a:latin typeface="+mj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err="1" smtClean="0">
                <a:latin typeface="+mj-lt"/>
              </a:rPr>
              <a:t>tıbbi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kayıt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gizliliği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ile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ilgili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endişeler</a:t>
            </a:r>
            <a:endParaRPr lang="en-US" dirty="0" smtClean="0">
              <a:latin typeface="+mj-lt"/>
            </a:endParaRPr>
          </a:p>
          <a:p>
            <a:pPr lvl="1" eaLnBrk="1" fontAlgn="auto" hangingPunct="1">
              <a:spcAft>
                <a:spcPts val="0"/>
              </a:spcAft>
              <a:buClr>
                <a:schemeClr val="accent1">
                  <a:lumMod val="50000"/>
                </a:schemeClr>
              </a:buClr>
              <a:defRPr/>
            </a:pPr>
            <a:r>
              <a:rPr lang="en-US" dirty="0" err="1" smtClean="0">
                <a:latin typeface="+mj-lt"/>
              </a:rPr>
              <a:t>antidepresan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ilaç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reçete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edilmesi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ya</a:t>
            </a:r>
            <a:r>
              <a:rPr lang="en-US" dirty="0">
                <a:latin typeface="+mj-lt"/>
              </a:rPr>
              <a:t> da </a:t>
            </a:r>
            <a:r>
              <a:rPr lang="en-US" dirty="0" err="1" smtClean="0">
                <a:latin typeface="+mj-lt"/>
              </a:rPr>
              <a:t>psikiyatriste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sevk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edilme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endişesi</a:t>
            </a:r>
            <a:endParaRPr lang="en-US" dirty="0">
              <a:latin typeface="+mj-lt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740297-07FA-40DB-8D87-FC9C6514080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SSRI’lar</a:t>
            </a:r>
          </a:p>
        </p:txBody>
      </p:sp>
      <p:graphicFrame>
        <p:nvGraphicFramePr>
          <p:cNvPr id="75815" name="Group 39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6508750" cy="3983038"/>
        </p:xfrm>
        <a:graphic>
          <a:graphicData uri="http://schemas.openxmlformats.org/drawingml/2006/table">
            <a:tbl>
              <a:tblPr/>
              <a:tblGrid>
                <a:gridCol w="3254375"/>
                <a:gridCol w="3254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İLAÇ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GÜNLÜK DOZ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Sitalopram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20-60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Essitalopram (Cipralex)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10-20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Fluvoksamin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50-300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Fluvoksamin (Kontrollü salınım)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100-300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Paroksetin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20-50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Paroksetin (Kontrollü salınım)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21,5-62,5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Fluoksetin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20-80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Fluoksetin haftalık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90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Sertralin (Lustral)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50- 200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</a:tr>
            </a:tbl>
          </a:graphicData>
        </a:graphic>
      </p:graphicFrame>
      <p:sp>
        <p:nvSpPr>
          <p:cNvPr id="7478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0D21DE-F0AE-4E43-9FE1-986313417C5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SNRI’lar</a:t>
            </a:r>
          </a:p>
        </p:txBody>
      </p:sp>
      <p:sp>
        <p:nvSpPr>
          <p:cNvPr id="7577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43AC14-0532-4D73-9CCF-7C12B7AF95F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cs typeface="Arial" charset="0"/>
            </a:endParaRPr>
          </a:p>
        </p:txBody>
      </p:sp>
      <p:graphicFrame>
        <p:nvGraphicFramePr>
          <p:cNvPr id="76827" name="Group 27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6508750" cy="2228850"/>
        </p:xfrm>
        <a:graphic>
          <a:graphicData uri="http://schemas.openxmlformats.org/drawingml/2006/table">
            <a:tbl>
              <a:tblPr/>
              <a:tblGrid>
                <a:gridCol w="3254375"/>
                <a:gridCol w="3254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İLAÇ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GÜNLÜK DOZ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Duloksetin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40-60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Venlafaksin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75-375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Venlafaksin uzun salınımlı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37,5-225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Desvenlafaksin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Trazodon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150-400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Dopamin –Norepinefrin Geri Alım İnhibitörleri</a:t>
            </a:r>
          </a:p>
        </p:txBody>
      </p:sp>
      <p:graphicFrame>
        <p:nvGraphicFramePr>
          <p:cNvPr id="77845" name="Group 21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6508750" cy="1485900"/>
        </p:xfrm>
        <a:graphic>
          <a:graphicData uri="http://schemas.openxmlformats.org/drawingml/2006/table">
            <a:tbl>
              <a:tblPr/>
              <a:tblGrid>
                <a:gridCol w="3254375"/>
                <a:gridCol w="3254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İLAÇ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GÜNLÜK DOZ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Bupropion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(Zyban)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200-450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Bupropion SR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150- 400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Bupropion XL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150- 450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</a:tr>
            </a:tbl>
          </a:graphicData>
        </a:graphic>
      </p:graphicFrame>
      <p:sp>
        <p:nvSpPr>
          <p:cNvPr id="76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01955-D614-486D-8D41-EA309942BFF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Trisiklik Antidepresanlar</a:t>
            </a:r>
          </a:p>
        </p:txBody>
      </p:sp>
      <p:graphicFrame>
        <p:nvGraphicFramePr>
          <p:cNvPr id="78881" name="Group 33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6508750" cy="2971800"/>
        </p:xfrm>
        <a:graphic>
          <a:graphicData uri="http://schemas.openxmlformats.org/drawingml/2006/table">
            <a:tbl>
              <a:tblPr/>
              <a:tblGrid>
                <a:gridCol w="3254375"/>
                <a:gridCol w="3254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İLAÇ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GÜNLÜK DOZ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Amitriptilin (Laroxyl)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50-200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Nortriptilin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75-150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Desipramin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100-300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Doksepin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25-300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Trimipramin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50-200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İmipramin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(Tofranil)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75-200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Protriptilin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15-60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</a:tr>
            </a:tbl>
          </a:graphicData>
        </a:graphic>
      </p:graphicFrame>
      <p:sp>
        <p:nvSpPr>
          <p:cNvPr id="7785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33EB81-2100-476A-A7EB-10477361332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Tetrasiklikler</a:t>
            </a:r>
          </a:p>
        </p:txBody>
      </p:sp>
      <p:graphicFrame>
        <p:nvGraphicFramePr>
          <p:cNvPr id="79890" name="Group 18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6508750" cy="1114425"/>
        </p:xfrm>
        <a:graphic>
          <a:graphicData uri="http://schemas.openxmlformats.org/drawingml/2006/table">
            <a:tbl>
              <a:tblPr/>
              <a:tblGrid>
                <a:gridCol w="3254375"/>
                <a:gridCol w="3254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İLAÇ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GÜNLÜK DOZ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Maprotilin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75-200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Mirtazapin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(Remeron)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15-45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</a:tr>
            </a:tbl>
          </a:graphicData>
        </a:graphic>
      </p:graphicFrame>
      <p:sp>
        <p:nvSpPr>
          <p:cNvPr id="7886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A0E96C-0089-4425-A6BF-D825E45266A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MAO İnhibitörleri</a:t>
            </a:r>
          </a:p>
        </p:txBody>
      </p:sp>
      <p:graphicFrame>
        <p:nvGraphicFramePr>
          <p:cNvPr id="80920" name="Group 24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6508750" cy="1871663"/>
        </p:xfrm>
        <a:graphic>
          <a:graphicData uri="http://schemas.openxmlformats.org/drawingml/2006/table">
            <a:tbl>
              <a:tblPr/>
              <a:tblGrid>
                <a:gridCol w="3254375"/>
                <a:gridCol w="32543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İLAÇ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GÜNLÜK DOZ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Selegilin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6-12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İzokarboksazid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10-60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Fenelzin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45-90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CBC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Tranilsipromin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10-30 mg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7E7"/>
                    </a:solidFill>
                  </a:tcPr>
                </a:tc>
              </a:tr>
            </a:tbl>
          </a:graphicData>
        </a:graphic>
      </p:graphicFrame>
      <p:sp>
        <p:nvSpPr>
          <p:cNvPr id="7989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5CFEAA-2395-4786-8B09-713A5410D9A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SSRI’lar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toleransı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daha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kolay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etkileri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nedeniyle</a:t>
            </a:r>
            <a:r>
              <a:rPr lang="en-US" dirty="0" smtClean="0">
                <a:latin typeface="+mj-lt"/>
              </a:rPr>
              <a:t> ilk </a:t>
            </a:r>
            <a:r>
              <a:rPr lang="en-US" dirty="0" err="1" smtClean="0">
                <a:latin typeface="+mj-lt"/>
              </a:rPr>
              <a:t>sırada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tercih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edilmekte</a:t>
            </a:r>
            <a:endParaRPr lang="en-US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Pek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çok</a:t>
            </a:r>
            <a:r>
              <a:rPr lang="en-US" dirty="0" smtClean="0">
                <a:latin typeface="+mj-lt"/>
              </a:rPr>
              <a:t> hasta </a:t>
            </a:r>
            <a:r>
              <a:rPr lang="en-US" dirty="0" err="1" smtClean="0">
                <a:latin typeface="+mj-lt"/>
              </a:rPr>
              <a:t>için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desipramin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nortriptilin</a:t>
            </a:r>
            <a:r>
              <a:rPr lang="en-US" dirty="0" smtClean="0">
                <a:latin typeface="+mj-lt"/>
              </a:rPr>
              <a:t>, bupropion </a:t>
            </a:r>
            <a:r>
              <a:rPr lang="en-US" dirty="0" err="1" smtClean="0">
                <a:latin typeface="+mj-lt"/>
              </a:rPr>
              <a:t>ve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venlafaksin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uygun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seçenekler</a:t>
            </a:r>
            <a:endParaRPr lang="en-US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Ciddi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etki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potansiyeli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diyet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kısıtlamaları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nedeniyle</a:t>
            </a:r>
            <a:r>
              <a:rPr lang="en-US" dirty="0" smtClean="0">
                <a:latin typeface="+mj-lt"/>
              </a:rPr>
              <a:t> MAO </a:t>
            </a:r>
            <a:r>
              <a:rPr lang="en-US" dirty="0" err="1" smtClean="0">
                <a:latin typeface="+mj-lt"/>
              </a:rPr>
              <a:t>inhibitörleri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başka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tedaviye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yanıt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vermeyen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hastalara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verilebilir</a:t>
            </a:r>
            <a:r>
              <a:rPr lang="en-US" dirty="0" smtClean="0">
                <a:latin typeface="+mj-lt"/>
              </a:rPr>
              <a:t>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Farmakolojik </a:t>
            </a:r>
            <a:r>
              <a:rPr lang="en-US" dirty="0" err="1">
                <a:latin typeface="+mj-lt"/>
              </a:rPr>
              <a:t>tedavi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başladıktan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sonra</a:t>
            </a:r>
            <a:r>
              <a:rPr lang="en-US" dirty="0">
                <a:latin typeface="+mj-lt"/>
              </a:rPr>
              <a:t> 6-8 </a:t>
            </a:r>
            <a:r>
              <a:rPr lang="en-US" dirty="0" err="1">
                <a:latin typeface="+mj-lt"/>
              </a:rPr>
              <a:t>hafta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içinde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cevap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alınmazsa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ruh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sağlığı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merkezine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sevk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etmek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uygundur</a:t>
            </a:r>
            <a:r>
              <a:rPr lang="en-US" dirty="0" smtClean="0">
                <a:latin typeface="+mj-lt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Yaşlılarda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kardiyotoksik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etkiler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nedeniyle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amitriptilin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imipramin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doxepinden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kaçınmak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gerekir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EEA91-037D-442E-B2DB-475B60959B5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Tamamlayıcı ve Alternatif Tedaviler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Bazı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çalışmalar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egzersiz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programlarının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tek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başına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ilaç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tedavisine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kıyasla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olumlu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etkilerini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göstermektedir</a:t>
            </a:r>
            <a:r>
              <a:rPr lang="en-US" dirty="0" smtClean="0">
                <a:latin typeface="+mj-lt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Meditasyona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dayalı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bilişsel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terapinin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tedavide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etkin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olduğu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</a:t>
            </a:r>
            <a:r>
              <a:rPr lang="en-US" dirty="0" smtClean="0">
                <a:latin typeface="+mj-lt"/>
              </a:rPr>
              <a:t> major </a:t>
            </a:r>
            <a:r>
              <a:rPr lang="en-US" dirty="0" err="1" smtClean="0">
                <a:latin typeface="+mj-lt"/>
              </a:rPr>
              <a:t>depresif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bozukluğun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nüksünü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azalttığı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gösterilmiştir</a:t>
            </a:r>
            <a:r>
              <a:rPr lang="en-US" dirty="0" smtClean="0">
                <a:latin typeface="+mj-lt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Akran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desteği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egzersiz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iyi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beslenme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gevşeme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uygulamaları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keyif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alınan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aktivitelere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zaman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ayırma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ulaşılabilir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küçük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hedefler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belirleme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gibi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başa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çıkma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yönetim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stratejileri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yardımcı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olmaktadır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A31DE7-AB58-49AF-B9AB-7C11164D61B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Kombinasyon Tedavisi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Orta-ciddi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depresyonda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ilaç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tedavisinin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yanı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sıra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etkin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psikoterapi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önerilmektedir</a:t>
            </a:r>
            <a:r>
              <a:rPr lang="en-US" dirty="0" smtClean="0">
                <a:latin typeface="+mj-lt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Uygun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tedavi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yaklaşımına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karşın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yeterli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yanıt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alınamamış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kişiler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kombinasyon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tedavisinden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yarar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görebilirler</a:t>
            </a:r>
            <a:r>
              <a:rPr lang="en-US" dirty="0" smtClean="0">
                <a:latin typeface="+mj-lt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Pek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çok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çalışma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farmakoterapiye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olarak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verilen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kombinasyon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tedavisinin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nüksü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azalttığını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desteklemektedir</a:t>
            </a:r>
            <a:r>
              <a:rPr lang="en-US" dirty="0" smtClean="0">
                <a:latin typeface="+mj-lt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Değişik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formlarda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uygulanan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psikoterapiye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dahil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olmanın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diğer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tedavilerin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etkinliğini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artırdığı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yeniden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ortaya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çıkma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hızını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azalttığı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işlevsel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iyileşmeyi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hızlandırdığı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gösterilmiştir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6791F9-9A1B-408E-BA97-B46A5FF64F3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Sevk Endikasyonları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Klinik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belirtiler</a:t>
            </a:r>
            <a:r>
              <a:rPr lang="en-US" dirty="0" smtClean="0">
                <a:latin typeface="+mj-lt"/>
              </a:rPr>
              <a:t>  </a:t>
            </a:r>
            <a:r>
              <a:rPr lang="en-US" dirty="0" err="1" smtClean="0">
                <a:latin typeface="+mj-lt"/>
              </a:rPr>
              <a:t>psikotik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depresyon</a:t>
            </a:r>
            <a:r>
              <a:rPr lang="en-US" dirty="0" smtClean="0">
                <a:latin typeface="+mj-lt"/>
              </a:rPr>
              <a:t>, bipolar bozukluğu </a:t>
            </a:r>
            <a:r>
              <a:rPr lang="en-US" dirty="0" err="1" smtClean="0">
                <a:latin typeface="+mj-lt"/>
              </a:rPr>
              <a:t>düşündürüyorsa</a:t>
            </a:r>
            <a:endParaRPr lang="en-US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latin typeface="+mj-lt"/>
              </a:rPr>
              <a:t>Intihar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girişimi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olmuşsa</a:t>
            </a:r>
            <a:endParaRPr lang="en-US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Madde </a:t>
            </a:r>
            <a:r>
              <a:rPr lang="en-US" dirty="0" err="1" smtClean="0">
                <a:latin typeface="+mj-lt"/>
              </a:rPr>
              <a:t>kullanımı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demansla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komorbid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depresyon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mevcutsa</a:t>
            </a:r>
            <a:endParaRPr lang="en-US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Farmakolojik </a:t>
            </a:r>
            <a:r>
              <a:rPr lang="en-US" dirty="0" err="1" smtClean="0">
                <a:latin typeface="+mj-lt"/>
              </a:rPr>
              <a:t>tedavi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başladıktan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sonra</a:t>
            </a:r>
            <a:r>
              <a:rPr lang="en-US" dirty="0" smtClean="0">
                <a:latin typeface="+mj-lt"/>
              </a:rPr>
              <a:t> 6-8 </a:t>
            </a:r>
            <a:r>
              <a:rPr lang="en-US" dirty="0" err="1" smtClean="0">
                <a:latin typeface="+mj-lt"/>
              </a:rPr>
              <a:t>hafta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içinde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cevap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alınmazsa</a:t>
            </a:r>
            <a:r>
              <a:rPr lang="en-US" dirty="0" smtClean="0">
                <a:latin typeface="+mj-lt"/>
              </a:rPr>
              <a:t> 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B6C378-056C-4227-900B-A5B80832F5E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900" smtClean="0">
                <a:latin typeface="Arial" charset="0"/>
              </a:rPr>
              <a:t>Tedavi edilmemiş depresyon; </a:t>
            </a:r>
          </a:p>
          <a:p>
            <a:pPr marL="228600" lvl="1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1700" smtClean="0">
                <a:latin typeface="Arial" charset="0"/>
              </a:rPr>
              <a:t>	azalmış yaşam kalitesi, </a:t>
            </a:r>
          </a:p>
          <a:p>
            <a:pPr marL="228600" lvl="1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sz="1700" smtClean="0">
                <a:latin typeface="Arial" charset="0"/>
              </a:rPr>
              <a:t>	artmış intihar riski 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smtClean="0">
                <a:latin typeface="Arial" charset="0"/>
              </a:rPr>
              <a:t>Kronik medikal durumlar ile birlikte kötü fizyolojik durumlar 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smtClean="0">
                <a:latin typeface="Arial" charset="0"/>
              </a:rPr>
              <a:t>Artmış mortalite riski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smtClean="0">
                <a:latin typeface="Arial" charset="0"/>
              </a:rPr>
              <a:t>Ekonomik yük 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smtClean="0">
                <a:latin typeface="Arial" charset="0"/>
              </a:rPr>
              <a:t>İşveren, eş ve çocuklar üzerinde olumsuz etki</a:t>
            </a:r>
          </a:p>
          <a:p>
            <a:pPr eaLnBrk="1" hangingPunct="1">
              <a:lnSpc>
                <a:spcPct val="90000"/>
              </a:lnSpc>
            </a:pPr>
            <a:r>
              <a:rPr lang="en-US" sz="1900" smtClean="0">
                <a:latin typeface="Arial" charset="0"/>
              </a:rPr>
              <a:t>Bu nedenlerden dolayı, sistematik bir tarama büyük</a:t>
            </a:r>
            <a:r>
              <a:rPr lang="en-US" sz="1900" smtClean="0"/>
              <a:t> bir fayda potansiyelini taşımaktadır.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1D4BFD-8060-454D-8CC8-FD6BC1475A5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" descr="Dont-Worry-Be-Hap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7938"/>
            <a:ext cx="7848600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Kaynaklar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cs typeface="Arial"/>
              </a:rPr>
              <a:t>İ.Ü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 smtClean="0">
                <a:latin typeface="Arial"/>
                <a:cs typeface="Arial"/>
              </a:rPr>
              <a:t>Cerrahpaşa</a:t>
            </a:r>
            <a:r>
              <a:rPr lang="en-US" dirty="0" smtClean="0">
                <a:latin typeface="Arial"/>
                <a:cs typeface="Arial"/>
              </a:rPr>
              <a:t> Tıp </a:t>
            </a:r>
            <a:r>
              <a:rPr lang="en-US" dirty="0" err="1">
                <a:latin typeface="Arial"/>
                <a:cs typeface="Arial"/>
              </a:rPr>
              <a:t>Fakültesi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Sürekli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Tıp </a:t>
            </a:r>
            <a:r>
              <a:rPr lang="en-US" dirty="0" err="1" smtClean="0">
                <a:latin typeface="Arial"/>
                <a:cs typeface="Arial"/>
              </a:rPr>
              <a:t>Eğitimi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Etkinlikleri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: </a:t>
            </a:r>
            <a:r>
              <a:rPr lang="en-US" dirty="0" err="1" smtClean="0">
                <a:latin typeface="Arial"/>
                <a:cs typeface="Arial"/>
              </a:rPr>
              <a:t>Depresyon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Somatizasyon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ve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Psikiyatrik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Aciller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Sempozyumu</a:t>
            </a:r>
            <a:r>
              <a:rPr lang="en-US" dirty="0">
                <a:latin typeface="Arial"/>
                <a:cs typeface="Arial"/>
              </a:rPr>
              <a:t> 2-3 </a:t>
            </a:r>
            <a:r>
              <a:rPr lang="en-US" dirty="0" err="1" smtClean="0">
                <a:latin typeface="Arial"/>
                <a:cs typeface="Arial"/>
              </a:rPr>
              <a:t>Aralık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1999, </a:t>
            </a:r>
            <a:r>
              <a:rPr lang="en-US" dirty="0" smtClean="0">
                <a:latin typeface="Arial"/>
                <a:cs typeface="Arial"/>
              </a:rPr>
              <a:t>İstanbul</a:t>
            </a:r>
            <a:r>
              <a:rPr lang="en-US" dirty="0">
                <a:latin typeface="Arial"/>
                <a:cs typeface="Arial"/>
              </a:rPr>
              <a:t>, s. 11-17 </a:t>
            </a:r>
            <a:r>
              <a:rPr lang="en-US" dirty="0" smtClean="0">
                <a:latin typeface="Arial"/>
                <a:cs typeface="Arial"/>
              </a:rPr>
              <a:t>:DEPRESYONUN </a:t>
            </a:r>
            <a:r>
              <a:rPr lang="en-US" dirty="0">
                <a:latin typeface="Arial"/>
                <a:cs typeface="Arial"/>
              </a:rPr>
              <a:t>TANIMI VE </a:t>
            </a:r>
            <a:r>
              <a:rPr lang="en-US" dirty="0" err="1" smtClean="0">
                <a:latin typeface="Arial"/>
                <a:cs typeface="Arial"/>
              </a:rPr>
              <a:t>EPİDEMİYOLOJİSİ</a:t>
            </a:r>
            <a:r>
              <a:rPr lang="en-US" dirty="0" err="1">
                <a:latin typeface="Arial"/>
                <a:cs typeface="Arial"/>
              </a:rPr>
              <a:t>,</a:t>
            </a:r>
            <a:r>
              <a:rPr lang="en-US" dirty="0" err="1" smtClean="0">
                <a:latin typeface="Arial"/>
                <a:cs typeface="Arial"/>
              </a:rPr>
              <a:t>Uzm</a:t>
            </a:r>
            <a:r>
              <a:rPr lang="en-US" dirty="0">
                <a:latin typeface="Arial"/>
                <a:cs typeface="Arial"/>
              </a:rPr>
              <a:t>. Dr. B. </a:t>
            </a:r>
            <a:r>
              <a:rPr lang="en-US" dirty="0" err="1">
                <a:latin typeface="Arial"/>
                <a:cs typeface="Arial"/>
              </a:rPr>
              <a:t>Mert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Savrun</a:t>
            </a:r>
            <a:r>
              <a:rPr lang="en-US" dirty="0">
                <a:latin typeface="Arial"/>
                <a:cs typeface="Arial"/>
              </a:rPr>
              <a:t> </a:t>
            </a:r>
            <a:endParaRPr lang="en-US" dirty="0" smtClean="0"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cs typeface="Arial"/>
              </a:rPr>
              <a:t>‘Current Diagnosis and Treatment’ </a:t>
            </a:r>
            <a:r>
              <a:rPr lang="en-US" dirty="0" err="1" smtClean="0">
                <a:latin typeface="Arial"/>
                <a:cs typeface="Arial"/>
              </a:rPr>
              <a:t>Serisi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Aile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Hekimliği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Tanı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ve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Tedavi</a:t>
            </a:r>
            <a:r>
              <a:rPr lang="en-US" dirty="0" smtClean="0">
                <a:latin typeface="Arial"/>
                <a:cs typeface="Arial"/>
              </a:rPr>
              <a:t> , </a:t>
            </a:r>
            <a:r>
              <a:rPr lang="en-US" dirty="0" err="1" smtClean="0">
                <a:latin typeface="Arial"/>
                <a:cs typeface="Arial"/>
              </a:rPr>
              <a:t>üçüncü</a:t>
            </a:r>
            <a:r>
              <a:rPr lang="en-US" dirty="0" smtClean="0">
                <a:latin typeface="Arial"/>
                <a:cs typeface="Arial"/>
              </a:rPr>
              <a:t> baskı,sf:569-576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rgbClr val="000000"/>
                </a:solidFill>
                <a:latin typeface="+mj-lt"/>
              </a:rPr>
              <a:t>Doç</a:t>
            </a:r>
            <a:r>
              <a:rPr lang="tr-TR" dirty="0">
                <a:solidFill>
                  <a:srgbClr val="000000"/>
                </a:solidFill>
                <a:latin typeface="+mj-lt"/>
              </a:rPr>
              <a:t>. Dr. Derya İREN </a:t>
            </a:r>
            <a:r>
              <a:rPr lang="tr-TR" dirty="0" smtClean="0">
                <a:solidFill>
                  <a:srgbClr val="000000"/>
                </a:solidFill>
                <a:latin typeface="+mj-lt"/>
              </a:rPr>
              <a:t>AKBIYIK,</a:t>
            </a:r>
            <a:r>
              <a:rPr lang="tr-TR" dirty="0">
                <a:solidFill>
                  <a:schemeClr val="tx1"/>
                </a:solidFill>
                <a:latin typeface="+mj-lt"/>
              </a:rPr>
              <a:t> Birinci Basamakta Depresyon Yönetimi: Temel İlkeler, Güncel Bilgiler,</a:t>
            </a:r>
            <a:br>
              <a:rPr lang="tr-TR" dirty="0">
                <a:solidFill>
                  <a:schemeClr val="tx1"/>
                </a:solidFill>
                <a:latin typeface="+mj-lt"/>
              </a:rPr>
            </a:br>
            <a:r>
              <a:rPr lang="tr-TR" dirty="0">
                <a:solidFill>
                  <a:schemeClr val="tx1"/>
                </a:solidFill>
                <a:latin typeface="+mj-lt"/>
              </a:rPr>
              <a:t>Günlük Pratiğimizden </a:t>
            </a:r>
            <a:r>
              <a:rPr lang="tr-TR" dirty="0" smtClean="0">
                <a:solidFill>
                  <a:schemeClr val="tx1"/>
                </a:solidFill>
                <a:latin typeface="+mj-lt"/>
              </a:rPr>
              <a:t>Örnekler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>
                <a:solidFill>
                  <a:schemeClr val="tx1"/>
                </a:solidFill>
                <a:latin typeface="+mj-lt"/>
              </a:rPr>
              <a:t>Timuçin ORAL- İntihar ve önleme ders notu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 smtClean="0">
                <a:solidFill>
                  <a:srgbClr val="000000"/>
                </a:solidFill>
                <a:latin typeface="+mj-lt"/>
              </a:rPr>
              <a:t>UpToDate</a:t>
            </a:r>
            <a:r>
              <a:rPr lang="tr-TR" dirty="0" smtClean="0">
                <a:solidFill>
                  <a:srgbClr val="000000"/>
                </a:solidFill>
                <a:latin typeface="+mj-lt"/>
              </a:rPr>
              <a:t>- http</a:t>
            </a:r>
            <a:r>
              <a:rPr lang="tr-TR" dirty="0">
                <a:solidFill>
                  <a:srgbClr val="000000"/>
                </a:solidFill>
                <a:latin typeface="+mj-lt"/>
              </a:rPr>
              <a:t>://</a:t>
            </a:r>
            <a:r>
              <a:rPr lang="tr-TR" dirty="0" err="1">
                <a:solidFill>
                  <a:srgbClr val="000000"/>
                </a:solidFill>
                <a:latin typeface="+mj-lt"/>
              </a:rPr>
              <a:t>www.uptodate.com</a:t>
            </a:r>
            <a:r>
              <a:rPr lang="tr-TR" dirty="0">
                <a:solidFill>
                  <a:srgbClr val="000000"/>
                </a:solidFill>
                <a:latin typeface="+mj-lt"/>
              </a:rPr>
              <a:t>/</a:t>
            </a:r>
            <a:r>
              <a:rPr lang="tr-TR" dirty="0" err="1">
                <a:solidFill>
                  <a:srgbClr val="000000"/>
                </a:solidFill>
                <a:latin typeface="+mj-lt"/>
              </a:rPr>
              <a:t>contents</a:t>
            </a:r>
            <a:r>
              <a:rPr lang="tr-TR" dirty="0">
                <a:solidFill>
                  <a:srgbClr val="000000"/>
                </a:solidFill>
                <a:latin typeface="+mj-lt"/>
              </a:rPr>
              <a:t>/</a:t>
            </a:r>
            <a:r>
              <a:rPr lang="tr-TR" dirty="0" err="1">
                <a:solidFill>
                  <a:srgbClr val="000000"/>
                </a:solidFill>
                <a:latin typeface="+mj-lt"/>
              </a:rPr>
              <a:t>screening-for-</a:t>
            </a:r>
            <a:r>
              <a:rPr lang="tr-TR" dirty="0" err="1" smtClean="0">
                <a:solidFill>
                  <a:srgbClr val="000000"/>
                </a:solidFill>
                <a:latin typeface="+mj-lt"/>
              </a:rPr>
              <a:t>depression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21BD2-E302-456A-9A39-484A5798920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Teşekkür ederim…</a:t>
            </a: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621B14-2AC6-4448-85AB-46CC59973B8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İlk Değerlendirme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r>
              <a:rPr lang="en-US" smtClean="0"/>
              <a:t>	</a:t>
            </a:r>
            <a:r>
              <a:rPr lang="en-US" smtClean="0">
                <a:latin typeface="Arial" charset="0"/>
              </a:rPr>
              <a:t>Amerikan Aile Hekimliği Akademisi;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tr-TR" smtClean="0">
                <a:latin typeface="Arial" charset="0"/>
              </a:rPr>
              <a:t>	</a:t>
            </a:r>
            <a:r>
              <a:rPr lang="en-US" smtClean="0">
                <a:latin typeface="Arial" charset="0"/>
              </a:rPr>
              <a:t>ruhsal sağlık hizmetlerinin, bakımın sürekliliği ilkesi çerçevesinde birinci basamak sağlık hizmetleri entegrasyonunun bir parçası olduğunu belirtmektedir. 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mtClean="0">
                <a:latin typeface="Arial" charset="0"/>
              </a:rPr>
              <a:t>Çalışmalar; h</a:t>
            </a:r>
            <a:r>
              <a:rPr lang="en-US" smtClean="0">
                <a:latin typeface="Arial" charset="0"/>
              </a:rPr>
              <a:t>astaların %40’ ının tedavi gereksinimini kabul etmek istemediklerini göstermekte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Duygusal veya psikolojik sorunları olan hastaların %20-30’u, bu durumu birinci basamak hekimlerine bildirmekte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latin typeface="Arial" charset="0"/>
              </a:rPr>
              <a:t>Major depresyonu olan hastaların en yaygın somatik semptomlar; bitkinlik, halsizlik ve yorgunluk</a:t>
            </a:r>
          </a:p>
          <a:p>
            <a:pPr eaLnBrk="1" hangingPunct="1">
              <a:lnSpc>
                <a:spcPct val="90000"/>
              </a:lnSpc>
            </a:pPr>
            <a:r>
              <a:rPr lang="tr-TR" smtClean="0">
                <a:latin typeface="Arial" charset="0"/>
              </a:rPr>
              <a:t>Diğer somatik semptomlar: başağrıları, migren, cinsel işlev bozuklukları, iştah değişiklikleri, mensturasyonla ilgili yakınmalar, kronik ağrı, sindirim problemleri, uyku bozuklukları</a:t>
            </a:r>
            <a:endParaRPr 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İlk değerlendirme</a:t>
            </a:r>
            <a:r>
              <a:rPr lang="tr-TR" smtClean="0">
                <a:latin typeface="Arial" charset="0"/>
              </a:rPr>
              <a:t>;</a:t>
            </a:r>
            <a:r>
              <a:rPr lang="en-US" smtClean="0">
                <a:latin typeface="Arial" charset="0"/>
              </a:rPr>
              <a:t> odaklanmış psikiyatrik öyküyü ve incelemeyi ve yaşlılar için ise kısa bir klinik bilişsel muayeneyi içermeli </a:t>
            </a:r>
          </a:p>
          <a:p>
            <a:pPr eaLnBrk="1" hangingPunct="1"/>
            <a:r>
              <a:rPr lang="en-US" smtClean="0">
                <a:latin typeface="Arial" charset="0"/>
              </a:rPr>
              <a:t>Ayırıcı tanı için tıbbi öykü, fizik muayene, odaklı nörolojik inceleme ve laboratuvar çalışmaları  değerlendirilmeli </a:t>
            </a:r>
          </a:p>
          <a:p>
            <a:pPr eaLnBrk="1" hangingPunct="1"/>
            <a:r>
              <a:rPr lang="en-US" smtClean="0">
                <a:latin typeface="Arial" charset="0"/>
              </a:rPr>
              <a:t>Özellikle yaşlılar için, fonksiyon ve yeti kaybı, kayıp ya da sıkıntı endişeleri, fiziksel çevre ve psikolojik durum değerlendirilmeli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Laboratuvar  Tetkikleri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721439"/>
            <a:ext cx="6508377" cy="3372532"/>
          </a:xfrm>
        </p:spPr>
        <p:txBody>
          <a:bodyPr numCol="2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Tam kan sayımı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Elektrolitler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>
                <a:latin typeface="+mj-lt"/>
              </a:rPr>
              <a:t>Glukoz</a:t>
            </a:r>
            <a:endParaRPr lang="tr-TR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BUN-</a:t>
            </a:r>
            <a:r>
              <a:rPr lang="tr-TR" dirty="0" err="1">
                <a:latin typeface="+mj-lt"/>
              </a:rPr>
              <a:t>Kreatinin</a:t>
            </a:r>
            <a:endParaRPr lang="tr-TR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KCFT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Kalsiyum, fosfat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Tam idrar tetkiki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>
                <a:latin typeface="+mj-lt"/>
              </a:rPr>
              <a:t>Tiroid</a:t>
            </a:r>
            <a:r>
              <a:rPr lang="tr-TR" dirty="0">
                <a:latin typeface="+mj-lt"/>
              </a:rPr>
              <a:t> </a:t>
            </a:r>
            <a:r>
              <a:rPr lang="tr-TR" dirty="0" smtClean="0">
                <a:latin typeface="+mj-lt"/>
              </a:rPr>
              <a:t>fonksiyon </a:t>
            </a:r>
            <a:r>
              <a:rPr lang="tr-TR" dirty="0">
                <a:latin typeface="+mj-lt"/>
              </a:rPr>
              <a:t>t</a:t>
            </a:r>
            <a:r>
              <a:rPr lang="tr-TR" dirty="0" smtClean="0">
                <a:latin typeface="+mj-lt"/>
              </a:rPr>
              <a:t>estleri</a:t>
            </a:r>
            <a:endParaRPr lang="tr-TR" dirty="0"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Serum ve idrarda </a:t>
            </a:r>
            <a:r>
              <a:rPr lang="tr-TR" dirty="0" err="1">
                <a:latin typeface="+mj-lt"/>
              </a:rPr>
              <a:t>toksik</a:t>
            </a:r>
            <a:r>
              <a:rPr lang="tr-TR" dirty="0">
                <a:latin typeface="+mj-lt"/>
              </a:rPr>
              <a:t> tarama (madde kullanımı, kurşun </a:t>
            </a:r>
            <a:r>
              <a:rPr lang="tr-TR" dirty="0" err="1">
                <a:latin typeface="+mj-lt"/>
              </a:rPr>
              <a:t>zehirlenmesi,vb</a:t>
            </a:r>
            <a:r>
              <a:rPr lang="tr-TR" dirty="0">
                <a:latin typeface="+mj-lt"/>
              </a:rPr>
              <a:t>.)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>
                <a:latin typeface="+mj-lt"/>
              </a:rPr>
              <a:t>Serum B12 ve </a:t>
            </a:r>
            <a:r>
              <a:rPr lang="tr-TR" dirty="0" err="1">
                <a:latin typeface="+mj-lt"/>
              </a:rPr>
              <a:t>Folik</a:t>
            </a:r>
            <a:r>
              <a:rPr lang="tr-TR" dirty="0">
                <a:latin typeface="+mj-lt"/>
              </a:rPr>
              <a:t> </a:t>
            </a:r>
            <a:r>
              <a:rPr lang="tr-TR" dirty="0" smtClean="0">
                <a:latin typeface="+mj-lt"/>
              </a:rPr>
              <a:t>Asit</a:t>
            </a:r>
            <a:endParaRPr lang="tr-TR" dirty="0">
              <a:latin typeface="+mj-lt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FAD912-02F5-4FAD-863C-396E053AC67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</TotalTime>
  <Words>1863</Words>
  <Application>Microsoft Macintosh PowerPoint</Application>
  <PresentationFormat>On-screen Show (4:3)</PresentationFormat>
  <Paragraphs>369</Paragraphs>
  <Slides>52</Slides>
  <Notes>11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Tasarım Şablonu</vt:lpstr>
      </vt:variant>
      <vt:variant>
        <vt:i4>20</vt:i4>
      </vt:variant>
      <vt:variant>
        <vt:lpstr>Slayt Başlıkları</vt:lpstr>
      </vt:variant>
      <vt:variant>
        <vt:i4>52</vt:i4>
      </vt:variant>
    </vt:vector>
  </HeadingPairs>
  <TitlesOfParts>
    <vt:vector size="76" baseType="lpstr">
      <vt:lpstr>Arial</vt:lpstr>
      <vt:lpstr>Times New Roman</vt:lpstr>
      <vt:lpstr>Wingdings 2</vt:lpstr>
      <vt:lpstr>Calibri</vt:lpstr>
      <vt:lpstr>Plaza</vt:lpstr>
      <vt:lpstr>Plaza</vt:lpstr>
      <vt:lpstr>Plaza</vt:lpstr>
      <vt:lpstr>Plaza</vt:lpstr>
      <vt:lpstr>Plaza</vt:lpstr>
      <vt:lpstr>Plaza</vt:lpstr>
      <vt:lpstr>Plaza</vt:lpstr>
      <vt:lpstr>Plaza</vt:lpstr>
      <vt:lpstr>Plaza</vt:lpstr>
      <vt:lpstr>Plaza</vt:lpstr>
      <vt:lpstr>Plaza</vt:lpstr>
      <vt:lpstr>Plaza</vt:lpstr>
      <vt:lpstr>Plaza</vt:lpstr>
      <vt:lpstr>Plaza</vt:lpstr>
      <vt:lpstr>Plaza</vt:lpstr>
      <vt:lpstr>Plaza</vt:lpstr>
      <vt:lpstr>Plaza</vt:lpstr>
      <vt:lpstr>Plaza</vt:lpstr>
      <vt:lpstr>Plaza</vt:lpstr>
      <vt:lpstr>Plaza</vt:lpstr>
      <vt:lpstr>BİRİNCİ BASAMAKTA DEPRESYON YÖNETİMİ</vt:lpstr>
      <vt:lpstr>SUNUM PLANI</vt:lpstr>
      <vt:lpstr>Giriş</vt:lpstr>
      <vt:lpstr>Slayt 4</vt:lpstr>
      <vt:lpstr>Slayt 5</vt:lpstr>
      <vt:lpstr>İlk Değerlendirme</vt:lpstr>
      <vt:lpstr>Slayt 7</vt:lpstr>
      <vt:lpstr>Slayt 8</vt:lpstr>
      <vt:lpstr>Laboratuvar  Tetkikleri</vt:lpstr>
      <vt:lpstr>Sınıflandırma</vt:lpstr>
      <vt:lpstr>DSM V’ e göre depresif bozukluk alt grupları</vt:lpstr>
      <vt:lpstr>DSM-V Değişiklikler</vt:lpstr>
      <vt:lpstr>Major Depresif Bozukluk Tanı Ölçütleri  (DSM V) </vt:lpstr>
      <vt:lpstr>Slayt 14</vt:lpstr>
      <vt:lpstr>Slayt 15</vt:lpstr>
      <vt:lpstr>Distimik Bozukluk</vt:lpstr>
      <vt:lpstr>Yıkıcı duygudurumu düzenleyememe bozukluğu</vt:lpstr>
      <vt:lpstr>Premenstruel Disforik Bozukluk</vt:lpstr>
      <vt:lpstr>Slayt 19</vt:lpstr>
      <vt:lpstr>Madde / İlaç Kaynaklı Depresif Bozukluk</vt:lpstr>
      <vt:lpstr>Başka Medikal Duruma Bağımlı Depresif Bozukluk-I</vt:lpstr>
      <vt:lpstr>Başka Medikal Duruma Bağımlı Depresif Bozukluk-II</vt:lpstr>
      <vt:lpstr>Epidemiyoloji</vt:lpstr>
      <vt:lpstr>Risk Faktörleri</vt:lpstr>
      <vt:lpstr>Tarama </vt:lpstr>
      <vt:lpstr>Depresyon ve İntihar Tarama Ölçekleri</vt:lpstr>
      <vt:lpstr>Hasta Sağlık Anketi ( Patient Health  Questionnaire, PHQ-9 ) </vt:lpstr>
      <vt:lpstr>Slayt 28</vt:lpstr>
      <vt:lpstr>Beck Depresyon Ölçeği</vt:lpstr>
      <vt:lpstr>Yanlış Bilinenler</vt:lpstr>
      <vt:lpstr>Tedavi</vt:lpstr>
      <vt:lpstr>Psikoterapötik Girişimler</vt:lpstr>
      <vt:lpstr>Farmakoterapi</vt:lpstr>
      <vt:lpstr>Slayt 34</vt:lpstr>
      <vt:lpstr>Slayt 35</vt:lpstr>
      <vt:lpstr>Slayt 36</vt:lpstr>
      <vt:lpstr>Elektrokonvulzif Tedavi (EKT)</vt:lpstr>
      <vt:lpstr>Sık Kullanılan Antidepresan İlaçlar</vt:lpstr>
      <vt:lpstr>Slayt 39</vt:lpstr>
      <vt:lpstr>SSRI’lar</vt:lpstr>
      <vt:lpstr>SNRI’lar</vt:lpstr>
      <vt:lpstr>Dopamin –Norepinefrin Geri Alım İnhibitörleri</vt:lpstr>
      <vt:lpstr>Trisiklik Antidepresanlar</vt:lpstr>
      <vt:lpstr>Tetrasiklikler</vt:lpstr>
      <vt:lpstr>MAO İnhibitörleri</vt:lpstr>
      <vt:lpstr>Slayt 46</vt:lpstr>
      <vt:lpstr>Tamamlayıcı ve Alternatif Tedaviler</vt:lpstr>
      <vt:lpstr>Kombinasyon Tedavisi</vt:lpstr>
      <vt:lpstr>Sevk Endikasyonları</vt:lpstr>
      <vt:lpstr>Slayt 50</vt:lpstr>
      <vt:lpstr>Kaynaklar </vt:lpstr>
      <vt:lpstr>Slayt 52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ZEHRA ASLAN</dc:creator>
  <cp:lastModifiedBy>DX6120MT</cp:lastModifiedBy>
  <cp:revision>62</cp:revision>
  <dcterms:created xsi:type="dcterms:W3CDTF">2015-03-27T14:33:48Z</dcterms:created>
  <dcterms:modified xsi:type="dcterms:W3CDTF">2015-04-07T09:23:18Z</dcterms:modified>
</cp:coreProperties>
</file>