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17" r:id="rId3"/>
    <p:sldId id="257" r:id="rId4"/>
    <p:sldId id="258" r:id="rId5"/>
    <p:sldId id="285" r:id="rId6"/>
    <p:sldId id="260" r:id="rId7"/>
    <p:sldId id="261" r:id="rId8"/>
    <p:sldId id="272" r:id="rId9"/>
    <p:sldId id="273" r:id="rId10"/>
    <p:sldId id="336" r:id="rId11"/>
    <p:sldId id="337" r:id="rId12"/>
    <p:sldId id="340" r:id="rId13"/>
    <p:sldId id="339" r:id="rId14"/>
    <p:sldId id="335" r:id="rId15"/>
    <p:sldId id="344" r:id="rId16"/>
    <p:sldId id="269" r:id="rId17"/>
    <p:sldId id="286" r:id="rId18"/>
    <p:sldId id="343" r:id="rId19"/>
    <p:sldId id="270" r:id="rId20"/>
    <p:sldId id="262" r:id="rId21"/>
    <p:sldId id="263" r:id="rId22"/>
    <p:sldId id="288" r:id="rId23"/>
    <p:sldId id="287" r:id="rId24"/>
    <p:sldId id="308" r:id="rId25"/>
    <p:sldId id="289" r:id="rId26"/>
    <p:sldId id="265" r:id="rId27"/>
    <p:sldId id="266" r:id="rId28"/>
    <p:sldId id="309" r:id="rId29"/>
    <p:sldId id="267" r:id="rId30"/>
    <p:sldId id="268" r:id="rId31"/>
    <p:sldId id="310" r:id="rId32"/>
    <p:sldId id="319" r:id="rId33"/>
    <p:sldId id="334" r:id="rId34"/>
    <p:sldId id="271" r:id="rId35"/>
    <p:sldId id="274" r:id="rId36"/>
    <p:sldId id="290" r:id="rId37"/>
    <p:sldId id="275" r:id="rId38"/>
    <p:sldId id="305" r:id="rId39"/>
    <p:sldId id="291" r:id="rId40"/>
    <p:sldId id="276" r:id="rId41"/>
    <p:sldId id="292" r:id="rId42"/>
    <p:sldId id="293" r:id="rId43"/>
    <p:sldId id="277" r:id="rId44"/>
    <p:sldId id="278" r:id="rId45"/>
    <p:sldId id="306" r:id="rId46"/>
    <p:sldId id="280" r:id="rId47"/>
    <p:sldId id="279" r:id="rId48"/>
    <p:sldId id="294" r:id="rId49"/>
    <p:sldId id="282" r:id="rId50"/>
    <p:sldId id="295" r:id="rId51"/>
    <p:sldId id="283" r:id="rId52"/>
    <p:sldId id="284" r:id="rId53"/>
    <p:sldId id="299" r:id="rId54"/>
    <p:sldId id="300" r:id="rId55"/>
    <p:sldId id="320" r:id="rId56"/>
    <p:sldId id="301" r:id="rId57"/>
    <p:sldId id="302" r:id="rId58"/>
    <p:sldId id="303" r:id="rId59"/>
    <p:sldId id="296" r:id="rId60"/>
    <p:sldId id="304" r:id="rId61"/>
    <p:sldId id="321" r:id="rId62"/>
    <p:sldId id="322" r:id="rId63"/>
    <p:sldId id="323" r:id="rId64"/>
    <p:sldId id="324" r:id="rId65"/>
    <p:sldId id="315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07" r:id="rId7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8861A-F37F-4A85-987D-03C683CF8488}" type="datetimeFigureOut">
              <a:rPr lang="tr-TR" smtClean="0"/>
              <a:t>18.01.2021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74F4A-C8E3-4A54-BFA5-557E4E9BF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54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 </a:t>
            </a:r>
            <a:r>
              <a:rPr lang="tr-TR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replasmanı</a:t>
            </a:r>
            <a:r>
              <a:rPr lang="tr-T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önerilmemektedir. 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Ağır hastalarda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mortaliteyi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değiştirdiği gösterilememiştir.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6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 err="1">
                <a:latin typeface="Calibri" panose="020F0502020204030204" pitchFamily="34" charset="0"/>
              </a:rPr>
              <a:t>Graves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 Hastalığı tanısının konulmasında klinik belirti ve bulgular, TFT, </a:t>
            </a:r>
            <a:r>
              <a:rPr lang="tr-TR" sz="1800" b="0" i="0" u="none" strike="noStrike" baseline="0" dirty="0" err="1">
                <a:latin typeface="Calibri" panose="020F0502020204030204" pitchFamily="34" charset="0"/>
              </a:rPr>
              <a:t>tiroid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 sintigrafisi/radyoaktif iyot yakalama yeterli oluyorsa </a:t>
            </a:r>
            <a:r>
              <a:rPr lang="tr-TR" sz="1800" b="0" i="0" u="none" strike="noStrike" baseline="0" dirty="0" err="1">
                <a:latin typeface="Calibri" panose="020F0502020204030204" pitchFamily="34" charset="0"/>
              </a:rPr>
              <a:t>TRAb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 bakılmasına gerek yoktur.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36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Subklinik</a:t>
            </a:r>
            <a:r>
              <a:rPr lang="tr-T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hipotiroidili</a:t>
            </a:r>
            <a:r>
              <a:rPr lang="tr-T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olgularda tam dozla tedaviye başlamak gereksizdir. Günlük 25-75 µg yeterli olabilir.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44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Boğaz ağrısı ateş; </a:t>
            </a:r>
            <a:r>
              <a:rPr lang="tr-TR" dirty="0" err="1"/>
              <a:t>agranülositoz</a:t>
            </a:r>
            <a:r>
              <a:rPr lang="tr-TR" dirty="0"/>
              <a:t> açısından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38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Vokal </a:t>
            </a:r>
            <a:r>
              <a:rPr lang="tr-TR" dirty="0" err="1"/>
              <a:t>kord</a:t>
            </a:r>
            <a:r>
              <a:rPr lang="tr-TR" dirty="0"/>
              <a:t> paralizi </a:t>
            </a:r>
            <a:r>
              <a:rPr lang="tr-TR" dirty="0" err="1"/>
              <a:t>bulguları;ses</a:t>
            </a:r>
            <a:r>
              <a:rPr lang="tr-TR" dirty="0"/>
              <a:t> kısıklığı, yutma boz,, anlaşılmayan konuşma, eforlu solunum </a:t>
            </a:r>
            <a:r>
              <a:rPr lang="tr-TR" dirty="0" err="1"/>
              <a:t>vb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86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USG bulguları </a:t>
            </a:r>
            <a:r>
              <a:rPr lang="tr-TR" dirty="0" err="1"/>
              <a:t>benign</a:t>
            </a:r>
            <a:r>
              <a:rPr lang="tr-TR" dirty="0"/>
              <a:t> olan nodüllerde bası bulguları yoksa TİİAB yapmaya gerek yoktur.</a:t>
            </a:r>
          </a:p>
          <a:p>
            <a:r>
              <a:rPr lang="tr-TR" dirty="0"/>
              <a:t>Yüksek riskli nodül+ &lt;10 mm ise TİİAB veya aktif takip yapılır.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65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TTx</a:t>
            </a:r>
            <a:r>
              <a:rPr lang="tr-TR" dirty="0"/>
              <a:t> : total </a:t>
            </a:r>
            <a:r>
              <a:rPr lang="tr-TR" dirty="0" err="1"/>
              <a:t>tiroidektomi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1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0" i="0" u="none" strike="noStrike" baseline="0" dirty="0">
                <a:latin typeface="Calibri" panose="020F0502020204030204" pitchFamily="34" charset="0"/>
              </a:rPr>
              <a:t>Risk değerlendirilmesi asıl olarak US </a:t>
            </a:r>
            <a:r>
              <a:rPr lang="tr-TR" sz="1800" b="0" i="0" u="none" strike="noStrike" baseline="0" dirty="0" err="1">
                <a:latin typeface="Calibri" panose="020F0502020204030204" pitchFamily="34" charset="0"/>
              </a:rPr>
              <a:t>paternine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 göre yapılmalıdır.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07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i="0" u="none" strike="noStrike" baseline="0" dirty="0">
                <a:latin typeface="Calibri-Bold"/>
              </a:rPr>
              <a:t>HIFU: 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Yüksek yoğunluklu odaklanmış ultrasonografi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74F4A-C8E3-4A54-BFA5-557E4E9BF4EE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38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F7CA94-6ACF-43C7-B401-AD57E264C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182B11F-8B70-4851-9101-333B28F7F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A3DA24-C123-4B71-94DA-FB8C079D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906B-9E70-44B1-9392-DB8B1B24CBE2}" type="datetime1">
              <a:rPr lang="tr-TR" smtClean="0"/>
              <a:t>18.01.2021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D80FFE-E0F1-432C-9E74-AEC6222D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EE04DC-4A07-4EFC-B201-2594D18E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71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E920DB-9D98-43BA-9585-27A335E6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13889F-6938-4214-88F4-13DFB289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F94909-D14D-4565-B8B9-3DD70F81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94F-A50A-4BCF-B226-E3B5A7C3BA15}" type="datetime1">
              <a:rPr lang="tr-TR" smtClean="0"/>
              <a:t>18.01.2021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A5E038-0907-4307-9DCA-C6B58AD5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282791-6A34-471E-A67A-C2B303CF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0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DF9F479-9B8F-4F89-BDBA-F0F02B9D9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5D25B7-0866-4090-A584-27535F5C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45BFE9-7D38-40D4-9DC0-01780477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EC9-B52F-4FC6-A7AE-893A311BC898}" type="datetime1">
              <a:rPr lang="tr-TR" smtClean="0"/>
              <a:t>18.01.2021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AF9E59-9A3F-43DE-85D9-DC33226A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0057E0-A587-4217-AE0F-9C992866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55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422D31-F89B-471E-A025-0B122734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AA119A-D02A-4396-8CC2-D7D48745C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B24AD4-D67B-4D91-B068-26383A21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AA2C-1FB0-4B80-AC25-854F8F207DFA}" type="datetime1">
              <a:rPr lang="tr-TR" smtClean="0"/>
              <a:t>18.01.2021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7C2D58-0922-4D5A-BCB1-425F104E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74CD75-ED6B-4A9B-A098-D6F69D1A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03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172750-C086-4BBD-82A8-F6744091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78DBB4-A85B-4A6D-925D-552401F3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3BD31-6CF3-4B1C-B85A-746BC352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165-7814-4BDF-A239-4B85FECAD34B}" type="datetime1">
              <a:rPr lang="tr-TR" smtClean="0"/>
              <a:t>18.01.2021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A0209B-F863-4C00-B7C5-08BD7E5D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173D89-9681-4868-8AB1-9AE47C4F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44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0F5E3B-3BAC-4E31-AAA1-EB796BFD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2E42BE-93B4-4058-B29E-9C45A94BF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1025E78-B619-4F71-ACD9-3B2486A99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1DD381-F28D-4F46-8D64-C9A6913D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C0D-EBBD-4B62-82CA-DAE69F6E6533}" type="datetime1">
              <a:rPr lang="tr-TR" smtClean="0"/>
              <a:t>18.01.2021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D2BACD-C912-4C1B-95F4-95FCB1C0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7831EA-3731-40F9-A20D-898430B4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5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5A4966-9647-4801-B6EB-3256F329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9303F8-792F-4ADA-BFF1-53733C05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4315E1-58E2-4ABD-B522-4B3CAC128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6D5F074-221B-4091-820B-B70DD5F98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9A342B-AAC7-4DAD-864B-60F0F108B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06D0A7-1379-4FC3-A14D-A24E2062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1235-F01A-426A-A982-FFB24C190BEA}" type="datetime1">
              <a:rPr lang="tr-TR" smtClean="0"/>
              <a:t>18.01.2021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87BE1B2-CF32-46D7-90F6-B5370F18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F38F3FA-A5D9-488C-B4E1-E90BE471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85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114CE7-F147-46F1-9EEF-5C0694C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12F7EAF-2A63-44AC-B511-E9F00398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3F43-F77A-4A1C-8A62-4AED9EFB45FD}" type="datetime1">
              <a:rPr lang="tr-TR" smtClean="0"/>
              <a:t>18.01.2021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1CC76C8-E07D-4436-B538-518DCC3E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1340F6C-0BDC-452E-A08F-FB95295B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8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7060850-F700-411A-AAD9-97BA467A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C841-3CA0-4101-8DF3-BF2934CE8EF1}" type="datetime1">
              <a:rPr lang="tr-TR" smtClean="0"/>
              <a:t>18.01.2021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035F67A-41D2-44AE-9336-ED8895DF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D6AB68-890F-41B6-9F15-49ED36FB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87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2178FF-6F4F-40F5-8B64-1FF83ADC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A53AA8-3301-4979-83F6-42062CF7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383AF9D-801D-40E8-AAC8-73E4DD765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14C6EF-26B2-477E-9F21-49380FB8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5B9-0D90-4C21-8C93-EAB82F54EE4B}" type="datetime1">
              <a:rPr lang="tr-TR" smtClean="0"/>
              <a:t>18.01.2021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A7D3F4-13AC-4924-AD71-ABC5DCCF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6EC06B2-E84E-42F9-8BE0-EE29CC15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48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F1057-F5C6-45D8-8749-EEE52F5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FA259C3-4988-4D76-BFF6-4379613DD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D4991BE-73F6-4C28-A5C6-5AEF335FE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47DDC0-C1DB-479C-A620-1D499C15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B5F9-A7DD-4490-B806-C5A38F4D031C}" type="datetime1">
              <a:rPr lang="tr-TR" smtClean="0"/>
              <a:t>18.01.2021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59D344-1DA4-4C9D-9E68-E77DD0AE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1217A3-5745-4BF7-A28D-E3E99F35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21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36E03AE-828E-4EEF-8DE0-EB6E4FAD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9C275D-CBDC-4C2B-A116-5CBCC2F3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48031B-FD24-4C6C-AB02-FF7FEE0F3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3768-4BEF-499E-A58D-2EE1482CC70C}" type="datetime1">
              <a:rPr lang="tr-TR" smtClean="0"/>
              <a:t>18.01.2021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2D042C-CA4A-47B9-9011-EFAAF7A4C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19.01.2021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6D5EBC-C62D-436A-849A-796DD5562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A435-2C32-433A-BD8D-C975FEDAA3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14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dsr/doi/10.1002/14651858.CD011009.pub2/full?highlightAbstract=disorders%7Cdisord%7Cthyroid" TargetMode="External"/><Relationship Id="rId2" Type="http://schemas.openxmlformats.org/officeDocument/2006/relationships/hyperlink" Target="https://doi.org/10.38053/agtd.5427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14651858.CD011009.pub2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933A39E-A159-4B2F-9145-E832FB8EC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9724" y="4518923"/>
            <a:ext cx="3906795" cy="114185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tr-TR" sz="2000" b="1" dirty="0">
                <a:solidFill>
                  <a:srgbClr val="080808"/>
                </a:solidFill>
                <a:latin typeface="+mj-lt"/>
              </a:rPr>
              <a:t>ARAŞ. GÖR. DR. BÜŞRA ULUDAĞ</a:t>
            </a:r>
          </a:p>
          <a:p>
            <a:r>
              <a:rPr lang="tr-TR" sz="2000" b="1" dirty="0">
                <a:solidFill>
                  <a:srgbClr val="080808"/>
                </a:solidFill>
                <a:latin typeface="+mj-lt"/>
              </a:rPr>
              <a:t>KTÜ TIP FAKÜLTESİ AİLE HEKİMLİĞİ ANABİLİM DALI</a:t>
            </a:r>
          </a:p>
          <a:p>
            <a:r>
              <a:rPr lang="tr-TR" sz="2000" b="1" dirty="0">
                <a:solidFill>
                  <a:srgbClr val="080808"/>
                </a:solidFill>
                <a:latin typeface="+mj-lt"/>
              </a:rPr>
              <a:t>19.01.2021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9A08E2-77F6-4875-9587-185A30FB0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484" y="1211150"/>
            <a:ext cx="6431030" cy="3113000"/>
          </a:xfrm>
          <a:noFill/>
        </p:spPr>
        <p:txBody>
          <a:bodyPr anchor="ctr">
            <a:noAutofit/>
          </a:bodyPr>
          <a:lstStyle/>
          <a:p>
            <a:r>
              <a:rPr lang="tr-TR" b="1" dirty="0">
                <a:solidFill>
                  <a:srgbClr val="080808"/>
                </a:solidFill>
                <a:latin typeface="+mn-lt"/>
              </a:rPr>
              <a:t>TİROİD HASTALIKLARINA YAKLAŞIM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C14556B8-5032-4B41-BE23-4FA9F1D4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solidFill>
                  <a:srgbClr val="0070C0"/>
                </a:solidFill>
                <a:latin typeface="+mn-lt"/>
              </a:rPr>
              <a:t>Tiroid</a:t>
            </a:r>
            <a:r>
              <a:rPr lang="tr-TR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tr-TR" sz="3200" dirty="0" err="1">
                <a:solidFill>
                  <a:srgbClr val="0070C0"/>
                </a:solidFill>
                <a:latin typeface="+mn-lt"/>
              </a:rPr>
              <a:t>Otoantikorları</a:t>
            </a:r>
            <a:r>
              <a:rPr lang="tr-TR" sz="3200" dirty="0">
                <a:solidFill>
                  <a:srgbClr val="0070C0"/>
                </a:solidFill>
                <a:latin typeface="+mn-lt"/>
              </a:rPr>
              <a:t>;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551ED90C-49E6-48F8-8BA4-8BD02E079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80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Serum anti-TPO </a:t>
            </a:r>
            <a:r>
              <a:rPr lang="tr-TR" dirty="0">
                <a:solidFill>
                  <a:schemeClr val="accent2"/>
                </a:solidFill>
                <a:latin typeface="Calibri" panose="020F0502020204030204" pitchFamily="34" charset="0"/>
              </a:rPr>
              <a:t>; </a:t>
            </a:r>
          </a:p>
          <a:p>
            <a:pPr lvl="1"/>
            <a:r>
              <a:rPr lang="tr-TR" dirty="0" err="1">
                <a:latin typeface="Calibri" panose="020F0502020204030204" pitchFamily="34" charset="0"/>
              </a:rPr>
              <a:t>O</a:t>
            </a:r>
            <a:r>
              <a:rPr lang="tr-TR" b="0" i="0" u="none" strike="noStrike" baseline="0" dirty="0" err="1">
                <a:latin typeface="Calibri" panose="020F0502020204030204" pitchFamily="34" charset="0"/>
              </a:rPr>
              <a:t>toimmün</a:t>
            </a:r>
            <a:r>
              <a:rPr lang="tr-TR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tr-TR" b="0" i="0" u="none" strike="noStrike" baseline="0" dirty="0" err="1">
                <a:latin typeface="Calibri" panose="020F0502020204030204" pitchFamily="34" charset="0"/>
              </a:rPr>
              <a:t>tiroid</a:t>
            </a:r>
            <a:r>
              <a:rPr lang="tr-TR" b="0" i="0" u="none" strike="noStrike" baseline="0" dirty="0">
                <a:latin typeface="Calibri" panose="020F0502020204030204" pitchFamily="34" charset="0"/>
              </a:rPr>
              <a:t> hastalıklarının(OİTH) araştırılmasında sıklıkla kullanılır.</a:t>
            </a:r>
          </a:p>
          <a:p>
            <a:pPr lvl="1"/>
            <a:r>
              <a:rPr lang="tr-TR" b="0" i="0" u="none" strike="noStrike" baseline="0" dirty="0" err="1">
                <a:latin typeface="Calibri" panose="020F0502020204030204" pitchFamily="34" charset="0"/>
              </a:rPr>
              <a:t>Hipo</a:t>
            </a:r>
            <a:r>
              <a:rPr lang="tr-TR" b="0" i="0" u="none" strike="noStrike" baseline="0" dirty="0">
                <a:latin typeface="Calibri" panose="020F0502020204030204" pitchFamily="34" charset="0"/>
              </a:rPr>
              <a:t> ve </a:t>
            </a:r>
            <a:r>
              <a:rPr lang="tr-TR" b="0" i="0" u="none" strike="noStrike" baseline="0" dirty="0" err="1">
                <a:latin typeface="Calibri" panose="020F0502020204030204" pitchFamily="34" charset="0"/>
              </a:rPr>
              <a:t>hipertiroidi</a:t>
            </a:r>
            <a:r>
              <a:rPr lang="tr-TR" b="0" i="0" u="none" strike="noStrike" baseline="0" dirty="0">
                <a:latin typeface="Calibri" panose="020F0502020204030204" pitchFamily="34" charset="0"/>
              </a:rPr>
              <a:t> tespit edildiğinde istenmeli</a:t>
            </a:r>
          </a:p>
          <a:p>
            <a:pPr lvl="1"/>
            <a:r>
              <a:rPr lang="tr-TR" b="0" i="0" u="none" strike="noStrike" baseline="0" dirty="0" err="1">
                <a:latin typeface="Calibri" panose="020F0502020204030204" pitchFamily="34" charset="0"/>
              </a:rPr>
              <a:t>Hashimoto</a:t>
            </a:r>
            <a:r>
              <a:rPr lang="tr-TR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tr-TR" b="0" i="0" u="none" strike="noStrike" baseline="0" dirty="0" err="1">
                <a:latin typeface="Calibri" panose="020F0502020204030204" pitchFamily="34" charset="0"/>
              </a:rPr>
              <a:t>tiroiditi</a:t>
            </a:r>
            <a:r>
              <a:rPr lang="tr-TR" dirty="0">
                <a:latin typeface="Calibri" panose="020F0502020204030204" pitchFamily="34" charset="0"/>
              </a:rPr>
              <a:t>(%95-100) , </a:t>
            </a:r>
            <a:r>
              <a:rPr lang="tr-TR" b="0" i="0" u="none" strike="noStrike" baseline="0" dirty="0" err="1">
                <a:latin typeface="Calibri" panose="020F0502020204030204" pitchFamily="34" charset="0"/>
              </a:rPr>
              <a:t>postpartum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b="0" i="0" u="none" strike="noStrike" baseline="0" dirty="0" err="1">
                <a:latin typeface="Calibri" panose="020F0502020204030204" pitchFamily="34" charset="0"/>
              </a:rPr>
              <a:t>tiroidit</a:t>
            </a:r>
            <a:r>
              <a:rPr lang="tr-TR" b="0" i="0" u="none" strike="noStrike" baseline="0" dirty="0">
                <a:latin typeface="Calibri" panose="020F0502020204030204" pitchFamily="34" charset="0"/>
              </a:rPr>
              <a:t> ve </a:t>
            </a:r>
            <a:r>
              <a:rPr lang="tr-TR" b="0" i="0" u="none" strike="noStrike" baseline="0" dirty="0" err="1">
                <a:latin typeface="Calibri" panose="020F0502020204030204" pitchFamily="34" charset="0"/>
              </a:rPr>
              <a:t>Graves</a:t>
            </a:r>
            <a:r>
              <a:rPr lang="tr-TR" b="0" i="0" u="none" strike="noStrike" baseline="0" dirty="0">
                <a:latin typeface="Calibri" panose="020F0502020204030204" pitchFamily="34" charset="0"/>
              </a:rPr>
              <a:t> hastalığında (%60-90) pozitiftir</a:t>
            </a:r>
          </a:p>
          <a:p>
            <a:pPr lvl="1"/>
            <a:r>
              <a:rPr lang="tr-TR" b="0" i="0" dirty="0">
                <a:solidFill>
                  <a:srgbClr val="000000"/>
                </a:solidFill>
                <a:effectLst/>
              </a:rPr>
              <a:t>anti-TPO pozitifliği durumunda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subklinikten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klinik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hipotiroidiye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yıllık ilerleme riski %4</a:t>
            </a:r>
            <a:endParaRPr lang="tr-TR" dirty="0"/>
          </a:p>
          <a:p>
            <a:pPr marL="457200" lvl="1" indent="0">
              <a:buNone/>
            </a:pPr>
            <a:endParaRPr lang="tr-TR" dirty="0">
              <a:latin typeface="Calibri" panose="020F0502020204030204" pitchFamily="34" charset="0"/>
            </a:endParaRPr>
          </a:p>
          <a:p>
            <a:pPr lvl="1"/>
            <a:endParaRPr lang="tr-TR" b="0" i="0" u="none" strike="noStrike" baseline="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800" b="0" i="0" u="none" strike="noStrike" baseline="0" dirty="0">
                <a:latin typeface="Calibri" panose="020F0502020204030204" pitchFamily="34" charset="0"/>
              </a:rPr>
              <a:t>OİTH olan ve anti TPO pozitifliği bulunan çoğu hastada anti-</a:t>
            </a:r>
            <a:r>
              <a:rPr lang="tr-TR" sz="2800" b="0" i="0" u="none" strike="noStrike" baseline="0" dirty="0" err="1">
                <a:latin typeface="Calibri" panose="020F0502020204030204" pitchFamily="34" charset="0"/>
              </a:rPr>
              <a:t>Tg</a:t>
            </a:r>
            <a:r>
              <a:rPr lang="tr-TR" sz="2800" b="0" i="0" u="none" strike="noStrike" baseline="0" dirty="0">
                <a:latin typeface="Calibri" panose="020F0502020204030204" pitchFamily="34" charset="0"/>
              </a:rPr>
              <a:t> de yüksek bulunacağından </a:t>
            </a:r>
            <a:r>
              <a:rPr lang="tr-TR" sz="2800" b="0" i="0" u="sng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OİTH </a:t>
            </a:r>
            <a:r>
              <a:rPr lang="tr-TR" sz="2800" b="0" i="0" u="sng" strike="noStrike" baseline="0" dirty="0" err="1">
                <a:solidFill>
                  <a:srgbClr val="0070C0"/>
                </a:solidFill>
                <a:latin typeface="Calibri" panose="020F0502020204030204" pitchFamily="34" charset="0"/>
              </a:rPr>
              <a:t>larında</a:t>
            </a:r>
            <a:r>
              <a:rPr lang="tr-TR" sz="2800" b="0" i="0" u="sng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rutin anti-</a:t>
            </a:r>
            <a:r>
              <a:rPr lang="tr-TR" sz="2800" b="0" i="0" u="sng" strike="noStrike" baseline="0" dirty="0" err="1">
                <a:solidFill>
                  <a:srgbClr val="0070C0"/>
                </a:solidFill>
                <a:latin typeface="Calibri" panose="020F0502020204030204" pitchFamily="34" charset="0"/>
              </a:rPr>
              <a:t>Tg</a:t>
            </a:r>
            <a:r>
              <a:rPr lang="tr-TR" sz="2800" b="0" i="0" u="sng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bakılması önerilmez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800" b="0" i="0" u="none" strike="noStrike" baseline="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tr-TR" sz="2800" b="0" i="0" u="none" strike="noStrike" baseline="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7CF90C-03DC-4770-80A3-012942BA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34596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4555E6-D281-43D9-89E2-34131ADA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2"/>
                </a:solidFill>
              </a:rPr>
              <a:t>Anti-</a:t>
            </a:r>
            <a:r>
              <a:rPr lang="tr-TR" dirty="0" err="1">
                <a:solidFill>
                  <a:schemeClr val="accent2"/>
                </a:solidFill>
              </a:rPr>
              <a:t>Tg</a:t>
            </a:r>
            <a:r>
              <a:rPr lang="tr-TR" dirty="0">
                <a:solidFill>
                  <a:schemeClr val="accent2"/>
                </a:solidFill>
              </a:rPr>
              <a:t> ;</a:t>
            </a:r>
          </a:p>
          <a:p>
            <a:pPr lvl="1"/>
            <a:r>
              <a:rPr lang="tr-TR" sz="2800" dirty="0" err="1"/>
              <a:t>Diferansiye</a:t>
            </a:r>
            <a:r>
              <a:rPr lang="tr-TR" sz="2800" dirty="0"/>
              <a:t> </a:t>
            </a:r>
            <a:r>
              <a:rPr lang="tr-TR" sz="2800" dirty="0" err="1"/>
              <a:t>tiroid</a:t>
            </a:r>
            <a:r>
              <a:rPr lang="tr-TR" sz="2800" dirty="0"/>
              <a:t> kanseri (DTK)  takibinde </a:t>
            </a:r>
            <a:r>
              <a:rPr lang="tr-TR" sz="2800" dirty="0" err="1"/>
              <a:t>Tg</a:t>
            </a:r>
            <a:r>
              <a:rPr lang="tr-TR" sz="2800" dirty="0"/>
              <a:t> ile birlikte istenir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accent2"/>
                </a:solidFill>
              </a:rPr>
              <a:t>Tg</a:t>
            </a:r>
            <a:r>
              <a:rPr lang="tr-TR" dirty="0">
                <a:solidFill>
                  <a:schemeClr val="accent2"/>
                </a:solidFill>
              </a:rPr>
              <a:t>; </a:t>
            </a:r>
          </a:p>
          <a:p>
            <a:pPr lvl="1"/>
            <a:r>
              <a:rPr lang="tr-TR" sz="2800" dirty="0"/>
              <a:t>DTK takibi ve </a:t>
            </a:r>
            <a:r>
              <a:rPr lang="tr-TR" sz="2800" dirty="0" err="1"/>
              <a:t>tirotoksikozis</a:t>
            </a:r>
            <a:r>
              <a:rPr lang="tr-TR" sz="2800" dirty="0"/>
              <a:t> </a:t>
            </a:r>
            <a:r>
              <a:rPr lang="tr-TR" sz="2800" dirty="0" err="1"/>
              <a:t>faktisia</a:t>
            </a:r>
            <a:r>
              <a:rPr lang="tr-TR" sz="2800" dirty="0"/>
              <a:t> dışında kullanılmamalı</a:t>
            </a:r>
          </a:p>
          <a:p>
            <a:pPr lvl="1"/>
            <a:r>
              <a:rPr lang="tr-TR" sz="2800" dirty="0">
                <a:latin typeface="Calibri" panose="020F0502020204030204" pitchFamily="34" charset="0"/>
              </a:rPr>
              <a:t>Nodüllerde kanser tanısında </a:t>
            </a:r>
            <a:r>
              <a:rPr lang="tr-TR" sz="2800" dirty="0" err="1">
                <a:latin typeface="Calibri" panose="020F0502020204030204" pitchFamily="34" charset="0"/>
              </a:rPr>
              <a:t>Tg</a:t>
            </a:r>
            <a:r>
              <a:rPr lang="tr-TR" sz="2800" dirty="0">
                <a:latin typeface="Calibri" panose="020F0502020204030204" pitchFamily="34" charset="0"/>
              </a:rPr>
              <a:t> ölçümünün değeri yok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92E1447-B8BA-4F44-BFAB-8FE017A9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3359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B234B-07B2-482E-A342-3B6AC992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C0911-8098-4BD3-8CDE-1C5DB659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accent2"/>
                </a:solidFill>
              </a:rPr>
              <a:t>Heterofil</a:t>
            </a:r>
            <a:r>
              <a:rPr lang="tr-TR" dirty="0">
                <a:solidFill>
                  <a:schemeClr val="accent2"/>
                </a:solidFill>
              </a:rPr>
              <a:t> Antikor ;</a:t>
            </a:r>
          </a:p>
          <a:p>
            <a:pPr lvl="1"/>
            <a:r>
              <a:rPr lang="tr-TR" sz="2800" dirty="0"/>
              <a:t>H</a:t>
            </a:r>
            <a:r>
              <a:rPr lang="tr-TR" sz="2800" b="0" i="0" u="none" strike="noStrike" baseline="0" dirty="0"/>
              <a:t>ayvan </a:t>
            </a:r>
            <a:r>
              <a:rPr lang="tr-TR" sz="2800" b="0" i="0" u="none" strike="noStrike" baseline="0" dirty="0" err="1"/>
              <a:t>Ig’ne</a:t>
            </a:r>
            <a:r>
              <a:rPr lang="tr-TR" sz="2800" b="0" i="0" u="none" strike="noStrike" baseline="0" dirty="0"/>
              <a:t> karşı insanda gelişmiş olan antikorlardır</a:t>
            </a:r>
            <a:endParaRPr lang="tr-TR" sz="2800" dirty="0"/>
          </a:p>
          <a:p>
            <a:pPr lvl="1"/>
            <a:r>
              <a:rPr lang="tr-TR" sz="2800" b="0" i="0" u="none" strike="noStrike" baseline="0" dirty="0"/>
              <a:t>Klinik ve laboratuvar bulgularla uyumlu olmayan şaşırtıcı TFT ile karşılaşıldığında akla gelmeli</a:t>
            </a:r>
          </a:p>
          <a:p>
            <a:pPr lvl="1"/>
            <a:r>
              <a:rPr lang="tr-TR" sz="2800" b="0" i="0" u="none" strike="noStrike" baseline="0" dirty="0" err="1"/>
              <a:t>DTK’de</a:t>
            </a:r>
            <a:r>
              <a:rPr lang="tr-TR" sz="2800" b="0" i="0" u="none" strike="noStrike" baseline="0" dirty="0"/>
              <a:t> </a:t>
            </a:r>
            <a:r>
              <a:rPr lang="tr-TR" sz="2800" b="0" i="0" u="none" strike="noStrike" baseline="0" dirty="0" err="1"/>
              <a:t>Tg</a:t>
            </a:r>
            <a:r>
              <a:rPr lang="tr-TR" sz="2800" b="0" i="0" u="none" strike="noStrike" baseline="0" dirty="0"/>
              <a:t> ölçümlerinin yalancı yüksekliklerine neden olabilir</a:t>
            </a:r>
            <a:endParaRPr lang="tr-TR" sz="2800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78C29B0-13DD-4F65-BF9D-BC5F53F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83975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4021CD-AF17-4118-9577-66C7849EE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474"/>
            <a:ext cx="10515600" cy="4831489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3000" dirty="0">
                <a:solidFill>
                  <a:schemeClr val="accent2"/>
                </a:solidFill>
              </a:rPr>
              <a:t>TSH Reseptör Antikorları ( </a:t>
            </a:r>
            <a:r>
              <a:rPr lang="tr-TR" sz="3000" dirty="0" err="1">
                <a:solidFill>
                  <a:schemeClr val="accent2"/>
                </a:solidFill>
              </a:rPr>
              <a:t>TSab</a:t>
            </a:r>
            <a:r>
              <a:rPr lang="tr-TR" sz="3000" dirty="0">
                <a:solidFill>
                  <a:schemeClr val="accent2"/>
                </a:solidFill>
              </a:rPr>
              <a:t> );</a:t>
            </a:r>
          </a:p>
          <a:p>
            <a:pPr lvl="1"/>
            <a:r>
              <a:rPr lang="tr-TR" sz="2800" dirty="0"/>
              <a:t>P</a:t>
            </a:r>
            <a:r>
              <a:rPr lang="tr-TR" sz="2800" b="0" i="0" u="none" strike="noStrike" baseline="0" dirty="0"/>
              <a:t>ozitif bulunması </a:t>
            </a:r>
            <a:r>
              <a:rPr lang="tr-TR" sz="2800" b="0" i="0" u="none" strike="noStrike" baseline="0" dirty="0" err="1"/>
              <a:t>Graves</a:t>
            </a:r>
            <a:r>
              <a:rPr lang="tr-TR" sz="2800" b="0" i="0" u="none" strike="noStrike" baseline="0" dirty="0"/>
              <a:t> tanısını şiddetle destekler</a:t>
            </a:r>
          </a:p>
          <a:p>
            <a:pPr marL="457200" lvl="1" indent="0">
              <a:buNone/>
            </a:pPr>
            <a:r>
              <a:rPr lang="tr-TR" sz="2800" b="0" i="0" u="none" strike="noStrike" baseline="0" dirty="0"/>
              <a:t> </a:t>
            </a:r>
          </a:p>
          <a:p>
            <a:pPr lvl="1"/>
            <a:r>
              <a:rPr lang="tr-TR" sz="2800" b="0" i="0" u="none" strike="noStrike" baseline="0" dirty="0"/>
              <a:t> </a:t>
            </a:r>
            <a:r>
              <a:rPr lang="tr-TR" sz="2800" b="0" i="0" u="none" strike="noStrike" baseline="0" dirty="0">
                <a:solidFill>
                  <a:srgbClr val="0070C0"/>
                </a:solidFill>
              </a:rPr>
              <a:t>TSH Reseptör Antikorları Ne Zaman Kullanılabilir?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2400" b="0" i="0" u="none" strike="noStrike" baseline="0" dirty="0" err="1"/>
              <a:t>Egzoftalmi</a:t>
            </a:r>
            <a:r>
              <a:rPr lang="tr-TR" sz="2400" b="0" i="0" u="none" strike="noStrike" baseline="0" dirty="0"/>
              <a:t> ayırıcı tanısı (</a:t>
            </a:r>
            <a:r>
              <a:rPr lang="tr-TR" sz="2400" b="0" i="0" u="none" strike="noStrike" baseline="0" dirty="0" err="1"/>
              <a:t>ötiroid</a:t>
            </a:r>
            <a:r>
              <a:rPr lang="tr-TR" sz="2400" b="0" i="0" u="none" strike="noStrike" baseline="0" dirty="0"/>
              <a:t> </a:t>
            </a:r>
            <a:r>
              <a:rPr lang="tr-TR" sz="2400" b="0" i="0" u="none" strike="noStrike" baseline="0" dirty="0" err="1"/>
              <a:t>Graves</a:t>
            </a:r>
            <a:r>
              <a:rPr lang="tr-TR" sz="2400" b="0" i="0" u="none" strike="noStrike" baseline="0" dirty="0"/>
              <a:t> hastalığı, </a:t>
            </a:r>
            <a:r>
              <a:rPr lang="tr-TR" sz="2400" b="0" i="0" u="none" strike="noStrike" baseline="0" dirty="0" err="1"/>
              <a:t>unilateral</a:t>
            </a:r>
            <a:r>
              <a:rPr lang="tr-TR" sz="2400" b="0" i="0" u="none" strike="noStrike" baseline="0" dirty="0"/>
              <a:t> </a:t>
            </a:r>
            <a:r>
              <a:rPr lang="tr-TR" sz="2400" b="0" i="0" u="none" strike="noStrike" baseline="0" dirty="0" err="1"/>
              <a:t>egzoftalmi</a:t>
            </a:r>
            <a:r>
              <a:rPr lang="tr-TR" sz="2400" b="0" i="0" u="none" strike="noStrike" baseline="0" dirty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2400" b="0" i="0" u="none" strike="noStrike" baseline="0" dirty="0" err="1"/>
              <a:t>Pretibial</a:t>
            </a:r>
            <a:r>
              <a:rPr lang="tr-TR" sz="2400" b="0" i="0" u="none" strike="noStrike" baseline="0" dirty="0"/>
              <a:t> </a:t>
            </a:r>
            <a:r>
              <a:rPr lang="tr-TR" sz="2400" b="0" i="0" u="none" strike="noStrike" baseline="0" dirty="0" err="1"/>
              <a:t>miksödem</a:t>
            </a:r>
            <a:r>
              <a:rPr lang="tr-TR" sz="2400" b="0" i="0" u="none" strike="noStrike" baseline="0" dirty="0"/>
              <a:t> ayırıcı tanısı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2400" b="0" i="0" u="none" strike="noStrike" baseline="0" dirty="0" err="1"/>
              <a:t>Tirotoksikoz</a:t>
            </a:r>
            <a:r>
              <a:rPr lang="tr-TR" sz="2400" b="0" i="0" u="none" strike="noStrike" baseline="0" dirty="0"/>
              <a:t> ayırıcı tanısında sorun varsa (klinik ve US yeterli olmuyorsa)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2400" b="0" i="0" u="none" strike="noStrike" baseline="0" dirty="0"/>
              <a:t>Gebelikte annede </a:t>
            </a:r>
            <a:r>
              <a:rPr lang="tr-TR" sz="2400" b="0" i="0" u="none" strike="noStrike" baseline="0" dirty="0" err="1"/>
              <a:t>Graves</a:t>
            </a:r>
            <a:r>
              <a:rPr lang="tr-TR" sz="2400" b="0" i="0" u="none" strike="noStrike" baseline="0" dirty="0"/>
              <a:t> hastalığı olduğunda (</a:t>
            </a:r>
            <a:r>
              <a:rPr lang="tr-TR" sz="2400" b="0" i="0" u="none" strike="noStrike" baseline="0" dirty="0" err="1"/>
              <a:t>neonatal</a:t>
            </a:r>
            <a:r>
              <a:rPr lang="tr-TR" sz="2400" b="0" i="0" u="none" strike="noStrike" baseline="0" dirty="0"/>
              <a:t> </a:t>
            </a:r>
            <a:r>
              <a:rPr lang="tr-TR" sz="2400" b="0" i="0" u="none" strike="noStrike" baseline="0" dirty="0" err="1"/>
              <a:t>tirotoksikoz</a:t>
            </a:r>
            <a:r>
              <a:rPr lang="tr-TR" sz="2400" b="0" i="0" u="none" strike="noStrike" baseline="0" dirty="0"/>
              <a:t> riski bakımından)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2400" b="0" i="0" u="none" strike="noStrike" baseline="0" dirty="0" err="1"/>
              <a:t>Antitiroid</a:t>
            </a:r>
            <a:r>
              <a:rPr lang="tr-TR" sz="2400" b="0" i="0" u="none" strike="noStrike" baseline="0" dirty="0"/>
              <a:t> tedavi sonrası </a:t>
            </a:r>
            <a:r>
              <a:rPr lang="tr-TR" sz="2400" b="0" i="0" u="none" strike="noStrike" baseline="0" dirty="0" err="1"/>
              <a:t>Graves</a:t>
            </a:r>
            <a:r>
              <a:rPr lang="tr-TR" sz="2400" b="0" i="0" u="none" strike="noStrike" baseline="0" dirty="0"/>
              <a:t> hastalığının </a:t>
            </a:r>
            <a:r>
              <a:rPr lang="tr-TR" sz="2400" b="0" i="0" u="none" strike="noStrike" baseline="0" dirty="0" err="1"/>
              <a:t>remisyonu</a:t>
            </a:r>
            <a:r>
              <a:rPr lang="tr-TR" sz="2400" b="0" i="0" u="none" strike="noStrike" baseline="0" dirty="0"/>
              <a:t> açısından karar vermede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2400" b="0" i="0" u="none" strike="noStrike" baseline="0" dirty="0" err="1"/>
              <a:t>Antitiroid</a:t>
            </a:r>
            <a:r>
              <a:rPr lang="tr-TR" sz="2400" b="0" i="0" u="none" strike="noStrike" baseline="0" dirty="0"/>
              <a:t> tedavi sonlandırılacağı zaman</a:t>
            </a:r>
            <a:endParaRPr lang="tr-TR" sz="2400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1EF09A-3963-4099-BFC1-FA33A081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02235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8C6B4238-BA47-4DFB-9412-A08CB41D0A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7466" y="1467066"/>
            <a:ext cx="10337068" cy="3923867"/>
          </a:xfrm>
        </p:spPr>
      </p:pic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F3469F-4C64-4434-AFCA-6EBE8178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73016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B42A960A-03E0-474E-9DC8-6128D348D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000000"/>
                </a:solidFill>
                <a:effectLst/>
              </a:rPr>
              <a:t>Dolaşımlarında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tiroid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antikorları bulunan kadınlarda düşük, erken doğum,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hipotiroidi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ilerlemesi ve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postpartum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tiroidit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riski artmaktadır.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tr-T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otoantikor</a:t>
            </a:r>
            <a:r>
              <a:rPr lang="tr-TR" dirty="0"/>
              <a:t> pozitifliği olup TSH&gt; 2.5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mIU</a:t>
            </a:r>
            <a:r>
              <a:rPr lang="tr-TR" b="0" i="0" dirty="0">
                <a:solidFill>
                  <a:srgbClr val="000000"/>
                </a:solidFill>
                <a:effectLst/>
              </a:rPr>
              <a:t>/L olan kadınlarda tiroksin </a:t>
            </a:r>
            <a:r>
              <a:rPr lang="tr-TR" b="0" i="0" dirty="0" err="1">
                <a:solidFill>
                  <a:srgbClr val="000000"/>
                </a:solidFill>
                <a:effectLst/>
              </a:rPr>
              <a:t>replasmanı</a:t>
            </a:r>
            <a:r>
              <a:rPr lang="tr-TR" b="0" i="0" dirty="0">
                <a:solidFill>
                  <a:srgbClr val="000000"/>
                </a:solidFill>
                <a:effectLst/>
              </a:rPr>
              <a:t> gebe kalma oranını artırabilir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571B7F-4205-4A9B-A598-940B97B9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07470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72600E-253B-4A18-AFC4-DBED4EE9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SUBKLİNİK HİPOTİROİDİ</a:t>
            </a:r>
            <a:b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104A5B-D79E-4339-A017-8813D54FE5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 (≥4-5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 sT4 </a:t>
            </a:r>
            <a:endParaRPr lang="tr-T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 değeri üç aylık dönem içinde en az iki kez ölçülerek TSH yüksekliğinin kalıcı olduğuna karar verilmeli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0F0026-60AC-44DC-AFE9-3CBD9EEA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32A269D1-4594-4491-A579-F0254A5C8C3C}"/>
              </a:ext>
            </a:extLst>
          </p:cNvPr>
          <p:cNvPicPr/>
          <p:nvPr/>
        </p:nvPicPr>
        <p:blipFill rotWithShape="1">
          <a:blip r:embed="rId2"/>
          <a:srcRect l="8087" t="32380" r="22209" b="32238"/>
          <a:stretch/>
        </p:blipFill>
        <p:spPr bwMode="auto">
          <a:xfrm>
            <a:off x="6172200" y="1690688"/>
            <a:ext cx="5649532" cy="4119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036111-E523-4E00-AD96-ABCD2C3C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87034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DFFA2C-4D24-4092-87A9-4913598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  <a:t>Tedavi ;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D9D8A5F-E1ED-4C6B-B345-339212BBE4A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091" t="33878" r="15124" b="12215"/>
          <a:stretch/>
        </p:blipFill>
        <p:spPr bwMode="auto">
          <a:xfrm>
            <a:off x="1699116" y="1825625"/>
            <a:ext cx="8050191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D414DD2-BD62-47E3-8C3E-DE2869C2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23946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F652338-5410-4024-870D-A20E3A32C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b="0" i="0" dirty="0">
                <a:solidFill>
                  <a:srgbClr val="000000"/>
                </a:solidFill>
                <a:effectLst/>
              </a:rPr>
              <a:t>Amerikan Üreme Sağlığı Çalışma Komitesi ;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tr-TR" sz="2800" b="0" i="0" dirty="0">
                <a:solidFill>
                  <a:srgbClr val="000000"/>
                </a:solidFill>
                <a:effectLst/>
              </a:rPr>
              <a:t>gebelikte TSH&gt;4mIU/L </a:t>
            </a:r>
            <a:r>
              <a:rPr lang="tr-TR" sz="2800" b="0" i="0" dirty="0" err="1">
                <a:solidFill>
                  <a:srgbClr val="000000"/>
                </a:solidFill>
                <a:effectLst/>
              </a:rPr>
              <a:t>subklinik</a:t>
            </a:r>
            <a:r>
              <a:rPr lang="tr-TR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2800" b="0" i="0" dirty="0" err="1">
                <a:solidFill>
                  <a:srgbClr val="000000"/>
                </a:solidFill>
                <a:effectLst/>
              </a:rPr>
              <a:t>hipotiroidinin</a:t>
            </a:r>
            <a:r>
              <a:rPr lang="tr-TR" sz="2800" b="0" i="0" dirty="0">
                <a:solidFill>
                  <a:srgbClr val="000000"/>
                </a:solidFill>
                <a:effectLst/>
              </a:rPr>
              <a:t> düşükle ilişkili olduğuna dair yeterli kanıt olduğunu</a:t>
            </a:r>
          </a:p>
          <a:p>
            <a:pPr lvl="1"/>
            <a:r>
              <a:rPr lang="tr-TR" sz="2800" b="0" i="0" dirty="0">
                <a:solidFill>
                  <a:srgbClr val="000000"/>
                </a:solidFill>
                <a:effectLst/>
              </a:rPr>
              <a:t>ancak 2,5 </a:t>
            </a:r>
            <a:r>
              <a:rPr lang="tr-TR" sz="2800" b="0" i="0" dirty="0" err="1">
                <a:solidFill>
                  <a:srgbClr val="000000"/>
                </a:solidFill>
                <a:effectLst/>
              </a:rPr>
              <a:t>mIU</a:t>
            </a:r>
            <a:r>
              <a:rPr lang="tr-TR" sz="2800" b="0" i="0" dirty="0">
                <a:solidFill>
                  <a:srgbClr val="000000"/>
                </a:solidFill>
                <a:effectLst/>
              </a:rPr>
              <a:t>/L ile 4 </a:t>
            </a:r>
            <a:r>
              <a:rPr lang="tr-TR" sz="2800" b="0" i="0" dirty="0" err="1">
                <a:solidFill>
                  <a:srgbClr val="000000"/>
                </a:solidFill>
                <a:effectLst/>
              </a:rPr>
              <a:t>mIU</a:t>
            </a:r>
            <a:r>
              <a:rPr lang="tr-TR" sz="2800" b="0" i="0" dirty="0">
                <a:solidFill>
                  <a:srgbClr val="000000"/>
                </a:solidFill>
                <a:effectLst/>
              </a:rPr>
              <a:t>/L arasındaki TSH düzeylerinin düşükle ilişkili olduğuna dair yeterli kanıt olmadığını bildirmekte</a:t>
            </a:r>
            <a:endParaRPr lang="tr-TR" sz="2800" dirty="0">
              <a:solidFill>
                <a:srgbClr val="000000"/>
              </a:solidFill>
            </a:endParaRPr>
          </a:p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D202DA-5798-4082-A1EC-F2D18A1C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82833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A6663CFE-AE13-4476-B45C-A3061B19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5650" y="1487509"/>
            <a:ext cx="4559122" cy="40134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 düzeyi 4-8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ise 25 µg,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 düzeyi 8-12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ise 50 µg,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 düzeyi &gt;12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ise 75 µg/günlük doz planlanabilir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Hedef TSH de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erine ula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kadar 6-8 hafta aralarla, daha sonra ise 6 ayl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TSH kontrolleri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nerilmeli </a:t>
            </a:r>
          </a:p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4506310-9E77-41BA-88D5-FAD4ECA6F8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9167" t="18905" r="7446" b="19506"/>
          <a:stretch/>
        </p:blipFill>
        <p:spPr bwMode="auto">
          <a:xfrm>
            <a:off x="657455" y="1357027"/>
            <a:ext cx="4999559" cy="4143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D74DE63A-11F9-4C32-90C1-48910790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82135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94F775-F5C5-4BBD-9260-77004541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      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D58900-6ED4-43DE-A9B6-C2F61A94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fonksiyon bozukluklarına genel yaklaşım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Ötiroid</a:t>
            </a:r>
            <a:r>
              <a:rPr lang="tr-TR" dirty="0"/>
              <a:t> hasta sendromu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otoantikorları</a:t>
            </a:r>
            <a:endParaRPr lang="tr-T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endParaRPr lang="tr-T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Hipotiroidi</a:t>
            </a:r>
            <a:endParaRPr lang="tr-T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hipertiroidi</a:t>
            </a:r>
            <a:endParaRPr lang="tr-T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Hipertiroidi</a:t>
            </a:r>
            <a:r>
              <a:rPr lang="tr-TR" dirty="0"/>
              <a:t> ve </a:t>
            </a:r>
            <a:r>
              <a:rPr lang="tr-TR" dirty="0" err="1"/>
              <a:t>tirotoksikoz</a:t>
            </a:r>
            <a:endParaRPr lang="tr-T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nodülleri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hastalıklarında sevk kriterleri 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F3010F4-1DAF-4E3F-9925-0D8C7C14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23174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988D2D-60E9-477B-A5E1-DA16AA28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HİPOTİROİDİ</a:t>
            </a:r>
            <a:b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346A18-48C7-48D9-8013-29AEC0CF5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 düzeyinde </a:t>
            </a:r>
            <a:r>
              <a:rPr lang="tr-T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hormonu yetersizliği veya nadiren etkisizliği sonucu ortaya çıkar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tr-T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</a:t>
            </a:r>
            <a:r>
              <a:rPr lang="tr-T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bezi yetersizliğinden kaynaklanan nedenlere bağlı, (T4 düşük , TSH yüksek)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Sekonder</a:t>
            </a:r>
            <a:r>
              <a:rPr lang="tr-T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</a:t>
            </a:r>
            <a:r>
              <a:rPr lang="tr-T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TSH yetersizliğine bağlı,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Tersiyer </a:t>
            </a:r>
            <a:r>
              <a:rPr lang="tr-TR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</a:t>
            </a:r>
            <a:r>
              <a:rPr lang="tr-T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TRH yetersizliğine bağlı olarak ortaya çıkan </a:t>
            </a:r>
            <a:r>
              <a:rPr lang="tr-T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hipotiroididir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7BFF34-BF9F-4938-8AFF-376072A4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8" y="2117755"/>
            <a:ext cx="2956595" cy="334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52E493-B42E-4301-A5B4-005E1E6D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49586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EF8FFFB-A873-460D-A43F-0A8DEBFB8369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6430" t="36179" r="28330" b="35511"/>
          <a:stretch/>
        </p:blipFill>
        <p:spPr bwMode="auto">
          <a:xfrm>
            <a:off x="171718" y="1918953"/>
            <a:ext cx="6053071" cy="4533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74C34A07-5E1E-4C91-9011-5DB4FCC0479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6430" t="64268" r="40218" b="17519"/>
          <a:stretch/>
        </p:blipFill>
        <p:spPr bwMode="auto">
          <a:xfrm>
            <a:off x="6627254" y="2206319"/>
            <a:ext cx="5393028" cy="2445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87CD3010-1EAA-4FB7-8A0F-DFD4C2842D8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2209" t="32560" r="61572" b="63727"/>
          <a:stretch/>
        </p:blipFill>
        <p:spPr bwMode="auto">
          <a:xfrm>
            <a:off x="3979571" y="236111"/>
            <a:ext cx="3567449" cy="59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k: Aşağı 10">
            <a:extLst>
              <a:ext uri="{FF2B5EF4-FFF2-40B4-BE49-F238E27FC236}">
                <a16:creationId xmlns:a16="http://schemas.microsoft.com/office/drawing/2014/main" id="{B5CE0BA2-8B85-4359-9133-9A3EC94FD675}"/>
              </a:ext>
            </a:extLst>
          </p:cNvPr>
          <p:cNvSpPr/>
          <p:nvPr/>
        </p:nvSpPr>
        <p:spPr>
          <a:xfrm rot="18504136">
            <a:off x="6876126" y="700974"/>
            <a:ext cx="326828" cy="166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E36B9002-B6BC-4846-A7D6-9DE571439BDB}"/>
              </a:ext>
            </a:extLst>
          </p:cNvPr>
          <p:cNvSpPr/>
          <p:nvPr/>
        </p:nvSpPr>
        <p:spPr>
          <a:xfrm rot="2795600">
            <a:off x="4345710" y="836832"/>
            <a:ext cx="310866" cy="114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9A86832-7083-492A-BEEB-40273C49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96149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06D44087-1C86-4514-BF2C-8DB33E51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       Hangi Hastalarda </a:t>
            </a:r>
            <a:r>
              <a:rPr lang="tr-TR" sz="4000" b="1" dirty="0" err="1">
                <a:solidFill>
                  <a:schemeClr val="accent1">
                    <a:lumMod val="75000"/>
                  </a:schemeClr>
                </a:solidFill>
              </a:rPr>
              <a:t>Hipotiroidi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 Düşünelim 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90DC77B-A4EC-407F-B8ED-A8A19AB43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8045"/>
            <a:ext cx="5181600" cy="39489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Hipotiroidiye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uyan belirti ve bulguları olan olgular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Semptomları olmayan olgularda rutin tarama yapılması tartışmalı, genellikle risk grubu dışında önerilmemekte</a:t>
            </a:r>
            <a:endParaRPr lang="tr-TR" sz="2400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7B09719-764C-40CF-A18E-C0D621335A0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5423" t="27514" r="18984" b="24378"/>
          <a:stretch/>
        </p:blipFill>
        <p:spPr bwMode="auto">
          <a:xfrm>
            <a:off x="6172199" y="1690687"/>
            <a:ext cx="5908183" cy="5070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F3060BE-0172-49CE-962C-DF8B27C7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09363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5">
            <a:extLst>
              <a:ext uri="{FF2B5EF4-FFF2-40B4-BE49-F238E27FC236}">
                <a16:creationId xmlns:a16="http://schemas.microsoft.com/office/drawing/2014/main" id="{ECDE84F7-C095-4873-91F4-9F865B52C7AF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7370" t="39680" r="17026" b="20630"/>
          <a:stretch/>
        </p:blipFill>
        <p:spPr bwMode="auto">
          <a:xfrm>
            <a:off x="1493951" y="579549"/>
            <a:ext cx="9401576" cy="5913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AA24319D-9A9D-4873-B414-728CFF04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676127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/>
          <a:stretch/>
        </p:blipFill>
        <p:spPr bwMode="auto">
          <a:xfrm>
            <a:off x="2498501" y="605307"/>
            <a:ext cx="7152916" cy="610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6233374" y="4726546"/>
            <a:ext cx="4031087" cy="1745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dirty="0"/>
              <a:t>Düşük vücut ısısı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dirty="0" err="1"/>
              <a:t>Bradikardi</a:t>
            </a:r>
            <a:endParaRPr lang="tr-T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dirty="0"/>
              <a:t>Kilo alımı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dirty="0"/>
              <a:t>Boy kısalığı – düşük uzama hızı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dirty="0"/>
              <a:t>Kalın deri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dirty="0"/>
              <a:t>Kardiyak komplikasyonlar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dirty="0"/>
              <a:t>Gelişim basamaklarında gecikme –duraklama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E0AF9B9-BAF4-4532-A9D5-357CF9DE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75720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18334D7F-05C7-48AD-89A4-6BCBABF2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Tanı;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7B25610-3FA0-4EDE-A0B7-84309B379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076" y="169068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lk istenecek test TSH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Aşikâr </a:t>
            </a: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hipotiroidide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TSH yüksek, sT4 düşük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tanısı konulduktan sonra, etiyolojik nedeni belirlemek için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otoimmün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kökenli düşünülen olgularda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otoantikorlarına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özellikle anti-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TPO’ya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bakılmalı</a:t>
            </a:r>
          </a:p>
          <a:p>
            <a:endParaRPr lang="tr-TR" dirty="0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290FDA19-B0AF-4C84-BD8A-4AA374D91D3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2462" t="24332" r="22721" b="19694"/>
          <a:stretch/>
        </p:blipFill>
        <p:spPr bwMode="auto">
          <a:xfrm>
            <a:off x="5924283" y="206061"/>
            <a:ext cx="6267718" cy="6452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03728E2-21B6-4400-8521-D407D803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896523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472B5ABC-EEB8-49F0-9D98-2220F6F6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9" y="983313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Tedavi;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C75B572-C182-414D-AB28-25037356E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935"/>
            <a:ext cx="10515600" cy="54585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ipotiroidi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tedavisinin temeli, L-tiroksin (LT4)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Planlanan doz yaklaşık 1,2-1,8 µg/kg/gün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olgularda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planlanan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dozla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tedaviye ba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lanabilir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hastalarda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zellikle koroner kalp hastal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ığı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olan olgularda ba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ıç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dozu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12,5-25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g/g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olmal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dirty="0"/>
          </a:p>
        </p:txBody>
      </p:sp>
      <p:pic>
        <p:nvPicPr>
          <p:cNvPr id="4" name="Resim 3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E1A23D2D-291D-4613-95E7-E3457554E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19797" b="1"/>
          <a:stretch/>
        </p:blipFill>
        <p:spPr>
          <a:xfrm>
            <a:off x="8826046" y="609825"/>
            <a:ext cx="2875201" cy="2361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C0FC1FB3-1C9F-4D34-B426-DA8E5B6C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808612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047194-5C01-43F7-B595-AC27B1B4E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9906" y="493462"/>
            <a:ext cx="7354111" cy="253082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LT4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sabahlar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kahvalt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30 dakika 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 a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karn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nse 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 ila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 alınmalı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 art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12,5-25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g/g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olmal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F3C6B3D-4DF4-40C7-A277-249A611CE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885" y="4301543"/>
            <a:ext cx="6065948" cy="181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 hedefine 6-8 hafta aralıklarla ölçülen TSH düzeyi ile ulaşılır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 izlemi 6-12 ay aralıklarla yapılmalı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88D0A8C-C7D0-4FED-856D-70EED136B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2" b="-4"/>
          <a:stretch/>
        </p:blipFill>
        <p:spPr>
          <a:xfrm>
            <a:off x="247701" y="371112"/>
            <a:ext cx="3461413" cy="2842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ikdörtgen: Çapraz Köşeleri Yuvarlatılmış 1">
            <a:extLst>
              <a:ext uri="{FF2B5EF4-FFF2-40B4-BE49-F238E27FC236}">
                <a16:creationId xmlns:a16="http://schemas.microsoft.com/office/drawing/2014/main" id="{5B2E66B1-6171-4C97-BF00-8CDEEAA417A2}"/>
              </a:ext>
            </a:extLst>
          </p:cNvPr>
          <p:cNvSpPr/>
          <p:nvPr/>
        </p:nvSpPr>
        <p:spPr>
          <a:xfrm>
            <a:off x="7604118" y="3628450"/>
            <a:ext cx="4398992" cy="272083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HEDEF TSH ;</a:t>
            </a:r>
          </a:p>
          <a:p>
            <a:pPr algn="ctr"/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 ya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0,4-2,5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65-70 ya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3-6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&gt;80-85 ya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Gebelik planlayanlarda;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0,4-2,5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</a:t>
            </a:r>
          </a:p>
          <a:p>
            <a:pPr algn="ctr"/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90712B-DC89-4DB9-A19A-B2BC7D42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57252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61950"/>
            <a:ext cx="4637087" cy="349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110360"/>
            <a:ext cx="5294313" cy="42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AB68920-D8E4-48E1-A5CB-0AF3E3FB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548350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C53913-6950-490A-9D17-8763B4D9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449"/>
            <a:ext cx="8923986" cy="533751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</a:t>
            </a: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elik planlayan , gebe ve </a:t>
            </a:r>
            <a:r>
              <a:rPr lang="tr-TR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laktasyondaki</a:t>
            </a: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kadın</a:t>
            </a: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lara                       </a:t>
            </a:r>
            <a:r>
              <a:rPr lang="tr-TR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hormonu kullansa da 100-150 µg/gün iyot desteği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verilmeli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Santral </a:t>
            </a:r>
            <a:r>
              <a:rPr lang="tr-TR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hipotiroidide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izlem ve doz ayarlamas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serum sT4 d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zeyi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hastan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klini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ile yap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malı</a:t>
            </a:r>
            <a:endParaRPr lang="tr-T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Tedavide 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nse ayn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ticari preparatla 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devam edilmeli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 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tirilmek zorunda kal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rsa, değişiklikten 6-8 hafta sonra serum TSH düzeyi kontrol edilmeli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3833" r="9334" b="3334"/>
          <a:stretch/>
        </p:blipFill>
        <p:spPr bwMode="auto">
          <a:xfrm>
            <a:off x="9762186" y="536620"/>
            <a:ext cx="1839471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4150097-FAA0-4DF2-8693-0EFF803B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423235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4855CA-E5E1-4942-8AFB-FEE58118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44" y="200233"/>
            <a:ext cx="11107712" cy="1325563"/>
          </a:xfrm>
        </p:spPr>
        <p:txBody>
          <a:bodyPr/>
          <a:lstStyle/>
          <a:p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Tiroid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Fonksiyon Bozukluklarına Genel Yaklaşım;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737EB4-BF1B-460A-BE31-2E1E42F2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909"/>
            <a:ext cx="10515600" cy="52668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hastanın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durumu hakkında karar vermek için                                         şikayetleri, FM bulguları ve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TFT’si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birlikte                                               değerlendirilmeli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TFT’nin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değerlendirilmesinde sT3, sT4 ve TSH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kullanılması önerilmekte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fonksiyon testleri yorumlanırken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o an içinde bulunduğu durum (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stres, kronik hastalık, yoğun bakım şartları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 ilaç öyküsü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mutlaka göz önüne alınmalı </a:t>
            </a:r>
          </a:p>
          <a:p>
            <a:endParaRPr lang="tr-TR" dirty="0"/>
          </a:p>
        </p:txBody>
      </p:sp>
      <p:pic>
        <p:nvPicPr>
          <p:cNvPr id="2052" name="Picture 4" descr="Guatr ameliyatı - Özel Meltem Hastanesi">
            <a:extLst>
              <a:ext uri="{FF2B5EF4-FFF2-40B4-BE49-F238E27FC236}">
                <a16:creationId xmlns:a16="http://schemas.microsoft.com/office/drawing/2014/main" id="{EEEDF4CF-C079-4D7B-9CF1-3B841F4A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90909"/>
            <a:ext cx="3978875" cy="18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808FECF-497D-43C6-8A85-1DE26161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67951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18C9A60-76E5-4402-8E42-23D40949F9C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140" t="31819" r="6698" b="23255"/>
          <a:stretch/>
        </p:blipFill>
        <p:spPr bwMode="auto">
          <a:xfrm>
            <a:off x="838200" y="959370"/>
            <a:ext cx="10515600" cy="5209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D7D5158-2A36-49DA-A73B-AD08A618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850482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OLGU  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84101"/>
            <a:ext cx="8383073" cy="49087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45 y kadın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2"/>
                </a:solidFill>
              </a:rPr>
              <a:t>Şikayeti: </a:t>
            </a:r>
            <a:r>
              <a:rPr lang="tr-TR" dirty="0"/>
              <a:t>Yok Rutin tetkik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2"/>
                </a:solidFill>
              </a:rPr>
              <a:t>Semptom sorgusu: </a:t>
            </a:r>
          </a:p>
          <a:p>
            <a:pPr lvl="1"/>
            <a:r>
              <a:rPr lang="tr-TR" dirty="0"/>
              <a:t>halsizlik, uykuya eğilim, açıklanamayan kilo alımı, depresyon, algıda azalma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Bilinen has. : yok , düzenli kullandığı ilaç: yok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60 kg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2"/>
                </a:solidFill>
              </a:rPr>
              <a:t>Yapılan tetkiklerde ;</a:t>
            </a:r>
          </a:p>
          <a:p>
            <a:pPr lvl="1"/>
            <a:r>
              <a:rPr lang="tr-TR" dirty="0"/>
              <a:t>TSH : 6.5 </a:t>
            </a:r>
            <a:r>
              <a:rPr lang="tr-TR" dirty="0" err="1"/>
              <a:t>mIU</a:t>
            </a:r>
            <a:r>
              <a:rPr lang="tr-TR" dirty="0"/>
              <a:t>/L </a:t>
            </a:r>
          </a:p>
          <a:p>
            <a:pPr lvl="1"/>
            <a:r>
              <a:rPr lang="tr-TR" dirty="0"/>
              <a:t>T4: 7.1ng/dl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B84B0A-69CF-4926-83ED-585FEFCB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46" y="1027906"/>
            <a:ext cx="2364906" cy="52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EAD945B-D466-4BBF-9DA2-7CA8460E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956786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9B6B5D-2A66-4FBD-9C01-53342968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60788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TANI :  </a:t>
            </a:r>
          </a:p>
          <a:p>
            <a:pPr lvl="1"/>
            <a:r>
              <a:rPr lang="tr-TR" sz="2800" dirty="0"/>
              <a:t>Aşikar </a:t>
            </a:r>
            <a:r>
              <a:rPr lang="tr-TR" sz="2800" dirty="0" err="1"/>
              <a:t>hipotiroidi</a:t>
            </a:r>
            <a:endParaRPr lang="tr-TR" dirty="0"/>
          </a:p>
          <a:p>
            <a:pPr lvl="1"/>
            <a:r>
              <a:rPr lang="tr-TR" sz="2800" dirty="0"/>
              <a:t>Normal değerler ;</a:t>
            </a:r>
          </a:p>
          <a:p>
            <a:pPr lvl="2"/>
            <a:r>
              <a:rPr lang="tr-TR" sz="2400" dirty="0"/>
              <a:t>TSH : 0.5- 4 </a:t>
            </a:r>
            <a:r>
              <a:rPr lang="tr-TR" sz="2400" dirty="0" err="1"/>
              <a:t>mlU</a:t>
            </a:r>
            <a:r>
              <a:rPr lang="tr-TR" sz="2400" dirty="0"/>
              <a:t>/L </a:t>
            </a:r>
          </a:p>
          <a:p>
            <a:pPr lvl="2"/>
            <a:r>
              <a:rPr lang="tr-TR" sz="2400" dirty="0"/>
              <a:t>T4 : 8-12 </a:t>
            </a:r>
            <a:r>
              <a:rPr lang="tr-TR" sz="2400" dirty="0" err="1"/>
              <a:t>ng</a:t>
            </a:r>
            <a:r>
              <a:rPr lang="tr-TR" sz="2400" dirty="0"/>
              <a:t>/dl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TEDAVİ:   </a:t>
            </a:r>
          </a:p>
          <a:p>
            <a:pPr lvl="1"/>
            <a:r>
              <a:rPr lang="tr-TR" sz="3000" dirty="0"/>
              <a:t>LT4 başlayalım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DOZ :   </a:t>
            </a:r>
          </a:p>
          <a:p>
            <a:pPr lvl="1"/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1,2-1,8 µg/kg/gün yaklaşık 75 µg/gün LT4 başlanır</a:t>
            </a:r>
            <a:endParaRPr lang="tr-T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Hasta 6-8 hafta sonra kontrole çağrılır</a:t>
            </a:r>
          </a:p>
          <a:p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CD7AA034-815E-46A3-8812-12F24A43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9360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EC678F-0A81-412D-A688-3AFAB87E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chemeClr val="accent2"/>
                </a:solidFill>
              </a:rPr>
              <a:t>       </a:t>
            </a:r>
            <a:r>
              <a:rPr lang="tr-TR" b="1" u="sng" dirty="0" err="1">
                <a:solidFill>
                  <a:schemeClr val="accent2"/>
                </a:solidFill>
              </a:rPr>
              <a:t>Hipotiroidi</a:t>
            </a:r>
            <a:r>
              <a:rPr lang="tr-TR" b="1" u="sng" dirty="0">
                <a:solidFill>
                  <a:schemeClr val="accent2"/>
                </a:solidFill>
              </a:rPr>
              <a:t> tedavisi sonrası TSH hedef değerleri ;</a:t>
            </a:r>
          </a:p>
          <a:p>
            <a:pPr marL="0" indent="0" algn="ctr">
              <a:buNone/>
            </a:pPr>
            <a:endParaRPr lang="tr-TR" b="1" u="sng" dirty="0">
              <a:solidFill>
                <a:schemeClr val="accent2"/>
              </a:solidFill>
            </a:endParaRPr>
          </a:p>
          <a:p>
            <a:pPr lvl="1" algn="ctr"/>
            <a:r>
              <a:rPr lang="tr-TR" dirty="0"/>
              <a:t>Risk taşımayan gençlerde </a:t>
            </a:r>
            <a:r>
              <a:rPr lang="tr-TR" dirty="0">
                <a:sym typeface="Wingdings" panose="05000000000000000000" pitchFamily="2" charset="2"/>
              </a:rPr>
              <a:t> 0,5 – 2,5 </a:t>
            </a:r>
            <a:r>
              <a:rPr lang="tr-TR" dirty="0" err="1">
                <a:sym typeface="Wingdings" panose="05000000000000000000" pitchFamily="2" charset="2"/>
              </a:rPr>
              <a:t>mU</a:t>
            </a:r>
            <a:r>
              <a:rPr lang="tr-TR" dirty="0">
                <a:sym typeface="Wingdings" panose="05000000000000000000" pitchFamily="2" charset="2"/>
              </a:rPr>
              <a:t>/</a:t>
            </a:r>
            <a:r>
              <a:rPr lang="tr-TR" dirty="0" err="1">
                <a:sym typeface="Wingdings" panose="05000000000000000000" pitchFamily="2" charset="2"/>
              </a:rPr>
              <a:t>mL</a:t>
            </a:r>
            <a:endParaRPr lang="tr-TR" dirty="0">
              <a:sym typeface="Wingdings" panose="05000000000000000000" pitchFamily="2" charset="2"/>
            </a:endParaRPr>
          </a:p>
          <a:p>
            <a:pPr lvl="1" algn="ctr"/>
            <a:r>
              <a:rPr lang="tr-TR" dirty="0">
                <a:sym typeface="Wingdings" panose="05000000000000000000" pitchFamily="2" charset="2"/>
              </a:rPr>
              <a:t>KVH riski yüksek olan kişilerde  1 – 4 </a:t>
            </a:r>
            <a:r>
              <a:rPr lang="tr-TR" dirty="0" err="1">
                <a:sym typeface="Wingdings" panose="05000000000000000000" pitchFamily="2" charset="2"/>
              </a:rPr>
              <a:t>mU</a:t>
            </a:r>
            <a:r>
              <a:rPr lang="tr-TR" dirty="0">
                <a:sym typeface="Wingdings" panose="05000000000000000000" pitchFamily="2" charset="2"/>
              </a:rPr>
              <a:t>/</a:t>
            </a:r>
            <a:r>
              <a:rPr lang="tr-TR" dirty="0" err="1">
                <a:sym typeface="Wingdings" panose="05000000000000000000" pitchFamily="2" charset="2"/>
              </a:rPr>
              <a:t>mL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lvl="1" algn="ctr"/>
            <a:r>
              <a:rPr lang="tr-TR" dirty="0">
                <a:sym typeface="Wingdings" panose="05000000000000000000" pitchFamily="2" charset="2"/>
              </a:rPr>
              <a:t>İleri osteoporozu olanlarda  1 -4 </a:t>
            </a:r>
            <a:r>
              <a:rPr lang="tr-TR" dirty="0" err="1">
                <a:sym typeface="Wingdings" panose="05000000000000000000" pitchFamily="2" charset="2"/>
              </a:rPr>
              <a:t>mU</a:t>
            </a:r>
            <a:r>
              <a:rPr lang="tr-TR" dirty="0">
                <a:sym typeface="Wingdings" panose="05000000000000000000" pitchFamily="2" charset="2"/>
              </a:rPr>
              <a:t>/</a:t>
            </a:r>
            <a:r>
              <a:rPr lang="tr-TR" dirty="0" err="1">
                <a:sym typeface="Wingdings" panose="05000000000000000000" pitchFamily="2" charset="2"/>
              </a:rPr>
              <a:t>mL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lvl="1" algn="ctr"/>
            <a:r>
              <a:rPr lang="tr-TR" dirty="0">
                <a:sym typeface="Wingdings" panose="05000000000000000000" pitchFamily="2" charset="2"/>
              </a:rPr>
              <a:t>AF varlığında  1 – 4 </a:t>
            </a:r>
            <a:r>
              <a:rPr lang="tr-TR" dirty="0" err="1">
                <a:sym typeface="Wingdings" panose="05000000000000000000" pitchFamily="2" charset="2"/>
              </a:rPr>
              <a:t>mU</a:t>
            </a:r>
            <a:r>
              <a:rPr lang="tr-TR" dirty="0">
                <a:sym typeface="Wingdings" panose="05000000000000000000" pitchFamily="2" charset="2"/>
              </a:rPr>
              <a:t>/</a:t>
            </a:r>
            <a:r>
              <a:rPr lang="tr-TR" dirty="0" err="1">
                <a:sym typeface="Wingdings" panose="05000000000000000000" pitchFamily="2" charset="2"/>
              </a:rPr>
              <a:t>mL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lvl="1" algn="ctr"/>
            <a:r>
              <a:rPr lang="tr-TR" dirty="0">
                <a:sym typeface="Wingdings" panose="05000000000000000000" pitchFamily="2" charset="2"/>
              </a:rPr>
              <a:t>65-70 yaş arası olanlarda  3 – 6 </a:t>
            </a:r>
            <a:r>
              <a:rPr lang="tr-TR" dirty="0" err="1">
                <a:sym typeface="Wingdings" panose="05000000000000000000" pitchFamily="2" charset="2"/>
              </a:rPr>
              <a:t>mU</a:t>
            </a:r>
            <a:r>
              <a:rPr lang="tr-TR" dirty="0">
                <a:sym typeface="Wingdings" panose="05000000000000000000" pitchFamily="2" charset="2"/>
              </a:rPr>
              <a:t>/</a:t>
            </a:r>
            <a:r>
              <a:rPr lang="tr-TR" dirty="0" err="1">
                <a:sym typeface="Wingdings" panose="05000000000000000000" pitchFamily="2" charset="2"/>
              </a:rPr>
              <a:t>mL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lvl="1" algn="ctr"/>
            <a:r>
              <a:rPr lang="tr-TR" dirty="0">
                <a:sym typeface="Wingdings" panose="05000000000000000000" pitchFamily="2" charset="2"/>
              </a:rPr>
              <a:t>80-85 yaş arası olanlarda  &lt;10 </a:t>
            </a:r>
            <a:r>
              <a:rPr lang="tr-TR" dirty="0" err="1">
                <a:sym typeface="Wingdings" panose="05000000000000000000" pitchFamily="2" charset="2"/>
              </a:rPr>
              <a:t>mU</a:t>
            </a:r>
            <a:r>
              <a:rPr lang="tr-TR" dirty="0">
                <a:sym typeface="Wingdings" panose="05000000000000000000" pitchFamily="2" charset="2"/>
              </a:rPr>
              <a:t>/</a:t>
            </a:r>
            <a:r>
              <a:rPr lang="tr-TR" dirty="0" err="1">
                <a:sym typeface="Wingdings" panose="05000000000000000000" pitchFamily="2" charset="2"/>
              </a:rPr>
              <a:t>mL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7E9990-3E2E-4608-8FEA-6C6976A5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847867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68385E47-F3D7-46C0-B22F-46DB6FD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SUBKLİNİK HİPERTİROİDİ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643D41F-143E-4FBF-9283-A27A182F2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98901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err="1"/>
              <a:t>Subklinik</a:t>
            </a:r>
            <a:r>
              <a:rPr lang="tr-TR" sz="2400" b="0" i="0" u="none" strike="noStrike" baseline="0" dirty="0"/>
              <a:t> </a:t>
            </a:r>
            <a:r>
              <a:rPr lang="tr-TR" sz="2400" b="0" i="0" u="none" strike="noStrike" baseline="0" dirty="0" err="1"/>
              <a:t>hipertiroidi</a:t>
            </a:r>
            <a:r>
              <a:rPr lang="tr-TR" sz="2400" dirty="0"/>
              <a:t>; </a:t>
            </a:r>
            <a:r>
              <a:rPr lang="tr-TR" sz="2400" b="0" i="0" u="none" strike="noStrike" baseline="0" dirty="0"/>
              <a:t> normal sT4</a:t>
            </a:r>
          </a:p>
          <a:p>
            <a:pPr marL="0" indent="0">
              <a:buNone/>
            </a:pPr>
            <a:r>
              <a:rPr lang="tr-TR" sz="2400" dirty="0"/>
              <a:t>                                            </a:t>
            </a:r>
            <a:r>
              <a:rPr lang="tr-TR" sz="2400" b="0" i="0" u="none" strike="noStrike" baseline="0" dirty="0"/>
              <a:t>normal serbest yada total T3</a:t>
            </a:r>
          </a:p>
          <a:p>
            <a:pPr marL="0" indent="0">
              <a:buNone/>
            </a:pPr>
            <a:r>
              <a:rPr lang="tr-TR" sz="2400" dirty="0"/>
              <a:t>                                            </a:t>
            </a:r>
            <a:r>
              <a:rPr lang="tr-TR" sz="2400" b="0" i="0" u="none" strike="noStrike" baseline="0" dirty="0"/>
              <a:t>düşük TSH düzeyleri ile karakterize</a:t>
            </a:r>
          </a:p>
          <a:p>
            <a:pPr marL="0" indent="0">
              <a:buNone/>
            </a:pPr>
            <a:endParaRPr lang="tr-TR" sz="2400" b="0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/>
              <a:t>İyot yetersizliği olan bölgelerde, 70 yaşın üzerinde </a:t>
            </a:r>
            <a:r>
              <a:rPr lang="tr-TR" sz="2400" b="0" i="0" u="none" strike="noStrike" baseline="0" dirty="0" err="1"/>
              <a:t>prevalansı</a:t>
            </a:r>
            <a:r>
              <a:rPr lang="tr-TR" sz="2400" b="0" i="0" u="none" strike="noStrike" baseline="0" dirty="0"/>
              <a:t> %15 </a:t>
            </a:r>
            <a:r>
              <a:rPr lang="tr-TR" sz="2400" b="0" i="0" u="none" strike="noStrike" baseline="0" dirty="0" err="1"/>
              <a:t>lere</a:t>
            </a:r>
            <a:r>
              <a:rPr lang="tr-TR" sz="2400" b="0" i="0" u="none" strike="noStrike" baseline="0" dirty="0"/>
              <a:t> ulaşabilir.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b="0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/>
              <a:t>En sık </a:t>
            </a:r>
            <a:r>
              <a:rPr lang="tr-TR" sz="2400" dirty="0" err="1"/>
              <a:t>tiroid</a:t>
            </a:r>
            <a:r>
              <a:rPr lang="tr-TR" sz="2400" dirty="0"/>
              <a:t> </a:t>
            </a:r>
            <a:r>
              <a:rPr lang="tr-TR" sz="2400" dirty="0" err="1"/>
              <a:t>replasman</a:t>
            </a:r>
            <a:r>
              <a:rPr lang="tr-TR" sz="2400" dirty="0"/>
              <a:t> tedavisi alan hastalarda görülmekte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/>
              <a:t>Aşikar </a:t>
            </a:r>
            <a:r>
              <a:rPr lang="tr-TR" sz="2400" dirty="0" err="1"/>
              <a:t>hipertiroidiye</a:t>
            </a:r>
            <a:r>
              <a:rPr lang="tr-TR" sz="2400" dirty="0"/>
              <a:t> dönüşme ihtimali çok düşük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ü</a:t>
            </a:r>
            <a:r>
              <a:rPr lang="tr-T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ktif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ea typeface="Calibri" panose="020F0502020204030204" pitchFamily="34" charset="0"/>
              </a:rPr>
              <a:t>ç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2400" dirty="0">
                <a:effectLst/>
                <a:ea typeface="Calibri" panose="020F0502020204030204" pitchFamily="34" charset="0"/>
              </a:rPr>
              <a:t>ğ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daki kad</a:t>
            </a:r>
            <a:r>
              <a:rPr lang="tr-TR" sz="2400" dirty="0">
                <a:effectLst/>
                <a:ea typeface="Calibri" panose="020F0502020204030204" pitchFamily="34" charset="0"/>
              </a:rPr>
              <a:t>ı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nlarda TSH baskılı bulunduğunda gebelik mutlaka akla gelmeli</a:t>
            </a:r>
          </a:p>
          <a:p>
            <a:pPr algn="l"/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tr-TR" sz="1800" dirty="0">
              <a:latin typeface="TimesNewRomanPSMT"/>
            </a:endParaRPr>
          </a:p>
          <a:p>
            <a:pPr algn="l"/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CB866EC-2C3E-4832-86A1-9DE70716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29736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1A1052-5B4E-4BFD-8117-3D886181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Tedavi;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1877B8-F5CF-413D-8290-A3CC93EAE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972" y="167223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 &lt;0,1mU/L olarak sebat eden hastalar tedavi edilmeli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TSH 0,1- 0,5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; </a:t>
            </a:r>
          </a:p>
          <a:p>
            <a:pPr lvl="2"/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altta yatan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kardiyovasküler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hastalık</a:t>
            </a:r>
          </a:p>
          <a:p>
            <a:pPr marL="1371600" lvl="3" indent="0">
              <a:buNone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osteoporoz  </a:t>
            </a:r>
          </a:p>
          <a:p>
            <a:pPr marL="1371600" lvl="3" indent="0">
              <a:buNone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ve/veya</a:t>
            </a:r>
          </a:p>
          <a:p>
            <a:pPr lvl="2"/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sintigrafisinde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fokal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artmış tutulum alan/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ları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varsa tedavi edilmeli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EE26AB-1281-4CFC-AF51-4A7183D5BA96}"/>
              </a:ext>
            </a:extLst>
          </p:cNvPr>
          <p:cNvPicPr/>
          <p:nvPr/>
        </p:nvPicPr>
        <p:blipFill rotWithShape="1">
          <a:blip r:embed="rId2"/>
          <a:srcRect l="7188" t="56339" r="25022" b="12394"/>
          <a:stretch/>
        </p:blipFill>
        <p:spPr bwMode="auto">
          <a:xfrm>
            <a:off x="6172199" y="2150076"/>
            <a:ext cx="5586211" cy="2557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03A3D1-CB27-4A05-A311-C2057F89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715134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99D45E-4DD0-4664-ADC6-C39E93DD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Takibe bırakılan hastalarda 6 aylık aralarla TSH, sT3 ve sT4 ölçümleri yapılmalı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Semptomatik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hastalarda β-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bloker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ajanlar kullanılabilir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Gebeler haricindeki tüm kalıcı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subklinik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hipertiroidi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hastalarında iyot kısıtlaması yapılmalıdır.</a:t>
            </a:r>
          </a:p>
          <a:p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CEE617D9-3B9D-4F22-9EB3-69778AD3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235225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501644-1EB6-4C9D-8391-55BA3B6D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9210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HİPERTİROİDİ VE TİROTOKSİKOZ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EA5EA4-3EDF-404C-A8A5-F71F58F6B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499" y="2190750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Tirotoksikoz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kaynağı ne olursa olsun </a:t>
            </a:r>
            <a:r>
              <a:rPr lang="tr-T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hormon fazlalığı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Hipertiroidi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tr-T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bezinden artmış hormon sentezinden </a:t>
            </a:r>
          </a:p>
          <a:p>
            <a:pPr marL="0" indent="0"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kaynaklanan </a:t>
            </a:r>
            <a:r>
              <a:rPr lang="tr-T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hormon fazlalığı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12" y="1795463"/>
            <a:ext cx="25431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AE4A275-2888-41F7-9BE9-06A08F07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701400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155700"/>
            <a:ext cx="10960100" cy="50212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Hipertiroidisiz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tirotoksikoz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; </a:t>
            </a:r>
            <a:r>
              <a:rPr lang="tr-TR" dirty="0" err="1"/>
              <a:t>Tiroid</a:t>
            </a:r>
            <a:r>
              <a:rPr lang="tr-TR" dirty="0"/>
              <a:t> bezi dışındaki patolojilerden kaynaklanan durumlarda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 lvl="1">
              <a:buFont typeface="Wingdings" pitchFamily="2" charset="2"/>
              <a:buChar char="ü"/>
            </a:pPr>
            <a:r>
              <a:rPr lang="tr-TR" dirty="0" err="1"/>
              <a:t>Hipertiroidisiz</a:t>
            </a:r>
            <a:r>
              <a:rPr lang="tr-TR" dirty="0"/>
              <a:t> </a:t>
            </a:r>
            <a:r>
              <a:rPr lang="tr-TR" dirty="0" err="1"/>
              <a:t>tirotoksikoz</a:t>
            </a:r>
            <a:r>
              <a:rPr lang="tr-TR" dirty="0"/>
              <a:t> daha az görülür </a:t>
            </a:r>
          </a:p>
          <a:p>
            <a:pPr lvl="1">
              <a:buFont typeface="Wingdings" pitchFamily="2" charset="2"/>
              <a:buChar char="ü"/>
            </a:pPr>
            <a:r>
              <a:rPr lang="tr-TR" dirty="0"/>
              <a:t>Genellikle radyoaktif iyot alımı (RAI-U) azalmıştır</a:t>
            </a:r>
          </a:p>
          <a:p>
            <a:pPr lvl="1">
              <a:buFont typeface="Wingdings" pitchFamily="2" charset="2"/>
              <a:buChar char="ü"/>
            </a:pPr>
            <a:endParaRPr lang="tr-TR" dirty="0"/>
          </a:p>
          <a:p>
            <a:pPr lvl="1"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Yeterli iyot bulunan bölgelerde, </a:t>
            </a:r>
            <a:r>
              <a:rPr lang="tr-TR" dirty="0" err="1"/>
              <a:t>hipertiroidinin</a:t>
            </a:r>
            <a:r>
              <a:rPr lang="tr-TR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en sık sebebi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Graves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hastalığı</a:t>
            </a:r>
            <a:endParaRPr lang="tr-TR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B2B01ACC-3124-47D1-B924-A4309857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99439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DA427188-2FC0-432F-BAFC-34B88F34B70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932" t="22230" r="38913" b="50215"/>
          <a:stretch/>
        </p:blipFill>
        <p:spPr bwMode="auto">
          <a:xfrm>
            <a:off x="294265" y="2348325"/>
            <a:ext cx="4470918" cy="3039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35D5E4A-F1DB-4EA3-8D2C-9480BCEF5CBC}"/>
              </a:ext>
            </a:extLst>
          </p:cNvPr>
          <p:cNvPicPr/>
          <p:nvPr/>
        </p:nvPicPr>
        <p:blipFill rotWithShape="1">
          <a:blip r:embed="rId2"/>
          <a:srcRect l="10932" t="49036" r="51844" b="15763"/>
          <a:stretch/>
        </p:blipFill>
        <p:spPr bwMode="auto">
          <a:xfrm>
            <a:off x="6714383" y="2348326"/>
            <a:ext cx="4245537" cy="3039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İçerik Yer Tutucusu 6">
            <a:extLst>
              <a:ext uri="{FF2B5EF4-FFF2-40B4-BE49-F238E27FC236}">
                <a16:creationId xmlns:a16="http://schemas.microsoft.com/office/drawing/2014/main" id="{A765AE5D-57C6-4E39-B911-041914DD719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8461" t="16651" r="49093" b="78027"/>
          <a:stretch/>
        </p:blipFill>
        <p:spPr bwMode="auto">
          <a:xfrm>
            <a:off x="4004243" y="625513"/>
            <a:ext cx="3554569" cy="619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C5CAA65-C358-4F4C-B516-B25323B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43" y="1270847"/>
            <a:ext cx="902286" cy="8718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20E2B0-78B2-41C8-B96E-0A323274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69766" y="1284891"/>
            <a:ext cx="831414" cy="803326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B393BF5-4B9D-4F1D-8808-053C54A0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73920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F1446ED9-82BC-4913-8F59-5481BE4D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379" y="1744389"/>
            <a:ext cx="4347146" cy="497708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arama testi için </a:t>
            </a: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 ölçümleri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yeterli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Sekonder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gibi daha az rastlanan durumlar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atlamamak i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taramaya sT4 ilave edilebilir</a:t>
            </a:r>
          </a:p>
          <a:p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11" name="Dikdörtgen: Çapraz Köşeleri Yuvarlatılmış 10">
            <a:extLst>
              <a:ext uri="{FF2B5EF4-FFF2-40B4-BE49-F238E27FC236}">
                <a16:creationId xmlns:a16="http://schemas.microsoft.com/office/drawing/2014/main" id="{5EEE7C1F-469D-41CB-9C85-AD757754EB4D}"/>
              </a:ext>
            </a:extLst>
          </p:cNvPr>
          <p:cNvSpPr/>
          <p:nvPr/>
        </p:nvSpPr>
        <p:spPr>
          <a:xfrm>
            <a:off x="6874476" y="1112108"/>
            <a:ext cx="4493740" cy="402830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Sadece TSH Kullanılırsa Hangi Hastalıklar Atlanabilir? </a:t>
            </a:r>
            <a:endParaRPr lang="tr-T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Santral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hipotiroidi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Hipertiroidi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sebebi ile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olan hastalar, tedavi alt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hale geldiklerinde bile, TSH bir süre daha düşük kalabilir.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 salg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 adenom (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TSHoma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 direnci (THD)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ğı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hastal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klarda g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 de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iklikleri</a:t>
            </a:r>
          </a:p>
          <a:p>
            <a:pPr algn="ctr"/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548B1A51-50FF-495B-9A3C-C4D08FF8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403453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986136-51C1-4780-B1A8-2C62AE1B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  <a:t>Klinik Bulgular;</a:t>
            </a:r>
            <a:b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F30B59-A335-4B1F-B739-AF0E952D4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787525"/>
            <a:ext cx="4203700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Çarpıntı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Yorgunluk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Anksiyete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Uyku bozukluğu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Sıcak tahammülsüzlüğü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Terleme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içme isteğinde artış</a:t>
            </a:r>
          </a:p>
          <a:p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E98B42B-194D-4AC7-B235-D718C6F49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9100" y="1705768"/>
            <a:ext cx="4343400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 kaybı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İştah artışı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Oligomenore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Yumuşak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defekasyon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veya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diyare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Göz bulguları</a:t>
            </a:r>
          </a:p>
          <a:p>
            <a:pPr lvl="2"/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Propitozis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Diplopi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Periorbital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ödem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2053" name="Picture 5" descr="graves hastalığ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16792" r="5989" b="10662"/>
          <a:stretch/>
        </p:blipFill>
        <p:spPr bwMode="auto">
          <a:xfrm>
            <a:off x="4457700" y="1882774"/>
            <a:ext cx="3784600" cy="3997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4FEB23-3659-448F-87C7-D9B4E57A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431427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83A1794C-1F38-48FD-BE44-7AC54E43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Tanı;</a:t>
            </a:r>
            <a:endParaRPr lang="tr-TR" sz="40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8F8B6B-B907-41EB-AC84-BCCFC2AD1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İlk yapılacak laboratuvar testi TSH ve sT4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/>
              <a:t>sT4 normal bulunduğunda sT3 bakılmalı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/>
              <a:t>Baskılanmış TSH, yüksek sT4 ve/veya sT3                Aşikar </a:t>
            </a:r>
            <a:r>
              <a:rPr lang="tr-TR" dirty="0" err="1"/>
              <a:t>hipertiroidi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74C3FA2F-35C9-4BEE-AF34-36D2E7C66576}"/>
              </a:ext>
            </a:extLst>
          </p:cNvPr>
          <p:cNvSpPr/>
          <p:nvPr/>
        </p:nvSpPr>
        <p:spPr>
          <a:xfrm>
            <a:off x="6941713" y="4211393"/>
            <a:ext cx="605307" cy="15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C5751C8-5EA8-4756-A802-6256233F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959923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0FD04A-05F1-417F-99CA-E306EEC2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Laboratuvar olarak </a:t>
            </a:r>
            <a:r>
              <a:rPr lang="tr-TR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hipertiroidi</a:t>
            </a:r>
            <a:r>
              <a:rPr lang="tr-TR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tanısının doğrulanması sonrası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tr-TR" sz="2400" b="0" i="0" u="none" strike="noStrike" baseline="0" dirty="0" err="1">
                <a:solidFill>
                  <a:srgbClr val="000000"/>
                </a:solidFill>
                <a:cs typeface="Calibri" panose="020F0502020204030204" pitchFamily="34" charset="0"/>
              </a:rPr>
              <a:t>Tiroid</a:t>
            </a:r>
            <a:r>
              <a:rPr lang="tr-TR" sz="2400" dirty="0">
                <a:solidFill>
                  <a:srgbClr val="FFEEBB"/>
                </a:solidFill>
                <a:cs typeface="Calibri" panose="020F0502020204030204" pitchFamily="34" charset="0"/>
              </a:rPr>
              <a:t> </a:t>
            </a:r>
            <a:r>
              <a:rPr lang="tr-TR" sz="24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reseptör antikorları (</a:t>
            </a:r>
            <a:r>
              <a:rPr lang="tr-TR" sz="2400" b="0" i="0" u="none" strike="noStrike" baseline="0" dirty="0" err="1">
                <a:solidFill>
                  <a:srgbClr val="000000"/>
                </a:solidFill>
                <a:cs typeface="Calibri" panose="020F0502020204030204" pitchFamily="34" charset="0"/>
              </a:rPr>
              <a:t>TRab</a:t>
            </a:r>
            <a:r>
              <a:rPr lang="tr-TR" sz="24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tr-TR" sz="24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Tiroksin bağlayıcı globülin (TBG)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T</a:t>
            </a:r>
            <a:r>
              <a:rPr lang="tr-TR" sz="2400" b="0" i="0" u="none" strike="noStrike" baseline="0" dirty="0" err="1">
                <a:solidFill>
                  <a:srgbClr val="000000"/>
                </a:solidFill>
                <a:cs typeface="Calibri" panose="020F0502020204030204" pitchFamily="34" charset="0"/>
              </a:rPr>
              <a:t>iroid</a:t>
            </a:r>
            <a:r>
              <a:rPr lang="tr-TR" sz="24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 sintigrafisi gibi tanısal testler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8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   ikinci ve üçüncü basamakta değerlendirilecek testlerdir.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b="0" i="0" u="none" strike="noStrike" baseline="0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b="0" i="0" u="none" strike="noStrike" baseline="0" dirty="0">
                <a:cs typeface="Calibri" panose="020F0502020204030204" pitchFamily="34" charset="0"/>
              </a:rPr>
              <a:t>Birinci basamak hekiminin yapması gereken</a:t>
            </a:r>
            <a:r>
              <a:rPr lang="tr-TR" sz="2800" dirty="0">
                <a:cs typeface="Calibri" panose="020F0502020204030204" pitchFamily="34" charset="0"/>
              </a:rPr>
              <a:t> ;</a:t>
            </a:r>
            <a:r>
              <a:rPr lang="tr-TR" sz="2800" b="0" i="0" u="none" strike="noStrike" baseline="0" dirty="0"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tr-TR" sz="2400" b="0" i="0" u="none" strike="noStrike" baseline="0" dirty="0">
                <a:cs typeface="Calibri" panose="020F0502020204030204" pitchFamily="34" charset="0"/>
              </a:rPr>
              <a:t>TSH, sT4 ve/veya sT3 düzeyleri ile </a:t>
            </a:r>
            <a:r>
              <a:rPr lang="tr-TR" sz="2400" b="0" i="0" u="none" strike="noStrike" baseline="0" dirty="0" err="1">
                <a:cs typeface="Calibri" panose="020F0502020204030204" pitchFamily="34" charset="0"/>
              </a:rPr>
              <a:t>hipertiroidi</a:t>
            </a:r>
            <a:r>
              <a:rPr lang="tr-TR" sz="2400" b="0" i="0" u="none" strike="noStrike" baseline="0" dirty="0">
                <a:cs typeface="Calibri" panose="020F0502020204030204" pitchFamily="34" charset="0"/>
              </a:rPr>
              <a:t> tanısını koyup hastayı ileri tetkik ve değerlendirme için sevk etmek</a:t>
            </a:r>
            <a:endParaRPr lang="tr-TR" sz="2400" dirty="0">
              <a:cs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1548457"/>
            <a:ext cx="1739899" cy="170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32AA572-26D9-404B-BA52-6DC445A9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583856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756FC4-CFF8-4F89-ABA9-57E7B331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Tedavi;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60AC6A-A690-481E-ACB0-7C633CFA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Graves</a:t>
            </a:r>
            <a:r>
              <a:rPr lang="tr-TR" dirty="0"/>
              <a:t> hastalığına bağlı </a:t>
            </a:r>
            <a:r>
              <a:rPr lang="tr-TR" dirty="0" err="1"/>
              <a:t>hipertiroidi</a:t>
            </a:r>
            <a:r>
              <a:rPr lang="tr-TR" dirty="0"/>
              <a:t> tedavisinde ; </a:t>
            </a:r>
          </a:p>
          <a:p>
            <a:endParaRPr lang="tr-TR" dirty="0"/>
          </a:p>
          <a:p>
            <a:pPr lvl="1"/>
            <a:r>
              <a:rPr lang="tr-TR" sz="2800" dirty="0"/>
              <a:t>ATİ </a:t>
            </a:r>
            <a:r>
              <a:rPr lang="tr-TR" dirty="0"/>
              <a:t>                </a:t>
            </a:r>
          </a:p>
          <a:p>
            <a:pPr lvl="1"/>
            <a:r>
              <a:rPr lang="tr-TR" sz="2800" dirty="0"/>
              <a:t>RAI</a:t>
            </a:r>
            <a:r>
              <a:rPr lang="tr-TR" dirty="0"/>
              <a:t>                 </a:t>
            </a:r>
            <a:r>
              <a:rPr lang="tr-TR" sz="2000" dirty="0"/>
              <a:t>hastanın yaşı , gebelik planı </a:t>
            </a:r>
            <a:r>
              <a:rPr lang="tr-TR" sz="2000" dirty="0" err="1"/>
              <a:t>vb</a:t>
            </a:r>
            <a:r>
              <a:rPr lang="tr-TR" sz="2000" dirty="0"/>
              <a:t> durumlar düşünülerek hasta ile birlikte karar verilmeli</a:t>
            </a:r>
          </a:p>
          <a:p>
            <a:pPr lvl="1"/>
            <a:r>
              <a:rPr lang="tr-TR" sz="2800" dirty="0"/>
              <a:t>Cerrahi</a:t>
            </a:r>
            <a:r>
              <a:rPr lang="tr-TR" dirty="0"/>
              <a:t> 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Her tedavi seçeneğinin olumlu ve olumsuz yanları vardır</a:t>
            </a:r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C8F8FAD6-BD6B-4DF8-9ED5-AF9B5ED3DFFA}"/>
              </a:ext>
            </a:extLst>
          </p:cNvPr>
          <p:cNvSpPr/>
          <p:nvPr/>
        </p:nvSpPr>
        <p:spPr>
          <a:xfrm>
            <a:off x="2743200" y="2873598"/>
            <a:ext cx="257577" cy="11108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266" name="Picture 2" descr="Hipertiroidi - Prof. Dr. Adem Dervişoğ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68177"/>
            <a:ext cx="2959099" cy="27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551C66-6877-449B-A85D-8E796451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310114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14FF16-56A7-4758-8E90-4C920434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tr-TR" sz="3800" b="1" dirty="0" err="1">
                <a:solidFill>
                  <a:schemeClr val="accent1">
                    <a:lumMod val="75000"/>
                  </a:schemeClr>
                </a:solidFill>
              </a:rPr>
              <a:t>Antitiroid</a:t>
            </a:r>
            <a:r>
              <a:rPr lang="tr-TR" sz="3800" b="1" dirty="0">
                <a:solidFill>
                  <a:schemeClr val="accent1">
                    <a:lumMod val="75000"/>
                  </a:schemeClr>
                </a:solidFill>
              </a:rPr>
              <a:t> Tedavi 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98B114-6D28-41BE-8A7A-E27842384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39900"/>
            <a:ext cx="10515600" cy="4775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Antitiroid</a:t>
            </a:r>
            <a:r>
              <a:rPr lang="tr-TR" dirty="0"/>
              <a:t> ilaç ; </a:t>
            </a:r>
          </a:p>
          <a:p>
            <a:pPr lvl="1"/>
            <a:r>
              <a:rPr lang="tr-TR" dirty="0" err="1"/>
              <a:t>Metimazol</a:t>
            </a:r>
            <a:r>
              <a:rPr lang="tr-TR" dirty="0"/>
              <a:t> (MMI) </a:t>
            </a:r>
          </a:p>
          <a:p>
            <a:pPr lvl="1"/>
            <a:r>
              <a:rPr lang="tr-TR" dirty="0"/>
              <a:t>PTU ( gebelerde , gebelik planlayanlarda , </a:t>
            </a:r>
            <a:r>
              <a:rPr lang="tr-TR" dirty="0" err="1"/>
              <a:t>tirotoksik</a:t>
            </a:r>
            <a:r>
              <a:rPr lang="tr-TR" dirty="0"/>
              <a:t> krizde tercih edilmeli )</a:t>
            </a:r>
          </a:p>
          <a:p>
            <a:pPr lvl="1"/>
            <a:r>
              <a:rPr lang="tr-TR" dirty="0" err="1"/>
              <a:t>Karbimazol</a:t>
            </a:r>
            <a:r>
              <a:rPr lang="tr-TR" dirty="0"/>
              <a:t> (ülkemizde yok)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MMI 10-40 mg/gün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PTU 150-300 mg/gün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CE665FE-5925-4757-9CF4-1EA487B10221}"/>
              </a:ext>
            </a:extLst>
          </p:cNvPr>
          <p:cNvSpPr/>
          <p:nvPr/>
        </p:nvSpPr>
        <p:spPr>
          <a:xfrm>
            <a:off x="6903435" y="3727975"/>
            <a:ext cx="3155324" cy="1867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</a:rPr>
              <a:t>MMI ‘</a:t>
            </a:r>
            <a:r>
              <a:rPr lang="tr-TR" sz="2000" b="1" u="sng" dirty="0" err="1">
                <a:solidFill>
                  <a:schemeClr val="accent1">
                    <a:lumMod val="75000"/>
                  </a:schemeClr>
                </a:solidFill>
              </a:rPr>
              <a:t>nın</a:t>
            </a: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</a:rPr>
              <a:t> PTU ‘ya Üstünlüğü 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/>
              <a:t>Günde tek doz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 err="1"/>
              <a:t>Major</a:t>
            </a:r>
            <a:r>
              <a:rPr lang="tr-TR" dirty="0"/>
              <a:t> yan etki olasılığı az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880A28-C14A-4400-B335-E7C83528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840456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932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Tedavi öncesinde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ALT, AST ,CBC </a:t>
            </a:r>
            <a:r>
              <a:rPr lang="tr-TR" dirty="0"/>
              <a:t>bakılmalı , sonrasında da takibe alınmalı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Başlangıçta </a:t>
            </a:r>
            <a:r>
              <a:rPr lang="tr-TR" dirty="0">
                <a:solidFill>
                  <a:schemeClr val="accent2"/>
                </a:solidFill>
              </a:rPr>
              <a:t>3–6 hafta </a:t>
            </a:r>
            <a:r>
              <a:rPr lang="tr-TR" dirty="0"/>
              <a:t>aralıklarla kontrol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En etkin en ufak doz bulunmaya çalışılmalı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Daha sonra </a:t>
            </a:r>
            <a:r>
              <a:rPr lang="tr-TR" dirty="0">
                <a:solidFill>
                  <a:schemeClr val="accent2"/>
                </a:solidFill>
              </a:rPr>
              <a:t>1.5–2 aylık </a:t>
            </a:r>
            <a:r>
              <a:rPr lang="tr-TR" dirty="0"/>
              <a:t>aralıklarla takip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2170080-2536-4B26-AABD-A7F8595F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754344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A8AF7E-7ADD-41AA-B250-304E038E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757"/>
            <a:ext cx="10515600" cy="525020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ATİ ile uzun süreli tedavide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ortalama kullanım süresi 12-24 ay</a:t>
            </a:r>
          </a:p>
          <a:p>
            <a:pPr lvl="1"/>
            <a:r>
              <a:rPr lang="tr-TR" dirty="0"/>
              <a:t>aktif </a:t>
            </a:r>
            <a:r>
              <a:rPr lang="tr-TR" dirty="0" err="1"/>
              <a:t>oftalmopatisi</a:t>
            </a:r>
            <a:r>
              <a:rPr lang="tr-TR" dirty="0"/>
              <a:t> olanlar</a:t>
            </a:r>
          </a:p>
          <a:p>
            <a:pPr lvl="1"/>
            <a:r>
              <a:rPr lang="tr-TR" dirty="0"/>
              <a:t>genç hastalar (&lt;20 yaş)</a:t>
            </a:r>
          </a:p>
          <a:p>
            <a:pPr lvl="1"/>
            <a:r>
              <a:rPr lang="tr-TR" dirty="0"/>
              <a:t>yaşlı hastalar                                                  </a:t>
            </a:r>
          </a:p>
          <a:p>
            <a:pPr lvl="1"/>
            <a:r>
              <a:rPr lang="tr-TR" dirty="0"/>
              <a:t>ablatif tedaviyi kabul etmeyenler</a:t>
            </a:r>
          </a:p>
          <a:p>
            <a:endParaRPr lang="tr-TR" dirty="0"/>
          </a:p>
          <a:p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ATİ kesildikten sonra </a:t>
            </a:r>
          </a:p>
          <a:p>
            <a:pPr lvl="1"/>
            <a:r>
              <a:rPr lang="tr-TR" dirty="0"/>
              <a:t>ilk 3 ay 4-6 haftada bir</a:t>
            </a:r>
          </a:p>
          <a:p>
            <a:pPr lvl="1"/>
            <a:r>
              <a:rPr lang="tr-TR" dirty="0"/>
              <a:t>daha sonra 3-6 ayda bir </a:t>
            </a:r>
            <a:r>
              <a:rPr lang="tr-TR" dirty="0" err="1"/>
              <a:t>tiroid</a:t>
            </a:r>
            <a:r>
              <a:rPr lang="tr-TR" dirty="0"/>
              <a:t> hormonları takip edilmeli</a:t>
            </a:r>
          </a:p>
          <a:p>
            <a:endParaRPr lang="tr-TR" dirty="0"/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EF988FFA-2D98-4966-80A3-C0B0AFB8D11B}"/>
              </a:ext>
            </a:extLst>
          </p:cNvPr>
          <p:cNvSpPr/>
          <p:nvPr/>
        </p:nvSpPr>
        <p:spPr>
          <a:xfrm>
            <a:off x="5610899" y="1952137"/>
            <a:ext cx="386366" cy="15068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F16B74-2FBD-4CA8-9B5E-1E3CA234E7A9}"/>
              </a:ext>
            </a:extLst>
          </p:cNvPr>
          <p:cNvSpPr txBox="1"/>
          <p:nvPr/>
        </p:nvSpPr>
        <p:spPr>
          <a:xfrm>
            <a:off x="6194737" y="2474718"/>
            <a:ext cx="310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süre uzatılabilir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74B169-D710-466F-BDDE-319DE38D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457784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6612E1-D891-468A-8C81-B52F8EA1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2110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Minör yan etkiler                                       </a:t>
            </a:r>
          </a:p>
          <a:p>
            <a:pPr lvl="1"/>
            <a:r>
              <a:rPr lang="tr-TR" dirty="0"/>
              <a:t>Kaşıntı                                                                      </a:t>
            </a:r>
          </a:p>
          <a:p>
            <a:pPr lvl="1"/>
            <a:r>
              <a:rPr lang="tr-TR" dirty="0"/>
              <a:t>Deri döküntüsü                                                      </a:t>
            </a:r>
          </a:p>
          <a:p>
            <a:pPr lvl="1"/>
            <a:r>
              <a:rPr lang="tr-TR" dirty="0" err="1"/>
              <a:t>Artralji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                                                               </a:t>
            </a:r>
          </a:p>
          <a:p>
            <a:pPr marL="457200" lvl="1" indent="0">
              <a:buNone/>
            </a:pPr>
            <a:r>
              <a:rPr lang="tr-TR" dirty="0"/>
              <a:t>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Önemli yan etkiler;</a:t>
            </a:r>
          </a:p>
          <a:p>
            <a:pPr lvl="1"/>
            <a:r>
              <a:rPr lang="tr-TR" dirty="0" err="1"/>
              <a:t>Agranülositoz</a:t>
            </a:r>
            <a:endParaRPr lang="tr-TR" dirty="0"/>
          </a:p>
          <a:p>
            <a:pPr lvl="1"/>
            <a:r>
              <a:rPr lang="tr-TR" dirty="0" err="1"/>
              <a:t>Toksik</a:t>
            </a:r>
            <a:r>
              <a:rPr lang="tr-TR" dirty="0"/>
              <a:t> hepatit (PTU)</a:t>
            </a:r>
          </a:p>
          <a:p>
            <a:pPr lvl="1"/>
            <a:r>
              <a:rPr lang="tr-TR" dirty="0" err="1"/>
              <a:t>Kolestatik</a:t>
            </a:r>
            <a:r>
              <a:rPr lang="tr-TR" dirty="0"/>
              <a:t> sarılık (MMI)</a:t>
            </a:r>
          </a:p>
          <a:p>
            <a:pPr lvl="1"/>
            <a:r>
              <a:rPr lang="tr-TR" dirty="0" err="1"/>
              <a:t>Vaskülit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Hastalara olası yan etkiler konusunda bilgi verilmeli, bazı belirtiler için uyarılmalı</a:t>
            </a:r>
          </a:p>
          <a:p>
            <a:endParaRPr lang="tr-TR" dirty="0"/>
          </a:p>
        </p:txBody>
      </p:sp>
      <p:sp>
        <p:nvSpPr>
          <p:cNvPr id="10" name="Dikdörtgen: Çapraz Köşeleri Yuvarlatılmış 9">
            <a:extLst>
              <a:ext uri="{FF2B5EF4-FFF2-40B4-BE49-F238E27FC236}">
                <a16:creationId xmlns:a16="http://schemas.microsoft.com/office/drawing/2014/main" id="{9FF61868-3635-49C2-BDD2-F1F90FB5836F}"/>
              </a:ext>
            </a:extLst>
          </p:cNvPr>
          <p:cNvSpPr/>
          <p:nvPr/>
        </p:nvSpPr>
        <p:spPr>
          <a:xfrm>
            <a:off x="6413679" y="1700012"/>
            <a:ext cx="4940121" cy="276895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/>
              <a:t>Boğaz ağrısı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/>
              <a:t>Ateş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/>
              <a:t>Sarılık                                                                               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/>
              <a:t>Karın ağrısı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/>
              <a:t>Mide bulantısı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tr-TR" dirty="0"/>
              <a:t>İdrar renginde koyulaşma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b="1" dirty="0"/>
          </a:p>
          <a:p>
            <a:r>
              <a:rPr lang="tr-TR" b="1" dirty="0"/>
              <a:t>olduğunda ilacını keserek hekimine başvurmalı</a:t>
            </a:r>
          </a:p>
          <a:p>
            <a:pPr algn="ctr"/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2C30156A-8107-4435-A67B-215048B0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563523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6BCB31-F1D7-462A-A9E5-80A721752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ATİ tedavisinin en önemli dezavantajı, 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nüks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olasılığı yüksek (%30-70)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Yeterli süre ve dozda ATİ kullanımı sonrası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nüks</a:t>
            </a:r>
            <a:r>
              <a:rPr lang="tr-TR" dirty="0"/>
              <a:t> geliştiğinde veya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ciddi yan etki çıktığında</a:t>
            </a:r>
            <a:r>
              <a:rPr lang="tr-TR" dirty="0"/>
              <a:t> beklemeden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RAI veya cerrahi </a:t>
            </a:r>
            <a:r>
              <a:rPr lang="tr-TR" dirty="0"/>
              <a:t>gibi ablatif bir tedavi yöntemi tavsiye edilmeli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b="0" i="0" u="none" strike="noStrike" baseline="0" dirty="0" err="1"/>
              <a:t>Tirotoksikozu</a:t>
            </a:r>
            <a:r>
              <a:rPr lang="tr-TR" b="0" i="0" u="none" strike="noStrike" baseline="0" dirty="0"/>
              <a:t> olan tüm hastalarda </a:t>
            </a:r>
            <a:r>
              <a:rPr lang="tr-TR" b="0" i="0" u="none" strike="noStrike" baseline="0" dirty="0" err="1"/>
              <a:t>kontrendike</a:t>
            </a:r>
            <a:r>
              <a:rPr lang="tr-TR" b="0" i="0" u="none" strike="noStrike" baseline="0" dirty="0"/>
              <a:t> bir durum yoksa </a:t>
            </a:r>
            <a:r>
              <a:rPr lang="el-GR" b="0" i="0" u="none" strike="noStrike" baseline="0" dirty="0"/>
              <a:t>β-</a:t>
            </a:r>
            <a:r>
              <a:rPr lang="tr-TR" b="0" i="0" u="none" strike="noStrike" baseline="0" dirty="0"/>
              <a:t>blokaj yapılmalı</a:t>
            </a:r>
            <a:endParaRPr lang="tr-TR" dirty="0"/>
          </a:p>
          <a:p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2AC602F-8D8C-444B-A6DA-D7E075CF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421965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5FBF87-FD14-40FA-AD8B-52FEF224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TİROİD NODÜLLERİ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2F85F9-A265-4F98-A1F9-1CE03981C0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bezinde yer kaplayan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/>
              <a:t>Normal </a:t>
            </a:r>
            <a:r>
              <a:rPr lang="tr-TR" dirty="0" err="1"/>
              <a:t>tiroid</a:t>
            </a:r>
            <a:r>
              <a:rPr lang="tr-TR" dirty="0"/>
              <a:t> dokusundan kıvam olarak farklı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/>
              <a:t>Radyolojik olarak sınırları ayrılabilen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/>
              <a:t>Küresel veya </a:t>
            </a:r>
            <a:r>
              <a:rPr lang="tr-TR" dirty="0" err="1"/>
              <a:t>ovoid</a:t>
            </a:r>
            <a:r>
              <a:rPr lang="tr-TR" dirty="0"/>
              <a:t> şekilli lezyonlar </a:t>
            </a:r>
          </a:p>
          <a:p>
            <a:endParaRPr lang="tr-TR" dirty="0"/>
          </a:p>
        </p:txBody>
      </p:sp>
      <p:pic>
        <p:nvPicPr>
          <p:cNvPr id="5" name="Resim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406F3F18-6C7E-4F20-AE05-9F86A8656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63" t="-28666" r="-25838" b="-26748"/>
          <a:stretch/>
        </p:blipFill>
        <p:spPr>
          <a:xfrm>
            <a:off x="6396507" y="577460"/>
            <a:ext cx="5975797" cy="601652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E81842A-2B47-4FB0-BB45-20C0D33E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95238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067B67-48EB-4BA4-BB30-D6649E43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TSH Üst Sınırları;</a:t>
            </a:r>
            <a:br>
              <a:rPr lang="tr-TR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tr-TR" dirty="0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0DFED31-6695-4C1C-994C-CEA466977D5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E49E897-90E0-4AE1-A109-E117E53EF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sz="1800" dirty="0"/>
              <a:t>20-29 yaş : 3.5 </a:t>
            </a:r>
            <a:r>
              <a:rPr lang="tr-TR" sz="1800" dirty="0" err="1"/>
              <a:t>mU</a:t>
            </a:r>
            <a:r>
              <a:rPr lang="tr-TR" sz="1800" dirty="0"/>
              <a:t>/</a:t>
            </a:r>
            <a:r>
              <a:rPr lang="tr-TR" sz="1800" dirty="0" err="1"/>
              <a:t>mL</a:t>
            </a: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50-70 yaş arası: 4.5 </a:t>
            </a:r>
            <a:r>
              <a:rPr lang="tr-TR" sz="1800" dirty="0" err="1"/>
              <a:t>mU</a:t>
            </a:r>
            <a:r>
              <a:rPr lang="tr-TR" sz="1800" dirty="0"/>
              <a:t>/</a:t>
            </a:r>
            <a:r>
              <a:rPr lang="tr-TR" sz="1800" dirty="0" err="1"/>
              <a:t>mL</a:t>
            </a:r>
            <a:r>
              <a:rPr lang="tr-TR" sz="1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80 yaş üzeri :7.5 </a:t>
            </a:r>
            <a:r>
              <a:rPr lang="tr-TR" sz="1800" dirty="0" err="1"/>
              <a:t>mU</a:t>
            </a:r>
            <a:r>
              <a:rPr lang="tr-TR" sz="1800" dirty="0"/>
              <a:t>/</a:t>
            </a:r>
            <a:r>
              <a:rPr lang="tr-TR" sz="1800" dirty="0" err="1"/>
              <a:t>mL’dir</a:t>
            </a:r>
            <a:r>
              <a:rPr lang="tr-TR" sz="1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Gebelik planlayanlarda ve gebelerde 1.trimesterde: 2,5 </a:t>
            </a:r>
            <a:r>
              <a:rPr lang="tr-TR" sz="1800" dirty="0" err="1"/>
              <a:t>mU</a:t>
            </a:r>
            <a:r>
              <a:rPr lang="tr-TR" sz="1800" dirty="0"/>
              <a:t>/ml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Gebelerde 2. ve 3. </a:t>
            </a:r>
            <a:r>
              <a:rPr lang="tr-TR" sz="1800" dirty="0" err="1"/>
              <a:t>trimesterde</a:t>
            </a:r>
            <a:r>
              <a:rPr lang="tr-TR" sz="1800" dirty="0"/>
              <a:t>: 3.0 </a:t>
            </a:r>
            <a:r>
              <a:rPr lang="tr-TR" sz="1800" dirty="0" err="1"/>
              <a:t>mU</a:t>
            </a:r>
            <a:r>
              <a:rPr lang="tr-TR" sz="1800" dirty="0"/>
              <a:t>/</a:t>
            </a:r>
            <a:r>
              <a:rPr lang="tr-TR" sz="1800" dirty="0" err="1"/>
              <a:t>mL</a:t>
            </a:r>
            <a:endParaRPr lang="tr-TR" sz="1800" dirty="0"/>
          </a:p>
          <a:p>
            <a:endParaRPr lang="tr-TR" dirty="0"/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01E18317-CC15-4BFB-B66D-F90B82C871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81" r="1081"/>
          <a:stretch/>
        </p:blipFill>
        <p:spPr>
          <a:xfrm>
            <a:off x="4772025" y="610509"/>
            <a:ext cx="7078105" cy="5790291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EA382F-46B0-4C2F-A411-E502B587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190610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5">
            <a:extLst>
              <a:ext uri="{FF2B5EF4-FFF2-40B4-BE49-F238E27FC236}">
                <a16:creationId xmlns:a16="http://schemas.microsoft.com/office/drawing/2014/main" id="{6C9BCCB6-B038-4C0B-A445-E6548EFF4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49010" y="1068945"/>
            <a:ext cx="4986201" cy="4535723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9DBD26-93A6-4F41-B3F0-5713E1E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86" y="1068945"/>
            <a:ext cx="5756856" cy="53060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Guatr ve nodül oluşumunun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en sık nedeni iyot eksikliği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b="0" i="0" u="none" strike="noStrike" baseline="0" dirty="0" err="1"/>
              <a:t>Tiroid</a:t>
            </a:r>
            <a:r>
              <a:rPr lang="tr-TR" b="0" i="0" u="none" strike="noStrike" baseline="0" dirty="0"/>
              <a:t> nodülleri ;</a:t>
            </a:r>
          </a:p>
          <a:p>
            <a:pPr lvl="1"/>
            <a:r>
              <a:rPr lang="tr-TR" dirty="0"/>
              <a:t>S</a:t>
            </a:r>
            <a:r>
              <a:rPr lang="tr-TR" b="0" i="0" u="none" strike="noStrike" baseline="0" dirty="0"/>
              <a:t>olid, </a:t>
            </a:r>
            <a:r>
              <a:rPr lang="tr-TR" b="0" i="0" u="none" strike="noStrike" baseline="0" dirty="0" err="1"/>
              <a:t>kistik</a:t>
            </a:r>
            <a:r>
              <a:rPr lang="tr-TR" b="0" i="0" u="none" strike="noStrike" baseline="0" dirty="0"/>
              <a:t> veya karışık yapıda</a:t>
            </a:r>
          </a:p>
          <a:p>
            <a:pPr lvl="1"/>
            <a:r>
              <a:rPr lang="tr-TR" dirty="0"/>
              <a:t>F</a:t>
            </a:r>
            <a:r>
              <a:rPr lang="tr-TR" b="0" i="0" u="none" strike="noStrike" baseline="0" dirty="0"/>
              <a:t>onksiyonlu ya da fonksiyonsuz</a:t>
            </a:r>
          </a:p>
          <a:p>
            <a:pPr lvl="1"/>
            <a:r>
              <a:rPr lang="tr-TR" b="0" i="0" u="none" strike="noStrike" baseline="0" dirty="0"/>
              <a:t>Boyutları değişken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Ö</a:t>
            </a:r>
            <a:r>
              <a:rPr lang="tr-TR" b="0" i="0" u="none" strike="noStrike" baseline="0" dirty="0"/>
              <a:t>ncelikli yaklaşım, kanser riskinin   (  ̴%5) dışlanması</a:t>
            </a:r>
          </a:p>
          <a:p>
            <a:pPr marL="0" indent="0" algn="l">
              <a:buNone/>
            </a:pPr>
            <a:endParaRPr lang="tr-TR" sz="2400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0E65B98-2844-4934-A631-14452DCA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007235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5FC5412B-D45A-4717-82BD-C7C9E701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Tiroid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Nodülünde Tanı;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F8D867D-991C-44FA-9CE7-DAC6A7DFF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Anamnez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FM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Laboratuvar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TİİAB 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(riskli nodüllere)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Tiroid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sintigrafisi 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(yalnızca TSH baskılı ve &gt;1,5 cm nodülü olanlarda önerilir)</a:t>
            </a:r>
            <a:endParaRPr lang="tr-TR" sz="2400" dirty="0"/>
          </a:p>
        </p:txBody>
      </p:sp>
      <p:sp>
        <p:nvSpPr>
          <p:cNvPr id="2" name="Düşünce Balonu: Bulut 1">
            <a:extLst>
              <a:ext uri="{FF2B5EF4-FFF2-40B4-BE49-F238E27FC236}">
                <a16:creationId xmlns:a16="http://schemas.microsoft.com/office/drawing/2014/main" id="{8A4CFF7C-2470-468B-9E72-0B3C09FA1C15}"/>
              </a:ext>
            </a:extLst>
          </p:cNvPr>
          <p:cNvSpPr/>
          <p:nvPr/>
        </p:nvSpPr>
        <p:spPr>
          <a:xfrm>
            <a:off x="6529589" y="380117"/>
            <a:ext cx="5486400" cy="2756079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tr-TR" sz="2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odül değerlendirilirken üç temel soruya yanıt aranmalı 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;</a:t>
            </a:r>
          </a:p>
          <a:p>
            <a:pPr algn="l"/>
            <a:r>
              <a:rPr lang="tr-TR" sz="1800" b="0" i="0" u="none" strike="noStrike" baseline="0" dirty="0">
                <a:latin typeface="Calibri" panose="020F0502020204030204" pitchFamily="34" charset="0"/>
              </a:rPr>
              <a:t>1.Nodülde </a:t>
            </a:r>
            <a:r>
              <a:rPr lang="tr-TR" sz="1800" b="0" i="0" u="none" strike="noStrike" baseline="0" dirty="0" err="1">
                <a:latin typeface="Calibri" panose="020F0502020204030204" pitchFamily="34" charset="0"/>
              </a:rPr>
              <a:t>hiperfonksiyon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 var mı?</a:t>
            </a:r>
          </a:p>
          <a:p>
            <a:pPr algn="l"/>
            <a:r>
              <a:rPr lang="tr-TR" sz="1800" b="0" i="0" u="none" strike="noStrike" baseline="0" dirty="0">
                <a:latin typeface="Calibri" panose="020F0502020204030204" pitchFamily="34" charset="0"/>
              </a:rPr>
              <a:t>2.Kanser riski var mı?</a:t>
            </a:r>
          </a:p>
          <a:p>
            <a:pPr algn="l"/>
            <a:r>
              <a:rPr lang="tr-TR" sz="1800" b="0" i="0" u="none" strike="noStrike" baseline="0" dirty="0">
                <a:latin typeface="Calibri" panose="020F0502020204030204" pitchFamily="34" charset="0"/>
              </a:rPr>
              <a:t>3.Bası semptom ve bulguları var mı?</a:t>
            </a:r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FAD746E-B4DD-41F3-9442-D07FD1B8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010905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1EE5C3-F808-4D29-A193-C965313F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TANI- </a:t>
            </a:r>
            <a:r>
              <a:rPr lang="tr-T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Anamnez</a:t>
            </a: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83DEFE-F0D7-4498-ABF3-92073CF2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Yaş (&lt;20 yaş ve ileri yaşta </a:t>
            </a:r>
            <a:r>
              <a:rPr lang="tr-TR" dirty="0" err="1"/>
              <a:t>malignite</a:t>
            </a:r>
            <a:r>
              <a:rPr lang="tr-TR" dirty="0"/>
              <a:t> riski yüksek)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Cinsiyet ( erkeklerde </a:t>
            </a:r>
            <a:r>
              <a:rPr lang="tr-TR" dirty="0" err="1"/>
              <a:t>malignite</a:t>
            </a:r>
            <a:r>
              <a:rPr lang="tr-TR" dirty="0"/>
              <a:t> riski yüksek)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Çocukluk döneminde baş-boyun bölgesine RT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Tüm vücut ışınlaması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Ailede </a:t>
            </a:r>
            <a:r>
              <a:rPr lang="tr-TR" dirty="0" err="1"/>
              <a:t>tiroid</a:t>
            </a:r>
            <a:r>
              <a:rPr lang="tr-TR" dirty="0"/>
              <a:t> kanseri hikâyesi (</a:t>
            </a:r>
            <a:r>
              <a:rPr lang="tr-TR" dirty="0" err="1"/>
              <a:t>medüller</a:t>
            </a:r>
            <a:r>
              <a:rPr lang="tr-TR" dirty="0"/>
              <a:t> veya </a:t>
            </a:r>
            <a:r>
              <a:rPr lang="tr-TR" dirty="0" err="1"/>
              <a:t>differansiye</a:t>
            </a:r>
            <a:r>
              <a:rPr lang="tr-TR" dirty="0"/>
              <a:t>) 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74081A-52A6-4A10-B908-1CBAC805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357609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3FEFA0-96B6-4782-AE61-94B461A0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Birinci derece akrabaların birinde </a:t>
            </a:r>
            <a:r>
              <a:rPr lang="tr-TR" dirty="0" err="1"/>
              <a:t>tiroid</a:t>
            </a:r>
            <a:r>
              <a:rPr lang="tr-TR" dirty="0"/>
              <a:t> kanser sendromu hikâyesi </a:t>
            </a:r>
          </a:p>
          <a:p>
            <a:pPr lvl="1"/>
            <a:r>
              <a:rPr lang="tr-TR" dirty="0" err="1"/>
              <a:t>Cowden</a:t>
            </a:r>
            <a:r>
              <a:rPr lang="tr-TR" dirty="0"/>
              <a:t> Sendromu, </a:t>
            </a:r>
            <a:r>
              <a:rPr lang="tr-TR" dirty="0" err="1"/>
              <a:t>familyal</a:t>
            </a:r>
            <a:r>
              <a:rPr lang="tr-TR" dirty="0"/>
              <a:t> </a:t>
            </a:r>
            <a:r>
              <a:rPr lang="tr-TR" dirty="0" err="1"/>
              <a:t>polipozis</a:t>
            </a:r>
            <a:r>
              <a:rPr lang="tr-TR" dirty="0"/>
              <a:t>, </a:t>
            </a:r>
            <a:r>
              <a:rPr lang="tr-TR" dirty="0" err="1"/>
              <a:t>Gardner</a:t>
            </a:r>
            <a:r>
              <a:rPr lang="tr-TR" dirty="0"/>
              <a:t> Sendromu, </a:t>
            </a:r>
            <a:r>
              <a:rPr lang="tr-TR" dirty="0" err="1"/>
              <a:t>Carney</a:t>
            </a:r>
            <a:r>
              <a:rPr lang="tr-TR" dirty="0"/>
              <a:t> kompleksi, </a:t>
            </a:r>
            <a:r>
              <a:rPr lang="tr-TR" dirty="0" err="1"/>
              <a:t>multipl</a:t>
            </a:r>
            <a:r>
              <a:rPr lang="tr-TR" dirty="0"/>
              <a:t> endokrin </a:t>
            </a:r>
            <a:r>
              <a:rPr lang="tr-TR" dirty="0" err="1"/>
              <a:t>neoplazi</a:t>
            </a:r>
            <a:r>
              <a:rPr lang="tr-TR" dirty="0"/>
              <a:t>-MEN, </a:t>
            </a:r>
            <a:r>
              <a:rPr lang="tr-TR" dirty="0" err="1"/>
              <a:t>Werner</a:t>
            </a:r>
            <a:r>
              <a:rPr lang="tr-TR" dirty="0"/>
              <a:t> sendromu</a:t>
            </a:r>
          </a:p>
          <a:p>
            <a:pPr lvl="1"/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Akromegali öyküsü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Çocukluk ya da </a:t>
            </a:r>
            <a:r>
              <a:rPr lang="tr-TR" dirty="0" err="1"/>
              <a:t>adölesan</a:t>
            </a:r>
            <a:r>
              <a:rPr lang="tr-TR" dirty="0"/>
              <a:t> dönemde iyonize radyasyona (nükleer kazalar) </a:t>
            </a:r>
            <a:r>
              <a:rPr lang="tr-TR" dirty="0" err="1"/>
              <a:t>maruziyet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Bası bulguları</a:t>
            </a:r>
          </a:p>
          <a:p>
            <a:pPr lvl="1"/>
            <a:r>
              <a:rPr lang="tr-TR" dirty="0"/>
              <a:t>ses kısıklığı, nefes darlığı, yutma güçlüğü ve öksürük</a:t>
            </a:r>
          </a:p>
          <a:p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4F1EE05-B0B5-4B3D-8B91-E0D86914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418507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3F7F6B-DB77-40F0-A653-3E52D321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TANI - Fizik Muayene;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F8D951-AF34-4E87-BA7D-8BC440B4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Calibri" panose="020F0502020204030204" pitchFamily="34" charset="0"/>
              </a:rPr>
              <a:t>T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iroid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bezi ve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servikal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lenf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nodları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dikkatlice incelenmeli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b="0" i="0" u="none" strike="noStrike" baseline="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Nodül ya da nodüllerin kıvamı, yeri ve boyutları saptanmalı </a:t>
            </a:r>
            <a:r>
              <a:rPr lang="tr-TR" sz="2400" dirty="0">
                <a:latin typeface="Calibri" panose="020F0502020204030204" pitchFamily="34" charset="0"/>
              </a:rPr>
              <a:t>,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kaydedilmeli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b="0" i="0" u="none" strike="noStrike" baseline="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Sert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>
                <a:latin typeface="Calibri" panose="020F0502020204030204" pitchFamily="34" charset="0"/>
              </a:rPr>
              <a:t>Ç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evre dokulara fiske nodül,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>
                <a:latin typeface="Calibri" panose="020F0502020204030204" pitchFamily="34" charset="0"/>
              </a:rPr>
              <a:t>V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okal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kord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paralizisi</a:t>
            </a:r>
            <a:endParaRPr lang="tr-TR" sz="240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Calibri" panose="020F0502020204030204" pitchFamily="34" charset="0"/>
              </a:rPr>
              <a:t>S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ervikal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lateral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lenfadenopati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(LAP) varlığı</a:t>
            </a:r>
            <a:endParaRPr lang="tr-TR" sz="240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Bası bulguları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1800" dirty="0">
              <a:latin typeface="Calibri" panose="020F0502020204030204" pitchFamily="34" charset="0"/>
            </a:endParaRPr>
          </a:p>
        </p:txBody>
      </p:sp>
      <p:sp>
        <p:nvSpPr>
          <p:cNvPr id="4" name="AutoShape 2" descr="Tiroid Nodülü – Doç. Dr. İsmail Yaman – Obezite ve Metabolik Cerrahi Uzman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98" y="160338"/>
            <a:ext cx="3429001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Ayraç 4">
            <a:extLst>
              <a:ext uri="{FF2B5EF4-FFF2-40B4-BE49-F238E27FC236}">
                <a16:creationId xmlns:a16="http://schemas.microsoft.com/office/drawing/2014/main" id="{1AEB813F-49B5-47B3-8664-AF423BE33974}"/>
              </a:ext>
            </a:extLst>
          </p:cNvPr>
          <p:cNvSpPr/>
          <p:nvPr/>
        </p:nvSpPr>
        <p:spPr>
          <a:xfrm>
            <a:off x="6426558" y="3863662"/>
            <a:ext cx="566670" cy="23310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1D03216-07F1-4A93-A8F1-B099698CD42F}"/>
              </a:ext>
            </a:extLst>
          </p:cNvPr>
          <p:cNvSpPr txBox="1"/>
          <p:nvPr/>
        </p:nvSpPr>
        <p:spPr>
          <a:xfrm>
            <a:off x="7315200" y="484453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maligniteyi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düşündürmeli</a:t>
            </a:r>
            <a:endParaRPr lang="tr-TR" sz="2400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F061B9-27D3-4BAB-9BE9-EB31F9B5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939494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5D5E76-5552-4EA7-9503-951FCFDFA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05840"/>
            <a:ext cx="5181600" cy="517112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Tiroidde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ağrı ve hassasiyet ;</a:t>
            </a:r>
          </a:p>
          <a:p>
            <a:pPr lvl="1"/>
            <a:r>
              <a:rPr lang="tr-TR" sz="2000" dirty="0" err="1">
                <a:latin typeface="Calibri" panose="020F0502020204030204" pitchFamily="34" charset="0"/>
              </a:rPr>
              <a:t>B</a:t>
            </a:r>
            <a:r>
              <a:rPr lang="tr-TR" sz="2000" b="0" i="0" u="none" strike="noStrike" baseline="0" dirty="0" err="1">
                <a:latin typeface="Calibri" panose="020F0502020204030204" pitchFamily="34" charset="0"/>
              </a:rPr>
              <a:t>enign</a:t>
            </a:r>
            <a:r>
              <a:rPr lang="tr-TR" sz="2000" b="0" i="0" u="none" strike="noStrike" baseline="0" dirty="0">
                <a:latin typeface="Calibri" panose="020F0502020204030204" pitchFamily="34" charset="0"/>
              </a:rPr>
              <a:t> nodüller içine kanama ve </a:t>
            </a:r>
            <a:r>
              <a:rPr lang="tr-TR" sz="2000" b="0" i="0" u="none" strike="noStrike" baseline="0" dirty="0" err="1">
                <a:latin typeface="Calibri" panose="020F0502020204030204" pitchFamily="34" charset="0"/>
              </a:rPr>
              <a:t>subakut</a:t>
            </a:r>
            <a:r>
              <a:rPr lang="tr-TR" sz="20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tr-TR" sz="2000" b="0" i="0" u="none" strike="noStrike" baseline="0" dirty="0" err="1">
                <a:latin typeface="Calibri" panose="020F0502020204030204" pitchFamily="34" charset="0"/>
              </a:rPr>
              <a:t>tiroiditler</a:t>
            </a:r>
            <a:endParaRPr lang="tr-TR" sz="2000" b="0" i="0" u="none" strike="noStrike" baseline="0" dirty="0">
              <a:latin typeface="Calibri" panose="020F0502020204030204" pitchFamily="34" charset="0"/>
            </a:endParaRPr>
          </a:p>
          <a:p>
            <a:pPr lvl="1"/>
            <a:r>
              <a:rPr lang="tr-TR" sz="2000" dirty="0" err="1">
                <a:latin typeface="Calibri" panose="020F0502020204030204" pitchFamily="34" charset="0"/>
              </a:rPr>
              <a:t>Malignitede</a:t>
            </a:r>
            <a:r>
              <a:rPr lang="tr-TR" sz="2000" dirty="0">
                <a:latin typeface="Calibri" panose="020F0502020204030204" pitchFamily="34" charset="0"/>
              </a:rPr>
              <a:t> ağrı nadir</a:t>
            </a:r>
          </a:p>
          <a:p>
            <a:pPr lvl="1"/>
            <a:endParaRPr lang="tr-TR" sz="2000" b="0" i="0" u="none" strike="noStrike" baseline="0" dirty="0">
              <a:latin typeface="Calibri" panose="020F0502020204030204" pitchFamily="34" charset="0"/>
            </a:endParaRPr>
          </a:p>
          <a:p>
            <a:pPr lvl="1"/>
            <a:endParaRPr lang="tr-TR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tr-TR" sz="2000" b="0" i="0" u="none" strike="noStrike" baseline="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Mukozal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nörinomlar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ve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Marfanoid</a:t>
            </a:r>
            <a:r>
              <a:rPr lang="tr-TR" sz="2400" dirty="0">
                <a:latin typeface="Calibri" panose="020F0502020204030204" pitchFamily="34" charset="0"/>
              </a:rPr>
              <a:t> 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yapı gibi bulgular MEN 2B’yi akla getirmeli</a:t>
            </a:r>
          </a:p>
          <a:p>
            <a:endParaRPr lang="tr-T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EAA7999-CCE6-490D-8C78-27498308AC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8" b="285"/>
          <a:stretch/>
        </p:blipFill>
        <p:spPr bwMode="auto">
          <a:xfrm>
            <a:off x="9114658" y="1253331"/>
            <a:ext cx="175250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ECDBFF6-4820-4C54-8C9E-CF9278EE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06" y="3756819"/>
            <a:ext cx="22764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E4C9A3E-006C-4866-8B85-57105A41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389775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537ABB-BE81-43A1-B1D6-6E9FC547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TANI- Laboratuvar;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69BE0F-57B3-4506-A559-CB4E8206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884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ym typeface="Wingdings" pitchFamily="2" charset="2"/>
              </a:rPr>
              <a:t>TSH düşükse, özellikle </a:t>
            </a:r>
            <a:r>
              <a:rPr lang="tr-TR" dirty="0"/>
              <a:t>nodül &gt;1,5 cm </a:t>
            </a:r>
            <a:r>
              <a:rPr lang="tr-TR" dirty="0">
                <a:sym typeface="Wingdings" pitchFamily="2" charset="2"/>
              </a:rPr>
              <a:t> Sintigrafi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sym typeface="Wingdings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Nodülün sıcak olması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/>
              <a:t>malignite</a:t>
            </a:r>
            <a:r>
              <a:rPr lang="tr-TR" dirty="0"/>
              <a:t> riski çok düşük 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TİİAB gerekmez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ym typeface="Wingdings" pitchFamily="2" charset="2"/>
              </a:rPr>
              <a:t>TSH normal veya yüksek  </a:t>
            </a:r>
            <a:r>
              <a:rPr lang="tr-TR" dirty="0" err="1">
                <a:sym typeface="Wingdings" pitchFamily="2" charset="2"/>
              </a:rPr>
              <a:t>ultrasonografik</a:t>
            </a:r>
            <a:r>
              <a:rPr lang="tr-TR" dirty="0">
                <a:sym typeface="Wingdings" pitchFamily="2" charset="2"/>
              </a:rPr>
              <a:t> kriterleri karşılarsa TİİAB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Tg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tümör belirteci olarak kullanılmamalı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9696B8-7076-4C7F-B421-CBB3DC96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915351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A07632-EB0D-4DF5-AF2A-8E68E80F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nodüllerinin takibinde </a:t>
            </a:r>
            <a:r>
              <a:rPr lang="tr-TR" dirty="0" err="1"/>
              <a:t>kalsitonin</a:t>
            </a:r>
            <a:r>
              <a:rPr lang="tr-TR" dirty="0"/>
              <a:t> ölçümü </a:t>
            </a:r>
          </a:p>
          <a:p>
            <a:pPr lvl="1"/>
            <a:r>
              <a:rPr lang="tr-TR" dirty="0"/>
              <a:t>şüpheli biyopsilerde </a:t>
            </a:r>
          </a:p>
          <a:p>
            <a:pPr lvl="1"/>
            <a:r>
              <a:rPr lang="tr-TR" dirty="0"/>
              <a:t>tekrarlayan yetersiz biyopsilerde </a:t>
            </a:r>
          </a:p>
          <a:p>
            <a:pPr lvl="1"/>
            <a:r>
              <a:rPr lang="tr-TR" dirty="0" err="1"/>
              <a:t>tiroid</a:t>
            </a:r>
            <a:r>
              <a:rPr lang="tr-TR" dirty="0"/>
              <a:t> cerrahisi öncesinde  </a:t>
            </a:r>
            <a:r>
              <a:rPr lang="tr-TR" dirty="0" err="1"/>
              <a:t>sitolojik</a:t>
            </a:r>
            <a:r>
              <a:rPr lang="tr-TR" dirty="0"/>
              <a:t> tanı bilinmiyorsa yararlı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MTK veya MEN2 şüphesi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Kalsitonin</a:t>
            </a:r>
            <a:r>
              <a:rPr lang="tr-TR" dirty="0"/>
              <a:t> ölçümü mutlaka yapılmalı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Kalsitonin</a:t>
            </a:r>
            <a:r>
              <a:rPr lang="tr-TR" dirty="0"/>
              <a:t> düzeyi yüksek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tekrarlanmalı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Kalsitonin</a:t>
            </a:r>
            <a:r>
              <a:rPr lang="tr-TR" dirty="0"/>
              <a:t> düzeyinin anlamlı olarak yüksek bulunması MTK açısından tanısal öneme sahip</a:t>
            </a:r>
          </a:p>
          <a:p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71354AA-2923-49BF-8167-44FEA384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0879149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B3F25-8BAE-464A-8129-F8F3D808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TANI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</a:t>
            </a: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USG;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F7B428-E534-4F38-89F7-0E9E530C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>
                <a:latin typeface="Calibri" panose="020F0502020204030204" pitchFamily="34" charset="0"/>
              </a:rPr>
              <a:t>N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odülden şüphelenilen hastalara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Nodüler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guatrı olan hastalara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dirty="0">
                <a:latin typeface="Calibri" panose="020F0502020204030204" pitchFamily="34" charset="0"/>
              </a:rPr>
              <a:t>R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adyolojik bulgusu (BT, MRG veya 18FDG-PET’de saptanan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insidental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nodülleri) olan tüm hastalara yapılmalı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Nodülün US ile değerlendirilmesinin temel nedeni;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malignite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riskinin araştırılması</a:t>
            </a:r>
            <a:endParaRPr lang="tr-TR" sz="2400" dirty="0"/>
          </a:p>
        </p:txBody>
      </p:sp>
      <p:pic>
        <p:nvPicPr>
          <p:cNvPr id="13314" name="Picture 2" descr="Her tiroid nodülü kanser değildir! Aradaki fark nasıl anlaşılabil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3" y="338137"/>
            <a:ext cx="3778251" cy="18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75EDA0-2AE4-4BDD-A838-38A9A909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75413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7107DC6-DE6E-4590-A923-435C3C4B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240" y="879341"/>
            <a:ext cx="10165519" cy="5296321"/>
          </a:xfr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7750B93-3E17-41BF-9171-2F72E1BE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27829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625F38C-336A-4033-B4F0-5DF3BB43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Sık Karşılaşılan 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Tiroid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FonksiyonTesti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Uyumsuzlukları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F3DF7920-D321-4878-B831-23F2B568312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6355" t="39868" r="29167" b="25877"/>
          <a:stretch/>
        </p:blipFill>
        <p:spPr bwMode="auto">
          <a:xfrm>
            <a:off x="2401956" y="1626980"/>
            <a:ext cx="8034728" cy="508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32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C2E415-8EDA-41D1-A059-6C725DCF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TANI </a:t>
            </a: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TİİAB;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9AEFDB-9D1D-4496-B00C-375B7422D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40639" cy="435133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Tiroid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nodüllerinin </a:t>
            </a:r>
            <a:r>
              <a:rPr lang="tr-TR" sz="2400" b="0" i="0" u="none" strike="noStrike" baseline="0" dirty="0" err="1">
                <a:solidFill>
                  <a:schemeClr val="accent2"/>
                </a:solidFill>
                <a:latin typeface="Calibri" panose="020F0502020204030204" pitchFamily="34" charset="0"/>
              </a:rPr>
              <a:t>benign-malign</a:t>
            </a:r>
            <a:r>
              <a:rPr lang="tr-TR" sz="24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 ayrımında 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altın standart test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b="0" i="0" u="none" strike="noStrike" baseline="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Endikasyonu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; temel olarak nodülün </a:t>
            </a:r>
            <a:r>
              <a:rPr lang="tr-TR" sz="24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US özelliklerine göre belirlenmeli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b="0" i="0" u="none" strike="noStrike" baseline="0" dirty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Çoklu nodül varlığında tercihen şüpheli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sonografik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paterni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olan nodüllere TİİAB yapılmalı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58" y="2196742"/>
            <a:ext cx="2736142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6589EE-327D-4C1E-AE6E-9AD40A8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750423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DC8C6194-9D51-40E2-95DB-24F33B27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77" y="194461"/>
            <a:ext cx="8371267" cy="6728804"/>
          </a:xfrm>
          <a:prstGeom prst="rect">
            <a:avLst/>
          </a:prstGeom>
        </p:spPr>
      </p:pic>
      <p:sp>
        <p:nvSpPr>
          <p:cNvPr id="15" name="Alt Bilgi Yer Tutucusu 14">
            <a:extLst>
              <a:ext uri="{FF2B5EF4-FFF2-40B4-BE49-F238E27FC236}">
                <a16:creationId xmlns:a16="http://schemas.microsoft.com/office/drawing/2014/main" id="{58EDB3E3-33B4-4C2B-92A3-79EEE27D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97AEF0-DE8D-49F0-BE65-3FEB126A93B6}"/>
              </a:ext>
            </a:extLst>
          </p:cNvPr>
          <p:cNvSpPr/>
          <p:nvPr/>
        </p:nvSpPr>
        <p:spPr>
          <a:xfrm>
            <a:off x="788006" y="141938"/>
            <a:ext cx="2050865" cy="8242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EU-TIRADS 1: Normal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6F61B4-434D-4FE0-ACA1-A9174DB649B0}"/>
              </a:ext>
            </a:extLst>
          </p:cNvPr>
          <p:cNvSpPr txBox="1"/>
          <p:nvPr/>
        </p:nvSpPr>
        <p:spPr>
          <a:xfrm>
            <a:off x="789103" y="4136417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EU-TIRADS 5 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2EE4138C-8D5E-464F-A8DE-7AC15F5EE7D7}"/>
              </a:ext>
            </a:extLst>
          </p:cNvPr>
          <p:cNvSpPr/>
          <p:nvPr/>
        </p:nvSpPr>
        <p:spPr>
          <a:xfrm>
            <a:off x="2407435" y="4208857"/>
            <a:ext cx="793888" cy="19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3E90A65-6F53-47EE-AD77-FA73F3356322}"/>
              </a:ext>
            </a:extLst>
          </p:cNvPr>
          <p:cNvSpPr txBox="1"/>
          <p:nvPr/>
        </p:nvSpPr>
        <p:spPr>
          <a:xfrm>
            <a:off x="575256" y="3657271"/>
            <a:ext cx="2121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EU-TIRADS 4 </a:t>
            </a:r>
          </a:p>
          <a:p>
            <a:pPr algn="ctr"/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B879549-1E43-4AFC-80AB-6E378CBA2897}"/>
              </a:ext>
            </a:extLst>
          </p:cNvPr>
          <p:cNvSpPr txBox="1"/>
          <p:nvPr/>
        </p:nvSpPr>
        <p:spPr>
          <a:xfrm>
            <a:off x="836754" y="1175928"/>
            <a:ext cx="161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EU-TIRADS 2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6431639-DF85-483D-8933-31A4134FE1D5}"/>
              </a:ext>
            </a:extLst>
          </p:cNvPr>
          <p:cNvSpPr txBox="1"/>
          <p:nvPr/>
        </p:nvSpPr>
        <p:spPr>
          <a:xfrm>
            <a:off x="924811" y="2634232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>
                <a:solidFill>
                  <a:schemeClr val="tx1"/>
                </a:solidFill>
              </a:rPr>
              <a:t>EU-TIRADS 3 </a:t>
            </a:r>
            <a:endParaRPr lang="tr-TR" dirty="0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B47DC983-FED8-41E1-80FB-25F7DC3B971C}"/>
              </a:ext>
            </a:extLst>
          </p:cNvPr>
          <p:cNvSpPr/>
          <p:nvPr/>
        </p:nvSpPr>
        <p:spPr>
          <a:xfrm>
            <a:off x="2363280" y="2710756"/>
            <a:ext cx="793888" cy="19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E00A1250-1ECB-44E5-A201-2FDD3F847E87}"/>
              </a:ext>
            </a:extLst>
          </p:cNvPr>
          <p:cNvSpPr/>
          <p:nvPr/>
        </p:nvSpPr>
        <p:spPr>
          <a:xfrm>
            <a:off x="2328131" y="1260666"/>
            <a:ext cx="793888" cy="19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C54931DB-F163-4E11-B9A9-4070AA56BCE0}"/>
              </a:ext>
            </a:extLst>
          </p:cNvPr>
          <p:cNvSpPr/>
          <p:nvPr/>
        </p:nvSpPr>
        <p:spPr>
          <a:xfrm>
            <a:off x="2388135" y="3767085"/>
            <a:ext cx="793888" cy="19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194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803F70F6-057D-43B7-931B-9CF75CA4C42D}"/>
              </a:ext>
            </a:extLst>
          </p:cNvPr>
          <p:cNvSpPr txBox="1"/>
          <p:nvPr/>
        </p:nvSpPr>
        <p:spPr>
          <a:xfrm>
            <a:off x="860737" y="5094532"/>
            <a:ext cx="10470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Takiplerde nodülün değişen US özellikleri ve/veya anlamlı büyüme saptandığında ikinci bir biyopsi gerekebilir</a:t>
            </a:r>
            <a:r>
              <a:rPr lang="tr-TR" sz="1800" b="0" i="0" u="none" strike="noStrike" baseline="0" dirty="0">
                <a:latin typeface="Calibri" panose="020F0502020204030204" pitchFamily="34" charset="0"/>
              </a:rPr>
              <a:t>.</a:t>
            </a:r>
            <a:endParaRPr lang="tr-TR" dirty="0"/>
          </a:p>
        </p:txBody>
      </p:sp>
      <p:pic>
        <p:nvPicPr>
          <p:cNvPr id="13" name="İçerik Yer Tutucusu 3">
            <a:extLst>
              <a:ext uri="{FF2B5EF4-FFF2-40B4-BE49-F238E27FC236}">
                <a16:creationId xmlns:a16="http://schemas.microsoft.com/office/drawing/2014/main" id="{656B5FBC-980C-45C5-AAB5-50E5B7A8D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5" t="24590" r="4293" b="11901"/>
          <a:stretch/>
        </p:blipFill>
        <p:spPr>
          <a:xfrm>
            <a:off x="888714" y="681037"/>
            <a:ext cx="10414568" cy="4351338"/>
          </a:xfrm>
          <a:prstGeom prst="rect">
            <a:avLst/>
          </a:prstGeom>
        </p:spPr>
      </p:pic>
      <p:sp>
        <p:nvSpPr>
          <p:cNvPr id="14" name="Alt Bilgi Yer Tutucusu 13">
            <a:extLst>
              <a:ext uri="{FF2B5EF4-FFF2-40B4-BE49-F238E27FC236}">
                <a16:creationId xmlns:a16="http://schemas.microsoft.com/office/drawing/2014/main" id="{0D0B0AC1-0712-4715-A587-519CC93D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4028772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80EB4A-F8AC-4874-AB93-740354AF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+mn-lt"/>
              </a:rPr>
              <a:t>TANI – </a:t>
            </a:r>
            <a:r>
              <a:rPr lang="tr-TR" sz="3600" dirty="0" err="1">
                <a:solidFill>
                  <a:schemeClr val="accent1"/>
                </a:solidFill>
                <a:latin typeface="+mn-lt"/>
              </a:rPr>
              <a:t>Tiroid</a:t>
            </a:r>
            <a:r>
              <a:rPr lang="tr-TR" sz="3600" dirty="0">
                <a:solidFill>
                  <a:schemeClr val="accent1"/>
                </a:solidFill>
                <a:latin typeface="+mn-lt"/>
              </a:rPr>
              <a:t> Sintigrafisi ve RAIU Testi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151D23-8446-4372-89CB-9F40FE0AAE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/>
              <a:t>Rutin değerlendirmede yeri yok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400" b="0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/>
              <a:t>TSH düşük veya düşük normal bulunduğu vakalarda </a:t>
            </a:r>
            <a:r>
              <a:rPr lang="tr-TR" sz="2400" b="0" i="0" u="none" strike="noStrike" baseline="0" dirty="0" err="1"/>
              <a:t>hipertiroidi</a:t>
            </a:r>
            <a:r>
              <a:rPr lang="tr-TR" sz="2400" dirty="0"/>
              <a:t> </a:t>
            </a:r>
            <a:r>
              <a:rPr lang="tr-TR" sz="2400" b="0" i="0" u="none" strike="noStrike" baseline="0" dirty="0"/>
              <a:t>ayırıcı tanısında +</a:t>
            </a:r>
          </a:p>
          <a:p>
            <a:pPr lvl="1"/>
            <a:endParaRPr lang="tr-T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959C97-FA00-4AFA-8257-34D774BA2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18882" r="5728" b="2958"/>
          <a:stretch/>
        </p:blipFill>
        <p:spPr bwMode="auto">
          <a:xfrm>
            <a:off x="6201177" y="1825625"/>
            <a:ext cx="5241702" cy="35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17B8DC-2992-4B55-9355-9905300A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6649367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4DBF96-0399-4DAC-8631-05B84D8E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211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 err="1"/>
              <a:t>Malign</a:t>
            </a:r>
            <a:r>
              <a:rPr lang="tr-TR" sz="2400" dirty="0"/>
              <a:t> nodüllerin hemen hemen hepsi, </a:t>
            </a:r>
            <a:r>
              <a:rPr lang="tr-TR" sz="2400" dirty="0" err="1"/>
              <a:t>benign</a:t>
            </a:r>
            <a:r>
              <a:rPr lang="tr-TR" sz="2400" dirty="0"/>
              <a:t> nodüllerin çoğu</a:t>
            </a:r>
            <a:r>
              <a:rPr lang="tr-TR" sz="2400" dirty="0">
                <a:sym typeface="Wingdings" panose="05000000000000000000" pitchFamily="2" charset="2"/>
              </a:rPr>
              <a:t> </a:t>
            </a:r>
            <a:r>
              <a:rPr lang="tr-TR" sz="2400" dirty="0" err="1">
                <a:sym typeface="Wingdings" panose="05000000000000000000" pitchFamily="2" charset="2"/>
              </a:rPr>
              <a:t>hipoaktif</a:t>
            </a:r>
            <a:endParaRPr lang="tr-T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sz="2400" b="0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/>
              <a:t>Sintigrafinin </a:t>
            </a:r>
            <a:r>
              <a:rPr lang="tr-TR" sz="2400" b="0" i="0" u="none" strike="noStrike" baseline="0" dirty="0" err="1"/>
              <a:t>maligniteyi</a:t>
            </a:r>
            <a:r>
              <a:rPr lang="tr-TR" sz="2400" b="0" i="0" u="none" strike="noStrike" baseline="0" dirty="0"/>
              <a:t> ekarte edebildiği tek durum </a:t>
            </a:r>
            <a:r>
              <a:rPr lang="tr-TR" sz="2400" b="0" i="0" u="none" strike="noStrike" baseline="0" dirty="0" err="1"/>
              <a:t>toksik</a:t>
            </a:r>
            <a:r>
              <a:rPr lang="tr-TR" sz="2400" b="0" i="0" u="none" strike="noStrike" baseline="0" dirty="0"/>
              <a:t> adenomlar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</a:rPr>
              <a:t>N</a:t>
            </a:r>
            <a:r>
              <a:rPr lang="tr-TR" sz="2000" b="0" i="0" u="none" strike="noStrike" baseline="0" dirty="0">
                <a:latin typeface="Calibri" panose="020F0502020204030204" pitchFamily="34" charset="0"/>
              </a:rPr>
              <a:t>odülde anlamlı derecede artmış tutulum </a:t>
            </a:r>
            <a:endParaRPr lang="tr-TR" sz="2000" dirty="0">
              <a:latin typeface="Calibri" panose="020F0502020204030204" pitchFamily="34" charset="0"/>
            </a:endParaRPr>
          </a:p>
          <a:p>
            <a:pPr lvl="1"/>
            <a:r>
              <a:rPr lang="tr-TR" sz="2000" b="0" i="0" u="none" strike="noStrike" baseline="0" dirty="0">
                <a:latin typeface="Calibri" panose="020F0502020204030204" pitchFamily="34" charset="0"/>
              </a:rPr>
              <a:t>Kalan dokuda belirgin </a:t>
            </a:r>
            <a:r>
              <a:rPr lang="tr-TR" sz="2000" b="0" i="0" u="none" strike="noStrike" baseline="0" dirty="0" err="1">
                <a:latin typeface="Calibri" panose="020F0502020204030204" pitchFamily="34" charset="0"/>
              </a:rPr>
              <a:t>supresyon</a:t>
            </a:r>
            <a:r>
              <a:rPr lang="tr-TR" sz="20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endParaRPr lang="tr-T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9FABD63-2B32-4DDF-9B72-34D40C41C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7"/>
          <a:stretch/>
        </p:blipFill>
        <p:spPr bwMode="auto">
          <a:xfrm>
            <a:off x="5433225" y="4109737"/>
            <a:ext cx="1420433" cy="17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E2F2348-5399-43AE-81B5-0DDC3D4B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480169"/>
            <a:ext cx="2651100" cy="285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16913CB-447C-4310-A484-DF4DCBD6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15" y="3480169"/>
            <a:ext cx="2651100" cy="285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F3F61F32-41BF-4415-9737-08700ADB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459456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507A56FC-1D8F-4D41-AFEB-4984728243A5}"/>
              </a:ext>
            </a:extLst>
          </p:cNvPr>
          <p:cNvSpPr/>
          <p:nvPr/>
        </p:nvSpPr>
        <p:spPr>
          <a:xfrm>
            <a:off x="2013396" y="373487"/>
            <a:ext cx="9680621" cy="467503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srgbClr val="000000"/>
                </a:solidFill>
              </a:rPr>
              <a:t>T</a:t>
            </a:r>
            <a:r>
              <a:rPr lang="tr-TR" sz="2000" b="0" i="0" u="none" strike="noStrike" baseline="0" dirty="0" err="1">
                <a:solidFill>
                  <a:srgbClr val="000000"/>
                </a:solidFill>
              </a:rPr>
              <a:t>iroid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 nodülü değerlendirmesinde genellikle kullanılmaz.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H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ava yolu basısı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Ç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evreye </a:t>
            </a:r>
            <a:r>
              <a:rPr lang="tr-TR" sz="2000" b="0" i="0" u="none" strike="noStrike" baseline="0" dirty="0" err="1">
                <a:solidFill>
                  <a:srgbClr val="000000"/>
                </a:solidFill>
              </a:rPr>
              <a:t>invazyon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 derecesinin değerlendirilmesi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rgbClr val="000000"/>
                </a:solidFill>
              </a:rPr>
              <a:t>R</a:t>
            </a:r>
            <a:r>
              <a:rPr lang="tr-TR" sz="2000" b="0" i="0" u="none" strike="noStrike" baseline="0" dirty="0" err="1">
                <a:solidFill>
                  <a:srgbClr val="000000"/>
                </a:solidFill>
              </a:rPr>
              <a:t>etrosternal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 uzanım gösteren </a:t>
            </a:r>
            <a:r>
              <a:rPr lang="tr-TR" sz="2000" b="0" i="0" u="none" strike="noStrike" baseline="0" dirty="0" err="1">
                <a:solidFill>
                  <a:srgbClr val="000000"/>
                </a:solidFill>
              </a:rPr>
              <a:t>tiroid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dokularının tanısında </a:t>
            </a:r>
            <a:endParaRPr lang="tr-TR" sz="20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rgbClr val="000000"/>
                </a:solidFill>
              </a:rPr>
              <a:t>M</a:t>
            </a:r>
            <a:r>
              <a:rPr lang="tr-TR" sz="2000" b="0" i="0" u="none" strike="noStrike" baseline="0" dirty="0" err="1">
                <a:solidFill>
                  <a:srgbClr val="000000"/>
                </a:solidFill>
              </a:rPr>
              <a:t>etastatik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2000" b="0" i="0" u="none" strike="noStrike" baseline="0" dirty="0" err="1">
                <a:solidFill>
                  <a:srgbClr val="000000"/>
                </a:solidFill>
              </a:rPr>
              <a:t>tiroid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 kanser takibinde yardımcı olur</a:t>
            </a:r>
            <a:endParaRPr lang="tr-TR" sz="2000" dirty="0"/>
          </a:p>
          <a:p>
            <a:pPr algn="ctr"/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E962050-7538-417D-AB27-8B0CF26849F0}"/>
              </a:ext>
            </a:extLst>
          </p:cNvPr>
          <p:cNvSpPr txBox="1"/>
          <p:nvPr/>
        </p:nvSpPr>
        <p:spPr>
          <a:xfrm>
            <a:off x="2013396" y="5679583"/>
            <a:ext cx="231819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i="0" u="none" strike="noStrike" baseline="0" dirty="0">
                <a:solidFill>
                  <a:schemeClr val="accent1"/>
                </a:solidFill>
              </a:rPr>
              <a:t>MRG ve BT</a:t>
            </a:r>
          </a:p>
          <a:p>
            <a:endParaRPr lang="tr-TR" dirty="0"/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D1AA1135-22FD-4A9C-93CD-B0E66983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684048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42D41A-1542-450E-AEAB-0C555255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Takip ;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310062-926A-4E0E-83E0-FA6E75C9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Maligniteden</a:t>
            </a:r>
            <a:r>
              <a:rPr lang="tr-TR" dirty="0"/>
              <a:t> USG ile şüphelenilir ve tanı TİİAB ile doğrulanır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Atlanmış </a:t>
            </a:r>
            <a:r>
              <a:rPr lang="tr-TR" dirty="0" err="1"/>
              <a:t>malignitelerin</a:t>
            </a:r>
            <a:r>
              <a:rPr lang="tr-TR" dirty="0"/>
              <a:t> yakalanmasında “</a:t>
            </a:r>
            <a:r>
              <a:rPr lang="tr-TR" dirty="0" err="1">
                <a:solidFill>
                  <a:schemeClr val="accent2"/>
                </a:solidFill>
              </a:rPr>
              <a:t>sonografik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dirty="0" err="1">
                <a:solidFill>
                  <a:schemeClr val="accent2"/>
                </a:solidFill>
              </a:rPr>
              <a:t>patern</a:t>
            </a:r>
            <a:r>
              <a:rPr lang="tr-TR" dirty="0"/>
              <a:t>”, “nodül boyut artışından” daha önemli</a:t>
            </a:r>
          </a:p>
          <a:p>
            <a:pPr marL="285750" indent="-285750"/>
            <a:endParaRPr lang="tr-TR" dirty="0"/>
          </a:p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63E2D1E-892E-456C-8267-320139433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0" t="53075" b="7698"/>
          <a:stretch/>
        </p:blipFill>
        <p:spPr>
          <a:xfrm>
            <a:off x="1234112" y="3429000"/>
            <a:ext cx="9352322" cy="2069634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EEB572FD-0BC5-4ADD-A6AD-6D3C707EAC60}"/>
              </a:ext>
            </a:extLst>
          </p:cNvPr>
          <p:cNvCxnSpPr>
            <a:cxnSpLocks/>
          </p:cNvCxnSpPr>
          <p:nvPr/>
        </p:nvCxnSpPr>
        <p:spPr>
          <a:xfrm flipH="1">
            <a:off x="8216721" y="5074276"/>
            <a:ext cx="695460" cy="785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062A0575-5A1B-4E5C-AC3F-7DA010185FD2}"/>
              </a:ext>
            </a:extLst>
          </p:cNvPr>
          <p:cNvSpPr txBox="1"/>
          <p:nvPr/>
        </p:nvSpPr>
        <p:spPr>
          <a:xfrm>
            <a:off x="4481848" y="5988676"/>
            <a:ext cx="46356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tr-TR" sz="1800" dirty="0"/>
              <a:t>En az iki boyutta ve en az 2 mm olmak üzere , </a:t>
            </a:r>
          </a:p>
          <a:p>
            <a:pPr marL="285750" indent="-285750"/>
            <a:r>
              <a:rPr lang="tr-TR" sz="1800" dirty="0"/>
              <a:t>    büyüme  ve volümde %50’den fazla artış </a:t>
            </a:r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76ABF237-FC57-427C-BC3A-41B16DD5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975762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B8B7E8-9506-4F4D-9256-32467610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Tedavi 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122E53-419E-4B4F-8228-4CE45307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i="0" u="none" strike="noStrike" baseline="0" dirty="0" err="1"/>
              <a:t>Levotiroksin</a:t>
            </a:r>
            <a:r>
              <a:rPr lang="tr-TR" i="0" u="none" strike="noStrike" baseline="0" dirty="0"/>
              <a:t> (LT4) </a:t>
            </a:r>
            <a:r>
              <a:rPr lang="tr-TR" i="0" u="none" strike="noStrike" baseline="0" dirty="0" err="1"/>
              <a:t>Supresyon</a:t>
            </a:r>
            <a:r>
              <a:rPr lang="tr-TR" i="0" u="none" strike="noStrike" baseline="0" dirty="0"/>
              <a:t> Tedavisi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dirty="0"/>
              <a:t>Cerrahi 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i="0" u="none" strike="noStrike" baseline="0" dirty="0"/>
              <a:t>Girişimsel tedaviler</a:t>
            </a:r>
          </a:p>
          <a:p>
            <a:pPr lvl="1"/>
            <a:r>
              <a:rPr lang="tr-TR" sz="2800" dirty="0" err="1"/>
              <a:t>Perkütan</a:t>
            </a:r>
            <a:r>
              <a:rPr lang="tr-TR" sz="2800" dirty="0"/>
              <a:t> etanol enjeksiyonu ( PEE )</a:t>
            </a:r>
          </a:p>
          <a:p>
            <a:pPr lvl="1"/>
            <a:r>
              <a:rPr lang="tr-TR" sz="2800" i="0" u="none" strike="noStrike" baseline="0" dirty="0"/>
              <a:t>Lazer </a:t>
            </a:r>
            <a:r>
              <a:rPr lang="tr-TR" sz="2800" i="0" u="none" strike="noStrike" baseline="0" dirty="0" err="1"/>
              <a:t>ablasyon</a:t>
            </a:r>
            <a:r>
              <a:rPr lang="tr-TR" sz="2800" i="0" u="none" strike="noStrike" baseline="0" dirty="0"/>
              <a:t>, </a:t>
            </a:r>
            <a:r>
              <a:rPr lang="tr-TR" sz="2800" i="0" u="none" strike="noStrike" baseline="0" dirty="0" err="1"/>
              <a:t>radyofrekans</a:t>
            </a:r>
            <a:r>
              <a:rPr lang="tr-TR" sz="2800" i="0" u="none" strike="noStrike" baseline="0" dirty="0"/>
              <a:t> </a:t>
            </a:r>
            <a:r>
              <a:rPr lang="tr-TR" sz="2800" i="0" u="none" strike="noStrike" baseline="0" dirty="0" err="1"/>
              <a:t>ablasyon</a:t>
            </a:r>
            <a:r>
              <a:rPr lang="tr-TR" sz="2800" i="0" u="none" strike="noStrike" baseline="0" dirty="0"/>
              <a:t>, HIFU</a:t>
            </a:r>
          </a:p>
          <a:p>
            <a:pPr lvl="1"/>
            <a:r>
              <a:rPr lang="tr-TR" sz="2800" dirty="0"/>
              <a:t>RAI tedavisi</a:t>
            </a:r>
          </a:p>
          <a:p>
            <a:pPr algn="l"/>
            <a:endParaRPr lang="tr-TR" sz="1800" b="0" i="0" u="none" strike="noStrike" baseline="0" dirty="0">
              <a:solidFill>
                <a:srgbClr val="29CA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BA83A2-4B3C-49B5-A082-684D6ACF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8191381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024823-FC78-4D80-9314-A5D51A9A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1"/>
                </a:solidFill>
              </a:rPr>
              <a:t>Tedavi - </a:t>
            </a:r>
            <a:r>
              <a:rPr lang="tr-TR" sz="4000" b="1" i="0" u="none" strike="noStrike" baseline="0" dirty="0">
                <a:solidFill>
                  <a:schemeClr val="accent1"/>
                </a:solidFill>
              </a:rPr>
              <a:t>LT4 </a:t>
            </a:r>
            <a:r>
              <a:rPr lang="tr-TR" sz="4000" b="1" i="0" u="none" strike="noStrike" baseline="0" dirty="0" err="1">
                <a:solidFill>
                  <a:schemeClr val="accent1"/>
                </a:solidFill>
              </a:rPr>
              <a:t>Supresyon</a:t>
            </a:r>
            <a:r>
              <a:rPr lang="tr-TR" sz="4000" b="1" i="0" u="none" strike="noStrike" baseline="0" dirty="0">
                <a:solidFill>
                  <a:schemeClr val="accent1"/>
                </a:solidFill>
              </a:rPr>
              <a:t> Tedavisi</a:t>
            </a:r>
            <a:endParaRPr lang="tr-TR" sz="40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3398C-75C8-41CC-91C2-FD9B6D980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ü"/>
            </a:pPr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Günümüzde önerilmemekte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Ancak; </a:t>
            </a:r>
          </a:p>
          <a:p>
            <a:pPr lvl="1"/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Genç</a:t>
            </a:r>
          </a:p>
          <a:p>
            <a:pPr lvl="1"/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İyot eksikliği bölgesinde yaşayan</a:t>
            </a:r>
            <a:endParaRPr lang="tr-T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Küçük-orta boy </a:t>
            </a:r>
            <a:r>
              <a:rPr lang="tr-T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diffüz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nodüler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guatrı olan </a:t>
            </a:r>
            <a:r>
              <a:rPr lang="tr-TR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ötiroid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bir hastada </a:t>
            </a:r>
          </a:p>
          <a:p>
            <a:pPr marL="0" indent="0" algn="l">
              <a:buNone/>
            </a:pPr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LT4 ile TSH </a:t>
            </a:r>
            <a:r>
              <a:rPr lang="tr-T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supresyon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tedavisi etkili ise birkaç yıl denenebilir.</a:t>
            </a:r>
            <a:endParaRPr lang="tr-TR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2AD1A86-19BB-4730-B8B2-11839571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302170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C5267C-924E-4D98-95D9-CCF087C5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chemeClr val="accent1"/>
                </a:solidFill>
              </a:rPr>
              <a:t>Tedavi - Cerrahi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8A61E87-67CE-4AFF-BE30-3256764B5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40" y="2438400"/>
            <a:ext cx="9983720" cy="2495930"/>
          </a:xfr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9A27BA-B024-4194-8626-C13F315C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24004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8E689C1-F5C3-43B8-BDBE-C3D9A8CF088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5457" t="14038" r="25572" b="5846"/>
          <a:stretch/>
        </p:blipFill>
        <p:spPr bwMode="auto">
          <a:xfrm>
            <a:off x="2533337" y="0"/>
            <a:ext cx="740514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id="{DB91EF87-FFA0-4DA4-BA0D-C02A9189700C}"/>
              </a:ext>
            </a:extLst>
          </p:cNvPr>
          <p:cNvSpPr/>
          <p:nvPr/>
        </p:nvSpPr>
        <p:spPr>
          <a:xfrm>
            <a:off x="2068642" y="1057886"/>
            <a:ext cx="59960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631437B-E08D-42AB-A473-FCE6D43F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42" y="2298097"/>
            <a:ext cx="621846" cy="17070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925C016-0479-4BBC-AE9F-D8D623BEC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067" y="6206770"/>
            <a:ext cx="621846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8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0218BE-A48F-4929-AE6A-042F0D61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chemeClr val="accent1"/>
                </a:solidFill>
              </a:rPr>
              <a:t>Tedavi – Girişimsel Tedaviler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0FACA-0AAB-4A59-A32F-B32A325C4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tr-TR" dirty="0" err="1">
                <a:solidFill>
                  <a:schemeClr val="accent2"/>
                </a:solidFill>
              </a:rPr>
              <a:t>Perkütan</a:t>
            </a:r>
            <a:r>
              <a:rPr lang="tr-TR" dirty="0">
                <a:solidFill>
                  <a:schemeClr val="accent2"/>
                </a:solidFill>
              </a:rPr>
              <a:t> Etanol Enjeksiyonu</a:t>
            </a:r>
          </a:p>
          <a:p>
            <a:pPr marL="514350" indent="-514350">
              <a:buAutoNum type="arabicPeriod"/>
            </a:pPr>
            <a:endParaRPr lang="tr-TR" dirty="0">
              <a:solidFill>
                <a:schemeClr val="accent2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600" dirty="0"/>
              <a:t>N</a:t>
            </a:r>
            <a:r>
              <a:rPr lang="tr-TR" sz="2600" b="0" i="0" u="none" strike="noStrike" baseline="0" dirty="0"/>
              <a:t>odüllerde </a:t>
            </a:r>
            <a:r>
              <a:rPr lang="tr-TR" sz="2600" b="0" i="0" u="none" strike="noStrike" baseline="0" dirty="0" err="1"/>
              <a:t>koagülasyon</a:t>
            </a:r>
            <a:r>
              <a:rPr lang="tr-TR" sz="2600" b="0" i="0" u="none" strike="noStrike" baseline="0" dirty="0"/>
              <a:t> nekrozu ile küçülme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2600" b="0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600" b="0" i="0" u="none" strike="noStrike" baseline="0" dirty="0"/>
              <a:t>Özellikle tekrarlayan </a:t>
            </a:r>
            <a:r>
              <a:rPr lang="tr-TR" sz="2600" b="0" i="0" u="none" strike="noStrike" baseline="0" dirty="0" err="1"/>
              <a:t>kistik</a:t>
            </a:r>
            <a:r>
              <a:rPr lang="tr-TR" sz="2600" b="0" i="0" u="none" strike="noStrike" baseline="0" dirty="0"/>
              <a:t> nodüllerde başarılı</a:t>
            </a:r>
          </a:p>
          <a:p>
            <a:pPr marL="0" indent="0" algn="l">
              <a:buNone/>
            </a:pPr>
            <a:endParaRPr lang="tr-TR" sz="2600" b="0" i="0" u="none" strike="noStrike" baseline="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600" b="0" i="0" u="none" strike="noStrike" baseline="0" dirty="0"/>
              <a:t>Bu tedavi için aranan koşullar; </a:t>
            </a:r>
          </a:p>
          <a:p>
            <a:pPr lvl="1"/>
            <a:r>
              <a:rPr lang="tr-TR" sz="2200" b="0" i="0" u="none" strike="noStrike" baseline="0" dirty="0"/>
              <a:t>Nodülden en az iki yeterli </a:t>
            </a:r>
            <a:r>
              <a:rPr lang="tr-TR" sz="2200" b="0" i="0" u="none" strike="noStrike" baseline="0" dirty="0" err="1"/>
              <a:t>benign</a:t>
            </a:r>
            <a:r>
              <a:rPr lang="tr-TR" sz="2200" b="0" i="0" u="none" strike="noStrike" baseline="0" dirty="0"/>
              <a:t> biyopsi</a:t>
            </a:r>
          </a:p>
          <a:p>
            <a:pPr lvl="1"/>
            <a:r>
              <a:rPr lang="tr-TR" sz="2200" b="0" i="0" u="none" strike="noStrike" baseline="0" dirty="0"/>
              <a:t>Hasta</a:t>
            </a:r>
            <a:r>
              <a:rPr lang="tr-TR" sz="2200" dirty="0"/>
              <a:t> </a:t>
            </a:r>
            <a:r>
              <a:rPr lang="tr-TR" sz="2200" b="0" i="0" u="none" strike="noStrike" baseline="0" dirty="0"/>
              <a:t>uyumu</a:t>
            </a:r>
          </a:p>
          <a:p>
            <a:pPr lvl="1"/>
            <a:r>
              <a:rPr lang="tr-TR" sz="2200" dirty="0"/>
              <a:t>N</a:t>
            </a:r>
            <a:r>
              <a:rPr lang="tr-TR" sz="2200" b="0" i="0" u="none" strike="noStrike" baseline="0" dirty="0"/>
              <a:t>odülün alkolü tutacak yapıda olması</a:t>
            </a:r>
          </a:p>
          <a:p>
            <a:pPr lvl="1"/>
            <a:r>
              <a:rPr lang="tr-TR" sz="2200" b="0" i="0" u="none" strike="noStrike" baseline="0" dirty="0" err="1"/>
              <a:t>Posteriorda</a:t>
            </a:r>
            <a:r>
              <a:rPr lang="tr-TR" sz="2200" b="0" i="0" u="none" strike="noStrike" baseline="0" dirty="0"/>
              <a:t> sızıntıyı engelleyecek yeterli </a:t>
            </a:r>
            <a:r>
              <a:rPr lang="tr-TR" sz="2200" b="0" i="0" u="none" strike="noStrike" baseline="0" dirty="0" err="1"/>
              <a:t>tiroid</a:t>
            </a:r>
            <a:r>
              <a:rPr lang="tr-TR" sz="2200" dirty="0"/>
              <a:t> </a:t>
            </a:r>
            <a:r>
              <a:rPr lang="tr-TR" sz="2200" b="0" i="0" u="none" strike="noStrike" baseline="0" dirty="0"/>
              <a:t>dokusu bulunması</a:t>
            </a:r>
            <a:endParaRPr lang="tr-TR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CB8634-1213-4A1F-92C8-D3964A2A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3268841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9F6543-AD94-4BD4-A5D7-A2147C05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122"/>
            <a:ext cx="10515600" cy="543484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600" i="0" u="none" strike="noStrike" baseline="0" dirty="0">
                <a:solidFill>
                  <a:schemeClr val="accent2"/>
                </a:solidFill>
              </a:rPr>
              <a:t>2.Lazer </a:t>
            </a:r>
            <a:r>
              <a:rPr lang="tr-TR" sz="2600" i="0" u="none" strike="noStrike" baseline="0" dirty="0" err="1">
                <a:solidFill>
                  <a:schemeClr val="accent2"/>
                </a:solidFill>
              </a:rPr>
              <a:t>ablasyon</a:t>
            </a:r>
            <a:r>
              <a:rPr lang="tr-TR" sz="2600" i="0" u="none" strike="noStrike" baseline="0" dirty="0">
                <a:solidFill>
                  <a:schemeClr val="accent2"/>
                </a:solidFill>
              </a:rPr>
              <a:t>, </a:t>
            </a:r>
            <a:r>
              <a:rPr lang="tr-TR" sz="2600" i="0" u="none" strike="noStrike" baseline="0" dirty="0" err="1">
                <a:solidFill>
                  <a:schemeClr val="accent2"/>
                </a:solidFill>
              </a:rPr>
              <a:t>radyofrekans</a:t>
            </a:r>
            <a:r>
              <a:rPr lang="tr-TR" sz="2600" i="0" u="none" strike="noStrike" baseline="0" dirty="0">
                <a:solidFill>
                  <a:schemeClr val="accent2"/>
                </a:solidFill>
              </a:rPr>
              <a:t> </a:t>
            </a:r>
            <a:r>
              <a:rPr lang="tr-TR" sz="2600" i="0" u="none" strike="noStrike" baseline="0" dirty="0" err="1">
                <a:solidFill>
                  <a:schemeClr val="accent2"/>
                </a:solidFill>
              </a:rPr>
              <a:t>ablasyon</a:t>
            </a:r>
            <a:r>
              <a:rPr lang="tr-TR" sz="2600" i="0" u="none" strike="noStrike" baseline="0" dirty="0">
                <a:solidFill>
                  <a:schemeClr val="accent2"/>
                </a:solidFill>
              </a:rPr>
              <a:t>, HIFU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Enerji nodül içerisinde ısıya dönüşerek kapsülle sınırlanmak üzere bir nekroz oluşur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Kitle küçültmek amacıyla kullanılabilir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tr-T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tr-T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tr-TR" sz="2600" dirty="0">
                <a:solidFill>
                  <a:schemeClr val="accent2"/>
                </a:solidFill>
              </a:rPr>
              <a:t>3. </a:t>
            </a:r>
            <a:r>
              <a:rPr lang="tr-TR" sz="2600" i="0" u="none" strike="noStrike" baseline="0" dirty="0">
                <a:solidFill>
                  <a:schemeClr val="accent2"/>
                </a:solidFill>
              </a:rPr>
              <a:t>RAI tedavisi: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sz="2600" b="0" i="0" u="none" strike="noStrike" baseline="0" dirty="0">
                <a:solidFill>
                  <a:srgbClr val="000000"/>
                </a:solidFill>
              </a:rPr>
              <a:t>Tek sıcak nodülü olan hastalarda seçilebilecek tedavi yöntemi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 err="1"/>
              <a:t>Multinodüler</a:t>
            </a:r>
            <a:r>
              <a:rPr lang="tr-TR" sz="2600" dirty="0"/>
              <a:t> vakalarda da hasta özellikle </a:t>
            </a:r>
            <a:r>
              <a:rPr lang="tr-TR" sz="2600" dirty="0" err="1"/>
              <a:t>toksik</a:t>
            </a:r>
            <a:r>
              <a:rPr lang="tr-TR" sz="2600" dirty="0"/>
              <a:t> ise ;</a:t>
            </a:r>
          </a:p>
          <a:p>
            <a:pPr lvl="1"/>
            <a:r>
              <a:rPr lang="tr-TR" dirty="0"/>
              <a:t>RAİ ile başarıyla tedavi edilebilmekte</a:t>
            </a:r>
          </a:p>
          <a:p>
            <a:pPr lvl="1"/>
            <a:r>
              <a:rPr lang="tr-TR" dirty="0"/>
              <a:t>Anlamlı volüm küçülmeleri ile bası bulguları da kısmen giderilebilmekte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tr-T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tr-T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tr-T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F642773-0C72-4CF0-9A10-1E054038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300486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22885EC-E726-458F-8F7D-D57A1CE06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271" y="114996"/>
            <a:ext cx="8362120" cy="6718685"/>
          </a:xfr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E28DE77-2FBD-4F28-9D24-9B7CC753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9083818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3167A8-CBAB-4D8C-A23D-33D48965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SEVK ENDİKASYONLARI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98AB0F-C594-4E7B-9533-A6C658AB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Hipotiroidi</a:t>
            </a:r>
            <a:r>
              <a:rPr lang="tr-TR" dirty="0"/>
              <a:t> şüphesi olan bebekler ve çocuklar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Tedavi dozunun ayarlanamadığı olgular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Gebelik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Gebelik planlayanlar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Kalp hastalığı olanlar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bezinde nodül bulunması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Hipofizer</a:t>
            </a:r>
            <a:r>
              <a:rPr lang="tr-TR" dirty="0"/>
              <a:t> hastalık veya adrenal yetmezlik gibi endokrinolojik hastalıkların olması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testlerinde uyumsuzluk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İlaçlarla oluşan </a:t>
            </a:r>
            <a:r>
              <a:rPr lang="tr-TR" dirty="0" err="1"/>
              <a:t>hipotiroidiler</a:t>
            </a:r>
            <a:endParaRPr lang="tr-TR" dirty="0"/>
          </a:p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82F530-0D1A-4D43-A1F2-CB8C8236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25066406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DD5249A3-ACA0-40B3-9BAE-FD89AEB7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KAYNAKLAR ;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CD9C8B0-DEA1-4BEB-829E-04B9997D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464"/>
            <a:ext cx="10515600" cy="4810885"/>
          </a:xfrm>
        </p:spPr>
        <p:txBody>
          <a:bodyPr>
            <a:normAutofit/>
          </a:bodyPr>
          <a:lstStyle/>
          <a:p>
            <a:r>
              <a:rPr lang="tr-TR" dirty="0"/>
              <a:t>Türkiye Endokrinoloji ve Metabolizma Derneği-</a:t>
            </a:r>
            <a:r>
              <a:rPr lang="tr-TR" dirty="0" err="1"/>
              <a:t>Tiroid</a:t>
            </a:r>
            <a:r>
              <a:rPr lang="tr-TR" dirty="0"/>
              <a:t> Hastalıkları Tanı ve Tedavi Kılavuzu – 2020</a:t>
            </a:r>
          </a:p>
          <a:p>
            <a:pPr algn="l"/>
            <a:r>
              <a:rPr lang="tr-TR" i="0" u="none" strike="noStrike" baseline="0" dirty="0"/>
              <a:t>Birinci basamakta </a:t>
            </a:r>
            <a:r>
              <a:rPr lang="tr-TR" i="0" u="none" strike="noStrike" baseline="0" dirty="0" err="1"/>
              <a:t>tiroid</a:t>
            </a:r>
            <a:r>
              <a:rPr lang="tr-TR" i="0" u="none" strike="noStrike" baseline="0" dirty="0"/>
              <a:t> </a:t>
            </a:r>
            <a:r>
              <a:rPr lang="tr-TR" i="0" u="none" strike="noStrike" baseline="0" dirty="0" err="1"/>
              <a:t>disfonksiyonuna</a:t>
            </a:r>
            <a:r>
              <a:rPr lang="tr-TR" i="0" u="none" strike="noStrike" baseline="0" dirty="0"/>
              <a:t> yaklaşım ve tarama  </a:t>
            </a:r>
          </a:p>
          <a:p>
            <a:pPr marL="0" indent="0" algn="l">
              <a:buNone/>
            </a:pPr>
            <a:r>
              <a:rPr lang="tr-TR" dirty="0"/>
              <a:t>     </a:t>
            </a:r>
            <a:r>
              <a:rPr lang="tr-TR" i="0" u="none" strike="noStrike" baseline="0" dirty="0"/>
              <a:t>( </a:t>
            </a:r>
            <a:r>
              <a:rPr lang="tr-TR" i="0" u="none" strike="noStrike" baseline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https://doi.org/10.38053/agtd.542706</a:t>
            </a:r>
            <a:r>
              <a:rPr lang="tr-TR" i="0" u="none" strike="noStrike" baseline="0" dirty="0"/>
              <a:t> )</a:t>
            </a:r>
          </a:p>
          <a:p>
            <a:r>
              <a:rPr lang="tr-TR" i="0" u="none" strike="noStrike" baseline="0" dirty="0"/>
              <a:t>Aile Hekimliği Sık Görülen Hastalıklar </a:t>
            </a:r>
            <a:r>
              <a:rPr lang="tr-TR" dirty="0" err="1"/>
              <a:t>R</a:t>
            </a:r>
            <a:r>
              <a:rPr lang="tr-TR" i="0" u="none" strike="noStrike" baseline="0" dirty="0" err="1"/>
              <a:t>eçeteleme</a:t>
            </a:r>
            <a:r>
              <a:rPr lang="tr-TR" i="0" u="none" strike="noStrike" baseline="0" dirty="0"/>
              <a:t> Rehberi,2020</a:t>
            </a:r>
          </a:p>
          <a:p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Thyroxine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replacement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subfertile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euthyroid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autoimmune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thyroid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disease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subclinical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hypothyroidism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Akhtar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MA - 2019 | 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Cochrane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Library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( </a:t>
            </a:r>
            <a:r>
              <a:rPr lang="tr-TR" b="1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https://doi.org/10.1002/14651858.CD011009.pub2</a:t>
            </a:r>
            <a:r>
              <a:rPr lang="tr-TR" b="1" i="0" u="none" strike="noStrike" dirty="0">
                <a:effectLst/>
              </a:rPr>
              <a:t> )</a:t>
            </a:r>
            <a:endParaRPr lang="tr-TR" dirty="0"/>
          </a:p>
          <a:p>
            <a:endParaRPr lang="tr-TR" i="0" u="none" strike="noStrike" baseline="0" dirty="0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8583E6E3-5C27-4987-8CFB-1431D1FA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19339188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3282" r="11337" b="5071"/>
          <a:stretch/>
        </p:blipFill>
        <p:spPr bwMode="auto">
          <a:xfrm>
            <a:off x="2375453" y="928315"/>
            <a:ext cx="6896100" cy="53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9642EC7-5FCB-4A23-BEAD-943D4AC510C8}"/>
              </a:ext>
            </a:extLst>
          </p:cNvPr>
          <p:cNvSpPr txBox="1"/>
          <p:nvPr/>
        </p:nvSpPr>
        <p:spPr>
          <a:xfrm>
            <a:off x="2266123" y="3905980"/>
            <a:ext cx="65333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Chiller" panose="04020404031007020602" pitchFamily="82" charset="0"/>
              </a:rPr>
              <a:t>   DİNLEDİĞİNİZ İÇİN TEŞEKKÜR EDERİM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3B8D0B-5A81-40BA-911F-D77288FD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9286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DBFB56-FCB6-4292-9342-4F051383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ÖTİROİD HASTA SENDROMU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A2D68EB-FEFF-49BE-B303-0B490D5C3C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26688" y="1574778"/>
            <a:ext cx="3381719" cy="459983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71A299-5827-4441-9355-D1ACABF36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98" y="1690688"/>
            <a:ext cx="5835202" cy="459983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hastalığı olmaksızın oluşan </a:t>
            </a:r>
            <a:r>
              <a:rPr lang="tr-T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 değişiklikleri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iroid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dışı hastalık sendromu veya düşük T3 sendromu olarak da bilinir</a:t>
            </a:r>
            <a:endParaRPr lang="tr-T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 fonksiyonlarının medikal desteğe bağımlı hâle geldiği durumlarda daha sık karşılaşılmakta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 </a:t>
            </a:r>
            <a:r>
              <a:rPr lang="tr-T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replasmanı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önerilmemekte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Altta yatan hastal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ığı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zelmesinden sonra TFT yenilenmeli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DE3C6F-0302-4C1E-AB80-8F03746D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414303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3EF607-1563-43F3-9397-4BC5EADD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C21F5BD-247D-43EF-BBDF-69609E7B137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391" t="37809" r="6243" b="24189"/>
          <a:stretch/>
        </p:blipFill>
        <p:spPr bwMode="auto">
          <a:xfrm>
            <a:off x="838200" y="1690688"/>
            <a:ext cx="10515600" cy="3617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6AC0A18-F1DD-4531-93F5-9DE47BDA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49302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2744</Words>
  <Application>Microsoft Office PowerPoint</Application>
  <PresentationFormat>Geniş ekran</PresentationFormat>
  <Paragraphs>582</Paragraphs>
  <Slides>75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4" baseType="lpstr">
      <vt:lpstr>Arial</vt:lpstr>
      <vt:lpstr>Calibri</vt:lpstr>
      <vt:lpstr>Calibri Light</vt:lpstr>
      <vt:lpstr>Calibri-Bold</vt:lpstr>
      <vt:lpstr>Chiller</vt:lpstr>
      <vt:lpstr>Courier New</vt:lpstr>
      <vt:lpstr>TimesNewRomanPSMT</vt:lpstr>
      <vt:lpstr>Wingdings</vt:lpstr>
      <vt:lpstr>Office Teması</vt:lpstr>
      <vt:lpstr>TİROİD HASTALIKLARINA YAKLAŞIM</vt:lpstr>
      <vt:lpstr>                            SUNUM PLANI</vt:lpstr>
      <vt:lpstr>Tiroid Fonksiyon Bozukluklarına Genel Yaklaşım;</vt:lpstr>
      <vt:lpstr>PowerPoint Sunusu</vt:lpstr>
      <vt:lpstr>TSH Üst Sınırları; </vt:lpstr>
      <vt:lpstr>             Sık Karşılaşılan Tiroid FonksiyonTesti Uyumsuzlukları</vt:lpstr>
      <vt:lpstr>PowerPoint Sunusu</vt:lpstr>
      <vt:lpstr>ÖTİROİD HASTA SENDROMU</vt:lpstr>
      <vt:lpstr>PowerPoint Sunusu</vt:lpstr>
      <vt:lpstr>Tiroid Otoantikorları;</vt:lpstr>
      <vt:lpstr>PowerPoint Sunusu</vt:lpstr>
      <vt:lpstr>PowerPoint Sunusu</vt:lpstr>
      <vt:lpstr>PowerPoint Sunusu</vt:lpstr>
      <vt:lpstr>PowerPoint Sunusu</vt:lpstr>
      <vt:lpstr>PowerPoint Sunusu</vt:lpstr>
      <vt:lpstr>SUBKLİNİK HİPOTİROİDİ </vt:lpstr>
      <vt:lpstr>Tedavi ;</vt:lpstr>
      <vt:lpstr>PowerPoint Sunusu</vt:lpstr>
      <vt:lpstr>PowerPoint Sunusu</vt:lpstr>
      <vt:lpstr>HİPOTİROİDİ </vt:lpstr>
      <vt:lpstr>PowerPoint Sunusu</vt:lpstr>
      <vt:lpstr>       Hangi Hastalarda Hipotiroidi Düşünelim ?</vt:lpstr>
      <vt:lpstr>PowerPoint Sunusu</vt:lpstr>
      <vt:lpstr>PowerPoint Sunusu</vt:lpstr>
      <vt:lpstr>Tanı;</vt:lpstr>
      <vt:lpstr>Tedavi;</vt:lpstr>
      <vt:lpstr>PowerPoint Sunusu</vt:lpstr>
      <vt:lpstr>PowerPoint Sunusu</vt:lpstr>
      <vt:lpstr>PowerPoint Sunusu</vt:lpstr>
      <vt:lpstr>PowerPoint Sunusu</vt:lpstr>
      <vt:lpstr>OLGU  ;</vt:lpstr>
      <vt:lpstr>PowerPoint Sunusu</vt:lpstr>
      <vt:lpstr>PowerPoint Sunusu</vt:lpstr>
      <vt:lpstr>SUBKLİNİK HİPERTİROİDİ</vt:lpstr>
      <vt:lpstr>Tedavi;</vt:lpstr>
      <vt:lpstr>PowerPoint Sunusu</vt:lpstr>
      <vt:lpstr>         HİPERTİROİDİ VE TİROTOKSİKOZ</vt:lpstr>
      <vt:lpstr>PowerPoint Sunusu</vt:lpstr>
      <vt:lpstr>PowerPoint Sunusu</vt:lpstr>
      <vt:lpstr> Klinik Bulgular; </vt:lpstr>
      <vt:lpstr>Tanı;</vt:lpstr>
      <vt:lpstr>PowerPoint Sunusu</vt:lpstr>
      <vt:lpstr>Tedavi;</vt:lpstr>
      <vt:lpstr>1. Antitiroid Tedavi ;</vt:lpstr>
      <vt:lpstr>PowerPoint Sunusu</vt:lpstr>
      <vt:lpstr>PowerPoint Sunusu</vt:lpstr>
      <vt:lpstr>PowerPoint Sunusu</vt:lpstr>
      <vt:lpstr>PowerPoint Sunusu</vt:lpstr>
      <vt:lpstr>    TİROİD NODÜLLERİ</vt:lpstr>
      <vt:lpstr>PowerPoint Sunusu</vt:lpstr>
      <vt:lpstr>Tiroid Nodülünde Tanı;</vt:lpstr>
      <vt:lpstr>TANI- Anamnez;</vt:lpstr>
      <vt:lpstr>PowerPoint Sunusu</vt:lpstr>
      <vt:lpstr>TANI - Fizik Muayene;</vt:lpstr>
      <vt:lpstr>PowerPoint Sunusu</vt:lpstr>
      <vt:lpstr>TANI- Laboratuvar;</vt:lpstr>
      <vt:lpstr>PowerPoint Sunusu</vt:lpstr>
      <vt:lpstr>TANI- USG;</vt:lpstr>
      <vt:lpstr>PowerPoint Sunusu</vt:lpstr>
      <vt:lpstr>TANI - TİİAB;</vt:lpstr>
      <vt:lpstr>PowerPoint Sunusu</vt:lpstr>
      <vt:lpstr>PowerPoint Sunusu</vt:lpstr>
      <vt:lpstr>TANI – Tiroid Sintigrafisi ve RAIU Testi </vt:lpstr>
      <vt:lpstr>PowerPoint Sunusu</vt:lpstr>
      <vt:lpstr>PowerPoint Sunusu</vt:lpstr>
      <vt:lpstr>Takip ; </vt:lpstr>
      <vt:lpstr>Tedavi ;</vt:lpstr>
      <vt:lpstr>Tedavi - LT4 Supresyon Tedavisi</vt:lpstr>
      <vt:lpstr>Tedavi - Cerrahi</vt:lpstr>
      <vt:lpstr>Tedavi – Girişimsel Tedaviler</vt:lpstr>
      <vt:lpstr>PowerPoint Sunusu</vt:lpstr>
      <vt:lpstr>PowerPoint Sunusu</vt:lpstr>
      <vt:lpstr>SEVK ENDİKASYONLARI </vt:lpstr>
      <vt:lpstr>KAYNAKLAR ;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TİROİD HASTALIKLARINA YAKLAŞIM</dc:title>
  <dc:creator>ULUDAĞ</dc:creator>
  <cp:lastModifiedBy>ULUDAĞ</cp:lastModifiedBy>
  <cp:revision>130</cp:revision>
  <dcterms:created xsi:type="dcterms:W3CDTF">2020-11-30T17:50:13Z</dcterms:created>
  <dcterms:modified xsi:type="dcterms:W3CDTF">2021-01-18T21:51:19Z</dcterms:modified>
</cp:coreProperties>
</file>