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9" r:id="rId10"/>
    <p:sldId id="265" r:id="rId11"/>
    <p:sldId id="268" r:id="rId12"/>
    <p:sldId id="264" r:id="rId13"/>
    <p:sldId id="266" r:id="rId14"/>
    <p:sldId id="275" r:id="rId15"/>
    <p:sldId id="276" r:id="rId16"/>
    <p:sldId id="277" r:id="rId17"/>
    <p:sldId id="278" r:id="rId18"/>
    <p:sldId id="279" r:id="rId19"/>
    <p:sldId id="280" r:id="rId20"/>
    <p:sldId id="274" r:id="rId21"/>
    <p:sldId id="267" r:id="rId22"/>
    <p:sldId id="270" r:id="rId23"/>
    <p:sldId id="272" r:id="rId24"/>
    <p:sldId id="271" r:id="rId25"/>
    <p:sldId id="303" r:id="rId26"/>
    <p:sldId id="304" r:id="rId27"/>
    <p:sldId id="282" r:id="rId28"/>
    <p:sldId id="305" r:id="rId29"/>
    <p:sldId id="295" r:id="rId30"/>
    <p:sldId id="296" r:id="rId31"/>
    <p:sldId id="283" r:id="rId32"/>
    <p:sldId id="284" r:id="rId33"/>
    <p:sldId id="285" r:id="rId34"/>
    <p:sldId id="309" r:id="rId35"/>
    <p:sldId id="308" r:id="rId36"/>
    <p:sldId id="287" r:id="rId37"/>
    <p:sldId id="286" r:id="rId38"/>
    <p:sldId id="288" r:id="rId39"/>
    <p:sldId id="310" r:id="rId40"/>
    <p:sldId id="289" r:id="rId41"/>
    <p:sldId id="292" r:id="rId42"/>
    <p:sldId id="293" r:id="rId43"/>
    <p:sldId id="311" r:id="rId44"/>
    <p:sldId id="290" r:id="rId45"/>
    <p:sldId id="306" r:id="rId46"/>
    <p:sldId id="312" r:id="rId47"/>
    <p:sldId id="307" r:id="rId48"/>
    <p:sldId id="291" r:id="rId49"/>
    <p:sldId id="294" r:id="rId50"/>
    <p:sldId id="297" r:id="rId51"/>
    <p:sldId id="299" r:id="rId52"/>
    <p:sldId id="281" r:id="rId53"/>
    <p:sldId id="302" r:id="rId54"/>
    <p:sldId id="298" r:id="rId55"/>
    <p:sldId id="301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5F475-F064-4E5A-BE6A-2006E22694AA}" type="datetimeFigureOut">
              <a:rPr lang="tr-TR" smtClean="0"/>
              <a:t>4.04.2023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0FFBF-029E-4824-B889-F4C835ABB8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309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Libalaks</a:t>
            </a:r>
            <a:r>
              <a:rPr lang="tr-TR" dirty="0" smtClean="0"/>
              <a:t>:  </a:t>
            </a:r>
            <a:r>
              <a:rPr lang="nb-NO" dirty="0" smtClean="0"/>
              <a:t>Sorbitol (%70) ve 3700 mg Gliserin</a:t>
            </a:r>
            <a:r>
              <a:rPr lang="tr-TR" dirty="0" smtClean="0"/>
              <a:t> , 3 yaş altı çocuklarda kullanımı önerilmez.</a:t>
            </a:r>
          </a:p>
          <a:p>
            <a:r>
              <a:rPr lang="tr-TR" dirty="0" err="1" smtClean="0"/>
              <a:t>Bt</a:t>
            </a:r>
            <a:r>
              <a:rPr lang="tr-TR" dirty="0" smtClean="0"/>
              <a:t> </a:t>
            </a:r>
            <a:r>
              <a:rPr lang="tr-TR" dirty="0" err="1" smtClean="0"/>
              <a:t>enema</a:t>
            </a:r>
            <a:r>
              <a:rPr lang="tr-TR" dirty="0" smtClean="0"/>
              <a:t>:</a:t>
            </a:r>
            <a:r>
              <a:rPr lang="es-ES" dirty="0" smtClean="0"/>
              <a:t>135 ml ve 210 ml’lik dozlar </a:t>
            </a:r>
            <a:r>
              <a:rPr lang="tr-TR" dirty="0" smtClean="0"/>
              <a:t>12 yaş altı çocuklara, 67,5 ml doz 3 yaş altı çocuklarda </a:t>
            </a:r>
            <a:r>
              <a:rPr lang="tr-TR" dirty="0" err="1" smtClean="0"/>
              <a:t>kontraendikedir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FFBF-029E-4824-B889-F4C835ABB8D8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891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69493" y="1091821"/>
            <a:ext cx="9022307" cy="2940843"/>
          </a:xfrm>
        </p:spPr>
        <p:txBody>
          <a:bodyPr>
            <a:normAutofit/>
          </a:bodyPr>
          <a:lstStyle/>
          <a:p>
            <a:r>
              <a:rPr lang="tr-TR" sz="6000" dirty="0" smtClean="0"/>
              <a:t>Birinci basamakta kabızlığa yaklaşım </a:t>
            </a:r>
            <a:endParaRPr lang="tr-TR" sz="6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10233" y="5336275"/>
            <a:ext cx="4054522" cy="1160060"/>
          </a:xfrm>
        </p:spPr>
        <p:txBody>
          <a:bodyPr>
            <a:noAutofit/>
          </a:bodyPr>
          <a:lstStyle/>
          <a:p>
            <a:r>
              <a:rPr lang="tr-TR" sz="1200" dirty="0" smtClean="0">
                <a:solidFill>
                  <a:srgbClr val="002060"/>
                </a:solidFill>
              </a:rPr>
              <a:t>ARAŞ.GÖR.DR.GİZEM BAL</a:t>
            </a:r>
          </a:p>
          <a:p>
            <a:r>
              <a:rPr lang="tr-TR" sz="1200" dirty="0" smtClean="0">
                <a:solidFill>
                  <a:srgbClr val="002060"/>
                </a:solidFill>
              </a:rPr>
              <a:t>KTÜ AİLE HEKİMLİĞİ A.D.</a:t>
            </a:r>
          </a:p>
          <a:p>
            <a:r>
              <a:rPr lang="tr-TR" sz="1200" dirty="0" smtClean="0">
                <a:solidFill>
                  <a:srgbClr val="002060"/>
                </a:solidFill>
              </a:rPr>
              <a:t>04.04.2023</a:t>
            </a:r>
            <a:endParaRPr lang="tr-TR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4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31136" y="582555"/>
            <a:ext cx="7729728" cy="1188720"/>
          </a:xfrm>
        </p:spPr>
        <p:txBody>
          <a:bodyPr/>
          <a:lstStyle/>
          <a:p>
            <a:r>
              <a:rPr lang="tr-TR" dirty="0" smtClean="0"/>
              <a:t>TANIM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27" t="8456" r="1209"/>
          <a:stretch/>
        </p:blipFill>
        <p:spPr>
          <a:xfrm>
            <a:off x="1705970" y="2702257"/>
            <a:ext cx="8843749" cy="3616655"/>
          </a:xfrm>
          <a:prstGeom prst="rect">
            <a:avLst/>
          </a:prstGeom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2231136" y="2160373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rgbClr val="002060"/>
                </a:solidFill>
              </a:rPr>
              <a:t>ROMA IV KRİTERLERİ</a:t>
            </a:r>
            <a:endParaRPr lang="tr-T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5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73632" y="487021"/>
            <a:ext cx="7729728" cy="1188720"/>
          </a:xfrm>
        </p:spPr>
        <p:txBody>
          <a:bodyPr/>
          <a:lstStyle/>
          <a:p>
            <a:r>
              <a:rPr lang="tr-TR" dirty="0" smtClean="0"/>
              <a:t>TANIM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5839" y="2105714"/>
            <a:ext cx="4825314" cy="457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TANIM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2231136" y="2665339"/>
            <a:ext cx="7729728" cy="3101983"/>
          </a:xfrm>
        </p:spPr>
        <p:txBody>
          <a:bodyPr>
            <a:normAutofit fontScale="92500" lnSpcReduction="10000"/>
          </a:bodyPr>
          <a:lstStyle/>
          <a:p>
            <a:r>
              <a:rPr lang="tr-TR" sz="2200" u="sng" dirty="0"/>
              <a:t>Kabızlık şiddet ve yaşam kalitesi </a:t>
            </a:r>
            <a:r>
              <a:rPr lang="tr-TR" sz="2200" u="sng" dirty="0" err="1"/>
              <a:t>skorlama</a:t>
            </a:r>
            <a:r>
              <a:rPr lang="tr-TR" sz="2200" u="sng" dirty="0"/>
              <a:t> sistemleri </a:t>
            </a:r>
            <a:endParaRPr lang="tr-TR" sz="2200" u="sng" dirty="0" smtClean="0"/>
          </a:p>
          <a:p>
            <a:pPr marL="228600" lvl="1" indent="0">
              <a:buNone/>
            </a:pPr>
            <a:r>
              <a:rPr lang="tr-TR" dirty="0" smtClean="0"/>
              <a:t>• </a:t>
            </a:r>
            <a:r>
              <a:rPr lang="tr-TR" dirty="0" err="1"/>
              <a:t>Chronic</a:t>
            </a:r>
            <a:r>
              <a:rPr lang="tr-TR" dirty="0"/>
              <a:t> </a:t>
            </a:r>
            <a:r>
              <a:rPr lang="tr-TR" dirty="0" err="1"/>
              <a:t>idiopathic</a:t>
            </a:r>
            <a:r>
              <a:rPr lang="tr-TR" dirty="0"/>
              <a:t> </a:t>
            </a:r>
            <a:r>
              <a:rPr lang="tr-TR" dirty="0" err="1"/>
              <a:t>constipation</a:t>
            </a:r>
            <a:r>
              <a:rPr lang="tr-TR" dirty="0"/>
              <a:t> </a:t>
            </a:r>
            <a:r>
              <a:rPr lang="tr-TR" dirty="0" err="1"/>
              <a:t>index</a:t>
            </a:r>
            <a:r>
              <a:rPr lang="tr-TR" dirty="0"/>
              <a:t> (CICI), </a:t>
            </a:r>
            <a:endParaRPr lang="tr-TR" dirty="0" smtClean="0"/>
          </a:p>
          <a:p>
            <a:pPr marL="228600" lvl="1" indent="0">
              <a:buNone/>
            </a:pPr>
            <a:r>
              <a:rPr lang="tr-TR" dirty="0" smtClean="0"/>
              <a:t>• </a:t>
            </a:r>
            <a:r>
              <a:rPr lang="tr-TR" dirty="0" err="1"/>
              <a:t>Patient</a:t>
            </a:r>
            <a:r>
              <a:rPr lang="tr-TR" dirty="0"/>
              <a:t> </a:t>
            </a:r>
            <a:r>
              <a:rPr lang="tr-TR" dirty="0" err="1"/>
              <a:t>Assessment</a:t>
            </a:r>
            <a:r>
              <a:rPr lang="tr-TR" dirty="0"/>
              <a:t> of </a:t>
            </a:r>
            <a:r>
              <a:rPr lang="tr-TR" dirty="0" err="1"/>
              <a:t>Constipation</a:t>
            </a:r>
            <a:r>
              <a:rPr lang="tr-TR" dirty="0"/>
              <a:t> </a:t>
            </a:r>
            <a:r>
              <a:rPr lang="tr-TR" dirty="0" err="1" smtClean="0"/>
              <a:t>Symptoms</a:t>
            </a:r>
            <a:endParaRPr lang="tr-TR" dirty="0" smtClean="0"/>
          </a:p>
          <a:p>
            <a:pPr marL="228600" lvl="1" indent="0">
              <a:buNone/>
            </a:pPr>
            <a:r>
              <a:rPr lang="tr-TR" dirty="0" smtClean="0"/>
              <a:t> </a:t>
            </a:r>
            <a:r>
              <a:rPr lang="tr-TR" dirty="0"/>
              <a:t>• Cleveland </a:t>
            </a:r>
            <a:r>
              <a:rPr lang="tr-TR" dirty="0" err="1"/>
              <a:t>Clinic</a:t>
            </a:r>
            <a:r>
              <a:rPr lang="tr-TR" dirty="0"/>
              <a:t> </a:t>
            </a:r>
            <a:r>
              <a:rPr lang="tr-TR" dirty="0" err="1"/>
              <a:t>Constipation</a:t>
            </a:r>
            <a:r>
              <a:rPr lang="tr-TR" dirty="0"/>
              <a:t> </a:t>
            </a:r>
            <a:r>
              <a:rPr lang="tr-TR" dirty="0" err="1"/>
              <a:t>Score</a:t>
            </a:r>
            <a:r>
              <a:rPr lang="tr-TR" dirty="0"/>
              <a:t> (</a:t>
            </a:r>
            <a:r>
              <a:rPr lang="tr-TR" dirty="0" err="1"/>
              <a:t>Wexner</a:t>
            </a:r>
            <a:r>
              <a:rPr lang="tr-TR" dirty="0"/>
              <a:t> CS) </a:t>
            </a:r>
            <a:endParaRPr lang="tr-TR" dirty="0" smtClean="0"/>
          </a:p>
          <a:p>
            <a:pPr marL="228600" lvl="1" indent="0">
              <a:buNone/>
            </a:pPr>
            <a:r>
              <a:rPr lang="tr-TR" dirty="0" smtClean="0"/>
              <a:t>• </a:t>
            </a:r>
            <a:r>
              <a:rPr lang="tr-TR" dirty="0" err="1"/>
              <a:t>Constipation</a:t>
            </a:r>
            <a:r>
              <a:rPr lang="tr-TR" dirty="0"/>
              <a:t> </a:t>
            </a:r>
            <a:r>
              <a:rPr lang="tr-TR" dirty="0" err="1"/>
              <a:t>Severity</a:t>
            </a:r>
            <a:r>
              <a:rPr lang="tr-TR" dirty="0"/>
              <a:t> </a:t>
            </a:r>
            <a:r>
              <a:rPr lang="tr-TR" dirty="0" err="1"/>
              <a:t>Instrument</a:t>
            </a:r>
            <a:r>
              <a:rPr lang="tr-TR" dirty="0"/>
              <a:t> (CSI) </a:t>
            </a:r>
            <a:endParaRPr lang="tr-TR" dirty="0" smtClean="0"/>
          </a:p>
          <a:p>
            <a:pPr marL="228600" lvl="1" indent="0">
              <a:buNone/>
            </a:pPr>
            <a:r>
              <a:rPr lang="tr-TR" dirty="0" smtClean="0"/>
              <a:t>• </a:t>
            </a:r>
            <a:r>
              <a:rPr lang="tr-TR" dirty="0" err="1"/>
              <a:t>Obstructed</a:t>
            </a:r>
            <a:r>
              <a:rPr lang="tr-TR" dirty="0"/>
              <a:t> </a:t>
            </a:r>
            <a:r>
              <a:rPr lang="tr-TR" dirty="0" err="1"/>
              <a:t>Defecation</a:t>
            </a:r>
            <a:r>
              <a:rPr lang="tr-TR" dirty="0"/>
              <a:t> </a:t>
            </a:r>
            <a:r>
              <a:rPr lang="tr-TR" dirty="0" err="1"/>
              <a:t>Syndrome</a:t>
            </a:r>
            <a:r>
              <a:rPr lang="tr-TR" dirty="0"/>
              <a:t> (ODS) </a:t>
            </a:r>
            <a:r>
              <a:rPr lang="tr-TR" dirty="0" err="1" smtClean="0"/>
              <a:t>Score</a:t>
            </a:r>
            <a:endParaRPr lang="tr-TR" dirty="0" smtClean="0"/>
          </a:p>
          <a:p>
            <a:pPr marL="228600" lvl="1" indent="0">
              <a:buNone/>
            </a:pPr>
            <a:r>
              <a:rPr lang="tr-TR" dirty="0" smtClean="0"/>
              <a:t> </a:t>
            </a:r>
            <a:r>
              <a:rPr lang="tr-TR" dirty="0"/>
              <a:t>•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Gastrointestinal</a:t>
            </a:r>
            <a:r>
              <a:rPr lang="tr-TR" dirty="0"/>
              <a:t> </a:t>
            </a:r>
            <a:r>
              <a:rPr lang="tr-TR" dirty="0" err="1"/>
              <a:t>Quality</a:t>
            </a:r>
            <a:r>
              <a:rPr lang="tr-TR" dirty="0"/>
              <a:t> of Life (</a:t>
            </a:r>
            <a:r>
              <a:rPr lang="tr-TR" dirty="0" err="1"/>
              <a:t>GIQoL</a:t>
            </a:r>
            <a:r>
              <a:rPr lang="tr-TR" dirty="0" smtClean="0"/>
              <a:t>)</a:t>
            </a:r>
          </a:p>
          <a:p>
            <a:pPr marL="228600" lvl="1" indent="0">
              <a:buNone/>
            </a:pPr>
            <a:r>
              <a:rPr lang="tr-TR" dirty="0" smtClean="0"/>
              <a:t> </a:t>
            </a:r>
            <a:r>
              <a:rPr lang="tr-TR" dirty="0"/>
              <a:t>•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Patient</a:t>
            </a:r>
            <a:r>
              <a:rPr lang="tr-TR" dirty="0"/>
              <a:t> </a:t>
            </a:r>
            <a:r>
              <a:rPr lang="tr-TR" dirty="0" err="1"/>
              <a:t>Assessment</a:t>
            </a:r>
            <a:r>
              <a:rPr lang="tr-TR" dirty="0"/>
              <a:t> of </a:t>
            </a:r>
            <a:r>
              <a:rPr lang="tr-TR" dirty="0" err="1"/>
              <a:t>Constipation</a:t>
            </a:r>
            <a:r>
              <a:rPr lang="tr-TR" dirty="0"/>
              <a:t> </a:t>
            </a:r>
            <a:r>
              <a:rPr lang="tr-TR" dirty="0" err="1"/>
              <a:t>Quality</a:t>
            </a:r>
            <a:r>
              <a:rPr lang="tr-TR" dirty="0"/>
              <a:t> of </a:t>
            </a:r>
            <a:r>
              <a:rPr lang="tr-TR" dirty="0" smtClean="0"/>
              <a:t>Life</a:t>
            </a:r>
          </a:p>
          <a:p>
            <a:pPr marL="228600" lvl="1" indent="0">
              <a:buNone/>
            </a:pPr>
            <a:r>
              <a:rPr lang="tr-TR" dirty="0" smtClean="0"/>
              <a:t> </a:t>
            </a:r>
            <a:r>
              <a:rPr lang="tr-TR" dirty="0"/>
              <a:t>•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Constipation-Related</a:t>
            </a:r>
            <a:r>
              <a:rPr lang="tr-TR" dirty="0"/>
              <a:t> </a:t>
            </a:r>
            <a:r>
              <a:rPr lang="tr-TR" dirty="0" err="1"/>
              <a:t>Quality</a:t>
            </a:r>
            <a:r>
              <a:rPr lang="tr-TR" dirty="0"/>
              <a:t> of Life (</a:t>
            </a:r>
            <a:r>
              <a:rPr lang="tr-TR" dirty="0" err="1"/>
              <a:t>CRQoL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7098563" y="6550223"/>
            <a:ext cx="29012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i="1" dirty="0" err="1"/>
              <a:t>Bove</a:t>
            </a:r>
            <a:r>
              <a:rPr lang="tr-TR" sz="1400" i="1" dirty="0"/>
              <a:t> A, et al. World J </a:t>
            </a:r>
            <a:r>
              <a:rPr lang="tr-TR" sz="1400" i="1" dirty="0" err="1"/>
              <a:t>Gastroenterol</a:t>
            </a:r>
            <a:r>
              <a:rPr lang="tr-TR" sz="1400" i="1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25031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17347"/>
          </a:xfrm>
        </p:spPr>
        <p:txBody>
          <a:bodyPr>
            <a:normAutofit fontScale="85000" lnSpcReduction="20000"/>
          </a:bodyPr>
          <a:lstStyle/>
          <a:p>
            <a:r>
              <a:rPr lang="tr-TR" u="sng" dirty="0" smtClean="0">
                <a:solidFill>
                  <a:srgbClr val="002060"/>
                </a:solidFill>
              </a:rPr>
              <a:t>PRİMER KABIZLIK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b="1" dirty="0" smtClean="0"/>
              <a:t>Normal </a:t>
            </a:r>
            <a:r>
              <a:rPr lang="tr-TR" b="1" dirty="0"/>
              <a:t>transit </a:t>
            </a:r>
            <a:r>
              <a:rPr lang="tr-TR" b="1" dirty="0" smtClean="0"/>
              <a:t>( geçiş ) zamanlı kabızlık / Fonksiyonel </a:t>
            </a:r>
            <a:r>
              <a:rPr lang="tr-TR" b="1" dirty="0"/>
              <a:t>k</a:t>
            </a:r>
            <a:r>
              <a:rPr lang="tr-TR" b="1" dirty="0" smtClean="0"/>
              <a:t>abızlık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tr-TR" dirty="0" smtClean="0"/>
              <a:t>Dışkı kolonu normal hızda geçer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b="1" dirty="0" smtClean="0"/>
              <a:t>Yavaş </a:t>
            </a:r>
            <a:r>
              <a:rPr lang="tr-TR" b="1" dirty="0"/>
              <a:t>transit </a:t>
            </a:r>
            <a:r>
              <a:rPr lang="tr-TR" b="1" dirty="0" smtClean="0"/>
              <a:t>( geçiş ) zamanlı kabızlık 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tr-TR" dirty="0" smtClean="0"/>
              <a:t>Yetersiz barsak hareketleri ve karında gerginlik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tr-TR" dirty="0" err="1" smtClean="0"/>
              <a:t>Miyenterik</a:t>
            </a:r>
            <a:r>
              <a:rPr lang="tr-TR" dirty="0" smtClean="0"/>
              <a:t> </a:t>
            </a:r>
            <a:r>
              <a:rPr lang="tr-TR" dirty="0" err="1"/>
              <a:t>pleksus</a:t>
            </a:r>
            <a:r>
              <a:rPr lang="tr-TR" dirty="0"/>
              <a:t> anomalileri, </a:t>
            </a:r>
            <a:r>
              <a:rPr lang="tr-TR" dirty="0" err="1"/>
              <a:t>kolinerjik</a:t>
            </a:r>
            <a:r>
              <a:rPr lang="tr-TR" dirty="0"/>
              <a:t> iletimde bozulma, </a:t>
            </a:r>
            <a:r>
              <a:rPr lang="tr-TR" dirty="0" err="1" smtClean="0"/>
              <a:t>nöradnerenerjik</a:t>
            </a:r>
            <a:r>
              <a:rPr lang="tr-TR" dirty="0" smtClean="0"/>
              <a:t> </a:t>
            </a:r>
            <a:r>
              <a:rPr lang="tr-TR" dirty="0" err="1" smtClean="0"/>
              <a:t>nöromuskuler</a:t>
            </a:r>
            <a:r>
              <a:rPr lang="tr-TR" dirty="0" smtClean="0"/>
              <a:t> </a:t>
            </a:r>
            <a:r>
              <a:rPr lang="tr-TR" dirty="0"/>
              <a:t>ileti </a:t>
            </a:r>
            <a:r>
              <a:rPr lang="tr-TR" dirty="0" smtClean="0"/>
              <a:t>sisteminde bozulma</a:t>
            </a:r>
            <a:endParaRPr lang="tr-TR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b="1" dirty="0" err="1" smtClean="0"/>
              <a:t>Anorektal</a:t>
            </a:r>
            <a:r>
              <a:rPr lang="tr-TR" b="1" dirty="0" smtClean="0"/>
              <a:t> </a:t>
            </a:r>
            <a:r>
              <a:rPr lang="tr-TR" b="1" dirty="0" err="1" smtClean="0"/>
              <a:t>Disfonksiyon</a:t>
            </a:r>
            <a:r>
              <a:rPr lang="tr-TR" b="1" dirty="0" smtClean="0"/>
              <a:t> / Fonksiyonel </a:t>
            </a:r>
            <a:r>
              <a:rPr lang="tr-TR" b="1" dirty="0" err="1"/>
              <a:t>Defekasyon</a:t>
            </a:r>
            <a:r>
              <a:rPr lang="tr-TR" b="1" dirty="0"/>
              <a:t> </a:t>
            </a:r>
            <a:r>
              <a:rPr lang="tr-TR" b="1" dirty="0" smtClean="0"/>
              <a:t>Bozukluğu (FDB)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tr-TR" dirty="0" err="1"/>
              <a:t>pelvik</a:t>
            </a:r>
            <a:r>
              <a:rPr lang="tr-TR" dirty="0"/>
              <a:t> kaslarda </a:t>
            </a:r>
            <a:r>
              <a:rPr lang="tr-TR" dirty="0" err="1"/>
              <a:t>defekasyon</a:t>
            </a:r>
            <a:r>
              <a:rPr lang="tr-TR" dirty="0"/>
              <a:t> </a:t>
            </a:r>
            <a:r>
              <a:rPr lang="tr-TR" dirty="0" smtClean="0"/>
              <a:t>için </a:t>
            </a:r>
            <a:r>
              <a:rPr lang="tr-TR" dirty="0"/>
              <a:t>gereken uyumun </a:t>
            </a:r>
            <a:r>
              <a:rPr lang="tr-TR" dirty="0" smtClean="0"/>
              <a:t>sağlanamaması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tr-TR" dirty="0" smtClean="0"/>
              <a:t>boşaltım için </a:t>
            </a:r>
            <a:r>
              <a:rPr lang="tr-TR" dirty="0"/>
              <a:t>parmakla </a:t>
            </a:r>
            <a:r>
              <a:rPr lang="tr-TR" dirty="0" err="1"/>
              <a:t>perineal</a:t>
            </a:r>
            <a:r>
              <a:rPr lang="tr-TR" dirty="0"/>
              <a:t> </a:t>
            </a:r>
            <a:r>
              <a:rPr lang="tr-TR" dirty="0" smtClean="0"/>
              <a:t>bölgeyi </a:t>
            </a:r>
            <a:r>
              <a:rPr lang="tr-TR" dirty="0"/>
              <a:t>uyarma </a:t>
            </a:r>
            <a:r>
              <a:rPr lang="tr-TR" dirty="0" smtClean="0"/>
              <a:t>gereksinimi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b="1" dirty="0" err="1"/>
              <a:t>İrritabl</a:t>
            </a:r>
            <a:r>
              <a:rPr lang="tr-TR" b="1" dirty="0"/>
              <a:t> Barsak </a:t>
            </a:r>
            <a:r>
              <a:rPr lang="tr-TR" b="1" dirty="0" smtClean="0"/>
              <a:t>Sendromu (K-IBS)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tr-TR" dirty="0" smtClean="0"/>
          </a:p>
          <a:p>
            <a:r>
              <a:rPr lang="tr-TR" u="sng" dirty="0" smtClean="0">
                <a:solidFill>
                  <a:srgbClr val="002060"/>
                </a:solidFill>
              </a:rPr>
              <a:t>SEKONDER KABIZLIK </a:t>
            </a:r>
            <a:endParaRPr lang="tr-TR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73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u="sng" dirty="0" smtClean="0">
                <a:solidFill>
                  <a:srgbClr val="002060"/>
                </a:solidFill>
              </a:rPr>
              <a:t>NORMAL KOLONİK GEÇİŞLİ KONSTİPASYON</a:t>
            </a:r>
          </a:p>
          <a:p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/>
              <a:t>kabızlığın en sık alt grubudur. </a:t>
            </a:r>
            <a:endParaRPr lang="tr-TR" dirty="0" smtClean="0"/>
          </a:p>
          <a:p>
            <a:r>
              <a:rPr lang="tr-TR" dirty="0" smtClean="0"/>
              <a:t>Dışkılama </a:t>
            </a:r>
            <a:r>
              <a:rPr lang="tr-TR" dirty="0"/>
              <a:t>sayısı az olan ve </a:t>
            </a:r>
            <a:r>
              <a:rPr lang="tr-TR" dirty="0" err="1"/>
              <a:t>laksatifler</a:t>
            </a:r>
            <a:r>
              <a:rPr lang="tr-TR" dirty="0"/>
              <a:t> ya da </a:t>
            </a:r>
            <a:r>
              <a:rPr lang="tr-TR" dirty="0" err="1"/>
              <a:t>fiberli</a:t>
            </a:r>
            <a:r>
              <a:rPr lang="tr-TR" dirty="0"/>
              <a:t> beslenmeye rağmen yanıtı olmayan bu grup hastaların </a:t>
            </a:r>
            <a:r>
              <a:rPr lang="tr-TR" dirty="0" err="1"/>
              <a:t>kolonik</a:t>
            </a:r>
            <a:r>
              <a:rPr lang="tr-TR" dirty="0"/>
              <a:t> geçişleri normaldir, </a:t>
            </a:r>
            <a:r>
              <a:rPr lang="tr-TR" dirty="0" err="1"/>
              <a:t>anorektal</a:t>
            </a:r>
            <a:r>
              <a:rPr lang="tr-TR" dirty="0"/>
              <a:t> bölge fonksiyonu bozulmuştur</a:t>
            </a:r>
            <a:r>
              <a:rPr lang="tr-TR" dirty="0" smtClean="0"/>
              <a:t>.</a:t>
            </a:r>
          </a:p>
          <a:p>
            <a:r>
              <a:rPr lang="tr-TR" dirty="0" smtClean="0"/>
              <a:t>Daha </a:t>
            </a:r>
            <a:r>
              <a:rPr lang="tr-TR" dirty="0"/>
              <a:t>çok </a:t>
            </a:r>
            <a:r>
              <a:rPr lang="tr-TR" dirty="0" err="1"/>
              <a:t>psikososyal</a:t>
            </a:r>
            <a:r>
              <a:rPr lang="tr-TR" dirty="0"/>
              <a:t> </a:t>
            </a:r>
            <a:r>
              <a:rPr lang="tr-TR" dirty="0" err="1"/>
              <a:t>stress</a:t>
            </a:r>
            <a:r>
              <a:rPr lang="tr-TR" dirty="0"/>
              <a:t> durumlarında genellikle şikayetleri artış gösterir </a:t>
            </a:r>
            <a:endParaRPr lang="tr-TR" dirty="0" smtClean="0"/>
          </a:p>
          <a:p>
            <a:r>
              <a:rPr lang="tr-TR" dirty="0" smtClean="0"/>
              <a:t>K- </a:t>
            </a:r>
            <a:r>
              <a:rPr lang="tr-TR" dirty="0"/>
              <a:t>İBS ile çok karışmakla birlikte ana farklılığı karın ağrısının bu grupta görülmemesidir. </a:t>
            </a:r>
          </a:p>
        </p:txBody>
      </p:sp>
    </p:spTree>
    <p:extLst>
      <p:ext uri="{BB962C8B-B14F-4D97-AF65-F5344CB8AC3E}">
        <p14:creationId xmlns:p14="http://schemas.microsoft.com/office/powerpoint/2010/main" val="368552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 </a:t>
            </a:r>
            <a:r>
              <a:rPr lang="tr-TR" u="sng" dirty="0" smtClean="0">
                <a:solidFill>
                  <a:srgbClr val="002060"/>
                </a:solidFill>
              </a:rPr>
              <a:t>KOLONİK DURGUNLUK - YAVAŞ GEÇİŞLİ KONSTİPASYON: </a:t>
            </a:r>
          </a:p>
          <a:p>
            <a:r>
              <a:rPr lang="tr-TR" dirty="0" smtClean="0"/>
              <a:t>Yavaş </a:t>
            </a:r>
            <a:r>
              <a:rPr lang="tr-TR" dirty="0" err="1"/>
              <a:t>kolonik</a:t>
            </a:r>
            <a:r>
              <a:rPr lang="tr-TR" dirty="0"/>
              <a:t> geçişi olan ciddi </a:t>
            </a:r>
            <a:r>
              <a:rPr lang="tr-TR" dirty="0" err="1"/>
              <a:t>kabızlıklı</a:t>
            </a:r>
            <a:r>
              <a:rPr lang="tr-TR" dirty="0"/>
              <a:t> hastaların büyük bir kısmında </a:t>
            </a:r>
            <a:r>
              <a:rPr lang="tr-TR" dirty="0" err="1"/>
              <a:t>kolonik</a:t>
            </a:r>
            <a:r>
              <a:rPr lang="tr-TR" dirty="0"/>
              <a:t> durgunluk vardır ve </a:t>
            </a:r>
            <a:r>
              <a:rPr lang="tr-TR" dirty="0" err="1"/>
              <a:t>radyoopak</a:t>
            </a:r>
            <a:r>
              <a:rPr lang="tr-TR" dirty="0"/>
              <a:t> maddelerin </a:t>
            </a:r>
            <a:r>
              <a:rPr lang="tr-TR" dirty="0" err="1"/>
              <a:t>proksimal</a:t>
            </a:r>
            <a:r>
              <a:rPr lang="tr-TR" dirty="0"/>
              <a:t> kolondan geçişi gecikmektedir. </a:t>
            </a:r>
            <a:r>
              <a:rPr lang="tr-TR" dirty="0" err="1"/>
              <a:t>Anorektal</a:t>
            </a:r>
            <a:r>
              <a:rPr lang="tr-TR" dirty="0"/>
              <a:t> bölge fonksiyonları normaldir. Daha çok çocuklarda ve genç kadınlarda </a:t>
            </a:r>
            <a:r>
              <a:rPr lang="tr-TR" dirty="0" smtClean="0"/>
              <a:t>görülmektedir</a:t>
            </a:r>
          </a:p>
          <a:p>
            <a:r>
              <a:rPr lang="tr-TR" dirty="0" smtClean="0"/>
              <a:t>Diyet </a:t>
            </a:r>
            <a:r>
              <a:rPr lang="tr-TR" dirty="0"/>
              <a:t>faktörü gelişiminde önemli yer tutmaktadır. Bu hastaların istirahat </a:t>
            </a:r>
            <a:r>
              <a:rPr lang="tr-TR" dirty="0" err="1"/>
              <a:t>kolonik</a:t>
            </a:r>
            <a:r>
              <a:rPr lang="tr-TR" dirty="0"/>
              <a:t> </a:t>
            </a:r>
            <a:r>
              <a:rPr lang="tr-TR" dirty="0" err="1"/>
              <a:t>motiliteleri</a:t>
            </a:r>
            <a:r>
              <a:rPr lang="tr-TR" dirty="0"/>
              <a:t> sağlıklı kontrol gruplarıyla aynı olup; yemek sonrası ya da bir </a:t>
            </a:r>
            <a:r>
              <a:rPr lang="tr-TR" dirty="0" err="1"/>
              <a:t>kolinerjik</a:t>
            </a:r>
            <a:r>
              <a:rPr lang="tr-TR" dirty="0"/>
              <a:t> ajan olan </a:t>
            </a:r>
            <a:r>
              <a:rPr lang="tr-TR" dirty="0" err="1"/>
              <a:t>bisakodil</a:t>
            </a:r>
            <a:r>
              <a:rPr lang="tr-TR" dirty="0"/>
              <a:t> verilmesi sonrası motor aktiviteleri ya çok az artmaktadır ya da hiç artmamaktadır.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TANIM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6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Anorektal</a:t>
            </a:r>
            <a:r>
              <a:rPr lang="tr-TR" dirty="0" smtClean="0"/>
              <a:t> </a:t>
            </a:r>
            <a:r>
              <a:rPr lang="tr-TR" dirty="0"/>
              <a:t>bölgenin fonksiyonunun bozulmasına Roma III </a:t>
            </a:r>
            <a:r>
              <a:rPr lang="tr-TR" dirty="0" err="1"/>
              <a:t>konsensus</a:t>
            </a:r>
            <a:r>
              <a:rPr lang="tr-TR" dirty="0"/>
              <a:t> toplantısında </a:t>
            </a:r>
            <a:r>
              <a:rPr lang="tr-TR" dirty="0">
                <a:solidFill>
                  <a:srgbClr val="002060"/>
                </a:solidFill>
              </a:rPr>
              <a:t>Fonksiyonel </a:t>
            </a:r>
            <a:r>
              <a:rPr lang="tr-TR" dirty="0" err="1">
                <a:solidFill>
                  <a:srgbClr val="002060"/>
                </a:solidFill>
              </a:rPr>
              <a:t>Defekasyon</a:t>
            </a:r>
            <a:r>
              <a:rPr lang="tr-TR" dirty="0">
                <a:solidFill>
                  <a:srgbClr val="002060"/>
                </a:solidFill>
              </a:rPr>
              <a:t> Bozukluğu (FDB) </a:t>
            </a:r>
            <a:r>
              <a:rPr lang="tr-TR" dirty="0"/>
              <a:t>isminin verilmesi kararlaştırılmıştır. </a:t>
            </a:r>
            <a:r>
              <a:rPr lang="tr-TR" dirty="0" err="1"/>
              <a:t>Anorektal</a:t>
            </a:r>
            <a:r>
              <a:rPr lang="tr-TR" dirty="0"/>
              <a:t> bölge fonksiyonu iki şekilde </a:t>
            </a:r>
            <a:r>
              <a:rPr lang="tr-TR" dirty="0" smtClean="0"/>
              <a:t>bozulabilir</a:t>
            </a:r>
          </a:p>
          <a:p>
            <a:endParaRPr lang="tr-TR" dirty="0" smtClean="0"/>
          </a:p>
          <a:p>
            <a:r>
              <a:rPr lang="tr-TR" dirty="0" smtClean="0"/>
              <a:t>1</a:t>
            </a:r>
            <a:r>
              <a:rPr lang="tr-TR" dirty="0"/>
              <a:t>) Çıkışın gecikmesi- </a:t>
            </a:r>
            <a:r>
              <a:rPr lang="tr-TR" dirty="0" err="1"/>
              <a:t>defekasyon</a:t>
            </a:r>
            <a:r>
              <a:rPr lang="tr-TR" dirty="0"/>
              <a:t> itici gücünde </a:t>
            </a:r>
            <a:r>
              <a:rPr lang="tr-TR" dirty="0" smtClean="0"/>
              <a:t>yetersizlik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/>
              <a:t>2) </a:t>
            </a:r>
            <a:r>
              <a:rPr lang="tr-TR" dirty="0" err="1"/>
              <a:t>Dissinerjik</a:t>
            </a:r>
            <a:r>
              <a:rPr lang="tr-TR" dirty="0"/>
              <a:t> dışkılama-</a:t>
            </a:r>
            <a:r>
              <a:rPr lang="tr-TR" dirty="0" err="1"/>
              <a:t>pelvik</a:t>
            </a:r>
            <a:r>
              <a:rPr lang="tr-TR" dirty="0"/>
              <a:t> taban </a:t>
            </a:r>
            <a:r>
              <a:rPr lang="tr-TR" dirty="0" err="1" smtClean="0"/>
              <a:t>disfonksiyonu</a:t>
            </a:r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TANIM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196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8913" y="2871010"/>
            <a:ext cx="3364446" cy="582828"/>
          </a:xfrm>
        </p:spPr>
        <p:txBody>
          <a:bodyPr/>
          <a:lstStyle/>
          <a:p>
            <a:r>
              <a:rPr lang="tr-TR" dirty="0" smtClean="0"/>
              <a:t>PELVİK DİSFONKSİYON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51" y="3417874"/>
            <a:ext cx="4174825" cy="2237278"/>
          </a:xfrm>
          <a:prstGeom prst="rect">
            <a:avLst/>
          </a:prstGeom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5276861" y="2796083"/>
            <a:ext cx="4945312" cy="582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DİSSİNERJİK DIŞKILAMA TANI KRİTERLER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738" y="3403272"/>
            <a:ext cx="7191375" cy="2619375"/>
          </a:xfrm>
          <a:prstGeom prst="rect">
            <a:avLst/>
          </a:prstGeom>
        </p:spPr>
      </p:pic>
      <p:sp>
        <p:nvSpPr>
          <p:cNvPr id="8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TANIM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891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31136" y="2483893"/>
            <a:ext cx="7729728" cy="4374107"/>
          </a:xfrm>
        </p:spPr>
        <p:txBody>
          <a:bodyPr numCol="2"/>
          <a:lstStyle/>
          <a:p>
            <a:r>
              <a:rPr lang="tr-TR" dirty="0" smtClean="0">
                <a:solidFill>
                  <a:srgbClr val="002060"/>
                </a:solidFill>
              </a:rPr>
              <a:t>İRRİTABL BARSAK SENDROMU </a:t>
            </a:r>
          </a:p>
          <a:p>
            <a:r>
              <a:rPr lang="tr-TR" dirty="0" smtClean="0"/>
              <a:t>Kabızlık </a:t>
            </a:r>
            <a:r>
              <a:rPr lang="tr-TR" dirty="0"/>
              <a:t>baskın </a:t>
            </a:r>
            <a:r>
              <a:rPr lang="tr-TR" dirty="0" err="1"/>
              <a:t>irritabl</a:t>
            </a:r>
            <a:r>
              <a:rPr lang="tr-TR" dirty="0"/>
              <a:t> barsak sendromu olgularında (K-İBS), ağırlıklı olarak karın ağrısı ve değişken dışkılama alışkanlıkları </a:t>
            </a:r>
            <a:r>
              <a:rPr lang="tr-TR" dirty="0" smtClean="0"/>
              <a:t>gözlenir</a:t>
            </a:r>
          </a:p>
          <a:p>
            <a:r>
              <a:rPr lang="tr-TR" dirty="0" smtClean="0"/>
              <a:t>Bu </a:t>
            </a:r>
            <a:r>
              <a:rPr lang="tr-TR" dirty="0"/>
              <a:t>hastalarda yavaş </a:t>
            </a:r>
            <a:r>
              <a:rPr lang="tr-TR" dirty="0" err="1"/>
              <a:t>kolonik</a:t>
            </a:r>
            <a:r>
              <a:rPr lang="tr-TR" dirty="0"/>
              <a:t> geçiş ya da </a:t>
            </a:r>
            <a:r>
              <a:rPr lang="tr-TR" dirty="0" err="1"/>
              <a:t>dissinerji</a:t>
            </a:r>
            <a:r>
              <a:rPr lang="tr-TR" dirty="0"/>
              <a:t> görülmemekle birlikte daha yoğun olarak </a:t>
            </a:r>
            <a:r>
              <a:rPr lang="tr-TR" dirty="0" err="1"/>
              <a:t>visseral</a:t>
            </a:r>
            <a:r>
              <a:rPr lang="tr-TR" dirty="0"/>
              <a:t> </a:t>
            </a:r>
            <a:r>
              <a:rPr lang="tr-TR" dirty="0" err="1"/>
              <a:t>hipersensitivite</a:t>
            </a:r>
            <a:r>
              <a:rPr lang="tr-TR" dirty="0"/>
              <a:t> mevcuttur </a:t>
            </a:r>
            <a:endParaRPr lang="tr-TR" dirty="0" smtClean="0"/>
          </a:p>
          <a:p>
            <a:r>
              <a:rPr lang="tr-TR" dirty="0"/>
              <a:t>IBS-K. Kabızlık ağırlıklı IBS: Bristol Dışkı </a:t>
            </a:r>
            <a:r>
              <a:rPr lang="tr-TR" dirty="0" err="1"/>
              <a:t>Skalası’na</a:t>
            </a:r>
            <a:r>
              <a:rPr lang="tr-TR" dirty="0"/>
              <a:t> göre </a:t>
            </a:r>
            <a:r>
              <a:rPr lang="tr-TR" dirty="0" smtClean="0"/>
              <a:t>dışkılamanın </a:t>
            </a:r>
            <a:r>
              <a:rPr lang="tr-TR" dirty="0"/>
              <a:t>&gt;%25 Tip 1 veya 2 olması durumunda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TANIM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78184"/>
            <a:ext cx="4121624" cy="304349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212764" y="2878184"/>
            <a:ext cx="777922" cy="327546"/>
          </a:xfrm>
          <a:prstGeom prst="rect">
            <a:avLst/>
          </a:prstGeom>
          <a:solidFill>
            <a:srgbClr val="00A5B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694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31136" y="377839"/>
            <a:ext cx="7729728" cy="1188720"/>
          </a:xfrm>
        </p:spPr>
        <p:txBody>
          <a:bodyPr/>
          <a:lstStyle/>
          <a:p>
            <a:r>
              <a:rPr lang="tr-TR" dirty="0"/>
              <a:t>Kronik fonksiyonel </a:t>
            </a:r>
            <a:r>
              <a:rPr lang="tr-TR" dirty="0" err="1" smtClean="0"/>
              <a:t>konstipasyon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439"/>
          <a:stretch/>
        </p:blipFill>
        <p:spPr>
          <a:xfrm>
            <a:off x="2619375" y="1717297"/>
            <a:ext cx="695325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9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Sunum planı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80869"/>
          </a:xfrm>
        </p:spPr>
        <p:txBody>
          <a:bodyPr numCol="2"/>
          <a:lstStyle/>
          <a:p>
            <a:r>
              <a:rPr lang="tr-TR" sz="2000" dirty="0" smtClean="0"/>
              <a:t>Epidemiyoloji</a:t>
            </a:r>
          </a:p>
          <a:p>
            <a:r>
              <a:rPr lang="tr-TR" sz="2000" dirty="0" smtClean="0"/>
              <a:t>Tanım</a:t>
            </a:r>
          </a:p>
          <a:p>
            <a:r>
              <a:rPr lang="tr-TR" sz="2000" dirty="0" smtClean="0"/>
              <a:t>Etiyoloji ve Risk faktörleri</a:t>
            </a:r>
          </a:p>
          <a:p>
            <a:r>
              <a:rPr lang="tr-TR" sz="2000" dirty="0" smtClean="0"/>
              <a:t> Tanısal Yaklaşım </a:t>
            </a:r>
          </a:p>
          <a:p>
            <a:pPr lvl="1"/>
            <a:r>
              <a:rPr lang="tr-TR" sz="1800" dirty="0" err="1" smtClean="0"/>
              <a:t>Anamnez</a:t>
            </a:r>
            <a:r>
              <a:rPr lang="tr-TR" sz="1800" dirty="0" smtClean="0"/>
              <a:t>  , Fizik Muayene ,  Tanısal Testler , Görüntülemeler</a:t>
            </a:r>
          </a:p>
          <a:p>
            <a:r>
              <a:rPr lang="tr-TR" sz="2000" dirty="0" smtClean="0"/>
              <a:t>Tedavi</a:t>
            </a:r>
          </a:p>
          <a:p>
            <a:r>
              <a:rPr lang="tr-TR" sz="2000" dirty="0" smtClean="0"/>
              <a:t>Komplikasyonlar </a:t>
            </a:r>
          </a:p>
          <a:p>
            <a:endParaRPr lang="tr-TR" sz="2000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6386" name="Picture 2" descr="Etkili Sunum Teknikleri – dolmaznaz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114" y="2638044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00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558040"/>
          </a:xfrm>
        </p:spPr>
        <p:txBody>
          <a:bodyPr>
            <a:normAutofit/>
          </a:bodyPr>
          <a:lstStyle/>
          <a:p>
            <a:r>
              <a:rPr lang="tr-TR" dirty="0"/>
              <a:t>Kabızlık, birkaç kural dışı haricinde genellikle dışkının kalın barsak ve </a:t>
            </a:r>
            <a:r>
              <a:rPr lang="tr-TR" dirty="0" err="1"/>
              <a:t>anorektal</a:t>
            </a:r>
            <a:r>
              <a:rPr lang="tr-TR" dirty="0"/>
              <a:t> bölgede ilerlemesiyle ilgili bozukluktan kaynaklanır; beraberinde çoğunlukla </a:t>
            </a:r>
            <a:r>
              <a:rPr lang="tr-TR" dirty="0" err="1"/>
              <a:t>proksimal</a:t>
            </a:r>
            <a:r>
              <a:rPr lang="tr-TR" dirty="0"/>
              <a:t> </a:t>
            </a:r>
            <a:r>
              <a:rPr lang="tr-TR" dirty="0" err="1"/>
              <a:t>gastrointestinal</a:t>
            </a:r>
            <a:r>
              <a:rPr lang="tr-TR" dirty="0"/>
              <a:t> sistemdeki geçiş </a:t>
            </a:r>
            <a:r>
              <a:rPr lang="tr-TR" dirty="0" smtClean="0"/>
              <a:t>normaldir</a:t>
            </a:r>
          </a:p>
          <a:p>
            <a:r>
              <a:rPr lang="tr-TR" dirty="0" smtClean="0"/>
              <a:t>Son </a:t>
            </a:r>
            <a:r>
              <a:rPr lang="tr-TR" dirty="0"/>
              <a:t>yıllarda yapılan çalışmalarda </a:t>
            </a:r>
            <a:r>
              <a:rPr lang="tr-TR" dirty="0" err="1"/>
              <a:t>konstipe</a:t>
            </a:r>
            <a:r>
              <a:rPr lang="tr-TR" dirty="0"/>
              <a:t> </a:t>
            </a:r>
            <a:r>
              <a:rPr lang="tr-TR" dirty="0" smtClean="0"/>
              <a:t>hastaların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%50’si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 </a:t>
            </a:r>
            <a:r>
              <a:rPr lang="tr-TR" dirty="0" err="1"/>
              <a:t>konstipasyon</a:t>
            </a:r>
            <a:r>
              <a:rPr lang="tr-TR" dirty="0"/>
              <a:t> probleminin erişkin </a:t>
            </a:r>
            <a:r>
              <a:rPr lang="tr-TR" dirty="0" smtClean="0"/>
              <a:t>dönemde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%37’si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 </a:t>
            </a:r>
            <a:r>
              <a:rPr lang="tr-TR" dirty="0"/>
              <a:t>çocukluk çağında </a:t>
            </a:r>
            <a:r>
              <a:rPr lang="tr-TR" dirty="0" smtClean="0"/>
              <a:t>başladığı</a:t>
            </a:r>
            <a:endParaRPr lang="tr-T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%15’i 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 </a:t>
            </a:r>
            <a:r>
              <a:rPr lang="tr-TR" dirty="0" err="1"/>
              <a:t>influenza</a:t>
            </a:r>
            <a:r>
              <a:rPr lang="tr-TR" dirty="0"/>
              <a:t>, depresyon veya </a:t>
            </a:r>
            <a:r>
              <a:rPr lang="tr-TR" dirty="0" err="1"/>
              <a:t>anoreksiya</a:t>
            </a:r>
            <a:r>
              <a:rPr lang="tr-TR" dirty="0"/>
              <a:t> gibi </a:t>
            </a:r>
            <a:r>
              <a:rPr lang="tr-TR" dirty="0" smtClean="0"/>
              <a:t>hastalıklarla</a:t>
            </a:r>
            <a:endParaRPr lang="tr-T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%9’u </a:t>
            </a:r>
            <a:r>
              <a:rPr lang="tr-TR" dirty="0" smtClean="0">
                <a:sym typeface="Wingdings" panose="05000000000000000000" pitchFamily="2" charset="2"/>
              </a:rPr>
              <a:t>  </a:t>
            </a:r>
            <a:r>
              <a:rPr lang="tr-TR" dirty="0" smtClean="0"/>
              <a:t>cerrahi sonrası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kadınların </a:t>
            </a:r>
            <a:r>
              <a:rPr lang="tr-TR" dirty="0"/>
              <a:t>%</a:t>
            </a:r>
            <a:r>
              <a:rPr lang="tr-TR" dirty="0" smtClean="0"/>
              <a:t>5’i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smtClean="0"/>
              <a:t> </a:t>
            </a:r>
            <a:r>
              <a:rPr lang="tr-TR" dirty="0"/>
              <a:t>gebelik veya doğum sonrası ortaya çıktığı rapor </a:t>
            </a:r>
            <a:r>
              <a:rPr lang="tr-TR" dirty="0" smtClean="0"/>
              <a:t>edilmiştir</a:t>
            </a:r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Etiyoloji ve risk faktörleri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807037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800" dirty="0"/>
              <a:t>Kasap E, Bor S. Fonksiyonel barsak hastalığı </a:t>
            </a:r>
            <a:r>
              <a:rPr lang="tr-TR" sz="800" dirty="0" err="1"/>
              <a:t>prevalansı</a:t>
            </a:r>
            <a:r>
              <a:rPr lang="tr-TR" sz="800" dirty="0"/>
              <a:t>. Güncel Gastroenteroloji 2006;10:165-8.</a:t>
            </a:r>
          </a:p>
        </p:txBody>
      </p:sp>
    </p:spTree>
    <p:extLst>
      <p:ext uri="{BB962C8B-B14F-4D97-AF65-F5344CB8AC3E}">
        <p14:creationId xmlns:p14="http://schemas.microsoft.com/office/powerpoint/2010/main" val="3990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22084" y="176217"/>
            <a:ext cx="7729728" cy="1188720"/>
          </a:xfrm>
        </p:spPr>
        <p:txBody>
          <a:bodyPr/>
          <a:lstStyle/>
          <a:p>
            <a:r>
              <a:rPr lang="tr-TR" dirty="0" smtClean="0"/>
              <a:t>Etiyoloji ve risk faktörleri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95394" y="1704210"/>
            <a:ext cx="3106160" cy="582828"/>
          </a:xfrm>
        </p:spPr>
        <p:txBody>
          <a:bodyPr/>
          <a:lstStyle/>
          <a:p>
            <a:r>
              <a:rPr lang="tr-TR" dirty="0" smtClean="0">
                <a:solidFill>
                  <a:srgbClr val="002060"/>
                </a:solidFill>
              </a:rPr>
              <a:t>İLAÇLAR</a:t>
            </a:r>
            <a:endParaRPr lang="tr-TR" dirty="0">
              <a:solidFill>
                <a:srgbClr val="00206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62" y="1588157"/>
            <a:ext cx="3059272" cy="526984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491" y="2287038"/>
            <a:ext cx="3293023" cy="364357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337" y="2287038"/>
            <a:ext cx="3106160" cy="887552"/>
          </a:xfrm>
          <a:prstGeom prst="rect">
            <a:avLst/>
          </a:prstGeom>
        </p:spPr>
      </p:pic>
      <p:sp>
        <p:nvSpPr>
          <p:cNvPr id="8" name="İçerik Yer Tutucusu 2"/>
          <p:cNvSpPr txBox="1">
            <a:spLocks/>
          </p:cNvSpPr>
          <p:nvPr/>
        </p:nvSpPr>
        <p:spPr>
          <a:xfrm>
            <a:off x="8046337" y="1704210"/>
            <a:ext cx="3106160" cy="582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solidFill>
                  <a:srgbClr val="002060"/>
                </a:solidFill>
              </a:rPr>
              <a:t>PATOLOJİSİ BELLİ OLMAYAN HASTALIKLAR</a:t>
            </a:r>
            <a:endParaRPr lang="tr-T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RİSK FAKTÖRLERİ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l="874" t="978"/>
          <a:stretch/>
        </p:blipFill>
        <p:spPr>
          <a:xfrm>
            <a:off x="3726277" y="2376787"/>
            <a:ext cx="5254002" cy="423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31136" y="2487918"/>
            <a:ext cx="7729728" cy="3101983"/>
          </a:xfrm>
        </p:spPr>
        <p:txBody>
          <a:bodyPr/>
          <a:lstStyle/>
          <a:p>
            <a:r>
              <a:rPr lang="tr-TR" dirty="0" smtClean="0">
                <a:solidFill>
                  <a:srgbClr val="002060"/>
                </a:solidFill>
              </a:rPr>
              <a:t>SEKONDER KONSTİPASYON NEDENLERİ</a:t>
            </a:r>
            <a:endParaRPr lang="tr-TR" dirty="0">
              <a:solidFill>
                <a:srgbClr val="00206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591" t="1137"/>
          <a:stretch/>
        </p:blipFill>
        <p:spPr>
          <a:xfrm>
            <a:off x="1402557" y="2989942"/>
            <a:ext cx="9628300" cy="3711253"/>
          </a:xfrm>
          <a:prstGeom prst="rect">
            <a:avLst/>
          </a:prstGeom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ETİYOLOJİ VE RİSK FAKTÖRLERİ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89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Tanısal yaklaşım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31136" y="2448367"/>
            <a:ext cx="7729728" cy="3899234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Kronik kabızlığı olan hastanın ilk değerlendirmesinde dikkatli bir </a:t>
            </a:r>
            <a:r>
              <a:rPr lang="tr-TR" u="sng" dirty="0" err="1"/>
              <a:t>anamnez</a:t>
            </a:r>
            <a:r>
              <a:rPr lang="tr-TR" dirty="0"/>
              <a:t> ve </a:t>
            </a:r>
            <a:r>
              <a:rPr lang="tr-TR" u="sng" dirty="0"/>
              <a:t>fizik muayene</a:t>
            </a:r>
            <a:r>
              <a:rPr lang="tr-TR" dirty="0"/>
              <a:t> yer </a:t>
            </a:r>
            <a:r>
              <a:rPr lang="tr-TR" dirty="0" smtClean="0"/>
              <a:t>almalıdır</a:t>
            </a:r>
          </a:p>
          <a:p>
            <a:endParaRPr lang="tr-TR" dirty="0" smtClean="0"/>
          </a:p>
          <a:p>
            <a:r>
              <a:rPr lang="tr-TR" u="sng" dirty="0" smtClean="0"/>
              <a:t>Laboratuvar </a:t>
            </a:r>
            <a:r>
              <a:rPr lang="tr-TR" u="sng" dirty="0"/>
              <a:t>testleri</a:t>
            </a:r>
            <a:r>
              <a:rPr lang="tr-TR" dirty="0"/>
              <a:t>, endoskopik değerlendirme ve </a:t>
            </a:r>
            <a:r>
              <a:rPr lang="tr-TR" u="sng" dirty="0"/>
              <a:t>radyolojik çalışmalar </a:t>
            </a:r>
            <a:r>
              <a:rPr lang="tr-TR" dirty="0"/>
              <a:t>ancak seçilmiş vakalarda </a:t>
            </a:r>
            <a:r>
              <a:rPr lang="tr-TR" dirty="0" smtClean="0"/>
              <a:t>uygulanmalıdır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Sistemik </a:t>
            </a:r>
            <a:r>
              <a:rPr lang="tr-TR" dirty="0"/>
              <a:t>bir değerlendirmede rutin olarak kan testlerinin (serum kalsiyum ve </a:t>
            </a:r>
            <a:r>
              <a:rPr lang="tr-TR" dirty="0" err="1"/>
              <a:t>tiroid</a:t>
            </a:r>
            <a:r>
              <a:rPr lang="tr-TR" dirty="0"/>
              <a:t> fonksiyon testleri dâhil), radyoloji veya endoskopik işlemlerin uygulanmasını destekleyecek yeterli kanıt </a:t>
            </a:r>
            <a:r>
              <a:rPr lang="tr-TR" dirty="0" smtClean="0"/>
              <a:t>yoktur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Ancak </a:t>
            </a:r>
            <a:r>
              <a:rPr lang="tr-TR" dirty="0" err="1"/>
              <a:t>hematokezya</a:t>
            </a:r>
            <a:r>
              <a:rPr lang="tr-TR" dirty="0"/>
              <a:t>, kilo kaybı, ailesinde barsak kanseri ya da </a:t>
            </a:r>
            <a:r>
              <a:rPr lang="tr-TR" dirty="0" err="1"/>
              <a:t>inflamatuvar</a:t>
            </a:r>
            <a:r>
              <a:rPr lang="tr-TR" dirty="0"/>
              <a:t> barsak hastalığı öyküsü olan, anemisi, dışkıda gizli kan testi pozitif olanlar veya akut başlangıçlı kabızlığı olanlar bu değerlendirme dışında </a:t>
            </a:r>
            <a:r>
              <a:rPr lang="tr-TR" dirty="0" smtClean="0"/>
              <a:t>tutulmuştur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6391702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/>
              <a:t>Rao SS, </a:t>
            </a:r>
            <a:r>
              <a:rPr lang="en-US" sz="800" i="1" dirty="0" err="1"/>
              <a:t>Ozturk</a:t>
            </a:r>
            <a:r>
              <a:rPr lang="en-US" sz="800" i="1" dirty="0"/>
              <a:t> R, </a:t>
            </a:r>
            <a:r>
              <a:rPr lang="en-US" sz="800" i="1" dirty="0" err="1"/>
              <a:t>Laine</a:t>
            </a:r>
            <a:r>
              <a:rPr lang="en-US" sz="800" i="1" dirty="0"/>
              <a:t> L. Clinical utility of diagnostic tests for constipation in adults: a systematic review. Am J </a:t>
            </a:r>
            <a:r>
              <a:rPr lang="en-US" sz="800" i="1" dirty="0" err="1"/>
              <a:t>Gastroenterol</a:t>
            </a:r>
            <a:r>
              <a:rPr lang="en-US" sz="800" i="1" dirty="0"/>
              <a:t> 2005;100: 1605-15.</a:t>
            </a:r>
            <a:endParaRPr lang="tr-TR" sz="800" i="1" dirty="0"/>
          </a:p>
        </p:txBody>
      </p:sp>
    </p:spTree>
    <p:extLst>
      <p:ext uri="{BB962C8B-B14F-4D97-AF65-F5344CB8AC3E}">
        <p14:creationId xmlns:p14="http://schemas.microsoft.com/office/powerpoint/2010/main" val="370372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24334" y="2006221"/>
            <a:ext cx="8611738" cy="4851779"/>
          </a:xfrm>
        </p:spPr>
        <p:txBody>
          <a:bodyPr numCol="2">
            <a:normAutofit/>
          </a:bodyPr>
          <a:lstStyle/>
          <a:p>
            <a:r>
              <a:rPr lang="tr-TR" dirty="0"/>
              <a:t>İlk değerlendirmede </a:t>
            </a:r>
            <a:r>
              <a:rPr lang="tr-TR" u="sng" dirty="0" smtClean="0">
                <a:solidFill>
                  <a:srgbClr val="FF0000"/>
                </a:solidFill>
              </a:rPr>
              <a:t>alarm yakınmaları !!</a:t>
            </a:r>
          </a:p>
          <a:p>
            <a:pPr lvl="1"/>
            <a:r>
              <a:rPr lang="tr-TR" dirty="0" err="1" smtClean="0">
                <a:solidFill>
                  <a:srgbClr val="FF0000"/>
                </a:solidFill>
              </a:rPr>
              <a:t>hematokezya</a:t>
            </a:r>
            <a:endParaRPr lang="tr-TR" dirty="0" smtClean="0">
              <a:solidFill>
                <a:srgbClr val="FF0000"/>
              </a:solidFill>
            </a:endParaRP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sebebi </a:t>
            </a:r>
            <a:r>
              <a:rPr lang="tr-TR" dirty="0">
                <a:solidFill>
                  <a:srgbClr val="FF0000"/>
                </a:solidFill>
              </a:rPr>
              <a:t>açıklanmamış karın </a:t>
            </a:r>
            <a:r>
              <a:rPr lang="tr-TR" dirty="0" smtClean="0">
                <a:solidFill>
                  <a:srgbClr val="FF0000"/>
                </a:solidFill>
              </a:rPr>
              <a:t>ağrısı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istemsiz </a:t>
            </a:r>
            <a:r>
              <a:rPr lang="tr-TR" dirty="0">
                <a:solidFill>
                  <a:srgbClr val="FF0000"/>
                </a:solidFill>
              </a:rPr>
              <a:t>veya </a:t>
            </a:r>
            <a:r>
              <a:rPr lang="tr-TR" dirty="0" err="1">
                <a:solidFill>
                  <a:srgbClr val="FF0000"/>
                </a:solidFill>
              </a:rPr>
              <a:t>progresif</a:t>
            </a:r>
            <a:r>
              <a:rPr lang="tr-TR" dirty="0">
                <a:solidFill>
                  <a:srgbClr val="FF0000"/>
                </a:solidFill>
              </a:rPr>
              <a:t> kilo </a:t>
            </a:r>
            <a:r>
              <a:rPr lang="tr-TR" dirty="0" smtClean="0">
                <a:solidFill>
                  <a:srgbClr val="FF0000"/>
                </a:solidFill>
              </a:rPr>
              <a:t>kaybı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ailede </a:t>
            </a:r>
            <a:r>
              <a:rPr lang="tr-TR" dirty="0">
                <a:solidFill>
                  <a:srgbClr val="FF0000"/>
                </a:solidFill>
              </a:rPr>
              <a:t>kolon kanseri ya da </a:t>
            </a:r>
            <a:r>
              <a:rPr lang="tr-TR" dirty="0" err="1">
                <a:solidFill>
                  <a:srgbClr val="FF0000"/>
                </a:solidFill>
              </a:rPr>
              <a:t>inflamatuvar</a:t>
            </a:r>
            <a:r>
              <a:rPr lang="tr-TR" dirty="0">
                <a:solidFill>
                  <a:srgbClr val="FF0000"/>
                </a:solidFill>
              </a:rPr>
              <a:t> bağırsak hastalığı öyküsü </a:t>
            </a:r>
            <a:r>
              <a:rPr lang="tr-TR" dirty="0" smtClean="0">
                <a:solidFill>
                  <a:srgbClr val="FF0000"/>
                </a:solidFill>
              </a:rPr>
              <a:t>varlığı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anemi varlığı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dışkıda </a:t>
            </a:r>
            <a:r>
              <a:rPr lang="tr-TR" dirty="0">
                <a:solidFill>
                  <a:srgbClr val="FF0000"/>
                </a:solidFill>
              </a:rPr>
              <a:t>gizli kan </a:t>
            </a:r>
            <a:r>
              <a:rPr lang="tr-TR" dirty="0" smtClean="0">
                <a:solidFill>
                  <a:srgbClr val="FF0000"/>
                </a:solidFill>
              </a:rPr>
              <a:t>pozitifliği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akut </a:t>
            </a:r>
            <a:r>
              <a:rPr lang="tr-TR" dirty="0">
                <a:solidFill>
                  <a:srgbClr val="FF0000"/>
                </a:solidFill>
              </a:rPr>
              <a:t>başlangıçlı kabızlığın </a:t>
            </a:r>
            <a:r>
              <a:rPr lang="tr-TR" dirty="0" smtClean="0">
                <a:solidFill>
                  <a:srgbClr val="FF0000"/>
                </a:solidFill>
              </a:rPr>
              <a:t>olması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varsa </a:t>
            </a:r>
            <a:r>
              <a:rPr lang="tr-TR" dirty="0" err="1"/>
              <a:t>kolonoskopik</a:t>
            </a:r>
            <a:r>
              <a:rPr lang="tr-TR" dirty="0"/>
              <a:t> inceleme gecikmeden uygulanmalı, kabızlığı açıklayacak herhangi bir olası organik sebep (kolon-rektum kanserleri, büyük polipler gibi) dışlanmalı ya da varlığı hızla gösterilmelidir </a:t>
            </a:r>
            <a:endParaRPr lang="tr-TR" dirty="0" smtClean="0"/>
          </a:p>
          <a:p>
            <a:r>
              <a:rPr lang="tr-TR" dirty="0" smtClean="0"/>
              <a:t>Alarm </a:t>
            </a:r>
            <a:r>
              <a:rPr lang="tr-TR" dirty="0"/>
              <a:t>semptomlarının yokluğunda, tanı testleri yapılmadan ampirik tedaviye (hasta eğitimi, diyet değişiklikleri, posalı beslenme) başlanabilir.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Eğer </a:t>
            </a:r>
            <a:r>
              <a:rPr lang="tr-TR" dirty="0"/>
              <a:t>bu değerlendirmelerle hastanın kabızlığının sebebi açıklanamadıysa ve konservatif tedavi yaklaşımlarına da yanıt alınamadıysa ek tanı testlerine gidilmelidir.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149249" y="405134"/>
            <a:ext cx="7729728" cy="1188720"/>
          </a:xfrm>
        </p:spPr>
        <p:txBody>
          <a:bodyPr/>
          <a:lstStyle/>
          <a:p>
            <a:r>
              <a:rPr lang="tr-TR" dirty="0" smtClean="0"/>
              <a:t>Tanısal yaklaşım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356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94517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Kolonoskopi</a:t>
            </a:r>
            <a:r>
              <a:rPr lang="tr-TR" dirty="0" smtClean="0"/>
              <a:t> </a:t>
            </a:r>
            <a:r>
              <a:rPr lang="tr-TR" dirty="0"/>
              <a:t>yapılıp ve organik patoloji saptanmayan ya da alarm yakınması olmadığı için </a:t>
            </a:r>
            <a:r>
              <a:rPr lang="tr-TR" dirty="0" err="1"/>
              <a:t>kolonoskopisi</a:t>
            </a:r>
            <a:r>
              <a:rPr lang="tr-TR" dirty="0"/>
              <a:t> yapılmayan kronik </a:t>
            </a:r>
            <a:r>
              <a:rPr lang="tr-TR" dirty="0" err="1"/>
              <a:t>konstipasyondan</a:t>
            </a:r>
            <a:r>
              <a:rPr lang="tr-TR" dirty="0"/>
              <a:t> yakınan </a:t>
            </a:r>
            <a:r>
              <a:rPr lang="tr-TR" dirty="0" smtClean="0"/>
              <a:t>hastaya</a:t>
            </a:r>
          </a:p>
          <a:p>
            <a:endParaRPr lang="tr-TR" dirty="0" smtClean="0"/>
          </a:p>
          <a:p>
            <a:pPr lvl="4">
              <a:buFont typeface="Wingdings" panose="05000000000000000000" pitchFamily="2" charset="2"/>
              <a:buChar char="Ø"/>
            </a:pPr>
            <a:r>
              <a:rPr lang="tr-TR" sz="1800" dirty="0" smtClean="0"/>
              <a:t> </a:t>
            </a:r>
            <a:r>
              <a:rPr lang="tr-TR" sz="1800" dirty="0"/>
              <a:t>öncelikle yeterli sıvı tüketimi </a:t>
            </a:r>
            <a:endParaRPr lang="tr-TR" sz="1800" dirty="0" smtClean="0"/>
          </a:p>
          <a:p>
            <a:pPr lvl="4">
              <a:buFont typeface="Wingdings" panose="05000000000000000000" pitchFamily="2" charset="2"/>
              <a:buChar char="Ø"/>
            </a:pPr>
            <a:endParaRPr lang="tr-TR" sz="1800" dirty="0"/>
          </a:p>
          <a:p>
            <a:pPr lvl="4">
              <a:buFont typeface="Wingdings" panose="05000000000000000000" pitchFamily="2" charset="2"/>
              <a:buChar char="Ø"/>
            </a:pPr>
            <a:r>
              <a:rPr lang="tr-TR" sz="1800" dirty="0" smtClean="0"/>
              <a:t>lifli </a:t>
            </a:r>
            <a:r>
              <a:rPr lang="tr-TR" sz="1800" dirty="0"/>
              <a:t>beslenmenin desteklendiği bir diyet </a:t>
            </a:r>
            <a:endParaRPr lang="tr-TR" sz="1800" dirty="0" smtClean="0"/>
          </a:p>
          <a:p>
            <a:pPr lvl="4">
              <a:buFont typeface="Wingdings" panose="05000000000000000000" pitchFamily="2" charset="2"/>
              <a:buChar char="Ø"/>
            </a:pPr>
            <a:endParaRPr lang="tr-TR" sz="1800" dirty="0"/>
          </a:p>
          <a:p>
            <a:pPr lvl="4">
              <a:buFont typeface="Wingdings" panose="05000000000000000000" pitchFamily="2" charset="2"/>
              <a:buChar char="Ø"/>
            </a:pPr>
            <a:r>
              <a:rPr lang="tr-TR" sz="1800" dirty="0" smtClean="0"/>
              <a:t> </a:t>
            </a:r>
            <a:r>
              <a:rPr lang="tr-TR" sz="1800" dirty="0"/>
              <a:t>hareketin arttırıldığı yaşam tarzı </a:t>
            </a:r>
            <a:r>
              <a:rPr lang="tr-TR" sz="1800" dirty="0" smtClean="0"/>
              <a:t>değişiklikleri</a:t>
            </a:r>
          </a:p>
          <a:p>
            <a:pPr lvl="4">
              <a:buFont typeface="Wingdings" panose="05000000000000000000" pitchFamily="2" charset="2"/>
              <a:buChar char="Ø"/>
            </a:pPr>
            <a:endParaRPr lang="tr-TR" sz="1800" dirty="0"/>
          </a:p>
          <a:p>
            <a:pPr lvl="4">
              <a:buFont typeface="Wingdings" panose="05000000000000000000" pitchFamily="2" charset="2"/>
              <a:buChar char="Ø"/>
            </a:pPr>
            <a:r>
              <a:rPr lang="tr-TR" sz="1800" dirty="0" smtClean="0"/>
              <a:t> </a:t>
            </a:r>
            <a:r>
              <a:rPr lang="tr-TR" sz="1800" dirty="0"/>
              <a:t>hasta </a:t>
            </a:r>
            <a:r>
              <a:rPr lang="tr-TR" sz="1800" dirty="0" smtClean="0"/>
              <a:t>eğitimi ve bilgilendirilmesi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Tanısal yaklaşım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496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31136" y="500668"/>
            <a:ext cx="7729728" cy="1188720"/>
          </a:xfrm>
        </p:spPr>
        <p:txBody>
          <a:bodyPr/>
          <a:lstStyle/>
          <a:p>
            <a:r>
              <a:rPr lang="tr-TR" dirty="0" err="1" smtClean="0"/>
              <a:t>Anamnez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27200" y="2056352"/>
            <a:ext cx="8233664" cy="4606119"/>
          </a:xfrm>
        </p:spPr>
        <p:txBody>
          <a:bodyPr numCol="2">
            <a:normAutofit/>
          </a:bodyPr>
          <a:lstStyle/>
          <a:p>
            <a:r>
              <a:rPr lang="tr-TR" sz="1700" dirty="0"/>
              <a:t>En önemlisi kabızlığın </a:t>
            </a:r>
            <a:r>
              <a:rPr lang="tr-TR" sz="1700" u="sng" dirty="0"/>
              <a:t>süresi</a:t>
            </a:r>
            <a:r>
              <a:rPr lang="tr-TR" sz="1700" dirty="0"/>
              <a:t> ve </a:t>
            </a:r>
            <a:r>
              <a:rPr lang="tr-TR" sz="1700" u="sng" dirty="0" smtClean="0"/>
              <a:t>özelliğidir</a:t>
            </a:r>
          </a:p>
          <a:p>
            <a:r>
              <a:rPr lang="tr-TR" sz="1700" dirty="0" smtClean="0"/>
              <a:t>Özellikle </a:t>
            </a:r>
            <a:r>
              <a:rPr lang="tr-TR" sz="1700" dirty="0"/>
              <a:t>kabızlığın ikincil nedenleri üzerine </a:t>
            </a:r>
            <a:r>
              <a:rPr lang="tr-TR" sz="1700" dirty="0" err="1" smtClean="0"/>
              <a:t>yoğunlaşılmalıdır</a:t>
            </a:r>
            <a:endParaRPr lang="tr-TR" sz="1700" dirty="0" smtClean="0"/>
          </a:p>
          <a:p>
            <a:r>
              <a:rPr lang="tr-TR" sz="1700" dirty="0" smtClean="0"/>
              <a:t> </a:t>
            </a:r>
            <a:r>
              <a:rPr lang="tr-TR" sz="1700" dirty="0" err="1" smtClean="0"/>
              <a:t>İdiyopatik</a:t>
            </a:r>
            <a:r>
              <a:rPr lang="tr-TR" sz="1700" dirty="0" smtClean="0"/>
              <a:t> </a:t>
            </a:r>
            <a:r>
              <a:rPr lang="tr-TR" sz="1700" dirty="0"/>
              <a:t>kabızlığı olan hastaların çoğu diğer hastalıklar açısından </a:t>
            </a:r>
            <a:r>
              <a:rPr lang="tr-TR" sz="1700" dirty="0" err="1"/>
              <a:t>asemptomatiktir</a:t>
            </a:r>
            <a:r>
              <a:rPr lang="tr-TR" sz="1700" dirty="0"/>
              <a:t>. Hastayı en çok hangi semptomun sıkıntıya soktuğu </a:t>
            </a:r>
            <a:r>
              <a:rPr lang="tr-TR" sz="1700" dirty="0" smtClean="0"/>
              <a:t>öğrenilmelidir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700" dirty="0" smtClean="0"/>
              <a:t>hasta </a:t>
            </a:r>
            <a:r>
              <a:rPr lang="tr-TR" sz="1700" dirty="0"/>
              <a:t>ağrı, </a:t>
            </a:r>
            <a:r>
              <a:rPr lang="tr-TR" sz="1700" dirty="0" err="1" smtClean="0"/>
              <a:t>şişkinlik,barsak</a:t>
            </a:r>
            <a:r>
              <a:rPr lang="tr-TR" sz="1700" dirty="0" smtClean="0"/>
              <a:t> </a:t>
            </a:r>
            <a:r>
              <a:rPr lang="tr-TR" sz="1700" dirty="0" err="1"/>
              <a:t>harketleriyle</a:t>
            </a:r>
            <a:r>
              <a:rPr lang="tr-TR" sz="1700" dirty="0"/>
              <a:t> birlikte kramp </a:t>
            </a:r>
            <a:r>
              <a:rPr lang="tr-TR" sz="1700" dirty="0" smtClean="0"/>
              <a:t> </a:t>
            </a:r>
            <a:r>
              <a:rPr lang="tr-TR" sz="1700" dirty="0" smtClean="0">
                <a:sym typeface="Wingdings" panose="05000000000000000000" pitchFamily="2" charset="2"/>
              </a:rPr>
              <a:t> </a:t>
            </a:r>
            <a:r>
              <a:rPr lang="tr-TR" sz="1700" dirty="0" err="1" smtClean="0"/>
              <a:t>irritabl</a:t>
            </a:r>
            <a:r>
              <a:rPr lang="tr-TR" sz="1700" dirty="0" smtClean="0"/>
              <a:t> </a:t>
            </a:r>
            <a:r>
              <a:rPr lang="tr-TR" sz="1700" dirty="0"/>
              <a:t>barsak </a:t>
            </a:r>
            <a:r>
              <a:rPr lang="tr-TR" sz="1700" dirty="0" smtClean="0"/>
              <a:t>sendromu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700" dirty="0" smtClean="0"/>
              <a:t>uzun </a:t>
            </a:r>
            <a:r>
              <a:rPr lang="tr-TR" sz="1700" dirty="0"/>
              <a:t>ve zorlu ıkınmalar, parmak yardımıyla dışkılama  </a:t>
            </a:r>
            <a:r>
              <a:rPr lang="tr-TR" sz="1700" dirty="0" smtClean="0">
                <a:sym typeface="Wingdings" panose="05000000000000000000" pitchFamily="2" charset="2"/>
              </a:rPr>
              <a:t>  </a:t>
            </a:r>
            <a:r>
              <a:rPr lang="tr-TR" sz="1700" dirty="0" err="1" smtClean="0"/>
              <a:t>pelvik</a:t>
            </a:r>
            <a:r>
              <a:rPr lang="tr-TR" sz="1700" dirty="0" smtClean="0"/>
              <a:t> </a:t>
            </a:r>
            <a:r>
              <a:rPr lang="tr-TR" sz="1700" dirty="0"/>
              <a:t>taban </a:t>
            </a:r>
            <a:r>
              <a:rPr lang="tr-TR" sz="1700" dirty="0" err="1" smtClean="0"/>
              <a:t>disfonksiyonu</a:t>
            </a:r>
            <a:endParaRPr lang="tr-TR" sz="1700" dirty="0"/>
          </a:p>
        </p:txBody>
      </p:sp>
      <p:pic>
        <p:nvPicPr>
          <p:cNvPr id="5122" name="Picture 2" descr="Kolonoskopi nedir? Kolonoskopi fiyatları ve yapılış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544" y="2220126"/>
            <a:ext cx="2811305" cy="187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İrritabl Bağırsak Sendromu (IBS): Endometrioziste Sıklıkla Konulan Yanlış  Tanı – Endometriozis Hastası mısın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544" y="4593739"/>
            <a:ext cx="2685284" cy="156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80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52164" y="2143885"/>
            <a:ext cx="7729728" cy="4368457"/>
          </a:xfrm>
        </p:spPr>
        <p:txBody>
          <a:bodyPr>
            <a:normAutofit/>
          </a:bodyPr>
          <a:lstStyle/>
          <a:p>
            <a:r>
              <a:rPr lang="tr-TR" sz="1700" dirty="0"/>
              <a:t>Öyküde barsak alışkanlıklarında </a:t>
            </a:r>
            <a:r>
              <a:rPr lang="tr-TR" sz="1700" dirty="0">
                <a:solidFill>
                  <a:srgbClr val="C00000"/>
                </a:solidFill>
              </a:rPr>
              <a:t>altı haftadan uzun </a:t>
            </a:r>
            <a:r>
              <a:rPr lang="tr-TR" sz="1700" dirty="0" smtClean="0">
                <a:solidFill>
                  <a:srgbClr val="C00000"/>
                </a:solidFill>
              </a:rPr>
              <a:t>süren dışkılama değişikliği, </a:t>
            </a:r>
            <a:r>
              <a:rPr lang="tr-TR" sz="1700" dirty="0">
                <a:solidFill>
                  <a:srgbClr val="C00000"/>
                </a:solidFill>
              </a:rPr>
              <a:t>kilo kaybı, </a:t>
            </a:r>
            <a:r>
              <a:rPr lang="tr-TR" sz="1700" dirty="0" err="1">
                <a:solidFill>
                  <a:srgbClr val="C00000"/>
                </a:solidFill>
              </a:rPr>
              <a:t>persistan</a:t>
            </a:r>
            <a:r>
              <a:rPr lang="tr-TR" sz="1700" dirty="0">
                <a:solidFill>
                  <a:srgbClr val="C00000"/>
                </a:solidFill>
              </a:rPr>
              <a:t> kanlı mukuslu dışkılama, geçirilmiş karın cerrahisi, rektumdan nedeni bilinmeyen kanama varlığı </a:t>
            </a:r>
            <a:r>
              <a:rPr lang="tr-TR" sz="1700" dirty="0" err="1"/>
              <a:t>malignite</a:t>
            </a:r>
            <a:r>
              <a:rPr lang="tr-TR" sz="1700" dirty="0"/>
              <a:t> yönünden uyarıcı </a:t>
            </a:r>
            <a:r>
              <a:rPr lang="tr-TR" sz="1700" dirty="0" smtClean="0"/>
              <a:t>olmalıdır. Bu </a:t>
            </a:r>
            <a:r>
              <a:rPr lang="tr-TR" sz="1700" dirty="0"/>
              <a:t>hastaların mutlaka bir üst basamağa sevki </a:t>
            </a:r>
            <a:r>
              <a:rPr lang="tr-TR" sz="1700" dirty="0" smtClean="0"/>
              <a:t>gereklidir</a:t>
            </a:r>
          </a:p>
          <a:p>
            <a:r>
              <a:rPr lang="tr-TR" sz="1700" dirty="0" smtClean="0"/>
              <a:t>Özellikle </a:t>
            </a:r>
            <a:r>
              <a:rPr lang="tr-TR" sz="1700" dirty="0"/>
              <a:t>yaşlı hastalarda kabızlığa neden olabilecek ilaçlar ve organik hastalıklar sorgulanarak dışlanmalıdır. Hastanın </a:t>
            </a:r>
            <a:r>
              <a:rPr lang="tr-TR" sz="1700" dirty="0" err="1"/>
              <a:t>laksatif</a:t>
            </a:r>
            <a:r>
              <a:rPr lang="tr-TR" sz="1700" dirty="0"/>
              <a:t> kullanıp kullanmadığı ve dozunu sormak faydalı </a:t>
            </a:r>
            <a:r>
              <a:rPr lang="tr-TR" sz="1700" dirty="0" smtClean="0"/>
              <a:t>olabilir</a:t>
            </a:r>
          </a:p>
          <a:p>
            <a:r>
              <a:rPr lang="tr-TR" sz="1700" dirty="0" smtClean="0"/>
              <a:t>Ayrıca </a:t>
            </a:r>
            <a:r>
              <a:rPr lang="tr-TR" sz="1700" dirty="0"/>
              <a:t>Bristol dışkılama skalası kullanılarak hastaların </a:t>
            </a:r>
            <a:r>
              <a:rPr lang="tr-TR" sz="1700" dirty="0" err="1"/>
              <a:t>kolonik</a:t>
            </a:r>
            <a:r>
              <a:rPr lang="tr-TR" sz="1700" dirty="0"/>
              <a:t> geçiş zamanları hakkında da bilgi edinilebilir</a:t>
            </a:r>
            <a:r>
              <a:rPr lang="tr-TR" sz="1700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700" dirty="0" smtClean="0"/>
              <a:t>Düşük </a:t>
            </a:r>
            <a:r>
              <a:rPr lang="tr-TR" sz="1700" dirty="0"/>
              <a:t>skorlar (1,2</a:t>
            </a:r>
            <a:r>
              <a:rPr lang="tr-TR" sz="1700" dirty="0" smtClean="0"/>
              <a:t>) </a:t>
            </a:r>
            <a:r>
              <a:rPr lang="tr-TR" sz="1700" dirty="0" smtClean="0">
                <a:sym typeface="Wingdings" panose="05000000000000000000" pitchFamily="2" charset="2"/>
              </a:rPr>
              <a:t></a:t>
            </a:r>
            <a:r>
              <a:rPr lang="tr-TR" sz="1700" dirty="0" smtClean="0"/>
              <a:t> </a:t>
            </a:r>
            <a:r>
              <a:rPr lang="tr-TR" sz="1700" dirty="0"/>
              <a:t>yavaş </a:t>
            </a:r>
            <a:r>
              <a:rPr lang="tr-TR" sz="1700" dirty="0" smtClean="0"/>
              <a:t>geçişi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700" dirty="0"/>
              <a:t>Y</a:t>
            </a:r>
            <a:r>
              <a:rPr lang="tr-TR" sz="1700" dirty="0" smtClean="0"/>
              <a:t>üksek </a:t>
            </a:r>
            <a:r>
              <a:rPr lang="tr-TR" sz="1700" dirty="0"/>
              <a:t>skorlar (5-7</a:t>
            </a:r>
            <a:r>
              <a:rPr lang="tr-TR" sz="1700" dirty="0" smtClean="0"/>
              <a:t>) </a:t>
            </a:r>
            <a:r>
              <a:rPr lang="tr-TR" sz="1700" dirty="0" smtClean="0">
                <a:sym typeface="Wingdings" panose="05000000000000000000" pitchFamily="2" charset="2"/>
              </a:rPr>
              <a:t> </a:t>
            </a:r>
            <a:r>
              <a:rPr lang="tr-TR" sz="1700" dirty="0" smtClean="0"/>
              <a:t> </a:t>
            </a:r>
            <a:r>
              <a:rPr lang="tr-TR" sz="1700" dirty="0"/>
              <a:t>hızlı geçişi ve bozulmuş </a:t>
            </a:r>
            <a:r>
              <a:rPr lang="tr-TR" sz="1700" dirty="0" err="1"/>
              <a:t>rektal</a:t>
            </a:r>
            <a:r>
              <a:rPr lang="tr-TR" sz="1700" dirty="0"/>
              <a:t> </a:t>
            </a:r>
            <a:r>
              <a:rPr lang="tr-TR" sz="1700" dirty="0" smtClean="0"/>
              <a:t>hassasiyet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700" dirty="0" smtClean="0"/>
              <a:t>Tip </a:t>
            </a:r>
            <a:r>
              <a:rPr lang="tr-TR" sz="1700" dirty="0"/>
              <a:t>1’de yaklaşık </a:t>
            </a:r>
            <a:r>
              <a:rPr lang="tr-TR" sz="1700" dirty="0" err="1"/>
              <a:t>kolonik</a:t>
            </a:r>
            <a:r>
              <a:rPr lang="tr-TR" sz="1700" dirty="0"/>
              <a:t> geçiş zamanı 100 saat olup tip 7’de 10 saattir.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231136" y="544410"/>
            <a:ext cx="7729728" cy="1188720"/>
          </a:xfrm>
        </p:spPr>
        <p:txBody>
          <a:bodyPr/>
          <a:lstStyle/>
          <a:p>
            <a:r>
              <a:rPr lang="tr-TR" dirty="0" err="1" smtClean="0"/>
              <a:t>Anamnez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7401635" y="659883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/>
              <a:t>Lewis SJ, Heaton KW. Stool form scale as a useful guide to intestinal transit time. </a:t>
            </a:r>
            <a:r>
              <a:rPr lang="en-US" sz="800" i="1" dirty="0" err="1"/>
              <a:t>Scand</a:t>
            </a:r>
            <a:r>
              <a:rPr lang="en-US" sz="800" i="1" dirty="0"/>
              <a:t> J </a:t>
            </a:r>
            <a:r>
              <a:rPr lang="en-US" sz="800" i="1" dirty="0" err="1"/>
              <a:t>Gastroenterol</a:t>
            </a:r>
            <a:r>
              <a:rPr lang="en-US" sz="800" i="1" dirty="0"/>
              <a:t> 1997;32:920-4</a:t>
            </a:r>
            <a:endParaRPr lang="tr-TR" sz="800" i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167" y="4632325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510" r="545"/>
          <a:stretch/>
        </p:blipFill>
        <p:spPr>
          <a:xfrm>
            <a:off x="281354" y="98278"/>
            <a:ext cx="9777045" cy="663224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982" y="2142770"/>
            <a:ext cx="1891929" cy="27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6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epidemiyoloji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31136" y="2647667"/>
            <a:ext cx="7729728" cy="3256134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Kabızlık </a:t>
            </a:r>
            <a:r>
              <a:rPr lang="tr-TR" dirty="0"/>
              <a:t>toplumda </a:t>
            </a:r>
            <a:r>
              <a:rPr lang="tr-TR" dirty="0" smtClean="0"/>
              <a:t>s</a:t>
            </a:r>
            <a:r>
              <a:rPr lang="tr-TR" dirty="0"/>
              <a:t>ı</a:t>
            </a:r>
            <a:r>
              <a:rPr lang="tr-TR" dirty="0" smtClean="0"/>
              <a:t>k karşılaşılan </a:t>
            </a:r>
            <a:r>
              <a:rPr lang="tr-TR" dirty="0"/>
              <a:t>bir semptom olup, </a:t>
            </a:r>
            <a:r>
              <a:rPr lang="tr-TR" dirty="0" smtClean="0"/>
              <a:t>kullanılan tanımlara göre </a:t>
            </a:r>
            <a:r>
              <a:rPr lang="tr-TR" dirty="0" err="1" smtClean="0"/>
              <a:t>farkılık</a:t>
            </a:r>
            <a:r>
              <a:rPr lang="tr-TR" dirty="0" smtClean="0"/>
              <a:t> göstermekle </a:t>
            </a:r>
            <a:r>
              <a:rPr lang="tr-TR" dirty="0"/>
              <a:t>birlikte </a:t>
            </a:r>
            <a:r>
              <a:rPr lang="tr-TR" b="1" dirty="0"/>
              <a:t>%2-28 </a:t>
            </a:r>
            <a:r>
              <a:rPr lang="tr-TR" dirty="0" smtClean="0"/>
              <a:t>arasında </a:t>
            </a:r>
            <a:r>
              <a:rPr lang="tr-TR" dirty="0"/>
              <a:t>saptanan bir </a:t>
            </a:r>
            <a:r>
              <a:rPr lang="tr-TR" dirty="0" smtClean="0"/>
              <a:t>sağlık problemidir</a:t>
            </a:r>
          </a:p>
          <a:p>
            <a:endParaRPr lang="tr-TR" dirty="0" smtClean="0"/>
          </a:p>
          <a:p>
            <a:r>
              <a:rPr lang="tr-TR" dirty="0" smtClean="0"/>
              <a:t>Kabızlık aynı zamanda </a:t>
            </a:r>
            <a:r>
              <a:rPr lang="tr-TR" b="1" dirty="0" smtClean="0"/>
              <a:t>genel </a:t>
            </a:r>
            <a:r>
              <a:rPr lang="tr-TR" b="1" dirty="0"/>
              <a:t>popülasyonda sindirim sistemiyle ilgili görülen en sık yakınma </a:t>
            </a:r>
            <a:r>
              <a:rPr lang="tr-TR" dirty="0"/>
              <a:t>olup önemli oranda ekonomik kayba yol </a:t>
            </a:r>
            <a:r>
              <a:rPr lang="tr-TR" dirty="0" smtClean="0"/>
              <a:t>açmaktadır</a:t>
            </a:r>
            <a:r>
              <a:rPr lang="tr-TR" sz="900" dirty="0" smtClean="0"/>
              <a:t>(*)</a:t>
            </a:r>
          </a:p>
          <a:p>
            <a:endParaRPr lang="tr-TR" sz="900" i="1" dirty="0" smtClean="0"/>
          </a:p>
          <a:p>
            <a:r>
              <a:rPr lang="tr-TR" dirty="0" smtClean="0"/>
              <a:t>Gelişmi</a:t>
            </a:r>
            <a:r>
              <a:rPr lang="tr-TR" dirty="0"/>
              <a:t>ş</a:t>
            </a:r>
            <a:r>
              <a:rPr lang="tr-TR" dirty="0" smtClean="0"/>
              <a:t> ülkelerde kabızlık yakınması olanların </a:t>
            </a:r>
            <a:r>
              <a:rPr lang="tr-TR" dirty="0"/>
              <a:t>ancak </a:t>
            </a:r>
            <a:r>
              <a:rPr lang="tr-TR" dirty="0" smtClean="0"/>
              <a:t>üçte biri </a:t>
            </a:r>
            <a:r>
              <a:rPr lang="tr-TR" dirty="0"/>
              <a:t>hekime </a:t>
            </a:r>
            <a:r>
              <a:rPr lang="tr-TR" dirty="0" smtClean="0"/>
              <a:t>başvurmaktadır</a:t>
            </a:r>
            <a:r>
              <a:rPr lang="tr-TR" dirty="0"/>
              <a:t>. </a:t>
            </a:r>
            <a:r>
              <a:rPr lang="tr-TR" dirty="0" smtClean="0"/>
              <a:t>Yaşam </a:t>
            </a:r>
            <a:r>
              <a:rPr lang="tr-TR" dirty="0"/>
              <a:t>kalitesini </a:t>
            </a:r>
            <a:r>
              <a:rPr lang="tr-TR" dirty="0" smtClean="0"/>
              <a:t>çok düşürmedikçe önemsiz </a:t>
            </a:r>
            <a:r>
              <a:rPr lang="tr-TR" dirty="0"/>
              <a:t>bir semptom olarak </a:t>
            </a:r>
            <a:r>
              <a:rPr lang="tr-TR" dirty="0" smtClean="0"/>
              <a:t>görülse </a:t>
            </a:r>
            <a:r>
              <a:rPr lang="tr-TR" dirty="0"/>
              <a:t>de; </a:t>
            </a:r>
            <a:r>
              <a:rPr lang="tr-TR" dirty="0" smtClean="0"/>
              <a:t>hastaların kullandıkları ilaçlar </a:t>
            </a:r>
            <a:r>
              <a:rPr lang="tr-TR" dirty="0"/>
              <a:t>ve </a:t>
            </a:r>
            <a:r>
              <a:rPr lang="tr-TR" dirty="0" smtClean="0"/>
              <a:t>sağlık kurumlarına yaptıkları başvurular </a:t>
            </a:r>
            <a:r>
              <a:rPr lang="tr-TR" dirty="0"/>
              <a:t>nedeni ile maliyeti </a:t>
            </a:r>
            <a:r>
              <a:rPr lang="tr-TR" dirty="0" smtClean="0"/>
              <a:t>yüksek </a:t>
            </a:r>
            <a:r>
              <a:rPr lang="tr-TR" dirty="0"/>
              <a:t>bir </a:t>
            </a:r>
            <a:r>
              <a:rPr lang="tr-TR" dirty="0" smtClean="0"/>
              <a:t>yakınmadır </a:t>
            </a:r>
            <a:r>
              <a:rPr lang="tr-TR" sz="900" dirty="0" smtClean="0"/>
              <a:t>( ** )</a:t>
            </a:r>
          </a:p>
          <a:p>
            <a:endParaRPr lang="tr-TR" dirty="0"/>
          </a:p>
          <a:p>
            <a:r>
              <a:rPr lang="tr-TR" dirty="0" smtClean="0"/>
              <a:t>ABD’ de </a:t>
            </a:r>
            <a:r>
              <a:rPr lang="tr-TR" dirty="0"/>
              <a:t>her </a:t>
            </a:r>
            <a:r>
              <a:rPr lang="tr-TR" dirty="0" smtClean="0"/>
              <a:t>yıl </a:t>
            </a:r>
            <a:r>
              <a:rPr lang="tr-TR" dirty="0"/>
              <a:t>2.5 milyondan fazla </a:t>
            </a:r>
            <a:r>
              <a:rPr lang="tr-TR" dirty="0" smtClean="0"/>
              <a:t>kişi kabızlık nedeniyle </a:t>
            </a:r>
            <a:r>
              <a:rPr lang="tr-TR" dirty="0"/>
              <a:t>doktora </a:t>
            </a:r>
            <a:r>
              <a:rPr lang="tr-TR" dirty="0" smtClean="0"/>
              <a:t>başvurmakta </a:t>
            </a:r>
            <a:r>
              <a:rPr lang="tr-TR" dirty="0"/>
              <a:t>ve </a:t>
            </a:r>
            <a:r>
              <a:rPr lang="tr-TR" dirty="0" smtClean="0"/>
              <a:t>yılda yaklaşık </a:t>
            </a:r>
            <a:r>
              <a:rPr lang="tr-TR" dirty="0"/>
              <a:t>sekiz </a:t>
            </a:r>
            <a:r>
              <a:rPr lang="tr-TR" dirty="0" smtClean="0"/>
              <a:t>yüz </a:t>
            </a:r>
            <a:r>
              <a:rPr lang="tr-TR" dirty="0"/>
              <a:t>milyon dolardan fazla bir kaynak </a:t>
            </a:r>
            <a:r>
              <a:rPr lang="tr-TR" dirty="0" err="1"/>
              <a:t>laksatifler</a:t>
            </a:r>
            <a:r>
              <a:rPr lang="tr-TR" dirty="0"/>
              <a:t> </a:t>
            </a:r>
            <a:r>
              <a:rPr lang="tr-TR" dirty="0" smtClean="0"/>
              <a:t>için </a:t>
            </a:r>
            <a:r>
              <a:rPr lang="tr-TR" dirty="0"/>
              <a:t>sarf edilmektedir </a:t>
            </a:r>
            <a:r>
              <a:rPr lang="tr-TR" sz="900" dirty="0" smtClean="0"/>
              <a:t>(***)</a:t>
            </a:r>
            <a:endParaRPr lang="tr-TR" sz="900" dirty="0"/>
          </a:p>
        </p:txBody>
      </p:sp>
      <p:sp>
        <p:nvSpPr>
          <p:cNvPr id="4" name="Dikdörtgen 3"/>
          <p:cNvSpPr/>
          <p:nvPr/>
        </p:nvSpPr>
        <p:spPr>
          <a:xfrm>
            <a:off x="0" y="6530903"/>
            <a:ext cx="12296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800" i="1" dirty="0" smtClean="0"/>
              <a:t>*</a:t>
            </a:r>
            <a:r>
              <a:rPr lang="en-US" sz="800" i="1" dirty="0"/>
              <a:t>Singh G, Lingala V, Wang H, et al. Use of health care resources and cost of care for adults with constipation. </a:t>
            </a:r>
            <a:r>
              <a:rPr lang="en-US" sz="800" i="1" dirty="0" err="1"/>
              <a:t>Clin</a:t>
            </a:r>
            <a:r>
              <a:rPr lang="en-US" sz="800" i="1" dirty="0"/>
              <a:t> </a:t>
            </a:r>
            <a:r>
              <a:rPr lang="en-US" sz="800" i="1" dirty="0" err="1"/>
              <a:t>Gastroenterol</a:t>
            </a:r>
            <a:r>
              <a:rPr lang="en-US" sz="800" i="1" dirty="0"/>
              <a:t> </a:t>
            </a:r>
            <a:r>
              <a:rPr lang="en-US" sz="800" i="1" dirty="0" err="1"/>
              <a:t>Hepatol</a:t>
            </a:r>
            <a:r>
              <a:rPr lang="en-US" sz="800" i="1" dirty="0"/>
              <a:t> </a:t>
            </a:r>
            <a:r>
              <a:rPr lang="en-US" sz="800" i="1" dirty="0" smtClean="0"/>
              <a:t>2007;5:1053-8</a:t>
            </a:r>
            <a:r>
              <a:rPr lang="tr-TR" sz="800" i="1" dirty="0" smtClean="0"/>
              <a:t>  </a:t>
            </a:r>
            <a:r>
              <a:rPr lang="en-US" sz="800" i="1" dirty="0" smtClean="0"/>
              <a:t>.</a:t>
            </a:r>
            <a:r>
              <a:rPr lang="tr-TR" sz="800" i="1" dirty="0" smtClean="0"/>
              <a:t>**Türkay </a:t>
            </a:r>
            <a:r>
              <a:rPr lang="tr-TR" sz="800" i="1" dirty="0"/>
              <a:t>C, </a:t>
            </a:r>
            <a:r>
              <a:rPr lang="tr-TR" sz="800" i="1" dirty="0" smtClean="0"/>
              <a:t>Aydoğan </a:t>
            </a:r>
            <a:r>
              <a:rPr lang="tr-TR" sz="800" i="1" dirty="0"/>
              <a:t>T, </a:t>
            </a:r>
            <a:r>
              <a:rPr lang="tr-TR" sz="800" i="1" dirty="0" smtClean="0"/>
              <a:t>özden </a:t>
            </a:r>
            <a:r>
              <a:rPr lang="tr-TR" sz="800" i="1" dirty="0"/>
              <a:t>A. </a:t>
            </a:r>
            <a:r>
              <a:rPr lang="tr-TR" sz="800" i="1" dirty="0" err="1"/>
              <a:t>Konstipasyon</a:t>
            </a:r>
            <a:r>
              <a:rPr lang="tr-TR" sz="800" i="1" dirty="0"/>
              <a:t> </a:t>
            </a:r>
            <a:r>
              <a:rPr lang="tr-TR" sz="800" i="1" dirty="0" smtClean="0"/>
              <a:t>Tanım </a:t>
            </a:r>
            <a:r>
              <a:rPr lang="tr-TR" sz="800" i="1" dirty="0"/>
              <a:t>ve Epidemiyolojisi. </a:t>
            </a:r>
            <a:r>
              <a:rPr lang="tr-TR" sz="800" i="1" dirty="0" smtClean="0"/>
              <a:t>Güncel </a:t>
            </a:r>
            <a:r>
              <a:rPr lang="tr-TR" sz="800" i="1" dirty="0"/>
              <a:t>Gastroenteroloji </a:t>
            </a:r>
            <a:r>
              <a:rPr lang="tr-TR" sz="800" i="1" dirty="0" smtClean="0"/>
              <a:t>2005 ***</a:t>
            </a:r>
            <a:r>
              <a:rPr lang="tr-TR" sz="800" i="1" dirty="0"/>
              <a:t>Yurdakul ›. Kronik Kabızlık. </a:t>
            </a:r>
            <a:r>
              <a:rPr lang="tr-TR" sz="800" i="1" dirty="0" err="1"/>
              <a:t>Türkiyede</a:t>
            </a:r>
            <a:r>
              <a:rPr lang="tr-TR" sz="800" i="1" dirty="0"/>
              <a:t> Sık Karşılaşılan Hastalıklar Sempozyum Dizisi No.58, 2007:43-58</a:t>
            </a:r>
          </a:p>
          <a:p>
            <a:endParaRPr lang="tr-TR" sz="800" i="1" dirty="0"/>
          </a:p>
        </p:txBody>
      </p:sp>
    </p:spTree>
    <p:extLst>
      <p:ext uri="{BB962C8B-B14F-4D97-AF65-F5344CB8AC3E}">
        <p14:creationId xmlns:p14="http://schemas.microsoft.com/office/powerpoint/2010/main" val="278347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31136" y="1901371"/>
            <a:ext cx="7729728" cy="4799681"/>
          </a:xfrm>
        </p:spPr>
        <p:txBody>
          <a:bodyPr numCol="2">
            <a:normAutofit/>
          </a:bodyPr>
          <a:lstStyle/>
          <a:p>
            <a:r>
              <a:rPr lang="tr-TR" sz="1700" dirty="0"/>
              <a:t>Genel fizik muayene kronik </a:t>
            </a:r>
            <a:r>
              <a:rPr lang="tr-TR" sz="1700" dirty="0" err="1"/>
              <a:t>konstipasyonu</a:t>
            </a:r>
            <a:r>
              <a:rPr lang="tr-TR" sz="1700" dirty="0"/>
              <a:t> olan hastada detaylı veya tanıya götürücü bulgular vermeyebilir. Alarm yakınmalarını ya da kabızlığa sebep olabilecek </a:t>
            </a:r>
            <a:r>
              <a:rPr lang="tr-TR" sz="1700" dirty="0" err="1"/>
              <a:t>metabolik</a:t>
            </a:r>
            <a:r>
              <a:rPr lang="tr-TR" sz="1700" dirty="0"/>
              <a:t> hastalıkları şüphelendirebilen </a:t>
            </a:r>
            <a:r>
              <a:rPr lang="tr-TR" sz="1700" b="1" u="sng" dirty="0"/>
              <a:t>solukluk</a:t>
            </a:r>
            <a:r>
              <a:rPr lang="tr-TR" sz="1700" b="1" dirty="0"/>
              <a:t>, </a:t>
            </a:r>
            <a:r>
              <a:rPr lang="tr-TR" sz="1700" b="1" u="sng" dirty="0" err="1"/>
              <a:t>kaşekşi</a:t>
            </a:r>
            <a:r>
              <a:rPr lang="tr-TR" sz="1700" b="1" dirty="0"/>
              <a:t>, </a:t>
            </a:r>
            <a:r>
              <a:rPr lang="tr-TR" sz="1700" b="1" u="sng" dirty="0"/>
              <a:t>ödem</a:t>
            </a:r>
            <a:r>
              <a:rPr lang="tr-TR" sz="1700" b="1" dirty="0"/>
              <a:t>, </a:t>
            </a:r>
            <a:r>
              <a:rPr lang="tr-TR" sz="1700" b="1" u="sng" dirty="0"/>
              <a:t>cilt kuruluğu</a:t>
            </a:r>
            <a:r>
              <a:rPr lang="tr-TR" sz="1700" u="sng" dirty="0"/>
              <a:t> </a:t>
            </a:r>
            <a:r>
              <a:rPr lang="tr-TR" sz="1700" dirty="0"/>
              <a:t>açısından kişi </a:t>
            </a:r>
            <a:r>
              <a:rPr lang="tr-TR" sz="1700" dirty="0" smtClean="0"/>
              <a:t>değerlendirilmelidir</a:t>
            </a:r>
          </a:p>
          <a:p>
            <a:r>
              <a:rPr lang="tr-TR" sz="1700" b="1" u="sng" dirty="0" err="1" smtClean="0"/>
              <a:t>Şişkinlik</a:t>
            </a:r>
            <a:r>
              <a:rPr lang="tr-TR" sz="1700" b="1" dirty="0" err="1" smtClean="0"/>
              <a:t>,</a:t>
            </a:r>
            <a:r>
              <a:rPr lang="tr-TR" sz="1700" b="1" u="sng" dirty="0" err="1" smtClean="0"/>
              <a:t>asimetri</a:t>
            </a:r>
            <a:r>
              <a:rPr lang="tr-TR" sz="1700" dirty="0" err="1" smtClean="0"/>
              <a:t>görülebilir.Palpasyonda</a:t>
            </a:r>
            <a:r>
              <a:rPr lang="tr-TR" sz="1700" dirty="0" smtClean="0"/>
              <a:t> </a:t>
            </a:r>
            <a:r>
              <a:rPr lang="tr-TR" sz="1700" dirty="0"/>
              <a:t>özellikle sol kadranlarda dışkı ile dolu barsak ansı ele gelebilir ve şişkinliğe bağlı karın hassasiyeti </a:t>
            </a:r>
            <a:r>
              <a:rPr lang="tr-TR" sz="1700" dirty="0" smtClean="0"/>
              <a:t>olabilir</a:t>
            </a:r>
          </a:p>
          <a:p>
            <a:r>
              <a:rPr lang="tr-TR" sz="1700" dirty="0" smtClean="0"/>
              <a:t> Kronik </a:t>
            </a:r>
            <a:r>
              <a:rPr lang="tr-TR" sz="1700" dirty="0"/>
              <a:t>kabızlığı olan hastada en önemli ve olmazsa olmaz muayene metodu </a:t>
            </a:r>
            <a:r>
              <a:rPr lang="tr-TR" sz="1700" b="1" u="sng" dirty="0"/>
              <a:t>anal bölgenin muayenesi ve </a:t>
            </a:r>
            <a:r>
              <a:rPr lang="tr-TR" sz="1700" b="1" u="sng" dirty="0" err="1"/>
              <a:t>rektal</a:t>
            </a:r>
            <a:r>
              <a:rPr lang="tr-TR" sz="1700" b="1" u="sng" dirty="0"/>
              <a:t> tuşedir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231136" y="500668"/>
            <a:ext cx="7729728" cy="1188720"/>
          </a:xfrm>
        </p:spPr>
        <p:txBody>
          <a:bodyPr/>
          <a:lstStyle/>
          <a:p>
            <a:r>
              <a:rPr lang="tr-TR" dirty="0" smtClean="0"/>
              <a:t>Fizik muayene </a:t>
            </a:r>
            <a:endParaRPr lang="tr-TR" dirty="0"/>
          </a:p>
        </p:txBody>
      </p:sp>
      <p:pic>
        <p:nvPicPr>
          <p:cNvPr id="1028" name="Picture 4" descr="Batın Travmalı Hastaların Değerlendirilmesi | Resüsitasy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0" y="2110033"/>
            <a:ext cx="2674693" cy="190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ktal Tuşe Nedir? Rektal Tuşe Muayenesi Nasıl Yapılır ? | Op. Dr. Nizam  Kurtdere Genel Cerrahi-istanb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1" y="4369452"/>
            <a:ext cx="2674693" cy="19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61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Fizik muayene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71938"/>
          </a:xfrm>
        </p:spPr>
        <p:txBody>
          <a:bodyPr>
            <a:normAutofit fontScale="92500"/>
          </a:bodyPr>
          <a:lstStyle/>
          <a:p>
            <a:r>
              <a:rPr lang="tr-TR" dirty="0"/>
              <a:t>Kronik kabızlığı olanların çoğunda karın muayenesi ve </a:t>
            </a:r>
            <a:r>
              <a:rPr lang="tr-TR" dirty="0" err="1"/>
              <a:t>rektal</a:t>
            </a:r>
            <a:r>
              <a:rPr lang="tr-TR" dirty="0"/>
              <a:t> tuşe çok yardımcıdır. </a:t>
            </a:r>
            <a:endParaRPr lang="tr-TR" dirty="0" smtClean="0"/>
          </a:p>
          <a:p>
            <a:r>
              <a:rPr lang="tr-TR" dirty="0" err="1" smtClean="0"/>
              <a:t>Rektal</a:t>
            </a:r>
            <a:r>
              <a:rPr lang="tr-TR" dirty="0" smtClean="0"/>
              <a:t> </a:t>
            </a:r>
            <a:r>
              <a:rPr lang="tr-TR" dirty="0" err="1"/>
              <a:t>tuşede</a:t>
            </a:r>
            <a:r>
              <a:rPr lang="tr-TR" dirty="0"/>
              <a:t>; </a:t>
            </a:r>
            <a:endParaRPr lang="tr-T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 </a:t>
            </a:r>
            <a:r>
              <a:rPr lang="tr-TR" dirty="0"/>
              <a:t>Kabızlık nedeniyle ortaya çıkan </a:t>
            </a:r>
            <a:r>
              <a:rPr lang="tr-TR" dirty="0" err="1"/>
              <a:t>fissürler</a:t>
            </a:r>
            <a:r>
              <a:rPr lang="tr-TR" dirty="0"/>
              <a:t> veya </a:t>
            </a:r>
            <a:r>
              <a:rPr lang="tr-TR" dirty="0" err="1"/>
              <a:t>hemoroidler</a:t>
            </a:r>
            <a:r>
              <a:rPr lang="tr-TR" dirty="0"/>
              <a:t> görülebilir, dışkı </a:t>
            </a:r>
            <a:r>
              <a:rPr lang="tr-TR" dirty="0" err="1"/>
              <a:t>retansiyonu</a:t>
            </a:r>
            <a:r>
              <a:rPr lang="tr-TR" dirty="0"/>
              <a:t> ya da ağrılı tuşe saptanabilir. </a:t>
            </a:r>
            <a:endParaRPr lang="tr-T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Asimetrik </a:t>
            </a:r>
            <a:r>
              <a:rPr lang="tr-TR" dirty="0"/>
              <a:t>anal kanal açılması </a:t>
            </a:r>
            <a:r>
              <a:rPr lang="tr-TR" dirty="0" err="1"/>
              <a:t>sfinkter</a:t>
            </a:r>
            <a:r>
              <a:rPr lang="tr-TR" dirty="0"/>
              <a:t> fonksiyonunu bozan nörolojik bir hastalığı daha çok düşündürür. </a:t>
            </a:r>
          </a:p>
          <a:p>
            <a:r>
              <a:rPr lang="tr-TR" dirty="0" err="1" smtClean="0"/>
              <a:t>Rektal</a:t>
            </a:r>
            <a:r>
              <a:rPr lang="tr-TR" dirty="0" smtClean="0"/>
              <a:t> </a:t>
            </a:r>
            <a:r>
              <a:rPr lang="tr-TR" dirty="0"/>
              <a:t>muayene sırasında </a:t>
            </a:r>
            <a:r>
              <a:rPr lang="tr-TR" dirty="0" err="1"/>
              <a:t>puborektal</a:t>
            </a:r>
            <a:r>
              <a:rPr lang="tr-TR" dirty="0"/>
              <a:t> ve </a:t>
            </a:r>
            <a:r>
              <a:rPr lang="tr-TR" dirty="0" err="1"/>
              <a:t>eksternal</a:t>
            </a:r>
            <a:r>
              <a:rPr lang="tr-TR" dirty="0"/>
              <a:t> anal </a:t>
            </a:r>
            <a:r>
              <a:rPr lang="tr-TR" dirty="0" err="1"/>
              <a:t>sfinkter</a:t>
            </a:r>
            <a:r>
              <a:rPr lang="tr-TR" dirty="0"/>
              <a:t> kaslarının cevapları değerlendirilebilir, bu özellikle </a:t>
            </a:r>
            <a:r>
              <a:rPr lang="tr-TR" dirty="0" err="1" smtClean="0"/>
              <a:t>dissinerjik</a:t>
            </a:r>
            <a:r>
              <a:rPr lang="tr-TR" dirty="0" smtClean="0"/>
              <a:t> </a:t>
            </a:r>
            <a:r>
              <a:rPr lang="tr-TR" dirty="0"/>
              <a:t>dışkılaması olan hastalarda önemlidir. </a:t>
            </a:r>
            <a:endParaRPr lang="tr-TR" dirty="0" smtClean="0"/>
          </a:p>
          <a:p>
            <a:r>
              <a:rPr lang="tr-TR" dirty="0" smtClean="0"/>
              <a:t>Sağ </a:t>
            </a:r>
            <a:r>
              <a:rPr lang="tr-TR" dirty="0"/>
              <a:t>elle yapılan </a:t>
            </a:r>
            <a:r>
              <a:rPr lang="tr-TR" dirty="0" err="1"/>
              <a:t>rektal</a:t>
            </a:r>
            <a:r>
              <a:rPr lang="tr-TR" dirty="0"/>
              <a:t> </a:t>
            </a:r>
            <a:r>
              <a:rPr lang="tr-TR" dirty="0" err="1"/>
              <a:t>tuşede</a:t>
            </a:r>
            <a:r>
              <a:rPr lang="tr-TR" dirty="0"/>
              <a:t> </a:t>
            </a:r>
            <a:r>
              <a:rPr lang="tr-TR" dirty="0" err="1"/>
              <a:t>rektal</a:t>
            </a:r>
            <a:r>
              <a:rPr lang="tr-TR" dirty="0"/>
              <a:t> hassasiyet, kitle, darlık ya da dışkı değerlendirilebilir. Eğer dışkı tespit edilirse yoğunluğu da not edilmelidir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İstirahat </a:t>
            </a:r>
            <a:r>
              <a:rPr lang="tr-TR" dirty="0" err="1"/>
              <a:t>sfinkter</a:t>
            </a:r>
            <a:r>
              <a:rPr lang="tr-TR" dirty="0"/>
              <a:t> </a:t>
            </a:r>
            <a:r>
              <a:rPr lang="tr-TR" dirty="0" err="1"/>
              <a:t>tonusu</a:t>
            </a:r>
            <a:r>
              <a:rPr lang="tr-TR" dirty="0"/>
              <a:t> normal, zayıf ya da azalmış olarak belirlenmelidir. </a:t>
            </a:r>
            <a:r>
              <a:rPr lang="tr-TR" dirty="0" err="1"/>
              <a:t>Rektal</a:t>
            </a:r>
            <a:r>
              <a:rPr lang="tr-TR" dirty="0"/>
              <a:t> </a:t>
            </a:r>
            <a:r>
              <a:rPr lang="tr-TR" dirty="0" err="1"/>
              <a:t>prolapsus</a:t>
            </a:r>
            <a:r>
              <a:rPr lang="tr-TR" dirty="0"/>
              <a:t> ve </a:t>
            </a:r>
            <a:r>
              <a:rPr lang="tr-TR" dirty="0" err="1"/>
              <a:t>rektosel</a:t>
            </a:r>
            <a:r>
              <a:rPr lang="tr-TR" dirty="0"/>
              <a:t> de bu muayene sırasında saptanabilir.</a:t>
            </a:r>
          </a:p>
        </p:txBody>
      </p:sp>
    </p:spTree>
    <p:extLst>
      <p:ext uri="{BB962C8B-B14F-4D97-AF65-F5344CB8AC3E}">
        <p14:creationId xmlns:p14="http://schemas.microsoft.com/office/powerpoint/2010/main" val="22491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Laboratuvar Bulguları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Tam kan </a:t>
            </a:r>
            <a:r>
              <a:rPr lang="tr-TR" dirty="0" smtClean="0"/>
              <a:t>sayımı</a:t>
            </a:r>
          </a:p>
          <a:p>
            <a:r>
              <a:rPr lang="tr-TR" dirty="0" smtClean="0"/>
              <a:t>Serum </a:t>
            </a:r>
            <a:r>
              <a:rPr lang="tr-TR" dirty="0" err="1" smtClean="0"/>
              <a:t>glukoz</a:t>
            </a:r>
            <a:r>
              <a:rPr lang="tr-TR" dirty="0" smtClean="0"/>
              <a:t> ve elektrolitler</a:t>
            </a:r>
          </a:p>
          <a:p>
            <a:r>
              <a:rPr lang="tr-TR" dirty="0" smtClean="0"/>
              <a:t>Böbrek fonksiyon testleri</a:t>
            </a:r>
          </a:p>
          <a:p>
            <a:r>
              <a:rPr lang="tr-TR" dirty="0" err="1" smtClean="0"/>
              <a:t>Tiroid</a:t>
            </a:r>
            <a:r>
              <a:rPr lang="tr-TR" dirty="0" smtClean="0"/>
              <a:t> fonksiyon testleri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H</a:t>
            </a:r>
            <a:r>
              <a:rPr lang="tr-TR" dirty="0" err="1" smtClean="0"/>
              <a:t>ematokezya</a:t>
            </a:r>
            <a:r>
              <a:rPr lang="tr-TR" dirty="0"/>
              <a:t>, kilo kaybı, aile öyküsü, </a:t>
            </a:r>
            <a:r>
              <a:rPr lang="tr-TR" dirty="0" smtClean="0"/>
              <a:t>anemisi</a:t>
            </a:r>
            <a:r>
              <a:rPr lang="tr-TR" dirty="0"/>
              <a:t>, pozitif </a:t>
            </a:r>
            <a:r>
              <a:rPr lang="tr-TR" dirty="0" smtClean="0"/>
              <a:t>gaitada </a:t>
            </a:r>
            <a:r>
              <a:rPr lang="tr-TR" dirty="0"/>
              <a:t>gizli kan testi (GGK) olanlar ve kısa sürede kabızlığı ortaya çıkanlarda istenmelidir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Çalışmalarda, alarm yakınması olmayan hastalarda bu kan tetkiklerinin rutin olarak yapılması gerekliliği hakkında yeterli kanıt </a:t>
            </a:r>
            <a:r>
              <a:rPr lang="tr-TR" dirty="0" smtClean="0"/>
              <a:t>bulunmamıştır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8755732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err="1"/>
              <a:t>Bharucha</a:t>
            </a:r>
            <a:r>
              <a:rPr lang="en-US" sz="800" dirty="0"/>
              <a:t> AE, Wald A. Chronic constipation. Mayo </a:t>
            </a:r>
            <a:r>
              <a:rPr lang="en-US" sz="800" dirty="0" err="1"/>
              <a:t>Clin</a:t>
            </a:r>
            <a:r>
              <a:rPr lang="en-US" sz="800" dirty="0"/>
              <a:t> </a:t>
            </a:r>
            <a:r>
              <a:rPr lang="en-US" sz="800" dirty="0" err="1"/>
              <a:t>Proc</a:t>
            </a:r>
            <a:r>
              <a:rPr lang="en-US" sz="800" dirty="0"/>
              <a:t> 2019;94:2340-57.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41071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görüntüleme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92573" y="2347415"/>
            <a:ext cx="8175009" cy="4339987"/>
          </a:xfrm>
        </p:spPr>
        <p:txBody>
          <a:bodyPr numCol="2">
            <a:normAutofit/>
          </a:bodyPr>
          <a:lstStyle/>
          <a:p>
            <a:r>
              <a:rPr lang="tr-TR" dirty="0" smtClean="0">
                <a:solidFill>
                  <a:srgbClr val="002060"/>
                </a:solidFill>
              </a:rPr>
              <a:t>Endoskopi </a:t>
            </a:r>
            <a:r>
              <a:rPr lang="tr-TR" dirty="0">
                <a:solidFill>
                  <a:srgbClr val="002060"/>
                </a:solidFill>
              </a:rPr>
              <a:t>(</a:t>
            </a:r>
            <a:r>
              <a:rPr lang="tr-TR" dirty="0" err="1">
                <a:solidFill>
                  <a:srgbClr val="002060"/>
                </a:solidFill>
              </a:rPr>
              <a:t>kolonoksopi</a:t>
            </a:r>
            <a:r>
              <a:rPr lang="tr-TR" dirty="0">
                <a:solidFill>
                  <a:srgbClr val="002060"/>
                </a:solidFill>
              </a:rPr>
              <a:t>, </a:t>
            </a:r>
            <a:r>
              <a:rPr lang="tr-TR" dirty="0" err="1">
                <a:solidFill>
                  <a:srgbClr val="002060"/>
                </a:solidFill>
              </a:rPr>
              <a:t>fleksible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 smtClean="0">
                <a:solidFill>
                  <a:srgbClr val="002060"/>
                </a:solidFill>
              </a:rPr>
              <a:t>sigmoidoskopi</a:t>
            </a:r>
            <a:r>
              <a:rPr lang="tr-TR" dirty="0" smtClean="0">
                <a:solidFill>
                  <a:srgbClr val="002060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u="sng" dirty="0" err="1" smtClean="0"/>
              <a:t>Fleksibl</a:t>
            </a:r>
            <a:r>
              <a:rPr lang="tr-TR" u="sng" dirty="0" smtClean="0"/>
              <a:t> </a:t>
            </a:r>
            <a:r>
              <a:rPr lang="tr-TR" u="sng" dirty="0" err="1"/>
              <a:t>sigmoidoskopi</a:t>
            </a:r>
            <a:r>
              <a:rPr lang="tr-TR" u="sng" dirty="0"/>
              <a:t> ya da </a:t>
            </a:r>
            <a:r>
              <a:rPr lang="tr-TR" u="sng" dirty="0" err="1"/>
              <a:t>kolonoskopi</a:t>
            </a:r>
            <a:r>
              <a:rPr lang="tr-TR" u="sng" dirty="0"/>
              <a:t> </a:t>
            </a:r>
            <a:r>
              <a:rPr lang="tr-TR" dirty="0"/>
              <a:t>lezyonları (</a:t>
            </a:r>
            <a:r>
              <a:rPr lang="tr-TR" dirty="0" err="1"/>
              <a:t>soliter</a:t>
            </a:r>
            <a:r>
              <a:rPr lang="tr-TR" dirty="0"/>
              <a:t> </a:t>
            </a:r>
            <a:r>
              <a:rPr lang="tr-TR" dirty="0" err="1"/>
              <a:t>rektal</a:t>
            </a:r>
            <a:r>
              <a:rPr lang="tr-TR" dirty="0"/>
              <a:t> ülser, </a:t>
            </a:r>
            <a:r>
              <a:rPr lang="tr-TR" dirty="0" err="1"/>
              <a:t>inflamasyon</a:t>
            </a:r>
            <a:r>
              <a:rPr lang="tr-TR" dirty="0"/>
              <a:t>, </a:t>
            </a:r>
            <a:r>
              <a:rPr lang="tr-TR" dirty="0" err="1"/>
              <a:t>malignite</a:t>
            </a:r>
            <a:r>
              <a:rPr lang="tr-TR" dirty="0"/>
              <a:t>...) saptamada üstün tekniklerdir. Aynı zamanda doku örneklemesi ya da </a:t>
            </a:r>
            <a:r>
              <a:rPr lang="tr-TR" dirty="0" err="1"/>
              <a:t>polipektomi</a:t>
            </a:r>
            <a:r>
              <a:rPr lang="tr-TR" dirty="0"/>
              <a:t> olanağı da sağlarlar. </a:t>
            </a:r>
            <a:endParaRPr lang="tr-T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u="sng" dirty="0" err="1" smtClean="0"/>
              <a:t>Kolonoskopi</a:t>
            </a:r>
            <a:r>
              <a:rPr lang="tr-TR" dirty="0"/>
              <a:t>; anemisi, </a:t>
            </a:r>
            <a:r>
              <a:rPr lang="tr-TR" dirty="0" err="1"/>
              <a:t>rektal</a:t>
            </a:r>
            <a:r>
              <a:rPr lang="tr-TR" dirty="0"/>
              <a:t> kanaması, pozitif GGK, </a:t>
            </a:r>
            <a:r>
              <a:rPr lang="tr-TR" dirty="0" err="1"/>
              <a:t>obstrüktif</a:t>
            </a:r>
            <a:r>
              <a:rPr lang="tr-TR" dirty="0"/>
              <a:t> semptomları, ani kabızlık öyküsü, kilo kaybı, dışkı şeklinde değişiklik ve </a:t>
            </a:r>
            <a:r>
              <a:rPr lang="tr-TR" dirty="0" err="1"/>
              <a:t>rektal</a:t>
            </a:r>
            <a:r>
              <a:rPr lang="tr-TR" dirty="0"/>
              <a:t> </a:t>
            </a:r>
            <a:r>
              <a:rPr lang="tr-TR" dirty="0" err="1"/>
              <a:t>prolapsusu</a:t>
            </a:r>
            <a:r>
              <a:rPr lang="tr-TR" dirty="0"/>
              <a:t> olan hastalarda uygulanmalıdır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50 </a:t>
            </a:r>
            <a:r>
              <a:rPr lang="tr-TR" dirty="0"/>
              <a:t>yaşın üzerinde ve daha önce hiç kolon kanseri taraması yapılmayan hastalara da </a:t>
            </a:r>
            <a:r>
              <a:rPr lang="tr-TR" dirty="0" err="1"/>
              <a:t>kolonoskopi</a:t>
            </a:r>
            <a:r>
              <a:rPr lang="tr-TR" dirty="0"/>
              <a:t> yapılmalıdır</a:t>
            </a:r>
            <a:r>
              <a:rPr lang="tr-TR" dirty="0" smtClean="0"/>
              <a:t>.</a:t>
            </a:r>
          </a:p>
        </p:txBody>
      </p:sp>
      <p:pic>
        <p:nvPicPr>
          <p:cNvPr id="5" name="Picture 4" descr="Kolonoskopi | Kolonoskopi Nedir | Kolonoskopi Nasıl Yapılır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194" y="2470245"/>
            <a:ext cx="2729553" cy="175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olonoskopi Nedir? - Prof. Dr. Oktar ASOĞL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511" y="4576900"/>
            <a:ext cx="2636917" cy="176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tr-TR" dirty="0">
                <a:solidFill>
                  <a:srgbClr val="002060"/>
                </a:solidFill>
              </a:rPr>
              <a:t>Direk ve Baryumlu </a:t>
            </a:r>
            <a:r>
              <a:rPr lang="tr-TR" dirty="0" err="1">
                <a:solidFill>
                  <a:srgbClr val="002060"/>
                </a:solidFill>
              </a:rPr>
              <a:t>Grafiler</a:t>
            </a:r>
            <a:endParaRPr lang="tr-TR" dirty="0">
              <a:solidFill>
                <a:srgbClr val="002060"/>
              </a:solidFill>
            </a:endParaRPr>
          </a:p>
          <a:p>
            <a:r>
              <a:rPr lang="tr-TR" dirty="0" err="1">
                <a:solidFill>
                  <a:srgbClr val="002060"/>
                </a:solidFill>
              </a:rPr>
              <a:t>Radyoopak</a:t>
            </a:r>
            <a:r>
              <a:rPr lang="tr-TR" dirty="0">
                <a:solidFill>
                  <a:srgbClr val="002060"/>
                </a:solidFill>
              </a:rPr>
              <a:t> İşaretli Çalışmalar</a:t>
            </a:r>
          </a:p>
          <a:p>
            <a:pPr lvl="1"/>
            <a:r>
              <a:rPr lang="tr-TR" dirty="0"/>
              <a:t>Kablosuz </a:t>
            </a:r>
            <a:r>
              <a:rPr lang="tr-TR" dirty="0" err="1"/>
              <a:t>motilite</a:t>
            </a:r>
            <a:r>
              <a:rPr lang="tr-TR" dirty="0"/>
              <a:t> kapsülü</a:t>
            </a:r>
          </a:p>
          <a:p>
            <a:pPr lvl="1"/>
            <a:r>
              <a:rPr lang="tr-TR" dirty="0" err="1"/>
              <a:t>Defekografi</a:t>
            </a:r>
            <a:endParaRPr lang="tr-TR" dirty="0">
              <a:solidFill>
                <a:srgbClr val="002060"/>
              </a:solidFill>
            </a:endParaRPr>
          </a:p>
          <a:p>
            <a:r>
              <a:rPr lang="tr-TR" dirty="0" err="1">
                <a:solidFill>
                  <a:srgbClr val="002060"/>
                </a:solidFill>
              </a:rPr>
              <a:t>Motilite</a:t>
            </a:r>
            <a:r>
              <a:rPr lang="tr-TR" dirty="0">
                <a:solidFill>
                  <a:srgbClr val="002060"/>
                </a:solidFill>
              </a:rPr>
              <a:t> Çalışmaları</a:t>
            </a:r>
          </a:p>
          <a:p>
            <a:pPr lvl="1"/>
            <a:r>
              <a:rPr lang="tr-TR" dirty="0" err="1"/>
              <a:t>Anorektal</a:t>
            </a:r>
            <a:r>
              <a:rPr lang="tr-TR" dirty="0"/>
              <a:t> </a:t>
            </a:r>
            <a:r>
              <a:rPr lang="tr-TR" dirty="0" err="1"/>
              <a:t>manometri</a:t>
            </a:r>
            <a:r>
              <a:rPr lang="tr-TR" dirty="0"/>
              <a:t>/</a:t>
            </a:r>
            <a:r>
              <a:rPr lang="tr-TR" dirty="0" err="1"/>
              <a:t>Kolonik</a:t>
            </a:r>
            <a:r>
              <a:rPr lang="tr-TR" dirty="0"/>
              <a:t> </a:t>
            </a:r>
            <a:r>
              <a:rPr lang="tr-TR" dirty="0" err="1"/>
              <a:t>manometri</a:t>
            </a:r>
            <a:endParaRPr lang="tr-TR" dirty="0"/>
          </a:p>
          <a:p>
            <a:pPr lvl="1"/>
            <a:r>
              <a:rPr lang="tr-TR" dirty="0"/>
              <a:t>Balonun </a:t>
            </a:r>
            <a:r>
              <a:rPr lang="tr-TR" dirty="0" err="1"/>
              <a:t>defekasyon</a:t>
            </a:r>
            <a:r>
              <a:rPr lang="tr-TR" dirty="0"/>
              <a:t> testi</a:t>
            </a:r>
            <a:endParaRPr lang="tr-TR" dirty="0">
              <a:solidFill>
                <a:srgbClr val="002060"/>
              </a:solidFill>
            </a:endParaRPr>
          </a:p>
          <a:p>
            <a:endParaRPr lang="tr-TR" dirty="0"/>
          </a:p>
        </p:txBody>
      </p:sp>
      <p:pic>
        <p:nvPicPr>
          <p:cNvPr id="6146" name="Picture 2" descr="Baryumlu grafiler – Prof. Dr Ahmet DOBRUC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21" y="2638044"/>
            <a:ext cx="4774287" cy="294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görüntüleme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63159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Kolonoskopi Nedir? | Probiyot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422" y="439296"/>
            <a:ext cx="3007739" cy="230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abızlık (Konstipasyon) – Prof. Dr Ahmet DOBRUCA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46" y="3015801"/>
            <a:ext cx="2754940" cy="368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rof. Dr. Barış Bakı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493" y="3138985"/>
            <a:ext cx="5110127" cy="202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928" y="3138985"/>
            <a:ext cx="3130897" cy="2224585"/>
          </a:xfrm>
          <a:prstGeom prst="rect">
            <a:avLst/>
          </a:prstGeom>
        </p:spPr>
      </p:pic>
      <p:pic>
        <p:nvPicPr>
          <p:cNvPr id="2060" name="Picture 12" descr="Normal Kolonoskopi | İç Hastalıkları Uzmanı | Prof. Dr. Hülya Çetinkay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21" y="427167"/>
            <a:ext cx="2302385" cy="230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Endoskop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03" y="427167"/>
            <a:ext cx="2966725" cy="237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6" descr="KADIKÖY ENDOSKOPİ MERKEZİ | KADIKOY ENDOSCOPY CENTER | Gastroskopi |  Kolonoskopi | Rektosigmoidoskopi | Hastalık Formları | Hasta Hakları |  İlaçlar | Sözlük | Resim ve Videolar | Dr. Ali Tüzün İnce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8749" y="427167"/>
            <a:ext cx="2554960" cy="232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7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00" y="150125"/>
            <a:ext cx="11783778" cy="67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2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KONSTİPASYON </a:t>
            </a:r>
            <a:r>
              <a:rPr lang="tr-TR" dirty="0"/>
              <a:t>TEDAVİSİ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99234"/>
          </a:xfrm>
        </p:spPr>
        <p:txBody>
          <a:bodyPr numCol="2">
            <a:normAutofit/>
          </a:bodyPr>
          <a:lstStyle/>
          <a:p>
            <a:r>
              <a:rPr lang="tr-TR" dirty="0" smtClean="0"/>
              <a:t>Tedavide </a:t>
            </a:r>
            <a:r>
              <a:rPr lang="tr-TR" dirty="0"/>
              <a:t>amaç; barsak hareketlerini normale döndürmek, yumuşak dışkılamayı sağlamak</a:t>
            </a:r>
            <a:r>
              <a:rPr lang="tr-TR" u="sng" dirty="0"/>
              <a:t>, haftada en az üç kez zorlanmadan dışkılamak</a:t>
            </a:r>
            <a:r>
              <a:rPr lang="tr-TR" dirty="0"/>
              <a:t> ve ciddi yan etkiler olmadan hastanın yaşam kalitesini </a:t>
            </a:r>
            <a:r>
              <a:rPr lang="tr-TR" dirty="0" smtClean="0"/>
              <a:t>arttırmaktır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Öncelikle </a:t>
            </a:r>
            <a:r>
              <a:rPr lang="tr-TR" dirty="0"/>
              <a:t>kronik kabızlığın normal mi yoksa yavaş geçişli tipte mi olduğu yoksa fonksiyonel dışkılama bozukluğu mu olduğu belirlenmelidir. </a:t>
            </a:r>
            <a:endParaRPr lang="tr-TR" dirty="0" smtClean="0"/>
          </a:p>
        </p:txBody>
      </p:sp>
      <p:pic>
        <p:nvPicPr>
          <p:cNvPr id="4" name="Picture 2" descr="Kabızlığa Ne İyi Gelir | Doktor Amc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r="3042"/>
          <a:stretch/>
        </p:blipFill>
        <p:spPr bwMode="auto">
          <a:xfrm>
            <a:off x="6421962" y="2760874"/>
            <a:ext cx="3347833" cy="298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30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31136" y="637146"/>
            <a:ext cx="8277640" cy="1188720"/>
          </a:xfrm>
        </p:spPr>
        <p:txBody>
          <a:bodyPr>
            <a:noAutofit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BAŞLANGIÇ </a:t>
            </a:r>
            <a:r>
              <a:rPr lang="tr-TR" dirty="0"/>
              <a:t>DEĞERLENDİRMESİ ve TEDAVİSİ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12772" y="2242260"/>
            <a:ext cx="7729728" cy="4431496"/>
          </a:xfrm>
        </p:spPr>
        <p:txBody>
          <a:bodyPr numCol="2">
            <a:normAutofit/>
          </a:bodyPr>
          <a:lstStyle/>
          <a:p>
            <a:r>
              <a:rPr lang="tr-TR" dirty="0" err="1"/>
              <a:t>İdiyopatik</a:t>
            </a:r>
            <a:r>
              <a:rPr lang="tr-TR" dirty="0"/>
              <a:t> kronik kabızlığın </a:t>
            </a:r>
            <a:r>
              <a:rPr lang="tr-TR" dirty="0" smtClean="0"/>
              <a:t>tedavisinde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hasta </a:t>
            </a:r>
            <a:r>
              <a:rPr lang="tr-TR" dirty="0" smtClean="0"/>
              <a:t>eğitimi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diyet değişiklikleri</a:t>
            </a:r>
            <a:r>
              <a:rPr lang="tr-TR" dirty="0"/>
              <a:t> </a:t>
            </a:r>
            <a:endParaRPr lang="tr-T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hacim </a:t>
            </a:r>
            <a:r>
              <a:rPr lang="tr-TR" dirty="0"/>
              <a:t>oluşturan </a:t>
            </a:r>
            <a:r>
              <a:rPr lang="tr-TR" dirty="0" err="1"/>
              <a:t>laksatifler</a:t>
            </a:r>
            <a:r>
              <a:rPr lang="tr-TR" dirty="0"/>
              <a:t> ve/veya hacim oluşturmayan </a:t>
            </a:r>
            <a:r>
              <a:rPr lang="tr-TR" dirty="0" err="1"/>
              <a:t>laksatif</a:t>
            </a:r>
            <a:r>
              <a:rPr lang="tr-TR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lavmanlar </a:t>
            </a:r>
            <a:endParaRPr lang="tr-TR" dirty="0" smtClean="0"/>
          </a:p>
          <a:p>
            <a:r>
              <a:rPr lang="tr-TR" dirty="0" smtClean="0"/>
              <a:t>Güvenliği</a:t>
            </a:r>
            <a:r>
              <a:rPr lang="tr-TR" dirty="0"/>
              <a:t>, etkinliği, maliyeti ve klinik yanıt oranlarına göre başlangıç tedavisi seçilir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Kronik kabızlık tedavisiyle ilgili oluşturulmuş bir kılavuz yoktur. Tedavi eğer mümkünse altta yatan patolojiyi düzeltmeye yönelik olmalıdır.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b="13976"/>
          <a:stretch/>
        </p:blipFill>
        <p:spPr>
          <a:xfrm>
            <a:off x="9008942" y="2242259"/>
            <a:ext cx="2331368" cy="2005547"/>
          </a:xfrm>
          <a:prstGeom prst="rect">
            <a:avLst/>
          </a:prstGeom>
        </p:spPr>
      </p:pic>
      <p:pic>
        <p:nvPicPr>
          <p:cNvPr id="4100" name="Picture 4" descr="Lif Açısından Yüksek Gıdalar: 18 Lifli Bes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88" y="4496967"/>
            <a:ext cx="3425588" cy="217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asta Eğitiminde Dijital Teknoloji Örnekleri - Sağlık Teknoloji Haberle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970" y="2242260"/>
            <a:ext cx="2415012" cy="200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40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67472"/>
          </a:xfrm>
        </p:spPr>
        <p:txBody>
          <a:bodyPr numCol="2"/>
          <a:lstStyle/>
          <a:p>
            <a:r>
              <a:rPr lang="tr-TR" u="sng" dirty="0">
                <a:solidFill>
                  <a:srgbClr val="0070C0"/>
                </a:solidFill>
              </a:rPr>
              <a:t>Normal ya da yavaş geçişli kabızlıkta </a:t>
            </a:r>
            <a:r>
              <a:rPr lang="tr-TR" dirty="0"/>
              <a:t>hasta eğitimi, davranış değişikliği, diyet değişiklikleri ve </a:t>
            </a:r>
            <a:r>
              <a:rPr lang="tr-TR" dirty="0" err="1"/>
              <a:t>laksatif</a:t>
            </a:r>
            <a:r>
              <a:rPr lang="tr-TR" dirty="0"/>
              <a:t> tedavisi temeli oluşturmaktadır. </a:t>
            </a:r>
            <a:endParaRPr lang="tr-TR" dirty="0" smtClean="0"/>
          </a:p>
          <a:p>
            <a:r>
              <a:rPr lang="tr-TR" u="sng" dirty="0" smtClean="0">
                <a:solidFill>
                  <a:srgbClr val="0070C0"/>
                </a:solidFill>
              </a:rPr>
              <a:t>Ciddi yavaş geçişli kabızlık </a:t>
            </a:r>
            <a:r>
              <a:rPr lang="tr-TR" dirty="0" smtClean="0"/>
              <a:t>nadirdir </a:t>
            </a:r>
            <a:r>
              <a:rPr lang="tr-TR" dirty="0"/>
              <a:t>ve cerrahiyle tedavi edilebilir fakat operasyon öncesi hasta özelleşmiş bir merkezde değerlendirilmelidir. </a:t>
            </a:r>
          </a:p>
          <a:p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u="sng" dirty="0">
                <a:solidFill>
                  <a:srgbClr val="0070C0"/>
                </a:solidFill>
              </a:rPr>
              <a:t>Fonksiyonel dışkılama bozukluklarının tedavisinde </a:t>
            </a:r>
            <a:r>
              <a:rPr lang="tr-TR" dirty="0"/>
              <a:t>fitiller, </a:t>
            </a:r>
            <a:r>
              <a:rPr lang="tr-TR" dirty="0" err="1"/>
              <a:t>biyofeedback</a:t>
            </a:r>
            <a:r>
              <a:rPr lang="tr-TR" dirty="0"/>
              <a:t>, </a:t>
            </a:r>
            <a:r>
              <a:rPr lang="tr-TR" dirty="0" err="1"/>
              <a:t>puborektal</a:t>
            </a:r>
            <a:r>
              <a:rPr lang="tr-TR" dirty="0"/>
              <a:t> kasa </a:t>
            </a:r>
            <a:r>
              <a:rPr lang="tr-TR" dirty="0" err="1"/>
              <a:t>botulinum</a:t>
            </a:r>
            <a:r>
              <a:rPr lang="tr-TR" dirty="0"/>
              <a:t> toksin </a:t>
            </a:r>
            <a:r>
              <a:rPr lang="tr-TR" dirty="0" err="1"/>
              <a:t>injeksiyonu</a:t>
            </a:r>
            <a:r>
              <a:rPr lang="tr-TR" dirty="0"/>
              <a:t> ve gevşeme egzersizleri yer alır</a:t>
            </a:r>
          </a:p>
          <a:p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KONSTİPASYON </a:t>
            </a:r>
            <a:r>
              <a:rPr lang="tr-TR" dirty="0"/>
              <a:t>TEDAVİSİ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451" y="2774521"/>
            <a:ext cx="4035004" cy="231609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452" y="5240310"/>
            <a:ext cx="2121116" cy="1417631"/>
          </a:xfrm>
          <a:prstGeom prst="rect">
            <a:avLst/>
          </a:prstGeom>
        </p:spPr>
      </p:pic>
      <p:pic>
        <p:nvPicPr>
          <p:cNvPr id="7170" name="Picture 2" descr="www.estetikcerrahikitabi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451" y="5240310"/>
            <a:ext cx="1045428" cy="136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2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epidemiyoloji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42699" y="2406439"/>
            <a:ext cx="9157647" cy="3544392"/>
          </a:xfrm>
        </p:spPr>
        <p:txBody>
          <a:bodyPr numCol="2">
            <a:normAutofit/>
          </a:bodyPr>
          <a:lstStyle/>
          <a:p>
            <a:r>
              <a:rPr lang="tr-TR" dirty="0"/>
              <a:t>Görülme </a:t>
            </a:r>
            <a:r>
              <a:rPr lang="tr-TR" dirty="0" smtClean="0"/>
              <a:t>sıklığı %10-19  </a:t>
            </a:r>
            <a:r>
              <a:rPr lang="tr-TR" dirty="0"/>
              <a:t>(%15</a:t>
            </a:r>
            <a:r>
              <a:rPr lang="tr-TR" dirty="0" smtClean="0"/>
              <a:t>)</a:t>
            </a:r>
            <a:endParaRPr lang="tr-TR" dirty="0"/>
          </a:p>
          <a:p>
            <a:r>
              <a:rPr lang="tr-TR" dirty="0" smtClean="0"/>
              <a:t>Bu oran yaş </a:t>
            </a:r>
            <a:r>
              <a:rPr lang="tr-TR" dirty="0"/>
              <a:t>arttıkça artmakta (65 yaş üstü) ve hatta huzurevlerinde yaşayan yaşlılarda %50’ye </a:t>
            </a:r>
            <a:r>
              <a:rPr lang="tr-TR" dirty="0" smtClean="0"/>
              <a:t>yaklaşmaktadır</a:t>
            </a:r>
          </a:p>
          <a:p>
            <a:r>
              <a:rPr lang="tr-TR" dirty="0" smtClean="0"/>
              <a:t>Kadınlarda (2-3 kat) </a:t>
            </a:r>
            <a:r>
              <a:rPr lang="tr-TR" dirty="0"/>
              <a:t>ve 60 yaş ↑ daha </a:t>
            </a:r>
            <a:r>
              <a:rPr lang="tr-TR" dirty="0" smtClean="0"/>
              <a:t>sık</a:t>
            </a:r>
          </a:p>
          <a:p>
            <a:r>
              <a:rPr lang="tr-TR" dirty="0" smtClean="0"/>
              <a:t>Kronik </a:t>
            </a:r>
            <a:r>
              <a:rPr lang="tr-TR" dirty="0"/>
              <a:t>kabızlık </a:t>
            </a:r>
            <a:r>
              <a:rPr lang="tr-TR" dirty="0" err="1"/>
              <a:t>prevalansı</a:t>
            </a:r>
            <a:r>
              <a:rPr lang="tr-TR" dirty="0"/>
              <a:t>; yaşla birlikte artıp özellikle 65 yaş ve üstünde yoğunlaşmaktadır </a:t>
            </a:r>
            <a:r>
              <a:rPr lang="tr-TR" dirty="0" smtClean="0"/>
              <a:t>Bu </a:t>
            </a:r>
            <a:r>
              <a:rPr lang="tr-TR" dirty="0"/>
              <a:t>yaş grubundaki erkeklerin %26’sı; kadınların %34’ü kronik kabızlıktan yakınmaktadır </a:t>
            </a:r>
            <a:endParaRPr lang="tr-TR" dirty="0" smtClean="0"/>
          </a:p>
          <a:p>
            <a:r>
              <a:rPr lang="tr-TR" dirty="0" smtClean="0"/>
              <a:t>Daha </a:t>
            </a:r>
            <a:r>
              <a:rPr lang="tr-TR" dirty="0"/>
              <a:t>sık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800" dirty="0" smtClean="0"/>
              <a:t> </a:t>
            </a:r>
            <a:r>
              <a:rPr lang="tr-TR" sz="1800" dirty="0"/>
              <a:t>Fiziksel aktivitesi </a:t>
            </a:r>
            <a:r>
              <a:rPr lang="tr-TR" sz="1800" dirty="0" smtClean="0"/>
              <a:t>kısıtlı</a:t>
            </a:r>
            <a:endParaRPr lang="tr-TR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800" dirty="0" smtClean="0"/>
              <a:t> </a:t>
            </a:r>
            <a:r>
              <a:rPr lang="tr-TR" sz="1800" dirty="0"/>
              <a:t>Düşük gelirli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800" dirty="0" smtClean="0"/>
              <a:t> </a:t>
            </a:r>
            <a:r>
              <a:rPr lang="tr-TR" sz="1800" dirty="0"/>
              <a:t>Eğitimi düşük </a:t>
            </a:r>
            <a:r>
              <a:rPr lang="tr-TR" sz="1800" dirty="0" smtClean="0"/>
              <a:t>olanlar</a:t>
            </a:r>
            <a:endParaRPr lang="tr-TR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800" dirty="0" smtClean="0"/>
              <a:t> Yaşlılar ( </a:t>
            </a:r>
            <a:r>
              <a:rPr lang="tr-TR" sz="1800" dirty="0"/>
              <a:t>azalan kalori </a:t>
            </a:r>
            <a:r>
              <a:rPr lang="tr-TR" sz="1800" dirty="0" smtClean="0"/>
              <a:t>alımı , sıvı </a:t>
            </a:r>
            <a:r>
              <a:rPr lang="tr-TR" sz="1800" dirty="0"/>
              <a:t>ve lif </a:t>
            </a:r>
            <a:r>
              <a:rPr lang="tr-TR" sz="1800" dirty="0" smtClean="0"/>
              <a:t>alımı yetersizliği  ile ilişkili 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0" y="6642556"/>
            <a:ext cx="88255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800" i="1" dirty="0" err="1"/>
              <a:t>Stewart</a:t>
            </a:r>
            <a:r>
              <a:rPr lang="tr-TR" sz="800" i="1" dirty="0"/>
              <a:t> WF, </a:t>
            </a:r>
            <a:r>
              <a:rPr lang="tr-TR" sz="800" i="1" dirty="0" err="1"/>
              <a:t>Liberman</a:t>
            </a:r>
            <a:r>
              <a:rPr lang="tr-TR" sz="800" i="1" dirty="0"/>
              <a:t> JN, </a:t>
            </a:r>
            <a:r>
              <a:rPr lang="tr-TR" sz="800" i="1" dirty="0" err="1"/>
              <a:t>Sandler</a:t>
            </a:r>
            <a:r>
              <a:rPr lang="tr-TR" sz="800" i="1" dirty="0"/>
              <a:t> RS, et al. </a:t>
            </a:r>
            <a:r>
              <a:rPr lang="tr-TR" sz="800" i="1" dirty="0" err="1"/>
              <a:t>Epidemiology</a:t>
            </a:r>
            <a:r>
              <a:rPr lang="tr-TR" sz="800" i="1" dirty="0"/>
              <a:t> of </a:t>
            </a:r>
            <a:r>
              <a:rPr lang="tr-TR" sz="800" i="1" dirty="0" err="1"/>
              <a:t>constipation</a:t>
            </a:r>
            <a:r>
              <a:rPr lang="tr-TR" sz="800" i="1" dirty="0"/>
              <a:t> (EPOC) </a:t>
            </a:r>
            <a:r>
              <a:rPr lang="tr-TR" sz="800" i="1" dirty="0" err="1"/>
              <a:t>study</a:t>
            </a:r>
            <a:r>
              <a:rPr lang="tr-TR" sz="800" i="1" dirty="0"/>
              <a:t> in </a:t>
            </a:r>
            <a:r>
              <a:rPr lang="tr-TR" sz="800" i="1" dirty="0" err="1"/>
              <a:t>the</a:t>
            </a:r>
            <a:r>
              <a:rPr lang="tr-TR" sz="800" i="1" dirty="0"/>
              <a:t> United </a:t>
            </a:r>
            <a:r>
              <a:rPr lang="tr-TR" sz="800" i="1" dirty="0" err="1"/>
              <a:t>States</a:t>
            </a:r>
            <a:r>
              <a:rPr lang="tr-TR" sz="800" i="1" dirty="0"/>
              <a:t>: </a:t>
            </a:r>
            <a:r>
              <a:rPr lang="tr-TR" sz="800" i="1" dirty="0" err="1"/>
              <a:t>relation</a:t>
            </a:r>
            <a:r>
              <a:rPr lang="tr-TR" sz="800" i="1" dirty="0"/>
              <a:t> of </a:t>
            </a:r>
            <a:r>
              <a:rPr lang="tr-TR" sz="800" i="1" dirty="0" err="1"/>
              <a:t>clinical</a:t>
            </a:r>
            <a:r>
              <a:rPr lang="tr-TR" sz="800" i="1" dirty="0"/>
              <a:t> </a:t>
            </a:r>
            <a:r>
              <a:rPr lang="tr-TR" sz="800" i="1" dirty="0" err="1"/>
              <a:t>subtypes</a:t>
            </a:r>
            <a:r>
              <a:rPr lang="tr-TR" sz="800" i="1" dirty="0"/>
              <a:t> </a:t>
            </a:r>
            <a:r>
              <a:rPr lang="tr-TR" sz="800" i="1" dirty="0" err="1"/>
              <a:t>to</a:t>
            </a:r>
            <a:r>
              <a:rPr lang="tr-TR" sz="800" i="1" dirty="0"/>
              <a:t> </a:t>
            </a:r>
            <a:r>
              <a:rPr lang="tr-TR" sz="800" i="1" dirty="0" err="1"/>
              <a:t>sociodemo</a:t>
            </a:r>
            <a:r>
              <a:rPr lang="tr-TR" sz="800" i="1" dirty="0"/>
              <a:t>- </a:t>
            </a:r>
            <a:r>
              <a:rPr lang="tr-TR" sz="800" i="1" dirty="0" err="1"/>
              <a:t>graphic</a:t>
            </a:r>
            <a:r>
              <a:rPr lang="tr-TR" sz="800" i="1" dirty="0"/>
              <a:t> </a:t>
            </a:r>
            <a:r>
              <a:rPr lang="tr-TR" sz="800" i="1" dirty="0" err="1"/>
              <a:t>features</a:t>
            </a:r>
            <a:r>
              <a:rPr lang="tr-TR" sz="800" i="1" dirty="0"/>
              <a:t>. </a:t>
            </a:r>
            <a:r>
              <a:rPr lang="tr-TR" sz="800" i="1" dirty="0" err="1"/>
              <a:t>Am</a:t>
            </a:r>
            <a:r>
              <a:rPr lang="tr-TR" sz="800" i="1" dirty="0"/>
              <a:t> J </a:t>
            </a:r>
            <a:r>
              <a:rPr lang="tr-TR" sz="800" i="1" dirty="0" err="1"/>
              <a:t>Gastroenterol</a:t>
            </a:r>
            <a:r>
              <a:rPr lang="tr-TR" sz="800" i="1" dirty="0"/>
              <a:t> 1999;94:3530-40.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0" y="6408242"/>
            <a:ext cx="6919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800" i="1" dirty="0" err="1"/>
              <a:t>Talley</a:t>
            </a:r>
            <a:r>
              <a:rPr lang="tr-TR" sz="800" i="1" dirty="0"/>
              <a:t> NJ, </a:t>
            </a:r>
            <a:r>
              <a:rPr lang="tr-TR" sz="800" i="1" dirty="0" err="1"/>
              <a:t>O'Keefe</a:t>
            </a:r>
            <a:r>
              <a:rPr lang="tr-TR" sz="800" i="1" dirty="0"/>
              <a:t> EA, </a:t>
            </a:r>
            <a:r>
              <a:rPr lang="tr-TR" sz="800" i="1" dirty="0" err="1"/>
              <a:t>Zinsmeister</a:t>
            </a:r>
            <a:r>
              <a:rPr lang="tr-TR" sz="800" i="1" dirty="0"/>
              <a:t> AR, </a:t>
            </a:r>
            <a:r>
              <a:rPr lang="tr-TR" sz="800" i="1" dirty="0" err="1"/>
              <a:t>Melton</a:t>
            </a:r>
            <a:r>
              <a:rPr lang="tr-TR" sz="800" i="1" dirty="0"/>
              <a:t> LJ 3rd. </a:t>
            </a:r>
            <a:r>
              <a:rPr lang="tr-TR" sz="800" i="1" dirty="0" err="1"/>
              <a:t>Prevalence</a:t>
            </a:r>
            <a:r>
              <a:rPr lang="tr-TR" sz="800" i="1" dirty="0"/>
              <a:t> of </a:t>
            </a:r>
            <a:r>
              <a:rPr lang="tr-TR" sz="800" i="1" dirty="0" err="1"/>
              <a:t>gastrointestinal</a:t>
            </a:r>
            <a:r>
              <a:rPr lang="tr-TR" sz="800" i="1" dirty="0"/>
              <a:t> </a:t>
            </a:r>
            <a:r>
              <a:rPr lang="tr-TR" sz="800" i="1" dirty="0" err="1"/>
              <a:t>symptoms</a:t>
            </a:r>
            <a:r>
              <a:rPr lang="tr-TR" sz="800" i="1" dirty="0"/>
              <a:t> in </a:t>
            </a:r>
            <a:r>
              <a:rPr lang="tr-TR" sz="800" i="1" dirty="0" err="1"/>
              <a:t>the</a:t>
            </a:r>
            <a:r>
              <a:rPr lang="tr-TR" sz="800" i="1" dirty="0"/>
              <a:t> </a:t>
            </a:r>
            <a:r>
              <a:rPr lang="tr-TR" sz="800" i="1" dirty="0" err="1"/>
              <a:t>elderly</a:t>
            </a:r>
            <a:r>
              <a:rPr lang="tr-TR" sz="800" i="1" dirty="0"/>
              <a:t>: a </a:t>
            </a:r>
            <a:r>
              <a:rPr lang="tr-TR" sz="800" i="1" dirty="0" err="1"/>
              <a:t>population-based</a:t>
            </a:r>
            <a:r>
              <a:rPr lang="tr-TR" sz="800" i="1" dirty="0"/>
              <a:t> </a:t>
            </a:r>
            <a:r>
              <a:rPr lang="tr-TR" sz="800" i="1" dirty="0" err="1"/>
              <a:t>study</a:t>
            </a:r>
            <a:r>
              <a:rPr lang="tr-TR" sz="800" i="1" dirty="0"/>
              <a:t>. </a:t>
            </a:r>
            <a:r>
              <a:rPr lang="tr-TR" sz="800" i="1" dirty="0" err="1"/>
              <a:t>Gastroenterology</a:t>
            </a:r>
            <a:r>
              <a:rPr lang="tr-TR" sz="800" i="1" dirty="0"/>
              <a:t> 1992;102:895-901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897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31136" y="625952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2060"/>
                </a:solidFill>
              </a:rPr>
              <a:t/>
            </a:r>
            <a:br>
              <a:rPr lang="tr-TR" dirty="0" smtClean="0">
                <a:solidFill>
                  <a:srgbClr val="002060"/>
                </a:solidFill>
              </a:rPr>
            </a:br>
            <a:r>
              <a:rPr lang="tr-TR" sz="3100" dirty="0" smtClean="0">
                <a:solidFill>
                  <a:schemeClr val="tx1"/>
                </a:solidFill>
              </a:rPr>
              <a:t>Hasta eğitimi</a:t>
            </a:r>
            <a:r>
              <a:rPr lang="tr-TR" dirty="0">
                <a:solidFill>
                  <a:srgbClr val="002060"/>
                </a:solidFill>
              </a:rPr>
              <a:t/>
            </a:r>
            <a:br>
              <a:rPr lang="tr-TR" dirty="0">
                <a:solidFill>
                  <a:srgbClr val="002060"/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31136" y="2146254"/>
            <a:ext cx="7729728" cy="4496302"/>
          </a:xfrm>
        </p:spPr>
        <p:txBody>
          <a:bodyPr numCol="2">
            <a:normAutofit/>
          </a:bodyPr>
          <a:lstStyle/>
          <a:p>
            <a:r>
              <a:rPr lang="tr-TR" sz="1600" dirty="0" smtClean="0"/>
              <a:t>Hastalar </a:t>
            </a:r>
            <a:r>
              <a:rPr lang="tr-TR" sz="1600" dirty="0" err="1"/>
              <a:t>laksatif</a:t>
            </a:r>
            <a:r>
              <a:rPr lang="tr-TR" sz="1600" dirty="0"/>
              <a:t> kullanımını azaltma, egzersiz, sıvı ve </a:t>
            </a:r>
            <a:r>
              <a:rPr lang="tr-TR" sz="1600" dirty="0" err="1"/>
              <a:t>fiberli</a:t>
            </a:r>
            <a:r>
              <a:rPr lang="tr-TR" sz="1600" dirty="0"/>
              <a:t> ürünler almanın arttırılması konusunda </a:t>
            </a:r>
            <a:r>
              <a:rPr lang="tr-TR" sz="1600" dirty="0" smtClean="0"/>
              <a:t>eğitilmelidirler</a:t>
            </a:r>
          </a:p>
          <a:p>
            <a:r>
              <a:rPr lang="tr-TR" sz="1600" dirty="0" smtClean="0"/>
              <a:t> </a:t>
            </a:r>
            <a:r>
              <a:rPr lang="tr-TR" sz="1600" dirty="0"/>
              <a:t>Hastalara yemek sonrası </a:t>
            </a:r>
            <a:r>
              <a:rPr lang="tr-TR" sz="1600" dirty="0" err="1"/>
              <a:t>kolonik</a:t>
            </a:r>
            <a:r>
              <a:rPr lang="tr-TR" sz="1600" dirty="0"/>
              <a:t> </a:t>
            </a:r>
            <a:r>
              <a:rPr lang="tr-TR" sz="1600" dirty="0" err="1"/>
              <a:t>motilitenin</a:t>
            </a:r>
            <a:r>
              <a:rPr lang="tr-TR" sz="1600" dirty="0"/>
              <a:t> arttığı belirtilerek yemek sonrası dışkılamaya çalışmaları </a:t>
            </a:r>
            <a:r>
              <a:rPr lang="tr-TR" sz="1600" dirty="0" smtClean="0"/>
              <a:t>önerilmelidir</a:t>
            </a:r>
          </a:p>
          <a:p>
            <a:r>
              <a:rPr lang="tr-TR" sz="1600" dirty="0" smtClean="0"/>
              <a:t> </a:t>
            </a:r>
            <a:r>
              <a:rPr lang="tr-TR" sz="1600" dirty="0"/>
              <a:t>Özellikle sabahları </a:t>
            </a:r>
            <a:r>
              <a:rPr lang="tr-TR" sz="1600" dirty="0" err="1"/>
              <a:t>kolonik</a:t>
            </a:r>
            <a:r>
              <a:rPr lang="tr-TR" sz="1600" dirty="0"/>
              <a:t> motor aktivitenin en yüksek olduğu </a:t>
            </a:r>
            <a:r>
              <a:rPr lang="tr-TR" sz="1600" dirty="0" smtClean="0"/>
              <a:t>hatırlatılmalıdır</a:t>
            </a:r>
          </a:p>
          <a:p>
            <a:r>
              <a:rPr lang="tr-TR" sz="1600" dirty="0" smtClean="0"/>
              <a:t>Ayrıca </a:t>
            </a:r>
            <a:r>
              <a:rPr lang="tr-TR" sz="1600" dirty="0"/>
              <a:t>hastalara günde </a:t>
            </a:r>
            <a:r>
              <a:rPr lang="tr-TR" sz="1600" b="1" dirty="0"/>
              <a:t>en az iki saat</a:t>
            </a:r>
            <a:r>
              <a:rPr lang="tr-TR" sz="1600" dirty="0"/>
              <a:t>, genellikle </a:t>
            </a:r>
            <a:r>
              <a:rPr lang="tr-TR" sz="1600" b="1" dirty="0"/>
              <a:t>yemeklerden yarım saat sonra </a:t>
            </a:r>
            <a:r>
              <a:rPr lang="tr-TR" sz="1600" dirty="0"/>
              <a:t>dışkılamaya çıkmaları için öğüt verilmeli </a:t>
            </a:r>
            <a:r>
              <a:rPr lang="tr-TR" sz="1600" b="1" dirty="0"/>
              <a:t>fakat beş dakikadan daha uzun süre zorlamamaları</a:t>
            </a:r>
            <a:r>
              <a:rPr lang="tr-TR" sz="1600" dirty="0"/>
              <a:t> tavsiye edilmelidir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741995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 smtClean="0"/>
              <a:t>Rao </a:t>
            </a:r>
            <a:r>
              <a:rPr lang="en-US" sz="800" i="1" dirty="0"/>
              <a:t>SS. Constipation: evaluation and treatment of colonic and anorectal motility disorders. </a:t>
            </a:r>
            <a:r>
              <a:rPr lang="en-US" sz="800" i="1" dirty="0" err="1"/>
              <a:t>Gastrointest</a:t>
            </a:r>
            <a:r>
              <a:rPr lang="en-US" sz="800" i="1" dirty="0"/>
              <a:t> </a:t>
            </a:r>
            <a:r>
              <a:rPr lang="en-US" sz="800" i="1" dirty="0" err="1"/>
              <a:t>Endosc</a:t>
            </a:r>
            <a:r>
              <a:rPr lang="en-US" sz="800" i="1" dirty="0"/>
              <a:t> </a:t>
            </a:r>
            <a:r>
              <a:rPr lang="en-US" sz="800" i="1" dirty="0" err="1"/>
              <a:t>Clin</a:t>
            </a:r>
            <a:r>
              <a:rPr lang="en-US" sz="800" i="1" dirty="0"/>
              <a:t> N Am </a:t>
            </a:r>
            <a:r>
              <a:rPr lang="en-US" sz="800" i="1" dirty="0" smtClean="0"/>
              <a:t>2009;19:117-39</a:t>
            </a:r>
            <a:endParaRPr lang="tr-TR" sz="800" i="1" dirty="0"/>
          </a:p>
        </p:txBody>
      </p:sp>
      <p:pic>
        <p:nvPicPr>
          <p:cNvPr id="10246" name="Picture 6" descr="KONSTİPASYON (KABIZLIK) - Diyetisyen Betül Çet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25" y="4722315"/>
            <a:ext cx="1928884" cy="155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Sağlıklı Yaşam ve Egzersiz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673" y="4726130"/>
            <a:ext cx="1756557" cy="175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Lifli Gıdaların Faydaları Nelerdir?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6"/>
          <a:stretch/>
        </p:blipFill>
        <p:spPr bwMode="auto">
          <a:xfrm>
            <a:off x="6188125" y="2146254"/>
            <a:ext cx="3780105" cy="24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31136" y="732463"/>
            <a:ext cx="7729728" cy="1188720"/>
          </a:xfrm>
        </p:spPr>
        <p:txBody>
          <a:bodyPr/>
          <a:lstStyle/>
          <a:p>
            <a:r>
              <a:rPr lang="tr-TR" dirty="0"/>
              <a:t>Diyet Değişiklikleri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31136" y="2307772"/>
            <a:ext cx="7729728" cy="4052086"/>
          </a:xfrm>
        </p:spPr>
        <p:txBody>
          <a:bodyPr numCol="2">
            <a:normAutofit/>
          </a:bodyPr>
          <a:lstStyle/>
          <a:p>
            <a:r>
              <a:rPr lang="tr-TR" dirty="0" smtClean="0"/>
              <a:t>Özellikle </a:t>
            </a:r>
            <a:r>
              <a:rPr lang="tr-TR" dirty="0"/>
              <a:t>yaşlılarda </a:t>
            </a:r>
            <a:r>
              <a:rPr lang="tr-TR" dirty="0" err="1"/>
              <a:t>kontrendikasyon</a:t>
            </a:r>
            <a:r>
              <a:rPr lang="tr-TR" dirty="0"/>
              <a:t> yoksa günde en az iki litre su tüketmeleri </a:t>
            </a:r>
            <a:r>
              <a:rPr lang="tr-TR" dirty="0" smtClean="0"/>
              <a:t>önerilmelidir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Fiberden zengin beslenmeyle </a:t>
            </a:r>
            <a:r>
              <a:rPr lang="tr-TR" dirty="0" err="1"/>
              <a:t>psilyum</a:t>
            </a:r>
            <a:r>
              <a:rPr lang="tr-TR" dirty="0"/>
              <a:t> ve </a:t>
            </a:r>
            <a:r>
              <a:rPr lang="tr-TR" dirty="0" err="1"/>
              <a:t>metilselüloz</a:t>
            </a:r>
            <a:r>
              <a:rPr lang="tr-TR" dirty="0"/>
              <a:t> gibi hacim oluşturan </a:t>
            </a:r>
            <a:r>
              <a:rPr lang="tr-TR" dirty="0" err="1"/>
              <a:t>laksatifler</a:t>
            </a:r>
            <a:r>
              <a:rPr lang="tr-TR" dirty="0"/>
              <a:t> en fizyolojik ve etkili tedavi yöntemleridir.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Yeterli </a:t>
            </a:r>
            <a:r>
              <a:rPr lang="tr-TR" dirty="0"/>
              <a:t>sıvıyla alındığında bunlar birçok kabız hastada barsak hareketlerini arttırırlar </a:t>
            </a:r>
            <a:endParaRPr lang="tr-TR" dirty="0" smtClean="0"/>
          </a:p>
        </p:txBody>
      </p:sp>
      <p:sp>
        <p:nvSpPr>
          <p:cNvPr id="4" name="Dikdörtgen 3"/>
          <p:cNvSpPr/>
          <p:nvPr/>
        </p:nvSpPr>
        <p:spPr>
          <a:xfrm>
            <a:off x="6387152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i="1" dirty="0" err="1"/>
              <a:t>Tramonte</a:t>
            </a:r>
            <a:r>
              <a:rPr lang="en-US" sz="800" i="1" dirty="0"/>
              <a:t> SM, Brand MB, Mulrow CD, et al. The treatment of chronic constipation in adults. A systematic review. J Gen Intern Med 1997;12:15-24.</a:t>
            </a:r>
            <a:endParaRPr lang="tr-TR" sz="800" i="1" dirty="0"/>
          </a:p>
        </p:txBody>
      </p:sp>
      <p:pic>
        <p:nvPicPr>
          <p:cNvPr id="9218" name="Picture 2" descr="Kabızlık Sorunundan Korunmak İçin Önemli İpuçlar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58" y="4362471"/>
            <a:ext cx="3020202" cy="185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Kişinin yeterli sıvı alıp almadığı nasıl anlaşılır? - Sağlık Haberle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58" y="2453178"/>
            <a:ext cx="3020202" cy="162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6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12631"/>
          </a:xfrm>
        </p:spPr>
        <p:txBody>
          <a:bodyPr>
            <a:normAutofit fontScale="92500" lnSpcReduction="20000"/>
          </a:bodyPr>
          <a:lstStyle/>
          <a:p>
            <a:r>
              <a:rPr lang="tr-TR" b="1" u="sng" dirty="0"/>
              <a:t>Posa</a:t>
            </a:r>
            <a:r>
              <a:rPr lang="tr-TR" dirty="0"/>
              <a:t> </a:t>
            </a:r>
            <a:r>
              <a:rPr lang="tr-TR" dirty="0" smtClean="0"/>
              <a:t>bitkisel </a:t>
            </a:r>
            <a:r>
              <a:rPr lang="tr-TR" dirty="0"/>
              <a:t>yiyeceklerin çözünebilen veya çözünemeyen kısımlarından oluşan ve sindirilmekten korunarak </a:t>
            </a:r>
            <a:r>
              <a:rPr lang="tr-TR" dirty="0" err="1"/>
              <a:t>barsaklara</a:t>
            </a:r>
            <a:r>
              <a:rPr lang="tr-TR" dirty="0"/>
              <a:t> geçen kısmıdır. Tahıl fiberlerinin sindirime dirençli hücre duvarları vardır. Bunlar hücresel yapıları içerisinde su tutma yeteneğine sahiptir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Normal </a:t>
            </a:r>
            <a:r>
              <a:rPr lang="tr-TR" dirty="0"/>
              <a:t>geçiş zamanlı kabızlarda fiber desteği şikayetleri azaltabilir. 3327 kadınla yapılan </a:t>
            </a:r>
            <a:r>
              <a:rPr lang="tr-TR" dirty="0" err="1"/>
              <a:t>prospektif</a:t>
            </a:r>
            <a:r>
              <a:rPr lang="tr-TR" dirty="0"/>
              <a:t> bir </a:t>
            </a:r>
            <a:r>
              <a:rPr lang="tr-TR" dirty="0" err="1"/>
              <a:t>kohort</a:t>
            </a:r>
            <a:r>
              <a:rPr lang="tr-TR" dirty="0"/>
              <a:t> çalışmada günde 20 gram ve 7 gram fiber alanlar karşılaştırıldığında, ciddi oranda yüksek fiber alanlarda kabızlık azalmıştır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Fibere ek olarak şeker içeriği (</a:t>
            </a:r>
            <a:r>
              <a:rPr lang="tr-TR" dirty="0" err="1"/>
              <a:t>sorbitol</a:t>
            </a:r>
            <a:r>
              <a:rPr lang="tr-TR" dirty="0"/>
              <a:t> ve </a:t>
            </a:r>
            <a:r>
              <a:rPr lang="tr-TR" dirty="0" err="1"/>
              <a:t>fruktoz</a:t>
            </a:r>
            <a:r>
              <a:rPr lang="tr-TR" dirty="0"/>
              <a:t>) olan meyvelerin (elma, şeftali, kiraz, üzüm, armut, kuru üzüm ve fındık) tüketilmesi ayrıca faydalıdır. Önerilen diyette fiber miktarı </a:t>
            </a:r>
            <a:r>
              <a:rPr lang="tr-TR" b="1" u="sng" dirty="0"/>
              <a:t>20-35 gram/gündür</a:t>
            </a:r>
            <a:r>
              <a:rPr lang="tr-TR" b="1" dirty="0"/>
              <a:t>. </a:t>
            </a:r>
            <a:r>
              <a:rPr lang="tr-TR" dirty="0"/>
              <a:t>Yüksek </a:t>
            </a:r>
            <a:r>
              <a:rPr lang="tr-TR" dirty="0" err="1"/>
              <a:t>fiberli</a:t>
            </a:r>
            <a:r>
              <a:rPr lang="tr-TR" dirty="0"/>
              <a:t> diyet sonrası su alımı da </a:t>
            </a:r>
            <a:r>
              <a:rPr lang="tr-TR" dirty="0" smtClean="0"/>
              <a:t>önerilmektedir</a:t>
            </a:r>
            <a:r>
              <a:rPr lang="tr-TR" dirty="0"/>
              <a:t>. Maksimum etkinliğe ulaşabilmek için fiber alımı </a:t>
            </a:r>
            <a:r>
              <a:rPr lang="tr-TR" b="1" dirty="0"/>
              <a:t>en az 4-6 hafta </a:t>
            </a:r>
            <a:r>
              <a:rPr lang="tr-TR" dirty="0"/>
              <a:t>devam ettirilmelidir</a:t>
            </a:r>
          </a:p>
          <a:p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Diyet Değişiklikleri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726674" y="6642556"/>
            <a:ext cx="75972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err="1"/>
              <a:t>Dukas</a:t>
            </a:r>
            <a:r>
              <a:rPr lang="en-US" sz="800" i="1" dirty="0"/>
              <a:t> L, Willett WC, </a:t>
            </a:r>
            <a:r>
              <a:rPr lang="en-US" sz="800" i="1" dirty="0" err="1"/>
              <a:t>Giovannucci</a:t>
            </a:r>
            <a:r>
              <a:rPr lang="en-US" sz="800" i="1" dirty="0"/>
              <a:t> EL. Association between physical activity, fiber intake, and other lifestyle variables and constipation in a study of women. Am J </a:t>
            </a:r>
            <a:r>
              <a:rPr lang="en-US" sz="800" i="1" dirty="0" err="1"/>
              <a:t>Gastroenterol</a:t>
            </a:r>
            <a:r>
              <a:rPr lang="en-US" sz="800" i="1" dirty="0"/>
              <a:t> 2003;98:1790-6.</a:t>
            </a:r>
            <a:endParaRPr lang="tr-TR" sz="800" i="1" dirty="0"/>
          </a:p>
        </p:txBody>
      </p:sp>
    </p:spTree>
    <p:extLst>
      <p:ext uri="{BB962C8B-B14F-4D97-AF65-F5344CB8AC3E}">
        <p14:creationId xmlns:p14="http://schemas.microsoft.com/office/powerpoint/2010/main" val="3676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Yüksek posa içerek ve kabızlık konstipasyon tedavisinde etkili gıdalar besin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171" y="1523402"/>
            <a:ext cx="4500703" cy="534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2133265" y="219076"/>
            <a:ext cx="7731125" cy="1189038"/>
          </a:xfrm>
        </p:spPr>
        <p:txBody>
          <a:bodyPr/>
          <a:lstStyle/>
          <a:p>
            <a:r>
              <a:rPr lang="tr-TR" dirty="0"/>
              <a:t>Diyet Değişiklikleri </a:t>
            </a:r>
          </a:p>
        </p:txBody>
      </p:sp>
      <p:pic>
        <p:nvPicPr>
          <p:cNvPr id="11268" name="Picture 4" descr="Kabızlık için diyet (2 günlük örnek menü ile) - beslenme ve diyet 2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94" y="1898980"/>
            <a:ext cx="2833797" cy="188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iyet ve Kabızlık Arasındaki 5 İlişki - Kosuyolu Rezona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8" descr="Diyet ve Kabızlık Arasındaki 5 İlişki - Kosuyolu Rezona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4241382"/>
            <a:ext cx="3463735" cy="241872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251" y="1898980"/>
            <a:ext cx="3301483" cy="1650742"/>
          </a:xfrm>
          <a:prstGeom prst="rect">
            <a:avLst/>
          </a:prstGeom>
        </p:spPr>
      </p:pic>
      <p:pic>
        <p:nvPicPr>
          <p:cNvPr id="11274" name="Picture 10" descr="violinista Separato fusione lifli besinler ne işe yarar rivelazione mano  Inutil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632" y="4064384"/>
            <a:ext cx="2772719" cy="27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97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15719" y="612097"/>
            <a:ext cx="7729728" cy="1188720"/>
          </a:xfrm>
        </p:spPr>
        <p:txBody>
          <a:bodyPr/>
          <a:lstStyle/>
          <a:p>
            <a:r>
              <a:rPr lang="tr-TR" dirty="0"/>
              <a:t>DAVRANIŞSAL YAKLAŞIMLAR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31136" y="2202493"/>
            <a:ext cx="7729728" cy="4334785"/>
          </a:xfrm>
        </p:spPr>
        <p:txBody>
          <a:bodyPr numCol="2">
            <a:normAutofit/>
          </a:bodyPr>
          <a:lstStyle/>
          <a:p>
            <a:r>
              <a:rPr lang="tr-TR" dirty="0" smtClean="0"/>
              <a:t>Özellikle </a:t>
            </a:r>
            <a:r>
              <a:rPr lang="tr-TR" dirty="0" err="1"/>
              <a:t>nörojenik</a:t>
            </a:r>
            <a:r>
              <a:rPr lang="tr-TR" dirty="0"/>
              <a:t> kabızlığı olan, </a:t>
            </a:r>
            <a:r>
              <a:rPr lang="tr-TR" dirty="0" err="1"/>
              <a:t>demansif</a:t>
            </a:r>
            <a:r>
              <a:rPr lang="tr-TR" dirty="0"/>
              <a:t> ya da fiziksel sorunları olan </a:t>
            </a:r>
            <a:r>
              <a:rPr lang="tr-TR" dirty="0" smtClean="0"/>
              <a:t>hastalarda</a:t>
            </a:r>
          </a:p>
          <a:p>
            <a:r>
              <a:rPr lang="tr-TR" u="sng" dirty="0" smtClean="0"/>
              <a:t> </a:t>
            </a:r>
            <a:r>
              <a:rPr lang="tr-TR" u="sng" dirty="0" err="1" smtClean="0"/>
              <a:t>Biyofeedback</a:t>
            </a:r>
            <a:r>
              <a:rPr lang="tr-TR" u="sng" dirty="0" smtClean="0"/>
              <a:t> Terapi :</a:t>
            </a:r>
            <a:r>
              <a:rPr lang="tr-TR" dirty="0" smtClean="0"/>
              <a:t> </a:t>
            </a:r>
            <a:r>
              <a:rPr lang="tr-TR" dirty="0" err="1"/>
              <a:t>Pelvik</a:t>
            </a:r>
            <a:r>
              <a:rPr lang="tr-TR" dirty="0"/>
              <a:t> taban </a:t>
            </a:r>
            <a:r>
              <a:rPr lang="tr-TR" dirty="0" err="1"/>
              <a:t>disfonksiyonu</a:t>
            </a:r>
            <a:r>
              <a:rPr lang="tr-TR" dirty="0"/>
              <a:t> tipi dışkılama hastalığı olan hastaların dışkılama sırasında anal </a:t>
            </a:r>
            <a:r>
              <a:rPr lang="tr-TR" dirty="0" err="1"/>
              <a:t>sfinkter</a:t>
            </a:r>
            <a:r>
              <a:rPr lang="tr-TR" dirty="0"/>
              <a:t> kaslarını gevşetebilmesi, karın kaslarını çalıştırabilmesi için ve ayrıca karın kasları, rektum ve anal </a:t>
            </a:r>
            <a:r>
              <a:rPr lang="tr-TR" dirty="0" err="1"/>
              <a:t>sfinkter</a:t>
            </a:r>
            <a:r>
              <a:rPr lang="tr-TR" dirty="0"/>
              <a:t> kasları arasındaki koordinasyon ile rektum duyarlılığını tekrar geri kazanabilme amacı ile hastaya bir çeşit idman yaptırmak suretiyle onu eğitmektir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4867701" y="6642556"/>
            <a:ext cx="73242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800" i="1" dirty="0" err="1"/>
              <a:t>Rao</a:t>
            </a:r>
            <a:r>
              <a:rPr lang="tr-TR" sz="800" i="1" dirty="0"/>
              <a:t> SS, </a:t>
            </a:r>
            <a:r>
              <a:rPr lang="tr-TR" sz="800" i="1" dirty="0" err="1"/>
              <a:t>Seaton</a:t>
            </a:r>
            <a:r>
              <a:rPr lang="tr-TR" sz="800" i="1" dirty="0"/>
              <a:t> K, Miller M, et al. </a:t>
            </a:r>
            <a:r>
              <a:rPr lang="tr-TR" sz="800" i="1" dirty="0" err="1"/>
              <a:t>Randomized</a:t>
            </a:r>
            <a:r>
              <a:rPr lang="tr-TR" sz="800" i="1" dirty="0"/>
              <a:t> </a:t>
            </a:r>
            <a:r>
              <a:rPr lang="tr-TR" sz="800" i="1" dirty="0" err="1"/>
              <a:t>controlled</a:t>
            </a:r>
            <a:r>
              <a:rPr lang="tr-TR" sz="800" i="1" dirty="0"/>
              <a:t> </a:t>
            </a:r>
            <a:r>
              <a:rPr lang="tr-TR" sz="800" i="1" dirty="0" err="1"/>
              <a:t>trial</a:t>
            </a:r>
            <a:r>
              <a:rPr lang="tr-TR" sz="800" i="1" dirty="0"/>
              <a:t> of </a:t>
            </a:r>
            <a:r>
              <a:rPr lang="tr-TR" sz="800" i="1" dirty="0" err="1"/>
              <a:t>biofeedback</a:t>
            </a:r>
            <a:r>
              <a:rPr lang="tr-TR" sz="800" i="1" dirty="0"/>
              <a:t>, </a:t>
            </a:r>
            <a:r>
              <a:rPr lang="tr-TR" sz="800" i="1" dirty="0" err="1"/>
              <a:t>sham</a:t>
            </a:r>
            <a:r>
              <a:rPr lang="tr-TR" sz="800" i="1" dirty="0"/>
              <a:t> </a:t>
            </a:r>
            <a:r>
              <a:rPr lang="tr-TR" sz="800" i="1" dirty="0" err="1"/>
              <a:t>feedback</a:t>
            </a:r>
            <a:r>
              <a:rPr lang="tr-TR" sz="800" i="1" dirty="0"/>
              <a:t>, </a:t>
            </a:r>
            <a:r>
              <a:rPr lang="tr-TR" sz="800" i="1" dirty="0" err="1"/>
              <a:t>and</a:t>
            </a:r>
            <a:r>
              <a:rPr lang="tr-TR" sz="800" i="1" dirty="0"/>
              <a:t> </a:t>
            </a:r>
            <a:r>
              <a:rPr lang="tr-TR" sz="800" i="1" dirty="0" err="1"/>
              <a:t>standard</a:t>
            </a:r>
            <a:r>
              <a:rPr lang="tr-TR" sz="800" i="1" dirty="0"/>
              <a:t> </a:t>
            </a:r>
            <a:r>
              <a:rPr lang="tr-TR" sz="800" i="1" dirty="0" err="1"/>
              <a:t>therapy</a:t>
            </a:r>
            <a:r>
              <a:rPr lang="tr-TR" sz="800" i="1" dirty="0"/>
              <a:t> </a:t>
            </a:r>
            <a:r>
              <a:rPr lang="tr-TR" sz="800" i="1" dirty="0" err="1"/>
              <a:t>for</a:t>
            </a:r>
            <a:r>
              <a:rPr lang="tr-TR" sz="800" i="1" dirty="0"/>
              <a:t> </a:t>
            </a:r>
            <a:r>
              <a:rPr lang="tr-TR" sz="800" i="1" dirty="0" err="1"/>
              <a:t>dyssynergic</a:t>
            </a:r>
            <a:r>
              <a:rPr lang="tr-TR" sz="800" i="1" dirty="0"/>
              <a:t> </a:t>
            </a:r>
            <a:r>
              <a:rPr lang="tr-TR" sz="800" i="1" dirty="0" err="1"/>
              <a:t>defecation</a:t>
            </a:r>
            <a:r>
              <a:rPr lang="tr-TR" sz="800" i="1" dirty="0"/>
              <a:t>. </a:t>
            </a:r>
            <a:r>
              <a:rPr lang="tr-TR" sz="800" i="1" dirty="0" err="1"/>
              <a:t>Clin</a:t>
            </a:r>
            <a:r>
              <a:rPr lang="tr-TR" sz="800" i="1" dirty="0"/>
              <a:t> </a:t>
            </a:r>
            <a:r>
              <a:rPr lang="tr-TR" sz="800" i="1" dirty="0" err="1"/>
              <a:t>Gastroenterol</a:t>
            </a:r>
            <a:r>
              <a:rPr lang="tr-TR" sz="800" i="1" dirty="0"/>
              <a:t> </a:t>
            </a:r>
            <a:r>
              <a:rPr lang="tr-TR" sz="800" i="1" dirty="0" err="1"/>
              <a:t>Hepatol</a:t>
            </a:r>
            <a:r>
              <a:rPr lang="tr-TR" sz="800" i="1" dirty="0"/>
              <a:t> 2007;5:331-8.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029" y="2202493"/>
            <a:ext cx="2353804" cy="235380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029" y="4737770"/>
            <a:ext cx="2353804" cy="17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60561" y="2638044"/>
            <a:ext cx="8843749" cy="3776404"/>
          </a:xfrm>
        </p:spPr>
        <p:txBody>
          <a:bodyPr numCol="2">
            <a:normAutofit/>
          </a:bodyPr>
          <a:lstStyle/>
          <a:p>
            <a:r>
              <a:rPr lang="tr-TR" b="1" u="sng" dirty="0" err="1"/>
              <a:t>Anorektal</a:t>
            </a:r>
            <a:r>
              <a:rPr lang="tr-TR" b="1" u="sng" dirty="0"/>
              <a:t> </a:t>
            </a:r>
            <a:r>
              <a:rPr lang="tr-TR" b="1" u="sng" dirty="0" err="1"/>
              <a:t>biofeedback</a:t>
            </a:r>
            <a:r>
              <a:rPr lang="tr-TR" b="1" u="sng" dirty="0"/>
              <a:t> </a:t>
            </a:r>
            <a:r>
              <a:rPr lang="tr-TR" dirty="0"/>
              <a:t>görsel, işitsel ve sözel uyarılarla yapılan </a:t>
            </a:r>
            <a:r>
              <a:rPr lang="tr-TR" dirty="0" err="1"/>
              <a:t>nöromüsküler</a:t>
            </a:r>
            <a:r>
              <a:rPr lang="tr-TR" dirty="0"/>
              <a:t> şartlama yöntemidir. </a:t>
            </a:r>
            <a:endParaRPr lang="tr-TR" dirty="0" smtClean="0"/>
          </a:p>
          <a:p>
            <a:r>
              <a:rPr lang="tr-TR" dirty="0" smtClean="0"/>
              <a:t>Ağrısız</a:t>
            </a:r>
            <a:r>
              <a:rPr lang="tr-TR" dirty="0"/>
              <a:t>, </a:t>
            </a:r>
            <a:r>
              <a:rPr lang="tr-TR" dirty="0" err="1"/>
              <a:t>invaziv</a:t>
            </a:r>
            <a:r>
              <a:rPr lang="tr-TR" dirty="0"/>
              <a:t> olmayan bir yöntemdir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Rektum </a:t>
            </a:r>
            <a:r>
              <a:rPr lang="tr-TR" dirty="0"/>
              <a:t>içine sokulan cihazların </a:t>
            </a:r>
            <a:r>
              <a:rPr lang="tr-TR" dirty="0" err="1"/>
              <a:t>defekasyon</a:t>
            </a:r>
            <a:r>
              <a:rPr lang="tr-TR" dirty="0"/>
              <a:t> gayreti ve ıkınma sırasında gösterdiği değerler hasta tarafından görülür. Hasta ekrandan yetersiz ya da yanlış kasılmalarının sonuçlarını izleyebilir. Bu bir tür </a:t>
            </a:r>
            <a:r>
              <a:rPr lang="tr-TR" dirty="0" err="1"/>
              <a:t>rektoanal</a:t>
            </a:r>
            <a:r>
              <a:rPr lang="tr-TR" dirty="0"/>
              <a:t> koordinasyon </a:t>
            </a:r>
            <a:r>
              <a:rPr lang="tr-TR" dirty="0" smtClean="0"/>
              <a:t>eğitimidir</a:t>
            </a:r>
          </a:p>
          <a:p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DAVRANIŞSAL YAKLAŞIMLAR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972334" y="6642556"/>
            <a:ext cx="73379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err="1"/>
              <a:t>Chiarioni</a:t>
            </a:r>
            <a:r>
              <a:rPr lang="en-US" sz="800" i="1" dirty="0"/>
              <a:t> G, </a:t>
            </a:r>
            <a:r>
              <a:rPr lang="en-US" sz="800" i="1" dirty="0" err="1"/>
              <a:t>Salandini</a:t>
            </a:r>
            <a:r>
              <a:rPr lang="en-US" sz="800" i="1" dirty="0"/>
              <a:t> L, Whitehead WE. Biofeedback benefits only patients with outlet dysfunction, not patients with isolated slow transit constipation. Gastroenterology 2005;129:86-97</a:t>
            </a:r>
            <a:endParaRPr lang="tr-TR" sz="800" i="1" dirty="0"/>
          </a:p>
        </p:txBody>
      </p:sp>
      <p:pic>
        <p:nvPicPr>
          <p:cNvPr id="18434" name="Picture 2" descr="Biofeedback - Harvard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732" y="2638044"/>
            <a:ext cx="2697163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72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64356"/>
          </a:xfrm>
        </p:spPr>
        <p:txBody>
          <a:bodyPr numCol="2"/>
          <a:lstStyle/>
          <a:p>
            <a:r>
              <a:rPr lang="tr-TR" dirty="0" err="1"/>
              <a:t>Dissinerjik</a:t>
            </a:r>
            <a:r>
              <a:rPr lang="tr-TR" dirty="0"/>
              <a:t> dışkılamalı hastaların 2/3’ünde aynı zamanda yavaş geçişli kabızlık da bir aradadır.</a:t>
            </a:r>
          </a:p>
          <a:p>
            <a:r>
              <a:rPr lang="tr-TR" dirty="0"/>
              <a:t> Bu grup hastada </a:t>
            </a:r>
            <a:r>
              <a:rPr lang="tr-TR" dirty="0" err="1"/>
              <a:t>biyofeedback</a:t>
            </a:r>
            <a:r>
              <a:rPr lang="tr-TR" dirty="0"/>
              <a:t> çalışması barsak hareketlerini arttırır; </a:t>
            </a:r>
            <a:r>
              <a:rPr lang="tr-TR" dirty="0" err="1"/>
              <a:t>dissinerjiyi</a:t>
            </a:r>
            <a:r>
              <a:rPr lang="tr-TR" dirty="0"/>
              <a:t> ve dışa çıkış </a:t>
            </a:r>
            <a:r>
              <a:rPr lang="tr-TR" dirty="0" err="1"/>
              <a:t>disfonksiyonunu</a:t>
            </a:r>
            <a:r>
              <a:rPr lang="tr-TR" dirty="0"/>
              <a:t> düzelterek </a:t>
            </a:r>
            <a:r>
              <a:rPr lang="tr-TR" dirty="0" err="1"/>
              <a:t>kolonik</a:t>
            </a:r>
            <a:r>
              <a:rPr lang="tr-TR" dirty="0"/>
              <a:t> geçişi hızlandırır. Fakat </a:t>
            </a:r>
            <a:r>
              <a:rPr lang="tr-TR" dirty="0" err="1"/>
              <a:t>biyofeedback</a:t>
            </a:r>
            <a:r>
              <a:rPr lang="tr-TR" dirty="0"/>
              <a:t> çalışması </a:t>
            </a:r>
            <a:r>
              <a:rPr lang="tr-TR" dirty="0" err="1"/>
              <a:t>dissinerjik</a:t>
            </a:r>
            <a:r>
              <a:rPr lang="tr-TR" dirty="0"/>
              <a:t> dışkılaması olmayan yavaş geçişli kabızlık hastalarında etkili bulunmamıştır </a:t>
            </a:r>
          </a:p>
          <a:p>
            <a:endParaRPr lang="tr-TR" dirty="0"/>
          </a:p>
        </p:txBody>
      </p:sp>
      <p:pic>
        <p:nvPicPr>
          <p:cNvPr id="4" name="Picture 2" descr="Biofeedback Terapi | Op.Dr.Levent TEZ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054" y="3102501"/>
            <a:ext cx="3101810" cy="234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DAVRANIŞSAL YAKLAŞIMLAR</a:t>
            </a:r>
          </a:p>
        </p:txBody>
      </p:sp>
    </p:spTree>
    <p:extLst>
      <p:ext uri="{BB962C8B-B14F-4D97-AF65-F5344CB8AC3E}">
        <p14:creationId xmlns:p14="http://schemas.microsoft.com/office/powerpoint/2010/main" val="40765695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31136" y="2470245"/>
            <a:ext cx="7729728" cy="4271749"/>
          </a:xfrm>
        </p:spPr>
        <p:txBody>
          <a:bodyPr numCol="1"/>
          <a:lstStyle/>
          <a:p>
            <a:r>
              <a:rPr lang="tr-TR" dirty="0" smtClean="0"/>
              <a:t> </a:t>
            </a:r>
            <a:r>
              <a:rPr lang="tr-TR" dirty="0"/>
              <a:t>Bu tedavideki asıl amaç hastanın başlangıçta aletlerden aldığı bilgiler sayesinde yapabildiği denetimi, ileri aşamalarda geri bildirim olmadan yapabilir hale gelmesidir.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yöntem kolay uygulanabilir olmayıp standardize değildir, farklı merkezlerdeki sonuçlar değişkenlik gösterir.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Ulaşılabilir </a:t>
            </a:r>
            <a:r>
              <a:rPr lang="tr-TR" dirty="0"/>
              <a:t>olduğunda özellikle </a:t>
            </a:r>
            <a:r>
              <a:rPr lang="tr-TR" dirty="0" err="1"/>
              <a:t>pelvik</a:t>
            </a:r>
            <a:r>
              <a:rPr lang="tr-TR" dirty="0"/>
              <a:t> taban </a:t>
            </a:r>
            <a:r>
              <a:rPr lang="tr-TR" dirty="0" err="1"/>
              <a:t>disfonksiyonu</a:t>
            </a:r>
            <a:r>
              <a:rPr lang="tr-TR" dirty="0"/>
              <a:t> ve ciddi kabızlığı olanlarda iyi bir alternatif tedavidir.</a:t>
            </a:r>
          </a:p>
          <a:p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DAVRANIŞSAL YAKLAŞIMLAR</a:t>
            </a:r>
          </a:p>
        </p:txBody>
      </p:sp>
    </p:spTree>
    <p:extLst>
      <p:ext uri="{BB962C8B-B14F-4D97-AF65-F5344CB8AC3E}">
        <p14:creationId xmlns:p14="http://schemas.microsoft.com/office/powerpoint/2010/main" val="383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FARMAKOLOJİK TEDAVİ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99234"/>
          </a:xfrm>
        </p:spPr>
        <p:txBody>
          <a:bodyPr numCol="2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1900" dirty="0" err="1" smtClean="0"/>
              <a:t>Laksatifler</a:t>
            </a:r>
            <a:endParaRPr lang="tr-TR" sz="19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1900" dirty="0"/>
              <a:t>Klor Kanal </a:t>
            </a:r>
            <a:r>
              <a:rPr lang="tr-TR" sz="1900" dirty="0" err="1" smtClean="0"/>
              <a:t>Aktivatörleri</a:t>
            </a:r>
            <a:endParaRPr lang="tr-TR" sz="19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1900" dirty="0"/>
              <a:t>5-Hidroksitriptamin Reseptör </a:t>
            </a:r>
            <a:r>
              <a:rPr lang="tr-TR" sz="1900" dirty="0" err="1"/>
              <a:t>Subtip</a:t>
            </a:r>
            <a:r>
              <a:rPr lang="tr-TR" sz="1900" dirty="0"/>
              <a:t> 4 (5-HT4) </a:t>
            </a:r>
            <a:r>
              <a:rPr lang="tr-TR" sz="1900" dirty="0" err="1" smtClean="0"/>
              <a:t>Agonistleri</a:t>
            </a:r>
            <a:endParaRPr lang="tr-TR" sz="19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1900" dirty="0" err="1"/>
              <a:t>Guanilat</a:t>
            </a:r>
            <a:r>
              <a:rPr lang="tr-TR" sz="1900" dirty="0"/>
              <a:t> </a:t>
            </a:r>
            <a:r>
              <a:rPr lang="tr-TR" sz="1900" dirty="0" err="1"/>
              <a:t>Siklaz</a:t>
            </a:r>
            <a:r>
              <a:rPr lang="tr-TR" sz="1900" dirty="0"/>
              <a:t>-C Reseptör </a:t>
            </a:r>
            <a:r>
              <a:rPr lang="tr-TR" sz="1900" dirty="0" err="1" smtClean="0"/>
              <a:t>Agonistleri</a:t>
            </a:r>
            <a:endParaRPr lang="tr-TR" sz="19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1900" dirty="0" err="1" smtClean="0"/>
              <a:t>Misoprostol</a:t>
            </a:r>
            <a:endParaRPr lang="tr-TR" sz="19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1900" dirty="0" err="1"/>
              <a:t>Opioid</a:t>
            </a:r>
            <a:r>
              <a:rPr lang="tr-TR" sz="1900" dirty="0"/>
              <a:t> </a:t>
            </a:r>
            <a:r>
              <a:rPr lang="tr-TR" sz="1900" dirty="0" smtClean="0"/>
              <a:t>Antagonistler</a:t>
            </a:r>
          </a:p>
          <a:p>
            <a:endParaRPr lang="tr-TR" sz="1900" dirty="0" smtClean="0"/>
          </a:p>
          <a:p>
            <a:endParaRPr lang="tr-TR" sz="1900" dirty="0"/>
          </a:p>
          <a:p>
            <a:endParaRPr lang="tr-TR" sz="1900" dirty="0" smtClean="0"/>
          </a:p>
          <a:p>
            <a:endParaRPr lang="tr-TR" sz="1900" dirty="0"/>
          </a:p>
          <a:p>
            <a:r>
              <a:rPr lang="tr-TR" sz="1900" dirty="0"/>
              <a:t>CİDDİ KABIZLIK </a:t>
            </a:r>
            <a:r>
              <a:rPr lang="tr-TR" sz="1900" dirty="0" smtClean="0"/>
              <a:t>TEDAVİSİ</a:t>
            </a:r>
          </a:p>
          <a:p>
            <a:pPr lvl="1"/>
            <a:r>
              <a:rPr lang="tr-TR" sz="1900" dirty="0" smtClean="0"/>
              <a:t>Fitiller</a:t>
            </a:r>
          </a:p>
          <a:p>
            <a:pPr lvl="1"/>
            <a:r>
              <a:rPr lang="tr-TR" sz="1900" dirty="0" smtClean="0"/>
              <a:t>Lavmanlar</a:t>
            </a:r>
          </a:p>
          <a:p>
            <a:pPr lvl="1"/>
            <a:r>
              <a:rPr lang="tr-TR" sz="1900" dirty="0" smtClean="0"/>
              <a:t>Tıkaç temizleme</a:t>
            </a:r>
          </a:p>
          <a:p>
            <a:r>
              <a:rPr lang="tr-TR" sz="1900" dirty="0"/>
              <a:t>DİĞER TEDAVİ </a:t>
            </a:r>
            <a:r>
              <a:rPr lang="tr-TR" sz="1900" dirty="0" smtClean="0"/>
              <a:t>SEÇENEKLERİ</a:t>
            </a:r>
          </a:p>
          <a:p>
            <a:pPr lvl="1"/>
            <a:r>
              <a:rPr lang="tr-TR" sz="1900" dirty="0" err="1" smtClean="0"/>
              <a:t>Botulinum</a:t>
            </a:r>
            <a:r>
              <a:rPr lang="tr-TR" sz="1900" dirty="0" smtClean="0"/>
              <a:t> Toksini</a:t>
            </a:r>
          </a:p>
          <a:p>
            <a:pPr lvl="1"/>
            <a:r>
              <a:rPr lang="tr-TR" sz="1900" dirty="0" err="1" smtClean="0"/>
              <a:t>Bakteriyoterapi-Probiyotikler</a:t>
            </a:r>
            <a:endParaRPr lang="tr-TR" sz="1900" dirty="0" smtClean="0"/>
          </a:p>
          <a:p>
            <a:pPr lvl="1"/>
            <a:r>
              <a:rPr lang="tr-TR" sz="1900" dirty="0"/>
              <a:t>Geleneksel Çin </a:t>
            </a:r>
            <a:r>
              <a:rPr lang="tr-TR" sz="1900" dirty="0" smtClean="0"/>
              <a:t>Tıbbı</a:t>
            </a:r>
          </a:p>
          <a:p>
            <a:pPr lvl="1"/>
            <a:r>
              <a:rPr lang="tr-TR" sz="1900" dirty="0"/>
              <a:t>Elektriksel </a:t>
            </a:r>
            <a:r>
              <a:rPr lang="tr-TR" sz="1900" dirty="0" err="1" smtClean="0"/>
              <a:t>Stimülasyon</a:t>
            </a:r>
            <a:endParaRPr lang="tr-TR" sz="1900" dirty="0" smtClean="0"/>
          </a:p>
          <a:p>
            <a:r>
              <a:rPr lang="tr-TR" sz="1900" dirty="0"/>
              <a:t>CERRAHİ TEDAVİ</a:t>
            </a:r>
            <a:endParaRPr lang="tr-TR" sz="1900" dirty="0" smtClean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938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57425" y="173122"/>
            <a:ext cx="7729728" cy="1188720"/>
          </a:xfrm>
        </p:spPr>
        <p:txBody>
          <a:bodyPr/>
          <a:lstStyle/>
          <a:p>
            <a:r>
              <a:rPr lang="tr-TR" dirty="0" err="1" smtClean="0"/>
              <a:t>Laksatifler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714" y="1361842"/>
            <a:ext cx="7677150" cy="5381625"/>
          </a:xfrm>
          <a:prstGeom prst="rect">
            <a:avLst/>
          </a:prstGeom>
        </p:spPr>
      </p:pic>
      <p:pic>
        <p:nvPicPr>
          <p:cNvPr id="6" name="Picture 4" descr="İlaç D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52" y="4996245"/>
            <a:ext cx="982639" cy="74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Buy 2 Jenerik Miralax-Laksatif Polietilen Glikol 3350 Full Sz 17.9 Oz 0424  Online at Lowest Price in Ubuy Türkiye. 2846656104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225" y="3681517"/>
            <a:ext cx="1016622" cy="107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uphalac Şurup Ne İşe Yarar, Nasıl Kullanılır? Fiyatı 2023 - Olay Medy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792" y="3401765"/>
            <a:ext cx="1914543" cy="107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Libalaks %53.1 + %37 Rektal Jel - Lib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t="32203" r="18691" b="30433"/>
          <a:stretch/>
        </p:blipFill>
        <p:spPr bwMode="auto">
          <a:xfrm>
            <a:off x="9960864" y="4547068"/>
            <a:ext cx="1914815" cy="130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B.T.ENEMA 210 ML LAVMAN - İlaç Rehberi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3" r="19504"/>
          <a:stretch/>
        </p:blipFill>
        <p:spPr bwMode="auto">
          <a:xfrm>
            <a:off x="10295171" y="5589901"/>
            <a:ext cx="1078173" cy="114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Magnesie Calcinee - kullanım, dozajlar, kompozisyon, analoglar, yan etkiler  için talimatlar / Pillintri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57" y="1057868"/>
            <a:ext cx="1048401" cy="145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Supolaks Fitil (Supozituvar) Ne İşe Yarar, Nasıl Kullanılır? - Mortilk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91" y="5977824"/>
            <a:ext cx="1359482" cy="76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Dulcolax (bisacodyl) - kullanım, dozajlar, kompozisyon, analoglar, yan  etkiler için talimatlar / Pillintrip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6" t="1" r="16697" b="1691"/>
          <a:stretch/>
        </p:blipFill>
        <p:spPr bwMode="auto">
          <a:xfrm>
            <a:off x="4297" y="4996245"/>
            <a:ext cx="910805" cy="169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35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Birçok çalışmada kronik </a:t>
            </a:r>
            <a:r>
              <a:rPr lang="tr-TR" dirty="0" err="1"/>
              <a:t>konstipasyon</a:t>
            </a:r>
            <a:r>
              <a:rPr lang="tr-TR" dirty="0"/>
              <a:t> </a:t>
            </a:r>
            <a:r>
              <a:rPr lang="tr-TR" dirty="0" err="1"/>
              <a:t>prevalansı</a:t>
            </a:r>
            <a:r>
              <a:rPr lang="tr-TR" dirty="0"/>
              <a:t> %12-19 (ortalama %15) arasında </a:t>
            </a:r>
            <a:r>
              <a:rPr lang="tr-TR" dirty="0" smtClean="0"/>
              <a:t>belirtilmiştir</a:t>
            </a:r>
          </a:p>
          <a:p>
            <a:endParaRPr lang="tr-TR" dirty="0"/>
          </a:p>
          <a:p>
            <a:r>
              <a:rPr lang="tr-TR" dirty="0" smtClean="0"/>
              <a:t>Yaşlı </a:t>
            </a:r>
            <a:r>
              <a:rPr lang="tr-TR" dirty="0"/>
              <a:t>popülasyonda </a:t>
            </a:r>
            <a:r>
              <a:rPr lang="tr-TR" dirty="0" err="1"/>
              <a:t>konstipasyon</a:t>
            </a:r>
            <a:r>
              <a:rPr lang="tr-TR" dirty="0"/>
              <a:t> </a:t>
            </a:r>
            <a:r>
              <a:rPr lang="tr-TR" dirty="0" err="1"/>
              <a:t>prevalansı</a:t>
            </a:r>
            <a:r>
              <a:rPr lang="tr-TR" dirty="0"/>
              <a:t> tam olarak belirlenememekle birlikte çalışmalardan elde edilen verilere göre %24-50 arasında </a:t>
            </a:r>
            <a:r>
              <a:rPr lang="tr-TR" dirty="0" smtClean="0"/>
              <a:t>seyretmektedir</a:t>
            </a:r>
          </a:p>
          <a:p>
            <a:endParaRPr lang="tr-TR" dirty="0"/>
          </a:p>
          <a:p>
            <a:r>
              <a:rPr lang="tr-TR" dirty="0" smtClean="0"/>
              <a:t>Ülkemizde </a:t>
            </a:r>
            <a:r>
              <a:rPr lang="tr-TR" dirty="0"/>
              <a:t>Kasap ve Bor tarafından 20 ilde ve ülke nüfusunun %52’sini kapsayan bir örneklemde gerçekleştirilen (n: 3214) ilk geniş kapsamlı çalışmada ise fonksiyonel </a:t>
            </a:r>
            <a:r>
              <a:rPr lang="tr-TR" dirty="0" err="1"/>
              <a:t>konstipasyon</a:t>
            </a:r>
            <a:r>
              <a:rPr lang="tr-TR" dirty="0"/>
              <a:t> oranı %8.3 bulunmuştur 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epidemiyoloji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4185311" y="6534834"/>
            <a:ext cx="81204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800" i="1" dirty="0" err="1"/>
              <a:t>Stewart</a:t>
            </a:r>
            <a:r>
              <a:rPr lang="tr-TR" sz="800" i="1" dirty="0"/>
              <a:t> WF, </a:t>
            </a:r>
            <a:r>
              <a:rPr lang="tr-TR" sz="800" i="1" dirty="0" err="1"/>
              <a:t>Liberman</a:t>
            </a:r>
            <a:r>
              <a:rPr lang="tr-TR" sz="800" i="1" dirty="0"/>
              <a:t> JN, </a:t>
            </a:r>
            <a:r>
              <a:rPr lang="tr-TR" sz="800" i="1" dirty="0" err="1"/>
              <a:t>Sandler</a:t>
            </a:r>
            <a:r>
              <a:rPr lang="tr-TR" sz="800" i="1" dirty="0"/>
              <a:t> RS, et al. </a:t>
            </a:r>
            <a:r>
              <a:rPr lang="tr-TR" sz="800" i="1" dirty="0" err="1"/>
              <a:t>Epidemiology</a:t>
            </a:r>
            <a:r>
              <a:rPr lang="tr-TR" sz="800" i="1" dirty="0"/>
              <a:t> of </a:t>
            </a:r>
            <a:r>
              <a:rPr lang="tr-TR" sz="800" i="1" dirty="0" err="1"/>
              <a:t>constipation</a:t>
            </a:r>
            <a:r>
              <a:rPr lang="tr-TR" sz="800" i="1" dirty="0"/>
              <a:t> (EPOC) </a:t>
            </a:r>
            <a:r>
              <a:rPr lang="tr-TR" sz="800" i="1" dirty="0" err="1"/>
              <a:t>study</a:t>
            </a:r>
            <a:r>
              <a:rPr lang="tr-TR" sz="800" i="1" dirty="0"/>
              <a:t> in </a:t>
            </a:r>
            <a:r>
              <a:rPr lang="tr-TR" sz="800" i="1" dirty="0" err="1"/>
              <a:t>the</a:t>
            </a:r>
            <a:r>
              <a:rPr lang="tr-TR" sz="800" i="1" dirty="0"/>
              <a:t> United </a:t>
            </a:r>
            <a:r>
              <a:rPr lang="tr-TR" sz="800" i="1" dirty="0" err="1"/>
              <a:t>States</a:t>
            </a:r>
            <a:r>
              <a:rPr lang="tr-TR" sz="800" i="1" dirty="0"/>
              <a:t>: </a:t>
            </a:r>
            <a:r>
              <a:rPr lang="tr-TR" sz="800" i="1" dirty="0" err="1"/>
              <a:t>relation</a:t>
            </a:r>
            <a:r>
              <a:rPr lang="tr-TR" sz="800" i="1" dirty="0"/>
              <a:t> of </a:t>
            </a:r>
            <a:r>
              <a:rPr lang="tr-TR" sz="800" i="1" dirty="0" err="1"/>
              <a:t>clinical</a:t>
            </a:r>
            <a:r>
              <a:rPr lang="tr-TR" sz="800" i="1" dirty="0"/>
              <a:t> </a:t>
            </a:r>
            <a:r>
              <a:rPr lang="tr-TR" sz="800" i="1" dirty="0" err="1"/>
              <a:t>subtypes</a:t>
            </a:r>
            <a:r>
              <a:rPr lang="tr-TR" sz="800" i="1" dirty="0"/>
              <a:t> </a:t>
            </a:r>
            <a:r>
              <a:rPr lang="tr-TR" sz="800" i="1" dirty="0" err="1"/>
              <a:t>to</a:t>
            </a:r>
            <a:r>
              <a:rPr lang="tr-TR" sz="800" i="1" dirty="0"/>
              <a:t> </a:t>
            </a:r>
            <a:r>
              <a:rPr lang="tr-TR" sz="800" i="1" dirty="0" err="1"/>
              <a:t>sociodemo</a:t>
            </a:r>
            <a:r>
              <a:rPr lang="tr-TR" sz="800" i="1" dirty="0"/>
              <a:t>- </a:t>
            </a:r>
            <a:r>
              <a:rPr lang="tr-TR" sz="800" i="1" dirty="0" err="1"/>
              <a:t>graphic</a:t>
            </a:r>
            <a:r>
              <a:rPr lang="tr-TR" sz="800" i="1" dirty="0"/>
              <a:t> </a:t>
            </a:r>
            <a:r>
              <a:rPr lang="tr-TR" sz="800" i="1" dirty="0" err="1"/>
              <a:t>features</a:t>
            </a:r>
            <a:r>
              <a:rPr lang="tr-TR" sz="800" i="1" dirty="0"/>
              <a:t>. </a:t>
            </a:r>
            <a:r>
              <a:rPr lang="tr-TR" sz="800" i="1" dirty="0" err="1"/>
              <a:t>Am</a:t>
            </a:r>
            <a:r>
              <a:rPr lang="tr-TR" sz="800" i="1" dirty="0"/>
              <a:t> J </a:t>
            </a:r>
            <a:r>
              <a:rPr lang="tr-TR" sz="800" i="1" dirty="0" err="1"/>
              <a:t>Gastroenterol</a:t>
            </a:r>
            <a:r>
              <a:rPr lang="tr-TR" sz="800" i="1" dirty="0"/>
              <a:t> 1999;94:3530-40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395646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800" i="1" dirty="0"/>
              <a:t>Kasap E, Bor S. Fonksiyonel barsak hastalığı </a:t>
            </a:r>
            <a:r>
              <a:rPr lang="tr-TR" sz="800" i="1" dirty="0" err="1"/>
              <a:t>prevalansı</a:t>
            </a:r>
            <a:r>
              <a:rPr lang="tr-TR" sz="800" i="1" dirty="0"/>
              <a:t>. Güncel Gastroenteroloji 2006;10:165-8.</a:t>
            </a:r>
          </a:p>
        </p:txBody>
      </p:sp>
    </p:spTree>
    <p:extLst>
      <p:ext uri="{BB962C8B-B14F-4D97-AF65-F5344CB8AC3E}">
        <p14:creationId xmlns:p14="http://schemas.microsoft.com/office/powerpoint/2010/main" val="37968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876" y="2283792"/>
            <a:ext cx="6394248" cy="4038472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tr-TR" dirty="0" smtClean="0"/>
              <a:t>oral </a:t>
            </a:r>
            <a:r>
              <a:rPr lang="tr-TR" dirty="0" err="1" smtClean="0"/>
              <a:t>laksatifler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76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Rektal</a:t>
            </a:r>
            <a:r>
              <a:rPr lang="tr-TR" dirty="0" smtClean="0"/>
              <a:t> </a:t>
            </a:r>
            <a:r>
              <a:rPr lang="tr-TR" dirty="0" err="1" smtClean="0"/>
              <a:t>laksatifler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6" y="2801816"/>
            <a:ext cx="7278037" cy="31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KRONİK KONSTİPASYONUN KOMPLİKASYONLARI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10222" y="2643368"/>
            <a:ext cx="4207184" cy="3742083"/>
          </a:xfrm>
        </p:spPr>
        <p:txBody>
          <a:bodyPr numCol="2"/>
          <a:lstStyle/>
          <a:p>
            <a:r>
              <a:rPr lang="tr-TR" dirty="0" err="1"/>
              <a:t>Fekal</a:t>
            </a:r>
            <a:r>
              <a:rPr lang="tr-TR" dirty="0"/>
              <a:t> </a:t>
            </a:r>
            <a:r>
              <a:rPr lang="tr-TR" dirty="0" err="1" smtClean="0"/>
              <a:t>İnkontinans</a:t>
            </a:r>
            <a:endParaRPr lang="tr-TR" dirty="0" smtClean="0"/>
          </a:p>
          <a:p>
            <a:r>
              <a:rPr lang="tr-TR" dirty="0" err="1" smtClean="0"/>
              <a:t>Hemoroidler</a:t>
            </a:r>
            <a:endParaRPr lang="tr-TR" dirty="0" smtClean="0"/>
          </a:p>
          <a:p>
            <a:r>
              <a:rPr lang="tr-TR" dirty="0"/>
              <a:t>Anal </a:t>
            </a:r>
            <a:r>
              <a:rPr lang="tr-TR" dirty="0" err="1" smtClean="0"/>
              <a:t>Fissür</a:t>
            </a:r>
            <a:endParaRPr lang="tr-TR" dirty="0" smtClean="0"/>
          </a:p>
          <a:p>
            <a:r>
              <a:rPr lang="tr-TR" dirty="0"/>
              <a:t>Organ </a:t>
            </a:r>
            <a:r>
              <a:rPr lang="tr-TR" dirty="0" err="1" smtClean="0"/>
              <a:t>Prolapsusları</a:t>
            </a:r>
            <a:endParaRPr lang="tr-TR" dirty="0" smtClean="0"/>
          </a:p>
          <a:p>
            <a:r>
              <a:rPr lang="tr-TR" dirty="0" err="1"/>
              <a:t>Fekal</a:t>
            </a:r>
            <a:r>
              <a:rPr lang="tr-TR" dirty="0"/>
              <a:t> Tıkaç ve </a:t>
            </a:r>
            <a:r>
              <a:rPr lang="tr-TR" dirty="0" err="1"/>
              <a:t>İ</a:t>
            </a:r>
            <a:r>
              <a:rPr lang="tr-TR" dirty="0" err="1" smtClean="0"/>
              <a:t>leus</a:t>
            </a:r>
            <a:endParaRPr lang="tr-TR" dirty="0" smtClean="0"/>
          </a:p>
          <a:p>
            <a:r>
              <a:rPr lang="tr-TR" dirty="0"/>
              <a:t>Barsak </a:t>
            </a:r>
            <a:r>
              <a:rPr lang="tr-TR" dirty="0" err="1" smtClean="0"/>
              <a:t>Perforasyonu</a:t>
            </a:r>
            <a:r>
              <a:rPr lang="tr-TR" dirty="0" smtClean="0"/>
              <a:t> veya </a:t>
            </a:r>
            <a:r>
              <a:rPr lang="tr-TR" dirty="0" err="1"/>
              <a:t>Sterkoral</a:t>
            </a:r>
            <a:r>
              <a:rPr lang="tr-TR" dirty="0"/>
              <a:t> Peritonit</a:t>
            </a:r>
          </a:p>
        </p:txBody>
      </p:sp>
      <p:pic>
        <p:nvPicPr>
          <p:cNvPr id="15362" name="Picture 2" descr="Hemoroid Tedavisi İzmir - Ata Sağlık Hastane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06" y="2623664"/>
            <a:ext cx="2438400" cy="177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Anal Fissür (makat çatlağı) — Prof. Dr. Hakan Yan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174" y="2623664"/>
            <a:ext cx="2557690" cy="170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Dışkı kaçırma - Tıpac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639" y="4551265"/>
            <a:ext cx="1746721" cy="194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Rektal Prolapsus - Prof. Dr. Oktar ASOĞL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302" y="4654895"/>
            <a:ext cx="2404562" cy="173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18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vaka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55 yaş E</a:t>
            </a:r>
          </a:p>
          <a:p>
            <a:r>
              <a:rPr lang="tr-TR" dirty="0" smtClean="0"/>
              <a:t>Son 1 aydır karın ağrısı, 2-3 günde bir dışkılama</a:t>
            </a:r>
          </a:p>
          <a:p>
            <a:r>
              <a:rPr lang="tr-TR" dirty="0" smtClean="0"/>
              <a:t>Dışkılamada zorluk, dışkıda incelme </a:t>
            </a:r>
          </a:p>
          <a:p>
            <a:r>
              <a:rPr lang="tr-TR" dirty="0" err="1" smtClean="0"/>
              <a:t>FM:normal</a:t>
            </a:r>
            <a:endParaRPr lang="tr-TR" dirty="0" smtClean="0"/>
          </a:p>
          <a:p>
            <a:r>
              <a:rPr lang="tr-TR" dirty="0"/>
              <a:t>ÖYKÜDE NELER SORULMALI </a:t>
            </a:r>
            <a:r>
              <a:rPr lang="tr-TR" dirty="0" smtClean="0"/>
              <a:t>?</a:t>
            </a:r>
          </a:p>
          <a:p>
            <a:r>
              <a:rPr lang="tr-TR" dirty="0" smtClean="0"/>
              <a:t>TETKİK?</a:t>
            </a:r>
          </a:p>
          <a:p>
            <a:r>
              <a:rPr lang="tr-TR" dirty="0" smtClean="0"/>
              <a:t> ÖN TANI?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478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314" y="-35028"/>
            <a:ext cx="6687403" cy="6893028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0470054" y="6519446"/>
            <a:ext cx="17219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00" i="1" dirty="0"/>
              <a:t>Korkmaz M ve </a:t>
            </a:r>
            <a:r>
              <a:rPr lang="tr-TR" sz="800" i="1" dirty="0" smtClean="0"/>
              <a:t>ark</a:t>
            </a:r>
          </a:p>
          <a:p>
            <a:r>
              <a:rPr lang="tr-TR" sz="800" i="1" dirty="0"/>
              <a:t>Konuralp </a:t>
            </a:r>
            <a:r>
              <a:rPr lang="tr-TR" sz="800" i="1" dirty="0" smtClean="0"/>
              <a:t>Tıp </a:t>
            </a:r>
            <a:r>
              <a:rPr lang="tr-TR" sz="800" i="1" dirty="0"/>
              <a:t>Dergisi 2011;3(3) ):35-41</a:t>
            </a:r>
          </a:p>
        </p:txBody>
      </p:sp>
    </p:spTree>
    <p:extLst>
      <p:ext uri="{BB962C8B-B14F-4D97-AF65-F5344CB8AC3E}">
        <p14:creationId xmlns:p14="http://schemas.microsoft.com/office/powerpoint/2010/main" val="26407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791785"/>
          </a:xfrm>
        </p:spPr>
        <p:txBody>
          <a:bodyPr>
            <a:normAutofit fontScale="70000" lnSpcReduction="20000"/>
          </a:bodyPr>
          <a:lstStyle/>
          <a:p>
            <a:r>
              <a:rPr lang="tr-TR" dirty="0"/>
              <a:t>Murat Korkmaz Fatih </a:t>
            </a:r>
            <a:r>
              <a:rPr lang="tr-TR" dirty="0" smtClean="0"/>
              <a:t>Yüksel </a:t>
            </a:r>
            <a:r>
              <a:rPr lang="tr-TR" dirty="0"/>
              <a:t>Murat </a:t>
            </a:r>
            <a:r>
              <a:rPr lang="tr-TR" dirty="0" err="1" smtClean="0"/>
              <a:t>Ünalacak</a:t>
            </a:r>
            <a:r>
              <a:rPr lang="tr-TR" dirty="0" smtClean="0"/>
              <a:t> ,</a:t>
            </a:r>
            <a:r>
              <a:rPr lang="tr-TR" dirty="0" err="1" smtClean="0"/>
              <a:t>İhami</a:t>
            </a:r>
            <a:r>
              <a:rPr lang="tr-TR" dirty="0"/>
              <a:t> </a:t>
            </a:r>
            <a:r>
              <a:rPr lang="tr-TR" dirty="0" smtClean="0"/>
              <a:t>Ünlüoğlu ,Eskişehir </a:t>
            </a:r>
            <a:r>
              <a:rPr lang="tr-TR" dirty="0"/>
              <a:t>Osmangazi </a:t>
            </a:r>
            <a:r>
              <a:rPr lang="tr-TR" dirty="0" smtClean="0"/>
              <a:t>Üniversitesi</a:t>
            </a:r>
            <a:r>
              <a:rPr lang="tr-TR" dirty="0"/>
              <a:t>, </a:t>
            </a:r>
            <a:r>
              <a:rPr lang="tr-TR" dirty="0" smtClean="0"/>
              <a:t>Tıp Fakültesi</a:t>
            </a:r>
            <a:r>
              <a:rPr lang="tr-TR" dirty="0"/>
              <a:t>, Aile </a:t>
            </a:r>
            <a:r>
              <a:rPr lang="tr-TR" dirty="0" smtClean="0"/>
              <a:t>Hekimliği </a:t>
            </a:r>
            <a:r>
              <a:rPr lang="tr-TR" dirty="0"/>
              <a:t>Anabilim </a:t>
            </a:r>
            <a:r>
              <a:rPr lang="tr-TR" dirty="0" smtClean="0"/>
              <a:t>Dal</a:t>
            </a:r>
            <a:r>
              <a:rPr lang="tr-TR" dirty="0"/>
              <a:t>ı</a:t>
            </a:r>
            <a:r>
              <a:rPr lang="tr-TR" dirty="0" smtClean="0"/>
              <a:t> </a:t>
            </a:r>
            <a:r>
              <a:rPr lang="tr-TR" dirty="0" err="1" smtClean="0"/>
              <a:t>EskişehirKonuralp</a:t>
            </a:r>
            <a:r>
              <a:rPr lang="tr-TR" dirty="0" smtClean="0"/>
              <a:t> Tıp </a:t>
            </a:r>
            <a:r>
              <a:rPr lang="tr-TR" dirty="0"/>
              <a:t>Dergisi 2011;3(3) ):</a:t>
            </a:r>
            <a:r>
              <a:rPr lang="tr-TR" dirty="0" smtClean="0"/>
              <a:t>35-41</a:t>
            </a:r>
          </a:p>
          <a:p>
            <a:r>
              <a:rPr lang="tr-TR" dirty="0"/>
              <a:t>Yurdakul ›. Kronik </a:t>
            </a:r>
            <a:r>
              <a:rPr lang="tr-TR" dirty="0" smtClean="0"/>
              <a:t>Kabızlık</a:t>
            </a:r>
            <a:r>
              <a:rPr lang="tr-TR" dirty="0"/>
              <a:t>. </a:t>
            </a:r>
            <a:r>
              <a:rPr lang="tr-TR" dirty="0" smtClean="0"/>
              <a:t>Türkiye’de Sık Karşılaşılan Hastalıklar </a:t>
            </a:r>
            <a:r>
              <a:rPr lang="tr-TR" dirty="0"/>
              <a:t>Sempozyum Dizisi No.58, </a:t>
            </a:r>
            <a:r>
              <a:rPr lang="tr-TR" dirty="0" smtClean="0"/>
              <a:t>2007:43-58</a:t>
            </a:r>
          </a:p>
          <a:p>
            <a:r>
              <a:rPr lang="tr-TR" dirty="0" smtClean="0"/>
              <a:t> </a:t>
            </a:r>
            <a:r>
              <a:rPr lang="tr-TR" dirty="0"/>
              <a:t>World </a:t>
            </a:r>
            <a:r>
              <a:rPr lang="tr-TR" dirty="0" err="1"/>
              <a:t>Gastroenterology</a:t>
            </a:r>
            <a:r>
              <a:rPr lang="tr-TR" dirty="0"/>
              <a:t> </a:t>
            </a:r>
            <a:r>
              <a:rPr lang="tr-TR" dirty="0" err="1"/>
              <a:t>Organisation</a:t>
            </a:r>
            <a:r>
              <a:rPr lang="tr-TR" dirty="0"/>
              <a:t> </a:t>
            </a:r>
            <a:r>
              <a:rPr lang="tr-TR" dirty="0" err="1"/>
              <a:t>Practice</a:t>
            </a:r>
            <a:r>
              <a:rPr lang="tr-TR" dirty="0"/>
              <a:t> </a:t>
            </a:r>
            <a:r>
              <a:rPr lang="tr-TR" dirty="0" err="1"/>
              <a:t>Guidelines-Constipation</a:t>
            </a:r>
            <a:r>
              <a:rPr lang="tr-TR" dirty="0"/>
              <a:t>. 2007. 7. </a:t>
            </a:r>
            <a:r>
              <a:rPr lang="tr-TR" dirty="0" err="1"/>
              <a:t>Akp˝nar</a:t>
            </a:r>
            <a:r>
              <a:rPr lang="tr-TR" dirty="0"/>
              <a:t> H, Kronik </a:t>
            </a:r>
            <a:r>
              <a:rPr lang="tr-TR" dirty="0" err="1"/>
              <a:t>konstipasyon</a:t>
            </a:r>
            <a:r>
              <a:rPr lang="tr-TR" dirty="0" smtClean="0"/>
              <a:t>.</a:t>
            </a:r>
          </a:p>
          <a:p>
            <a:r>
              <a:rPr lang="tr-TR" dirty="0" smtClean="0"/>
              <a:t>. </a:t>
            </a:r>
            <a:r>
              <a:rPr lang="tr-TR" dirty="0"/>
              <a:t>Ulusal ›Á </a:t>
            </a:r>
            <a:r>
              <a:rPr lang="tr-TR" dirty="0" err="1"/>
              <a:t>Hastal˝klar</a:t>
            </a:r>
            <a:r>
              <a:rPr lang="tr-TR" dirty="0"/>
              <a:t>˝ Kongresi, 2007. Web kaynak: http://www.tihud.org.tr/uploads/content/kongre/7/7.26.pdf (</a:t>
            </a:r>
            <a:r>
              <a:rPr lang="tr-TR" dirty="0" err="1"/>
              <a:t>Eriºim</a:t>
            </a:r>
            <a:r>
              <a:rPr lang="tr-TR" dirty="0"/>
              <a:t>: 13.07.2010</a:t>
            </a:r>
            <a:r>
              <a:rPr lang="tr-TR" dirty="0" smtClean="0"/>
              <a:t>).</a:t>
            </a:r>
          </a:p>
          <a:p>
            <a:r>
              <a:rPr lang="tr-TR" dirty="0" smtClean="0"/>
              <a:t>  </a:t>
            </a:r>
            <a:r>
              <a:rPr lang="tr-TR" dirty="0" err="1"/>
              <a:t>Constipation</a:t>
            </a:r>
            <a:r>
              <a:rPr lang="tr-TR" dirty="0"/>
              <a:t>. </a:t>
            </a:r>
            <a:r>
              <a:rPr lang="tr-TR" dirty="0" err="1"/>
              <a:t>Nationale</a:t>
            </a:r>
            <a:r>
              <a:rPr lang="tr-TR" dirty="0"/>
              <a:t> </a:t>
            </a:r>
            <a:r>
              <a:rPr lang="tr-TR" dirty="0" err="1"/>
              <a:t>Digestive</a:t>
            </a:r>
            <a:r>
              <a:rPr lang="tr-TR" dirty="0"/>
              <a:t> </a:t>
            </a:r>
            <a:r>
              <a:rPr lang="tr-TR" dirty="0" err="1"/>
              <a:t>Diseases</a:t>
            </a:r>
            <a:r>
              <a:rPr lang="tr-TR" dirty="0"/>
              <a:t> Information </a:t>
            </a:r>
            <a:r>
              <a:rPr lang="tr-TR" dirty="0" err="1"/>
              <a:t>Clerainghouse</a:t>
            </a:r>
            <a:r>
              <a:rPr lang="tr-TR" dirty="0"/>
              <a:t>. NIH </a:t>
            </a:r>
            <a:r>
              <a:rPr lang="tr-TR" dirty="0" err="1"/>
              <a:t>Publication</a:t>
            </a:r>
            <a:r>
              <a:rPr lang="tr-TR" dirty="0"/>
              <a:t> 07-2754 </a:t>
            </a:r>
            <a:r>
              <a:rPr lang="tr-TR" dirty="0" smtClean="0"/>
              <a:t>2007</a:t>
            </a:r>
          </a:p>
          <a:p>
            <a:r>
              <a:rPr lang="tr-TR" dirty="0"/>
              <a:t>güncel gastroenteroloji 72 </a:t>
            </a:r>
            <a:r>
              <a:rPr lang="tr-TR" dirty="0" smtClean="0"/>
              <a:t>18/1 Kronik </a:t>
            </a:r>
            <a:r>
              <a:rPr lang="tr-TR" dirty="0" err="1"/>
              <a:t>Konstipasyona</a:t>
            </a:r>
            <a:r>
              <a:rPr lang="tr-TR" dirty="0"/>
              <a:t> Güncel Yaklaşım Göksel BENGİ1 , Mustafa YALÇIN2 , Hale AKPINAR2 Ağrı Devlet Hastanesi, 1 Gastroenteroloji Kliniği, Ağrı Dokuz Eylül Üniversitesi Tıp Fakültesi, 2 Gastroenteroloji Bilim Dalı, İzmir </a:t>
            </a:r>
            <a:endParaRPr lang="tr-TR" dirty="0" smtClean="0"/>
          </a:p>
          <a:p>
            <a:r>
              <a:rPr lang="tr-TR" dirty="0"/>
              <a:t>Kronik Kabızlığa Yaklaşım; Sebepleri Nelerdir ve Nasıl Tanı Konulur? </a:t>
            </a:r>
            <a:r>
              <a:rPr lang="tr-TR" dirty="0" err="1"/>
              <a:t>Özdal</a:t>
            </a:r>
            <a:r>
              <a:rPr lang="tr-TR" dirty="0"/>
              <a:t> ERSOY Mehmet Ali Aydınlar Acıbadem Üniversitesi Tıp Fakültesi, İç Hastalıkları Anabilim Dalı, Gastroenteroloji Bilim Dalı, </a:t>
            </a:r>
            <a:r>
              <a:rPr lang="tr-TR" dirty="0" smtClean="0"/>
              <a:t>İstanbul</a:t>
            </a:r>
          </a:p>
          <a:p>
            <a:r>
              <a:rPr lang="tr-TR" dirty="0" err="1" smtClean="0"/>
              <a:t>Lange</a:t>
            </a:r>
            <a:r>
              <a:rPr lang="tr-TR" dirty="0" smtClean="0"/>
              <a:t> </a:t>
            </a:r>
            <a:r>
              <a:rPr lang="tr-TR" dirty="0" err="1" smtClean="0"/>
              <a:t>Aie</a:t>
            </a:r>
            <a:r>
              <a:rPr lang="tr-TR" dirty="0" smtClean="0"/>
              <a:t> Hekimliği Tanı ve Tedavi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13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721813"/>
          </a:xfrm>
        </p:spPr>
        <p:txBody>
          <a:bodyPr>
            <a:normAutofit/>
          </a:bodyPr>
          <a:lstStyle/>
          <a:p>
            <a:r>
              <a:rPr lang="tr-TR" dirty="0" err="1"/>
              <a:t>Konstipasyon</a:t>
            </a:r>
            <a:r>
              <a:rPr lang="tr-TR" dirty="0"/>
              <a:t>, genellikle hastanın barsak fonksiyonlarında anormallik hissetmesidir ve az sayıda dışkılamayla birlikte hastalar alt karın bölgesinde rahatsızlık, gerginlik ve şişkinlik tarif ederler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Her şeyden önce kabızlık bir hastalık değil, kişiden kişiye değişen ve farklı şekillerde yorumlanan </a:t>
            </a:r>
            <a:r>
              <a:rPr lang="tr-TR" dirty="0" err="1"/>
              <a:t>subjektif</a:t>
            </a:r>
            <a:r>
              <a:rPr lang="tr-TR" dirty="0"/>
              <a:t> bir </a:t>
            </a:r>
            <a:r>
              <a:rPr lang="tr-TR" dirty="0" smtClean="0"/>
              <a:t>semptomdur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Genel olarak haftada iki veya daha az sayıda dışkılama alışkanlığı </a:t>
            </a:r>
            <a:r>
              <a:rPr lang="tr-TR" dirty="0" err="1"/>
              <a:t>konstipasyon</a:t>
            </a:r>
            <a:r>
              <a:rPr lang="tr-TR" dirty="0"/>
              <a:t> olarak tarif edilmekle birlikte, sayı tek başına yeterli bir kriter </a:t>
            </a:r>
            <a:r>
              <a:rPr lang="tr-TR" dirty="0" smtClean="0"/>
              <a:t>değildir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0866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31136" y="2419680"/>
            <a:ext cx="7729728" cy="3967472"/>
          </a:xfrm>
        </p:spPr>
        <p:txBody>
          <a:bodyPr numCol="1">
            <a:noAutofit/>
          </a:bodyPr>
          <a:lstStyle/>
          <a:p>
            <a:r>
              <a:rPr lang="tr-TR" sz="1600" dirty="0" smtClean="0"/>
              <a:t>Hastaların </a:t>
            </a:r>
            <a:r>
              <a:rPr lang="tr-TR" sz="1600" dirty="0"/>
              <a:t>nerdeyse % 60 ‘ ı günlük barsak hareketleri normal olmasına rağmen kendilerini kabız olarak sayarlar. Bu hastalar genellikle dışkılamada zorlanma ve tam dışkılayamama hissederler</a:t>
            </a:r>
          </a:p>
          <a:p>
            <a:endParaRPr lang="tr-TR" sz="1500" dirty="0"/>
          </a:p>
          <a:p>
            <a:r>
              <a:rPr lang="tr-TR" sz="1500" dirty="0" smtClean="0"/>
              <a:t>Genel </a:t>
            </a:r>
            <a:r>
              <a:rPr lang="tr-TR" sz="1500" dirty="0"/>
              <a:t>olarak seyrek dışkılama alışkanlığına sahip olan bireylerde dışkının barsak içinde kalış süresi uzamakta ve bu nedenle dışkı içindeki suyun emilimi artmakta ve dışkı sertleşmektedir. Özellikle yaşlılarda </a:t>
            </a:r>
            <a:r>
              <a:rPr lang="tr-TR" sz="1500" dirty="0" err="1"/>
              <a:t>konstipasyon</a:t>
            </a:r>
            <a:r>
              <a:rPr lang="tr-TR" sz="1500" dirty="0"/>
              <a:t>, </a:t>
            </a:r>
            <a:r>
              <a:rPr lang="tr-TR" sz="1500" dirty="0" err="1"/>
              <a:t>fekal</a:t>
            </a:r>
            <a:r>
              <a:rPr lang="tr-TR" sz="1500" dirty="0"/>
              <a:t> tıkaç ve </a:t>
            </a:r>
            <a:r>
              <a:rPr lang="tr-TR" sz="1500" dirty="0" err="1"/>
              <a:t>fekal</a:t>
            </a:r>
            <a:r>
              <a:rPr lang="tr-TR" sz="1500" dirty="0"/>
              <a:t> </a:t>
            </a:r>
            <a:r>
              <a:rPr lang="tr-TR" sz="1500" dirty="0" err="1"/>
              <a:t>inkontinansla</a:t>
            </a:r>
            <a:r>
              <a:rPr lang="tr-TR" sz="1500" dirty="0"/>
              <a:t> da ilişkili </a:t>
            </a:r>
            <a:r>
              <a:rPr lang="tr-TR" sz="1500" dirty="0" smtClean="0"/>
              <a:t>olabilir</a:t>
            </a:r>
          </a:p>
          <a:p>
            <a:pPr marL="0" indent="0">
              <a:buNone/>
            </a:pPr>
            <a:endParaRPr lang="tr-TR" sz="1500" dirty="0"/>
          </a:p>
          <a:p>
            <a:r>
              <a:rPr lang="tr-TR" sz="1500" dirty="0" smtClean="0"/>
              <a:t>Tüm </a:t>
            </a:r>
            <a:r>
              <a:rPr lang="tr-TR" sz="1500" dirty="0"/>
              <a:t>bu gözlemler fonksiyonel kabızlığı tanımlamak için daha kapsamlı kriterlere ihtiyacımız olduğunu </a:t>
            </a:r>
            <a:r>
              <a:rPr lang="tr-TR" sz="1500" dirty="0" smtClean="0"/>
              <a:t>göstermiştir</a:t>
            </a:r>
          </a:p>
          <a:p>
            <a:endParaRPr lang="tr-TR" sz="1500" dirty="0" smtClean="0"/>
          </a:p>
          <a:p>
            <a:pPr marL="0" indent="0">
              <a:buNone/>
            </a:pPr>
            <a:endParaRPr lang="tr-TR" sz="1500" dirty="0" smtClean="0"/>
          </a:p>
        </p:txBody>
      </p:sp>
    </p:spTree>
    <p:extLst>
      <p:ext uri="{BB962C8B-B14F-4D97-AF65-F5344CB8AC3E}">
        <p14:creationId xmlns:p14="http://schemas.microsoft.com/office/powerpoint/2010/main" val="358177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31135" y="2638044"/>
            <a:ext cx="7977389" cy="3639926"/>
          </a:xfrm>
        </p:spPr>
        <p:txBody>
          <a:bodyPr numCol="2">
            <a:normAutofit/>
          </a:bodyPr>
          <a:lstStyle/>
          <a:p>
            <a:r>
              <a:rPr lang="tr-TR" dirty="0"/>
              <a:t>Hastalar </a:t>
            </a:r>
            <a:r>
              <a:rPr lang="tr-TR" dirty="0" smtClean="0"/>
              <a:t>kabızlığı farklı şekillerde tanımlarlar</a:t>
            </a:r>
            <a:r>
              <a:rPr lang="tr-TR" dirty="0"/>
              <a:t>. </a:t>
            </a:r>
            <a:r>
              <a:rPr lang="tr-TR" dirty="0" smtClean="0"/>
              <a:t>Genelde kabızlık</a:t>
            </a:r>
            <a:r>
              <a:rPr lang="tr-TR" dirty="0"/>
              <a:t>; </a:t>
            </a:r>
            <a:endParaRPr lang="tr-T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800" dirty="0" smtClean="0"/>
              <a:t>sert dışkılama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800" dirty="0" smtClean="0"/>
              <a:t>dışkı sayısının </a:t>
            </a:r>
            <a:r>
              <a:rPr lang="tr-TR" sz="1800" dirty="0"/>
              <a:t>normalden az </a:t>
            </a:r>
            <a:r>
              <a:rPr lang="tr-TR" sz="1800" dirty="0" smtClean="0"/>
              <a:t>olması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800" dirty="0" smtClean="0"/>
              <a:t>yoğun ıkınma gerekliliği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800" dirty="0" smtClean="0"/>
              <a:t>tam boşalamama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800" dirty="0" smtClean="0"/>
              <a:t> dışkılama için anüs </a:t>
            </a:r>
            <a:r>
              <a:rPr lang="tr-TR" sz="1800" dirty="0"/>
              <a:t>ve </a:t>
            </a:r>
            <a:r>
              <a:rPr lang="tr-TR" sz="1800" dirty="0" smtClean="0"/>
              <a:t>vajina çevresine </a:t>
            </a:r>
            <a:r>
              <a:rPr lang="tr-TR" sz="1800" dirty="0"/>
              <a:t>parmakla </a:t>
            </a:r>
            <a:r>
              <a:rPr lang="tr-TR" sz="1800" dirty="0" smtClean="0"/>
              <a:t>bası </a:t>
            </a:r>
            <a:r>
              <a:rPr lang="tr-TR" sz="1800" dirty="0"/>
              <a:t>yapma </a:t>
            </a:r>
            <a:endParaRPr lang="tr-TR" sz="1800" dirty="0" smtClean="0"/>
          </a:p>
          <a:p>
            <a:endParaRPr lang="tr-TR" dirty="0" smtClean="0"/>
          </a:p>
          <a:p>
            <a:r>
              <a:rPr lang="tr-TR" dirty="0" smtClean="0"/>
              <a:t>Kabızlığın tanımı </a:t>
            </a:r>
            <a:r>
              <a:rPr lang="tr-TR" dirty="0"/>
              <a:t>son </a:t>
            </a:r>
            <a:r>
              <a:rPr lang="tr-TR" dirty="0" smtClean="0"/>
              <a:t>yıllarda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800" dirty="0" smtClean="0"/>
              <a:t> </a:t>
            </a:r>
            <a:r>
              <a:rPr lang="tr-TR" sz="1800" dirty="0"/>
              <a:t>Roma </a:t>
            </a:r>
            <a:r>
              <a:rPr lang="tr-TR" sz="1800" dirty="0" smtClean="0"/>
              <a:t>IV  Tanı Kriterleri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800" dirty="0" err="1" smtClean="0"/>
              <a:t>Task</a:t>
            </a:r>
            <a:r>
              <a:rPr lang="tr-TR" sz="1800" dirty="0" smtClean="0"/>
              <a:t> </a:t>
            </a:r>
            <a:r>
              <a:rPr lang="tr-TR" sz="1800" dirty="0"/>
              <a:t>Force </a:t>
            </a:r>
            <a:r>
              <a:rPr lang="tr-TR" sz="1800" dirty="0" smtClean="0"/>
              <a:t>Kriterleri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800" dirty="0" err="1"/>
              <a:t>American</a:t>
            </a:r>
            <a:r>
              <a:rPr lang="tr-TR" sz="1800" dirty="0"/>
              <a:t> </a:t>
            </a:r>
            <a:r>
              <a:rPr lang="tr-TR" sz="1800" dirty="0" err="1"/>
              <a:t>College</a:t>
            </a:r>
            <a:r>
              <a:rPr lang="tr-TR" sz="1800" dirty="0"/>
              <a:t> of </a:t>
            </a:r>
            <a:r>
              <a:rPr lang="tr-TR" sz="1800" dirty="0" err="1" smtClean="0"/>
              <a:t>Gastroenterology</a:t>
            </a:r>
            <a:r>
              <a:rPr lang="tr-TR" sz="1800" dirty="0" smtClean="0"/>
              <a:t> Kriterleri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800" dirty="0" smtClean="0"/>
              <a:t> </a:t>
            </a:r>
            <a:r>
              <a:rPr lang="tr-TR" sz="1800" dirty="0"/>
              <a:t>Bristol Gaita </a:t>
            </a:r>
            <a:r>
              <a:rPr lang="tr-TR" sz="1800" dirty="0" smtClean="0"/>
              <a:t>Skalası</a:t>
            </a:r>
          </a:p>
          <a:p>
            <a:pPr marL="0" indent="0">
              <a:buNone/>
            </a:pPr>
            <a:r>
              <a:rPr lang="tr-TR" dirty="0" smtClean="0"/>
              <a:t>     </a:t>
            </a:r>
            <a:r>
              <a:rPr lang="tr-TR" dirty="0"/>
              <a:t>ile </a:t>
            </a:r>
            <a:r>
              <a:rPr lang="tr-TR" dirty="0" smtClean="0"/>
              <a:t>yapılmaktadır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00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31136" y="2402006"/>
            <a:ext cx="7729728" cy="4148919"/>
          </a:xfrm>
        </p:spPr>
        <p:txBody>
          <a:bodyPr>
            <a:noAutofit/>
          </a:bodyPr>
          <a:lstStyle/>
          <a:p>
            <a:r>
              <a:rPr lang="tr-TR" sz="1500" b="1" dirty="0" smtClean="0">
                <a:solidFill>
                  <a:srgbClr val="002060"/>
                </a:solidFill>
              </a:rPr>
              <a:t>AMERİCAN COLLEGE OF GASTROENTEROLOGY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500" dirty="0" smtClean="0"/>
              <a:t>dışkı sayısında </a:t>
            </a:r>
            <a:r>
              <a:rPr lang="tr-TR" sz="1500" dirty="0"/>
              <a:t>azalma </a:t>
            </a:r>
            <a:endParaRPr lang="tr-TR" sz="1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1500" dirty="0" smtClean="0"/>
              <a:t> zor dışkılama </a:t>
            </a:r>
            <a:r>
              <a:rPr lang="tr-TR" sz="1500" dirty="0"/>
              <a:t>ile </a:t>
            </a:r>
            <a:r>
              <a:rPr lang="tr-TR" sz="1500" dirty="0" smtClean="0"/>
              <a:t>tanımlanan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500" dirty="0" smtClean="0"/>
              <a:t> tatmin </a:t>
            </a:r>
            <a:r>
              <a:rPr lang="tr-TR" sz="1500" dirty="0"/>
              <a:t>olunamayan </a:t>
            </a:r>
            <a:r>
              <a:rPr lang="tr-TR" sz="1500" dirty="0" smtClean="0"/>
              <a:t>dışkılama sırasında</a:t>
            </a:r>
            <a:r>
              <a:rPr lang="tr-TR" sz="1500" dirty="0"/>
              <a:t>; </a:t>
            </a:r>
            <a:endParaRPr lang="tr-TR" sz="15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500" dirty="0" smtClean="0"/>
              <a:t> ıkınma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500" dirty="0" smtClean="0"/>
              <a:t> </a:t>
            </a:r>
            <a:r>
              <a:rPr lang="tr-TR" sz="1500" dirty="0"/>
              <a:t>sert / topak </a:t>
            </a:r>
            <a:r>
              <a:rPr lang="tr-TR" sz="1500" dirty="0" smtClean="0"/>
              <a:t>şeklinde dışkı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500" dirty="0" smtClean="0"/>
              <a:t> dışkılama sırasında zorlanma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500" dirty="0" smtClean="0"/>
              <a:t>tam boşalamama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500" dirty="0" smtClean="0"/>
              <a:t> dışkılama sırasında </a:t>
            </a:r>
            <a:r>
              <a:rPr lang="tr-TR" sz="1500" dirty="0"/>
              <a:t>uzun zaman </a:t>
            </a:r>
            <a:r>
              <a:rPr lang="tr-TR" sz="1500" dirty="0" smtClean="0"/>
              <a:t>geçirme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500" dirty="0" smtClean="0"/>
              <a:t> dışkılama sırasında</a:t>
            </a:r>
            <a:r>
              <a:rPr lang="tr-TR" sz="1500" dirty="0"/>
              <a:t>, </a:t>
            </a:r>
            <a:r>
              <a:rPr lang="tr-TR" sz="1500" dirty="0" smtClean="0"/>
              <a:t>hastanın parmakları </a:t>
            </a:r>
            <a:r>
              <a:rPr lang="tr-TR" sz="1500" dirty="0"/>
              <a:t>kullanarak </a:t>
            </a:r>
            <a:r>
              <a:rPr lang="tr-TR" sz="1500" dirty="0" smtClean="0"/>
              <a:t>anüs çevresine</a:t>
            </a:r>
            <a:r>
              <a:rPr lang="tr-TR" sz="1500" dirty="0"/>
              <a:t>, </a:t>
            </a:r>
            <a:r>
              <a:rPr lang="tr-TR" sz="1500" dirty="0" err="1"/>
              <a:t>perineye</a:t>
            </a:r>
            <a:r>
              <a:rPr lang="tr-TR" sz="1500" dirty="0"/>
              <a:t> veya vajina </a:t>
            </a:r>
            <a:r>
              <a:rPr lang="tr-TR" sz="1500" dirty="0" smtClean="0"/>
              <a:t>duvarına </a:t>
            </a:r>
            <a:r>
              <a:rPr lang="tr-TR" sz="1500" dirty="0"/>
              <a:t>masaj yapma gereksiniminin </a:t>
            </a:r>
            <a:r>
              <a:rPr lang="tr-TR" sz="1500" dirty="0" smtClean="0"/>
              <a:t>olması</a:t>
            </a:r>
          </a:p>
          <a:p>
            <a:pPr marL="0" indent="0">
              <a:buNone/>
            </a:pPr>
            <a:r>
              <a:rPr lang="tr-TR" sz="1500" dirty="0" smtClean="0"/>
              <a:t> yakınmaların </a:t>
            </a:r>
            <a:r>
              <a:rPr lang="tr-TR" sz="1500" dirty="0"/>
              <a:t>en az </a:t>
            </a:r>
            <a:r>
              <a:rPr lang="tr-TR" sz="1500" dirty="0" smtClean="0"/>
              <a:t>3 aydan </a:t>
            </a:r>
            <a:r>
              <a:rPr lang="tr-TR" sz="1500" dirty="0"/>
              <a:t>beri var </a:t>
            </a:r>
            <a:r>
              <a:rPr lang="tr-TR" sz="1500" dirty="0" smtClean="0"/>
              <a:t>olmas</a:t>
            </a:r>
            <a:r>
              <a:rPr lang="tr-TR" sz="1500" dirty="0"/>
              <a:t>ı</a:t>
            </a:r>
          </a:p>
        </p:txBody>
      </p:sp>
    </p:spTree>
    <p:extLst>
      <p:ext uri="{BB962C8B-B14F-4D97-AF65-F5344CB8AC3E}">
        <p14:creationId xmlns:p14="http://schemas.microsoft.com/office/powerpoint/2010/main" val="394465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Paket</Template>
  <TotalTime>625</TotalTime>
  <Words>3170</Words>
  <Application>Microsoft Office PowerPoint</Application>
  <PresentationFormat>Geniş ekran</PresentationFormat>
  <Paragraphs>336</Paragraphs>
  <Slides>55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55</vt:i4>
      </vt:variant>
    </vt:vector>
  </HeadingPairs>
  <TitlesOfParts>
    <vt:vector size="60" baseType="lpstr">
      <vt:lpstr>Arial</vt:lpstr>
      <vt:lpstr>Calibri</vt:lpstr>
      <vt:lpstr>Gill Sans MT</vt:lpstr>
      <vt:lpstr>Wingdings</vt:lpstr>
      <vt:lpstr>Parcel</vt:lpstr>
      <vt:lpstr>Birinci basamakta kabızlığa yaklaşım </vt:lpstr>
      <vt:lpstr>Sunum planı</vt:lpstr>
      <vt:lpstr>epidemiyoloji</vt:lpstr>
      <vt:lpstr>epidemiyoloji</vt:lpstr>
      <vt:lpstr>epidemiyoloji</vt:lpstr>
      <vt:lpstr>tanım</vt:lpstr>
      <vt:lpstr>tanım</vt:lpstr>
      <vt:lpstr>tanım</vt:lpstr>
      <vt:lpstr>TANIM</vt:lpstr>
      <vt:lpstr>TANIM</vt:lpstr>
      <vt:lpstr>TANIM</vt:lpstr>
      <vt:lpstr>TANIM</vt:lpstr>
      <vt:lpstr>TANIM</vt:lpstr>
      <vt:lpstr>TANIM</vt:lpstr>
      <vt:lpstr>TANIM</vt:lpstr>
      <vt:lpstr>TANIM</vt:lpstr>
      <vt:lpstr>TANIM</vt:lpstr>
      <vt:lpstr>TANIM</vt:lpstr>
      <vt:lpstr>Kronik fonksiyonel konstipasyon</vt:lpstr>
      <vt:lpstr>Etiyoloji ve risk faktörleri </vt:lpstr>
      <vt:lpstr>Etiyoloji ve risk faktörleri </vt:lpstr>
      <vt:lpstr>RİSK FAKTÖRLERİ</vt:lpstr>
      <vt:lpstr>ETİYOLOJİ VE RİSK FAKTÖRLERİ</vt:lpstr>
      <vt:lpstr>Tanısal yaklaşım </vt:lpstr>
      <vt:lpstr>Tanısal yaklaşım </vt:lpstr>
      <vt:lpstr>Tanısal yaklaşım </vt:lpstr>
      <vt:lpstr>Anamnez </vt:lpstr>
      <vt:lpstr>Anamnez </vt:lpstr>
      <vt:lpstr>PowerPoint Sunusu</vt:lpstr>
      <vt:lpstr>Fizik muayene </vt:lpstr>
      <vt:lpstr>Fizik muayene </vt:lpstr>
      <vt:lpstr>Laboratuvar Bulguları</vt:lpstr>
      <vt:lpstr>görüntüleme</vt:lpstr>
      <vt:lpstr>görüntüleme</vt:lpstr>
      <vt:lpstr>PowerPoint Sunusu</vt:lpstr>
      <vt:lpstr>PowerPoint Sunusu</vt:lpstr>
      <vt:lpstr>KONSTİPASYON TEDAVİSİ</vt:lpstr>
      <vt:lpstr> BAŞLANGIÇ DEĞERLENDİRMESİ ve TEDAVİSİ </vt:lpstr>
      <vt:lpstr>KONSTİPASYON TEDAVİSİ</vt:lpstr>
      <vt:lpstr> Hasta eğitimi </vt:lpstr>
      <vt:lpstr>Diyet Değişiklikleri </vt:lpstr>
      <vt:lpstr>Diyet Değişiklikleri </vt:lpstr>
      <vt:lpstr>Diyet Değişiklikleri </vt:lpstr>
      <vt:lpstr>DAVRANIŞSAL YAKLAŞIMLAR</vt:lpstr>
      <vt:lpstr>DAVRANIŞSAL YAKLAŞIMLAR</vt:lpstr>
      <vt:lpstr>DAVRANIŞSAL YAKLAŞIMLAR</vt:lpstr>
      <vt:lpstr>DAVRANIŞSAL YAKLAŞIMLAR</vt:lpstr>
      <vt:lpstr>FARMAKOLOJİK TEDAVİ</vt:lpstr>
      <vt:lpstr>Laksatifler</vt:lpstr>
      <vt:lpstr>oral laksatifler</vt:lpstr>
      <vt:lpstr>Rektal laksatifler</vt:lpstr>
      <vt:lpstr>KRONİK KONSTİPASYONUN KOMPLİKASYONLARI</vt:lpstr>
      <vt:lpstr>Örnek vaka </vt:lpstr>
      <vt:lpstr>PowerPoint Sunusu</vt:lpstr>
      <vt:lpstr>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Birinci basamakta kabızlığa yaklaşım</dc:title>
  <dc:creator>SAMSUNG</dc:creator>
  <cp:lastModifiedBy>SAMSUNG</cp:lastModifiedBy>
  <cp:revision>79</cp:revision>
  <dcterms:created xsi:type="dcterms:W3CDTF">2023-04-02T17:03:56Z</dcterms:created>
  <dcterms:modified xsi:type="dcterms:W3CDTF">2023-04-04T09:46:54Z</dcterms:modified>
</cp:coreProperties>
</file>