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0"/>
  </p:notesMasterIdLst>
  <p:sldIdLst>
    <p:sldId id="275" r:id="rId2"/>
    <p:sldId id="276" r:id="rId3"/>
    <p:sldId id="258" r:id="rId4"/>
    <p:sldId id="259" r:id="rId5"/>
    <p:sldId id="264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19" autoAdjust="0"/>
  </p:normalViewPr>
  <p:slideViewPr>
    <p:cSldViewPr>
      <p:cViewPr varScale="1">
        <p:scale>
          <a:sx n="102" d="100"/>
          <a:sy n="102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E3801E-4823-475B-8151-BA5F3550417F}" type="datetimeFigureOut">
              <a:rPr lang="tr-TR"/>
              <a:pPr>
                <a:defRPr/>
              </a:pPr>
              <a:t>28.05.2018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3AD9C0-4070-485F-968F-B5D811ADBB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502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>
              <a:latin typeface="Arial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DB2DB48-E7A7-46C0-849B-3DAFEA49EA40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1A09C9EF-5496-4393-A7F1-96020973AFD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E6FB12-45BC-4239-9D80-54D9017A2B16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D5D91-7624-4DA2-BB36-489F91E894F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7D42E-7DC8-4425-BDCB-1B8121FD0CF5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0B210-2561-4E00-B922-18D27EEA69A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EF1C692D-FF1C-405C-AF89-10AC07CEF218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6CF29501-D0A1-4236-B927-7915086A70E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B5FCA-E6E7-44E5-95A1-3FE4068410E7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D5BDB-FFD0-4FAE-B35E-B0B39BC1448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FD211B-06EC-4140-97F5-8D9D762DEABD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0E5D6-9791-475D-9BB7-A5F894F7271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C461F-2F55-4DE1-9B04-6B00F2F22D5F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1DD63-1C22-4050-B2E6-E34A143CEEA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B585C-5FFD-43DA-AEE8-D1E0A387435A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AC254-48DF-4230-8FBA-DBE1EE8D5AD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A1963-638E-4764-87A8-FA94AFF65999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1ED92-2930-474F-98DC-002583F54B7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56C47-A2D9-4EDF-AA3C-0C21EEC3507C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2CB43-CAA7-4BCC-9AA1-AFDE28E5851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4ED69-F904-4CC2-A067-2E93AFFE2544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B2475-22DC-4E86-8B0C-999ABA1780D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524DBC-4FFC-4CA1-9579-168062E389BD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8CBF0-EE90-4F1F-A685-E1FB84DD17C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fld id="{5536DBAF-FBA8-4DDC-89E2-53A789274AB7}" type="datetimeFigureOut">
              <a:rPr lang="tr-TR"/>
              <a:pPr/>
              <a:t>28.05.2018</a:t>
            </a:fld>
            <a:endParaRPr lang="tr-T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fld id="{DE96979D-74A1-4FB3-AF2E-05931DD56DEC}" type="slidenum">
              <a:rPr lang="tr-TR"/>
              <a:pPr/>
              <a:t>‹#›</a:t>
            </a:fld>
            <a:endParaRPr lang="tr-TR"/>
          </a:p>
        </p:txBody>
      </p:sp>
      <p:grpSp>
        <p:nvGrpSpPr>
          <p:cNvPr id="70663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70664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7200" b="1">
                <a:latin typeface="Book Antiqua" pitchFamily="18" charset="0"/>
              </a:rPr>
              <a:t>VAKA</a:t>
            </a:r>
            <a:r>
              <a:rPr lang="tr-TR"/>
              <a:t> 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500">
                <a:latin typeface="Book Antiqua" pitchFamily="18" charset="0"/>
              </a:rPr>
              <a:t>Arş. Gör.Dr. Merve BULUT ADAŞ</a:t>
            </a:r>
          </a:p>
          <a:p>
            <a:pPr>
              <a:lnSpc>
                <a:spcPct val="90000"/>
              </a:lnSpc>
            </a:pPr>
            <a:r>
              <a:rPr lang="tr-TR" sz="2500">
                <a:latin typeface="Book Antiqua" pitchFamily="18" charset="0"/>
              </a:rPr>
              <a:t>29/05/2018</a:t>
            </a:r>
          </a:p>
          <a:p>
            <a:pPr>
              <a:lnSpc>
                <a:spcPct val="90000"/>
              </a:lnSpc>
            </a:pPr>
            <a:r>
              <a:rPr lang="tr-TR" sz="2500">
                <a:latin typeface="Book Antiqua" pitchFamily="18" charset="0"/>
              </a:rPr>
              <a:t>KTÜ Aile Hekimliği Anabilim Dalı</a:t>
            </a:r>
          </a:p>
          <a:p>
            <a:pPr>
              <a:lnSpc>
                <a:spcPct val="90000"/>
              </a:lnSpc>
            </a:pPr>
            <a:endParaRPr lang="tr-TR" sz="250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İçerik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9925" indent="-669925"/>
            <a:r>
              <a:rPr lang="tr-TR" sz="2800">
                <a:latin typeface="Book Antiqua" pitchFamily="18" charset="0"/>
              </a:rPr>
              <a:t>Osler-Weber-Rendu hastalığı olarak da adlandırılır.</a:t>
            </a:r>
          </a:p>
          <a:p>
            <a:pPr marL="669925" indent="-669925"/>
            <a:r>
              <a:rPr lang="tr-TR" sz="2800">
                <a:latin typeface="Book Antiqua" pitchFamily="18" charset="0"/>
              </a:rPr>
              <a:t>Prevelansı 5.000 ila 8.000 kişide bir görülmektedir.</a:t>
            </a:r>
          </a:p>
          <a:p>
            <a:pPr marL="669925" indent="-669925"/>
            <a:r>
              <a:rPr lang="tr-TR" sz="2800">
                <a:latin typeface="Book Antiqua" pitchFamily="18" charset="0"/>
              </a:rPr>
              <a:t>Otozomal dominant kalıtılır.</a:t>
            </a:r>
          </a:p>
          <a:p>
            <a:pPr marL="669925" indent="-669925"/>
            <a:r>
              <a:rPr lang="tr-TR" sz="2800">
                <a:latin typeface="Book Antiqua" pitchFamily="18" charset="0"/>
              </a:rPr>
              <a:t>Epistaksis</a:t>
            </a:r>
          </a:p>
          <a:p>
            <a:pPr marL="669925" indent="-669925"/>
            <a:r>
              <a:rPr lang="tr-TR" sz="2800">
                <a:latin typeface="Book Antiqua" pitchFamily="18" charset="0"/>
              </a:rPr>
              <a:t>Gastrointestinal kanama</a:t>
            </a:r>
          </a:p>
          <a:p>
            <a:pPr marL="669925" indent="-669925"/>
            <a:r>
              <a:rPr lang="tr-TR" sz="2800">
                <a:latin typeface="Book Antiqua" pitchFamily="18" charset="0"/>
              </a:rPr>
              <a:t>Demir eksikliği anemisi ve </a:t>
            </a:r>
          </a:p>
          <a:p>
            <a:pPr marL="669925" indent="-669925"/>
            <a:r>
              <a:rPr lang="tr-TR" sz="2800">
                <a:latin typeface="Book Antiqua" pitchFamily="18" charset="0"/>
              </a:rPr>
              <a:t>Mukokutanöz telanjiektazilerle seyreder.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/>
              <a:t>	</a:t>
            </a:r>
            <a:br>
              <a:rPr lang="tr-TR" sz="2800"/>
            </a:br>
            <a:r>
              <a:rPr lang="tr-TR" sz="2800" b="1"/>
              <a:t>Herediter Hemorajik  Telenjiektazi</a:t>
            </a:r>
            <a:br>
              <a:rPr lang="tr-TR" sz="2800" b="1"/>
            </a:br>
            <a:r>
              <a:rPr lang="tr-TR" sz="2800" b="1">
                <a:latin typeface="Book Antiqua" pitchFamily="18" charset="0"/>
              </a:rPr>
              <a:t>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tr-TR"/>
          </a:p>
          <a:p>
            <a:r>
              <a:rPr lang="tr-TR" sz="2800">
                <a:latin typeface="Book Antiqua" pitchFamily="18" charset="0"/>
              </a:rPr>
              <a:t>En sık görülen klinik belirtisi nazal mukoza telenjiektazisine bağlı tekrarlayan burun kanamalarıdır.</a:t>
            </a:r>
          </a:p>
          <a:p>
            <a:pPr>
              <a:buFont typeface="Wingdings" pitchFamily="2" charset="2"/>
              <a:buNone/>
            </a:pPr>
            <a:endParaRPr lang="tr-TR" sz="2800">
              <a:latin typeface="Book Antiqua" pitchFamily="18" charset="0"/>
            </a:endParaRPr>
          </a:p>
          <a:p>
            <a:r>
              <a:rPr lang="tr-TR" sz="2800">
                <a:latin typeface="Book Antiqua" pitchFamily="18" charset="0"/>
              </a:rPr>
              <a:t>Bazı hastalarda kanamalar ara ara ataklar halinde olmasına rağmen, çoğunda demir eksikliği anemisine yol açacak düzeydedir</a:t>
            </a:r>
            <a:r>
              <a:rPr lang="tr-TR" sz="2800"/>
              <a:t>.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>
                <a:latin typeface="Book Antiqua" pitchFamily="18" charset="0"/>
              </a:rPr>
              <a:t/>
            </a:r>
            <a:br>
              <a:rPr lang="tr-TR" sz="2800" b="1">
                <a:latin typeface="Book Antiqua" pitchFamily="18" charset="0"/>
              </a:rPr>
            </a:br>
            <a:r>
              <a:rPr lang="tr-TR" sz="2800" b="1"/>
              <a:t>Herediter Hemorajik  Telenjiektazi</a:t>
            </a:r>
            <a:br>
              <a:rPr lang="tr-TR" sz="2800" b="1"/>
            </a:br>
            <a:endParaRPr lang="tr-TR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>
                <a:latin typeface="Book Antiqua" pitchFamily="18" charset="0"/>
              </a:rPr>
              <a:t/>
            </a:r>
            <a:br>
              <a:rPr lang="tr-TR" sz="2800" b="1">
                <a:latin typeface="Book Antiqua" pitchFamily="18" charset="0"/>
              </a:rPr>
            </a:br>
            <a:r>
              <a:rPr lang="tr-TR" sz="2800" b="1"/>
              <a:t>Herediter Hemorajik  Telenjiektazi</a:t>
            </a:r>
            <a:r>
              <a:rPr lang="tr-TR" sz="2800" b="1">
                <a:latin typeface="Book Antiqua" pitchFamily="18" charset="0"/>
              </a:rPr>
              <a:t/>
            </a:r>
            <a:br>
              <a:rPr lang="tr-TR" sz="2800" b="1">
                <a:latin typeface="Book Antiqua" pitchFamily="18" charset="0"/>
              </a:rPr>
            </a:br>
            <a:r>
              <a:rPr lang="tr-TR" sz="2800" b="1">
                <a:latin typeface="Book Antiqua" pitchFamily="18" charset="0"/>
              </a:rPr>
              <a:t>			</a:t>
            </a:r>
          </a:p>
        </p:txBody>
      </p:sp>
      <p:sp>
        <p:nvSpPr>
          <p:cNvPr id="15362" name="İçerik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Book Antiqua" pitchFamily="18" charset="0"/>
              </a:rPr>
              <a:t>Hastaların yaklaşık %75 inde tipik olarak dudak dil ,bukkal mukoza ve parmak uçları  yerleşimli telenjiektaziler görülür.</a:t>
            </a:r>
          </a:p>
          <a:p>
            <a:endParaRPr lang="tr-TR">
              <a:latin typeface="Book Antiqua" pitchFamily="18" charset="0"/>
            </a:endParaRPr>
          </a:p>
          <a:p>
            <a:r>
              <a:rPr lang="tr-TR">
                <a:latin typeface="Book Antiqua" pitchFamily="18" charset="0"/>
              </a:rPr>
              <a:t>Pulmoner, hepatik ve serebral arteriovenöz malformasyonlar görülme olasılığı nedeniyle iskemik ve hemorajik inmeye neden olabilir.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>
                <a:latin typeface="Book Antiqua" pitchFamily="18" charset="0"/>
              </a:rPr>
              <a:t/>
            </a:r>
            <a:br>
              <a:rPr lang="tr-TR" sz="2800" b="1">
                <a:latin typeface="Book Antiqua" pitchFamily="18" charset="0"/>
              </a:rPr>
            </a:br>
            <a:r>
              <a:rPr lang="tr-TR" sz="2800" b="1"/>
              <a:t>Herediter Hemorajik  Telenjiektazi</a:t>
            </a:r>
            <a:br>
              <a:rPr lang="tr-TR" sz="2800" b="1"/>
            </a:br>
            <a:endParaRPr lang="tr-TR" sz="2800" b="1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136525" indent="-136525">
              <a:lnSpc>
                <a:spcPct val="80000"/>
              </a:lnSpc>
              <a:buFont typeface="Wingdings" pitchFamily="2" charset="2"/>
              <a:buNone/>
            </a:pPr>
            <a:r>
              <a:rPr lang="tr-TR" sz="2000">
                <a:latin typeface="Book Antiqua" pitchFamily="18" charset="0"/>
              </a:rPr>
              <a:t>Tanı,  klinik olarak Curacao kriterleriyle konur.</a:t>
            </a:r>
          </a:p>
          <a:p>
            <a:pPr marL="136525" indent="-136525">
              <a:lnSpc>
                <a:spcPct val="80000"/>
              </a:lnSpc>
              <a:buFont typeface="Wingdings" pitchFamily="2" charset="2"/>
              <a:buNone/>
            </a:pPr>
            <a:endParaRPr lang="tr-TR" sz="2000">
              <a:latin typeface="Book Antiqua" pitchFamily="18" charset="0"/>
            </a:endParaRPr>
          </a:p>
          <a:p>
            <a:pPr marL="136525" indent="-136525">
              <a:lnSpc>
                <a:spcPct val="80000"/>
              </a:lnSpc>
            </a:pPr>
            <a:r>
              <a:rPr lang="tr-TR" sz="2000">
                <a:latin typeface="Book Antiqua" pitchFamily="18" charset="0"/>
              </a:rPr>
              <a:t>spontan, tekrarlayan epistaksis</a:t>
            </a:r>
          </a:p>
          <a:p>
            <a:pPr marL="136525" indent="-136525">
              <a:lnSpc>
                <a:spcPct val="80000"/>
              </a:lnSpc>
              <a:buFont typeface="Wingdings" pitchFamily="2" charset="2"/>
              <a:buNone/>
            </a:pPr>
            <a:endParaRPr lang="tr-TR" sz="2000">
              <a:latin typeface="Book Antiqua" pitchFamily="18" charset="0"/>
            </a:endParaRPr>
          </a:p>
          <a:p>
            <a:pPr marL="136525" indent="-136525">
              <a:lnSpc>
                <a:spcPct val="80000"/>
              </a:lnSpc>
            </a:pPr>
            <a:r>
              <a:rPr lang="tr-TR" sz="2000">
                <a:latin typeface="Book Antiqua" pitchFamily="18" charset="0"/>
              </a:rPr>
              <a:t>çoklu mukokutanöz telanjiektazi</a:t>
            </a:r>
          </a:p>
          <a:p>
            <a:pPr marL="136525" indent="-136525">
              <a:lnSpc>
                <a:spcPct val="80000"/>
              </a:lnSpc>
              <a:buFont typeface="Wingdings" pitchFamily="2" charset="2"/>
              <a:buNone/>
            </a:pPr>
            <a:endParaRPr lang="tr-TR" sz="2000">
              <a:latin typeface="Book Antiqua" pitchFamily="18" charset="0"/>
            </a:endParaRPr>
          </a:p>
          <a:p>
            <a:pPr marL="136525" indent="-136525">
              <a:lnSpc>
                <a:spcPct val="80000"/>
              </a:lnSpc>
            </a:pPr>
            <a:r>
              <a:rPr lang="tr-TR" sz="2000">
                <a:latin typeface="Book Antiqua" pitchFamily="18" charset="0"/>
              </a:rPr>
              <a:t>viseral tutulum (örn., gastrointestinal, pulmoner, serebral veya hepatik arteriyovenöz malformasyonlar)</a:t>
            </a:r>
          </a:p>
          <a:p>
            <a:pPr marL="136525" indent="-136525">
              <a:lnSpc>
                <a:spcPct val="80000"/>
              </a:lnSpc>
              <a:buFont typeface="Wingdings" pitchFamily="2" charset="2"/>
              <a:buNone/>
            </a:pPr>
            <a:endParaRPr lang="tr-TR" sz="2000">
              <a:latin typeface="Book Antiqua" pitchFamily="18" charset="0"/>
            </a:endParaRPr>
          </a:p>
          <a:p>
            <a:pPr marL="136525" indent="-136525">
              <a:lnSpc>
                <a:spcPct val="80000"/>
              </a:lnSpc>
            </a:pPr>
            <a:r>
              <a:rPr lang="tr-TR" sz="2000">
                <a:latin typeface="Book Antiqua" pitchFamily="18" charset="0"/>
              </a:rPr>
              <a:t>bir birinci derece akrabada hastalık öyküsü </a:t>
            </a:r>
          </a:p>
          <a:p>
            <a:pPr marL="136525" indent="-136525">
              <a:lnSpc>
                <a:spcPct val="80000"/>
              </a:lnSpc>
              <a:buFont typeface="Wingdings" pitchFamily="2" charset="2"/>
              <a:buNone/>
            </a:pPr>
            <a:endParaRPr lang="tr-TR" sz="2000">
              <a:latin typeface="Book Antiqua" pitchFamily="18" charset="0"/>
            </a:endParaRPr>
          </a:p>
          <a:p>
            <a:pPr marL="136525" indent="-136525">
              <a:lnSpc>
                <a:spcPct val="80000"/>
              </a:lnSpc>
              <a:buFont typeface="Wingdings" pitchFamily="2" charset="2"/>
              <a:buNone/>
            </a:pPr>
            <a:r>
              <a:rPr lang="tr-TR" sz="2000">
                <a:latin typeface="Book Antiqua" pitchFamily="18" charset="0"/>
              </a:rPr>
              <a:t>Bu kriterlerden en az 3 tanesi varsa tanı konur. 2 si varsa şüphelidir ve genetik testle tanı doğrulanabilir.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>
                <a:latin typeface="Book Antiqua" pitchFamily="18" charset="0"/>
              </a:rPr>
              <a:t/>
            </a:r>
            <a:br>
              <a:rPr lang="tr-TR" sz="2800" b="1">
                <a:latin typeface="Book Antiqua" pitchFamily="18" charset="0"/>
              </a:rPr>
            </a:br>
            <a:r>
              <a:rPr lang="tr-TR" sz="2800" b="1">
                <a:latin typeface="Book Antiqua" pitchFamily="18" charset="0"/>
              </a:rPr>
              <a:t/>
            </a:r>
            <a:br>
              <a:rPr lang="tr-TR" sz="2800" b="1">
                <a:latin typeface="Book Antiqua" pitchFamily="18" charset="0"/>
              </a:rPr>
            </a:br>
            <a:r>
              <a:rPr lang="tr-TR" sz="2800" b="1">
                <a:latin typeface="Book Antiqua" pitchFamily="18" charset="0"/>
              </a:rPr>
              <a:t/>
            </a:r>
            <a:br>
              <a:rPr lang="tr-TR" sz="2800" b="1">
                <a:latin typeface="Book Antiqua" pitchFamily="18" charset="0"/>
              </a:rPr>
            </a:br>
            <a:r>
              <a:rPr lang="tr-TR" sz="3600" b="1"/>
              <a:t>Mavi Nevüs Sendromu</a:t>
            </a:r>
            <a:br>
              <a:rPr lang="tr-TR" sz="3600" b="1"/>
            </a:br>
            <a:endParaRPr lang="tr-TR" sz="3600" b="1"/>
          </a:p>
        </p:txBody>
      </p:sp>
      <p:pic>
        <p:nvPicPr>
          <p:cNvPr id="17416" name="Picture 7" descr="blue rubber bleb nev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6300" y="2557463"/>
            <a:ext cx="3771900" cy="2732087"/>
          </a:xfrm>
          <a:noFill/>
          <a:ln/>
        </p:spPr>
      </p:pic>
      <p:sp>
        <p:nvSpPr>
          <p:cNvPr id="17427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916113"/>
            <a:ext cx="3529012" cy="40274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tr-TR" sz="18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endParaRPr lang="tr-TR" sz="1800" dirty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1800" dirty="0" smtClean="0">
                <a:latin typeface="Book Antiqua" pitchFamily="18" charset="0"/>
              </a:rPr>
              <a:t>Mavi </a:t>
            </a:r>
            <a:r>
              <a:rPr lang="tr-TR" sz="1800" dirty="0" err="1">
                <a:latin typeface="Book Antiqua" pitchFamily="18" charset="0"/>
              </a:rPr>
              <a:t>nevus</a:t>
            </a:r>
            <a:r>
              <a:rPr lang="tr-TR" sz="1800" dirty="0">
                <a:latin typeface="Book Antiqua" pitchFamily="18" charset="0"/>
              </a:rPr>
              <a:t> sendromu veya </a:t>
            </a:r>
            <a:r>
              <a:rPr lang="tr-TR" sz="1800" dirty="0" err="1">
                <a:latin typeface="Book Antiqua" pitchFamily="18" charset="0"/>
              </a:rPr>
              <a:t>Bean</a:t>
            </a:r>
            <a:r>
              <a:rPr lang="tr-TR" sz="1800" dirty="0">
                <a:latin typeface="Book Antiqua" pitchFamily="18" charset="0"/>
              </a:rPr>
              <a:t> sendromu nadir görülen bir hastalıktır</a:t>
            </a:r>
            <a:r>
              <a:rPr lang="tr-TR" sz="1800" dirty="0" smtClean="0">
                <a:latin typeface="Book Antiqua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tr-TR" sz="1800" dirty="0">
              <a:latin typeface="Book Antiqua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tr-TR" sz="18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 dirty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1800" dirty="0">
                <a:latin typeface="Book Antiqua" pitchFamily="18" charset="0"/>
              </a:rPr>
              <a:t> Ciltte ve iç organlarda </a:t>
            </a:r>
            <a:r>
              <a:rPr lang="tr-TR" sz="1800" dirty="0" err="1">
                <a:latin typeface="Book Antiqua" pitchFamily="18" charset="0"/>
              </a:rPr>
              <a:t>venöz</a:t>
            </a:r>
            <a:r>
              <a:rPr lang="tr-TR" sz="1800" dirty="0">
                <a:latin typeface="Book Antiqua" pitchFamily="18" charset="0"/>
              </a:rPr>
              <a:t> </a:t>
            </a:r>
            <a:r>
              <a:rPr lang="tr-TR" sz="1800" dirty="0" err="1">
                <a:latin typeface="Book Antiqua" pitchFamily="18" charset="0"/>
              </a:rPr>
              <a:t>malformasyonlar</a:t>
            </a:r>
            <a:r>
              <a:rPr lang="tr-TR" sz="1800" dirty="0">
                <a:latin typeface="Book Antiqua" pitchFamily="18" charset="0"/>
              </a:rPr>
              <a:t> ile çok sayıda mavi –gri nodüller, </a:t>
            </a:r>
            <a:r>
              <a:rPr lang="tr-TR" sz="1800" dirty="0" err="1">
                <a:latin typeface="Book Antiqua" pitchFamily="18" charset="0"/>
              </a:rPr>
              <a:t>maküler</a:t>
            </a:r>
            <a:r>
              <a:rPr lang="tr-TR" sz="1800" dirty="0">
                <a:latin typeface="Book Antiqua" pitchFamily="18" charset="0"/>
              </a:rPr>
              <a:t> ve </a:t>
            </a:r>
            <a:r>
              <a:rPr lang="tr-TR" sz="1800" dirty="0" err="1">
                <a:latin typeface="Book Antiqua" pitchFamily="18" charset="0"/>
              </a:rPr>
              <a:t>papüler</a:t>
            </a:r>
            <a:r>
              <a:rPr lang="tr-TR" sz="1800" dirty="0">
                <a:latin typeface="Book Antiqua" pitchFamily="18" charset="0"/>
              </a:rPr>
              <a:t> lezyonlarla karakterizedir.</a:t>
            </a:r>
          </a:p>
          <a:p>
            <a:pPr marL="0" indent="0">
              <a:lnSpc>
                <a:spcPct val="80000"/>
              </a:lnSpc>
              <a:buNone/>
            </a:pPr>
            <a:endParaRPr lang="tr-TR" sz="18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700213"/>
            <a:ext cx="3771900" cy="424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1600">
                <a:latin typeface="Book Antiqua" pitchFamily="18" charset="0"/>
              </a:rPr>
              <a:t>CREST (kalsinosis cutis, Raynaud fenomeni, özofagus disfonksiyonu, sklerodaktili ve telanjiyektazi) sendromu sıklıkla parmakları, elleri ve yüzü içeren fibrotik cilt değişikliklerine yol açabilir.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160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1600">
                <a:latin typeface="Book Antiqua" pitchFamily="18" charset="0"/>
              </a:rPr>
              <a:t>Genellikle dudak ve avuç içlerinde maküler telanjiektaziler, kalıtsal hemorajik telanjiyektazi ile ortaya çıkan kabarık lezyonların aksine, matlaşır veya skuamöz özelliktedir.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160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1600">
                <a:latin typeface="Book Antiqua" pitchFamily="18" charset="0"/>
              </a:rPr>
              <a:t>Proksimal tırnak kıvrımındaki kılcal anormallikler, sklerodaktili, dijital çukur izleri ve parmakta doku kaybı da ayırt edici özelliklerdir.</a:t>
            </a:r>
          </a:p>
        </p:txBody>
      </p:sp>
      <p:pic>
        <p:nvPicPr>
          <p:cNvPr id="18435" name="Picture 12" descr="cres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87938" y="1905000"/>
            <a:ext cx="2968625" cy="1943100"/>
          </a:xfrm>
        </p:spPr>
      </p:pic>
      <p:pic>
        <p:nvPicPr>
          <p:cNvPr id="18436" name="Picture 13" descr="crest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38738" y="4000500"/>
            <a:ext cx="2865437" cy="1943100"/>
          </a:xfrm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	CREST Sendromu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696200" cy="1143000"/>
          </a:xfrm>
        </p:spPr>
        <p:txBody>
          <a:bodyPr/>
          <a:lstStyle/>
          <a:p>
            <a:r>
              <a:rPr lang="tr-TR"/>
              <a:t>Peutz-Jeghers Sendromu</a:t>
            </a:r>
          </a:p>
        </p:txBody>
      </p:sp>
      <p:sp>
        <p:nvSpPr>
          <p:cNvPr id="19458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300">
                <a:latin typeface="Book Antiqua" pitchFamily="18" charset="0"/>
              </a:rPr>
              <a:t>Peutz-Jeghers sendromu, melanotik maküller, gastrointestinal polipler ve artmış kanser riski ile karakterize nadir görülen bir genetik bozukluktur. </a:t>
            </a:r>
          </a:p>
          <a:p>
            <a:pPr>
              <a:buFont typeface="Wingdings" pitchFamily="2" charset="2"/>
              <a:buNone/>
            </a:pPr>
            <a:endParaRPr lang="tr-TR" sz="2300">
              <a:latin typeface="Book Antiqua" pitchFamily="18" charset="0"/>
            </a:endParaRPr>
          </a:p>
          <a:p>
            <a:r>
              <a:rPr lang="tr-TR" sz="2300">
                <a:latin typeface="Book Antiqua" pitchFamily="18" charset="0"/>
              </a:rPr>
              <a:t>Melanotik maküller tipik olarak düz, mavi-gri-kahverengi, 1-5 mm'lik lekelerdir.</a:t>
            </a:r>
          </a:p>
          <a:p>
            <a:endParaRPr lang="tr-TR" sz="2300">
              <a:latin typeface="Book Antiqua" pitchFamily="18" charset="0"/>
            </a:endParaRPr>
          </a:p>
        </p:txBody>
      </p:sp>
      <p:pic>
        <p:nvPicPr>
          <p:cNvPr id="19459" name="Picture 7" descr="peut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6300" y="2533650"/>
            <a:ext cx="3771900" cy="27813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1" name="Group 31"/>
          <p:cNvGraphicFramePr>
            <a:graphicFrameLocks noGrp="1"/>
          </p:cNvGraphicFramePr>
          <p:nvPr>
            <p:ph idx="4294967295"/>
          </p:nvPr>
        </p:nvGraphicFramePr>
        <p:xfrm>
          <a:off x="468313" y="258763"/>
          <a:ext cx="8229600" cy="6492240"/>
        </p:xfrm>
        <a:graphic>
          <a:graphicData uri="http://schemas.openxmlformats.org/drawingml/2006/table">
            <a:tbl>
              <a:tblPr/>
              <a:tblGrid>
                <a:gridCol w="3816350"/>
                <a:gridCol w="4413250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HASTALIK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ÖZELLİKLERİ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Mavi Nevüs Sendromu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Cildin ve iç organların venöz malformasyonları birden çok mavi, mavi-gri maküller, papüller ve nodüller olarak görülür.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137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CREST Sendromu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Dudaklarda ve avuçlarında telanjiektazik mat veya skuamöz maküller; proksimal tırnak kıvrımındaki kapiller anormallikler; sklerodaktili; dijital çukur izleri; parmakta doku kaybı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155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Herediter Hemorajik Telenjiektazi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Otozomal dominant vasküler bozukluk; epistaksis, gastrointestinal kanama, demir eksikliği anemisi ve mukokutanöz telanjiektazi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Peutz-Jeghers Sendromu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Melanotik maküller; gastrointestinal polipler; artmış kanser riski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		</a:t>
            </a:r>
            <a:r>
              <a:rPr lang="tr-TR" sz="4000"/>
              <a:t>Kaynaklar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9925" indent="-669925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tr-TR" sz="1700">
                <a:latin typeface="Book Antiqua" pitchFamily="18" charset="0"/>
              </a:rPr>
              <a:t>Shovlin CL. Hereditary haemorrhagic telangiectasia: pathophysiology, diagnosis and treatment. </a:t>
            </a:r>
            <a:r>
              <a:rPr lang="tr-TR" sz="1700" i="1">
                <a:latin typeface="Book Antiqua" pitchFamily="18" charset="0"/>
              </a:rPr>
              <a:t>Blood Rev</a:t>
            </a:r>
            <a:r>
              <a:rPr lang="tr-TR" sz="1700">
                <a:latin typeface="Book Antiqua" pitchFamily="18" charset="0"/>
              </a:rPr>
              <a:t>. 2010;24(6):203-219. </a:t>
            </a:r>
          </a:p>
          <a:p>
            <a:pPr marL="669925" indent="-669925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tr-TR" sz="1700">
                <a:latin typeface="Book Antiqua" pitchFamily="18" charset="0"/>
              </a:rPr>
              <a:t>Westermann CJ, Rosina AF, De Vries V, de Coteau PA. The prevalence and manifestations of hereditary hemorrhagic telangiectasia in the Afro-Caribbean population of the Netherlands Antilles: a family screening. </a:t>
            </a:r>
            <a:r>
              <a:rPr lang="tr-TR" sz="1700" i="1">
                <a:latin typeface="Book Antiqua" pitchFamily="18" charset="0"/>
              </a:rPr>
              <a:t>Am J Med Genet A</a:t>
            </a:r>
            <a:r>
              <a:rPr lang="tr-TR" sz="1700">
                <a:latin typeface="Book Antiqua" pitchFamily="18" charset="0"/>
              </a:rPr>
              <a:t>. 2003;116A(4):324-328. </a:t>
            </a:r>
          </a:p>
          <a:p>
            <a:pPr marL="669925" indent="-669925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tr-TR" sz="1700">
                <a:latin typeface="Book Antiqua" pitchFamily="18" charset="0"/>
              </a:rPr>
              <a:t>Shovlin CL, Guttmacher AE, Buscarini E, et al. Diagnostic criteria for hereditary hemorrhagic telangiectasia (Rendu-Osler-Weber syndrome). </a:t>
            </a:r>
            <a:r>
              <a:rPr lang="tr-TR" sz="1700" i="1">
                <a:latin typeface="Book Antiqua" pitchFamily="18" charset="0"/>
              </a:rPr>
              <a:t>Am J Med Genet</a:t>
            </a:r>
            <a:r>
              <a:rPr lang="tr-TR" sz="1700">
                <a:latin typeface="Book Antiqua" pitchFamily="18" charset="0"/>
              </a:rPr>
              <a:t>. 2000;91(1):66-67. </a:t>
            </a:r>
          </a:p>
          <a:p>
            <a:pPr marL="669925" indent="-669925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tr-TR" sz="1700">
                <a:latin typeface="Book Antiqua" pitchFamily="18" charset="0"/>
              </a:rPr>
              <a:t>Faughnan ME, Palda VA, Garcia-Tsao G, et al.; HHT Foundation International–Guidelines Working Group. International guidelines for the diagnosis and management of hereditary haemorrhagic telangiectasia. </a:t>
            </a:r>
            <a:r>
              <a:rPr lang="tr-TR" sz="1700" i="1">
                <a:latin typeface="Book Antiqua" pitchFamily="18" charset="0"/>
              </a:rPr>
              <a:t>J Med Genet</a:t>
            </a:r>
            <a:r>
              <a:rPr lang="tr-TR" sz="1700">
                <a:latin typeface="Book Antiqua" pitchFamily="18" charset="0"/>
              </a:rPr>
              <a:t>. 2011;48(2):73-87 </a:t>
            </a:r>
          </a:p>
          <a:p>
            <a:pPr marL="669925" indent="-669925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tr-TR" sz="1800">
                <a:latin typeface="Book Antiqua" pitchFamily="18" charset="0"/>
              </a:rPr>
              <a:t>Dòmini M, Aquino A, Fakhro A, et al. Blue rubber bleb nevus syndrome and gastrointestinal haemorrhage: which treatment? </a:t>
            </a:r>
            <a:r>
              <a:rPr lang="tr-TR" sz="1800" i="1">
                <a:latin typeface="Book Antiqua" pitchFamily="18" charset="0"/>
              </a:rPr>
              <a:t>Eur J Pediatr Surg</a:t>
            </a:r>
            <a:r>
              <a:rPr lang="tr-TR" sz="1800">
                <a:latin typeface="Book Antiqua" pitchFamily="18" charset="0"/>
              </a:rPr>
              <a:t>. 2002;12(2):129-133.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400" b="1">
                <a:latin typeface="Book Antiqua" pitchFamily="18" charset="0"/>
              </a:rPr>
              <a:t>ANEMİ VE MUKOKUTANÖZ TELENJİEKTAZİ</a:t>
            </a:r>
            <a:r>
              <a:rPr lang="tr-TR"/>
              <a:t> 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2400" b="1" i="1">
                <a:latin typeface="Book Antiqua" pitchFamily="18" charset="0"/>
              </a:rPr>
              <a:t>American Family Physician</a:t>
            </a:r>
            <a:r>
              <a:rPr lang="tr-TR" sz="2400">
                <a:latin typeface="Book Antiqua" pitchFamily="18" charset="0"/>
              </a:rPr>
              <a:t> , </a:t>
            </a:r>
          </a:p>
          <a:p>
            <a:r>
              <a:rPr lang="tr-TR" sz="2400" i="1">
                <a:latin typeface="Book Antiqua" pitchFamily="18" charset="0"/>
              </a:rPr>
              <a:t>Volume 89, Number 2 ,January 15, 2014</a:t>
            </a:r>
            <a:r>
              <a:rPr lang="tr-TR" sz="2400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904875" y="1905000"/>
            <a:ext cx="7126288" cy="4038600"/>
          </a:xfrm>
        </p:spPr>
        <p:txBody>
          <a:bodyPr>
            <a:normAutofit/>
          </a:bodyPr>
          <a:lstStyle/>
          <a:p>
            <a:r>
              <a:rPr lang="tr-TR">
                <a:latin typeface="Book Antiqua" pitchFamily="18" charset="0"/>
              </a:rPr>
              <a:t>29 yaş kadın hasta</a:t>
            </a:r>
          </a:p>
          <a:p>
            <a:endParaRPr lang="tr-TR">
              <a:latin typeface="Book Antiqua" pitchFamily="18" charset="0"/>
            </a:endParaRPr>
          </a:p>
          <a:p>
            <a:r>
              <a:rPr lang="tr-TR">
                <a:latin typeface="Book Antiqua" pitchFamily="18" charset="0"/>
              </a:rPr>
              <a:t>8 aydır süren yorgunluk</a:t>
            </a:r>
          </a:p>
          <a:p>
            <a:endParaRPr lang="tr-TR">
              <a:latin typeface="Book Antiqua" pitchFamily="18" charset="0"/>
            </a:endParaRPr>
          </a:p>
          <a:p>
            <a:r>
              <a:rPr lang="tr-TR">
                <a:latin typeface="Book Antiqua" pitchFamily="18" charset="0"/>
              </a:rPr>
              <a:t>Tekrarlayan burun kanamaları </a:t>
            </a:r>
          </a:p>
          <a:p>
            <a:pPr>
              <a:buFont typeface="Wingdings" pitchFamily="2" charset="2"/>
              <a:buNone/>
            </a:pPr>
            <a:endParaRPr lang="tr-TR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tr-TR">
                <a:latin typeface="Book Antiqua" pitchFamily="18" charset="0"/>
              </a:rPr>
              <a:t>Şikayetleriyle başvurdu</a:t>
            </a:r>
            <a:r>
              <a:rPr lang="tr-TR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İçerik Yer Tutucus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tr-TR">
              <a:latin typeface="Book Antiqua" pitchFamily="18" charset="0"/>
            </a:endParaRPr>
          </a:p>
          <a:p>
            <a:endParaRPr lang="tr-TR">
              <a:latin typeface="Book Antiqua" pitchFamily="18" charset="0"/>
            </a:endParaRPr>
          </a:p>
          <a:p>
            <a:r>
              <a:rPr lang="tr-TR">
                <a:latin typeface="Book Antiqua" pitchFamily="18" charset="0"/>
              </a:rPr>
              <a:t>Aile öyküsü: Babaanne ve babada da tekrarlayan burun kanaması olduğunu söylüyor.</a:t>
            </a:r>
          </a:p>
          <a:p>
            <a:endParaRPr lang="tr-TR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endParaRPr lang="tr-TR"/>
          </a:p>
          <a:p>
            <a:r>
              <a:rPr lang="tr-TR">
                <a:latin typeface="Book Antiqua" pitchFamily="18" charset="0"/>
              </a:rPr>
              <a:t>Fizik Muayene: Dudak , dil ve parmak uçlarında telenjiektaziler saptandı.</a:t>
            </a:r>
          </a:p>
          <a:p>
            <a:endParaRPr lang="tr-TR">
              <a:latin typeface="Book Antiqua" pitchFamily="18" charset="0"/>
            </a:endParaRPr>
          </a:p>
          <a:p>
            <a:endParaRPr lang="tr-TR">
              <a:latin typeface="Book Antiqua" pitchFamily="18" charset="0"/>
            </a:endParaRPr>
          </a:p>
          <a:p>
            <a:r>
              <a:rPr lang="tr-TR">
                <a:latin typeface="Book Antiqua" pitchFamily="18" charset="0"/>
              </a:rPr>
              <a:t>Laboratuar Bulgusu: Hipokrom mikrositer anemi</a:t>
            </a:r>
          </a:p>
          <a:p>
            <a:endParaRPr lang="tr-TR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endParaRPr lang="tr-TR">
              <a:latin typeface="Book Antiqua" pitchFamily="18" charset="0"/>
            </a:endParaRPr>
          </a:p>
          <a:p>
            <a:endParaRPr lang="tr-TR"/>
          </a:p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692150"/>
            <a:ext cx="7200900" cy="56165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92150"/>
            <a:ext cx="7577137" cy="56165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tr-TR" sz="4100" b="1" kern="1200"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  <a:latin typeface="Lucida Sans" pitchFamily="34" charset="0"/>
                <a:ea typeface="+mj-ea"/>
                <a:cs typeface="+mj-cs"/>
              </a:rPr>
              <a:t>????</a:t>
            </a:r>
          </a:p>
        </p:txBody>
      </p:sp>
      <p:sp>
        <p:nvSpPr>
          <p:cNvPr id="11266" name="İçerik Yer Tutucusu 2"/>
          <p:cNvSpPr>
            <a:spLocks noGrp="1"/>
          </p:cNvSpPr>
          <p:nvPr>
            <p:ph idx="4294967295"/>
          </p:nvPr>
        </p:nvSpPr>
        <p:spPr>
          <a:xfrm>
            <a:off x="762000" y="1628775"/>
            <a:ext cx="7696200" cy="4314825"/>
          </a:xfrm>
        </p:spPr>
        <p:txBody>
          <a:bodyPr/>
          <a:lstStyle/>
          <a:p>
            <a:pPr marL="136525" indent="-136525">
              <a:buFont typeface="Wingdings" pitchFamily="2" charset="2"/>
              <a:buNone/>
            </a:pPr>
            <a:endParaRPr lang="tr-TR">
              <a:latin typeface="Book Antiqua" pitchFamily="18" charset="0"/>
            </a:endParaRPr>
          </a:p>
          <a:p>
            <a:pPr marL="136525" indent="-136525">
              <a:buFont typeface="Wingdings" pitchFamily="2" charset="2"/>
              <a:buNone/>
            </a:pPr>
            <a:r>
              <a:rPr lang="tr-TR">
                <a:latin typeface="Book Antiqua" pitchFamily="18" charset="0"/>
              </a:rPr>
              <a:t>A. Mavi nevüs sendromu</a:t>
            </a:r>
          </a:p>
          <a:p>
            <a:pPr marL="136525" indent="-136525"/>
            <a:endParaRPr lang="tr-TR">
              <a:latin typeface="Book Antiqua" pitchFamily="18" charset="0"/>
            </a:endParaRPr>
          </a:p>
          <a:p>
            <a:pPr marL="136525" indent="-136525">
              <a:buFont typeface="Wingdings" pitchFamily="2" charset="2"/>
              <a:buNone/>
            </a:pPr>
            <a:r>
              <a:rPr lang="tr-TR">
                <a:latin typeface="Book Antiqua" pitchFamily="18" charset="0"/>
              </a:rPr>
              <a:t>B. CREST  Sendromu</a:t>
            </a:r>
          </a:p>
          <a:p>
            <a:pPr marL="136525" indent="-136525"/>
            <a:endParaRPr lang="tr-TR">
              <a:latin typeface="Book Antiqua" pitchFamily="18" charset="0"/>
            </a:endParaRPr>
          </a:p>
          <a:p>
            <a:pPr marL="136525" indent="-136525">
              <a:buFont typeface="Wingdings" pitchFamily="2" charset="2"/>
              <a:buNone/>
            </a:pPr>
            <a:r>
              <a:rPr lang="tr-TR">
                <a:latin typeface="Book Antiqua" pitchFamily="18" charset="0"/>
              </a:rPr>
              <a:t>C. Herediter   Hemorajik Telenjiektazi</a:t>
            </a:r>
          </a:p>
          <a:p>
            <a:pPr marL="136525" indent="-136525"/>
            <a:endParaRPr lang="tr-TR">
              <a:latin typeface="Book Antiqua" pitchFamily="18" charset="0"/>
            </a:endParaRPr>
          </a:p>
          <a:p>
            <a:pPr marL="136525" indent="-136525">
              <a:buFont typeface="Wingdings" pitchFamily="2" charset="2"/>
              <a:buNone/>
            </a:pPr>
            <a:r>
              <a:rPr lang="tr-TR">
                <a:latin typeface="Book Antiqua" pitchFamily="18" charset="0"/>
              </a:rPr>
              <a:t>D. Peutz-Jeghers Sendromu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lt Başlık 4"/>
          <p:cNvSpPr>
            <a:spLocks noGrp="1"/>
          </p:cNvSpPr>
          <p:nvPr>
            <p:ph type="subTitle" idx="4294967295"/>
          </p:nvPr>
        </p:nvSpPr>
        <p:spPr>
          <a:xfrm>
            <a:off x="1616075" y="3389313"/>
            <a:ext cx="5988050" cy="15017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tr-TR" sz="3300">
                <a:latin typeface="Book Antiqua" pitchFamily="18" charset="0"/>
              </a:rPr>
              <a:t>C. Herediter Hemorajik Telenjiektazi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üdyo">
  <a:themeElements>
    <a:clrScheme name="Stüdy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üdy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üdy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üdy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üdy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üdy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üdy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üdy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üdy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üdy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üdy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üdy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1004</TotalTime>
  <Words>625</Words>
  <Application>Microsoft Office PowerPoint</Application>
  <PresentationFormat>Ekran Gösterisi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Stüdyo</vt:lpstr>
      <vt:lpstr>VAKA </vt:lpstr>
      <vt:lpstr>ANEMİ VE MUKOKUTANÖZ TELENJİEKTAZİ </vt:lpstr>
      <vt:lpstr>PowerPoint Sunusu</vt:lpstr>
      <vt:lpstr>PowerPoint Sunusu</vt:lpstr>
      <vt:lpstr>PowerPoint Sunusu</vt:lpstr>
      <vt:lpstr>PowerPoint Sunusu</vt:lpstr>
      <vt:lpstr>PowerPoint Sunusu</vt:lpstr>
      <vt:lpstr>????</vt:lpstr>
      <vt:lpstr>PowerPoint Sunusu</vt:lpstr>
      <vt:lpstr>  Herediter Hemorajik  Telenjiektazi    </vt:lpstr>
      <vt:lpstr> Herediter Hemorajik  Telenjiektazi </vt:lpstr>
      <vt:lpstr> Herediter Hemorajik  Telenjiektazi    </vt:lpstr>
      <vt:lpstr> Herediter Hemorajik  Telenjiektazi </vt:lpstr>
      <vt:lpstr>   Mavi Nevüs Sendromu </vt:lpstr>
      <vt:lpstr> CREST Sendromu</vt:lpstr>
      <vt:lpstr>Peutz-Jeghers Sendromu</vt:lpstr>
      <vt:lpstr>PowerPoint Sunusu</vt:lpstr>
      <vt:lpstr>  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VAKA SUNUMU</dc:title>
  <dc:creator>w7</dc:creator>
  <cp:lastModifiedBy>w7</cp:lastModifiedBy>
  <cp:revision>26</cp:revision>
  <dcterms:created xsi:type="dcterms:W3CDTF">2018-05-22T07:32:44Z</dcterms:created>
  <dcterms:modified xsi:type="dcterms:W3CDTF">2018-05-28T05:45:40Z</dcterms:modified>
</cp:coreProperties>
</file>