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5" r:id="rId3"/>
    <p:sldId id="257" r:id="rId4"/>
    <p:sldId id="258" r:id="rId5"/>
    <p:sldId id="259" r:id="rId6"/>
    <p:sldId id="261" r:id="rId7"/>
    <p:sldId id="297" r:id="rId8"/>
    <p:sldId id="260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67" r:id="rId17"/>
    <p:sldId id="270" r:id="rId18"/>
    <p:sldId id="271" r:id="rId19"/>
    <p:sldId id="273" r:id="rId20"/>
    <p:sldId id="299" r:id="rId21"/>
    <p:sldId id="300" r:id="rId22"/>
    <p:sldId id="274" r:id="rId23"/>
    <p:sldId id="272" r:id="rId24"/>
    <p:sldId id="275" r:id="rId25"/>
    <p:sldId id="276" r:id="rId26"/>
    <p:sldId id="312" r:id="rId27"/>
    <p:sldId id="277" r:id="rId28"/>
    <p:sldId id="313" r:id="rId29"/>
    <p:sldId id="301" r:id="rId30"/>
    <p:sldId id="302" r:id="rId31"/>
    <p:sldId id="303" r:id="rId32"/>
    <p:sldId id="304" r:id="rId33"/>
    <p:sldId id="314" r:id="rId34"/>
    <p:sldId id="305" r:id="rId35"/>
    <p:sldId id="306" r:id="rId36"/>
    <p:sldId id="315" r:id="rId37"/>
    <p:sldId id="316" r:id="rId38"/>
    <p:sldId id="317" r:id="rId39"/>
    <p:sldId id="319" r:id="rId40"/>
    <p:sldId id="320" r:id="rId41"/>
    <p:sldId id="321" r:id="rId42"/>
    <p:sldId id="322" r:id="rId43"/>
    <p:sldId id="323" r:id="rId44"/>
    <p:sldId id="324" r:id="rId45"/>
    <p:sldId id="325" r:id="rId46"/>
    <p:sldId id="279" r:id="rId47"/>
    <p:sldId id="326" r:id="rId48"/>
    <p:sldId id="331" r:id="rId49"/>
    <p:sldId id="328" r:id="rId50"/>
    <p:sldId id="329" r:id="rId51"/>
    <p:sldId id="332" r:id="rId52"/>
    <p:sldId id="333" r:id="rId53"/>
    <p:sldId id="334" r:id="rId54"/>
    <p:sldId id="330" r:id="rId55"/>
    <p:sldId id="280" r:id="rId56"/>
    <p:sldId id="336" r:id="rId5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28315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anchor="b"/>
          <a:lstStyle>
            <a:lvl1pPr algn="l">
              <a:defRPr baseline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2071678"/>
            <a:ext cx="7406640" cy="414340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tIns="0"/>
          <a:lstStyle>
            <a:lvl1pPr marL="27432" indent="0" algn="l">
              <a:buNone/>
              <a:defRPr sz="2600" kern="1000" baseline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dirty="0" smtClean="0"/>
              <a:t>Asıl alt başlık stilini düzenlemek için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bg2">
                <a:lumMod val="5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560BF-5374-4E54-970A-30178AA7F81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extLst/>
          </a:lstStyle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  <a:extLst/>
          </a:lstStyle>
          <a:p>
            <a:pPr lvl="0" eaLnBrk="1" latinLnBrk="0" hangingPunct="1"/>
            <a:r>
              <a:rPr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lang="tr-TR" dirty="0" smtClean="0"/>
              <a:t>İkinci düzey</a:t>
            </a:r>
          </a:p>
          <a:p>
            <a:pPr lvl="2" eaLnBrk="1" latinLnBrk="0" hangingPunct="1"/>
            <a:r>
              <a:rPr lang="tr-TR" dirty="0" smtClean="0"/>
              <a:t>Üçüncü düzey</a:t>
            </a:r>
          </a:p>
          <a:p>
            <a:pPr lvl="3" eaLnBrk="1" latinLnBrk="0" hangingPunct="1"/>
            <a:r>
              <a:rPr lang="tr-TR" dirty="0" smtClean="0"/>
              <a:t>Dördüncü düzey</a:t>
            </a:r>
          </a:p>
          <a:p>
            <a:pPr lvl="4" eaLnBrk="1" latinLnBrk="0" hangingPunct="1"/>
            <a:r>
              <a:rPr lang="tr-TR" dirty="0" smtClean="0"/>
              <a:t>Beşinci düzey</a:t>
            </a:r>
            <a:endParaRPr kumimoji="0" lang="en-US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anchor="ctr">
            <a:normAutofit/>
          </a:bodyPr>
          <a:lstStyle>
            <a:extLst/>
          </a:lstStyle>
          <a:p>
            <a:r>
              <a:rPr kumimoji="0" lang="tr-TR" dirty="0" smtClean="0"/>
              <a:t>Asıl başlık stili için tıklatın</a:t>
            </a:r>
            <a:endParaRPr kumimoji="0" lang="en-US" dirty="0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700808"/>
            <a:ext cx="7498080" cy="454759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dirty="0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dirty="0" smtClean="0"/>
              <a:t>İkinci düzey</a:t>
            </a:r>
          </a:p>
          <a:p>
            <a:pPr lvl="2" eaLnBrk="1" latinLnBrk="0" hangingPunct="1"/>
            <a:r>
              <a:rPr kumimoji="0" lang="tr-TR" dirty="0" smtClean="0"/>
              <a:t>Üçüncü düzey</a:t>
            </a:r>
          </a:p>
          <a:p>
            <a:pPr lvl="3" eaLnBrk="1" latinLnBrk="0" hangingPunct="1"/>
            <a:r>
              <a:rPr kumimoji="0" lang="tr-TR" dirty="0" smtClean="0"/>
              <a:t>Dördüncü düzey</a:t>
            </a:r>
          </a:p>
          <a:p>
            <a:pPr lvl="4" eaLnBrk="1" latinLnBrk="0" hangingPunct="1"/>
            <a:r>
              <a:rPr kumimoji="0" lang="tr-TR" dirty="0" smtClean="0"/>
              <a:t>Beşinci düzey</a:t>
            </a:r>
            <a:endParaRPr kumimoji="0" lang="en-US" dirty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01.12.2015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 baseline="0">
          <a:solidFill>
            <a:schemeClr val="tx1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n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4"/>
        </a:buClr>
        <a:buSzPct val="80000"/>
        <a:buFont typeface="Wingdings" pitchFamily="2" charset="2"/>
        <a:buChar char="Ø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4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403648" y="1772816"/>
            <a:ext cx="7406640" cy="1584176"/>
          </a:xfrm>
        </p:spPr>
        <p:txBody>
          <a:bodyPr/>
          <a:lstStyle/>
          <a:p>
            <a:pPr algn="ctr"/>
            <a:r>
              <a:rPr lang="tr-TR" dirty="0" smtClean="0"/>
              <a:t>Çocuklarda İdrar Yolu Enfeksiyonu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32560" y="5157192"/>
            <a:ext cx="7406640" cy="1057890"/>
          </a:xfrm>
        </p:spPr>
        <p:txBody>
          <a:bodyPr>
            <a:normAutofit/>
          </a:bodyPr>
          <a:lstStyle/>
          <a:p>
            <a:pPr algn="ctr"/>
            <a:r>
              <a:rPr lang="tr-TR" dirty="0" err="1" smtClean="0"/>
              <a:t>Dr.Rahman</a:t>
            </a:r>
            <a:r>
              <a:rPr lang="tr-TR" dirty="0" smtClean="0"/>
              <a:t> KURİ</a:t>
            </a:r>
          </a:p>
          <a:p>
            <a:pPr algn="ctr"/>
            <a:r>
              <a:rPr lang="tr-TR" dirty="0" smtClean="0"/>
              <a:t>01/12/2015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Etyoloji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smtClean="0"/>
              <a:t>Mikroorganizmaların </a:t>
            </a:r>
            <a:r>
              <a:rPr lang="tr-TR" dirty="0" err="1" smtClean="0"/>
              <a:t>üriner</a:t>
            </a:r>
            <a:r>
              <a:rPr lang="tr-TR" dirty="0" smtClean="0"/>
              <a:t> sisteme ulaşma yolları;</a:t>
            </a:r>
          </a:p>
          <a:p>
            <a:r>
              <a:rPr lang="tr-TR" dirty="0" err="1" smtClean="0"/>
              <a:t>Hematojen</a:t>
            </a:r>
            <a:r>
              <a:rPr lang="tr-TR" dirty="0" smtClean="0"/>
              <a:t> (</a:t>
            </a:r>
            <a:r>
              <a:rPr lang="tr-TR" dirty="0" err="1" smtClean="0"/>
              <a:t>yenidoğan</a:t>
            </a:r>
            <a:r>
              <a:rPr lang="tr-TR" dirty="0" smtClean="0"/>
              <a:t>),</a:t>
            </a:r>
          </a:p>
          <a:p>
            <a:r>
              <a:rPr lang="tr-TR" dirty="0" err="1" smtClean="0"/>
              <a:t>Asendan</a:t>
            </a:r>
            <a:r>
              <a:rPr lang="tr-TR" dirty="0" smtClean="0"/>
              <a:t>,</a:t>
            </a:r>
          </a:p>
          <a:p>
            <a:r>
              <a:rPr lang="tr-TR" dirty="0" smtClean="0"/>
              <a:t>Lenfatik yollarla olur.</a:t>
            </a:r>
          </a:p>
          <a:p>
            <a:r>
              <a:rPr lang="tr-TR" dirty="0" smtClean="0"/>
              <a:t>İdrar yolu enfeksiyonları </a:t>
            </a:r>
            <a:r>
              <a:rPr lang="tr-TR" b="1" dirty="0" smtClean="0"/>
              <a:t>temel</a:t>
            </a:r>
            <a:r>
              <a:rPr lang="tr-TR" dirty="0" smtClean="0"/>
              <a:t> olarak </a:t>
            </a:r>
            <a:r>
              <a:rPr lang="tr-TR" dirty="0" err="1" smtClean="0"/>
              <a:t>periüretral</a:t>
            </a:r>
            <a:r>
              <a:rPr lang="tr-TR" dirty="0" smtClean="0"/>
              <a:t> bölgeyi </a:t>
            </a:r>
            <a:r>
              <a:rPr lang="tr-TR" dirty="0" err="1" smtClean="0"/>
              <a:t>kolonize</a:t>
            </a:r>
            <a:r>
              <a:rPr lang="tr-TR" dirty="0" smtClean="0"/>
              <a:t> eden barsak bakterilerinin </a:t>
            </a:r>
            <a:r>
              <a:rPr lang="tr-TR" b="1" dirty="0" err="1" smtClean="0"/>
              <a:t>asendan</a:t>
            </a:r>
            <a:r>
              <a:rPr lang="tr-TR" dirty="0" smtClean="0"/>
              <a:t> yol ile </a:t>
            </a:r>
            <a:r>
              <a:rPr lang="tr-TR" dirty="0" err="1" smtClean="0"/>
              <a:t>üriner</a:t>
            </a:r>
            <a:r>
              <a:rPr lang="tr-TR" dirty="0" smtClean="0"/>
              <a:t> sisteme ulaşmaları ile olur. </a:t>
            </a:r>
          </a:p>
          <a:p>
            <a:r>
              <a:rPr lang="tr-TR" dirty="0" smtClean="0"/>
              <a:t>Erkek çocuklarda </a:t>
            </a:r>
            <a:r>
              <a:rPr lang="tr-TR" dirty="0" err="1" smtClean="0"/>
              <a:t>prepisyum</a:t>
            </a:r>
            <a:r>
              <a:rPr lang="tr-TR" dirty="0" smtClean="0"/>
              <a:t> rezervuar olabilir.</a:t>
            </a:r>
          </a:p>
          <a:p>
            <a:r>
              <a:rPr lang="tr-TR" dirty="0" smtClean="0"/>
              <a:t>Bununla birlikte İYE; </a:t>
            </a:r>
          </a:p>
          <a:p>
            <a:pPr lvl="1"/>
            <a:r>
              <a:rPr lang="tr-TR" dirty="0" err="1" smtClean="0"/>
              <a:t>üriner</a:t>
            </a:r>
            <a:r>
              <a:rPr lang="tr-TR" dirty="0" smtClean="0"/>
              <a:t> sistem obstrüksiyonu, </a:t>
            </a:r>
          </a:p>
          <a:p>
            <a:pPr lvl="1"/>
            <a:r>
              <a:rPr lang="tr-TR" dirty="0" smtClean="0"/>
              <a:t>böbrek taş hastalığı, </a:t>
            </a:r>
          </a:p>
          <a:p>
            <a:pPr lvl="1"/>
            <a:r>
              <a:rPr lang="tr-TR" dirty="0" err="1" smtClean="0"/>
              <a:t>vezikoüreteral</a:t>
            </a:r>
            <a:r>
              <a:rPr lang="tr-TR" dirty="0" smtClean="0"/>
              <a:t> </a:t>
            </a:r>
            <a:r>
              <a:rPr lang="tr-TR" dirty="0" err="1" smtClean="0"/>
              <a:t>reflü</a:t>
            </a:r>
            <a:r>
              <a:rPr lang="tr-TR" dirty="0" smtClean="0"/>
              <a:t> (VUR), </a:t>
            </a:r>
          </a:p>
          <a:p>
            <a:pPr lvl="1"/>
            <a:r>
              <a:rPr lang="tr-TR" dirty="0" smtClean="0"/>
              <a:t>mesane </a:t>
            </a:r>
            <a:r>
              <a:rPr lang="tr-TR" dirty="0" err="1" smtClean="0"/>
              <a:t>dissinerjisi</a:t>
            </a:r>
            <a:r>
              <a:rPr lang="tr-TR" dirty="0" smtClean="0"/>
              <a:t> veya </a:t>
            </a:r>
          </a:p>
          <a:p>
            <a:pPr lvl="1"/>
            <a:r>
              <a:rPr lang="tr-TR" dirty="0" smtClean="0"/>
              <a:t>herhangi bir nedene bağlı olarak mesanenin yetersiz boşalması gibi nedenlerle oluşabilir.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Etyoloji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Akut </a:t>
            </a:r>
            <a:r>
              <a:rPr lang="tr-TR" dirty="0" err="1" smtClean="0"/>
              <a:t>İYE’de</a:t>
            </a:r>
            <a:r>
              <a:rPr lang="tr-TR" dirty="0" smtClean="0"/>
              <a:t> E. </a:t>
            </a:r>
            <a:r>
              <a:rPr lang="tr-TR" dirty="0" err="1" smtClean="0"/>
              <a:t>Coli</a:t>
            </a:r>
            <a:r>
              <a:rPr lang="tr-TR" dirty="0" smtClean="0"/>
              <a:t> ilk sırayı almaktadır,</a:t>
            </a:r>
          </a:p>
          <a:p>
            <a:pPr lvl="2"/>
            <a:r>
              <a:rPr lang="tr-TR" dirty="0" smtClean="0"/>
              <a:t>İlk </a:t>
            </a:r>
            <a:r>
              <a:rPr lang="tr-TR" dirty="0" err="1" smtClean="0"/>
              <a:t>İYE’lerin</a:t>
            </a:r>
            <a:r>
              <a:rPr lang="tr-TR" dirty="0" smtClean="0"/>
              <a:t> %90’ından, tekrarlayan </a:t>
            </a:r>
            <a:r>
              <a:rPr lang="tr-TR" dirty="0" err="1" smtClean="0"/>
              <a:t>İYE’lerin</a:t>
            </a:r>
            <a:r>
              <a:rPr lang="tr-TR" dirty="0" smtClean="0"/>
              <a:t> %75-90’ından E. </a:t>
            </a:r>
            <a:r>
              <a:rPr lang="tr-TR" dirty="0" err="1" smtClean="0"/>
              <a:t>Coli</a:t>
            </a:r>
            <a:r>
              <a:rPr lang="tr-TR" dirty="0" smtClean="0"/>
              <a:t> sorumludur.</a:t>
            </a:r>
          </a:p>
          <a:p>
            <a:r>
              <a:rPr lang="tr-TR" dirty="0" smtClean="0"/>
              <a:t>Kızlarda; E.</a:t>
            </a:r>
            <a:r>
              <a:rPr lang="tr-TR" dirty="0" err="1" smtClean="0"/>
              <a:t>coliden</a:t>
            </a:r>
            <a:r>
              <a:rPr lang="tr-TR" dirty="0" smtClean="0"/>
              <a:t> sonra </a:t>
            </a:r>
            <a:r>
              <a:rPr lang="tr-TR" dirty="0" err="1" smtClean="0"/>
              <a:t>Klebsiella</a:t>
            </a:r>
            <a:r>
              <a:rPr lang="tr-TR" dirty="0" smtClean="0"/>
              <a:t> ve </a:t>
            </a:r>
            <a:r>
              <a:rPr lang="tr-TR" dirty="0" err="1" smtClean="0"/>
              <a:t>Proteus</a:t>
            </a:r>
            <a:r>
              <a:rPr lang="tr-TR" dirty="0" smtClean="0"/>
              <a:t>,</a:t>
            </a:r>
          </a:p>
          <a:p>
            <a:r>
              <a:rPr lang="tr-TR" dirty="0" smtClean="0"/>
              <a:t>Erkeklerde (1 yaş üstü); </a:t>
            </a:r>
            <a:r>
              <a:rPr lang="tr-TR" dirty="0" err="1" smtClean="0"/>
              <a:t>Proteus</a:t>
            </a:r>
            <a:r>
              <a:rPr lang="tr-TR" dirty="0" smtClean="0"/>
              <a:t>, E.</a:t>
            </a:r>
            <a:r>
              <a:rPr lang="tr-TR" dirty="0" err="1" smtClean="0"/>
              <a:t>coli</a:t>
            </a:r>
            <a:r>
              <a:rPr lang="tr-TR" dirty="0" smtClean="0"/>
              <a:t> kadar sık,</a:t>
            </a:r>
          </a:p>
          <a:p>
            <a:r>
              <a:rPr lang="tr-TR" dirty="0" err="1" smtClean="0"/>
              <a:t>Stafilokokus</a:t>
            </a:r>
            <a:r>
              <a:rPr lang="tr-TR" dirty="0" smtClean="0"/>
              <a:t> </a:t>
            </a:r>
            <a:r>
              <a:rPr lang="tr-TR" dirty="0" err="1" smtClean="0"/>
              <a:t>saprofitikus</a:t>
            </a:r>
            <a:r>
              <a:rPr lang="tr-TR" dirty="0" smtClean="0"/>
              <a:t> her iki cinste (özellikle </a:t>
            </a:r>
            <a:r>
              <a:rPr lang="tr-TR" dirty="0" err="1" smtClean="0"/>
              <a:t>adölesanda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Adenovirüs</a:t>
            </a:r>
            <a:r>
              <a:rPr lang="tr-TR" dirty="0" smtClean="0"/>
              <a:t> </a:t>
            </a:r>
            <a:r>
              <a:rPr lang="tr-TR" dirty="0" err="1" smtClean="0"/>
              <a:t>hemorajik</a:t>
            </a:r>
            <a:r>
              <a:rPr lang="tr-TR" dirty="0" smtClean="0"/>
              <a:t> sistit etkenidir.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Etyoloji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752528"/>
          </a:xfrm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İYE risk faktörleri;</a:t>
            </a:r>
          </a:p>
          <a:p>
            <a:pPr lvl="1"/>
            <a:r>
              <a:rPr lang="tr-TR" dirty="0" smtClean="0"/>
              <a:t>Kız çocuk</a:t>
            </a:r>
          </a:p>
          <a:p>
            <a:pPr lvl="1"/>
            <a:r>
              <a:rPr lang="tr-TR" dirty="0" smtClean="0"/>
              <a:t>Sıkı elbise/iç giysi</a:t>
            </a:r>
          </a:p>
          <a:p>
            <a:pPr lvl="1"/>
            <a:r>
              <a:rPr lang="tr-TR" dirty="0" smtClean="0"/>
              <a:t>Kıl kurdu</a:t>
            </a:r>
          </a:p>
          <a:p>
            <a:pPr lvl="1"/>
            <a:r>
              <a:rPr lang="tr-TR" dirty="0" smtClean="0"/>
              <a:t>Anne sütü almayan bebek</a:t>
            </a:r>
          </a:p>
          <a:p>
            <a:pPr lvl="1"/>
            <a:r>
              <a:rPr lang="tr-TR" dirty="0" smtClean="0"/>
              <a:t>Dolu küvette/uzun/köpük banyosu</a:t>
            </a:r>
          </a:p>
          <a:p>
            <a:pPr lvl="1"/>
            <a:r>
              <a:rPr lang="tr-TR" dirty="0" smtClean="0"/>
              <a:t>Dışkı </a:t>
            </a:r>
            <a:r>
              <a:rPr lang="tr-TR" dirty="0" err="1" smtClean="0"/>
              <a:t>inkontinansı</a:t>
            </a:r>
            <a:r>
              <a:rPr lang="tr-TR" dirty="0" smtClean="0"/>
              <a:t> ve bulaş</a:t>
            </a:r>
          </a:p>
          <a:p>
            <a:pPr lvl="1"/>
            <a:r>
              <a:rPr lang="tr-TR" dirty="0" err="1" smtClean="0">
                <a:latin typeface="Arial" charset="0"/>
              </a:rPr>
              <a:t>Konstipasyon</a:t>
            </a:r>
            <a:endParaRPr lang="tr-TR" dirty="0" smtClean="0">
              <a:latin typeface="Arial" charset="0"/>
            </a:endParaRPr>
          </a:p>
          <a:p>
            <a:pPr lvl="1"/>
            <a:r>
              <a:rPr lang="tr-TR" dirty="0" err="1" smtClean="0"/>
              <a:t>Labial</a:t>
            </a:r>
            <a:r>
              <a:rPr lang="tr-TR" dirty="0" smtClean="0"/>
              <a:t> adezyon</a:t>
            </a:r>
          </a:p>
          <a:p>
            <a:pPr lvl="1"/>
            <a:r>
              <a:rPr lang="tr-TR" dirty="0" err="1" smtClean="0"/>
              <a:t>Fimozis</a:t>
            </a:r>
            <a:r>
              <a:rPr lang="tr-TR" dirty="0" smtClean="0"/>
              <a:t>/</a:t>
            </a:r>
            <a:r>
              <a:rPr lang="tr-TR" dirty="0" err="1" smtClean="0"/>
              <a:t>Prepisyum</a:t>
            </a:r>
            <a:endParaRPr lang="tr-TR" dirty="0" smtClean="0"/>
          </a:p>
          <a:p>
            <a:pPr lvl="1"/>
            <a:r>
              <a:rPr lang="tr-TR" dirty="0" err="1" smtClean="0"/>
              <a:t>Nörojenik</a:t>
            </a:r>
            <a:r>
              <a:rPr lang="tr-TR" dirty="0" smtClean="0"/>
              <a:t> mesane/İşeme </a:t>
            </a:r>
            <a:r>
              <a:rPr lang="tr-TR" dirty="0" err="1" smtClean="0"/>
              <a:t>disfonksiyonu</a:t>
            </a:r>
            <a:r>
              <a:rPr lang="tr-TR" dirty="0" smtClean="0"/>
              <a:t>/İdrar tutma</a:t>
            </a:r>
          </a:p>
          <a:p>
            <a:pPr lvl="1"/>
            <a:r>
              <a:rPr lang="tr-TR" dirty="0" smtClean="0"/>
              <a:t>Arkadan öne temizleme</a:t>
            </a:r>
          </a:p>
          <a:p>
            <a:pPr lvl="1"/>
            <a:r>
              <a:rPr lang="tr-TR" dirty="0" smtClean="0"/>
              <a:t>Cinsel aktivite-taciz</a:t>
            </a:r>
          </a:p>
          <a:p>
            <a:pPr lvl="1"/>
            <a:r>
              <a:rPr lang="tr-TR" dirty="0" smtClean="0"/>
              <a:t>Antibiyotik kullanımı ile </a:t>
            </a:r>
            <a:r>
              <a:rPr lang="tr-TR" dirty="0" err="1" smtClean="0"/>
              <a:t>vagina</a:t>
            </a:r>
            <a:r>
              <a:rPr lang="tr-TR" dirty="0" smtClean="0"/>
              <a:t> veya kolon florasının eradikasyonu</a:t>
            </a:r>
          </a:p>
          <a:p>
            <a:pPr lvl="1"/>
            <a:r>
              <a:rPr lang="tr-TR" dirty="0" err="1" smtClean="0"/>
              <a:t>Üriner</a:t>
            </a:r>
            <a:r>
              <a:rPr lang="tr-TR" dirty="0" smtClean="0"/>
              <a:t> taş</a:t>
            </a:r>
          </a:p>
          <a:p>
            <a:pPr lvl="1"/>
            <a:r>
              <a:rPr lang="tr-TR" dirty="0" err="1" smtClean="0"/>
              <a:t>Reflü</a:t>
            </a:r>
            <a:endParaRPr lang="tr-TR" dirty="0" smtClean="0"/>
          </a:p>
          <a:p>
            <a:pPr lvl="1"/>
            <a:r>
              <a:rPr lang="tr-TR" dirty="0" smtClean="0"/>
              <a:t>Obstrüksiyon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 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Klinik;</a:t>
            </a:r>
          </a:p>
          <a:p>
            <a:pPr lvl="1"/>
            <a:r>
              <a:rPr lang="tr-TR" dirty="0" err="1" smtClean="0"/>
              <a:t>Yenidoğan</a:t>
            </a:r>
            <a:r>
              <a:rPr lang="tr-TR" dirty="0" smtClean="0"/>
              <a:t> ve </a:t>
            </a:r>
            <a:r>
              <a:rPr lang="tr-TR" dirty="0" err="1" smtClean="0"/>
              <a:t>infant</a:t>
            </a:r>
            <a:r>
              <a:rPr lang="tr-TR" dirty="0" smtClean="0"/>
              <a:t>; </a:t>
            </a:r>
          </a:p>
          <a:p>
            <a:pPr lvl="2"/>
            <a:r>
              <a:rPr lang="tr-TR" dirty="0" err="1" smtClean="0"/>
              <a:t>Hipotermi</a:t>
            </a:r>
            <a:r>
              <a:rPr lang="tr-TR" dirty="0" smtClean="0"/>
              <a:t>, </a:t>
            </a:r>
            <a:r>
              <a:rPr lang="tr-TR" dirty="0" err="1" smtClean="0"/>
              <a:t>hipertermi</a:t>
            </a:r>
            <a:r>
              <a:rPr lang="tr-TR" dirty="0" smtClean="0"/>
              <a:t>, kilo alamama, kusma, ishal, </a:t>
            </a:r>
            <a:r>
              <a:rPr lang="tr-TR" dirty="0" err="1" smtClean="0"/>
              <a:t>irritabilite</a:t>
            </a:r>
            <a:r>
              <a:rPr lang="tr-TR" dirty="0" smtClean="0"/>
              <a:t>, letarji, sarılık, kötü kokulu idrar, </a:t>
            </a:r>
            <a:r>
              <a:rPr lang="tr-TR" dirty="0" err="1" smtClean="0"/>
              <a:t>sepsis</a:t>
            </a:r>
            <a:endParaRPr lang="tr-TR" dirty="0" smtClean="0"/>
          </a:p>
          <a:p>
            <a:pPr lvl="1"/>
            <a:r>
              <a:rPr lang="tr-TR" dirty="0" smtClean="0"/>
              <a:t>Okul öncesi; </a:t>
            </a:r>
          </a:p>
          <a:p>
            <a:pPr lvl="2"/>
            <a:r>
              <a:rPr lang="tr-TR" dirty="0" smtClean="0"/>
              <a:t>Karın ağrısı, kusma, ishal, </a:t>
            </a:r>
            <a:r>
              <a:rPr lang="tr-TR" dirty="0" err="1" smtClean="0"/>
              <a:t>konstipasyon</a:t>
            </a:r>
            <a:r>
              <a:rPr lang="tr-TR" dirty="0" smtClean="0"/>
              <a:t>, anormal işeme </a:t>
            </a:r>
            <a:r>
              <a:rPr lang="tr-TR" dirty="0" err="1" smtClean="0"/>
              <a:t>paterni</a:t>
            </a:r>
            <a:r>
              <a:rPr lang="tr-TR" dirty="0" smtClean="0"/>
              <a:t>, kötü kokulu idrar, ateş, büyüme geriliği</a:t>
            </a:r>
          </a:p>
          <a:p>
            <a:pPr lvl="1"/>
            <a:r>
              <a:rPr lang="tr-TR" dirty="0" smtClean="0"/>
              <a:t>Okul dönemi; </a:t>
            </a:r>
          </a:p>
          <a:p>
            <a:pPr lvl="2"/>
            <a:r>
              <a:rPr lang="tr-TR" dirty="0" err="1" smtClean="0"/>
              <a:t>Disüri</a:t>
            </a:r>
            <a:r>
              <a:rPr lang="tr-TR" dirty="0" smtClean="0"/>
              <a:t>, </a:t>
            </a:r>
            <a:r>
              <a:rPr lang="tr-TR" dirty="0" err="1" smtClean="0"/>
              <a:t>pollakiüri</a:t>
            </a:r>
            <a:r>
              <a:rPr lang="tr-TR" dirty="0" smtClean="0"/>
              <a:t>, karın ağrısı, </a:t>
            </a:r>
            <a:r>
              <a:rPr lang="tr-TR" dirty="0" err="1" smtClean="0"/>
              <a:t>konstipasyon</a:t>
            </a:r>
            <a:r>
              <a:rPr lang="tr-TR" dirty="0" smtClean="0"/>
              <a:t>, ateş</a:t>
            </a:r>
          </a:p>
          <a:p>
            <a:pPr lvl="1"/>
            <a:r>
              <a:rPr lang="tr-TR" dirty="0" err="1" smtClean="0"/>
              <a:t>Adolesan</a:t>
            </a:r>
            <a:r>
              <a:rPr lang="tr-TR" dirty="0" smtClean="0"/>
              <a:t>; </a:t>
            </a:r>
          </a:p>
          <a:p>
            <a:pPr lvl="2"/>
            <a:r>
              <a:rPr lang="tr-TR" dirty="0" err="1" smtClean="0"/>
              <a:t>Disüri</a:t>
            </a:r>
            <a:r>
              <a:rPr lang="tr-TR" dirty="0" smtClean="0"/>
              <a:t> , ateş, </a:t>
            </a:r>
            <a:r>
              <a:rPr lang="tr-TR" dirty="0" err="1" smtClean="0"/>
              <a:t>pollaküri</a:t>
            </a:r>
            <a:r>
              <a:rPr lang="tr-TR" dirty="0" smtClean="0"/>
              <a:t>, </a:t>
            </a:r>
            <a:r>
              <a:rPr lang="tr-TR" dirty="0" err="1" smtClean="0"/>
              <a:t>suprapubik</a:t>
            </a:r>
            <a:r>
              <a:rPr lang="tr-TR" dirty="0" smtClean="0"/>
              <a:t> hassasiyet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2 yaşından küçük ateşli kız ve erkek çocuklar için farklı risk faktörleri tanımlanmıştır;</a:t>
            </a:r>
          </a:p>
          <a:p>
            <a:pPr lvl="1"/>
            <a:r>
              <a:rPr lang="tr-TR" dirty="0" smtClean="0"/>
              <a:t>Kızlardaki risk faktörleri;</a:t>
            </a:r>
          </a:p>
          <a:p>
            <a:pPr lvl="2"/>
            <a:r>
              <a:rPr lang="tr-TR" dirty="0" smtClean="0"/>
              <a:t>beyaz ırk, </a:t>
            </a:r>
          </a:p>
          <a:p>
            <a:pPr lvl="2"/>
            <a:r>
              <a:rPr lang="tr-TR" dirty="0" smtClean="0"/>
              <a:t>&lt;12 aylık,</a:t>
            </a:r>
          </a:p>
          <a:p>
            <a:pPr lvl="2"/>
            <a:r>
              <a:rPr lang="tr-TR" dirty="0" smtClean="0"/>
              <a:t>≥39 C ateş,</a:t>
            </a:r>
          </a:p>
          <a:p>
            <a:pPr lvl="2"/>
            <a:r>
              <a:rPr lang="tr-TR" dirty="0" smtClean="0"/>
              <a:t>≥2 gün süren ateş,</a:t>
            </a:r>
          </a:p>
          <a:p>
            <a:pPr lvl="2"/>
            <a:r>
              <a:rPr lang="tr-TR" dirty="0" smtClean="0"/>
              <a:t>başka bir enfeksiyon odağı yokluğu</a:t>
            </a:r>
          </a:p>
          <a:p>
            <a:pPr lvl="3"/>
            <a:r>
              <a:rPr lang="tr-TR" dirty="0" smtClean="0"/>
              <a:t>&gt;2 faktör varlığında İYE riski &gt;%2’dir.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Erkeklerdeki risk faktörleri; </a:t>
            </a:r>
          </a:p>
          <a:p>
            <a:pPr lvl="1"/>
            <a:r>
              <a:rPr lang="tr-TR" dirty="0" smtClean="0"/>
              <a:t>siyah olmayan ırk, </a:t>
            </a:r>
          </a:p>
          <a:p>
            <a:pPr lvl="1"/>
            <a:r>
              <a:rPr lang="tr-TR" dirty="0" smtClean="0"/>
              <a:t>≥39 C ateş, </a:t>
            </a:r>
          </a:p>
          <a:p>
            <a:pPr lvl="1"/>
            <a:r>
              <a:rPr lang="tr-TR" dirty="0" smtClean="0"/>
              <a:t>≥24 saat süren ateş, </a:t>
            </a:r>
          </a:p>
          <a:p>
            <a:pPr lvl="1"/>
            <a:r>
              <a:rPr lang="tr-TR" dirty="0" smtClean="0"/>
              <a:t>başka bir enfeksiyon odağı yokluğu</a:t>
            </a:r>
          </a:p>
          <a:p>
            <a:pPr lvl="2"/>
            <a:r>
              <a:rPr lang="tr-TR" dirty="0" smtClean="0"/>
              <a:t>sünnetli erkek çocuklarda ikiden fazla faktör varlığında risk %2’nin üzerine çıkmaktadır,</a:t>
            </a:r>
          </a:p>
          <a:p>
            <a:pPr lvl="2"/>
            <a:r>
              <a:rPr lang="tr-TR" dirty="0" smtClean="0"/>
              <a:t>sünnetsiz erkek çocuklarda bu faktörlerin hiç biri olmasa da İYE sıklığı &gt;%2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752528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FM;</a:t>
            </a:r>
          </a:p>
          <a:p>
            <a:pPr marL="807720" lvl="1" indent="-533400"/>
            <a:r>
              <a:rPr lang="tr-TR" sz="2000" dirty="0" smtClean="0">
                <a:latin typeface="Arial" charset="0"/>
              </a:rPr>
              <a:t>Ateş</a:t>
            </a:r>
          </a:p>
          <a:p>
            <a:pPr marL="807720" lvl="1" indent="-533400"/>
            <a:r>
              <a:rPr lang="tr-TR" sz="2000" dirty="0" smtClean="0">
                <a:latin typeface="Arial" charset="0"/>
              </a:rPr>
              <a:t>Büyüme  geriliği</a:t>
            </a:r>
          </a:p>
          <a:p>
            <a:pPr marL="807720" lvl="1" indent="-533400"/>
            <a:r>
              <a:rPr lang="tr-TR" sz="2000" dirty="0" smtClean="0">
                <a:latin typeface="Arial" charset="0"/>
              </a:rPr>
              <a:t>Hipertansiyon</a:t>
            </a:r>
          </a:p>
          <a:p>
            <a:pPr marL="807720" lvl="1" indent="-533400"/>
            <a:r>
              <a:rPr lang="tr-TR" sz="2000" dirty="0" smtClean="0">
                <a:latin typeface="Arial" charset="0"/>
              </a:rPr>
              <a:t>Batında kitle ve/veya hassasiyet</a:t>
            </a:r>
          </a:p>
          <a:p>
            <a:pPr marL="807720" lvl="1" indent="-533400"/>
            <a:r>
              <a:rPr lang="tr-TR" sz="2000" dirty="0" err="1" smtClean="0"/>
              <a:t>Kostavertebral</a:t>
            </a:r>
            <a:r>
              <a:rPr lang="tr-TR" sz="2000" dirty="0" smtClean="0"/>
              <a:t> açı hassasiyeti</a:t>
            </a:r>
            <a:endParaRPr lang="tr-TR" sz="2000" dirty="0" smtClean="0">
              <a:latin typeface="Arial" charset="0"/>
            </a:endParaRPr>
          </a:p>
          <a:p>
            <a:pPr marL="807720" lvl="1" indent="-533400"/>
            <a:r>
              <a:rPr lang="tr-TR" sz="2000" dirty="0" smtClean="0">
                <a:latin typeface="Arial" charset="0"/>
              </a:rPr>
              <a:t>Dış </a:t>
            </a:r>
            <a:r>
              <a:rPr lang="tr-TR" sz="2000" dirty="0" err="1" smtClean="0">
                <a:latin typeface="Arial" charset="0"/>
              </a:rPr>
              <a:t>genital</a:t>
            </a:r>
            <a:r>
              <a:rPr lang="tr-TR" sz="2000" dirty="0" smtClean="0">
                <a:latin typeface="Arial" charset="0"/>
              </a:rPr>
              <a:t> organların muayenesi</a:t>
            </a:r>
          </a:p>
          <a:p>
            <a:pPr marL="1161288" lvl="2" indent="-457200"/>
            <a:r>
              <a:rPr lang="tr-TR" sz="1600" dirty="0" smtClean="0">
                <a:latin typeface="Arial" charset="0"/>
              </a:rPr>
              <a:t>  </a:t>
            </a:r>
            <a:r>
              <a:rPr lang="tr-TR" sz="1600" dirty="0" err="1" smtClean="0">
                <a:latin typeface="Arial" charset="0"/>
              </a:rPr>
              <a:t>Vajinit</a:t>
            </a:r>
            <a:endParaRPr lang="tr-TR" sz="1600" dirty="0" smtClean="0">
              <a:latin typeface="Arial" charset="0"/>
            </a:endParaRPr>
          </a:p>
          <a:p>
            <a:pPr marL="1161288" lvl="2" indent="-457200"/>
            <a:r>
              <a:rPr lang="tr-TR" sz="1600" dirty="0" smtClean="0">
                <a:latin typeface="Arial" charset="0"/>
              </a:rPr>
              <a:t>  </a:t>
            </a:r>
            <a:r>
              <a:rPr lang="tr-TR" sz="1600" dirty="0" err="1" smtClean="0">
                <a:latin typeface="Arial" charset="0"/>
              </a:rPr>
              <a:t>Labial</a:t>
            </a:r>
            <a:r>
              <a:rPr lang="tr-TR" sz="1600" dirty="0" smtClean="0">
                <a:latin typeface="Arial" charset="0"/>
              </a:rPr>
              <a:t> </a:t>
            </a:r>
            <a:r>
              <a:rPr lang="tr-TR" sz="1600" dirty="0" err="1" smtClean="0">
                <a:latin typeface="Arial" charset="0"/>
              </a:rPr>
              <a:t>adhezyon</a:t>
            </a:r>
            <a:endParaRPr lang="tr-TR" sz="1600" dirty="0" smtClean="0">
              <a:latin typeface="Arial" charset="0"/>
            </a:endParaRPr>
          </a:p>
          <a:p>
            <a:pPr marL="1161288" lvl="2" indent="-457200"/>
            <a:r>
              <a:rPr lang="tr-TR" sz="1600" dirty="0" smtClean="0">
                <a:latin typeface="Arial" charset="0"/>
              </a:rPr>
              <a:t>  Lokal </a:t>
            </a:r>
            <a:r>
              <a:rPr lang="tr-TR" sz="1600" dirty="0" err="1" smtClean="0">
                <a:latin typeface="Arial" charset="0"/>
              </a:rPr>
              <a:t>irritasyon</a:t>
            </a:r>
            <a:endParaRPr lang="tr-TR" sz="1600" dirty="0" smtClean="0">
              <a:latin typeface="Arial" charset="0"/>
            </a:endParaRPr>
          </a:p>
          <a:p>
            <a:pPr marL="1161288" lvl="2" indent="-457200"/>
            <a:r>
              <a:rPr lang="tr-TR" sz="1600" dirty="0" smtClean="0">
                <a:latin typeface="Arial" charset="0"/>
              </a:rPr>
              <a:t>  Cinsel taciz – ilişki</a:t>
            </a:r>
          </a:p>
          <a:p>
            <a:pPr marL="1161288" lvl="2" indent="-457200"/>
            <a:r>
              <a:rPr lang="tr-TR" sz="1600" dirty="0" smtClean="0">
                <a:latin typeface="Arial" charset="0"/>
              </a:rPr>
              <a:t>  Erkeklerde idrar akımının incelenmesi ve sünnet durumu</a:t>
            </a:r>
          </a:p>
          <a:p>
            <a:pPr marL="807720" lvl="1" indent="-533400"/>
            <a:r>
              <a:rPr lang="tr-TR" sz="2000" dirty="0" err="1" smtClean="0">
                <a:latin typeface="Arial" charset="0"/>
              </a:rPr>
              <a:t>Vertebral</a:t>
            </a:r>
            <a:r>
              <a:rPr lang="tr-TR" sz="2000" dirty="0" smtClean="0">
                <a:latin typeface="Arial" charset="0"/>
              </a:rPr>
              <a:t> kolonun değerlendirilmesi</a:t>
            </a:r>
          </a:p>
          <a:p>
            <a:pPr marL="807720" lvl="1" indent="-533400"/>
            <a:r>
              <a:rPr lang="tr-TR" sz="2000" dirty="0" err="1" smtClean="0">
                <a:latin typeface="Arial" charset="0"/>
              </a:rPr>
              <a:t>Rektal</a:t>
            </a:r>
            <a:r>
              <a:rPr lang="tr-TR" sz="2000" dirty="0" smtClean="0">
                <a:latin typeface="Arial" charset="0"/>
              </a:rPr>
              <a:t> muayene</a:t>
            </a:r>
          </a:p>
          <a:p>
            <a:pPr marL="1161288" lvl="2" indent="-457200"/>
            <a:r>
              <a:rPr lang="tr-TR" sz="1600" dirty="0" smtClean="0">
                <a:latin typeface="Arial" charset="0"/>
              </a:rPr>
              <a:t>Kitle</a:t>
            </a:r>
          </a:p>
          <a:p>
            <a:pPr marL="1161288" lvl="2" indent="-457200"/>
            <a:r>
              <a:rPr lang="tr-TR" sz="1600" dirty="0" err="1" smtClean="0">
                <a:latin typeface="Arial" charset="0"/>
              </a:rPr>
              <a:t>Sfinkter</a:t>
            </a:r>
            <a:r>
              <a:rPr lang="tr-TR" sz="1600" dirty="0" smtClean="0">
                <a:latin typeface="Arial" charset="0"/>
              </a:rPr>
              <a:t> </a:t>
            </a:r>
            <a:r>
              <a:rPr lang="tr-TR" sz="1600" dirty="0" err="1" smtClean="0">
                <a:latin typeface="Arial" charset="0"/>
              </a:rPr>
              <a:t>tonusunun</a:t>
            </a:r>
            <a:r>
              <a:rPr lang="tr-TR" sz="1600" dirty="0" smtClean="0">
                <a:latin typeface="Arial" charset="0"/>
              </a:rPr>
              <a:t> değerlendirilmesi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latin typeface="Arial" charset="0"/>
              </a:rPr>
              <a:t>Komplike İYE;</a:t>
            </a:r>
          </a:p>
          <a:p>
            <a:pPr lvl="1">
              <a:lnSpc>
                <a:spcPct val="90000"/>
              </a:lnSpc>
            </a:pPr>
            <a:r>
              <a:rPr lang="tr-TR" sz="2400" dirty="0" smtClean="0">
                <a:latin typeface="Arial" charset="0"/>
              </a:rPr>
              <a:t>Yüksek ateş ve </a:t>
            </a:r>
            <a:r>
              <a:rPr lang="tr-TR" sz="2400" dirty="0" err="1" smtClean="0">
                <a:latin typeface="Arial" charset="0"/>
              </a:rPr>
              <a:t>toksik</a:t>
            </a:r>
            <a:r>
              <a:rPr lang="tr-TR" sz="2400" dirty="0" smtClean="0">
                <a:latin typeface="Arial" charset="0"/>
              </a:rPr>
              <a:t> görünüm</a:t>
            </a:r>
          </a:p>
          <a:p>
            <a:pPr lvl="1">
              <a:lnSpc>
                <a:spcPct val="90000"/>
              </a:lnSpc>
            </a:pPr>
            <a:r>
              <a:rPr lang="tr-TR" sz="2400" dirty="0" smtClean="0">
                <a:latin typeface="Arial" charset="0"/>
              </a:rPr>
              <a:t>Aşırı kusma</a:t>
            </a:r>
          </a:p>
          <a:p>
            <a:pPr lvl="1">
              <a:lnSpc>
                <a:spcPct val="90000"/>
              </a:lnSpc>
            </a:pPr>
            <a:r>
              <a:rPr lang="tr-TR" sz="2400" dirty="0" smtClean="0">
                <a:latin typeface="Arial" charset="0"/>
              </a:rPr>
              <a:t>Orta –Ağır </a:t>
            </a:r>
            <a:r>
              <a:rPr lang="tr-TR" sz="2400" dirty="0" err="1" smtClean="0">
                <a:latin typeface="Arial" charset="0"/>
              </a:rPr>
              <a:t>Dehidratasyon</a:t>
            </a:r>
            <a:endParaRPr lang="tr-TR" sz="24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tr-TR" sz="2400" dirty="0" smtClean="0">
                <a:latin typeface="Arial" charset="0"/>
              </a:rPr>
              <a:t>Tedaviye uyum güçlüğü</a:t>
            </a:r>
          </a:p>
          <a:p>
            <a:pPr lvl="1">
              <a:lnSpc>
                <a:spcPct val="90000"/>
              </a:lnSpc>
              <a:buNone/>
            </a:pPr>
            <a:endParaRPr lang="tr-TR" sz="24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tr-TR" dirty="0" smtClean="0">
                <a:latin typeface="Arial" charset="0"/>
              </a:rPr>
              <a:t>Komplike olmayan İYE;</a:t>
            </a:r>
          </a:p>
          <a:p>
            <a:pPr lvl="1">
              <a:lnSpc>
                <a:spcPct val="90000"/>
              </a:lnSpc>
            </a:pPr>
            <a:r>
              <a:rPr lang="tr-TR" sz="2400" dirty="0" smtClean="0">
                <a:latin typeface="Arial" charset="0"/>
              </a:rPr>
              <a:t>Ateşli ancak iyi görünüyor</a:t>
            </a:r>
          </a:p>
          <a:p>
            <a:pPr lvl="1">
              <a:lnSpc>
                <a:spcPct val="90000"/>
              </a:lnSpc>
            </a:pPr>
            <a:r>
              <a:rPr lang="tr-TR" sz="2400" dirty="0" smtClean="0">
                <a:latin typeface="Arial" charset="0"/>
              </a:rPr>
              <a:t>Ağızdan sıvı ve ilaç alabilen    </a:t>
            </a:r>
          </a:p>
          <a:p>
            <a:pPr lvl="1">
              <a:lnSpc>
                <a:spcPct val="90000"/>
              </a:lnSpc>
            </a:pPr>
            <a:r>
              <a:rPr lang="tr-TR" sz="2400" dirty="0" smtClean="0">
                <a:latin typeface="Arial" charset="0"/>
              </a:rPr>
              <a:t>Hafif </a:t>
            </a:r>
            <a:r>
              <a:rPr lang="tr-TR" sz="2400" dirty="0" err="1" smtClean="0">
                <a:latin typeface="Arial" charset="0"/>
              </a:rPr>
              <a:t>dehidratasyon</a:t>
            </a:r>
            <a:endParaRPr lang="tr-TR" sz="2400" dirty="0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tr-TR" sz="2400" dirty="0" smtClean="0">
                <a:latin typeface="Arial" charset="0"/>
              </a:rPr>
              <a:t>Tedaviye uyumlu</a:t>
            </a:r>
            <a:endParaRPr lang="tr-TR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Laboratuvar</a:t>
            </a:r>
            <a:r>
              <a:rPr lang="tr-TR" dirty="0" smtClean="0"/>
              <a:t>;</a:t>
            </a:r>
          </a:p>
          <a:p>
            <a:pPr lvl="1"/>
            <a:r>
              <a:rPr lang="tr-TR" dirty="0" smtClean="0"/>
              <a:t>İdrar yolu enfeksiyonunu düşündüren semptom ve bulguları olan çocuklarda idrar analizi yapılmalıdır. </a:t>
            </a:r>
          </a:p>
          <a:p>
            <a:pPr lvl="1"/>
            <a:r>
              <a:rPr lang="tr-TR" dirty="0" smtClean="0"/>
              <a:t>Ayrıca, sebebi açıklanamayan ateş (≥38) nedeni ile başvuran çocuklarda da en geç 24 saat içinde idrar analizi yapılmalıdır.</a:t>
            </a:r>
          </a:p>
          <a:p>
            <a:pPr lvl="1"/>
            <a:r>
              <a:rPr lang="tr-TR" dirty="0" smtClean="0"/>
              <a:t>Sabah ilk idrar örneği!</a:t>
            </a:r>
          </a:p>
          <a:p>
            <a:pPr lvl="1"/>
            <a:r>
              <a:rPr lang="tr-TR" dirty="0" smtClean="0"/>
              <a:t>İdrar analizi 1 saat içinde yapılmalı.</a:t>
            </a:r>
          </a:p>
          <a:p>
            <a:pPr lvl="1"/>
            <a:r>
              <a:rPr lang="tr-TR" dirty="0" smtClean="0"/>
              <a:t>İdrar bekletilecekse +4 </a:t>
            </a:r>
            <a:r>
              <a:rPr lang="tr-TR" dirty="0" err="1" smtClean="0"/>
              <a:t>C’de</a:t>
            </a:r>
            <a:r>
              <a:rPr lang="tr-TR" dirty="0" smtClean="0"/>
              <a:t> buzdolabında bekletilmelidir.</a:t>
            </a: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İdrar toplama yöntemleri;</a:t>
            </a:r>
          </a:p>
          <a:p>
            <a:pPr lvl="1"/>
            <a:r>
              <a:rPr lang="tr-TR" dirty="0" smtClean="0"/>
              <a:t>Torba örneği;</a:t>
            </a:r>
          </a:p>
          <a:p>
            <a:pPr lvl="2"/>
            <a:r>
              <a:rPr lang="tr-TR" dirty="0" smtClean="0"/>
              <a:t>En az güvenilen ve en az </a:t>
            </a:r>
            <a:r>
              <a:rPr lang="tr-TR" dirty="0" err="1" smtClean="0"/>
              <a:t>travmatik</a:t>
            </a:r>
            <a:r>
              <a:rPr lang="tr-TR" dirty="0" smtClean="0"/>
              <a:t> idrar alım şeklidir.</a:t>
            </a:r>
          </a:p>
          <a:p>
            <a:pPr lvl="2"/>
            <a:r>
              <a:rPr lang="tr-TR" dirty="0" smtClean="0"/>
              <a:t>30 dakikada idrar alınamadıysa </a:t>
            </a:r>
            <a:r>
              <a:rPr lang="tr-TR" dirty="0" err="1" smtClean="0"/>
              <a:t>kontaminasyon</a:t>
            </a:r>
            <a:r>
              <a:rPr lang="tr-TR" dirty="0" smtClean="0"/>
              <a:t> riski artar. (torbayı değiştir)</a:t>
            </a:r>
          </a:p>
          <a:p>
            <a:pPr lvl="2"/>
            <a:r>
              <a:rPr lang="tr-TR" dirty="0" err="1" smtClean="0"/>
              <a:t>İYE’yi</a:t>
            </a:r>
            <a:r>
              <a:rPr lang="tr-TR" dirty="0" smtClean="0"/>
              <a:t> ekarte ettirmekte etkili ancak tanısında yetersizdir.</a:t>
            </a:r>
          </a:p>
          <a:p>
            <a:pPr lvl="2"/>
            <a:r>
              <a:rPr lang="tr-TR" dirty="0" smtClean="0"/>
              <a:t>Yanlış pozitiflik oranı yüksektir.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Sunum Planı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Amaç</a:t>
            </a:r>
          </a:p>
          <a:p>
            <a:r>
              <a:rPr lang="tr-TR" dirty="0" smtClean="0"/>
              <a:t>Hedefler</a:t>
            </a:r>
          </a:p>
          <a:p>
            <a:r>
              <a:rPr lang="tr-TR" dirty="0" smtClean="0"/>
              <a:t>Tanım</a:t>
            </a:r>
          </a:p>
          <a:p>
            <a:r>
              <a:rPr lang="tr-TR" dirty="0" smtClean="0"/>
              <a:t>Sıklık</a:t>
            </a:r>
          </a:p>
          <a:p>
            <a:r>
              <a:rPr lang="tr-TR" dirty="0" err="1" smtClean="0"/>
              <a:t>Etyoloji</a:t>
            </a:r>
            <a:endParaRPr lang="tr-TR" dirty="0" smtClean="0"/>
          </a:p>
          <a:p>
            <a:r>
              <a:rPr lang="tr-TR" dirty="0" smtClean="0"/>
              <a:t>Tanı</a:t>
            </a:r>
          </a:p>
          <a:p>
            <a:pPr lvl="1"/>
            <a:r>
              <a:rPr lang="tr-TR" dirty="0" smtClean="0"/>
              <a:t>İdrar Analizi</a:t>
            </a:r>
          </a:p>
          <a:p>
            <a:pPr lvl="1"/>
            <a:r>
              <a:rPr lang="tr-TR" dirty="0" smtClean="0"/>
              <a:t>İdrar kültürü</a:t>
            </a:r>
          </a:p>
          <a:p>
            <a:r>
              <a:rPr lang="tr-TR" dirty="0" smtClean="0"/>
              <a:t>Tedavi</a:t>
            </a:r>
          </a:p>
          <a:p>
            <a:r>
              <a:rPr lang="tr-TR" dirty="0" smtClean="0"/>
              <a:t>Görüntüleme</a:t>
            </a:r>
          </a:p>
          <a:p>
            <a:r>
              <a:rPr lang="tr-TR" dirty="0" err="1" smtClean="0"/>
              <a:t>Proflaksi</a:t>
            </a:r>
            <a:endParaRPr lang="tr-TR" dirty="0" smtClean="0"/>
          </a:p>
          <a:p>
            <a:r>
              <a:rPr lang="tr-TR" dirty="0" smtClean="0"/>
              <a:t>İzlem</a:t>
            </a:r>
          </a:p>
          <a:p>
            <a:r>
              <a:rPr lang="tr-TR" dirty="0" smtClean="0"/>
              <a:t>Korunma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İdrar toplama yöntemleri;</a:t>
            </a:r>
          </a:p>
          <a:p>
            <a:pPr lvl="1"/>
            <a:r>
              <a:rPr lang="tr-TR" dirty="0" smtClean="0"/>
              <a:t>Orta akım idrarı;</a:t>
            </a:r>
          </a:p>
          <a:p>
            <a:pPr lvl="2"/>
            <a:r>
              <a:rPr lang="tr-TR" dirty="0" smtClean="0"/>
              <a:t>Mesane kontrolü gerekir.</a:t>
            </a:r>
          </a:p>
          <a:p>
            <a:pPr lvl="2"/>
            <a:r>
              <a:rPr lang="tr-TR" dirty="0" smtClean="0"/>
              <a:t>Büyük kız çocukları ile sünnetli erkek çocuklarda kullanılır.</a:t>
            </a:r>
          </a:p>
          <a:p>
            <a:pPr lvl="1"/>
            <a:r>
              <a:rPr lang="tr-TR" dirty="0" err="1" smtClean="0"/>
              <a:t>Kateterizasyon</a:t>
            </a:r>
            <a:r>
              <a:rPr lang="tr-TR" dirty="0" smtClean="0"/>
              <a:t> (idrar sondası ile);</a:t>
            </a:r>
          </a:p>
          <a:p>
            <a:pPr lvl="2"/>
            <a:r>
              <a:rPr lang="tr-TR" dirty="0" smtClean="0"/>
              <a:t>Deri temizliğinden sonra</a:t>
            </a:r>
          </a:p>
          <a:p>
            <a:pPr lvl="2"/>
            <a:r>
              <a:rPr lang="tr-TR" dirty="0" smtClean="0"/>
              <a:t>Bebeklerde 5F, büyük çocuklarda 8F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İdrar toplama yöntemleri;</a:t>
            </a:r>
          </a:p>
          <a:p>
            <a:pPr lvl="1"/>
            <a:r>
              <a:rPr lang="tr-TR" dirty="0" err="1" smtClean="0"/>
              <a:t>Suprapubik</a:t>
            </a:r>
            <a:r>
              <a:rPr lang="tr-TR" dirty="0" smtClean="0"/>
              <a:t> </a:t>
            </a:r>
            <a:r>
              <a:rPr lang="tr-TR" dirty="0" err="1" smtClean="0"/>
              <a:t>aspirasyon</a:t>
            </a:r>
            <a:r>
              <a:rPr lang="tr-TR" dirty="0" smtClean="0"/>
              <a:t>;</a:t>
            </a:r>
          </a:p>
          <a:p>
            <a:pPr lvl="2"/>
            <a:r>
              <a:rPr lang="tr-TR" dirty="0" err="1" smtClean="0"/>
              <a:t>Kontaminasyonsuz</a:t>
            </a:r>
            <a:r>
              <a:rPr lang="tr-TR" dirty="0" smtClean="0"/>
              <a:t> örnek</a:t>
            </a:r>
          </a:p>
          <a:p>
            <a:pPr lvl="2"/>
            <a:r>
              <a:rPr lang="tr-TR" dirty="0" smtClean="0"/>
              <a:t>Her mikroorganizma tanısal anlam taşır  </a:t>
            </a:r>
          </a:p>
          <a:p>
            <a:pPr lvl="2"/>
            <a:r>
              <a:rPr lang="tr-TR" dirty="0" smtClean="0"/>
              <a:t>En az 30 dakika idrar yapmamış olması gerekir </a:t>
            </a:r>
          </a:p>
          <a:p>
            <a:pPr lvl="1"/>
            <a:r>
              <a:rPr lang="tr-TR" dirty="0" err="1" smtClean="0"/>
              <a:t>Suprapubik</a:t>
            </a:r>
            <a:r>
              <a:rPr lang="tr-TR" dirty="0" smtClean="0"/>
              <a:t> </a:t>
            </a:r>
            <a:r>
              <a:rPr lang="tr-TR" dirty="0" err="1" smtClean="0"/>
              <a:t>aspirasyon</a:t>
            </a:r>
            <a:r>
              <a:rPr lang="tr-TR" dirty="0" smtClean="0"/>
              <a:t> altın standarttır, çünkü </a:t>
            </a:r>
            <a:r>
              <a:rPr lang="tr-TR" dirty="0" err="1" smtClean="0"/>
              <a:t>kontaminasyon</a:t>
            </a:r>
            <a:r>
              <a:rPr lang="tr-TR" dirty="0" smtClean="0"/>
              <a:t> yoktur, ancak rutin tanıda yeri yoktur, </a:t>
            </a:r>
            <a:r>
              <a:rPr lang="tr-TR" dirty="0" err="1" smtClean="0"/>
              <a:t>invaziv</a:t>
            </a:r>
            <a:r>
              <a:rPr lang="tr-TR" dirty="0" smtClean="0"/>
              <a:t> bir işlemdir, ultrason eşliğinde yapılması gerekir.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İYE düşünülen çocukta temiz orta akım idrarı elde edilmesi esastır. </a:t>
            </a:r>
          </a:p>
          <a:p>
            <a:r>
              <a:rPr lang="tr-TR" dirty="0" smtClean="0"/>
              <a:t>İşeme kontrolünü kazanamamış çocuklarda bu şekilde idrar almak mümkün değil; </a:t>
            </a:r>
          </a:p>
          <a:p>
            <a:pPr lvl="1"/>
            <a:r>
              <a:rPr lang="tr-TR" dirty="0" smtClean="0"/>
              <a:t>Hemen antibiyotik tedavisi başlanması gerekiyor ise mesane </a:t>
            </a:r>
            <a:r>
              <a:rPr lang="tr-TR" dirty="0" err="1" smtClean="0"/>
              <a:t>kateterizasyonu</a:t>
            </a:r>
            <a:r>
              <a:rPr lang="tr-TR" dirty="0" smtClean="0"/>
              <a:t> veya </a:t>
            </a:r>
            <a:r>
              <a:rPr lang="tr-TR" dirty="0" err="1" smtClean="0"/>
              <a:t>suprapubik</a:t>
            </a:r>
            <a:r>
              <a:rPr lang="tr-TR" dirty="0" smtClean="0"/>
              <a:t> </a:t>
            </a:r>
            <a:r>
              <a:rPr lang="tr-TR" dirty="0" err="1" smtClean="0"/>
              <a:t>aspirasyon</a:t>
            </a:r>
            <a:r>
              <a:rPr lang="tr-TR" dirty="0" smtClean="0"/>
              <a:t>,</a:t>
            </a:r>
          </a:p>
          <a:p>
            <a:pPr lvl="1"/>
            <a:r>
              <a:rPr lang="tr-TR" dirty="0" smtClean="0"/>
              <a:t>Klinik ağır değil ise idrar toplama torbası ile elde edilen idrar analiz edilmeli, </a:t>
            </a:r>
          </a:p>
          <a:p>
            <a:pPr lvl="2"/>
            <a:r>
              <a:rPr lang="tr-TR" dirty="0" smtClean="0"/>
              <a:t>İYE düşündüren bulgular var ise (pozitif lökosit </a:t>
            </a:r>
            <a:r>
              <a:rPr lang="tr-TR" dirty="0" err="1" smtClean="0"/>
              <a:t>esteraz</a:t>
            </a:r>
            <a:r>
              <a:rPr lang="tr-TR" dirty="0" smtClean="0"/>
              <a:t> veya </a:t>
            </a:r>
            <a:r>
              <a:rPr lang="tr-TR" dirty="0" err="1" smtClean="0"/>
              <a:t>nitrit</a:t>
            </a:r>
            <a:r>
              <a:rPr lang="tr-TR" dirty="0" smtClean="0"/>
              <a:t> testi veya idrar </a:t>
            </a:r>
            <a:r>
              <a:rPr lang="tr-TR" dirty="0" err="1" smtClean="0"/>
              <a:t>sedimentinde</a:t>
            </a:r>
            <a:r>
              <a:rPr lang="tr-TR" dirty="0" smtClean="0"/>
              <a:t> lökosit veya bakteri varlığı) </a:t>
            </a:r>
            <a:r>
              <a:rPr lang="tr-TR" dirty="0" err="1" smtClean="0"/>
              <a:t>kateterizasyon</a:t>
            </a:r>
            <a:r>
              <a:rPr lang="tr-TR" dirty="0" smtClean="0"/>
              <a:t> veya </a:t>
            </a:r>
            <a:r>
              <a:rPr lang="tr-TR" dirty="0" err="1" smtClean="0"/>
              <a:t>suprapubik</a:t>
            </a:r>
            <a:r>
              <a:rPr lang="tr-TR" dirty="0" smtClean="0"/>
              <a:t> </a:t>
            </a:r>
            <a:r>
              <a:rPr lang="tr-TR" dirty="0" err="1" smtClean="0"/>
              <a:t>aspirasyon</a:t>
            </a:r>
            <a:r>
              <a:rPr lang="tr-TR" dirty="0" smtClean="0"/>
              <a:t> ile idrar alınarak kültüre gönderilmelidir.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İdrar İncelemesi;</a:t>
            </a:r>
          </a:p>
          <a:p>
            <a:pPr lvl="1"/>
            <a:r>
              <a:rPr lang="tr-TR" dirty="0" err="1" smtClean="0"/>
              <a:t>Dipstick</a:t>
            </a:r>
            <a:r>
              <a:rPr lang="tr-TR" dirty="0" smtClean="0"/>
              <a:t> testi (tam idrar tahlili-TİT; </a:t>
            </a:r>
            <a:r>
              <a:rPr lang="tr-TR" dirty="0" err="1" smtClean="0"/>
              <a:t>strip</a:t>
            </a:r>
            <a:r>
              <a:rPr lang="tr-TR" dirty="0" smtClean="0"/>
              <a:t> test)</a:t>
            </a:r>
          </a:p>
          <a:p>
            <a:pPr lvl="1"/>
            <a:r>
              <a:rPr lang="tr-TR" dirty="0" smtClean="0"/>
              <a:t>İdrar </a:t>
            </a:r>
            <a:r>
              <a:rPr lang="tr-TR" dirty="0" err="1" smtClean="0"/>
              <a:t>mikroskopisi</a:t>
            </a:r>
            <a:endParaRPr lang="tr-TR" dirty="0" smtClean="0"/>
          </a:p>
          <a:p>
            <a:pPr lvl="1"/>
            <a:r>
              <a:rPr lang="tr-TR" dirty="0" smtClean="0"/>
              <a:t>İdrar kültürü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" pitchFamily="2" charset="2"/>
              <a:buChar char="Ø"/>
            </a:pPr>
            <a:r>
              <a:rPr lang="tr-TR" dirty="0" err="1" smtClean="0"/>
              <a:t>Dipstick</a:t>
            </a:r>
            <a:r>
              <a:rPr lang="tr-TR" dirty="0" smtClean="0"/>
              <a:t> testi (tam idrar tahlili-TİT; </a:t>
            </a:r>
            <a:r>
              <a:rPr lang="tr-TR" dirty="0" err="1" smtClean="0"/>
              <a:t>strip</a:t>
            </a:r>
            <a:r>
              <a:rPr lang="tr-TR" dirty="0" smtClean="0"/>
              <a:t> test):</a:t>
            </a:r>
          </a:p>
          <a:p>
            <a:pPr lvl="1">
              <a:buNone/>
            </a:pPr>
            <a:endParaRPr lang="tr-TR" sz="2000" dirty="0" smtClean="0">
              <a:latin typeface="Verdana" pitchFamily="34" charset="0"/>
            </a:endParaRPr>
          </a:p>
          <a:p>
            <a:pPr lvl="1"/>
            <a:r>
              <a:rPr lang="tr-TR" sz="2000" dirty="0" smtClean="0">
                <a:latin typeface="Verdana" pitchFamily="34" charset="0"/>
              </a:rPr>
              <a:t>Lökosit </a:t>
            </a:r>
            <a:r>
              <a:rPr lang="tr-TR" sz="2000" dirty="0" err="1" smtClean="0">
                <a:latin typeface="Verdana" pitchFamily="34" charset="0"/>
              </a:rPr>
              <a:t>esteraz</a:t>
            </a:r>
            <a:r>
              <a:rPr lang="tr-TR" sz="2000" dirty="0" smtClean="0">
                <a:latin typeface="Verdana" pitchFamily="34" charset="0"/>
              </a:rPr>
              <a:t> </a:t>
            </a:r>
            <a:r>
              <a:rPr lang="tr-TR" sz="1400" dirty="0" smtClean="0">
                <a:latin typeface="Verdana" pitchFamily="34" charset="0"/>
              </a:rPr>
              <a:t>(normal idrarda negatif)&gt;</a:t>
            </a:r>
            <a:r>
              <a:rPr lang="tr-TR" sz="1400" dirty="0" err="1" smtClean="0">
                <a:latin typeface="Verdana" pitchFamily="34" charset="0"/>
              </a:rPr>
              <a:t>piyüri</a:t>
            </a:r>
            <a:endParaRPr lang="tr-TR" sz="1400" dirty="0" smtClean="0">
              <a:latin typeface="Verdana" pitchFamily="34" charset="0"/>
            </a:endParaRPr>
          </a:p>
          <a:p>
            <a:pPr lvl="1"/>
            <a:r>
              <a:rPr lang="tr-TR" sz="2000" dirty="0" err="1" smtClean="0">
                <a:latin typeface="Verdana" pitchFamily="34" charset="0"/>
              </a:rPr>
              <a:t>Nitrit</a:t>
            </a:r>
            <a:r>
              <a:rPr lang="tr-TR" sz="2000" dirty="0" smtClean="0">
                <a:latin typeface="Verdana" pitchFamily="34" charset="0"/>
              </a:rPr>
              <a:t> </a:t>
            </a:r>
            <a:r>
              <a:rPr lang="tr-TR" sz="1400" dirty="0" smtClean="0">
                <a:latin typeface="Verdana" pitchFamily="34" charset="0"/>
              </a:rPr>
              <a:t>(normal idrarda negatif)&gt;</a:t>
            </a:r>
            <a:r>
              <a:rPr lang="tr-TR" sz="1400" dirty="0" err="1" smtClean="0">
                <a:latin typeface="Verdana" pitchFamily="34" charset="0"/>
              </a:rPr>
              <a:t>bakteriüri</a:t>
            </a:r>
            <a:endParaRPr lang="tr-TR" sz="1400" dirty="0" smtClean="0">
              <a:latin typeface="Verdana" pitchFamily="34" charset="0"/>
            </a:endParaRPr>
          </a:p>
          <a:p>
            <a:pPr lvl="1">
              <a:buNone/>
            </a:pPr>
            <a:endParaRPr lang="tr-TR" sz="1400" dirty="0" smtClean="0">
              <a:latin typeface="Verdana" pitchFamily="34" charset="0"/>
            </a:endParaRPr>
          </a:p>
          <a:p>
            <a:pPr lvl="1"/>
            <a:r>
              <a:rPr lang="tr-TR" sz="1400" dirty="0" err="1" smtClean="0">
                <a:latin typeface="Verdana" pitchFamily="34" charset="0"/>
              </a:rPr>
              <a:t>Nitrit</a:t>
            </a:r>
            <a:r>
              <a:rPr lang="tr-TR" sz="1400" dirty="0" smtClean="0">
                <a:latin typeface="Verdana" pitchFamily="34" charset="0"/>
              </a:rPr>
              <a:t> ve lökosit </a:t>
            </a:r>
            <a:r>
              <a:rPr lang="tr-TR" sz="1400" dirty="0" err="1" smtClean="0">
                <a:latin typeface="Verdana" pitchFamily="34" charset="0"/>
              </a:rPr>
              <a:t>esteraz</a:t>
            </a:r>
            <a:r>
              <a:rPr lang="tr-TR" sz="1400" dirty="0" smtClean="0">
                <a:latin typeface="Verdana" pitchFamily="34" charset="0"/>
              </a:rPr>
              <a:t> testi birlikte pozitif olduğunda İYE lehine oldukça güçlü bir bulgudur. </a:t>
            </a:r>
          </a:p>
          <a:p>
            <a:pPr lvl="1"/>
            <a:endParaRPr lang="tr-TR" sz="1400" dirty="0" smtClean="0">
              <a:latin typeface="Verdana" pitchFamily="34" charset="0"/>
            </a:endParaRPr>
          </a:p>
          <a:p>
            <a:pPr lvl="1"/>
            <a:r>
              <a:rPr lang="tr-TR" sz="1400" dirty="0" smtClean="0">
                <a:latin typeface="Verdana" pitchFamily="34" charset="0"/>
              </a:rPr>
              <a:t>İkisi birlikte negatif olduğunda </a:t>
            </a:r>
            <a:r>
              <a:rPr lang="tr-TR" sz="1400" dirty="0" err="1" smtClean="0">
                <a:latin typeface="Verdana" pitchFamily="34" charset="0"/>
              </a:rPr>
              <a:t>İYE’den</a:t>
            </a:r>
            <a:r>
              <a:rPr lang="tr-TR" sz="1400" dirty="0" smtClean="0">
                <a:latin typeface="Verdana" pitchFamily="34" charset="0"/>
              </a:rPr>
              <a:t> uzaklaşan güçlü bir bulgudur. </a:t>
            </a:r>
          </a:p>
          <a:p>
            <a:pPr lvl="1"/>
            <a:endParaRPr lang="tr-TR" sz="1400" dirty="0" smtClean="0">
              <a:latin typeface="Verdana" pitchFamily="34" charset="0"/>
            </a:endParaRPr>
          </a:p>
          <a:p>
            <a:pPr lvl="1"/>
            <a:r>
              <a:rPr lang="tr-TR" sz="1400" dirty="0" smtClean="0">
                <a:latin typeface="Verdana" pitchFamily="34" charset="0"/>
              </a:rPr>
              <a:t>Bu iki testten sadece birinin pozitif olması az tanısal fayda sağlamaktadır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680520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İdrar </a:t>
            </a:r>
            <a:r>
              <a:rPr lang="tr-TR" dirty="0" err="1" smtClean="0"/>
              <a:t>Mikroskopisi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Piyüri</a:t>
            </a:r>
            <a:r>
              <a:rPr lang="tr-TR" dirty="0" smtClean="0"/>
              <a:t>;</a:t>
            </a:r>
          </a:p>
          <a:p>
            <a:pPr lvl="2"/>
            <a:r>
              <a:rPr lang="tr-TR" dirty="0" err="1" smtClean="0"/>
              <a:t>Santrifuj</a:t>
            </a:r>
            <a:r>
              <a:rPr lang="tr-TR" dirty="0" smtClean="0"/>
              <a:t> edilmemiş örnekte </a:t>
            </a:r>
            <a:r>
              <a:rPr lang="tr-TR" dirty="0" err="1" smtClean="0"/>
              <a:t>hemositometrede</a:t>
            </a:r>
            <a:r>
              <a:rPr lang="tr-TR" dirty="0" smtClean="0"/>
              <a:t> mm3’te ≥10 lökosit varsa</a:t>
            </a:r>
          </a:p>
          <a:p>
            <a:pPr lvl="2"/>
            <a:r>
              <a:rPr lang="tr-TR" dirty="0" err="1" smtClean="0"/>
              <a:t>Santrifuj</a:t>
            </a:r>
            <a:r>
              <a:rPr lang="tr-TR" dirty="0" smtClean="0"/>
              <a:t> edilmiş örnekte x40’lık büyütmede her alanda en az 5-10 lökosit varsa </a:t>
            </a:r>
          </a:p>
          <a:p>
            <a:pPr lvl="1"/>
            <a:r>
              <a:rPr lang="tr-TR" dirty="0" err="1" smtClean="0"/>
              <a:t>İYE’li</a:t>
            </a:r>
            <a:r>
              <a:rPr lang="tr-TR" dirty="0" smtClean="0"/>
              <a:t> çocukların %50’sinde </a:t>
            </a:r>
            <a:r>
              <a:rPr lang="tr-TR" dirty="0" err="1" smtClean="0"/>
              <a:t>piyüri</a:t>
            </a:r>
            <a:r>
              <a:rPr lang="tr-TR" dirty="0" smtClean="0"/>
              <a:t> yoktur.</a:t>
            </a:r>
          </a:p>
          <a:p>
            <a:pPr lvl="1"/>
            <a:r>
              <a:rPr lang="tr-TR" dirty="0" smtClean="0"/>
              <a:t>Steril </a:t>
            </a:r>
            <a:r>
              <a:rPr lang="tr-TR" dirty="0" err="1" smtClean="0"/>
              <a:t>piyüri</a:t>
            </a:r>
            <a:r>
              <a:rPr lang="tr-TR" dirty="0" smtClean="0"/>
              <a:t>;</a:t>
            </a:r>
          </a:p>
          <a:p>
            <a:pPr lvl="2"/>
            <a:r>
              <a:rPr lang="tr-TR" dirty="0" smtClean="0"/>
              <a:t>Ateş, </a:t>
            </a:r>
          </a:p>
          <a:p>
            <a:pPr lvl="2"/>
            <a:r>
              <a:rPr lang="tr-TR" dirty="0" smtClean="0"/>
              <a:t>kimyasal </a:t>
            </a:r>
            <a:r>
              <a:rPr lang="tr-TR" dirty="0" err="1" smtClean="0"/>
              <a:t>iritanlar</a:t>
            </a:r>
            <a:r>
              <a:rPr lang="tr-TR" dirty="0" smtClean="0"/>
              <a:t>, </a:t>
            </a:r>
          </a:p>
          <a:p>
            <a:pPr lvl="2"/>
            <a:r>
              <a:rPr lang="tr-TR" dirty="0" err="1" smtClean="0"/>
              <a:t>vaginal</a:t>
            </a:r>
            <a:r>
              <a:rPr lang="tr-TR" dirty="0" smtClean="0"/>
              <a:t> akıntı, </a:t>
            </a:r>
          </a:p>
          <a:p>
            <a:pPr lvl="2"/>
            <a:r>
              <a:rPr lang="tr-TR" dirty="0" err="1" smtClean="0"/>
              <a:t>viral</a:t>
            </a:r>
            <a:r>
              <a:rPr lang="tr-TR" dirty="0" smtClean="0"/>
              <a:t> enfeksiyonlar, </a:t>
            </a:r>
          </a:p>
          <a:p>
            <a:pPr lvl="2"/>
            <a:r>
              <a:rPr lang="tr-TR" dirty="0" smtClean="0"/>
              <a:t>apandisit, </a:t>
            </a:r>
          </a:p>
          <a:p>
            <a:pPr lvl="2"/>
            <a:r>
              <a:rPr lang="tr-TR" dirty="0" err="1" smtClean="0"/>
              <a:t>glomerülonefrit</a:t>
            </a:r>
            <a:r>
              <a:rPr lang="tr-TR" dirty="0" smtClean="0"/>
              <a:t> </a:t>
            </a:r>
          </a:p>
          <a:p>
            <a:pPr lvl="2"/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tbc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680520"/>
          </a:xfrm>
        </p:spPr>
        <p:txBody>
          <a:bodyPr>
            <a:normAutofit/>
          </a:bodyPr>
          <a:lstStyle/>
          <a:p>
            <a:r>
              <a:rPr lang="tr-TR" dirty="0" smtClean="0"/>
              <a:t>İdrar </a:t>
            </a:r>
            <a:r>
              <a:rPr lang="tr-TR" dirty="0" err="1" smtClean="0"/>
              <a:t>Mikroskopisi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Lökosit </a:t>
            </a:r>
            <a:r>
              <a:rPr lang="tr-TR" dirty="0" err="1" smtClean="0"/>
              <a:t>silendirleri</a:t>
            </a:r>
            <a:r>
              <a:rPr lang="tr-TR" dirty="0" smtClean="0"/>
              <a:t>; </a:t>
            </a:r>
          </a:p>
          <a:p>
            <a:pPr lvl="2"/>
            <a:r>
              <a:rPr lang="tr-TR" dirty="0" smtClean="0"/>
              <a:t>Enfeksiyonun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parankim</a:t>
            </a:r>
            <a:r>
              <a:rPr lang="tr-TR" dirty="0" smtClean="0"/>
              <a:t> ile ilişkisini gösterir.</a:t>
            </a:r>
          </a:p>
          <a:p>
            <a:pPr lvl="1"/>
            <a:r>
              <a:rPr lang="tr-TR" dirty="0" err="1" smtClean="0"/>
              <a:t>Bakteriüri</a:t>
            </a:r>
            <a:r>
              <a:rPr lang="tr-TR" dirty="0" smtClean="0"/>
              <a:t>;</a:t>
            </a:r>
          </a:p>
          <a:p>
            <a:pPr lvl="2"/>
            <a:r>
              <a:rPr lang="tr-TR" dirty="0" smtClean="0"/>
              <a:t>Gram boyalı preparatta bakteri saptanması</a:t>
            </a:r>
          </a:p>
          <a:p>
            <a:pPr lvl="2"/>
            <a:r>
              <a:rPr lang="tr-TR" dirty="0" err="1" smtClean="0"/>
              <a:t>Subjektiftir</a:t>
            </a:r>
            <a:r>
              <a:rPr lang="tr-TR" dirty="0" smtClean="0"/>
              <a:t> (az sayıda bakteri, çok sayıda bakteri gibi)</a:t>
            </a:r>
          </a:p>
          <a:p>
            <a:pPr lvl="2"/>
            <a:r>
              <a:rPr lang="tr-TR" dirty="0" smtClean="0"/>
              <a:t>Her alanda bir bakteri görülmesi  &gt;100.000 koloni/ml</a:t>
            </a:r>
          </a:p>
          <a:p>
            <a:pPr lvl="2"/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İdrar </a:t>
            </a:r>
            <a:r>
              <a:rPr lang="tr-TR" dirty="0" err="1" smtClean="0"/>
              <a:t>Mikroskopisi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Mikroskopide</a:t>
            </a:r>
            <a:r>
              <a:rPr lang="tr-TR" dirty="0" smtClean="0"/>
              <a:t> </a:t>
            </a:r>
            <a:r>
              <a:rPr lang="tr-TR" dirty="0" err="1" smtClean="0"/>
              <a:t>piyüri</a:t>
            </a:r>
            <a:r>
              <a:rPr lang="tr-TR" dirty="0" smtClean="0"/>
              <a:t> ile birlikte </a:t>
            </a:r>
            <a:r>
              <a:rPr lang="tr-TR" dirty="0" err="1" smtClean="0"/>
              <a:t>bakteriürinin</a:t>
            </a:r>
            <a:r>
              <a:rPr lang="tr-TR" dirty="0" smtClean="0"/>
              <a:t> saptanması İYE lehine oldukça güçlü bir bulgudur.</a:t>
            </a:r>
          </a:p>
          <a:p>
            <a:pPr lvl="1"/>
            <a:endParaRPr lang="tr-TR" dirty="0" smtClean="0"/>
          </a:p>
          <a:p>
            <a:pPr lvl="1"/>
            <a:r>
              <a:rPr lang="tr-TR" dirty="0" smtClean="0"/>
              <a:t>İkisi birlikte negatif olduğunda </a:t>
            </a:r>
            <a:r>
              <a:rPr lang="tr-TR" dirty="0" err="1" smtClean="0"/>
              <a:t>İYE’den</a:t>
            </a:r>
            <a:r>
              <a:rPr lang="tr-TR" dirty="0" smtClean="0"/>
              <a:t> uzaklaşan güçlü bir bulgudur (İYE düşünülmez).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304800"/>
            <a:ext cx="7198568" cy="8919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tr-TR" sz="2400" dirty="0" smtClean="0">
                <a:latin typeface="Arial" charset="0"/>
              </a:rPr>
              <a:t>İdrar Analizinin </a:t>
            </a:r>
            <a:r>
              <a:rPr lang="tr-TR" sz="2400" dirty="0" err="1" smtClean="0">
                <a:latin typeface="Arial" charset="0"/>
              </a:rPr>
              <a:t>Sensitivite</a:t>
            </a:r>
            <a:r>
              <a:rPr lang="tr-TR" sz="2400" dirty="0" smtClean="0">
                <a:latin typeface="Arial" charset="0"/>
              </a:rPr>
              <a:t> ve </a:t>
            </a:r>
            <a:r>
              <a:rPr lang="tr-TR" sz="2400" dirty="0" err="1" smtClean="0">
                <a:latin typeface="Arial" charset="0"/>
              </a:rPr>
              <a:t>Spesivite</a:t>
            </a:r>
            <a:r>
              <a:rPr lang="tr-TR" sz="2400" dirty="0" smtClean="0">
                <a:latin typeface="Arial" charset="0"/>
              </a:rPr>
              <a:t> Değerleri</a:t>
            </a:r>
          </a:p>
        </p:txBody>
      </p:sp>
      <p:graphicFrame>
        <p:nvGraphicFramePr>
          <p:cNvPr id="5" name="4 Tablo Yer Tutucusu"/>
          <p:cNvGraphicFramePr>
            <a:graphicFrameLocks noGrp="1"/>
          </p:cNvGraphicFramePr>
          <p:nvPr>
            <p:ph type="tbl" idx="1"/>
          </p:nvPr>
        </p:nvGraphicFramePr>
        <p:xfrm>
          <a:off x="1115616" y="1556790"/>
          <a:ext cx="7704855" cy="4752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8285"/>
                <a:gridCol w="2568285"/>
                <a:gridCol w="2568285"/>
              </a:tblGrid>
              <a:tr h="678933"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Test 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Duyarlılık (%)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Özgüllük (%)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8933">
                <a:tc>
                  <a:txBody>
                    <a:bodyPr/>
                    <a:lstStyle/>
                    <a:p>
                      <a:r>
                        <a:rPr lang="tr-TR" dirty="0" smtClean="0"/>
                        <a:t>Lökosit </a:t>
                      </a:r>
                      <a:r>
                        <a:rPr lang="tr-TR" dirty="0" err="1" smtClean="0"/>
                        <a:t>esteraz</a:t>
                      </a:r>
                      <a:r>
                        <a:rPr lang="tr-TR" dirty="0" smtClean="0"/>
                        <a:t> pozitifliği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78</a:t>
                      </a:r>
                      <a:endParaRPr lang="tr-TR" dirty="0"/>
                    </a:p>
                  </a:txBody>
                  <a:tcPr/>
                </a:tc>
              </a:tr>
              <a:tr h="678933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Nitrit</a:t>
                      </a:r>
                      <a:r>
                        <a:rPr lang="tr-TR" dirty="0" smtClean="0"/>
                        <a:t> pozitifliği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98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678933">
                <a:tc>
                  <a:txBody>
                    <a:bodyPr/>
                    <a:lstStyle/>
                    <a:p>
                      <a:r>
                        <a:rPr lang="tr-TR" dirty="0" smtClean="0"/>
                        <a:t>Lökosit </a:t>
                      </a:r>
                      <a:r>
                        <a:rPr lang="tr-TR" dirty="0" err="1" smtClean="0"/>
                        <a:t>esteraz</a:t>
                      </a:r>
                      <a:r>
                        <a:rPr lang="tr-TR" dirty="0" smtClean="0"/>
                        <a:t> ve </a:t>
                      </a:r>
                      <a:r>
                        <a:rPr lang="tr-TR" dirty="0" err="1" smtClean="0"/>
                        <a:t>nitrit</a:t>
                      </a:r>
                      <a:r>
                        <a:rPr lang="tr-TR" dirty="0" smtClean="0"/>
                        <a:t> pozitifliği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93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72</a:t>
                      </a:r>
                      <a:endParaRPr lang="tr-TR" dirty="0"/>
                    </a:p>
                  </a:txBody>
                  <a:tcPr/>
                </a:tc>
              </a:tr>
              <a:tr h="678933">
                <a:tc>
                  <a:txBody>
                    <a:bodyPr/>
                    <a:lstStyle/>
                    <a:p>
                      <a:r>
                        <a:rPr lang="tr-TR" dirty="0" smtClean="0"/>
                        <a:t>Mikroskopta lökosit varlığı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73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81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  <a:tr h="678933">
                <a:tc>
                  <a:txBody>
                    <a:bodyPr/>
                    <a:lstStyle/>
                    <a:p>
                      <a:r>
                        <a:rPr lang="tr-TR" dirty="0" smtClean="0"/>
                        <a:t>Mikroskopta bakteri varlığı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83</a:t>
                      </a:r>
                      <a:endParaRPr lang="tr-TR" dirty="0"/>
                    </a:p>
                  </a:txBody>
                  <a:tcPr/>
                </a:tc>
              </a:tr>
              <a:tr h="678933">
                <a:tc>
                  <a:txBody>
                    <a:bodyPr/>
                    <a:lstStyle/>
                    <a:p>
                      <a:r>
                        <a:rPr lang="tr-TR" dirty="0" smtClean="0"/>
                        <a:t>LE, </a:t>
                      </a:r>
                      <a:r>
                        <a:rPr lang="tr-TR" dirty="0" err="1" smtClean="0"/>
                        <a:t>nitrit</a:t>
                      </a:r>
                      <a:r>
                        <a:rPr lang="tr-TR" dirty="0" smtClean="0"/>
                        <a:t> veya </a:t>
                      </a:r>
                      <a:r>
                        <a:rPr lang="tr-TR" dirty="0" err="1" smtClean="0"/>
                        <a:t>mikroskobi</a:t>
                      </a:r>
                      <a:r>
                        <a:rPr lang="tr-TR" dirty="0" smtClean="0"/>
                        <a:t> pozitifliği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99.8 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70</a:t>
                      </a:r>
                    </a:p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İdrar Kültürü;</a:t>
            </a:r>
          </a:p>
          <a:p>
            <a:pPr lvl="1"/>
            <a:r>
              <a:rPr lang="tr-TR" dirty="0" smtClean="0"/>
              <a:t>Altın standarttır.</a:t>
            </a:r>
          </a:p>
          <a:p>
            <a:pPr lvl="1"/>
            <a:r>
              <a:rPr lang="tr-TR" dirty="0" smtClean="0"/>
              <a:t>İYE düşünülen bütün çocuklarda alınmalıdır.</a:t>
            </a:r>
          </a:p>
          <a:p>
            <a:pPr lvl="1"/>
            <a:r>
              <a:rPr lang="tr-TR" dirty="0" smtClean="0">
                <a:latin typeface="Verdana" pitchFamily="34" charset="0"/>
              </a:rPr>
              <a:t>Mümkünse temiz orta akım idrar örneği alınmalıdır.</a:t>
            </a:r>
          </a:p>
          <a:p>
            <a:pPr lvl="1"/>
            <a:r>
              <a:rPr lang="tr-TR" dirty="0" smtClean="0">
                <a:latin typeface="Verdana" pitchFamily="34" charset="0"/>
              </a:rPr>
              <a:t>Yıkama-temizlik </a:t>
            </a:r>
            <a:r>
              <a:rPr lang="tr-TR" dirty="0" err="1" smtClean="0">
                <a:latin typeface="Verdana" pitchFamily="34" charset="0"/>
              </a:rPr>
              <a:t>kontaminasyonu</a:t>
            </a:r>
            <a:r>
              <a:rPr lang="tr-TR" dirty="0" smtClean="0">
                <a:latin typeface="Verdana" pitchFamily="34" charset="0"/>
              </a:rPr>
              <a:t> azaltır, antiseptik kullanımı yalancı negatif sonuçlara yol açabilir.</a:t>
            </a:r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Amaç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700808"/>
            <a:ext cx="7498080" cy="4680520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İdrar yolu enfeksiyonunu tanıyarak, erken ve doğru yaklaşımda bulunmak;</a:t>
            </a:r>
          </a:p>
          <a:p>
            <a:pPr lvl="1"/>
            <a:r>
              <a:rPr lang="tr-TR" dirty="0" smtClean="0"/>
              <a:t>Tedavi,</a:t>
            </a:r>
          </a:p>
          <a:p>
            <a:pPr lvl="1"/>
            <a:r>
              <a:rPr lang="tr-TR" dirty="0" smtClean="0"/>
              <a:t>Sevk,</a:t>
            </a:r>
          </a:p>
          <a:p>
            <a:pPr lvl="1"/>
            <a:r>
              <a:rPr lang="tr-TR" dirty="0" smtClean="0"/>
              <a:t>İzlem,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Riskli çocukları belirleyip komplikasyonlar açısından uyanık olmak;</a:t>
            </a:r>
          </a:p>
          <a:p>
            <a:pPr lvl="1"/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skar</a:t>
            </a:r>
            <a:r>
              <a:rPr lang="tr-TR" dirty="0" smtClean="0"/>
              <a:t>,</a:t>
            </a:r>
          </a:p>
          <a:p>
            <a:pPr lvl="1"/>
            <a:r>
              <a:rPr lang="tr-TR" dirty="0" smtClean="0"/>
              <a:t>Hipertansiyon,</a:t>
            </a:r>
          </a:p>
          <a:p>
            <a:pPr lvl="1"/>
            <a:r>
              <a:rPr lang="tr-TR" dirty="0" smtClean="0"/>
              <a:t>KBH, SDBY</a:t>
            </a: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İYE tanısının kesinleşmesi için; </a:t>
            </a:r>
          </a:p>
          <a:p>
            <a:pPr lvl="1"/>
            <a:r>
              <a:rPr lang="tr-TR" dirty="0" smtClean="0"/>
              <a:t>hem idrar analizi enfeksiyonu desteklemeli (</a:t>
            </a:r>
            <a:r>
              <a:rPr lang="tr-TR" dirty="0" err="1" smtClean="0"/>
              <a:t>piyüri</a:t>
            </a:r>
            <a:r>
              <a:rPr lang="tr-TR" dirty="0" smtClean="0"/>
              <a:t> ve/veya </a:t>
            </a:r>
            <a:r>
              <a:rPr lang="tr-TR" dirty="0" err="1" smtClean="0"/>
              <a:t>bakteriüri</a:t>
            </a:r>
            <a:r>
              <a:rPr lang="tr-TR" dirty="0" smtClean="0"/>
              <a:t>), </a:t>
            </a:r>
          </a:p>
          <a:p>
            <a:pPr lvl="1"/>
            <a:r>
              <a:rPr lang="tr-TR" dirty="0" smtClean="0"/>
              <a:t>hem de </a:t>
            </a:r>
            <a:r>
              <a:rPr lang="tr-TR" dirty="0" err="1" smtClean="0"/>
              <a:t>kateterizasyon</a:t>
            </a:r>
            <a:r>
              <a:rPr lang="tr-TR" dirty="0" smtClean="0"/>
              <a:t> veya </a:t>
            </a:r>
            <a:r>
              <a:rPr lang="tr-TR" dirty="0" err="1" smtClean="0"/>
              <a:t>suprapubik</a:t>
            </a:r>
            <a:r>
              <a:rPr lang="tr-TR" dirty="0" smtClean="0"/>
              <a:t> </a:t>
            </a:r>
            <a:r>
              <a:rPr lang="tr-TR" dirty="0" err="1" smtClean="0"/>
              <a:t>aspirasyon</a:t>
            </a:r>
            <a:r>
              <a:rPr lang="tr-TR" dirty="0" smtClean="0"/>
              <a:t> ile elde edilen idrar kültüründe en az </a:t>
            </a:r>
            <a:r>
              <a:rPr lang="tr-TR" u="sng" dirty="0" smtClean="0"/>
              <a:t>50.000</a:t>
            </a:r>
            <a:r>
              <a:rPr lang="tr-TR" dirty="0" smtClean="0"/>
              <a:t> </a:t>
            </a:r>
            <a:r>
              <a:rPr lang="tr-TR" dirty="0" err="1" smtClean="0"/>
              <a:t>cfu</a:t>
            </a:r>
            <a:r>
              <a:rPr lang="tr-TR" dirty="0" smtClean="0"/>
              <a:t>/mL düzeyinde bir </a:t>
            </a:r>
            <a:r>
              <a:rPr lang="tr-TR" dirty="0" err="1" smtClean="0"/>
              <a:t>üropatojen</a:t>
            </a:r>
            <a:r>
              <a:rPr lang="tr-TR" dirty="0" smtClean="0"/>
              <a:t> üremelidir.</a:t>
            </a: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İdrar Kültürünün Yorumlanması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>
                <a:latin typeface="Arial" charset="0"/>
              </a:rPr>
              <a:t>Suprapublik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aspirasyon</a:t>
            </a:r>
            <a:r>
              <a:rPr lang="tr-TR" dirty="0" smtClean="0">
                <a:latin typeface="Arial" charset="0"/>
              </a:rPr>
              <a:t>;</a:t>
            </a:r>
          </a:p>
          <a:p>
            <a:pPr lvl="1"/>
            <a:r>
              <a:rPr lang="tr-TR" dirty="0" smtClean="0"/>
              <a:t>Herhangi bir sayıda gram (-) basil </a:t>
            </a:r>
          </a:p>
          <a:p>
            <a:pPr lvl="1"/>
            <a:r>
              <a:rPr lang="tr-TR" dirty="0" smtClean="0"/>
              <a:t>&gt; </a:t>
            </a:r>
            <a:r>
              <a:rPr lang="tr-TR" dirty="0" smtClean="0">
                <a:latin typeface="Arial" charset="0"/>
              </a:rPr>
              <a:t>10</a:t>
            </a:r>
            <a:r>
              <a:rPr lang="tr-TR" baseline="30000" dirty="0" smtClean="0">
                <a:latin typeface="Arial" charset="0"/>
              </a:rPr>
              <a:t>3 </a:t>
            </a:r>
            <a:r>
              <a:rPr lang="tr-TR" dirty="0" err="1" smtClean="0">
                <a:latin typeface="Arial" charset="0"/>
              </a:rPr>
              <a:t>cfu</a:t>
            </a:r>
            <a:r>
              <a:rPr lang="tr-TR" dirty="0" smtClean="0">
                <a:latin typeface="Arial" charset="0"/>
              </a:rPr>
              <a:t>/ml </a:t>
            </a:r>
            <a:r>
              <a:rPr lang="tr-TR" dirty="0" smtClean="0"/>
              <a:t>gram (+) kok;</a:t>
            </a:r>
          </a:p>
          <a:p>
            <a:pPr lvl="3"/>
            <a:r>
              <a:rPr lang="tr-TR" dirty="0" smtClean="0"/>
              <a:t>%99</a:t>
            </a:r>
          </a:p>
          <a:p>
            <a:r>
              <a:rPr lang="tr-TR" dirty="0" err="1" smtClean="0">
                <a:latin typeface="Arial" charset="0"/>
              </a:rPr>
              <a:t>Kateterizasyon</a:t>
            </a:r>
            <a:r>
              <a:rPr lang="tr-TR" dirty="0" smtClean="0">
                <a:latin typeface="Arial" charset="0"/>
              </a:rPr>
              <a:t>;</a:t>
            </a:r>
          </a:p>
          <a:p>
            <a:pPr lvl="1"/>
            <a:r>
              <a:rPr lang="tr-TR" dirty="0" smtClean="0">
                <a:latin typeface="Arial" charset="0"/>
              </a:rPr>
              <a:t>Ateşli </a:t>
            </a:r>
            <a:r>
              <a:rPr lang="tr-TR" dirty="0" err="1" smtClean="0">
                <a:latin typeface="Arial" charset="0"/>
              </a:rPr>
              <a:t>infant</a:t>
            </a:r>
            <a:r>
              <a:rPr lang="tr-TR" dirty="0" smtClean="0">
                <a:latin typeface="Arial" charset="0"/>
              </a:rPr>
              <a:t> ve çocukta: </a:t>
            </a:r>
            <a:r>
              <a:rPr lang="tr-TR" dirty="0" smtClean="0">
                <a:latin typeface="Arial" charset="0"/>
                <a:cs typeface="Times New Roman" charset="0"/>
              </a:rPr>
              <a:t>≥</a:t>
            </a:r>
            <a:r>
              <a:rPr lang="tr-TR" dirty="0" smtClean="0">
                <a:latin typeface="Arial" charset="0"/>
              </a:rPr>
              <a:t> 50 x 10</a:t>
            </a:r>
            <a:r>
              <a:rPr lang="tr-TR" baseline="30000" dirty="0" smtClean="0">
                <a:latin typeface="Arial" charset="0"/>
              </a:rPr>
              <a:t>3 </a:t>
            </a:r>
            <a:r>
              <a:rPr lang="tr-TR" dirty="0" err="1" smtClean="0">
                <a:latin typeface="Arial" charset="0"/>
              </a:rPr>
              <a:t>cfu</a:t>
            </a:r>
            <a:r>
              <a:rPr lang="tr-TR" dirty="0" smtClean="0">
                <a:latin typeface="Arial" charset="0"/>
              </a:rPr>
              <a:t>/ml;</a:t>
            </a:r>
          </a:p>
          <a:p>
            <a:pPr lvl="2"/>
            <a:r>
              <a:rPr lang="tr-TR" dirty="0" smtClean="0">
                <a:latin typeface="Arial" charset="0"/>
              </a:rPr>
              <a:t>%95</a:t>
            </a:r>
          </a:p>
          <a:p>
            <a:pPr lvl="1"/>
            <a:r>
              <a:rPr lang="tr-TR" dirty="0" smtClean="0">
                <a:latin typeface="Arial" charset="0"/>
              </a:rPr>
              <a:t>10-50 x 10</a:t>
            </a:r>
            <a:r>
              <a:rPr lang="tr-TR" baseline="30000" dirty="0" smtClean="0">
                <a:latin typeface="Arial" charset="0"/>
              </a:rPr>
              <a:t>3 </a:t>
            </a:r>
            <a:r>
              <a:rPr lang="tr-TR" dirty="0" err="1" smtClean="0">
                <a:latin typeface="Arial" charset="0"/>
              </a:rPr>
              <a:t>cfu</a:t>
            </a:r>
            <a:r>
              <a:rPr lang="tr-TR" dirty="0" smtClean="0">
                <a:latin typeface="Arial" charset="0"/>
              </a:rPr>
              <a:t>/ml;</a:t>
            </a:r>
          </a:p>
          <a:p>
            <a:pPr lvl="2"/>
            <a:r>
              <a:rPr lang="tr-TR" dirty="0" smtClean="0">
                <a:latin typeface="Arial" charset="0"/>
              </a:rPr>
              <a:t>Şüpheli </a:t>
            </a:r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/>
              <a:t>İdrar Kültürünün Yorumlanması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>
                <a:latin typeface="Arial" charset="0"/>
              </a:rPr>
              <a:t>Temiz orta akımı;</a:t>
            </a:r>
          </a:p>
          <a:p>
            <a:pPr lvl="1"/>
            <a:r>
              <a:rPr lang="tr-TR" dirty="0" err="1" smtClean="0">
                <a:latin typeface="Arial" charset="0"/>
              </a:rPr>
              <a:t>Semptomatik</a:t>
            </a:r>
            <a:r>
              <a:rPr lang="tr-TR" dirty="0" smtClean="0">
                <a:latin typeface="Arial" charset="0"/>
              </a:rPr>
              <a:t> hastalarda, 10</a:t>
            </a:r>
            <a:r>
              <a:rPr lang="tr-TR" baseline="30000" dirty="0" smtClean="0">
                <a:latin typeface="Arial" charset="0"/>
              </a:rPr>
              <a:t>5 </a:t>
            </a:r>
            <a:r>
              <a:rPr lang="tr-TR" dirty="0" err="1" smtClean="0">
                <a:latin typeface="Arial" charset="0"/>
              </a:rPr>
              <a:t>cfu</a:t>
            </a:r>
            <a:r>
              <a:rPr lang="tr-TR" dirty="0" smtClean="0">
                <a:latin typeface="Arial" charset="0"/>
              </a:rPr>
              <a:t>/ml (tek organizma)</a:t>
            </a:r>
          </a:p>
          <a:p>
            <a:pPr lvl="2"/>
            <a:r>
              <a:rPr lang="tr-TR" dirty="0" smtClean="0"/>
              <a:t>%95</a:t>
            </a:r>
          </a:p>
          <a:p>
            <a:pPr lvl="1"/>
            <a:r>
              <a:rPr lang="tr-TR" dirty="0" smtClean="0">
                <a:latin typeface="Arial" charset="0"/>
              </a:rPr>
              <a:t>10</a:t>
            </a:r>
            <a:r>
              <a:rPr lang="tr-TR" baseline="30000" dirty="0" smtClean="0">
                <a:latin typeface="Arial" charset="0"/>
              </a:rPr>
              <a:t>4</a:t>
            </a:r>
            <a:r>
              <a:rPr lang="tr-TR" dirty="0" smtClean="0">
                <a:latin typeface="Arial" charset="0"/>
              </a:rPr>
              <a:t> -10</a:t>
            </a:r>
            <a:r>
              <a:rPr lang="tr-TR" baseline="30000" dirty="0" smtClean="0">
                <a:latin typeface="Arial" charset="0"/>
              </a:rPr>
              <a:t>5 </a:t>
            </a:r>
            <a:r>
              <a:rPr lang="tr-TR" dirty="0" err="1" smtClean="0">
                <a:latin typeface="Arial" charset="0"/>
              </a:rPr>
              <a:t>cfu</a:t>
            </a:r>
            <a:r>
              <a:rPr lang="tr-TR" dirty="0" smtClean="0">
                <a:latin typeface="Arial" charset="0"/>
              </a:rPr>
              <a:t>/ml;</a:t>
            </a:r>
          </a:p>
          <a:p>
            <a:pPr lvl="2"/>
            <a:r>
              <a:rPr lang="tr-TR" dirty="0" smtClean="0">
                <a:latin typeface="Arial" charset="0"/>
              </a:rPr>
              <a:t>Şüpheli </a:t>
            </a:r>
          </a:p>
          <a:p>
            <a:pPr lvl="1"/>
            <a:r>
              <a:rPr lang="tr-TR" dirty="0" err="1" smtClean="0">
                <a:latin typeface="Arial" charset="0"/>
              </a:rPr>
              <a:t>Semptomatik</a:t>
            </a:r>
            <a:r>
              <a:rPr lang="tr-TR" dirty="0" smtClean="0">
                <a:latin typeface="Arial" charset="0"/>
              </a:rPr>
              <a:t> erkekte 10</a:t>
            </a:r>
            <a:r>
              <a:rPr lang="tr-TR" baseline="30000" dirty="0" smtClean="0">
                <a:latin typeface="Arial" charset="0"/>
              </a:rPr>
              <a:t>4 </a:t>
            </a:r>
            <a:r>
              <a:rPr lang="tr-TR" dirty="0" err="1" smtClean="0">
                <a:latin typeface="Arial" charset="0"/>
              </a:rPr>
              <a:t>cfu</a:t>
            </a:r>
            <a:r>
              <a:rPr lang="tr-TR" dirty="0" smtClean="0">
                <a:latin typeface="Arial" charset="0"/>
              </a:rPr>
              <a:t>/ml;</a:t>
            </a:r>
          </a:p>
          <a:p>
            <a:pPr lvl="2"/>
            <a:r>
              <a:rPr lang="tr-TR" dirty="0" smtClean="0">
                <a:latin typeface="Arial" charset="0"/>
              </a:rPr>
              <a:t>Muhtemel İYE</a:t>
            </a:r>
            <a:endParaRPr lang="tr-TR" dirty="0" smtClean="0"/>
          </a:p>
          <a:p>
            <a:pPr lvl="1"/>
            <a:r>
              <a:rPr lang="tr-TR" dirty="0" err="1" smtClean="0">
                <a:latin typeface="Arial" charset="0"/>
              </a:rPr>
              <a:t>Asemptomatik</a:t>
            </a:r>
            <a:r>
              <a:rPr lang="tr-TR" dirty="0" smtClean="0">
                <a:latin typeface="Arial" charset="0"/>
              </a:rPr>
              <a:t> hastalarda; farklı günlerde elde edilen en az iki örnekte aynı organizmanın 10</a:t>
            </a:r>
            <a:r>
              <a:rPr lang="tr-TR" baseline="30000" dirty="0" smtClean="0">
                <a:latin typeface="Arial" charset="0"/>
              </a:rPr>
              <a:t>5 </a:t>
            </a:r>
            <a:r>
              <a:rPr lang="tr-TR" dirty="0" err="1" smtClean="0">
                <a:latin typeface="Arial" charset="0"/>
              </a:rPr>
              <a:t>cfu</a:t>
            </a:r>
            <a:r>
              <a:rPr lang="tr-TR" dirty="0" smtClean="0">
                <a:latin typeface="Arial" charset="0"/>
              </a:rPr>
              <a:t>/ml kadar üremesi;</a:t>
            </a:r>
          </a:p>
          <a:p>
            <a:pPr lvl="2"/>
            <a:r>
              <a:rPr lang="tr-TR" dirty="0" err="1" smtClean="0">
                <a:latin typeface="Arial" charset="0"/>
              </a:rPr>
              <a:t>Asemptomatik</a:t>
            </a:r>
            <a:r>
              <a:rPr lang="tr-TR" dirty="0" smtClean="0">
                <a:latin typeface="Arial" charset="0"/>
              </a:rPr>
              <a:t> </a:t>
            </a:r>
            <a:r>
              <a:rPr lang="tr-TR" dirty="0" err="1" smtClean="0">
                <a:latin typeface="Arial" charset="0"/>
              </a:rPr>
              <a:t>bakteriüri</a:t>
            </a:r>
            <a:r>
              <a:rPr lang="tr-TR" dirty="0" smtClean="0">
                <a:latin typeface="Arial" charset="0"/>
              </a:rPr>
              <a:t>&gt;tedavi edilmez.</a:t>
            </a:r>
          </a:p>
          <a:p>
            <a:pPr lvl="2"/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3608" y="476672"/>
            <a:ext cx="4032448" cy="6048672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tr-TR" sz="2400" dirty="0" smtClean="0">
                <a:solidFill>
                  <a:schemeClr val="tx2"/>
                </a:solidFill>
                <a:latin typeface="Arial" charset="0"/>
              </a:rPr>
              <a:t>ALT İDRAR YOLU </a:t>
            </a:r>
          </a:p>
          <a:p>
            <a:pPr eaLnBrk="1" hangingPunct="1">
              <a:buFontTx/>
              <a:buNone/>
            </a:pPr>
            <a:r>
              <a:rPr lang="tr-TR" sz="2400" dirty="0" smtClean="0">
                <a:solidFill>
                  <a:schemeClr val="tx2"/>
                </a:solidFill>
                <a:latin typeface="Arial" charset="0"/>
              </a:rPr>
              <a:t>ENFEKSİYONLARI</a:t>
            </a:r>
          </a:p>
          <a:p>
            <a:pPr eaLnBrk="1" hangingPunct="1"/>
            <a:r>
              <a:rPr lang="tr-TR" sz="2000" dirty="0" smtClean="0">
                <a:latin typeface="Arial" charset="0"/>
              </a:rPr>
              <a:t>Ateş yüksekliği (+)</a:t>
            </a:r>
          </a:p>
          <a:p>
            <a:pPr eaLnBrk="1" hangingPunct="1"/>
            <a:r>
              <a:rPr lang="tr-TR" sz="2000" dirty="0" smtClean="0">
                <a:latin typeface="Arial" charset="0"/>
              </a:rPr>
              <a:t>Karın ağrısı (+)</a:t>
            </a:r>
          </a:p>
          <a:p>
            <a:pPr eaLnBrk="1" hangingPunct="1"/>
            <a:r>
              <a:rPr lang="tr-TR" sz="2000" dirty="0" err="1" smtClean="0">
                <a:latin typeface="Arial" charset="0"/>
              </a:rPr>
              <a:t>Dizüri</a:t>
            </a:r>
            <a:r>
              <a:rPr lang="tr-TR" sz="2000" dirty="0" smtClean="0">
                <a:latin typeface="Arial" charset="0"/>
              </a:rPr>
              <a:t> (+)</a:t>
            </a:r>
          </a:p>
          <a:p>
            <a:pPr eaLnBrk="1" hangingPunct="1"/>
            <a:r>
              <a:rPr lang="tr-TR" sz="2000" dirty="0" smtClean="0">
                <a:latin typeface="Arial" charset="0"/>
              </a:rPr>
              <a:t>Sık idrar yapma (+)</a:t>
            </a:r>
          </a:p>
          <a:p>
            <a:pPr eaLnBrk="1" hangingPunct="1"/>
            <a:endParaRPr lang="tr-TR" sz="2000" dirty="0" smtClean="0">
              <a:latin typeface="Arial" charset="0"/>
            </a:endParaRPr>
          </a:p>
          <a:p>
            <a:pPr eaLnBrk="1" hangingPunct="1"/>
            <a:r>
              <a:rPr lang="tr-TR" sz="2000" dirty="0" smtClean="0">
                <a:latin typeface="Arial" charset="0"/>
              </a:rPr>
              <a:t>İdrar </a:t>
            </a:r>
            <a:r>
              <a:rPr lang="tr-TR" sz="2000" dirty="0" err="1" smtClean="0">
                <a:latin typeface="Arial" charset="0"/>
              </a:rPr>
              <a:t>dansitesi</a:t>
            </a:r>
            <a:r>
              <a:rPr lang="tr-TR" sz="2000" dirty="0" smtClean="0">
                <a:latin typeface="Arial" charset="0"/>
              </a:rPr>
              <a:t> düşüklüğü 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(-)</a:t>
            </a:r>
            <a:r>
              <a:rPr lang="tr-TR" sz="2000" dirty="0" smtClean="0">
                <a:latin typeface="Arial" charset="0"/>
              </a:rPr>
              <a:t> </a:t>
            </a:r>
          </a:p>
          <a:p>
            <a:pPr eaLnBrk="1" hangingPunct="1"/>
            <a:endParaRPr lang="tr-TR" sz="2000" dirty="0" smtClean="0">
              <a:latin typeface="Arial" charset="0"/>
            </a:endParaRPr>
          </a:p>
          <a:p>
            <a:pPr eaLnBrk="1" hangingPunct="1"/>
            <a:r>
              <a:rPr lang="tr-TR" sz="2000" dirty="0" err="1" smtClean="0">
                <a:latin typeface="Arial" charset="0"/>
              </a:rPr>
              <a:t>Pyüri</a:t>
            </a:r>
            <a:r>
              <a:rPr lang="tr-TR" sz="2000" dirty="0" smtClean="0">
                <a:latin typeface="Arial" charset="0"/>
              </a:rPr>
              <a:t> ; </a:t>
            </a:r>
            <a:r>
              <a:rPr lang="tr-TR" sz="2000" dirty="0" err="1" smtClean="0">
                <a:latin typeface="Arial" charset="0"/>
              </a:rPr>
              <a:t>bakteriüri</a:t>
            </a:r>
            <a:r>
              <a:rPr lang="tr-TR" sz="2000" dirty="0" smtClean="0">
                <a:latin typeface="Arial" charset="0"/>
              </a:rPr>
              <a:t> (+);       silendir 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(-)</a:t>
            </a:r>
          </a:p>
          <a:p>
            <a:pPr eaLnBrk="1" hangingPunct="1"/>
            <a:endParaRPr lang="tr-TR" sz="2000" dirty="0" smtClean="0">
              <a:solidFill>
                <a:schemeClr val="tx2"/>
              </a:solidFill>
              <a:latin typeface="Arial" charset="0"/>
            </a:endParaRPr>
          </a:p>
          <a:p>
            <a:pPr eaLnBrk="1" hangingPunct="1"/>
            <a:r>
              <a:rPr lang="tr-TR" sz="2000" dirty="0" smtClean="0">
                <a:latin typeface="Arial" charset="0"/>
              </a:rPr>
              <a:t>Beyaz küre yüksekliği 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(-)</a:t>
            </a:r>
          </a:p>
          <a:p>
            <a:pPr eaLnBrk="1" hangingPunct="1"/>
            <a:r>
              <a:rPr lang="tr-TR" sz="2000" dirty="0" smtClean="0">
                <a:latin typeface="Arial" charset="0"/>
              </a:rPr>
              <a:t>Eritrosit </a:t>
            </a:r>
            <a:r>
              <a:rPr lang="tr-TR" sz="2000" dirty="0" err="1" smtClean="0">
                <a:latin typeface="Arial" charset="0"/>
              </a:rPr>
              <a:t>sedimentasyon</a:t>
            </a:r>
            <a:r>
              <a:rPr lang="tr-TR" sz="2000" dirty="0" smtClean="0">
                <a:latin typeface="Arial" charset="0"/>
              </a:rPr>
              <a:t> hızı yüksekliği 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(-)</a:t>
            </a:r>
          </a:p>
          <a:p>
            <a:pPr eaLnBrk="1" hangingPunct="1"/>
            <a:r>
              <a:rPr lang="tr-TR" sz="2000" dirty="0" smtClean="0">
                <a:latin typeface="Arial" charset="0"/>
              </a:rPr>
              <a:t>C-reaktif protein pozitifliği 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(-)</a:t>
            </a:r>
          </a:p>
          <a:p>
            <a:pPr eaLnBrk="1" hangingPunct="1"/>
            <a:endParaRPr lang="tr-TR" sz="2000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76056" y="476672"/>
            <a:ext cx="3886200" cy="604867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>
                <a:solidFill>
                  <a:schemeClr val="tx2"/>
                </a:solidFill>
                <a:latin typeface="Arial" charset="0"/>
              </a:rPr>
              <a:t>ÜST İDRAR YOLU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2400" dirty="0" smtClean="0">
                <a:solidFill>
                  <a:schemeClr val="tx2"/>
                </a:solidFill>
                <a:latin typeface="Arial" charset="0"/>
              </a:rPr>
              <a:t>ENFEKSİYONLARI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>
                <a:latin typeface="Arial" charset="0"/>
              </a:rPr>
              <a:t>Ateş yüksekliği(+)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>
                <a:latin typeface="Arial" charset="0"/>
              </a:rPr>
              <a:t>Karın ağrısı / 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Yan ağrısı (+)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err="1" smtClean="0">
                <a:latin typeface="Arial" charset="0"/>
              </a:rPr>
              <a:t>Dizüri</a:t>
            </a:r>
            <a:r>
              <a:rPr lang="tr-TR" sz="2000" dirty="0" smtClean="0">
                <a:latin typeface="Arial" charset="0"/>
              </a:rPr>
              <a:t> (+)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>
                <a:latin typeface="Arial" charset="0"/>
              </a:rPr>
              <a:t>Sık idrar yapma (+)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000" dirty="0" smtClean="0">
                <a:latin typeface="Arial" charset="0"/>
              </a:rPr>
              <a:t>İdrarın konsantre edilme kapasitesinde bozulma 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(+)      (idrar </a:t>
            </a:r>
            <a:r>
              <a:rPr lang="tr-TR" sz="2000" dirty="0" err="1" smtClean="0">
                <a:solidFill>
                  <a:schemeClr val="tx2"/>
                </a:solidFill>
                <a:latin typeface="Arial" charset="0"/>
              </a:rPr>
              <a:t>dansitesi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 düşüklüğü +)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err="1" smtClean="0">
                <a:latin typeface="Arial" charset="0"/>
              </a:rPr>
              <a:t>Pyüri</a:t>
            </a:r>
            <a:r>
              <a:rPr lang="tr-TR" sz="2000" dirty="0" smtClean="0">
                <a:latin typeface="Arial" charset="0"/>
              </a:rPr>
              <a:t>; </a:t>
            </a:r>
            <a:r>
              <a:rPr lang="tr-TR" sz="2000" dirty="0" err="1" smtClean="0">
                <a:latin typeface="Arial" charset="0"/>
              </a:rPr>
              <a:t>bakteriüri</a:t>
            </a:r>
            <a:r>
              <a:rPr lang="tr-TR" sz="2000" dirty="0" smtClean="0">
                <a:latin typeface="Arial" charset="0"/>
              </a:rPr>
              <a:t>; 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lökosit </a:t>
            </a:r>
            <a:r>
              <a:rPr lang="tr-TR" sz="2000" dirty="0" err="1" smtClean="0">
                <a:solidFill>
                  <a:schemeClr val="tx2"/>
                </a:solidFill>
                <a:latin typeface="Arial" charset="0"/>
              </a:rPr>
              <a:t>silendirleri</a:t>
            </a:r>
            <a:r>
              <a:rPr lang="tr-TR" sz="2000" dirty="0" smtClean="0">
                <a:latin typeface="Arial" charset="0"/>
              </a:rPr>
              <a:t> 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(+)</a:t>
            </a:r>
          </a:p>
          <a:p>
            <a:pPr eaLnBrk="1" hangingPunct="1">
              <a:lnSpc>
                <a:spcPct val="90000"/>
              </a:lnSpc>
            </a:pPr>
            <a:endParaRPr lang="tr-TR" sz="2000" dirty="0" smtClean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Beyaz küre yüksekliği</a:t>
            </a:r>
            <a:r>
              <a:rPr lang="tr-TR" sz="2000" dirty="0" smtClean="0">
                <a:latin typeface="Arial" charset="0"/>
              </a:rPr>
              <a:t> 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(+)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Eritrosit </a:t>
            </a:r>
            <a:r>
              <a:rPr lang="tr-TR" sz="2000" dirty="0" err="1" smtClean="0">
                <a:solidFill>
                  <a:schemeClr val="tx2"/>
                </a:solidFill>
                <a:latin typeface="Arial" charset="0"/>
              </a:rPr>
              <a:t>sedimentasyon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 hızı yüksekliği</a:t>
            </a:r>
            <a:r>
              <a:rPr lang="tr-TR" sz="2000" dirty="0" smtClean="0">
                <a:latin typeface="Arial" charset="0"/>
              </a:rPr>
              <a:t> 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(+)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C-reaktif protein pozitifliği</a:t>
            </a:r>
            <a:r>
              <a:rPr lang="tr-TR" sz="2000" dirty="0" smtClean="0">
                <a:latin typeface="Arial" charset="0"/>
              </a:rPr>
              <a:t> 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(+)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err="1" smtClean="0">
                <a:solidFill>
                  <a:schemeClr val="tx2"/>
                </a:solidFill>
                <a:latin typeface="Arial" charset="0"/>
              </a:rPr>
              <a:t>Prokalsitonin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 (+)’</a:t>
            </a:r>
            <a:r>
              <a:rPr lang="tr-TR" sz="2000" dirty="0" err="1" smtClean="0">
                <a:solidFill>
                  <a:schemeClr val="tx2"/>
                </a:solidFill>
                <a:latin typeface="Arial" charset="0"/>
              </a:rPr>
              <a:t>liği</a:t>
            </a:r>
            <a:r>
              <a:rPr lang="tr-TR" sz="2000" dirty="0" smtClean="0">
                <a:solidFill>
                  <a:schemeClr val="tx2"/>
                </a:solidFill>
                <a:latin typeface="Arial" charset="0"/>
              </a:rPr>
              <a:t> daha değerli</a:t>
            </a:r>
            <a:endParaRPr lang="tr-TR" sz="2000" dirty="0" smtClean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tr-TR" sz="2000" dirty="0" smtClean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Tedavi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Amaç; </a:t>
            </a:r>
          </a:p>
          <a:p>
            <a:pPr lvl="1"/>
            <a:r>
              <a:rPr lang="tr-TR" dirty="0" smtClean="0"/>
              <a:t>akut enfeksiyonu düzeltmek, </a:t>
            </a:r>
          </a:p>
          <a:p>
            <a:pPr lvl="1"/>
            <a:r>
              <a:rPr lang="tr-TR" dirty="0" err="1" smtClean="0"/>
              <a:t>pyelonefrit</a:t>
            </a:r>
            <a:r>
              <a:rPr lang="tr-TR" dirty="0" smtClean="0"/>
              <a:t> tekrarını, </a:t>
            </a:r>
          </a:p>
          <a:p>
            <a:pPr lvl="1"/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skar</a:t>
            </a:r>
            <a:r>
              <a:rPr lang="tr-TR" dirty="0" smtClean="0"/>
              <a:t> gelişmesini ve </a:t>
            </a:r>
          </a:p>
          <a:p>
            <a:pPr lvl="1"/>
            <a:r>
              <a:rPr lang="tr-TR" dirty="0" smtClean="0"/>
              <a:t>ilişkili komplikasyonların ortaya çıkmasını önlemektir.</a:t>
            </a:r>
          </a:p>
          <a:p>
            <a:r>
              <a:rPr lang="tr-TR" dirty="0" smtClean="0"/>
              <a:t>Akut atak tedavisi,</a:t>
            </a:r>
          </a:p>
          <a:p>
            <a:r>
              <a:rPr lang="tr-TR" dirty="0" smtClean="0"/>
              <a:t>Koruyucu tedavi.</a:t>
            </a:r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 atak;</a:t>
            </a:r>
          </a:p>
          <a:p>
            <a:pPr lvl="1"/>
            <a:r>
              <a:rPr lang="tr-TR" dirty="0" smtClean="0"/>
              <a:t>Üç aydan küçük ve/veya </a:t>
            </a:r>
          </a:p>
          <a:p>
            <a:pPr lvl="1"/>
            <a:r>
              <a:rPr lang="tr-TR" dirty="0" smtClean="0"/>
              <a:t>komplike </a:t>
            </a:r>
            <a:r>
              <a:rPr lang="tr-TR" dirty="0" err="1" smtClean="0"/>
              <a:t>İYE’li</a:t>
            </a:r>
            <a:r>
              <a:rPr lang="tr-TR" dirty="0" smtClean="0"/>
              <a:t> çocuklar hastaneye yatırılarak </a:t>
            </a:r>
            <a:r>
              <a:rPr lang="tr-TR" dirty="0" err="1" smtClean="0"/>
              <a:t>parenteral</a:t>
            </a:r>
            <a:r>
              <a:rPr lang="tr-TR" dirty="0" smtClean="0"/>
              <a:t> antibiyotikler ile tedavi edilmelidirler.</a:t>
            </a:r>
          </a:p>
          <a:p>
            <a:pPr lvl="3"/>
            <a:r>
              <a:rPr lang="tr-TR" dirty="0" smtClean="0"/>
              <a:t>(septik görünüm, sürekli kusma, orta-ağır </a:t>
            </a:r>
            <a:r>
              <a:rPr lang="tr-TR" dirty="0" err="1" smtClean="0"/>
              <a:t>dehidratasyon</a:t>
            </a:r>
            <a:r>
              <a:rPr lang="tr-TR" dirty="0" smtClean="0"/>
              <a:t>, </a:t>
            </a:r>
            <a:r>
              <a:rPr lang="tr-TR" dirty="0" err="1" smtClean="0"/>
              <a:t>immünsupresyon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Akut atak;</a:t>
            </a:r>
          </a:p>
          <a:p>
            <a:pPr lvl="1"/>
            <a:r>
              <a:rPr lang="tr-TR" dirty="0" smtClean="0"/>
              <a:t>Üç aydan büyük çocuklarda,</a:t>
            </a:r>
          </a:p>
          <a:p>
            <a:pPr lvl="1"/>
            <a:r>
              <a:rPr lang="tr-TR" dirty="0" smtClean="0"/>
              <a:t>komplike değil ise </a:t>
            </a:r>
            <a:r>
              <a:rPr lang="tr-TR" dirty="0" err="1" smtClean="0"/>
              <a:t>pyelonefrit</a:t>
            </a:r>
            <a:r>
              <a:rPr lang="tr-TR" dirty="0" smtClean="0"/>
              <a:t> tedavisi oral antibiyotikler ile yapılabilir. </a:t>
            </a:r>
          </a:p>
          <a:p>
            <a:pPr lvl="1"/>
            <a:r>
              <a:rPr lang="tr-TR" dirty="0" smtClean="0"/>
              <a:t>Tedavi süresi 7-14 gündür.</a:t>
            </a:r>
          </a:p>
          <a:p>
            <a:pPr lvl="1">
              <a:buNone/>
            </a:pPr>
            <a:endParaRPr lang="tr-TR" dirty="0" smtClean="0"/>
          </a:p>
          <a:p>
            <a:pPr lvl="1"/>
            <a:r>
              <a:rPr lang="tr-TR" dirty="0" smtClean="0"/>
              <a:t>Üç aydan büyük ve alt </a:t>
            </a:r>
            <a:r>
              <a:rPr lang="tr-TR" dirty="0" err="1" smtClean="0"/>
              <a:t>üriner</a:t>
            </a:r>
            <a:r>
              <a:rPr lang="tr-TR" dirty="0" smtClean="0"/>
              <a:t> sistem enfeksiyonu (sistit) düşünülen çocuklar oral antibiyotikler ile tedavi edilebilir.</a:t>
            </a:r>
          </a:p>
          <a:p>
            <a:pPr lvl="1"/>
            <a:r>
              <a:rPr lang="tr-TR" dirty="0" smtClean="0"/>
              <a:t>Tedavi süresi 3 (bazı kaynaklar 7-10 gün) gündür.</a:t>
            </a:r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344816" cy="1143000"/>
          </a:xfrm>
        </p:spPr>
        <p:txBody>
          <a:bodyPr/>
          <a:lstStyle/>
          <a:p>
            <a:pPr algn="ctr"/>
            <a:r>
              <a:rPr lang="tr-TR" dirty="0" smtClean="0"/>
              <a:t>Ampirik Ab Tedavisi</a:t>
            </a:r>
            <a:endParaRPr lang="tr-TR" dirty="0"/>
          </a:p>
        </p:txBody>
      </p:sp>
      <p:pic>
        <p:nvPicPr>
          <p:cNvPr id="1026" name="Picture 2" descr="C:\Users\casper pc\Desktop\fdgdf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72816"/>
            <a:ext cx="7632848" cy="43924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Tedavi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Ampirik olarak başlanan ab tedavisi kültür sonucuna göre revize edilir.</a:t>
            </a:r>
          </a:p>
          <a:p>
            <a:r>
              <a:rPr lang="tr-TR" dirty="0" smtClean="0"/>
              <a:t>Ayrıca 2 gün için de klinik olarak düzelme sağlanıyorsa idrar kültürü tekrarı ve acil görüntülemeye gerek yoktur.</a:t>
            </a:r>
          </a:p>
          <a:p>
            <a:r>
              <a:rPr lang="tr-TR" dirty="0" smtClean="0"/>
              <a:t>Eğer 2 gün içinde tedaviye yanıt alınamıyorsa kültür tekrarı ve acil USG ile görüntüleme gerekir.</a:t>
            </a:r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Tedavi Sonrasında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tr-TR" dirty="0" smtClean="0">
                <a:latin typeface="Arial" charset="0"/>
              </a:rPr>
              <a:t>Ateş 2-3 günde kaybolur</a:t>
            </a:r>
          </a:p>
          <a:p>
            <a:pPr>
              <a:lnSpc>
                <a:spcPct val="90000"/>
              </a:lnSpc>
            </a:pPr>
            <a:endParaRPr lang="tr-TR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tr-TR" dirty="0" err="1" smtClean="0">
                <a:latin typeface="Arial" charset="0"/>
              </a:rPr>
              <a:t>Pyüri</a:t>
            </a:r>
            <a:r>
              <a:rPr lang="tr-TR" dirty="0" smtClean="0">
                <a:latin typeface="Arial" charset="0"/>
              </a:rPr>
              <a:t> 3-4 gün sürer</a:t>
            </a:r>
          </a:p>
          <a:p>
            <a:pPr>
              <a:lnSpc>
                <a:spcPct val="90000"/>
              </a:lnSpc>
            </a:pPr>
            <a:endParaRPr lang="tr-TR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tr-TR" dirty="0" smtClean="0">
                <a:latin typeface="Arial" charset="0"/>
              </a:rPr>
              <a:t>CRP yüksekliği  4-5 gün sürer</a:t>
            </a:r>
          </a:p>
          <a:p>
            <a:pPr>
              <a:lnSpc>
                <a:spcPct val="90000"/>
              </a:lnSpc>
            </a:pPr>
            <a:endParaRPr lang="tr-TR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tr-TR" dirty="0" smtClean="0">
                <a:latin typeface="Arial" charset="0"/>
              </a:rPr>
              <a:t>ESR 2-3 hafta yüksek </a:t>
            </a:r>
            <a:r>
              <a:rPr lang="tr-TR" dirty="0" smtClean="0">
                <a:latin typeface="Arial" charset="0"/>
              </a:rPr>
              <a:t>kalır</a:t>
            </a:r>
          </a:p>
          <a:p>
            <a:pPr marL="82296" indent="0">
              <a:lnSpc>
                <a:spcPct val="90000"/>
              </a:lnSpc>
              <a:buNone/>
            </a:pPr>
            <a:endParaRPr lang="tr-TR" dirty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tr-TR" dirty="0" smtClean="0">
                <a:latin typeface="Arial" charset="0"/>
              </a:rPr>
              <a:t>İdrar tetkikleri tedavi bitiminden 1 hafta sonra yapılmalı.</a:t>
            </a:r>
            <a:endParaRPr lang="tr-TR" dirty="0" smtClean="0">
              <a:latin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Hedefler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İdrar örneği nasıl elde edilmeli ? </a:t>
            </a:r>
          </a:p>
          <a:p>
            <a:r>
              <a:rPr lang="tr-TR" dirty="0" smtClean="0"/>
              <a:t>İdrar analizi ve kültür sonucu&gt; İYE tanısı ?</a:t>
            </a:r>
          </a:p>
          <a:p>
            <a:r>
              <a:rPr lang="tr-TR" dirty="0" smtClean="0"/>
              <a:t>Hangi çocuklar yatarak tedavi edilmeli-sevk ?</a:t>
            </a:r>
          </a:p>
          <a:p>
            <a:r>
              <a:rPr lang="tr-TR" dirty="0" smtClean="0"/>
              <a:t>Hangi çocuklara görüntüleme yapılmalı ?</a:t>
            </a:r>
            <a:endParaRPr 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Görüntüleme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Obstrüktif</a:t>
            </a:r>
            <a:r>
              <a:rPr lang="tr-TR" dirty="0" smtClean="0"/>
              <a:t> </a:t>
            </a:r>
            <a:r>
              <a:rPr lang="tr-TR" dirty="0" err="1" smtClean="0"/>
              <a:t>üropati</a:t>
            </a:r>
            <a:r>
              <a:rPr lang="tr-TR" dirty="0" smtClean="0"/>
              <a:t> veya böbrek taş hastalığı için ultrasonografi (USG), </a:t>
            </a:r>
          </a:p>
          <a:p>
            <a:r>
              <a:rPr lang="tr-TR" dirty="0" smtClean="0"/>
              <a:t>VUR için </a:t>
            </a:r>
            <a:r>
              <a:rPr lang="tr-TR" dirty="0" err="1" smtClean="0"/>
              <a:t>voiding</a:t>
            </a:r>
            <a:r>
              <a:rPr lang="tr-TR" dirty="0" smtClean="0"/>
              <a:t> </a:t>
            </a:r>
            <a:r>
              <a:rPr lang="tr-TR" dirty="0" err="1" smtClean="0"/>
              <a:t>sistoüretrografi</a:t>
            </a:r>
            <a:r>
              <a:rPr lang="tr-TR" dirty="0" smtClean="0"/>
              <a:t> (VCUG) ve </a:t>
            </a:r>
          </a:p>
          <a:p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inflamasyon</a:t>
            </a:r>
            <a:r>
              <a:rPr lang="tr-TR" dirty="0" smtClean="0"/>
              <a:t>/</a:t>
            </a:r>
            <a:r>
              <a:rPr lang="tr-TR" dirty="0" err="1" smtClean="0"/>
              <a:t>skar</a:t>
            </a:r>
            <a:r>
              <a:rPr lang="tr-TR" dirty="0" smtClean="0"/>
              <a:t> için 99mTc-DMSA sintigrafisi önerilen görüntüleme yöntemleridir.</a:t>
            </a:r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Görüntüleme-USG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u="sng" dirty="0" smtClean="0"/>
              <a:t>Akut</a:t>
            </a:r>
            <a:r>
              <a:rPr lang="tr-TR" dirty="0" smtClean="0"/>
              <a:t> enfeksiyon döneminde USG sadece </a:t>
            </a:r>
            <a:r>
              <a:rPr lang="tr-TR" u="sng" dirty="0" err="1" smtClean="0"/>
              <a:t>atipik</a:t>
            </a:r>
            <a:r>
              <a:rPr lang="tr-TR" u="sng" dirty="0" smtClean="0"/>
              <a:t> İYE </a:t>
            </a:r>
            <a:r>
              <a:rPr lang="tr-TR" dirty="0" smtClean="0"/>
              <a:t>tanısı alan hastalarda öneriliyor.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err="1" smtClean="0"/>
              <a:t>Atipik</a:t>
            </a:r>
            <a:r>
              <a:rPr lang="tr-TR" dirty="0" smtClean="0"/>
              <a:t> İYE;</a:t>
            </a:r>
          </a:p>
          <a:p>
            <a:pPr lvl="1"/>
            <a:r>
              <a:rPr lang="tr-TR" dirty="0" smtClean="0"/>
              <a:t>Ağır hastalık</a:t>
            </a:r>
          </a:p>
          <a:p>
            <a:pPr lvl="1"/>
            <a:r>
              <a:rPr lang="tr-TR" dirty="0" smtClean="0"/>
              <a:t>Zayıf idrar akımı</a:t>
            </a:r>
          </a:p>
          <a:p>
            <a:pPr lvl="1"/>
            <a:r>
              <a:rPr lang="tr-TR" dirty="0" smtClean="0"/>
              <a:t>Batında/mesanede kitle</a:t>
            </a:r>
          </a:p>
          <a:p>
            <a:pPr lvl="1"/>
            <a:r>
              <a:rPr lang="tr-TR" dirty="0" err="1" smtClean="0"/>
              <a:t>Kreatinin</a:t>
            </a:r>
            <a:r>
              <a:rPr lang="tr-TR" dirty="0" smtClean="0"/>
              <a:t> artışı</a:t>
            </a:r>
          </a:p>
          <a:p>
            <a:pPr lvl="1"/>
            <a:r>
              <a:rPr lang="tr-TR" dirty="0" smtClean="0"/>
              <a:t>Septisemi </a:t>
            </a:r>
          </a:p>
          <a:p>
            <a:pPr lvl="1"/>
            <a:r>
              <a:rPr lang="tr-TR" dirty="0" smtClean="0"/>
              <a:t>Tedaviye 48 saatte yanıt olmaması,</a:t>
            </a:r>
          </a:p>
          <a:p>
            <a:pPr lvl="1"/>
            <a:r>
              <a:rPr lang="tr-TR" dirty="0" smtClean="0"/>
              <a:t>E.</a:t>
            </a:r>
            <a:r>
              <a:rPr lang="tr-TR" dirty="0" err="1" smtClean="0"/>
              <a:t>Coli</a:t>
            </a:r>
            <a:r>
              <a:rPr lang="tr-TR" dirty="0" smtClean="0"/>
              <a:t> dışı etkenler</a:t>
            </a:r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Görüntüleme-USG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Ateşli İYE tedavi edildikten sonra </a:t>
            </a:r>
            <a:r>
              <a:rPr lang="tr-TR" dirty="0" err="1" smtClean="0"/>
              <a:t>elektif</a:t>
            </a:r>
            <a:r>
              <a:rPr lang="tr-TR" dirty="0" smtClean="0"/>
              <a:t> USG; </a:t>
            </a:r>
          </a:p>
          <a:p>
            <a:pPr lvl="1"/>
            <a:r>
              <a:rPr lang="tr-TR" dirty="0" smtClean="0"/>
              <a:t>sadece 6 aydan küçük çocuklar için önerilmiştir.</a:t>
            </a:r>
          </a:p>
          <a:p>
            <a:r>
              <a:rPr lang="tr-TR" dirty="0" smtClean="0"/>
              <a:t>Amerikan Pediatri Akademisi;</a:t>
            </a:r>
          </a:p>
          <a:p>
            <a:pPr lvl="1"/>
            <a:r>
              <a:rPr lang="tr-TR" u="sng" dirty="0" smtClean="0"/>
              <a:t>2 yaş </a:t>
            </a:r>
            <a:r>
              <a:rPr lang="tr-TR" dirty="0" smtClean="0"/>
              <a:t>altındaki </a:t>
            </a:r>
            <a:r>
              <a:rPr lang="tr-TR" u="sng" dirty="0" smtClean="0"/>
              <a:t>ateşli</a:t>
            </a:r>
            <a:r>
              <a:rPr lang="tr-TR" dirty="0" smtClean="0"/>
              <a:t> İYE saptanan </a:t>
            </a:r>
            <a:r>
              <a:rPr lang="tr-TR" u="sng" dirty="0" smtClean="0"/>
              <a:t>tüm</a:t>
            </a:r>
            <a:r>
              <a:rPr lang="tr-TR" dirty="0" smtClean="0"/>
              <a:t> çocuklarda USG yapılmalı.</a:t>
            </a:r>
            <a:endParaRPr lang="tr-TR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Görüntüleme-USG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u="sng" dirty="0" smtClean="0"/>
              <a:t>Alt </a:t>
            </a:r>
            <a:r>
              <a:rPr lang="tr-TR" dirty="0" err="1" smtClean="0"/>
              <a:t>üriner</a:t>
            </a:r>
            <a:r>
              <a:rPr lang="tr-TR" dirty="0" smtClean="0"/>
              <a:t> sistem enfeksiyonlu çocuklarda USG; </a:t>
            </a:r>
          </a:p>
          <a:p>
            <a:pPr lvl="1"/>
            <a:r>
              <a:rPr lang="tr-TR" u="sng" dirty="0" smtClean="0"/>
              <a:t>tekrarlayan</a:t>
            </a:r>
            <a:r>
              <a:rPr lang="tr-TR" dirty="0" smtClean="0"/>
              <a:t> İYE varsa düşünülmelidir.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Tekrarlayan İYE;</a:t>
            </a:r>
          </a:p>
          <a:p>
            <a:pPr lvl="1"/>
            <a:r>
              <a:rPr lang="tr-TR" dirty="0" smtClean="0"/>
              <a:t>≥2 </a:t>
            </a:r>
            <a:r>
              <a:rPr lang="tr-TR" dirty="0" err="1" smtClean="0"/>
              <a:t>pyelonefrit</a:t>
            </a:r>
            <a:r>
              <a:rPr lang="tr-TR" dirty="0" smtClean="0"/>
              <a:t>,</a:t>
            </a:r>
          </a:p>
          <a:p>
            <a:pPr lvl="1"/>
            <a:r>
              <a:rPr lang="tr-TR" dirty="0" smtClean="0"/>
              <a:t>1 </a:t>
            </a:r>
            <a:r>
              <a:rPr lang="tr-TR" dirty="0" err="1" smtClean="0"/>
              <a:t>pyelonefrit</a:t>
            </a:r>
            <a:r>
              <a:rPr lang="tr-TR" dirty="0" smtClean="0"/>
              <a:t> + ≥2 sistit,</a:t>
            </a:r>
          </a:p>
          <a:p>
            <a:pPr lvl="1"/>
            <a:r>
              <a:rPr lang="tr-TR" dirty="0" smtClean="0"/>
              <a:t>≥3 sistit.</a:t>
            </a:r>
            <a:endParaRPr lang="tr-T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smtClean="0"/>
              <a:t>Görüntüleme-99mTc-DMSA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988840"/>
            <a:ext cx="7498080" cy="4259560"/>
          </a:xfrm>
        </p:spPr>
        <p:txBody>
          <a:bodyPr/>
          <a:lstStyle/>
          <a:p>
            <a:r>
              <a:rPr lang="tr-TR" u="sng" dirty="0" smtClean="0"/>
              <a:t>Ateşli</a:t>
            </a:r>
            <a:r>
              <a:rPr lang="tr-TR" dirty="0" smtClean="0"/>
              <a:t> İYE sonrası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parankimal</a:t>
            </a:r>
            <a:r>
              <a:rPr lang="tr-TR" dirty="0" smtClean="0"/>
              <a:t> </a:t>
            </a:r>
            <a:r>
              <a:rPr lang="tr-TR" dirty="0" err="1" smtClean="0"/>
              <a:t>skar</a:t>
            </a:r>
            <a:r>
              <a:rPr lang="tr-TR" dirty="0" smtClean="0"/>
              <a:t> varlığını göstermek için, enfeksiyondan </a:t>
            </a:r>
            <a:r>
              <a:rPr lang="tr-TR" u="sng" dirty="0" smtClean="0"/>
              <a:t>4-6 ay </a:t>
            </a:r>
            <a:r>
              <a:rPr lang="tr-TR" dirty="0" smtClean="0"/>
              <a:t>sonra yapılabilir,</a:t>
            </a:r>
          </a:p>
          <a:p>
            <a:pPr lvl="1"/>
            <a:r>
              <a:rPr lang="tr-TR" dirty="0" smtClean="0"/>
              <a:t>Sadece </a:t>
            </a:r>
            <a:r>
              <a:rPr lang="tr-TR" u="sng" dirty="0" err="1" smtClean="0"/>
              <a:t>atipik</a:t>
            </a:r>
            <a:r>
              <a:rPr lang="tr-TR" dirty="0" smtClean="0"/>
              <a:t> veya </a:t>
            </a:r>
            <a:r>
              <a:rPr lang="tr-TR" u="sng" dirty="0" smtClean="0"/>
              <a:t>tekrarlayan</a:t>
            </a:r>
            <a:r>
              <a:rPr lang="tr-TR" dirty="0" smtClean="0"/>
              <a:t> İYE hastalarına önerilmektedir.</a:t>
            </a:r>
            <a:endParaRPr lang="tr-T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Görüntüleme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İngiliz rehberinde; </a:t>
            </a:r>
          </a:p>
          <a:p>
            <a:pPr lvl="1"/>
            <a:r>
              <a:rPr lang="tr-TR" dirty="0" smtClean="0"/>
              <a:t>VCUG; </a:t>
            </a:r>
          </a:p>
          <a:p>
            <a:pPr lvl="2"/>
            <a:r>
              <a:rPr lang="tr-TR" u="sng" dirty="0" smtClean="0"/>
              <a:t>6 aydan </a:t>
            </a:r>
            <a:r>
              <a:rPr lang="tr-TR" dirty="0" smtClean="0"/>
              <a:t>küçük çocuklarda, </a:t>
            </a:r>
            <a:r>
              <a:rPr lang="tr-TR" dirty="0" err="1" smtClean="0"/>
              <a:t>atipik</a:t>
            </a:r>
            <a:r>
              <a:rPr lang="tr-TR" dirty="0" smtClean="0"/>
              <a:t> veya tekrarlayan İYE varlığında; </a:t>
            </a:r>
          </a:p>
          <a:p>
            <a:pPr lvl="2"/>
            <a:r>
              <a:rPr lang="tr-TR" u="sng" dirty="0" smtClean="0"/>
              <a:t>6 ay-3 yaş </a:t>
            </a:r>
            <a:r>
              <a:rPr lang="tr-TR" dirty="0" smtClean="0"/>
              <a:t>arası çocuklarda </a:t>
            </a:r>
            <a:r>
              <a:rPr lang="tr-TR" dirty="0" err="1" smtClean="0"/>
              <a:t>USG’de</a:t>
            </a:r>
            <a:r>
              <a:rPr lang="tr-TR" dirty="0" smtClean="0"/>
              <a:t> </a:t>
            </a:r>
            <a:r>
              <a:rPr lang="tr-TR" dirty="0" err="1" smtClean="0"/>
              <a:t>üriner</a:t>
            </a:r>
            <a:r>
              <a:rPr lang="tr-TR" dirty="0" smtClean="0"/>
              <a:t> sistem </a:t>
            </a:r>
            <a:r>
              <a:rPr lang="tr-TR" dirty="0" err="1" smtClean="0"/>
              <a:t>dilatasyonu</a:t>
            </a:r>
            <a:r>
              <a:rPr lang="tr-TR" dirty="0" smtClean="0"/>
              <a:t>, zayıf idrar akımı, E.</a:t>
            </a:r>
            <a:r>
              <a:rPr lang="tr-TR" dirty="0" err="1" smtClean="0"/>
              <a:t>coli</a:t>
            </a:r>
            <a:r>
              <a:rPr lang="tr-TR" dirty="0" smtClean="0"/>
              <a:t> dışı ajanlar ile enfeksiyon ve ailede VUR öyküsü varlığında önerilmektedir. </a:t>
            </a:r>
          </a:p>
          <a:p>
            <a:pPr lvl="2"/>
            <a:r>
              <a:rPr lang="tr-TR" u="sng" dirty="0" smtClean="0"/>
              <a:t>3 yaş</a:t>
            </a:r>
            <a:r>
              <a:rPr lang="tr-TR" dirty="0" smtClean="0"/>
              <a:t> üstünde ise hiç önerilmemektedir.</a:t>
            </a:r>
            <a:endParaRPr lang="tr-TR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Görüntüleme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Amerikan Pediatri Akademisi rehberi;</a:t>
            </a:r>
          </a:p>
          <a:p>
            <a:pPr lvl="1"/>
            <a:r>
              <a:rPr lang="tr-TR" dirty="0" smtClean="0"/>
              <a:t> </a:t>
            </a:r>
            <a:r>
              <a:rPr lang="tr-TR" u="sng" dirty="0" smtClean="0"/>
              <a:t>2 yaş </a:t>
            </a:r>
            <a:r>
              <a:rPr lang="tr-TR" dirty="0" smtClean="0"/>
              <a:t>altındaki </a:t>
            </a:r>
            <a:r>
              <a:rPr lang="tr-TR" u="sng" dirty="0" smtClean="0"/>
              <a:t>ateşli</a:t>
            </a:r>
            <a:r>
              <a:rPr lang="tr-TR" dirty="0" smtClean="0"/>
              <a:t> İYE saptanan çocuklarda </a:t>
            </a:r>
            <a:r>
              <a:rPr lang="tr-TR" dirty="0" smtClean="0"/>
              <a:t>eğer;</a:t>
            </a:r>
            <a:endParaRPr lang="tr-TR" dirty="0" smtClean="0"/>
          </a:p>
          <a:p>
            <a:pPr lvl="1"/>
            <a:r>
              <a:rPr lang="tr-TR" dirty="0" smtClean="0"/>
              <a:t> </a:t>
            </a:r>
            <a:r>
              <a:rPr lang="tr-TR" dirty="0" err="1" smtClean="0"/>
              <a:t>USG’de</a:t>
            </a:r>
            <a:r>
              <a:rPr lang="tr-TR" dirty="0" smtClean="0"/>
              <a:t> </a:t>
            </a:r>
            <a:r>
              <a:rPr lang="tr-TR" dirty="0" err="1" smtClean="0"/>
              <a:t>hidronefroz</a:t>
            </a:r>
            <a:r>
              <a:rPr lang="tr-TR" dirty="0" smtClean="0"/>
              <a:t> ve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skar</a:t>
            </a:r>
            <a:r>
              <a:rPr lang="tr-TR" dirty="0" smtClean="0"/>
              <a:t> gibi obstrüksiyon veya </a:t>
            </a:r>
            <a:r>
              <a:rPr lang="tr-TR" dirty="0" err="1" smtClean="0"/>
              <a:t>VUR’u</a:t>
            </a:r>
            <a:r>
              <a:rPr lang="tr-TR" dirty="0" smtClean="0"/>
              <a:t> düşündüren bulgular gösteriyor ise VCUG önermiştir.</a:t>
            </a:r>
          </a:p>
          <a:p>
            <a:pPr lvl="1"/>
            <a:r>
              <a:rPr lang="tr-TR" dirty="0" smtClean="0"/>
              <a:t>Ayrıca </a:t>
            </a:r>
            <a:r>
              <a:rPr lang="tr-TR" u="sng" dirty="0" smtClean="0"/>
              <a:t>tekrarlayan</a:t>
            </a:r>
            <a:r>
              <a:rPr lang="tr-TR" dirty="0" smtClean="0"/>
              <a:t> </a:t>
            </a:r>
            <a:r>
              <a:rPr lang="tr-TR" u="sng" dirty="0" smtClean="0"/>
              <a:t>ateşli</a:t>
            </a:r>
            <a:r>
              <a:rPr lang="tr-TR" dirty="0" smtClean="0"/>
              <a:t> İYE varlığında VCUG yapılmalıdır.</a:t>
            </a:r>
            <a:endParaRPr lang="tr-TR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err="1" smtClean="0"/>
              <a:t>Proflaksi</a:t>
            </a:r>
            <a:r>
              <a:rPr lang="tr-TR" dirty="0" smtClean="0"/>
              <a:t> (kanıt yok&gt;klinik kanaat)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>
                <a:latin typeface="Arial" charset="0"/>
              </a:rPr>
              <a:t>İlk </a:t>
            </a:r>
            <a:r>
              <a:rPr lang="tr-TR" dirty="0" err="1" smtClean="0">
                <a:latin typeface="Arial" charset="0"/>
              </a:rPr>
              <a:t>İYE’den</a:t>
            </a:r>
            <a:r>
              <a:rPr lang="tr-TR" dirty="0" smtClean="0">
                <a:latin typeface="Arial" charset="0"/>
              </a:rPr>
              <a:t> sonra görüntülemeye kadar,</a:t>
            </a:r>
          </a:p>
          <a:p>
            <a:pPr>
              <a:buNone/>
            </a:pPr>
            <a:endParaRPr lang="tr-TR" dirty="0" smtClean="0">
              <a:latin typeface="Arial" charset="0"/>
            </a:endParaRPr>
          </a:p>
          <a:p>
            <a:r>
              <a:rPr lang="tr-TR" dirty="0" smtClean="0">
                <a:latin typeface="Arial" charset="0"/>
              </a:rPr>
              <a:t>Sık tekrarlayan İYE</a:t>
            </a:r>
          </a:p>
          <a:p>
            <a:endParaRPr lang="tr-TR" dirty="0" smtClean="0">
              <a:latin typeface="Arial" charset="0"/>
            </a:endParaRPr>
          </a:p>
          <a:p>
            <a:r>
              <a:rPr lang="tr-TR" dirty="0" smtClean="0">
                <a:latin typeface="Arial" charset="0"/>
              </a:rPr>
              <a:t>Yeni </a:t>
            </a:r>
            <a:r>
              <a:rPr lang="tr-TR" dirty="0" err="1" smtClean="0">
                <a:latin typeface="Arial" charset="0"/>
              </a:rPr>
              <a:t>skar</a:t>
            </a:r>
            <a:r>
              <a:rPr lang="tr-TR" dirty="0" smtClean="0">
                <a:latin typeface="Arial" charset="0"/>
              </a:rPr>
              <a:t> oluşumu</a:t>
            </a:r>
          </a:p>
          <a:p>
            <a:endParaRPr lang="tr-TR" dirty="0" smtClean="0">
              <a:latin typeface="Arial" charset="0"/>
            </a:endParaRPr>
          </a:p>
          <a:p>
            <a:r>
              <a:rPr lang="tr-TR" dirty="0" smtClean="0">
                <a:latin typeface="Arial" charset="0"/>
              </a:rPr>
              <a:t>Sık tekrarlayan sistit</a:t>
            </a:r>
          </a:p>
          <a:p>
            <a:endParaRPr lang="tr-TR" dirty="0" smtClean="0">
              <a:latin typeface="Arial" charset="0"/>
            </a:endParaRPr>
          </a:p>
          <a:p>
            <a:r>
              <a:rPr lang="tr-TR" dirty="0" smtClean="0">
                <a:latin typeface="Arial" charset="0"/>
              </a:rPr>
              <a:t>Sık tekrarlayan </a:t>
            </a:r>
            <a:r>
              <a:rPr lang="tr-TR" dirty="0" err="1" smtClean="0">
                <a:latin typeface="Arial" charset="0"/>
              </a:rPr>
              <a:t>pyelonefrit</a:t>
            </a:r>
            <a:r>
              <a:rPr lang="tr-TR" dirty="0" smtClean="0">
                <a:latin typeface="Arial" charset="0"/>
              </a:rPr>
              <a:t> (VUR+/-)</a:t>
            </a:r>
          </a:p>
          <a:p>
            <a:endParaRPr lang="tr-TR" dirty="0" smtClean="0">
              <a:latin typeface="Arial" charset="0"/>
            </a:endParaRPr>
          </a:p>
          <a:p>
            <a:pPr lvl="1"/>
            <a:r>
              <a:rPr lang="tr-TR" dirty="0" smtClean="0"/>
              <a:t>İşeme </a:t>
            </a:r>
            <a:r>
              <a:rPr lang="tr-TR" dirty="0" err="1" smtClean="0"/>
              <a:t>disfonksiyonu</a:t>
            </a:r>
            <a:r>
              <a:rPr lang="tr-TR" dirty="0" smtClean="0"/>
              <a:t>, </a:t>
            </a:r>
            <a:r>
              <a:rPr lang="tr-TR" dirty="0" err="1" smtClean="0"/>
              <a:t>nörojen</a:t>
            </a:r>
            <a:r>
              <a:rPr lang="tr-TR" dirty="0" smtClean="0"/>
              <a:t> mesane, idrar yolunda </a:t>
            </a:r>
            <a:r>
              <a:rPr lang="tr-TR" dirty="0" err="1" smtClean="0"/>
              <a:t>staz</a:t>
            </a:r>
            <a:r>
              <a:rPr lang="tr-TR" dirty="0" smtClean="0"/>
              <a:t>, obstrüksiyon ve taş için de </a:t>
            </a:r>
            <a:r>
              <a:rPr lang="tr-TR" dirty="0" err="1" smtClean="0"/>
              <a:t>profilaksi</a:t>
            </a:r>
            <a:r>
              <a:rPr lang="tr-TR" dirty="0" smtClean="0"/>
              <a:t> verilir.</a:t>
            </a:r>
            <a:endParaRPr lang="tr-T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tr-TR" sz="3200" dirty="0" err="1" smtClean="0">
                <a:latin typeface="Arial" charset="0"/>
              </a:rPr>
              <a:t>Proflaksi</a:t>
            </a:r>
            <a:r>
              <a:rPr lang="tr-TR" sz="3200" dirty="0" smtClean="0">
                <a:latin typeface="Arial" charset="0"/>
              </a:rPr>
              <a:t>-Ab</a:t>
            </a:r>
            <a:endParaRPr lang="tr-TR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260000"/>
              </a:lnSpc>
              <a:buFontTx/>
              <a:buNone/>
            </a:pPr>
            <a:r>
              <a:rPr lang="tr-TR" sz="2400" u="sng" dirty="0" smtClean="0">
                <a:solidFill>
                  <a:schemeClr val="tx2"/>
                </a:solidFill>
                <a:latin typeface="Arial" charset="0"/>
              </a:rPr>
              <a:t>İLAÇ  </a:t>
            </a:r>
            <a:r>
              <a:rPr lang="tr-TR" sz="2400" dirty="0" smtClean="0">
                <a:solidFill>
                  <a:schemeClr val="tx2"/>
                </a:solidFill>
                <a:latin typeface="Arial" charset="0"/>
              </a:rPr>
              <a:t>                   </a:t>
            </a:r>
            <a:r>
              <a:rPr lang="tr-TR" sz="2400" u="sng" dirty="0" smtClean="0">
                <a:solidFill>
                  <a:schemeClr val="tx2"/>
                </a:solidFill>
                <a:latin typeface="Arial" charset="0"/>
              </a:rPr>
              <a:t>DOZ(mg/kg/gün)</a:t>
            </a:r>
            <a:r>
              <a:rPr lang="tr-TR" sz="2400" dirty="0" smtClean="0">
                <a:solidFill>
                  <a:schemeClr val="tx2"/>
                </a:solidFill>
                <a:latin typeface="Arial" charset="0"/>
              </a:rPr>
              <a:t>            </a:t>
            </a:r>
            <a:r>
              <a:rPr lang="tr-TR" sz="2400" u="sng" dirty="0" smtClean="0">
                <a:solidFill>
                  <a:schemeClr val="tx2"/>
                </a:solidFill>
                <a:latin typeface="Arial" charset="0"/>
              </a:rPr>
              <a:t>YAŞ SINIRI</a:t>
            </a:r>
          </a:p>
          <a:p>
            <a:pPr eaLnBrk="1" hangingPunct="1">
              <a:buFontTx/>
              <a:buNone/>
            </a:pPr>
            <a:r>
              <a:rPr lang="tr-TR" sz="2400" dirty="0" err="1" smtClean="0">
                <a:latin typeface="Arial" charset="0"/>
              </a:rPr>
              <a:t>Amoksisilin</a:t>
            </a:r>
            <a:r>
              <a:rPr lang="tr-TR" sz="2400" dirty="0" smtClean="0">
                <a:latin typeface="Arial" charset="0"/>
              </a:rPr>
              <a:t>                30  (3 dozda)              </a:t>
            </a:r>
            <a:r>
              <a:rPr lang="tr-TR" sz="2400" dirty="0" err="1" smtClean="0">
                <a:latin typeface="Arial" charset="0"/>
              </a:rPr>
              <a:t>Yenidoğan</a:t>
            </a:r>
            <a:endParaRPr lang="tr-TR" sz="2400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tr-TR" sz="2400" dirty="0" err="1" smtClean="0">
                <a:latin typeface="Arial" charset="0"/>
              </a:rPr>
              <a:t>Nitrofurantoin</a:t>
            </a:r>
            <a:r>
              <a:rPr lang="tr-TR" sz="2400" dirty="0" smtClean="0">
                <a:latin typeface="Arial" charset="0"/>
              </a:rPr>
              <a:t>             1-2                                   &gt;1 ay</a:t>
            </a:r>
          </a:p>
          <a:p>
            <a:pPr eaLnBrk="1" hangingPunct="1">
              <a:buFontTx/>
              <a:buNone/>
            </a:pPr>
            <a:r>
              <a:rPr lang="tr-TR" sz="2400" dirty="0" smtClean="0">
                <a:latin typeface="Arial" charset="0"/>
              </a:rPr>
              <a:t>TMP-SXT                   1-2                                   &gt;2 ay</a:t>
            </a:r>
          </a:p>
          <a:p>
            <a:pPr eaLnBrk="1" hangingPunct="1">
              <a:buFontTx/>
              <a:buNone/>
            </a:pPr>
            <a:r>
              <a:rPr lang="tr-TR" sz="2400" dirty="0" err="1" smtClean="0">
                <a:latin typeface="Arial" charset="0"/>
              </a:rPr>
              <a:t>Cephalexin</a:t>
            </a:r>
            <a:r>
              <a:rPr lang="tr-TR" sz="2400" dirty="0" smtClean="0">
                <a:latin typeface="Arial" charset="0"/>
              </a:rPr>
              <a:t>                 2-3                    </a:t>
            </a:r>
          </a:p>
          <a:p>
            <a:pPr eaLnBrk="1" hangingPunct="1">
              <a:buFontTx/>
              <a:buNone/>
            </a:pPr>
            <a:r>
              <a:rPr lang="tr-TR" sz="2400" dirty="0" err="1" smtClean="0">
                <a:latin typeface="Arial" charset="0"/>
              </a:rPr>
              <a:t>Cefuroxim</a:t>
            </a:r>
            <a:r>
              <a:rPr lang="tr-TR" sz="2400" dirty="0" smtClean="0">
                <a:latin typeface="Arial" charset="0"/>
              </a:rPr>
              <a:t>                   10</a:t>
            </a:r>
          </a:p>
          <a:p>
            <a:pPr eaLnBrk="1" hangingPunct="1">
              <a:buFontTx/>
              <a:buNone/>
            </a:pPr>
            <a:r>
              <a:rPr lang="tr-TR" sz="2400" dirty="0" err="1" smtClean="0">
                <a:latin typeface="Arial" charset="0"/>
              </a:rPr>
              <a:t>Cephaclor</a:t>
            </a:r>
            <a:r>
              <a:rPr lang="tr-TR" sz="2400" dirty="0" smtClean="0">
                <a:latin typeface="Arial" charset="0"/>
              </a:rPr>
              <a:t>                   </a:t>
            </a:r>
            <a:r>
              <a:rPr lang="tr-TR" sz="2400" dirty="0" smtClean="0">
                <a:latin typeface="Arial" charset="0"/>
                <a:cs typeface="Times New Roman" charset="0"/>
              </a:rPr>
              <a:t>10</a:t>
            </a:r>
            <a:endParaRPr lang="tr-TR" sz="2400" dirty="0" smtClean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tr-TR" sz="2400" dirty="0" smtClean="0">
                <a:latin typeface="Arial" charset="0"/>
              </a:rPr>
              <a:t>  </a:t>
            </a:r>
          </a:p>
          <a:p>
            <a:pPr eaLnBrk="1" hangingPunct="1">
              <a:buFontTx/>
              <a:buNone/>
            </a:pPr>
            <a:endParaRPr lang="tr-TR" sz="2400" dirty="0" smtClean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Proflaksi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İR ve APA </a:t>
            </a:r>
            <a:r>
              <a:rPr lang="tr-TR" dirty="0" err="1" smtClean="0"/>
              <a:t>VUR’da</a:t>
            </a:r>
            <a:r>
              <a:rPr lang="tr-TR" dirty="0" smtClean="0"/>
              <a:t> </a:t>
            </a:r>
            <a:r>
              <a:rPr lang="tr-TR" dirty="0" err="1" smtClean="0"/>
              <a:t>proflaksi</a:t>
            </a:r>
            <a:r>
              <a:rPr lang="tr-TR" dirty="0" smtClean="0"/>
              <a:t> önermiyor fakat Amerika ve Avrupa Üroloji Birlikleri;</a:t>
            </a:r>
          </a:p>
          <a:p>
            <a:pPr lvl="1"/>
            <a:r>
              <a:rPr lang="tr-TR" dirty="0" smtClean="0"/>
              <a:t>&lt;1 yaş </a:t>
            </a:r>
            <a:r>
              <a:rPr lang="tr-TR" dirty="0" err="1" smtClean="0"/>
              <a:t>VUR’lu</a:t>
            </a:r>
            <a:r>
              <a:rPr lang="tr-TR" dirty="0" smtClean="0"/>
              <a:t> çocuklara </a:t>
            </a:r>
            <a:r>
              <a:rPr lang="tr-TR" dirty="0" err="1" smtClean="0"/>
              <a:t>proflaksi</a:t>
            </a:r>
            <a:r>
              <a:rPr lang="tr-TR" dirty="0" smtClean="0"/>
              <a:t> öneriyor,</a:t>
            </a:r>
          </a:p>
          <a:p>
            <a:pPr lvl="1"/>
            <a:r>
              <a:rPr lang="tr-TR" dirty="0" smtClean="0"/>
              <a:t>&gt;1 yaş için durum değişiyor.</a:t>
            </a:r>
          </a:p>
          <a:p>
            <a:r>
              <a:rPr lang="tr-TR" dirty="0" err="1" smtClean="0"/>
              <a:t>Proflaksi</a:t>
            </a:r>
            <a:r>
              <a:rPr lang="tr-TR" dirty="0" smtClean="0"/>
              <a:t> verilen hastalar;</a:t>
            </a:r>
          </a:p>
          <a:p>
            <a:pPr lvl="1"/>
            <a:r>
              <a:rPr lang="tr-TR" dirty="0" smtClean="0"/>
              <a:t>Ayda bir idrar analizi ve kültürü,</a:t>
            </a:r>
          </a:p>
          <a:p>
            <a:pPr lvl="1"/>
            <a:r>
              <a:rPr lang="tr-TR" dirty="0" smtClean="0"/>
              <a:t>3-6 ayda bir USG ile takip edilmeli.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Tanım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İdrar yolu enfeksiyonu (İYE) mesane idrarında bakteri varlığı olarak tanımlanır. </a:t>
            </a:r>
          </a:p>
          <a:p>
            <a:r>
              <a:rPr lang="tr-TR" dirty="0" smtClean="0"/>
              <a:t>Enfeksiyonun lokalizasyonu tedavi ve </a:t>
            </a:r>
            <a:r>
              <a:rPr lang="tr-TR" dirty="0" err="1" smtClean="0"/>
              <a:t>prognoz</a:t>
            </a:r>
            <a:r>
              <a:rPr lang="tr-TR" dirty="0" smtClean="0"/>
              <a:t> açısından önem taşır. </a:t>
            </a:r>
          </a:p>
          <a:p>
            <a:r>
              <a:rPr lang="tr-TR" dirty="0" smtClean="0"/>
              <a:t>Akut </a:t>
            </a:r>
            <a:r>
              <a:rPr lang="tr-TR" dirty="0" err="1" smtClean="0"/>
              <a:t>pyelonefrit</a:t>
            </a:r>
            <a:r>
              <a:rPr lang="tr-TR" dirty="0" smtClean="0"/>
              <a:t>; </a:t>
            </a:r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parankimin</a:t>
            </a:r>
            <a:r>
              <a:rPr lang="tr-TR" dirty="0" smtClean="0"/>
              <a:t> bakteriyel </a:t>
            </a:r>
            <a:r>
              <a:rPr lang="tr-TR" dirty="0" err="1" smtClean="0"/>
              <a:t>invazyonudur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Akut sistit; mesanenin yüzeysel </a:t>
            </a:r>
            <a:r>
              <a:rPr lang="tr-TR" dirty="0" err="1" smtClean="0"/>
              <a:t>invazyonudur</a:t>
            </a:r>
            <a:r>
              <a:rPr lang="tr-TR" dirty="0" smtClean="0"/>
              <a:t>. 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İzlem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Arial" charset="0"/>
              </a:rPr>
              <a:t> &lt; 5 yaş çocuklar</a:t>
            </a:r>
          </a:p>
          <a:p>
            <a:r>
              <a:rPr lang="tr-TR" dirty="0" smtClean="0">
                <a:latin typeface="Arial" charset="0"/>
              </a:rPr>
              <a:t>  Herhangi bir yaştaki erkekler</a:t>
            </a:r>
          </a:p>
          <a:p>
            <a:r>
              <a:rPr lang="tr-TR" dirty="0" smtClean="0">
                <a:latin typeface="Arial" charset="0"/>
              </a:rPr>
              <a:t>  Ateşli İYE geçirenler</a:t>
            </a:r>
          </a:p>
          <a:p>
            <a:r>
              <a:rPr lang="tr-TR" dirty="0" smtClean="0">
                <a:latin typeface="Arial" charset="0"/>
              </a:rPr>
              <a:t>  Akut </a:t>
            </a:r>
            <a:r>
              <a:rPr lang="tr-TR" dirty="0" err="1" smtClean="0">
                <a:latin typeface="Arial" charset="0"/>
              </a:rPr>
              <a:t>piyelonefrit</a:t>
            </a:r>
            <a:r>
              <a:rPr lang="tr-TR" dirty="0" smtClean="0">
                <a:latin typeface="Arial" charset="0"/>
              </a:rPr>
              <a:t> geçirenler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228600"/>
            <a:ext cx="7560840" cy="762000"/>
          </a:xfrm>
        </p:spPr>
        <p:txBody>
          <a:bodyPr/>
          <a:lstStyle/>
          <a:p>
            <a:pPr algn="ctr" eaLnBrk="1" hangingPunct="1"/>
            <a:r>
              <a:rPr lang="tr-TR" sz="2800" dirty="0" smtClean="0">
                <a:latin typeface="Arial" charset="0"/>
              </a:rPr>
              <a:t>Tekrarlayan </a:t>
            </a:r>
            <a:r>
              <a:rPr lang="tr-TR" sz="2800" dirty="0" err="1" smtClean="0">
                <a:latin typeface="Arial" charset="0"/>
              </a:rPr>
              <a:t>İYE’de</a:t>
            </a:r>
            <a:r>
              <a:rPr lang="tr-TR" sz="2800" dirty="0" smtClean="0">
                <a:latin typeface="Arial" charset="0"/>
              </a:rPr>
              <a:t> Korunma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412776"/>
            <a:ext cx="7575376" cy="5184576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tr-TR" sz="2400" smtClean="0">
                <a:latin typeface="Arial" charset="0"/>
              </a:rPr>
              <a:t>Barsak parazitleri giderilir</a:t>
            </a:r>
          </a:p>
          <a:p>
            <a:pPr eaLnBrk="1" hangingPunct="1"/>
            <a:endParaRPr lang="tr-TR" sz="2400" smtClean="0">
              <a:latin typeface="Arial" charset="0"/>
            </a:endParaRPr>
          </a:p>
          <a:p>
            <a:pPr eaLnBrk="1" hangingPunct="1"/>
            <a:r>
              <a:rPr lang="tr-TR" sz="2400" smtClean="0">
                <a:latin typeface="Arial" charset="0"/>
              </a:rPr>
              <a:t>Köpük banyoları yüzey gerilimini azaltarak ascendan bakteri girişini kolaylaştırdığından önerilmemektedir</a:t>
            </a:r>
          </a:p>
          <a:p>
            <a:pPr eaLnBrk="1" hangingPunct="1"/>
            <a:endParaRPr lang="tr-TR" sz="2400" smtClean="0">
              <a:latin typeface="Arial" charset="0"/>
            </a:endParaRPr>
          </a:p>
          <a:p>
            <a:pPr eaLnBrk="1" hangingPunct="1"/>
            <a:r>
              <a:rPr lang="tr-TR" sz="2400" smtClean="0">
                <a:latin typeface="Arial" charset="0"/>
              </a:rPr>
              <a:t>Pamuklu bezden yapılmış iç çamaşırları önerilmiş olmasına karşın yararı tartışmalıdır</a:t>
            </a:r>
          </a:p>
          <a:p>
            <a:pPr eaLnBrk="1" hangingPunct="1"/>
            <a:endParaRPr lang="tr-TR" sz="2400" smtClean="0">
              <a:latin typeface="Arial" charset="0"/>
            </a:endParaRPr>
          </a:p>
          <a:p>
            <a:pPr eaLnBrk="1" hangingPunct="1"/>
            <a:r>
              <a:rPr lang="tr-TR" sz="2400" smtClean="0">
                <a:latin typeface="Arial" charset="0"/>
              </a:rPr>
              <a:t>Naylon ve dar pantolonlar vulva hijyenini olumsuzlaştırdıklarından kullanılmamalıdır</a:t>
            </a:r>
          </a:p>
          <a:p>
            <a:pPr eaLnBrk="1" hangingPunct="1"/>
            <a:endParaRPr lang="tr-TR" sz="2400" smtClean="0">
              <a:latin typeface="Arial" charset="0"/>
            </a:endParaRPr>
          </a:p>
          <a:p>
            <a:pPr eaLnBrk="1" hangingPunct="1"/>
            <a:r>
              <a:rPr lang="tr-TR" sz="2400" smtClean="0">
                <a:latin typeface="Arial" charset="0"/>
              </a:rPr>
              <a:t>Deodorant ve benzeri materyaller vulvada irritasyona yol açacağından bunlardan kaçınılmalıdır. 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295400"/>
            <a:ext cx="7704856" cy="5257800"/>
          </a:xfrm>
        </p:spPr>
        <p:txBody>
          <a:bodyPr/>
          <a:lstStyle/>
          <a:p>
            <a:pPr eaLnBrk="1" hangingPunct="1"/>
            <a:r>
              <a:rPr lang="tr-TR" sz="2400" dirty="0" smtClean="0">
                <a:latin typeface="Arial" charset="0"/>
              </a:rPr>
              <a:t>Perine temiz ve kuru olmalı yıkandıktan sonra dikkatli bir şekilde silinmelidir</a:t>
            </a:r>
          </a:p>
          <a:p>
            <a:pPr eaLnBrk="1" hangingPunct="1"/>
            <a:endParaRPr lang="tr-TR" sz="2400" dirty="0" smtClean="0">
              <a:latin typeface="Arial" charset="0"/>
            </a:endParaRPr>
          </a:p>
          <a:p>
            <a:pPr eaLnBrk="1" hangingPunct="1"/>
            <a:r>
              <a:rPr lang="tr-TR" sz="2400" dirty="0" smtClean="0">
                <a:latin typeface="Arial" charset="0"/>
              </a:rPr>
              <a:t>Absorban özelliği olan tuvalet kağıtları kullanılmalıdır</a:t>
            </a:r>
          </a:p>
          <a:p>
            <a:pPr eaLnBrk="1" hangingPunct="1"/>
            <a:endParaRPr lang="tr-TR" sz="2400" dirty="0" smtClean="0">
              <a:latin typeface="Arial" charset="0"/>
            </a:endParaRPr>
          </a:p>
          <a:p>
            <a:pPr eaLnBrk="1" hangingPunct="1"/>
            <a:r>
              <a:rPr lang="tr-TR" sz="2400" dirty="0" smtClean="0">
                <a:latin typeface="Arial" charset="0"/>
              </a:rPr>
              <a:t>Tuvalet eğitimi verilirken silme ve kurulama önden arkaya doğru uygulanmalıdır</a:t>
            </a:r>
          </a:p>
          <a:p>
            <a:pPr eaLnBrk="1" hangingPunct="1"/>
            <a:endParaRPr lang="tr-TR" sz="2400" dirty="0" smtClean="0">
              <a:latin typeface="Arial" charset="0"/>
            </a:endParaRPr>
          </a:p>
          <a:p>
            <a:pPr eaLnBrk="1" hangingPunct="1"/>
            <a:r>
              <a:rPr lang="tr-TR" sz="2400" dirty="0" err="1" smtClean="0">
                <a:latin typeface="Arial" charset="0"/>
              </a:rPr>
              <a:t>Konstipasyon</a:t>
            </a:r>
            <a:r>
              <a:rPr lang="tr-TR" sz="2400" dirty="0" smtClean="0">
                <a:latin typeface="Arial" charset="0"/>
              </a:rPr>
              <a:t> giderilmelidir</a:t>
            </a:r>
          </a:p>
          <a:p>
            <a:pPr eaLnBrk="1" hangingPunct="1"/>
            <a:endParaRPr lang="tr-TR" sz="2400" dirty="0" smtClean="0">
              <a:latin typeface="Arial" charset="0"/>
            </a:endParaRPr>
          </a:p>
          <a:p>
            <a:pPr eaLnBrk="1" hangingPunct="1"/>
            <a:r>
              <a:rPr lang="tr-TR" sz="2400" dirty="0" smtClean="0">
                <a:latin typeface="Arial" charset="0"/>
              </a:rPr>
              <a:t>Mesanenin tam boşalması tedavinin temel öğesidir.</a:t>
            </a:r>
          </a:p>
        </p:txBody>
      </p:sp>
      <p:sp>
        <p:nvSpPr>
          <p:cNvPr id="66563" name="Rectangle 4"/>
          <p:cNvSpPr>
            <a:spLocks noGrp="1" noChangeArrowheads="1"/>
          </p:cNvSpPr>
          <p:nvPr>
            <p:ph type="title"/>
          </p:nvPr>
        </p:nvSpPr>
        <p:spPr>
          <a:xfrm>
            <a:off x="1187624" y="152400"/>
            <a:ext cx="7704856" cy="762000"/>
          </a:xfrm>
          <a:noFill/>
        </p:spPr>
        <p:txBody>
          <a:bodyPr/>
          <a:lstStyle/>
          <a:p>
            <a:pPr algn="ctr"/>
            <a:r>
              <a:rPr lang="tr-TR" sz="2800" dirty="0" smtClean="0">
                <a:latin typeface="Arial" charset="0"/>
              </a:rPr>
              <a:t>Tekrarlayan </a:t>
            </a:r>
            <a:r>
              <a:rPr lang="tr-TR" sz="2800" dirty="0" err="1" smtClean="0">
                <a:latin typeface="Arial" charset="0"/>
              </a:rPr>
              <a:t>İYE’de</a:t>
            </a:r>
            <a:r>
              <a:rPr lang="tr-TR" sz="2800" dirty="0" smtClean="0">
                <a:latin typeface="Arial" charset="0"/>
              </a:rPr>
              <a:t> Korunma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Hedefler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İdrar örneği nasıl elde edilmeli ? </a:t>
            </a:r>
          </a:p>
          <a:p>
            <a:r>
              <a:rPr lang="tr-TR" dirty="0" smtClean="0"/>
              <a:t>İdrar analizi ve kültür sonucu&gt; İYE tanısı ?</a:t>
            </a:r>
          </a:p>
          <a:p>
            <a:r>
              <a:rPr lang="tr-TR" dirty="0" smtClean="0"/>
              <a:t>Hangi çocuklar yatarak tedavi edilmeli-sevk ?</a:t>
            </a:r>
          </a:p>
          <a:p>
            <a:r>
              <a:rPr lang="tr-TR" dirty="0" smtClean="0"/>
              <a:t>Hangi çocuklara görüntüleme yapılmalı ?</a:t>
            </a:r>
            <a:endParaRPr lang="tr-TR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1640" y="2564904"/>
            <a:ext cx="7498080" cy="1143000"/>
          </a:xfrm>
        </p:spPr>
        <p:txBody>
          <a:bodyPr/>
          <a:lstStyle/>
          <a:p>
            <a:pPr algn="ctr"/>
            <a:r>
              <a:rPr lang="tr-TR" dirty="0" smtClean="0"/>
              <a:t>Teşekkürler…</a:t>
            </a:r>
            <a:endParaRPr lang="tr-T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asper pc\Desktop\Adsızfdf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692696"/>
            <a:ext cx="7488832" cy="5313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asper pc\Desktop\sdsdssı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3463" y="0"/>
            <a:ext cx="5148857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Tanım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spcBef>
                <a:spcPct val="50000"/>
              </a:spcBef>
            </a:pPr>
            <a:r>
              <a:rPr lang="tr-TR" dirty="0" smtClean="0">
                <a:latin typeface="Arial" charset="0"/>
              </a:rPr>
              <a:t>KOMPLİKE OLMAYAN ALT ÜRİNER SİSTEM ENFEKSİYONLARI</a:t>
            </a:r>
          </a:p>
          <a:p>
            <a:pPr marL="731520" lvl="1" indent="-457200">
              <a:spcBef>
                <a:spcPct val="50000"/>
              </a:spcBef>
            </a:pPr>
            <a:r>
              <a:rPr lang="tr-TR" dirty="0" smtClean="0">
                <a:latin typeface="Arial" charset="0"/>
              </a:rPr>
              <a:t>Sistit</a:t>
            </a:r>
          </a:p>
          <a:p>
            <a:pPr marL="731520" lvl="1" indent="-457200">
              <a:spcBef>
                <a:spcPct val="50000"/>
              </a:spcBef>
            </a:pPr>
            <a:r>
              <a:rPr lang="tr-TR" dirty="0" err="1" smtClean="0">
                <a:latin typeface="Arial" charset="0"/>
              </a:rPr>
              <a:t>Üretrit</a:t>
            </a:r>
            <a:endParaRPr lang="tr-TR" dirty="0" smtClean="0">
              <a:latin typeface="Arial" charset="0"/>
            </a:endParaRPr>
          </a:p>
          <a:p>
            <a:pPr marL="457200" indent="-457200">
              <a:spcBef>
                <a:spcPct val="50000"/>
              </a:spcBef>
              <a:buFontTx/>
              <a:buChar char="-"/>
            </a:pPr>
            <a:endParaRPr lang="tr-TR" dirty="0" smtClean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tr-TR" dirty="0" smtClean="0">
                <a:latin typeface="Arial" charset="0"/>
              </a:rPr>
              <a:t>KOMPLİKE OLMAYAN ÜST ÜRİNER SİSTEM ENFEKSİYONLARI</a:t>
            </a:r>
          </a:p>
          <a:p>
            <a:pPr marL="731520" lvl="1" indent="-457200">
              <a:spcBef>
                <a:spcPct val="50000"/>
              </a:spcBef>
            </a:pPr>
            <a:r>
              <a:rPr lang="tr-TR" dirty="0" err="1" smtClean="0">
                <a:latin typeface="Arial" charset="0"/>
              </a:rPr>
              <a:t>Üreterit</a:t>
            </a:r>
            <a:endParaRPr lang="tr-TR" dirty="0" smtClean="0">
              <a:latin typeface="Arial" charset="0"/>
            </a:endParaRPr>
          </a:p>
          <a:p>
            <a:pPr marL="731520" lvl="1" indent="-457200">
              <a:spcBef>
                <a:spcPct val="50000"/>
              </a:spcBef>
            </a:pPr>
            <a:r>
              <a:rPr lang="tr-TR" dirty="0" err="1" smtClean="0">
                <a:latin typeface="Arial" charset="0"/>
              </a:rPr>
              <a:t>Piyelit</a:t>
            </a:r>
            <a:endParaRPr lang="tr-TR" dirty="0" smtClean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endParaRPr lang="tr-TR" dirty="0" smtClean="0">
              <a:latin typeface="Arial" charset="0"/>
            </a:endParaRPr>
          </a:p>
          <a:p>
            <a:pPr marL="457200" indent="-457200">
              <a:spcBef>
                <a:spcPct val="50000"/>
              </a:spcBef>
            </a:pPr>
            <a:r>
              <a:rPr lang="tr-TR" dirty="0" smtClean="0">
                <a:latin typeface="Arial" charset="0"/>
              </a:rPr>
              <a:t> BÖBREK PARANKİMİ ENFEKSİYONU</a:t>
            </a:r>
          </a:p>
          <a:p>
            <a:pPr marL="731520" lvl="1" indent="-457200">
              <a:spcBef>
                <a:spcPct val="50000"/>
              </a:spcBef>
            </a:pPr>
            <a:r>
              <a:rPr lang="tr-TR" dirty="0" err="1" smtClean="0">
                <a:latin typeface="Arial" charset="0"/>
              </a:rPr>
              <a:t>Piyelonefrit</a:t>
            </a:r>
            <a:endParaRPr lang="tr-TR" dirty="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WINDOWS\Desktop\dg\14d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8100392" cy="3888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Tanım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Asemptomatik</a:t>
            </a:r>
            <a:r>
              <a:rPr lang="tr-TR" dirty="0" smtClean="0"/>
              <a:t> </a:t>
            </a:r>
            <a:r>
              <a:rPr lang="tr-TR" dirty="0" err="1" smtClean="0"/>
              <a:t>bakteriüri</a:t>
            </a:r>
            <a:r>
              <a:rPr lang="tr-TR" dirty="0" smtClean="0"/>
              <a:t>; </a:t>
            </a:r>
          </a:p>
          <a:p>
            <a:pPr lvl="1"/>
            <a:r>
              <a:rPr lang="tr-TR" dirty="0" err="1" smtClean="0">
                <a:latin typeface="Arial" charset="0"/>
              </a:rPr>
              <a:t>Asemptomatik</a:t>
            </a:r>
            <a:r>
              <a:rPr lang="tr-TR" dirty="0" smtClean="0">
                <a:latin typeface="Arial" charset="0"/>
              </a:rPr>
              <a:t> hastalarda; farklı günlerde elde edilen en az iki örnekte aynı organizmanın 10</a:t>
            </a:r>
            <a:r>
              <a:rPr lang="tr-TR" baseline="30000" dirty="0" smtClean="0">
                <a:latin typeface="Arial" charset="0"/>
              </a:rPr>
              <a:t>5 </a:t>
            </a:r>
            <a:r>
              <a:rPr lang="tr-TR" dirty="0" err="1" smtClean="0">
                <a:latin typeface="Arial" charset="0"/>
              </a:rPr>
              <a:t>cfu</a:t>
            </a:r>
            <a:r>
              <a:rPr lang="tr-TR" dirty="0" smtClean="0">
                <a:latin typeface="Arial" charset="0"/>
              </a:rPr>
              <a:t>/ml kadar üremesi</a:t>
            </a:r>
          </a:p>
          <a:p>
            <a:pPr lvl="1">
              <a:buNone/>
            </a:pPr>
            <a:endParaRPr lang="tr-TR" dirty="0" smtClean="0"/>
          </a:p>
          <a:p>
            <a:pPr lvl="1"/>
            <a:r>
              <a:rPr lang="tr-TR" dirty="0" smtClean="0"/>
              <a:t>Ateşli çocuklarda </a:t>
            </a:r>
            <a:r>
              <a:rPr lang="tr-TR" dirty="0" err="1" smtClean="0"/>
              <a:t>asemptomatik</a:t>
            </a:r>
            <a:r>
              <a:rPr lang="tr-TR" dirty="0" smtClean="0"/>
              <a:t> </a:t>
            </a:r>
            <a:r>
              <a:rPr lang="tr-TR" dirty="0" err="1" smtClean="0"/>
              <a:t>bakteriüri</a:t>
            </a:r>
            <a:r>
              <a:rPr lang="tr-TR" dirty="0" smtClean="0"/>
              <a:t> ile gerçek </a:t>
            </a:r>
            <a:r>
              <a:rPr lang="tr-TR" dirty="0" err="1" smtClean="0"/>
              <a:t>İYE’yi</a:t>
            </a:r>
            <a:r>
              <a:rPr lang="tr-TR" dirty="0" smtClean="0"/>
              <a:t> ayırmak zor olabilir. Bu ayırımda anahtar bulgu gerçek </a:t>
            </a:r>
            <a:r>
              <a:rPr lang="tr-TR" dirty="0" err="1" smtClean="0"/>
              <a:t>İYE’de</a:t>
            </a:r>
            <a:r>
              <a:rPr lang="tr-TR" dirty="0" smtClean="0"/>
              <a:t> </a:t>
            </a:r>
            <a:r>
              <a:rPr lang="tr-TR" b="1" dirty="0" err="1" smtClean="0"/>
              <a:t>piyür</a:t>
            </a:r>
            <a:r>
              <a:rPr lang="tr-TR" dirty="0" err="1" smtClean="0"/>
              <a:t>i</a:t>
            </a:r>
            <a:r>
              <a:rPr lang="tr-TR" dirty="0" smtClean="0"/>
              <a:t> olmasıdır.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Sıklık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İYE sıklığı yaş ve cinsiyete göre farklılıklar gösterir;</a:t>
            </a:r>
          </a:p>
          <a:p>
            <a:pPr>
              <a:buNone/>
            </a:pPr>
            <a:endParaRPr lang="tr-TR" dirty="0" smtClean="0"/>
          </a:p>
          <a:p>
            <a:r>
              <a:rPr lang="tr-TR" b="1" dirty="0" err="1" smtClean="0"/>
              <a:t>Sütçocuğu</a:t>
            </a:r>
            <a:r>
              <a:rPr lang="tr-TR" dirty="0" smtClean="0"/>
              <a:t> ve </a:t>
            </a:r>
            <a:r>
              <a:rPr lang="tr-TR" b="1" dirty="0" smtClean="0"/>
              <a:t>küçük çocuklarda </a:t>
            </a:r>
            <a:r>
              <a:rPr lang="tr-TR" dirty="0" smtClean="0"/>
              <a:t>görece fazla görülür. </a:t>
            </a:r>
          </a:p>
          <a:p>
            <a:r>
              <a:rPr lang="tr-TR" dirty="0" smtClean="0"/>
              <a:t> Sıklık;</a:t>
            </a:r>
          </a:p>
          <a:p>
            <a:pPr lvl="1"/>
            <a:r>
              <a:rPr lang="tr-TR" dirty="0" smtClean="0"/>
              <a:t>Kızlarda % 3-5</a:t>
            </a:r>
          </a:p>
          <a:p>
            <a:pPr lvl="1"/>
            <a:r>
              <a:rPr lang="tr-TR" dirty="0" smtClean="0"/>
              <a:t>Erkeklerde %1’dir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Sıklık yaşa göre değişir;</a:t>
            </a:r>
          </a:p>
          <a:p>
            <a:pPr lvl="1"/>
            <a:r>
              <a:rPr lang="tr-TR" dirty="0" smtClean="0"/>
              <a:t>İlk 3 ayda E&gt;K</a:t>
            </a:r>
          </a:p>
          <a:p>
            <a:pPr lvl="1"/>
            <a:r>
              <a:rPr lang="tr-TR" dirty="0" smtClean="0"/>
              <a:t>İlk 3 aydan sonra kızlarda sık olup E/K:1/10’dur.</a:t>
            </a:r>
          </a:p>
          <a:p>
            <a:pPr lvl="1">
              <a:buNone/>
            </a:pPr>
            <a:endParaRPr lang="tr-TR" dirty="0" smtClean="0"/>
          </a:p>
          <a:p>
            <a:r>
              <a:rPr lang="tr-TR" dirty="0" smtClean="0"/>
              <a:t>Sünnetli erkek çocuklarda sünnet olmayanlara göre risk 10 kat azdır. (%0.2)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2106</Words>
  <Application>Microsoft Office PowerPoint</Application>
  <PresentationFormat>Ekran Gösterisi (4:3)</PresentationFormat>
  <Paragraphs>455</Paragraphs>
  <Slides>56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56</vt:i4>
      </vt:variant>
    </vt:vector>
  </HeadingPairs>
  <TitlesOfParts>
    <vt:vector size="57" baseType="lpstr">
      <vt:lpstr>Gündönümü</vt:lpstr>
      <vt:lpstr>Çocuklarda İdrar Yolu Enfeksiyonu</vt:lpstr>
      <vt:lpstr>Sunum Planı</vt:lpstr>
      <vt:lpstr>Amaç </vt:lpstr>
      <vt:lpstr>Hedefler </vt:lpstr>
      <vt:lpstr>Tanım </vt:lpstr>
      <vt:lpstr>Tanım </vt:lpstr>
      <vt:lpstr>PowerPoint Sunusu</vt:lpstr>
      <vt:lpstr>Tanım </vt:lpstr>
      <vt:lpstr>Sıklık </vt:lpstr>
      <vt:lpstr>Etyoloji </vt:lpstr>
      <vt:lpstr>Etyoloji </vt:lpstr>
      <vt:lpstr>Etyoloji </vt:lpstr>
      <vt:lpstr>Tanı  </vt:lpstr>
      <vt:lpstr>Tanı</vt:lpstr>
      <vt:lpstr>Tanı</vt:lpstr>
      <vt:lpstr>Tanı</vt:lpstr>
      <vt:lpstr>Tanı</vt:lpstr>
      <vt:lpstr>Tanı</vt:lpstr>
      <vt:lpstr>Tanı</vt:lpstr>
      <vt:lpstr>Tanı</vt:lpstr>
      <vt:lpstr>Tanı</vt:lpstr>
      <vt:lpstr>Tanı</vt:lpstr>
      <vt:lpstr>Tanı</vt:lpstr>
      <vt:lpstr>Tanı</vt:lpstr>
      <vt:lpstr>Tanı</vt:lpstr>
      <vt:lpstr>Tanı</vt:lpstr>
      <vt:lpstr>Tanı</vt:lpstr>
      <vt:lpstr>İdrar Analizinin Sensitivite ve Spesivite Değerleri</vt:lpstr>
      <vt:lpstr>Tanı</vt:lpstr>
      <vt:lpstr>Tanı</vt:lpstr>
      <vt:lpstr>İdrar Kültürünün Yorumlanması</vt:lpstr>
      <vt:lpstr>İdrar Kültürünün Yorumlanması</vt:lpstr>
      <vt:lpstr>PowerPoint Sunusu</vt:lpstr>
      <vt:lpstr>Tedavi </vt:lpstr>
      <vt:lpstr>Tedavi</vt:lpstr>
      <vt:lpstr>Tedavi</vt:lpstr>
      <vt:lpstr>Ampirik Ab Tedavisi</vt:lpstr>
      <vt:lpstr>Tedavi</vt:lpstr>
      <vt:lpstr>Tedavi Sonrasında</vt:lpstr>
      <vt:lpstr>Görüntüleme </vt:lpstr>
      <vt:lpstr>Görüntüleme-USG </vt:lpstr>
      <vt:lpstr>Görüntüleme-USG </vt:lpstr>
      <vt:lpstr>Görüntüleme-USG </vt:lpstr>
      <vt:lpstr>Görüntüleme-99mTc-DMSA </vt:lpstr>
      <vt:lpstr>Görüntüleme </vt:lpstr>
      <vt:lpstr>Görüntüleme</vt:lpstr>
      <vt:lpstr>Proflaksi (kanıt yok&gt;klinik kanaat)</vt:lpstr>
      <vt:lpstr>Proflaksi-Ab</vt:lpstr>
      <vt:lpstr>Proflaksi </vt:lpstr>
      <vt:lpstr>İzlem </vt:lpstr>
      <vt:lpstr>Tekrarlayan İYE’de Korunma</vt:lpstr>
      <vt:lpstr>Tekrarlayan İYE’de Korunma</vt:lpstr>
      <vt:lpstr>Hedefler </vt:lpstr>
      <vt:lpstr>Teşekkürler…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Çocuklarda İdrar Yolu Enfeksiyonu</dc:title>
  <dc:creator>rfs-k</dc:creator>
  <cp:lastModifiedBy>Win7</cp:lastModifiedBy>
  <cp:revision>88</cp:revision>
  <dcterms:created xsi:type="dcterms:W3CDTF">2015-11-30T19:52:37Z</dcterms:created>
  <dcterms:modified xsi:type="dcterms:W3CDTF">2015-12-01T11:05:32Z</dcterms:modified>
</cp:coreProperties>
</file>