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315" r:id="rId9"/>
    <p:sldId id="264" r:id="rId10"/>
    <p:sldId id="269" r:id="rId11"/>
    <p:sldId id="297" r:id="rId12"/>
    <p:sldId id="298" r:id="rId13"/>
    <p:sldId id="299" r:id="rId14"/>
    <p:sldId id="271" r:id="rId15"/>
    <p:sldId id="276" r:id="rId16"/>
    <p:sldId id="301" r:id="rId17"/>
    <p:sldId id="265" r:id="rId18"/>
    <p:sldId id="317" r:id="rId19"/>
    <p:sldId id="316" r:id="rId20"/>
    <p:sldId id="266" r:id="rId21"/>
    <p:sldId id="294" r:id="rId22"/>
    <p:sldId id="267" r:id="rId23"/>
    <p:sldId id="300" r:id="rId24"/>
    <p:sldId id="295" r:id="rId25"/>
    <p:sldId id="296" r:id="rId26"/>
    <p:sldId id="268" r:id="rId27"/>
    <p:sldId id="277" r:id="rId28"/>
    <p:sldId id="278" r:id="rId29"/>
    <p:sldId id="279" r:id="rId30"/>
    <p:sldId id="280" r:id="rId31"/>
    <p:sldId id="282" r:id="rId32"/>
    <p:sldId id="288" r:id="rId33"/>
    <p:sldId id="318" r:id="rId34"/>
    <p:sldId id="283" r:id="rId35"/>
    <p:sldId id="284" r:id="rId36"/>
    <p:sldId id="313" r:id="rId37"/>
    <p:sldId id="285" r:id="rId38"/>
    <p:sldId id="312" r:id="rId39"/>
    <p:sldId id="289" r:id="rId40"/>
    <p:sldId id="286" r:id="rId41"/>
    <p:sldId id="306" r:id="rId42"/>
    <p:sldId id="307" r:id="rId43"/>
    <p:sldId id="308" r:id="rId44"/>
    <p:sldId id="290" r:id="rId45"/>
    <p:sldId id="310" r:id="rId46"/>
    <p:sldId id="291" r:id="rId47"/>
    <p:sldId id="292" r:id="rId48"/>
    <p:sldId id="302" r:id="rId49"/>
    <p:sldId id="303" r:id="rId50"/>
    <p:sldId id="311" r:id="rId51"/>
    <p:sldId id="293" r:id="rId52"/>
    <p:sldId id="304" r:id="rId53"/>
    <p:sldId id="305" r:id="rId54"/>
    <p:sldId id="287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0"/>
    <p:restoredTop sz="86585"/>
  </p:normalViewPr>
  <p:slideViewPr>
    <p:cSldViewPr snapToGrid="0" snapToObjects="1">
      <p:cViewPr varScale="1">
        <p:scale>
          <a:sx n="97" d="100"/>
          <a:sy n="97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65240-3426-974D-A35E-007C87E7483B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8CBE4-BFAA-894E-885D-D4E3A0D90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67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CBE4-BFAA-894E-885D-D4E3A0D90A4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55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CBE4-BFAA-894E-885D-D4E3A0D90A4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0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CBE4-BFAA-894E-885D-D4E3A0D90A4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3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Palindromik</a:t>
            </a:r>
            <a:r>
              <a:rPr lang="tr-TR" dirty="0" smtClean="0"/>
              <a:t>: birkaç gün veya hafta sürüp kendiliğinden geçen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monoartrit</a:t>
            </a:r>
            <a:r>
              <a:rPr lang="tr-TR" baseline="0" dirty="0" smtClean="0"/>
              <a:t> veya </a:t>
            </a:r>
            <a:r>
              <a:rPr lang="tr-TR" baseline="0" dirty="0" err="1" smtClean="0"/>
              <a:t>poliartirit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epizodları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CBE4-BFAA-894E-885D-D4E3A0D90A4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76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tr-TR" dirty="0" smtClean="0"/>
              <a:t>Yeni başlayan </a:t>
            </a:r>
            <a:r>
              <a:rPr lang="tr-TR" dirty="0" err="1" smtClean="0"/>
              <a:t>romatoid</a:t>
            </a:r>
            <a:r>
              <a:rPr lang="tr-TR" dirty="0" smtClean="0"/>
              <a:t> </a:t>
            </a:r>
            <a:r>
              <a:rPr lang="tr-TR" dirty="0" err="1" smtClean="0"/>
              <a:t>artritli</a:t>
            </a:r>
            <a:r>
              <a:rPr lang="tr-TR" dirty="0" smtClean="0"/>
              <a:t> bir hastada PIF ve MKF eklemlerde (hastanın sağında daha belirgin olan) şişlik. </a:t>
            </a:r>
          </a:p>
          <a:p>
            <a:pPr marL="285750" indent="-285750">
              <a:buFont typeface="Arial" charset="0"/>
              <a:buChar char="•"/>
            </a:pPr>
            <a:r>
              <a:rPr lang="tr-TR" dirty="0" smtClean="0"/>
              <a:t>Eklem şişmesi ile PIF eklemler üzerindeki cilt kırışıklarının daha az belirgindir.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CBE4-BFAA-894E-885D-D4E3A0D90A4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90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 Yer Tutucusu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tr-T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 Yer Tutucusu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Düşük Pozitif Sonuç: Normalin üst limitinden fazla ancak üst limitin </a:t>
                </a:r>
                <a:r>
                  <a:rPr lang="tr-TR" sz="1200" i="0" kern="1200" smtClean="0">
                    <a:solidFill>
                      <a:schemeClr val="tx1"/>
                    </a:solidFill>
                    <a:effectLst/>
                    <a:latin typeface="Cambria Math" charset="0"/>
                    <a:ea typeface="Cambria Math" charset="0"/>
                    <a:cs typeface="Cambria Math" charset="0"/>
                  </a:rPr>
                  <a:t>≤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 kat</a:t>
                </a:r>
                <a:r>
                  <a:rPr lang="tr-T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Yüksek 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Pozitif Sonuç: Normalin üst limitinin 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&gt;3 kat</a:t>
                </a:r>
              </a:p>
              <a:p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Eğer 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laboratuvar </a:t>
                </a:r>
                <a:r>
                  <a:rPr lang="tr-TR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RF’yi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tr-TR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kantite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edemiyor da sadece (+) veya (-) olarak bildiriyorsa düşük pozitif sonuç</a:t>
                </a:r>
                <a:r>
                  <a:rPr lang="tr-T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olarak değerlendirilmelidir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CBE4-BFAA-894E-885D-D4E3A0D90A4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08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22BB4-1AF2-BE4B-9FD2-421643790B2C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FAB0-8338-E541-8863-1444DD9D3F54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165D-81F1-4A42-816A-830F84388B9A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C2D-9D48-8D4D-8B68-DACDCA664749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906F10-DA53-3548-8E84-882676FCAE3E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C057-0BC5-CF4E-9FE3-A5EA640E3555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E0F6-9CA6-594A-BAFB-49A6669A822A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78E6-D053-D741-85DD-897E7C6E340C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5FC-CF27-3949-93BB-E1B15028BB45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CE5A6C-62EF-EB49-8C79-9A08AE0F6C3B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317172-DAC2-8941-8BAF-F2EF796AE12B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50F31A4-FE7A-F843-AB72-98F9A78CAA20}" type="datetime1">
              <a:rPr lang="tr-TR" smtClean="0"/>
              <a:t>19.02.2018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dchrome.com/basic-science/pathology/rheumatic-fever-rheumatic-heart-disease/" TargetMode="External"/><Relationship Id="rId3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dirty="0" err="1" smtClean="0">
                <a:solidFill>
                  <a:schemeClr val="tx1"/>
                </a:solidFill>
              </a:rPr>
              <a:t>Romatoid</a:t>
            </a:r>
            <a:r>
              <a:rPr lang="tr-TR" sz="4800" dirty="0" smtClean="0">
                <a:solidFill>
                  <a:schemeClr val="tx1"/>
                </a:solidFill>
              </a:rPr>
              <a:t> Artrit ve Akut </a:t>
            </a:r>
            <a:r>
              <a:rPr lang="tr-TR" sz="4800" dirty="0" err="1" smtClean="0">
                <a:solidFill>
                  <a:schemeClr val="tx1"/>
                </a:solidFill>
              </a:rPr>
              <a:t>Romatizmal</a:t>
            </a:r>
            <a:r>
              <a:rPr lang="tr-TR" sz="4800" dirty="0" smtClean="0">
                <a:solidFill>
                  <a:schemeClr val="tx1"/>
                </a:solidFill>
              </a:rPr>
              <a:t> Ateş</a:t>
            </a:r>
            <a:endParaRPr lang="tr-TR" sz="4800" dirty="0">
              <a:solidFill>
                <a:schemeClr val="tx1"/>
              </a:solidFill>
            </a:endParaRP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Dr. Zehra ASLAN AYDOĞDU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13.02.2018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24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Belirti ve </a:t>
            </a:r>
            <a:r>
              <a:rPr lang="tr-TR" dirty="0" smtClean="0">
                <a:solidFill>
                  <a:schemeClr val="tx1"/>
                </a:solidFill>
              </a:rPr>
              <a:t>Bulgular (Eklem)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Başlangıçta el bilekleri, </a:t>
            </a:r>
            <a:r>
              <a:rPr lang="tr-TR" dirty="0" err="1">
                <a:solidFill>
                  <a:schemeClr val="tx1"/>
                </a:solidFill>
              </a:rPr>
              <a:t>metakarpofalengeal</a:t>
            </a:r>
            <a:r>
              <a:rPr lang="tr-TR" dirty="0">
                <a:solidFill>
                  <a:schemeClr val="tx1"/>
                </a:solidFill>
              </a:rPr>
              <a:t> (MKF), </a:t>
            </a:r>
            <a:r>
              <a:rPr lang="tr-TR" dirty="0" err="1">
                <a:solidFill>
                  <a:schemeClr val="tx1"/>
                </a:solidFill>
              </a:rPr>
              <a:t>proksimal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interfalengeal</a:t>
            </a:r>
            <a:r>
              <a:rPr lang="tr-TR" dirty="0">
                <a:solidFill>
                  <a:schemeClr val="tx1"/>
                </a:solidFill>
              </a:rPr>
              <a:t> (PIF) ve </a:t>
            </a:r>
            <a:r>
              <a:rPr lang="tr-TR" dirty="0" err="1">
                <a:solidFill>
                  <a:schemeClr val="tx1"/>
                </a:solidFill>
              </a:rPr>
              <a:t>metatarsofalengeal</a:t>
            </a:r>
            <a:r>
              <a:rPr lang="tr-TR" dirty="0">
                <a:solidFill>
                  <a:schemeClr val="tx1"/>
                </a:solidFill>
              </a:rPr>
              <a:t> (MTF) </a:t>
            </a:r>
            <a:r>
              <a:rPr lang="tr-TR" dirty="0" smtClean="0">
                <a:solidFill>
                  <a:schemeClr val="tx1"/>
                </a:solidFill>
              </a:rPr>
              <a:t>eklemler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İlerleyen dönemde diz, ayak bileği, dirsek, omuz </a:t>
            </a:r>
            <a:r>
              <a:rPr lang="tr-TR" dirty="0" smtClean="0">
                <a:solidFill>
                  <a:schemeClr val="tx1"/>
                </a:solidFill>
              </a:rPr>
              <a:t>eklemleri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Servikal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vertebralar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temporomandibuler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eklem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En az 30-60 dakika süren sabah </a:t>
            </a:r>
            <a:r>
              <a:rPr lang="tr-TR" dirty="0" smtClean="0">
                <a:solidFill>
                  <a:schemeClr val="tx1"/>
                </a:solidFill>
              </a:rPr>
              <a:t>sertliği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39" y="157118"/>
            <a:ext cx="10026161" cy="58674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46639" y="6138818"/>
            <a:ext cx="11038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/>
              <a:t>Diagnosis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Management of </a:t>
            </a:r>
            <a:r>
              <a:rPr lang="tr-TR" sz="1200" dirty="0" err="1"/>
              <a:t>Rheumatoid</a:t>
            </a:r>
            <a:r>
              <a:rPr lang="tr-TR" sz="1200" dirty="0"/>
              <a:t> </a:t>
            </a:r>
            <a:r>
              <a:rPr lang="tr-TR" sz="1200" dirty="0" err="1"/>
              <a:t>Arthritis</a:t>
            </a:r>
            <a:r>
              <a:rPr lang="tr-TR" sz="1200" dirty="0"/>
              <a:t> , AMY M. WASSERMAN, MD, </a:t>
            </a:r>
            <a:r>
              <a:rPr lang="tr-TR" sz="1200" i="1" dirty="0"/>
              <a:t>Boston </a:t>
            </a:r>
            <a:r>
              <a:rPr lang="tr-TR" sz="1200" i="1" dirty="0" err="1"/>
              <a:t>University</a:t>
            </a:r>
            <a:r>
              <a:rPr lang="tr-TR" sz="1200" i="1" dirty="0"/>
              <a:t> School of </a:t>
            </a:r>
            <a:r>
              <a:rPr lang="tr-TR" sz="1200" i="1" dirty="0" err="1"/>
              <a:t>Medicine</a:t>
            </a:r>
            <a:r>
              <a:rPr lang="tr-TR" sz="1200" i="1" dirty="0"/>
              <a:t>, Boston, Massachusetts,</a:t>
            </a:r>
            <a:r>
              <a:rPr lang="tr-TR" sz="1200" b="1" i="1" dirty="0"/>
              <a:t> </a:t>
            </a:r>
            <a:r>
              <a:rPr lang="tr-TR" sz="1200" i="1" dirty="0" err="1"/>
              <a:t>American</a:t>
            </a:r>
            <a:r>
              <a:rPr lang="tr-TR" sz="1200" i="1" dirty="0"/>
              <a:t> </a:t>
            </a:r>
            <a:r>
              <a:rPr lang="tr-TR" sz="1200" i="1" dirty="0" err="1"/>
              <a:t>Family</a:t>
            </a:r>
            <a:r>
              <a:rPr lang="tr-TR" sz="1200" i="1" dirty="0"/>
              <a:t> </a:t>
            </a:r>
            <a:r>
              <a:rPr lang="tr-TR" sz="1200" i="1" dirty="0" err="1"/>
              <a:t>Physician</a:t>
            </a:r>
            <a:r>
              <a:rPr lang="tr-TR" sz="1200" i="1" dirty="0"/>
              <a:t>,</a:t>
            </a:r>
            <a:r>
              <a:rPr lang="tr-TR" sz="1200" dirty="0"/>
              <a:t> </a:t>
            </a:r>
            <a:r>
              <a:rPr lang="tr-TR" sz="1200" i="1" dirty="0"/>
              <a:t>Volume 84, </a:t>
            </a:r>
            <a:r>
              <a:rPr lang="tr-TR" sz="1200" i="1" dirty="0" err="1"/>
              <a:t>Number</a:t>
            </a:r>
            <a:r>
              <a:rPr lang="tr-TR" sz="1200" i="1" dirty="0"/>
              <a:t> 11, </a:t>
            </a:r>
            <a:r>
              <a:rPr lang="tr-TR" sz="1200" i="1" dirty="0" err="1"/>
              <a:t>December</a:t>
            </a:r>
            <a:r>
              <a:rPr lang="tr-TR" sz="1200" i="1" dirty="0"/>
              <a:t> 1, 2011 </a:t>
            </a:r>
            <a:endParaRPr lang="tr-TR" sz="12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Belirti ve Bulgular (Eklem dışı)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39956"/>
              </p:ext>
            </p:extLst>
          </p:nvPr>
        </p:nvGraphicFramePr>
        <p:xfrm>
          <a:off x="1371600" y="2286000"/>
          <a:ext cx="9601200" cy="3479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00300"/>
                <a:gridCol w="2400300"/>
                <a:gridCol w="48006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tr-TR" sz="1400" b="1" dirty="0" smtClean="0"/>
                        <a:t>Kardiyak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Hızlanmış </a:t>
                      </a:r>
                      <a:r>
                        <a:rPr lang="tr-TR" sz="1400" b="0" dirty="0" err="1" smtClean="0"/>
                        <a:t>ateroskleroz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dirty="0" err="1" smtClean="0"/>
                        <a:t>RA’lı</a:t>
                      </a:r>
                      <a:r>
                        <a:rPr lang="tr-TR" sz="1400" b="0" dirty="0" smtClean="0"/>
                        <a:t> hastaların mortalite sebeplerinin önde gelen</a:t>
                      </a:r>
                      <a:r>
                        <a:rPr lang="tr-TR" sz="1400" b="0" baseline="0" dirty="0" smtClean="0"/>
                        <a:t> nedeni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Perikardit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RA’lı</a:t>
                      </a:r>
                      <a:r>
                        <a:rPr lang="tr-TR" sz="1400" dirty="0" smtClean="0"/>
                        <a:t> hastaların otopsisinde %30-50 oranında, nadiren </a:t>
                      </a:r>
                      <a:r>
                        <a:rPr lang="tr-TR" sz="1400" dirty="0" err="1" smtClean="0"/>
                        <a:t>tamponada</a:t>
                      </a:r>
                      <a:r>
                        <a:rPr lang="tr-TR" sz="1400" dirty="0" smtClean="0"/>
                        <a:t> yol açar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tr-TR" sz="1400" b="1" dirty="0" smtClean="0"/>
                        <a:t>Göz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err="1" smtClean="0">
                          <a:effectLst/>
                        </a:rPr>
                        <a:t>Episklerit</a:t>
                      </a:r>
                      <a:r>
                        <a:rPr lang="tr-TR" sz="1400" kern="1200" dirty="0" smtClean="0">
                          <a:effectLst/>
                        </a:rPr>
                        <a:t>/</a:t>
                      </a:r>
                      <a:r>
                        <a:rPr lang="tr-TR" sz="1400" kern="1200" dirty="0" err="1" smtClean="0">
                          <a:effectLst/>
                        </a:rPr>
                        <a:t>sklerit</a:t>
                      </a:r>
                      <a:endParaRPr lang="tr-TR" sz="1400" dirty="0" smtClean="0">
                        <a:effectLst/>
                      </a:endParaRPr>
                    </a:p>
                    <a:p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Akut, kırmızı, ağrılı göz, &lt;%1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err="1" smtClean="0">
                          <a:effectLst/>
                        </a:rPr>
                        <a:t>Keratokonjunktivitis</a:t>
                      </a:r>
                      <a:r>
                        <a:rPr lang="tr-TR" sz="1400" kern="1200" dirty="0" smtClean="0">
                          <a:effectLst/>
                        </a:rPr>
                        <a:t> </a:t>
                      </a:r>
                      <a:r>
                        <a:rPr lang="tr-TR" sz="1400" kern="1200" dirty="0" err="1" smtClean="0">
                          <a:effectLst/>
                        </a:rPr>
                        <a:t>sikka</a:t>
                      </a:r>
                      <a:r>
                        <a:rPr lang="tr-TR" sz="1400" kern="1200" dirty="0" smtClean="0">
                          <a:effectLst/>
                        </a:rPr>
                        <a:t> </a:t>
                      </a:r>
                      <a:endParaRPr lang="tr-TR" sz="1400" dirty="0" smtClean="0">
                        <a:effectLst/>
                      </a:endParaRPr>
                    </a:p>
                    <a:p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Sjögren</a:t>
                      </a:r>
                      <a:r>
                        <a:rPr lang="tr-TR" sz="1400" dirty="0" smtClean="0"/>
                        <a:t> sendromuna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sekonder</a:t>
                      </a:r>
                      <a:r>
                        <a:rPr lang="tr-TR" sz="1400" baseline="0" dirty="0" smtClean="0"/>
                        <a:t>, kuru ağız da eşlik edebilir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err="1" smtClean="0">
                          <a:effectLst/>
                        </a:rPr>
                        <a:t>Periferal</a:t>
                      </a:r>
                      <a:r>
                        <a:rPr lang="tr-TR" sz="1400" kern="1200" dirty="0" smtClean="0">
                          <a:effectLst/>
                        </a:rPr>
                        <a:t> </a:t>
                      </a:r>
                      <a:r>
                        <a:rPr lang="tr-TR" sz="1400" kern="1200" dirty="0" err="1" smtClean="0">
                          <a:effectLst/>
                        </a:rPr>
                        <a:t>ülseratif</a:t>
                      </a:r>
                      <a:r>
                        <a:rPr lang="tr-TR" sz="1400" kern="1200" dirty="0" smtClean="0">
                          <a:effectLst/>
                        </a:rPr>
                        <a:t> </a:t>
                      </a:r>
                      <a:r>
                        <a:rPr lang="tr-TR" sz="1400" kern="1200" dirty="0" err="1" smtClean="0">
                          <a:effectLst/>
                        </a:rPr>
                        <a:t>keratit</a:t>
                      </a:r>
                      <a:endParaRPr lang="tr-TR" sz="1400" dirty="0" smtClean="0">
                        <a:effectLst/>
                      </a:endParaRPr>
                    </a:p>
                    <a:p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Daha şiddetli </a:t>
                      </a:r>
                      <a:r>
                        <a:rPr lang="tr-TR" sz="1400" dirty="0" err="1" smtClean="0"/>
                        <a:t>skleritlerde</a:t>
                      </a:r>
                      <a:r>
                        <a:rPr lang="tr-TR" sz="1400" dirty="0" smtClean="0"/>
                        <a:t>,</a:t>
                      </a:r>
                      <a:r>
                        <a:rPr lang="tr-TR" sz="1400" baseline="0" dirty="0" smtClean="0"/>
                        <a:t> tedavi edilmezse ön kamara perfore olabilir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tr-TR" sz="1400" b="1" dirty="0" smtClean="0"/>
                        <a:t>Cilt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Romatoid</a:t>
                      </a:r>
                      <a:r>
                        <a:rPr lang="tr-TR" sz="1400" dirty="0" smtClean="0"/>
                        <a:t> nodül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%50</a:t>
                      </a:r>
                    </a:p>
                    <a:p>
                      <a:r>
                        <a:rPr lang="tr-TR" sz="1400" dirty="0" err="1" smtClean="0"/>
                        <a:t>Ekstremitelerin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ekstansör</a:t>
                      </a:r>
                      <a:r>
                        <a:rPr lang="tr-TR" sz="1400" dirty="0" smtClean="0"/>
                        <a:t> yüzlerinde, </a:t>
                      </a:r>
                      <a:r>
                        <a:rPr lang="tr-TR" sz="1400" baseline="0" dirty="0" smtClean="0"/>
                        <a:t>sert veya yumuşak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Vaskülit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Kötü </a:t>
                      </a:r>
                      <a:r>
                        <a:rPr lang="tr-TR" sz="1400" dirty="0" err="1" smtClean="0"/>
                        <a:t>prognoz</a:t>
                      </a:r>
                      <a:r>
                        <a:rPr lang="tr-TR" sz="1400" baseline="0" dirty="0" smtClean="0"/>
                        <a:t> ve artmış mortalite ile ilişkili, ciddi </a:t>
                      </a:r>
                      <a:r>
                        <a:rPr lang="tr-TR" sz="1400" baseline="0" dirty="0" err="1" smtClean="0"/>
                        <a:t>RA’da</a:t>
                      </a:r>
                      <a:r>
                        <a:rPr lang="tr-TR" sz="1400" baseline="0" dirty="0" smtClean="0"/>
                        <a:t> nadir ortaya çıkar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Belirti ve Bulgular (Eklem dışı)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556540"/>
              </p:ext>
            </p:extLst>
          </p:nvPr>
        </p:nvGraphicFramePr>
        <p:xfrm>
          <a:off x="1371600" y="1881386"/>
          <a:ext cx="9601200" cy="4572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00300"/>
                <a:gridCol w="2400300"/>
                <a:gridCol w="48006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tr-TR" sz="1400" dirty="0" smtClean="0"/>
                        <a:t>Hematolojik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b="0" dirty="0" err="1" smtClean="0"/>
                        <a:t>Amiloidoz</a:t>
                      </a:r>
                      <a:endParaRPr lang="tr-T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b="0" dirty="0" smtClean="0"/>
                        <a:t>Kronik inflamasyon sebebiyle</a:t>
                      </a:r>
                      <a:endParaRPr lang="tr-TR" sz="14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Felty</a:t>
                      </a:r>
                      <a:r>
                        <a:rPr lang="tr-TR" sz="1400" dirty="0" smtClean="0"/>
                        <a:t> sendromu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Splenomegali</a:t>
                      </a:r>
                      <a:r>
                        <a:rPr lang="tr-TR" sz="1400" dirty="0" smtClean="0"/>
                        <a:t>, </a:t>
                      </a:r>
                      <a:r>
                        <a:rPr lang="tr-TR" sz="1400" dirty="0" err="1" smtClean="0"/>
                        <a:t>nötropeni</a:t>
                      </a:r>
                      <a:r>
                        <a:rPr lang="tr-TR" sz="1400" dirty="0" smtClean="0"/>
                        <a:t>, </a:t>
                      </a:r>
                      <a:r>
                        <a:rPr lang="tr-TR" sz="1400" dirty="0" err="1" smtClean="0"/>
                        <a:t>trombositopeni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tr-TR" sz="1400" b="1" dirty="0" smtClean="0"/>
                        <a:t>Sinir sistemi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Servikal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miyelopati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C1-C2 </a:t>
                      </a:r>
                      <a:r>
                        <a:rPr lang="tr-T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subluksasyonu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Nöropati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Genellikle kompresyon </a:t>
                      </a:r>
                      <a:r>
                        <a:rPr lang="tr-T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nöropatisi</a:t>
                      </a:r>
                      <a:endParaRPr lang="tr-TR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Karpal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tünel, </a:t>
                      </a:r>
                      <a:r>
                        <a:rPr lang="tr-T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mononöritis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multiplex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(düşük ayak) </a:t>
                      </a:r>
                      <a:endParaRPr lang="tr-TR" sz="1400" dirty="0" smtClean="0">
                        <a:effectLst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tr-TR" sz="1400" b="1" dirty="0" err="1" smtClean="0"/>
                        <a:t>Pulmoner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Kaplan sendromu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Nodül ve </a:t>
                      </a:r>
                      <a:r>
                        <a:rPr lang="tr-TR" sz="1400" dirty="0" err="1" smtClean="0"/>
                        <a:t>pnömokonyoz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İnterstisyel</a:t>
                      </a:r>
                      <a:r>
                        <a:rPr lang="tr-TR" sz="1400" baseline="0" dirty="0" smtClean="0"/>
                        <a:t> akciğer hastalığı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Dispne</a:t>
                      </a:r>
                      <a:r>
                        <a:rPr lang="tr-TR" sz="1400" dirty="0" smtClean="0"/>
                        <a:t>, öksürük, göğüs ağrısı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Organize </a:t>
                      </a:r>
                      <a:r>
                        <a:rPr lang="tr-TR" sz="1400" dirty="0" err="1" smtClean="0"/>
                        <a:t>pnömoni</a:t>
                      </a:r>
                      <a:r>
                        <a:rPr lang="tr-TR" sz="1400" dirty="0" smtClean="0"/>
                        <a:t> ve </a:t>
                      </a:r>
                      <a:r>
                        <a:rPr lang="tr-TR" sz="1400" dirty="0" err="1" smtClean="0"/>
                        <a:t>idiyopatik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pulmoner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fibrozis</a:t>
                      </a:r>
                      <a:r>
                        <a:rPr lang="tr-TR" sz="1400" dirty="0" smtClean="0"/>
                        <a:t> ile </a:t>
                      </a:r>
                      <a:r>
                        <a:rPr lang="tr-TR" sz="1400" dirty="0" err="1" smtClean="0"/>
                        <a:t>bronşiyolitis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obliteransa</a:t>
                      </a:r>
                      <a:r>
                        <a:rPr lang="tr-TR" sz="1400" dirty="0" smtClean="0"/>
                        <a:t> benzeyebilir,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pulmoner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arteriyel</a:t>
                      </a:r>
                      <a:r>
                        <a:rPr lang="tr-TR" sz="1400" dirty="0" smtClean="0"/>
                        <a:t> hipertansiyon</a:t>
                      </a:r>
                      <a:r>
                        <a:rPr lang="tr-TR" sz="1400" baseline="0" dirty="0" smtClean="0"/>
                        <a:t> olabilir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Plevral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efüzyon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Düşük </a:t>
                      </a:r>
                      <a:r>
                        <a:rPr lang="tr-TR" sz="1400" dirty="0" err="1" smtClean="0"/>
                        <a:t>glukoz</a:t>
                      </a:r>
                      <a:r>
                        <a:rPr lang="tr-TR" sz="1400" baseline="0" dirty="0" smtClean="0"/>
                        <a:t> seviyeli </a:t>
                      </a:r>
                      <a:r>
                        <a:rPr lang="tr-TR" sz="1400" baseline="0" dirty="0" err="1" smtClean="0"/>
                        <a:t>eksudatif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efüzyon</a:t>
                      </a:r>
                      <a:endParaRPr lang="tr-TR" sz="14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err="1" smtClean="0"/>
                        <a:t>Pulmoner</a:t>
                      </a:r>
                      <a:r>
                        <a:rPr lang="tr-TR" sz="1400" dirty="0" smtClean="0"/>
                        <a:t> nodüller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400" dirty="0" smtClean="0"/>
                        <a:t>Asemptomatik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Belirti ve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Fizik muayenede (FM), 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Eklemler şiş, hassas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Büyük eklemlerde ısı artışı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Ulnar deviasyon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Kuğu boynu deformitesi (PIF </a:t>
            </a:r>
            <a:r>
              <a:rPr lang="tr-TR" dirty="0" err="1" smtClean="0">
                <a:solidFill>
                  <a:schemeClr val="tx1"/>
                </a:solidFill>
              </a:rPr>
              <a:t>ekstansiyonu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Düğme iliği deformitesi/DIF </a:t>
            </a:r>
            <a:r>
              <a:rPr lang="tr-TR" dirty="0" err="1" smtClean="0">
                <a:solidFill>
                  <a:schemeClr val="tx1"/>
                </a:solidFill>
              </a:rPr>
              <a:t>fleksiyonu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MKF eklemlerde dorsal subluksasyon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O</a:t>
            </a:r>
            <a:r>
              <a:rPr lang="tr-TR" dirty="0" smtClean="0">
                <a:solidFill>
                  <a:schemeClr val="tx1"/>
                </a:solidFill>
              </a:rPr>
              <a:t>muz ekleminde </a:t>
            </a:r>
            <a:r>
              <a:rPr lang="tr-TR" dirty="0" err="1" smtClean="0">
                <a:solidFill>
                  <a:schemeClr val="tx1"/>
                </a:solidFill>
              </a:rPr>
              <a:t>abduksiyon</a:t>
            </a:r>
            <a:r>
              <a:rPr lang="tr-TR" dirty="0" smtClean="0">
                <a:solidFill>
                  <a:schemeClr val="tx1"/>
                </a:solidFill>
              </a:rPr>
              <a:t> kaybı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81" y="369978"/>
            <a:ext cx="8534838" cy="6488022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Laboratuvar</a:t>
            </a:r>
            <a:endParaRPr lang="tr-T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Aktif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RA’da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normositik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anemi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Lökosit N/ hafif</a:t>
                </a:r>
                <a14:m>
                  <m:oMath xmlns:m="http://schemas.openxmlformats.org/officeDocument/2006/math"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tr-TR" dirty="0" err="1" smtClean="0">
                    <a:solidFill>
                      <a:schemeClr val="tx1"/>
                    </a:solidFill>
                  </a:rPr>
                  <a:t>Sedimentasyon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CRP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RF </a:t>
                </a:r>
                <a:r>
                  <a:rPr lang="mr-IN" dirty="0" smtClean="0">
                    <a:solidFill>
                      <a:schemeClr val="tx1"/>
                    </a:solidFill>
                  </a:rPr>
                  <a:t>–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RA’lı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hastaların %5’inde (-)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Anti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cyclic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citrullinated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peptid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(anti- CCP)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1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Tanı- 2010 ACR/EULAR sınıflandırma kriterleri-1</a:t>
            </a:r>
            <a:endParaRPr lang="tr-TR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26502"/>
              </p:ext>
            </p:extLst>
          </p:nvPr>
        </p:nvGraphicFramePr>
        <p:xfrm>
          <a:off x="1371600" y="2098970"/>
          <a:ext cx="8599290" cy="3571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417997"/>
                <a:gridCol w="1181293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A. Eklem Tutulumları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büyük eklem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2-10 büyük eklem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1-3 küçük eklem </a:t>
                      </a:r>
                      <a:r>
                        <a:rPr lang="tr-TR" baseline="0" dirty="0" smtClean="0"/>
                        <a:t>(büyük eklem tutulumu ile birlikte veya tek başına)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4-10 küçük eklem </a:t>
                      </a:r>
                      <a:r>
                        <a:rPr lang="tr-TR" baseline="0" dirty="0" smtClean="0"/>
                        <a:t>(büyük eklem tutulumu ile birlikte veya tek başına)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&gt;10</a:t>
                      </a:r>
                      <a:r>
                        <a:rPr lang="tr-TR" baseline="0" dirty="0" smtClean="0"/>
                        <a:t> eklem (en az 1 küçük eklem)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756745" y="5881474"/>
            <a:ext cx="7684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latin typeface="+mj-lt"/>
              </a:rPr>
              <a:t>*Hastaya </a:t>
            </a:r>
            <a:r>
              <a:rPr lang="tr-TR" sz="1200" dirty="0">
                <a:latin typeface="+mj-lt"/>
              </a:rPr>
              <a:t>kesin RA tanısı konması için yukarıdaki kategorilere ait puanlamanın 6/10 ve </a:t>
            </a:r>
            <a:r>
              <a:rPr lang="tr-TR" sz="1200" dirty="0" smtClean="0">
                <a:latin typeface="+mj-lt"/>
              </a:rPr>
              <a:t>üzeri olması </a:t>
            </a:r>
            <a:r>
              <a:rPr lang="tr-TR" sz="1200" dirty="0">
                <a:latin typeface="+mj-lt"/>
              </a:rPr>
              <a:t>gereklidir</a:t>
            </a:r>
            <a:endParaRPr lang="tr-TR" sz="1200" dirty="0">
              <a:effectLst/>
              <a:latin typeface="+mj-lt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6745" y="6231237"/>
            <a:ext cx="3938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*Büyük </a:t>
            </a:r>
            <a:r>
              <a:rPr lang="tr-TR" sz="1200" dirty="0"/>
              <a:t>Eklemler: </a:t>
            </a:r>
            <a:r>
              <a:rPr lang="tr-TR" sz="1200" dirty="0" smtClean="0">
                <a:latin typeface="+mj-lt"/>
              </a:rPr>
              <a:t>Omuz</a:t>
            </a:r>
            <a:r>
              <a:rPr lang="tr-TR" sz="1200" dirty="0">
                <a:latin typeface="+mj-lt"/>
              </a:rPr>
              <a:t>, Dirsek, Kalça, Diz, Ayak Bileği</a:t>
            </a:r>
            <a:endParaRPr lang="tr-TR" sz="1200" dirty="0">
              <a:effectLst/>
              <a:latin typeface="+mj-lt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56745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 smtClean="0">
                <a:latin typeface="+mj-lt"/>
              </a:rPr>
              <a:t>*Küçük </a:t>
            </a:r>
            <a:r>
              <a:rPr lang="tr-TR" sz="1200" dirty="0">
                <a:latin typeface="+mj-lt"/>
              </a:rPr>
              <a:t>Eklemler: </a:t>
            </a:r>
            <a:r>
              <a:rPr lang="tr-TR" sz="1200" dirty="0" smtClean="0">
                <a:latin typeface="+mj-lt"/>
              </a:rPr>
              <a:t>MKF, PİF, 2.3.4.5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smtClean="0">
                <a:latin typeface="+mj-lt"/>
              </a:rPr>
              <a:t>MTF, </a:t>
            </a:r>
            <a:r>
              <a:rPr lang="tr-TR" sz="1200" dirty="0">
                <a:latin typeface="+mj-lt"/>
              </a:rPr>
              <a:t>Başparmak </a:t>
            </a:r>
            <a:r>
              <a:rPr lang="tr-TR" sz="1200" dirty="0" err="1" smtClean="0"/>
              <a:t>İnter</a:t>
            </a:r>
            <a:r>
              <a:rPr lang="tr-TR" sz="1200" dirty="0" smtClean="0"/>
              <a:t> </a:t>
            </a:r>
            <a:r>
              <a:rPr lang="tr-TR" sz="1200" dirty="0" err="1" smtClean="0"/>
              <a:t>Falangeal</a:t>
            </a:r>
            <a:r>
              <a:rPr lang="tr-TR" sz="1200" dirty="0" smtClean="0">
                <a:latin typeface="+mj-lt"/>
              </a:rPr>
              <a:t>(İF) </a:t>
            </a:r>
            <a:r>
              <a:rPr lang="tr-TR" sz="1200" dirty="0">
                <a:latin typeface="+mj-lt"/>
              </a:rPr>
              <a:t>ve El Bileği</a:t>
            </a:r>
            <a:endParaRPr lang="tr-TR" sz="1200" dirty="0">
              <a:effectLst/>
              <a:latin typeface="+mj-lt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Tanı- 2010 ACR/EULAR sınıflandırma </a:t>
            </a:r>
            <a:r>
              <a:rPr lang="tr-TR" sz="3200" dirty="0" smtClean="0">
                <a:solidFill>
                  <a:schemeClr val="tx1"/>
                </a:solidFill>
              </a:rPr>
              <a:t>kriterleri-2</a:t>
            </a:r>
            <a:endParaRPr lang="tr-TR" sz="32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23936"/>
              </p:ext>
            </p:extLst>
          </p:nvPr>
        </p:nvGraphicFramePr>
        <p:xfrm>
          <a:off x="1371599" y="2286000"/>
          <a:ext cx="7944679" cy="2291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629164"/>
                <a:gridCol w="1315515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B.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Seroloji</a:t>
                      </a:r>
                      <a:r>
                        <a:rPr lang="tr-TR" baseline="0" dirty="0" smtClean="0"/>
                        <a:t> (sınıflandırma için en az bir sonuç gereklidir)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Negatif RF veya negatif ACPA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Düşük </a:t>
                      </a:r>
                      <a:r>
                        <a:rPr lang="tr-TR" dirty="0" err="1" smtClean="0"/>
                        <a:t>titrede</a:t>
                      </a:r>
                      <a:r>
                        <a:rPr lang="tr-TR" dirty="0" smtClean="0"/>
                        <a:t> pozitif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RF veya düşük </a:t>
                      </a:r>
                      <a:r>
                        <a:rPr lang="tr-TR" dirty="0" err="1" smtClean="0"/>
                        <a:t>titrede</a:t>
                      </a:r>
                      <a:r>
                        <a:rPr lang="tr-TR" dirty="0" smtClean="0"/>
                        <a:t> pozitif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ACPA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Yüksek </a:t>
                      </a:r>
                      <a:r>
                        <a:rPr lang="tr-TR" dirty="0" err="1" smtClean="0"/>
                        <a:t>titrede</a:t>
                      </a:r>
                      <a:r>
                        <a:rPr lang="tr-TR" dirty="0" smtClean="0"/>
                        <a:t> pozitif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RF veya yüksek </a:t>
                      </a:r>
                      <a:r>
                        <a:rPr lang="tr-TR" dirty="0" err="1" smtClean="0"/>
                        <a:t>titrede</a:t>
                      </a:r>
                      <a:r>
                        <a:rPr lang="tr-TR" dirty="0" smtClean="0"/>
                        <a:t> pozitif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ACPA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761999" y="4956424"/>
                <a:ext cx="936266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200" dirty="0"/>
                  <a:t>Düşük Pozitif Sonuç: Normalin üst limitinden fazla ancak üst limitin </a:t>
                </a:r>
                <a14:m>
                  <m:oMath xmlns:m="http://schemas.openxmlformats.org/officeDocument/2006/math">
                    <m:r>
                      <a:rPr lang="tr-TR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tr-TR" sz="1200" dirty="0"/>
                  <a:t>3 kat </a:t>
                </a:r>
                <a:endParaRPr lang="tr-TR" sz="1200" dirty="0" smtClean="0"/>
              </a:p>
              <a:p>
                <a:endParaRPr lang="tr-TR" sz="1200" dirty="0"/>
              </a:p>
              <a:p>
                <a:r>
                  <a:rPr lang="tr-TR" sz="1200" dirty="0" smtClean="0"/>
                  <a:t>Yüksek </a:t>
                </a:r>
                <a:r>
                  <a:rPr lang="tr-TR" sz="1200" dirty="0"/>
                  <a:t>Pozitif Sonuç: Normalin üst limitinin &gt;3 kat</a:t>
                </a:r>
              </a:p>
              <a:p>
                <a:endParaRPr lang="tr-TR" sz="1200" dirty="0" smtClean="0"/>
              </a:p>
              <a:p>
                <a:r>
                  <a:rPr lang="tr-TR" sz="1200" dirty="0" smtClean="0"/>
                  <a:t>Eğer </a:t>
                </a:r>
                <a:r>
                  <a:rPr lang="tr-TR" sz="1200" dirty="0"/>
                  <a:t>laboratuvar </a:t>
                </a:r>
                <a:r>
                  <a:rPr lang="tr-TR" sz="1200" dirty="0" err="1"/>
                  <a:t>RF’yi</a:t>
                </a:r>
                <a:r>
                  <a:rPr lang="tr-TR" sz="1200" dirty="0"/>
                  <a:t> </a:t>
                </a:r>
                <a:r>
                  <a:rPr lang="tr-TR" sz="1200" dirty="0" err="1"/>
                  <a:t>kantite</a:t>
                </a:r>
                <a:r>
                  <a:rPr lang="tr-TR" sz="1200" dirty="0"/>
                  <a:t> edemiyor da sadece (+) veya (-) olarak bildiriyorsa düşük pozitif sonuç olarak değerlendirilmelidir.</a:t>
                </a: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4956424"/>
                <a:ext cx="9362661" cy="1015663"/>
              </a:xfrm>
              <a:prstGeom prst="rect">
                <a:avLst/>
              </a:prstGeom>
              <a:blipFill rotWithShape="0">
                <a:blip r:embed="rId2"/>
                <a:stretch>
                  <a:fillRect t="-599" b="-29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63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Tanı- 2010 ACR/EULAR sınıflandırma </a:t>
            </a:r>
            <a:r>
              <a:rPr lang="tr-TR" sz="3200" dirty="0" smtClean="0">
                <a:solidFill>
                  <a:schemeClr val="tx1"/>
                </a:solidFill>
              </a:rPr>
              <a:t>kriterleri-3</a:t>
            </a:r>
            <a:endParaRPr lang="tr-TR" sz="32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8226"/>
              </p:ext>
            </p:extLst>
          </p:nvPr>
        </p:nvGraphicFramePr>
        <p:xfrm>
          <a:off x="1371599" y="2286000"/>
          <a:ext cx="9018105" cy="1651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506247"/>
                <a:gridCol w="151185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C. Akut</a:t>
                      </a:r>
                      <a:r>
                        <a:rPr lang="tr-TR" baseline="0" dirty="0" smtClean="0"/>
                        <a:t> faz </a:t>
                      </a:r>
                      <a:r>
                        <a:rPr lang="tr-TR" baseline="0" dirty="0" err="1" smtClean="0"/>
                        <a:t>reaktanları</a:t>
                      </a:r>
                      <a:r>
                        <a:rPr lang="tr-TR" baseline="0" dirty="0" smtClean="0"/>
                        <a:t>(sınıflandırma için en az bir sonuç gereklidir)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Normal CRP ve normal ESR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Anormal CRP veya anormal ESR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202579"/>
                  </p:ext>
                </p:extLst>
              </p:nvPr>
            </p:nvGraphicFramePr>
            <p:xfrm>
              <a:off x="1371599" y="4092161"/>
              <a:ext cx="5432096" cy="165100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2716048"/>
                    <a:gridCol w="271604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D. Belirtilen Süresi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&lt; 6 hafta</a:t>
                          </a:r>
                        </a:p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tr-TR" smtClean="0">
                                  <a:latin typeface="Cambria Math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tr-TR" dirty="0" smtClean="0"/>
                            <a:t> 6 hafta</a:t>
                          </a:r>
                        </a:p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202579"/>
                  </p:ext>
                </p:extLst>
              </p:nvPr>
            </p:nvGraphicFramePr>
            <p:xfrm>
              <a:off x="1371599" y="4092161"/>
              <a:ext cx="5432096" cy="165100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2716048"/>
                    <a:gridCol w="271604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D. Belirtilen </a:t>
                          </a:r>
                          <a:r>
                            <a:rPr lang="tr-TR" dirty="0" smtClean="0"/>
                            <a:t>Süresi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&lt; 6 </a:t>
                          </a:r>
                          <a:r>
                            <a:rPr lang="tr-TR" dirty="0" smtClean="0"/>
                            <a:t>hafta</a:t>
                          </a:r>
                        </a:p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224" t="-163810" r="-100000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9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Amaç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Romatoid</a:t>
            </a:r>
            <a:r>
              <a:rPr lang="tr-TR" dirty="0" smtClean="0">
                <a:solidFill>
                  <a:schemeClr val="tx1"/>
                </a:solidFill>
              </a:rPr>
              <a:t> artrit ve akut </a:t>
            </a:r>
            <a:r>
              <a:rPr lang="tr-TR" dirty="0" err="1" smtClean="0">
                <a:solidFill>
                  <a:schemeClr val="tx1"/>
                </a:solidFill>
              </a:rPr>
              <a:t>romatizmal</a:t>
            </a:r>
            <a:r>
              <a:rPr lang="tr-TR" dirty="0" smtClean="0">
                <a:solidFill>
                  <a:schemeClr val="tx1"/>
                </a:solidFill>
              </a:rPr>
              <a:t> ateş hakkında bilgi vermek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Ayırıcı Tanı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Sistemik </a:t>
            </a:r>
            <a:r>
              <a:rPr lang="tr-TR" dirty="0" err="1" smtClean="0">
                <a:solidFill>
                  <a:schemeClr val="tx1"/>
                </a:solidFill>
              </a:rPr>
              <a:t>lupus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eritematozus</a:t>
            </a:r>
            <a:r>
              <a:rPr lang="tr-TR" dirty="0" smtClean="0">
                <a:solidFill>
                  <a:schemeClr val="tx1"/>
                </a:solidFill>
              </a:rPr>
              <a:t> (SLE), </a:t>
            </a:r>
            <a:r>
              <a:rPr lang="tr-TR" dirty="0" err="1" smtClean="0">
                <a:solidFill>
                  <a:schemeClr val="tx1"/>
                </a:solidFill>
              </a:rPr>
              <a:t>Sjögren</a:t>
            </a:r>
            <a:r>
              <a:rPr lang="tr-TR" dirty="0" smtClean="0">
                <a:solidFill>
                  <a:schemeClr val="tx1"/>
                </a:solidFill>
              </a:rPr>
              <a:t> sendromu gibi diğer bağ dokusu hastalıkları</a:t>
            </a:r>
          </a:p>
          <a:p>
            <a:pPr>
              <a:lnSpc>
                <a:spcPct val="100000"/>
              </a:lnSpc>
            </a:pPr>
            <a:r>
              <a:rPr lang="tr-TR" dirty="0" err="1" smtClean="0">
                <a:solidFill>
                  <a:schemeClr val="tx1"/>
                </a:solidFill>
              </a:rPr>
              <a:t>Psöriatik</a:t>
            </a:r>
            <a:r>
              <a:rPr lang="tr-TR" dirty="0" smtClean="0">
                <a:solidFill>
                  <a:schemeClr val="tx1"/>
                </a:solidFill>
              </a:rPr>
              <a:t> artrit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Diğer </a:t>
            </a:r>
            <a:r>
              <a:rPr lang="tr-TR" dirty="0" err="1" smtClean="0">
                <a:solidFill>
                  <a:schemeClr val="tx1"/>
                </a:solidFill>
              </a:rPr>
              <a:t>periferik</a:t>
            </a:r>
            <a:r>
              <a:rPr lang="tr-TR" dirty="0" smtClean="0">
                <a:solidFill>
                  <a:schemeClr val="tx1"/>
                </a:solidFill>
              </a:rPr>
              <a:t> eklem </a:t>
            </a:r>
            <a:r>
              <a:rPr lang="tr-TR" dirty="0" err="1" smtClean="0">
                <a:solidFill>
                  <a:schemeClr val="tx1"/>
                </a:solidFill>
              </a:rPr>
              <a:t>tutulumlu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spondiloartropatiler</a:t>
            </a:r>
            <a:r>
              <a:rPr lang="tr-TR" dirty="0" smtClean="0">
                <a:solidFill>
                  <a:schemeClr val="tx1"/>
                </a:solidFill>
              </a:rPr>
              <a:t> gibi </a:t>
            </a:r>
            <a:r>
              <a:rPr lang="tr-TR" dirty="0" err="1" smtClean="0">
                <a:solidFill>
                  <a:schemeClr val="tx1"/>
                </a:solidFill>
              </a:rPr>
              <a:t>poliartrit</a:t>
            </a:r>
            <a:r>
              <a:rPr lang="tr-TR" dirty="0" smtClean="0">
                <a:solidFill>
                  <a:schemeClr val="tx1"/>
                </a:solidFill>
              </a:rPr>
              <a:t> yapan hastalıklar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Akut </a:t>
            </a:r>
            <a:r>
              <a:rPr lang="tr-TR" dirty="0" err="1" smtClean="0">
                <a:solidFill>
                  <a:schemeClr val="tx1"/>
                </a:solidFill>
              </a:rPr>
              <a:t>poliartrit</a:t>
            </a:r>
            <a:r>
              <a:rPr lang="tr-TR" dirty="0" smtClean="0">
                <a:solidFill>
                  <a:schemeClr val="tx1"/>
                </a:solidFill>
              </a:rPr>
              <a:t>- </a:t>
            </a:r>
            <a:r>
              <a:rPr lang="tr-TR" dirty="0" err="1" smtClean="0">
                <a:solidFill>
                  <a:schemeClr val="tx1"/>
                </a:solidFill>
              </a:rPr>
              <a:t>Parvovirüs</a:t>
            </a:r>
            <a:r>
              <a:rPr lang="tr-TR" dirty="0" smtClean="0">
                <a:solidFill>
                  <a:schemeClr val="tx1"/>
                </a:solidFill>
              </a:rPr>
              <a:t> B19, HCV</a:t>
            </a:r>
          </a:p>
          <a:p>
            <a:pPr>
              <a:lnSpc>
                <a:spcPct val="100000"/>
              </a:lnSpc>
            </a:pPr>
            <a:r>
              <a:rPr lang="tr-TR" dirty="0" err="1" smtClean="0">
                <a:solidFill>
                  <a:schemeClr val="tx1"/>
                </a:solidFill>
              </a:rPr>
              <a:t>Osteoartrit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tr-TR" dirty="0" smtClean="0">
                <a:solidFill>
                  <a:schemeClr val="tx1"/>
                </a:solidFill>
              </a:rPr>
              <a:t> DIF tutulumu</a:t>
            </a:r>
          </a:p>
          <a:p>
            <a:pPr>
              <a:lnSpc>
                <a:spcPct val="100000"/>
              </a:lnSpc>
            </a:pPr>
            <a:r>
              <a:rPr lang="tr-TR" dirty="0" err="1" smtClean="0">
                <a:solidFill>
                  <a:schemeClr val="tx1"/>
                </a:solidFill>
              </a:rPr>
              <a:t>Fibromiyalji</a:t>
            </a:r>
            <a:r>
              <a:rPr lang="tr-TR" dirty="0" smtClean="0">
                <a:solidFill>
                  <a:schemeClr val="tx1"/>
                </a:solidFill>
              </a:rPr>
              <a:t>- Eklem ağrısı yok, sabah tutukluğu &lt;30 dakika, yaygın vücut ağrısı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Tedavi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Amaç;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eklem </a:t>
            </a:r>
            <a:r>
              <a:rPr lang="tr-TR" dirty="0">
                <a:solidFill>
                  <a:schemeClr val="tx1"/>
                </a:solidFill>
              </a:rPr>
              <a:t>ağrısını ve </a:t>
            </a:r>
            <a:r>
              <a:rPr lang="tr-TR" dirty="0" smtClean="0">
                <a:solidFill>
                  <a:schemeClr val="tx1"/>
                </a:solidFill>
              </a:rPr>
              <a:t>şişliği </a:t>
            </a:r>
            <a:r>
              <a:rPr lang="tr-TR" dirty="0">
                <a:solidFill>
                  <a:schemeClr val="tx1"/>
                </a:solidFill>
              </a:rPr>
              <a:t>en aza indirmek,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deformiteyi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(</a:t>
            </a:r>
            <a:r>
              <a:rPr lang="tr-TR" dirty="0" err="1">
                <a:solidFill>
                  <a:schemeClr val="tx1"/>
                </a:solidFill>
              </a:rPr>
              <a:t>ulnar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deviasyon </a:t>
            </a:r>
            <a:r>
              <a:rPr lang="tr-TR" dirty="0">
                <a:solidFill>
                  <a:schemeClr val="tx1"/>
                </a:solidFill>
              </a:rPr>
              <a:t>gibi) ve radyografik zararı (erozyon gibi) önlemek,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yaşam </a:t>
            </a:r>
            <a:r>
              <a:rPr lang="tr-TR" dirty="0">
                <a:solidFill>
                  <a:schemeClr val="tx1"/>
                </a:solidFill>
              </a:rPr>
              <a:t>kalitesini (kişisel ve iş) </a:t>
            </a:r>
            <a:r>
              <a:rPr lang="tr-TR" dirty="0" smtClean="0">
                <a:solidFill>
                  <a:schemeClr val="tx1"/>
                </a:solidFill>
              </a:rPr>
              <a:t>korumak,</a:t>
            </a: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eklem </a:t>
            </a:r>
            <a:r>
              <a:rPr lang="tr-TR" dirty="0">
                <a:solidFill>
                  <a:schemeClr val="tx1"/>
                </a:solidFill>
              </a:rPr>
              <a:t>dışı bulguları kontrol </a:t>
            </a:r>
            <a:r>
              <a:rPr lang="tr-TR" dirty="0" smtClean="0">
                <a:solidFill>
                  <a:schemeClr val="tx1"/>
                </a:solidFill>
              </a:rPr>
              <a:t>etmek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Tedavi</a:t>
            </a:r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71798"/>
              </p:ext>
            </p:extLst>
          </p:nvPr>
        </p:nvGraphicFramePr>
        <p:xfrm>
          <a:off x="1371600" y="2286000"/>
          <a:ext cx="10099344" cy="20848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28699"/>
                <a:gridCol w="5670645"/>
              </a:tblGrid>
              <a:tr h="298007"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NSAİİ</a:t>
                      </a:r>
                      <a:endParaRPr lang="tr-T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        -Tedaviden çok analjezik etki</a:t>
                      </a:r>
                    </a:p>
                    <a:p>
                      <a:endParaRPr lang="tr-T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70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Düşük doz kortikosteroid</a:t>
                      </a:r>
                      <a:r>
                        <a:rPr lang="tr-TR" sz="16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10 mg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</a:rPr>
                        <a:t>prednizolon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-7,5 mg/gün üzerinde dozlar yan etki nedeniyle uzun süre kullanılmamalı</a:t>
                      </a:r>
                    </a:p>
                    <a:p>
                      <a:pPr lvl="1">
                        <a:lnSpc>
                          <a:spcPct val="120000"/>
                        </a:lnSpc>
                      </a:pPr>
                      <a:endParaRPr lang="tr-T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-Osteoporoz,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</a:rPr>
                        <a:t>gastrointestinal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 yan etkilere yönelik önlem</a:t>
                      </a:r>
                    </a:p>
                    <a:p>
                      <a:endParaRPr lang="tr-T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668818"/>
              </p:ext>
            </p:extLst>
          </p:nvPr>
        </p:nvGraphicFramePr>
        <p:xfrm>
          <a:off x="1371600" y="2171700"/>
          <a:ext cx="10099344" cy="40266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81284"/>
                <a:gridCol w="8018060"/>
              </a:tblGrid>
              <a:tr h="2711866">
                <a:tc>
                  <a:txBody>
                    <a:bodyPr/>
                    <a:lstStyle/>
                    <a:p>
                      <a:r>
                        <a:rPr lang="tr-TR" sz="1600" b="0" dirty="0" smtClean="0"/>
                        <a:t>DMARDS</a:t>
                      </a:r>
                      <a:endParaRPr lang="tr-TR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600" b="0" dirty="0" smtClean="0"/>
                        <a:t>-</a:t>
                      </a:r>
                      <a:r>
                        <a:rPr lang="tr-TR" sz="1600" b="0" dirty="0" err="1" smtClean="0"/>
                        <a:t>Metotreksat</a:t>
                      </a:r>
                      <a:r>
                        <a:rPr lang="tr-TR" sz="1600" b="0" dirty="0" smtClean="0"/>
                        <a:t>: haftada bir, kemik iliği </a:t>
                      </a:r>
                      <a:r>
                        <a:rPr lang="tr-TR" sz="1600" b="0" dirty="0" err="1" smtClean="0"/>
                        <a:t>supresyonu</a:t>
                      </a:r>
                      <a:r>
                        <a:rPr lang="tr-TR" sz="1600" b="0" dirty="0" smtClean="0"/>
                        <a:t>, </a:t>
                      </a:r>
                      <a:r>
                        <a:rPr lang="tr-TR" sz="1600" b="0" dirty="0" err="1" smtClean="0"/>
                        <a:t>kc</a:t>
                      </a:r>
                      <a:r>
                        <a:rPr lang="tr-TR" sz="1600" b="0" dirty="0" smtClean="0"/>
                        <a:t> enzim yüksekliği, akciğer </a:t>
                      </a:r>
                      <a:r>
                        <a:rPr lang="tr-TR" sz="1600" b="0" dirty="0" err="1" smtClean="0"/>
                        <a:t>fibrozisi</a:t>
                      </a:r>
                      <a:endParaRPr lang="tr-TR" sz="1600" b="0" dirty="0" smtClean="0"/>
                    </a:p>
                    <a:p>
                      <a:pPr lvl="1">
                        <a:lnSpc>
                          <a:spcPct val="120000"/>
                        </a:lnSpc>
                      </a:pPr>
                      <a:endParaRPr lang="tr-TR" sz="1600" b="0" dirty="0" smtClean="0"/>
                    </a:p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600" b="0" dirty="0" smtClean="0"/>
                        <a:t>-</a:t>
                      </a:r>
                      <a:r>
                        <a:rPr lang="tr-TR" sz="1600" b="0" dirty="0" err="1" smtClean="0"/>
                        <a:t>Leflunamid</a:t>
                      </a:r>
                      <a:r>
                        <a:rPr lang="tr-TR" sz="1600" b="0" dirty="0" smtClean="0"/>
                        <a:t>: kemik iliği </a:t>
                      </a:r>
                      <a:r>
                        <a:rPr lang="tr-TR" sz="1600" b="0" dirty="0" err="1" smtClean="0"/>
                        <a:t>supresyonu</a:t>
                      </a:r>
                      <a:r>
                        <a:rPr lang="tr-TR" sz="1600" b="0" dirty="0" smtClean="0"/>
                        <a:t>, </a:t>
                      </a:r>
                      <a:r>
                        <a:rPr lang="tr-TR" sz="1600" b="0" dirty="0" err="1" smtClean="0"/>
                        <a:t>kc</a:t>
                      </a:r>
                      <a:r>
                        <a:rPr lang="tr-TR" sz="1600" b="0" dirty="0" smtClean="0"/>
                        <a:t> </a:t>
                      </a:r>
                      <a:r>
                        <a:rPr lang="tr-TR" sz="1600" b="0" dirty="0" err="1" smtClean="0"/>
                        <a:t>toksisitesi</a:t>
                      </a:r>
                      <a:r>
                        <a:rPr lang="tr-TR" sz="1600" b="0" dirty="0" smtClean="0"/>
                        <a:t>, </a:t>
                      </a:r>
                      <a:r>
                        <a:rPr lang="tr-TR" sz="1600" b="0" dirty="0" err="1" smtClean="0"/>
                        <a:t>teratojenite</a:t>
                      </a:r>
                      <a:endParaRPr lang="tr-TR" sz="1600" b="0" dirty="0" smtClean="0"/>
                    </a:p>
                    <a:p>
                      <a:pPr lvl="1">
                        <a:lnSpc>
                          <a:spcPct val="120000"/>
                        </a:lnSpc>
                      </a:pPr>
                      <a:endParaRPr lang="tr-TR" sz="1600" b="0" dirty="0" smtClean="0"/>
                    </a:p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600" b="0" dirty="0" smtClean="0"/>
                        <a:t>-</a:t>
                      </a:r>
                      <a:r>
                        <a:rPr lang="tr-TR" sz="1600" b="0" dirty="0" err="1" smtClean="0"/>
                        <a:t>Sulfasalazin</a:t>
                      </a:r>
                      <a:r>
                        <a:rPr lang="tr-TR" sz="1600" b="0" dirty="0" smtClean="0"/>
                        <a:t>: kemik iliği </a:t>
                      </a:r>
                      <a:r>
                        <a:rPr lang="tr-TR" sz="1600" b="0" dirty="0" err="1" smtClean="0"/>
                        <a:t>supresyonu</a:t>
                      </a:r>
                      <a:r>
                        <a:rPr lang="tr-TR" sz="1600" b="0" dirty="0" smtClean="0"/>
                        <a:t>, </a:t>
                      </a:r>
                      <a:r>
                        <a:rPr lang="tr-TR" sz="1600" b="0" dirty="0" err="1" smtClean="0"/>
                        <a:t>kc</a:t>
                      </a:r>
                      <a:r>
                        <a:rPr lang="tr-TR" sz="1600" b="0" dirty="0" smtClean="0"/>
                        <a:t> </a:t>
                      </a:r>
                      <a:r>
                        <a:rPr lang="tr-TR" sz="1600" b="0" dirty="0" err="1" smtClean="0"/>
                        <a:t>toksisitesi</a:t>
                      </a:r>
                      <a:r>
                        <a:rPr lang="tr-TR" sz="1600" b="0" dirty="0" smtClean="0"/>
                        <a:t>, baş ağrısı, baş dönmesi, cilt döküntüsü</a:t>
                      </a:r>
                    </a:p>
                    <a:p>
                      <a:pPr lvl="1">
                        <a:lnSpc>
                          <a:spcPct val="120000"/>
                        </a:lnSpc>
                      </a:pPr>
                      <a:endParaRPr lang="tr-TR" sz="1600" b="0" dirty="0" smtClean="0"/>
                    </a:p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600" b="0" dirty="0" smtClean="0"/>
                        <a:t>-</a:t>
                      </a:r>
                      <a:r>
                        <a:rPr lang="tr-TR" sz="1600" b="0" dirty="0" err="1" smtClean="0"/>
                        <a:t>Hidroksiklorokin</a:t>
                      </a:r>
                      <a:r>
                        <a:rPr lang="tr-TR" sz="1600" b="0" dirty="0" smtClean="0"/>
                        <a:t>: </a:t>
                      </a:r>
                      <a:r>
                        <a:rPr lang="tr-TR" sz="1600" b="0" dirty="0" err="1" smtClean="0"/>
                        <a:t>retinal</a:t>
                      </a:r>
                      <a:r>
                        <a:rPr lang="tr-TR" sz="1600" b="0" dirty="0" smtClean="0"/>
                        <a:t> </a:t>
                      </a:r>
                      <a:r>
                        <a:rPr lang="tr-TR" sz="1600" b="0" dirty="0" err="1" smtClean="0"/>
                        <a:t>toksisite</a:t>
                      </a:r>
                      <a:r>
                        <a:rPr lang="tr-TR" sz="1600" b="0" dirty="0" smtClean="0"/>
                        <a:t> (yılda bir)</a:t>
                      </a:r>
                    </a:p>
                    <a:p>
                      <a:endParaRPr lang="tr-TR" sz="1600" b="0" dirty="0"/>
                    </a:p>
                  </a:txBody>
                  <a:tcPr>
                    <a:noFill/>
                  </a:tcPr>
                </a:tc>
              </a:tr>
              <a:tr h="1057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/>
                        <a:t>Biyolojik tedaviler</a:t>
                      </a:r>
                    </a:p>
                    <a:p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600" b="0" dirty="0" smtClean="0"/>
                        <a:t>-Anti </a:t>
                      </a:r>
                      <a:r>
                        <a:rPr lang="mr-IN" sz="1600" b="0" dirty="0" smtClean="0"/>
                        <a:t>–</a:t>
                      </a:r>
                      <a:r>
                        <a:rPr lang="tr-TR" sz="1600" b="0" dirty="0" smtClean="0"/>
                        <a:t>TNF: </a:t>
                      </a:r>
                      <a:r>
                        <a:rPr lang="tr-TR" sz="1600" b="0" dirty="0" err="1" smtClean="0"/>
                        <a:t>infliksimab</a:t>
                      </a:r>
                      <a:r>
                        <a:rPr lang="tr-TR" sz="1600" b="0" dirty="0" smtClean="0"/>
                        <a:t>, </a:t>
                      </a:r>
                      <a:r>
                        <a:rPr lang="tr-TR" sz="1600" b="0" dirty="0" err="1" smtClean="0"/>
                        <a:t>etanersept</a:t>
                      </a:r>
                      <a:r>
                        <a:rPr lang="tr-TR" sz="1600" b="0" dirty="0" smtClean="0"/>
                        <a:t>, </a:t>
                      </a:r>
                      <a:r>
                        <a:rPr lang="tr-TR" sz="1600" b="0" dirty="0" err="1" smtClean="0"/>
                        <a:t>adalimumab</a:t>
                      </a:r>
                      <a:r>
                        <a:rPr lang="tr-TR" sz="1600" b="0" dirty="0" smtClean="0"/>
                        <a:t>, </a:t>
                      </a:r>
                      <a:r>
                        <a:rPr lang="tr-TR" sz="1600" b="0" dirty="0" err="1" smtClean="0"/>
                        <a:t>golimumab</a:t>
                      </a:r>
                      <a:r>
                        <a:rPr lang="tr-TR" sz="1600" b="0" dirty="0" smtClean="0"/>
                        <a:t>, </a:t>
                      </a:r>
                      <a:r>
                        <a:rPr lang="tr-TR" sz="1600" b="0" dirty="0" err="1" smtClean="0"/>
                        <a:t>sertolizumab</a:t>
                      </a:r>
                      <a:endParaRPr lang="tr-TR" sz="1600" b="0" dirty="0" smtClean="0"/>
                    </a:p>
                    <a:p>
                      <a:endParaRPr lang="tr-TR" sz="1600" b="0" dirty="0" smtClean="0"/>
                    </a:p>
                    <a:p>
                      <a:endParaRPr lang="tr-TR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Tedavi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EGZERSİZ </a:t>
            </a:r>
            <a:r>
              <a:rPr lang="tr-TR" b="1" dirty="0">
                <a:solidFill>
                  <a:schemeClr val="tx1"/>
                </a:solidFill>
              </a:rPr>
              <a:t>VE FİZİKSEL </a:t>
            </a:r>
            <a:r>
              <a:rPr lang="tr-TR" b="1" dirty="0" smtClean="0">
                <a:solidFill>
                  <a:schemeClr val="tx1"/>
                </a:solidFill>
              </a:rPr>
              <a:t>TERAPİ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Randomize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kontrollü çalışmaların sonuçları, </a:t>
            </a:r>
            <a:r>
              <a:rPr lang="tr-TR" dirty="0" err="1">
                <a:solidFill>
                  <a:schemeClr val="tx1"/>
                </a:solidFill>
              </a:rPr>
              <a:t>RA'lı</a:t>
            </a:r>
            <a:r>
              <a:rPr lang="tr-TR" dirty="0">
                <a:solidFill>
                  <a:schemeClr val="tx1"/>
                </a:solidFill>
              </a:rPr>
              <a:t> hastalarda yaşam kalitesini ve kas gücünü artırmak için fiziksel egzersizi </a:t>
            </a:r>
            <a:r>
              <a:rPr lang="tr-TR" dirty="0" smtClean="0">
                <a:solidFill>
                  <a:schemeClr val="tx1"/>
                </a:solidFill>
              </a:rPr>
              <a:t>desteklemektedir.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Tai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chi'nin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RA'lı</a:t>
            </a:r>
            <a:r>
              <a:rPr lang="tr-TR" dirty="0">
                <a:solidFill>
                  <a:schemeClr val="tx1"/>
                </a:solidFill>
              </a:rPr>
              <a:t> kişilerde ayak bileği hareket açıklığını iyileştirdiği gösterilmiştir, ancak </a:t>
            </a:r>
            <a:r>
              <a:rPr lang="tr-TR" dirty="0" err="1">
                <a:solidFill>
                  <a:schemeClr val="tx1"/>
                </a:solidFill>
              </a:rPr>
              <a:t>randomize</a:t>
            </a:r>
            <a:r>
              <a:rPr lang="tr-TR" dirty="0">
                <a:solidFill>
                  <a:schemeClr val="tx1"/>
                </a:solidFill>
              </a:rPr>
              <a:t> çalışmalar sınırlıdır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73791" y="5867400"/>
            <a:ext cx="100265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tr-TR" sz="1000" dirty="0" err="1"/>
              <a:t>Brodin</a:t>
            </a:r>
            <a:r>
              <a:rPr lang="tr-TR" sz="1000" dirty="0"/>
              <a:t> N, </a:t>
            </a:r>
            <a:r>
              <a:rPr lang="tr-TR" sz="1000" dirty="0" err="1"/>
              <a:t>Eurenius</a:t>
            </a:r>
            <a:r>
              <a:rPr lang="tr-TR" sz="1000" dirty="0"/>
              <a:t> E, </a:t>
            </a:r>
            <a:r>
              <a:rPr lang="tr-TR" sz="1000" dirty="0" err="1"/>
              <a:t>Jensen</a:t>
            </a:r>
            <a:r>
              <a:rPr lang="tr-TR" sz="1000" dirty="0"/>
              <a:t> I, et al. </a:t>
            </a:r>
            <a:r>
              <a:rPr lang="tr-TR" sz="1000" dirty="0" err="1"/>
              <a:t>Coaching</a:t>
            </a:r>
            <a:r>
              <a:rPr lang="tr-TR" sz="1000" dirty="0"/>
              <a:t> </a:t>
            </a:r>
            <a:r>
              <a:rPr lang="tr-TR" sz="1000" dirty="0" err="1"/>
              <a:t>patients</a:t>
            </a:r>
            <a:r>
              <a:rPr lang="tr-TR" sz="1000" dirty="0"/>
              <a:t> 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early</a:t>
            </a:r>
            <a:r>
              <a:rPr lang="tr-TR" sz="1000" dirty="0"/>
              <a:t> </a:t>
            </a:r>
            <a:r>
              <a:rPr lang="tr-TR" sz="1000" dirty="0" err="1"/>
              <a:t>rheumatoid</a:t>
            </a:r>
            <a:r>
              <a:rPr lang="tr-TR" sz="1000" dirty="0"/>
              <a:t> </a:t>
            </a:r>
            <a:r>
              <a:rPr lang="tr-TR" sz="1000" dirty="0" err="1"/>
              <a:t>arthritis</a:t>
            </a:r>
            <a:r>
              <a:rPr lang="tr-TR" sz="1000" dirty="0"/>
              <a:t> </a:t>
            </a:r>
            <a:r>
              <a:rPr lang="tr-TR" sz="1000" dirty="0" err="1"/>
              <a:t>to</a:t>
            </a:r>
            <a:r>
              <a:rPr lang="tr-TR" sz="1000" dirty="0"/>
              <a:t> </a:t>
            </a:r>
            <a:r>
              <a:rPr lang="tr-TR" sz="1000" dirty="0" err="1"/>
              <a:t>healthy</a:t>
            </a:r>
            <a:r>
              <a:rPr lang="tr-TR" sz="1000" dirty="0"/>
              <a:t> </a:t>
            </a:r>
            <a:r>
              <a:rPr lang="tr-TR" sz="1000" dirty="0" err="1"/>
              <a:t>physical</a:t>
            </a:r>
            <a:r>
              <a:rPr lang="tr-TR" sz="1000" dirty="0"/>
              <a:t> </a:t>
            </a:r>
            <a:r>
              <a:rPr lang="tr-TR" sz="1000" dirty="0" err="1"/>
              <a:t>activ</a:t>
            </a:r>
            <a:r>
              <a:rPr lang="tr-TR" sz="1000" dirty="0"/>
              <a:t>- </a:t>
            </a:r>
            <a:r>
              <a:rPr lang="tr-TR" sz="1000" dirty="0" err="1"/>
              <a:t>ity</a:t>
            </a:r>
            <a:r>
              <a:rPr lang="tr-TR" sz="1000" dirty="0"/>
              <a:t>. </a:t>
            </a:r>
            <a:r>
              <a:rPr lang="tr-TR" sz="1000" i="1" dirty="0" err="1"/>
              <a:t>Arthritis</a:t>
            </a:r>
            <a:r>
              <a:rPr lang="tr-TR" sz="1000" i="1" dirty="0"/>
              <a:t> </a:t>
            </a:r>
            <a:r>
              <a:rPr lang="tr-TR" sz="1000" i="1" dirty="0" err="1"/>
              <a:t>Rheum</a:t>
            </a:r>
            <a:r>
              <a:rPr lang="tr-TR" sz="1000" dirty="0"/>
              <a:t>. 2008;59(3):325-331. </a:t>
            </a:r>
          </a:p>
          <a:p>
            <a:pPr marL="171450" indent="-171450">
              <a:buFont typeface="Arial" charset="0"/>
              <a:buChar char="•"/>
            </a:pPr>
            <a:r>
              <a:rPr lang="tr-TR" sz="1000" dirty="0" err="1" smtClean="0"/>
              <a:t>Baillet</a:t>
            </a:r>
            <a:r>
              <a:rPr lang="tr-TR" sz="1000" dirty="0" smtClean="0"/>
              <a:t> </a:t>
            </a:r>
            <a:r>
              <a:rPr lang="tr-TR" sz="1000" dirty="0"/>
              <a:t>A, </a:t>
            </a:r>
            <a:r>
              <a:rPr lang="tr-TR" sz="1000" dirty="0" err="1"/>
              <a:t>Payraud</a:t>
            </a:r>
            <a:r>
              <a:rPr lang="tr-TR" sz="1000" dirty="0"/>
              <a:t> E, </a:t>
            </a:r>
            <a:r>
              <a:rPr lang="tr-TR" sz="1000" dirty="0" err="1"/>
              <a:t>Niderprim</a:t>
            </a:r>
            <a:r>
              <a:rPr lang="tr-TR" sz="1000" dirty="0"/>
              <a:t> VA, et al. A </a:t>
            </a:r>
            <a:r>
              <a:rPr lang="tr-TR" sz="1000" dirty="0" err="1"/>
              <a:t>dynamic</a:t>
            </a:r>
            <a:r>
              <a:rPr lang="tr-TR" sz="1000" dirty="0"/>
              <a:t> </a:t>
            </a:r>
            <a:r>
              <a:rPr lang="tr-TR" sz="1000" dirty="0" err="1"/>
              <a:t>exercise</a:t>
            </a:r>
            <a:r>
              <a:rPr lang="tr-TR" sz="1000" dirty="0"/>
              <a:t> </a:t>
            </a:r>
            <a:r>
              <a:rPr lang="tr-TR" sz="1000" dirty="0" err="1"/>
              <a:t>programme</a:t>
            </a:r>
            <a:r>
              <a:rPr lang="tr-TR" sz="1000" dirty="0"/>
              <a:t> </a:t>
            </a:r>
            <a:r>
              <a:rPr lang="tr-TR" sz="1000" dirty="0" err="1"/>
              <a:t>to</a:t>
            </a:r>
            <a:r>
              <a:rPr lang="tr-TR" sz="1000" dirty="0"/>
              <a:t> </a:t>
            </a:r>
            <a:r>
              <a:rPr lang="tr-TR" sz="1000" dirty="0" err="1"/>
              <a:t>improve</a:t>
            </a:r>
            <a:r>
              <a:rPr lang="tr-TR" sz="1000" dirty="0"/>
              <a:t> </a:t>
            </a:r>
            <a:r>
              <a:rPr lang="tr-TR" sz="1000" dirty="0" err="1"/>
              <a:t>patients</a:t>
            </a:r>
            <a:r>
              <a:rPr lang="tr-TR" sz="1000" dirty="0"/>
              <a:t>’ </a:t>
            </a:r>
            <a:r>
              <a:rPr lang="tr-TR" sz="1000" dirty="0" err="1"/>
              <a:t>disability</a:t>
            </a:r>
            <a:r>
              <a:rPr lang="tr-TR" sz="1000" dirty="0"/>
              <a:t> in </a:t>
            </a:r>
            <a:r>
              <a:rPr lang="tr-TR" sz="1000" dirty="0" err="1"/>
              <a:t>rheumatoid</a:t>
            </a:r>
            <a:r>
              <a:rPr lang="tr-TR" sz="1000" dirty="0"/>
              <a:t> </a:t>
            </a:r>
            <a:r>
              <a:rPr lang="tr-TR" sz="1000" dirty="0" err="1"/>
              <a:t>arthritis</a:t>
            </a:r>
            <a:r>
              <a:rPr lang="tr-TR" sz="1000" dirty="0"/>
              <a:t>: a </a:t>
            </a:r>
            <a:r>
              <a:rPr lang="tr-TR" sz="1000" dirty="0" err="1"/>
              <a:t>prospective</a:t>
            </a:r>
            <a:r>
              <a:rPr lang="tr-TR" sz="1000" dirty="0"/>
              <a:t> </a:t>
            </a:r>
            <a:r>
              <a:rPr lang="tr-TR" sz="1000" dirty="0" err="1"/>
              <a:t>randomized</a:t>
            </a:r>
            <a:r>
              <a:rPr lang="tr-TR" sz="1000" dirty="0"/>
              <a:t> </a:t>
            </a:r>
            <a:r>
              <a:rPr lang="tr-TR" sz="1000" dirty="0" err="1"/>
              <a:t>con</a:t>
            </a:r>
            <a:r>
              <a:rPr lang="tr-TR" sz="1000" dirty="0"/>
              <a:t>- </a:t>
            </a:r>
            <a:r>
              <a:rPr lang="tr-TR" sz="1000" dirty="0" err="1"/>
              <a:t>trolled</a:t>
            </a:r>
            <a:r>
              <a:rPr lang="tr-TR" sz="1000" dirty="0"/>
              <a:t> </a:t>
            </a:r>
            <a:r>
              <a:rPr lang="tr-TR" sz="1000" dirty="0" err="1"/>
              <a:t>trial</a:t>
            </a:r>
            <a:r>
              <a:rPr lang="tr-TR" sz="1000" dirty="0"/>
              <a:t>. </a:t>
            </a:r>
            <a:r>
              <a:rPr lang="tr-TR" sz="1000" i="1" dirty="0" err="1"/>
              <a:t>Rheumatology</a:t>
            </a:r>
            <a:r>
              <a:rPr lang="tr-TR" sz="1000" i="1" dirty="0"/>
              <a:t> (Oxford)</a:t>
            </a:r>
            <a:r>
              <a:rPr lang="tr-TR" sz="1000" dirty="0"/>
              <a:t>. 2009;48(4): 410-415. </a:t>
            </a:r>
            <a:endParaRPr lang="tr-TR" sz="1000" dirty="0" smtClean="0"/>
          </a:p>
          <a:p>
            <a:pPr marL="171450" indent="-171450">
              <a:buFont typeface="Arial" charset="0"/>
              <a:buChar char="•"/>
            </a:pPr>
            <a:r>
              <a:rPr lang="tr-TR" sz="1000" dirty="0" err="1"/>
              <a:t>Hurkmans</a:t>
            </a:r>
            <a:r>
              <a:rPr lang="tr-TR" sz="1000" dirty="0"/>
              <a:t> E, </a:t>
            </a:r>
            <a:r>
              <a:rPr lang="tr-TR" sz="1000" dirty="0" err="1"/>
              <a:t>van</a:t>
            </a:r>
            <a:r>
              <a:rPr lang="tr-TR" sz="1000" dirty="0"/>
              <a:t> der </a:t>
            </a:r>
            <a:r>
              <a:rPr lang="tr-TR" sz="1000" dirty="0" err="1"/>
              <a:t>Giesen</a:t>
            </a:r>
            <a:r>
              <a:rPr lang="tr-TR" sz="1000" dirty="0"/>
              <a:t> FJ, </a:t>
            </a:r>
            <a:r>
              <a:rPr lang="tr-TR" sz="1000" dirty="0" err="1"/>
              <a:t>Vliet</a:t>
            </a:r>
            <a:r>
              <a:rPr lang="tr-TR" sz="1000" dirty="0"/>
              <a:t> </a:t>
            </a:r>
            <a:r>
              <a:rPr lang="tr-TR" sz="1000" dirty="0" err="1"/>
              <a:t>Vlieland</a:t>
            </a:r>
            <a:r>
              <a:rPr lang="tr-TR" sz="1000" dirty="0"/>
              <a:t> TP, et al. </a:t>
            </a:r>
            <a:r>
              <a:rPr lang="tr-TR" sz="1000" dirty="0" err="1"/>
              <a:t>Dynamic</a:t>
            </a:r>
            <a:r>
              <a:rPr lang="tr-TR" sz="1000" dirty="0"/>
              <a:t> </a:t>
            </a:r>
            <a:r>
              <a:rPr lang="tr-TR" sz="1000" dirty="0" err="1"/>
              <a:t>Exercise</a:t>
            </a:r>
            <a:r>
              <a:rPr lang="tr-TR" sz="1000" dirty="0"/>
              <a:t> </a:t>
            </a:r>
            <a:r>
              <a:rPr lang="tr-TR" sz="1000" dirty="0" err="1"/>
              <a:t>programs</a:t>
            </a:r>
            <a:r>
              <a:rPr lang="tr-TR" sz="1000" dirty="0"/>
              <a:t> (</a:t>
            </a:r>
            <a:r>
              <a:rPr lang="tr-TR" sz="1000" dirty="0" err="1"/>
              <a:t>aerobic</a:t>
            </a:r>
            <a:r>
              <a:rPr lang="tr-TR" sz="1000" dirty="0"/>
              <a:t> </a:t>
            </a:r>
            <a:r>
              <a:rPr lang="tr-TR" sz="1000" dirty="0" err="1"/>
              <a:t>capacity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/</a:t>
            </a:r>
            <a:r>
              <a:rPr lang="tr-TR" sz="1000" dirty="0" err="1"/>
              <a:t>or</a:t>
            </a:r>
            <a:r>
              <a:rPr lang="tr-TR" sz="1000" dirty="0"/>
              <a:t> </a:t>
            </a:r>
            <a:r>
              <a:rPr lang="tr-TR" sz="1000" dirty="0" err="1"/>
              <a:t>mus</a:t>
            </a:r>
            <a:r>
              <a:rPr lang="tr-TR" sz="1000" dirty="0"/>
              <a:t>- </a:t>
            </a:r>
            <a:r>
              <a:rPr lang="tr-TR" sz="1000" dirty="0" err="1"/>
              <a:t>cle</a:t>
            </a:r>
            <a:r>
              <a:rPr lang="tr-TR" sz="1000" dirty="0"/>
              <a:t> </a:t>
            </a:r>
            <a:r>
              <a:rPr lang="tr-TR" sz="1000" dirty="0" err="1"/>
              <a:t>strength</a:t>
            </a:r>
            <a:r>
              <a:rPr lang="tr-TR" sz="1000" dirty="0"/>
              <a:t> </a:t>
            </a:r>
            <a:r>
              <a:rPr lang="tr-TR" sz="1000" dirty="0" err="1"/>
              <a:t>training</a:t>
            </a:r>
            <a:r>
              <a:rPr lang="tr-TR" sz="1000" dirty="0"/>
              <a:t>) in </a:t>
            </a:r>
            <a:r>
              <a:rPr lang="tr-TR" sz="1000" dirty="0" err="1"/>
              <a:t>patients</a:t>
            </a:r>
            <a:r>
              <a:rPr lang="tr-TR" sz="1000" dirty="0"/>
              <a:t> 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rheumatoid</a:t>
            </a:r>
            <a:r>
              <a:rPr lang="tr-TR" sz="1000" dirty="0"/>
              <a:t> </a:t>
            </a:r>
            <a:r>
              <a:rPr lang="tr-TR" sz="1000" dirty="0" err="1"/>
              <a:t>arthri</a:t>
            </a:r>
            <a:r>
              <a:rPr lang="tr-TR" sz="1000" dirty="0"/>
              <a:t>- </a:t>
            </a:r>
            <a:r>
              <a:rPr lang="tr-TR" sz="1000" dirty="0" err="1"/>
              <a:t>tis</a:t>
            </a:r>
            <a:r>
              <a:rPr lang="tr-TR" sz="1000" dirty="0"/>
              <a:t>. </a:t>
            </a:r>
            <a:r>
              <a:rPr lang="tr-TR" sz="1000" i="1" dirty="0" err="1"/>
              <a:t>Cochrane</a:t>
            </a:r>
            <a:r>
              <a:rPr lang="tr-TR" sz="1000" i="1" dirty="0"/>
              <a:t> Database </a:t>
            </a:r>
            <a:r>
              <a:rPr lang="tr-TR" sz="1000" i="1" dirty="0" err="1"/>
              <a:t>Syst</a:t>
            </a:r>
            <a:r>
              <a:rPr lang="tr-TR" sz="1000" i="1" dirty="0"/>
              <a:t> </a:t>
            </a:r>
            <a:r>
              <a:rPr lang="tr-TR" sz="1000" i="1" dirty="0" err="1"/>
              <a:t>Rev</a:t>
            </a:r>
            <a:r>
              <a:rPr lang="tr-TR" sz="1000" dirty="0"/>
              <a:t>. 2009;(4)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Tedavinin </a:t>
            </a:r>
            <a:r>
              <a:rPr lang="tr-TR" smtClean="0">
                <a:solidFill>
                  <a:schemeClr val="tx1"/>
                </a:solidFill>
              </a:rPr>
              <a:t>Süresi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Remisyon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tedavinin </a:t>
            </a:r>
            <a:r>
              <a:rPr lang="tr-TR" dirty="0">
                <a:solidFill>
                  <a:schemeClr val="tx1"/>
                </a:solidFill>
              </a:rPr>
              <a:t>yoğunluğuna bağlı </a:t>
            </a:r>
            <a:r>
              <a:rPr lang="tr-TR" dirty="0" smtClean="0">
                <a:solidFill>
                  <a:schemeClr val="tx1"/>
                </a:solidFill>
              </a:rPr>
              <a:t>% 10-50</a:t>
            </a: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Remisyon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erkeklerde,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sigara içmeyenlerde,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40 yaşın altındaki kişilerde ve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geç başlangıçlı hastalarda (65 yaş üstü hastalar)</a:t>
            </a: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Hastalık </a:t>
            </a:r>
            <a:r>
              <a:rPr lang="tr-TR" dirty="0" err="1" smtClean="0">
                <a:solidFill>
                  <a:schemeClr val="tx1"/>
                </a:solidFill>
              </a:rPr>
              <a:t>remisyona</a:t>
            </a:r>
            <a:r>
              <a:rPr lang="tr-TR" dirty="0" smtClean="0">
                <a:solidFill>
                  <a:schemeClr val="tx1"/>
                </a:solidFill>
              </a:rPr>
              <a:t> girdikten sonra</a:t>
            </a:r>
            <a:r>
              <a:rPr lang="tr-TR" dirty="0">
                <a:solidFill>
                  <a:schemeClr val="tx1"/>
                </a:solidFill>
              </a:rPr>
              <a:t>, ilaç dozajları dikkatli bir şekilde </a:t>
            </a:r>
            <a:r>
              <a:rPr lang="tr-TR" dirty="0" smtClean="0">
                <a:solidFill>
                  <a:schemeClr val="tx1"/>
                </a:solidFill>
              </a:rPr>
              <a:t>gerekli olan minimum </a:t>
            </a:r>
            <a:r>
              <a:rPr lang="tr-TR" dirty="0">
                <a:solidFill>
                  <a:schemeClr val="tx1"/>
                </a:solidFill>
              </a:rPr>
              <a:t>miktara </a:t>
            </a:r>
            <a:r>
              <a:rPr lang="tr-TR" dirty="0" smtClean="0">
                <a:solidFill>
                  <a:schemeClr val="tx1"/>
                </a:solidFill>
              </a:rPr>
              <a:t>düşürülmelidir.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Takip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İlaç yan etkisi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İmmun</a:t>
            </a:r>
            <a:r>
              <a:rPr lang="tr-TR" dirty="0" smtClean="0">
                <a:solidFill>
                  <a:schemeClr val="tx1"/>
                </a:solidFill>
              </a:rPr>
              <a:t> sistemi baskılayan ilaçlar kullanıldığından her türlü enfeksiyon olasılığı açısından dikkatli olunmalı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Aktivasyonların sık olması veya zor baskılanabilmesi durumunda tedavi değişikliği açısından yönlendirilmeli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solidFill>
                  <a:schemeClr val="tx1"/>
                </a:solidFill>
              </a:rPr>
              <a:t>Akut </a:t>
            </a:r>
            <a:r>
              <a:rPr lang="tr-TR" sz="4800" dirty="0" err="1" smtClean="0">
                <a:solidFill>
                  <a:schemeClr val="tx1"/>
                </a:solidFill>
              </a:rPr>
              <a:t>romatizmal</a:t>
            </a:r>
            <a:r>
              <a:rPr lang="tr-TR" sz="4800" dirty="0" smtClean="0">
                <a:solidFill>
                  <a:schemeClr val="tx1"/>
                </a:solidFill>
              </a:rPr>
              <a:t> ateş</a:t>
            </a:r>
            <a:endParaRPr lang="tr-TR" sz="4800" dirty="0">
              <a:solidFill>
                <a:schemeClr val="tx1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Tanım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Akut </a:t>
            </a:r>
            <a:r>
              <a:rPr lang="tr-TR" dirty="0" err="1">
                <a:solidFill>
                  <a:schemeClr val="tx1"/>
                </a:solidFill>
              </a:rPr>
              <a:t>r</a:t>
            </a:r>
            <a:r>
              <a:rPr lang="tr-TR" dirty="0" err="1" smtClean="0">
                <a:solidFill>
                  <a:schemeClr val="tx1"/>
                </a:solidFill>
              </a:rPr>
              <a:t>omatizmal</a:t>
            </a:r>
            <a:r>
              <a:rPr lang="tr-TR" dirty="0" smtClean="0">
                <a:solidFill>
                  <a:schemeClr val="tx1"/>
                </a:solidFill>
              </a:rPr>
              <a:t> ateş (ARA)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A grubu beta </a:t>
            </a:r>
            <a:r>
              <a:rPr lang="tr-TR" dirty="0" err="1" smtClean="0">
                <a:solidFill>
                  <a:schemeClr val="tx1"/>
                </a:solidFill>
              </a:rPr>
              <a:t>hemolitik</a:t>
            </a:r>
            <a:r>
              <a:rPr lang="tr-TR" dirty="0" smtClean="0">
                <a:solidFill>
                  <a:schemeClr val="tx1"/>
                </a:solidFill>
              </a:rPr>
              <a:t> streptokokların (AGBHS) neden olduğu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üst solunum yolu enfeksiyonu sonrasında 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immunolojik</a:t>
            </a:r>
            <a:r>
              <a:rPr lang="tr-TR" dirty="0" smtClean="0">
                <a:solidFill>
                  <a:schemeClr val="tx1"/>
                </a:solidFill>
              </a:rPr>
              <a:t> mekanizmalarla oluşan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özellikle kalp, beyin, eklem ve cildi etkileyen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inflamatuar bir hastalık</a:t>
            </a: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v"/>
            </a:pPr>
            <a:r>
              <a:rPr lang="tr-TR" i="0" dirty="0">
                <a:solidFill>
                  <a:schemeClr val="tx1"/>
                </a:solidFill>
              </a:rPr>
              <a:t> </a:t>
            </a:r>
            <a:r>
              <a:rPr lang="tr-TR" i="0" dirty="0" smtClean="0">
                <a:solidFill>
                  <a:schemeClr val="tx1"/>
                </a:solidFill>
              </a:rPr>
              <a:t>AGBHS ile </a:t>
            </a:r>
            <a:r>
              <a:rPr lang="tr-TR" i="0" dirty="0">
                <a:solidFill>
                  <a:schemeClr val="tx1"/>
                </a:solidFill>
              </a:rPr>
              <a:t>oluşan üst solunum yolu enfeksiyonundan yaklaşık 3 hafta sonra ortaya çıkar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Epidemiyoloji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E</a:t>
            </a:r>
            <a:r>
              <a:rPr lang="tr-TR" dirty="0" smtClean="0">
                <a:solidFill>
                  <a:schemeClr val="tx1"/>
                </a:solidFill>
              </a:rPr>
              <a:t>n </a:t>
            </a:r>
            <a:r>
              <a:rPr lang="tr-TR" dirty="0">
                <a:solidFill>
                  <a:schemeClr val="tx1"/>
                </a:solidFill>
              </a:rPr>
              <a:t>sık 5-15 </a:t>
            </a:r>
            <a:r>
              <a:rPr lang="tr-TR" dirty="0" smtClean="0">
                <a:solidFill>
                  <a:schemeClr val="tx1"/>
                </a:solidFill>
              </a:rPr>
              <a:t>yaş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Streptokokal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farenjit </a:t>
            </a:r>
            <a:r>
              <a:rPr lang="tr-TR" dirty="0" smtClean="0">
                <a:solidFill>
                  <a:schemeClr val="tx1"/>
                </a:solidFill>
              </a:rPr>
              <a:t>geçiren bireyde ARA gelişme olasılığı </a:t>
            </a:r>
            <a:r>
              <a:rPr lang="tr-TR" dirty="0">
                <a:solidFill>
                  <a:schemeClr val="tx1"/>
                </a:solidFill>
              </a:rPr>
              <a:t>%</a:t>
            </a:r>
            <a:r>
              <a:rPr lang="tr-TR" dirty="0" smtClean="0">
                <a:solidFill>
                  <a:schemeClr val="tx1"/>
                </a:solidFill>
              </a:rPr>
              <a:t>0,5-3 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DSÖ 2005 ;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Her yıl 470000 yeni ARA,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Her </a:t>
            </a:r>
            <a:r>
              <a:rPr lang="tr-TR" dirty="0">
                <a:solidFill>
                  <a:schemeClr val="tx1"/>
                </a:solidFill>
              </a:rPr>
              <a:t>yıl </a:t>
            </a:r>
            <a:r>
              <a:rPr lang="tr-TR" dirty="0" smtClean="0">
                <a:solidFill>
                  <a:schemeClr val="tx1"/>
                </a:solidFill>
              </a:rPr>
              <a:t>275000 kişi </a:t>
            </a:r>
            <a:r>
              <a:rPr lang="tr-TR" dirty="0" err="1" smtClean="0">
                <a:solidFill>
                  <a:schemeClr val="tx1"/>
                </a:solidFill>
              </a:rPr>
              <a:t>romatizmal</a:t>
            </a:r>
            <a:r>
              <a:rPr lang="tr-TR" dirty="0" smtClean="0">
                <a:solidFill>
                  <a:schemeClr val="tx1"/>
                </a:solidFill>
              </a:rPr>
              <a:t> kalp hastalığına bağlı sebeplerden ölmekte</a:t>
            </a: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pPr lvl="1"/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Okul </a:t>
            </a:r>
            <a:r>
              <a:rPr lang="tr-TR" dirty="0">
                <a:solidFill>
                  <a:schemeClr val="tx1"/>
                </a:solidFill>
              </a:rPr>
              <a:t>çağındaki çocuklarda ARA </a:t>
            </a:r>
            <a:r>
              <a:rPr lang="tr-TR" dirty="0" smtClean="0">
                <a:solidFill>
                  <a:schemeClr val="tx1"/>
                </a:solidFill>
              </a:rPr>
              <a:t>sıklığı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tüm dünyada 19/100000,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gelişmiş ülkelerde </a:t>
            </a:r>
            <a:r>
              <a:rPr lang="en-US" dirty="0">
                <a:solidFill>
                  <a:schemeClr val="tx1"/>
                </a:solidFill>
              </a:rPr>
              <a:t>≤</a:t>
            </a:r>
            <a:r>
              <a:rPr lang="en-US" dirty="0" smtClean="0">
                <a:solidFill>
                  <a:schemeClr val="tx1"/>
                </a:solidFill>
              </a:rPr>
              <a:t>2/100000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Yeni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Zelanda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Avustralya’da</a:t>
            </a:r>
            <a:r>
              <a:rPr lang="en-US" dirty="0" smtClean="0">
                <a:solidFill>
                  <a:schemeClr val="tx1"/>
                </a:solidFill>
              </a:rPr>
              <a:t> 153-380/100000</a:t>
            </a: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Ankara’da 1980 ve 2000 yılları </a:t>
            </a:r>
            <a:r>
              <a:rPr lang="tr-TR" dirty="0" smtClean="0">
                <a:solidFill>
                  <a:schemeClr val="tx1"/>
                </a:solidFill>
              </a:rPr>
              <a:t>arasında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1980-1989 </a:t>
            </a:r>
            <a:r>
              <a:rPr lang="tr-TR" dirty="0">
                <a:solidFill>
                  <a:schemeClr val="tx1"/>
                </a:solidFill>
              </a:rPr>
              <a:t>yılları arasında 37/100 000,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1990-1999 </a:t>
            </a:r>
            <a:r>
              <a:rPr lang="tr-TR" dirty="0">
                <a:solidFill>
                  <a:schemeClr val="tx1"/>
                </a:solidFill>
              </a:rPr>
              <a:t>yılları arasında 60/100 </a:t>
            </a:r>
            <a:r>
              <a:rPr lang="tr-TR" dirty="0" smtClean="0">
                <a:solidFill>
                  <a:schemeClr val="tx1"/>
                </a:solidFill>
              </a:rPr>
              <a:t>000,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2000-2009 </a:t>
            </a:r>
            <a:r>
              <a:rPr lang="tr-TR" dirty="0">
                <a:solidFill>
                  <a:schemeClr val="tx1"/>
                </a:solidFill>
              </a:rPr>
              <a:t>yılları arasında 21/100 </a:t>
            </a:r>
            <a:r>
              <a:rPr lang="tr-TR" dirty="0" smtClean="0">
                <a:solidFill>
                  <a:schemeClr val="tx1"/>
                </a:solidFill>
              </a:rPr>
              <a:t>000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Hedefler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R</a:t>
            </a:r>
            <a:r>
              <a:rPr lang="tr-TR" dirty="0" err="1" smtClean="0">
                <a:solidFill>
                  <a:schemeClr val="tx1"/>
                </a:solidFill>
              </a:rPr>
              <a:t>omatoid</a:t>
            </a:r>
            <a:r>
              <a:rPr lang="tr-TR" dirty="0" smtClean="0">
                <a:solidFill>
                  <a:schemeClr val="tx1"/>
                </a:solidFill>
              </a:rPr>
              <a:t> artrit belirti ve bulgularını sayabilmek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Romatoid</a:t>
            </a:r>
            <a:r>
              <a:rPr lang="tr-TR" dirty="0" smtClean="0">
                <a:solidFill>
                  <a:schemeClr val="tx1"/>
                </a:solidFill>
              </a:rPr>
              <a:t> artrit tedavi amaçlarını sayabilmek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Akut </a:t>
            </a:r>
            <a:r>
              <a:rPr lang="tr-TR" dirty="0" err="1" smtClean="0">
                <a:solidFill>
                  <a:schemeClr val="tx1"/>
                </a:solidFill>
              </a:rPr>
              <a:t>romatizmal</a:t>
            </a:r>
            <a:r>
              <a:rPr lang="tr-TR" dirty="0" smtClean="0">
                <a:solidFill>
                  <a:schemeClr val="tx1"/>
                </a:solidFill>
              </a:rPr>
              <a:t> ateş belirti ve bulgularını sayabilmek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Akut </a:t>
            </a:r>
            <a:r>
              <a:rPr lang="tr-TR" dirty="0" err="1" smtClean="0">
                <a:solidFill>
                  <a:schemeClr val="tx1"/>
                </a:solidFill>
              </a:rPr>
              <a:t>romatizmal</a:t>
            </a:r>
            <a:r>
              <a:rPr lang="tr-TR" dirty="0" smtClean="0">
                <a:solidFill>
                  <a:schemeClr val="tx1"/>
                </a:solidFill>
              </a:rPr>
              <a:t> ateş tedavi basamaklarını açıklayabilmek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Akut </a:t>
            </a:r>
            <a:r>
              <a:rPr lang="tr-TR" dirty="0" err="1" smtClean="0">
                <a:solidFill>
                  <a:schemeClr val="tx1"/>
                </a:solidFill>
              </a:rPr>
              <a:t>romatizmal</a:t>
            </a:r>
            <a:r>
              <a:rPr lang="tr-TR" dirty="0" smtClean="0">
                <a:solidFill>
                  <a:schemeClr val="tx1"/>
                </a:solidFill>
              </a:rPr>
              <a:t> ateş için </a:t>
            </a:r>
            <a:r>
              <a:rPr lang="tr-TR" dirty="0" err="1" smtClean="0">
                <a:solidFill>
                  <a:schemeClr val="tx1"/>
                </a:solidFill>
              </a:rPr>
              <a:t>primer</a:t>
            </a:r>
            <a:r>
              <a:rPr lang="tr-TR" dirty="0" smtClean="0">
                <a:solidFill>
                  <a:schemeClr val="tx1"/>
                </a:solidFill>
              </a:rPr>
              <a:t> profilaksi yapabilmek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Etyoloji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AGBHS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ARA </a:t>
            </a:r>
            <a:r>
              <a:rPr lang="tr-TR" dirty="0" smtClean="0">
                <a:solidFill>
                  <a:schemeClr val="tx1"/>
                </a:solidFill>
              </a:rPr>
              <a:t>oluşmasına </a:t>
            </a:r>
            <a:r>
              <a:rPr lang="tr-TR" dirty="0">
                <a:solidFill>
                  <a:schemeClr val="tx1"/>
                </a:solidFill>
              </a:rPr>
              <a:t>yol </a:t>
            </a:r>
            <a:r>
              <a:rPr lang="tr-TR" dirty="0" smtClean="0">
                <a:solidFill>
                  <a:schemeClr val="tx1"/>
                </a:solidFill>
              </a:rPr>
              <a:t>açan </a:t>
            </a:r>
            <a:r>
              <a:rPr lang="tr-TR" dirty="0" err="1">
                <a:solidFill>
                  <a:schemeClr val="tx1"/>
                </a:solidFill>
              </a:rPr>
              <a:t>streptokokal</a:t>
            </a:r>
            <a:r>
              <a:rPr lang="tr-TR" dirty="0">
                <a:solidFill>
                  <a:schemeClr val="tx1"/>
                </a:solidFill>
              </a:rPr>
              <a:t> M </a:t>
            </a:r>
            <a:r>
              <a:rPr lang="tr-TR" dirty="0" err="1">
                <a:solidFill>
                  <a:schemeClr val="tx1"/>
                </a:solidFill>
              </a:rPr>
              <a:t>serotipleri</a:t>
            </a:r>
            <a:r>
              <a:rPr lang="tr-TR" dirty="0">
                <a:solidFill>
                  <a:schemeClr val="tx1"/>
                </a:solidFill>
              </a:rPr>
              <a:t> 1, 3, 5, 6, 14, 18, 19, 24, 27 ve </a:t>
            </a:r>
            <a:r>
              <a:rPr lang="tr-TR" dirty="0" smtClean="0">
                <a:solidFill>
                  <a:schemeClr val="tx1"/>
                </a:solidFill>
              </a:rPr>
              <a:t>29</a:t>
            </a:r>
            <a:endParaRPr lang="tr-TR" dirty="0">
              <a:solidFill>
                <a:schemeClr val="tx1"/>
              </a:solidFill>
            </a:endParaRPr>
          </a:p>
          <a:p>
            <a:pPr lvl="1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Belirti ve </a:t>
            </a:r>
            <a:r>
              <a:rPr lang="tr-TR" dirty="0" smtClean="0">
                <a:solidFill>
                  <a:schemeClr val="tx1"/>
                </a:solidFill>
              </a:rPr>
              <a:t>Bulgular- Artrit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En sık %35-66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Genellikle büyük eklemler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Eklemde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Şişlik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Şiddetli ağrı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Kızarıklık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Isı artışı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Hassasiyet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Hareket kısıtlılığı </a:t>
            </a:r>
          </a:p>
          <a:p>
            <a:r>
              <a:rPr lang="tr-TR" dirty="0">
                <a:solidFill>
                  <a:schemeClr val="tx1"/>
                </a:solidFill>
              </a:rPr>
              <a:t>Aynı anda veya gezici tarzda birden fazla eklem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Sekel </a:t>
            </a:r>
            <a:r>
              <a:rPr lang="tr-TR" dirty="0">
                <a:solidFill>
                  <a:schemeClr val="tx1"/>
                </a:solidFill>
              </a:rPr>
              <a:t>bırakmadan iyileşme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48 saat içinde salisilata dramatik yanıt</a:t>
            </a:r>
          </a:p>
          <a:p>
            <a:pPr>
              <a:buFont typeface="Wingdings" charset="2"/>
              <a:buChar char="v"/>
            </a:pPr>
            <a:r>
              <a:rPr lang="tr-TR" dirty="0" err="1" smtClean="0">
                <a:solidFill>
                  <a:schemeClr val="tx1"/>
                </a:solidFill>
              </a:rPr>
              <a:t>ARA’dan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şüphelenilen hastalarda tanı koyulana kadar ateş düşürücü ve ağrı kesici olarak </a:t>
            </a:r>
            <a:r>
              <a:rPr lang="tr-TR" dirty="0" err="1" smtClean="0">
                <a:solidFill>
                  <a:schemeClr val="tx1"/>
                </a:solidFill>
              </a:rPr>
              <a:t>nonsteroid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antiinflamatuar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ilaçlar yerine </a:t>
            </a:r>
            <a:r>
              <a:rPr lang="tr-TR" dirty="0" err="1">
                <a:solidFill>
                  <a:schemeClr val="tx1"/>
                </a:solidFill>
              </a:rPr>
              <a:t>parasetamol</a:t>
            </a:r>
            <a:r>
              <a:rPr lang="tr-TR" dirty="0">
                <a:solidFill>
                  <a:schemeClr val="tx1"/>
                </a:solidFill>
              </a:rPr>
              <a:t> gibi ilaçların kullanılması çok önemlidir.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Belirti ve </a:t>
            </a:r>
            <a:r>
              <a:rPr lang="tr-TR" dirty="0" smtClean="0">
                <a:solidFill>
                  <a:schemeClr val="tx1"/>
                </a:solidFill>
              </a:rPr>
              <a:t>Bulgular- Kardit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%50-70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Genellikle ilk 15 gün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Taşikardi: Ateş ile ilgisi olmayan, taşikardi yoksa </a:t>
            </a:r>
            <a:r>
              <a:rPr lang="tr-TR" dirty="0" err="1" smtClean="0">
                <a:solidFill>
                  <a:schemeClr val="tx1"/>
                </a:solidFill>
              </a:rPr>
              <a:t>miyokardit</a:t>
            </a:r>
            <a:r>
              <a:rPr lang="tr-TR" dirty="0" smtClean="0">
                <a:solidFill>
                  <a:schemeClr val="tx1"/>
                </a:solidFill>
              </a:rPr>
              <a:t> yoktur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Üfürüm: Kalp kapaklarının tutulumu sonucu (MY,AY)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Perikardit</a:t>
            </a:r>
            <a:r>
              <a:rPr lang="tr-TR" dirty="0" smtClean="0">
                <a:solidFill>
                  <a:schemeClr val="tx1"/>
                </a:solidFill>
              </a:rPr>
              <a:t>: </a:t>
            </a:r>
            <a:r>
              <a:rPr lang="tr-TR" dirty="0" err="1" smtClean="0">
                <a:solidFill>
                  <a:schemeClr val="tx1"/>
                </a:solidFill>
              </a:rPr>
              <a:t>Perikardiyal</a:t>
            </a:r>
            <a:r>
              <a:rPr lang="tr-TR" dirty="0" smtClean="0">
                <a:solidFill>
                  <a:schemeClr val="tx1"/>
                </a:solidFill>
              </a:rPr>
              <a:t> sürtünme sesi, </a:t>
            </a:r>
            <a:r>
              <a:rPr lang="tr-TR" dirty="0" err="1" smtClean="0">
                <a:solidFill>
                  <a:schemeClr val="tx1"/>
                </a:solidFill>
              </a:rPr>
              <a:t>perikardiyal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efüzyon</a:t>
            </a:r>
            <a:r>
              <a:rPr lang="tr-TR" dirty="0" smtClean="0">
                <a:solidFill>
                  <a:schemeClr val="tx1"/>
                </a:solidFill>
              </a:rPr>
              <a:t>, göğüs ağrısı, EKG değişiklikleri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Kardiyomegali</a:t>
            </a:r>
            <a:r>
              <a:rPr lang="tr-TR" dirty="0" smtClean="0">
                <a:solidFill>
                  <a:schemeClr val="tx1"/>
                </a:solidFill>
              </a:rPr>
              <a:t>: Tele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Konjestif</a:t>
            </a:r>
            <a:r>
              <a:rPr lang="tr-TR" dirty="0" smtClean="0">
                <a:solidFill>
                  <a:schemeClr val="tx1"/>
                </a:solidFill>
              </a:rPr>
              <a:t> kalp yetmezliği: Tekrarlayan kardit ataklarının bulgusu</a:t>
            </a:r>
          </a:p>
          <a:p>
            <a:pPr lvl="2"/>
            <a:r>
              <a:rPr lang="tr-TR" dirty="0" err="1" smtClean="0">
                <a:solidFill>
                  <a:schemeClr val="tx1"/>
                </a:solidFill>
              </a:rPr>
              <a:t>Gallop</a:t>
            </a:r>
            <a:r>
              <a:rPr lang="tr-TR" dirty="0" smtClean="0">
                <a:solidFill>
                  <a:schemeClr val="tx1"/>
                </a:solidFill>
              </a:rPr>
              <a:t> ritmi</a:t>
            </a:r>
          </a:p>
          <a:p>
            <a:pPr lvl="2"/>
            <a:r>
              <a:rPr lang="tr-TR" dirty="0" smtClean="0">
                <a:solidFill>
                  <a:schemeClr val="tx1"/>
                </a:solidFill>
              </a:rPr>
              <a:t>Seslerin derinden gelmesi</a:t>
            </a:r>
          </a:p>
          <a:p>
            <a:pPr lvl="2"/>
            <a:r>
              <a:rPr lang="tr-TR" dirty="0" err="1" smtClean="0">
                <a:solidFill>
                  <a:schemeClr val="tx1"/>
                </a:solidFill>
              </a:rPr>
              <a:t>Kardiyomegali</a:t>
            </a:r>
            <a:endParaRPr lang="tr-TR" dirty="0" smtClean="0">
              <a:solidFill>
                <a:schemeClr val="tx1"/>
              </a:solidFill>
            </a:endParaRPr>
          </a:p>
          <a:p>
            <a:pPr lvl="2"/>
            <a:r>
              <a:rPr lang="tr-TR" dirty="0" err="1" smtClean="0">
                <a:solidFill>
                  <a:schemeClr val="tx1"/>
                </a:solidFill>
              </a:rPr>
              <a:t>Hepatomegali</a:t>
            </a:r>
            <a:r>
              <a:rPr lang="tr-TR" dirty="0" smtClean="0">
                <a:solidFill>
                  <a:schemeClr val="tx1"/>
                </a:solidFill>
              </a:rPr>
              <a:t>		     Ağır kardit</a:t>
            </a:r>
          </a:p>
          <a:p>
            <a:pPr lvl="2"/>
            <a:r>
              <a:rPr lang="tr-TR" dirty="0" smtClean="0">
                <a:solidFill>
                  <a:schemeClr val="tx1"/>
                </a:solidFill>
              </a:rPr>
              <a:t>Ödem</a:t>
            </a:r>
          </a:p>
          <a:p>
            <a:pPr lvl="2"/>
            <a:r>
              <a:rPr lang="tr-TR" dirty="0" smtClean="0">
                <a:solidFill>
                  <a:schemeClr val="tx1"/>
                </a:solidFill>
              </a:rPr>
              <a:t>Asit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Sağ Ayraç 4"/>
          <p:cNvSpPr/>
          <p:nvPr/>
        </p:nvSpPr>
        <p:spPr>
          <a:xfrm>
            <a:off x="5076497" y="4193628"/>
            <a:ext cx="110358" cy="1623848"/>
          </a:xfrm>
          <a:prstGeom prst="rightBrac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722781" y="5986670"/>
            <a:ext cx="7248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hlinkClick r:id="rId2"/>
              </a:rPr>
              <a:t>http://medchrome.com/basic-science/pathology/rheumatic-fever-rheumatic-heart-disease</a:t>
            </a:r>
            <a:r>
              <a:rPr lang="tr-TR" sz="1400" dirty="0" smtClean="0">
                <a:hlinkClick r:id="rId2"/>
              </a:rPr>
              <a:t>/</a:t>
            </a:r>
            <a:endParaRPr lang="tr-TR" sz="1400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523" y="0"/>
            <a:ext cx="6807199" cy="571499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Belirti ve </a:t>
            </a:r>
            <a:r>
              <a:rPr lang="tr-TR" dirty="0" smtClean="0">
                <a:solidFill>
                  <a:schemeClr val="tx1"/>
                </a:solidFill>
              </a:rPr>
              <a:t>Bulgular- </a:t>
            </a:r>
            <a:r>
              <a:rPr lang="tr-TR" dirty="0" err="1" smtClean="0">
                <a:solidFill>
                  <a:schemeClr val="tx1"/>
                </a:solidFill>
              </a:rPr>
              <a:t>Sydenham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koresi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%10-30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2-6 ay </a:t>
            </a:r>
            <a:r>
              <a:rPr lang="tr-TR" dirty="0" err="1" smtClean="0">
                <a:solidFill>
                  <a:schemeClr val="tx1"/>
                </a:solidFill>
              </a:rPr>
              <a:t>latent</a:t>
            </a:r>
            <a:r>
              <a:rPr lang="tr-TR" dirty="0" smtClean="0">
                <a:solidFill>
                  <a:schemeClr val="tx1"/>
                </a:solidFill>
              </a:rPr>
              <a:t> periyot</a:t>
            </a:r>
          </a:p>
          <a:p>
            <a:pPr>
              <a:lnSpc>
                <a:spcPct val="100000"/>
              </a:lnSpc>
            </a:pPr>
            <a:r>
              <a:rPr lang="tr-TR" dirty="0">
                <a:solidFill>
                  <a:schemeClr val="tx1"/>
                </a:solidFill>
              </a:rPr>
              <a:t>Konuşma bozukluğu, yürüme bozukluğu, ellerde kuvvet kaybı ilk </a:t>
            </a:r>
            <a:r>
              <a:rPr lang="tr-TR" dirty="0" smtClean="0">
                <a:solidFill>
                  <a:schemeClr val="tx1"/>
                </a:solidFill>
              </a:rPr>
              <a:t>yakınmalar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Duyusal dengesizlik, belirgin kas güçsüzlüğü</a:t>
            </a:r>
          </a:p>
          <a:p>
            <a:pPr>
              <a:lnSpc>
                <a:spcPct val="100000"/>
              </a:lnSpc>
            </a:pPr>
            <a:r>
              <a:rPr lang="tr-TR" dirty="0" err="1" smtClean="0">
                <a:solidFill>
                  <a:schemeClr val="tx1"/>
                </a:solidFill>
              </a:rPr>
              <a:t>Ekstremitelerde</a:t>
            </a:r>
            <a:r>
              <a:rPr lang="tr-TR" dirty="0" smtClean="0">
                <a:solidFill>
                  <a:schemeClr val="tx1"/>
                </a:solidFill>
              </a:rPr>
              <a:t> birdenbire başlayan istem dışı, amaçsız, kontrol edilemeyen düzensiz hareketler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Uykuda kaybolur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Ortalama 3 ay sürer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</a:rPr>
              <a:t>Belirti ve </a:t>
            </a:r>
            <a:r>
              <a:rPr lang="tr-TR" sz="4000" dirty="0" smtClean="0">
                <a:solidFill>
                  <a:schemeClr val="tx1"/>
                </a:solidFill>
              </a:rPr>
              <a:t>Bulgular- </a:t>
            </a:r>
            <a:r>
              <a:rPr lang="tr-TR" sz="4000" dirty="0" err="1" smtClean="0">
                <a:solidFill>
                  <a:schemeClr val="tx1"/>
                </a:solidFill>
              </a:rPr>
              <a:t>Eritema</a:t>
            </a:r>
            <a:r>
              <a:rPr lang="tr-TR" sz="4000" dirty="0" smtClean="0">
                <a:solidFill>
                  <a:schemeClr val="tx1"/>
                </a:solidFill>
              </a:rPr>
              <a:t> </a:t>
            </a:r>
            <a:r>
              <a:rPr lang="tr-TR" sz="4000" dirty="0" err="1" smtClean="0">
                <a:solidFill>
                  <a:schemeClr val="tx1"/>
                </a:solidFill>
              </a:rPr>
              <a:t>marginatum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&lt;%6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1-2 cm çaplı </a:t>
            </a:r>
            <a:r>
              <a:rPr lang="tr-TR" dirty="0" err="1" smtClean="0">
                <a:solidFill>
                  <a:schemeClr val="tx1"/>
                </a:solidFill>
              </a:rPr>
              <a:t>ekstremitelerin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proksimali</a:t>
            </a:r>
            <a:r>
              <a:rPr lang="tr-TR" dirty="0" smtClean="0">
                <a:solidFill>
                  <a:schemeClr val="tx1"/>
                </a:solidFill>
              </a:rPr>
              <a:t>, sırt ve </a:t>
            </a:r>
            <a:r>
              <a:rPr lang="tr-TR" dirty="0" err="1" smtClean="0">
                <a:solidFill>
                  <a:schemeClr val="tx1"/>
                </a:solidFill>
              </a:rPr>
              <a:t>göğüse</a:t>
            </a:r>
            <a:r>
              <a:rPr lang="tr-TR" dirty="0" smtClean="0">
                <a:solidFill>
                  <a:schemeClr val="tx1"/>
                </a:solidFill>
              </a:rPr>
              <a:t> yerleşen, kaşıntısız, </a:t>
            </a:r>
            <a:r>
              <a:rPr lang="tr-TR" dirty="0" err="1" smtClean="0">
                <a:solidFill>
                  <a:schemeClr val="tx1"/>
                </a:solidFill>
              </a:rPr>
              <a:t>anüler</a:t>
            </a:r>
            <a:r>
              <a:rPr lang="tr-TR" dirty="0" smtClean="0">
                <a:solidFill>
                  <a:schemeClr val="tx1"/>
                </a:solidFill>
              </a:rPr>
              <a:t> veya düzensiz kenarlı </a:t>
            </a:r>
            <a:r>
              <a:rPr lang="tr-TR" dirty="0" err="1" smtClean="0">
                <a:solidFill>
                  <a:schemeClr val="tx1"/>
                </a:solidFill>
              </a:rPr>
              <a:t>eritematöz</a:t>
            </a:r>
            <a:r>
              <a:rPr lang="tr-TR" dirty="0" smtClean="0">
                <a:solidFill>
                  <a:schemeClr val="tx1"/>
                </a:solidFill>
              </a:rPr>
              <a:t> döküntü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Soğukta kaybolup, sıcakta belirginleşir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24 saat sonra kaybolur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Akut </a:t>
            </a:r>
            <a:r>
              <a:rPr lang="tr-TR" dirty="0" err="1">
                <a:solidFill>
                  <a:schemeClr val="tx1"/>
                </a:solidFill>
              </a:rPr>
              <a:t>romatizmal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ateşin majör </a:t>
            </a:r>
            <a:r>
              <a:rPr lang="tr-TR" dirty="0">
                <a:solidFill>
                  <a:schemeClr val="tx1"/>
                </a:solidFill>
              </a:rPr>
              <a:t>bulgusu olmasına </a:t>
            </a:r>
            <a:r>
              <a:rPr lang="tr-TR" dirty="0" smtClean="0">
                <a:solidFill>
                  <a:schemeClr val="tx1"/>
                </a:solidFill>
              </a:rPr>
              <a:t>rağmen </a:t>
            </a:r>
            <a:r>
              <a:rPr lang="tr-TR" dirty="0">
                <a:solidFill>
                  <a:schemeClr val="tx1"/>
                </a:solidFill>
              </a:rPr>
              <a:t>akut </a:t>
            </a:r>
            <a:r>
              <a:rPr lang="tr-TR" dirty="0" err="1" smtClean="0">
                <a:solidFill>
                  <a:schemeClr val="tx1"/>
                </a:solidFill>
              </a:rPr>
              <a:t>glomerulonefrit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ve ilaca </a:t>
            </a:r>
            <a:r>
              <a:rPr lang="tr-TR" dirty="0" smtClean="0">
                <a:solidFill>
                  <a:schemeClr val="tx1"/>
                </a:solidFill>
              </a:rPr>
              <a:t>bağlı döküntü gibi </a:t>
            </a:r>
            <a:r>
              <a:rPr lang="tr-TR" dirty="0">
                <a:solidFill>
                  <a:schemeClr val="tx1"/>
                </a:solidFill>
              </a:rPr>
              <a:t>durumlarda da </a:t>
            </a:r>
            <a:r>
              <a:rPr lang="tr-TR" dirty="0" smtClean="0">
                <a:solidFill>
                  <a:schemeClr val="tx1"/>
                </a:solidFill>
              </a:rPr>
              <a:t>saptanabildiğinden diğer </a:t>
            </a:r>
            <a:r>
              <a:rPr lang="tr-TR" dirty="0">
                <a:solidFill>
                  <a:schemeClr val="tx1"/>
                </a:solidFill>
              </a:rPr>
              <a:t>bir </a:t>
            </a:r>
            <a:r>
              <a:rPr lang="tr-TR" dirty="0" smtClean="0">
                <a:solidFill>
                  <a:schemeClr val="tx1"/>
                </a:solidFill>
              </a:rPr>
              <a:t>majör </a:t>
            </a:r>
            <a:r>
              <a:rPr lang="tr-TR" dirty="0">
                <a:solidFill>
                  <a:schemeClr val="tx1"/>
                </a:solidFill>
              </a:rPr>
              <a:t>bulgu olmadan tek </a:t>
            </a:r>
            <a:r>
              <a:rPr lang="tr-TR" dirty="0" smtClean="0">
                <a:solidFill>
                  <a:schemeClr val="tx1"/>
                </a:solidFill>
              </a:rPr>
              <a:t>basına </a:t>
            </a:r>
            <a:r>
              <a:rPr lang="tr-TR" dirty="0">
                <a:solidFill>
                  <a:schemeClr val="tx1"/>
                </a:solidFill>
              </a:rPr>
              <a:t>tanı koydurmaz.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7" y="-27224"/>
            <a:ext cx="4869438" cy="632067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96278" y="6407750"/>
            <a:ext cx="10283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Nisa </a:t>
            </a:r>
            <a:r>
              <a:rPr lang="tr-TR" sz="1400" dirty="0" err="1"/>
              <a:t>Atigapramoj</a:t>
            </a:r>
            <a:r>
              <a:rPr lang="tr-TR" sz="1400" dirty="0"/>
              <a:t>, </a:t>
            </a:r>
            <a:r>
              <a:rPr lang="tr-TR" sz="1400" dirty="0" err="1"/>
              <a:t>Krista</a:t>
            </a:r>
            <a:r>
              <a:rPr lang="tr-TR" sz="1400" dirty="0"/>
              <a:t> D. </a:t>
            </a:r>
            <a:r>
              <a:rPr lang="tr-TR" sz="1400" dirty="0" err="1"/>
              <a:t>Caldwell</a:t>
            </a:r>
            <a:r>
              <a:rPr lang="tr-TR" sz="1400" dirty="0"/>
              <a:t>, </a:t>
            </a:r>
            <a:r>
              <a:rPr lang="tr-TR" sz="1400" dirty="0" err="1"/>
              <a:t>Ghazala</a:t>
            </a:r>
            <a:r>
              <a:rPr lang="tr-TR" sz="1400" dirty="0"/>
              <a:t> </a:t>
            </a:r>
            <a:r>
              <a:rPr lang="tr-TR" sz="1400" dirty="0" err="1"/>
              <a:t>Sharieff</a:t>
            </a:r>
            <a:r>
              <a:rPr lang="tr-TR" sz="1400" dirty="0"/>
              <a:t>, ‘</a:t>
            </a:r>
            <a:r>
              <a:rPr lang="tr-TR" sz="1400" dirty="0" err="1"/>
              <a:t>Abnormal</a:t>
            </a:r>
            <a:r>
              <a:rPr lang="tr-TR" sz="1400" dirty="0"/>
              <a:t> </a:t>
            </a:r>
            <a:r>
              <a:rPr lang="tr-TR" sz="1400" dirty="0" err="1"/>
              <a:t>Movements</a:t>
            </a:r>
            <a:r>
              <a:rPr lang="tr-TR" sz="1400" dirty="0"/>
              <a:t>' in a 12-Year-Old Boy, </a:t>
            </a:r>
            <a:r>
              <a:rPr lang="tr-TR" sz="1400" dirty="0" err="1"/>
              <a:t>Medscape</a:t>
            </a:r>
            <a:r>
              <a:rPr lang="tr-TR" sz="1400" dirty="0"/>
              <a:t>,</a:t>
            </a:r>
            <a:r>
              <a:rPr lang="pl-PL" sz="1400" dirty="0"/>
              <a:t> May 09, 2011</a:t>
            </a:r>
            <a:endParaRPr lang="tr-TR" sz="1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71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Belirti ve </a:t>
            </a:r>
            <a:r>
              <a:rPr lang="tr-TR" dirty="0" smtClean="0">
                <a:solidFill>
                  <a:schemeClr val="tx1"/>
                </a:solidFill>
              </a:rPr>
              <a:t>Bulgular- Subkutan nodül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%2-10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Tekrarlayıcı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Sert, ağrısız, kaşıntısız, mobil, 0,2-2 cm çapında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Küçük ve büyük eklemlerin </a:t>
            </a:r>
            <a:r>
              <a:rPr lang="tr-TR" dirty="0" err="1" smtClean="0">
                <a:solidFill>
                  <a:schemeClr val="tx1"/>
                </a:solidFill>
              </a:rPr>
              <a:t>ekstansör</a:t>
            </a:r>
            <a:r>
              <a:rPr lang="tr-TR" dirty="0" smtClean="0">
                <a:solidFill>
                  <a:schemeClr val="tx1"/>
                </a:solidFill>
              </a:rPr>
              <a:t> yüzlerinde, saçlı deride, </a:t>
            </a:r>
            <a:r>
              <a:rPr lang="tr-TR" dirty="0" err="1" smtClean="0">
                <a:solidFill>
                  <a:schemeClr val="tx1"/>
                </a:solidFill>
              </a:rPr>
              <a:t>spinal</a:t>
            </a:r>
            <a:r>
              <a:rPr lang="tr-TR" dirty="0" smtClean="0">
                <a:solidFill>
                  <a:schemeClr val="tx1"/>
                </a:solidFill>
              </a:rPr>
              <a:t> çıkıntılar boyunca, tek veya gruplar halinde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Haftalarca durabilir</a:t>
            </a:r>
          </a:p>
          <a:p>
            <a:r>
              <a:rPr lang="tr-TR" dirty="0">
                <a:solidFill>
                  <a:schemeClr val="tx1"/>
                </a:solidFill>
              </a:rPr>
              <a:t>Akut </a:t>
            </a:r>
            <a:r>
              <a:rPr lang="tr-TR" dirty="0" err="1">
                <a:solidFill>
                  <a:schemeClr val="tx1"/>
                </a:solidFill>
              </a:rPr>
              <a:t>romatizmal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ateşin </a:t>
            </a:r>
            <a:r>
              <a:rPr lang="tr-TR" dirty="0" err="1" smtClean="0">
                <a:solidFill>
                  <a:schemeClr val="tx1"/>
                </a:solidFill>
              </a:rPr>
              <a:t>major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bulgusu olmasına </a:t>
            </a:r>
            <a:r>
              <a:rPr lang="tr-TR" dirty="0" smtClean="0">
                <a:solidFill>
                  <a:schemeClr val="tx1"/>
                </a:solidFill>
              </a:rPr>
              <a:t>rağmen JIA, SLE </a:t>
            </a:r>
            <a:r>
              <a:rPr lang="tr-TR" dirty="0">
                <a:solidFill>
                  <a:schemeClr val="tx1"/>
                </a:solidFill>
              </a:rPr>
              <a:t>gibi hastalıklarda da </a:t>
            </a:r>
            <a:r>
              <a:rPr lang="tr-TR" dirty="0" smtClean="0">
                <a:solidFill>
                  <a:schemeClr val="tx1"/>
                </a:solidFill>
              </a:rPr>
              <a:t>saptanabildiğinden diğer </a:t>
            </a:r>
            <a:r>
              <a:rPr lang="tr-TR" dirty="0">
                <a:solidFill>
                  <a:schemeClr val="tx1"/>
                </a:solidFill>
              </a:rPr>
              <a:t>bir </a:t>
            </a:r>
            <a:r>
              <a:rPr lang="tr-TR" dirty="0" smtClean="0">
                <a:solidFill>
                  <a:schemeClr val="tx1"/>
                </a:solidFill>
              </a:rPr>
              <a:t>majör </a:t>
            </a:r>
            <a:r>
              <a:rPr lang="tr-TR" dirty="0">
                <a:solidFill>
                  <a:schemeClr val="tx1"/>
                </a:solidFill>
              </a:rPr>
              <a:t>bulgu olmadan tek </a:t>
            </a:r>
            <a:r>
              <a:rPr lang="tr-TR" dirty="0" smtClean="0">
                <a:solidFill>
                  <a:schemeClr val="tx1"/>
                </a:solidFill>
              </a:rPr>
              <a:t>başına </a:t>
            </a:r>
            <a:r>
              <a:rPr lang="tr-TR" dirty="0">
                <a:solidFill>
                  <a:schemeClr val="tx1"/>
                </a:solidFill>
              </a:rPr>
              <a:t>tanı koydurmaz.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35" y="298730"/>
            <a:ext cx="9393129" cy="592979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75634" y="6334780"/>
            <a:ext cx="9393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Nisa </a:t>
            </a:r>
            <a:r>
              <a:rPr lang="tr-TR" sz="1400" dirty="0" err="1"/>
              <a:t>Atigapramoj</a:t>
            </a:r>
            <a:r>
              <a:rPr lang="tr-TR" sz="1400" dirty="0"/>
              <a:t>, </a:t>
            </a:r>
            <a:r>
              <a:rPr lang="tr-TR" sz="1400" dirty="0" err="1"/>
              <a:t>Krista</a:t>
            </a:r>
            <a:r>
              <a:rPr lang="tr-TR" sz="1400" dirty="0"/>
              <a:t> D. </a:t>
            </a:r>
            <a:r>
              <a:rPr lang="tr-TR" sz="1400" dirty="0" err="1"/>
              <a:t>Caldwell</a:t>
            </a:r>
            <a:r>
              <a:rPr lang="tr-TR" sz="1400" dirty="0"/>
              <a:t>, </a:t>
            </a:r>
            <a:r>
              <a:rPr lang="tr-TR" sz="1400" dirty="0" err="1"/>
              <a:t>Ghazala</a:t>
            </a:r>
            <a:r>
              <a:rPr lang="tr-TR" sz="1400" dirty="0"/>
              <a:t> </a:t>
            </a:r>
            <a:r>
              <a:rPr lang="tr-TR" sz="1400" dirty="0" err="1"/>
              <a:t>Sharieff</a:t>
            </a:r>
            <a:r>
              <a:rPr lang="tr-TR" sz="1400" dirty="0" smtClean="0"/>
              <a:t>, ‘</a:t>
            </a:r>
            <a:r>
              <a:rPr lang="tr-TR" sz="1400" dirty="0" err="1" smtClean="0"/>
              <a:t>Abnormal</a:t>
            </a:r>
            <a:r>
              <a:rPr lang="tr-TR" sz="1400" dirty="0" smtClean="0"/>
              <a:t> </a:t>
            </a:r>
            <a:r>
              <a:rPr lang="tr-TR" sz="1400" dirty="0" err="1"/>
              <a:t>Movements</a:t>
            </a:r>
            <a:r>
              <a:rPr lang="tr-TR" sz="1400" dirty="0"/>
              <a:t>' in a 12-Year-Old Boy, </a:t>
            </a:r>
            <a:r>
              <a:rPr lang="tr-TR" sz="1400" dirty="0" err="1" smtClean="0"/>
              <a:t>Medscape</a:t>
            </a:r>
            <a:r>
              <a:rPr lang="tr-TR" sz="1400" dirty="0"/>
              <a:t>,</a:t>
            </a:r>
            <a:r>
              <a:rPr lang="pl-PL" sz="1400" dirty="0"/>
              <a:t> May 09, 2011</a:t>
            </a:r>
            <a:endParaRPr lang="tr-TR" sz="14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94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Belirti ve Bulgular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err="1" smtClean="0">
                    <a:solidFill>
                      <a:schemeClr val="tx1"/>
                    </a:solidFill>
                  </a:rPr>
                  <a:t>Artralji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:r>
                  <a:rPr lang="tr-TR" dirty="0" smtClean="0">
                    <a:solidFill>
                      <a:schemeClr val="tx1"/>
                    </a:solidFill>
                  </a:rPr>
                  <a:t>artrit olmadan olan eklem ağrısı</a:t>
                </a:r>
              </a:p>
              <a:p>
                <a:pPr lvl="1"/>
                <a:r>
                  <a:rPr lang="tr-TR" dirty="0" smtClean="0">
                    <a:solidFill>
                      <a:schemeClr val="tx1"/>
                    </a:solidFill>
                  </a:rPr>
                  <a:t>büyük eklemlerde gezici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Ateş: </a:t>
                </a:r>
              </a:p>
              <a:p>
                <a:pPr lvl="1"/>
                <a:r>
                  <a:rPr lang="tr-TR" dirty="0" smtClean="0">
                    <a:solidFill>
                      <a:schemeClr val="tx1"/>
                    </a:solidFill>
                  </a:rPr>
                  <a:t>tedavi edilmeyenlerde erken evrede</a:t>
                </a:r>
              </a:p>
              <a:p>
                <a:pPr lvl="1"/>
                <a:r>
                  <a:rPr lang="tr-TR" dirty="0">
                    <a:solidFill>
                      <a:schemeClr val="tx1"/>
                    </a:solidFill>
                  </a:rPr>
                  <a:t>37,8-40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℃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arası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AFR yüksekliği: </a:t>
                </a:r>
              </a:p>
              <a:p>
                <a:pPr lvl="1"/>
                <a:r>
                  <a:rPr lang="tr-TR" dirty="0" smtClean="0">
                    <a:solidFill>
                      <a:schemeClr val="tx1"/>
                    </a:solidFill>
                  </a:rPr>
                  <a:t>ESR (</a:t>
                </a:r>
                <a:r>
                  <a:rPr lang="tr-TR" i="0" dirty="0">
                    <a:solidFill>
                      <a:schemeClr val="tx1"/>
                    </a:solidFill>
                  </a:rPr>
                  <a:t>erken dönemde genellikle </a:t>
                </a:r>
                <a:r>
                  <a:rPr lang="tr-TR" i="0" dirty="0" smtClean="0">
                    <a:solidFill>
                      <a:schemeClr val="tx1"/>
                    </a:solidFill>
                  </a:rPr>
                  <a:t>&gt;60 mm/</a:t>
                </a:r>
                <a:r>
                  <a:rPr lang="tr-TR" i="0" dirty="0" err="1" smtClean="0">
                    <a:solidFill>
                      <a:schemeClr val="tx1"/>
                    </a:solidFill>
                  </a:rPr>
                  <a:t>sa</a:t>
                </a:r>
                <a:r>
                  <a:rPr lang="tr-TR" i="0" dirty="0" smtClean="0">
                    <a:solidFill>
                      <a:schemeClr val="tx1"/>
                    </a:solidFill>
                  </a:rPr>
                  <a:t>)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, CRP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PR uzaması</a:t>
                </a:r>
              </a:p>
              <a:p>
                <a:pPr lvl="1"/>
                <a:r>
                  <a:rPr lang="tr-TR" dirty="0" smtClean="0">
                    <a:solidFill>
                      <a:schemeClr val="tx1"/>
                    </a:solidFill>
                  </a:rPr>
                  <a:t>Erişkinlerde &gt;0.2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sn</a:t>
                </a: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08" t="-2211" b="-8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>
                <a:solidFill>
                  <a:schemeClr val="tx1"/>
                </a:solidFill>
              </a:rPr>
              <a:t>Romatoid</a:t>
            </a:r>
            <a:r>
              <a:rPr lang="tr-TR" sz="4800" dirty="0" smtClean="0">
                <a:solidFill>
                  <a:schemeClr val="tx1"/>
                </a:solidFill>
              </a:rPr>
              <a:t> Artrit</a:t>
            </a:r>
            <a:endParaRPr lang="tr-TR" sz="4800" dirty="0">
              <a:solidFill>
                <a:schemeClr val="tx1"/>
              </a:solidFill>
            </a:endParaRP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1" y="0"/>
            <a:ext cx="9601200" cy="14859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Tanı- </a:t>
            </a:r>
            <a:r>
              <a:rPr lang="tr-TR" dirty="0" err="1" smtClean="0">
                <a:solidFill>
                  <a:schemeClr val="tx1"/>
                </a:solidFill>
              </a:rPr>
              <a:t>Jones</a:t>
            </a:r>
            <a:r>
              <a:rPr lang="tr-TR" dirty="0" smtClean="0">
                <a:solidFill>
                  <a:schemeClr val="tx1"/>
                </a:solidFill>
              </a:rPr>
              <a:t> Kriterleri 2015</a:t>
            </a:r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560850"/>
              </p:ext>
            </p:extLst>
          </p:nvPr>
        </p:nvGraphicFramePr>
        <p:xfrm>
          <a:off x="755374" y="607115"/>
          <a:ext cx="11317355" cy="54888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60424"/>
                <a:gridCol w="4480132"/>
                <a:gridCol w="4876799"/>
              </a:tblGrid>
              <a:tr h="529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Düşük Riskli Toplumlar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Orta-Yüksek Riskli Toplumlar</a:t>
                      </a:r>
                    </a:p>
                    <a:p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  <a:tr h="371663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latin typeface="+mn-lt"/>
                        </a:rPr>
                        <a:t>Major</a:t>
                      </a:r>
                      <a:r>
                        <a:rPr lang="tr-TR" sz="1400" dirty="0" smtClean="0">
                          <a:latin typeface="+mn-lt"/>
                        </a:rPr>
                        <a:t> Kriterler</a:t>
                      </a:r>
                    </a:p>
                    <a:p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</a:rPr>
                        <a:t>Kardit (klinik</a:t>
                      </a:r>
                      <a:r>
                        <a:rPr lang="tr-TR" sz="1400" baseline="0" dirty="0" smtClean="0">
                          <a:latin typeface="+mn-lt"/>
                        </a:rPr>
                        <a:t> ya da </a:t>
                      </a:r>
                      <a:r>
                        <a:rPr lang="tr-TR" sz="1400" baseline="0" dirty="0" err="1" smtClean="0">
                          <a:latin typeface="+mn-lt"/>
                        </a:rPr>
                        <a:t>subklinik</a:t>
                      </a:r>
                      <a:r>
                        <a:rPr lang="tr-TR" sz="1400" baseline="0" dirty="0" smtClean="0">
                          <a:latin typeface="+mn-lt"/>
                        </a:rPr>
                        <a:t>)</a:t>
                      </a:r>
                      <a:endParaRPr lang="tr-TR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Kardit (klinik</a:t>
                      </a:r>
                      <a:r>
                        <a:rPr lang="tr-TR" sz="1400" baseline="0" dirty="0" smtClean="0">
                          <a:latin typeface="+mn-lt"/>
                        </a:rPr>
                        <a:t> ya da </a:t>
                      </a:r>
                      <a:r>
                        <a:rPr lang="tr-TR" sz="1400" baseline="0" dirty="0" err="1" smtClean="0">
                          <a:latin typeface="+mn-lt"/>
                        </a:rPr>
                        <a:t>subklinik</a:t>
                      </a:r>
                      <a:r>
                        <a:rPr lang="tr-TR" sz="1400" baseline="0" dirty="0" smtClean="0">
                          <a:latin typeface="+mn-lt"/>
                        </a:rPr>
                        <a:t>)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  <a:tr h="3716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+mn-lt"/>
                        </a:rPr>
                        <a:t>Poliartrit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Monoartrit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poliartrit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veya </a:t>
                      </a:r>
                      <a:r>
                        <a:rPr lang="tr-T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poliartralji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945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Kore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</a:rPr>
                        <a:t>Kore</a:t>
                      </a:r>
                    </a:p>
                  </a:txBody>
                  <a:tcPr/>
                </a:tc>
              </a:tr>
              <a:tr h="371663">
                <a:tc vMerge="1">
                  <a:txBody>
                    <a:bodyPr/>
                    <a:lstStyle/>
                    <a:p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+mn-lt"/>
                        </a:rPr>
                        <a:t>Eritema</a:t>
                      </a:r>
                      <a:r>
                        <a:rPr lang="tr-TR" sz="1400" dirty="0" smtClean="0">
                          <a:latin typeface="+mn-lt"/>
                        </a:rPr>
                        <a:t> </a:t>
                      </a:r>
                      <a:r>
                        <a:rPr lang="tr-TR" sz="1400" dirty="0" err="1" smtClean="0">
                          <a:latin typeface="+mn-lt"/>
                        </a:rPr>
                        <a:t>marginatum</a:t>
                      </a:r>
                      <a:endParaRPr lang="tr-TR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+mn-lt"/>
                        </a:rPr>
                        <a:t>Eritema</a:t>
                      </a:r>
                      <a:r>
                        <a:rPr lang="tr-TR" sz="1400" dirty="0" smtClean="0">
                          <a:latin typeface="+mn-lt"/>
                        </a:rPr>
                        <a:t> </a:t>
                      </a:r>
                      <a:r>
                        <a:rPr lang="tr-TR" sz="1400" dirty="0" err="1" smtClean="0">
                          <a:latin typeface="+mn-lt"/>
                        </a:rPr>
                        <a:t>marginatum</a:t>
                      </a:r>
                      <a:endParaRPr lang="tr-TR" sz="1400" dirty="0" smtClean="0">
                        <a:latin typeface="+mn-lt"/>
                      </a:endParaRPr>
                    </a:p>
                  </a:txBody>
                  <a:tcPr/>
                </a:tc>
              </a:tr>
              <a:tr h="371663">
                <a:tc vMerge="1">
                  <a:txBody>
                    <a:bodyPr/>
                    <a:lstStyle/>
                    <a:p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Subkutan nodül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Subkutan nodül</a:t>
                      </a:r>
                    </a:p>
                  </a:txBody>
                  <a:tcPr/>
                </a:tc>
              </a:tr>
              <a:tr h="371663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</a:rPr>
                        <a:t>Minör kriterler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latin typeface="+mn-lt"/>
                        </a:rPr>
                        <a:t>Poliartralji</a:t>
                      </a:r>
                      <a:endParaRPr lang="tr-TR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Monoartralji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945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</a:rPr>
                        <a:t>Ateş (</a:t>
                      </a:r>
                      <a:r>
                        <a:rPr lang="mr-IN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≥38.5°C)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Ateş (≥38°C)</a:t>
                      </a:r>
                    </a:p>
                  </a:txBody>
                  <a:tcPr/>
                </a:tc>
              </a:tr>
              <a:tr h="52945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ESH ≥60 mm/saat ve/veya CRP ≥3.0 mg/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tr-T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ESH ≥30 mm/saat 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ve/veya CRP ≥3.0 mg/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tr-T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945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†PR 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intervalinde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uzama (yaşa göre değerlendirilmeli)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 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intervalinde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uzama (yaşa göre değerlendirilmeli)</a:t>
                      </a:r>
                    </a:p>
                  </a:txBody>
                  <a:tcPr/>
                </a:tc>
              </a:tr>
              <a:tr h="983279">
                <a:tc vMerge="1">
                  <a:txBody>
                    <a:bodyPr/>
                    <a:lstStyle/>
                    <a:p>
                      <a:endParaRPr lang="tr-TR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‡Geçirilmiş GAS enfeksiyonu bulguları:</a:t>
                      </a:r>
                    </a:p>
                    <a:p>
                      <a:pPr algn="ctr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Yüksek veya yükselen GAS antikor 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titresi</a:t>
                      </a:r>
                      <a:endParaRPr lang="tr-T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 için pozitif boğaz kültürü</a:t>
                      </a:r>
                    </a:p>
                    <a:p>
                      <a:pPr algn="ctr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 hızlı GAS karbonhidrat antijen testi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755374" y="6303004"/>
            <a:ext cx="11635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*Eklem bulguları aynı hastada hem </a:t>
            </a:r>
            <a:r>
              <a:rPr lang="tr-TR" sz="1200" dirty="0" err="1"/>
              <a:t>major</a:t>
            </a:r>
            <a:r>
              <a:rPr lang="tr-TR" sz="1200" dirty="0"/>
              <a:t> hem de minör tanı kriteri olarak kabul edilmez</a:t>
            </a:r>
            <a:r>
              <a:rPr lang="tr-TR" sz="1200" dirty="0" smtClean="0"/>
              <a:t>.		†</a:t>
            </a:r>
            <a:r>
              <a:rPr lang="tr-TR" sz="1200" dirty="0"/>
              <a:t>Kardit varsa PR </a:t>
            </a:r>
            <a:r>
              <a:rPr lang="tr-TR" sz="1200" dirty="0" err="1"/>
              <a:t>intervalinde</a:t>
            </a:r>
            <a:r>
              <a:rPr lang="tr-TR" sz="1200" dirty="0"/>
              <a:t> uzama tanı kriteri olarak kabul edilmez.</a:t>
            </a:r>
          </a:p>
          <a:p>
            <a:r>
              <a:rPr lang="tr-TR" sz="1200" dirty="0"/>
              <a:t>‡Geçirilmiş GAS enfeksiyonu kanıtı </a:t>
            </a:r>
            <a:r>
              <a:rPr lang="tr-TR" sz="1200" dirty="0" err="1"/>
              <a:t>kore</a:t>
            </a:r>
            <a:r>
              <a:rPr lang="tr-TR" sz="1200" dirty="0"/>
              <a:t>, sinsi ya da geç başlangıçlı kardit durumlarında aranmamaktadır.</a:t>
            </a:r>
            <a:endParaRPr lang="tr-TR" sz="1200" dirty="0">
              <a:effectLst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Tanı- </a:t>
            </a:r>
            <a:r>
              <a:rPr lang="tr-TR" dirty="0" err="1">
                <a:solidFill>
                  <a:schemeClr val="tx1"/>
                </a:solidFill>
              </a:rPr>
              <a:t>Jones</a:t>
            </a:r>
            <a:r>
              <a:rPr lang="tr-TR" dirty="0">
                <a:solidFill>
                  <a:schemeClr val="tx1"/>
                </a:solidFill>
              </a:rPr>
              <a:t> Kriterleri 2015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tr-TR" sz="3300" b="1" dirty="0" smtClean="0">
                <a:solidFill>
                  <a:schemeClr val="tx1"/>
                </a:solidFill>
              </a:rPr>
              <a:t>TANI: </a:t>
            </a:r>
            <a:endParaRPr lang="tr-TR" sz="3500" b="1" dirty="0" smtClean="0">
              <a:solidFill>
                <a:schemeClr val="tx1"/>
              </a:solidFill>
            </a:endParaRPr>
          </a:p>
          <a:p>
            <a:pPr lvl="1"/>
            <a:r>
              <a:rPr lang="tr-TR" sz="3500" dirty="0" smtClean="0">
                <a:solidFill>
                  <a:schemeClr val="tx1"/>
                </a:solidFill>
              </a:rPr>
              <a:t>İlk </a:t>
            </a:r>
            <a:r>
              <a:rPr lang="tr-TR" sz="3500" dirty="0">
                <a:solidFill>
                  <a:schemeClr val="tx1"/>
                </a:solidFill>
              </a:rPr>
              <a:t>atak ARA tanısı: 2 majör ya da 1 majör + 2 minör kriter</a:t>
            </a:r>
          </a:p>
          <a:p>
            <a:pPr lvl="1"/>
            <a:r>
              <a:rPr lang="tr-TR" sz="3500" dirty="0">
                <a:solidFill>
                  <a:schemeClr val="tx1"/>
                </a:solidFill>
              </a:rPr>
              <a:t>Tekrarlayan ARA atağı tanısı: 1 </a:t>
            </a:r>
            <a:r>
              <a:rPr lang="tr-TR" sz="3500" dirty="0" err="1">
                <a:solidFill>
                  <a:schemeClr val="tx1"/>
                </a:solidFill>
              </a:rPr>
              <a:t>major</a:t>
            </a:r>
            <a:r>
              <a:rPr lang="tr-TR" sz="3500" dirty="0">
                <a:solidFill>
                  <a:schemeClr val="tx1"/>
                </a:solidFill>
              </a:rPr>
              <a:t> veya 1 majör + 2 minör ya da 3 minör kriter</a:t>
            </a:r>
          </a:p>
          <a:p>
            <a:pPr lvl="1"/>
            <a:r>
              <a:rPr lang="tr-TR" sz="3500" dirty="0">
                <a:solidFill>
                  <a:schemeClr val="tx1"/>
                </a:solidFill>
              </a:rPr>
              <a:t>(Geçirilmiş GAS enfeksiyonu kanıtı ile birlikte</a:t>
            </a:r>
            <a:r>
              <a:rPr lang="tr-TR" sz="35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tr-TR" sz="3500" dirty="0">
              <a:solidFill>
                <a:schemeClr val="tx1"/>
              </a:solidFill>
            </a:endParaRPr>
          </a:p>
          <a:p>
            <a:r>
              <a:rPr lang="tr-TR" sz="3500" dirty="0" smtClean="0">
                <a:solidFill>
                  <a:schemeClr val="tx1"/>
                </a:solidFill>
              </a:rPr>
              <a:t>Düşük </a:t>
            </a:r>
            <a:r>
              <a:rPr lang="tr-TR" sz="3500" dirty="0">
                <a:solidFill>
                  <a:schemeClr val="tx1"/>
                </a:solidFill>
              </a:rPr>
              <a:t>riskli </a:t>
            </a:r>
            <a:r>
              <a:rPr lang="tr-TR" sz="3500" dirty="0" smtClean="0">
                <a:solidFill>
                  <a:schemeClr val="tx1"/>
                </a:solidFill>
              </a:rPr>
              <a:t>topluluklar: </a:t>
            </a:r>
            <a:r>
              <a:rPr lang="tr-TR" sz="3500" dirty="0">
                <a:solidFill>
                  <a:schemeClr val="tx1"/>
                </a:solidFill>
              </a:rPr>
              <a:t>okul ç</a:t>
            </a:r>
            <a:r>
              <a:rPr lang="tr-TR" sz="3500" dirty="0" smtClean="0">
                <a:solidFill>
                  <a:schemeClr val="tx1"/>
                </a:solidFill>
              </a:rPr>
              <a:t>ağı çocuklarında </a:t>
            </a:r>
            <a:r>
              <a:rPr lang="tr-TR" sz="3500" dirty="0">
                <a:solidFill>
                  <a:schemeClr val="tx1"/>
                </a:solidFill>
              </a:rPr>
              <a:t>ARA </a:t>
            </a:r>
            <a:r>
              <a:rPr lang="tr-TR" sz="3500" dirty="0" smtClean="0">
                <a:solidFill>
                  <a:schemeClr val="tx1"/>
                </a:solidFill>
              </a:rPr>
              <a:t>sıklığı </a:t>
            </a:r>
            <a:r>
              <a:rPr lang="tr-TR" sz="3500" dirty="0">
                <a:solidFill>
                  <a:schemeClr val="tx1"/>
                </a:solidFill>
              </a:rPr>
              <a:t>yılda ≤2/100 000 veya </a:t>
            </a:r>
            <a:r>
              <a:rPr lang="tr-TR" sz="3500" dirty="0" smtClean="0">
                <a:solidFill>
                  <a:schemeClr val="tx1"/>
                </a:solidFill>
              </a:rPr>
              <a:t>tüm yaşlarda </a:t>
            </a:r>
            <a:r>
              <a:rPr lang="tr-TR" sz="3500" dirty="0" err="1">
                <a:solidFill>
                  <a:schemeClr val="tx1"/>
                </a:solidFill>
              </a:rPr>
              <a:t>romatizmal</a:t>
            </a:r>
            <a:r>
              <a:rPr lang="tr-TR" sz="3500" dirty="0">
                <a:solidFill>
                  <a:schemeClr val="tx1"/>
                </a:solidFill>
              </a:rPr>
              <a:t> kalp </a:t>
            </a:r>
            <a:r>
              <a:rPr lang="tr-TR" sz="3500" dirty="0" smtClean="0">
                <a:solidFill>
                  <a:schemeClr val="tx1"/>
                </a:solidFill>
              </a:rPr>
              <a:t>hastalığı </a:t>
            </a:r>
            <a:r>
              <a:rPr lang="tr-TR" sz="3500" dirty="0">
                <a:solidFill>
                  <a:schemeClr val="tx1"/>
                </a:solidFill>
              </a:rPr>
              <a:t>≤1/1 </a:t>
            </a:r>
            <a:r>
              <a:rPr lang="tr-TR" sz="3500" dirty="0" smtClean="0">
                <a:solidFill>
                  <a:schemeClr val="tx1"/>
                </a:solidFill>
              </a:rPr>
              <a:t>000.</a:t>
            </a:r>
          </a:p>
          <a:p>
            <a:r>
              <a:rPr lang="tr-TR" sz="3500" dirty="0" smtClean="0">
                <a:solidFill>
                  <a:schemeClr val="tx1"/>
                </a:solidFill>
              </a:rPr>
              <a:t>Güvenilir </a:t>
            </a:r>
            <a:r>
              <a:rPr lang="tr-TR" sz="3500" dirty="0">
                <a:solidFill>
                  <a:schemeClr val="tx1"/>
                </a:solidFill>
              </a:rPr>
              <a:t>epidemiyolojik ç</a:t>
            </a:r>
            <a:r>
              <a:rPr lang="tr-TR" sz="3500" dirty="0" smtClean="0">
                <a:solidFill>
                  <a:schemeClr val="tx1"/>
                </a:solidFill>
              </a:rPr>
              <a:t>alışmaların olmadığı </a:t>
            </a:r>
            <a:r>
              <a:rPr lang="tr-TR" sz="3500" dirty="0">
                <a:solidFill>
                  <a:schemeClr val="tx1"/>
                </a:solidFill>
              </a:rPr>
              <a:t>topluluklarda, orta ve </a:t>
            </a:r>
            <a:r>
              <a:rPr lang="tr-TR" sz="3500" dirty="0" smtClean="0">
                <a:solidFill>
                  <a:schemeClr val="tx1"/>
                </a:solidFill>
              </a:rPr>
              <a:t>yüksek </a:t>
            </a:r>
            <a:r>
              <a:rPr lang="tr-TR" sz="3500" dirty="0">
                <a:solidFill>
                  <a:schemeClr val="tx1"/>
                </a:solidFill>
              </a:rPr>
              <a:t>riskli topluluklardaki tanı </a:t>
            </a:r>
            <a:r>
              <a:rPr lang="tr-TR" sz="3500" dirty="0" smtClean="0">
                <a:solidFill>
                  <a:schemeClr val="tx1"/>
                </a:solidFill>
              </a:rPr>
              <a:t>ölçütlerinin uygulanması </a:t>
            </a:r>
            <a:endParaRPr lang="tr-TR" sz="3500" dirty="0">
              <a:solidFill>
                <a:schemeClr val="tx1"/>
              </a:solidFill>
            </a:endParaRPr>
          </a:p>
          <a:p>
            <a:r>
              <a:rPr lang="tr-TR" sz="3500" dirty="0" err="1" smtClean="0">
                <a:solidFill>
                  <a:schemeClr val="tx1"/>
                </a:solidFill>
              </a:rPr>
              <a:t>Subklinik</a:t>
            </a:r>
            <a:r>
              <a:rPr lang="tr-TR" sz="3500" dirty="0" smtClean="0">
                <a:solidFill>
                  <a:schemeClr val="tx1"/>
                </a:solidFill>
              </a:rPr>
              <a:t> </a:t>
            </a:r>
            <a:r>
              <a:rPr lang="tr-TR" sz="3500" dirty="0">
                <a:solidFill>
                  <a:schemeClr val="tx1"/>
                </a:solidFill>
              </a:rPr>
              <a:t>kardit patolojik </a:t>
            </a:r>
            <a:r>
              <a:rPr lang="tr-TR" sz="3500" dirty="0" err="1" smtClean="0">
                <a:solidFill>
                  <a:schemeClr val="tx1"/>
                </a:solidFill>
              </a:rPr>
              <a:t>ekokardiyografik</a:t>
            </a:r>
            <a:r>
              <a:rPr lang="tr-TR" sz="3500" dirty="0" smtClean="0">
                <a:solidFill>
                  <a:schemeClr val="tx1"/>
                </a:solidFill>
              </a:rPr>
              <a:t> </a:t>
            </a:r>
            <a:r>
              <a:rPr lang="tr-TR" sz="3500" dirty="0" err="1" smtClean="0">
                <a:solidFill>
                  <a:schemeClr val="tx1"/>
                </a:solidFill>
              </a:rPr>
              <a:t>valvulittir</a:t>
            </a:r>
            <a:r>
              <a:rPr lang="tr-TR" sz="3500" dirty="0" smtClean="0">
                <a:solidFill>
                  <a:schemeClr val="tx1"/>
                </a:solidFill>
              </a:rPr>
              <a:t>.</a:t>
            </a:r>
            <a:endParaRPr lang="tr-TR" sz="3500" dirty="0">
              <a:solidFill>
                <a:schemeClr val="tx1"/>
              </a:solidFill>
            </a:endParaRPr>
          </a:p>
          <a:p>
            <a:r>
              <a:rPr lang="tr-TR" sz="3500" dirty="0" err="1" smtClean="0">
                <a:solidFill>
                  <a:schemeClr val="tx1"/>
                </a:solidFill>
              </a:rPr>
              <a:t>Poliartralji</a:t>
            </a:r>
            <a:r>
              <a:rPr lang="tr-TR" sz="3500" dirty="0" smtClean="0">
                <a:solidFill>
                  <a:schemeClr val="tx1"/>
                </a:solidFill>
              </a:rPr>
              <a:t> yüksek </a:t>
            </a:r>
            <a:r>
              <a:rPr lang="tr-TR" sz="3500" dirty="0">
                <a:solidFill>
                  <a:schemeClr val="tx1"/>
                </a:solidFill>
              </a:rPr>
              <a:t>risklilerde </a:t>
            </a:r>
            <a:r>
              <a:rPr lang="tr-TR" sz="3500" dirty="0" smtClean="0">
                <a:solidFill>
                  <a:schemeClr val="tx1"/>
                </a:solidFill>
              </a:rPr>
              <a:t>diğer </a:t>
            </a:r>
            <a:r>
              <a:rPr lang="tr-TR" sz="3500" dirty="0">
                <a:solidFill>
                  <a:schemeClr val="tx1"/>
                </a:solidFill>
              </a:rPr>
              <a:t>nedenler </a:t>
            </a:r>
            <a:r>
              <a:rPr lang="tr-TR" sz="3500" dirty="0" smtClean="0">
                <a:solidFill>
                  <a:schemeClr val="tx1"/>
                </a:solidFill>
              </a:rPr>
              <a:t>dışlanırsa majör </a:t>
            </a:r>
            <a:r>
              <a:rPr lang="tr-TR" sz="3500" dirty="0">
                <a:solidFill>
                  <a:schemeClr val="tx1"/>
                </a:solidFill>
              </a:rPr>
              <a:t>bulgu kabul </a:t>
            </a:r>
            <a:r>
              <a:rPr lang="tr-TR" sz="3500" dirty="0" smtClean="0">
                <a:solidFill>
                  <a:schemeClr val="tx1"/>
                </a:solidFill>
              </a:rPr>
              <a:t>edilir.</a:t>
            </a:r>
          </a:p>
          <a:p>
            <a:r>
              <a:rPr lang="tr-TR" sz="3500" dirty="0" err="1" smtClean="0">
                <a:solidFill>
                  <a:schemeClr val="tx1"/>
                </a:solidFill>
              </a:rPr>
              <a:t>Eritema</a:t>
            </a:r>
            <a:r>
              <a:rPr lang="tr-TR" sz="3500" dirty="0" smtClean="0">
                <a:solidFill>
                  <a:schemeClr val="tx1"/>
                </a:solidFill>
              </a:rPr>
              <a:t> </a:t>
            </a:r>
            <a:r>
              <a:rPr lang="tr-TR" sz="3500" dirty="0" err="1">
                <a:solidFill>
                  <a:schemeClr val="tx1"/>
                </a:solidFill>
              </a:rPr>
              <a:t>marginatum</a:t>
            </a:r>
            <a:r>
              <a:rPr lang="tr-TR" sz="3500" dirty="0">
                <a:solidFill>
                  <a:schemeClr val="tx1"/>
                </a:solidFill>
              </a:rPr>
              <a:t> ve deri altı </a:t>
            </a:r>
            <a:r>
              <a:rPr lang="tr-TR" sz="3500" dirty="0" smtClean="0">
                <a:solidFill>
                  <a:schemeClr val="tx1"/>
                </a:solidFill>
              </a:rPr>
              <a:t>nodülleri </a:t>
            </a:r>
            <a:r>
              <a:rPr lang="tr-TR" sz="3500" dirty="0">
                <a:solidFill>
                  <a:schemeClr val="tx1"/>
                </a:solidFill>
              </a:rPr>
              <a:t>eskisi gibi nadiren tek </a:t>
            </a:r>
            <a:r>
              <a:rPr lang="tr-TR" sz="3500" dirty="0" smtClean="0">
                <a:solidFill>
                  <a:schemeClr val="tx1"/>
                </a:solidFill>
              </a:rPr>
              <a:t>başına majör </a:t>
            </a:r>
            <a:r>
              <a:rPr lang="tr-TR" sz="3500" dirty="0">
                <a:solidFill>
                  <a:schemeClr val="tx1"/>
                </a:solidFill>
              </a:rPr>
              <a:t>bulgu kabul edilir. Eklem bulguları aynı hastada ya </a:t>
            </a:r>
            <a:r>
              <a:rPr lang="tr-TR" sz="3500" dirty="0" smtClean="0">
                <a:solidFill>
                  <a:schemeClr val="tx1"/>
                </a:solidFill>
              </a:rPr>
              <a:t>majör </a:t>
            </a:r>
            <a:r>
              <a:rPr lang="tr-TR" sz="3500" dirty="0">
                <a:solidFill>
                  <a:schemeClr val="tx1"/>
                </a:solidFill>
              </a:rPr>
              <a:t>ya da </a:t>
            </a:r>
            <a:r>
              <a:rPr lang="tr-TR" sz="3500" dirty="0" smtClean="0">
                <a:solidFill>
                  <a:schemeClr val="tx1"/>
                </a:solidFill>
              </a:rPr>
              <a:t>minör </a:t>
            </a:r>
            <a:r>
              <a:rPr lang="tr-TR" sz="3500" dirty="0">
                <a:solidFill>
                  <a:schemeClr val="tx1"/>
                </a:solidFill>
              </a:rPr>
              <a:t>bulgu kabul </a:t>
            </a:r>
            <a:r>
              <a:rPr lang="tr-TR" sz="3500" dirty="0" smtClean="0">
                <a:solidFill>
                  <a:schemeClr val="tx1"/>
                </a:solidFill>
              </a:rPr>
              <a:t>edilir.</a:t>
            </a:r>
            <a:endParaRPr lang="tr-TR" sz="3500" dirty="0">
              <a:solidFill>
                <a:schemeClr val="tx1"/>
              </a:solidFill>
            </a:endParaRPr>
          </a:p>
          <a:p>
            <a:r>
              <a:rPr lang="tr-TR" sz="3500" dirty="0" smtClean="0">
                <a:solidFill>
                  <a:schemeClr val="tx1"/>
                </a:solidFill>
              </a:rPr>
              <a:t>CRP </a:t>
            </a:r>
            <a:r>
              <a:rPr lang="tr-TR" sz="3500" dirty="0">
                <a:solidFill>
                  <a:schemeClr val="tx1"/>
                </a:solidFill>
              </a:rPr>
              <a:t>laboratuvarın ü</a:t>
            </a:r>
            <a:r>
              <a:rPr lang="tr-TR" sz="3500" dirty="0" smtClean="0">
                <a:solidFill>
                  <a:schemeClr val="tx1"/>
                </a:solidFill>
              </a:rPr>
              <a:t>st </a:t>
            </a:r>
            <a:r>
              <a:rPr lang="tr-TR" sz="3500" dirty="0">
                <a:solidFill>
                  <a:schemeClr val="tx1"/>
                </a:solidFill>
              </a:rPr>
              <a:t>sınırının </a:t>
            </a:r>
            <a:r>
              <a:rPr lang="tr-TR" sz="3500" dirty="0" smtClean="0">
                <a:solidFill>
                  <a:schemeClr val="tx1"/>
                </a:solidFill>
              </a:rPr>
              <a:t>üstünde </a:t>
            </a:r>
            <a:r>
              <a:rPr lang="tr-TR" sz="3500" dirty="0">
                <a:solidFill>
                  <a:schemeClr val="tx1"/>
                </a:solidFill>
              </a:rPr>
              <a:t>olmalıdır, en </a:t>
            </a:r>
            <a:r>
              <a:rPr lang="tr-TR" sz="3500" dirty="0" smtClean="0">
                <a:solidFill>
                  <a:schemeClr val="tx1"/>
                </a:solidFill>
              </a:rPr>
              <a:t>yüksek </a:t>
            </a:r>
            <a:r>
              <a:rPr lang="tr-TR" sz="3500" dirty="0">
                <a:solidFill>
                  <a:schemeClr val="tx1"/>
                </a:solidFill>
              </a:rPr>
              <a:t>ç</a:t>
            </a:r>
            <a:r>
              <a:rPr lang="tr-TR" sz="3500" dirty="0" smtClean="0">
                <a:solidFill>
                  <a:schemeClr val="tx1"/>
                </a:solidFill>
              </a:rPr>
              <a:t>ıkan ESH değeri </a:t>
            </a:r>
            <a:r>
              <a:rPr lang="tr-TR" sz="3500" dirty="0">
                <a:solidFill>
                  <a:schemeClr val="tx1"/>
                </a:solidFill>
              </a:rPr>
              <a:t>kullanılır.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13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Son </a:t>
            </a:r>
            <a:r>
              <a:rPr lang="tr-TR" dirty="0" err="1">
                <a:solidFill>
                  <a:schemeClr val="tx1"/>
                </a:solidFill>
              </a:rPr>
              <a:t>Jones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ölçütlerinde </a:t>
            </a:r>
            <a:r>
              <a:rPr lang="tr-TR" dirty="0">
                <a:solidFill>
                  <a:schemeClr val="tx1"/>
                </a:solidFill>
              </a:rPr>
              <a:t>ayrıca ARA tanı </a:t>
            </a:r>
            <a:r>
              <a:rPr lang="tr-TR" dirty="0" smtClean="0">
                <a:solidFill>
                  <a:schemeClr val="tx1"/>
                </a:solidFill>
              </a:rPr>
              <a:t>ölçütlerini </a:t>
            </a:r>
            <a:r>
              <a:rPr lang="tr-TR" dirty="0">
                <a:solidFill>
                  <a:schemeClr val="tx1"/>
                </a:solidFill>
              </a:rPr>
              <a:t>tam olarak </a:t>
            </a:r>
            <a:r>
              <a:rPr lang="tr-TR" dirty="0" smtClean="0">
                <a:solidFill>
                  <a:schemeClr val="tx1"/>
                </a:solidFill>
              </a:rPr>
              <a:t>karşılamayan </a:t>
            </a:r>
            <a:r>
              <a:rPr lang="tr-TR" dirty="0">
                <a:solidFill>
                  <a:schemeClr val="tx1"/>
                </a:solidFill>
              </a:rPr>
              <a:t>hastaların, </a:t>
            </a:r>
            <a:r>
              <a:rPr lang="tr-TR" dirty="0" smtClean="0">
                <a:solidFill>
                  <a:schemeClr val="tx1"/>
                </a:solidFill>
              </a:rPr>
              <a:t>diğer </a:t>
            </a:r>
            <a:r>
              <a:rPr lang="tr-TR" dirty="0">
                <a:solidFill>
                  <a:schemeClr val="tx1"/>
                </a:solidFill>
              </a:rPr>
              <a:t>bir tanı </a:t>
            </a:r>
            <a:r>
              <a:rPr lang="tr-TR" dirty="0" smtClean="0">
                <a:solidFill>
                  <a:schemeClr val="tx1"/>
                </a:solidFill>
              </a:rPr>
              <a:t>düşünülmüyor </a:t>
            </a:r>
            <a:r>
              <a:rPr lang="tr-TR" dirty="0">
                <a:solidFill>
                  <a:schemeClr val="tx1"/>
                </a:solidFill>
              </a:rPr>
              <a:t>ise 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>
                <a:solidFill>
                  <a:schemeClr val="tx1"/>
                </a:solidFill>
              </a:rPr>
              <a:t>O</a:t>
            </a:r>
            <a:r>
              <a:rPr lang="tr-TR" dirty="0" smtClean="0">
                <a:solidFill>
                  <a:schemeClr val="tx1"/>
                </a:solidFill>
              </a:rPr>
              <a:t>lası </a:t>
            </a:r>
            <a:r>
              <a:rPr lang="tr-TR" dirty="0">
                <a:solidFill>
                  <a:schemeClr val="tx1"/>
                </a:solidFill>
              </a:rPr>
              <a:t>ARA olarak tedavisi ve 12 ay </a:t>
            </a:r>
            <a:r>
              <a:rPr lang="tr-TR" dirty="0" err="1">
                <a:solidFill>
                  <a:schemeClr val="tx1"/>
                </a:solidFill>
              </a:rPr>
              <a:t>benzatin</a:t>
            </a:r>
            <a:r>
              <a:rPr lang="tr-TR" dirty="0">
                <a:solidFill>
                  <a:schemeClr val="tx1"/>
                </a:solidFill>
              </a:rPr>
              <a:t> penisilin </a:t>
            </a:r>
            <a:r>
              <a:rPr lang="tr-TR" dirty="0" err="1" smtClean="0">
                <a:solidFill>
                  <a:schemeClr val="tx1"/>
                </a:solidFill>
              </a:rPr>
              <a:t>profilaksisine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alınarak </a:t>
            </a:r>
            <a:r>
              <a:rPr lang="tr-TR" dirty="0" smtClean="0">
                <a:solidFill>
                  <a:schemeClr val="tx1"/>
                </a:solidFill>
              </a:rPr>
              <a:t>izlemi</a:t>
            </a: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12 </a:t>
            </a:r>
            <a:r>
              <a:rPr lang="tr-TR" dirty="0">
                <a:solidFill>
                  <a:schemeClr val="tx1"/>
                </a:solidFill>
              </a:rPr>
              <a:t>ay sonra tekrar </a:t>
            </a:r>
            <a:r>
              <a:rPr lang="tr-TR" dirty="0" smtClean="0">
                <a:solidFill>
                  <a:schemeClr val="tx1"/>
                </a:solidFill>
              </a:rPr>
              <a:t>değerlendirilerek profilaksinin </a:t>
            </a:r>
            <a:r>
              <a:rPr lang="tr-TR" dirty="0">
                <a:solidFill>
                  <a:schemeClr val="tx1"/>
                </a:solidFill>
              </a:rPr>
              <a:t>devamına ya da kesilmesine karar verilmesi </a:t>
            </a:r>
            <a:r>
              <a:rPr lang="tr-TR" dirty="0" smtClean="0">
                <a:solidFill>
                  <a:schemeClr val="tx1"/>
                </a:solidFill>
              </a:rPr>
              <a:t>önerilmiştir.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74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!!!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AGBHS enfeksiyonu geçiren </a:t>
            </a:r>
            <a:r>
              <a:rPr lang="tr-TR" dirty="0">
                <a:solidFill>
                  <a:schemeClr val="tx1"/>
                </a:solidFill>
              </a:rPr>
              <a:t>hastaların hepsinde ARA </a:t>
            </a:r>
            <a:r>
              <a:rPr lang="tr-TR" dirty="0" smtClean="0">
                <a:solidFill>
                  <a:schemeClr val="tx1"/>
                </a:solidFill>
              </a:rPr>
              <a:t>gelişmeyebilir. 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Boğaz kültüründeki üreme taşıyıcılık olabilir.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Streptokok </a:t>
            </a:r>
            <a:r>
              <a:rPr lang="tr-TR" dirty="0">
                <a:solidFill>
                  <a:schemeClr val="tx1"/>
                </a:solidFill>
              </a:rPr>
              <a:t>enfeksiyonundan sonra 2-4 </a:t>
            </a:r>
            <a:r>
              <a:rPr lang="tr-TR" dirty="0" smtClean="0">
                <a:solidFill>
                  <a:schemeClr val="tx1"/>
                </a:solidFill>
              </a:rPr>
              <a:t>haftada </a:t>
            </a:r>
            <a:r>
              <a:rPr lang="tr-TR" dirty="0">
                <a:solidFill>
                  <a:schemeClr val="tx1"/>
                </a:solidFill>
              </a:rPr>
              <a:t>en </a:t>
            </a:r>
            <a:r>
              <a:rPr lang="tr-TR" dirty="0" smtClean="0">
                <a:solidFill>
                  <a:schemeClr val="tx1"/>
                </a:solidFill>
              </a:rPr>
              <a:t>yüksek </a:t>
            </a:r>
            <a:r>
              <a:rPr lang="tr-TR" dirty="0">
                <a:solidFill>
                  <a:schemeClr val="tx1"/>
                </a:solidFill>
              </a:rPr>
              <a:t>seviyeye </a:t>
            </a:r>
            <a:r>
              <a:rPr lang="tr-TR" dirty="0" smtClean="0">
                <a:solidFill>
                  <a:schemeClr val="tx1"/>
                </a:solidFill>
              </a:rPr>
              <a:t>ulasan </a:t>
            </a:r>
            <a:r>
              <a:rPr lang="tr-TR" dirty="0" err="1">
                <a:solidFill>
                  <a:schemeClr val="tx1"/>
                </a:solidFill>
              </a:rPr>
              <a:t>antistreptolizin</a:t>
            </a:r>
            <a:r>
              <a:rPr lang="tr-TR" dirty="0">
                <a:solidFill>
                  <a:schemeClr val="tx1"/>
                </a:solidFill>
              </a:rPr>
              <a:t> O (ASO) </a:t>
            </a:r>
            <a:r>
              <a:rPr lang="tr-TR" dirty="0" smtClean="0">
                <a:solidFill>
                  <a:schemeClr val="tx1"/>
                </a:solidFill>
              </a:rPr>
              <a:t>düzeyi </a:t>
            </a:r>
            <a:r>
              <a:rPr lang="tr-TR" dirty="0">
                <a:solidFill>
                  <a:schemeClr val="tx1"/>
                </a:solidFill>
              </a:rPr>
              <a:t>3-6 ay, hatta bir yıl </a:t>
            </a:r>
            <a:r>
              <a:rPr lang="tr-TR" dirty="0" smtClean="0">
                <a:solidFill>
                  <a:schemeClr val="tx1"/>
                </a:solidFill>
              </a:rPr>
              <a:t>sure </a:t>
            </a:r>
            <a:r>
              <a:rPr lang="tr-TR" dirty="0">
                <a:solidFill>
                  <a:schemeClr val="tx1"/>
                </a:solidFill>
              </a:rPr>
              <a:t>ile </a:t>
            </a:r>
            <a:r>
              <a:rPr lang="tr-TR" dirty="0" smtClean="0">
                <a:solidFill>
                  <a:schemeClr val="tx1"/>
                </a:solidFill>
              </a:rPr>
              <a:t>yüksek kalabilir.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72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Ayırıcı tanı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Artrite</a:t>
            </a:r>
            <a:r>
              <a:rPr lang="tr-TR" dirty="0" smtClean="0">
                <a:solidFill>
                  <a:schemeClr val="tx1"/>
                </a:solidFill>
              </a:rPr>
              <a:t> neden olan tüm hastalıklar: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Septik artrit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JIA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SLE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FMF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HSP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Orak hücreli anemi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Lösemi (</a:t>
            </a:r>
            <a:r>
              <a:rPr lang="tr-TR" dirty="0" err="1" smtClean="0">
                <a:solidFill>
                  <a:schemeClr val="tx1"/>
                </a:solidFill>
              </a:rPr>
              <a:t>ALL’de</a:t>
            </a:r>
            <a:r>
              <a:rPr lang="tr-TR" dirty="0" smtClean="0">
                <a:solidFill>
                  <a:schemeClr val="tx1"/>
                </a:solidFill>
              </a:rPr>
              <a:t> %60 artrit)</a:t>
            </a:r>
            <a:endParaRPr lang="tr-TR" dirty="0">
              <a:solidFill>
                <a:schemeClr val="tx1"/>
              </a:solidFill>
            </a:endParaRPr>
          </a:p>
          <a:p>
            <a:pPr lvl="1"/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Poststreptokoksik reaktif artrit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streptokok </a:t>
            </a:r>
            <a:r>
              <a:rPr lang="tr-TR" dirty="0">
                <a:solidFill>
                  <a:schemeClr val="tx1"/>
                </a:solidFill>
              </a:rPr>
              <a:t>enfeksiyonu sonrası </a:t>
            </a:r>
            <a:r>
              <a:rPr lang="tr-TR" dirty="0" smtClean="0">
                <a:solidFill>
                  <a:schemeClr val="tx1"/>
                </a:solidFill>
              </a:rPr>
              <a:t>gelişen,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sessiz dönemi </a:t>
            </a:r>
            <a:r>
              <a:rPr lang="tr-TR" dirty="0">
                <a:solidFill>
                  <a:schemeClr val="tx1"/>
                </a:solidFill>
              </a:rPr>
              <a:t>kısa olan (bir hafta-10 </a:t>
            </a:r>
            <a:r>
              <a:rPr lang="tr-TR" dirty="0" smtClean="0">
                <a:solidFill>
                  <a:schemeClr val="tx1"/>
                </a:solidFill>
              </a:rPr>
              <a:t>gün),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küçük </a:t>
            </a:r>
            <a:r>
              <a:rPr lang="tr-TR" dirty="0">
                <a:solidFill>
                  <a:schemeClr val="tx1"/>
                </a:solidFill>
              </a:rPr>
              <a:t>eklemleri tutan,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uzun süren </a:t>
            </a:r>
            <a:r>
              <a:rPr lang="tr-TR" dirty="0">
                <a:solidFill>
                  <a:schemeClr val="tx1"/>
                </a:solidFill>
              </a:rPr>
              <a:t>(ortalama iki ay, sekiz aya uzayabilir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salisilat </a:t>
            </a:r>
            <a:r>
              <a:rPr lang="tr-TR" dirty="0">
                <a:solidFill>
                  <a:schemeClr val="tx1"/>
                </a:solidFill>
              </a:rPr>
              <a:t>tedavisine yanıt vermeyen artrittir.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Bazı </a:t>
            </a:r>
            <a:r>
              <a:rPr lang="tr-TR" dirty="0">
                <a:solidFill>
                  <a:schemeClr val="tx1"/>
                </a:solidFill>
              </a:rPr>
              <a:t>hastalarda klinik tablo ARA’ya </a:t>
            </a:r>
            <a:r>
              <a:rPr lang="tr-TR" dirty="0" smtClean="0">
                <a:solidFill>
                  <a:schemeClr val="tx1"/>
                </a:solidFill>
              </a:rPr>
              <a:t>dönüşür.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7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Tedavi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AGBHS eradikasyonu</a:t>
            </a: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	</a:t>
            </a:r>
            <a:r>
              <a:rPr lang="tr-TR" dirty="0" smtClean="0">
                <a:solidFill>
                  <a:schemeClr val="tx1"/>
                </a:solidFill>
              </a:rPr>
              <a:t>		</a:t>
            </a:r>
            <a:r>
              <a:rPr lang="tr-TR" b="1" dirty="0" smtClean="0">
                <a:solidFill>
                  <a:schemeClr val="tx1"/>
                </a:solidFill>
              </a:rPr>
              <a:t>+</a:t>
            </a: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		</a:t>
            </a:r>
            <a:r>
              <a:rPr lang="tr-TR" dirty="0" err="1" smtClean="0">
                <a:solidFill>
                  <a:schemeClr val="tx1"/>
                </a:solidFill>
              </a:rPr>
              <a:t>Antiinflamatuar</a:t>
            </a:r>
            <a:r>
              <a:rPr lang="tr-TR" dirty="0" smtClean="0">
                <a:solidFill>
                  <a:schemeClr val="tx1"/>
                </a:solidFill>
              </a:rPr>
              <a:t> tedavi</a:t>
            </a: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	</a:t>
            </a:r>
            <a:r>
              <a:rPr lang="tr-TR" dirty="0" smtClean="0">
                <a:solidFill>
                  <a:schemeClr val="tx1"/>
                </a:solidFill>
              </a:rPr>
              <a:t>					</a:t>
            </a:r>
            <a:r>
              <a:rPr lang="tr-TR" b="1" dirty="0" smtClean="0">
                <a:solidFill>
                  <a:schemeClr val="tx1"/>
                </a:solidFill>
              </a:rPr>
              <a:t>+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					Destek tedavisi</a:t>
            </a: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AGBHS eradikasyonu- </a:t>
            </a:r>
            <a:r>
              <a:rPr lang="tr-TR" sz="4000" dirty="0" err="1" smtClean="0">
                <a:solidFill>
                  <a:schemeClr val="tx1"/>
                </a:solidFill>
              </a:rPr>
              <a:t>Primer</a:t>
            </a:r>
            <a:r>
              <a:rPr lang="tr-TR" sz="4000" dirty="0" smtClean="0">
                <a:solidFill>
                  <a:schemeClr val="tx1"/>
                </a:solidFill>
              </a:rPr>
              <a:t> profilaksi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03123"/>
              </p:ext>
            </p:extLst>
          </p:nvPr>
        </p:nvGraphicFramePr>
        <p:xfrm>
          <a:off x="1371600" y="2286000"/>
          <a:ext cx="9601200" cy="4216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00400"/>
                <a:gridCol w="3200400"/>
                <a:gridCol w="3200400"/>
              </a:tblGrid>
              <a:tr h="370840">
                <a:tc gridSpan="3"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v"/>
                      </a:pPr>
                      <a:r>
                        <a:rPr lang="tr-TR" dirty="0" smtClean="0"/>
                        <a:t>Amaç streptokoklara bağlı üst solunum yolu enfeksiyonunu tedavi etmektir.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Benzatin</a:t>
                      </a:r>
                      <a:r>
                        <a:rPr lang="tr-TR" dirty="0" smtClean="0"/>
                        <a:t> penisilin 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&lt;27 kg</a:t>
                      </a:r>
                    </a:p>
                    <a:p>
                      <a:r>
                        <a:rPr lang="tr-TR" dirty="0" smtClean="0"/>
                        <a:t>600000 ünite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&gt;</a:t>
                      </a:r>
                      <a:r>
                        <a:rPr lang="tr-TR" baseline="0" dirty="0" smtClean="0"/>
                        <a:t> 27 kg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1200000 ünite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Amoksisilin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&lt; 27 kg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3*500 mg, 10 gün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&gt;</a:t>
                      </a:r>
                      <a:r>
                        <a:rPr lang="tr-TR" baseline="0" dirty="0" smtClean="0"/>
                        <a:t> 27 kg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50 mg/kg( </a:t>
                      </a:r>
                      <a:r>
                        <a:rPr lang="tr-TR" dirty="0" err="1" smtClean="0"/>
                        <a:t>max</a:t>
                      </a:r>
                      <a:r>
                        <a:rPr lang="tr-TR" dirty="0" smtClean="0"/>
                        <a:t>: 1000 mg), 10 gün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effectLst/>
                        </a:rPr>
                        <a:t>Penisilin V </a:t>
                      </a:r>
                      <a:r>
                        <a:rPr lang="tr-TR" dirty="0" smtClean="0"/>
                        <a:t/>
                      </a:r>
                      <a:br>
                        <a:rPr lang="tr-TR" dirty="0" smtClean="0"/>
                      </a:br>
                      <a:r>
                        <a:rPr lang="tr-TR" sz="1800" kern="1200" dirty="0" smtClean="0">
                          <a:effectLst/>
                        </a:rPr>
                        <a:t>            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effectLst/>
                        </a:rPr>
                        <a:t>250 mg (çocuklarda) 2-3 doz ağızdan, 10 gün, 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effectLst/>
                        </a:rPr>
                        <a:t>500 mg (</a:t>
                      </a:r>
                      <a:r>
                        <a:rPr lang="tr-TR" sz="1800" kern="1200" dirty="0" err="1" smtClean="0">
                          <a:effectLst/>
                        </a:rPr>
                        <a:t>adölesan</a:t>
                      </a:r>
                      <a:r>
                        <a:rPr lang="tr-TR" sz="1800" kern="1200" dirty="0" smtClean="0">
                          <a:effectLst/>
                        </a:rPr>
                        <a:t>) 2-3 doz ağızdan, 10 gün, 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Klaritromisin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15 mg/kg/gün,</a:t>
                      </a:r>
                      <a:r>
                        <a:rPr lang="tr-TR" baseline="0" dirty="0" smtClean="0"/>
                        <a:t> 2 dozda, PO, 10 gün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 err="1" smtClean="0">
                          <a:effectLst/>
                        </a:rPr>
                        <a:t>Eritromisin</a:t>
                      </a:r>
                      <a:r>
                        <a:rPr lang="tr-TR" sz="1800" kern="1200" dirty="0" smtClean="0">
                          <a:effectLst/>
                        </a:rPr>
                        <a:t> </a:t>
                      </a:r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1800" kern="1200" dirty="0" smtClean="0">
                          <a:effectLst/>
                        </a:rPr>
                        <a:t>25 mg/kg/gün, PO, 10 gün (penisilin alerjisi varsa)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Klindamisn</a:t>
                      </a:r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20 mg/kg/ gün, 3 dozda, PO, 10 gün 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Sekonder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profilaksi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Amaç </a:t>
            </a:r>
            <a:r>
              <a:rPr lang="tr-TR" dirty="0">
                <a:solidFill>
                  <a:schemeClr val="tx1"/>
                </a:solidFill>
              </a:rPr>
              <a:t>A grubu streptokoklara bağlı üst solunum yolu enfeksiyonunu önleyerek </a:t>
            </a:r>
            <a:r>
              <a:rPr lang="tr-TR" dirty="0" err="1">
                <a:solidFill>
                  <a:schemeClr val="tx1"/>
                </a:solidFill>
              </a:rPr>
              <a:t>ARA’nın</a:t>
            </a:r>
            <a:r>
              <a:rPr lang="tr-TR" dirty="0">
                <a:solidFill>
                  <a:schemeClr val="tx1"/>
                </a:solidFill>
              </a:rPr>
              <a:t> tekrarlamasını önlemektir. 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Kardit ve kalıcı kalp hastalığı </a:t>
            </a:r>
            <a:r>
              <a:rPr lang="tr-TR" dirty="0" smtClean="0">
                <a:solidFill>
                  <a:schemeClr val="tx1"/>
                </a:solidFill>
              </a:rPr>
              <a:t>olanlarda </a:t>
            </a:r>
            <a:r>
              <a:rPr lang="tr-TR" dirty="0">
                <a:solidFill>
                  <a:schemeClr val="tx1"/>
                </a:solidFill>
              </a:rPr>
              <a:t>10 </a:t>
            </a:r>
            <a:r>
              <a:rPr lang="tr-TR" dirty="0" smtClean="0">
                <a:solidFill>
                  <a:schemeClr val="tx1"/>
                </a:solidFill>
              </a:rPr>
              <a:t>yıl </a:t>
            </a:r>
            <a:r>
              <a:rPr lang="tr-TR" dirty="0">
                <a:solidFill>
                  <a:schemeClr val="tx1"/>
                </a:solidFill>
              </a:rPr>
              <a:t>veya 40 yaşına kadar (hangisi daha uzunsa), bazen ömür boyu </a:t>
            </a:r>
            <a:r>
              <a:rPr lang="tr-TR" dirty="0" smtClean="0">
                <a:solidFill>
                  <a:schemeClr val="tx1"/>
                </a:solidFill>
              </a:rPr>
              <a:t>profilaksi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Kardit 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geçiren ve kalıcı kalp hastalığı olmayanlarda 10 yıl veya 21 </a:t>
            </a:r>
            <a:r>
              <a:rPr lang="tr-TR" dirty="0">
                <a:solidFill>
                  <a:schemeClr val="tx1"/>
                </a:solidFill>
              </a:rPr>
              <a:t>yaşına kadar </a:t>
            </a:r>
            <a:r>
              <a:rPr lang="tr-TR" dirty="0" smtClean="0">
                <a:solidFill>
                  <a:schemeClr val="tx1"/>
                </a:solidFill>
              </a:rPr>
              <a:t>(</a:t>
            </a:r>
            <a:r>
              <a:rPr lang="tr-TR" dirty="0">
                <a:solidFill>
                  <a:schemeClr val="tx1"/>
                </a:solidFill>
              </a:rPr>
              <a:t>hangisi uzun ise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Kardit </a:t>
            </a:r>
            <a:r>
              <a:rPr lang="tr-TR" dirty="0">
                <a:solidFill>
                  <a:schemeClr val="tx1"/>
                </a:solidFill>
              </a:rPr>
              <a:t>olmadan </a:t>
            </a:r>
            <a:r>
              <a:rPr lang="tr-TR" dirty="0" err="1">
                <a:solidFill>
                  <a:schemeClr val="tx1"/>
                </a:solidFill>
              </a:rPr>
              <a:t>romatizmal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ateşi olanlarda </a:t>
            </a:r>
            <a:r>
              <a:rPr lang="tr-TR">
                <a:solidFill>
                  <a:schemeClr val="tx1"/>
                </a:solidFill>
              </a:rPr>
              <a:t>5 </a:t>
            </a:r>
            <a:r>
              <a:rPr lang="tr-TR" smtClean="0">
                <a:solidFill>
                  <a:schemeClr val="tx1"/>
                </a:solidFill>
              </a:rPr>
              <a:t>yıl </a:t>
            </a:r>
            <a:r>
              <a:rPr lang="tr-TR" dirty="0">
                <a:solidFill>
                  <a:schemeClr val="tx1"/>
                </a:solidFill>
              </a:rPr>
              <a:t>veya 21 yaşına kadar (hangisi daha uzunsa)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Primer</a:t>
            </a:r>
            <a:r>
              <a:rPr lang="tr-TR" dirty="0" smtClean="0">
                <a:solidFill>
                  <a:schemeClr val="tx1"/>
                </a:solidFill>
              </a:rPr>
              <a:t> profilaksinin </a:t>
            </a:r>
            <a:r>
              <a:rPr lang="tr-TR" dirty="0">
                <a:solidFill>
                  <a:schemeClr val="tx1"/>
                </a:solidFill>
              </a:rPr>
              <a:t>hemen ardından </a:t>
            </a:r>
            <a:r>
              <a:rPr lang="tr-TR" dirty="0" err="1">
                <a:solidFill>
                  <a:schemeClr val="tx1"/>
                </a:solidFill>
              </a:rPr>
              <a:t>sekonder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profilaksi başlatılmalıdır.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371600" y="6105939"/>
            <a:ext cx="10131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err="1"/>
              <a:t>https</a:t>
            </a:r>
            <a:r>
              <a:rPr lang="tr-TR" sz="1000" dirty="0"/>
              <a:t>://</a:t>
            </a:r>
            <a:r>
              <a:rPr lang="tr-TR" sz="1000" dirty="0" err="1"/>
              <a:t>www.uptodate.com</a:t>
            </a:r>
            <a:r>
              <a:rPr lang="tr-TR" sz="1000" dirty="0"/>
              <a:t>/</a:t>
            </a:r>
            <a:r>
              <a:rPr lang="tr-TR" sz="1000" dirty="0" err="1"/>
              <a:t>contents</a:t>
            </a:r>
            <a:r>
              <a:rPr lang="tr-TR" sz="1000" dirty="0"/>
              <a:t>/penicillin-g-benzathine-long-acting-intramuscular-pediatric-drug-information?search=benzathine%20penicillin&amp;source=</a:t>
            </a:r>
            <a:r>
              <a:rPr lang="tr-TR" sz="1000" dirty="0" err="1"/>
              <a:t>search_result&amp;selectedTitle</a:t>
            </a:r>
            <a:r>
              <a:rPr lang="tr-TR" sz="1000" dirty="0"/>
              <a:t>=2~33&amp;usage_type=</a:t>
            </a:r>
            <a:r>
              <a:rPr lang="tr-TR" sz="1000" dirty="0" err="1"/>
              <a:t>default&amp;display_rank</a:t>
            </a:r>
            <a:r>
              <a:rPr lang="tr-TR" sz="1000" dirty="0"/>
              <a:t>=2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Sekonder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profilaksi</a:t>
            </a:r>
            <a:endParaRPr lang="tr-T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İçerik Yer Tutucus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2002090"/>
                  </p:ext>
                </p:extLst>
              </p:nvPr>
            </p:nvGraphicFramePr>
            <p:xfrm>
              <a:off x="1371600" y="2286000"/>
              <a:ext cx="9601200" cy="246888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4800600"/>
                    <a:gridCol w="4800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800" b="0" kern="1200" dirty="0" err="1" smtClean="0">
                              <a:effectLst/>
                            </a:rPr>
                            <a:t>Benzatin</a:t>
                          </a:r>
                          <a:r>
                            <a:rPr lang="tr-TR" sz="1800" b="0" kern="1200" dirty="0" smtClean="0">
                              <a:effectLst/>
                            </a:rPr>
                            <a:t> penisilin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800" b="0" kern="1200" dirty="0" smtClean="0">
                              <a:effectLst/>
                            </a:rPr>
                            <a:t> 600.000 Ü (&lt;27 kg) </a:t>
                          </a:r>
                          <a:r>
                            <a:rPr lang="tr-TR" b="0" dirty="0" smtClean="0"/>
                            <a:t/>
                          </a:r>
                          <a:br>
                            <a:rPr lang="tr-TR" b="0" dirty="0" smtClean="0"/>
                          </a:br>
                          <a:r>
                            <a:rPr lang="tr-TR" sz="1800" b="0" kern="1200" dirty="0" smtClean="0">
                              <a:effectLst/>
                            </a:rPr>
                            <a:t> 1.200.000 Ü (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kern="1200" smtClean="0">
                                  <a:effectLst/>
                                  <a:latin typeface="Cambria Math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tr-TR" sz="1800" b="0" kern="1200" dirty="0" smtClean="0">
                              <a:effectLst/>
                            </a:rPr>
                            <a:t>27 kg) tek doz IM, 3-4 haftada</a:t>
                          </a:r>
                          <a:r>
                            <a:rPr lang="tr-TR" sz="1800" b="0" kern="1200" baseline="0" dirty="0" smtClean="0">
                              <a:effectLst/>
                            </a:rPr>
                            <a:t> bir</a:t>
                          </a:r>
                          <a:endParaRPr lang="tr-TR" sz="1800" b="0" kern="1200" dirty="0" smtClean="0">
                            <a:effectLst/>
                          </a:endParaRPr>
                        </a:p>
                        <a:p>
                          <a:endParaRPr lang="tr-T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800" kern="1200" dirty="0" smtClean="0">
                              <a:effectLst/>
                            </a:rPr>
                            <a:t>Penisilin V       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250 mg veya 500 mg, günde 2 </a:t>
                          </a:r>
                          <a:r>
                            <a:rPr lang="tr-TR" dirty="0" err="1" smtClean="0"/>
                            <a:t>kez,oral</a:t>
                          </a:r>
                          <a:endParaRPr lang="tr-TR" dirty="0" smtClean="0"/>
                        </a:p>
                        <a:p>
                          <a:endParaRPr lang="tr-T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err="1" smtClean="0"/>
                            <a:t>Eritromisin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250 mg, günde 2 kez, oral</a:t>
                          </a:r>
                        </a:p>
                        <a:p>
                          <a:endParaRPr lang="tr-T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İçerik Yer Tutucus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2002090"/>
                  </p:ext>
                </p:extLst>
              </p:nvPr>
            </p:nvGraphicFramePr>
            <p:xfrm>
              <a:off x="1371600" y="2286000"/>
              <a:ext cx="9601200" cy="246888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4800600"/>
                    <a:gridCol w="4800600"/>
                  </a:tblGrid>
                  <a:tr h="1188720">
                    <a:tc>
                      <a:txBody>
                        <a:bodyPr/>
                        <a:lstStyle/>
                        <a:p>
                          <a:r>
                            <a:rPr lang="tr-TR" sz="1800" b="0" kern="1200" dirty="0" err="1" smtClean="0">
                              <a:effectLst/>
                            </a:rPr>
                            <a:t>Benzatin</a:t>
                          </a:r>
                          <a:r>
                            <a:rPr lang="tr-TR" sz="1800" b="0" kern="1200" dirty="0" smtClean="0">
                              <a:effectLst/>
                            </a:rPr>
                            <a:t> penisilin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27" t="-2564" r="-254" b="-108718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sz="1800" kern="1200" dirty="0" smtClean="0">
                              <a:effectLst/>
                            </a:rPr>
                            <a:t>Penisilin V       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250 mg veya 500 mg, günde 2 </a:t>
                          </a:r>
                          <a:r>
                            <a:rPr lang="tr-TR" dirty="0" err="1" smtClean="0"/>
                            <a:t>kez,oral</a:t>
                          </a:r>
                          <a:endParaRPr lang="tr-TR" dirty="0" smtClean="0"/>
                        </a:p>
                        <a:p>
                          <a:endParaRPr lang="tr-TR" b="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dirty="0" err="1" smtClean="0"/>
                            <a:t>Eritromisin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250 mg, günde 2 kez, oral</a:t>
                          </a:r>
                        </a:p>
                        <a:p>
                          <a:endParaRPr lang="tr-T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Tanım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Nedeni tam olarak belirlenemeyen 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Esas olarak eklemleri etkileyen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Eklem dışı bulguların da görülebildiği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Sistemik inflamatuar hastalık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tr-TR" i="0" dirty="0">
                <a:solidFill>
                  <a:schemeClr val="tx1"/>
                </a:solidFill>
              </a:rPr>
              <a:t>Poststreptokoksik reaktif artrit </a:t>
            </a:r>
          </a:p>
          <a:p>
            <a:pPr lvl="2">
              <a:buFont typeface="Wingdings" charset="2"/>
              <a:buChar char="§"/>
            </a:pPr>
            <a:r>
              <a:rPr lang="tr-TR" i="1" dirty="0" smtClean="0">
                <a:solidFill>
                  <a:schemeClr val="tx1"/>
                </a:solidFill>
              </a:rPr>
              <a:t>Amerikan </a:t>
            </a:r>
            <a:r>
              <a:rPr lang="tr-TR" i="1" dirty="0">
                <a:solidFill>
                  <a:schemeClr val="tx1"/>
                </a:solidFill>
              </a:rPr>
              <a:t>Kalp Birliği; kardit açısından dikkatli izlem, kalp tutulumu olmayanlarda bir yıl streptokoklara karsı </a:t>
            </a:r>
            <a:r>
              <a:rPr lang="tr-TR" i="1" dirty="0" err="1" smtClean="0">
                <a:solidFill>
                  <a:schemeClr val="tx1"/>
                </a:solidFill>
              </a:rPr>
              <a:t>sekonder</a:t>
            </a:r>
            <a:r>
              <a:rPr lang="tr-TR" i="1" dirty="0" smtClean="0">
                <a:solidFill>
                  <a:schemeClr val="tx1"/>
                </a:solidFill>
              </a:rPr>
              <a:t> </a:t>
            </a:r>
            <a:r>
              <a:rPr lang="tr-TR" i="1" dirty="0">
                <a:solidFill>
                  <a:schemeClr val="tx1"/>
                </a:solidFill>
              </a:rPr>
              <a:t>profilaksi ve bu bir yılın sonunda kalp tutulumu yok ise profilaksi kesilebilir; kalp tutulumu olanlarda ise </a:t>
            </a:r>
            <a:r>
              <a:rPr lang="tr-TR" i="1" dirty="0" smtClean="0">
                <a:solidFill>
                  <a:schemeClr val="tx1"/>
                </a:solidFill>
              </a:rPr>
              <a:t>profilaksi devam edilmeli</a:t>
            </a:r>
          </a:p>
          <a:p>
            <a:pPr lvl="2">
              <a:buFont typeface="Wingdings" charset="2"/>
              <a:buChar char="§"/>
            </a:pPr>
            <a:r>
              <a:rPr lang="tr-TR" i="1" dirty="0" smtClean="0">
                <a:solidFill>
                  <a:schemeClr val="tx1"/>
                </a:solidFill>
              </a:rPr>
              <a:t>Avusturalya </a:t>
            </a:r>
            <a:r>
              <a:rPr lang="tr-TR" i="1" dirty="0">
                <a:solidFill>
                  <a:schemeClr val="tx1"/>
                </a:solidFill>
              </a:rPr>
              <a:t>Kalp Birliği; ARA acısından düşük riskli topluluklarda bir yıl, orta ve yüksek riskli topluluklarda beş yıl ikincil profilaksi, bu surenin sonunda kalp tutulumu olmayanlarda profilaksi kesilebilir, kalp tutulumu olanlarda profilaksiye devam </a:t>
            </a:r>
            <a:r>
              <a:rPr lang="tr-TR" i="1" dirty="0" smtClean="0">
                <a:solidFill>
                  <a:schemeClr val="tx1"/>
                </a:solidFill>
              </a:rPr>
              <a:t>edilmeli</a:t>
            </a:r>
          </a:p>
          <a:p>
            <a:pPr lvl="2">
              <a:buFont typeface="Wingdings" charset="2"/>
              <a:buChar char="§"/>
            </a:pPr>
            <a:r>
              <a:rPr lang="tr-TR" i="1" dirty="0" smtClean="0">
                <a:solidFill>
                  <a:schemeClr val="tx1"/>
                </a:solidFill>
              </a:rPr>
              <a:t>Türkiye </a:t>
            </a:r>
            <a:r>
              <a:rPr lang="tr-TR" i="1" dirty="0">
                <a:solidFill>
                  <a:schemeClr val="tx1"/>
                </a:solidFill>
              </a:rPr>
              <a:t>ARA açısından orta ve yüksek riskli olduğu için beş yıl profilaksi uygulanması, bu sürenin sonunda kalp tutulumu olmayanlarda profilaksi kesilmeli, kalp tutulumu olanlarda profilaksiye devam edilmeli</a:t>
            </a:r>
          </a:p>
          <a:p>
            <a:endParaRPr lang="tr-TR" i="1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18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Anti İnflamatuar Tedavi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Klinik bulguları kontrol etmek için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Artrit ve hafif kardit tedavisi: 100 mg/kg/gün </a:t>
            </a:r>
            <a:r>
              <a:rPr lang="tr-TR" dirty="0" err="1" smtClean="0">
                <a:solidFill>
                  <a:schemeClr val="tx1"/>
                </a:solidFill>
              </a:rPr>
              <a:t>asetil</a:t>
            </a:r>
            <a:r>
              <a:rPr lang="tr-TR" dirty="0" smtClean="0">
                <a:solidFill>
                  <a:schemeClr val="tx1"/>
                </a:solidFill>
              </a:rPr>
              <a:t> salisilik asit 4 dozda - 2 hafta (2 hafta sonra KCFT kontrolü)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A</a:t>
            </a:r>
            <a:r>
              <a:rPr lang="tr-TR" dirty="0" smtClean="0">
                <a:solidFill>
                  <a:schemeClr val="tx1"/>
                </a:solidFill>
              </a:rPr>
              <a:t>raya </a:t>
            </a:r>
            <a:r>
              <a:rPr lang="tr-TR" dirty="0">
                <a:solidFill>
                  <a:schemeClr val="tx1"/>
                </a:solidFill>
              </a:rPr>
              <a:t>giren yeterli dozda ve </a:t>
            </a:r>
            <a:r>
              <a:rPr lang="tr-TR" dirty="0" smtClean="0">
                <a:solidFill>
                  <a:schemeClr val="tx1"/>
                </a:solidFill>
              </a:rPr>
              <a:t>sürede </a:t>
            </a:r>
            <a:r>
              <a:rPr lang="tr-TR" dirty="0">
                <a:solidFill>
                  <a:schemeClr val="tx1"/>
                </a:solidFill>
              </a:rPr>
              <a:t>kullanılmayan </a:t>
            </a:r>
            <a:r>
              <a:rPr lang="tr-TR" dirty="0" smtClean="0">
                <a:solidFill>
                  <a:schemeClr val="tx1"/>
                </a:solidFill>
              </a:rPr>
              <a:t>NSAİİ </a:t>
            </a:r>
            <a:r>
              <a:rPr lang="tr-TR" dirty="0" err="1" smtClean="0">
                <a:solidFill>
                  <a:schemeClr val="tx1"/>
                </a:solidFill>
              </a:rPr>
              <a:t>artritin</a:t>
            </a:r>
            <a:r>
              <a:rPr lang="tr-TR" dirty="0" smtClean="0">
                <a:solidFill>
                  <a:schemeClr val="tx1"/>
                </a:solidFill>
              </a:rPr>
              <a:t> şiddetinin </a:t>
            </a:r>
            <a:r>
              <a:rPr lang="tr-TR" dirty="0">
                <a:solidFill>
                  <a:schemeClr val="tx1"/>
                </a:solidFill>
              </a:rPr>
              <a:t>dalgalı bir seyir </a:t>
            </a:r>
            <a:r>
              <a:rPr lang="tr-TR" dirty="0" smtClean="0">
                <a:solidFill>
                  <a:schemeClr val="tx1"/>
                </a:solidFill>
              </a:rPr>
              <a:t>göstermesine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smtClean="0">
                <a:solidFill>
                  <a:schemeClr val="tx1"/>
                </a:solidFill>
              </a:rPr>
              <a:t>sürenin </a:t>
            </a:r>
            <a:r>
              <a:rPr lang="tr-TR" dirty="0">
                <a:solidFill>
                  <a:schemeClr val="tx1"/>
                </a:solidFill>
              </a:rPr>
              <a:t>uzamasına yol </a:t>
            </a:r>
            <a:r>
              <a:rPr lang="tr-TR" dirty="0" smtClean="0">
                <a:solidFill>
                  <a:schemeClr val="tx1"/>
                </a:solidFill>
              </a:rPr>
              <a:t>açabilir. 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Ayrıca </a:t>
            </a:r>
            <a:r>
              <a:rPr lang="tr-TR" dirty="0">
                <a:solidFill>
                  <a:schemeClr val="tx1"/>
                </a:solidFill>
              </a:rPr>
              <a:t>laboratuvar bulgularının da </a:t>
            </a:r>
            <a:r>
              <a:rPr lang="tr-TR" dirty="0" smtClean="0">
                <a:solidFill>
                  <a:schemeClr val="tx1"/>
                </a:solidFill>
              </a:rPr>
              <a:t>değişmesine </a:t>
            </a:r>
            <a:r>
              <a:rPr lang="tr-TR" dirty="0">
                <a:solidFill>
                  <a:schemeClr val="tx1"/>
                </a:solidFill>
              </a:rPr>
              <a:t>yol </a:t>
            </a:r>
            <a:r>
              <a:rPr lang="tr-TR" dirty="0" smtClean="0">
                <a:solidFill>
                  <a:schemeClr val="tx1"/>
                </a:solidFill>
              </a:rPr>
              <a:t>açabilir. 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00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ARA tedavisi 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İstirahat</a:t>
            </a:r>
            <a:r>
              <a:rPr lang="tr-TR" dirty="0">
                <a:solidFill>
                  <a:schemeClr val="tx1"/>
                </a:solidFill>
              </a:rPr>
              <a:t>: </a:t>
            </a:r>
            <a:r>
              <a:rPr lang="tr-TR" dirty="0" err="1">
                <a:solidFill>
                  <a:schemeClr val="tx1"/>
                </a:solidFill>
              </a:rPr>
              <a:t>Poliartritli</a:t>
            </a:r>
            <a:r>
              <a:rPr lang="tr-TR" dirty="0">
                <a:solidFill>
                  <a:schemeClr val="tx1"/>
                </a:solidFill>
              </a:rPr>
              <a:t> hastalar 4-6 hafta, </a:t>
            </a:r>
            <a:r>
              <a:rPr lang="tr-TR" dirty="0" err="1">
                <a:solidFill>
                  <a:schemeClr val="tx1"/>
                </a:solidFill>
              </a:rPr>
              <a:t>karditli</a:t>
            </a:r>
            <a:r>
              <a:rPr lang="tr-TR" dirty="0">
                <a:solidFill>
                  <a:schemeClr val="tx1"/>
                </a:solidFill>
              </a:rPr>
              <a:t> hastalarda 2-3 aydan önce yoğun aktivite ve fizik egzersize izin verilmez. Hastalığın akut ve ateşli döneminde mutlak yatak </a:t>
            </a:r>
            <a:r>
              <a:rPr lang="tr-TR" dirty="0" err="1">
                <a:solidFill>
                  <a:schemeClr val="tx1"/>
                </a:solidFill>
              </a:rPr>
              <a:t>istirahatı</a:t>
            </a:r>
            <a:r>
              <a:rPr lang="tr-TR" dirty="0">
                <a:solidFill>
                  <a:schemeClr val="tx1"/>
                </a:solidFill>
              </a:rPr>
              <a:t> gerekir. 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b="1" dirty="0" err="1">
                <a:solidFill>
                  <a:schemeClr val="tx1"/>
                </a:solidFill>
              </a:rPr>
              <a:t>Kortikosteroidler</a:t>
            </a:r>
            <a:r>
              <a:rPr lang="tr-TR" dirty="0">
                <a:solidFill>
                  <a:schemeClr val="tx1"/>
                </a:solidFill>
              </a:rPr>
              <a:t>: </a:t>
            </a:r>
            <a:r>
              <a:rPr lang="tr-TR" dirty="0" err="1">
                <a:solidFill>
                  <a:schemeClr val="tx1"/>
                </a:solidFill>
              </a:rPr>
              <a:t>Karditte</a:t>
            </a:r>
            <a:r>
              <a:rPr lang="tr-TR" dirty="0">
                <a:solidFill>
                  <a:schemeClr val="tx1"/>
                </a:solidFill>
              </a:rPr>
              <a:t> kullanılır.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2 mg/kg/gün (en fazla 60 mg/gün) 2-4 hafta kullanılır, daha sonra 2-3 haftada azaltılarak kesilir. 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ARA tedavisi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r>
              <a:rPr lang="tr-TR" b="1" dirty="0">
                <a:solidFill>
                  <a:schemeClr val="tx1"/>
                </a:solidFill>
              </a:rPr>
              <a:t>Destek tedavisi</a:t>
            </a:r>
          </a:p>
          <a:p>
            <a:pPr marL="1298448" lvl="3">
              <a:spcBef>
                <a:spcPts val="1000"/>
              </a:spcBef>
            </a:pPr>
            <a:r>
              <a:rPr lang="tr-TR" dirty="0" err="1">
                <a:solidFill>
                  <a:schemeClr val="tx1"/>
                </a:solidFill>
              </a:rPr>
              <a:t>Konjestif</a:t>
            </a:r>
            <a:r>
              <a:rPr lang="tr-TR" dirty="0">
                <a:solidFill>
                  <a:schemeClr val="tx1"/>
                </a:solidFill>
              </a:rPr>
              <a:t> kalp yetersizliği varsa tedavi edilir. </a:t>
            </a:r>
          </a:p>
          <a:p>
            <a:pPr marL="1298448" lvl="3">
              <a:spcBef>
                <a:spcPts val="1000"/>
              </a:spcBef>
            </a:pPr>
            <a:r>
              <a:rPr lang="tr-TR" dirty="0">
                <a:solidFill>
                  <a:schemeClr val="tx1"/>
                </a:solidFill>
              </a:rPr>
              <a:t>Kore tedavisi için hasta sakin bir çevrede tutulur. </a:t>
            </a:r>
            <a:r>
              <a:rPr lang="tr-TR" dirty="0" err="1">
                <a:solidFill>
                  <a:schemeClr val="tx1"/>
                </a:solidFill>
              </a:rPr>
              <a:t>Haloperidol</a:t>
            </a:r>
            <a:r>
              <a:rPr lang="tr-TR" dirty="0">
                <a:solidFill>
                  <a:schemeClr val="tx1"/>
                </a:solidFill>
              </a:rPr>
              <a:t> anormal hareketleri kontrol etmede en etkili ilaçtır, ancak </a:t>
            </a:r>
            <a:r>
              <a:rPr lang="tr-TR" dirty="0" err="1">
                <a:solidFill>
                  <a:schemeClr val="tx1"/>
                </a:solidFill>
              </a:rPr>
              <a:t>ekstrapiramidal</a:t>
            </a:r>
            <a:r>
              <a:rPr lang="tr-TR" dirty="0">
                <a:solidFill>
                  <a:schemeClr val="tx1"/>
                </a:solidFill>
              </a:rPr>
              <a:t> yan etkileri vardır. </a:t>
            </a:r>
            <a:r>
              <a:rPr lang="tr-TR" dirty="0" err="1">
                <a:solidFill>
                  <a:schemeClr val="tx1"/>
                </a:solidFill>
              </a:rPr>
              <a:t>Sedasyon</a:t>
            </a:r>
            <a:r>
              <a:rPr lang="tr-TR" dirty="0">
                <a:solidFill>
                  <a:schemeClr val="tx1"/>
                </a:solidFill>
              </a:rPr>
              <a:t> için </a:t>
            </a:r>
            <a:r>
              <a:rPr lang="tr-TR" dirty="0" err="1">
                <a:solidFill>
                  <a:schemeClr val="tx1"/>
                </a:solidFill>
              </a:rPr>
              <a:t>klorpromazin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diazepam</a:t>
            </a:r>
            <a:r>
              <a:rPr lang="tr-TR" dirty="0">
                <a:solidFill>
                  <a:schemeClr val="tx1"/>
                </a:solidFill>
              </a:rPr>
              <a:t> veya </a:t>
            </a:r>
            <a:r>
              <a:rPr lang="tr-TR" dirty="0" err="1">
                <a:solidFill>
                  <a:schemeClr val="tx1"/>
                </a:solidFill>
              </a:rPr>
              <a:t>fenobarbital</a:t>
            </a:r>
            <a:r>
              <a:rPr lang="tr-TR" dirty="0">
                <a:solidFill>
                  <a:schemeClr val="tx1"/>
                </a:solidFill>
              </a:rPr>
              <a:t> kullanılır.</a:t>
            </a:r>
          </a:p>
          <a:p>
            <a:pPr marL="1298448" lvl="3">
              <a:spcBef>
                <a:spcPts val="1000"/>
              </a:spcBef>
            </a:pPr>
            <a:r>
              <a:rPr lang="tr-TR" dirty="0" err="1">
                <a:solidFill>
                  <a:schemeClr val="tx1"/>
                </a:solidFill>
              </a:rPr>
              <a:t>Koreye</a:t>
            </a:r>
            <a:r>
              <a:rPr lang="tr-TR" dirty="0">
                <a:solidFill>
                  <a:schemeClr val="tx1"/>
                </a:solidFill>
              </a:rPr>
              <a:t> eşlik eden artrit varsa salisilat, kardit varsa kortikosteroid kullanılır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17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Kaynaklar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chemeClr val="tx1"/>
                </a:solidFill>
              </a:rPr>
              <a:t>Yılmaz S. Temel Aile Hekimliği. 1st ed. </a:t>
            </a:r>
            <a:r>
              <a:rPr lang="tr-TR" dirty="0" err="1">
                <a:solidFill>
                  <a:schemeClr val="tx1"/>
                </a:solidFill>
              </a:rPr>
              <a:t>Edited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by</a:t>
            </a:r>
            <a:r>
              <a:rPr lang="tr-TR" dirty="0">
                <a:solidFill>
                  <a:schemeClr val="tx1"/>
                </a:solidFill>
              </a:rPr>
              <a:t> Ümit Aydoğan, Bayram Koç. Ankara: Güneş Tıp Kitabevi; 2016. p: 740-742</a:t>
            </a:r>
          </a:p>
          <a:p>
            <a:r>
              <a:rPr lang="tr-TR" dirty="0" err="1">
                <a:solidFill>
                  <a:schemeClr val="tx1"/>
                </a:solidFill>
              </a:rPr>
              <a:t>Diagnosis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Management of </a:t>
            </a:r>
            <a:r>
              <a:rPr lang="tr-TR" dirty="0" err="1">
                <a:solidFill>
                  <a:schemeClr val="tx1"/>
                </a:solidFill>
              </a:rPr>
              <a:t>Rheumatoid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Arthritis</a:t>
            </a:r>
            <a:r>
              <a:rPr lang="tr-TR" dirty="0">
                <a:solidFill>
                  <a:schemeClr val="tx1"/>
                </a:solidFill>
              </a:rPr>
              <a:t> , AMY M. WASSERMAN, MD, </a:t>
            </a:r>
            <a:r>
              <a:rPr lang="tr-TR" i="1" dirty="0">
                <a:solidFill>
                  <a:schemeClr val="tx1"/>
                </a:solidFill>
              </a:rPr>
              <a:t>Boston </a:t>
            </a:r>
            <a:r>
              <a:rPr lang="tr-TR" i="1" dirty="0" err="1">
                <a:solidFill>
                  <a:schemeClr val="tx1"/>
                </a:solidFill>
              </a:rPr>
              <a:t>University</a:t>
            </a:r>
            <a:r>
              <a:rPr lang="tr-TR" i="1" dirty="0">
                <a:solidFill>
                  <a:schemeClr val="tx1"/>
                </a:solidFill>
              </a:rPr>
              <a:t> School of </a:t>
            </a:r>
            <a:r>
              <a:rPr lang="tr-TR" i="1" dirty="0" err="1">
                <a:solidFill>
                  <a:schemeClr val="tx1"/>
                </a:solidFill>
              </a:rPr>
              <a:t>Medicine</a:t>
            </a:r>
            <a:r>
              <a:rPr lang="tr-TR" i="1" dirty="0">
                <a:solidFill>
                  <a:schemeClr val="tx1"/>
                </a:solidFill>
              </a:rPr>
              <a:t>, Boston, Massachusetts,</a:t>
            </a:r>
            <a:r>
              <a:rPr lang="tr-TR" b="1" i="1" dirty="0">
                <a:solidFill>
                  <a:schemeClr val="tx1"/>
                </a:solidFill>
              </a:rPr>
              <a:t> </a:t>
            </a:r>
            <a:r>
              <a:rPr lang="tr-TR" i="1" dirty="0" err="1">
                <a:solidFill>
                  <a:schemeClr val="tx1"/>
                </a:solidFill>
              </a:rPr>
              <a:t>American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tr-TR" i="1" dirty="0" err="1">
                <a:solidFill>
                  <a:schemeClr val="tx1"/>
                </a:solidFill>
              </a:rPr>
              <a:t>Family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tr-TR" i="1" dirty="0" err="1">
                <a:solidFill>
                  <a:schemeClr val="tx1"/>
                </a:solidFill>
              </a:rPr>
              <a:t>Physician</a:t>
            </a:r>
            <a:r>
              <a:rPr lang="tr-TR" i="1" dirty="0">
                <a:solidFill>
                  <a:schemeClr val="tx1"/>
                </a:solidFill>
              </a:rPr>
              <a:t>,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i="1" dirty="0">
                <a:solidFill>
                  <a:schemeClr val="tx1"/>
                </a:solidFill>
              </a:rPr>
              <a:t>Volume 84, </a:t>
            </a:r>
            <a:r>
              <a:rPr lang="tr-TR" i="1" dirty="0" err="1">
                <a:solidFill>
                  <a:schemeClr val="tx1"/>
                </a:solidFill>
              </a:rPr>
              <a:t>Number</a:t>
            </a:r>
            <a:r>
              <a:rPr lang="tr-TR" i="1" dirty="0">
                <a:solidFill>
                  <a:schemeClr val="tx1"/>
                </a:solidFill>
              </a:rPr>
              <a:t> 11, </a:t>
            </a:r>
            <a:r>
              <a:rPr lang="tr-TR" i="1" dirty="0" err="1">
                <a:solidFill>
                  <a:schemeClr val="tx1"/>
                </a:solidFill>
              </a:rPr>
              <a:t>December</a:t>
            </a:r>
            <a:r>
              <a:rPr lang="tr-TR" i="1" dirty="0">
                <a:solidFill>
                  <a:schemeClr val="tx1"/>
                </a:solidFill>
              </a:rPr>
              <a:t> 1, 2011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Güngör A. </a:t>
            </a:r>
            <a:r>
              <a:rPr lang="tr-TR" dirty="0">
                <a:solidFill>
                  <a:schemeClr val="tx1"/>
                </a:solidFill>
              </a:rPr>
              <a:t>Temel Aile Hekimliği. 1st ed. </a:t>
            </a:r>
            <a:r>
              <a:rPr lang="tr-TR" dirty="0" err="1">
                <a:solidFill>
                  <a:schemeClr val="tx1"/>
                </a:solidFill>
              </a:rPr>
              <a:t>Edited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by</a:t>
            </a:r>
            <a:r>
              <a:rPr lang="tr-TR" dirty="0">
                <a:solidFill>
                  <a:schemeClr val="tx1"/>
                </a:solidFill>
              </a:rPr>
              <a:t> Ümit Aydoğan, Bayram Koç. Ankara: Güneş Tıp Kitabevi; 2016. p: </a:t>
            </a:r>
            <a:r>
              <a:rPr lang="tr-TR" dirty="0" smtClean="0">
                <a:solidFill>
                  <a:schemeClr val="tx1"/>
                </a:solidFill>
              </a:rPr>
              <a:t>127-128</a:t>
            </a:r>
          </a:p>
          <a:p>
            <a:r>
              <a:rPr lang="tr-TR" dirty="0">
                <a:solidFill>
                  <a:schemeClr val="tx1"/>
                </a:solidFill>
              </a:rPr>
              <a:t>Saltık, İ. L. (2007). Akut </a:t>
            </a:r>
            <a:r>
              <a:rPr lang="tr-TR" dirty="0" err="1">
                <a:solidFill>
                  <a:schemeClr val="tx1"/>
                </a:solidFill>
              </a:rPr>
              <a:t>Romatizmal</a:t>
            </a:r>
            <a:r>
              <a:rPr lang="tr-TR" dirty="0">
                <a:solidFill>
                  <a:schemeClr val="tx1"/>
                </a:solidFill>
              </a:rPr>
              <a:t> Ateş. </a:t>
            </a:r>
            <a:r>
              <a:rPr lang="tr-TR" i="1" dirty="0" err="1">
                <a:solidFill>
                  <a:schemeClr val="tx1"/>
                </a:solidFill>
              </a:rPr>
              <a:t>The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tr-TR" i="1" dirty="0" err="1">
                <a:solidFill>
                  <a:schemeClr val="tx1"/>
                </a:solidFill>
              </a:rPr>
              <a:t>Journal</a:t>
            </a:r>
            <a:r>
              <a:rPr lang="tr-TR" i="1" dirty="0">
                <a:solidFill>
                  <a:schemeClr val="tx1"/>
                </a:solidFill>
              </a:rPr>
              <a:t> of </a:t>
            </a:r>
            <a:r>
              <a:rPr lang="tr-TR" i="1" dirty="0" err="1">
                <a:solidFill>
                  <a:schemeClr val="tx1"/>
                </a:solidFill>
              </a:rPr>
              <a:t>Current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tr-TR" i="1" dirty="0" err="1">
                <a:solidFill>
                  <a:schemeClr val="tx1"/>
                </a:solidFill>
              </a:rPr>
              <a:t>Pediatrics</a:t>
            </a:r>
            <a:r>
              <a:rPr lang="tr-TR" i="1" dirty="0">
                <a:solidFill>
                  <a:schemeClr val="tx1"/>
                </a:solidFill>
              </a:rPr>
              <a:t>. Güncel Pediatri</a:t>
            </a:r>
            <a:r>
              <a:rPr lang="tr-TR" dirty="0">
                <a:solidFill>
                  <a:schemeClr val="tx1"/>
                </a:solidFill>
              </a:rPr>
              <a:t>, </a:t>
            </a:r>
            <a:r>
              <a:rPr lang="tr-TR" i="1" dirty="0">
                <a:solidFill>
                  <a:schemeClr val="tx1"/>
                </a:solidFill>
              </a:rPr>
              <a:t>5</a:t>
            </a:r>
            <a:r>
              <a:rPr lang="tr-TR" dirty="0">
                <a:solidFill>
                  <a:schemeClr val="tx1"/>
                </a:solidFill>
              </a:rPr>
              <a:t>(1</a:t>
            </a:r>
            <a:r>
              <a:rPr lang="tr-TR" dirty="0" smtClean="0">
                <a:solidFill>
                  <a:schemeClr val="tx1"/>
                </a:solidFill>
              </a:rPr>
              <a:t>).</a:t>
            </a:r>
          </a:p>
          <a:p>
            <a:r>
              <a:rPr lang="tr-TR" dirty="0">
                <a:solidFill>
                  <a:schemeClr val="tx1"/>
                </a:solidFill>
              </a:rPr>
              <a:t>Eroğlu, A. G. (2016). Akut </a:t>
            </a:r>
            <a:r>
              <a:rPr lang="tr-TR" dirty="0" err="1">
                <a:solidFill>
                  <a:schemeClr val="tx1"/>
                </a:solidFill>
              </a:rPr>
              <a:t>romatizmal</a:t>
            </a:r>
            <a:r>
              <a:rPr lang="tr-TR" dirty="0">
                <a:solidFill>
                  <a:schemeClr val="tx1"/>
                </a:solidFill>
              </a:rPr>
              <a:t> ateş tanısında güncelleme: 2015 </a:t>
            </a:r>
            <a:r>
              <a:rPr lang="tr-TR" dirty="0" err="1">
                <a:solidFill>
                  <a:schemeClr val="tx1"/>
                </a:solidFill>
              </a:rPr>
              <a:t>Jones</a:t>
            </a:r>
            <a:r>
              <a:rPr lang="tr-TR" dirty="0">
                <a:solidFill>
                  <a:schemeClr val="tx1"/>
                </a:solidFill>
              </a:rPr>
              <a:t> ölçütleri. </a:t>
            </a:r>
            <a:r>
              <a:rPr lang="tr-TR" i="1" dirty="0" err="1">
                <a:solidFill>
                  <a:schemeClr val="tx1"/>
                </a:solidFill>
              </a:rPr>
              <a:t>Turkish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tr-TR" i="1" dirty="0" err="1">
                <a:solidFill>
                  <a:schemeClr val="tx1"/>
                </a:solidFill>
              </a:rPr>
              <a:t>Pediatrics</a:t>
            </a:r>
            <a:r>
              <a:rPr lang="tr-TR" i="1" dirty="0">
                <a:solidFill>
                  <a:schemeClr val="tx1"/>
                </a:solidFill>
              </a:rPr>
              <a:t> Archive/</a:t>
            </a:r>
            <a:r>
              <a:rPr lang="tr-TR" i="1" dirty="0" err="1">
                <a:solidFill>
                  <a:schemeClr val="tx1"/>
                </a:solidFill>
              </a:rPr>
              <a:t>Turk</a:t>
            </a:r>
            <a:r>
              <a:rPr lang="tr-TR" i="1" dirty="0">
                <a:solidFill>
                  <a:schemeClr val="tx1"/>
                </a:solidFill>
              </a:rPr>
              <a:t> Pediatri </a:t>
            </a:r>
            <a:r>
              <a:rPr lang="tr-TR" i="1" dirty="0" err="1">
                <a:solidFill>
                  <a:schemeClr val="tx1"/>
                </a:solidFill>
              </a:rPr>
              <a:t>Arsivi</a:t>
            </a:r>
            <a:r>
              <a:rPr lang="tr-TR" dirty="0">
                <a:solidFill>
                  <a:schemeClr val="tx1"/>
                </a:solidFill>
              </a:rPr>
              <a:t>, </a:t>
            </a:r>
            <a:r>
              <a:rPr lang="tr-TR" i="1" dirty="0">
                <a:solidFill>
                  <a:schemeClr val="tx1"/>
                </a:solidFill>
              </a:rPr>
              <a:t>51</a:t>
            </a:r>
            <a:r>
              <a:rPr lang="tr-TR" dirty="0">
                <a:solidFill>
                  <a:schemeClr val="tx1"/>
                </a:solidFill>
              </a:rPr>
              <a:t>(1</a:t>
            </a:r>
            <a:r>
              <a:rPr lang="tr-TR" dirty="0" smtClean="0">
                <a:solidFill>
                  <a:schemeClr val="tx1"/>
                </a:solidFill>
              </a:rPr>
              <a:t>).</a:t>
            </a:r>
          </a:p>
          <a:p>
            <a:r>
              <a:rPr lang="tr-TR" dirty="0" err="1">
                <a:solidFill>
                  <a:schemeClr val="tx1"/>
                </a:solidFill>
              </a:rPr>
              <a:t>https</a:t>
            </a:r>
            <a:r>
              <a:rPr lang="tr-TR" dirty="0">
                <a:solidFill>
                  <a:schemeClr val="tx1"/>
                </a:solidFill>
              </a:rPr>
              <a:t>://</a:t>
            </a:r>
            <a:r>
              <a:rPr lang="tr-TR" dirty="0" err="1">
                <a:solidFill>
                  <a:schemeClr val="tx1"/>
                </a:solidFill>
              </a:rPr>
              <a:t>www.uptodate.com</a:t>
            </a:r>
            <a:r>
              <a:rPr lang="tr-TR" dirty="0">
                <a:solidFill>
                  <a:schemeClr val="tx1"/>
                </a:solidFill>
              </a:rPr>
              <a:t>/</a:t>
            </a:r>
            <a:r>
              <a:rPr lang="tr-TR" dirty="0" err="1">
                <a:solidFill>
                  <a:schemeClr val="tx1"/>
                </a:solidFill>
              </a:rPr>
              <a:t>contents</a:t>
            </a:r>
            <a:r>
              <a:rPr lang="tr-TR" dirty="0">
                <a:solidFill>
                  <a:schemeClr val="tx1"/>
                </a:solidFill>
              </a:rPr>
              <a:t>/acute-rheumatic-fever-clinical-manifestations-and-diagnosis?source=</a:t>
            </a:r>
            <a:r>
              <a:rPr lang="tr-TR" dirty="0" err="1">
                <a:solidFill>
                  <a:schemeClr val="tx1"/>
                </a:solidFill>
              </a:rPr>
              <a:t>see_link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Epidemiyoloji</a:t>
            </a:r>
            <a:endParaRPr lang="tr-T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Prevalansı %1</a:t>
                </a:r>
              </a:p>
              <a:p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K/E: 2/1</a:t>
                </a:r>
              </a:p>
              <a:p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Yaşla birlikte</a:t>
                </a:r>
                <a14:m>
                  <m:oMath xmlns:m="http://schemas.openxmlformats.org/officeDocument/2006/math"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71" t="-11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Etyoloji</a:t>
            </a:r>
            <a:r>
              <a:rPr lang="tr-TR" dirty="0" smtClean="0">
                <a:solidFill>
                  <a:schemeClr val="tx1"/>
                </a:solidFill>
              </a:rPr>
              <a:t>- 1</a:t>
            </a:r>
            <a:endParaRPr lang="tr-T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 numCol="1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dirty="0" smtClean="0">
                    <a:solidFill>
                      <a:schemeClr val="tx1"/>
                    </a:solidFill>
                  </a:rPr>
                  <a:t>Nedeni tam olarak bilinmemekle birlikte bazı genetik ve çevresel etkenler suçlanmakta</a:t>
                </a:r>
              </a:p>
              <a:p>
                <a:pPr>
                  <a:lnSpc>
                    <a:spcPct val="120000"/>
                  </a:lnSpc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dirty="0" smtClean="0">
                    <a:solidFill>
                      <a:schemeClr val="tx1"/>
                    </a:solidFill>
                  </a:rPr>
                  <a:t>RA olan hastaların 1. derece akrabalarında RA gelişme riski 1,5 kat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dirty="0" smtClean="0">
                    <a:solidFill>
                      <a:schemeClr val="tx1"/>
                    </a:solidFill>
                  </a:rPr>
                  <a:t>HLA-DR1 ve DR4 bulunanlarda risk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tr-TR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dirty="0" smtClean="0">
                    <a:solidFill>
                      <a:schemeClr val="tx1"/>
                    </a:solidFill>
                  </a:rPr>
                  <a:t>Kadınlarda sık olması ve gebelikte ¾’ünde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spontan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remisyon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olması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hormonal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faktörleri düşündürmekte</a:t>
                </a:r>
              </a:p>
              <a:p>
                <a:pPr>
                  <a:lnSpc>
                    <a:spcPct val="120000"/>
                  </a:lnSpc>
                </a:pP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17" t="-3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Etyoloji</a:t>
            </a:r>
            <a:r>
              <a:rPr lang="tr-TR" dirty="0" smtClean="0">
                <a:solidFill>
                  <a:schemeClr val="tx1"/>
                </a:solidFill>
              </a:rPr>
              <a:t>- 2</a:t>
            </a:r>
            <a:endParaRPr lang="tr-T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dirty="0" smtClean="0">
                    <a:solidFill>
                      <a:schemeClr val="tx1"/>
                    </a:solidFill>
                  </a:rPr>
                  <a:t>Sigara içimi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dirty="0">
                    <a:solidFill>
                      <a:schemeClr val="tx1"/>
                    </a:solidFill>
                  </a:rPr>
                  <a:t>Emzirmek RA riskini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↓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(en az 24 ay)</a:t>
                </a:r>
              </a:p>
              <a:p>
                <a:pPr>
                  <a:lnSpc>
                    <a:spcPct val="120000"/>
                  </a:lnSpc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dirty="0">
                    <a:solidFill>
                      <a:schemeClr val="tx1"/>
                    </a:solidFill>
                  </a:rPr>
                  <a:t>Erken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menarş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10 yaş) ve çok düzensiz </a:t>
                </a:r>
                <a:r>
                  <a:rPr lang="tr-TR" dirty="0" err="1">
                    <a:solidFill>
                      <a:schemeClr val="tx1"/>
                    </a:solidFill>
                  </a:rPr>
                  <a:t>menstruasyon</a:t>
                </a:r>
                <a:r>
                  <a:rPr lang="tr-TR" dirty="0">
                    <a:solidFill>
                      <a:schemeClr val="tx1"/>
                    </a:solidFill>
                  </a:rPr>
                  <a:t> riski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dirty="0">
                    <a:solidFill>
                      <a:schemeClr val="tx1"/>
                    </a:solidFill>
                  </a:rPr>
                  <a:t>Oral </a:t>
                </a:r>
                <a:r>
                  <a:rPr lang="tr-TR" dirty="0" err="1">
                    <a:solidFill>
                      <a:schemeClr val="tx1"/>
                    </a:solidFill>
                  </a:rPr>
                  <a:t>kontraseptifler</a:t>
                </a:r>
                <a:r>
                  <a:rPr lang="tr-TR" dirty="0">
                    <a:solidFill>
                      <a:schemeClr val="tx1"/>
                    </a:solidFill>
                  </a:rPr>
                  <a:t> ve E vitamini kullanımı riski etkilemez</a:t>
                </a:r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Belirti ve Bulgular (Genel)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Eklem tutulumu- en sık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Ateş, kilo kaybı, halsizlik 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Tipik hastalıkta  haftalar aylar içerisinde simetrik eklem şişliği ve ağrı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Nadiren akut şiddetli </a:t>
            </a:r>
            <a:r>
              <a:rPr lang="tr-TR" dirty="0" err="1" smtClean="0">
                <a:solidFill>
                  <a:schemeClr val="tx1"/>
                </a:solidFill>
              </a:rPr>
              <a:t>poliartrit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Palindromik</a:t>
            </a:r>
            <a:r>
              <a:rPr lang="tr-TR" dirty="0" smtClean="0">
                <a:solidFill>
                  <a:schemeClr val="tx1"/>
                </a:solidFill>
              </a:rPr>
              <a:t>- %50’sinde RA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25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kırpılmış</Template>
  <TotalTime>3412</TotalTime>
  <Words>2774</Words>
  <Application>Microsoft Macintosh PowerPoint</Application>
  <PresentationFormat>Geniş Ekran</PresentationFormat>
  <Paragraphs>527</Paragraphs>
  <Slides>54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1" baseType="lpstr">
      <vt:lpstr>Calibri</vt:lpstr>
      <vt:lpstr>Cambria Math</vt:lpstr>
      <vt:lpstr>Franklin Gothic Book</vt:lpstr>
      <vt:lpstr>Mangal</vt:lpstr>
      <vt:lpstr>Wingdings</vt:lpstr>
      <vt:lpstr>Arial</vt:lpstr>
      <vt:lpstr>TF10001025</vt:lpstr>
      <vt:lpstr>Romatoid Artrit ve Akut Romatizmal Ateş</vt:lpstr>
      <vt:lpstr>Amaç</vt:lpstr>
      <vt:lpstr>Hedefler</vt:lpstr>
      <vt:lpstr>Romatoid Artrit</vt:lpstr>
      <vt:lpstr>Tanım</vt:lpstr>
      <vt:lpstr>Epidemiyoloji</vt:lpstr>
      <vt:lpstr>Etyoloji- 1</vt:lpstr>
      <vt:lpstr>Etyoloji- 2</vt:lpstr>
      <vt:lpstr>Belirti ve Bulgular (Genel)</vt:lpstr>
      <vt:lpstr>Belirti ve Bulgular (Eklem)</vt:lpstr>
      <vt:lpstr>PowerPoint Sunusu</vt:lpstr>
      <vt:lpstr>Belirti ve Bulgular (Eklem dışı)</vt:lpstr>
      <vt:lpstr>Belirti ve Bulgular (Eklem dışı)</vt:lpstr>
      <vt:lpstr>Belirti ve Bulgular</vt:lpstr>
      <vt:lpstr>PowerPoint Sunusu</vt:lpstr>
      <vt:lpstr>Laboratuvar</vt:lpstr>
      <vt:lpstr>Tanı- 2010 ACR/EULAR sınıflandırma kriterleri-1</vt:lpstr>
      <vt:lpstr>Tanı- 2010 ACR/EULAR sınıflandırma kriterleri-2</vt:lpstr>
      <vt:lpstr>Tanı- 2010 ACR/EULAR sınıflandırma kriterleri-3</vt:lpstr>
      <vt:lpstr>Ayırıcı Tanı</vt:lpstr>
      <vt:lpstr>Tedavi</vt:lpstr>
      <vt:lpstr>Tedavi</vt:lpstr>
      <vt:lpstr>Tedavi</vt:lpstr>
      <vt:lpstr>Tedavi</vt:lpstr>
      <vt:lpstr>Tedavinin Süresi </vt:lpstr>
      <vt:lpstr>Takip </vt:lpstr>
      <vt:lpstr>Akut romatizmal ateş</vt:lpstr>
      <vt:lpstr>Tanım</vt:lpstr>
      <vt:lpstr>Epidemiyoloji</vt:lpstr>
      <vt:lpstr>Etyoloji</vt:lpstr>
      <vt:lpstr>Belirti ve Bulgular- Artrit</vt:lpstr>
      <vt:lpstr>Belirti ve Bulgular- Kardit</vt:lpstr>
      <vt:lpstr>PowerPoint Sunusu</vt:lpstr>
      <vt:lpstr>Belirti ve Bulgular- Sydenham koresi</vt:lpstr>
      <vt:lpstr>Belirti ve Bulgular- Eritema marginatum</vt:lpstr>
      <vt:lpstr>PowerPoint Sunusu</vt:lpstr>
      <vt:lpstr>Belirti ve Bulgular- Subkutan nodül</vt:lpstr>
      <vt:lpstr>PowerPoint Sunusu</vt:lpstr>
      <vt:lpstr>Belirti ve Bulgular</vt:lpstr>
      <vt:lpstr>Tanı- Jones Kriterleri 2015</vt:lpstr>
      <vt:lpstr>Tanı- Jones Kriterleri 2015</vt:lpstr>
      <vt:lpstr>PowerPoint Sunusu</vt:lpstr>
      <vt:lpstr>!!!</vt:lpstr>
      <vt:lpstr>Ayırıcı tanı</vt:lpstr>
      <vt:lpstr>PowerPoint Sunusu</vt:lpstr>
      <vt:lpstr>Tedavi</vt:lpstr>
      <vt:lpstr>AGBHS eradikasyonu- Primer profilaksi</vt:lpstr>
      <vt:lpstr>Sekonder profilaksi</vt:lpstr>
      <vt:lpstr>Sekonder profilaksi</vt:lpstr>
      <vt:lpstr>PowerPoint Sunusu</vt:lpstr>
      <vt:lpstr>Anti İnflamatuar Tedavi</vt:lpstr>
      <vt:lpstr>ARA tedavisi </vt:lpstr>
      <vt:lpstr>ARA tedavisi</vt:lpstr>
      <vt:lpstr>Kaynaklar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Romatoid Artrit ve Akut Romatizmal Ateş</dc:title>
  <dc:creator>Zehra Aslan Aydoğdu</dc:creator>
  <cp:lastModifiedBy>Zehra Aslan Aydoğdu</cp:lastModifiedBy>
  <cp:revision>100</cp:revision>
  <cp:lastPrinted>2018-02-01T07:51:44Z</cp:lastPrinted>
  <dcterms:created xsi:type="dcterms:W3CDTF">2018-01-30T07:23:42Z</dcterms:created>
  <dcterms:modified xsi:type="dcterms:W3CDTF">2018-02-19T06:05:50Z</dcterms:modified>
</cp:coreProperties>
</file>