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6" r:id="rId3"/>
    <p:sldId id="257" r:id="rId4"/>
    <p:sldId id="258" r:id="rId5"/>
    <p:sldId id="259" r:id="rId6"/>
    <p:sldId id="265" r:id="rId7"/>
    <p:sldId id="260" r:id="rId8"/>
    <p:sldId id="261" r:id="rId9"/>
    <p:sldId id="262" r:id="rId10"/>
    <p:sldId id="263"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Orta Stil 4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724D20E8-9767-4FED-BED7-ED9135E4479E}" type="datetimeFigureOut">
              <a:rPr lang="tr-TR" smtClean="0"/>
              <a:pPr/>
              <a:t>31.10.2016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3B72F81-5F22-470E-8DF7-3FAE5109D0BA}"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24D20E8-9767-4FED-BED7-ED9135E4479E}" type="datetimeFigureOut">
              <a:rPr lang="tr-TR" smtClean="0"/>
              <a:pPr/>
              <a:t>31.10.2016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3B72F81-5F22-470E-8DF7-3FAE5109D0B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24D20E8-9767-4FED-BED7-ED9135E4479E}" type="datetimeFigureOut">
              <a:rPr lang="tr-TR" smtClean="0"/>
              <a:pPr/>
              <a:t>31.10.2016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3B72F81-5F22-470E-8DF7-3FAE5109D0B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24D20E8-9767-4FED-BED7-ED9135E4479E}" type="datetimeFigureOut">
              <a:rPr lang="tr-TR" smtClean="0"/>
              <a:pPr/>
              <a:t>31.10.2016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3B72F81-5F22-470E-8DF7-3FAE5109D0BA}"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724D20E8-9767-4FED-BED7-ED9135E4479E}" type="datetimeFigureOut">
              <a:rPr lang="tr-TR" smtClean="0"/>
              <a:pPr/>
              <a:t>31.10.2016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3B72F81-5F22-470E-8DF7-3FAE5109D0BA}"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724D20E8-9767-4FED-BED7-ED9135E4479E}" type="datetimeFigureOut">
              <a:rPr lang="tr-TR" smtClean="0"/>
              <a:pPr/>
              <a:t>31.10.2016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3B72F81-5F22-470E-8DF7-3FAE5109D0BA}"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724D20E8-9767-4FED-BED7-ED9135E4479E}" type="datetimeFigureOut">
              <a:rPr lang="tr-TR" smtClean="0"/>
              <a:pPr/>
              <a:t>31.10.2016</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93B72F81-5F22-470E-8DF7-3FAE5109D0BA}"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724D20E8-9767-4FED-BED7-ED9135E4479E}" type="datetimeFigureOut">
              <a:rPr lang="tr-TR" smtClean="0"/>
              <a:pPr/>
              <a:t>31.10.2016</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93B72F81-5F22-470E-8DF7-3FAE5109D0B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24D20E8-9767-4FED-BED7-ED9135E4479E}" type="datetimeFigureOut">
              <a:rPr lang="tr-TR" smtClean="0"/>
              <a:pPr/>
              <a:t>31.10.2016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93B72F81-5F22-470E-8DF7-3FAE5109D0B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24D20E8-9767-4FED-BED7-ED9135E4479E}" type="datetimeFigureOut">
              <a:rPr lang="tr-TR" smtClean="0"/>
              <a:pPr/>
              <a:t>31.10.2016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3B72F81-5F22-470E-8DF7-3FAE5109D0BA}"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24D20E8-9767-4FED-BED7-ED9135E4479E}" type="datetimeFigureOut">
              <a:rPr lang="tr-TR" smtClean="0"/>
              <a:pPr/>
              <a:t>31.10.2016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3B72F81-5F22-470E-8DF7-3FAE5109D0BA}"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4D20E8-9767-4FED-BED7-ED9135E4479E}" type="datetimeFigureOut">
              <a:rPr lang="tr-TR" smtClean="0"/>
              <a:pPr/>
              <a:t>31.10.2016</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B72F81-5F22-470E-8DF7-3FAE5109D0BA}"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sz="8000" b="1" dirty="0" smtClean="0">
                <a:latin typeface="Impact" pitchFamily="34" charset="0"/>
              </a:rPr>
              <a:t>VAKA SUNUMU</a:t>
            </a:r>
            <a:r>
              <a:rPr lang="tr-TR" dirty="0" smtClean="0"/>
              <a:t/>
            </a:r>
            <a:br>
              <a:rPr lang="tr-TR" dirty="0" smtClean="0"/>
            </a:br>
            <a:r>
              <a:rPr lang="tr-TR" sz="6700" dirty="0" smtClean="0"/>
              <a:t>DİSFAJİ</a:t>
            </a:r>
            <a:r>
              <a:rPr lang="tr-TR" dirty="0" smtClean="0"/>
              <a:t/>
            </a:r>
            <a:br>
              <a:rPr lang="tr-TR" dirty="0" smtClean="0"/>
            </a:br>
            <a:r>
              <a:rPr lang="tr-TR" dirty="0" smtClean="0"/>
              <a:t/>
            </a:r>
            <a:br>
              <a:rPr lang="tr-TR" dirty="0" smtClean="0"/>
            </a:br>
            <a:r>
              <a:rPr lang="tr-TR" sz="2700" dirty="0" smtClean="0">
                <a:latin typeface="Verdana" pitchFamily="34" charset="0"/>
                <a:ea typeface="Verdana" pitchFamily="34" charset="0"/>
                <a:cs typeface="Verdana" pitchFamily="34" charset="0"/>
              </a:rPr>
              <a:t>ARAŞ.GÖR.DR.A.KAAN KURT</a:t>
            </a:r>
            <a:br>
              <a:rPr lang="tr-TR" sz="2700" dirty="0" smtClean="0">
                <a:latin typeface="Verdana" pitchFamily="34" charset="0"/>
                <a:ea typeface="Verdana" pitchFamily="34" charset="0"/>
                <a:cs typeface="Verdana" pitchFamily="34" charset="0"/>
              </a:rPr>
            </a:br>
            <a:r>
              <a:rPr lang="tr-TR" sz="2700" dirty="0" smtClean="0">
                <a:latin typeface="Verdana" pitchFamily="34" charset="0"/>
                <a:ea typeface="Verdana" pitchFamily="34" charset="0"/>
                <a:cs typeface="Verdana" pitchFamily="34" charset="0"/>
              </a:rPr>
              <a:t>KTÜ AİLE HEKİMLİĞİ AD</a:t>
            </a:r>
            <a:br>
              <a:rPr lang="tr-TR" sz="2700" dirty="0" smtClean="0">
                <a:latin typeface="Verdana" pitchFamily="34" charset="0"/>
                <a:ea typeface="Verdana" pitchFamily="34" charset="0"/>
                <a:cs typeface="Verdana" pitchFamily="34" charset="0"/>
              </a:rPr>
            </a:br>
            <a:r>
              <a:rPr lang="tr-TR" sz="2700" dirty="0" smtClean="0">
                <a:latin typeface="Verdana" pitchFamily="34" charset="0"/>
                <a:ea typeface="Verdana" pitchFamily="34" charset="0"/>
                <a:cs typeface="Verdana" pitchFamily="34" charset="0"/>
              </a:rPr>
              <a:t>01.11.16</a:t>
            </a:r>
            <a:endParaRPr lang="tr-TR" sz="2700" dirty="0">
              <a:latin typeface="Verdana" pitchFamily="34" charset="0"/>
              <a:ea typeface="Verdana" pitchFamily="34" charset="0"/>
              <a:cs typeface="Verdana" pitchFamily="34" charset="0"/>
            </a:endParaRPr>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rPr>
              <a:t>TRAKSİYON DİVERTİKÜLÜ</a:t>
            </a:r>
            <a:endParaRPr lang="tr-TR" b="1" dirty="0">
              <a:solidFill>
                <a:srgbClr val="FF0000"/>
              </a:solidFill>
            </a:endParaRPr>
          </a:p>
        </p:txBody>
      </p:sp>
      <p:sp>
        <p:nvSpPr>
          <p:cNvPr id="3" name="2 İçerik Yer Tutucusu"/>
          <p:cNvSpPr>
            <a:spLocks noGrp="1"/>
          </p:cNvSpPr>
          <p:nvPr>
            <p:ph idx="1"/>
          </p:nvPr>
        </p:nvSpPr>
        <p:spPr/>
        <p:txBody>
          <a:bodyPr>
            <a:normAutofit fontScale="92500" lnSpcReduction="20000"/>
          </a:bodyPr>
          <a:lstStyle/>
          <a:p>
            <a:pPr>
              <a:buNone/>
            </a:pPr>
            <a:r>
              <a:rPr lang="tr-TR" dirty="0" err="1" smtClean="0">
                <a:latin typeface="Verdana" pitchFamily="34" charset="0"/>
                <a:ea typeface="Verdana" pitchFamily="34" charset="0"/>
                <a:cs typeface="Verdana" pitchFamily="34" charset="0"/>
              </a:rPr>
              <a:t>Ö</a:t>
            </a:r>
            <a:r>
              <a:rPr lang="tr-TR" dirty="0" err="1" smtClean="0">
                <a:latin typeface="Verdana" pitchFamily="34" charset="0"/>
                <a:ea typeface="Verdana" pitchFamily="34" charset="0"/>
                <a:cs typeface="Verdana" pitchFamily="34" charset="0"/>
              </a:rPr>
              <a:t>zafagus</a:t>
            </a:r>
            <a:r>
              <a:rPr lang="tr-TR" dirty="0" smtClean="0">
                <a:latin typeface="Verdana" pitchFamily="34" charset="0"/>
                <a:ea typeface="Verdana" pitchFamily="34" charset="0"/>
                <a:cs typeface="Verdana" pitchFamily="34" charset="0"/>
              </a:rPr>
              <a:t> yakınındaki </a:t>
            </a:r>
            <a:r>
              <a:rPr lang="tr-TR" dirty="0" err="1" smtClean="0">
                <a:latin typeface="Verdana" pitchFamily="34" charset="0"/>
                <a:ea typeface="Verdana" pitchFamily="34" charset="0"/>
                <a:cs typeface="Verdana" pitchFamily="34" charset="0"/>
              </a:rPr>
              <a:t>inflamatuar</a:t>
            </a:r>
            <a:endParaRPr lang="tr-TR" dirty="0" smtClean="0">
              <a:latin typeface="Verdana" pitchFamily="34" charset="0"/>
              <a:ea typeface="Verdana" pitchFamily="34" charset="0"/>
              <a:cs typeface="Verdana" pitchFamily="34" charset="0"/>
            </a:endParaRPr>
          </a:p>
          <a:p>
            <a:pPr>
              <a:buNone/>
            </a:pPr>
            <a:r>
              <a:rPr lang="tr-TR" dirty="0" smtClean="0">
                <a:latin typeface="Verdana" pitchFamily="34" charset="0"/>
                <a:ea typeface="Verdana" pitchFamily="34" charset="0"/>
                <a:cs typeface="Verdana" pitchFamily="34" charset="0"/>
              </a:rPr>
              <a:t>değişikliklerin </a:t>
            </a:r>
            <a:r>
              <a:rPr lang="tr-TR" dirty="0" err="1" smtClean="0">
                <a:latin typeface="Verdana" pitchFamily="34" charset="0"/>
                <a:ea typeface="Verdana" pitchFamily="34" charset="0"/>
                <a:cs typeface="Verdana" pitchFamily="34" charset="0"/>
              </a:rPr>
              <a:t>özafagusu</a:t>
            </a:r>
            <a:r>
              <a:rPr lang="tr-TR" dirty="0" smtClean="0">
                <a:latin typeface="Verdana" pitchFamily="34" charset="0"/>
                <a:ea typeface="Verdana" pitchFamily="34" charset="0"/>
                <a:cs typeface="Verdana" pitchFamily="34" charset="0"/>
              </a:rPr>
              <a:t> çekmesi</a:t>
            </a:r>
          </a:p>
          <a:p>
            <a:pPr>
              <a:buNone/>
            </a:pPr>
            <a:r>
              <a:rPr lang="tr-TR" dirty="0" smtClean="0">
                <a:latin typeface="Verdana" pitchFamily="34" charset="0"/>
                <a:ea typeface="Verdana" pitchFamily="34" charset="0"/>
                <a:cs typeface="Verdana" pitchFamily="34" charset="0"/>
              </a:rPr>
              <a:t>sonucu gelişir.</a:t>
            </a:r>
          </a:p>
          <a:p>
            <a:pPr>
              <a:buNone/>
            </a:pPr>
            <a:endParaRPr lang="tr-TR" i="1" dirty="0" smtClean="0">
              <a:latin typeface="Verdana" pitchFamily="34" charset="0"/>
              <a:ea typeface="Verdana" pitchFamily="34" charset="0"/>
              <a:cs typeface="Verdana" pitchFamily="34" charset="0"/>
            </a:endParaRPr>
          </a:p>
          <a:p>
            <a:pPr>
              <a:buNone/>
            </a:pPr>
            <a:r>
              <a:rPr lang="tr-TR" i="1" dirty="0" smtClean="0">
                <a:latin typeface="Verdana" pitchFamily="34" charset="0"/>
                <a:ea typeface="Verdana" pitchFamily="34" charset="0"/>
                <a:cs typeface="Verdana" pitchFamily="34" charset="0"/>
              </a:rPr>
              <a:t>Komşu </a:t>
            </a:r>
            <a:r>
              <a:rPr lang="tr-TR" i="1" dirty="0" err="1" smtClean="0">
                <a:latin typeface="Verdana" pitchFamily="34" charset="0"/>
                <a:ea typeface="Verdana" pitchFamily="34" charset="0"/>
                <a:cs typeface="Verdana" pitchFamily="34" charset="0"/>
              </a:rPr>
              <a:t>mediastinal</a:t>
            </a:r>
            <a:r>
              <a:rPr lang="tr-TR" i="1" dirty="0" smtClean="0">
                <a:latin typeface="Verdana" pitchFamily="34" charset="0"/>
                <a:ea typeface="Verdana" pitchFamily="34" charset="0"/>
                <a:cs typeface="Verdana" pitchFamily="34" charset="0"/>
              </a:rPr>
              <a:t>, </a:t>
            </a:r>
            <a:r>
              <a:rPr lang="tr-TR" i="1" dirty="0" err="1" smtClean="0">
                <a:latin typeface="Verdana" pitchFamily="34" charset="0"/>
                <a:ea typeface="Verdana" pitchFamily="34" charset="0"/>
                <a:cs typeface="Verdana" pitchFamily="34" charset="0"/>
              </a:rPr>
              <a:t>hiler</a:t>
            </a:r>
            <a:r>
              <a:rPr lang="tr-TR" i="1" dirty="0" smtClean="0">
                <a:latin typeface="Verdana" pitchFamily="34" charset="0"/>
                <a:ea typeface="Verdana" pitchFamily="34" charset="0"/>
                <a:cs typeface="Verdana" pitchFamily="34" charset="0"/>
              </a:rPr>
              <a:t> ve </a:t>
            </a:r>
            <a:r>
              <a:rPr lang="tr-TR" i="1" dirty="0" err="1" smtClean="0">
                <a:latin typeface="Verdana" pitchFamily="34" charset="0"/>
                <a:ea typeface="Verdana" pitchFamily="34" charset="0"/>
                <a:cs typeface="Verdana" pitchFamily="34" charset="0"/>
              </a:rPr>
              <a:t>pulmoner</a:t>
            </a:r>
            <a:endParaRPr lang="tr-TR" i="1" dirty="0" smtClean="0">
              <a:latin typeface="Verdana" pitchFamily="34" charset="0"/>
              <a:ea typeface="Verdana" pitchFamily="34" charset="0"/>
              <a:cs typeface="Verdana" pitchFamily="34" charset="0"/>
            </a:endParaRPr>
          </a:p>
          <a:p>
            <a:pPr>
              <a:buNone/>
            </a:pPr>
            <a:r>
              <a:rPr lang="tr-TR" i="1" dirty="0" smtClean="0">
                <a:latin typeface="Verdana" pitchFamily="34" charset="0"/>
                <a:ea typeface="Verdana" pitchFamily="34" charset="0"/>
                <a:cs typeface="Verdana" pitchFamily="34" charset="0"/>
              </a:rPr>
              <a:t>patolojiler</a:t>
            </a:r>
            <a:r>
              <a:rPr lang="tr-TR" dirty="0" smtClean="0">
                <a:latin typeface="Verdana" pitchFamily="34" charset="0"/>
                <a:ea typeface="Verdana" pitchFamily="34" charset="0"/>
                <a:cs typeface="Verdana" pitchFamily="34" charset="0"/>
              </a:rPr>
              <a:t> dolayısı ile </a:t>
            </a:r>
            <a:r>
              <a:rPr lang="tr-TR" b="1" dirty="0" err="1" smtClean="0">
                <a:solidFill>
                  <a:srgbClr val="FF0000"/>
                </a:solidFill>
                <a:latin typeface="Verdana" pitchFamily="34" charset="0"/>
                <a:ea typeface="Verdana" pitchFamily="34" charset="0"/>
                <a:cs typeface="Verdana" pitchFamily="34" charset="0"/>
              </a:rPr>
              <a:t>midtorasik</a:t>
            </a:r>
            <a:endParaRPr lang="tr-TR" b="1" dirty="0" smtClean="0">
              <a:solidFill>
                <a:srgbClr val="FF0000"/>
              </a:solidFill>
              <a:latin typeface="Verdana" pitchFamily="34" charset="0"/>
              <a:ea typeface="Verdana" pitchFamily="34" charset="0"/>
              <a:cs typeface="Verdana" pitchFamily="34" charset="0"/>
            </a:endParaRPr>
          </a:p>
          <a:p>
            <a:pPr>
              <a:buNone/>
            </a:pPr>
            <a:r>
              <a:rPr lang="tr-TR" b="1" dirty="0" err="1" smtClean="0">
                <a:solidFill>
                  <a:srgbClr val="FF0000"/>
                </a:solidFill>
                <a:latin typeface="Verdana" pitchFamily="34" charset="0"/>
                <a:ea typeface="Verdana" pitchFamily="34" charset="0"/>
                <a:cs typeface="Verdana" pitchFamily="34" charset="0"/>
              </a:rPr>
              <a:t>özafagus</a:t>
            </a:r>
            <a:r>
              <a:rPr lang="tr-TR" dirty="0" err="1" smtClean="0">
                <a:latin typeface="Verdana" pitchFamily="34" charset="0"/>
                <a:ea typeface="Verdana" pitchFamily="34" charset="0"/>
                <a:cs typeface="Verdana" pitchFamily="34" charset="0"/>
              </a:rPr>
              <a:t>ta</a:t>
            </a:r>
            <a:r>
              <a:rPr lang="tr-TR" dirty="0" smtClean="0">
                <a:latin typeface="Verdana" pitchFamily="34" charset="0"/>
                <a:ea typeface="Verdana" pitchFamily="34" charset="0"/>
                <a:cs typeface="Verdana" pitchFamily="34" charset="0"/>
              </a:rPr>
              <a:t> daha yaygındır.</a:t>
            </a:r>
          </a:p>
          <a:p>
            <a:pPr>
              <a:buNone/>
            </a:pPr>
            <a:endParaRPr lang="tr-TR" dirty="0" smtClean="0">
              <a:latin typeface="Verdana" pitchFamily="34" charset="0"/>
              <a:ea typeface="Verdana" pitchFamily="34" charset="0"/>
              <a:cs typeface="Verdana" pitchFamily="34" charset="0"/>
            </a:endParaRPr>
          </a:p>
          <a:p>
            <a:pPr>
              <a:buNone/>
            </a:pPr>
            <a:r>
              <a:rPr lang="tr-TR" dirty="0" err="1" smtClean="0">
                <a:latin typeface="Verdana" pitchFamily="34" charset="0"/>
                <a:ea typeface="Verdana" pitchFamily="34" charset="0"/>
                <a:cs typeface="Verdana" pitchFamily="34" charset="0"/>
              </a:rPr>
              <a:t>D</a:t>
            </a:r>
            <a:r>
              <a:rPr lang="tr-TR" dirty="0" err="1" smtClean="0">
                <a:latin typeface="Verdana" pitchFamily="34" charset="0"/>
                <a:ea typeface="Verdana" pitchFamily="34" charset="0"/>
                <a:cs typeface="Verdana" pitchFamily="34" charset="0"/>
              </a:rPr>
              <a:t>isfaji</a:t>
            </a:r>
            <a:r>
              <a:rPr lang="tr-TR" dirty="0" smtClean="0">
                <a:latin typeface="Verdana" pitchFamily="34" charset="0"/>
                <a:ea typeface="Verdana" pitchFamily="34" charset="0"/>
                <a:cs typeface="Verdana" pitchFamily="34" charset="0"/>
              </a:rPr>
              <a:t> ve </a:t>
            </a:r>
            <a:r>
              <a:rPr lang="tr-TR" dirty="0" err="1" smtClean="0">
                <a:latin typeface="Verdana" pitchFamily="34" charset="0"/>
                <a:ea typeface="Verdana" pitchFamily="34" charset="0"/>
                <a:cs typeface="Verdana" pitchFamily="34" charset="0"/>
              </a:rPr>
              <a:t>regürjitasyon</a:t>
            </a:r>
            <a:r>
              <a:rPr lang="tr-TR" dirty="0" smtClean="0">
                <a:latin typeface="Verdana" pitchFamily="34" charset="0"/>
                <a:ea typeface="Verdana" pitchFamily="34" charset="0"/>
                <a:cs typeface="Verdana" pitchFamily="34" charset="0"/>
              </a:rPr>
              <a:t> oluşturabilir.</a:t>
            </a:r>
            <a:endParaRPr lang="tr-TR" dirty="0">
              <a:latin typeface="Verdana" pitchFamily="34" charset="0"/>
              <a:ea typeface="Verdana" pitchFamily="34" charset="0"/>
              <a:cs typeface="Verdana"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graphicFrame>
        <p:nvGraphicFramePr>
          <p:cNvPr id="4" name="3 İçerik Yer Tutucusu"/>
          <p:cNvGraphicFramePr>
            <a:graphicFrameLocks noGrp="1"/>
          </p:cNvGraphicFramePr>
          <p:nvPr>
            <p:ph idx="1"/>
          </p:nvPr>
        </p:nvGraphicFramePr>
        <p:xfrm>
          <a:off x="428596" y="428604"/>
          <a:ext cx="8229600" cy="5665949"/>
        </p:xfrm>
        <a:graphic>
          <a:graphicData uri="http://schemas.openxmlformats.org/drawingml/2006/table">
            <a:tbl>
              <a:tblPr firstRow="1" bandRow="1">
                <a:tableStyleId>{16D9F66E-5EB9-4882-86FB-DCBF35E3C3E4}</a:tableStyleId>
              </a:tblPr>
              <a:tblGrid>
                <a:gridCol w="2743200"/>
                <a:gridCol w="2743200"/>
                <a:gridCol w="2743200"/>
              </a:tblGrid>
              <a:tr h="697709">
                <a:tc>
                  <a:txBody>
                    <a:bodyPr/>
                    <a:lstStyle/>
                    <a:p>
                      <a:endParaRPr lang="tr-TR" dirty="0"/>
                    </a:p>
                  </a:txBody>
                  <a:tcPr/>
                </a:tc>
                <a:tc>
                  <a:txBody>
                    <a:bodyPr/>
                    <a:lstStyle/>
                    <a:p>
                      <a:r>
                        <a:rPr lang="tr-TR" dirty="0" smtClean="0"/>
                        <a:t>LOKALİZASYON</a:t>
                      </a:r>
                      <a:endParaRPr lang="tr-TR" dirty="0"/>
                    </a:p>
                  </a:txBody>
                  <a:tcPr/>
                </a:tc>
                <a:tc>
                  <a:txBody>
                    <a:bodyPr/>
                    <a:lstStyle/>
                    <a:p>
                      <a:r>
                        <a:rPr lang="tr-TR" dirty="0" smtClean="0"/>
                        <a:t>KLİNİK</a:t>
                      </a:r>
                      <a:endParaRPr lang="tr-TR" dirty="0"/>
                    </a:p>
                  </a:txBody>
                  <a:tcPr/>
                </a:tc>
              </a:tr>
              <a:tr h="697709">
                <a:tc>
                  <a:txBody>
                    <a:bodyPr/>
                    <a:lstStyle/>
                    <a:p>
                      <a:r>
                        <a:rPr lang="tr-TR" sz="2000" dirty="0" smtClean="0">
                          <a:solidFill>
                            <a:srgbClr val="FF0000"/>
                          </a:solidFill>
                          <a:latin typeface="Verdana" pitchFamily="34" charset="0"/>
                          <a:ea typeface="Verdana" pitchFamily="34" charset="0"/>
                          <a:cs typeface="Verdana" pitchFamily="34" charset="0"/>
                        </a:rPr>
                        <a:t>ÖZAFAGİAL WEB</a:t>
                      </a:r>
                      <a:endParaRPr lang="tr-TR" sz="2000" dirty="0">
                        <a:solidFill>
                          <a:srgbClr val="FF0000"/>
                        </a:solidFill>
                        <a:latin typeface="Verdana" pitchFamily="34" charset="0"/>
                        <a:ea typeface="Verdana" pitchFamily="34" charset="0"/>
                        <a:cs typeface="Verdana" pitchFamily="34" charset="0"/>
                      </a:endParaRPr>
                    </a:p>
                  </a:txBody>
                  <a:tcPr/>
                </a:tc>
                <a:tc>
                  <a:txBody>
                    <a:bodyPr/>
                    <a:lstStyle/>
                    <a:p>
                      <a:r>
                        <a:rPr lang="tr-TR" dirty="0" smtClean="0"/>
                        <a:t>ÜST ÖZAFAGUS</a:t>
                      </a:r>
                      <a:endParaRPr lang="tr-TR" dirty="0"/>
                    </a:p>
                  </a:txBody>
                  <a:tcPr/>
                </a:tc>
                <a:tc>
                  <a:txBody>
                    <a:bodyPr/>
                    <a:lstStyle/>
                    <a:p>
                      <a:r>
                        <a:rPr lang="tr-TR" sz="1800" dirty="0" smtClean="0"/>
                        <a:t>Lümen içine ince</a:t>
                      </a:r>
                      <a:r>
                        <a:rPr lang="tr-TR" sz="1800" baseline="0" dirty="0" smtClean="0"/>
                        <a:t> </a:t>
                      </a:r>
                      <a:r>
                        <a:rPr lang="tr-TR" sz="1800" baseline="0" dirty="0" err="1" smtClean="0"/>
                        <a:t>ekzantrik</a:t>
                      </a:r>
                      <a:r>
                        <a:rPr lang="tr-TR" sz="1800" baseline="0" dirty="0" smtClean="0"/>
                        <a:t> mukoza çıkıntısı, raf benzeri dolum </a:t>
                      </a:r>
                      <a:r>
                        <a:rPr lang="tr-TR" sz="1800" baseline="0" dirty="0" err="1" smtClean="0"/>
                        <a:t>defekti</a:t>
                      </a:r>
                      <a:r>
                        <a:rPr lang="tr-TR" sz="1800" baseline="0" dirty="0" smtClean="0"/>
                        <a:t>,</a:t>
                      </a:r>
                    </a:p>
                    <a:p>
                      <a:r>
                        <a:rPr lang="tr-TR" sz="1800" dirty="0" smtClean="0"/>
                        <a:t>Sıklıkla </a:t>
                      </a:r>
                      <a:r>
                        <a:rPr lang="tr-TR" sz="1800" dirty="0" err="1" smtClean="0"/>
                        <a:t>asemptomatik</a:t>
                      </a:r>
                      <a:r>
                        <a:rPr lang="tr-TR" sz="1800" dirty="0" smtClean="0"/>
                        <a:t>, öksürük</a:t>
                      </a:r>
                      <a:r>
                        <a:rPr lang="tr-TR" sz="1800" baseline="0" dirty="0" smtClean="0"/>
                        <a:t> yapabilir.</a:t>
                      </a:r>
                      <a:endParaRPr lang="tr-TR" sz="1800" dirty="0" smtClean="0"/>
                    </a:p>
                    <a:p>
                      <a:endParaRPr lang="tr-TR" dirty="0"/>
                    </a:p>
                  </a:txBody>
                  <a:tcPr/>
                </a:tc>
              </a:tr>
              <a:tr h="697709">
                <a:tc>
                  <a:txBody>
                    <a:bodyPr/>
                    <a:lstStyle/>
                    <a:p>
                      <a:r>
                        <a:rPr lang="tr-TR" sz="2000" dirty="0" smtClean="0">
                          <a:solidFill>
                            <a:srgbClr val="FF0000"/>
                          </a:solidFill>
                          <a:latin typeface="Verdana" pitchFamily="34" charset="0"/>
                          <a:ea typeface="Verdana" pitchFamily="34" charset="0"/>
                          <a:cs typeface="Verdana" pitchFamily="34" charset="0"/>
                        </a:rPr>
                        <a:t>KİLLİAN-JAMİESON DİVERTİKÜLÜ</a:t>
                      </a:r>
                      <a:endParaRPr lang="tr-TR" sz="2000" dirty="0">
                        <a:solidFill>
                          <a:srgbClr val="FF0000"/>
                        </a:solidFill>
                        <a:latin typeface="Verdana" pitchFamily="34" charset="0"/>
                        <a:ea typeface="Verdana" pitchFamily="34" charset="0"/>
                        <a:cs typeface="Verdana" pitchFamily="34" charset="0"/>
                      </a:endParaRPr>
                    </a:p>
                  </a:txBody>
                  <a:tcPr/>
                </a:tc>
                <a:tc>
                  <a:txBody>
                    <a:bodyPr/>
                    <a:lstStyle/>
                    <a:p>
                      <a:r>
                        <a:rPr lang="tr-TR" dirty="0" smtClean="0"/>
                        <a:t>SERVİKAL ÖZAFAGUS</a:t>
                      </a:r>
                      <a:endParaRPr lang="tr-TR" dirty="0"/>
                    </a:p>
                  </a:txBody>
                  <a:tcPr/>
                </a:tc>
                <a:tc>
                  <a:txBody>
                    <a:bodyPr/>
                    <a:lstStyle/>
                    <a:p>
                      <a:r>
                        <a:rPr lang="tr-TR" dirty="0" smtClean="0"/>
                        <a:t>Öksürük,</a:t>
                      </a:r>
                      <a:r>
                        <a:rPr lang="tr-TR" dirty="0" err="1" smtClean="0"/>
                        <a:t>disfaji</a:t>
                      </a:r>
                      <a:r>
                        <a:rPr lang="tr-TR" baseline="0" dirty="0" smtClean="0"/>
                        <a:t> ve </a:t>
                      </a:r>
                      <a:r>
                        <a:rPr lang="tr-TR" baseline="0" dirty="0" err="1" smtClean="0"/>
                        <a:t>aspirasyona</a:t>
                      </a:r>
                      <a:r>
                        <a:rPr lang="tr-TR" baseline="0" dirty="0" smtClean="0"/>
                        <a:t> neden olabilir</a:t>
                      </a:r>
                      <a:endParaRPr lang="tr-TR" dirty="0"/>
                    </a:p>
                  </a:txBody>
                  <a:tcPr/>
                </a:tc>
              </a:tr>
              <a:tr h="697709">
                <a:tc>
                  <a:txBody>
                    <a:bodyPr/>
                    <a:lstStyle/>
                    <a:p>
                      <a:r>
                        <a:rPr lang="tr-TR" sz="2000" dirty="0" smtClean="0">
                          <a:solidFill>
                            <a:srgbClr val="FF0000"/>
                          </a:solidFill>
                          <a:latin typeface="Verdana" pitchFamily="34" charset="0"/>
                          <a:ea typeface="Verdana" pitchFamily="34" charset="0"/>
                          <a:cs typeface="Verdana" pitchFamily="34" charset="0"/>
                        </a:rPr>
                        <a:t>MECKEL DİVERTİKÜLÜ</a:t>
                      </a:r>
                      <a:endParaRPr lang="tr-TR" sz="2000" dirty="0">
                        <a:solidFill>
                          <a:srgbClr val="FF0000"/>
                        </a:solidFill>
                        <a:latin typeface="Verdana" pitchFamily="34" charset="0"/>
                        <a:ea typeface="Verdana" pitchFamily="34" charset="0"/>
                        <a:cs typeface="Verdana" pitchFamily="34" charset="0"/>
                      </a:endParaRPr>
                    </a:p>
                  </a:txBody>
                  <a:tcPr/>
                </a:tc>
                <a:tc>
                  <a:txBody>
                    <a:bodyPr/>
                    <a:lstStyle/>
                    <a:p>
                      <a:r>
                        <a:rPr lang="tr-TR" dirty="0" smtClean="0"/>
                        <a:t>İLEUM</a:t>
                      </a:r>
                      <a:endParaRPr lang="tr-TR" dirty="0"/>
                    </a:p>
                  </a:txBody>
                  <a:tcPr/>
                </a:tc>
                <a:tc>
                  <a:txBody>
                    <a:bodyPr/>
                    <a:lstStyle/>
                    <a:p>
                      <a:r>
                        <a:rPr lang="tr-TR" dirty="0" smtClean="0"/>
                        <a:t>Akut </a:t>
                      </a:r>
                      <a:r>
                        <a:rPr lang="tr-TR" dirty="0" err="1" smtClean="0"/>
                        <a:t>inflamasyon</a:t>
                      </a:r>
                      <a:r>
                        <a:rPr lang="tr-TR" dirty="0" smtClean="0"/>
                        <a:t> gelişebilir. GİS kanaması</a:t>
                      </a:r>
                      <a:r>
                        <a:rPr lang="tr-TR" baseline="0" dirty="0" smtClean="0"/>
                        <a:t> veya tıkanıklığı oluşabilir.</a:t>
                      </a:r>
                      <a:endParaRPr lang="tr-TR" dirty="0"/>
                    </a:p>
                  </a:txBody>
                  <a:tcPr/>
                </a:tc>
              </a:tr>
              <a:tr h="697709">
                <a:tc>
                  <a:txBody>
                    <a:bodyPr/>
                    <a:lstStyle/>
                    <a:p>
                      <a:r>
                        <a:rPr lang="tr-TR" sz="2000" dirty="0" smtClean="0">
                          <a:solidFill>
                            <a:srgbClr val="FF0000"/>
                          </a:solidFill>
                          <a:latin typeface="Verdana" pitchFamily="34" charset="0"/>
                          <a:ea typeface="Verdana" pitchFamily="34" charset="0"/>
                          <a:cs typeface="Verdana" pitchFamily="34" charset="0"/>
                        </a:rPr>
                        <a:t>TRAKSİYON DİVERTİKÜLÜ</a:t>
                      </a:r>
                      <a:endParaRPr lang="tr-TR" sz="2000" dirty="0">
                        <a:solidFill>
                          <a:srgbClr val="FF0000"/>
                        </a:solidFill>
                        <a:latin typeface="Verdana" pitchFamily="34" charset="0"/>
                        <a:ea typeface="Verdana" pitchFamily="34" charset="0"/>
                        <a:cs typeface="Verdana" pitchFamily="34" charset="0"/>
                      </a:endParaRPr>
                    </a:p>
                  </a:txBody>
                  <a:tcPr/>
                </a:tc>
                <a:tc>
                  <a:txBody>
                    <a:bodyPr/>
                    <a:lstStyle/>
                    <a:p>
                      <a:r>
                        <a:rPr lang="tr-TR" dirty="0" smtClean="0"/>
                        <a:t>MİDTORASİK ÖZAFAGUS</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err="1" smtClean="0"/>
                        <a:t>Disfaji</a:t>
                      </a:r>
                      <a:r>
                        <a:rPr lang="tr-TR" dirty="0" smtClean="0"/>
                        <a:t> ve </a:t>
                      </a:r>
                      <a:r>
                        <a:rPr lang="tr-TR" dirty="0" err="1" smtClean="0"/>
                        <a:t>regürjitasyon</a:t>
                      </a:r>
                      <a:r>
                        <a:rPr lang="tr-TR" baseline="0" dirty="0" smtClean="0"/>
                        <a:t> </a:t>
                      </a:r>
                      <a:endParaRPr lang="tr-TR" dirty="0" smtClean="0"/>
                    </a:p>
                    <a:p>
                      <a:endParaRPr lang="tr-TR" dirty="0"/>
                    </a:p>
                  </a:txBody>
                  <a:tcPr/>
                </a:tc>
              </a:tr>
              <a:tr h="697709">
                <a:tc>
                  <a:txBody>
                    <a:bodyPr/>
                    <a:lstStyle/>
                    <a:p>
                      <a:r>
                        <a:rPr lang="tr-TR" sz="2000" dirty="0" smtClean="0">
                          <a:solidFill>
                            <a:srgbClr val="FF0000"/>
                          </a:solidFill>
                          <a:latin typeface="Verdana" pitchFamily="34" charset="0"/>
                          <a:ea typeface="Verdana" pitchFamily="34" charset="0"/>
                          <a:cs typeface="Verdana" pitchFamily="34" charset="0"/>
                        </a:rPr>
                        <a:t>ZENKER DİVERTİKÜLÜ</a:t>
                      </a:r>
                      <a:endParaRPr lang="tr-TR" sz="2000" dirty="0">
                        <a:solidFill>
                          <a:srgbClr val="FF0000"/>
                        </a:solidFill>
                        <a:latin typeface="Verdana" pitchFamily="34" charset="0"/>
                        <a:ea typeface="Verdana" pitchFamily="34" charset="0"/>
                        <a:cs typeface="Verdana" pitchFamily="34" charset="0"/>
                      </a:endParaRPr>
                    </a:p>
                  </a:txBody>
                  <a:tcPr/>
                </a:tc>
                <a:tc>
                  <a:txBody>
                    <a:bodyPr/>
                    <a:lstStyle/>
                    <a:p>
                      <a:r>
                        <a:rPr lang="tr-TR" dirty="0" smtClean="0"/>
                        <a:t>HİPOFARİNKS</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err="1" smtClean="0"/>
                        <a:t>Disfaji</a:t>
                      </a:r>
                      <a:r>
                        <a:rPr lang="tr-TR" dirty="0" smtClean="0"/>
                        <a:t>,</a:t>
                      </a:r>
                      <a:r>
                        <a:rPr lang="tr-TR" baseline="0" dirty="0" smtClean="0"/>
                        <a:t> öksürük </a:t>
                      </a:r>
                      <a:r>
                        <a:rPr lang="tr-TR" dirty="0" smtClean="0"/>
                        <a:t>ve </a:t>
                      </a:r>
                      <a:r>
                        <a:rPr lang="tr-TR" dirty="0" err="1" smtClean="0"/>
                        <a:t>regürjitasyon</a:t>
                      </a:r>
                      <a:r>
                        <a:rPr lang="tr-TR" baseline="0" dirty="0" smtClean="0"/>
                        <a:t> </a:t>
                      </a:r>
                      <a:endParaRPr lang="tr-TR" dirty="0" smtClean="0"/>
                    </a:p>
                    <a:p>
                      <a:endParaRPr lang="tr-TR"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pPr algn="l"/>
            <a:r>
              <a:rPr lang="tr-TR" sz="3100" dirty="0" smtClean="0">
                <a:latin typeface="Verdana" pitchFamily="34" charset="0"/>
                <a:ea typeface="Verdana" pitchFamily="34" charset="0"/>
                <a:cs typeface="Verdana" pitchFamily="34" charset="0"/>
              </a:rPr>
              <a:t/>
            </a:r>
            <a:br>
              <a:rPr lang="tr-TR" sz="3100" dirty="0" smtClean="0">
                <a:latin typeface="Verdana" pitchFamily="34" charset="0"/>
                <a:ea typeface="Verdana" pitchFamily="34" charset="0"/>
                <a:cs typeface="Verdana" pitchFamily="34" charset="0"/>
              </a:rPr>
            </a:br>
            <a:r>
              <a:rPr lang="tr-TR" sz="3100" dirty="0" smtClean="0">
                <a:latin typeface="Verdana" pitchFamily="34" charset="0"/>
                <a:ea typeface="Verdana" pitchFamily="34" charset="0"/>
                <a:cs typeface="Verdana" pitchFamily="34" charset="0"/>
              </a:rPr>
              <a:t/>
            </a:r>
            <a:br>
              <a:rPr lang="tr-TR" sz="3100" dirty="0" smtClean="0">
                <a:latin typeface="Verdana" pitchFamily="34" charset="0"/>
                <a:ea typeface="Verdana" pitchFamily="34" charset="0"/>
                <a:cs typeface="Verdana" pitchFamily="34" charset="0"/>
              </a:rPr>
            </a:br>
            <a:r>
              <a:rPr lang="tr-TR" sz="3100" dirty="0" smtClean="0">
                <a:latin typeface="Verdana" pitchFamily="34" charset="0"/>
                <a:ea typeface="Verdana" pitchFamily="34" charset="0"/>
                <a:cs typeface="Verdana" pitchFamily="34" charset="0"/>
              </a:rPr>
              <a:t/>
            </a:r>
            <a:br>
              <a:rPr lang="tr-TR" sz="3100" dirty="0" smtClean="0">
                <a:latin typeface="Verdana" pitchFamily="34" charset="0"/>
                <a:ea typeface="Verdana" pitchFamily="34" charset="0"/>
                <a:cs typeface="Verdana" pitchFamily="34" charset="0"/>
              </a:rPr>
            </a:br>
            <a:r>
              <a:rPr lang="tr-TR" sz="3100" dirty="0" smtClean="0">
                <a:latin typeface="Verdana" pitchFamily="34" charset="0"/>
                <a:ea typeface="Verdana" pitchFamily="34" charset="0"/>
                <a:cs typeface="Verdana" pitchFamily="34" charset="0"/>
              </a:rPr>
              <a:t>58 yaş, erkek hasta</a:t>
            </a:r>
            <a:br>
              <a:rPr lang="tr-TR" sz="3100" dirty="0" smtClean="0">
                <a:latin typeface="Verdana" pitchFamily="34" charset="0"/>
                <a:ea typeface="Verdana" pitchFamily="34" charset="0"/>
                <a:cs typeface="Verdana" pitchFamily="34" charset="0"/>
              </a:rPr>
            </a:br>
            <a:r>
              <a:rPr lang="tr-TR" sz="3100" dirty="0" smtClean="0">
                <a:latin typeface="Verdana" pitchFamily="34" charset="0"/>
                <a:ea typeface="Verdana" pitchFamily="34" charset="0"/>
                <a:cs typeface="Verdana" pitchFamily="34" charset="0"/>
              </a:rPr>
              <a:t/>
            </a:r>
            <a:br>
              <a:rPr lang="tr-TR" sz="3100" dirty="0" smtClean="0">
                <a:latin typeface="Verdana" pitchFamily="34" charset="0"/>
                <a:ea typeface="Verdana" pitchFamily="34" charset="0"/>
                <a:cs typeface="Verdana" pitchFamily="34" charset="0"/>
              </a:rPr>
            </a:br>
            <a:r>
              <a:rPr lang="tr-TR" sz="3100" dirty="0" smtClean="0">
                <a:latin typeface="Verdana" pitchFamily="34" charset="0"/>
                <a:ea typeface="Verdana" pitchFamily="34" charset="0"/>
                <a:cs typeface="Verdana" pitchFamily="34" charset="0"/>
              </a:rPr>
              <a:t>A</a:t>
            </a:r>
            <a:r>
              <a:rPr lang="tr-TR" sz="3100" dirty="0" smtClean="0">
                <a:latin typeface="Verdana" pitchFamily="34" charset="0"/>
                <a:ea typeface="Verdana" pitchFamily="34" charset="0"/>
                <a:cs typeface="Verdana" pitchFamily="34" charset="0"/>
              </a:rPr>
              <a:t>ile hekimliği kliniğine birkaç aydır </a:t>
            </a:r>
            <a:r>
              <a:rPr lang="tr-TR" sz="3100" dirty="0" err="1" smtClean="0">
                <a:latin typeface="Verdana" pitchFamily="34" charset="0"/>
                <a:ea typeface="Verdana" pitchFamily="34" charset="0"/>
                <a:cs typeface="Verdana" pitchFamily="34" charset="0"/>
              </a:rPr>
              <a:t>sözkonusu</a:t>
            </a:r>
            <a:r>
              <a:rPr lang="tr-TR" sz="3100" dirty="0" smtClean="0">
                <a:latin typeface="Verdana" pitchFamily="34" charset="0"/>
                <a:ea typeface="Verdana" pitchFamily="34" charset="0"/>
                <a:cs typeface="Verdana" pitchFamily="34" charset="0"/>
              </a:rPr>
              <a:t> olan </a:t>
            </a:r>
            <a:r>
              <a:rPr lang="tr-TR" sz="3100" b="1" dirty="0" smtClean="0">
                <a:solidFill>
                  <a:srgbClr val="FF0000"/>
                </a:solidFill>
                <a:latin typeface="Verdana" pitchFamily="34" charset="0"/>
                <a:ea typeface="Verdana" pitchFamily="34" charset="0"/>
                <a:cs typeface="Verdana" pitchFamily="34" charset="0"/>
              </a:rPr>
              <a:t>kilo kaybı ve yutma güçlüğü</a:t>
            </a:r>
            <a:r>
              <a:rPr lang="tr-TR" sz="3100" dirty="0" smtClean="0">
                <a:latin typeface="Verdana" pitchFamily="34" charset="0"/>
                <a:ea typeface="Verdana" pitchFamily="34" charset="0"/>
                <a:cs typeface="Verdana" pitchFamily="34" charset="0"/>
              </a:rPr>
              <a:t> şikayetleri ile geliyor.</a:t>
            </a:r>
            <a:br>
              <a:rPr lang="tr-TR" sz="3100" dirty="0" smtClean="0">
                <a:latin typeface="Verdana" pitchFamily="34" charset="0"/>
                <a:ea typeface="Verdana" pitchFamily="34" charset="0"/>
                <a:cs typeface="Verdana" pitchFamily="34" charset="0"/>
              </a:rPr>
            </a:br>
            <a:r>
              <a:rPr lang="tr-TR" sz="3100" dirty="0" smtClean="0">
                <a:latin typeface="Verdana" pitchFamily="34" charset="0"/>
                <a:ea typeface="Verdana" pitchFamily="34" charset="0"/>
                <a:cs typeface="Verdana" pitchFamily="34" charset="0"/>
              </a:rPr>
              <a:t/>
            </a:r>
            <a:br>
              <a:rPr lang="tr-TR" sz="3100" dirty="0" smtClean="0">
                <a:latin typeface="Verdana" pitchFamily="34" charset="0"/>
                <a:ea typeface="Verdana" pitchFamily="34" charset="0"/>
                <a:cs typeface="Verdana" pitchFamily="34" charset="0"/>
              </a:rPr>
            </a:br>
            <a:r>
              <a:rPr lang="tr-TR" sz="3100" dirty="0" smtClean="0">
                <a:latin typeface="Verdana" pitchFamily="34" charset="0"/>
                <a:ea typeface="Verdana" pitchFamily="34" charset="0"/>
                <a:cs typeface="Verdana" pitchFamily="34" charset="0"/>
              </a:rPr>
              <a:t>Hasta katı yiyeceklerin boğazına takılıp kaldığını söylüyor.</a:t>
            </a:r>
            <a:br>
              <a:rPr lang="tr-TR" sz="3100" dirty="0" smtClean="0">
                <a:latin typeface="Verdana" pitchFamily="34" charset="0"/>
                <a:ea typeface="Verdana" pitchFamily="34" charset="0"/>
                <a:cs typeface="Verdana" pitchFamily="34" charset="0"/>
              </a:rPr>
            </a:br>
            <a:r>
              <a:rPr lang="tr-TR" sz="3100" dirty="0" smtClean="0">
                <a:latin typeface="Verdana" pitchFamily="34" charset="0"/>
                <a:ea typeface="Verdana" pitchFamily="34" charset="0"/>
                <a:cs typeface="Verdana" pitchFamily="34" charset="0"/>
              </a:rPr>
              <a:t/>
            </a:r>
            <a:br>
              <a:rPr lang="tr-TR" sz="3100" dirty="0" smtClean="0">
                <a:latin typeface="Verdana" pitchFamily="34" charset="0"/>
                <a:ea typeface="Verdana" pitchFamily="34" charset="0"/>
                <a:cs typeface="Verdana" pitchFamily="34" charset="0"/>
              </a:rPr>
            </a:br>
            <a:r>
              <a:rPr lang="tr-TR" sz="3100" dirty="0" smtClean="0">
                <a:latin typeface="Verdana" pitchFamily="34" charset="0"/>
                <a:ea typeface="Verdana" pitchFamily="34" charset="0"/>
                <a:cs typeface="Verdana" pitchFamily="34" charset="0"/>
              </a:rPr>
              <a:t>Bahsettikleri ile bağlantılı bir medikal geçmişi yok, fizik muayenesi normal.</a:t>
            </a:r>
            <a:br>
              <a:rPr lang="tr-TR" sz="3100" dirty="0" smtClean="0">
                <a:latin typeface="Verdana" pitchFamily="34" charset="0"/>
                <a:ea typeface="Verdana" pitchFamily="34" charset="0"/>
                <a:cs typeface="Verdana" pitchFamily="34" charset="0"/>
              </a:rPr>
            </a:br>
            <a:r>
              <a:rPr lang="tr-TR" sz="3100" dirty="0" smtClean="0">
                <a:latin typeface="Verdana" pitchFamily="34" charset="0"/>
                <a:ea typeface="Verdana" pitchFamily="34" charset="0"/>
                <a:cs typeface="Verdana" pitchFamily="34" charset="0"/>
              </a:rPr>
              <a:t/>
            </a:r>
            <a:br>
              <a:rPr lang="tr-TR" sz="3100" dirty="0" smtClean="0">
                <a:latin typeface="Verdana" pitchFamily="34" charset="0"/>
                <a:ea typeface="Verdana" pitchFamily="34" charset="0"/>
                <a:cs typeface="Verdana" pitchFamily="34" charset="0"/>
              </a:rPr>
            </a:br>
            <a:r>
              <a:rPr lang="tr-TR" sz="3100" dirty="0" smtClean="0">
                <a:latin typeface="Verdana" pitchFamily="34" charset="0"/>
                <a:ea typeface="Verdana" pitchFamily="34" charset="0"/>
                <a:cs typeface="Verdana" pitchFamily="34" charset="0"/>
              </a:rPr>
              <a:t>Hastaya </a:t>
            </a:r>
            <a:r>
              <a:rPr lang="tr-TR" sz="3100" dirty="0" err="1" smtClean="0">
                <a:latin typeface="Verdana" pitchFamily="34" charset="0"/>
                <a:ea typeface="Verdana" pitchFamily="34" charset="0"/>
                <a:cs typeface="Verdana" pitchFamily="34" charset="0"/>
              </a:rPr>
              <a:t>özafagografi</a:t>
            </a:r>
            <a:r>
              <a:rPr lang="tr-TR" sz="3100" dirty="0" smtClean="0">
                <a:latin typeface="Verdana" pitchFamily="34" charset="0"/>
                <a:ea typeface="Verdana" pitchFamily="34" charset="0"/>
                <a:cs typeface="Verdana" pitchFamily="34" charset="0"/>
              </a:rPr>
              <a:t> çekiliyor.</a:t>
            </a:r>
            <a:r>
              <a:rPr lang="tr-TR" dirty="0" smtClean="0"/>
              <a:t/>
            </a:r>
            <a:br>
              <a:rPr lang="tr-TR" dirty="0" smtClean="0"/>
            </a:br>
            <a:endParaRPr lang="tr-TR" dirty="0"/>
          </a:p>
        </p:txBody>
      </p:sp>
      <p:sp>
        <p:nvSpPr>
          <p:cNvPr id="3" name="2 Alt Başlık"/>
          <p:cNvSpPr>
            <a:spLocks noGrp="1"/>
          </p:cNvSpPr>
          <p:nvPr>
            <p:ph type="subTitle" idx="1"/>
          </p:nvPr>
        </p:nvSpPr>
        <p:spPr/>
        <p:txBody>
          <a:bodyPr/>
          <a:lstStyle/>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endParaRPr lang="tr-TR" dirty="0"/>
          </a:p>
        </p:txBody>
      </p:sp>
      <p:pic>
        <p:nvPicPr>
          <p:cNvPr id="1026" name="Picture 2"/>
          <p:cNvPicPr>
            <a:picLocks noGrp="1" noChangeAspect="1" noChangeArrowheads="1"/>
          </p:cNvPicPr>
          <p:nvPr>
            <p:ph idx="1"/>
          </p:nvPr>
        </p:nvPicPr>
        <p:blipFill>
          <a:blip r:embed="rId2"/>
          <a:srcRect/>
          <a:stretch>
            <a:fillRect/>
          </a:stretch>
        </p:blipFill>
        <p:spPr bwMode="auto">
          <a:xfrm>
            <a:off x="214282" y="1714488"/>
            <a:ext cx="3987832" cy="4525963"/>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4429124" y="214291"/>
            <a:ext cx="4510116" cy="642942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28670"/>
            <a:ext cx="8229600" cy="5197493"/>
          </a:xfrm>
        </p:spPr>
        <p:txBody>
          <a:bodyPr/>
          <a:lstStyle/>
          <a:p>
            <a:pPr>
              <a:buNone/>
            </a:pPr>
            <a:r>
              <a:rPr lang="tr-TR" dirty="0" smtClean="0"/>
              <a:t>HASTANIN HİKAYESİNE VE RADYOLOJİK BULGULARINA GÖRE ASAĞIDAKİLERDEN HANGİSİ EN OLASI TANIDIR?</a:t>
            </a:r>
          </a:p>
          <a:p>
            <a:pPr>
              <a:buNone/>
            </a:pPr>
            <a:r>
              <a:rPr lang="tr-TR" dirty="0" smtClean="0"/>
              <a:t>A- ÖZAFAGİAL WEB</a:t>
            </a:r>
          </a:p>
          <a:p>
            <a:pPr>
              <a:buNone/>
            </a:pPr>
            <a:r>
              <a:rPr lang="tr-TR" dirty="0" smtClean="0"/>
              <a:t>B-KİLLİAN JAMİESSAN DİVERTİKÜLÜ</a:t>
            </a:r>
          </a:p>
          <a:p>
            <a:pPr>
              <a:buNone/>
            </a:pPr>
            <a:r>
              <a:rPr lang="tr-TR" dirty="0" smtClean="0"/>
              <a:t>C-MECKEL DİVERTİKÜLÜ</a:t>
            </a:r>
          </a:p>
          <a:p>
            <a:pPr>
              <a:buNone/>
            </a:pPr>
            <a:r>
              <a:rPr lang="tr-TR" dirty="0" smtClean="0"/>
              <a:t>D- TRAKSİYON DİVERTİKÜLÜ</a:t>
            </a:r>
          </a:p>
          <a:p>
            <a:pPr>
              <a:buNone/>
            </a:pPr>
            <a:r>
              <a:rPr lang="tr-TR" dirty="0" smtClean="0"/>
              <a:t>E- ZENKER DİVERTİKÜLÜ</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solidFill>
                  <a:srgbClr val="FF0000"/>
                </a:solidFill>
              </a:rPr>
              <a:t>ZENKER DİVERTİKÜLÜ</a:t>
            </a:r>
            <a:endParaRPr lang="tr-TR" b="1" dirty="0">
              <a:solidFill>
                <a:srgbClr val="FF0000"/>
              </a:solidFill>
            </a:endParaRPr>
          </a:p>
        </p:txBody>
      </p:sp>
      <p:sp>
        <p:nvSpPr>
          <p:cNvPr id="3" name="2 İçerik Yer Tutucusu"/>
          <p:cNvSpPr>
            <a:spLocks noGrp="1"/>
          </p:cNvSpPr>
          <p:nvPr>
            <p:ph idx="1"/>
          </p:nvPr>
        </p:nvSpPr>
        <p:spPr/>
        <p:txBody>
          <a:bodyPr>
            <a:normAutofit/>
          </a:bodyPr>
          <a:lstStyle/>
          <a:p>
            <a:pPr>
              <a:buNone/>
            </a:pPr>
            <a:r>
              <a:rPr lang="tr-TR" dirty="0" smtClean="0"/>
              <a:t>    </a:t>
            </a:r>
            <a:r>
              <a:rPr lang="tr-TR" dirty="0" err="1" smtClean="0"/>
              <a:t>H</a:t>
            </a:r>
            <a:r>
              <a:rPr lang="tr-TR" dirty="0" err="1" smtClean="0"/>
              <a:t>ipofarinks</a:t>
            </a:r>
            <a:r>
              <a:rPr lang="tr-TR" dirty="0" smtClean="0"/>
              <a:t> mukozasının </a:t>
            </a:r>
            <a:r>
              <a:rPr lang="tr-TR" dirty="0" err="1" smtClean="0"/>
              <a:t>posteriorunun</a:t>
            </a:r>
            <a:endParaRPr lang="tr-TR" dirty="0" smtClean="0"/>
          </a:p>
          <a:p>
            <a:pPr>
              <a:buNone/>
            </a:pPr>
            <a:r>
              <a:rPr lang="tr-TR" dirty="0" smtClean="0"/>
              <a:t>    yaygın olmayan </a:t>
            </a:r>
            <a:r>
              <a:rPr lang="tr-TR" dirty="0" err="1" smtClean="0"/>
              <a:t>herniasyonudur</a:t>
            </a:r>
            <a:r>
              <a:rPr lang="tr-TR" dirty="0" smtClean="0"/>
              <a:t>.</a:t>
            </a:r>
          </a:p>
          <a:p>
            <a:pPr>
              <a:buNone/>
            </a:pPr>
            <a:r>
              <a:rPr lang="tr-TR" dirty="0" smtClean="0"/>
              <a:t> </a:t>
            </a:r>
            <a:r>
              <a:rPr lang="tr-TR" dirty="0" smtClean="0"/>
              <a:t>   </a:t>
            </a:r>
          </a:p>
          <a:p>
            <a:pPr>
              <a:buNone/>
            </a:pPr>
            <a:r>
              <a:rPr lang="tr-TR" dirty="0" smtClean="0"/>
              <a:t> </a:t>
            </a:r>
            <a:r>
              <a:rPr lang="tr-TR" dirty="0" smtClean="0"/>
              <a:t>   </a:t>
            </a:r>
            <a:r>
              <a:rPr lang="tr-TR" dirty="0" err="1" smtClean="0"/>
              <a:t>İ</a:t>
            </a:r>
            <a:r>
              <a:rPr lang="tr-TR" dirty="0" err="1" smtClean="0"/>
              <a:t>nferior</a:t>
            </a:r>
            <a:r>
              <a:rPr lang="tr-TR" dirty="0" smtClean="0"/>
              <a:t> </a:t>
            </a:r>
            <a:r>
              <a:rPr lang="tr-TR" dirty="0" err="1" smtClean="0"/>
              <a:t>konstrüktör</a:t>
            </a:r>
            <a:r>
              <a:rPr lang="tr-TR" dirty="0" smtClean="0"/>
              <a:t> </a:t>
            </a:r>
            <a:r>
              <a:rPr lang="tr-TR" dirty="0" err="1" smtClean="0"/>
              <a:t>faringeal</a:t>
            </a:r>
            <a:r>
              <a:rPr lang="tr-TR" dirty="0" smtClean="0"/>
              <a:t> kas ile </a:t>
            </a:r>
            <a:r>
              <a:rPr lang="tr-TR" dirty="0" err="1" smtClean="0"/>
              <a:t>krikofarinks</a:t>
            </a:r>
            <a:r>
              <a:rPr lang="tr-TR" dirty="0" smtClean="0"/>
              <a:t> kasları arasında kalan </a:t>
            </a:r>
            <a:r>
              <a:rPr lang="tr-TR" i="1" dirty="0" err="1" smtClean="0"/>
              <a:t>killian</a:t>
            </a:r>
            <a:r>
              <a:rPr lang="tr-TR" i="1" dirty="0" smtClean="0"/>
              <a:t> üçgeni </a:t>
            </a:r>
            <a:r>
              <a:rPr lang="tr-TR" dirty="0" smtClean="0"/>
              <a:t>denilen güçsüz bölgede oluşur.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pPr>
              <a:buNone/>
            </a:pPr>
            <a:r>
              <a:rPr lang="tr-TR" dirty="0" err="1" smtClean="0">
                <a:latin typeface="Verdana" pitchFamily="34" charset="0"/>
                <a:ea typeface="Verdana" pitchFamily="34" charset="0"/>
                <a:cs typeface="Verdana" pitchFamily="34" charset="0"/>
              </a:rPr>
              <a:t>P</a:t>
            </a:r>
            <a:r>
              <a:rPr lang="tr-TR" dirty="0" err="1" smtClean="0">
                <a:latin typeface="Verdana" pitchFamily="34" charset="0"/>
                <a:ea typeface="Verdana" pitchFamily="34" charset="0"/>
                <a:cs typeface="Verdana" pitchFamily="34" charset="0"/>
              </a:rPr>
              <a:t>atogenezi</a:t>
            </a:r>
            <a:r>
              <a:rPr lang="tr-TR" dirty="0" smtClean="0">
                <a:latin typeface="Verdana" pitchFamily="34" charset="0"/>
                <a:ea typeface="Verdana" pitchFamily="34" charset="0"/>
                <a:cs typeface="Verdana" pitchFamily="34" charset="0"/>
              </a:rPr>
              <a:t> net değildir.</a:t>
            </a:r>
          </a:p>
          <a:p>
            <a:pPr>
              <a:buNone/>
            </a:pPr>
            <a:r>
              <a:rPr lang="tr-TR" dirty="0" smtClean="0">
                <a:latin typeface="Verdana" pitchFamily="34" charset="0"/>
                <a:ea typeface="Verdana" pitchFamily="34" charset="0"/>
                <a:cs typeface="Verdana" pitchFamily="34" charset="0"/>
              </a:rPr>
              <a:t>Ü</a:t>
            </a:r>
            <a:r>
              <a:rPr lang="tr-TR" dirty="0" smtClean="0">
                <a:latin typeface="Verdana" pitchFamily="34" charset="0"/>
                <a:ea typeface="Verdana" pitchFamily="34" charset="0"/>
                <a:cs typeface="Verdana" pitchFamily="34" charset="0"/>
              </a:rPr>
              <a:t>st </a:t>
            </a:r>
            <a:r>
              <a:rPr lang="tr-TR" dirty="0" err="1" smtClean="0">
                <a:latin typeface="Verdana" pitchFamily="34" charset="0"/>
                <a:ea typeface="Verdana" pitchFamily="34" charset="0"/>
                <a:cs typeface="Verdana" pitchFamily="34" charset="0"/>
              </a:rPr>
              <a:t>özafagial</a:t>
            </a:r>
            <a:r>
              <a:rPr lang="tr-TR" dirty="0" smtClean="0">
                <a:latin typeface="Verdana" pitchFamily="34" charset="0"/>
                <a:ea typeface="Verdana" pitchFamily="34" charset="0"/>
                <a:cs typeface="Verdana" pitchFamily="34" charset="0"/>
              </a:rPr>
              <a:t> </a:t>
            </a:r>
            <a:r>
              <a:rPr lang="tr-TR" dirty="0" err="1" smtClean="0">
                <a:latin typeface="Verdana" pitchFamily="34" charset="0"/>
                <a:ea typeface="Verdana" pitchFamily="34" charset="0"/>
                <a:cs typeface="Verdana" pitchFamily="34" charset="0"/>
              </a:rPr>
              <a:t>sfinkterin</a:t>
            </a:r>
            <a:r>
              <a:rPr lang="tr-TR" dirty="0" smtClean="0">
                <a:latin typeface="Verdana" pitchFamily="34" charset="0"/>
                <a:ea typeface="Verdana" pitchFamily="34" charset="0"/>
                <a:cs typeface="Verdana" pitchFamily="34" charset="0"/>
              </a:rPr>
              <a:t> yetersiz açılması sonucu</a:t>
            </a:r>
          </a:p>
          <a:p>
            <a:pPr>
              <a:buNone/>
            </a:pPr>
            <a:r>
              <a:rPr lang="tr-TR" dirty="0" smtClean="0">
                <a:latin typeface="Verdana" pitchFamily="34" charset="0"/>
                <a:ea typeface="Verdana" pitchFamily="34" charset="0"/>
                <a:cs typeface="Verdana" pitchFamily="34" charset="0"/>
              </a:rPr>
              <a:t>olarak oluşan artmış </a:t>
            </a:r>
            <a:r>
              <a:rPr lang="tr-TR" dirty="0" err="1" smtClean="0">
                <a:latin typeface="Verdana" pitchFamily="34" charset="0"/>
                <a:ea typeface="Verdana" pitchFamily="34" charset="0"/>
                <a:cs typeface="Verdana" pitchFamily="34" charset="0"/>
              </a:rPr>
              <a:t>hipofarinks</a:t>
            </a:r>
            <a:r>
              <a:rPr lang="tr-TR" dirty="0" smtClean="0">
                <a:latin typeface="Verdana" pitchFamily="34" charset="0"/>
                <a:ea typeface="Verdana" pitchFamily="34" charset="0"/>
                <a:cs typeface="Verdana" pitchFamily="34" charset="0"/>
              </a:rPr>
              <a:t> basıncı ile ilişkilidir.</a:t>
            </a:r>
          </a:p>
          <a:p>
            <a:pPr>
              <a:buNone/>
            </a:pPr>
            <a:endParaRPr lang="tr-TR" dirty="0" smtClean="0">
              <a:latin typeface="Verdana" pitchFamily="34" charset="0"/>
              <a:ea typeface="Verdana" pitchFamily="34" charset="0"/>
              <a:cs typeface="Verdana" pitchFamily="34" charset="0"/>
            </a:endParaRPr>
          </a:p>
          <a:p>
            <a:pPr>
              <a:buNone/>
            </a:pPr>
            <a:r>
              <a:rPr lang="tr-TR" dirty="0" err="1" smtClean="0">
                <a:latin typeface="Verdana" pitchFamily="34" charset="0"/>
                <a:ea typeface="Verdana" pitchFamily="34" charset="0"/>
                <a:cs typeface="Verdana" pitchFamily="34" charset="0"/>
              </a:rPr>
              <a:t>D</a:t>
            </a:r>
            <a:r>
              <a:rPr lang="tr-TR" dirty="0" err="1" smtClean="0">
                <a:latin typeface="Verdana" pitchFamily="34" charset="0"/>
                <a:ea typeface="Verdana" pitchFamily="34" charset="0"/>
                <a:cs typeface="Verdana" pitchFamily="34" charset="0"/>
              </a:rPr>
              <a:t>isfaji</a:t>
            </a:r>
            <a:r>
              <a:rPr lang="tr-TR" dirty="0" smtClean="0">
                <a:latin typeface="Verdana" pitchFamily="34" charset="0"/>
                <a:ea typeface="Verdana" pitchFamily="34" charset="0"/>
                <a:cs typeface="Verdana" pitchFamily="34" charset="0"/>
              </a:rPr>
              <a:t>, öksürük, </a:t>
            </a:r>
            <a:r>
              <a:rPr lang="tr-TR" dirty="0" err="1" smtClean="0">
                <a:latin typeface="Verdana" pitchFamily="34" charset="0"/>
                <a:ea typeface="Verdana" pitchFamily="34" charset="0"/>
                <a:cs typeface="Verdana" pitchFamily="34" charset="0"/>
              </a:rPr>
              <a:t>halitozis</a:t>
            </a:r>
            <a:r>
              <a:rPr lang="tr-TR" dirty="0" smtClean="0">
                <a:latin typeface="Verdana" pitchFamily="34" charset="0"/>
                <a:ea typeface="Verdana" pitchFamily="34" charset="0"/>
                <a:cs typeface="Verdana" pitchFamily="34" charset="0"/>
              </a:rPr>
              <a:t>, </a:t>
            </a:r>
            <a:r>
              <a:rPr lang="tr-TR" dirty="0" err="1" smtClean="0">
                <a:latin typeface="Verdana" pitchFamily="34" charset="0"/>
                <a:ea typeface="Verdana" pitchFamily="34" charset="0"/>
                <a:cs typeface="Verdana" pitchFamily="34" charset="0"/>
              </a:rPr>
              <a:t>regürjitasyon</a:t>
            </a:r>
            <a:r>
              <a:rPr lang="tr-TR" dirty="0" smtClean="0">
                <a:latin typeface="Verdana" pitchFamily="34" charset="0"/>
                <a:ea typeface="Verdana" pitchFamily="34" charset="0"/>
                <a:cs typeface="Verdana" pitchFamily="34" charset="0"/>
              </a:rPr>
              <a:t> gibi semptomlar</a:t>
            </a:r>
          </a:p>
          <a:p>
            <a:pPr>
              <a:buNone/>
            </a:pPr>
            <a:r>
              <a:rPr lang="tr-TR" dirty="0" smtClean="0">
                <a:latin typeface="Verdana" pitchFamily="34" charset="0"/>
                <a:ea typeface="Verdana" pitchFamily="34" charset="0"/>
                <a:cs typeface="Verdana" pitchFamily="34" charset="0"/>
              </a:rPr>
              <a:t>oluşturur</a:t>
            </a:r>
          </a:p>
          <a:p>
            <a:pPr>
              <a:buNone/>
            </a:pPr>
            <a:endParaRPr lang="tr-TR" dirty="0" smtClean="0">
              <a:latin typeface="Verdana" pitchFamily="34" charset="0"/>
              <a:ea typeface="Verdana" pitchFamily="34" charset="0"/>
              <a:cs typeface="Verdana" pitchFamily="34" charset="0"/>
            </a:endParaRPr>
          </a:p>
          <a:p>
            <a:pPr>
              <a:buNone/>
            </a:pPr>
            <a:r>
              <a:rPr lang="tr-TR" b="1" dirty="0" smtClean="0">
                <a:latin typeface="Verdana" pitchFamily="34" charset="0"/>
                <a:ea typeface="Verdana" pitchFamily="34" charset="0"/>
                <a:cs typeface="Verdana" pitchFamily="34" charset="0"/>
              </a:rPr>
              <a:t>K</a:t>
            </a:r>
            <a:r>
              <a:rPr lang="tr-TR" b="1" dirty="0" smtClean="0">
                <a:latin typeface="Verdana" pitchFamily="34" charset="0"/>
                <a:ea typeface="Verdana" pitchFamily="34" charset="0"/>
                <a:cs typeface="Verdana" pitchFamily="34" charset="0"/>
              </a:rPr>
              <a:t>omplikasyon</a:t>
            </a:r>
            <a:r>
              <a:rPr lang="tr-TR" dirty="0" smtClean="0">
                <a:latin typeface="Verdana" pitchFamily="34" charset="0"/>
                <a:ea typeface="Verdana" pitchFamily="34" charset="0"/>
                <a:cs typeface="Verdana" pitchFamily="34" charset="0"/>
              </a:rPr>
              <a:t> olarak ise </a:t>
            </a:r>
            <a:r>
              <a:rPr lang="tr-TR" dirty="0" err="1" smtClean="0">
                <a:latin typeface="Verdana" pitchFamily="34" charset="0"/>
                <a:ea typeface="Verdana" pitchFamily="34" charset="0"/>
                <a:cs typeface="Verdana" pitchFamily="34" charset="0"/>
              </a:rPr>
              <a:t>aspirasyon</a:t>
            </a:r>
            <a:r>
              <a:rPr lang="tr-TR" dirty="0" smtClean="0">
                <a:latin typeface="Verdana" pitchFamily="34" charset="0"/>
                <a:ea typeface="Verdana" pitchFamily="34" charset="0"/>
                <a:cs typeface="Verdana" pitchFamily="34" charset="0"/>
              </a:rPr>
              <a:t> </a:t>
            </a:r>
            <a:r>
              <a:rPr lang="tr-TR" dirty="0" err="1" smtClean="0">
                <a:latin typeface="Verdana" pitchFamily="34" charset="0"/>
                <a:ea typeface="Verdana" pitchFamily="34" charset="0"/>
                <a:cs typeface="Verdana" pitchFamily="34" charset="0"/>
              </a:rPr>
              <a:t>pnömonisi</a:t>
            </a:r>
            <a:r>
              <a:rPr lang="tr-TR" dirty="0" smtClean="0">
                <a:latin typeface="Verdana" pitchFamily="34" charset="0"/>
                <a:ea typeface="Verdana" pitchFamily="34" charset="0"/>
                <a:cs typeface="Verdana" pitchFamily="34" charset="0"/>
              </a:rPr>
              <a:t> ve daha</a:t>
            </a:r>
          </a:p>
          <a:p>
            <a:pPr>
              <a:buNone/>
            </a:pPr>
            <a:r>
              <a:rPr lang="tr-TR" dirty="0" smtClean="0">
                <a:latin typeface="Verdana" pitchFamily="34" charset="0"/>
                <a:ea typeface="Verdana" pitchFamily="34" charset="0"/>
                <a:cs typeface="Verdana" pitchFamily="34" charset="0"/>
              </a:rPr>
              <a:t>az sıklıkta da kanama ve </a:t>
            </a:r>
            <a:r>
              <a:rPr lang="tr-TR" dirty="0" err="1" smtClean="0">
                <a:latin typeface="Verdana" pitchFamily="34" charset="0"/>
                <a:ea typeface="Verdana" pitchFamily="34" charset="0"/>
                <a:cs typeface="Verdana" pitchFamily="34" charset="0"/>
              </a:rPr>
              <a:t>fistülizasyon</a:t>
            </a:r>
            <a:r>
              <a:rPr lang="tr-TR" dirty="0" smtClean="0">
                <a:latin typeface="Verdana" pitchFamily="34" charset="0"/>
                <a:ea typeface="Verdana" pitchFamily="34" charset="0"/>
                <a:cs typeface="Verdana" pitchFamily="34" charset="0"/>
              </a:rPr>
              <a:t> görülebilir</a:t>
            </a:r>
          </a:p>
          <a:p>
            <a:pPr>
              <a:buNone/>
            </a:pPr>
            <a:endParaRPr lang="tr-TR" dirty="0" smtClean="0">
              <a:latin typeface="Verdana" pitchFamily="34" charset="0"/>
              <a:ea typeface="Verdana" pitchFamily="34" charset="0"/>
              <a:cs typeface="Verdana" pitchFamily="34" charset="0"/>
            </a:endParaRPr>
          </a:p>
          <a:p>
            <a:pPr>
              <a:buNone/>
            </a:pPr>
            <a:r>
              <a:rPr lang="tr-TR" sz="3400" dirty="0" err="1" smtClean="0">
                <a:solidFill>
                  <a:srgbClr val="FF0000"/>
                </a:solidFill>
                <a:latin typeface="Verdana" pitchFamily="34" charset="0"/>
                <a:ea typeface="Verdana" pitchFamily="34" charset="0"/>
                <a:cs typeface="Verdana" pitchFamily="34" charset="0"/>
              </a:rPr>
              <a:t>S</a:t>
            </a:r>
            <a:r>
              <a:rPr lang="tr-TR" sz="3400" dirty="0" err="1" smtClean="0">
                <a:solidFill>
                  <a:srgbClr val="FF0000"/>
                </a:solidFill>
                <a:latin typeface="Verdana" pitchFamily="34" charset="0"/>
                <a:ea typeface="Verdana" pitchFamily="34" charset="0"/>
                <a:cs typeface="Verdana" pitchFamily="34" charset="0"/>
              </a:rPr>
              <a:t>emptomatik</a:t>
            </a:r>
            <a:r>
              <a:rPr lang="tr-TR" sz="3400" dirty="0" smtClean="0">
                <a:solidFill>
                  <a:srgbClr val="FF0000"/>
                </a:solidFill>
                <a:latin typeface="Verdana" pitchFamily="34" charset="0"/>
                <a:ea typeface="Verdana" pitchFamily="34" charset="0"/>
                <a:cs typeface="Verdana" pitchFamily="34" charset="0"/>
              </a:rPr>
              <a:t> olan büyük </a:t>
            </a:r>
            <a:r>
              <a:rPr lang="tr-TR" sz="3400" dirty="0" err="1" smtClean="0">
                <a:solidFill>
                  <a:srgbClr val="FF0000"/>
                </a:solidFill>
                <a:latin typeface="Verdana" pitchFamily="34" charset="0"/>
                <a:ea typeface="Verdana" pitchFamily="34" charset="0"/>
                <a:cs typeface="Verdana" pitchFamily="34" charset="0"/>
              </a:rPr>
              <a:t>divertiküller</a:t>
            </a:r>
            <a:r>
              <a:rPr lang="tr-TR" sz="3400" dirty="0" smtClean="0">
                <a:solidFill>
                  <a:srgbClr val="FF0000"/>
                </a:solidFill>
                <a:latin typeface="Verdana" pitchFamily="34" charset="0"/>
                <a:ea typeface="Verdana" pitchFamily="34" charset="0"/>
                <a:cs typeface="Verdana" pitchFamily="34" charset="0"/>
              </a:rPr>
              <a:t> açık veya</a:t>
            </a:r>
          </a:p>
          <a:p>
            <a:pPr>
              <a:buNone/>
            </a:pPr>
            <a:r>
              <a:rPr lang="tr-TR" sz="3400" dirty="0" smtClean="0">
                <a:solidFill>
                  <a:srgbClr val="FF0000"/>
                </a:solidFill>
                <a:latin typeface="Verdana" pitchFamily="34" charset="0"/>
                <a:ea typeface="Verdana" pitchFamily="34" charset="0"/>
                <a:cs typeface="Verdana" pitchFamily="34" charset="0"/>
              </a:rPr>
              <a:t>endoskopik cerrahi onarım gerektirebilir</a:t>
            </a:r>
            <a:endParaRPr lang="tr-TR" sz="3400" dirty="0">
              <a:solidFill>
                <a:srgbClr val="FF0000"/>
              </a:solidFill>
              <a:latin typeface="Verdana" pitchFamily="34" charset="0"/>
              <a:ea typeface="Verdana" pitchFamily="34" charset="0"/>
              <a:cs typeface="Verdan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rPr>
              <a:t>ÖZAFAGİAL WEB</a:t>
            </a:r>
            <a:endParaRPr lang="tr-TR" b="1" dirty="0">
              <a:solidFill>
                <a:srgbClr val="FF0000"/>
              </a:solidFill>
            </a:endParaRPr>
          </a:p>
        </p:txBody>
      </p:sp>
      <p:sp>
        <p:nvSpPr>
          <p:cNvPr id="3" name="2 İçerik Yer Tutucusu"/>
          <p:cNvSpPr>
            <a:spLocks noGrp="1"/>
          </p:cNvSpPr>
          <p:nvPr>
            <p:ph idx="1"/>
          </p:nvPr>
        </p:nvSpPr>
        <p:spPr>
          <a:xfrm>
            <a:off x="428596" y="1357298"/>
            <a:ext cx="8229600" cy="5126055"/>
          </a:xfrm>
        </p:spPr>
        <p:txBody>
          <a:bodyPr>
            <a:normAutofit fontScale="70000" lnSpcReduction="20000"/>
          </a:bodyPr>
          <a:lstStyle/>
          <a:p>
            <a:pPr>
              <a:buNone/>
            </a:pPr>
            <a:r>
              <a:rPr lang="tr-TR" dirty="0" smtClean="0">
                <a:latin typeface="Verdana" pitchFamily="34" charset="0"/>
                <a:ea typeface="Verdana" pitchFamily="34" charset="0"/>
                <a:cs typeface="Verdana" pitchFamily="34" charset="0"/>
              </a:rPr>
              <a:t>T</a:t>
            </a:r>
            <a:r>
              <a:rPr lang="tr-TR" dirty="0" smtClean="0">
                <a:latin typeface="Verdana" pitchFamily="34" charset="0"/>
                <a:ea typeface="Verdana" pitchFamily="34" charset="0"/>
                <a:cs typeface="Verdana" pitchFamily="34" charset="0"/>
              </a:rPr>
              <a:t>ipik olarak </a:t>
            </a:r>
            <a:r>
              <a:rPr lang="tr-TR" dirty="0" err="1" smtClean="0">
                <a:latin typeface="Verdana" pitchFamily="34" charset="0"/>
                <a:ea typeface="Verdana" pitchFamily="34" charset="0"/>
                <a:cs typeface="Verdana" pitchFamily="34" charset="0"/>
              </a:rPr>
              <a:t>özafagus</a:t>
            </a:r>
            <a:r>
              <a:rPr lang="tr-TR" dirty="0" smtClean="0">
                <a:latin typeface="Verdana" pitchFamily="34" charset="0"/>
                <a:ea typeface="Verdana" pitchFamily="34" charset="0"/>
                <a:cs typeface="Verdana" pitchFamily="34" charset="0"/>
              </a:rPr>
              <a:t> lümenine doğru olan ince,</a:t>
            </a:r>
          </a:p>
          <a:p>
            <a:pPr>
              <a:buNone/>
            </a:pPr>
            <a:r>
              <a:rPr lang="tr-TR" dirty="0" err="1" smtClean="0">
                <a:latin typeface="Verdana" pitchFamily="34" charset="0"/>
                <a:ea typeface="Verdana" pitchFamily="34" charset="0"/>
                <a:cs typeface="Verdana" pitchFamily="34" charset="0"/>
              </a:rPr>
              <a:t>ekzantirik</a:t>
            </a:r>
            <a:r>
              <a:rPr lang="tr-TR" dirty="0" smtClean="0">
                <a:latin typeface="Verdana" pitchFamily="34" charset="0"/>
                <a:ea typeface="Verdana" pitchFamily="34" charset="0"/>
                <a:cs typeface="Verdana" pitchFamily="34" charset="0"/>
              </a:rPr>
              <a:t> </a:t>
            </a:r>
            <a:r>
              <a:rPr lang="tr-TR" dirty="0" err="1" smtClean="0">
                <a:latin typeface="Verdana" pitchFamily="34" charset="0"/>
                <a:ea typeface="Verdana" pitchFamily="34" charset="0"/>
                <a:cs typeface="Verdana" pitchFamily="34" charset="0"/>
              </a:rPr>
              <a:t>mukozal</a:t>
            </a:r>
            <a:r>
              <a:rPr lang="tr-TR" dirty="0" smtClean="0">
                <a:latin typeface="Verdana" pitchFamily="34" charset="0"/>
                <a:ea typeface="Verdana" pitchFamily="34" charset="0"/>
                <a:cs typeface="Verdana" pitchFamily="34" charset="0"/>
              </a:rPr>
              <a:t> projeksiyonlar</a:t>
            </a:r>
          </a:p>
          <a:p>
            <a:pPr>
              <a:buNone/>
            </a:pPr>
            <a:r>
              <a:rPr lang="tr-TR" dirty="0" smtClean="0">
                <a:latin typeface="Verdana" pitchFamily="34" charset="0"/>
                <a:ea typeface="Verdana" pitchFamily="34" charset="0"/>
                <a:cs typeface="Verdana" pitchFamily="34" charset="0"/>
              </a:rPr>
              <a:t>şeklindedir.</a:t>
            </a:r>
          </a:p>
          <a:p>
            <a:pPr>
              <a:buNone/>
            </a:pPr>
            <a:endParaRPr lang="tr-TR" dirty="0" smtClean="0">
              <a:latin typeface="Verdana" pitchFamily="34" charset="0"/>
              <a:ea typeface="Verdana" pitchFamily="34" charset="0"/>
              <a:cs typeface="Verdana" pitchFamily="34" charset="0"/>
            </a:endParaRPr>
          </a:p>
          <a:p>
            <a:pPr>
              <a:buNone/>
            </a:pPr>
            <a:r>
              <a:rPr lang="tr-TR" dirty="0" smtClean="0">
                <a:latin typeface="Verdana" pitchFamily="34" charset="0"/>
                <a:ea typeface="Verdana" pitchFamily="34" charset="0"/>
                <a:cs typeface="Verdana" pitchFamily="34" charset="0"/>
              </a:rPr>
              <a:t>Genellikle </a:t>
            </a:r>
            <a:r>
              <a:rPr lang="tr-TR" dirty="0" err="1" smtClean="0">
                <a:latin typeface="Verdana" pitchFamily="34" charset="0"/>
                <a:ea typeface="Verdana" pitchFamily="34" charset="0"/>
                <a:cs typeface="Verdana" pitchFamily="34" charset="0"/>
              </a:rPr>
              <a:t>proksimal</a:t>
            </a:r>
            <a:r>
              <a:rPr lang="tr-TR" dirty="0" smtClean="0">
                <a:latin typeface="Verdana" pitchFamily="34" charset="0"/>
                <a:ea typeface="Verdana" pitchFamily="34" charset="0"/>
                <a:cs typeface="Verdana" pitchFamily="34" charset="0"/>
              </a:rPr>
              <a:t> </a:t>
            </a:r>
            <a:r>
              <a:rPr lang="tr-TR" dirty="0" err="1" smtClean="0">
                <a:latin typeface="Verdana" pitchFamily="34" charset="0"/>
                <a:ea typeface="Verdana" pitchFamily="34" charset="0"/>
                <a:cs typeface="Verdana" pitchFamily="34" charset="0"/>
              </a:rPr>
              <a:t>özafagusun</a:t>
            </a:r>
            <a:r>
              <a:rPr lang="tr-TR" dirty="0" smtClean="0">
                <a:latin typeface="Verdana" pitchFamily="34" charset="0"/>
                <a:ea typeface="Verdana" pitchFamily="34" charset="0"/>
                <a:cs typeface="Verdana" pitchFamily="34" charset="0"/>
              </a:rPr>
              <a:t> </a:t>
            </a:r>
            <a:r>
              <a:rPr lang="tr-TR" dirty="0" err="1" smtClean="0">
                <a:latin typeface="Verdana" pitchFamily="34" charset="0"/>
                <a:ea typeface="Verdana" pitchFamily="34" charset="0"/>
                <a:cs typeface="Verdana" pitchFamily="34" charset="0"/>
              </a:rPr>
              <a:t>anterior</a:t>
            </a:r>
            <a:r>
              <a:rPr lang="tr-TR" dirty="0" smtClean="0">
                <a:latin typeface="Verdana" pitchFamily="34" charset="0"/>
                <a:ea typeface="Verdana" pitchFamily="34" charset="0"/>
                <a:cs typeface="Verdana" pitchFamily="34" charset="0"/>
              </a:rPr>
              <a:t> duvarından</a:t>
            </a:r>
          </a:p>
          <a:p>
            <a:pPr>
              <a:buNone/>
            </a:pPr>
            <a:r>
              <a:rPr lang="tr-TR" dirty="0" smtClean="0">
                <a:latin typeface="Verdana" pitchFamily="34" charset="0"/>
                <a:ea typeface="Verdana" pitchFamily="34" charset="0"/>
                <a:cs typeface="Verdana" pitchFamily="34" charset="0"/>
              </a:rPr>
              <a:t>k</a:t>
            </a:r>
            <a:r>
              <a:rPr lang="tr-TR" dirty="0" smtClean="0">
                <a:latin typeface="Verdana" pitchFamily="34" charset="0"/>
                <a:ea typeface="Verdana" pitchFamily="34" charset="0"/>
                <a:cs typeface="Verdana" pitchFamily="34" charset="0"/>
              </a:rPr>
              <a:t>aynaklanır.</a:t>
            </a:r>
          </a:p>
          <a:p>
            <a:pPr>
              <a:buNone/>
            </a:pPr>
            <a:endParaRPr lang="tr-TR" dirty="0" smtClean="0">
              <a:latin typeface="Verdana" pitchFamily="34" charset="0"/>
              <a:ea typeface="Verdana" pitchFamily="34" charset="0"/>
              <a:cs typeface="Verdana" pitchFamily="34" charset="0"/>
            </a:endParaRPr>
          </a:p>
          <a:p>
            <a:pPr>
              <a:buNone/>
            </a:pPr>
            <a:r>
              <a:rPr lang="tr-TR" dirty="0" err="1" smtClean="0">
                <a:latin typeface="Verdana" pitchFamily="34" charset="0"/>
                <a:ea typeface="Verdana" pitchFamily="34" charset="0"/>
                <a:cs typeface="Verdana" pitchFamily="34" charset="0"/>
              </a:rPr>
              <a:t>İ</a:t>
            </a:r>
            <a:r>
              <a:rPr lang="tr-TR" dirty="0" err="1" smtClean="0">
                <a:latin typeface="Verdana" pitchFamily="34" charset="0"/>
                <a:ea typeface="Verdana" pitchFamily="34" charset="0"/>
                <a:cs typeface="Verdana" pitchFamily="34" charset="0"/>
              </a:rPr>
              <a:t>diyopatik</a:t>
            </a:r>
            <a:r>
              <a:rPr lang="tr-TR" dirty="0" smtClean="0">
                <a:latin typeface="Verdana" pitchFamily="34" charset="0"/>
                <a:ea typeface="Verdana" pitchFamily="34" charset="0"/>
                <a:cs typeface="Verdana" pitchFamily="34" charset="0"/>
              </a:rPr>
              <a:t>, </a:t>
            </a:r>
            <a:r>
              <a:rPr lang="tr-TR" dirty="0" err="1" smtClean="0">
                <a:latin typeface="Verdana" pitchFamily="34" charset="0"/>
                <a:ea typeface="Verdana" pitchFamily="34" charset="0"/>
                <a:cs typeface="Verdana" pitchFamily="34" charset="0"/>
              </a:rPr>
              <a:t>konjenital</a:t>
            </a:r>
            <a:r>
              <a:rPr lang="tr-TR" dirty="0" smtClean="0">
                <a:latin typeface="Verdana" pitchFamily="34" charset="0"/>
                <a:ea typeface="Verdana" pitchFamily="34" charset="0"/>
                <a:cs typeface="Verdana" pitchFamily="34" charset="0"/>
              </a:rPr>
              <a:t> veya </a:t>
            </a:r>
            <a:r>
              <a:rPr lang="tr-TR" dirty="0" err="1" smtClean="0">
                <a:latin typeface="Verdana" pitchFamily="34" charset="0"/>
                <a:ea typeface="Verdana" pitchFamily="34" charset="0"/>
                <a:cs typeface="Verdana" pitchFamily="34" charset="0"/>
              </a:rPr>
              <a:t>inflamatuar</a:t>
            </a:r>
            <a:r>
              <a:rPr lang="tr-TR" dirty="0" smtClean="0">
                <a:latin typeface="Verdana" pitchFamily="34" charset="0"/>
                <a:ea typeface="Verdana" pitchFamily="34" charset="0"/>
                <a:cs typeface="Verdana" pitchFamily="34" charset="0"/>
              </a:rPr>
              <a:t> olaylara bağlı</a:t>
            </a:r>
          </a:p>
          <a:p>
            <a:pPr>
              <a:buNone/>
            </a:pPr>
            <a:r>
              <a:rPr lang="tr-TR" dirty="0" smtClean="0">
                <a:latin typeface="Verdana" pitchFamily="34" charset="0"/>
                <a:ea typeface="Verdana" pitchFamily="34" charset="0"/>
                <a:cs typeface="Verdana" pitchFamily="34" charset="0"/>
              </a:rPr>
              <a:t>olarak ortaya çıkmış olabilirler.</a:t>
            </a:r>
          </a:p>
          <a:p>
            <a:pPr>
              <a:buNone/>
            </a:pPr>
            <a:endParaRPr lang="tr-TR" b="1" dirty="0" smtClean="0">
              <a:latin typeface="Verdana" pitchFamily="34" charset="0"/>
              <a:ea typeface="Verdana" pitchFamily="34" charset="0"/>
              <a:cs typeface="Verdana" pitchFamily="34" charset="0"/>
            </a:endParaRPr>
          </a:p>
          <a:p>
            <a:pPr>
              <a:buNone/>
            </a:pPr>
            <a:r>
              <a:rPr lang="tr-TR" b="1" dirty="0" smtClean="0">
                <a:latin typeface="Verdana" pitchFamily="34" charset="0"/>
                <a:ea typeface="Verdana" pitchFamily="34" charset="0"/>
                <a:cs typeface="Verdana" pitchFamily="34" charset="0"/>
              </a:rPr>
              <a:t>Sıklıkla </a:t>
            </a:r>
            <a:r>
              <a:rPr lang="tr-TR" b="1" dirty="0" err="1" smtClean="0">
                <a:latin typeface="Verdana" pitchFamily="34" charset="0"/>
                <a:ea typeface="Verdana" pitchFamily="34" charset="0"/>
                <a:cs typeface="Verdana" pitchFamily="34" charset="0"/>
              </a:rPr>
              <a:t>asemptomatik</a:t>
            </a:r>
            <a:r>
              <a:rPr lang="tr-TR" dirty="0" err="1" smtClean="0">
                <a:latin typeface="Verdana" pitchFamily="34" charset="0"/>
                <a:ea typeface="Verdana" pitchFamily="34" charset="0"/>
                <a:cs typeface="Verdana" pitchFamily="34" charset="0"/>
              </a:rPr>
              <a:t>tirler</a:t>
            </a:r>
            <a:r>
              <a:rPr lang="tr-TR" dirty="0" smtClean="0">
                <a:latin typeface="Verdana" pitchFamily="34" charset="0"/>
                <a:ea typeface="Verdana" pitchFamily="34" charset="0"/>
                <a:cs typeface="Verdana" pitchFamily="34" charset="0"/>
              </a:rPr>
              <a:t> ama hasta </a:t>
            </a:r>
            <a:r>
              <a:rPr lang="tr-TR" dirty="0" err="1" smtClean="0">
                <a:latin typeface="Verdana" pitchFamily="34" charset="0"/>
                <a:ea typeface="Verdana" pitchFamily="34" charset="0"/>
                <a:cs typeface="Verdana" pitchFamily="34" charset="0"/>
              </a:rPr>
              <a:t>disfaji</a:t>
            </a:r>
            <a:r>
              <a:rPr lang="tr-TR" dirty="0" smtClean="0">
                <a:latin typeface="Verdana" pitchFamily="34" charset="0"/>
                <a:ea typeface="Verdana" pitchFamily="34" charset="0"/>
                <a:cs typeface="Verdana" pitchFamily="34" charset="0"/>
              </a:rPr>
              <a:t> ile de</a:t>
            </a:r>
          </a:p>
          <a:p>
            <a:pPr>
              <a:buNone/>
            </a:pPr>
            <a:r>
              <a:rPr lang="tr-TR" dirty="0" smtClean="0">
                <a:latin typeface="Verdana" pitchFamily="34" charset="0"/>
                <a:ea typeface="Verdana" pitchFamily="34" charset="0"/>
                <a:cs typeface="Verdana" pitchFamily="34" charset="0"/>
              </a:rPr>
              <a:t>g</a:t>
            </a:r>
            <a:r>
              <a:rPr lang="tr-TR" dirty="0" smtClean="0">
                <a:latin typeface="Verdana" pitchFamily="34" charset="0"/>
                <a:ea typeface="Verdana" pitchFamily="34" charset="0"/>
                <a:cs typeface="Verdana" pitchFamily="34" charset="0"/>
              </a:rPr>
              <a:t>elebilir.</a:t>
            </a:r>
          </a:p>
          <a:p>
            <a:pPr>
              <a:buNone/>
            </a:pPr>
            <a:endParaRPr lang="tr-TR" dirty="0" smtClean="0">
              <a:latin typeface="Verdana" pitchFamily="34" charset="0"/>
              <a:ea typeface="Verdana" pitchFamily="34" charset="0"/>
              <a:cs typeface="Verdana" pitchFamily="34" charset="0"/>
            </a:endParaRPr>
          </a:p>
          <a:p>
            <a:pPr>
              <a:buNone/>
            </a:pPr>
            <a:r>
              <a:rPr lang="tr-TR" dirty="0" err="1" smtClean="0">
                <a:latin typeface="Verdana" pitchFamily="34" charset="0"/>
                <a:ea typeface="Verdana" pitchFamily="34" charset="0"/>
                <a:cs typeface="Verdana" pitchFamily="34" charset="0"/>
              </a:rPr>
              <a:t>Ö</a:t>
            </a:r>
            <a:r>
              <a:rPr lang="tr-TR" dirty="0" err="1" smtClean="0">
                <a:latin typeface="Verdana" pitchFamily="34" charset="0"/>
                <a:ea typeface="Verdana" pitchFamily="34" charset="0"/>
                <a:cs typeface="Verdana" pitchFamily="34" charset="0"/>
              </a:rPr>
              <a:t>zafagogramdaki</a:t>
            </a:r>
            <a:r>
              <a:rPr lang="tr-TR" dirty="0" smtClean="0">
                <a:latin typeface="Verdana" pitchFamily="34" charset="0"/>
                <a:ea typeface="Verdana" pitchFamily="34" charset="0"/>
                <a:cs typeface="Verdana" pitchFamily="34" charset="0"/>
              </a:rPr>
              <a:t> klasik görüntüsü </a:t>
            </a:r>
            <a:r>
              <a:rPr lang="tr-TR" dirty="0" smtClean="0">
                <a:solidFill>
                  <a:srgbClr val="FF0000"/>
                </a:solidFill>
                <a:latin typeface="Verdana" pitchFamily="34" charset="0"/>
                <a:ea typeface="Verdana" pitchFamily="34" charset="0"/>
                <a:cs typeface="Verdana" pitchFamily="34" charset="0"/>
              </a:rPr>
              <a:t>raf benzeri dolum</a:t>
            </a:r>
          </a:p>
          <a:p>
            <a:pPr>
              <a:buNone/>
            </a:pPr>
            <a:r>
              <a:rPr lang="tr-TR" dirty="0" err="1" smtClean="0">
                <a:solidFill>
                  <a:srgbClr val="FF0000"/>
                </a:solidFill>
                <a:latin typeface="Verdana" pitchFamily="34" charset="0"/>
                <a:ea typeface="Verdana" pitchFamily="34" charset="0"/>
                <a:cs typeface="Verdana" pitchFamily="34" charset="0"/>
              </a:rPr>
              <a:t>defekti</a:t>
            </a:r>
            <a:r>
              <a:rPr lang="tr-TR" dirty="0" err="1" smtClean="0">
                <a:latin typeface="Verdana" pitchFamily="34" charset="0"/>
                <a:ea typeface="Verdana" pitchFamily="34" charset="0"/>
                <a:cs typeface="Verdana" pitchFamily="34" charset="0"/>
              </a:rPr>
              <a:t>dir</a:t>
            </a:r>
            <a:r>
              <a:rPr lang="tr-TR" dirty="0" smtClean="0">
                <a:latin typeface="Verdana" pitchFamily="34" charset="0"/>
                <a:ea typeface="Verdana" pitchFamily="34" charset="0"/>
                <a:cs typeface="Verdana" pitchFamily="34" charset="0"/>
              </a:rPr>
              <a:t>.</a:t>
            </a:r>
            <a:endParaRPr lang="tr-TR" dirty="0">
              <a:latin typeface="Verdana" pitchFamily="34" charset="0"/>
              <a:ea typeface="Verdana" pitchFamily="34" charset="0"/>
              <a:cs typeface="Verdan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rPr>
              <a:t>KİLLİAN JAMİESON DİVERTİKÜLÜ</a:t>
            </a:r>
            <a:endParaRPr lang="tr-TR" b="1" dirty="0">
              <a:solidFill>
                <a:srgbClr val="FF0000"/>
              </a:solidFill>
            </a:endParaRPr>
          </a:p>
        </p:txBody>
      </p:sp>
      <p:sp>
        <p:nvSpPr>
          <p:cNvPr id="3" name="2 İçerik Yer Tutucusu"/>
          <p:cNvSpPr>
            <a:spLocks noGrp="1"/>
          </p:cNvSpPr>
          <p:nvPr>
            <p:ph idx="1"/>
          </p:nvPr>
        </p:nvSpPr>
        <p:spPr/>
        <p:txBody>
          <a:bodyPr/>
          <a:lstStyle/>
          <a:p>
            <a:pPr>
              <a:buNone/>
            </a:pPr>
            <a:r>
              <a:rPr lang="tr-TR" b="1" dirty="0" smtClean="0"/>
              <a:t>Üst </a:t>
            </a:r>
            <a:r>
              <a:rPr lang="tr-TR" b="1" dirty="0" err="1" smtClean="0"/>
              <a:t>servikal</a:t>
            </a:r>
            <a:r>
              <a:rPr lang="tr-TR" b="1" dirty="0" smtClean="0"/>
              <a:t> </a:t>
            </a:r>
            <a:r>
              <a:rPr lang="tr-TR" b="1" dirty="0" err="1" smtClean="0"/>
              <a:t>özafagus</a:t>
            </a:r>
            <a:r>
              <a:rPr lang="tr-TR" dirty="0" err="1" smtClean="0"/>
              <a:t>tan</a:t>
            </a:r>
            <a:r>
              <a:rPr lang="tr-TR" dirty="0" smtClean="0"/>
              <a:t> kaynaklanır.</a:t>
            </a:r>
          </a:p>
          <a:p>
            <a:pPr>
              <a:buNone/>
            </a:pPr>
            <a:endParaRPr lang="tr-TR" dirty="0" smtClean="0"/>
          </a:p>
          <a:p>
            <a:pPr>
              <a:buNone/>
            </a:pPr>
            <a:r>
              <a:rPr lang="tr-TR" dirty="0" err="1" smtClean="0"/>
              <a:t>Protrüzyonlar</a:t>
            </a:r>
            <a:r>
              <a:rPr lang="tr-TR" dirty="0" smtClean="0"/>
              <a:t> </a:t>
            </a:r>
            <a:r>
              <a:rPr lang="tr-TR" dirty="0" err="1" smtClean="0"/>
              <a:t>anterolateral</a:t>
            </a:r>
            <a:r>
              <a:rPr lang="tr-TR" dirty="0" smtClean="0"/>
              <a:t> </a:t>
            </a:r>
            <a:r>
              <a:rPr lang="tr-TR" dirty="0" err="1" smtClean="0"/>
              <a:t>özafagustan</a:t>
            </a:r>
            <a:endParaRPr lang="tr-TR" dirty="0" smtClean="0"/>
          </a:p>
          <a:p>
            <a:pPr>
              <a:buNone/>
            </a:pPr>
            <a:r>
              <a:rPr lang="tr-TR" dirty="0" err="1" smtClean="0"/>
              <a:t>krikofaringeal</a:t>
            </a:r>
            <a:r>
              <a:rPr lang="tr-TR" dirty="0" smtClean="0"/>
              <a:t> kasların </a:t>
            </a:r>
            <a:r>
              <a:rPr lang="tr-TR" dirty="0" err="1" smtClean="0"/>
              <a:t>inferioruna</a:t>
            </a:r>
            <a:r>
              <a:rPr lang="tr-TR" dirty="0" smtClean="0"/>
              <a:t> </a:t>
            </a:r>
            <a:r>
              <a:rPr lang="tr-TR" dirty="0" err="1" smtClean="0"/>
              <a:t>dogrudur</a:t>
            </a:r>
            <a:r>
              <a:rPr lang="tr-TR" dirty="0" smtClean="0"/>
              <a:t>.</a:t>
            </a:r>
          </a:p>
          <a:p>
            <a:pPr>
              <a:buNone/>
            </a:pPr>
            <a:endParaRPr lang="tr-TR" dirty="0" smtClean="0"/>
          </a:p>
          <a:p>
            <a:pPr>
              <a:buNone/>
            </a:pPr>
            <a:r>
              <a:rPr lang="tr-TR" dirty="0" err="1" smtClean="0"/>
              <a:t>D</a:t>
            </a:r>
            <a:r>
              <a:rPr lang="tr-TR" dirty="0" err="1" smtClean="0"/>
              <a:t>isfaji</a:t>
            </a:r>
            <a:r>
              <a:rPr lang="tr-TR" dirty="0" smtClean="0"/>
              <a:t>, öksürük ve </a:t>
            </a:r>
            <a:r>
              <a:rPr lang="tr-TR" dirty="0" err="1" smtClean="0"/>
              <a:t>aspirasyona</a:t>
            </a:r>
            <a:r>
              <a:rPr lang="tr-TR" dirty="0" smtClean="0"/>
              <a:t> neden olabilir.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rPr>
              <a:t>MECKEL DİVERTİKÜLÜ</a:t>
            </a:r>
            <a:endParaRPr lang="tr-TR" b="1" dirty="0">
              <a:solidFill>
                <a:srgbClr val="FF0000"/>
              </a:solidFill>
            </a:endParaRPr>
          </a:p>
        </p:txBody>
      </p:sp>
      <p:sp>
        <p:nvSpPr>
          <p:cNvPr id="3" name="2 İçerik Yer Tutucusu"/>
          <p:cNvSpPr>
            <a:spLocks noGrp="1"/>
          </p:cNvSpPr>
          <p:nvPr>
            <p:ph idx="1"/>
          </p:nvPr>
        </p:nvSpPr>
        <p:spPr>
          <a:xfrm>
            <a:off x="457200" y="1142984"/>
            <a:ext cx="8229600" cy="5500726"/>
          </a:xfrm>
        </p:spPr>
        <p:txBody>
          <a:bodyPr>
            <a:normAutofit fontScale="92500"/>
          </a:bodyPr>
          <a:lstStyle/>
          <a:p>
            <a:pPr>
              <a:buNone/>
            </a:pPr>
            <a:r>
              <a:rPr lang="tr-TR" b="1" dirty="0" err="1" smtClean="0"/>
              <a:t>K</a:t>
            </a:r>
            <a:r>
              <a:rPr lang="tr-TR" b="1" dirty="0" err="1" smtClean="0"/>
              <a:t>onjenitaldir</a:t>
            </a:r>
            <a:r>
              <a:rPr lang="tr-TR" b="1" dirty="0" smtClean="0"/>
              <a:t>.</a:t>
            </a:r>
          </a:p>
          <a:p>
            <a:pPr>
              <a:buNone/>
            </a:pPr>
            <a:r>
              <a:rPr lang="tr-TR" dirty="0" err="1" smtClean="0"/>
              <a:t>İ</a:t>
            </a:r>
            <a:r>
              <a:rPr lang="tr-TR" dirty="0" err="1" smtClean="0"/>
              <a:t>leal</a:t>
            </a:r>
            <a:r>
              <a:rPr lang="tr-TR" dirty="0" smtClean="0"/>
              <a:t> bir çıkıntıdır. </a:t>
            </a:r>
            <a:r>
              <a:rPr lang="tr-TR" dirty="0" err="1" smtClean="0"/>
              <a:t>Ö</a:t>
            </a:r>
            <a:r>
              <a:rPr lang="tr-TR" dirty="0" err="1" smtClean="0"/>
              <a:t>zafagusla</a:t>
            </a:r>
            <a:r>
              <a:rPr lang="tr-TR" dirty="0" smtClean="0"/>
              <a:t> ilişkilisizdir.</a:t>
            </a:r>
          </a:p>
          <a:p>
            <a:pPr>
              <a:buNone/>
            </a:pPr>
            <a:endParaRPr lang="tr-TR" b="1" i="1" dirty="0" smtClean="0"/>
          </a:p>
          <a:p>
            <a:pPr>
              <a:buNone/>
            </a:pPr>
            <a:r>
              <a:rPr lang="tr-TR" b="1" i="1" dirty="0" smtClean="0"/>
              <a:t>2ler kuralı ile tanımlanır;</a:t>
            </a:r>
          </a:p>
          <a:p>
            <a:pPr>
              <a:buNone/>
            </a:pPr>
            <a:r>
              <a:rPr lang="tr-TR" dirty="0" smtClean="0"/>
              <a:t>   </a:t>
            </a:r>
            <a:r>
              <a:rPr lang="tr-TR" dirty="0" err="1" smtClean="0"/>
              <a:t>D</a:t>
            </a:r>
            <a:r>
              <a:rPr lang="tr-TR" dirty="0" err="1" smtClean="0"/>
              <a:t>ivertikül</a:t>
            </a:r>
            <a:r>
              <a:rPr lang="tr-TR" dirty="0" smtClean="0"/>
              <a:t> </a:t>
            </a:r>
            <a:r>
              <a:rPr lang="tr-TR" dirty="0" err="1" smtClean="0"/>
              <a:t>ileoçekal</a:t>
            </a:r>
            <a:r>
              <a:rPr lang="tr-TR" dirty="0" smtClean="0"/>
              <a:t> </a:t>
            </a:r>
            <a:r>
              <a:rPr lang="tr-TR" dirty="0" err="1" smtClean="0"/>
              <a:t>valvin</a:t>
            </a:r>
            <a:r>
              <a:rPr lang="tr-TR" dirty="0" smtClean="0"/>
              <a:t> 2feet uzağındadır</a:t>
            </a:r>
          </a:p>
          <a:p>
            <a:pPr>
              <a:buNone/>
            </a:pPr>
            <a:r>
              <a:rPr lang="tr-TR" dirty="0" smtClean="0"/>
              <a:t>   2 yaşından önce kendini gösterir</a:t>
            </a:r>
          </a:p>
          <a:p>
            <a:pPr>
              <a:buNone/>
            </a:pPr>
            <a:r>
              <a:rPr lang="tr-TR" dirty="0" smtClean="0"/>
              <a:t>   </a:t>
            </a:r>
            <a:r>
              <a:rPr lang="tr-TR" dirty="0" err="1" smtClean="0"/>
              <a:t>P</a:t>
            </a:r>
            <a:r>
              <a:rPr lang="tr-TR" dirty="0" err="1" smtClean="0"/>
              <a:t>opulasyonun</a:t>
            </a:r>
            <a:r>
              <a:rPr lang="tr-TR" dirty="0" smtClean="0"/>
              <a:t> %2 sinde görülür</a:t>
            </a:r>
          </a:p>
          <a:p>
            <a:pPr>
              <a:buNone/>
            </a:pPr>
            <a:endParaRPr lang="tr-TR" dirty="0" smtClean="0"/>
          </a:p>
          <a:p>
            <a:pPr>
              <a:buNone/>
            </a:pPr>
            <a:r>
              <a:rPr lang="tr-TR" dirty="0" err="1" smtClean="0"/>
              <a:t>M</a:t>
            </a:r>
            <a:r>
              <a:rPr lang="tr-TR" dirty="0" err="1" smtClean="0"/>
              <a:t>eckel</a:t>
            </a:r>
            <a:r>
              <a:rPr lang="tr-TR" dirty="0" smtClean="0"/>
              <a:t> </a:t>
            </a:r>
            <a:r>
              <a:rPr lang="tr-TR" dirty="0" err="1" smtClean="0"/>
              <a:t>divertikülü</a:t>
            </a:r>
            <a:r>
              <a:rPr lang="tr-TR" dirty="0" smtClean="0"/>
              <a:t> </a:t>
            </a:r>
            <a:r>
              <a:rPr lang="tr-TR" dirty="0" err="1" smtClean="0"/>
              <a:t>inflame</a:t>
            </a:r>
            <a:r>
              <a:rPr lang="tr-TR" dirty="0" smtClean="0"/>
              <a:t> olabilir, </a:t>
            </a:r>
            <a:r>
              <a:rPr lang="tr-TR" dirty="0" err="1" smtClean="0"/>
              <a:t>gastrointestinal</a:t>
            </a:r>
            <a:endParaRPr lang="tr-TR" dirty="0" smtClean="0"/>
          </a:p>
          <a:p>
            <a:pPr>
              <a:buNone/>
            </a:pPr>
            <a:r>
              <a:rPr lang="tr-TR" dirty="0" smtClean="0"/>
              <a:t>kanamaya, barsak obstrüksiyonuna neden olabilir.</a:t>
            </a:r>
          </a:p>
          <a:p>
            <a:pPr>
              <a:buNone/>
            </a:pP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TotalTime>
  <Words>323</Words>
  <Application>Microsoft Office PowerPoint</Application>
  <PresentationFormat>Ekran Gösterisi (4:3)</PresentationFormat>
  <Paragraphs>88</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VAKA SUNUMU DİSFAJİ  ARAŞ.GÖR.DR.A.KAAN KURT KTÜ AİLE HEKİMLİĞİ AD 01.11.16</vt:lpstr>
      <vt:lpstr>   58 yaş, erkek hasta  Aile hekimliği kliniğine birkaç aydır sözkonusu olan kilo kaybı ve yutma güçlüğü şikayetleri ile geliyor.  Hasta katı yiyeceklerin boğazına takılıp kaldığını söylüyor.  Bahsettikleri ile bağlantılı bir medikal geçmişi yok, fizik muayenesi normal.  Hastaya özafagografi çekiliyor. </vt:lpstr>
      <vt:lpstr> </vt:lpstr>
      <vt:lpstr>Slayt 4</vt:lpstr>
      <vt:lpstr>ZENKER DİVERTİKÜLÜ</vt:lpstr>
      <vt:lpstr>Slayt 6</vt:lpstr>
      <vt:lpstr>ÖZAFAGİAL WEB</vt:lpstr>
      <vt:lpstr>KİLLİAN JAMİESON DİVERTİKÜLÜ</vt:lpstr>
      <vt:lpstr>MECKEL DİVERTİKÜLÜ</vt:lpstr>
      <vt:lpstr>TRAKSİYON DİVERTİKÜLÜ</vt:lpstr>
      <vt:lpstr>Slayt 11</vt:lpstr>
    </vt:vector>
  </TitlesOfParts>
  <Company>Progressive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58 YAŞ ERKEK HASTA  DİSFAJİ  HASTANIN KLİNİGİNİ YAZ</dc:title>
  <dc:creator>hp</dc:creator>
  <cp:lastModifiedBy>hp</cp:lastModifiedBy>
  <cp:revision>13</cp:revision>
  <dcterms:created xsi:type="dcterms:W3CDTF">2016-10-28T07:34:58Z</dcterms:created>
  <dcterms:modified xsi:type="dcterms:W3CDTF">2016-10-31T07:49:03Z</dcterms:modified>
</cp:coreProperties>
</file>