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92" r:id="rId10"/>
    <p:sldId id="280" r:id="rId11"/>
    <p:sldId id="281" r:id="rId12"/>
    <p:sldId id="282" r:id="rId13"/>
    <p:sldId id="275" r:id="rId14"/>
    <p:sldId id="273" r:id="rId15"/>
    <p:sldId id="277" r:id="rId16"/>
    <p:sldId id="268" r:id="rId17"/>
    <p:sldId id="290" r:id="rId18"/>
    <p:sldId id="278" r:id="rId19"/>
    <p:sldId id="269" r:id="rId20"/>
    <p:sldId id="270" r:id="rId21"/>
    <p:sldId id="271" r:id="rId22"/>
    <p:sldId id="272" r:id="rId23"/>
    <p:sldId id="276" r:id="rId24"/>
    <p:sldId id="291" r:id="rId25"/>
    <p:sldId id="287" r:id="rId26"/>
    <p:sldId id="284" r:id="rId27"/>
    <p:sldId id="285" r:id="rId28"/>
    <p:sldId id="286" r:id="rId29"/>
    <p:sldId id="288" r:id="rId30"/>
    <p:sldId id="289" r:id="rId3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506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00599C6-E909-4067-94FC-57E717B6459F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083CBB7-BFC0-4B8C-A939-CDB975A63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EAC2D3-5F2A-49DA-83F1-CEE5FC7F626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2DF15D-ADA0-4DB7-9622-31C04C08EEC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54D3-6F92-4C8E-A5A4-6AF4AED028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C7A613C-3E26-4079-8EB2-DBFF7A14371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5D4-74CF-4FBE-8CE6-AC2C6D7D12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59A30C-0B06-42E9-8783-B3F255AE9F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41EE5-0996-421A-BEA4-1347EF9BAB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0726-73D9-4062-B351-1794EB8169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DC45-864D-4603-A4EA-D738EDD88E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C92E-D827-4B0E-9DCB-EC2E60743C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7FB7E-EC72-4235-8107-D1FF31B3AA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8 Dikdörtgen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66AA8-0E58-4FB3-A198-CEA9952A18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0" name="30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905E772-8300-4FF8-9DEF-666EB3D32D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533400"/>
            <a:ext cx="5638800" cy="2895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4000"/>
              <a:t>MEME </a:t>
            </a:r>
            <a:r>
              <a:rPr lang="tr-TR" sz="4000" smtClean="0"/>
              <a:t>HASTALIKLARI VE 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 smtClean="0"/>
              <a:t>MEMEDE </a:t>
            </a:r>
            <a:r>
              <a:rPr lang="tr-TR" sz="4000" dirty="0"/>
              <a:t>KİTLEYE </a:t>
            </a:r>
            <a:r>
              <a:rPr lang="tr-TR" sz="4000" dirty="0" smtClean="0"/>
              <a:t>YAKLAŞIM</a:t>
            </a:r>
            <a:endParaRPr lang="tr-TR" sz="4000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4343400"/>
            <a:ext cx="6400800" cy="1752600"/>
          </a:xfrm>
        </p:spPr>
        <p:txBody>
          <a:bodyPr/>
          <a:lstStyle/>
          <a:p>
            <a:r>
              <a:rPr lang="tr-TR" smtClean="0"/>
              <a:t>DR.H.NEJAT KÜÇÜKDAĞ</a:t>
            </a:r>
          </a:p>
          <a:p>
            <a:r>
              <a:rPr lang="tr-TR" smtClean="0"/>
              <a:t>KTÜ AİLE HEKİMLİĞİ ABD</a:t>
            </a:r>
          </a:p>
          <a:p>
            <a:r>
              <a:rPr lang="tr-TR" smtClean="0"/>
              <a:t>16.02.2016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jİnekomastİ</a:t>
            </a:r>
            <a:endParaRPr lang="en-US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Erkek memesinin benign büyümesi</a:t>
            </a:r>
          </a:p>
          <a:p>
            <a:r>
              <a:rPr lang="tr-TR" smtClean="0"/>
              <a:t>Genellikle ergenlik döneminde</a:t>
            </a:r>
          </a:p>
          <a:p>
            <a:r>
              <a:rPr lang="tr-TR" smtClean="0"/>
              <a:t>Jinekomasti ile doktora müraccat edenlerin</a:t>
            </a:r>
          </a:p>
          <a:p>
            <a:pPr lvl="1"/>
            <a:r>
              <a:rPr lang="tr-TR" smtClean="0"/>
              <a:t>%25i idiyopatik</a:t>
            </a:r>
          </a:p>
          <a:p>
            <a:pPr lvl="1"/>
            <a:r>
              <a:rPr lang="tr-TR" smtClean="0"/>
              <a:t>%25 ergenlik</a:t>
            </a:r>
          </a:p>
          <a:p>
            <a:pPr lvl="1"/>
            <a:r>
              <a:rPr lang="tr-TR" smtClean="0"/>
              <a:t>%10-20 ilaçlar</a:t>
            </a:r>
          </a:p>
          <a:p>
            <a:pPr lvl="1"/>
            <a:r>
              <a:rPr lang="tr-TR" smtClean="0"/>
              <a:t>%8 siroz veya yetersiz beslenme</a:t>
            </a:r>
          </a:p>
          <a:p>
            <a:pPr lvl="1"/>
            <a:r>
              <a:rPr lang="tr-TR" smtClean="0"/>
              <a:t>%8 primer hipogonadizm</a:t>
            </a:r>
          </a:p>
          <a:p>
            <a:r>
              <a:rPr lang="tr-TR" smtClean="0"/>
              <a:t>Öykü ve testis muayenesi önemli</a:t>
            </a:r>
          </a:p>
          <a:p>
            <a:pPr lvl="1"/>
            <a:r>
              <a:rPr lang="tr-TR" smtClean="0"/>
              <a:t>Normalse, hastaya güven verilir. Periyodik takip..</a:t>
            </a:r>
          </a:p>
          <a:p>
            <a:pPr lvl="1"/>
            <a:r>
              <a:rPr lang="tr-TR" smtClean="0"/>
              <a:t>Çoğu erkek çocukta bu durum 1 yıl içinde düzelir.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jİnekomastİ</a:t>
            </a:r>
            <a:endParaRPr lang="en-US"/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Hikaye, fizik muayene</a:t>
            </a:r>
          </a:p>
          <a:p>
            <a:r>
              <a:rPr lang="tr-TR" smtClean="0"/>
              <a:t>Böbrek, karaciğer, tiroid fonksiyonları</a:t>
            </a:r>
          </a:p>
          <a:p>
            <a:r>
              <a:rPr lang="tr-TR" smtClean="0"/>
              <a:t>Serum rutin biyokimyasal profil</a:t>
            </a:r>
          </a:p>
          <a:p>
            <a:r>
              <a:rPr lang="tr-TR" smtClean="0"/>
              <a:t>6 ay sonra tekrar değerlendirme.</a:t>
            </a:r>
          </a:p>
          <a:p>
            <a:r>
              <a:rPr lang="tr-TR" smtClean="0"/>
              <a:t>İlerleyici göğüs büyümesi varsa ve neden tespit edilemiyorsa</a:t>
            </a:r>
          </a:p>
          <a:p>
            <a:pPr lvl="1"/>
            <a:r>
              <a:rPr lang="tr-TR" smtClean="0"/>
              <a:t>Serum B-HCG, testosteron, östradiol, LH, FSH ve prolaktin değerleri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jİnekomastİ</a:t>
            </a:r>
            <a:endParaRPr lang="en-US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TEDAVİ</a:t>
            </a:r>
          </a:p>
          <a:p>
            <a:pPr lvl="1"/>
            <a:r>
              <a:rPr lang="tr-TR" smtClean="0"/>
              <a:t>Nedenin ortadan kaldırılması</a:t>
            </a:r>
          </a:p>
          <a:p>
            <a:pPr lvl="1"/>
            <a:r>
              <a:rPr lang="tr-TR" smtClean="0"/>
              <a:t>Yeterince ağrı ve rahatsızlığa neden oluyorsa spesifik tedavi</a:t>
            </a:r>
          </a:p>
          <a:p>
            <a:pPr lvl="2"/>
            <a:r>
              <a:rPr lang="tr-TR" smtClean="0"/>
              <a:t>Dihidrotestosteron, danazol, klomifen sitrat, tamoksifen ve testolakton gibi çok sayıda tıbbi tedavi denenmiş.</a:t>
            </a:r>
          </a:p>
          <a:p>
            <a:pPr lvl="2"/>
            <a:r>
              <a:rPr lang="tr-TR" smtClean="0"/>
              <a:t>Cerrahi eksizyon da bir başka seçenek.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M.Ö. 3000–2500 yılları arasında piramitler çağı Mısır’ına ait Edwin Smith’in orijinal papirüsü</a:t>
            </a: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K</a:t>
            </a:r>
            <a:r>
              <a:rPr lang="en-US" smtClean="0"/>
              <a:t>adınlarda görülen </a:t>
            </a:r>
            <a:r>
              <a:rPr lang="tr-TR" smtClean="0"/>
              <a:t>en sık </a:t>
            </a:r>
            <a:r>
              <a:rPr lang="en-US" smtClean="0"/>
              <a:t>malign tümör</a:t>
            </a: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K</a:t>
            </a:r>
            <a:r>
              <a:rPr lang="en-US" smtClean="0"/>
              <a:t>anser nedeniyle ölümde akciğer kanserinden sonra ikinci sırada </a:t>
            </a: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Yaşamları boyunca her 8 kadından 1’inde meme kanserine yakalanma riski</a:t>
            </a: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H</a:t>
            </a:r>
            <a:r>
              <a:rPr lang="en-US" smtClean="0"/>
              <a:t>er yıl dünyada 450000’e yakın kadının hayatını kaybettiği sanılmaktadır</a:t>
            </a:r>
            <a:r>
              <a:rPr lang="tr-TR" smtClean="0"/>
              <a:t>.</a:t>
            </a:r>
            <a:r>
              <a:rPr lang="en-US" smtClean="0"/>
              <a:t> </a:t>
            </a: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Türkiye’de meme kanseri insidansı giderek artan sıklıkla 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2002’de 100.000’de 31,9 iken </a:t>
            </a: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		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2009’da 40,6’a yükselmiştir. </a:t>
            </a:r>
            <a:endParaRPr lang="tr-TR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Türkiye’de kadınlarda görülen kanserler arasında % 23,4 ile ilk sırada yeralmaktadır</a:t>
            </a:r>
            <a:r>
              <a:rPr lang="tr-TR" smtClean="0"/>
              <a:t>.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RİSK FAKTÖRLERİ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Erken menarş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Geç menopoz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Nulliparite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Laktasyon (uzamış laktasyon meme kanseri riskini azaltır.)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İlk doğum yaşının geç olması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Ailede meme kanseri öyküsü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BRCA1 VE BRCA2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Obesite, azalmış fiziksel aktivite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Hormon replasman tedavisi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Alkol kullanımı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Radyasyona maruz kalma</a:t>
            </a:r>
            <a:endParaRPr lang="en-US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Meme kanserinde çok çeşitli risk faktörleri olmasına rağmen</a:t>
            </a:r>
            <a:endParaRPr lang="tr-TR" smtClean="0"/>
          </a:p>
          <a:p>
            <a:pPr lvl="1"/>
            <a:r>
              <a:rPr lang="en-US" smtClean="0"/>
              <a:t>olguların %75’ inde bilinen risk faktörleri geçerli değil</a:t>
            </a:r>
            <a:r>
              <a:rPr lang="tr-TR" smtClean="0"/>
              <a:t>.</a:t>
            </a:r>
          </a:p>
          <a:p>
            <a:r>
              <a:rPr lang="tr-TR" smtClean="0"/>
              <a:t>R</a:t>
            </a:r>
            <a:r>
              <a:rPr lang="en-US" smtClean="0"/>
              <a:t>isk analiz yönte</a:t>
            </a:r>
            <a:r>
              <a:rPr lang="tr-TR" smtClean="0"/>
              <a:t>mleri</a:t>
            </a:r>
          </a:p>
          <a:p>
            <a:pPr lvl="1"/>
            <a:r>
              <a:rPr lang="en-US" smtClean="0"/>
              <a:t>Gail </a:t>
            </a:r>
            <a:endParaRPr lang="tr-TR" smtClean="0"/>
          </a:p>
          <a:p>
            <a:pPr lvl="1"/>
            <a:r>
              <a:rPr lang="en-US" smtClean="0"/>
              <a:t>NSABP</a:t>
            </a:r>
            <a:endParaRPr lang="tr-TR" smtClean="0"/>
          </a:p>
          <a:p>
            <a:pPr lvl="1"/>
            <a:r>
              <a:rPr lang="en-US" smtClean="0"/>
              <a:t>NCI</a:t>
            </a:r>
            <a:endParaRPr lang="tr-TR" smtClean="0"/>
          </a:p>
          <a:p>
            <a:pPr lvl="1"/>
            <a:r>
              <a:rPr lang="en-US" sz="1400" smtClean="0"/>
              <a:t>Tyrer-Cuzick Modeli </a:t>
            </a:r>
            <a:r>
              <a:rPr lang="tr-TR" sz="1400" smtClean="0"/>
              <a:t>, </a:t>
            </a:r>
            <a:r>
              <a:rPr lang="en-US" sz="1400" smtClean="0"/>
              <a:t>Claus</a:t>
            </a:r>
            <a:r>
              <a:rPr lang="tr-TR" sz="1400" smtClean="0"/>
              <a:t> M</a:t>
            </a:r>
            <a:r>
              <a:rPr lang="en-US" sz="1400" smtClean="0"/>
              <a:t>odel</a:t>
            </a:r>
            <a:r>
              <a:rPr lang="tr-TR" sz="1400" smtClean="0"/>
              <a:t>i, </a:t>
            </a:r>
            <a:r>
              <a:rPr lang="en-US" sz="1400" smtClean="0"/>
              <a:t>BRCAPro Modeli</a:t>
            </a:r>
            <a:r>
              <a:rPr lang="tr-TR" sz="1400" smtClean="0"/>
              <a:t>, </a:t>
            </a:r>
            <a:r>
              <a:rPr lang="en-US" sz="1400" smtClean="0"/>
              <a:t>Bodian Risk Modeli </a:t>
            </a:r>
            <a:r>
              <a:rPr lang="tr-TR" sz="1400" smtClean="0"/>
              <a:t>, </a:t>
            </a:r>
            <a:r>
              <a:rPr lang="en-US" sz="1400" smtClean="0"/>
              <a:t>Myriad Risk Tabloları</a:t>
            </a:r>
            <a:r>
              <a:rPr lang="tr-TR" sz="1400" smtClean="0"/>
              <a:t>, </a:t>
            </a:r>
            <a:r>
              <a:rPr lang="en-US" sz="1400" smtClean="0"/>
              <a:t>Rosner-Colditz Risk Modeli</a:t>
            </a:r>
            <a:endParaRPr lang="tr-TR" sz="1400" smtClean="0"/>
          </a:p>
        </p:txBody>
      </p:sp>
      <p:sp>
        <p:nvSpPr>
          <p:cNvPr id="28675" name="Metin kutusu 3"/>
          <p:cNvSpPr txBox="1">
            <a:spLocks noChangeArrowheads="1"/>
          </p:cNvSpPr>
          <p:nvPr/>
        </p:nvSpPr>
        <p:spPr bwMode="auto">
          <a:xfrm>
            <a:off x="2743200" y="5888038"/>
            <a:ext cx="6070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http://www.halls.md/breast/risk.htm</a:t>
            </a:r>
            <a:endParaRPr lang="tr-TR"/>
          </a:p>
          <a:p>
            <a:r>
              <a:rPr lang="en-US"/>
              <a:t>http://www.cancer.gov/bcrisktool/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MEME </a:t>
            </a:r>
            <a:r>
              <a:rPr lang="tr-TR" smtClean="0"/>
              <a:t>Kanserİ</a:t>
            </a:r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Memede kitle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Genellikle tek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Düzensiz / yıldız şeklinde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Sert , fikse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Hassas olmayan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Çevre dokudan kesin olarak ayrılamazlar.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Meme başı akıntısı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Meme inflamasyonu (inflamatuar meme kanseri)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Meme yüzeyinde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Retraksiyon (fibrozis)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Ciltte ödem (portakal kabuğu görünümü)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Meme değişiklikleri farkedilmeden axiller lenfadenopati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tr-TR" smtClean="0"/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Kitleler menstrüel siklusla ilişkili olabileceğinden adeti yakın olan genç kadınların, radyolojik tetkik için yollanmadan önce, 2 hafta sonra bir kez daha muayene edilmesi öneriliyor.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Eşlik eden kuşkulu semptomlar varsa veya postmenopozal dönemdeyse 2 hafta beklemeye gerek yok.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Her iki meme de areoladan aksillaya kadar hem gözle görülerek hem de palpe edilerek incelenmelidir.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endParaRPr lang="tr-TR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2438400" y="228600"/>
            <a:ext cx="3048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Memede palpabl kitle</a:t>
            </a:r>
            <a:endParaRPr lang="en-US"/>
          </a:p>
        </p:txBody>
      </p:sp>
      <p:sp>
        <p:nvSpPr>
          <p:cNvPr id="6" name="5 Yuvarlatılmış Dikdörtgen"/>
          <p:cNvSpPr/>
          <p:nvPr/>
        </p:nvSpPr>
        <p:spPr>
          <a:xfrm>
            <a:off x="685800" y="13716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&lt;35 yaş</a:t>
            </a:r>
          </a:p>
          <a:p>
            <a:pPr algn="ctr">
              <a:defRPr/>
            </a:pPr>
            <a:r>
              <a:rPr lang="tr-TR"/>
              <a:t>USG</a:t>
            </a:r>
            <a:endParaRPr lang="en-US"/>
          </a:p>
        </p:txBody>
      </p:sp>
      <p:sp>
        <p:nvSpPr>
          <p:cNvPr id="7" name="6 Yuvarlatılmış Dikdörtgen"/>
          <p:cNvSpPr/>
          <p:nvPr/>
        </p:nvSpPr>
        <p:spPr>
          <a:xfrm>
            <a:off x="5105400" y="13716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&gt;35 yaş</a:t>
            </a:r>
          </a:p>
          <a:p>
            <a:pPr algn="ctr">
              <a:defRPr/>
            </a:pPr>
            <a:r>
              <a:rPr lang="tr-TR"/>
              <a:t>Mamografi ve USG</a:t>
            </a:r>
            <a:endParaRPr lang="en-US"/>
          </a:p>
        </p:txBody>
      </p:sp>
      <p:sp>
        <p:nvSpPr>
          <p:cNvPr id="8" name="7 Yuvarlatılmış Dikdörtgen"/>
          <p:cNvSpPr/>
          <p:nvPr/>
        </p:nvSpPr>
        <p:spPr>
          <a:xfrm>
            <a:off x="1752600" y="23622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Anormal</a:t>
            </a:r>
            <a:endParaRPr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181600" y="23622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Normal</a:t>
            </a:r>
            <a:endParaRPr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57200" y="34290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Kistik</a:t>
            </a:r>
            <a:endParaRPr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3048000" y="34290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Solid</a:t>
            </a:r>
            <a:endParaRPr lang="en-US"/>
          </a:p>
        </p:txBody>
      </p:sp>
      <p:sp>
        <p:nvSpPr>
          <p:cNvPr id="12" name="11 Yuvarlatılmış Dikdörtgen"/>
          <p:cNvSpPr/>
          <p:nvPr/>
        </p:nvSpPr>
        <p:spPr>
          <a:xfrm>
            <a:off x="5638800" y="40386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İğne biyopsisi</a:t>
            </a:r>
            <a:endParaRPr lang="en-US"/>
          </a:p>
        </p:txBody>
      </p:sp>
      <p:sp>
        <p:nvSpPr>
          <p:cNvPr id="13" name="12 Yuvarlatılmış Dikdörtgen"/>
          <p:cNvSpPr/>
          <p:nvPr/>
        </p:nvSpPr>
        <p:spPr>
          <a:xfrm>
            <a:off x="457200" y="42672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Aspirasyon</a:t>
            </a:r>
          </a:p>
        </p:txBody>
      </p:sp>
      <p:sp>
        <p:nvSpPr>
          <p:cNvPr id="14" name="13 Yuvarlatılmış Dikdörtgen"/>
          <p:cNvSpPr/>
          <p:nvPr/>
        </p:nvSpPr>
        <p:spPr>
          <a:xfrm>
            <a:off x="3048000" y="42672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USG eşliğinde iğne </a:t>
            </a:r>
            <a:r>
              <a:rPr lang="tr-TR" smtClean="0"/>
              <a:t>biyopsisi</a:t>
            </a:r>
            <a:endParaRPr lang="en-US"/>
          </a:p>
        </p:txBody>
      </p:sp>
      <p:sp>
        <p:nvSpPr>
          <p:cNvPr id="17" name="16 Yuvarlatılmış Dikdörtgen"/>
          <p:cNvSpPr/>
          <p:nvPr/>
        </p:nvSpPr>
        <p:spPr>
          <a:xfrm>
            <a:off x="4114800" y="52578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Benign</a:t>
            </a:r>
            <a:endParaRPr lang="en-US"/>
          </a:p>
        </p:txBody>
      </p:sp>
      <p:sp>
        <p:nvSpPr>
          <p:cNvPr id="18" name="17 Yuvarlatılmış Dikdörtgen"/>
          <p:cNvSpPr/>
          <p:nvPr/>
        </p:nvSpPr>
        <p:spPr>
          <a:xfrm>
            <a:off x="6858000" y="52578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Malign</a:t>
            </a:r>
            <a:endParaRPr lang="en-US"/>
          </a:p>
        </p:txBody>
      </p:sp>
      <p:sp>
        <p:nvSpPr>
          <p:cNvPr id="19" name="18 Yuvarlatılmış Dikdörtgen"/>
          <p:cNvSpPr/>
          <p:nvPr/>
        </p:nvSpPr>
        <p:spPr>
          <a:xfrm>
            <a:off x="5486400" y="52578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Belirsiz</a:t>
            </a:r>
            <a:endParaRPr lang="en-US"/>
          </a:p>
        </p:txBody>
      </p:sp>
      <p:sp>
        <p:nvSpPr>
          <p:cNvPr id="20" name="19 Yuvarlatılmış Dikdörtgen"/>
          <p:cNvSpPr/>
          <p:nvPr/>
        </p:nvSpPr>
        <p:spPr>
          <a:xfrm>
            <a:off x="6934200" y="62484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Tedavi</a:t>
            </a:r>
            <a:endParaRPr lang="en-US"/>
          </a:p>
        </p:txBody>
      </p:sp>
      <p:sp>
        <p:nvSpPr>
          <p:cNvPr id="21" name="20 Yuvarlatılmış Dikdörtgen"/>
          <p:cNvSpPr/>
          <p:nvPr/>
        </p:nvSpPr>
        <p:spPr>
          <a:xfrm>
            <a:off x="4038600" y="62484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Takip</a:t>
            </a:r>
            <a:endParaRPr lang="en-US"/>
          </a:p>
        </p:txBody>
      </p:sp>
      <p:sp>
        <p:nvSpPr>
          <p:cNvPr id="22" name="21 Yuvarlatılmış Dikdörtgen"/>
          <p:cNvSpPr/>
          <p:nvPr/>
        </p:nvSpPr>
        <p:spPr>
          <a:xfrm>
            <a:off x="5410200" y="6248400"/>
            <a:ext cx="1371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/>
              <a:t>Eksizyonel</a:t>
            </a:r>
          </a:p>
          <a:p>
            <a:pPr algn="ctr">
              <a:defRPr/>
            </a:pPr>
            <a:r>
              <a:rPr lang="tr-TR"/>
              <a:t>biyopsi</a:t>
            </a:r>
            <a:endParaRPr lang="en-US"/>
          </a:p>
        </p:txBody>
      </p:sp>
      <p:sp>
        <p:nvSpPr>
          <p:cNvPr id="25" name="24 Sol Sağ Yukarı Ok"/>
          <p:cNvSpPr/>
          <p:nvPr/>
        </p:nvSpPr>
        <p:spPr>
          <a:xfrm>
            <a:off x="2209800" y="990600"/>
            <a:ext cx="3429000" cy="304800"/>
          </a:xfrm>
          <a:prstGeom prst="leftRight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25 Yukarı Bükülü Ok"/>
          <p:cNvSpPr/>
          <p:nvPr/>
        </p:nvSpPr>
        <p:spPr>
          <a:xfrm flipV="1">
            <a:off x="1828800" y="2057400"/>
            <a:ext cx="1066800" cy="228600"/>
          </a:xfrm>
          <a:prstGeom prst="bent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26 Yukarı Bükülü Ok"/>
          <p:cNvSpPr/>
          <p:nvPr/>
        </p:nvSpPr>
        <p:spPr>
          <a:xfrm flipH="1" flipV="1">
            <a:off x="3124200" y="2057400"/>
            <a:ext cx="2590800" cy="228600"/>
          </a:xfrm>
          <a:prstGeom prst="bent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8" name="27 Sol Sağ Yukarı Ok"/>
          <p:cNvSpPr/>
          <p:nvPr/>
        </p:nvSpPr>
        <p:spPr>
          <a:xfrm>
            <a:off x="1371600" y="3048000"/>
            <a:ext cx="2819400" cy="304800"/>
          </a:xfrm>
          <a:prstGeom prst="leftRight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28 Sol Sağ Yukarı Ok"/>
          <p:cNvSpPr/>
          <p:nvPr/>
        </p:nvSpPr>
        <p:spPr>
          <a:xfrm>
            <a:off x="4495800" y="4800600"/>
            <a:ext cx="3429000" cy="304800"/>
          </a:xfrm>
          <a:prstGeom prst="leftRight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29 Aşağı Ok"/>
          <p:cNvSpPr/>
          <p:nvPr/>
        </p:nvSpPr>
        <p:spPr>
          <a:xfrm>
            <a:off x="1524000" y="41148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31 Aşağı Ok"/>
          <p:cNvSpPr/>
          <p:nvPr/>
        </p:nvSpPr>
        <p:spPr>
          <a:xfrm>
            <a:off x="4114800" y="41148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32 Aşağı Ok"/>
          <p:cNvSpPr/>
          <p:nvPr/>
        </p:nvSpPr>
        <p:spPr>
          <a:xfrm>
            <a:off x="6172200" y="21336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33 Aşağı Ok"/>
          <p:cNvSpPr/>
          <p:nvPr/>
        </p:nvSpPr>
        <p:spPr>
          <a:xfrm>
            <a:off x="4724400" y="60198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34 Aşağı Ok"/>
          <p:cNvSpPr/>
          <p:nvPr/>
        </p:nvSpPr>
        <p:spPr>
          <a:xfrm>
            <a:off x="7467600" y="60198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35 Aşağı Ok"/>
          <p:cNvSpPr/>
          <p:nvPr/>
        </p:nvSpPr>
        <p:spPr>
          <a:xfrm>
            <a:off x="6096000" y="6019800"/>
            <a:ext cx="76200" cy="762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36 Aşağı Ok"/>
          <p:cNvSpPr/>
          <p:nvPr/>
        </p:nvSpPr>
        <p:spPr>
          <a:xfrm>
            <a:off x="6324600" y="3124200"/>
            <a:ext cx="152400" cy="7620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773" name="30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0" y="6324600"/>
            <a:ext cx="3657600" cy="228600"/>
          </a:xfrm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AYDOĞAN Ümit; KOÇ Bayram. Temel Aile Hekimliği. Güneş Tıp Kitabevleri, 2016.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Mamografi</a:t>
            </a:r>
          </a:p>
          <a:p>
            <a:pPr lvl="1"/>
            <a:r>
              <a:rPr lang="tr-TR" smtClean="0"/>
              <a:t>Endikasyon:</a:t>
            </a:r>
          </a:p>
          <a:p>
            <a:pPr lvl="2"/>
            <a:r>
              <a:rPr lang="tr-TR" smtClean="0"/>
              <a:t>&gt;30-35 yaş</a:t>
            </a:r>
          </a:p>
          <a:p>
            <a:pPr lvl="2"/>
            <a:r>
              <a:rPr lang="tr-TR" smtClean="0"/>
              <a:t>Soliter baskın kitle</a:t>
            </a:r>
          </a:p>
          <a:p>
            <a:pPr lvl="2"/>
            <a:r>
              <a:rPr lang="tr-TR" smtClean="0"/>
              <a:t>Memede asimetrik şişkinlik</a:t>
            </a:r>
          </a:p>
          <a:p>
            <a:pPr lvl="1"/>
            <a:r>
              <a:rPr lang="tr-TR" smtClean="0"/>
              <a:t>Kontrendikasyon:</a:t>
            </a:r>
          </a:p>
          <a:p>
            <a:pPr lvl="2"/>
            <a:r>
              <a:rPr lang="tr-TR" smtClean="0"/>
              <a:t>&lt;30 yaş</a:t>
            </a:r>
          </a:p>
          <a:p>
            <a:pPr lvl="1"/>
            <a:r>
              <a:rPr lang="tr-TR" smtClean="0"/>
              <a:t>Etkinlik:</a:t>
            </a:r>
          </a:p>
          <a:p>
            <a:pPr lvl="2"/>
            <a:r>
              <a:rPr lang="tr-TR" smtClean="0"/>
              <a:t>Meme kanserlerinin %85i mamografi ile tespit edilebilir.</a:t>
            </a:r>
          </a:p>
          <a:p>
            <a:pPr lvl="2"/>
            <a:r>
              <a:rPr lang="tr-TR" smtClean="0"/>
              <a:t>%15inde normal mamografi</a:t>
            </a:r>
          </a:p>
          <a:p>
            <a:pPr lvl="2"/>
            <a:r>
              <a:rPr lang="tr-TR" smtClean="0"/>
              <a:t>O yüzden biyopsi, kanseri kesin olarak dışlayacak tek yöntem.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HEDEFLER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Meme hastalıklarını sayabilmek</a:t>
            </a:r>
          </a:p>
          <a:p>
            <a:r>
              <a:rPr lang="tr-TR" smtClean="0"/>
              <a:t>Mastit tedavisini yapabilmek</a:t>
            </a:r>
          </a:p>
          <a:p>
            <a:r>
              <a:rPr lang="tr-TR" smtClean="0"/>
              <a:t>Meme kanseri risk faktörlerini sayabilmek</a:t>
            </a:r>
          </a:p>
          <a:p>
            <a:r>
              <a:rPr lang="tr-TR" smtClean="0"/>
              <a:t>Meme kanseri için sağlık bakanlığı tarama önerilerini sayabilmek</a:t>
            </a:r>
          </a:p>
          <a:p>
            <a:endParaRPr lang="tr-TR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r>
              <a:rPr lang="tr-TR" sz="4900" smtClean="0">
                <a:solidFill>
                  <a:schemeClr val="tx1">
                    <a:tint val="85000"/>
                  </a:schemeClr>
                </a:solidFill>
              </a:rPr>
              <a:t>MAMOGRAFİ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</a:t>
            </a:r>
            <a:r>
              <a:rPr lang="tr-TR" smtClean="0"/>
              <a:t>0</a:t>
            </a:r>
            <a:r>
              <a:rPr lang="en-US" smtClean="0"/>
              <a:t> 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Yapılan inceleme yetersiz, daha başka tetkik gerekir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1 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Yıllık takip gerektiren tamamen normal meme yapısı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2 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Kanser ihtimali olmayan iyi huylu bulgu (lezyon). Yıllık takibe devam</a:t>
            </a:r>
            <a:endParaRPr lang="tr-TR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3 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Muhtemelen iyi huylu lezyon (3-6 aylık aralarla izlemek gerekir).Kanser ihtimali % 1-2 civarında  </a:t>
            </a:r>
            <a:endParaRPr lang="tr-TR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4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Meme kanseri kuşkusu. Kesinlikle biyopsi gerekir. Kanser ihtimali % 25-50 civarı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 5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Çok büyük olasılıkla kanser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BIRADS</a:t>
            </a:r>
            <a:r>
              <a:rPr lang="tr-TR" smtClean="0"/>
              <a:t> </a:t>
            </a:r>
            <a:r>
              <a:rPr lang="en-US" smtClean="0"/>
              <a:t>6</a:t>
            </a:r>
            <a:endParaRPr lang="tr-TR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mtClean="0">
                <a:solidFill>
                  <a:schemeClr val="tx1">
                    <a:tint val="85000"/>
                  </a:schemeClr>
                </a:solidFill>
              </a:rPr>
              <a:t>Artık biyopsi ile kanıtlanmış kanser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r-TR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Diğer tanı yöntemleri</a:t>
            </a:r>
          </a:p>
          <a:p>
            <a:pPr lvl="1"/>
            <a:r>
              <a:rPr lang="tr-TR" smtClean="0"/>
              <a:t>USG </a:t>
            </a:r>
          </a:p>
          <a:p>
            <a:pPr lvl="1"/>
            <a:r>
              <a:rPr lang="tr-TR" smtClean="0"/>
              <a:t>MRG</a:t>
            </a:r>
          </a:p>
          <a:p>
            <a:pPr lvl="2"/>
            <a:r>
              <a:rPr lang="tr-TR" smtClean="0"/>
              <a:t>Küçük kitlelerin tespitinde yüksek duyarlılık</a:t>
            </a:r>
          </a:p>
          <a:p>
            <a:pPr lvl="1"/>
            <a:r>
              <a:rPr lang="tr-TR" smtClean="0"/>
              <a:t>Şüpheli kistlerin aspirasyonu</a:t>
            </a:r>
          </a:p>
          <a:p>
            <a:pPr lvl="1"/>
            <a:r>
              <a:rPr lang="tr-TR" smtClean="0"/>
              <a:t>Meme biyopsisi</a:t>
            </a:r>
          </a:p>
          <a:p>
            <a:pPr lvl="2"/>
            <a:r>
              <a:rPr lang="tr-TR" smtClean="0"/>
              <a:t>İnce iğne aspirasyon biyopsisi</a:t>
            </a:r>
          </a:p>
          <a:p>
            <a:pPr lvl="2"/>
            <a:r>
              <a:rPr lang="tr-TR" smtClean="0"/>
              <a:t>Eksizyonel</a:t>
            </a:r>
          </a:p>
          <a:p>
            <a:pPr lvl="2"/>
            <a:r>
              <a:rPr lang="tr-TR" smtClean="0"/>
              <a:t>İnsizyonel</a:t>
            </a:r>
          </a:p>
          <a:p>
            <a:pPr lvl="1"/>
            <a:r>
              <a:rPr lang="tr-TR" smtClean="0"/>
              <a:t>Genetik testler</a:t>
            </a:r>
          </a:p>
          <a:p>
            <a:pPr lvl="2"/>
            <a:r>
              <a:rPr lang="tr-TR" smtClean="0"/>
              <a:t>BRCA 1 - 2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kanserİ</a:t>
            </a:r>
            <a:endParaRPr lang="en-US"/>
          </a:p>
        </p:txBody>
      </p:sp>
      <p:sp>
        <p:nvSpPr>
          <p:cNvPr id="3584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TEDAVİ</a:t>
            </a:r>
          </a:p>
          <a:p>
            <a:pPr lvl="1"/>
            <a:r>
              <a:rPr lang="tr-TR" smtClean="0"/>
              <a:t>Cerrahi</a:t>
            </a:r>
          </a:p>
          <a:p>
            <a:pPr lvl="1"/>
            <a:r>
              <a:rPr lang="tr-TR" smtClean="0"/>
              <a:t>Kemoterapi, radyoterapi, hormonal tedavi</a:t>
            </a:r>
          </a:p>
          <a:p>
            <a:pPr lvl="1"/>
            <a:r>
              <a:rPr lang="tr-TR" smtClean="0"/>
              <a:t>Dikkatli ve sık izlem</a:t>
            </a:r>
          </a:p>
          <a:p>
            <a:pPr lvl="1"/>
            <a:r>
              <a:rPr lang="tr-TR" smtClean="0"/>
              <a:t>Sosyal ve duygusal sorunların tartışılması çok önemli.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Meme </a:t>
            </a:r>
            <a:r>
              <a:rPr lang="tr-TR" dirty="0" err="1" smtClean="0"/>
              <a:t>kanserİ</a:t>
            </a:r>
            <a:r>
              <a:rPr lang="tr-TR" dirty="0" smtClean="0"/>
              <a:t> tarama</a:t>
            </a:r>
            <a:endParaRPr lang="en-US" dirty="0"/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 2" pitchFamily="18" charset="2"/>
              <a:buNone/>
            </a:pPr>
            <a:r>
              <a:rPr lang="tr-TR" sz="3100" smtClean="0"/>
              <a:t>SAĞLIK BAKANLIĞI </a:t>
            </a:r>
          </a:p>
          <a:p>
            <a:pPr lvl="1">
              <a:buFont typeface="Wingdings 2" pitchFamily="18" charset="2"/>
              <a:buNone/>
            </a:pPr>
            <a:endParaRPr lang="tr-TR" sz="3100" smtClean="0"/>
          </a:p>
          <a:p>
            <a:r>
              <a:rPr lang="tr-TR" smtClean="0"/>
              <a:t>Kendi kendine elle meme muayenesi: </a:t>
            </a:r>
          </a:p>
          <a:p>
            <a:pPr lvl="1"/>
            <a:r>
              <a:rPr lang="tr-TR" smtClean="0"/>
              <a:t>Yirmi yaşın üzerindeki kadınlara ve eşine öğretilerek ayda bir kez yaptırılmalıdır.</a:t>
            </a:r>
            <a:endParaRPr lang="en-US" smtClean="0"/>
          </a:p>
          <a:p>
            <a:r>
              <a:rPr lang="tr-TR" smtClean="0"/>
              <a:t>Hekim tarafından meme muayenesi: </a:t>
            </a:r>
          </a:p>
          <a:p>
            <a:pPr lvl="1"/>
            <a:r>
              <a:rPr lang="tr-TR" smtClean="0"/>
              <a:t>20–39 yaş arasındaki kadınlarda 3 yılda bir, 40 yaşın üzerinde yılda bir kez yapılmalıdır.</a:t>
            </a:r>
            <a:endParaRPr lang="en-US" smtClean="0"/>
          </a:p>
          <a:p>
            <a:endParaRPr lang="en-US" smtClean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096000"/>
            <a:ext cx="7162800" cy="538163"/>
          </a:xfrm>
        </p:spPr>
        <p:txBody>
          <a:bodyPr/>
          <a:lstStyle/>
          <a:p>
            <a:pPr>
              <a:defRPr/>
            </a:pPr>
            <a:r>
              <a:rPr lang="tr-TR" sz="1200" smtClean="0"/>
              <a:t>SAĞLIK BAKANLIĞI, BİRİNCİ BASAMAĞA YÖNELİK TANI VE TEDAVİ REHBERİ 2010</a:t>
            </a:r>
            <a:endParaRPr lang="tr-TR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Meme </a:t>
            </a:r>
            <a:r>
              <a:rPr lang="tr-TR" dirty="0" err="1"/>
              <a:t>kanserİ</a:t>
            </a:r>
            <a:r>
              <a:rPr lang="tr-TR" dirty="0"/>
              <a:t> tarama</a:t>
            </a:r>
          </a:p>
        </p:txBody>
      </p:sp>
      <p:sp>
        <p:nvSpPr>
          <p:cNvPr id="37890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Mamografi:  </a:t>
            </a:r>
          </a:p>
          <a:p>
            <a:pPr lvl="1"/>
            <a:r>
              <a:rPr lang="tr-TR" smtClean="0"/>
              <a:t>Kırk yaşından genç, semptomsuz ve risk grubunda olmayan kadınlara önerilmez.</a:t>
            </a:r>
            <a:endParaRPr lang="en-US" smtClean="0"/>
          </a:p>
          <a:p>
            <a:pPr lvl="1"/>
            <a:r>
              <a:rPr lang="tr-TR" smtClean="0"/>
              <a:t>Semptomsuz tüm kadınlar;</a:t>
            </a:r>
            <a:endParaRPr lang="en-US" smtClean="0"/>
          </a:p>
          <a:p>
            <a:pPr lvl="2"/>
            <a:r>
              <a:rPr lang="tr-TR" smtClean="0"/>
              <a:t>40–49 yaş arasında yılda bir kez,</a:t>
            </a:r>
            <a:endParaRPr lang="en-US" smtClean="0"/>
          </a:p>
          <a:p>
            <a:pPr lvl="2"/>
            <a:r>
              <a:rPr lang="tr-TR" smtClean="0"/>
              <a:t>50–69 yaş arasında 1–2 yılda bir kez mamografi için sevk edilmelidir.</a:t>
            </a:r>
          </a:p>
          <a:p>
            <a:pPr lvl="1"/>
            <a:r>
              <a:rPr lang="tr-TR" smtClean="0"/>
              <a:t>Kuşkulu olgular derhal sevk edilmelidir. Bu yöntem meme kanserinden ölümleri, üçte bir oranda azaltmaktadır.</a:t>
            </a:r>
            <a:endParaRPr lang="en-US" smtClean="0"/>
          </a:p>
          <a:p>
            <a:r>
              <a:rPr lang="tr-TR" smtClean="0"/>
              <a:t>Meme ultrasonografisi: </a:t>
            </a:r>
          </a:p>
          <a:p>
            <a:pPr lvl="1"/>
            <a:r>
              <a:rPr lang="tr-TR" smtClean="0"/>
              <a:t>Tarama amaçlı kullanılmaz.</a:t>
            </a:r>
          </a:p>
          <a:p>
            <a:pPr lvl="1"/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</a:t>
            </a:r>
            <a:r>
              <a:rPr lang="tr-TR" smtClean="0"/>
              <a:t>kanserİ tarama</a:t>
            </a:r>
            <a:endParaRPr lang="en-US"/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USPSTF (ABD Koruyucu Hizmetler Görev Gücü) nün önerileri de TC Sağlık Bakanlığının önerileriyle aynı doğrultudadır. </a:t>
            </a:r>
          </a:p>
          <a:p>
            <a:r>
              <a:rPr lang="tr-TR" smtClean="0"/>
              <a:t>Ek olarak mamografi takibine girme konusunda kadınları avantaj ve dezavantajları hakkında bilgilendirdikten sonra, kararın kişisel tercihe bırakılmasını önermektedir.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</a:t>
            </a:r>
            <a:r>
              <a:rPr lang="tr-TR" smtClean="0"/>
              <a:t>kanserİ tarama</a:t>
            </a:r>
            <a:endParaRPr lang="en-US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4846638"/>
          </a:xfrm>
        </p:spPr>
        <p:txBody>
          <a:bodyPr/>
          <a:lstStyle/>
          <a:p>
            <a:pPr lvl="1">
              <a:buFont typeface="Wingdings 2" pitchFamily="18" charset="2"/>
              <a:buNone/>
            </a:pPr>
            <a:r>
              <a:rPr lang="tr-TR" sz="2800" smtClean="0"/>
              <a:t>WHO (DÜNYA SAĞLIK ÖRGÜTÜ) TARAMA ÖNERİLERİ</a:t>
            </a:r>
          </a:p>
          <a:p>
            <a:r>
              <a:rPr lang="tr-TR" smtClean="0"/>
              <a:t>Kendi kendine elle meme muayenesi: </a:t>
            </a:r>
          </a:p>
          <a:p>
            <a:pPr lvl="1"/>
            <a:r>
              <a:rPr lang="tr-TR" smtClean="0"/>
              <a:t>önerilmiyor</a:t>
            </a:r>
            <a:endParaRPr lang="en-US" smtClean="0"/>
          </a:p>
          <a:p>
            <a:r>
              <a:rPr lang="tr-TR" smtClean="0"/>
              <a:t>Hekim tarafından meme muayenesi: </a:t>
            </a:r>
          </a:p>
          <a:p>
            <a:pPr lvl="1"/>
            <a:r>
              <a:rPr lang="tr-TR" smtClean="0"/>
              <a:t>önerilmiyor</a:t>
            </a:r>
            <a:endParaRPr lang="en-US" smtClean="0"/>
          </a:p>
          <a:p>
            <a:r>
              <a:rPr lang="tr-TR" smtClean="0"/>
              <a:t>Mamografi:  </a:t>
            </a:r>
          </a:p>
          <a:p>
            <a:pPr lvl="1"/>
            <a:r>
              <a:rPr lang="tr-TR" smtClean="0"/>
              <a:t>Elli yaşından genç, semptomsuz ve risk grubunda olmayan kadınlara önerilmez.</a:t>
            </a:r>
            <a:endParaRPr lang="en-US" smtClean="0"/>
          </a:p>
          <a:p>
            <a:pPr lvl="1"/>
            <a:r>
              <a:rPr lang="tr-TR" smtClean="0"/>
              <a:t>50–69 yaş arasında 1–2 yılda bir kez mamografi için sevk edilmelidir.</a:t>
            </a:r>
          </a:p>
          <a:p>
            <a:endParaRPr lang="en-US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752600" y="6400800"/>
            <a:ext cx="5334000" cy="228600"/>
          </a:xfrm>
        </p:spPr>
        <p:txBody>
          <a:bodyPr/>
          <a:lstStyle/>
          <a:p>
            <a:pPr>
              <a:defRPr/>
            </a:pPr>
            <a:r>
              <a:rPr lang="tr-TR" sz="1200" smtClean="0"/>
              <a:t>LANGE Aile Hekimliği Tanı ve Tedavi 3. baskı</a:t>
            </a:r>
            <a:endParaRPr lang="tr-TR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</a:t>
            </a:r>
            <a:r>
              <a:rPr lang="tr-TR" smtClean="0"/>
              <a:t>kanserİ tarama</a:t>
            </a:r>
            <a:endParaRPr lang="en-US"/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>
          <a:xfrm>
            <a:off x="457200" y="2590800"/>
            <a:ext cx="7239000" cy="4846638"/>
          </a:xfrm>
        </p:spPr>
        <p:txBody>
          <a:bodyPr/>
          <a:lstStyle/>
          <a:p>
            <a:r>
              <a:rPr lang="tr-TR" smtClean="0"/>
              <a:t>Kendi kendine meme muayenesi</a:t>
            </a:r>
          </a:p>
          <a:p>
            <a:pPr lvl="1"/>
            <a:r>
              <a:rPr lang="tr-TR" smtClean="0"/>
              <a:t>Araştırmalar kendi kendine meme muayenesinin belirgin yararlı bir katkısının olmadığını, bununla beraber benign lezyon tespitinin ve biyopsi sayısının artışına neden olduğunu göstermiş.</a:t>
            </a:r>
          </a:p>
        </p:txBody>
      </p:sp>
      <p:sp>
        <p:nvSpPr>
          <p:cNvPr id="40963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76200" y="5715000"/>
            <a:ext cx="8001000" cy="838200"/>
          </a:xfrm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en-US" sz="1200" smtClean="0"/>
              <a:t>KOSTERS, Jan Peter; GOTZSCHE, P. C. Regular self-examination or clinical examination for early detection of breast cancer. Cochrane Database Syst Rev, 2003, 2.2.</a:t>
            </a:r>
            <a:endParaRPr lang="tr-T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Meme </a:t>
            </a:r>
            <a:r>
              <a:rPr lang="tr-TR" smtClean="0"/>
              <a:t>kanserİ tarama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smtClean="0"/>
              <a:t>Mamografi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Mamografinin avantaj ve dezavantajlarını araştıran çalışmalarda ise mamografinin meme kanserinden ölümü %15 azalttığı, ancak overdiagnoz ve gereksiz tedavileri de %30 arttırdığı gösterilmiş.</a:t>
            </a:r>
            <a:endParaRPr lang="en-US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Yani 10 yıl boyunca mamografiyle izlenen 2000 hastadan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tr-TR" smtClean="0"/>
              <a:t>1 tanesi ölümden kurtulacak.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tr-TR" smtClean="0"/>
              <a:t>10 sağlıklı kadın ise gereksiz tedavilere maruz kalacak.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tr-TR" smtClean="0"/>
              <a:t>200 kadın da anksiyete ve yanlış pozitif bulgular  yüzünden yıllarca belirsizlik içinde yaşayacak.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mtClean="0">
                <a:solidFill>
                  <a:schemeClr val="tx1">
                    <a:tint val="85000"/>
                  </a:schemeClr>
                </a:solidFill>
              </a:rPr>
              <a:t>“Bunun için de mamografi takibine girip girmeme konusunda kadınların ayrıntılı bir şekilde bilgilendirilmesi ve bu kararın kişisel tercihe bırakılması uygun olacaktır.”</a:t>
            </a:r>
          </a:p>
        </p:txBody>
      </p:sp>
      <p:sp>
        <p:nvSpPr>
          <p:cNvPr id="41987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0" y="6324600"/>
            <a:ext cx="8077200" cy="381000"/>
          </a:xfrm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tr-TR" sz="1200" smtClean="0"/>
              <a:t>GØTZSCHE, Peter C.; NIELSEN, Margrethe. Screening for breast cancer with mammography. Cochrane Database Syst Rev, 2011, 1.</a:t>
            </a:r>
            <a:endParaRPr lang="tr-T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KAYNAKÇA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000" smtClean="0"/>
              <a:t>AMIR, Lisa H. ABM clinical protocol# 4: Mastitis, revised March 2014.</a:t>
            </a:r>
            <a:r>
              <a:rPr lang="tr-TR" sz="2000" i="1" smtClean="0"/>
              <a:t>Breastfeeding Medicine</a:t>
            </a:r>
            <a:r>
              <a:rPr lang="tr-TR" sz="2000" smtClean="0"/>
              <a:t>, 2014, 9.5: 239-243. 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GØTZSCHE, Peter C.; NIELSEN, Margrethe. Screening for breast cancer with mammography. Cochrane Database Syst Rev, 2011, 1.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KOSTERS, Jan Peter; GOTZSCHE, P. C. Regular self-examination or clinical examination for early detection of breast cancer. Cochrane Database Syst Rev, 2003, 2.2.</a:t>
            </a: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AYDOĞAN Ümit; KOÇ Bayram. Temel Aile Hekimliği. Güneş Tıp Kitabevleri, 2016.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LANGE Aile Hekimliği Tanı ve Tedavi 2. ve 3. baskı.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LANGE Aile Hekimliği Ayaktan Tedavi ve Korunma 5.baskı.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T.C. Sağlık Bakanlığı Tanı ve Tedavi Rehberi.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ALTUNBAŞ Elif. GAİL, NSABP ve NCI Risk Analiz Modellerinin Türk Toplumunda Meme Kanseri Riskini Değerlendirmede Geçerliliği. 2007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MEME HASTALIKLARI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Fibrokistik değişiklikler</a:t>
            </a:r>
          </a:p>
          <a:p>
            <a:r>
              <a:rPr lang="tr-TR" smtClean="0"/>
              <a:t>Fibroadenomlar</a:t>
            </a:r>
          </a:p>
          <a:p>
            <a:r>
              <a:rPr lang="tr-TR" smtClean="0"/>
              <a:t>Mastit</a:t>
            </a:r>
          </a:p>
          <a:p>
            <a:r>
              <a:rPr lang="tr-TR" smtClean="0"/>
              <a:t>Jinekomasti</a:t>
            </a:r>
          </a:p>
          <a:p>
            <a:r>
              <a:rPr lang="tr-TR" smtClean="0"/>
              <a:t>Meme kanseri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2 İçerik Yer Tutucusu"/>
          <p:cNvSpPr>
            <a:spLocks noGrp="1"/>
          </p:cNvSpPr>
          <p:nvPr>
            <p:ph idx="1"/>
          </p:nvPr>
        </p:nvSpPr>
        <p:spPr>
          <a:xfrm>
            <a:off x="2209800" y="3276600"/>
            <a:ext cx="7239000" cy="4846638"/>
          </a:xfrm>
        </p:spPr>
        <p:txBody>
          <a:bodyPr>
            <a:scene3d>
              <a:camera prst="orthographicFront">
                <a:rot lat="692301" lon="342332" rev="20358525"/>
              </a:camera>
              <a:lightRig rig="sunset" dir="t"/>
            </a:scene3d>
            <a:sp3d extrusionH="57150" prstMaterial="matte">
              <a:bevelT w="38100" h="38100" prst="relaxedInset"/>
              <a:bevelB w="57150" h="38100" prst="artDeco"/>
            </a:sp3d>
          </a:bodyPr>
          <a:lstStyle/>
          <a:p>
            <a:pPr>
              <a:buNone/>
            </a:pPr>
            <a:r>
              <a:rPr lang="tr-TR" sz="6000" smtClean="0">
                <a:ln w="6350" cap="rnd" cmpd="sng">
                  <a:gradFill flip="none" rotWithShape="1">
                    <a:gsLst>
                      <a:gs pos="0">
                        <a:schemeClr val="accent4">
                          <a:lumMod val="75000"/>
                        </a:schemeClr>
                      </a:gs>
                      <a:gs pos="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path path="rect">
                      <a:fillToRect l="100000" t="100000"/>
                    </a:path>
                    <a:tileRect r="-100000" b="-100000"/>
                  </a:gradFill>
                  <a:prstDash val="lgDash"/>
                  <a:bevel/>
                </a:ln>
                <a:effectLst>
                  <a:innerShdw dist="50800">
                    <a:prstClr val="black">
                      <a:alpha val="48000"/>
                    </a:prstClr>
                  </a:innerShdw>
                </a:effectLst>
              </a:rPr>
              <a:t>TEŞEKKÜRLER</a:t>
            </a:r>
            <a:endParaRPr lang="en-US" sz="6000" smtClean="0">
              <a:ln w="6350" cap="rnd" cmpd="sng"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prstDash val="lgDash"/>
                <a:bevel/>
              </a:ln>
              <a:effectLst>
                <a:innerShdw dist="50800">
                  <a:prstClr val="black">
                    <a:alpha val="48000"/>
                  </a:prst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FİBROKİSTİK DEĞİŞİKLİK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000" smtClean="0"/>
              <a:t>Memenin en sık benign hastalığı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Premenopozal kadınların %25i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Postmenopozal kadınların &gt;%50nde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Meme ağrısı (siklik)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Mens</a:t>
            </a:r>
            <a:r>
              <a:rPr lang="tr-TR" sz="1800" smtClean="0"/>
              <a:t> </a:t>
            </a:r>
            <a:r>
              <a:rPr lang="tr-TR" sz="1800" smtClean="0"/>
              <a:t>den 1 hafta önce başlar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Mens in başlaması ile azalır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Memede kitle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Hafifçe düzensiz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Kolay hareket edebilen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İki taraflı ve üst dış kadranda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Premenstrüel dönemde hassas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Ultrasonografi (USG) – Aspirasyon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Solid kistik ayrımı</a:t>
            </a:r>
          </a:p>
          <a:p>
            <a:pPr lvl="1">
              <a:lnSpc>
                <a:spcPct val="80000"/>
              </a:lnSpc>
            </a:pPr>
            <a:r>
              <a:rPr lang="tr-TR" sz="1800" smtClean="0"/>
              <a:t>Kist içeriği</a:t>
            </a:r>
          </a:p>
          <a:p>
            <a:pPr>
              <a:lnSpc>
                <a:spcPct val="80000"/>
              </a:lnSpc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FİBROKİSTİK DEĞİŞİKLİK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/>
              <a:t>TEDAVİ</a:t>
            </a:r>
          </a:p>
          <a:p>
            <a:pPr lvl="1">
              <a:lnSpc>
                <a:spcPct val="80000"/>
              </a:lnSpc>
            </a:pPr>
            <a:r>
              <a:rPr lang="tr-TR" sz="2400" smtClean="0"/>
              <a:t>Gevşek hafif giysi</a:t>
            </a:r>
          </a:p>
          <a:p>
            <a:pPr lvl="1">
              <a:lnSpc>
                <a:spcPct val="80000"/>
              </a:lnSpc>
            </a:pPr>
            <a:r>
              <a:rPr lang="tr-TR" sz="2400" smtClean="0"/>
              <a:t>Rahat, destekleyici, iyi yastıklı sütyen</a:t>
            </a:r>
          </a:p>
          <a:p>
            <a:pPr lvl="1">
              <a:lnSpc>
                <a:spcPct val="80000"/>
              </a:lnSpc>
            </a:pPr>
            <a:r>
              <a:rPr lang="tr-TR" sz="2400" smtClean="0"/>
              <a:t>Kafein ve metilksantinlerin diyette kısıtlanması</a:t>
            </a:r>
          </a:p>
          <a:p>
            <a:pPr lvl="1">
              <a:lnSpc>
                <a:spcPct val="80000"/>
              </a:lnSpc>
            </a:pPr>
            <a:r>
              <a:rPr lang="tr-TR" sz="2400" smtClean="0"/>
              <a:t>İlaç tedavisi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Danazol, oral kontraseptifler, Medroksiprogesteron asetat, tamoksifen, bromokriptin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Ayda sadece birkaç gün süren çok az belirtilerde ilaç tedavisi gerekmez.</a:t>
            </a:r>
          </a:p>
          <a:p>
            <a:pPr lvl="1">
              <a:lnSpc>
                <a:spcPct val="80000"/>
              </a:lnSpc>
            </a:pPr>
            <a:r>
              <a:rPr lang="tr-TR" sz="2400" smtClean="0"/>
              <a:t>Cerrahi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Meme kanseri riski çok yüksek olanlar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Biyopside duktal veya lobüler atipik hiperplazisi olanlar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Cerrahi dışı tedaviye dirençli meme ağrısı</a:t>
            </a:r>
          </a:p>
          <a:p>
            <a:pPr lvl="1">
              <a:lnSpc>
                <a:spcPct val="80000"/>
              </a:lnSpc>
            </a:pPr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FİBROADENOMLAR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smtClean="0"/>
              <a:t>25 yaş altında ve siyah kadınlarda sık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Memenin en sık görülen benign tümörü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Memede kitle</a:t>
            </a:r>
          </a:p>
          <a:p>
            <a:pPr lvl="1">
              <a:lnSpc>
                <a:spcPct val="90000"/>
              </a:lnSpc>
            </a:pPr>
            <a:r>
              <a:rPr lang="tr-TR" sz="2000" smtClean="0"/>
              <a:t>Düz ve iyi sınırlı</a:t>
            </a:r>
          </a:p>
          <a:p>
            <a:pPr lvl="1">
              <a:lnSpc>
                <a:spcPct val="90000"/>
              </a:lnSpc>
            </a:pPr>
            <a:r>
              <a:rPr lang="tr-TR" sz="2000" smtClean="0"/>
              <a:t>Lastik gibi</a:t>
            </a:r>
          </a:p>
          <a:p>
            <a:pPr lvl="1">
              <a:lnSpc>
                <a:spcPct val="90000"/>
              </a:lnSpc>
            </a:pPr>
            <a:r>
              <a:rPr lang="tr-TR" sz="2000" smtClean="0"/>
              <a:t>Hassas değil ve serbest	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Manyetik rezonans görüntüleme(MRG)-Mamografi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Radyolojik takip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Eksizyon </a:t>
            </a:r>
          </a:p>
          <a:p>
            <a:pPr lvl="1">
              <a:lnSpc>
                <a:spcPct val="90000"/>
              </a:lnSpc>
            </a:pPr>
            <a:r>
              <a:rPr lang="tr-TR" sz="2000" smtClean="0"/>
              <a:t>Mümkün olduğu kadar çok normal meme dokusu bırakılmalı.</a:t>
            </a:r>
          </a:p>
          <a:p>
            <a:pPr lvl="1">
              <a:lnSpc>
                <a:spcPct val="90000"/>
              </a:lnSpc>
            </a:pPr>
            <a:r>
              <a:rPr lang="tr-TR" sz="2000" smtClean="0"/>
              <a:t>Kanser riski olmadığına ikna edilmeli.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</a:p>
          <a:p>
            <a:pPr lvl="1">
              <a:lnSpc>
                <a:spcPct val="90000"/>
              </a:lnSpc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MASTİT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smtClean="0"/>
              <a:t>Neredeyse her zaman emzirmeyle ilişkili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Memedeki çatlak yoluyla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S.aureus</a:t>
            </a:r>
          </a:p>
          <a:p>
            <a:pPr lvl="1">
              <a:lnSpc>
                <a:spcPct val="90000"/>
              </a:lnSpc>
            </a:pPr>
            <a:r>
              <a:rPr lang="tr-TR" sz="2400" smtClean="0"/>
              <a:t>Genellikle apse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Streptokokal</a:t>
            </a:r>
          </a:p>
          <a:p>
            <a:pPr lvl="1">
              <a:lnSpc>
                <a:spcPct val="90000"/>
              </a:lnSpc>
            </a:pPr>
            <a:r>
              <a:rPr lang="tr-TR" sz="2400" smtClean="0"/>
              <a:t>Genellikle selülit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Meme başı akıntısı</a:t>
            </a:r>
          </a:p>
          <a:p>
            <a:pPr lvl="1">
              <a:lnSpc>
                <a:spcPct val="90000"/>
              </a:lnSpc>
            </a:pPr>
            <a:r>
              <a:rPr lang="tr-TR" sz="2400" smtClean="0"/>
              <a:t>Sarı veya yeşilimsi kahverengi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Meme inflamasyonu</a:t>
            </a:r>
          </a:p>
          <a:p>
            <a:pPr lvl="1">
              <a:lnSpc>
                <a:spcPct val="90000"/>
              </a:lnSpc>
            </a:pPr>
            <a:r>
              <a:rPr lang="tr-TR" sz="2400" smtClean="0"/>
              <a:t>Ödemli, eritemli, sertleşmiş hassas alanlar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MASTİT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mtClean="0"/>
              <a:t>TEDAVİ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Emziren kadınlara meme bakımı teşvik edilmeli.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Emzirmeye devam edilecek.</a:t>
            </a:r>
          </a:p>
          <a:p>
            <a:pPr lvl="2">
              <a:lnSpc>
                <a:spcPct val="90000"/>
              </a:lnSpc>
            </a:pPr>
            <a:r>
              <a:rPr lang="tr-TR" sz="1900" smtClean="0"/>
              <a:t>Emziremiyorsa sütü elle veya pompa ile sağacak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10 günlük antibiyoterapi</a:t>
            </a:r>
          </a:p>
          <a:p>
            <a:pPr lvl="2"/>
            <a:r>
              <a:rPr lang="tr-TR" smtClean="0"/>
              <a:t>Sefaleksin </a:t>
            </a:r>
            <a:r>
              <a:rPr lang="tr-TR" smtClean="0"/>
              <a:t>4X500mg oral (SEF 500mg)</a:t>
            </a:r>
            <a:endParaRPr lang="tr-TR" sz="1900" smtClean="0"/>
          </a:p>
          <a:p>
            <a:pPr lvl="1">
              <a:lnSpc>
                <a:spcPct val="90000"/>
              </a:lnSpc>
            </a:pPr>
            <a:r>
              <a:rPr lang="tr-TR" sz="2200" smtClean="0"/>
              <a:t>Lokal ısı </a:t>
            </a:r>
          </a:p>
          <a:p>
            <a:pPr lvl="2">
              <a:lnSpc>
                <a:spcPct val="90000"/>
              </a:lnSpc>
            </a:pPr>
            <a:r>
              <a:rPr lang="tr-TR" sz="1900" smtClean="0"/>
              <a:t>I</a:t>
            </a:r>
            <a:r>
              <a:rPr lang="en-US" sz="1900" smtClean="0"/>
              <a:t>lık suya batırılmış havlu ile pansuman</a:t>
            </a:r>
            <a:endParaRPr lang="tr-TR" sz="1900" smtClean="0"/>
          </a:p>
          <a:p>
            <a:pPr lvl="1">
              <a:lnSpc>
                <a:spcPct val="90000"/>
              </a:lnSpc>
            </a:pPr>
            <a:r>
              <a:rPr lang="tr-TR" sz="2200" smtClean="0"/>
              <a:t>48 saatlik tedavi sonucu belirtilerde değişiklik yoksa </a:t>
            </a:r>
            <a:r>
              <a:rPr lang="tr-TR" sz="2200" smtClean="0">
                <a:sym typeface="Wingdings" pitchFamily="2" charset="2"/>
              </a:rPr>
              <a:t> meme absesi?</a:t>
            </a:r>
          </a:p>
          <a:p>
            <a:pPr lvl="2">
              <a:lnSpc>
                <a:spcPct val="90000"/>
              </a:lnSpc>
            </a:pPr>
            <a:r>
              <a:rPr lang="tr-TR" sz="1900" smtClean="0"/>
              <a:t>İnsizyon ve drenaj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5 günlük tedaviye yanıt vermeyen hastada inflamatuar meme kanseri? açısından biyopsi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Mastit semptomları hafif ve 24 saatten az zamandır var ise konservatif tedavi yeterli.</a:t>
            </a:r>
          </a:p>
          <a:p>
            <a:r>
              <a:rPr lang="tr-TR" smtClean="0"/>
              <a:t>Semptomlar 12-24 saat boyunca gerilemiyor veya akut hastalık tablosu varsa antibiyotik tedavisine başlanabilir.</a:t>
            </a:r>
          </a:p>
          <a:p>
            <a:pPr lvl="1"/>
            <a:r>
              <a:rPr lang="tr-TR" smtClean="0"/>
              <a:t>Penisilinaz rezistan penisilinler</a:t>
            </a:r>
          </a:p>
          <a:p>
            <a:pPr lvl="2"/>
            <a:r>
              <a:rPr lang="tr-TR" smtClean="0"/>
              <a:t>dicloxacillin veya flucloxacillin 4x500mg </a:t>
            </a:r>
          </a:p>
          <a:p>
            <a:pPr lvl="1"/>
            <a:r>
              <a:rPr lang="tr-TR" smtClean="0"/>
              <a:t>1.kuşak sefalosporinler</a:t>
            </a:r>
          </a:p>
          <a:p>
            <a:pPr lvl="2"/>
            <a:r>
              <a:rPr lang="tr-TR" smtClean="0"/>
              <a:t>Sefaleksin 4X500mg</a:t>
            </a:r>
          </a:p>
          <a:p>
            <a:endParaRPr lang="tr-TR" smtClean="0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mastİT</a:t>
            </a:r>
            <a:endParaRPr lang="en-US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5943600"/>
            <a:ext cx="7010400" cy="690563"/>
          </a:xfrm>
        </p:spPr>
        <p:txBody>
          <a:bodyPr/>
          <a:lstStyle/>
          <a:p>
            <a:pPr>
              <a:defRPr/>
            </a:pPr>
            <a:r>
              <a:rPr lang="tr-TR" sz="1200" smtClean="0"/>
              <a:t>AMIR, Lisa H. ABM clinical protocol# 4: Mastitis, revised March 2014.Breastfeeding Medicine, 2014, 9.5: 239-243. </a:t>
            </a:r>
            <a:endParaRPr lang="tr-TR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engin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1185</TotalTime>
  <Words>1458</Words>
  <Application>Microsoft Office PowerPoint</Application>
  <PresentationFormat>Ekran Gösterisi (4:3)</PresentationFormat>
  <Paragraphs>283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Zengin</vt:lpstr>
      <vt:lpstr>MEME HASTALIKLARI VE  MEMEDE KİTLEYE YAKLAŞIM</vt:lpstr>
      <vt:lpstr>HEDEFLER</vt:lpstr>
      <vt:lpstr>MEME HASTALIKLARI</vt:lpstr>
      <vt:lpstr>FİBROKİSTİK DEĞİŞİKLİK</vt:lpstr>
      <vt:lpstr>FİBROKİSTİK DEĞİŞİKLİK</vt:lpstr>
      <vt:lpstr>FİBROADENOMLAR</vt:lpstr>
      <vt:lpstr>MASTİT</vt:lpstr>
      <vt:lpstr>MASTİT</vt:lpstr>
      <vt:lpstr>mastİT</vt:lpstr>
      <vt:lpstr>jİnekomastİ</vt:lpstr>
      <vt:lpstr>jİnekomastİ</vt:lpstr>
      <vt:lpstr>jİnekomastİ</vt:lpstr>
      <vt:lpstr>Meme kanserİ</vt:lpstr>
      <vt:lpstr>Meme kanserİ</vt:lpstr>
      <vt:lpstr>Meme Kanserİ</vt:lpstr>
      <vt:lpstr>MEME Kanserİ</vt:lpstr>
      <vt:lpstr>Meme kanserİ</vt:lpstr>
      <vt:lpstr>Slayt 18</vt:lpstr>
      <vt:lpstr>Meme kanserİ</vt:lpstr>
      <vt:lpstr>Meme kanserİ</vt:lpstr>
      <vt:lpstr>Meme kanserİ</vt:lpstr>
      <vt:lpstr>Meme kanserİ</vt:lpstr>
      <vt:lpstr>Meme kanserİ tarama</vt:lpstr>
      <vt:lpstr>Meme kanserİ tarama</vt:lpstr>
      <vt:lpstr>Meme kanserİ tarama</vt:lpstr>
      <vt:lpstr>Meme kanserİ tarama</vt:lpstr>
      <vt:lpstr>Meme kanserİ tarama</vt:lpstr>
      <vt:lpstr>Meme kanserİ tarama</vt:lpstr>
      <vt:lpstr>KAYNAKÇA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Nejat</dc:creator>
  <cp:lastModifiedBy>Acer</cp:lastModifiedBy>
  <cp:revision>70</cp:revision>
  <cp:lastPrinted>1601-01-01T00:00:00Z</cp:lastPrinted>
  <dcterms:created xsi:type="dcterms:W3CDTF">1601-01-01T00:00:00Z</dcterms:created>
  <dcterms:modified xsi:type="dcterms:W3CDTF">2016-02-15T22:42:45Z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