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8" r:id="rId1"/>
  </p:sldMasterIdLst>
  <p:sldIdLst>
    <p:sldId id="256" r:id="rId2"/>
    <p:sldId id="257" r:id="rId3"/>
    <p:sldId id="258" r:id="rId4"/>
    <p:sldId id="259" r:id="rId5"/>
    <p:sldId id="265" r:id="rId6"/>
    <p:sldId id="260" r:id="rId7"/>
    <p:sldId id="261" r:id="rId8"/>
    <p:sldId id="262" r:id="rId9"/>
    <p:sldId id="263" r:id="rId10"/>
    <p:sldId id="266" r:id="rId11"/>
    <p:sldId id="264"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90" r:id="rId35"/>
    <p:sldId id="289" r:id="rId3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46"/>
  </p:normalViewPr>
  <p:slideViewPr>
    <p:cSldViewPr snapToGrid="0">
      <p:cViewPr varScale="1">
        <p:scale>
          <a:sx n="103" d="100"/>
          <a:sy n="103" d="100"/>
        </p:scale>
        <p:origin x="896"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40AAD-80AF-40E7-BE3F-43D32FC68ED4}"/>
              </a:ext>
            </a:extLst>
          </p:cNvPr>
          <p:cNvSpPr>
            <a:spLocks noGrp="1"/>
          </p:cNvSpPr>
          <p:nvPr>
            <p:ph type="ctrTitle"/>
          </p:nvPr>
        </p:nvSpPr>
        <p:spPr>
          <a:xfrm>
            <a:off x="1524000" y="1122363"/>
            <a:ext cx="9144000" cy="2387600"/>
          </a:xfrm>
        </p:spPr>
        <p:txBody>
          <a:bodyPr anchor="b"/>
          <a:lstStyle>
            <a:lvl1pPr algn="l">
              <a:defRPr sz="6000" b="1" i="0" cap="all" baseline="0"/>
            </a:lvl1pPr>
          </a:lstStyle>
          <a:p>
            <a:r>
              <a:rPr lang="en-US"/>
              <a:t>Click to edit Master title style</a:t>
            </a:r>
          </a:p>
        </p:txBody>
      </p:sp>
      <p:sp>
        <p:nvSpPr>
          <p:cNvPr id="3" name="Subtitle 2">
            <a:extLst>
              <a:ext uri="{FF2B5EF4-FFF2-40B4-BE49-F238E27FC236}">
                <a16:creationId xmlns:a16="http://schemas.microsoft.com/office/drawing/2014/main" id="{EC80FBD9-0977-4B2B-9318-30774BB0947C}"/>
              </a:ext>
            </a:extLst>
          </p:cNvPr>
          <p:cNvSpPr>
            <a:spLocks noGrp="1"/>
          </p:cNvSpPr>
          <p:nvPr>
            <p:ph type="subTitle" idx="1"/>
          </p:nvPr>
        </p:nvSpPr>
        <p:spPr>
          <a:xfrm>
            <a:off x="1524000" y="3602038"/>
            <a:ext cx="914400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CE66DA5-7751-4D3D-B753-58DF3B418763}"/>
              </a:ext>
            </a:extLst>
          </p:cNvPr>
          <p:cNvSpPr>
            <a:spLocks noGrp="1"/>
          </p:cNvSpPr>
          <p:nvPr>
            <p:ph type="dt" sz="half" idx="10"/>
          </p:nvPr>
        </p:nvSpPr>
        <p:spPr/>
        <p:txBody>
          <a:bodyPr/>
          <a:lstStyle/>
          <a:p>
            <a:fld id="{6A4B53A7-3209-46A6-9454-F38EAC8F11E7}" type="datetimeFigureOut">
              <a:rPr lang="en-US" smtClean="0"/>
              <a:t>5/24/23</a:t>
            </a:fld>
            <a:endParaRPr lang="en-US"/>
          </a:p>
        </p:txBody>
      </p:sp>
      <p:sp>
        <p:nvSpPr>
          <p:cNvPr id="5" name="Footer Placeholder 4">
            <a:extLst>
              <a:ext uri="{FF2B5EF4-FFF2-40B4-BE49-F238E27FC236}">
                <a16:creationId xmlns:a16="http://schemas.microsoft.com/office/drawing/2014/main" id="{7F8C2A2A-62DB-40C0-8AE7-CB9B98649BB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01EAA4-F44C-4C1F-B8E3-1A3005300F50}"/>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11" name="Straight Connector 10">
            <a:extLst>
              <a:ext uri="{FF2B5EF4-FFF2-40B4-BE49-F238E27FC236}">
                <a16:creationId xmlns:a16="http://schemas.microsoft.com/office/drawing/2014/main" id="{D1B787A8-0D67-4B7E-9B48-86BD906AB6B5}"/>
              </a:ext>
            </a:extLst>
          </p:cNvPr>
          <p:cNvCxnSpPr>
            <a:cxnSpLocks/>
          </p:cNvCxnSpPr>
          <p:nvPr/>
        </p:nvCxnSpPr>
        <p:spPr>
          <a:xfrm>
            <a:off x="715890" y="1114050"/>
            <a:ext cx="0" cy="5735637"/>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729261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AD429-654B-4F0E-94E9-6FEF8EC67EF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68D60B2-06F5-4567-BE1F-BBA5270537B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16F6F2-8269-4B80-8EE3-81FEE0F9DFA6}"/>
              </a:ext>
            </a:extLst>
          </p:cNvPr>
          <p:cNvSpPr>
            <a:spLocks noGrp="1"/>
          </p:cNvSpPr>
          <p:nvPr>
            <p:ph type="dt" sz="half" idx="10"/>
          </p:nvPr>
        </p:nvSpPr>
        <p:spPr/>
        <p:txBody>
          <a:bodyPr/>
          <a:lstStyle/>
          <a:p>
            <a:fld id="{6A4B53A7-3209-46A6-9454-F38EAC8F11E7}" type="datetimeFigureOut">
              <a:rPr lang="en-US" smtClean="0"/>
              <a:t>5/24/23</a:t>
            </a:fld>
            <a:endParaRPr lang="en-US"/>
          </a:p>
        </p:txBody>
      </p:sp>
      <p:sp>
        <p:nvSpPr>
          <p:cNvPr id="5" name="Footer Placeholder 4">
            <a:extLst>
              <a:ext uri="{FF2B5EF4-FFF2-40B4-BE49-F238E27FC236}">
                <a16:creationId xmlns:a16="http://schemas.microsoft.com/office/drawing/2014/main" id="{56BC86E4-3EDE-4EB4-B1A3-A1198AADD1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1752B0-ACEC-49EF-8131-FCF35BC5CD35}"/>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7" name="Straight Connector 6">
            <a:extLst>
              <a:ext uri="{FF2B5EF4-FFF2-40B4-BE49-F238E27FC236}">
                <a16:creationId xmlns:a16="http://schemas.microsoft.com/office/drawing/2014/main" id="{1A0462E3-375D-4E76-8886-69E06985D069}"/>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933898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423B094-F480-477B-901C-7181F88C076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D052089-A920-4E52-98DC-8A5DC7B0ACC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A074FE-F1B4-421F-A66E-FA351C8F99E9}"/>
              </a:ext>
            </a:extLst>
          </p:cNvPr>
          <p:cNvSpPr>
            <a:spLocks noGrp="1"/>
          </p:cNvSpPr>
          <p:nvPr>
            <p:ph type="dt" sz="half" idx="10"/>
          </p:nvPr>
        </p:nvSpPr>
        <p:spPr/>
        <p:txBody>
          <a:bodyPr/>
          <a:lstStyle/>
          <a:p>
            <a:fld id="{6A4B53A7-3209-46A6-9454-F38EAC8F11E7}" type="datetimeFigureOut">
              <a:rPr lang="en-US" smtClean="0"/>
              <a:t>5/24/23</a:t>
            </a:fld>
            <a:endParaRPr lang="en-US"/>
          </a:p>
        </p:txBody>
      </p:sp>
      <p:sp>
        <p:nvSpPr>
          <p:cNvPr id="5" name="Footer Placeholder 4">
            <a:extLst>
              <a:ext uri="{FF2B5EF4-FFF2-40B4-BE49-F238E27FC236}">
                <a16:creationId xmlns:a16="http://schemas.microsoft.com/office/drawing/2014/main" id="{34D764BA-3AB2-45FD-ABCB-975B3FDDF27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FB3FEF-8252-49FD-82F2-3E5FABC65F9A}"/>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7" name="Straight Connector 6">
            <a:extLst>
              <a:ext uri="{FF2B5EF4-FFF2-40B4-BE49-F238E27FC236}">
                <a16:creationId xmlns:a16="http://schemas.microsoft.com/office/drawing/2014/main" id="{0AEB5C65-83BB-4EBD-AD22-EDA8489D0F5D}"/>
              </a:ext>
            </a:extLst>
          </p:cNvPr>
          <p:cNvCxnSpPr>
            <a:cxnSpLocks/>
          </p:cNvCxnSpPr>
          <p:nvPr/>
        </p:nvCxnSpPr>
        <p:spPr>
          <a:xfrm flipV="1">
            <a:off x="8313" y="261865"/>
            <a:ext cx="11353802" cy="1"/>
          </a:xfrm>
          <a:prstGeom prst="line">
            <a:avLst/>
          </a:prstGeom>
          <a:ln w="25400" cap="sq">
            <a:gradFill flip="none" rotWithShape="1">
              <a:gsLst>
                <a:gs pos="0">
                  <a:schemeClr val="accent2"/>
                </a:gs>
                <a:gs pos="100000">
                  <a:schemeClr val="accent4"/>
                </a:gs>
              </a:gsLst>
              <a:lin ang="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329456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6CF8C-1EA0-4E47-AC60-CAC3B80A3C5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28CABF8-19D8-4F3C-994F-4D35EC7A2C3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097BB2D-4E2C-4490-A2A3-4B68BCC5D2F9}"/>
              </a:ext>
            </a:extLst>
          </p:cNvPr>
          <p:cNvSpPr>
            <a:spLocks noGrp="1"/>
          </p:cNvSpPr>
          <p:nvPr>
            <p:ph type="dt" sz="half" idx="10"/>
          </p:nvPr>
        </p:nvSpPr>
        <p:spPr/>
        <p:txBody>
          <a:bodyPr/>
          <a:lstStyle/>
          <a:p>
            <a:fld id="{6A4B53A7-3209-46A6-9454-F38EAC8F11E7}" type="datetimeFigureOut">
              <a:rPr lang="en-US" smtClean="0"/>
              <a:t>5/24/23</a:t>
            </a:fld>
            <a:endParaRPr lang="en-US"/>
          </a:p>
        </p:txBody>
      </p:sp>
      <p:sp>
        <p:nvSpPr>
          <p:cNvPr id="5" name="Footer Placeholder 4">
            <a:extLst>
              <a:ext uri="{FF2B5EF4-FFF2-40B4-BE49-F238E27FC236}">
                <a16:creationId xmlns:a16="http://schemas.microsoft.com/office/drawing/2014/main" id="{6140F15D-DD72-46D5-BF0F-F506471070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66FD4D-815A-431C-ADEF-DE6F236F617F}"/>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7" name="Straight Connector 6">
            <a:extLst>
              <a:ext uri="{FF2B5EF4-FFF2-40B4-BE49-F238E27FC236}">
                <a16:creationId xmlns:a16="http://schemas.microsoft.com/office/drawing/2014/main" id="{5C05CAAB-DBA2-4548-AD5F-01BB97FBB207}"/>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684900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5FC2D1-D3FE-4B37-8740-57444421FDBF}"/>
              </a:ext>
            </a:extLst>
          </p:cNvPr>
          <p:cNvSpPr>
            <a:spLocks noGrp="1"/>
          </p:cNvSpPr>
          <p:nvPr>
            <p:ph type="title"/>
          </p:nvPr>
        </p:nvSpPr>
        <p:spPr>
          <a:xfrm>
            <a:off x="831850" y="1709738"/>
            <a:ext cx="10515600" cy="2852737"/>
          </a:xfrm>
        </p:spPr>
        <p:txBody>
          <a:bodyPr anchor="b"/>
          <a:lstStyle>
            <a:lvl1pPr>
              <a:defRPr sz="6000" b="1" i="0" cap="all" baseline="0"/>
            </a:lvl1pPr>
          </a:lstStyle>
          <a:p>
            <a:r>
              <a:rPr lang="en-US"/>
              <a:t>Click to edit Master title style</a:t>
            </a:r>
          </a:p>
        </p:txBody>
      </p:sp>
      <p:sp>
        <p:nvSpPr>
          <p:cNvPr id="3" name="Text Placeholder 2">
            <a:extLst>
              <a:ext uri="{FF2B5EF4-FFF2-40B4-BE49-F238E27FC236}">
                <a16:creationId xmlns:a16="http://schemas.microsoft.com/office/drawing/2014/main" id="{BA5AF550-086C-426E-A374-85DB3957017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9A58988-AD39-4AE9-8E6A-0907F0BE2673}"/>
              </a:ext>
            </a:extLst>
          </p:cNvPr>
          <p:cNvSpPr>
            <a:spLocks noGrp="1"/>
          </p:cNvSpPr>
          <p:nvPr>
            <p:ph type="dt" sz="half" idx="10"/>
          </p:nvPr>
        </p:nvSpPr>
        <p:spPr/>
        <p:txBody>
          <a:bodyPr/>
          <a:lstStyle/>
          <a:p>
            <a:fld id="{6A4B53A7-3209-46A6-9454-F38EAC8F11E7}" type="datetimeFigureOut">
              <a:rPr lang="en-US" smtClean="0"/>
              <a:t>5/24/23</a:t>
            </a:fld>
            <a:endParaRPr lang="en-US"/>
          </a:p>
        </p:txBody>
      </p:sp>
      <p:sp>
        <p:nvSpPr>
          <p:cNvPr id="5" name="Footer Placeholder 4">
            <a:extLst>
              <a:ext uri="{FF2B5EF4-FFF2-40B4-BE49-F238E27FC236}">
                <a16:creationId xmlns:a16="http://schemas.microsoft.com/office/drawing/2014/main" id="{1D366319-82EE-408E-819F-8F8E6DBA7A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21C8A6-777F-496D-8620-AE52BFC33FC4}"/>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9" name="Straight Connector 8">
            <a:extLst>
              <a:ext uri="{FF2B5EF4-FFF2-40B4-BE49-F238E27FC236}">
                <a16:creationId xmlns:a16="http://schemas.microsoft.com/office/drawing/2014/main" id="{C031F83B-57A8-4533-981C-D1FFAD2B6B6F}"/>
              </a:ext>
            </a:extLst>
          </p:cNvPr>
          <p:cNvCxnSpPr>
            <a:cxnSpLocks/>
          </p:cNvCxnSpPr>
          <p:nvPr/>
        </p:nvCxnSpPr>
        <p:spPr>
          <a:xfrm>
            <a:off x="715890" y="1701425"/>
            <a:ext cx="0" cy="5148262"/>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428856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57166-6921-4546-BA2C-99E464681F4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95B9122-6371-4049-B57A-33DED7DA2F7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A14555D-0753-4312-A26B-2338813F9BB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3D8FDCB-69DA-4A8F-8B91-5CFF77897C27}"/>
              </a:ext>
            </a:extLst>
          </p:cNvPr>
          <p:cNvSpPr>
            <a:spLocks noGrp="1"/>
          </p:cNvSpPr>
          <p:nvPr>
            <p:ph type="dt" sz="half" idx="10"/>
          </p:nvPr>
        </p:nvSpPr>
        <p:spPr/>
        <p:txBody>
          <a:bodyPr/>
          <a:lstStyle/>
          <a:p>
            <a:fld id="{6A4B53A7-3209-46A6-9454-F38EAC8F11E7}" type="datetimeFigureOut">
              <a:rPr lang="en-US" smtClean="0"/>
              <a:t>5/24/23</a:t>
            </a:fld>
            <a:endParaRPr lang="en-US"/>
          </a:p>
        </p:txBody>
      </p:sp>
      <p:sp>
        <p:nvSpPr>
          <p:cNvPr id="6" name="Footer Placeholder 5">
            <a:extLst>
              <a:ext uri="{FF2B5EF4-FFF2-40B4-BE49-F238E27FC236}">
                <a16:creationId xmlns:a16="http://schemas.microsoft.com/office/drawing/2014/main" id="{91AC8C07-E0D3-4464-AE3C-25730D75C8E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C2596A6-734E-4AE0-BFB8-3089137BF8E8}"/>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8" name="Straight Connector 7">
            <a:extLst>
              <a:ext uri="{FF2B5EF4-FFF2-40B4-BE49-F238E27FC236}">
                <a16:creationId xmlns:a16="http://schemas.microsoft.com/office/drawing/2014/main" id="{3FB7E8F4-3FB3-45AB-A381-9093CA95AAEE}"/>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732954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057AE-3B3B-4261-B912-BF9EB9A58C3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2A2D237-A706-4712-90CA-B04517CBBE0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DE39CA1-2B6D-427E-9688-9093D5865CB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3D53357-616B-47F4-944B-F979FE9663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D7EA593-3036-4FB5-94B4-D9431DF0487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86B3EF2-2C04-480F-A570-14E520DD00DE}"/>
              </a:ext>
            </a:extLst>
          </p:cNvPr>
          <p:cNvSpPr>
            <a:spLocks noGrp="1"/>
          </p:cNvSpPr>
          <p:nvPr>
            <p:ph type="dt" sz="half" idx="10"/>
          </p:nvPr>
        </p:nvSpPr>
        <p:spPr/>
        <p:txBody>
          <a:bodyPr/>
          <a:lstStyle/>
          <a:p>
            <a:fld id="{6A4B53A7-3209-46A6-9454-F38EAC8F11E7}" type="datetimeFigureOut">
              <a:rPr lang="en-US" smtClean="0"/>
              <a:t>5/24/23</a:t>
            </a:fld>
            <a:endParaRPr lang="en-US"/>
          </a:p>
        </p:txBody>
      </p:sp>
      <p:sp>
        <p:nvSpPr>
          <p:cNvPr id="8" name="Footer Placeholder 7">
            <a:extLst>
              <a:ext uri="{FF2B5EF4-FFF2-40B4-BE49-F238E27FC236}">
                <a16:creationId xmlns:a16="http://schemas.microsoft.com/office/drawing/2014/main" id="{1CF5783E-3073-4F4D-8B9C-C5B18DDA5A3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1A75FE3-6719-4790-AA00-251BC2A6E5AF}"/>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10" name="Straight Connector 9">
            <a:extLst>
              <a:ext uri="{FF2B5EF4-FFF2-40B4-BE49-F238E27FC236}">
                <a16:creationId xmlns:a16="http://schemas.microsoft.com/office/drawing/2014/main" id="{160F34ED-DA60-4CC2-B735-B0EC5D9FEA35}"/>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532166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9F227-D21C-48B3-828A-6BFA9585E82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DF1DFFF-E5C5-43DF-B71C-7270DB97372C}"/>
              </a:ext>
            </a:extLst>
          </p:cNvPr>
          <p:cNvSpPr>
            <a:spLocks noGrp="1"/>
          </p:cNvSpPr>
          <p:nvPr>
            <p:ph type="dt" sz="half" idx="10"/>
          </p:nvPr>
        </p:nvSpPr>
        <p:spPr/>
        <p:txBody>
          <a:bodyPr/>
          <a:lstStyle/>
          <a:p>
            <a:fld id="{6A4B53A7-3209-46A6-9454-F38EAC8F11E7}" type="datetimeFigureOut">
              <a:rPr lang="en-US" smtClean="0"/>
              <a:t>5/24/23</a:t>
            </a:fld>
            <a:endParaRPr lang="en-US"/>
          </a:p>
        </p:txBody>
      </p:sp>
      <p:sp>
        <p:nvSpPr>
          <p:cNvPr id="4" name="Footer Placeholder 3">
            <a:extLst>
              <a:ext uri="{FF2B5EF4-FFF2-40B4-BE49-F238E27FC236}">
                <a16:creationId xmlns:a16="http://schemas.microsoft.com/office/drawing/2014/main" id="{7EBC03C0-6EB7-4633-967C-12C35768BB5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0FF4306-91CD-4B7B-8A53-34BE8F997581}"/>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6" name="Straight Connector 5">
            <a:extLst>
              <a:ext uri="{FF2B5EF4-FFF2-40B4-BE49-F238E27FC236}">
                <a16:creationId xmlns:a16="http://schemas.microsoft.com/office/drawing/2014/main" id="{57596AF9-469C-436D-B7D2-77952EF1825E}"/>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960571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DFF36D6-399B-43E3-84DD-9FC5119ECCE9}"/>
              </a:ext>
            </a:extLst>
          </p:cNvPr>
          <p:cNvSpPr>
            <a:spLocks noGrp="1"/>
          </p:cNvSpPr>
          <p:nvPr>
            <p:ph type="dt" sz="half" idx="10"/>
          </p:nvPr>
        </p:nvSpPr>
        <p:spPr/>
        <p:txBody>
          <a:bodyPr/>
          <a:lstStyle/>
          <a:p>
            <a:fld id="{6A4B53A7-3209-46A6-9454-F38EAC8F11E7}" type="datetimeFigureOut">
              <a:rPr lang="en-US" smtClean="0"/>
              <a:t>5/24/23</a:t>
            </a:fld>
            <a:endParaRPr lang="en-US"/>
          </a:p>
        </p:txBody>
      </p:sp>
      <p:sp>
        <p:nvSpPr>
          <p:cNvPr id="3" name="Footer Placeholder 2">
            <a:extLst>
              <a:ext uri="{FF2B5EF4-FFF2-40B4-BE49-F238E27FC236}">
                <a16:creationId xmlns:a16="http://schemas.microsoft.com/office/drawing/2014/main" id="{50234AB7-3B85-4028-A500-5A1BDBF45C5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C1F40F0-9909-442F-BBA4-409D061ED027}"/>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5" name="Straight Connector 4">
            <a:extLst>
              <a:ext uri="{FF2B5EF4-FFF2-40B4-BE49-F238E27FC236}">
                <a16:creationId xmlns:a16="http://schemas.microsoft.com/office/drawing/2014/main" id="{353C1207-D1C8-49E3-8837-E2B89D366FAE}"/>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613826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40F214-646F-4D81-AD12-65628EC987D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EF71768-C3FA-49EF-99EF-06E6C3B2846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2DA6F24-ED6C-4D12-A9D6-EE37FBD686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8E6AACE-FAFB-4934-8E3C-AB5B216353D8}"/>
              </a:ext>
            </a:extLst>
          </p:cNvPr>
          <p:cNvSpPr>
            <a:spLocks noGrp="1"/>
          </p:cNvSpPr>
          <p:nvPr>
            <p:ph type="dt" sz="half" idx="10"/>
          </p:nvPr>
        </p:nvSpPr>
        <p:spPr/>
        <p:txBody>
          <a:bodyPr/>
          <a:lstStyle/>
          <a:p>
            <a:fld id="{6A4B53A7-3209-46A6-9454-F38EAC8F11E7}" type="datetimeFigureOut">
              <a:rPr lang="en-US" smtClean="0"/>
              <a:t>5/24/23</a:t>
            </a:fld>
            <a:endParaRPr lang="en-US"/>
          </a:p>
        </p:txBody>
      </p:sp>
      <p:sp>
        <p:nvSpPr>
          <p:cNvPr id="6" name="Footer Placeholder 5">
            <a:extLst>
              <a:ext uri="{FF2B5EF4-FFF2-40B4-BE49-F238E27FC236}">
                <a16:creationId xmlns:a16="http://schemas.microsoft.com/office/drawing/2014/main" id="{181533EA-D0F8-4C79-8721-F190DE2D2DC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059BAC9-F101-4394-BBA4-3D21A3497126}"/>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8" name="Straight Connector 7">
            <a:extLst>
              <a:ext uri="{FF2B5EF4-FFF2-40B4-BE49-F238E27FC236}">
                <a16:creationId xmlns:a16="http://schemas.microsoft.com/office/drawing/2014/main" id="{0F3A79C9-7EDC-44F6-AC48-5DD98A7695AD}"/>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17640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CB71F-B6C2-4866-BC97-304F78816E4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55ED73B-8413-478D-80D7-B78B69763B6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1BDF226-1B94-4D2D-98B3-7B932FB17D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00C4E9A-CA29-4CCD-ACFA-B29F80FBA163}"/>
              </a:ext>
            </a:extLst>
          </p:cNvPr>
          <p:cNvSpPr>
            <a:spLocks noGrp="1"/>
          </p:cNvSpPr>
          <p:nvPr>
            <p:ph type="dt" sz="half" idx="10"/>
          </p:nvPr>
        </p:nvSpPr>
        <p:spPr/>
        <p:txBody>
          <a:bodyPr/>
          <a:lstStyle/>
          <a:p>
            <a:fld id="{6A4B53A7-3209-46A6-9454-F38EAC8F11E7}" type="datetimeFigureOut">
              <a:rPr lang="en-US" smtClean="0"/>
              <a:t>5/24/23</a:t>
            </a:fld>
            <a:endParaRPr lang="en-US"/>
          </a:p>
        </p:txBody>
      </p:sp>
      <p:sp>
        <p:nvSpPr>
          <p:cNvPr id="6" name="Footer Placeholder 5">
            <a:extLst>
              <a:ext uri="{FF2B5EF4-FFF2-40B4-BE49-F238E27FC236}">
                <a16:creationId xmlns:a16="http://schemas.microsoft.com/office/drawing/2014/main" id="{71A5B7BE-3F1B-4FF3-B1D7-6E39B99D07B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2F18F1-E27E-470E-AE13-4755DEE63A32}"/>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8" name="Straight Connector 7">
            <a:extLst>
              <a:ext uri="{FF2B5EF4-FFF2-40B4-BE49-F238E27FC236}">
                <a16:creationId xmlns:a16="http://schemas.microsoft.com/office/drawing/2014/main" id="{00F08750-B7F2-4119-B151-68DE77481335}"/>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922017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FDA4224-F4E4-47A4-ACF7-2317493908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1679907-DC49-4B86-A34C-C97DBC26A93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5DBC8A0-34FC-4B6E-B42B-A721267D890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b="1" i="0" cap="all" spc="100" baseline="0">
                <a:solidFill>
                  <a:schemeClr val="tx1">
                    <a:tint val="75000"/>
                  </a:schemeClr>
                </a:solidFill>
              </a:defRPr>
            </a:lvl1pPr>
          </a:lstStyle>
          <a:p>
            <a:fld id="{6A4B53A7-3209-46A6-9454-F38EAC8F11E7}" type="datetimeFigureOut">
              <a:rPr lang="en-US" smtClean="0"/>
              <a:pPr/>
              <a:t>5/24/23</a:t>
            </a:fld>
            <a:endParaRPr lang="en-US" dirty="0"/>
          </a:p>
        </p:txBody>
      </p:sp>
      <p:sp>
        <p:nvSpPr>
          <p:cNvPr id="5" name="Footer Placeholder 4">
            <a:extLst>
              <a:ext uri="{FF2B5EF4-FFF2-40B4-BE49-F238E27FC236}">
                <a16:creationId xmlns:a16="http://schemas.microsoft.com/office/drawing/2014/main" id="{609AC0B6-4CC4-4E41-8A4D-F62E17F2857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b="1" i="0" cap="all" spc="100" baseline="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6C0E9BD-90BD-46AE-8A0D-06796ADB760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b="1" i="0" cap="all" spc="100" baseline="0">
                <a:solidFill>
                  <a:schemeClr val="tx1">
                    <a:tint val="75000"/>
                  </a:schemeClr>
                </a:solidFill>
              </a:defRPr>
            </a:lvl1pPr>
          </a:lstStyle>
          <a:p>
            <a:fld id="{27CE633F-9882-4A5C-83A2-1109D0C73261}" type="slidenum">
              <a:rPr lang="en-US" smtClean="0"/>
              <a:pPr/>
              <a:t>‹#›</a:t>
            </a:fld>
            <a:endParaRPr lang="en-US"/>
          </a:p>
        </p:txBody>
      </p:sp>
    </p:spTree>
    <p:extLst>
      <p:ext uri="{BB962C8B-B14F-4D97-AF65-F5344CB8AC3E}">
        <p14:creationId xmlns:p14="http://schemas.microsoft.com/office/powerpoint/2010/main" val="1534647965"/>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7" r:id="rId6"/>
    <p:sldLayoutId id="2147483732" r:id="rId7"/>
    <p:sldLayoutId id="2147483733" r:id="rId8"/>
    <p:sldLayoutId id="2147483734" r:id="rId9"/>
    <p:sldLayoutId id="2147483736" r:id="rId10"/>
    <p:sldLayoutId id="214748373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C17278C5-34E8-4293-BE47-73B18483AF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a:extLst>
              <a:ext uri="{FF2B5EF4-FFF2-40B4-BE49-F238E27FC236}">
                <a16:creationId xmlns:a16="http://schemas.microsoft.com/office/drawing/2014/main" id="{9A3F5928-D955-456A-97B5-AA390B8CE9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100000">
                <a:schemeClr val="accent4"/>
              </a:gs>
              <a:gs pos="0">
                <a:schemeClr val="accent2"/>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Univers"/>
              <a:ea typeface="+mn-ea"/>
              <a:cs typeface="+mn-cs"/>
            </a:endParaRPr>
          </a:p>
        </p:txBody>
      </p:sp>
      <p:pic>
        <p:nvPicPr>
          <p:cNvPr id="4" name="Picture 3">
            <a:extLst>
              <a:ext uri="{FF2B5EF4-FFF2-40B4-BE49-F238E27FC236}">
                <a16:creationId xmlns:a16="http://schemas.microsoft.com/office/drawing/2014/main" id="{E0AE581F-EDC8-1587-B7E5-29E93F078237}"/>
              </a:ext>
            </a:extLst>
          </p:cNvPr>
          <p:cNvPicPr>
            <a:picLocks noChangeAspect="1"/>
          </p:cNvPicPr>
          <p:nvPr/>
        </p:nvPicPr>
        <p:blipFill rotWithShape="1">
          <a:blip r:embed="rId2">
            <a:duotone>
              <a:schemeClr val="accent1">
                <a:shade val="45000"/>
                <a:satMod val="135000"/>
              </a:schemeClr>
              <a:prstClr val="white"/>
            </a:duotone>
            <a:alphaModFix amt="35000"/>
          </a:blip>
          <a:srcRect t="8120" b="7611"/>
          <a:stretch/>
        </p:blipFill>
        <p:spPr>
          <a:xfrm>
            <a:off x="20" y="-8877"/>
            <a:ext cx="12191980" cy="6858000"/>
          </a:xfrm>
          <a:prstGeom prst="rect">
            <a:avLst/>
          </a:prstGeom>
        </p:spPr>
      </p:pic>
      <p:sp>
        <p:nvSpPr>
          <p:cNvPr id="2" name="Başlık 1">
            <a:extLst>
              <a:ext uri="{FF2B5EF4-FFF2-40B4-BE49-F238E27FC236}">
                <a16:creationId xmlns:a16="http://schemas.microsoft.com/office/drawing/2014/main" id="{BE01B019-7411-514E-437A-4B8654E1700F}"/>
              </a:ext>
            </a:extLst>
          </p:cNvPr>
          <p:cNvSpPr>
            <a:spLocks noGrp="1"/>
          </p:cNvSpPr>
          <p:nvPr>
            <p:ph type="ctrTitle"/>
          </p:nvPr>
        </p:nvSpPr>
        <p:spPr>
          <a:xfrm>
            <a:off x="1256275" y="2271449"/>
            <a:ext cx="9679449" cy="2847058"/>
          </a:xfrm>
        </p:spPr>
        <p:txBody>
          <a:bodyPr anchor="b">
            <a:normAutofit/>
          </a:bodyPr>
          <a:lstStyle/>
          <a:p>
            <a:r>
              <a:rPr lang="tr-TR" sz="7200" dirty="0" err="1">
                <a:solidFill>
                  <a:srgbClr val="FFFFFF"/>
                </a:solidFill>
              </a:rPr>
              <a:t>Obezite</a:t>
            </a:r>
            <a:r>
              <a:rPr lang="tr-TR" sz="7200" dirty="0">
                <a:solidFill>
                  <a:srgbClr val="FFFFFF"/>
                </a:solidFill>
              </a:rPr>
              <a:t> Cerrahisi ve Etik Sorunlar</a:t>
            </a:r>
          </a:p>
        </p:txBody>
      </p:sp>
      <p:sp>
        <p:nvSpPr>
          <p:cNvPr id="3" name="Alt Başlık 2">
            <a:extLst>
              <a:ext uri="{FF2B5EF4-FFF2-40B4-BE49-F238E27FC236}">
                <a16:creationId xmlns:a16="http://schemas.microsoft.com/office/drawing/2014/main" id="{4844D591-6298-6FEB-8880-A1BA7154FB98}"/>
              </a:ext>
            </a:extLst>
          </p:cNvPr>
          <p:cNvSpPr>
            <a:spLocks noGrp="1"/>
          </p:cNvSpPr>
          <p:nvPr>
            <p:ph type="subTitle" idx="1"/>
          </p:nvPr>
        </p:nvSpPr>
        <p:spPr>
          <a:xfrm>
            <a:off x="1256275" y="5098254"/>
            <a:ext cx="9679449" cy="750259"/>
          </a:xfrm>
        </p:spPr>
        <p:txBody>
          <a:bodyPr anchor="ctr">
            <a:normAutofit/>
          </a:bodyPr>
          <a:lstStyle/>
          <a:p>
            <a:r>
              <a:rPr lang="tr-TR" sz="2000" dirty="0">
                <a:solidFill>
                  <a:srgbClr val="FFFFFF"/>
                </a:solidFill>
              </a:rPr>
              <a:t>Oğuzhan Süner 351990</a:t>
            </a:r>
          </a:p>
        </p:txBody>
      </p:sp>
      <p:cxnSp>
        <p:nvCxnSpPr>
          <p:cNvPr id="18" name="Straight Connector 17">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878" y="806470"/>
            <a:ext cx="8453437" cy="0"/>
          </a:xfrm>
          <a:prstGeom prst="line">
            <a:avLst/>
          </a:prstGeom>
          <a:ln w="25400" cap="sq">
            <a:solidFill>
              <a:srgbClr val="FFFFFF"/>
            </a:solidFill>
            <a:bevel/>
          </a:ln>
        </p:spPr>
        <p:style>
          <a:lnRef idx="1">
            <a:schemeClr val="accent1"/>
          </a:lnRef>
          <a:fillRef idx="0">
            <a:schemeClr val="accent1"/>
          </a:fillRef>
          <a:effectRef idx="0">
            <a:schemeClr val="accent1"/>
          </a:effectRef>
          <a:fontRef idx="minor">
            <a:schemeClr val="tx1"/>
          </a:fontRef>
        </p:style>
      </p:cxnSp>
      <p:sp>
        <p:nvSpPr>
          <p:cNvPr id="20" name="Graphic 13">
            <a:extLst>
              <a:ext uri="{FF2B5EF4-FFF2-40B4-BE49-F238E27FC236}">
                <a16:creationId xmlns:a16="http://schemas.microsoft.com/office/drawing/2014/main" id="{C5CB530E-515E-412C-9DF1-5F8FFBD6F3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4954" y="2875093"/>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rgbClr val="FFFFFF"/>
          </a:solidFill>
          <a:ln w="603"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Univers"/>
              <a:ea typeface="+mn-ea"/>
              <a:cs typeface="+mn-cs"/>
            </a:endParaRPr>
          </a:p>
        </p:txBody>
      </p:sp>
      <p:sp>
        <p:nvSpPr>
          <p:cNvPr id="22" name="Graphic 12">
            <a:extLst>
              <a:ext uri="{FF2B5EF4-FFF2-40B4-BE49-F238E27FC236}">
                <a16:creationId xmlns:a16="http://schemas.microsoft.com/office/drawing/2014/main" id="{712D4376-A578-4FF1-94FC-245E7A6A48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03734" y="3104388"/>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rgbClr val="FFFFFF"/>
          </a:solidFill>
          <a:ln w="422"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Univers"/>
              <a:ea typeface="+mn-ea"/>
              <a:cs typeface="+mn-cs"/>
            </a:endParaRPr>
          </a:p>
        </p:txBody>
      </p:sp>
      <p:sp>
        <p:nvSpPr>
          <p:cNvPr id="24" name="Graphic 15">
            <a:extLst>
              <a:ext uri="{FF2B5EF4-FFF2-40B4-BE49-F238E27FC236}">
                <a16:creationId xmlns:a16="http://schemas.microsoft.com/office/drawing/2014/main" id="{AEA7509D-F04F-40CB-A0B3-EEF16499C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414" y="3619532"/>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rgbClr val="FFFFFF"/>
          </a:solidFill>
          <a:ln w="61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Univers"/>
              <a:ea typeface="+mn-ea"/>
              <a:cs typeface="+mn-cs"/>
            </a:endParaRPr>
          </a:p>
        </p:txBody>
      </p:sp>
    </p:spTree>
    <p:extLst>
      <p:ext uri="{BB962C8B-B14F-4D97-AF65-F5344CB8AC3E}">
        <p14:creationId xmlns:p14="http://schemas.microsoft.com/office/powerpoint/2010/main" val="20614023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C54678B-1E93-17FD-6FA0-70B4F82FC963}"/>
              </a:ext>
            </a:extLst>
          </p:cNvPr>
          <p:cNvSpPr>
            <a:spLocks noGrp="1"/>
          </p:cNvSpPr>
          <p:nvPr>
            <p:ph type="title"/>
          </p:nvPr>
        </p:nvSpPr>
        <p:spPr/>
        <p:txBody>
          <a:bodyPr/>
          <a:lstStyle/>
          <a:p>
            <a:r>
              <a:rPr lang="tr-TR" dirty="0" err="1"/>
              <a:t>Adölesan</a:t>
            </a:r>
            <a:r>
              <a:rPr lang="tr-TR" dirty="0"/>
              <a:t> Grup Açısından Cerrahi Bakış</a:t>
            </a:r>
          </a:p>
        </p:txBody>
      </p:sp>
      <p:sp>
        <p:nvSpPr>
          <p:cNvPr id="3" name="İçerik Yer Tutucusu 2">
            <a:extLst>
              <a:ext uri="{FF2B5EF4-FFF2-40B4-BE49-F238E27FC236}">
                <a16:creationId xmlns:a16="http://schemas.microsoft.com/office/drawing/2014/main" id="{53C6163A-0F9F-32F3-1A54-334F8170EFD3}"/>
              </a:ext>
            </a:extLst>
          </p:cNvPr>
          <p:cNvSpPr>
            <a:spLocks noGrp="1"/>
          </p:cNvSpPr>
          <p:nvPr>
            <p:ph idx="1"/>
          </p:nvPr>
        </p:nvSpPr>
        <p:spPr/>
        <p:txBody>
          <a:bodyPr>
            <a:normAutofit/>
          </a:bodyPr>
          <a:lstStyle/>
          <a:p>
            <a:pPr>
              <a:buFont typeface="Arial" panose="020B0604020202020204" pitchFamily="34" charset="0"/>
              <a:buChar char="•"/>
            </a:pPr>
            <a:r>
              <a:rPr lang="tr-TR" sz="2400" dirty="0">
                <a:effectLst/>
                <a:latin typeface="Times" pitchFamily="2" charset="0"/>
              </a:rPr>
              <a:t>Cerrahi olarak kilo vermenin </a:t>
            </a:r>
            <a:r>
              <a:rPr lang="tr-TR" sz="2400" dirty="0" err="1">
                <a:effectLst/>
                <a:latin typeface="Times" pitchFamily="2" charset="0"/>
              </a:rPr>
              <a:t>potensiyel</a:t>
            </a:r>
            <a:r>
              <a:rPr lang="tr-TR" sz="2400" dirty="0">
                <a:effectLst/>
                <a:latin typeface="Times" pitchFamily="2" charset="0"/>
              </a:rPr>
              <a:t> riskleri nedeniyle </a:t>
            </a:r>
            <a:r>
              <a:rPr lang="tr-TR" sz="2400" dirty="0" err="1">
                <a:effectLst/>
                <a:latin typeface="Times" pitchFamily="2" charset="0"/>
              </a:rPr>
              <a:t>morbid</a:t>
            </a:r>
            <a:r>
              <a:rPr lang="tr-TR" sz="2400" dirty="0">
                <a:effectLst/>
                <a:latin typeface="Times" pitchFamily="2" charset="0"/>
              </a:rPr>
              <a:t> </a:t>
            </a:r>
            <a:r>
              <a:rPr lang="tr-TR" sz="2400" dirty="0" err="1">
                <a:effectLst/>
                <a:latin typeface="Times" pitchFamily="2" charset="0"/>
              </a:rPr>
              <a:t>obez</a:t>
            </a:r>
            <a:r>
              <a:rPr lang="tr-TR" sz="2400" dirty="0">
                <a:effectLst/>
                <a:latin typeface="Times" pitchFamily="2" charset="0"/>
              </a:rPr>
              <a:t> </a:t>
            </a:r>
            <a:r>
              <a:rPr lang="tr-TR" sz="2400" dirty="0" err="1">
                <a:effectLst/>
                <a:latin typeface="Times" pitchFamily="2" charset="0"/>
              </a:rPr>
              <a:t>çocuklarda</a:t>
            </a:r>
            <a:r>
              <a:rPr lang="tr-TR" sz="2400" dirty="0">
                <a:effectLst/>
                <a:latin typeface="Times" pitchFamily="2" charset="0"/>
              </a:rPr>
              <a:t> ve </a:t>
            </a:r>
            <a:r>
              <a:rPr lang="tr-TR" sz="2400" dirty="0" err="1">
                <a:effectLst/>
                <a:latin typeface="Times" pitchFamily="2" charset="0"/>
              </a:rPr>
              <a:t>adölesanlarda</a:t>
            </a:r>
            <a:r>
              <a:rPr lang="tr-TR" sz="2400" dirty="0">
                <a:effectLst/>
                <a:latin typeface="Times" pitchFamily="2" charset="0"/>
              </a:rPr>
              <a:t> </a:t>
            </a:r>
            <a:r>
              <a:rPr lang="tr-TR" sz="2400" dirty="0" err="1">
                <a:effectLst/>
                <a:latin typeface="Times" pitchFamily="2" charset="0"/>
              </a:rPr>
              <a:t>invaziv</a:t>
            </a:r>
            <a:r>
              <a:rPr lang="tr-TR" sz="2400" dirty="0">
                <a:effectLst/>
                <a:latin typeface="Times" pitchFamily="2" charset="0"/>
              </a:rPr>
              <a:t> olmayan </a:t>
            </a:r>
            <a:r>
              <a:rPr lang="tr-TR" sz="2400" dirty="0" err="1">
                <a:effectLst/>
                <a:latin typeface="Times" pitchFamily="2" charset="0"/>
              </a:rPr>
              <a:t>yöntemler</a:t>
            </a:r>
            <a:r>
              <a:rPr lang="tr-TR" sz="2400" dirty="0">
                <a:effectLst/>
                <a:latin typeface="Times" pitchFamily="2" charset="0"/>
              </a:rPr>
              <a:t> daima ilk basamak tedavi </a:t>
            </a:r>
            <a:r>
              <a:rPr lang="tr-TR" sz="2400" dirty="0" err="1">
                <a:effectLst/>
                <a:latin typeface="Times" pitchFamily="2" charset="0"/>
              </a:rPr>
              <a:t>yaklaşımı</a:t>
            </a:r>
            <a:r>
              <a:rPr lang="tr-TR" sz="2400" dirty="0">
                <a:effectLst/>
                <a:latin typeface="Times" pitchFamily="2" charset="0"/>
              </a:rPr>
              <a:t> olmalıdır. </a:t>
            </a:r>
          </a:p>
          <a:p>
            <a:r>
              <a:rPr lang="tr-TR" sz="2400" dirty="0" err="1">
                <a:effectLst/>
                <a:latin typeface="Times" pitchFamily="2" charset="0"/>
              </a:rPr>
              <a:t>Multidisipliner</a:t>
            </a:r>
            <a:r>
              <a:rPr lang="tr-TR" sz="2400" dirty="0">
                <a:effectLst/>
                <a:latin typeface="Times" pitchFamily="2" charset="0"/>
              </a:rPr>
              <a:t> </a:t>
            </a:r>
            <a:r>
              <a:rPr lang="tr-TR" sz="2400" dirty="0" err="1">
                <a:effectLst/>
                <a:latin typeface="Times" pitchFamily="2" charset="0"/>
              </a:rPr>
              <a:t>yaklaşım</a:t>
            </a:r>
            <a:r>
              <a:rPr lang="tr-TR" sz="2400" dirty="0">
                <a:effectLst/>
                <a:latin typeface="Times" pitchFamily="2" charset="0"/>
              </a:rPr>
              <a:t> ve aile temelli </a:t>
            </a:r>
            <a:r>
              <a:rPr lang="tr-TR" sz="2400" dirty="0" err="1">
                <a:effectLst/>
                <a:latin typeface="Times" pitchFamily="2" charset="0"/>
              </a:rPr>
              <a:t>davranışsal</a:t>
            </a:r>
            <a:r>
              <a:rPr lang="tr-TR" sz="2400" dirty="0">
                <a:effectLst/>
                <a:latin typeface="Times" pitchFamily="2" charset="0"/>
              </a:rPr>
              <a:t> teknikler ( diyet </a:t>
            </a:r>
            <a:r>
              <a:rPr lang="tr-TR" sz="2400" dirty="0" err="1">
                <a:effectLst/>
                <a:latin typeface="Times" pitchFamily="2" charset="0"/>
              </a:rPr>
              <a:t>değişimi</a:t>
            </a:r>
            <a:r>
              <a:rPr lang="tr-TR" sz="2400" dirty="0">
                <a:effectLst/>
                <a:latin typeface="Times" pitchFamily="2" charset="0"/>
              </a:rPr>
              <a:t>, kalori alınımını azaltmak, daha fazla ve rutin fiziksel aktivite, </a:t>
            </a:r>
            <a:r>
              <a:rPr lang="tr-TR" sz="2400" dirty="0" err="1">
                <a:effectLst/>
                <a:latin typeface="Times" pitchFamily="2" charset="0"/>
              </a:rPr>
              <a:t>farmakoterapiler</a:t>
            </a:r>
            <a:r>
              <a:rPr lang="tr-TR" sz="2400" dirty="0">
                <a:effectLst/>
                <a:latin typeface="Times" pitchFamily="2" charset="0"/>
              </a:rPr>
              <a:t>) denenmelidir. </a:t>
            </a:r>
          </a:p>
          <a:p>
            <a:r>
              <a:rPr lang="tr-TR" sz="2400" dirty="0">
                <a:effectLst/>
                <a:latin typeface="Times" pitchFamily="2" charset="0"/>
              </a:rPr>
              <a:t>Ancak, </a:t>
            </a:r>
            <a:r>
              <a:rPr lang="tr-TR" sz="2400" dirty="0" err="1">
                <a:effectLst/>
                <a:latin typeface="Times" pitchFamily="2" charset="0"/>
              </a:rPr>
              <a:t>morbid</a:t>
            </a:r>
            <a:r>
              <a:rPr lang="tr-TR" sz="2400" dirty="0">
                <a:effectLst/>
                <a:latin typeface="Times" pitchFamily="2" charset="0"/>
              </a:rPr>
              <a:t> </a:t>
            </a:r>
            <a:r>
              <a:rPr lang="tr-TR" sz="2400" dirty="0" err="1">
                <a:effectLst/>
                <a:latin typeface="Times" pitchFamily="2" charset="0"/>
              </a:rPr>
              <a:t>obez</a:t>
            </a:r>
            <a:r>
              <a:rPr lang="tr-TR" sz="2400" dirty="0">
                <a:effectLst/>
                <a:latin typeface="Times" pitchFamily="2" charset="0"/>
              </a:rPr>
              <a:t> </a:t>
            </a:r>
            <a:r>
              <a:rPr lang="tr-TR" sz="2400" dirty="0" err="1">
                <a:effectLst/>
                <a:latin typeface="Times" pitchFamily="2" charset="0"/>
              </a:rPr>
              <a:t>adölesanlarda</a:t>
            </a:r>
            <a:r>
              <a:rPr lang="tr-TR" sz="2400" dirty="0">
                <a:effectLst/>
                <a:latin typeface="Times" pitchFamily="2" charset="0"/>
              </a:rPr>
              <a:t> diyet ve </a:t>
            </a:r>
            <a:r>
              <a:rPr lang="tr-TR" sz="2400" dirty="0" err="1">
                <a:effectLst/>
                <a:latin typeface="Times" pitchFamily="2" charset="0"/>
              </a:rPr>
              <a:t>davranışsal</a:t>
            </a:r>
            <a:r>
              <a:rPr lang="tr-TR" sz="2400" dirty="0">
                <a:effectLst/>
                <a:latin typeface="Times" pitchFamily="2" charset="0"/>
              </a:rPr>
              <a:t> </a:t>
            </a:r>
            <a:r>
              <a:rPr lang="tr-TR" sz="2400" dirty="0" err="1">
                <a:effectLst/>
                <a:latin typeface="Times" pitchFamily="2" charset="0"/>
              </a:rPr>
              <a:t>girişimler</a:t>
            </a:r>
            <a:r>
              <a:rPr lang="tr-TR" sz="2400" dirty="0">
                <a:effectLst/>
                <a:latin typeface="Times" pitchFamily="2" charset="0"/>
              </a:rPr>
              <a:t> tek </a:t>
            </a:r>
            <a:r>
              <a:rPr lang="tr-TR" sz="2400" dirty="0" err="1">
                <a:effectLst/>
                <a:latin typeface="Times" pitchFamily="2" charset="0"/>
              </a:rPr>
              <a:t>başına</a:t>
            </a:r>
            <a:r>
              <a:rPr lang="tr-TR" sz="2400" dirty="0">
                <a:effectLst/>
                <a:latin typeface="Times" pitchFamily="2" charset="0"/>
              </a:rPr>
              <a:t> nadiren anlamlı bir uzun </a:t>
            </a:r>
            <a:r>
              <a:rPr lang="tr-TR" sz="2400" dirty="0" err="1">
                <a:effectLst/>
                <a:latin typeface="Times" pitchFamily="2" charset="0"/>
              </a:rPr>
              <a:t>dönem</a:t>
            </a:r>
            <a:r>
              <a:rPr lang="tr-TR" sz="2400" dirty="0">
                <a:effectLst/>
                <a:latin typeface="Times" pitchFamily="2" charset="0"/>
              </a:rPr>
              <a:t> </a:t>
            </a:r>
            <a:r>
              <a:rPr lang="tr-TR" sz="2400" dirty="0" err="1">
                <a:effectLst/>
                <a:latin typeface="Times" pitchFamily="2" charset="0"/>
              </a:rPr>
              <a:t>başarıya</a:t>
            </a:r>
            <a:r>
              <a:rPr lang="tr-TR" sz="2400" dirty="0">
                <a:effectLst/>
                <a:latin typeface="Times" pitchFamily="2" charset="0"/>
              </a:rPr>
              <a:t> </a:t>
            </a:r>
            <a:r>
              <a:rPr lang="tr-TR" sz="2400" dirty="0" err="1">
                <a:effectLst/>
                <a:latin typeface="Times" pitchFamily="2" charset="0"/>
              </a:rPr>
              <a:t>ulaşabilirler</a:t>
            </a:r>
            <a:r>
              <a:rPr lang="tr-TR" sz="2400" dirty="0">
                <a:effectLst/>
                <a:latin typeface="Times" pitchFamily="2" charset="0"/>
              </a:rPr>
              <a:t>. </a:t>
            </a:r>
          </a:p>
          <a:p>
            <a:pPr lvl="1"/>
            <a:r>
              <a:rPr lang="tr-TR" sz="2000" dirty="0">
                <a:effectLst/>
                <a:latin typeface="Calibri" panose="020F0502020204030204" pitchFamily="34" charset="0"/>
              </a:rPr>
              <a:t>klinik </a:t>
            </a:r>
            <a:r>
              <a:rPr lang="tr-TR" sz="2000" dirty="0" err="1">
                <a:effectLst/>
                <a:latin typeface="Calibri" panose="020F0502020204030204" pitchFamily="34" charset="0"/>
              </a:rPr>
              <a:t>danışmanlık</a:t>
            </a:r>
            <a:r>
              <a:rPr lang="tr-TR" sz="2000" dirty="0">
                <a:effectLst/>
                <a:latin typeface="Calibri" panose="020F0502020204030204" pitchFamily="34" charset="0"/>
              </a:rPr>
              <a:t> verilenlerle </a:t>
            </a:r>
            <a:r>
              <a:rPr lang="tr-TR" sz="2000" dirty="0" err="1">
                <a:effectLst/>
                <a:latin typeface="Calibri" panose="020F0502020204030204" pitchFamily="34" charset="0"/>
              </a:rPr>
              <a:t>yoğun</a:t>
            </a:r>
            <a:r>
              <a:rPr lang="tr-TR" sz="2000" dirty="0">
                <a:effectLst/>
                <a:latin typeface="Calibri" panose="020F0502020204030204" pitchFamily="34" charset="0"/>
              </a:rPr>
              <a:t> </a:t>
            </a:r>
            <a:r>
              <a:rPr lang="tr-TR" sz="2000" dirty="0" err="1">
                <a:effectLst/>
                <a:latin typeface="Calibri" panose="020F0502020204030204" pitchFamily="34" charset="0"/>
              </a:rPr>
              <a:t>yaşam</a:t>
            </a:r>
            <a:r>
              <a:rPr lang="tr-TR" sz="2000" dirty="0">
                <a:effectLst/>
                <a:latin typeface="Calibri" panose="020F0502020204030204" pitchFamily="34" charset="0"/>
              </a:rPr>
              <a:t> stili </a:t>
            </a:r>
            <a:r>
              <a:rPr lang="tr-TR" sz="2000" dirty="0" err="1">
                <a:effectLst/>
                <a:latin typeface="Calibri" panose="020F0502020204030204" pitchFamily="34" charset="0"/>
              </a:rPr>
              <a:t>değişimi</a:t>
            </a:r>
            <a:r>
              <a:rPr lang="tr-TR" sz="2000" dirty="0">
                <a:effectLst/>
                <a:latin typeface="Calibri" panose="020F0502020204030204" pitchFamily="34" charset="0"/>
              </a:rPr>
              <a:t> programlarına sokulan </a:t>
            </a:r>
            <a:r>
              <a:rPr lang="tr-TR" sz="2000" dirty="0" err="1">
                <a:effectLst/>
                <a:latin typeface="Calibri" panose="020F0502020204030204" pitchFamily="34" charset="0"/>
              </a:rPr>
              <a:t>kişiler</a:t>
            </a:r>
            <a:r>
              <a:rPr lang="tr-TR" sz="2000" dirty="0">
                <a:effectLst/>
                <a:latin typeface="Calibri" panose="020F0502020204030204" pitchFamily="34" charset="0"/>
              </a:rPr>
              <a:t> arasında yapılan </a:t>
            </a:r>
            <a:r>
              <a:rPr lang="tr-TR" sz="2000" dirty="0" err="1">
                <a:effectLst/>
                <a:latin typeface="Calibri" panose="020F0502020204030204" pitchFamily="34" charset="0"/>
              </a:rPr>
              <a:t>karşılaştırmalarda</a:t>
            </a:r>
            <a:r>
              <a:rPr lang="tr-TR" sz="2000" dirty="0">
                <a:effectLst/>
                <a:latin typeface="Calibri" panose="020F0502020204030204" pitchFamily="34" charset="0"/>
              </a:rPr>
              <a:t> BMI </a:t>
            </a:r>
            <a:r>
              <a:rPr lang="tr-TR" sz="2000" dirty="0" err="1">
                <a:effectLst/>
                <a:latin typeface="Calibri" panose="020F0502020204030204" pitchFamily="34" charset="0"/>
              </a:rPr>
              <a:t>değerlerinde</a:t>
            </a:r>
            <a:r>
              <a:rPr lang="tr-TR" sz="2000" dirty="0">
                <a:effectLst/>
                <a:latin typeface="Calibri" panose="020F0502020204030204" pitchFamily="34" charset="0"/>
              </a:rPr>
              <a:t> ortalama bir </a:t>
            </a:r>
            <a:r>
              <a:rPr lang="tr-TR" sz="2000" dirty="0" err="1">
                <a:effectLst/>
                <a:latin typeface="Calibri" panose="020F0502020204030204" pitchFamily="34" charset="0"/>
              </a:rPr>
              <a:t>düşüs</a:t>
            </a:r>
            <a:r>
              <a:rPr lang="tr-TR" sz="2000" dirty="0">
                <a:effectLst/>
                <a:latin typeface="Calibri" panose="020F0502020204030204" pitchFamily="34" charset="0"/>
              </a:rPr>
              <a:t>̧ </a:t>
            </a:r>
            <a:r>
              <a:rPr lang="tr-TR" sz="2000" dirty="0" err="1">
                <a:effectLst/>
                <a:latin typeface="Calibri" panose="020F0502020204030204" pitchFamily="34" charset="0"/>
              </a:rPr>
              <a:t>görülmüştür</a:t>
            </a:r>
            <a:r>
              <a:rPr lang="tr-TR" sz="2000" dirty="0">
                <a:effectLst/>
                <a:latin typeface="Calibri" panose="020F0502020204030204" pitchFamily="34" charset="0"/>
              </a:rPr>
              <a:t>           (1.7 birim )</a:t>
            </a:r>
          </a:p>
          <a:p>
            <a:pPr lvl="1"/>
            <a:r>
              <a:rPr lang="tr-TR" sz="2000" dirty="0" err="1">
                <a:effectLst/>
                <a:latin typeface="Calibri" panose="020F0502020204030204" pitchFamily="34" charset="0"/>
              </a:rPr>
              <a:t>Davranışsal</a:t>
            </a:r>
            <a:r>
              <a:rPr lang="tr-TR" sz="2000" dirty="0">
                <a:effectLst/>
                <a:latin typeface="Calibri" panose="020F0502020204030204" pitchFamily="34" charset="0"/>
              </a:rPr>
              <a:t> tedavi yapılan </a:t>
            </a:r>
            <a:r>
              <a:rPr lang="tr-TR" sz="2000" dirty="0" err="1">
                <a:effectLst/>
                <a:latin typeface="Calibri" panose="020F0502020204030204" pitchFamily="34" charset="0"/>
              </a:rPr>
              <a:t>obez</a:t>
            </a:r>
            <a:r>
              <a:rPr lang="tr-TR" sz="2000" dirty="0">
                <a:effectLst/>
                <a:latin typeface="Calibri" panose="020F0502020204030204" pitchFamily="34" charset="0"/>
              </a:rPr>
              <a:t> </a:t>
            </a:r>
            <a:r>
              <a:rPr lang="tr-TR" sz="2000" dirty="0" err="1">
                <a:effectLst/>
                <a:latin typeface="Calibri" panose="020F0502020204030204" pitchFamily="34" charset="0"/>
              </a:rPr>
              <a:t>adölesanlarda</a:t>
            </a:r>
            <a:r>
              <a:rPr lang="tr-TR" sz="2000" dirty="0">
                <a:effectLst/>
                <a:latin typeface="Calibri" panose="020F0502020204030204" pitchFamily="34" charset="0"/>
              </a:rPr>
              <a:t> sadece &lt; %3 kilo kaybı </a:t>
            </a:r>
            <a:r>
              <a:rPr lang="tr-TR" sz="2000" dirty="0" err="1">
                <a:effectLst/>
                <a:latin typeface="Calibri" panose="020F0502020204030204" pitchFamily="34" charset="0"/>
              </a:rPr>
              <a:t>olduğu</a:t>
            </a:r>
            <a:r>
              <a:rPr lang="tr-TR" sz="2000" dirty="0">
                <a:effectLst/>
                <a:latin typeface="Calibri" panose="020F0502020204030204" pitchFamily="34" charset="0"/>
              </a:rPr>
              <a:t> </a:t>
            </a:r>
            <a:r>
              <a:rPr lang="tr-TR" sz="2000" dirty="0" err="1">
                <a:effectLst/>
                <a:latin typeface="Calibri" panose="020F0502020204030204" pitchFamily="34" charset="0"/>
              </a:rPr>
              <a:t>gösterilmiştir</a:t>
            </a:r>
            <a:r>
              <a:rPr lang="tr-TR" sz="2000" dirty="0">
                <a:effectLst/>
                <a:latin typeface="Calibri" panose="020F0502020204030204" pitchFamily="34" charset="0"/>
              </a:rPr>
              <a:t>. </a:t>
            </a:r>
            <a:endParaRPr lang="tr-TR" sz="2000" dirty="0">
              <a:effectLst/>
              <a:latin typeface="ArialMT"/>
            </a:endParaRPr>
          </a:p>
          <a:p>
            <a:pPr marL="457200" lvl="1" indent="0">
              <a:buNone/>
            </a:pPr>
            <a:endParaRPr lang="tr-TR" sz="1800" dirty="0">
              <a:effectLst/>
              <a:latin typeface="ArialMT"/>
            </a:endParaRPr>
          </a:p>
          <a:p>
            <a:pPr lvl="1"/>
            <a:endParaRPr lang="tr-TR" sz="2000" dirty="0">
              <a:effectLst/>
              <a:latin typeface="Times" pitchFamily="2" charset="0"/>
            </a:endParaRPr>
          </a:p>
          <a:p>
            <a:pPr>
              <a:buFont typeface="Arial" panose="020B0604020202020204" pitchFamily="34" charset="0"/>
              <a:buChar char="•"/>
            </a:pPr>
            <a:endParaRPr lang="tr-TR" sz="2400" dirty="0">
              <a:effectLst/>
              <a:latin typeface="Times" pitchFamily="2" charset="0"/>
            </a:endParaRPr>
          </a:p>
          <a:p>
            <a:endParaRPr lang="tr-TR" sz="2400" dirty="0"/>
          </a:p>
          <a:p>
            <a:endParaRPr lang="tr-TR" dirty="0"/>
          </a:p>
        </p:txBody>
      </p:sp>
    </p:spTree>
    <p:extLst>
      <p:ext uri="{BB962C8B-B14F-4D97-AF65-F5344CB8AC3E}">
        <p14:creationId xmlns:p14="http://schemas.microsoft.com/office/powerpoint/2010/main" val="21513978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B6A0219-E9CC-A041-52CF-5E6F3963E15A}"/>
              </a:ext>
            </a:extLst>
          </p:cNvPr>
          <p:cNvSpPr>
            <a:spLocks noGrp="1"/>
          </p:cNvSpPr>
          <p:nvPr>
            <p:ph type="title"/>
          </p:nvPr>
        </p:nvSpPr>
        <p:spPr/>
        <p:txBody>
          <a:bodyPr/>
          <a:lstStyle/>
          <a:p>
            <a:r>
              <a:rPr lang="tr-TR" dirty="0"/>
              <a:t>Etik Sorunlar</a:t>
            </a:r>
          </a:p>
        </p:txBody>
      </p:sp>
      <p:sp>
        <p:nvSpPr>
          <p:cNvPr id="3" name="İçerik Yer Tutucusu 2">
            <a:extLst>
              <a:ext uri="{FF2B5EF4-FFF2-40B4-BE49-F238E27FC236}">
                <a16:creationId xmlns:a16="http://schemas.microsoft.com/office/drawing/2014/main" id="{FB8868EE-EE01-D7DD-87DC-B221AEDBA787}"/>
              </a:ext>
            </a:extLst>
          </p:cNvPr>
          <p:cNvSpPr>
            <a:spLocks noGrp="1"/>
          </p:cNvSpPr>
          <p:nvPr>
            <p:ph idx="1"/>
          </p:nvPr>
        </p:nvSpPr>
        <p:spPr/>
        <p:txBody>
          <a:bodyPr>
            <a:normAutofit/>
          </a:bodyPr>
          <a:lstStyle/>
          <a:p>
            <a:r>
              <a:rPr lang="tr-TR" sz="2400" dirty="0" err="1">
                <a:effectLst/>
                <a:latin typeface="Times" pitchFamily="2" charset="0"/>
              </a:rPr>
              <a:t>Obezite</a:t>
            </a:r>
            <a:r>
              <a:rPr lang="tr-TR" sz="2400" dirty="0">
                <a:effectLst/>
                <a:latin typeface="Times" pitchFamily="2" charset="0"/>
              </a:rPr>
              <a:t> cerrahisi ile ilgili tartışmalar, </a:t>
            </a:r>
            <a:r>
              <a:rPr lang="tr-TR" sz="2400" dirty="0" err="1">
                <a:effectLst/>
                <a:latin typeface="Times" pitchFamily="2" charset="0"/>
              </a:rPr>
              <a:t>obezite</a:t>
            </a:r>
            <a:r>
              <a:rPr lang="tr-TR" sz="2400" dirty="0">
                <a:effectLst/>
                <a:latin typeface="Times" pitchFamily="2" charset="0"/>
              </a:rPr>
              <a:t> ile ilgili iki </a:t>
            </a:r>
            <a:r>
              <a:rPr lang="tr-TR" sz="2400" dirty="0" err="1">
                <a:effectLst/>
                <a:latin typeface="Times" pitchFamily="2" charset="0"/>
              </a:rPr>
              <a:t>çelişkili</a:t>
            </a:r>
            <a:r>
              <a:rPr lang="tr-TR" sz="2400" dirty="0">
                <a:effectLst/>
                <a:latin typeface="Times" pitchFamily="2" charset="0"/>
              </a:rPr>
              <a:t> </a:t>
            </a:r>
            <a:r>
              <a:rPr lang="tr-TR" sz="2400" dirty="0" err="1">
                <a:effectLst/>
                <a:latin typeface="Times" pitchFamily="2" charset="0"/>
              </a:rPr>
              <a:t>söylemi</a:t>
            </a:r>
            <a:r>
              <a:rPr lang="tr-TR" sz="2400" dirty="0">
                <a:effectLst/>
                <a:latin typeface="Times" pitchFamily="2" charset="0"/>
              </a:rPr>
              <a:t> yansıtmaktadır. Bu uç kısımlar şu şekilde </a:t>
            </a:r>
            <a:r>
              <a:rPr lang="tr-TR" sz="2400" dirty="0" err="1">
                <a:effectLst/>
                <a:latin typeface="Times" pitchFamily="2" charset="0"/>
              </a:rPr>
              <a:t>açıklanabilir</a:t>
            </a:r>
            <a:r>
              <a:rPr lang="tr-TR" sz="2400" dirty="0">
                <a:effectLst/>
                <a:latin typeface="Times" pitchFamily="2" charset="0"/>
              </a:rPr>
              <a:t>. </a:t>
            </a:r>
            <a:endParaRPr lang="tr-TR" sz="2400" dirty="0">
              <a:latin typeface="Times" pitchFamily="2" charset="0"/>
            </a:endParaRPr>
          </a:p>
          <a:p>
            <a:r>
              <a:rPr lang="tr-TR" sz="2400" dirty="0">
                <a:effectLst/>
                <a:latin typeface="Times" pitchFamily="2" charset="0"/>
              </a:rPr>
              <a:t>(a) </a:t>
            </a:r>
            <a:r>
              <a:rPr lang="tr-TR" sz="2400" dirty="0" err="1">
                <a:effectLst/>
                <a:latin typeface="Times" pitchFamily="2" charset="0"/>
              </a:rPr>
              <a:t>Obezite</a:t>
            </a:r>
            <a:r>
              <a:rPr lang="tr-TR" sz="2400" dirty="0">
                <a:effectLst/>
                <a:latin typeface="Times" pitchFamily="2" charset="0"/>
              </a:rPr>
              <a:t> bir hastalık </a:t>
            </a:r>
            <a:r>
              <a:rPr lang="tr-TR" sz="2400" dirty="0" err="1">
                <a:effectLst/>
                <a:latin typeface="Times" pitchFamily="2" charset="0"/>
              </a:rPr>
              <a:t>değil</a:t>
            </a:r>
            <a:r>
              <a:rPr lang="tr-TR" sz="2400" dirty="0">
                <a:effectLst/>
                <a:latin typeface="Times" pitchFamily="2" charset="0"/>
              </a:rPr>
              <a:t>, bireyin </a:t>
            </a:r>
            <a:r>
              <a:rPr lang="tr-TR" sz="2400" dirty="0" err="1">
                <a:effectLst/>
                <a:latin typeface="Times" pitchFamily="2" charset="0"/>
              </a:rPr>
              <a:t>tüm</a:t>
            </a:r>
            <a:r>
              <a:rPr lang="tr-TR" sz="2400" dirty="0">
                <a:effectLst/>
                <a:latin typeface="Times" pitchFamily="2" charset="0"/>
              </a:rPr>
              <a:t> </a:t>
            </a:r>
            <a:r>
              <a:rPr lang="tr-TR" sz="2400" dirty="0" err="1">
                <a:effectLst/>
                <a:latin typeface="Times" pitchFamily="2" charset="0"/>
              </a:rPr>
              <a:t>sorumluluğunu</a:t>
            </a:r>
            <a:r>
              <a:rPr lang="tr-TR" sz="2400" dirty="0">
                <a:effectLst/>
                <a:latin typeface="Times" pitchFamily="2" charset="0"/>
              </a:rPr>
              <a:t> </a:t>
            </a:r>
            <a:r>
              <a:rPr lang="tr-TR" sz="2400" dirty="0" err="1">
                <a:effectLst/>
                <a:latin typeface="Times" pitchFamily="2" charset="0"/>
              </a:rPr>
              <a:t>üstlendiği</a:t>
            </a:r>
            <a:r>
              <a:rPr lang="tr-TR" sz="2400" dirty="0">
                <a:effectLst/>
                <a:latin typeface="Times" pitchFamily="2" charset="0"/>
              </a:rPr>
              <a:t> </a:t>
            </a:r>
            <a:r>
              <a:rPr lang="tr-TR" sz="2400" dirty="0" err="1">
                <a:effectLst/>
                <a:latin typeface="Times" pitchFamily="2" charset="0"/>
              </a:rPr>
              <a:t>seçimlerin</a:t>
            </a:r>
            <a:r>
              <a:rPr lang="tr-TR" sz="2400" dirty="0">
                <a:effectLst/>
                <a:latin typeface="Times" pitchFamily="2" charset="0"/>
              </a:rPr>
              <a:t> sonucu olan bireysel bir </a:t>
            </a:r>
            <a:r>
              <a:rPr lang="tr-TR" sz="2400" dirty="0" err="1">
                <a:effectLst/>
                <a:latin typeface="Times" pitchFamily="2" charset="0"/>
              </a:rPr>
              <a:t>özeliktir</a:t>
            </a:r>
            <a:r>
              <a:rPr lang="tr-TR" sz="2400" dirty="0">
                <a:effectLst/>
                <a:latin typeface="Times" pitchFamily="2" charset="0"/>
              </a:rPr>
              <a:t>. </a:t>
            </a:r>
          </a:p>
          <a:p>
            <a:r>
              <a:rPr lang="tr-TR" sz="2400" dirty="0">
                <a:effectLst/>
                <a:latin typeface="Times" pitchFamily="2" charset="0"/>
              </a:rPr>
              <a:t>(b)</a:t>
            </a:r>
            <a:r>
              <a:rPr lang="tr-TR" sz="2400" dirty="0" err="1">
                <a:effectLst/>
                <a:latin typeface="Times" pitchFamily="2" charset="0"/>
              </a:rPr>
              <a:t>Obezite</a:t>
            </a:r>
            <a:r>
              <a:rPr lang="tr-TR" sz="2400" dirty="0">
                <a:effectLst/>
                <a:latin typeface="Times" pitchFamily="2" charset="0"/>
              </a:rPr>
              <a:t> bir hastalıktır veya en azından hastalıklar </a:t>
            </a:r>
            <a:r>
              <a:rPr lang="tr-TR" sz="2400" dirty="0" err="1">
                <a:effectLst/>
                <a:latin typeface="Times" pitchFamily="2" charset="0"/>
              </a:rPr>
              <a:t>için</a:t>
            </a:r>
            <a:r>
              <a:rPr lang="tr-TR" sz="2400" dirty="0">
                <a:effectLst/>
                <a:latin typeface="Times" pitchFamily="2" charset="0"/>
              </a:rPr>
              <a:t> bir risk </a:t>
            </a:r>
            <a:r>
              <a:rPr lang="tr-TR" sz="2400" dirty="0" err="1">
                <a:effectLst/>
                <a:latin typeface="Times" pitchFamily="2" charset="0"/>
              </a:rPr>
              <a:t>faktörüdür</a:t>
            </a:r>
            <a:r>
              <a:rPr lang="tr-TR" sz="2400" dirty="0">
                <a:effectLst/>
                <a:latin typeface="Times" pitchFamily="2" charset="0"/>
              </a:rPr>
              <a:t> ve tedavi edilmelidir. </a:t>
            </a:r>
            <a:endParaRPr lang="tr-TR" sz="2400" dirty="0">
              <a:latin typeface="Times" pitchFamily="2" charset="0"/>
            </a:endParaRPr>
          </a:p>
          <a:p>
            <a:endParaRPr lang="tr-TR" sz="2400" dirty="0">
              <a:latin typeface="Times" pitchFamily="2" charset="0"/>
            </a:endParaRPr>
          </a:p>
          <a:p>
            <a:r>
              <a:rPr lang="tr-TR" sz="2400" dirty="0">
                <a:latin typeface="Times" pitchFamily="2" charset="0"/>
              </a:rPr>
              <a:t>Bu farklı eğilimler k</a:t>
            </a:r>
            <a:r>
              <a:rPr lang="tr-TR" sz="2400" dirty="0">
                <a:effectLst/>
                <a:latin typeface="Times" pitchFamily="2" charset="0"/>
              </a:rPr>
              <a:t>arar vericilerin </a:t>
            </a:r>
            <a:r>
              <a:rPr lang="tr-TR" sz="2400" dirty="0" err="1">
                <a:effectLst/>
                <a:latin typeface="Times" pitchFamily="2" charset="0"/>
              </a:rPr>
              <a:t>bariatrik</a:t>
            </a:r>
            <a:r>
              <a:rPr lang="tr-TR" sz="2400" dirty="0">
                <a:effectLst/>
                <a:latin typeface="Times" pitchFamily="2" charset="0"/>
              </a:rPr>
              <a:t> cerrahinin klinik etkililik </a:t>
            </a:r>
            <a:r>
              <a:rPr lang="tr-TR" sz="2400" dirty="0" err="1">
                <a:effectLst/>
                <a:latin typeface="Times" pitchFamily="2" charset="0"/>
              </a:rPr>
              <a:t>yönlerinden</a:t>
            </a:r>
            <a:r>
              <a:rPr lang="tr-TR" sz="2400" dirty="0">
                <a:effectLst/>
                <a:latin typeface="Times" pitchFamily="2" charset="0"/>
              </a:rPr>
              <a:t> daha fazlasını </a:t>
            </a:r>
            <a:r>
              <a:rPr lang="tr-TR" sz="2400" dirty="0" err="1">
                <a:effectLst/>
                <a:latin typeface="Times" pitchFamily="2" charset="0"/>
              </a:rPr>
              <a:t>düşünmeleri</a:t>
            </a:r>
            <a:r>
              <a:rPr lang="tr-TR" sz="2400" dirty="0">
                <a:effectLst/>
                <a:latin typeface="Times" pitchFamily="2" charset="0"/>
              </a:rPr>
              <a:t> </a:t>
            </a:r>
            <a:r>
              <a:rPr lang="tr-TR" sz="2400" dirty="0" err="1">
                <a:effectLst/>
                <a:latin typeface="Times" pitchFamily="2" charset="0"/>
              </a:rPr>
              <a:t>gerekebileceğini</a:t>
            </a:r>
            <a:r>
              <a:rPr lang="tr-TR" sz="2400" dirty="0">
                <a:effectLst/>
                <a:latin typeface="Times" pitchFamily="2" charset="0"/>
              </a:rPr>
              <a:t> </a:t>
            </a:r>
            <a:r>
              <a:rPr lang="tr-TR" sz="2400" dirty="0" err="1">
                <a:effectLst/>
                <a:latin typeface="Times" pitchFamily="2" charset="0"/>
              </a:rPr>
              <a:t>öne</a:t>
            </a:r>
            <a:r>
              <a:rPr lang="tr-TR" sz="2400" dirty="0">
                <a:effectLst/>
                <a:latin typeface="Times" pitchFamily="2" charset="0"/>
              </a:rPr>
              <a:t> </a:t>
            </a:r>
            <a:r>
              <a:rPr lang="tr-TR" sz="2400" dirty="0" err="1">
                <a:effectLst/>
                <a:latin typeface="Times" pitchFamily="2" charset="0"/>
              </a:rPr>
              <a:t>sürüyor</a:t>
            </a:r>
            <a:r>
              <a:rPr lang="tr-TR" sz="2400" dirty="0">
                <a:effectLst/>
                <a:latin typeface="Times" pitchFamily="2" charset="0"/>
              </a:rPr>
              <a:t>. </a:t>
            </a:r>
            <a:endParaRPr lang="tr-TR" sz="2400" dirty="0">
              <a:latin typeface="Times" pitchFamily="2" charset="0"/>
            </a:endParaRPr>
          </a:p>
          <a:p>
            <a:endParaRPr lang="tr-TR" sz="2400" dirty="0">
              <a:latin typeface="Times" pitchFamily="2" charset="0"/>
            </a:endParaRPr>
          </a:p>
        </p:txBody>
      </p:sp>
    </p:spTree>
    <p:extLst>
      <p:ext uri="{BB962C8B-B14F-4D97-AF65-F5344CB8AC3E}">
        <p14:creationId xmlns:p14="http://schemas.microsoft.com/office/powerpoint/2010/main" val="18316014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B6A0219-E9CC-A041-52CF-5E6F3963E15A}"/>
              </a:ext>
            </a:extLst>
          </p:cNvPr>
          <p:cNvSpPr>
            <a:spLocks noGrp="1"/>
          </p:cNvSpPr>
          <p:nvPr>
            <p:ph type="title"/>
          </p:nvPr>
        </p:nvSpPr>
        <p:spPr/>
        <p:txBody>
          <a:bodyPr/>
          <a:lstStyle/>
          <a:p>
            <a:r>
              <a:rPr lang="tr-TR" dirty="0"/>
              <a:t>Etik Sorunlar</a:t>
            </a:r>
          </a:p>
        </p:txBody>
      </p:sp>
      <p:sp>
        <p:nvSpPr>
          <p:cNvPr id="3" name="İçerik Yer Tutucusu 2">
            <a:extLst>
              <a:ext uri="{FF2B5EF4-FFF2-40B4-BE49-F238E27FC236}">
                <a16:creationId xmlns:a16="http://schemas.microsoft.com/office/drawing/2014/main" id="{FB8868EE-EE01-D7DD-87DC-B221AEDBA787}"/>
              </a:ext>
            </a:extLst>
          </p:cNvPr>
          <p:cNvSpPr>
            <a:spLocks noGrp="1"/>
          </p:cNvSpPr>
          <p:nvPr>
            <p:ph idx="1"/>
          </p:nvPr>
        </p:nvSpPr>
        <p:spPr/>
        <p:txBody>
          <a:bodyPr>
            <a:normAutofit lnSpcReduction="10000"/>
          </a:bodyPr>
          <a:lstStyle/>
          <a:p>
            <a:pPr>
              <a:buFont typeface="Wingdings" pitchFamily="2" charset="2"/>
              <a:buChar char="q"/>
            </a:pPr>
            <a:r>
              <a:rPr lang="tr-TR" sz="2400" b="1" dirty="0" err="1">
                <a:effectLst/>
                <a:latin typeface="Times" pitchFamily="2" charset="0"/>
              </a:rPr>
              <a:t>Obezite</a:t>
            </a:r>
            <a:r>
              <a:rPr lang="tr-TR" sz="2400" b="1" dirty="0">
                <a:effectLst/>
                <a:latin typeface="Times" pitchFamily="2" charset="0"/>
              </a:rPr>
              <a:t> Bireyin </a:t>
            </a:r>
            <a:r>
              <a:rPr lang="tr-TR" sz="2400" b="1" dirty="0" err="1">
                <a:effectLst/>
                <a:latin typeface="Times" pitchFamily="2" charset="0"/>
              </a:rPr>
              <a:t>Sorumluluğu</a:t>
            </a:r>
            <a:r>
              <a:rPr lang="tr-TR" sz="2400" b="1" dirty="0">
                <a:effectLst/>
                <a:latin typeface="Times" pitchFamily="2" charset="0"/>
              </a:rPr>
              <a:t> mu? </a:t>
            </a:r>
          </a:p>
          <a:p>
            <a:r>
              <a:rPr lang="tr-TR" sz="2400" dirty="0">
                <a:effectLst/>
                <a:latin typeface="Times" pitchFamily="2" charset="0"/>
              </a:rPr>
              <a:t>Konuya </a:t>
            </a:r>
            <a:r>
              <a:rPr lang="tr-TR" sz="2400" dirty="0" err="1">
                <a:effectLst/>
                <a:latin typeface="Times" pitchFamily="2" charset="0"/>
              </a:rPr>
              <a:t>yaklaşmanın</a:t>
            </a:r>
            <a:r>
              <a:rPr lang="tr-TR" sz="2400" dirty="0">
                <a:effectLst/>
                <a:latin typeface="Times" pitchFamily="2" charset="0"/>
              </a:rPr>
              <a:t> bir yolu, </a:t>
            </a:r>
            <a:r>
              <a:rPr lang="tr-TR" sz="2400" dirty="0" err="1">
                <a:effectLst/>
                <a:latin typeface="Times" pitchFamily="2" charset="0"/>
              </a:rPr>
              <a:t>obezitenin</a:t>
            </a:r>
            <a:r>
              <a:rPr lang="tr-TR" sz="2400" dirty="0">
                <a:effectLst/>
                <a:latin typeface="Times" pitchFamily="2" charset="0"/>
              </a:rPr>
              <a:t> bir “hastalık” olup </a:t>
            </a:r>
            <a:r>
              <a:rPr lang="tr-TR" sz="2400" dirty="0" err="1">
                <a:effectLst/>
                <a:latin typeface="Times" pitchFamily="2" charset="0"/>
              </a:rPr>
              <a:t>olmadığını</a:t>
            </a:r>
            <a:r>
              <a:rPr lang="tr-TR" sz="2400" dirty="0">
                <a:effectLst/>
                <a:latin typeface="Times" pitchFamily="2" charset="0"/>
              </a:rPr>
              <a:t> sormaktır.</a:t>
            </a:r>
          </a:p>
          <a:p>
            <a:pPr lvl="1"/>
            <a:r>
              <a:rPr lang="tr-TR" sz="2000" dirty="0" err="1">
                <a:latin typeface="GlyphLessFont"/>
              </a:rPr>
              <a:t>O</a:t>
            </a:r>
            <a:r>
              <a:rPr lang="tr-TR" sz="2000" dirty="0" err="1">
                <a:effectLst/>
                <a:latin typeface="GlyphLessFont"/>
              </a:rPr>
              <a:t>bezite</a:t>
            </a:r>
            <a:r>
              <a:rPr lang="tr-TR" sz="2000" dirty="0">
                <a:effectLst/>
                <a:latin typeface="GlyphLessFont"/>
              </a:rPr>
              <a:t> bir "hastalık’’ olmasa bile, hastalıklar </a:t>
            </a:r>
            <a:r>
              <a:rPr lang="tr-TR" sz="2000" dirty="0" err="1">
                <a:effectLst/>
                <a:latin typeface="GlyphLessFont"/>
              </a:rPr>
              <a:t>için</a:t>
            </a:r>
            <a:r>
              <a:rPr lang="tr-TR" sz="2000" dirty="0">
                <a:effectLst/>
                <a:latin typeface="GlyphLessFont"/>
              </a:rPr>
              <a:t> bir risk </a:t>
            </a:r>
            <a:r>
              <a:rPr lang="tr-TR" sz="2000" dirty="0" err="1">
                <a:effectLst/>
                <a:latin typeface="GlyphLessFont"/>
              </a:rPr>
              <a:t>faktör</a:t>
            </a:r>
            <a:r>
              <a:rPr lang="tr-TR" sz="2000" dirty="0" err="1">
                <a:latin typeface="GlyphLessFont"/>
              </a:rPr>
              <a:t>üdür</a:t>
            </a:r>
            <a:r>
              <a:rPr lang="tr-TR" sz="2000" dirty="0">
                <a:latin typeface="GlyphLessFont"/>
              </a:rPr>
              <a:t> ve </a:t>
            </a:r>
            <a:r>
              <a:rPr lang="tr-TR" sz="2000" dirty="0" err="1">
                <a:latin typeface="GlyphLessFont"/>
              </a:rPr>
              <a:t>obez</a:t>
            </a:r>
            <a:r>
              <a:rPr lang="tr-TR" sz="2000" dirty="0" err="1">
                <a:effectLst/>
                <a:latin typeface="GlyphLessFont"/>
              </a:rPr>
              <a:t>itenin</a:t>
            </a:r>
            <a:r>
              <a:rPr lang="tr-TR" sz="2000" dirty="0">
                <a:effectLst/>
                <a:latin typeface="GlyphLessFont"/>
              </a:rPr>
              <a:t> bir hastalık olarak "etiketlenmesi’’ etik açıdan da </a:t>
            </a:r>
            <a:r>
              <a:rPr lang="tr-TR" sz="2000" dirty="0" err="1">
                <a:effectLst/>
                <a:latin typeface="GlyphLessFont"/>
              </a:rPr>
              <a:t>önemlidir</a:t>
            </a:r>
            <a:r>
              <a:rPr lang="tr-TR" sz="2000" dirty="0">
                <a:effectLst/>
                <a:latin typeface="GlyphLessFont"/>
              </a:rPr>
              <a:t>. </a:t>
            </a:r>
            <a:endParaRPr lang="tr-TR" sz="2000" dirty="0"/>
          </a:p>
          <a:p>
            <a:r>
              <a:rPr lang="tr-TR" sz="2400" dirty="0" err="1">
                <a:effectLst/>
                <a:latin typeface="Times" pitchFamily="2" charset="0"/>
              </a:rPr>
              <a:t>Obezite</a:t>
            </a:r>
            <a:r>
              <a:rPr lang="tr-TR" sz="2400" dirty="0">
                <a:effectLst/>
                <a:latin typeface="Times" pitchFamily="2" charset="0"/>
              </a:rPr>
              <a:t>, bireyin </a:t>
            </a:r>
            <a:r>
              <a:rPr lang="tr-TR" sz="2400" dirty="0" err="1">
                <a:effectLst/>
                <a:latin typeface="Times" pitchFamily="2" charset="0"/>
              </a:rPr>
              <a:t>alışkanlıklarına</a:t>
            </a:r>
            <a:r>
              <a:rPr lang="tr-TR" sz="2400" dirty="0">
                <a:effectLst/>
                <a:latin typeface="Times" pitchFamily="2" charset="0"/>
              </a:rPr>
              <a:t> ve </a:t>
            </a:r>
            <a:r>
              <a:rPr lang="tr-TR" sz="2400" dirty="0" err="1">
                <a:effectLst/>
                <a:latin typeface="Times" pitchFamily="2" charset="0"/>
              </a:rPr>
              <a:t>seçimlerine</a:t>
            </a:r>
            <a:r>
              <a:rPr lang="tr-TR" sz="2400" dirty="0">
                <a:effectLst/>
                <a:latin typeface="Times" pitchFamily="2" charset="0"/>
              </a:rPr>
              <a:t> </a:t>
            </a:r>
            <a:r>
              <a:rPr lang="tr-TR" sz="2400" dirty="0" err="1">
                <a:effectLst/>
                <a:latin typeface="Times" pitchFamily="2" charset="0"/>
              </a:rPr>
              <a:t>bağlıdır</a:t>
            </a:r>
            <a:r>
              <a:rPr lang="tr-TR" sz="2400" dirty="0">
                <a:effectLst/>
                <a:latin typeface="Times" pitchFamily="2" charset="0"/>
              </a:rPr>
              <a:t>, ancak insanların </a:t>
            </a:r>
            <a:r>
              <a:rPr lang="tr-TR" sz="2400" dirty="0" err="1">
                <a:effectLst/>
                <a:latin typeface="Times" pitchFamily="2" charset="0"/>
              </a:rPr>
              <a:t>alışkanlıklarını</a:t>
            </a:r>
            <a:r>
              <a:rPr lang="tr-TR" sz="2400" dirty="0">
                <a:effectLst/>
                <a:latin typeface="Times" pitchFamily="2" charset="0"/>
              </a:rPr>
              <a:t> ne kadar </a:t>
            </a:r>
            <a:r>
              <a:rPr lang="tr-TR" sz="2400" dirty="0" err="1">
                <a:effectLst/>
                <a:latin typeface="Times" pitchFamily="2" charset="0"/>
              </a:rPr>
              <a:t>özgürce</a:t>
            </a:r>
            <a:r>
              <a:rPr lang="tr-TR" sz="2400" dirty="0">
                <a:effectLst/>
                <a:latin typeface="Times" pitchFamily="2" charset="0"/>
              </a:rPr>
              <a:t> </a:t>
            </a:r>
            <a:r>
              <a:rPr lang="tr-TR" sz="2400" dirty="0" err="1">
                <a:effectLst/>
                <a:latin typeface="Times" pitchFamily="2" charset="0"/>
              </a:rPr>
              <a:t>seçebildikleri</a:t>
            </a:r>
            <a:r>
              <a:rPr lang="tr-TR" sz="2400" dirty="0">
                <a:effectLst/>
                <a:latin typeface="Times" pitchFamily="2" charset="0"/>
              </a:rPr>
              <a:t> ve bu </a:t>
            </a:r>
            <a:r>
              <a:rPr lang="tr-TR" sz="2400" dirty="0" err="1">
                <a:effectLst/>
                <a:latin typeface="Times" pitchFamily="2" charset="0"/>
              </a:rPr>
              <a:t>seçimleri</a:t>
            </a:r>
            <a:r>
              <a:rPr lang="tr-TR" sz="2400" dirty="0">
                <a:effectLst/>
                <a:latin typeface="Times" pitchFamily="2" charset="0"/>
              </a:rPr>
              <a:t> </a:t>
            </a:r>
            <a:r>
              <a:rPr lang="tr-TR" sz="2400" dirty="0" err="1">
                <a:effectLst/>
                <a:latin typeface="Times" pitchFamily="2" charset="0"/>
              </a:rPr>
              <a:t>çerçeveleyen</a:t>
            </a:r>
            <a:r>
              <a:rPr lang="tr-TR" sz="2400" dirty="0">
                <a:effectLst/>
                <a:latin typeface="Times" pitchFamily="2" charset="0"/>
              </a:rPr>
              <a:t> </a:t>
            </a:r>
            <a:r>
              <a:rPr lang="tr-TR" sz="2400" dirty="0" err="1">
                <a:effectLst/>
                <a:latin typeface="Times" pitchFamily="2" charset="0"/>
              </a:rPr>
              <a:t>yaşam</a:t>
            </a:r>
            <a:r>
              <a:rPr lang="tr-TR" sz="2400" dirty="0">
                <a:effectLst/>
                <a:latin typeface="Times" pitchFamily="2" charset="0"/>
              </a:rPr>
              <a:t> </a:t>
            </a:r>
            <a:r>
              <a:rPr lang="tr-TR" sz="2400" dirty="0" err="1">
                <a:effectLst/>
                <a:latin typeface="Times" pitchFamily="2" charset="0"/>
              </a:rPr>
              <a:t>koşullarının</a:t>
            </a:r>
            <a:r>
              <a:rPr lang="tr-TR" sz="2400" dirty="0">
                <a:effectLst/>
                <a:latin typeface="Times" pitchFamily="2" charset="0"/>
              </a:rPr>
              <a:t> neler </a:t>
            </a:r>
            <a:r>
              <a:rPr lang="tr-TR" sz="2400" dirty="0" err="1">
                <a:effectLst/>
                <a:latin typeface="Times" pitchFamily="2" charset="0"/>
              </a:rPr>
              <a:t>olduğu</a:t>
            </a:r>
            <a:r>
              <a:rPr lang="tr-TR" sz="2400" dirty="0">
                <a:effectLst/>
                <a:latin typeface="Times" pitchFamily="2" charset="0"/>
              </a:rPr>
              <a:t> sorgulanabilir.</a:t>
            </a:r>
          </a:p>
          <a:p>
            <a:pPr lvl="1"/>
            <a:r>
              <a:rPr lang="tr-TR" sz="2000" dirty="0">
                <a:latin typeface="Times" pitchFamily="2" charset="0"/>
              </a:rPr>
              <a:t>D</a:t>
            </a:r>
            <a:r>
              <a:rPr lang="tr-TR" sz="2000" dirty="0">
                <a:effectLst/>
                <a:latin typeface="Times" pitchFamily="2" charset="0"/>
              </a:rPr>
              <a:t>aha </a:t>
            </a:r>
            <a:r>
              <a:rPr lang="tr-TR" sz="2000" dirty="0" err="1">
                <a:effectLst/>
                <a:latin typeface="Times" pitchFamily="2" charset="0"/>
              </a:rPr>
              <a:t>yüksek</a:t>
            </a:r>
            <a:r>
              <a:rPr lang="tr-TR" sz="2000" dirty="0">
                <a:effectLst/>
                <a:latin typeface="Times" pitchFamily="2" charset="0"/>
              </a:rPr>
              <a:t> sosyoekonomik statüye sahip insanlar, </a:t>
            </a:r>
            <a:r>
              <a:rPr lang="tr-TR" sz="2000" dirty="0" err="1">
                <a:effectLst/>
                <a:latin typeface="Times" pitchFamily="2" charset="0"/>
              </a:rPr>
              <a:t>sağlıklı</a:t>
            </a:r>
            <a:r>
              <a:rPr lang="tr-TR" sz="2000" dirty="0">
                <a:effectLst/>
                <a:latin typeface="Times" pitchFamily="2" charset="0"/>
              </a:rPr>
              <a:t> </a:t>
            </a:r>
            <a:r>
              <a:rPr lang="tr-TR" sz="2000" dirty="0" err="1">
                <a:effectLst/>
                <a:latin typeface="Times" pitchFamily="2" charset="0"/>
              </a:rPr>
              <a:t>seçimler</a:t>
            </a:r>
            <a:r>
              <a:rPr lang="tr-TR" sz="2000" dirty="0">
                <a:effectLst/>
                <a:latin typeface="Times" pitchFamily="2" charset="0"/>
              </a:rPr>
              <a:t> </a:t>
            </a:r>
            <a:r>
              <a:rPr lang="tr-TR" sz="2000" dirty="0" err="1">
                <a:effectLst/>
                <a:latin typeface="Times" pitchFamily="2" charset="0"/>
              </a:rPr>
              <a:t>için</a:t>
            </a:r>
            <a:r>
              <a:rPr lang="tr-TR" sz="2000" dirty="0">
                <a:effectLst/>
                <a:latin typeface="Times" pitchFamily="2" charset="0"/>
              </a:rPr>
              <a:t> daha iyi olanaklara sahiptir.</a:t>
            </a:r>
            <a:endParaRPr lang="tr-TR" sz="2000" dirty="0">
              <a:latin typeface="Times" pitchFamily="2" charset="0"/>
            </a:endParaRPr>
          </a:p>
          <a:p>
            <a:pPr lvl="1"/>
            <a:r>
              <a:rPr lang="tr-TR" sz="2000" dirty="0">
                <a:effectLst/>
                <a:latin typeface="Times" pitchFamily="2" charset="0"/>
              </a:rPr>
              <a:t>Genetik </a:t>
            </a:r>
            <a:r>
              <a:rPr lang="tr-TR" sz="2000" dirty="0" err="1">
                <a:effectLst/>
                <a:latin typeface="Times" pitchFamily="2" charset="0"/>
              </a:rPr>
              <a:t>faktörlerin</a:t>
            </a:r>
            <a:r>
              <a:rPr lang="tr-TR" sz="2000" dirty="0">
                <a:latin typeface="Times" pitchFamily="2" charset="0"/>
              </a:rPr>
              <a:t> </a:t>
            </a:r>
            <a:r>
              <a:rPr lang="tr-TR" sz="2000" dirty="0" err="1">
                <a:latin typeface="Times" pitchFamily="2" charset="0"/>
              </a:rPr>
              <a:t>obezite</a:t>
            </a:r>
            <a:r>
              <a:rPr lang="tr-TR" sz="2000" dirty="0">
                <a:latin typeface="Times" pitchFamily="2" charset="0"/>
              </a:rPr>
              <a:t> </a:t>
            </a:r>
            <a:r>
              <a:rPr lang="tr-TR" sz="2000" dirty="0" err="1">
                <a:latin typeface="Times" pitchFamily="2" charset="0"/>
              </a:rPr>
              <a:t>gelişimide</a:t>
            </a:r>
            <a:r>
              <a:rPr lang="tr-TR" sz="2000" dirty="0">
                <a:effectLst/>
                <a:latin typeface="Times" pitchFamily="2" charset="0"/>
              </a:rPr>
              <a:t> </a:t>
            </a:r>
            <a:r>
              <a:rPr lang="tr-TR" sz="2000" dirty="0" err="1">
                <a:effectLst/>
                <a:latin typeface="Times" pitchFamily="2" charset="0"/>
              </a:rPr>
              <a:t>rolu</a:t>
            </a:r>
            <a:r>
              <a:rPr lang="tr-TR" sz="2000" dirty="0">
                <a:effectLst/>
                <a:latin typeface="Times" pitchFamily="2" charset="0"/>
              </a:rPr>
              <a:t>̈ vardır .</a:t>
            </a:r>
          </a:p>
          <a:p>
            <a:pPr lvl="1"/>
            <a:endParaRPr lang="tr-TR" sz="2000" dirty="0">
              <a:latin typeface="Times" pitchFamily="2" charset="0"/>
            </a:endParaRPr>
          </a:p>
          <a:p>
            <a:r>
              <a:rPr lang="tr-TR" sz="2400" dirty="0" err="1">
                <a:effectLst/>
                <a:latin typeface="Times" pitchFamily="2" charset="0"/>
              </a:rPr>
              <a:t>Sonuc</a:t>
            </a:r>
            <a:r>
              <a:rPr lang="tr-TR" sz="2400" dirty="0">
                <a:effectLst/>
                <a:latin typeface="Times" pitchFamily="2" charset="0"/>
              </a:rPr>
              <a:t>̧ olarak, </a:t>
            </a:r>
            <a:r>
              <a:rPr lang="tr-TR" sz="2400" dirty="0" err="1">
                <a:effectLst/>
                <a:latin typeface="Times" pitchFamily="2" charset="0"/>
              </a:rPr>
              <a:t>tüm</a:t>
            </a:r>
            <a:r>
              <a:rPr lang="tr-TR" sz="2400" dirty="0">
                <a:effectLst/>
                <a:latin typeface="Times" pitchFamily="2" charset="0"/>
              </a:rPr>
              <a:t> bu </a:t>
            </a:r>
            <a:r>
              <a:rPr lang="tr-TR" sz="2400" dirty="0" err="1">
                <a:effectLst/>
                <a:latin typeface="Times" pitchFamily="2" charset="0"/>
              </a:rPr>
              <a:t>argümanlar</a:t>
            </a:r>
            <a:r>
              <a:rPr lang="tr-TR" sz="2400" dirty="0">
                <a:effectLst/>
                <a:latin typeface="Times" pitchFamily="2" charset="0"/>
              </a:rPr>
              <a:t>, </a:t>
            </a:r>
            <a:r>
              <a:rPr lang="tr-TR" sz="2400" dirty="0" err="1">
                <a:effectLst/>
                <a:latin typeface="Times" pitchFamily="2" charset="0"/>
              </a:rPr>
              <a:t>obezite</a:t>
            </a:r>
            <a:r>
              <a:rPr lang="tr-TR" sz="2400" dirty="0">
                <a:effectLst/>
                <a:latin typeface="Times" pitchFamily="2" charset="0"/>
              </a:rPr>
              <a:t> </a:t>
            </a:r>
            <a:r>
              <a:rPr lang="tr-TR" sz="2400" dirty="0" err="1">
                <a:effectLst/>
                <a:latin typeface="Times" pitchFamily="2" charset="0"/>
              </a:rPr>
              <a:t>için</a:t>
            </a:r>
            <a:r>
              <a:rPr lang="tr-TR" sz="2400" dirty="0">
                <a:effectLst/>
                <a:latin typeface="Times" pitchFamily="2" charset="0"/>
              </a:rPr>
              <a:t> tam bireysel sorumluluk atfedilmemesini destekler niteliktedir.</a:t>
            </a:r>
            <a:endParaRPr lang="tr-TR" sz="2400" dirty="0">
              <a:latin typeface="Times" pitchFamily="2" charset="0"/>
            </a:endParaRPr>
          </a:p>
          <a:p>
            <a:pPr marL="0" indent="0">
              <a:buNone/>
            </a:pPr>
            <a:endParaRPr lang="tr-TR" sz="2400" dirty="0">
              <a:latin typeface="Times" pitchFamily="2" charset="0"/>
            </a:endParaRPr>
          </a:p>
          <a:p>
            <a:endParaRPr lang="tr-TR" sz="2000" dirty="0">
              <a:latin typeface="Times" pitchFamily="2" charset="0"/>
            </a:endParaRPr>
          </a:p>
          <a:p>
            <a:endParaRPr lang="tr-TR" sz="2400" dirty="0">
              <a:latin typeface="Times" pitchFamily="2" charset="0"/>
            </a:endParaRPr>
          </a:p>
        </p:txBody>
      </p:sp>
    </p:spTree>
    <p:extLst>
      <p:ext uri="{BB962C8B-B14F-4D97-AF65-F5344CB8AC3E}">
        <p14:creationId xmlns:p14="http://schemas.microsoft.com/office/powerpoint/2010/main" val="4942958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B6A0219-E9CC-A041-52CF-5E6F3963E15A}"/>
              </a:ext>
            </a:extLst>
          </p:cNvPr>
          <p:cNvSpPr>
            <a:spLocks noGrp="1"/>
          </p:cNvSpPr>
          <p:nvPr>
            <p:ph type="title"/>
          </p:nvPr>
        </p:nvSpPr>
        <p:spPr/>
        <p:txBody>
          <a:bodyPr/>
          <a:lstStyle/>
          <a:p>
            <a:r>
              <a:rPr lang="tr-TR" dirty="0"/>
              <a:t>Etik Sorunlar</a:t>
            </a:r>
          </a:p>
        </p:txBody>
      </p:sp>
      <p:sp>
        <p:nvSpPr>
          <p:cNvPr id="3" name="İçerik Yer Tutucusu 2">
            <a:extLst>
              <a:ext uri="{FF2B5EF4-FFF2-40B4-BE49-F238E27FC236}">
                <a16:creationId xmlns:a16="http://schemas.microsoft.com/office/drawing/2014/main" id="{FB8868EE-EE01-D7DD-87DC-B221AEDBA787}"/>
              </a:ext>
            </a:extLst>
          </p:cNvPr>
          <p:cNvSpPr>
            <a:spLocks noGrp="1"/>
          </p:cNvSpPr>
          <p:nvPr>
            <p:ph idx="1"/>
          </p:nvPr>
        </p:nvSpPr>
        <p:spPr/>
        <p:txBody>
          <a:bodyPr>
            <a:normAutofit/>
          </a:bodyPr>
          <a:lstStyle/>
          <a:p>
            <a:pPr>
              <a:buFont typeface="Wingdings" pitchFamily="2" charset="2"/>
              <a:buChar char="q"/>
            </a:pPr>
            <a:r>
              <a:rPr lang="tr-TR" sz="2400" dirty="0">
                <a:latin typeface="Times" pitchFamily="2" charset="0"/>
              </a:rPr>
              <a:t> </a:t>
            </a:r>
            <a:r>
              <a:rPr lang="tr-TR" sz="2400" b="1" dirty="0">
                <a:latin typeface="Times" pitchFamily="2" charset="0"/>
              </a:rPr>
              <a:t>Bireylerin Sorumluluğuna İlişkin Şartlara Farklı Yaklaşımda Bulunulması</a:t>
            </a:r>
          </a:p>
          <a:p>
            <a:r>
              <a:rPr lang="tr-TR" sz="2400" dirty="0" err="1">
                <a:effectLst/>
                <a:latin typeface="Times" pitchFamily="2" charset="0"/>
              </a:rPr>
              <a:t>Sağlık</a:t>
            </a:r>
            <a:r>
              <a:rPr lang="tr-TR" sz="2400" dirty="0">
                <a:effectLst/>
                <a:latin typeface="Times" pitchFamily="2" charset="0"/>
              </a:rPr>
              <a:t> hizmetleri sunumu </a:t>
            </a:r>
            <a:r>
              <a:rPr lang="tr-TR" sz="2400" dirty="0" err="1">
                <a:effectLst/>
                <a:latin typeface="Times" pitchFamily="2" charset="0"/>
              </a:rPr>
              <a:t>etiğinde</a:t>
            </a:r>
            <a:r>
              <a:rPr lang="tr-TR" sz="2400" dirty="0">
                <a:effectLst/>
                <a:latin typeface="Times" pitchFamily="2" charset="0"/>
              </a:rPr>
              <a:t> </a:t>
            </a:r>
            <a:r>
              <a:rPr lang="tr-TR" sz="2400" dirty="0">
                <a:latin typeface="Times" pitchFamily="2" charset="0"/>
              </a:rPr>
              <a:t>ö</a:t>
            </a:r>
            <a:r>
              <a:rPr lang="tr-TR" sz="2400" dirty="0">
                <a:effectLst/>
                <a:latin typeface="Times" pitchFamily="2" charset="0"/>
              </a:rPr>
              <a:t>nemi iki ilke: hastaya fayda sağlamaya çalışmak ve </a:t>
            </a:r>
            <a:r>
              <a:rPr lang="tr-TR" sz="2400" dirty="0" err="1">
                <a:effectLst/>
                <a:latin typeface="Times" pitchFamily="2" charset="0"/>
              </a:rPr>
              <a:t>sağlığı</a:t>
            </a:r>
            <a:r>
              <a:rPr lang="tr-TR" sz="2400" dirty="0">
                <a:effectLst/>
                <a:latin typeface="Times" pitchFamily="2" charset="0"/>
              </a:rPr>
              <a:t> temel bir </a:t>
            </a:r>
            <a:r>
              <a:rPr lang="tr-TR" sz="2400" dirty="0" err="1">
                <a:effectLst/>
                <a:latin typeface="Times" pitchFamily="2" charset="0"/>
              </a:rPr>
              <a:t>ihtiyac</a:t>
            </a:r>
            <a:r>
              <a:rPr lang="tr-TR" sz="2400" dirty="0">
                <a:effectLst/>
                <a:latin typeface="Times" pitchFamily="2" charset="0"/>
              </a:rPr>
              <a:t>̧ veya hak olarak ele almaktır</a:t>
            </a:r>
            <a:endParaRPr lang="tr-TR" sz="2400" dirty="0">
              <a:latin typeface="Times" pitchFamily="2" charset="0"/>
            </a:endParaRPr>
          </a:p>
          <a:p>
            <a:r>
              <a:rPr lang="tr-TR" sz="2400" dirty="0">
                <a:effectLst/>
                <a:latin typeface="Times" pitchFamily="2" charset="0"/>
              </a:rPr>
              <a:t>Her ik</a:t>
            </a:r>
            <a:r>
              <a:rPr lang="tr-TR" sz="2400" dirty="0">
                <a:latin typeface="Times" pitchFamily="2" charset="0"/>
              </a:rPr>
              <a:t>i </a:t>
            </a:r>
            <a:r>
              <a:rPr lang="tr-TR" sz="2400" dirty="0">
                <a:effectLst/>
                <a:latin typeface="Times" pitchFamily="2" charset="0"/>
              </a:rPr>
              <a:t>ilke de </a:t>
            </a:r>
            <a:r>
              <a:rPr lang="tr-TR" sz="2400" dirty="0" err="1">
                <a:effectLst/>
                <a:latin typeface="Times" pitchFamily="2" charset="0"/>
              </a:rPr>
              <a:t>sağlık</a:t>
            </a:r>
            <a:r>
              <a:rPr lang="tr-TR" sz="2400" dirty="0">
                <a:effectLst/>
                <a:latin typeface="Times" pitchFamily="2" charset="0"/>
              </a:rPr>
              <a:t> sorunlarının arkasındaki nedeni daha az </a:t>
            </a:r>
            <a:r>
              <a:rPr lang="tr-TR" sz="2400" dirty="0" err="1">
                <a:effectLst/>
                <a:latin typeface="Times" pitchFamily="2" charset="0"/>
              </a:rPr>
              <a:t>önemli</a:t>
            </a:r>
            <a:r>
              <a:rPr lang="tr-TR" sz="2400" dirty="0">
                <a:effectLst/>
                <a:latin typeface="Times" pitchFamily="2" charset="0"/>
              </a:rPr>
              <a:t> hale getirir. </a:t>
            </a:r>
            <a:endParaRPr lang="tr-TR" sz="2400" dirty="0">
              <a:latin typeface="Times" pitchFamily="2" charset="0"/>
            </a:endParaRPr>
          </a:p>
          <a:p>
            <a:r>
              <a:rPr lang="tr-TR" sz="2400" dirty="0">
                <a:latin typeface="GlyphLessFont"/>
              </a:rPr>
              <a:t>Ayrıca, b</a:t>
            </a:r>
            <a:r>
              <a:rPr lang="tr-TR" sz="2400" dirty="0">
                <a:effectLst/>
                <a:latin typeface="GlyphLessFont"/>
              </a:rPr>
              <a:t>ireyin bazı sorumluluklarının olduğu, ancak rutin olarak bireyin erdemlerini sorgulamadan tedavi edildiği  bir çok durum vardır. (</a:t>
            </a:r>
            <a:r>
              <a:rPr lang="tr-TR" sz="2400" dirty="0" err="1">
                <a:effectLst/>
                <a:latin typeface="GlyphLessFont"/>
              </a:rPr>
              <a:t>örn</a:t>
            </a:r>
            <a:r>
              <a:rPr lang="tr-TR" sz="2400" dirty="0">
                <a:effectLst/>
                <a:latin typeface="GlyphLessFont"/>
              </a:rPr>
              <a:t>. </a:t>
            </a:r>
            <a:r>
              <a:rPr lang="tr-TR" sz="2400" dirty="0" err="1">
                <a:effectLst/>
                <a:latin typeface="GlyphLessFont"/>
              </a:rPr>
              <a:t>kolesterol,akciğer</a:t>
            </a:r>
            <a:r>
              <a:rPr lang="tr-TR" sz="2400" dirty="0">
                <a:effectLst/>
                <a:latin typeface="GlyphLessFont"/>
              </a:rPr>
              <a:t> kanseri ,spor yaralanmaları) </a:t>
            </a:r>
            <a:endParaRPr lang="tr-TR" sz="2400" dirty="0"/>
          </a:p>
          <a:p>
            <a:endParaRPr lang="tr-TR" sz="2400" dirty="0">
              <a:effectLst/>
              <a:latin typeface="Times" pitchFamily="2" charset="0"/>
            </a:endParaRPr>
          </a:p>
          <a:p>
            <a:r>
              <a:rPr lang="tr-TR" sz="2400" dirty="0">
                <a:effectLst/>
                <a:latin typeface="Times" pitchFamily="2" charset="0"/>
              </a:rPr>
              <a:t>Bu nedenle </a:t>
            </a:r>
            <a:r>
              <a:rPr lang="tr-TR" sz="2400" dirty="0" err="1">
                <a:effectLst/>
                <a:latin typeface="Times" pitchFamily="2" charset="0"/>
              </a:rPr>
              <a:t>obezite</a:t>
            </a:r>
            <a:r>
              <a:rPr lang="tr-TR" sz="2400" dirty="0">
                <a:effectLst/>
                <a:latin typeface="Times" pitchFamily="2" charset="0"/>
              </a:rPr>
              <a:t> tedavisinde kişinin tıbbı olmayan özellikleri sorgulamak yerine daha çözüm odaklı hastaya fayda sağlayacak bakış açısına sahip olmak gereklidir.</a:t>
            </a:r>
          </a:p>
          <a:p>
            <a:endParaRPr lang="tr-TR" sz="2000" dirty="0">
              <a:latin typeface="Times" pitchFamily="2" charset="0"/>
            </a:endParaRPr>
          </a:p>
          <a:p>
            <a:endParaRPr lang="tr-TR" sz="2000" dirty="0">
              <a:latin typeface="Times" pitchFamily="2" charset="0"/>
            </a:endParaRPr>
          </a:p>
          <a:p>
            <a:endParaRPr lang="tr-TR" sz="2400" dirty="0">
              <a:latin typeface="Times" pitchFamily="2" charset="0"/>
            </a:endParaRPr>
          </a:p>
        </p:txBody>
      </p:sp>
    </p:spTree>
    <p:extLst>
      <p:ext uri="{BB962C8B-B14F-4D97-AF65-F5344CB8AC3E}">
        <p14:creationId xmlns:p14="http://schemas.microsoft.com/office/powerpoint/2010/main" val="38138658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B6A0219-E9CC-A041-52CF-5E6F3963E15A}"/>
              </a:ext>
            </a:extLst>
          </p:cNvPr>
          <p:cNvSpPr>
            <a:spLocks noGrp="1"/>
          </p:cNvSpPr>
          <p:nvPr>
            <p:ph type="title"/>
          </p:nvPr>
        </p:nvSpPr>
        <p:spPr/>
        <p:txBody>
          <a:bodyPr/>
          <a:lstStyle/>
          <a:p>
            <a:r>
              <a:rPr lang="tr-TR" dirty="0"/>
              <a:t>Etik Sorunlar</a:t>
            </a:r>
          </a:p>
        </p:txBody>
      </p:sp>
      <p:sp>
        <p:nvSpPr>
          <p:cNvPr id="3" name="İçerik Yer Tutucusu 2">
            <a:extLst>
              <a:ext uri="{FF2B5EF4-FFF2-40B4-BE49-F238E27FC236}">
                <a16:creationId xmlns:a16="http://schemas.microsoft.com/office/drawing/2014/main" id="{FB8868EE-EE01-D7DD-87DC-B221AEDBA787}"/>
              </a:ext>
            </a:extLst>
          </p:cNvPr>
          <p:cNvSpPr>
            <a:spLocks noGrp="1"/>
          </p:cNvSpPr>
          <p:nvPr>
            <p:ph idx="1"/>
          </p:nvPr>
        </p:nvSpPr>
        <p:spPr/>
        <p:txBody>
          <a:bodyPr anchor="ctr">
            <a:normAutofit/>
          </a:bodyPr>
          <a:lstStyle/>
          <a:p>
            <a:pPr>
              <a:buFont typeface="Wingdings" pitchFamily="2" charset="2"/>
              <a:buChar char="q"/>
            </a:pPr>
            <a:r>
              <a:rPr lang="tr-TR" sz="2400" dirty="0">
                <a:latin typeface="Times" pitchFamily="2" charset="0"/>
              </a:rPr>
              <a:t> </a:t>
            </a:r>
            <a:r>
              <a:rPr lang="tr-TR" sz="2400" b="1" dirty="0" err="1">
                <a:effectLst/>
                <a:latin typeface="Times" pitchFamily="2" charset="0"/>
              </a:rPr>
              <a:t>Obezitenin</a:t>
            </a:r>
            <a:r>
              <a:rPr lang="tr-TR" sz="2400" b="1" dirty="0">
                <a:effectLst/>
                <a:latin typeface="Times" pitchFamily="2" charset="0"/>
              </a:rPr>
              <a:t> </a:t>
            </a:r>
            <a:r>
              <a:rPr lang="tr-TR" sz="2400" b="1" dirty="0" err="1">
                <a:effectLst/>
                <a:latin typeface="Times" pitchFamily="2" charset="0"/>
              </a:rPr>
              <a:t>Tıbbileştirilmesi</a:t>
            </a:r>
            <a:endParaRPr lang="tr-TR" sz="2400" b="1" dirty="0">
              <a:effectLst/>
              <a:latin typeface="Times" pitchFamily="2" charset="0"/>
            </a:endParaRPr>
          </a:p>
          <a:p>
            <a:r>
              <a:rPr lang="tr-TR" sz="2400" dirty="0" err="1">
                <a:effectLst/>
                <a:latin typeface="Times" pitchFamily="2" charset="0"/>
              </a:rPr>
              <a:t>Obezitenin</a:t>
            </a:r>
            <a:r>
              <a:rPr lang="tr-TR" sz="2400" dirty="0">
                <a:effectLst/>
                <a:latin typeface="Times" pitchFamily="2" charset="0"/>
              </a:rPr>
              <a:t> (gibi bir sorunun) </a:t>
            </a:r>
            <a:r>
              <a:rPr lang="tr-TR" sz="2400" dirty="0" err="1">
                <a:effectLst/>
                <a:latin typeface="Times" pitchFamily="2" charset="0"/>
              </a:rPr>
              <a:t>tıbbileştirilmesi</a:t>
            </a:r>
            <a:r>
              <a:rPr lang="tr-TR" sz="2400" dirty="0">
                <a:effectLst/>
                <a:latin typeface="Times" pitchFamily="2" charset="0"/>
              </a:rPr>
              <a:t>, sorunu çözen yeni bir tıbbi teknoloji veya yöntem geliştirildiğinde ahlaki olarak kabul edilebilir hale gelebilir. </a:t>
            </a:r>
          </a:p>
          <a:p>
            <a:r>
              <a:rPr lang="tr-TR" sz="2400" dirty="0" err="1">
                <a:latin typeface="Times" pitchFamily="2" charset="0"/>
              </a:rPr>
              <a:t>O</a:t>
            </a:r>
            <a:r>
              <a:rPr lang="tr-TR" sz="2400" dirty="0" err="1">
                <a:effectLst/>
                <a:latin typeface="Times" pitchFamily="2" charset="0"/>
              </a:rPr>
              <a:t>bezitenin</a:t>
            </a:r>
            <a:r>
              <a:rPr lang="tr-TR" sz="2400" dirty="0">
                <a:effectLst/>
                <a:latin typeface="Times" pitchFamily="2" charset="0"/>
              </a:rPr>
              <a:t> </a:t>
            </a:r>
            <a:r>
              <a:rPr lang="tr-TR" sz="2400" dirty="0" err="1">
                <a:effectLst/>
                <a:latin typeface="Times" pitchFamily="2" charset="0"/>
              </a:rPr>
              <a:t>tıbbileştirilmesi</a:t>
            </a:r>
            <a:r>
              <a:rPr lang="tr-TR" sz="2400" dirty="0">
                <a:effectLst/>
                <a:latin typeface="Times" pitchFamily="2" charset="0"/>
              </a:rPr>
              <a:t> ’’fazla" kilolu ve ‘’</a:t>
            </a:r>
            <a:r>
              <a:rPr lang="tr-TR" sz="2400" dirty="0" err="1">
                <a:effectLst/>
                <a:latin typeface="Times" pitchFamily="2" charset="0"/>
              </a:rPr>
              <a:t>morbid</a:t>
            </a:r>
            <a:r>
              <a:rPr lang="tr-TR" sz="2400" dirty="0">
                <a:effectLst/>
                <a:latin typeface="Times" pitchFamily="2" charset="0"/>
              </a:rPr>
              <a:t>" </a:t>
            </a:r>
            <a:r>
              <a:rPr lang="tr-TR" sz="2400" dirty="0" err="1">
                <a:effectLst/>
                <a:latin typeface="Times" pitchFamily="2" charset="0"/>
              </a:rPr>
              <a:t>obezite</a:t>
            </a:r>
            <a:r>
              <a:rPr lang="tr-TR" sz="2400" dirty="0">
                <a:effectLst/>
                <a:latin typeface="Times" pitchFamily="2" charset="0"/>
              </a:rPr>
              <a:t> arasındaki eşiği düşürebilir. Bu, hasta olarak kabul edilen insan sayısını artırabilir. </a:t>
            </a:r>
            <a:r>
              <a:rPr lang="tr-TR" sz="2400" dirty="0" err="1">
                <a:effectLst/>
                <a:latin typeface="Times" pitchFamily="2" charset="0"/>
              </a:rPr>
              <a:t>Obeziteyi</a:t>
            </a:r>
            <a:r>
              <a:rPr lang="tr-TR" sz="2400" dirty="0">
                <a:effectLst/>
                <a:latin typeface="Times" pitchFamily="2" charset="0"/>
              </a:rPr>
              <a:t> bir hastalık olarak kabul etmek, sağlık hizmetleri, birey veya toplum gibi birçok alanda sonuçları olabilir.</a:t>
            </a:r>
          </a:p>
          <a:p>
            <a:r>
              <a:rPr lang="tr-TR" sz="2400" dirty="0">
                <a:latin typeface="Times" pitchFamily="2" charset="0"/>
              </a:rPr>
              <a:t>Teoride, </a:t>
            </a:r>
            <a:r>
              <a:rPr lang="tr-TR" sz="2400" dirty="0" err="1">
                <a:latin typeface="Times" pitchFamily="2" charset="0"/>
              </a:rPr>
              <a:t>tıbbileştirme</a:t>
            </a:r>
            <a:r>
              <a:rPr lang="tr-TR" sz="2400" dirty="0">
                <a:latin typeface="Times" pitchFamily="2" charset="0"/>
              </a:rPr>
              <a:t>,  sağlık hizmetlerinin </a:t>
            </a:r>
            <a:r>
              <a:rPr lang="tr-TR" sz="2400" dirty="0" err="1">
                <a:latin typeface="Times" pitchFamily="2" charset="0"/>
              </a:rPr>
              <a:t>obezliği</a:t>
            </a:r>
            <a:r>
              <a:rPr lang="tr-TR" sz="2400" dirty="0">
                <a:latin typeface="Times" pitchFamily="2" charset="0"/>
              </a:rPr>
              <a:t> azaltmayı mı yoksa </a:t>
            </a:r>
            <a:r>
              <a:rPr lang="tr-TR" sz="2400" dirty="0" err="1">
                <a:latin typeface="Times" pitchFamily="2" charset="0"/>
              </a:rPr>
              <a:t>obezitenin</a:t>
            </a:r>
            <a:r>
              <a:rPr lang="tr-TR" sz="2400" dirty="0">
                <a:latin typeface="Times" pitchFamily="2" charset="0"/>
              </a:rPr>
              <a:t> negatif sağlık sonuçlarını azaltmayı mı hedeflediği sorusuyla da ilişkilidir. Bununla birlikte, pratikte, </a:t>
            </a:r>
            <a:r>
              <a:rPr lang="tr-TR" sz="2400" dirty="0" err="1">
                <a:latin typeface="Times" pitchFamily="2" charset="0"/>
              </a:rPr>
              <a:t>bariatrik</a:t>
            </a:r>
            <a:r>
              <a:rPr lang="tr-TR" sz="2400" dirty="0">
                <a:latin typeface="Times" pitchFamily="2" charset="0"/>
              </a:rPr>
              <a:t> cerrahi genellikle ciddi </a:t>
            </a:r>
            <a:r>
              <a:rPr lang="tr-TR" sz="2400" dirty="0" err="1">
                <a:latin typeface="Times" pitchFamily="2" charset="0"/>
              </a:rPr>
              <a:t>komorbidite</a:t>
            </a:r>
            <a:r>
              <a:rPr lang="tr-TR" sz="2400" dirty="0">
                <a:latin typeface="Times" pitchFamily="2" charset="0"/>
              </a:rPr>
              <a:t> riski olan hastalara uygulandığından bu sorun önemli görünmemektedir.</a:t>
            </a:r>
          </a:p>
        </p:txBody>
      </p:sp>
    </p:spTree>
    <p:extLst>
      <p:ext uri="{BB962C8B-B14F-4D97-AF65-F5344CB8AC3E}">
        <p14:creationId xmlns:p14="http://schemas.microsoft.com/office/powerpoint/2010/main" val="12997154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B6A0219-E9CC-A041-52CF-5E6F3963E15A}"/>
              </a:ext>
            </a:extLst>
          </p:cNvPr>
          <p:cNvSpPr>
            <a:spLocks noGrp="1"/>
          </p:cNvSpPr>
          <p:nvPr>
            <p:ph type="title"/>
          </p:nvPr>
        </p:nvSpPr>
        <p:spPr/>
        <p:txBody>
          <a:bodyPr/>
          <a:lstStyle/>
          <a:p>
            <a:r>
              <a:rPr lang="tr-TR" dirty="0"/>
              <a:t>Etik Sorunlar</a:t>
            </a:r>
          </a:p>
        </p:txBody>
      </p:sp>
      <p:sp>
        <p:nvSpPr>
          <p:cNvPr id="3" name="İçerik Yer Tutucusu 2">
            <a:extLst>
              <a:ext uri="{FF2B5EF4-FFF2-40B4-BE49-F238E27FC236}">
                <a16:creationId xmlns:a16="http://schemas.microsoft.com/office/drawing/2014/main" id="{FB8868EE-EE01-D7DD-87DC-B221AEDBA787}"/>
              </a:ext>
            </a:extLst>
          </p:cNvPr>
          <p:cNvSpPr>
            <a:spLocks noGrp="1"/>
          </p:cNvSpPr>
          <p:nvPr>
            <p:ph idx="1"/>
          </p:nvPr>
        </p:nvSpPr>
        <p:spPr>
          <a:xfrm>
            <a:off x="838200" y="1707634"/>
            <a:ext cx="10752439" cy="4785241"/>
          </a:xfrm>
        </p:spPr>
        <p:txBody>
          <a:bodyPr anchor="ctr">
            <a:normAutofit fontScale="92500" lnSpcReduction="10000"/>
          </a:bodyPr>
          <a:lstStyle/>
          <a:p>
            <a:pPr>
              <a:buFont typeface="Wingdings" pitchFamily="2" charset="2"/>
              <a:buChar char="q"/>
            </a:pPr>
            <a:r>
              <a:rPr lang="tr-TR" sz="2400" dirty="0">
                <a:latin typeface="Times" pitchFamily="2" charset="0"/>
              </a:rPr>
              <a:t> </a:t>
            </a:r>
            <a:r>
              <a:rPr lang="tr-TR" sz="2400" b="1" dirty="0" err="1">
                <a:effectLst/>
                <a:latin typeface="Times" pitchFamily="2" charset="0"/>
              </a:rPr>
              <a:t>Obezitenin</a:t>
            </a:r>
            <a:r>
              <a:rPr lang="tr-TR" sz="2400" b="1" dirty="0">
                <a:effectLst/>
                <a:latin typeface="Times" pitchFamily="2" charset="0"/>
              </a:rPr>
              <a:t> </a:t>
            </a:r>
            <a:r>
              <a:rPr lang="tr-TR" sz="2400" b="1" dirty="0" err="1">
                <a:effectLst/>
                <a:latin typeface="Times" pitchFamily="2" charset="0"/>
              </a:rPr>
              <a:t>Tıbbileştirilmesi</a:t>
            </a:r>
            <a:endParaRPr lang="tr-TR" sz="2400" b="1" dirty="0">
              <a:effectLst/>
              <a:latin typeface="Times" pitchFamily="2" charset="0"/>
            </a:endParaRPr>
          </a:p>
          <a:p>
            <a:r>
              <a:rPr lang="tr-TR" sz="2400" dirty="0" err="1">
                <a:effectLst/>
                <a:latin typeface="Times" pitchFamily="2" charset="0"/>
              </a:rPr>
              <a:t>Tıbbileştirme</a:t>
            </a:r>
            <a:r>
              <a:rPr lang="tr-TR" sz="2400" dirty="0">
                <a:effectLst/>
                <a:latin typeface="Times" pitchFamily="2" charset="0"/>
              </a:rPr>
              <a:t>, </a:t>
            </a:r>
            <a:r>
              <a:rPr lang="tr-TR" sz="2400" dirty="0" err="1">
                <a:effectLst/>
                <a:latin typeface="Times" pitchFamily="2" charset="0"/>
              </a:rPr>
              <a:t>etyoloji</a:t>
            </a:r>
            <a:r>
              <a:rPr lang="tr-TR" sz="2400" dirty="0">
                <a:effectLst/>
                <a:latin typeface="Times" pitchFamily="2" charset="0"/>
              </a:rPr>
              <a:t> hakkındaki görüşler aracılığıyla sağlık hizmetlerini etkileyebilir. Hatta sağlık profesyonelleri bile hastalığın nedenlerini ortadan kaldırma idealini tedavinin bir temeli olarak kabul ederler.</a:t>
            </a:r>
          </a:p>
          <a:p>
            <a:r>
              <a:rPr lang="tr-TR" sz="2400" dirty="0">
                <a:latin typeface="Times" pitchFamily="2" charset="0"/>
              </a:rPr>
              <a:t>Daha az bireysel sorumluluk atfetmek, </a:t>
            </a:r>
            <a:r>
              <a:rPr lang="tr-TR" sz="2400" dirty="0" err="1">
                <a:latin typeface="Times" pitchFamily="2" charset="0"/>
              </a:rPr>
              <a:t>obeziteyle</a:t>
            </a:r>
            <a:r>
              <a:rPr lang="tr-TR" sz="2400" dirty="0">
                <a:latin typeface="Times" pitchFamily="2" charset="0"/>
              </a:rPr>
              <a:t> ilişkili sosyal damgalanma ve ayrımcılığı azaltabilir </a:t>
            </a:r>
          </a:p>
          <a:p>
            <a:r>
              <a:rPr lang="tr-TR" sz="2400" dirty="0">
                <a:latin typeface="Times" pitchFamily="2" charset="0"/>
              </a:rPr>
              <a:t>Damgalanma, etiyoloji ve bireysel sorumlulukla ilgili fikirlerle ilişkilidir ve bu konuda şunlar öne sürülmüştür: </a:t>
            </a:r>
          </a:p>
          <a:p>
            <a:pPr lvl="1"/>
            <a:r>
              <a:rPr lang="tr-TR" sz="2000" dirty="0">
                <a:latin typeface="Times" pitchFamily="2" charset="0"/>
              </a:rPr>
              <a:t>(a) Kilo kontrolünün bireysel kontrol ve sorumluluk altında olduğu varsayılır. </a:t>
            </a:r>
          </a:p>
          <a:p>
            <a:pPr lvl="1"/>
            <a:r>
              <a:rPr lang="tr-TR" sz="2000" dirty="0">
                <a:latin typeface="Times" pitchFamily="2" charset="0"/>
              </a:rPr>
              <a:t>(b) </a:t>
            </a:r>
            <a:r>
              <a:rPr lang="tr-TR" sz="2000" dirty="0" err="1">
                <a:latin typeface="Times" pitchFamily="2" charset="0"/>
              </a:rPr>
              <a:t>Obezite</a:t>
            </a:r>
            <a:r>
              <a:rPr lang="tr-TR" sz="2000" dirty="0">
                <a:latin typeface="Times" pitchFamily="2" charset="0"/>
              </a:rPr>
              <a:t> olumsuz bir olgudur, bu nedenle </a:t>
            </a:r>
            <a:r>
              <a:rPr lang="tr-TR" sz="2000" dirty="0" err="1">
                <a:latin typeface="Times" pitchFamily="2" charset="0"/>
              </a:rPr>
              <a:t>obez</a:t>
            </a:r>
            <a:r>
              <a:rPr lang="tr-TR" sz="2000" dirty="0">
                <a:latin typeface="Times" pitchFamily="2" charset="0"/>
              </a:rPr>
              <a:t> bir kişinin kendini kontrol etmede veya karakterinde eksiklik olduğu düşünülür. </a:t>
            </a:r>
          </a:p>
          <a:p>
            <a:pPr lvl="1"/>
            <a:r>
              <a:rPr lang="tr-TR" sz="2000" dirty="0">
                <a:latin typeface="Times" pitchFamily="2" charset="0"/>
              </a:rPr>
              <a:t>(c) Kontrol eksikliği, tembellik, etkin olmama, zayıf karakter ve tedaviye uyum sorunları gibi bütün bir kişiyi karakterize eden diğer olumsuz özelliklerle ilişkilidir </a:t>
            </a:r>
          </a:p>
          <a:p>
            <a:r>
              <a:rPr lang="tr-TR" sz="2600" b="0" i="0" u="none" strike="noStrike" dirty="0" err="1">
                <a:effectLst/>
                <a:latin typeface="Times" pitchFamily="2" charset="0"/>
              </a:rPr>
              <a:t>Obezite</a:t>
            </a:r>
            <a:r>
              <a:rPr lang="tr-TR" sz="2600" b="0" i="0" u="none" strike="noStrike" dirty="0">
                <a:effectLst/>
                <a:latin typeface="Times" pitchFamily="2" charset="0"/>
              </a:rPr>
              <a:t> nedenlerinin bireyin kontrolü dışında olduğu vurgulanarak (</a:t>
            </a:r>
            <a:r>
              <a:rPr lang="tr-TR" sz="2600" b="0" i="0" u="none" strike="noStrike" dirty="0" err="1">
                <a:effectLst/>
                <a:latin typeface="Times" pitchFamily="2" charset="0"/>
              </a:rPr>
              <a:t>tıbbileştirilerek</a:t>
            </a:r>
            <a:r>
              <a:rPr lang="tr-TR" sz="2600" b="0" i="0" u="none" strike="noStrike" dirty="0">
                <a:effectLst/>
                <a:latin typeface="Times" pitchFamily="2" charset="0"/>
              </a:rPr>
              <a:t>), ayrımcı tutumların azaltılabilmesi mümkündür.</a:t>
            </a:r>
            <a:endParaRPr lang="tr-TR" sz="3000" dirty="0">
              <a:latin typeface="Times" pitchFamily="2" charset="0"/>
            </a:endParaRPr>
          </a:p>
        </p:txBody>
      </p:sp>
    </p:spTree>
    <p:extLst>
      <p:ext uri="{BB962C8B-B14F-4D97-AF65-F5344CB8AC3E}">
        <p14:creationId xmlns:p14="http://schemas.microsoft.com/office/powerpoint/2010/main" val="42283882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B6A0219-E9CC-A041-52CF-5E6F3963E15A}"/>
              </a:ext>
            </a:extLst>
          </p:cNvPr>
          <p:cNvSpPr>
            <a:spLocks noGrp="1"/>
          </p:cNvSpPr>
          <p:nvPr>
            <p:ph type="title"/>
          </p:nvPr>
        </p:nvSpPr>
        <p:spPr/>
        <p:txBody>
          <a:bodyPr/>
          <a:lstStyle/>
          <a:p>
            <a:r>
              <a:rPr lang="tr-TR" dirty="0"/>
              <a:t>Etik Sorunlar</a:t>
            </a:r>
          </a:p>
        </p:txBody>
      </p:sp>
      <p:sp>
        <p:nvSpPr>
          <p:cNvPr id="3" name="İçerik Yer Tutucusu 2">
            <a:extLst>
              <a:ext uri="{FF2B5EF4-FFF2-40B4-BE49-F238E27FC236}">
                <a16:creationId xmlns:a16="http://schemas.microsoft.com/office/drawing/2014/main" id="{FB8868EE-EE01-D7DD-87DC-B221AEDBA787}"/>
              </a:ext>
            </a:extLst>
          </p:cNvPr>
          <p:cNvSpPr>
            <a:spLocks noGrp="1"/>
          </p:cNvSpPr>
          <p:nvPr>
            <p:ph idx="1"/>
          </p:nvPr>
        </p:nvSpPr>
        <p:spPr>
          <a:xfrm>
            <a:off x="838200" y="1707634"/>
            <a:ext cx="10752439" cy="4785241"/>
          </a:xfrm>
        </p:spPr>
        <p:txBody>
          <a:bodyPr anchor="ctr">
            <a:normAutofit/>
          </a:bodyPr>
          <a:lstStyle/>
          <a:p>
            <a:pPr>
              <a:buFont typeface="Wingdings" pitchFamily="2" charset="2"/>
              <a:buChar char="q"/>
            </a:pPr>
            <a:r>
              <a:rPr lang="tr-TR" sz="2400" dirty="0">
                <a:latin typeface="Times" pitchFamily="2" charset="0"/>
              </a:rPr>
              <a:t> </a:t>
            </a:r>
            <a:r>
              <a:rPr lang="tr-TR" sz="2400" b="1" dirty="0" err="1">
                <a:effectLst/>
                <a:latin typeface="Times" pitchFamily="2" charset="0"/>
              </a:rPr>
              <a:t>Obezitenin</a:t>
            </a:r>
            <a:r>
              <a:rPr lang="tr-TR" sz="2400" b="1" dirty="0">
                <a:effectLst/>
                <a:latin typeface="Times" pitchFamily="2" charset="0"/>
              </a:rPr>
              <a:t> </a:t>
            </a:r>
            <a:r>
              <a:rPr lang="tr-TR" sz="2400" b="1" dirty="0" err="1">
                <a:effectLst/>
                <a:latin typeface="Times" pitchFamily="2" charset="0"/>
              </a:rPr>
              <a:t>Tıbbileştirilmesi</a:t>
            </a:r>
            <a:endParaRPr lang="tr-TR" sz="2400" b="1" dirty="0">
              <a:effectLst/>
              <a:latin typeface="Times" pitchFamily="2" charset="0"/>
            </a:endParaRPr>
          </a:p>
          <a:p>
            <a:r>
              <a:rPr lang="tr-TR" sz="2400" dirty="0">
                <a:effectLst/>
                <a:latin typeface="Times" pitchFamily="2" charset="0"/>
              </a:rPr>
              <a:t>Öte yandan, </a:t>
            </a:r>
            <a:r>
              <a:rPr lang="tr-TR" sz="2400" dirty="0" err="1">
                <a:effectLst/>
                <a:latin typeface="Times" pitchFamily="2" charset="0"/>
              </a:rPr>
              <a:t>tıbbileştirme</a:t>
            </a:r>
            <a:r>
              <a:rPr lang="tr-TR" sz="2400" dirty="0">
                <a:effectLst/>
                <a:latin typeface="Times" pitchFamily="2" charset="0"/>
              </a:rPr>
              <a:t>, hasta olmak istemeyen veya kilo vermek için çaba göstermeyen </a:t>
            </a:r>
            <a:r>
              <a:rPr lang="tr-TR" sz="2400" dirty="0" err="1">
                <a:effectLst/>
                <a:latin typeface="Times" pitchFamily="2" charset="0"/>
              </a:rPr>
              <a:t>obez</a:t>
            </a:r>
            <a:r>
              <a:rPr lang="tr-TR" sz="2400" dirty="0">
                <a:effectLst/>
                <a:latin typeface="Times" pitchFamily="2" charset="0"/>
              </a:rPr>
              <a:t> bireyler için zararlı olabilir. </a:t>
            </a:r>
            <a:r>
              <a:rPr lang="tr-TR" sz="2400" dirty="0" err="1">
                <a:effectLst/>
                <a:latin typeface="Times" pitchFamily="2" charset="0"/>
              </a:rPr>
              <a:t>Bariatrik</a:t>
            </a:r>
            <a:r>
              <a:rPr lang="tr-TR" sz="2400" dirty="0">
                <a:effectLst/>
                <a:latin typeface="Times" pitchFamily="2" charset="0"/>
              </a:rPr>
              <a:t> cerrahiye başvurma baskısını artırabilir </a:t>
            </a:r>
            <a:endParaRPr lang="tr-TR" sz="2400" dirty="0">
              <a:latin typeface="Times" pitchFamily="2" charset="0"/>
            </a:endParaRPr>
          </a:p>
          <a:p>
            <a:r>
              <a:rPr lang="tr-TR" sz="2400" dirty="0">
                <a:latin typeface="Times" pitchFamily="2" charset="0"/>
              </a:rPr>
              <a:t>Son olarak, </a:t>
            </a:r>
            <a:r>
              <a:rPr lang="tr-TR" sz="2400" dirty="0" err="1">
                <a:latin typeface="Times" pitchFamily="2" charset="0"/>
              </a:rPr>
              <a:t>tıbbileştirmenin</a:t>
            </a:r>
            <a:r>
              <a:rPr lang="tr-TR" sz="2400" dirty="0">
                <a:latin typeface="Times" pitchFamily="2" charset="0"/>
              </a:rPr>
              <a:t> </a:t>
            </a:r>
            <a:r>
              <a:rPr lang="tr-TR" sz="2400" dirty="0" err="1">
                <a:latin typeface="Times" pitchFamily="2" charset="0"/>
              </a:rPr>
              <a:t>obeziteyi</a:t>
            </a:r>
            <a:r>
              <a:rPr lang="tr-TR" sz="2400" dirty="0">
                <a:latin typeface="Times" pitchFamily="2" charset="0"/>
              </a:rPr>
              <a:t> önleme ve kilo kontrolünü teşvik etme üzerindeki sonuçları önemli ancak tahmin edilmesi zordur. Henüz değerlendirmeler, bireysel sorumluluk konusunun, </a:t>
            </a:r>
            <a:r>
              <a:rPr lang="tr-TR" sz="2400" dirty="0" err="1">
                <a:latin typeface="Times" pitchFamily="2" charset="0"/>
              </a:rPr>
              <a:t>bariatrik</a:t>
            </a:r>
            <a:r>
              <a:rPr lang="tr-TR" sz="2400" dirty="0">
                <a:latin typeface="Times" pitchFamily="2" charset="0"/>
              </a:rPr>
              <a:t> cerrahinin </a:t>
            </a:r>
            <a:r>
              <a:rPr lang="tr-TR" sz="2400" dirty="0" err="1">
                <a:latin typeface="Times" pitchFamily="2" charset="0"/>
              </a:rPr>
              <a:t>endike</a:t>
            </a:r>
            <a:r>
              <a:rPr lang="tr-TR" sz="2400" dirty="0">
                <a:latin typeface="Times" pitchFamily="2" charset="0"/>
              </a:rPr>
              <a:t> olduğu durumlardan çok önleme ve yükselmesi ile ilgili olduğu yönündeydi.</a:t>
            </a:r>
          </a:p>
        </p:txBody>
      </p:sp>
    </p:spTree>
    <p:extLst>
      <p:ext uri="{BB962C8B-B14F-4D97-AF65-F5344CB8AC3E}">
        <p14:creationId xmlns:p14="http://schemas.microsoft.com/office/powerpoint/2010/main" val="5133042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B6A0219-E9CC-A041-52CF-5E6F3963E15A}"/>
              </a:ext>
            </a:extLst>
          </p:cNvPr>
          <p:cNvSpPr>
            <a:spLocks noGrp="1"/>
          </p:cNvSpPr>
          <p:nvPr>
            <p:ph type="title"/>
          </p:nvPr>
        </p:nvSpPr>
        <p:spPr/>
        <p:txBody>
          <a:bodyPr/>
          <a:lstStyle/>
          <a:p>
            <a:r>
              <a:rPr lang="tr-TR" dirty="0"/>
              <a:t>Etik Sorunlar</a:t>
            </a:r>
          </a:p>
        </p:txBody>
      </p:sp>
      <p:sp>
        <p:nvSpPr>
          <p:cNvPr id="3" name="İçerik Yer Tutucusu 2">
            <a:extLst>
              <a:ext uri="{FF2B5EF4-FFF2-40B4-BE49-F238E27FC236}">
                <a16:creationId xmlns:a16="http://schemas.microsoft.com/office/drawing/2014/main" id="{FB8868EE-EE01-D7DD-87DC-B221AEDBA787}"/>
              </a:ext>
            </a:extLst>
          </p:cNvPr>
          <p:cNvSpPr>
            <a:spLocks noGrp="1"/>
          </p:cNvSpPr>
          <p:nvPr>
            <p:ph idx="1"/>
          </p:nvPr>
        </p:nvSpPr>
        <p:spPr>
          <a:xfrm>
            <a:off x="838200" y="1707634"/>
            <a:ext cx="10752439" cy="4785241"/>
          </a:xfrm>
        </p:spPr>
        <p:txBody>
          <a:bodyPr anchor="ctr">
            <a:normAutofit/>
          </a:bodyPr>
          <a:lstStyle/>
          <a:p>
            <a:pPr>
              <a:buFont typeface="Wingdings" pitchFamily="2" charset="2"/>
              <a:buChar char="q"/>
            </a:pPr>
            <a:r>
              <a:rPr lang="tr-TR" sz="2400" dirty="0">
                <a:latin typeface="Times" pitchFamily="2" charset="0"/>
              </a:rPr>
              <a:t> </a:t>
            </a:r>
            <a:r>
              <a:rPr lang="tr-TR" sz="2400" b="1" dirty="0">
                <a:latin typeface="Times" pitchFamily="2" charset="0"/>
              </a:rPr>
              <a:t>Hastanın Özerkliğine Saygı</a:t>
            </a:r>
          </a:p>
          <a:p>
            <a:r>
              <a:rPr lang="tr-TR" sz="2400" dirty="0">
                <a:effectLst/>
                <a:latin typeface="Times" pitchFamily="2" charset="0"/>
              </a:rPr>
              <a:t>Özerkliğe saygı, mevcut tıbbi etik ve hukukta önemlidir. Bir tedavinin faydaları ve zararları konusunda nihai karar verici, hastanın kendisi olmalıdır.</a:t>
            </a:r>
          </a:p>
          <a:p>
            <a:r>
              <a:rPr lang="tr-TR" sz="2400" dirty="0">
                <a:latin typeface="Times" pitchFamily="2" charset="0"/>
              </a:rPr>
              <a:t>Özerklik, yetkinlik ve yeterli bilgi gerektirir. Cerrahi operasyonlar her zaman hastanın ve cerrahın arasında büyük bir güven zeminindedir, çünkü hasta operasyon süresince özerkinden vazgeçmek zorundadır.</a:t>
            </a:r>
          </a:p>
          <a:p>
            <a:r>
              <a:rPr lang="tr-TR" sz="2400" dirty="0">
                <a:latin typeface="Times" pitchFamily="2" charset="0"/>
              </a:rPr>
              <a:t>Operasyonun uzun vadeli sonuçları hakkında hastaları bilgilendirmek zorlu bir süreç olabilir, ancak birkaç önemli nedenle son derece önemlidir: </a:t>
            </a:r>
          </a:p>
          <a:p>
            <a:pPr lvl="1"/>
            <a:r>
              <a:rPr lang="tr-TR" sz="2000" dirty="0">
                <a:latin typeface="Times" pitchFamily="2" charset="0"/>
              </a:rPr>
              <a:t>Operasyon hemen hayat kurtarıcı değildir </a:t>
            </a:r>
          </a:p>
          <a:p>
            <a:pPr lvl="1"/>
            <a:r>
              <a:rPr lang="tr-TR" sz="2000" dirty="0">
                <a:latin typeface="Times" pitchFamily="2" charset="0"/>
              </a:rPr>
              <a:t>Çoğunlukla geri dönüşümsüzdür (mide bandı hariç) </a:t>
            </a:r>
          </a:p>
          <a:p>
            <a:pPr lvl="1"/>
            <a:r>
              <a:rPr lang="tr-TR" sz="2000" dirty="0">
                <a:latin typeface="Times" pitchFamily="2" charset="0"/>
              </a:rPr>
              <a:t>Müdahale öncesi ve sonrasında, hastanın önemli ölçüde beslenme alışkanlıklarını kalıcı değiştirmesini gerektirir.</a:t>
            </a:r>
          </a:p>
        </p:txBody>
      </p:sp>
    </p:spTree>
    <p:extLst>
      <p:ext uri="{BB962C8B-B14F-4D97-AF65-F5344CB8AC3E}">
        <p14:creationId xmlns:p14="http://schemas.microsoft.com/office/powerpoint/2010/main" val="31220912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B6A0219-E9CC-A041-52CF-5E6F3963E15A}"/>
              </a:ext>
            </a:extLst>
          </p:cNvPr>
          <p:cNvSpPr>
            <a:spLocks noGrp="1"/>
          </p:cNvSpPr>
          <p:nvPr>
            <p:ph type="title"/>
          </p:nvPr>
        </p:nvSpPr>
        <p:spPr/>
        <p:txBody>
          <a:bodyPr/>
          <a:lstStyle/>
          <a:p>
            <a:r>
              <a:rPr lang="tr-TR" dirty="0"/>
              <a:t>Etik Sorunlar</a:t>
            </a:r>
          </a:p>
        </p:txBody>
      </p:sp>
      <p:sp>
        <p:nvSpPr>
          <p:cNvPr id="3" name="İçerik Yer Tutucusu 2">
            <a:extLst>
              <a:ext uri="{FF2B5EF4-FFF2-40B4-BE49-F238E27FC236}">
                <a16:creationId xmlns:a16="http://schemas.microsoft.com/office/drawing/2014/main" id="{FB8868EE-EE01-D7DD-87DC-B221AEDBA787}"/>
              </a:ext>
            </a:extLst>
          </p:cNvPr>
          <p:cNvSpPr>
            <a:spLocks noGrp="1"/>
          </p:cNvSpPr>
          <p:nvPr>
            <p:ph idx="1"/>
          </p:nvPr>
        </p:nvSpPr>
        <p:spPr>
          <a:xfrm>
            <a:off x="838200" y="1707634"/>
            <a:ext cx="10752439" cy="4785241"/>
          </a:xfrm>
        </p:spPr>
        <p:txBody>
          <a:bodyPr anchor="ctr">
            <a:normAutofit/>
          </a:bodyPr>
          <a:lstStyle/>
          <a:p>
            <a:pPr>
              <a:buFont typeface="Wingdings" pitchFamily="2" charset="2"/>
              <a:buChar char="q"/>
            </a:pPr>
            <a:r>
              <a:rPr lang="tr-TR" sz="2400" dirty="0">
                <a:latin typeface="Times" pitchFamily="2" charset="0"/>
              </a:rPr>
              <a:t> </a:t>
            </a:r>
            <a:r>
              <a:rPr lang="tr-TR" sz="2400" b="1" dirty="0">
                <a:latin typeface="Times" pitchFamily="2" charset="0"/>
              </a:rPr>
              <a:t>Hastanın Özerkliğine Saygı</a:t>
            </a:r>
          </a:p>
          <a:p>
            <a:r>
              <a:rPr lang="tr-TR" sz="2400" dirty="0">
                <a:latin typeface="Times" pitchFamily="2" charset="0"/>
              </a:rPr>
              <a:t>Hastanın operasyonun sonuçları konusundaki bilgilendirildiğinden emin olmak için, karar vermeden önce kapsamlı bir değerlendirme süreci şarttır.</a:t>
            </a:r>
          </a:p>
          <a:p>
            <a:r>
              <a:rPr lang="tr-TR" sz="2400" dirty="0">
                <a:latin typeface="Times" pitchFamily="2" charset="0"/>
              </a:rPr>
              <a:t>Birçok ülkede, hastalar psikolojik veya psikiyatrik bir muayeneden de geçer. Bununla birlikte, </a:t>
            </a:r>
            <a:r>
              <a:rPr lang="tr-TR" sz="2400" dirty="0" err="1">
                <a:latin typeface="Times" pitchFamily="2" charset="0"/>
              </a:rPr>
              <a:t>bariatrik</a:t>
            </a:r>
            <a:r>
              <a:rPr lang="tr-TR" sz="2400" dirty="0">
                <a:latin typeface="Times" pitchFamily="2" charset="0"/>
              </a:rPr>
              <a:t> cerrahinin </a:t>
            </a:r>
            <a:r>
              <a:rPr lang="tr-TR" sz="2400" dirty="0" err="1">
                <a:latin typeface="Times" pitchFamily="2" charset="0"/>
              </a:rPr>
              <a:t>kontrendikasyonları</a:t>
            </a:r>
            <a:r>
              <a:rPr lang="tr-TR" sz="2400" dirty="0">
                <a:latin typeface="Times" pitchFamily="2" charset="0"/>
              </a:rPr>
              <a:t> olan hangi psikiyatrik bozuklukların veya belirtilerin olduğuna dair kanıtlar kesin olmadığında psikiyatrik hastalara haksız şekilde özerkine aykırı ayrımcılık yapılmasından kaçınılmalıdır.</a:t>
            </a:r>
          </a:p>
          <a:p>
            <a:r>
              <a:rPr lang="tr-TR" sz="2400" dirty="0">
                <a:latin typeface="Times" pitchFamily="2" charset="0"/>
              </a:rPr>
              <a:t>Hasta özerkliği, pazarlama ve sağlık profesyonellerinin tutumları tarafından etkilenebilir. Pazarlama halk arasında yaygın olabilir ve operasyonların avantajları ve dezavantajları konusunda dengeli bir bakış açısı sunmayabilir </a:t>
            </a:r>
          </a:p>
        </p:txBody>
      </p:sp>
    </p:spTree>
    <p:extLst>
      <p:ext uri="{BB962C8B-B14F-4D97-AF65-F5344CB8AC3E}">
        <p14:creationId xmlns:p14="http://schemas.microsoft.com/office/powerpoint/2010/main" val="5972928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B6A0219-E9CC-A041-52CF-5E6F3963E15A}"/>
              </a:ext>
            </a:extLst>
          </p:cNvPr>
          <p:cNvSpPr>
            <a:spLocks noGrp="1"/>
          </p:cNvSpPr>
          <p:nvPr>
            <p:ph type="title"/>
          </p:nvPr>
        </p:nvSpPr>
        <p:spPr/>
        <p:txBody>
          <a:bodyPr/>
          <a:lstStyle/>
          <a:p>
            <a:r>
              <a:rPr lang="tr-TR" dirty="0"/>
              <a:t>Etik Sorunlar</a:t>
            </a:r>
          </a:p>
        </p:txBody>
      </p:sp>
      <p:sp>
        <p:nvSpPr>
          <p:cNvPr id="3" name="İçerik Yer Tutucusu 2">
            <a:extLst>
              <a:ext uri="{FF2B5EF4-FFF2-40B4-BE49-F238E27FC236}">
                <a16:creationId xmlns:a16="http://schemas.microsoft.com/office/drawing/2014/main" id="{FB8868EE-EE01-D7DD-87DC-B221AEDBA787}"/>
              </a:ext>
            </a:extLst>
          </p:cNvPr>
          <p:cNvSpPr>
            <a:spLocks noGrp="1"/>
          </p:cNvSpPr>
          <p:nvPr>
            <p:ph idx="1"/>
          </p:nvPr>
        </p:nvSpPr>
        <p:spPr>
          <a:xfrm>
            <a:off x="838200" y="1707634"/>
            <a:ext cx="10752439" cy="4785241"/>
          </a:xfrm>
        </p:spPr>
        <p:txBody>
          <a:bodyPr anchor="ctr">
            <a:normAutofit/>
          </a:bodyPr>
          <a:lstStyle/>
          <a:p>
            <a:pPr>
              <a:buFont typeface="Wingdings" pitchFamily="2" charset="2"/>
              <a:buChar char="q"/>
            </a:pPr>
            <a:r>
              <a:rPr lang="tr-TR" sz="2400" dirty="0">
                <a:latin typeface="Times" pitchFamily="2" charset="0"/>
              </a:rPr>
              <a:t> </a:t>
            </a:r>
            <a:r>
              <a:rPr lang="tr-TR" sz="2400" b="1" dirty="0">
                <a:latin typeface="Times" pitchFamily="2" charset="0"/>
              </a:rPr>
              <a:t>Hastanın Özerkliğine Saygı</a:t>
            </a:r>
          </a:p>
          <a:p>
            <a:r>
              <a:rPr lang="tr-TR" sz="2400" dirty="0">
                <a:latin typeface="Times" pitchFamily="2" charset="0"/>
              </a:rPr>
              <a:t>Hastalar, cerrahi olmayan alternatif tedaviler de mevcutsa yalnızca cerrahi operasyonu özerk olarak seçebilir. Özerkliği daha da güçlendirecekse, farklı türde operasyonların da mevcut seçenekler arasında olması faydalı olur. </a:t>
            </a:r>
          </a:p>
          <a:p>
            <a:r>
              <a:rPr lang="tr-TR" sz="2400" dirty="0">
                <a:latin typeface="Times" pitchFamily="2" charset="0"/>
              </a:rPr>
              <a:t>Mide bandı, çoğunlukla geri dönüşümlü olmasıyla diğer operasyonlardan farklıdır, hasta zararların faydaları aştığını hissettiğinde geri çevrilebilir. Ancak, mide bandı uzun vadede diğer bazı operasyonlar kadar etkili değildir ve ayarlamalar şeklinde daha fazla tıbbi müdahale gerektirir </a:t>
            </a:r>
          </a:p>
          <a:p>
            <a:r>
              <a:rPr lang="tr-TR" sz="2400" dirty="0">
                <a:latin typeface="Times" pitchFamily="2" charset="0"/>
              </a:rPr>
              <a:t>En popüler operasyon türleri ülkelere göre farklılık gösterir; mide bandı Avustralya'da popülerken, Amerika Birleşik Devletleri'nde eğilim artarken, Avrupa'da azalmaktadır. Bu, kanıt temeline dayandırılamaz, ancak daha çok tedavi sistemleri ve mali teşviklerle açıklanabilir.</a:t>
            </a:r>
          </a:p>
        </p:txBody>
      </p:sp>
    </p:spTree>
    <p:extLst>
      <p:ext uri="{BB962C8B-B14F-4D97-AF65-F5344CB8AC3E}">
        <p14:creationId xmlns:p14="http://schemas.microsoft.com/office/powerpoint/2010/main" val="40806444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D693CFF-A964-22A5-3834-1EB593C5BDBE}"/>
              </a:ext>
            </a:extLst>
          </p:cNvPr>
          <p:cNvSpPr>
            <a:spLocks noGrp="1"/>
          </p:cNvSpPr>
          <p:nvPr>
            <p:ph type="title"/>
          </p:nvPr>
        </p:nvSpPr>
        <p:spPr/>
        <p:txBody>
          <a:bodyPr/>
          <a:lstStyle/>
          <a:p>
            <a:r>
              <a:rPr lang="tr-TR" dirty="0" err="1"/>
              <a:t>Obezite</a:t>
            </a:r>
            <a:r>
              <a:rPr lang="tr-TR" dirty="0"/>
              <a:t> Nedir?</a:t>
            </a:r>
          </a:p>
        </p:txBody>
      </p:sp>
      <p:sp>
        <p:nvSpPr>
          <p:cNvPr id="3" name="İçerik Yer Tutucusu 2">
            <a:extLst>
              <a:ext uri="{FF2B5EF4-FFF2-40B4-BE49-F238E27FC236}">
                <a16:creationId xmlns:a16="http://schemas.microsoft.com/office/drawing/2014/main" id="{819E0714-15AD-497A-4200-EFB4F0B72874}"/>
              </a:ext>
            </a:extLst>
          </p:cNvPr>
          <p:cNvSpPr>
            <a:spLocks noGrp="1"/>
          </p:cNvSpPr>
          <p:nvPr>
            <p:ph idx="1"/>
          </p:nvPr>
        </p:nvSpPr>
        <p:spPr/>
        <p:txBody>
          <a:bodyPr anchor="ctr"/>
          <a:lstStyle/>
          <a:p>
            <a:r>
              <a:rPr lang="tr-TR" sz="2400" dirty="0" err="1">
                <a:effectLst/>
                <a:latin typeface="Times" pitchFamily="2" charset="0"/>
              </a:rPr>
              <a:t>Obezite</a:t>
            </a:r>
            <a:r>
              <a:rPr lang="tr-TR" sz="2400" dirty="0">
                <a:effectLst/>
                <a:latin typeface="Times" pitchFamily="2" charset="0"/>
              </a:rPr>
              <a:t>, </a:t>
            </a:r>
            <a:r>
              <a:rPr lang="tr-TR" sz="2400" dirty="0" err="1">
                <a:effectLst/>
                <a:latin typeface="Times" pitchFamily="2" charset="0"/>
              </a:rPr>
              <a:t>vücut</a:t>
            </a:r>
            <a:r>
              <a:rPr lang="tr-TR" sz="2400" dirty="0">
                <a:effectLst/>
                <a:latin typeface="Times" pitchFamily="2" charset="0"/>
              </a:rPr>
              <a:t> </a:t>
            </a:r>
            <a:r>
              <a:rPr lang="tr-TR" sz="2400" dirty="0" err="1">
                <a:effectLst/>
                <a:latin typeface="Times" pitchFamily="2" charset="0"/>
              </a:rPr>
              <a:t>yag</a:t>
            </a:r>
            <a:r>
              <a:rPr lang="tr-TR" sz="2400" dirty="0">
                <a:effectLst/>
                <a:latin typeface="Times" pitchFamily="2" charset="0"/>
              </a:rPr>
              <a:t>̆ kitlesinin normal kabul edilen </a:t>
            </a:r>
            <a:r>
              <a:rPr lang="tr-TR" sz="2400" dirty="0" err="1">
                <a:effectLst/>
                <a:latin typeface="Times" pitchFamily="2" charset="0"/>
              </a:rPr>
              <a:t>düzeylerin</a:t>
            </a:r>
            <a:r>
              <a:rPr lang="tr-TR" sz="2400" dirty="0">
                <a:effectLst/>
                <a:latin typeface="Times" pitchFamily="2" charset="0"/>
              </a:rPr>
              <a:t> </a:t>
            </a:r>
            <a:r>
              <a:rPr lang="tr-TR" sz="2400" dirty="0" err="1">
                <a:effectLst/>
                <a:latin typeface="Times" pitchFamily="2" charset="0"/>
              </a:rPr>
              <a:t>üzerine</a:t>
            </a:r>
            <a:r>
              <a:rPr lang="tr-TR" sz="2400" dirty="0">
                <a:effectLst/>
                <a:latin typeface="Times" pitchFamily="2" charset="0"/>
              </a:rPr>
              <a:t> </a:t>
            </a:r>
            <a:r>
              <a:rPr lang="tr-TR" sz="2400" dirty="0" err="1">
                <a:effectLst/>
                <a:latin typeface="Times" pitchFamily="2" charset="0"/>
              </a:rPr>
              <a:t>çıkması</a:t>
            </a:r>
            <a:r>
              <a:rPr lang="tr-TR" sz="2400" dirty="0">
                <a:effectLst/>
                <a:latin typeface="Times" pitchFamily="2" charset="0"/>
              </a:rPr>
              <a:t> durumudur ve yaygın olarak </a:t>
            </a:r>
            <a:r>
              <a:rPr lang="tr-TR" sz="2400" u="sng" dirty="0">
                <a:effectLst/>
                <a:latin typeface="Times" pitchFamily="2" charset="0"/>
              </a:rPr>
              <a:t>Beden Kitle </a:t>
            </a:r>
            <a:r>
              <a:rPr lang="tr-TR" sz="2400" u="sng" dirty="0" err="1">
                <a:effectLst/>
                <a:latin typeface="Times" pitchFamily="2" charset="0"/>
              </a:rPr>
              <a:t>İndeksi</a:t>
            </a:r>
            <a:r>
              <a:rPr lang="tr-TR" sz="2400" u="sng" dirty="0">
                <a:effectLst/>
                <a:latin typeface="Times" pitchFamily="2" charset="0"/>
              </a:rPr>
              <a:t> (BKİ) </a:t>
            </a:r>
            <a:r>
              <a:rPr lang="tr-TR" sz="2400" dirty="0" err="1">
                <a:effectLst/>
                <a:latin typeface="Times" pitchFamily="2" charset="0"/>
              </a:rPr>
              <a:t>ölçütüyle</a:t>
            </a:r>
            <a:r>
              <a:rPr lang="tr-TR" sz="2400" dirty="0">
                <a:effectLst/>
                <a:latin typeface="Times" pitchFamily="2" charset="0"/>
              </a:rPr>
              <a:t> tanımlanır </a:t>
            </a:r>
            <a:endParaRPr lang="tr-TR" sz="3600" dirty="0">
              <a:latin typeface="Times" pitchFamily="2" charset="0"/>
            </a:endParaRPr>
          </a:p>
          <a:p>
            <a:r>
              <a:rPr lang="tr-TR" sz="2400" dirty="0">
                <a:effectLst/>
                <a:latin typeface="Times" pitchFamily="2" charset="0"/>
              </a:rPr>
              <a:t>BKİ </a:t>
            </a:r>
            <a:r>
              <a:rPr lang="tr-TR" sz="2400" dirty="0" err="1">
                <a:effectLst/>
                <a:latin typeface="Times" pitchFamily="2" charset="0"/>
              </a:rPr>
              <a:t>değerlerinin</a:t>
            </a:r>
            <a:r>
              <a:rPr lang="tr-TR" sz="2400" dirty="0">
                <a:effectLst/>
                <a:latin typeface="Times" pitchFamily="2" charset="0"/>
              </a:rPr>
              <a:t> 18,5-24,9 kg/m2 </a:t>
            </a:r>
            <a:r>
              <a:rPr lang="tr-TR" sz="2400" dirty="0" err="1">
                <a:effectLst/>
                <a:latin typeface="Times" pitchFamily="2" charset="0"/>
              </a:rPr>
              <a:t>düzeylerinde</a:t>
            </a:r>
            <a:r>
              <a:rPr lang="tr-TR" sz="2400" dirty="0">
                <a:effectLst/>
                <a:latin typeface="Times" pitchFamily="2" charset="0"/>
              </a:rPr>
              <a:t> olması </a:t>
            </a:r>
            <a:r>
              <a:rPr lang="tr-TR" sz="2400" dirty="0" err="1">
                <a:effectLst/>
                <a:latin typeface="Times" pitchFamily="2" charset="0"/>
              </a:rPr>
              <a:t>sağlıklı</a:t>
            </a:r>
            <a:r>
              <a:rPr lang="tr-TR" sz="2400" dirty="0">
                <a:effectLst/>
                <a:latin typeface="Times" pitchFamily="2" charset="0"/>
              </a:rPr>
              <a:t> veya normal olarak kabul edilirken, </a:t>
            </a:r>
          </a:p>
          <a:p>
            <a:r>
              <a:rPr lang="tr-TR" sz="2400" dirty="0">
                <a:effectLst/>
                <a:latin typeface="Times" pitchFamily="2" charset="0"/>
              </a:rPr>
              <a:t>BKİ 25-29,9 kg/m2 arası fazla kilolu, </a:t>
            </a:r>
            <a:r>
              <a:rPr lang="tr-TR" sz="2400" dirty="0">
                <a:solidFill>
                  <a:srgbClr val="FF0000"/>
                </a:solidFill>
                <a:effectLst/>
                <a:latin typeface="Times" pitchFamily="2" charset="0"/>
              </a:rPr>
              <a:t>BKİ &gt; 30kg/m2 </a:t>
            </a:r>
            <a:r>
              <a:rPr lang="tr-TR" sz="2400" dirty="0">
                <a:effectLst/>
                <a:latin typeface="Times" pitchFamily="2" charset="0"/>
              </a:rPr>
              <a:t>olması ise </a:t>
            </a:r>
            <a:r>
              <a:rPr lang="tr-TR" sz="2400" dirty="0" err="1">
                <a:solidFill>
                  <a:srgbClr val="FF0000"/>
                </a:solidFill>
                <a:effectLst/>
                <a:latin typeface="Times" pitchFamily="2" charset="0"/>
              </a:rPr>
              <a:t>obez</a:t>
            </a:r>
            <a:r>
              <a:rPr lang="tr-TR" sz="2400" dirty="0">
                <a:latin typeface="Times" pitchFamily="2" charset="0"/>
              </a:rPr>
              <a:t>,</a:t>
            </a:r>
          </a:p>
          <a:p>
            <a:r>
              <a:rPr lang="tr-TR" sz="2400" dirty="0" err="1">
                <a:effectLst/>
                <a:latin typeface="Times" pitchFamily="2" charset="0"/>
              </a:rPr>
              <a:t>Obezitenin</a:t>
            </a:r>
            <a:r>
              <a:rPr lang="tr-TR" sz="2400" dirty="0">
                <a:effectLst/>
                <a:latin typeface="Times" pitchFamily="2" charset="0"/>
              </a:rPr>
              <a:t> </a:t>
            </a:r>
            <a:r>
              <a:rPr lang="tr-TR" sz="2400" dirty="0" err="1">
                <a:effectLst/>
                <a:latin typeface="Times" pitchFamily="2" charset="0"/>
              </a:rPr>
              <a:t>sonuçları</a:t>
            </a:r>
            <a:r>
              <a:rPr lang="tr-TR" sz="2400" dirty="0">
                <a:effectLst/>
                <a:latin typeface="Times" pitchFamily="2" charset="0"/>
              </a:rPr>
              <a:t> </a:t>
            </a:r>
            <a:r>
              <a:rPr lang="tr-TR" sz="2400" dirty="0" err="1">
                <a:effectLst/>
                <a:latin typeface="Times" pitchFamily="2" charset="0"/>
              </a:rPr>
              <a:t>açısından</a:t>
            </a:r>
            <a:r>
              <a:rPr lang="tr-TR" sz="2400" dirty="0">
                <a:effectLst/>
                <a:latin typeface="Times" pitchFamily="2" charset="0"/>
              </a:rPr>
              <a:t> en fazla risk altında olanlar </a:t>
            </a:r>
            <a:r>
              <a:rPr lang="tr-TR" sz="2400" dirty="0">
                <a:solidFill>
                  <a:srgbClr val="FF0000"/>
                </a:solidFill>
                <a:effectLst/>
                <a:latin typeface="Times" pitchFamily="2" charset="0"/>
              </a:rPr>
              <a:t>BKİ &gt; 40 kg/m2 </a:t>
            </a:r>
            <a:r>
              <a:rPr lang="tr-TR" sz="2400" dirty="0">
                <a:effectLst/>
                <a:latin typeface="Times" pitchFamily="2" charset="0"/>
              </a:rPr>
              <a:t>olup </a:t>
            </a:r>
            <a:r>
              <a:rPr lang="tr-TR" sz="2400" dirty="0" err="1">
                <a:solidFill>
                  <a:srgbClr val="FF0000"/>
                </a:solidFill>
                <a:effectLst/>
                <a:latin typeface="Times" pitchFamily="2" charset="0"/>
              </a:rPr>
              <a:t>morbid</a:t>
            </a:r>
            <a:r>
              <a:rPr lang="tr-TR" sz="2400" dirty="0">
                <a:solidFill>
                  <a:srgbClr val="FF0000"/>
                </a:solidFill>
                <a:effectLst/>
                <a:latin typeface="Times" pitchFamily="2" charset="0"/>
              </a:rPr>
              <a:t> </a:t>
            </a:r>
            <a:r>
              <a:rPr lang="tr-TR" sz="2400" dirty="0" err="1">
                <a:solidFill>
                  <a:srgbClr val="FF0000"/>
                </a:solidFill>
                <a:effectLst/>
                <a:latin typeface="Times" pitchFamily="2" charset="0"/>
              </a:rPr>
              <a:t>obez</a:t>
            </a:r>
            <a:r>
              <a:rPr lang="tr-TR" sz="2400" dirty="0">
                <a:solidFill>
                  <a:srgbClr val="FF0000"/>
                </a:solidFill>
                <a:effectLst/>
                <a:latin typeface="Times" pitchFamily="2" charset="0"/>
              </a:rPr>
              <a:t> </a:t>
            </a:r>
            <a:r>
              <a:rPr lang="tr-TR" sz="2400" dirty="0">
                <a:effectLst/>
                <a:latin typeface="Times" pitchFamily="2" charset="0"/>
              </a:rPr>
              <a:t>olarak tanımlanır</a:t>
            </a:r>
            <a:endParaRPr lang="tr-TR" sz="3600" dirty="0">
              <a:latin typeface="Times" pitchFamily="2" charset="0"/>
            </a:endParaRPr>
          </a:p>
          <a:p>
            <a:pPr marL="0" indent="0">
              <a:buNone/>
            </a:pPr>
            <a:endParaRPr lang="tr-TR" dirty="0"/>
          </a:p>
        </p:txBody>
      </p:sp>
    </p:spTree>
    <p:extLst>
      <p:ext uri="{BB962C8B-B14F-4D97-AF65-F5344CB8AC3E}">
        <p14:creationId xmlns:p14="http://schemas.microsoft.com/office/powerpoint/2010/main" val="42492318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B6A0219-E9CC-A041-52CF-5E6F3963E15A}"/>
              </a:ext>
            </a:extLst>
          </p:cNvPr>
          <p:cNvSpPr>
            <a:spLocks noGrp="1"/>
          </p:cNvSpPr>
          <p:nvPr>
            <p:ph type="title"/>
          </p:nvPr>
        </p:nvSpPr>
        <p:spPr/>
        <p:txBody>
          <a:bodyPr/>
          <a:lstStyle/>
          <a:p>
            <a:r>
              <a:rPr lang="tr-TR" dirty="0"/>
              <a:t>Etik Sorunlar</a:t>
            </a:r>
          </a:p>
        </p:txBody>
      </p:sp>
      <p:sp>
        <p:nvSpPr>
          <p:cNvPr id="3" name="İçerik Yer Tutucusu 2">
            <a:extLst>
              <a:ext uri="{FF2B5EF4-FFF2-40B4-BE49-F238E27FC236}">
                <a16:creationId xmlns:a16="http://schemas.microsoft.com/office/drawing/2014/main" id="{FB8868EE-EE01-D7DD-87DC-B221AEDBA787}"/>
              </a:ext>
            </a:extLst>
          </p:cNvPr>
          <p:cNvSpPr>
            <a:spLocks noGrp="1"/>
          </p:cNvSpPr>
          <p:nvPr>
            <p:ph idx="1"/>
          </p:nvPr>
        </p:nvSpPr>
        <p:spPr>
          <a:xfrm>
            <a:off x="838200" y="1556951"/>
            <a:ext cx="10752439" cy="5078627"/>
          </a:xfrm>
        </p:spPr>
        <p:txBody>
          <a:bodyPr anchor="ctr">
            <a:normAutofit fontScale="92500" lnSpcReduction="10000"/>
          </a:bodyPr>
          <a:lstStyle/>
          <a:p>
            <a:pPr>
              <a:buFont typeface="Wingdings" pitchFamily="2" charset="2"/>
              <a:buChar char="q"/>
            </a:pPr>
            <a:r>
              <a:rPr lang="tr-TR" sz="2600" dirty="0">
                <a:latin typeface="Times" pitchFamily="2" charset="0"/>
              </a:rPr>
              <a:t> </a:t>
            </a:r>
            <a:r>
              <a:rPr lang="tr-TR" sz="2600" b="1" dirty="0">
                <a:latin typeface="Times" pitchFamily="2" charset="0"/>
              </a:rPr>
              <a:t>Adalet ve Eşitlik</a:t>
            </a:r>
          </a:p>
          <a:p>
            <a:r>
              <a:rPr lang="tr-TR" sz="2600" dirty="0">
                <a:latin typeface="Times" pitchFamily="2" charset="0"/>
              </a:rPr>
              <a:t>Adalet ve eşitlik, sağlık hizmetleri etiğinin önemli prensipleridir. Yeni yöntemler, sağlık hizmeti sisteminin adil olmasını etkileyebilir.</a:t>
            </a:r>
          </a:p>
          <a:p>
            <a:r>
              <a:rPr lang="tr-TR" sz="2600" dirty="0" err="1">
                <a:latin typeface="Times" pitchFamily="2" charset="0"/>
              </a:rPr>
              <a:t>Obezite</a:t>
            </a:r>
            <a:r>
              <a:rPr lang="tr-TR" sz="2600" dirty="0">
                <a:latin typeface="Times" pitchFamily="2" charset="0"/>
              </a:rPr>
              <a:t>, sosyoekonomik olarak </a:t>
            </a:r>
            <a:r>
              <a:rPr lang="tr-TR" sz="2600" dirty="0" err="1">
                <a:latin typeface="Times" pitchFamily="2" charset="0"/>
              </a:rPr>
              <a:t>segmentlere</a:t>
            </a:r>
            <a:r>
              <a:rPr lang="tr-TR" sz="2600" dirty="0">
                <a:latin typeface="Times" pitchFamily="2" charset="0"/>
              </a:rPr>
              <a:t> ayrılmıştır ve sağlık ve sağlık hizmetleri arasındaki sosyoekonomik farklar genellikle haksız olarak kabul edilir.</a:t>
            </a:r>
          </a:p>
          <a:p>
            <a:r>
              <a:rPr lang="tr-TR" sz="2600" dirty="0">
                <a:latin typeface="Times" pitchFamily="2" charset="0"/>
              </a:rPr>
              <a:t>Sağlık hizmetine adil erişimi belirleyen faktörler ülkeler arasında değişse de, </a:t>
            </a:r>
            <a:r>
              <a:rPr lang="tr-TR" sz="2600" dirty="0" err="1">
                <a:latin typeface="Times" pitchFamily="2" charset="0"/>
              </a:rPr>
              <a:t>obezite</a:t>
            </a:r>
            <a:r>
              <a:rPr lang="tr-TR" sz="2600" dirty="0">
                <a:latin typeface="Times" pitchFamily="2" charset="0"/>
              </a:rPr>
              <a:t> tedavisinde ihtiyaçlara göre erişimi sağlamak için özel vurgu yapılması gerekebilir. Adaletli olma açısından sağlık hizmeti sisteminin tutarlı olmasını gerektirir, böylece </a:t>
            </a:r>
            <a:r>
              <a:rPr lang="tr-TR" sz="2600" dirty="0" err="1">
                <a:latin typeface="Times" pitchFamily="2" charset="0"/>
              </a:rPr>
              <a:t>obezite</a:t>
            </a:r>
            <a:r>
              <a:rPr lang="tr-TR" sz="2600" dirty="0">
                <a:latin typeface="Times" pitchFamily="2" charset="0"/>
              </a:rPr>
              <a:t> ve </a:t>
            </a:r>
            <a:r>
              <a:rPr lang="tr-TR" sz="2600" dirty="0" err="1">
                <a:latin typeface="Times" pitchFamily="2" charset="0"/>
              </a:rPr>
              <a:t>obezite</a:t>
            </a:r>
            <a:r>
              <a:rPr lang="tr-TR" sz="2600" dirty="0">
                <a:latin typeface="Times" pitchFamily="2" charset="0"/>
              </a:rPr>
              <a:t> cerrahisi, ilgili benzer durumlar ve tedaviler benzer şekilde ele alınır.</a:t>
            </a:r>
          </a:p>
          <a:p>
            <a:r>
              <a:rPr lang="tr-TR" sz="2600" dirty="0">
                <a:latin typeface="Times" pitchFamily="2" charset="0"/>
              </a:rPr>
              <a:t>Ülkeler sağlık hizmeti sisteminde </a:t>
            </a:r>
            <a:r>
              <a:rPr lang="tr-TR" sz="2600" dirty="0" err="1">
                <a:latin typeface="Times" pitchFamily="2" charset="0"/>
              </a:rPr>
              <a:t>bariatrik</a:t>
            </a:r>
            <a:r>
              <a:rPr lang="tr-TR" sz="2600" dirty="0">
                <a:latin typeface="Times" pitchFamily="2" charset="0"/>
              </a:rPr>
              <a:t> cerrahi kamu finansmanına tabi tutmalıdırlar, çünkü maliyet-etkinlik açısından etkili bir tedavi (veya önleme) olarak görülmelidir. Eğer </a:t>
            </a:r>
            <a:r>
              <a:rPr lang="tr-TR" sz="2600" dirty="0" err="1">
                <a:latin typeface="Times" pitchFamily="2" charset="0"/>
              </a:rPr>
              <a:t>bariyatrik</a:t>
            </a:r>
            <a:r>
              <a:rPr lang="tr-TR" sz="2600" dirty="0">
                <a:latin typeface="Times" pitchFamily="2" charset="0"/>
              </a:rPr>
              <a:t> cerrahi ele alınırken </a:t>
            </a:r>
            <a:r>
              <a:rPr lang="tr-TR" sz="2600" dirty="0" err="1">
                <a:latin typeface="Times" pitchFamily="2" charset="0"/>
              </a:rPr>
              <a:t>psikososyal</a:t>
            </a:r>
            <a:r>
              <a:rPr lang="tr-TR" sz="2600" dirty="0">
                <a:latin typeface="Times" pitchFamily="2" charset="0"/>
              </a:rPr>
              <a:t> sorunların tedavisine yönelik olarak değerlendirilirse durum daha belirsiz olabilir ve estetik cerrahi olarak kabul edilirse kamu finansmanına tabi tutulamayabilir.</a:t>
            </a:r>
          </a:p>
        </p:txBody>
      </p:sp>
    </p:spTree>
    <p:extLst>
      <p:ext uri="{BB962C8B-B14F-4D97-AF65-F5344CB8AC3E}">
        <p14:creationId xmlns:p14="http://schemas.microsoft.com/office/powerpoint/2010/main" val="6914472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B6A0219-E9CC-A041-52CF-5E6F3963E15A}"/>
              </a:ext>
            </a:extLst>
          </p:cNvPr>
          <p:cNvSpPr>
            <a:spLocks noGrp="1"/>
          </p:cNvSpPr>
          <p:nvPr>
            <p:ph type="title"/>
          </p:nvPr>
        </p:nvSpPr>
        <p:spPr/>
        <p:txBody>
          <a:bodyPr/>
          <a:lstStyle/>
          <a:p>
            <a:r>
              <a:rPr lang="tr-TR" dirty="0"/>
              <a:t>Etik Sorunlar</a:t>
            </a:r>
          </a:p>
        </p:txBody>
      </p:sp>
      <p:sp>
        <p:nvSpPr>
          <p:cNvPr id="3" name="İçerik Yer Tutucusu 2">
            <a:extLst>
              <a:ext uri="{FF2B5EF4-FFF2-40B4-BE49-F238E27FC236}">
                <a16:creationId xmlns:a16="http://schemas.microsoft.com/office/drawing/2014/main" id="{FB8868EE-EE01-D7DD-87DC-B221AEDBA787}"/>
              </a:ext>
            </a:extLst>
          </p:cNvPr>
          <p:cNvSpPr>
            <a:spLocks noGrp="1"/>
          </p:cNvSpPr>
          <p:nvPr>
            <p:ph idx="1"/>
          </p:nvPr>
        </p:nvSpPr>
        <p:spPr>
          <a:xfrm>
            <a:off x="838200" y="1556951"/>
            <a:ext cx="10752439" cy="5078627"/>
          </a:xfrm>
        </p:spPr>
        <p:txBody>
          <a:bodyPr anchor="ctr">
            <a:normAutofit/>
          </a:bodyPr>
          <a:lstStyle/>
          <a:p>
            <a:pPr>
              <a:buFont typeface="Wingdings" pitchFamily="2" charset="2"/>
              <a:buChar char="q"/>
            </a:pPr>
            <a:r>
              <a:rPr lang="tr-TR" sz="2600" dirty="0">
                <a:latin typeface="Times" pitchFamily="2" charset="0"/>
              </a:rPr>
              <a:t> </a:t>
            </a:r>
            <a:r>
              <a:rPr lang="tr-TR" sz="2400" b="1" dirty="0" err="1">
                <a:latin typeface="Times" pitchFamily="2" charset="0"/>
              </a:rPr>
              <a:t>Bariatrik</a:t>
            </a:r>
            <a:r>
              <a:rPr lang="tr-TR" sz="2400" b="1" dirty="0">
                <a:latin typeface="Times" pitchFamily="2" charset="0"/>
              </a:rPr>
              <a:t> Cerrahi İhtiyacını Tahmin Etme ve Oranlama</a:t>
            </a:r>
          </a:p>
          <a:p>
            <a:r>
              <a:rPr lang="tr-TR" sz="2400" dirty="0" err="1">
                <a:latin typeface="Times" pitchFamily="2" charset="0"/>
              </a:rPr>
              <a:t>Bariatrik</a:t>
            </a:r>
            <a:r>
              <a:rPr lang="tr-TR" sz="2400" dirty="0">
                <a:latin typeface="Times" pitchFamily="2" charset="0"/>
              </a:rPr>
              <a:t> cerrahi sayısı son yıllarda artmıştır ve artmaya devam etmektedir; ameliyat sayısı ülkeler arasında büyük farklılıklar gösteriyor olsa da tedaviden fayda görebilecek </a:t>
            </a:r>
            <a:r>
              <a:rPr lang="tr-TR" sz="2400" dirty="0" err="1">
                <a:latin typeface="Times" pitchFamily="2" charset="0"/>
              </a:rPr>
              <a:t>obezlerin</a:t>
            </a:r>
            <a:r>
              <a:rPr lang="tr-TR" sz="2400" dirty="0">
                <a:latin typeface="Times" pitchFamily="2" charset="0"/>
              </a:rPr>
              <a:t> sayısından oldukça azdır.</a:t>
            </a:r>
          </a:p>
          <a:p>
            <a:r>
              <a:rPr lang="tr-TR" sz="2400" dirty="0">
                <a:latin typeface="Times" pitchFamily="2" charset="0"/>
              </a:rPr>
              <a:t>Ameliyat arzı arttıkça ameliyat </a:t>
            </a:r>
            <a:r>
              <a:rPr lang="tr-TR" sz="2400" dirty="0" err="1">
                <a:latin typeface="Times" pitchFamily="2" charset="0"/>
              </a:rPr>
              <a:t>endikasyonlarının</a:t>
            </a:r>
            <a:r>
              <a:rPr lang="tr-TR" sz="2400" dirty="0">
                <a:latin typeface="Times" pitchFamily="2" charset="0"/>
              </a:rPr>
              <a:t> gevşemesi olasıdır.</a:t>
            </a:r>
          </a:p>
          <a:p>
            <a:r>
              <a:rPr lang="tr-TR" sz="2400" dirty="0">
                <a:latin typeface="Times" pitchFamily="2" charset="0"/>
              </a:rPr>
              <a:t>Ağırlık oldukça normal dağıldığı için, ameliyatlar için BMI sınırını düşürmek (önerilen BMI 40'tan veya </a:t>
            </a:r>
            <a:r>
              <a:rPr lang="tr-TR" sz="2400" dirty="0" err="1">
                <a:latin typeface="Times" pitchFamily="2" charset="0"/>
              </a:rPr>
              <a:t>komorbidite</a:t>
            </a:r>
            <a:r>
              <a:rPr lang="tr-TR" sz="2400" dirty="0">
                <a:latin typeface="Times" pitchFamily="2" charset="0"/>
              </a:rPr>
              <a:t> eşlik eden için BMI 35'ten) potansiyel hasta sayısını önemli ölçüde artıracaktır.</a:t>
            </a:r>
          </a:p>
          <a:p>
            <a:r>
              <a:rPr lang="tr-TR" sz="2400" dirty="0">
                <a:latin typeface="Times" pitchFamily="2" charset="0"/>
              </a:rPr>
              <a:t>Artan operasyonlar daha fazla kaynak gerektirecektir. Bu nedenle, </a:t>
            </a:r>
            <a:r>
              <a:rPr lang="tr-TR" sz="2400" dirty="0" err="1">
                <a:latin typeface="Times" pitchFamily="2" charset="0"/>
              </a:rPr>
              <a:t>bariatrik</a:t>
            </a:r>
            <a:r>
              <a:rPr lang="tr-TR" sz="2400" dirty="0">
                <a:latin typeface="Times" pitchFamily="2" charset="0"/>
              </a:rPr>
              <a:t> cerrahinin optimal olduğu seviyeyi tahmin etmek şu anda zordur</a:t>
            </a:r>
            <a:r>
              <a:rPr lang="tr-TR" sz="2600" dirty="0">
                <a:latin typeface="Times" pitchFamily="2" charset="0"/>
              </a:rPr>
              <a:t>. </a:t>
            </a:r>
          </a:p>
        </p:txBody>
      </p:sp>
    </p:spTree>
    <p:extLst>
      <p:ext uri="{BB962C8B-B14F-4D97-AF65-F5344CB8AC3E}">
        <p14:creationId xmlns:p14="http://schemas.microsoft.com/office/powerpoint/2010/main" val="33911219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B6A0219-E9CC-A041-52CF-5E6F3963E15A}"/>
              </a:ext>
            </a:extLst>
          </p:cNvPr>
          <p:cNvSpPr>
            <a:spLocks noGrp="1"/>
          </p:cNvSpPr>
          <p:nvPr>
            <p:ph type="title"/>
          </p:nvPr>
        </p:nvSpPr>
        <p:spPr/>
        <p:txBody>
          <a:bodyPr/>
          <a:lstStyle/>
          <a:p>
            <a:r>
              <a:rPr lang="tr-TR" dirty="0"/>
              <a:t>Etik Sorunlar</a:t>
            </a:r>
          </a:p>
        </p:txBody>
      </p:sp>
      <p:sp>
        <p:nvSpPr>
          <p:cNvPr id="3" name="İçerik Yer Tutucusu 2">
            <a:extLst>
              <a:ext uri="{FF2B5EF4-FFF2-40B4-BE49-F238E27FC236}">
                <a16:creationId xmlns:a16="http://schemas.microsoft.com/office/drawing/2014/main" id="{FB8868EE-EE01-D7DD-87DC-B221AEDBA787}"/>
              </a:ext>
            </a:extLst>
          </p:cNvPr>
          <p:cNvSpPr>
            <a:spLocks noGrp="1"/>
          </p:cNvSpPr>
          <p:nvPr>
            <p:ph idx="1"/>
          </p:nvPr>
        </p:nvSpPr>
        <p:spPr>
          <a:xfrm>
            <a:off x="838200" y="1556951"/>
            <a:ext cx="10752439" cy="5078627"/>
          </a:xfrm>
        </p:spPr>
        <p:txBody>
          <a:bodyPr anchor="ctr">
            <a:normAutofit/>
          </a:bodyPr>
          <a:lstStyle/>
          <a:p>
            <a:pPr>
              <a:buFont typeface="Wingdings" pitchFamily="2" charset="2"/>
              <a:buChar char="q"/>
            </a:pPr>
            <a:r>
              <a:rPr lang="tr-TR" sz="2400" dirty="0">
                <a:latin typeface="Times" pitchFamily="2" charset="0"/>
              </a:rPr>
              <a:t> </a:t>
            </a:r>
            <a:r>
              <a:rPr lang="tr-TR" sz="2400" b="1" dirty="0" err="1">
                <a:latin typeface="Times" pitchFamily="2" charset="0"/>
              </a:rPr>
              <a:t>Bariatrik</a:t>
            </a:r>
            <a:r>
              <a:rPr lang="tr-TR" sz="2400" b="1" dirty="0">
                <a:latin typeface="Times" pitchFamily="2" charset="0"/>
              </a:rPr>
              <a:t> Cerrahi İhtiyacını Tahmin Etme ve Oranlama</a:t>
            </a:r>
          </a:p>
          <a:p>
            <a:r>
              <a:rPr lang="tr-TR" sz="2400" dirty="0">
                <a:latin typeface="Times" pitchFamily="2" charset="0"/>
              </a:rPr>
              <a:t>B</a:t>
            </a:r>
            <a:r>
              <a:rPr lang="tr-TR" sz="2400" b="0" i="0" u="none" strike="noStrike" dirty="0">
                <a:effectLst/>
                <a:latin typeface="Times" pitchFamily="2" charset="0"/>
              </a:rPr>
              <a:t>azı kaynakların, özellikle deneyimli cerrahların, hızlı bir şekilde, hatta para olsa bile kolayca elde edilemeyebileceğini açıktır.</a:t>
            </a:r>
          </a:p>
          <a:p>
            <a:r>
              <a:rPr lang="tr-TR" sz="2400" b="0" i="0" u="none" strike="noStrike" dirty="0">
                <a:effectLst/>
                <a:latin typeface="Times" pitchFamily="2" charset="0"/>
              </a:rPr>
              <a:t>Sonuç olarak, birçok ülkede </a:t>
            </a:r>
            <a:r>
              <a:rPr lang="tr-TR" sz="2400" b="0" i="0" u="none" strike="noStrike" dirty="0" err="1">
                <a:effectLst/>
                <a:latin typeface="Times" pitchFamily="2" charset="0"/>
              </a:rPr>
              <a:t>obezite</a:t>
            </a:r>
            <a:r>
              <a:rPr lang="tr-TR" sz="2400" b="0" i="0" u="none" strike="noStrike" dirty="0">
                <a:effectLst/>
                <a:latin typeface="Times" pitchFamily="2" charset="0"/>
              </a:rPr>
              <a:t> cerrahisiyle fayda sağlayabilecek potansiyel hasta sayısı, operasyon arzının çok daha fazla olduğundan kaynakların yeterlilik açısından sınırlı olduğu gündeme gelir.</a:t>
            </a:r>
          </a:p>
          <a:p>
            <a:r>
              <a:rPr lang="tr-TR" sz="2400" dirty="0" err="1">
                <a:latin typeface="Times" pitchFamily="2" charset="0"/>
              </a:rPr>
              <a:t>Obezite</a:t>
            </a:r>
            <a:r>
              <a:rPr lang="tr-TR" sz="2400" dirty="0">
                <a:latin typeface="Times" pitchFamily="2" charset="0"/>
              </a:rPr>
              <a:t> cerrahisinin diğer maliyet-etkin tedavilerin kısıtlanmasında kullanılan prensipler ve prosedürlere benzer şekilde kısıtlanması gerekmektedir. Bu, kaynakların adil ve etkili bir şekilde dağıtılması ve tıbbi ihtiyaçlara göre öncelik verilmesi amacıyla yapılması gereken bir yöntemdir.</a:t>
            </a:r>
          </a:p>
        </p:txBody>
      </p:sp>
    </p:spTree>
    <p:extLst>
      <p:ext uri="{BB962C8B-B14F-4D97-AF65-F5344CB8AC3E}">
        <p14:creationId xmlns:p14="http://schemas.microsoft.com/office/powerpoint/2010/main" val="1586421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2199997-648C-7C3B-2CDC-B9704C7B5751}"/>
              </a:ext>
            </a:extLst>
          </p:cNvPr>
          <p:cNvSpPr>
            <a:spLocks noGrp="1"/>
          </p:cNvSpPr>
          <p:nvPr>
            <p:ph type="title"/>
          </p:nvPr>
        </p:nvSpPr>
        <p:spPr/>
        <p:txBody>
          <a:bodyPr/>
          <a:lstStyle/>
          <a:p>
            <a:r>
              <a:rPr lang="tr-TR" dirty="0"/>
              <a:t>2014 Sağlık Bakanlığı SAGM </a:t>
            </a:r>
            <a:r>
              <a:rPr lang="tr-TR" dirty="0" err="1"/>
              <a:t>Çalıştay</a:t>
            </a:r>
            <a:r>
              <a:rPr lang="tr-TR" dirty="0"/>
              <a:t> Raporu</a:t>
            </a:r>
          </a:p>
        </p:txBody>
      </p:sp>
      <p:sp>
        <p:nvSpPr>
          <p:cNvPr id="3" name="İçerik Yer Tutucusu 2">
            <a:extLst>
              <a:ext uri="{FF2B5EF4-FFF2-40B4-BE49-F238E27FC236}">
                <a16:creationId xmlns:a16="http://schemas.microsoft.com/office/drawing/2014/main" id="{FC40D767-1C85-DE6B-4A4C-071912F8D013}"/>
              </a:ext>
            </a:extLst>
          </p:cNvPr>
          <p:cNvSpPr>
            <a:spLocks noGrp="1"/>
          </p:cNvSpPr>
          <p:nvPr>
            <p:ph idx="1"/>
          </p:nvPr>
        </p:nvSpPr>
        <p:spPr/>
        <p:txBody>
          <a:bodyPr anchor="ctr"/>
          <a:lstStyle/>
          <a:p>
            <a:r>
              <a:rPr lang="tr-TR" sz="2400" dirty="0" err="1">
                <a:effectLst/>
                <a:latin typeface="Times" pitchFamily="2" charset="0"/>
              </a:rPr>
              <a:t>Obezite</a:t>
            </a:r>
            <a:r>
              <a:rPr lang="tr-TR" sz="2400" dirty="0">
                <a:effectLst/>
                <a:latin typeface="Times" pitchFamily="2" charset="0"/>
              </a:rPr>
              <a:t> cerrahisi toplumun bazı kesimlerinde, dini, </a:t>
            </a:r>
            <a:r>
              <a:rPr lang="tr-TR" sz="2400" dirty="0" err="1">
                <a:effectLst/>
                <a:latin typeface="Times" pitchFamily="2" charset="0"/>
              </a:rPr>
              <a:t>kültürel</a:t>
            </a:r>
            <a:r>
              <a:rPr lang="tr-TR" sz="2400" dirty="0">
                <a:effectLst/>
                <a:latin typeface="Times" pitchFamily="2" charset="0"/>
              </a:rPr>
              <a:t> veya ahlaki </a:t>
            </a:r>
            <a:r>
              <a:rPr lang="tr-TR" sz="2400" dirty="0" err="1">
                <a:effectLst/>
                <a:latin typeface="Times" pitchFamily="2" charset="0"/>
              </a:rPr>
              <a:t>değer</a:t>
            </a:r>
            <a:r>
              <a:rPr lang="tr-TR" sz="2400" dirty="0">
                <a:effectLst/>
                <a:latin typeface="Times" pitchFamily="2" charset="0"/>
              </a:rPr>
              <a:t> yargıları </a:t>
            </a:r>
            <a:r>
              <a:rPr lang="tr-TR" sz="2400" dirty="0" err="1">
                <a:effectLst/>
                <a:latin typeface="Times" pitchFamily="2" charset="0"/>
              </a:rPr>
              <a:t>açısından</a:t>
            </a:r>
            <a:r>
              <a:rPr lang="tr-TR" sz="2400" dirty="0">
                <a:effectLst/>
                <a:latin typeface="Times" pitchFamily="2" charset="0"/>
              </a:rPr>
              <a:t> sorunlu </a:t>
            </a:r>
            <a:r>
              <a:rPr lang="tr-TR" sz="2400" dirty="0" err="1">
                <a:effectLst/>
                <a:latin typeface="Times" pitchFamily="2" charset="0"/>
              </a:rPr>
              <a:t>görülebilir</a:t>
            </a:r>
            <a:r>
              <a:rPr lang="tr-TR" sz="2400" dirty="0">
                <a:effectLst/>
                <a:latin typeface="Times" pitchFamily="2" charset="0"/>
              </a:rPr>
              <a:t>. </a:t>
            </a:r>
          </a:p>
          <a:p>
            <a:r>
              <a:rPr lang="tr-TR" sz="2400" dirty="0" err="1">
                <a:effectLst/>
                <a:latin typeface="Times" pitchFamily="2" charset="0"/>
              </a:rPr>
              <a:t>Obezite</a:t>
            </a:r>
            <a:r>
              <a:rPr lang="tr-TR" sz="2400" dirty="0">
                <a:effectLst/>
                <a:latin typeface="Times" pitchFamily="2" charset="0"/>
              </a:rPr>
              <a:t> tedavisi ve </a:t>
            </a:r>
            <a:r>
              <a:rPr lang="tr-TR" sz="2400" dirty="0" err="1">
                <a:effectLst/>
                <a:latin typeface="Times" pitchFamily="2" charset="0"/>
              </a:rPr>
              <a:t>obezite</a:t>
            </a:r>
            <a:r>
              <a:rPr lang="tr-TR" sz="2400" dirty="0">
                <a:effectLst/>
                <a:latin typeface="Times" pitchFamily="2" charset="0"/>
              </a:rPr>
              <a:t> cerrahisinin, toplumsal </a:t>
            </a:r>
            <a:r>
              <a:rPr lang="tr-TR" sz="2400" dirty="0" err="1">
                <a:effectLst/>
                <a:latin typeface="Times" pitchFamily="2" charset="0"/>
              </a:rPr>
              <a:t>gözle</a:t>
            </a:r>
            <a:r>
              <a:rPr lang="tr-TR" sz="2400" dirty="0">
                <a:effectLst/>
                <a:latin typeface="Times" pitchFamily="2" charset="0"/>
              </a:rPr>
              <a:t> </a:t>
            </a:r>
            <a:r>
              <a:rPr lang="tr-TR" sz="2400" dirty="0" err="1">
                <a:effectLst/>
                <a:latin typeface="Times" pitchFamily="2" charset="0"/>
              </a:rPr>
              <a:t>bakıldığında</a:t>
            </a:r>
            <a:r>
              <a:rPr lang="tr-TR" sz="2400" dirty="0">
                <a:effectLst/>
                <a:latin typeface="Times" pitchFamily="2" charset="0"/>
              </a:rPr>
              <a:t> </a:t>
            </a:r>
            <a:r>
              <a:rPr lang="tr-TR" sz="2400" dirty="0" err="1">
                <a:effectLst/>
                <a:latin typeface="Times" pitchFamily="2" charset="0"/>
              </a:rPr>
              <a:t>obezitenin</a:t>
            </a:r>
            <a:r>
              <a:rPr lang="tr-TR" sz="2400" dirty="0">
                <a:effectLst/>
                <a:latin typeface="Times" pitchFamily="2" charset="0"/>
              </a:rPr>
              <a:t> hastalık olarak </a:t>
            </a:r>
            <a:r>
              <a:rPr lang="tr-TR" sz="2400" dirty="0" err="1">
                <a:effectLst/>
                <a:latin typeface="Times" pitchFamily="2" charset="0"/>
              </a:rPr>
              <a:t>görülüp</a:t>
            </a:r>
            <a:r>
              <a:rPr lang="tr-TR" sz="2400" dirty="0">
                <a:effectLst/>
                <a:latin typeface="Times" pitchFamily="2" charset="0"/>
              </a:rPr>
              <a:t> bu </a:t>
            </a:r>
            <a:r>
              <a:rPr lang="tr-TR" sz="2400" dirty="0" err="1">
                <a:effectLst/>
                <a:latin typeface="Times" pitchFamily="2" charset="0"/>
              </a:rPr>
              <a:t>doğrultuda</a:t>
            </a:r>
            <a:r>
              <a:rPr lang="tr-TR" sz="2400" dirty="0">
                <a:effectLst/>
                <a:latin typeface="Times" pitchFamily="2" charset="0"/>
              </a:rPr>
              <a:t> tedavi edilmesi </a:t>
            </a:r>
            <a:r>
              <a:rPr lang="tr-TR" sz="2400" dirty="0" err="1">
                <a:effectLst/>
                <a:latin typeface="Times" pitchFamily="2" charset="0"/>
              </a:rPr>
              <a:t>gerekliliğinin</a:t>
            </a:r>
            <a:r>
              <a:rPr lang="tr-TR" sz="2400" dirty="0">
                <a:effectLst/>
                <a:latin typeface="Times" pitchFamily="2" charset="0"/>
              </a:rPr>
              <a:t> kabul edilmesi ve bu </a:t>
            </a:r>
            <a:r>
              <a:rPr lang="tr-TR" sz="2400" dirty="0" err="1">
                <a:effectLst/>
                <a:latin typeface="Times" pitchFamily="2" charset="0"/>
              </a:rPr>
              <a:t>doğrultuda</a:t>
            </a:r>
            <a:r>
              <a:rPr lang="tr-TR" sz="2400" dirty="0">
                <a:effectLst/>
                <a:latin typeface="Times" pitchFamily="2" charset="0"/>
              </a:rPr>
              <a:t> toplumsal bilincin ve kabul </a:t>
            </a:r>
            <a:r>
              <a:rPr lang="tr-TR" sz="2400" dirty="0" err="1">
                <a:effectLst/>
                <a:latin typeface="Times" pitchFamily="2" charset="0"/>
              </a:rPr>
              <a:t>edilirliğin</a:t>
            </a:r>
            <a:r>
              <a:rPr lang="tr-TR" sz="2400" dirty="0">
                <a:effectLst/>
                <a:latin typeface="Times" pitchFamily="2" charset="0"/>
              </a:rPr>
              <a:t> artırılması gereklidir. </a:t>
            </a:r>
          </a:p>
          <a:p>
            <a:r>
              <a:rPr lang="tr-TR" sz="2400" dirty="0" err="1">
                <a:latin typeface="Times" pitchFamily="2" charset="0"/>
              </a:rPr>
              <a:t>İ</a:t>
            </a:r>
            <a:r>
              <a:rPr lang="tr-TR" sz="2400" dirty="0" err="1">
                <a:effectLst/>
                <a:latin typeface="Times" pitchFamily="2" charset="0"/>
              </a:rPr>
              <a:t>şlemin</a:t>
            </a:r>
            <a:r>
              <a:rPr lang="tr-TR" sz="2400" dirty="0">
                <a:effectLst/>
                <a:latin typeface="Times" pitchFamily="2" charset="0"/>
              </a:rPr>
              <a:t> estetik kaygıdan ziyade </a:t>
            </a:r>
            <a:r>
              <a:rPr lang="tr-TR" sz="2400" dirty="0" err="1">
                <a:effectLst/>
                <a:latin typeface="Times" pitchFamily="2" charset="0"/>
              </a:rPr>
              <a:t>kişiyi</a:t>
            </a:r>
            <a:r>
              <a:rPr lang="tr-TR" sz="2400" dirty="0">
                <a:effectLst/>
                <a:latin typeface="Times" pitchFamily="2" charset="0"/>
              </a:rPr>
              <a:t> topluma yeniden kazandırma ve </a:t>
            </a:r>
            <a:r>
              <a:rPr lang="tr-TR" sz="2400" dirty="0" err="1">
                <a:effectLst/>
                <a:latin typeface="Times" pitchFamily="2" charset="0"/>
              </a:rPr>
              <a:t>eşlik</a:t>
            </a:r>
            <a:r>
              <a:rPr lang="tr-TR" sz="2400" dirty="0">
                <a:effectLst/>
                <a:latin typeface="Times" pitchFamily="2" charset="0"/>
              </a:rPr>
              <a:t> eden </a:t>
            </a:r>
            <a:r>
              <a:rPr lang="tr-TR" sz="2400" dirty="0" err="1">
                <a:effectLst/>
                <a:latin typeface="Times" pitchFamily="2" charset="0"/>
              </a:rPr>
              <a:t>diğer</a:t>
            </a:r>
            <a:r>
              <a:rPr lang="tr-TR" sz="2400" dirty="0">
                <a:effectLst/>
                <a:latin typeface="Times" pitchFamily="2" charset="0"/>
              </a:rPr>
              <a:t> hastalıkların </a:t>
            </a:r>
            <a:r>
              <a:rPr lang="tr-TR" sz="2400" dirty="0" err="1">
                <a:effectLst/>
                <a:latin typeface="Times" pitchFamily="2" charset="0"/>
              </a:rPr>
              <a:t>önüne</a:t>
            </a:r>
            <a:r>
              <a:rPr lang="tr-TR" sz="2400" dirty="0">
                <a:effectLst/>
                <a:latin typeface="Times" pitchFamily="2" charset="0"/>
              </a:rPr>
              <a:t> </a:t>
            </a:r>
            <a:r>
              <a:rPr lang="tr-TR" sz="2400" dirty="0" err="1">
                <a:effectLst/>
                <a:latin typeface="Times" pitchFamily="2" charset="0"/>
              </a:rPr>
              <a:t>geçme</a:t>
            </a:r>
            <a:r>
              <a:rPr lang="tr-TR" sz="2400" dirty="0">
                <a:effectLst/>
                <a:latin typeface="Times" pitchFamily="2" charset="0"/>
              </a:rPr>
              <a:t> ve/veya tedavisi </a:t>
            </a:r>
            <a:r>
              <a:rPr lang="tr-TR" sz="2400" dirty="0" err="1">
                <a:effectLst/>
                <a:latin typeface="Times" pitchFamily="2" charset="0"/>
              </a:rPr>
              <a:t>için</a:t>
            </a:r>
            <a:r>
              <a:rPr lang="tr-TR" sz="2400" dirty="0">
                <a:effectLst/>
                <a:latin typeface="Times" pitchFamily="2" charset="0"/>
              </a:rPr>
              <a:t> </a:t>
            </a:r>
            <a:r>
              <a:rPr lang="tr-TR" sz="2400" dirty="0" err="1">
                <a:effectLst/>
                <a:latin typeface="Times" pitchFamily="2" charset="0"/>
              </a:rPr>
              <a:t>gerekliliğinin</a:t>
            </a:r>
            <a:r>
              <a:rPr lang="tr-TR" sz="2400" dirty="0">
                <a:effectLst/>
                <a:latin typeface="Times" pitchFamily="2" charset="0"/>
              </a:rPr>
              <a:t> vurgulanması, ikincil olarak ortaya </a:t>
            </a:r>
            <a:r>
              <a:rPr lang="tr-TR" sz="2400" dirty="0" err="1">
                <a:effectLst/>
                <a:latin typeface="Times" pitchFamily="2" charset="0"/>
              </a:rPr>
              <a:t>çıkan</a:t>
            </a:r>
            <a:r>
              <a:rPr lang="tr-TR" sz="2400" dirty="0">
                <a:effectLst/>
                <a:latin typeface="Times" pitchFamily="2" charset="0"/>
              </a:rPr>
              <a:t> ek hasta/hastalık </a:t>
            </a:r>
            <a:r>
              <a:rPr lang="tr-TR" sz="2400" dirty="0" err="1">
                <a:effectLst/>
                <a:latin typeface="Times" pitchFamily="2" charset="0"/>
              </a:rPr>
              <a:t>yükünün</a:t>
            </a:r>
            <a:r>
              <a:rPr lang="tr-TR" sz="2400" dirty="0">
                <a:effectLst/>
                <a:latin typeface="Times" pitchFamily="2" charset="0"/>
              </a:rPr>
              <a:t> ve maliyetlerinin azaltılması </a:t>
            </a:r>
            <a:r>
              <a:rPr lang="tr-TR" sz="2400" dirty="0" err="1">
                <a:effectLst/>
                <a:latin typeface="Times" pitchFamily="2" charset="0"/>
              </a:rPr>
              <a:t>önemlidir</a:t>
            </a:r>
            <a:r>
              <a:rPr lang="tr-TR" sz="2400" dirty="0">
                <a:effectLst/>
                <a:latin typeface="Times" pitchFamily="2" charset="0"/>
              </a:rPr>
              <a:t> </a:t>
            </a:r>
            <a:endParaRPr lang="tr-TR" sz="3600" dirty="0">
              <a:effectLst/>
              <a:latin typeface="Times" pitchFamily="2" charset="0"/>
            </a:endParaRPr>
          </a:p>
          <a:p>
            <a:endParaRPr lang="tr-TR" dirty="0"/>
          </a:p>
        </p:txBody>
      </p:sp>
    </p:spTree>
    <p:extLst>
      <p:ext uri="{BB962C8B-B14F-4D97-AF65-F5344CB8AC3E}">
        <p14:creationId xmlns:p14="http://schemas.microsoft.com/office/powerpoint/2010/main" val="21821495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2199997-648C-7C3B-2CDC-B9704C7B5751}"/>
              </a:ext>
            </a:extLst>
          </p:cNvPr>
          <p:cNvSpPr>
            <a:spLocks noGrp="1"/>
          </p:cNvSpPr>
          <p:nvPr>
            <p:ph type="title"/>
          </p:nvPr>
        </p:nvSpPr>
        <p:spPr/>
        <p:txBody>
          <a:bodyPr>
            <a:noAutofit/>
          </a:bodyPr>
          <a:lstStyle/>
          <a:p>
            <a:r>
              <a:rPr lang="tr-TR" sz="4000" dirty="0">
                <a:effectLst/>
              </a:rPr>
              <a:t>Diyanet İşleri Başkanlığının Toplumsal </a:t>
            </a:r>
            <a:r>
              <a:rPr lang="tr-TR" sz="4000" dirty="0"/>
              <a:t>Kültür </a:t>
            </a:r>
            <a:r>
              <a:rPr lang="tr-TR" sz="4000" dirty="0">
                <a:effectLst/>
              </a:rPr>
              <a:t>ve Etik Kurallar Hakkındaki Görüşü</a:t>
            </a:r>
          </a:p>
        </p:txBody>
      </p:sp>
      <p:sp>
        <p:nvSpPr>
          <p:cNvPr id="3" name="İçerik Yer Tutucusu 2">
            <a:extLst>
              <a:ext uri="{FF2B5EF4-FFF2-40B4-BE49-F238E27FC236}">
                <a16:creationId xmlns:a16="http://schemas.microsoft.com/office/drawing/2014/main" id="{FC40D767-1C85-DE6B-4A4C-071912F8D013}"/>
              </a:ext>
            </a:extLst>
          </p:cNvPr>
          <p:cNvSpPr>
            <a:spLocks noGrp="1"/>
          </p:cNvSpPr>
          <p:nvPr>
            <p:ph idx="1"/>
          </p:nvPr>
        </p:nvSpPr>
        <p:spPr/>
        <p:txBody>
          <a:bodyPr>
            <a:normAutofit/>
          </a:bodyPr>
          <a:lstStyle/>
          <a:p>
            <a:r>
              <a:rPr lang="tr-TR" sz="2400" b="1" dirty="0">
                <a:effectLst/>
                <a:latin typeface="Times" pitchFamily="2" charset="0"/>
              </a:rPr>
              <a:t>Estetik ameliyatın; </a:t>
            </a:r>
            <a:endParaRPr lang="tr-TR" sz="2400" dirty="0">
              <a:effectLst/>
              <a:latin typeface="Times" pitchFamily="2" charset="0"/>
            </a:endParaRPr>
          </a:p>
          <a:p>
            <a:r>
              <a:rPr lang="tr-TR" sz="2400" dirty="0">
                <a:effectLst/>
                <a:latin typeface="Times" pitchFamily="2" charset="0"/>
              </a:rPr>
              <a:t>a) salim fıtratı bozmak kastı olmamak,</a:t>
            </a:r>
            <a:br>
              <a:rPr lang="tr-TR" sz="2400" dirty="0">
                <a:effectLst/>
                <a:latin typeface="Times" pitchFamily="2" charset="0"/>
              </a:rPr>
            </a:br>
            <a:r>
              <a:rPr lang="tr-TR" sz="2400" dirty="0">
                <a:effectLst/>
                <a:latin typeface="Times" pitchFamily="2" charset="0"/>
              </a:rPr>
              <a:t>b) yapılmasında bir yarar veya yapılmamasında mevcut bir zarar bulunmak, </a:t>
            </a:r>
            <a:r>
              <a:rPr lang="tr-TR" sz="2400" dirty="0">
                <a:latin typeface="Times" pitchFamily="2" charset="0"/>
              </a:rPr>
              <a:t>        </a:t>
            </a:r>
            <a:r>
              <a:rPr lang="tr-TR" sz="2400" dirty="0">
                <a:effectLst/>
                <a:latin typeface="Times" pitchFamily="2" charset="0"/>
              </a:rPr>
              <a:t>c) hile, aldatma veya </a:t>
            </a:r>
            <a:r>
              <a:rPr lang="tr-TR" sz="2400" dirty="0" err="1">
                <a:effectLst/>
                <a:latin typeface="Times" pitchFamily="2" charset="0"/>
              </a:rPr>
              <a:t>karşı</a:t>
            </a:r>
            <a:r>
              <a:rPr lang="tr-TR" sz="2400" dirty="0">
                <a:effectLst/>
                <a:latin typeface="Times" pitchFamily="2" charset="0"/>
              </a:rPr>
              <a:t> cinse benzeme kastı bulunmamak,</a:t>
            </a:r>
            <a:br>
              <a:rPr lang="tr-TR" sz="2400" dirty="0">
                <a:effectLst/>
                <a:latin typeface="Times" pitchFamily="2" charset="0"/>
              </a:rPr>
            </a:br>
            <a:r>
              <a:rPr lang="tr-TR" sz="2400" dirty="0">
                <a:effectLst/>
                <a:latin typeface="Times" pitchFamily="2" charset="0"/>
              </a:rPr>
              <a:t>d) hukukî </a:t>
            </a:r>
            <a:r>
              <a:rPr lang="tr-TR" sz="2400" dirty="0" err="1">
                <a:effectLst/>
                <a:latin typeface="Times" pitchFamily="2" charset="0"/>
              </a:rPr>
              <a:t>karışıklığa</a:t>
            </a:r>
            <a:r>
              <a:rPr lang="tr-TR" sz="2400" dirty="0">
                <a:effectLst/>
                <a:latin typeface="Times" pitchFamily="2" charset="0"/>
              </a:rPr>
              <a:t> ve </a:t>
            </a:r>
            <a:r>
              <a:rPr lang="tr-TR" sz="2400" dirty="0" err="1">
                <a:effectLst/>
                <a:latin typeface="Times" pitchFamily="2" charset="0"/>
              </a:rPr>
              <a:t>yanlıs</a:t>
            </a:r>
            <a:r>
              <a:rPr lang="tr-TR" sz="2400" dirty="0">
                <a:effectLst/>
                <a:latin typeface="Times" pitchFamily="2" charset="0"/>
              </a:rPr>
              <a:t>̧ anlamaya yol </a:t>
            </a:r>
            <a:r>
              <a:rPr lang="tr-TR" sz="2400" dirty="0" err="1">
                <a:effectLst/>
                <a:latin typeface="Times" pitchFamily="2" charset="0"/>
              </a:rPr>
              <a:t>açmamak</a:t>
            </a:r>
            <a:r>
              <a:rPr lang="tr-TR" sz="2400" dirty="0">
                <a:effectLst/>
                <a:latin typeface="Times" pitchFamily="2" charset="0"/>
              </a:rPr>
              <a:t> kaydıyla, </a:t>
            </a:r>
          </a:p>
          <a:p>
            <a:pPr marL="0" indent="0">
              <a:buNone/>
            </a:pPr>
            <a:r>
              <a:rPr lang="tr-TR" sz="2400" dirty="0">
                <a:effectLst/>
                <a:latin typeface="Times" pitchFamily="2" charset="0"/>
              </a:rPr>
              <a:t>bir </a:t>
            </a:r>
            <a:r>
              <a:rPr lang="tr-TR" sz="2400" dirty="0" err="1">
                <a:effectLst/>
                <a:latin typeface="Times" pitchFamily="2" charset="0"/>
              </a:rPr>
              <a:t>tür</a:t>
            </a:r>
            <a:r>
              <a:rPr lang="tr-TR" sz="2400" dirty="0">
                <a:effectLst/>
                <a:latin typeface="Times" pitchFamily="2" charset="0"/>
              </a:rPr>
              <a:t> tedavi olarak yaptırılmasında sakınca bulunmamaktadır </a:t>
            </a:r>
            <a:r>
              <a:rPr lang="tr-TR" sz="2400" dirty="0" err="1">
                <a:effectLst/>
                <a:latin typeface="Times" pitchFamily="2" charset="0"/>
              </a:rPr>
              <a:t>şeklindedir</a:t>
            </a:r>
            <a:r>
              <a:rPr lang="tr-TR" sz="2400" dirty="0">
                <a:effectLst/>
                <a:latin typeface="Times" pitchFamily="2" charset="0"/>
              </a:rPr>
              <a:t> </a:t>
            </a:r>
          </a:p>
          <a:p>
            <a:pPr marL="0" indent="0">
              <a:buNone/>
            </a:pPr>
            <a:endParaRPr lang="tr-TR" sz="4000" dirty="0">
              <a:latin typeface="Times" pitchFamily="2" charset="0"/>
            </a:endParaRPr>
          </a:p>
        </p:txBody>
      </p:sp>
    </p:spTree>
    <p:extLst>
      <p:ext uri="{BB962C8B-B14F-4D97-AF65-F5344CB8AC3E}">
        <p14:creationId xmlns:p14="http://schemas.microsoft.com/office/powerpoint/2010/main" val="34765380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2199997-648C-7C3B-2CDC-B9704C7B5751}"/>
              </a:ext>
            </a:extLst>
          </p:cNvPr>
          <p:cNvSpPr>
            <a:spLocks noGrp="1"/>
          </p:cNvSpPr>
          <p:nvPr>
            <p:ph type="title"/>
          </p:nvPr>
        </p:nvSpPr>
        <p:spPr/>
        <p:txBody>
          <a:bodyPr/>
          <a:lstStyle/>
          <a:p>
            <a:r>
              <a:rPr lang="tr-TR" dirty="0"/>
              <a:t>2014 Sağlık Bakanlığı SAGM </a:t>
            </a:r>
            <a:r>
              <a:rPr lang="tr-TR" dirty="0" err="1"/>
              <a:t>Çalıştay</a:t>
            </a:r>
            <a:r>
              <a:rPr lang="tr-TR" dirty="0"/>
              <a:t> Raporu</a:t>
            </a:r>
          </a:p>
        </p:txBody>
      </p:sp>
      <p:sp>
        <p:nvSpPr>
          <p:cNvPr id="3" name="İçerik Yer Tutucusu 2">
            <a:extLst>
              <a:ext uri="{FF2B5EF4-FFF2-40B4-BE49-F238E27FC236}">
                <a16:creationId xmlns:a16="http://schemas.microsoft.com/office/drawing/2014/main" id="{FC40D767-1C85-DE6B-4A4C-071912F8D013}"/>
              </a:ext>
            </a:extLst>
          </p:cNvPr>
          <p:cNvSpPr>
            <a:spLocks noGrp="1"/>
          </p:cNvSpPr>
          <p:nvPr>
            <p:ph idx="1"/>
          </p:nvPr>
        </p:nvSpPr>
        <p:spPr/>
        <p:txBody>
          <a:bodyPr anchor="ctr"/>
          <a:lstStyle/>
          <a:p>
            <a:r>
              <a:rPr lang="tr-TR" sz="2400" dirty="0" err="1">
                <a:effectLst/>
                <a:latin typeface="Times" pitchFamily="2" charset="0"/>
              </a:rPr>
              <a:t>Obezite</a:t>
            </a:r>
            <a:r>
              <a:rPr lang="tr-TR" sz="2400" dirty="0">
                <a:effectLst/>
                <a:latin typeface="Times" pitchFamily="2" charset="0"/>
              </a:rPr>
              <a:t> cerrahisinin standartlarının iyi konulup yeterince denetlenememesi durumunda </a:t>
            </a:r>
            <a:r>
              <a:rPr lang="tr-TR" sz="2400" dirty="0" err="1">
                <a:effectLst/>
                <a:latin typeface="Times" pitchFamily="2" charset="0"/>
              </a:rPr>
              <a:t>endikasyon</a:t>
            </a:r>
            <a:r>
              <a:rPr lang="tr-TR" sz="2400" dirty="0">
                <a:effectLst/>
                <a:latin typeface="Times" pitchFamily="2" charset="0"/>
              </a:rPr>
              <a:t> </a:t>
            </a:r>
            <a:r>
              <a:rPr lang="tr-TR" sz="2400" dirty="0" err="1">
                <a:effectLst/>
                <a:latin typeface="Times" pitchFamily="2" charset="0"/>
              </a:rPr>
              <a:t>dışı</a:t>
            </a:r>
            <a:r>
              <a:rPr lang="tr-TR" sz="2400" dirty="0">
                <a:effectLst/>
                <a:latin typeface="Times" pitchFamily="2" charset="0"/>
              </a:rPr>
              <a:t> uygulanması riski </a:t>
            </a:r>
            <a:r>
              <a:rPr lang="tr-TR" sz="2400" dirty="0" err="1">
                <a:effectLst/>
                <a:latin typeface="Times" pitchFamily="2" charset="0"/>
              </a:rPr>
              <a:t>doğabilir</a:t>
            </a:r>
            <a:r>
              <a:rPr lang="tr-TR" sz="2400" dirty="0">
                <a:effectLst/>
                <a:latin typeface="Times" pitchFamily="2" charset="0"/>
              </a:rPr>
              <a:t>. Bu durum </a:t>
            </a:r>
            <a:r>
              <a:rPr lang="tr-TR" sz="2400" dirty="0" err="1">
                <a:effectLst/>
                <a:latin typeface="Times" pitchFamily="2" charset="0"/>
              </a:rPr>
              <a:t>iatrojenik</a:t>
            </a:r>
            <a:r>
              <a:rPr lang="tr-TR" sz="2400" dirty="0">
                <a:effectLst/>
                <a:latin typeface="Times" pitchFamily="2" charset="0"/>
              </a:rPr>
              <a:t> zararlara yol </a:t>
            </a:r>
            <a:r>
              <a:rPr lang="tr-TR" sz="2400" dirty="0" err="1">
                <a:effectLst/>
                <a:latin typeface="Times" pitchFamily="2" charset="0"/>
              </a:rPr>
              <a:t>açabilir</a:t>
            </a:r>
            <a:r>
              <a:rPr lang="tr-TR" sz="2400" dirty="0">
                <a:effectLst/>
                <a:latin typeface="Times" pitchFamily="2" charset="0"/>
              </a:rPr>
              <a:t> ki tıbbın genel amacına aykırıdır. </a:t>
            </a:r>
          </a:p>
          <a:p>
            <a:r>
              <a:rPr lang="tr-TR" sz="2400" dirty="0" err="1">
                <a:effectLst/>
                <a:latin typeface="Times" pitchFamily="2" charset="0"/>
              </a:rPr>
              <a:t>İlerleyen</a:t>
            </a:r>
            <a:r>
              <a:rPr lang="tr-TR" sz="2400" dirty="0">
                <a:effectLst/>
                <a:latin typeface="Times" pitchFamily="2" charset="0"/>
              </a:rPr>
              <a:t> yıllarda, hastalarda yapılan operasyona </a:t>
            </a:r>
            <a:r>
              <a:rPr lang="tr-TR" sz="2400" dirty="0" err="1">
                <a:effectLst/>
                <a:latin typeface="Times" pitchFamily="2" charset="0"/>
              </a:rPr>
              <a:t>bağlı</a:t>
            </a:r>
            <a:r>
              <a:rPr lang="tr-TR" sz="2400" dirty="0">
                <a:effectLst/>
                <a:latin typeface="Times" pitchFamily="2" charset="0"/>
              </a:rPr>
              <a:t> </a:t>
            </a:r>
            <a:r>
              <a:rPr lang="tr-TR" sz="2400" dirty="0" err="1">
                <a:effectLst/>
                <a:latin typeface="Times" pitchFamily="2" charset="0"/>
              </a:rPr>
              <a:t>oluşabilecek</a:t>
            </a:r>
            <a:r>
              <a:rPr lang="tr-TR" sz="2400" dirty="0">
                <a:effectLst/>
                <a:latin typeface="Times" pitchFamily="2" charset="0"/>
              </a:rPr>
              <a:t> </a:t>
            </a:r>
            <a:r>
              <a:rPr lang="tr-TR" sz="2400" dirty="0" err="1">
                <a:effectLst/>
                <a:latin typeface="Times" pitchFamily="2" charset="0"/>
              </a:rPr>
              <a:t>öngörülemeyen</a:t>
            </a:r>
            <a:r>
              <a:rPr lang="tr-TR" sz="2400" dirty="0">
                <a:effectLst/>
                <a:latin typeface="Times" pitchFamily="2" charset="0"/>
              </a:rPr>
              <a:t> </a:t>
            </a:r>
            <a:r>
              <a:rPr lang="tr-TR" sz="2400" dirty="0" err="1">
                <a:effectLst/>
                <a:latin typeface="Times" pitchFamily="2" charset="0"/>
              </a:rPr>
              <a:t>sağlık</a:t>
            </a:r>
            <a:r>
              <a:rPr lang="tr-TR" sz="2400" dirty="0">
                <a:effectLst/>
                <a:latin typeface="Times" pitchFamily="2" charset="0"/>
              </a:rPr>
              <a:t> sorunları, </a:t>
            </a:r>
            <a:r>
              <a:rPr lang="tr-TR" sz="2400" dirty="0" err="1">
                <a:effectLst/>
                <a:latin typeface="Times" pitchFamily="2" charset="0"/>
              </a:rPr>
              <a:t>aydınlatılmıs</a:t>
            </a:r>
            <a:r>
              <a:rPr lang="tr-TR" sz="2400" dirty="0">
                <a:effectLst/>
                <a:latin typeface="Times" pitchFamily="2" charset="0"/>
              </a:rPr>
              <a:t>̧ onam </a:t>
            </a:r>
            <a:r>
              <a:rPr lang="tr-TR" sz="2400" dirty="0" err="1">
                <a:effectLst/>
                <a:latin typeface="Times" pitchFamily="2" charset="0"/>
              </a:rPr>
              <a:t>sürecinde</a:t>
            </a:r>
            <a:r>
              <a:rPr lang="tr-TR" sz="2400" dirty="0">
                <a:effectLst/>
                <a:latin typeface="Times" pitchFamily="2" charset="0"/>
              </a:rPr>
              <a:t> de bahsedilememesi, ileriki </a:t>
            </a:r>
            <a:r>
              <a:rPr lang="tr-TR" sz="2400" dirty="0" err="1">
                <a:effectLst/>
                <a:latin typeface="Times" pitchFamily="2" charset="0"/>
              </a:rPr>
              <a:t>dönemde</a:t>
            </a:r>
            <a:r>
              <a:rPr lang="tr-TR" sz="2400" dirty="0">
                <a:effectLst/>
                <a:latin typeface="Times" pitchFamily="2" charset="0"/>
              </a:rPr>
              <a:t> bir takım hukuksal sorunlara yol </a:t>
            </a:r>
            <a:r>
              <a:rPr lang="tr-TR" sz="2400" dirty="0" err="1">
                <a:effectLst/>
                <a:latin typeface="Times" pitchFamily="2" charset="0"/>
              </a:rPr>
              <a:t>açabilme</a:t>
            </a:r>
            <a:r>
              <a:rPr lang="tr-TR" sz="2400" dirty="0">
                <a:effectLst/>
                <a:latin typeface="Times" pitchFamily="2" charset="0"/>
              </a:rPr>
              <a:t> potansiyeli </a:t>
            </a:r>
            <a:r>
              <a:rPr lang="tr-TR" sz="2400" dirty="0" err="1">
                <a:effectLst/>
                <a:latin typeface="Times" pitchFamily="2" charset="0"/>
              </a:rPr>
              <a:t>taşımaktadır</a:t>
            </a:r>
            <a:r>
              <a:rPr lang="tr-TR" sz="2400" dirty="0">
                <a:effectLst/>
                <a:latin typeface="Times" pitchFamily="2" charset="0"/>
              </a:rPr>
              <a:t>. </a:t>
            </a:r>
          </a:p>
          <a:p>
            <a:endParaRPr lang="tr-TR" sz="1600" dirty="0">
              <a:effectLst/>
            </a:endParaRPr>
          </a:p>
          <a:p>
            <a:pPr marL="0" indent="0">
              <a:buNone/>
            </a:pPr>
            <a:endParaRPr lang="tr-TR" dirty="0"/>
          </a:p>
        </p:txBody>
      </p:sp>
    </p:spTree>
    <p:extLst>
      <p:ext uri="{BB962C8B-B14F-4D97-AF65-F5344CB8AC3E}">
        <p14:creationId xmlns:p14="http://schemas.microsoft.com/office/powerpoint/2010/main" val="5222669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2199997-648C-7C3B-2CDC-B9704C7B5751}"/>
              </a:ext>
            </a:extLst>
          </p:cNvPr>
          <p:cNvSpPr>
            <a:spLocks noGrp="1"/>
          </p:cNvSpPr>
          <p:nvPr>
            <p:ph type="title"/>
          </p:nvPr>
        </p:nvSpPr>
        <p:spPr/>
        <p:txBody>
          <a:bodyPr/>
          <a:lstStyle/>
          <a:p>
            <a:r>
              <a:rPr lang="tr-TR" dirty="0"/>
              <a:t>2014 Sağlık Bakanlığı SAGM </a:t>
            </a:r>
            <a:r>
              <a:rPr lang="tr-TR" dirty="0" err="1"/>
              <a:t>Çalıştay</a:t>
            </a:r>
            <a:r>
              <a:rPr lang="tr-TR" dirty="0"/>
              <a:t> Raporu</a:t>
            </a:r>
          </a:p>
        </p:txBody>
      </p:sp>
      <p:sp>
        <p:nvSpPr>
          <p:cNvPr id="3" name="İçerik Yer Tutucusu 2">
            <a:extLst>
              <a:ext uri="{FF2B5EF4-FFF2-40B4-BE49-F238E27FC236}">
                <a16:creationId xmlns:a16="http://schemas.microsoft.com/office/drawing/2014/main" id="{FC40D767-1C85-DE6B-4A4C-071912F8D013}"/>
              </a:ext>
            </a:extLst>
          </p:cNvPr>
          <p:cNvSpPr>
            <a:spLocks noGrp="1"/>
          </p:cNvSpPr>
          <p:nvPr>
            <p:ph idx="1"/>
          </p:nvPr>
        </p:nvSpPr>
        <p:spPr/>
        <p:txBody>
          <a:bodyPr anchor="ctr"/>
          <a:lstStyle/>
          <a:p>
            <a:r>
              <a:rPr lang="tr-TR" sz="2400" dirty="0" err="1">
                <a:effectLst/>
                <a:latin typeface="Times" pitchFamily="2" charset="0"/>
              </a:rPr>
              <a:t>Kişinin</a:t>
            </a:r>
            <a:r>
              <a:rPr lang="tr-TR" sz="2400" dirty="0">
                <a:effectLst/>
                <a:latin typeface="Times" pitchFamily="2" charset="0"/>
              </a:rPr>
              <a:t> genetik </a:t>
            </a:r>
            <a:r>
              <a:rPr lang="tr-TR" sz="2400" dirty="0" err="1">
                <a:effectLst/>
                <a:latin typeface="Times" pitchFamily="2" charset="0"/>
              </a:rPr>
              <a:t>özellikleri</a:t>
            </a:r>
            <a:r>
              <a:rPr lang="tr-TR" sz="2400" dirty="0">
                <a:effectLst/>
                <a:latin typeface="Times" pitchFamily="2" charset="0"/>
              </a:rPr>
              <a:t>, </a:t>
            </a:r>
            <a:r>
              <a:rPr lang="tr-TR" sz="2400" dirty="0" err="1">
                <a:effectLst/>
                <a:latin typeface="Times" pitchFamily="2" charset="0"/>
              </a:rPr>
              <a:t>yaşadığı</a:t>
            </a:r>
            <a:r>
              <a:rPr lang="tr-TR" sz="2400" dirty="0">
                <a:effectLst/>
                <a:latin typeface="Times" pitchFamily="2" charset="0"/>
              </a:rPr>
              <a:t> toplum ve bu toplumun </a:t>
            </a:r>
            <a:r>
              <a:rPr lang="tr-TR" sz="2400" dirty="0" err="1">
                <a:effectLst/>
                <a:latin typeface="Times" pitchFamily="2" charset="0"/>
              </a:rPr>
              <a:t>değer</a:t>
            </a:r>
            <a:r>
              <a:rPr lang="tr-TR" sz="2400" dirty="0">
                <a:effectLst/>
                <a:latin typeface="Times" pitchFamily="2" charset="0"/>
              </a:rPr>
              <a:t> yargıları ya da </a:t>
            </a:r>
            <a:r>
              <a:rPr lang="tr-TR" sz="2400" dirty="0" err="1">
                <a:effectLst/>
                <a:latin typeface="Times" pitchFamily="2" charset="0"/>
              </a:rPr>
              <a:t>bilişsel</a:t>
            </a:r>
            <a:r>
              <a:rPr lang="tr-TR" sz="2400" dirty="0">
                <a:effectLst/>
                <a:latin typeface="Times" pitchFamily="2" charset="0"/>
              </a:rPr>
              <a:t> kapasitesi gibi </a:t>
            </a:r>
            <a:r>
              <a:rPr lang="tr-TR" sz="2400" dirty="0" err="1">
                <a:effectLst/>
                <a:latin typeface="Times" pitchFamily="2" charset="0"/>
              </a:rPr>
              <a:t>özellikler</a:t>
            </a:r>
            <a:r>
              <a:rPr lang="tr-TR" sz="2400" dirty="0">
                <a:effectLst/>
                <a:latin typeface="Times" pitchFamily="2" charset="0"/>
              </a:rPr>
              <a:t> </a:t>
            </a:r>
            <a:r>
              <a:rPr lang="tr-TR" sz="2400" dirty="0" err="1">
                <a:effectLst/>
                <a:latin typeface="Times" pitchFamily="2" charset="0"/>
              </a:rPr>
              <a:t>özerkliğin</a:t>
            </a:r>
            <a:r>
              <a:rPr lang="tr-TR" sz="2400" dirty="0">
                <a:effectLst/>
                <a:latin typeface="Times" pitchFamily="2" charset="0"/>
              </a:rPr>
              <a:t> derecesini belirler. </a:t>
            </a:r>
          </a:p>
          <a:p>
            <a:r>
              <a:rPr lang="tr-TR" sz="2400" dirty="0">
                <a:effectLst/>
                <a:latin typeface="Times" pitchFamily="2" charset="0"/>
              </a:rPr>
              <a:t>Hastalık </a:t>
            </a:r>
            <a:r>
              <a:rPr lang="tr-TR" sz="2400" dirty="0" err="1">
                <a:effectLst/>
                <a:latin typeface="Times" pitchFamily="2" charset="0"/>
              </a:rPr>
              <a:t>kişinin</a:t>
            </a:r>
            <a:r>
              <a:rPr lang="tr-TR" sz="2400" dirty="0">
                <a:effectLst/>
                <a:latin typeface="Times" pitchFamily="2" charset="0"/>
              </a:rPr>
              <a:t> </a:t>
            </a:r>
            <a:r>
              <a:rPr lang="tr-TR" sz="2400" dirty="0" err="1">
                <a:effectLst/>
                <a:latin typeface="Times" pitchFamily="2" charset="0"/>
              </a:rPr>
              <a:t>özerkliğini</a:t>
            </a:r>
            <a:r>
              <a:rPr lang="tr-TR" sz="2400" dirty="0">
                <a:effectLst/>
                <a:latin typeface="Times" pitchFamily="2" charset="0"/>
              </a:rPr>
              <a:t> </a:t>
            </a:r>
            <a:r>
              <a:rPr lang="tr-TR" sz="2400" dirty="0" err="1">
                <a:effectLst/>
                <a:latin typeface="Times" pitchFamily="2" charset="0"/>
              </a:rPr>
              <a:t>geçici</a:t>
            </a:r>
            <a:r>
              <a:rPr lang="tr-TR" sz="2400" dirty="0">
                <a:effectLst/>
                <a:latin typeface="Times" pitchFamily="2" charset="0"/>
              </a:rPr>
              <a:t> olarak sınırlayabilir. Tıbbın </a:t>
            </a:r>
            <a:r>
              <a:rPr lang="tr-TR" sz="2400" dirty="0" err="1">
                <a:effectLst/>
                <a:latin typeface="Times" pitchFamily="2" charset="0"/>
              </a:rPr>
              <a:t>amaçlarından</a:t>
            </a:r>
            <a:r>
              <a:rPr lang="tr-TR" sz="2400" dirty="0">
                <a:effectLst/>
                <a:latin typeface="Times" pitchFamily="2" charset="0"/>
              </a:rPr>
              <a:t> biri de sınırlanan ya da </a:t>
            </a:r>
            <a:r>
              <a:rPr lang="tr-TR" sz="2400" dirty="0" err="1">
                <a:effectLst/>
                <a:latin typeface="Times" pitchFamily="2" charset="0"/>
              </a:rPr>
              <a:t>geçici</a:t>
            </a:r>
            <a:r>
              <a:rPr lang="tr-TR" sz="2400" dirty="0">
                <a:effectLst/>
                <a:latin typeface="Times" pitchFamily="2" charset="0"/>
              </a:rPr>
              <a:t> olarak ortadan kalkan </a:t>
            </a:r>
            <a:r>
              <a:rPr lang="tr-TR" sz="2400" dirty="0" err="1">
                <a:effectLst/>
                <a:latin typeface="Times" pitchFamily="2" charset="0"/>
              </a:rPr>
              <a:t>özerkliği</a:t>
            </a:r>
            <a:r>
              <a:rPr lang="tr-TR" sz="2400" dirty="0">
                <a:effectLst/>
                <a:latin typeface="Times" pitchFamily="2" charset="0"/>
              </a:rPr>
              <a:t> yeniden kazandırmak ve devamında bu </a:t>
            </a:r>
            <a:r>
              <a:rPr lang="tr-TR" sz="2400" dirty="0" err="1">
                <a:effectLst/>
                <a:latin typeface="Times" pitchFamily="2" charset="0"/>
              </a:rPr>
              <a:t>özerkliği</a:t>
            </a:r>
            <a:r>
              <a:rPr lang="tr-TR" sz="2400" dirty="0">
                <a:effectLst/>
                <a:latin typeface="Times" pitchFamily="2" charset="0"/>
              </a:rPr>
              <a:t> korumaktır. </a:t>
            </a:r>
          </a:p>
          <a:p>
            <a:r>
              <a:rPr lang="tr-TR" sz="2400" dirty="0">
                <a:effectLst/>
                <a:latin typeface="Times" pitchFamily="2" charset="0"/>
              </a:rPr>
              <a:t>Bunun tıbbi uygulamalardaki </a:t>
            </a:r>
            <a:r>
              <a:rPr lang="tr-TR" sz="2400" dirty="0" err="1">
                <a:effectLst/>
                <a:latin typeface="Times" pitchFamily="2" charset="0"/>
              </a:rPr>
              <a:t>karşılığı</a:t>
            </a:r>
            <a:r>
              <a:rPr lang="tr-TR" sz="2400" dirty="0">
                <a:effectLst/>
                <a:latin typeface="Times" pitchFamily="2" charset="0"/>
              </a:rPr>
              <a:t> “</a:t>
            </a:r>
            <a:r>
              <a:rPr lang="tr-TR" sz="2400" dirty="0" err="1">
                <a:effectLst/>
                <a:latin typeface="Times" pitchFamily="2" charset="0"/>
              </a:rPr>
              <a:t>aydınlatılmıs</a:t>
            </a:r>
            <a:r>
              <a:rPr lang="tr-TR" sz="2400" dirty="0">
                <a:effectLst/>
                <a:latin typeface="Times" pitchFamily="2" charset="0"/>
              </a:rPr>
              <a:t>̧ onam” ya da bir </a:t>
            </a:r>
            <a:r>
              <a:rPr lang="tr-TR" sz="2400" dirty="0" err="1">
                <a:effectLst/>
                <a:latin typeface="Times" pitchFamily="2" charset="0"/>
              </a:rPr>
              <a:t>diğer</a:t>
            </a:r>
            <a:r>
              <a:rPr lang="tr-TR" sz="2400" dirty="0">
                <a:effectLst/>
                <a:latin typeface="Times" pitchFamily="2" charset="0"/>
              </a:rPr>
              <a:t> ismi ile “</a:t>
            </a:r>
            <a:r>
              <a:rPr lang="tr-TR" sz="2400" dirty="0" err="1">
                <a:effectLst/>
                <a:latin typeface="Times" pitchFamily="2" charset="0"/>
              </a:rPr>
              <a:t>bilgilendirilmis</a:t>
            </a:r>
            <a:r>
              <a:rPr lang="tr-TR" sz="2400" dirty="0">
                <a:effectLst/>
                <a:latin typeface="Times" pitchFamily="2" charset="0"/>
              </a:rPr>
              <a:t>̧ olur” alınmasıdır. </a:t>
            </a:r>
            <a:r>
              <a:rPr lang="tr-TR" sz="2400" dirty="0" err="1">
                <a:effectLst/>
                <a:latin typeface="Times" pitchFamily="2" charset="0"/>
              </a:rPr>
              <a:t>Aydınlatılmıs</a:t>
            </a:r>
            <a:r>
              <a:rPr lang="tr-TR" sz="2400" dirty="0">
                <a:effectLst/>
                <a:latin typeface="Times" pitchFamily="2" charset="0"/>
              </a:rPr>
              <a:t>̧ onamın </a:t>
            </a:r>
            <a:r>
              <a:rPr lang="tr-TR" sz="2400" dirty="0" err="1">
                <a:effectLst/>
                <a:latin typeface="Times" pitchFamily="2" charset="0"/>
              </a:rPr>
              <a:t>başlangıc</a:t>
            </a:r>
            <a:r>
              <a:rPr lang="tr-TR" sz="2400" dirty="0">
                <a:effectLst/>
                <a:latin typeface="Times" pitchFamily="2" charset="0"/>
              </a:rPr>
              <a:t>̧ </a:t>
            </a:r>
            <a:r>
              <a:rPr lang="tr-TR" sz="2400" dirty="0" err="1">
                <a:effectLst/>
                <a:latin typeface="Times" pitchFamily="2" charset="0"/>
              </a:rPr>
              <a:t>koşulları</a:t>
            </a:r>
            <a:r>
              <a:rPr lang="tr-TR" sz="2400" dirty="0">
                <a:effectLst/>
                <a:latin typeface="Times" pitchFamily="2" charset="0"/>
              </a:rPr>
              <a:t>, hasta </a:t>
            </a:r>
            <a:r>
              <a:rPr lang="tr-TR" sz="2400" dirty="0" err="1">
                <a:effectLst/>
                <a:latin typeface="Times" pitchFamily="2" charset="0"/>
              </a:rPr>
              <a:t>açısından</a:t>
            </a:r>
            <a:r>
              <a:rPr lang="tr-TR" sz="2400" dirty="0">
                <a:effectLst/>
                <a:latin typeface="Times" pitchFamily="2" charset="0"/>
              </a:rPr>
              <a:t> yeterlilik ve </a:t>
            </a:r>
            <a:r>
              <a:rPr lang="tr-TR" sz="2400" dirty="0" err="1">
                <a:effectLst/>
                <a:latin typeface="Times" pitchFamily="2" charset="0"/>
              </a:rPr>
              <a:t>gönüllülüktür</a:t>
            </a:r>
            <a:r>
              <a:rPr lang="tr-TR" sz="2400" dirty="0">
                <a:effectLst/>
                <a:latin typeface="Times" pitchFamily="2" charset="0"/>
              </a:rPr>
              <a:t>. </a:t>
            </a:r>
          </a:p>
        </p:txBody>
      </p:sp>
    </p:spTree>
    <p:extLst>
      <p:ext uri="{BB962C8B-B14F-4D97-AF65-F5344CB8AC3E}">
        <p14:creationId xmlns:p14="http://schemas.microsoft.com/office/powerpoint/2010/main" val="1193293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2199997-648C-7C3B-2CDC-B9704C7B5751}"/>
              </a:ext>
            </a:extLst>
          </p:cNvPr>
          <p:cNvSpPr>
            <a:spLocks noGrp="1"/>
          </p:cNvSpPr>
          <p:nvPr>
            <p:ph type="title"/>
          </p:nvPr>
        </p:nvSpPr>
        <p:spPr/>
        <p:txBody>
          <a:bodyPr/>
          <a:lstStyle/>
          <a:p>
            <a:r>
              <a:rPr lang="tr-TR" dirty="0"/>
              <a:t>2014 Sağlık Bakanlığı SAGM </a:t>
            </a:r>
            <a:r>
              <a:rPr lang="tr-TR" dirty="0" err="1"/>
              <a:t>Çalıştay</a:t>
            </a:r>
            <a:r>
              <a:rPr lang="tr-TR" dirty="0"/>
              <a:t> Raporu</a:t>
            </a:r>
          </a:p>
        </p:txBody>
      </p:sp>
      <p:sp>
        <p:nvSpPr>
          <p:cNvPr id="3" name="İçerik Yer Tutucusu 2">
            <a:extLst>
              <a:ext uri="{FF2B5EF4-FFF2-40B4-BE49-F238E27FC236}">
                <a16:creationId xmlns:a16="http://schemas.microsoft.com/office/drawing/2014/main" id="{FC40D767-1C85-DE6B-4A4C-071912F8D013}"/>
              </a:ext>
            </a:extLst>
          </p:cNvPr>
          <p:cNvSpPr>
            <a:spLocks noGrp="1"/>
          </p:cNvSpPr>
          <p:nvPr>
            <p:ph idx="1"/>
          </p:nvPr>
        </p:nvSpPr>
        <p:spPr/>
        <p:txBody>
          <a:bodyPr anchor="ctr">
            <a:normAutofit/>
          </a:bodyPr>
          <a:lstStyle/>
          <a:p>
            <a:r>
              <a:rPr lang="tr-TR" sz="2400" dirty="0" err="1">
                <a:effectLst/>
                <a:latin typeface="Times" pitchFamily="2" charset="0"/>
              </a:rPr>
              <a:t>Obezite</a:t>
            </a:r>
            <a:r>
              <a:rPr lang="tr-TR" sz="2400" dirty="0">
                <a:effectLst/>
                <a:latin typeface="Times" pitchFamily="2" charset="0"/>
              </a:rPr>
              <a:t> cerrahisi konusunda </a:t>
            </a:r>
            <a:r>
              <a:rPr lang="tr-TR" sz="2400" dirty="0" err="1">
                <a:effectLst/>
                <a:latin typeface="Times" pitchFamily="2" charset="0"/>
              </a:rPr>
              <a:t>yanlıs</a:t>
            </a:r>
            <a:r>
              <a:rPr lang="tr-TR" sz="2400" dirty="0">
                <a:effectLst/>
                <a:latin typeface="Times" pitchFamily="2" charset="0"/>
              </a:rPr>
              <a:t>̧ veya eksik bilgi vermek ya da hastanın </a:t>
            </a:r>
            <a:r>
              <a:rPr lang="tr-TR" sz="2400" dirty="0" err="1">
                <a:effectLst/>
                <a:latin typeface="Times" pitchFamily="2" charset="0"/>
              </a:rPr>
              <a:t>anlayamayacağı</a:t>
            </a:r>
            <a:r>
              <a:rPr lang="tr-TR" sz="2400" dirty="0">
                <a:effectLst/>
                <a:latin typeface="Times" pitchFamily="2" charset="0"/>
              </a:rPr>
              <a:t> teknik terimlerle onam alınmaya </a:t>
            </a:r>
            <a:r>
              <a:rPr lang="tr-TR" sz="2400" dirty="0" err="1">
                <a:effectLst/>
                <a:latin typeface="Times" pitchFamily="2" charset="0"/>
              </a:rPr>
              <a:t>çalışılması</a:t>
            </a:r>
            <a:r>
              <a:rPr lang="tr-TR" sz="2400" dirty="0">
                <a:effectLst/>
                <a:latin typeface="Times" pitchFamily="2" charset="0"/>
              </a:rPr>
              <a:t> etik </a:t>
            </a:r>
            <a:r>
              <a:rPr lang="tr-TR" sz="2400" dirty="0" err="1">
                <a:effectLst/>
                <a:latin typeface="Times" pitchFamily="2" charset="0"/>
              </a:rPr>
              <a:t>açıdan</a:t>
            </a:r>
            <a:r>
              <a:rPr lang="tr-TR" sz="2400" dirty="0">
                <a:effectLst/>
                <a:latin typeface="Times" pitchFamily="2" charset="0"/>
              </a:rPr>
              <a:t> uygun olmayacaktır.</a:t>
            </a:r>
          </a:p>
          <a:p>
            <a:r>
              <a:rPr lang="tr-TR" sz="2400" dirty="0" err="1">
                <a:effectLst/>
                <a:latin typeface="Times" pitchFamily="2" charset="0"/>
              </a:rPr>
              <a:t>Aydınlatılmıs</a:t>
            </a:r>
            <a:r>
              <a:rPr lang="tr-TR" sz="2400" dirty="0">
                <a:effectLst/>
                <a:latin typeface="Times" pitchFamily="2" charset="0"/>
              </a:rPr>
              <a:t>̧ onam </a:t>
            </a:r>
            <a:r>
              <a:rPr lang="tr-TR" sz="2400" dirty="0" err="1">
                <a:effectLst/>
                <a:latin typeface="Times" pitchFamily="2" charset="0"/>
              </a:rPr>
              <a:t>sürecinde</a:t>
            </a:r>
            <a:r>
              <a:rPr lang="tr-TR" sz="2400" dirty="0">
                <a:effectLst/>
                <a:latin typeface="Times" pitchFamily="2" charset="0"/>
              </a:rPr>
              <a:t> </a:t>
            </a:r>
            <a:r>
              <a:rPr lang="tr-TR" sz="2400" dirty="0" err="1">
                <a:effectLst/>
                <a:latin typeface="Times" pitchFamily="2" charset="0"/>
              </a:rPr>
              <a:t>hastalığın</a:t>
            </a:r>
            <a:r>
              <a:rPr lang="tr-TR" sz="2400" dirty="0">
                <a:effectLst/>
                <a:latin typeface="Times" pitchFamily="2" charset="0"/>
              </a:rPr>
              <a:t> </a:t>
            </a:r>
            <a:r>
              <a:rPr lang="tr-TR" sz="2400" dirty="0" err="1">
                <a:effectLst/>
                <a:latin typeface="Times" pitchFamily="2" charset="0"/>
              </a:rPr>
              <a:t>diğer</a:t>
            </a:r>
            <a:r>
              <a:rPr lang="tr-TR" sz="2400" dirty="0">
                <a:effectLst/>
                <a:latin typeface="Times" pitchFamily="2" charset="0"/>
              </a:rPr>
              <a:t> </a:t>
            </a:r>
            <a:r>
              <a:rPr lang="tr-TR" sz="2400" dirty="0" err="1">
                <a:effectLst/>
                <a:latin typeface="Times" pitchFamily="2" charset="0"/>
              </a:rPr>
              <a:t>tüm</a:t>
            </a:r>
            <a:r>
              <a:rPr lang="tr-TR" sz="2400" dirty="0">
                <a:effectLst/>
                <a:latin typeface="Times" pitchFamily="2" charset="0"/>
              </a:rPr>
              <a:t> tedavi </a:t>
            </a:r>
            <a:r>
              <a:rPr lang="tr-TR" sz="2400" dirty="0" err="1">
                <a:effectLst/>
                <a:latin typeface="Times" pitchFamily="2" charset="0"/>
              </a:rPr>
              <a:t>seçenekleri</a:t>
            </a:r>
            <a:r>
              <a:rPr lang="tr-TR" sz="2400" dirty="0">
                <a:effectLst/>
                <a:latin typeface="Times" pitchFamily="2" charset="0"/>
              </a:rPr>
              <a:t> de anlatıl- malı, hastanın tedaviye onay veya </a:t>
            </a:r>
            <a:r>
              <a:rPr lang="tr-TR" sz="2400" dirty="0" err="1">
                <a:effectLst/>
                <a:latin typeface="Times" pitchFamily="2" charset="0"/>
              </a:rPr>
              <a:t>red</a:t>
            </a:r>
            <a:r>
              <a:rPr lang="tr-TR" sz="2400" dirty="0">
                <a:effectLst/>
                <a:latin typeface="Times" pitchFamily="2" charset="0"/>
              </a:rPr>
              <a:t> vermesinin gerisinde bilgilendirme ve </a:t>
            </a:r>
            <a:r>
              <a:rPr lang="tr-TR" sz="2400" dirty="0" err="1">
                <a:effectLst/>
                <a:latin typeface="Times" pitchFamily="2" charset="0"/>
              </a:rPr>
              <a:t>iletişim</a:t>
            </a:r>
            <a:r>
              <a:rPr lang="tr-TR" sz="2400" dirty="0">
                <a:effectLst/>
                <a:latin typeface="Times" pitchFamily="2" charset="0"/>
              </a:rPr>
              <a:t> sorunları olmamalıdır </a:t>
            </a:r>
          </a:p>
        </p:txBody>
      </p:sp>
    </p:spTree>
    <p:extLst>
      <p:ext uri="{BB962C8B-B14F-4D97-AF65-F5344CB8AC3E}">
        <p14:creationId xmlns:p14="http://schemas.microsoft.com/office/powerpoint/2010/main" val="17671450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2199997-648C-7C3B-2CDC-B9704C7B5751}"/>
              </a:ext>
            </a:extLst>
          </p:cNvPr>
          <p:cNvSpPr>
            <a:spLocks noGrp="1"/>
          </p:cNvSpPr>
          <p:nvPr>
            <p:ph type="title"/>
          </p:nvPr>
        </p:nvSpPr>
        <p:spPr/>
        <p:txBody>
          <a:bodyPr/>
          <a:lstStyle/>
          <a:p>
            <a:r>
              <a:rPr lang="tr-TR" dirty="0"/>
              <a:t>2014 Sağlık Bakanlığı SAGM </a:t>
            </a:r>
            <a:r>
              <a:rPr lang="tr-TR" dirty="0" err="1"/>
              <a:t>Çalıştay</a:t>
            </a:r>
            <a:r>
              <a:rPr lang="tr-TR" dirty="0"/>
              <a:t> Raporu</a:t>
            </a:r>
          </a:p>
        </p:txBody>
      </p:sp>
      <p:sp>
        <p:nvSpPr>
          <p:cNvPr id="3" name="İçerik Yer Tutucusu 2">
            <a:extLst>
              <a:ext uri="{FF2B5EF4-FFF2-40B4-BE49-F238E27FC236}">
                <a16:creationId xmlns:a16="http://schemas.microsoft.com/office/drawing/2014/main" id="{FC40D767-1C85-DE6B-4A4C-071912F8D013}"/>
              </a:ext>
            </a:extLst>
          </p:cNvPr>
          <p:cNvSpPr>
            <a:spLocks noGrp="1"/>
          </p:cNvSpPr>
          <p:nvPr>
            <p:ph idx="1"/>
          </p:nvPr>
        </p:nvSpPr>
        <p:spPr/>
        <p:txBody>
          <a:bodyPr anchor="ctr">
            <a:normAutofit/>
          </a:bodyPr>
          <a:lstStyle/>
          <a:p>
            <a:r>
              <a:rPr lang="tr-TR" sz="2400" dirty="0">
                <a:effectLst/>
                <a:latin typeface="Times" pitchFamily="2" charset="0"/>
              </a:rPr>
              <a:t>Uygulanan operasyon </a:t>
            </a:r>
            <a:r>
              <a:rPr lang="tr-TR" sz="2400" dirty="0" err="1">
                <a:effectLst/>
                <a:latin typeface="Times" pitchFamily="2" charset="0"/>
              </a:rPr>
              <a:t>seçeneklerinde</a:t>
            </a:r>
            <a:r>
              <a:rPr lang="tr-TR" sz="2400" dirty="0">
                <a:effectLst/>
                <a:latin typeface="Times" pitchFamily="2" charset="0"/>
              </a:rPr>
              <a:t> hastanın </a:t>
            </a:r>
            <a:r>
              <a:rPr lang="tr-TR" sz="2400" dirty="0" err="1">
                <a:effectLst/>
                <a:latin typeface="Times" pitchFamily="2" charset="0"/>
              </a:rPr>
              <a:t>mide-bağırsak</a:t>
            </a:r>
            <a:r>
              <a:rPr lang="tr-TR" sz="2400" dirty="0">
                <a:effectLst/>
                <a:latin typeface="Times" pitchFamily="2" charset="0"/>
              </a:rPr>
              <a:t> sistemi </a:t>
            </a:r>
            <a:r>
              <a:rPr lang="tr-TR" sz="2400" dirty="0" err="1">
                <a:effectLst/>
                <a:latin typeface="Times" pitchFamily="2" charset="0"/>
              </a:rPr>
              <a:t>üzerinde</a:t>
            </a:r>
            <a:r>
              <a:rPr lang="tr-TR" sz="2400" dirty="0">
                <a:effectLst/>
                <a:latin typeface="Times" pitchFamily="2" charset="0"/>
              </a:rPr>
              <a:t> kalıcı </a:t>
            </a:r>
            <a:r>
              <a:rPr lang="tr-TR" sz="2400" dirty="0" err="1">
                <a:effectLst/>
                <a:latin typeface="Times" pitchFamily="2" charset="0"/>
              </a:rPr>
              <a:t>değişiklikler</a:t>
            </a:r>
            <a:r>
              <a:rPr lang="tr-TR" sz="2400" dirty="0">
                <a:effectLst/>
                <a:latin typeface="Times" pitchFamily="2" charset="0"/>
              </a:rPr>
              <a:t> </a:t>
            </a:r>
            <a:r>
              <a:rPr lang="tr-TR" sz="2400" dirty="0" err="1">
                <a:effectLst/>
                <a:latin typeface="Times" pitchFamily="2" charset="0"/>
              </a:rPr>
              <a:t>sözkonusu</a:t>
            </a:r>
            <a:r>
              <a:rPr lang="tr-TR" sz="2400" dirty="0">
                <a:effectLst/>
                <a:latin typeface="Times" pitchFamily="2" charset="0"/>
              </a:rPr>
              <a:t> olmaktadır. Bu </a:t>
            </a:r>
            <a:r>
              <a:rPr lang="tr-TR" sz="2400" dirty="0" err="1">
                <a:effectLst/>
                <a:latin typeface="Times" pitchFamily="2" charset="0"/>
              </a:rPr>
              <a:t>çerçevede</a:t>
            </a:r>
            <a:r>
              <a:rPr lang="tr-TR" sz="2400" dirty="0">
                <a:effectLst/>
                <a:latin typeface="Times" pitchFamily="2" charset="0"/>
              </a:rPr>
              <a:t>, </a:t>
            </a:r>
          </a:p>
          <a:p>
            <a:pPr marL="0" indent="0">
              <a:buNone/>
            </a:pPr>
            <a:r>
              <a:rPr lang="tr-TR" sz="2400" dirty="0">
                <a:effectLst/>
                <a:latin typeface="Times" pitchFamily="2" charset="0"/>
              </a:rPr>
              <a:t>- Cerrahi </a:t>
            </a:r>
            <a:r>
              <a:rPr lang="tr-TR" sz="2400" dirty="0" err="1">
                <a:effectLst/>
                <a:latin typeface="Times" pitchFamily="2" charset="0"/>
              </a:rPr>
              <a:t>müdahale</a:t>
            </a:r>
            <a:r>
              <a:rPr lang="tr-TR" sz="2400" dirty="0">
                <a:effectLst/>
                <a:latin typeface="Times" pitchFamily="2" charset="0"/>
              </a:rPr>
              <a:t> tedavi </a:t>
            </a:r>
            <a:r>
              <a:rPr lang="tr-TR" sz="2400" dirty="0" err="1">
                <a:effectLst/>
                <a:latin typeface="Times" pitchFamily="2" charset="0"/>
              </a:rPr>
              <a:t>yöntemi</a:t>
            </a:r>
            <a:r>
              <a:rPr lang="tr-TR" sz="2400" dirty="0">
                <a:effectLst/>
                <a:latin typeface="Times" pitchFamily="2" charset="0"/>
              </a:rPr>
              <a:t> olarak gerekli ve zorunlu mudur? </a:t>
            </a:r>
          </a:p>
          <a:p>
            <a:pPr marL="0" indent="0">
              <a:buNone/>
            </a:pPr>
            <a:r>
              <a:rPr lang="tr-TR" sz="2400" dirty="0">
                <a:effectLst/>
                <a:latin typeface="Times" pitchFamily="2" charset="0"/>
              </a:rPr>
              <a:t>- Hastanın mevcut anatomisinde kalıcı </a:t>
            </a:r>
            <a:r>
              <a:rPr lang="tr-TR" sz="2400" dirty="0" err="1">
                <a:effectLst/>
                <a:latin typeface="Times" pitchFamily="2" charset="0"/>
              </a:rPr>
              <a:t>değişiklikler</a:t>
            </a:r>
            <a:r>
              <a:rPr lang="tr-TR" sz="2400" dirty="0">
                <a:effectLst/>
                <a:latin typeface="Times" pitchFamily="2" charset="0"/>
              </a:rPr>
              <a:t> yapılması tıbbın </a:t>
            </a:r>
            <a:r>
              <a:rPr lang="tr-TR" sz="2400" dirty="0" err="1">
                <a:effectLst/>
                <a:latin typeface="Times" pitchFamily="2" charset="0"/>
              </a:rPr>
              <a:t>iyileştirme</a:t>
            </a:r>
            <a:r>
              <a:rPr lang="tr-TR" sz="2400" dirty="0">
                <a:effectLst/>
                <a:latin typeface="Times" pitchFamily="2" charset="0"/>
              </a:rPr>
              <a:t> </a:t>
            </a:r>
            <a:r>
              <a:rPr lang="tr-TR" sz="2400" dirty="0" err="1">
                <a:effectLst/>
                <a:latin typeface="Times" pitchFamily="2" charset="0"/>
              </a:rPr>
              <a:t>işlevi</a:t>
            </a:r>
            <a:r>
              <a:rPr lang="tr-TR" sz="2400" dirty="0">
                <a:effectLst/>
                <a:latin typeface="Times" pitchFamily="2" charset="0"/>
              </a:rPr>
              <a:t> ile </a:t>
            </a:r>
            <a:r>
              <a:rPr lang="tr-TR" sz="2400" dirty="0" err="1">
                <a:effectLst/>
                <a:latin typeface="Times" pitchFamily="2" charset="0"/>
              </a:rPr>
              <a:t>uyumlumudur</a:t>
            </a:r>
            <a:r>
              <a:rPr lang="tr-TR" sz="2400" dirty="0">
                <a:effectLst/>
                <a:latin typeface="Times" pitchFamily="2" charset="0"/>
              </a:rPr>
              <a:t>? </a:t>
            </a:r>
          </a:p>
          <a:p>
            <a:r>
              <a:rPr lang="tr-TR" sz="2400" dirty="0">
                <a:effectLst/>
                <a:latin typeface="Times" pitchFamily="2" charset="0"/>
              </a:rPr>
              <a:t>Sorularının </a:t>
            </a:r>
            <a:r>
              <a:rPr lang="tr-TR" sz="2400" dirty="0" err="1">
                <a:effectLst/>
                <a:latin typeface="Times" pitchFamily="2" charset="0"/>
              </a:rPr>
              <a:t>gözden</a:t>
            </a:r>
            <a:r>
              <a:rPr lang="tr-TR" sz="2400" dirty="0">
                <a:effectLst/>
                <a:latin typeface="Times" pitchFamily="2" charset="0"/>
              </a:rPr>
              <a:t> </a:t>
            </a:r>
            <a:r>
              <a:rPr lang="tr-TR" sz="2400" dirty="0" err="1">
                <a:effectLst/>
                <a:latin typeface="Times" pitchFamily="2" charset="0"/>
              </a:rPr>
              <a:t>geçirilmesi</a:t>
            </a:r>
            <a:r>
              <a:rPr lang="tr-TR" sz="2400" dirty="0">
                <a:effectLst/>
                <a:latin typeface="Times" pitchFamily="2" charset="0"/>
              </a:rPr>
              <a:t> ve etik olarak </a:t>
            </a:r>
            <a:r>
              <a:rPr lang="tr-TR" sz="2400" dirty="0" err="1">
                <a:effectLst/>
                <a:latin typeface="Times" pitchFamily="2" charset="0"/>
              </a:rPr>
              <a:t>doğru</a:t>
            </a:r>
            <a:r>
              <a:rPr lang="tr-TR" sz="2400" dirty="0">
                <a:effectLst/>
                <a:latin typeface="Times" pitchFamily="2" charset="0"/>
              </a:rPr>
              <a:t> </a:t>
            </a:r>
            <a:r>
              <a:rPr lang="tr-TR" sz="2400" dirty="0" err="1">
                <a:effectLst/>
                <a:latin typeface="Times" pitchFamily="2" charset="0"/>
              </a:rPr>
              <a:t>değerlendirilip</a:t>
            </a:r>
            <a:r>
              <a:rPr lang="tr-TR" sz="2400" dirty="0">
                <a:effectLst/>
                <a:latin typeface="Times" pitchFamily="2" charset="0"/>
              </a:rPr>
              <a:t> hastaya da </a:t>
            </a:r>
            <a:r>
              <a:rPr lang="tr-TR" sz="2400" dirty="0" err="1">
                <a:effectLst/>
                <a:latin typeface="Times" pitchFamily="2" charset="0"/>
              </a:rPr>
              <a:t>anlayacağı</a:t>
            </a:r>
            <a:r>
              <a:rPr lang="tr-TR" sz="2400" dirty="0">
                <a:effectLst/>
                <a:latin typeface="Times" pitchFamily="2" charset="0"/>
              </a:rPr>
              <a:t> </a:t>
            </a:r>
            <a:r>
              <a:rPr lang="tr-TR" sz="2400" dirty="0" err="1">
                <a:effectLst/>
                <a:latin typeface="Times" pitchFamily="2" charset="0"/>
              </a:rPr>
              <a:t>şekilde</a:t>
            </a:r>
            <a:r>
              <a:rPr lang="tr-TR" sz="2400" dirty="0">
                <a:effectLst/>
                <a:latin typeface="Times" pitchFamily="2" charset="0"/>
              </a:rPr>
              <a:t> anlatılması </a:t>
            </a:r>
            <a:r>
              <a:rPr lang="tr-TR" sz="2400" dirty="0" err="1">
                <a:effectLst/>
                <a:latin typeface="Times" pitchFamily="2" charset="0"/>
              </a:rPr>
              <a:t>önem</a:t>
            </a:r>
            <a:r>
              <a:rPr lang="tr-TR" sz="2400" dirty="0">
                <a:effectLst/>
                <a:latin typeface="Times" pitchFamily="2" charset="0"/>
              </a:rPr>
              <a:t> kazanmaktadır. </a:t>
            </a:r>
          </a:p>
        </p:txBody>
      </p:sp>
    </p:spTree>
    <p:extLst>
      <p:ext uri="{BB962C8B-B14F-4D97-AF65-F5344CB8AC3E}">
        <p14:creationId xmlns:p14="http://schemas.microsoft.com/office/powerpoint/2010/main" val="36322719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2199997-648C-7C3B-2CDC-B9704C7B5751}"/>
              </a:ext>
            </a:extLst>
          </p:cNvPr>
          <p:cNvSpPr>
            <a:spLocks noGrp="1"/>
          </p:cNvSpPr>
          <p:nvPr>
            <p:ph type="title"/>
          </p:nvPr>
        </p:nvSpPr>
        <p:spPr/>
        <p:txBody>
          <a:bodyPr/>
          <a:lstStyle/>
          <a:p>
            <a:r>
              <a:rPr lang="tr-TR" dirty="0"/>
              <a:t>2014 Sağlık Bakanlığı SAGM </a:t>
            </a:r>
            <a:r>
              <a:rPr lang="tr-TR" dirty="0" err="1"/>
              <a:t>Çalıştay</a:t>
            </a:r>
            <a:r>
              <a:rPr lang="tr-TR" dirty="0"/>
              <a:t> Raporu</a:t>
            </a:r>
          </a:p>
        </p:txBody>
      </p:sp>
      <p:sp>
        <p:nvSpPr>
          <p:cNvPr id="3" name="İçerik Yer Tutucusu 2">
            <a:extLst>
              <a:ext uri="{FF2B5EF4-FFF2-40B4-BE49-F238E27FC236}">
                <a16:creationId xmlns:a16="http://schemas.microsoft.com/office/drawing/2014/main" id="{FC40D767-1C85-DE6B-4A4C-071912F8D013}"/>
              </a:ext>
            </a:extLst>
          </p:cNvPr>
          <p:cNvSpPr>
            <a:spLocks noGrp="1"/>
          </p:cNvSpPr>
          <p:nvPr>
            <p:ph idx="1"/>
          </p:nvPr>
        </p:nvSpPr>
        <p:spPr/>
        <p:txBody>
          <a:bodyPr anchor="ctr">
            <a:normAutofit/>
          </a:bodyPr>
          <a:lstStyle/>
          <a:p>
            <a:r>
              <a:rPr lang="tr-TR" sz="2400" dirty="0" err="1">
                <a:effectLst/>
                <a:latin typeface="Times" pitchFamily="2" charset="0"/>
              </a:rPr>
              <a:t>Obe</a:t>
            </a:r>
            <a:r>
              <a:rPr lang="tr-TR" sz="2400" dirty="0" err="1">
                <a:latin typeface="Times" pitchFamily="2" charset="0"/>
              </a:rPr>
              <a:t>z</a:t>
            </a:r>
            <a:r>
              <a:rPr lang="tr-TR" sz="2400" dirty="0">
                <a:latin typeface="Times" pitchFamily="2" charset="0"/>
              </a:rPr>
              <a:t> bireylerin </a:t>
            </a:r>
            <a:r>
              <a:rPr lang="tr-TR" sz="2400" dirty="0" err="1">
                <a:effectLst/>
                <a:latin typeface="Times" pitchFamily="2" charset="0"/>
              </a:rPr>
              <a:t>doğuştan</a:t>
            </a:r>
            <a:r>
              <a:rPr lang="tr-TR" sz="2400" dirty="0">
                <a:effectLst/>
                <a:latin typeface="Times" pitchFamily="2" charset="0"/>
              </a:rPr>
              <a:t> onurları </a:t>
            </a:r>
            <a:r>
              <a:rPr lang="tr-TR" sz="2400" dirty="0" err="1">
                <a:effectLst/>
                <a:latin typeface="Times" pitchFamily="2" charset="0"/>
              </a:rPr>
              <a:t>olduğu</a:t>
            </a:r>
            <a:r>
              <a:rPr lang="tr-TR" sz="2400" dirty="0">
                <a:effectLst/>
                <a:latin typeface="Times" pitchFamily="2" charset="0"/>
              </a:rPr>
              <a:t> unutulmamalıdır, bu nedenledir ki toplumun </a:t>
            </a:r>
            <a:r>
              <a:rPr lang="tr-TR" sz="2400" dirty="0" err="1">
                <a:effectLst/>
                <a:latin typeface="Times" pitchFamily="2" charset="0"/>
              </a:rPr>
              <a:t>obez</a:t>
            </a:r>
            <a:r>
              <a:rPr lang="tr-TR" sz="2400" dirty="0">
                <a:effectLst/>
                <a:latin typeface="Times" pitchFamily="2" charset="0"/>
              </a:rPr>
              <a:t> </a:t>
            </a:r>
            <a:r>
              <a:rPr lang="tr-TR" sz="2400" dirty="0" err="1">
                <a:effectLst/>
                <a:latin typeface="Times" pitchFamily="2" charset="0"/>
              </a:rPr>
              <a:t>kişilere</a:t>
            </a:r>
            <a:r>
              <a:rPr lang="tr-TR" sz="2400" dirty="0">
                <a:effectLst/>
                <a:latin typeface="Times" pitchFamily="2" charset="0"/>
              </a:rPr>
              <a:t> </a:t>
            </a:r>
            <a:r>
              <a:rPr lang="tr-TR" sz="2400" dirty="0" err="1">
                <a:effectLst/>
                <a:latin typeface="Times" pitchFamily="2" charset="0"/>
              </a:rPr>
              <a:t>karşı</a:t>
            </a:r>
            <a:r>
              <a:rPr lang="tr-TR" sz="2400" dirty="0">
                <a:effectLst/>
                <a:latin typeface="Times" pitchFamily="2" charset="0"/>
              </a:rPr>
              <a:t> </a:t>
            </a:r>
            <a:r>
              <a:rPr lang="tr-TR" sz="2400" dirty="0" err="1">
                <a:effectLst/>
                <a:latin typeface="Times" pitchFamily="2" charset="0"/>
              </a:rPr>
              <a:t>oluşan</a:t>
            </a:r>
            <a:r>
              <a:rPr lang="tr-TR" sz="2400" dirty="0">
                <a:effectLst/>
                <a:latin typeface="Times" pitchFamily="2" charset="0"/>
              </a:rPr>
              <a:t> ayrımcılık tavrı nedeniyle bu grubun ya da bu </a:t>
            </a:r>
            <a:r>
              <a:rPr lang="tr-TR" sz="2400" dirty="0" err="1">
                <a:effectLst/>
                <a:latin typeface="Times" pitchFamily="2" charset="0"/>
              </a:rPr>
              <a:t>kişilerin</a:t>
            </a:r>
            <a:r>
              <a:rPr lang="tr-TR" sz="2400" dirty="0">
                <a:effectLst/>
                <a:latin typeface="Times" pitchFamily="2" charset="0"/>
              </a:rPr>
              <a:t> </a:t>
            </a:r>
            <a:r>
              <a:rPr lang="tr-TR" sz="2400" dirty="0" err="1">
                <a:effectLst/>
                <a:latin typeface="Times" pitchFamily="2" charset="0"/>
              </a:rPr>
              <a:t>özgüvenlerini</a:t>
            </a:r>
            <a:r>
              <a:rPr lang="tr-TR" sz="2400" dirty="0">
                <a:effectLst/>
                <a:latin typeface="Times" pitchFamily="2" charset="0"/>
              </a:rPr>
              <a:t> kaybetmeleri dolayısı ile saygınlılarını </a:t>
            </a:r>
            <a:r>
              <a:rPr lang="tr-TR" sz="2400" dirty="0" err="1">
                <a:effectLst/>
                <a:latin typeface="Times" pitchFamily="2" charset="0"/>
              </a:rPr>
              <a:t>azalmıs</a:t>
            </a:r>
            <a:r>
              <a:rPr lang="tr-TR" sz="2400" dirty="0">
                <a:effectLst/>
                <a:latin typeface="Times" pitchFamily="2" charset="0"/>
              </a:rPr>
              <a:t>̧ hissetmeleri </a:t>
            </a:r>
            <a:r>
              <a:rPr lang="tr-TR" sz="2400" dirty="0" err="1">
                <a:effectLst/>
                <a:latin typeface="Times" pitchFamily="2" charset="0"/>
              </a:rPr>
              <a:t>doğal</a:t>
            </a:r>
            <a:r>
              <a:rPr lang="tr-TR" sz="2400" dirty="0">
                <a:effectLst/>
                <a:latin typeface="Times" pitchFamily="2" charset="0"/>
              </a:rPr>
              <a:t> bir </a:t>
            </a:r>
            <a:r>
              <a:rPr lang="tr-TR" sz="2400" dirty="0" err="1">
                <a:effectLst/>
                <a:latin typeface="Times" pitchFamily="2" charset="0"/>
              </a:rPr>
              <a:t>sürec</a:t>
            </a:r>
            <a:r>
              <a:rPr lang="tr-TR" sz="2400" dirty="0">
                <a:effectLst/>
                <a:latin typeface="Times" pitchFamily="2" charset="0"/>
              </a:rPr>
              <a:t>̧ gibi </a:t>
            </a:r>
            <a:r>
              <a:rPr lang="tr-TR" sz="2400" dirty="0" err="1">
                <a:effectLst/>
                <a:latin typeface="Times" pitchFamily="2" charset="0"/>
              </a:rPr>
              <a:t>görülebilir</a:t>
            </a:r>
            <a:r>
              <a:rPr lang="tr-TR" sz="2400" dirty="0">
                <a:effectLst/>
                <a:latin typeface="Times" pitchFamily="2" charset="0"/>
              </a:rPr>
              <a:t>. </a:t>
            </a:r>
          </a:p>
          <a:p>
            <a:r>
              <a:rPr lang="tr-TR" sz="2400" dirty="0">
                <a:effectLst/>
                <a:latin typeface="Times" pitchFamily="2" charset="0"/>
              </a:rPr>
              <a:t>Bu </a:t>
            </a:r>
            <a:r>
              <a:rPr lang="tr-TR" sz="2400" dirty="0" err="1">
                <a:effectLst/>
                <a:latin typeface="Times" pitchFamily="2" charset="0"/>
              </a:rPr>
              <a:t>sürecin</a:t>
            </a:r>
            <a:r>
              <a:rPr lang="tr-TR" sz="2400" dirty="0">
                <a:effectLst/>
                <a:latin typeface="Times" pitchFamily="2" charset="0"/>
              </a:rPr>
              <a:t> </a:t>
            </a:r>
            <a:r>
              <a:rPr lang="tr-TR" sz="2400" dirty="0" err="1">
                <a:effectLst/>
                <a:latin typeface="Times" pitchFamily="2" charset="0"/>
              </a:rPr>
              <a:t>önüne</a:t>
            </a:r>
            <a:r>
              <a:rPr lang="tr-TR" sz="2400" dirty="0">
                <a:effectLst/>
                <a:latin typeface="Times" pitchFamily="2" charset="0"/>
              </a:rPr>
              <a:t> </a:t>
            </a:r>
            <a:r>
              <a:rPr lang="tr-TR" sz="2400" dirty="0" err="1">
                <a:effectLst/>
                <a:latin typeface="Times" pitchFamily="2" charset="0"/>
              </a:rPr>
              <a:t>geçebilmek</a:t>
            </a:r>
            <a:r>
              <a:rPr lang="tr-TR" sz="2400" dirty="0">
                <a:effectLst/>
                <a:latin typeface="Times" pitchFamily="2" charset="0"/>
              </a:rPr>
              <a:t> </a:t>
            </a:r>
            <a:r>
              <a:rPr lang="tr-TR" sz="2400" dirty="0" err="1">
                <a:effectLst/>
                <a:latin typeface="Times" pitchFamily="2" charset="0"/>
              </a:rPr>
              <a:t>için</a:t>
            </a:r>
            <a:r>
              <a:rPr lang="tr-TR" sz="2400" dirty="0">
                <a:effectLst/>
                <a:latin typeface="Times" pitchFamily="2" charset="0"/>
              </a:rPr>
              <a:t> </a:t>
            </a:r>
            <a:r>
              <a:rPr lang="tr-TR" sz="2400" dirty="0" err="1">
                <a:effectLst/>
                <a:latin typeface="Times" pitchFamily="2" charset="0"/>
              </a:rPr>
              <a:t>obez</a:t>
            </a:r>
            <a:r>
              <a:rPr lang="tr-TR" sz="2400" dirty="0">
                <a:effectLst/>
                <a:latin typeface="Times" pitchFamily="2" charset="0"/>
              </a:rPr>
              <a:t> </a:t>
            </a:r>
            <a:r>
              <a:rPr lang="tr-TR" sz="2400" dirty="0" err="1">
                <a:effectLst/>
                <a:latin typeface="Times" pitchFamily="2" charset="0"/>
              </a:rPr>
              <a:t>kişilerin</a:t>
            </a:r>
            <a:r>
              <a:rPr lang="tr-TR" sz="2400" dirty="0">
                <a:effectLst/>
                <a:latin typeface="Times" pitchFamily="2" charset="0"/>
              </a:rPr>
              <a:t> bilgilendirilmesi ve </a:t>
            </a:r>
            <a:r>
              <a:rPr lang="tr-TR" sz="2400" dirty="0" err="1">
                <a:effectLst/>
                <a:latin typeface="Times" pitchFamily="2" charset="0"/>
              </a:rPr>
              <a:t>bilinçlendirilesinin</a:t>
            </a:r>
            <a:r>
              <a:rPr lang="tr-TR" sz="2400" dirty="0">
                <a:effectLst/>
                <a:latin typeface="Times" pitchFamily="2" charset="0"/>
              </a:rPr>
              <a:t> </a:t>
            </a:r>
            <a:r>
              <a:rPr lang="tr-TR" sz="2400" dirty="0" err="1">
                <a:effectLst/>
                <a:latin typeface="Times" pitchFamily="2" charset="0"/>
              </a:rPr>
              <a:t>yanısıra</a:t>
            </a:r>
            <a:r>
              <a:rPr lang="tr-TR" sz="2400" dirty="0">
                <a:effectLst/>
                <a:latin typeface="Times" pitchFamily="2" charset="0"/>
              </a:rPr>
              <a:t> mutlaka toplum da </a:t>
            </a:r>
            <a:r>
              <a:rPr lang="tr-TR" sz="2400" dirty="0" err="1">
                <a:effectLst/>
                <a:latin typeface="Times" pitchFamily="2" charset="0"/>
              </a:rPr>
              <a:t>bilinçlendirilmelidir</a:t>
            </a:r>
            <a:r>
              <a:rPr lang="tr-TR" sz="2400" dirty="0">
                <a:latin typeface="Times" pitchFamily="2" charset="0"/>
              </a:rPr>
              <a:t>.</a:t>
            </a:r>
          </a:p>
          <a:p>
            <a:endParaRPr lang="tr-TR" sz="2400" dirty="0">
              <a:effectLst/>
              <a:latin typeface="Times" pitchFamily="2" charset="0"/>
            </a:endParaRPr>
          </a:p>
        </p:txBody>
      </p:sp>
    </p:spTree>
    <p:extLst>
      <p:ext uri="{BB962C8B-B14F-4D97-AF65-F5344CB8AC3E}">
        <p14:creationId xmlns:p14="http://schemas.microsoft.com/office/powerpoint/2010/main" val="41520049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4808835-7151-6F1D-3B05-525388ECEA7E}"/>
              </a:ext>
            </a:extLst>
          </p:cNvPr>
          <p:cNvSpPr>
            <a:spLocks noGrp="1"/>
          </p:cNvSpPr>
          <p:nvPr>
            <p:ph type="title"/>
          </p:nvPr>
        </p:nvSpPr>
        <p:spPr/>
        <p:txBody>
          <a:bodyPr/>
          <a:lstStyle/>
          <a:p>
            <a:r>
              <a:rPr lang="tr-TR" dirty="0" err="1"/>
              <a:t>Obezite</a:t>
            </a:r>
            <a:r>
              <a:rPr lang="tr-TR" dirty="0"/>
              <a:t> İstatistikleri</a:t>
            </a:r>
          </a:p>
        </p:txBody>
      </p:sp>
      <p:sp>
        <p:nvSpPr>
          <p:cNvPr id="3" name="İçerik Yer Tutucusu 2">
            <a:extLst>
              <a:ext uri="{FF2B5EF4-FFF2-40B4-BE49-F238E27FC236}">
                <a16:creationId xmlns:a16="http://schemas.microsoft.com/office/drawing/2014/main" id="{712348C9-54E7-2A0C-B306-1768C86CC84F}"/>
              </a:ext>
            </a:extLst>
          </p:cNvPr>
          <p:cNvSpPr>
            <a:spLocks noGrp="1"/>
          </p:cNvSpPr>
          <p:nvPr>
            <p:ph idx="1"/>
          </p:nvPr>
        </p:nvSpPr>
        <p:spPr>
          <a:xfrm>
            <a:off x="838200" y="1570295"/>
            <a:ext cx="10515600" cy="4486275"/>
          </a:xfrm>
        </p:spPr>
        <p:txBody>
          <a:bodyPr anchor="ctr"/>
          <a:lstStyle/>
          <a:p>
            <a:r>
              <a:rPr lang="tr-TR" sz="2400" dirty="0" err="1">
                <a:effectLst/>
                <a:latin typeface="Times" pitchFamily="2" charset="0"/>
              </a:rPr>
              <a:t>Gelişmis</a:t>
            </a:r>
            <a:r>
              <a:rPr lang="tr-TR" sz="2400" dirty="0">
                <a:effectLst/>
                <a:latin typeface="Times" pitchFamily="2" charset="0"/>
              </a:rPr>
              <a:t>̧ ve </a:t>
            </a:r>
            <a:r>
              <a:rPr lang="tr-TR" sz="2400" dirty="0" err="1">
                <a:effectLst/>
                <a:latin typeface="Times" pitchFamily="2" charset="0"/>
              </a:rPr>
              <a:t>gelişmekte</a:t>
            </a:r>
            <a:r>
              <a:rPr lang="tr-TR" sz="2400" dirty="0">
                <a:effectLst/>
                <a:latin typeface="Times" pitchFamily="2" charset="0"/>
              </a:rPr>
              <a:t> olan </a:t>
            </a:r>
            <a:r>
              <a:rPr lang="tr-TR" sz="2400" dirty="0" err="1">
                <a:effectLst/>
                <a:latin typeface="Times" pitchFamily="2" charset="0"/>
              </a:rPr>
              <a:t>ülkelerde</a:t>
            </a:r>
            <a:r>
              <a:rPr lang="tr-TR" sz="2400" dirty="0">
                <a:effectLst/>
                <a:latin typeface="Times" pitchFamily="2" charset="0"/>
              </a:rPr>
              <a:t> </a:t>
            </a:r>
            <a:r>
              <a:rPr lang="tr-TR" sz="2400" dirty="0" err="1">
                <a:effectLst/>
                <a:latin typeface="Times" pitchFamily="2" charset="0"/>
              </a:rPr>
              <a:t>yaşayan</a:t>
            </a:r>
            <a:r>
              <a:rPr lang="tr-TR" sz="2400" dirty="0">
                <a:effectLst/>
                <a:latin typeface="Times" pitchFamily="2" charset="0"/>
              </a:rPr>
              <a:t> </a:t>
            </a:r>
            <a:r>
              <a:rPr lang="tr-TR" sz="2400" dirty="0" err="1">
                <a:solidFill>
                  <a:srgbClr val="FF0000"/>
                </a:solidFill>
                <a:effectLst/>
                <a:latin typeface="Times" pitchFamily="2" charset="0"/>
              </a:rPr>
              <a:t>erişkinlerin</a:t>
            </a:r>
            <a:r>
              <a:rPr lang="tr-TR" sz="2400" dirty="0">
                <a:solidFill>
                  <a:srgbClr val="FF0000"/>
                </a:solidFill>
                <a:effectLst/>
                <a:latin typeface="Times" pitchFamily="2" charset="0"/>
              </a:rPr>
              <a:t> </a:t>
            </a:r>
            <a:r>
              <a:rPr lang="tr-TR" sz="2400" dirty="0" err="1">
                <a:effectLst/>
                <a:latin typeface="Times" pitchFamily="2" charset="0"/>
              </a:rPr>
              <a:t>yaklaşık</a:t>
            </a:r>
            <a:r>
              <a:rPr lang="tr-TR" sz="2400" dirty="0">
                <a:effectLst/>
                <a:latin typeface="Times" pitchFamily="2" charset="0"/>
              </a:rPr>
              <a:t> </a:t>
            </a:r>
            <a:r>
              <a:rPr lang="tr-TR" sz="2400" dirty="0">
                <a:solidFill>
                  <a:srgbClr val="FF0000"/>
                </a:solidFill>
                <a:effectLst/>
                <a:latin typeface="Times" pitchFamily="2" charset="0"/>
              </a:rPr>
              <a:t>1/3 kadarının kilolu</a:t>
            </a:r>
            <a:r>
              <a:rPr lang="tr-TR" sz="2400" dirty="0">
                <a:effectLst/>
                <a:latin typeface="Times" pitchFamily="2" charset="0"/>
              </a:rPr>
              <a:t>, </a:t>
            </a:r>
            <a:r>
              <a:rPr lang="tr-TR" sz="2400" dirty="0">
                <a:solidFill>
                  <a:srgbClr val="FF0000"/>
                </a:solidFill>
                <a:effectLst/>
                <a:latin typeface="Times" pitchFamily="2" charset="0"/>
              </a:rPr>
              <a:t>1/3 kadarının da </a:t>
            </a:r>
            <a:r>
              <a:rPr lang="tr-TR" sz="2400" dirty="0" err="1">
                <a:solidFill>
                  <a:srgbClr val="FF0000"/>
                </a:solidFill>
                <a:effectLst/>
                <a:latin typeface="Times" pitchFamily="2" charset="0"/>
              </a:rPr>
              <a:t>obez</a:t>
            </a:r>
            <a:r>
              <a:rPr lang="tr-TR" sz="2400" dirty="0">
                <a:solidFill>
                  <a:srgbClr val="FF0000"/>
                </a:solidFill>
                <a:effectLst/>
                <a:latin typeface="Times" pitchFamily="2" charset="0"/>
              </a:rPr>
              <a:t> </a:t>
            </a:r>
            <a:r>
              <a:rPr lang="tr-TR" sz="2400" dirty="0" err="1">
                <a:effectLst/>
                <a:latin typeface="Times" pitchFamily="2" charset="0"/>
              </a:rPr>
              <a:t>olduğu</a:t>
            </a:r>
            <a:r>
              <a:rPr lang="tr-TR" sz="2400" dirty="0">
                <a:effectLst/>
                <a:latin typeface="Times" pitchFamily="2" charset="0"/>
              </a:rPr>
              <a:t> bilinmektedir.</a:t>
            </a:r>
          </a:p>
          <a:p>
            <a:r>
              <a:rPr lang="tr-TR" sz="2400" dirty="0" err="1">
                <a:effectLst/>
                <a:latin typeface="Times" pitchFamily="2" charset="0"/>
              </a:rPr>
              <a:t>Sağlık</a:t>
            </a:r>
            <a:r>
              <a:rPr lang="tr-TR" sz="2400" dirty="0">
                <a:effectLst/>
                <a:latin typeface="Times" pitchFamily="2" charset="0"/>
              </a:rPr>
              <a:t> </a:t>
            </a:r>
            <a:r>
              <a:rPr lang="tr-TR" sz="2400" dirty="0" err="1">
                <a:effectLst/>
                <a:latin typeface="Times" pitchFamily="2" charset="0"/>
              </a:rPr>
              <a:t>Bakanlığı</a:t>
            </a:r>
            <a:r>
              <a:rPr lang="tr-TR" sz="2400" dirty="0">
                <a:effectLst/>
                <a:latin typeface="Times" pitchFamily="2" charset="0"/>
              </a:rPr>
              <a:t> Beslenme </a:t>
            </a:r>
            <a:r>
              <a:rPr lang="tr-TR" sz="2400" dirty="0" err="1">
                <a:effectLst/>
                <a:latin typeface="Times" pitchFamily="2" charset="0"/>
              </a:rPr>
              <a:t>Araştırması</a:t>
            </a:r>
            <a:r>
              <a:rPr lang="tr-TR" sz="2400" dirty="0">
                <a:effectLst/>
                <a:latin typeface="Times" pitchFamily="2" charset="0"/>
              </a:rPr>
              <a:t> ve TURDEP-II </a:t>
            </a:r>
            <a:r>
              <a:rPr lang="tr-TR" sz="2400" dirty="0" err="1">
                <a:effectLst/>
                <a:latin typeface="Times" pitchFamily="2" charset="0"/>
              </a:rPr>
              <a:t>çalışmasının</a:t>
            </a:r>
            <a:r>
              <a:rPr lang="tr-TR" sz="2400" dirty="0">
                <a:effectLst/>
                <a:latin typeface="Times" pitchFamily="2" charset="0"/>
              </a:rPr>
              <a:t> verileri, </a:t>
            </a:r>
            <a:r>
              <a:rPr lang="tr-TR" sz="2400" dirty="0" err="1">
                <a:effectLst/>
                <a:latin typeface="Times" pitchFamily="2" charset="0"/>
              </a:rPr>
              <a:t>ülkemizdeki</a:t>
            </a:r>
            <a:r>
              <a:rPr lang="tr-TR" sz="2400" dirty="0">
                <a:effectLst/>
                <a:latin typeface="Times" pitchFamily="2" charset="0"/>
              </a:rPr>
              <a:t> </a:t>
            </a:r>
            <a:r>
              <a:rPr lang="tr-TR" sz="2400" u="sng" dirty="0">
                <a:effectLst/>
                <a:latin typeface="Times" pitchFamily="2" charset="0"/>
              </a:rPr>
              <a:t>her </a:t>
            </a:r>
            <a:r>
              <a:rPr lang="tr-TR" sz="2400" u="sng" dirty="0" err="1">
                <a:effectLst/>
                <a:latin typeface="Times" pitchFamily="2" charset="0"/>
              </a:rPr>
              <a:t>üc</a:t>
            </a:r>
            <a:r>
              <a:rPr lang="tr-TR" sz="2400" u="sng" dirty="0">
                <a:effectLst/>
                <a:latin typeface="Times" pitchFamily="2" charset="0"/>
              </a:rPr>
              <a:t>̧ </a:t>
            </a:r>
            <a:r>
              <a:rPr lang="tr-TR" sz="2400" u="sng" dirty="0" err="1">
                <a:effectLst/>
                <a:latin typeface="Times" pitchFamily="2" charset="0"/>
              </a:rPr>
              <a:t>yetişkinden</a:t>
            </a:r>
            <a:r>
              <a:rPr lang="tr-TR" sz="2400" u="sng" dirty="0">
                <a:effectLst/>
                <a:latin typeface="Times" pitchFamily="2" charset="0"/>
              </a:rPr>
              <a:t> ikisinin kilolu veya </a:t>
            </a:r>
            <a:r>
              <a:rPr lang="tr-TR" sz="2400" u="sng" dirty="0" err="1">
                <a:effectLst/>
                <a:latin typeface="Times" pitchFamily="2" charset="0"/>
              </a:rPr>
              <a:t>obez</a:t>
            </a:r>
            <a:r>
              <a:rPr lang="tr-TR" sz="2400" u="sng" dirty="0">
                <a:effectLst/>
                <a:latin typeface="Times" pitchFamily="2" charset="0"/>
              </a:rPr>
              <a:t> </a:t>
            </a:r>
            <a:r>
              <a:rPr lang="tr-TR" sz="2400" dirty="0" err="1">
                <a:effectLst/>
                <a:latin typeface="Times" pitchFamily="2" charset="0"/>
              </a:rPr>
              <a:t>olduğunu</a:t>
            </a:r>
            <a:r>
              <a:rPr lang="tr-TR" sz="2400" dirty="0">
                <a:effectLst/>
                <a:latin typeface="Times" pitchFamily="2" charset="0"/>
              </a:rPr>
              <a:t> ortaya </a:t>
            </a:r>
            <a:r>
              <a:rPr lang="tr-TR" sz="2400" dirty="0" err="1">
                <a:effectLst/>
                <a:latin typeface="Times" pitchFamily="2" charset="0"/>
              </a:rPr>
              <a:t>koymuştur</a:t>
            </a:r>
            <a:r>
              <a:rPr lang="tr-TR" sz="2400" dirty="0">
                <a:effectLst/>
                <a:latin typeface="Times" pitchFamily="2" charset="0"/>
              </a:rPr>
              <a:t>. </a:t>
            </a:r>
            <a:endParaRPr lang="tr-TR" sz="3200" dirty="0">
              <a:effectLst/>
              <a:latin typeface="Times" pitchFamily="2" charset="0"/>
            </a:endParaRPr>
          </a:p>
          <a:p>
            <a:pPr lvl="1"/>
            <a:r>
              <a:rPr lang="tr-TR" sz="2000" dirty="0">
                <a:effectLst/>
                <a:latin typeface="Times" pitchFamily="2" charset="0"/>
              </a:rPr>
              <a:t>santral </a:t>
            </a:r>
            <a:r>
              <a:rPr lang="tr-TR" sz="2000" dirty="0" err="1">
                <a:effectLst/>
                <a:latin typeface="Times" pitchFamily="2" charset="0"/>
              </a:rPr>
              <a:t>obezitenin</a:t>
            </a:r>
            <a:r>
              <a:rPr lang="tr-TR" sz="2000" dirty="0">
                <a:effectLst/>
                <a:latin typeface="Times" pitchFamily="2" charset="0"/>
              </a:rPr>
              <a:t> </a:t>
            </a:r>
            <a:r>
              <a:rPr lang="tr-TR" sz="2000" dirty="0" err="1">
                <a:effectLst/>
                <a:latin typeface="Times" pitchFamily="2" charset="0"/>
              </a:rPr>
              <a:t>eşlik</a:t>
            </a:r>
            <a:r>
              <a:rPr lang="tr-TR" sz="2000" dirty="0">
                <a:effectLst/>
                <a:latin typeface="Times" pitchFamily="2" charset="0"/>
              </a:rPr>
              <a:t> </a:t>
            </a:r>
            <a:r>
              <a:rPr lang="tr-TR" sz="2000" dirty="0" err="1">
                <a:effectLst/>
                <a:latin typeface="Times" pitchFamily="2" charset="0"/>
              </a:rPr>
              <a:t>ettiği</a:t>
            </a:r>
            <a:r>
              <a:rPr lang="tr-TR" sz="2000" dirty="0">
                <a:effectLst/>
                <a:latin typeface="Times" pitchFamily="2" charset="0"/>
              </a:rPr>
              <a:t> </a:t>
            </a:r>
            <a:r>
              <a:rPr lang="tr-TR" sz="2000" dirty="0" err="1">
                <a:effectLst/>
                <a:latin typeface="Times" pitchFamily="2" charset="0"/>
              </a:rPr>
              <a:t>metabolik</a:t>
            </a:r>
            <a:r>
              <a:rPr lang="tr-TR" sz="2000" dirty="0">
                <a:effectLst/>
                <a:latin typeface="Times" pitchFamily="2" charset="0"/>
              </a:rPr>
              <a:t> sendrom </a:t>
            </a:r>
            <a:r>
              <a:rPr lang="tr-TR" sz="2000" dirty="0" err="1">
                <a:effectLst/>
                <a:latin typeface="Times" pitchFamily="2" charset="0"/>
              </a:rPr>
              <a:t>prevalansı</a:t>
            </a:r>
            <a:r>
              <a:rPr lang="tr-TR" sz="2000" dirty="0">
                <a:effectLst/>
                <a:latin typeface="Times" pitchFamily="2" charset="0"/>
              </a:rPr>
              <a:t> da </a:t>
            </a:r>
            <a:r>
              <a:rPr lang="tr-TR" sz="2000" dirty="0" err="1">
                <a:effectLst/>
                <a:latin typeface="Times" pitchFamily="2" charset="0"/>
              </a:rPr>
              <a:t>erişkin</a:t>
            </a:r>
            <a:r>
              <a:rPr lang="tr-TR" sz="2000" dirty="0">
                <a:effectLst/>
                <a:latin typeface="Times" pitchFamily="2" charset="0"/>
              </a:rPr>
              <a:t> </a:t>
            </a:r>
            <a:r>
              <a:rPr lang="tr-TR" sz="2000" dirty="0" err="1">
                <a:effectLst/>
                <a:latin typeface="Times" pitchFamily="2" charset="0"/>
              </a:rPr>
              <a:t>nüfusumuzun</a:t>
            </a:r>
            <a:r>
              <a:rPr lang="tr-TR" sz="2000" dirty="0">
                <a:effectLst/>
                <a:latin typeface="Times" pitchFamily="2" charset="0"/>
              </a:rPr>
              <a:t> %36,6 </a:t>
            </a:r>
            <a:endParaRPr lang="tr-TR" sz="3200" dirty="0">
              <a:effectLst/>
              <a:latin typeface="Times" pitchFamily="2" charset="0"/>
            </a:endParaRPr>
          </a:p>
          <a:p>
            <a:r>
              <a:rPr lang="tr-TR" sz="2400" dirty="0" err="1">
                <a:effectLst/>
                <a:latin typeface="Times" pitchFamily="2" charset="0"/>
              </a:rPr>
              <a:t>Obezite</a:t>
            </a:r>
            <a:r>
              <a:rPr lang="tr-TR" sz="2400" dirty="0">
                <a:effectLst/>
                <a:latin typeface="Times" pitchFamily="2" charset="0"/>
              </a:rPr>
              <a:t> ve neden </a:t>
            </a:r>
            <a:r>
              <a:rPr lang="tr-TR" sz="2400" dirty="0" err="1">
                <a:effectLst/>
                <a:latin typeface="Times" pitchFamily="2" charset="0"/>
              </a:rPr>
              <a:t>olduğu</a:t>
            </a:r>
            <a:r>
              <a:rPr lang="tr-TR" sz="2400" dirty="0">
                <a:effectLst/>
                <a:latin typeface="Times" pitchFamily="2" charset="0"/>
              </a:rPr>
              <a:t> hastalıkların </a:t>
            </a:r>
            <a:r>
              <a:rPr lang="tr-TR" sz="2400" dirty="0" err="1">
                <a:effectLst/>
                <a:latin typeface="Times" pitchFamily="2" charset="0"/>
              </a:rPr>
              <a:t>psikososyal</a:t>
            </a:r>
            <a:r>
              <a:rPr lang="tr-TR" sz="2400" dirty="0">
                <a:effectLst/>
                <a:latin typeface="Times" pitchFamily="2" charset="0"/>
              </a:rPr>
              <a:t> ve ekonomik olarak </a:t>
            </a:r>
            <a:r>
              <a:rPr lang="tr-TR" sz="2400" dirty="0" err="1">
                <a:effectLst/>
                <a:latin typeface="Times" pitchFamily="2" charset="0"/>
              </a:rPr>
              <a:t>önemli</a:t>
            </a:r>
            <a:r>
              <a:rPr lang="tr-TR" sz="2400" dirty="0">
                <a:effectLst/>
                <a:latin typeface="Times" pitchFamily="2" charset="0"/>
              </a:rPr>
              <a:t> etkilerinin de </a:t>
            </a:r>
            <a:r>
              <a:rPr lang="tr-TR" sz="2400" dirty="0" err="1">
                <a:effectLst/>
                <a:latin typeface="Times" pitchFamily="2" charset="0"/>
              </a:rPr>
              <a:t>olduğunu</a:t>
            </a:r>
            <a:r>
              <a:rPr lang="tr-TR" sz="2400" dirty="0">
                <a:effectLst/>
                <a:latin typeface="Times" pitchFamily="2" charset="0"/>
              </a:rPr>
              <a:t> </a:t>
            </a:r>
            <a:r>
              <a:rPr lang="tr-TR" sz="2400" dirty="0" err="1">
                <a:effectLst/>
                <a:latin typeface="Times" pitchFamily="2" charset="0"/>
              </a:rPr>
              <a:t>söylemek</a:t>
            </a:r>
            <a:r>
              <a:rPr lang="tr-TR" sz="2400" dirty="0">
                <a:effectLst/>
                <a:latin typeface="Times" pitchFamily="2" charset="0"/>
              </a:rPr>
              <a:t> </a:t>
            </a:r>
            <a:r>
              <a:rPr lang="tr-TR" sz="2400" dirty="0" err="1">
                <a:effectLst/>
                <a:latin typeface="Times" pitchFamily="2" charset="0"/>
              </a:rPr>
              <a:t>mümkündür</a:t>
            </a:r>
            <a:r>
              <a:rPr lang="tr-TR" sz="2400" dirty="0">
                <a:effectLst/>
                <a:latin typeface="Times" pitchFamily="2" charset="0"/>
              </a:rPr>
              <a:t>.</a:t>
            </a:r>
          </a:p>
          <a:p>
            <a:pPr lvl="1"/>
            <a:r>
              <a:rPr lang="tr-TR" sz="2000" dirty="0">
                <a:effectLst/>
                <a:latin typeface="Times" pitchFamily="2" charset="0"/>
              </a:rPr>
              <a:t>Normal </a:t>
            </a:r>
            <a:r>
              <a:rPr lang="tr-TR" sz="2000" dirty="0">
                <a:latin typeface="Times" pitchFamily="2" charset="0"/>
              </a:rPr>
              <a:t>kilodaki insanlara </a:t>
            </a:r>
            <a:r>
              <a:rPr lang="tr-TR" sz="2000" dirty="0" err="1">
                <a:effectLst/>
                <a:latin typeface="Times" pitchFamily="2" charset="0"/>
              </a:rPr>
              <a:t>göre</a:t>
            </a:r>
            <a:r>
              <a:rPr lang="tr-TR" sz="2000" dirty="0">
                <a:effectLst/>
                <a:latin typeface="Times" pitchFamily="2" charset="0"/>
              </a:rPr>
              <a:t> </a:t>
            </a:r>
            <a:r>
              <a:rPr lang="tr-TR" sz="2000" dirty="0" err="1">
                <a:effectLst/>
                <a:latin typeface="Times" pitchFamily="2" charset="0"/>
              </a:rPr>
              <a:t>obez</a:t>
            </a:r>
            <a:r>
              <a:rPr lang="tr-TR" sz="2000" dirty="0">
                <a:effectLst/>
                <a:latin typeface="Times" pitchFamily="2" charset="0"/>
              </a:rPr>
              <a:t> insanların </a:t>
            </a:r>
            <a:r>
              <a:rPr lang="tr-TR" sz="2000" u="sng" dirty="0">
                <a:effectLst/>
                <a:latin typeface="Times" pitchFamily="2" charset="0"/>
              </a:rPr>
              <a:t>%30 oranında daha fazla doktor </a:t>
            </a:r>
            <a:r>
              <a:rPr lang="tr-TR" sz="2000" u="sng" dirty="0" err="1">
                <a:effectLst/>
                <a:latin typeface="Times" pitchFamily="2" charset="0"/>
              </a:rPr>
              <a:t>başvurusu</a:t>
            </a:r>
            <a:r>
              <a:rPr lang="tr-TR" sz="2000" u="sng" dirty="0">
                <a:effectLst/>
                <a:latin typeface="Times" pitchFamily="2" charset="0"/>
              </a:rPr>
              <a:t> </a:t>
            </a:r>
            <a:r>
              <a:rPr lang="tr-TR" sz="2000" u="sng" dirty="0" err="1">
                <a:effectLst/>
                <a:latin typeface="Times" pitchFamily="2" charset="0"/>
              </a:rPr>
              <a:t>yaptıg</a:t>
            </a:r>
            <a:r>
              <a:rPr lang="tr-TR" sz="2000" dirty="0" err="1">
                <a:effectLst/>
                <a:latin typeface="Times" pitchFamily="2" charset="0"/>
              </a:rPr>
              <a:t>̆ı</a:t>
            </a:r>
            <a:r>
              <a:rPr lang="tr-TR" sz="2000" dirty="0">
                <a:effectLst/>
                <a:latin typeface="Times" pitchFamily="2" charset="0"/>
              </a:rPr>
              <a:t>, </a:t>
            </a:r>
            <a:r>
              <a:rPr lang="tr-TR" sz="2000" u="sng" dirty="0">
                <a:effectLst/>
                <a:latin typeface="Times" pitchFamily="2" charset="0"/>
              </a:rPr>
              <a:t>%50 oranında daha fazla hastaneye </a:t>
            </a:r>
            <a:r>
              <a:rPr lang="tr-TR" sz="2000" u="sng" dirty="0" err="1">
                <a:effectLst/>
                <a:latin typeface="Times" pitchFamily="2" charset="0"/>
              </a:rPr>
              <a:t>yattığı</a:t>
            </a:r>
            <a:r>
              <a:rPr lang="tr-TR" sz="2000" dirty="0">
                <a:effectLst/>
                <a:latin typeface="Times" pitchFamily="2" charset="0"/>
              </a:rPr>
              <a:t> ve </a:t>
            </a:r>
            <a:r>
              <a:rPr lang="tr-TR" sz="2000" u="sng" dirty="0">
                <a:effectLst/>
                <a:latin typeface="Times" pitchFamily="2" charset="0"/>
              </a:rPr>
              <a:t>%80 oranında daha fazla </a:t>
            </a:r>
            <a:r>
              <a:rPr lang="tr-TR" sz="2000" u="sng" dirty="0" err="1">
                <a:effectLst/>
                <a:latin typeface="Times" pitchFamily="2" charset="0"/>
              </a:rPr>
              <a:t>ilac</a:t>
            </a:r>
            <a:r>
              <a:rPr lang="tr-TR" sz="2000" u="sng" dirty="0">
                <a:effectLst/>
                <a:latin typeface="Times" pitchFamily="2" charset="0"/>
              </a:rPr>
              <a:t>̧ masrafı </a:t>
            </a:r>
            <a:r>
              <a:rPr lang="tr-TR" sz="2000" dirty="0" err="1">
                <a:effectLst/>
                <a:latin typeface="Times" pitchFamily="2" charset="0"/>
              </a:rPr>
              <a:t>olduğu</a:t>
            </a:r>
            <a:r>
              <a:rPr lang="tr-TR" sz="2000" dirty="0">
                <a:effectLst/>
                <a:latin typeface="Times" pitchFamily="2" charset="0"/>
              </a:rPr>
              <a:t> tespit </a:t>
            </a:r>
            <a:r>
              <a:rPr lang="tr-TR" sz="2000" dirty="0" err="1">
                <a:effectLst/>
                <a:latin typeface="Times" pitchFamily="2" charset="0"/>
              </a:rPr>
              <a:t>edilmiştir</a:t>
            </a:r>
            <a:r>
              <a:rPr lang="tr-TR" sz="2000" dirty="0">
                <a:effectLst/>
                <a:latin typeface="Times" pitchFamily="2" charset="0"/>
              </a:rPr>
              <a:t>. </a:t>
            </a:r>
            <a:endParaRPr lang="tr-TR" sz="2800" dirty="0">
              <a:effectLst/>
              <a:latin typeface="AGaramondPro"/>
            </a:endParaRPr>
          </a:p>
        </p:txBody>
      </p:sp>
    </p:spTree>
    <p:extLst>
      <p:ext uri="{BB962C8B-B14F-4D97-AF65-F5344CB8AC3E}">
        <p14:creationId xmlns:p14="http://schemas.microsoft.com/office/powerpoint/2010/main" val="168360049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2199997-648C-7C3B-2CDC-B9704C7B5751}"/>
              </a:ext>
            </a:extLst>
          </p:cNvPr>
          <p:cNvSpPr>
            <a:spLocks noGrp="1"/>
          </p:cNvSpPr>
          <p:nvPr>
            <p:ph type="title"/>
          </p:nvPr>
        </p:nvSpPr>
        <p:spPr/>
        <p:txBody>
          <a:bodyPr/>
          <a:lstStyle/>
          <a:p>
            <a:r>
              <a:rPr lang="tr-TR" dirty="0"/>
              <a:t>2014 Sağlık Bakanlığı SAGM </a:t>
            </a:r>
            <a:r>
              <a:rPr lang="tr-TR" dirty="0" err="1"/>
              <a:t>Çalıştay</a:t>
            </a:r>
            <a:r>
              <a:rPr lang="tr-TR" dirty="0"/>
              <a:t> Raporu</a:t>
            </a:r>
          </a:p>
        </p:txBody>
      </p:sp>
      <p:sp>
        <p:nvSpPr>
          <p:cNvPr id="3" name="İçerik Yer Tutucusu 2">
            <a:extLst>
              <a:ext uri="{FF2B5EF4-FFF2-40B4-BE49-F238E27FC236}">
                <a16:creationId xmlns:a16="http://schemas.microsoft.com/office/drawing/2014/main" id="{FC40D767-1C85-DE6B-4A4C-071912F8D013}"/>
              </a:ext>
            </a:extLst>
          </p:cNvPr>
          <p:cNvSpPr>
            <a:spLocks noGrp="1"/>
          </p:cNvSpPr>
          <p:nvPr>
            <p:ph idx="1"/>
          </p:nvPr>
        </p:nvSpPr>
        <p:spPr/>
        <p:txBody>
          <a:bodyPr anchor="ctr">
            <a:normAutofit/>
          </a:bodyPr>
          <a:lstStyle/>
          <a:p>
            <a:r>
              <a:rPr lang="tr-TR" sz="2400" dirty="0" err="1">
                <a:effectLst/>
                <a:latin typeface="Times" pitchFamily="2" charset="0"/>
              </a:rPr>
              <a:t>Obezite</a:t>
            </a:r>
            <a:r>
              <a:rPr lang="tr-TR" sz="2400" dirty="0">
                <a:effectLst/>
                <a:latin typeface="Times" pitchFamily="2" charset="0"/>
              </a:rPr>
              <a:t> hastalarının sıklıkla toplumsal olarak </a:t>
            </a:r>
            <a:r>
              <a:rPr lang="tr-TR" sz="2400" dirty="0" err="1">
                <a:effectLst/>
                <a:latin typeface="Times" pitchFamily="2" charset="0"/>
              </a:rPr>
              <a:t>dışlanmaya</a:t>
            </a:r>
            <a:r>
              <a:rPr lang="tr-TR" sz="2400" dirty="0">
                <a:effectLst/>
                <a:latin typeface="Times" pitchFamily="2" charset="0"/>
              </a:rPr>
              <a:t> ve/veya etiketlenmeye </a:t>
            </a:r>
            <a:r>
              <a:rPr lang="tr-TR" sz="2400" dirty="0" err="1">
                <a:effectLst/>
                <a:latin typeface="Times" pitchFamily="2" charset="0"/>
              </a:rPr>
              <a:t>uğradıkları</a:t>
            </a:r>
            <a:r>
              <a:rPr lang="tr-TR" sz="2400" dirty="0">
                <a:effectLst/>
                <a:latin typeface="Times" pitchFamily="2" charset="0"/>
              </a:rPr>
              <a:t> sosyal bir sorun olarak ortaya </a:t>
            </a:r>
            <a:r>
              <a:rPr lang="tr-TR" sz="2400" dirty="0" err="1">
                <a:effectLst/>
                <a:latin typeface="Times" pitchFamily="2" charset="0"/>
              </a:rPr>
              <a:t>çıkmakta</a:t>
            </a:r>
            <a:r>
              <a:rPr lang="tr-TR" sz="2400" dirty="0">
                <a:effectLst/>
                <a:latin typeface="Times" pitchFamily="2" charset="0"/>
              </a:rPr>
              <a:t> ve bilinmektedir. Dolayısıyla hastaların bu </a:t>
            </a:r>
            <a:r>
              <a:rPr lang="tr-TR" sz="2400" dirty="0" err="1">
                <a:effectLst/>
                <a:latin typeface="Times" pitchFamily="2" charset="0"/>
              </a:rPr>
              <a:t>tür</a:t>
            </a:r>
            <a:r>
              <a:rPr lang="tr-TR" sz="2400" dirty="0">
                <a:effectLst/>
                <a:latin typeface="Times" pitchFamily="2" charset="0"/>
              </a:rPr>
              <a:t> sosyal baskılar altında kalarak “Ne olursa olsun bunu istiyorum” </a:t>
            </a:r>
            <a:r>
              <a:rPr lang="tr-TR" sz="2400" dirty="0" err="1">
                <a:effectLst/>
                <a:latin typeface="Times" pitchFamily="2" charset="0"/>
              </a:rPr>
              <a:t>şeklinde</a:t>
            </a:r>
            <a:r>
              <a:rPr lang="tr-TR" sz="2400" dirty="0">
                <a:effectLst/>
                <a:latin typeface="Times" pitchFamily="2" charset="0"/>
              </a:rPr>
              <a:t> </a:t>
            </a:r>
            <a:r>
              <a:rPr lang="tr-TR" sz="2400" dirty="0" err="1">
                <a:effectLst/>
                <a:latin typeface="Times" pitchFamily="2" charset="0"/>
              </a:rPr>
              <a:t>sağduyusuz</a:t>
            </a:r>
            <a:r>
              <a:rPr lang="tr-TR" sz="2400" dirty="0">
                <a:effectLst/>
                <a:latin typeface="Times" pitchFamily="2" charset="0"/>
              </a:rPr>
              <a:t> ve </a:t>
            </a:r>
            <a:r>
              <a:rPr lang="tr-TR" sz="2400" dirty="0" err="1">
                <a:effectLst/>
                <a:latin typeface="Times" pitchFamily="2" charset="0"/>
              </a:rPr>
              <a:t>başka</a:t>
            </a:r>
            <a:r>
              <a:rPr lang="tr-TR" sz="2400" dirty="0">
                <a:effectLst/>
                <a:latin typeface="Times" pitchFamily="2" charset="0"/>
              </a:rPr>
              <a:t> </a:t>
            </a:r>
            <a:r>
              <a:rPr lang="tr-TR" sz="2400" dirty="0" err="1">
                <a:effectLst/>
                <a:latin typeface="Times" pitchFamily="2" charset="0"/>
              </a:rPr>
              <a:t>yönelimlerle</a:t>
            </a:r>
            <a:r>
              <a:rPr lang="tr-TR" sz="2400" dirty="0">
                <a:effectLst/>
                <a:latin typeface="Times" pitchFamily="2" charset="0"/>
              </a:rPr>
              <a:t> karar vermelerini </a:t>
            </a:r>
            <a:r>
              <a:rPr lang="tr-TR" sz="2400" dirty="0" err="1">
                <a:effectLst/>
                <a:latin typeface="Times" pitchFamily="2" charset="0"/>
              </a:rPr>
              <a:t>önlemek</a:t>
            </a:r>
            <a:r>
              <a:rPr lang="tr-TR" sz="2400" dirty="0">
                <a:effectLst/>
                <a:latin typeface="Times" pitchFamily="2" charset="0"/>
              </a:rPr>
              <a:t>, </a:t>
            </a:r>
            <a:r>
              <a:rPr lang="tr-TR" sz="2400" dirty="0" err="1">
                <a:effectLst/>
                <a:latin typeface="Times" pitchFamily="2" charset="0"/>
              </a:rPr>
              <a:t>olabildiğince</a:t>
            </a:r>
            <a:r>
              <a:rPr lang="tr-TR" sz="2400" dirty="0">
                <a:effectLst/>
                <a:latin typeface="Times" pitchFamily="2" charset="0"/>
              </a:rPr>
              <a:t> </a:t>
            </a:r>
            <a:r>
              <a:rPr lang="tr-TR" sz="2400" dirty="0" err="1">
                <a:effectLst/>
                <a:latin typeface="Times" pitchFamily="2" charset="0"/>
              </a:rPr>
              <a:t>gerçekçi</a:t>
            </a:r>
            <a:r>
              <a:rPr lang="tr-TR" sz="2400" dirty="0">
                <a:effectLst/>
                <a:latin typeface="Times" pitchFamily="2" charset="0"/>
              </a:rPr>
              <a:t> ve </a:t>
            </a:r>
            <a:r>
              <a:rPr lang="tr-TR" sz="2400" dirty="0" err="1">
                <a:effectLst/>
                <a:latin typeface="Times" pitchFamily="2" charset="0"/>
              </a:rPr>
              <a:t>özgür</a:t>
            </a:r>
            <a:r>
              <a:rPr lang="tr-TR" sz="2400" dirty="0">
                <a:effectLst/>
                <a:latin typeface="Times" pitchFamily="2" charset="0"/>
              </a:rPr>
              <a:t> iradeyle operasyona onay veya </a:t>
            </a:r>
            <a:r>
              <a:rPr lang="tr-TR" sz="2400" dirty="0" err="1">
                <a:effectLst/>
                <a:latin typeface="Times" pitchFamily="2" charset="0"/>
              </a:rPr>
              <a:t>red</a:t>
            </a:r>
            <a:r>
              <a:rPr lang="tr-TR" sz="2400" dirty="0">
                <a:effectLst/>
                <a:latin typeface="Times" pitchFamily="2" charset="0"/>
              </a:rPr>
              <a:t> kararı vermelerinde hekimin </a:t>
            </a:r>
            <a:r>
              <a:rPr lang="tr-TR" sz="2400" dirty="0" err="1">
                <a:effectLst/>
                <a:latin typeface="Times" pitchFamily="2" charset="0"/>
              </a:rPr>
              <a:t>sorumluluğu</a:t>
            </a:r>
            <a:r>
              <a:rPr lang="tr-TR" sz="2400" dirty="0">
                <a:effectLst/>
                <a:latin typeface="Times" pitchFamily="2" charset="0"/>
              </a:rPr>
              <a:t> </a:t>
            </a:r>
            <a:r>
              <a:rPr lang="tr-TR" sz="2400" dirty="0" err="1">
                <a:effectLst/>
                <a:latin typeface="Times" pitchFamily="2" charset="0"/>
              </a:rPr>
              <a:t>büyüktür</a:t>
            </a:r>
            <a:r>
              <a:rPr lang="tr-TR" sz="2400" dirty="0">
                <a:effectLst/>
                <a:latin typeface="Times" pitchFamily="2" charset="0"/>
              </a:rPr>
              <a:t>. </a:t>
            </a:r>
          </a:p>
          <a:p>
            <a:r>
              <a:rPr lang="tr-TR" sz="2400" dirty="0" err="1">
                <a:effectLst/>
                <a:latin typeface="Times" pitchFamily="2" charset="0"/>
              </a:rPr>
              <a:t>Obezite</a:t>
            </a:r>
            <a:r>
              <a:rPr lang="tr-TR" sz="2400" dirty="0">
                <a:effectLst/>
                <a:latin typeface="Times" pitchFamily="2" charset="0"/>
              </a:rPr>
              <a:t> cerrahisinde iki temel etik sorun </a:t>
            </a:r>
            <a:r>
              <a:rPr lang="tr-TR" sz="2400" dirty="0" err="1">
                <a:effectLst/>
                <a:latin typeface="Times" pitchFamily="2" charset="0"/>
              </a:rPr>
              <a:t>önemlidir</a:t>
            </a:r>
            <a:r>
              <a:rPr lang="tr-TR" sz="2400" dirty="0">
                <a:effectLst/>
                <a:latin typeface="Times" pitchFamily="2" charset="0"/>
              </a:rPr>
              <a:t>. </a:t>
            </a:r>
          </a:p>
          <a:p>
            <a:r>
              <a:rPr lang="tr-TR" sz="2400" dirty="0">
                <a:effectLst/>
                <a:latin typeface="Times" pitchFamily="2" charset="0"/>
              </a:rPr>
              <a:t>1. </a:t>
            </a:r>
            <a:r>
              <a:rPr lang="tr-TR" sz="2400" dirty="0" err="1">
                <a:effectLst/>
                <a:latin typeface="Times" pitchFamily="2" charset="0"/>
              </a:rPr>
              <a:t>Kişi</a:t>
            </a:r>
            <a:r>
              <a:rPr lang="tr-TR" sz="2400" dirty="0">
                <a:effectLst/>
                <a:latin typeface="Times" pitchFamily="2" charset="0"/>
              </a:rPr>
              <a:t> istememesine </a:t>
            </a:r>
            <a:r>
              <a:rPr lang="tr-TR" sz="2400" dirty="0" err="1">
                <a:effectLst/>
                <a:latin typeface="Times" pitchFamily="2" charset="0"/>
              </a:rPr>
              <a:t>rağmen</a:t>
            </a:r>
            <a:r>
              <a:rPr lang="tr-TR" sz="2400" dirty="0">
                <a:effectLst/>
                <a:latin typeface="Times" pitchFamily="2" charset="0"/>
              </a:rPr>
              <a:t>, onun </a:t>
            </a:r>
            <a:r>
              <a:rPr lang="tr-TR" sz="2400" dirty="0" err="1">
                <a:effectLst/>
                <a:latin typeface="Times" pitchFamily="2" charset="0"/>
              </a:rPr>
              <a:t>iyiliği</a:t>
            </a:r>
            <a:r>
              <a:rPr lang="tr-TR" sz="2400" dirty="0">
                <a:effectLst/>
                <a:latin typeface="Times" pitchFamily="2" charset="0"/>
              </a:rPr>
              <a:t> ve </a:t>
            </a:r>
            <a:r>
              <a:rPr lang="tr-TR" sz="2400" dirty="0" err="1">
                <a:effectLst/>
                <a:latin typeface="Times" pitchFamily="2" charset="0"/>
              </a:rPr>
              <a:t>sağlığını</a:t>
            </a:r>
            <a:r>
              <a:rPr lang="tr-TR" sz="2400" dirty="0">
                <a:effectLst/>
                <a:latin typeface="Times" pitchFamily="2" charset="0"/>
              </a:rPr>
              <a:t> </a:t>
            </a:r>
            <a:r>
              <a:rPr lang="tr-TR" sz="2400" dirty="0" err="1">
                <a:effectLst/>
                <a:latin typeface="Times" pitchFamily="2" charset="0"/>
              </a:rPr>
              <a:t>geliştirmek</a:t>
            </a:r>
            <a:r>
              <a:rPr lang="tr-TR" sz="2400" dirty="0">
                <a:effectLst/>
                <a:latin typeface="Times" pitchFamily="2" charset="0"/>
              </a:rPr>
              <a:t> </a:t>
            </a:r>
            <a:r>
              <a:rPr lang="tr-TR" sz="2400" dirty="0" err="1">
                <a:effectLst/>
                <a:latin typeface="Times" pitchFamily="2" charset="0"/>
              </a:rPr>
              <a:t>için</a:t>
            </a:r>
            <a:r>
              <a:rPr lang="tr-TR" sz="2400" dirty="0">
                <a:effectLst/>
                <a:latin typeface="Times" pitchFamily="2" charset="0"/>
              </a:rPr>
              <a:t> </a:t>
            </a:r>
            <a:r>
              <a:rPr lang="tr-TR" sz="2400" dirty="0" err="1">
                <a:effectLst/>
                <a:latin typeface="Times" pitchFamily="2" charset="0"/>
              </a:rPr>
              <a:t>müdahale</a:t>
            </a:r>
            <a:r>
              <a:rPr lang="tr-TR" sz="2400" dirty="0">
                <a:effectLst/>
                <a:latin typeface="Times" pitchFamily="2" charset="0"/>
              </a:rPr>
              <a:t> edilebilir mi? </a:t>
            </a:r>
          </a:p>
          <a:p>
            <a:r>
              <a:rPr lang="tr-TR" sz="2400" dirty="0">
                <a:effectLst/>
                <a:latin typeface="Times" pitchFamily="2" charset="0"/>
              </a:rPr>
              <a:t>2. </a:t>
            </a:r>
            <a:r>
              <a:rPr lang="tr-TR" sz="2400" dirty="0" err="1">
                <a:effectLst/>
                <a:latin typeface="Times" pitchFamily="2" charset="0"/>
              </a:rPr>
              <a:t>Başkalarının</a:t>
            </a:r>
            <a:r>
              <a:rPr lang="tr-TR" sz="2400" dirty="0">
                <a:effectLst/>
                <a:latin typeface="Times" pitchFamily="2" charset="0"/>
              </a:rPr>
              <a:t> </a:t>
            </a:r>
            <a:r>
              <a:rPr lang="tr-TR" sz="2400" dirty="0" err="1">
                <a:effectLst/>
                <a:latin typeface="Times" pitchFamily="2" charset="0"/>
              </a:rPr>
              <a:t>iyiliği</a:t>
            </a:r>
            <a:r>
              <a:rPr lang="tr-TR" sz="2400" dirty="0">
                <a:effectLst/>
                <a:latin typeface="Times" pitchFamily="2" charset="0"/>
              </a:rPr>
              <a:t> ve kamu yararını </a:t>
            </a:r>
            <a:r>
              <a:rPr lang="tr-TR" sz="2400" dirty="0" err="1">
                <a:effectLst/>
                <a:latin typeface="Times" pitchFamily="2" charset="0"/>
              </a:rPr>
              <a:t>geliştirmek</a:t>
            </a:r>
            <a:r>
              <a:rPr lang="tr-TR" sz="2400" dirty="0">
                <a:effectLst/>
                <a:latin typeface="Times" pitchFamily="2" charset="0"/>
              </a:rPr>
              <a:t> </a:t>
            </a:r>
            <a:r>
              <a:rPr lang="tr-TR" sz="2400" dirty="0" err="1">
                <a:effectLst/>
                <a:latin typeface="Times" pitchFamily="2" charset="0"/>
              </a:rPr>
              <a:t>için</a:t>
            </a:r>
            <a:r>
              <a:rPr lang="tr-TR" sz="2400" dirty="0">
                <a:effectLst/>
                <a:latin typeface="Times" pitchFamily="2" charset="0"/>
              </a:rPr>
              <a:t> bireyi olumsuz etkileyecek </a:t>
            </a:r>
            <a:r>
              <a:rPr lang="tr-TR" sz="2400" dirty="0" err="1">
                <a:effectLst/>
                <a:latin typeface="Times" pitchFamily="2" charset="0"/>
              </a:rPr>
              <a:t>müdahaleler</a:t>
            </a:r>
            <a:r>
              <a:rPr lang="tr-TR" sz="2400" dirty="0">
                <a:effectLst/>
                <a:latin typeface="Times" pitchFamily="2" charset="0"/>
              </a:rPr>
              <a:t> haklı </a:t>
            </a:r>
            <a:r>
              <a:rPr lang="tr-TR" sz="2400" dirty="0" err="1">
                <a:effectLst/>
                <a:latin typeface="Times" pitchFamily="2" charset="0"/>
              </a:rPr>
              <a:t>çıkarılabilir</a:t>
            </a:r>
            <a:r>
              <a:rPr lang="tr-TR" sz="2400" dirty="0">
                <a:effectLst/>
                <a:latin typeface="Times" pitchFamily="2" charset="0"/>
              </a:rPr>
              <a:t> mi?  </a:t>
            </a:r>
          </a:p>
        </p:txBody>
      </p:sp>
    </p:spTree>
    <p:extLst>
      <p:ext uri="{BB962C8B-B14F-4D97-AF65-F5344CB8AC3E}">
        <p14:creationId xmlns:p14="http://schemas.microsoft.com/office/powerpoint/2010/main" val="43850729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2199997-648C-7C3B-2CDC-B9704C7B5751}"/>
              </a:ext>
            </a:extLst>
          </p:cNvPr>
          <p:cNvSpPr>
            <a:spLocks noGrp="1"/>
          </p:cNvSpPr>
          <p:nvPr>
            <p:ph type="title"/>
          </p:nvPr>
        </p:nvSpPr>
        <p:spPr/>
        <p:txBody>
          <a:bodyPr/>
          <a:lstStyle/>
          <a:p>
            <a:r>
              <a:rPr lang="tr-TR" dirty="0"/>
              <a:t>2014 Sağlık Bakanlığı SAGM </a:t>
            </a:r>
            <a:r>
              <a:rPr lang="tr-TR" dirty="0" err="1"/>
              <a:t>Çalıştay</a:t>
            </a:r>
            <a:r>
              <a:rPr lang="tr-TR" dirty="0"/>
              <a:t> Raporu</a:t>
            </a:r>
          </a:p>
        </p:txBody>
      </p:sp>
      <p:sp>
        <p:nvSpPr>
          <p:cNvPr id="3" name="İçerik Yer Tutucusu 2">
            <a:extLst>
              <a:ext uri="{FF2B5EF4-FFF2-40B4-BE49-F238E27FC236}">
                <a16:creationId xmlns:a16="http://schemas.microsoft.com/office/drawing/2014/main" id="{FC40D767-1C85-DE6B-4A4C-071912F8D013}"/>
              </a:ext>
            </a:extLst>
          </p:cNvPr>
          <p:cNvSpPr>
            <a:spLocks noGrp="1"/>
          </p:cNvSpPr>
          <p:nvPr>
            <p:ph idx="1"/>
          </p:nvPr>
        </p:nvSpPr>
        <p:spPr/>
        <p:txBody>
          <a:bodyPr anchor="ctr">
            <a:normAutofit/>
          </a:bodyPr>
          <a:lstStyle/>
          <a:p>
            <a:r>
              <a:rPr lang="tr-TR" sz="2400" dirty="0">
                <a:effectLst/>
                <a:latin typeface="Times" pitchFamily="2" charset="0"/>
              </a:rPr>
              <a:t>Hekim hastanın </a:t>
            </a:r>
            <a:r>
              <a:rPr lang="tr-TR" sz="2400" dirty="0" err="1">
                <a:effectLst/>
                <a:latin typeface="Times" pitchFamily="2" charset="0"/>
              </a:rPr>
              <a:t>iyiliği</a:t>
            </a:r>
            <a:r>
              <a:rPr lang="tr-TR" sz="2400" dirty="0">
                <a:effectLst/>
                <a:latin typeface="Times" pitchFamily="2" charset="0"/>
              </a:rPr>
              <a:t> </a:t>
            </a:r>
            <a:r>
              <a:rPr lang="tr-TR" sz="2400" dirty="0" err="1">
                <a:effectLst/>
                <a:latin typeface="Times" pitchFamily="2" charset="0"/>
              </a:rPr>
              <a:t>dışında</a:t>
            </a:r>
            <a:r>
              <a:rPr lang="tr-TR" sz="2400" dirty="0">
                <a:effectLst/>
                <a:latin typeface="Times" pitchFamily="2" charset="0"/>
              </a:rPr>
              <a:t> bir </a:t>
            </a:r>
            <a:r>
              <a:rPr lang="tr-TR" sz="2400" dirty="0" err="1">
                <a:effectLst/>
                <a:latin typeface="Times" pitchFamily="2" charset="0"/>
              </a:rPr>
              <a:t>yönelim</a:t>
            </a:r>
            <a:r>
              <a:rPr lang="tr-TR" sz="2400" dirty="0">
                <a:effectLst/>
                <a:latin typeface="Times" pitchFamily="2" charset="0"/>
              </a:rPr>
              <a:t> </a:t>
            </a:r>
            <a:r>
              <a:rPr lang="tr-TR" sz="2400" dirty="0" err="1">
                <a:effectLst/>
                <a:latin typeface="Times" pitchFamily="2" charset="0"/>
              </a:rPr>
              <a:t>içinde</a:t>
            </a:r>
            <a:r>
              <a:rPr lang="tr-TR" sz="2400" dirty="0">
                <a:effectLst/>
                <a:latin typeface="Times" pitchFamily="2" charset="0"/>
              </a:rPr>
              <a:t> olmamalı ve mesleki </a:t>
            </a:r>
            <a:r>
              <a:rPr lang="tr-TR" sz="2400" dirty="0" err="1">
                <a:effectLst/>
                <a:latin typeface="Times" pitchFamily="2" charset="0"/>
              </a:rPr>
              <a:t>bağımsızlığına</a:t>
            </a:r>
            <a:r>
              <a:rPr lang="tr-TR" sz="2400" dirty="0">
                <a:effectLst/>
                <a:latin typeface="Times" pitchFamily="2" charset="0"/>
              </a:rPr>
              <a:t> </a:t>
            </a:r>
            <a:r>
              <a:rPr lang="tr-TR" sz="2400" dirty="0" err="1">
                <a:effectLst/>
                <a:latin typeface="Times" pitchFamily="2" charset="0"/>
              </a:rPr>
              <a:t>gölge</a:t>
            </a:r>
            <a:r>
              <a:rPr lang="tr-TR" sz="2400" dirty="0">
                <a:effectLst/>
                <a:latin typeface="Times" pitchFamily="2" charset="0"/>
              </a:rPr>
              <a:t> </a:t>
            </a:r>
            <a:r>
              <a:rPr lang="tr-TR" sz="2400" dirty="0" err="1">
                <a:effectLst/>
                <a:latin typeface="Times" pitchFamily="2" charset="0"/>
              </a:rPr>
              <a:t>düşürmemelidir</a:t>
            </a:r>
            <a:r>
              <a:rPr lang="tr-TR" sz="2400" dirty="0">
                <a:effectLst/>
                <a:latin typeface="Times" pitchFamily="2" charset="0"/>
              </a:rPr>
              <a:t>. Tıp </a:t>
            </a:r>
            <a:r>
              <a:rPr lang="tr-TR" sz="2400" dirty="0" err="1">
                <a:effectLst/>
                <a:latin typeface="Times" pitchFamily="2" charset="0"/>
              </a:rPr>
              <a:t>etiğinde</a:t>
            </a:r>
            <a:r>
              <a:rPr lang="tr-TR" sz="2400" dirty="0">
                <a:effectLst/>
                <a:latin typeface="Times" pitchFamily="2" charset="0"/>
              </a:rPr>
              <a:t> temel ilkelerden olan, yararlı olmak ve zarar vermemek ilkesi yakın anlamlar </a:t>
            </a:r>
            <a:r>
              <a:rPr lang="tr-TR" sz="2400" dirty="0" err="1">
                <a:effectLst/>
                <a:latin typeface="Times" pitchFamily="2" charset="0"/>
              </a:rPr>
              <a:t>taşımaktadır</a:t>
            </a:r>
            <a:r>
              <a:rPr lang="tr-TR" sz="2400" dirty="0">
                <a:effectLst/>
                <a:latin typeface="Times" pitchFamily="2" charset="0"/>
              </a:rPr>
              <a:t>. Tıbbi uygulamalarda hekim risk-yarar oranını </a:t>
            </a:r>
            <a:r>
              <a:rPr lang="tr-TR" sz="2400" dirty="0" err="1">
                <a:effectLst/>
                <a:latin typeface="Times" pitchFamily="2" charset="0"/>
              </a:rPr>
              <a:t>gözeterek</a:t>
            </a:r>
            <a:r>
              <a:rPr lang="tr-TR" sz="2400" dirty="0">
                <a:effectLst/>
                <a:latin typeface="Times" pitchFamily="2" charset="0"/>
              </a:rPr>
              <a:t> </a:t>
            </a:r>
            <a:r>
              <a:rPr lang="tr-TR" sz="2400" dirty="0" err="1">
                <a:effectLst/>
                <a:latin typeface="Times" pitchFamily="2" charset="0"/>
              </a:rPr>
              <a:t>girişim</a:t>
            </a:r>
            <a:r>
              <a:rPr lang="tr-TR" sz="2400" dirty="0">
                <a:effectLst/>
                <a:latin typeface="Times" pitchFamily="2" charset="0"/>
              </a:rPr>
              <a:t> kararı verebilir. </a:t>
            </a:r>
          </a:p>
          <a:p>
            <a:r>
              <a:rPr lang="tr-TR" sz="2400" dirty="0">
                <a:effectLst/>
                <a:latin typeface="Times" pitchFamily="2" charset="0"/>
              </a:rPr>
              <a:t>Yarar </a:t>
            </a:r>
            <a:r>
              <a:rPr lang="tr-TR" sz="2400" dirty="0" err="1">
                <a:effectLst/>
                <a:latin typeface="Times" pitchFamily="2" charset="0"/>
              </a:rPr>
              <a:t>sağlanması</a:t>
            </a:r>
            <a:r>
              <a:rPr lang="tr-TR" sz="2400" dirty="0">
                <a:effectLst/>
                <a:latin typeface="Times" pitchFamily="2" charset="0"/>
              </a:rPr>
              <a:t> konusunda “hastanın mutlak bir </a:t>
            </a:r>
            <a:r>
              <a:rPr lang="tr-TR" sz="2400" dirty="0" err="1">
                <a:effectLst/>
                <a:latin typeface="Times" pitchFamily="2" charset="0"/>
              </a:rPr>
              <a:t>önceliği</a:t>
            </a:r>
            <a:r>
              <a:rPr lang="tr-TR" sz="2400" dirty="0">
                <a:effectLst/>
                <a:latin typeface="Times" pitchFamily="2" charset="0"/>
              </a:rPr>
              <a:t>” vardır. Fakat bu mutlak </a:t>
            </a:r>
            <a:r>
              <a:rPr lang="tr-TR" sz="2400" dirty="0" err="1">
                <a:effectLst/>
                <a:latin typeface="Times" pitchFamily="2" charset="0"/>
              </a:rPr>
              <a:t>önceliği</a:t>
            </a:r>
            <a:r>
              <a:rPr lang="tr-TR" sz="2400" dirty="0">
                <a:effectLst/>
                <a:latin typeface="Times" pitchFamily="2" charset="0"/>
              </a:rPr>
              <a:t>, “hastaya ne pahasına olursa olsun mutlaka yarar </a:t>
            </a:r>
            <a:r>
              <a:rPr lang="tr-TR" sz="2400" dirty="0" err="1">
                <a:effectLst/>
                <a:latin typeface="Times" pitchFamily="2" charset="0"/>
              </a:rPr>
              <a:t>sağlanmalı</a:t>
            </a:r>
            <a:r>
              <a:rPr lang="tr-TR" sz="2400" dirty="0">
                <a:effectLst/>
                <a:latin typeface="Times" pitchFamily="2" charset="0"/>
              </a:rPr>
              <a:t>” </a:t>
            </a:r>
            <a:r>
              <a:rPr lang="tr-TR" sz="2400" dirty="0" err="1">
                <a:effectLst/>
                <a:latin typeface="Times" pitchFamily="2" charset="0"/>
              </a:rPr>
              <a:t>anlayışıyla</a:t>
            </a:r>
            <a:r>
              <a:rPr lang="tr-TR" sz="2400" dirty="0">
                <a:effectLst/>
                <a:latin typeface="Times" pitchFamily="2" charset="0"/>
              </a:rPr>
              <a:t> </a:t>
            </a:r>
            <a:r>
              <a:rPr lang="tr-TR" sz="2400" dirty="0" err="1">
                <a:effectLst/>
                <a:latin typeface="Times" pitchFamily="2" charset="0"/>
              </a:rPr>
              <a:t>değerlendirmek</a:t>
            </a:r>
            <a:r>
              <a:rPr lang="tr-TR" sz="2400" dirty="0">
                <a:effectLst/>
                <a:latin typeface="Times" pitchFamily="2" charset="0"/>
              </a:rPr>
              <a:t> yerine, “</a:t>
            </a:r>
            <a:r>
              <a:rPr lang="tr-TR" sz="2400" dirty="0" err="1">
                <a:effectLst/>
                <a:latin typeface="Times" pitchFamily="2" charset="0"/>
              </a:rPr>
              <a:t>eğer</a:t>
            </a:r>
            <a:r>
              <a:rPr lang="tr-TR" sz="2400" dirty="0">
                <a:effectLst/>
                <a:latin typeface="Times" pitchFamily="2" charset="0"/>
              </a:rPr>
              <a:t> bir yarar </a:t>
            </a:r>
            <a:r>
              <a:rPr lang="tr-TR" sz="2400" dirty="0" err="1">
                <a:effectLst/>
                <a:latin typeface="Times" pitchFamily="2" charset="0"/>
              </a:rPr>
              <a:t>sağlanacaksa</a:t>
            </a:r>
            <a:r>
              <a:rPr lang="tr-TR" sz="2400" dirty="0">
                <a:effectLst/>
                <a:latin typeface="Times" pitchFamily="2" charset="0"/>
              </a:rPr>
              <a:t> bu yarar, </a:t>
            </a:r>
            <a:r>
              <a:rPr lang="tr-TR" sz="2400" dirty="0" err="1">
                <a:effectLst/>
                <a:latin typeface="Times" pitchFamily="2" charset="0"/>
              </a:rPr>
              <a:t>öncelikle</a:t>
            </a:r>
            <a:r>
              <a:rPr lang="tr-TR" sz="2400" dirty="0">
                <a:effectLst/>
                <a:latin typeface="Times" pitchFamily="2" charset="0"/>
              </a:rPr>
              <a:t> hastanın yararı olmalıdır” </a:t>
            </a:r>
            <a:r>
              <a:rPr lang="tr-TR" sz="2400" dirty="0" err="1">
                <a:effectLst/>
                <a:latin typeface="Times" pitchFamily="2" charset="0"/>
              </a:rPr>
              <a:t>şeklinde</a:t>
            </a:r>
            <a:r>
              <a:rPr lang="tr-TR" sz="2400" dirty="0">
                <a:effectLst/>
                <a:latin typeface="Times" pitchFamily="2" charset="0"/>
              </a:rPr>
              <a:t> benimsemek gerekir. </a:t>
            </a:r>
          </a:p>
          <a:p>
            <a:endParaRPr lang="tr-TR" sz="2400" dirty="0">
              <a:effectLst/>
              <a:latin typeface="Times" pitchFamily="2" charset="0"/>
            </a:endParaRPr>
          </a:p>
        </p:txBody>
      </p:sp>
    </p:spTree>
    <p:extLst>
      <p:ext uri="{BB962C8B-B14F-4D97-AF65-F5344CB8AC3E}">
        <p14:creationId xmlns:p14="http://schemas.microsoft.com/office/powerpoint/2010/main" val="4077001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2199997-648C-7C3B-2CDC-B9704C7B5751}"/>
              </a:ext>
            </a:extLst>
          </p:cNvPr>
          <p:cNvSpPr>
            <a:spLocks noGrp="1"/>
          </p:cNvSpPr>
          <p:nvPr>
            <p:ph type="title"/>
          </p:nvPr>
        </p:nvSpPr>
        <p:spPr/>
        <p:txBody>
          <a:bodyPr/>
          <a:lstStyle/>
          <a:p>
            <a:r>
              <a:rPr lang="tr-TR" dirty="0"/>
              <a:t>2014 Sağlık Bakanlığı SAGM </a:t>
            </a:r>
            <a:r>
              <a:rPr lang="tr-TR" dirty="0" err="1"/>
              <a:t>Çalıştay</a:t>
            </a:r>
            <a:r>
              <a:rPr lang="tr-TR" dirty="0"/>
              <a:t> Raporu</a:t>
            </a:r>
          </a:p>
        </p:txBody>
      </p:sp>
      <p:sp>
        <p:nvSpPr>
          <p:cNvPr id="3" name="İçerik Yer Tutucusu 2">
            <a:extLst>
              <a:ext uri="{FF2B5EF4-FFF2-40B4-BE49-F238E27FC236}">
                <a16:creationId xmlns:a16="http://schemas.microsoft.com/office/drawing/2014/main" id="{FC40D767-1C85-DE6B-4A4C-071912F8D013}"/>
              </a:ext>
            </a:extLst>
          </p:cNvPr>
          <p:cNvSpPr>
            <a:spLocks noGrp="1"/>
          </p:cNvSpPr>
          <p:nvPr>
            <p:ph idx="1"/>
          </p:nvPr>
        </p:nvSpPr>
        <p:spPr/>
        <p:txBody>
          <a:bodyPr anchor="ctr">
            <a:normAutofit/>
          </a:bodyPr>
          <a:lstStyle/>
          <a:p>
            <a:r>
              <a:rPr lang="tr-TR" sz="2400" dirty="0">
                <a:effectLst/>
                <a:latin typeface="Times" pitchFamily="2" charset="0"/>
              </a:rPr>
              <a:t>Riskler ve yararlar arasındaki dengeyi, bilimsel bilgi, deneyimler baz alınarak, </a:t>
            </a:r>
            <a:r>
              <a:rPr lang="tr-TR" sz="2400" dirty="0" err="1">
                <a:effectLst/>
                <a:latin typeface="Times" pitchFamily="2" charset="0"/>
              </a:rPr>
              <a:t>içinde</a:t>
            </a:r>
            <a:r>
              <a:rPr lang="tr-TR" sz="2400" dirty="0">
                <a:effectLst/>
                <a:latin typeface="Times" pitchFamily="2" charset="0"/>
              </a:rPr>
              <a:t> </a:t>
            </a:r>
            <a:r>
              <a:rPr lang="tr-TR" sz="2400" dirty="0" err="1">
                <a:effectLst/>
                <a:latin typeface="Times" pitchFamily="2" charset="0"/>
              </a:rPr>
              <a:t>obezite</a:t>
            </a:r>
            <a:r>
              <a:rPr lang="tr-TR" sz="2400" dirty="0">
                <a:effectLst/>
                <a:latin typeface="Times" pitchFamily="2" charset="0"/>
              </a:rPr>
              <a:t> cerrahisini ilgilendiren temel tıbbi </a:t>
            </a:r>
            <a:r>
              <a:rPr lang="tr-TR" sz="2400" dirty="0" err="1">
                <a:effectLst/>
                <a:latin typeface="Times" pitchFamily="2" charset="0"/>
              </a:rPr>
              <a:t>branşların</a:t>
            </a:r>
            <a:r>
              <a:rPr lang="tr-TR" sz="2400" dirty="0">
                <a:effectLst/>
                <a:latin typeface="Times" pitchFamily="2" charset="0"/>
              </a:rPr>
              <a:t> </a:t>
            </a:r>
            <a:r>
              <a:rPr lang="tr-TR" sz="2400" dirty="0" err="1">
                <a:effectLst/>
                <a:latin typeface="Times" pitchFamily="2" charset="0"/>
              </a:rPr>
              <a:t>olduğu</a:t>
            </a:r>
            <a:r>
              <a:rPr lang="tr-TR" sz="2400" dirty="0">
                <a:effectLst/>
                <a:latin typeface="Times" pitchFamily="2" charset="0"/>
              </a:rPr>
              <a:t> </a:t>
            </a:r>
            <a:r>
              <a:rPr lang="tr-TR" sz="2400" dirty="0" err="1">
                <a:effectLst/>
                <a:latin typeface="Times" pitchFamily="2" charset="0"/>
              </a:rPr>
              <a:t>interdisipliner</a:t>
            </a:r>
            <a:r>
              <a:rPr lang="tr-TR" sz="2400" dirty="0">
                <a:effectLst/>
                <a:latin typeface="Times" pitchFamily="2" charset="0"/>
              </a:rPr>
              <a:t> bir yapının, kurulun </a:t>
            </a:r>
            <a:r>
              <a:rPr lang="tr-TR" sz="2400" dirty="0" err="1">
                <a:effectLst/>
                <a:latin typeface="Times" pitchFamily="2" charset="0"/>
              </a:rPr>
              <a:t>oluşturması</a:t>
            </a:r>
            <a:r>
              <a:rPr lang="tr-TR" sz="2400" dirty="0">
                <a:effectLst/>
                <a:latin typeface="Times" pitchFamily="2" charset="0"/>
              </a:rPr>
              <a:t> </a:t>
            </a:r>
            <a:r>
              <a:rPr lang="tr-TR" sz="2400" dirty="0">
                <a:latin typeface="Times" pitchFamily="2" charset="0"/>
              </a:rPr>
              <a:t> </a:t>
            </a:r>
            <a:r>
              <a:rPr lang="tr-TR" sz="2400" dirty="0" err="1">
                <a:effectLst/>
                <a:latin typeface="Times" pitchFamily="2" charset="0"/>
              </a:rPr>
              <a:t>tüm</a:t>
            </a:r>
            <a:r>
              <a:rPr lang="tr-TR" sz="2400" dirty="0">
                <a:effectLst/>
                <a:latin typeface="Times" pitchFamily="2" charset="0"/>
              </a:rPr>
              <a:t> </a:t>
            </a:r>
            <a:r>
              <a:rPr lang="tr-TR" sz="2400" dirty="0" err="1">
                <a:effectLst/>
                <a:latin typeface="Times" pitchFamily="2" charset="0"/>
              </a:rPr>
              <a:t>paydaşların</a:t>
            </a:r>
            <a:r>
              <a:rPr lang="tr-TR" sz="2400" dirty="0">
                <a:effectLst/>
                <a:latin typeface="Times" pitchFamily="2" charset="0"/>
              </a:rPr>
              <a:t> hastaya fayda zarar </a:t>
            </a:r>
            <a:r>
              <a:rPr lang="tr-TR" sz="2400" dirty="0" err="1">
                <a:effectLst/>
                <a:latin typeface="Times" pitchFamily="2" charset="0"/>
              </a:rPr>
              <a:t>açısından</a:t>
            </a:r>
            <a:r>
              <a:rPr lang="tr-TR" sz="2400" dirty="0">
                <a:latin typeface="Times" pitchFamily="2" charset="0"/>
              </a:rPr>
              <a:t> </a:t>
            </a:r>
            <a:r>
              <a:rPr lang="tr-TR" sz="2400" dirty="0" err="1">
                <a:effectLst/>
                <a:latin typeface="Times" pitchFamily="2" charset="0"/>
              </a:rPr>
              <a:t>değerlendirilmesi</a:t>
            </a:r>
            <a:r>
              <a:rPr lang="tr-TR" sz="2400" dirty="0">
                <a:effectLst/>
                <a:latin typeface="Times" pitchFamily="2" charset="0"/>
              </a:rPr>
              <a:t> gerekir. </a:t>
            </a:r>
            <a:r>
              <a:rPr lang="tr-TR" sz="2400" dirty="0" err="1">
                <a:effectLst/>
                <a:latin typeface="Times" pitchFamily="2" charset="0"/>
              </a:rPr>
              <a:t>Obezite</a:t>
            </a:r>
            <a:r>
              <a:rPr lang="tr-TR" sz="2400" dirty="0">
                <a:effectLst/>
                <a:latin typeface="Times" pitchFamily="2" charset="0"/>
              </a:rPr>
              <a:t> cerrahisinin hastaya </a:t>
            </a:r>
            <a:r>
              <a:rPr lang="tr-TR" sz="2400" dirty="0" err="1">
                <a:effectLst/>
                <a:latin typeface="Times" pitchFamily="2" charset="0"/>
              </a:rPr>
              <a:t>sağladığı</a:t>
            </a:r>
            <a:r>
              <a:rPr lang="tr-TR" sz="2400" dirty="0">
                <a:effectLst/>
                <a:latin typeface="Times" pitchFamily="2" charset="0"/>
              </a:rPr>
              <a:t> yarar yanında, topluma, </a:t>
            </a:r>
            <a:r>
              <a:rPr lang="tr-TR" sz="2400" dirty="0" err="1">
                <a:effectLst/>
                <a:latin typeface="Times" pitchFamily="2" charset="0"/>
              </a:rPr>
              <a:t>diğer</a:t>
            </a:r>
            <a:r>
              <a:rPr lang="tr-TR" sz="2400" dirty="0">
                <a:effectLst/>
                <a:latin typeface="Times" pitchFamily="2" charset="0"/>
              </a:rPr>
              <a:t> hasta grupları ve geri </a:t>
            </a:r>
            <a:r>
              <a:rPr lang="tr-TR" sz="2400" dirty="0" err="1">
                <a:effectLst/>
                <a:latin typeface="Times" pitchFamily="2" charset="0"/>
              </a:rPr>
              <a:t>ödeme</a:t>
            </a:r>
            <a:r>
              <a:rPr lang="tr-TR" sz="2400" dirty="0">
                <a:effectLst/>
                <a:latin typeface="Times" pitchFamily="2" charset="0"/>
              </a:rPr>
              <a:t> sistemlerine getirilen </a:t>
            </a:r>
            <a:r>
              <a:rPr lang="tr-TR" sz="2400" dirty="0" err="1">
                <a:effectLst/>
                <a:latin typeface="Times" pitchFamily="2" charset="0"/>
              </a:rPr>
              <a:t>yük</a:t>
            </a:r>
            <a:r>
              <a:rPr lang="tr-TR" sz="2400" dirty="0">
                <a:effectLst/>
                <a:latin typeface="Times" pitchFamily="2" charset="0"/>
              </a:rPr>
              <a:t> </a:t>
            </a:r>
            <a:r>
              <a:rPr lang="tr-TR" sz="2400" dirty="0" err="1">
                <a:effectLst/>
                <a:latin typeface="Times" pitchFamily="2" charset="0"/>
              </a:rPr>
              <a:t>açısından</a:t>
            </a:r>
            <a:r>
              <a:rPr lang="tr-TR" sz="2400" dirty="0">
                <a:effectLst/>
                <a:latin typeface="Times" pitchFamily="2" charset="0"/>
              </a:rPr>
              <a:t> da ele alınması gerekir. </a:t>
            </a:r>
          </a:p>
          <a:p>
            <a:r>
              <a:rPr lang="tr-TR" sz="2400" dirty="0" err="1">
                <a:effectLst/>
                <a:latin typeface="Times" pitchFamily="2" charset="0"/>
              </a:rPr>
              <a:t>Sağlık</a:t>
            </a:r>
            <a:r>
              <a:rPr lang="tr-TR" sz="2400" dirty="0">
                <a:effectLst/>
                <a:latin typeface="Times" pitchFamily="2" charset="0"/>
              </a:rPr>
              <a:t> kaynakları her zaman sınırlı </a:t>
            </a:r>
            <a:r>
              <a:rPr lang="tr-TR" sz="2400" dirty="0" err="1">
                <a:effectLst/>
                <a:latin typeface="Times" pitchFamily="2" charset="0"/>
              </a:rPr>
              <a:t>olmuştur</a:t>
            </a:r>
            <a:r>
              <a:rPr lang="tr-TR" sz="2400" dirty="0">
                <a:effectLst/>
                <a:latin typeface="Times" pitchFamily="2" charset="0"/>
              </a:rPr>
              <a:t>, bu nedenle </a:t>
            </a:r>
            <a:r>
              <a:rPr lang="tr-TR" sz="2400" dirty="0" err="1">
                <a:effectLst/>
                <a:latin typeface="Times" pitchFamily="2" charset="0"/>
              </a:rPr>
              <a:t>sağlık</a:t>
            </a:r>
            <a:r>
              <a:rPr lang="tr-TR" sz="2400" dirty="0">
                <a:effectLst/>
                <a:latin typeface="Times" pitchFamily="2" charset="0"/>
              </a:rPr>
              <a:t> sisteminin </a:t>
            </a:r>
            <a:r>
              <a:rPr lang="tr-TR" sz="2400" dirty="0" err="1">
                <a:effectLst/>
                <a:latin typeface="Times" pitchFamily="2" charset="0"/>
              </a:rPr>
              <a:t>odağında</a:t>
            </a:r>
            <a:r>
              <a:rPr lang="tr-TR" sz="2400" dirty="0">
                <a:effectLst/>
                <a:latin typeface="Times" pitchFamily="2" charset="0"/>
              </a:rPr>
              <a:t> hasta ve hastalık tedavisi yerine, </a:t>
            </a:r>
            <a:r>
              <a:rPr lang="tr-TR" sz="2400" dirty="0" err="1">
                <a:effectLst/>
                <a:latin typeface="Times" pitchFamily="2" charset="0"/>
              </a:rPr>
              <a:t>hastalığı</a:t>
            </a:r>
            <a:r>
              <a:rPr lang="tr-TR" sz="2400" dirty="0">
                <a:effectLst/>
                <a:latin typeface="Times" pitchFamily="2" charset="0"/>
              </a:rPr>
              <a:t> </a:t>
            </a:r>
            <a:r>
              <a:rPr lang="tr-TR" sz="2400" dirty="0" err="1">
                <a:effectLst/>
                <a:latin typeface="Times" pitchFamily="2" charset="0"/>
              </a:rPr>
              <a:t>önleme</a:t>
            </a:r>
            <a:r>
              <a:rPr lang="tr-TR" sz="2400" dirty="0">
                <a:effectLst/>
                <a:latin typeface="Times" pitchFamily="2" charset="0"/>
              </a:rPr>
              <a:t> stratejileri olmalıdır. </a:t>
            </a:r>
          </a:p>
          <a:p>
            <a:r>
              <a:rPr lang="tr-TR" sz="2400" dirty="0" err="1">
                <a:effectLst/>
                <a:latin typeface="Times" pitchFamily="2" charset="0"/>
              </a:rPr>
              <a:t>Önleyici</a:t>
            </a:r>
            <a:r>
              <a:rPr lang="tr-TR" sz="2400" dirty="0">
                <a:effectLst/>
                <a:latin typeface="Times" pitchFamily="2" charset="0"/>
              </a:rPr>
              <a:t> </a:t>
            </a:r>
            <a:r>
              <a:rPr lang="tr-TR" sz="2400" dirty="0" err="1">
                <a:effectLst/>
                <a:latin typeface="Times" pitchFamily="2" charset="0"/>
              </a:rPr>
              <a:t>yöntemler</a:t>
            </a:r>
            <a:r>
              <a:rPr lang="tr-TR" sz="2400" dirty="0">
                <a:effectLst/>
                <a:latin typeface="Times" pitchFamily="2" charset="0"/>
              </a:rPr>
              <a:t> olarak sayılabilecek olan diyet ve diyetisyen </a:t>
            </a:r>
            <a:r>
              <a:rPr lang="tr-TR" sz="2400" dirty="0" err="1">
                <a:effectLst/>
                <a:latin typeface="Times" pitchFamily="2" charset="0"/>
              </a:rPr>
              <a:t>desteği</a:t>
            </a:r>
            <a:r>
              <a:rPr lang="tr-TR" sz="2400" dirty="0">
                <a:effectLst/>
                <a:latin typeface="Times" pitchFamily="2" charset="0"/>
              </a:rPr>
              <a:t>, spor, medikal </a:t>
            </a:r>
            <a:r>
              <a:rPr lang="tr-TR" sz="2400" dirty="0" err="1">
                <a:effectLst/>
                <a:latin typeface="Times" pitchFamily="2" charset="0"/>
              </a:rPr>
              <a:t>ilaçlar</a:t>
            </a:r>
            <a:r>
              <a:rPr lang="tr-TR" sz="2400" dirty="0">
                <a:effectLst/>
                <a:latin typeface="Times" pitchFamily="2" charset="0"/>
              </a:rPr>
              <a:t>, gıda takviyeleri, </a:t>
            </a:r>
            <a:r>
              <a:rPr lang="tr-TR" sz="2400" dirty="0" err="1">
                <a:effectLst/>
                <a:latin typeface="Times" pitchFamily="2" charset="0"/>
              </a:rPr>
              <a:t>dâhiliye</a:t>
            </a:r>
            <a:r>
              <a:rPr lang="tr-TR" sz="2400" dirty="0">
                <a:effectLst/>
                <a:latin typeface="Times" pitchFamily="2" charset="0"/>
              </a:rPr>
              <a:t> metabolizma uzmanları, her zaman </a:t>
            </a:r>
            <a:r>
              <a:rPr lang="tr-TR" sz="2400" dirty="0" err="1">
                <a:effectLst/>
                <a:latin typeface="Times" pitchFamily="2" charset="0"/>
              </a:rPr>
              <a:t>sektörde</a:t>
            </a:r>
            <a:r>
              <a:rPr lang="tr-TR" sz="2400" dirty="0">
                <a:effectLst/>
                <a:latin typeface="Times" pitchFamily="2" charset="0"/>
              </a:rPr>
              <a:t> olmaya devam etmeli ve tedavi </a:t>
            </a:r>
            <a:r>
              <a:rPr lang="tr-TR" sz="2400" dirty="0" err="1">
                <a:effectLst/>
                <a:latin typeface="Times" pitchFamily="2" charset="0"/>
              </a:rPr>
              <a:t>için</a:t>
            </a:r>
            <a:r>
              <a:rPr lang="tr-TR" sz="2400" dirty="0">
                <a:effectLst/>
                <a:latin typeface="Times" pitchFamily="2" charset="0"/>
              </a:rPr>
              <a:t> destek vermelidirler. </a:t>
            </a:r>
          </a:p>
        </p:txBody>
      </p:sp>
    </p:spTree>
    <p:extLst>
      <p:ext uri="{BB962C8B-B14F-4D97-AF65-F5344CB8AC3E}">
        <p14:creationId xmlns:p14="http://schemas.microsoft.com/office/powerpoint/2010/main" val="119617982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2199997-648C-7C3B-2CDC-B9704C7B5751}"/>
              </a:ext>
            </a:extLst>
          </p:cNvPr>
          <p:cNvSpPr>
            <a:spLocks noGrp="1"/>
          </p:cNvSpPr>
          <p:nvPr>
            <p:ph type="title"/>
          </p:nvPr>
        </p:nvSpPr>
        <p:spPr/>
        <p:txBody>
          <a:bodyPr/>
          <a:lstStyle/>
          <a:p>
            <a:r>
              <a:rPr lang="tr-TR" dirty="0"/>
              <a:t>2014 Sağlık Bakanlığı SAGM </a:t>
            </a:r>
            <a:r>
              <a:rPr lang="tr-TR" dirty="0" err="1"/>
              <a:t>Çalıştay</a:t>
            </a:r>
            <a:r>
              <a:rPr lang="tr-TR" dirty="0"/>
              <a:t> Raporu</a:t>
            </a:r>
          </a:p>
        </p:txBody>
      </p:sp>
      <p:sp>
        <p:nvSpPr>
          <p:cNvPr id="3" name="İçerik Yer Tutucusu 2">
            <a:extLst>
              <a:ext uri="{FF2B5EF4-FFF2-40B4-BE49-F238E27FC236}">
                <a16:creationId xmlns:a16="http://schemas.microsoft.com/office/drawing/2014/main" id="{FC40D767-1C85-DE6B-4A4C-071912F8D013}"/>
              </a:ext>
            </a:extLst>
          </p:cNvPr>
          <p:cNvSpPr>
            <a:spLocks noGrp="1"/>
          </p:cNvSpPr>
          <p:nvPr>
            <p:ph idx="1"/>
          </p:nvPr>
        </p:nvSpPr>
        <p:spPr/>
        <p:txBody>
          <a:bodyPr anchor="ctr">
            <a:normAutofit/>
          </a:bodyPr>
          <a:lstStyle/>
          <a:p>
            <a:r>
              <a:rPr lang="tr-TR" sz="2400" dirty="0">
                <a:effectLst/>
                <a:latin typeface="Times" pitchFamily="2" charset="0"/>
              </a:rPr>
              <a:t>Avrupa </a:t>
            </a:r>
            <a:r>
              <a:rPr lang="tr-TR" sz="2400" dirty="0" err="1">
                <a:effectLst/>
                <a:latin typeface="Times" pitchFamily="2" charset="0"/>
              </a:rPr>
              <a:t>Birliği</a:t>
            </a:r>
            <a:r>
              <a:rPr lang="tr-TR" sz="2400" dirty="0">
                <a:effectLst/>
                <a:latin typeface="Times" pitchFamily="2" charset="0"/>
              </a:rPr>
              <a:t> Hasta Haklarına </a:t>
            </a:r>
            <a:r>
              <a:rPr lang="tr-TR" sz="2400" dirty="0" err="1">
                <a:effectLst/>
                <a:latin typeface="Times" pitchFamily="2" charset="0"/>
              </a:rPr>
              <a:t>İlişkin</a:t>
            </a:r>
            <a:r>
              <a:rPr lang="tr-TR" sz="2400" dirty="0">
                <a:effectLst/>
                <a:latin typeface="Times" pitchFamily="2" charset="0"/>
              </a:rPr>
              <a:t> Roma </a:t>
            </a:r>
            <a:r>
              <a:rPr lang="tr-TR" sz="2400" dirty="0" err="1">
                <a:effectLst/>
                <a:latin typeface="Times" pitchFamily="2" charset="0"/>
              </a:rPr>
              <a:t>Sözleşmesine</a:t>
            </a:r>
            <a:r>
              <a:rPr lang="tr-TR" sz="2400" dirty="0">
                <a:effectLst/>
                <a:latin typeface="Times" pitchFamily="2" charset="0"/>
              </a:rPr>
              <a:t> </a:t>
            </a:r>
            <a:r>
              <a:rPr lang="tr-TR" sz="2400" dirty="0" err="1">
                <a:effectLst/>
                <a:latin typeface="Times" pitchFamily="2" charset="0"/>
              </a:rPr>
              <a:t>göre</a:t>
            </a:r>
            <a:r>
              <a:rPr lang="tr-TR" sz="2400" dirty="0">
                <a:effectLst/>
                <a:latin typeface="Times" pitchFamily="2" charset="0"/>
              </a:rPr>
              <a:t> (2002); ekonomik veya mali durumlardan </a:t>
            </a:r>
            <a:r>
              <a:rPr lang="tr-TR" sz="2400" dirty="0" err="1">
                <a:effectLst/>
                <a:latin typeface="Times" pitchFamily="2" charset="0"/>
              </a:rPr>
              <a:t>bağımsız</a:t>
            </a:r>
            <a:r>
              <a:rPr lang="tr-TR" sz="2400" dirty="0">
                <a:effectLst/>
                <a:latin typeface="Times" pitchFamily="2" charset="0"/>
              </a:rPr>
              <a:t> olarak (</a:t>
            </a:r>
            <a:r>
              <a:rPr lang="tr-TR" sz="2400" dirty="0" err="1">
                <a:effectLst/>
                <a:latin typeface="Times" pitchFamily="2" charset="0"/>
              </a:rPr>
              <a:t>gerekçeler</a:t>
            </a:r>
            <a:r>
              <a:rPr lang="tr-TR" sz="2400" dirty="0">
                <a:effectLst/>
                <a:latin typeface="Times" pitchFamily="2" charset="0"/>
              </a:rPr>
              <a:t> dikkate alınmadan) her birey uluslararası standartlara </a:t>
            </a:r>
            <a:r>
              <a:rPr lang="tr-TR" sz="2400" dirty="0" err="1">
                <a:effectLst/>
                <a:latin typeface="Times" pitchFamily="2" charset="0"/>
              </a:rPr>
              <a:t>göre</a:t>
            </a:r>
            <a:r>
              <a:rPr lang="tr-TR" sz="2400" dirty="0">
                <a:effectLst/>
                <a:latin typeface="Times" pitchFamily="2" charset="0"/>
              </a:rPr>
              <a:t>, yeniliklerden -</a:t>
            </a:r>
            <a:r>
              <a:rPr lang="tr-TR" sz="2400" dirty="0" err="1">
                <a:effectLst/>
                <a:latin typeface="Times" pitchFamily="2" charset="0"/>
              </a:rPr>
              <a:t>teşhis</a:t>
            </a:r>
            <a:r>
              <a:rPr lang="tr-TR" sz="2400" dirty="0">
                <a:effectLst/>
                <a:latin typeface="Times" pitchFamily="2" charset="0"/>
              </a:rPr>
              <a:t> </a:t>
            </a:r>
            <a:r>
              <a:rPr lang="tr-TR" sz="2400" dirty="0" err="1">
                <a:effectLst/>
                <a:latin typeface="Times" pitchFamily="2" charset="0"/>
              </a:rPr>
              <a:t>prosedürleri</a:t>
            </a:r>
            <a:r>
              <a:rPr lang="tr-TR" sz="2400" dirty="0">
                <a:effectLst/>
                <a:latin typeface="Times" pitchFamily="2" charset="0"/>
              </a:rPr>
              <a:t> </a:t>
            </a:r>
            <a:r>
              <a:rPr lang="tr-TR" sz="2400" dirty="0" err="1">
                <a:effectLst/>
                <a:latin typeface="Times" pitchFamily="2" charset="0"/>
              </a:rPr>
              <a:t>dâhil</a:t>
            </a:r>
            <a:r>
              <a:rPr lang="tr-TR" sz="2400" dirty="0">
                <a:effectLst/>
                <a:latin typeface="Times" pitchFamily="2" charset="0"/>
              </a:rPr>
              <a:t> olmak </a:t>
            </a:r>
            <a:r>
              <a:rPr lang="tr-TR" sz="2400" dirty="0" err="1">
                <a:effectLst/>
                <a:latin typeface="Times" pitchFamily="2" charset="0"/>
              </a:rPr>
              <a:t>üzere</a:t>
            </a:r>
            <a:r>
              <a:rPr lang="tr-TR" sz="2400" dirty="0">
                <a:effectLst/>
                <a:latin typeface="Times" pitchFamily="2" charset="0"/>
              </a:rPr>
              <a:t> yararlanma hakkına sahiptir .</a:t>
            </a:r>
          </a:p>
          <a:p>
            <a:r>
              <a:rPr lang="tr-TR" sz="2400" dirty="0">
                <a:effectLst/>
                <a:latin typeface="Times" pitchFamily="2" charset="0"/>
              </a:rPr>
              <a:t>Bu bağlamda, sınırlı sayıda hasta </a:t>
            </a:r>
            <a:r>
              <a:rPr lang="tr-TR" sz="2400" dirty="0" err="1">
                <a:effectLst/>
                <a:latin typeface="Times" pitchFamily="2" charset="0"/>
              </a:rPr>
              <a:t>için</a:t>
            </a:r>
            <a:r>
              <a:rPr lang="tr-TR" sz="2400" dirty="0">
                <a:effectLst/>
                <a:latin typeface="Times" pitchFamily="2" charset="0"/>
              </a:rPr>
              <a:t> gereken sofistike ve pahalı </a:t>
            </a:r>
            <a:r>
              <a:rPr lang="tr-TR" sz="2400" dirty="0" err="1">
                <a:effectLst/>
                <a:latin typeface="Times" pitchFamily="2" charset="0"/>
              </a:rPr>
              <a:t>sağlık</a:t>
            </a:r>
            <a:r>
              <a:rPr lang="tr-TR" sz="2400" dirty="0">
                <a:effectLst/>
                <a:latin typeface="Times" pitchFamily="2" charset="0"/>
              </a:rPr>
              <a:t> </a:t>
            </a:r>
            <a:r>
              <a:rPr lang="tr-TR" sz="2400" dirty="0" err="1">
                <a:effectLst/>
                <a:latin typeface="Times" pitchFamily="2" charset="0"/>
              </a:rPr>
              <a:t>teknolo</a:t>
            </a:r>
            <a:r>
              <a:rPr lang="tr-TR" sz="2400" dirty="0">
                <a:effectLst/>
                <a:latin typeface="Times" pitchFamily="2" charset="0"/>
              </a:rPr>
              <a:t> -</a:t>
            </a:r>
            <a:r>
              <a:rPr lang="tr-TR" sz="2400" dirty="0" err="1">
                <a:effectLst/>
                <a:latin typeface="Times" pitchFamily="2" charset="0"/>
              </a:rPr>
              <a:t>jilerinin</a:t>
            </a:r>
            <a:r>
              <a:rPr lang="tr-TR" sz="2400" dirty="0">
                <a:effectLst/>
                <a:latin typeface="Times" pitchFamily="2" charset="0"/>
              </a:rPr>
              <a:t> kullanımının, toplumun geneline sunulan temel </a:t>
            </a:r>
            <a:r>
              <a:rPr lang="tr-TR" sz="2400" dirty="0" err="1">
                <a:effectLst/>
                <a:latin typeface="Times" pitchFamily="2" charset="0"/>
              </a:rPr>
              <a:t>sağlık</a:t>
            </a:r>
            <a:r>
              <a:rPr lang="tr-TR" sz="2400" dirty="0">
                <a:effectLst/>
                <a:latin typeface="Times" pitchFamily="2" charset="0"/>
              </a:rPr>
              <a:t> hizmetlerini olumsuz </a:t>
            </a:r>
            <a:r>
              <a:rPr lang="tr-TR" sz="2400" dirty="0" err="1">
                <a:effectLst/>
                <a:latin typeface="Times" pitchFamily="2" charset="0"/>
              </a:rPr>
              <a:t>yönde</a:t>
            </a:r>
            <a:r>
              <a:rPr lang="tr-TR" sz="2400" dirty="0">
                <a:effectLst/>
                <a:latin typeface="Times" pitchFamily="2" charset="0"/>
              </a:rPr>
              <a:t> </a:t>
            </a:r>
            <a:r>
              <a:rPr lang="tr-TR" sz="2400" dirty="0" err="1">
                <a:effectLst/>
                <a:latin typeface="Times" pitchFamily="2" charset="0"/>
              </a:rPr>
              <a:t>etkileyebileceği</a:t>
            </a:r>
            <a:r>
              <a:rPr lang="tr-TR" sz="2400" dirty="0">
                <a:effectLst/>
                <a:latin typeface="Times" pitchFamily="2" charset="0"/>
              </a:rPr>
              <a:t> </a:t>
            </a:r>
            <a:r>
              <a:rPr lang="tr-TR" sz="2400" dirty="0" err="1">
                <a:effectLst/>
                <a:latin typeface="Times" pitchFamily="2" charset="0"/>
              </a:rPr>
              <a:t>düşüncesidir</a:t>
            </a:r>
            <a:r>
              <a:rPr lang="tr-TR" sz="2400" dirty="0">
                <a:effectLst/>
                <a:latin typeface="Times" pitchFamily="2" charset="0"/>
              </a:rPr>
              <a:t>. </a:t>
            </a:r>
          </a:p>
          <a:p>
            <a:r>
              <a:rPr lang="tr-TR" sz="2400" dirty="0" err="1">
                <a:effectLst/>
                <a:latin typeface="Times" pitchFamily="2" charset="0"/>
              </a:rPr>
              <a:t>Sağlığa</a:t>
            </a:r>
            <a:r>
              <a:rPr lang="tr-TR" sz="2400" dirty="0">
                <a:effectLst/>
                <a:latin typeface="Times" pitchFamily="2" charset="0"/>
              </a:rPr>
              <a:t> ayrılan kaynakların sınırlı olması nedeniyle, temel </a:t>
            </a:r>
            <a:r>
              <a:rPr lang="tr-TR" sz="2400" dirty="0" err="1">
                <a:effectLst/>
                <a:latin typeface="Times" pitchFamily="2" charset="0"/>
              </a:rPr>
              <a:t>sağlık</a:t>
            </a:r>
            <a:r>
              <a:rPr lang="tr-TR" sz="2400" dirty="0">
                <a:effectLst/>
                <a:latin typeface="Times" pitchFamily="2" charset="0"/>
              </a:rPr>
              <a:t> hizmetlerinden pahalı teknolojilere kaynak transferinin olabilmesi, ya da temel </a:t>
            </a:r>
            <a:r>
              <a:rPr lang="tr-TR" sz="2400" dirty="0" err="1">
                <a:effectLst/>
                <a:latin typeface="Times" pitchFamily="2" charset="0"/>
              </a:rPr>
              <a:t>sağlığa</a:t>
            </a:r>
            <a:r>
              <a:rPr lang="tr-TR" sz="2400" dirty="0">
                <a:effectLst/>
                <a:latin typeface="Times" pitchFamily="2" charset="0"/>
              </a:rPr>
              <a:t> ayrılan kaynakların azaltılması etik </a:t>
            </a:r>
            <a:r>
              <a:rPr lang="tr-TR" sz="2400" dirty="0" err="1">
                <a:effectLst/>
                <a:latin typeface="Times" pitchFamily="2" charset="0"/>
              </a:rPr>
              <a:t>açıdan</a:t>
            </a:r>
            <a:r>
              <a:rPr lang="tr-TR" sz="2400" dirty="0">
                <a:effectLst/>
                <a:latin typeface="Times" pitchFamily="2" charset="0"/>
              </a:rPr>
              <a:t> </a:t>
            </a:r>
            <a:r>
              <a:rPr lang="tr-TR" sz="2400" dirty="0" err="1">
                <a:effectLst/>
                <a:latin typeface="Times" pitchFamily="2" charset="0"/>
              </a:rPr>
              <a:t>tartışmalı</a:t>
            </a:r>
            <a:r>
              <a:rPr lang="tr-TR" sz="2400" dirty="0">
                <a:effectLst/>
                <a:latin typeface="Times" pitchFamily="2" charset="0"/>
              </a:rPr>
              <a:t> olacaktır. </a:t>
            </a:r>
            <a:r>
              <a:rPr lang="tr-TR" sz="2400" dirty="0" err="1">
                <a:effectLst/>
                <a:latin typeface="Times" pitchFamily="2" charset="0"/>
              </a:rPr>
              <a:t>Obezite</a:t>
            </a:r>
            <a:r>
              <a:rPr lang="tr-TR" sz="2400" dirty="0">
                <a:effectLst/>
                <a:latin typeface="Times" pitchFamily="2" charset="0"/>
              </a:rPr>
              <a:t> cerrahisi </a:t>
            </a:r>
            <a:r>
              <a:rPr lang="tr-TR" sz="2400" dirty="0" err="1">
                <a:effectLst/>
                <a:latin typeface="Times" pitchFamily="2" charset="0"/>
              </a:rPr>
              <a:t>açısından</a:t>
            </a:r>
            <a:r>
              <a:rPr lang="tr-TR" sz="2400" dirty="0">
                <a:effectLst/>
                <a:latin typeface="Times" pitchFamily="2" charset="0"/>
              </a:rPr>
              <a:t>, temel ve koruyucu </a:t>
            </a:r>
            <a:r>
              <a:rPr lang="tr-TR" sz="2400" dirty="0" err="1">
                <a:effectLst/>
                <a:latin typeface="Times" pitchFamily="2" charset="0"/>
              </a:rPr>
              <a:t>sağlık</a:t>
            </a:r>
            <a:r>
              <a:rPr lang="tr-TR" sz="2400" dirty="0">
                <a:effectLst/>
                <a:latin typeface="Times" pitchFamily="2" charset="0"/>
              </a:rPr>
              <a:t> hizmetlerinin </a:t>
            </a:r>
            <a:r>
              <a:rPr lang="tr-TR" sz="2400" dirty="0" err="1">
                <a:effectLst/>
                <a:latin typeface="Times" pitchFamily="2" charset="0"/>
              </a:rPr>
              <a:t>yetersizliği</a:t>
            </a:r>
            <a:r>
              <a:rPr lang="tr-TR" sz="2400" dirty="0">
                <a:effectLst/>
                <a:latin typeface="Times" pitchFamily="2" charset="0"/>
              </a:rPr>
              <a:t>, </a:t>
            </a:r>
            <a:r>
              <a:rPr lang="tr-TR" sz="2400" dirty="0" err="1">
                <a:effectLst/>
                <a:latin typeface="Times" pitchFamily="2" charset="0"/>
              </a:rPr>
              <a:t>obezite</a:t>
            </a:r>
            <a:r>
              <a:rPr lang="tr-TR" sz="2400" dirty="0">
                <a:effectLst/>
                <a:latin typeface="Times" pitchFamily="2" charset="0"/>
              </a:rPr>
              <a:t> hastalarının </a:t>
            </a:r>
            <a:r>
              <a:rPr lang="tr-TR" sz="2400" dirty="0" err="1">
                <a:effectLst/>
                <a:latin typeface="Times" pitchFamily="2" charset="0"/>
              </a:rPr>
              <a:t>prevalansının</a:t>
            </a:r>
            <a:r>
              <a:rPr lang="tr-TR" sz="2400" dirty="0">
                <a:effectLst/>
                <a:latin typeface="Times" pitchFamily="2" charset="0"/>
              </a:rPr>
              <a:t> artmasıyla </a:t>
            </a:r>
            <a:r>
              <a:rPr lang="tr-TR" sz="2400" dirty="0" err="1">
                <a:effectLst/>
                <a:latin typeface="Times" pitchFamily="2" charset="0"/>
              </a:rPr>
              <a:t>sonuçlanacak</a:t>
            </a:r>
            <a:r>
              <a:rPr lang="tr-TR" sz="2400" dirty="0">
                <a:effectLst/>
                <a:latin typeface="Times" pitchFamily="2" charset="0"/>
              </a:rPr>
              <a:t> bir kısır </a:t>
            </a:r>
            <a:r>
              <a:rPr lang="tr-TR" sz="2400" dirty="0" err="1">
                <a:effectLst/>
                <a:latin typeface="Times" pitchFamily="2" charset="0"/>
              </a:rPr>
              <a:t>döngüye</a:t>
            </a:r>
            <a:r>
              <a:rPr lang="tr-TR" sz="2400" dirty="0">
                <a:effectLst/>
                <a:latin typeface="Times" pitchFamily="2" charset="0"/>
              </a:rPr>
              <a:t> yol </a:t>
            </a:r>
            <a:r>
              <a:rPr lang="tr-TR" sz="2400" dirty="0" err="1">
                <a:effectLst/>
                <a:latin typeface="Times" pitchFamily="2" charset="0"/>
              </a:rPr>
              <a:t>açabilir</a:t>
            </a:r>
            <a:r>
              <a:rPr lang="tr-TR" sz="2400" dirty="0">
                <a:effectLst/>
                <a:latin typeface="Times" pitchFamily="2" charset="0"/>
              </a:rPr>
              <a:t>.</a:t>
            </a:r>
          </a:p>
        </p:txBody>
      </p:sp>
    </p:spTree>
    <p:extLst>
      <p:ext uri="{BB962C8B-B14F-4D97-AF65-F5344CB8AC3E}">
        <p14:creationId xmlns:p14="http://schemas.microsoft.com/office/powerpoint/2010/main" val="336581519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5CF0CC2-658D-4A87-9D2E-154B0ABE1B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a:extLst>
              <a:ext uri="{FF2B5EF4-FFF2-40B4-BE49-F238E27FC236}">
                <a16:creationId xmlns:a16="http://schemas.microsoft.com/office/drawing/2014/main" id="{796C2CE2-29C3-4EBD-A8BB-82C6CC0695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8000"/>
          </a:xfrm>
          <a:prstGeom prst="rect">
            <a:avLst/>
          </a:prstGeom>
          <a:gradFill flip="none" rotWithShape="1">
            <a:gsLst>
              <a:gs pos="100000">
                <a:schemeClr val="accent4"/>
              </a:gs>
              <a:gs pos="0">
                <a:schemeClr val="accent2"/>
              </a:gs>
            </a:gsLst>
            <a:lin ang="15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Univers"/>
              <a:ea typeface="+mn-ea"/>
              <a:cs typeface="+mn-cs"/>
            </a:endParaRPr>
          </a:p>
        </p:txBody>
      </p:sp>
      <p:pic>
        <p:nvPicPr>
          <p:cNvPr id="5" name="Picture 4" descr="Sarı arka plan üzerinde ünlem işareti">
            <a:extLst>
              <a:ext uri="{FF2B5EF4-FFF2-40B4-BE49-F238E27FC236}">
                <a16:creationId xmlns:a16="http://schemas.microsoft.com/office/drawing/2014/main" id="{A1D4AEF9-189E-8124-8FF5-454E7EBEDB5C}"/>
              </a:ext>
            </a:extLst>
          </p:cNvPr>
          <p:cNvPicPr>
            <a:picLocks noChangeAspect="1"/>
          </p:cNvPicPr>
          <p:nvPr/>
        </p:nvPicPr>
        <p:blipFill rotWithShape="1">
          <a:blip r:embed="rId2">
            <a:duotone>
              <a:schemeClr val="accent1">
                <a:shade val="45000"/>
                <a:satMod val="135000"/>
              </a:schemeClr>
              <a:prstClr val="white"/>
            </a:duotone>
            <a:alphaModFix amt="35000"/>
          </a:blip>
          <a:srcRect t="25000"/>
          <a:stretch/>
        </p:blipFill>
        <p:spPr>
          <a:xfrm>
            <a:off x="20" y="-8877"/>
            <a:ext cx="12191980" cy="6858000"/>
          </a:xfrm>
          <a:prstGeom prst="rect">
            <a:avLst/>
          </a:prstGeom>
        </p:spPr>
      </p:pic>
      <p:sp>
        <p:nvSpPr>
          <p:cNvPr id="13"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79609"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rgbClr val="FFFFFF"/>
          </a:solidFill>
          <a:ln w="77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Univers"/>
              <a:ea typeface="+mn-ea"/>
              <a:cs typeface="+mn-cs"/>
            </a:endParaRPr>
          </a:p>
        </p:txBody>
      </p:sp>
      <p:sp>
        <p:nvSpPr>
          <p:cNvPr id="15"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96116"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rgbClr val="FFFFFF"/>
          </a:solidFill>
          <a:ln w="51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Univers"/>
              <a:ea typeface="+mn-ea"/>
              <a:cs typeface="+mn-cs"/>
            </a:endParaRPr>
          </a:p>
        </p:txBody>
      </p:sp>
      <p:sp>
        <p:nvSpPr>
          <p:cNvPr id="17"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12748"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rgbClr val="FFFFFF"/>
          </a:solidFill>
          <a:ln w="751"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Univers"/>
              <a:ea typeface="+mn-ea"/>
              <a:cs typeface="+mn-cs"/>
            </a:endParaRPr>
          </a:p>
        </p:txBody>
      </p:sp>
      <p:cxnSp>
        <p:nvCxnSpPr>
          <p:cNvPr id="19" name="Straight Connector">
            <a:extLst>
              <a:ext uri="{FF2B5EF4-FFF2-40B4-BE49-F238E27FC236}">
                <a16:creationId xmlns:a16="http://schemas.microsoft.com/office/drawing/2014/main" id="{BF76EB78-6E9D-49A9-ADC5-7BCCD6F1FD4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23622" y="3610394"/>
            <a:ext cx="0" cy="3238728"/>
          </a:xfrm>
          <a:prstGeom prst="line">
            <a:avLst/>
          </a:prstGeom>
          <a:ln w="25400" cap="sq">
            <a:solidFill>
              <a:srgbClr val="FFFFFF"/>
            </a:solidFill>
            <a:bevel/>
          </a:ln>
        </p:spPr>
        <p:style>
          <a:lnRef idx="1">
            <a:schemeClr val="accent1"/>
          </a:lnRef>
          <a:fillRef idx="0">
            <a:schemeClr val="accent1"/>
          </a:fillRef>
          <a:effectRef idx="0">
            <a:schemeClr val="accent1"/>
          </a:effectRef>
          <a:fontRef idx="minor">
            <a:schemeClr val="tx1"/>
          </a:fontRef>
        </p:style>
      </p:cxnSp>
      <p:sp>
        <p:nvSpPr>
          <p:cNvPr id="3" name="İçerik Yer Tutucusu 2">
            <a:extLst>
              <a:ext uri="{FF2B5EF4-FFF2-40B4-BE49-F238E27FC236}">
                <a16:creationId xmlns:a16="http://schemas.microsoft.com/office/drawing/2014/main" id="{EDF55B63-E462-1900-26D7-ED03B2929196}"/>
              </a:ext>
            </a:extLst>
          </p:cNvPr>
          <p:cNvSpPr>
            <a:spLocks noGrp="1"/>
          </p:cNvSpPr>
          <p:nvPr>
            <p:ph idx="1"/>
          </p:nvPr>
        </p:nvSpPr>
        <p:spPr>
          <a:xfrm>
            <a:off x="1570293" y="3420123"/>
            <a:ext cx="7789832" cy="2809114"/>
          </a:xfrm>
        </p:spPr>
        <p:txBody>
          <a:bodyPr anchor="t">
            <a:normAutofit/>
          </a:bodyPr>
          <a:lstStyle/>
          <a:p>
            <a:r>
              <a:rPr lang="tr-TR" sz="8000" dirty="0">
                <a:solidFill>
                  <a:srgbClr val="FFFFFF"/>
                </a:solidFill>
              </a:rPr>
              <a:t>Teşekkürler…</a:t>
            </a:r>
          </a:p>
        </p:txBody>
      </p:sp>
    </p:spTree>
    <p:extLst>
      <p:ext uri="{BB962C8B-B14F-4D97-AF65-F5344CB8AC3E}">
        <p14:creationId xmlns:p14="http://schemas.microsoft.com/office/powerpoint/2010/main" val="38796202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AB50F8D-0082-EB5F-A440-371C4A93C55D}"/>
              </a:ext>
            </a:extLst>
          </p:cNvPr>
          <p:cNvSpPr>
            <a:spLocks noGrp="1"/>
          </p:cNvSpPr>
          <p:nvPr>
            <p:ph type="title"/>
          </p:nvPr>
        </p:nvSpPr>
        <p:spPr/>
        <p:txBody>
          <a:bodyPr/>
          <a:lstStyle/>
          <a:p>
            <a:r>
              <a:rPr lang="tr-TR" dirty="0"/>
              <a:t>Kaynaklar</a:t>
            </a:r>
          </a:p>
        </p:txBody>
      </p:sp>
      <p:sp>
        <p:nvSpPr>
          <p:cNvPr id="3" name="İçerik Yer Tutucusu 2">
            <a:extLst>
              <a:ext uri="{FF2B5EF4-FFF2-40B4-BE49-F238E27FC236}">
                <a16:creationId xmlns:a16="http://schemas.microsoft.com/office/drawing/2014/main" id="{D740A4EE-4635-F4BA-9BF0-88C535C3127D}"/>
              </a:ext>
            </a:extLst>
          </p:cNvPr>
          <p:cNvSpPr>
            <a:spLocks noGrp="1"/>
          </p:cNvSpPr>
          <p:nvPr>
            <p:ph idx="1"/>
          </p:nvPr>
        </p:nvSpPr>
        <p:spPr/>
        <p:txBody>
          <a:bodyPr/>
          <a:lstStyle/>
          <a:p>
            <a:r>
              <a:rPr lang="tr-TR" sz="2000" dirty="0" err="1"/>
              <a:t>Türkiyede</a:t>
            </a:r>
            <a:r>
              <a:rPr lang="tr-TR" sz="2000" dirty="0"/>
              <a:t> </a:t>
            </a:r>
            <a:r>
              <a:rPr lang="tr-TR" sz="2000" dirty="0" err="1"/>
              <a:t>Obezite</a:t>
            </a:r>
            <a:r>
              <a:rPr lang="tr-TR" sz="2000" dirty="0"/>
              <a:t> Cerrahisinin </a:t>
            </a:r>
            <a:r>
              <a:rPr lang="tr-TR" sz="2000" dirty="0" err="1"/>
              <a:t>Obezite</a:t>
            </a:r>
            <a:r>
              <a:rPr lang="tr-TR" sz="2000" dirty="0"/>
              <a:t> Tedavisindeki Yeri,</a:t>
            </a:r>
            <a:r>
              <a:rPr lang="tr-TR" sz="2000" dirty="0">
                <a:effectLst/>
              </a:rPr>
              <a:t> </a:t>
            </a:r>
            <a:r>
              <a:rPr lang="tr-TR" sz="2000" dirty="0" err="1">
                <a:effectLst/>
              </a:rPr>
              <a:t>Türkiye</a:t>
            </a:r>
            <a:r>
              <a:rPr lang="tr-TR" sz="2000" dirty="0">
                <a:effectLst/>
              </a:rPr>
              <a:t> Cumhuriyeti </a:t>
            </a:r>
            <a:r>
              <a:rPr lang="tr-TR" sz="2000" dirty="0" err="1">
                <a:effectLst/>
              </a:rPr>
              <a:t>Sağlık</a:t>
            </a:r>
            <a:r>
              <a:rPr lang="tr-TR" sz="2000" dirty="0">
                <a:effectLst/>
              </a:rPr>
              <a:t> </a:t>
            </a:r>
            <a:r>
              <a:rPr lang="tr-TR" sz="2000" dirty="0" err="1">
                <a:effectLst/>
              </a:rPr>
              <a:t>Bakanlığı</a:t>
            </a:r>
            <a:r>
              <a:rPr lang="tr-TR" sz="2000" dirty="0">
                <a:effectLst/>
              </a:rPr>
              <a:t> </a:t>
            </a:r>
            <a:r>
              <a:rPr lang="tr-TR" sz="2000" dirty="0" err="1">
                <a:effectLst/>
              </a:rPr>
              <a:t>Sağlık</a:t>
            </a:r>
            <a:r>
              <a:rPr lang="tr-TR" sz="2000" dirty="0">
                <a:effectLst/>
              </a:rPr>
              <a:t> </a:t>
            </a:r>
            <a:r>
              <a:rPr lang="tr-TR" sz="2000" dirty="0" err="1">
                <a:effectLst/>
              </a:rPr>
              <a:t>Araştırmaları</a:t>
            </a:r>
            <a:r>
              <a:rPr lang="tr-TR" sz="2000" dirty="0">
                <a:effectLst/>
              </a:rPr>
              <a:t> Genel </a:t>
            </a:r>
            <a:r>
              <a:rPr lang="tr-TR" sz="2000" dirty="0" err="1">
                <a:effectLst/>
              </a:rPr>
              <a:t>Müdürlüğu</a:t>
            </a:r>
            <a:r>
              <a:rPr lang="tr-TR" sz="2000" dirty="0">
                <a:effectLst/>
              </a:rPr>
              <a:t>̈, 2014 </a:t>
            </a:r>
          </a:p>
          <a:p>
            <a:r>
              <a:rPr lang="tr-TR" sz="2000" dirty="0" err="1">
                <a:effectLst/>
              </a:rPr>
              <a:t>Samuli</a:t>
            </a:r>
            <a:r>
              <a:rPr lang="tr-TR" sz="2000" dirty="0">
                <a:effectLst/>
              </a:rPr>
              <a:t> I </a:t>
            </a:r>
            <a:r>
              <a:rPr lang="tr-TR" sz="2000" dirty="0" err="1">
                <a:effectLst/>
              </a:rPr>
              <a:t>Saarni</a:t>
            </a:r>
            <a:r>
              <a:rPr lang="tr-TR" sz="2000" dirty="0">
                <a:effectLst/>
              </a:rPr>
              <a:t> 1, Heidi </a:t>
            </a:r>
            <a:r>
              <a:rPr lang="tr-TR" sz="2000" dirty="0" err="1">
                <a:effectLst/>
              </a:rPr>
              <a:t>Anttila</a:t>
            </a:r>
            <a:r>
              <a:rPr lang="tr-TR" sz="2000" dirty="0">
                <a:effectLst/>
              </a:rPr>
              <a:t>, </a:t>
            </a:r>
            <a:r>
              <a:rPr lang="tr-TR" sz="2000" dirty="0" err="1">
                <a:effectLst/>
              </a:rPr>
              <a:t>Suoma</a:t>
            </a:r>
            <a:r>
              <a:rPr lang="tr-TR" sz="2000" dirty="0">
                <a:effectLst/>
              </a:rPr>
              <a:t> E </a:t>
            </a:r>
            <a:r>
              <a:rPr lang="tr-TR" sz="2000" dirty="0" err="1">
                <a:effectLst/>
              </a:rPr>
              <a:t>Saarni</a:t>
            </a:r>
            <a:r>
              <a:rPr lang="tr-TR" sz="2000" dirty="0">
                <a:effectLst/>
              </a:rPr>
              <a:t>, </a:t>
            </a:r>
            <a:r>
              <a:rPr lang="tr-TR" sz="2000" dirty="0" err="1">
                <a:effectLst/>
              </a:rPr>
              <a:t>Pertti</a:t>
            </a:r>
            <a:r>
              <a:rPr lang="tr-TR" sz="2000" dirty="0">
                <a:effectLst/>
              </a:rPr>
              <a:t> </a:t>
            </a:r>
            <a:r>
              <a:rPr lang="tr-TR" sz="2000" dirty="0" err="1">
                <a:effectLst/>
              </a:rPr>
              <a:t>Mustajoki</a:t>
            </a:r>
            <a:r>
              <a:rPr lang="tr-TR" sz="2000" dirty="0">
                <a:effectLst/>
              </a:rPr>
              <a:t>, </a:t>
            </a:r>
            <a:r>
              <a:rPr lang="tr-TR" sz="2000" dirty="0" err="1">
                <a:effectLst/>
              </a:rPr>
              <a:t>Vesa</a:t>
            </a:r>
            <a:r>
              <a:rPr lang="tr-TR" sz="2000" dirty="0">
                <a:effectLst/>
              </a:rPr>
              <a:t> </a:t>
            </a:r>
            <a:r>
              <a:rPr lang="tr-TR" sz="2000" dirty="0" err="1">
                <a:effectLst/>
              </a:rPr>
              <a:t>Koivukangas</a:t>
            </a:r>
            <a:r>
              <a:rPr lang="tr-TR" sz="2000" dirty="0">
                <a:effectLst/>
              </a:rPr>
              <a:t>, </a:t>
            </a:r>
            <a:r>
              <a:rPr lang="tr-TR" sz="2000" dirty="0" err="1">
                <a:effectLst/>
              </a:rPr>
              <a:t>Tuija</a:t>
            </a:r>
            <a:r>
              <a:rPr lang="tr-TR" sz="2000" dirty="0">
                <a:effectLst/>
              </a:rPr>
              <a:t> S </a:t>
            </a:r>
            <a:r>
              <a:rPr lang="tr-TR" sz="2000" dirty="0" err="1">
                <a:effectLst/>
              </a:rPr>
              <a:t>Ikonen</a:t>
            </a:r>
            <a:r>
              <a:rPr lang="tr-TR" sz="2000" dirty="0">
                <a:effectLst/>
              </a:rPr>
              <a:t>, </a:t>
            </a:r>
            <a:r>
              <a:rPr lang="tr-TR" sz="2000" dirty="0" err="1">
                <a:effectLst/>
              </a:rPr>
              <a:t>Antti</a:t>
            </a:r>
            <a:r>
              <a:rPr lang="tr-TR" sz="2000" dirty="0">
                <a:effectLst/>
              </a:rPr>
              <a:t> </a:t>
            </a:r>
            <a:r>
              <a:rPr lang="tr-TR" sz="2000" dirty="0" err="1">
                <a:effectLst/>
              </a:rPr>
              <a:t>Malmivaara</a:t>
            </a:r>
            <a:r>
              <a:rPr lang="tr-TR" sz="2000" dirty="0"/>
              <a:t>; </a:t>
            </a:r>
            <a:r>
              <a:rPr lang="tr-TR" sz="2000" dirty="0" err="1"/>
              <a:t>Ethical</a:t>
            </a:r>
            <a:r>
              <a:rPr lang="tr-TR" sz="2000" dirty="0"/>
              <a:t> </a:t>
            </a:r>
            <a:r>
              <a:rPr lang="tr-TR" sz="2000" dirty="0" err="1"/>
              <a:t>issues</a:t>
            </a:r>
            <a:r>
              <a:rPr lang="tr-TR" sz="2000" dirty="0"/>
              <a:t> of </a:t>
            </a:r>
            <a:r>
              <a:rPr lang="tr-TR" sz="2000" dirty="0" err="1"/>
              <a:t>obesity</a:t>
            </a:r>
            <a:r>
              <a:rPr lang="tr-TR" sz="2000" dirty="0"/>
              <a:t> </a:t>
            </a:r>
            <a:r>
              <a:rPr lang="tr-TR" sz="2000" dirty="0" err="1"/>
              <a:t>surgery</a:t>
            </a:r>
            <a:r>
              <a:rPr lang="tr-TR" sz="2000" dirty="0"/>
              <a:t>--a </a:t>
            </a:r>
            <a:r>
              <a:rPr lang="tr-TR" sz="2000" dirty="0" err="1"/>
              <a:t>health</a:t>
            </a:r>
            <a:r>
              <a:rPr lang="tr-TR" sz="2000" dirty="0"/>
              <a:t> </a:t>
            </a:r>
            <a:r>
              <a:rPr lang="tr-TR" sz="2000" dirty="0" err="1"/>
              <a:t>technology</a:t>
            </a:r>
            <a:r>
              <a:rPr lang="tr-TR" sz="2000" dirty="0"/>
              <a:t> </a:t>
            </a:r>
            <a:r>
              <a:rPr lang="tr-TR" sz="2000" dirty="0" err="1"/>
              <a:t>assessment</a:t>
            </a:r>
            <a:r>
              <a:rPr lang="tr-TR" sz="2000" dirty="0"/>
              <a:t>,  DOI: 10.1007/s11695-011-0386-1</a:t>
            </a:r>
          </a:p>
          <a:p>
            <a:r>
              <a:rPr lang="tr-TR" sz="2000" dirty="0" err="1"/>
              <a:t>Bariyatrik</a:t>
            </a:r>
            <a:r>
              <a:rPr lang="tr-TR" sz="2000" dirty="0"/>
              <a:t> Cerrahi </a:t>
            </a:r>
            <a:r>
              <a:rPr lang="tr-TR" sz="2000" dirty="0" err="1"/>
              <a:t>Klavuzu</a:t>
            </a:r>
            <a:r>
              <a:rPr lang="tr-TR" sz="2000" dirty="0"/>
              <a:t> 2019,Türk Endokrin ve Metabolizma Derneği</a:t>
            </a:r>
          </a:p>
          <a:p>
            <a:r>
              <a:rPr lang="tr-TR" sz="2000" dirty="0" err="1"/>
              <a:t>Obezite</a:t>
            </a:r>
            <a:r>
              <a:rPr lang="tr-TR" sz="2000" dirty="0"/>
              <a:t> Tanı ve Tedavi </a:t>
            </a:r>
            <a:r>
              <a:rPr lang="tr-TR" sz="2000" dirty="0" err="1"/>
              <a:t>Klavuzu</a:t>
            </a:r>
            <a:r>
              <a:rPr lang="tr-TR" sz="2000" dirty="0"/>
              <a:t> 2019, Türk Endokrin ve Metabolizma Derneği</a:t>
            </a:r>
          </a:p>
          <a:p>
            <a:r>
              <a:rPr lang="tr-TR" sz="2000" dirty="0" err="1"/>
              <a:t>Prof.Dr</a:t>
            </a:r>
            <a:r>
              <a:rPr lang="tr-TR" sz="2000" dirty="0"/>
              <a:t>. Koray  </a:t>
            </a:r>
            <a:r>
              <a:rPr lang="tr-TR" sz="2000" dirty="0" err="1"/>
              <a:t>Topgül</a:t>
            </a:r>
            <a:r>
              <a:rPr lang="tr-TR" sz="2000" dirty="0"/>
              <a:t>, </a:t>
            </a:r>
            <a:r>
              <a:rPr lang="tr-TR" sz="2000" dirty="0" err="1"/>
              <a:t>Bariatrik</a:t>
            </a:r>
            <a:r>
              <a:rPr lang="tr-TR" sz="2000" dirty="0"/>
              <a:t> ve </a:t>
            </a:r>
            <a:r>
              <a:rPr lang="tr-TR" sz="2000" dirty="0" err="1"/>
              <a:t>Metabolik</a:t>
            </a:r>
            <a:r>
              <a:rPr lang="tr-TR" sz="2000" dirty="0"/>
              <a:t> Cerrahi, İstanbul Kemerburgaz </a:t>
            </a:r>
            <a:r>
              <a:rPr lang="tr-TR" sz="2000" dirty="0" err="1"/>
              <a:t>Üniversitesi</a:t>
            </a:r>
            <a:r>
              <a:rPr lang="tr-TR" sz="2000" dirty="0"/>
              <a:t> TF Genel Cerrahi AD ve Cerrahi Onkoloji BD </a:t>
            </a:r>
          </a:p>
          <a:p>
            <a:r>
              <a:rPr lang="tr-TR" sz="2000" dirty="0"/>
              <a:t> </a:t>
            </a:r>
            <a:r>
              <a:rPr lang="tr-TR" sz="2000" dirty="0" err="1"/>
              <a:t>Renew</a:t>
            </a:r>
            <a:r>
              <a:rPr lang="tr-TR" sz="2000" dirty="0"/>
              <a:t> </a:t>
            </a:r>
            <a:r>
              <a:rPr lang="tr-TR" sz="2000" dirty="0" err="1"/>
              <a:t>Bariatrics,Obezite</a:t>
            </a:r>
            <a:r>
              <a:rPr lang="tr-TR" sz="2000" dirty="0"/>
              <a:t> Cerrahisi İstatistikleri ve Gerçekler 2021</a:t>
            </a:r>
          </a:p>
          <a:p>
            <a:endParaRPr lang="tr-TR" sz="2000" dirty="0"/>
          </a:p>
          <a:p>
            <a:endParaRPr lang="tr-TR" sz="2000" dirty="0">
              <a:effectLst/>
            </a:endParaRPr>
          </a:p>
          <a:p>
            <a:endParaRPr lang="tr-TR" dirty="0"/>
          </a:p>
          <a:p>
            <a:endParaRPr lang="tr-TR" dirty="0"/>
          </a:p>
        </p:txBody>
      </p:sp>
    </p:spTree>
    <p:extLst>
      <p:ext uri="{BB962C8B-B14F-4D97-AF65-F5344CB8AC3E}">
        <p14:creationId xmlns:p14="http://schemas.microsoft.com/office/powerpoint/2010/main" val="14509472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4808835-7151-6F1D-3B05-525388ECEA7E}"/>
              </a:ext>
            </a:extLst>
          </p:cNvPr>
          <p:cNvSpPr>
            <a:spLocks noGrp="1"/>
          </p:cNvSpPr>
          <p:nvPr>
            <p:ph type="title"/>
          </p:nvPr>
        </p:nvSpPr>
        <p:spPr/>
        <p:txBody>
          <a:bodyPr/>
          <a:lstStyle/>
          <a:p>
            <a:r>
              <a:rPr lang="tr-TR" dirty="0" err="1"/>
              <a:t>Obezite</a:t>
            </a:r>
            <a:r>
              <a:rPr lang="tr-TR" dirty="0"/>
              <a:t> İstatistikleri</a:t>
            </a:r>
          </a:p>
        </p:txBody>
      </p:sp>
      <p:sp>
        <p:nvSpPr>
          <p:cNvPr id="3" name="İçerik Yer Tutucusu 2">
            <a:extLst>
              <a:ext uri="{FF2B5EF4-FFF2-40B4-BE49-F238E27FC236}">
                <a16:creationId xmlns:a16="http://schemas.microsoft.com/office/drawing/2014/main" id="{712348C9-54E7-2A0C-B306-1768C86CC84F}"/>
              </a:ext>
            </a:extLst>
          </p:cNvPr>
          <p:cNvSpPr>
            <a:spLocks noGrp="1"/>
          </p:cNvSpPr>
          <p:nvPr>
            <p:ph idx="1"/>
          </p:nvPr>
        </p:nvSpPr>
        <p:spPr/>
        <p:txBody>
          <a:bodyPr anchor="ctr"/>
          <a:lstStyle/>
          <a:p>
            <a:r>
              <a:rPr lang="tr-TR" sz="2400" b="0" i="0" u="none" strike="noStrike" dirty="0">
                <a:solidFill>
                  <a:srgbClr val="314351"/>
                </a:solidFill>
                <a:effectLst/>
                <a:latin typeface="Times" pitchFamily="2" charset="0"/>
                <a:cs typeface="Big Caslon Medium" panose="02000603090000020003" pitchFamily="2" charset="-79"/>
              </a:rPr>
              <a:t>ABD'de 2019 yılında tahminen 278.000 </a:t>
            </a:r>
            <a:r>
              <a:rPr lang="tr-TR" sz="2400" b="0" i="0" u="none" strike="noStrike" dirty="0" err="1">
                <a:solidFill>
                  <a:srgbClr val="314351"/>
                </a:solidFill>
                <a:effectLst/>
                <a:latin typeface="Times" pitchFamily="2" charset="0"/>
                <a:cs typeface="Big Caslon Medium" panose="02000603090000020003" pitchFamily="2" charset="-79"/>
              </a:rPr>
              <a:t>obezite</a:t>
            </a:r>
            <a:r>
              <a:rPr lang="tr-TR" sz="2400" b="0" i="0" u="none" strike="noStrike" dirty="0">
                <a:solidFill>
                  <a:srgbClr val="314351"/>
                </a:solidFill>
                <a:effectLst/>
                <a:latin typeface="Times" pitchFamily="2" charset="0"/>
                <a:cs typeface="Big Caslon Medium" panose="02000603090000020003" pitchFamily="2" charset="-79"/>
              </a:rPr>
              <a:t> ameliyatı gerçekleştirildi ve bunun 2020'de ortalama 297.000’e </a:t>
            </a:r>
            <a:r>
              <a:rPr lang="tr-TR" sz="2400" dirty="0">
                <a:solidFill>
                  <a:srgbClr val="314351"/>
                </a:solidFill>
                <a:latin typeface="Times" pitchFamily="2" charset="0"/>
                <a:cs typeface="Big Caslon Medium" panose="02000603090000020003" pitchFamily="2" charset="-79"/>
              </a:rPr>
              <a:t>civarında olduğu biliniyor</a:t>
            </a:r>
            <a:r>
              <a:rPr lang="tr-TR" sz="2400" b="0" i="0" u="none" strike="noStrike" dirty="0">
                <a:solidFill>
                  <a:srgbClr val="314351"/>
                </a:solidFill>
                <a:effectLst/>
                <a:latin typeface="Times" pitchFamily="2" charset="0"/>
                <a:cs typeface="Big Caslon Medium" panose="02000603090000020003" pitchFamily="2" charset="-79"/>
              </a:rPr>
              <a:t>.</a:t>
            </a:r>
          </a:p>
          <a:p>
            <a:r>
              <a:rPr lang="tr-TR" sz="2400" b="0" i="0" u="none" strike="noStrike" dirty="0">
                <a:solidFill>
                  <a:srgbClr val="314351"/>
                </a:solidFill>
                <a:effectLst/>
                <a:latin typeface="Times" pitchFamily="2" charset="0"/>
              </a:rPr>
              <a:t>Meksika'da 6.000 ila 8.500 </a:t>
            </a:r>
            <a:r>
              <a:rPr lang="tr-TR" sz="2400" b="0" i="0" u="none" strike="noStrike" dirty="0" err="1">
                <a:solidFill>
                  <a:srgbClr val="314351"/>
                </a:solidFill>
                <a:effectLst/>
                <a:latin typeface="Times" pitchFamily="2" charset="0"/>
              </a:rPr>
              <a:t>civarıda</a:t>
            </a:r>
            <a:r>
              <a:rPr lang="tr-TR" sz="2400" b="0" i="0" u="none" strike="noStrike" dirty="0">
                <a:solidFill>
                  <a:srgbClr val="314351"/>
                </a:solidFill>
                <a:effectLst/>
                <a:latin typeface="Times" pitchFamily="2" charset="0"/>
              </a:rPr>
              <a:t> </a:t>
            </a:r>
            <a:r>
              <a:rPr lang="tr-TR" sz="2400" b="0" i="0" u="none" strike="noStrike" dirty="0" err="1">
                <a:solidFill>
                  <a:srgbClr val="314351"/>
                </a:solidFill>
                <a:effectLst/>
                <a:latin typeface="Times" pitchFamily="2" charset="0"/>
              </a:rPr>
              <a:t>obezite</a:t>
            </a:r>
            <a:r>
              <a:rPr lang="tr-TR" sz="2400" b="0" i="0" u="none" strike="noStrike" dirty="0">
                <a:solidFill>
                  <a:srgbClr val="314351"/>
                </a:solidFill>
                <a:effectLst/>
                <a:latin typeface="Times" pitchFamily="2" charset="0"/>
              </a:rPr>
              <a:t> cerrahisi gerçekleştirildi.</a:t>
            </a:r>
          </a:p>
          <a:p>
            <a:r>
              <a:rPr lang="tr-TR" sz="2400" dirty="0">
                <a:solidFill>
                  <a:srgbClr val="314351"/>
                </a:solidFill>
                <a:effectLst/>
                <a:latin typeface="Times" pitchFamily="2" charset="0"/>
                <a:cs typeface="Big Caslon Medium" panose="02000603090000020003" pitchFamily="2" charset="-79"/>
              </a:rPr>
              <a:t>2015 yılında İngiltere’de 5056 </a:t>
            </a:r>
            <a:r>
              <a:rPr lang="tr-TR" sz="2400" dirty="0" err="1">
                <a:solidFill>
                  <a:srgbClr val="314351"/>
                </a:solidFill>
                <a:effectLst/>
                <a:latin typeface="Times" pitchFamily="2" charset="0"/>
                <a:cs typeface="Big Caslon Medium" panose="02000603090000020003" pitchFamily="2" charset="-79"/>
              </a:rPr>
              <a:t>obezite</a:t>
            </a:r>
            <a:r>
              <a:rPr lang="tr-TR" sz="2400" dirty="0">
                <a:solidFill>
                  <a:srgbClr val="314351"/>
                </a:solidFill>
                <a:effectLst/>
                <a:latin typeface="Times" pitchFamily="2" charset="0"/>
                <a:cs typeface="Big Caslon Medium" panose="02000603090000020003" pitchFamily="2" charset="-79"/>
              </a:rPr>
              <a:t> cerrahisi gerçekleştirildi.</a:t>
            </a:r>
          </a:p>
          <a:p>
            <a:r>
              <a:rPr lang="tr-TR" sz="2400" dirty="0" err="1">
                <a:solidFill>
                  <a:srgbClr val="314351"/>
                </a:solidFill>
                <a:latin typeface="Times" pitchFamily="2" charset="0"/>
                <a:cs typeface="Big Caslon Medium" panose="02000603090000020003" pitchFamily="2" charset="-79"/>
              </a:rPr>
              <a:t>Türkiyede</a:t>
            </a:r>
            <a:r>
              <a:rPr lang="tr-TR" sz="2400" dirty="0">
                <a:solidFill>
                  <a:srgbClr val="314351"/>
                </a:solidFill>
                <a:latin typeface="Times" pitchFamily="2" charset="0"/>
                <a:cs typeface="Big Caslon Medium" panose="02000603090000020003" pitchFamily="2" charset="-79"/>
              </a:rPr>
              <a:t> 2018 yılında </a:t>
            </a:r>
            <a:r>
              <a:rPr lang="tr-TR" sz="2400" dirty="0">
                <a:solidFill>
                  <a:srgbClr val="FF0000"/>
                </a:solidFill>
                <a:latin typeface="Times" pitchFamily="2" charset="0"/>
                <a:cs typeface="Big Caslon Medium" panose="02000603090000020003" pitchFamily="2" charset="-79"/>
              </a:rPr>
              <a:t>devlet hastanelerinde 12.300 </a:t>
            </a:r>
            <a:r>
              <a:rPr lang="tr-TR" sz="2400" dirty="0" err="1">
                <a:solidFill>
                  <a:srgbClr val="314351"/>
                </a:solidFill>
                <a:latin typeface="Times" pitchFamily="2" charset="0"/>
                <a:cs typeface="Big Caslon Medium" panose="02000603090000020003" pitchFamily="2" charset="-79"/>
              </a:rPr>
              <a:t>obezite</a:t>
            </a:r>
            <a:r>
              <a:rPr lang="tr-TR" sz="2400" dirty="0">
                <a:solidFill>
                  <a:srgbClr val="314351"/>
                </a:solidFill>
                <a:latin typeface="Times" pitchFamily="2" charset="0"/>
                <a:cs typeface="Big Caslon Medium" panose="02000603090000020003" pitchFamily="2" charset="-79"/>
              </a:rPr>
              <a:t> cerrahisi, </a:t>
            </a:r>
            <a:r>
              <a:rPr lang="tr-TR" sz="2400" dirty="0">
                <a:solidFill>
                  <a:srgbClr val="FF0000"/>
                </a:solidFill>
                <a:latin typeface="Times" pitchFamily="2" charset="0"/>
                <a:cs typeface="Big Caslon Medium" panose="02000603090000020003" pitchFamily="2" charset="-79"/>
              </a:rPr>
              <a:t>özel hastanelerin eklenmesiyle 17.000-18.000 </a:t>
            </a:r>
            <a:r>
              <a:rPr lang="tr-TR" sz="2400" dirty="0">
                <a:solidFill>
                  <a:srgbClr val="314351"/>
                </a:solidFill>
                <a:latin typeface="Times" pitchFamily="2" charset="0"/>
                <a:cs typeface="Big Caslon Medium" panose="02000603090000020003" pitchFamily="2" charset="-79"/>
              </a:rPr>
              <a:t>civarında ameliyat yapıldı.</a:t>
            </a:r>
            <a:endParaRPr lang="tr-TR" sz="2400" dirty="0">
              <a:effectLst/>
              <a:latin typeface="Times" pitchFamily="2" charset="0"/>
              <a:cs typeface="Big Caslon Medium" panose="02000603090000020003" pitchFamily="2" charset="-79"/>
            </a:endParaRPr>
          </a:p>
        </p:txBody>
      </p:sp>
    </p:spTree>
    <p:extLst>
      <p:ext uri="{BB962C8B-B14F-4D97-AF65-F5344CB8AC3E}">
        <p14:creationId xmlns:p14="http://schemas.microsoft.com/office/powerpoint/2010/main" val="31980496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4808835-7151-6F1D-3B05-525388ECEA7E}"/>
              </a:ext>
            </a:extLst>
          </p:cNvPr>
          <p:cNvSpPr>
            <a:spLocks noGrp="1"/>
          </p:cNvSpPr>
          <p:nvPr>
            <p:ph type="title"/>
          </p:nvPr>
        </p:nvSpPr>
        <p:spPr/>
        <p:txBody>
          <a:bodyPr/>
          <a:lstStyle/>
          <a:p>
            <a:r>
              <a:rPr lang="tr-TR" dirty="0" err="1"/>
              <a:t>Obezite</a:t>
            </a:r>
            <a:r>
              <a:rPr lang="tr-TR" dirty="0"/>
              <a:t> İstatistikleri</a:t>
            </a:r>
          </a:p>
        </p:txBody>
      </p:sp>
      <p:sp>
        <p:nvSpPr>
          <p:cNvPr id="3" name="İçerik Yer Tutucusu 2">
            <a:extLst>
              <a:ext uri="{FF2B5EF4-FFF2-40B4-BE49-F238E27FC236}">
                <a16:creationId xmlns:a16="http://schemas.microsoft.com/office/drawing/2014/main" id="{712348C9-54E7-2A0C-B306-1768C86CC84F}"/>
              </a:ext>
            </a:extLst>
          </p:cNvPr>
          <p:cNvSpPr>
            <a:spLocks noGrp="1"/>
          </p:cNvSpPr>
          <p:nvPr>
            <p:ph idx="1"/>
          </p:nvPr>
        </p:nvSpPr>
        <p:spPr/>
        <p:txBody>
          <a:bodyPr anchor="ctr">
            <a:normAutofit/>
          </a:bodyPr>
          <a:lstStyle/>
          <a:p>
            <a:r>
              <a:rPr lang="tr-TR" sz="2400" dirty="0" err="1">
                <a:effectLst/>
                <a:latin typeface="Times" pitchFamily="2" charset="0"/>
              </a:rPr>
              <a:t>Türk</a:t>
            </a:r>
            <a:r>
              <a:rPr lang="tr-TR" sz="2400" dirty="0">
                <a:effectLst/>
                <a:latin typeface="Times" pitchFamily="2" charset="0"/>
              </a:rPr>
              <a:t> </a:t>
            </a:r>
            <a:r>
              <a:rPr lang="tr-TR" sz="2400" dirty="0" err="1">
                <a:solidFill>
                  <a:srgbClr val="FF0000"/>
                </a:solidFill>
                <a:effectLst/>
                <a:latin typeface="Times" pitchFamily="2" charset="0"/>
              </a:rPr>
              <a:t>çocuklarında</a:t>
            </a:r>
            <a:r>
              <a:rPr lang="tr-TR" sz="2400" dirty="0">
                <a:solidFill>
                  <a:srgbClr val="FF0000"/>
                </a:solidFill>
                <a:effectLst/>
                <a:latin typeface="Times" pitchFamily="2" charset="0"/>
              </a:rPr>
              <a:t> </a:t>
            </a:r>
            <a:r>
              <a:rPr lang="tr-TR" sz="2400" dirty="0" err="1">
                <a:solidFill>
                  <a:srgbClr val="FF0000"/>
                </a:solidFill>
                <a:effectLst/>
                <a:latin typeface="Times" pitchFamily="2" charset="0"/>
              </a:rPr>
              <a:t>obezite</a:t>
            </a:r>
            <a:r>
              <a:rPr lang="tr-TR" sz="2400" dirty="0">
                <a:solidFill>
                  <a:srgbClr val="FF0000"/>
                </a:solidFill>
                <a:effectLst/>
                <a:latin typeface="Times" pitchFamily="2" charset="0"/>
              </a:rPr>
              <a:t> </a:t>
            </a:r>
            <a:r>
              <a:rPr lang="tr-TR" sz="2400" dirty="0" err="1">
                <a:solidFill>
                  <a:srgbClr val="FF0000"/>
                </a:solidFill>
                <a:effectLst/>
                <a:latin typeface="Times" pitchFamily="2" charset="0"/>
              </a:rPr>
              <a:t>prevalansının</a:t>
            </a:r>
            <a:r>
              <a:rPr lang="tr-TR" sz="2400" dirty="0">
                <a:solidFill>
                  <a:srgbClr val="FF0000"/>
                </a:solidFill>
                <a:effectLst/>
                <a:latin typeface="Times" pitchFamily="2" charset="0"/>
              </a:rPr>
              <a:t> %7,7 </a:t>
            </a:r>
            <a:r>
              <a:rPr lang="tr-TR" sz="2400" dirty="0">
                <a:effectLst/>
                <a:latin typeface="Times" pitchFamily="2" charset="0"/>
              </a:rPr>
              <a:t>ile Avrupa’da Romanya’nın ardından ikinci sırada </a:t>
            </a:r>
            <a:r>
              <a:rPr lang="tr-TR" sz="2400" dirty="0" err="1">
                <a:effectLst/>
                <a:latin typeface="Times" pitchFamily="2" charset="0"/>
              </a:rPr>
              <a:t>yüksek</a:t>
            </a:r>
            <a:r>
              <a:rPr lang="tr-TR" sz="2400" dirty="0">
                <a:effectLst/>
                <a:latin typeface="Times" pitchFamily="2" charset="0"/>
              </a:rPr>
              <a:t> </a:t>
            </a:r>
            <a:r>
              <a:rPr lang="tr-TR" sz="2400" dirty="0" err="1">
                <a:effectLst/>
                <a:latin typeface="Times" pitchFamily="2" charset="0"/>
              </a:rPr>
              <a:t>olduğu</a:t>
            </a:r>
            <a:r>
              <a:rPr lang="tr-TR" sz="2400" dirty="0">
                <a:effectLst/>
                <a:latin typeface="Times" pitchFamily="2" charset="0"/>
              </a:rPr>
              <a:t> </a:t>
            </a:r>
            <a:r>
              <a:rPr lang="tr-TR" sz="2400" dirty="0" err="1">
                <a:effectLst/>
                <a:latin typeface="Times" pitchFamily="2" charset="0"/>
              </a:rPr>
              <a:t>bildirilmiştir</a:t>
            </a:r>
            <a:r>
              <a:rPr lang="tr-TR" sz="2400" dirty="0">
                <a:effectLst/>
                <a:latin typeface="Times" pitchFamily="2" charset="0"/>
              </a:rPr>
              <a:t>. </a:t>
            </a:r>
          </a:p>
          <a:p>
            <a:r>
              <a:rPr lang="tr-TR" sz="2400" dirty="0" err="1">
                <a:effectLst/>
                <a:latin typeface="Times" pitchFamily="2" charset="0"/>
              </a:rPr>
              <a:t>Türkiye</a:t>
            </a:r>
            <a:r>
              <a:rPr lang="tr-TR" sz="2400" dirty="0">
                <a:effectLst/>
                <a:latin typeface="Times" pitchFamily="2" charset="0"/>
              </a:rPr>
              <a:t> </a:t>
            </a:r>
            <a:r>
              <a:rPr lang="tr-TR" sz="2400" dirty="0" err="1">
                <a:effectLst/>
                <a:latin typeface="Times" pitchFamily="2" charset="0"/>
              </a:rPr>
              <a:t>Çocukluk</a:t>
            </a:r>
            <a:r>
              <a:rPr lang="tr-TR" sz="2400" dirty="0">
                <a:effectLst/>
                <a:latin typeface="Times" pitchFamily="2" charset="0"/>
              </a:rPr>
              <a:t> </a:t>
            </a:r>
            <a:r>
              <a:rPr lang="tr-TR" sz="2400" dirty="0" err="1">
                <a:effectLst/>
                <a:latin typeface="Times" pitchFamily="2" charset="0"/>
              </a:rPr>
              <a:t>Çağı</a:t>
            </a:r>
            <a:r>
              <a:rPr lang="tr-TR" sz="2400" dirty="0">
                <a:effectLst/>
                <a:latin typeface="Times" pitchFamily="2" charset="0"/>
              </a:rPr>
              <a:t> </a:t>
            </a:r>
            <a:r>
              <a:rPr lang="tr-TR" sz="2400" dirty="0" err="1">
                <a:effectLst/>
                <a:latin typeface="Times" pitchFamily="2" charset="0"/>
              </a:rPr>
              <a:t>Obezite</a:t>
            </a:r>
            <a:r>
              <a:rPr lang="tr-TR" sz="2400" dirty="0">
                <a:effectLst/>
                <a:latin typeface="Times" pitchFamily="2" charset="0"/>
              </a:rPr>
              <a:t> </a:t>
            </a:r>
            <a:r>
              <a:rPr lang="tr-TR" sz="2400" dirty="0" err="1">
                <a:effectLst/>
                <a:latin typeface="Times" pitchFamily="2" charset="0"/>
              </a:rPr>
              <a:t>Araştırma</a:t>
            </a:r>
            <a:r>
              <a:rPr lang="tr-TR" sz="2400" dirty="0">
                <a:effectLst/>
                <a:latin typeface="Times" pitchFamily="2" charset="0"/>
              </a:rPr>
              <a:t> </a:t>
            </a:r>
            <a:r>
              <a:rPr lang="tr-TR" sz="2400" dirty="0" err="1">
                <a:effectLst/>
                <a:latin typeface="Times" pitchFamily="2" charset="0"/>
              </a:rPr>
              <a:t>Girişimi</a:t>
            </a:r>
            <a:r>
              <a:rPr lang="tr-TR" sz="2400" dirty="0">
                <a:effectLst/>
                <a:latin typeface="Times" pitchFamily="2" charset="0"/>
              </a:rPr>
              <a:t> Çalışması-2016 verilerine </a:t>
            </a:r>
            <a:r>
              <a:rPr lang="tr-TR" sz="2400" dirty="0" err="1">
                <a:effectLst/>
                <a:latin typeface="Times" pitchFamily="2" charset="0"/>
              </a:rPr>
              <a:t>göre</a:t>
            </a:r>
            <a:r>
              <a:rPr lang="tr-TR" sz="2400" dirty="0">
                <a:effectLst/>
                <a:latin typeface="Times" pitchFamily="2" charset="0"/>
              </a:rPr>
              <a:t> </a:t>
            </a:r>
            <a:r>
              <a:rPr lang="tr-TR" sz="2400" dirty="0" err="1">
                <a:effectLst/>
                <a:latin typeface="Times" pitchFamily="2" charset="0"/>
              </a:rPr>
              <a:t>Türkiye’de</a:t>
            </a:r>
            <a:r>
              <a:rPr lang="tr-TR" sz="2400" dirty="0">
                <a:effectLst/>
                <a:latin typeface="Times" pitchFamily="2" charset="0"/>
              </a:rPr>
              <a:t> ilkokul 2. sınıfa giden 7-8 yaş grubundaki </a:t>
            </a:r>
            <a:r>
              <a:rPr lang="tr-TR" sz="2400" dirty="0" err="1">
                <a:effectLst/>
                <a:latin typeface="Times" pitchFamily="2" charset="0"/>
              </a:rPr>
              <a:t>çocukların</a:t>
            </a:r>
            <a:r>
              <a:rPr lang="tr-TR" sz="2400" dirty="0">
                <a:effectLst/>
                <a:latin typeface="Times" pitchFamily="2" charset="0"/>
              </a:rPr>
              <a:t> %14,6’sı fazla kilolu ve %9,9’u </a:t>
            </a:r>
            <a:r>
              <a:rPr lang="tr-TR" sz="2400" dirty="0" err="1">
                <a:effectLst/>
                <a:latin typeface="Times" pitchFamily="2" charset="0"/>
              </a:rPr>
              <a:t>obezdir</a:t>
            </a:r>
            <a:r>
              <a:rPr lang="tr-TR" sz="2400" dirty="0">
                <a:effectLst/>
                <a:latin typeface="Times" pitchFamily="2" charset="0"/>
              </a:rPr>
              <a:t> .</a:t>
            </a:r>
          </a:p>
          <a:p>
            <a:r>
              <a:rPr lang="tr-TR" sz="2400" dirty="0">
                <a:effectLst/>
                <a:latin typeface="Times" pitchFamily="2" charset="0"/>
              </a:rPr>
              <a:t>Ülkemizde </a:t>
            </a:r>
            <a:r>
              <a:rPr lang="tr-TR" sz="2400" dirty="0" err="1">
                <a:effectLst/>
                <a:latin typeface="Times" pitchFamily="2" charset="0"/>
              </a:rPr>
              <a:t>özellikle</a:t>
            </a:r>
            <a:r>
              <a:rPr lang="tr-TR" sz="2400" dirty="0">
                <a:effectLst/>
                <a:latin typeface="Times" pitchFamily="2" charset="0"/>
              </a:rPr>
              <a:t> son yıllarda yapılan </a:t>
            </a:r>
            <a:r>
              <a:rPr lang="tr-TR" sz="2400" dirty="0" err="1">
                <a:effectLst/>
                <a:latin typeface="Times" pitchFamily="2" charset="0"/>
              </a:rPr>
              <a:t>çeşitli</a:t>
            </a:r>
            <a:r>
              <a:rPr lang="tr-TR" sz="2400" dirty="0">
                <a:effectLst/>
                <a:latin typeface="Times" pitchFamily="2" charset="0"/>
              </a:rPr>
              <a:t> </a:t>
            </a:r>
            <a:r>
              <a:rPr lang="tr-TR" sz="2400" dirty="0" err="1">
                <a:effectLst/>
                <a:latin typeface="Times" pitchFamily="2" charset="0"/>
              </a:rPr>
              <a:t>çalışmalar</a:t>
            </a:r>
            <a:r>
              <a:rPr lang="tr-TR" sz="2400" dirty="0">
                <a:effectLst/>
                <a:latin typeface="Times" pitchFamily="2" charset="0"/>
              </a:rPr>
              <a:t>, </a:t>
            </a:r>
            <a:r>
              <a:rPr lang="tr-TR" sz="2400" dirty="0" err="1">
                <a:effectLst/>
                <a:latin typeface="Times" pitchFamily="2" charset="0"/>
              </a:rPr>
              <a:t>çocuk</a:t>
            </a:r>
            <a:r>
              <a:rPr lang="tr-TR" sz="2400" dirty="0">
                <a:effectLst/>
                <a:latin typeface="Times" pitchFamily="2" charset="0"/>
              </a:rPr>
              <a:t> ve </a:t>
            </a:r>
            <a:r>
              <a:rPr lang="tr-TR" sz="2400" dirty="0" err="1">
                <a:effectLst/>
                <a:latin typeface="Times" pitchFamily="2" charset="0"/>
              </a:rPr>
              <a:t>adolesanlarda</a:t>
            </a:r>
            <a:r>
              <a:rPr lang="tr-TR" sz="2400" dirty="0">
                <a:effectLst/>
                <a:latin typeface="Times" pitchFamily="2" charset="0"/>
              </a:rPr>
              <a:t> </a:t>
            </a:r>
            <a:r>
              <a:rPr lang="tr-TR" sz="2400" dirty="0" err="1">
                <a:effectLst/>
                <a:latin typeface="Times" pitchFamily="2" charset="0"/>
              </a:rPr>
              <a:t>obezite</a:t>
            </a:r>
            <a:r>
              <a:rPr lang="tr-TR" sz="2400" dirty="0">
                <a:effectLst/>
                <a:latin typeface="Times" pitchFamily="2" charset="0"/>
              </a:rPr>
              <a:t> </a:t>
            </a:r>
            <a:r>
              <a:rPr lang="tr-TR" sz="2400" dirty="0" err="1">
                <a:effectLst/>
                <a:latin typeface="Times" pitchFamily="2" charset="0"/>
              </a:rPr>
              <a:t>sıklığının</a:t>
            </a:r>
            <a:r>
              <a:rPr lang="tr-TR" sz="2400" dirty="0">
                <a:effectLst/>
                <a:latin typeface="Times" pitchFamily="2" charset="0"/>
              </a:rPr>
              <a:t> %10’un </a:t>
            </a:r>
            <a:r>
              <a:rPr lang="tr-TR" sz="2400" dirty="0" err="1">
                <a:effectLst/>
                <a:latin typeface="Times" pitchFamily="2" charset="0"/>
              </a:rPr>
              <a:t>üzerine</a:t>
            </a:r>
            <a:r>
              <a:rPr lang="tr-TR" sz="2400" dirty="0">
                <a:effectLst/>
                <a:latin typeface="Times" pitchFamily="2" charset="0"/>
              </a:rPr>
              <a:t> </a:t>
            </a:r>
            <a:r>
              <a:rPr lang="tr-TR" sz="2400" dirty="0" err="1">
                <a:effectLst/>
                <a:latin typeface="Times" pitchFamily="2" charset="0"/>
              </a:rPr>
              <a:t>çıktığını</a:t>
            </a:r>
            <a:r>
              <a:rPr lang="tr-TR" sz="2400" dirty="0">
                <a:effectLst/>
                <a:latin typeface="Times" pitchFamily="2" charset="0"/>
              </a:rPr>
              <a:t> </a:t>
            </a:r>
            <a:r>
              <a:rPr lang="tr-TR" sz="2400" dirty="0" err="1">
                <a:effectLst/>
                <a:latin typeface="Times" pitchFamily="2" charset="0"/>
              </a:rPr>
              <a:t>göstermektedir</a:t>
            </a:r>
            <a:r>
              <a:rPr lang="tr-TR" sz="2400" dirty="0">
                <a:effectLst/>
                <a:latin typeface="Times" pitchFamily="2" charset="0"/>
              </a:rPr>
              <a:t>. </a:t>
            </a:r>
            <a:endParaRPr lang="tr-TR" sz="2400" dirty="0">
              <a:latin typeface="Times" pitchFamily="2" charset="0"/>
            </a:endParaRPr>
          </a:p>
          <a:p>
            <a:endParaRPr lang="tr-TR" sz="2400" dirty="0">
              <a:latin typeface="Times" pitchFamily="2" charset="0"/>
            </a:endParaRPr>
          </a:p>
        </p:txBody>
      </p:sp>
    </p:spTree>
    <p:extLst>
      <p:ext uri="{BB962C8B-B14F-4D97-AF65-F5344CB8AC3E}">
        <p14:creationId xmlns:p14="http://schemas.microsoft.com/office/powerpoint/2010/main" val="19243249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4808835-7151-6F1D-3B05-525388ECEA7E}"/>
              </a:ext>
            </a:extLst>
          </p:cNvPr>
          <p:cNvSpPr>
            <a:spLocks noGrp="1"/>
          </p:cNvSpPr>
          <p:nvPr>
            <p:ph type="title"/>
          </p:nvPr>
        </p:nvSpPr>
        <p:spPr/>
        <p:txBody>
          <a:bodyPr/>
          <a:lstStyle/>
          <a:p>
            <a:r>
              <a:rPr lang="tr-TR" dirty="0" err="1"/>
              <a:t>Obezite</a:t>
            </a:r>
            <a:r>
              <a:rPr lang="tr-TR" dirty="0"/>
              <a:t> Tedavisinde Kullanılan Yöntemler</a:t>
            </a:r>
          </a:p>
        </p:txBody>
      </p:sp>
      <p:sp>
        <p:nvSpPr>
          <p:cNvPr id="3" name="İçerik Yer Tutucusu 2">
            <a:extLst>
              <a:ext uri="{FF2B5EF4-FFF2-40B4-BE49-F238E27FC236}">
                <a16:creationId xmlns:a16="http://schemas.microsoft.com/office/drawing/2014/main" id="{712348C9-54E7-2A0C-B306-1768C86CC84F}"/>
              </a:ext>
            </a:extLst>
          </p:cNvPr>
          <p:cNvSpPr>
            <a:spLocks noGrp="1"/>
          </p:cNvSpPr>
          <p:nvPr>
            <p:ph idx="1"/>
          </p:nvPr>
        </p:nvSpPr>
        <p:spPr/>
        <p:txBody>
          <a:bodyPr anchor="ctr"/>
          <a:lstStyle/>
          <a:p>
            <a:r>
              <a:rPr lang="tr-TR" dirty="0">
                <a:effectLst/>
                <a:latin typeface="Times" pitchFamily="2" charset="0"/>
                <a:cs typeface="Big Caslon Medium" panose="02000603090000020003" pitchFamily="2" charset="-79"/>
              </a:rPr>
              <a:t>Diyet tedavisi</a:t>
            </a:r>
          </a:p>
          <a:p>
            <a:r>
              <a:rPr lang="tr-TR" dirty="0">
                <a:latin typeface="Times" pitchFamily="2" charset="0"/>
                <a:cs typeface="Big Caslon Medium" panose="02000603090000020003" pitchFamily="2" charset="-79"/>
              </a:rPr>
              <a:t>Egzersiz ve spor </a:t>
            </a:r>
          </a:p>
          <a:p>
            <a:r>
              <a:rPr lang="tr-TR" dirty="0">
                <a:latin typeface="Times" pitchFamily="2" charset="0"/>
                <a:cs typeface="Big Caslon Medium" panose="02000603090000020003" pitchFamily="2" charset="-79"/>
              </a:rPr>
              <a:t>Bilişsel-davranışsal terapiler</a:t>
            </a:r>
          </a:p>
          <a:p>
            <a:r>
              <a:rPr lang="tr-TR" dirty="0">
                <a:effectLst/>
                <a:latin typeface="Times" pitchFamily="2" charset="0"/>
                <a:cs typeface="Big Caslon Medium" panose="02000603090000020003" pitchFamily="2" charset="-79"/>
              </a:rPr>
              <a:t>Farmakolojik tedaviler</a:t>
            </a:r>
          </a:p>
          <a:p>
            <a:r>
              <a:rPr lang="tr-TR" u="sng" dirty="0">
                <a:latin typeface="Times" pitchFamily="2" charset="0"/>
                <a:cs typeface="Big Caslon Medium" panose="02000603090000020003" pitchFamily="2" charset="-79"/>
              </a:rPr>
              <a:t>Cerrahi tedavi (</a:t>
            </a:r>
            <a:r>
              <a:rPr lang="tr-TR" u="sng" dirty="0" err="1">
                <a:latin typeface="Times" pitchFamily="2" charset="0"/>
                <a:cs typeface="Big Caslon Medium" panose="02000603090000020003" pitchFamily="2" charset="-79"/>
              </a:rPr>
              <a:t>Bariyatrik</a:t>
            </a:r>
            <a:r>
              <a:rPr lang="tr-TR" u="sng" dirty="0">
                <a:latin typeface="Times" pitchFamily="2" charset="0"/>
                <a:cs typeface="Big Caslon Medium" panose="02000603090000020003" pitchFamily="2" charset="-79"/>
              </a:rPr>
              <a:t> Cerrahi)</a:t>
            </a:r>
            <a:endParaRPr lang="tr-TR" u="sng" dirty="0">
              <a:effectLst/>
              <a:latin typeface="Times" pitchFamily="2" charset="0"/>
              <a:cs typeface="Big Caslon Medium" panose="02000603090000020003" pitchFamily="2" charset="-79"/>
            </a:endParaRPr>
          </a:p>
          <a:p>
            <a:endParaRPr lang="tr-TR" sz="2400" dirty="0">
              <a:effectLst/>
              <a:latin typeface="Times" pitchFamily="2" charset="0"/>
              <a:cs typeface="Big Caslon Medium" panose="02000603090000020003" pitchFamily="2" charset="-79"/>
            </a:endParaRPr>
          </a:p>
        </p:txBody>
      </p:sp>
    </p:spTree>
    <p:extLst>
      <p:ext uri="{BB962C8B-B14F-4D97-AF65-F5344CB8AC3E}">
        <p14:creationId xmlns:p14="http://schemas.microsoft.com/office/powerpoint/2010/main" val="18048047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847A13F-C0EB-51C8-3D3E-05B0CF7985DC}"/>
              </a:ext>
            </a:extLst>
          </p:cNvPr>
          <p:cNvSpPr>
            <a:spLocks noGrp="1"/>
          </p:cNvSpPr>
          <p:nvPr>
            <p:ph type="title"/>
          </p:nvPr>
        </p:nvSpPr>
        <p:spPr/>
        <p:txBody>
          <a:bodyPr/>
          <a:lstStyle/>
          <a:p>
            <a:r>
              <a:rPr lang="tr-TR" dirty="0"/>
              <a:t>Cerrahi Tedavi </a:t>
            </a:r>
            <a:r>
              <a:rPr lang="tr-TR" dirty="0" err="1"/>
              <a:t>Endikasyonları</a:t>
            </a:r>
            <a:endParaRPr lang="tr-TR" dirty="0"/>
          </a:p>
        </p:txBody>
      </p:sp>
      <p:sp>
        <p:nvSpPr>
          <p:cNvPr id="3" name="İçerik Yer Tutucusu 2">
            <a:extLst>
              <a:ext uri="{FF2B5EF4-FFF2-40B4-BE49-F238E27FC236}">
                <a16:creationId xmlns:a16="http://schemas.microsoft.com/office/drawing/2014/main" id="{38FDC621-CCF3-19D9-9035-A3ADA7675037}"/>
              </a:ext>
            </a:extLst>
          </p:cNvPr>
          <p:cNvSpPr>
            <a:spLocks noGrp="1"/>
          </p:cNvSpPr>
          <p:nvPr>
            <p:ph idx="1"/>
          </p:nvPr>
        </p:nvSpPr>
        <p:spPr>
          <a:xfrm>
            <a:off x="838200" y="1825625"/>
            <a:ext cx="10515600" cy="4667250"/>
          </a:xfrm>
        </p:spPr>
        <p:txBody>
          <a:bodyPr>
            <a:normAutofit fontScale="92500" lnSpcReduction="20000"/>
          </a:bodyPr>
          <a:lstStyle/>
          <a:p>
            <a:pPr>
              <a:buFont typeface="Wingdings" pitchFamily="2" charset="2"/>
              <a:buChar char="Ø"/>
            </a:pPr>
            <a:r>
              <a:rPr lang="tr-TR" sz="2600" dirty="0">
                <a:effectLst/>
                <a:latin typeface="Times" pitchFamily="2" charset="0"/>
              </a:rPr>
              <a:t>BKİ ≥ 40 kg/m2 olması; bu durumda </a:t>
            </a:r>
            <a:r>
              <a:rPr lang="tr-TR" sz="2600" dirty="0" err="1">
                <a:effectLst/>
                <a:latin typeface="Times" pitchFamily="2" charset="0"/>
              </a:rPr>
              <a:t>obezite</a:t>
            </a:r>
            <a:r>
              <a:rPr lang="tr-TR" sz="2600" dirty="0">
                <a:effectLst/>
                <a:latin typeface="Times" pitchFamily="2" charset="0"/>
              </a:rPr>
              <a:t> </a:t>
            </a:r>
            <a:r>
              <a:rPr lang="tr-TR" sz="2600" dirty="0" err="1">
                <a:effectLst/>
                <a:latin typeface="Times" pitchFamily="2" charset="0"/>
              </a:rPr>
              <a:t>ilişkili</a:t>
            </a:r>
            <a:r>
              <a:rPr lang="tr-TR" sz="2600" dirty="0">
                <a:effectLst/>
                <a:latin typeface="Times" pitchFamily="2" charset="0"/>
              </a:rPr>
              <a:t> ilave bir </a:t>
            </a:r>
            <a:r>
              <a:rPr lang="tr-TR" sz="2600" dirty="0" err="1">
                <a:effectLst/>
                <a:latin typeface="Times" pitchFamily="2" charset="0"/>
              </a:rPr>
              <a:t>komorbidite</a:t>
            </a:r>
            <a:r>
              <a:rPr lang="tr-TR" sz="2600" dirty="0">
                <a:effectLst/>
                <a:latin typeface="Times" pitchFamily="2" charset="0"/>
              </a:rPr>
              <a:t> </a:t>
            </a:r>
            <a:r>
              <a:rPr lang="tr-TR" sz="2600" dirty="0" err="1">
                <a:effectLst/>
                <a:latin typeface="Times" pitchFamily="2" charset="0"/>
              </a:rPr>
              <a:t>şartı</a:t>
            </a:r>
            <a:r>
              <a:rPr lang="tr-TR" sz="2600" dirty="0">
                <a:effectLst/>
                <a:latin typeface="Times" pitchFamily="2" charset="0"/>
              </a:rPr>
              <a:t> yoktur; cerrahi tedavinin risk </a:t>
            </a:r>
            <a:r>
              <a:rPr lang="tr-TR" sz="2600" dirty="0" err="1">
                <a:effectLst/>
                <a:latin typeface="Times" pitchFamily="2" charset="0"/>
              </a:rPr>
              <a:t>artışına</a:t>
            </a:r>
            <a:r>
              <a:rPr lang="tr-TR" sz="2600" dirty="0">
                <a:effectLst/>
                <a:latin typeface="Times" pitchFamily="2" charset="0"/>
              </a:rPr>
              <a:t> neden olmaması gerekir.</a:t>
            </a:r>
          </a:p>
          <a:p>
            <a:pPr>
              <a:buFont typeface="Wingdings" pitchFamily="2" charset="2"/>
              <a:buChar char="Ø"/>
            </a:pPr>
            <a:r>
              <a:rPr lang="tr-TR" sz="2600" dirty="0">
                <a:effectLst/>
                <a:latin typeface="Times" pitchFamily="2" charset="0"/>
              </a:rPr>
              <a:t>BKİ ≥ 35 kg/m2 olması durumunda </a:t>
            </a:r>
            <a:r>
              <a:rPr lang="tr-TR" sz="2600" dirty="0" err="1">
                <a:effectLst/>
                <a:latin typeface="Times" pitchFamily="2" charset="0"/>
              </a:rPr>
              <a:t>obezite</a:t>
            </a:r>
            <a:r>
              <a:rPr lang="tr-TR" sz="2600" dirty="0">
                <a:effectLst/>
                <a:latin typeface="Times" pitchFamily="2" charset="0"/>
              </a:rPr>
              <a:t> ile </a:t>
            </a:r>
            <a:r>
              <a:rPr lang="tr-TR" sz="2600" dirty="0" err="1">
                <a:effectLst/>
                <a:latin typeface="Times" pitchFamily="2" charset="0"/>
              </a:rPr>
              <a:t>ilişkili</a:t>
            </a:r>
            <a:r>
              <a:rPr lang="tr-TR" sz="2600" dirty="0">
                <a:effectLst/>
                <a:latin typeface="Times" pitchFamily="2" charset="0"/>
              </a:rPr>
              <a:t> en az 1 </a:t>
            </a:r>
            <a:r>
              <a:rPr lang="tr-TR" sz="2600" dirty="0" err="1">
                <a:effectLst/>
                <a:latin typeface="Times" pitchFamily="2" charset="0"/>
              </a:rPr>
              <a:t>komorbiditenin</a:t>
            </a:r>
            <a:r>
              <a:rPr lang="tr-TR" sz="2600" dirty="0">
                <a:effectLst/>
                <a:latin typeface="Times" pitchFamily="2" charset="0"/>
              </a:rPr>
              <a:t> </a:t>
            </a:r>
            <a:r>
              <a:rPr lang="tr-TR" sz="2600" dirty="0" err="1">
                <a:effectLst/>
                <a:latin typeface="Times" pitchFamily="2" charset="0"/>
              </a:rPr>
              <a:t>eşlik</a:t>
            </a:r>
            <a:r>
              <a:rPr lang="tr-TR" sz="2600" dirty="0">
                <a:effectLst/>
                <a:latin typeface="Times" pitchFamily="2" charset="0"/>
              </a:rPr>
              <a:t> ediyor olması gerekir. Bu </a:t>
            </a:r>
            <a:r>
              <a:rPr lang="tr-TR" sz="2600" dirty="0" err="1">
                <a:effectLst/>
                <a:latin typeface="Times" pitchFamily="2" charset="0"/>
              </a:rPr>
              <a:t>ilişkili</a:t>
            </a:r>
            <a:r>
              <a:rPr lang="tr-TR" sz="2600" dirty="0">
                <a:effectLst/>
                <a:latin typeface="Times" pitchFamily="2" charset="0"/>
              </a:rPr>
              <a:t> durumlar </a:t>
            </a:r>
            <a:r>
              <a:rPr lang="tr-TR" sz="2600" dirty="0" err="1">
                <a:effectLst/>
                <a:latin typeface="Times" pitchFamily="2" charset="0"/>
              </a:rPr>
              <a:t>şunlardır</a:t>
            </a:r>
            <a:r>
              <a:rPr lang="tr-TR" sz="2600" dirty="0">
                <a:effectLst/>
                <a:latin typeface="Times" pitchFamily="2" charset="0"/>
              </a:rPr>
              <a:t>;</a:t>
            </a:r>
          </a:p>
          <a:p>
            <a:pPr lvl="1"/>
            <a:r>
              <a:rPr lang="tr-TR" sz="1900" dirty="0">
                <a:effectLst/>
                <a:latin typeface="Times" pitchFamily="2" charset="0"/>
              </a:rPr>
              <a:t>Tip 2 </a:t>
            </a:r>
            <a:r>
              <a:rPr lang="tr-TR" sz="1900" dirty="0" err="1">
                <a:effectLst/>
                <a:latin typeface="Times" pitchFamily="2" charset="0"/>
              </a:rPr>
              <a:t>diabetes</a:t>
            </a:r>
            <a:r>
              <a:rPr lang="tr-TR" sz="1900" dirty="0">
                <a:effectLst/>
                <a:latin typeface="Times" pitchFamily="2" charset="0"/>
              </a:rPr>
              <a:t> </a:t>
            </a:r>
            <a:r>
              <a:rPr lang="tr-TR" sz="1900" dirty="0" err="1">
                <a:effectLst/>
                <a:latin typeface="Times" pitchFamily="2" charset="0"/>
              </a:rPr>
              <a:t>mellitus</a:t>
            </a:r>
            <a:endParaRPr lang="tr-TR" sz="1900" dirty="0">
              <a:effectLst/>
              <a:latin typeface="Times" pitchFamily="2" charset="0"/>
            </a:endParaRPr>
          </a:p>
          <a:p>
            <a:pPr lvl="1"/>
            <a:r>
              <a:rPr lang="tr-TR" sz="1900" dirty="0">
                <a:effectLst/>
                <a:latin typeface="Times" pitchFamily="2" charset="0"/>
              </a:rPr>
              <a:t>Hipertansiyon</a:t>
            </a:r>
          </a:p>
          <a:p>
            <a:pPr lvl="1"/>
            <a:r>
              <a:rPr lang="tr-TR" sz="1900" dirty="0" err="1">
                <a:effectLst/>
                <a:latin typeface="Times" pitchFamily="2" charset="0"/>
              </a:rPr>
              <a:t>Dislipidemi</a:t>
            </a:r>
            <a:endParaRPr lang="tr-TR" sz="1900" dirty="0">
              <a:effectLst/>
              <a:latin typeface="Times" pitchFamily="2" charset="0"/>
            </a:endParaRPr>
          </a:p>
          <a:p>
            <a:pPr lvl="1"/>
            <a:r>
              <a:rPr lang="tr-TR" sz="1900" dirty="0">
                <a:effectLst/>
                <a:latin typeface="Times" pitchFamily="2" charset="0"/>
              </a:rPr>
              <a:t>Uyku-</a:t>
            </a:r>
            <a:r>
              <a:rPr lang="tr-TR" sz="1900" dirty="0" err="1">
                <a:effectLst/>
                <a:latin typeface="Times" pitchFamily="2" charset="0"/>
              </a:rPr>
              <a:t>apne</a:t>
            </a:r>
            <a:r>
              <a:rPr lang="tr-TR" sz="1900" dirty="0">
                <a:effectLst/>
                <a:latin typeface="Times" pitchFamily="2" charset="0"/>
              </a:rPr>
              <a:t> sendromu</a:t>
            </a:r>
          </a:p>
          <a:p>
            <a:pPr lvl="1"/>
            <a:r>
              <a:rPr lang="tr-TR" sz="1900" dirty="0" err="1">
                <a:effectLst/>
                <a:latin typeface="Times" pitchFamily="2" charset="0"/>
              </a:rPr>
              <a:t>Obezite-hipoventilasyon</a:t>
            </a:r>
            <a:r>
              <a:rPr lang="tr-TR" sz="1900" dirty="0">
                <a:effectLst/>
                <a:latin typeface="Times" pitchFamily="2" charset="0"/>
              </a:rPr>
              <a:t> sendromu</a:t>
            </a:r>
          </a:p>
          <a:p>
            <a:pPr lvl="1"/>
            <a:r>
              <a:rPr lang="tr-TR" sz="1900" dirty="0" err="1">
                <a:effectLst/>
                <a:latin typeface="Times" pitchFamily="2" charset="0"/>
              </a:rPr>
              <a:t>Pickwick</a:t>
            </a:r>
            <a:r>
              <a:rPr lang="tr-TR" sz="1900" dirty="0">
                <a:effectLst/>
                <a:latin typeface="Times" pitchFamily="2" charset="0"/>
              </a:rPr>
              <a:t> sendromu (uyku-</a:t>
            </a:r>
            <a:r>
              <a:rPr lang="tr-TR" sz="1900" dirty="0" err="1">
                <a:effectLst/>
                <a:latin typeface="Times" pitchFamily="2" charset="0"/>
              </a:rPr>
              <a:t>apne</a:t>
            </a:r>
            <a:r>
              <a:rPr lang="tr-TR" sz="1900" dirty="0">
                <a:effectLst/>
                <a:latin typeface="Times" pitchFamily="2" charset="0"/>
              </a:rPr>
              <a:t> sendromu ve </a:t>
            </a:r>
            <a:r>
              <a:rPr lang="tr-TR" sz="1900" dirty="0" err="1">
                <a:effectLst/>
                <a:latin typeface="Times" pitchFamily="2" charset="0"/>
              </a:rPr>
              <a:t>obezite-hipoventilasyon</a:t>
            </a:r>
            <a:r>
              <a:rPr lang="tr-TR" sz="1900" dirty="0">
                <a:effectLst/>
                <a:latin typeface="Times" pitchFamily="2" charset="0"/>
              </a:rPr>
              <a:t> sendromunun</a:t>
            </a:r>
          </a:p>
          <a:p>
            <a:pPr lvl="1"/>
            <a:r>
              <a:rPr lang="tr-TR" sz="1900" dirty="0">
                <a:effectLst/>
                <a:latin typeface="Times" pitchFamily="2" charset="0"/>
              </a:rPr>
              <a:t>bir arada olması)</a:t>
            </a:r>
          </a:p>
          <a:p>
            <a:pPr lvl="1"/>
            <a:r>
              <a:rPr lang="tr-TR" sz="1900" dirty="0">
                <a:effectLst/>
                <a:latin typeface="Times" pitchFamily="2" charset="0"/>
              </a:rPr>
              <a:t>Alkol </a:t>
            </a:r>
            <a:r>
              <a:rPr lang="tr-TR" sz="1900" dirty="0" err="1">
                <a:effectLst/>
                <a:latin typeface="Times" pitchFamily="2" charset="0"/>
              </a:rPr>
              <a:t>dışı</a:t>
            </a:r>
            <a:r>
              <a:rPr lang="tr-TR" sz="1900" dirty="0">
                <a:effectLst/>
                <a:latin typeface="Times" pitchFamily="2" charset="0"/>
              </a:rPr>
              <a:t> </a:t>
            </a:r>
            <a:r>
              <a:rPr lang="tr-TR" sz="1900" dirty="0" err="1">
                <a:effectLst/>
                <a:latin typeface="Times" pitchFamily="2" charset="0"/>
              </a:rPr>
              <a:t>yağlı</a:t>
            </a:r>
            <a:r>
              <a:rPr lang="tr-TR" sz="1900" dirty="0">
                <a:effectLst/>
                <a:latin typeface="Times" pitchFamily="2" charset="0"/>
              </a:rPr>
              <a:t> </a:t>
            </a:r>
            <a:r>
              <a:rPr lang="tr-TR" sz="1900" dirty="0" err="1">
                <a:effectLst/>
                <a:latin typeface="Times" pitchFamily="2" charset="0"/>
              </a:rPr>
              <a:t>karaciğer</a:t>
            </a:r>
            <a:r>
              <a:rPr lang="tr-TR" sz="1900" dirty="0">
                <a:effectLst/>
                <a:latin typeface="Times" pitchFamily="2" charset="0"/>
              </a:rPr>
              <a:t> </a:t>
            </a:r>
            <a:r>
              <a:rPr lang="tr-TR" sz="1900" dirty="0" err="1">
                <a:effectLst/>
                <a:latin typeface="Times" pitchFamily="2" charset="0"/>
              </a:rPr>
              <a:t>hastalığı</a:t>
            </a:r>
            <a:r>
              <a:rPr lang="tr-TR" sz="1900" dirty="0">
                <a:effectLst/>
                <a:latin typeface="Times" pitchFamily="2" charset="0"/>
              </a:rPr>
              <a:t> veya “</a:t>
            </a:r>
            <a:r>
              <a:rPr lang="tr-TR" sz="1900" dirty="0" err="1">
                <a:effectLst/>
                <a:latin typeface="Times" pitchFamily="2" charset="0"/>
              </a:rPr>
              <a:t>non</a:t>
            </a:r>
            <a:r>
              <a:rPr lang="tr-TR" sz="1900" dirty="0">
                <a:effectLst/>
                <a:latin typeface="Times" pitchFamily="2" charset="0"/>
              </a:rPr>
              <a:t>-alkolik </a:t>
            </a:r>
            <a:r>
              <a:rPr lang="tr-TR" sz="1900" dirty="0" err="1">
                <a:effectLst/>
                <a:latin typeface="Times" pitchFamily="2" charset="0"/>
              </a:rPr>
              <a:t>steatohepatit</a:t>
            </a:r>
            <a:r>
              <a:rPr lang="tr-TR" sz="1900" dirty="0">
                <a:effectLst/>
                <a:latin typeface="Times" pitchFamily="2" charset="0"/>
              </a:rPr>
              <a:t> (NASH)” </a:t>
            </a:r>
          </a:p>
          <a:p>
            <a:pPr lvl="1"/>
            <a:r>
              <a:rPr lang="tr-TR" sz="1900" dirty="0" err="1">
                <a:effectLst/>
                <a:latin typeface="Times" pitchFamily="2" charset="0"/>
              </a:rPr>
              <a:t>Psödotümör</a:t>
            </a:r>
            <a:r>
              <a:rPr lang="tr-TR" sz="1900" dirty="0">
                <a:effectLst/>
                <a:latin typeface="Times" pitchFamily="2" charset="0"/>
              </a:rPr>
              <a:t> </a:t>
            </a:r>
            <a:r>
              <a:rPr lang="tr-TR" sz="1900" dirty="0" err="1">
                <a:effectLst/>
                <a:latin typeface="Times" pitchFamily="2" charset="0"/>
              </a:rPr>
              <a:t>serebri</a:t>
            </a:r>
            <a:endParaRPr lang="tr-TR" sz="1900" dirty="0">
              <a:effectLst/>
              <a:latin typeface="Times" pitchFamily="2" charset="0"/>
            </a:endParaRPr>
          </a:p>
          <a:p>
            <a:pPr lvl="1"/>
            <a:r>
              <a:rPr lang="tr-TR" sz="1900" dirty="0" err="1">
                <a:effectLst/>
                <a:latin typeface="Times" pitchFamily="2" charset="0"/>
              </a:rPr>
              <a:t>Gastro-özofagial</a:t>
            </a:r>
            <a:r>
              <a:rPr lang="tr-TR" sz="1900" dirty="0">
                <a:effectLst/>
                <a:latin typeface="Times" pitchFamily="2" charset="0"/>
              </a:rPr>
              <a:t> </a:t>
            </a:r>
            <a:r>
              <a:rPr lang="tr-TR" sz="1900" dirty="0" err="1">
                <a:effectLst/>
                <a:latin typeface="Times" pitchFamily="2" charset="0"/>
              </a:rPr>
              <a:t>reflu</a:t>
            </a:r>
            <a:r>
              <a:rPr lang="tr-TR" sz="1900" dirty="0">
                <a:effectLst/>
                <a:latin typeface="Times" pitchFamily="2" charset="0"/>
              </a:rPr>
              <a:t>̈ </a:t>
            </a:r>
            <a:r>
              <a:rPr lang="tr-TR" sz="1900" dirty="0" err="1">
                <a:effectLst/>
                <a:latin typeface="Times" pitchFamily="2" charset="0"/>
              </a:rPr>
              <a:t>hastalığı</a:t>
            </a:r>
            <a:endParaRPr lang="tr-TR" sz="1900" dirty="0">
              <a:effectLst/>
              <a:latin typeface="Times" pitchFamily="2" charset="0"/>
            </a:endParaRPr>
          </a:p>
          <a:p>
            <a:pPr lvl="1"/>
            <a:r>
              <a:rPr lang="tr-TR" sz="1900" dirty="0">
                <a:effectLst/>
                <a:latin typeface="Times" pitchFamily="2" charset="0"/>
              </a:rPr>
              <a:t>Astım</a:t>
            </a:r>
          </a:p>
          <a:p>
            <a:pPr lvl="1"/>
            <a:r>
              <a:rPr lang="tr-TR" sz="1900" dirty="0" err="1">
                <a:effectLst/>
                <a:latin typeface="Times" pitchFamily="2" charset="0"/>
              </a:rPr>
              <a:t>Venöz</a:t>
            </a:r>
            <a:r>
              <a:rPr lang="tr-TR" sz="1900" dirty="0">
                <a:effectLst/>
                <a:latin typeface="Times" pitchFamily="2" charset="0"/>
              </a:rPr>
              <a:t> </a:t>
            </a:r>
            <a:r>
              <a:rPr lang="tr-TR" sz="1900" dirty="0" err="1">
                <a:effectLst/>
                <a:latin typeface="Times" pitchFamily="2" charset="0"/>
              </a:rPr>
              <a:t>staz</a:t>
            </a:r>
            <a:r>
              <a:rPr lang="tr-TR" sz="1900" dirty="0">
                <a:effectLst/>
                <a:latin typeface="Times" pitchFamily="2" charset="0"/>
              </a:rPr>
              <a:t> </a:t>
            </a:r>
            <a:r>
              <a:rPr lang="tr-TR" sz="1900" dirty="0" err="1">
                <a:effectLst/>
                <a:latin typeface="Times" pitchFamily="2" charset="0"/>
              </a:rPr>
              <a:t>hastalığı</a:t>
            </a:r>
            <a:endParaRPr lang="tr-TR" sz="1900" dirty="0">
              <a:effectLst/>
              <a:latin typeface="Times" pitchFamily="2" charset="0"/>
            </a:endParaRPr>
          </a:p>
          <a:p>
            <a:pPr lvl="1"/>
            <a:r>
              <a:rPr lang="tr-TR" sz="1900" dirty="0">
                <a:latin typeface="Times" pitchFamily="2" charset="0"/>
              </a:rPr>
              <a:t>İ</a:t>
            </a:r>
            <a:r>
              <a:rPr lang="tr-TR" sz="1900" dirty="0">
                <a:effectLst/>
                <a:latin typeface="Times" pitchFamily="2" charset="0"/>
              </a:rPr>
              <a:t>leri derecede </a:t>
            </a:r>
            <a:r>
              <a:rPr lang="tr-TR" sz="1900" dirty="0" err="1">
                <a:effectLst/>
                <a:latin typeface="Times" pitchFamily="2" charset="0"/>
              </a:rPr>
              <a:t>üriner</a:t>
            </a:r>
            <a:r>
              <a:rPr lang="tr-TR" sz="1900" dirty="0">
                <a:effectLst/>
                <a:latin typeface="Times" pitchFamily="2" charset="0"/>
              </a:rPr>
              <a:t> </a:t>
            </a:r>
            <a:r>
              <a:rPr lang="tr-TR" sz="1900" dirty="0" err="1">
                <a:effectLst/>
                <a:latin typeface="Times" pitchFamily="2" charset="0"/>
              </a:rPr>
              <a:t>inkontinas</a:t>
            </a:r>
            <a:endParaRPr lang="tr-TR" sz="1900" dirty="0">
              <a:effectLst/>
              <a:latin typeface="Times" pitchFamily="2" charset="0"/>
            </a:endParaRPr>
          </a:p>
        </p:txBody>
      </p:sp>
    </p:spTree>
    <p:extLst>
      <p:ext uri="{BB962C8B-B14F-4D97-AF65-F5344CB8AC3E}">
        <p14:creationId xmlns:p14="http://schemas.microsoft.com/office/powerpoint/2010/main" val="35261658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847A13F-C0EB-51C8-3D3E-05B0CF7985DC}"/>
              </a:ext>
            </a:extLst>
          </p:cNvPr>
          <p:cNvSpPr>
            <a:spLocks noGrp="1"/>
          </p:cNvSpPr>
          <p:nvPr>
            <p:ph type="title"/>
          </p:nvPr>
        </p:nvSpPr>
        <p:spPr/>
        <p:txBody>
          <a:bodyPr/>
          <a:lstStyle/>
          <a:p>
            <a:r>
              <a:rPr lang="tr-TR" dirty="0"/>
              <a:t>Cerrahi Tedavi </a:t>
            </a:r>
            <a:r>
              <a:rPr lang="tr-TR" dirty="0" err="1"/>
              <a:t>Kontraendikasyonları</a:t>
            </a:r>
            <a:endParaRPr lang="tr-TR" dirty="0"/>
          </a:p>
        </p:txBody>
      </p:sp>
      <p:sp>
        <p:nvSpPr>
          <p:cNvPr id="3" name="İçerik Yer Tutucusu 2">
            <a:extLst>
              <a:ext uri="{FF2B5EF4-FFF2-40B4-BE49-F238E27FC236}">
                <a16:creationId xmlns:a16="http://schemas.microsoft.com/office/drawing/2014/main" id="{38FDC621-CCF3-19D9-9035-A3ADA7675037}"/>
              </a:ext>
            </a:extLst>
          </p:cNvPr>
          <p:cNvSpPr>
            <a:spLocks noGrp="1"/>
          </p:cNvSpPr>
          <p:nvPr>
            <p:ph idx="1"/>
          </p:nvPr>
        </p:nvSpPr>
        <p:spPr>
          <a:xfrm>
            <a:off x="838200" y="1507524"/>
            <a:ext cx="10814222" cy="5226908"/>
          </a:xfrm>
        </p:spPr>
        <p:txBody>
          <a:bodyPr>
            <a:normAutofit lnSpcReduction="10000"/>
          </a:bodyPr>
          <a:lstStyle/>
          <a:p>
            <a:r>
              <a:rPr lang="tr-TR" sz="1800" dirty="0">
                <a:effectLst/>
                <a:latin typeface="Times" pitchFamily="2" charset="0"/>
              </a:rPr>
              <a:t>18 </a:t>
            </a:r>
            <a:r>
              <a:rPr lang="tr-TR" sz="1800" dirty="0" err="1">
                <a:effectLst/>
                <a:latin typeface="Times" pitchFamily="2" charset="0"/>
              </a:rPr>
              <a:t>yaşından</a:t>
            </a:r>
            <a:r>
              <a:rPr lang="tr-TR" sz="1800" dirty="0">
                <a:effectLst/>
                <a:latin typeface="Times" pitchFamily="2" charset="0"/>
              </a:rPr>
              <a:t> </a:t>
            </a:r>
            <a:r>
              <a:rPr lang="tr-TR" sz="1800" dirty="0" err="1">
                <a:effectLst/>
                <a:latin typeface="Times" pitchFamily="2" charset="0"/>
              </a:rPr>
              <a:t>küçük</a:t>
            </a:r>
            <a:r>
              <a:rPr lang="tr-TR" sz="1800" dirty="0">
                <a:effectLst/>
                <a:latin typeface="Times" pitchFamily="2" charset="0"/>
              </a:rPr>
              <a:t> veya 65 </a:t>
            </a:r>
            <a:r>
              <a:rPr lang="tr-TR" sz="1800" dirty="0" err="1">
                <a:effectLst/>
                <a:latin typeface="Times" pitchFamily="2" charset="0"/>
              </a:rPr>
              <a:t>yaşından</a:t>
            </a:r>
            <a:r>
              <a:rPr lang="tr-TR" sz="1800" dirty="0">
                <a:effectLst/>
                <a:latin typeface="Times" pitchFamily="2" charset="0"/>
              </a:rPr>
              <a:t> </a:t>
            </a:r>
            <a:r>
              <a:rPr lang="tr-TR" sz="1800" dirty="0" err="1">
                <a:effectLst/>
                <a:latin typeface="Times" pitchFamily="2" charset="0"/>
              </a:rPr>
              <a:t>büyük</a:t>
            </a:r>
            <a:r>
              <a:rPr lang="tr-TR" sz="1800" dirty="0">
                <a:effectLst/>
                <a:latin typeface="Times" pitchFamily="2" charset="0"/>
              </a:rPr>
              <a:t> olmak; ancak ciddi bir </a:t>
            </a:r>
            <a:r>
              <a:rPr lang="tr-TR" sz="1800" dirty="0" err="1">
                <a:effectLst/>
                <a:latin typeface="Times" pitchFamily="2" charset="0"/>
              </a:rPr>
              <a:t>komorbiditenin</a:t>
            </a:r>
            <a:r>
              <a:rPr lang="tr-TR" sz="1800" dirty="0">
                <a:effectLst/>
                <a:latin typeface="Times" pitchFamily="2" charset="0"/>
              </a:rPr>
              <a:t> (T2DM, HT gibi) </a:t>
            </a:r>
            <a:r>
              <a:rPr lang="tr-TR" sz="1800" dirty="0" err="1">
                <a:effectLst/>
                <a:latin typeface="Times" pitchFamily="2" charset="0"/>
              </a:rPr>
              <a:t>eşlik</a:t>
            </a:r>
            <a:r>
              <a:rPr lang="tr-TR" sz="1800" dirty="0">
                <a:effectLst/>
                <a:latin typeface="Times" pitchFamily="2" charset="0"/>
              </a:rPr>
              <a:t> </a:t>
            </a:r>
            <a:r>
              <a:rPr lang="tr-TR" sz="1800" dirty="0" err="1">
                <a:effectLst/>
                <a:latin typeface="Times" pitchFamily="2" charset="0"/>
              </a:rPr>
              <a:t>ettiği</a:t>
            </a:r>
            <a:r>
              <a:rPr lang="tr-TR" sz="1800" dirty="0">
                <a:effectLst/>
                <a:latin typeface="Times" pitchFamily="2" charset="0"/>
              </a:rPr>
              <a:t> durumlarda yine de BC </a:t>
            </a:r>
            <a:r>
              <a:rPr lang="tr-TR" sz="1800" dirty="0" err="1">
                <a:effectLst/>
                <a:latin typeface="Times" pitchFamily="2" charset="0"/>
              </a:rPr>
              <a:t>düşünülebilir</a:t>
            </a:r>
            <a:r>
              <a:rPr lang="tr-TR" sz="1800" dirty="0">
                <a:effectLst/>
                <a:latin typeface="Times" pitchFamily="2" charset="0"/>
              </a:rPr>
              <a:t> </a:t>
            </a:r>
            <a:endParaRPr lang="tr-TR" sz="1600" dirty="0">
              <a:latin typeface="Times" pitchFamily="2" charset="0"/>
            </a:endParaRPr>
          </a:p>
          <a:p>
            <a:r>
              <a:rPr lang="tr-TR" sz="1800" dirty="0">
                <a:effectLst/>
                <a:latin typeface="Times" pitchFamily="2" charset="0"/>
              </a:rPr>
              <a:t> Tedavi </a:t>
            </a:r>
            <a:r>
              <a:rPr lang="tr-TR" sz="1800" dirty="0" err="1">
                <a:effectLst/>
                <a:latin typeface="Times" pitchFamily="2" charset="0"/>
              </a:rPr>
              <a:t>edilmemis</a:t>
            </a:r>
            <a:r>
              <a:rPr lang="tr-TR" sz="1800" dirty="0">
                <a:effectLst/>
                <a:latin typeface="Times" pitchFamily="2" charset="0"/>
              </a:rPr>
              <a:t>̧ ve </a:t>
            </a:r>
            <a:r>
              <a:rPr lang="tr-TR" sz="1800" dirty="0" err="1">
                <a:effectLst/>
                <a:latin typeface="Times" pitchFamily="2" charset="0"/>
              </a:rPr>
              <a:t>obeziteye</a:t>
            </a:r>
            <a:r>
              <a:rPr lang="tr-TR" sz="1800" dirty="0">
                <a:effectLst/>
                <a:latin typeface="Times" pitchFamily="2" charset="0"/>
              </a:rPr>
              <a:t> yol </a:t>
            </a:r>
            <a:r>
              <a:rPr lang="tr-TR" sz="1800" dirty="0" err="1">
                <a:effectLst/>
                <a:latin typeface="Times" pitchFamily="2" charset="0"/>
              </a:rPr>
              <a:t>açan</a:t>
            </a:r>
            <a:r>
              <a:rPr lang="tr-TR" sz="1800" dirty="0">
                <a:effectLst/>
                <a:latin typeface="Times" pitchFamily="2" charset="0"/>
              </a:rPr>
              <a:t> bir endokrin </a:t>
            </a:r>
            <a:r>
              <a:rPr lang="tr-TR" sz="1800" dirty="0" err="1">
                <a:effectLst/>
                <a:latin typeface="Times" pitchFamily="2" charset="0"/>
              </a:rPr>
              <a:t>hastalığın</a:t>
            </a:r>
            <a:r>
              <a:rPr lang="tr-TR" sz="1800" dirty="0">
                <a:effectLst/>
                <a:latin typeface="Times" pitchFamily="2" charset="0"/>
              </a:rPr>
              <a:t> bulunması (</a:t>
            </a:r>
            <a:r>
              <a:rPr lang="tr-TR" sz="1800" dirty="0" err="1">
                <a:effectLst/>
                <a:latin typeface="Times" pitchFamily="2" charset="0"/>
              </a:rPr>
              <a:t>Cushing</a:t>
            </a:r>
            <a:r>
              <a:rPr lang="tr-TR" sz="1800" dirty="0">
                <a:effectLst/>
                <a:latin typeface="Times" pitchFamily="2" charset="0"/>
              </a:rPr>
              <a:t>, </a:t>
            </a:r>
            <a:r>
              <a:rPr lang="tr-TR" sz="1800" dirty="0" err="1">
                <a:effectLst/>
                <a:latin typeface="Times" pitchFamily="2" charset="0"/>
              </a:rPr>
              <a:t>hipotiroidizm</a:t>
            </a:r>
            <a:r>
              <a:rPr lang="tr-TR" sz="1800" dirty="0">
                <a:effectLst/>
                <a:latin typeface="Times" pitchFamily="2" charset="0"/>
              </a:rPr>
              <a:t>, </a:t>
            </a:r>
            <a:r>
              <a:rPr lang="tr-TR" sz="1800" dirty="0" err="1">
                <a:effectLst/>
                <a:latin typeface="Times" pitchFamily="2" charset="0"/>
              </a:rPr>
              <a:t>insülinoma</a:t>
            </a:r>
            <a:r>
              <a:rPr lang="tr-TR" sz="1800" dirty="0">
                <a:effectLst/>
                <a:latin typeface="Times" pitchFamily="2" charset="0"/>
              </a:rPr>
              <a:t> gibi) </a:t>
            </a:r>
          </a:p>
          <a:p>
            <a:r>
              <a:rPr lang="tr-TR" sz="1800" dirty="0">
                <a:effectLst/>
                <a:latin typeface="Times" pitchFamily="2" charset="0"/>
              </a:rPr>
              <a:t>  Tedavi </a:t>
            </a:r>
            <a:r>
              <a:rPr lang="tr-TR" sz="1800" dirty="0" err="1">
                <a:effectLst/>
                <a:latin typeface="Times" pitchFamily="2" charset="0"/>
              </a:rPr>
              <a:t>edilmemis</a:t>
            </a:r>
            <a:r>
              <a:rPr lang="tr-TR" sz="1800" dirty="0">
                <a:effectLst/>
                <a:latin typeface="Times" pitchFamily="2" charset="0"/>
              </a:rPr>
              <a:t>̧ bir yeme </a:t>
            </a:r>
            <a:r>
              <a:rPr lang="tr-TR" sz="1800" dirty="0" err="1">
                <a:effectLst/>
                <a:latin typeface="Times" pitchFamily="2" charset="0"/>
              </a:rPr>
              <a:t>bozukluğunun</a:t>
            </a:r>
            <a:r>
              <a:rPr lang="tr-TR" sz="1800" dirty="0">
                <a:effectLst/>
                <a:latin typeface="Times" pitchFamily="2" charset="0"/>
              </a:rPr>
              <a:t> bulunması (</a:t>
            </a:r>
            <a:r>
              <a:rPr lang="tr-TR" sz="1800" dirty="0" err="1">
                <a:effectLst/>
                <a:latin typeface="Times" pitchFamily="2" charset="0"/>
              </a:rPr>
              <a:t>bulimia</a:t>
            </a:r>
            <a:r>
              <a:rPr lang="tr-TR" sz="1800" dirty="0">
                <a:effectLst/>
                <a:latin typeface="Times" pitchFamily="2" charset="0"/>
              </a:rPr>
              <a:t> </a:t>
            </a:r>
            <a:r>
              <a:rPr lang="tr-TR" sz="1800" dirty="0" err="1">
                <a:effectLst/>
                <a:latin typeface="Times" pitchFamily="2" charset="0"/>
              </a:rPr>
              <a:t>nervoza</a:t>
            </a:r>
            <a:r>
              <a:rPr lang="tr-TR" sz="1800" dirty="0">
                <a:effectLst/>
                <a:latin typeface="Times" pitchFamily="2" charset="0"/>
              </a:rPr>
              <a:t> gibi) </a:t>
            </a:r>
          </a:p>
          <a:p>
            <a:r>
              <a:rPr lang="tr-TR" sz="1800" dirty="0">
                <a:effectLst/>
                <a:latin typeface="Times" pitchFamily="2" charset="0"/>
              </a:rPr>
              <a:t>  Tedavi </a:t>
            </a:r>
            <a:r>
              <a:rPr lang="tr-TR" sz="1800" dirty="0" err="1">
                <a:effectLst/>
                <a:latin typeface="Times" pitchFamily="2" charset="0"/>
              </a:rPr>
              <a:t>edilmemis</a:t>
            </a:r>
            <a:r>
              <a:rPr lang="tr-TR" sz="1800" dirty="0">
                <a:effectLst/>
                <a:latin typeface="Times" pitchFamily="2" charset="0"/>
              </a:rPr>
              <a:t>̧ </a:t>
            </a:r>
            <a:r>
              <a:rPr lang="tr-TR" sz="1800" dirty="0" err="1">
                <a:effectLst/>
                <a:latin typeface="Times" pitchFamily="2" charset="0"/>
              </a:rPr>
              <a:t>major</a:t>
            </a:r>
            <a:r>
              <a:rPr lang="tr-TR" sz="1800" dirty="0">
                <a:effectLst/>
                <a:latin typeface="Times" pitchFamily="2" charset="0"/>
              </a:rPr>
              <a:t> depresyon ya da psikozun bulunması </a:t>
            </a:r>
          </a:p>
          <a:p>
            <a:r>
              <a:rPr lang="tr-TR" sz="1800" dirty="0">
                <a:effectLst/>
                <a:latin typeface="Times" pitchFamily="2" charset="0"/>
              </a:rPr>
              <a:t>  Ciddi </a:t>
            </a:r>
            <a:r>
              <a:rPr lang="tr-TR" sz="1800" dirty="0" err="1">
                <a:effectLst/>
                <a:latin typeface="Times" pitchFamily="2" charset="0"/>
              </a:rPr>
              <a:t>koagülopati</a:t>
            </a:r>
            <a:r>
              <a:rPr lang="tr-TR" sz="1800" dirty="0">
                <a:effectLst/>
                <a:latin typeface="Times" pitchFamily="2" charset="0"/>
              </a:rPr>
              <a:t> </a:t>
            </a:r>
            <a:r>
              <a:rPr lang="tr-TR" sz="1800" dirty="0" err="1">
                <a:effectLst/>
                <a:latin typeface="Times" pitchFamily="2" charset="0"/>
              </a:rPr>
              <a:t>varlığı</a:t>
            </a:r>
            <a:r>
              <a:rPr lang="tr-TR" sz="1800" dirty="0">
                <a:effectLst/>
                <a:latin typeface="Times" pitchFamily="2" charset="0"/>
              </a:rPr>
              <a:t> </a:t>
            </a:r>
          </a:p>
          <a:p>
            <a:r>
              <a:rPr lang="tr-TR" sz="1800" dirty="0">
                <a:effectLst/>
                <a:latin typeface="Times" pitchFamily="2" charset="0"/>
              </a:rPr>
              <a:t>  Anestezi almayı engelleyecek kadar ciddi kardiyak </a:t>
            </a:r>
            <a:r>
              <a:rPr lang="tr-TR" sz="1800" dirty="0" err="1">
                <a:effectLst/>
                <a:latin typeface="Times" pitchFamily="2" charset="0"/>
              </a:rPr>
              <a:t>hastalığın</a:t>
            </a:r>
            <a:r>
              <a:rPr lang="tr-TR" sz="1800" dirty="0">
                <a:effectLst/>
                <a:latin typeface="Times" pitchFamily="2" charset="0"/>
              </a:rPr>
              <a:t> bulunması </a:t>
            </a:r>
          </a:p>
          <a:p>
            <a:r>
              <a:rPr lang="tr-TR" sz="1800" dirty="0">
                <a:effectLst/>
                <a:latin typeface="Times" pitchFamily="2" charset="0"/>
              </a:rPr>
              <a:t>  Alkol veya madde </a:t>
            </a:r>
            <a:r>
              <a:rPr lang="tr-TR" sz="1800" dirty="0" err="1">
                <a:effectLst/>
                <a:latin typeface="Times" pitchFamily="2" charset="0"/>
              </a:rPr>
              <a:t>bağımlılığı</a:t>
            </a:r>
            <a:r>
              <a:rPr lang="tr-TR" sz="1800" dirty="0">
                <a:effectLst/>
                <a:latin typeface="Times" pitchFamily="2" charset="0"/>
              </a:rPr>
              <a:t> </a:t>
            </a:r>
          </a:p>
          <a:p>
            <a:r>
              <a:rPr lang="tr-TR" sz="1800" dirty="0">
                <a:effectLst/>
                <a:latin typeface="Times" pitchFamily="2" charset="0"/>
              </a:rPr>
              <a:t>  Hayat boyu </a:t>
            </a:r>
            <a:r>
              <a:rPr lang="tr-TR" sz="1800" dirty="0" err="1">
                <a:effectLst/>
                <a:latin typeface="Times" pitchFamily="2" charset="0"/>
              </a:rPr>
              <a:t>sürecek</a:t>
            </a:r>
            <a:r>
              <a:rPr lang="tr-TR" sz="1800" dirty="0">
                <a:effectLst/>
                <a:latin typeface="Times" pitchFamily="2" charset="0"/>
              </a:rPr>
              <a:t> vitamin </a:t>
            </a:r>
            <a:r>
              <a:rPr lang="tr-TR" sz="1800" dirty="0" err="1">
                <a:effectLst/>
                <a:latin typeface="Times" pitchFamily="2" charset="0"/>
              </a:rPr>
              <a:t>replasmanı</a:t>
            </a:r>
            <a:r>
              <a:rPr lang="tr-TR" sz="1800" dirty="0">
                <a:effectLst/>
                <a:latin typeface="Times" pitchFamily="2" charset="0"/>
              </a:rPr>
              <a:t> ya da kalori kısıtlayıcı diyet gibi beslenme </a:t>
            </a:r>
            <a:r>
              <a:rPr lang="tr-TR" sz="1800" dirty="0" err="1">
                <a:effectLst/>
                <a:latin typeface="Times" pitchFamily="2" charset="0"/>
              </a:rPr>
              <a:t>önerilerine</a:t>
            </a:r>
            <a:r>
              <a:rPr lang="tr-TR" sz="1800" dirty="0">
                <a:effectLst/>
                <a:latin typeface="Times" pitchFamily="2" charset="0"/>
              </a:rPr>
              <a:t> uyum </a:t>
            </a:r>
            <a:r>
              <a:rPr lang="tr-TR" sz="1800" dirty="0" err="1">
                <a:effectLst/>
                <a:latin typeface="Times" pitchFamily="2" charset="0"/>
              </a:rPr>
              <a:t>sağlayamayacak</a:t>
            </a:r>
            <a:r>
              <a:rPr lang="tr-TR" sz="1800" dirty="0">
                <a:effectLst/>
                <a:latin typeface="Times" pitchFamily="2" charset="0"/>
              </a:rPr>
              <a:t> olmak </a:t>
            </a:r>
          </a:p>
          <a:p>
            <a:r>
              <a:rPr lang="tr-TR" sz="1800" dirty="0">
                <a:effectLst/>
                <a:latin typeface="Times" pitchFamily="2" charset="0"/>
              </a:rPr>
              <a:t>  Halen gebe olmak veya 12-18 ay </a:t>
            </a:r>
            <a:r>
              <a:rPr lang="tr-TR" sz="1800" dirty="0" err="1">
                <a:effectLst/>
                <a:latin typeface="Times" pitchFamily="2" charset="0"/>
              </a:rPr>
              <a:t>içinde</a:t>
            </a:r>
            <a:r>
              <a:rPr lang="tr-TR" sz="1800" dirty="0">
                <a:effectLst/>
                <a:latin typeface="Times" pitchFamily="2" charset="0"/>
              </a:rPr>
              <a:t> gebelik planı olması </a:t>
            </a:r>
          </a:p>
          <a:p>
            <a:r>
              <a:rPr lang="tr-TR" sz="1800" dirty="0">
                <a:effectLst/>
                <a:latin typeface="Times" pitchFamily="2" charset="0"/>
              </a:rPr>
              <a:t> Bilinen kanser </a:t>
            </a:r>
            <a:r>
              <a:rPr lang="tr-TR" sz="1800" dirty="0" err="1">
                <a:effectLst/>
                <a:latin typeface="Times" pitchFamily="2" charset="0"/>
              </a:rPr>
              <a:t>hastalığının</a:t>
            </a:r>
            <a:r>
              <a:rPr lang="tr-TR" sz="1800" dirty="0">
                <a:effectLst/>
                <a:latin typeface="Times" pitchFamily="2" charset="0"/>
              </a:rPr>
              <a:t> olması </a:t>
            </a:r>
          </a:p>
          <a:p>
            <a:r>
              <a:rPr lang="tr-TR" sz="1800" dirty="0">
                <a:effectLst/>
                <a:latin typeface="Times" pitchFamily="2" charset="0"/>
              </a:rPr>
              <a:t> </a:t>
            </a:r>
            <a:r>
              <a:rPr lang="tr-TR" sz="1800" dirty="0" err="1">
                <a:effectLst/>
                <a:latin typeface="Times" pitchFamily="2" charset="0"/>
              </a:rPr>
              <a:t>Şiddetli</a:t>
            </a:r>
            <a:r>
              <a:rPr lang="tr-TR" sz="1800" dirty="0">
                <a:effectLst/>
                <a:latin typeface="Times" pitchFamily="2" charset="0"/>
              </a:rPr>
              <a:t> </a:t>
            </a:r>
            <a:r>
              <a:rPr lang="tr-TR" sz="1800" dirty="0" err="1">
                <a:effectLst/>
                <a:latin typeface="Times" pitchFamily="2" charset="0"/>
              </a:rPr>
              <a:t>gastroözofagiyal</a:t>
            </a:r>
            <a:r>
              <a:rPr lang="tr-TR" sz="1800" dirty="0">
                <a:effectLst/>
                <a:latin typeface="Times" pitchFamily="2" charset="0"/>
              </a:rPr>
              <a:t> </a:t>
            </a:r>
            <a:r>
              <a:rPr lang="tr-TR" sz="1800" dirty="0" err="1">
                <a:effectLst/>
                <a:latin typeface="Times" pitchFamily="2" charset="0"/>
              </a:rPr>
              <a:t>reflu</a:t>
            </a:r>
            <a:r>
              <a:rPr lang="tr-TR" sz="1800" dirty="0">
                <a:effectLst/>
                <a:latin typeface="Times" pitchFamily="2" charset="0"/>
              </a:rPr>
              <a:t>̈ </a:t>
            </a:r>
            <a:r>
              <a:rPr lang="tr-TR" sz="1800" dirty="0" err="1">
                <a:effectLst/>
                <a:latin typeface="Times" pitchFamily="2" charset="0"/>
              </a:rPr>
              <a:t>hastalığı</a:t>
            </a:r>
            <a:r>
              <a:rPr lang="tr-TR" sz="1800" dirty="0">
                <a:effectLst/>
                <a:latin typeface="Times" pitchFamily="2" charset="0"/>
              </a:rPr>
              <a:t> (GÖRH) (</a:t>
            </a:r>
            <a:r>
              <a:rPr lang="tr-TR" sz="1800" dirty="0" err="1">
                <a:effectLst/>
                <a:latin typeface="Times" pitchFamily="2" charset="0"/>
              </a:rPr>
              <a:t>özelikle</a:t>
            </a:r>
            <a:r>
              <a:rPr lang="tr-TR" sz="1800" dirty="0">
                <a:effectLst/>
                <a:latin typeface="Times" pitchFamily="2" charset="0"/>
              </a:rPr>
              <a:t> </a:t>
            </a:r>
            <a:r>
              <a:rPr lang="tr-TR" sz="1800" dirty="0" err="1">
                <a:effectLst/>
                <a:latin typeface="Times" pitchFamily="2" charset="0"/>
              </a:rPr>
              <a:t>sleeve</a:t>
            </a:r>
            <a:r>
              <a:rPr lang="tr-TR" sz="1800" dirty="0">
                <a:effectLst/>
                <a:latin typeface="Times" pitchFamily="2" charset="0"/>
              </a:rPr>
              <a:t> </a:t>
            </a:r>
            <a:r>
              <a:rPr lang="tr-TR" sz="1800" dirty="0" err="1">
                <a:effectLst/>
                <a:latin typeface="Times" pitchFamily="2" charset="0"/>
              </a:rPr>
              <a:t>gastrektomi</a:t>
            </a:r>
            <a:r>
              <a:rPr lang="tr-TR" sz="1800" dirty="0">
                <a:effectLst/>
                <a:latin typeface="Times" pitchFamily="2" charset="0"/>
              </a:rPr>
              <a:t> </a:t>
            </a:r>
            <a:r>
              <a:rPr lang="tr-TR" sz="1800" dirty="0" err="1">
                <a:effectLst/>
                <a:latin typeface="Times" pitchFamily="2" charset="0"/>
              </a:rPr>
              <a:t>için</a:t>
            </a:r>
            <a:r>
              <a:rPr lang="tr-TR" sz="1800" dirty="0">
                <a:effectLst/>
                <a:latin typeface="Times" pitchFamily="2" charset="0"/>
              </a:rPr>
              <a:t>) </a:t>
            </a:r>
          </a:p>
          <a:p>
            <a:r>
              <a:rPr lang="tr-TR" sz="1800" dirty="0">
                <a:effectLst/>
                <a:latin typeface="Times" pitchFamily="2" charset="0"/>
              </a:rPr>
              <a:t> Portal hipertansiyon </a:t>
            </a:r>
          </a:p>
          <a:p>
            <a:r>
              <a:rPr lang="tr-TR" sz="1800" dirty="0">
                <a:effectLst/>
                <a:latin typeface="Times" pitchFamily="2" charset="0"/>
              </a:rPr>
              <a:t> </a:t>
            </a:r>
            <a:r>
              <a:rPr lang="tr-TR" sz="1800" dirty="0" err="1">
                <a:effectLst/>
                <a:latin typeface="Times" pitchFamily="2" charset="0"/>
              </a:rPr>
              <a:t>Crohn</a:t>
            </a:r>
            <a:r>
              <a:rPr lang="tr-TR" sz="1800" dirty="0">
                <a:effectLst/>
                <a:latin typeface="Times" pitchFamily="2" charset="0"/>
              </a:rPr>
              <a:t> </a:t>
            </a:r>
            <a:r>
              <a:rPr lang="tr-TR" sz="1800" dirty="0" err="1">
                <a:effectLst/>
                <a:latin typeface="Times" pitchFamily="2" charset="0"/>
              </a:rPr>
              <a:t>hastalığı</a:t>
            </a:r>
            <a:r>
              <a:rPr lang="tr-TR" sz="1800" dirty="0">
                <a:effectLst/>
                <a:latin typeface="Times" pitchFamily="2" charset="0"/>
              </a:rPr>
              <a:t> olanlarda </a:t>
            </a:r>
            <a:r>
              <a:rPr lang="tr-TR" sz="1800" dirty="0" err="1">
                <a:effectLst/>
                <a:latin typeface="Times" pitchFamily="2" charset="0"/>
              </a:rPr>
              <a:t>gastrik</a:t>
            </a:r>
            <a:r>
              <a:rPr lang="tr-TR" sz="1800" dirty="0">
                <a:effectLst/>
                <a:latin typeface="Times" pitchFamily="2" charset="0"/>
              </a:rPr>
              <a:t> bypass cerrahisi </a:t>
            </a:r>
          </a:p>
        </p:txBody>
      </p:sp>
    </p:spTree>
    <p:extLst>
      <p:ext uri="{BB962C8B-B14F-4D97-AF65-F5344CB8AC3E}">
        <p14:creationId xmlns:p14="http://schemas.microsoft.com/office/powerpoint/2010/main" val="29185341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C54678B-1E93-17FD-6FA0-70B4F82FC963}"/>
              </a:ext>
            </a:extLst>
          </p:cNvPr>
          <p:cNvSpPr>
            <a:spLocks noGrp="1"/>
          </p:cNvSpPr>
          <p:nvPr>
            <p:ph type="title"/>
          </p:nvPr>
        </p:nvSpPr>
        <p:spPr/>
        <p:txBody>
          <a:bodyPr/>
          <a:lstStyle/>
          <a:p>
            <a:r>
              <a:rPr lang="tr-TR" dirty="0" err="1"/>
              <a:t>Obeziteye</a:t>
            </a:r>
            <a:r>
              <a:rPr lang="tr-TR" dirty="0"/>
              <a:t> Cerrahi Bakış</a:t>
            </a:r>
          </a:p>
        </p:txBody>
      </p:sp>
      <p:sp>
        <p:nvSpPr>
          <p:cNvPr id="3" name="İçerik Yer Tutucusu 2">
            <a:extLst>
              <a:ext uri="{FF2B5EF4-FFF2-40B4-BE49-F238E27FC236}">
                <a16:creationId xmlns:a16="http://schemas.microsoft.com/office/drawing/2014/main" id="{53C6163A-0F9F-32F3-1A54-334F8170EFD3}"/>
              </a:ext>
            </a:extLst>
          </p:cNvPr>
          <p:cNvSpPr>
            <a:spLocks noGrp="1"/>
          </p:cNvSpPr>
          <p:nvPr>
            <p:ph idx="1"/>
          </p:nvPr>
        </p:nvSpPr>
        <p:spPr/>
        <p:txBody>
          <a:bodyPr>
            <a:normAutofit fontScale="92500" lnSpcReduction="10000"/>
          </a:bodyPr>
          <a:lstStyle/>
          <a:p>
            <a:r>
              <a:rPr lang="tr-TR" sz="2400" dirty="0" err="1">
                <a:effectLst/>
                <a:latin typeface="Times" pitchFamily="2" charset="0"/>
              </a:rPr>
              <a:t>Obezitenin</a:t>
            </a:r>
            <a:r>
              <a:rPr lang="tr-TR" sz="2400" dirty="0">
                <a:effectLst/>
                <a:latin typeface="Times" pitchFamily="2" charset="0"/>
              </a:rPr>
              <a:t> ilk basamak tedavisi diyet ve </a:t>
            </a:r>
            <a:r>
              <a:rPr lang="tr-TR" sz="2400" dirty="0" err="1">
                <a:effectLst/>
                <a:latin typeface="Times" pitchFamily="2" charset="0"/>
              </a:rPr>
              <a:t>yaşam</a:t>
            </a:r>
            <a:r>
              <a:rPr lang="tr-TR" sz="2400" dirty="0">
                <a:effectLst/>
                <a:latin typeface="Times" pitchFamily="2" charset="0"/>
              </a:rPr>
              <a:t> tarzı </a:t>
            </a:r>
            <a:r>
              <a:rPr lang="tr-TR" sz="2400" dirty="0" err="1">
                <a:effectLst/>
                <a:latin typeface="Times" pitchFamily="2" charset="0"/>
              </a:rPr>
              <a:t>değişiklikleri</a:t>
            </a:r>
            <a:r>
              <a:rPr lang="tr-TR" sz="2400" dirty="0">
                <a:effectLst/>
                <a:latin typeface="Times" pitchFamily="2" charset="0"/>
              </a:rPr>
              <a:t> olmalıdır. </a:t>
            </a:r>
          </a:p>
          <a:p>
            <a:r>
              <a:rPr lang="tr-TR" sz="2400" dirty="0">
                <a:effectLst/>
                <a:latin typeface="Times" pitchFamily="2" charset="0"/>
              </a:rPr>
              <a:t>Bu tedavilerin </a:t>
            </a:r>
            <a:r>
              <a:rPr lang="tr-TR" sz="2400" dirty="0" err="1">
                <a:effectLst/>
                <a:latin typeface="Times" pitchFamily="2" charset="0"/>
              </a:rPr>
              <a:t>başarısız</a:t>
            </a:r>
            <a:r>
              <a:rPr lang="tr-TR" sz="2400" dirty="0">
                <a:effectLst/>
                <a:latin typeface="Times" pitchFamily="2" charset="0"/>
              </a:rPr>
              <a:t> </a:t>
            </a:r>
            <a:r>
              <a:rPr lang="tr-TR" sz="2400" dirty="0" err="1">
                <a:effectLst/>
                <a:latin typeface="Times" pitchFamily="2" charset="0"/>
              </a:rPr>
              <a:t>olduğu</a:t>
            </a:r>
            <a:r>
              <a:rPr lang="tr-TR" sz="2400" dirty="0">
                <a:effectLst/>
                <a:latin typeface="Times" pitchFamily="2" charset="0"/>
              </a:rPr>
              <a:t> hastalarda tedaviye </a:t>
            </a:r>
            <a:r>
              <a:rPr lang="tr-TR" sz="2400" dirty="0" err="1">
                <a:effectLst/>
                <a:latin typeface="Times" pitchFamily="2" charset="0"/>
              </a:rPr>
              <a:t>ilaçlar</a:t>
            </a:r>
            <a:r>
              <a:rPr lang="tr-TR" sz="2400" dirty="0">
                <a:effectLst/>
                <a:latin typeface="Times" pitchFamily="2" charset="0"/>
              </a:rPr>
              <a:t> eklenebilir. </a:t>
            </a:r>
            <a:r>
              <a:rPr lang="tr-TR" sz="2400" dirty="0" err="1">
                <a:effectLst/>
                <a:latin typeface="Times" pitchFamily="2" charset="0"/>
              </a:rPr>
              <a:t>İlac</a:t>
            </a:r>
            <a:r>
              <a:rPr lang="tr-TR" sz="2400" dirty="0">
                <a:effectLst/>
                <a:latin typeface="Times" pitchFamily="2" charset="0"/>
              </a:rPr>
              <a:t>̧ tedavilerinin ise </a:t>
            </a:r>
            <a:r>
              <a:rPr lang="tr-TR" sz="2400" dirty="0" err="1">
                <a:effectLst/>
                <a:latin typeface="Times" pitchFamily="2" charset="0"/>
              </a:rPr>
              <a:t>başarı</a:t>
            </a:r>
            <a:r>
              <a:rPr lang="tr-TR" sz="2400" dirty="0">
                <a:effectLst/>
                <a:latin typeface="Times" pitchFamily="2" charset="0"/>
              </a:rPr>
              <a:t> oranı </a:t>
            </a:r>
            <a:r>
              <a:rPr lang="tr-TR" sz="2400" dirty="0" err="1">
                <a:effectLst/>
                <a:latin typeface="Times" pitchFamily="2" charset="0"/>
              </a:rPr>
              <a:t>çok</a:t>
            </a:r>
            <a:r>
              <a:rPr lang="tr-TR" sz="2400" dirty="0">
                <a:effectLst/>
                <a:latin typeface="Times" pitchFamily="2" charset="0"/>
              </a:rPr>
              <a:t> </a:t>
            </a:r>
            <a:r>
              <a:rPr lang="tr-TR" sz="2400" dirty="0" err="1">
                <a:effectLst/>
                <a:latin typeface="Times" pitchFamily="2" charset="0"/>
              </a:rPr>
              <a:t>yüksek</a:t>
            </a:r>
            <a:r>
              <a:rPr lang="tr-TR" sz="2400" dirty="0">
                <a:effectLst/>
                <a:latin typeface="Times" pitchFamily="2" charset="0"/>
              </a:rPr>
              <a:t> </a:t>
            </a:r>
            <a:r>
              <a:rPr lang="tr-TR" sz="2400" dirty="0" err="1">
                <a:effectLst/>
                <a:latin typeface="Times" pitchFamily="2" charset="0"/>
              </a:rPr>
              <a:t>değildir</a:t>
            </a:r>
            <a:r>
              <a:rPr lang="tr-TR" sz="2400" dirty="0">
                <a:effectLst/>
                <a:latin typeface="Times" pitchFamily="2" charset="0"/>
              </a:rPr>
              <a:t>. </a:t>
            </a:r>
          </a:p>
          <a:p>
            <a:r>
              <a:rPr lang="tr-TR" sz="2400" dirty="0" err="1">
                <a:latin typeface="Times" pitchFamily="2" charset="0"/>
              </a:rPr>
              <a:t>O</a:t>
            </a:r>
            <a:r>
              <a:rPr lang="tr-TR" sz="2400" dirty="0" err="1">
                <a:effectLst/>
                <a:latin typeface="Times" pitchFamily="2" charset="0"/>
              </a:rPr>
              <a:t>bezite</a:t>
            </a:r>
            <a:r>
              <a:rPr lang="tr-TR" sz="2400" dirty="0">
                <a:effectLst/>
                <a:latin typeface="Times" pitchFamily="2" charset="0"/>
              </a:rPr>
              <a:t> tedavisinde cerrahi </a:t>
            </a:r>
            <a:r>
              <a:rPr lang="tr-TR" sz="2400" dirty="0" err="1">
                <a:effectLst/>
                <a:latin typeface="Times" pitchFamily="2" charset="0"/>
              </a:rPr>
              <a:t>dışı</a:t>
            </a:r>
            <a:r>
              <a:rPr lang="tr-TR" sz="2400" dirty="0">
                <a:effectLst/>
                <a:latin typeface="Times" pitchFamily="2" charset="0"/>
              </a:rPr>
              <a:t> </a:t>
            </a:r>
            <a:r>
              <a:rPr lang="tr-TR" sz="2400" dirty="0" err="1">
                <a:effectLst/>
                <a:latin typeface="Times" pitchFamily="2" charset="0"/>
              </a:rPr>
              <a:t>yöntemlere</a:t>
            </a:r>
            <a:r>
              <a:rPr lang="tr-TR" sz="2400" dirty="0">
                <a:effectLst/>
                <a:latin typeface="Times" pitchFamily="2" charset="0"/>
              </a:rPr>
              <a:t> kıyasla, cerrahi </a:t>
            </a:r>
            <a:r>
              <a:rPr lang="tr-TR" sz="2400" dirty="0" err="1">
                <a:effectLst/>
                <a:latin typeface="Times" pitchFamily="2" charset="0"/>
              </a:rPr>
              <a:t>yöntemlerin</a:t>
            </a:r>
            <a:r>
              <a:rPr lang="tr-TR" sz="2400" dirty="0">
                <a:effectLst/>
                <a:latin typeface="Times" pitchFamily="2" charset="0"/>
              </a:rPr>
              <a:t> uzun </a:t>
            </a:r>
            <a:r>
              <a:rPr lang="tr-TR" sz="2400" dirty="0" err="1">
                <a:effectLst/>
                <a:latin typeface="Times" pitchFamily="2" charset="0"/>
              </a:rPr>
              <a:t>dönemde</a:t>
            </a:r>
            <a:r>
              <a:rPr lang="tr-TR" sz="2400" dirty="0">
                <a:effectLst/>
                <a:latin typeface="Times" pitchFamily="2" charset="0"/>
              </a:rPr>
              <a:t> daha etkin ve kalıcı kilo kaybına yol </a:t>
            </a:r>
            <a:r>
              <a:rPr lang="tr-TR" sz="2400" dirty="0" err="1">
                <a:effectLst/>
                <a:latin typeface="Times" pitchFamily="2" charset="0"/>
              </a:rPr>
              <a:t>açtığını</a:t>
            </a:r>
            <a:r>
              <a:rPr lang="tr-TR" sz="2400" dirty="0">
                <a:effectLst/>
                <a:latin typeface="Times" pitchFamily="2" charset="0"/>
              </a:rPr>
              <a:t> </a:t>
            </a:r>
            <a:r>
              <a:rPr lang="tr-TR" sz="2400" dirty="0" err="1">
                <a:effectLst/>
                <a:latin typeface="Times" pitchFamily="2" charset="0"/>
              </a:rPr>
              <a:t>gösteren</a:t>
            </a:r>
            <a:r>
              <a:rPr lang="tr-TR" sz="2400" dirty="0">
                <a:effectLst/>
                <a:latin typeface="Times" pitchFamily="2" charset="0"/>
              </a:rPr>
              <a:t> </a:t>
            </a:r>
            <a:r>
              <a:rPr lang="tr-TR" sz="2400" dirty="0" err="1">
                <a:effectLst/>
                <a:latin typeface="Times" pitchFamily="2" charset="0"/>
              </a:rPr>
              <a:t>sonuçlar</a:t>
            </a:r>
            <a:r>
              <a:rPr lang="tr-TR" sz="2400" dirty="0">
                <a:effectLst/>
                <a:latin typeface="Times" pitchFamily="2" charset="0"/>
              </a:rPr>
              <a:t> vardır. </a:t>
            </a:r>
          </a:p>
          <a:p>
            <a:r>
              <a:rPr lang="tr-TR" sz="2400" dirty="0" err="1">
                <a:effectLst/>
                <a:latin typeface="Times" pitchFamily="2" charset="0"/>
              </a:rPr>
              <a:t>Cerahi</a:t>
            </a:r>
            <a:r>
              <a:rPr lang="tr-TR" sz="2400" dirty="0">
                <a:effectLst/>
                <a:latin typeface="Times" pitchFamily="2" charset="0"/>
              </a:rPr>
              <a:t> tedavinin amacı, </a:t>
            </a:r>
            <a:r>
              <a:rPr lang="tr-TR" sz="2400" dirty="0" err="1">
                <a:effectLst/>
                <a:latin typeface="Times" pitchFamily="2" charset="0"/>
              </a:rPr>
              <a:t>obeziteye</a:t>
            </a:r>
            <a:r>
              <a:rPr lang="tr-TR" sz="2400" dirty="0">
                <a:effectLst/>
                <a:latin typeface="Times" pitchFamily="2" charset="0"/>
              </a:rPr>
              <a:t> </a:t>
            </a:r>
            <a:r>
              <a:rPr lang="tr-TR" sz="2400" dirty="0" err="1">
                <a:effectLst/>
                <a:latin typeface="Times" pitchFamily="2" charset="0"/>
              </a:rPr>
              <a:t>bağlı</a:t>
            </a:r>
            <a:r>
              <a:rPr lang="tr-TR" sz="2400" dirty="0">
                <a:effectLst/>
                <a:latin typeface="Times" pitchFamily="2" charset="0"/>
              </a:rPr>
              <a:t> </a:t>
            </a:r>
            <a:r>
              <a:rPr lang="tr-TR" sz="2400" dirty="0" err="1">
                <a:effectLst/>
                <a:latin typeface="Times" pitchFamily="2" charset="0"/>
              </a:rPr>
              <a:t>morbidite</a:t>
            </a:r>
            <a:r>
              <a:rPr lang="tr-TR" sz="2400" dirty="0">
                <a:effectLst/>
                <a:latin typeface="Times" pitchFamily="2" charset="0"/>
              </a:rPr>
              <a:t> ve </a:t>
            </a:r>
            <a:r>
              <a:rPr lang="tr-TR" sz="2400" dirty="0" err="1">
                <a:effectLst/>
                <a:latin typeface="Times" pitchFamily="2" charset="0"/>
              </a:rPr>
              <a:t>mortaliteyi</a:t>
            </a:r>
            <a:r>
              <a:rPr lang="tr-TR" sz="2400" dirty="0">
                <a:effectLst/>
                <a:latin typeface="Times" pitchFamily="2" charset="0"/>
              </a:rPr>
              <a:t>, </a:t>
            </a:r>
            <a:r>
              <a:rPr lang="tr-TR" sz="2400" dirty="0" err="1">
                <a:effectLst/>
                <a:latin typeface="Times" pitchFamily="2" charset="0"/>
              </a:rPr>
              <a:t>metabolik</a:t>
            </a:r>
            <a:r>
              <a:rPr lang="tr-TR" sz="2400" dirty="0">
                <a:effectLst/>
                <a:latin typeface="Times" pitchFamily="2" charset="0"/>
              </a:rPr>
              <a:t> ve organ fonksiyonlarını </a:t>
            </a:r>
            <a:r>
              <a:rPr lang="tr-TR" sz="2400" dirty="0" err="1">
                <a:effectLst/>
                <a:latin typeface="Times" pitchFamily="2" charset="0"/>
              </a:rPr>
              <a:t>iyileştirmektir</a:t>
            </a:r>
            <a:r>
              <a:rPr lang="tr-TR" sz="2400" dirty="0">
                <a:effectLst/>
                <a:latin typeface="Times" pitchFamily="2" charset="0"/>
              </a:rPr>
              <a:t>. </a:t>
            </a:r>
            <a:endParaRPr lang="tr-TR" sz="2400" dirty="0">
              <a:latin typeface="Times" pitchFamily="2" charset="0"/>
            </a:endParaRPr>
          </a:p>
          <a:p>
            <a:r>
              <a:rPr lang="tr-TR" sz="2400" dirty="0" err="1">
                <a:effectLst/>
                <a:latin typeface="Times" pitchFamily="2" charset="0"/>
              </a:rPr>
              <a:t>Bariyatrik</a:t>
            </a:r>
            <a:r>
              <a:rPr lang="tr-TR" sz="2400" dirty="0">
                <a:effectLst/>
                <a:latin typeface="Times" pitchFamily="2" charset="0"/>
              </a:rPr>
              <a:t> cerrahi (BC)’de ideal </a:t>
            </a:r>
            <a:r>
              <a:rPr lang="tr-TR" sz="2400" dirty="0" err="1">
                <a:effectLst/>
                <a:latin typeface="Times" pitchFamily="2" charset="0"/>
              </a:rPr>
              <a:t>yöntem</a:t>
            </a:r>
            <a:r>
              <a:rPr lang="tr-TR" sz="2400" dirty="0">
                <a:effectLst/>
                <a:latin typeface="Times" pitchFamily="2" charset="0"/>
              </a:rPr>
              <a:t>; kilo kaybında etkili, mide ve barsak </a:t>
            </a:r>
            <a:r>
              <a:rPr lang="tr-TR" sz="2400" dirty="0" err="1">
                <a:effectLst/>
                <a:latin typeface="Times" pitchFamily="2" charset="0"/>
              </a:rPr>
              <a:t>üzerine</a:t>
            </a:r>
            <a:r>
              <a:rPr lang="tr-TR" sz="2400" dirty="0">
                <a:effectLst/>
                <a:latin typeface="Times" pitchFamily="2" charset="0"/>
              </a:rPr>
              <a:t> en az </a:t>
            </a:r>
            <a:r>
              <a:rPr lang="tr-TR" sz="2400" dirty="0" err="1">
                <a:effectLst/>
                <a:latin typeface="Times" pitchFamily="2" charset="0"/>
              </a:rPr>
              <a:t>invazif</a:t>
            </a:r>
            <a:r>
              <a:rPr lang="tr-TR" sz="2400" dirty="0">
                <a:effectLst/>
                <a:latin typeface="Times" pitchFamily="2" charset="0"/>
              </a:rPr>
              <a:t>, </a:t>
            </a:r>
            <a:r>
              <a:rPr lang="tr-TR" sz="2400" dirty="0" err="1">
                <a:effectLst/>
                <a:latin typeface="Times" pitchFamily="2" charset="0"/>
              </a:rPr>
              <a:t>gereğinde</a:t>
            </a:r>
            <a:r>
              <a:rPr lang="tr-TR" sz="2400" dirty="0">
                <a:effectLst/>
                <a:latin typeface="Times" pitchFamily="2" charset="0"/>
              </a:rPr>
              <a:t> geri </a:t>
            </a:r>
            <a:r>
              <a:rPr lang="tr-TR" sz="2400" dirty="0" err="1">
                <a:effectLst/>
                <a:latin typeface="Times" pitchFamily="2" charset="0"/>
              </a:rPr>
              <a:t>döndürülebilir</a:t>
            </a:r>
            <a:r>
              <a:rPr lang="tr-TR" sz="2400" dirty="0">
                <a:effectLst/>
                <a:latin typeface="Times" pitchFamily="2" charset="0"/>
              </a:rPr>
              <a:t>, </a:t>
            </a:r>
            <a:r>
              <a:rPr lang="tr-TR" sz="2400" dirty="0" err="1">
                <a:effectLst/>
                <a:latin typeface="Times" pitchFamily="2" charset="0"/>
              </a:rPr>
              <a:t>morbidite</a:t>
            </a:r>
            <a:r>
              <a:rPr lang="tr-TR" sz="2400" dirty="0">
                <a:effectLst/>
                <a:latin typeface="Times" pitchFamily="2" charset="0"/>
              </a:rPr>
              <a:t> ve </a:t>
            </a:r>
            <a:r>
              <a:rPr lang="tr-TR" sz="2400" dirty="0" err="1">
                <a:effectLst/>
                <a:latin typeface="Times" pitchFamily="2" charset="0"/>
              </a:rPr>
              <a:t>mortalitesi</a:t>
            </a:r>
            <a:r>
              <a:rPr lang="tr-TR" sz="2400" dirty="0">
                <a:effectLst/>
                <a:latin typeface="Times" pitchFamily="2" charset="0"/>
              </a:rPr>
              <a:t> </a:t>
            </a:r>
            <a:r>
              <a:rPr lang="tr-TR" sz="2400" dirty="0" err="1">
                <a:effectLst/>
                <a:latin typeface="Times" pitchFamily="2" charset="0"/>
              </a:rPr>
              <a:t>düşük</a:t>
            </a:r>
            <a:r>
              <a:rPr lang="tr-TR" sz="2400" dirty="0">
                <a:effectLst/>
                <a:latin typeface="Times" pitchFamily="2" charset="0"/>
              </a:rPr>
              <a:t> ve en </a:t>
            </a:r>
            <a:r>
              <a:rPr lang="tr-TR" sz="2400" dirty="0" err="1">
                <a:effectLst/>
                <a:latin typeface="Times" pitchFamily="2" charset="0"/>
              </a:rPr>
              <a:t>önemlisi</a:t>
            </a:r>
            <a:r>
              <a:rPr lang="tr-TR" sz="2400" dirty="0">
                <a:effectLst/>
                <a:latin typeface="Times" pitchFamily="2" charset="0"/>
              </a:rPr>
              <a:t> hastanın kilo verme ihtiyacına </a:t>
            </a:r>
            <a:r>
              <a:rPr lang="tr-TR" sz="2400" dirty="0" err="1">
                <a:effectLst/>
                <a:latin typeface="Times" pitchFamily="2" charset="0"/>
              </a:rPr>
              <a:t>göre</a:t>
            </a:r>
            <a:r>
              <a:rPr lang="tr-TR" sz="2400" dirty="0">
                <a:effectLst/>
                <a:latin typeface="Times" pitchFamily="2" charset="0"/>
              </a:rPr>
              <a:t> tekrar cerrahi </a:t>
            </a:r>
            <a:r>
              <a:rPr lang="tr-TR" sz="2400" dirty="0" err="1">
                <a:effectLst/>
                <a:latin typeface="Times" pitchFamily="2" charset="0"/>
              </a:rPr>
              <a:t>işlem</a:t>
            </a:r>
            <a:r>
              <a:rPr lang="tr-TR" sz="2400" dirty="0">
                <a:effectLst/>
                <a:latin typeface="Times" pitchFamily="2" charset="0"/>
              </a:rPr>
              <a:t> gerekmeden ayarlanabilir olmalıdır.</a:t>
            </a:r>
          </a:p>
          <a:p>
            <a:pPr lvl="1"/>
            <a:r>
              <a:rPr lang="tr-TR" sz="2000" dirty="0" err="1">
                <a:latin typeface="Times" pitchFamily="2" charset="0"/>
              </a:rPr>
              <a:t>G</a:t>
            </a:r>
            <a:r>
              <a:rPr lang="tr-TR" sz="2000" dirty="0" err="1">
                <a:effectLst/>
                <a:latin typeface="Times" pitchFamily="2" charset="0"/>
              </a:rPr>
              <a:t>ünümüzde</a:t>
            </a:r>
            <a:r>
              <a:rPr lang="tr-TR" sz="2000" dirty="0">
                <a:effectLst/>
                <a:latin typeface="Times" pitchFamily="2" charset="0"/>
              </a:rPr>
              <a:t> bu kriterlerin hepsini aynı anda barındıran, her hastada uygulanabilir altın standart bir </a:t>
            </a:r>
            <a:r>
              <a:rPr lang="tr-TR" sz="2000" dirty="0" err="1">
                <a:effectLst/>
                <a:latin typeface="Times" pitchFamily="2" charset="0"/>
              </a:rPr>
              <a:t>yöntem</a:t>
            </a:r>
            <a:r>
              <a:rPr lang="tr-TR" sz="2000" dirty="0">
                <a:effectLst/>
                <a:latin typeface="Times" pitchFamily="2" charset="0"/>
              </a:rPr>
              <a:t> </a:t>
            </a:r>
            <a:r>
              <a:rPr lang="tr-TR" sz="2000" dirty="0" err="1">
                <a:effectLst/>
                <a:latin typeface="Times" pitchFamily="2" charset="0"/>
              </a:rPr>
              <a:t>geliştirilememiştir</a:t>
            </a:r>
            <a:r>
              <a:rPr lang="tr-TR" sz="2000" dirty="0">
                <a:effectLst/>
                <a:latin typeface="Times" pitchFamily="2" charset="0"/>
              </a:rPr>
              <a:t>. </a:t>
            </a:r>
            <a:endParaRPr lang="tr-TR" sz="2000" dirty="0">
              <a:latin typeface="Times" pitchFamily="2" charset="0"/>
            </a:endParaRPr>
          </a:p>
          <a:p>
            <a:endParaRPr lang="tr-TR" sz="2400" dirty="0"/>
          </a:p>
          <a:p>
            <a:endParaRPr lang="tr-TR" dirty="0"/>
          </a:p>
        </p:txBody>
      </p:sp>
    </p:spTree>
    <p:extLst>
      <p:ext uri="{BB962C8B-B14F-4D97-AF65-F5344CB8AC3E}">
        <p14:creationId xmlns:p14="http://schemas.microsoft.com/office/powerpoint/2010/main" val="3796361898"/>
      </p:ext>
    </p:extLst>
  </p:cSld>
  <p:clrMapOvr>
    <a:masterClrMapping/>
  </p:clrMapOvr>
</p:sld>
</file>

<file path=ppt/theme/theme1.xml><?xml version="1.0" encoding="utf-8"?>
<a:theme xmlns:a="http://schemas.openxmlformats.org/drawingml/2006/main" name="GradientVTI">
  <a:themeElements>
    <a:clrScheme name="Office">
      <a:dk1>
        <a:srgbClr val="000000"/>
      </a:dk1>
      <a:lt1>
        <a:srgbClr val="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Univers">
      <a:majorFont>
        <a:latin typeface="Univers"/>
        <a:ea typeface=""/>
        <a:cs typeface=""/>
      </a:majorFont>
      <a:minorFont>
        <a:latin typeface="Univer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radientVTI" id="{605F9078-86F9-4258-A3E1-F8EFF02AE8CC}" vid="{4848699B-BB01-41E3-9EC4-3D97DFE5292B}"/>
    </a:ext>
  </a:extLst>
</a:theme>
</file>

<file path=docProps/app.xml><?xml version="1.0" encoding="utf-8"?>
<Properties xmlns="http://schemas.openxmlformats.org/officeDocument/2006/extended-properties" xmlns:vt="http://schemas.openxmlformats.org/officeDocument/2006/docPropsVTypes">
  <Template/>
  <TotalTime>3086</TotalTime>
  <Words>4180</Words>
  <Application>Microsoft Macintosh PowerPoint</Application>
  <PresentationFormat>Geniş ekran</PresentationFormat>
  <Paragraphs>203</Paragraphs>
  <Slides>35</Slides>
  <Notes>0</Notes>
  <HiddenSlides>0</HiddenSlides>
  <MMClips>0</MMClips>
  <ScaleCrop>false</ScaleCrop>
  <HeadingPairs>
    <vt:vector size="6" baseType="variant">
      <vt:variant>
        <vt:lpstr>Kullanılan Yazı Tipleri</vt:lpstr>
      </vt:variant>
      <vt:variant>
        <vt:i4>8</vt:i4>
      </vt:variant>
      <vt:variant>
        <vt:lpstr>Tema</vt:lpstr>
      </vt:variant>
      <vt:variant>
        <vt:i4>1</vt:i4>
      </vt:variant>
      <vt:variant>
        <vt:lpstr>Slayt Başlıkları</vt:lpstr>
      </vt:variant>
      <vt:variant>
        <vt:i4>35</vt:i4>
      </vt:variant>
    </vt:vector>
  </HeadingPairs>
  <TitlesOfParts>
    <vt:vector size="44" baseType="lpstr">
      <vt:lpstr>AGaramondPro</vt:lpstr>
      <vt:lpstr>Arial</vt:lpstr>
      <vt:lpstr>ArialMT</vt:lpstr>
      <vt:lpstr>Calibri</vt:lpstr>
      <vt:lpstr>GlyphLessFont</vt:lpstr>
      <vt:lpstr>Times</vt:lpstr>
      <vt:lpstr>Univers</vt:lpstr>
      <vt:lpstr>Wingdings</vt:lpstr>
      <vt:lpstr>GradientVTI</vt:lpstr>
      <vt:lpstr>Obezite Cerrahisi ve Etik Sorunlar</vt:lpstr>
      <vt:lpstr>Obezite Nedir?</vt:lpstr>
      <vt:lpstr>Obezite İstatistikleri</vt:lpstr>
      <vt:lpstr>Obezite İstatistikleri</vt:lpstr>
      <vt:lpstr>Obezite İstatistikleri</vt:lpstr>
      <vt:lpstr>Obezite Tedavisinde Kullanılan Yöntemler</vt:lpstr>
      <vt:lpstr>Cerrahi Tedavi Endikasyonları</vt:lpstr>
      <vt:lpstr>Cerrahi Tedavi Kontraendikasyonları</vt:lpstr>
      <vt:lpstr>Obeziteye Cerrahi Bakış</vt:lpstr>
      <vt:lpstr>Adölesan Grup Açısından Cerrahi Bakış</vt:lpstr>
      <vt:lpstr>Etik Sorunlar</vt:lpstr>
      <vt:lpstr>Etik Sorunlar</vt:lpstr>
      <vt:lpstr>Etik Sorunlar</vt:lpstr>
      <vt:lpstr>Etik Sorunlar</vt:lpstr>
      <vt:lpstr>Etik Sorunlar</vt:lpstr>
      <vt:lpstr>Etik Sorunlar</vt:lpstr>
      <vt:lpstr>Etik Sorunlar</vt:lpstr>
      <vt:lpstr>Etik Sorunlar</vt:lpstr>
      <vt:lpstr>Etik Sorunlar</vt:lpstr>
      <vt:lpstr>Etik Sorunlar</vt:lpstr>
      <vt:lpstr>Etik Sorunlar</vt:lpstr>
      <vt:lpstr>Etik Sorunlar</vt:lpstr>
      <vt:lpstr>2014 Sağlık Bakanlığı SAGM Çalıştay Raporu</vt:lpstr>
      <vt:lpstr>Diyanet İşleri Başkanlığının Toplumsal Kültür ve Etik Kurallar Hakkındaki Görüşü</vt:lpstr>
      <vt:lpstr>2014 Sağlık Bakanlığı SAGM Çalıştay Raporu</vt:lpstr>
      <vt:lpstr>2014 Sağlık Bakanlığı SAGM Çalıştay Raporu</vt:lpstr>
      <vt:lpstr>2014 Sağlık Bakanlığı SAGM Çalıştay Raporu</vt:lpstr>
      <vt:lpstr>2014 Sağlık Bakanlığı SAGM Çalıştay Raporu</vt:lpstr>
      <vt:lpstr>2014 Sağlık Bakanlığı SAGM Çalıştay Raporu</vt:lpstr>
      <vt:lpstr>2014 Sağlık Bakanlığı SAGM Çalıştay Raporu</vt:lpstr>
      <vt:lpstr>2014 Sağlık Bakanlığı SAGM Çalıştay Raporu</vt:lpstr>
      <vt:lpstr>2014 Sağlık Bakanlığı SAGM Çalıştay Raporu</vt:lpstr>
      <vt:lpstr>2014 Sağlık Bakanlığı SAGM Çalıştay Raporu</vt:lpstr>
      <vt:lpstr>PowerPoint Sunusu</vt:lpstr>
      <vt:lpstr>Kaynaklar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Obezite Cerrahisi ve Etik Sorunlar</dc:title>
  <dc:creator>oguzhan suner</dc:creator>
  <cp:lastModifiedBy>oguzhan suner</cp:lastModifiedBy>
  <cp:revision>32</cp:revision>
  <dcterms:created xsi:type="dcterms:W3CDTF">2023-05-21T11:26:43Z</dcterms:created>
  <dcterms:modified xsi:type="dcterms:W3CDTF">2023-05-24T06:49:30Z</dcterms:modified>
</cp:coreProperties>
</file>