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1"/>
  </p:notesMasterIdLst>
  <p:handoutMasterIdLst>
    <p:handoutMasterId r:id="rId72"/>
  </p:handoutMasterIdLst>
  <p:sldIdLst>
    <p:sldId id="257" r:id="rId2"/>
    <p:sldId id="258" r:id="rId3"/>
    <p:sldId id="259" r:id="rId4"/>
    <p:sldId id="312" r:id="rId5"/>
    <p:sldId id="260"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8" r:id="rId39"/>
    <p:sldId id="309" r:id="rId40"/>
    <p:sldId id="310" r:id="rId41"/>
    <p:sldId id="311" r:id="rId42"/>
    <p:sldId id="270" r:id="rId43"/>
    <p:sldId id="313" r:id="rId44"/>
    <p:sldId id="315" r:id="rId45"/>
    <p:sldId id="316" r:id="rId46"/>
    <p:sldId id="317" r:id="rId47"/>
    <p:sldId id="318" r:id="rId48"/>
    <p:sldId id="314" r:id="rId49"/>
    <p:sldId id="319" r:id="rId50"/>
    <p:sldId id="320" r:id="rId51"/>
    <p:sldId id="322" r:id="rId52"/>
    <p:sldId id="321" r:id="rId53"/>
    <p:sldId id="323" r:id="rId54"/>
    <p:sldId id="325" r:id="rId55"/>
    <p:sldId id="324" r:id="rId56"/>
    <p:sldId id="326" r:id="rId57"/>
    <p:sldId id="261" r:id="rId58"/>
    <p:sldId id="271" r:id="rId59"/>
    <p:sldId id="329" r:id="rId60"/>
    <p:sldId id="272" r:id="rId61"/>
    <p:sldId id="327" r:id="rId62"/>
    <p:sldId id="263" r:id="rId63"/>
    <p:sldId id="265" r:id="rId64"/>
    <p:sldId id="266" r:id="rId65"/>
    <p:sldId id="328" r:id="rId66"/>
    <p:sldId id="268" r:id="rId67"/>
    <p:sldId id="269" r:id="rId68"/>
    <p:sldId id="330" r:id="rId69"/>
    <p:sldId id="331" r:id="rId70"/>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19064-5A73-4CCC-B279-70F2A4F431B0}" v="103" dt="2024-06-13T11:07:05.01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89911" autoAdjust="0"/>
  </p:normalViewPr>
  <p:slideViewPr>
    <p:cSldViewPr snapToGrid="0">
      <p:cViewPr varScale="1">
        <p:scale>
          <a:sx n="91" d="100"/>
          <a:sy n="91" d="100"/>
        </p:scale>
        <p:origin x="86" y="245"/>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ma Zehra KABASAKAL" userId="68654e9ac5391c58" providerId="Windows Live" clId="Web-{BE519064-5A73-4CCC-B279-70F2A4F431B0}"/>
    <pc:docChg chg="addSld modSld">
      <pc:chgData name="Fatma Zehra KABASAKAL" userId="68654e9ac5391c58" providerId="Windows Live" clId="Web-{BE519064-5A73-4CCC-B279-70F2A4F431B0}" dt="2024-06-13T11:07:05.018" v="102" actId="20577"/>
      <pc:docMkLst>
        <pc:docMk/>
      </pc:docMkLst>
      <pc:sldChg chg="modSp">
        <pc:chgData name="Fatma Zehra KABASAKAL" userId="68654e9ac5391c58" providerId="Windows Live" clId="Web-{BE519064-5A73-4CCC-B279-70F2A4F431B0}" dt="2024-06-13T10:34:08.149" v="72" actId="20577"/>
        <pc:sldMkLst>
          <pc:docMk/>
          <pc:sldMk cId="3809512885" sldId="269"/>
        </pc:sldMkLst>
        <pc:spChg chg="mod">
          <ac:chgData name="Fatma Zehra KABASAKAL" userId="68654e9ac5391c58" providerId="Windows Live" clId="Web-{BE519064-5A73-4CCC-B279-70F2A4F431B0}" dt="2024-06-13T10:34:08.149" v="72" actId="20577"/>
          <ac:spMkLst>
            <pc:docMk/>
            <pc:sldMk cId="3809512885" sldId="269"/>
            <ac:spMk id="3" creationId="{00000000-0000-0000-0000-000000000000}"/>
          </ac:spMkLst>
        </pc:spChg>
      </pc:sldChg>
      <pc:sldChg chg="modSp new">
        <pc:chgData name="Fatma Zehra KABASAKAL" userId="68654e9ac5391c58" providerId="Windows Live" clId="Web-{BE519064-5A73-4CCC-B279-70F2A4F431B0}" dt="2024-06-13T11:05:39.531" v="78" actId="20577"/>
        <pc:sldMkLst>
          <pc:docMk/>
          <pc:sldMk cId="3193902375" sldId="330"/>
        </pc:sldMkLst>
        <pc:spChg chg="mod">
          <ac:chgData name="Fatma Zehra KABASAKAL" userId="68654e9ac5391c58" providerId="Windows Live" clId="Web-{BE519064-5A73-4CCC-B279-70F2A4F431B0}" dt="2024-06-13T11:05:33.406" v="75" actId="20577"/>
          <ac:spMkLst>
            <pc:docMk/>
            <pc:sldMk cId="3193902375" sldId="330"/>
            <ac:spMk id="2" creationId="{1D731A8B-A9A6-A9CB-7AF5-743B76B3FBA6}"/>
          </ac:spMkLst>
        </pc:spChg>
        <pc:spChg chg="mod">
          <ac:chgData name="Fatma Zehra KABASAKAL" userId="68654e9ac5391c58" providerId="Windows Live" clId="Web-{BE519064-5A73-4CCC-B279-70F2A4F431B0}" dt="2024-06-13T11:05:39.531" v="78" actId="20577"/>
          <ac:spMkLst>
            <pc:docMk/>
            <pc:sldMk cId="3193902375" sldId="330"/>
            <ac:spMk id="3" creationId="{A8B5960E-D46C-E13F-6EEA-E597CF2C43A7}"/>
          </ac:spMkLst>
        </pc:spChg>
      </pc:sldChg>
      <pc:sldChg chg="modSp new">
        <pc:chgData name="Fatma Zehra KABASAKAL" userId="68654e9ac5391c58" providerId="Windows Live" clId="Web-{BE519064-5A73-4CCC-B279-70F2A4F431B0}" dt="2024-06-13T11:07:05.018" v="102" actId="20577"/>
        <pc:sldMkLst>
          <pc:docMk/>
          <pc:sldMk cId="698933246" sldId="331"/>
        </pc:sldMkLst>
        <pc:spChg chg="mod">
          <ac:chgData name="Fatma Zehra KABASAKAL" userId="68654e9ac5391c58" providerId="Windows Live" clId="Web-{BE519064-5A73-4CCC-B279-70F2A4F431B0}" dt="2024-06-13T11:07:05.018" v="102" actId="20577"/>
          <ac:spMkLst>
            <pc:docMk/>
            <pc:sldMk cId="698933246" sldId="331"/>
            <ac:spMk id="2" creationId="{317CE9A6-4758-8F43-8593-78AFAEDC6C86}"/>
          </ac:spMkLst>
        </pc:spChg>
        <pc:spChg chg="mod">
          <ac:chgData name="Fatma Zehra KABASAKAL" userId="68654e9ac5391c58" providerId="Windows Live" clId="Web-{BE519064-5A73-4CCC-B279-70F2A4F431B0}" dt="2024-06-13T11:06:40.486" v="100" actId="14100"/>
          <ac:spMkLst>
            <pc:docMk/>
            <pc:sldMk cId="698933246" sldId="331"/>
            <ac:spMk id="3" creationId="{393CB462-C9D3-8C47-B0F1-A180F5BEAEF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1310C-9786-41F7-A74F-E4E68E91ED5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CB8C099-626F-4390-AC04-C05301B84CD5}">
      <dgm:prSet/>
      <dgm:spPr/>
      <dgm:t>
        <a:bodyPr/>
        <a:lstStyle/>
        <a:p>
          <a:pPr>
            <a:lnSpc>
              <a:spcPct val="100000"/>
            </a:lnSpc>
          </a:pPr>
          <a:r>
            <a:rPr lang="tr-TR"/>
            <a:t>1. İşitme kaybı,</a:t>
          </a:r>
          <a:endParaRPr lang="en-US"/>
        </a:p>
      </dgm:t>
    </dgm:pt>
    <dgm:pt modelId="{7D6A71D1-39DA-43C1-B307-18F4DC03DE18}" type="parTrans" cxnId="{E9322E27-9FAE-45C3-B57D-A9A35853F021}">
      <dgm:prSet/>
      <dgm:spPr/>
      <dgm:t>
        <a:bodyPr/>
        <a:lstStyle/>
        <a:p>
          <a:endParaRPr lang="en-US"/>
        </a:p>
      </dgm:t>
    </dgm:pt>
    <dgm:pt modelId="{A38CDF58-FA17-46E0-B522-AB2A07AFE5B5}" type="sibTrans" cxnId="{E9322E27-9FAE-45C3-B57D-A9A35853F021}">
      <dgm:prSet/>
      <dgm:spPr/>
      <dgm:t>
        <a:bodyPr/>
        <a:lstStyle/>
        <a:p>
          <a:endParaRPr lang="en-US"/>
        </a:p>
      </dgm:t>
    </dgm:pt>
    <dgm:pt modelId="{C73F0EDA-D691-46D2-9FA2-10B2676CBDB6}">
      <dgm:prSet/>
      <dgm:spPr/>
      <dgm:t>
        <a:bodyPr/>
        <a:lstStyle/>
        <a:p>
          <a:pPr>
            <a:lnSpc>
              <a:spcPct val="100000"/>
            </a:lnSpc>
          </a:pPr>
          <a:r>
            <a:rPr lang="tr-TR"/>
            <a:t>2. Günlük hayatı kısıtlayan denge problemi, baş  dönmesi nedeni olabilecek bir hastalık, </a:t>
          </a:r>
          <a:endParaRPr lang="en-US"/>
        </a:p>
      </dgm:t>
    </dgm:pt>
    <dgm:pt modelId="{812B91BD-1848-48F8-B32C-02AF7788E373}" type="parTrans" cxnId="{14EC93F0-3908-42E7-9DD3-02B11BA36222}">
      <dgm:prSet/>
      <dgm:spPr/>
      <dgm:t>
        <a:bodyPr/>
        <a:lstStyle/>
        <a:p>
          <a:endParaRPr lang="en-US"/>
        </a:p>
      </dgm:t>
    </dgm:pt>
    <dgm:pt modelId="{5C68814D-110C-44FB-943B-3DFF5847627E}" type="sibTrans" cxnId="{14EC93F0-3908-42E7-9DD3-02B11BA36222}">
      <dgm:prSet/>
      <dgm:spPr/>
      <dgm:t>
        <a:bodyPr/>
        <a:lstStyle/>
        <a:p>
          <a:endParaRPr lang="en-US"/>
        </a:p>
      </dgm:t>
    </dgm:pt>
    <dgm:pt modelId="{37579825-9BCB-4BCC-B45E-2B3178D93B75}">
      <dgm:prSet/>
      <dgm:spPr/>
      <dgm:t>
        <a:bodyPr/>
        <a:lstStyle/>
        <a:p>
          <a:pPr>
            <a:lnSpc>
              <a:spcPct val="100000"/>
            </a:lnSpc>
          </a:pPr>
          <a:r>
            <a:rPr lang="tr-TR"/>
            <a:t>3. Uyku bozukluğu</a:t>
          </a:r>
          <a:endParaRPr lang="en-US"/>
        </a:p>
      </dgm:t>
    </dgm:pt>
    <dgm:pt modelId="{32D06E59-5FFC-41EF-97A7-6CAE8053A12B}" type="parTrans" cxnId="{E93FDA4F-4996-495D-972E-87E6A802FE5E}">
      <dgm:prSet/>
      <dgm:spPr/>
      <dgm:t>
        <a:bodyPr/>
        <a:lstStyle/>
        <a:p>
          <a:endParaRPr lang="en-US"/>
        </a:p>
      </dgm:t>
    </dgm:pt>
    <dgm:pt modelId="{6E5758BA-94CA-448F-8151-4440434E85E3}" type="sibTrans" cxnId="{E93FDA4F-4996-495D-972E-87E6A802FE5E}">
      <dgm:prSet/>
      <dgm:spPr/>
      <dgm:t>
        <a:bodyPr/>
        <a:lstStyle/>
        <a:p>
          <a:endParaRPr lang="en-US"/>
        </a:p>
      </dgm:t>
    </dgm:pt>
    <dgm:pt modelId="{529102DD-417E-4FE8-B9C2-99088B74DB4F}" type="pres">
      <dgm:prSet presAssocID="{CC11310C-9786-41F7-A74F-E4E68E91ED5E}" presName="root" presStyleCnt="0">
        <dgm:presLayoutVars>
          <dgm:dir/>
          <dgm:resizeHandles val="exact"/>
        </dgm:presLayoutVars>
      </dgm:prSet>
      <dgm:spPr/>
    </dgm:pt>
    <dgm:pt modelId="{FA267CB4-7949-4473-972C-24829ACA5524}" type="pres">
      <dgm:prSet presAssocID="{0CB8C099-626F-4390-AC04-C05301B84CD5}" presName="compNode" presStyleCnt="0"/>
      <dgm:spPr/>
    </dgm:pt>
    <dgm:pt modelId="{148565A8-B12D-4C5E-A544-8066DF518DB0}" type="pres">
      <dgm:prSet presAssocID="{0CB8C099-626F-4390-AC04-C05301B84C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şitme engelli"/>
        </a:ext>
      </dgm:extLst>
    </dgm:pt>
    <dgm:pt modelId="{4DA3BB51-BA52-4F04-AFDD-529293F5083A}" type="pres">
      <dgm:prSet presAssocID="{0CB8C099-626F-4390-AC04-C05301B84CD5}" presName="spaceRect" presStyleCnt="0"/>
      <dgm:spPr/>
    </dgm:pt>
    <dgm:pt modelId="{11936E6C-E8C6-4961-A16C-16BE3BEAD3BC}" type="pres">
      <dgm:prSet presAssocID="{0CB8C099-626F-4390-AC04-C05301B84CD5}" presName="textRect" presStyleLbl="revTx" presStyleIdx="0" presStyleCnt="3">
        <dgm:presLayoutVars>
          <dgm:chMax val="1"/>
          <dgm:chPref val="1"/>
        </dgm:presLayoutVars>
      </dgm:prSet>
      <dgm:spPr/>
    </dgm:pt>
    <dgm:pt modelId="{E9EE88A1-1489-4950-B486-ED31F88BAEDC}" type="pres">
      <dgm:prSet presAssocID="{A38CDF58-FA17-46E0-B522-AB2A07AFE5B5}" presName="sibTrans" presStyleCnt="0"/>
      <dgm:spPr/>
    </dgm:pt>
    <dgm:pt modelId="{22027735-03B5-4899-AE4B-3A02D0B74B1C}" type="pres">
      <dgm:prSet presAssocID="{C73F0EDA-D691-46D2-9FA2-10B2676CBDB6}" presName="compNode" presStyleCnt="0"/>
      <dgm:spPr/>
    </dgm:pt>
    <dgm:pt modelId="{A1AAE49B-B591-4436-9AF7-C0BEE613BB18}" type="pres">
      <dgm:prSet presAssocID="{C73F0EDA-D691-46D2-9FA2-10B2676CBD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ktor"/>
        </a:ext>
      </dgm:extLst>
    </dgm:pt>
    <dgm:pt modelId="{83A1F0B5-8AC6-440B-A637-CB8DC0A3D65D}" type="pres">
      <dgm:prSet presAssocID="{C73F0EDA-D691-46D2-9FA2-10B2676CBDB6}" presName="spaceRect" presStyleCnt="0"/>
      <dgm:spPr/>
    </dgm:pt>
    <dgm:pt modelId="{94FD83A0-D45D-4792-A30B-EBD2F81F7E03}" type="pres">
      <dgm:prSet presAssocID="{C73F0EDA-D691-46D2-9FA2-10B2676CBDB6}" presName="textRect" presStyleLbl="revTx" presStyleIdx="1" presStyleCnt="3">
        <dgm:presLayoutVars>
          <dgm:chMax val="1"/>
          <dgm:chPref val="1"/>
        </dgm:presLayoutVars>
      </dgm:prSet>
      <dgm:spPr/>
    </dgm:pt>
    <dgm:pt modelId="{A8278A81-60BE-4ED0-8350-581658FC337A}" type="pres">
      <dgm:prSet presAssocID="{5C68814D-110C-44FB-943B-3DFF5847627E}" presName="sibTrans" presStyleCnt="0"/>
      <dgm:spPr/>
    </dgm:pt>
    <dgm:pt modelId="{37A97C9A-FBE7-4D24-A7DC-3ADC9F5C568F}" type="pres">
      <dgm:prSet presAssocID="{37579825-9BCB-4BCC-B45E-2B3178D93B75}" presName="compNode" presStyleCnt="0"/>
      <dgm:spPr/>
    </dgm:pt>
    <dgm:pt modelId="{31950304-6389-4E2C-8B1D-ED0A1C19A216}" type="pres">
      <dgm:prSet presAssocID="{37579825-9BCB-4BCC-B45E-2B3178D93B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yku"/>
        </a:ext>
      </dgm:extLst>
    </dgm:pt>
    <dgm:pt modelId="{2A2C7AA3-52F0-4F4C-80B3-A3620DCE02AC}" type="pres">
      <dgm:prSet presAssocID="{37579825-9BCB-4BCC-B45E-2B3178D93B75}" presName="spaceRect" presStyleCnt="0"/>
      <dgm:spPr/>
    </dgm:pt>
    <dgm:pt modelId="{EC50AE26-B50B-4240-8B45-72A26895306A}" type="pres">
      <dgm:prSet presAssocID="{37579825-9BCB-4BCC-B45E-2B3178D93B75}" presName="textRect" presStyleLbl="revTx" presStyleIdx="2" presStyleCnt="3">
        <dgm:presLayoutVars>
          <dgm:chMax val="1"/>
          <dgm:chPref val="1"/>
        </dgm:presLayoutVars>
      </dgm:prSet>
      <dgm:spPr/>
    </dgm:pt>
  </dgm:ptLst>
  <dgm:cxnLst>
    <dgm:cxn modelId="{72506B1B-112B-4611-8AB6-950AC0DDED26}" type="presOf" srcId="{0CB8C099-626F-4390-AC04-C05301B84CD5}" destId="{11936E6C-E8C6-4961-A16C-16BE3BEAD3BC}" srcOrd="0" destOrd="0" presId="urn:microsoft.com/office/officeart/2018/2/layout/IconLabelList"/>
    <dgm:cxn modelId="{E9322E27-9FAE-45C3-B57D-A9A35853F021}" srcId="{CC11310C-9786-41F7-A74F-E4E68E91ED5E}" destId="{0CB8C099-626F-4390-AC04-C05301B84CD5}" srcOrd="0" destOrd="0" parTransId="{7D6A71D1-39DA-43C1-B307-18F4DC03DE18}" sibTransId="{A38CDF58-FA17-46E0-B522-AB2A07AFE5B5}"/>
    <dgm:cxn modelId="{3B674F4A-28E8-4418-9AF1-9BD10AC6B57D}" type="presOf" srcId="{CC11310C-9786-41F7-A74F-E4E68E91ED5E}" destId="{529102DD-417E-4FE8-B9C2-99088B74DB4F}" srcOrd="0" destOrd="0" presId="urn:microsoft.com/office/officeart/2018/2/layout/IconLabelList"/>
    <dgm:cxn modelId="{E93FDA4F-4996-495D-972E-87E6A802FE5E}" srcId="{CC11310C-9786-41F7-A74F-E4E68E91ED5E}" destId="{37579825-9BCB-4BCC-B45E-2B3178D93B75}" srcOrd="2" destOrd="0" parTransId="{32D06E59-5FFC-41EF-97A7-6CAE8053A12B}" sibTransId="{6E5758BA-94CA-448F-8151-4440434E85E3}"/>
    <dgm:cxn modelId="{6E47698A-F632-4020-8836-FB1489EBA69E}" type="presOf" srcId="{C73F0EDA-D691-46D2-9FA2-10B2676CBDB6}" destId="{94FD83A0-D45D-4792-A30B-EBD2F81F7E03}" srcOrd="0" destOrd="0" presId="urn:microsoft.com/office/officeart/2018/2/layout/IconLabelList"/>
    <dgm:cxn modelId="{64BBF1BD-DB6F-4500-9A1C-43149DA07E0D}" type="presOf" srcId="{37579825-9BCB-4BCC-B45E-2B3178D93B75}" destId="{EC50AE26-B50B-4240-8B45-72A26895306A}" srcOrd="0" destOrd="0" presId="urn:microsoft.com/office/officeart/2018/2/layout/IconLabelList"/>
    <dgm:cxn modelId="{14EC93F0-3908-42E7-9DD3-02B11BA36222}" srcId="{CC11310C-9786-41F7-A74F-E4E68E91ED5E}" destId="{C73F0EDA-D691-46D2-9FA2-10B2676CBDB6}" srcOrd="1" destOrd="0" parTransId="{812B91BD-1848-48F8-B32C-02AF7788E373}" sibTransId="{5C68814D-110C-44FB-943B-3DFF5847627E}"/>
    <dgm:cxn modelId="{E6F44616-C69F-4B01-B601-226722DD1B28}" type="presParOf" srcId="{529102DD-417E-4FE8-B9C2-99088B74DB4F}" destId="{FA267CB4-7949-4473-972C-24829ACA5524}" srcOrd="0" destOrd="0" presId="urn:microsoft.com/office/officeart/2018/2/layout/IconLabelList"/>
    <dgm:cxn modelId="{E836C2A4-E7DE-462C-8111-C915A01ADEE6}" type="presParOf" srcId="{FA267CB4-7949-4473-972C-24829ACA5524}" destId="{148565A8-B12D-4C5E-A544-8066DF518DB0}" srcOrd="0" destOrd="0" presId="urn:microsoft.com/office/officeart/2018/2/layout/IconLabelList"/>
    <dgm:cxn modelId="{218C066C-58A6-470D-B6C5-424DADEBB0BA}" type="presParOf" srcId="{FA267CB4-7949-4473-972C-24829ACA5524}" destId="{4DA3BB51-BA52-4F04-AFDD-529293F5083A}" srcOrd="1" destOrd="0" presId="urn:microsoft.com/office/officeart/2018/2/layout/IconLabelList"/>
    <dgm:cxn modelId="{26073CB2-EB50-4EE4-A25A-5F030CC3BFA5}" type="presParOf" srcId="{FA267CB4-7949-4473-972C-24829ACA5524}" destId="{11936E6C-E8C6-4961-A16C-16BE3BEAD3BC}" srcOrd="2" destOrd="0" presId="urn:microsoft.com/office/officeart/2018/2/layout/IconLabelList"/>
    <dgm:cxn modelId="{3100925E-2B39-401E-8B9E-3404BFE105DC}" type="presParOf" srcId="{529102DD-417E-4FE8-B9C2-99088B74DB4F}" destId="{E9EE88A1-1489-4950-B486-ED31F88BAEDC}" srcOrd="1" destOrd="0" presId="urn:microsoft.com/office/officeart/2018/2/layout/IconLabelList"/>
    <dgm:cxn modelId="{333BF392-E7D7-4CEE-B5C3-0582D449184C}" type="presParOf" srcId="{529102DD-417E-4FE8-B9C2-99088B74DB4F}" destId="{22027735-03B5-4899-AE4B-3A02D0B74B1C}" srcOrd="2" destOrd="0" presId="urn:microsoft.com/office/officeart/2018/2/layout/IconLabelList"/>
    <dgm:cxn modelId="{7531F70A-9656-46F8-8A22-C67741C9DDF1}" type="presParOf" srcId="{22027735-03B5-4899-AE4B-3A02D0B74B1C}" destId="{A1AAE49B-B591-4436-9AF7-C0BEE613BB18}" srcOrd="0" destOrd="0" presId="urn:microsoft.com/office/officeart/2018/2/layout/IconLabelList"/>
    <dgm:cxn modelId="{FED34026-266C-4B65-92F7-2AC3959445B3}" type="presParOf" srcId="{22027735-03B5-4899-AE4B-3A02D0B74B1C}" destId="{83A1F0B5-8AC6-440B-A637-CB8DC0A3D65D}" srcOrd="1" destOrd="0" presId="urn:microsoft.com/office/officeart/2018/2/layout/IconLabelList"/>
    <dgm:cxn modelId="{02883696-BBF1-4D3C-A08A-272D8618BF43}" type="presParOf" srcId="{22027735-03B5-4899-AE4B-3A02D0B74B1C}" destId="{94FD83A0-D45D-4792-A30B-EBD2F81F7E03}" srcOrd="2" destOrd="0" presId="urn:microsoft.com/office/officeart/2018/2/layout/IconLabelList"/>
    <dgm:cxn modelId="{D06C86C8-57C5-48B4-A5D8-90E143C29A33}" type="presParOf" srcId="{529102DD-417E-4FE8-B9C2-99088B74DB4F}" destId="{A8278A81-60BE-4ED0-8350-581658FC337A}" srcOrd="3" destOrd="0" presId="urn:microsoft.com/office/officeart/2018/2/layout/IconLabelList"/>
    <dgm:cxn modelId="{8FD1919E-DCD1-471F-A136-BC6BA8FF4DE3}" type="presParOf" srcId="{529102DD-417E-4FE8-B9C2-99088B74DB4F}" destId="{37A97C9A-FBE7-4D24-A7DC-3ADC9F5C568F}" srcOrd="4" destOrd="0" presId="urn:microsoft.com/office/officeart/2018/2/layout/IconLabelList"/>
    <dgm:cxn modelId="{A94F1E03-D2EC-446B-9E52-3A6466071E6C}" type="presParOf" srcId="{37A97C9A-FBE7-4D24-A7DC-3ADC9F5C568F}" destId="{31950304-6389-4E2C-8B1D-ED0A1C19A216}" srcOrd="0" destOrd="0" presId="urn:microsoft.com/office/officeart/2018/2/layout/IconLabelList"/>
    <dgm:cxn modelId="{D2A3D380-F3F9-438F-9E32-239A52EC3D4C}" type="presParOf" srcId="{37A97C9A-FBE7-4D24-A7DC-3ADC9F5C568F}" destId="{2A2C7AA3-52F0-4F4C-80B3-A3620DCE02AC}" srcOrd="1" destOrd="0" presId="urn:microsoft.com/office/officeart/2018/2/layout/IconLabelList"/>
    <dgm:cxn modelId="{4D683346-E2EA-48B5-91BA-6BDE8E66B639}" type="presParOf" srcId="{37A97C9A-FBE7-4D24-A7DC-3ADC9F5C568F}" destId="{EC50AE26-B50B-4240-8B45-72A26895306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ECED7-E111-4842-B2FA-41169CC0140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97970F6-C5B4-4B12-9E18-539CB3FA84A0}">
      <dgm:prSet custT="1"/>
      <dgm:spPr/>
      <dgm:t>
        <a:bodyPr/>
        <a:lstStyle/>
        <a:p>
          <a:pPr algn="l"/>
          <a:r>
            <a:rPr lang="tr-TR" sz="2000" b="0" dirty="0"/>
            <a:t>Hipoglisemiye yol açabilecek ilaç kullanılan </a:t>
          </a:r>
          <a:r>
            <a:rPr lang="tr-TR" sz="2000" b="0" dirty="0" err="1"/>
            <a:t>diabetes</a:t>
          </a:r>
          <a:r>
            <a:rPr lang="tr-TR" sz="2000" b="0" dirty="0"/>
            <a:t> </a:t>
          </a:r>
          <a:r>
            <a:rPr lang="tr-TR" sz="2000" b="0" dirty="0" err="1"/>
            <a:t>mellitus</a:t>
          </a:r>
          <a:r>
            <a:rPr lang="tr-TR" sz="2000" b="0" dirty="0"/>
            <a:t> hastalığı bulunanlar Kontrollü diyabetliler, hekimin öngördüğü sıklıkta muayene ve tetkik edilmek zorundadır.</a:t>
          </a:r>
          <a:endParaRPr lang="en-US" sz="2000" b="0" dirty="0"/>
        </a:p>
      </dgm:t>
    </dgm:pt>
    <dgm:pt modelId="{EC0AFAA8-1E9D-466A-81C3-7AE4A86104C3}" type="parTrans" cxnId="{CB416B29-CA34-4004-90E0-B3D55C98799C}">
      <dgm:prSet/>
      <dgm:spPr/>
      <dgm:t>
        <a:bodyPr/>
        <a:lstStyle/>
        <a:p>
          <a:endParaRPr lang="en-US"/>
        </a:p>
      </dgm:t>
    </dgm:pt>
    <dgm:pt modelId="{DAB1A588-E7A0-4A84-B8D2-819C5950F41B}" type="sibTrans" cxnId="{CB416B29-CA34-4004-90E0-B3D55C98799C}">
      <dgm:prSet/>
      <dgm:spPr/>
      <dgm:t>
        <a:bodyPr/>
        <a:lstStyle/>
        <a:p>
          <a:endParaRPr lang="en-US"/>
        </a:p>
      </dgm:t>
    </dgm:pt>
    <dgm:pt modelId="{9EE9D97B-EE8C-493E-A5A3-8280966B8CBE}">
      <dgm:prSet custT="1"/>
      <dgm:spPr/>
      <dgm:t>
        <a:bodyPr/>
        <a:lstStyle/>
        <a:p>
          <a:pPr algn="l"/>
          <a:r>
            <a:rPr lang="tr-TR" sz="1800" dirty="0" err="1"/>
            <a:t>Diyabetes</a:t>
          </a:r>
          <a:r>
            <a:rPr lang="tr-TR" sz="1800" dirty="0"/>
            <a:t> </a:t>
          </a:r>
          <a:r>
            <a:rPr lang="tr-TR" sz="1800" dirty="0" err="1"/>
            <a:t>mellitus</a:t>
          </a:r>
          <a:r>
            <a:rPr lang="tr-TR" sz="1800" dirty="0"/>
            <a:t> tanısı olup, kronik komplikasyonları olan (ağır </a:t>
          </a:r>
          <a:r>
            <a:rPr lang="tr-TR" sz="1800" dirty="0" err="1"/>
            <a:t>retinopati</a:t>
          </a:r>
          <a:r>
            <a:rPr lang="tr-TR" sz="1800" dirty="0"/>
            <a:t> ve/veya ağır </a:t>
          </a:r>
          <a:r>
            <a:rPr lang="tr-TR" sz="1800" dirty="0" err="1"/>
            <a:t>nefropati</a:t>
          </a:r>
          <a:r>
            <a:rPr lang="tr-TR" sz="1800" dirty="0"/>
            <a:t> ve/veya ağır </a:t>
          </a:r>
          <a:r>
            <a:rPr lang="tr-TR" sz="1800" dirty="0" err="1"/>
            <a:t>nöropati</a:t>
          </a:r>
          <a:r>
            <a:rPr lang="tr-TR" sz="1800" dirty="0"/>
            <a:t> gibi) </a:t>
          </a:r>
          <a:r>
            <a:rPr lang="tr-TR" sz="1800" dirty="0" err="1"/>
            <a:t>labil</a:t>
          </a:r>
          <a:r>
            <a:rPr lang="tr-TR" sz="1800" dirty="0"/>
            <a:t> kan  şekerine sahip olanlara, kalıcı hipoglisemi duyarsızlığı olanlara ve durumu sağlık raporu ile tespit edilenlere sürücü belgesi verilmez.</a:t>
          </a:r>
          <a:endParaRPr lang="en-US" sz="1800" dirty="0"/>
        </a:p>
      </dgm:t>
    </dgm:pt>
    <dgm:pt modelId="{F04B5737-0373-49B9-897A-94BC4D3BCCAE}" type="parTrans" cxnId="{3095CE0A-37E1-4927-8642-6C9D8934D9BC}">
      <dgm:prSet/>
      <dgm:spPr/>
      <dgm:t>
        <a:bodyPr/>
        <a:lstStyle/>
        <a:p>
          <a:endParaRPr lang="en-US"/>
        </a:p>
      </dgm:t>
    </dgm:pt>
    <dgm:pt modelId="{8FA8AF5C-B996-4E3C-A52D-4D7EA0038603}" type="sibTrans" cxnId="{3095CE0A-37E1-4927-8642-6C9D8934D9BC}">
      <dgm:prSet/>
      <dgm:spPr/>
      <dgm:t>
        <a:bodyPr/>
        <a:lstStyle/>
        <a:p>
          <a:endParaRPr lang="en-US"/>
        </a:p>
      </dgm:t>
    </dgm:pt>
    <dgm:pt modelId="{3880DBED-0808-4106-9F90-0B0413E31B4E}" type="pres">
      <dgm:prSet presAssocID="{84CECED7-E111-4842-B2FA-41169CC0140A}" presName="root" presStyleCnt="0">
        <dgm:presLayoutVars>
          <dgm:dir/>
          <dgm:resizeHandles val="exact"/>
        </dgm:presLayoutVars>
      </dgm:prSet>
      <dgm:spPr/>
    </dgm:pt>
    <dgm:pt modelId="{4AAF8B44-AA75-4292-9848-1B77E7E21396}" type="pres">
      <dgm:prSet presAssocID="{897970F6-C5B4-4B12-9E18-539CB3FA84A0}" presName="compNode" presStyleCnt="0"/>
      <dgm:spPr/>
    </dgm:pt>
    <dgm:pt modelId="{007726DE-8409-40A5-9ABB-E8B2E09BEF18}" type="pres">
      <dgm:prSet presAssocID="{897970F6-C5B4-4B12-9E18-539CB3FA84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ıp"/>
        </a:ext>
      </dgm:extLst>
    </dgm:pt>
    <dgm:pt modelId="{E14C413E-7D47-4CE3-8ADE-87CC379CF5EA}" type="pres">
      <dgm:prSet presAssocID="{897970F6-C5B4-4B12-9E18-539CB3FA84A0}" presName="spaceRect" presStyleCnt="0"/>
      <dgm:spPr/>
    </dgm:pt>
    <dgm:pt modelId="{D8DBFB97-65AA-4656-B154-ADC3B893CAB1}" type="pres">
      <dgm:prSet presAssocID="{897970F6-C5B4-4B12-9E18-539CB3FA84A0}" presName="textRect" presStyleLbl="revTx" presStyleIdx="0" presStyleCnt="2">
        <dgm:presLayoutVars>
          <dgm:chMax val="1"/>
          <dgm:chPref val="1"/>
        </dgm:presLayoutVars>
      </dgm:prSet>
      <dgm:spPr/>
    </dgm:pt>
    <dgm:pt modelId="{CF2C580C-373C-4B59-B56A-F16AAFDBFC2A}" type="pres">
      <dgm:prSet presAssocID="{DAB1A588-E7A0-4A84-B8D2-819C5950F41B}" presName="sibTrans" presStyleCnt="0"/>
      <dgm:spPr/>
    </dgm:pt>
    <dgm:pt modelId="{D288B5F1-9912-4DA2-AC5C-E0F041671B6C}" type="pres">
      <dgm:prSet presAssocID="{9EE9D97B-EE8C-493E-A5A3-8280966B8CBE}" presName="compNode" presStyleCnt="0"/>
      <dgm:spPr/>
    </dgm:pt>
    <dgm:pt modelId="{E60424AF-62AB-429F-897C-DDDD6FC113B9}" type="pres">
      <dgm:prSet presAssocID="{9EE9D97B-EE8C-493E-A5A3-8280966B8C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Ölçek"/>
        </a:ext>
      </dgm:extLst>
    </dgm:pt>
    <dgm:pt modelId="{E1571A12-EDD3-4882-A96F-31E3412952A5}" type="pres">
      <dgm:prSet presAssocID="{9EE9D97B-EE8C-493E-A5A3-8280966B8CBE}" presName="spaceRect" presStyleCnt="0"/>
      <dgm:spPr/>
    </dgm:pt>
    <dgm:pt modelId="{2CB094DE-C721-4170-A886-CB5704075783}" type="pres">
      <dgm:prSet presAssocID="{9EE9D97B-EE8C-493E-A5A3-8280966B8CBE}" presName="textRect" presStyleLbl="revTx" presStyleIdx="1" presStyleCnt="2">
        <dgm:presLayoutVars>
          <dgm:chMax val="1"/>
          <dgm:chPref val="1"/>
        </dgm:presLayoutVars>
      </dgm:prSet>
      <dgm:spPr/>
    </dgm:pt>
  </dgm:ptLst>
  <dgm:cxnLst>
    <dgm:cxn modelId="{3A9F8004-7001-4626-91F8-06342F0ED2F1}" type="presOf" srcId="{9EE9D97B-EE8C-493E-A5A3-8280966B8CBE}" destId="{2CB094DE-C721-4170-A886-CB5704075783}" srcOrd="0" destOrd="0" presId="urn:microsoft.com/office/officeart/2018/2/layout/IconLabelList"/>
    <dgm:cxn modelId="{3095CE0A-37E1-4927-8642-6C9D8934D9BC}" srcId="{84CECED7-E111-4842-B2FA-41169CC0140A}" destId="{9EE9D97B-EE8C-493E-A5A3-8280966B8CBE}" srcOrd="1" destOrd="0" parTransId="{F04B5737-0373-49B9-897A-94BC4D3BCCAE}" sibTransId="{8FA8AF5C-B996-4E3C-A52D-4D7EA0038603}"/>
    <dgm:cxn modelId="{CB416B29-CA34-4004-90E0-B3D55C98799C}" srcId="{84CECED7-E111-4842-B2FA-41169CC0140A}" destId="{897970F6-C5B4-4B12-9E18-539CB3FA84A0}" srcOrd="0" destOrd="0" parTransId="{EC0AFAA8-1E9D-466A-81C3-7AE4A86104C3}" sibTransId="{DAB1A588-E7A0-4A84-B8D2-819C5950F41B}"/>
    <dgm:cxn modelId="{A1F0382A-403A-41D5-AA83-A30D450A6D06}" type="presOf" srcId="{897970F6-C5B4-4B12-9E18-539CB3FA84A0}" destId="{D8DBFB97-65AA-4656-B154-ADC3B893CAB1}" srcOrd="0" destOrd="0" presId="urn:microsoft.com/office/officeart/2018/2/layout/IconLabelList"/>
    <dgm:cxn modelId="{174D4242-9A42-4D12-8AF9-D5397D98C61F}" type="presOf" srcId="{84CECED7-E111-4842-B2FA-41169CC0140A}" destId="{3880DBED-0808-4106-9F90-0B0413E31B4E}" srcOrd="0" destOrd="0" presId="urn:microsoft.com/office/officeart/2018/2/layout/IconLabelList"/>
    <dgm:cxn modelId="{D10494FE-FEE0-43F4-B63F-82EE250E29DF}" type="presParOf" srcId="{3880DBED-0808-4106-9F90-0B0413E31B4E}" destId="{4AAF8B44-AA75-4292-9848-1B77E7E21396}" srcOrd="0" destOrd="0" presId="urn:microsoft.com/office/officeart/2018/2/layout/IconLabelList"/>
    <dgm:cxn modelId="{E6FF2B74-E4E8-481C-B887-75AAC20664CE}" type="presParOf" srcId="{4AAF8B44-AA75-4292-9848-1B77E7E21396}" destId="{007726DE-8409-40A5-9ABB-E8B2E09BEF18}" srcOrd="0" destOrd="0" presId="urn:microsoft.com/office/officeart/2018/2/layout/IconLabelList"/>
    <dgm:cxn modelId="{767A90AB-6F3A-4B31-8430-61B66408301F}" type="presParOf" srcId="{4AAF8B44-AA75-4292-9848-1B77E7E21396}" destId="{E14C413E-7D47-4CE3-8ADE-87CC379CF5EA}" srcOrd="1" destOrd="0" presId="urn:microsoft.com/office/officeart/2018/2/layout/IconLabelList"/>
    <dgm:cxn modelId="{26567C02-B0F8-4C03-B1A5-8BF3361C5A64}" type="presParOf" srcId="{4AAF8B44-AA75-4292-9848-1B77E7E21396}" destId="{D8DBFB97-65AA-4656-B154-ADC3B893CAB1}" srcOrd="2" destOrd="0" presId="urn:microsoft.com/office/officeart/2018/2/layout/IconLabelList"/>
    <dgm:cxn modelId="{1ED416D6-1E4C-4D46-BFF2-C872B92BF6D0}" type="presParOf" srcId="{3880DBED-0808-4106-9F90-0B0413E31B4E}" destId="{CF2C580C-373C-4B59-B56A-F16AAFDBFC2A}" srcOrd="1" destOrd="0" presId="urn:microsoft.com/office/officeart/2018/2/layout/IconLabelList"/>
    <dgm:cxn modelId="{6B5B8152-075B-45F9-BF5B-6E121D006DB7}" type="presParOf" srcId="{3880DBED-0808-4106-9F90-0B0413E31B4E}" destId="{D288B5F1-9912-4DA2-AC5C-E0F041671B6C}" srcOrd="2" destOrd="0" presId="urn:microsoft.com/office/officeart/2018/2/layout/IconLabelList"/>
    <dgm:cxn modelId="{945B5F3E-92AF-449D-89A6-2D8E1316E858}" type="presParOf" srcId="{D288B5F1-9912-4DA2-AC5C-E0F041671B6C}" destId="{E60424AF-62AB-429F-897C-DDDD6FC113B9}" srcOrd="0" destOrd="0" presId="urn:microsoft.com/office/officeart/2018/2/layout/IconLabelList"/>
    <dgm:cxn modelId="{FBA30552-C73D-449F-A347-5A28B1667A7A}" type="presParOf" srcId="{D288B5F1-9912-4DA2-AC5C-E0F041671B6C}" destId="{E1571A12-EDD3-4882-A96F-31E3412952A5}" srcOrd="1" destOrd="0" presId="urn:microsoft.com/office/officeart/2018/2/layout/IconLabelList"/>
    <dgm:cxn modelId="{26D7D327-EDBA-49B8-81A8-21D993837B5B}" type="presParOf" srcId="{D288B5F1-9912-4DA2-AC5C-E0F041671B6C}" destId="{2CB094DE-C721-4170-A886-CB570407578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B79E0-E468-4F52-930B-DC269A15258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94C6E7-A1A9-4B67-8523-95893766F1DC}">
      <dgm:prSet custT="1"/>
      <dgm:spPr/>
      <dgm:t>
        <a:bodyPr/>
        <a:lstStyle/>
        <a:p>
          <a:pPr>
            <a:defRPr cap="all"/>
          </a:pPr>
          <a:r>
            <a:rPr lang="tr-TR" sz="1800" dirty="0" err="1"/>
            <a:t>Malign</a:t>
          </a:r>
          <a:r>
            <a:rPr lang="tr-TR" sz="1800" dirty="0"/>
            <a:t> tümör hikayesi</a:t>
          </a:r>
          <a:r>
            <a:rPr lang="tr-TR" sz="1200" dirty="0"/>
            <a:t> </a:t>
          </a:r>
          <a:endParaRPr lang="en-US" sz="1200" dirty="0"/>
        </a:p>
      </dgm:t>
    </dgm:pt>
    <dgm:pt modelId="{63B8924E-2CEB-4A96-8107-45759C531E7C}" type="parTrans" cxnId="{DC18E76E-C9C8-4926-AD7E-B44C10A07691}">
      <dgm:prSet/>
      <dgm:spPr/>
      <dgm:t>
        <a:bodyPr/>
        <a:lstStyle/>
        <a:p>
          <a:endParaRPr lang="en-US"/>
        </a:p>
      </dgm:t>
    </dgm:pt>
    <dgm:pt modelId="{334C7981-DBE6-43D4-AE0A-449569576310}" type="sibTrans" cxnId="{DC18E76E-C9C8-4926-AD7E-B44C10A07691}">
      <dgm:prSet/>
      <dgm:spPr/>
      <dgm:t>
        <a:bodyPr/>
        <a:lstStyle/>
        <a:p>
          <a:endParaRPr lang="en-US"/>
        </a:p>
      </dgm:t>
    </dgm:pt>
    <dgm:pt modelId="{A841919F-079A-4A4D-94DC-25F0B63F3537}">
      <dgm:prSet custT="1"/>
      <dgm:spPr/>
      <dgm:t>
        <a:bodyPr/>
        <a:lstStyle/>
        <a:p>
          <a:pPr algn="l">
            <a:defRPr cap="all"/>
          </a:pPr>
          <a:r>
            <a:rPr lang="tr-TR" sz="1800" dirty="0"/>
            <a:t>Organ yetmezliği (organ nakli geçirilmiş  olması, kronik böbrek yetmezliği ve diğer hayati organlarda </a:t>
          </a:r>
          <a:r>
            <a:rPr lang="tr-TR" sz="1800" dirty="0" err="1"/>
            <a:t>dekompanse</a:t>
          </a:r>
          <a:r>
            <a:rPr lang="tr-TR" sz="1800" dirty="0"/>
            <a:t> yetmezlik)</a:t>
          </a:r>
          <a:endParaRPr lang="en-US" sz="1800" dirty="0"/>
        </a:p>
      </dgm:t>
    </dgm:pt>
    <dgm:pt modelId="{D6302022-FA96-45D5-BC0C-4CB1BECC9A88}" type="parTrans" cxnId="{A1D2B844-EA67-486F-A148-79C82DF68551}">
      <dgm:prSet/>
      <dgm:spPr/>
      <dgm:t>
        <a:bodyPr/>
        <a:lstStyle/>
        <a:p>
          <a:endParaRPr lang="en-US"/>
        </a:p>
      </dgm:t>
    </dgm:pt>
    <dgm:pt modelId="{9EC5EDF5-DB76-4179-8097-69D3B65F3DA8}" type="sibTrans" cxnId="{A1D2B844-EA67-486F-A148-79C82DF68551}">
      <dgm:prSet/>
      <dgm:spPr/>
      <dgm:t>
        <a:bodyPr/>
        <a:lstStyle/>
        <a:p>
          <a:endParaRPr lang="en-US"/>
        </a:p>
      </dgm:t>
    </dgm:pt>
    <dgm:pt modelId="{C6419D50-115A-404E-ABF8-BC6E7CAECC31}" type="pres">
      <dgm:prSet presAssocID="{6D6B79E0-E468-4F52-930B-DC269A152581}" presName="root" presStyleCnt="0">
        <dgm:presLayoutVars>
          <dgm:dir/>
          <dgm:resizeHandles val="exact"/>
        </dgm:presLayoutVars>
      </dgm:prSet>
      <dgm:spPr/>
    </dgm:pt>
    <dgm:pt modelId="{3303BEB5-2BDB-42E6-ACE1-0800EF9169D0}" type="pres">
      <dgm:prSet presAssocID="{0794C6E7-A1A9-4B67-8523-95893766F1DC}" presName="compNode" presStyleCnt="0"/>
      <dgm:spPr/>
    </dgm:pt>
    <dgm:pt modelId="{48A1FBB5-A004-4166-ACC1-F997482099D7}" type="pres">
      <dgm:prSet presAssocID="{0794C6E7-A1A9-4B67-8523-95893766F1DC}" presName="iconBgRect" presStyleLbl="bgShp" presStyleIdx="0" presStyleCnt="2"/>
      <dgm:spPr/>
    </dgm:pt>
    <dgm:pt modelId="{5404DCB4-7E9B-439F-9C2A-C32E5D070DDB}" type="pres">
      <dgm:prSet presAssocID="{0794C6E7-A1A9-4B67-8523-95893766F1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F785F25C-EF46-48B6-BEBE-60C72F3F8AD1}" type="pres">
      <dgm:prSet presAssocID="{0794C6E7-A1A9-4B67-8523-95893766F1DC}" presName="spaceRect" presStyleCnt="0"/>
      <dgm:spPr/>
    </dgm:pt>
    <dgm:pt modelId="{1F56CFF8-C6BF-4103-9442-1296757198DF}" type="pres">
      <dgm:prSet presAssocID="{0794C6E7-A1A9-4B67-8523-95893766F1DC}" presName="textRect" presStyleLbl="revTx" presStyleIdx="0" presStyleCnt="2">
        <dgm:presLayoutVars>
          <dgm:chMax val="1"/>
          <dgm:chPref val="1"/>
        </dgm:presLayoutVars>
      </dgm:prSet>
      <dgm:spPr/>
    </dgm:pt>
    <dgm:pt modelId="{45D01A09-8DA5-4F5B-9AF6-055D8F523A89}" type="pres">
      <dgm:prSet presAssocID="{334C7981-DBE6-43D4-AE0A-449569576310}" presName="sibTrans" presStyleCnt="0"/>
      <dgm:spPr/>
    </dgm:pt>
    <dgm:pt modelId="{865EB30D-C8C7-4589-9E9A-26DD0DDF130C}" type="pres">
      <dgm:prSet presAssocID="{A841919F-079A-4A4D-94DC-25F0B63F3537}" presName="compNode" presStyleCnt="0"/>
      <dgm:spPr/>
    </dgm:pt>
    <dgm:pt modelId="{7D3EAF77-B33A-452F-8DEF-8BF848F2B250}" type="pres">
      <dgm:prSet presAssocID="{A841919F-079A-4A4D-94DC-25F0B63F3537}" presName="iconBgRect" presStyleLbl="bgShp" presStyleIdx="1" presStyleCnt="2"/>
      <dgm:spPr/>
    </dgm:pt>
    <dgm:pt modelId="{45ACECF8-CCEA-468B-8367-48E78F4C19F8}" type="pres">
      <dgm:prSet presAssocID="{A841919F-079A-4A4D-94DC-25F0B63F35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öbrekler"/>
        </a:ext>
      </dgm:extLst>
    </dgm:pt>
    <dgm:pt modelId="{E31A155E-354E-4D04-9BC3-FF8726EE895A}" type="pres">
      <dgm:prSet presAssocID="{A841919F-079A-4A4D-94DC-25F0B63F3537}" presName="spaceRect" presStyleCnt="0"/>
      <dgm:spPr/>
    </dgm:pt>
    <dgm:pt modelId="{7EBD2377-6459-43F6-8AB8-F652AF909742}" type="pres">
      <dgm:prSet presAssocID="{A841919F-079A-4A4D-94DC-25F0B63F3537}" presName="textRect" presStyleLbl="revTx" presStyleIdx="1" presStyleCnt="2" custLinFactNeighborX="5773">
        <dgm:presLayoutVars>
          <dgm:chMax val="1"/>
          <dgm:chPref val="1"/>
        </dgm:presLayoutVars>
      </dgm:prSet>
      <dgm:spPr/>
    </dgm:pt>
  </dgm:ptLst>
  <dgm:cxnLst>
    <dgm:cxn modelId="{72684E3E-8EA6-43A9-87D3-7731EDCD4806}" type="presOf" srcId="{A841919F-079A-4A4D-94DC-25F0B63F3537}" destId="{7EBD2377-6459-43F6-8AB8-F652AF909742}" srcOrd="0" destOrd="0" presId="urn:microsoft.com/office/officeart/2018/5/layout/IconCircleLabelList"/>
    <dgm:cxn modelId="{A1D2B844-EA67-486F-A148-79C82DF68551}" srcId="{6D6B79E0-E468-4F52-930B-DC269A152581}" destId="{A841919F-079A-4A4D-94DC-25F0B63F3537}" srcOrd="1" destOrd="0" parTransId="{D6302022-FA96-45D5-BC0C-4CB1BECC9A88}" sibTransId="{9EC5EDF5-DB76-4179-8097-69D3B65F3DA8}"/>
    <dgm:cxn modelId="{D284D34E-9550-46FB-A97F-DBC6A098DD9F}" type="presOf" srcId="{6D6B79E0-E468-4F52-930B-DC269A152581}" destId="{C6419D50-115A-404E-ABF8-BC6E7CAECC31}" srcOrd="0" destOrd="0" presId="urn:microsoft.com/office/officeart/2018/5/layout/IconCircleLabelList"/>
    <dgm:cxn modelId="{DC18E76E-C9C8-4926-AD7E-B44C10A07691}" srcId="{6D6B79E0-E468-4F52-930B-DC269A152581}" destId="{0794C6E7-A1A9-4B67-8523-95893766F1DC}" srcOrd="0" destOrd="0" parTransId="{63B8924E-2CEB-4A96-8107-45759C531E7C}" sibTransId="{334C7981-DBE6-43D4-AE0A-449569576310}"/>
    <dgm:cxn modelId="{F605716F-F74D-43C9-999B-D0E0E170B8ED}" type="presOf" srcId="{0794C6E7-A1A9-4B67-8523-95893766F1DC}" destId="{1F56CFF8-C6BF-4103-9442-1296757198DF}" srcOrd="0" destOrd="0" presId="urn:microsoft.com/office/officeart/2018/5/layout/IconCircleLabelList"/>
    <dgm:cxn modelId="{DAE15006-5DB0-4AF4-AADA-D56684725CFB}" type="presParOf" srcId="{C6419D50-115A-404E-ABF8-BC6E7CAECC31}" destId="{3303BEB5-2BDB-42E6-ACE1-0800EF9169D0}" srcOrd="0" destOrd="0" presId="urn:microsoft.com/office/officeart/2018/5/layout/IconCircleLabelList"/>
    <dgm:cxn modelId="{BBAA967F-31D8-4AA7-B69C-930E16137650}" type="presParOf" srcId="{3303BEB5-2BDB-42E6-ACE1-0800EF9169D0}" destId="{48A1FBB5-A004-4166-ACC1-F997482099D7}" srcOrd="0" destOrd="0" presId="urn:microsoft.com/office/officeart/2018/5/layout/IconCircleLabelList"/>
    <dgm:cxn modelId="{F310EEFB-8F59-48EA-B712-579F93B0D7B5}" type="presParOf" srcId="{3303BEB5-2BDB-42E6-ACE1-0800EF9169D0}" destId="{5404DCB4-7E9B-439F-9C2A-C32E5D070DDB}" srcOrd="1" destOrd="0" presId="urn:microsoft.com/office/officeart/2018/5/layout/IconCircleLabelList"/>
    <dgm:cxn modelId="{6C52F6A4-8BBD-465D-AB8F-58EF214DD5B2}" type="presParOf" srcId="{3303BEB5-2BDB-42E6-ACE1-0800EF9169D0}" destId="{F785F25C-EF46-48B6-BEBE-60C72F3F8AD1}" srcOrd="2" destOrd="0" presId="urn:microsoft.com/office/officeart/2018/5/layout/IconCircleLabelList"/>
    <dgm:cxn modelId="{60D8DBA3-502C-4DE8-A306-59DC89B032D9}" type="presParOf" srcId="{3303BEB5-2BDB-42E6-ACE1-0800EF9169D0}" destId="{1F56CFF8-C6BF-4103-9442-1296757198DF}" srcOrd="3" destOrd="0" presId="urn:microsoft.com/office/officeart/2018/5/layout/IconCircleLabelList"/>
    <dgm:cxn modelId="{7C3F6857-AC21-4FA5-A814-AD7851562878}" type="presParOf" srcId="{C6419D50-115A-404E-ABF8-BC6E7CAECC31}" destId="{45D01A09-8DA5-4F5B-9AF6-055D8F523A89}" srcOrd="1" destOrd="0" presId="urn:microsoft.com/office/officeart/2018/5/layout/IconCircleLabelList"/>
    <dgm:cxn modelId="{C3648077-D6C4-4020-B01C-A75F003C8A1B}" type="presParOf" srcId="{C6419D50-115A-404E-ABF8-BC6E7CAECC31}" destId="{865EB30D-C8C7-4589-9E9A-26DD0DDF130C}" srcOrd="2" destOrd="0" presId="urn:microsoft.com/office/officeart/2018/5/layout/IconCircleLabelList"/>
    <dgm:cxn modelId="{82EA2F04-6407-4AD6-A803-E83EBC6892C0}" type="presParOf" srcId="{865EB30D-C8C7-4589-9E9A-26DD0DDF130C}" destId="{7D3EAF77-B33A-452F-8DEF-8BF848F2B250}" srcOrd="0" destOrd="0" presId="urn:microsoft.com/office/officeart/2018/5/layout/IconCircleLabelList"/>
    <dgm:cxn modelId="{ECA3D2C8-3C6D-422D-A86E-DA8DD3E10D77}" type="presParOf" srcId="{865EB30D-C8C7-4589-9E9A-26DD0DDF130C}" destId="{45ACECF8-CCEA-468B-8367-48E78F4C19F8}" srcOrd="1" destOrd="0" presId="urn:microsoft.com/office/officeart/2018/5/layout/IconCircleLabelList"/>
    <dgm:cxn modelId="{7D84D117-036E-43E2-9878-313C3B5D46D1}" type="presParOf" srcId="{865EB30D-C8C7-4589-9E9A-26DD0DDF130C}" destId="{E31A155E-354E-4D04-9BC3-FF8726EE895A}" srcOrd="2" destOrd="0" presId="urn:microsoft.com/office/officeart/2018/5/layout/IconCircleLabelList"/>
    <dgm:cxn modelId="{57B273DA-422E-4442-A87A-89A6498DF417}" type="presParOf" srcId="{865EB30D-C8C7-4589-9E9A-26DD0DDF130C}" destId="{7EBD2377-6459-43F6-8AB8-F652AF90974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7BE6F-24A7-4AC7-9A4B-AE34FCC3ADD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43B7F9-384A-4D34-8E9F-6145CDFECB80}">
      <dgm:prSet/>
      <dgm:spPr/>
      <dgm:t>
        <a:bodyPr/>
        <a:lstStyle/>
        <a:p>
          <a:r>
            <a:rPr lang="tr-TR"/>
            <a:t>Santral ve/veya periferik sinir sistemi hastalıkları  </a:t>
          </a:r>
          <a:endParaRPr lang="en-US"/>
        </a:p>
      </dgm:t>
    </dgm:pt>
    <dgm:pt modelId="{E192001D-0CF9-4C0C-9B55-AB247C223ABA}" type="parTrans" cxnId="{9D421AFC-14E1-4D3A-BB4E-CD63EC0002A0}">
      <dgm:prSet/>
      <dgm:spPr/>
      <dgm:t>
        <a:bodyPr/>
        <a:lstStyle/>
        <a:p>
          <a:endParaRPr lang="en-US"/>
        </a:p>
      </dgm:t>
    </dgm:pt>
    <dgm:pt modelId="{DA5AC31E-CCD7-4AF3-B3BF-19F2C39972A8}" type="sibTrans" cxnId="{9D421AFC-14E1-4D3A-BB4E-CD63EC0002A0}">
      <dgm:prSet/>
      <dgm:spPr/>
      <dgm:t>
        <a:bodyPr/>
        <a:lstStyle/>
        <a:p>
          <a:endParaRPr lang="en-US"/>
        </a:p>
      </dgm:t>
    </dgm:pt>
    <dgm:pt modelId="{9FA37A9E-1AF2-451D-B6BB-8D3B9124DA6C}">
      <dgm:prSet/>
      <dgm:spPr/>
      <dgm:t>
        <a:bodyPr/>
        <a:lstStyle/>
        <a:p>
          <a:r>
            <a:rPr lang="tr-TR"/>
            <a:t>Epilepsi</a:t>
          </a:r>
          <a:endParaRPr lang="en-US"/>
        </a:p>
      </dgm:t>
    </dgm:pt>
    <dgm:pt modelId="{1C28EE9B-0F23-4831-8538-4B5AEDB9362D}" type="parTrans" cxnId="{C9563D60-4157-4D0C-92EB-F19A157ABB93}">
      <dgm:prSet/>
      <dgm:spPr/>
      <dgm:t>
        <a:bodyPr/>
        <a:lstStyle/>
        <a:p>
          <a:endParaRPr lang="en-US"/>
        </a:p>
      </dgm:t>
    </dgm:pt>
    <dgm:pt modelId="{CC4C198F-35CE-458D-8DB3-7E7D00A7A1EC}" type="sibTrans" cxnId="{C9563D60-4157-4D0C-92EB-F19A157ABB93}">
      <dgm:prSet/>
      <dgm:spPr/>
      <dgm:t>
        <a:bodyPr/>
        <a:lstStyle/>
        <a:p>
          <a:endParaRPr lang="en-US"/>
        </a:p>
      </dgm:t>
    </dgm:pt>
    <dgm:pt modelId="{A4632A71-9033-40B3-A03E-072C572CC255}" type="pres">
      <dgm:prSet presAssocID="{AF37BE6F-24A7-4AC7-9A4B-AE34FCC3ADDC}" presName="root" presStyleCnt="0">
        <dgm:presLayoutVars>
          <dgm:dir/>
          <dgm:resizeHandles val="exact"/>
        </dgm:presLayoutVars>
      </dgm:prSet>
      <dgm:spPr/>
    </dgm:pt>
    <dgm:pt modelId="{975FFBE5-EB4C-4421-9056-C9827BC087CE}" type="pres">
      <dgm:prSet presAssocID="{BB43B7F9-384A-4D34-8E9F-6145CDFECB80}" presName="compNode" presStyleCnt="0"/>
      <dgm:spPr/>
    </dgm:pt>
    <dgm:pt modelId="{8869FFEF-DCC9-4B42-82EE-D168D0F419B9}" type="pres">
      <dgm:prSet presAssocID="{BB43B7F9-384A-4D34-8E9F-6145CDFECB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173A6682-D1AD-466F-9AD4-4E32550DE7A4}" type="pres">
      <dgm:prSet presAssocID="{BB43B7F9-384A-4D34-8E9F-6145CDFECB80}" presName="spaceRect" presStyleCnt="0"/>
      <dgm:spPr/>
    </dgm:pt>
    <dgm:pt modelId="{A3A4DECB-C44D-46B9-B829-663A18138C76}" type="pres">
      <dgm:prSet presAssocID="{BB43B7F9-384A-4D34-8E9F-6145CDFECB80}" presName="textRect" presStyleLbl="revTx" presStyleIdx="0" presStyleCnt="2">
        <dgm:presLayoutVars>
          <dgm:chMax val="1"/>
          <dgm:chPref val="1"/>
        </dgm:presLayoutVars>
      </dgm:prSet>
      <dgm:spPr/>
    </dgm:pt>
    <dgm:pt modelId="{60264812-B473-4D54-B5EA-B1F2F763B4E1}" type="pres">
      <dgm:prSet presAssocID="{DA5AC31E-CCD7-4AF3-B3BF-19F2C39972A8}" presName="sibTrans" presStyleCnt="0"/>
      <dgm:spPr/>
    </dgm:pt>
    <dgm:pt modelId="{0426549E-3993-4947-BEE4-61AF91479D25}" type="pres">
      <dgm:prSet presAssocID="{9FA37A9E-1AF2-451D-B6BB-8D3B9124DA6C}" presName="compNode" presStyleCnt="0"/>
      <dgm:spPr/>
    </dgm:pt>
    <dgm:pt modelId="{68420BD5-E46B-4781-8C9F-AF165CACC677}" type="pres">
      <dgm:prSet presAssocID="{9FA37A9E-1AF2-451D-B6BB-8D3B9124DA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FEECCF88-1F7F-4673-8750-A4B40C8FDA36}" type="pres">
      <dgm:prSet presAssocID="{9FA37A9E-1AF2-451D-B6BB-8D3B9124DA6C}" presName="spaceRect" presStyleCnt="0"/>
      <dgm:spPr/>
    </dgm:pt>
    <dgm:pt modelId="{3FBC5D75-D967-4FBF-893C-59A559539D4F}" type="pres">
      <dgm:prSet presAssocID="{9FA37A9E-1AF2-451D-B6BB-8D3B9124DA6C}" presName="textRect" presStyleLbl="revTx" presStyleIdx="1" presStyleCnt="2">
        <dgm:presLayoutVars>
          <dgm:chMax val="1"/>
          <dgm:chPref val="1"/>
        </dgm:presLayoutVars>
      </dgm:prSet>
      <dgm:spPr/>
    </dgm:pt>
  </dgm:ptLst>
  <dgm:cxnLst>
    <dgm:cxn modelId="{97111B17-2AF1-4EB9-8E65-D06E1FF0AF28}" type="presOf" srcId="{9FA37A9E-1AF2-451D-B6BB-8D3B9124DA6C}" destId="{3FBC5D75-D967-4FBF-893C-59A559539D4F}" srcOrd="0" destOrd="0" presId="urn:microsoft.com/office/officeart/2018/2/layout/IconLabelList"/>
    <dgm:cxn modelId="{13680E26-BC76-4818-AECB-72290A62EF17}" type="presOf" srcId="{BB43B7F9-384A-4D34-8E9F-6145CDFECB80}" destId="{A3A4DECB-C44D-46B9-B829-663A18138C76}" srcOrd="0" destOrd="0" presId="urn:microsoft.com/office/officeart/2018/2/layout/IconLabelList"/>
    <dgm:cxn modelId="{C9563D60-4157-4D0C-92EB-F19A157ABB93}" srcId="{AF37BE6F-24A7-4AC7-9A4B-AE34FCC3ADDC}" destId="{9FA37A9E-1AF2-451D-B6BB-8D3B9124DA6C}" srcOrd="1" destOrd="0" parTransId="{1C28EE9B-0F23-4831-8538-4B5AEDB9362D}" sibTransId="{CC4C198F-35CE-458D-8DB3-7E7D00A7A1EC}"/>
    <dgm:cxn modelId="{AAD67C63-01B2-4CF1-AB1B-45F7DC624180}" type="presOf" srcId="{AF37BE6F-24A7-4AC7-9A4B-AE34FCC3ADDC}" destId="{A4632A71-9033-40B3-A03E-072C572CC255}" srcOrd="0" destOrd="0" presId="urn:microsoft.com/office/officeart/2018/2/layout/IconLabelList"/>
    <dgm:cxn modelId="{9D421AFC-14E1-4D3A-BB4E-CD63EC0002A0}" srcId="{AF37BE6F-24A7-4AC7-9A4B-AE34FCC3ADDC}" destId="{BB43B7F9-384A-4D34-8E9F-6145CDFECB80}" srcOrd="0" destOrd="0" parTransId="{E192001D-0CF9-4C0C-9B55-AB247C223ABA}" sibTransId="{DA5AC31E-CCD7-4AF3-B3BF-19F2C39972A8}"/>
    <dgm:cxn modelId="{0EF476F7-5330-4F70-8F47-677B89BD7498}" type="presParOf" srcId="{A4632A71-9033-40B3-A03E-072C572CC255}" destId="{975FFBE5-EB4C-4421-9056-C9827BC087CE}" srcOrd="0" destOrd="0" presId="urn:microsoft.com/office/officeart/2018/2/layout/IconLabelList"/>
    <dgm:cxn modelId="{2A2C3068-CB1C-42E1-9D15-3B0B86182C84}" type="presParOf" srcId="{975FFBE5-EB4C-4421-9056-C9827BC087CE}" destId="{8869FFEF-DCC9-4B42-82EE-D168D0F419B9}" srcOrd="0" destOrd="0" presId="urn:microsoft.com/office/officeart/2018/2/layout/IconLabelList"/>
    <dgm:cxn modelId="{A51774BA-70FD-4146-B2CA-F3A5E1428A08}" type="presParOf" srcId="{975FFBE5-EB4C-4421-9056-C9827BC087CE}" destId="{173A6682-D1AD-466F-9AD4-4E32550DE7A4}" srcOrd="1" destOrd="0" presId="urn:microsoft.com/office/officeart/2018/2/layout/IconLabelList"/>
    <dgm:cxn modelId="{81E87216-10AB-41FE-B6DD-DBA13E3DFF53}" type="presParOf" srcId="{975FFBE5-EB4C-4421-9056-C9827BC087CE}" destId="{A3A4DECB-C44D-46B9-B829-663A18138C76}" srcOrd="2" destOrd="0" presId="urn:microsoft.com/office/officeart/2018/2/layout/IconLabelList"/>
    <dgm:cxn modelId="{0C4516F7-8468-43C5-BCF9-F1D2E3A4B3F9}" type="presParOf" srcId="{A4632A71-9033-40B3-A03E-072C572CC255}" destId="{60264812-B473-4D54-B5EA-B1F2F763B4E1}" srcOrd="1" destOrd="0" presId="urn:microsoft.com/office/officeart/2018/2/layout/IconLabelList"/>
    <dgm:cxn modelId="{8DC2BF01-CD9B-40E2-A9BF-E89333CF3270}" type="presParOf" srcId="{A4632A71-9033-40B3-A03E-072C572CC255}" destId="{0426549E-3993-4947-BEE4-61AF91479D25}" srcOrd="2" destOrd="0" presId="urn:microsoft.com/office/officeart/2018/2/layout/IconLabelList"/>
    <dgm:cxn modelId="{9F8DC295-ED6C-4115-BBF2-CC0EA0706FA1}" type="presParOf" srcId="{0426549E-3993-4947-BEE4-61AF91479D25}" destId="{68420BD5-E46B-4781-8C9F-AF165CACC677}" srcOrd="0" destOrd="0" presId="urn:microsoft.com/office/officeart/2018/2/layout/IconLabelList"/>
    <dgm:cxn modelId="{EA782527-7214-4AC7-8CBB-104D65520FA4}" type="presParOf" srcId="{0426549E-3993-4947-BEE4-61AF91479D25}" destId="{FEECCF88-1F7F-4673-8750-A4B40C8FDA36}" srcOrd="1" destOrd="0" presId="urn:microsoft.com/office/officeart/2018/2/layout/IconLabelList"/>
    <dgm:cxn modelId="{C1C234FA-962E-4D36-82A0-7211A9E66B4C}" type="presParOf" srcId="{0426549E-3993-4947-BEE4-61AF91479D25}" destId="{3FBC5D75-D967-4FBF-893C-59A559539D4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65A8-B12D-4C5E-A544-8066DF518DB0}">
      <dsp:nvSpPr>
        <dsp:cNvPr id="0" name=""/>
        <dsp:cNvSpPr/>
      </dsp:nvSpPr>
      <dsp:spPr>
        <a:xfrm>
          <a:off x="959850" y="882758"/>
          <a:ext cx="1454962" cy="145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36E6C-E8C6-4961-A16C-16BE3BEAD3BC}">
      <dsp:nvSpPr>
        <dsp:cNvPr id="0" name=""/>
        <dsp:cNvSpPr/>
      </dsp:nvSpPr>
      <dsp:spPr>
        <a:xfrm>
          <a:off x="70706" y="2721591"/>
          <a:ext cx="32332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tr-TR" sz="1500" kern="1200"/>
            <a:t>1. İşitme kaybı,</a:t>
          </a:r>
          <a:endParaRPr lang="en-US" sz="1500" kern="1200"/>
        </a:p>
      </dsp:txBody>
      <dsp:txXfrm>
        <a:off x="70706" y="2721591"/>
        <a:ext cx="3233249" cy="720000"/>
      </dsp:txXfrm>
    </dsp:sp>
    <dsp:sp modelId="{A1AAE49B-B591-4436-9AF7-C0BEE613BB18}">
      <dsp:nvSpPr>
        <dsp:cNvPr id="0" name=""/>
        <dsp:cNvSpPr/>
      </dsp:nvSpPr>
      <dsp:spPr>
        <a:xfrm>
          <a:off x="4758918" y="882758"/>
          <a:ext cx="1454962" cy="145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D83A0-D45D-4792-A30B-EBD2F81F7E03}">
      <dsp:nvSpPr>
        <dsp:cNvPr id="0" name=""/>
        <dsp:cNvSpPr/>
      </dsp:nvSpPr>
      <dsp:spPr>
        <a:xfrm>
          <a:off x="3869775" y="2721591"/>
          <a:ext cx="32332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tr-TR" sz="1500" kern="1200"/>
            <a:t>2. Günlük hayatı kısıtlayan denge problemi, baş  dönmesi nedeni olabilecek bir hastalık, </a:t>
          </a:r>
          <a:endParaRPr lang="en-US" sz="1500" kern="1200"/>
        </a:p>
      </dsp:txBody>
      <dsp:txXfrm>
        <a:off x="3869775" y="2721591"/>
        <a:ext cx="3233249" cy="720000"/>
      </dsp:txXfrm>
    </dsp:sp>
    <dsp:sp modelId="{31950304-6389-4E2C-8B1D-ED0A1C19A216}">
      <dsp:nvSpPr>
        <dsp:cNvPr id="0" name=""/>
        <dsp:cNvSpPr/>
      </dsp:nvSpPr>
      <dsp:spPr>
        <a:xfrm>
          <a:off x="8557987" y="882758"/>
          <a:ext cx="1454962" cy="145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0AE26-B50B-4240-8B45-72A26895306A}">
      <dsp:nvSpPr>
        <dsp:cNvPr id="0" name=""/>
        <dsp:cNvSpPr/>
      </dsp:nvSpPr>
      <dsp:spPr>
        <a:xfrm>
          <a:off x="7668843" y="2721591"/>
          <a:ext cx="32332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tr-TR" sz="1500" kern="1200"/>
            <a:t>3. Uyku bozukluğu</a:t>
          </a:r>
          <a:endParaRPr lang="en-US" sz="1500" kern="1200"/>
        </a:p>
      </dsp:txBody>
      <dsp:txXfrm>
        <a:off x="7668843" y="2721591"/>
        <a:ext cx="323324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726DE-8409-40A5-9ABB-E8B2E09BEF18}">
      <dsp:nvSpPr>
        <dsp:cNvPr id="0" name=""/>
        <dsp:cNvSpPr/>
      </dsp:nvSpPr>
      <dsp:spPr>
        <a:xfrm>
          <a:off x="1976400" y="13107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DBFB97-65AA-4656-B154-ADC3B893CAB1}">
      <dsp:nvSpPr>
        <dsp:cNvPr id="0" name=""/>
        <dsp:cNvSpPr/>
      </dsp:nvSpPr>
      <dsp:spPr>
        <a:xfrm>
          <a:off x="788400" y="2684410"/>
          <a:ext cx="4320000" cy="150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tr-TR" sz="2000" b="0" kern="1200" dirty="0"/>
            <a:t>Hipoglisemiye yol açabilecek ilaç kullanılan </a:t>
          </a:r>
          <a:r>
            <a:rPr lang="tr-TR" sz="2000" b="0" kern="1200" dirty="0" err="1"/>
            <a:t>diabetes</a:t>
          </a:r>
          <a:r>
            <a:rPr lang="tr-TR" sz="2000" b="0" kern="1200" dirty="0"/>
            <a:t> </a:t>
          </a:r>
          <a:r>
            <a:rPr lang="tr-TR" sz="2000" b="0" kern="1200" dirty="0" err="1"/>
            <a:t>mellitus</a:t>
          </a:r>
          <a:r>
            <a:rPr lang="tr-TR" sz="2000" b="0" kern="1200" dirty="0"/>
            <a:t> hastalığı bulunanlar Kontrollü diyabetliler, hekimin öngördüğü sıklıkta muayene ve tetkik edilmek zorundadır.</a:t>
          </a:r>
          <a:endParaRPr lang="en-US" sz="2000" b="0" kern="1200" dirty="0"/>
        </a:p>
      </dsp:txBody>
      <dsp:txXfrm>
        <a:off x="788400" y="2684410"/>
        <a:ext cx="4320000" cy="1508862"/>
      </dsp:txXfrm>
    </dsp:sp>
    <dsp:sp modelId="{E60424AF-62AB-429F-897C-DDDD6FC113B9}">
      <dsp:nvSpPr>
        <dsp:cNvPr id="0" name=""/>
        <dsp:cNvSpPr/>
      </dsp:nvSpPr>
      <dsp:spPr>
        <a:xfrm>
          <a:off x="7052400" y="13107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094DE-C721-4170-A886-CB5704075783}">
      <dsp:nvSpPr>
        <dsp:cNvPr id="0" name=""/>
        <dsp:cNvSpPr/>
      </dsp:nvSpPr>
      <dsp:spPr>
        <a:xfrm>
          <a:off x="5864400" y="2684410"/>
          <a:ext cx="4320000" cy="150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tr-TR" sz="1800" kern="1200" dirty="0" err="1"/>
            <a:t>Diyabetes</a:t>
          </a:r>
          <a:r>
            <a:rPr lang="tr-TR" sz="1800" kern="1200" dirty="0"/>
            <a:t> </a:t>
          </a:r>
          <a:r>
            <a:rPr lang="tr-TR" sz="1800" kern="1200" dirty="0" err="1"/>
            <a:t>mellitus</a:t>
          </a:r>
          <a:r>
            <a:rPr lang="tr-TR" sz="1800" kern="1200" dirty="0"/>
            <a:t> tanısı olup, kronik komplikasyonları olan (ağır </a:t>
          </a:r>
          <a:r>
            <a:rPr lang="tr-TR" sz="1800" kern="1200" dirty="0" err="1"/>
            <a:t>retinopati</a:t>
          </a:r>
          <a:r>
            <a:rPr lang="tr-TR" sz="1800" kern="1200" dirty="0"/>
            <a:t> ve/veya ağır </a:t>
          </a:r>
          <a:r>
            <a:rPr lang="tr-TR" sz="1800" kern="1200" dirty="0" err="1"/>
            <a:t>nefropati</a:t>
          </a:r>
          <a:r>
            <a:rPr lang="tr-TR" sz="1800" kern="1200" dirty="0"/>
            <a:t> ve/veya ağır </a:t>
          </a:r>
          <a:r>
            <a:rPr lang="tr-TR" sz="1800" kern="1200" dirty="0" err="1"/>
            <a:t>nöropati</a:t>
          </a:r>
          <a:r>
            <a:rPr lang="tr-TR" sz="1800" kern="1200" dirty="0"/>
            <a:t> gibi) </a:t>
          </a:r>
          <a:r>
            <a:rPr lang="tr-TR" sz="1800" kern="1200" dirty="0" err="1"/>
            <a:t>labil</a:t>
          </a:r>
          <a:r>
            <a:rPr lang="tr-TR" sz="1800" kern="1200" dirty="0"/>
            <a:t> kan  şekerine sahip olanlara, kalıcı hipoglisemi duyarsızlığı olanlara ve durumu sağlık raporu ile tespit edilenlere sürücü belgesi verilmez.</a:t>
          </a:r>
          <a:endParaRPr lang="en-US" sz="1800" kern="1200" dirty="0"/>
        </a:p>
      </dsp:txBody>
      <dsp:txXfrm>
        <a:off x="5864400" y="2684410"/>
        <a:ext cx="4320000" cy="1508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1FBB5-A004-4166-ACC1-F997482099D7}">
      <dsp:nvSpPr>
        <dsp:cNvPr id="0" name=""/>
        <dsp:cNvSpPr/>
      </dsp:nvSpPr>
      <dsp:spPr>
        <a:xfrm>
          <a:off x="2250914" y="2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4DCB4-7E9B-439F-9C2A-C32E5D070DDB}">
      <dsp:nvSpPr>
        <dsp:cNvPr id="0" name=""/>
        <dsp:cNvSpPr/>
      </dsp:nvSpPr>
      <dsp:spPr>
        <a:xfrm>
          <a:off x="2718914" y="49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56CFF8-C6BF-4103-9442-1296757198DF}">
      <dsp:nvSpPr>
        <dsp:cNvPr id="0" name=""/>
        <dsp:cNvSpPr/>
      </dsp:nvSpPr>
      <dsp:spPr>
        <a:xfrm>
          <a:off x="1548914" y="2906402"/>
          <a:ext cx="36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tr-TR" sz="1800" kern="1200" dirty="0" err="1"/>
            <a:t>Malign</a:t>
          </a:r>
          <a:r>
            <a:rPr lang="tr-TR" sz="1800" kern="1200" dirty="0"/>
            <a:t> tümör hikayesi</a:t>
          </a:r>
          <a:r>
            <a:rPr lang="tr-TR" sz="1200" kern="1200" dirty="0"/>
            <a:t> </a:t>
          </a:r>
          <a:endParaRPr lang="en-US" sz="1200" kern="1200" dirty="0"/>
        </a:p>
      </dsp:txBody>
      <dsp:txXfrm>
        <a:off x="1548914" y="2906402"/>
        <a:ext cx="3600000" cy="1260000"/>
      </dsp:txXfrm>
    </dsp:sp>
    <dsp:sp modelId="{7D3EAF77-B33A-452F-8DEF-8BF848F2B250}">
      <dsp:nvSpPr>
        <dsp:cNvPr id="0" name=""/>
        <dsp:cNvSpPr/>
      </dsp:nvSpPr>
      <dsp:spPr>
        <a:xfrm>
          <a:off x="6480914" y="2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CECF8-CCEA-468B-8367-48E78F4C19F8}">
      <dsp:nvSpPr>
        <dsp:cNvPr id="0" name=""/>
        <dsp:cNvSpPr/>
      </dsp:nvSpPr>
      <dsp:spPr>
        <a:xfrm>
          <a:off x="6948914" y="49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BD2377-6459-43F6-8AB8-F652AF909742}">
      <dsp:nvSpPr>
        <dsp:cNvPr id="0" name=""/>
        <dsp:cNvSpPr/>
      </dsp:nvSpPr>
      <dsp:spPr>
        <a:xfrm>
          <a:off x="5986742" y="2906402"/>
          <a:ext cx="36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cap="all"/>
          </a:pPr>
          <a:r>
            <a:rPr lang="tr-TR" sz="1800" kern="1200" dirty="0"/>
            <a:t>Organ yetmezliği (organ nakli geçirilmiş  olması, kronik böbrek yetmezliği ve diğer hayati organlarda </a:t>
          </a:r>
          <a:r>
            <a:rPr lang="tr-TR" sz="1800" kern="1200" dirty="0" err="1"/>
            <a:t>dekompanse</a:t>
          </a:r>
          <a:r>
            <a:rPr lang="tr-TR" sz="1800" kern="1200" dirty="0"/>
            <a:t> yetmezlik)</a:t>
          </a:r>
          <a:endParaRPr lang="en-US" sz="1800" kern="1200" dirty="0"/>
        </a:p>
      </dsp:txBody>
      <dsp:txXfrm>
        <a:off x="5986742" y="2906402"/>
        <a:ext cx="3600000" cy="126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9FFEF-DCC9-4B42-82EE-D168D0F419B9}">
      <dsp:nvSpPr>
        <dsp:cNvPr id="0" name=""/>
        <dsp:cNvSpPr/>
      </dsp:nvSpPr>
      <dsp:spPr>
        <a:xfrm>
          <a:off x="1976400" y="5950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A4DECB-C44D-46B9-B829-663A18138C76}">
      <dsp:nvSpPr>
        <dsp:cNvPr id="0" name=""/>
        <dsp:cNvSpPr/>
      </dsp:nvSpPr>
      <dsp:spPr>
        <a:xfrm>
          <a:off x="788400" y="30093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tr-TR" sz="2500" kern="1200"/>
            <a:t>Santral ve/veya periferik sinir sistemi hastalıkları  </a:t>
          </a:r>
          <a:endParaRPr lang="en-US" sz="2500" kern="1200"/>
        </a:p>
      </dsp:txBody>
      <dsp:txXfrm>
        <a:off x="788400" y="3009311"/>
        <a:ext cx="4320000" cy="720000"/>
      </dsp:txXfrm>
    </dsp:sp>
    <dsp:sp modelId="{68420BD5-E46B-4781-8C9F-AF165CACC677}">
      <dsp:nvSpPr>
        <dsp:cNvPr id="0" name=""/>
        <dsp:cNvSpPr/>
      </dsp:nvSpPr>
      <dsp:spPr>
        <a:xfrm>
          <a:off x="7052400" y="59503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C5D75-D967-4FBF-893C-59A559539D4F}">
      <dsp:nvSpPr>
        <dsp:cNvPr id="0" name=""/>
        <dsp:cNvSpPr/>
      </dsp:nvSpPr>
      <dsp:spPr>
        <a:xfrm>
          <a:off x="5864400" y="30093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tr-TR" sz="2500" kern="1200"/>
            <a:t>Epilepsi</a:t>
          </a:r>
          <a:endParaRPr lang="en-US" sz="2500" kern="1200"/>
        </a:p>
      </dsp:txBody>
      <dsp:txXfrm>
        <a:off x="5864400" y="300931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13.06.2024</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13.06.2024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smtClean="0"/>
              <a:t>66</a:t>
            </a:fld>
            <a:endParaRPr lang="tr-TR" dirty="0"/>
          </a:p>
        </p:txBody>
      </p:sp>
    </p:spTree>
    <p:extLst>
      <p:ext uri="{BB962C8B-B14F-4D97-AF65-F5344CB8AC3E}">
        <p14:creationId xmlns:p14="http://schemas.microsoft.com/office/powerpoint/2010/main" val="12510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smtClean="0"/>
              <a:t>67</a:t>
            </a:fld>
            <a:endParaRPr lang="tr-TR" dirty="0"/>
          </a:p>
        </p:txBody>
      </p:sp>
    </p:spTree>
    <p:extLst>
      <p:ext uri="{BB962C8B-B14F-4D97-AF65-F5344CB8AC3E}">
        <p14:creationId xmlns:p14="http://schemas.microsoft.com/office/powerpoint/2010/main" val="190196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171450" indent="-171450" rtl="0">
              <a:buFont typeface="Arial" panose="020B0604020202020204" pitchFamily="34" charset="0"/>
              <a:buChar char="•"/>
            </a:pPr>
            <a:r>
              <a:rPr lang="tr-TR" dirty="0"/>
              <a:t>Sununun izleyicilere sağlayacağı faydalar: Yetişkin kişiler, konunun onlar için neden önem taşıdığını bildiklerinde konuya daha fazla ilgi gösterir.</a:t>
            </a:r>
          </a:p>
          <a:p>
            <a:pPr marL="171450" indent="-171450" rtl="0">
              <a:buFont typeface="Arial" panose="020B0604020202020204" pitchFamily="34" charset="0"/>
              <a:buChar char="•"/>
            </a:pPr>
            <a:r>
              <a:rPr lang="tr-TR" dirty="0"/>
              <a:t>Sunucunun konuya dair uzmanlık düzeyi: Bu alandaki yeterliliğinizi kısaca açıklayın veya katılımcıların neden sizi dinlemesi gerektiğini ifade edin.</a:t>
            </a:r>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2</a:t>
            </a:fld>
            <a:endParaRPr lang="tr-TR"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Ders açıklamaları kısa olmalıdır.</a:t>
            </a:r>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3</a:t>
            </a:fld>
            <a:endParaRPr lang="tr-TR"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dirty="0"/>
              <a:t>Örnek hedefler</a:t>
            </a:r>
          </a:p>
          <a:p>
            <a:pPr marL="0" indent="0" rtl="0">
              <a:buFont typeface="Arial" panose="020B0604020202020204" pitchFamily="34" charset="0"/>
              <a:buNone/>
            </a:pPr>
            <a:r>
              <a:rPr lang="tr-TR" dirty="0"/>
              <a:t>Bu dersin ardından şunları yapabileceksiniz:</a:t>
            </a:r>
          </a:p>
          <a:p>
            <a:pPr marL="171450" indent="-171450" rtl="0">
              <a:buFont typeface="Arial" panose="020B0604020202020204" pitchFamily="34" charset="0"/>
              <a:buChar char="•"/>
            </a:pPr>
            <a:r>
              <a:rPr lang="tr-TR" dirty="0"/>
              <a:t>Dosyaları ekip Web sunucusuna kaydetme.</a:t>
            </a:r>
          </a:p>
          <a:p>
            <a:pPr marL="171450" indent="-171450" rtl="0">
              <a:buFont typeface="Arial" panose="020B0604020202020204" pitchFamily="34" charset="0"/>
              <a:buChar char="•"/>
            </a:pPr>
            <a:r>
              <a:rPr lang="tr-TR" dirty="0"/>
              <a:t>Dosyaları Web sunucusu üzerinde farklı konumlara taşıma.</a:t>
            </a:r>
          </a:p>
          <a:p>
            <a:pPr marL="171450" indent="-171450" rtl="0">
              <a:buFont typeface="Arial" panose="020B0604020202020204" pitchFamily="34" charset="0"/>
              <a:buChar char="•"/>
            </a:pPr>
            <a:r>
              <a:rPr lang="tr-TR" dirty="0"/>
              <a:t>Dosyaları ekip Web sunucusunda paylaşma.</a:t>
            </a:r>
          </a:p>
          <a:p>
            <a:pPr rtl="0"/>
            <a:endParaRPr lang="tr-TR" dirty="0"/>
          </a:p>
          <a:p>
            <a:pPr rtl="0"/>
            <a:endParaRPr lang="tr-TR" dirty="0"/>
          </a:p>
        </p:txBody>
      </p:sp>
      <p:sp>
        <p:nvSpPr>
          <p:cNvPr id="4" name="Slayt Numarası Yer Tutucusu 3"/>
          <p:cNvSpPr>
            <a:spLocks noGrp="1"/>
          </p:cNvSpPr>
          <p:nvPr>
            <p:ph type="sldNum" sz="quarter" idx="10"/>
          </p:nvPr>
        </p:nvSpPr>
        <p:spPr/>
        <p:txBody>
          <a:bodyPr rtlCol="0"/>
          <a:lstStyle/>
          <a:p>
            <a:pPr rtl="0"/>
            <a:fld id="{CF2FD335-6D8E-486A-8F5F-DFC7325903FF}" type="slidenum">
              <a:rPr lang="tr-TR" smtClean="0"/>
              <a:t>5</a:t>
            </a:fld>
            <a:endParaRPr lang="tr-TR"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smtClean="0"/>
              <a:t>42</a:t>
            </a:fld>
            <a:endParaRPr lang="tr-TR" dirty="0"/>
          </a:p>
        </p:txBody>
      </p:sp>
    </p:spTree>
    <p:extLst>
      <p:ext uri="{BB962C8B-B14F-4D97-AF65-F5344CB8AC3E}">
        <p14:creationId xmlns:p14="http://schemas.microsoft.com/office/powerpoint/2010/main" val="346914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smtClean="0"/>
              <a:t>57</a:t>
            </a:fld>
            <a:endParaRPr lang="tr-TR" dirty="0"/>
          </a:p>
        </p:txBody>
      </p:sp>
    </p:spTree>
    <p:extLst>
      <p:ext uri="{BB962C8B-B14F-4D97-AF65-F5344CB8AC3E}">
        <p14:creationId xmlns:p14="http://schemas.microsoft.com/office/powerpoint/2010/main" val="139047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800B302-F4DC-4547-9C74-CF794137D166}" type="slidenum">
              <a:rPr lang="tr-TR" smtClean="0"/>
              <a:t>62</a:t>
            </a:fld>
            <a:endParaRPr lang="tr-TR" dirty="0"/>
          </a:p>
        </p:txBody>
      </p:sp>
    </p:spTree>
    <p:extLst>
      <p:ext uri="{BB962C8B-B14F-4D97-AF65-F5344CB8AC3E}">
        <p14:creationId xmlns:p14="http://schemas.microsoft.com/office/powerpoint/2010/main" val="90865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smtClean="0"/>
              <a:t>63</a:t>
            </a:fld>
            <a:endParaRPr lang="tr-TR" dirty="0"/>
          </a:p>
        </p:txBody>
      </p:sp>
    </p:spTree>
    <p:extLst>
      <p:ext uri="{BB962C8B-B14F-4D97-AF65-F5344CB8AC3E}">
        <p14:creationId xmlns:p14="http://schemas.microsoft.com/office/powerpoint/2010/main" val="262682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smtClean="0"/>
              <a:t>64</a:t>
            </a:fld>
            <a:endParaRPr lang="tr-TR" dirty="0"/>
          </a:p>
        </p:txBody>
      </p:sp>
    </p:spTree>
    <p:extLst>
      <p:ext uri="{BB962C8B-B14F-4D97-AF65-F5344CB8AC3E}">
        <p14:creationId xmlns:p14="http://schemas.microsoft.com/office/powerpoint/2010/main" val="220184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a:t>Alt bilgi ekleme</a:t>
            </a:r>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13.06.2024</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13.06.2024</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a:t>Asıl başlık stilini düzenle</a:t>
            </a:r>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a:t>Asıl metin stillerini düzenlemek için tıklayın</a:t>
            </a:r>
          </a:p>
          <a:p>
            <a:pPr lvl="1" rtl="0" eaLnBrk="1" latinLnBrk="0" hangingPunct="1"/>
            <a:r>
              <a:rPr lang="tr-TR" noProof="0" dirty="0"/>
              <a:t>İkinci düzey</a:t>
            </a:r>
          </a:p>
          <a:p>
            <a:pPr lvl="2" rtl="0" eaLnBrk="1" latinLnBrk="0" hangingPunct="1"/>
            <a:r>
              <a:rPr lang="tr-TR" noProof="0" dirty="0"/>
              <a:t>Üçüncü düzey</a:t>
            </a:r>
          </a:p>
          <a:p>
            <a:pPr lvl="3" rtl="0" eaLnBrk="1" latinLnBrk="0" hangingPunct="1"/>
            <a:r>
              <a:rPr lang="tr-TR" noProof="0" dirty="0"/>
              <a:t>Dördüncü düzey</a:t>
            </a:r>
          </a:p>
          <a:p>
            <a:pPr lvl="4" rtl="0" eaLnBrk="1" latinLnBrk="0" hangingPunct="1"/>
            <a:r>
              <a:rPr lang="tr-TR" noProof="0" dirty="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13.06.2024</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1pPr>
              <a:defRPr/>
            </a:lvl1pPr>
            <a:lvl5pPr>
              <a:defRPr/>
            </a:lvl5pPr>
            <a:lvl6pPr>
              <a:defRPr/>
            </a:lvl6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lvl1pPr>
              <a:defRPr/>
            </a:lvl1pPr>
          </a:lstStyle>
          <a:p>
            <a:fld id="{46610F96-FFD0-4BC1-86F0-D957A2A4B8C7}" type="datetime1">
              <a:rPr lang="tr-TR" smtClean="0"/>
              <a:pPr/>
              <a:t>13.06.2024</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13.06.2024</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13.06.2024</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a:t>Alt bilgi ekleme</a:t>
            </a:r>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13.06.2024</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a:t>Alt bilgi ekleme</a:t>
            </a:r>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13.06.2024</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13.06.2024</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a:t>Asıl başlık stilini düzenle</a:t>
            </a:r>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a:t>Asıl metin stillerini düzenlemek için tıklatın</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13.06.2024</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13.06.2024</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a:t>Asıl başlık stilini düzenlemek için tıklayın</a:t>
            </a:r>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a:t>Alt bilgi ekleme</a:t>
            </a:r>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13.06.2024</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rapor.saglik.gov.tr/portal/documents/e-surucu_raporu_aile_hekimi_kullanici_kilavuzu.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ergipark.org.tr/tr/download/article-file/259984" TargetMode="External"/><Relationship Id="rId5" Type="http://schemas.openxmlformats.org/officeDocument/2006/relationships/hyperlink" Target="https://www.mevzuat.gov.tr/mevzuat?MevzuatNo=10664&amp;MevzuatTur=7&amp;MevzuatTertip=5" TargetMode="External"/><Relationship Id="rId4" Type="http://schemas.openxmlformats.org/officeDocument/2006/relationships/hyperlink" Target="https://shgmsgudb.saglik.gov.tr/TR-85392/saglik-raporlari-usul-ve-esaslari-hakkinda-yonerge--ve-hakem-hastane-listeleri.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mevzuat.gov.tr/MevzuatMetin/21.5.20169431.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shgmsgudb.saglik.gov.tr/TR-85392/saglik-raporlari-usul-ve-esaslari-hakkinda-yonerge--ve-hakem-hastane-listeleri.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pPr rtl="0"/>
            <a:r>
              <a:rPr lang="tr-TR" sz="4800" dirty="0"/>
              <a:t>SAĞLIK RAPORLARI</a:t>
            </a:r>
          </a:p>
        </p:txBody>
      </p:sp>
      <p:sp>
        <p:nvSpPr>
          <p:cNvPr id="3" name="Alt Başlık 2"/>
          <p:cNvSpPr>
            <a:spLocks noGrp="1"/>
          </p:cNvSpPr>
          <p:nvPr>
            <p:ph type="subTitle" idx="1"/>
          </p:nvPr>
        </p:nvSpPr>
        <p:spPr>
          <a:xfrm>
            <a:off x="4945711" y="4810539"/>
            <a:ext cx="10322560" cy="1455089"/>
          </a:xfrm>
        </p:spPr>
        <p:txBody>
          <a:bodyPr rtlCol="0">
            <a:normAutofit/>
          </a:bodyPr>
          <a:lstStyle/>
          <a:p>
            <a:pPr marL="0" lvl="8" indent="3657600" algn="l" defTabSz="457200">
              <a:lnSpc>
                <a:spcPct val="120000"/>
              </a:lnSpc>
              <a:defRPr sz="2000" b="1">
                <a:solidFill>
                  <a:srgbClr val="09142A"/>
                </a:solidFill>
                <a:latin typeface="+mj-lt"/>
                <a:ea typeface="+mj-ea"/>
                <a:cs typeface="+mj-cs"/>
                <a:sym typeface="Helvetica"/>
              </a:defRPr>
            </a:pPr>
            <a:r>
              <a:rPr lang="tr-TR" sz="1800" b="1" dirty="0">
                <a:solidFill>
                  <a:srgbClr val="09142A"/>
                </a:solidFill>
                <a:sym typeface="Helvetica"/>
              </a:rPr>
              <a:t>A</a:t>
            </a:r>
            <a:r>
              <a:rPr lang="sv-SE" sz="1800" b="1" dirty="0">
                <a:solidFill>
                  <a:srgbClr val="09142A"/>
                </a:solidFill>
                <a:sym typeface="Helvetica"/>
              </a:rPr>
              <a:t>rş. Gör. Dr. </a:t>
            </a:r>
            <a:r>
              <a:rPr lang="tr-TR" sz="1800" b="1" dirty="0" err="1">
                <a:solidFill>
                  <a:srgbClr val="09142A"/>
                </a:solidFill>
                <a:sym typeface="Helvetica"/>
              </a:rPr>
              <a:t>F.Zehra</a:t>
            </a:r>
            <a:r>
              <a:rPr lang="tr-TR" sz="1800" b="1" dirty="0">
                <a:solidFill>
                  <a:srgbClr val="09142A"/>
                </a:solidFill>
                <a:sym typeface="Helvetica"/>
              </a:rPr>
              <a:t> KABASAKAL </a:t>
            </a:r>
          </a:p>
          <a:p>
            <a:pPr marL="0" lvl="8" indent="3657600" algn="l" defTabSz="457200">
              <a:lnSpc>
                <a:spcPct val="120000"/>
              </a:lnSpc>
              <a:defRPr sz="2000" b="1">
                <a:solidFill>
                  <a:srgbClr val="09142A"/>
                </a:solidFill>
                <a:latin typeface="+mj-lt"/>
                <a:ea typeface="+mj-ea"/>
                <a:cs typeface="+mj-cs"/>
                <a:sym typeface="Helvetica"/>
              </a:defRPr>
            </a:pPr>
            <a:r>
              <a:rPr lang="tr-TR" sz="1800" b="1" dirty="0">
                <a:solidFill>
                  <a:srgbClr val="09142A"/>
                </a:solidFill>
                <a:sym typeface="Helvetica"/>
              </a:rPr>
              <a:t>KTÜ Aile Hekimliği ABD</a:t>
            </a:r>
          </a:p>
          <a:p>
            <a:pPr marL="0" lvl="8" indent="3657600" algn="l" defTabSz="457200">
              <a:lnSpc>
                <a:spcPct val="120000"/>
              </a:lnSpc>
              <a:defRPr sz="2000" b="1">
                <a:solidFill>
                  <a:srgbClr val="09142A"/>
                </a:solidFill>
                <a:latin typeface="+mj-lt"/>
                <a:ea typeface="+mj-ea"/>
                <a:cs typeface="+mj-cs"/>
                <a:sym typeface="Helvetica"/>
              </a:defRPr>
            </a:pPr>
            <a:r>
              <a:rPr lang="tr-TR" sz="1800" b="1" dirty="0">
                <a:solidFill>
                  <a:srgbClr val="09142A"/>
                </a:solidFill>
                <a:sym typeface="Helvetica"/>
              </a:rPr>
              <a:t>16.04.2024</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9476" y="1750661"/>
            <a:ext cx="10972800" cy="4325112"/>
          </a:xfrm>
        </p:spPr>
        <p:txBody>
          <a:bodyPr>
            <a:normAutofit/>
          </a:bodyPr>
          <a:lstStyle/>
          <a:p>
            <a:r>
              <a:rPr lang="tr-TR" sz="2600" dirty="0">
                <a:ea typeface="Calibri"/>
                <a:cs typeface="Calibri"/>
              </a:rPr>
              <a:t>Yapılan muayene sonucunda, sürücülüğe engel hali tespit edilen veya ikinci fıkrada tanımlanan durumlardan bir veya birkaçının olması veya hakkında karar verilemeyen sürücü/sürücü adayının muayene bulguları ve sevke neden olan uzmanlık muayenesi hariç sürücü belgesi alabileceği sağlık raporunda belirtilir ve ilgili uzman tabip/tabiplere gönderilir. </a:t>
            </a:r>
          </a:p>
          <a:p>
            <a:r>
              <a:rPr lang="tr-TR" sz="2600" dirty="0">
                <a:ea typeface="Calibri"/>
                <a:cs typeface="Calibri"/>
              </a:rPr>
              <a:t>İlgili uzman tabip/tabipler tarafından sürücü/sürücü adayının muayenesi yapılarak sağlık raporu verilir.</a:t>
            </a:r>
          </a:p>
        </p:txBody>
      </p:sp>
    </p:spTree>
    <p:extLst>
      <p:ext uri="{BB962C8B-B14F-4D97-AF65-F5344CB8AC3E}">
        <p14:creationId xmlns:p14="http://schemas.microsoft.com/office/powerpoint/2010/main" val="428016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79120" y="1858725"/>
            <a:ext cx="10972800" cy="4325112"/>
          </a:xfrm>
        </p:spPr>
        <p:txBody>
          <a:bodyPr>
            <a:normAutofit/>
          </a:bodyPr>
          <a:lstStyle/>
          <a:p>
            <a:r>
              <a:rPr lang="tr-TR" sz="2600" dirty="0">
                <a:ea typeface="Calibri"/>
                <a:cs typeface="Calibri"/>
              </a:rPr>
              <a:t>2918 sayılı Kanunun 45 inci maddesi kapsamında il sağlık müdürlüğüne sevk edilen sürücüler il sağlık müdürlüğü tarafından; sürücünün bedensel değişikliğinin ortopedik olması halinde; ortopedi ve travmatoloji uzmanı, diğer durumların tespiti halinde ise ilgili branşta uzmanın bulunduğu hastaneye sevk edilir. </a:t>
            </a:r>
            <a:endParaRPr lang="tr-TR" sz="2600" dirty="0"/>
          </a:p>
          <a:p>
            <a:r>
              <a:rPr lang="tr-TR" sz="2600" dirty="0">
                <a:ea typeface="Calibri"/>
                <a:cs typeface="Calibri"/>
              </a:rPr>
              <a:t>İlgili uzman tabip/tabipler tarafından yapılan muayene sonucunda sağlık raporu düzenlenir. Bu sağlık raporu, gerek görülmesi halinde ilgili diğer uzman tabip/tabiplerle birlikte muayene ve değerlendirme yapılarak düzenlenir.</a:t>
            </a:r>
            <a:endParaRPr lang="tr-TR" sz="2600" dirty="0"/>
          </a:p>
        </p:txBody>
      </p:sp>
    </p:spTree>
    <p:extLst>
      <p:ext uri="{BB962C8B-B14F-4D97-AF65-F5344CB8AC3E}">
        <p14:creationId xmlns:p14="http://schemas.microsoft.com/office/powerpoint/2010/main" val="365816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676400"/>
            <a:ext cx="10972800" cy="4325112"/>
          </a:xfrm>
        </p:spPr>
        <p:txBody>
          <a:bodyPr/>
          <a:lstStyle/>
          <a:p>
            <a:r>
              <a:rPr lang="tr-TR" sz="2600" dirty="0">
                <a:ea typeface="Calibri"/>
                <a:cs typeface="Calibri"/>
              </a:rPr>
              <a:t>Kişinin, adına düzenlenen rapora itiraz hakkı vardır. Raporlara itiraz usulleri Sağlık Bakanlığınca belirlenir.</a:t>
            </a:r>
          </a:p>
          <a:p>
            <a:r>
              <a:rPr lang="tr-TR" sz="2600" dirty="0">
                <a:ea typeface="Calibri"/>
                <a:cs typeface="Calibri"/>
              </a:rPr>
              <a:t>Bütün branşlarda yapılacak muayene açısından sürücü belgesi sınıfları aşağıda belirtildiği şekilde iki gruba ayrılır:</a:t>
            </a:r>
          </a:p>
          <a:p>
            <a:r>
              <a:rPr lang="tr-TR" sz="2600" dirty="0">
                <a:ea typeface="Calibri"/>
                <a:cs typeface="Calibri"/>
              </a:rPr>
              <a:t>a) Birinci grup: M, A1, A2, A, B1, B, BE ve F sınıfları,</a:t>
            </a:r>
          </a:p>
          <a:p>
            <a:r>
              <a:rPr lang="tr-TR" sz="2600" dirty="0">
                <a:ea typeface="Calibri"/>
                <a:cs typeface="Calibri"/>
              </a:rPr>
              <a:t>b) İkinci grup: C1, C1E, C, CE, D1, D1E, D, DE ve G sınıfları.</a:t>
            </a:r>
          </a:p>
          <a:p>
            <a:r>
              <a:rPr lang="tr-TR" sz="2600" dirty="0">
                <a:ea typeface="Calibri"/>
                <a:cs typeface="Calibri"/>
              </a:rPr>
              <a:t>Sürücü adayı veya sürücünün sağlık şartları nedeniyle araç kullanması belirli şartlara bağlanmış ise bu şart kod numarası ile birlikte sağlık raporuna yazılır.</a:t>
            </a:r>
          </a:p>
          <a:p>
            <a:endParaRPr lang="tr-TR" dirty="0">
              <a:ea typeface="Calibri"/>
              <a:cs typeface="Calibri"/>
            </a:endParaRPr>
          </a:p>
        </p:txBody>
      </p:sp>
    </p:spTree>
    <p:extLst>
      <p:ext uri="{BB962C8B-B14F-4D97-AF65-F5344CB8AC3E}">
        <p14:creationId xmlns:p14="http://schemas.microsoft.com/office/powerpoint/2010/main" val="405699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43098" y="1592719"/>
            <a:ext cx="10972800" cy="4325112"/>
          </a:xfrm>
        </p:spPr>
        <p:txBody>
          <a:bodyPr>
            <a:normAutofit fontScale="92500"/>
          </a:bodyPr>
          <a:lstStyle/>
          <a:p>
            <a:r>
              <a:rPr lang="tr-TR" dirty="0">
                <a:ea typeface="Calibri"/>
                <a:cs typeface="Calibri"/>
              </a:rPr>
              <a:t>Özel tertibatlı motorlu araç kullanılması gereken durumlarda düzenlenen sağlık raporuna; tanı, sürücü belgesi alabileceği ve özel tertibatlı araç kullanabileceği belirtilerek kod ve sürücü belgesi sınıfı yazılmadan il sağlık müdürlüğü bünyesinde oluşturulacak komisyona sevk edilir. </a:t>
            </a:r>
            <a:endParaRPr lang="tr-TR" dirty="0">
              <a:cs typeface="Calibri"/>
            </a:endParaRPr>
          </a:p>
          <a:p>
            <a:r>
              <a:rPr lang="tr-TR" dirty="0">
                <a:ea typeface="Calibri"/>
                <a:cs typeface="Calibri"/>
              </a:rPr>
              <a:t>Komisyon valilik tarafından görevlendirilecek il sağlık müdürlüğü görevlisinin başkanlığında kişinin sağlık raporunda belirtilen tanı ile ilgili branş uzmanı/uzmanları, ortopedi ve travmatoloji, fiziksel tıp ve rehabilitasyon, nöroloji uzmanları ve valilikçe kamu kurum/kuruluşlarından veya ilgili meslek odalarından görevlendirilecek bir makine mühendisinden oluşur.</a:t>
            </a:r>
            <a:endParaRPr lang="tr-TR" dirty="0">
              <a:cs typeface="Calibri"/>
            </a:endParaRPr>
          </a:p>
        </p:txBody>
      </p:sp>
    </p:spTree>
    <p:extLst>
      <p:ext uri="{BB962C8B-B14F-4D97-AF65-F5344CB8AC3E}">
        <p14:creationId xmlns:p14="http://schemas.microsoft.com/office/powerpoint/2010/main" val="20349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Görme Muayenesi</a:t>
            </a:r>
          </a:p>
        </p:txBody>
      </p:sp>
      <p:sp>
        <p:nvSpPr>
          <p:cNvPr id="3" name="İçerik Yer Tutucusu 2"/>
          <p:cNvSpPr>
            <a:spLocks noGrp="1"/>
          </p:cNvSpPr>
          <p:nvPr>
            <p:ph idx="1"/>
          </p:nvPr>
        </p:nvSpPr>
        <p:spPr/>
        <p:txBody>
          <a:bodyPr>
            <a:normAutofit/>
          </a:bodyPr>
          <a:lstStyle/>
          <a:p>
            <a:r>
              <a:rPr lang="tr-TR" sz="2400" dirty="0">
                <a:ea typeface="+mn-lt"/>
                <a:cs typeface="+mn-lt"/>
              </a:rPr>
              <a:t>Sürücü/sürücü adayının motorlu bir aracı kullanmak için gerekli olan yeterli görme keskinliğine sahip olduklarından emin olunması için uygun değerlendirilme yapılır. Kişilerin görme keskinliğinin yetersiz olduğuna ve/veya göze ait bir hastalığa dair bir  şüphe söz konusu olduğunda, uzman tabip tarafından muayene edilir.” hükmü gereğince Tabip/ Aile hekimi/ Aile hekimliği uzmanı tarafından;</a:t>
            </a:r>
          </a:p>
          <a:p>
            <a:r>
              <a:rPr lang="tr-TR" sz="2400" dirty="0">
                <a:ea typeface="+mn-lt"/>
                <a:cs typeface="+mn-lt"/>
              </a:rPr>
              <a:t>İki gözü de gören ve beyan formunda belirtilen renk körlüğü, gece körlüğü (tavukkarası), göz kapağında düşme, çift görme veya  şaşılık, </a:t>
            </a:r>
            <a:r>
              <a:rPr lang="tr-TR" sz="2400" dirty="0" err="1">
                <a:ea typeface="+mn-lt"/>
                <a:cs typeface="+mn-lt"/>
              </a:rPr>
              <a:t>blefarospazm</a:t>
            </a:r>
            <a:r>
              <a:rPr lang="tr-TR" sz="2400" dirty="0">
                <a:ea typeface="+mn-lt"/>
                <a:cs typeface="+mn-lt"/>
              </a:rPr>
              <a:t>, katarakt, afaki veya </a:t>
            </a:r>
            <a:r>
              <a:rPr lang="tr-TR" sz="2400" dirty="0" err="1">
                <a:ea typeface="+mn-lt"/>
                <a:cs typeface="+mn-lt"/>
              </a:rPr>
              <a:t>progresif</a:t>
            </a:r>
            <a:r>
              <a:rPr lang="tr-TR" sz="2400" dirty="0">
                <a:ea typeface="+mn-lt"/>
                <a:cs typeface="+mn-lt"/>
              </a:rPr>
              <a:t> göz hastalığı bulunmayan sürücü adaylarının, önce görme alanı tarama muayenesi yapılır.</a:t>
            </a:r>
          </a:p>
        </p:txBody>
      </p:sp>
    </p:spTree>
    <p:extLst>
      <p:ext uri="{BB962C8B-B14F-4D97-AF65-F5344CB8AC3E}">
        <p14:creationId xmlns:p14="http://schemas.microsoft.com/office/powerpoint/2010/main" val="94597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ea typeface="+mn-lt"/>
                <a:cs typeface="+mn-lt"/>
              </a:rPr>
              <a:t>Hekim, kişinin karşısına (bir kol mesafesi uzaklıkta) geçer. Hem hekim hem de muayene olan kişi aynı taraf gözleri kapatır</a:t>
            </a:r>
          </a:p>
          <a:p>
            <a:r>
              <a:rPr lang="tr-TR" dirty="0">
                <a:ea typeface="+mn-lt"/>
                <a:cs typeface="+mn-lt"/>
              </a:rPr>
              <a:t>Kişi hekimin burnuna odaklanır.</a:t>
            </a:r>
          </a:p>
          <a:p>
            <a:r>
              <a:rPr lang="tr-TR" dirty="0">
                <a:ea typeface="+mn-lt"/>
                <a:cs typeface="+mn-lt"/>
              </a:rPr>
              <a:t>Elindeki kırmızı veya siyah başlıklı toplu iğneyi çeşitli yönlerden merkeze yavaşça yaklaştırarak,    kişinin toplu iğneyi görmeye başladığı noktaları sorar (Böylece sürücü adayının görme alanıyla, kendi görme alanını karşılaştırır).Bu muayene görme alanı ile ilgili kabaca fikir verir.</a:t>
            </a:r>
            <a:endParaRPr lang="tr-TR" dirty="0">
              <a:ea typeface="Calibri"/>
              <a:cs typeface="Calibri"/>
            </a:endParaRPr>
          </a:p>
        </p:txBody>
      </p:sp>
    </p:spTree>
    <p:extLst>
      <p:ext uri="{BB962C8B-B14F-4D97-AF65-F5344CB8AC3E}">
        <p14:creationId xmlns:p14="http://schemas.microsoft.com/office/powerpoint/2010/main" val="79861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4" descr="metin, yazı tipi, ekran görüntüsü, tasarım içeren bir resim&#10;&#10;Açıklama otomatik olarak oluşturuldu">
            <a:extLst>
              <a:ext uri="{FF2B5EF4-FFF2-40B4-BE49-F238E27FC236}">
                <a16:creationId xmlns:a16="http://schemas.microsoft.com/office/drawing/2014/main" id="{91DC7303-892D-289B-3CF9-C8F44559DD8B}"/>
              </a:ext>
            </a:extLst>
          </p:cNvPr>
          <p:cNvPicPr>
            <a:picLocks noGrp="1" noChangeAspect="1"/>
          </p:cNvPicPr>
          <p:nvPr>
            <p:ph idx="1"/>
          </p:nvPr>
        </p:nvPicPr>
        <p:blipFill>
          <a:blip r:embed="rId2"/>
          <a:stretch>
            <a:fillRect/>
          </a:stretch>
        </p:blipFill>
        <p:spPr>
          <a:xfrm>
            <a:off x="3351328" y="997904"/>
            <a:ext cx="5011276" cy="5011276"/>
          </a:xfrm>
          <a:prstGeom prst="rect">
            <a:avLst/>
          </a:prstGeom>
        </p:spPr>
      </p:pic>
    </p:spTree>
    <p:extLst>
      <p:ext uri="{BB962C8B-B14F-4D97-AF65-F5344CB8AC3E}">
        <p14:creationId xmlns:p14="http://schemas.microsoft.com/office/powerpoint/2010/main" val="12363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792224"/>
            <a:ext cx="10972800" cy="4325112"/>
          </a:xfrm>
        </p:spPr>
        <p:txBody>
          <a:bodyPr/>
          <a:lstStyle/>
          <a:p>
            <a:pPr lvl="0"/>
            <a:r>
              <a:rPr lang="tr-TR" dirty="0"/>
              <a:t>Bu muayenesi normal olan kişilere görme keskinliği yönünden muayenesi yapılır: </a:t>
            </a:r>
            <a:r>
              <a:rPr lang="tr-TR" dirty="0" err="1"/>
              <a:t>Snellen</a:t>
            </a:r>
            <a:r>
              <a:rPr lang="tr-TR" dirty="0"/>
              <a:t> eşeli ile her göz için ayrı ayrı yapılır. </a:t>
            </a:r>
          </a:p>
          <a:p>
            <a:r>
              <a:rPr lang="tr-TR" dirty="0"/>
              <a:t>Gözlük/lens kullanıyorsa, muayene sırasında takması istenir.    </a:t>
            </a:r>
            <a:endParaRPr lang="en-US" dirty="0"/>
          </a:p>
          <a:p>
            <a:r>
              <a:rPr lang="tr-TR" dirty="0"/>
              <a:t>6 metre mesafeden (veya uyarlanmış mesafe), bir göz kapatılarak tek tek gösterilen harflerin okunması istenir.   </a:t>
            </a:r>
          </a:p>
          <a:p>
            <a:r>
              <a:rPr lang="tr-TR" dirty="0" err="1"/>
              <a:t>Eşel</a:t>
            </a:r>
            <a:r>
              <a:rPr lang="tr-TR" dirty="0"/>
              <a:t> 10 satırdan oluşur. Tüm satırları okuyanın uzak görmesi 10/ 10 olarak değerlendirilir. Okuyabildiği satır sayısı görme oranını verir.</a:t>
            </a:r>
            <a:endParaRPr lang="en-US" dirty="0"/>
          </a:p>
        </p:txBody>
      </p:sp>
    </p:spTree>
    <p:extLst>
      <p:ext uri="{BB962C8B-B14F-4D97-AF65-F5344CB8AC3E}">
        <p14:creationId xmlns:p14="http://schemas.microsoft.com/office/powerpoint/2010/main" val="2069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875351"/>
            <a:ext cx="10972800" cy="4325112"/>
          </a:xfrm>
        </p:spPr>
        <p:txBody>
          <a:bodyPr/>
          <a:lstStyle/>
          <a:p>
            <a:r>
              <a:rPr lang="tr-TR" dirty="0">
                <a:ea typeface="+mn-lt"/>
                <a:cs typeface="+mn-lt"/>
              </a:rPr>
              <a:t>Göz muayenesinde gözlükle görme keskinliğinin sağlanması halinde (düzeltmeli veya </a:t>
            </a:r>
            <a:r>
              <a:rPr lang="tr-TR" dirty="0" err="1">
                <a:ea typeface="+mn-lt"/>
                <a:cs typeface="+mn-lt"/>
              </a:rPr>
              <a:t>düzeltmesiz</a:t>
            </a:r>
            <a:r>
              <a:rPr lang="tr-TR" dirty="0">
                <a:ea typeface="+mn-lt"/>
                <a:cs typeface="+mn-lt"/>
              </a:rPr>
              <a:t> olarak az gören gözün görmesi 0,6 ve iyi gören gözün görmesi 0,8 den aşağı olmamalı veya sağ  göz 0,7 ve sol göz 0,7 olmalıdır) “gözlük kullanmak kaydıyla” sürücü belgesi alabileceğine dair sağlık raporu düzenlenir. </a:t>
            </a:r>
          </a:p>
          <a:p>
            <a:r>
              <a:rPr lang="tr-TR" dirty="0">
                <a:ea typeface="+mn-lt"/>
                <a:cs typeface="+mn-lt"/>
              </a:rPr>
              <a:t>Gözlük (01.01), gözlük veya </a:t>
            </a:r>
            <a:r>
              <a:rPr lang="tr-TR" dirty="0" err="1">
                <a:ea typeface="+mn-lt"/>
                <a:cs typeface="+mn-lt"/>
              </a:rPr>
              <a:t>kontakt</a:t>
            </a:r>
            <a:r>
              <a:rPr lang="tr-TR" dirty="0">
                <a:ea typeface="+mn-lt"/>
                <a:cs typeface="+mn-lt"/>
              </a:rPr>
              <a:t> lensle (01.06) kod numaraları eklenir.</a:t>
            </a:r>
            <a:endParaRPr lang="tr-TR" dirty="0"/>
          </a:p>
        </p:txBody>
      </p:sp>
    </p:spTree>
    <p:extLst>
      <p:ext uri="{BB962C8B-B14F-4D97-AF65-F5344CB8AC3E}">
        <p14:creationId xmlns:p14="http://schemas.microsoft.com/office/powerpoint/2010/main" val="23901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975104"/>
            <a:ext cx="10972800" cy="4325112"/>
          </a:xfrm>
        </p:spPr>
        <p:txBody>
          <a:bodyPr/>
          <a:lstStyle/>
          <a:p>
            <a:r>
              <a:rPr lang="tr-TR" dirty="0" err="1">
                <a:ea typeface="+mn-lt"/>
                <a:cs typeface="+mn-lt"/>
              </a:rPr>
              <a:t>Monoküler</a:t>
            </a:r>
            <a:r>
              <a:rPr lang="tr-TR" dirty="0">
                <a:ea typeface="+mn-lt"/>
                <a:cs typeface="+mn-lt"/>
              </a:rPr>
              <a:t> kişiler: Görme gücü gören gözde 10/10 olmalıdır. </a:t>
            </a:r>
            <a:r>
              <a:rPr lang="tr-TR" dirty="0" err="1">
                <a:ea typeface="+mn-lt"/>
                <a:cs typeface="+mn-lt"/>
              </a:rPr>
              <a:t>Monoküler</a:t>
            </a:r>
            <a:r>
              <a:rPr lang="tr-TR" dirty="0">
                <a:ea typeface="+mn-lt"/>
                <a:cs typeface="+mn-lt"/>
              </a:rPr>
              <a:t> kişilerin, sürücü belgesi aldıktan sonra her yıl bir göz hekiminden sağlık raporu almaları zorunludur. Ambulans, resmi veya ticari araç kullanamazlar. Gece araç kullanamazlar.</a:t>
            </a:r>
            <a:endParaRPr lang="tr-TR" dirty="0">
              <a:ea typeface="Calibri"/>
              <a:cs typeface="Calibri"/>
            </a:endParaRPr>
          </a:p>
          <a:p>
            <a:r>
              <a:rPr lang="tr-TR" dirty="0">
                <a:ea typeface="+mn-lt"/>
                <a:cs typeface="+mn-lt"/>
              </a:rPr>
              <a:t>Gece körlüğü: Gün doğumundan bir saat önce ile gün batımından bir saat sonraki zaman dilimi içerisinde araç kullanabilir.</a:t>
            </a:r>
          </a:p>
          <a:p>
            <a:r>
              <a:rPr lang="tr-TR" dirty="0">
                <a:ea typeface="+mn-lt"/>
                <a:cs typeface="+mn-lt"/>
              </a:rPr>
              <a:t>Renk körlüğü: Herhangi bir koşul aranmadan sürücü olabilirler.</a:t>
            </a:r>
            <a:endParaRPr lang="tr-TR" dirty="0"/>
          </a:p>
        </p:txBody>
      </p:sp>
    </p:spTree>
    <p:extLst>
      <p:ext uri="{BB962C8B-B14F-4D97-AF65-F5344CB8AC3E}">
        <p14:creationId xmlns:p14="http://schemas.microsoft.com/office/powerpoint/2010/main" val="304869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Amaç</a:t>
            </a:r>
          </a:p>
        </p:txBody>
      </p:sp>
      <p:sp>
        <p:nvSpPr>
          <p:cNvPr id="3" name="İçerik Yer Tutucusu 2"/>
          <p:cNvSpPr>
            <a:spLocks noGrp="1"/>
          </p:cNvSpPr>
          <p:nvPr>
            <p:ph idx="1"/>
          </p:nvPr>
        </p:nvSpPr>
        <p:spPr/>
        <p:txBody>
          <a:bodyPr rtlCol="0"/>
          <a:lstStyle/>
          <a:p>
            <a:pPr rtl="0"/>
            <a:r>
              <a:rPr lang="tr-TR" dirty="0"/>
              <a:t>Sağlık raporları düzenlenirken özellikle aile hekimleri açısından dikkat edilmesi gereken konular ile ilgili bilgi vermek</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ea typeface="Calibri Light"/>
                <a:cs typeface="Calibri Light"/>
              </a:rPr>
              <a:t>HANGİ DURUMLARDA GÖZ UZMANINA SEVK EDELİM</a:t>
            </a:r>
            <a:endParaRPr lang="tr-TR" dirty="0"/>
          </a:p>
        </p:txBody>
      </p:sp>
      <p:sp>
        <p:nvSpPr>
          <p:cNvPr id="3" name="İçerik Yer Tutucusu 2"/>
          <p:cNvSpPr>
            <a:spLocks noGrp="1"/>
          </p:cNvSpPr>
          <p:nvPr>
            <p:ph idx="1"/>
          </p:nvPr>
        </p:nvSpPr>
        <p:spPr/>
        <p:txBody>
          <a:bodyPr/>
          <a:lstStyle/>
          <a:p>
            <a:pPr lvl="0"/>
            <a:r>
              <a:rPr lang="tr-TR" dirty="0"/>
              <a:t>Görme alanı ile ilgili muayene bulgusu var ise</a:t>
            </a:r>
          </a:p>
          <a:p>
            <a:r>
              <a:rPr lang="tr-TR" dirty="0" err="1"/>
              <a:t>Pitozis‐hemipitozis</a:t>
            </a:r>
            <a:r>
              <a:rPr lang="tr-TR" dirty="0"/>
              <a:t>, </a:t>
            </a:r>
            <a:r>
              <a:rPr lang="tr-TR" dirty="0" err="1"/>
              <a:t>blefarospazm</a:t>
            </a:r>
            <a:r>
              <a:rPr lang="tr-TR" dirty="0"/>
              <a:t>, katarakt, Afaki, görmeyi zamanla azaltabilecek hastalıklar var ise</a:t>
            </a:r>
          </a:p>
          <a:p>
            <a:r>
              <a:rPr lang="tr-TR" dirty="0"/>
              <a:t>Katarakt, </a:t>
            </a:r>
            <a:r>
              <a:rPr lang="tr-TR" dirty="0" err="1"/>
              <a:t>makula</a:t>
            </a:r>
            <a:r>
              <a:rPr lang="tr-TR" dirty="0"/>
              <a:t> dejenerasyonu, </a:t>
            </a:r>
            <a:r>
              <a:rPr lang="tr-TR" dirty="0" err="1"/>
              <a:t>retinopatiler</a:t>
            </a:r>
            <a:r>
              <a:rPr lang="tr-TR" dirty="0"/>
              <a:t> gibi </a:t>
            </a:r>
            <a:r>
              <a:rPr lang="tr-TR" dirty="0" err="1"/>
              <a:t>progresif</a:t>
            </a:r>
            <a:r>
              <a:rPr lang="tr-TR" dirty="0"/>
              <a:t> hastalıklar var ise</a:t>
            </a:r>
            <a:endParaRPr lang="en-US" dirty="0"/>
          </a:p>
        </p:txBody>
      </p:sp>
    </p:spTree>
    <p:extLst>
      <p:ext uri="{BB962C8B-B14F-4D97-AF65-F5344CB8AC3E}">
        <p14:creationId xmlns:p14="http://schemas.microsoft.com/office/powerpoint/2010/main" val="25000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err="1"/>
              <a:t>Diplopi</a:t>
            </a:r>
            <a:r>
              <a:rPr lang="tr-TR" dirty="0"/>
              <a:t> (</a:t>
            </a:r>
            <a:r>
              <a:rPr lang="tr-TR" dirty="0" err="1"/>
              <a:t>monokülerler</a:t>
            </a:r>
            <a:r>
              <a:rPr lang="tr-TR" dirty="0"/>
              <a:t> dahil)  ve </a:t>
            </a:r>
            <a:r>
              <a:rPr lang="tr-TR" dirty="0" err="1"/>
              <a:t>paralitik</a:t>
            </a:r>
            <a:r>
              <a:rPr lang="tr-TR" dirty="0"/>
              <a:t>  şaşılığı olanlara görme dereceleri ne olursa olsun sürücü belgesi verilmez.</a:t>
            </a:r>
          </a:p>
        </p:txBody>
      </p:sp>
    </p:spTree>
    <p:extLst>
      <p:ext uri="{BB962C8B-B14F-4D97-AF65-F5344CB8AC3E}">
        <p14:creationId xmlns:p14="http://schemas.microsoft.com/office/powerpoint/2010/main" val="18636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a typeface="+mj-lt"/>
                <a:cs typeface="+mj-lt"/>
              </a:rPr>
              <a:t>Kulak Burun Boğaz Muayenesi </a:t>
            </a:r>
            <a:endParaRPr lang="tr-TR" dirty="0"/>
          </a:p>
        </p:txBody>
      </p:sp>
      <p:sp>
        <p:nvSpPr>
          <p:cNvPr id="3" name="İçerik Yer Tutucusu 2"/>
          <p:cNvSpPr>
            <a:spLocks noGrp="1"/>
          </p:cNvSpPr>
          <p:nvPr>
            <p:ph idx="1"/>
          </p:nvPr>
        </p:nvSpPr>
        <p:spPr/>
        <p:txBody>
          <a:bodyPr/>
          <a:lstStyle/>
          <a:p>
            <a:r>
              <a:rPr lang="tr-TR" dirty="0">
                <a:ea typeface="+mn-lt"/>
                <a:cs typeface="+mn-lt"/>
              </a:rPr>
              <a:t>Tabip/Aile hekimi/ Aile hekimliği uzmanı tarafından</a:t>
            </a:r>
          </a:p>
          <a:p>
            <a:r>
              <a:rPr lang="tr-TR" dirty="0">
                <a:ea typeface="+mn-lt"/>
                <a:cs typeface="+mn-lt"/>
              </a:rPr>
              <a:t>Beyan formunda belirtilen işitme ile ilgili hastalığı bulunmayan(İşitme cihazı/işitsel </a:t>
            </a:r>
            <a:r>
              <a:rPr lang="tr-TR" dirty="0" err="1">
                <a:ea typeface="+mn-lt"/>
                <a:cs typeface="+mn-lt"/>
              </a:rPr>
              <a:t>implant</a:t>
            </a:r>
            <a:r>
              <a:rPr lang="tr-TR" dirty="0">
                <a:ea typeface="+mn-lt"/>
                <a:cs typeface="+mn-lt"/>
              </a:rPr>
              <a:t> kullanmadığından emin olunmalıdır) sürücü adaylarının, duyma muayenesi yapılır:</a:t>
            </a:r>
            <a:endParaRPr lang="tr-TR" dirty="0"/>
          </a:p>
        </p:txBody>
      </p:sp>
    </p:spTree>
    <p:extLst>
      <p:ext uri="{BB962C8B-B14F-4D97-AF65-F5344CB8AC3E}">
        <p14:creationId xmlns:p14="http://schemas.microsoft.com/office/powerpoint/2010/main" val="364509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ea typeface="+mn-lt"/>
                <a:cs typeface="+mn-lt"/>
              </a:rPr>
              <a:t>Fısıltı Testi ile test edilebilir (işitmenin normal kabul edilmesi için kişinin gürültüsüz ortamda dudak okumasına imkan vermeyecek  şekilde normal konuşma sesi veya güçlü fısıltı ile değerlendirmesi yapılır). </a:t>
            </a:r>
          </a:p>
          <a:p>
            <a:r>
              <a:rPr lang="tr-TR" dirty="0">
                <a:ea typeface="+mn-lt"/>
                <a:cs typeface="+mn-lt"/>
              </a:rPr>
              <a:t>İşitme kaybı şüphesi olması durumunda kişi uzman tabibe yönlendirilir</a:t>
            </a:r>
            <a:endParaRPr lang="tr-TR" dirty="0">
              <a:cs typeface="Calibri" panose="020F0502020204030204"/>
            </a:endParaRPr>
          </a:p>
          <a:p>
            <a:pPr marL="109728" indent="0">
              <a:buNone/>
            </a:pPr>
            <a:endParaRPr lang="tr-TR" dirty="0">
              <a:ea typeface="+mn-lt"/>
              <a:cs typeface="+mn-lt"/>
            </a:endParaRPr>
          </a:p>
        </p:txBody>
      </p:sp>
    </p:spTree>
    <p:extLst>
      <p:ext uri="{BB962C8B-B14F-4D97-AF65-F5344CB8AC3E}">
        <p14:creationId xmlns:p14="http://schemas.microsoft.com/office/powerpoint/2010/main" val="19764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a typeface="Calibri Light"/>
                <a:cs typeface="Calibri Light"/>
              </a:rPr>
              <a:t>Hangi durumlarda KBB uzmanına sevk edelim</a:t>
            </a:r>
            <a:endParaRPr lang="tr-TR" dirty="0"/>
          </a:p>
        </p:txBody>
      </p:sp>
      <p:graphicFrame>
        <p:nvGraphicFramePr>
          <p:cNvPr id="4" name="İçerik Yer Tutucusu 2">
            <a:extLst>
              <a:ext uri="{FF2B5EF4-FFF2-40B4-BE49-F238E27FC236}">
                <a16:creationId xmlns:a16="http://schemas.microsoft.com/office/drawing/2014/main" id="{2E2F8A42-3032-268C-C5A9-3F1B214CF381}"/>
              </a:ext>
            </a:extLst>
          </p:cNvPr>
          <p:cNvGraphicFramePr>
            <a:graphicFrameLocks noGrp="1"/>
          </p:cNvGraphicFramePr>
          <p:nvPr>
            <p:ph idx="1"/>
            <p:extLst>
              <p:ext uri="{D42A27DB-BD31-4B8C-83A1-F6EECF244321}">
                <p14:modId xmlns:p14="http://schemas.microsoft.com/office/powerpoint/2010/main" val="22500866"/>
              </p:ext>
            </p:extLst>
          </p:nvPr>
        </p:nvGraphicFramePr>
        <p:xfrm>
          <a:off x="609600" y="224948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0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ea typeface="+mn-lt"/>
                <a:cs typeface="+mn-lt"/>
              </a:rPr>
              <a:t>Otoskleroz</a:t>
            </a:r>
            <a:r>
              <a:rPr lang="tr-TR" dirty="0">
                <a:ea typeface="+mn-lt"/>
                <a:cs typeface="+mn-lt"/>
              </a:rPr>
              <a:t>, </a:t>
            </a:r>
            <a:r>
              <a:rPr lang="tr-TR" dirty="0" err="1">
                <a:ea typeface="+mn-lt"/>
                <a:cs typeface="+mn-lt"/>
              </a:rPr>
              <a:t>presbiyakuzi</a:t>
            </a:r>
            <a:r>
              <a:rPr lang="tr-TR" dirty="0">
                <a:ea typeface="+mn-lt"/>
                <a:cs typeface="+mn-lt"/>
              </a:rPr>
              <a:t>, </a:t>
            </a:r>
            <a:r>
              <a:rPr lang="tr-TR" dirty="0" err="1">
                <a:ea typeface="+mn-lt"/>
                <a:cs typeface="+mn-lt"/>
              </a:rPr>
              <a:t>skatrisiyel</a:t>
            </a:r>
            <a:r>
              <a:rPr lang="tr-TR" dirty="0">
                <a:ea typeface="+mn-lt"/>
                <a:cs typeface="+mn-lt"/>
              </a:rPr>
              <a:t> </a:t>
            </a:r>
            <a:r>
              <a:rPr lang="tr-TR" dirty="0" err="1">
                <a:ea typeface="+mn-lt"/>
                <a:cs typeface="+mn-lt"/>
              </a:rPr>
              <a:t>otit</a:t>
            </a:r>
            <a:r>
              <a:rPr lang="tr-TR" dirty="0">
                <a:ea typeface="+mn-lt"/>
                <a:cs typeface="+mn-lt"/>
              </a:rPr>
              <a:t>, </a:t>
            </a:r>
            <a:r>
              <a:rPr lang="tr-TR" dirty="0" err="1">
                <a:ea typeface="+mn-lt"/>
                <a:cs typeface="+mn-lt"/>
              </a:rPr>
              <a:t>timpanoskleroz,kolesteatomlu</a:t>
            </a:r>
            <a:r>
              <a:rPr lang="tr-TR" dirty="0">
                <a:ea typeface="+mn-lt"/>
                <a:cs typeface="+mn-lt"/>
              </a:rPr>
              <a:t> veya </a:t>
            </a:r>
            <a:r>
              <a:rPr lang="tr-TR" dirty="0" err="1">
                <a:ea typeface="+mn-lt"/>
                <a:cs typeface="+mn-lt"/>
              </a:rPr>
              <a:t>kolesteastomsuz</a:t>
            </a:r>
            <a:r>
              <a:rPr lang="tr-TR" dirty="0">
                <a:ea typeface="+mn-lt"/>
                <a:cs typeface="+mn-lt"/>
              </a:rPr>
              <a:t> kronik </a:t>
            </a:r>
            <a:r>
              <a:rPr lang="tr-TR" dirty="0" err="1">
                <a:ea typeface="+mn-lt"/>
                <a:cs typeface="+mn-lt"/>
              </a:rPr>
              <a:t>otit</a:t>
            </a:r>
            <a:r>
              <a:rPr lang="tr-TR" dirty="0">
                <a:ea typeface="+mn-lt"/>
                <a:cs typeface="+mn-lt"/>
              </a:rPr>
              <a:t> gibi ilerleyici kulak hastalıklarına sahip olanlar da en az 2 yılda bir KBB uzmanı tarafından muayene edilmek zorundadır. </a:t>
            </a:r>
          </a:p>
          <a:p>
            <a:r>
              <a:rPr lang="tr-TR" dirty="0">
                <a:ea typeface="+mn-lt"/>
                <a:cs typeface="+mn-lt"/>
              </a:rPr>
              <a:t>Bunlar ve işitme kaybı olanlar ticari araç kullanamazlar.</a:t>
            </a:r>
            <a:endParaRPr lang="tr-TR" dirty="0"/>
          </a:p>
        </p:txBody>
      </p:sp>
    </p:spTree>
    <p:extLst>
      <p:ext uri="{BB962C8B-B14F-4D97-AF65-F5344CB8AC3E}">
        <p14:creationId xmlns:p14="http://schemas.microsoft.com/office/powerpoint/2010/main" val="25848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a:t>Vücut kitle Endeksi (VKE) 33 ve üzerinde olan kişilerden şikayetine bakılmaksızın tüm gece </a:t>
            </a:r>
            <a:r>
              <a:rPr lang="tr-TR" dirty="0" err="1"/>
              <a:t>polisomnografi</a:t>
            </a:r>
            <a:r>
              <a:rPr lang="tr-TR" dirty="0"/>
              <a:t> testi istenir. </a:t>
            </a:r>
          </a:p>
          <a:p>
            <a:r>
              <a:rPr lang="tr-TR" dirty="0"/>
              <a:t>Tanıklı </a:t>
            </a:r>
            <a:r>
              <a:rPr lang="tr-TR" dirty="0" err="1"/>
              <a:t>apnesi</a:t>
            </a:r>
            <a:r>
              <a:rPr lang="tr-TR" dirty="0"/>
              <a:t> ve gündüz uyuklama hali olan kişilerden vücut kitle endeksine bakılmaksızın tüm gece </a:t>
            </a:r>
            <a:r>
              <a:rPr lang="tr-TR" dirty="0" err="1"/>
              <a:t>polisomnografi</a:t>
            </a:r>
            <a:r>
              <a:rPr lang="tr-TR" dirty="0"/>
              <a:t> testi istenir</a:t>
            </a:r>
            <a:endParaRPr lang="en-US" dirty="0"/>
          </a:p>
        </p:txBody>
      </p:sp>
    </p:spTree>
    <p:extLst>
      <p:ext uri="{BB962C8B-B14F-4D97-AF65-F5344CB8AC3E}">
        <p14:creationId xmlns:p14="http://schemas.microsoft.com/office/powerpoint/2010/main" val="169401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ea typeface="+mn-lt"/>
                <a:cs typeface="+mn-lt"/>
              </a:rPr>
              <a:t>Uyku bozukluğu (</a:t>
            </a:r>
            <a:r>
              <a:rPr lang="tr-TR" sz="2400" dirty="0" err="1">
                <a:ea typeface="+mn-lt"/>
                <a:cs typeface="+mn-lt"/>
              </a:rPr>
              <a:t>Obstrüktif</a:t>
            </a:r>
            <a:r>
              <a:rPr lang="tr-TR" sz="2400" dirty="0">
                <a:ea typeface="+mn-lt"/>
                <a:cs typeface="+mn-lt"/>
              </a:rPr>
              <a:t> uyku </a:t>
            </a:r>
            <a:r>
              <a:rPr lang="tr-TR" sz="2400" dirty="0" err="1">
                <a:ea typeface="+mn-lt"/>
                <a:cs typeface="+mn-lt"/>
              </a:rPr>
              <a:t>apnesi</a:t>
            </a:r>
            <a:r>
              <a:rPr lang="tr-TR" sz="2400" dirty="0">
                <a:ea typeface="+mn-lt"/>
                <a:cs typeface="+mn-lt"/>
              </a:rPr>
              <a:t> sendromu, gündüz aşırı uyuklama hali) olduğu düşünülen adaylardan </a:t>
            </a:r>
            <a:r>
              <a:rPr lang="tr-TR" sz="2400" dirty="0" err="1">
                <a:ea typeface="+mn-lt"/>
                <a:cs typeface="+mn-lt"/>
              </a:rPr>
              <a:t>polisomnografi</a:t>
            </a:r>
            <a:r>
              <a:rPr lang="tr-TR" sz="2400" dirty="0">
                <a:ea typeface="+mn-lt"/>
                <a:cs typeface="+mn-lt"/>
              </a:rPr>
              <a:t> raporu yani KBB uzmanı tarafından muayenesi istenir/gerekir. </a:t>
            </a:r>
            <a:endParaRPr lang="tr-TR" sz="2400" dirty="0"/>
          </a:p>
          <a:p>
            <a:r>
              <a:rPr lang="tr-TR" sz="2400" dirty="0">
                <a:ea typeface="+mn-lt"/>
                <a:cs typeface="+mn-lt"/>
              </a:rPr>
              <a:t>Uyku </a:t>
            </a:r>
            <a:r>
              <a:rPr lang="tr-TR" sz="2400" dirty="0" err="1">
                <a:ea typeface="+mn-lt"/>
                <a:cs typeface="+mn-lt"/>
              </a:rPr>
              <a:t>apnesinin</a:t>
            </a:r>
            <a:r>
              <a:rPr lang="tr-TR" sz="2400" dirty="0">
                <a:ea typeface="+mn-lt"/>
                <a:cs typeface="+mn-lt"/>
              </a:rPr>
              <a:t> kontrol altına alındığı   veya tedavi edildiği; en az bir uyku sertifikalı doktor (göğüs hastalıkları, psikiyatri, nöroloji, KBB uzmanı) ve bir KBB uzmanı olan üçlü heyet tarafından tespit edilen kişilere sürücü olur belgesi verilebilir. </a:t>
            </a:r>
            <a:endParaRPr lang="tr-TR" sz="2400" dirty="0"/>
          </a:p>
          <a:p>
            <a:r>
              <a:rPr lang="tr-TR" sz="2400" dirty="0" err="1">
                <a:ea typeface="+mn-lt"/>
                <a:cs typeface="+mn-lt"/>
              </a:rPr>
              <a:t>Obstrüktif</a:t>
            </a:r>
            <a:r>
              <a:rPr lang="tr-TR" sz="2400" dirty="0">
                <a:ea typeface="+mn-lt"/>
                <a:cs typeface="+mn-lt"/>
              </a:rPr>
              <a:t> Uyku </a:t>
            </a:r>
            <a:r>
              <a:rPr lang="tr-TR" sz="2400" dirty="0" err="1">
                <a:ea typeface="+mn-lt"/>
                <a:cs typeface="+mn-lt"/>
              </a:rPr>
              <a:t>Apnesi</a:t>
            </a:r>
            <a:r>
              <a:rPr lang="tr-TR" sz="2400" dirty="0">
                <a:ea typeface="+mn-lt"/>
                <a:cs typeface="+mn-lt"/>
              </a:rPr>
              <a:t> Sendromu olan ve profesyonel ehliyet talep eden 45 yaşından büyük ve vücut kitle indeksi 25 ve üzerinde olanlardan ise her yıl bir KBB uzmanı tarafından muayene edilmek zorundadır.</a:t>
            </a:r>
            <a:endParaRPr lang="tr-TR" sz="2400" dirty="0">
              <a:ea typeface="Calibri"/>
              <a:cs typeface="Calibri"/>
            </a:endParaRPr>
          </a:p>
        </p:txBody>
      </p:sp>
    </p:spTree>
    <p:extLst>
      <p:ext uri="{BB962C8B-B14F-4D97-AF65-F5344CB8AC3E}">
        <p14:creationId xmlns:p14="http://schemas.microsoft.com/office/powerpoint/2010/main" val="263829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ea typeface="+mn-lt"/>
                <a:cs typeface="+mn-lt"/>
              </a:rPr>
              <a:t>Kalıcı </a:t>
            </a:r>
            <a:r>
              <a:rPr lang="tr-TR" dirty="0" err="1">
                <a:ea typeface="+mn-lt"/>
                <a:cs typeface="+mn-lt"/>
              </a:rPr>
              <a:t>trakeostomisi</a:t>
            </a:r>
            <a:r>
              <a:rPr lang="tr-TR" dirty="0">
                <a:ea typeface="+mn-lt"/>
                <a:cs typeface="+mn-lt"/>
              </a:rPr>
              <a:t> olanlar, ileri derecede ses kısıklığı, solunum bozukluğu ve ileri derecede konuşma bozukluğu olanlar ambulans, resmi veya ticari araç kullanamazlar, bu kişilere ikinci grup sürücü belgesi verilemez. </a:t>
            </a:r>
            <a:endParaRPr lang="tr-TR" dirty="0"/>
          </a:p>
        </p:txBody>
      </p:sp>
    </p:spTree>
    <p:extLst>
      <p:ext uri="{BB962C8B-B14F-4D97-AF65-F5344CB8AC3E}">
        <p14:creationId xmlns:p14="http://schemas.microsoft.com/office/powerpoint/2010/main" val="357993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ea typeface="+mj-lt"/>
                <a:cs typeface="+mj-lt"/>
              </a:rPr>
              <a:t>Aşağıdaki durumların varlığında/şüphesinde Ortopedi ve/veya FTR uzmanına sevk edilir:</a:t>
            </a:r>
            <a:endParaRPr lang="tr-TR" dirty="0"/>
          </a:p>
        </p:txBody>
      </p:sp>
      <p:sp>
        <p:nvSpPr>
          <p:cNvPr id="3" name="İçerik Yer Tutucusu 2"/>
          <p:cNvSpPr>
            <a:spLocks noGrp="1"/>
          </p:cNvSpPr>
          <p:nvPr>
            <p:ph idx="1"/>
          </p:nvPr>
        </p:nvSpPr>
        <p:spPr/>
        <p:txBody>
          <a:bodyPr/>
          <a:lstStyle/>
          <a:p>
            <a:r>
              <a:rPr lang="tr-TR" dirty="0" err="1">
                <a:ea typeface="+mn-lt"/>
                <a:cs typeface="+mn-lt"/>
              </a:rPr>
              <a:t>Ekstremite</a:t>
            </a:r>
            <a:r>
              <a:rPr lang="tr-TR" dirty="0">
                <a:ea typeface="+mn-lt"/>
                <a:cs typeface="+mn-lt"/>
              </a:rPr>
              <a:t> noksanlığı Kas, </a:t>
            </a:r>
            <a:r>
              <a:rPr lang="tr-TR" dirty="0" err="1">
                <a:ea typeface="+mn-lt"/>
                <a:cs typeface="+mn-lt"/>
              </a:rPr>
              <a:t>tendon</a:t>
            </a:r>
            <a:r>
              <a:rPr lang="tr-TR" dirty="0">
                <a:ea typeface="+mn-lt"/>
                <a:cs typeface="+mn-lt"/>
              </a:rPr>
              <a:t> ve bağ lezyonları </a:t>
            </a:r>
            <a:endParaRPr lang="tr-TR" dirty="0">
              <a:cs typeface="Calibri"/>
            </a:endParaRPr>
          </a:p>
          <a:p>
            <a:r>
              <a:rPr lang="tr-TR" dirty="0">
                <a:ea typeface="+mn-lt"/>
                <a:cs typeface="+mn-lt"/>
              </a:rPr>
              <a:t>Eklem hareketlerinde kısıtlama;</a:t>
            </a:r>
          </a:p>
          <a:p>
            <a:pPr marL="0" indent="0">
              <a:buNone/>
            </a:pPr>
            <a:endParaRPr lang="tr-TR" dirty="0">
              <a:ea typeface="+mn-lt"/>
              <a:cs typeface="+mn-lt"/>
            </a:endParaRPr>
          </a:p>
          <a:p>
            <a:pPr marL="0" indent="0">
              <a:buNone/>
            </a:pPr>
            <a:r>
              <a:rPr lang="tr-TR" dirty="0">
                <a:ea typeface="+mn-lt"/>
                <a:cs typeface="+mn-lt"/>
              </a:rPr>
              <a:t>-</a:t>
            </a:r>
            <a:r>
              <a:rPr lang="tr-TR" dirty="0" err="1">
                <a:ea typeface="+mn-lt"/>
                <a:cs typeface="+mn-lt"/>
              </a:rPr>
              <a:t>Vertebra</a:t>
            </a:r>
            <a:r>
              <a:rPr lang="tr-TR" dirty="0">
                <a:ea typeface="+mn-lt"/>
                <a:cs typeface="+mn-lt"/>
              </a:rPr>
              <a:t> (boyun ve bel) eğilme ve dönme hareketlerini engelleyen durumlarda, </a:t>
            </a:r>
          </a:p>
          <a:p>
            <a:pPr marL="0" indent="0">
              <a:buNone/>
            </a:pPr>
            <a:r>
              <a:rPr lang="tr-TR" dirty="0">
                <a:ea typeface="+mn-lt"/>
                <a:cs typeface="+mn-lt"/>
              </a:rPr>
              <a:t>-</a:t>
            </a:r>
            <a:r>
              <a:rPr lang="tr-TR" dirty="0" err="1">
                <a:ea typeface="+mn-lt"/>
                <a:cs typeface="+mn-lt"/>
              </a:rPr>
              <a:t>Artrodez</a:t>
            </a:r>
            <a:r>
              <a:rPr lang="tr-TR" dirty="0">
                <a:ea typeface="+mn-lt"/>
                <a:cs typeface="+mn-lt"/>
              </a:rPr>
              <a:t>, el eklemleri, her iki elin baş  ve işaret parmaklarının hareketlerinin % 75’ten fazla kaybında sürücü belgesi verilmez.</a:t>
            </a:r>
            <a:endParaRPr lang="tr-TR" dirty="0"/>
          </a:p>
          <a:p>
            <a:pPr marL="109728" indent="0">
              <a:buNone/>
            </a:pPr>
            <a:endParaRPr lang="tr-TR" dirty="0"/>
          </a:p>
        </p:txBody>
      </p:sp>
    </p:spTree>
    <p:extLst>
      <p:ext uri="{BB962C8B-B14F-4D97-AF65-F5344CB8AC3E}">
        <p14:creationId xmlns:p14="http://schemas.microsoft.com/office/powerpoint/2010/main" val="21713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5746" y="1311170"/>
            <a:ext cx="10972800" cy="4325112"/>
          </a:xfrm>
        </p:spPr>
        <p:txBody>
          <a:bodyPr rtlCol="0">
            <a:normAutofit lnSpcReduction="10000"/>
          </a:bodyPr>
          <a:lstStyle/>
          <a:p>
            <a:pPr rtl="0"/>
            <a:r>
              <a:rPr lang="tr-TR" dirty="0"/>
              <a:t>Sürücü Raporları</a:t>
            </a:r>
          </a:p>
          <a:p>
            <a:r>
              <a:rPr lang="tr-TR" dirty="0"/>
              <a:t>Evlilik Öncesi Sağlık Raporları</a:t>
            </a:r>
          </a:p>
          <a:p>
            <a:r>
              <a:rPr lang="tr-TR" dirty="0"/>
              <a:t>Askerlik Yoklaması Sağlık Muayenesi İşlemleri</a:t>
            </a:r>
          </a:p>
          <a:p>
            <a:r>
              <a:rPr lang="tr-TR" dirty="0"/>
              <a:t>Spor Yapabilir Raporu</a:t>
            </a:r>
          </a:p>
          <a:p>
            <a:r>
              <a:rPr lang="tr-TR" dirty="0"/>
              <a:t>Akıl Şuur (Temyiz Kudretine Haizdir) Raporu</a:t>
            </a:r>
          </a:p>
          <a:p>
            <a:r>
              <a:rPr lang="tr-TR" dirty="0"/>
              <a:t>Av Tüfeği Ruhsatı  Raporu</a:t>
            </a:r>
          </a:p>
          <a:p>
            <a:r>
              <a:rPr lang="tr-TR" dirty="0"/>
              <a:t>Portör Muayenesi Raporu</a:t>
            </a:r>
          </a:p>
          <a:p>
            <a:r>
              <a:rPr lang="tr-TR" dirty="0"/>
              <a:t>İşe Giriş Raporları</a:t>
            </a:r>
          </a:p>
          <a:p>
            <a:r>
              <a:rPr lang="tr-TR" dirty="0"/>
              <a:t>Ağır ve Tehlikeli İşlerde Çalışabilir Raporu</a:t>
            </a:r>
          </a:p>
          <a:p>
            <a:r>
              <a:rPr lang="tr-TR" dirty="0"/>
              <a:t>İstirahat Raporu</a:t>
            </a:r>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1287" y="827117"/>
            <a:ext cx="10972800" cy="1066800"/>
          </a:xfrm>
        </p:spPr>
        <p:txBody>
          <a:bodyPr>
            <a:normAutofit fontScale="90000"/>
          </a:bodyPr>
          <a:lstStyle/>
          <a:p>
            <a:r>
              <a:rPr lang="tr-TR" b="1" dirty="0"/>
              <a:t>Aşağıdaki durumların varlığında/şüphesinde Dahiliye uzmanına sevk edilir: </a:t>
            </a:r>
            <a:r>
              <a:rPr lang="tr-TR" b="1" dirty="0">
                <a:solidFill>
                  <a:srgbClr val="FFFFFF"/>
                </a:solidFill>
                <a:ea typeface="+mj-lt"/>
                <a:cs typeface="+mj-lt"/>
              </a:rPr>
              <a:t>edilir:</a:t>
            </a:r>
            <a:endParaRPr lang="tr-TR" dirty="0"/>
          </a:p>
        </p:txBody>
      </p:sp>
      <p:graphicFrame>
        <p:nvGraphicFramePr>
          <p:cNvPr id="4" name="İçerik Yer Tutucusu 2">
            <a:extLst>
              <a:ext uri="{FF2B5EF4-FFF2-40B4-BE49-F238E27FC236}">
                <a16:creationId xmlns:a16="http://schemas.microsoft.com/office/drawing/2014/main" id="{5C318444-547C-72F1-80FE-1D09EB8B5589}"/>
              </a:ext>
            </a:extLst>
          </p:cNvPr>
          <p:cNvGraphicFramePr>
            <a:graphicFrameLocks noGrp="1"/>
          </p:cNvGraphicFramePr>
          <p:nvPr>
            <p:ph idx="1"/>
            <p:extLst>
              <p:ext uri="{D42A27DB-BD31-4B8C-83A1-F6EECF244321}">
                <p14:modId xmlns:p14="http://schemas.microsoft.com/office/powerpoint/2010/main" val="2436195011"/>
              </p:ext>
            </p:extLst>
          </p:nvPr>
        </p:nvGraphicFramePr>
        <p:xfrm>
          <a:off x="609600" y="224948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3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graphicFrame>
        <p:nvGraphicFramePr>
          <p:cNvPr id="5" name="İçerik Yer Tutucusu 2">
            <a:extLst>
              <a:ext uri="{FF2B5EF4-FFF2-40B4-BE49-F238E27FC236}">
                <a16:creationId xmlns:a16="http://schemas.microsoft.com/office/drawing/2014/main" id="{E87CFCBF-A94A-3D26-28DE-34C356A84EF4}"/>
              </a:ext>
            </a:extLst>
          </p:cNvPr>
          <p:cNvGraphicFramePr>
            <a:graphicFrameLocks noGrp="1"/>
          </p:cNvGraphicFramePr>
          <p:nvPr>
            <p:ph idx="1"/>
            <p:extLst>
              <p:ext uri="{D42A27DB-BD31-4B8C-83A1-F6EECF244321}">
                <p14:modId xmlns:p14="http://schemas.microsoft.com/office/powerpoint/2010/main" val="128073970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2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ea typeface="+mj-lt"/>
                <a:cs typeface="+mj-lt"/>
              </a:rPr>
              <a:t>Aşağıdaki durumların varlığında/şüphesinde Kardiyoloji uzmanına sevk edilir:</a:t>
            </a:r>
            <a:endParaRPr lang="tr-TR" dirty="0"/>
          </a:p>
        </p:txBody>
      </p:sp>
      <p:sp>
        <p:nvSpPr>
          <p:cNvPr id="3" name="İçerik Yer Tutucusu 2"/>
          <p:cNvSpPr>
            <a:spLocks noGrp="1"/>
          </p:cNvSpPr>
          <p:nvPr>
            <p:ph idx="1"/>
          </p:nvPr>
        </p:nvSpPr>
        <p:spPr/>
        <p:txBody>
          <a:bodyPr/>
          <a:lstStyle/>
          <a:p>
            <a:r>
              <a:rPr lang="tr-TR" dirty="0">
                <a:ea typeface="+mn-lt"/>
                <a:cs typeface="+mn-lt"/>
              </a:rPr>
              <a:t>Kalp damar hastalığı (Nabız &lt;40/</a:t>
            </a:r>
            <a:r>
              <a:rPr lang="tr-TR" dirty="0" err="1">
                <a:ea typeface="+mn-lt"/>
                <a:cs typeface="+mn-lt"/>
              </a:rPr>
              <a:t>dk</a:t>
            </a:r>
            <a:r>
              <a:rPr lang="tr-TR" dirty="0">
                <a:ea typeface="+mn-lt"/>
                <a:cs typeface="+mn-lt"/>
              </a:rPr>
              <a:t> ise), </a:t>
            </a:r>
            <a:r>
              <a:rPr lang="tr-TR" dirty="0" err="1">
                <a:ea typeface="+mn-lt"/>
                <a:cs typeface="+mn-lt"/>
              </a:rPr>
              <a:t>anjinal</a:t>
            </a:r>
            <a:r>
              <a:rPr lang="tr-TR" dirty="0">
                <a:ea typeface="+mn-lt"/>
                <a:cs typeface="+mn-lt"/>
              </a:rPr>
              <a:t> yakınma,    akut koroner sendrom tanısı,    </a:t>
            </a:r>
            <a:r>
              <a:rPr lang="tr-TR" dirty="0" err="1">
                <a:ea typeface="+mn-lt"/>
                <a:cs typeface="+mn-lt"/>
              </a:rPr>
              <a:t>anjiyoplasti</a:t>
            </a:r>
            <a:r>
              <a:rPr lang="tr-TR" dirty="0">
                <a:ea typeface="+mn-lt"/>
                <a:cs typeface="+mn-lt"/>
              </a:rPr>
              <a:t>,    </a:t>
            </a:r>
            <a:r>
              <a:rPr lang="tr-TR" dirty="0" err="1">
                <a:ea typeface="+mn-lt"/>
                <a:cs typeface="+mn-lt"/>
              </a:rPr>
              <a:t>hipertrofik</a:t>
            </a:r>
            <a:r>
              <a:rPr lang="tr-TR" dirty="0">
                <a:ea typeface="+mn-lt"/>
                <a:cs typeface="+mn-lt"/>
              </a:rPr>
              <a:t> </a:t>
            </a:r>
            <a:r>
              <a:rPr lang="tr-TR" dirty="0" err="1">
                <a:ea typeface="+mn-lt"/>
                <a:cs typeface="+mn-lt"/>
              </a:rPr>
              <a:t>kardiyomiyopati</a:t>
            </a:r>
            <a:r>
              <a:rPr lang="tr-TR" dirty="0">
                <a:ea typeface="+mn-lt"/>
                <a:cs typeface="+mn-lt"/>
              </a:rPr>
              <a:t> ve </a:t>
            </a:r>
            <a:r>
              <a:rPr lang="tr-TR" dirty="0" err="1">
                <a:ea typeface="+mn-lt"/>
                <a:cs typeface="+mn-lt"/>
              </a:rPr>
              <a:t>dilate</a:t>
            </a:r>
            <a:r>
              <a:rPr lang="tr-TR" dirty="0">
                <a:ea typeface="+mn-lt"/>
                <a:cs typeface="+mn-lt"/>
              </a:rPr>
              <a:t> </a:t>
            </a:r>
            <a:r>
              <a:rPr lang="tr-TR" dirty="0" err="1">
                <a:ea typeface="+mn-lt"/>
                <a:cs typeface="+mn-lt"/>
              </a:rPr>
              <a:t>kardiyomiyopati</a:t>
            </a:r>
            <a:r>
              <a:rPr lang="tr-TR" dirty="0">
                <a:ea typeface="+mn-lt"/>
                <a:cs typeface="+mn-lt"/>
              </a:rPr>
              <a:t>, kalp yetmezliği,  </a:t>
            </a:r>
            <a:r>
              <a:rPr lang="tr-TR" dirty="0" err="1">
                <a:ea typeface="+mn-lt"/>
                <a:cs typeface="+mn-lt"/>
              </a:rPr>
              <a:t>konjenital</a:t>
            </a:r>
            <a:r>
              <a:rPr lang="tr-TR" dirty="0">
                <a:ea typeface="+mn-lt"/>
                <a:cs typeface="+mn-lt"/>
              </a:rPr>
              <a:t> kalp hastalığı,</a:t>
            </a:r>
          </a:p>
          <a:p>
            <a:r>
              <a:rPr lang="tr-TR" dirty="0">
                <a:ea typeface="+mn-lt"/>
                <a:cs typeface="+mn-lt"/>
              </a:rPr>
              <a:t>Hipertansiyonu olan ve maksimal tedaviye rağmen istirahat TA&gt;200/120 </a:t>
            </a:r>
            <a:r>
              <a:rPr lang="tr-TR" dirty="0" err="1">
                <a:ea typeface="+mn-lt"/>
                <a:cs typeface="+mn-lt"/>
              </a:rPr>
              <a:t>mmHg</a:t>
            </a:r>
            <a:r>
              <a:rPr lang="tr-TR" dirty="0">
                <a:ea typeface="+mn-lt"/>
                <a:cs typeface="+mn-lt"/>
              </a:rPr>
              <a:t> ise</a:t>
            </a:r>
          </a:p>
          <a:p>
            <a:r>
              <a:rPr lang="tr-TR" dirty="0">
                <a:ea typeface="+mn-lt"/>
                <a:cs typeface="+mn-lt"/>
              </a:rPr>
              <a:t>Bilinç bozukluğuna yol açabilecek ritim bozukluğu, kalıcı pil </a:t>
            </a:r>
            <a:r>
              <a:rPr lang="tr-TR" dirty="0" err="1">
                <a:ea typeface="+mn-lt"/>
                <a:cs typeface="+mn-lt"/>
              </a:rPr>
              <a:t>implantasyonu</a:t>
            </a:r>
            <a:r>
              <a:rPr lang="tr-TR" dirty="0">
                <a:ea typeface="+mn-lt"/>
                <a:cs typeface="+mn-lt"/>
              </a:rPr>
              <a:t> varsa</a:t>
            </a:r>
            <a:endParaRPr lang="tr-TR" dirty="0">
              <a:ea typeface="Calibri"/>
              <a:cs typeface="Calibri"/>
            </a:endParaRPr>
          </a:p>
        </p:txBody>
      </p:sp>
    </p:spTree>
    <p:extLst>
      <p:ext uri="{BB962C8B-B14F-4D97-AF65-F5344CB8AC3E}">
        <p14:creationId xmlns:p14="http://schemas.microsoft.com/office/powerpoint/2010/main" val="15976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ea typeface="+mj-lt"/>
                <a:cs typeface="+mj-lt"/>
              </a:rPr>
              <a:t>Aşağıdaki durumların varlığında/şüphesinde Nöroloji uzmanına sevk edilir:</a:t>
            </a:r>
            <a:endParaRPr lang="tr-TR" dirty="0"/>
          </a:p>
        </p:txBody>
      </p:sp>
      <p:graphicFrame>
        <p:nvGraphicFramePr>
          <p:cNvPr id="4" name="İçerik Yer Tutucusu 2">
            <a:extLst>
              <a:ext uri="{FF2B5EF4-FFF2-40B4-BE49-F238E27FC236}">
                <a16:creationId xmlns:a16="http://schemas.microsoft.com/office/drawing/2014/main" id="{80953E41-1385-F0AB-6FDF-178207BBAA63}"/>
              </a:ext>
            </a:extLst>
          </p:cNvPr>
          <p:cNvGraphicFramePr>
            <a:graphicFrameLocks noGrp="1"/>
          </p:cNvGraphicFramePr>
          <p:nvPr>
            <p:ph idx="1"/>
            <p:extLst>
              <p:ext uri="{D42A27DB-BD31-4B8C-83A1-F6EECF244321}">
                <p14:modId xmlns:p14="http://schemas.microsoft.com/office/powerpoint/2010/main" val="331942857"/>
              </p:ext>
            </p:extLst>
          </p:nvPr>
        </p:nvGraphicFramePr>
        <p:xfrm>
          <a:off x="609600" y="224948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27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617656"/>
            <a:ext cx="10972800" cy="4325112"/>
          </a:xfrm>
        </p:spPr>
        <p:txBody>
          <a:bodyPr/>
          <a:lstStyle/>
          <a:p>
            <a:r>
              <a:rPr lang="tr-TR" dirty="0">
                <a:ea typeface="+mn-lt"/>
                <a:cs typeface="+mn-lt"/>
              </a:rPr>
              <a:t> Kas hastalıkları (</a:t>
            </a:r>
            <a:r>
              <a:rPr lang="tr-TR" dirty="0" err="1">
                <a:ea typeface="+mn-lt"/>
                <a:cs typeface="+mn-lt"/>
              </a:rPr>
              <a:t>miyopati</a:t>
            </a:r>
            <a:r>
              <a:rPr lang="tr-TR" dirty="0">
                <a:ea typeface="+mn-lt"/>
                <a:cs typeface="+mn-lt"/>
              </a:rPr>
              <a:t>, </a:t>
            </a:r>
            <a:r>
              <a:rPr lang="tr-TR" dirty="0" err="1">
                <a:ea typeface="+mn-lt"/>
                <a:cs typeface="+mn-lt"/>
              </a:rPr>
              <a:t>progresif</a:t>
            </a:r>
            <a:r>
              <a:rPr lang="tr-TR" dirty="0">
                <a:ea typeface="+mn-lt"/>
                <a:cs typeface="+mn-lt"/>
              </a:rPr>
              <a:t> </a:t>
            </a:r>
            <a:r>
              <a:rPr lang="tr-TR" dirty="0" err="1">
                <a:ea typeface="+mn-lt"/>
                <a:cs typeface="+mn-lt"/>
              </a:rPr>
              <a:t>muskuler</a:t>
            </a:r>
            <a:r>
              <a:rPr lang="tr-TR" dirty="0">
                <a:ea typeface="+mn-lt"/>
                <a:cs typeface="+mn-lt"/>
              </a:rPr>
              <a:t> </a:t>
            </a:r>
            <a:r>
              <a:rPr lang="tr-TR" dirty="0" err="1">
                <a:ea typeface="+mn-lt"/>
                <a:cs typeface="+mn-lt"/>
              </a:rPr>
              <a:t>distrofi</a:t>
            </a:r>
            <a:r>
              <a:rPr lang="tr-TR" dirty="0">
                <a:ea typeface="+mn-lt"/>
                <a:cs typeface="+mn-lt"/>
              </a:rPr>
              <a:t>, kas‐sinir kavşak hastalıkları) </a:t>
            </a:r>
            <a:endParaRPr lang="tr-TR" dirty="0"/>
          </a:p>
          <a:p>
            <a:pPr marL="0" indent="0">
              <a:buNone/>
            </a:pPr>
            <a:r>
              <a:rPr lang="tr-TR" dirty="0">
                <a:ea typeface="+mn-lt"/>
                <a:cs typeface="+mn-lt"/>
              </a:rPr>
              <a:t>  -Santral sinir sistemi, </a:t>
            </a:r>
            <a:r>
              <a:rPr lang="tr-TR" dirty="0" err="1">
                <a:ea typeface="+mn-lt"/>
                <a:cs typeface="+mn-lt"/>
              </a:rPr>
              <a:t>parezi</a:t>
            </a:r>
            <a:r>
              <a:rPr lang="tr-TR" dirty="0">
                <a:ea typeface="+mn-lt"/>
                <a:cs typeface="+mn-lt"/>
              </a:rPr>
              <a:t> ve paralizileri olanlara sürücü belgesi verilmez. </a:t>
            </a:r>
          </a:p>
          <a:p>
            <a:pPr marL="0" indent="0">
              <a:buNone/>
            </a:pPr>
            <a:r>
              <a:rPr lang="tr-TR" dirty="0">
                <a:ea typeface="+mn-lt"/>
                <a:cs typeface="+mn-lt"/>
              </a:rPr>
              <a:t>  -</a:t>
            </a:r>
            <a:r>
              <a:rPr lang="tr-TR" dirty="0" err="1">
                <a:ea typeface="+mn-lt"/>
                <a:cs typeface="+mn-lt"/>
              </a:rPr>
              <a:t>Periferik</a:t>
            </a:r>
            <a:r>
              <a:rPr lang="tr-TR" dirty="0">
                <a:ea typeface="+mn-lt"/>
                <a:cs typeface="+mn-lt"/>
              </a:rPr>
              <a:t> sinir sistemi </a:t>
            </a:r>
            <a:r>
              <a:rPr lang="tr-TR" dirty="0" err="1">
                <a:ea typeface="+mn-lt"/>
                <a:cs typeface="+mn-lt"/>
              </a:rPr>
              <a:t>etkilenlenmiş</a:t>
            </a:r>
            <a:r>
              <a:rPr lang="tr-TR" dirty="0">
                <a:ea typeface="+mn-lt"/>
                <a:cs typeface="+mn-lt"/>
              </a:rPr>
              <a:t>  olanlar,    ambulans, resmi veya ticari araç kullanamazlar. </a:t>
            </a:r>
            <a:endParaRPr lang="tr-TR" dirty="0"/>
          </a:p>
          <a:p>
            <a:pPr marL="0" indent="0">
              <a:buNone/>
            </a:pPr>
            <a:r>
              <a:rPr lang="tr-TR" dirty="0">
                <a:ea typeface="+mn-lt"/>
                <a:cs typeface="+mn-lt"/>
              </a:rPr>
              <a:t>  -Epilepsi hastalarına altı aylık periyodlarla kontrol ile birinci grup sürücü belgesi sınıfları verilebilir. Bu sürücüler ambulans, resmi veya ticari araç kullanamazlar.</a:t>
            </a:r>
            <a:endParaRPr lang="tr-TR" dirty="0">
              <a:ea typeface="Calibri"/>
              <a:cs typeface="Calibri"/>
            </a:endParaRPr>
          </a:p>
        </p:txBody>
      </p:sp>
    </p:spTree>
    <p:extLst>
      <p:ext uri="{BB962C8B-B14F-4D97-AF65-F5344CB8AC3E}">
        <p14:creationId xmlns:p14="http://schemas.microsoft.com/office/powerpoint/2010/main" val="23624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ea typeface="+mn-lt"/>
                <a:cs typeface="+mn-lt"/>
              </a:rPr>
              <a:t> </a:t>
            </a:r>
            <a:r>
              <a:rPr lang="tr-TR" dirty="0" err="1">
                <a:ea typeface="+mn-lt"/>
                <a:cs typeface="+mn-lt"/>
              </a:rPr>
              <a:t>Progresif</a:t>
            </a:r>
            <a:r>
              <a:rPr lang="tr-TR" dirty="0">
                <a:ea typeface="+mn-lt"/>
                <a:cs typeface="+mn-lt"/>
              </a:rPr>
              <a:t> seyirli </a:t>
            </a:r>
            <a:r>
              <a:rPr lang="tr-TR" dirty="0" err="1">
                <a:ea typeface="+mn-lt"/>
                <a:cs typeface="+mn-lt"/>
              </a:rPr>
              <a:t>parkinson</a:t>
            </a:r>
            <a:r>
              <a:rPr lang="tr-TR" dirty="0">
                <a:ea typeface="+mn-lt"/>
                <a:cs typeface="+mn-lt"/>
              </a:rPr>
              <a:t> hastalığı, </a:t>
            </a:r>
            <a:r>
              <a:rPr lang="tr-TR" dirty="0" err="1">
                <a:ea typeface="+mn-lt"/>
                <a:cs typeface="+mn-lt"/>
              </a:rPr>
              <a:t>multipl</a:t>
            </a:r>
            <a:r>
              <a:rPr lang="tr-TR" dirty="0">
                <a:ea typeface="+mn-lt"/>
                <a:cs typeface="+mn-lt"/>
              </a:rPr>
              <a:t> skleroz, motor nöron hastalığı gibi </a:t>
            </a:r>
            <a:r>
              <a:rPr lang="tr-TR" dirty="0" err="1">
                <a:ea typeface="+mn-lt"/>
                <a:cs typeface="+mn-lt"/>
              </a:rPr>
              <a:t>nörodejeneratif</a:t>
            </a:r>
            <a:r>
              <a:rPr lang="tr-TR" dirty="0">
                <a:ea typeface="+mn-lt"/>
                <a:cs typeface="+mn-lt"/>
              </a:rPr>
              <a:t> hastalıkları bulunanlara, </a:t>
            </a:r>
            <a:r>
              <a:rPr lang="tr-TR" dirty="0" err="1">
                <a:ea typeface="+mn-lt"/>
                <a:cs typeface="+mn-lt"/>
              </a:rPr>
              <a:t>myopati</a:t>
            </a:r>
            <a:r>
              <a:rPr lang="tr-TR" dirty="0">
                <a:ea typeface="+mn-lt"/>
                <a:cs typeface="+mn-lt"/>
              </a:rPr>
              <a:t> ve </a:t>
            </a:r>
            <a:r>
              <a:rPr lang="tr-TR" dirty="0" err="1">
                <a:ea typeface="+mn-lt"/>
                <a:cs typeface="+mn-lt"/>
              </a:rPr>
              <a:t>progresif</a:t>
            </a:r>
            <a:r>
              <a:rPr lang="tr-TR" dirty="0">
                <a:ea typeface="+mn-lt"/>
                <a:cs typeface="+mn-lt"/>
              </a:rPr>
              <a:t> </a:t>
            </a:r>
            <a:r>
              <a:rPr lang="tr-TR" dirty="0" err="1">
                <a:ea typeface="+mn-lt"/>
                <a:cs typeface="+mn-lt"/>
              </a:rPr>
              <a:t>muskuler</a:t>
            </a:r>
            <a:r>
              <a:rPr lang="tr-TR" dirty="0">
                <a:ea typeface="+mn-lt"/>
                <a:cs typeface="+mn-lt"/>
              </a:rPr>
              <a:t> </a:t>
            </a:r>
            <a:r>
              <a:rPr lang="tr-TR" dirty="0" err="1">
                <a:ea typeface="+mn-lt"/>
                <a:cs typeface="+mn-lt"/>
              </a:rPr>
              <a:t>distrofisi</a:t>
            </a:r>
            <a:r>
              <a:rPr lang="tr-TR" dirty="0">
                <a:ea typeface="+mn-lt"/>
                <a:cs typeface="+mn-lt"/>
              </a:rPr>
              <a:t>, </a:t>
            </a:r>
            <a:r>
              <a:rPr lang="tr-TR" dirty="0" err="1">
                <a:ea typeface="+mn-lt"/>
                <a:cs typeface="+mn-lt"/>
              </a:rPr>
              <a:t>myotonisi</a:t>
            </a:r>
            <a:r>
              <a:rPr lang="tr-TR" dirty="0">
                <a:ea typeface="+mn-lt"/>
                <a:cs typeface="+mn-lt"/>
              </a:rPr>
              <a:t> olanlara yılda bir kez nöroloji uzmanı muayenesinden geçmeleri kaydıyla, hastalıklarındaki fonksiyon kayıplarına göre değerlendirme yapılarak sürücü belgesi verilebilir. Bu sürücüler ambulans, resmi veya ticari araç kullanamazlar. </a:t>
            </a:r>
            <a:endParaRPr lang="tr-TR" dirty="0">
              <a:cs typeface="Calibri"/>
            </a:endParaRPr>
          </a:p>
        </p:txBody>
      </p:sp>
    </p:spTree>
    <p:extLst>
      <p:ext uri="{BB962C8B-B14F-4D97-AF65-F5344CB8AC3E}">
        <p14:creationId xmlns:p14="http://schemas.microsoft.com/office/powerpoint/2010/main" val="349292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4786" y="885305"/>
            <a:ext cx="10972800" cy="1066800"/>
          </a:xfrm>
        </p:spPr>
        <p:txBody>
          <a:bodyPr>
            <a:normAutofit fontScale="90000"/>
          </a:bodyPr>
          <a:lstStyle/>
          <a:p>
            <a:r>
              <a:rPr lang="tr-TR" b="1" dirty="0"/>
              <a:t>Aşağıdaki durumların varlığında/şüphesinde Psikiyatri uzmanına sevk edilir:</a:t>
            </a:r>
          </a:p>
        </p:txBody>
      </p:sp>
      <p:sp>
        <p:nvSpPr>
          <p:cNvPr id="3" name="İçerik Yer Tutucusu 2"/>
          <p:cNvSpPr>
            <a:spLocks noGrp="1"/>
          </p:cNvSpPr>
          <p:nvPr>
            <p:ph idx="1"/>
          </p:nvPr>
        </p:nvSpPr>
        <p:spPr/>
        <p:txBody>
          <a:bodyPr/>
          <a:lstStyle/>
          <a:p>
            <a:r>
              <a:rPr lang="tr-TR" dirty="0">
                <a:ea typeface="+mn-lt"/>
                <a:cs typeface="+mn-lt"/>
              </a:rPr>
              <a:t>Ruh hastalığı (ağır akıl hastalığı, zeka geriliği, </a:t>
            </a:r>
            <a:r>
              <a:rPr lang="tr-TR" dirty="0" err="1">
                <a:ea typeface="+mn-lt"/>
                <a:cs typeface="+mn-lt"/>
              </a:rPr>
              <a:t>demans</a:t>
            </a:r>
            <a:r>
              <a:rPr lang="tr-TR" dirty="0">
                <a:ea typeface="+mn-lt"/>
                <a:cs typeface="+mn-lt"/>
              </a:rPr>
              <a:t>, kişilik bozukluğu, ağır davranış bozukluğu)</a:t>
            </a:r>
          </a:p>
          <a:p>
            <a:r>
              <a:rPr lang="tr-TR" dirty="0">
                <a:ea typeface="+mn-lt"/>
                <a:cs typeface="+mn-lt"/>
              </a:rPr>
              <a:t>Alkol ve/veya madde bağımlılığı</a:t>
            </a:r>
            <a:endParaRPr lang="tr-TR" dirty="0"/>
          </a:p>
        </p:txBody>
      </p:sp>
    </p:spTree>
    <p:extLst>
      <p:ext uri="{BB962C8B-B14F-4D97-AF65-F5344CB8AC3E}">
        <p14:creationId xmlns:p14="http://schemas.microsoft.com/office/powerpoint/2010/main" val="335729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966791"/>
            <a:ext cx="10972800" cy="4325112"/>
          </a:xfrm>
        </p:spPr>
        <p:txBody>
          <a:bodyPr/>
          <a:lstStyle/>
          <a:p>
            <a:pPr lvl="0"/>
            <a:r>
              <a:rPr lang="tr-TR" dirty="0" err="1"/>
              <a:t>Psikotik</a:t>
            </a:r>
            <a:r>
              <a:rPr lang="tr-TR" dirty="0"/>
              <a:t> bozukluğun akut alevlenme dönemlerinde kişinin sürücü belgesi geri alınır. Kronikleşme eğilimi göstermesi ya da kullanılan ilaçların giderilemeyen yan etkilerinin varlığı gibi durumlarda sürücü belgesinin kalıcı olarak alınması kararı da verilebilir. </a:t>
            </a:r>
          </a:p>
          <a:p>
            <a:r>
              <a:rPr lang="tr-TR" dirty="0" err="1"/>
              <a:t>Bipolar</a:t>
            </a:r>
            <a:r>
              <a:rPr lang="tr-TR" dirty="0"/>
              <a:t> duygu durum bozukluğu, </a:t>
            </a:r>
            <a:r>
              <a:rPr lang="tr-TR" dirty="0" err="1"/>
              <a:t>psikotik</a:t>
            </a:r>
            <a:r>
              <a:rPr lang="tr-TR" dirty="0"/>
              <a:t> özellikli depresyon durumlarında:   kişinin durumuna göre akut dönemlerde sürücü belgesinin geri alınmasına karar verilir. </a:t>
            </a:r>
            <a:endParaRPr lang="en-US" dirty="0"/>
          </a:p>
          <a:p>
            <a:pPr lvl="0"/>
            <a:endParaRPr lang="en-US" dirty="0"/>
          </a:p>
        </p:txBody>
      </p:sp>
    </p:spTree>
    <p:extLst>
      <p:ext uri="{BB962C8B-B14F-4D97-AF65-F5344CB8AC3E}">
        <p14:creationId xmlns:p14="http://schemas.microsoft.com/office/powerpoint/2010/main" val="135098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7960D-7A5D-96CA-7150-2950BF356A44}"/>
              </a:ext>
            </a:extLst>
          </p:cNvPr>
          <p:cNvSpPr>
            <a:spLocks noGrp="1"/>
          </p:cNvSpPr>
          <p:nvPr>
            <p:ph type="title"/>
          </p:nvPr>
        </p:nvSpPr>
        <p:spPr/>
        <p:txBody>
          <a:bodyPr/>
          <a:lstStyle/>
          <a:p>
            <a:endParaRPr lang="tr-TR"/>
          </a:p>
        </p:txBody>
      </p:sp>
      <p:pic>
        <p:nvPicPr>
          <p:cNvPr id="4" name="İçerik Yer Tutucusu 3" descr="metin, ekran görüntüsü, yazılım, web sayfası içeren bir resim&#10;&#10;Açıklama otomatik olarak oluşturuldu">
            <a:extLst>
              <a:ext uri="{FF2B5EF4-FFF2-40B4-BE49-F238E27FC236}">
                <a16:creationId xmlns:a16="http://schemas.microsoft.com/office/drawing/2014/main" id="{511916C4-9316-237D-21E8-FADBF84556D8}"/>
              </a:ext>
            </a:extLst>
          </p:cNvPr>
          <p:cNvPicPr>
            <a:picLocks noGrp="1" noChangeAspect="1"/>
          </p:cNvPicPr>
          <p:nvPr>
            <p:ph idx="1"/>
          </p:nvPr>
        </p:nvPicPr>
        <p:blipFill>
          <a:blip r:embed="rId2"/>
          <a:stretch>
            <a:fillRect/>
          </a:stretch>
        </p:blipFill>
        <p:spPr>
          <a:xfrm>
            <a:off x="2701595" y="436096"/>
            <a:ext cx="6359784" cy="5977791"/>
          </a:xfrm>
        </p:spPr>
      </p:pic>
      <p:sp>
        <p:nvSpPr>
          <p:cNvPr id="3" name="Slayt Numarası Yer Tutucusu 2">
            <a:extLst>
              <a:ext uri="{FF2B5EF4-FFF2-40B4-BE49-F238E27FC236}">
                <a16:creationId xmlns:a16="http://schemas.microsoft.com/office/drawing/2014/main" id="{5FABAAED-3CF3-6BF5-86B6-25A7C5E87646}"/>
              </a:ext>
            </a:extLst>
          </p:cNvPr>
          <p:cNvSpPr>
            <a:spLocks noGrp="1"/>
          </p:cNvSpPr>
          <p:nvPr>
            <p:ph type="sldNum" sz="quarter" idx="12"/>
          </p:nvPr>
        </p:nvSpPr>
        <p:spPr/>
        <p:txBody>
          <a:bodyPr/>
          <a:lstStyle/>
          <a:p>
            <a:fld id="{320A84BC-3F9E-4B08-9743-FC4E27FA5126}" type="slidenum">
              <a:rPr lang="tr-TR" smtClean="0"/>
              <a:t>38</a:t>
            </a:fld>
            <a:endParaRPr lang="tr-TR"/>
          </a:p>
        </p:txBody>
      </p:sp>
    </p:spTree>
    <p:extLst>
      <p:ext uri="{BB962C8B-B14F-4D97-AF65-F5344CB8AC3E}">
        <p14:creationId xmlns:p14="http://schemas.microsoft.com/office/powerpoint/2010/main" val="21558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774C1A-8B3B-C335-5B67-2B2D249EADE5}"/>
              </a:ext>
            </a:extLst>
          </p:cNvPr>
          <p:cNvSpPr>
            <a:spLocks noGrp="1"/>
          </p:cNvSpPr>
          <p:nvPr>
            <p:ph type="title"/>
          </p:nvPr>
        </p:nvSpPr>
        <p:spPr/>
        <p:txBody>
          <a:bodyPr/>
          <a:lstStyle/>
          <a:p>
            <a:endParaRPr lang="tr-TR"/>
          </a:p>
        </p:txBody>
      </p:sp>
      <p:pic>
        <p:nvPicPr>
          <p:cNvPr id="4" name="İçerik Yer Tutucusu 3" descr="metin, ekran görüntüsü, yazı tipi, sayı, numara içeren bir resim&#10;&#10;Açıklama otomatik olarak oluşturuldu">
            <a:extLst>
              <a:ext uri="{FF2B5EF4-FFF2-40B4-BE49-F238E27FC236}">
                <a16:creationId xmlns:a16="http://schemas.microsoft.com/office/drawing/2014/main" id="{F3B9269A-8D8F-006C-52B7-2B733208BD10}"/>
              </a:ext>
            </a:extLst>
          </p:cNvPr>
          <p:cNvPicPr>
            <a:picLocks noGrp="1" noChangeAspect="1"/>
          </p:cNvPicPr>
          <p:nvPr>
            <p:ph idx="1"/>
          </p:nvPr>
        </p:nvPicPr>
        <p:blipFill>
          <a:blip r:embed="rId2"/>
          <a:stretch>
            <a:fillRect/>
          </a:stretch>
        </p:blipFill>
        <p:spPr>
          <a:xfrm>
            <a:off x="1914636" y="1825625"/>
            <a:ext cx="8362728" cy="4351338"/>
          </a:xfrm>
        </p:spPr>
      </p:pic>
      <p:sp>
        <p:nvSpPr>
          <p:cNvPr id="3" name="Slayt Numarası Yer Tutucusu 2">
            <a:extLst>
              <a:ext uri="{FF2B5EF4-FFF2-40B4-BE49-F238E27FC236}">
                <a16:creationId xmlns:a16="http://schemas.microsoft.com/office/drawing/2014/main" id="{DC0DA3AC-5266-D083-1AC3-6F9B353E2728}"/>
              </a:ext>
            </a:extLst>
          </p:cNvPr>
          <p:cNvSpPr>
            <a:spLocks noGrp="1"/>
          </p:cNvSpPr>
          <p:nvPr>
            <p:ph type="sldNum" sz="quarter" idx="12"/>
          </p:nvPr>
        </p:nvSpPr>
        <p:spPr/>
        <p:txBody>
          <a:bodyPr/>
          <a:lstStyle/>
          <a:p>
            <a:fld id="{320A84BC-3F9E-4B08-9743-FC4E27FA5126}" type="slidenum">
              <a:rPr lang="tr-TR" smtClean="0"/>
              <a:t>39</a:t>
            </a:fld>
            <a:endParaRPr lang="tr-TR"/>
          </a:p>
        </p:txBody>
      </p:sp>
    </p:spTree>
    <p:extLst>
      <p:ext uri="{BB962C8B-B14F-4D97-AF65-F5344CB8AC3E}">
        <p14:creationId xmlns:p14="http://schemas.microsoft.com/office/powerpoint/2010/main" val="8640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KİMLİK TESPİTİ</a:t>
            </a:r>
            <a:endParaRPr lang="tr-TR" dirty="0">
              <a:solidFill>
                <a:schemeClr val="tx1"/>
              </a:solidFill>
            </a:endParaRPr>
          </a:p>
        </p:txBody>
      </p:sp>
      <p:sp>
        <p:nvSpPr>
          <p:cNvPr id="3" name="İçerik Yer Tutucusu 2"/>
          <p:cNvSpPr>
            <a:spLocks noGrp="1"/>
          </p:cNvSpPr>
          <p:nvPr>
            <p:ph idx="1"/>
          </p:nvPr>
        </p:nvSpPr>
        <p:spPr/>
        <p:txBody>
          <a:bodyPr/>
          <a:lstStyle/>
          <a:p>
            <a:r>
              <a:rPr lang="tr-TR" dirty="0"/>
              <a:t>Kimlik tespitinin; başvuru, muayene, kan veya laboratuvar numunesi verilmesi, görüntüleme hizmetleri dahil tüm süreçlerde hizmeti sunan personel tarafından yapılması zorunludur.</a:t>
            </a:r>
          </a:p>
        </p:txBody>
      </p:sp>
    </p:spTree>
    <p:extLst>
      <p:ext uri="{BB962C8B-B14F-4D97-AF65-F5344CB8AC3E}">
        <p14:creationId xmlns:p14="http://schemas.microsoft.com/office/powerpoint/2010/main" val="20984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86E1C2-043A-79A7-000E-C29BCCD2DC32}"/>
              </a:ext>
            </a:extLst>
          </p:cNvPr>
          <p:cNvSpPr>
            <a:spLocks noGrp="1"/>
          </p:cNvSpPr>
          <p:nvPr>
            <p:ph type="title"/>
          </p:nvPr>
        </p:nvSpPr>
        <p:spPr/>
        <p:txBody>
          <a:bodyPr/>
          <a:lstStyle/>
          <a:p>
            <a:endParaRPr lang="tr-TR"/>
          </a:p>
        </p:txBody>
      </p:sp>
      <p:pic>
        <p:nvPicPr>
          <p:cNvPr id="4" name="İçerik Yer Tutucusu 3" descr="metin, ekran görüntüsü, yazılım, web sayfası içeren bir resim&#10;&#10;Açıklama otomatik olarak oluşturuldu">
            <a:extLst>
              <a:ext uri="{FF2B5EF4-FFF2-40B4-BE49-F238E27FC236}">
                <a16:creationId xmlns:a16="http://schemas.microsoft.com/office/drawing/2014/main" id="{7A2FB713-C29A-35EF-1E6F-E376B2EA8923}"/>
              </a:ext>
            </a:extLst>
          </p:cNvPr>
          <p:cNvPicPr>
            <a:picLocks noGrp="1" noChangeAspect="1"/>
          </p:cNvPicPr>
          <p:nvPr>
            <p:ph idx="1"/>
          </p:nvPr>
        </p:nvPicPr>
        <p:blipFill>
          <a:blip r:embed="rId2"/>
          <a:stretch>
            <a:fillRect/>
          </a:stretch>
        </p:blipFill>
        <p:spPr>
          <a:xfrm>
            <a:off x="2526750" y="1025205"/>
            <a:ext cx="7029643" cy="4773959"/>
          </a:xfrm>
        </p:spPr>
      </p:pic>
      <p:sp>
        <p:nvSpPr>
          <p:cNvPr id="3" name="Slayt Numarası Yer Tutucusu 2">
            <a:extLst>
              <a:ext uri="{FF2B5EF4-FFF2-40B4-BE49-F238E27FC236}">
                <a16:creationId xmlns:a16="http://schemas.microsoft.com/office/drawing/2014/main" id="{1BE03221-AF28-FF22-56D3-01385B18F56C}"/>
              </a:ext>
            </a:extLst>
          </p:cNvPr>
          <p:cNvSpPr>
            <a:spLocks noGrp="1"/>
          </p:cNvSpPr>
          <p:nvPr>
            <p:ph type="sldNum" sz="quarter" idx="12"/>
          </p:nvPr>
        </p:nvSpPr>
        <p:spPr/>
        <p:txBody>
          <a:bodyPr/>
          <a:lstStyle/>
          <a:p>
            <a:fld id="{320A84BC-3F9E-4B08-9743-FC4E27FA5126}" type="slidenum">
              <a:rPr lang="tr-TR" smtClean="0"/>
              <a:t>40</a:t>
            </a:fld>
            <a:endParaRPr lang="tr-TR"/>
          </a:p>
        </p:txBody>
      </p:sp>
    </p:spTree>
    <p:extLst>
      <p:ext uri="{BB962C8B-B14F-4D97-AF65-F5344CB8AC3E}">
        <p14:creationId xmlns:p14="http://schemas.microsoft.com/office/powerpoint/2010/main" val="330699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2D0FC9-0345-1932-CCA2-92DBAA82239D}"/>
              </a:ext>
            </a:extLst>
          </p:cNvPr>
          <p:cNvSpPr>
            <a:spLocks noGrp="1"/>
          </p:cNvSpPr>
          <p:nvPr>
            <p:ph type="title"/>
          </p:nvPr>
        </p:nvSpPr>
        <p:spPr/>
        <p:txBody>
          <a:bodyPr/>
          <a:lstStyle/>
          <a:p>
            <a:endParaRPr lang="tr-TR"/>
          </a:p>
        </p:txBody>
      </p:sp>
      <p:pic>
        <p:nvPicPr>
          <p:cNvPr id="4" name="İçerik Yer Tutucusu 3" descr="metin, ekran görüntüsü, yazı tipi, paralel içeren bir resim&#10;&#10;Açıklama otomatik olarak oluşturuldu">
            <a:extLst>
              <a:ext uri="{FF2B5EF4-FFF2-40B4-BE49-F238E27FC236}">
                <a16:creationId xmlns:a16="http://schemas.microsoft.com/office/drawing/2014/main" id="{FA2CA09F-D04D-6C04-ED22-247039B11C8B}"/>
              </a:ext>
            </a:extLst>
          </p:cNvPr>
          <p:cNvPicPr>
            <a:picLocks noGrp="1" noChangeAspect="1"/>
          </p:cNvPicPr>
          <p:nvPr>
            <p:ph idx="1"/>
          </p:nvPr>
        </p:nvPicPr>
        <p:blipFill>
          <a:blip r:embed="rId2"/>
          <a:stretch>
            <a:fillRect/>
          </a:stretch>
        </p:blipFill>
        <p:spPr>
          <a:xfrm>
            <a:off x="3522837" y="679685"/>
            <a:ext cx="4922894" cy="6178315"/>
          </a:xfrm>
        </p:spPr>
      </p:pic>
      <p:sp>
        <p:nvSpPr>
          <p:cNvPr id="3" name="Slayt Numarası Yer Tutucusu 2">
            <a:extLst>
              <a:ext uri="{FF2B5EF4-FFF2-40B4-BE49-F238E27FC236}">
                <a16:creationId xmlns:a16="http://schemas.microsoft.com/office/drawing/2014/main" id="{74F571E8-BF88-AF04-2C40-E36D3969ECDE}"/>
              </a:ext>
            </a:extLst>
          </p:cNvPr>
          <p:cNvSpPr>
            <a:spLocks noGrp="1"/>
          </p:cNvSpPr>
          <p:nvPr>
            <p:ph type="sldNum" sz="quarter" idx="12"/>
          </p:nvPr>
        </p:nvSpPr>
        <p:spPr/>
        <p:txBody>
          <a:bodyPr/>
          <a:lstStyle/>
          <a:p>
            <a:fld id="{320A84BC-3F9E-4B08-9743-FC4E27FA5126}" type="slidenum">
              <a:rPr lang="tr-TR" smtClean="0"/>
              <a:t>41</a:t>
            </a:fld>
            <a:endParaRPr lang="tr-TR"/>
          </a:p>
        </p:txBody>
      </p:sp>
    </p:spTree>
    <p:extLst>
      <p:ext uri="{BB962C8B-B14F-4D97-AF65-F5344CB8AC3E}">
        <p14:creationId xmlns:p14="http://schemas.microsoft.com/office/powerpoint/2010/main" val="27540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19051"/>
            <a:ext cx="10972800" cy="1066800"/>
          </a:xfrm>
        </p:spPr>
        <p:txBody>
          <a:bodyPr rtlCol="0"/>
          <a:lstStyle/>
          <a:p>
            <a:pPr rtl="0"/>
            <a:r>
              <a:rPr lang="tr-TR" dirty="0"/>
              <a:t>KAYNAKLAR</a:t>
            </a:r>
          </a:p>
        </p:txBody>
      </p:sp>
      <p:sp>
        <p:nvSpPr>
          <p:cNvPr id="3" name="İçerik Yer Tutucusu 2"/>
          <p:cNvSpPr>
            <a:spLocks noGrp="1"/>
          </p:cNvSpPr>
          <p:nvPr>
            <p:ph idx="1"/>
          </p:nvPr>
        </p:nvSpPr>
        <p:spPr>
          <a:xfrm>
            <a:off x="609600" y="1709097"/>
            <a:ext cx="10972800" cy="4325112"/>
          </a:xfrm>
        </p:spPr>
        <p:txBody>
          <a:bodyPr rtlCol="0"/>
          <a:lstStyle/>
          <a:p>
            <a:r>
              <a:rPr lang="tr-TR" dirty="0">
                <a:ea typeface="+mn-lt"/>
                <a:cs typeface="+mn-lt"/>
                <a:hlinkClick r:id="rId3"/>
              </a:rPr>
              <a:t>https://erapor.saglik.gov.tr/portal/documents/e-surucu_raporu_aile_hekimi_kullanici_kilavuzu.pdf</a:t>
            </a:r>
            <a:endParaRPr lang="tr-TR" dirty="0">
              <a:ea typeface="+mn-lt"/>
              <a:cs typeface="+mn-lt"/>
            </a:endParaRPr>
          </a:p>
          <a:p>
            <a:r>
              <a:rPr lang="tr-TR" dirty="0">
                <a:hlinkClick r:id="rId4"/>
              </a:rPr>
              <a:t>https://shgmsgudb.saglik.gov.tr/TR-85392/saglik-raporlari-usul-ve-esaslari-hakkinda-yonerge--ve-hakem-hastane-listeleri.html</a:t>
            </a:r>
            <a:endParaRPr lang="tr-TR" dirty="0"/>
          </a:p>
          <a:p>
            <a:r>
              <a:rPr lang="tr-TR" dirty="0">
                <a:ea typeface="+mn-lt"/>
                <a:cs typeface="+mn-lt"/>
                <a:hlinkClick r:id="rId5"/>
              </a:rPr>
              <a:t>https://www.mevzuat.gov.tr/mevzuat?MevzuatNo=10664&amp;MevzuatTur=7&amp;MevzuatTertip=5</a:t>
            </a:r>
            <a:endParaRPr lang="tr-TR" dirty="0">
              <a:ea typeface="+mn-lt"/>
              <a:cs typeface="+mn-lt"/>
            </a:endParaRPr>
          </a:p>
          <a:p>
            <a:r>
              <a:rPr lang="tr-TR" dirty="0">
                <a:ea typeface="+mn-lt"/>
                <a:cs typeface="+mn-lt"/>
                <a:hlinkClick r:id="rId6"/>
              </a:rPr>
              <a:t>https://dergipark.org.tr/tr/download/article-file/259984</a:t>
            </a:r>
            <a:endParaRPr lang="tr-TR" dirty="0">
              <a:ea typeface="+mn-lt"/>
              <a:cs typeface="+mn-lt"/>
            </a:endParaRPr>
          </a:p>
          <a:p>
            <a:endParaRPr lang="tr-TR" dirty="0">
              <a:ea typeface="Calibri"/>
              <a:cs typeface="Calibri"/>
            </a:endParaRPr>
          </a:p>
          <a:p>
            <a:endParaRPr lang="tr-TR" dirty="0">
              <a:ea typeface="+mn-lt"/>
              <a:cs typeface="+mn-lt"/>
            </a:endParaRPr>
          </a:p>
          <a:p>
            <a:endParaRPr lang="tr-TR" dirty="0"/>
          </a:p>
          <a:p>
            <a:endParaRPr lang="tr-TR" dirty="0"/>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EVLİLİK ÖNCESİ SAĞLIK RAPORLARI</a:t>
            </a: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41387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Evlilikle İlgili Sağlık Riskleri</a:t>
            </a:r>
          </a:p>
        </p:txBody>
      </p:sp>
      <p:sp>
        <p:nvSpPr>
          <p:cNvPr id="3" name="2 İçerik Yer Tutucusu"/>
          <p:cNvSpPr>
            <a:spLocks noGrp="1"/>
          </p:cNvSpPr>
          <p:nvPr>
            <p:ph idx="1"/>
          </p:nvPr>
        </p:nvSpPr>
        <p:spPr/>
        <p:txBody>
          <a:bodyPr>
            <a:normAutofit fontScale="70000" lnSpcReduction="20000"/>
          </a:bodyPr>
          <a:lstStyle/>
          <a:p>
            <a:r>
              <a:rPr lang="tr-TR" dirty="0"/>
              <a:t>1. </a:t>
            </a:r>
            <a:r>
              <a:rPr lang="tr-TR" sz="3300" dirty="0"/>
              <a:t>Enfeksiyon Hastalıkları </a:t>
            </a:r>
          </a:p>
          <a:p>
            <a:pPr lvl="1"/>
            <a:r>
              <a:rPr lang="tr-TR" sz="2800" dirty="0"/>
              <a:t>Cinsel Yolla Bulaşan Hastalıklar</a:t>
            </a:r>
          </a:p>
          <a:p>
            <a:pPr lvl="1"/>
            <a:r>
              <a:rPr lang="tr-TR" sz="2800" dirty="0"/>
              <a:t>Tüberküloz</a:t>
            </a:r>
          </a:p>
          <a:p>
            <a:pPr lvl="1"/>
            <a:r>
              <a:rPr lang="tr-TR" sz="2800" dirty="0"/>
              <a:t>Lepra </a:t>
            </a:r>
          </a:p>
          <a:p>
            <a:r>
              <a:rPr lang="tr-TR" dirty="0"/>
              <a:t>2. </a:t>
            </a:r>
            <a:r>
              <a:rPr lang="tr-TR" sz="3300" dirty="0"/>
              <a:t>Genetik Geçişli Hastalıklar</a:t>
            </a:r>
          </a:p>
          <a:p>
            <a:pPr lvl="1"/>
            <a:r>
              <a:rPr lang="tr-TR" sz="2800" dirty="0" err="1"/>
              <a:t>Metabolik</a:t>
            </a:r>
            <a:r>
              <a:rPr lang="tr-TR" sz="2800" dirty="0"/>
              <a:t> Hastalıklar</a:t>
            </a:r>
          </a:p>
          <a:p>
            <a:pPr lvl="1"/>
            <a:r>
              <a:rPr lang="tr-TR" sz="2800" dirty="0" err="1"/>
              <a:t>Hemoglobinopatiler</a:t>
            </a:r>
            <a:endParaRPr lang="tr-TR" sz="2800" dirty="0"/>
          </a:p>
          <a:p>
            <a:pPr lvl="1"/>
            <a:r>
              <a:rPr lang="tr-TR" sz="2800" dirty="0"/>
              <a:t>Kromozom anomalileri</a:t>
            </a:r>
          </a:p>
          <a:p>
            <a:pPr lvl="1"/>
            <a:r>
              <a:rPr lang="tr-TR" sz="2800" dirty="0"/>
              <a:t>SMA</a:t>
            </a:r>
          </a:p>
          <a:p>
            <a:pPr lvl="1"/>
            <a:r>
              <a:rPr lang="tr-TR" sz="2800" dirty="0"/>
              <a:t>Diğer Kalıtsal Hastalıklar </a:t>
            </a:r>
          </a:p>
          <a:p>
            <a:r>
              <a:rPr lang="tr-TR" dirty="0"/>
              <a:t>3. </a:t>
            </a:r>
            <a:r>
              <a:rPr lang="tr-TR" sz="3300" dirty="0"/>
              <a:t>Kan Uyuşmazlığı</a:t>
            </a:r>
          </a:p>
          <a:p>
            <a:pPr lvl="1"/>
            <a:r>
              <a:rPr lang="tr-TR" sz="2800" dirty="0" err="1"/>
              <a:t>Rh</a:t>
            </a:r>
            <a:r>
              <a:rPr lang="tr-TR" sz="2800" dirty="0"/>
              <a:t> uyuşmazlığı</a:t>
            </a:r>
          </a:p>
          <a:p>
            <a:pPr lvl="1"/>
            <a:r>
              <a:rPr lang="tr-TR" sz="2800" dirty="0"/>
              <a:t>ABO uyuşmazlığı </a:t>
            </a:r>
          </a:p>
          <a:p>
            <a:r>
              <a:rPr lang="tr-TR" dirty="0"/>
              <a:t>4. </a:t>
            </a:r>
            <a:r>
              <a:rPr lang="tr-TR" sz="3300" dirty="0"/>
              <a:t>Psikiyatrik Hastalıklar</a:t>
            </a:r>
          </a:p>
        </p:txBody>
      </p:sp>
    </p:spTree>
    <p:extLst>
      <p:ext uri="{BB962C8B-B14F-4D97-AF65-F5344CB8AC3E}">
        <p14:creationId xmlns:p14="http://schemas.microsoft.com/office/powerpoint/2010/main" val="2663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da-DK" dirty="0"/>
              <a:t>Dikkat Edilmesi Gereken Temel Bulaşıcı Hastalıklar</a:t>
            </a:r>
            <a:endParaRPr lang="tr-TR" dirty="0"/>
          </a:p>
        </p:txBody>
      </p:sp>
      <p:sp>
        <p:nvSpPr>
          <p:cNvPr id="3" name="2 İçerik Yer Tutucusu"/>
          <p:cNvSpPr>
            <a:spLocks noGrp="1"/>
          </p:cNvSpPr>
          <p:nvPr>
            <p:ph idx="1"/>
          </p:nvPr>
        </p:nvSpPr>
        <p:spPr/>
        <p:txBody>
          <a:bodyPr>
            <a:normAutofit lnSpcReduction="10000"/>
          </a:bodyPr>
          <a:lstStyle/>
          <a:p>
            <a:r>
              <a:rPr lang="tr-TR" dirty="0"/>
              <a:t>Evlenmeye engel:</a:t>
            </a:r>
          </a:p>
          <a:p>
            <a:pPr lvl="1"/>
            <a:r>
              <a:rPr lang="tr-TR" dirty="0" err="1"/>
              <a:t>Sifiliz</a:t>
            </a:r>
            <a:r>
              <a:rPr lang="tr-TR" dirty="0"/>
              <a:t> (Frengi)</a:t>
            </a:r>
          </a:p>
          <a:p>
            <a:pPr lvl="1"/>
            <a:r>
              <a:rPr lang="tr-TR" dirty="0" err="1"/>
              <a:t>Gonore</a:t>
            </a:r>
            <a:r>
              <a:rPr lang="tr-TR" dirty="0"/>
              <a:t> (Bel soğukluğu) </a:t>
            </a:r>
          </a:p>
          <a:p>
            <a:pPr lvl="1"/>
            <a:r>
              <a:rPr lang="tr-TR" dirty="0" err="1"/>
              <a:t>Şankroid</a:t>
            </a:r>
            <a:r>
              <a:rPr lang="tr-TR" dirty="0"/>
              <a:t> (Yumuşak </a:t>
            </a:r>
            <a:r>
              <a:rPr lang="tr-TR" dirty="0" err="1"/>
              <a:t>Şankr</a:t>
            </a:r>
            <a:r>
              <a:rPr lang="tr-TR" dirty="0"/>
              <a:t>) </a:t>
            </a:r>
          </a:p>
          <a:p>
            <a:pPr lvl="1"/>
            <a:r>
              <a:rPr lang="tr-TR" dirty="0"/>
              <a:t>Lepra (Cüzzam) </a:t>
            </a:r>
          </a:p>
          <a:p>
            <a:pPr lvl="1"/>
            <a:r>
              <a:rPr lang="tr-TR" dirty="0"/>
              <a:t>Tüberküloz</a:t>
            </a:r>
          </a:p>
          <a:p>
            <a:r>
              <a:rPr lang="tr-TR" dirty="0"/>
              <a:t>Evlenmeye engel değil:</a:t>
            </a:r>
          </a:p>
          <a:p>
            <a:pPr lvl="1"/>
            <a:r>
              <a:rPr lang="tr-TR" dirty="0"/>
              <a:t>HIV/AIDS </a:t>
            </a:r>
          </a:p>
          <a:p>
            <a:pPr lvl="1"/>
            <a:r>
              <a:rPr lang="tr-TR" dirty="0"/>
              <a:t>Hepatit  B </a:t>
            </a:r>
          </a:p>
          <a:p>
            <a:pPr lvl="1"/>
            <a:r>
              <a:rPr lang="tr-TR" dirty="0"/>
              <a:t>Hepatit  C</a:t>
            </a:r>
          </a:p>
        </p:txBody>
      </p:sp>
    </p:spTree>
    <p:extLst>
      <p:ext uri="{BB962C8B-B14F-4D97-AF65-F5344CB8AC3E}">
        <p14:creationId xmlns:p14="http://schemas.microsoft.com/office/powerpoint/2010/main" val="13908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609600" y="1393213"/>
            <a:ext cx="10972800" cy="4325112"/>
          </a:xfrm>
        </p:spPr>
        <p:txBody>
          <a:bodyPr>
            <a:normAutofit fontScale="92500"/>
          </a:bodyPr>
          <a:lstStyle/>
          <a:p>
            <a:r>
              <a:rPr lang="tr-TR" dirty="0"/>
              <a:t>Evlenecek olan adaya muayene ve danışmanlık hizmetleri ile ilgili bilgi verilir.</a:t>
            </a:r>
          </a:p>
          <a:p>
            <a:r>
              <a:rPr lang="tr-TR" dirty="0"/>
              <a:t>Adaya </a:t>
            </a:r>
            <a:r>
              <a:rPr lang="tr-TR" b="1" dirty="0"/>
              <a:t>Evlilik Öncesi Sağlık Raporu Başvuru Formu </a:t>
            </a:r>
            <a:r>
              <a:rPr lang="tr-TR" dirty="0"/>
              <a:t>ve </a:t>
            </a:r>
            <a:r>
              <a:rPr lang="tr-TR" b="1" dirty="0"/>
              <a:t>Risk Değerlendirme Formu</a:t>
            </a:r>
            <a:r>
              <a:rPr lang="tr-TR" dirty="0"/>
              <a:t> verilerek doldurması ve imzalaması istenir. Hekim tarafından değerlendirilir.</a:t>
            </a:r>
          </a:p>
          <a:p>
            <a:pPr lvl="1"/>
            <a:r>
              <a:rPr lang="tr-TR" dirty="0"/>
              <a:t>Her iki aday Evlilik Öncesi Sağlık Raporu Başvuru Formu’nu birlikte doldurmalıdır.</a:t>
            </a:r>
          </a:p>
          <a:p>
            <a:pPr lvl="1"/>
            <a:r>
              <a:rPr lang="tr-TR" dirty="0"/>
              <a:t>Risk Değerlendirme Formu kişinin bizzat kendisi tarafından, uygun mahremiyet ortamı sağlanarak cevaplanmalıdır.</a:t>
            </a:r>
          </a:p>
          <a:p>
            <a:r>
              <a:rPr lang="tr-TR" dirty="0"/>
              <a:t>Adayın fizik muayenesi ve genel psikiyatrik muayenesi yapılır. </a:t>
            </a:r>
          </a:p>
          <a:p>
            <a:pPr lvl="1"/>
            <a:r>
              <a:rPr lang="tr-TR" b="1" dirty="0"/>
              <a:t>Fizik Muayene ve Laboratuvar Bulguları Formu</a:t>
            </a:r>
            <a:endParaRPr lang="tr-TR" dirty="0"/>
          </a:p>
        </p:txBody>
      </p:sp>
    </p:spTree>
    <p:extLst>
      <p:ext uri="{BB962C8B-B14F-4D97-AF65-F5344CB8AC3E}">
        <p14:creationId xmlns:p14="http://schemas.microsoft.com/office/powerpoint/2010/main" val="203926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2323" y="681644"/>
            <a:ext cx="4595490" cy="589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559" y="665018"/>
            <a:ext cx="5332869" cy="59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96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7075" y="706582"/>
            <a:ext cx="4452888" cy="586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37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sz="4400" b="1" dirty="0"/>
              <a:t>SÜRÜCÜ RAPORLARI</a:t>
            </a:r>
          </a:p>
        </p:txBody>
      </p:sp>
      <p:sp>
        <p:nvSpPr>
          <p:cNvPr id="3" name="İçerik Yer Tutucusu 2"/>
          <p:cNvSpPr>
            <a:spLocks noGrp="1"/>
          </p:cNvSpPr>
          <p:nvPr>
            <p:ph idx="1"/>
          </p:nvPr>
        </p:nvSpPr>
        <p:spPr/>
        <p:txBody>
          <a:bodyPr rtlCol="0">
            <a:normAutofit/>
          </a:bodyPr>
          <a:lstStyle/>
          <a:p>
            <a:pPr marL="457200" indent="-457200">
              <a:buFont typeface="Arial"/>
            </a:pPr>
            <a:r>
              <a:rPr lang="tr-TR" sz="2400" dirty="0">
                <a:ea typeface="Calibri"/>
                <a:cs typeface="Calibri"/>
              </a:rPr>
              <a:t>Sürücü ve sürücü adaylarının muayeneleri; Sağlık Bakanlığına ve üniversitelere bağlı sağlık tesisleri, aile sağlığı merkezleri ve Sağlık Bakanlığınca ruhsatlandırılan (Ek ibare:RG-13/6/2020-31154) muayenehane hariç özel sağlık kuruluşlarında görevli tabip veya uzman tabip tarafından bu yönetmelik hükümlerine göre yapılır ve sağlık raporu düzenlenir.</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750661"/>
            <a:ext cx="10972800" cy="4325112"/>
          </a:xfrm>
        </p:spPr>
        <p:txBody>
          <a:bodyPr>
            <a:normAutofit lnSpcReduction="10000"/>
          </a:bodyPr>
          <a:lstStyle/>
          <a:p>
            <a:r>
              <a:rPr lang="tr-TR" dirty="0"/>
              <a:t>Evlenmek üzere başvuran her kişiden tetkik istenmez. Sadece genel bilgileri, risk sorgulaması, </a:t>
            </a:r>
            <a:r>
              <a:rPr lang="tr-TR" dirty="0" err="1"/>
              <a:t>anamnez</a:t>
            </a:r>
            <a:r>
              <a:rPr lang="tr-TR" dirty="0"/>
              <a:t> bilgileri ve/veya muayene bulguları bir hastalığa işaret ediyorsa gerekli görülen tetkikler istenir. </a:t>
            </a:r>
          </a:p>
          <a:p>
            <a:pPr lvl="1"/>
            <a:r>
              <a:rPr lang="tr-TR" dirty="0"/>
              <a:t>VDRL</a:t>
            </a:r>
          </a:p>
          <a:p>
            <a:pPr lvl="1"/>
            <a:r>
              <a:rPr lang="tr-TR" dirty="0"/>
              <a:t>Akciğer </a:t>
            </a:r>
            <a:r>
              <a:rPr lang="tr-TR" dirty="0" err="1"/>
              <a:t>grafisi</a:t>
            </a:r>
            <a:r>
              <a:rPr lang="tr-TR" dirty="0"/>
              <a:t> </a:t>
            </a:r>
          </a:p>
          <a:p>
            <a:pPr lvl="1"/>
            <a:r>
              <a:rPr lang="tr-TR" dirty="0" err="1"/>
              <a:t>HBsAg</a:t>
            </a:r>
            <a:r>
              <a:rPr lang="tr-TR" dirty="0"/>
              <a:t> , anti HCV </a:t>
            </a:r>
            <a:r>
              <a:rPr lang="tr-TR" dirty="0" err="1"/>
              <a:t>Ag</a:t>
            </a:r>
            <a:r>
              <a:rPr lang="tr-TR" dirty="0"/>
              <a:t> , anti HIV (ELISA) (Gerekli bilgilendirme yapılarak adaya Evlilik Öncesi Sağlık Raporu Başvuru </a:t>
            </a:r>
            <a:r>
              <a:rPr lang="tr-TR" dirty="0" err="1"/>
              <a:t>Formu’ndaki</a:t>
            </a:r>
            <a:r>
              <a:rPr lang="tr-TR" dirty="0"/>
              <a:t> Risk Değerlendirme Sonrasındaki bölüm doldurtulur ve kişinin rızasına göre hareket edilir.)</a:t>
            </a:r>
          </a:p>
          <a:p>
            <a:pPr lvl="1"/>
            <a:r>
              <a:rPr lang="tr-TR" dirty="0"/>
              <a:t>Kan grubu</a:t>
            </a:r>
          </a:p>
          <a:p>
            <a:pPr lvl="1"/>
            <a:r>
              <a:rPr lang="tr-TR" dirty="0" err="1"/>
              <a:t>Talasemi</a:t>
            </a:r>
            <a:r>
              <a:rPr lang="tr-TR" dirty="0"/>
              <a:t> testi</a:t>
            </a:r>
          </a:p>
          <a:p>
            <a:pPr lvl="1"/>
            <a:r>
              <a:rPr lang="tr-TR" dirty="0"/>
              <a:t>Orak hücreli anemi testi</a:t>
            </a:r>
          </a:p>
        </p:txBody>
      </p:sp>
    </p:spTree>
    <p:extLst>
      <p:ext uri="{BB962C8B-B14F-4D97-AF65-F5344CB8AC3E}">
        <p14:creationId xmlns:p14="http://schemas.microsoft.com/office/powerpoint/2010/main" val="344292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09600" y="1633451"/>
            <a:ext cx="10972800" cy="4325112"/>
          </a:xfrm>
        </p:spPr>
        <p:txBody>
          <a:bodyPr>
            <a:normAutofit fontScale="85000" lnSpcReduction="10000"/>
          </a:bodyPr>
          <a:lstStyle/>
          <a:p>
            <a:r>
              <a:rPr lang="tr-TR" dirty="0"/>
              <a:t>Başvurularda, risk tespit edilen kişilerde;</a:t>
            </a:r>
          </a:p>
          <a:p>
            <a:pPr lvl="1"/>
            <a:r>
              <a:rPr lang="tr-TR" dirty="0"/>
              <a:t>Evlenme engeli olmayan hastalıklara yönelik laboratuar tetkiklerinin yaptırılmasının reddedilmesi ve/veya tetkiklerin sonucunun ve hastalık durumunun diğer eş adayı ile paylaşılmasının kabul edilmemesi halinde, bu durumun diğer eş adayına evlilik öncesi sağlık raporunu düzenleyecek hekim veya toplum sağlığı merkezi tarafından yazılı olarak </a:t>
            </a:r>
            <a:r>
              <a:rPr lang="tr-TR" b="1" dirty="0"/>
              <a:t>Evlilik Öncesi Sağlık Raporu Başvurusu Tebliğ - Tebellüğ Belgesi </a:t>
            </a:r>
            <a:r>
              <a:rPr lang="tr-TR" dirty="0"/>
              <a:t>ile tebliğ edilmesi gerekmektedir.</a:t>
            </a:r>
          </a:p>
          <a:p>
            <a:r>
              <a:rPr lang="tr-TR" dirty="0"/>
              <a:t>Adayların ayrı ayrı başvurduğu durumlarda;</a:t>
            </a:r>
          </a:p>
          <a:p>
            <a:pPr lvl="1"/>
            <a:r>
              <a:rPr lang="tr-TR" dirty="0"/>
              <a:t>Adayların herhangi birinde risk tespiti söz konusu ise adayın doldurduğu başvuru formu, diğer aday ve raporu verecek olan hekim tarafından görülebilmesi için faks, elektronik ortam, mektup, kargo, vb. yollarla karşılıklı olarak paylaşılır. Risk tespit edilen aday bilgilerinin paylaşılmasını istemiyorsa </a:t>
            </a:r>
            <a:r>
              <a:rPr lang="tr-TR" b="1" dirty="0"/>
              <a:t>Evlilik Öncesi Sağlık Raporu Başvurusu Tebliğ - Tebellüğ Belgesi</a:t>
            </a:r>
            <a:r>
              <a:rPr lang="tr-TR" dirty="0"/>
              <a:t>’nin düzenlenerek diğer adaya tebliğ edilmesi gerekmektedir. </a:t>
            </a:r>
          </a:p>
          <a:p>
            <a:endParaRPr lang="tr-TR" dirty="0"/>
          </a:p>
        </p:txBody>
      </p:sp>
    </p:spTree>
    <p:extLst>
      <p:ext uri="{BB962C8B-B14F-4D97-AF65-F5344CB8AC3E}">
        <p14:creationId xmlns:p14="http://schemas.microsoft.com/office/powerpoint/2010/main" val="42704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223" y="860367"/>
            <a:ext cx="8033361"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7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Eş adaylarının bulaşıcı bir hastalığının olduğunu bilmesine rağmen; hastalığını karşı tarafa bulaştırması durumunda Türk Ceza Kanununun kasten adam öldürme, kasten yaralama suçlarından cezalandırılması sonucunu doğurabilecek adli takibata maruz kalacağı adaylara aktarılmalıdır.</a:t>
            </a:r>
          </a:p>
        </p:txBody>
      </p:sp>
    </p:spTree>
    <p:extLst>
      <p:ext uri="{BB962C8B-B14F-4D97-AF65-F5344CB8AC3E}">
        <p14:creationId xmlns:p14="http://schemas.microsoft.com/office/powerpoint/2010/main" val="38771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Evlenme akdi </a:t>
            </a:r>
            <a:r>
              <a:rPr lang="tr-TR" dirty="0" err="1"/>
              <a:t>Hemoglobinopati</a:t>
            </a:r>
            <a:r>
              <a:rPr lang="tr-TR" dirty="0"/>
              <a:t> Kontrol Programının yürütüldüğü illerden birinde gerçekleşmiş ise tüm başvuranlardan </a:t>
            </a:r>
            <a:r>
              <a:rPr lang="tr-TR" dirty="0" err="1"/>
              <a:t>hemoglobinopati</a:t>
            </a:r>
            <a:r>
              <a:rPr lang="tr-TR" dirty="0"/>
              <a:t> tarama testi için kan örneği alınır.</a:t>
            </a:r>
          </a:p>
          <a:p>
            <a:pPr lvl="1"/>
            <a:r>
              <a:rPr lang="tr-TR" dirty="0"/>
              <a:t>Adana, Antalya, Ankara, Aydın, Batman, Bilecik, Burdur, Bursa, Çanakkale, Denizli, Diyarbakır, Düzce, Edirne, Erzurum, Eskişehir, Gaziantep, Hatay, İçel, Isparta, İstanbul, İzmir, Kahramanmaraş, Karaman, Kayseri, Kırklareli, Kocaeli, Konya, Kütahya, Manisa, Muğla, Sakarya, Şanlıurfa, Tekirdağ</a:t>
            </a:r>
          </a:p>
        </p:txBody>
      </p:sp>
    </p:spTree>
    <p:extLst>
      <p:ext uri="{BB962C8B-B14F-4D97-AF65-F5344CB8AC3E}">
        <p14:creationId xmlns:p14="http://schemas.microsoft.com/office/powerpoint/2010/main" val="21265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Evlilik Öncesi SMA Taşıyıcı Tarama Programı</a:t>
            </a:r>
          </a:p>
        </p:txBody>
      </p:sp>
      <p:sp>
        <p:nvSpPr>
          <p:cNvPr id="3" name="İçerik Yer Tutucusu 2"/>
          <p:cNvSpPr>
            <a:spLocks noGrp="1"/>
          </p:cNvSpPr>
          <p:nvPr>
            <p:ph idx="1"/>
          </p:nvPr>
        </p:nvSpPr>
        <p:spPr/>
        <p:txBody>
          <a:bodyPr/>
          <a:lstStyle/>
          <a:p>
            <a:r>
              <a:rPr lang="tr-TR" dirty="0"/>
              <a:t>Evlilik öncesi dönemde SMA açısından her ikisi de taşıyıcı çiftleri belirleyerek, ailelere genetik danışma vermek, SMA hastalığının uzun dönem </a:t>
            </a:r>
            <a:r>
              <a:rPr lang="tr-TR" dirty="0" err="1"/>
              <a:t>morbidite</a:t>
            </a:r>
            <a:r>
              <a:rPr lang="tr-TR" dirty="0"/>
              <a:t> ve </a:t>
            </a:r>
            <a:r>
              <a:rPr lang="tr-TR" dirty="0" err="1"/>
              <a:t>mortalitesini</a:t>
            </a:r>
            <a:r>
              <a:rPr lang="tr-TR" dirty="0"/>
              <a:t> azaltmak amaçlanmaktadır. </a:t>
            </a:r>
          </a:p>
          <a:p>
            <a:r>
              <a:rPr lang="tr-TR" dirty="0"/>
              <a:t>Program 2021 yılı aralık sonu itibariyle 81 ilde uygulanmaya başlanmıştır.</a:t>
            </a:r>
          </a:p>
          <a:p>
            <a:r>
              <a:rPr lang="tr-TR" dirty="0"/>
              <a:t>Tarama sonucunda her iki eş adayının da SMA taşıyıcı olduğunun belirlenmesi durumunda, ailelere hastalık hakkında ayrıntılı bilgi ve genetik danışma verilmesi amaçlanmaktadır. </a:t>
            </a:r>
          </a:p>
        </p:txBody>
      </p:sp>
    </p:spTree>
    <p:extLst>
      <p:ext uri="{BB962C8B-B14F-4D97-AF65-F5344CB8AC3E}">
        <p14:creationId xmlns:p14="http://schemas.microsoft.com/office/powerpoint/2010/main" val="263428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Hastalık  olmadığında;  Evlilik  Öncesi  Sağlık  Danışmanlığı  verildikten  sonra </a:t>
            </a:r>
            <a:r>
              <a:rPr lang="tr-TR" b="1" dirty="0"/>
              <a:t>Evlilik  Öncesi  Sağlık  Raporu</a:t>
            </a:r>
            <a:r>
              <a:rPr lang="tr-TR" dirty="0"/>
              <a:t>  düzenlenir.  </a:t>
            </a:r>
          </a:p>
          <a:p>
            <a:r>
              <a:rPr lang="tr-TR" dirty="0"/>
              <a:t>Gerekli  hallerde  uzman  hekime  sevk  edilir. (</a:t>
            </a:r>
            <a:r>
              <a:rPr lang="tr-TR" b="1" dirty="0"/>
              <a:t>Evlilik Öncesi Sağlık Raporu Uzman Konsültasyonu İstem Formu</a:t>
            </a:r>
            <a:r>
              <a:rPr lang="tr-TR" dirty="0"/>
              <a:t>)</a:t>
            </a:r>
          </a:p>
        </p:txBody>
      </p:sp>
    </p:spTree>
    <p:extLst>
      <p:ext uri="{BB962C8B-B14F-4D97-AF65-F5344CB8AC3E}">
        <p14:creationId xmlns:p14="http://schemas.microsoft.com/office/powerpoint/2010/main" val="135134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p:txBody>
          <a:bodyPr rtlCol="0"/>
          <a:lstStyle/>
          <a:p>
            <a:r>
              <a:rPr lang="tr-TR" dirty="0"/>
              <a:t>Askerlik Yoklaması Sağlık Muayenesi İşlemleri</a:t>
            </a:r>
          </a:p>
        </p:txBody>
      </p:sp>
      <p:sp>
        <p:nvSpPr>
          <p:cNvPr id="5" name="İçerik Yer Tutucusu 2"/>
          <p:cNvSpPr>
            <a:spLocks noGrp="1"/>
          </p:cNvSpPr>
          <p:nvPr>
            <p:ph sz="half" idx="1"/>
          </p:nvPr>
        </p:nvSpPr>
        <p:spPr>
          <a:xfrm>
            <a:off x="609600" y="2249488"/>
            <a:ext cx="11152188" cy="4341812"/>
          </a:xfrm>
        </p:spPr>
        <p:txBody>
          <a:bodyPr rtlCol="0"/>
          <a:lstStyle/>
          <a:p>
            <a:r>
              <a:rPr lang="tr-TR" dirty="0"/>
              <a:t>Öncelikle varsa kayıtlı olduğu aile hekimi tarafından, yoksa en yakın resmi sağlık kuruluşunda tek tabip tarafından yapılır. </a:t>
            </a:r>
          </a:p>
          <a:p>
            <a:r>
              <a:rPr lang="tr-TR" dirty="0"/>
              <a:t>Yükümlülerin tam fizik muayeneleri yapılır. </a:t>
            </a:r>
          </a:p>
          <a:p>
            <a:pPr lvl="1"/>
            <a:r>
              <a:rPr lang="tr-TR" dirty="0"/>
              <a:t>Sağlamlar ile tespit edilen hastalıkları nedeniyle Hastalıklar Listesinin (A) diliminden kod verilenler hakkında “Askerliğe Elverişlidir” kararı verilir.</a:t>
            </a:r>
          </a:p>
          <a:p>
            <a:pPr lvl="1"/>
            <a:r>
              <a:rPr lang="tr-TR" dirty="0"/>
              <a:t>Hakkında karar verilemeyenler ile beyan ettiği hastalığı ya da fiziki muayene bulguları nedeniyle ileri tetkik yapılarak değerlendirilmesi gereken yükümlüler, yetkili en yakın sağlık kuruluşuna doğrudan sevk edilir.</a:t>
            </a:r>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“Ertesi Yıla Bırakma”, “Sevk Geciktirmesi” veya “Askerliğe Elverişli Değildir” kararları yetkili sağlık kuruluna aittir.</a:t>
            </a:r>
          </a:p>
          <a:p>
            <a:r>
              <a:rPr lang="tr-TR" dirty="0"/>
              <a:t>Yükümlü tarafından beyan edilmeyen ya da fiziki muayene sırasında belirti ve bulgusuna rastlanmayan çeşitli hastalıkların ortaya konması veya taranması için laboratuvar veya görüntüleme tetkiki gibi ileri tetkikler yapılması gerekmez. </a:t>
            </a:r>
          </a:p>
        </p:txBody>
      </p:sp>
    </p:spTree>
    <p:extLst>
      <p:ext uri="{BB962C8B-B14F-4D97-AF65-F5344CB8AC3E}">
        <p14:creationId xmlns:p14="http://schemas.microsoft.com/office/powerpoint/2010/main" val="8318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3533" y="632904"/>
            <a:ext cx="5934367" cy="615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58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ea typeface="Calibri"/>
                <a:cs typeface="Calibri"/>
              </a:rPr>
              <a:t>Tabiplerce verilen sağlık raporlarında tabibin kaşe ve imzasının bulunması gerekir. Tabiplerce verilen raporların gerçeğe uygun olmadığının tespiti halinde bu raporlar geçersiz sayılır ve sorumlular hakkında Cumhuriyet Başsavcılığına suç duyurusunda bulunulur.</a:t>
            </a:r>
          </a:p>
          <a:p>
            <a:r>
              <a:rPr lang="tr-TR" dirty="0">
                <a:ea typeface="Calibri"/>
                <a:cs typeface="Calibri"/>
              </a:rPr>
              <a:t>Bu tabipler bir daha sürücü adayları ve sürücüler için sağlık raporu veremez. Bu husus Emniyet Genel Müdürlüğüne bildirilir.</a:t>
            </a:r>
          </a:p>
          <a:p>
            <a:pPr marL="109728" indent="0">
              <a:buNone/>
            </a:pPr>
            <a:endParaRPr lang="tr-TR" dirty="0">
              <a:ea typeface="Calibri"/>
              <a:cs typeface="Calibri"/>
            </a:endParaRPr>
          </a:p>
          <a:p>
            <a:pPr marL="109728" indent="0">
              <a:buNone/>
            </a:pPr>
            <a:endParaRPr lang="tr-TR" dirty="0">
              <a:ea typeface="Calibri"/>
              <a:cs typeface="Calibri"/>
            </a:endParaRPr>
          </a:p>
          <a:p>
            <a:endParaRPr lang="tr-TR" dirty="0"/>
          </a:p>
        </p:txBody>
      </p:sp>
    </p:spTree>
    <p:extLst>
      <p:ext uri="{BB962C8B-B14F-4D97-AF65-F5344CB8AC3E}">
        <p14:creationId xmlns:p14="http://schemas.microsoft.com/office/powerpoint/2010/main" val="3191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a:t>
            </a:r>
          </a:p>
        </p:txBody>
      </p:sp>
      <p:sp>
        <p:nvSpPr>
          <p:cNvPr id="3" name="İçerik Yer Tutucusu 2"/>
          <p:cNvSpPr>
            <a:spLocks noGrp="1"/>
          </p:cNvSpPr>
          <p:nvPr>
            <p:ph idx="1"/>
          </p:nvPr>
        </p:nvSpPr>
        <p:spPr/>
        <p:txBody>
          <a:bodyPr/>
          <a:lstStyle/>
          <a:p>
            <a:r>
              <a:rPr lang="tr-TR" dirty="0"/>
              <a:t>Sağlık Bakanlığı / Millî Savunma Bakanlığı Askerlik Yoklaması Sağlık Muayenesi İşlemleri Aile Hekimleri Kılavuzu</a:t>
            </a:r>
          </a:p>
          <a:p>
            <a:r>
              <a:rPr lang="tr-TR" dirty="0">
                <a:solidFill>
                  <a:schemeClr val="accent2"/>
                </a:solidFill>
                <a:hlinkClick r:id="rId2">
                  <a:extLst>
                    <a:ext uri="{A12FA001-AC4F-418D-AE19-62706E023703}">
                      <ahyp:hlinkClr xmlns:ahyp="http://schemas.microsoft.com/office/drawing/2018/hyperlinkcolor" val="tx"/>
                    </a:ext>
                  </a:extLst>
                </a:hlinkClick>
              </a:rPr>
              <a:t>https://www.mevzuat.gov.tr/MevzuatMetin/21.5.20169431.pdf</a:t>
            </a:r>
            <a:r>
              <a:rPr lang="tr-TR" dirty="0">
                <a:solidFill>
                  <a:schemeClr val="accent2"/>
                </a:solidFill>
              </a:rPr>
              <a:t> </a:t>
            </a:r>
          </a:p>
          <a:p>
            <a:pPr marL="109728" indent="0">
              <a:buNone/>
            </a:pPr>
            <a:endParaRPr lang="tr-TR" dirty="0"/>
          </a:p>
        </p:txBody>
      </p:sp>
    </p:spTree>
    <p:extLst>
      <p:ext uri="{BB962C8B-B14F-4D97-AF65-F5344CB8AC3E}">
        <p14:creationId xmlns:p14="http://schemas.microsoft.com/office/powerpoint/2010/main" val="40605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SPORCU LİSANS RAPORU</a:t>
            </a:r>
          </a:p>
        </p:txBody>
      </p:sp>
      <p:sp>
        <p:nvSpPr>
          <p:cNvPr id="3" name="İçerik Yer Tutucusu 2"/>
          <p:cNvSpPr>
            <a:spLocks noGrp="1"/>
          </p:cNvSpPr>
          <p:nvPr>
            <p:ph idx="1"/>
          </p:nvPr>
        </p:nvSpPr>
        <p:spPr/>
        <p:txBody>
          <a:bodyPr/>
          <a:lstStyle/>
          <a:p>
            <a:r>
              <a:rPr lang="tr-TR" dirty="0"/>
              <a:t>Sporcu lisansı için sağlık raporu almak üzere başvuran kişiler Gençlik ve Spor Bakanlığı birimlerinden aldıkları sevk belgesi ile sağlık hizmet sunucularına başvurur. </a:t>
            </a:r>
          </a:p>
          <a:p>
            <a:r>
              <a:rPr lang="tr-TR" dirty="0"/>
              <a:t>Sporcu lisansı dışında sosyal faaliyet amaçlı spor faaliyeti için sağlık raporu alınması zorunlu değildir. </a:t>
            </a:r>
          </a:p>
          <a:p>
            <a:r>
              <a:rPr lang="tr-TR" dirty="0"/>
              <a:t>Kişilerden alınacak beyan formu ile spor faaliyetlerine katılım sağlanabilir.</a:t>
            </a:r>
          </a:p>
        </p:txBody>
      </p:sp>
    </p:spTree>
    <p:extLst>
      <p:ext uri="{BB962C8B-B14F-4D97-AF65-F5344CB8AC3E}">
        <p14:creationId xmlns:p14="http://schemas.microsoft.com/office/powerpoint/2010/main" val="26390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Akıl Şuur (Temyiz Kudretine Haizdir) Raporu</a:t>
            </a:r>
          </a:p>
        </p:txBody>
      </p:sp>
      <p:sp>
        <p:nvSpPr>
          <p:cNvPr id="3" name="İçerik Yer Tutucusu 2"/>
          <p:cNvSpPr>
            <a:spLocks noGrp="1"/>
          </p:cNvSpPr>
          <p:nvPr>
            <p:ph idx="1"/>
          </p:nvPr>
        </p:nvSpPr>
        <p:spPr/>
        <p:txBody>
          <a:bodyPr rtlCol="0"/>
          <a:lstStyle/>
          <a:p>
            <a:r>
              <a:rPr lang="tr-TR" dirty="0"/>
              <a:t>Herhangi bir kurumun keyfi olarak akli meleke raporu isteme hakkı bulunmamaktadır. </a:t>
            </a:r>
          </a:p>
          <a:p>
            <a:pPr lvl="1"/>
            <a:r>
              <a:rPr lang="tr-TR" dirty="0"/>
              <a:t>Devlet kurumlarında herhangi bir işlem yapmak için hukuki işlem yapma yeteneği hakkında bilgi sahibi olunması gereken durumlarda,</a:t>
            </a:r>
          </a:p>
          <a:p>
            <a:pPr lvl="1"/>
            <a:r>
              <a:rPr lang="tr-TR" dirty="0"/>
              <a:t>Bu konuyla ilgili olarak şikayet ya da ihbar bulunması gereken durumlarda,</a:t>
            </a:r>
          </a:p>
          <a:p>
            <a:pPr lvl="1"/>
            <a:r>
              <a:rPr lang="tr-TR" dirty="0"/>
              <a:t>İşlem yapacak kişinin genel durumu, hastalığı veya dış görünüşü itibariyle şüphe uyandıran durumların varlığında</a:t>
            </a:r>
          </a:p>
          <a:p>
            <a:pPr marL="0" indent="0">
              <a:buNone/>
            </a:pPr>
            <a:r>
              <a:rPr lang="tr-TR" dirty="0"/>
              <a:t>ilgili hastadan kuvvetle muhtemel şüphe edildiğinde; ilgili tabiplerden akli melekelerinin kontrol edilmesi amacıyla rapor talep edilebilir.</a:t>
            </a:r>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Yivsiz Av Tüfeği Ruhsatı Raporu</a:t>
            </a:r>
          </a:p>
        </p:txBody>
      </p:sp>
      <p:sp>
        <p:nvSpPr>
          <p:cNvPr id="3" name="Metin Yer Tutucusu 2"/>
          <p:cNvSpPr>
            <a:spLocks noGrp="1"/>
          </p:cNvSpPr>
          <p:nvPr>
            <p:ph idx="1"/>
          </p:nvPr>
        </p:nvSpPr>
        <p:spPr/>
        <p:txBody>
          <a:bodyPr rtlCol="0">
            <a:normAutofit lnSpcReduction="10000"/>
          </a:bodyPr>
          <a:lstStyle/>
          <a:p>
            <a:r>
              <a:rPr lang="tr-TR" dirty="0"/>
              <a:t>Kişi hakkında “durum bildirir tek hekim raporu” düzenlenir.</a:t>
            </a:r>
          </a:p>
          <a:p>
            <a:r>
              <a:rPr lang="tr-TR" dirty="0"/>
              <a:t>Baskın kullanılan </a:t>
            </a:r>
            <a:r>
              <a:rPr lang="tr-TR" dirty="0" err="1"/>
              <a:t>ekstremite</a:t>
            </a:r>
            <a:r>
              <a:rPr lang="tr-TR" dirty="0"/>
              <a:t> ayrımı olmaksızın her iki üst </a:t>
            </a:r>
            <a:r>
              <a:rPr lang="tr-TR" dirty="0" err="1"/>
              <a:t>ekstremite</a:t>
            </a:r>
            <a:r>
              <a:rPr lang="tr-TR" dirty="0"/>
              <a:t> de </a:t>
            </a:r>
            <a:r>
              <a:rPr lang="tr-TR" b="1" dirty="0"/>
              <a:t>kavrama yapabilme ve güç kullanabilme hareket kabiliyeti </a:t>
            </a:r>
            <a:r>
              <a:rPr lang="tr-TR" dirty="0"/>
              <a:t>olması gerekir. </a:t>
            </a:r>
          </a:p>
          <a:p>
            <a:r>
              <a:rPr lang="tr-TR" b="1" dirty="0"/>
              <a:t>Görme kabiliyetinin </a:t>
            </a:r>
            <a:r>
              <a:rPr lang="tr-TR" dirty="0"/>
              <a:t>olması gerekir.</a:t>
            </a:r>
          </a:p>
          <a:p>
            <a:r>
              <a:rPr lang="tr-TR" b="1" dirty="0"/>
              <a:t>İşitme ve yön tayini kabiliyetinin </a:t>
            </a:r>
            <a:r>
              <a:rPr lang="tr-TR" dirty="0"/>
              <a:t>olması gerekir.</a:t>
            </a:r>
          </a:p>
          <a:p>
            <a:r>
              <a:rPr lang="tr-TR" b="1" dirty="0"/>
              <a:t>Psikiyatrik yönden iyilik halinde</a:t>
            </a:r>
            <a:r>
              <a:rPr lang="tr-TR" dirty="0"/>
              <a:t> olmadığı değerlendirilenler ilgili uzmana sevk edilir. </a:t>
            </a:r>
          </a:p>
          <a:p>
            <a:r>
              <a:rPr lang="tr-TR" dirty="0"/>
              <a:t>Şuur durumunu etkileyen, vücutta aşırı düşkünlük yapmış herhangi bir dahili hastalığı olanlara silah bulundurma ve taşıma ruhsatı verilmez.</a:t>
            </a:r>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Portör Muayenesi Raporu</a:t>
            </a:r>
          </a:p>
        </p:txBody>
      </p:sp>
      <p:sp>
        <p:nvSpPr>
          <p:cNvPr id="3" name="İçerik Yer Tutucusu 2"/>
          <p:cNvSpPr>
            <a:spLocks noGrp="1"/>
          </p:cNvSpPr>
          <p:nvPr>
            <p:ph idx="1"/>
          </p:nvPr>
        </p:nvSpPr>
        <p:spPr/>
        <p:txBody>
          <a:bodyPr rtlCol="0"/>
          <a:lstStyle/>
          <a:p>
            <a:pPr rtl="0"/>
            <a:r>
              <a:rPr lang="tr-TR" dirty="0"/>
              <a:t>Portör tetkikleri birinci basamakta yapılamamaktadır.</a:t>
            </a:r>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İşe Giriş Raporları</a:t>
            </a:r>
          </a:p>
        </p:txBody>
      </p:sp>
      <p:sp>
        <p:nvSpPr>
          <p:cNvPr id="3" name="İçerik Yer Tutucusu 2"/>
          <p:cNvSpPr>
            <a:spLocks noGrp="1"/>
          </p:cNvSpPr>
          <p:nvPr>
            <p:ph idx="1"/>
          </p:nvPr>
        </p:nvSpPr>
        <p:spPr/>
        <p:txBody>
          <a:bodyPr/>
          <a:lstStyle/>
          <a:p>
            <a:r>
              <a:rPr lang="tr-TR" dirty="0"/>
              <a:t>50’den az çalışanı bulunan ve az tehlikeli işyerlerinde çalışacak olan kişilerin işe giriş raporları, iş yeri hekimliği belgesi aranmaksızın aile hekimleri ve kamu sağlık hizmet sunucularında görevli tüm hekimlerce düzenlenebilir. </a:t>
            </a:r>
          </a:p>
          <a:p>
            <a:r>
              <a:rPr lang="tr-TR" dirty="0"/>
              <a:t>İşe giriş raporu almak isteyen kişiler 50’den az çalışanı bulunan ve az tehlikeli işyerlerinde çalışacaklarına dair bir belgeyi başvuru yaptıkları hekime ibraz etmek zorundadır.</a:t>
            </a:r>
          </a:p>
        </p:txBody>
      </p:sp>
    </p:spTree>
    <p:extLst>
      <p:ext uri="{BB962C8B-B14F-4D97-AF65-F5344CB8AC3E}">
        <p14:creationId xmlns:p14="http://schemas.microsoft.com/office/powerpoint/2010/main" val="18365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Ağır ve Tehlikeli İşlerde Çalışabilir Raporu</a:t>
            </a:r>
          </a:p>
        </p:txBody>
      </p:sp>
      <p:sp>
        <p:nvSpPr>
          <p:cNvPr id="3" name="Metin Yer Tutucusu 2"/>
          <p:cNvSpPr>
            <a:spLocks noGrp="1"/>
          </p:cNvSpPr>
          <p:nvPr>
            <p:ph idx="1"/>
          </p:nvPr>
        </p:nvSpPr>
        <p:spPr/>
        <p:txBody>
          <a:bodyPr rtlCol="0"/>
          <a:lstStyle/>
          <a:p>
            <a:pPr rtl="0"/>
            <a:r>
              <a:rPr lang="tr-TR" dirty="0"/>
              <a:t>OSGB ve işyeri  hekimlerince verilmektedir.</a:t>
            </a:r>
          </a:p>
        </p:txBody>
      </p:sp>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İstirahat Raporu</a:t>
            </a:r>
          </a:p>
        </p:txBody>
      </p:sp>
      <p:sp>
        <p:nvSpPr>
          <p:cNvPr id="3" name="İçerik Yer Tutucusu 2"/>
          <p:cNvSpPr>
            <a:spLocks noGrp="1"/>
          </p:cNvSpPr>
          <p:nvPr>
            <p:ph idx="1"/>
          </p:nvPr>
        </p:nvSpPr>
        <p:spPr/>
        <p:txBody>
          <a:bodyPr vert="horz" lIns="91440" tIns="45720" rIns="91440" bIns="45720" rtlCol="0" anchor="t">
            <a:normAutofit/>
          </a:bodyPr>
          <a:lstStyle/>
          <a:p>
            <a:pPr marL="0" indent="0"/>
            <a:r>
              <a:rPr lang="tr-TR" dirty="0">
                <a:solidFill>
                  <a:srgbClr val="000000"/>
                </a:solidFill>
                <a:latin typeface="Calibri"/>
                <a:cs typeface="Calibri"/>
              </a:rPr>
              <a:t>Tek hekim raporu ile bir defada en çok on gün</a:t>
            </a:r>
            <a:r>
              <a:rPr lang="tr-TR" b="1" dirty="0">
                <a:solidFill>
                  <a:srgbClr val="FF0000"/>
                </a:solidFill>
                <a:latin typeface="Calibri"/>
                <a:cs typeface="Calibri"/>
              </a:rPr>
              <a:t> </a:t>
            </a:r>
            <a:r>
              <a:rPr lang="tr-TR" dirty="0">
                <a:solidFill>
                  <a:srgbClr val="000000"/>
                </a:solidFill>
                <a:latin typeface="Calibri"/>
                <a:cs typeface="Calibri"/>
              </a:rPr>
              <a:t>rapor verilebilir. </a:t>
            </a:r>
            <a:endParaRPr lang="tr-TR">
              <a:latin typeface="Calibri"/>
              <a:cs typeface="Calibri"/>
            </a:endParaRPr>
          </a:p>
          <a:p>
            <a:pPr marL="0" indent="0">
              <a:buClr>
                <a:srgbClr val="297D53"/>
              </a:buClr>
            </a:pPr>
            <a:r>
              <a:rPr lang="tr-TR" dirty="0">
                <a:solidFill>
                  <a:srgbClr val="000000"/>
                </a:solidFill>
                <a:latin typeface="Calibri"/>
                <a:cs typeface="Calibri"/>
              </a:rPr>
              <a:t> Raporda kontrol muayenesi öngörülmüş ise kontrol muayenesi sonrasında tek hekim tarafından en çok on gün daha rapor verilebilir. </a:t>
            </a:r>
            <a:endParaRPr lang="tr-TR" dirty="0">
              <a:solidFill>
                <a:srgbClr val="455F51"/>
              </a:solidFill>
              <a:latin typeface="Calibri"/>
              <a:cs typeface="Calibri"/>
            </a:endParaRPr>
          </a:p>
          <a:p>
            <a:pPr marL="0" indent="0">
              <a:buClr>
                <a:srgbClr val="297D53"/>
              </a:buClr>
            </a:pPr>
            <a:r>
              <a:rPr lang="tr-TR" dirty="0">
                <a:solidFill>
                  <a:srgbClr val="000000"/>
                </a:solidFill>
                <a:latin typeface="Calibri"/>
                <a:cs typeface="Calibri"/>
              </a:rPr>
              <a:t> Bir takvim yılı içinde tek hekim tarafından aynı kişiye verilecek raporların toplamı kırk günü geçemez.</a:t>
            </a:r>
            <a:endParaRPr lang="tr-TR" b="1" dirty="0">
              <a:solidFill>
                <a:srgbClr val="FF0000"/>
              </a:solidFill>
              <a:latin typeface="Calibri"/>
              <a:cs typeface="Calibri"/>
            </a:endParaRPr>
          </a:p>
        </p:txBody>
      </p:sp>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31A8B-A9A6-A9CB-7AF5-743B76B3FBA6}"/>
              </a:ext>
            </a:extLst>
          </p:cNvPr>
          <p:cNvSpPr>
            <a:spLocks noGrp="1"/>
          </p:cNvSpPr>
          <p:nvPr>
            <p:ph type="title"/>
          </p:nvPr>
        </p:nvSpPr>
        <p:spPr/>
        <p:txBody>
          <a:bodyPr vert="horz" lIns="91440" tIns="45720" rIns="91440" bIns="45720" rtlCol="0" anchor="ctr">
            <a:normAutofit/>
          </a:bodyPr>
          <a:lstStyle/>
          <a:p>
            <a:r>
              <a:rPr lang="tr-TR" dirty="0">
                <a:cs typeface="Calibri"/>
              </a:rPr>
              <a:t>KAYNAK</a:t>
            </a:r>
            <a:endParaRPr lang="tr-TR" dirty="0"/>
          </a:p>
        </p:txBody>
      </p:sp>
      <p:sp>
        <p:nvSpPr>
          <p:cNvPr id="3" name="İçerik Yer Tutucusu 2">
            <a:extLst>
              <a:ext uri="{FF2B5EF4-FFF2-40B4-BE49-F238E27FC236}">
                <a16:creationId xmlns:a16="http://schemas.microsoft.com/office/drawing/2014/main" id="{A8B5960E-D46C-E13F-6EEA-E597CF2C43A7}"/>
              </a:ext>
            </a:extLst>
          </p:cNvPr>
          <p:cNvSpPr>
            <a:spLocks noGrp="1"/>
          </p:cNvSpPr>
          <p:nvPr>
            <p:ph idx="1"/>
          </p:nvPr>
        </p:nvSpPr>
        <p:spPr/>
        <p:txBody>
          <a:bodyPr vert="horz" lIns="91440" tIns="45720" rIns="91440" bIns="45720" rtlCol="0" anchor="t">
            <a:normAutofit/>
          </a:bodyPr>
          <a:lstStyle/>
          <a:p>
            <a:pPr marL="285750" indent="-285750">
              <a:buFont typeface="Georgia,Serif"/>
            </a:pPr>
            <a:r>
              <a:rPr lang="tr-TR" dirty="0">
                <a:solidFill>
                  <a:srgbClr val="000000"/>
                </a:solidFill>
                <a:cs typeface="Calibri"/>
                <a:hlinkClick r:id="rId2"/>
              </a:rPr>
              <a:t>https://shgmsgudb.saglik.gov.tr/TR-85392/saglik-raporlari-usul-ve-esaslari-hakkinda-yonerge--ve-hakem-hastane-listeleri.html</a:t>
            </a:r>
            <a:endParaRPr lang="tr-TR">
              <a:solidFill>
                <a:srgbClr val="000000"/>
              </a:solidFill>
              <a:cs typeface="Calibri"/>
            </a:endParaRPr>
          </a:p>
        </p:txBody>
      </p:sp>
    </p:spTree>
    <p:extLst>
      <p:ext uri="{BB962C8B-B14F-4D97-AF65-F5344CB8AC3E}">
        <p14:creationId xmlns:p14="http://schemas.microsoft.com/office/powerpoint/2010/main" val="31939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7CE9A6-4758-8F43-8593-78AFAEDC6C86}"/>
              </a:ext>
            </a:extLst>
          </p:cNvPr>
          <p:cNvSpPr>
            <a:spLocks noGrp="1"/>
          </p:cNvSpPr>
          <p:nvPr>
            <p:ph type="title"/>
          </p:nvPr>
        </p:nvSpPr>
        <p:spPr>
          <a:xfrm>
            <a:off x="486697" y="3220065"/>
            <a:ext cx="10972800" cy="1066800"/>
          </a:xfrm>
        </p:spPr>
        <p:txBody>
          <a:bodyPr vert="horz" lIns="91440" tIns="45720" rIns="91440" bIns="45720" rtlCol="0" anchor="ctr">
            <a:normAutofit/>
          </a:bodyPr>
          <a:lstStyle/>
          <a:p>
            <a:pPr algn="ctr"/>
            <a:r>
              <a:rPr lang="tr-TR" i="1" dirty="0">
                <a:cs typeface="Calibri" panose="020F0502020204030204"/>
              </a:rPr>
              <a:t>TEŞEKKÜRLER</a:t>
            </a:r>
          </a:p>
        </p:txBody>
      </p:sp>
      <p:sp>
        <p:nvSpPr>
          <p:cNvPr id="3" name="İçerik Yer Tutucusu 2">
            <a:extLst>
              <a:ext uri="{FF2B5EF4-FFF2-40B4-BE49-F238E27FC236}">
                <a16:creationId xmlns:a16="http://schemas.microsoft.com/office/drawing/2014/main" id="{393CB462-C9D3-8C47-B0F1-A180F5BEAEF0}"/>
              </a:ext>
            </a:extLst>
          </p:cNvPr>
          <p:cNvSpPr>
            <a:spLocks noGrp="1"/>
          </p:cNvSpPr>
          <p:nvPr>
            <p:ph idx="1"/>
          </p:nvPr>
        </p:nvSpPr>
        <p:spPr>
          <a:xfrm>
            <a:off x="609600" y="2249424"/>
            <a:ext cx="10972800" cy="3833500"/>
          </a:xfrm>
        </p:spPr>
        <p:txBody>
          <a:bodyPr vert="horz" lIns="91440" tIns="45720" rIns="91440" bIns="45720" rtlCol="0" anchor="t">
            <a:normAutofit/>
          </a:bodyPr>
          <a:lstStyle/>
          <a:p>
            <a:pPr marL="109855" indent="0">
              <a:buNone/>
            </a:pPr>
            <a:endParaRPr lang="tr-TR" dirty="0">
              <a:cs typeface="Calibri"/>
            </a:endParaRPr>
          </a:p>
          <a:p>
            <a:pPr marL="109855" indent="0">
              <a:buNone/>
            </a:pPr>
            <a:endParaRPr lang="tr-TR" dirty="0">
              <a:cs typeface="Calibri"/>
            </a:endParaRPr>
          </a:p>
          <a:p>
            <a:pPr marL="109855" indent="0">
              <a:buNone/>
            </a:pPr>
            <a:endParaRPr lang="tr-TR" dirty="0">
              <a:cs typeface="Calibri"/>
            </a:endParaRPr>
          </a:p>
          <a:p>
            <a:pPr marL="109855" indent="0">
              <a:buNone/>
            </a:pPr>
            <a:endParaRPr lang="tr-TR" dirty="0">
              <a:cs typeface="Calibri"/>
            </a:endParaRPr>
          </a:p>
        </p:txBody>
      </p:sp>
    </p:spTree>
    <p:extLst>
      <p:ext uri="{BB962C8B-B14F-4D97-AF65-F5344CB8AC3E}">
        <p14:creationId xmlns:p14="http://schemas.microsoft.com/office/powerpoint/2010/main" val="69893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0" indent="0"/>
            <a:r>
              <a:rPr lang="tr-TR" dirty="0">
                <a:ea typeface="Calibri"/>
                <a:cs typeface="Calibri"/>
              </a:rPr>
              <a:t> Tabip tarafından, sürücü veya sürücü adayının yapılan genel muayenesinde;</a:t>
            </a:r>
          </a:p>
        </p:txBody>
      </p:sp>
      <p:sp>
        <p:nvSpPr>
          <p:cNvPr id="3" name="İçerik Yer Tutucusu 2"/>
          <p:cNvSpPr>
            <a:spLocks noGrp="1"/>
          </p:cNvSpPr>
          <p:nvPr>
            <p:ph idx="1"/>
          </p:nvPr>
        </p:nvSpPr>
        <p:spPr/>
        <p:txBody>
          <a:bodyPr>
            <a:normAutofit fontScale="85000" lnSpcReduction="20000"/>
          </a:bodyPr>
          <a:lstStyle/>
          <a:p>
            <a:pPr algn="just"/>
            <a:r>
              <a:rPr lang="tr-TR" dirty="0">
                <a:ea typeface="Calibri"/>
                <a:cs typeface="Calibri"/>
              </a:rPr>
              <a:t>a) İşitme kaybı,</a:t>
            </a:r>
          </a:p>
          <a:p>
            <a:pPr algn="just"/>
            <a:r>
              <a:rPr lang="tr-TR" dirty="0">
                <a:ea typeface="Calibri"/>
                <a:cs typeface="Calibri"/>
              </a:rPr>
              <a:t>b) Günlük hayatı kısıtlayan denge problemi, baş dönmesi nedeni olabilecek bir hastalık,</a:t>
            </a:r>
          </a:p>
          <a:p>
            <a:pPr algn="just"/>
            <a:r>
              <a:rPr lang="tr-TR" dirty="0">
                <a:ea typeface="Calibri"/>
                <a:cs typeface="Calibri"/>
              </a:rPr>
              <a:t>c) Uyku bozukluğu (</a:t>
            </a:r>
            <a:r>
              <a:rPr lang="tr-TR" dirty="0" err="1">
                <a:ea typeface="Calibri"/>
                <a:cs typeface="Calibri"/>
              </a:rPr>
              <a:t>Obstrüktif</a:t>
            </a:r>
            <a:r>
              <a:rPr lang="tr-TR" dirty="0">
                <a:ea typeface="Calibri"/>
                <a:cs typeface="Calibri"/>
              </a:rPr>
              <a:t> uyku </a:t>
            </a:r>
            <a:r>
              <a:rPr lang="tr-TR" dirty="0" err="1">
                <a:ea typeface="Calibri"/>
                <a:cs typeface="Calibri"/>
              </a:rPr>
              <a:t>apnesi</a:t>
            </a:r>
            <a:r>
              <a:rPr lang="tr-TR" dirty="0">
                <a:ea typeface="Calibri"/>
                <a:cs typeface="Calibri"/>
              </a:rPr>
              <a:t> sendromu, gündüz aşırı uyuklama hali),</a:t>
            </a:r>
          </a:p>
          <a:p>
            <a:pPr algn="just"/>
            <a:r>
              <a:rPr lang="tr-TR" dirty="0">
                <a:ea typeface="Calibri"/>
                <a:cs typeface="Calibri"/>
              </a:rPr>
              <a:t>ç) </a:t>
            </a:r>
            <a:r>
              <a:rPr lang="tr-TR" dirty="0" err="1">
                <a:ea typeface="Calibri"/>
                <a:cs typeface="Calibri"/>
              </a:rPr>
              <a:t>Malign</a:t>
            </a:r>
            <a:r>
              <a:rPr lang="tr-TR" dirty="0">
                <a:ea typeface="Calibri"/>
                <a:cs typeface="Calibri"/>
              </a:rPr>
              <a:t> tümör hikâyesi,</a:t>
            </a:r>
          </a:p>
          <a:p>
            <a:pPr algn="just"/>
            <a:r>
              <a:rPr lang="tr-TR" dirty="0">
                <a:ea typeface="Calibri"/>
                <a:cs typeface="Calibri"/>
              </a:rPr>
              <a:t>d) Eklem hareketlerinde kısıtlama,</a:t>
            </a:r>
          </a:p>
          <a:p>
            <a:pPr algn="just"/>
            <a:r>
              <a:rPr lang="tr-TR" dirty="0">
                <a:ea typeface="Calibri"/>
                <a:cs typeface="Calibri"/>
              </a:rPr>
              <a:t>e) </a:t>
            </a:r>
            <a:r>
              <a:rPr lang="tr-TR" dirty="0" err="1">
                <a:ea typeface="Calibri"/>
                <a:cs typeface="Calibri"/>
              </a:rPr>
              <a:t>Ekstremite</a:t>
            </a:r>
            <a:r>
              <a:rPr lang="tr-TR" dirty="0">
                <a:ea typeface="Calibri"/>
                <a:cs typeface="Calibri"/>
              </a:rPr>
              <a:t> noksanlığı,</a:t>
            </a:r>
          </a:p>
          <a:p>
            <a:pPr algn="just"/>
            <a:r>
              <a:rPr lang="tr-TR" dirty="0">
                <a:ea typeface="Calibri"/>
                <a:cs typeface="Calibri"/>
              </a:rPr>
              <a:t>f) Kas, </a:t>
            </a:r>
            <a:r>
              <a:rPr lang="tr-TR" dirty="0" err="1">
                <a:ea typeface="Calibri"/>
                <a:cs typeface="Calibri"/>
              </a:rPr>
              <a:t>tendon</a:t>
            </a:r>
            <a:r>
              <a:rPr lang="tr-TR" dirty="0">
                <a:ea typeface="Calibri"/>
                <a:cs typeface="Calibri"/>
              </a:rPr>
              <a:t> ve bağ lezyonları,</a:t>
            </a:r>
          </a:p>
          <a:p>
            <a:pPr algn="just"/>
            <a:r>
              <a:rPr lang="tr-TR" dirty="0">
                <a:ea typeface="Calibri"/>
                <a:cs typeface="Calibri"/>
              </a:rPr>
              <a:t>g) Hipoglisemiye yol açabilecek ilaç kullanılan </a:t>
            </a:r>
            <a:r>
              <a:rPr lang="tr-TR" dirty="0" err="1">
                <a:ea typeface="Calibri"/>
                <a:cs typeface="Calibri"/>
              </a:rPr>
              <a:t>diabetes</a:t>
            </a:r>
            <a:r>
              <a:rPr lang="tr-TR" dirty="0">
                <a:ea typeface="Calibri"/>
                <a:cs typeface="Calibri"/>
              </a:rPr>
              <a:t> </a:t>
            </a:r>
            <a:r>
              <a:rPr lang="tr-TR" dirty="0" err="1">
                <a:ea typeface="Calibri"/>
                <a:cs typeface="Calibri"/>
              </a:rPr>
              <a:t>mellitus</a:t>
            </a:r>
            <a:r>
              <a:rPr lang="tr-TR" dirty="0">
                <a:ea typeface="Calibri"/>
                <a:cs typeface="Calibri"/>
              </a:rPr>
              <a:t> hastalığı (</a:t>
            </a:r>
            <a:r>
              <a:rPr lang="tr-TR" sz="1800" dirty="0" err="1">
                <a:solidFill>
                  <a:srgbClr val="0D0D0D"/>
                </a:solidFill>
                <a:latin typeface="Söhne"/>
              </a:rPr>
              <a:t>Sülfonilüreler</a:t>
            </a:r>
            <a:r>
              <a:rPr lang="tr-TR" sz="1800" dirty="0">
                <a:solidFill>
                  <a:srgbClr val="0D0D0D"/>
                </a:solidFill>
                <a:latin typeface="Söhne"/>
              </a:rPr>
              <a:t>, </a:t>
            </a:r>
            <a:r>
              <a:rPr lang="tr-TR" sz="1800" dirty="0" err="1">
                <a:solidFill>
                  <a:srgbClr val="0D0D0D"/>
                </a:solidFill>
                <a:latin typeface="Söhne"/>
              </a:rPr>
              <a:t>Meglitinidler</a:t>
            </a:r>
            <a:r>
              <a:rPr lang="tr-TR" sz="1800" dirty="0">
                <a:solidFill>
                  <a:srgbClr val="0D0D0D"/>
                </a:solidFill>
                <a:latin typeface="Söhne"/>
              </a:rPr>
              <a:t>)</a:t>
            </a:r>
            <a:endParaRPr lang="tr-TR" dirty="0">
              <a:ea typeface="Calibri"/>
              <a:cs typeface="Calibri"/>
            </a:endParaRPr>
          </a:p>
          <a:p>
            <a:pPr algn="just"/>
            <a:r>
              <a:rPr lang="tr-TR" dirty="0">
                <a:ea typeface="Calibri"/>
                <a:cs typeface="Calibri"/>
              </a:rPr>
              <a:t>ğ) Kalp-damar hastalığı (</a:t>
            </a:r>
            <a:r>
              <a:rPr lang="tr-TR" dirty="0" err="1">
                <a:ea typeface="Calibri"/>
                <a:cs typeface="Calibri"/>
              </a:rPr>
              <a:t>anjinal</a:t>
            </a:r>
            <a:r>
              <a:rPr lang="tr-TR" dirty="0">
                <a:ea typeface="Calibri"/>
                <a:cs typeface="Calibri"/>
              </a:rPr>
              <a:t> yakınma, akut koroner sendrom tanısı, </a:t>
            </a:r>
            <a:r>
              <a:rPr lang="tr-TR" dirty="0" err="1">
                <a:ea typeface="Calibri"/>
                <a:cs typeface="Calibri"/>
              </a:rPr>
              <a:t>angioplasti</a:t>
            </a:r>
            <a:r>
              <a:rPr lang="tr-TR" dirty="0">
                <a:ea typeface="Calibri"/>
                <a:cs typeface="Calibri"/>
              </a:rPr>
              <a:t>, kalp yetmezliği, hipertansiyon, bilinç bozukluğuna yol açabilecek ritim bozukluğu, kalıcı pil </a:t>
            </a:r>
            <a:r>
              <a:rPr lang="tr-TR" dirty="0" err="1">
                <a:ea typeface="Calibri"/>
                <a:cs typeface="Calibri"/>
              </a:rPr>
              <a:t>implantasyonu</a:t>
            </a:r>
            <a:r>
              <a:rPr lang="tr-TR" dirty="0">
                <a:ea typeface="Calibri"/>
                <a:cs typeface="Calibri"/>
              </a:rPr>
              <a:t>),</a:t>
            </a:r>
          </a:p>
        </p:txBody>
      </p:sp>
    </p:spTree>
    <p:extLst>
      <p:ext uri="{BB962C8B-B14F-4D97-AF65-F5344CB8AC3E}">
        <p14:creationId xmlns:p14="http://schemas.microsoft.com/office/powerpoint/2010/main" val="415269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596044"/>
            <a:ext cx="10972800" cy="4978492"/>
          </a:xfrm>
        </p:spPr>
        <p:txBody>
          <a:bodyPr>
            <a:normAutofit fontScale="92500" lnSpcReduction="10000"/>
          </a:bodyPr>
          <a:lstStyle/>
          <a:p>
            <a:pPr marL="0" indent="0" algn="just"/>
            <a:r>
              <a:rPr lang="tr-TR" dirty="0">
                <a:ea typeface="Calibri" panose="020F0502020204030204"/>
                <a:cs typeface="Calibri" panose="020F0502020204030204"/>
              </a:rPr>
              <a:t>h) Organ yetmezliği (organ nakli geçirilmiş olması, kronik böbrek yetmezliği ve diğer hayati önemi haiz organlarda </a:t>
            </a:r>
            <a:r>
              <a:rPr lang="tr-TR" dirty="0" err="1">
                <a:ea typeface="Calibri" panose="020F0502020204030204"/>
                <a:cs typeface="Calibri" panose="020F0502020204030204"/>
              </a:rPr>
              <a:t>dekompanse</a:t>
            </a:r>
            <a:r>
              <a:rPr lang="tr-TR" dirty="0">
                <a:ea typeface="Calibri" panose="020F0502020204030204"/>
                <a:cs typeface="Calibri" panose="020F0502020204030204"/>
              </a:rPr>
              <a:t> yetmezlik),</a:t>
            </a:r>
          </a:p>
          <a:p>
            <a:pPr algn="just"/>
            <a:r>
              <a:rPr lang="tr-TR" dirty="0">
                <a:ea typeface="Calibri" panose="020F0502020204030204"/>
                <a:cs typeface="Calibri" panose="020F0502020204030204"/>
              </a:rPr>
              <a:t>ı) Santral sinir sistemi hastalıkları,</a:t>
            </a:r>
          </a:p>
          <a:p>
            <a:pPr algn="just"/>
            <a:r>
              <a:rPr lang="tr-TR" dirty="0">
                <a:ea typeface="Calibri" panose="020F0502020204030204"/>
                <a:cs typeface="Calibri" panose="020F0502020204030204"/>
              </a:rPr>
              <a:t>i) </a:t>
            </a:r>
            <a:r>
              <a:rPr lang="tr-TR" dirty="0" err="1">
                <a:ea typeface="Calibri" panose="020F0502020204030204"/>
                <a:cs typeface="Calibri" panose="020F0502020204030204"/>
              </a:rPr>
              <a:t>Periferik</a:t>
            </a:r>
            <a:r>
              <a:rPr lang="tr-TR" dirty="0">
                <a:ea typeface="Calibri" panose="020F0502020204030204"/>
                <a:cs typeface="Calibri" panose="020F0502020204030204"/>
              </a:rPr>
              <a:t> sinir sistemi hastalıkları,</a:t>
            </a:r>
          </a:p>
          <a:p>
            <a:pPr algn="just"/>
            <a:r>
              <a:rPr lang="tr-TR" dirty="0">
                <a:ea typeface="Calibri" panose="020F0502020204030204"/>
                <a:cs typeface="Calibri" panose="020F0502020204030204"/>
              </a:rPr>
              <a:t>j) Epilepsi,</a:t>
            </a:r>
          </a:p>
          <a:p>
            <a:pPr algn="just"/>
            <a:r>
              <a:rPr lang="tr-TR" dirty="0">
                <a:ea typeface="Calibri" panose="020F0502020204030204"/>
                <a:cs typeface="Calibri" panose="020F0502020204030204"/>
              </a:rPr>
              <a:t>k) Kas hastalıkları (</a:t>
            </a:r>
            <a:r>
              <a:rPr lang="tr-TR" dirty="0" err="1">
                <a:ea typeface="Calibri" panose="020F0502020204030204"/>
                <a:cs typeface="Calibri" panose="020F0502020204030204"/>
              </a:rPr>
              <a:t>myopati</a:t>
            </a:r>
            <a:r>
              <a:rPr lang="tr-TR" dirty="0">
                <a:ea typeface="Calibri" panose="020F0502020204030204"/>
                <a:cs typeface="Calibri" panose="020F0502020204030204"/>
              </a:rPr>
              <a:t>, </a:t>
            </a:r>
            <a:r>
              <a:rPr lang="tr-TR" dirty="0" err="1">
                <a:ea typeface="Calibri" panose="020F0502020204030204"/>
                <a:cs typeface="Calibri" panose="020F0502020204030204"/>
              </a:rPr>
              <a:t>progresif</a:t>
            </a:r>
            <a:r>
              <a:rPr lang="tr-TR" dirty="0">
                <a:ea typeface="Calibri" panose="020F0502020204030204"/>
                <a:cs typeface="Calibri" panose="020F0502020204030204"/>
              </a:rPr>
              <a:t> </a:t>
            </a:r>
            <a:r>
              <a:rPr lang="tr-TR" dirty="0" err="1">
                <a:ea typeface="Calibri" panose="020F0502020204030204"/>
                <a:cs typeface="Calibri" panose="020F0502020204030204"/>
              </a:rPr>
              <a:t>muskuler</a:t>
            </a:r>
            <a:r>
              <a:rPr lang="tr-TR" dirty="0">
                <a:ea typeface="Calibri" panose="020F0502020204030204"/>
                <a:cs typeface="Calibri" panose="020F0502020204030204"/>
              </a:rPr>
              <a:t> </a:t>
            </a:r>
            <a:r>
              <a:rPr lang="tr-TR" dirty="0" err="1">
                <a:ea typeface="Calibri" panose="020F0502020204030204"/>
                <a:cs typeface="Calibri" panose="020F0502020204030204"/>
              </a:rPr>
              <a:t>distrofi</a:t>
            </a:r>
            <a:r>
              <a:rPr lang="tr-TR" dirty="0">
                <a:ea typeface="Calibri" panose="020F0502020204030204"/>
                <a:cs typeface="Calibri" panose="020F0502020204030204"/>
              </a:rPr>
              <a:t>, kas-sinir kavşak hastalıkları),</a:t>
            </a:r>
          </a:p>
          <a:p>
            <a:pPr algn="just"/>
            <a:r>
              <a:rPr lang="tr-TR" dirty="0">
                <a:ea typeface="Calibri" panose="020F0502020204030204"/>
                <a:cs typeface="Calibri" panose="020F0502020204030204"/>
              </a:rPr>
              <a:t>l) Ruh hastalığı (ağır akıl hastalığı, zeka geriliği, </a:t>
            </a:r>
            <a:r>
              <a:rPr lang="tr-TR" dirty="0" err="1">
                <a:ea typeface="Calibri" panose="020F0502020204030204"/>
                <a:cs typeface="Calibri" panose="020F0502020204030204"/>
              </a:rPr>
              <a:t>demans</a:t>
            </a:r>
            <a:r>
              <a:rPr lang="tr-TR" dirty="0">
                <a:ea typeface="Calibri" panose="020F0502020204030204"/>
                <a:cs typeface="Calibri" panose="020F0502020204030204"/>
              </a:rPr>
              <a:t>, kişilik bozukluğu, ağır davranış bozukluğu),</a:t>
            </a:r>
          </a:p>
          <a:p>
            <a:pPr algn="just"/>
            <a:r>
              <a:rPr lang="tr-TR" dirty="0">
                <a:ea typeface="Calibri" panose="020F0502020204030204"/>
                <a:cs typeface="Calibri" panose="020F0502020204030204"/>
              </a:rPr>
              <a:t>m) Alkol bağımlılığı,</a:t>
            </a:r>
          </a:p>
          <a:p>
            <a:pPr algn="just"/>
            <a:r>
              <a:rPr lang="tr-TR" dirty="0">
                <a:ea typeface="Calibri" panose="020F0502020204030204"/>
                <a:cs typeface="Calibri" panose="020F0502020204030204"/>
              </a:rPr>
              <a:t>n) </a:t>
            </a:r>
            <a:r>
              <a:rPr lang="tr-TR" dirty="0" err="1">
                <a:ea typeface="Calibri" panose="020F0502020204030204"/>
                <a:cs typeface="Calibri" panose="020F0502020204030204"/>
              </a:rPr>
              <a:t>Psikotrop</a:t>
            </a:r>
            <a:r>
              <a:rPr lang="tr-TR" dirty="0">
                <a:ea typeface="Calibri" panose="020F0502020204030204"/>
                <a:cs typeface="Calibri" panose="020F0502020204030204"/>
              </a:rPr>
              <a:t> madde bağımlılığı,</a:t>
            </a:r>
          </a:p>
          <a:p>
            <a:pPr algn="just"/>
            <a:r>
              <a:rPr lang="tr-TR" dirty="0">
                <a:ea typeface="Calibri" panose="020F0502020204030204"/>
                <a:cs typeface="Calibri" panose="020F0502020204030204"/>
              </a:rPr>
              <a:t>o) Görme derecelerinin 5 inci maddenin ikinci fıkrasına uygun,</a:t>
            </a:r>
          </a:p>
        </p:txBody>
      </p:sp>
    </p:spTree>
    <p:extLst>
      <p:ext uri="{BB962C8B-B14F-4D97-AF65-F5344CB8AC3E}">
        <p14:creationId xmlns:p14="http://schemas.microsoft.com/office/powerpoint/2010/main" val="109582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9847" y="1542842"/>
            <a:ext cx="10972800" cy="4325112"/>
          </a:xfrm>
        </p:spPr>
        <p:txBody>
          <a:bodyPr>
            <a:normAutofit fontScale="92500"/>
          </a:bodyPr>
          <a:lstStyle/>
          <a:p>
            <a:pPr marL="285750" indent="-285750" algn="just">
              <a:buFont typeface="Arial,Sans-Serif" panose="020B0604020202020204" pitchFamily="34" charset="0"/>
            </a:pPr>
            <a:r>
              <a:rPr lang="tr-TR" dirty="0">
                <a:ea typeface="Calibri"/>
                <a:cs typeface="Calibri"/>
              </a:rPr>
              <a:t>ö) Görme alanının uygun,</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p) Renk körlüğü (Herhangi bir koşul aranmadan sürücü olabilirler.),</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r) Gece körlüğü (tavuk karası), gün içinde yapılan yolculuklar ile sınırlı (gün doğumundan bir saat sonra, gün batımından bir saat önce),</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s) Derinlik duyusunun normal,</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ş) </a:t>
            </a:r>
            <a:r>
              <a:rPr lang="tr-TR" dirty="0" err="1">
                <a:ea typeface="Calibri"/>
                <a:cs typeface="Calibri"/>
              </a:rPr>
              <a:t>Pitozis-hemipitozis</a:t>
            </a:r>
            <a:r>
              <a:rPr lang="tr-TR" dirty="0">
                <a:ea typeface="Calibri"/>
                <a:cs typeface="Calibri"/>
              </a:rPr>
              <a:t>,</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t) </a:t>
            </a:r>
            <a:r>
              <a:rPr lang="tr-TR" dirty="0" err="1">
                <a:ea typeface="Calibri"/>
                <a:cs typeface="Calibri"/>
              </a:rPr>
              <a:t>Diplopi</a:t>
            </a:r>
            <a:r>
              <a:rPr lang="tr-TR" dirty="0">
                <a:ea typeface="Calibri"/>
                <a:cs typeface="Calibri"/>
              </a:rPr>
              <a:t> ve şaşılığı,</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u) </a:t>
            </a:r>
            <a:r>
              <a:rPr lang="tr-TR" dirty="0" err="1">
                <a:ea typeface="Calibri"/>
                <a:cs typeface="Calibri"/>
              </a:rPr>
              <a:t>Blefarospazm</a:t>
            </a:r>
            <a:r>
              <a:rPr lang="tr-TR" dirty="0">
                <a:ea typeface="Calibri"/>
                <a:cs typeface="Calibri"/>
              </a:rPr>
              <a:t>, katarakt, afaki, </a:t>
            </a:r>
            <a:r>
              <a:rPr lang="tr-TR" dirty="0" err="1">
                <a:ea typeface="Calibri"/>
                <a:cs typeface="Calibri"/>
              </a:rPr>
              <a:t>progresif</a:t>
            </a:r>
            <a:r>
              <a:rPr lang="tr-TR" dirty="0">
                <a:ea typeface="Calibri"/>
                <a:cs typeface="Calibri"/>
              </a:rPr>
              <a:t> göz hastalığı,</a:t>
            </a:r>
            <a:endParaRPr lang="en-US" dirty="0">
              <a:ea typeface="Calibri"/>
              <a:cs typeface="Calibri"/>
            </a:endParaRPr>
          </a:p>
          <a:p>
            <a:pPr marL="285750" indent="-285750" algn="just">
              <a:buFont typeface="Arial,Sans-Serif" panose="020B0604020202020204" pitchFamily="34" charset="0"/>
            </a:pPr>
            <a:r>
              <a:rPr lang="tr-TR" dirty="0">
                <a:ea typeface="Calibri"/>
                <a:cs typeface="Calibri"/>
              </a:rPr>
              <a:t>ü) </a:t>
            </a:r>
            <a:r>
              <a:rPr lang="tr-TR" dirty="0" err="1">
                <a:ea typeface="Calibri"/>
                <a:cs typeface="Calibri"/>
              </a:rPr>
              <a:t>Monoküler</a:t>
            </a:r>
            <a:r>
              <a:rPr lang="tr-TR" dirty="0">
                <a:ea typeface="Calibri"/>
                <a:cs typeface="Calibri"/>
              </a:rPr>
              <a:t> görme (</a:t>
            </a:r>
            <a:r>
              <a:rPr lang="tr-TR" dirty="0" err="1">
                <a:ea typeface="Calibri"/>
                <a:cs typeface="Calibri"/>
              </a:rPr>
              <a:t>snellen</a:t>
            </a:r>
            <a:r>
              <a:rPr lang="tr-TR" dirty="0">
                <a:ea typeface="Calibri"/>
                <a:cs typeface="Calibri"/>
              </a:rPr>
              <a:t> eşeli ile görme derecelerinin 5 inci maddenin ikinci fıkrasına uygun) olup olmadığı yönünde değerlendirme yapılır.</a:t>
            </a:r>
            <a:endParaRPr lang="en-US" dirty="0">
              <a:ea typeface="Calibri"/>
              <a:cs typeface="Calibri"/>
            </a:endParaRPr>
          </a:p>
        </p:txBody>
      </p:sp>
    </p:spTree>
    <p:extLst>
      <p:ext uri="{BB962C8B-B14F-4D97-AF65-F5344CB8AC3E}">
        <p14:creationId xmlns:p14="http://schemas.microsoft.com/office/powerpoint/2010/main" val="5257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F6EFC989-8B6A-426D-8CC8-42909735A4A0}" vid="{6F0D95CE-7106-4C3E-8D98-EE1220DA24E4}"/>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183</TotalTime>
  <Words>2356</Words>
  <Application>Microsoft Office PowerPoint</Application>
  <PresentationFormat>Geniş ekran</PresentationFormat>
  <Paragraphs>248</Paragraphs>
  <Slides>69</Slides>
  <Notes>11</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Eğitim sunusu</vt:lpstr>
      <vt:lpstr>SAĞLIK RAPORLARI</vt:lpstr>
      <vt:lpstr>Amaç</vt:lpstr>
      <vt:lpstr>PowerPoint Sunusu</vt:lpstr>
      <vt:lpstr>KİMLİK TESPİTİ</vt:lpstr>
      <vt:lpstr>SÜRÜCÜ RAPORLARI</vt:lpstr>
      <vt:lpstr>PowerPoint Sunusu</vt:lpstr>
      <vt:lpstr> Tabip tarafından, sürücü veya sürücü adayının yapılan genel muayenesinde;</vt:lpstr>
      <vt:lpstr>PowerPoint Sunusu</vt:lpstr>
      <vt:lpstr>PowerPoint Sunusu</vt:lpstr>
      <vt:lpstr>PowerPoint Sunusu</vt:lpstr>
      <vt:lpstr>PowerPoint Sunusu</vt:lpstr>
      <vt:lpstr>PowerPoint Sunusu</vt:lpstr>
      <vt:lpstr>PowerPoint Sunusu</vt:lpstr>
      <vt:lpstr>Görme Muayenesi</vt:lpstr>
      <vt:lpstr>PowerPoint Sunusu</vt:lpstr>
      <vt:lpstr>PowerPoint Sunusu</vt:lpstr>
      <vt:lpstr>PowerPoint Sunusu</vt:lpstr>
      <vt:lpstr>PowerPoint Sunusu</vt:lpstr>
      <vt:lpstr>PowerPoint Sunusu</vt:lpstr>
      <vt:lpstr>HANGİ DURUMLARDA GÖZ UZMANINA SEVK EDELİM</vt:lpstr>
      <vt:lpstr>PowerPoint Sunusu</vt:lpstr>
      <vt:lpstr>Kulak Burun Boğaz Muayenesi </vt:lpstr>
      <vt:lpstr>PowerPoint Sunusu</vt:lpstr>
      <vt:lpstr>Hangi durumlarda KBB uzmanına sevk edelim</vt:lpstr>
      <vt:lpstr>PowerPoint Sunusu</vt:lpstr>
      <vt:lpstr>PowerPoint Sunusu</vt:lpstr>
      <vt:lpstr>PowerPoint Sunusu</vt:lpstr>
      <vt:lpstr>PowerPoint Sunusu</vt:lpstr>
      <vt:lpstr>Aşağıdaki durumların varlığında/şüphesinde Ortopedi ve/veya FTR uzmanına sevk edilir:</vt:lpstr>
      <vt:lpstr>Aşağıdaki durumların varlığında/şüphesinde Dahiliye uzmanına sevk edilir: edilir:</vt:lpstr>
      <vt:lpstr>PowerPoint Sunusu</vt:lpstr>
      <vt:lpstr>Aşağıdaki durumların varlığında/şüphesinde Kardiyoloji uzmanına sevk edilir:</vt:lpstr>
      <vt:lpstr>Aşağıdaki durumların varlığında/şüphesinde Nöroloji uzmanına sevk edilir:</vt:lpstr>
      <vt:lpstr>PowerPoint Sunusu</vt:lpstr>
      <vt:lpstr>PowerPoint Sunusu</vt:lpstr>
      <vt:lpstr>Aşağıdaki durumların varlığında/şüphesinde Psikiyatri uzmanına sevk edilir:</vt:lpstr>
      <vt:lpstr>PowerPoint Sunusu</vt:lpstr>
      <vt:lpstr>PowerPoint Sunusu</vt:lpstr>
      <vt:lpstr>PowerPoint Sunusu</vt:lpstr>
      <vt:lpstr>PowerPoint Sunusu</vt:lpstr>
      <vt:lpstr>PowerPoint Sunusu</vt:lpstr>
      <vt:lpstr>KAYNAKLAR</vt:lpstr>
      <vt:lpstr>EVLİLİK ÖNCESİ SAĞLIK RAPORLARI</vt:lpstr>
      <vt:lpstr>Evlilikle İlgili Sağlık Riskleri</vt:lpstr>
      <vt:lpstr>Dikkat Edilmesi Gereken Temel Bulaşıcı Hastalıklar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Evlilik Öncesi SMA Taşıyıcı Tarama Programı</vt:lpstr>
      <vt:lpstr>PowerPoint Sunusu</vt:lpstr>
      <vt:lpstr>Askerlik Yoklaması Sağlık Muayenesi İşlemleri</vt:lpstr>
      <vt:lpstr>PowerPoint Sunusu</vt:lpstr>
      <vt:lpstr>PowerPoint Sunusu</vt:lpstr>
      <vt:lpstr>KAYNAK</vt:lpstr>
      <vt:lpstr>SPORCU LİSANS RAPORU</vt:lpstr>
      <vt:lpstr>Akıl Şuur (Temyiz Kudretine Haizdir) Raporu</vt:lpstr>
      <vt:lpstr>Yivsiz Av Tüfeği Ruhsatı Raporu</vt:lpstr>
      <vt:lpstr>Portör Muayenesi Raporu</vt:lpstr>
      <vt:lpstr>İşe Giriş Raporları</vt:lpstr>
      <vt:lpstr>Ağır ve Tehlikeli İşlerde Çalışabilir Raporu</vt:lpstr>
      <vt:lpstr>İstirahat Raporu</vt:lpstr>
      <vt:lpstr>KAYNAK</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RAPORLARI</dc:title>
  <dc:creator>pc</dc:creator>
  <cp:lastModifiedBy>pc</cp:lastModifiedBy>
  <cp:revision>58</cp:revision>
  <dcterms:created xsi:type="dcterms:W3CDTF">2024-04-15T18:02:12Z</dcterms:created>
  <dcterms:modified xsi:type="dcterms:W3CDTF">2024-06-13T11:07:10Z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