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65" autoAdjust="0"/>
  </p:normalViewPr>
  <p:slideViewPr>
    <p:cSldViewPr snapToGrid="0">
      <p:cViewPr varScale="1">
        <p:scale>
          <a:sx n="81" d="100"/>
          <a:sy n="81" d="100"/>
        </p:scale>
        <p:origin x="53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21DA1-98E1-4161-A8F0-DFB7ADDE896F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811ED-C480-4F0D-B028-C4E217209F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07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 sizlere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bariatrik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cerrahi sonrası ağır malnütrisyon, çinko ve vitamin eksikliğine sekonder yaygın dermatit gelişen bir vaka raporunu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anlatıcam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Bariyatrik cerrahi sonrası gelişen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malnitrüsyona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bağlı çinko ve vitamin eksikliklerinin yol açtığı yaygın dermatit olgusunu sunacağım.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Çalışma, Mayıs 2021 tarihinde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Frontiers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Endocrinology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dergisinde yayımlanmıştır.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811ED-C480-4F0D-B028-C4E217209FC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70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6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92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5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34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9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dirty="0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8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5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42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56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003-5673-4777-A655-F5A9BE2CF3F7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65F46-C061-4EF8-B0AF-3B95C3065B8F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FFAF003-5673-4777-A655-F5A9BE2CF3F7}" type="datetimeFigureOut">
              <a:rPr lang="tr-TR" smtClean="0"/>
              <a:pPr/>
              <a:t>13.04.2026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0465F46-C061-4EF8-B0AF-3B95C3065B8F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52A530-7974-0A7D-F9B2-6FA0E6645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86257"/>
            <a:ext cx="6926703" cy="804161"/>
          </a:xfrm>
        </p:spPr>
        <p:txBody>
          <a:bodyPr anchor="ctr">
            <a:noAutofit/>
          </a:bodyPr>
          <a:lstStyle/>
          <a:p>
            <a:pPr algn="ctr"/>
            <a:r>
              <a:rPr lang="en-US" sz="2000" cap="none" dirty="0"/>
              <a:t>ARAŞ. GÖR. DR. MAHMUT ERSOY AYMAK</a:t>
            </a:r>
            <a:br>
              <a:rPr lang="tr-TR" sz="2000" cap="none" dirty="0"/>
            </a:br>
            <a:r>
              <a:rPr lang="tr-TR" sz="2000" cap="none" dirty="0"/>
              <a:t>KTÜ AİLE HEKİMLİĞİ ABD</a:t>
            </a:r>
            <a:endParaRPr lang="en-US" sz="2000" cap="none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7DC572-1694-7C9F-B06D-A8683D4E5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4904" y="5586258"/>
            <a:ext cx="3588895" cy="804160"/>
          </a:xfrm>
        </p:spPr>
        <p:txBody>
          <a:bodyPr anchor="ctr">
            <a:normAutofit/>
          </a:bodyPr>
          <a:lstStyle/>
          <a:p>
            <a:pPr algn="r"/>
            <a:r>
              <a:rPr lang="tr-TR" sz="1800" dirty="0"/>
              <a:t>14</a:t>
            </a:r>
            <a:r>
              <a:rPr lang="en-US" sz="1800" dirty="0"/>
              <a:t>.0</a:t>
            </a:r>
            <a:r>
              <a:rPr lang="tr-TR" sz="1800" dirty="0"/>
              <a:t>4</a:t>
            </a:r>
            <a:r>
              <a:rPr lang="en-US" sz="1800" dirty="0"/>
              <a:t>.2026</a:t>
            </a:r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079C03-3368-3493-D200-F42B61F3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87" t="4577" r="84" b="-352"/>
          <a:stretch>
            <a:fillRect/>
          </a:stretch>
        </p:blipFill>
        <p:spPr>
          <a:xfrm>
            <a:off x="903617" y="10"/>
            <a:ext cx="10384766" cy="51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5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7F2B21-C43E-359F-ADB8-F0F026A6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Süreç ve Tetkikler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78C891-FC12-6680-C934-EB13E95DB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İleri tetkik amacıyla yapılan cilt biyopsisi sonucunda </a:t>
            </a:r>
            <a:r>
              <a:rPr lang="tr-TR" dirty="0" err="1"/>
              <a:t>psöriaziform</a:t>
            </a:r>
            <a:r>
              <a:rPr lang="tr-TR" dirty="0"/>
              <a:t> dermatit ve nekrotik keratinositler görülmüş; bu bulgular beslenme eksikliğine bağlı "</a:t>
            </a:r>
            <a:r>
              <a:rPr lang="tr-TR" dirty="0" err="1"/>
              <a:t>karensiyal</a:t>
            </a:r>
            <a:r>
              <a:rPr lang="tr-TR" dirty="0"/>
              <a:t> dermatit" ile uyumlu bulunmuştur</a:t>
            </a:r>
          </a:p>
          <a:p>
            <a:r>
              <a:rPr lang="tr-TR" dirty="0"/>
              <a:t>Şiddetli ishalin kaynağı </a:t>
            </a:r>
            <a:r>
              <a:rPr lang="tr-TR"/>
              <a:t>araştırmak için yapılan </a:t>
            </a:r>
            <a:r>
              <a:rPr lang="tr-TR" dirty="0"/>
              <a:t>hidrojen nefes testi, ince bağırsakta aşırı bakteri çoğalmasını (SIBO) doğrulamıştır.</a:t>
            </a:r>
          </a:p>
          <a:p>
            <a:r>
              <a:rPr lang="tr-TR" dirty="0"/>
              <a:t>Elde edilen tüm veriler ışığında hastaya ağır malnütrisyon ve çinko eksikliğine bağlı yaygın dermatit tanısı konulmuştur.</a:t>
            </a:r>
          </a:p>
        </p:txBody>
      </p:sp>
    </p:spTree>
    <p:extLst>
      <p:ext uri="{BB962C8B-B14F-4D97-AF65-F5344CB8AC3E}">
        <p14:creationId xmlns:p14="http://schemas.microsoft.com/office/powerpoint/2010/main" val="305057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58CA0-5464-DCDC-227F-4F882567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Protokolü </a:t>
            </a:r>
            <a:br>
              <a:rPr lang="tr-TR" dirty="0"/>
            </a:br>
            <a:r>
              <a:rPr lang="tr-TR" dirty="0"/>
              <a:t>(Akut Dönem)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FE5840-9215-51A3-7E59-AD4162DDD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Oral tedaviye yanıtsızlık ve durumun ciddiyeti nedeniyle ilk 72 saat boyunca günlük 4 mg IV çinko replasmanı uygulanmıştır.</a:t>
            </a:r>
          </a:p>
          <a:p>
            <a:r>
              <a:rPr lang="tr-TR" dirty="0"/>
              <a:t>IV tedaviyle eş zamanlı olarak oral yoldan 25 mg elementel çinko, bakır, A, D ve E vitaminlerini içeren yoğun bir takviye programına geçilmiştir.</a:t>
            </a:r>
          </a:p>
          <a:p>
            <a:r>
              <a:rPr lang="tr-TR" dirty="0"/>
              <a:t>Besinlerin emilimini desteklemek amacıyla yüksek doz pankreas enzim takviyeleri tedavi planına dahil edilmiştir.</a:t>
            </a:r>
          </a:p>
        </p:txBody>
      </p:sp>
    </p:spTree>
    <p:extLst>
      <p:ext uri="{BB962C8B-B14F-4D97-AF65-F5344CB8AC3E}">
        <p14:creationId xmlns:p14="http://schemas.microsoft.com/office/powerpoint/2010/main" val="422294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7E1FCC-4453-DC1B-8B56-F40C6442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Protokolü (Beslenme ve Enfeksiyon)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365785-32E9-A5A4-66B3-7BE63BE3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Hastanın protein eksikliğini gidermek amacıyla yüksek proteinli, glutamin açısından zenginleştirilmiş özel bir oral beslenme solüsyonu başlanmıştır.</a:t>
            </a:r>
          </a:p>
          <a:p>
            <a:r>
              <a:rPr lang="tr-TR" dirty="0"/>
              <a:t>İnce bağırsakta saptanan aşırı bakteri çoğalmasını (SIBO) tedavi etmek için hastaya </a:t>
            </a:r>
            <a:r>
              <a:rPr lang="tr-TR" b="1" dirty="0"/>
              <a:t>7 günlük </a:t>
            </a:r>
            <a:r>
              <a:rPr lang="tr-TR" b="1" dirty="0" err="1"/>
              <a:t>Rifaximin</a:t>
            </a:r>
            <a:r>
              <a:rPr lang="tr-TR" b="1" dirty="0"/>
              <a:t> (800 mg/gün)</a:t>
            </a:r>
            <a:r>
              <a:rPr lang="tr-TR" dirty="0"/>
              <a:t> antibiyotik kürü uygulanmıştır.</a:t>
            </a:r>
          </a:p>
          <a:p>
            <a:r>
              <a:rPr lang="tr-TR" dirty="0"/>
              <a:t>Bu çok yönlü tedavi yaklaşımı (çinko, vitaminler, beslenme desteği ve antibiyotik) sayesinde, sadece 48 saat içinde cilt lezyonlarında klinik iyileşme gözlenmeye başlanmıştır.</a:t>
            </a:r>
          </a:p>
        </p:txBody>
      </p:sp>
    </p:spTree>
    <p:extLst>
      <p:ext uri="{BB962C8B-B14F-4D97-AF65-F5344CB8AC3E}">
        <p14:creationId xmlns:p14="http://schemas.microsoft.com/office/powerpoint/2010/main" val="113711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D0B05B-6F94-9574-DCC0-792ECAA3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Taburculuk ve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205710-69F8-A908-18CC-5CF24BAC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Tedavinin dördüncü haftasında bağırsak hareketleri tamamen normale dönmüş ve dermatit tablosu neredeyse tam iyileşme ile sonuçlanmıştır.</a:t>
            </a:r>
          </a:p>
          <a:p>
            <a:r>
              <a:rPr lang="tr-TR" dirty="0"/>
              <a:t>Taburculuk anında hastanın vücut ağırlığı 74 kilograma, vücut kitle indeksi ise 27,5 kg/m² seviyesine ulaşmıştır.</a:t>
            </a:r>
          </a:p>
          <a:p>
            <a:r>
              <a:rPr lang="tr-TR" dirty="0"/>
              <a:t>Hasta, takviyelerini ömür boyu kullanması ve düzenli klinik takiplere devam etmesi konusunda eğitilerek taburcu edilmiştir.</a:t>
            </a:r>
          </a:p>
        </p:txBody>
      </p:sp>
    </p:spTree>
    <p:extLst>
      <p:ext uri="{BB962C8B-B14F-4D97-AF65-F5344CB8AC3E}">
        <p14:creationId xmlns:p14="http://schemas.microsoft.com/office/powerpoint/2010/main" val="387862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5C7870-02ED-D434-9A47-203AE3CC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- Çinko Eksikliği ve Cilt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D1A603-DF92-B0E1-EC8E-B9806263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Çinko eksikliğinde görülen klasik </a:t>
            </a:r>
            <a:r>
              <a:rPr lang="tr-TR" dirty="0" err="1"/>
              <a:t>triad</a:t>
            </a:r>
            <a:r>
              <a:rPr lang="tr-TR" dirty="0"/>
              <a:t>; </a:t>
            </a:r>
            <a:r>
              <a:rPr lang="tr-TR" b="1" dirty="0"/>
              <a:t>dermatit, ishal ve saç dökülmesidir.</a:t>
            </a:r>
            <a:r>
              <a:rPr lang="tr-TR" dirty="0"/>
              <a:t> Ancak hastaların </a:t>
            </a:r>
            <a:r>
              <a:rPr lang="tr-TR" b="1" dirty="0"/>
              <a:t>sadece %20'sinde </a:t>
            </a:r>
            <a:r>
              <a:rPr lang="tr-TR" dirty="0"/>
              <a:t>bu üç belirti aynı anda bulunur.</a:t>
            </a:r>
          </a:p>
          <a:p>
            <a:r>
              <a:rPr lang="tr-TR" dirty="0"/>
              <a:t>Ciltte oluşan </a:t>
            </a:r>
            <a:r>
              <a:rPr lang="tr-TR" dirty="0" err="1"/>
              <a:t>eritematöz</a:t>
            </a:r>
            <a:r>
              <a:rPr lang="tr-TR" dirty="0"/>
              <a:t> ve </a:t>
            </a:r>
            <a:r>
              <a:rPr lang="tr-TR" dirty="0" err="1"/>
              <a:t>skuamlı</a:t>
            </a:r>
            <a:r>
              <a:rPr lang="tr-TR" dirty="0"/>
              <a:t> lezyonlar genellikle eksikliğin en erken ve en karakteristik klinik işaretidir.</a:t>
            </a:r>
          </a:p>
          <a:p>
            <a:r>
              <a:rPr lang="tr-TR" dirty="0" err="1"/>
              <a:t>Biliopankreatik</a:t>
            </a:r>
            <a:r>
              <a:rPr lang="tr-TR" dirty="0"/>
              <a:t> </a:t>
            </a:r>
            <a:r>
              <a:rPr lang="tr-TR" dirty="0" err="1"/>
              <a:t>diversiyon</a:t>
            </a:r>
            <a:r>
              <a:rPr lang="tr-TR" dirty="0"/>
              <a:t> ameliyatlarında çinkonun ana emilim bölgeleri (duodenum ve </a:t>
            </a:r>
            <a:r>
              <a:rPr lang="tr-TR" dirty="0" err="1"/>
              <a:t>jejunum</a:t>
            </a:r>
            <a:r>
              <a:rPr lang="tr-TR" dirty="0"/>
              <a:t>) bypass edildiği için bu hastalarda eksiklik riski oldukça yüksektir.</a:t>
            </a:r>
          </a:p>
        </p:txBody>
      </p:sp>
    </p:spTree>
    <p:extLst>
      <p:ext uri="{BB962C8B-B14F-4D97-AF65-F5344CB8AC3E}">
        <p14:creationId xmlns:p14="http://schemas.microsoft.com/office/powerpoint/2010/main" val="170050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C975B1-E830-3951-128F-202E9EF5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ve Mesajlar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827CE-6805-F01F-C015-8D58561C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Bariatrik</a:t>
            </a:r>
            <a:r>
              <a:rPr lang="tr-TR" dirty="0"/>
              <a:t> cerrahi geçiren hastalarda malnütrisyon; cerrahi teknik, hasta uyumsuzluğu, yetersiz takip veya </a:t>
            </a:r>
            <a:r>
              <a:rPr lang="tr-TR" b="1" dirty="0"/>
              <a:t>SIBO gibi ek tabloların gelişmesi</a:t>
            </a:r>
            <a:r>
              <a:rPr lang="tr-TR" dirty="0"/>
              <a:t> nedeniyle ortaya çıkabilmektedir.</a:t>
            </a:r>
          </a:p>
          <a:p>
            <a:r>
              <a:rPr lang="tr-TR" dirty="0"/>
              <a:t>Bu vaka, oral tedavi reçete edilmesine rağmen emilim bozukluğu nedeniyle durumun hızla kötüleşebileceğini ve bu süreçte </a:t>
            </a:r>
            <a:r>
              <a:rPr lang="tr-TR" dirty="0" err="1"/>
              <a:t>parenteral</a:t>
            </a:r>
            <a:r>
              <a:rPr lang="tr-TR" dirty="0"/>
              <a:t> tedavinin hayati önemini göstermektedir.</a:t>
            </a:r>
          </a:p>
          <a:p>
            <a:r>
              <a:rPr lang="tr-TR" dirty="0" err="1"/>
              <a:t>Malabsorptif</a:t>
            </a:r>
            <a:r>
              <a:rPr lang="tr-TR" dirty="0"/>
              <a:t> cerrahi geçiren hastaların bu alanda uzman hekimler tarafından ömür boyu yakından izlenmesi, komplikasyonları ve enfeksiyonları önlemede esas olduğu görülmüştür.</a:t>
            </a:r>
          </a:p>
        </p:txBody>
      </p:sp>
    </p:spTree>
    <p:extLst>
      <p:ext uri="{BB962C8B-B14F-4D97-AF65-F5344CB8AC3E}">
        <p14:creationId xmlns:p14="http://schemas.microsoft.com/office/powerpoint/2010/main" val="329032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C975B1-E830-3951-128F-202E9EF5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ve Mesajlar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827CE-6805-F01F-C015-8D58561C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Bariatrik</a:t>
            </a:r>
            <a:r>
              <a:rPr lang="tr-TR" dirty="0"/>
              <a:t> cerrahi geçiren hastalarda malnütrisyon; cerrahi komplikasyonlar, hastanın tıbbi tavsiyelere uymaması veya takiplerin bırakılması gibi çeşitli nedenlerle gelişebilmektedir.</a:t>
            </a:r>
          </a:p>
          <a:p>
            <a:r>
              <a:rPr lang="tr-TR" dirty="0"/>
              <a:t>Bu vaka, ameliyat sonrası dönemde hastaların bu alanda özel eğitim almış hekimler tarafından ömür boyu yakından izlenmesinin ne kadar hayati olduğunu açıkça göstermektedir.</a:t>
            </a:r>
          </a:p>
          <a:p>
            <a:r>
              <a:rPr lang="tr-TR" dirty="0"/>
              <a:t>Cilt lezyonları gibi erken dönem klinik belirtilerin zamanında fark edilmesi, ileride oluşabilecek geri dönüşü olmayan ciddi hasarların önlenmesinde büyük önem taşımaktadır.</a:t>
            </a:r>
          </a:p>
          <a:p>
            <a:r>
              <a:rPr lang="tr-TR" dirty="0"/>
              <a:t>Özellikle </a:t>
            </a:r>
            <a:r>
              <a:rPr lang="tr-TR" dirty="0" err="1"/>
              <a:t>biliopankreatik</a:t>
            </a:r>
            <a:r>
              <a:rPr lang="tr-TR" dirty="0"/>
              <a:t> </a:t>
            </a:r>
            <a:r>
              <a:rPr lang="tr-TR" dirty="0" err="1"/>
              <a:t>diversiyon</a:t>
            </a:r>
            <a:r>
              <a:rPr lang="tr-TR" dirty="0"/>
              <a:t> gibi emilim bozucu ameliyatlardan sonra yaşam boyu izlem, beslenme desteği ve laboratuvar takibi zorunludur.</a:t>
            </a:r>
          </a:p>
        </p:txBody>
      </p:sp>
    </p:spTree>
    <p:extLst>
      <p:ext uri="{BB962C8B-B14F-4D97-AF65-F5344CB8AC3E}">
        <p14:creationId xmlns:p14="http://schemas.microsoft.com/office/powerpoint/2010/main" val="390549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BA337EF-4725-D878-3CE5-BA05A69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300"/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CDF2FE-07C4-E594-A447-3CD61845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A01BE2DC-5F2E-DF76-1BA5-8EC9DD2B78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7B6E91-6E74-0CB6-EDEE-9A2EF938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</a:t>
            </a:r>
            <a:r>
              <a:rPr lang="tr-TR" dirty="0"/>
              <a:t>i</a:t>
            </a:r>
            <a:r>
              <a:rPr lang="nn-NO" dirty="0"/>
              <a:t>r</a:t>
            </a:r>
            <a:r>
              <a:rPr lang="tr-TR" dirty="0"/>
              <a:t>i</a:t>
            </a:r>
            <a:r>
              <a:rPr lang="nn-NO" dirty="0"/>
              <a:t>ş ve Kl</a:t>
            </a:r>
            <a:r>
              <a:rPr lang="tr-TR" dirty="0"/>
              <a:t>i</a:t>
            </a:r>
            <a:r>
              <a:rPr lang="nn-NO" dirty="0"/>
              <a:t>n</a:t>
            </a:r>
            <a:r>
              <a:rPr lang="tr-TR" dirty="0"/>
              <a:t>i</a:t>
            </a:r>
            <a:r>
              <a:rPr lang="nn-NO" dirty="0"/>
              <a:t>k Arka Plan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50988-421B-6C4B-96BE-BFE24312E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Bariatrik</a:t>
            </a:r>
            <a:r>
              <a:rPr lang="tr-TR" dirty="0"/>
              <a:t> cerrahi, obezite ve ilişkili komorbiditelerin tedavisinde oldukça etkili bir yöntemdir; ancak özellikle </a:t>
            </a:r>
            <a:r>
              <a:rPr lang="tr-TR" dirty="0" err="1"/>
              <a:t>biliopankreatik</a:t>
            </a:r>
            <a:r>
              <a:rPr lang="tr-TR" dirty="0"/>
              <a:t> </a:t>
            </a:r>
            <a:r>
              <a:rPr lang="tr-TR" dirty="0" err="1"/>
              <a:t>diversiyon</a:t>
            </a:r>
            <a:r>
              <a:rPr lang="tr-TR" dirty="0"/>
              <a:t> (BPD) gibi emilim bozucu tekniklerde ciddi komplikasyonlar görülebilir.</a:t>
            </a:r>
          </a:p>
          <a:p>
            <a:r>
              <a:rPr lang="tr-TR" dirty="0"/>
              <a:t>Cerrahi sonrasında hastalar düzenli vitamin takviyesi alsa bile, </a:t>
            </a:r>
            <a:r>
              <a:rPr lang="tr-TR" dirty="0" err="1"/>
              <a:t>mikrobesin</a:t>
            </a:r>
            <a:r>
              <a:rPr lang="tr-TR" dirty="0"/>
              <a:t> eksikliği görülme oranı %80-90 seviyelerine kadar çıkabilmektedir.</a:t>
            </a:r>
          </a:p>
          <a:p>
            <a:r>
              <a:rPr lang="tr-TR" dirty="0"/>
              <a:t>Literatürde bu hastalarda en sık demir eksikliği, anemi, A, D ve K vitaminleri ile çinko eksikliği gözlemlendiği bildirilmektedir.</a:t>
            </a:r>
          </a:p>
        </p:txBody>
      </p:sp>
    </p:spTree>
    <p:extLst>
      <p:ext uri="{BB962C8B-B14F-4D97-AF65-F5344CB8AC3E}">
        <p14:creationId xmlns:p14="http://schemas.microsoft.com/office/powerpoint/2010/main" val="39772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8F2FF-0A46-4B8C-D1AB-4AA33EA0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dirty="0"/>
              <a:t>Olgu Sunumu - Hasta Öyküsü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97EA14-44C2-6D99-DCF8-9ECA831A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tr-TR" dirty="0"/>
              <a:t>2001 yılında laparoskopik </a:t>
            </a:r>
            <a:r>
              <a:rPr lang="tr-TR" dirty="0" err="1"/>
              <a:t>biliopankreatik</a:t>
            </a:r>
            <a:r>
              <a:rPr lang="tr-TR" dirty="0"/>
              <a:t> </a:t>
            </a:r>
            <a:r>
              <a:rPr lang="tr-TR" dirty="0" err="1"/>
              <a:t>diversiyon</a:t>
            </a:r>
            <a:r>
              <a:rPr lang="tr-TR" dirty="0"/>
              <a:t> ameliyatı olan 42 yaşında bir kadın hasta değerlendirilmiştir.</a:t>
            </a:r>
          </a:p>
          <a:p>
            <a:r>
              <a:rPr lang="tr-TR" dirty="0"/>
              <a:t>Hastanın ameliyat öncesindeki vücut ağırlığı 132.5 kg, vücut kitle indeksi ise 48.7 kg/m² olarak kaydedilmiştir.</a:t>
            </a:r>
          </a:p>
          <a:p>
            <a:r>
              <a:rPr lang="tr-TR" dirty="0"/>
              <a:t>Ameliyat sonrası ilk yedi yıl boyunca kontrollerine düzenli devam eden hasta, 2008 yılından itibaren ekonomik nedenlerle tıbbi takibi ve takviye kullanımını tamamen bırakmıştır.</a:t>
            </a:r>
          </a:p>
        </p:txBody>
      </p:sp>
    </p:spTree>
    <p:extLst>
      <p:ext uri="{BB962C8B-B14F-4D97-AF65-F5344CB8AC3E}">
        <p14:creationId xmlns:p14="http://schemas.microsoft.com/office/powerpoint/2010/main" val="83877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F708DD-3A54-33EE-095C-81161AFF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Seyir ve İlk Yatış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E7A067-515C-AD2F-4A46-FD3718E6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10. Yıl (120. Ay): Poliklinik kontrolünde Vitamin A, D, Çinko, Bakır ve Demir eksiklikleri saptanarak yoğun bir oral replasman tedavisi reçete edilmiştir.</a:t>
            </a:r>
          </a:p>
          <a:p>
            <a:r>
              <a:rPr lang="tr-TR" dirty="0"/>
              <a:t>11,5. Yıl (150. Ay): Tedaviye uyumsuzluk nedeniyle tablo ağırlaşmış; hasta protein malnütrisyonu, gövde ve bacaklarında yaygın kızarıklıkla seyreden şiddetli bir dermatit tablosu ve bacaklarda ödem şikayetiyle bir dış merkeze yatırılmıştır.</a:t>
            </a:r>
          </a:p>
          <a:p>
            <a:r>
              <a:rPr lang="tr-TR" dirty="0"/>
              <a:t>Karaciğer enzimlerinde yükselme görülen hastaya biyopsi yapılmış ve biyopsi sonucunda ağır </a:t>
            </a:r>
            <a:r>
              <a:rPr lang="tr-TR" dirty="0" err="1"/>
              <a:t>steatohepatit</a:t>
            </a:r>
            <a:r>
              <a:rPr lang="tr-TR" dirty="0"/>
              <a:t> saptanmıştır.</a:t>
            </a:r>
          </a:p>
          <a:p>
            <a:r>
              <a:rPr lang="tr-TR" dirty="0"/>
              <a:t>Bu yatışta hastaya yüksek proteinli beslenme desteği ile topikal ve sistemik kortikosteroid tedavisi uygulanmış.</a:t>
            </a:r>
          </a:p>
        </p:txBody>
      </p:sp>
    </p:spTree>
    <p:extLst>
      <p:ext uri="{BB962C8B-B14F-4D97-AF65-F5344CB8AC3E}">
        <p14:creationId xmlns:p14="http://schemas.microsoft.com/office/powerpoint/2010/main" val="38917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AA9371-0C24-DEA0-3C69-23D37336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Autofit/>
          </a:bodyPr>
          <a:lstStyle/>
          <a:p>
            <a:r>
              <a:rPr lang="tr-TR" sz="4000" dirty="0"/>
              <a:t>Durumun Kötüleşmesi ve Mevcut Yatış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5EED56-6FC6-5EB1-7EE6-5C723603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tr-TR" dirty="0"/>
              <a:t>12. Yıl (153. Ay): Verilen tedaviye rağmen cilt lezyonlarının artması üzerine hasta polikliniğine başvurmuş; son bir yılda 16 kg kaybettiği, iştahsızlık ve şiddetli ishal yaşadığı öğrenilmiştir.</a:t>
            </a:r>
          </a:p>
          <a:p>
            <a:r>
              <a:rPr lang="tr-TR" dirty="0"/>
              <a:t>Beslenme eğitiminin vurgulanmasıyla birlikte hastaya çinko sülfat (30 mg/gün), yüksek doz vitamin A ve D içeren yeni bir tedavi reçete edilmiş.</a:t>
            </a:r>
          </a:p>
          <a:p>
            <a:r>
              <a:rPr lang="tr-TR" dirty="0"/>
              <a:t>Reçete edilen bu yoğun oral tedaviye rağmen klinik semptomların hızla kötüleşmesi üzerine hasta, başvurudan sadece iki gün sonra hastaneye yatırılmış.</a:t>
            </a:r>
          </a:p>
          <a:p>
            <a:r>
              <a:rPr lang="tr-TR" dirty="0"/>
              <a:t>Yapılan fizik muayenede dilde iltihaplanma, ağız köşelerinde yaralar ve vücut kitle indeksinin 26,2 kg/m²’ye gerilediği tespit edilmiştir.</a:t>
            </a:r>
          </a:p>
        </p:txBody>
      </p:sp>
    </p:spTree>
    <p:extLst>
      <p:ext uri="{BB962C8B-B14F-4D97-AF65-F5344CB8AC3E}">
        <p14:creationId xmlns:p14="http://schemas.microsoft.com/office/powerpoint/2010/main" val="22083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B7BD7F9-0373-816A-EADA-CC1678E5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1656291"/>
            <a:ext cx="10583331" cy="35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25E404-3248-608B-591C-B7AAF187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92" y="804333"/>
            <a:ext cx="4790013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F20FB-D655-5D8E-8610-12417AE6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 Bulguları (Yatış Anı)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E8A9A0-E763-833A-DA86-5DF5B0FA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Yapılan laboratuvar analizleri, hastada ağır bir protein-enerji malnütrisyonu olduğunu doğrulamıştır.</a:t>
            </a:r>
          </a:p>
          <a:p>
            <a:r>
              <a:rPr lang="tr-TR" dirty="0"/>
              <a:t>Albümin değeri 1.4 g/dl, </a:t>
            </a:r>
            <a:r>
              <a:rPr lang="tr-TR" dirty="0" err="1"/>
              <a:t>prealbümin</a:t>
            </a:r>
            <a:r>
              <a:rPr lang="tr-TR" dirty="0"/>
              <a:t> değeri ise 10.8 mg/dl seviyesine kadar düşmüştür.</a:t>
            </a:r>
          </a:p>
          <a:p>
            <a:r>
              <a:rPr lang="tr-TR" dirty="0"/>
              <a:t>Çinko (44,4 µg/dl), bakır (36 µg/dl), A ve D vitaminleri seviyelerinin kritik düzeyde düşük olduğu saptanırken, karaciğer enzimlerinde (GGT: 346 U/L) belirgin yükseklik izlenmiştir.</a:t>
            </a:r>
          </a:p>
          <a:p>
            <a:r>
              <a:rPr lang="tr-TR" dirty="0"/>
              <a:t>Kan sayımında da hemoglobin değeri 8.6 g/dl ile anemi tablosu görülmüştür.</a:t>
            </a:r>
          </a:p>
        </p:txBody>
      </p:sp>
    </p:spTree>
    <p:extLst>
      <p:ext uri="{BB962C8B-B14F-4D97-AF65-F5344CB8AC3E}">
        <p14:creationId xmlns:p14="http://schemas.microsoft.com/office/powerpoint/2010/main" val="336519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308D19A-599C-6ED2-DA9A-044A8531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13" y="804333"/>
            <a:ext cx="8897170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2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ntegral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423</TotalTime>
  <Words>1012</Words>
  <Application>Microsoft Office PowerPoint</Application>
  <PresentationFormat>Geniş ekran</PresentationFormat>
  <Paragraphs>59</Paragraphs>
  <Slides>17</Slides>
  <Notes>1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Aptos</vt:lpstr>
      <vt:lpstr>Arial</vt:lpstr>
      <vt:lpstr>Tw Cen MT</vt:lpstr>
      <vt:lpstr>Wingdings 3</vt:lpstr>
      <vt:lpstr>İntegral</vt:lpstr>
      <vt:lpstr>ARAŞ. GÖR. DR. MAHMUT ERSOY AYMAK KTÜ AİLE HEKİMLİĞİ ABD</vt:lpstr>
      <vt:lpstr>Giriş ve Klinik Arka Plan</vt:lpstr>
      <vt:lpstr>Olgu Sunumu - Hasta Öyküsü</vt:lpstr>
      <vt:lpstr>Klinik Seyir ve İlk Yatış</vt:lpstr>
      <vt:lpstr>Durumun Kötüleşmesi ve Mevcut Yatış</vt:lpstr>
      <vt:lpstr>PowerPoint Sunusu</vt:lpstr>
      <vt:lpstr>PowerPoint Sunusu</vt:lpstr>
      <vt:lpstr>Laboratuvar Bulguları (Yatış Anı)</vt:lpstr>
      <vt:lpstr>PowerPoint Sunusu</vt:lpstr>
      <vt:lpstr>Tanısal Süreç ve Tetkikler</vt:lpstr>
      <vt:lpstr>Tedavi Protokolü  (Akut Dönem)</vt:lpstr>
      <vt:lpstr>Tedavi Protokolü (Beslenme ve Enfeksiyon)</vt:lpstr>
      <vt:lpstr>Taburculuk ve İzlem</vt:lpstr>
      <vt:lpstr>Tartışma - Çinko Eksikliği ve Cilt</vt:lpstr>
      <vt:lpstr>Sonuç ve Mesajlar</vt:lpstr>
      <vt:lpstr>Sonuç ve Mesajlar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RSY07</dc:creator>
  <cp:lastModifiedBy>RSY-07</cp:lastModifiedBy>
  <cp:revision>10</cp:revision>
  <dcterms:created xsi:type="dcterms:W3CDTF">2026-04-11T16:36:16Z</dcterms:created>
  <dcterms:modified xsi:type="dcterms:W3CDTF">2026-04-13T19:58:53Z</dcterms:modified>
</cp:coreProperties>
</file>