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2" r:id="rId15"/>
    <p:sldId id="269" r:id="rId16"/>
    <p:sldId id="270" r:id="rId17"/>
    <p:sldId id="271" r:id="rId18"/>
    <p:sldId id="283" r:id="rId19"/>
    <p:sldId id="272" r:id="rId20"/>
    <p:sldId id="273" r:id="rId21"/>
    <p:sldId id="274" r:id="rId22"/>
    <p:sldId id="285" r:id="rId23"/>
    <p:sldId id="276" r:id="rId24"/>
    <p:sldId id="278" r:id="rId25"/>
    <p:sldId id="279" r:id="rId26"/>
    <p:sldId id="280" r:id="rId27"/>
    <p:sldId id="281" r:id="rId28"/>
    <p:sldId id="28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DC756-820F-4929-B9F7-90A160513E41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6B6D4-9032-40C4-AC96-B0CA5B4B9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34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6B6D4-9032-40C4-AC96-B0CA5B4B9D47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10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72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99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85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33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04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90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03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59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2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94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55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79E7-5F63-4B34-9BA7-5CD72BFDCCE7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4473-E603-41D5-A6CC-7BDD82CAB5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53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71" y="1340768"/>
            <a:ext cx="7080458" cy="413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LABORATUVAR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HBsAg</a:t>
            </a:r>
            <a:r>
              <a:rPr lang="tr-TR" sz="2400" dirty="0" smtClean="0"/>
              <a:t>,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ve anti-</a:t>
            </a:r>
            <a:r>
              <a:rPr lang="tr-TR" sz="2400" dirty="0" err="1" smtClean="0"/>
              <a:t>HBc</a:t>
            </a:r>
            <a:r>
              <a:rPr lang="tr-TR" sz="2400" dirty="0" smtClean="0"/>
              <a:t>, enzim </a:t>
            </a:r>
            <a:r>
              <a:rPr lang="tr-TR" sz="2400" dirty="0" err="1" smtClean="0"/>
              <a:t>immunoassay</a:t>
            </a:r>
            <a:r>
              <a:rPr lang="tr-TR" sz="2400" dirty="0" smtClean="0"/>
              <a:t> yöntemi ile ölçüldü.</a:t>
            </a:r>
          </a:p>
          <a:p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seviyesi, WHO referans standardıyla karşılaştırıldıktan sonra IU / l olarak ifade edilir.</a:t>
            </a:r>
          </a:p>
          <a:p>
            <a:r>
              <a:rPr lang="tr-TR" sz="2400" dirty="0" smtClean="0"/>
              <a:t>ELISA için  tespit edilen alt limit 5 IU / l idi.</a:t>
            </a:r>
          </a:p>
          <a:p>
            <a:r>
              <a:rPr lang="tr-TR" sz="2400" dirty="0" smtClean="0"/>
              <a:t>Serum örnekleri günlük olarak çalışıldı.</a:t>
            </a:r>
          </a:p>
          <a:p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konsantrasyonu ≥10 IU / l olan tüm çocuklarının </a:t>
            </a:r>
            <a:r>
              <a:rPr lang="tr-TR" sz="2400" dirty="0" err="1" smtClean="0"/>
              <a:t>seroprotektif</a:t>
            </a:r>
            <a:r>
              <a:rPr lang="tr-TR" sz="2400" dirty="0" smtClean="0"/>
              <a:t> olduğu kabul edildi.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868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İSTATİSTİKSEL 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İstatistiksel</a:t>
            </a:r>
            <a:r>
              <a:rPr lang="en-US" sz="2400" dirty="0" smtClean="0"/>
              <a:t> </a:t>
            </a:r>
            <a:r>
              <a:rPr lang="en-US" sz="2400" dirty="0" err="1" smtClean="0"/>
              <a:t>analiz</a:t>
            </a:r>
            <a:r>
              <a:rPr lang="en-US" sz="2400" dirty="0" smtClean="0"/>
              <a:t> SPSS v15.0 </a:t>
            </a:r>
            <a:r>
              <a:rPr lang="tr-TR" sz="2400" dirty="0" smtClean="0"/>
              <a:t>yazılımı </a:t>
            </a:r>
            <a:r>
              <a:rPr lang="en-US" sz="2400" dirty="0" err="1" smtClean="0"/>
              <a:t>kullanılarak</a:t>
            </a:r>
            <a:r>
              <a:rPr lang="en-US" sz="2400" dirty="0" smtClean="0"/>
              <a:t> </a:t>
            </a:r>
            <a:r>
              <a:rPr lang="en-US" sz="2400" dirty="0" err="1" smtClean="0"/>
              <a:t>yapıldı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Sürekli değişkenler için tanımlayıcı değerler ortalama ± SD veya ortanca, minimum – maksimum olarak , kategorik değişkenler ise sayı ve yüzde olarak verildi.</a:t>
            </a:r>
          </a:p>
          <a:p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düzeyleri </a:t>
            </a:r>
            <a:r>
              <a:rPr lang="tr-TR" sz="2400" dirty="0" err="1" smtClean="0"/>
              <a:t>Kruskal</a:t>
            </a:r>
            <a:r>
              <a:rPr lang="tr-TR" sz="2400" dirty="0" smtClean="0"/>
              <a:t>-Wallis testi ve Mann-</a:t>
            </a:r>
            <a:r>
              <a:rPr lang="tr-TR" sz="2400" dirty="0" err="1" smtClean="0"/>
              <a:t>Whitney</a:t>
            </a:r>
            <a:r>
              <a:rPr lang="tr-TR" sz="2400" dirty="0" smtClean="0"/>
              <a:t> U-testi kullanılarak karşılaştırıldı.</a:t>
            </a:r>
          </a:p>
          <a:p>
            <a:r>
              <a:rPr lang="tr-TR" sz="2400" dirty="0" smtClean="0"/>
              <a:t>Oranlar ki kare testi </a:t>
            </a:r>
            <a:r>
              <a:rPr lang="tr-TR" sz="2400" dirty="0"/>
              <a:t>ile </a:t>
            </a:r>
            <a:r>
              <a:rPr lang="tr-TR" sz="2400" dirty="0" smtClean="0"/>
              <a:t>karşılaştırıldı.</a:t>
            </a:r>
          </a:p>
          <a:p>
            <a:pPr fontAlgn="t"/>
            <a:r>
              <a:rPr lang="tr-TR" sz="2400" dirty="0" smtClean="0"/>
              <a:t>Korelasyon analizi için </a:t>
            </a:r>
            <a:r>
              <a:rPr lang="tr-TR" sz="2400" dirty="0" err="1" smtClean="0"/>
              <a:t>Spearman'ın</a:t>
            </a:r>
            <a:r>
              <a:rPr lang="tr-TR" sz="2400" dirty="0" smtClean="0"/>
              <a:t> korelasyon testi yapıldı.</a:t>
            </a:r>
          </a:p>
          <a:p>
            <a:pPr fontAlgn="t"/>
            <a:r>
              <a:rPr lang="nn-NO" sz="2400" dirty="0" smtClean="0"/>
              <a:t>P &lt;0,05 değeri istatistiksel olarak anlamlı kabul edildi.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850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2001-2009 yılları arasında Gazi Üniversitesi Hastanesi </a:t>
            </a:r>
            <a:r>
              <a:rPr lang="tr-TR" sz="2400" dirty="0" smtClean="0"/>
              <a:t>sağlam çocuk  </a:t>
            </a:r>
            <a:r>
              <a:rPr lang="tr-TR" sz="2400" dirty="0"/>
              <a:t>polikliniğine doğumdan 1 ay sonra 13 361 çocuk kabul edildi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Çalışma grubu en az bir </a:t>
            </a:r>
            <a:r>
              <a:rPr lang="tr-TR" sz="2400" dirty="0" err="1"/>
              <a:t>HBsAg</a:t>
            </a:r>
            <a:r>
              <a:rPr lang="tr-TR" sz="2400" dirty="0"/>
              <a:t> pozitif ebeveyni olan 336 bebekten (178 erkek, 158 kız) oluşuyordu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13 361 çocuk arasında en az bir </a:t>
            </a:r>
            <a:r>
              <a:rPr lang="tr-TR" sz="2400" dirty="0" err="1"/>
              <a:t>HBsAg</a:t>
            </a:r>
            <a:r>
              <a:rPr lang="tr-TR" sz="2400" dirty="0"/>
              <a:t> pozitif ebeveyn bulunma </a:t>
            </a:r>
            <a:r>
              <a:rPr lang="tr-TR" sz="2400" dirty="0" smtClean="0"/>
              <a:t>sıklığı % 2,5‘di </a:t>
            </a:r>
            <a:r>
              <a:rPr lang="tr-TR" sz="2400" dirty="0"/>
              <a:t>(anne için% 1,20 ve baba için% 1,25).</a:t>
            </a:r>
          </a:p>
        </p:txBody>
      </p:sp>
    </p:spTree>
    <p:extLst>
      <p:ext uri="{BB962C8B-B14F-4D97-AF65-F5344CB8AC3E}">
        <p14:creationId xmlns:p14="http://schemas.microsoft.com/office/powerpoint/2010/main" val="232548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/>
              <a:t>P</a:t>
            </a:r>
            <a:r>
              <a:rPr lang="tr-TR" sz="2400" dirty="0" err="1" smtClean="0"/>
              <a:t>erinatal</a:t>
            </a:r>
            <a:r>
              <a:rPr lang="tr-TR" sz="2400" dirty="0" smtClean="0"/>
              <a:t> </a:t>
            </a:r>
            <a:r>
              <a:rPr lang="tr-TR" sz="2400" dirty="0"/>
              <a:t>hepatit B </a:t>
            </a:r>
            <a:r>
              <a:rPr lang="tr-TR" sz="2400" dirty="0" smtClean="0"/>
              <a:t>önleme </a:t>
            </a:r>
            <a:r>
              <a:rPr lang="tr-TR" sz="2400" dirty="0"/>
              <a:t>programına </a:t>
            </a:r>
            <a:r>
              <a:rPr lang="tr-TR" sz="2400" dirty="0" smtClean="0"/>
              <a:t>uyum : </a:t>
            </a:r>
          </a:p>
          <a:p>
            <a:r>
              <a:rPr lang="tr-TR" sz="2400" dirty="0" err="1"/>
              <a:t>Bağışıklanan</a:t>
            </a:r>
            <a:r>
              <a:rPr lang="tr-TR" sz="2400" dirty="0"/>
              <a:t> ve test edilen bebeklerin sayısı Şekil 1'de gösterilmektedir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Hepatit B bağışıklık kazandırma programının tamamlanmasından önce 336 bebekten </a:t>
            </a:r>
            <a:r>
              <a:rPr lang="tr-TR" sz="2400" dirty="0" smtClean="0"/>
              <a:t>92si(% </a:t>
            </a:r>
            <a:r>
              <a:rPr lang="tr-TR" sz="2400" dirty="0"/>
              <a:t>27.4) </a:t>
            </a:r>
            <a:r>
              <a:rPr lang="tr-TR" sz="2400" dirty="0" smtClean="0"/>
              <a:t>kaybedildi.</a:t>
            </a:r>
          </a:p>
          <a:p>
            <a:r>
              <a:rPr lang="tr-TR" sz="2400" dirty="0"/>
              <a:t>Kalan 244 </a:t>
            </a:r>
            <a:r>
              <a:rPr lang="tr-TR" sz="2400" dirty="0" smtClean="0"/>
              <a:t>bebek üç </a:t>
            </a:r>
            <a:r>
              <a:rPr lang="tr-TR" sz="2400" dirty="0"/>
              <a:t>doz hepatit B aşısı </a:t>
            </a:r>
            <a:r>
              <a:rPr lang="tr-TR" sz="2400" dirty="0" smtClean="0"/>
              <a:t>verildi, </a:t>
            </a:r>
            <a:r>
              <a:rPr lang="tr-TR" sz="2400" dirty="0"/>
              <a:t>bunlardan 2009'da </a:t>
            </a:r>
            <a:r>
              <a:rPr lang="tr-TR" sz="2400" dirty="0" smtClean="0"/>
              <a:t>doğmuş ve </a:t>
            </a:r>
            <a:r>
              <a:rPr lang="tr-TR" sz="2400" dirty="0" err="1" smtClean="0"/>
              <a:t>serotest</a:t>
            </a:r>
            <a:r>
              <a:rPr lang="tr-TR" sz="2400" dirty="0" smtClean="0"/>
              <a:t> </a:t>
            </a:r>
            <a:r>
              <a:rPr lang="tr-TR" sz="2400" dirty="0"/>
              <a:t>için çok </a:t>
            </a:r>
            <a:r>
              <a:rPr lang="tr-TR" sz="2400" dirty="0" smtClean="0"/>
              <a:t>küçük olan 30 bebek </a:t>
            </a:r>
            <a:r>
              <a:rPr lang="tr-TR" sz="2400" dirty="0"/>
              <a:t>ve </a:t>
            </a:r>
            <a:r>
              <a:rPr lang="tr-TR" sz="2400" dirty="0" smtClean="0"/>
              <a:t> </a:t>
            </a:r>
            <a:r>
              <a:rPr lang="tr-TR" sz="2400" dirty="0"/>
              <a:t>ihmal </a:t>
            </a:r>
            <a:r>
              <a:rPr lang="tr-TR" sz="2400" dirty="0" smtClean="0"/>
              <a:t>veya başka </a:t>
            </a:r>
            <a:r>
              <a:rPr lang="tr-TR" sz="2400" dirty="0"/>
              <a:t>bir </a:t>
            </a:r>
            <a:r>
              <a:rPr lang="tr-TR" sz="2400" dirty="0" smtClean="0"/>
              <a:t>şehre </a:t>
            </a:r>
            <a:r>
              <a:rPr lang="tr-TR" sz="2400" dirty="0"/>
              <a:t>taşınma nedeniyle </a:t>
            </a:r>
            <a:r>
              <a:rPr lang="tr-TR" sz="2400" dirty="0" smtClean="0"/>
              <a:t>20 bebek birincil </a:t>
            </a:r>
            <a:r>
              <a:rPr lang="tr-TR" sz="2400" dirty="0"/>
              <a:t>aşılamayı tamamladıktan </a:t>
            </a:r>
            <a:r>
              <a:rPr lang="tr-TR" sz="2400" dirty="0" smtClean="0"/>
              <a:t>sonra taranmadılar.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33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33264"/>
            <a:ext cx="8352928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Bu </a:t>
            </a:r>
            <a:r>
              <a:rPr lang="en-US" sz="2400" dirty="0" err="1"/>
              <a:t>nedenle</a:t>
            </a:r>
            <a:r>
              <a:rPr lang="en-US" sz="2400" dirty="0"/>
              <a:t>, </a:t>
            </a:r>
            <a:r>
              <a:rPr lang="en-US" sz="2400" dirty="0" smtClean="0"/>
              <a:t> </a:t>
            </a:r>
            <a:r>
              <a:rPr lang="en-US" sz="2400" dirty="0"/>
              <a:t>perinatal </a:t>
            </a:r>
            <a:r>
              <a:rPr lang="en-US" sz="2400" dirty="0" err="1"/>
              <a:t>hepatit</a:t>
            </a:r>
            <a:r>
              <a:rPr lang="en-US" sz="2400" dirty="0"/>
              <a:t> </a:t>
            </a:r>
            <a:r>
              <a:rPr lang="en-US" sz="2400" dirty="0" smtClean="0"/>
              <a:t>B</a:t>
            </a:r>
            <a:r>
              <a:rPr lang="tr-TR" sz="2400" dirty="0" smtClean="0"/>
              <a:t> önleme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programı</a:t>
            </a:r>
            <a:r>
              <a:rPr lang="tr-TR" sz="2400" dirty="0" smtClean="0"/>
              <a:t> </a:t>
            </a:r>
            <a:r>
              <a:rPr lang="en-US" sz="2400" dirty="0" smtClean="0"/>
              <a:t>194 </a:t>
            </a:r>
            <a:r>
              <a:rPr lang="en-US" sz="2400" dirty="0" err="1"/>
              <a:t>bebekte</a:t>
            </a:r>
            <a:r>
              <a:rPr lang="en-US" sz="2400" dirty="0"/>
              <a:t> (% 63,4) </a:t>
            </a:r>
            <a:r>
              <a:rPr lang="en-US" sz="2400" dirty="0" err="1"/>
              <a:t>başarıyla</a:t>
            </a:r>
            <a:r>
              <a:rPr lang="en-US" sz="2400" dirty="0"/>
              <a:t> </a:t>
            </a:r>
            <a:r>
              <a:rPr lang="en-US" sz="2400" dirty="0" err="1"/>
              <a:t>uygulandı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/>
              <a:t>HBsAg</a:t>
            </a:r>
            <a:r>
              <a:rPr lang="tr-TR" sz="2400" dirty="0"/>
              <a:t> pozitif annesi olan bebeklerin% 60,1'i, </a:t>
            </a:r>
            <a:r>
              <a:rPr lang="tr-TR" sz="2400" dirty="0" err="1"/>
              <a:t>HBsAg</a:t>
            </a:r>
            <a:r>
              <a:rPr lang="tr-TR" sz="2400" dirty="0"/>
              <a:t> pozitif babası olan bebeklerin% 66,7'si ve </a:t>
            </a:r>
            <a:r>
              <a:rPr lang="tr-TR" sz="2400" dirty="0" smtClean="0"/>
              <a:t>her </a:t>
            </a:r>
            <a:r>
              <a:rPr lang="tr-TR" sz="2400" dirty="0"/>
              <a:t>iki ebeveynde </a:t>
            </a:r>
            <a:r>
              <a:rPr lang="tr-TR" sz="2400" dirty="0" err="1" smtClean="0"/>
              <a:t>HBsAg</a:t>
            </a:r>
            <a:r>
              <a:rPr lang="tr-TR" sz="2400" dirty="0" smtClean="0"/>
              <a:t>-pozitifliği olan bebeklerin</a:t>
            </a:r>
            <a:r>
              <a:rPr lang="tr-TR" sz="2400" dirty="0"/>
              <a:t>% </a:t>
            </a:r>
            <a:r>
              <a:rPr lang="tr-TR" sz="2400" dirty="0" smtClean="0"/>
              <a:t>62,5'i </a:t>
            </a:r>
            <a:r>
              <a:rPr lang="tr-TR" sz="2400" dirty="0" err="1" smtClean="0"/>
              <a:t>perinatal</a:t>
            </a:r>
            <a:r>
              <a:rPr lang="tr-TR" sz="2400" dirty="0" smtClean="0"/>
              <a:t> </a:t>
            </a:r>
            <a:r>
              <a:rPr lang="tr-TR" sz="2400" dirty="0"/>
              <a:t>hepatit B </a:t>
            </a:r>
            <a:r>
              <a:rPr lang="tr-TR" sz="2400" dirty="0" smtClean="0"/>
              <a:t>önleme </a:t>
            </a:r>
            <a:r>
              <a:rPr lang="tr-TR" sz="2400" dirty="0"/>
              <a:t>programına göre takip edildi</a:t>
            </a:r>
            <a:r>
              <a:rPr lang="tr-TR" sz="2400" dirty="0" smtClean="0"/>
              <a:t>.</a:t>
            </a:r>
          </a:p>
          <a:p>
            <a:r>
              <a:rPr lang="tr-TR" sz="2400" dirty="0" err="1"/>
              <a:t>HBsAg</a:t>
            </a:r>
            <a:r>
              <a:rPr lang="tr-TR" sz="2400" dirty="0"/>
              <a:t> pozitif </a:t>
            </a:r>
            <a:r>
              <a:rPr lang="tr-TR" sz="2400" dirty="0" smtClean="0"/>
              <a:t>annelerden </a:t>
            </a:r>
            <a:r>
              <a:rPr lang="tr-TR" sz="2400" dirty="0"/>
              <a:t>doğan 169 </a:t>
            </a:r>
            <a:r>
              <a:rPr lang="tr-TR" sz="2400" dirty="0" err="1"/>
              <a:t>yenidoğanın</a:t>
            </a:r>
            <a:r>
              <a:rPr lang="tr-TR" sz="2400" dirty="0"/>
              <a:t> </a:t>
            </a:r>
            <a:r>
              <a:rPr lang="tr-TR" sz="2400" dirty="0" smtClean="0"/>
              <a:t>167si(% </a:t>
            </a:r>
            <a:r>
              <a:rPr lang="tr-TR" sz="2400" dirty="0"/>
              <a:t>98.8) doğumdan hemen sonra </a:t>
            </a:r>
            <a:r>
              <a:rPr lang="tr-TR" sz="2400" dirty="0" err="1"/>
              <a:t>HBIg</a:t>
            </a:r>
            <a:r>
              <a:rPr lang="tr-TR" sz="2400" dirty="0"/>
              <a:t> aldı. Bir bebeğe yetersiz doz </a:t>
            </a:r>
            <a:r>
              <a:rPr lang="tr-TR" sz="2400" dirty="0" err="1" smtClean="0"/>
              <a:t>verildi.Bir</a:t>
            </a:r>
            <a:r>
              <a:rPr lang="tr-TR" sz="2400" dirty="0" smtClean="0"/>
              <a:t> </a:t>
            </a:r>
            <a:r>
              <a:rPr lang="tr-TR" sz="2400" dirty="0"/>
              <a:t>bebeğe hiç </a:t>
            </a:r>
            <a:r>
              <a:rPr lang="tr-TR" sz="2400" dirty="0" err="1"/>
              <a:t>HBIg</a:t>
            </a:r>
            <a:r>
              <a:rPr lang="tr-TR" sz="2400" dirty="0"/>
              <a:t> verilmedi. </a:t>
            </a:r>
            <a:endParaRPr lang="tr-TR" sz="2400" dirty="0" smtClean="0"/>
          </a:p>
          <a:p>
            <a:r>
              <a:rPr lang="tr-TR" sz="2400" dirty="0" smtClean="0"/>
              <a:t>336 </a:t>
            </a:r>
            <a:r>
              <a:rPr lang="tr-TR" sz="2400" dirty="0"/>
              <a:t>bebeğin tamamı (% 100) doğumda hepatit B aşısı ile aşılandı.</a:t>
            </a:r>
          </a:p>
        </p:txBody>
      </p:sp>
    </p:spTree>
    <p:extLst>
      <p:ext uri="{BB962C8B-B14F-4D97-AF65-F5344CB8AC3E}">
        <p14:creationId xmlns:p14="http://schemas.microsoft.com/office/powerpoint/2010/main" val="116212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En az bir </a:t>
            </a:r>
            <a:r>
              <a:rPr lang="tr-TR" sz="2400" dirty="0" err="1"/>
              <a:t>HBsAg</a:t>
            </a:r>
            <a:r>
              <a:rPr lang="tr-TR" sz="2400" dirty="0"/>
              <a:t> pozitif ebeveynli 336 bebekten 181'i (% 53,9) </a:t>
            </a:r>
            <a:r>
              <a:rPr lang="tr-TR" sz="2400" dirty="0" smtClean="0"/>
              <a:t>tek </a:t>
            </a:r>
            <a:r>
              <a:rPr lang="tr-TR" sz="2400" dirty="0" err="1" smtClean="0"/>
              <a:t>çocoktu</a:t>
            </a:r>
            <a:r>
              <a:rPr lang="tr-TR" sz="2400" dirty="0" smtClean="0"/>
              <a:t>. </a:t>
            </a:r>
          </a:p>
          <a:p>
            <a:r>
              <a:rPr lang="tr-TR" sz="2400" dirty="0" smtClean="0"/>
              <a:t>Kalan </a:t>
            </a:r>
            <a:r>
              <a:rPr lang="tr-TR" sz="2400" dirty="0"/>
              <a:t>155 bebeğin bir ila üç kardeşi vardı. Toplam kardeş sayısı 187 </a:t>
            </a:r>
            <a:r>
              <a:rPr lang="tr-TR" sz="2400" dirty="0" smtClean="0"/>
              <a:t>idi.</a:t>
            </a:r>
          </a:p>
          <a:p>
            <a:r>
              <a:rPr lang="tr-TR" sz="2400" dirty="0"/>
              <a:t>B</a:t>
            </a:r>
            <a:r>
              <a:rPr lang="tr-TR" sz="2400" dirty="0" smtClean="0"/>
              <a:t>unlardan </a:t>
            </a:r>
            <a:r>
              <a:rPr lang="tr-TR" sz="2400" dirty="0"/>
              <a:t>123'ü (% 65.8) birincil bağışıklamalarını 0-6 aylıkken tamamladıktan sonra test edildi. Test edilen 123 kardeşin </a:t>
            </a:r>
            <a:r>
              <a:rPr lang="tr-TR" sz="2400" dirty="0" smtClean="0"/>
              <a:t>6'sında </a:t>
            </a:r>
            <a:r>
              <a:rPr lang="tr-TR" sz="2400" dirty="0"/>
              <a:t>(% 4,9) </a:t>
            </a:r>
            <a:r>
              <a:rPr lang="tr-TR" sz="2400" dirty="0" err="1" smtClean="0"/>
              <a:t>HBsAg</a:t>
            </a:r>
            <a:r>
              <a:rPr lang="tr-TR" sz="2400" dirty="0" smtClean="0"/>
              <a:t>-pozitifliği bulundu ve </a:t>
            </a:r>
            <a:r>
              <a:rPr lang="tr-TR" sz="2400" dirty="0"/>
              <a:t>pediatrik gastroenteroloji </a:t>
            </a:r>
            <a:r>
              <a:rPr lang="tr-TR" sz="2400" dirty="0" smtClean="0"/>
              <a:t>kliniğine yönlendirildi.  </a:t>
            </a:r>
            <a:r>
              <a:rPr lang="tr-TR" sz="2400" dirty="0"/>
              <a:t>9'u (% 7,3) </a:t>
            </a:r>
            <a:r>
              <a:rPr lang="tr-TR" sz="2400" dirty="0" err="1"/>
              <a:t>seronegatif</a:t>
            </a:r>
            <a:r>
              <a:rPr lang="tr-TR" sz="2400" dirty="0"/>
              <a:t> olarak bulundu ve tekrar aşılandı. </a:t>
            </a:r>
            <a:endParaRPr lang="tr-TR" sz="2400" dirty="0" smtClean="0"/>
          </a:p>
          <a:p>
            <a:r>
              <a:rPr lang="tr-TR" sz="2400" dirty="0" smtClean="0"/>
              <a:t>Kardeşlerin </a:t>
            </a:r>
            <a:r>
              <a:rPr lang="tr-TR" sz="2400" dirty="0"/>
              <a:t>geri kalanı (108;% 87,8) </a:t>
            </a:r>
            <a:r>
              <a:rPr lang="tr-TR" sz="2400" dirty="0" err="1"/>
              <a:t>seropozitifti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283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err="1"/>
              <a:t>HBsAg</a:t>
            </a:r>
            <a:r>
              <a:rPr lang="tr-TR" sz="2400" dirty="0"/>
              <a:t> pozitif aile üyeleriyle yaşayan bebeklerin </a:t>
            </a:r>
            <a:r>
              <a:rPr lang="tr-TR" sz="2400" dirty="0" smtClean="0"/>
              <a:t>sonuçlarının değerlendirilmesi:</a:t>
            </a:r>
            <a:endParaRPr lang="tr-TR" sz="2400" dirty="0"/>
          </a:p>
          <a:p>
            <a:r>
              <a:rPr lang="tr-TR" sz="2400" dirty="0"/>
              <a:t>Anti-</a:t>
            </a:r>
            <a:r>
              <a:rPr lang="tr-TR" sz="2400" dirty="0" err="1"/>
              <a:t>HBs</a:t>
            </a:r>
            <a:r>
              <a:rPr lang="tr-TR" sz="2400" dirty="0"/>
              <a:t> </a:t>
            </a:r>
            <a:r>
              <a:rPr lang="tr-TR" sz="2400" dirty="0" smtClean="0"/>
              <a:t>için geometrik ortalama titre(GMT)'</a:t>
            </a:r>
            <a:r>
              <a:rPr lang="tr-TR" sz="2400" dirty="0" err="1" smtClean="0"/>
              <a:t>ler</a:t>
            </a:r>
            <a:r>
              <a:rPr lang="tr-TR" sz="2400" dirty="0" smtClean="0"/>
              <a:t> </a:t>
            </a:r>
            <a:r>
              <a:rPr lang="tr-TR" sz="2400" dirty="0"/>
              <a:t>ve çalışma grubundaki ortanca ve minimum-maksimum değerler Tablo 1'de verilmiştir. </a:t>
            </a:r>
            <a:endParaRPr lang="tr-TR" sz="2400" dirty="0" smtClean="0"/>
          </a:p>
          <a:p>
            <a:r>
              <a:rPr lang="tr-TR" sz="2400" dirty="0" err="1" smtClean="0"/>
              <a:t>HBsAg</a:t>
            </a:r>
            <a:r>
              <a:rPr lang="tr-TR" sz="2400" dirty="0" smtClean="0"/>
              <a:t>-pozitif </a:t>
            </a:r>
            <a:r>
              <a:rPr lang="tr-TR" sz="2400" dirty="0"/>
              <a:t>ebeveyn baba </a:t>
            </a:r>
            <a:r>
              <a:rPr lang="tr-TR" sz="2400" dirty="0" smtClean="0"/>
              <a:t>ise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</a:t>
            </a:r>
            <a:r>
              <a:rPr lang="tr-TR" sz="2400" dirty="0"/>
              <a:t>düzeylerinin arttığı </a:t>
            </a:r>
            <a:r>
              <a:rPr lang="tr-TR" sz="2400" dirty="0" smtClean="0"/>
              <a:t>bulundu ve bu sonuç istatistiksel olarak anlamdı bulundu. (P= </a:t>
            </a:r>
            <a:r>
              <a:rPr lang="tr-TR" sz="2400" dirty="0"/>
              <a:t>0.0001</a:t>
            </a:r>
            <a:r>
              <a:rPr lang="tr-TR" sz="2400" dirty="0" smtClean="0"/>
              <a:t>)</a:t>
            </a:r>
          </a:p>
          <a:p>
            <a:r>
              <a:rPr lang="tr-TR" sz="2400" dirty="0" err="1"/>
              <a:t>Serolojik</a:t>
            </a:r>
            <a:r>
              <a:rPr lang="tr-TR" sz="2400" dirty="0"/>
              <a:t> analizlere göre, başarıyla taranan 194 bebekten 23'ünde (% 11.9) anti-</a:t>
            </a:r>
            <a:r>
              <a:rPr lang="tr-TR" sz="2400" dirty="0" err="1"/>
              <a:t>HBs</a:t>
            </a:r>
            <a:r>
              <a:rPr lang="tr-TR" sz="2400" dirty="0"/>
              <a:t> düzeyi &lt;10 IU / l idi ve ikinci bir üç doz hepatit B </a:t>
            </a:r>
            <a:r>
              <a:rPr lang="tr-TR" sz="2400" dirty="0" err="1"/>
              <a:t>immünizasyonu</a:t>
            </a:r>
            <a:r>
              <a:rPr lang="tr-TR" sz="2400" dirty="0"/>
              <a:t> </a:t>
            </a:r>
            <a:r>
              <a:rPr lang="tr-TR" sz="2400" dirty="0" smtClean="0"/>
              <a:t>aldı.62 </a:t>
            </a:r>
            <a:r>
              <a:rPr lang="tr-TR" sz="2400" dirty="0"/>
              <a:t>bebekte (% 32.0) anti </a:t>
            </a:r>
            <a:r>
              <a:rPr lang="tr-TR" sz="2400" dirty="0" smtClean="0"/>
              <a:t>–</a:t>
            </a:r>
            <a:r>
              <a:rPr lang="tr-TR" sz="2400" dirty="0" err="1" smtClean="0"/>
              <a:t>HBs</a:t>
            </a:r>
            <a:r>
              <a:rPr lang="tr-TR" sz="2400" dirty="0" smtClean="0"/>
              <a:t> düzeyi </a:t>
            </a:r>
            <a:r>
              <a:rPr lang="tr-TR" sz="2400" dirty="0"/>
              <a:t>10-99 IU / l ve </a:t>
            </a:r>
            <a:r>
              <a:rPr lang="tr-TR" sz="2400" dirty="0" smtClean="0"/>
              <a:t>kalan 109 </a:t>
            </a:r>
            <a:r>
              <a:rPr lang="tr-TR" sz="2400" dirty="0"/>
              <a:t>bebekte (% 56.2) </a:t>
            </a:r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düzeyi 100 </a:t>
            </a:r>
            <a:r>
              <a:rPr lang="tr-TR" sz="2400" dirty="0"/>
              <a:t>IU / l olarak bulundu.</a:t>
            </a:r>
          </a:p>
        </p:txBody>
      </p:sp>
    </p:spTree>
    <p:extLst>
      <p:ext uri="{BB962C8B-B14F-4D97-AF65-F5344CB8AC3E}">
        <p14:creationId xmlns:p14="http://schemas.microsoft.com/office/powerpoint/2010/main" val="34432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568952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8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HBIg</a:t>
            </a:r>
            <a:r>
              <a:rPr lang="tr-TR" sz="2400" dirty="0" smtClean="0"/>
              <a:t> dozu eksik </a:t>
            </a:r>
            <a:r>
              <a:rPr lang="tr-TR" sz="2400" dirty="0" smtClean="0"/>
              <a:t>alan </a:t>
            </a:r>
            <a:r>
              <a:rPr lang="tr-TR" sz="2400" dirty="0" err="1" smtClean="0"/>
              <a:t>bebekde</a:t>
            </a:r>
            <a:r>
              <a:rPr lang="tr-TR" sz="2400" dirty="0" smtClean="0"/>
              <a:t> </a:t>
            </a:r>
            <a:r>
              <a:rPr lang="tr-TR" sz="2400" dirty="0"/>
              <a:t>anti-</a:t>
            </a:r>
            <a:r>
              <a:rPr lang="tr-TR" sz="2400" dirty="0" err="1"/>
              <a:t>HBs</a:t>
            </a:r>
            <a:r>
              <a:rPr lang="tr-TR" sz="2400" dirty="0"/>
              <a:t> </a:t>
            </a:r>
            <a:r>
              <a:rPr lang="tr-TR" sz="2400" dirty="0" smtClean="0"/>
              <a:t>seviyesi </a:t>
            </a:r>
            <a:r>
              <a:rPr lang="tr-TR" sz="2400" dirty="0"/>
              <a:t>100 IU / </a:t>
            </a:r>
            <a:r>
              <a:rPr lang="tr-TR" sz="2400" dirty="0" smtClean="0"/>
              <a:t>l ve </a:t>
            </a:r>
            <a:r>
              <a:rPr lang="tr-TR" sz="2400" dirty="0" err="1"/>
              <a:t>HBIg</a:t>
            </a:r>
            <a:r>
              <a:rPr lang="tr-TR" sz="2400" dirty="0"/>
              <a:t> almayan bebeğin antikor </a:t>
            </a:r>
            <a:r>
              <a:rPr lang="tr-TR" sz="2400" dirty="0" smtClean="0"/>
              <a:t>seviyesi 10 </a:t>
            </a:r>
            <a:r>
              <a:rPr lang="tr-TR" sz="2400" dirty="0"/>
              <a:t>IU / l idi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Düzenli </a:t>
            </a:r>
            <a:r>
              <a:rPr lang="tr-TR" sz="2400" dirty="0" err="1"/>
              <a:t>HBIg</a:t>
            </a:r>
            <a:r>
              <a:rPr lang="tr-TR" sz="2400" dirty="0"/>
              <a:t> uygulamasına ve tam </a:t>
            </a:r>
            <a:r>
              <a:rPr lang="tr-TR" sz="2400" dirty="0" err="1"/>
              <a:t>immünizasyon</a:t>
            </a:r>
            <a:r>
              <a:rPr lang="tr-TR" sz="2400" dirty="0"/>
              <a:t> protokolüne rağmen sadece bir bebekte kronik hepatit B olduğu tespit edildi. Bu hasta pediatrik gastroenteroloji kliniğine transfer edildi ve annesinin </a:t>
            </a:r>
            <a:r>
              <a:rPr lang="tr-TR" sz="2400" dirty="0" err="1"/>
              <a:t>HBeAg</a:t>
            </a:r>
            <a:r>
              <a:rPr lang="tr-TR" sz="2400" dirty="0"/>
              <a:t> pozitif olduğu bulundu. </a:t>
            </a:r>
            <a:endParaRPr lang="tr-TR" sz="2400" dirty="0" smtClean="0"/>
          </a:p>
          <a:p>
            <a:r>
              <a:rPr lang="tr-TR" sz="2400" dirty="0" smtClean="0"/>
              <a:t>Çalışma </a:t>
            </a:r>
            <a:r>
              <a:rPr lang="tr-TR" sz="2400" dirty="0"/>
              <a:t>grubunda </a:t>
            </a:r>
            <a:r>
              <a:rPr lang="tr-TR" sz="2400" dirty="0" err="1"/>
              <a:t>HBsAg</a:t>
            </a:r>
            <a:r>
              <a:rPr lang="tr-TR" sz="2400" dirty="0"/>
              <a:t> pozitif olma oranı% 0.52 (1/194) idi. </a:t>
            </a:r>
            <a:r>
              <a:rPr lang="tr-TR" sz="2400" dirty="0" err="1"/>
              <a:t>HBsAg</a:t>
            </a:r>
            <a:r>
              <a:rPr lang="tr-TR" sz="2400" dirty="0"/>
              <a:t> pozitif ebeveyn </a:t>
            </a:r>
            <a:r>
              <a:rPr lang="tr-TR" sz="2400" dirty="0" smtClean="0"/>
              <a:t>babanın olduğu bebeklerde  hiçbir geçiş gözlenmedi.</a:t>
            </a:r>
          </a:p>
          <a:p>
            <a:r>
              <a:rPr lang="tr-TR" sz="2400" dirty="0" err="1" smtClean="0"/>
              <a:t>Primer</a:t>
            </a:r>
            <a:r>
              <a:rPr lang="tr-TR" sz="2400" dirty="0" smtClean="0"/>
              <a:t> </a:t>
            </a:r>
            <a:r>
              <a:rPr lang="tr-TR" sz="2400" dirty="0" err="1"/>
              <a:t>immünizasyon</a:t>
            </a:r>
            <a:r>
              <a:rPr lang="tr-TR" sz="2400" dirty="0"/>
              <a:t> serileri tamamlandıktan sonra bebekler </a:t>
            </a:r>
            <a:r>
              <a:rPr lang="tr-TR" sz="2400" dirty="0" smtClean="0"/>
              <a:t>en erken 3 ay en geç </a:t>
            </a:r>
            <a:r>
              <a:rPr lang="tr-TR" sz="2400" dirty="0"/>
              <a:t>54 ay </a:t>
            </a:r>
            <a:r>
              <a:rPr lang="tr-TR" sz="2400" dirty="0" smtClean="0"/>
              <a:t> içinde test edildi.(ortalama </a:t>
            </a:r>
            <a:r>
              <a:rPr lang="tr-TR" sz="2400" dirty="0"/>
              <a:t>± SD 22.70 ± 13.12 ay, ortanca 22 ay).</a:t>
            </a:r>
          </a:p>
        </p:txBody>
      </p:sp>
    </p:spTree>
    <p:extLst>
      <p:ext uri="{BB962C8B-B14F-4D97-AF65-F5344CB8AC3E}">
        <p14:creationId xmlns:p14="http://schemas.microsoft.com/office/powerpoint/2010/main" val="28373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Rutin </a:t>
            </a:r>
            <a:r>
              <a:rPr lang="tr-TR" sz="2400" dirty="0" err="1" smtClean="0"/>
              <a:t>antenatal</a:t>
            </a:r>
            <a:r>
              <a:rPr lang="tr-TR" sz="2400" dirty="0" smtClean="0"/>
              <a:t> hepatit B yüzey antijeni (</a:t>
            </a:r>
            <a:r>
              <a:rPr lang="tr-TR" sz="2400" dirty="0" err="1" smtClean="0"/>
              <a:t>HBsAg</a:t>
            </a:r>
            <a:r>
              <a:rPr lang="tr-TR" sz="2400" dirty="0" smtClean="0"/>
              <a:t>) taraması ve </a:t>
            </a:r>
            <a:r>
              <a:rPr lang="tr-TR" sz="2400" dirty="0" err="1" smtClean="0"/>
              <a:t>yenidoğan</a:t>
            </a:r>
            <a:r>
              <a:rPr lang="tr-TR" sz="2400" dirty="0" smtClean="0"/>
              <a:t> bağışıklama programları bebeklerde hepatit B virüsü (HBV) enfeksiyonu riskini azaltır.</a:t>
            </a:r>
            <a:endParaRPr lang="tr-T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HBV varlığına yönelik tüm gebelerin taranmasını ve </a:t>
            </a:r>
            <a:r>
              <a:rPr lang="tr-TR" sz="2400" dirty="0" err="1" smtClean="0"/>
              <a:t>HBsAg</a:t>
            </a:r>
            <a:r>
              <a:rPr lang="tr-TR" sz="2400" dirty="0" smtClean="0"/>
              <a:t> </a:t>
            </a:r>
            <a:r>
              <a:rPr lang="tr-TR" sz="2400" dirty="0" err="1" smtClean="0"/>
              <a:t>positif</a:t>
            </a:r>
            <a:r>
              <a:rPr lang="tr-TR" sz="2400" dirty="0" smtClean="0"/>
              <a:t> annelerin bebeklerine yaşamın ilk 24 saatinde hepatit B </a:t>
            </a:r>
            <a:r>
              <a:rPr lang="tr-TR" sz="2400" dirty="0" err="1" smtClean="0"/>
              <a:t>immünoglobulin</a:t>
            </a:r>
            <a:r>
              <a:rPr lang="tr-TR" sz="2400" dirty="0" smtClean="0"/>
              <a:t> (</a:t>
            </a:r>
            <a:r>
              <a:rPr lang="tr-TR" sz="2400" dirty="0" err="1" smtClean="0"/>
              <a:t>HBIg</a:t>
            </a:r>
            <a:r>
              <a:rPr lang="tr-TR" sz="2400" dirty="0" smtClean="0"/>
              <a:t>)  ve eş zamanlı olarak doğumda HBV aşısı  ve sonrasında yaşamın  1. ve 6. ayında aşılamaya devam edilmesini içeren  kapsamlı koruma ve tedavi stratejisi önerilmektedir.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084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Primer</a:t>
            </a:r>
            <a:r>
              <a:rPr lang="tr-TR" sz="2400" dirty="0"/>
              <a:t> </a:t>
            </a:r>
            <a:r>
              <a:rPr lang="tr-TR" sz="2400" dirty="0" err="1"/>
              <a:t>immünizasyon</a:t>
            </a:r>
            <a:r>
              <a:rPr lang="tr-TR" sz="2400" dirty="0"/>
              <a:t> protokolünü tamamladıktan sonra, </a:t>
            </a:r>
            <a:r>
              <a:rPr lang="tr-TR" sz="2400" dirty="0" err="1"/>
              <a:t>serotest</a:t>
            </a:r>
            <a:r>
              <a:rPr lang="tr-TR" sz="2400" dirty="0"/>
              <a:t> süresi </a:t>
            </a:r>
            <a:r>
              <a:rPr lang="tr-TR" sz="2400" dirty="0" smtClean="0"/>
              <a:t>9-18 </a:t>
            </a:r>
            <a:r>
              <a:rPr lang="tr-TR" sz="2400" dirty="0"/>
              <a:t>ay arasındayken anti-</a:t>
            </a:r>
            <a:r>
              <a:rPr lang="tr-TR" sz="2400" dirty="0" err="1"/>
              <a:t>HBs</a:t>
            </a:r>
            <a:r>
              <a:rPr lang="tr-TR" sz="2400" dirty="0"/>
              <a:t> seviyelerinin istatistiksel olarak anlamlı derecede yüksek olduğu bulundu (P = 0.0001). </a:t>
            </a:r>
            <a:endParaRPr lang="tr-TR" sz="2400" dirty="0" smtClean="0"/>
          </a:p>
          <a:p>
            <a:r>
              <a:rPr lang="tr-TR" sz="2400" dirty="0" err="1" smtClean="0"/>
              <a:t>Serotest</a:t>
            </a:r>
            <a:r>
              <a:rPr lang="tr-TR" sz="2400" dirty="0" smtClean="0"/>
              <a:t> </a:t>
            </a:r>
            <a:r>
              <a:rPr lang="tr-TR" sz="2400" dirty="0"/>
              <a:t>süresi ile antikor </a:t>
            </a:r>
            <a:r>
              <a:rPr lang="tr-TR" sz="2400" dirty="0" err="1"/>
              <a:t>titreleri</a:t>
            </a:r>
            <a:r>
              <a:rPr lang="tr-TR" sz="2400" dirty="0"/>
              <a:t> arasında negatif bir korelasyon </a:t>
            </a:r>
            <a:r>
              <a:rPr lang="tr-TR" sz="2400" dirty="0" smtClean="0"/>
              <a:t>vardı. </a:t>
            </a:r>
            <a:r>
              <a:rPr lang="tr-TR" sz="2400" dirty="0"/>
              <a:t>(r = -0.416, P = 0.0001). </a:t>
            </a:r>
            <a:endParaRPr lang="tr-TR" sz="2400" dirty="0" smtClean="0"/>
          </a:p>
          <a:p>
            <a:r>
              <a:rPr lang="tr-TR" sz="2400" dirty="0" smtClean="0"/>
              <a:t>Gruplar </a:t>
            </a:r>
            <a:r>
              <a:rPr lang="tr-TR" sz="2400" dirty="0" err="1" smtClean="0"/>
              <a:t>serotestlenme</a:t>
            </a:r>
            <a:r>
              <a:rPr lang="tr-TR" sz="2400" dirty="0" smtClean="0"/>
              <a:t> </a:t>
            </a:r>
            <a:r>
              <a:rPr lang="tr-TR" sz="2400" dirty="0"/>
              <a:t>süresine göre yetersiz antikor seviyeleri (anti-</a:t>
            </a:r>
            <a:r>
              <a:rPr lang="tr-TR" sz="2400" dirty="0" err="1"/>
              <a:t>HBs</a:t>
            </a:r>
            <a:r>
              <a:rPr lang="tr-TR" sz="2400" dirty="0"/>
              <a:t> &lt;10 IU / l) üretme açısından </a:t>
            </a:r>
            <a:r>
              <a:rPr lang="tr-TR" sz="2400" dirty="0" smtClean="0"/>
              <a:t>karşılaştırıldığında fark </a:t>
            </a:r>
            <a:r>
              <a:rPr lang="tr-TR" sz="2400" dirty="0"/>
              <a:t>bulunmadı (P = 0.512).</a:t>
            </a:r>
          </a:p>
        </p:txBody>
      </p:sp>
    </p:spTree>
    <p:extLst>
      <p:ext uri="{BB962C8B-B14F-4D97-AF65-F5344CB8AC3E}">
        <p14:creationId xmlns:p14="http://schemas.microsoft.com/office/powerpoint/2010/main" val="37047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Bu </a:t>
            </a:r>
            <a:r>
              <a:rPr lang="tr-TR" sz="2400" dirty="0"/>
              <a:t>çalışmanın amaçlarından biri, </a:t>
            </a:r>
            <a:r>
              <a:rPr lang="tr-TR" sz="2400" dirty="0" smtClean="0"/>
              <a:t>sağlam çocuk </a:t>
            </a:r>
            <a:r>
              <a:rPr lang="tr-TR" sz="2400" dirty="0"/>
              <a:t>kliniğinde izlenen ve en az bir </a:t>
            </a:r>
            <a:r>
              <a:rPr lang="tr-TR" sz="2400" dirty="0" err="1"/>
              <a:t>HBsAg</a:t>
            </a:r>
            <a:r>
              <a:rPr lang="tr-TR" sz="2400" dirty="0"/>
              <a:t> pozitif ebeveyni olan çocuklara verilen hizmetin işlevsel bir analizini </a:t>
            </a:r>
            <a:r>
              <a:rPr lang="tr-TR" sz="2400" dirty="0" err="1" smtClean="0"/>
              <a:t>yapmakdı</a:t>
            </a:r>
            <a:r>
              <a:rPr lang="tr-TR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Başvurulan </a:t>
            </a:r>
            <a:r>
              <a:rPr lang="tr-TR" sz="2400" dirty="0"/>
              <a:t>ailelerin </a:t>
            </a:r>
            <a:r>
              <a:rPr lang="tr-TR" sz="2400" dirty="0" err="1"/>
              <a:t>HBsAg</a:t>
            </a:r>
            <a:r>
              <a:rPr lang="tr-TR" sz="2400" dirty="0"/>
              <a:t> pozitifliği Türkiye'deki orta </a:t>
            </a:r>
            <a:r>
              <a:rPr lang="tr-TR" sz="2400" dirty="0" err="1" smtClean="0"/>
              <a:t>endemisite</a:t>
            </a:r>
            <a:r>
              <a:rPr lang="tr-TR" sz="2400" dirty="0" smtClean="0"/>
              <a:t> </a:t>
            </a:r>
            <a:r>
              <a:rPr lang="tr-TR" sz="2400" dirty="0"/>
              <a:t>ile </a:t>
            </a:r>
            <a:r>
              <a:rPr lang="tr-TR" sz="2400" dirty="0" smtClean="0"/>
              <a:t>uyumluydu.</a:t>
            </a:r>
          </a:p>
          <a:p>
            <a:r>
              <a:rPr lang="tr-TR" sz="2400" dirty="0" err="1"/>
              <a:t>HBV'ye</a:t>
            </a:r>
            <a:r>
              <a:rPr lang="tr-TR" sz="2400" dirty="0"/>
              <a:t> karşı mevcut </a:t>
            </a:r>
            <a:r>
              <a:rPr lang="tr-TR" sz="2400" dirty="0" err="1"/>
              <a:t>immünoprofilaksi</a:t>
            </a:r>
            <a:r>
              <a:rPr lang="tr-TR" sz="2400" dirty="0"/>
              <a:t> </a:t>
            </a:r>
            <a:r>
              <a:rPr lang="tr-TR" sz="2400" dirty="0" smtClean="0"/>
              <a:t>uygulaması </a:t>
            </a:r>
            <a:r>
              <a:rPr lang="tr-TR" sz="2400" dirty="0" err="1" smtClean="0"/>
              <a:t>HBsAg</a:t>
            </a:r>
            <a:r>
              <a:rPr lang="tr-TR" sz="2400" dirty="0" smtClean="0"/>
              <a:t> </a:t>
            </a:r>
            <a:r>
              <a:rPr lang="tr-TR" sz="2400" dirty="0"/>
              <a:t>pozitif anne ve babalarda doğan çocukları korumak için oldukça yeterli görünmektedir.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128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/>
              <a:t>HBIg</a:t>
            </a:r>
            <a:r>
              <a:rPr lang="tr-TR" sz="2400" dirty="0"/>
              <a:t> bebeklerin% 98.8'ine uygulandı</a:t>
            </a:r>
            <a:r>
              <a:rPr lang="tr-TR" sz="2400" dirty="0" smtClean="0"/>
              <a:t>. Birincil </a:t>
            </a:r>
            <a:r>
              <a:rPr lang="tr-TR" sz="2400" dirty="0"/>
              <a:t>aşılama protokolü bebeklerin% 72.6'sında tamamlandı ve aşılama sonrası </a:t>
            </a:r>
            <a:r>
              <a:rPr lang="tr-TR" sz="2400" dirty="0" err="1"/>
              <a:t>serotest</a:t>
            </a:r>
            <a:r>
              <a:rPr lang="tr-TR" sz="2400" dirty="0"/>
              <a:t> oranı % 63.4 idi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Perinatal</a:t>
            </a:r>
            <a:r>
              <a:rPr lang="tr-TR" sz="2400" dirty="0" smtClean="0"/>
              <a:t> </a:t>
            </a:r>
            <a:r>
              <a:rPr lang="tr-TR" sz="2400" dirty="0"/>
              <a:t>hepatit B önleme programının tüm çocuklara uygulanamamasının nedenlerinden biri, üniversite hastanelerinin Türkiye'deki üçüncü kademe sağlık kurumları olmalarıdır, bu nedenle birçok aile diğer illerden gelebilir ve ilk doğum muayenesinden sonra yaşadıkları yere gidebilirler. </a:t>
            </a:r>
          </a:p>
          <a:p>
            <a:r>
              <a:rPr lang="tr-TR" sz="2400" dirty="0"/>
              <a:t>Bu çalışmadan alınan derslere göre, hamilelik veya doğum sırasında bir taşıyıcı tespit edilirse, yerel sağlık sağlayıcılarını hastanın durumu hakkında bilgilendirmek ve belgelendirmek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939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HBV </a:t>
            </a:r>
            <a:r>
              <a:rPr lang="tr-TR" sz="2400" dirty="0"/>
              <a:t>enfeksiyonu riski altındaki </a:t>
            </a:r>
            <a:r>
              <a:rPr lang="tr-TR" sz="2400" dirty="0" err="1"/>
              <a:t>yenidoğanların</a:t>
            </a:r>
            <a:r>
              <a:rPr lang="tr-TR" sz="2400" dirty="0"/>
              <a:t> aşılanmasının başarısı, doğru </a:t>
            </a:r>
            <a:r>
              <a:rPr lang="tr-TR" sz="2400" dirty="0" smtClean="0"/>
              <a:t>dokümantasyon ve kadın </a:t>
            </a:r>
            <a:r>
              <a:rPr lang="tr-TR" sz="2400" dirty="0"/>
              <a:t>doğum </a:t>
            </a:r>
            <a:r>
              <a:rPr lang="tr-TR" sz="2400" dirty="0" smtClean="0"/>
              <a:t>uzmanları ile çocuk </a:t>
            </a:r>
            <a:r>
              <a:rPr lang="tr-TR" sz="2400" dirty="0"/>
              <a:t>doktorları </a:t>
            </a:r>
            <a:r>
              <a:rPr lang="tr-TR" sz="2400" dirty="0" smtClean="0"/>
              <a:t>arasındaki iletişimle ilgili problemlerle ilişkili olabilir.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çalışmada </a:t>
            </a:r>
            <a:r>
              <a:rPr lang="tr-TR" sz="2400" dirty="0" err="1" smtClean="0"/>
              <a:t>immünoprofilaksinin</a:t>
            </a:r>
            <a:r>
              <a:rPr lang="tr-TR" sz="2400" dirty="0" smtClean="0"/>
              <a:t> ve aşılamaya başlanmasının başarısının </a:t>
            </a:r>
            <a:r>
              <a:rPr lang="tr-TR" sz="2400" dirty="0"/>
              <a:t>olası nedenlerinden biri, aynı üniversite hastanesinin </a:t>
            </a:r>
            <a:r>
              <a:rPr lang="tr-TR" sz="2400" dirty="0" err="1"/>
              <a:t>obstetrik</a:t>
            </a:r>
            <a:r>
              <a:rPr lang="tr-TR" sz="2400" dirty="0"/>
              <a:t> ve </a:t>
            </a:r>
            <a:r>
              <a:rPr lang="tr-TR" sz="2400" dirty="0" smtClean="0"/>
              <a:t>sağlam çocuk </a:t>
            </a:r>
            <a:r>
              <a:rPr lang="tr-TR" sz="2400" dirty="0"/>
              <a:t>kliniğinde takip edilmesidir. </a:t>
            </a:r>
            <a:endParaRPr lang="tr-TR" sz="2400" dirty="0" smtClean="0"/>
          </a:p>
          <a:p>
            <a:r>
              <a:rPr lang="tr-TR" sz="2400" dirty="0" smtClean="0"/>
              <a:t>Sağlam çocuk kliniğine takip için sevk </a:t>
            </a:r>
            <a:r>
              <a:rPr lang="tr-TR" sz="2400" dirty="0"/>
              <a:t>edilen </a:t>
            </a:r>
            <a:r>
              <a:rPr lang="tr-TR" sz="2400" dirty="0" smtClean="0"/>
              <a:t>çocukların </a:t>
            </a:r>
            <a:r>
              <a:rPr lang="tr-TR" sz="2400" dirty="0"/>
              <a:t>aşı oranlarının yüksek olması beklenen bir sonuçtu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1863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Son </a:t>
            </a:r>
            <a:r>
              <a:rPr lang="tr-TR" sz="2400" dirty="0" smtClean="0"/>
              <a:t>zamanlarda </a:t>
            </a:r>
            <a:r>
              <a:rPr lang="tr-TR" sz="2400" dirty="0" err="1" smtClean="0"/>
              <a:t>Boot</a:t>
            </a:r>
            <a:r>
              <a:rPr lang="tr-TR" sz="2400" dirty="0" smtClean="0"/>
              <a:t> </a:t>
            </a:r>
            <a:r>
              <a:rPr lang="tr-TR" sz="2400" dirty="0"/>
              <a:t>ve </a:t>
            </a:r>
            <a:r>
              <a:rPr lang="tr-TR" sz="2400" dirty="0" smtClean="0"/>
              <a:t>ark. hem HBsAg'lerin</a:t>
            </a:r>
            <a:r>
              <a:rPr lang="tr-TR" sz="2400" dirty="0"/>
              <a:t> </a:t>
            </a:r>
            <a:r>
              <a:rPr lang="tr-TR" sz="2400" dirty="0" smtClean="0"/>
              <a:t>hem de </a:t>
            </a:r>
            <a:r>
              <a:rPr lang="tr-TR" sz="2400" dirty="0" smtClean="0"/>
              <a:t>anti-</a:t>
            </a:r>
            <a:r>
              <a:rPr lang="tr-TR" sz="2400" dirty="0" err="1" smtClean="0"/>
              <a:t>HBsAg‘nin</a:t>
            </a:r>
            <a:r>
              <a:rPr lang="tr-TR" sz="2400" dirty="0" smtClean="0"/>
              <a:t> </a:t>
            </a:r>
            <a:r>
              <a:rPr lang="tr-TR" sz="2400" dirty="0"/>
              <a:t>taşıyıcı annelerin daha büyük </a:t>
            </a:r>
            <a:r>
              <a:rPr lang="tr-TR" sz="2400" dirty="0" smtClean="0"/>
              <a:t>çocuklarında varlığını </a:t>
            </a:r>
            <a:r>
              <a:rPr lang="tr-TR" sz="2400" dirty="0"/>
              <a:t>göstermiştir ve </a:t>
            </a:r>
            <a:r>
              <a:rPr lang="tr-TR" sz="2400" dirty="0" smtClean="0"/>
              <a:t>bunun çözülmüş </a:t>
            </a:r>
            <a:r>
              <a:rPr lang="tr-TR" sz="2400" dirty="0"/>
              <a:t>HBV enfeksiyonunun kanıtı </a:t>
            </a:r>
            <a:r>
              <a:rPr lang="tr-TR" sz="2400" dirty="0" smtClean="0"/>
              <a:t>olduğunu iddia etmiştir. </a:t>
            </a:r>
          </a:p>
          <a:p>
            <a:r>
              <a:rPr lang="tr-TR" sz="2400" dirty="0" smtClean="0"/>
              <a:t>Sadece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</a:t>
            </a:r>
            <a:r>
              <a:rPr lang="tr-TR" sz="2400" dirty="0"/>
              <a:t>düzeylerinin </a:t>
            </a:r>
            <a:r>
              <a:rPr lang="tr-TR" sz="2400" dirty="0" smtClean="0"/>
              <a:t>değil aynı </a:t>
            </a:r>
            <a:r>
              <a:rPr lang="tr-TR" sz="2400" dirty="0"/>
              <a:t>zamanda </a:t>
            </a:r>
            <a:r>
              <a:rPr lang="tr-TR" sz="2400" dirty="0" err="1" smtClean="0"/>
              <a:t>HBsAg'nin</a:t>
            </a:r>
            <a:r>
              <a:rPr lang="tr-TR" sz="2400" dirty="0" smtClean="0"/>
              <a:t> </a:t>
            </a:r>
            <a:r>
              <a:rPr lang="tr-TR" sz="2400" dirty="0"/>
              <a:t>duyarlı çocuklarda test edilmesi gerektiğini iddia etmiştir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Bu </a:t>
            </a:r>
            <a:r>
              <a:rPr lang="tr-TR" sz="2400" dirty="0" smtClean="0"/>
              <a:t>çalışmada aşılama </a:t>
            </a:r>
            <a:r>
              <a:rPr lang="tr-TR" sz="2400" dirty="0"/>
              <a:t>sonrası </a:t>
            </a:r>
            <a:r>
              <a:rPr lang="tr-TR" sz="2400" dirty="0" err="1" smtClean="0"/>
              <a:t>serotest</a:t>
            </a:r>
            <a:r>
              <a:rPr lang="tr-TR" sz="2400" dirty="0" smtClean="0"/>
              <a:t> </a:t>
            </a:r>
            <a:r>
              <a:rPr lang="tr-TR" sz="2400" dirty="0"/>
              <a:t>işlemi sırasında hem anti-</a:t>
            </a:r>
            <a:r>
              <a:rPr lang="tr-TR" sz="2400" dirty="0" err="1"/>
              <a:t>HBs</a:t>
            </a:r>
            <a:r>
              <a:rPr lang="tr-TR" sz="2400" dirty="0"/>
              <a:t> düzeyleri hem </a:t>
            </a:r>
            <a:r>
              <a:rPr lang="tr-TR" sz="2400" dirty="0" smtClean="0"/>
              <a:t>de </a:t>
            </a:r>
            <a:r>
              <a:rPr lang="tr-TR" sz="2400" dirty="0" err="1" smtClean="0"/>
              <a:t>HBsAg</a:t>
            </a:r>
            <a:r>
              <a:rPr lang="tr-TR" sz="2400" dirty="0" smtClean="0"/>
              <a:t> </a:t>
            </a:r>
            <a:r>
              <a:rPr lang="tr-TR" sz="2400" dirty="0"/>
              <a:t>test edildi; bununla </a:t>
            </a:r>
            <a:r>
              <a:rPr lang="tr-TR" sz="2400" dirty="0" smtClean="0"/>
              <a:t>birlikte </a:t>
            </a:r>
            <a:r>
              <a:rPr lang="tr-TR" sz="2400" dirty="0" err="1"/>
              <a:t>HBsAg</a:t>
            </a:r>
            <a:r>
              <a:rPr lang="tr-TR" sz="2400" dirty="0"/>
              <a:t> ve anti-</a:t>
            </a:r>
            <a:r>
              <a:rPr lang="tr-TR" sz="2400" dirty="0" err="1"/>
              <a:t>HBs</a:t>
            </a:r>
            <a:r>
              <a:rPr lang="tr-TR" sz="2400" dirty="0"/>
              <a:t> pozitifliği aynı anda hiçbir bebekte gözlenmedi.</a:t>
            </a:r>
          </a:p>
        </p:txBody>
      </p:sp>
    </p:spTree>
    <p:extLst>
      <p:ext uri="{BB962C8B-B14F-4D97-AF65-F5344CB8AC3E}">
        <p14:creationId xmlns:p14="http://schemas.microsoft.com/office/powerpoint/2010/main" val="3194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Aşıya cevap oluşturanlar, </a:t>
            </a:r>
            <a:r>
              <a:rPr lang="tr-TR" sz="2400" dirty="0"/>
              <a:t>çalışma </a:t>
            </a:r>
            <a:r>
              <a:rPr lang="tr-TR" sz="2400" dirty="0" smtClean="0"/>
              <a:t>grubunun %88.9'unu </a:t>
            </a:r>
            <a:r>
              <a:rPr lang="tr-TR" sz="2400" dirty="0"/>
              <a:t>oluşturdu ve bu sonuç literatüre uygun görünmektedir. </a:t>
            </a:r>
            <a:endParaRPr lang="tr-TR" sz="2400" dirty="0" smtClean="0"/>
          </a:p>
          <a:p>
            <a:r>
              <a:rPr lang="tr-TR" sz="2400" dirty="0" err="1" smtClean="0"/>
              <a:t>HBsAg</a:t>
            </a:r>
            <a:r>
              <a:rPr lang="tr-TR" sz="2400" dirty="0" smtClean="0"/>
              <a:t> </a:t>
            </a:r>
            <a:r>
              <a:rPr lang="tr-TR" sz="2400" dirty="0"/>
              <a:t>pozitif bir </a:t>
            </a:r>
            <a:r>
              <a:rPr lang="tr-TR" sz="2400" dirty="0" smtClean="0"/>
              <a:t>anneden dünyaya </a:t>
            </a:r>
            <a:r>
              <a:rPr lang="tr-TR" sz="2400" dirty="0"/>
              <a:t>gelen bebeklerden biri uygun </a:t>
            </a:r>
            <a:r>
              <a:rPr lang="tr-TR" sz="2400" dirty="0" err="1"/>
              <a:t>immünoprofilaksiye</a:t>
            </a:r>
            <a:r>
              <a:rPr lang="tr-TR" sz="2400" dirty="0"/>
              <a:t> rağmen HBV ile </a:t>
            </a:r>
            <a:r>
              <a:rPr lang="tr-TR" sz="2400" dirty="0" err="1"/>
              <a:t>enfekte</a:t>
            </a:r>
            <a:r>
              <a:rPr lang="tr-TR" sz="2400" dirty="0"/>
              <a:t> oldu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Daha </a:t>
            </a:r>
            <a:r>
              <a:rPr lang="tr-TR" sz="2400" dirty="0" smtClean="0"/>
              <a:t>önceki çalışmalarda ailede </a:t>
            </a:r>
            <a:r>
              <a:rPr lang="tr-TR" sz="2400" dirty="0" err="1"/>
              <a:t>HBsAg</a:t>
            </a:r>
            <a:r>
              <a:rPr lang="tr-TR" sz="2400" dirty="0"/>
              <a:t> pozitif bir anne varlığının, </a:t>
            </a:r>
            <a:r>
              <a:rPr lang="tr-TR" sz="2400" dirty="0" err="1"/>
              <a:t>HBsAg</a:t>
            </a:r>
            <a:r>
              <a:rPr lang="tr-TR" sz="2400" dirty="0"/>
              <a:t> pozitifliği riskini arttırdığı ve </a:t>
            </a:r>
            <a:r>
              <a:rPr lang="tr-TR" sz="2400" dirty="0" err="1"/>
              <a:t>perinatal</a:t>
            </a:r>
            <a:r>
              <a:rPr lang="tr-TR" sz="2400" dirty="0"/>
              <a:t> HBV iletiminin, yüksek </a:t>
            </a:r>
            <a:r>
              <a:rPr lang="tr-TR" sz="2400" dirty="0" err="1"/>
              <a:t>viral</a:t>
            </a:r>
            <a:r>
              <a:rPr lang="tr-TR" sz="2400" dirty="0"/>
              <a:t> yükü olan annelerde </a:t>
            </a:r>
            <a:r>
              <a:rPr lang="tr-TR" sz="2400" dirty="0" err="1"/>
              <a:t>HBeAg</a:t>
            </a:r>
            <a:r>
              <a:rPr lang="tr-TR" sz="2400" dirty="0"/>
              <a:t> pozitifliği ile ilişkili olduğu gösterilmiştir. </a:t>
            </a:r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hastanın annesi de </a:t>
            </a:r>
            <a:r>
              <a:rPr lang="tr-TR" sz="2400" dirty="0" err="1"/>
              <a:t>HBeAg</a:t>
            </a:r>
            <a:r>
              <a:rPr lang="tr-TR" sz="2400" dirty="0"/>
              <a:t>-pozitif idi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2471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2400" dirty="0"/>
              <a:t>Aşılama sonrası antikorların seviyesi ile </a:t>
            </a:r>
            <a:r>
              <a:rPr lang="tr-TR" sz="2400" dirty="0" err="1" smtClean="0"/>
              <a:t>serotest</a:t>
            </a:r>
            <a:r>
              <a:rPr lang="tr-TR" sz="2400" dirty="0" smtClean="0"/>
              <a:t> </a:t>
            </a:r>
            <a:r>
              <a:rPr lang="tr-TR" sz="2400" dirty="0"/>
              <a:t>zamanlaması arasında negatif bir korelasyon vardı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ABD'de yapılan bir çalışmada, aşılamadan 4 ay sonra taranan grupta, 4-12 ayda taranan grupla </a:t>
            </a:r>
            <a:r>
              <a:rPr lang="tr-TR" sz="2400" dirty="0" smtClean="0"/>
              <a:t>karşılaştırıldığında </a:t>
            </a:r>
            <a:r>
              <a:rPr lang="tr-TR" sz="2400" dirty="0"/>
              <a:t>hastaların antikor </a:t>
            </a:r>
            <a:r>
              <a:rPr lang="tr-TR" sz="2400" dirty="0" err="1"/>
              <a:t>titreleri</a:t>
            </a:r>
            <a:r>
              <a:rPr lang="tr-TR" sz="2400" dirty="0"/>
              <a:t> daha yüksek bulunmuştur.</a:t>
            </a:r>
          </a:p>
          <a:p>
            <a:r>
              <a:rPr lang="tr-TR" sz="2400" dirty="0" smtClean="0"/>
              <a:t>Diğer </a:t>
            </a:r>
            <a:r>
              <a:rPr lang="tr-TR" sz="2400" dirty="0"/>
              <a:t>çalışmalarda, anti-</a:t>
            </a:r>
            <a:r>
              <a:rPr lang="tr-TR" sz="2400" dirty="0" err="1"/>
              <a:t>HBs</a:t>
            </a:r>
            <a:r>
              <a:rPr lang="tr-TR" sz="2400" dirty="0"/>
              <a:t> </a:t>
            </a:r>
            <a:r>
              <a:rPr lang="tr-TR" sz="2400" dirty="0" smtClean="0"/>
              <a:t>konsantrasyonlarının hepatit </a:t>
            </a:r>
            <a:r>
              <a:rPr lang="tr-TR" sz="2400" dirty="0"/>
              <a:t>B aşısı ile başarılı bir şekilde aşılanmış bebekler arasında zaman içinde azaldığı gösterilmiştir.</a:t>
            </a:r>
          </a:p>
        </p:txBody>
      </p:sp>
    </p:spTree>
    <p:extLst>
      <p:ext uri="{BB962C8B-B14F-4D97-AF65-F5344CB8AC3E}">
        <p14:creationId xmlns:p14="http://schemas.microsoft.com/office/powerpoint/2010/main" val="77901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Sonuç olarak, bu çocukların hem aşılama hem de </a:t>
            </a:r>
            <a:r>
              <a:rPr lang="tr-TR" sz="2400" dirty="0" err="1"/>
              <a:t>serolojik</a:t>
            </a:r>
            <a:r>
              <a:rPr lang="tr-TR" sz="2400" dirty="0"/>
              <a:t> testler için daha agresif izlenmesi önerilse de, aşılamayı tamamladıktan sonra yapılan </a:t>
            </a:r>
            <a:r>
              <a:rPr lang="tr-TR" sz="2400" dirty="0" err="1" smtClean="0"/>
              <a:t>serotesler</a:t>
            </a:r>
            <a:r>
              <a:rPr lang="tr-TR" sz="2400" dirty="0" smtClean="0"/>
              <a:t> </a:t>
            </a:r>
            <a:r>
              <a:rPr lang="tr-TR" sz="2400" dirty="0"/>
              <a:t>hala yetersizdir. </a:t>
            </a:r>
            <a:endParaRPr lang="tr-TR" sz="2400" dirty="0" smtClean="0"/>
          </a:p>
          <a:p>
            <a:r>
              <a:rPr lang="tr-TR" sz="2400" dirty="0" smtClean="0"/>
              <a:t>Yeni </a:t>
            </a:r>
            <a:r>
              <a:rPr lang="tr-TR" sz="2400" dirty="0"/>
              <a:t>doğan bebeklerde HBV enfeksiyonunu önlemek için, </a:t>
            </a:r>
            <a:r>
              <a:rPr lang="tr-TR" sz="2400" dirty="0" err="1"/>
              <a:t>HBsAg'e</a:t>
            </a:r>
            <a:r>
              <a:rPr lang="tr-TR" sz="2400" dirty="0"/>
              <a:t> maruz kalan </a:t>
            </a:r>
            <a:r>
              <a:rPr lang="tr-TR" sz="2400" dirty="0" err="1"/>
              <a:t>yenidoğanlarda</a:t>
            </a:r>
            <a:r>
              <a:rPr lang="tr-TR" sz="2400" dirty="0"/>
              <a:t> gerekli ardışık prosedürleri gerçekleştirmeye özen gösterilmelidir.</a:t>
            </a:r>
          </a:p>
        </p:txBody>
      </p:sp>
    </p:spTree>
    <p:extLst>
      <p:ext uri="{BB962C8B-B14F-4D97-AF65-F5344CB8AC3E}">
        <p14:creationId xmlns:p14="http://schemas.microsoft.com/office/powerpoint/2010/main" val="323031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5904656" cy="4104456"/>
          </a:xfrm>
        </p:spPr>
      </p:pic>
    </p:spTree>
    <p:extLst>
      <p:ext uri="{BB962C8B-B14F-4D97-AF65-F5344CB8AC3E}">
        <p14:creationId xmlns:p14="http://schemas.microsoft.com/office/powerpoint/2010/main" val="1721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Hepatit B yüzey antikoru (anti-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) ve </a:t>
            </a:r>
            <a:r>
              <a:rPr lang="tr-TR" sz="2400" dirty="0" err="1" smtClean="0"/>
              <a:t>HBsAg</a:t>
            </a:r>
            <a:r>
              <a:rPr lang="tr-TR" sz="2400" dirty="0" smtClean="0"/>
              <a:t> için aşılama sonrası test, </a:t>
            </a:r>
            <a:r>
              <a:rPr lang="tr-TR" sz="2400" dirty="0" err="1" smtClean="0"/>
              <a:t>primer</a:t>
            </a:r>
            <a:r>
              <a:rPr lang="tr-TR" sz="2400" dirty="0" smtClean="0"/>
              <a:t> aşı serisinin tamamlanmasından sonra yaşamın 9-18. aylarında yapılmalıdır.</a:t>
            </a:r>
          </a:p>
          <a:p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düzeyi ≥10 IU/l olan </a:t>
            </a:r>
            <a:r>
              <a:rPr lang="tr-TR" sz="2400" dirty="0" err="1" smtClean="0"/>
              <a:t>HBsAg</a:t>
            </a:r>
            <a:r>
              <a:rPr lang="tr-TR" sz="2400" dirty="0" smtClean="0"/>
              <a:t>(-) bebekler </a:t>
            </a:r>
            <a:r>
              <a:rPr lang="tr-TR" sz="2400" dirty="0" err="1" smtClean="0"/>
              <a:t>seroprotektiftir</a:t>
            </a:r>
            <a:r>
              <a:rPr lang="tr-TR" sz="2400" dirty="0" smtClean="0"/>
              <a:t> ve daha fazla tıbbi tedavi gerekli değildir.</a:t>
            </a:r>
          </a:p>
          <a:p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düzeyi &lt;10 IU/I </a:t>
            </a:r>
            <a:r>
              <a:rPr lang="tr-TR" sz="2400" dirty="0"/>
              <a:t>olan </a:t>
            </a:r>
            <a:r>
              <a:rPr lang="tr-TR" sz="2400" dirty="0" err="1"/>
              <a:t>HBsAg</a:t>
            </a:r>
            <a:r>
              <a:rPr lang="tr-TR" sz="2400" dirty="0"/>
              <a:t> (-) </a:t>
            </a:r>
            <a:r>
              <a:rPr lang="tr-TR" sz="2400" dirty="0" smtClean="0"/>
              <a:t>bebekler, ikinci bir üç dozla tekrar aşılanmalıdır.</a:t>
            </a:r>
          </a:p>
          <a:p>
            <a:r>
              <a:rPr lang="tr-TR" sz="2400" dirty="0" smtClean="0"/>
              <a:t>Bebekler ve çocuklar için iki ana HBV enfeksiyonu kaynağı, </a:t>
            </a:r>
            <a:r>
              <a:rPr lang="tr-TR" sz="2400" dirty="0" err="1" smtClean="0"/>
              <a:t>enfekte</a:t>
            </a:r>
            <a:r>
              <a:rPr lang="tr-TR" sz="2400" dirty="0" smtClean="0"/>
              <a:t> olmuş bir anneden </a:t>
            </a:r>
            <a:r>
              <a:rPr lang="tr-TR" sz="2400" dirty="0" err="1" smtClean="0"/>
              <a:t>perinatal</a:t>
            </a:r>
            <a:r>
              <a:rPr lang="tr-TR" sz="2400" dirty="0" smtClean="0"/>
              <a:t> geçiş ve </a:t>
            </a:r>
            <a:r>
              <a:rPr lang="tr-TR" sz="2400" dirty="0" err="1" smtClean="0"/>
              <a:t>enfekte</a:t>
            </a:r>
            <a:r>
              <a:rPr lang="tr-TR" sz="2400" dirty="0" smtClean="0"/>
              <a:t> olmuş ev temaslarından </a:t>
            </a:r>
            <a:r>
              <a:rPr lang="tr-TR" sz="2400" dirty="0" err="1" smtClean="0"/>
              <a:t>horizontal</a:t>
            </a:r>
            <a:r>
              <a:rPr lang="tr-TR" sz="2400" dirty="0" smtClean="0"/>
              <a:t> </a:t>
            </a:r>
            <a:r>
              <a:rPr lang="tr-TR" sz="2400" dirty="0" err="1" smtClean="0"/>
              <a:t>geçişdir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421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Kronik olarak </a:t>
            </a:r>
            <a:r>
              <a:rPr lang="tr-TR" sz="2400" dirty="0" err="1" smtClean="0"/>
              <a:t>enfekte</a:t>
            </a:r>
            <a:r>
              <a:rPr lang="tr-TR" sz="2400" dirty="0" smtClean="0"/>
              <a:t> olmuş herhangi bir kişiyle yaşayan çocuklar, kana veya bulaşıcı vücut sıvılarına </a:t>
            </a:r>
            <a:r>
              <a:rPr lang="tr-TR" sz="2400" dirty="0" err="1" smtClean="0"/>
              <a:t>perkütan</a:t>
            </a:r>
            <a:r>
              <a:rPr lang="tr-TR" sz="2400" dirty="0" smtClean="0"/>
              <a:t> veya </a:t>
            </a:r>
            <a:r>
              <a:rPr lang="tr-TR" sz="2400" dirty="0" err="1" smtClean="0"/>
              <a:t>mukozal</a:t>
            </a:r>
            <a:r>
              <a:rPr lang="tr-TR" sz="2400" dirty="0" smtClean="0"/>
              <a:t> maruz kalma nedeniyle </a:t>
            </a:r>
            <a:r>
              <a:rPr lang="tr-TR" sz="2400" dirty="0" err="1" smtClean="0"/>
              <a:t>enfekte</a:t>
            </a:r>
            <a:r>
              <a:rPr lang="tr-TR" sz="2400" dirty="0" smtClean="0"/>
              <a:t> olma riski altındadır.</a:t>
            </a:r>
          </a:p>
          <a:p>
            <a:r>
              <a:rPr lang="tr-TR" sz="2400" dirty="0" smtClean="0"/>
              <a:t>Daha önce yapılan bir çalışmada, babadan çocuğa HBV enfeksiyonunun bulaşmasının </a:t>
            </a:r>
            <a:r>
              <a:rPr lang="tr-TR" sz="2400" dirty="0" err="1" smtClean="0"/>
              <a:t>homoloji</a:t>
            </a:r>
            <a:r>
              <a:rPr lang="tr-TR" sz="2400" dirty="0" smtClean="0"/>
              <a:t> ve </a:t>
            </a:r>
            <a:r>
              <a:rPr lang="tr-TR" sz="2400" dirty="0" err="1" smtClean="0"/>
              <a:t>filogenetik</a:t>
            </a:r>
            <a:r>
              <a:rPr lang="tr-TR" sz="2400" dirty="0" smtClean="0"/>
              <a:t> analiz içeren teknikler kullanılarak gösterilmiştir.</a:t>
            </a:r>
          </a:p>
          <a:p>
            <a:r>
              <a:rPr lang="tr-TR" sz="2400" dirty="0" smtClean="0"/>
              <a:t>Ek olarak, </a:t>
            </a:r>
            <a:r>
              <a:rPr lang="tr-TR" sz="2400" dirty="0" err="1" smtClean="0"/>
              <a:t>Wang</a:t>
            </a:r>
            <a:r>
              <a:rPr lang="tr-TR" sz="2400" dirty="0" smtClean="0"/>
              <a:t> ve arkadaşları da  HBV DNA'nın, erkek HBV taşıyıcılarının meni ve </a:t>
            </a:r>
            <a:r>
              <a:rPr lang="tr-TR" sz="2400" dirty="0" err="1" smtClean="0"/>
              <a:t>spermatitlerinde</a:t>
            </a:r>
            <a:r>
              <a:rPr lang="tr-TR" sz="2400" dirty="0" smtClean="0"/>
              <a:t> tespit edildiğini ve dolayısıyla </a:t>
            </a:r>
            <a:r>
              <a:rPr lang="tr-TR" sz="2400" dirty="0" err="1" smtClean="0"/>
              <a:t>HBV'nin</a:t>
            </a:r>
            <a:r>
              <a:rPr lang="tr-TR" sz="2400" dirty="0" smtClean="0"/>
              <a:t> babadan fetüse </a:t>
            </a:r>
            <a:r>
              <a:rPr lang="tr-TR" sz="2400" dirty="0" err="1" smtClean="0"/>
              <a:t>vertikal</a:t>
            </a:r>
            <a:r>
              <a:rPr lang="tr-TR" sz="2400" dirty="0" smtClean="0"/>
              <a:t> geçişinin mümkün olduğunu gösterdi.</a:t>
            </a:r>
          </a:p>
          <a:p>
            <a:r>
              <a:rPr lang="tr-TR" sz="2400" dirty="0"/>
              <a:t>Bu nedenle babanın </a:t>
            </a:r>
            <a:r>
              <a:rPr lang="tr-TR" sz="2400" dirty="0" err="1"/>
              <a:t>HBsAg</a:t>
            </a:r>
            <a:r>
              <a:rPr lang="tr-TR" sz="2400" dirty="0"/>
              <a:t> durumunu belirlemek de çok önemlidir.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641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Türkiye'de HBV </a:t>
            </a:r>
            <a:r>
              <a:rPr lang="tr-TR" sz="2400" dirty="0" err="1" smtClean="0"/>
              <a:t>prevalansı</a:t>
            </a:r>
            <a:r>
              <a:rPr lang="tr-TR" sz="2400" dirty="0" smtClean="0"/>
              <a:t> bölgesel farklılıklar göstermektedir, çeşitli saha çalışmalarında %2.5–9.1 oranlarında bulunmuştur.</a:t>
            </a:r>
          </a:p>
          <a:p>
            <a:r>
              <a:rPr lang="tr-TR" sz="2400" dirty="0" smtClean="0"/>
              <a:t>HBV enfeksiyonunun </a:t>
            </a:r>
            <a:r>
              <a:rPr lang="tr-TR" sz="2400" dirty="0" err="1" smtClean="0"/>
              <a:t>perinatal</a:t>
            </a:r>
            <a:r>
              <a:rPr lang="tr-TR" sz="2400" dirty="0" smtClean="0"/>
              <a:t> geçişinin önlenmesi için ulusal bir aşı programı 1998'de başlatılmıştır. </a:t>
            </a:r>
          </a:p>
          <a:p>
            <a:pPr fontAlgn="t"/>
            <a:r>
              <a:rPr lang="tr-TR" sz="2400" dirty="0" smtClean="0"/>
              <a:t>Halen </a:t>
            </a:r>
            <a:r>
              <a:rPr lang="tr-TR" sz="2400" dirty="0"/>
              <a:t>Türkiye'de hamile kadınlar için rutin </a:t>
            </a:r>
            <a:r>
              <a:rPr lang="tr-TR" sz="2400" dirty="0" err="1"/>
              <a:t>HBsAg</a:t>
            </a:r>
            <a:r>
              <a:rPr lang="tr-TR" sz="2400" dirty="0"/>
              <a:t> tarama programı </a:t>
            </a:r>
            <a:r>
              <a:rPr lang="tr-TR" sz="2400" dirty="0" smtClean="0"/>
              <a:t>bulunmamaktadır.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3911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Gazi Üniversitesi Hastanesi'nde tüm hamile kadınların ve eşlerinin HBV için taranması 1998'den beri önerilmektedir ve </a:t>
            </a:r>
            <a:r>
              <a:rPr lang="tr-TR" sz="2400" dirty="0" err="1" smtClean="0"/>
              <a:t>HBsAg</a:t>
            </a:r>
            <a:r>
              <a:rPr lang="tr-TR" sz="2400" dirty="0" smtClean="0"/>
              <a:t>,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ve hepatit B çekirdek antikoru (Anti-</a:t>
            </a:r>
            <a:r>
              <a:rPr lang="tr-TR" sz="2400" dirty="0" err="1" smtClean="0"/>
              <a:t>HBc</a:t>
            </a:r>
            <a:r>
              <a:rPr lang="tr-TR" sz="2400" dirty="0" smtClean="0"/>
              <a:t>) tüm bebeklerin ebeveynlerinde bakılır.</a:t>
            </a:r>
          </a:p>
          <a:p>
            <a:r>
              <a:rPr lang="tr-TR" sz="2400" dirty="0" smtClean="0"/>
              <a:t>Ebeveynlerden birinin </a:t>
            </a:r>
            <a:r>
              <a:rPr lang="tr-TR" sz="2400" dirty="0" err="1" smtClean="0"/>
              <a:t>HBsAg</a:t>
            </a:r>
            <a:r>
              <a:rPr lang="tr-TR" sz="2400" dirty="0" smtClean="0"/>
              <a:t> pozitif olduğu tespit edilirse, diğer kardeşleri de </a:t>
            </a:r>
            <a:r>
              <a:rPr lang="tr-TR" sz="2400" dirty="0" err="1" smtClean="0"/>
              <a:t>HBsAg</a:t>
            </a:r>
            <a:r>
              <a:rPr lang="tr-TR" sz="2400" dirty="0" smtClean="0"/>
              <a:t> ve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testi yapılması için davet edilir.</a:t>
            </a:r>
          </a:p>
          <a:p>
            <a:r>
              <a:rPr lang="tr-TR" sz="2400" dirty="0" err="1" smtClean="0"/>
              <a:t>HBIg</a:t>
            </a:r>
            <a:r>
              <a:rPr lang="tr-TR" sz="2400" dirty="0"/>
              <a:t> </a:t>
            </a:r>
            <a:r>
              <a:rPr lang="tr-TR" sz="2400" dirty="0" smtClean="0"/>
              <a:t>ile pasif </a:t>
            </a:r>
            <a:r>
              <a:rPr lang="tr-TR" sz="2400" dirty="0" err="1" smtClean="0"/>
              <a:t>immünoprofilaksi</a:t>
            </a:r>
            <a:r>
              <a:rPr lang="tr-TR" sz="2400" dirty="0" smtClean="0"/>
              <a:t>, yalnızca </a:t>
            </a:r>
            <a:r>
              <a:rPr lang="tr-TR" sz="2400" dirty="0" err="1" smtClean="0"/>
              <a:t>HBsAg</a:t>
            </a:r>
            <a:r>
              <a:rPr lang="tr-TR" sz="2400" dirty="0" smtClean="0"/>
              <a:t>(+) annelerden doğan bebeklere uygulanır ve tüm bebekler ebeveynlerinin </a:t>
            </a:r>
            <a:r>
              <a:rPr lang="tr-TR" sz="2400" dirty="0" err="1" smtClean="0"/>
              <a:t>HBsAg</a:t>
            </a:r>
            <a:r>
              <a:rPr lang="tr-TR" sz="2400" dirty="0" smtClean="0"/>
              <a:t> durumundan bağımsız olarak doğumda birinci doz hepatit B aşısını  alırlar.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1568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Takip sırasında, bebekler 1-2 aylıkken ikinci dozu ve 6-7 aylıkken üçüncü dozu alırlar.</a:t>
            </a:r>
          </a:p>
          <a:p>
            <a:r>
              <a:rPr lang="tr-TR" sz="2400" dirty="0" err="1" smtClean="0"/>
              <a:t>HBsAg</a:t>
            </a:r>
            <a:r>
              <a:rPr lang="tr-TR" sz="2400" dirty="0" smtClean="0"/>
              <a:t> pozitif anne veya babası olan her bebek üçüncü hepatit B aşısı dozundan en az 3 ay sonra </a:t>
            </a:r>
            <a:r>
              <a:rPr lang="tr-TR" sz="2400" dirty="0" err="1" smtClean="0"/>
              <a:t>HBsAg</a:t>
            </a:r>
            <a:r>
              <a:rPr lang="tr-TR" sz="2400" dirty="0" smtClean="0"/>
              <a:t> ve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düzeyleri için test edilir.</a:t>
            </a:r>
          </a:p>
          <a:p>
            <a:r>
              <a:rPr lang="tr-TR" sz="2400" dirty="0" smtClean="0"/>
              <a:t>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seviyeleri &lt; 10 IU / l  bebekler üç dozdan oluşan ikinci bir hepatit B serisi alır.</a:t>
            </a:r>
          </a:p>
          <a:p>
            <a:r>
              <a:rPr lang="tr-TR" sz="2400" dirty="0" smtClean="0"/>
              <a:t>Bebekler veya kardeşleri </a:t>
            </a:r>
            <a:r>
              <a:rPr lang="tr-TR" sz="2400" dirty="0" err="1" smtClean="0"/>
              <a:t>serotest</a:t>
            </a:r>
            <a:r>
              <a:rPr lang="tr-TR" sz="2400" dirty="0" smtClean="0"/>
              <a:t> sırasında </a:t>
            </a:r>
            <a:r>
              <a:rPr lang="tr-TR" sz="2400" dirty="0" err="1" smtClean="0"/>
              <a:t>HBsAg</a:t>
            </a:r>
            <a:r>
              <a:rPr lang="tr-TR" sz="2400" dirty="0" smtClean="0"/>
              <a:t> pozitif olarak bulunursa pediatrik gastroenteroloji kliniğine yönlendirilir.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009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tr-TR" sz="2400" dirty="0" smtClean="0"/>
              <a:t>Bu </a:t>
            </a:r>
            <a:r>
              <a:rPr lang="tr-TR" sz="2400" dirty="0"/>
              <a:t>çalışmanın amacı </a:t>
            </a:r>
            <a:r>
              <a:rPr lang="tr-TR" sz="2400" dirty="0" smtClean="0"/>
              <a:t> </a:t>
            </a:r>
            <a:r>
              <a:rPr lang="tr-TR" sz="2400" dirty="0"/>
              <a:t>Gazi Üniversitesi </a:t>
            </a:r>
            <a:r>
              <a:rPr lang="tr-TR" sz="2400" dirty="0" smtClean="0"/>
              <a:t>Hastanesi'ndeki sağlam çocuk </a:t>
            </a:r>
            <a:r>
              <a:rPr lang="tr-TR" sz="2400" dirty="0"/>
              <a:t>kliniğinin </a:t>
            </a:r>
            <a:r>
              <a:rPr lang="tr-TR" sz="2400" dirty="0" err="1" smtClean="0"/>
              <a:t>perinatal</a:t>
            </a:r>
            <a:r>
              <a:rPr lang="tr-TR" sz="2400" dirty="0" smtClean="0"/>
              <a:t> </a:t>
            </a:r>
            <a:r>
              <a:rPr lang="tr-TR" sz="2400" dirty="0"/>
              <a:t>hepatit B </a:t>
            </a:r>
            <a:r>
              <a:rPr lang="tr-TR" sz="2400" dirty="0" smtClean="0"/>
              <a:t>önleme </a:t>
            </a:r>
            <a:r>
              <a:rPr lang="tr-TR" sz="2400" dirty="0"/>
              <a:t>programına </a:t>
            </a:r>
            <a:r>
              <a:rPr lang="tr-TR" sz="2400" dirty="0" smtClean="0"/>
              <a:t>uyum </a:t>
            </a:r>
            <a:r>
              <a:rPr lang="tr-TR" sz="2400" dirty="0" err="1" smtClean="0"/>
              <a:t>performansını,HBsAg</a:t>
            </a:r>
            <a:r>
              <a:rPr lang="tr-TR" sz="2400" dirty="0" smtClean="0"/>
              <a:t>-pozitif </a:t>
            </a:r>
            <a:r>
              <a:rPr lang="tr-TR" sz="2400" dirty="0"/>
              <a:t>ebeveynlerle yaşayan bebeklerin </a:t>
            </a:r>
            <a:r>
              <a:rPr lang="tr-TR" sz="2400" dirty="0" smtClean="0"/>
              <a:t>sonuçlarını </a:t>
            </a:r>
            <a:r>
              <a:rPr lang="tr-TR" sz="2400" dirty="0"/>
              <a:t>ve </a:t>
            </a:r>
            <a:r>
              <a:rPr lang="tr-TR" sz="2400" dirty="0" smtClean="0"/>
              <a:t>kardeşlerinin </a:t>
            </a:r>
            <a:r>
              <a:rPr lang="tr-TR" sz="2400" dirty="0"/>
              <a:t>durumunu </a:t>
            </a:r>
            <a:r>
              <a:rPr lang="tr-TR" sz="2400" dirty="0" err="1" smtClean="0"/>
              <a:t>değerlendirmekdi</a:t>
            </a:r>
            <a:r>
              <a:rPr lang="tr-TR" sz="2400" dirty="0" smtClean="0"/>
              <a:t>.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6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VE 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Gazi Üniversitesi Hastanesi sağlam çocuk  kliniğinde 1 Ocak 2001 - 31 Aralık 2009 tarihleri arasında  takip edilen bebeklerin retrospektif bir çalışması yapıldı.</a:t>
            </a:r>
          </a:p>
          <a:p>
            <a:r>
              <a:rPr lang="tr-TR" sz="2400" dirty="0" smtClean="0"/>
              <a:t>Ebeveynlerin ve diğer kardeşlerinin  HBV enfeksiyon belirteçleri (</a:t>
            </a:r>
            <a:r>
              <a:rPr lang="tr-TR" sz="2400" dirty="0" err="1" smtClean="0"/>
              <a:t>HBsAg</a:t>
            </a:r>
            <a:r>
              <a:rPr lang="tr-TR" sz="2400" dirty="0" smtClean="0"/>
              <a:t>,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ve anti-</a:t>
            </a:r>
            <a:r>
              <a:rPr lang="tr-TR" sz="2400" dirty="0" err="1" smtClean="0"/>
              <a:t>HBc</a:t>
            </a:r>
            <a:r>
              <a:rPr lang="tr-TR" sz="2400" dirty="0" smtClean="0"/>
              <a:t>) , </a:t>
            </a:r>
            <a:r>
              <a:rPr lang="tr-TR" sz="2400" dirty="0" err="1" smtClean="0"/>
              <a:t>HBIg</a:t>
            </a:r>
            <a:r>
              <a:rPr lang="tr-TR" sz="2400" dirty="0" smtClean="0"/>
              <a:t> uygulaması ve </a:t>
            </a:r>
            <a:r>
              <a:rPr lang="tr-TR" sz="2400" dirty="0" err="1" smtClean="0"/>
              <a:t>bebekerin</a:t>
            </a:r>
            <a:r>
              <a:rPr lang="tr-TR" sz="2400" dirty="0" smtClean="0"/>
              <a:t> bağışıklık kazanma durumu, </a:t>
            </a:r>
            <a:r>
              <a:rPr lang="tr-TR" sz="2400" dirty="0" err="1" smtClean="0"/>
              <a:t>primer</a:t>
            </a:r>
            <a:r>
              <a:rPr lang="tr-TR" sz="2400" dirty="0" smtClean="0"/>
              <a:t> </a:t>
            </a:r>
            <a:r>
              <a:rPr lang="tr-TR" sz="2400" dirty="0" err="1" smtClean="0"/>
              <a:t>immünizasyon</a:t>
            </a:r>
            <a:r>
              <a:rPr lang="tr-TR" sz="2400" dirty="0" smtClean="0"/>
              <a:t>  tamamladıktan sonra bebeklerin </a:t>
            </a:r>
            <a:r>
              <a:rPr lang="tr-TR" sz="2400" dirty="0" err="1" smtClean="0"/>
              <a:t>HBsAg</a:t>
            </a:r>
            <a:r>
              <a:rPr lang="tr-TR" sz="2400" dirty="0" smtClean="0"/>
              <a:t> ve anti-</a:t>
            </a:r>
            <a:r>
              <a:rPr lang="tr-TR" sz="2400" dirty="0" err="1" smtClean="0"/>
              <a:t>HBs</a:t>
            </a:r>
            <a:r>
              <a:rPr lang="tr-TR" sz="2400" dirty="0" smtClean="0"/>
              <a:t> durumu hakkında bilgi tıbbi kayıtlardan alınmıştır. </a:t>
            </a:r>
          </a:p>
          <a:p>
            <a:r>
              <a:rPr lang="tr-TR" sz="2400" dirty="0" err="1" smtClean="0"/>
              <a:t>HBsAg</a:t>
            </a:r>
            <a:r>
              <a:rPr lang="tr-TR" sz="2400" dirty="0" smtClean="0"/>
              <a:t> pozitifliği olan bebeklerin ikinci aşama analizlerle (</a:t>
            </a:r>
            <a:r>
              <a:rPr lang="tr-TR" sz="2400" dirty="0" err="1" smtClean="0"/>
              <a:t>örn</a:t>
            </a:r>
            <a:r>
              <a:rPr lang="tr-TR" sz="2400" dirty="0" smtClean="0"/>
              <a:t>. hepatit B e antijeni (</a:t>
            </a:r>
            <a:r>
              <a:rPr lang="tr-TR" sz="2400" dirty="0" err="1" smtClean="0"/>
              <a:t>HBeAg</a:t>
            </a:r>
            <a:r>
              <a:rPr lang="tr-TR" sz="2400" dirty="0" smtClean="0"/>
              <a:t>) ve </a:t>
            </a:r>
            <a:r>
              <a:rPr lang="tr-TR" sz="2400" dirty="0" err="1" smtClean="0"/>
              <a:t>viral</a:t>
            </a:r>
            <a:r>
              <a:rPr lang="tr-TR" sz="2400" dirty="0" smtClean="0"/>
              <a:t> DNA yükü) araştırılması planlandı.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1131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1732</Words>
  <Application>Microsoft Office PowerPoint</Application>
  <PresentationFormat>Ekran Gösterisi (4:3)</PresentationFormat>
  <Paragraphs>108</Paragraphs>
  <Slides>28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Teması</vt:lpstr>
      <vt:lpstr>PowerPoint Sunusu</vt:lpstr>
      <vt:lpstr>GİRİŞ</vt:lpstr>
      <vt:lpstr>GİRİŞ</vt:lpstr>
      <vt:lpstr>GİRİŞ</vt:lpstr>
      <vt:lpstr>GİRİŞ</vt:lpstr>
      <vt:lpstr>GİRİŞ</vt:lpstr>
      <vt:lpstr>GİRİŞ</vt:lpstr>
      <vt:lpstr>GİRİŞ</vt:lpstr>
      <vt:lpstr>MATERYAL VE METOD</vt:lpstr>
      <vt:lpstr>LABORATUVAR YÖNTEMLERİ</vt:lpstr>
      <vt:lpstr>İSTATİSTİKSEL METOD</vt:lpstr>
      <vt:lpstr>SONUÇLAR</vt:lpstr>
      <vt:lpstr>SONUÇLAR</vt:lpstr>
      <vt:lpstr>PowerPoint Sunusu</vt:lpstr>
      <vt:lpstr>SONUÇLAR </vt:lpstr>
      <vt:lpstr>SONUÇLAR</vt:lpstr>
      <vt:lpstr>SONUÇLAR</vt:lpstr>
      <vt:lpstr>PowerPoint Sunusu</vt:lpstr>
      <vt:lpstr>SONUÇLAR</vt:lpstr>
      <vt:lpstr>SONUÇLAR 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ss</dc:creator>
  <cp:lastModifiedBy>Casper</cp:lastModifiedBy>
  <cp:revision>52</cp:revision>
  <dcterms:created xsi:type="dcterms:W3CDTF">2019-11-10T10:40:54Z</dcterms:created>
  <dcterms:modified xsi:type="dcterms:W3CDTF">2019-11-12T09:01:59Z</dcterms:modified>
</cp:coreProperties>
</file>