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4"/>
  </p:notesMasterIdLst>
  <p:sldIdLst>
    <p:sldId id="256" r:id="rId2"/>
    <p:sldId id="263" r:id="rId3"/>
    <p:sldId id="264" r:id="rId4"/>
    <p:sldId id="279" r:id="rId5"/>
    <p:sldId id="271" r:id="rId6"/>
    <p:sldId id="273" r:id="rId7"/>
    <p:sldId id="272" r:id="rId8"/>
    <p:sldId id="274" r:id="rId9"/>
    <p:sldId id="270" r:id="rId10"/>
    <p:sldId id="268" r:id="rId11"/>
    <p:sldId id="275" r:id="rId12"/>
    <p:sldId id="276" r:id="rId13"/>
    <p:sldId id="277" r:id="rId14"/>
    <p:sldId id="278" r:id="rId15"/>
    <p:sldId id="280" r:id="rId16"/>
    <p:sldId id="258" r:id="rId17"/>
    <p:sldId id="259" r:id="rId18"/>
    <p:sldId id="260" r:id="rId19"/>
    <p:sldId id="266" r:id="rId20"/>
    <p:sldId id="267" r:id="rId21"/>
    <p:sldId id="281" r:id="rId22"/>
    <p:sldId id="288" r:id="rId23"/>
    <p:sldId id="297" r:id="rId24"/>
    <p:sldId id="293" r:id="rId25"/>
    <p:sldId id="298" r:id="rId26"/>
    <p:sldId id="299" r:id="rId27"/>
    <p:sldId id="300" r:id="rId28"/>
    <p:sldId id="306" r:id="rId29"/>
    <p:sldId id="308" r:id="rId30"/>
    <p:sldId id="291" r:id="rId31"/>
    <p:sldId id="309" r:id="rId32"/>
    <p:sldId id="310" r:id="rId33"/>
    <p:sldId id="301" r:id="rId34"/>
    <p:sldId id="311" r:id="rId35"/>
    <p:sldId id="289" r:id="rId36"/>
    <p:sldId id="282" r:id="rId37"/>
    <p:sldId id="302" r:id="rId38"/>
    <p:sldId id="326" r:id="rId39"/>
    <p:sldId id="327" r:id="rId40"/>
    <p:sldId id="303" r:id="rId41"/>
    <p:sldId id="304" r:id="rId42"/>
    <p:sldId id="283" r:id="rId43"/>
    <p:sldId id="284" r:id="rId44"/>
    <p:sldId id="285" r:id="rId45"/>
    <p:sldId id="286" r:id="rId46"/>
    <p:sldId id="287" r:id="rId47"/>
    <p:sldId id="312" r:id="rId48"/>
    <p:sldId id="313" r:id="rId49"/>
    <p:sldId id="314" r:id="rId50"/>
    <p:sldId id="315" r:id="rId51"/>
    <p:sldId id="316" r:id="rId52"/>
    <p:sldId id="325" r:id="rId53"/>
    <p:sldId id="317" r:id="rId54"/>
    <p:sldId id="318" r:id="rId55"/>
    <p:sldId id="319" r:id="rId56"/>
    <p:sldId id="320" r:id="rId57"/>
    <p:sldId id="321" r:id="rId58"/>
    <p:sldId id="322" r:id="rId59"/>
    <p:sldId id="323" r:id="rId60"/>
    <p:sldId id="324" r:id="rId61"/>
    <p:sldId id="261" r:id="rId62"/>
    <p:sldId id="328" r:id="rId6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8894" autoAdjust="0"/>
  </p:normalViewPr>
  <p:slideViewPr>
    <p:cSldViewPr snapToGrid="0">
      <p:cViewPr varScale="1">
        <p:scale>
          <a:sx n="64" d="100"/>
          <a:sy n="64" d="100"/>
        </p:scale>
        <p:origin x="1349"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_rels/data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ata5.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s>
</file>

<file path=ppt/diagrams/_rels/data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image" Target="../media/image49.png"/></Relationships>
</file>

<file path=ppt/diagrams/_rels/drawing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rawing5.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s>
</file>

<file path=ppt/diagrams/_rels/drawing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image" Target="../media/image4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FD0EE6-36EB-4ABA-9014-421BB1F25262}"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E1A36C52-7465-4E26-8808-02B6EEE1948A}">
      <dgm:prSet/>
      <dgm:spPr/>
      <dgm:t>
        <a:bodyPr/>
        <a:lstStyle/>
        <a:p>
          <a:r>
            <a:rPr lang="tr-TR"/>
            <a:t>İnsanlarda;</a:t>
          </a:r>
          <a:endParaRPr lang="en-US"/>
        </a:p>
      </dgm:t>
    </dgm:pt>
    <dgm:pt modelId="{F6A4ECA4-AA45-40D3-85EA-439C41EE3A1C}" type="parTrans" cxnId="{8398834D-0A31-442B-A504-CF7F6F2F32E1}">
      <dgm:prSet/>
      <dgm:spPr/>
      <dgm:t>
        <a:bodyPr/>
        <a:lstStyle/>
        <a:p>
          <a:endParaRPr lang="en-US"/>
        </a:p>
      </dgm:t>
    </dgm:pt>
    <dgm:pt modelId="{184C2037-68FB-437E-BD5A-BA9738DBEBB7}" type="sibTrans" cxnId="{8398834D-0A31-442B-A504-CF7F6F2F32E1}">
      <dgm:prSet/>
      <dgm:spPr/>
      <dgm:t>
        <a:bodyPr/>
        <a:lstStyle/>
        <a:p>
          <a:endParaRPr lang="en-US"/>
        </a:p>
      </dgm:t>
    </dgm:pt>
    <dgm:pt modelId="{BFCF58DC-DF2E-4CBB-A1C0-B42E095CCAF1}">
      <dgm:prSet/>
      <dgm:spPr/>
      <dgm:t>
        <a:bodyPr/>
        <a:lstStyle/>
        <a:p>
          <a:r>
            <a:rPr lang="tr-TR"/>
            <a:t>-sağlığın değerlendirilmesi,</a:t>
          </a:r>
          <a:endParaRPr lang="en-US"/>
        </a:p>
      </dgm:t>
    </dgm:pt>
    <dgm:pt modelId="{9724D0F2-8803-4284-A377-D317CEFADBC8}" type="parTrans" cxnId="{7715B5F9-1843-4947-824F-A6339F6859F6}">
      <dgm:prSet/>
      <dgm:spPr/>
      <dgm:t>
        <a:bodyPr/>
        <a:lstStyle/>
        <a:p>
          <a:endParaRPr lang="en-US"/>
        </a:p>
      </dgm:t>
    </dgm:pt>
    <dgm:pt modelId="{842B3AF3-7D42-45CD-87D6-4BA76E1FD085}" type="sibTrans" cxnId="{7715B5F9-1843-4947-824F-A6339F6859F6}">
      <dgm:prSet/>
      <dgm:spPr/>
      <dgm:t>
        <a:bodyPr/>
        <a:lstStyle/>
        <a:p>
          <a:endParaRPr lang="en-US"/>
        </a:p>
      </dgm:t>
    </dgm:pt>
    <dgm:pt modelId="{D5C1B7DA-D8C5-4F1B-8823-ED77450C62E6}">
      <dgm:prSet/>
      <dgm:spPr/>
      <dgm:t>
        <a:bodyPr/>
        <a:lstStyle/>
        <a:p>
          <a:r>
            <a:rPr lang="tr-TR"/>
            <a:t>-hastalıkların önlenmesi, </a:t>
          </a:r>
          <a:endParaRPr lang="en-US"/>
        </a:p>
      </dgm:t>
    </dgm:pt>
    <dgm:pt modelId="{5FF258DC-E993-4A57-A700-2002180AC553}" type="parTrans" cxnId="{A6D2E527-0476-4DC0-9DE9-3A5A7DB769FF}">
      <dgm:prSet/>
      <dgm:spPr/>
      <dgm:t>
        <a:bodyPr/>
        <a:lstStyle/>
        <a:p>
          <a:endParaRPr lang="en-US"/>
        </a:p>
      </dgm:t>
    </dgm:pt>
    <dgm:pt modelId="{19ACB1E1-5DFA-4B57-95E1-8AF067999790}" type="sibTrans" cxnId="{A6D2E527-0476-4DC0-9DE9-3A5A7DB769FF}">
      <dgm:prSet/>
      <dgm:spPr/>
      <dgm:t>
        <a:bodyPr/>
        <a:lstStyle/>
        <a:p>
          <a:endParaRPr lang="en-US"/>
        </a:p>
      </dgm:t>
    </dgm:pt>
    <dgm:pt modelId="{7EE80F7C-1186-42E6-95B0-C274B079D39E}">
      <dgm:prSet/>
      <dgm:spPr/>
      <dgm:t>
        <a:bodyPr/>
        <a:lstStyle/>
        <a:p>
          <a:r>
            <a:rPr lang="tr-TR"/>
            <a:t>-tanısı, takibi, tedavinin izlenmesi ve prognoz öngörüsü amacı ile </a:t>
          </a:r>
          <a:endParaRPr lang="en-US"/>
        </a:p>
      </dgm:t>
    </dgm:pt>
    <dgm:pt modelId="{8958E77F-A04F-4E66-83B1-D000D4F47DEC}" type="parTrans" cxnId="{095BAFD4-03A6-4B69-AF96-FFB90B01CFD1}">
      <dgm:prSet/>
      <dgm:spPr/>
      <dgm:t>
        <a:bodyPr/>
        <a:lstStyle/>
        <a:p>
          <a:endParaRPr lang="en-US"/>
        </a:p>
      </dgm:t>
    </dgm:pt>
    <dgm:pt modelId="{7FD65CA1-A170-4437-B8CA-8F908157E4E9}" type="sibTrans" cxnId="{095BAFD4-03A6-4B69-AF96-FFB90B01CFD1}">
      <dgm:prSet/>
      <dgm:spPr/>
      <dgm:t>
        <a:bodyPr/>
        <a:lstStyle/>
        <a:p>
          <a:endParaRPr lang="en-US"/>
        </a:p>
      </dgm:t>
    </dgm:pt>
    <dgm:pt modelId="{4058718F-0317-4C1F-8E71-807FD756E8A5}">
      <dgm:prSet/>
      <dgm:spPr/>
      <dgm:t>
        <a:bodyPr/>
        <a:lstStyle/>
        <a:p>
          <a:r>
            <a:rPr lang="tr-TR"/>
            <a:t>-insana ait biyolojik numunelerin incelendiği, sonuçların raporlandığı, gerektiğinde yorumlandığı</a:t>
          </a:r>
          <a:endParaRPr lang="en-US"/>
        </a:p>
      </dgm:t>
    </dgm:pt>
    <dgm:pt modelId="{4256923A-2C8C-4037-BB65-AA25F5C651D2}" type="parTrans" cxnId="{95E59536-F03D-4744-8018-75495FDEF6D3}">
      <dgm:prSet/>
      <dgm:spPr/>
      <dgm:t>
        <a:bodyPr/>
        <a:lstStyle/>
        <a:p>
          <a:endParaRPr lang="en-US"/>
        </a:p>
      </dgm:t>
    </dgm:pt>
    <dgm:pt modelId="{480FF8E4-8565-420C-802D-668EB80816B3}" type="sibTrans" cxnId="{95E59536-F03D-4744-8018-75495FDEF6D3}">
      <dgm:prSet/>
      <dgm:spPr/>
      <dgm:t>
        <a:bodyPr/>
        <a:lstStyle/>
        <a:p>
          <a:endParaRPr lang="en-US"/>
        </a:p>
      </dgm:t>
    </dgm:pt>
    <dgm:pt modelId="{73938FA0-2189-41CC-A953-969B8F93D1A2}">
      <dgm:prSet/>
      <dgm:spPr/>
      <dgm:t>
        <a:bodyPr/>
        <a:lstStyle/>
        <a:p>
          <a:r>
            <a:rPr lang="tr-TR"/>
            <a:t>-ileri incelemeler için önerileri de içeren hizmetlerin sunulduğu laboratuvarlar</a:t>
          </a:r>
          <a:endParaRPr lang="en-US"/>
        </a:p>
      </dgm:t>
    </dgm:pt>
    <dgm:pt modelId="{0B3B47C1-0B99-45AE-9F62-5A72DB0BE68D}" type="parTrans" cxnId="{789792D9-ACFC-4F57-AF83-9D6229EEAF53}">
      <dgm:prSet/>
      <dgm:spPr/>
      <dgm:t>
        <a:bodyPr/>
        <a:lstStyle/>
        <a:p>
          <a:endParaRPr lang="en-US"/>
        </a:p>
      </dgm:t>
    </dgm:pt>
    <dgm:pt modelId="{C355A278-8BCF-4885-9419-2D9C9AD7C773}" type="sibTrans" cxnId="{789792D9-ACFC-4F57-AF83-9D6229EEAF53}">
      <dgm:prSet/>
      <dgm:spPr/>
      <dgm:t>
        <a:bodyPr/>
        <a:lstStyle/>
        <a:p>
          <a:endParaRPr lang="en-US"/>
        </a:p>
      </dgm:t>
    </dgm:pt>
    <dgm:pt modelId="{2FB7D9E1-454C-41A6-88CB-111DD2374799}" type="pres">
      <dgm:prSet presAssocID="{11FD0EE6-36EB-4ABA-9014-421BB1F25262}" presName="linear" presStyleCnt="0">
        <dgm:presLayoutVars>
          <dgm:animLvl val="lvl"/>
          <dgm:resizeHandles val="exact"/>
        </dgm:presLayoutVars>
      </dgm:prSet>
      <dgm:spPr/>
    </dgm:pt>
    <dgm:pt modelId="{F1D4FB4B-5422-451C-979B-9937E4D369C0}" type="pres">
      <dgm:prSet presAssocID="{E1A36C52-7465-4E26-8808-02B6EEE1948A}" presName="parentText" presStyleLbl="node1" presStyleIdx="0" presStyleCnt="6">
        <dgm:presLayoutVars>
          <dgm:chMax val="0"/>
          <dgm:bulletEnabled val="1"/>
        </dgm:presLayoutVars>
      </dgm:prSet>
      <dgm:spPr/>
    </dgm:pt>
    <dgm:pt modelId="{F7D1BDB2-66E0-4C79-9DC7-891B0336826B}" type="pres">
      <dgm:prSet presAssocID="{184C2037-68FB-437E-BD5A-BA9738DBEBB7}" presName="spacer" presStyleCnt="0"/>
      <dgm:spPr/>
    </dgm:pt>
    <dgm:pt modelId="{997D5CB3-62C2-4FB5-8BD2-28DB5D396ADF}" type="pres">
      <dgm:prSet presAssocID="{BFCF58DC-DF2E-4CBB-A1C0-B42E095CCAF1}" presName="parentText" presStyleLbl="node1" presStyleIdx="1" presStyleCnt="6">
        <dgm:presLayoutVars>
          <dgm:chMax val="0"/>
          <dgm:bulletEnabled val="1"/>
        </dgm:presLayoutVars>
      </dgm:prSet>
      <dgm:spPr/>
    </dgm:pt>
    <dgm:pt modelId="{82E94E4A-28B9-4A1A-97E1-F4C5F63026EC}" type="pres">
      <dgm:prSet presAssocID="{842B3AF3-7D42-45CD-87D6-4BA76E1FD085}" presName="spacer" presStyleCnt="0"/>
      <dgm:spPr/>
    </dgm:pt>
    <dgm:pt modelId="{87494EBB-DA47-4199-9258-5CFA04229115}" type="pres">
      <dgm:prSet presAssocID="{D5C1B7DA-D8C5-4F1B-8823-ED77450C62E6}" presName="parentText" presStyleLbl="node1" presStyleIdx="2" presStyleCnt="6">
        <dgm:presLayoutVars>
          <dgm:chMax val="0"/>
          <dgm:bulletEnabled val="1"/>
        </dgm:presLayoutVars>
      </dgm:prSet>
      <dgm:spPr/>
    </dgm:pt>
    <dgm:pt modelId="{CCB53D6E-8472-4819-8822-23A9F84F2E54}" type="pres">
      <dgm:prSet presAssocID="{19ACB1E1-5DFA-4B57-95E1-8AF067999790}" presName="spacer" presStyleCnt="0"/>
      <dgm:spPr/>
    </dgm:pt>
    <dgm:pt modelId="{B9C2356D-C3CF-47CE-87EE-3F586F906040}" type="pres">
      <dgm:prSet presAssocID="{7EE80F7C-1186-42E6-95B0-C274B079D39E}" presName="parentText" presStyleLbl="node1" presStyleIdx="3" presStyleCnt="6">
        <dgm:presLayoutVars>
          <dgm:chMax val="0"/>
          <dgm:bulletEnabled val="1"/>
        </dgm:presLayoutVars>
      </dgm:prSet>
      <dgm:spPr/>
    </dgm:pt>
    <dgm:pt modelId="{4E593780-AF6B-4BBC-BD36-B3429923CFE1}" type="pres">
      <dgm:prSet presAssocID="{7FD65CA1-A170-4437-B8CA-8F908157E4E9}" presName="spacer" presStyleCnt="0"/>
      <dgm:spPr/>
    </dgm:pt>
    <dgm:pt modelId="{E26AB6AB-B27C-47FA-9F20-C6714D8A9E74}" type="pres">
      <dgm:prSet presAssocID="{4058718F-0317-4C1F-8E71-807FD756E8A5}" presName="parentText" presStyleLbl="node1" presStyleIdx="4" presStyleCnt="6">
        <dgm:presLayoutVars>
          <dgm:chMax val="0"/>
          <dgm:bulletEnabled val="1"/>
        </dgm:presLayoutVars>
      </dgm:prSet>
      <dgm:spPr/>
    </dgm:pt>
    <dgm:pt modelId="{A0D3C903-0CE5-4532-A60C-10CBEF365AE9}" type="pres">
      <dgm:prSet presAssocID="{480FF8E4-8565-420C-802D-668EB80816B3}" presName="spacer" presStyleCnt="0"/>
      <dgm:spPr/>
    </dgm:pt>
    <dgm:pt modelId="{AFFA8F1D-A4C3-441D-A035-1DA3677F2C5A}" type="pres">
      <dgm:prSet presAssocID="{73938FA0-2189-41CC-A953-969B8F93D1A2}" presName="parentText" presStyleLbl="node1" presStyleIdx="5" presStyleCnt="6">
        <dgm:presLayoutVars>
          <dgm:chMax val="0"/>
          <dgm:bulletEnabled val="1"/>
        </dgm:presLayoutVars>
      </dgm:prSet>
      <dgm:spPr/>
    </dgm:pt>
  </dgm:ptLst>
  <dgm:cxnLst>
    <dgm:cxn modelId="{A6D2E527-0476-4DC0-9DE9-3A5A7DB769FF}" srcId="{11FD0EE6-36EB-4ABA-9014-421BB1F25262}" destId="{D5C1B7DA-D8C5-4F1B-8823-ED77450C62E6}" srcOrd="2" destOrd="0" parTransId="{5FF258DC-E993-4A57-A700-2002180AC553}" sibTransId="{19ACB1E1-5DFA-4B57-95E1-8AF067999790}"/>
    <dgm:cxn modelId="{95E59536-F03D-4744-8018-75495FDEF6D3}" srcId="{11FD0EE6-36EB-4ABA-9014-421BB1F25262}" destId="{4058718F-0317-4C1F-8E71-807FD756E8A5}" srcOrd="4" destOrd="0" parTransId="{4256923A-2C8C-4037-BB65-AA25F5C651D2}" sibTransId="{480FF8E4-8565-420C-802D-668EB80816B3}"/>
    <dgm:cxn modelId="{33AAE462-9A47-44BF-BDCA-D57045938432}" type="presOf" srcId="{BFCF58DC-DF2E-4CBB-A1C0-B42E095CCAF1}" destId="{997D5CB3-62C2-4FB5-8BD2-28DB5D396ADF}" srcOrd="0" destOrd="0" presId="urn:microsoft.com/office/officeart/2005/8/layout/vList2"/>
    <dgm:cxn modelId="{E2333B47-7BC7-4EE4-A29B-E67605DC5493}" type="presOf" srcId="{4058718F-0317-4C1F-8E71-807FD756E8A5}" destId="{E26AB6AB-B27C-47FA-9F20-C6714D8A9E74}" srcOrd="0" destOrd="0" presId="urn:microsoft.com/office/officeart/2005/8/layout/vList2"/>
    <dgm:cxn modelId="{8398834D-0A31-442B-A504-CF7F6F2F32E1}" srcId="{11FD0EE6-36EB-4ABA-9014-421BB1F25262}" destId="{E1A36C52-7465-4E26-8808-02B6EEE1948A}" srcOrd="0" destOrd="0" parTransId="{F6A4ECA4-AA45-40D3-85EA-439C41EE3A1C}" sibTransId="{184C2037-68FB-437E-BD5A-BA9738DBEBB7}"/>
    <dgm:cxn modelId="{B4EA9574-170D-4A3C-9396-81C3824E85F8}" type="presOf" srcId="{E1A36C52-7465-4E26-8808-02B6EEE1948A}" destId="{F1D4FB4B-5422-451C-979B-9937E4D369C0}" srcOrd="0" destOrd="0" presId="urn:microsoft.com/office/officeart/2005/8/layout/vList2"/>
    <dgm:cxn modelId="{31965782-2AE9-4FA9-90D5-5C9C574AA9C6}" type="presOf" srcId="{11FD0EE6-36EB-4ABA-9014-421BB1F25262}" destId="{2FB7D9E1-454C-41A6-88CB-111DD2374799}" srcOrd="0" destOrd="0" presId="urn:microsoft.com/office/officeart/2005/8/layout/vList2"/>
    <dgm:cxn modelId="{764A59A7-5B81-42B9-B55F-7E35B10B3FBE}" type="presOf" srcId="{D5C1B7DA-D8C5-4F1B-8823-ED77450C62E6}" destId="{87494EBB-DA47-4199-9258-5CFA04229115}" srcOrd="0" destOrd="0" presId="urn:microsoft.com/office/officeart/2005/8/layout/vList2"/>
    <dgm:cxn modelId="{095BAFD4-03A6-4B69-AF96-FFB90B01CFD1}" srcId="{11FD0EE6-36EB-4ABA-9014-421BB1F25262}" destId="{7EE80F7C-1186-42E6-95B0-C274B079D39E}" srcOrd="3" destOrd="0" parTransId="{8958E77F-A04F-4E66-83B1-D000D4F47DEC}" sibTransId="{7FD65CA1-A170-4437-B8CA-8F908157E4E9}"/>
    <dgm:cxn modelId="{789792D9-ACFC-4F57-AF83-9D6229EEAF53}" srcId="{11FD0EE6-36EB-4ABA-9014-421BB1F25262}" destId="{73938FA0-2189-41CC-A953-969B8F93D1A2}" srcOrd="5" destOrd="0" parTransId="{0B3B47C1-0B99-45AE-9F62-5A72DB0BE68D}" sibTransId="{C355A278-8BCF-4885-9419-2D9C9AD7C773}"/>
    <dgm:cxn modelId="{4E0607E3-1220-4B62-A62B-4D2C0943F506}" type="presOf" srcId="{7EE80F7C-1186-42E6-95B0-C274B079D39E}" destId="{B9C2356D-C3CF-47CE-87EE-3F586F906040}" srcOrd="0" destOrd="0" presId="urn:microsoft.com/office/officeart/2005/8/layout/vList2"/>
    <dgm:cxn modelId="{015A5AEE-CB21-45BA-84A7-134C36B1AF50}" type="presOf" srcId="{73938FA0-2189-41CC-A953-969B8F93D1A2}" destId="{AFFA8F1D-A4C3-441D-A035-1DA3677F2C5A}" srcOrd="0" destOrd="0" presId="urn:microsoft.com/office/officeart/2005/8/layout/vList2"/>
    <dgm:cxn modelId="{7715B5F9-1843-4947-824F-A6339F6859F6}" srcId="{11FD0EE6-36EB-4ABA-9014-421BB1F25262}" destId="{BFCF58DC-DF2E-4CBB-A1C0-B42E095CCAF1}" srcOrd="1" destOrd="0" parTransId="{9724D0F2-8803-4284-A377-D317CEFADBC8}" sibTransId="{842B3AF3-7D42-45CD-87D6-4BA76E1FD085}"/>
    <dgm:cxn modelId="{11D045AB-D953-4837-BB3A-D074767801CB}" type="presParOf" srcId="{2FB7D9E1-454C-41A6-88CB-111DD2374799}" destId="{F1D4FB4B-5422-451C-979B-9937E4D369C0}" srcOrd="0" destOrd="0" presId="urn:microsoft.com/office/officeart/2005/8/layout/vList2"/>
    <dgm:cxn modelId="{E742F317-2C00-4671-9772-10B28C1A2D93}" type="presParOf" srcId="{2FB7D9E1-454C-41A6-88CB-111DD2374799}" destId="{F7D1BDB2-66E0-4C79-9DC7-891B0336826B}" srcOrd="1" destOrd="0" presId="urn:microsoft.com/office/officeart/2005/8/layout/vList2"/>
    <dgm:cxn modelId="{B76EF3B3-8604-4651-8CD3-822D098E003E}" type="presParOf" srcId="{2FB7D9E1-454C-41A6-88CB-111DD2374799}" destId="{997D5CB3-62C2-4FB5-8BD2-28DB5D396ADF}" srcOrd="2" destOrd="0" presId="urn:microsoft.com/office/officeart/2005/8/layout/vList2"/>
    <dgm:cxn modelId="{A257CEAA-BE10-4534-AA59-F72202BD93A6}" type="presParOf" srcId="{2FB7D9E1-454C-41A6-88CB-111DD2374799}" destId="{82E94E4A-28B9-4A1A-97E1-F4C5F63026EC}" srcOrd="3" destOrd="0" presId="urn:microsoft.com/office/officeart/2005/8/layout/vList2"/>
    <dgm:cxn modelId="{8E81E0F9-529C-4A5E-8210-036DE5F1CC45}" type="presParOf" srcId="{2FB7D9E1-454C-41A6-88CB-111DD2374799}" destId="{87494EBB-DA47-4199-9258-5CFA04229115}" srcOrd="4" destOrd="0" presId="urn:microsoft.com/office/officeart/2005/8/layout/vList2"/>
    <dgm:cxn modelId="{C4772460-328D-4ABA-9A71-A0C443637B03}" type="presParOf" srcId="{2FB7D9E1-454C-41A6-88CB-111DD2374799}" destId="{CCB53D6E-8472-4819-8822-23A9F84F2E54}" srcOrd="5" destOrd="0" presId="urn:microsoft.com/office/officeart/2005/8/layout/vList2"/>
    <dgm:cxn modelId="{EE1C23C0-F9B5-468A-834C-064FA64F5ABC}" type="presParOf" srcId="{2FB7D9E1-454C-41A6-88CB-111DD2374799}" destId="{B9C2356D-C3CF-47CE-87EE-3F586F906040}" srcOrd="6" destOrd="0" presId="urn:microsoft.com/office/officeart/2005/8/layout/vList2"/>
    <dgm:cxn modelId="{256FE4B7-6322-4ED1-9C7A-4489644D317E}" type="presParOf" srcId="{2FB7D9E1-454C-41A6-88CB-111DD2374799}" destId="{4E593780-AF6B-4BBC-BD36-B3429923CFE1}" srcOrd="7" destOrd="0" presId="urn:microsoft.com/office/officeart/2005/8/layout/vList2"/>
    <dgm:cxn modelId="{02A76319-B18C-47FE-860F-2C96A4BC1ADB}" type="presParOf" srcId="{2FB7D9E1-454C-41A6-88CB-111DD2374799}" destId="{E26AB6AB-B27C-47FA-9F20-C6714D8A9E74}" srcOrd="8" destOrd="0" presId="urn:microsoft.com/office/officeart/2005/8/layout/vList2"/>
    <dgm:cxn modelId="{2A337095-1ED3-419F-831A-D2166A17B685}" type="presParOf" srcId="{2FB7D9E1-454C-41A6-88CB-111DD2374799}" destId="{A0D3C903-0CE5-4532-A60C-10CBEF365AE9}" srcOrd="9" destOrd="0" presId="urn:microsoft.com/office/officeart/2005/8/layout/vList2"/>
    <dgm:cxn modelId="{F012E96E-0CFE-4242-B733-E4C9A56B11D9}" type="presParOf" srcId="{2FB7D9E1-454C-41A6-88CB-111DD2374799}" destId="{AFFA8F1D-A4C3-441D-A035-1DA3677F2C5A}"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05FEBD6-BBDC-4EA2-A358-17C3B920082B}"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C5E9B348-573D-49F1-8A1B-626DFE6CF906}">
      <dgm:prSet/>
      <dgm:spPr/>
      <dgm:t>
        <a:bodyPr/>
        <a:lstStyle/>
        <a:p>
          <a:r>
            <a:rPr lang="tr-TR" dirty="0"/>
            <a:t>Sağlık Bakanlığı Ekim 2018’de Akılcı Laboratuvar Kullanımı Projesi adına tıbbi laboratuvar uzmanları, sistemlerin firma  yetkilileri,  kurumların bilgi işlemden sorumlu yöneticileri ve bilgi işlem personellerinin katılımıyla toplantılar düzenlemiş ve bu toplantılar ile amaçlanan ;  </a:t>
          </a:r>
          <a:endParaRPr lang="en-US" dirty="0"/>
        </a:p>
      </dgm:t>
    </dgm:pt>
    <dgm:pt modelId="{1B0FF980-A9B9-4470-9DB5-5BCEAE4355B9}" type="parTrans" cxnId="{C7E3262F-D97B-4244-BA88-C14E47F8C207}">
      <dgm:prSet/>
      <dgm:spPr/>
      <dgm:t>
        <a:bodyPr/>
        <a:lstStyle/>
        <a:p>
          <a:endParaRPr lang="en-US"/>
        </a:p>
      </dgm:t>
    </dgm:pt>
    <dgm:pt modelId="{E9D77EA8-3236-4084-8ED1-B444CD6BE67D}" type="sibTrans" cxnId="{C7E3262F-D97B-4244-BA88-C14E47F8C207}">
      <dgm:prSet/>
      <dgm:spPr/>
      <dgm:t>
        <a:bodyPr/>
        <a:lstStyle/>
        <a:p>
          <a:endParaRPr lang="en-US"/>
        </a:p>
      </dgm:t>
    </dgm:pt>
    <dgm:pt modelId="{6D913A5E-A537-4300-9ED2-5C248052C775}">
      <dgm:prSet/>
      <dgm:spPr/>
      <dgm:t>
        <a:bodyPr/>
        <a:lstStyle/>
        <a:p>
          <a:r>
            <a:rPr lang="tr-TR"/>
            <a:t>• Hastaya doğru tanı konulmasını sağlamak </a:t>
          </a:r>
          <a:endParaRPr lang="en-US"/>
        </a:p>
      </dgm:t>
    </dgm:pt>
    <dgm:pt modelId="{A2FD27D7-95C8-453E-8AE2-86FD02B262E7}" type="parTrans" cxnId="{C2A1498D-33D3-49D6-8888-096668CCE0C8}">
      <dgm:prSet/>
      <dgm:spPr/>
      <dgm:t>
        <a:bodyPr/>
        <a:lstStyle/>
        <a:p>
          <a:endParaRPr lang="en-US"/>
        </a:p>
      </dgm:t>
    </dgm:pt>
    <dgm:pt modelId="{6647617E-61B6-4C69-A4FB-FFAAF801C0AB}" type="sibTrans" cxnId="{C2A1498D-33D3-49D6-8888-096668CCE0C8}">
      <dgm:prSet/>
      <dgm:spPr/>
      <dgm:t>
        <a:bodyPr/>
        <a:lstStyle/>
        <a:p>
          <a:endParaRPr lang="en-US"/>
        </a:p>
      </dgm:t>
    </dgm:pt>
    <dgm:pt modelId="{8D4D0213-EC54-4527-B53D-395342B8F776}">
      <dgm:prSet/>
      <dgm:spPr/>
      <dgm:t>
        <a:bodyPr/>
        <a:lstStyle/>
        <a:p>
          <a:r>
            <a:rPr lang="tr-TR"/>
            <a:t>• Test sonuçlarının klinik yararlılığını arttırmak </a:t>
          </a:r>
          <a:endParaRPr lang="en-US"/>
        </a:p>
      </dgm:t>
    </dgm:pt>
    <dgm:pt modelId="{2D315899-30DA-4C5C-AB92-343B5533D009}" type="parTrans" cxnId="{08A65CE7-C3D8-4ED8-92D6-24D54594534C}">
      <dgm:prSet/>
      <dgm:spPr/>
      <dgm:t>
        <a:bodyPr/>
        <a:lstStyle/>
        <a:p>
          <a:endParaRPr lang="en-US"/>
        </a:p>
      </dgm:t>
    </dgm:pt>
    <dgm:pt modelId="{5DE3DF45-5E59-466B-A388-864FF6E58211}" type="sibTrans" cxnId="{08A65CE7-C3D8-4ED8-92D6-24D54594534C}">
      <dgm:prSet/>
      <dgm:spPr/>
      <dgm:t>
        <a:bodyPr/>
        <a:lstStyle/>
        <a:p>
          <a:endParaRPr lang="en-US"/>
        </a:p>
      </dgm:t>
    </dgm:pt>
    <dgm:pt modelId="{EADAFF27-44BF-47D4-96B4-8396A17F5CEF}">
      <dgm:prSet/>
      <dgm:spPr/>
      <dgm:t>
        <a:bodyPr/>
        <a:lstStyle/>
        <a:p>
          <a:r>
            <a:rPr lang="tr-TR"/>
            <a:t>• Tıbbi laboratuvar alanında üretilen hastaya verilecek olan tetkik sonuç raporlarının standardize etmek </a:t>
          </a:r>
          <a:endParaRPr lang="en-US"/>
        </a:p>
      </dgm:t>
    </dgm:pt>
    <dgm:pt modelId="{280792EC-E0D2-44D8-B1F2-3C16557745AE}" type="parTrans" cxnId="{B6212B29-118C-4EE5-B3ED-74F1F342B84E}">
      <dgm:prSet/>
      <dgm:spPr/>
      <dgm:t>
        <a:bodyPr/>
        <a:lstStyle/>
        <a:p>
          <a:endParaRPr lang="en-US"/>
        </a:p>
      </dgm:t>
    </dgm:pt>
    <dgm:pt modelId="{6A097BD3-644D-47B3-ACBC-61B2932940B0}" type="sibTrans" cxnId="{B6212B29-118C-4EE5-B3ED-74F1F342B84E}">
      <dgm:prSet/>
      <dgm:spPr/>
      <dgm:t>
        <a:bodyPr/>
        <a:lstStyle/>
        <a:p>
          <a:endParaRPr lang="en-US"/>
        </a:p>
      </dgm:t>
    </dgm:pt>
    <dgm:pt modelId="{5ED1B55F-A3F7-4E0B-BD85-D1EDA8D8D970}">
      <dgm:prSet/>
      <dgm:spPr/>
      <dgm:t>
        <a:bodyPr/>
        <a:lstStyle/>
        <a:p>
          <a:r>
            <a:rPr lang="tr-TR"/>
            <a:t>• Gereksiz test istemini önlemek </a:t>
          </a:r>
          <a:endParaRPr lang="en-US"/>
        </a:p>
      </dgm:t>
    </dgm:pt>
    <dgm:pt modelId="{3DFCF640-69C4-40AB-B206-3856CB9DDAB1}" type="parTrans" cxnId="{92139A39-2C4B-42EB-94BE-D891880545CA}">
      <dgm:prSet/>
      <dgm:spPr/>
      <dgm:t>
        <a:bodyPr/>
        <a:lstStyle/>
        <a:p>
          <a:endParaRPr lang="en-US"/>
        </a:p>
      </dgm:t>
    </dgm:pt>
    <dgm:pt modelId="{C06EEF40-4962-4381-B3F5-C270C6944AF8}" type="sibTrans" cxnId="{92139A39-2C4B-42EB-94BE-D891880545CA}">
      <dgm:prSet/>
      <dgm:spPr/>
      <dgm:t>
        <a:bodyPr/>
        <a:lstStyle/>
        <a:p>
          <a:endParaRPr lang="en-US"/>
        </a:p>
      </dgm:t>
    </dgm:pt>
    <dgm:pt modelId="{2A8C6DDB-8884-48C5-BF79-410E92B6C1AC}">
      <dgm:prSet/>
      <dgm:spPr/>
      <dgm:t>
        <a:bodyPr/>
        <a:lstStyle/>
        <a:p>
          <a:r>
            <a:rPr lang="tr-TR"/>
            <a:t>• Klinisyen ile tıbbi laboratuvar uzmanı arasında iletişim, teknik danışmanlık ve bilgi alışverişini sağlamak </a:t>
          </a:r>
          <a:endParaRPr lang="en-US"/>
        </a:p>
      </dgm:t>
    </dgm:pt>
    <dgm:pt modelId="{E6DA77B2-0D43-412E-B1BB-B67875EA592E}" type="parTrans" cxnId="{42223474-8DAD-4476-AE23-4D1A0E1DC102}">
      <dgm:prSet/>
      <dgm:spPr/>
      <dgm:t>
        <a:bodyPr/>
        <a:lstStyle/>
        <a:p>
          <a:endParaRPr lang="en-US"/>
        </a:p>
      </dgm:t>
    </dgm:pt>
    <dgm:pt modelId="{1D4C0FC3-C774-48FE-A591-8B72B1923992}" type="sibTrans" cxnId="{42223474-8DAD-4476-AE23-4D1A0E1DC102}">
      <dgm:prSet/>
      <dgm:spPr/>
      <dgm:t>
        <a:bodyPr/>
        <a:lstStyle/>
        <a:p>
          <a:endParaRPr lang="en-US"/>
        </a:p>
      </dgm:t>
    </dgm:pt>
    <dgm:pt modelId="{334140BB-934E-4C43-BF60-DEA6AB0EAC00}" type="pres">
      <dgm:prSet presAssocID="{205FEBD6-BBDC-4EA2-A358-17C3B920082B}" presName="vert0" presStyleCnt="0">
        <dgm:presLayoutVars>
          <dgm:dir/>
          <dgm:animOne val="branch"/>
          <dgm:animLvl val="lvl"/>
        </dgm:presLayoutVars>
      </dgm:prSet>
      <dgm:spPr/>
    </dgm:pt>
    <dgm:pt modelId="{AC618C11-6B24-4770-8298-B72C9159C894}" type="pres">
      <dgm:prSet presAssocID="{C5E9B348-573D-49F1-8A1B-626DFE6CF906}" presName="thickLine" presStyleLbl="alignNode1" presStyleIdx="0" presStyleCnt="6"/>
      <dgm:spPr/>
    </dgm:pt>
    <dgm:pt modelId="{D9E7DCA4-9B2D-4991-B7FF-B61E7A12AF67}" type="pres">
      <dgm:prSet presAssocID="{C5E9B348-573D-49F1-8A1B-626DFE6CF906}" presName="horz1" presStyleCnt="0"/>
      <dgm:spPr/>
    </dgm:pt>
    <dgm:pt modelId="{004FB92E-82B2-4713-A1E2-E8A7ACD71E00}" type="pres">
      <dgm:prSet presAssocID="{C5E9B348-573D-49F1-8A1B-626DFE6CF906}" presName="tx1" presStyleLbl="revTx" presStyleIdx="0" presStyleCnt="6"/>
      <dgm:spPr/>
    </dgm:pt>
    <dgm:pt modelId="{18628A6F-CC61-4028-B369-873B354ED184}" type="pres">
      <dgm:prSet presAssocID="{C5E9B348-573D-49F1-8A1B-626DFE6CF906}" presName="vert1" presStyleCnt="0"/>
      <dgm:spPr/>
    </dgm:pt>
    <dgm:pt modelId="{EF580E59-2C79-4885-BA8D-A8AA1F4956FA}" type="pres">
      <dgm:prSet presAssocID="{6D913A5E-A537-4300-9ED2-5C248052C775}" presName="thickLine" presStyleLbl="alignNode1" presStyleIdx="1" presStyleCnt="6"/>
      <dgm:spPr/>
    </dgm:pt>
    <dgm:pt modelId="{78D53E86-34F4-4C38-80AE-3579A87EA073}" type="pres">
      <dgm:prSet presAssocID="{6D913A5E-A537-4300-9ED2-5C248052C775}" presName="horz1" presStyleCnt="0"/>
      <dgm:spPr/>
    </dgm:pt>
    <dgm:pt modelId="{048A3E8C-E031-410C-B04D-66CF06F09B32}" type="pres">
      <dgm:prSet presAssocID="{6D913A5E-A537-4300-9ED2-5C248052C775}" presName="tx1" presStyleLbl="revTx" presStyleIdx="1" presStyleCnt="6"/>
      <dgm:spPr/>
    </dgm:pt>
    <dgm:pt modelId="{C1F6DD46-4813-4821-845F-7B165C8DA230}" type="pres">
      <dgm:prSet presAssocID="{6D913A5E-A537-4300-9ED2-5C248052C775}" presName="vert1" presStyleCnt="0"/>
      <dgm:spPr/>
    </dgm:pt>
    <dgm:pt modelId="{38A4626D-296D-4620-9CA1-859C9F6F6058}" type="pres">
      <dgm:prSet presAssocID="{8D4D0213-EC54-4527-B53D-395342B8F776}" presName="thickLine" presStyleLbl="alignNode1" presStyleIdx="2" presStyleCnt="6"/>
      <dgm:spPr/>
    </dgm:pt>
    <dgm:pt modelId="{C800A7F7-1EAD-4606-B25F-F80EB60F478D}" type="pres">
      <dgm:prSet presAssocID="{8D4D0213-EC54-4527-B53D-395342B8F776}" presName="horz1" presStyleCnt="0"/>
      <dgm:spPr/>
    </dgm:pt>
    <dgm:pt modelId="{BB7165A5-7BB5-4628-A1FE-161B87543FA8}" type="pres">
      <dgm:prSet presAssocID="{8D4D0213-EC54-4527-B53D-395342B8F776}" presName="tx1" presStyleLbl="revTx" presStyleIdx="2" presStyleCnt="6"/>
      <dgm:spPr/>
    </dgm:pt>
    <dgm:pt modelId="{6C039F6B-1396-4DE8-B614-35670931C390}" type="pres">
      <dgm:prSet presAssocID="{8D4D0213-EC54-4527-B53D-395342B8F776}" presName="vert1" presStyleCnt="0"/>
      <dgm:spPr/>
    </dgm:pt>
    <dgm:pt modelId="{2A732A61-B06B-4187-AC61-2277F4D008E2}" type="pres">
      <dgm:prSet presAssocID="{EADAFF27-44BF-47D4-96B4-8396A17F5CEF}" presName="thickLine" presStyleLbl="alignNode1" presStyleIdx="3" presStyleCnt="6"/>
      <dgm:spPr/>
    </dgm:pt>
    <dgm:pt modelId="{F5D1C71F-9A59-4082-938C-B4EF8675AD60}" type="pres">
      <dgm:prSet presAssocID="{EADAFF27-44BF-47D4-96B4-8396A17F5CEF}" presName="horz1" presStyleCnt="0"/>
      <dgm:spPr/>
    </dgm:pt>
    <dgm:pt modelId="{CE4BAB44-B884-4A8B-8B82-2901F7BF8B1E}" type="pres">
      <dgm:prSet presAssocID="{EADAFF27-44BF-47D4-96B4-8396A17F5CEF}" presName="tx1" presStyleLbl="revTx" presStyleIdx="3" presStyleCnt="6"/>
      <dgm:spPr/>
    </dgm:pt>
    <dgm:pt modelId="{AED6F7A3-DC94-4090-8B3D-94869D567949}" type="pres">
      <dgm:prSet presAssocID="{EADAFF27-44BF-47D4-96B4-8396A17F5CEF}" presName="vert1" presStyleCnt="0"/>
      <dgm:spPr/>
    </dgm:pt>
    <dgm:pt modelId="{EF2D8C02-6840-456C-AA0A-9D38D9A09DC1}" type="pres">
      <dgm:prSet presAssocID="{5ED1B55F-A3F7-4E0B-BD85-D1EDA8D8D970}" presName="thickLine" presStyleLbl="alignNode1" presStyleIdx="4" presStyleCnt="6"/>
      <dgm:spPr/>
    </dgm:pt>
    <dgm:pt modelId="{C840F5DA-4969-4A97-9EAB-00B42B15E790}" type="pres">
      <dgm:prSet presAssocID="{5ED1B55F-A3F7-4E0B-BD85-D1EDA8D8D970}" presName="horz1" presStyleCnt="0"/>
      <dgm:spPr/>
    </dgm:pt>
    <dgm:pt modelId="{9FE0B79D-1084-448B-AFFF-9036F295B09E}" type="pres">
      <dgm:prSet presAssocID="{5ED1B55F-A3F7-4E0B-BD85-D1EDA8D8D970}" presName="tx1" presStyleLbl="revTx" presStyleIdx="4" presStyleCnt="6"/>
      <dgm:spPr/>
    </dgm:pt>
    <dgm:pt modelId="{DF44454D-EBDF-4007-BFE8-F91C5E1FED5D}" type="pres">
      <dgm:prSet presAssocID="{5ED1B55F-A3F7-4E0B-BD85-D1EDA8D8D970}" presName="vert1" presStyleCnt="0"/>
      <dgm:spPr/>
    </dgm:pt>
    <dgm:pt modelId="{BD7DCB87-7DCC-4B7C-97FE-E5ECE863E4FE}" type="pres">
      <dgm:prSet presAssocID="{2A8C6DDB-8884-48C5-BF79-410E92B6C1AC}" presName="thickLine" presStyleLbl="alignNode1" presStyleIdx="5" presStyleCnt="6"/>
      <dgm:spPr/>
    </dgm:pt>
    <dgm:pt modelId="{6C6BCD60-DF90-456D-807E-CB261DB7E2B9}" type="pres">
      <dgm:prSet presAssocID="{2A8C6DDB-8884-48C5-BF79-410E92B6C1AC}" presName="horz1" presStyleCnt="0"/>
      <dgm:spPr/>
    </dgm:pt>
    <dgm:pt modelId="{57510111-25E1-470E-B844-07CA885989C8}" type="pres">
      <dgm:prSet presAssocID="{2A8C6DDB-8884-48C5-BF79-410E92B6C1AC}" presName="tx1" presStyleLbl="revTx" presStyleIdx="5" presStyleCnt="6"/>
      <dgm:spPr/>
    </dgm:pt>
    <dgm:pt modelId="{B6F81010-C164-4E47-A060-8834E57F5E7E}" type="pres">
      <dgm:prSet presAssocID="{2A8C6DDB-8884-48C5-BF79-410E92B6C1AC}" presName="vert1" presStyleCnt="0"/>
      <dgm:spPr/>
    </dgm:pt>
  </dgm:ptLst>
  <dgm:cxnLst>
    <dgm:cxn modelId="{DB33360C-F006-47E2-80B1-55F02E0CF2B6}" type="presOf" srcId="{6D913A5E-A537-4300-9ED2-5C248052C775}" destId="{048A3E8C-E031-410C-B04D-66CF06F09B32}" srcOrd="0" destOrd="0" presId="urn:microsoft.com/office/officeart/2008/layout/LinedList"/>
    <dgm:cxn modelId="{B6212B29-118C-4EE5-B3ED-74F1F342B84E}" srcId="{205FEBD6-BBDC-4EA2-A358-17C3B920082B}" destId="{EADAFF27-44BF-47D4-96B4-8396A17F5CEF}" srcOrd="3" destOrd="0" parTransId="{280792EC-E0D2-44D8-B1F2-3C16557745AE}" sibTransId="{6A097BD3-644D-47B3-ACBC-61B2932940B0}"/>
    <dgm:cxn modelId="{6C04162C-F4CB-4046-9E88-885A96DAE1E2}" type="presOf" srcId="{205FEBD6-BBDC-4EA2-A358-17C3B920082B}" destId="{334140BB-934E-4C43-BF60-DEA6AB0EAC00}" srcOrd="0" destOrd="0" presId="urn:microsoft.com/office/officeart/2008/layout/LinedList"/>
    <dgm:cxn modelId="{C7E3262F-D97B-4244-BA88-C14E47F8C207}" srcId="{205FEBD6-BBDC-4EA2-A358-17C3B920082B}" destId="{C5E9B348-573D-49F1-8A1B-626DFE6CF906}" srcOrd="0" destOrd="0" parTransId="{1B0FF980-A9B9-4470-9DB5-5BCEAE4355B9}" sibTransId="{E9D77EA8-3236-4084-8ED1-B444CD6BE67D}"/>
    <dgm:cxn modelId="{92139A39-2C4B-42EB-94BE-D891880545CA}" srcId="{205FEBD6-BBDC-4EA2-A358-17C3B920082B}" destId="{5ED1B55F-A3F7-4E0B-BD85-D1EDA8D8D970}" srcOrd="4" destOrd="0" parTransId="{3DFCF640-69C4-40AB-B206-3856CB9DDAB1}" sibTransId="{C06EEF40-4962-4381-B3F5-C270C6944AF8}"/>
    <dgm:cxn modelId="{42223474-8DAD-4476-AE23-4D1A0E1DC102}" srcId="{205FEBD6-BBDC-4EA2-A358-17C3B920082B}" destId="{2A8C6DDB-8884-48C5-BF79-410E92B6C1AC}" srcOrd="5" destOrd="0" parTransId="{E6DA77B2-0D43-412E-B1BB-B67875EA592E}" sibTransId="{1D4C0FC3-C774-48FE-A591-8B72B1923992}"/>
    <dgm:cxn modelId="{4DC89B8B-7C6D-429E-8534-84A265889DC6}" type="presOf" srcId="{EADAFF27-44BF-47D4-96B4-8396A17F5CEF}" destId="{CE4BAB44-B884-4A8B-8B82-2901F7BF8B1E}" srcOrd="0" destOrd="0" presId="urn:microsoft.com/office/officeart/2008/layout/LinedList"/>
    <dgm:cxn modelId="{C2A1498D-33D3-49D6-8888-096668CCE0C8}" srcId="{205FEBD6-BBDC-4EA2-A358-17C3B920082B}" destId="{6D913A5E-A537-4300-9ED2-5C248052C775}" srcOrd="1" destOrd="0" parTransId="{A2FD27D7-95C8-453E-8AE2-86FD02B262E7}" sibTransId="{6647617E-61B6-4C69-A4FB-FFAAF801C0AB}"/>
    <dgm:cxn modelId="{5F868795-0EC1-4ACF-B0B0-EB76F156F006}" type="presOf" srcId="{2A8C6DDB-8884-48C5-BF79-410E92B6C1AC}" destId="{57510111-25E1-470E-B844-07CA885989C8}" srcOrd="0" destOrd="0" presId="urn:microsoft.com/office/officeart/2008/layout/LinedList"/>
    <dgm:cxn modelId="{970C7396-58FF-4572-9CB4-4A5037B6141E}" type="presOf" srcId="{5ED1B55F-A3F7-4E0B-BD85-D1EDA8D8D970}" destId="{9FE0B79D-1084-448B-AFFF-9036F295B09E}" srcOrd="0" destOrd="0" presId="urn:microsoft.com/office/officeart/2008/layout/LinedList"/>
    <dgm:cxn modelId="{ED7595AB-98DF-4AE3-BABF-18570BA4C093}" type="presOf" srcId="{8D4D0213-EC54-4527-B53D-395342B8F776}" destId="{BB7165A5-7BB5-4628-A1FE-161B87543FA8}" srcOrd="0" destOrd="0" presId="urn:microsoft.com/office/officeart/2008/layout/LinedList"/>
    <dgm:cxn modelId="{08A65CE7-C3D8-4ED8-92D6-24D54594534C}" srcId="{205FEBD6-BBDC-4EA2-A358-17C3B920082B}" destId="{8D4D0213-EC54-4527-B53D-395342B8F776}" srcOrd="2" destOrd="0" parTransId="{2D315899-30DA-4C5C-AB92-343B5533D009}" sibTransId="{5DE3DF45-5E59-466B-A388-864FF6E58211}"/>
    <dgm:cxn modelId="{A550BFFF-2EB6-459A-9A45-ED24DE5BE167}" type="presOf" srcId="{C5E9B348-573D-49F1-8A1B-626DFE6CF906}" destId="{004FB92E-82B2-4713-A1E2-E8A7ACD71E00}" srcOrd="0" destOrd="0" presId="urn:microsoft.com/office/officeart/2008/layout/LinedList"/>
    <dgm:cxn modelId="{352CFA55-D99F-454D-8D96-C951F8E347B8}" type="presParOf" srcId="{334140BB-934E-4C43-BF60-DEA6AB0EAC00}" destId="{AC618C11-6B24-4770-8298-B72C9159C894}" srcOrd="0" destOrd="0" presId="urn:microsoft.com/office/officeart/2008/layout/LinedList"/>
    <dgm:cxn modelId="{0DC6868D-44F6-43C3-B8D0-E16881526723}" type="presParOf" srcId="{334140BB-934E-4C43-BF60-DEA6AB0EAC00}" destId="{D9E7DCA4-9B2D-4991-B7FF-B61E7A12AF67}" srcOrd="1" destOrd="0" presId="urn:microsoft.com/office/officeart/2008/layout/LinedList"/>
    <dgm:cxn modelId="{6B334ABD-7435-4183-92EB-A1BBC8E9A98E}" type="presParOf" srcId="{D9E7DCA4-9B2D-4991-B7FF-B61E7A12AF67}" destId="{004FB92E-82B2-4713-A1E2-E8A7ACD71E00}" srcOrd="0" destOrd="0" presId="urn:microsoft.com/office/officeart/2008/layout/LinedList"/>
    <dgm:cxn modelId="{31A192B5-6E1F-44F0-ACDC-D9CEC497CB2A}" type="presParOf" srcId="{D9E7DCA4-9B2D-4991-B7FF-B61E7A12AF67}" destId="{18628A6F-CC61-4028-B369-873B354ED184}" srcOrd="1" destOrd="0" presId="urn:microsoft.com/office/officeart/2008/layout/LinedList"/>
    <dgm:cxn modelId="{2A28AB42-53D6-46D4-A9D6-3B7FBA915879}" type="presParOf" srcId="{334140BB-934E-4C43-BF60-DEA6AB0EAC00}" destId="{EF580E59-2C79-4885-BA8D-A8AA1F4956FA}" srcOrd="2" destOrd="0" presId="urn:microsoft.com/office/officeart/2008/layout/LinedList"/>
    <dgm:cxn modelId="{AD15DE12-7D29-43EB-A34B-67DE3FC100BF}" type="presParOf" srcId="{334140BB-934E-4C43-BF60-DEA6AB0EAC00}" destId="{78D53E86-34F4-4C38-80AE-3579A87EA073}" srcOrd="3" destOrd="0" presId="urn:microsoft.com/office/officeart/2008/layout/LinedList"/>
    <dgm:cxn modelId="{F3B651B9-071B-462D-8440-BD81C312CE43}" type="presParOf" srcId="{78D53E86-34F4-4C38-80AE-3579A87EA073}" destId="{048A3E8C-E031-410C-B04D-66CF06F09B32}" srcOrd="0" destOrd="0" presId="urn:microsoft.com/office/officeart/2008/layout/LinedList"/>
    <dgm:cxn modelId="{FB79BC5E-A5D2-4E51-A7F3-3217659B40E9}" type="presParOf" srcId="{78D53E86-34F4-4C38-80AE-3579A87EA073}" destId="{C1F6DD46-4813-4821-845F-7B165C8DA230}" srcOrd="1" destOrd="0" presId="urn:microsoft.com/office/officeart/2008/layout/LinedList"/>
    <dgm:cxn modelId="{7683890F-9AC8-4AD0-AA78-7DEE64EC9F87}" type="presParOf" srcId="{334140BB-934E-4C43-BF60-DEA6AB0EAC00}" destId="{38A4626D-296D-4620-9CA1-859C9F6F6058}" srcOrd="4" destOrd="0" presId="urn:microsoft.com/office/officeart/2008/layout/LinedList"/>
    <dgm:cxn modelId="{6F14508D-33F8-4380-B636-53AA0CA8041F}" type="presParOf" srcId="{334140BB-934E-4C43-BF60-DEA6AB0EAC00}" destId="{C800A7F7-1EAD-4606-B25F-F80EB60F478D}" srcOrd="5" destOrd="0" presId="urn:microsoft.com/office/officeart/2008/layout/LinedList"/>
    <dgm:cxn modelId="{E7A283C9-23A5-41A4-B895-97309ECD0DC4}" type="presParOf" srcId="{C800A7F7-1EAD-4606-B25F-F80EB60F478D}" destId="{BB7165A5-7BB5-4628-A1FE-161B87543FA8}" srcOrd="0" destOrd="0" presId="urn:microsoft.com/office/officeart/2008/layout/LinedList"/>
    <dgm:cxn modelId="{2CBCAD2F-9C40-4158-8732-D012FD1DFB37}" type="presParOf" srcId="{C800A7F7-1EAD-4606-B25F-F80EB60F478D}" destId="{6C039F6B-1396-4DE8-B614-35670931C390}" srcOrd="1" destOrd="0" presId="urn:microsoft.com/office/officeart/2008/layout/LinedList"/>
    <dgm:cxn modelId="{2338FE2C-D2A2-4227-BDD7-6A641857EFE4}" type="presParOf" srcId="{334140BB-934E-4C43-BF60-DEA6AB0EAC00}" destId="{2A732A61-B06B-4187-AC61-2277F4D008E2}" srcOrd="6" destOrd="0" presId="urn:microsoft.com/office/officeart/2008/layout/LinedList"/>
    <dgm:cxn modelId="{D0932728-FF16-468B-89FF-7F2067622449}" type="presParOf" srcId="{334140BB-934E-4C43-BF60-DEA6AB0EAC00}" destId="{F5D1C71F-9A59-4082-938C-B4EF8675AD60}" srcOrd="7" destOrd="0" presId="urn:microsoft.com/office/officeart/2008/layout/LinedList"/>
    <dgm:cxn modelId="{8032BC89-E2AB-4440-B49C-D7DB03D10865}" type="presParOf" srcId="{F5D1C71F-9A59-4082-938C-B4EF8675AD60}" destId="{CE4BAB44-B884-4A8B-8B82-2901F7BF8B1E}" srcOrd="0" destOrd="0" presId="urn:microsoft.com/office/officeart/2008/layout/LinedList"/>
    <dgm:cxn modelId="{F6B4CAD5-4F5A-489E-B3E1-9F478D8D05D7}" type="presParOf" srcId="{F5D1C71F-9A59-4082-938C-B4EF8675AD60}" destId="{AED6F7A3-DC94-4090-8B3D-94869D567949}" srcOrd="1" destOrd="0" presId="urn:microsoft.com/office/officeart/2008/layout/LinedList"/>
    <dgm:cxn modelId="{76B50998-17FF-46EA-8052-63109E4F3DF6}" type="presParOf" srcId="{334140BB-934E-4C43-BF60-DEA6AB0EAC00}" destId="{EF2D8C02-6840-456C-AA0A-9D38D9A09DC1}" srcOrd="8" destOrd="0" presId="urn:microsoft.com/office/officeart/2008/layout/LinedList"/>
    <dgm:cxn modelId="{6051D96A-4954-4E27-9ED3-ABB427C26C02}" type="presParOf" srcId="{334140BB-934E-4C43-BF60-DEA6AB0EAC00}" destId="{C840F5DA-4969-4A97-9EAB-00B42B15E790}" srcOrd="9" destOrd="0" presId="urn:microsoft.com/office/officeart/2008/layout/LinedList"/>
    <dgm:cxn modelId="{649703CD-D57D-4EA6-AE67-548B88225EFE}" type="presParOf" srcId="{C840F5DA-4969-4A97-9EAB-00B42B15E790}" destId="{9FE0B79D-1084-448B-AFFF-9036F295B09E}" srcOrd="0" destOrd="0" presId="urn:microsoft.com/office/officeart/2008/layout/LinedList"/>
    <dgm:cxn modelId="{050833F3-65BA-4C28-B76B-D4363EF09A83}" type="presParOf" srcId="{C840F5DA-4969-4A97-9EAB-00B42B15E790}" destId="{DF44454D-EBDF-4007-BFE8-F91C5E1FED5D}" srcOrd="1" destOrd="0" presId="urn:microsoft.com/office/officeart/2008/layout/LinedList"/>
    <dgm:cxn modelId="{3BA7BD8C-1E73-4B21-9D8C-CB0B3F67F473}" type="presParOf" srcId="{334140BB-934E-4C43-BF60-DEA6AB0EAC00}" destId="{BD7DCB87-7DCC-4B7C-97FE-E5ECE863E4FE}" srcOrd="10" destOrd="0" presId="urn:microsoft.com/office/officeart/2008/layout/LinedList"/>
    <dgm:cxn modelId="{F926FE45-D368-423C-9CA6-81EB8F3D2724}" type="presParOf" srcId="{334140BB-934E-4C43-BF60-DEA6AB0EAC00}" destId="{6C6BCD60-DF90-456D-807E-CB261DB7E2B9}" srcOrd="11" destOrd="0" presId="urn:microsoft.com/office/officeart/2008/layout/LinedList"/>
    <dgm:cxn modelId="{39C16F36-F61C-4F70-8E32-7DB73489D092}" type="presParOf" srcId="{6C6BCD60-DF90-456D-807E-CB261DB7E2B9}" destId="{57510111-25E1-470E-B844-07CA885989C8}" srcOrd="0" destOrd="0" presId="urn:microsoft.com/office/officeart/2008/layout/LinedList"/>
    <dgm:cxn modelId="{2DA148EE-A6CF-4945-80AF-2BEEEAD13B58}" type="presParOf" srcId="{6C6BCD60-DF90-456D-807E-CB261DB7E2B9}" destId="{B6F81010-C164-4E47-A060-8834E57F5E7E}"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67AF23C-2099-4F74-B8FC-6ECAFC9E8FEC}"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17ED7A96-2789-4926-B6A8-A5FC4E6A647B}">
      <dgm:prSet/>
      <dgm:spPr/>
      <dgm:t>
        <a:bodyPr/>
        <a:lstStyle/>
        <a:p>
          <a:r>
            <a:rPr lang="tr-TR"/>
            <a:t>Hastadan yeniden numune alınmadan yapılacak ek test istemi;</a:t>
          </a:r>
          <a:endParaRPr lang="en-US"/>
        </a:p>
      </dgm:t>
    </dgm:pt>
    <dgm:pt modelId="{1623A43C-8FA8-4600-871C-09677D650C43}" type="parTrans" cxnId="{EA3B91C8-0441-4945-B01D-E53F47FE9E50}">
      <dgm:prSet/>
      <dgm:spPr/>
      <dgm:t>
        <a:bodyPr/>
        <a:lstStyle/>
        <a:p>
          <a:endParaRPr lang="en-US"/>
        </a:p>
      </dgm:t>
    </dgm:pt>
    <dgm:pt modelId="{F991BE48-1A39-4BA5-90A2-E7701566DF9A}" type="sibTrans" cxnId="{EA3B91C8-0441-4945-B01D-E53F47FE9E50}">
      <dgm:prSet/>
      <dgm:spPr/>
      <dgm:t>
        <a:bodyPr/>
        <a:lstStyle/>
        <a:p>
          <a:endParaRPr lang="en-US"/>
        </a:p>
      </dgm:t>
    </dgm:pt>
    <dgm:pt modelId="{6F6C4A49-8389-4A7E-B6C4-DA25FD8379AD}">
      <dgm:prSet/>
      <dgm:spPr/>
      <dgm:t>
        <a:bodyPr/>
        <a:lstStyle/>
        <a:p>
          <a:r>
            <a:rPr lang="tr-TR" b="1"/>
            <a:t>1.Refleks Test: </a:t>
          </a:r>
          <a:r>
            <a:rPr lang="tr-TR"/>
            <a:t>Hasta numunesindeki ilk sonuçlara göre belli algoritmalar kapsamında yeni testlerin otomatik olarak eklenmesi işlemi refleks test uygulamasıdır. Refleks test, </a:t>
          </a:r>
          <a:r>
            <a:rPr lang="tr-TR" u="sng"/>
            <a:t>ilgili kurum/kuruluş yönetiminin bilgisi </a:t>
          </a:r>
          <a:r>
            <a:rPr lang="tr-TR"/>
            <a:t>dahilinde uygulanır.</a:t>
          </a:r>
          <a:endParaRPr lang="en-US"/>
        </a:p>
      </dgm:t>
    </dgm:pt>
    <dgm:pt modelId="{E8DFEA09-C84D-4A8C-8AD0-A66AF2D8B812}" type="parTrans" cxnId="{E42703E4-1F2B-4ADB-8DF7-CE8CAB2E6521}">
      <dgm:prSet/>
      <dgm:spPr/>
      <dgm:t>
        <a:bodyPr/>
        <a:lstStyle/>
        <a:p>
          <a:endParaRPr lang="en-US"/>
        </a:p>
      </dgm:t>
    </dgm:pt>
    <dgm:pt modelId="{C5497B23-1A7B-4E4D-B035-26149940A3A2}" type="sibTrans" cxnId="{E42703E4-1F2B-4ADB-8DF7-CE8CAB2E6521}">
      <dgm:prSet/>
      <dgm:spPr/>
      <dgm:t>
        <a:bodyPr/>
        <a:lstStyle/>
        <a:p>
          <a:endParaRPr lang="en-US"/>
        </a:p>
      </dgm:t>
    </dgm:pt>
    <dgm:pt modelId="{9F44DBFF-5C91-45B1-BC9F-4831DED6374C}">
      <dgm:prSet/>
      <dgm:spPr/>
      <dgm:t>
        <a:bodyPr/>
        <a:lstStyle/>
        <a:p>
          <a:r>
            <a:rPr lang="tr-TR" b="1"/>
            <a:t>2. Reflektif Test: </a:t>
          </a:r>
          <a:r>
            <a:rPr lang="tr-TR"/>
            <a:t>Hasta numunesindeki sonuçlara göre, hastanın diğer klinik ve laboratuvar bilgileri de değerlendirilerek, </a:t>
          </a:r>
          <a:r>
            <a:rPr lang="tr-TR" u="sng"/>
            <a:t>klinisyenin bilgisi dahilinde</a:t>
          </a:r>
          <a:r>
            <a:rPr lang="tr-TR"/>
            <a:t>, aynı hasta numunesinde yeni testlerin çalışılması işlemi reflektif test uygulamasıdır. </a:t>
          </a:r>
          <a:endParaRPr lang="en-US"/>
        </a:p>
      </dgm:t>
    </dgm:pt>
    <dgm:pt modelId="{1213ACA1-D6B8-4F4A-9CA1-678AE8AAF5BF}" type="parTrans" cxnId="{A3FC6872-5776-4BBF-8DE4-779E7D4AB578}">
      <dgm:prSet/>
      <dgm:spPr/>
      <dgm:t>
        <a:bodyPr/>
        <a:lstStyle/>
        <a:p>
          <a:endParaRPr lang="en-US"/>
        </a:p>
      </dgm:t>
    </dgm:pt>
    <dgm:pt modelId="{DBAEE71E-0AEA-4596-AC46-1CE34AB6C5AC}" type="sibTrans" cxnId="{A3FC6872-5776-4BBF-8DE4-779E7D4AB578}">
      <dgm:prSet/>
      <dgm:spPr/>
      <dgm:t>
        <a:bodyPr/>
        <a:lstStyle/>
        <a:p>
          <a:endParaRPr lang="en-US"/>
        </a:p>
      </dgm:t>
    </dgm:pt>
    <dgm:pt modelId="{06B78678-A2B0-4EFE-B4B9-1F99FFB9C01F}" type="pres">
      <dgm:prSet presAssocID="{D67AF23C-2099-4F74-B8FC-6ECAFC9E8FEC}" presName="root" presStyleCnt="0">
        <dgm:presLayoutVars>
          <dgm:dir/>
          <dgm:resizeHandles val="exact"/>
        </dgm:presLayoutVars>
      </dgm:prSet>
      <dgm:spPr/>
    </dgm:pt>
    <dgm:pt modelId="{E31D2A5A-AFBE-46D1-B367-B644C1B60C65}" type="pres">
      <dgm:prSet presAssocID="{17ED7A96-2789-4926-B6A8-A5FC4E6A647B}" presName="compNode" presStyleCnt="0"/>
      <dgm:spPr/>
    </dgm:pt>
    <dgm:pt modelId="{B4C830D7-5D6C-4390-93AE-B76D3FE631AF}" type="pres">
      <dgm:prSet presAssocID="{17ED7A96-2789-4926-B6A8-A5FC4E6A647B}" presName="bgRect" presStyleLbl="bgShp" presStyleIdx="0" presStyleCnt="3"/>
      <dgm:spPr/>
    </dgm:pt>
    <dgm:pt modelId="{C8A36CF4-1B1C-42FA-8B07-B84BD244A109}" type="pres">
      <dgm:prSet presAssocID="{17ED7A96-2789-4926-B6A8-A5FC4E6A647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est tubes"/>
        </a:ext>
      </dgm:extLst>
    </dgm:pt>
    <dgm:pt modelId="{49E42FBF-BB4C-48C4-9950-E82DBFD0EC4B}" type="pres">
      <dgm:prSet presAssocID="{17ED7A96-2789-4926-B6A8-A5FC4E6A647B}" presName="spaceRect" presStyleCnt="0"/>
      <dgm:spPr/>
    </dgm:pt>
    <dgm:pt modelId="{A93F71AF-20BF-4EDD-8020-19067AE7A2DF}" type="pres">
      <dgm:prSet presAssocID="{17ED7A96-2789-4926-B6A8-A5FC4E6A647B}" presName="parTx" presStyleLbl="revTx" presStyleIdx="0" presStyleCnt="3">
        <dgm:presLayoutVars>
          <dgm:chMax val="0"/>
          <dgm:chPref val="0"/>
        </dgm:presLayoutVars>
      </dgm:prSet>
      <dgm:spPr/>
    </dgm:pt>
    <dgm:pt modelId="{EADF4048-CC19-44B5-85AE-B5906054480D}" type="pres">
      <dgm:prSet presAssocID="{F991BE48-1A39-4BA5-90A2-E7701566DF9A}" presName="sibTrans" presStyleCnt="0"/>
      <dgm:spPr/>
    </dgm:pt>
    <dgm:pt modelId="{88C48DF9-C2B4-4C5D-9079-3759BF3060CE}" type="pres">
      <dgm:prSet presAssocID="{6F6C4A49-8389-4A7E-B6C4-DA25FD8379AD}" presName="compNode" presStyleCnt="0"/>
      <dgm:spPr/>
    </dgm:pt>
    <dgm:pt modelId="{ED845D75-C65C-4F88-B19A-EF41D2E683A0}" type="pres">
      <dgm:prSet presAssocID="{6F6C4A49-8389-4A7E-B6C4-DA25FD8379AD}" presName="bgRect" presStyleLbl="bgShp" presStyleIdx="1" presStyleCnt="3"/>
      <dgm:spPr/>
    </dgm:pt>
    <dgm:pt modelId="{EE8CDD8A-4908-4291-B322-3FB3E172460F}" type="pres">
      <dgm:prSet presAssocID="{6F6C4A49-8389-4A7E-B6C4-DA25FD8379A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Onay işareti"/>
        </a:ext>
      </dgm:extLst>
    </dgm:pt>
    <dgm:pt modelId="{5E0CACCB-E662-4EB5-882C-1C0EA0079A57}" type="pres">
      <dgm:prSet presAssocID="{6F6C4A49-8389-4A7E-B6C4-DA25FD8379AD}" presName="spaceRect" presStyleCnt="0"/>
      <dgm:spPr/>
    </dgm:pt>
    <dgm:pt modelId="{0DE5C669-19E3-4DC9-A143-D69853AC313A}" type="pres">
      <dgm:prSet presAssocID="{6F6C4A49-8389-4A7E-B6C4-DA25FD8379AD}" presName="parTx" presStyleLbl="revTx" presStyleIdx="1" presStyleCnt="3">
        <dgm:presLayoutVars>
          <dgm:chMax val="0"/>
          <dgm:chPref val="0"/>
        </dgm:presLayoutVars>
      </dgm:prSet>
      <dgm:spPr/>
    </dgm:pt>
    <dgm:pt modelId="{B9A8BA9E-5A7A-4969-8EAC-557F30018420}" type="pres">
      <dgm:prSet presAssocID="{C5497B23-1A7B-4E4D-B035-26149940A3A2}" presName="sibTrans" presStyleCnt="0"/>
      <dgm:spPr/>
    </dgm:pt>
    <dgm:pt modelId="{81AD147A-2ED0-4DDD-BFFE-772A96CF96B1}" type="pres">
      <dgm:prSet presAssocID="{9F44DBFF-5C91-45B1-BC9F-4831DED6374C}" presName="compNode" presStyleCnt="0"/>
      <dgm:spPr/>
    </dgm:pt>
    <dgm:pt modelId="{31A28D9E-E570-40B5-9829-8892317616E7}" type="pres">
      <dgm:prSet presAssocID="{9F44DBFF-5C91-45B1-BC9F-4831DED6374C}" presName="bgRect" presStyleLbl="bgShp" presStyleIdx="2" presStyleCnt="3"/>
      <dgm:spPr/>
    </dgm:pt>
    <dgm:pt modelId="{E2632F33-B27B-453E-AE35-6110342DC19D}" type="pres">
      <dgm:prSet presAssocID="{9F44DBFF-5C91-45B1-BC9F-4831DED6374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ikroskop"/>
        </a:ext>
      </dgm:extLst>
    </dgm:pt>
    <dgm:pt modelId="{E778A282-152B-49B9-B9D8-C024FA91FA8A}" type="pres">
      <dgm:prSet presAssocID="{9F44DBFF-5C91-45B1-BC9F-4831DED6374C}" presName="spaceRect" presStyleCnt="0"/>
      <dgm:spPr/>
    </dgm:pt>
    <dgm:pt modelId="{F7C1CA42-20DF-4404-B6A7-D4278DF6BAEC}" type="pres">
      <dgm:prSet presAssocID="{9F44DBFF-5C91-45B1-BC9F-4831DED6374C}" presName="parTx" presStyleLbl="revTx" presStyleIdx="2" presStyleCnt="3">
        <dgm:presLayoutVars>
          <dgm:chMax val="0"/>
          <dgm:chPref val="0"/>
        </dgm:presLayoutVars>
      </dgm:prSet>
      <dgm:spPr/>
    </dgm:pt>
  </dgm:ptLst>
  <dgm:cxnLst>
    <dgm:cxn modelId="{4204BC2E-5D3F-4446-8C5E-073F9B20FCD8}" type="presOf" srcId="{9F44DBFF-5C91-45B1-BC9F-4831DED6374C}" destId="{F7C1CA42-20DF-4404-B6A7-D4278DF6BAEC}" srcOrd="0" destOrd="0" presId="urn:microsoft.com/office/officeart/2018/2/layout/IconVerticalSolidList"/>
    <dgm:cxn modelId="{A3FC6872-5776-4BBF-8DE4-779E7D4AB578}" srcId="{D67AF23C-2099-4F74-B8FC-6ECAFC9E8FEC}" destId="{9F44DBFF-5C91-45B1-BC9F-4831DED6374C}" srcOrd="2" destOrd="0" parTransId="{1213ACA1-D6B8-4F4A-9CA1-678AE8AAF5BF}" sibTransId="{DBAEE71E-0AEA-4596-AC46-1CE34AB6C5AC}"/>
    <dgm:cxn modelId="{AC4E0276-B5B3-4AAF-81A9-15BE4E6ADD99}" type="presOf" srcId="{6F6C4A49-8389-4A7E-B6C4-DA25FD8379AD}" destId="{0DE5C669-19E3-4DC9-A143-D69853AC313A}" srcOrd="0" destOrd="0" presId="urn:microsoft.com/office/officeart/2018/2/layout/IconVerticalSolidList"/>
    <dgm:cxn modelId="{8412D8AA-A3BB-42A1-93C1-DCCD534AE220}" type="presOf" srcId="{17ED7A96-2789-4926-B6A8-A5FC4E6A647B}" destId="{A93F71AF-20BF-4EDD-8020-19067AE7A2DF}" srcOrd="0" destOrd="0" presId="urn:microsoft.com/office/officeart/2018/2/layout/IconVerticalSolidList"/>
    <dgm:cxn modelId="{EA3B91C8-0441-4945-B01D-E53F47FE9E50}" srcId="{D67AF23C-2099-4F74-B8FC-6ECAFC9E8FEC}" destId="{17ED7A96-2789-4926-B6A8-A5FC4E6A647B}" srcOrd="0" destOrd="0" parTransId="{1623A43C-8FA8-4600-871C-09677D650C43}" sibTransId="{F991BE48-1A39-4BA5-90A2-E7701566DF9A}"/>
    <dgm:cxn modelId="{C70BE0E1-D464-43F9-81DA-6483FD2B1D33}" type="presOf" srcId="{D67AF23C-2099-4F74-B8FC-6ECAFC9E8FEC}" destId="{06B78678-A2B0-4EFE-B4B9-1F99FFB9C01F}" srcOrd="0" destOrd="0" presId="urn:microsoft.com/office/officeart/2018/2/layout/IconVerticalSolidList"/>
    <dgm:cxn modelId="{E42703E4-1F2B-4ADB-8DF7-CE8CAB2E6521}" srcId="{D67AF23C-2099-4F74-B8FC-6ECAFC9E8FEC}" destId="{6F6C4A49-8389-4A7E-B6C4-DA25FD8379AD}" srcOrd="1" destOrd="0" parTransId="{E8DFEA09-C84D-4A8C-8AD0-A66AF2D8B812}" sibTransId="{C5497B23-1A7B-4E4D-B035-26149940A3A2}"/>
    <dgm:cxn modelId="{A6AC8070-F6BA-4A85-BE38-09D94CE73902}" type="presParOf" srcId="{06B78678-A2B0-4EFE-B4B9-1F99FFB9C01F}" destId="{E31D2A5A-AFBE-46D1-B367-B644C1B60C65}" srcOrd="0" destOrd="0" presId="urn:microsoft.com/office/officeart/2018/2/layout/IconVerticalSolidList"/>
    <dgm:cxn modelId="{CAA4EFD4-D090-4867-9FBB-EE49C5E97036}" type="presParOf" srcId="{E31D2A5A-AFBE-46D1-B367-B644C1B60C65}" destId="{B4C830D7-5D6C-4390-93AE-B76D3FE631AF}" srcOrd="0" destOrd="0" presId="urn:microsoft.com/office/officeart/2018/2/layout/IconVerticalSolidList"/>
    <dgm:cxn modelId="{8FDDD197-AA1A-4F43-A462-0B730F977950}" type="presParOf" srcId="{E31D2A5A-AFBE-46D1-B367-B644C1B60C65}" destId="{C8A36CF4-1B1C-42FA-8B07-B84BD244A109}" srcOrd="1" destOrd="0" presId="urn:microsoft.com/office/officeart/2018/2/layout/IconVerticalSolidList"/>
    <dgm:cxn modelId="{2839F94A-9043-420B-8D49-8A2BB2D73CC1}" type="presParOf" srcId="{E31D2A5A-AFBE-46D1-B367-B644C1B60C65}" destId="{49E42FBF-BB4C-48C4-9950-E82DBFD0EC4B}" srcOrd="2" destOrd="0" presId="urn:microsoft.com/office/officeart/2018/2/layout/IconVerticalSolidList"/>
    <dgm:cxn modelId="{FA71CF8D-8C5E-43A9-9355-62EBB9444FB4}" type="presParOf" srcId="{E31D2A5A-AFBE-46D1-B367-B644C1B60C65}" destId="{A93F71AF-20BF-4EDD-8020-19067AE7A2DF}" srcOrd="3" destOrd="0" presId="urn:microsoft.com/office/officeart/2018/2/layout/IconVerticalSolidList"/>
    <dgm:cxn modelId="{6B51D58E-B8DB-4129-A793-241DE4B08798}" type="presParOf" srcId="{06B78678-A2B0-4EFE-B4B9-1F99FFB9C01F}" destId="{EADF4048-CC19-44B5-85AE-B5906054480D}" srcOrd="1" destOrd="0" presId="urn:microsoft.com/office/officeart/2018/2/layout/IconVerticalSolidList"/>
    <dgm:cxn modelId="{01ABC90B-6BDE-4831-81DD-D98E1D8BD22F}" type="presParOf" srcId="{06B78678-A2B0-4EFE-B4B9-1F99FFB9C01F}" destId="{88C48DF9-C2B4-4C5D-9079-3759BF3060CE}" srcOrd="2" destOrd="0" presId="urn:microsoft.com/office/officeart/2018/2/layout/IconVerticalSolidList"/>
    <dgm:cxn modelId="{EFEA1C41-B1B3-42EC-884C-E7EAE92483AF}" type="presParOf" srcId="{88C48DF9-C2B4-4C5D-9079-3759BF3060CE}" destId="{ED845D75-C65C-4F88-B19A-EF41D2E683A0}" srcOrd="0" destOrd="0" presId="urn:microsoft.com/office/officeart/2018/2/layout/IconVerticalSolidList"/>
    <dgm:cxn modelId="{802B71AE-7824-4A53-A60F-953C789EFE69}" type="presParOf" srcId="{88C48DF9-C2B4-4C5D-9079-3759BF3060CE}" destId="{EE8CDD8A-4908-4291-B322-3FB3E172460F}" srcOrd="1" destOrd="0" presId="urn:microsoft.com/office/officeart/2018/2/layout/IconVerticalSolidList"/>
    <dgm:cxn modelId="{90893062-87F1-4297-8EE4-FA7A1BF8CD58}" type="presParOf" srcId="{88C48DF9-C2B4-4C5D-9079-3759BF3060CE}" destId="{5E0CACCB-E662-4EB5-882C-1C0EA0079A57}" srcOrd="2" destOrd="0" presId="urn:microsoft.com/office/officeart/2018/2/layout/IconVerticalSolidList"/>
    <dgm:cxn modelId="{BB9ACB2C-FDA5-48F8-85D6-4F8863F2544A}" type="presParOf" srcId="{88C48DF9-C2B4-4C5D-9079-3759BF3060CE}" destId="{0DE5C669-19E3-4DC9-A143-D69853AC313A}" srcOrd="3" destOrd="0" presId="urn:microsoft.com/office/officeart/2018/2/layout/IconVerticalSolidList"/>
    <dgm:cxn modelId="{EB6E0841-AB98-46C7-88ED-2987AEDDF3E3}" type="presParOf" srcId="{06B78678-A2B0-4EFE-B4B9-1F99FFB9C01F}" destId="{B9A8BA9E-5A7A-4969-8EAC-557F30018420}" srcOrd="3" destOrd="0" presId="urn:microsoft.com/office/officeart/2018/2/layout/IconVerticalSolidList"/>
    <dgm:cxn modelId="{4E392555-B138-47EC-9B89-5ED58281680E}" type="presParOf" srcId="{06B78678-A2B0-4EFE-B4B9-1F99FFB9C01F}" destId="{81AD147A-2ED0-4DDD-BFFE-772A96CF96B1}" srcOrd="4" destOrd="0" presId="urn:microsoft.com/office/officeart/2018/2/layout/IconVerticalSolidList"/>
    <dgm:cxn modelId="{74BB63C3-A330-41AE-8670-F92C69DE85DC}" type="presParOf" srcId="{81AD147A-2ED0-4DDD-BFFE-772A96CF96B1}" destId="{31A28D9E-E570-40B5-9829-8892317616E7}" srcOrd="0" destOrd="0" presId="urn:microsoft.com/office/officeart/2018/2/layout/IconVerticalSolidList"/>
    <dgm:cxn modelId="{9713837A-F3C3-4318-A7A7-76F5CE209D6E}" type="presParOf" srcId="{81AD147A-2ED0-4DDD-BFFE-772A96CF96B1}" destId="{E2632F33-B27B-453E-AE35-6110342DC19D}" srcOrd="1" destOrd="0" presId="urn:microsoft.com/office/officeart/2018/2/layout/IconVerticalSolidList"/>
    <dgm:cxn modelId="{131CFD0D-B486-4792-961B-AE80BCCBF48E}" type="presParOf" srcId="{81AD147A-2ED0-4DDD-BFFE-772A96CF96B1}" destId="{E778A282-152B-49B9-B9D8-C024FA91FA8A}" srcOrd="2" destOrd="0" presId="urn:microsoft.com/office/officeart/2018/2/layout/IconVerticalSolidList"/>
    <dgm:cxn modelId="{19114127-4501-4C7C-B2F2-657E839162E8}" type="presParOf" srcId="{81AD147A-2ED0-4DDD-BFFE-772A96CF96B1}" destId="{F7C1CA42-20DF-4404-B6A7-D4278DF6BAEC}"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DEB4B2C-67F1-4A13-A1B9-72250EDFBAF7}"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C2DF0CA1-B569-429D-A285-86043CCD3FD3}">
      <dgm:prSet/>
      <dgm:spPr/>
      <dgm:t>
        <a:bodyPr/>
        <a:lstStyle/>
        <a:p>
          <a:r>
            <a:rPr lang="tr-TR"/>
            <a:t>Hastaya ait daha önceki sayımlarla yeni sonuçlar karşılaştırılır, buna “Delta kontrol” denmektedir.</a:t>
          </a:r>
          <a:endParaRPr lang="en-US"/>
        </a:p>
      </dgm:t>
    </dgm:pt>
    <dgm:pt modelId="{7E1221C4-99D3-4B6C-8407-BC5289CD4732}" type="parTrans" cxnId="{95389B82-E905-4648-B90E-31032133BD71}">
      <dgm:prSet/>
      <dgm:spPr/>
      <dgm:t>
        <a:bodyPr/>
        <a:lstStyle/>
        <a:p>
          <a:endParaRPr lang="en-US"/>
        </a:p>
      </dgm:t>
    </dgm:pt>
    <dgm:pt modelId="{9A517182-BAF3-4EE8-AD2F-C671699FDD6E}" type="sibTrans" cxnId="{95389B82-E905-4648-B90E-31032133BD71}">
      <dgm:prSet/>
      <dgm:spPr/>
      <dgm:t>
        <a:bodyPr/>
        <a:lstStyle/>
        <a:p>
          <a:endParaRPr lang="en-US"/>
        </a:p>
      </dgm:t>
    </dgm:pt>
    <dgm:pt modelId="{DD9874E9-A0CA-4568-A810-56ED95770E35}">
      <dgm:prSet/>
      <dgm:spPr/>
      <dgm:t>
        <a:bodyPr/>
        <a:lstStyle/>
        <a:p>
          <a:r>
            <a:rPr lang="tr-TR"/>
            <a:t>Bir hastanın MCV ve MCHC değerleri birkaç gün içinde değişmez. </a:t>
          </a:r>
          <a:endParaRPr lang="en-US"/>
        </a:p>
      </dgm:t>
    </dgm:pt>
    <dgm:pt modelId="{B25C07C1-2307-46B3-92DF-2B0C8F621E19}" type="parTrans" cxnId="{0B7DC10E-0F90-400F-8405-67A31250CF41}">
      <dgm:prSet/>
      <dgm:spPr/>
      <dgm:t>
        <a:bodyPr/>
        <a:lstStyle/>
        <a:p>
          <a:endParaRPr lang="en-US"/>
        </a:p>
      </dgm:t>
    </dgm:pt>
    <dgm:pt modelId="{09EBFD86-2528-4948-BD1F-EBEA40484AB8}" type="sibTrans" cxnId="{0B7DC10E-0F90-400F-8405-67A31250CF41}">
      <dgm:prSet/>
      <dgm:spPr/>
      <dgm:t>
        <a:bodyPr/>
        <a:lstStyle/>
        <a:p>
          <a:endParaRPr lang="en-US"/>
        </a:p>
      </dgm:t>
    </dgm:pt>
    <dgm:pt modelId="{B649E8A5-9F3B-4108-9FD8-6737816EB434}">
      <dgm:prSet/>
      <dgm:spPr/>
      <dgm:t>
        <a:bodyPr/>
        <a:lstStyle/>
        <a:p>
          <a:r>
            <a:rPr lang="tr-TR"/>
            <a:t>Lökosit, trombosit ve eritrosit değerlerindeki büyük değişikliklerin de bir açıklaması olması gerekir.</a:t>
          </a:r>
          <a:endParaRPr lang="en-US"/>
        </a:p>
      </dgm:t>
    </dgm:pt>
    <dgm:pt modelId="{EAEF0273-F2B0-406D-B4DC-FA56414B0E75}" type="parTrans" cxnId="{37890E99-B200-42FD-8063-245081AA708A}">
      <dgm:prSet/>
      <dgm:spPr/>
      <dgm:t>
        <a:bodyPr/>
        <a:lstStyle/>
        <a:p>
          <a:endParaRPr lang="en-US"/>
        </a:p>
      </dgm:t>
    </dgm:pt>
    <dgm:pt modelId="{1C22D13E-F389-408B-A387-6FBC641C5175}" type="sibTrans" cxnId="{37890E99-B200-42FD-8063-245081AA708A}">
      <dgm:prSet/>
      <dgm:spPr/>
      <dgm:t>
        <a:bodyPr/>
        <a:lstStyle/>
        <a:p>
          <a:endParaRPr lang="en-US"/>
        </a:p>
      </dgm:t>
    </dgm:pt>
    <dgm:pt modelId="{64394A47-693E-43B5-81C4-F14EF365515F}" type="pres">
      <dgm:prSet presAssocID="{4DEB4B2C-67F1-4A13-A1B9-72250EDFBAF7}" presName="hierChild1" presStyleCnt="0">
        <dgm:presLayoutVars>
          <dgm:chPref val="1"/>
          <dgm:dir/>
          <dgm:animOne val="branch"/>
          <dgm:animLvl val="lvl"/>
          <dgm:resizeHandles/>
        </dgm:presLayoutVars>
      </dgm:prSet>
      <dgm:spPr/>
    </dgm:pt>
    <dgm:pt modelId="{6FF08331-D654-4B96-86EE-D12520F052B4}" type="pres">
      <dgm:prSet presAssocID="{C2DF0CA1-B569-429D-A285-86043CCD3FD3}" presName="hierRoot1" presStyleCnt="0"/>
      <dgm:spPr/>
    </dgm:pt>
    <dgm:pt modelId="{6B2DC3B9-15C7-464A-ABEF-F5F0E4D898FF}" type="pres">
      <dgm:prSet presAssocID="{C2DF0CA1-B569-429D-A285-86043CCD3FD3}" presName="composite" presStyleCnt="0"/>
      <dgm:spPr/>
    </dgm:pt>
    <dgm:pt modelId="{EE449E6A-D1F1-473D-BF02-3C0BB83A851C}" type="pres">
      <dgm:prSet presAssocID="{C2DF0CA1-B569-429D-A285-86043CCD3FD3}" presName="background" presStyleLbl="node0" presStyleIdx="0" presStyleCnt="3"/>
      <dgm:spPr/>
    </dgm:pt>
    <dgm:pt modelId="{1AA5B74F-1D99-4F0B-AD74-371D198AFB6A}" type="pres">
      <dgm:prSet presAssocID="{C2DF0CA1-B569-429D-A285-86043CCD3FD3}" presName="text" presStyleLbl="fgAcc0" presStyleIdx="0" presStyleCnt="3">
        <dgm:presLayoutVars>
          <dgm:chPref val="3"/>
        </dgm:presLayoutVars>
      </dgm:prSet>
      <dgm:spPr/>
    </dgm:pt>
    <dgm:pt modelId="{30B5B3C2-5D9C-4A7B-8D17-2A31149673F1}" type="pres">
      <dgm:prSet presAssocID="{C2DF0CA1-B569-429D-A285-86043CCD3FD3}" presName="hierChild2" presStyleCnt="0"/>
      <dgm:spPr/>
    </dgm:pt>
    <dgm:pt modelId="{CB2E3A01-6A03-46D2-AE66-E11F3B8E4E76}" type="pres">
      <dgm:prSet presAssocID="{DD9874E9-A0CA-4568-A810-56ED95770E35}" presName="hierRoot1" presStyleCnt="0"/>
      <dgm:spPr/>
    </dgm:pt>
    <dgm:pt modelId="{33B5B650-D650-4939-AF76-2D258EC7A41B}" type="pres">
      <dgm:prSet presAssocID="{DD9874E9-A0CA-4568-A810-56ED95770E35}" presName="composite" presStyleCnt="0"/>
      <dgm:spPr/>
    </dgm:pt>
    <dgm:pt modelId="{0BB4EC94-3E85-48ED-9743-BCF861355C4C}" type="pres">
      <dgm:prSet presAssocID="{DD9874E9-A0CA-4568-A810-56ED95770E35}" presName="background" presStyleLbl="node0" presStyleIdx="1" presStyleCnt="3"/>
      <dgm:spPr/>
    </dgm:pt>
    <dgm:pt modelId="{F3BF8C3C-5774-413B-AEED-702F79DC6872}" type="pres">
      <dgm:prSet presAssocID="{DD9874E9-A0CA-4568-A810-56ED95770E35}" presName="text" presStyleLbl="fgAcc0" presStyleIdx="1" presStyleCnt="3">
        <dgm:presLayoutVars>
          <dgm:chPref val="3"/>
        </dgm:presLayoutVars>
      </dgm:prSet>
      <dgm:spPr/>
    </dgm:pt>
    <dgm:pt modelId="{2AD80638-F4DD-4C61-A0FB-527C714F2D13}" type="pres">
      <dgm:prSet presAssocID="{DD9874E9-A0CA-4568-A810-56ED95770E35}" presName="hierChild2" presStyleCnt="0"/>
      <dgm:spPr/>
    </dgm:pt>
    <dgm:pt modelId="{2DF8D625-F888-432A-9788-6EE8E26ABF22}" type="pres">
      <dgm:prSet presAssocID="{B649E8A5-9F3B-4108-9FD8-6737816EB434}" presName="hierRoot1" presStyleCnt="0"/>
      <dgm:spPr/>
    </dgm:pt>
    <dgm:pt modelId="{219656BE-F8F1-42D3-B47B-064AF072C280}" type="pres">
      <dgm:prSet presAssocID="{B649E8A5-9F3B-4108-9FD8-6737816EB434}" presName="composite" presStyleCnt="0"/>
      <dgm:spPr/>
    </dgm:pt>
    <dgm:pt modelId="{00457F23-23B7-4FE6-A4AE-E0D90620E14C}" type="pres">
      <dgm:prSet presAssocID="{B649E8A5-9F3B-4108-9FD8-6737816EB434}" presName="background" presStyleLbl="node0" presStyleIdx="2" presStyleCnt="3"/>
      <dgm:spPr/>
    </dgm:pt>
    <dgm:pt modelId="{353ED2ED-9734-4667-A398-F13C70234AA2}" type="pres">
      <dgm:prSet presAssocID="{B649E8A5-9F3B-4108-9FD8-6737816EB434}" presName="text" presStyleLbl="fgAcc0" presStyleIdx="2" presStyleCnt="3">
        <dgm:presLayoutVars>
          <dgm:chPref val="3"/>
        </dgm:presLayoutVars>
      </dgm:prSet>
      <dgm:spPr/>
    </dgm:pt>
    <dgm:pt modelId="{65A6AF21-7580-46DE-A914-47945D4C5109}" type="pres">
      <dgm:prSet presAssocID="{B649E8A5-9F3B-4108-9FD8-6737816EB434}" presName="hierChild2" presStyleCnt="0"/>
      <dgm:spPr/>
    </dgm:pt>
  </dgm:ptLst>
  <dgm:cxnLst>
    <dgm:cxn modelId="{0B7DC10E-0F90-400F-8405-67A31250CF41}" srcId="{4DEB4B2C-67F1-4A13-A1B9-72250EDFBAF7}" destId="{DD9874E9-A0CA-4568-A810-56ED95770E35}" srcOrd="1" destOrd="0" parTransId="{B25C07C1-2307-46B3-92DF-2B0C8F621E19}" sibTransId="{09EBFD86-2528-4948-BD1F-EBEA40484AB8}"/>
    <dgm:cxn modelId="{2449612A-BC49-4B9C-AEFC-315E67C8EB66}" type="presOf" srcId="{C2DF0CA1-B569-429D-A285-86043CCD3FD3}" destId="{1AA5B74F-1D99-4F0B-AD74-371D198AFB6A}" srcOrd="0" destOrd="0" presId="urn:microsoft.com/office/officeart/2005/8/layout/hierarchy1"/>
    <dgm:cxn modelId="{95389B82-E905-4648-B90E-31032133BD71}" srcId="{4DEB4B2C-67F1-4A13-A1B9-72250EDFBAF7}" destId="{C2DF0CA1-B569-429D-A285-86043CCD3FD3}" srcOrd="0" destOrd="0" parTransId="{7E1221C4-99D3-4B6C-8407-BC5289CD4732}" sibTransId="{9A517182-BAF3-4EE8-AD2F-C671699FDD6E}"/>
    <dgm:cxn modelId="{5A786592-F9EB-4DB5-A14F-F3D4C59D4853}" type="presOf" srcId="{4DEB4B2C-67F1-4A13-A1B9-72250EDFBAF7}" destId="{64394A47-693E-43B5-81C4-F14EF365515F}" srcOrd="0" destOrd="0" presId="urn:microsoft.com/office/officeart/2005/8/layout/hierarchy1"/>
    <dgm:cxn modelId="{37890E99-B200-42FD-8063-245081AA708A}" srcId="{4DEB4B2C-67F1-4A13-A1B9-72250EDFBAF7}" destId="{B649E8A5-9F3B-4108-9FD8-6737816EB434}" srcOrd="2" destOrd="0" parTransId="{EAEF0273-F2B0-406D-B4DC-FA56414B0E75}" sibTransId="{1C22D13E-F389-408B-A387-6FBC641C5175}"/>
    <dgm:cxn modelId="{DB2E60AA-049A-4299-A297-F6A3BBB3488D}" type="presOf" srcId="{DD9874E9-A0CA-4568-A810-56ED95770E35}" destId="{F3BF8C3C-5774-413B-AEED-702F79DC6872}" srcOrd="0" destOrd="0" presId="urn:microsoft.com/office/officeart/2005/8/layout/hierarchy1"/>
    <dgm:cxn modelId="{481333B1-0197-4047-A19D-0F63629F47F3}" type="presOf" srcId="{B649E8A5-9F3B-4108-9FD8-6737816EB434}" destId="{353ED2ED-9734-4667-A398-F13C70234AA2}" srcOrd="0" destOrd="0" presId="urn:microsoft.com/office/officeart/2005/8/layout/hierarchy1"/>
    <dgm:cxn modelId="{11DFB7B6-E7CB-4966-AF9E-035414E092A5}" type="presParOf" srcId="{64394A47-693E-43B5-81C4-F14EF365515F}" destId="{6FF08331-D654-4B96-86EE-D12520F052B4}" srcOrd="0" destOrd="0" presId="urn:microsoft.com/office/officeart/2005/8/layout/hierarchy1"/>
    <dgm:cxn modelId="{13BEB8D3-F144-47B8-B537-95590B358EBC}" type="presParOf" srcId="{6FF08331-D654-4B96-86EE-D12520F052B4}" destId="{6B2DC3B9-15C7-464A-ABEF-F5F0E4D898FF}" srcOrd="0" destOrd="0" presId="urn:microsoft.com/office/officeart/2005/8/layout/hierarchy1"/>
    <dgm:cxn modelId="{CFFB2E43-8F74-40B2-8F36-D659B0414C5E}" type="presParOf" srcId="{6B2DC3B9-15C7-464A-ABEF-F5F0E4D898FF}" destId="{EE449E6A-D1F1-473D-BF02-3C0BB83A851C}" srcOrd="0" destOrd="0" presId="urn:microsoft.com/office/officeart/2005/8/layout/hierarchy1"/>
    <dgm:cxn modelId="{CC5AAB13-3EC9-43DF-A6C1-D3C8DD9EA08F}" type="presParOf" srcId="{6B2DC3B9-15C7-464A-ABEF-F5F0E4D898FF}" destId="{1AA5B74F-1D99-4F0B-AD74-371D198AFB6A}" srcOrd="1" destOrd="0" presId="urn:microsoft.com/office/officeart/2005/8/layout/hierarchy1"/>
    <dgm:cxn modelId="{FC8838E6-6D75-4ADB-B481-94485C99973E}" type="presParOf" srcId="{6FF08331-D654-4B96-86EE-D12520F052B4}" destId="{30B5B3C2-5D9C-4A7B-8D17-2A31149673F1}" srcOrd="1" destOrd="0" presId="urn:microsoft.com/office/officeart/2005/8/layout/hierarchy1"/>
    <dgm:cxn modelId="{32EBAC1E-793E-4501-91E8-183C2246D0A9}" type="presParOf" srcId="{64394A47-693E-43B5-81C4-F14EF365515F}" destId="{CB2E3A01-6A03-46D2-AE66-E11F3B8E4E76}" srcOrd="1" destOrd="0" presId="urn:microsoft.com/office/officeart/2005/8/layout/hierarchy1"/>
    <dgm:cxn modelId="{A567C702-30C1-4C0B-AFB4-4769ADC5D30F}" type="presParOf" srcId="{CB2E3A01-6A03-46D2-AE66-E11F3B8E4E76}" destId="{33B5B650-D650-4939-AF76-2D258EC7A41B}" srcOrd="0" destOrd="0" presId="urn:microsoft.com/office/officeart/2005/8/layout/hierarchy1"/>
    <dgm:cxn modelId="{B5127522-11DE-4988-AF55-12EE7385D745}" type="presParOf" srcId="{33B5B650-D650-4939-AF76-2D258EC7A41B}" destId="{0BB4EC94-3E85-48ED-9743-BCF861355C4C}" srcOrd="0" destOrd="0" presId="urn:microsoft.com/office/officeart/2005/8/layout/hierarchy1"/>
    <dgm:cxn modelId="{312AF262-6095-466F-9589-5C1F07372928}" type="presParOf" srcId="{33B5B650-D650-4939-AF76-2D258EC7A41B}" destId="{F3BF8C3C-5774-413B-AEED-702F79DC6872}" srcOrd="1" destOrd="0" presId="urn:microsoft.com/office/officeart/2005/8/layout/hierarchy1"/>
    <dgm:cxn modelId="{8B68829D-1E3A-40FE-BD84-25ED0042DA09}" type="presParOf" srcId="{CB2E3A01-6A03-46D2-AE66-E11F3B8E4E76}" destId="{2AD80638-F4DD-4C61-A0FB-527C714F2D13}" srcOrd="1" destOrd="0" presId="urn:microsoft.com/office/officeart/2005/8/layout/hierarchy1"/>
    <dgm:cxn modelId="{310F33A5-04FF-4435-A2F5-B89A94A1612A}" type="presParOf" srcId="{64394A47-693E-43B5-81C4-F14EF365515F}" destId="{2DF8D625-F888-432A-9788-6EE8E26ABF22}" srcOrd="2" destOrd="0" presId="urn:microsoft.com/office/officeart/2005/8/layout/hierarchy1"/>
    <dgm:cxn modelId="{014492CE-1161-4CD4-B91B-6F61C9F866EE}" type="presParOf" srcId="{2DF8D625-F888-432A-9788-6EE8E26ABF22}" destId="{219656BE-F8F1-42D3-B47B-064AF072C280}" srcOrd="0" destOrd="0" presId="urn:microsoft.com/office/officeart/2005/8/layout/hierarchy1"/>
    <dgm:cxn modelId="{E0C2C75E-861C-43AE-8D6F-185C8F64ADD3}" type="presParOf" srcId="{219656BE-F8F1-42D3-B47B-064AF072C280}" destId="{00457F23-23B7-4FE6-A4AE-E0D90620E14C}" srcOrd="0" destOrd="0" presId="urn:microsoft.com/office/officeart/2005/8/layout/hierarchy1"/>
    <dgm:cxn modelId="{4A929681-BF94-4C6F-8CEF-E961318D99C8}" type="presParOf" srcId="{219656BE-F8F1-42D3-B47B-064AF072C280}" destId="{353ED2ED-9734-4667-A398-F13C70234AA2}" srcOrd="1" destOrd="0" presId="urn:microsoft.com/office/officeart/2005/8/layout/hierarchy1"/>
    <dgm:cxn modelId="{08D930D1-B20F-4D32-AA8B-8469CEDD6616}" type="presParOf" srcId="{2DF8D625-F888-432A-9788-6EE8E26ABF22}" destId="{65A6AF21-7580-46DE-A914-47945D4C5109}" srcOrd="1" destOrd="0" presId="urn:microsoft.com/office/officeart/2005/8/layout/hierarchy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73A4AF6-D6ED-4BF5-A668-56406A53425F}"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A2D835C5-D086-48E0-8803-9961EAB06D31}">
      <dgm:prSet/>
      <dgm:spPr/>
      <dgm:t>
        <a:bodyPr/>
        <a:lstStyle/>
        <a:p>
          <a:r>
            <a:rPr lang="tr-TR"/>
            <a:t>Gece boyu açlık sonrası sabah orta akım idrar alımı önerilmekte</a:t>
          </a:r>
          <a:endParaRPr lang="en-US"/>
        </a:p>
      </dgm:t>
    </dgm:pt>
    <dgm:pt modelId="{3B45AA4B-2E6A-4C38-83F0-9B547696ACDA}" type="parTrans" cxnId="{282641C3-7FDE-409E-8810-E38DD531A871}">
      <dgm:prSet/>
      <dgm:spPr/>
      <dgm:t>
        <a:bodyPr/>
        <a:lstStyle/>
        <a:p>
          <a:endParaRPr lang="en-US"/>
        </a:p>
      </dgm:t>
    </dgm:pt>
    <dgm:pt modelId="{09E203AB-F3F1-4DCA-B12F-FAD7E6F9A7F4}" type="sibTrans" cxnId="{282641C3-7FDE-409E-8810-E38DD531A871}">
      <dgm:prSet/>
      <dgm:spPr/>
      <dgm:t>
        <a:bodyPr/>
        <a:lstStyle/>
        <a:p>
          <a:endParaRPr lang="en-US"/>
        </a:p>
      </dgm:t>
    </dgm:pt>
    <dgm:pt modelId="{88595557-70D2-438C-8092-3A4E2CDB9330}">
      <dgm:prSet/>
      <dgm:spPr/>
      <dgm:t>
        <a:bodyPr/>
        <a:lstStyle/>
        <a:p>
          <a:r>
            <a:rPr lang="tr-TR"/>
            <a:t>Bol hidrasyon sonrası konsantrasyon bozulabilir ve besin sonrası pH değeri alkali olabilir</a:t>
          </a:r>
          <a:endParaRPr lang="en-US"/>
        </a:p>
      </dgm:t>
    </dgm:pt>
    <dgm:pt modelId="{BFE93BD1-611D-4F06-A357-E37D223F80DA}" type="parTrans" cxnId="{71DABAA9-EB95-4E09-9DE1-48459E8C46DC}">
      <dgm:prSet/>
      <dgm:spPr/>
      <dgm:t>
        <a:bodyPr/>
        <a:lstStyle/>
        <a:p>
          <a:endParaRPr lang="en-US"/>
        </a:p>
      </dgm:t>
    </dgm:pt>
    <dgm:pt modelId="{B6600956-F9AB-4C92-AB01-D5C023EEBF97}" type="sibTrans" cxnId="{71DABAA9-EB95-4E09-9DE1-48459E8C46DC}">
      <dgm:prSet/>
      <dgm:spPr/>
      <dgm:t>
        <a:bodyPr/>
        <a:lstStyle/>
        <a:p>
          <a:endParaRPr lang="en-US"/>
        </a:p>
      </dgm:t>
    </dgm:pt>
    <dgm:pt modelId="{84F8DB96-A796-40D4-9867-7C0366FAC311}">
      <dgm:prSet/>
      <dgm:spPr/>
      <dgm:t>
        <a:bodyPr/>
        <a:lstStyle/>
        <a:p>
          <a:r>
            <a:rPr lang="tr-TR"/>
            <a:t>Ağır egzersiz yapılırsa hematüri ve silendirüri görülebilmekte</a:t>
          </a:r>
          <a:endParaRPr lang="en-US"/>
        </a:p>
      </dgm:t>
    </dgm:pt>
    <dgm:pt modelId="{391D5C4F-B998-44FD-AF45-D541FA5054DD}" type="parTrans" cxnId="{9D3A9E4D-BDF3-4F9B-9224-DB664416BD5E}">
      <dgm:prSet/>
      <dgm:spPr/>
      <dgm:t>
        <a:bodyPr/>
        <a:lstStyle/>
        <a:p>
          <a:endParaRPr lang="en-US"/>
        </a:p>
      </dgm:t>
    </dgm:pt>
    <dgm:pt modelId="{A8B19418-B10B-49BD-BCCB-0265C7805970}" type="sibTrans" cxnId="{9D3A9E4D-BDF3-4F9B-9224-DB664416BD5E}">
      <dgm:prSet/>
      <dgm:spPr/>
      <dgm:t>
        <a:bodyPr/>
        <a:lstStyle/>
        <a:p>
          <a:endParaRPr lang="en-US"/>
        </a:p>
      </dgm:t>
    </dgm:pt>
    <dgm:pt modelId="{4E1E5764-16B0-4158-AF20-C5DC69D82CCA}">
      <dgm:prSet/>
      <dgm:spPr/>
      <dgm:t>
        <a:bodyPr/>
        <a:lstStyle/>
        <a:p>
          <a:r>
            <a:rPr lang="tr-TR"/>
            <a:t>1-2 saat içinde tahlil edilmeyecekse buzdolabında saklanmalı</a:t>
          </a:r>
          <a:endParaRPr lang="en-US"/>
        </a:p>
      </dgm:t>
    </dgm:pt>
    <dgm:pt modelId="{506B78EF-B01E-41B1-8905-91E3EB7B004C}" type="parTrans" cxnId="{0FC1BFBE-B8FB-47A9-9880-C7F9590F4CF5}">
      <dgm:prSet/>
      <dgm:spPr/>
      <dgm:t>
        <a:bodyPr/>
        <a:lstStyle/>
        <a:p>
          <a:endParaRPr lang="en-US"/>
        </a:p>
      </dgm:t>
    </dgm:pt>
    <dgm:pt modelId="{29D6FD65-75DF-4094-AFC5-0F5A712F4246}" type="sibTrans" cxnId="{0FC1BFBE-B8FB-47A9-9880-C7F9590F4CF5}">
      <dgm:prSet/>
      <dgm:spPr/>
      <dgm:t>
        <a:bodyPr/>
        <a:lstStyle/>
        <a:p>
          <a:endParaRPr lang="en-US"/>
        </a:p>
      </dgm:t>
    </dgm:pt>
    <dgm:pt modelId="{4033ED0B-1334-4292-A77A-F992EF26B643}">
      <dgm:prSet/>
      <dgm:spPr/>
      <dgm:t>
        <a:bodyPr/>
        <a:lstStyle/>
        <a:p>
          <a:r>
            <a:rPr lang="tr-TR"/>
            <a:t>Preanalitik safhalara dikkat edilmeli</a:t>
          </a:r>
          <a:endParaRPr lang="en-US"/>
        </a:p>
      </dgm:t>
    </dgm:pt>
    <dgm:pt modelId="{52B23F32-AF43-489F-B363-07F81D188930}" type="parTrans" cxnId="{59E3539D-05B6-446C-BF3D-6447F36AA4F3}">
      <dgm:prSet/>
      <dgm:spPr/>
      <dgm:t>
        <a:bodyPr/>
        <a:lstStyle/>
        <a:p>
          <a:endParaRPr lang="en-US"/>
        </a:p>
      </dgm:t>
    </dgm:pt>
    <dgm:pt modelId="{48CE0DF3-203D-4D1C-8659-13DAD03A2BE9}" type="sibTrans" cxnId="{59E3539D-05B6-446C-BF3D-6447F36AA4F3}">
      <dgm:prSet/>
      <dgm:spPr/>
      <dgm:t>
        <a:bodyPr/>
        <a:lstStyle/>
        <a:p>
          <a:endParaRPr lang="en-US"/>
        </a:p>
      </dgm:t>
    </dgm:pt>
    <dgm:pt modelId="{DE430239-991D-4B84-B3F3-0687B131E636}" type="pres">
      <dgm:prSet presAssocID="{C73A4AF6-D6ED-4BF5-A668-56406A53425F}" presName="root" presStyleCnt="0">
        <dgm:presLayoutVars>
          <dgm:dir/>
          <dgm:resizeHandles val="exact"/>
        </dgm:presLayoutVars>
      </dgm:prSet>
      <dgm:spPr/>
    </dgm:pt>
    <dgm:pt modelId="{81C9A0E0-996D-4B47-A2F3-41D8C08CA29E}" type="pres">
      <dgm:prSet presAssocID="{A2D835C5-D086-48E0-8803-9961EAB06D31}" presName="compNode" presStyleCnt="0"/>
      <dgm:spPr/>
    </dgm:pt>
    <dgm:pt modelId="{E61327D1-ACAE-4DFC-9737-E3044A0352EB}" type="pres">
      <dgm:prSet presAssocID="{A2D835C5-D086-48E0-8803-9961EAB06D31}"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Onay işareti"/>
        </a:ext>
      </dgm:extLst>
    </dgm:pt>
    <dgm:pt modelId="{D95DC6C6-FF7D-4225-8A09-E5355C94519B}" type="pres">
      <dgm:prSet presAssocID="{A2D835C5-D086-48E0-8803-9961EAB06D31}" presName="spaceRect" presStyleCnt="0"/>
      <dgm:spPr/>
    </dgm:pt>
    <dgm:pt modelId="{3B6CC0C0-E6AB-4894-ABBD-DB90C12238E6}" type="pres">
      <dgm:prSet presAssocID="{A2D835C5-D086-48E0-8803-9961EAB06D31}" presName="textRect" presStyleLbl="revTx" presStyleIdx="0" presStyleCnt="5">
        <dgm:presLayoutVars>
          <dgm:chMax val="1"/>
          <dgm:chPref val="1"/>
        </dgm:presLayoutVars>
      </dgm:prSet>
      <dgm:spPr/>
    </dgm:pt>
    <dgm:pt modelId="{DDA7BA37-F24D-4A76-82EE-C5ED3A16D34F}" type="pres">
      <dgm:prSet presAssocID="{09E203AB-F3F1-4DCA-B12F-FAD7E6F9A7F4}" presName="sibTrans" presStyleCnt="0"/>
      <dgm:spPr/>
    </dgm:pt>
    <dgm:pt modelId="{4ED179F0-E100-49AC-B527-02BB15EAC657}" type="pres">
      <dgm:prSet presAssocID="{88595557-70D2-438C-8092-3A4E2CDB9330}" presName="compNode" presStyleCnt="0"/>
      <dgm:spPr/>
    </dgm:pt>
    <dgm:pt modelId="{8EBF6013-9267-4667-BCE4-8A198BD6E734}" type="pres">
      <dgm:prSet presAssocID="{88595557-70D2-438C-8092-3A4E2CDB9330}"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am Kap"/>
        </a:ext>
      </dgm:extLst>
    </dgm:pt>
    <dgm:pt modelId="{FDF58931-A5FD-4270-A68F-BE29E14563DE}" type="pres">
      <dgm:prSet presAssocID="{88595557-70D2-438C-8092-3A4E2CDB9330}" presName="spaceRect" presStyleCnt="0"/>
      <dgm:spPr/>
    </dgm:pt>
    <dgm:pt modelId="{7AA7E48A-4630-4855-89CD-3BB9B9AD5644}" type="pres">
      <dgm:prSet presAssocID="{88595557-70D2-438C-8092-3A4E2CDB9330}" presName="textRect" presStyleLbl="revTx" presStyleIdx="1" presStyleCnt="5">
        <dgm:presLayoutVars>
          <dgm:chMax val="1"/>
          <dgm:chPref val="1"/>
        </dgm:presLayoutVars>
      </dgm:prSet>
      <dgm:spPr/>
    </dgm:pt>
    <dgm:pt modelId="{0AF83926-CD7A-436D-BEFC-387A56F4A7E6}" type="pres">
      <dgm:prSet presAssocID="{B6600956-F9AB-4C92-AB01-D5C023EEBF97}" presName="sibTrans" presStyleCnt="0"/>
      <dgm:spPr/>
    </dgm:pt>
    <dgm:pt modelId="{AA6C3670-ED24-4B8E-A4BC-DE48D3E416A5}" type="pres">
      <dgm:prSet presAssocID="{84F8DB96-A796-40D4-9867-7C0366FAC311}" presName="compNode" presStyleCnt="0"/>
      <dgm:spPr/>
    </dgm:pt>
    <dgm:pt modelId="{6EC2FB14-753E-4090-BC58-48D0DC74FB6D}" type="pres">
      <dgm:prSet presAssocID="{84F8DB96-A796-40D4-9867-7C0366FAC311}"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Çalıştır"/>
        </a:ext>
      </dgm:extLst>
    </dgm:pt>
    <dgm:pt modelId="{6E4831F4-65D0-448F-9646-58DFEED0C436}" type="pres">
      <dgm:prSet presAssocID="{84F8DB96-A796-40D4-9867-7C0366FAC311}" presName="spaceRect" presStyleCnt="0"/>
      <dgm:spPr/>
    </dgm:pt>
    <dgm:pt modelId="{1D4F730F-AD96-4845-9639-F043FBFC90AC}" type="pres">
      <dgm:prSet presAssocID="{84F8DB96-A796-40D4-9867-7C0366FAC311}" presName="textRect" presStyleLbl="revTx" presStyleIdx="2" presStyleCnt="5">
        <dgm:presLayoutVars>
          <dgm:chMax val="1"/>
          <dgm:chPref val="1"/>
        </dgm:presLayoutVars>
      </dgm:prSet>
      <dgm:spPr/>
    </dgm:pt>
    <dgm:pt modelId="{71C55B9C-6DA5-45FA-AF8A-77DDEA9FF8E8}" type="pres">
      <dgm:prSet presAssocID="{A8B19418-B10B-49BD-BCCB-0265C7805970}" presName="sibTrans" presStyleCnt="0"/>
      <dgm:spPr/>
    </dgm:pt>
    <dgm:pt modelId="{1DEF9C72-DDAC-4B5C-B308-84CB40EDD4E8}" type="pres">
      <dgm:prSet presAssocID="{4E1E5764-16B0-4158-AF20-C5DC69D82CCA}" presName="compNode" presStyleCnt="0"/>
      <dgm:spPr/>
    </dgm:pt>
    <dgm:pt modelId="{CD937377-7BCA-40E9-9508-779E371AB97F}" type="pres">
      <dgm:prSet presAssocID="{4E1E5764-16B0-4158-AF20-C5DC69D82CCA}"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aat"/>
        </a:ext>
      </dgm:extLst>
    </dgm:pt>
    <dgm:pt modelId="{D905A71D-E3F2-43F7-B086-E9F05047D539}" type="pres">
      <dgm:prSet presAssocID="{4E1E5764-16B0-4158-AF20-C5DC69D82CCA}" presName="spaceRect" presStyleCnt="0"/>
      <dgm:spPr/>
    </dgm:pt>
    <dgm:pt modelId="{FD3EBE6C-6330-4834-B8F5-68517EB49089}" type="pres">
      <dgm:prSet presAssocID="{4E1E5764-16B0-4158-AF20-C5DC69D82CCA}" presName="textRect" presStyleLbl="revTx" presStyleIdx="3" presStyleCnt="5">
        <dgm:presLayoutVars>
          <dgm:chMax val="1"/>
          <dgm:chPref val="1"/>
        </dgm:presLayoutVars>
      </dgm:prSet>
      <dgm:spPr/>
    </dgm:pt>
    <dgm:pt modelId="{C6605AB1-D9A1-4AE0-8A60-8FAD3D3C2ED7}" type="pres">
      <dgm:prSet presAssocID="{29D6FD65-75DF-4094-AFC5-0F5A712F4246}" presName="sibTrans" presStyleCnt="0"/>
      <dgm:spPr/>
    </dgm:pt>
    <dgm:pt modelId="{A8463811-9D78-4D43-8DFA-1DD657B10405}" type="pres">
      <dgm:prSet presAssocID="{4033ED0B-1334-4292-A77A-F992EF26B643}" presName="compNode" presStyleCnt="0"/>
      <dgm:spPr/>
    </dgm:pt>
    <dgm:pt modelId="{11ACBB64-625B-46F1-B285-C3508BE70D54}" type="pres">
      <dgm:prSet presAssocID="{4033ED0B-1334-4292-A77A-F992EF26B643}"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Uyarı"/>
        </a:ext>
      </dgm:extLst>
    </dgm:pt>
    <dgm:pt modelId="{E47B42C1-9FA5-45AA-B0BB-95C16E1C42C3}" type="pres">
      <dgm:prSet presAssocID="{4033ED0B-1334-4292-A77A-F992EF26B643}" presName="spaceRect" presStyleCnt="0"/>
      <dgm:spPr/>
    </dgm:pt>
    <dgm:pt modelId="{03F0DBBA-7421-4674-A573-BC4CEA5692A4}" type="pres">
      <dgm:prSet presAssocID="{4033ED0B-1334-4292-A77A-F992EF26B643}" presName="textRect" presStyleLbl="revTx" presStyleIdx="4" presStyleCnt="5">
        <dgm:presLayoutVars>
          <dgm:chMax val="1"/>
          <dgm:chPref val="1"/>
        </dgm:presLayoutVars>
      </dgm:prSet>
      <dgm:spPr/>
    </dgm:pt>
  </dgm:ptLst>
  <dgm:cxnLst>
    <dgm:cxn modelId="{9D3A9E4D-BDF3-4F9B-9224-DB664416BD5E}" srcId="{C73A4AF6-D6ED-4BF5-A668-56406A53425F}" destId="{84F8DB96-A796-40D4-9867-7C0366FAC311}" srcOrd="2" destOrd="0" parTransId="{391D5C4F-B998-44FD-AF45-D541FA5054DD}" sibTransId="{A8B19418-B10B-49BD-BCCB-0265C7805970}"/>
    <dgm:cxn modelId="{B3BBA157-6A41-471F-A5DA-EAC0CC0BF1C9}" type="presOf" srcId="{A2D835C5-D086-48E0-8803-9961EAB06D31}" destId="{3B6CC0C0-E6AB-4894-ABBD-DB90C12238E6}" srcOrd="0" destOrd="0" presId="urn:microsoft.com/office/officeart/2018/2/layout/IconLabelList"/>
    <dgm:cxn modelId="{C2308988-BAD9-44FC-8AFB-5D8BD53803FC}" type="presOf" srcId="{4033ED0B-1334-4292-A77A-F992EF26B643}" destId="{03F0DBBA-7421-4674-A573-BC4CEA5692A4}" srcOrd="0" destOrd="0" presId="urn:microsoft.com/office/officeart/2018/2/layout/IconLabelList"/>
    <dgm:cxn modelId="{F727AE97-1F24-40DC-83E0-A915DA4241C2}" type="presOf" srcId="{C73A4AF6-D6ED-4BF5-A668-56406A53425F}" destId="{DE430239-991D-4B84-B3F3-0687B131E636}" srcOrd="0" destOrd="0" presId="urn:microsoft.com/office/officeart/2018/2/layout/IconLabelList"/>
    <dgm:cxn modelId="{59E3539D-05B6-446C-BF3D-6447F36AA4F3}" srcId="{C73A4AF6-D6ED-4BF5-A668-56406A53425F}" destId="{4033ED0B-1334-4292-A77A-F992EF26B643}" srcOrd="4" destOrd="0" parTransId="{52B23F32-AF43-489F-B363-07F81D188930}" sibTransId="{48CE0DF3-203D-4D1C-8659-13DAD03A2BE9}"/>
    <dgm:cxn modelId="{71DABAA9-EB95-4E09-9DE1-48459E8C46DC}" srcId="{C73A4AF6-D6ED-4BF5-A668-56406A53425F}" destId="{88595557-70D2-438C-8092-3A4E2CDB9330}" srcOrd="1" destOrd="0" parTransId="{BFE93BD1-611D-4F06-A357-E37D223F80DA}" sibTransId="{B6600956-F9AB-4C92-AB01-D5C023EEBF97}"/>
    <dgm:cxn modelId="{378077B6-A1F0-42AF-8F49-DC803E4780EC}" type="presOf" srcId="{4E1E5764-16B0-4158-AF20-C5DC69D82CCA}" destId="{FD3EBE6C-6330-4834-B8F5-68517EB49089}" srcOrd="0" destOrd="0" presId="urn:microsoft.com/office/officeart/2018/2/layout/IconLabelList"/>
    <dgm:cxn modelId="{0FC1BFBE-B8FB-47A9-9880-C7F9590F4CF5}" srcId="{C73A4AF6-D6ED-4BF5-A668-56406A53425F}" destId="{4E1E5764-16B0-4158-AF20-C5DC69D82CCA}" srcOrd="3" destOrd="0" parTransId="{506B78EF-B01E-41B1-8905-91E3EB7B004C}" sibTransId="{29D6FD65-75DF-4094-AFC5-0F5A712F4246}"/>
    <dgm:cxn modelId="{282641C3-7FDE-409E-8810-E38DD531A871}" srcId="{C73A4AF6-D6ED-4BF5-A668-56406A53425F}" destId="{A2D835C5-D086-48E0-8803-9961EAB06D31}" srcOrd="0" destOrd="0" parTransId="{3B45AA4B-2E6A-4C38-83F0-9B547696ACDA}" sibTransId="{09E203AB-F3F1-4DCA-B12F-FAD7E6F9A7F4}"/>
    <dgm:cxn modelId="{C4C615CE-94CF-48D1-818A-C13E2E971D0A}" type="presOf" srcId="{88595557-70D2-438C-8092-3A4E2CDB9330}" destId="{7AA7E48A-4630-4855-89CD-3BB9B9AD5644}" srcOrd="0" destOrd="0" presId="urn:microsoft.com/office/officeart/2018/2/layout/IconLabelList"/>
    <dgm:cxn modelId="{EF29FDFC-DE39-422F-80AF-DA27A6A4F7B7}" type="presOf" srcId="{84F8DB96-A796-40D4-9867-7C0366FAC311}" destId="{1D4F730F-AD96-4845-9639-F043FBFC90AC}" srcOrd="0" destOrd="0" presId="urn:microsoft.com/office/officeart/2018/2/layout/IconLabelList"/>
    <dgm:cxn modelId="{40D5FFD0-7CC5-4F18-8DBD-B32F8E2019E9}" type="presParOf" srcId="{DE430239-991D-4B84-B3F3-0687B131E636}" destId="{81C9A0E0-996D-4B47-A2F3-41D8C08CA29E}" srcOrd="0" destOrd="0" presId="urn:microsoft.com/office/officeart/2018/2/layout/IconLabelList"/>
    <dgm:cxn modelId="{9837BD7A-46A4-4CDB-BB0D-DA3994F230A8}" type="presParOf" srcId="{81C9A0E0-996D-4B47-A2F3-41D8C08CA29E}" destId="{E61327D1-ACAE-4DFC-9737-E3044A0352EB}" srcOrd="0" destOrd="0" presId="urn:microsoft.com/office/officeart/2018/2/layout/IconLabelList"/>
    <dgm:cxn modelId="{44471CFD-802D-4F17-B294-B36534CEFCD5}" type="presParOf" srcId="{81C9A0E0-996D-4B47-A2F3-41D8C08CA29E}" destId="{D95DC6C6-FF7D-4225-8A09-E5355C94519B}" srcOrd="1" destOrd="0" presId="urn:microsoft.com/office/officeart/2018/2/layout/IconLabelList"/>
    <dgm:cxn modelId="{1EAE5BD6-9C6B-4FA6-94ED-24206D1B29A6}" type="presParOf" srcId="{81C9A0E0-996D-4B47-A2F3-41D8C08CA29E}" destId="{3B6CC0C0-E6AB-4894-ABBD-DB90C12238E6}" srcOrd="2" destOrd="0" presId="urn:microsoft.com/office/officeart/2018/2/layout/IconLabelList"/>
    <dgm:cxn modelId="{B544BB4F-9568-4197-80C9-3D884547BEFD}" type="presParOf" srcId="{DE430239-991D-4B84-B3F3-0687B131E636}" destId="{DDA7BA37-F24D-4A76-82EE-C5ED3A16D34F}" srcOrd="1" destOrd="0" presId="urn:microsoft.com/office/officeart/2018/2/layout/IconLabelList"/>
    <dgm:cxn modelId="{74CA1875-47AA-42B4-A0CA-19785DD89BD0}" type="presParOf" srcId="{DE430239-991D-4B84-B3F3-0687B131E636}" destId="{4ED179F0-E100-49AC-B527-02BB15EAC657}" srcOrd="2" destOrd="0" presId="urn:microsoft.com/office/officeart/2018/2/layout/IconLabelList"/>
    <dgm:cxn modelId="{8ADF7D68-BC3A-407A-9724-855D8720FC0B}" type="presParOf" srcId="{4ED179F0-E100-49AC-B527-02BB15EAC657}" destId="{8EBF6013-9267-4667-BCE4-8A198BD6E734}" srcOrd="0" destOrd="0" presId="urn:microsoft.com/office/officeart/2018/2/layout/IconLabelList"/>
    <dgm:cxn modelId="{AD2F9894-03AA-4EA0-A0EC-23A07D22D35F}" type="presParOf" srcId="{4ED179F0-E100-49AC-B527-02BB15EAC657}" destId="{FDF58931-A5FD-4270-A68F-BE29E14563DE}" srcOrd="1" destOrd="0" presId="urn:microsoft.com/office/officeart/2018/2/layout/IconLabelList"/>
    <dgm:cxn modelId="{0E66BFC2-F565-4F53-8828-E81C6F61AFBA}" type="presParOf" srcId="{4ED179F0-E100-49AC-B527-02BB15EAC657}" destId="{7AA7E48A-4630-4855-89CD-3BB9B9AD5644}" srcOrd="2" destOrd="0" presId="urn:microsoft.com/office/officeart/2018/2/layout/IconLabelList"/>
    <dgm:cxn modelId="{FCB117B5-7C3C-46E0-B422-89A893AAA21D}" type="presParOf" srcId="{DE430239-991D-4B84-B3F3-0687B131E636}" destId="{0AF83926-CD7A-436D-BEFC-387A56F4A7E6}" srcOrd="3" destOrd="0" presId="urn:microsoft.com/office/officeart/2018/2/layout/IconLabelList"/>
    <dgm:cxn modelId="{862C2413-9DC9-4DF5-A378-7AF59D3CB864}" type="presParOf" srcId="{DE430239-991D-4B84-B3F3-0687B131E636}" destId="{AA6C3670-ED24-4B8E-A4BC-DE48D3E416A5}" srcOrd="4" destOrd="0" presId="urn:microsoft.com/office/officeart/2018/2/layout/IconLabelList"/>
    <dgm:cxn modelId="{04E8C429-9BB9-4206-B081-2A8C41FB4702}" type="presParOf" srcId="{AA6C3670-ED24-4B8E-A4BC-DE48D3E416A5}" destId="{6EC2FB14-753E-4090-BC58-48D0DC74FB6D}" srcOrd="0" destOrd="0" presId="urn:microsoft.com/office/officeart/2018/2/layout/IconLabelList"/>
    <dgm:cxn modelId="{3D696BB2-701D-41D6-A819-68AFAFF1D14C}" type="presParOf" srcId="{AA6C3670-ED24-4B8E-A4BC-DE48D3E416A5}" destId="{6E4831F4-65D0-448F-9646-58DFEED0C436}" srcOrd="1" destOrd="0" presId="urn:microsoft.com/office/officeart/2018/2/layout/IconLabelList"/>
    <dgm:cxn modelId="{2CB35E50-F8D1-4CEE-8B2E-F9DC16CC197A}" type="presParOf" srcId="{AA6C3670-ED24-4B8E-A4BC-DE48D3E416A5}" destId="{1D4F730F-AD96-4845-9639-F043FBFC90AC}" srcOrd="2" destOrd="0" presId="urn:microsoft.com/office/officeart/2018/2/layout/IconLabelList"/>
    <dgm:cxn modelId="{D3E80F40-D802-4552-8D8E-6BFCE1E9A4BA}" type="presParOf" srcId="{DE430239-991D-4B84-B3F3-0687B131E636}" destId="{71C55B9C-6DA5-45FA-AF8A-77DDEA9FF8E8}" srcOrd="5" destOrd="0" presId="urn:microsoft.com/office/officeart/2018/2/layout/IconLabelList"/>
    <dgm:cxn modelId="{88ACC34B-AE59-46B1-906F-C90B487B3465}" type="presParOf" srcId="{DE430239-991D-4B84-B3F3-0687B131E636}" destId="{1DEF9C72-DDAC-4B5C-B308-84CB40EDD4E8}" srcOrd="6" destOrd="0" presId="urn:microsoft.com/office/officeart/2018/2/layout/IconLabelList"/>
    <dgm:cxn modelId="{7D978642-7B0A-423F-B509-A59B5F94ACF0}" type="presParOf" srcId="{1DEF9C72-DDAC-4B5C-B308-84CB40EDD4E8}" destId="{CD937377-7BCA-40E9-9508-779E371AB97F}" srcOrd="0" destOrd="0" presId="urn:microsoft.com/office/officeart/2018/2/layout/IconLabelList"/>
    <dgm:cxn modelId="{A1BEE779-912C-40DF-BAE1-CDECC1069582}" type="presParOf" srcId="{1DEF9C72-DDAC-4B5C-B308-84CB40EDD4E8}" destId="{D905A71D-E3F2-43F7-B086-E9F05047D539}" srcOrd="1" destOrd="0" presId="urn:microsoft.com/office/officeart/2018/2/layout/IconLabelList"/>
    <dgm:cxn modelId="{1F02EA3A-7514-4E41-847C-DCA43CD25380}" type="presParOf" srcId="{1DEF9C72-DDAC-4B5C-B308-84CB40EDD4E8}" destId="{FD3EBE6C-6330-4834-B8F5-68517EB49089}" srcOrd="2" destOrd="0" presId="urn:microsoft.com/office/officeart/2018/2/layout/IconLabelList"/>
    <dgm:cxn modelId="{70E16B8E-9F72-45E8-823A-B4C8C6BF3FAE}" type="presParOf" srcId="{DE430239-991D-4B84-B3F3-0687B131E636}" destId="{C6605AB1-D9A1-4AE0-8A60-8FAD3D3C2ED7}" srcOrd="7" destOrd="0" presId="urn:microsoft.com/office/officeart/2018/2/layout/IconLabelList"/>
    <dgm:cxn modelId="{5808B608-E9AA-4D66-B2A7-45E368D2A1B3}" type="presParOf" srcId="{DE430239-991D-4B84-B3F3-0687B131E636}" destId="{A8463811-9D78-4D43-8DFA-1DD657B10405}" srcOrd="8" destOrd="0" presId="urn:microsoft.com/office/officeart/2018/2/layout/IconLabelList"/>
    <dgm:cxn modelId="{B0A4F817-CDD6-45EA-9DF7-756935170748}" type="presParOf" srcId="{A8463811-9D78-4D43-8DFA-1DD657B10405}" destId="{11ACBB64-625B-46F1-B285-C3508BE70D54}" srcOrd="0" destOrd="0" presId="urn:microsoft.com/office/officeart/2018/2/layout/IconLabelList"/>
    <dgm:cxn modelId="{868DA3A4-77EF-4A9F-A904-C33DE11C779D}" type="presParOf" srcId="{A8463811-9D78-4D43-8DFA-1DD657B10405}" destId="{E47B42C1-9FA5-45AA-B0BB-95C16E1C42C3}" srcOrd="1" destOrd="0" presId="urn:microsoft.com/office/officeart/2018/2/layout/IconLabelList"/>
    <dgm:cxn modelId="{CC8FB809-E6FE-4953-A731-ADBD737BBEF4}" type="presParOf" srcId="{A8463811-9D78-4D43-8DFA-1DD657B10405}" destId="{03F0DBBA-7421-4674-A573-BC4CEA5692A4}"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AF5A76D-6D44-4166-B78D-03A38916BC84}"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tr-TR"/>
        </a:p>
      </dgm:t>
    </dgm:pt>
    <dgm:pt modelId="{E5008886-154E-497B-95B1-051A4BF33408}">
      <dgm:prSet phldrT="[Metin]"/>
      <dgm:spPr/>
      <dgm:t>
        <a:bodyPr/>
        <a:lstStyle/>
        <a:p>
          <a:pPr algn="ctr"/>
          <a:r>
            <a:rPr lang="tr-TR" dirty="0"/>
            <a:t>İdrarın Fiziksel Analizi</a:t>
          </a:r>
        </a:p>
      </dgm:t>
    </dgm:pt>
    <dgm:pt modelId="{2228E479-CFFB-4660-8001-ECC2B464FAF2}" type="parTrans" cxnId="{AF0B8327-9D93-441F-B1C2-CF13389BE343}">
      <dgm:prSet/>
      <dgm:spPr/>
      <dgm:t>
        <a:bodyPr/>
        <a:lstStyle/>
        <a:p>
          <a:endParaRPr lang="tr-TR"/>
        </a:p>
      </dgm:t>
    </dgm:pt>
    <dgm:pt modelId="{AFC2143A-C62F-4C85-BFAC-388DBD3C47CF}" type="sibTrans" cxnId="{AF0B8327-9D93-441F-B1C2-CF13389BE343}">
      <dgm:prSet/>
      <dgm:spPr/>
      <dgm:t>
        <a:bodyPr/>
        <a:lstStyle/>
        <a:p>
          <a:endParaRPr lang="tr-TR"/>
        </a:p>
      </dgm:t>
    </dgm:pt>
    <dgm:pt modelId="{E4B4C0F7-BF40-4C7C-A64F-4F41E4C5BC0A}">
      <dgm:prSet phldrT="[Metin]"/>
      <dgm:spPr/>
      <dgm:t>
        <a:bodyPr/>
        <a:lstStyle/>
        <a:p>
          <a:pPr algn="ctr"/>
          <a:r>
            <a:rPr lang="tr-TR" dirty="0"/>
            <a:t>İdrarın Kimyasal Analizi</a:t>
          </a:r>
        </a:p>
      </dgm:t>
    </dgm:pt>
    <dgm:pt modelId="{B3B62426-5BC3-471D-A1E4-67712B55F864}" type="parTrans" cxnId="{87434335-22A9-4EB5-962B-E6278C17CAFF}">
      <dgm:prSet/>
      <dgm:spPr/>
      <dgm:t>
        <a:bodyPr/>
        <a:lstStyle/>
        <a:p>
          <a:endParaRPr lang="tr-TR"/>
        </a:p>
      </dgm:t>
    </dgm:pt>
    <dgm:pt modelId="{A985C02E-ED71-4163-A38E-BB993618A626}" type="sibTrans" cxnId="{87434335-22A9-4EB5-962B-E6278C17CAFF}">
      <dgm:prSet/>
      <dgm:spPr/>
      <dgm:t>
        <a:bodyPr/>
        <a:lstStyle/>
        <a:p>
          <a:endParaRPr lang="tr-TR"/>
        </a:p>
      </dgm:t>
    </dgm:pt>
    <dgm:pt modelId="{1D5CC075-BD53-4C2C-B2CF-D5354EA12E32}">
      <dgm:prSet phldrT="[Metin]"/>
      <dgm:spPr/>
      <dgm:t>
        <a:bodyPr/>
        <a:lstStyle/>
        <a:p>
          <a:pPr algn="ctr"/>
          <a:r>
            <a:rPr lang="tr-TR" dirty="0"/>
            <a:t>İdrarın Mikroskobik İncelemesi</a:t>
          </a:r>
        </a:p>
      </dgm:t>
    </dgm:pt>
    <dgm:pt modelId="{92338844-4963-4EA0-96DF-BEEF485C6D13}" type="parTrans" cxnId="{DCF47880-CCD0-49EF-9DA0-D08975D7807B}">
      <dgm:prSet/>
      <dgm:spPr/>
      <dgm:t>
        <a:bodyPr/>
        <a:lstStyle/>
        <a:p>
          <a:endParaRPr lang="tr-TR"/>
        </a:p>
      </dgm:t>
    </dgm:pt>
    <dgm:pt modelId="{432DCA95-3F6C-40DE-AB34-2AB0DA818BCC}" type="sibTrans" cxnId="{DCF47880-CCD0-49EF-9DA0-D08975D7807B}">
      <dgm:prSet/>
      <dgm:spPr/>
      <dgm:t>
        <a:bodyPr/>
        <a:lstStyle/>
        <a:p>
          <a:endParaRPr lang="tr-TR"/>
        </a:p>
      </dgm:t>
    </dgm:pt>
    <dgm:pt modelId="{445CED35-CF53-418B-BFF3-BEDAA62042D0}" type="pres">
      <dgm:prSet presAssocID="{4AF5A76D-6D44-4166-B78D-03A38916BC84}" presName="Name0" presStyleCnt="0">
        <dgm:presLayoutVars>
          <dgm:dir/>
          <dgm:resizeHandles val="exact"/>
        </dgm:presLayoutVars>
      </dgm:prSet>
      <dgm:spPr/>
    </dgm:pt>
    <dgm:pt modelId="{111FB67C-F5D3-4542-8A50-54914A13FC02}" type="pres">
      <dgm:prSet presAssocID="{E5008886-154E-497B-95B1-051A4BF33408}" presName="composite" presStyleCnt="0"/>
      <dgm:spPr/>
    </dgm:pt>
    <dgm:pt modelId="{C25608BB-3BC1-4925-84BB-969A28DFAD33}" type="pres">
      <dgm:prSet presAssocID="{E5008886-154E-497B-95B1-051A4BF33408}" presName="rect1" presStyleLbl="trAlignAcc1" presStyleIdx="0" presStyleCnt="3" custLinFactNeighborX="-2199" custLinFactNeighborY="24629">
        <dgm:presLayoutVars>
          <dgm:bulletEnabled val="1"/>
        </dgm:presLayoutVars>
      </dgm:prSet>
      <dgm:spPr/>
    </dgm:pt>
    <dgm:pt modelId="{875ECC19-0AFA-4C96-80B9-3AF45546840B}" type="pres">
      <dgm:prSet presAssocID="{E5008886-154E-497B-95B1-051A4BF33408}" presName="rect2" presStyleLbl="fgImgPlace1" presStyleIdx="0" presStyleCnt="3" custScaleX="147250" custScaleY="114814" custLinFactNeighborX="18764" custLinFactNeighborY="25970"/>
      <dgm:spPr>
        <a:blipFill>
          <a:blip xmlns:r="http://schemas.openxmlformats.org/officeDocument/2006/relationships" r:embed="rId1">
            <a:extLst>
              <a:ext uri="{28A0092B-C50C-407E-A947-70E740481C1C}">
                <a14:useLocalDpi xmlns:a14="http://schemas.microsoft.com/office/drawing/2010/main" val="0"/>
              </a:ext>
            </a:extLst>
          </a:blip>
          <a:srcRect/>
          <a:stretch>
            <a:fillRect l="-106000" r="-106000"/>
          </a:stretch>
        </a:blipFill>
      </dgm:spPr>
    </dgm:pt>
    <dgm:pt modelId="{44A3951D-3324-4A68-8008-DCBEDF5BF774}" type="pres">
      <dgm:prSet presAssocID="{AFC2143A-C62F-4C85-BFAC-388DBD3C47CF}" presName="sibTrans" presStyleCnt="0"/>
      <dgm:spPr/>
    </dgm:pt>
    <dgm:pt modelId="{09B65019-7529-4890-A674-4FB13C9FE804}" type="pres">
      <dgm:prSet presAssocID="{E4B4C0F7-BF40-4C7C-A64F-4F41E4C5BC0A}" presName="composite" presStyleCnt="0"/>
      <dgm:spPr/>
    </dgm:pt>
    <dgm:pt modelId="{FEA7D582-A24B-40C6-A0AB-192BAE5E48B1}" type="pres">
      <dgm:prSet presAssocID="{E4B4C0F7-BF40-4C7C-A64F-4F41E4C5BC0A}" presName="rect1" presStyleLbl="trAlignAcc1" presStyleIdx="1" presStyleCnt="3" custLinFactNeighborX="2749" custLinFactNeighborY="22870">
        <dgm:presLayoutVars>
          <dgm:bulletEnabled val="1"/>
        </dgm:presLayoutVars>
      </dgm:prSet>
      <dgm:spPr/>
    </dgm:pt>
    <dgm:pt modelId="{A4A857B1-8CDD-4328-8255-E7A166284201}" type="pres">
      <dgm:prSet presAssocID="{E4B4C0F7-BF40-4C7C-A64F-4F41E4C5BC0A}" presName="rect2" presStyleLbl="fgImgPlace1" presStyleIdx="1" presStyleCnt="3" custScaleX="158776" custScaleY="121270" custLinFactNeighborX="4485" custLinFactNeighborY="19268"/>
      <dgm:spPr>
        <a:blipFill>
          <a:blip xmlns:r="http://schemas.openxmlformats.org/officeDocument/2006/relationships" r:embed="rId2">
            <a:extLst>
              <a:ext uri="{28A0092B-C50C-407E-A947-70E740481C1C}">
                <a14:useLocalDpi xmlns:a14="http://schemas.microsoft.com/office/drawing/2010/main" val="0"/>
              </a:ext>
            </a:extLst>
          </a:blip>
          <a:srcRect/>
          <a:stretch>
            <a:fillRect l="-88000" r="-88000"/>
          </a:stretch>
        </a:blipFill>
      </dgm:spPr>
    </dgm:pt>
    <dgm:pt modelId="{6D02535F-EDD5-45EC-8BDB-443231C7398B}" type="pres">
      <dgm:prSet presAssocID="{A985C02E-ED71-4163-A38E-BB993618A626}" presName="sibTrans" presStyleCnt="0"/>
      <dgm:spPr/>
    </dgm:pt>
    <dgm:pt modelId="{FE219AD0-44DB-4920-8360-91B87AFC8110}" type="pres">
      <dgm:prSet presAssocID="{1D5CC075-BD53-4C2C-B2CF-D5354EA12E32}" presName="composite" presStyleCnt="0"/>
      <dgm:spPr/>
    </dgm:pt>
    <dgm:pt modelId="{5E2E081E-D201-405E-B737-552137F9F7DC}" type="pres">
      <dgm:prSet presAssocID="{1D5CC075-BD53-4C2C-B2CF-D5354EA12E32}" presName="rect1" presStyleLbl="trAlignAcc1" presStyleIdx="2" presStyleCnt="3" custLinFactNeighborX="-2613" custLinFactNeighborY="13194">
        <dgm:presLayoutVars>
          <dgm:bulletEnabled val="1"/>
        </dgm:presLayoutVars>
      </dgm:prSet>
      <dgm:spPr/>
    </dgm:pt>
    <dgm:pt modelId="{26673061-5D7F-4B80-8868-5BB37F76757E}" type="pres">
      <dgm:prSet presAssocID="{1D5CC075-BD53-4C2C-B2CF-D5354EA12E32}" presName="rect2" presStyleLbl="fgImgPlace1" presStyleIdx="2" presStyleCnt="3" custScaleX="161617" custScaleY="107632" custLinFactNeighborX="-27645" custLinFactNeighborY="17592"/>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Lst>
  <dgm:cxnLst>
    <dgm:cxn modelId="{AF0B8327-9D93-441F-B1C2-CF13389BE343}" srcId="{4AF5A76D-6D44-4166-B78D-03A38916BC84}" destId="{E5008886-154E-497B-95B1-051A4BF33408}" srcOrd="0" destOrd="0" parTransId="{2228E479-CFFB-4660-8001-ECC2B464FAF2}" sibTransId="{AFC2143A-C62F-4C85-BFAC-388DBD3C47CF}"/>
    <dgm:cxn modelId="{87434335-22A9-4EB5-962B-E6278C17CAFF}" srcId="{4AF5A76D-6D44-4166-B78D-03A38916BC84}" destId="{E4B4C0F7-BF40-4C7C-A64F-4F41E4C5BC0A}" srcOrd="1" destOrd="0" parTransId="{B3B62426-5BC3-471D-A1E4-67712B55F864}" sibTransId="{A985C02E-ED71-4163-A38E-BB993618A626}"/>
    <dgm:cxn modelId="{E8BFB046-DA76-44AD-9A7D-C73E0B38D84C}" type="presOf" srcId="{E5008886-154E-497B-95B1-051A4BF33408}" destId="{C25608BB-3BC1-4925-84BB-969A28DFAD33}" srcOrd="0" destOrd="0" presId="urn:microsoft.com/office/officeart/2008/layout/PictureStrips"/>
    <dgm:cxn modelId="{DCF47880-CCD0-49EF-9DA0-D08975D7807B}" srcId="{4AF5A76D-6D44-4166-B78D-03A38916BC84}" destId="{1D5CC075-BD53-4C2C-B2CF-D5354EA12E32}" srcOrd="2" destOrd="0" parTransId="{92338844-4963-4EA0-96DF-BEEF485C6D13}" sibTransId="{432DCA95-3F6C-40DE-AB34-2AB0DA818BCC}"/>
    <dgm:cxn modelId="{19684283-BC9E-4F23-8E25-F0727CA63639}" type="presOf" srcId="{E4B4C0F7-BF40-4C7C-A64F-4F41E4C5BC0A}" destId="{FEA7D582-A24B-40C6-A0AB-192BAE5E48B1}" srcOrd="0" destOrd="0" presId="urn:microsoft.com/office/officeart/2008/layout/PictureStrips"/>
    <dgm:cxn modelId="{79C5C1AF-9C55-4C4A-98AA-54E5C0D33B3B}" type="presOf" srcId="{1D5CC075-BD53-4C2C-B2CF-D5354EA12E32}" destId="{5E2E081E-D201-405E-B737-552137F9F7DC}" srcOrd="0" destOrd="0" presId="urn:microsoft.com/office/officeart/2008/layout/PictureStrips"/>
    <dgm:cxn modelId="{AA3C24CB-4934-4272-9553-85010B67623B}" type="presOf" srcId="{4AF5A76D-6D44-4166-B78D-03A38916BC84}" destId="{445CED35-CF53-418B-BFF3-BEDAA62042D0}" srcOrd="0" destOrd="0" presId="urn:microsoft.com/office/officeart/2008/layout/PictureStrips"/>
    <dgm:cxn modelId="{F9F9A34B-11E4-4CEB-957C-4CB55FFD9728}" type="presParOf" srcId="{445CED35-CF53-418B-BFF3-BEDAA62042D0}" destId="{111FB67C-F5D3-4542-8A50-54914A13FC02}" srcOrd="0" destOrd="0" presId="urn:microsoft.com/office/officeart/2008/layout/PictureStrips"/>
    <dgm:cxn modelId="{2E7762A7-E7F8-48E3-BC1A-41887E89144B}" type="presParOf" srcId="{111FB67C-F5D3-4542-8A50-54914A13FC02}" destId="{C25608BB-3BC1-4925-84BB-969A28DFAD33}" srcOrd="0" destOrd="0" presId="urn:microsoft.com/office/officeart/2008/layout/PictureStrips"/>
    <dgm:cxn modelId="{838D0A31-05EA-451F-B0DB-E17597EA6F19}" type="presParOf" srcId="{111FB67C-F5D3-4542-8A50-54914A13FC02}" destId="{875ECC19-0AFA-4C96-80B9-3AF45546840B}" srcOrd="1" destOrd="0" presId="urn:microsoft.com/office/officeart/2008/layout/PictureStrips"/>
    <dgm:cxn modelId="{BE15DEEC-529E-4624-A35F-17BE8E6668BF}" type="presParOf" srcId="{445CED35-CF53-418B-BFF3-BEDAA62042D0}" destId="{44A3951D-3324-4A68-8008-DCBEDF5BF774}" srcOrd="1" destOrd="0" presId="urn:microsoft.com/office/officeart/2008/layout/PictureStrips"/>
    <dgm:cxn modelId="{1D2A245E-B72C-4403-BA4D-2775426D5C4F}" type="presParOf" srcId="{445CED35-CF53-418B-BFF3-BEDAA62042D0}" destId="{09B65019-7529-4890-A674-4FB13C9FE804}" srcOrd="2" destOrd="0" presId="urn:microsoft.com/office/officeart/2008/layout/PictureStrips"/>
    <dgm:cxn modelId="{BDB34BD9-D337-474A-AFA6-D74995EDABBA}" type="presParOf" srcId="{09B65019-7529-4890-A674-4FB13C9FE804}" destId="{FEA7D582-A24B-40C6-A0AB-192BAE5E48B1}" srcOrd="0" destOrd="0" presId="urn:microsoft.com/office/officeart/2008/layout/PictureStrips"/>
    <dgm:cxn modelId="{38DA78E3-F8CA-4049-BD06-CE6331976FAA}" type="presParOf" srcId="{09B65019-7529-4890-A674-4FB13C9FE804}" destId="{A4A857B1-8CDD-4328-8255-E7A166284201}" srcOrd="1" destOrd="0" presId="urn:microsoft.com/office/officeart/2008/layout/PictureStrips"/>
    <dgm:cxn modelId="{900959E1-D59B-47A3-9400-056CA361E160}" type="presParOf" srcId="{445CED35-CF53-418B-BFF3-BEDAA62042D0}" destId="{6D02535F-EDD5-45EC-8BDB-443231C7398B}" srcOrd="3" destOrd="0" presId="urn:microsoft.com/office/officeart/2008/layout/PictureStrips"/>
    <dgm:cxn modelId="{90F58AEC-A795-4373-B297-5339B44D537D}" type="presParOf" srcId="{445CED35-CF53-418B-BFF3-BEDAA62042D0}" destId="{FE219AD0-44DB-4920-8360-91B87AFC8110}" srcOrd="4" destOrd="0" presId="urn:microsoft.com/office/officeart/2008/layout/PictureStrips"/>
    <dgm:cxn modelId="{ED8271D7-BC92-4F43-A56E-00D02EB72756}" type="presParOf" srcId="{FE219AD0-44DB-4920-8360-91B87AFC8110}" destId="{5E2E081E-D201-405E-B737-552137F9F7DC}" srcOrd="0" destOrd="0" presId="urn:microsoft.com/office/officeart/2008/layout/PictureStrips"/>
    <dgm:cxn modelId="{24FF37F0-0E45-4876-A042-209C332CAE29}" type="presParOf" srcId="{FE219AD0-44DB-4920-8360-91B87AFC8110}" destId="{26673061-5D7F-4B80-8868-5BB37F76757E}"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3DB381A-267C-49F0-BACC-362D295FE005}" type="doc">
      <dgm:prSet loTypeId="urn:microsoft.com/office/officeart/2005/8/layout/vProcess5" loCatId="process" qsTypeId="urn:microsoft.com/office/officeart/2005/8/quickstyle/simple1" qsCatId="simple" csTypeId="urn:microsoft.com/office/officeart/2005/8/colors/colorful1" csCatId="colorful"/>
      <dgm:spPr/>
      <dgm:t>
        <a:bodyPr/>
        <a:lstStyle/>
        <a:p>
          <a:endParaRPr lang="en-US"/>
        </a:p>
      </dgm:t>
    </dgm:pt>
    <dgm:pt modelId="{0FA4078A-8211-4EF8-B331-184CD9AF5B94}">
      <dgm:prSet/>
      <dgm:spPr/>
      <dgm:t>
        <a:bodyPr/>
        <a:lstStyle/>
        <a:p>
          <a:r>
            <a:rPr lang="tr-TR"/>
            <a:t>İdrar ile günlük 150 mg’dan (10-20 mg/dl) fazla protein atılması </a:t>
          </a:r>
          <a:endParaRPr lang="en-US"/>
        </a:p>
      </dgm:t>
    </dgm:pt>
    <dgm:pt modelId="{B523ED15-28FD-4898-8191-8DC07855DCD4}" type="parTrans" cxnId="{3445376F-3A90-4C63-9585-03826F27EC48}">
      <dgm:prSet/>
      <dgm:spPr/>
      <dgm:t>
        <a:bodyPr/>
        <a:lstStyle/>
        <a:p>
          <a:endParaRPr lang="en-US"/>
        </a:p>
      </dgm:t>
    </dgm:pt>
    <dgm:pt modelId="{33F91DBF-86C5-4F13-A5C3-1EB78F1D5076}" type="sibTrans" cxnId="{3445376F-3A90-4C63-9585-03826F27EC48}">
      <dgm:prSet/>
      <dgm:spPr/>
      <dgm:t>
        <a:bodyPr/>
        <a:lstStyle/>
        <a:p>
          <a:endParaRPr lang="en-US"/>
        </a:p>
      </dgm:t>
    </dgm:pt>
    <dgm:pt modelId="{F8159882-D302-4D2A-BDD3-3D92BACC9DBD}">
      <dgm:prSet/>
      <dgm:spPr/>
      <dgm:t>
        <a:bodyPr/>
        <a:lstStyle/>
        <a:p>
          <a:r>
            <a:rPr lang="tr-TR"/>
            <a:t>Mikroalbüminüri 30-150 mg protein atılması</a:t>
          </a:r>
          <a:endParaRPr lang="en-US"/>
        </a:p>
      </dgm:t>
    </dgm:pt>
    <dgm:pt modelId="{800374FB-0BA3-4A32-9F4B-0F658991A259}" type="parTrans" cxnId="{28DAABF3-C44C-41E1-BCAF-950A31AA22CE}">
      <dgm:prSet/>
      <dgm:spPr/>
      <dgm:t>
        <a:bodyPr/>
        <a:lstStyle/>
        <a:p>
          <a:endParaRPr lang="en-US"/>
        </a:p>
      </dgm:t>
    </dgm:pt>
    <dgm:pt modelId="{723C6573-FAE0-43DD-9A6D-736DD6F44DEE}" type="sibTrans" cxnId="{28DAABF3-C44C-41E1-BCAF-950A31AA22CE}">
      <dgm:prSet/>
      <dgm:spPr/>
      <dgm:t>
        <a:bodyPr/>
        <a:lstStyle/>
        <a:p>
          <a:endParaRPr lang="en-US"/>
        </a:p>
      </dgm:t>
    </dgm:pt>
    <dgm:pt modelId="{F809A73C-39C2-4D0B-83B9-A1F878040758}">
      <dgm:prSet/>
      <dgm:spPr/>
      <dgm:t>
        <a:bodyPr/>
        <a:lstStyle/>
        <a:p>
          <a:r>
            <a:rPr lang="tr-TR"/>
            <a:t>Dipstickte  1+, 2+, 3+, 4+ proteinüri sırasıyla her dL’de 30 mg, 100mg, 300 mg, 1000 mg protein olduğunu göstermekte </a:t>
          </a:r>
          <a:endParaRPr lang="en-US"/>
        </a:p>
      </dgm:t>
    </dgm:pt>
    <dgm:pt modelId="{1176F96C-88B9-4D88-81EA-68B7E747FDE6}" type="parTrans" cxnId="{C1ED3DF4-6743-43C5-9826-0C7C51EE37FE}">
      <dgm:prSet/>
      <dgm:spPr/>
      <dgm:t>
        <a:bodyPr/>
        <a:lstStyle/>
        <a:p>
          <a:endParaRPr lang="en-US"/>
        </a:p>
      </dgm:t>
    </dgm:pt>
    <dgm:pt modelId="{2B40305D-CED4-42A9-8ABD-079BF6D989BD}" type="sibTrans" cxnId="{C1ED3DF4-6743-43C5-9826-0C7C51EE37FE}">
      <dgm:prSet/>
      <dgm:spPr/>
      <dgm:t>
        <a:bodyPr/>
        <a:lstStyle/>
        <a:p>
          <a:endParaRPr lang="en-US"/>
        </a:p>
      </dgm:t>
    </dgm:pt>
    <dgm:pt modelId="{92FBDAF6-D074-44AE-9960-7EE6E52D89C8}">
      <dgm:prSet/>
      <dgm:spPr/>
      <dgm:t>
        <a:bodyPr/>
        <a:lstStyle/>
        <a:p>
          <a:r>
            <a:rPr lang="tr-TR"/>
            <a:t>Dilüe idrarda ve atılan protein albüminden farklı olduğunda yalancı negatif </a:t>
          </a:r>
          <a:endParaRPr lang="en-US"/>
        </a:p>
      </dgm:t>
    </dgm:pt>
    <dgm:pt modelId="{A43144E7-709A-4C94-A066-E496D2551069}" type="parTrans" cxnId="{357D5AD3-BC5C-4C76-9948-A4AD1EB22555}">
      <dgm:prSet/>
      <dgm:spPr/>
      <dgm:t>
        <a:bodyPr/>
        <a:lstStyle/>
        <a:p>
          <a:endParaRPr lang="en-US"/>
        </a:p>
      </dgm:t>
    </dgm:pt>
    <dgm:pt modelId="{268069A3-2040-48B7-B784-0AC8024BDDFA}" type="sibTrans" cxnId="{357D5AD3-BC5C-4C76-9948-A4AD1EB22555}">
      <dgm:prSet/>
      <dgm:spPr/>
      <dgm:t>
        <a:bodyPr/>
        <a:lstStyle/>
        <a:p>
          <a:endParaRPr lang="en-US"/>
        </a:p>
      </dgm:t>
    </dgm:pt>
    <dgm:pt modelId="{D6971B3C-8584-4D4B-8EC1-10CCAA4D23A1}" type="pres">
      <dgm:prSet presAssocID="{33DB381A-267C-49F0-BACC-362D295FE005}" presName="outerComposite" presStyleCnt="0">
        <dgm:presLayoutVars>
          <dgm:chMax val="5"/>
          <dgm:dir/>
          <dgm:resizeHandles val="exact"/>
        </dgm:presLayoutVars>
      </dgm:prSet>
      <dgm:spPr/>
    </dgm:pt>
    <dgm:pt modelId="{FC0467FA-F625-4DDA-86C5-EA1FD274B42F}" type="pres">
      <dgm:prSet presAssocID="{33DB381A-267C-49F0-BACC-362D295FE005}" presName="dummyMaxCanvas" presStyleCnt="0">
        <dgm:presLayoutVars/>
      </dgm:prSet>
      <dgm:spPr/>
    </dgm:pt>
    <dgm:pt modelId="{EC266D22-3BA3-4679-AC1C-0646EF70AB5A}" type="pres">
      <dgm:prSet presAssocID="{33DB381A-267C-49F0-BACC-362D295FE005}" presName="FourNodes_1" presStyleLbl="node1" presStyleIdx="0" presStyleCnt="4">
        <dgm:presLayoutVars>
          <dgm:bulletEnabled val="1"/>
        </dgm:presLayoutVars>
      </dgm:prSet>
      <dgm:spPr/>
    </dgm:pt>
    <dgm:pt modelId="{A3EED7AB-6F55-4576-AAA6-125A45CAAA7E}" type="pres">
      <dgm:prSet presAssocID="{33DB381A-267C-49F0-BACC-362D295FE005}" presName="FourNodes_2" presStyleLbl="node1" presStyleIdx="1" presStyleCnt="4">
        <dgm:presLayoutVars>
          <dgm:bulletEnabled val="1"/>
        </dgm:presLayoutVars>
      </dgm:prSet>
      <dgm:spPr/>
    </dgm:pt>
    <dgm:pt modelId="{88118093-B683-495A-8802-B48F4E4EA0B0}" type="pres">
      <dgm:prSet presAssocID="{33DB381A-267C-49F0-BACC-362D295FE005}" presName="FourNodes_3" presStyleLbl="node1" presStyleIdx="2" presStyleCnt="4">
        <dgm:presLayoutVars>
          <dgm:bulletEnabled val="1"/>
        </dgm:presLayoutVars>
      </dgm:prSet>
      <dgm:spPr/>
    </dgm:pt>
    <dgm:pt modelId="{F0813F56-13F1-490A-92F5-3CF88C0AEF9F}" type="pres">
      <dgm:prSet presAssocID="{33DB381A-267C-49F0-BACC-362D295FE005}" presName="FourNodes_4" presStyleLbl="node1" presStyleIdx="3" presStyleCnt="4">
        <dgm:presLayoutVars>
          <dgm:bulletEnabled val="1"/>
        </dgm:presLayoutVars>
      </dgm:prSet>
      <dgm:spPr/>
    </dgm:pt>
    <dgm:pt modelId="{B8C735B5-83CC-4408-B15F-57097028703B}" type="pres">
      <dgm:prSet presAssocID="{33DB381A-267C-49F0-BACC-362D295FE005}" presName="FourConn_1-2" presStyleLbl="fgAccFollowNode1" presStyleIdx="0" presStyleCnt="3">
        <dgm:presLayoutVars>
          <dgm:bulletEnabled val="1"/>
        </dgm:presLayoutVars>
      </dgm:prSet>
      <dgm:spPr/>
    </dgm:pt>
    <dgm:pt modelId="{8314EFB9-221A-4555-93E8-AE13F8774CDA}" type="pres">
      <dgm:prSet presAssocID="{33DB381A-267C-49F0-BACC-362D295FE005}" presName="FourConn_2-3" presStyleLbl="fgAccFollowNode1" presStyleIdx="1" presStyleCnt="3">
        <dgm:presLayoutVars>
          <dgm:bulletEnabled val="1"/>
        </dgm:presLayoutVars>
      </dgm:prSet>
      <dgm:spPr/>
    </dgm:pt>
    <dgm:pt modelId="{DE531944-4F2E-481E-873D-1F2319695FD6}" type="pres">
      <dgm:prSet presAssocID="{33DB381A-267C-49F0-BACC-362D295FE005}" presName="FourConn_3-4" presStyleLbl="fgAccFollowNode1" presStyleIdx="2" presStyleCnt="3">
        <dgm:presLayoutVars>
          <dgm:bulletEnabled val="1"/>
        </dgm:presLayoutVars>
      </dgm:prSet>
      <dgm:spPr/>
    </dgm:pt>
    <dgm:pt modelId="{94C08BB6-45C0-41FF-95FE-C3C24D9C5CC7}" type="pres">
      <dgm:prSet presAssocID="{33DB381A-267C-49F0-BACC-362D295FE005}" presName="FourNodes_1_text" presStyleLbl="node1" presStyleIdx="3" presStyleCnt="4">
        <dgm:presLayoutVars>
          <dgm:bulletEnabled val="1"/>
        </dgm:presLayoutVars>
      </dgm:prSet>
      <dgm:spPr/>
    </dgm:pt>
    <dgm:pt modelId="{68E519E6-83EB-4FAB-9C40-202A5452F376}" type="pres">
      <dgm:prSet presAssocID="{33DB381A-267C-49F0-BACC-362D295FE005}" presName="FourNodes_2_text" presStyleLbl="node1" presStyleIdx="3" presStyleCnt="4">
        <dgm:presLayoutVars>
          <dgm:bulletEnabled val="1"/>
        </dgm:presLayoutVars>
      </dgm:prSet>
      <dgm:spPr/>
    </dgm:pt>
    <dgm:pt modelId="{8D6D694D-256D-479C-A8FF-555C70312396}" type="pres">
      <dgm:prSet presAssocID="{33DB381A-267C-49F0-BACC-362D295FE005}" presName="FourNodes_3_text" presStyleLbl="node1" presStyleIdx="3" presStyleCnt="4">
        <dgm:presLayoutVars>
          <dgm:bulletEnabled val="1"/>
        </dgm:presLayoutVars>
      </dgm:prSet>
      <dgm:spPr/>
    </dgm:pt>
    <dgm:pt modelId="{08D69D29-193E-4793-A74D-B312AAC6B1D3}" type="pres">
      <dgm:prSet presAssocID="{33DB381A-267C-49F0-BACC-362D295FE005}" presName="FourNodes_4_text" presStyleLbl="node1" presStyleIdx="3" presStyleCnt="4">
        <dgm:presLayoutVars>
          <dgm:bulletEnabled val="1"/>
        </dgm:presLayoutVars>
      </dgm:prSet>
      <dgm:spPr/>
    </dgm:pt>
  </dgm:ptLst>
  <dgm:cxnLst>
    <dgm:cxn modelId="{4D101F38-D38E-46D3-BA80-E6F14DB43516}" type="presOf" srcId="{92FBDAF6-D074-44AE-9960-7EE6E52D89C8}" destId="{08D69D29-193E-4793-A74D-B312AAC6B1D3}" srcOrd="1" destOrd="0" presId="urn:microsoft.com/office/officeart/2005/8/layout/vProcess5"/>
    <dgm:cxn modelId="{F423A340-9A76-4955-B540-1936C5BF2FAC}" type="presOf" srcId="{F809A73C-39C2-4D0B-83B9-A1F878040758}" destId="{88118093-B683-495A-8802-B48F4E4EA0B0}" srcOrd="0" destOrd="0" presId="urn:microsoft.com/office/officeart/2005/8/layout/vProcess5"/>
    <dgm:cxn modelId="{CAE1435F-70E0-4A9D-97C3-1CC287F207F0}" type="presOf" srcId="{723C6573-FAE0-43DD-9A6D-736DD6F44DEE}" destId="{8314EFB9-221A-4555-93E8-AE13F8774CDA}" srcOrd="0" destOrd="0" presId="urn:microsoft.com/office/officeart/2005/8/layout/vProcess5"/>
    <dgm:cxn modelId="{E2094D62-43B0-4BDE-ACC8-3B8BBAC39CE5}" type="presOf" srcId="{F8159882-D302-4D2A-BDD3-3D92BACC9DBD}" destId="{68E519E6-83EB-4FAB-9C40-202A5452F376}" srcOrd="1" destOrd="0" presId="urn:microsoft.com/office/officeart/2005/8/layout/vProcess5"/>
    <dgm:cxn modelId="{2F32DC4A-40A9-4D2D-BC5C-D71D12FA3667}" type="presOf" srcId="{33DB381A-267C-49F0-BACC-362D295FE005}" destId="{D6971B3C-8584-4D4B-8EC1-10CCAA4D23A1}" srcOrd="0" destOrd="0" presId="urn:microsoft.com/office/officeart/2005/8/layout/vProcess5"/>
    <dgm:cxn modelId="{3445376F-3A90-4C63-9585-03826F27EC48}" srcId="{33DB381A-267C-49F0-BACC-362D295FE005}" destId="{0FA4078A-8211-4EF8-B331-184CD9AF5B94}" srcOrd="0" destOrd="0" parTransId="{B523ED15-28FD-4898-8191-8DC07855DCD4}" sibTransId="{33F91DBF-86C5-4F13-A5C3-1EB78F1D5076}"/>
    <dgm:cxn modelId="{E8D2EC6F-24F8-4C9D-BDA4-C233A228BDCA}" type="presOf" srcId="{92FBDAF6-D074-44AE-9960-7EE6E52D89C8}" destId="{F0813F56-13F1-490A-92F5-3CF88C0AEF9F}" srcOrd="0" destOrd="0" presId="urn:microsoft.com/office/officeart/2005/8/layout/vProcess5"/>
    <dgm:cxn modelId="{89EA1D78-CC1F-4DD3-9D6D-61524643B330}" type="presOf" srcId="{0FA4078A-8211-4EF8-B331-184CD9AF5B94}" destId="{94C08BB6-45C0-41FF-95FE-C3C24D9C5CC7}" srcOrd="1" destOrd="0" presId="urn:microsoft.com/office/officeart/2005/8/layout/vProcess5"/>
    <dgm:cxn modelId="{2942D39E-CB6E-4F9D-83CB-582F6786433B}" type="presOf" srcId="{F8159882-D302-4D2A-BDD3-3D92BACC9DBD}" destId="{A3EED7AB-6F55-4576-AAA6-125A45CAAA7E}" srcOrd="0" destOrd="0" presId="urn:microsoft.com/office/officeart/2005/8/layout/vProcess5"/>
    <dgm:cxn modelId="{59CF3DA4-5821-412B-8795-27368C8334B2}" type="presOf" srcId="{F809A73C-39C2-4D0B-83B9-A1F878040758}" destId="{8D6D694D-256D-479C-A8FF-555C70312396}" srcOrd="1" destOrd="0" presId="urn:microsoft.com/office/officeart/2005/8/layout/vProcess5"/>
    <dgm:cxn modelId="{A9A988B7-5213-4A5C-BF64-AC6C878F3C3C}" type="presOf" srcId="{2B40305D-CED4-42A9-8ABD-079BF6D989BD}" destId="{DE531944-4F2E-481E-873D-1F2319695FD6}" srcOrd="0" destOrd="0" presId="urn:microsoft.com/office/officeart/2005/8/layout/vProcess5"/>
    <dgm:cxn modelId="{8AF2EBBA-752B-4BAB-B4D3-4C57E03BF867}" type="presOf" srcId="{0FA4078A-8211-4EF8-B331-184CD9AF5B94}" destId="{EC266D22-3BA3-4679-AC1C-0646EF70AB5A}" srcOrd="0" destOrd="0" presId="urn:microsoft.com/office/officeart/2005/8/layout/vProcess5"/>
    <dgm:cxn modelId="{508042CD-F4B3-48C6-AA2B-42DEF07174F2}" type="presOf" srcId="{33F91DBF-86C5-4F13-A5C3-1EB78F1D5076}" destId="{B8C735B5-83CC-4408-B15F-57097028703B}" srcOrd="0" destOrd="0" presId="urn:microsoft.com/office/officeart/2005/8/layout/vProcess5"/>
    <dgm:cxn modelId="{357D5AD3-BC5C-4C76-9948-A4AD1EB22555}" srcId="{33DB381A-267C-49F0-BACC-362D295FE005}" destId="{92FBDAF6-D074-44AE-9960-7EE6E52D89C8}" srcOrd="3" destOrd="0" parTransId="{A43144E7-709A-4C94-A066-E496D2551069}" sibTransId="{268069A3-2040-48B7-B784-0AC8024BDDFA}"/>
    <dgm:cxn modelId="{28DAABF3-C44C-41E1-BCAF-950A31AA22CE}" srcId="{33DB381A-267C-49F0-BACC-362D295FE005}" destId="{F8159882-D302-4D2A-BDD3-3D92BACC9DBD}" srcOrd="1" destOrd="0" parTransId="{800374FB-0BA3-4A32-9F4B-0F658991A259}" sibTransId="{723C6573-FAE0-43DD-9A6D-736DD6F44DEE}"/>
    <dgm:cxn modelId="{C1ED3DF4-6743-43C5-9826-0C7C51EE37FE}" srcId="{33DB381A-267C-49F0-BACC-362D295FE005}" destId="{F809A73C-39C2-4D0B-83B9-A1F878040758}" srcOrd="2" destOrd="0" parTransId="{1176F96C-88B9-4D88-81EA-68B7E747FDE6}" sibTransId="{2B40305D-CED4-42A9-8ABD-079BF6D989BD}"/>
    <dgm:cxn modelId="{EF2F7A3A-B990-47DB-926B-87FEB6E5AA20}" type="presParOf" srcId="{D6971B3C-8584-4D4B-8EC1-10CCAA4D23A1}" destId="{FC0467FA-F625-4DDA-86C5-EA1FD274B42F}" srcOrd="0" destOrd="0" presId="urn:microsoft.com/office/officeart/2005/8/layout/vProcess5"/>
    <dgm:cxn modelId="{0880B166-60B7-4937-8171-2304CFA88918}" type="presParOf" srcId="{D6971B3C-8584-4D4B-8EC1-10CCAA4D23A1}" destId="{EC266D22-3BA3-4679-AC1C-0646EF70AB5A}" srcOrd="1" destOrd="0" presId="urn:microsoft.com/office/officeart/2005/8/layout/vProcess5"/>
    <dgm:cxn modelId="{BD9D1A6B-6542-485A-A7BE-FFA5E4076E47}" type="presParOf" srcId="{D6971B3C-8584-4D4B-8EC1-10CCAA4D23A1}" destId="{A3EED7AB-6F55-4576-AAA6-125A45CAAA7E}" srcOrd="2" destOrd="0" presId="urn:microsoft.com/office/officeart/2005/8/layout/vProcess5"/>
    <dgm:cxn modelId="{9100260E-77FD-4E40-A54A-14F36E59467D}" type="presParOf" srcId="{D6971B3C-8584-4D4B-8EC1-10CCAA4D23A1}" destId="{88118093-B683-495A-8802-B48F4E4EA0B0}" srcOrd="3" destOrd="0" presId="urn:microsoft.com/office/officeart/2005/8/layout/vProcess5"/>
    <dgm:cxn modelId="{AA3B0E52-31BF-4A64-B917-4768B275F513}" type="presParOf" srcId="{D6971B3C-8584-4D4B-8EC1-10CCAA4D23A1}" destId="{F0813F56-13F1-490A-92F5-3CF88C0AEF9F}" srcOrd="4" destOrd="0" presId="urn:microsoft.com/office/officeart/2005/8/layout/vProcess5"/>
    <dgm:cxn modelId="{E0C2A44F-D4F9-40C2-9AFF-9753A5EC8A85}" type="presParOf" srcId="{D6971B3C-8584-4D4B-8EC1-10CCAA4D23A1}" destId="{B8C735B5-83CC-4408-B15F-57097028703B}" srcOrd="5" destOrd="0" presId="urn:microsoft.com/office/officeart/2005/8/layout/vProcess5"/>
    <dgm:cxn modelId="{C9ED271E-A269-4C73-95A7-401F566A911F}" type="presParOf" srcId="{D6971B3C-8584-4D4B-8EC1-10CCAA4D23A1}" destId="{8314EFB9-221A-4555-93E8-AE13F8774CDA}" srcOrd="6" destOrd="0" presId="urn:microsoft.com/office/officeart/2005/8/layout/vProcess5"/>
    <dgm:cxn modelId="{D692FAF3-96ED-4FE3-86C2-BC916466305D}" type="presParOf" srcId="{D6971B3C-8584-4D4B-8EC1-10CCAA4D23A1}" destId="{DE531944-4F2E-481E-873D-1F2319695FD6}" srcOrd="7" destOrd="0" presId="urn:microsoft.com/office/officeart/2005/8/layout/vProcess5"/>
    <dgm:cxn modelId="{9D516681-DACA-43F0-AD97-5DF82A4166EA}" type="presParOf" srcId="{D6971B3C-8584-4D4B-8EC1-10CCAA4D23A1}" destId="{94C08BB6-45C0-41FF-95FE-C3C24D9C5CC7}" srcOrd="8" destOrd="0" presId="urn:microsoft.com/office/officeart/2005/8/layout/vProcess5"/>
    <dgm:cxn modelId="{31690696-33D3-4268-9A06-3B237FB228D7}" type="presParOf" srcId="{D6971B3C-8584-4D4B-8EC1-10CCAA4D23A1}" destId="{68E519E6-83EB-4FAB-9C40-202A5452F376}" srcOrd="9" destOrd="0" presId="urn:microsoft.com/office/officeart/2005/8/layout/vProcess5"/>
    <dgm:cxn modelId="{D3C0DA71-188F-4996-B49B-95684209E5EF}" type="presParOf" srcId="{D6971B3C-8584-4D4B-8EC1-10CCAA4D23A1}" destId="{8D6D694D-256D-479C-A8FF-555C70312396}" srcOrd="10" destOrd="0" presId="urn:microsoft.com/office/officeart/2005/8/layout/vProcess5"/>
    <dgm:cxn modelId="{95F1AB12-D627-49F5-B3AB-83FFEB585B1F}" type="presParOf" srcId="{D6971B3C-8584-4D4B-8EC1-10CCAA4D23A1}" destId="{08D69D29-193E-4793-A74D-B312AAC6B1D3}" srcOrd="11"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D4FB4B-5422-451C-979B-9937E4D369C0}">
      <dsp:nvSpPr>
        <dsp:cNvPr id="0" name=""/>
        <dsp:cNvSpPr/>
      </dsp:nvSpPr>
      <dsp:spPr>
        <a:xfrm>
          <a:off x="0" y="111468"/>
          <a:ext cx="9601196" cy="46800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tr-TR" sz="2000" kern="1200"/>
            <a:t>İnsanlarda;</a:t>
          </a:r>
          <a:endParaRPr lang="en-US" sz="2000" kern="1200"/>
        </a:p>
      </dsp:txBody>
      <dsp:txXfrm>
        <a:off x="22846" y="134314"/>
        <a:ext cx="9555504" cy="422308"/>
      </dsp:txXfrm>
    </dsp:sp>
    <dsp:sp modelId="{997D5CB3-62C2-4FB5-8BD2-28DB5D396ADF}">
      <dsp:nvSpPr>
        <dsp:cNvPr id="0" name=""/>
        <dsp:cNvSpPr/>
      </dsp:nvSpPr>
      <dsp:spPr>
        <a:xfrm>
          <a:off x="0" y="637068"/>
          <a:ext cx="9601196" cy="46800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tr-TR" sz="2000" kern="1200"/>
            <a:t>-sağlığın değerlendirilmesi,</a:t>
          </a:r>
          <a:endParaRPr lang="en-US" sz="2000" kern="1200"/>
        </a:p>
      </dsp:txBody>
      <dsp:txXfrm>
        <a:off x="22846" y="659914"/>
        <a:ext cx="9555504" cy="422308"/>
      </dsp:txXfrm>
    </dsp:sp>
    <dsp:sp modelId="{87494EBB-DA47-4199-9258-5CFA04229115}">
      <dsp:nvSpPr>
        <dsp:cNvPr id="0" name=""/>
        <dsp:cNvSpPr/>
      </dsp:nvSpPr>
      <dsp:spPr>
        <a:xfrm>
          <a:off x="0" y="1162668"/>
          <a:ext cx="9601196" cy="46800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tr-TR" sz="2000" kern="1200"/>
            <a:t>-hastalıkların önlenmesi, </a:t>
          </a:r>
          <a:endParaRPr lang="en-US" sz="2000" kern="1200"/>
        </a:p>
      </dsp:txBody>
      <dsp:txXfrm>
        <a:off x="22846" y="1185514"/>
        <a:ext cx="9555504" cy="422308"/>
      </dsp:txXfrm>
    </dsp:sp>
    <dsp:sp modelId="{B9C2356D-C3CF-47CE-87EE-3F586F906040}">
      <dsp:nvSpPr>
        <dsp:cNvPr id="0" name=""/>
        <dsp:cNvSpPr/>
      </dsp:nvSpPr>
      <dsp:spPr>
        <a:xfrm>
          <a:off x="0" y="1688268"/>
          <a:ext cx="9601196" cy="46800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tr-TR" sz="2000" kern="1200"/>
            <a:t>-tanısı, takibi, tedavinin izlenmesi ve prognoz öngörüsü amacı ile </a:t>
          </a:r>
          <a:endParaRPr lang="en-US" sz="2000" kern="1200"/>
        </a:p>
      </dsp:txBody>
      <dsp:txXfrm>
        <a:off x="22846" y="1711114"/>
        <a:ext cx="9555504" cy="422308"/>
      </dsp:txXfrm>
    </dsp:sp>
    <dsp:sp modelId="{E26AB6AB-B27C-47FA-9F20-C6714D8A9E74}">
      <dsp:nvSpPr>
        <dsp:cNvPr id="0" name=""/>
        <dsp:cNvSpPr/>
      </dsp:nvSpPr>
      <dsp:spPr>
        <a:xfrm>
          <a:off x="0" y="2213868"/>
          <a:ext cx="9601196" cy="46800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tr-TR" sz="2000" kern="1200"/>
            <a:t>-insana ait biyolojik numunelerin incelendiği, sonuçların raporlandığı, gerektiğinde yorumlandığı</a:t>
          </a:r>
          <a:endParaRPr lang="en-US" sz="2000" kern="1200"/>
        </a:p>
      </dsp:txBody>
      <dsp:txXfrm>
        <a:off x="22846" y="2236714"/>
        <a:ext cx="9555504" cy="422308"/>
      </dsp:txXfrm>
    </dsp:sp>
    <dsp:sp modelId="{AFFA8F1D-A4C3-441D-A035-1DA3677F2C5A}">
      <dsp:nvSpPr>
        <dsp:cNvPr id="0" name=""/>
        <dsp:cNvSpPr/>
      </dsp:nvSpPr>
      <dsp:spPr>
        <a:xfrm>
          <a:off x="0" y="2739468"/>
          <a:ext cx="9601196" cy="46800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tr-TR" sz="2000" kern="1200"/>
            <a:t>-ileri incelemeler için önerileri de içeren hizmetlerin sunulduğu laboratuvarlar</a:t>
          </a:r>
          <a:endParaRPr lang="en-US" sz="2000" kern="1200"/>
        </a:p>
      </dsp:txBody>
      <dsp:txXfrm>
        <a:off x="22846" y="2762314"/>
        <a:ext cx="9555504" cy="4223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618C11-6B24-4770-8298-B72C9159C894}">
      <dsp:nvSpPr>
        <dsp:cNvPr id="0" name=""/>
        <dsp:cNvSpPr/>
      </dsp:nvSpPr>
      <dsp:spPr>
        <a:xfrm>
          <a:off x="0" y="2639"/>
          <a:ext cx="5953629"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04FB92E-82B2-4713-A1E2-E8A7ACD71E00}">
      <dsp:nvSpPr>
        <dsp:cNvPr id="0" name=""/>
        <dsp:cNvSpPr/>
      </dsp:nvSpPr>
      <dsp:spPr>
        <a:xfrm>
          <a:off x="0" y="2639"/>
          <a:ext cx="5953629" cy="9001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tr-TR" sz="1500" kern="1200" dirty="0"/>
            <a:t>Sağlık Bakanlığı Ekim 2018’de Akılcı Laboratuvar Kullanımı Projesi adına tıbbi laboratuvar uzmanları, sistemlerin firma  yetkilileri,  kurumların bilgi işlemden sorumlu yöneticileri ve bilgi işlem personellerinin katılımıyla toplantılar düzenlemiş ve bu toplantılar ile amaçlanan ;  </a:t>
          </a:r>
          <a:endParaRPr lang="en-US" sz="1500" kern="1200" dirty="0"/>
        </a:p>
      </dsp:txBody>
      <dsp:txXfrm>
        <a:off x="0" y="2639"/>
        <a:ext cx="5953629" cy="900114"/>
      </dsp:txXfrm>
    </dsp:sp>
    <dsp:sp modelId="{EF580E59-2C79-4885-BA8D-A8AA1F4956FA}">
      <dsp:nvSpPr>
        <dsp:cNvPr id="0" name=""/>
        <dsp:cNvSpPr/>
      </dsp:nvSpPr>
      <dsp:spPr>
        <a:xfrm>
          <a:off x="0" y="902754"/>
          <a:ext cx="5953629"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8A3E8C-E031-410C-B04D-66CF06F09B32}">
      <dsp:nvSpPr>
        <dsp:cNvPr id="0" name=""/>
        <dsp:cNvSpPr/>
      </dsp:nvSpPr>
      <dsp:spPr>
        <a:xfrm>
          <a:off x="0" y="902754"/>
          <a:ext cx="5953629" cy="9001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tr-TR" sz="1500" kern="1200"/>
            <a:t>• Hastaya doğru tanı konulmasını sağlamak </a:t>
          </a:r>
          <a:endParaRPr lang="en-US" sz="1500" kern="1200"/>
        </a:p>
      </dsp:txBody>
      <dsp:txXfrm>
        <a:off x="0" y="902754"/>
        <a:ext cx="5953629" cy="900114"/>
      </dsp:txXfrm>
    </dsp:sp>
    <dsp:sp modelId="{38A4626D-296D-4620-9CA1-859C9F6F6058}">
      <dsp:nvSpPr>
        <dsp:cNvPr id="0" name=""/>
        <dsp:cNvSpPr/>
      </dsp:nvSpPr>
      <dsp:spPr>
        <a:xfrm>
          <a:off x="0" y="1802869"/>
          <a:ext cx="5953629"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7165A5-7BB5-4628-A1FE-161B87543FA8}">
      <dsp:nvSpPr>
        <dsp:cNvPr id="0" name=""/>
        <dsp:cNvSpPr/>
      </dsp:nvSpPr>
      <dsp:spPr>
        <a:xfrm>
          <a:off x="0" y="1802869"/>
          <a:ext cx="5953629" cy="9001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tr-TR" sz="1500" kern="1200"/>
            <a:t>• Test sonuçlarının klinik yararlılığını arttırmak </a:t>
          </a:r>
          <a:endParaRPr lang="en-US" sz="1500" kern="1200"/>
        </a:p>
      </dsp:txBody>
      <dsp:txXfrm>
        <a:off x="0" y="1802869"/>
        <a:ext cx="5953629" cy="900114"/>
      </dsp:txXfrm>
    </dsp:sp>
    <dsp:sp modelId="{2A732A61-B06B-4187-AC61-2277F4D008E2}">
      <dsp:nvSpPr>
        <dsp:cNvPr id="0" name=""/>
        <dsp:cNvSpPr/>
      </dsp:nvSpPr>
      <dsp:spPr>
        <a:xfrm>
          <a:off x="0" y="2702984"/>
          <a:ext cx="5953629"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E4BAB44-B884-4A8B-8B82-2901F7BF8B1E}">
      <dsp:nvSpPr>
        <dsp:cNvPr id="0" name=""/>
        <dsp:cNvSpPr/>
      </dsp:nvSpPr>
      <dsp:spPr>
        <a:xfrm>
          <a:off x="0" y="2702984"/>
          <a:ext cx="5953629" cy="9001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tr-TR" sz="1500" kern="1200"/>
            <a:t>• Tıbbi laboratuvar alanında üretilen hastaya verilecek olan tetkik sonuç raporlarının standardize etmek </a:t>
          </a:r>
          <a:endParaRPr lang="en-US" sz="1500" kern="1200"/>
        </a:p>
      </dsp:txBody>
      <dsp:txXfrm>
        <a:off x="0" y="2702984"/>
        <a:ext cx="5953629" cy="900114"/>
      </dsp:txXfrm>
    </dsp:sp>
    <dsp:sp modelId="{EF2D8C02-6840-456C-AA0A-9D38D9A09DC1}">
      <dsp:nvSpPr>
        <dsp:cNvPr id="0" name=""/>
        <dsp:cNvSpPr/>
      </dsp:nvSpPr>
      <dsp:spPr>
        <a:xfrm>
          <a:off x="0" y="3603098"/>
          <a:ext cx="5953629"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FE0B79D-1084-448B-AFFF-9036F295B09E}">
      <dsp:nvSpPr>
        <dsp:cNvPr id="0" name=""/>
        <dsp:cNvSpPr/>
      </dsp:nvSpPr>
      <dsp:spPr>
        <a:xfrm>
          <a:off x="0" y="3603098"/>
          <a:ext cx="5953629" cy="9001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tr-TR" sz="1500" kern="1200"/>
            <a:t>• Gereksiz test istemini önlemek </a:t>
          </a:r>
          <a:endParaRPr lang="en-US" sz="1500" kern="1200"/>
        </a:p>
      </dsp:txBody>
      <dsp:txXfrm>
        <a:off x="0" y="3603098"/>
        <a:ext cx="5953629" cy="900114"/>
      </dsp:txXfrm>
    </dsp:sp>
    <dsp:sp modelId="{BD7DCB87-7DCC-4B7C-97FE-E5ECE863E4FE}">
      <dsp:nvSpPr>
        <dsp:cNvPr id="0" name=""/>
        <dsp:cNvSpPr/>
      </dsp:nvSpPr>
      <dsp:spPr>
        <a:xfrm>
          <a:off x="0" y="4503213"/>
          <a:ext cx="5953629"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7510111-25E1-470E-B844-07CA885989C8}">
      <dsp:nvSpPr>
        <dsp:cNvPr id="0" name=""/>
        <dsp:cNvSpPr/>
      </dsp:nvSpPr>
      <dsp:spPr>
        <a:xfrm>
          <a:off x="0" y="4503213"/>
          <a:ext cx="5953629" cy="9001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tr-TR" sz="1500" kern="1200"/>
            <a:t>• Klinisyen ile tıbbi laboratuvar uzmanı arasında iletişim, teknik danışmanlık ve bilgi alışverişini sağlamak </a:t>
          </a:r>
          <a:endParaRPr lang="en-US" sz="1500" kern="1200"/>
        </a:p>
      </dsp:txBody>
      <dsp:txXfrm>
        <a:off x="0" y="4503213"/>
        <a:ext cx="5953629" cy="9001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C830D7-5D6C-4390-93AE-B76D3FE631AF}">
      <dsp:nvSpPr>
        <dsp:cNvPr id="0" name=""/>
        <dsp:cNvSpPr/>
      </dsp:nvSpPr>
      <dsp:spPr>
        <a:xfrm>
          <a:off x="0" y="364"/>
          <a:ext cx="9601196" cy="85284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8A36CF4-1B1C-42FA-8B07-B84BD244A109}">
      <dsp:nvSpPr>
        <dsp:cNvPr id="0" name=""/>
        <dsp:cNvSpPr/>
      </dsp:nvSpPr>
      <dsp:spPr>
        <a:xfrm>
          <a:off x="257984" y="192253"/>
          <a:ext cx="469062" cy="4690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93F71AF-20BF-4EDD-8020-19067AE7A2DF}">
      <dsp:nvSpPr>
        <dsp:cNvPr id="0" name=""/>
        <dsp:cNvSpPr/>
      </dsp:nvSpPr>
      <dsp:spPr>
        <a:xfrm>
          <a:off x="985032" y="364"/>
          <a:ext cx="8616164" cy="8528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259" tIns="90259" rIns="90259" bIns="90259" numCol="1" spcCol="1270" anchor="ctr" anchorCtr="0">
          <a:noAutofit/>
        </a:bodyPr>
        <a:lstStyle/>
        <a:p>
          <a:pPr marL="0" lvl="0" indent="0" algn="l" defTabSz="755650">
            <a:lnSpc>
              <a:spcPct val="90000"/>
            </a:lnSpc>
            <a:spcBef>
              <a:spcPct val="0"/>
            </a:spcBef>
            <a:spcAft>
              <a:spcPct val="35000"/>
            </a:spcAft>
            <a:buNone/>
          </a:pPr>
          <a:r>
            <a:rPr lang="tr-TR" sz="1700" kern="1200"/>
            <a:t>Hastadan yeniden numune alınmadan yapılacak ek test istemi;</a:t>
          </a:r>
          <a:endParaRPr lang="en-US" sz="1700" kern="1200"/>
        </a:p>
      </dsp:txBody>
      <dsp:txXfrm>
        <a:off x="985032" y="364"/>
        <a:ext cx="8616164" cy="852841"/>
      </dsp:txXfrm>
    </dsp:sp>
    <dsp:sp modelId="{ED845D75-C65C-4F88-B19A-EF41D2E683A0}">
      <dsp:nvSpPr>
        <dsp:cNvPr id="0" name=""/>
        <dsp:cNvSpPr/>
      </dsp:nvSpPr>
      <dsp:spPr>
        <a:xfrm>
          <a:off x="0" y="1066416"/>
          <a:ext cx="9601196" cy="85284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E8CDD8A-4908-4291-B322-3FB3E172460F}">
      <dsp:nvSpPr>
        <dsp:cNvPr id="0" name=""/>
        <dsp:cNvSpPr/>
      </dsp:nvSpPr>
      <dsp:spPr>
        <a:xfrm>
          <a:off x="257984" y="1258306"/>
          <a:ext cx="469062" cy="4690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DE5C669-19E3-4DC9-A143-D69853AC313A}">
      <dsp:nvSpPr>
        <dsp:cNvPr id="0" name=""/>
        <dsp:cNvSpPr/>
      </dsp:nvSpPr>
      <dsp:spPr>
        <a:xfrm>
          <a:off x="985032" y="1066416"/>
          <a:ext cx="8616164" cy="8528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259" tIns="90259" rIns="90259" bIns="90259" numCol="1" spcCol="1270" anchor="ctr" anchorCtr="0">
          <a:noAutofit/>
        </a:bodyPr>
        <a:lstStyle/>
        <a:p>
          <a:pPr marL="0" lvl="0" indent="0" algn="l" defTabSz="755650">
            <a:lnSpc>
              <a:spcPct val="90000"/>
            </a:lnSpc>
            <a:spcBef>
              <a:spcPct val="0"/>
            </a:spcBef>
            <a:spcAft>
              <a:spcPct val="35000"/>
            </a:spcAft>
            <a:buNone/>
          </a:pPr>
          <a:r>
            <a:rPr lang="tr-TR" sz="1700" b="1" kern="1200"/>
            <a:t>1.Refleks Test: </a:t>
          </a:r>
          <a:r>
            <a:rPr lang="tr-TR" sz="1700" kern="1200"/>
            <a:t>Hasta numunesindeki ilk sonuçlara göre belli algoritmalar kapsamında yeni testlerin otomatik olarak eklenmesi işlemi refleks test uygulamasıdır. Refleks test, </a:t>
          </a:r>
          <a:r>
            <a:rPr lang="tr-TR" sz="1700" u="sng" kern="1200"/>
            <a:t>ilgili kurum/kuruluş yönetiminin bilgisi </a:t>
          </a:r>
          <a:r>
            <a:rPr lang="tr-TR" sz="1700" kern="1200"/>
            <a:t>dahilinde uygulanır.</a:t>
          </a:r>
          <a:endParaRPr lang="en-US" sz="1700" kern="1200"/>
        </a:p>
      </dsp:txBody>
      <dsp:txXfrm>
        <a:off x="985032" y="1066416"/>
        <a:ext cx="8616164" cy="852841"/>
      </dsp:txXfrm>
    </dsp:sp>
    <dsp:sp modelId="{31A28D9E-E570-40B5-9829-8892317616E7}">
      <dsp:nvSpPr>
        <dsp:cNvPr id="0" name=""/>
        <dsp:cNvSpPr/>
      </dsp:nvSpPr>
      <dsp:spPr>
        <a:xfrm>
          <a:off x="0" y="2132468"/>
          <a:ext cx="9601196" cy="85284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2632F33-B27B-453E-AE35-6110342DC19D}">
      <dsp:nvSpPr>
        <dsp:cNvPr id="0" name=""/>
        <dsp:cNvSpPr/>
      </dsp:nvSpPr>
      <dsp:spPr>
        <a:xfrm>
          <a:off x="257984" y="2324358"/>
          <a:ext cx="469062" cy="46906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7C1CA42-20DF-4404-B6A7-D4278DF6BAEC}">
      <dsp:nvSpPr>
        <dsp:cNvPr id="0" name=""/>
        <dsp:cNvSpPr/>
      </dsp:nvSpPr>
      <dsp:spPr>
        <a:xfrm>
          <a:off x="985032" y="2132468"/>
          <a:ext cx="8616164" cy="8528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259" tIns="90259" rIns="90259" bIns="90259" numCol="1" spcCol="1270" anchor="ctr" anchorCtr="0">
          <a:noAutofit/>
        </a:bodyPr>
        <a:lstStyle/>
        <a:p>
          <a:pPr marL="0" lvl="0" indent="0" algn="l" defTabSz="755650">
            <a:lnSpc>
              <a:spcPct val="90000"/>
            </a:lnSpc>
            <a:spcBef>
              <a:spcPct val="0"/>
            </a:spcBef>
            <a:spcAft>
              <a:spcPct val="35000"/>
            </a:spcAft>
            <a:buNone/>
          </a:pPr>
          <a:r>
            <a:rPr lang="tr-TR" sz="1700" b="1" kern="1200"/>
            <a:t>2. Reflektif Test: </a:t>
          </a:r>
          <a:r>
            <a:rPr lang="tr-TR" sz="1700" kern="1200"/>
            <a:t>Hasta numunesindeki sonuçlara göre, hastanın diğer klinik ve laboratuvar bilgileri de değerlendirilerek, </a:t>
          </a:r>
          <a:r>
            <a:rPr lang="tr-TR" sz="1700" u="sng" kern="1200"/>
            <a:t>klinisyenin bilgisi dahilinde</a:t>
          </a:r>
          <a:r>
            <a:rPr lang="tr-TR" sz="1700" kern="1200"/>
            <a:t>, aynı hasta numunesinde yeni testlerin çalışılması işlemi reflektif test uygulamasıdır. </a:t>
          </a:r>
          <a:endParaRPr lang="en-US" sz="1700" kern="1200"/>
        </a:p>
      </dsp:txBody>
      <dsp:txXfrm>
        <a:off x="985032" y="2132468"/>
        <a:ext cx="8616164" cy="85284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449E6A-D1F1-473D-BF02-3C0BB83A851C}">
      <dsp:nvSpPr>
        <dsp:cNvPr id="0" name=""/>
        <dsp:cNvSpPr/>
      </dsp:nvSpPr>
      <dsp:spPr>
        <a:xfrm>
          <a:off x="14573" y="1224"/>
          <a:ext cx="2614987" cy="1660517"/>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AA5B74F-1D99-4F0B-AD74-371D198AFB6A}">
      <dsp:nvSpPr>
        <dsp:cNvPr id="0" name=""/>
        <dsp:cNvSpPr/>
      </dsp:nvSpPr>
      <dsp:spPr>
        <a:xfrm>
          <a:off x="305127" y="277250"/>
          <a:ext cx="2614987" cy="1660517"/>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tr-TR" sz="2100" kern="1200"/>
            <a:t>Hastaya ait daha önceki sayımlarla yeni sonuçlar karşılaştırılır, buna “Delta kontrol” denmektedir.</a:t>
          </a:r>
          <a:endParaRPr lang="en-US" sz="2100" kern="1200"/>
        </a:p>
      </dsp:txBody>
      <dsp:txXfrm>
        <a:off x="353762" y="325885"/>
        <a:ext cx="2517717" cy="1563247"/>
      </dsp:txXfrm>
    </dsp:sp>
    <dsp:sp modelId="{0BB4EC94-3E85-48ED-9743-BCF861355C4C}">
      <dsp:nvSpPr>
        <dsp:cNvPr id="0" name=""/>
        <dsp:cNvSpPr/>
      </dsp:nvSpPr>
      <dsp:spPr>
        <a:xfrm>
          <a:off x="3210669" y="1224"/>
          <a:ext cx="2614987" cy="1660517"/>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3BF8C3C-5774-413B-AEED-702F79DC6872}">
      <dsp:nvSpPr>
        <dsp:cNvPr id="0" name=""/>
        <dsp:cNvSpPr/>
      </dsp:nvSpPr>
      <dsp:spPr>
        <a:xfrm>
          <a:off x="3501223" y="277250"/>
          <a:ext cx="2614987" cy="1660517"/>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tr-TR" sz="2100" kern="1200"/>
            <a:t>Bir hastanın MCV ve MCHC değerleri birkaç gün içinde değişmez. </a:t>
          </a:r>
          <a:endParaRPr lang="en-US" sz="2100" kern="1200"/>
        </a:p>
      </dsp:txBody>
      <dsp:txXfrm>
        <a:off x="3549858" y="325885"/>
        <a:ext cx="2517717" cy="1563247"/>
      </dsp:txXfrm>
    </dsp:sp>
    <dsp:sp modelId="{00457F23-23B7-4FE6-A4AE-E0D90620E14C}">
      <dsp:nvSpPr>
        <dsp:cNvPr id="0" name=""/>
        <dsp:cNvSpPr/>
      </dsp:nvSpPr>
      <dsp:spPr>
        <a:xfrm>
          <a:off x="6406765" y="1224"/>
          <a:ext cx="2614987" cy="1660517"/>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53ED2ED-9734-4667-A398-F13C70234AA2}">
      <dsp:nvSpPr>
        <dsp:cNvPr id="0" name=""/>
        <dsp:cNvSpPr/>
      </dsp:nvSpPr>
      <dsp:spPr>
        <a:xfrm>
          <a:off x="6697319" y="277250"/>
          <a:ext cx="2614987" cy="1660517"/>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tr-TR" sz="2100" kern="1200"/>
            <a:t>Lökosit, trombosit ve eritrosit değerlerindeki büyük değişikliklerin de bir açıklaması olması gerekir.</a:t>
          </a:r>
          <a:endParaRPr lang="en-US" sz="2100" kern="1200"/>
        </a:p>
      </dsp:txBody>
      <dsp:txXfrm>
        <a:off x="6745954" y="325885"/>
        <a:ext cx="2517717" cy="156324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1327D1-ACAE-4DFC-9737-E3044A0352EB}">
      <dsp:nvSpPr>
        <dsp:cNvPr id="0" name=""/>
        <dsp:cNvSpPr/>
      </dsp:nvSpPr>
      <dsp:spPr>
        <a:xfrm>
          <a:off x="486323" y="590797"/>
          <a:ext cx="794179" cy="79417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B6CC0C0-E6AB-4894-ABBD-DB90C12238E6}">
      <dsp:nvSpPr>
        <dsp:cNvPr id="0" name=""/>
        <dsp:cNvSpPr/>
      </dsp:nvSpPr>
      <dsp:spPr>
        <a:xfrm>
          <a:off x="991" y="1697785"/>
          <a:ext cx="1764843" cy="705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pPr>
          <a:r>
            <a:rPr lang="tr-TR" sz="1300" kern="1200"/>
            <a:t>Gece boyu açlık sonrası sabah orta akım idrar alımı önerilmekte</a:t>
          </a:r>
          <a:endParaRPr lang="en-US" sz="1300" kern="1200"/>
        </a:p>
      </dsp:txBody>
      <dsp:txXfrm>
        <a:off x="991" y="1697785"/>
        <a:ext cx="1764843" cy="705937"/>
      </dsp:txXfrm>
    </dsp:sp>
    <dsp:sp modelId="{8EBF6013-9267-4667-BCE4-8A198BD6E734}">
      <dsp:nvSpPr>
        <dsp:cNvPr id="0" name=""/>
        <dsp:cNvSpPr/>
      </dsp:nvSpPr>
      <dsp:spPr>
        <a:xfrm>
          <a:off x="2560014" y="590797"/>
          <a:ext cx="794179" cy="79417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AA7E48A-4630-4855-89CD-3BB9B9AD5644}">
      <dsp:nvSpPr>
        <dsp:cNvPr id="0" name=""/>
        <dsp:cNvSpPr/>
      </dsp:nvSpPr>
      <dsp:spPr>
        <a:xfrm>
          <a:off x="2074682" y="1697785"/>
          <a:ext cx="1764843" cy="705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pPr>
          <a:r>
            <a:rPr lang="tr-TR" sz="1300" kern="1200"/>
            <a:t>Bol hidrasyon sonrası konsantrasyon bozulabilir ve besin sonrası pH değeri alkali olabilir</a:t>
          </a:r>
          <a:endParaRPr lang="en-US" sz="1300" kern="1200"/>
        </a:p>
      </dsp:txBody>
      <dsp:txXfrm>
        <a:off x="2074682" y="1697785"/>
        <a:ext cx="1764843" cy="705937"/>
      </dsp:txXfrm>
    </dsp:sp>
    <dsp:sp modelId="{6EC2FB14-753E-4090-BC58-48D0DC74FB6D}">
      <dsp:nvSpPr>
        <dsp:cNvPr id="0" name=""/>
        <dsp:cNvSpPr/>
      </dsp:nvSpPr>
      <dsp:spPr>
        <a:xfrm>
          <a:off x="4633706" y="590797"/>
          <a:ext cx="794179" cy="79417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D4F730F-AD96-4845-9639-F043FBFC90AC}">
      <dsp:nvSpPr>
        <dsp:cNvPr id="0" name=""/>
        <dsp:cNvSpPr/>
      </dsp:nvSpPr>
      <dsp:spPr>
        <a:xfrm>
          <a:off x="4148374" y="1697785"/>
          <a:ext cx="1764843" cy="705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pPr>
          <a:r>
            <a:rPr lang="tr-TR" sz="1300" kern="1200"/>
            <a:t>Ağır egzersiz yapılırsa hematüri ve silendirüri görülebilmekte</a:t>
          </a:r>
          <a:endParaRPr lang="en-US" sz="1300" kern="1200"/>
        </a:p>
      </dsp:txBody>
      <dsp:txXfrm>
        <a:off x="4148374" y="1697785"/>
        <a:ext cx="1764843" cy="705937"/>
      </dsp:txXfrm>
    </dsp:sp>
    <dsp:sp modelId="{CD937377-7BCA-40E9-9508-779E371AB97F}">
      <dsp:nvSpPr>
        <dsp:cNvPr id="0" name=""/>
        <dsp:cNvSpPr/>
      </dsp:nvSpPr>
      <dsp:spPr>
        <a:xfrm>
          <a:off x="1523168" y="2844933"/>
          <a:ext cx="794179" cy="79417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D3EBE6C-6330-4834-B8F5-68517EB49089}">
      <dsp:nvSpPr>
        <dsp:cNvPr id="0" name=""/>
        <dsp:cNvSpPr/>
      </dsp:nvSpPr>
      <dsp:spPr>
        <a:xfrm>
          <a:off x="1037836" y="3951922"/>
          <a:ext cx="1764843" cy="705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pPr>
          <a:r>
            <a:rPr lang="tr-TR" sz="1300" kern="1200"/>
            <a:t>1-2 saat içinde tahlil edilmeyecekse buzdolabında saklanmalı</a:t>
          </a:r>
          <a:endParaRPr lang="en-US" sz="1300" kern="1200"/>
        </a:p>
      </dsp:txBody>
      <dsp:txXfrm>
        <a:off x="1037836" y="3951922"/>
        <a:ext cx="1764843" cy="705937"/>
      </dsp:txXfrm>
    </dsp:sp>
    <dsp:sp modelId="{11ACBB64-625B-46F1-B285-C3508BE70D54}">
      <dsp:nvSpPr>
        <dsp:cNvPr id="0" name=""/>
        <dsp:cNvSpPr/>
      </dsp:nvSpPr>
      <dsp:spPr>
        <a:xfrm>
          <a:off x="3596860" y="2844933"/>
          <a:ext cx="794179" cy="79417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3F0DBBA-7421-4674-A573-BC4CEA5692A4}">
      <dsp:nvSpPr>
        <dsp:cNvPr id="0" name=""/>
        <dsp:cNvSpPr/>
      </dsp:nvSpPr>
      <dsp:spPr>
        <a:xfrm>
          <a:off x="3111528" y="3951922"/>
          <a:ext cx="1764843" cy="705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pPr>
          <a:r>
            <a:rPr lang="tr-TR" sz="1300" kern="1200"/>
            <a:t>Preanalitik safhalara dikkat edilmeli</a:t>
          </a:r>
          <a:endParaRPr lang="en-US" sz="1300" kern="1200"/>
        </a:p>
      </dsp:txBody>
      <dsp:txXfrm>
        <a:off x="3111528" y="3951922"/>
        <a:ext cx="1764843" cy="70593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5608BB-3BC1-4925-84BB-969A28DFAD33}">
      <dsp:nvSpPr>
        <dsp:cNvPr id="0" name=""/>
        <dsp:cNvSpPr/>
      </dsp:nvSpPr>
      <dsp:spPr>
        <a:xfrm>
          <a:off x="315086" y="1270714"/>
          <a:ext cx="4377028" cy="1367821"/>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26471" tIns="125730" rIns="125730" bIns="125730" numCol="1" spcCol="1270" anchor="ctr" anchorCtr="0">
          <a:noAutofit/>
        </a:bodyPr>
        <a:lstStyle/>
        <a:p>
          <a:pPr marL="0" lvl="0" indent="0" algn="ctr" defTabSz="1466850">
            <a:lnSpc>
              <a:spcPct val="90000"/>
            </a:lnSpc>
            <a:spcBef>
              <a:spcPct val="0"/>
            </a:spcBef>
            <a:spcAft>
              <a:spcPct val="35000"/>
            </a:spcAft>
            <a:buNone/>
          </a:pPr>
          <a:r>
            <a:rPr lang="tr-TR" sz="3300" kern="1200" dirty="0"/>
            <a:t>İdrarın Fiziksel Analizi</a:t>
          </a:r>
        </a:p>
      </dsp:txBody>
      <dsp:txXfrm>
        <a:off x="315086" y="1270714"/>
        <a:ext cx="4377028" cy="1367821"/>
      </dsp:txXfrm>
    </dsp:sp>
    <dsp:sp modelId="{875ECC19-0AFA-4C96-80B9-3AF45546840B}">
      <dsp:nvSpPr>
        <dsp:cNvPr id="0" name=""/>
        <dsp:cNvSpPr/>
      </dsp:nvSpPr>
      <dsp:spPr>
        <a:xfrm>
          <a:off x="182418" y="1002863"/>
          <a:ext cx="1409881" cy="164897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06000" r="-106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EA7D582-A24B-40C6-A0AB-192BAE5E48B1}">
      <dsp:nvSpPr>
        <dsp:cNvPr id="0" name=""/>
        <dsp:cNvSpPr/>
      </dsp:nvSpPr>
      <dsp:spPr>
        <a:xfrm>
          <a:off x="5472824" y="1258055"/>
          <a:ext cx="4377028" cy="1367821"/>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26471" tIns="125730" rIns="125730" bIns="125730" numCol="1" spcCol="1270" anchor="ctr" anchorCtr="0">
          <a:noAutofit/>
        </a:bodyPr>
        <a:lstStyle/>
        <a:p>
          <a:pPr marL="0" lvl="0" indent="0" algn="ctr" defTabSz="1466850">
            <a:lnSpc>
              <a:spcPct val="90000"/>
            </a:lnSpc>
            <a:spcBef>
              <a:spcPct val="0"/>
            </a:spcBef>
            <a:spcAft>
              <a:spcPct val="35000"/>
            </a:spcAft>
            <a:buNone/>
          </a:pPr>
          <a:r>
            <a:rPr lang="tr-TR" sz="3300" kern="1200" dirty="0"/>
            <a:t>İdrarın Kimyasal Analizi</a:t>
          </a:r>
        </a:p>
      </dsp:txBody>
      <dsp:txXfrm>
        <a:off x="5472824" y="1258055"/>
        <a:ext cx="4377028" cy="1367821"/>
      </dsp:txXfrm>
    </dsp:sp>
    <dsp:sp modelId="{A4A857B1-8CDD-4328-8255-E7A166284201}">
      <dsp:nvSpPr>
        <dsp:cNvPr id="0" name=""/>
        <dsp:cNvSpPr/>
      </dsp:nvSpPr>
      <dsp:spPr>
        <a:xfrm>
          <a:off x="5049250" y="871648"/>
          <a:ext cx="1520240" cy="1741694"/>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88000" r="-88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E2E081E-D201-405E-B737-552137F9F7DC}">
      <dsp:nvSpPr>
        <dsp:cNvPr id="0" name=""/>
        <dsp:cNvSpPr/>
      </dsp:nvSpPr>
      <dsp:spPr>
        <a:xfrm>
          <a:off x="2860720" y="2926004"/>
          <a:ext cx="4377028" cy="1367821"/>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26471" tIns="125730" rIns="125730" bIns="125730" numCol="1" spcCol="1270" anchor="ctr" anchorCtr="0">
          <a:noAutofit/>
        </a:bodyPr>
        <a:lstStyle/>
        <a:p>
          <a:pPr marL="0" lvl="0" indent="0" algn="ctr" defTabSz="1466850">
            <a:lnSpc>
              <a:spcPct val="90000"/>
            </a:lnSpc>
            <a:spcBef>
              <a:spcPct val="0"/>
            </a:spcBef>
            <a:spcAft>
              <a:spcPct val="35000"/>
            </a:spcAft>
            <a:buNone/>
          </a:pPr>
          <a:r>
            <a:rPr lang="tr-TR" sz="3300" kern="1200" dirty="0"/>
            <a:t>İdrarın Mikroskobik İncelemesi</a:t>
          </a:r>
        </a:p>
      </dsp:txBody>
      <dsp:txXfrm>
        <a:off x="2860720" y="2926004"/>
        <a:ext cx="4377028" cy="1367821"/>
      </dsp:txXfrm>
    </dsp:sp>
    <dsp:sp modelId="{26673061-5D7F-4B80-8868-5BB37F76757E}">
      <dsp:nvSpPr>
        <dsp:cNvPr id="0" name=""/>
        <dsp:cNvSpPr/>
      </dsp:nvSpPr>
      <dsp:spPr>
        <a:xfrm>
          <a:off x="2233038" y="2745812"/>
          <a:ext cx="1547442" cy="1545824"/>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266D22-3BA3-4679-AC1C-0646EF70AB5A}">
      <dsp:nvSpPr>
        <dsp:cNvPr id="0" name=""/>
        <dsp:cNvSpPr/>
      </dsp:nvSpPr>
      <dsp:spPr>
        <a:xfrm>
          <a:off x="0" y="0"/>
          <a:ext cx="7680957" cy="632474"/>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tr-TR" sz="1700" kern="1200"/>
            <a:t>İdrar ile günlük 150 mg’dan (10-20 mg/dl) fazla protein atılması </a:t>
          </a:r>
          <a:endParaRPr lang="en-US" sz="1700" kern="1200"/>
        </a:p>
      </dsp:txBody>
      <dsp:txXfrm>
        <a:off x="18525" y="18525"/>
        <a:ext cx="6945023" cy="595424"/>
      </dsp:txXfrm>
    </dsp:sp>
    <dsp:sp modelId="{A3EED7AB-6F55-4576-AAA6-125A45CAAA7E}">
      <dsp:nvSpPr>
        <dsp:cNvPr id="0" name=""/>
        <dsp:cNvSpPr/>
      </dsp:nvSpPr>
      <dsp:spPr>
        <a:xfrm>
          <a:off x="643280" y="747469"/>
          <a:ext cx="7680957" cy="632474"/>
        </a:xfrm>
        <a:prstGeom prst="roundRect">
          <a:avLst>
            <a:gd name="adj" fmla="val 1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tr-TR" sz="1700" kern="1200"/>
            <a:t>Mikroalbüminüri 30-150 mg protein atılması</a:t>
          </a:r>
          <a:endParaRPr lang="en-US" sz="1700" kern="1200"/>
        </a:p>
      </dsp:txBody>
      <dsp:txXfrm>
        <a:off x="661805" y="765994"/>
        <a:ext cx="6589519" cy="595424"/>
      </dsp:txXfrm>
    </dsp:sp>
    <dsp:sp modelId="{88118093-B683-495A-8802-B48F4E4EA0B0}">
      <dsp:nvSpPr>
        <dsp:cNvPr id="0" name=""/>
        <dsp:cNvSpPr/>
      </dsp:nvSpPr>
      <dsp:spPr>
        <a:xfrm>
          <a:off x="1276959" y="1494939"/>
          <a:ext cx="7680957" cy="632474"/>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tr-TR" sz="1700" kern="1200"/>
            <a:t>Dipstickte  1+, 2+, 3+, 4+ proteinüri sırasıyla her dL’de 30 mg, 100mg, 300 mg, 1000 mg protein olduğunu göstermekte </a:t>
          </a:r>
          <a:endParaRPr lang="en-US" sz="1700" kern="1200"/>
        </a:p>
      </dsp:txBody>
      <dsp:txXfrm>
        <a:off x="1295484" y="1513464"/>
        <a:ext cx="6599120" cy="595424"/>
      </dsp:txXfrm>
    </dsp:sp>
    <dsp:sp modelId="{F0813F56-13F1-490A-92F5-3CF88C0AEF9F}">
      <dsp:nvSpPr>
        <dsp:cNvPr id="0" name=""/>
        <dsp:cNvSpPr/>
      </dsp:nvSpPr>
      <dsp:spPr>
        <a:xfrm>
          <a:off x="1920239" y="2242408"/>
          <a:ext cx="7680957" cy="632474"/>
        </a:xfrm>
        <a:prstGeom prst="roundRect">
          <a:avLst>
            <a:gd name="adj" fmla="val 10000"/>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tr-TR" sz="1700" kern="1200"/>
            <a:t>Dilüe idrarda ve atılan protein albüminden farklı olduğunda yalancı negatif </a:t>
          </a:r>
          <a:endParaRPr lang="en-US" sz="1700" kern="1200"/>
        </a:p>
      </dsp:txBody>
      <dsp:txXfrm>
        <a:off x="1938764" y="2260933"/>
        <a:ext cx="6589519" cy="595424"/>
      </dsp:txXfrm>
    </dsp:sp>
    <dsp:sp modelId="{B8C735B5-83CC-4408-B15F-57097028703B}">
      <dsp:nvSpPr>
        <dsp:cNvPr id="0" name=""/>
        <dsp:cNvSpPr/>
      </dsp:nvSpPr>
      <dsp:spPr>
        <a:xfrm>
          <a:off x="7269849" y="484417"/>
          <a:ext cx="411108" cy="411108"/>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7362348" y="484417"/>
        <a:ext cx="226110" cy="309359"/>
      </dsp:txXfrm>
    </dsp:sp>
    <dsp:sp modelId="{8314EFB9-221A-4555-93E8-AE13F8774CDA}">
      <dsp:nvSpPr>
        <dsp:cNvPr id="0" name=""/>
        <dsp:cNvSpPr/>
      </dsp:nvSpPr>
      <dsp:spPr>
        <a:xfrm>
          <a:off x="7913129" y="1231887"/>
          <a:ext cx="411108" cy="411108"/>
        </a:xfrm>
        <a:prstGeom prst="downArrow">
          <a:avLst>
            <a:gd name="adj1" fmla="val 55000"/>
            <a:gd name="adj2" fmla="val 45000"/>
          </a:avLst>
        </a:prstGeom>
        <a:solidFill>
          <a:schemeClr val="accent3">
            <a:tint val="40000"/>
            <a:alpha val="90000"/>
            <a:hueOff val="0"/>
            <a:satOff val="0"/>
            <a:lumOff val="0"/>
            <a:alphaOff val="0"/>
          </a:schemeClr>
        </a:solidFill>
        <a:ln w="1587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8005628" y="1231887"/>
        <a:ext cx="226110" cy="309359"/>
      </dsp:txXfrm>
    </dsp:sp>
    <dsp:sp modelId="{DE531944-4F2E-481E-873D-1F2319695FD6}">
      <dsp:nvSpPr>
        <dsp:cNvPr id="0" name=""/>
        <dsp:cNvSpPr/>
      </dsp:nvSpPr>
      <dsp:spPr>
        <a:xfrm>
          <a:off x="8546808" y="1979356"/>
          <a:ext cx="411108" cy="411108"/>
        </a:xfrm>
        <a:prstGeom prst="downArrow">
          <a:avLst>
            <a:gd name="adj1" fmla="val 55000"/>
            <a:gd name="adj2" fmla="val 45000"/>
          </a:avLst>
        </a:prstGeom>
        <a:solidFill>
          <a:schemeClr val="accent4">
            <a:tint val="40000"/>
            <a:alpha val="90000"/>
            <a:hueOff val="0"/>
            <a:satOff val="0"/>
            <a:lumOff val="0"/>
            <a:alphaOff val="0"/>
          </a:schemeClr>
        </a:solidFill>
        <a:ln w="15875"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8639307" y="1979356"/>
        <a:ext cx="226110" cy="30935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CDF130-E364-4871-809C-0AB714F5E187}" type="datetimeFigureOut">
              <a:rPr lang="tr-TR" smtClean="0"/>
              <a:t>26.10.2023</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710846-67DE-4807-890E-1E4B4A0CE9CB}" type="slidenum">
              <a:rPr lang="tr-TR" smtClean="0"/>
              <a:t>‹#›</a:t>
            </a:fld>
            <a:endParaRPr lang="tr-TR"/>
          </a:p>
        </p:txBody>
      </p:sp>
    </p:spTree>
    <p:extLst>
      <p:ext uri="{BB962C8B-B14F-4D97-AF65-F5344CB8AC3E}">
        <p14:creationId xmlns:p14="http://schemas.microsoft.com/office/powerpoint/2010/main" val="2002991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A710846-67DE-4807-890E-1E4B4A0CE9CB}" type="slidenum">
              <a:rPr lang="tr-TR" smtClean="0"/>
              <a:t>1</a:t>
            </a:fld>
            <a:endParaRPr lang="tr-TR"/>
          </a:p>
        </p:txBody>
      </p:sp>
    </p:spTree>
    <p:extLst>
      <p:ext uri="{BB962C8B-B14F-4D97-AF65-F5344CB8AC3E}">
        <p14:creationId xmlns:p14="http://schemas.microsoft.com/office/powerpoint/2010/main" val="13631991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-Yüksek olarak saptandığında (&gt;36) beraberinde RDW de artmışsa tanı </a:t>
            </a:r>
            <a:r>
              <a:rPr lang="tr-TR" sz="1200" b="0" i="0" u="none" strike="noStrike" kern="1200" baseline="0" dirty="0" err="1">
                <a:solidFill>
                  <a:schemeClr val="tx1"/>
                </a:solidFill>
                <a:latin typeface="+mn-lt"/>
                <a:ea typeface="+mn-ea"/>
                <a:cs typeface="+mn-cs"/>
              </a:rPr>
              <a:t>herediter</a:t>
            </a:r>
            <a:r>
              <a:rPr lang="tr-TR" sz="1200" b="0" i="0" u="none" strike="noStrike" kern="1200" baseline="0" dirty="0">
                <a:solidFill>
                  <a:schemeClr val="tx1"/>
                </a:solidFill>
                <a:latin typeface="+mn-lt"/>
                <a:ea typeface="+mn-ea"/>
                <a:cs typeface="+mn-cs"/>
              </a:rPr>
              <a:t> </a:t>
            </a:r>
            <a:r>
              <a:rPr lang="tr-TR" sz="1200" b="0" i="0" u="none" strike="noStrike" kern="1200" baseline="0" dirty="0" err="1">
                <a:solidFill>
                  <a:schemeClr val="tx1"/>
                </a:solidFill>
                <a:latin typeface="+mn-lt"/>
                <a:ea typeface="+mn-ea"/>
                <a:cs typeface="+mn-cs"/>
              </a:rPr>
              <a:t>sferositozdur</a:t>
            </a:r>
            <a:r>
              <a:rPr lang="tr-TR" sz="1200" b="0" i="0" u="none" strike="noStrike" kern="1200" baseline="0" dirty="0">
                <a:solidFill>
                  <a:schemeClr val="tx1"/>
                </a:solidFill>
                <a:latin typeface="+mn-lt"/>
                <a:ea typeface="+mn-ea"/>
                <a:cs typeface="+mn-cs"/>
              </a:rPr>
              <a:t>. Ancak MCHC </a:t>
            </a:r>
            <a:r>
              <a:rPr lang="tr-TR" sz="1200" b="0" i="0" u="none" strike="noStrike" kern="1200" baseline="0" dirty="0" err="1">
                <a:solidFill>
                  <a:schemeClr val="tx1"/>
                </a:solidFill>
                <a:latin typeface="+mn-lt"/>
                <a:ea typeface="+mn-ea"/>
                <a:cs typeface="+mn-cs"/>
              </a:rPr>
              <a:t>lipemik</a:t>
            </a:r>
            <a:r>
              <a:rPr lang="tr-TR" sz="1200" b="0" i="0" u="none" strike="noStrike" kern="1200" baseline="0" dirty="0">
                <a:solidFill>
                  <a:schemeClr val="tx1"/>
                </a:solidFill>
                <a:latin typeface="+mn-lt"/>
                <a:ea typeface="+mn-ea"/>
                <a:cs typeface="+mn-cs"/>
              </a:rPr>
              <a:t> ve </a:t>
            </a:r>
            <a:r>
              <a:rPr lang="tr-TR" sz="1200" b="0" i="0" u="none" strike="noStrike" kern="1200" baseline="0" dirty="0" err="1">
                <a:solidFill>
                  <a:schemeClr val="tx1"/>
                </a:solidFill>
                <a:latin typeface="+mn-lt"/>
                <a:ea typeface="+mn-ea"/>
                <a:cs typeface="+mn-cs"/>
              </a:rPr>
              <a:t>ikterik</a:t>
            </a:r>
            <a:r>
              <a:rPr lang="tr-TR" sz="1200" b="0" i="0" u="none" strike="noStrike" kern="1200" baseline="0" dirty="0">
                <a:solidFill>
                  <a:schemeClr val="tx1"/>
                </a:solidFill>
                <a:latin typeface="+mn-lt"/>
                <a:ea typeface="+mn-ea"/>
                <a:cs typeface="+mn-cs"/>
              </a:rPr>
              <a:t> serum örneklerinde ve soğuk aglütinin varlığında yalancı yüksek saptanabilir.</a:t>
            </a:r>
            <a:endParaRPr lang="tr-TR" dirty="0"/>
          </a:p>
          <a:p>
            <a:endParaRPr lang="tr-TR" dirty="0"/>
          </a:p>
        </p:txBody>
      </p:sp>
      <p:sp>
        <p:nvSpPr>
          <p:cNvPr id="4" name="Slayt Numarası Yer Tutucusu 3"/>
          <p:cNvSpPr>
            <a:spLocks noGrp="1"/>
          </p:cNvSpPr>
          <p:nvPr>
            <p:ph type="sldNum" sz="quarter" idx="5"/>
          </p:nvPr>
        </p:nvSpPr>
        <p:spPr/>
        <p:txBody>
          <a:bodyPr/>
          <a:lstStyle/>
          <a:p>
            <a:fld id="{BA710846-67DE-4807-890E-1E4B4A0CE9CB}" type="slidenum">
              <a:rPr lang="tr-TR" smtClean="0"/>
              <a:t>26</a:t>
            </a:fld>
            <a:endParaRPr lang="tr-TR"/>
          </a:p>
        </p:txBody>
      </p:sp>
    </p:spTree>
    <p:extLst>
      <p:ext uri="{BB962C8B-B14F-4D97-AF65-F5344CB8AC3E}">
        <p14:creationId xmlns:p14="http://schemas.microsoft.com/office/powerpoint/2010/main" val="35006295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0" i="0" u="none" strike="noStrike" kern="1200" baseline="0" dirty="0">
                <a:solidFill>
                  <a:schemeClr val="tx1"/>
                </a:solidFill>
                <a:latin typeface="+mn-lt"/>
                <a:ea typeface="+mn-ea"/>
                <a:cs typeface="+mn-cs"/>
              </a:rPr>
              <a:t>MCHC yüksekliği ile birlikte RDW 17–20 arasında ise </a:t>
            </a:r>
            <a:r>
              <a:rPr lang="tr-TR" sz="1200" b="0" i="0" u="none" strike="noStrike" kern="1200" baseline="0" dirty="0" err="1">
                <a:solidFill>
                  <a:schemeClr val="tx1"/>
                </a:solidFill>
                <a:latin typeface="+mn-lt"/>
                <a:ea typeface="+mn-ea"/>
                <a:cs typeface="+mn-cs"/>
              </a:rPr>
              <a:t>herediter</a:t>
            </a:r>
            <a:r>
              <a:rPr lang="tr-TR" sz="1200" b="0" i="0" u="none" strike="noStrike" kern="1200" baseline="0" dirty="0">
                <a:solidFill>
                  <a:schemeClr val="tx1"/>
                </a:solidFill>
                <a:latin typeface="+mn-lt"/>
                <a:ea typeface="+mn-ea"/>
                <a:cs typeface="+mn-cs"/>
              </a:rPr>
              <a:t> </a:t>
            </a:r>
            <a:r>
              <a:rPr lang="tr-TR" sz="1200" b="0" i="0" u="none" strike="noStrike" kern="1200" baseline="0" dirty="0" err="1">
                <a:solidFill>
                  <a:schemeClr val="tx1"/>
                </a:solidFill>
                <a:latin typeface="+mn-lt"/>
                <a:ea typeface="+mn-ea"/>
                <a:cs typeface="+mn-cs"/>
              </a:rPr>
              <a:t>sferositoz</a:t>
            </a:r>
            <a:r>
              <a:rPr lang="tr-TR" sz="1200" b="0" i="0" u="none" strike="noStrike" kern="1200" baseline="0" dirty="0">
                <a:solidFill>
                  <a:schemeClr val="tx1"/>
                </a:solidFill>
                <a:latin typeface="+mn-lt"/>
                <a:ea typeface="+mn-ea"/>
                <a:cs typeface="+mn-cs"/>
              </a:rPr>
              <a:t>, ancak RDW &gt;20–25 ise akla konjenital </a:t>
            </a:r>
            <a:r>
              <a:rPr lang="tr-TR" sz="1200" b="0" i="0" u="none" strike="noStrike" kern="1200" baseline="0" dirty="0" err="1">
                <a:solidFill>
                  <a:schemeClr val="tx1"/>
                </a:solidFill>
                <a:latin typeface="+mn-lt"/>
                <a:ea typeface="+mn-ea"/>
                <a:cs typeface="+mn-cs"/>
              </a:rPr>
              <a:t>diseritropoietik</a:t>
            </a:r>
            <a:r>
              <a:rPr lang="tr-TR" sz="1200" b="0" i="0" u="none" strike="noStrike" kern="1200" baseline="0" dirty="0">
                <a:solidFill>
                  <a:schemeClr val="tx1"/>
                </a:solidFill>
                <a:latin typeface="+mn-lt"/>
                <a:ea typeface="+mn-ea"/>
                <a:cs typeface="+mn-cs"/>
              </a:rPr>
              <a:t> anemilerin (CDA) gelmesi yönündedir.</a:t>
            </a:r>
          </a:p>
          <a:p>
            <a:r>
              <a:rPr lang="tr-TR" sz="1200" b="0" i="0" u="none" strike="noStrike" kern="1200" baseline="0" dirty="0">
                <a:solidFill>
                  <a:schemeClr val="tx1"/>
                </a:solidFill>
                <a:latin typeface="+mn-lt"/>
                <a:ea typeface="+mn-ea"/>
                <a:cs typeface="+mn-cs"/>
              </a:rPr>
              <a:t>-Yine düzelmeyen ağır </a:t>
            </a:r>
            <a:r>
              <a:rPr lang="tr-TR" sz="1200" b="0" i="0" u="none" strike="noStrike" kern="1200" baseline="0" dirty="0" err="1">
                <a:solidFill>
                  <a:schemeClr val="tx1"/>
                </a:solidFill>
                <a:latin typeface="+mn-lt"/>
                <a:ea typeface="+mn-ea"/>
                <a:cs typeface="+mn-cs"/>
              </a:rPr>
              <a:t>mikrositer</a:t>
            </a:r>
            <a:r>
              <a:rPr lang="tr-TR" sz="1200" b="0" i="0" u="none" strike="noStrike" kern="1200" baseline="0" dirty="0">
                <a:solidFill>
                  <a:schemeClr val="tx1"/>
                </a:solidFill>
                <a:latin typeface="+mn-lt"/>
                <a:ea typeface="+mn-ea"/>
                <a:cs typeface="+mn-cs"/>
              </a:rPr>
              <a:t> anemilerde RDW &gt;25 ise ayırıcı tanıda </a:t>
            </a:r>
            <a:r>
              <a:rPr lang="tr-TR" sz="1200" b="0" i="0" u="none" strike="noStrike" kern="1200" baseline="0" dirty="0" err="1">
                <a:solidFill>
                  <a:schemeClr val="tx1"/>
                </a:solidFill>
                <a:latin typeface="+mn-lt"/>
                <a:ea typeface="+mn-ea"/>
                <a:cs typeface="+mn-cs"/>
              </a:rPr>
              <a:t>sideroblastik</a:t>
            </a:r>
            <a:r>
              <a:rPr lang="tr-TR" sz="1200" b="0" i="0" u="none" strike="noStrike" kern="1200" baseline="0" dirty="0">
                <a:solidFill>
                  <a:schemeClr val="tx1"/>
                </a:solidFill>
                <a:latin typeface="+mn-lt"/>
                <a:ea typeface="+mn-ea"/>
                <a:cs typeface="+mn-cs"/>
              </a:rPr>
              <a:t> anemi düşünülebilir.</a:t>
            </a:r>
            <a:endParaRPr lang="tr-TR" dirty="0"/>
          </a:p>
          <a:p>
            <a:endParaRPr lang="tr-TR" dirty="0"/>
          </a:p>
        </p:txBody>
      </p:sp>
      <p:sp>
        <p:nvSpPr>
          <p:cNvPr id="4" name="Slayt Numarası Yer Tutucusu 3"/>
          <p:cNvSpPr>
            <a:spLocks noGrp="1"/>
          </p:cNvSpPr>
          <p:nvPr>
            <p:ph type="sldNum" sz="quarter" idx="5"/>
          </p:nvPr>
        </p:nvSpPr>
        <p:spPr/>
        <p:txBody>
          <a:bodyPr/>
          <a:lstStyle/>
          <a:p>
            <a:fld id="{BA710846-67DE-4807-890E-1E4B4A0CE9CB}" type="slidenum">
              <a:rPr lang="tr-TR" smtClean="0"/>
              <a:t>27</a:t>
            </a:fld>
            <a:endParaRPr lang="tr-TR"/>
          </a:p>
        </p:txBody>
      </p:sp>
    </p:spTree>
    <p:extLst>
      <p:ext uri="{BB962C8B-B14F-4D97-AF65-F5344CB8AC3E}">
        <p14:creationId xmlns:p14="http://schemas.microsoft.com/office/powerpoint/2010/main" val="18675110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0" i="0" u="none" strike="noStrike" kern="1200" baseline="0" dirty="0">
                <a:solidFill>
                  <a:schemeClr val="tx1"/>
                </a:solidFill>
                <a:latin typeface="+mn-lt"/>
                <a:ea typeface="+mn-ea"/>
                <a:cs typeface="+mn-cs"/>
              </a:rPr>
              <a:t>Kabaca anemileri yapım yetersizliği ya da yıkım fazlalığı şeklinde düşünürsek anemi ile orantılı olarak </a:t>
            </a:r>
            <a:r>
              <a:rPr lang="tr-TR" sz="1200" b="0" i="0" u="none" strike="noStrike" kern="1200" baseline="0" dirty="0" err="1">
                <a:solidFill>
                  <a:schemeClr val="tx1"/>
                </a:solidFill>
                <a:latin typeface="+mn-lt"/>
                <a:ea typeface="+mn-ea"/>
                <a:cs typeface="+mn-cs"/>
              </a:rPr>
              <a:t>retikülosit</a:t>
            </a:r>
            <a:r>
              <a:rPr lang="tr-TR" sz="1200" b="0" i="0" u="none" strike="noStrike" kern="1200" baseline="0" dirty="0">
                <a:solidFill>
                  <a:schemeClr val="tx1"/>
                </a:solidFill>
                <a:latin typeface="+mn-lt"/>
                <a:ea typeface="+mn-ea"/>
                <a:cs typeface="+mn-cs"/>
              </a:rPr>
              <a:t> yüksekse kemik iliğinin iyi olduğunu, düşükse kemik iliğinde sorun olduğunu ya da eritrosit yapımında gerekli olan (besinsel?) maddelerde bir eksiklik olduğu sonucunu çıkartabiliriz.</a:t>
            </a:r>
          </a:p>
          <a:p>
            <a:r>
              <a:rPr lang="tr-TR" sz="1200" b="0" i="0" kern="1200" dirty="0">
                <a:solidFill>
                  <a:schemeClr val="tx1"/>
                </a:solidFill>
                <a:effectLst/>
                <a:latin typeface="+mn-lt"/>
                <a:ea typeface="+mn-ea"/>
                <a:cs typeface="+mn-cs"/>
              </a:rPr>
              <a:t>-</a:t>
            </a:r>
            <a:r>
              <a:rPr lang="tr-TR" sz="1200" b="0" i="0" kern="1200" dirty="0" err="1">
                <a:solidFill>
                  <a:schemeClr val="tx1"/>
                </a:solidFill>
                <a:effectLst/>
                <a:latin typeface="+mn-lt"/>
                <a:ea typeface="+mn-ea"/>
                <a:cs typeface="+mn-cs"/>
              </a:rPr>
              <a:t>Retikülosit</a:t>
            </a:r>
            <a:r>
              <a:rPr lang="tr-TR" sz="1200" b="0" i="0" kern="1200" dirty="0">
                <a:solidFill>
                  <a:schemeClr val="tx1"/>
                </a:solidFill>
                <a:effectLst/>
                <a:latin typeface="+mn-lt"/>
                <a:ea typeface="+mn-ea"/>
                <a:cs typeface="+mn-cs"/>
              </a:rPr>
              <a:t> sayısı, </a:t>
            </a:r>
            <a:r>
              <a:rPr lang="tr-TR" sz="1200" b="0" i="0" kern="1200" dirty="0" err="1">
                <a:solidFill>
                  <a:schemeClr val="tx1"/>
                </a:solidFill>
                <a:effectLst/>
                <a:latin typeface="+mn-lt"/>
                <a:ea typeface="+mn-ea"/>
                <a:cs typeface="+mn-cs"/>
              </a:rPr>
              <a:t>Kİ’nin</a:t>
            </a:r>
            <a:r>
              <a:rPr lang="tr-TR" sz="1200" b="0" i="0" kern="1200" dirty="0">
                <a:solidFill>
                  <a:schemeClr val="tx1"/>
                </a:solidFill>
                <a:effectLst/>
                <a:latin typeface="+mn-lt"/>
                <a:ea typeface="+mn-ea"/>
                <a:cs typeface="+mn-cs"/>
              </a:rPr>
              <a:t> anemiye yanıtını, bir diğer deyişle ilikteki </a:t>
            </a:r>
            <a:r>
              <a:rPr lang="tr-TR" sz="1200" b="0" i="0" kern="1200" dirty="0" err="1">
                <a:solidFill>
                  <a:schemeClr val="tx1"/>
                </a:solidFill>
                <a:effectLst/>
                <a:latin typeface="+mn-lt"/>
                <a:ea typeface="+mn-ea"/>
                <a:cs typeface="+mn-cs"/>
              </a:rPr>
              <a:t>eritropoetik</a:t>
            </a:r>
            <a:r>
              <a:rPr lang="tr-TR" sz="1200" b="0" i="0" kern="1200" dirty="0">
                <a:solidFill>
                  <a:schemeClr val="tx1"/>
                </a:solidFill>
                <a:effectLst/>
                <a:latin typeface="+mn-lt"/>
                <a:ea typeface="+mn-ea"/>
                <a:cs typeface="+mn-cs"/>
              </a:rPr>
              <a:t> aktiviteyi gösterir</a:t>
            </a:r>
          </a:p>
          <a:p>
            <a:r>
              <a:rPr lang="tr-TR" sz="1200" b="0" i="0" kern="1200" dirty="0">
                <a:solidFill>
                  <a:schemeClr val="tx1"/>
                </a:solidFill>
                <a:effectLst/>
                <a:latin typeface="+mn-lt"/>
                <a:ea typeface="+mn-ea"/>
                <a:cs typeface="+mn-cs"/>
              </a:rPr>
              <a:t>-</a:t>
            </a:r>
            <a:r>
              <a:rPr lang="tr-TR" sz="1200" b="0" i="0" kern="1200" dirty="0" err="1">
                <a:solidFill>
                  <a:schemeClr val="tx1"/>
                </a:solidFill>
                <a:effectLst/>
                <a:latin typeface="+mn-lt"/>
                <a:ea typeface="+mn-ea"/>
                <a:cs typeface="+mn-cs"/>
              </a:rPr>
              <a:t>Retikülositleri</a:t>
            </a:r>
            <a:r>
              <a:rPr lang="tr-TR" sz="1200" b="0" i="0" kern="1200" dirty="0">
                <a:solidFill>
                  <a:schemeClr val="tx1"/>
                </a:solidFill>
                <a:effectLst/>
                <a:latin typeface="+mn-lt"/>
                <a:ea typeface="+mn-ea"/>
                <a:cs typeface="+mn-cs"/>
              </a:rPr>
              <a:t> saydıktan sonra, sonucu, bir düzeltme yapmadan, eritrositlerin yüzdesi olarak bildirmek yanlıştır. Örneğin % 1 </a:t>
            </a:r>
            <a:r>
              <a:rPr lang="tr-TR" sz="1200" b="0" i="0" kern="1200" dirty="0" err="1">
                <a:solidFill>
                  <a:schemeClr val="tx1"/>
                </a:solidFill>
                <a:effectLst/>
                <a:latin typeface="+mn-lt"/>
                <a:ea typeface="+mn-ea"/>
                <a:cs typeface="+mn-cs"/>
              </a:rPr>
              <a:t>retikülosit</a:t>
            </a:r>
            <a:r>
              <a:rPr lang="tr-TR" sz="1200" b="0" i="0" kern="1200" dirty="0">
                <a:solidFill>
                  <a:schemeClr val="tx1"/>
                </a:solidFill>
                <a:effectLst/>
                <a:latin typeface="+mn-lt"/>
                <a:ea typeface="+mn-ea"/>
                <a:cs typeface="+mn-cs"/>
              </a:rPr>
              <a:t> oranı 4 milyon eritrosit sayılı bir hasta için normal, 2 milyon eritrosit sayılı bir hasta içinse düşüktür. Bu nedenle </a:t>
            </a:r>
            <a:r>
              <a:rPr lang="tr-TR" sz="1200" b="0" i="0" kern="1200" dirty="0" err="1">
                <a:solidFill>
                  <a:schemeClr val="tx1"/>
                </a:solidFill>
                <a:effectLst/>
                <a:latin typeface="+mn-lt"/>
                <a:ea typeface="+mn-ea"/>
                <a:cs typeface="+mn-cs"/>
              </a:rPr>
              <a:t>retikülosit</a:t>
            </a:r>
            <a:r>
              <a:rPr lang="tr-TR" sz="1200" b="0" i="0" kern="1200" dirty="0">
                <a:solidFill>
                  <a:schemeClr val="tx1"/>
                </a:solidFill>
                <a:effectLst/>
                <a:latin typeface="+mn-lt"/>
                <a:ea typeface="+mn-ea"/>
                <a:cs typeface="+mn-cs"/>
              </a:rPr>
              <a:t> yüzdesi HCT değerine ya da eritrosit sayısına göre </a:t>
            </a:r>
            <a:r>
              <a:rPr lang="tr-TR" sz="1200" b="0" i="0" kern="1200" dirty="0" err="1">
                <a:solidFill>
                  <a:schemeClr val="tx1"/>
                </a:solidFill>
                <a:effectLst/>
                <a:latin typeface="+mn-lt"/>
                <a:ea typeface="+mn-ea"/>
                <a:cs typeface="+mn-cs"/>
              </a:rPr>
              <a:t>düzeltilmelidir.rir</a:t>
            </a:r>
            <a:r>
              <a:rPr lang="tr-TR" sz="1200" b="0" i="0" kern="1200" dirty="0">
                <a:solidFill>
                  <a:schemeClr val="tx1"/>
                </a:solidFill>
                <a:effectLst/>
                <a:latin typeface="+mn-lt"/>
                <a:ea typeface="+mn-ea"/>
                <a:cs typeface="+mn-cs"/>
              </a:rPr>
              <a:t>.</a:t>
            </a:r>
          </a:p>
          <a:p>
            <a:endParaRPr lang="tr-TR" dirty="0"/>
          </a:p>
        </p:txBody>
      </p:sp>
      <p:sp>
        <p:nvSpPr>
          <p:cNvPr id="4" name="Slayt Numarası Yer Tutucusu 3"/>
          <p:cNvSpPr>
            <a:spLocks noGrp="1"/>
          </p:cNvSpPr>
          <p:nvPr>
            <p:ph type="sldNum" sz="quarter" idx="5"/>
          </p:nvPr>
        </p:nvSpPr>
        <p:spPr/>
        <p:txBody>
          <a:bodyPr/>
          <a:lstStyle/>
          <a:p>
            <a:fld id="{BA710846-67DE-4807-890E-1E4B4A0CE9CB}" type="slidenum">
              <a:rPr lang="tr-TR" smtClean="0"/>
              <a:t>28</a:t>
            </a:fld>
            <a:endParaRPr lang="tr-TR"/>
          </a:p>
        </p:txBody>
      </p:sp>
    </p:spTree>
    <p:extLst>
      <p:ext uri="{BB962C8B-B14F-4D97-AF65-F5344CB8AC3E}">
        <p14:creationId xmlns:p14="http://schemas.microsoft.com/office/powerpoint/2010/main" val="36402146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A710846-67DE-4807-890E-1E4B4A0CE9CB}" type="slidenum">
              <a:rPr lang="tr-TR" smtClean="0"/>
              <a:t>29</a:t>
            </a:fld>
            <a:endParaRPr lang="tr-TR"/>
          </a:p>
        </p:txBody>
      </p:sp>
    </p:spTree>
    <p:extLst>
      <p:ext uri="{BB962C8B-B14F-4D97-AF65-F5344CB8AC3E}">
        <p14:creationId xmlns:p14="http://schemas.microsoft.com/office/powerpoint/2010/main" val="10078644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A710846-67DE-4807-890E-1E4B4A0CE9CB}" type="slidenum">
              <a:rPr lang="tr-TR" smtClean="0"/>
              <a:t>36</a:t>
            </a:fld>
            <a:endParaRPr lang="tr-TR"/>
          </a:p>
        </p:txBody>
      </p:sp>
    </p:spTree>
    <p:extLst>
      <p:ext uri="{BB962C8B-B14F-4D97-AF65-F5344CB8AC3E}">
        <p14:creationId xmlns:p14="http://schemas.microsoft.com/office/powerpoint/2010/main" val="33728806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A710846-67DE-4807-890E-1E4B4A0CE9CB}" type="slidenum">
              <a:rPr lang="tr-TR" smtClean="0"/>
              <a:t>39</a:t>
            </a:fld>
            <a:endParaRPr lang="tr-TR"/>
          </a:p>
        </p:txBody>
      </p:sp>
    </p:spTree>
    <p:extLst>
      <p:ext uri="{BB962C8B-B14F-4D97-AF65-F5344CB8AC3E}">
        <p14:creationId xmlns:p14="http://schemas.microsoft.com/office/powerpoint/2010/main" val="41923390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A710846-67DE-4807-890E-1E4B4A0CE9CB}" type="slidenum">
              <a:rPr lang="tr-TR" smtClean="0"/>
              <a:t>43</a:t>
            </a:fld>
            <a:endParaRPr lang="tr-TR"/>
          </a:p>
        </p:txBody>
      </p:sp>
    </p:spTree>
    <p:extLst>
      <p:ext uri="{BB962C8B-B14F-4D97-AF65-F5344CB8AC3E}">
        <p14:creationId xmlns:p14="http://schemas.microsoft.com/office/powerpoint/2010/main" val="20265872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a:t>Rta</a:t>
            </a:r>
            <a:r>
              <a:rPr lang="tr-TR" dirty="0"/>
              <a:t> idrarla sürekli bikarbonat kaybı; kan asidik ,idrar bazik . İdrar </a:t>
            </a:r>
            <a:r>
              <a:rPr lang="tr-TR" dirty="0" err="1"/>
              <a:t>ph</a:t>
            </a:r>
            <a:r>
              <a:rPr lang="tr-TR" dirty="0"/>
              <a:t> </a:t>
            </a:r>
            <a:r>
              <a:rPr lang="tr-TR" dirty="0" err="1"/>
              <a:t>sı</a:t>
            </a:r>
            <a:r>
              <a:rPr lang="tr-TR" dirty="0"/>
              <a:t> 5,5 altına düşmez. </a:t>
            </a:r>
          </a:p>
        </p:txBody>
      </p:sp>
      <p:sp>
        <p:nvSpPr>
          <p:cNvPr id="4" name="Slayt Numarası Yer Tutucusu 3"/>
          <p:cNvSpPr>
            <a:spLocks noGrp="1"/>
          </p:cNvSpPr>
          <p:nvPr>
            <p:ph type="sldNum" sz="quarter" idx="5"/>
          </p:nvPr>
        </p:nvSpPr>
        <p:spPr/>
        <p:txBody>
          <a:bodyPr/>
          <a:lstStyle/>
          <a:p>
            <a:fld id="{BA710846-67DE-4807-890E-1E4B4A0CE9CB}" type="slidenum">
              <a:rPr lang="tr-TR" smtClean="0"/>
              <a:t>53</a:t>
            </a:fld>
            <a:endParaRPr lang="tr-TR"/>
          </a:p>
        </p:txBody>
      </p:sp>
    </p:spTree>
    <p:extLst>
      <p:ext uri="{BB962C8B-B14F-4D97-AF65-F5344CB8AC3E}">
        <p14:creationId xmlns:p14="http://schemas.microsoft.com/office/powerpoint/2010/main" val="24983889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A710846-67DE-4807-890E-1E4B4A0CE9CB}" type="slidenum">
              <a:rPr lang="tr-TR" smtClean="0"/>
              <a:t>54</a:t>
            </a:fld>
            <a:endParaRPr lang="tr-TR"/>
          </a:p>
        </p:txBody>
      </p:sp>
    </p:spTree>
    <p:extLst>
      <p:ext uri="{BB962C8B-B14F-4D97-AF65-F5344CB8AC3E}">
        <p14:creationId xmlns:p14="http://schemas.microsoft.com/office/powerpoint/2010/main" val="21569262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a:t>Mikroalbüminüri</a:t>
            </a:r>
            <a:r>
              <a:rPr lang="tr-TR" dirty="0"/>
              <a:t> ; diyabetiklerde başlangıç düz renal </a:t>
            </a:r>
            <a:r>
              <a:rPr lang="tr-TR" dirty="0" err="1"/>
              <a:t>hast</a:t>
            </a:r>
            <a:endParaRPr lang="tr-TR" dirty="0"/>
          </a:p>
          <a:p>
            <a:r>
              <a:rPr lang="tr-TR" sz="1200" dirty="0" err="1"/>
              <a:t>Proteinüri</a:t>
            </a:r>
            <a:r>
              <a:rPr lang="tr-TR" sz="1200" dirty="0"/>
              <a:t>; </a:t>
            </a:r>
            <a:r>
              <a:rPr lang="tr-TR" sz="1200" dirty="0" err="1"/>
              <a:t>gm</a:t>
            </a:r>
            <a:r>
              <a:rPr lang="tr-TR" sz="1200" dirty="0"/>
              <a:t>, tın, mm, ağır egzersiz, </a:t>
            </a:r>
            <a:r>
              <a:rPr lang="tr-TR" sz="1200" dirty="0" err="1"/>
              <a:t>enf</a:t>
            </a:r>
            <a:r>
              <a:rPr lang="tr-TR" sz="1200" dirty="0"/>
              <a:t>, </a:t>
            </a:r>
            <a:r>
              <a:rPr lang="tr-TR" sz="1200" dirty="0" err="1"/>
              <a:t>vajınal</a:t>
            </a:r>
            <a:r>
              <a:rPr lang="tr-TR" sz="1200" dirty="0"/>
              <a:t> sekresyon</a:t>
            </a:r>
            <a:endParaRPr lang="tr-TR" dirty="0"/>
          </a:p>
        </p:txBody>
      </p:sp>
      <p:sp>
        <p:nvSpPr>
          <p:cNvPr id="4" name="Slayt Numarası Yer Tutucusu 3"/>
          <p:cNvSpPr>
            <a:spLocks noGrp="1"/>
          </p:cNvSpPr>
          <p:nvPr>
            <p:ph type="sldNum" sz="quarter" idx="5"/>
          </p:nvPr>
        </p:nvSpPr>
        <p:spPr/>
        <p:txBody>
          <a:bodyPr/>
          <a:lstStyle/>
          <a:p>
            <a:fld id="{BA710846-67DE-4807-890E-1E4B4A0CE9CB}" type="slidenum">
              <a:rPr lang="tr-TR" smtClean="0"/>
              <a:t>55</a:t>
            </a:fld>
            <a:endParaRPr lang="tr-TR"/>
          </a:p>
        </p:txBody>
      </p:sp>
    </p:spTree>
    <p:extLst>
      <p:ext uri="{BB962C8B-B14F-4D97-AF65-F5344CB8AC3E}">
        <p14:creationId xmlns:p14="http://schemas.microsoft.com/office/powerpoint/2010/main" val="42067649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A710846-67DE-4807-890E-1E4B4A0CE9CB}" type="slidenum">
              <a:rPr lang="tr-TR" smtClean="0"/>
              <a:t>4</a:t>
            </a:fld>
            <a:endParaRPr lang="tr-TR"/>
          </a:p>
        </p:txBody>
      </p:sp>
    </p:spTree>
    <p:extLst>
      <p:ext uri="{BB962C8B-B14F-4D97-AF65-F5344CB8AC3E}">
        <p14:creationId xmlns:p14="http://schemas.microsoft.com/office/powerpoint/2010/main" val="2929781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Yüksek doz aspirin ve sefalosporin alanlarda yanlış pozitif </a:t>
            </a:r>
            <a:r>
              <a:rPr lang="tr-TR" dirty="0" err="1"/>
              <a:t>glıkozurı</a:t>
            </a:r>
            <a:r>
              <a:rPr lang="tr-TR" dirty="0"/>
              <a:t> </a:t>
            </a:r>
          </a:p>
        </p:txBody>
      </p:sp>
      <p:sp>
        <p:nvSpPr>
          <p:cNvPr id="4" name="Slayt Numarası Yer Tutucusu 3"/>
          <p:cNvSpPr>
            <a:spLocks noGrp="1"/>
          </p:cNvSpPr>
          <p:nvPr>
            <p:ph type="sldNum" sz="quarter" idx="5"/>
          </p:nvPr>
        </p:nvSpPr>
        <p:spPr/>
        <p:txBody>
          <a:bodyPr/>
          <a:lstStyle/>
          <a:p>
            <a:fld id="{BA710846-67DE-4807-890E-1E4B4A0CE9CB}" type="slidenum">
              <a:rPr lang="tr-TR" smtClean="0"/>
              <a:t>56</a:t>
            </a:fld>
            <a:endParaRPr lang="tr-TR"/>
          </a:p>
        </p:txBody>
      </p:sp>
    </p:spTree>
    <p:extLst>
      <p:ext uri="{BB962C8B-B14F-4D97-AF65-F5344CB8AC3E}">
        <p14:creationId xmlns:p14="http://schemas.microsoft.com/office/powerpoint/2010/main" val="22293825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a:t>Trıkomonas</a:t>
            </a:r>
            <a:r>
              <a:rPr lang="tr-TR" dirty="0"/>
              <a:t> ve </a:t>
            </a:r>
            <a:r>
              <a:rPr lang="tr-TR" dirty="0" err="1"/>
              <a:t>klamıdya</a:t>
            </a:r>
            <a:r>
              <a:rPr lang="tr-TR" dirty="0"/>
              <a:t> </a:t>
            </a:r>
            <a:r>
              <a:rPr lang="tr-TR" dirty="0" err="1"/>
              <a:t>kx</a:t>
            </a:r>
            <a:r>
              <a:rPr lang="tr-TR" dirty="0"/>
              <a:t> de </a:t>
            </a:r>
            <a:r>
              <a:rPr lang="tr-TR" dirty="0" err="1"/>
              <a:t>negatıf</a:t>
            </a:r>
            <a:r>
              <a:rPr lang="tr-TR" dirty="0"/>
              <a:t>; le +</a:t>
            </a:r>
          </a:p>
          <a:p>
            <a:endParaRPr lang="tr-TR" dirty="0"/>
          </a:p>
        </p:txBody>
      </p:sp>
      <p:sp>
        <p:nvSpPr>
          <p:cNvPr id="4" name="Slayt Numarası Yer Tutucusu 3"/>
          <p:cNvSpPr>
            <a:spLocks noGrp="1"/>
          </p:cNvSpPr>
          <p:nvPr>
            <p:ph type="sldNum" sz="quarter" idx="5"/>
          </p:nvPr>
        </p:nvSpPr>
        <p:spPr/>
        <p:txBody>
          <a:bodyPr/>
          <a:lstStyle/>
          <a:p>
            <a:fld id="{BA710846-67DE-4807-890E-1E4B4A0CE9CB}" type="slidenum">
              <a:rPr lang="tr-TR" smtClean="0"/>
              <a:t>58</a:t>
            </a:fld>
            <a:endParaRPr lang="tr-TR"/>
          </a:p>
        </p:txBody>
      </p:sp>
    </p:spTree>
    <p:extLst>
      <p:ext uri="{BB962C8B-B14F-4D97-AF65-F5344CB8AC3E}">
        <p14:creationId xmlns:p14="http://schemas.microsoft.com/office/powerpoint/2010/main" val="3790386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“Test istem periyodu uyarısı! İstediğiniz testin … tarihinde ….. sonucu mevcuttur. </a:t>
            </a:r>
            <a:r>
              <a:rPr lang="tr-TR" dirty="0" err="1"/>
              <a:t>İstem’e</a:t>
            </a:r>
            <a:r>
              <a:rPr lang="tr-TR" dirty="0"/>
              <a:t> devam etmek istediğinizden emin misiniz?-Evet/Hayır” </a:t>
            </a:r>
          </a:p>
          <a:p>
            <a:r>
              <a:rPr lang="tr-TR" dirty="0"/>
              <a:t> Test istem ekranında “</a:t>
            </a:r>
            <a:r>
              <a:rPr lang="tr-TR" dirty="0" err="1"/>
              <a:t>Eminmisiniz</a:t>
            </a:r>
            <a:r>
              <a:rPr lang="tr-TR" dirty="0"/>
              <a:t>?” uyarısına rağmen yapılmış test istemi olması halinde (örneğin: </a:t>
            </a:r>
            <a:r>
              <a:rPr lang="tr-TR" dirty="0" err="1"/>
              <a:t>Estradiol</a:t>
            </a:r>
            <a:r>
              <a:rPr lang="tr-TR" dirty="0"/>
              <a:t> testi için 0-12 gün içerisinde istem yapılması) sağlık hizmet sunucuları tarafından hekim bazında istatistiki kayıt tutulur. </a:t>
            </a:r>
          </a:p>
        </p:txBody>
      </p:sp>
      <p:sp>
        <p:nvSpPr>
          <p:cNvPr id="4" name="Slayt Numarası Yer Tutucusu 3"/>
          <p:cNvSpPr>
            <a:spLocks noGrp="1"/>
          </p:cNvSpPr>
          <p:nvPr>
            <p:ph type="sldNum" sz="quarter" idx="5"/>
          </p:nvPr>
        </p:nvSpPr>
        <p:spPr/>
        <p:txBody>
          <a:bodyPr/>
          <a:lstStyle/>
          <a:p>
            <a:fld id="{BA710846-67DE-4807-890E-1E4B4A0CE9CB}" type="slidenum">
              <a:rPr lang="tr-TR" smtClean="0"/>
              <a:t>6</a:t>
            </a:fld>
            <a:endParaRPr lang="tr-TR"/>
          </a:p>
        </p:txBody>
      </p:sp>
    </p:spTree>
    <p:extLst>
      <p:ext uri="{BB962C8B-B14F-4D97-AF65-F5344CB8AC3E}">
        <p14:creationId xmlns:p14="http://schemas.microsoft.com/office/powerpoint/2010/main" val="25916625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US" b="0" i="0" dirty="0">
                <a:solidFill>
                  <a:srgbClr val="FFFFFF"/>
                </a:solidFill>
                <a:effectLst/>
                <a:latin typeface="Segoe UI" panose="020B0502040204020203" pitchFamily="34" charset="0"/>
              </a:rPr>
              <a:t>Textbook of Family Medicine, Ninth Edition (2016)</a:t>
            </a:r>
            <a:endParaRPr lang="tr-TR" dirty="0"/>
          </a:p>
        </p:txBody>
      </p:sp>
      <p:sp>
        <p:nvSpPr>
          <p:cNvPr id="4" name="Slayt Numarası Yer Tutucusu 3"/>
          <p:cNvSpPr>
            <a:spLocks noGrp="1"/>
          </p:cNvSpPr>
          <p:nvPr>
            <p:ph type="sldNum" sz="quarter" idx="5"/>
          </p:nvPr>
        </p:nvSpPr>
        <p:spPr/>
        <p:txBody>
          <a:bodyPr/>
          <a:lstStyle/>
          <a:p>
            <a:fld id="{BA710846-67DE-4807-890E-1E4B4A0CE9CB}" type="slidenum">
              <a:rPr lang="tr-TR" smtClean="0"/>
              <a:t>10</a:t>
            </a:fld>
            <a:endParaRPr lang="tr-TR"/>
          </a:p>
        </p:txBody>
      </p:sp>
    </p:spTree>
    <p:extLst>
      <p:ext uri="{BB962C8B-B14F-4D97-AF65-F5344CB8AC3E}">
        <p14:creationId xmlns:p14="http://schemas.microsoft.com/office/powerpoint/2010/main" val="5480832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b="1" dirty="0"/>
              <a:t>Yenidoğan</a:t>
            </a:r>
            <a:r>
              <a:rPr lang="tr-TR" dirty="0"/>
              <a:t>: . Hemoglobin ve eritrosit </a:t>
            </a:r>
            <a:r>
              <a:rPr lang="tr-TR" dirty="0" err="1"/>
              <a:t>says</a:t>
            </a:r>
            <a:r>
              <a:rPr lang="tr-TR" dirty="0"/>
              <a:t> </a:t>
            </a:r>
            <a:r>
              <a:rPr lang="tr-TR" dirty="0" err="1"/>
              <a:t>yksektir</a:t>
            </a:r>
            <a:r>
              <a:rPr lang="tr-TR" dirty="0"/>
              <a:t>. Eritrositlerin </a:t>
            </a:r>
            <a:r>
              <a:rPr lang="tr-TR" dirty="0" err="1"/>
              <a:t>hzl</a:t>
            </a:r>
            <a:r>
              <a:rPr lang="tr-TR" dirty="0"/>
              <a:t> </a:t>
            </a:r>
            <a:r>
              <a:rPr lang="tr-TR" dirty="0" err="1"/>
              <a:t>ykmna</a:t>
            </a:r>
            <a:r>
              <a:rPr lang="tr-TR" dirty="0"/>
              <a:t> bağlı olarak birinci haftada </a:t>
            </a:r>
            <a:r>
              <a:rPr lang="tr-TR" dirty="0" err="1"/>
              <a:t>bilirubin</a:t>
            </a:r>
            <a:r>
              <a:rPr lang="tr-TR" dirty="0"/>
              <a:t> </a:t>
            </a:r>
            <a:r>
              <a:rPr lang="tr-TR" dirty="0" err="1"/>
              <a:t>yksek</a:t>
            </a:r>
            <a:r>
              <a:rPr lang="tr-TR" dirty="0"/>
              <a:t> seyretmektedir </a:t>
            </a:r>
          </a:p>
          <a:p>
            <a:r>
              <a:rPr lang="tr-TR" dirty="0"/>
              <a:t>Genç yetişkin </a:t>
            </a:r>
            <a:r>
              <a:rPr lang="tr-TR" dirty="0" err="1"/>
              <a:t>ya”a</a:t>
            </a:r>
            <a:r>
              <a:rPr lang="tr-TR" dirty="0"/>
              <a:t> </a:t>
            </a:r>
            <a:r>
              <a:rPr lang="tr-TR" dirty="0" err="1"/>
              <a:t>gre</a:t>
            </a:r>
            <a:r>
              <a:rPr lang="tr-TR" dirty="0"/>
              <a:t> 80 </a:t>
            </a:r>
            <a:r>
              <a:rPr lang="tr-TR" dirty="0" err="1"/>
              <a:t>ya”nda</a:t>
            </a:r>
            <a:r>
              <a:rPr lang="tr-TR" dirty="0"/>
              <a:t> renal kan </a:t>
            </a:r>
            <a:r>
              <a:rPr lang="tr-TR" dirty="0" err="1"/>
              <a:t>akm</a:t>
            </a:r>
            <a:r>
              <a:rPr lang="tr-TR" dirty="0"/>
              <a:t> ve </a:t>
            </a:r>
            <a:r>
              <a:rPr lang="tr-TR" dirty="0" err="1"/>
              <a:t>glomeruler</a:t>
            </a:r>
            <a:r>
              <a:rPr lang="tr-TR" dirty="0"/>
              <a:t> filtrasyon %50 </a:t>
            </a:r>
            <a:r>
              <a:rPr lang="tr-TR" dirty="0" err="1"/>
              <a:t>orannda</a:t>
            </a:r>
            <a:r>
              <a:rPr lang="tr-TR" dirty="0"/>
              <a:t> d”” </a:t>
            </a:r>
            <a:r>
              <a:rPr lang="tr-TR" dirty="0" err="1"/>
              <a:t>gsterir</a:t>
            </a:r>
            <a:r>
              <a:rPr lang="tr-TR" dirty="0"/>
              <a:t>. </a:t>
            </a:r>
          </a:p>
          <a:p>
            <a:endParaRPr lang="tr-TR" dirty="0"/>
          </a:p>
          <a:p>
            <a:r>
              <a:rPr lang="tr-TR" dirty="0"/>
              <a:t> </a:t>
            </a:r>
            <a:r>
              <a:rPr lang="tr-TR" b="1" dirty="0"/>
              <a:t>Erkeklerde</a:t>
            </a:r>
            <a:r>
              <a:rPr lang="tr-TR" dirty="0"/>
              <a:t> ALT, AST, ALP ve kas kitlesindeki </a:t>
            </a:r>
            <a:r>
              <a:rPr lang="tr-TR" dirty="0" err="1"/>
              <a:t>art”a</a:t>
            </a:r>
            <a:r>
              <a:rPr lang="tr-TR" dirty="0"/>
              <a:t> bal olarak CK enzimlerinde </a:t>
            </a:r>
            <a:r>
              <a:rPr lang="tr-TR" dirty="0" err="1"/>
              <a:t>ykselme</a:t>
            </a:r>
            <a:r>
              <a:rPr lang="tr-TR" dirty="0"/>
              <a:t> olur. Serum kreatinin, re, </a:t>
            </a:r>
            <a:r>
              <a:rPr lang="tr-TR" dirty="0" err="1"/>
              <a:t>rik</a:t>
            </a:r>
            <a:r>
              <a:rPr lang="tr-TR" dirty="0"/>
              <a:t> asit, </a:t>
            </a:r>
            <a:r>
              <a:rPr lang="tr-TR" dirty="0" err="1"/>
              <a:t>albumin</a:t>
            </a:r>
            <a:r>
              <a:rPr lang="tr-TR" dirty="0"/>
              <a:t>, kalsiyum, magnezyum, kolesterol, LDL, </a:t>
            </a:r>
            <a:r>
              <a:rPr lang="tr-TR" dirty="0" err="1"/>
              <a:t>Hb</a:t>
            </a:r>
            <a:r>
              <a:rPr lang="tr-TR" dirty="0"/>
              <a:t>, </a:t>
            </a:r>
            <a:r>
              <a:rPr lang="tr-TR" dirty="0" err="1"/>
              <a:t>ferritin</a:t>
            </a:r>
            <a:r>
              <a:rPr lang="tr-TR" dirty="0"/>
              <a:t> ve demir konsantrasyonu erkeklerde daha </a:t>
            </a:r>
            <a:r>
              <a:rPr lang="tr-TR" dirty="0" err="1"/>
              <a:t>yksek</a:t>
            </a:r>
            <a:endParaRPr lang="tr-TR" dirty="0"/>
          </a:p>
          <a:p>
            <a:endParaRPr lang="tr-TR" dirty="0"/>
          </a:p>
          <a:p>
            <a:r>
              <a:rPr lang="tr-TR" dirty="0"/>
              <a:t>re, kreatinin ve T4 konsantrasyonlar, HDL-kolesterol </a:t>
            </a:r>
            <a:r>
              <a:rPr lang="tr-TR" b="1" dirty="0"/>
              <a:t>atletlerde</a:t>
            </a:r>
            <a:r>
              <a:rPr lang="tr-TR" dirty="0"/>
              <a:t> daha </a:t>
            </a:r>
            <a:r>
              <a:rPr lang="tr-TR" dirty="0" err="1"/>
              <a:t>yksek</a:t>
            </a:r>
            <a:r>
              <a:rPr lang="tr-TR" dirty="0"/>
              <a:t> iken lipid ve kolesterol konsantrasyonlar daha </a:t>
            </a:r>
            <a:r>
              <a:rPr lang="tr-TR" dirty="0" err="1"/>
              <a:t>d”ktr</a:t>
            </a:r>
            <a:r>
              <a:rPr lang="tr-TR" dirty="0"/>
              <a:t>.</a:t>
            </a:r>
          </a:p>
          <a:p>
            <a:endParaRPr lang="tr-TR" dirty="0"/>
          </a:p>
          <a:p>
            <a:r>
              <a:rPr lang="tr-TR" b="1" dirty="0"/>
              <a:t>Gebe</a:t>
            </a:r>
            <a:r>
              <a:rPr lang="tr-TR" dirty="0"/>
              <a:t> </a:t>
            </a:r>
            <a:r>
              <a:rPr lang="tr-TR" dirty="0" err="1"/>
              <a:t>Eritropoezin</a:t>
            </a:r>
            <a:r>
              <a:rPr lang="tr-TR" dirty="0"/>
              <a:t> </a:t>
            </a:r>
            <a:r>
              <a:rPr lang="tr-TR" dirty="0" err="1"/>
              <a:t>artmasna</a:t>
            </a:r>
            <a:r>
              <a:rPr lang="tr-TR" dirty="0"/>
              <a:t> </a:t>
            </a:r>
            <a:r>
              <a:rPr lang="tr-TR" dirty="0" err="1"/>
              <a:t>ramen</a:t>
            </a:r>
            <a:r>
              <a:rPr lang="tr-TR" dirty="0"/>
              <a:t> </a:t>
            </a:r>
            <a:r>
              <a:rPr lang="tr-TR" dirty="0" err="1"/>
              <a:t>hemodilsyona</a:t>
            </a:r>
            <a:r>
              <a:rPr lang="tr-TR" dirty="0"/>
              <a:t> bal olarak hemoglobin, eritrosit </a:t>
            </a:r>
            <a:r>
              <a:rPr lang="tr-TR" dirty="0" err="1"/>
              <a:t>says</a:t>
            </a:r>
            <a:r>
              <a:rPr lang="tr-TR" dirty="0"/>
              <a:t> ve hematokrit de </a:t>
            </a:r>
            <a:r>
              <a:rPr lang="tr-TR" dirty="0" err="1"/>
              <a:t>azalmaktadr</a:t>
            </a:r>
            <a:r>
              <a:rPr lang="tr-TR" dirty="0"/>
              <a:t>. </a:t>
            </a:r>
          </a:p>
          <a:p>
            <a:endParaRPr lang="tr-TR" dirty="0"/>
          </a:p>
          <a:p>
            <a:r>
              <a:rPr lang="tr-TR" b="1" dirty="0"/>
              <a:t>Sigara: </a:t>
            </a:r>
            <a:r>
              <a:rPr lang="tr-TR" dirty="0"/>
              <a:t>. Uzun </a:t>
            </a:r>
            <a:r>
              <a:rPr lang="tr-TR" dirty="0" err="1"/>
              <a:t>dnemde</a:t>
            </a:r>
            <a:r>
              <a:rPr lang="tr-TR" dirty="0"/>
              <a:t> total kolesterol, TG, LDL-C, eritrosit </a:t>
            </a:r>
            <a:r>
              <a:rPr lang="tr-TR" dirty="0" err="1"/>
              <a:t>says</a:t>
            </a:r>
            <a:r>
              <a:rPr lang="tr-TR" dirty="0"/>
              <a:t> ve karboksi </a:t>
            </a:r>
            <a:r>
              <a:rPr lang="tr-TR" dirty="0" err="1"/>
              <a:t>Hb</a:t>
            </a:r>
            <a:r>
              <a:rPr lang="tr-TR" dirty="0"/>
              <a:t> </a:t>
            </a:r>
            <a:r>
              <a:rPr lang="tr-TR" dirty="0" err="1"/>
              <a:t>dzeyinde</a:t>
            </a:r>
            <a:r>
              <a:rPr lang="tr-TR" dirty="0"/>
              <a:t> artma, HDL-C seviyesinde de azalma </a:t>
            </a:r>
            <a:r>
              <a:rPr lang="tr-TR" dirty="0" err="1"/>
              <a:t>grlmektedir</a:t>
            </a:r>
            <a:r>
              <a:rPr lang="tr-TR" dirty="0"/>
              <a:t>. </a:t>
            </a:r>
            <a:r>
              <a:rPr lang="tr-TR" dirty="0" err="1"/>
              <a:t>mmunite</a:t>
            </a:r>
            <a:r>
              <a:rPr lang="tr-TR" dirty="0"/>
              <a:t> zerinde de etkisi olan sigara plazma </a:t>
            </a:r>
            <a:r>
              <a:rPr lang="tr-TR" dirty="0" err="1"/>
              <a:t>immnoglobulin</a:t>
            </a:r>
            <a:r>
              <a:rPr lang="tr-TR" dirty="0"/>
              <a:t> seviyelerinde azalmaya sebep </a:t>
            </a:r>
            <a:r>
              <a:rPr lang="tr-TR" dirty="0" err="1"/>
              <a:t>olmaktadr</a:t>
            </a:r>
            <a:r>
              <a:rPr lang="tr-TR" dirty="0"/>
              <a:t>. </a:t>
            </a:r>
          </a:p>
          <a:p>
            <a:endParaRPr lang="tr-TR" dirty="0"/>
          </a:p>
          <a:p>
            <a:r>
              <a:rPr lang="tr-TR" b="1" dirty="0"/>
              <a:t>Turnike, </a:t>
            </a:r>
            <a:r>
              <a:rPr lang="tr-TR" dirty="0"/>
              <a:t>ponksiyon </a:t>
            </a:r>
            <a:r>
              <a:rPr lang="tr-TR" dirty="0" err="1"/>
              <a:t>yaplacak</a:t>
            </a:r>
            <a:r>
              <a:rPr lang="tr-TR" dirty="0"/>
              <a:t> </a:t>
            </a:r>
            <a:r>
              <a:rPr lang="tr-TR" dirty="0" err="1"/>
              <a:t>noktann</a:t>
            </a:r>
            <a:r>
              <a:rPr lang="tr-TR" dirty="0"/>
              <a:t> 1015 cm zerine </a:t>
            </a:r>
            <a:r>
              <a:rPr lang="tr-TR" dirty="0" err="1"/>
              <a:t>balanmal</a:t>
            </a:r>
            <a:r>
              <a:rPr lang="tr-TR" dirty="0"/>
              <a:t>, 1 dakikadan fazla </a:t>
            </a:r>
            <a:r>
              <a:rPr lang="tr-TR" dirty="0" err="1"/>
              <a:t>tutulmamaldr</a:t>
            </a:r>
            <a:r>
              <a:rPr lang="tr-TR" dirty="0"/>
              <a:t>. </a:t>
            </a:r>
            <a:r>
              <a:rPr lang="tr-TR" dirty="0" err="1"/>
              <a:t>Hastann</a:t>
            </a:r>
            <a:r>
              <a:rPr lang="tr-TR" dirty="0"/>
              <a:t> </a:t>
            </a:r>
            <a:r>
              <a:rPr lang="tr-TR" dirty="0" err="1"/>
              <a:t>yumruunu</a:t>
            </a:r>
            <a:r>
              <a:rPr lang="tr-TR" dirty="0"/>
              <a:t> </a:t>
            </a:r>
            <a:r>
              <a:rPr lang="tr-TR" dirty="0" err="1"/>
              <a:t>skp</a:t>
            </a:r>
            <a:r>
              <a:rPr lang="tr-TR" dirty="0"/>
              <a:t> </a:t>
            </a:r>
            <a:r>
              <a:rPr lang="tr-TR" dirty="0" err="1"/>
              <a:t>brakmasna</a:t>
            </a:r>
            <a:r>
              <a:rPr lang="tr-TR" dirty="0"/>
              <a:t> engel </a:t>
            </a:r>
            <a:r>
              <a:rPr lang="tr-TR" dirty="0" err="1"/>
              <a:t>olunmaldr</a:t>
            </a:r>
            <a:r>
              <a:rPr lang="tr-TR" dirty="0"/>
              <a:t>. ˙</a:t>
            </a:r>
            <a:r>
              <a:rPr lang="tr-TR" dirty="0" err="1"/>
              <a:t>nk</a:t>
            </a:r>
            <a:r>
              <a:rPr lang="tr-TR" dirty="0"/>
              <a:t> bu durumda potasyum, fosfor, laktat, iyonize kalsiyum artarken pH </a:t>
            </a:r>
            <a:r>
              <a:rPr lang="tr-TR" dirty="0" err="1"/>
              <a:t>d”mektedir</a:t>
            </a:r>
            <a:r>
              <a:rPr lang="tr-TR" dirty="0"/>
              <a:t>. “</a:t>
            </a:r>
            <a:r>
              <a:rPr lang="tr-TR" dirty="0" err="1"/>
              <a:t>rnga</a:t>
            </a:r>
            <a:r>
              <a:rPr lang="tr-TR" dirty="0"/>
              <a:t> </a:t>
            </a:r>
            <a:r>
              <a:rPr lang="tr-TR" dirty="0" err="1"/>
              <a:t>kullanmnda</a:t>
            </a:r>
            <a:r>
              <a:rPr lang="tr-TR" dirty="0"/>
              <a:t> piston ekilirken (hemolize engel olmak </a:t>
            </a:r>
            <a:r>
              <a:rPr lang="tr-TR" dirty="0" err="1"/>
              <a:t>iin</a:t>
            </a:r>
            <a:r>
              <a:rPr lang="tr-TR" dirty="0"/>
              <a:t>) fazla negatif </a:t>
            </a:r>
            <a:r>
              <a:rPr lang="tr-TR" dirty="0" err="1"/>
              <a:t>basn</a:t>
            </a:r>
            <a:r>
              <a:rPr lang="tr-TR" dirty="0"/>
              <a:t> </a:t>
            </a:r>
            <a:r>
              <a:rPr lang="tr-TR" dirty="0" err="1"/>
              <a:t>uygulanmamal</a:t>
            </a:r>
            <a:r>
              <a:rPr lang="tr-TR" dirty="0"/>
              <a:t>, </a:t>
            </a:r>
            <a:r>
              <a:rPr lang="tr-TR" dirty="0" err="1"/>
              <a:t>tpe</a:t>
            </a:r>
            <a:r>
              <a:rPr lang="tr-TR" dirty="0"/>
              <a:t> </a:t>
            </a:r>
            <a:r>
              <a:rPr lang="tr-TR" dirty="0" err="1"/>
              <a:t>bo”altrken</a:t>
            </a:r>
            <a:r>
              <a:rPr lang="tr-TR" dirty="0"/>
              <a:t> ine </a:t>
            </a:r>
            <a:r>
              <a:rPr lang="tr-TR" dirty="0" err="1"/>
              <a:t>karlmal</a:t>
            </a:r>
            <a:r>
              <a:rPr lang="tr-TR" dirty="0"/>
              <a:t> ve kan </a:t>
            </a:r>
            <a:r>
              <a:rPr lang="tr-TR" dirty="0" err="1"/>
              <a:t>pskrtlmemelidir</a:t>
            </a:r>
            <a:r>
              <a:rPr lang="tr-TR" dirty="0"/>
              <a:t>. Kan </a:t>
            </a:r>
            <a:r>
              <a:rPr lang="tr-TR" dirty="0" err="1"/>
              <a:t>mmkn</a:t>
            </a:r>
            <a:r>
              <a:rPr lang="tr-TR" dirty="0"/>
              <a:t> </a:t>
            </a:r>
            <a:r>
              <a:rPr lang="tr-TR" dirty="0" err="1"/>
              <a:t>olduunca</a:t>
            </a:r>
            <a:r>
              <a:rPr lang="tr-TR" dirty="0"/>
              <a:t> az travmatize </a:t>
            </a:r>
            <a:r>
              <a:rPr lang="tr-TR" dirty="0" err="1"/>
              <a:t>olmaldr</a:t>
            </a:r>
            <a:r>
              <a:rPr lang="tr-TR" dirty="0"/>
              <a:t>. Kan </a:t>
            </a:r>
            <a:r>
              <a:rPr lang="tr-TR" dirty="0" err="1"/>
              <a:t>almnda</a:t>
            </a:r>
            <a:r>
              <a:rPr lang="tr-TR" dirty="0"/>
              <a:t> daha az travmaya sebep olan </a:t>
            </a:r>
            <a:r>
              <a:rPr lang="tr-TR" dirty="0" err="1"/>
              <a:t>vacutainer</a:t>
            </a:r>
            <a:r>
              <a:rPr lang="tr-TR" dirty="0"/>
              <a:t> gibi aparatlar </a:t>
            </a:r>
            <a:r>
              <a:rPr lang="tr-TR" dirty="0" err="1"/>
              <a:t>kullanlmaldr</a:t>
            </a:r>
            <a:r>
              <a:rPr lang="tr-TR" dirty="0"/>
              <a:t>. Ar hemolizde </a:t>
            </a:r>
            <a:r>
              <a:rPr lang="tr-TR" dirty="0" err="1"/>
              <a:t>hcre</a:t>
            </a:r>
            <a:r>
              <a:rPr lang="tr-TR" dirty="0"/>
              <a:t> ii </a:t>
            </a:r>
            <a:r>
              <a:rPr lang="tr-TR" dirty="0" err="1"/>
              <a:t>yksek</a:t>
            </a:r>
            <a:r>
              <a:rPr lang="tr-TR" dirty="0"/>
              <a:t> konsantrasyonda olan </a:t>
            </a:r>
            <a:r>
              <a:rPr lang="tr-TR" dirty="0" err="1"/>
              <a:t>aldolaz</a:t>
            </a:r>
            <a:r>
              <a:rPr lang="tr-TR" dirty="0"/>
              <a:t>, asit fosfataz, AST, LDH, CK, </a:t>
            </a:r>
            <a:r>
              <a:rPr lang="tr-TR" dirty="0" err="1"/>
              <a:t>isositrat</a:t>
            </a:r>
            <a:r>
              <a:rPr lang="tr-TR" dirty="0"/>
              <a:t> dehidrogenaz, Mg, K gibi maddelerin </a:t>
            </a:r>
            <a:r>
              <a:rPr lang="tr-TR" dirty="0" err="1"/>
              <a:t>dzeyleri</a:t>
            </a:r>
            <a:r>
              <a:rPr lang="tr-TR" dirty="0"/>
              <a:t> </a:t>
            </a:r>
            <a:r>
              <a:rPr lang="tr-TR" dirty="0" err="1"/>
              <a:t>artmaktadr</a:t>
            </a:r>
            <a:r>
              <a:rPr lang="tr-TR" dirty="0"/>
              <a:t>. </a:t>
            </a:r>
          </a:p>
          <a:p>
            <a:endParaRPr lang="tr-TR" dirty="0"/>
          </a:p>
        </p:txBody>
      </p:sp>
      <p:sp>
        <p:nvSpPr>
          <p:cNvPr id="4" name="Slayt Numarası Yer Tutucusu 3"/>
          <p:cNvSpPr>
            <a:spLocks noGrp="1"/>
          </p:cNvSpPr>
          <p:nvPr>
            <p:ph type="sldNum" sz="quarter" idx="5"/>
          </p:nvPr>
        </p:nvSpPr>
        <p:spPr/>
        <p:txBody>
          <a:bodyPr/>
          <a:lstStyle/>
          <a:p>
            <a:fld id="{BA710846-67DE-4807-890E-1E4B4A0CE9CB}" type="slidenum">
              <a:rPr lang="tr-TR" smtClean="0"/>
              <a:t>11</a:t>
            </a:fld>
            <a:endParaRPr lang="tr-TR"/>
          </a:p>
        </p:txBody>
      </p:sp>
    </p:spTree>
    <p:extLst>
      <p:ext uri="{BB962C8B-B14F-4D97-AF65-F5344CB8AC3E}">
        <p14:creationId xmlns:p14="http://schemas.microsoft.com/office/powerpoint/2010/main" val="5436360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0" i="0" u="none" strike="noStrike" kern="1200" baseline="0" dirty="0">
                <a:solidFill>
                  <a:schemeClr val="tx1"/>
                </a:solidFill>
                <a:latin typeface="+mn-lt"/>
                <a:ea typeface="+mn-ea"/>
                <a:cs typeface="+mn-cs"/>
              </a:rPr>
              <a:t>-Günün her saatinde kan alınabilir, aslında gün içinde değerler için küçük oynamalar olabilir; önerilen sabah alınmasıdır.</a:t>
            </a:r>
          </a:p>
          <a:p>
            <a:r>
              <a:rPr lang="tr-TR" sz="1200" b="0" i="0" u="none" strike="noStrike" kern="1200" baseline="0" dirty="0">
                <a:solidFill>
                  <a:schemeClr val="tx1"/>
                </a:solidFill>
                <a:latin typeface="+mn-lt"/>
                <a:ea typeface="+mn-ea"/>
                <a:cs typeface="+mn-cs"/>
              </a:rPr>
              <a:t>-Kan mor kapaklı tüpe işaretli yere kadar alındıktan sonra tüp 3–4 kez aşağı yukarı döndürülerek EDTA ile karışması sağlanır, pıhtı oluşmamalıdır.</a:t>
            </a:r>
          </a:p>
          <a:p>
            <a:r>
              <a:rPr lang="tr-TR" sz="1200" b="0" i="0" u="none" strike="noStrike" kern="1200" baseline="0" dirty="0">
                <a:solidFill>
                  <a:schemeClr val="tx1"/>
                </a:solidFill>
                <a:latin typeface="+mn-lt"/>
                <a:ea typeface="+mn-ea"/>
                <a:cs typeface="+mn-cs"/>
              </a:rPr>
              <a:t>-Çalkalamak şekilli kan hücrelerini bozabilir ve önerilmez.</a:t>
            </a:r>
          </a:p>
          <a:p>
            <a:endParaRPr lang="tr-TR" dirty="0"/>
          </a:p>
        </p:txBody>
      </p:sp>
      <p:sp>
        <p:nvSpPr>
          <p:cNvPr id="4" name="Slayt Numarası Yer Tutucusu 3"/>
          <p:cNvSpPr>
            <a:spLocks noGrp="1"/>
          </p:cNvSpPr>
          <p:nvPr>
            <p:ph type="sldNum" sz="quarter" idx="5"/>
          </p:nvPr>
        </p:nvSpPr>
        <p:spPr/>
        <p:txBody>
          <a:bodyPr/>
          <a:lstStyle/>
          <a:p>
            <a:fld id="{BA710846-67DE-4807-890E-1E4B4A0CE9CB}" type="slidenum">
              <a:rPr lang="tr-TR" smtClean="0"/>
              <a:t>21</a:t>
            </a:fld>
            <a:endParaRPr lang="tr-TR"/>
          </a:p>
        </p:txBody>
      </p:sp>
    </p:spTree>
    <p:extLst>
      <p:ext uri="{BB962C8B-B14F-4D97-AF65-F5344CB8AC3E}">
        <p14:creationId xmlns:p14="http://schemas.microsoft.com/office/powerpoint/2010/main" val="10448682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A710846-67DE-4807-890E-1E4B4A0CE9CB}" type="slidenum">
              <a:rPr lang="tr-TR" smtClean="0"/>
              <a:t>22</a:t>
            </a:fld>
            <a:endParaRPr lang="tr-TR"/>
          </a:p>
        </p:txBody>
      </p:sp>
    </p:spTree>
    <p:extLst>
      <p:ext uri="{BB962C8B-B14F-4D97-AF65-F5344CB8AC3E}">
        <p14:creationId xmlns:p14="http://schemas.microsoft.com/office/powerpoint/2010/main" val="36248821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a:t>
            </a:r>
            <a:r>
              <a:rPr lang="tr-TR" sz="1200" b="0" i="0" u="none" strike="noStrike" kern="1200" baseline="0" dirty="0">
                <a:solidFill>
                  <a:schemeClr val="tx1"/>
                </a:solidFill>
                <a:latin typeface="+mn-lt"/>
                <a:ea typeface="+mn-ea"/>
                <a:cs typeface="+mn-cs"/>
              </a:rPr>
              <a:t>Hemogram değerlendirilirken basit kurallar uygulandığında sonuçların yorumlanması daha kolay olmaktadır.</a:t>
            </a:r>
          </a:p>
          <a:p>
            <a:pPr marL="0" indent="0">
              <a:buFontTx/>
              <a:buNone/>
            </a:pPr>
            <a:r>
              <a:rPr lang="tr-TR" sz="1200" b="0" i="0" u="none" strike="noStrike" kern="1200" baseline="0" dirty="0">
                <a:solidFill>
                  <a:schemeClr val="tx1"/>
                </a:solidFill>
                <a:latin typeface="+mn-lt"/>
                <a:ea typeface="+mn-ea"/>
                <a:cs typeface="+mn-cs"/>
              </a:rPr>
              <a:t>-Üçler kuralında bu değerlerden farklı sonuçlar varsa ya artefakt söz konusudur ya da araştırılması gereken bir durum vardır.</a:t>
            </a:r>
          </a:p>
          <a:p>
            <a:r>
              <a:rPr lang="tr-TR" sz="1200" b="0" i="0" u="none" strike="noStrike" kern="1200" baseline="0" dirty="0">
                <a:solidFill>
                  <a:schemeClr val="tx1"/>
                </a:solidFill>
                <a:latin typeface="+mn-lt"/>
                <a:ea typeface="+mn-ea"/>
                <a:cs typeface="+mn-cs"/>
              </a:rPr>
              <a:t>-Bir hastanın </a:t>
            </a:r>
            <a:r>
              <a:rPr lang="tr-TR" sz="1200" b="0" i="0" u="none" strike="noStrike" kern="1200" baseline="0" dirty="0" err="1">
                <a:solidFill>
                  <a:schemeClr val="tx1"/>
                </a:solidFill>
                <a:latin typeface="+mn-lt"/>
                <a:ea typeface="+mn-ea"/>
                <a:cs typeface="+mn-cs"/>
              </a:rPr>
              <a:t>Hb</a:t>
            </a:r>
            <a:r>
              <a:rPr lang="tr-TR" sz="1200" b="0" i="0" u="none" strike="noStrike" kern="1200" baseline="0" dirty="0">
                <a:solidFill>
                  <a:schemeClr val="tx1"/>
                </a:solidFill>
                <a:latin typeface="+mn-lt"/>
                <a:ea typeface="+mn-ea"/>
                <a:cs typeface="+mn-cs"/>
              </a:rPr>
              <a:t> 9g/</a:t>
            </a:r>
            <a:r>
              <a:rPr lang="tr-TR" sz="1200" b="0" i="0" u="none" strike="noStrike" kern="1200" baseline="0" dirty="0" err="1">
                <a:solidFill>
                  <a:schemeClr val="tx1"/>
                </a:solidFill>
                <a:latin typeface="+mn-lt"/>
                <a:ea typeface="+mn-ea"/>
                <a:cs typeface="+mn-cs"/>
              </a:rPr>
              <a:t>dL</a:t>
            </a:r>
            <a:r>
              <a:rPr lang="tr-TR" sz="1200" b="0" i="0" u="none" strike="noStrike" kern="1200" baseline="0" dirty="0">
                <a:solidFill>
                  <a:schemeClr val="tx1"/>
                </a:solidFill>
                <a:latin typeface="+mn-lt"/>
                <a:ea typeface="+mn-ea"/>
                <a:cs typeface="+mn-cs"/>
              </a:rPr>
              <a:t> iken </a:t>
            </a:r>
            <a:r>
              <a:rPr lang="tr-TR" sz="1200" b="0" i="0" u="none" strike="noStrike" kern="1200" baseline="0" dirty="0" err="1">
                <a:solidFill>
                  <a:schemeClr val="tx1"/>
                </a:solidFill>
                <a:latin typeface="+mn-lt"/>
                <a:ea typeface="+mn-ea"/>
                <a:cs typeface="+mn-cs"/>
              </a:rPr>
              <a:t>Hct’si</a:t>
            </a:r>
            <a:r>
              <a:rPr lang="tr-TR" sz="1200" b="0" i="0" u="none" strike="noStrike" kern="1200" baseline="0" dirty="0">
                <a:solidFill>
                  <a:schemeClr val="tx1"/>
                </a:solidFill>
                <a:latin typeface="+mn-lt"/>
                <a:ea typeface="+mn-ea"/>
                <a:cs typeface="+mn-cs"/>
              </a:rPr>
              <a:t> %34 ise 34&gt; 3X9=27 bu hastanın kanın plazmasının azaldığını yani hastanın ishal ya da kusma ile </a:t>
            </a:r>
            <a:r>
              <a:rPr lang="tr-TR" sz="1200" b="0" i="0" u="none" strike="noStrike" kern="1200" baseline="0" dirty="0" err="1">
                <a:solidFill>
                  <a:schemeClr val="tx1"/>
                </a:solidFill>
                <a:latin typeface="+mn-lt"/>
                <a:ea typeface="+mn-ea"/>
                <a:cs typeface="+mn-cs"/>
              </a:rPr>
              <a:t>dehidrate</a:t>
            </a:r>
            <a:r>
              <a:rPr lang="tr-TR" sz="1200" b="0" i="0" u="none" strike="noStrike" kern="1200" baseline="0" dirty="0">
                <a:solidFill>
                  <a:schemeClr val="tx1"/>
                </a:solidFill>
                <a:latin typeface="+mn-lt"/>
                <a:ea typeface="+mn-ea"/>
                <a:cs typeface="+mn-cs"/>
              </a:rPr>
              <a:t> olması ip ucunu çıkarabilir.</a:t>
            </a:r>
          </a:p>
          <a:p>
            <a:r>
              <a:rPr lang="tr-TR" sz="1200" b="0" i="0" u="none" strike="noStrike" kern="1200" baseline="0" dirty="0">
                <a:solidFill>
                  <a:schemeClr val="tx1"/>
                </a:solidFill>
                <a:latin typeface="+mn-lt"/>
                <a:ea typeface="+mn-ea"/>
                <a:cs typeface="+mn-cs"/>
              </a:rPr>
              <a:t>-</a:t>
            </a:r>
            <a:endParaRPr lang="tr-TR" dirty="0"/>
          </a:p>
        </p:txBody>
      </p:sp>
      <p:sp>
        <p:nvSpPr>
          <p:cNvPr id="4" name="Slayt Numarası Yer Tutucusu 3"/>
          <p:cNvSpPr>
            <a:spLocks noGrp="1"/>
          </p:cNvSpPr>
          <p:nvPr>
            <p:ph type="sldNum" sz="quarter" idx="10"/>
          </p:nvPr>
        </p:nvSpPr>
        <p:spPr/>
        <p:txBody>
          <a:bodyPr/>
          <a:lstStyle/>
          <a:p>
            <a:fld id="{4990089C-BB96-4A37-8807-F1C5C3A8876D}" type="slidenum">
              <a:rPr lang="tr-TR" smtClean="0"/>
              <a:t>24</a:t>
            </a:fld>
            <a:endParaRPr lang="tr-TR"/>
          </a:p>
        </p:txBody>
      </p:sp>
    </p:spTree>
    <p:extLst>
      <p:ext uri="{BB962C8B-B14F-4D97-AF65-F5344CB8AC3E}">
        <p14:creationId xmlns:p14="http://schemas.microsoft.com/office/powerpoint/2010/main" val="34857939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a:t>
            </a:r>
            <a:r>
              <a:rPr lang="tr-TR" sz="1200" b="0" i="0" u="none" strike="noStrike" kern="1200" baseline="0" dirty="0">
                <a:solidFill>
                  <a:schemeClr val="tx1"/>
                </a:solidFill>
                <a:latin typeface="+mn-lt"/>
                <a:ea typeface="+mn-ea"/>
                <a:cs typeface="+mn-cs"/>
              </a:rPr>
              <a:t>Uyumsuz şekilde MCV yüksek ama MCH düşük ise hastada </a:t>
            </a:r>
            <a:r>
              <a:rPr lang="tr-TR" sz="1200" b="0" i="0" u="none" strike="noStrike" kern="1200" baseline="0" dirty="0" err="1">
                <a:solidFill>
                  <a:schemeClr val="tx1"/>
                </a:solidFill>
                <a:latin typeface="+mn-lt"/>
                <a:ea typeface="+mn-ea"/>
                <a:cs typeface="+mn-cs"/>
              </a:rPr>
              <a:t>Hb</a:t>
            </a:r>
            <a:r>
              <a:rPr lang="tr-TR" sz="1200" b="0" i="0" u="none" strike="noStrike" kern="1200" baseline="0" dirty="0">
                <a:solidFill>
                  <a:schemeClr val="tx1"/>
                </a:solidFill>
                <a:latin typeface="+mn-lt"/>
                <a:ea typeface="+mn-ea"/>
                <a:cs typeface="+mn-cs"/>
              </a:rPr>
              <a:t> E hastalığı, </a:t>
            </a:r>
            <a:r>
              <a:rPr lang="tr-TR" sz="1200" b="0" i="0" u="none" strike="noStrike" kern="1200" baseline="0" dirty="0" err="1">
                <a:solidFill>
                  <a:schemeClr val="tx1"/>
                </a:solidFill>
                <a:latin typeface="+mn-lt"/>
                <a:ea typeface="+mn-ea"/>
                <a:cs typeface="+mn-cs"/>
              </a:rPr>
              <a:t>Hb</a:t>
            </a:r>
            <a:r>
              <a:rPr lang="tr-TR" sz="1200" b="0" i="0" u="none" strike="noStrike" kern="1200" baseline="0" dirty="0">
                <a:solidFill>
                  <a:schemeClr val="tx1"/>
                </a:solidFill>
                <a:latin typeface="+mn-lt"/>
                <a:ea typeface="+mn-ea"/>
                <a:cs typeface="+mn-cs"/>
              </a:rPr>
              <a:t> “</a:t>
            </a:r>
            <a:r>
              <a:rPr lang="tr-TR" sz="1200" b="0" i="0" u="none" strike="noStrike" kern="1200" baseline="0" dirty="0" err="1">
                <a:solidFill>
                  <a:schemeClr val="tx1"/>
                </a:solidFill>
                <a:latin typeface="+mn-lt"/>
                <a:ea typeface="+mn-ea"/>
                <a:cs typeface="+mn-cs"/>
              </a:rPr>
              <a:t>costant</a:t>
            </a:r>
            <a:r>
              <a:rPr lang="tr-TR" sz="1200" b="0" i="0" u="none" strike="noStrike" kern="1200" baseline="0" dirty="0">
                <a:solidFill>
                  <a:schemeClr val="tx1"/>
                </a:solidFill>
                <a:latin typeface="+mn-lt"/>
                <a:ea typeface="+mn-ea"/>
                <a:cs typeface="+mn-cs"/>
              </a:rPr>
              <a:t> </a:t>
            </a:r>
            <a:r>
              <a:rPr lang="tr-TR" sz="1200" b="0" i="0" u="none" strike="noStrike" kern="1200" baseline="0" dirty="0" err="1">
                <a:solidFill>
                  <a:schemeClr val="tx1"/>
                </a:solidFill>
                <a:latin typeface="+mn-lt"/>
                <a:ea typeface="+mn-ea"/>
                <a:cs typeface="+mn-cs"/>
              </a:rPr>
              <a:t>spring</a:t>
            </a:r>
            <a:r>
              <a:rPr lang="tr-TR" sz="1200" b="0" i="0" u="none" strike="noStrike" kern="1200" baseline="0" dirty="0">
                <a:solidFill>
                  <a:schemeClr val="tx1"/>
                </a:solidFill>
                <a:latin typeface="+mn-lt"/>
                <a:ea typeface="+mn-ea"/>
                <a:cs typeface="+mn-cs"/>
              </a:rPr>
              <a:t>” ya da B12-folik asit ve aynı anda DEA ya da TT düşünülebilir.</a:t>
            </a:r>
          </a:p>
          <a:p>
            <a:r>
              <a:rPr lang="tr-TR" sz="1200" b="0" i="0" u="none" strike="noStrike" kern="1200" baseline="0" dirty="0">
                <a:solidFill>
                  <a:schemeClr val="tx1"/>
                </a:solidFill>
                <a:latin typeface="+mn-lt"/>
                <a:ea typeface="+mn-ea"/>
                <a:cs typeface="+mn-cs"/>
              </a:rPr>
              <a:t>-</a:t>
            </a:r>
            <a:r>
              <a:rPr lang="tr-TR" sz="1200" b="0" i="0" u="none" strike="noStrike" kern="1200" baseline="0" dirty="0" err="1">
                <a:solidFill>
                  <a:schemeClr val="tx1"/>
                </a:solidFill>
                <a:latin typeface="+mn-lt"/>
                <a:ea typeface="+mn-ea"/>
                <a:cs typeface="+mn-cs"/>
              </a:rPr>
              <a:t>Mikrositik</a:t>
            </a:r>
            <a:r>
              <a:rPr lang="tr-TR" sz="1200" b="0" i="0" u="none" strike="noStrike" kern="1200" baseline="0" dirty="0">
                <a:solidFill>
                  <a:schemeClr val="tx1"/>
                </a:solidFill>
                <a:latin typeface="+mn-lt"/>
                <a:ea typeface="+mn-ea"/>
                <a:cs typeface="+mn-cs"/>
              </a:rPr>
              <a:t> </a:t>
            </a:r>
            <a:r>
              <a:rPr lang="tr-TR" sz="1200" b="0" i="0" u="none" strike="noStrike" kern="1200" baseline="0" dirty="0" err="1">
                <a:solidFill>
                  <a:schemeClr val="tx1"/>
                </a:solidFill>
                <a:latin typeface="+mn-lt"/>
                <a:ea typeface="+mn-ea"/>
                <a:cs typeface="+mn-cs"/>
              </a:rPr>
              <a:t>hiperkromik</a:t>
            </a:r>
            <a:r>
              <a:rPr lang="tr-TR" sz="1200" b="0" i="0" u="none" strike="noStrike" kern="1200" baseline="0" dirty="0">
                <a:solidFill>
                  <a:schemeClr val="tx1"/>
                </a:solidFill>
                <a:latin typeface="+mn-lt"/>
                <a:ea typeface="+mn-ea"/>
                <a:cs typeface="+mn-cs"/>
              </a:rPr>
              <a:t> eritrosit varsa </a:t>
            </a:r>
            <a:r>
              <a:rPr lang="tr-TR" sz="1200" b="0" i="0" u="none" strike="noStrike" kern="1200" baseline="0" dirty="0" err="1">
                <a:solidFill>
                  <a:schemeClr val="tx1"/>
                </a:solidFill>
                <a:latin typeface="+mn-lt"/>
                <a:ea typeface="+mn-ea"/>
                <a:cs typeface="+mn-cs"/>
              </a:rPr>
              <a:t>herediter</a:t>
            </a:r>
            <a:r>
              <a:rPr lang="tr-TR" sz="1200" b="0" i="0" u="none" strike="noStrike" kern="1200" baseline="0" dirty="0">
                <a:solidFill>
                  <a:schemeClr val="tx1"/>
                </a:solidFill>
                <a:latin typeface="+mn-lt"/>
                <a:ea typeface="+mn-ea"/>
                <a:cs typeface="+mn-cs"/>
              </a:rPr>
              <a:t> </a:t>
            </a:r>
            <a:r>
              <a:rPr lang="tr-TR" sz="1200" b="0" i="0" u="none" strike="noStrike" kern="1200" baseline="0" dirty="0" err="1">
                <a:solidFill>
                  <a:schemeClr val="tx1"/>
                </a:solidFill>
                <a:latin typeface="+mn-lt"/>
                <a:ea typeface="+mn-ea"/>
                <a:cs typeface="+mn-cs"/>
              </a:rPr>
              <a:t>kserositoz</a:t>
            </a:r>
            <a:r>
              <a:rPr lang="tr-TR" sz="1200" b="0" i="0" u="none" strike="noStrike" kern="1200" baseline="0" dirty="0">
                <a:solidFill>
                  <a:schemeClr val="tx1"/>
                </a:solidFill>
                <a:latin typeface="+mn-lt"/>
                <a:ea typeface="+mn-ea"/>
                <a:cs typeface="+mn-cs"/>
              </a:rPr>
              <a:t> olabilir.</a:t>
            </a:r>
          </a:p>
          <a:p>
            <a:r>
              <a:rPr lang="tr-TR" sz="1200" b="0" i="0" u="none" strike="noStrike" kern="1200" baseline="0" dirty="0">
                <a:solidFill>
                  <a:schemeClr val="tx1"/>
                </a:solidFill>
                <a:latin typeface="+mn-lt"/>
                <a:ea typeface="+mn-ea"/>
                <a:cs typeface="+mn-cs"/>
              </a:rPr>
              <a:t>-Yüksek MCH&gt;32 </a:t>
            </a:r>
            <a:r>
              <a:rPr lang="tr-TR" sz="1200" b="0" i="0" u="none" strike="noStrike" kern="1200" baseline="0" dirty="0" err="1">
                <a:solidFill>
                  <a:schemeClr val="tx1"/>
                </a:solidFill>
                <a:latin typeface="+mn-lt"/>
                <a:ea typeface="+mn-ea"/>
                <a:cs typeface="+mn-cs"/>
              </a:rPr>
              <a:t>pg</a:t>
            </a:r>
            <a:r>
              <a:rPr lang="tr-TR" sz="1200" b="0" i="0" u="none" strike="noStrike" kern="1200" baseline="0" dirty="0">
                <a:solidFill>
                  <a:schemeClr val="tx1"/>
                </a:solidFill>
                <a:latin typeface="+mn-lt"/>
                <a:ea typeface="+mn-ea"/>
                <a:cs typeface="+mn-cs"/>
              </a:rPr>
              <a:t> değerleri ise laboratuvar kalibrasyonu doğru ise stres </a:t>
            </a:r>
            <a:r>
              <a:rPr lang="tr-TR" sz="1200" b="0" i="0" u="none" strike="noStrike" kern="1200" baseline="0" dirty="0" err="1">
                <a:solidFill>
                  <a:schemeClr val="tx1"/>
                </a:solidFill>
                <a:latin typeface="+mn-lt"/>
                <a:ea typeface="+mn-ea"/>
                <a:cs typeface="+mn-cs"/>
              </a:rPr>
              <a:t>eritropoez</a:t>
            </a:r>
            <a:r>
              <a:rPr lang="tr-TR" sz="1200" b="0" i="0" u="none" strike="noStrike" kern="1200" baseline="0" dirty="0">
                <a:solidFill>
                  <a:schemeClr val="tx1"/>
                </a:solidFill>
                <a:latin typeface="+mn-lt"/>
                <a:ea typeface="+mn-ea"/>
                <a:cs typeface="+mn-cs"/>
              </a:rPr>
              <a:t> bulgusu olabilir.</a:t>
            </a:r>
            <a:endParaRPr lang="tr-TR" dirty="0"/>
          </a:p>
          <a:p>
            <a:endParaRPr lang="tr-TR" dirty="0"/>
          </a:p>
        </p:txBody>
      </p:sp>
      <p:sp>
        <p:nvSpPr>
          <p:cNvPr id="4" name="Slayt Numarası Yer Tutucusu 3"/>
          <p:cNvSpPr>
            <a:spLocks noGrp="1"/>
          </p:cNvSpPr>
          <p:nvPr>
            <p:ph type="sldNum" sz="quarter" idx="5"/>
          </p:nvPr>
        </p:nvSpPr>
        <p:spPr/>
        <p:txBody>
          <a:bodyPr/>
          <a:lstStyle/>
          <a:p>
            <a:fld id="{BA710846-67DE-4807-890E-1E4B4A0CE9CB}" type="slidenum">
              <a:rPr lang="tr-TR" smtClean="0"/>
              <a:t>25</a:t>
            </a:fld>
            <a:endParaRPr lang="tr-TR"/>
          </a:p>
        </p:txBody>
      </p:sp>
    </p:spTree>
    <p:extLst>
      <p:ext uri="{BB962C8B-B14F-4D97-AF65-F5344CB8AC3E}">
        <p14:creationId xmlns:p14="http://schemas.microsoft.com/office/powerpoint/2010/main" val="22449028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tr-TR"/>
              <a:t>Asıl başlık stilini düzenlemek için tıklayın</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tıklayın</a:t>
            </a:r>
            <a:endParaRPr lang="en-US" dirty="0"/>
          </a:p>
        </p:txBody>
      </p:sp>
      <p:sp>
        <p:nvSpPr>
          <p:cNvPr id="4" name="Date Placeholder 3"/>
          <p:cNvSpPr>
            <a:spLocks noGrp="1"/>
          </p:cNvSpPr>
          <p:nvPr>
            <p:ph type="dt" sz="half" idx="10"/>
          </p:nvPr>
        </p:nvSpPr>
        <p:spPr>
          <a:xfrm>
            <a:off x="7983232" y="5037663"/>
            <a:ext cx="897467" cy="279400"/>
          </a:xfrm>
        </p:spPr>
        <p:txBody>
          <a:bodyPr/>
          <a:lstStyle/>
          <a:p>
            <a:fld id="{1E3098D5-6650-48E3-BEBB-020DBB08D4B9}" type="datetimeFigureOut">
              <a:rPr lang="tr-TR" smtClean="0"/>
              <a:t>25.10.2023</a:t>
            </a:fld>
            <a:endParaRPr lang="tr-TR"/>
          </a:p>
        </p:txBody>
      </p:sp>
      <p:sp>
        <p:nvSpPr>
          <p:cNvPr id="5" name="Footer Placeholder 4"/>
          <p:cNvSpPr>
            <a:spLocks noGrp="1"/>
          </p:cNvSpPr>
          <p:nvPr>
            <p:ph type="ftr" sz="quarter" idx="11"/>
          </p:nvPr>
        </p:nvSpPr>
        <p:spPr>
          <a:xfrm>
            <a:off x="2692397" y="5037663"/>
            <a:ext cx="5214635" cy="279400"/>
          </a:xfrm>
        </p:spPr>
        <p:txBody>
          <a:bodyPr/>
          <a:lstStyle/>
          <a:p>
            <a:endParaRPr lang="tr-TR"/>
          </a:p>
        </p:txBody>
      </p:sp>
      <p:sp>
        <p:nvSpPr>
          <p:cNvPr id="6" name="Slide Number Placeholder 5"/>
          <p:cNvSpPr>
            <a:spLocks noGrp="1"/>
          </p:cNvSpPr>
          <p:nvPr>
            <p:ph type="sldNum" sz="quarter" idx="12"/>
          </p:nvPr>
        </p:nvSpPr>
        <p:spPr>
          <a:xfrm>
            <a:off x="8956900" y="5037663"/>
            <a:ext cx="551167" cy="279400"/>
          </a:xfrm>
        </p:spPr>
        <p:txBody>
          <a:bodyPr/>
          <a:lstStyle/>
          <a:p>
            <a:fld id="{3445E602-5708-40B0-8945-1A3ECF7D1149}" type="slidenum">
              <a:rPr lang="tr-TR" smtClean="0"/>
              <a:t>‹#›</a:t>
            </a:fld>
            <a:endParaRPr lang="tr-TR"/>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86950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1E3098D5-6650-48E3-BEBB-020DBB08D4B9}" type="datetimeFigureOut">
              <a:rPr lang="tr-TR" smtClean="0"/>
              <a:t>25.10.2023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3445E602-5708-40B0-8945-1A3ECF7D1149}" type="slidenum">
              <a:rPr lang="tr-TR" smtClean="0"/>
              <a:t>‹#›</a:t>
            </a:fld>
            <a:endParaRPr lang="tr-TR"/>
          </a:p>
        </p:txBody>
      </p:sp>
    </p:spTree>
    <p:extLst>
      <p:ext uri="{BB962C8B-B14F-4D97-AF65-F5344CB8AC3E}">
        <p14:creationId xmlns:p14="http://schemas.microsoft.com/office/powerpoint/2010/main" val="3610882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tr-TR"/>
              <a:t>Asıl başlık stilini düzenlemek için tıklayın</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1E3098D5-6650-48E3-BEBB-020DBB08D4B9}" type="datetimeFigureOut">
              <a:rPr lang="tr-TR" smtClean="0"/>
              <a:t>25.10.2023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445E602-5708-40B0-8945-1A3ECF7D1149}" type="slidenum">
              <a:rPr lang="tr-TR" smtClean="0"/>
              <a:t>‹#›</a:t>
            </a:fld>
            <a:endParaRPr lang="tr-TR"/>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932595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tr-TR"/>
              <a:t>Asıl başlık stilini düzenlemek için tıklayın</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düzenlemek için tıklayın</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1E3098D5-6650-48E3-BEBB-020DBB08D4B9}" type="datetimeFigureOut">
              <a:rPr lang="tr-TR" smtClean="0"/>
              <a:t>25.10.2023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445E602-5708-40B0-8945-1A3ECF7D1149}" type="slidenum">
              <a:rPr lang="tr-TR" smtClean="0"/>
              <a:t>‹#›</a:t>
            </a:fld>
            <a:endParaRPr lang="tr-TR"/>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793685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tr-TR"/>
              <a:t>Asıl başlık stilini düzenlemek için tıklayın</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1E3098D5-6650-48E3-BEBB-020DBB08D4B9}" type="datetimeFigureOut">
              <a:rPr lang="tr-TR" smtClean="0"/>
              <a:t>25.10.2023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445E602-5708-40B0-8945-1A3ECF7D1149}" type="slidenum">
              <a:rPr lang="tr-TR" smtClean="0"/>
              <a:t>‹#›</a:t>
            </a:fld>
            <a:endParaRPr lang="tr-TR"/>
          </a:p>
        </p:txBody>
      </p:sp>
    </p:spTree>
    <p:extLst>
      <p:ext uri="{BB962C8B-B14F-4D97-AF65-F5344CB8AC3E}">
        <p14:creationId xmlns:p14="http://schemas.microsoft.com/office/powerpoint/2010/main" val="37771922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Alıntı İsim Kartı">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tr-TR"/>
              <a:t>Asıl başlık stilini düzenlemek için tıklayın</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1E3098D5-6650-48E3-BEBB-020DBB08D4B9}" type="datetimeFigureOut">
              <a:rPr lang="tr-TR" smtClean="0"/>
              <a:t>25.10.2023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445E602-5708-40B0-8945-1A3ECF7D1149}" type="slidenum">
              <a:rPr lang="tr-TR" smtClean="0"/>
              <a:t>‹#›</a:t>
            </a:fld>
            <a:endParaRPr lang="tr-TR"/>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080197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Doğru veya Yanlış">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tr-TR"/>
              <a:t>Asıl başlık stilini düzenlemek için tıklayın</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1E3098D5-6650-48E3-BEBB-020DBB08D4B9}" type="datetimeFigureOut">
              <a:rPr lang="tr-TR" smtClean="0"/>
              <a:t>25.10.2023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445E602-5708-40B0-8945-1A3ECF7D1149}" type="slidenum">
              <a:rPr lang="tr-TR" smtClean="0"/>
              <a:t>‹#›</a:t>
            </a:fld>
            <a:endParaRPr lang="tr-TR"/>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673171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ncho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1E3098D5-6650-48E3-BEBB-020DBB08D4B9}" type="datetimeFigureOut">
              <a:rPr lang="tr-TR" smtClean="0"/>
              <a:t>25.10.2023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445E602-5708-40B0-8945-1A3ECF7D1149}" type="slidenum">
              <a:rPr lang="tr-TR" smtClean="0"/>
              <a:t>‹#›</a:t>
            </a:fld>
            <a:endParaRPr lang="tr-T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546057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1E3098D5-6650-48E3-BEBB-020DBB08D4B9}" type="datetimeFigureOut">
              <a:rPr lang="tr-TR" smtClean="0"/>
              <a:t>25.10.2023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445E602-5708-40B0-8945-1A3ECF7D1149}" type="slidenum">
              <a:rPr lang="tr-TR" smtClean="0"/>
              <a:t>‹#›</a:t>
            </a:fld>
            <a:endParaRPr lang="tr-TR"/>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94543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1E3098D5-6650-48E3-BEBB-020DBB08D4B9}" type="datetimeFigureOut">
              <a:rPr lang="tr-TR" smtClean="0"/>
              <a:t>25.10.2023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445E602-5708-40B0-8945-1A3ECF7D1149}" type="slidenum">
              <a:rPr lang="tr-TR" smtClean="0"/>
              <a:t>‹#›</a:t>
            </a:fld>
            <a:endParaRPr lang="tr-TR"/>
          </a:p>
        </p:txBody>
      </p:sp>
    </p:spTree>
    <p:extLst>
      <p:ext uri="{BB962C8B-B14F-4D97-AF65-F5344CB8AC3E}">
        <p14:creationId xmlns:p14="http://schemas.microsoft.com/office/powerpoint/2010/main" val="2283950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tr-TR"/>
              <a:t>Asıl başlık stilini düzenlemek için tıklayın</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1E3098D5-6650-48E3-BEBB-020DBB08D4B9}" type="datetimeFigureOut">
              <a:rPr lang="tr-TR" smtClean="0"/>
              <a:t>25.10.2023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445E602-5708-40B0-8945-1A3ECF7D1149}" type="slidenum">
              <a:rPr lang="tr-TR" smtClean="0"/>
              <a:t>‹#›</a:t>
            </a:fld>
            <a:endParaRPr lang="tr-TR"/>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762228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1E3098D5-6650-48E3-BEBB-020DBB08D4B9}" type="datetimeFigureOut">
              <a:rPr lang="tr-TR" smtClean="0"/>
              <a:t>25.10.2023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3445E602-5708-40B0-8945-1A3ECF7D1149}" type="slidenum">
              <a:rPr lang="tr-TR" smtClean="0"/>
              <a:t>‹#›</a:t>
            </a:fld>
            <a:endParaRPr lang="tr-TR"/>
          </a:p>
        </p:txBody>
      </p:sp>
    </p:spTree>
    <p:extLst>
      <p:ext uri="{BB962C8B-B14F-4D97-AF65-F5344CB8AC3E}">
        <p14:creationId xmlns:p14="http://schemas.microsoft.com/office/powerpoint/2010/main" val="27711830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t>Asıl başlık stilini düzenlemek için tıklayın</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1E3098D5-6650-48E3-BEBB-020DBB08D4B9}" type="datetimeFigureOut">
              <a:rPr lang="tr-TR" smtClean="0"/>
              <a:t>25.10.2023</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3445E602-5708-40B0-8945-1A3ECF7D1149}" type="slidenum">
              <a:rPr lang="tr-TR" smtClean="0"/>
              <a:t>‹#›</a:t>
            </a:fld>
            <a:endParaRPr lang="tr-TR"/>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70088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1E3098D5-6650-48E3-BEBB-020DBB08D4B9}" type="datetimeFigureOut">
              <a:rPr lang="tr-TR" smtClean="0"/>
              <a:t>25.10.2023</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3445E602-5708-40B0-8945-1A3ECF7D1149}" type="slidenum">
              <a:rPr lang="tr-TR" smtClean="0"/>
              <a:t>‹#›</a:t>
            </a:fld>
            <a:endParaRPr lang="tr-T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98502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3098D5-6650-48E3-BEBB-020DBB08D4B9}" type="datetimeFigureOut">
              <a:rPr lang="tr-TR" smtClean="0"/>
              <a:t>25.10.2023</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3445E602-5708-40B0-8945-1A3ECF7D1149}" type="slidenum">
              <a:rPr lang="tr-TR" smtClean="0"/>
              <a:t>‹#›</a:t>
            </a:fld>
            <a:endParaRPr lang="tr-TR"/>
          </a:p>
        </p:txBody>
      </p:sp>
    </p:spTree>
    <p:extLst>
      <p:ext uri="{BB962C8B-B14F-4D97-AF65-F5344CB8AC3E}">
        <p14:creationId xmlns:p14="http://schemas.microsoft.com/office/powerpoint/2010/main" val="1574774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tr-TR"/>
              <a:t>Asıl başlık stilini düzenlemek için tıklayın</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1E3098D5-6650-48E3-BEBB-020DBB08D4B9}" type="datetimeFigureOut">
              <a:rPr lang="tr-TR" smtClean="0"/>
              <a:t>25.10.2023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3445E602-5708-40B0-8945-1A3ECF7D1149}" type="slidenum">
              <a:rPr lang="tr-TR" smtClean="0"/>
              <a:t>‹#›</a:t>
            </a:fld>
            <a:endParaRPr lang="tr-TR"/>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884165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tr-TR"/>
              <a:t>Asıl başlık stilini düzenlemek için tıklayın</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1E3098D5-6650-48E3-BEBB-020DBB08D4B9}" type="datetimeFigureOut">
              <a:rPr lang="tr-TR" smtClean="0"/>
              <a:t>25.10.2023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3445E602-5708-40B0-8945-1A3ECF7D1149}" type="slidenum">
              <a:rPr lang="tr-TR" smtClean="0"/>
              <a:t>‹#›</a:t>
            </a:fld>
            <a:endParaRPr lang="tr-TR"/>
          </a:p>
        </p:txBody>
      </p:sp>
    </p:spTree>
    <p:extLst>
      <p:ext uri="{BB962C8B-B14F-4D97-AF65-F5344CB8AC3E}">
        <p14:creationId xmlns:p14="http://schemas.microsoft.com/office/powerpoint/2010/main" val="9165620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E3098D5-6650-48E3-BEBB-020DBB08D4B9}" type="datetimeFigureOut">
              <a:rPr lang="tr-TR" smtClean="0"/>
              <a:t>25.10.2023</a:t>
            </a:fld>
            <a:endParaRPr lang="tr-TR"/>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tr-TR"/>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3445E602-5708-40B0-8945-1A3ECF7D1149}" type="slidenum">
              <a:rPr lang="tr-TR" smtClean="0"/>
              <a:t>‹#›</a:t>
            </a:fld>
            <a:endParaRPr lang="tr-TR"/>
          </a:p>
        </p:txBody>
      </p:sp>
    </p:spTree>
    <p:extLst>
      <p:ext uri="{BB962C8B-B14F-4D97-AF65-F5344CB8AC3E}">
        <p14:creationId xmlns:p14="http://schemas.microsoft.com/office/powerpoint/2010/main" val="39385275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3.png"/><Relationship Id="rId7" Type="http://schemas.openxmlformats.org/officeDocument/2006/relationships/diagramQuickStyle" Target="../diagrams/quickStyle3.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4.png"/><Relationship Id="rId9" Type="http://schemas.microsoft.com/office/2007/relationships/diagramDrawing" Target="../diagrams/drawing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4.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28.png"/><Relationship Id="rId7" Type="http://schemas.openxmlformats.org/officeDocument/2006/relationships/diagramQuickStyle" Target="../diagrams/quickStyle4.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29.png"/><Relationship Id="rId9" Type="http://schemas.microsoft.com/office/2007/relationships/diagramDrawing" Target="../diagrams/drawing4.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54.png"/></Relationships>
</file>

<file path=ppt/slides/_rels/slide55.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2.jpeg"/><Relationship Id="rId7" Type="http://schemas.openxmlformats.org/officeDocument/2006/relationships/diagramColors" Target="../diagrams/colors7.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5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hyperlink" Target="https://doi.org/10.1080/00365513.2017.1295317"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hyperlink" Target="https://doi.org/10.1080/00365513.2017.1295317"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9401732C-37EE-4B98-A709-9530173F3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grpSp>
        <p:nvGrpSpPr>
          <p:cNvPr id="74" name="Group 73">
            <a:extLst>
              <a:ext uri="{FF2B5EF4-FFF2-40B4-BE49-F238E27FC236}">
                <a16:creationId xmlns:a16="http://schemas.microsoft.com/office/drawing/2014/main" id="{654E48C8-2A00-4C54-BC9C-B18EE49E9C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12229962" cy="6856214"/>
            <a:chOff x="-15736" y="0"/>
            <a:chExt cx="12229962" cy="6856214"/>
          </a:xfrm>
        </p:grpSpPr>
        <p:pic>
          <p:nvPicPr>
            <p:cNvPr id="69" name="Picture 74">
              <a:extLst>
                <a:ext uri="{FF2B5EF4-FFF2-40B4-BE49-F238E27FC236}">
                  <a16:creationId xmlns:a16="http://schemas.microsoft.com/office/drawing/2014/main" id="{CE0A0544-8F52-43F0-AC3E-DF683908B56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76" name="Rectangle 75">
              <a:extLst>
                <a:ext uri="{FF2B5EF4-FFF2-40B4-BE49-F238E27FC236}">
                  <a16:creationId xmlns:a16="http://schemas.microsoft.com/office/drawing/2014/main" id="{2F4057D3-A680-4443-9E51-ED920A691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tr-TR"/>
            </a:p>
          </p:txBody>
        </p:sp>
        <p:pic>
          <p:nvPicPr>
            <p:cNvPr id="77" name="Picture 76">
              <a:extLst>
                <a:ext uri="{FF2B5EF4-FFF2-40B4-BE49-F238E27FC236}">
                  <a16:creationId xmlns:a16="http://schemas.microsoft.com/office/drawing/2014/main" id="{2F6853A4-7B38-4FDE-B024-AE8BA71E738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78" name="Picture 77">
              <a:extLst>
                <a:ext uri="{FF2B5EF4-FFF2-40B4-BE49-F238E27FC236}">
                  <a16:creationId xmlns:a16="http://schemas.microsoft.com/office/drawing/2014/main" id="{86ADF4DB-4290-4441-8F8E-04152FE6063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Başlık 1">
            <a:extLst>
              <a:ext uri="{FF2B5EF4-FFF2-40B4-BE49-F238E27FC236}">
                <a16:creationId xmlns:a16="http://schemas.microsoft.com/office/drawing/2014/main" id="{A47FC56A-97B2-CA50-CED5-4149A0086D88}"/>
              </a:ext>
            </a:extLst>
          </p:cNvPr>
          <p:cNvSpPr>
            <a:spLocks noGrp="1"/>
          </p:cNvSpPr>
          <p:nvPr>
            <p:ph type="ctrTitle"/>
          </p:nvPr>
        </p:nvSpPr>
        <p:spPr>
          <a:xfrm>
            <a:off x="997528" y="982132"/>
            <a:ext cx="4094017" cy="2823880"/>
          </a:xfrm>
        </p:spPr>
        <p:txBody>
          <a:bodyPr>
            <a:normAutofit/>
          </a:bodyPr>
          <a:lstStyle/>
          <a:p>
            <a:pPr>
              <a:lnSpc>
                <a:spcPct val="90000"/>
              </a:lnSpc>
            </a:pPr>
            <a:r>
              <a:rPr lang="tr-TR" sz="4100" dirty="0">
                <a:solidFill>
                  <a:srgbClr val="262626"/>
                </a:solidFill>
              </a:rPr>
              <a:t>AKILCI LABORATUVAR KULLANIMI</a:t>
            </a:r>
          </a:p>
        </p:txBody>
      </p:sp>
      <p:sp>
        <p:nvSpPr>
          <p:cNvPr id="3" name="Alt Başlık 2">
            <a:extLst>
              <a:ext uri="{FF2B5EF4-FFF2-40B4-BE49-F238E27FC236}">
                <a16:creationId xmlns:a16="http://schemas.microsoft.com/office/drawing/2014/main" id="{CC208F40-A745-8F90-ED4E-16C5DA5A82CD}"/>
              </a:ext>
            </a:extLst>
          </p:cNvPr>
          <p:cNvSpPr>
            <a:spLocks noGrp="1"/>
          </p:cNvSpPr>
          <p:nvPr>
            <p:ph type="subTitle" idx="1"/>
          </p:nvPr>
        </p:nvSpPr>
        <p:spPr>
          <a:xfrm>
            <a:off x="997528" y="4076944"/>
            <a:ext cx="4094017" cy="1679620"/>
          </a:xfrm>
        </p:spPr>
        <p:txBody>
          <a:bodyPr>
            <a:normAutofit/>
          </a:bodyPr>
          <a:lstStyle/>
          <a:p>
            <a:endParaRPr lang="tr-TR">
              <a:solidFill>
                <a:srgbClr val="000000"/>
              </a:solidFill>
            </a:endParaRPr>
          </a:p>
          <a:p>
            <a:r>
              <a:rPr lang="tr-TR">
                <a:solidFill>
                  <a:srgbClr val="000000"/>
                </a:solidFill>
              </a:rPr>
              <a:t>Arş. Gör. Dr. Asuman Sena Pehlivan</a:t>
            </a:r>
          </a:p>
        </p:txBody>
      </p:sp>
      <p:pic>
        <p:nvPicPr>
          <p:cNvPr id="67" name="Video 66" descr="Bir Beaker 'Daki kırmızı kimyasal çözüm">
            <a:extLst>
              <a:ext uri="{FF2B5EF4-FFF2-40B4-BE49-F238E27FC236}">
                <a16:creationId xmlns:a16="http://schemas.microsoft.com/office/drawing/2014/main" id="{B876F87B-97D4-EAB7-D241-449EE04AD0B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t="284" r="-1" b="-1"/>
          <a:stretch/>
        </p:blipFill>
        <p:spPr>
          <a:xfrm>
            <a:off x="5418668" y="1895080"/>
            <a:ext cx="5469466" cy="3067836"/>
          </a:xfrm>
          <a:prstGeom prst="rect">
            <a:avLst/>
          </a:prstGeom>
          <a:ln w="57150" cmpd="thickThin">
            <a:solidFill>
              <a:srgbClr val="7F7F7F"/>
            </a:solidFill>
            <a:miter lim="800000"/>
          </a:ln>
        </p:spPr>
      </p:pic>
    </p:spTree>
    <p:extLst>
      <p:ext uri="{BB962C8B-B14F-4D97-AF65-F5344CB8AC3E}">
        <p14:creationId xmlns:p14="http://schemas.microsoft.com/office/powerpoint/2010/main" val="892703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20" fill="hold"/>
                                        <p:tgtEl>
                                          <p:spTgt spid="6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7"/>
                                        </p:tgtEl>
                                      </p:cBhvr>
                                    </p:cmd>
                                  </p:childTnLst>
                                </p:cTn>
                              </p:par>
                            </p:childTnLst>
                          </p:cTn>
                        </p:par>
                      </p:childTnLst>
                    </p:cTn>
                  </p:par>
                </p:childTnLst>
              </p:cTn>
              <p:nextCondLst>
                <p:cond evt="onClick" delay="0">
                  <p:tgtEl>
                    <p:spTgt spid="67"/>
                  </p:tgtEl>
                </p:cond>
              </p:nextCondLst>
            </p:seq>
            <p:video>
              <p:cMediaNode mute="1">
                <p:cTn id="12" repeatCount="indefinite" fill="hold" display="0">
                  <p:stCondLst>
                    <p:cond delay="indefinite"/>
                  </p:stCondLst>
                </p:cTn>
                <p:tgtEl>
                  <p:spTgt spid="67"/>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A299223-72AE-7E91-72C9-0F24CBB78DD0}"/>
              </a:ext>
            </a:extLst>
          </p:cNvPr>
          <p:cNvSpPr>
            <a:spLocks noGrp="1"/>
          </p:cNvSpPr>
          <p:nvPr>
            <p:ph type="title"/>
          </p:nvPr>
        </p:nvSpPr>
        <p:spPr>
          <a:xfrm>
            <a:off x="1295402" y="982132"/>
            <a:ext cx="9601196" cy="1303867"/>
          </a:xfrm>
        </p:spPr>
        <p:txBody>
          <a:bodyPr>
            <a:normAutofit/>
          </a:bodyPr>
          <a:lstStyle/>
          <a:p>
            <a:pPr algn="l"/>
            <a:r>
              <a:rPr lang="tr-TR" sz="3200" dirty="0">
                <a:solidFill>
                  <a:srgbClr val="262626"/>
                </a:solidFill>
              </a:rPr>
              <a:t>Duyarlılık/Özgüllük/Prediktif değer</a:t>
            </a:r>
          </a:p>
        </p:txBody>
      </p:sp>
      <p:sp>
        <p:nvSpPr>
          <p:cNvPr id="3" name="İçerik Yer Tutucusu 2">
            <a:extLst>
              <a:ext uri="{FF2B5EF4-FFF2-40B4-BE49-F238E27FC236}">
                <a16:creationId xmlns:a16="http://schemas.microsoft.com/office/drawing/2014/main" id="{E67F6866-435D-B570-2D98-1BF5885C8B8A}"/>
              </a:ext>
            </a:extLst>
          </p:cNvPr>
          <p:cNvSpPr>
            <a:spLocks noGrp="1"/>
          </p:cNvSpPr>
          <p:nvPr>
            <p:ph idx="1"/>
          </p:nvPr>
        </p:nvSpPr>
        <p:spPr>
          <a:xfrm>
            <a:off x="1295402" y="2442754"/>
            <a:ext cx="5445032" cy="3433114"/>
          </a:xfrm>
        </p:spPr>
        <p:txBody>
          <a:bodyPr>
            <a:normAutofit/>
          </a:bodyPr>
          <a:lstStyle/>
          <a:p>
            <a:pPr>
              <a:lnSpc>
                <a:spcPct val="90000"/>
              </a:lnSpc>
            </a:pPr>
            <a:r>
              <a:rPr lang="tr-TR" sz="1700" dirty="0">
                <a:solidFill>
                  <a:srgbClr val="262626"/>
                </a:solidFill>
              </a:rPr>
              <a:t>Duyarlılık, gerçekte sağlık problemine sahip olan bireyler içinde testin sağlık problemlileri bulabilme oranı</a:t>
            </a:r>
          </a:p>
          <a:p>
            <a:pPr>
              <a:lnSpc>
                <a:spcPct val="90000"/>
              </a:lnSpc>
            </a:pPr>
            <a:r>
              <a:rPr lang="tr-TR" sz="1700" dirty="0">
                <a:solidFill>
                  <a:srgbClr val="262626"/>
                </a:solidFill>
              </a:rPr>
              <a:t>Özgüllük, gerçekte sağlıklı olan bireyler içinde testin sağlıklı bireyleri bulabilme oranı</a:t>
            </a:r>
          </a:p>
          <a:p>
            <a:pPr>
              <a:lnSpc>
                <a:spcPct val="90000"/>
              </a:lnSpc>
            </a:pPr>
            <a:r>
              <a:rPr lang="tr-TR" sz="1700" dirty="0">
                <a:solidFill>
                  <a:srgbClr val="262626"/>
                </a:solidFill>
              </a:rPr>
              <a:t>Pozitif prediktif değer, testin sağlık problemli olarak bulduğu bireyler içinde gerçekten sağlık problemine sahip olan bireylerin oranı </a:t>
            </a:r>
          </a:p>
          <a:p>
            <a:pPr>
              <a:lnSpc>
                <a:spcPct val="90000"/>
              </a:lnSpc>
            </a:pPr>
            <a:r>
              <a:rPr lang="tr-TR" sz="1700" dirty="0">
                <a:solidFill>
                  <a:srgbClr val="262626"/>
                </a:solidFill>
              </a:rPr>
              <a:t>Negatif prediktif değer, testin sağlıklı olarak bulduğu bireyler içinde gerçekten sağlıklı olanların yüzdesi</a:t>
            </a:r>
          </a:p>
          <a:p>
            <a:pPr marL="0" indent="0">
              <a:lnSpc>
                <a:spcPct val="90000"/>
              </a:lnSpc>
              <a:buNone/>
            </a:pPr>
            <a:r>
              <a:rPr lang="tr-TR" sz="1700" dirty="0">
                <a:solidFill>
                  <a:srgbClr val="262626"/>
                </a:solidFill>
                <a:sym typeface="Wingdings" panose="05000000000000000000" pitchFamily="2" charset="2"/>
              </a:rPr>
              <a:t> Prediktif değer; testin duyarlılığından, özgüllüğünden ve prevalanstan etkilenir</a:t>
            </a:r>
            <a:endParaRPr lang="tr-TR" sz="1700" dirty="0">
              <a:solidFill>
                <a:srgbClr val="262626"/>
              </a:solidFill>
            </a:endParaRPr>
          </a:p>
        </p:txBody>
      </p:sp>
      <p:pic>
        <p:nvPicPr>
          <p:cNvPr id="7" name="Resim 6">
            <a:extLst>
              <a:ext uri="{FF2B5EF4-FFF2-40B4-BE49-F238E27FC236}">
                <a16:creationId xmlns:a16="http://schemas.microsoft.com/office/drawing/2014/main" id="{A35BD692-FEDF-EBD4-EE96-2F066C54E09B}"/>
              </a:ext>
            </a:extLst>
          </p:cNvPr>
          <p:cNvPicPr>
            <a:picLocks noChangeAspect="1"/>
          </p:cNvPicPr>
          <p:nvPr/>
        </p:nvPicPr>
        <p:blipFill>
          <a:blip r:embed="rId3"/>
          <a:stretch>
            <a:fillRect/>
          </a:stretch>
        </p:blipFill>
        <p:spPr>
          <a:xfrm>
            <a:off x="6871064" y="2628817"/>
            <a:ext cx="4342614" cy="1943185"/>
          </a:xfrm>
          <a:prstGeom prst="rect">
            <a:avLst/>
          </a:prstGeom>
          <a:ln w="57150" cmpd="thickThin">
            <a:solidFill>
              <a:srgbClr val="7F7F7F"/>
            </a:solidFill>
            <a:miter lim="800000"/>
          </a:ln>
        </p:spPr>
      </p:pic>
      <p:sp>
        <p:nvSpPr>
          <p:cNvPr id="11" name="Metin kutusu 10">
            <a:extLst>
              <a:ext uri="{FF2B5EF4-FFF2-40B4-BE49-F238E27FC236}">
                <a16:creationId xmlns:a16="http://schemas.microsoft.com/office/drawing/2014/main" id="{809D3328-A6B5-AEC3-A65D-848E74282A60}"/>
              </a:ext>
            </a:extLst>
          </p:cNvPr>
          <p:cNvSpPr txBox="1"/>
          <p:nvPr/>
        </p:nvSpPr>
        <p:spPr>
          <a:xfrm>
            <a:off x="8829607" y="4800628"/>
            <a:ext cx="6113416" cy="215444"/>
          </a:xfrm>
          <a:prstGeom prst="rect">
            <a:avLst/>
          </a:prstGeom>
          <a:noFill/>
        </p:spPr>
        <p:txBody>
          <a:bodyPr wrap="square">
            <a:spAutoFit/>
          </a:bodyPr>
          <a:lstStyle/>
          <a:p>
            <a:r>
              <a:rPr lang="en-US" sz="800" b="0" i="0" dirty="0">
                <a:effectLst/>
                <a:latin typeface="Segoe UI" panose="020B0502040204020203" pitchFamily="34" charset="0"/>
              </a:rPr>
              <a:t>Textbook of Family Medicine, Ninth Edition (2016)</a:t>
            </a:r>
            <a:endParaRPr lang="tr-TR" sz="800" dirty="0"/>
          </a:p>
        </p:txBody>
      </p:sp>
    </p:spTree>
    <p:extLst>
      <p:ext uri="{BB962C8B-B14F-4D97-AF65-F5344CB8AC3E}">
        <p14:creationId xmlns:p14="http://schemas.microsoft.com/office/powerpoint/2010/main" val="17525977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26" name="Group 10">
            <a:extLst>
              <a:ext uri="{FF2B5EF4-FFF2-40B4-BE49-F238E27FC236}">
                <a16:creationId xmlns:a16="http://schemas.microsoft.com/office/drawing/2014/main" id="{B77576E5-E7DB-46C7-B0D9-A0AB187873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2" name="Picture 11">
              <a:extLst>
                <a:ext uri="{FF2B5EF4-FFF2-40B4-BE49-F238E27FC236}">
                  <a16:creationId xmlns:a16="http://schemas.microsoft.com/office/drawing/2014/main" id="{A2C244BC-AB19-460B-9A7B-5BAFE9DEAB0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7" name="Rectangle 12">
              <a:extLst>
                <a:ext uri="{FF2B5EF4-FFF2-40B4-BE49-F238E27FC236}">
                  <a16:creationId xmlns:a16="http://schemas.microsoft.com/office/drawing/2014/main" id="{C2D7728D-2CB0-4ADE-B6BF-4BA8ED772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tr-TR"/>
            </a:p>
          </p:txBody>
        </p:sp>
        <p:pic>
          <p:nvPicPr>
            <p:cNvPr id="14" name="Picture 13">
              <a:extLst>
                <a:ext uri="{FF2B5EF4-FFF2-40B4-BE49-F238E27FC236}">
                  <a16:creationId xmlns:a16="http://schemas.microsoft.com/office/drawing/2014/main" id="{A3E0EDB8-8162-4D16-9521-52415777B0B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5" name="Picture 14">
              <a:extLst>
                <a:ext uri="{FF2B5EF4-FFF2-40B4-BE49-F238E27FC236}">
                  <a16:creationId xmlns:a16="http://schemas.microsoft.com/office/drawing/2014/main" id="{27060CB3-C139-4548-A73F-74689C9292D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useBgFill="1">
        <p:nvSpPr>
          <p:cNvPr id="28" name="Rectangle 16">
            <a:extLst>
              <a:ext uri="{FF2B5EF4-FFF2-40B4-BE49-F238E27FC236}">
                <a16:creationId xmlns:a16="http://schemas.microsoft.com/office/drawing/2014/main" id="{DEB4B82D-A989-40D8-A457-F1D9C0345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18">
            <a:extLst>
              <a:ext uri="{FF2B5EF4-FFF2-40B4-BE49-F238E27FC236}">
                <a16:creationId xmlns:a16="http://schemas.microsoft.com/office/drawing/2014/main" id="{14E99EC7-4ECA-46FD-A4EE-C28A8AC673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5736" y="28937"/>
            <a:ext cx="12188825" cy="6856214"/>
          </a:xfrm>
          <a:prstGeom prst="rect">
            <a:avLst/>
          </a:prstGeom>
        </p:spPr>
      </p:pic>
      <p:grpSp>
        <p:nvGrpSpPr>
          <p:cNvPr id="21" name="Group 20">
            <a:extLst>
              <a:ext uri="{FF2B5EF4-FFF2-40B4-BE49-F238E27FC236}">
                <a16:creationId xmlns:a16="http://schemas.microsoft.com/office/drawing/2014/main" id="{67034349-EB95-4DEC-941A-A5BEB23CCC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12234672" cy="658368"/>
            <a:chOff x="-18288" y="3128956"/>
            <a:chExt cx="12234672" cy="658368"/>
          </a:xfrm>
        </p:grpSpPr>
        <p:sp useBgFill="1">
          <p:nvSpPr>
            <p:cNvPr id="22" name="Rounded Rectangle 21">
              <a:extLst>
                <a:ext uri="{FF2B5EF4-FFF2-40B4-BE49-F238E27FC236}">
                  <a16:creationId xmlns:a16="http://schemas.microsoft.com/office/drawing/2014/main" id="{4ED14EF1-39B3-426A-842A-CEA137A65D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23" name="Picture 22">
              <a:extLst>
                <a:ext uri="{FF2B5EF4-FFF2-40B4-BE49-F238E27FC236}">
                  <a16:creationId xmlns:a16="http://schemas.microsoft.com/office/drawing/2014/main" id="{20BA46E3-54EA-491A-BDC2-C9A945118E5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24" name="Rounded Rectangle 27">
              <a:extLst>
                <a:ext uri="{FF2B5EF4-FFF2-40B4-BE49-F238E27FC236}">
                  <a16:creationId xmlns:a16="http://schemas.microsoft.com/office/drawing/2014/main" id="{BC6C1592-02CC-4EA4-9A0E-7BE7C1ED8B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srgbClr val="171717">
                  <a:alpha val="82745"/>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25" name="Picture 24">
              <a:extLst>
                <a:ext uri="{FF2B5EF4-FFF2-40B4-BE49-F238E27FC236}">
                  <a16:creationId xmlns:a16="http://schemas.microsoft.com/office/drawing/2014/main" id="{367E44A5-FAF8-4D81-90C9-CFD68F1A131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
        <p:nvSpPr>
          <p:cNvPr id="5" name="İçerik Yer Tutucusu 4">
            <a:extLst>
              <a:ext uri="{FF2B5EF4-FFF2-40B4-BE49-F238E27FC236}">
                <a16:creationId xmlns:a16="http://schemas.microsoft.com/office/drawing/2014/main" id="{7DF86BB9-2BDA-D4AD-46D1-BAB7B456086E}"/>
              </a:ext>
            </a:extLst>
          </p:cNvPr>
          <p:cNvSpPr>
            <a:spLocks noGrp="1"/>
          </p:cNvSpPr>
          <p:nvPr>
            <p:ph sz="half" idx="1"/>
          </p:nvPr>
        </p:nvSpPr>
        <p:spPr>
          <a:xfrm>
            <a:off x="1553886" y="1149305"/>
            <a:ext cx="4454955" cy="4615478"/>
          </a:xfrm>
        </p:spPr>
        <p:txBody>
          <a:bodyPr>
            <a:noAutofit/>
          </a:bodyPr>
          <a:lstStyle/>
          <a:p>
            <a:pPr marL="0" indent="0" defTabSz="429768">
              <a:spcAft>
                <a:spcPts val="564"/>
              </a:spcAft>
              <a:buNone/>
            </a:pPr>
            <a:r>
              <a:rPr lang="tr-TR" sz="1800" kern="1200" cap="none" dirty="0">
                <a:solidFill>
                  <a:schemeClr val="tx1">
                    <a:lumMod val="85000"/>
                    <a:lumOff val="15000"/>
                  </a:schemeClr>
                </a:solidFill>
                <a:effectLst/>
                <a:latin typeface="+mn-lt"/>
                <a:ea typeface="+mn-ea"/>
                <a:cs typeface="+mn-cs"/>
                <a:sym typeface="Wingdings" panose="05000000000000000000" pitchFamily="2" charset="2"/>
              </a:rPr>
              <a:t> </a:t>
            </a:r>
            <a:r>
              <a:rPr lang="tr-TR" sz="1800" kern="1200" cap="none" dirty="0" err="1">
                <a:solidFill>
                  <a:schemeClr val="tx1">
                    <a:lumMod val="85000"/>
                    <a:lumOff val="15000"/>
                  </a:schemeClr>
                </a:solidFill>
                <a:effectLst/>
                <a:latin typeface="+mn-lt"/>
                <a:ea typeface="+mn-ea"/>
                <a:cs typeface="+mn-cs"/>
              </a:rPr>
              <a:t>Preanalitik</a:t>
            </a:r>
            <a:r>
              <a:rPr lang="tr-TR" sz="1800" kern="1200" cap="none" dirty="0">
                <a:solidFill>
                  <a:schemeClr val="tx1">
                    <a:lumMod val="85000"/>
                    <a:lumOff val="15000"/>
                  </a:schemeClr>
                </a:solidFill>
                <a:effectLst/>
                <a:latin typeface="+mn-lt"/>
                <a:ea typeface="+mn-ea"/>
                <a:cs typeface="+mn-cs"/>
              </a:rPr>
              <a:t> Bilgiler </a:t>
            </a:r>
          </a:p>
          <a:p>
            <a:pPr marL="0" indent="0" defTabSz="429768">
              <a:spcAft>
                <a:spcPts val="564"/>
              </a:spcAft>
              <a:buNone/>
            </a:pPr>
            <a:r>
              <a:rPr lang="tr-TR" sz="1800" kern="1200" cap="none" dirty="0">
                <a:solidFill>
                  <a:schemeClr val="tx1">
                    <a:lumMod val="85000"/>
                    <a:lumOff val="15000"/>
                  </a:schemeClr>
                </a:solidFill>
                <a:effectLst/>
                <a:latin typeface="+mn-lt"/>
                <a:ea typeface="+mn-ea"/>
                <a:cs typeface="+mn-cs"/>
              </a:rPr>
              <a:t>• Hasta Bilgileri </a:t>
            </a:r>
          </a:p>
          <a:p>
            <a:pPr marL="0" indent="0" defTabSz="429768">
              <a:spcAft>
                <a:spcPts val="564"/>
              </a:spcAft>
              <a:buNone/>
            </a:pPr>
            <a:r>
              <a:rPr lang="tr-TR" sz="1800" kern="1200" cap="none" dirty="0">
                <a:solidFill>
                  <a:schemeClr val="tx1">
                    <a:lumMod val="85000"/>
                    <a:lumOff val="15000"/>
                  </a:schemeClr>
                </a:solidFill>
                <a:effectLst/>
                <a:latin typeface="+mn-lt"/>
                <a:ea typeface="+mn-ea"/>
                <a:cs typeface="+mn-cs"/>
              </a:rPr>
              <a:t>o Yaş* </a:t>
            </a:r>
          </a:p>
          <a:p>
            <a:pPr marL="0" indent="0" defTabSz="429768">
              <a:spcAft>
                <a:spcPts val="564"/>
              </a:spcAft>
              <a:buNone/>
            </a:pPr>
            <a:r>
              <a:rPr lang="tr-TR" sz="1800" kern="1200" cap="none" dirty="0">
                <a:solidFill>
                  <a:schemeClr val="tx1">
                    <a:lumMod val="85000"/>
                    <a:lumOff val="15000"/>
                  </a:schemeClr>
                </a:solidFill>
                <a:effectLst/>
                <a:latin typeface="+mn-lt"/>
                <a:ea typeface="+mn-ea"/>
                <a:cs typeface="+mn-cs"/>
              </a:rPr>
              <a:t>o Cinsiyet* </a:t>
            </a:r>
          </a:p>
          <a:p>
            <a:pPr marL="0" indent="0" defTabSz="429768">
              <a:spcAft>
                <a:spcPts val="564"/>
              </a:spcAft>
              <a:buNone/>
            </a:pPr>
            <a:r>
              <a:rPr lang="tr-TR" sz="1800" kern="1200" cap="none" dirty="0">
                <a:solidFill>
                  <a:schemeClr val="tx1">
                    <a:lumMod val="85000"/>
                    <a:lumOff val="15000"/>
                  </a:schemeClr>
                </a:solidFill>
                <a:effectLst/>
                <a:latin typeface="+mn-lt"/>
                <a:ea typeface="+mn-ea"/>
                <a:cs typeface="+mn-cs"/>
              </a:rPr>
              <a:t>o Tanı </a:t>
            </a:r>
          </a:p>
          <a:p>
            <a:pPr marL="0" indent="0" defTabSz="429768">
              <a:spcAft>
                <a:spcPts val="564"/>
              </a:spcAft>
              <a:buNone/>
            </a:pPr>
            <a:r>
              <a:rPr lang="tr-TR" sz="1800" kern="1200" cap="none" dirty="0">
                <a:solidFill>
                  <a:schemeClr val="tx1">
                    <a:lumMod val="85000"/>
                    <a:lumOff val="15000"/>
                  </a:schemeClr>
                </a:solidFill>
                <a:effectLst/>
                <a:latin typeface="+mn-lt"/>
                <a:ea typeface="+mn-ea"/>
                <a:cs typeface="+mn-cs"/>
              </a:rPr>
              <a:t>o İlgili klinik </a:t>
            </a:r>
          </a:p>
          <a:p>
            <a:pPr marL="0" indent="0" defTabSz="429768">
              <a:spcAft>
                <a:spcPts val="564"/>
              </a:spcAft>
              <a:buNone/>
            </a:pPr>
            <a:r>
              <a:rPr lang="tr-TR" sz="1800" kern="1200" cap="none" dirty="0">
                <a:solidFill>
                  <a:schemeClr val="tx1">
                    <a:lumMod val="85000"/>
                    <a:lumOff val="15000"/>
                  </a:schemeClr>
                </a:solidFill>
                <a:effectLst/>
                <a:latin typeface="+mn-lt"/>
                <a:ea typeface="+mn-ea"/>
                <a:cs typeface="+mn-cs"/>
              </a:rPr>
              <a:t>o İlaç kullanım bilgisi </a:t>
            </a:r>
          </a:p>
          <a:p>
            <a:pPr marL="0" indent="0" defTabSz="429768">
              <a:spcAft>
                <a:spcPts val="564"/>
              </a:spcAft>
              <a:buNone/>
            </a:pPr>
            <a:r>
              <a:rPr lang="tr-TR" sz="1800" kern="1200" cap="none" dirty="0">
                <a:solidFill>
                  <a:schemeClr val="tx1">
                    <a:lumMod val="85000"/>
                    <a:lumOff val="15000"/>
                  </a:schemeClr>
                </a:solidFill>
                <a:effectLst/>
                <a:latin typeface="+mn-lt"/>
                <a:ea typeface="+mn-ea"/>
                <a:cs typeface="+mn-cs"/>
              </a:rPr>
              <a:t>o Biyolojik faktörler (Örnek: Gebelik)</a:t>
            </a:r>
          </a:p>
          <a:p>
            <a:pPr marL="0" indent="0" defTabSz="429768">
              <a:spcAft>
                <a:spcPts val="564"/>
              </a:spcAft>
              <a:buNone/>
            </a:pPr>
            <a:r>
              <a:rPr lang="tr-TR" sz="1800" kern="1200" cap="none" dirty="0">
                <a:solidFill>
                  <a:schemeClr val="tx1">
                    <a:lumMod val="85000"/>
                    <a:lumOff val="15000"/>
                  </a:schemeClr>
                </a:solidFill>
                <a:effectLst/>
                <a:latin typeface="+mn-lt"/>
                <a:ea typeface="+mn-ea"/>
                <a:cs typeface="+mn-cs"/>
              </a:rPr>
              <a:t> o Ayaktan hasta / yatan hasta bilgisi </a:t>
            </a:r>
          </a:p>
          <a:p>
            <a:pPr marL="0" indent="0" defTabSz="429768">
              <a:spcAft>
                <a:spcPts val="564"/>
              </a:spcAft>
              <a:buNone/>
            </a:pPr>
            <a:r>
              <a:rPr lang="tr-TR" sz="1800" kern="1200" cap="none" dirty="0">
                <a:solidFill>
                  <a:schemeClr val="tx1">
                    <a:lumMod val="85000"/>
                    <a:lumOff val="15000"/>
                  </a:schemeClr>
                </a:solidFill>
                <a:effectLst/>
                <a:latin typeface="+mn-lt"/>
                <a:ea typeface="+mn-ea"/>
                <a:cs typeface="+mn-cs"/>
              </a:rPr>
              <a:t>• Numune Bilgileri </a:t>
            </a:r>
          </a:p>
          <a:p>
            <a:pPr marL="0" indent="0" defTabSz="429768">
              <a:spcAft>
                <a:spcPts val="564"/>
              </a:spcAft>
              <a:buNone/>
            </a:pPr>
            <a:r>
              <a:rPr lang="tr-TR" sz="1800" kern="1200" cap="none" dirty="0">
                <a:solidFill>
                  <a:schemeClr val="tx1">
                    <a:lumMod val="85000"/>
                    <a:lumOff val="15000"/>
                  </a:schemeClr>
                </a:solidFill>
                <a:effectLst/>
                <a:latin typeface="+mn-lt"/>
                <a:ea typeface="+mn-ea"/>
                <a:cs typeface="+mn-cs"/>
              </a:rPr>
              <a:t>o Numune alım zamanı* (Tarih ve saat) </a:t>
            </a:r>
            <a:endParaRPr lang="tr-TR" sz="1800" dirty="0"/>
          </a:p>
        </p:txBody>
      </p:sp>
      <p:sp>
        <p:nvSpPr>
          <p:cNvPr id="6" name="İçerik Yer Tutucusu 5">
            <a:extLst>
              <a:ext uri="{FF2B5EF4-FFF2-40B4-BE49-F238E27FC236}">
                <a16:creationId xmlns:a16="http://schemas.microsoft.com/office/drawing/2014/main" id="{7A779291-B5B1-A6FB-1CEF-DE9C9D2AF840}"/>
              </a:ext>
            </a:extLst>
          </p:cNvPr>
          <p:cNvSpPr>
            <a:spLocks noGrp="1"/>
          </p:cNvSpPr>
          <p:nvPr>
            <p:ph sz="half" idx="2"/>
          </p:nvPr>
        </p:nvSpPr>
        <p:spPr>
          <a:xfrm>
            <a:off x="6164247" y="1149306"/>
            <a:ext cx="4454955" cy="4615478"/>
          </a:xfrm>
        </p:spPr>
        <p:txBody>
          <a:bodyPr>
            <a:noAutofit/>
          </a:bodyPr>
          <a:lstStyle/>
          <a:p>
            <a:pPr marL="0" indent="0" defTabSz="429768">
              <a:spcAft>
                <a:spcPts val="564"/>
              </a:spcAft>
              <a:buNone/>
            </a:pPr>
            <a:r>
              <a:rPr lang="tr-TR" sz="1800" kern="1200" cap="none" dirty="0">
                <a:solidFill>
                  <a:schemeClr val="tx1">
                    <a:lumMod val="85000"/>
                    <a:lumOff val="15000"/>
                  </a:schemeClr>
                </a:solidFill>
                <a:effectLst/>
                <a:latin typeface="+mn-lt"/>
                <a:ea typeface="+mn-ea"/>
                <a:cs typeface="+mn-cs"/>
                <a:sym typeface="Wingdings" panose="05000000000000000000" pitchFamily="2" charset="2"/>
              </a:rPr>
              <a:t> </a:t>
            </a:r>
            <a:r>
              <a:rPr lang="tr-TR" sz="1800" kern="1200" cap="none" dirty="0">
                <a:solidFill>
                  <a:schemeClr val="tx1">
                    <a:lumMod val="85000"/>
                    <a:lumOff val="15000"/>
                  </a:schemeClr>
                </a:solidFill>
                <a:effectLst/>
                <a:latin typeface="+mn-lt"/>
                <a:ea typeface="+mn-ea"/>
                <a:cs typeface="+mn-cs"/>
              </a:rPr>
              <a:t>Analitik Bilgiler</a:t>
            </a:r>
          </a:p>
          <a:p>
            <a:pPr marL="0" indent="0" defTabSz="429768">
              <a:spcAft>
                <a:spcPts val="564"/>
              </a:spcAft>
              <a:buNone/>
            </a:pPr>
            <a:r>
              <a:rPr lang="tr-TR" sz="1800" kern="1200" cap="none" dirty="0">
                <a:solidFill>
                  <a:schemeClr val="tx1">
                    <a:lumMod val="85000"/>
                    <a:lumOff val="15000"/>
                  </a:schemeClr>
                </a:solidFill>
                <a:effectLst/>
                <a:latin typeface="+mn-lt"/>
                <a:ea typeface="+mn-ea"/>
                <a:cs typeface="+mn-cs"/>
              </a:rPr>
              <a:t>• Numune Bilgileri </a:t>
            </a:r>
          </a:p>
          <a:p>
            <a:pPr marL="0" indent="0" defTabSz="429768">
              <a:spcAft>
                <a:spcPts val="564"/>
              </a:spcAft>
              <a:buNone/>
            </a:pPr>
            <a:r>
              <a:rPr lang="tr-TR" sz="1800" kern="1200" cap="none" dirty="0">
                <a:solidFill>
                  <a:schemeClr val="tx1">
                    <a:lumMod val="85000"/>
                    <a:lumOff val="15000"/>
                  </a:schemeClr>
                </a:solidFill>
                <a:effectLst/>
                <a:latin typeface="+mn-lt"/>
                <a:ea typeface="+mn-ea"/>
                <a:cs typeface="+mn-cs"/>
              </a:rPr>
              <a:t>o Numune tipi*</a:t>
            </a:r>
          </a:p>
          <a:p>
            <a:pPr marL="0" indent="0" defTabSz="429768">
              <a:spcAft>
                <a:spcPts val="564"/>
              </a:spcAft>
              <a:buNone/>
            </a:pPr>
            <a:r>
              <a:rPr lang="tr-TR" sz="1800" kern="1200" cap="none" dirty="0">
                <a:solidFill>
                  <a:schemeClr val="tx1">
                    <a:lumMod val="85000"/>
                    <a:lumOff val="15000"/>
                  </a:schemeClr>
                </a:solidFill>
                <a:effectLst/>
                <a:latin typeface="+mn-lt"/>
                <a:ea typeface="+mn-ea"/>
                <a:cs typeface="+mn-cs"/>
              </a:rPr>
              <a:t>o Numune bütünlük değerlendirmeleri </a:t>
            </a:r>
          </a:p>
          <a:p>
            <a:pPr marL="0" indent="0" defTabSz="429768">
              <a:spcAft>
                <a:spcPts val="564"/>
              </a:spcAft>
              <a:buNone/>
            </a:pPr>
            <a:r>
              <a:rPr lang="tr-TR" sz="1800" kern="1200" cap="none" dirty="0">
                <a:solidFill>
                  <a:schemeClr val="tx1">
                    <a:lumMod val="85000"/>
                    <a:lumOff val="15000"/>
                  </a:schemeClr>
                </a:solidFill>
                <a:effectLst/>
                <a:latin typeface="+mn-lt"/>
                <a:ea typeface="+mn-ea"/>
                <a:cs typeface="+mn-cs"/>
              </a:rPr>
              <a:t>▪ Serum indeksleri: Hemoliz, </a:t>
            </a:r>
            <a:r>
              <a:rPr lang="tr-TR" sz="1800" kern="1200" cap="none" dirty="0" err="1">
                <a:solidFill>
                  <a:schemeClr val="tx1">
                    <a:lumMod val="85000"/>
                    <a:lumOff val="15000"/>
                  </a:schemeClr>
                </a:solidFill>
                <a:effectLst/>
                <a:latin typeface="+mn-lt"/>
                <a:ea typeface="+mn-ea"/>
                <a:cs typeface="+mn-cs"/>
              </a:rPr>
              <a:t>Lipemi</a:t>
            </a:r>
            <a:r>
              <a:rPr lang="tr-TR" sz="1800" kern="1200" cap="none" dirty="0">
                <a:solidFill>
                  <a:schemeClr val="tx1">
                    <a:lumMod val="85000"/>
                    <a:lumOff val="15000"/>
                  </a:schemeClr>
                </a:solidFill>
                <a:effectLst/>
                <a:latin typeface="+mn-lt"/>
                <a:ea typeface="+mn-ea"/>
                <a:cs typeface="+mn-cs"/>
              </a:rPr>
              <a:t>, </a:t>
            </a:r>
            <a:r>
              <a:rPr lang="tr-TR" sz="1800" kern="1200" cap="none" dirty="0" err="1">
                <a:solidFill>
                  <a:schemeClr val="tx1">
                    <a:lumMod val="85000"/>
                    <a:lumOff val="15000"/>
                  </a:schemeClr>
                </a:solidFill>
                <a:effectLst/>
                <a:latin typeface="+mn-lt"/>
                <a:ea typeface="+mn-ea"/>
                <a:cs typeface="+mn-cs"/>
              </a:rPr>
              <a:t>İkter</a:t>
            </a:r>
            <a:r>
              <a:rPr lang="tr-TR" sz="1800" kern="1200" cap="none" dirty="0">
                <a:solidFill>
                  <a:schemeClr val="tx1">
                    <a:lumMod val="85000"/>
                    <a:lumOff val="15000"/>
                  </a:schemeClr>
                </a:solidFill>
                <a:effectLst/>
                <a:latin typeface="+mn-lt"/>
                <a:ea typeface="+mn-ea"/>
                <a:cs typeface="+mn-cs"/>
              </a:rPr>
              <a:t>**, Pıhtı, jel oluşumu </a:t>
            </a:r>
          </a:p>
          <a:p>
            <a:pPr marL="0" indent="0" defTabSz="429768">
              <a:spcAft>
                <a:spcPts val="564"/>
              </a:spcAft>
              <a:buNone/>
            </a:pPr>
            <a:r>
              <a:rPr lang="tr-TR" sz="1800" kern="1200" cap="none" dirty="0">
                <a:solidFill>
                  <a:schemeClr val="tx1">
                    <a:lumMod val="85000"/>
                    <a:lumOff val="15000"/>
                  </a:schemeClr>
                </a:solidFill>
                <a:effectLst/>
                <a:latin typeface="+mn-lt"/>
                <a:ea typeface="+mn-ea"/>
                <a:cs typeface="+mn-cs"/>
              </a:rPr>
              <a:t>• Cihaz Bilgileri; Kalibrasyon durumu* , Kalite kontrol durumu* ,Cihaz uyarı işaretleri</a:t>
            </a:r>
          </a:p>
          <a:p>
            <a:pPr marL="0" indent="0" defTabSz="429768">
              <a:spcAft>
                <a:spcPts val="564"/>
              </a:spcAft>
              <a:buNone/>
            </a:pPr>
            <a:r>
              <a:rPr lang="tr-TR" sz="1800" kern="1200" cap="none" dirty="0">
                <a:solidFill>
                  <a:schemeClr val="tx1">
                    <a:lumMod val="85000"/>
                    <a:lumOff val="15000"/>
                  </a:schemeClr>
                </a:solidFill>
                <a:effectLst/>
                <a:latin typeface="+mn-lt"/>
                <a:ea typeface="+mn-ea"/>
                <a:cs typeface="+mn-cs"/>
              </a:rPr>
              <a:t>• Sonuç Bilgileri ;Sonuç, sonuç birimi*, Test uyarı işaretleri*, Değerlendirme kriterleri* </a:t>
            </a:r>
          </a:p>
          <a:p>
            <a:endParaRPr lang="tr-TR" sz="1800" dirty="0"/>
          </a:p>
        </p:txBody>
      </p:sp>
    </p:spTree>
    <p:extLst>
      <p:ext uri="{BB962C8B-B14F-4D97-AF65-F5344CB8AC3E}">
        <p14:creationId xmlns:p14="http://schemas.microsoft.com/office/powerpoint/2010/main" val="23703661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a:extLst>
              <a:ext uri="{FF2B5EF4-FFF2-40B4-BE49-F238E27FC236}">
                <a16:creationId xmlns:a16="http://schemas.microsoft.com/office/drawing/2014/main" id="{97E190EF-E75B-AE92-98C5-196397032B38}"/>
              </a:ext>
            </a:extLst>
          </p:cNvPr>
          <p:cNvSpPr txBox="1"/>
          <p:nvPr/>
        </p:nvSpPr>
        <p:spPr>
          <a:xfrm>
            <a:off x="979715" y="927463"/>
            <a:ext cx="5116285" cy="4108817"/>
          </a:xfrm>
          <a:prstGeom prst="rect">
            <a:avLst/>
          </a:prstGeom>
          <a:noFill/>
        </p:spPr>
        <p:txBody>
          <a:bodyPr wrap="square">
            <a:spAutoFit/>
          </a:bodyPr>
          <a:lstStyle/>
          <a:p>
            <a:pPr marL="285750" indent="-285750" defTabSz="429768">
              <a:spcAft>
                <a:spcPts val="564"/>
              </a:spcAft>
              <a:buFont typeface="Wingdings" panose="05000000000000000000" pitchFamily="2" charset="2"/>
              <a:buChar char="à"/>
            </a:pPr>
            <a:r>
              <a:rPr lang="tr-TR" sz="1800" kern="1200" cap="none" dirty="0">
                <a:solidFill>
                  <a:schemeClr val="tx1">
                    <a:lumMod val="85000"/>
                    <a:lumOff val="15000"/>
                  </a:schemeClr>
                </a:solidFill>
                <a:effectLst/>
                <a:latin typeface="+mn-lt"/>
                <a:ea typeface="+mn-ea"/>
                <a:cs typeface="+mn-cs"/>
              </a:rPr>
              <a:t>Post-analitik Bilgiler </a:t>
            </a:r>
          </a:p>
          <a:p>
            <a:pPr defTabSz="429768">
              <a:spcAft>
                <a:spcPts val="564"/>
              </a:spcAft>
            </a:pPr>
            <a:r>
              <a:rPr lang="tr-TR" sz="1800" kern="1200" cap="none" dirty="0">
                <a:solidFill>
                  <a:schemeClr val="tx1">
                    <a:lumMod val="85000"/>
                    <a:lumOff val="15000"/>
                  </a:schemeClr>
                </a:solidFill>
                <a:effectLst/>
                <a:latin typeface="+mn-lt"/>
                <a:ea typeface="+mn-ea"/>
                <a:cs typeface="+mn-cs"/>
              </a:rPr>
              <a:t>• Sonuç Bilgileri </a:t>
            </a:r>
          </a:p>
          <a:p>
            <a:pPr defTabSz="429768">
              <a:spcAft>
                <a:spcPts val="564"/>
              </a:spcAft>
            </a:pPr>
            <a:r>
              <a:rPr lang="tr-TR" sz="1800" kern="1200" cap="none" dirty="0">
                <a:solidFill>
                  <a:schemeClr val="tx1">
                    <a:lumMod val="85000"/>
                    <a:lumOff val="15000"/>
                  </a:schemeClr>
                </a:solidFill>
                <a:effectLst/>
                <a:latin typeface="+mn-lt"/>
                <a:ea typeface="+mn-ea"/>
                <a:cs typeface="+mn-cs"/>
              </a:rPr>
              <a:t>o Delta </a:t>
            </a:r>
            <a:r>
              <a:rPr lang="tr-TR" sz="1800" kern="1200" cap="none" dirty="0" err="1">
                <a:solidFill>
                  <a:schemeClr val="tx1">
                    <a:lumMod val="85000"/>
                    <a:lumOff val="15000"/>
                  </a:schemeClr>
                </a:solidFill>
                <a:effectLst/>
                <a:latin typeface="+mn-lt"/>
                <a:ea typeface="+mn-ea"/>
                <a:cs typeface="+mn-cs"/>
              </a:rPr>
              <a:t>Check</a:t>
            </a:r>
            <a:r>
              <a:rPr lang="tr-TR" sz="1800" kern="1200" cap="none" dirty="0">
                <a:solidFill>
                  <a:schemeClr val="tx1">
                    <a:lumMod val="85000"/>
                    <a:lumOff val="15000"/>
                  </a:schemeClr>
                </a:solidFill>
                <a:effectLst/>
                <a:latin typeface="+mn-lt"/>
                <a:ea typeface="+mn-ea"/>
                <a:cs typeface="+mn-cs"/>
              </a:rPr>
              <a:t> değerlendirmeleri**  </a:t>
            </a:r>
          </a:p>
          <a:p>
            <a:pPr defTabSz="429768">
              <a:spcAft>
                <a:spcPts val="564"/>
              </a:spcAft>
            </a:pPr>
            <a:r>
              <a:rPr lang="tr-TR" sz="1800" kern="1200" cap="none" dirty="0">
                <a:solidFill>
                  <a:schemeClr val="tx1">
                    <a:lumMod val="85000"/>
                    <a:lumOff val="15000"/>
                  </a:schemeClr>
                </a:solidFill>
                <a:effectLst/>
                <a:latin typeface="+mn-lt"/>
                <a:ea typeface="+mn-ea"/>
                <a:cs typeface="+mn-cs"/>
              </a:rPr>
              <a:t>o İlişkili testler, aynı ya da farklı numune** </a:t>
            </a:r>
          </a:p>
          <a:p>
            <a:pPr defTabSz="429768">
              <a:spcAft>
                <a:spcPts val="564"/>
              </a:spcAft>
            </a:pPr>
            <a:r>
              <a:rPr lang="tr-TR" sz="1800" kern="1200" cap="none" dirty="0">
                <a:solidFill>
                  <a:schemeClr val="tx1">
                    <a:lumMod val="85000"/>
                    <a:lumOff val="15000"/>
                  </a:schemeClr>
                </a:solidFill>
                <a:effectLst/>
                <a:latin typeface="+mn-lt"/>
                <a:ea typeface="+mn-ea"/>
                <a:cs typeface="+mn-cs"/>
              </a:rPr>
              <a:t>o Referans aralıkları, klinik karar düzeyi veya belirlenmiş onay aralıkları  </a:t>
            </a:r>
          </a:p>
          <a:p>
            <a:pPr defTabSz="429768">
              <a:spcAft>
                <a:spcPts val="564"/>
              </a:spcAft>
            </a:pPr>
            <a:r>
              <a:rPr lang="tr-TR" sz="1800" kern="1200" cap="none" dirty="0">
                <a:solidFill>
                  <a:schemeClr val="tx1">
                    <a:lumMod val="85000"/>
                    <a:lumOff val="15000"/>
                  </a:schemeClr>
                </a:solidFill>
                <a:effectLst/>
                <a:latin typeface="+mn-lt"/>
                <a:ea typeface="+mn-ea"/>
                <a:cs typeface="+mn-cs"/>
              </a:rPr>
              <a:t>o Kritik değerler </a:t>
            </a:r>
          </a:p>
          <a:p>
            <a:pPr defTabSz="429768">
              <a:spcAft>
                <a:spcPts val="564"/>
              </a:spcAft>
            </a:pPr>
            <a:r>
              <a:rPr lang="tr-TR" sz="1800" kern="1200" cap="none" dirty="0">
                <a:solidFill>
                  <a:schemeClr val="tx1">
                    <a:lumMod val="85000"/>
                    <a:lumOff val="15000"/>
                  </a:schemeClr>
                </a:solidFill>
                <a:effectLst/>
                <a:latin typeface="+mn-lt"/>
                <a:ea typeface="+mn-ea"/>
                <a:cs typeface="+mn-cs"/>
              </a:rPr>
              <a:t>• Hesaplamalı testler** </a:t>
            </a:r>
          </a:p>
          <a:p>
            <a:pPr defTabSz="429768">
              <a:spcAft>
                <a:spcPts val="564"/>
              </a:spcAft>
            </a:pPr>
            <a:endParaRPr lang="tr-TR" dirty="0">
              <a:solidFill>
                <a:schemeClr val="tx1">
                  <a:lumMod val="85000"/>
                  <a:lumOff val="15000"/>
                </a:schemeClr>
              </a:solidFill>
            </a:endParaRPr>
          </a:p>
          <a:p>
            <a:pPr defTabSz="429768">
              <a:spcAft>
                <a:spcPts val="564"/>
              </a:spcAft>
            </a:pPr>
            <a:r>
              <a:rPr lang="tr-TR" sz="1800" kern="1200" cap="none" dirty="0">
                <a:solidFill>
                  <a:schemeClr val="tx1">
                    <a:lumMod val="85000"/>
                    <a:lumOff val="15000"/>
                  </a:schemeClr>
                </a:solidFill>
                <a:effectLst/>
                <a:latin typeface="+mn-lt"/>
                <a:ea typeface="+mn-ea"/>
                <a:cs typeface="+mn-cs"/>
              </a:rPr>
              <a:t>*Yazılım tarafından desteklenmesi gerekli zorunlu kriterler. </a:t>
            </a:r>
          </a:p>
          <a:p>
            <a:pPr defTabSz="429768">
              <a:spcAft>
                <a:spcPts val="564"/>
              </a:spcAft>
            </a:pPr>
            <a:r>
              <a:rPr lang="tr-TR" sz="1800" kern="1200" cap="none" dirty="0">
                <a:solidFill>
                  <a:schemeClr val="tx1">
                    <a:lumMod val="85000"/>
                    <a:lumOff val="15000"/>
                  </a:schemeClr>
                </a:solidFill>
                <a:effectLst/>
                <a:latin typeface="+mn-lt"/>
                <a:ea typeface="+mn-ea"/>
                <a:cs typeface="+mn-cs"/>
              </a:rPr>
              <a:t>**Gerekli ve mümkün görülen durumlarda kullanılır.</a:t>
            </a:r>
          </a:p>
        </p:txBody>
      </p:sp>
      <p:sp>
        <p:nvSpPr>
          <p:cNvPr id="8" name="Metin kutusu 7">
            <a:extLst>
              <a:ext uri="{FF2B5EF4-FFF2-40B4-BE49-F238E27FC236}">
                <a16:creationId xmlns:a16="http://schemas.microsoft.com/office/drawing/2014/main" id="{BFA4F231-F8DB-97B3-CB68-18E7DDC76963}"/>
              </a:ext>
            </a:extLst>
          </p:cNvPr>
          <p:cNvSpPr txBox="1"/>
          <p:nvPr/>
        </p:nvSpPr>
        <p:spPr>
          <a:xfrm>
            <a:off x="5947954" y="927463"/>
            <a:ext cx="5264331" cy="2308324"/>
          </a:xfrm>
          <a:prstGeom prst="rect">
            <a:avLst/>
          </a:prstGeom>
          <a:noFill/>
        </p:spPr>
        <p:txBody>
          <a:bodyPr wrap="square">
            <a:spAutoFit/>
          </a:bodyPr>
          <a:lstStyle/>
          <a:p>
            <a:pPr marL="285750" indent="-285750">
              <a:buFont typeface="Wingdings" panose="05000000000000000000" pitchFamily="2" charset="2"/>
              <a:buChar char="§"/>
            </a:pPr>
            <a:endParaRPr lang="tr-TR" dirty="0"/>
          </a:p>
          <a:p>
            <a:pPr marL="285750" indent="-285750">
              <a:buFont typeface="Wingdings" panose="05000000000000000000" pitchFamily="2" charset="2"/>
              <a:buChar char="§"/>
            </a:pPr>
            <a:endParaRPr lang="tr-TR" dirty="0"/>
          </a:p>
          <a:p>
            <a:pPr marL="285750" indent="-285750">
              <a:buFont typeface="Wingdings" panose="05000000000000000000" pitchFamily="2" charset="2"/>
              <a:buChar char="§"/>
            </a:pPr>
            <a:endParaRPr lang="tr-TR" dirty="0"/>
          </a:p>
          <a:p>
            <a:pPr marL="285750" indent="-285750">
              <a:buFont typeface="Wingdings" panose="05000000000000000000" pitchFamily="2" charset="2"/>
              <a:buChar char="§"/>
            </a:pPr>
            <a:r>
              <a:rPr lang="tr-TR" dirty="0"/>
              <a:t>Yasal Zorunluluklar</a:t>
            </a:r>
          </a:p>
          <a:p>
            <a:pPr marL="285750" indent="-285750">
              <a:buFont typeface="Wingdings" panose="05000000000000000000" pitchFamily="2" charset="2"/>
              <a:buChar char="§"/>
            </a:pPr>
            <a:r>
              <a:rPr lang="tr-TR" dirty="0"/>
              <a:t>Kalibrasyon</a:t>
            </a:r>
          </a:p>
          <a:p>
            <a:pPr marL="285750" indent="-285750">
              <a:buFont typeface="Wingdings" panose="05000000000000000000" pitchFamily="2" charset="2"/>
              <a:buChar char="§"/>
            </a:pPr>
            <a:r>
              <a:rPr lang="tr-TR" dirty="0"/>
              <a:t>Kalite Kontrol</a:t>
            </a:r>
          </a:p>
          <a:p>
            <a:pPr marL="285750" indent="-285750">
              <a:buFont typeface="Wingdings" panose="05000000000000000000" pitchFamily="2" charset="2"/>
              <a:buChar char="§"/>
            </a:pPr>
            <a:r>
              <a:rPr lang="tr-TR" dirty="0"/>
              <a:t>Test Kayıtları </a:t>
            </a:r>
          </a:p>
          <a:p>
            <a:pPr marL="285750" indent="-285750">
              <a:buFont typeface="Wingdings" panose="05000000000000000000" pitchFamily="2" charset="2"/>
              <a:buChar char="§"/>
            </a:pPr>
            <a:r>
              <a:rPr lang="tr-TR" dirty="0"/>
              <a:t>Algoritmaların Güncellenmesi</a:t>
            </a:r>
          </a:p>
        </p:txBody>
      </p:sp>
    </p:spTree>
    <p:extLst>
      <p:ext uri="{BB962C8B-B14F-4D97-AF65-F5344CB8AC3E}">
        <p14:creationId xmlns:p14="http://schemas.microsoft.com/office/powerpoint/2010/main" val="29310314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19" name="Group 10">
            <a:extLst>
              <a:ext uri="{FF2B5EF4-FFF2-40B4-BE49-F238E27FC236}">
                <a16:creationId xmlns:a16="http://schemas.microsoft.com/office/drawing/2014/main" id="{E7DEDD00-5E71-418B-9C3C-9B71B01822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2" name="Picture 11">
              <a:extLst>
                <a:ext uri="{FF2B5EF4-FFF2-40B4-BE49-F238E27FC236}">
                  <a16:creationId xmlns:a16="http://schemas.microsoft.com/office/drawing/2014/main" id="{F08AA894-60A7-4A09-919E-54EF7C3EC82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0" name="Rectangle 12">
              <a:extLst>
                <a:ext uri="{FF2B5EF4-FFF2-40B4-BE49-F238E27FC236}">
                  <a16:creationId xmlns:a16="http://schemas.microsoft.com/office/drawing/2014/main" id="{44680684-9D82-4E2B-9E9A-778390DA9E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tr-TR"/>
            </a:p>
          </p:txBody>
        </p:sp>
        <p:pic>
          <p:nvPicPr>
            <p:cNvPr id="14" name="Picture 13">
              <a:extLst>
                <a:ext uri="{FF2B5EF4-FFF2-40B4-BE49-F238E27FC236}">
                  <a16:creationId xmlns:a16="http://schemas.microsoft.com/office/drawing/2014/main" id="{E28899EB-8201-46DC-A208-67136E6BA1A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1" name="Picture 14">
              <a:extLst>
                <a:ext uri="{FF2B5EF4-FFF2-40B4-BE49-F238E27FC236}">
                  <a16:creationId xmlns:a16="http://schemas.microsoft.com/office/drawing/2014/main" id="{58681DBB-DB5A-40DF-8333-C7E1C945B5B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4" name="Başlık 3">
            <a:extLst>
              <a:ext uri="{FF2B5EF4-FFF2-40B4-BE49-F238E27FC236}">
                <a16:creationId xmlns:a16="http://schemas.microsoft.com/office/drawing/2014/main" id="{2953122E-EA6A-3291-8276-50898AD8A595}"/>
              </a:ext>
            </a:extLst>
          </p:cNvPr>
          <p:cNvSpPr>
            <a:spLocks noGrp="1"/>
          </p:cNvSpPr>
          <p:nvPr>
            <p:ph type="title"/>
          </p:nvPr>
        </p:nvSpPr>
        <p:spPr>
          <a:xfrm>
            <a:off x="1295402" y="982132"/>
            <a:ext cx="9601196" cy="1303867"/>
          </a:xfrm>
        </p:spPr>
        <p:txBody>
          <a:bodyPr>
            <a:normAutofit/>
          </a:bodyPr>
          <a:lstStyle/>
          <a:p>
            <a:r>
              <a:rPr lang="tr-TR" sz="4100">
                <a:solidFill>
                  <a:srgbClr val="262626"/>
                </a:solidFill>
              </a:rPr>
              <a:t> Refleks Test ve Reflektif Test Uygulamaları </a:t>
            </a:r>
          </a:p>
        </p:txBody>
      </p:sp>
      <p:graphicFrame>
        <p:nvGraphicFramePr>
          <p:cNvPr id="7" name="İçerik Yer Tutucusu 4">
            <a:extLst>
              <a:ext uri="{FF2B5EF4-FFF2-40B4-BE49-F238E27FC236}">
                <a16:creationId xmlns:a16="http://schemas.microsoft.com/office/drawing/2014/main" id="{BFDFE2D5-AE79-6D4D-6E85-0CC549EF4160}"/>
              </a:ext>
            </a:extLst>
          </p:cNvPr>
          <p:cNvGraphicFramePr>
            <a:graphicFrameLocks noGrp="1"/>
          </p:cNvGraphicFramePr>
          <p:nvPr>
            <p:ph idx="1"/>
            <p:extLst>
              <p:ext uri="{D42A27DB-BD31-4B8C-83A1-F6EECF244321}">
                <p14:modId xmlns:p14="http://schemas.microsoft.com/office/powerpoint/2010/main" val="2828626135"/>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8050208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66E2E27-987D-E0C7-7A1A-2A598A7DAD0C}"/>
              </a:ext>
            </a:extLst>
          </p:cNvPr>
          <p:cNvSpPr>
            <a:spLocks noGrp="1"/>
          </p:cNvSpPr>
          <p:nvPr>
            <p:ph type="title"/>
          </p:nvPr>
        </p:nvSpPr>
        <p:spPr/>
        <p:txBody>
          <a:bodyPr>
            <a:normAutofit/>
          </a:bodyPr>
          <a:lstStyle/>
          <a:p>
            <a:pPr algn="l"/>
            <a:r>
              <a:rPr lang="tr-TR" sz="3200" dirty="0"/>
              <a:t>Karar Sınırı (Eşik Değer), Kritik Değer (Panik Değer)</a:t>
            </a:r>
          </a:p>
        </p:txBody>
      </p:sp>
      <p:sp>
        <p:nvSpPr>
          <p:cNvPr id="3" name="İçerik Yer Tutucusu 2">
            <a:extLst>
              <a:ext uri="{FF2B5EF4-FFF2-40B4-BE49-F238E27FC236}">
                <a16:creationId xmlns:a16="http://schemas.microsoft.com/office/drawing/2014/main" id="{17EA05B8-44DD-B81E-50A3-B32DE54424AE}"/>
              </a:ext>
            </a:extLst>
          </p:cNvPr>
          <p:cNvSpPr>
            <a:spLocks noGrp="1"/>
          </p:cNvSpPr>
          <p:nvPr>
            <p:ph idx="1"/>
          </p:nvPr>
        </p:nvSpPr>
        <p:spPr/>
        <p:txBody>
          <a:bodyPr>
            <a:normAutofit fontScale="92500" lnSpcReduction="20000"/>
          </a:bodyPr>
          <a:lstStyle/>
          <a:p>
            <a:r>
              <a:rPr lang="tr-TR" dirty="0"/>
              <a:t>Klinik karar sürecinin kolaylaştırılması, hasta güvenliğinin korunması, kalite ve verimliliğin arttırılması amacı</a:t>
            </a:r>
          </a:p>
          <a:p>
            <a:r>
              <a:rPr lang="tr-TR" dirty="0"/>
              <a:t>Karar Sınırı (Eşik Değer) </a:t>
            </a:r>
            <a:r>
              <a:rPr lang="tr-TR" dirty="0">
                <a:sym typeface="Wingdings" panose="05000000000000000000" pitchFamily="2" charset="2"/>
              </a:rPr>
              <a:t> Bu sınırın üstü veya altındaki değerlerde hastalık için karar verme, tanıya yönelme açısından kullanılmakta </a:t>
            </a:r>
          </a:p>
          <a:p>
            <a:pPr marL="0" indent="0">
              <a:buNone/>
            </a:pPr>
            <a:r>
              <a:rPr lang="sv-SE" dirty="0"/>
              <a:t>Total kolesterol: &gt;200 mg/dL</a:t>
            </a:r>
            <a:r>
              <a:rPr lang="tr-TR" dirty="0">
                <a:sym typeface="Wingdings" panose="05000000000000000000" pitchFamily="2" charset="2"/>
              </a:rPr>
              <a:t> , Glukoz: &lt;100 mg/</a:t>
            </a:r>
            <a:r>
              <a:rPr lang="tr-TR" dirty="0" err="1">
                <a:sym typeface="Wingdings" panose="05000000000000000000" pitchFamily="2" charset="2"/>
              </a:rPr>
              <a:t>dL</a:t>
            </a:r>
            <a:r>
              <a:rPr lang="tr-TR" dirty="0">
                <a:sym typeface="Wingdings" panose="05000000000000000000" pitchFamily="2" charset="2"/>
              </a:rPr>
              <a:t> açlık glukoz için üst sınır</a:t>
            </a:r>
          </a:p>
          <a:p>
            <a:pPr>
              <a:buFont typeface="Arial" panose="020B0604020202020204" pitchFamily="34" charset="0"/>
              <a:buChar char="•"/>
            </a:pPr>
            <a:r>
              <a:rPr lang="tr-TR" dirty="0"/>
              <a:t>Kritik (Panik) Değer </a:t>
            </a:r>
            <a:r>
              <a:rPr lang="tr-TR" dirty="0">
                <a:sym typeface="Wingdings" panose="05000000000000000000" pitchFamily="2" charset="2"/>
              </a:rPr>
              <a:t> L</a:t>
            </a:r>
            <a:r>
              <a:rPr lang="tr-TR" dirty="0"/>
              <a:t>aboratuvar testinde, hasta için risk oluşturabilecek durumlarda en kısa zamanda hastanın hekiminin bilgilendirilmesini ve ileri tanısal, terapötik ve/veya koruyucu tıbbi müdahalenin yapılmasını gerektiren sonuç değerleri</a:t>
            </a:r>
          </a:p>
          <a:p>
            <a:pPr marL="0" indent="0">
              <a:buNone/>
            </a:pPr>
            <a:r>
              <a:rPr lang="tr-TR" dirty="0"/>
              <a:t>Protrombin Zamanı (INR) &gt; 5.0 , Hemoglobin &lt; 6.0 g/</a:t>
            </a:r>
            <a:r>
              <a:rPr lang="tr-TR" dirty="0" err="1"/>
              <a:t>dL</a:t>
            </a:r>
            <a:r>
              <a:rPr lang="tr-TR" dirty="0"/>
              <a:t>, </a:t>
            </a:r>
          </a:p>
        </p:txBody>
      </p:sp>
    </p:spTree>
    <p:extLst>
      <p:ext uri="{BB962C8B-B14F-4D97-AF65-F5344CB8AC3E}">
        <p14:creationId xmlns:p14="http://schemas.microsoft.com/office/powerpoint/2010/main" val="28271010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35BC0F7-88E1-B18C-165F-3B85F884A736}"/>
              </a:ext>
            </a:extLst>
          </p:cNvPr>
          <p:cNvSpPr>
            <a:spLocks noGrp="1"/>
          </p:cNvSpPr>
          <p:nvPr>
            <p:ph type="title"/>
          </p:nvPr>
        </p:nvSpPr>
        <p:spPr/>
        <p:txBody>
          <a:bodyPr>
            <a:normAutofit/>
          </a:bodyPr>
          <a:lstStyle/>
          <a:p>
            <a:pPr algn="l"/>
            <a:r>
              <a:rPr lang="tr-TR" sz="3200" dirty="0"/>
              <a:t>Tetkik Sonuç Rapor Standardizasyonu</a:t>
            </a:r>
          </a:p>
        </p:txBody>
      </p:sp>
      <p:sp>
        <p:nvSpPr>
          <p:cNvPr id="3" name="İçerik Yer Tutucusu 2">
            <a:extLst>
              <a:ext uri="{FF2B5EF4-FFF2-40B4-BE49-F238E27FC236}">
                <a16:creationId xmlns:a16="http://schemas.microsoft.com/office/drawing/2014/main" id="{6BE2CA3B-F354-7FC1-D0E2-91271C696574}"/>
              </a:ext>
            </a:extLst>
          </p:cNvPr>
          <p:cNvSpPr>
            <a:spLocks noGrp="1"/>
          </p:cNvSpPr>
          <p:nvPr>
            <p:ph idx="1"/>
          </p:nvPr>
        </p:nvSpPr>
        <p:spPr/>
        <p:txBody>
          <a:bodyPr>
            <a:normAutofit fontScale="85000" lnSpcReduction="20000"/>
          </a:bodyPr>
          <a:lstStyle/>
          <a:p>
            <a:pPr marL="0" indent="0">
              <a:buNone/>
            </a:pPr>
            <a:r>
              <a:rPr lang="tr-TR" dirty="0"/>
              <a:t>Tıbbi laboratuvar bilgileri ;</a:t>
            </a:r>
          </a:p>
          <a:p>
            <a:r>
              <a:rPr lang="tr-TR" dirty="0"/>
              <a:t>Hasta bilgileri; adı/soyadı , doğum tarihi ve cinsiyet, TC kimlik numarası (kısıtlı), dosya numarası, protokol numarası </a:t>
            </a:r>
          </a:p>
          <a:p>
            <a:r>
              <a:rPr lang="tr-TR" dirty="0"/>
              <a:t>İstem yapan hekim/uzman hekim bilgileri </a:t>
            </a:r>
          </a:p>
          <a:p>
            <a:r>
              <a:rPr lang="tr-TR" dirty="0"/>
              <a:t>Tetkik sonuç onay bilgileri </a:t>
            </a:r>
          </a:p>
          <a:p>
            <a:r>
              <a:rPr lang="tr-TR" dirty="0"/>
              <a:t>Kurum adres ve rapor bilgileri </a:t>
            </a:r>
          </a:p>
          <a:p>
            <a:r>
              <a:rPr lang="tr-TR" dirty="0"/>
              <a:t>Tüm tıbbi laboratuvarlar için ortak ve bulunması gereken maddeleri</a:t>
            </a:r>
          </a:p>
          <a:p>
            <a:r>
              <a:rPr lang="tr-TR" dirty="0"/>
              <a:t>Tetkik bilgileri ise tıbbi laboratuvar branşına göre değişiklik gösterebildiğinden branş bazlı açıklamalara dikkat edilmesi önerilir.</a:t>
            </a:r>
          </a:p>
        </p:txBody>
      </p:sp>
    </p:spTree>
    <p:extLst>
      <p:ext uri="{BB962C8B-B14F-4D97-AF65-F5344CB8AC3E}">
        <p14:creationId xmlns:p14="http://schemas.microsoft.com/office/powerpoint/2010/main" val="14799637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DFB5D1BB-0703-437B-BD1E-1D07F8A273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2" name="Picture 11">
              <a:extLst>
                <a:ext uri="{FF2B5EF4-FFF2-40B4-BE49-F238E27FC236}">
                  <a16:creationId xmlns:a16="http://schemas.microsoft.com/office/drawing/2014/main" id="{3886586B-3F0F-4593-B272-AE75AD0F092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Rectangle 12">
              <a:extLst>
                <a:ext uri="{FF2B5EF4-FFF2-40B4-BE49-F238E27FC236}">
                  <a16:creationId xmlns:a16="http://schemas.microsoft.com/office/drawing/2014/main" id="{020DEB59-BF94-41B5-8F16-8B10442EE0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tr-TR"/>
            </a:p>
          </p:txBody>
        </p:sp>
        <p:pic>
          <p:nvPicPr>
            <p:cNvPr id="14" name="Picture 13">
              <a:extLst>
                <a:ext uri="{FF2B5EF4-FFF2-40B4-BE49-F238E27FC236}">
                  <a16:creationId xmlns:a16="http://schemas.microsoft.com/office/drawing/2014/main" id="{9A3BEF6F-FC03-43B1-8D1B-8DA3A360DBF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5" name="Picture 14">
              <a:extLst>
                <a:ext uri="{FF2B5EF4-FFF2-40B4-BE49-F238E27FC236}">
                  <a16:creationId xmlns:a16="http://schemas.microsoft.com/office/drawing/2014/main" id="{0F49BA32-A501-4C79-9A72-92587AB9EEF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17" name="Straight Connector 16">
            <a:extLst>
              <a:ext uri="{FF2B5EF4-FFF2-40B4-BE49-F238E27FC236}">
                <a16:creationId xmlns:a16="http://schemas.microsoft.com/office/drawing/2014/main" id="{883F92AF-2403-4558-B1D7-72130A1E4B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19" name="Rectangle 18">
            <a:extLst>
              <a:ext uri="{FF2B5EF4-FFF2-40B4-BE49-F238E27FC236}">
                <a16:creationId xmlns:a16="http://schemas.microsoft.com/office/drawing/2014/main" id="{5EB8E3BF-F464-4900-8994-851061A9A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aboratuvar rafındaki çözelti içeren beherler">
            <a:extLst>
              <a:ext uri="{FF2B5EF4-FFF2-40B4-BE49-F238E27FC236}">
                <a16:creationId xmlns:a16="http://schemas.microsoft.com/office/drawing/2014/main" id="{1AA796F7-FFF5-23C3-8C4F-0E18BD81C553}"/>
              </a:ext>
            </a:extLst>
          </p:cNvPr>
          <p:cNvPicPr>
            <a:picLocks noChangeAspect="1"/>
          </p:cNvPicPr>
          <p:nvPr/>
        </p:nvPicPr>
        <p:blipFill rotWithShape="1">
          <a:blip r:embed="rId4">
            <a:alphaModFix amt="35000"/>
          </a:blip>
          <a:srcRect t="15730"/>
          <a:stretch/>
        </p:blipFill>
        <p:spPr>
          <a:xfrm>
            <a:off x="20" y="10"/>
            <a:ext cx="12191980" cy="6857990"/>
          </a:xfrm>
          <a:prstGeom prst="rect">
            <a:avLst/>
          </a:prstGeom>
        </p:spPr>
      </p:pic>
      <p:cxnSp>
        <p:nvCxnSpPr>
          <p:cNvPr id="21" name="Straight Connector 20">
            <a:extLst>
              <a:ext uri="{FF2B5EF4-FFF2-40B4-BE49-F238E27FC236}">
                <a16:creationId xmlns:a16="http://schemas.microsoft.com/office/drawing/2014/main" id="{8E0602D6-3A81-42F8-AE67-1BAAFC967C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2421466"/>
            <a:ext cx="9144000" cy="0"/>
          </a:xfrm>
          <a:prstGeom prst="line">
            <a:avLst/>
          </a:prstGeom>
          <a:ln w="15875">
            <a:solidFill>
              <a:srgbClr val="FFFFFF"/>
            </a:solidFill>
          </a:ln>
        </p:spPr>
        <p:style>
          <a:lnRef idx="2">
            <a:schemeClr val="accent1"/>
          </a:lnRef>
          <a:fillRef idx="0">
            <a:schemeClr val="accent1"/>
          </a:fillRef>
          <a:effectRef idx="1">
            <a:schemeClr val="accent1"/>
          </a:effectRef>
          <a:fontRef idx="minor">
            <a:schemeClr val="tx1"/>
          </a:fontRef>
        </p:style>
      </p:cxnSp>
      <p:sp>
        <p:nvSpPr>
          <p:cNvPr id="5" name="Metin kutusu 4">
            <a:extLst>
              <a:ext uri="{FF2B5EF4-FFF2-40B4-BE49-F238E27FC236}">
                <a16:creationId xmlns:a16="http://schemas.microsoft.com/office/drawing/2014/main" id="{EB83B0FC-25B9-E859-DBE8-79B39EBB1D0F}"/>
              </a:ext>
            </a:extLst>
          </p:cNvPr>
          <p:cNvSpPr txBox="1"/>
          <p:nvPr/>
        </p:nvSpPr>
        <p:spPr>
          <a:xfrm>
            <a:off x="1295401" y="2556932"/>
            <a:ext cx="9601196" cy="3318936"/>
          </a:xfrm>
          <a:prstGeom prst="rect">
            <a:avLst/>
          </a:prstGeom>
        </p:spPr>
        <p:txBody>
          <a:bodyPr vert="horz" lIns="91440" tIns="45720" rIns="91440" bIns="45720" rtlCol="0" anchor="t">
            <a:normAutofit/>
          </a:bodyPr>
          <a:lstStyle/>
          <a:p>
            <a:pPr>
              <a:spcBef>
                <a:spcPct val="20000"/>
              </a:spcBef>
              <a:spcAft>
                <a:spcPts val="600"/>
              </a:spcAft>
              <a:buClr>
                <a:schemeClr val="accent1"/>
              </a:buClr>
              <a:buSzPct val="115000"/>
              <a:buFont typeface="Arial"/>
              <a:buChar char="•"/>
            </a:pPr>
            <a:r>
              <a:rPr lang="en-US">
                <a:solidFill>
                  <a:srgbClr val="FFFFFF"/>
                </a:solidFill>
              </a:rPr>
              <a:t>Akılcı laboratuvar kullanımı ile;</a:t>
            </a:r>
          </a:p>
          <a:p>
            <a:pPr marL="285750" indent="-285750">
              <a:spcBef>
                <a:spcPct val="20000"/>
              </a:spcBef>
              <a:spcAft>
                <a:spcPts val="600"/>
              </a:spcAft>
              <a:buClr>
                <a:schemeClr val="accent1"/>
              </a:buClr>
              <a:buSzPct val="115000"/>
              <a:buFont typeface="Arial"/>
              <a:buChar char="•"/>
            </a:pPr>
            <a:r>
              <a:rPr lang="en-US">
                <a:solidFill>
                  <a:srgbClr val="FFFFFF"/>
                </a:solidFill>
              </a:rPr>
              <a:t>klinik faydanın arttırılması</a:t>
            </a:r>
          </a:p>
          <a:p>
            <a:pPr marL="285750" indent="-285750">
              <a:spcBef>
                <a:spcPct val="20000"/>
              </a:spcBef>
              <a:spcAft>
                <a:spcPts val="600"/>
              </a:spcAft>
              <a:buClr>
                <a:schemeClr val="accent1"/>
              </a:buClr>
              <a:buSzPct val="115000"/>
              <a:buFont typeface="Arial"/>
              <a:buChar char="•"/>
            </a:pPr>
            <a:r>
              <a:rPr lang="en-US">
                <a:solidFill>
                  <a:srgbClr val="FFFFFF"/>
                </a:solidFill>
              </a:rPr>
              <a:t>doğru tanı konulması</a:t>
            </a:r>
          </a:p>
          <a:p>
            <a:pPr marL="285750" indent="-285750">
              <a:spcBef>
                <a:spcPct val="20000"/>
              </a:spcBef>
              <a:spcAft>
                <a:spcPts val="600"/>
              </a:spcAft>
              <a:buClr>
                <a:schemeClr val="accent1"/>
              </a:buClr>
              <a:buSzPct val="115000"/>
              <a:buFont typeface="Arial"/>
              <a:buChar char="•"/>
            </a:pPr>
            <a:r>
              <a:rPr lang="en-US">
                <a:solidFill>
                  <a:srgbClr val="FFFFFF"/>
                </a:solidFill>
              </a:rPr>
              <a:t>gereksiz ve uygunsuz tetkiklerin önlenmesi</a:t>
            </a:r>
          </a:p>
          <a:p>
            <a:pPr marL="285750" indent="-285750">
              <a:spcBef>
                <a:spcPct val="20000"/>
              </a:spcBef>
              <a:spcAft>
                <a:spcPts val="600"/>
              </a:spcAft>
              <a:buClr>
                <a:schemeClr val="accent1"/>
              </a:buClr>
              <a:buSzPct val="115000"/>
              <a:buFont typeface="Arial"/>
              <a:buChar char="•"/>
            </a:pPr>
            <a:r>
              <a:rPr lang="en-US">
                <a:solidFill>
                  <a:srgbClr val="FFFFFF"/>
                </a:solidFill>
              </a:rPr>
              <a:t>doğru örnek alımı, muhafazası, transferi</a:t>
            </a:r>
          </a:p>
          <a:p>
            <a:pPr marL="285750" indent="-285750">
              <a:spcBef>
                <a:spcPct val="20000"/>
              </a:spcBef>
              <a:spcAft>
                <a:spcPts val="600"/>
              </a:spcAft>
              <a:buClr>
                <a:schemeClr val="accent1"/>
              </a:buClr>
              <a:buSzPct val="115000"/>
              <a:buFont typeface="Arial"/>
              <a:buChar char="•"/>
            </a:pPr>
            <a:r>
              <a:rPr lang="en-US">
                <a:solidFill>
                  <a:srgbClr val="FFFFFF"/>
                </a:solidFill>
              </a:rPr>
              <a:t>analiz sürecinden raporlamaya kadar olan sürecin standardizasyonu</a:t>
            </a:r>
          </a:p>
          <a:p>
            <a:pPr marL="285750" indent="-285750">
              <a:spcBef>
                <a:spcPct val="20000"/>
              </a:spcBef>
              <a:spcAft>
                <a:spcPts val="600"/>
              </a:spcAft>
              <a:buClr>
                <a:schemeClr val="accent1"/>
              </a:buClr>
              <a:buSzPct val="115000"/>
              <a:buFont typeface="Arial"/>
              <a:buChar char="•"/>
            </a:pPr>
            <a:r>
              <a:rPr lang="en-US">
                <a:solidFill>
                  <a:srgbClr val="FFFFFF"/>
                </a:solidFill>
              </a:rPr>
              <a:t>maliyet etkin kullanımı</a:t>
            </a:r>
          </a:p>
          <a:p>
            <a:pPr marL="285750" indent="-285750">
              <a:spcBef>
                <a:spcPct val="20000"/>
              </a:spcBef>
              <a:spcAft>
                <a:spcPts val="600"/>
              </a:spcAft>
              <a:buClr>
                <a:schemeClr val="accent1"/>
              </a:buClr>
              <a:buSzPct val="115000"/>
              <a:buFont typeface="Arial"/>
              <a:buChar char="•"/>
            </a:pPr>
            <a:r>
              <a:rPr lang="en-US">
                <a:solidFill>
                  <a:srgbClr val="FFFFFF"/>
                </a:solidFill>
              </a:rPr>
              <a:t>klinisyen ile tıbbi laboratuvar çalışanlarının etkili iletişimi amaçlanmakta</a:t>
            </a:r>
          </a:p>
        </p:txBody>
      </p:sp>
    </p:spTree>
    <p:extLst>
      <p:ext uri="{BB962C8B-B14F-4D97-AF65-F5344CB8AC3E}">
        <p14:creationId xmlns:p14="http://schemas.microsoft.com/office/powerpoint/2010/main" val="2214425383"/>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A601649-B8D8-9286-09BA-0F0371C5DD51}"/>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4EF8320C-90E9-9C28-8B7E-EB7E99A5BB07}"/>
              </a:ext>
            </a:extLst>
          </p:cNvPr>
          <p:cNvSpPr>
            <a:spLocks noGrp="1"/>
          </p:cNvSpPr>
          <p:nvPr>
            <p:ph idx="1"/>
          </p:nvPr>
        </p:nvSpPr>
        <p:spPr/>
        <p:txBody>
          <a:bodyPr/>
          <a:lstStyle/>
          <a:p>
            <a:r>
              <a:rPr lang="tr-TR" dirty="0"/>
              <a:t>Birinci basamakta 1768 hekim ile yapılan çalışma;</a:t>
            </a:r>
          </a:p>
          <a:p>
            <a:r>
              <a:rPr lang="tr-TR" dirty="0"/>
              <a:t>hastaların %31,4 ü için tanısal testler istendiği</a:t>
            </a:r>
          </a:p>
          <a:p>
            <a:r>
              <a:rPr lang="tr-TR" dirty="0"/>
              <a:t>% 14,7’sinin isteminde tanısal sonuçlar</a:t>
            </a:r>
          </a:p>
          <a:p>
            <a:r>
              <a:rPr lang="tr-TR" dirty="0"/>
              <a:t>% 8,3’ünde ise yorumlamada belirsizlik </a:t>
            </a:r>
          </a:p>
        </p:txBody>
      </p:sp>
      <p:pic>
        <p:nvPicPr>
          <p:cNvPr id="5" name="Resim 4">
            <a:extLst>
              <a:ext uri="{FF2B5EF4-FFF2-40B4-BE49-F238E27FC236}">
                <a16:creationId xmlns:a16="http://schemas.microsoft.com/office/drawing/2014/main" id="{C0443015-AF85-15BD-1049-5FBFE89B6A95}"/>
              </a:ext>
            </a:extLst>
          </p:cNvPr>
          <p:cNvPicPr>
            <a:picLocks noChangeAspect="1"/>
          </p:cNvPicPr>
          <p:nvPr/>
        </p:nvPicPr>
        <p:blipFill>
          <a:blip r:embed="rId2"/>
          <a:stretch>
            <a:fillRect/>
          </a:stretch>
        </p:blipFill>
        <p:spPr>
          <a:xfrm>
            <a:off x="0" y="537881"/>
            <a:ext cx="12192000" cy="1748118"/>
          </a:xfrm>
          <a:prstGeom prst="rect">
            <a:avLst/>
          </a:prstGeom>
        </p:spPr>
      </p:pic>
    </p:spTree>
    <p:extLst>
      <p:ext uri="{BB962C8B-B14F-4D97-AF65-F5344CB8AC3E}">
        <p14:creationId xmlns:p14="http://schemas.microsoft.com/office/powerpoint/2010/main" val="16425187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5ED3B28-FF3C-7B97-34B8-88F626D2DDF9}"/>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3E8FB197-82A4-34DE-93C1-6C42C11E075F}"/>
              </a:ext>
            </a:extLst>
          </p:cNvPr>
          <p:cNvSpPr>
            <a:spLocks noGrp="1"/>
          </p:cNvSpPr>
          <p:nvPr>
            <p:ph idx="1"/>
          </p:nvPr>
        </p:nvSpPr>
        <p:spPr>
          <a:xfrm>
            <a:off x="1295401" y="3573624"/>
            <a:ext cx="9601196" cy="2302244"/>
          </a:xfrm>
        </p:spPr>
        <p:txBody>
          <a:bodyPr/>
          <a:lstStyle/>
          <a:p>
            <a:r>
              <a:rPr lang="tr-TR" dirty="0"/>
              <a:t>Meta-analizde hekimlerin test istemlerinin nedenleri ile ilgili 1971 yayın taranmış, kriterlere uyan 37 çalışma </a:t>
            </a:r>
          </a:p>
          <a:p>
            <a:r>
              <a:rPr lang="tr-TR" dirty="0"/>
              <a:t>Nedenler beş başlık altında toplanmış</a:t>
            </a:r>
          </a:p>
        </p:txBody>
      </p:sp>
      <p:pic>
        <p:nvPicPr>
          <p:cNvPr id="5" name="Resim 4">
            <a:extLst>
              <a:ext uri="{FF2B5EF4-FFF2-40B4-BE49-F238E27FC236}">
                <a16:creationId xmlns:a16="http://schemas.microsoft.com/office/drawing/2014/main" id="{484ABA2D-B155-F4ED-BAF7-83F6985CB0BF}"/>
              </a:ext>
            </a:extLst>
          </p:cNvPr>
          <p:cNvPicPr>
            <a:picLocks noChangeAspect="1"/>
          </p:cNvPicPr>
          <p:nvPr/>
        </p:nvPicPr>
        <p:blipFill>
          <a:blip r:embed="rId2"/>
          <a:stretch>
            <a:fillRect/>
          </a:stretch>
        </p:blipFill>
        <p:spPr>
          <a:xfrm>
            <a:off x="1679510" y="665798"/>
            <a:ext cx="7920132" cy="3008466"/>
          </a:xfrm>
          <a:prstGeom prst="rect">
            <a:avLst/>
          </a:prstGeom>
        </p:spPr>
      </p:pic>
    </p:spTree>
    <p:extLst>
      <p:ext uri="{BB962C8B-B14F-4D97-AF65-F5344CB8AC3E}">
        <p14:creationId xmlns:p14="http://schemas.microsoft.com/office/powerpoint/2010/main" val="26532376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şlık 7">
            <a:extLst>
              <a:ext uri="{FF2B5EF4-FFF2-40B4-BE49-F238E27FC236}">
                <a16:creationId xmlns:a16="http://schemas.microsoft.com/office/drawing/2014/main" id="{799DCE83-F3CA-FB26-6B7F-3A2BB9CB3C14}"/>
              </a:ext>
            </a:extLst>
          </p:cNvPr>
          <p:cNvSpPr>
            <a:spLocks noGrp="1"/>
          </p:cNvSpPr>
          <p:nvPr>
            <p:ph type="title"/>
          </p:nvPr>
        </p:nvSpPr>
        <p:spPr/>
        <p:txBody>
          <a:bodyPr>
            <a:normAutofit/>
          </a:bodyPr>
          <a:lstStyle/>
          <a:p>
            <a:pPr algn="l"/>
            <a:r>
              <a:rPr lang="tr-TR" sz="3600" dirty="0"/>
              <a:t>Test İstem Nedenleri</a:t>
            </a:r>
          </a:p>
        </p:txBody>
      </p:sp>
      <p:sp>
        <p:nvSpPr>
          <p:cNvPr id="3" name="İçerik Yer Tutucusu 2">
            <a:extLst>
              <a:ext uri="{FF2B5EF4-FFF2-40B4-BE49-F238E27FC236}">
                <a16:creationId xmlns:a16="http://schemas.microsoft.com/office/drawing/2014/main" id="{86CEFF2F-C034-4A6A-1D18-39ACABF1D8E6}"/>
              </a:ext>
            </a:extLst>
          </p:cNvPr>
          <p:cNvSpPr>
            <a:spLocks noGrp="1"/>
          </p:cNvSpPr>
          <p:nvPr>
            <p:ph sz="half" idx="1"/>
          </p:nvPr>
        </p:nvSpPr>
        <p:spPr/>
        <p:txBody>
          <a:bodyPr>
            <a:noAutofit/>
          </a:bodyPr>
          <a:lstStyle/>
          <a:p>
            <a:r>
              <a:rPr lang="tr-TR" sz="1200" b="1" dirty="0"/>
              <a:t>1. Tanısal Faktörler </a:t>
            </a:r>
          </a:p>
          <a:p>
            <a:pPr marL="457200" indent="-457200">
              <a:buAutoNum type="alphaLcParenR"/>
            </a:pPr>
            <a:r>
              <a:rPr lang="tr-TR" sz="1200" dirty="0"/>
              <a:t>Ön tanı modifikasyonu ++++++ </a:t>
            </a:r>
          </a:p>
          <a:p>
            <a:pPr marL="457200" indent="-457200">
              <a:buAutoNum type="alphaLcParenR"/>
            </a:pPr>
            <a:r>
              <a:rPr lang="tr-TR" sz="1200" dirty="0"/>
              <a:t>Tanı koymak veya hastalığı ekarte etmek +++++ </a:t>
            </a:r>
          </a:p>
          <a:p>
            <a:pPr>
              <a:buFont typeface="Arial" panose="020B0604020202020204" pitchFamily="34" charset="0"/>
              <a:buChar char="•"/>
            </a:pPr>
            <a:r>
              <a:rPr lang="tr-TR" sz="1200" b="1" dirty="0"/>
              <a:t>2. Terapötik ve Prognostik Faktörler </a:t>
            </a:r>
          </a:p>
          <a:p>
            <a:pPr marL="457200" indent="-457200">
              <a:buAutoNum type="alphaLcParenR"/>
            </a:pPr>
            <a:r>
              <a:rPr lang="tr-TR" sz="1200" dirty="0"/>
              <a:t>Uygun bir tedaviye karar vermek ++++ </a:t>
            </a:r>
          </a:p>
          <a:p>
            <a:pPr marL="457200" indent="-457200">
              <a:buAutoNum type="alphaLcParenR"/>
            </a:pPr>
            <a:r>
              <a:rPr lang="tr-TR" sz="1200" dirty="0" err="1"/>
              <a:t>Prognozu</a:t>
            </a:r>
            <a:r>
              <a:rPr lang="tr-TR" sz="1200" dirty="0"/>
              <a:t> ve Müdahalelerin etkinliğini değerlendirmek ++++</a:t>
            </a:r>
          </a:p>
          <a:p>
            <a:pPr>
              <a:buFont typeface="Arial" panose="020B0604020202020204" pitchFamily="34" charset="0"/>
              <a:buChar char="•"/>
            </a:pPr>
            <a:r>
              <a:rPr lang="tr-TR" sz="1200" b="1" dirty="0"/>
              <a:t>3. Hasta ile İlgili Faktörler </a:t>
            </a:r>
          </a:p>
          <a:p>
            <a:pPr marL="457200" indent="-457200">
              <a:buFont typeface="+mj-lt"/>
              <a:buAutoNum type="alphaLcParenR"/>
            </a:pPr>
            <a:r>
              <a:rPr lang="tr-TR" sz="1200" dirty="0"/>
              <a:t>Hastanın test istemi veya reddetmesi gibi tercihleri +++++++ </a:t>
            </a:r>
          </a:p>
          <a:p>
            <a:pPr marL="457200" indent="-457200">
              <a:buFont typeface="+mj-lt"/>
              <a:buAutoNum type="alphaLcParenR"/>
            </a:pPr>
            <a:r>
              <a:rPr lang="tr-TR" sz="1200" dirty="0"/>
              <a:t>Yanlış test sonuçlarının sonuçları +++</a:t>
            </a:r>
          </a:p>
          <a:p>
            <a:pPr marL="457200" indent="-457200">
              <a:buFont typeface="+mj-lt"/>
              <a:buAutoNum type="alphaLcParenR"/>
            </a:pPr>
            <a:r>
              <a:rPr lang="tr-TR" sz="1200" dirty="0"/>
              <a:t>Hasta güvencesi +++ </a:t>
            </a:r>
          </a:p>
          <a:p>
            <a:pPr marL="0" indent="0">
              <a:buNone/>
            </a:pPr>
            <a:endParaRPr lang="tr-TR" sz="1200" dirty="0"/>
          </a:p>
          <a:p>
            <a:pPr marL="0" indent="0">
              <a:buNone/>
            </a:pPr>
            <a:r>
              <a:rPr lang="tr-TR" sz="1200" dirty="0"/>
              <a:t> **kendisini destekleyen yayın sayısı kadar ’+’ işareti konmuştur </a:t>
            </a:r>
          </a:p>
        </p:txBody>
      </p:sp>
      <p:sp>
        <p:nvSpPr>
          <p:cNvPr id="9" name="İçerik Yer Tutucusu 8">
            <a:extLst>
              <a:ext uri="{FF2B5EF4-FFF2-40B4-BE49-F238E27FC236}">
                <a16:creationId xmlns:a16="http://schemas.microsoft.com/office/drawing/2014/main" id="{C093FF1D-098B-7D66-BCFF-B51912011F14}"/>
              </a:ext>
            </a:extLst>
          </p:cNvPr>
          <p:cNvSpPr>
            <a:spLocks noGrp="1"/>
          </p:cNvSpPr>
          <p:nvPr>
            <p:ph sz="half" idx="2"/>
          </p:nvPr>
        </p:nvSpPr>
        <p:spPr/>
        <p:txBody>
          <a:bodyPr>
            <a:noAutofit/>
          </a:bodyPr>
          <a:lstStyle/>
          <a:p>
            <a:r>
              <a:rPr lang="pl-PL" sz="1200" b="1" dirty="0"/>
              <a:t>4. Hekim ile İlgili Faktörler</a:t>
            </a:r>
            <a:endParaRPr lang="tr-TR" sz="1200" b="1" dirty="0"/>
          </a:p>
          <a:p>
            <a:pPr marL="457200" indent="-457200">
              <a:buFont typeface="+mj-lt"/>
              <a:buAutoNum type="alphaLcParenR"/>
            </a:pPr>
            <a:r>
              <a:rPr lang="tr-TR" sz="1200" dirty="0"/>
              <a:t>Klinik deneyim ve klinik karara güven +++ </a:t>
            </a:r>
          </a:p>
          <a:p>
            <a:pPr marL="457200" indent="-457200">
              <a:buFont typeface="+mj-lt"/>
              <a:buAutoNum type="alphaLcParenR"/>
            </a:pPr>
            <a:r>
              <a:rPr lang="tr-TR" sz="1200" dirty="0"/>
              <a:t>Risk alma, belirsizlik korkusu, güvence verme tutumları +++++ </a:t>
            </a:r>
          </a:p>
          <a:p>
            <a:pPr marL="457200" indent="-457200">
              <a:buFont typeface="+mj-lt"/>
              <a:buAutoNum type="alphaLcParenR"/>
            </a:pPr>
            <a:r>
              <a:rPr lang="tr-TR" sz="1200" dirty="0"/>
              <a:t>Dava korkusu - defansif tıp ++++ </a:t>
            </a:r>
          </a:p>
          <a:p>
            <a:pPr marL="457200" indent="-457200">
              <a:buFont typeface="+mj-lt"/>
              <a:buAutoNum type="alphaLcParenR"/>
            </a:pPr>
            <a:r>
              <a:rPr lang="tr-TR" sz="1200" dirty="0"/>
              <a:t>Hastaların uygunsuz test taleplerine cevap olarak +++ </a:t>
            </a:r>
          </a:p>
          <a:p>
            <a:pPr marL="457200" indent="-457200">
              <a:buFont typeface="+mj-lt"/>
              <a:buAutoNum type="alphaLcParenR"/>
            </a:pPr>
            <a:r>
              <a:rPr lang="tr-TR" sz="1200" dirty="0"/>
              <a:t>Test istemleri açısından meslektaşları ile kıyaslamalı geri bildirim +++ </a:t>
            </a:r>
          </a:p>
          <a:p>
            <a:pPr marL="457200" indent="-457200">
              <a:buFont typeface="+mj-lt"/>
              <a:buAutoNum type="alphaLcParenR"/>
            </a:pPr>
            <a:r>
              <a:rPr lang="tr-TR" sz="1200" dirty="0"/>
              <a:t>Uzmanlık alanı ++ </a:t>
            </a:r>
          </a:p>
          <a:p>
            <a:pPr marL="457200" indent="-457200">
              <a:buFont typeface="+mj-lt"/>
              <a:buAutoNum type="alphaLcParenR"/>
            </a:pPr>
            <a:r>
              <a:rPr lang="tr-TR" sz="1200" dirty="0"/>
              <a:t>Kısıtlı zaman +++ </a:t>
            </a:r>
          </a:p>
          <a:p>
            <a:pPr>
              <a:buFont typeface="Arial" panose="020B0604020202020204" pitchFamily="34" charset="0"/>
              <a:buChar char="•"/>
            </a:pPr>
            <a:r>
              <a:rPr lang="tr-TR" sz="1200" b="1" dirty="0"/>
              <a:t>5. Sigorta ve Organizasyon ile İlgili Faktörler</a:t>
            </a:r>
          </a:p>
          <a:p>
            <a:pPr marL="457200" indent="-457200">
              <a:buFont typeface="+mj-lt"/>
              <a:buAutoNum type="alphaLcParenR"/>
            </a:pPr>
            <a:r>
              <a:rPr lang="tr-TR" sz="1200" dirty="0"/>
              <a:t>Birinci basamak sağlık hizmetinin büyüklüğü ++++ </a:t>
            </a:r>
          </a:p>
          <a:p>
            <a:pPr marL="457200" indent="-457200">
              <a:buFont typeface="+mj-lt"/>
              <a:buAutoNum type="alphaLcParenR"/>
            </a:pPr>
            <a:r>
              <a:rPr lang="tr-TR" sz="1200" dirty="0"/>
              <a:t>Sigorta ve klinik kılavuzlar ++++++++ </a:t>
            </a:r>
          </a:p>
          <a:p>
            <a:pPr marL="457200" indent="-457200">
              <a:buFont typeface="+mj-lt"/>
              <a:buAutoNum type="alphaLcParenR"/>
            </a:pPr>
            <a:r>
              <a:rPr lang="tr-TR" sz="1200" dirty="0"/>
              <a:t>Yapılandırılmış test istem formlarının kullanımı +++</a:t>
            </a:r>
          </a:p>
        </p:txBody>
      </p:sp>
    </p:spTree>
    <p:extLst>
      <p:ext uri="{BB962C8B-B14F-4D97-AF65-F5344CB8AC3E}">
        <p14:creationId xmlns:p14="http://schemas.microsoft.com/office/powerpoint/2010/main" val="5597326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2CCD9F4-FD6D-D804-BC9B-C45C1AA93DC1}"/>
              </a:ext>
            </a:extLst>
          </p:cNvPr>
          <p:cNvSpPr>
            <a:spLocks noGrp="1"/>
          </p:cNvSpPr>
          <p:nvPr>
            <p:ph type="title"/>
          </p:nvPr>
        </p:nvSpPr>
        <p:spPr/>
        <p:txBody>
          <a:bodyPr/>
          <a:lstStyle/>
          <a:p>
            <a:pPr algn="l"/>
            <a:r>
              <a:rPr lang="tr-TR" dirty="0"/>
              <a:t>Amaç</a:t>
            </a:r>
          </a:p>
        </p:txBody>
      </p:sp>
      <p:sp>
        <p:nvSpPr>
          <p:cNvPr id="3" name="İçerik Yer Tutucusu 2">
            <a:extLst>
              <a:ext uri="{FF2B5EF4-FFF2-40B4-BE49-F238E27FC236}">
                <a16:creationId xmlns:a16="http://schemas.microsoft.com/office/drawing/2014/main" id="{F03DFD76-1ABB-F461-F739-2C5ED82AD9A2}"/>
              </a:ext>
            </a:extLst>
          </p:cNvPr>
          <p:cNvSpPr>
            <a:spLocks noGrp="1"/>
          </p:cNvSpPr>
          <p:nvPr>
            <p:ph idx="1"/>
          </p:nvPr>
        </p:nvSpPr>
        <p:spPr/>
        <p:txBody>
          <a:bodyPr/>
          <a:lstStyle/>
          <a:p>
            <a:r>
              <a:rPr lang="tr-TR" dirty="0"/>
              <a:t>Akılcı laboratuvar kullanımı hakkında bilgi vermek</a:t>
            </a:r>
          </a:p>
        </p:txBody>
      </p:sp>
    </p:spTree>
    <p:extLst>
      <p:ext uri="{BB962C8B-B14F-4D97-AF65-F5344CB8AC3E}">
        <p14:creationId xmlns:p14="http://schemas.microsoft.com/office/powerpoint/2010/main" val="37045703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1B59B96-9039-6E39-C042-468BA2F09609}"/>
              </a:ext>
            </a:extLst>
          </p:cNvPr>
          <p:cNvSpPr>
            <a:spLocks noGrp="1"/>
          </p:cNvSpPr>
          <p:nvPr>
            <p:ph type="title"/>
          </p:nvPr>
        </p:nvSpPr>
        <p:spPr/>
        <p:txBody>
          <a:bodyPr>
            <a:normAutofit/>
          </a:bodyPr>
          <a:lstStyle/>
          <a:p>
            <a:pPr algn="l"/>
            <a:r>
              <a:rPr lang="tr-TR" sz="3200" dirty="0"/>
              <a:t>Defansif Tıp (Temkinli Tıbbi Uygulama)</a:t>
            </a:r>
          </a:p>
        </p:txBody>
      </p:sp>
      <p:sp>
        <p:nvSpPr>
          <p:cNvPr id="5" name="İçerik Yer Tutucusu 4">
            <a:extLst>
              <a:ext uri="{FF2B5EF4-FFF2-40B4-BE49-F238E27FC236}">
                <a16:creationId xmlns:a16="http://schemas.microsoft.com/office/drawing/2014/main" id="{B854E12F-C396-A86F-A3A2-8BEDED7831DD}"/>
              </a:ext>
            </a:extLst>
          </p:cNvPr>
          <p:cNvSpPr>
            <a:spLocks noGrp="1"/>
          </p:cNvSpPr>
          <p:nvPr>
            <p:ph idx="1"/>
          </p:nvPr>
        </p:nvSpPr>
        <p:spPr/>
        <p:txBody>
          <a:bodyPr>
            <a:normAutofit/>
          </a:bodyPr>
          <a:lstStyle/>
          <a:p>
            <a:r>
              <a:rPr lang="tr-TR" dirty="0"/>
              <a:t>Hasta ve yakınları tarafından hekimin dava edilme, hukuki problemler yaşama korkusu ile kendi güvencesini sağlamak adına başvurduğu savunmaya dayalı davranışlar</a:t>
            </a:r>
          </a:p>
          <a:p>
            <a:pPr marL="0" indent="0">
              <a:buNone/>
            </a:pPr>
            <a:r>
              <a:rPr lang="tr-TR" dirty="0">
                <a:sym typeface="Wingdings" panose="05000000000000000000" pitchFamily="2" charset="2"/>
              </a:rPr>
              <a:t></a:t>
            </a:r>
            <a:r>
              <a:rPr lang="tr-TR" u="sng" dirty="0">
                <a:sym typeface="Wingdings" panose="05000000000000000000" pitchFamily="2" charset="2"/>
              </a:rPr>
              <a:t>Pozitif defansif tıp;</a:t>
            </a:r>
            <a:r>
              <a:rPr lang="tr-TR" dirty="0">
                <a:sym typeface="Wingdings" panose="05000000000000000000" pitchFamily="2" charset="2"/>
              </a:rPr>
              <a:t> gereksiz tetkik istenmesi, </a:t>
            </a:r>
            <a:r>
              <a:rPr lang="tr-TR" dirty="0" err="1">
                <a:sym typeface="Wingdings" panose="05000000000000000000" pitchFamily="2" charset="2"/>
              </a:rPr>
              <a:t>endikasyonsuz</a:t>
            </a:r>
            <a:r>
              <a:rPr lang="tr-TR" dirty="0">
                <a:sym typeface="Wingdings" panose="05000000000000000000" pitchFamily="2" charset="2"/>
              </a:rPr>
              <a:t> yatış kararı verilmesi, detaylı ve fazla kayıt oluşturması, konsültasyonların arttırılması ile  mali yük ve zaman kaybı </a:t>
            </a:r>
          </a:p>
          <a:p>
            <a:pPr marL="0" indent="0">
              <a:buNone/>
            </a:pPr>
            <a:r>
              <a:rPr lang="tr-TR" dirty="0">
                <a:sym typeface="Wingdings" panose="05000000000000000000" pitchFamily="2" charset="2"/>
              </a:rPr>
              <a:t> </a:t>
            </a:r>
            <a:r>
              <a:rPr lang="tr-TR" u="sng" dirty="0">
                <a:sym typeface="Wingdings" panose="05000000000000000000" pitchFamily="2" charset="2"/>
              </a:rPr>
              <a:t>Negatif </a:t>
            </a:r>
            <a:r>
              <a:rPr lang="tr-TR" u="sng" dirty="0" err="1">
                <a:sym typeface="Wingdings" panose="05000000000000000000" pitchFamily="2" charset="2"/>
              </a:rPr>
              <a:t>defasif</a:t>
            </a:r>
            <a:r>
              <a:rPr lang="tr-TR" u="sng" dirty="0">
                <a:sym typeface="Wingdings" panose="05000000000000000000" pitchFamily="2" charset="2"/>
              </a:rPr>
              <a:t> tıp;</a:t>
            </a:r>
            <a:r>
              <a:rPr lang="tr-TR" dirty="0">
                <a:sym typeface="Wingdings" panose="05000000000000000000" pitchFamily="2" charset="2"/>
              </a:rPr>
              <a:t> hastayı sevk etme, tedaviden kaçınma gibi riski azaltmayı veya risk almamayı sağlama ile tanı ve tedavisinde gecikmeler </a:t>
            </a:r>
            <a:endParaRPr lang="tr-TR" dirty="0"/>
          </a:p>
        </p:txBody>
      </p:sp>
      <p:sp>
        <p:nvSpPr>
          <p:cNvPr id="7" name="Metin kutusu 6">
            <a:extLst>
              <a:ext uri="{FF2B5EF4-FFF2-40B4-BE49-F238E27FC236}">
                <a16:creationId xmlns:a16="http://schemas.microsoft.com/office/drawing/2014/main" id="{C41EC000-AF10-8DA1-D1D0-75CFFE2855B6}"/>
              </a:ext>
            </a:extLst>
          </p:cNvPr>
          <p:cNvSpPr txBox="1"/>
          <p:nvPr/>
        </p:nvSpPr>
        <p:spPr>
          <a:xfrm>
            <a:off x="1295401" y="6031385"/>
            <a:ext cx="8791771" cy="230832"/>
          </a:xfrm>
          <a:prstGeom prst="rect">
            <a:avLst/>
          </a:prstGeom>
          <a:noFill/>
        </p:spPr>
        <p:txBody>
          <a:bodyPr wrap="square">
            <a:spAutoFit/>
          </a:bodyPr>
          <a:lstStyle/>
          <a:p>
            <a:r>
              <a:rPr lang="tr-TR" sz="900" dirty="0"/>
              <a:t>Şahin B, </a:t>
            </a:r>
            <a:r>
              <a:rPr lang="tr-TR" sz="900" dirty="0" err="1"/>
              <a:t>Alcalı</a:t>
            </a:r>
            <a:r>
              <a:rPr lang="tr-TR" sz="900" dirty="0"/>
              <a:t> Ö. Defansif Tıp Kavramı ve Defansif Tıbbi Uygulamaların Hekimin Hukuki Sorumluluğu Kapsamında Değerlendirilmesi. Türkiye Adalet Akademisi Dergisi 2020; 1(41): 1–3. </a:t>
            </a:r>
          </a:p>
        </p:txBody>
      </p:sp>
    </p:spTree>
    <p:extLst>
      <p:ext uri="{BB962C8B-B14F-4D97-AF65-F5344CB8AC3E}">
        <p14:creationId xmlns:p14="http://schemas.microsoft.com/office/powerpoint/2010/main" val="33156778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A2AAA7B-DD5A-486B-B28F-F195883153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3DB99B21-A649-42D2-BB86-486C2E73A08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4" name="Picture 13">
              <a:extLst>
                <a:ext uri="{FF2B5EF4-FFF2-40B4-BE49-F238E27FC236}">
                  <a16:creationId xmlns:a16="http://schemas.microsoft.com/office/drawing/2014/main" id="{4A631EEB-EF96-4032-8B47-62220C1316E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Rectangle 14">
              <a:extLst>
                <a:ext uri="{FF2B5EF4-FFF2-40B4-BE49-F238E27FC236}">
                  <a16:creationId xmlns:a16="http://schemas.microsoft.com/office/drawing/2014/main" id="{90B37569-6E3D-4B34-AD3E-0FC79D7CB9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tr-TR"/>
            </a:p>
          </p:txBody>
        </p:sp>
        <p:pic>
          <p:nvPicPr>
            <p:cNvPr id="16" name="Picture 15">
              <a:extLst>
                <a:ext uri="{FF2B5EF4-FFF2-40B4-BE49-F238E27FC236}">
                  <a16:creationId xmlns:a16="http://schemas.microsoft.com/office/drawing/2014/main" id="{A3A0A741-DE46-43B7-A732-2C6D71E7B11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7" name="Picture 16">
              <a:extLst>
                <a:ext uri="{FF2B5EF4-FFF2-40B4-BE49-F238E27FC236}">
                  <a16:creationId xmlns:a16="http://schemas.microsoft.com/office/drawing/2014/main" id="{3FB4AD13-112F-436E-9596-F7557110C0D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Başlık 1">
            <a:extLst>
              <a:ext uri="{FF2B5EF4-FFF2-40B4-BE49-F238E27FC236}">
                <a16:creationId xmlns:a16="http://schemas.microsoft.com/office/drawing/2014/main" id="{0E43479E-20CE-4D22-EAA7-AA1CA1F7EE5D}"/>
              </a:ext>
            </a:extLst>
          </p:cNvPr>
          <p:cNvSpPr>
            <a:spLocks noGrp="1"/>
          </p:cNvSpPr>
          <p:nvPr>
            <p:ph type="title"/>
          </p:nvPr>
        </p:nvSpPr>
        <p:spPr>
          <a:xfrm>
            <a:off x="1180101" y="982132"/>
            <a:ext cx="6354633" cy="1303867"/>
          </a:xfrm>
        </p:spPr>
        <p:txBody>
          <a:bodyPr>
            <a:normAutofit/>
          </a:bodyPr>
          <a:lstStyle/>
          <a:p>
            <a:pPr algn="l"/>
            <a:r>
              <a:rPr lang="tr-TR" sz="3600" b="1" dirty="0"/>
              <a:t>Tam Kan Sayımı (TKS)</a:t>
            </a:r>
          </a:p>
        </p:txBody>
      </p:sp>
      <p:cxnSp>
        <p:nvCxnSpPr>
          <p:cNvPr id="19" name="Straight Connector 18">
            <a:extLst>
              <a:ext uri="{FF2B5EF4-FFF2-40B4-BE49-F238E27FC236}">
                <a16:creationId xmlns:a16="http://schemas.microsoft.com/office/drawing/2014/main" id="{496D98D9-A8AD-432E-BD4E-FF80012442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77057" y="2400639"/>
            <a:ext cx="5760720"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İçerik Yer Tutucusu 2">
            <a:extLst>
              <a:ext uri="{FF2B5EF4-FFF2-40B4-BE49-F238E27FC236}">
                <a16:creationId xmlns:a16="http://schemas.microsoft.com/office/drawing/2014/main" id="{5446C1B1-0E02-743E-7CBD-E88665EE9E7B}"/>
              </a:ext>
            </a:extLst>
          </p:cNvPr>
          <p:cNvSpPr>
            <a:spLocks noGrp="1"/>
          </p:cNvSpPr>
          <p:nvPr>
            <p:ph idx="1"/>
          </p:nvPr>
        </p:nvSpPr>
        <p:spPr>
          <a:xfrm>
            <a:off x="1167385" y="2556932"/>
            <a:ext cx="6380065" cy="3318936"/>
          </a:xfrm>
        </p:spPr>
        <p:txBody>
          <a:bodyPr>
            <a:normAutofit fontScale="92500" lnSpcReduction="10000"/>
          </a:bodyPr>
          <a:lstStyle/>
          <a:p>
            <a:pPr marL="0" indent="0">
              <a:lnSpc>
                <a:spcPct val="90000"/>
              </a:lnSpc>
              <a:buNone/>
            </a:pPr>
            <a:r>
              <a:rPr lang="tr-TR" sz="1800" dirty="0"/>
              <a:t>Kan sayımı için örnek alınırken;</a:t>
            </a:r>
          </a:p>
          <a:p>
            <a:pPr>
              <a:lnSpc>
                <a:spcPct val="90000"/>
              </a:lnSpc>
              <a:buFont typeface="Wingdings" panose="05000000000000000000" pitchFamily="2" charset="2"/>
              <a:buChar char="ü"/>
            </a:pPr>
            <a:r>
              <a:rPr lang="tr-TR" sz="1800" dirty="0"/>
              <a:t>Kan örnekleri potasyum </a:t>
            </a:r>
            <a:r>
              <a:rPr lang="tr-TR" sz="1800" dirty="0" err="1"/>
              <a:t>EDTA’lı</a:t>
            </a:r>
            <a:r>
              <a:rPr lang="tr-TR" sz="1800" dirty="0"/>
              <a:t> tüplere alınmalı</a:t>
            </a:r>
          </a:p>
          <a:p>
            <a:pPr>
              <a:lnSpc>
                <a:spcPct val="90000"/>
              </a:lnSpc>
              <a:buFont typeface="Wingdings" panose="05000000000000000000" pitchFamily="2" charset="2"/>
              <a:buChar char="ü"/>
            </a:pPr>
            <a:r>
              <a:rPr lang="tr-TR" sz="1800" dirty="0"/>
              <a:t>TKS için  venöz kan alınmalı, cilt temizliği için % 70’lik izopropil alkol, vakumlu  tüp sistemleri kullanılmalı</a:t>
            </a:r>
          </a:p>
          <a:p>
            <a:pPr>
              <a:lnSpc>
                <a:spcPct val="90000"/>
              </a:lnSpc>
              <a:buFont typeface="Wingdings" panose="05000000000000000000" pitchFamily="2" charset="2"/>
              <a:buChar char="ü"/>
            </a:pPr>
            <a:r>
              <a:rPr lang="tr-TR" sz="1800" dirty="0"/>
              <a:t>Damar içi kateterlerden mümkünse kan alınmamalı, kateterden örnek almak zorunda kalınırsa, </a:t>
            </a:r>
            <a:r>
              <a:rPr lang="tr-TR" sz="1800" dirty="0" err="1"/>
              <a:t>heparini</a:t>
            </a:r>
            <a:r>
              <a:rPr lang="tr-TR" sz="1800" dirty="0"/>
              <a:t> temizlemek için 5 ml serum fizyolojik ile  kateter yıkanır, önce 2-3 ml kan alınır ve atılır </a:t>
            </a:r>
          </a:p>
          <a:p>
            <a:pPr>
              <a:lnSpc>
                <a:spcPct val="90000"/>
              </a:lnSpc>
              <a:buFont typeface="Wingdings" panose="05000000000000000000" pitchFamily="2" charset="2"/>
              <a:buChar char="ü"/>
            </a:pPr>
            <a:r>
              <a:rPr lang="tr-TR" sz="1800" dirty="0"/>
              <a:t>Sayım ve yayma işlemi en geç 6 saat içinde yapılmalı</a:t>
            </a:r>
          </a:p>
          <a:p>
            <a:pPr>
              <a:lnSpc>
                <a:spcPct val="90000"/>
              </a:lnSpc>
              <a:buFont typeface="Wingdings" panose="05000000000000000000" pitchFamily="2" charset="2"/>
              <a:buChar char="ü"/>
            </a:pPr>
            <a:r>
              <a:rPr lang="tr-TR" sz="1800" dirty="0"/>
              <a:t>Bazı zorunlu durumlarda, kan  sayımı 3-4 gün sonra yapılabilir; lökosit, eritrosit, hemoglobin ve trombosit sayısına üç gün kadar beklemiş örneklerde güvenilebilir (“şahit numune”)</a:t>
            </a:r>
          </a:p>
          <a:p>
            <a:pPr>
              <a:lnSpc>
                <a:spcPct val="90000"/>
              </a:lnSpc>
              <a:buFont typeface="Wingdings" panose="05000000000000000000" pitchFamily="2" charset="2"/>
              <a:buChar char="ü"/>
            </a:pPr>
            <a:endParaRPr lang="tr-TR" sz="1500" dirty="0"/>
          </a:p>
          <a:p>
            <a:pPr>
              <a:lnSpc>
                <a:spcPct val="90000"/>
              </a:lnSpc>
              <a:buFont typeface="Wingdings" panose="05000000000000000000" pitchFamily="2" charset="2"/>
              <a:buChar char="ü"/>
            </a:pPr>
            <a:endParaRPr lang="tr-TR" sz="1500" dirty="0"/>
          </a:p>
        </p:txBody>
      </p:sp>
      <p:pic>
        <p:nvPicPr>
          <p:cNvPr id="6" name="İçerik Yer Tutucusu 3">
            <a:extLst>
              <a:ext uri="{FF2B5EF4-FFF2-40B4-BE49-F238E27FC236}">
                <a16:creationId xmlns:a16="http://schemas.microsoft.com/office/drawing/2014/main" id="{9CFF874E-73AE-8D3C-9FA2-ECA5F88FE9D0}"/>
              </a:ext>
            </a:extLst>
          </p:cNvPr>
          <p:cNvPicPr>
            <a:picLocks noChangeAspect="1"/>
          </p:cNvPicPr>
          <p:nvPr/>
        </p:nvPicPr>
        <p:blipFill rotWithShape="1">
          <a:blip r:embed="rId6"/>
          <a:srcRect l="3241" r="18100" b="-2"/>
          <a:stretch/>
        </p:blipFill>
        <p:spPr>
          <a:xfrm>
            <a:off x="8137325" y="1158024"/>
            <a:ext cx="2839277" cy="2066544"/>
          </a:xfrm>
          <a:prstGeom prst="rect">
            <a:avLst/>
          </a:prstGeom>
          <a:ln w="57150" cmpd="thickThin">
            <a:solidFill>
              <a:schemeClr val="tx1">
                <a:lumMod val="50000"/>
                <a:lumOff val="50000"/>
              </a:schemeClr>
            </a:solidFill>
            <a:miter lim="800000"/>
          </a:ln>
        </p:spPr>
      </p:pic>
      <p:pic>
        <p:nvPicPr>
          <p:cNvPr id="5" name="Resim 4" descr="kişi, şahıs, iç mekan, tıbbi cihazlar, çivi içeren bir resim&#10;&#10;Açıklama otomatik olarak oluşturuldu">
            <a:extLst>
              <a:ext uri="{FF2B5EF4-FFF2-40B4-BE49-F238E27FC236}">
                <a16:creationId xmlns:a16="http://schemas.microsoft.com/office/drawing/2014/main" id="{66C1C95E-2C15-1C2E-530D-BB14D6377948}"/>
              </a:ext>
            </a:extLst>
          </p:cNvPr>
          <p:cNvPicPr>
            <a:picLocks noChangeAspect="1"/>
          </p:cNvPicPr>
          <p:nvPr/>
        </p:nvPicPr>
        <p:blipFill rotWithShape="1">
          <a:blip r:embed="rId7"/>
          <a:srcRect t="1439" r="6" b="6"/>
          <a:stretch/>
        </p:blipFill>
        <p:spPr>
          <a:xfrm>
            <a:off x="8135453" y="3631646"/>
            <a:ext cx="2843021" cy="2066544"/>
          </a:xfrm>
          <a:prstGeom prst="rect">
            <a:avLst/>
          </a:prstGeom>
          <a:ln w="57150" cmpd="thickThin">
            <a:solidFill>
              <a:schemeClr val="tx1">
                <a:lumMod val="50000"/>
                <a:lumOff val="50000"/>
              </a:schemeClr>
            </a:solidFill>
            <a:miter lim="800000"/>
          </a:ln>
        </p:spPr>
      </p:pic>
    </p:spTree>
    <p:extLst>
      <p:ext uri="{BB962C8B-B14F-4D97-AF65-F5344CB8AC3E}">
        <p14:creationId xmlns:p14="http://schemas.microsoft.com/office/powerpoint/2010/main" val="9723702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BC7BABD-D873-7A6E-6D37-EB18842ED95B}"/>
              </a:ext>
            </a:extLst>
          </p:cNvPr>
          <p:cNvSpPr>
            <a:spLocks noGrp="1"/>
          </p:cNvSpPr>
          <p:nvPr>
            <p:ph type="title"/>
          </p:nvPr>
        </p:nvSpPr>
        <p:spPr/>
        <p:txBody>
          <a:bodyPr>
            <a:normAutofit/>
          </a:bodyPr>
          <a:lstStyle/>
          <a:p>
            <a:pPr algn="l"/>
            <a:r>
              <a:rPr lang="tr-TR" sz="3200" dirty="0"/>
              <a:t>Normal Kan Sayım Değerleri</a:t>
            </a:r>
            <a:br>
              <a:rPr lang="tr-TR" sz="3200" dirty="0"/>
            </a:br>
            <a:endParaRPr lang="tr-TR" sz="3200" dirty="0"/>
          </a:p>
        </p:txBody>
      </p:sp>
      <p:sp>
        <p:nvSpPr>
          <p:cNvPr id="3" name="İçerik Yer Tutucusu 2">
            <a:extLst>
              <a:ext uri="{FF2B5EF4-FFF2-40B4-BE49-F238E27FC236}">
                <a16:creationId xmlns:a16="http://schemas.microsoft.com/office/drawing/2014/main" id="{285F5F72-18C7-C8FF-AF13-04D1564422FE}"/>
              </a:ext>
            </a:extLst>
          </p:cNvPr>
          <p:cNvSpPr>
            <a:spLocks noGrp="1"/>
          </p:cNvSpPr>
          <p:nvPr>
            <p:ph idx="1"/>
          </p:nvPr>
        </p:nvSpPr>
        <p:spPr>
          <a:xfrm>
            <a:off x="1295401" y="3278776"/>
            <a:ext cx="9601196" cy="2834641"/>
          </a:xfrm>
        </p:spPr>
        <p:txBody>
          <a:bodyPr>
            <a:normAutofit fontScale="47500" lnSpcReduction="20000"/>
          </a:bodyPr>
          <a:lstStyle/>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r>
              <a:rPr lang="tr-TR" dirty="0"/>
              <a:t>HEMATOLOJİ LABORATUVARI KILAVUZU-1   2014</a:t>
            </a:r>
          </a:p>
          <a:p>
            <a:endParaRPr lang="tr-TR" dirty="0"/>
          </a:p>
        </p:txBody>
      </p:sp>
      <p:pic>
        <p:nvPicPr>
          <p:cNvPr id="5" name="Resim 4">
            <a:extLst>
              <a:ext uri="{FF2B5EF4-FFF2-40B4-BE49-F238E27FC236}">
                <a16:creationId xmlns:a16="http://schemas.microsoft.com/office/drawing/2014/main" id="{4527797D-57B7-0891-4622-99D8875019E3}"/>
              </a:ext>
            </a:extLst>
          </p:cNvPr>
          <p:cNvPicPr>
            <a:picLocks noChangeAspect="1"/>
          </p:cNvPicPr>
          <p:nvPr/>
        </p:nvPicPr>
        <p:blipFill>
          <a:blip r:embed="rId3"/>
          <a:stretch>
            <a:fillRect/>
          </a:stretch>
        </p:blipFill>
        <p:spPr>
          <a:xfrm>
            <a:off x="1295401" y="1804349"/>
            <a:ext cx="6297385" cy="3655925"/>
          </a:xfrm>
          <a:prstGeom prst="rect">
            <a:avLst/>
          </a:prstGeom>
        </p:spPr>
      </p:pic>
    </p:spTree>
    <p:extLst>
      <p:ext uri="{BB962C8B-B14F-4D97-AF65-F5344CB8AC3E}">
        <p14:creationId xmlns:p14="http://schemas.microsoft.com/office/powerpoint/2010/main" val="25361697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63CD679D-A9D5-9867-38FA-804D5DE50813}"/>
              </a:ext>
            </a:extLst>
          </p:cNvPr>
          <p:cNvSpPr>
            <a:spLocks noGrp="1"/>
          </p:cNvSpPr>
          <p:nvPr>
            <p:ph idx="4294967295"/>
          </p:nvPr>
        </p:nvSpPr>
        <p:spPr>
          <a:xfrm>
            <a:off x="1084217" y="1068297"/>
            <a:ext cx="9601200" cy="4966743"/>
          </a:xfrm>
        </p:spPr>
        <p:txBody>
          <a:bodyPr>
            <a:normAutofit/>
          </a:bodyPr>
          <a:lstStyle/>
          <a:p>
            <a:r>
              <a:rPr lang="tr-TR" b="1" dirty="0" err="1"/>
              <a:t>Hb</a:t>
            </a:r>
            <a:r>
              <a:rPr lang="tr-TR" dirty="0"/>
              <a:t> (Hemoglobin): </a:t>
            </a:r>
            <a:r>
              <a:rPr lang="tr-TR" dirty="0" err="1"/>
              <a:t>Siyanmethemoglobin</a:t>
            </a:r>
            <a:r>
              <a:rPr lang="tr-TR" dirty="0"/>
              <a:t> yöntemi ile fotometrik olarak ölçülür, birimi g/</a:t>
            </a:r>
            <a:r>
              <a:rPr lang="tr-TR" dirty="0" err="1"/>
              <a:t>dL</a:t>
            </a:r>
            <a:endParaRPr lang="tr-TR" dirty="0"/>
          </a:p>
          <a:p>
            <a:endParaRPr lang="tr-TR" dirty="0"/>
          </a:p>
          <a:p>
            <a:r>
              <a:rPr lang="tr-TR" b="1" dirty="0"/>
              <a:t>MCV</a:t>
            </a:r>
            <a:r>
              <a:rPr lang="tr-TR" dirty="0"/>
              <a:t> (</a:t>
            </a:r>
            <a:r>
              <a:rPr lang="tr-TR" dirty="0" err="1"/>
              <a:t>Mean</a:t>
            </a:r>
            <a:r>
              <a:rPr lang="tr-TR" dirty="0"/>
              <a:t> </a:t>
            </a:r>
            <a:r>
              <a:rPr lang="tr-TR" dirty="0" err="1"/>
              <a:t>Corpuscular</a:t>
            </a:r>
            <a:r>
              <a:rPr lang="tr-TR" dirty="0"/>
              <a:t> Volume): Ortalama eritrosit hacmi, birimi </a:t>
            </a:r>
            <a:r>
              <a:rPr lang="tr-TR" dirty="0" err="1"/>
              <a:t>femtolitredir</a:t>
            </a:r>
            <a:r>
              <a:rPr lang="tr-TR" dirty="0"/>
              <a:t> (</a:t>
            </a:r>
            <a:r>
              <a:rPr lang="tr-TR" dirty="0" err="1"/>
              <a:t>fL</a:t>
            </a:r>
            <a:r>
              <a:rPr lang="tr-TR" dirty="0"/>
              <a:t>)</a:t>
            </a:r>
          </a:p>
          <a:p>
            <a:pPr marL="0" indent="0">
              <a:buNone/>
            </a:pPr>
            <a:r>
              <a:rPr lang="tr-TR" dirty="0"/>
              <a:t>-normal eritrositlerin hacimleri 80-100 </a:t>
            </a:r>
            <a:r>
              <a:rPr lang="tr-TR" dirty="0" err="1"/>
              <a:t>fL</a:t>
            </a:r>
            <a:endParaRPr lang="tr-TR" dirty="0"/>
          </a:p>
          <a:p>
            <a:pPr marL="0" indent="0">
              <a:buNone/>
            </a:pPr>
            <a:r>
              <a:rPr lang="tr-TR" dirty="0"/>
              <a:t>-</a:t>
            </a:r>
            <a:r>
              <a:rPr lang="tr-TR" dirty="0" err="1"/>
              <a:t>mikrositler</a:t>
            </a:r>
            <a:r>
              <a:rPr lang="tr-TR" dirty="0"/>
              <a:t> 80 </a:t>
            </a:r>
            <a:r>
              <a:rPr lang="tr-TR" dirty="0" err="1"/>
              <a:t>fL’den</a:t>
            </a:r>
            <a:r>
              <a:rPr lang="tr-TR" dirty="0"/>
              <a:t> küçük, </a:t>
            </a:r>
            <a:r>
              <a:rPr lang="tr-TR" dirty="0" err="1"/>
              <a:t>makrositler</a:t>
            </a:r>
            <a:r>
              <a:rPr lang="tr-TR" dirty="0"/>
              <a:t>  100 </a:t>
            </a:r>
            <a:r>
              <a:rPr lang="tr-TR" dirty="0" err="1"/>
              <a:t>fL’den</a:t>
            </a:r>
            <a:r>
              <a:rPr lang="tr-TR" dirty="0"/>
              <a:t> büyük eritrositlerdir </a:t>
            </a:r>
          </a:p>
          <a:p>
            <a:pPr marL="0" indent="0">
              <a:buNone/>
            </a:pPr>
            <a:r>
              <a:rPr lang="tr-TR" dirty="0"/>
              <a:t>Bir yaşından büyük çocuklarda:</a:t>
            </a:r>
          </a:p>
          <a:p>
            <a:pPr marL="0" indent="0">
              <a:buNone/>
            </a:pPr>
            <a:r>
              <a:rPr lang="tr-TR" dirty="0"/>
              <a:t>-70+yaş (yıl) = MCV alt sınırı</a:t>
            </a:r>
          </a:p>
          <a:p>
            <a:pPr marL="0" indent="0">
              <a:buNone/>
            </a:pPr>
            <a:r>
              <a:rPr lang="tr-TR" dirty="0"/>
              <a:t>-84+0,6 x yaş (yıl) = MCV üst sınırı </a:t>
            </a:r>
          </a:p>
          <a:p>
            <a:pPr marL="0" indent="0">
              <a:buNone/>
            </a:pPr>
            <a:endParaRPr lang="tr-TR" dirty="0"/>
          </a:p>
        </p:txBody>
      </p:sp>
      <p:pic>
        <p:nvPicPr>
          <p:cNvPr id="4" name="Resim 3">
            <a:extLst>
              <a:ext uri="{FF2B5EF4-FFF2-40B4-BE49-F238E27FC236}">
                <a16:creationId xmlns:a16="http://schemas.microsoft.com/office/drawing/2014/main" id="{1FD8CA31-7838-83CA-C123-2746F08E40B3}"/>
              </a:ext>
            </a:extLst>
          </p:cNvPr>
          <p:cNvPicPr>
            <a:picLocks noChangeAspect="1"/>
          </p:cNvPicPr>
          <p:nvPr/>
        </p:nvPicPr>
        <p:blipFill>
          <a:blip r:embed="rId2"/>
          <a:stretch>
            <a:fillRect/>
          </a:stretch>
        </p:blipFill>
        <p:spPr>
          <a:xfrm>
            <a:off x="7853220" y="4272107"/>
            <a:ext cx="2625594" cy="1877343"/>
          </a:xfrm>
          <a:prstGeom prst="rect">
            <a:avLst/>
          </a:prstGeom>
        </p:spPr>
      </p:pic>
    </p:spTree>
    <p:extLst>
      <p:ext uri="{BB962C8B-B14F-4D97-AF65-F5344CB8AC3E}">
        <p14:creationId xmlns:p14="http://schemas.microsoft.com/office/powerpoint/2010/main" val="34224217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dirty="0"/>
          </a:p>
        </p:txBody>
      </p:sp>
      <p:sp>
        <p:nvSpPr>
          <p:cNvPr id="3" name="İçerik Yer Tutucusu 2"/>
          <p:cNvSpPr>
            <a:spLocks noGrp="1"/>
          </p:cNvSpPr>
          <p:nvPr>
            <p:ph idx="1"/>
          </p:nvPr>
        </p:nvSpPr>
        <p:spPr/>
        <p:txBody>
          <a:bodyPr/>
          <a:lstStyle/>
          <a:p>
            <a:pPr marL="0" indent="0">
              <a:buNone/>
            </a:pPr>
            <a:r>
              <a:rPr lang="tr-TR" dirty="0"/>
              <a:t>Üçler kuralı:</a:t>
            </a:r>
          </a:p>
          <a:p>
            <a:r>
              <a:rPr lang="tr-TR" b="1" i="1" u="sng" dirty="0"/>
              <a:t>Eritrosit x 3= Hemoglobin x 3=</a:t>
            </a:r>
            <a:r>
              <a:rPr lang="tr-TR" b="1" i="1" u="sng" dirty="0" err="1"/>
              <a:t>Htc</a:t>
            </a:r>
            <a:r>
              <a:rPr lang="tr-TR" b="1" i="1" u="sng" dirty="0"/>
              <a:t> </a:t>
            </a:r>
          </a:p>
          <a:p>
            <a:endParaRPr lang="tr-TR" dirty="0"/>
          </a:p>
          <a:p>
            <a:r>
              <a:rPr lang="tr-TR" dirty="0" err="1"/>
              <a:t>Örn</a:t>
            </a:r>
            <a:r>
              <a:rPr lang="tr-TR" dirty="0"/>
              <a:t>: </a:t>
            </a:r>
            <a:r>
              <a:rPr lang="tr-TR" dirty="0" err="1"/>
              <a:t>Hb</a:t>
            </a:r>
            <a:r>
              <a:rPr lang="tr-TR" dirty="0"/>
              <a:t> = 9,Htc=34 ?!</a:t>
            </a:r>
          </a:p>
        </p:txBody>
      </p:sp>
    </p:spTree>
    <p:extLst>
      <p:ext uri="{BB962C8B-B14F-4D97-AF65-F5344CB8AC3E}">
        <p14:creationId xmlns:p14="http://schemas.microsoft.com/office/powerpoint/2010/main" val="11280364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60C7B099-7063-9A27-A2D8-6AA5DFC7351E}"/>
              </a:ext>
            </a:extLst>
          </p:cNvPr>
          <p:cNvSpPr txBox="1"/>
          <p:nvPr/>
        </p:nvSpPr>
        <p:spPr>
          <a:xfrm>
            <a:off x="1619793" y="1332412"/>
            <a:ext cx="9209316" cy="5386090"/>
          </a:xfrm>
          <a:prstGeom prst="rect">
            <a:avLst/>
          </a:prstGeom>
          <a:noFill/>
        </p:spPr>
        <p:txBody>
          <a:bodyPr wrap="square">
            <a:spAutoFit/>
          </a:bodyPr>
          <a:lstStyle/>
          <a:p>
            <a:pPr marL="285750" indent="-285750">
              <a:buFont typeface="Wingdings" panose="05000000000000000000" pitchFamily="2" charset="2"/>
              <a:buChar char="§"/>
            </a:pPr>
            <a:r>
              <a:rPr lang="tr-TR" sz="2400" b="1" dirty="0"/>
              <a:t>HCT</a:t>
            </a:r>
            <a:r>
              <a:rPr lang="tr-TR" sz="2400" dirty="0"/>
              <a:t> (Hematokrit): Kan sayımı cihazlarında ölçülmemekte, MCV ve eritrosit sayımından faydalanılarak formülle hesaplanmakta </a:t>
            </a:r>
          </a:p>
          <a:p>
            <a:r>
              <a:rPr lang="tr-TR" sz="2400" dirty="0"/>
              <a:t>    HCT = MCV (</a:t>
            </a:r>
            <a:r>
              <a:rPr lang="tr-TR" sz="2400" dirty="0" err="1"/>
              <a:t>fL</a:t>
            </a:r>
            <a:r>
              <a:rPr lang="tr-TR" sz="2400" dirty="0"/>
              <a:t>) *Eritrosit sayısı (Milyon/µL) / 10 </a:t>
            </a:r>
          </a:p>
          <a:p>
            <a:pPr lvl="1"/>
            <a:r>
              <a:rPr lang="tr-TR" altLang="tr-TR" sz="2000" dirty="0"/>
              <a:t>Yeni doğan:</a:t>
            </a:r>
            <a:r>
              <a:rPr lang="en-US" altLang="tr-TR" sz="2000" dirty="0"/>
              <a:t> 		</a:t>
            </a:r>
            <a:r>
              <a:rPr lang="tr-TR" altLang="tr-TR" sz="2000" dirty="0"/>
              <a:t>      % </a:t>
            </a:r>
            <a:r>
              <a:rPr lang="en-US" altLang="tr-TR" sz="2000" dirty="0"/>
              <a:t>42-68</a:t>
            </a:r>
          </a:p>
          <a:p>
            <a:pPr lvl="1"/>
            <a:r>
              <a:rPr lang="tr-TR" altLang="tr-TR" sz="2000" dirty="0"/>
              <a:t>1 yaşına kadar:	     </a:t>
            </a:r>
            <a:r>
              <a:rPr lang="en-US" altLang="tr-TR" sz="2000" dirty="0"/>
              <a:t> </a:t>
            </a:r>
            <a:r>
              <a:rPr lang="tr-TR" altLang="tr-TR" sz="2000" dirty="0"/>
              <a:t>% </a:t>
            </a:r>
            <a:r>
              <a:rPr lang="en-US" altLang="tr-TR" sz="2000" dirty="0"/>
              <a:t>29-41</a:t>
            </a:r>
            <a:endParaRPr lang="tr-TR" altLang="tr-TR" sz="2000" dirty="0"/>
          </a:p>
          <a:p>
            <a:pPr lvl="1"/>
            <a:r>
              <a:rPr lang="tr-TR" altLang="tr-TR" sz="2000" dirty="0"/>
              <a:t>Yetişkin erkek:	      % </a:t>
            </a:r>
            <a:r>
              <a:rPr lang="en-US" altLang="tr-TR" sz="2000" dirty="0"/>
              <a:t>39-47</a:t>
            </a:r>
            <a:endParaRPr lang="tr-TR" altLang="tr-TR" sz="2000" dirty="0"/>
          </a:p>
          <a:p>
            <a:pPr lvl="1"/>
            <a:r>
              <a:rPr lang="tr-TR" altLang="tr-TR" sz="2000" dirty="0"/>
              <a:t>Yetişkin kadın:	      </a:t>
            </a:r>
            <a:r>
              <a:rPr lang="en-US" altLang="tr-TR" sz="2000" dirty="0"/>
              <a:t>%</a:t>
            </a:r>
            <a:r>
              <a:rPr lang="tr-TR" altLang="tr-TR" sz="2000" dirty="0"/>
              <a:t> </a:t>
            </a:r>
            <a:r>
              <a:rPr lang="en-US" altLang="tr-TR" sz="2000" dirty="0"/>
              <a:t>36-44</a:t>
            </a:r>
            <a:endParaRPr lang="tr-TR" altLang="tr-TR" sz="2000" dirty="0"/>
          </a:p>
          <a:p>
            <a:endParaRPr lang="tr-TR" sz="2400" b="1" dirty="0"/>
          </a:p>
          <a:p>
            <a:pPr marL="285750" indent="-285750">
              <a:buFont typeface="Wingdings" panose="05000000000000000000" pitchFamily="2" charset="2"/>
              <a:buChar char="§"/>
            </a:pPr>
            <a:r>
              <a:rPr lang="tr-TR" sz="2400" b="1" dirty="0"/>
              <a:t>MCH </a:t>
            </a:r>
            <a:r>
              <a:rPr lang="tr-TR" sz="2400" dirty="0"/>
              <a:t>(</a:t>
            </a:r>
            <a:r>
              <a:rPr lang="tr-TR" sz="2400" dirty="0" err="1"/>
              <a:t>Mean</a:t>
            </a:r>
            <a:r>
              <a:rPr lang="tr-TR" sz="2400" dirty="0"/>
              <a:t> </a:t>
            </a:r>
            <a:r>
              <a:rPr lang="tr-TR" sz="2400" dirty="0" err="1"/>
              <a:t>Corpuscular</a:t>
            </a:r>
            <a:r>
              <a:rPr lang="tr-TR" sz="2400" dirty="0"/>
              <a:t> Hemoglobin = Ortalama Eritrosit Hemoglobini): Eritrosit içindeki ortalama </a:t>
            </a:r>
            <a:r>
              <a:rPr lang="tr-TR" sz="2400" dirty="0" err="1"/>
              <a:t>Hb</a:t>
            </a:r>
            <a:r>
              <a:rPr lang="tr-TR" sz="2400" dirty="0"/>
              <a:t> miktarını gösterir. Normal değeri 30-34 </a:t>
            </a:r>
            <a:r>
              <a:rPr lang="tr-TR" sz="2400" dirty="0" err="1"/>
              <a:t>pikogramdır</a:t>
            </a:r>
            <a:r>
              <a:rPr lang="tr-TR" sz="2400" dirty="0"/>
              <a:t> (</a:t>
            </a:r>
            <a:r>
              <a:rPr lang="tr-TR" sz="2400" dirty="0" err="1"/>
              <a:t>pg</a:t>
            </a:r>
            <a:r>
              <a:rPr lang="tr-TR" sz="2400" dirty="0"/>
              <a:t>), MCV ile paralellik gösterir yani </a:t>
            </a:r>
            <a:r>
              <a:rPr lang="tr-TR" sz="2400" dirty="0" err="1"/>
              <a:t>mikrositer</a:t>
            </a:r>
            <a:r>
              <a:rPr lang="tr-TR" sz="2400" dirty="0"/>
              <a:t> olan eritrositler çoğu zaman </a:t>
            </a:r>
            <a:r>
              <a:rPr lang="tr-TR" sz="2400" dirty="0" err="1"/>
              <a:t>hipokromdur</a:t>
            </a:r>
            <a:endParaRPr lang="tr-TR" sz="2400" dirty="0"/>
          </a:p>
          <a:p>
            <a:pPr marL="285750" indent="-285750">
              <a:buFont typeface="Wingdings" panose="05000000000000000000" pitchFamily="2" charset="2"/>
              <a:buChar char="§"/>
            </a:pPr>
            <a:endParaRPr lang="tr-TR" sz="2400" dirty="0"/>
          </a:p>
          <a:p>
            <a:pPr marL="285750" indent="-285750">
              <a:buFont typeface="Wingdings" panose="05000000000000000000" pitchFamily="2" charset="2"/>
              <a:buChar char="§"/>
            </a:pPr>
            <a:endParaRPr lang="tr-TR" sz="2400" dirty="0"/>
          </a:p>
          <a:p>
            <a:pPr marL="285750" indent="-285750">
              <a:buFont typeface="Wingdings" panose="05000000000000000000" pitchFamily="2" charset="2"/>
              <a:buChar char="§"/>
            </a:pPr>
            <a:endParaRPr lang="tr-TR" sz="2400" dirty="0"/>
          </a:p>
        </p:txBody>
      </p:sp>
    </p:spTree>
    <p:extLst>
      <p:ext uri="{BB962C8B-B14F-4D97-AF65-F5344CB8AC3E}">
        <p14:creationId xmlns:p14="http://schemas.microsoft.com/office/powerpoint/2010/main" val="20022886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FA959273-E377-0BD9-0CD3-60D1CEEF6D44}"/>
              </a:ext>
            </a:extLst>
          </p:cNvPr>
          <p:cNvSpPr txBox="1"/>
          <p:nvPr/>
        </p:nvSpPr>
        <p:spPr>
          <a:xfrm>
            <a:off x="1332410" y="1058089"/>
            <a:ext cx="9849395" cy="3785652"/>
          </a:xfrm>
          <a:prstGeom prst="rect">
            <a:avLst/>
          </a:prstGeom>
          <a:noFill/>
        </p:spPr>
        <p:txBody>
          <a:bodyPr wrap="square">
            <a:spAutoFit/>
          </a:bodyPr>
          <a:lstStyle/>
          <a:p>
            <a:pPr marL="342900" indent="-342900">
              <a:buFont typeface="Wingdings" panose="05000000000000000000" pitchFamily="2" charset="2"/>
              <a:buChar char="§"/>
            </a:pPr>
            <a:r>
              <a:rPr lang="tr-TR" sz="2400" b="1" dirty="0"/>
              <a:t>MCHC</a:t>
            </a:r>
            <a:r>
              <a:rPr lang="tr-TR" sz="2400" dirty="0"/>
              <a:t> (</a:t>
            </a:r>
            <a:r>
              <a:rPr lang="tr-TR" sz="2400" dirty="0" err="1"/>
              <a:t>Mean</a:t>
            </a:r>
            <a:r>
              <a:rPr lang="tr-TR" sz="2400" dirty="0"/>
              <a:t> </a:t>
            </a:r>
            <a:r>
              <a:rPr lang="tr-TR" sz="2400" dirty="0" err="1"/>
              <a:t>Corpuscular</a:t>
            </a:r>
            <a:r>
              <a:rPr lang="tr-TR" sz="2400" dirty="0"/>
              <a:t> Hemoglobin </a:t>
            </a:r>
            <a:r>
              <a:rPr lang="tr-TR" sz="2400" dirty="0" err="1"/>
              <a:t>Concentration</a:t>
            </a:r>
            <a:r>
              <a:rPr lang="tr-TR" sz="2400" dirty="0"/>
              <a:t> =Ortalama Eritrosit Hemoglobini Konsantrasyonu): Eritrositlerin </a:t>
            </a:r>
            <a:r>
              <a:rPr lang="tr-TR" sz="2400" dirty="0" err="1"/>
              <a:t>Hb</a:t>
            </a:r>
            <a:r>
              <a:rPr lang="tr-TR" sz="2400" dirty="0"/>
              <a:t> içeriğinin yüzde olarak ifadesi</a:t>
            </a:r>
          </a:p>
          <a:p>
            <a:pPr marL="342900" indent="-342900">
              <a:buFont typeface="Wingdings" panose="05000000000000000000" pitchFamily="2" charset="2"/>
              <a:buChar char="Ø"/>
            </a:pPr>
            <a:r>
              <a:rPr lang="tr-TR" sz="2400" dirty="0"/>
              <a:t>Normal </a:t>
            </a:r>
            <a:r>
              <a:rPr lang="tr-TR" sz="2400" dirty="0" err="1"/>
              <a:t>değeri</a:t>
            </a:r>
            <a:r>
              <a:rPr lang="tr-TR" sz="2400" dirty="0"/>
              <a:t> % 30-36 g/</a:t>
            </a:r>
            <a:r>
              <a:rPr lang="tr-TR" sz="2400" dirty="0" err="1"/>
              <a:t>dL</a:t>
            </a:r>
            <a:r>
              <a:rPr lang="tr-TR" sz="2400" dirty="0"/>
              <a:t> </a:t>
            </a:r>
          </a:p>
          <a:p>
            <a:pPr marL="342900" indent="-342900">
              <a:buFont typeface="Wingdings" panose="05000000000000000000" pitchFamily="2" charset="2"/>
              <a:buChar char="Ø"/>
            </a:pPr>
            <a:r>
              <a:rPr lang="tr-TR" sz="2400" dirty="0"/>
              <a:t>Otomatik kan sayımı cihazlarında </a:t>
            </a:r>
            <a:r>
              <a:rPr lang="tr-TR" sz="2400" dirty="0" err="1"/>
              <a:t>Hb</a:t>
            </a:r>
            <a:r>
              <a:rPr lang="tr-TR" sz="2400" dirty="0"/>
              <a:t>, MCV ve eritrosit sayısından hesaplanır.</a:t>
            </a:r>
          </a:p>
          <a:p>
            <a:pPr marL="342900" indent="-342900">
              <a:buFont typeface="Wingdings" panose="05000000000000000000" pitchFamily="2" charset="2"/>
              <a:buChar char="Ø"/>
            </a:pPr>
            <a:r>
              <a:rPr lang="tr-TR" sz="2400" dirty="0"/>
              <a:t>Bu indeks ağır demir eksikliğinde hafif düşük, </a:t>
            </a:r>
            <a:r>
              <a:rPr lang="tr-TR" sz="2400" dirty="0" err="1"/>
              <a:t>herediter</a:t>
            </a:r>
            <a:r>
              <a:rPr lang="tr-TR" sz="2400" dirty="0"/>
              <a:t> </a:t>
            </a:r>
            <a:r>
              <a:rPr lang="tr-TR" sz="2400" dirty="0" err="1"/>
              <a:t>sferositozda</a:t>
            </a:r>
            <a:r>
              <a:rPr lang="tr-TR" sz="2400" dirty="0"/>
              <a:t> hafif artmış; bunun dışında neredeyse tüm kan sayımlarında normal değerler içinde</a:t>
            </a:r>
          </a:p>
          <a:p>
            <a:pPr marL="342900" indent="-342900">
              <a:buFont typeface="Wingdings" panose="05000000000000000000" pitchFamily="2" charset="2"/>
              <a:buChar char="Ø"/>
            </a:pPr>
            <a:r>
              <a:rPr lang="tr-TR" sz="2400" dirty="0"/>
              <a:t>Kan sayımı cihazlarında MCHC kontrol parametresi olarak  kullanılmakta</a:t>
            </a:r>
          </a:p>
          <a:p>
            <a:pPr marL="342900" indent="-342900">
              <a:buFont typeface="Wingdings" panose="05000000000000000000" pitchFamily="2" charset="2"/>
              <a:buChar char="Ø"/>
            </a:pPr>
            <a:r>
              <a:rPr lang="tr-TR" sz="2400" dirty="0"/>
              <a:t>Normal sınırlar içinde değilse </a:t>
            </a:r>
            <a:r>
              <a:rPr lang="tr-TR" sz="2400" dirty="0" err="1"/>
              <a:t>Hb</a:t>
            </a:r>
            <a:r>
              <a:rPr lang="tr-TR" sz="2400" dirty="0"/>
              <a:t>, MCV veya eritrosit sayımında bir hata vardır, nedeninin araştırılması gerekir</a:t>
            </a:r>
          </a:p>
        </p:txBody>
      </p:sp>
    </p:spTree>
    <p:extLst>
      <p:ext uri="{BB962C8B-B14F-4D97-AF65-F5344CB8AC3E}">
        <p14:creationId xmlns:p14="http://schemas.microsoft.com/office/powerpoint/2010/main" val="37336900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55BBBA25-2381-C396-FEBA-0C57C26E78D4}"/>
              </a:ext>
            </a:extLst>
          </p:cNvPr>
          <p:cNvSpPr txBox="1"/>
          <p:nvPr/>
        </p:nvSpPr>
        <p:spPr>
          <a:xfrm>
            <a:off x="1366346" y="1905506"/>
            <a:ext cx="9065772" cy="3416320"/>
          </a:xfrm>
          <a:prstGeom prst="rect">
            <a:avLst/>
          </a:prstGeom>
          <a:noFill/>
        </p:spPr>
        <p:txBody>
          <a:bodyPr wrap="square">
            <a:spAutoFit/>
          </a:bodyPr>
          <a:lstStyle/>
          <a:p>
            <a:pPr marL="342900" indent="-342900">
              <a:buFont typeface="Wingdings" panose="05000000000000000000" pitchFamily="2" charset="2"/>
              <a:buChar char="§"/>
            </a:pPr>
            <a:r>
              <a:rPr lang="tr-TR" sz="2400" b="1" dirty="0"/>
              <a:t>RDW</a:t>
            </a:r>
            <a:r>
              <a:rPr lang="tr-TR" sz="2400" dirty="0"/>
              <a:t>: Eritrosit  dağılımı genişliği</a:t>
            </a:r>
          </a:p>
          <a:p>
            <a:r>
              <a:rPr lang="tr-TR" sz="2400" dirty="0"/>
              <a:t>-RDW eritrositlerin büyüklüklerinin farkını gösterir</a:t>
            </a:r>
          </a:p>
          <a:p>
            <a:r>
              <a:rPr lang="tr-TR" sz="2400" dirty="0"/>
              <a:t>- %14,5–15</a:t>
            </a:r>
          </a:p>
          <a:p>
            <a:r>
              <a:rPr lang="tr-TR" sz="2400" dirty="0"/>
              <a:t>-Periferik yaymada </a:t>
            </a:r>
            <a:r>
              <a:rPr lang="tr-TR" sz="2400" dirty="0" err="1"/>
              <a:t>anizositozun</a:t>
            </a:r>
            <a:r>
              <a:rPr lang="tr-TR" sz="2400" dirty="0"/>
              <a:t> göstergesi</a:t>
            </a:r>
          </a:p>
          <a:p>
            <a:r>
              <a:rPr lang="tr-TR" sz="2400" dirty="0"/>
              <a:t>-RDW </a:t>
            </a:r>
            <a:r>
              <a:rPr lang="tr-TR" sz="2400" dirty="0" err="1"/>
              <a:t>PY’ya</a:t>
            </a:r>
            <a:r>
              <a:rPr lang="tr-TR" sz="2400" dirty="0"/>
              <a:t> bakılması için bir ölçüt olarak kullanılmakta</a:t>
            </a:r>
          </a:p>
          <a:p>
            <a:r>
              <a:rPr lang="tr-TR" sz="2400" dirty="0"/>
              <a:t>-Anemi ortaya çıkmadan önce ilk olarak RDW yüksekliği saptanmakta</a:t>
            </a:r>
          </a:p>
          <a:p>
            <a:r>
              <a:rPr lang="tr-TR" sz="2400" dirty="0"/>
              <a:t>-Pratikte en sık DEA ile </a:t>
            </a:r>
            <a:r>
              <a:rPr lang="tr-TR" sz="2400" dirty="0" err="1"/>
              <a:t>talasemi</a:t>
            </a:r>
            <a:r>
              <a:rPr lang="tr-TR" sz="2400" dirty="0"/>
              <a:t> taşıyıcılığını ayırt etme </a:t>
            </a:r>
          </a:p>
          <a:p>
            <a:r>
              <a:rPr lang="tr-TR" sz="2400" dirty="0"/>
              <a:t>-</a:t>
            </a:r>
            <a:r>
              <a:rPr lang="tr-TR" sz="2400" dirty="0" err="1"/>
              <a:t>Talasemi</a:t>
            </a:r>
            <a:r>
              <a:rPr lang="tr-TR" sz="2400" dirty="0"/>
              <a:t> taşıyıcılarında RDW normal, </a:t>
            </a:r>
            <a:r>
              <a:rPr lang="tr-TR" sz="2400" dirty="0" err="1"/>
              <a:t>DEA’da</a:t>
            </a:r>
            <a:r>
              <a:rPr lang="tr-TR" sz="2400" dirty="0"/>
              <a:t> ise yüksek </a:t>
            </a:r>
          </a:p>
          <a:p>
            <a:r>
              <a:rPr lang="tr-TR" sz="2400" dirty="0"/>
              <a:t> </a:t>
            </a:r>
          </a:p>
        </p:txBody>
      </p:sp>
    </p:spTree>
    <p:extLst>
      <p:ext uri="{BB962C8B-B14F-4D97-AF65-F5344CB8AC3E}">
        <p14:creationId xmlns:p14="http://schemas.microsoft.com/office/powerpoint/2010/main" val="8193656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4304A22-583B-6B10-62DF-0CFAA7B4FB2C}"/>
              </a:ext>
            </a:extLst>
          </p:cNvPr>
          <p:cNvSpPr>
            <a:spLocks noGrp="1"/>
          </p:cNvSpPr>
          <p:nvPr>
            <p:ph type="title"/>
          </p:nvPr>
        </p:nvSpPr>
        <p:spPr/>
        <p:txBody>
          <a:bodyPr>
            <a:normAutofit/>
          </a:bodyPr>
          <a:lstStyle/>
          <a:p>
            <a:pPr algn="l"/>
            <a:r>
              <a:rPr lang="tr-TR" sz="3200" dirty="0" err="1"/>
              <a:t>Retikülosit</a:t>
            </a:r>
            <a:endParaRPr lang="tr-TR" sz="3200" dirty="0"/>
          </a:p>
        </p:txBody>
      </p:sp>
      <p:sp>
        <p:nvSpPr>
          <p:cNvPr id="3" name="İçerik Yer Tutucusu 2">
            <a:extLst>
              <a:ext uri="{FF2B5EF4-FFF2-40B4-BE49-F238E27FC236}">
                <a16:creationId xmlns:a16="http://schemas.microsoft.com/office/drawing/2014/main" id="{E9701A7B-8B7C-82CF-BFE7-7C4A6E88F319}"/>
              </a:ext>
            </a:extLst>
          </p:cNvPr>
          <p:cNvSpPr>
            <a:spLocks noGrp="1"/>
          </p:cNvSpPr>
          <p:nvPr>
            <p:ph idx="1"/>
          </p:nvPr>
        </p:nvSpPr>
        <p:spPr/>
        <p:txBody>
          <a:bodyPr/>
          <a:lstStyle/>
          <a:p>
            <a:r>
              <a:rPr lang="tr-TR" dirty="0"/>
              <a:t>Olgunlaşmamış eritrositlerin son halidir.</a:t>
            </a:r>
          </a:p>
          <a:p>
            <a:r>
              <a:rPr lang="tr-TR" dirty="0"/>
              <a:t>Mutlaka her anemi olgusunda incelenmelidir!</a:t>
            </a:r>
          </a:p>
          <a:p>
            <a:r>
              <a:rPr lang="tr-TR" dirty="0"/>
              <a:t>Normal değer %0.5–1.5’dir.</a:t>
            </a:r>
          </a:p>
          <a:p>
            <a:r>
              <a:rPr lang="tr-TR" dirty="0"/>
              <a:t>Anemik olgularda düzeltilmiş </a:t>
            </a:r>
            <a:r>
              <a:rPr lang="tr-TR" dirty="0" err="1"/>
              <a:t>retikülosit</a:t>
            </a:r>
            <a:r>
              <a:rPr lang="tr-TR" dirty="0"/>
              <a:t> hesaplanmalıdır.</a:t>
            </a:r>
          </a:p>
          <a:p>
            <a:r>
              <a:rPr lang="tr-TR" dirty="0"/>
              <a:t>Düzeltilmiş </a:t>
            </a:r>
            <a:r>
              <a:rPr lang="tr-TR" dirty="0" err="1"/>
              <a:t>retikülosit</a:t>
            </a:r>
            <a:r>
              <a:rPr lang="tr-TR" dirty="0"/>
              <a:t> : Hastanın </a:t>
            </a:r>
            <a:r>
              <a:rPr lang="tr-TR" dirty="0" err="1"/>
              <a:t>Htc</a:t>
            </a:r>
            <a:r>
              <a:rPr lang="tr-TR" dirty="0"/>
              <a:t> /45 x % </a:t>
            </a:r>
            <a:r>
              <a:rPr lang="tr-TR" dirty="0" err="1"/>
              <a:t>Retikülosit</a:t>
            </a:r>
            <a:endParaRPr lang="tr-TR" dirty="0"/>
          </a:p>
          <a:p>
            <a:pPr marL="0" indent="0">
              <a:buNone/>
            </a:pPr>
            <a:r>
              <a:rPr lang="tr-TR" dirty="0"/>
              <a:t>(</a:t>
            </a:r>
            <a:r>
              <a:rPr lang="tr-TR" dirty="0" err="1"/>
              <a:t>örn</a:t>
            </a:r>
            <a:r>
              <a:rPr lang="tr-TR" dirty="0"/>
              <a:t>: Hb:7,Htc:21,Ret:%4 </a:t>
            </a:r>
            <a:r>
              <a:rPr lang="tr-TR" dirty="0">
                <a:sym typeface="Wingdings" panose="05000000000000000000" pitchFamily="2" charset="2"/>
              </a:rPr>
              <a:t></a:t>
            </a:r>
            <a:r>
              <a:rPr lang="tr-TR" dirty="0"/>
              <a:t> 21/45x4 : %1.86)</a:t>
            </a:r>
          </a:p>
          <a:p>
            <a:endParaRPr lang="tr-TR" dirty="0"/>
          </a:p>
        </p:txBody>
      </p:sp>
    </p:spTree>
    <p:extLst>
      <p:ext uri="{BB962C8B-B14F-4D97-AF65-F5344CB8AC3E}">
        <p14:creationId xmlns:p14="http://schemas.microsoft.com/office/powerpoint/2010/main" val="1612476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descr="metin, ekran görüntüsü, sayı, numara, yazı tipi içeren bir resim&#10;&#10;Açıklama otomatik olarak oluşturuldu">
            <a:extLst>
              <a:ext uri="{FF2B5EF4-FFF2-40B4-BE49-F238E27FC236}">
                <a16:creationId xmlns:a16="http://schemas.microsoft.com/office/drawing/2014/main" id="{F3D01465-81F3-D8E7-6B3B-4C59FDD725D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531644" y="609601"/>
            <a:ext cx="4777525" cy="558774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Dikdörtgen 4">
            <a:extLst>
              <a:ext uri="{FF2B5EF4-FFF2-40B4-BE49-F238E27FC236}">
                <a16:creationId xmlns:a16="http://schemas.microsoft.com/office/drawing/2014/main" id="{650E4813-A9E0-AF3B-EFDD-DF4F84FE843E}"/>
              </a:ext>
            </a:extLst>
          </p:cNvPr>
          <p:cNvSpPr/>
          <p:nvPr/>
        </p:nvSpPr>
        <p:spPr>
          <a:xfrm>
            <a:off x="4842086" y="1287128"/>
            <a:ext cx="756745" cy="13978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Dikdörtgen 5">
            <a:extLst>
              <a:ext uri="{FF2B5EF4-FFF2-40B4-BE49-F238E27FC236}">
                <a16:creationId xmlns:a16="http://schemas.microsoft.com/office/drawing/2014/main" id="{9A6B04BE-0B60-A419-E886-0D1E6CEB8520}"/>
              </a:ext>
            </a:extLst>
          </p:cNvPr>
          <p:cNvSpPr/>
          <p:nvPr/>
        </p:nvSpPr>
        <p:spPr>
          <a:xfrm>
            <a:off x="4836557" y="1426917"/>
            <a:ext cx="504496" cy="13979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ikdörtgen 6">
            <a:extLst>
              <a:ext uri="{FF2B5EF4-FFF2-40B4-BE49-F238E27FC236}">
                <a16:creationId xmlns:a16="http://schemas.microsoft.com/office/drawing/2014/main" id="{090E6744-516B-7A48-68FD-A72F5DC605CE}"/>
              </a:ext>
            </a:extLst>
          </p:cNvPr>
          <p:cNvSpPr/>
          <p:nvPr/>
        </p:nvSpPr>
        <p:spPr>
          <a:xfrm>
            <a:off x="4836557" y="1568023"/>
            <a:ext cx="402441" cy="27694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Dikdörtgen 7">
            <a:extLst>
              <a:ext uri="{FF2B5EF4-FFF2-40B4-BE49-F238E27FC236}">
                <a16:creationId xmlns:a16="http://schemas.microsoft.com/office/drawing/2014/main" id="{47B8C755-C668-0E57-AACD-50F568481CCD}"/>
              </a:ext>
            </a:extLst>
          </p:cNvPr>
          <p:cNvSpPr/>
          <p:nvPr/>
        </p:nvSpPr>
        <p:spPr>
          <a:xfrm>
            <a:off x="4192382" y="2204017"/>
            <a:ext cx="357352" cy="10825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5123066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0060384-5147-89F9-BCB8-A5B6527791F1}"/>
              </a:ext>
            </a:extLst>
          </p:cNvPr>
          <p:cNvSpPr>
            <a:spLocks noGrp="1"/>
          </p:cNvSpPr>
          <p:nvPr>
            <p:ph type="title"/>
          </p:nvPr>
        </p:nvSpPr>
        <p:spPr/>
        <p:txBody>
          <a:bodyPr/>
          <a:lstStyle/>
          <a:p>
            <a:pPr algn="l"/>
            <a:r>
              <a:rPr lang="tr-TR" dirty="0"/>
              <a:t>Öğrenim Hedefleri</a:t>
            </a:r>
          </a:p>
        </p:txBody>
      </p:sp>
      <p:sp>
        <p:nvSpPr>
          <p:cNvPr id="3" name="İçerik Yer Tutucusu 2">
            <a:extLst>
              <a:ext uri="{FF2B5EF4-FFF2-40B4-BE49-F238E27FC236}">
                <a16:creationId xmlns:a16="http://schemas.microsoft.com/office/drawing/2014/main" id="{65A44A07-47D8-012B-3215-9F9C0D168ADD}"/>
              </a:ext>
            </a:extLst>
          </p:cNvPr>
          <p:cNvSpPr>
            <a:spLocks noGrp="1"/>
          </p:cNvSpPr>
          <p:nvPr>
            <p:ph idx="1"/>
          </p:nvPr>
        </p:nvSpPr>
        <p:spPr/>
        <p:txBody>
          <a:bodyPr/>
          <a:lstStyle/>
          <a:p>
            <a:r>
              <a:rPr lang="tr-TR" dirty="0"/>
              <a:t>Akılcı laboratuvar kullanımıyla neler amaçlandığını sayabilmek </a:t>
            </a:r>
          </a:p>
          <a:p>
            <a:r>
              <a:rPr lang="tr-TR" dirty="0"/>
              <a:t>Tam kan sayımını akılcı şekilde yorumlayabilmek</a:t>
            </a:r>
          </a:p>
          <a:p>
            <a:r>
              <a:rPr lang="tr-TR" dirty="0"/>
              <a:t>İdrar tahlilini akılcı şekilde yorumlayabilmek</a:t>
            </a:r>
          </a:p>
        </p:txBody>
      </p:sp>
    </p:spTree>
    <p:extLst>
      <p:ext uri="{BB962C8B-B14F-4D97-AF65-F5344CB8AC3E}">
        <p14:creationId xmlns:p14="http://schemas.microsoft.com/office/powerpoint/2010/main" val="15969206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13">
            <a:extLst>
              <a:ext uri="{FF2B5EF4-FFF2-40B4-BE49-F238E27FC236}">
                <a16:creationId xmlns:a16="http://schemas.microsoft.com/office/drawing/2014/main" id="{333F0879-3DA0-4CB8-B35E-A0AD425581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27" name="Rectangle 15">
            <a:extLst>
              <a:ext uri="{FF2B5EF4-FFF2-40B4-BE49-F238E27FC236}">
                <a16:creationId xmlns:a16="http://schemas.microsoft.com/office/drawing/2014/main" id="{324D2183-F388-476E-92A9-D6639D69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90"/>
            <a:ext cx="3823215" cy="5883295"/>
          </a:xfrm>
          <a:prstGeom prst="rect">
            <a:avLst/>
          </a:prstGeom>
          <a:blipFill dpi="0" rotWithShape="1">
            <a:blip r:embed="rId2"/>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17">
            <a:extLst>
              <a:ext uri="{FF2B5EF4-FFF2-40B4-BE49-F238E27FC236}">
                <a16:creationId xmlns:a16="http://schemas.microsoft.com/office/drawing/2014/main" id="{243462E7-1698-4B21-BE89-AEFAC7C2FE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2"/>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tr-TR"/>
          </a:p>
        </p:txBody>
      </p:sp>
      <p:sp>
        <p:nvSpPr>
          <p:cNvPr id="9" name="İçerik Yer Tutucusu 8">
            <a:extLst>
              <a:ext uri="{FF2B5EF4-FFF2-40B4-BE49-F238E27FC236}">
                <a16:creationId xmlns:a16="http://schemas.microsoft.com/office/drawing/2014/main" id="{15B16EF3-19A9-CFAD-1634-6F919F2A89E4}"/>
              </a:ext>
            </a:extLst>
          </p:cNvPr>
          <p:cNvSpPr>
            <a:spLocks noGrp="1"/>
          </p:cNvSpPr>
          <p:nvPr>
            <p:ph idx="1"/>
          </p:nvPr>
        </p:nvSpPr>
        <p:spPr>
          <a:xfrm>
            <a:off x="929141" y="1123406"/>
            <a:ext cx="2835464" cy="4859105"/>
          </a:xfrm>
        </p:spPr>
        <p:txBody>
          <a:bodyPr vert="horz" lIns="91440" tIns="45720" rIns="91440" bIns="45720" rtlCol="0" anchor="t">
            <a:normAutofit/>
          </a:bodyPr>
          <a:lstStyle/>
          <a:p>
            <a:pPr>
              <a:lnSpc>
                <a:spcPct val="90000"/>
              </a:lnSpc>
            </a:pPr>
            <a:r>
              <a:rPr lang="en-US" sz="2800" b="1" dirty="0" err="1">
                <a:solidFill>
                  <a:srgbClr val="262626"/>
                </a:solidFill>
              </a:rPr>
              <a:t>Lökosit</a:t>
            </a:r>
            <a:r>
              <a:rPr lang="en-US" sz="2800" dirty="0">
                <a:solidFill>
                  <a:srgbClr val="262626"/>
                </a:solidFill>
              </a:rPr>
              <a:t>; </a:t>
            </a:r>
            <a:endParaRPr lang="tr-TR" sz="2800" dirty="0">
              <a:solidFill>
                <a:srgbClr val="262626"/>
              </a:solidFill>
            </a:endParaRPr>
          </a:p>
          <a:p>
            <a:pPr marL="0" indent="0">
              <a:lnSpc>
                <a:spcPct val="90000"/>
              </a:lnSpc>
              <a:buNone/>
            </a:pPr>
            <a:r>
              <a:rPr lang="en-US" dirty="0" err="1">
                <a:solidFill>
                  <a:srgbClr val="262626"/>
                </a:solidFill>
              </a:rPr>
              <a:t>Genellikle</a:t>
            </a:r>
            <a:r>
              <a:rPr lang="en-US" dirty="0">
                <a:solidFill>
                  <a:srgbClr val="262626"/>
                </a:solidFill>
              </a:rPr>
              <a:t> </a:t>
            </a:r>
            <a:r>
              <a:rPr lang="en-US" dirty="0" err="1">
                <a:solidFill>
                  <a:srgbClr val="262626"/>
                </a:solidFill>
              </a:rPr>
              <a:t>μL’de</a:t>
            </a:r>
            <a:r>
              <a:rPr lang="en-US" dirty="0">
                <a:solidFill>
                  <a:srgbClr val="262626"/>
                </a:solidFill>
              </a:rPr>
              <a:t> </a:t>
            </a:r>
            <a:r>
              <a:rPr lang="en-US" dirty="0" err="1">
                <a:solidFill>
                  <a:srgbClr val="262626"/>
                </a:solidFill>
              </a:rPr>
              <a:t>sayıları</a:t>
            </a:r>
            <a:r>
              <a:rPr lang="en-US" dirty="0">
                <a:solidFill>
                  <a:srgbClr val="262626"/>
                </a:solidFill>
              </a:rPr>
              <a:t> 4 500–11 000 </a:t>
            </a:r>
            <a:r>
              <a:rPr lang="en-US" dirty="0" err="1">
                <a:solidFill>
                  <a:srgbClr val="262626"/>
                </a:solidFill>
              </a:rPr>
              <a:t>arasında</a:t>
            </a:r>
            <a:endParaRPr lang="en-US" dirty="0">
              <a:solidFill>
                <a:srgbClr val="262626"/>
              </a:solidFill>
            </a:endParaRPr>
          </a:p>
          <a:p>
            <a:pPr marL="0" indent="0">
              <a:lnSpc>
                <a:spcPct val="90000"/>
              </a:lnSpc>
              <a:buNone/>
            </a:pPr>
            <a:r>
              <a:rPr lang="tr-TR" dirty="0">
                <a:solidFill>
                  <a:srgbClr val="262626"/>
                </a:solidFill>
              </a:rPr>
              <a:t>N</a:t>
            </a:r>
            <a:r>
              <a:rPr lang="en-US" dirty="0" err="1">
                <a:solidFill>
                  <a:srgbClr val="262626"/>
                </a:solidFill>
              </a:rPr>
              <a:t>ormal</a:t>
            </a:r>
            <a:r>
              <a:rPr lang="en-US" dirty="0">
                <a:solidFill>
                  <a:srgbClr val="262626"/>
                </a:solidFill>
              </a:rPr>
              <a:t> </a:t>
            </a:r>
            <a:r>
              <a:rPr lang="en-US" dirty="0" err="1">
                <a:solidFill>
                  <a:srgbClr val="262626"/>
                </a:solidFill>
              </a:rPr>
              <a:t>aralığın</a:t>
            </a:r>
            <a:r>
              <a:rPr lang="en-US" dirty="0">
                <a:solidFill>
                  <a:srgbClr val="262626"/>
                </a:solidFill>
              </a:rPr>
              <a:t> </a:t>
            </a:r>
            <a:r>
              <a:rPr lang="en-US" dirty="0" err="1">
                <a:solidFill>
                  <a:srgbClr val="262626"/>
                </a:solidFill>
              </a:rPr>
              <a:t>altındaki</a:t>
            </a:r>
            <a:r>
              <a:rPr lang="en-US" dirty="0">
                <a:solidFill>
                  <a:srgbClr val="262626"/>
                </a:solidFill>
              </a:rPr>
              <a:t> </a:t>
            </a:r>
            <a:r>
              <a:rPr lang="en-US" dirty="0" err="1">
                <a:solidFill>
                  <a:srgbClr val="262626"/>
                </a:solidFill>
              </a:rPr>
              <a:t>değerler</a:t>
            </a:r>
            <a:r>
              <a:rPr lang="en-US" dirty="0">
                <a:solidFill>
                  <a:srgbClr val="262626"/>
                </a:solidFill>
              </a:rPr>
              <a:t> </a:t>
            </a:r>
            <a:r>
              <a:rPr lang="en-US" dirty="0" err="1">
                <a:solidFill>
                  <a:srgbClr val="262626"/>
                </a:solidFill>
              </a:rPr>
              <a:t>lökopeni</a:t>
            </a:r>
            <a:r>
              <a:rPr lang="en-US" dirty="0">
                <a:solidFill>
                  <a:srgbClr val="262626"/>
                </a:solidFill>
              </a:rPr>
              <a:t>, </a:t>
            </a:r>
            <a:r>
              <a:rPr lang="en-US" dirty="0" err="1">
                <a:solidFill>
                  <a:srgbClr val="262626"/>
                </a:solidFill>
              </a:rPr>
              <a:t>üstündeki</a:t>
            </a:r>
            <a:r>
              <a:rPr lang="en-US" dirty="0">
                <a:solidFill>
                  <a:srgbClr val="262626"/>
                </a:solidFill>
              </a:rPr>
              <a:t> </a:t>
            </a:r>
            <a:r>
              <a:rPr lang="en-US" dirty="0" err="1">
                <a:solidFill>
                  <a:srgbClr val="262626"/>
                </a:solidFill>
              </a:rPr>
              <a:t>değerler</a:t>
            </a:r>
            <a:r>
              <a:rPr lang="en-US" dirty="0">
                <a:solidFill>
                  <a:srgbClr val="262626"/>
                </a:solidFill>
              </a:rPr>
              <a:t> </a:t>
            </a:r>
            <a:r>
              <a:rPr lang="en-US" dirty="0" err="1">
                <a:solidFill>
                  <a:srgbClr val="262626"/>
                </a:solidFill>
              </a:rPr>
              <a:t>lökositoz</a:t>
            </a:r>
            <a:r>
              <a:rPr lang="en-US" dirty="0">
                <a:solidFill>
                  <a:srgbClr val="262626"/>
                </a:solidFill>
              </a:rPr>
              <a:t> </a:t>
            </a:r>
          </a:p>
        </p:txBody>
      </p:sp>
      <p:sp useBgFill="1">
        <p:nvSpPr>
          <p:cNvPr id="20" name="Rectangle 19">
            <a:extLst>
              <a:ext uri="{FF2B5EF4-FFF2-40B4-BE49-F238E27FC236}">
                <a16:creationId xmlns:a16="http://schemas.microsoft.com/office/drawing/2014/main" id="{6C22FCAC-D7EC-4A52-B153-FF761E223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491" y="0"/>
            <a:ext cx="7396509"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Resim 6" descr="metin, ekran görüntüsü, yazı tipi, doküman, belge içeren bir resim&#10;&#10;Açıklama otomatik olarak oluşturuldu">
            <a:extLst>
              <a:ext uri="{FF2B5EF4-FFF2-40B4-BE49-F238E27FC236}">
                <a16:creationId xmlns:a16="http://schemas.microsoft.com/office/drawing/2014/main" id="{CC67AEE1-E15C-88DC-1C17-581B0A4BF71C}"/>
              </a:ext>
            </a:extLst>
          </p:cNvPr>
          <p:cNvPicPr>
            <a:picLocks noChangeAspect="1"/>
          </p:cNvPicPr>
          <p:nvPr/>
        </p:nvPicPr>
        <p:blipFill>
          <a:blip r:embed="rId3"/>
          <a:stretch>
            <a:fillRect/>
          </a:stretch>
        </p:blipFill>
        <p:spPr>
          <a:xfrm>
            <a:off x="5072458" y="794281"/>
            <a:ext cx="6842574" cy="4232366"/>
          </a:xfrm>
          <a:prstGeom prst="rect">
            <a:avLst/>
          </a:prstGeom>
        </p:spPr>
      </p:pic>
    </p:spTree>
    <p:extLst>
      <p:ext uri="{BB962C8B-B14F-4D97-AF65-F5344CB8AC3E}">
        <p14:creationId xmlns:p14="http://schemas.microsoft.com/office/powerpoint/2010/main" val="24455679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70D9651-7336-BEC0-2BA8-1E4BCB924B09}"/>
              </a:ext>
            </a:extLst>
          </p:cNvPr>
          <p:cNvSpPr>
            <a:spLocks noGrp="1"/>
          </p:cNvSpPr>
          <p:nvPr>
            <p:ph type="title"/>
          </p:nvPr>
        </p:nvSpPr>
        <p:spPr/>
        <p:txBody>
          <a:bodyPr>
            <a:normAutofit/>
          </a:bodyPr>
          <a:lstStyle/>
          <a:p>
            <a:pPr algn="l"/>
            <a:r>
              <a:rPr lang="tr-TR" altLang="en-US" sz="3200" dirty="0">
                <a:solidFill>
                  <a:schemeClr val="tx1"/>
                </a:solidFill>
                <a:latin typeface="Calibri" panose="020F0502020204030204" pitchFamily="34" charset="0"/>
              </a:rPr>
              <a:t>Nötrofil sayısı </a:t>
            </a:r>
            <a:endParaRPr lang="tr-TR" sz="3200" dirty="0">
              <a:solidFill>
                <a:schemeClr val="tx1"/>
              </a:solidFill>
            </a:endParaRPr>
          </a:p>
        </p:txBody>
      </p:sp>
      <p:sp>
        <p:nvSpPr>
          <p:cNvPr id="3" name="İçerik Yer Tutucusu 2">
            <a:extLst>
              <a:ext uri="{FF2B5EF4-FFF2-40B4-BE49-F238E27FC236}">
                <a16:creationId xmlns:a16="http://schemas.microsoft.com/office/drawing/2014/main" id="{FD924D64-45C1-E6F2-E459-E7E853609B0B}"/>
              </a:ext>
            </a:extLst>
          </p:cNvPr>
          <p:cNvSpPr>
            <a:spLocks noGrp="1"/>
          </p:cNvSpPr>
          <p:nvPr>
            <p:ph idx="1"/>
          </p:nvPr>
        </p:nvSpPr>
        <p:spPr/>
        <p:txBody>
          <a:bodyPr>
            <a:normAutofit fontScale="77500" lnSpcReduction="20000"/>
          </a:bodyPr>
          <a:lstStyle/>
          <a:p>
            <a:pPr lvl="1">
              <a:lnSpc>
                <a:spcPct val="150000"/>
              </a:lnSpc>
              <a:buSzPct val="157000"/>
              <a:buFont typeface="Wingdings" panose="05000000000000000000" pitchFamily="2" charset="2"/>
              <a:buChar char="§"/>
            </a:pPr>
            <a:r>
              <a:rPr lang="tr-TR" altLang="en-US" sz="2500" dirty="0">
                <a:solidFill>
                  <a:schemeClr val="tx1"/>
                </a:solidFill>
                <a:latin typeface="Calibri" panose="020F0502020204030204" pitchFamily="34" charset="0"/>
              </a:rPr>
              <a:t>Nötrofili= </a:t>
            </a:r>
            <a:r>
              <a:rPr lang="tr-TR" altLang="en-US" sz="2500" dirty="0">
                <a:solidFill>
                  <a:schemeClr val="tx1"/>
                </a:solidFill>
                <a:latin typeface="Calibri" panose="020F0502020204030204" pitchFamily="34" charset="0"/>
                <a:cs typeface="Times New Roman" panose="02020603050405020304" pitchFamily="18" charset="0"/>
              </a:rPr>
              <a:t>10000/</a:t>
            </a:r>
            <a:r>
              <a:rPr lang="tr-TR" altLang="en-US" sz="2400" dirty="0">
                <a:solidFill>
                  <a:schemeClr val="tx1"/>
                </a:solidFill>
                <a:latin typeface="Calibri" panose="020F0502020204030204" pitchFamily="34" charset="0"/>
                <a:cs typeface="Times New Roman" panose="02020603050405020304" pitchFamily="18" charset="0"/>
              </a:rPr>
              <a:t> mm</a:t>
            </a:r>
            <a:r>
              <a:rPr lang="tr-TR" altLang="en-US" sz="2400" baseline="30000" dirty="0">
                <a:solidFill>
                  <a:schemeClr val="tx1"/>
                </a:solidFill>
                <a:latin typeface="Calibri" panose="020F0502020204030204" pitchFamily="34" charset="0"/>
                <a:cs typeface="Times New Roman" panose="02020603050405020304" pitchFamily="18" charset="0"/>
              </a:rPr>
              <a:t>3</a:t>
            </a:r>
            <a:r>
              <a:rPr lang="tr-TR" altLang="en-US" sz="2500" dirty="0">
                <a:solidFill>
                  <a:schemeClr val="tx1"/>
                </a:solidFill>
                <a:latin typeface="Calibri" panose="020F0502020204030204" pitchFamily="34" charset="0"/>
                <a:cs typeface="Times New Roman" panose="02020603050405020304" pitchFamily="18" charset="0"/>
              </a:rPr>
              <a:t>  üzerinde olması</a:t>
            </a:r>
          </a:p>
          <a:p>
            <a:pPr lvl="1">
              <a:lnSpc>
                <a:spcPct val="150000"/>
              </a:lnSpc>
              <a:buSzPct val="157000"/>
              <a:buFont typeface="Wingdings" panose="05000000000000000000" pitchFamily="2" charset="2"/>
              <a:buChar char="§"/>
            </a:pPr>
            <a:r>
              <a:rPr lang="tr-TR" altLang="en-US" sz="2500" dirty="0">
                <a:solidFill>
                  <a:schemeClr val="tx1"/>
                </a:solidFill>
                <a:latin typeface="Calibri" panose="020F0502020204030204" pitchFamily="34" charset="0"/>
              </a:rPr>
              <a:t>Nötropeni= </a:t>
            </a:r>
            <a:r>
              <a:rPr lang="de-DE" altLang="en-US" sz="2500" dirty="0">
                <a:solidFill>
                  <a:schemeClr val="tx1"/>
                </a:solidFill>
                <a:latin typeface="Calibri" panose="020F0502020204030204" pitchFamily="34" charset="0"/>
                <a:cs typeface="Times New Roman" panose="02020603050405020304" pitchFamily="18" charset="0"/>
              </a:rPr>
              <a:t>1500/</a:t>
            </a:r>
            <a:r>
              <a:rPr lang="tr-TR" altLang="en-US" sz="2800" dirty="0">
                <a:solidFill>
                  <a:schemeClr val="tx1"/>
                </a:solidFill>
                <a:latin typeface="Calibri" panose="020F0502020204030204" pitchFamily="34" charset="0"/>
                <a:cs typeface="Times New Roman" panose="02020603050405020304" pitchFamily="18" charset="0"/>
              </a:rPr>
              <a:t>mm</a:t>
            </a:r>
            <a:r>
              <a:rPr lang="tr-TR" altLang="en-US" sz="2800" baseline="30000" dirty="0">
                <a:solidFill>
                  <a:schemeClr val="tx1"/>
                </a:solidFill>
                <a:latin typeface="Calibri" panose="020F0502020204030204" pitchFamily="34" charset="0"/>
                <a:cs typeface="Times New Roman" panose="02020603050405020304" pitchFamily="18" charset="0"/>
              </a:rPr>
              <a:t>3</a:t>
            </a:r>
            <a:r>
              <a:rPr lang="tr-TR" altLang="en-US" sz="2500" dirty="0">
                <a:solidFill>
                  <a:schemeClr val="tx1"/>
                </a:solidFill>
                <a:latin typeface="Calibri" panose="020F0502020204030204" pitchFamily="34" charset="0"/>
                <a:cs typeface="Times New Roman" panose="02020603050405020304" pitchFamily="18" charset="0"/>
              </a:rPr>
              <a:t> </a:t>
            </a:r>
            <a:r>
              <a:rPr lang="de-DE" altLang="en-US" sz="2500" dirty="0" err="1">
                <a:solidFill>
                  <a:schemeClr val="tx1"/>
                </a:solidFill>
                <a:latin typeface="Calibri" panose="020F0502020204030204" pitchFamily="34" charset="0"/>
                <a:cs typeface="Times New Roman" panose="02020603050405020304" pitchFamily="18" charset="0"/>
              </a:rPr>
              <a:t>altında</a:t>
            </a:r>
            <a:r>
              <a:rPr lang="de-DE" altLang="en-US" sz="2500" dirty="0">
                <a:solidFill>
                  <a:schemeClr val="tx1"/>
                </a:solidFill>
                <a:latin typeface="Calibri" panose="020F0502020204030204" pitchFamily="34" charset="0"/>
                <a:cs typeface="Times New Roman" panose="02020603050405020304" pitchFamily="18" charset="0"/>
              </a:rPr>
              <a:t> </a:t>
            </a:r>
            <a:r>
              <a:rPr lang="de-DE" altLang="en-US" sz="2500" dirty="0" err="1">
                <a:solidFill>
                  <a:schemeClr val="tx1"/>
                </a:solidFill>
                <a:latin typeface="Calibri" panose="020F0502020204030204" pitchFamily="34" charset="0"/>
                <a:cs typeface="Times New Roman" panose="02020603050405020304" pitchFamily="18" charset="0"/>
              </a:rPr>
              <a:t>olması</a:t>
            </a:r>
            <a:endParaRPr lang="tr-TR" altLang="en-US" sz="2500" dirty="0">
              <a:solidFill>
                <a:schemeClr val="tx1"/>
              </a:solidFill>
              <a:latin typeface="Calibri" panose="020F0502020204030204" pitchFamily="34" charset="0"/>
              <a:cs typeface="Times New Roman" panose="02020603050405020304" pitchFamily="18" charset="0"/>
            </a:endParaRPr>
          </a:p>
          <a:p>
            <a:pPr lvl="2">
              <a:lnSpc>
                <a:spcPct val="130000"/>
              </a:lnSpc>
              <a:buFont typeface="Wingdings" panose="05000000000000000000" pitchFamily="2" charset="2"/>
              <a:buChar char="§"/>
            </a:pPr>
            <a:r>
              <a:rPr lang="tr-TR" altLang="en-US" sz="3000" dirty="0">
                <a:solidFill>
                  <a:schemeClr val="tx1"/>
                </a:solidFill>
                <a:latin typeface="Calibri" panose="020F0502020204030204" pitchFamily="34" charset="0"/>
              </a:rPr>
              <a:t>H</a:t>
            </a:r>
            <a:r>
              <a:rPr lang="tr-TR" altLang="en-US" sz="3000" dirty="0">
                <a:solidFill>
                  <a:schemeClr val="tx1"/>
                </a:solidFill>
                <a:latin typeface="Calibri" panose="020F0502020204030204" pitchFamily="34" charset="0"/>
                <a:cs typeface="Times New Roman" panose="02020603050405020304" pitchFamily="18" charset="0"/>
              </a:rPr>
              <a:t>afif</a:t>
            </a:r>
            <a:r>
              <a:rPr lang="tr-TR" altLang="en-US" sz="3000" dirty="0">
                <a:solidFill>
                  <a:schemeClr val="tx1"/>
                </a:solidFill>
                <a:latin typeface="Calibri" panose="020F0502020204030204" pitchFamily="34" charset="0"/>
              </a:rPr>
              <a:t> </a:t>
            </a:r>
            <a:r>
              <a:rPr lang="tr-TR" altLang="en-US" sz="3000" dirty="0">
                <a:solidFill>
                  <a:schemeClr val="tx1"/>
                </a:solidFill>
                <a:latin typeface="Calibri" panose="020F0502020204030204" pitchFamily="34" charset="0"/>
                <a:cs typeface="Times New Roman" panose="02020603050405020304" pitchFamily="18" charset="0"/>
              </a:rPr>
              <a:t>nötropeni</a:t>
            </a:r>
            <a:r>
              <a:rPr lang="tr-TR" altLang="en-US" sz="3000" dirty="0">
                <a:solidFill>
                  <a:schemeClr val="tx1"/>
                </a:solidFill>
                <a:latin typeface="Calibri" panose="020F0502020204030204" pitchFamily="34" charset="0"/>
              </a:rPr>
              <a:t>= </a:t>
            </a:r>
            <a:r>
              <a:rPr lang="tr-TR" altLang="en-US" sz="3000" dirty="0">
                <a:solidFill>
                  <a:schemeClr val="tx1"/>
                </a:solidFill>
                <a:latin typeface="Calibri" panose="020F0502020204030204" pitchFamily="34" charset="0"/>
                <a:cs typeface="Times New Roman" panose="02020603050405020304" pitchFamily="18" charset="0"/>
              </a:rPr>
              <a:t>1000</a:t>
            </a:r>
            <a:r>
              <a:rPr lang="tr-TR" altLang="en-US" sz="3000" dirty="0">
                <a:solidFill>
                  <a:schemeClr val="tx1"/>
                </a:solidFill>
                <a:latin typeface="Calibri" panose="020F0502020204030204" pitchFamily="34" charset="0"/>
              </a:rPr>
              <a:t>-</a:t>
            </a:r>
            <a:r>
              <a:rPr lang="tr-TR" altLang="en-US" sz="3000" dirty="0">
                <a:solidFill>
                  <a:schemeClr val="tx1"/>
                </a:solidFill>
                <a:latin typeface="Calibri" panose="020F0502020204030204" pitchFamily="34" charset="0"/>
                <a:cs typeface="Times New Roman" panose="02020603050405020304" pitchFamily="18" charset="0"/>
              </a:rPr>
              <a:t>1500/mm</a:t>
            </a:r>
            <a:r>
              <a:rPr lang="tr-TR" altLang="en-US" sz="3000" baseline="30000" dirty="0">
                <a:solidFill>
                  <a:schemeClr val="tx1"/>
                </a:solidFill>
                <a:latin typeface="Calibri" panose="020F0502020204030204" pitchFamily="34" charset="0"/>
                <a:cs typeface="Times New Roman" panose="02020603050405020304" pitchFamily="18" charset="0"/>
              </a:rPr>
              <a:t>3</a:t>
            </a:r>
          </a:p>
          <a:p>
            <a:pPr lvl="2">
              <a:lnSpc>
                <a:spcPct val="130000"/>
              </a:lnSpc>
              <a:buFont typeface="Wingdings" panose="05000000000000000000" pitchFamily="2" charset="2"/>
              <a:buChar char="§"/>
            </a:pPr>
            <a:r>
              <a:rPr lang="tr-TR" altLang="en-US" sz="3000" dirty="0">
                <a:solidFill>
                  <a:schemeClr val="tx1"/>
                </a:solidFill>
                <a:latin typeface="Calibri" panose="020F0502020204030204" pitchFamily="34" charset="0"/>
              </a:rPr>
              <a:t>Orta </a:t>
            </a:r>
            <a:r>
              <a:rPr lang="tr-TR" altLang="en-US" sz="3000" dirty="0">
                <a:solidFill>
                  <a:schemeClr val="tx1"/>
                </a:solidFill>
                <a:latin typeface="Calibri" panose="020F0502020204030204" pitchFamily="34" charset="0"/>
                <a:cs typeface="Times New Roman" panose="02020603050405020304" pitchFamily="18" charset="0"/>
              </a:rPr>
              <a:t>nötropeni</a:t>
            </a:r>
            <a:r>
              <a:rPr lang="tr-TR" altLang="en-US" sz="3000" dirty="0">
                <a:solidFill>
                  <a:schemeClr val="tx1"/>
                </a:solidFill>
                <a:latin typeface="Calibri" panose="020F0502020204030204" pitchFamily="34" charset="0"/>
              </a:rPr>
              <a:t>= </a:t>
            </a:r>
            <a:r>
              <a:rPr lang="tr-TR" altLang="en-US" sz="3000" dirty="0">
                <a:solidFill>
                  <a:schemeClr val="tx1"/>
                </a:solidFill>
                <a:latin typeface="Calibri" panose="020F0502020204030204" pitchFamily="34" charset="0"/>
                <a:cs typeface="Times New Roman" panose="02020603050405020304" pitchFamily="18" charset="0"/>
              </a:rPr>
              <a:t>500</a:t>
            </a:r>
            <a:r>
              <a:rPr lang="tr-TR" altLang="en-US" sz="3000" dirty="0">
                <a:solidFill>
                  <a:schemeClr val="tx1"/>
                </a:solidFill>
                <a:latin typeface="Calibri" panose="020F0502020204030204" pitchFamily="34" charset="0"/>
              </a:rPr>
              <a:t>-</a:t>
            </a:r>
            <a:r>
              <a:rPr lang="tr-TR" altLang="en-US" sz="3000" dirty="0">
                <a:solidFill>
                  <a:schemeClr val="tx1"/>
                </a:solidFill>
                <a:latin typeface="Calibri" panose="020F0502020204030204" pitchFamily="34" charset="0"/>
                <a:cs typeface="Times New Roman" panose="02020603050405020304" pitchFamily="18" charset="0"/>
              </a:rPr>
              <a:t>1000/mm</a:t>
            </a:r>
            <a:r>
              <a:rPr lang="tr-TR" altLang="en-US" sz="3000" baseline="30000" dirty="0">
                <a:solidFill>
                  <a:schemeClr val="tx1"/>
                </a:solidFill>
                <a:latin typeface="Calibri" panose="020F0502020204030204" pitchFamily="34" charset="0"/>
                <a:cs typeface="Times New Roman" panose="02020603050405020304" pitchFamily="18" charset="0"/>
              </a:rPr>
              <a:t>3</a:t>
            </a:r>
          </a:p>
          <a:p>
            <a:pPr lvl="2">
              <a:lnSpc>
                <a:spcPct val="130000"/>
              </a:lnSpc>
              <a:buFont typeface="Wingdings" panose="05000000000000000000" pitchFamily="2" charset="2"/>
              <a:buChar char="§"/>
            </a:pPr>
            <a:r>
              <a:rPr lang="tr-TR" altLang="en-US" sz="3000" dirty="0">
                <a:solidFill>
                  <a:schemeClr val="tx1"/>
                </a:solidFill>
                <a:latin typeface="Calibri" panose="020F0502020204030204" pitchFamily="34" charset="0"/>
              </a:rPr>
              <a:t>Ağır (mutlak) </a:t>
            </a:r>
            <a:r>
              <a:rPr lang="tr-TR" altLang="en-US" sz="3000" dirty="0">
                <a:solidFill>
                  <a:schemeClr val="tx1"/>
                </a:solidFill>
                <a:latin typeface="Calibri" panose="020F0502020204030204" pitchFamily="34" charset="0"/>
                <a:cs typeface="Times New Roman" panose="02020603050405020304" pitchFamily="18" charset="0"/>
              </a:rPr>
              <a:t>nötropeni</a:t>
            </a:r>
            <a:r>
              <a:rPr lang="tr-TR" altLang="en-US" sz="3000" dirty="0">
                <a:solidFill>
                  <a:schemeClr val="tx1"/>
                </a:solidFill>
                <a:latin typeface="Calibri" panose="020F0502020204030204" pitchFamily="34" charset="0"/>
              </a:rPr>
              <a:t>= </a:t>
            </a:r>
            <a:r>
              <a:rPr lang="tr-TR" altLang="en-US" sz="3000" dirty="0">
                <a:solidFill>
                  <a:schemeClr val="tx1"/>
                </a:solidFill>
                <a:latin typeface="Calibri" panose="020F0502020204030204" pitchFamily="34" charset="0"/>
                <a:cs typeface="Times New Roman" panose="02020603050405020304" pitchFamily="18" charset="0"/>
              </a:rPr>
              <a:t>&lt;500/mm</a:t>
            </a:r>
            <a:r>
              <a:rPr lang="tr-TR" altLang="en-US" sz="3000" baseline="30000" dirty="0">
                <a:solidFill>
                  <a:schemeClr val="tx1"/>
                </a:solidFill>
                <a:latin typeface="Calibri" panose="020F0502020204030204" pitchFamily="34" charset="0"/>
                <a:cs typeface="Times New Roman" panose="02020603050405020304" pitchFamily="18" charset="0"/>
              </a:rPr>
              <a:t>3</a:t>
            </a:r>
          </a:p>
          <a:p>
            <a:pPr marL="1306513" lvl="3" indent="0">
              <a:lnSpc>
                <a:spcPct val="150000"/>
              </a:lnSpc>
              <a:buNone/>
            </a:pPr>
            <a:r>
              <a:rPr lang="tr-TR" altLang="en-US" sz="1900" dirty="0">
                <a:solidFill>
                  <a:schemeClr val="tx1"/>
                </a:solidFill>
                <a:latin typeface="Calibri" panose="020F0502020204030204" pitchFamily="34" charset="0"/>
              </a:rPr>
              <a:t>D</a:t>
            </a:r>
            <a:r>
              <a:rPr lang="de-DE" altLang="en-US" sz="1900" dirty="0" err="1">
                <a:solidFill>
                  <a:schemeClr val="tx1"/>
                </a:solidFill>
                <a:latin typeface="Calibri" panose="020F0502020204030204" pitchFamily="34" charset="0"/>
                <a:cs typeface="Times New Roman" panose="02020603050405020304" pitchFamily="18" charset="0"/>
              </a:rPr>
              <a:t>erin</a:t>
            </a:r>
            <a:r>
              <a:rPr lang="de-DE" altLang="en-US" sz="1900" dirty="0">
                <a:solidFill>
                  <a:schemeClr val="tx1"/>
                </a:solidFill>
                <a:latin typeface="Calibri" panose="020F0502020204030204" pitchFamily="34" charset="0"/>
                <a:cs typeface="Times New Roman" panose="02020603050405020304" pitchFamily="18" charset="0"/>
              </a:rPr>
              <a:t> </a:t>
            </a:r>
            <a:r>
              <a:rPr lang="de-DE" altLang="en-US" sz="1900" dirty="0" err="1">
                <a:solidFill>
                  <a:schemeClr val="tx1"/>
                </a:solidFill>
                <a:latin typeface="Calibri" panose="020F0502020204030204" pitchFamily="34" charset="0"/>
                <a:cs typeface="Times New Roman" panose="02020603050405020304" pitchFamily="18" charset="0"/>
              </a:rPr>
              <a:t>nötropeni</a:t>
            </a:r>
            <a:r>
              <a:rPr lang="tr-TR" altLang="en-US" sz="1900" dirty="0">
                <a:solidFill>
                  <a:schemeClr val="tx1"/>
                </a:solidFill>
                <a:latin typeface="Calibri" panose="020F0502020204030204" pitchFamily="34" charset="0"/>
              </a:rPr>
              <a:t>=</a:t>
            </a:r>
            <a:r>
              <a:rPr lang="de-DE" altLang="en-US" sz="1900" dirty="0">
                <a:solidFill>
                  <a:schemeClr val="tx1"/>
                </a:solidFill>
                <a:latin typeface="Calibri" panose="020F0502020204030204" pitchFamily="34" charset="0"/>
                <a:cs typeface="Times New Roman" panose="02020603050405020304" pitchFamily="18" charset="0"/>
              </a:rPr>
              <a:t> 100/mm3 </a:t>
            </a:r>
            <a:r>
              <a:rPr lang="de-DE" altLang="en-US" sz="1900" dirty="0" err="1">
                <a:solidFill>
                  <a:schemeClr val="tx1"/>
                </a:solidFill>
                <a:latin typeface="Calibri" panose="020F0502020204030204" pitchFamily="34" charset="0"/>
                <a:cs typeface="Times New Roman" panose="02020603050405020304" pitchFamily="18" charset="0"/>
              </a:rPr>
              <a:t>altında</a:t>
            </a:r>
            <a:r>
              <a:rPr lang="de-DE" altLang="en-US" sz="1900" dirty="0">
                <a:solidFill>
                  <a:schemeClr val="tx1"/>
                </a:solidFill>
                <a:latin typeface="Calibri" panose="020F0502020204030204" pitchFamily="34" charset="0"/>
                <a:cs typeface="Times New Roman" panose="02020603050405020304" pitchFamily="18" charset="0"/>
              </a:rPr>
              <a:t> </a:t>
            </a:r>
            <a:r>
              <a:rPr lang="de-DE" altLang="en-US" sz="1900" dirty="0" err="1">
                <a:solidFill>
                  <a:schemeClr val="tx1"/>
                </a:solidFill>
                <a:latin typeface="Calibri" panose="020F0502020204030204" pitchFamily="34" charset="0"/>
                <a:cs typeface="Times New Roman" panose="02020603050405020304" pitchFamily="18" charset="0"/>
              </a:rPr>
              <a:t>saptanması</a:t>
            </a:r>
            <a:endParaRPr lang="tr-TR" altLang="en-US" sz="1900" dirty="0">
              <a:solidFill>
                <a:schemeClr val="tx1"/>
              </a:solidFill>
              <a:latin typeface="Calibri" panose="020F0502020204030204" pitchFamily="34" charset="0"/>
            </a:endParaRPr>
          </a:p>
          <a:p>
            <a:endParaRPr lang="tr-TR" dirty="0"/>
          </a:p>
        </p:txBody>
      </p:sp>
    </p:spTree>
    <p:extLst>
      <p:ext uri="{BB962C8B-B14F-4D97-AF65-F5344CB8AC3E}">
        <p14:creationId xmlns:p14="http://schemas.microsoft.com/office/powerpoint/2010/main" val="38492594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1012B4CC-AD11-6151-C784-5B0F2090207C}"/>
              </a:ext>
            </a:extLst>
          </p:cNvPr>
          <p:cNvSpPr txBox="1"/>
          <p:nvPr/>
        </p:nvSpPr>
        <p:spPr>
          <a:xfrm>
            <a:off x="1692166" y="703638"/>
            <a:ext cx="7454461" cy="5547673"/>
          </a:xfrm>
          <a:prstGeom prst="rect">
            <a:avLst/>
          </a:prstGeom>
          <a:noFill/>
        </p:spPr>
        <p:txBody>
          <a:bodyPr wrap="square">
            <a:spAutoFit/>
          </a:bodyPr>
          <a:lstStyle/>
          <a:p>
            <a:pPr marL="0" indent="0" eaLnBrk="0" hangingPunct="0">
              <a:lnSpc>
                <a:spcPct val="120000"/>
              </a:lnSpc>
              <a:spcBef>
                <a:spcPct val="0"/>
              </a:spcBef>
              <a:buNone/>
            </a:pPr>
            <a:r>
              <a:rPr kumimoji="1" lang="tr-TR" altLang="en-US" sz="2200" b="1" dirty="0">
                <a:latin typeface="Calibri" panose="020F0502020204030204" pitchFamily="34" charset="0"/>
              </a:rPr>
              <a:t>Eozinofil sayısı:</a:t>
            </a:r>
          </a:p>
          <a:p>
            <a:pPr lvl="1" eaLnBrk="0" hangingPunct="0">
              <a:lnSpc>
                <a:spcPct val="120000"/>
              </a:lnSpc>
              <a:spcBef>
                <a:spcPct val="0"/>
              </a:spcBef>
            </a:pPr>
            <a:r>
              <a:rPr kumimoji="1" lang="tr-TR" altLang="en-US" sz="2200" dirty="0">
                <a:latin typeface="Calibri" panose="020F0502020204030204" pitchFamily="34" charset="0"/>
              </a:rPr>
              <a:t>E</a:t>
            </a:r>
            <a:r>
              <a:rPr kumimoji="1" lang="tr-TR" altLang="en-US" sz="2200" dirty="0">
                <a:latin typeface="Calibri" panose="020F0502020204030204" pitchFamily="34" charset="0"/>
                <a:cs typeface="Times New Roman" panose="02020603050405020304" pitchFamily="18" charset="0"/>
              </a:rPr>
              <a:t>ozinofili </a:t>
            </a:r>
            <a:r>
              <a:rPr kumimoji="1" lang="tr-TR" altLang="en-US" sz="2200" dirty="0">
                <a:latin typeface="Calibri" panose="020F0502020204030204" pitchFamily="34" charset="0"/>
                <a:cs typeface="Times New Roman" panose="02020603050405020304" pitchFamily="18" charset="0"/>
                <a:sym typeface="Wingdings" panose="05000000000000000000" pitchFamily="2" charset="2"/>
              </a:rPr>
              <a:t> &gt;</a:t>
            </a:r>
            <a:r>
              <a:rPr kumimoji="1" lang="tr-TR" altLang="en-US" sz="2200" dirty="0">
                <a:latin typeface="Calibri" panose="020F0502020204030204" pitchFamily="34" charset="0"/>
                <a:cs typeface="Times New Roman" panose="02020603050405020304" pitchFamily="18" charset="0"/>
              </a:rPr>
              <a:t>700</a:t>
            </a:r>
            <a:r>
              <a:rPr kumimoji="1" lang="tr-TR" altLang="en-US" sz="2200" dirty="0">
                <a:latin typeface="Calibri" panose="020F0502020204030204" pitchFamily="34" charset="0"/>
              </a:rPr>
              <a:t> /</a:t>
            </a:r>
            <a:r>
              <a:rPr kumimoji="1" lang="tr-TR" altLang="en-US" sz="2200" dirty="0" err="1">
                <a:latin typeface="Calibri" panose="020F0502020204030204" pitchFamily="34" charset="0"/>
              </a:rPr>
              <a:t>uL</a:t>
            </a:r>
            <a:r>
              <a:rPr kumimoji="1" lang="tr-TR" altLang="en-US" sz="2200" dirty="0">
                <a:latin typeface="Calibri" panose="020F0502020204030204" pitchFamily="34" charset="0"/>
                <a:cs typeface="Times New Roman" panose="02020603050405020304" pitchFamily="18" charset="0"/>
              </a:rPr>
              <a:t> eozinofil </a:t>
            </a:r>
            <a:r>
              <a:rPr kumimoji="1" lang="tr-TR" altLang="en-US" sz="2200" dirty="0">
                <a:latin typeface="Calibri" panose="020F0502020204030204" pitchFamily="34" charset="0"/>
              </a:rPr>
              <a:t>veya l</a:t>
            </a:r>
            <a:r>
              <a:rPr kumimoji="1" lang="tr-TR" altLang="en-US" sz="2200" dirty="0">
                <a:latin typeface="Calibri" panose="020F0502020204030204" pitchFamily="34" charset="0"/>
                <a:cs typeface="Times New Roman" panose="02020603050405020304" pitchFamily="18" charset="0"/>
              </a:rPr>
              <a:t>ökositlerin &gt; % 7'si eozinofil </a:t>
            </a:r>
          </a:p>
          <a:p>
            <a:pPr lvl="1" eaLnBrk="0" hangingPunct="0">
              <a:lnSpc>
                <a:spcPct val="120000"/>
              </a:lnSpc>
              <a:spcBef>
                <a:spcPct val="0"/>
              </a:spcBef>
            </a:pPr>
            <a:r>
              <a:rPr kumimoji="1" lang="tr-TR" altLang="en-US" sz="2200" dirty="0" err="1">
                <a:latin typeface="Calibri" panose="020F0502020204030204" pitchFamily="34" charset="0"/>
              </a:rPr>
              <a:t>E</a:t>
            </a:r>
            <a:r>
              <a:rPr kumimoji="1" lang="tr-TR" altLang="en-US" sz="2200" dirty="0" err="1">
                <a:latin typeface="Calibri" panose="020F0502020204030204" pitchFamily="34" charset="0"/>
                <a:cs typeface="Times New Roman" panose="02020603050405020304" pitchFamily="18" charset="0"/>
              </a:rPr>
              <a:t>ozinopeni</a:t>
            </a:r>
            <a:r>
              <a:rPr kumimoji="1" lang="tr-TR" altLang="en-US" sz="2200" dirty="0">
                <a:latin typeface="Calibri" panose="020F0502020204030204" pitchFamily="34" charset="0"/>
                <a:cs typeface="Times New Roman" panose="02020603050405020304" pitchFamily="18" charset="0"/>
                <a:sym typeface="Wingdings" panose="05000000000000000000" pitchFamily="2" charset="2"/>
              </a:rPr>
              <a:t></a:t>
            </a:r>
            <a:r>
              <a:rPr kumimoji="1" lang="tr-TR" altLang="en-US" sz="2200" dirty="0">
                <a:latin typeface="Calibri" panose="020F0502020204030204" pitchFamily="34" charset="0"/>
                <a:cs typeface="Times New Roman" panose="02020603050405020304" pitchFamily="18" charset="0"/>
              </a:rPr>
              <a:t> &lt;50</a:t>
            </a:r>
            <a:r>
              <a:rPr kumimoji="1" lang="tr-TR" altLang="en-US" sz="2200" dirty="0">
                <a:latin typeface="Calibri" panose="020F0502020204030204" pitchFamily="34" charset="0"/>
              </a:rPr>
              <a:t> /</a:t>
            </a:r>
            <a:r>
              <a:rPr kumimoji="1" lang="tr-TR" altLang="en-US" sz="2200" dirty="0" err="1">
                <a:latin typeface="Calibri" panose="020F0502020204030204" pitchFamily="34" charset="0"/>
              </a:rPr>
              <a:t>uL</a:t>
            </a:r>
            <a:r>
              <a:rPr kumimoji="1" lang="tr-TR" altLang="en-US" sz="2200" dirty="0">
                <a:latin typeface="Calibri" panose="020F0502020204030204" pitchFamily="34" charset="0"/>
                <a:cs typeface="Times New Roman" panose="02020603050405020304" pitchFamily="18" charset="0"/>
              </a:rPr>
              <a:t> eozinofil</a:t>
            </a:r>
            <a:endParaRPr kumimoji="1" lang="tr-TR" altLang="en-US" sz="2200" dirty="0">
              <a:latin typeface="Calibri" panose="020F0502020204030204" pitchFamily="34" charset="0"/>
            </a:endParaRPr>
          </a:p>
          <a:p>
            <a:pPr marL="0" indent="0" eaLnBrk="0" hangingPunct="0">
              <a:lnSpc>
                <a:spcPct val="150000"/>
              </a:lnSpc>
              <a:spcBef>
                <a:spcPct val="0"/>
              </a:spcBef>
              <a:buNone/>
            </a:pPr>
            <a:r>
              <a:rPr kumimoji="1" lang="tr-TR" altLang="en-US" sz="2200" b="1" dirty="0">
                <a:latin typeface="Calibri" panose="020F0502020204030204" pitchFamily="34" charset="0"/>
                <a:cs typeface="Times New Roman" panose="02020603050405020304" pitchFamily="18" charset="0"/>
              </a:rPr>
              <a:t>Monosit</a:t>
            </a:r>
            <a:r>
              <a:rPr kumimoji="1" lang="tr-TR" altLang="en-US" sz="2200" b="1" dirty="0">
                <a:latin typeface="Calibri" panose="020F0502020204030204" pitchFamily="34" charset="0"/>
              </a:rPr>
              <a:t> sayısı:</a:t>
            </a:r>
          </a:p>
          <a:p>
            <a:pPr lvl="1" eaLnBrk="0" hangingPunct="0">
              <a:lnSpc>
                <a:spcPct val="120000"/>
              </a:lnSpc>
              <a:spcBef>
                <a:spcPct val="0"/>
              </a:spcBef>
            </a:pPr>
            <a:r>
              <a:rPr kumimoji="1" lang="tr-TR" altLang="en-US" sz="2200" dirty="0" err="1">
                <a:latin typeface="Calibri" panose="020F0502020204030204" pitchFamily="34" charset="0"/>
                <a:cs typeface="Times New Roman" panose="02020603050405020304" pitchFamily="18" charset="0"/>
              </a:rPr>
              <a:t>Monositoz</a:t>
            </a:r>
            <a:r>
              <a:rPr kumimoji="1" lang="tr-TR" altLang="en-US" sz="2200" dirty="0">
                <a:latin typeface="Calibri" panose="020F0502020204030204" pitchFamily="34" charset="0"/>
                <a:cs typeface="Times New Roman" panose="02020603050405020304" pitchFamily="18" charset="0"/>
                <a:sym typeface="Wingdings" panose="05000000000000000000" pitchFamily="2" charset="2"/>
              </a:rPr>
              <a:t></a:t>
            </a:r>
            <a:r>
              <a:rPr kumimoji="1" lang="tr-TR" altLang="en-US" sz="2200" dirty="0">
                <a:latin typeface="Calibri" panose="020F0502020204030204" pitchFamily="34" charset="0"/>
                <a:cs typeface="Times New Roman" panose="02020603050405020304" pitchFamily="18" charset="0"/>
              </a:rPr>
              <a:t> </a:t>
            </a:r>
            <a:r>
              <a:rPr kumimoji="1" lang="tr-TR" altLang="en-US" sz="2200" dirty="0">
                <a:latin typeface="Calibri" panose="020F0502020204030204" pitchFamily="34" charset="0"/>
              </a:rPr>
              <a:t>&gt;</a:t>
            </a:r>
            <a:r>
              <a:rPr kumimoji="1" lang="tr-TR" altLang="en-US" sz="2200" dirty="0">
                <a:latin typeface="Calibri" panose="020F0502020204030204" pitchFamily="34" charset="0"/>
                <a:cs typeface="Times New Roman" panose="02020603050405020304" pitchFamily="18" charset="0"/>
              </a:rPr>
              <a:t>1000</a:t>
            </a:r>
            <a:r>
              <a:rPr kumimoji="1" lang="tr-TR" altLang="en-US" sz="2200" dirty="0">
                <a:latin typeface="Calibri" panose="020F0502020204030204" pitchFamily="34" charset="0"/>
              </a:rPr>
              <a:t>/</a:t>
            </a:r>
            <a:r>
              <a:rPr kumimoji="1" lang="tr-TR" altLang="en-US" sz="2200" dirty="0" err="1">
                <a:latin typeface="Calibri" panose="020F0502020204030204" pitchFamily="34" charset="0"/>
              </a:rPr>
              <a:t>uL</a:t>
            </a:r>
            <a:r>
              <a:rPr kumimoji="1" lang="tr-TR" altLang="en-US" sz="2200" dirty="0">
                <a:latin typeface="Calibri" panose="020F0502020204030204" pitchFamily="34" charset="0"/>
              </a:rPr>
              <a:t> monosit</a:t>
            </a:r>
          </a:p>
          <a:p>
            <a:pPr lvl="1" eaLnBrk="0" hangingPunct="0">
              <a:lnSpc>
                <a:spcPct val="120000"/>
              </a:lnSpc>
              <a:spcBef>
                <a:spcPct val="0"/>
              </a:spcBef>
            </a:pPr>
            <a:r>
              <a:rPr kumimoji="1" lang="tr-TR" altLang="en-US" sz="2200" dirty="0" err="1">
                <a:latin typeface="Calibri" panose="020F0502020204030204" pitchFamily="34" charset="0"/>
              </a:rPr>
              <a:t>Monositopeni</a:t>
            </a:r>
            <a:r>
              <a:rPr kumimoji="1" lang="tr-TR" altLang="en-US" sz="2200" dirty="0">
                <a:latin typeface="Calibri" panose="020F0502020204030204" pitchFamily="34" charset="0"/>
                <a:sym typeface="Wingdings" panose="05000000000000000000" pitchFamily="2" charset="2"/>
              </a:rPr>
              <a:t></a:t>
            </a:r>
            <a:r>
              <a:rPr kumimoji="1" lang="tr-TR" altLang="en-US" sz="2200" dirty="0">
                <a:latin typeface="Calibri" panose="020F0502020204030204" pitchFamily="34" charset="0"/>
              </a:rPr>
              <a:t> &lt;200 /</a:t>
            </a:r>
            <a:r>
              <a:rPr kumimoji="1" lang="tr-TR" altLang="en-US" sz="2200" dirty="0" err="1">
                <a:latin typeface="Calibri" panose="020F0502020204030204" pitchFamily="34" charset="0"/>
              </a:rPr>
              <a:t>uL</a:t>
            </a:r>
            <a:r>
              <a:rPr kumimoji="1" lang="tr-TR" altLang="en-US" sz="2200" dirty="0">
                <a:latin typeface="Calibri" panose="020F0502020204030204" pitchFamily="34" charset="0"/>
              </a:rPr>
              <a:t> monosit</a:t>
            </a:r>
          </a:p>
          <a:p>
            <a:pPr marL="0" indent="0" algn="just">
              <a:lnSpc>
                <a:spcPct val="150000"/>
              </a:lnSpc>
              <a:buNone/>
            </a:pPr>
            <a:r>
              <a:rPr lang="tr-TR" altLang="en-US" sz="2200" b="1" dirty="0">
                <a:latin typeface="Calibri" panose="020F0502020204030204" pitchFamily="34" charset="0"/>
              </a:rPr>
              <a:t>Lenfosit sayısı:</a:t>
            </a:r>
          </a:p>
          <a:p>
            <a:pPr lvl="1" algn="just">
              <a:lnSpc>
                <a:spcPct val="120000"/>
              </a:lnSpc>
            </a:pPr>
            <a:r>
              <a:rPr lang="tr-TR" altLang="en-US" sz="2200" dirty="0" err="1">
                <a:latin typeface="Calibri" panose="020F0502020204030204" pitchFamily="34" charset="0"/>
                <a:cs typeface="Times New Roman" panose="02020603050405020304" pitchFamily="18" charset="0"/>
              </a:rPr>
              <a:t>Lenfositoz</a:t>
            </a:r>
            <a:r>
              <a:rPr lang="tr-TR" altLang="en-US" sz="2200" dirty="0">
                <a:latin typeface="Calibri" panose="020F0502020204030204" pitchFamily="34" charset="0"/>
                <a:cs typeface="Times New Roman" panose="02020603050405020304" pitchFamily="18" charset="0"/>
                <a:sym typeface="Wingdings" panose="05000000000000000000" pitchFamily="2" charset="2"/>
              </a:rPr>
              <a:t></a:t>
            </a:r>
            <a:r>
              <a:rPr lang="tr-TR" altLang="en-US" sz="2200" dirty="0">
                <a:latin typeface="Calibri" panose="020F0502020204030204" pitchFamily="34" charset="0"/>
                <a:cs typeface="Times New Roman" panose="02020603050405020304" pitchFamily="18" charset="0"/>
              </a:rPr>
              <a:t> &gt;4000/ml</a:t>
            </a:r>
            <a:r>
              <a:rPr lang="tr-TR" altLang="en-US" sz="2200" dirty="0">
                <a:latin typeface="Calibri" panose="020F0502020204030204" pitchFamily="34" charset="0"/>
              </a:rPr>
              <a:t> (erişkin)</a:t>
            </a:r>
            <a:r>
              <a:rPr lang="tr-TR" altLang="en-US" sz="2200" dirty="0">
                <a:latin typeface="Calibri" panose="020F0502020204030204" pitchFamily="34" charset="0"/>
                <a:cs typeface="Times New Roman" panose="02020603050405020304" pitchFamily="18" charset="0"/>
              </a:rPr>
              <a:t>,  </a:t>
            </a:r>
            <a:r>
              <a:rPr lang="tr-TR" altLang="en-US" sz="2200" dirty="0">
                <a:latin typeface="Calibri" panose="020F0502020204030204" pitchFamily="34" charset="0"/>
              </a:rPr>
              <a:t>(</a:t>
            </a:r>
            <a:r>
              <a:rPr lang="tr-TR" altLang="en-US" sz="2200" dirty="0">
                <a:latin typeface="Calibri" panose="020F0502020204030204" pitchFamily="34" charset="0"/>
                <a:cs typeface="Times New Roman" panose="02020603050405020304" pitchFamily="18" charset="0"/>
              </a:rPr>
              <a:t>&gt;9000/ml</a:t>
            </a:r>
            <a:r>
              <a:rPr lang="tr-TR" altLang="en-US" sz="2200" dirty="0">
                <a:latin typeface="Calibri" panose="020F0502020204030204" pitchFamily="34" charset="0"/>
              </a:rPr>
              <a:t>= </a:t>
            </a:r>
            <a:r>
              <a:rPr lang="tr-TR" altLang="en-US" sz="2200" dirty="0">
                <a:latin typeface="Calibri" panose="020F0502020204030204" pitchFamily="34" charset="0"/>
                <a:cs typeface="Times New Roman" panose="02020603050405020304" pitchFamily="18" charset="0"/>
              </a:rPr>
              <a:t>çocuklar</a:t>
            </a:r>
            <a:r>
              <a:rPr lang="tr-TR" altLang="en-US" sz="2200" dirty="0">
                <a:latin typeface="Calibri" panose="020F0502020204030204" pitchFamily="34" charset="0"/>
              </a:rPr>
              <a:t>)</a:t>
            </a:r>
            <a:r>
              <a:rPr lang="tr-TR" altLang="en-US" sz="2200" dirty="0">
                <a:latin typeface="Calibri" panose="020F0502020204030204" pitchFamily="34" charset="0"/>
                <a:cs typeface="Times New Roman" panose="02020603050405020304" pitchFamily="18" charset="0"/>
              </a:rPr>
              <a:t> </a:t>
            </a:r>
            <a:endParaRPr lang="tr-TR" altLang="en-US" sz="2200" dirty="0">
              <a:latin typeface="Calibri" panose="020F0502020204030204" pitchFamily="34" charset="0"/>
            </a:endParaRPr>
          </a:p>
          <a:p>
            <a:pPr lvl="1" eaLnBrk="0" hangingPunct="0">
              <a:lnSpc>
                <a:spcPct val="120000"/>
              </a:lnSpc>
              <a:spcBef>
                <a:spcPct val="0"/>
              </a:spcBef>
            </a:pPr>
            <a:r>
              <a:rPr lang="tr-TR" altLang="en-US" sz="2200" dirty="0" err="1">
                <a:latin typeface="Calibri" panose="020F0502020204030204" pitchFamily="34" charset="0"/>
              </a:rPr>
              <a:t>Lenfopeni</a:t>
            </a:r>
            <a:r>
              <a:rPr lang="tr-TR" altLang="en-US" sz="2200" dirty="0">
                <a:latin typeface="Calibri" panose="020F0502020204030204" pitchFamily="34" charset="0"/>
                <a:sym typeface="Wingdings" panose="05000000000000000000" pitchFamily="2" charset="2"/>
              </a:rPr>
              <a:t></a:t>
            </a:r>
            <a:r>
              <a:rPr lang="tr-TR" altLang="en-US" sz="2200" dirty="0">
                <a:latin typeface="Calibri" panose="020F0502020204030204" pitchFamily="34" charset="0"/>
              </a:rPr>
              <a:t> &lt;1500 </a:t>
            </a:r>
            <a:r>
              <a:rPr lang="tr-TR" altLang="en-US" sz="2200" dirty="0">
                <a:latin typeface="Calibri" panose="020F0502020204030204" pitchFamily="34" charset="0"/>
                <a:cs typeface="Times New Roman" panose="02020603050405020304" pitchFamily="18" charset="0"/>
              </a:rPr>
              <a:t>/ml</a:t>
            </a:r>
            <a:r>
              <a:rPr lang="tr-TR" altLang="en-US" sz="2200" dirty="0">
                <a:latin typeface="Calibri" panose="020F0502020204030204" pitchFamily="34" charset="0"/>
              </a:rPr>
              <a:t> altında olması</a:t>
            </a:r>
          </a:p>
          <a:p>
            <a:pPr lvl="1" eaLnBrk="0" hangingPunct="0">
              <a:lnSpc>
                <a:spcPct val="120000"/>
              </a:lnSpc>
              <a:spcBef>
                <a:spcPct val="0"/>
              </a:spcBef>
            </a:pPr>
            <a:endParaRPr lang="tr-TR" altLang="en-US" sz="2200" b="1" dirty="0">
              <a:solidFill>
                <a:srgbClr val="FF0000"/>
              </a:solidFill>
              <a:latin typeface="Calibri" panose="020F0502020204030204" pitchFamily="34" charset="0"/>
            </a:endParaRPr>
          </a:p>
          <a:p>
            <a:pPr marL="0" lvl="1" indent="84138" eaLnBrk="0" hangingPunct="0">
              <a:lnSpc>
                <a:spcPct val="120000"/>
              </a:lnSpc>
              <a:spcBef>
                <a:spcPct val="0"/>
              </a:spcBef>
            </a:pPr>
            <a:r>
              <a:rPr lang="tr-TR" altLang="en-US" sz="2200" b="1" dirty="0">
                <a:latin typeface="Calibri" panose="020F0502020204030204" pitchFamily="34" charset="0"/>
              </a:rPr>
              <a:t>Bazofil sayısı: </a:t>
            </a:r>
            <a:r>
              <a:rPr lang="tr-TR" altLang="en-US" sz="2200" dirty="0">
                <a:latin typeface="Calibri" panose="020F0502020204030204" pitchFamily="34" charset="0"/>
              </a:rPr>
              <a:t>sıfır veya  0.1x10</a:t>
            </a:r>
            <a:r>
              <a:rPr lang="tr-TR" altLang="en-US" sz="2200" baseline="30000" dirty="0">
                <a:latin typeface="Calibri" panose="020F0502020204030204" pitchFamily="34" charset="0"/>
              </a:rPr>
              <a:t>9</a:t>
            </a:r>
            <a:r>
              <a:rPr lang="tr-TR" altLang="en-US" sz="2200" dirty="0">
                <a:latin typeface="Calibri" panose="020F0502020204030204" pitchFamily="34" charset="0"/>
              </a:rPr>
              <a:t>/L’nin  (&lt; 100 mm3) altındadır</a:t>
            </a:r>
          </a:p>
          <a:p>
            <a:pPr marL="0" lvl="1" indent="84138" eaLnBrk="0" hangingPunct="0">
              <a:lnSpc>
                <a:spcPct val="120000"/>
              </a:lnSpc>
              <a:spcBef>
                <a:spcPct val="0"/>
              </a:spcBef>
            </a:pPr>
            <a:r>
              <a:rPr lang="tr-TR" altLang="en-US" sz="2200" dirty="0">
                <a:latin typeface="Calibri" panose="020F0502020204030204" pitchFamily="34" charset="0"/>
              </a:rPr>
              <a:t>       Bazofili </a:t>
            </a:r>
            <a:r>
              <a:rPr lang="tr-TR" altLang="en-US" sz="2200" dirty="0">
                <a:latin typeface="Calibri" panose="020F0502020204030204" pitchFamily="34" charset="0"/>
                <a:sym typeface="Wingdings" panose="05000000000000000000" pitchFamily="2" charset="2"/>
              </a:rPr>
              <a:t></a:t>
            </a:r>
            <a:r>
              <a:rPr lang="tr-TR" altLang="en-US" sz="2200" dirty="0">
                <a:latin typeface="Calibri" panose="020F0502020204030204" pitchFamily="34" charset="0"/>
              </a:rPr>
              <a:t> 0.15x10</a:t>
            </a:r>
            <a:r>
              <a:rPr lang="tr-TR" altLang="en-US" sz="2200" baseline="30000" dirty="0">
                <a:latin typeface="Calibri" panose="020F0502020204030204" pitchFamily="34" charset="0"/>
              </a:rPr>
              <a:t>9</a:t>
            </a:r>
            <a:r>
              <a:rPr lang="tr-TR" altLang="en-US" sz="2200" dirty="0">
                <a:latin typeface="Calibri" panose="020F0502020204030204" pitchFamily="34" charset="0"/>
              </a:rPr>
              <a:t>/L’nin (&gt;150/mm3) üzerine çıkmasına</a:t>
            </a:r>
            <a:endParaRPr lang="en-US" altLang="en-US" sz="2200" dirty="0">
              <a:latin typeface="Calibri" panose="020F0502020204030204" pitchFamily="34" charset="0"/>
            </a:endParaRPr>
          </a:p>
        </p:txBody>
      </p:sp>
    </p:spTree>
    <p:extLst>
      <p:ext uri="{BB962C8B-B14F-4D97-AF65-F5344CB8AC3E}">
        <p14:creationId xmlns:p14="http://schemas.microsoft.com/office/powerpoint/2010/main" val="34428785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pPr algn="l"/>
            <a:r>
              <a:rPr lang="tr-TR" sz="3200" b="1" dirty="0"/>
              <a:t>Trombositler </a:t>
            </a:r>
          </a:p>
        </p:txBody>
      </p:sp>
      <p:sp>
        <p:nvSpPr>
          <p:cNvPr id="3" name="İçerik Yer Tutucusu 2"/>
          <p:cNvSpPr>
            <a:spLocks noGrp="1"/>
          </p:cNvSpPr>
          <p:nvPr>
            <p:ph idx="1"/>
          </p:nvPr>
        </p:nvSpPr>
        <p:spPr/>
        <p:txBody>
          <a:bodyPr>
            <a:noAutofit/>
          </a:bodyPr>
          <a:lstStyle/>
          <a:p>
            <a:r>
              <a:rPr lang="tr-TR" sz="2200" dirty="0"/>
              <a:t>Hacimleri 7–11 </a:t>
            </a:r>
            <a:r>
              <a:rPr lang="tr-TR" sz="2200" dirty="0" err="1"/>
              <a:t>fL</a:t>
            </a:r>
            <a:r>
              <a:rPr lang="tr-TR" sz="2200" dirty="0"/>
              <a:t> ve çapları 1–3 mikrondur.</a:t>
            </a:r>
          </a:p>
          <a:p>
            <a:r>
              <a:rPr lang="tr-TR" sz="2200" dirty="0"/>
              <a:t>Kan sayım cihazlarında trombositler direkt olarak sayılabilmekte ve hacimleri de (MPV) ölçülebilmekte</a:t>
            </a:r>
          </a:p>
          <a:p>
            <a:r>
              <a:rPr lang="tr-TR" sz="2200" dirty="0"/>
              <a:t>Trombosit sayısı : 150.000-400.000/ml </a:t>
            </a:r>
          </a:p>
          <a:p>
            <a:r>
              <a:rPr lang="tr-TR" sz="2200" dirty="0"/>
              <a:t>Eritrositlerde olduğu gibi trombositlerde de dağılım genişliği hesaplanmaktadır (PDW : %12-16)</a:t>
            </a:r>
          </a:p>
          <a:p>
            <a:pPr>
              <a:buFont typeface="Arial" panose="020B0604020202020204" pitchFamily="34" charset="0"/>
              <a:buChar char="•"/>
            </a:pPr>
            <a:r>
              <a:rPr lang="tr-TR" sz="2200" dirty="0"/>
              <a:t>Trombositlerin sayımındaki zorluk küçük olmaları, kısa sürede kümeleşme </a:t>
            </a:r>
            <a:r>
              <a:rPr lang="tr-TR" sz="2200" dirty="0" err="1"/>
              <a:t>eğilimleri</a:t>
            </a:r>
            <a:r>
              <a:rPr lang="tr-TR" sz="2200" dirty="0"/>
              <a:t>, </a:t>
            </a:r>
            <a:r>
              <a:rPr lang="tr-TR" sz="2200" dirty="0" err="1"/>
              <a:t>EDTA’lı</a:t>
            </a:r>
            <a:r>
              <a:rPr lang="tr-TR" sz="2200" dirty="0"/>
              <a:t> ortamda </a:t>
            </a:r>
            <a:r>
              <a:rPr lang="tr-TR" sz="2200" dirty="0" err="1"/>
              <a:t>görülen</a:t>
            </a:r>
            <a:r>
              <a:rPr lang="tr-TR" sz="2200" dirty="0"/>
              <a:t>  </a:t>
            </a:r>
            <a:r>
              <a:rPr lang="tr-TR" sz="2200" dirty="0" err="1"/>
              <a:t>psödotrombositopeni</a:t>
            </a:r>
            <a:r>
              <a:rPr lang="tr-TR" sz="2200" dirty="0"/>
              <a:t> ve  </a:t>
            </a:r>
            <a:r>
              <a:rPr lang="tr-TR" sz="2200" dirty="0" err="1"/>
              <a:t>fragmante</a:t>
            </a:r>
            <a:r>
              <a:rPr lang="tr-TR" sz="2200" dirty="0"/>
              <a:t> eritrositlerin, parçalanmış hücre sitoplazmalarının trombositlerle karışmasından kaynaklanmakta</a:t>
            </a:r>
          </a:p>
        </p:txBody>
      </p:sp>
    </p:spTree>
    <p:extLst>
      <p:ext uri="{BB962C8B-B14F-4D97-AF65-F5344CB8AC3E}">
        <p14:creationId xmlns:p14="http://schemas.microsoft.com/office/powerpoint/2010/main" val="22620195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şlık 5">
            <a:extLst>
              <a:ext uri="{FF2B5EF4-FFF2-40B4-BE49-F238E27FC236}">
                <a16:creationId xmlns:a16="http://schemas.microsoft.com/office/drawing/2014/main" id="{70F34AD4-952D-6D0F-4AFC-93DE6CEA7B73}"/>
              </a:ext>
            </a:extLst>
          </p:cNvPr>
          <p:cNvSpPr>
            <a:spLocks noGrp="1"/>
          </p:cNvSpPr>
          <p:nvPr>
            <p:ph type="title"/>
          </p:nvPr>
        </p:nvSpPr>
        <p:spPr/>
        <p:txBody>
          <a:bodyPr>
            <a:normAutofit/>
          </a:bodyPr>
          <a:lstStyle/>
          <a:p>
            <a:pPr algn="l"/>
            <a:r>
              <a:rPr lang="tr-TR" sz="3200" dirty="0"/>
              <a:t>Trombosit Sayısı</a:t>
            </a:r>
          </a:p>
        </p:txBody>
      </p:sp>
      <p:sp>
        <p:nvSpPr>
          <p:cNvPr id="7" name="İçerik Yer Tutucusu 6">
            <a:extLst>
              <a:ext uri="{FF2B5EF4-FFF2-40B4-BE49-F238E27FC236}">
                <a16:creationId xmlns:a16="http://schemas.microsoft.com/office/drawing/2014/main" id="{5A6F54D1-7DAD-C5D5-F844-A84A69C3AE4A}"/>
              </a:ext>
            </a:extLst>
          </p:cNvPr>
          <p:cNvSpPr>
            <a:spLocks noGrp="1"/>
          </p:cNvSpPr>
          <p:nvPr>
            <p:ph idx="1"/>
          </p:nvPr>
        </p:nvSpPr>
        <p:spPr/>
        <p:txBody>
          <a:bodyPr/>
          <a:lstStyle/>
          <a:p>
            <a:pPr>
              <a:lnSpc>
                <a:spcPct val="150000"/>
              </a:lnSpc>
            </a:pPr>
            <a:r>
              <a:rPr lang="tr-TR" altLang="en-US" sz="2400" dirty="0">
                <a:latin typeface="Calibri" panose="020F0502020204030204" pitchFamily="34" charset="0"/>
              </a:rPr>
              <a:t>400.000/mm</a:t>
            </a:r>
            <a:r>
              <a:rPr lang="tr-TR" altLang="en-US" sz="2400" baseline="30000" dirty="0">
                <a:latin typeface="Calibri" panose="020F0502020204030204" pitchFamily="34" charset="0"/>
              </a:rPr>
              <a:t>3</a:t>
            </a:r>
            <a:r>
              <a:rPr lang="tr-TR" altLang="en-US" sz="2400" dirty="0">
                <a:latin typeface="Calibri" panose="020F0502020204030204" pitchFamily="34" charset="0"/>
              </a:rPr>
              <a:t> üzerinde </a:t>
            </a:r>
            <a:r>
              <a:rPr lang="tr-TR" altLang="en-US" sz="2400" dirty="0">
                <a:latin typeface="Calibri" panose="020F0502020204030204" pitchFamily="34" charset="0"/>
                <a:sym typeface="Wingdings" panose="05000000000000000000" pitchFamily="2" charset="2"/>
              </a:rPr>
              <a:t> </a:t>
            </a:r>
            <a:r>
              <a:rPr lang="tr-TR" altLang="en-US" sz="2400" dirty="0">
                <a:latin typeface="Calibri" panose="020F0502020204030204" pitchFamily="34" charset="0"/>
              </a:rPr>
              <a:t> </a:t>
            </a:r>
            <a:r>
              <a:rPr lang="tr-TR" altLang="en-US" sz="2400" dirty="0" err="1">
                <a:latin typeface="Calibri" panose="020F0502020204030204" pitchFamily="34" charset="0"/>
              </a:rPr>
              <a:t>trombositoz</a:t>
            </a:r>
            <a:r>
              <a:rPr lang="tr-TR" altLang="en-US" sz="2400" dirty="0">
                <a:latin typeface="Calibri" panose="020F0502020204030204" pitchFamily="34" charset="0"/>
              </a:rPr>
              <a:t> </a:t>
            </a:r>
          </a:p>
          <a:p>
            <a:pPr>
              <a:lnSpc>
                <a:spcPct val="150000"/>
              </a:lnSpc>
            </a:pPr>
            <a:r>
              <a:rPr lang="tr-TR" altLang="en-US" sz="2400" dirty="0">
                <a:latin typeface="Calibri" panose="020F0502020204030204" pitchFamily="34" charset="0"/>
              </a:rPr>
              <a:t>150.000/mm</a:t>
            </a:r>
            <a:r>
              <a:rPr lang="tr-TR" altLang="en-US" sz="2400" baseline="30000" dirty="0">
                <a:latin typeface="Calibri" panose="020F0502020204030204" pitchFamily="34" charset="0"/>
              </a:rPr>
              <a:t>3</a:t>
            </a:r>
            <a:r>
              <a:rPr lang="tr-TR" altLang="en-US" sz="2400" dirty="0">
                <a:latin typeface="Calibri" panose="020F0502020204030204" pitchFamily="34" charset="0"/>
              </a:rPr>
              <a:t> altında </a:t>
            </a:r>
            <a:r>
              <a:rPr lang="tr-TR" altLang="en-US" sz="2400" dirty="0">
                <a:latin typeface="Calibri" panose="020F0502020204030204" pitchFamily="34" charset="0"/>
                <a:sym typeface="Wingdings" panose="05000000000000000000" pitchFamily="2" charset="2"/>
              </a:rPr>
              <a:t></a:t>
            </a:r>
            <a:r>
              <a:rPr lang="tr-TR" altLang="en-US" sz="2400" dirty="0">
                <a:latin typeface="Calibri" panose="020F0502020204030204" pitchFamily="34" charset="0"/>
              </a:rPr>
              <a:t> trombositopeni</a:t>
            </a:r>
          </a:p>
          <a:p>
            <a:pPr>
              <a:lnSpc>
                <a:spcPct val="150000"/>
              </a:lnSpc>
            </a:pPr>
            <a:r>
              <a:rPr lang="tr-TR" altLang="en-US" sz="2400" dirty="0">
                <a:latin typeface="Calibri" panose="020F0502020204030204" pitchFamily="34" charset="0"/>
              </a:rPr>
              <a:t>50.000/mm</a:t>
            </a:r>
            <a:r>
              <a:rPr lang="tr-TR" altLang="en-US" sz="2400" baseline="30000" dirty="0">
                <a:latin typeface="Calibri" panose="020F0502020204030204" pitchFamily="34" charset="0"/>
              </a:rPr>
              <a:t>3</a:t>
            </a:r>
            <a:r>
              <a:rPr lang="tr-TR" altLang="en-US" sz="2400" dirty="0">
                <a:latin typeface="Calibri" panose="020F0502020204030204" pitchFamily="34" charset="0"/>
              </a:rPr>
              <a:t> altında   </a:t>
            </a:r>
            <a:r>
              <a:rPr lang="tr-TR" altLang="en-US" sz="2400" dirty="0">
                <a:latin typeface="Calibri" panose="020F0502020204030204" pitchFamily="34" charset="0"/>
                <a:sym typeface="Wingdings" panose="05000000000000000000" pitchFamily="2" charset="2"/>
              </a:rPr>
              <a:t> </a:t>
            </a:r>
            <a:r>
              <a:rPr lang="tr-TR" altLang="en-US" sz="2400" dirty="0">
                <a:latin typeface="Calibri" panose="020F0502020204030204" pitchFamily="34" charset="0"/>
              </a:rPr>
              <a:t>kolay kanama riski artar</a:t>
            </a:r>
          </a:p>
          <a:p>
            <a:pPr>
              <a:lnSpc>
                <a:spcPct val="150000"/>
              </a:lnSpc>
            </a:pPr>
            <a:r>
              <a:rPr lang="tr-TR" altLang="en-US" sz="2400" dirty="0">
                <a:latin typeface="Calibri" panose="020F0502020204030204" pitchFamily="34" charset="0"/>
              </a:rPr>
              <a:t>10.000/mm</a:t>
            </a:r>
            <a:r>
              <a:rPr lang="tr-TR" altLang="en-US" sz="2400" baseline="30000" dirty="0">
                <a:latin typeface="Calibri" panose="020F0502020204030204" pitchFamily="34" charset="0"/>
              </a:rPr>
              <a:t>3</a:t>
            </a:r>
            <a:r>
              <a:rPr lang="tr-TR" altLang="en-US" sz="2400" dirty="0">
                <a:latin typeface="Calibri" panose="020F0502020204030204" pitchFamily="34" charset="0"/>
              </a:rPr>
              <a:t> altında   </a:t>
            </a:r>
            <a:r>
              <a:rPr lang="tr-TR" altLang="en-US" sz="2400" dirty="0">
                <a:latin typeface="Calibri" panose="020F0502020204030204" pitchFamily="34" charset="0"/>
                <a:sym typeface="Wingdings" panose="05000000000000000000" pitchFamily="2" charset="2"/>
              </a:rPr>
              <a:t></a:t>
            </a:r>
            <a:r>
              <a:rPr lang="tr-TR" altLang="en-US" sz="2400" dirty="0">
                <a:latin typeface="Calibri" panose="020F0502020204030204" pitchFamily="34" charset="0"/>
              </a:rPr>
              <a:t>  </a:t>
            </a:r>
            <a:r>
              <a:rPr lang="tr-TR" altLang="en-US" sz="2400" dirty="0" err="1">
                <a:latin typeface="Calibri" panose="020F0502020204030204" pitchFamily="34" charset="0"/>
              </a:rPr>
              <a:t>spontan</a:t>
            </a:r>
            <a:r>
              <a:rPr lang="tr-TR" altLang="en-US" sz="2400" dirty="0">
                <a:latin typeface="Calibri" panose="020F0502020204030204" pitchFamily="34" charset="0"/>
              </a:rPr>
              <a:t> kanama riskli trombositopeni </a:t>
            </a:r>
          </a:p>
          <a:p>
            <a:endParaRPr lang="tr-TR" dirty="0"/>
          </a:p>
        </p:txBody>
      </p:sp>
    </p:spTree>
    <p:extLst>
      <p:ext uri="{BB962C8B-B14F-4D97-AF65-F5344CB8AC3E}">
        <p14:creationId xmlns:p14="http://schemas.microsoft.com/office/powerpoint/2010/main" val="7157575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EB8E3BF-F464-4900-8994-851061A9A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arı arka plan üzerinde ünlem işareti">
            <a:extLst>
              <a:ext uri="{FF2B5EF4-FFF2-40B4-BE49-F238E27FC236}">
                <a16:creationId xmlns:a16="http://schemas.microsoft.com/office/drawing/2014/main" id="{8269A3A5-6075-D689-B5BF-AC8E9203A685}"/>
              </a:ext>
            </a:extLst>
          </p:cNvPr>
          <p:cNvPicPr>
            <a:picLocks noChangeAspect="1"/>
          </p:cNvPicPr>
          <p:nvPr/>
        </p:nvPicPr>
        <p:blipFill rotWithShape="1">
          <a:blip r:embed="rId2">
            <a:alphaModFix amt="35000"/>
          </a:blip>
          <a:srcRect t="25000"/>
          <a:stretch/>
        </p:blipFill>
        <p:spPr>
          <a:xfrm>
            <a:off x="20" y="10"/>
            <a:ext cx="12191980" cy="6857990"/>
          </a:xfrm>
          <a:prstGeom prst="rect">
            <a:avLst/>
          </a:prstGeom>
        </p:spPr>
      </p:pic>
      <p:sp>
        <p:nvSpPr>
          <p:cNvPr id="2" name="Başlık 1">
            <a:extLst>
              <a:ext uri="{FF2B5EF4-FFF2-40B4-BE49-F238E27FC236}">
                <a16:creationId xmlns:a16="http://schemas.microsoft.com/office/drawing/2014/main" id="{FD4F1A9F-DF29-F147-D896-A750A427906B}"/>
              </a:ext>
            </a:extLst>
          </p:cNvPr>
          <p:cNvSpPr>
            <a:spLocks noGrp="1"/>
          </p:cNvSpPr>
          <p:nvPr>
            <p:ph type="title"/>
          </p:nvPr>
        </p:nvSpPr>
        <p:spPr>
          <a:xfrm>
            <a:off x="1295402" y="982132"/>
            <a:ext cx="9601196" cy="1303867"/>
          </a:xfrm>
        </p:spPr>
        <p:txBody>
          <a:bodyPr>
            <a:normAutofit/>
          </a:bodyPr>
          <a:lstStyle/>
          <a:p>
            <a:pPr>
              <a:lnSpc>
                <a:spcPct val="90000"/>
              </a:lnSpc>
            </a:pPr>
            <a:r>
              <a:rPr lang="tr-TR" sz="4100">
                <a:solidFill>
                  <a:srgbClr val="FFFFFF"/>
                </a:solidFill>
              </a:rPr>
              <a:t>Çocuklarda Tam Kan Sayımı Değerlendirilmesi</a:t>
            </a:r>
          </a:p>
        </p:txBody>
      </p:sp>
      <p:cxnSp>
        <p:nvCxnSpPr>
          <p:cNvPr id="11" name="Straight Connector 10">
            <a:extLst>
              <a:ext uri="{FF2B5EF4-FFF2-40B4-BE49-F238E27FC236}">
                <a16:creationId xmlns:a16="http://schemas.microsoft.com/office/drawing/2014/main" id="{8E0602D6-3A81-42F8-AE67-1BAAFC967C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2421466"/>
            <a:ext cx="9144000" cy="0"/>
          </a:xfrm>
          <a:prstGeom prst="line">
            <a:avLst/>
          </a:prstGeom>
          <a:ln w="15875">
            <a:solidFill>
              <a:srgbClr val="FFFFFF"/>
            </a:solidFill>
          </a:ln>
        </p:spPr>
        <p:style>
          <a:lnRef idx="2">
            <a:schemeClr val="accent1"/>
          </a:lnRef>
          <a:fillRef idx="0">
            <a:schemeClr val="accent1"/>
          </a:fillRef>
          <a:effectRef idx="1">
            <a:schemeClr val="accent1"/>
          </a:effectRef>
          <a:fontRef idx="minor">
            <a:schemeClr val="tx1"/>
          </a:fontRef>
        </p:style>
      </p:cxnSp>
      <p:sp>
        <p:nvSpPr>
          <p:cNvPr id="3" name="İçerik Yer Tutucusu 2">
            <a:extLst>
              <a:ext uri="{FF2B5EF4-FFF2-40B4-BE49-F238E27FC236}">
                <a16:creationId xmlns:a16="http://schemas.microsoft.com/office/drawing/2014/main" id="{1510A010-190F-481E-2FE8-FEABF4E28572}"/>
              </a:ext>
            </a:extLst>
          </p:cNvPr>
          <p:cNvSpPr>
            <a:spLocks noGrp="1"/>
          </p:cNvSpPr>
          <p:nvPr>
            <p:ph idx="1"/>
          </p:nvPr>
        </p:nvSpPr>
        <p:spPr>
          <a:xfrm>
            <a:off x="1295401" y="2556932"/>
            <a:ext cx="9601196" cy="3318936"/>
          </a:xfrm>
        </p:spPr>
        <p:txBody>
          <a:bodyPr>
            <a:normAutofit/>
          </a:bodyPr>
          <a:lstStyle/>
          <a:p>
            <a:pPr>
              <a:lnSpc>
                <a:spcPct val="90000"/>
              </a:lnSpc>
            </a:pPr>
            <a:r>
              <a:rPr lang="tr-TR" sz="2200">
                <a:solidFill>
                  <a:srgbClr val="FFFFFF"/>
                </a:solidFill>
              </a:rPr>
              <a:t>Çocukta kendi yaş grubunun normallerine göre değerlendirilmeli</a:t>
            </a:r>
          </a:p>
          <a:p>
            <a:pPr>
              <a:lnSpc>
                <a:spcPct val="90000"/>
              </a:lnSpc>
            </a:pPr>
            <a:r>
              <a:rPr lang="tr-TR" sz="2200">
                <a:solidFill>
                  <a:srgbClr val="FFFFFF"/>
                </a:solidFill>
              </a:rPr>
              <a:t>Hemoglobin, hematokrit ve eritrosit sayısı yaş dışında adolesan çağından itibaren cinsiyete göre de değişiklik gösterir</a:t>
            </a:r>
          </a:p>
          <a:p>
            <a:pPr>
              <a:lnSpc>
                <a:spcPct val="90000"/>
              </a:lnSpc>
            </a:pPr>
            <a:r>
              <a:rPr lang="tr-TR" sz="2200">
                <a:solidFill>
                  <a:srgbClr val="FFFFFF"/>
                </a:solidFill>
              </a:rPr>
              <a:t>Trombosit sayısı ise yaşa göre farklılık göstermez, tüm yaş gruplarında aynıdır</a:t>
            </a:r>
          </a:p>
          <a:p>
            <a:pPr>
              <a:lnSpc>
                <a:spcPct val="90000"/>
              </a:lnSpc>
              <a:buFont typeface="Wingdings" panose="05000000000000000000" pitchFamily="2" charset="2"/>
              <a:buChar char="Ø"/>
            </a:pPr>
            <a:r>
              <a:rPr lang="tr-TR" sz="2200" b="1">
                <a:solidFill>
                  <a:srgbClr val="FFFFFF"/>
                </a:solidFill>
              </a:rPr>
              <a:t>Fizyolojik Anemi:  </a:t>
            </a:r>
            <a:r>
              <a:rPr lang="tr-TR" sz="2200">
                <a:solidFill>
                  <a:srgbClr val="FFFFFF"/>
                </a:solidFill>
              </a:rPr>
              <a:t>prematürelerde 3-6 haftada 7-9 g/dL’ye, term bebeklerde ise 8-12 haftada 9-11 g/dL’ye kadar düşebilir</a:t>
            </a:r>
          </a:p>
          <a:p>
            <a:pPr>
              <a:lnSpc>
                <a:spcPct val="90000"/>
              </a:lnSpc>
              <a:buFont typeface="Wingdings" panose="05000000000000000000" pitchFamily="2" charset="2"/>
              <a:buChar char="Ø"/>
            </a:pPr>
            <a:r>
              <a:rPr lang="tr-TR" sz="2200" b="1">
                <a:solidFill>
                  <a:srgbClr val="FFFFFF"/>
                </a:solidFill>
              </a:rPr>
              <a:t>Fizyolojik lenfositoz: </a:t>
            </a:r>
            <a:r>
              <a:rPr lang="tr-TR" sz="2200">
                <a:solidFill>
                  <a:srgbClr val="FFFFFF"/>
                </a:solidFill>
              </a:rPr>
              <a:t>Erişkinde lökositler %50-70 nötrofil hakimiyetindeyken, çocuklarda ilk 5 yaşta erişkinin tersine %50-70 lenfosit hakimiyeti</a:t>
            </a:r>
          </a:p>
        </p:txBody>
      </p:sp>
    </p:spTree>
    <p:extLst>
      <p:ext uri="{BB962C8B-B14F-4D97-AF65-F5344CB8AC3E}">
        <p14:creationId xmlns:p14="http://schemas.microsoft.com/office/powerpoint/2010/main" val="3786662771"/>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id="{42567627-F9A1-99E0-FD4A-C9D0B3C3036A}"/>
              </a:ext>
            </a:extLst>
          </p:cNvPr>
          <p:cNvPicPr>
            <a:picLocks noChangeAspect="1"/>
          </p:cNvPicPr>
          <p:nvPr/>
        </p:nvPicPr>
        <p:blipFill>
          <a:blip r:embed="rId3"/>
          <a:stretch>
            <a:fillRect/>
          </a:stretch>
        </p:blipFill>
        <p:spPr>
          <a:xfrm>
            <a:off x="1045028" y="3076572"/>
            <a:ext cx="4895850" cy="2333625"/>
          </a:xfrm>
          <a:prstGeom prst="rect">
            <a:avLst/>
          </a:prstGeom>
        </p:spPr>
      </p:pic>
      <p:pic>
        <p:nvPicPr>
          <p:cNvPr id="9" name="Resim 8">
            <a:extLst>
              <a:ext uri="{FF2B5EF4-FFF2-40B4-BE49-F238E27FC236}">
                <a16:creationId xmlns:a16="http://schemas.microsoft.com/office/drawing/2014/main" id="{BFC3DE30-0F02-4B36-AA66-093E7091000A}"/>
              </a:ext>
            </a:extLst>
          </p:cNvPr>
          <p:cNvPicPr>
            <a:picLocks noChangeAspect="1"/>
          </p:cNvPicPr>
          <p:nvPr/>
        </p:nvPicPr>
        <p:blipFill>
          <a:blip r:embed="rId4"/>
          <a:stretch>
            <a:fillRect/>
          </a:stretch>
        </p:blipFill>
        <p:spPr>
          <a:xfrm>
            <a:off x="6251123" y="3076572"/>
            <a:ext cx="4857750" cy="3048000"/>
          </a:xfrm>
          <a:prstGeom prst="rect">
            <a:avLst/>
          </a:prstGeom>
        </p:spPr>
      </p:pic>
      <p:sp>
        <p:nvSpPr>
          <p:cNvPr id="11" name="Metin kutusu 10">
            <a:extLst>
              <a:ext uri="{FF2B5EF4-FFF2-40B4-BE49-F238E27FC236}">
                <a16:creationId xmlns:a16="http://schemas.microsoft.com/office/drawing/2014/main" id="{E0E537A1-C57E-9E24-1819-79A778FFFDC9}"/>
              </a:ext>
            </a:extLst>
          </p:cNvPr>
          <p:cNvSpPr txBox="1"/>
          <p:nvPr/>
        </p:nvSpPr>
        <p:spPr>
          <a:xfrm>
            <a:off x="1083127" y="5521164"/>
            <a:ext cx="6113416" cy="246221"/>
          </a:xfrm>
          <a:prstGeom prst="rect">
            <a:avLst/>
          </a:prstGeom>
          <a:noFill/>
        </p:spPr>
        <p:txBody>
          <a:bodyPr wrap="square">
            <a:spAutoFit/>
          </a:bodyPr>
          <a:lstStyle/>
          <a:p>
            <a:r>
              <a:rPr lang="tr-TR" sz="1000" dirty="0"/>
              <a:t>HEMATOLOJİ LABORATUVARI KILAVUZU-1   2014</a:t>
            </a:r>
          </a:p>
        </p:txBody>
      </p:sp>
      <p:graphicFrame>
        <p:nvGraphicFramePr>
          <p:cNvPr id="14" name="Metin kutusu 4">
            <a:extLst>
              <a:ext uri="{FF2B5EF4-FFF2-40B4-BE49-F238E27FC236}">
                <a16:creationId xmlns:a16="http://schemas.microsoft.com/office/drawing/2014/main" id="{648BD08B-4FA7-A610-C1A4-90EE0827016D}"/>
              </a:ext>
            </a:extLst>
          </p:cNvPr>
          <p:cNvGraphicFramePr/>
          <p:nvPr/>
        </p:nvGraphicFramePr>
        <p:xfrm>
          <a:off x="1045029" y="1084217"/>
          <a:ext cx="9326880" cy="193899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9462789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1C7711F-3983-4AB1-AFDE-96F7C06514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89BC9D38-9241-4F71-9B45-73827299E4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29962" cy="6856214"/>
            <a:chOff x="-15736" y="0"/>
            <a:chExt cx="12229962" cy="6856214"/>
          </a:xfrm>
        </p:grpSpPr>
        <p:pic>
          <p:nvPicPr>
            <p:cNvPr id="17" name="Picture 16">
              <a:extLst>
                <a:ext uri="{FF2B5EF4-FFF2-40B4-BE49-F238E27FC236}">
                  <a16:creationId xmlns:a16="http://schemas.microsoft.com/office/drawing/2014/main" id="{0D302979-39A3-4421-821D-94D6E00BCE8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8" name="Rectangle 17">
              <a:extLst>
                <a:ext uri="{FF2B5EF4-FFF2-40B4-BE49-F238E27FC236}">
                  <a16:creationId xmlns:a16="http://schemas.microsoft.com/office/drawing/2014/main" id="{68E001BA-C181-4F47-9ABC-DF4C85AB4F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tr-TR"/>
            </a:p>
          </p:txBody>
        </p:sp>
        <p:pic>
          <p:nvPicPr>
            <p:cNvPr id="19" name="Picture 18">
              <a:extLst>
                <a:ext uri="{FF2B5EF4-FFF2-40B4-BE49-F238E27FC236}">
                  <a16:creationId xmlns:a16="http://schemas.microsoft.com/office/drawing/2014/main" id="{7EF07F1E-BD52-4B06-A38E-BF29F8E2857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0" name="Picture 19">
              <a:extLst>
                <a:ext uri="{FF2B5EF4-FFF2-40B4-BE49-F238E27FC236}">
                  <a16:creationId xmlns:a16="http://schemas.microsoft.com/office/drawing/2014/main" id="{A68BE646-889B-49C2-95AF-90BAE5D29A9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3" name="Başlık 2">
            <a:extLst>
              <a:ext uri="{FF2B5EF4-FFF2-40B4-BE49-F238E27FC236}">
                <a16:creationId xmlns:a16="http://schemas.microsoft.com/office/drawing/2014/main" id="{C6002A64-A26F-687A-1B07-D80C16C46089}"/>
              </a:ext>
            </a:extLst>
          </p:cNvPr>
          <p:cNvSpPr>
            <a:spLocks noGrp="1"/>
          </p:cNvSpPr>
          <p:nvPr>
            <p:ph type="title"/>
          </p:nvPr>
        </p:nvSpPr>
        <p:spPr>
          <a:xfrm>
            <a:off x="4626508" y="982132"/>
            <a:ext cx="6270090" cy="1303867"/>
          </a:xfrm>
        </p:spPr>
        <p:txBody>
          <a:bodyPr>
            <a:normAutofit/>
          </a:bodyPr>
          <a:lstStyle/>
          <a:p>
            <a:r>
              <a:rPr lang="tr-TR"/>
              <a:t>Periferik Yayma Hazırlanışı</a:t>
            </a:r>
          </a:p>
        </p:txBody>
      </p:sp>
      <p:sp>
        <p:nvSpPr>
          <p:cNvPr id="22" name="Rectangle 21">
            <a:extLst>
              <a:ext uri="{FF2B5EF4-FFF2-40B4-BE49-F238E27FC236}">
                <a16:creationId xmlns:a16="http://schemas.microsoft.com/office/drawing/2014/main" id="{B3085476-B49E-49ED-87D2-1165E69D26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4" y="1092200"/>
            <a:ext cx="3059206"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Resim 8">
            <a:extLst>
              <a:ext uri="{FF2B5EF4-FFF2-40B4-BE49-F238E27FC236}">
                <a16:creationId xmlns:a16="http://schemas.microsoft.com/office/drawing/2014/main" id="{EC1D5557-C2E5-045F-0B31-6500F99075EB}"/>
              </a:ext>
            </a:extLst>
          </p:cNvPr>
          <p:cNvPicPr>
            <a:picLocks noChangeAspect="1"/>
          </p:cNvPicPr>
          <p:nvPr/>
        </p:nvPicPr>
        <p:blipFill rotWithShape="1">
          <a:blip r:embed="rId5"/>
          <a:srcRect r="13896" b="1"/>
          <a:stretch/>
        </p:blipFill>
        <p:spPr>
          <a:xfrm>
            <a:off x="1412683" y="1410208"/>
            <a:ext cx="2433793" cy="3858780"/>
          </a:xfrm>
          <a:prstGeom prst="rect">
            <a:avLst/>
          </a:prstGeom>
        </p:spPr>
      </p:pic>
      <p:cxnSp>
        <p:nvCxnSpPr>
          <p:cNvPr id="24" name="Straight Connector 23">
            <a:extLst>
              <a:ext uri="{FF2B5EF4-FFF2-40B4-BE49-F238E27FC236}">
                <a16:creationId xmlns:a16="http://schemas.microsoft.com/office/drawing/2014/main" id="{59BA5C68-DFCC-4101-8403-F96781CDDD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26508" y="2400639"/>
            <a:ext cx="6270089" cy="0"/>
          </a:xfrm>
          <a:prstGeom prst="line">
            <a:avLst/>
          </a:prstGeom>
        </p:spPr>
        <p:style>
          <a:lnRef idx="2">
            <a:schemeClr val="accent1"/>
          </a:lnRef>
          <a:fillRef idx="0">
            <a:schemeClr val="accent1"/>
          </a:fillRef>
          <a:effectRef idx="1">
            <a:schemeClr val="accent1"/>
          </a:effectRef>
          <a:fontRef idx="minor">
            <a:schemeClr val="tx1"/>
          </a:fontRef>
        </p:style>
      </p:cxnSp>
      <p:sp>
        <p:nvSpPr>
          <p:cNvPr id="4" name="İçerik Yer Tutucusu 3">
            <a:extLst>
              <a:ext uri="{FF2B5EF4-FFF2-40B4-BE49-F238E27FC236}">
                <a16:creationId xmlns:a16="http://schemas.microsoft.com/office/drawing/2014/main" id="{6728F556-D952-B3C7-37C0-BAB3DFFEC40D}"/>
              </a:ext>
            </a:extLst>
          </p:cNvPr>
          <p:cNvSpPr>
            <a:spLocks noGrp="1"/>
          </p:cNvSpPr>
          <p:nvPr>
            <p:ph idx="1"/>
          </p:nvPr>
        </p:nvSpPr>
        <p:spPr>
          <a:xfrm>
            <a:off x="4636482" y="2556932"/>
            <a:ext cx="6260114" cy="3318936"/>
          </a:xfrm>
        </p:spPr>
        <p:txBody>
          <a:bodyPr>
            <a:normAutofit/>
          </a:bodyPr>
          <a:lstStyle/>
          <a:p>
            <a:pPr>
              <a:lnSpc>
                <a:spcPct val="90000"/>
              </a:lnSpc>
            </a:pPr>
            <a:r>
              <a:rPr lang="tr-TR" sz="2000" b="0" i="0" dirty="0">
                <a:effectLst/>
                <a:latin typeface="ff0"/>
              </a:rPr>
              <a:t>Lamlar alkolle temizlenmiş ve iyice kurumuş olmalıdır.</a:t>
            </a:r>
            <a:r>
              <a:rPr lang="tr-TR" sz="2000" dirty="0">
                <a:latin typeface="ff0"/>
              </a:rPr>
              <a:t> </a:t>
            </a:r>
            <a:r>
              <a:rPr lang="tr-TR" sz="2000" b="0" i="0" dirty="0">
                <a:effectLst/>
                <a:latin typeface="ff0"/>
              </a:rPr>
              <a:t>Üzerinde kir, yağ ve parmak izi olmamalıdır.</a:t>
            </a:r>
          </a:p>
          <a:p>
            <a:pPr>
              <a:lnSpc>
                <a:spcPct val="90000"/>
              </a:lnSpc>
            </a:pPr>
            <a:r>
              <a:rPr lang="tr-TR" sz="2000" b="0" i="0" dirty="0">
                <a:effectLst/>
                <a:latin typeface="ff0"/>
              </a:rPr>
              <a:t>Önce lam düz bir yüzeye yerleştirilerek camın buzlu kısmına kurşun kalemle hastanın adı soyadı, protokol numarası ve tarih yazılır.</a:t>
            </a:r>
            <a:endParaRPr lang="tr-TR" sz="2000" dirty="0">
              <a:latin typeface="ff0"/>
            </a:endParaRPr>
          </a:p>
          <a:p>
            <a:pPr>
              <a:lnSpc>
                <a:spcPct val="90000"/>
              </a:lnSpc>
            </a:pPr>
            <a:r>
              <a:rPr lang="tr-TR" sz="2000" b="0" i="0" dirty="0">
                <a:effectLst/>
                <a:latin typeface="ff0"/>
              </a:rPr>
              <a:t>Buzlu kısmın 5-6 mm önüne 1 damla kan konur. </a:t>
            </a:r>
            <a:r>
              <a:rPr lang="tr-TR" sz="2000" b="0" i="0" dirty="0" err="1">
                <a:effectLst/>
                <a:latin typeface="ff0"/>
              </a:rPr>
              <a:t>Antikoagülansız</a:t>
            </a:r>
            <a:r>
              <a:rPr lang="tr-TR" sz="2000" b="0" i="0" dirty="0">
                <a:effectLst/>
                <a:latin typeface="ff0"/>
              </a:rPr>
              <a:t> kan kullanıldığında pıhtılaşmadan hemen yayılmalıdır.</a:t>
            </a:r>
            <a:endParaRPr lang="tr-TR" sz="2000" dirty="0"/>
          </a:p>
        </p:txBody>
      </p:sp>
    </p:spTree>
    <p:extLst>
      <p:ext uri="{BB962C8B-B14F-4D97-AF65-F5344CB8AC3E}">
        <p14:creationId xmlns:p14="http://schemas.microsoft.com/office/powerpoint/2010/main" val="39709064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B78BE18-6882-4FAA-BC8C-CA216E9638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A34F12D-8C0F-46CA-9F4A-D56193C37E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88137"/>
            <a:ext cx="11227442" cy="5883295"/>
          </a:xfrm>
          <a:prstGeom prst="rect">
            <a:avLst/>
          </a:prstGeom>
          <a:solidFill>
            <a:schemeClr val="bg2"/>
          </a:solidFill>
          <a:ln>
            <a:noFill/>
          </a:ln>
          <a:effectLst>
            <a:outerShdw blurRad="114300" dist="127000" dir="4800000" sx="99000" sy="99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5" name="Resim 4">
            <a:extLst>
              <a:ext uri="{FF2B5EF4-FFF2-40B4-BE49-F238E27FC236}">
                <a16:creationId xmlns:a16="http://schemas.microsoft.com/office/drawing/2014/main" id="{BFBCF918-2A5D-7F4C-655E-943B6DD62968}"/>
              </a:ext>
            </a:extLst>
          </p:cNvPr>
          <p:cNvPicPr>
            <a:picLocks noChangeAspect="1"/>
          </p:cNvPicPr>
          <p:nvPr/>
        </p:nvPicPr>
        <p:blipFill rotWithShape="1">
          <a:blip r:embed="rId3">
            <a:alphaModFix amt="25000"/>
          </a:blip>
          <a:srcRect t="5584" r="1" b="1"/>
          <a:stretch/>
        </p:blipFill>
        <p:spPr>
          <a:xfrm>
            <a:off x="486138" y="486568"/>
            <a:ext cx="11227442" cy="5883295"/>
          </a:xfrm>
          <a:prstGeom prst="rect">
            <a:avLst/>
          </a:prstGeom>
        </p:spPr>
      </p:pic>
      <p:sp>
        <p:nvSpPr>
          <p:cNvPr id="14" name="Rectangle 13">
            <a:extLst>
              <a:ext uri="{FF2B5EF4-FFF2-40B4-BE49-F238E27FC236}">
                <a16:creationId xmlns:a16="http://schemas.microsoft.com/office/drawing/2014/main" id="{F3838012-22B6-4303-8F29-04E1419B3A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solidFill>
              <a:schemeClr val="tx1"/>
            </a:solidFill>
            <a:miter lim="800000"/>
          </a:ln>
        </p:spPr>
        <p:style>
          <a:lnRef idx="1">
            <a:schemeClr val="accent1"/>
          </a:lnRef>
          <a:fillRef idx="3">
            <a:schemeClr val="accent1"/>
          </a:fillRef>
          <a:effectRef idx="2">
            <a:schemeClr val="accent1"/>
          </a:effectRef>
          <a:fontRef idx="minor">
            <a:schemeClr val="lt1"/>
          </a:fontRef>
        </p:style>
        <p:txBody>
          <a:bodyPr/>
          <a:lstStyle/>
          <a:p>
            <a:endParaRPr lang="tr-TR"/>
          </a:p>
        </p:txBody>
      </p:sp>
      <p:sp>
        <p:nvSpPr>
          <p:cNvPr id="2" name="Başlık 1">
            <a:extLst>
              <a:ext uri="{FF2B5EF4-FFF2-40B4-BE49-F238E27FC236}">
                <a16:creationId xmlns:a16="http://schemas.microsoft.com/office/drawing/2014/main" id="{7B76ACA4-506A-67DF-D7B4-EAE50F066134}"/>
              </a:ext>
            </a:extLst>
          </p:cNvPr>
          <p:cNvSpPr>
            <a:spLocks noGrp="1"/>
          </p:cNvSpPr>
          <p:nvPr>
            <p:ph type="title"/>
          </p:nvPr>
        </p:nvSpPr>
        <p:spPr>
          <a:xfrm>
            <a:off x="1295402" y="982132"/>
            <a:ext cx="9601196" cy="1303867"/>
          </a:xfrm>
        </p:spPr>
        <p:txBody>
          <a:bodyPr>
            <a:normAutofit/>
          </a:bodyPr>
          <a:lstStyle/>
          <a:p>
            <a:pPr algn="l"/>
            <a:r>
              <a:rPr lang="tr-TR" sz="3200" dirty="0"/>
              <a:t>Periferik Yayma Hazırlanışı</a:t>
            </a:r>
            <a:endParaRPr lang="tr-TR" sz="3200" dirty="0">
              <a:solidFill>
                <a:schemeClr val="tx1"/>
              </a:solidFill>
            </a:endParaRPr>
          </a:p>
        </p:txBody>
      </p:sp>
      <p:cxnSp>
        <p:nvCxnSpPr>
          <p:cNvPr id="16" name="Straight Connector 15">
            <a:extLst>
              <a:ext uri="{FF2B5EF4-FFF2-40B4-BE49-F238E27FC236}">
                <a16:creationId xmlns:a16="http://schemas.microsoft.com/office/drawing/2014/main" id="{AB061FF5-9F81-427C-8DA5-3989395517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2351" y="2421466"/>
            <a:ext cx="9407298" cy="0"/>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grpSp>
        <p:nvGrpSpPr>
          <p:cNvPr id="18" name="Group 17">
            <a:extLst>
              <a:ext uri="{FF2B5EF4-FFF2-40B4-BE49-F238E27FC236}">
                <a16:creationId xmlns:a16="http://schemas.microsoft.com/office/drawing/2014/main" id="{F03F5A17-2CE9-4ADD-9FAF-C1A0BB39CD0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8288" y="3128956"/>
            <a:ext cx="12234672" cy="658368"/>
            <a:chOff x="-18288" y="3128956"/>
            <a:chExt cx="12234672" cy="658368"/>
          </a:xfrm>
        </p:grpSpPr>
        <p:sp useBgFill="1">
          <p:nvSpPr>
            <p:cNvPr id="19" name="Rounded Rectangle 20">
              <a:extLst>
                <a:ext uri="{FF2B5EF4-FFF2-40B4-BE49-F238E27FC236}">
                  <a16:creationId xmlns:a16="http://schemas.microsoft.com/office/drawing/2014/main" id="{4A88F887-B43E-4CD1-BCE2-739013C68D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20" name="Picture 19">
              <a:extLst>
                <a:ext uri="{FF2B5EF4-FFF2-40B4-BE49-F238E27FC236}">
                  <a16:creationId xmlns:a16="http://schemas.microsoft.com/office/drawing/2014/main" id="{2C9D3412-AB4A-4E20-9A79-B2C80D198BC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21" name="Rounded Rectangle 22">
              <a:extLst>
                <a:ext uri="{FF2B5EF4-FFF2-40B4-BE49-F238E27FC236}">
                  <a16:creationId xmlns:a16="http://schemas.microsoft.com/office/drawing/2014/main" id="{A1D7D010-E182-46E6-9264-B39552853F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22" name="Picture 21">
              <a:extLst>
                <a:ext uri="{FF2B5EF4-FFF2-40B4-BE49-F238E27FC236}">
                  <a16:creationId xmlns:a16="http://schemas.microsoft.com/office/drawing/2014/main" id="{F4783A7B-2E08-42E4-87EC-EE59B873DFB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
        <p:nvSpPr>
          <p:cNvPr id="3" name="İçerik Yer Tutucusu 2">
            <a:extLst>
              <a:ext uri="{FF2B5EF4-FFF2-40B4-BE49-F238E27FC236}">
                <a16:creationId xmlns:a16="http://schemas.microsoft.com/office/drawing/2014/main" id="{29D38478-124A-D0B1-8D90-601716DE552C}"/>
              </a:ext>
            </a:extLst>
          </p:cNvPr>
          <p:cNvSpPr>
            <a:spLocks noGrp="1"/>
          </p:cNvSpPr>
          <p:nvPr>
            <p:ph idx="1"/>
          </p:nvPr>
        </p:nvSpPr>
        <p:spPr>
          <a:xfrm>
            <a:off x="1295401" y="2556932"/>
            <a:ext cx="9601196" cy="3318936"/>
          </a:xfrm>
        </p:spPr>
        <p:txBody>
          <a:bodyPr>
            <a:normAutofit/>
          </a:bodyPr>
          <a:lstStyle/>
          <a:p>
            <a:r>
              <a:rPr lang="tr-TR" b="0" i="0" dirty="0">
                <a:solidFill>
                  <a:schemeClr val="tx1"/>
                </a:solidFill>
                <a:effectLst/>
                <a:latin typeface="ff0"/>
              </a:rPr>
              <a:t>Temiz ikinci bir lam veya lamel preparatın orta kısmından yerleştirilir, kan damlasına değene kadar geri çekilir. Kanın kılcal kuvvet ile iki cam arasında dağılması beklenir.</a:t>
            </a:r>
          </a:p>
          <a:p>
            <a:r>
              <a:rPr lang="tr-TR" b="0" i="0" dirty="0">
                <a:solidFill>
                  <a:schemeClr val="tx1"/>
                </a:solidFill>
                <a:effectLst/>
                <a:latin typeface="ff0"/>
              </a:rPr>
              <a:t>Lam veya lamel 30° açıyla düz ve çabuk bir hareketle fazla bastırmadan ileriye doğru itilir.</a:t>
            </a:r>
            <a:endParaRPr lang="tr-TR" dirty="0">
              <a:solidFill>
                <a:schemeClr val="tx1"/>
              </a:solidFill>
              <a:latin typeface="ff0"/>
            </a:endParaRPr>
          </a:p>
          <a:p>
            <a:r>
              <a:rPr lang="tr-TR" b="0" i="0" dirty="0">
                <a:solidFill>
                  <a:schemeClr val="tx1"/>
                </a:solidFill>
                <a:effectLst/>
                <a:latin typeface="ff0"/>
              </a:rPr>
              <a:t>İdeal bir yayma yaklaşık 3 cm uzunluğunda olmalı, </a:t>
            </a:r>
            <a:r>
              <a:rPr lang="tr-TR" dirty="0">
                <a:solidFill>
                  <a:schemeClr val="tx1"/>
                </a:solidFill>
                <a:latin typeface="ff0"/>
              </a:rPr>
              <a:t>l</a:t>
            </a:r>
            <a:r>
              <a:rPr lang="tr-TR" b="0" i="0" dirty="0">
                <a:solidFill>
                  <a:schemeClr val="tx1"/>
                </a:solidFill>
                <a:effectLst/>
                <a:latin typeface="ff0"/>
              </a:rPr>
              <a:t>amın diğer ucuna 1 cm kala sonlanmalı ve mum alevi şeklinde g</a:t>
            </a:r>
            <a:r>
              <a:rPr lang="tr-TR" dirty="0">
                <a:solidFill>
                  <a:schemeClr val="tx1"/>
                </a:solidFill>
                <a:latin typeface="ff0"/>
              </a:rPr>
              <a:t>ö</a:t>
            </a:r>
            <a:r>
              <a:rPr lang="tr-TR" b="0" i="0" dirty="0">
                <a:solidFill>
                  <a:schemeClr val="tx1"/>
                </a:solidFill>
                <a:effectLst/>
                <a:latin typeface="ff0"/>
              </a:rPr>
              <a:t>rülmelidir. Kalın kısım isim yazılan buzlu kısma yakındır ve ileriye do</a:t>
            </a:r>
            <a:r>
              <a:rPr lang="tr-TR" dirty="0">
                <a:solidFill>
                  <a:schemeClr val="tx1"/>
                </a:solidFill>
                <a:latin typeface="ff0"/>
              </a:rPr>
              <a:t>ğ</a:t>
            </a:r>
            <a:r>
              <a:rPr lang="tr-TR" b="0" i="0" dirty="0">
                <a:solidFill>
                  <a:schemeClr val="tx1"/>
                </a:solidFill>
                <a:effectLst/>
                <a:latin typeface="ff0"/>
              </a:rPr>
              <a:t>ru ilerledikçe incelir.</a:t>
            </a:r>
            <a:endParaRPr lang="tr-TR" dirty="0">
              <a:solidFill>
                <a:schemeClr val="tx1"/>
              </a:solidFill>
            </a:endParaRPr>
          </a:p>
        </p:txBody>
      </p:sp>
    </p:spTree>
    <p:extLst>
      <p:ext uri="{BB962C8B-B14F-4D97-AF65-F5344CB8AC3E}">
        <p14:creationId xmlns:p14="http://schemas.microsoft.com/office/powerpoint/2010/main" val="2891241828"/>
      </p:ext>
    </p:extLst>
  </p:cSld>
  <p:clrMapOvr>
    <a:overrideClrMapping bg1="dk1" tx1="lt1" bg2="dk2" tx2="lt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D0B2397-DD38-08C7-D83E-A0ACB55C7780}"/>
              </a:ext>
            </a:extLst>
          </p:cNvPr>
          <p:cNvSpPr>
            <a:spLocks noGrp="1"/>
          </p:cNvSpPr>
          <p:nvPr>
            <p:ph type="title"/>
          </p:nvPr>
        </p:nvSpPr>
        <p:spPr>
          <a:xfrm>
            <a:off x="1295402" y="982132"/>
            <a:ext cx="9601196" cy="1303867"/>
          </a:xfrm>
        </p:spPr>
        <p:txBody>
          <a:bodyPr>
            <a:normAutofit/>
          </a:bodyPr>
          <a:lstStyle/>
          <a:p>
            <a:r>
              <a:rPr lang="tr-TR">
                <a:solidFill>
                  <a:srgbClr val="262626"/>
                </a:solidFill>
              </a:rPr>
              <a:t>Periferik Yayma Hazırlanışı</a:t>
            </a:r>
          </a:p>
        </p:txBody>
      </p:sp>
      <p:sp>
        <p:nvSpPr>
          <p:cNvPr id="3" name="İçerik Yer Tutucusu 2">
            <a:extLst>
              <a:ext uri="{FF2B5EF4-FFF2-40B4-BE49-F238E27FC236}">
                <a16:creationId xmlns:a16="http://schemas.microsoft.com/office/drawing/2014/main" id="{5884FEE1-2F4C-97EE-CF63-4B609FF6148A}"/>
              </a:ext>
            </a:extLst>
          </p:cNvPr>
          <p:cNvSpPr>
            <a:spLocks noGrp="1"/>
          </p:cNvSpPr>
          <p:nvPr>
            <p:ph idx="1"/>
          </p:nvPr>
        </p:nvSpPr>
        <p:spPr>
          <a:xfrm>
            <a:off x="1295402" y="2556932"/>
            <a:ext cx="6525124" cy="3318936"/>
          </a:xfrm>
        </p:spPr>
        <p:txBody>
          <a:bodyPr>
            <a:normAutofit lnSpcReduction="10000"/>
          </a:bodyPr>
          <a:lstStyle/>
          <a:p>
            <a:pPr>
              <a:lnSpc>
                <a:spcPct val="90000"/>
              </a:lnSpc>
            </a:pPr>
            <a:r>
              <a:rPr lang="tr-TR" sz="2000" b="0" i="0" dirty="0">
                <a:solidFill>
                  <a:srgbClr val="262626"/>
                </a:solidFill>
                <a:effectLst/>
                <a:latin typeface="ff0"/>
              </a:rPr>
              <a:t>Boyanacak yaymanın üzeri 5 </a:t>
            </a:r>
            <a:r>
              <a:rPr lang="tr-TR" sz="2000" b="0" i="0" dirty="0" err="1">
                <a:solidFill>
                  <a:srgbClr val="262626"/>
                </a:solidFill>
                <a:effectLst/>
                <a:latin typeface="ff0"/>
              </a:rPr>
              <a:t>mL</a:t>
            </a:r>
            <a:r>
              <a:rPr lang="tr-TR" sz="2000" b="0" i="0" dirty="0">
                <a:solidFill>
                  <a:srgbClr val="262626"/>
                </a:solidFill>
                <a:effectLst/>
                <a:latin typeface="ff0"/>
              </a:rPr>
              <a:t> May-</a:t>
            </a:r>
            <a:r>
              <a:rPr lang="tr-TR" sz="2000" b="0" i="0" dirty="0" err="1">
                <a:solidFill>
                  <a:srgbClr val="262626"/>
                </a:solidFill>
                <a:effectLst/>
                <a:latin typeface="ff0"/>
              </a:rPr>
              <a:t>Grünwald</a:t>
            </a:r>
            <a:r>
              <a:rPr lang="tr-TR" sz="2000" b="0" i="0" dirty="0">
                <a:solidFill>
                  <a:srgbClr val="262626"/>
                </a:solidFill>
                <a:effectLst/>
                <a:latin typeface="ff0"/>
              </a:rPr>
              <a:t> ile kaplanarak 3-5 dakika beklenir. </a:t>
            </a:r>
          </a:p>
          <a:p>
            <a:pPr>
              <a:lnSpc>
                <a:spcPct val="90000"/>
              </a:lnSpc>
            </a:pPr>
            <a:r>
              <a:rPr lang="tr-TR" sz="2000" b="0" i="0" dirty="0">
                <a:solidFill>
                  <a:srgbClr val="262626"/>
                </a:solidFill>
                <a:effectLst/>
                <a:latin typeface="ff0"/>
              </a:rPr>
              <a:t>Bu boyada metanol olduğu için hücreler lam üzerine tespit edilmiş olur.</a:t>
            </a:r>
          </a:p>
          <a:p>
            <a:pPr>
              <a:lnSpc>
                <a:spcPct val="90000"/>
              </a:lnSpc>
            </a:pPr>
            <a:r>
              <a:rPr lang="tr-TR" sz="2000" b="0" i="0" dirty="0">
                <a:solidFill>
                  <a:srgbClr val="262626"/>
                </a:solidFill>
                <a:effectLst/>
                <a:latin typeface="ff0"/>
              </a:rPr>
              <a:t>Lam musluk suyunda hafifçe yıkanarak durulanır.</a:t>
            </a:r>
          </a:p>
          <a:p>
            <a:pPr>
              <a:lnSpc>
                <a:spcPct val="90000"/>
              </a:lnSpc>
            </a:pPr>
            <a:r>
              <a:rPr lang="tr-TR" sz="2000" b="0" i="0" dirty="0" err="1">
                <a:solidFill>
                  <a:srgbClr val="262626"/>
                </a:solidFill>
                <a:effectLst/>
                <a:latin typeface="ff0"/>
              </a:rPr>
              <a:t>Giemsa</a:t>
            </a:r>
            <a:r>
              <a:rPr lang="tr-TR" sz="2000" b="0" i="0" dirty="0">
                <a:solidFill>
                  <a:srgbClr val="262626"/>
                </a:solidFill>
                <a:effectLst/>
                <a:latin typeface="ff0"/>
              </a:rPr>
              <a:t> boyası </a:t>
            </a:r>
            <a:r>
              <a:rPr lang="tr-TR" sz="2000" b="0" i="0" dirty="0" err="1">
                <a:solidFill>
                  <a:srgbClr val="262626"/>
                </a:solidFill>
                <a:effectLst/>
                <a:latin typeface="ff0"/>
              </a:rPr>
              <a:t>pH’sı</a:t>
            </a:r>
            <a:r>
              <a:rPr lang="tr-TR" sz="2000" b="0" i="0" dirty="0">
                <a:solidFill>
                  <a:srgbClr val="262626"/>
                </a:solidFill>
                <a:effectLst/>
                <a:latin typeface="ff0"/>
              </a:rPr>
              <a:t> 7,2 olan tamponla veya distile su ile on defa sulandırılır. Boya kullanmadan önce taze hazırlanır.</a:t>
            </a:r>
          </a:p>
          <a:p>
            <a:pPr>
              <a:lnSpc>
                <a:spcPct val="90000"/>
              </a:lnSpc>
            </a:pPr>
            <a:r>
              <a:rPr lang="tr-TR" sz="2000" b="0" i="0" dirty="0">
                <a:solidFill>
                  <a:srgbClr val="262626"/>
                </a:solidFill>
                <a:effectLst/>
                <a:latin typeface="ff0"/>
              </a:rPr>
              <a:t>Yaymanın üzeri sulandırılmış </a:t>
            </a:r>
            <a:r>
              <a:rPr lang="tr-TR" sz="2000" b="0" i="0" dirty="0" err="1">
                <a:solidFill>
                  <a:srgbClr val="262626"/>
                </a:solidFill>
                <a:effectLst/>
                <a:latin typeface="ff0"/>
              </a:rPr>
              <a:t>Giemsa</a:t>
            </a:r>
            <a:r>
              <a:rPr lang="tr-TR" sz="2000" b="0" i="0" dirty="0">
                <a:solidFill>
                  <a:srgbClr val="262626"/>
                </a:solidFill>
                <a:effectLst/>
                <a:latin typeface="ff0"/>
              </a:rPr>
              <a:t> boyası ile kaplanarak 20 dakika boyanır.</a:t>
            </a:r>
          </a:p>
          <a:p>
            <a:pPr>
              <a:lnSpc>
                <a:spcPct val="90000"/>
              </a:lnSpc>
            </a:pPr>
            <a:r>
              <a:rPr lang="tr-TR" sz="2000" b="0" i="0" dirty="0">
                <a:solidFill>
                  <a:srgbClr val="262626"/>
                </a:solidFill>
                <a:effectLst/>
                <a:latin typeface="ff0"/>
              </a:rPr>
              <a:t>Musluk suyunda yıkanıp, dik bırakılarak kurutulur.</a:t>
            </a:r>
            <a:endParaRPr lang="tr-TR" sz="2000" dirty="0">
              <a:solidFill>
                <a:srgbClr val="262626"/>
              </a:solidFill>
            </a:endParaRPr>
          </a:p>
        </p:txBody>
      </p:sp>
      <p:pic>
        <p:nvPicPr>
          <p:cNvPr id="5" name="Resim 4">
            <a:extLst>
              <a:ext uri="{FF2B5EF4-FFF2-40B4-BE49-F238E27FC236}">
                <a16:creationId xmlns:a16="http://schemas.microsoft.com/office/drawing/2014/main" id="{866167B9-D1F0-618F-A74F-CA9CAD2F10C0}"/>
              </a:ext>
            </a:extLst>
          </p:cNvPr>
          <p:cNvPicPr>
            <a:picLocks noChangeAspect="1"/>
          </p:cNvPicPr>
          <p:nvPr/>
        </p:nvPicPr>
        <p:blipFill>
          <a:blip r:embed="rId4"/>
          <a:stretch>
            <a:fillRect/>
          </a:stretch>
        </p:blipFill>
        <p:spPr>
          <a:xfrm>
            <a:off x="8085026" y="3158321"/>
            <a:ext cx="2739728" cy="1938357"/>
          </a:xfrm>
          <a:prstGeom prst="rect">
            <a:avLst/>
          </a:prstGeom>
          <a:ln w="57150" cmpd="thickThin">
            <a:solidFill>
              <a:srgbClr val="7F7F7F"/>
            </a:solidFill>
            <a:miter lim="800000"/>
          </a:ln>
        </p:spPr>
      </p:pic>
    </p:spTree>
    <p:extLst>
      <p:ext uri="{BB962C8B-B14F-4D97-AF65-F5344CB8AC3E}">
        <p14:creationId xmlns:p14="http://schemas.microsoft.com/office/powerpoint/2010/main" val="21624687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F7A669E-B972-D926-FF3B-F56B35EE4661}"/>
              </a:ext>
            </a:extLst>
          </p:cNvPr>
          <p:cNvSpPr>
            <a:spLocks noGrp="1"/>
          </p:cNvSpPr>
          <p:nvPr>
            <p:ph type="title"/>
          </p:nvPr>
        </p:nvSpPr>
        <p:spPr/>
        <p:txBody>
          <a:bodyPr>
            <a:normAutofit/>
          </a:bodyPr>
          <a:lstStyle/>
          <a:p>
            <a:pPr algn="l"/>
            <a:r>
              <a:rPr lang="tr-TR" sz="3200" dirty="0"/>
              <a:t>Tıbbi laboratuvar;</a:t>
            </a:r>
          </a:p>
        </p:txBody>
      </p:sp>
      <p:graphicFrame>
        <p:nvGraphicFramePr>
          <p:cNvPr id="5" name="İçerik Yer Tutucusu 2">
            <a:extLst>
              <a:ext uri="{FF2B5EF4-FFF2-40B4-BE49-F238E27FC236}">
                <a16:creationId xmlns:a16="http://schemas.microsoft.com/office/drawing/2014/main" id="{575F2742-137B-DEA8-2AB5-63E6D8350A15}"/>
              </a:ext>
            </a:extLst>
          </p:cNvPr>
          <p:cNvGraphicFramePr>
            <a:graphicFrameLocks noGrp="1"/>
          </p:cNvGraphicFramePr>
          <p:nvPr>
            <p:ph idx="1"/>
          </p:nvPr>
        </p:nvGraphicFramePr>
        <p:xfrm>
          <a:off x="1295401" y="2556932"/>
          <a:ext cx="9601196" cy="33189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404395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E8DC6FCD-811B-436E-9FEE-FC957486C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Resim 4">
            <a:extLst>
              <a:ext uri="{FF2B5EF4-FFF2-40B4-BE49-F238E27FC236}">
                <a16:creationId xmlns:a16="http://schemas.microsoft.com/office/drawing/2014/main" id="{87A8B5F1-7099-9156-79FE-95588E0ECFAB}"/>
              </a:ext>
            </a:extLst>
          </p:cNvPr>
          <p:cNvPicPr>
            <a:picLocks noChangeAspect="1"/>
          </p:cNvPicPr>
          <p:nvPr/>
        </p:nvPicPr>
        <p:blipFill rotWithShape="1">
          <a:blip r:embed="rId2"/>
          <a:srcRect t="17627" r="-2" b="-2"/>
          <a:stretch/>
        </p:blipFill>
        <p:spPr>
          <a:xfrm>
            <a:off x="308288" y="3133380"/>
            <a:ext cx="5631222" cy="3167426"/>
          </a:xfrm>
          <a:prstGeom prst="rect">
            <a:avLst/>
          </a:prstGeom>
        </p:spPr>
      </p:pic>
      <p:pic>
        <p:nvPicPr>
          <p:cNvPr id="7" name="Resim 6">
            <a:extLst>
              <a:ext uri="{FF2B5EF4-FFF2-40B4-BE49-F238E27FC236}">
                <a16:creationId xmlns:a16="http://schemas.microsoft.com/office/drawing/2014/main" id="{CBBEE141-36CB-9A38-8248-614243AB484F}"/>
              </a:ext>
            </a:extLst>
          </p:cNvPr>
          <p:cNvPicPr>
            <a:picLocks noChangeAspect="1"/>
          </p:cNvPicPr>
          <p:nvPr/>
        </p:nvPicPr>
        <p:blipFill rotWithShape="1">
          <a:blip r:embed="rId3"/>
          <a:srcRect t="17226" r="2" b="2"/>
          <a:stretch/>
        </p:blipFill>
        <p:spPr>
          <a:xfrm>
            <a:off x="6096000" y="3133380"/>
            <a:ext cx="5797883" cy="3167426"/>
          </a:xfrm>
          <a:prstGeom prst="rect">
            <a:avLst/>
          </a:prstGeom>
        </p:spPr>
      </p:pic>
      <p:pic>
        <p:nvPicPr>
          <p:cNvPr id="3" name="Resim 2">
            <a:extLst>
              <a:ext uri="{FF2B5EF4-FFF2-40B4-BE49-F238E27FC236}">
                <a16:creationId xmlns:a16="http://schemas.microsoft.com/office/drawing/2014/main" id="{FC0314B8-11B5-A028-3AAC-5A4236FB39DF}"/>
              </a:ext>
            </a:extLst>
          </p:cNvPr>
          <p:cNvPicPr>
            <a:picLocks noChangeAspect="1"/>
          </p:cNvPicPr>
          <p:nvPr/>
        </p:nvPicPr>
        <p:blipFill rotWithShape="1">
          <a:blip r:embed="rId4"/>
          <a:srcRect t="19131" r="-2" b="8584"/>
          <a:stretch/>
        </p:blipFill>
        <p:spPr>
          <a:xfrm>
            <a:off x="263903" y="171717"/>
            <a:ext cx="5804105" cy="2789948"/>
          </a:xfrm>
          <a:prstGeom prst="rect">
            <a:avLst/>
          </a:prstGeom>
        </p:spPr>
      </p:pic>
      <p:pic>
        <p:nvPicPr>
          <p:cNvPr id="9" name="Resim 8">
            <a:extLst>
              <a:ext uri="{FF2B5EF4-FFF2-40B4-BE49-F238E27FC236}">
                <a16:creationId xmlns:a16="http://schemas.microsoft.com/office/drawing/2014/main" id="{D523C640-213A-AF45-A28A-01A8871EAEEF}"/>
              </a:ext>
            </a:extLst>
          </p:cNvPr>
          <p:cNvPicPr>
            <a:picLocks noChangeAspect="1"/>
          </p:cNvPicPr>
          <p:nvPr/>
        </p:nvPicPr>
        <p:blipFill rotWithShape="1">
          <a:blip r:embed="rId5"/>
          <a:srcRect t="18760" r="2" b="7211"/>
          <a:stretch/>
        </p:blipFill>
        <p:spPr>
          <a:xfrm>
            <a:off x="6096000" y="171716"/>
            <a:ext cx="5797883" cy="2789948"/>
          </a:xfrm>
          <a:prstGeom prst="rect">
            <a:avLst/>
          </a:prstGeom>
        </p:spPr>
      </p:pic>
    </p:spTree>
    <p:extLst>
      <p:ext uri="{BB962C8B-B14F-4D97-AF65-F5344CB8AC3E}">
        <p14:creationId xmlns:p14="http://schemas.microsoft.com/office/powerpoint/2010/main" val="20444776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2" name="Rectangle 9">
            <a:extLst>
              <a:ext uri="{FF2B5EF4-FFF2-40B4-BE49-F238E27FC236}">
                <a16:creationId xmlns:a16="http://schemas.microsoft.com/office/drawing/2014/main" id="{BCE0E071-1FFE-4CBC-B30E-1D152F07D4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1">
            <a:extLst>
              <a:ext uri="{FF2B5EF4-FFF2-40B4-BE49-F238E27FC236}">
                <a16:creationId xmlns:a16="http://schemas.microsoft.com/office/drawing/2014/main" id="{CAE844BA-5374-418B-9ECC-16C5697817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685" y="471792"/>
            <a:ext cx="11264630" cy="5914417"/>
          </a:xfrm>
          <a:prstGeom prst="rect">
            <a:avLst/>
          </a:prstGeom>
          <a:solidFill>
            <a:srgbClr val="FFFFFF"/>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Resim 2">
            <a:extLst>
              <a:ext uri="{FF2B5EF4-FFF2-40B4-BE49-F238E27FC236}">
                <a16:creationId xmlns:a16="http://schemas.microsoft.com/office/drawing/2014/main" id="{7568F167-CE7B-F4DA-EC28-0F90C32FFD64}"/>
              </a:ext>
            </a:extLst>
          </p:cNvPr>
          <p:cNvPicPr>
            <a:picLocks noChangeAspect="1"/>
          </p:cNvPicPr>
          <p:nvPr/>
        </p:nvPicPr>
        <p:blipFill>
          <a:blip r:embed="rId3"/>
          <a:stretch>
            <a:fillRect/>
          </a:stretch>
        </p:blipFill>
        <p:spPr>
          <a:xfrm>
            <a:off x="6339385" y="1862457"/>
            <a:ext cx="4747101" cy="3133086"/>
          </a:xfrm>
          <a:prstGeom prst="rect">
            <a:avLst/>
          </a:prstGeom>
        </p:spPr>
      </p:pic>
      <p:sp>
        <p:nvSpPr>
          <p:cNvPr id="24" name="Rectangle 13">
            <a:extLst>
              <a:ext uri="{FF2B5EF4-FFF2-40B4-BE49-F238E27FC236}">
                <a16:creationId xmlns:a16="http://schemas.microsoft.com/office/drawing/2014/main" id="{6BAB2FD4-0F7E-4353-8B89-54760C0F4C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744" y="635508"/>
            <a:ext cx="10954512" cy="5586984"/>
          </a:xfrm>
          <a:prstGeom prst="rect">
            <a:avLst/>
          </a:prstGeom>
          <a:noFill/>
          <a:ln w="22225" cap="flat">
            <a:solidFill>
              <a:schemeClr val="accent1"/>
            </a:solidFill>
            <a:miter lim="800000"/>
          </a:ln>
        </p:spPr>
        <p:style>
          <a:lnRef idx="1">
            <a:schemeClr val="accent1"/>
          </a:lnRef>
          <a:fillRef idx="3">
            <a:schemeClr val="accent1"/>
          </a:fillRef>
          <a:effectRef idx="2">
            <a:schemeClr val="accent1"/>
          </a:effectRef>
          <a:fontRef idx="minor">
            <a:schemeClr val="lt1"/>
          </a:fontRef>
        </p:style>
        <p:txBody>
          <a:bodyPr/>
          <a:lstStyle/>
          <a:p>
            <a:endParaRPr lang="tr-TR"/>
          </a:p>
        </p:txBody>
      </p:sp>
      <p:pic>
        <p:nvPicPr>
          <p:cNvPr id="5" name="Resim 4">
            <a:extLst>
              <a:ext uri="{FF2B5EF4-FFF2-40B4-BE49-F238E27FC236}">
                <a16:creationId xmlns:a16="http://schemas.microsoft.com/office/drawing/2014/main" id="{4C46E0F3-CB62-2655-2BD2-1A30939F28CA}"/>
              </a:ext>
            </a:extLst>
          </p:cNvPr>
          <p:cNvPicPr>
            <a:picLocks noChangeAspect="1"/>
          </p:cNvPicPr>
          <p:nvPr/>
        </p:nvPicPr>
        <p:blipFill>
          <a:blip r:embed="rId4"/>
          <a:stretch>
            <a:fillRect/>
          </a:stretch>
        </p:blipFill>
        <p:spPr>
          <a:xfrm>
            <a:off x="1105514" y="1874325"/>
            <a:ext cx="4747101" cy="3109351"/>
          </a:xfrm>
          <a:prstGeom prst="rect">
            <a:avLst/>
          </a:prstGeom>
        </p:spPr>
      </p:pic>
    </p:spTree>
    <p:extLst>
      <p:ext uri="{BB962C8B-B14F-4D97-AF65-F5344CB8AC3E}">
        <p14:creationId xmlns:p14="http://schemas.microsoft.com/office/powerpoint/2010/main" val="30297217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4B7CA5D-29BE-EC36-13FE-3CA275373D42}"/>
              </a:ext>
            </a:extLst>
          </p:cNvPr>
          <p:cNvSpPr>
            <a:spLocks noGrp="1"/>
          </p:cNvSpPr>
          <p:nvPr>
            <p:ph type="title"/>
          </p:nvPr>
        </p:nvSpPr>
        <p:spPr/>
        <p:txBody>
          <a:bodyPr>
            <a:normAutofit/>
          </a:bodyPr>
          <a:lstStyle/>
          <a:p>
            <a:pPr algn="l"/>
            <a:r>
              <a:rPr lang="tr-TR" sz="3200" dirty="0"/>
              <a:t>Cihazların Sonuçlarını Etkileyen Kan Kaynaklı Faktörler</a:t>
            </a:r>
          </a:p>
        </p:txBody>
      </p:sp>
      <p:sp>
        <p:nvSpPr>
          <p:cNvPr id="3" name="İçerik Yer Tutucusu 2">
            <a:extLst>
              <a:ext uri="{FF2B5EF4-FFF2-40B4-BE49-F238E27FC236}">
                <a16:creationId xmlns:a16="http://schemas.microsoft.com/office/drawing/2014/main" id="{5D937207-C722-8E25-65DE-26E70AB4543A}"/>
              </a:ext>
            </a:extLst>
          </p:cNvPr>
          <p:cNvSpPr>
            <a:spLocks noGrp="1"/>
          </p:cNvSpPr>
          <p:nvPr>
            <p:ph idx="1"/>
          </p:nvPr>
        </p:nvSpPr>
        <p:spPr/>
        <p:txBody>
          <a:bodyPr>
            <a:normAutofit lnSpcReduction="10000"/>
          </a:bodyPr>
          <a:lstStyle/>
          <a:p>
            <a:r>
              <a:rPr lang="tr-TR" dirty="0"/>
              <a:t>Soğuk </a:t>
            </a:r>
            <a:r>
              <a:rPr lang="tr-TR" dirty="0" err="1"/>
              <a:t>aglutininler</a:t>
            </a:r>
            <a:r>
              <a:rPr lang="tr-TR" dirty="0"/>
              <a:t> ve </a:t>
            </a:r>
            <a:r>
              <a:rPr lang="tr-TR" dirty="0" err="1"/>
              <a:t>kriyoglobulinemi</a:t>
            </a:r>
            <a:r>
              <a:rPr lang="tr-TR" dirty="0"/>
              <a:t>; oda ısında eritrositlerin kümeleşmesi, </a:t>
            </a:r>
            <a:r>
              <a:rPr lang="tr-TR" dirty="0" err="1"/>
              <a:t>MCV’nin</a:t>
            </a:r>
            <a:r>
              <a:rPr lang="tr-TR" dirty="0"/>
              <a:t> büyük , 37C’de 20 dakika bekletildikten sonra sayılmalı</a:t>
            </a:r>
          </a:p>
          <a:p>
            <a:r>
              <a:rPr lang="tr-TR" dirty="0" err="1"/>
              <a:t>Lipemi</a:t>
            </a:r>
            <a:r>
              <a:rPr lang="tr-TR" dirty="0"/>
              <a:t> ve </a:t>
            </a:r>
            <a:r>
              <a:rPr lang="tr-TR" dirty="0" err="1"/>
              <a:t>ikter</a:t>
            </a:r>
            <a:r>
              <a:rPr lang="tr-TR" dirty="0"/>
              <a:t>; bulanıklıktan dolayı </a:t>
            </a:r>
            <a:r>
              <a:rPr lang="tr-TR" dirty="0" err="1"/>
              <a:t>Hb</a:t>
            </a:r>
            <a:r>
              <a:rPr lang="tr-TR" dirty="0"/>
              <a:t> yüksek bulunur, lipid partikülleri lökosit veya trombositlerle karışabilir, yanlış olduğu </a:t>
            </a:r>
            <a:r>
              <a:rPr lang="tr-TR" dirty="0" err="1"/>
              <a:t>MCHC’nin</a:t>
            </a:r>
            <a:r>
              <a:rPr lang="tr-TR" dirty="0"/>
              <a:t> anormal çıkmasından anlaşılır</a:t>
            </a:r>
          </a:p>
          <a:p>
            <a:r>
              <a:rPr lang="tr-TR" dirty="0"/>
              <a:t>Hemoliz; eritrositlerin parçalanması ve </a:t>
            </a:r>
            <a:r>
              <a:rPr lang="tr-TR" dirty="0" err="1"/>
              <a:t>Hb’nin</a:t>
            </a:r>
            <a:r>
              <a:rPr lang="tr-TR" dirty="0"/>
              <a:t>  plazmaya geçmesi, parçalanan eritrositler kan sayımı cihazında sayılamaz, HCT olduğundan daha düşük, MCHC ise % 36 g/</a:t>
            </a:r>
            <a:r>
              <a:rPr lang="tr-TR" dirty="0" err="1"/>
              <a:t>dL</a:t>
            </a:r>
            <a:r>
              <a:rPr lang="tr-TR" dirty="0"/>
              <a:t>’ den daha yüksek bulunur</a:t>
            </a:r>
          </a:p>
          <a:p>
            <a:endParaRPr lang="tr-TR" dirty="0"/>
          </a:p>
        </p:txBody>
      </p:sp>
    </p:spTree>
    <p:extLst>
      <p:ext uri="{BB962C8B-B14F-4D97-AF65-F5344CB8AC3E}">
        <p14:creationId xmlns:p14="http://schemas.microsoft.com/office/powerpoint/2010/main" val="36413148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C4161F1-6472-B9E7-D505-1443725940DE}"/>
              </a:ext>
            </a:extLst>
          </p:cNvPr>
          <p:cNvSpPr>
            <a:spLocks noGrp="1"/>
          </p:cNvSpPr>
          <p:nvPr>
            <p:ph type="title"/>
          </p:nvPr>
        </p:nvSpPr>
        <p:spPr/>
        <p:txBody>
          <a:bodyPr>
            <a:normAutofit/>
          </a:bodyPr>
          <a:lstStyle/>
          <a:p>
            <a:pPr algn="l"/>
            <a:r>
              <a:rPr lang="tr-TR" sz="3200" dirty="0"/>
              <a:t>Cihazların Sonuçlarını Etkileyen Kan Kaynaklı Faktörler</a:t>
            </a:r>
          </a:p>
        </p:txBody>
      </p:sp>
      <p:sp>
        <p:nvSpPr>
          <p:cNvPr id="3" name="İçerik Yer Tutucusu 2">
            <a:extLst>
              <a:ext uri="{FF2B5EF4-FFF2-40B4-BE49-F238E27FC236}">
                <a16:creationId xmlns:a16="http://schemas.microsoft.com/office/drawing/2014/main" id="{9DE1605C-1B9F-8442-8C86-8C68C64F5567}"/>
              </a:ext>
            </a:extLst>
          </p:cNvPr>
          <p:cNvSpPr>
            <a:spLocks noGrp="1"/>
          </p:cNvSpPr>
          <p:nvPr>
            <p:ph idx="1"/>
          </p:nvPr>
        </p:nvSpPr>
        <p:spPr/>
        <p:txBody>
          <a:bodyPr/>
          <a:lstStyle/>
          <a:p>
            <a:r>
              <a:rPr lang="tr-TR" dirty="0" err="1"/>
              <a:t>Mikrosit</a:t>
            </a:r>
            <a:r>
              <a:rPr lang="tr-TR" dirty="0"/>
              <a:t> ve </a:t>
            </a:r>
            <a:r>
              <a:rPr lang="tr-TR" dirty="0" err="1"/>
              <a:t>şistositler</a:t>
            </a:r>
            <a:r>
              <a:rPr lang="tr-TR" dirty="0"/>
              <a:t>; küçük eritrositler eritrosit histogramında yer almazlar, trombosit histogramına dahil olabilirler, eritrosit sayısı olduğundan düşük trombosit sayısı yalancı olarak  daha yüksek bulunur </a:t>
            </a:r>
          </a:p>
          <a:p>
            <a:r>
              <a:rPr lang="tr-TR" dirty="0" err="1"/>
              <a:t>Eritroblast</a:t>
            </a:r>
            <a:r>
              <a:rPr lang="tr-TR" dirty="0"/>
              <a:t> ve </a:t>
            </a:r>
            <a:r>
              <a:rPr lang="tr-TR" dirty="0" err="1"/>
              <a:t>megakaryosit</a:t>
            </a:r>
            <a:r>
              <a:rPr lang="tr-TR" dirty="0"/>
              <a:t> parçaları; lökosit sayımı sırasında yalancı olarak lökosit sayısının yüksek bulunması </a:t>
            </a:r>
          </a:p>
          <a:p>
            <a:r>
              <a:rPr lang="tr-TR" dirty="0"/>
              <a:t>Trombosit kümeleri; </a:t>
            </a:r>
            <a:r>
              <a:rPr lang="tr-TR" dirty="0" err="1"/>
              <a:t>psödotrombositopeni</a:t>
            </a:r>
            <a:endParaRPr lang="tr-TR" dirty="0"/>
          </a:p>
          <a:p>
            <a:pPr marL="0" indent="0">
              <a:buNone/>
            </a:pPr>
            <a:endParaRPr lang="tr-TR" dirty="0"/>
          </a:p>
          <a:p>
            <a:endParaRPr lang="tr-TR" dirty="0"/>
          </a:p>
        </p:txBody>
      </p:sp>
    </p:spTree>
    <p:extLst>
      <p:ext uri="{BB962C8B-B14F-4D97-AF65-F5344CB8AC3E}">
        <p14:creationId xmlns:p14="http://schemas.microsoft.com/office/powerpoint/2010/main" val="34702124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DDE9BA6-5A1B-D2D1-50AF-D7B276934BB8}"/>
              </a:ext>
            </a:extLst>
          </p:cNvPr>
          <p:cNvSpPr>
            <a:spLocks noGrp="1"/>
          </p:cNvSpPr>
          <p:nvPr>
            <p:ph type="title"/>
          </p:nvPr>
        </p:nvSpPr>
        <p:spPr/>
        <p:txBody>
          <a:bodyPr>
            <a:normAutofit/>
          </a:bodyPr>
          <a:lstStyle/>
          <a:p>
            <a:pPr algn="l"/>
            <a:r>
              <a:rPr lang="tr-TR" sz="3200" dirty="0"/>
              <a:t>Cihazların Sonuçlarını Etkileyen Kan Kaynaklı Faktörler</a:t>
            </a:r>
          </a:p>
        </p:txBody>
      </p:sp>
      <p:sp>
        <p:nvSpPr>
          <p:cNvPr id="3" name="İçerik Yer Tutucusu 2">
            <a:extLst>
              <a:ext uri="{FF2B5EF4-FFF2-40B4-BE49-F238E27FC236}">
                <a16:creationId xmlns:a16="http://schemas.microsoft.com/office/drawing/2014/main" id="{E8A0E3A8-760D-6E34-4F74-6B659256AF68}"/>
              </a:ext>
            </a:extLst>
          </p:cNvPr>
          <p:cNvSpPr>
            <a:spLocks noGrp="1"/>
          </p:cNvSpPr>
          <p:nvPr>
            <p:ph idx="1"/>
          </p:nvPr>
        </p:nvSpPr>
        <p:spPr/>
        <p:txBody>
          <a:bodyPr>
            <a:normAutofit/>
          </a:bodyPr>
          <a:lstStyle/>
          <a:p>
            <a:r>
              <a:rPr lang="tr-TR" dirty="0"/>
              <a:t>Lökosit sayısı  &gt;50 bin/µL; MCV/HCT daha büyük , MCHC daha düşük</a:t>
            </a:r>
          </a:p>
          <a:p>
            <a:r>
              <a:rPr lang="tr-TR" dirty="0"/>
              <a:t>Lösemi; tedavisi sırasında lökositler parçalanarak trombositlerin yüksek bulunmasına neden</a:t>
            </a:r>
          </a:p>
          <a:p>
            <a:r>
              <a:rPr lang="tr-TR" dirty="0"/>
              <a:t> Uzun süre bekletilmiş kan; </a:t>
            </a:r>
            <a:r>
              <a:rPr lang="tr-TR" dirty="0" err="1"/>
              <a:t>EDTA’lı</a:t>
            </a:r>
            <a:r>
              <a:rPr lang="tr-TR" dirty="0"/>
              <a:t> örnekler 6 saat içinde sayılmalı, bekletildikçe eritrositler şişebilir (MCV artar), trombosit sayıları düşer</a:t>
            </a:r>
          </a:p>
          <a:p>
            <a:endParaRPr lang="tr-TR" dirty="0"/>
          </a:p>
          <a:p>
            <a:endParaRPr lang="tr-TR" dirty="0"/>
          </a:p>
        </p:txBody>
      </p:sp>
    </p:spTree>
    <p:extLst>
      <p:ext uri="{BB962C8B-B14F-4D97-AF65-F5344CB8AC3E}">
        <p14:creationId xmlns:p14="http://schemas.microsoft.com/office/powerpoint/2010/main" val="35338674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EC42CD0-7E09-B085-1DF6-3FFEA122B0EC}"/>
              </a:ext>
            </a:extLst>
          </p:cNvPr>
          <p:cNvSpPr>
            <a:spLocks noGrp="1"/>
          </p:cNvSpPr>
          <p:nvPr>
            <p:ph type="title"/>
          </p:nvPr>
        </p:nvSpPr>
        <p:spPr/>
        <p:txBody>
          <a:bodyPr>
            <a:normAutofit/>
          </a:bodyPr>
          <a:lstStyle/>
          <a:p>
            <a:pPr algn="l"/>
            <a:r>
              <a:rPr lang="tr-TR" sz="4000" b="1" dirty="0"/>
              <a:t>İdrar Tetkiki</a:t>
            </a:r>
          </a:p>
        </p:txBody>
      </p:sp>
      <p:sp>
        <p:nvSpPr>
          <p:cNvPr id="3" name="İçerik Yer Tutucusu 2">
            <a:extLst>
              <a:ext uri="{FF2B5EF4-FFF2-40B4-BE49-F238E27FC236}">
                <a16:creationId xmlns:a16="http://schemas.microsoft.com/office/drawing/2014/main" id="{916173B7-304A-7716-D20F-B3616EC97271}"/>
              </a:ext>
            </a:extLst>
          </p:cNvPr>
          <p:cNvSpPr>
            <a:spLocks noGrp="1"/>
          </p:cNvSpPr>
          <p:nvPr>
            <p:ph idx="1"/>
          </p:nvPr>
        </p:nvSpPr>
        <p:spPr/>
        <p:txBody>
          <a:bodyPr/>
          <a:lstStyle/>
          <a:p>
            <a:r>
              <a:rPr lang="tr-TR" dirty="0"/>
              <a:t>Noninvazivdir, kolaydır, pahalı değildir</a:t>
            </a:r>
          </a:p>
          <a:p>
            <a:r>
              <a:rPr lang="tr-TR" dirty="0"/>
              <a:t>Yetişkin ve çocuklarda koruyucu bakım amaçlı önerilmez</a:t>
            </a:r>
          </a:p>
          <a:p>
            <a:r>
              <a:rPr lang="tr-TR" dirty="0" err="1"/>
              <a:t>Mikroalbüminüri</a:t>
            </a:r>
            <a:r>
              <a:rPr lang="tr-TR" dirty="0"/>
              <a:t> taraması diyabet bakımında rutindir</a:t>
            </a:r>
          </a:p>
          <a:p>
            <a:r>
              <a:rPr lang="tr-TR" dirty="0" err="1"/>
              <a:t>Dipstick</a:t>
            </a:r>
            <a:r>
              <a:rPr lang="tr-TR" dirty="0"/>
              <a:t> testlerinin yanlış-pozitif ve yanlış-negatif oranının yüksek olduğu bilinmelidir</a:t>
            </a:r>
          </a:p>
        </p:txBody>
      </p:sp>
    </p:spTree>
    <p:extLst>
      <p:ext uri="{BB962C8B-B14F-4D97-AF65-F5344CB8AC3E}">
        <p14:creationId xmlns:p14="http://schemas.microsoft.com/office/powerpoint/2010/main" val="18925801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2BE4420-3B5F-4549-8B4A-77855B8215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75876F6-95D4-48CB-8E3E-4401A96E25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88"/>
            <a:ext cx="3823215" cy="5883295"/>
          </a:xfrm>
          <a:prstGeom prst="rect">
            <a:avLst/>
          </a:prstGeom>
          <a:blipFill dpi="0" rotWithShape="1">
            <a:blip r:embed="rId2"/>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1B84719-90BB-4D0C-92D8-61DC5512B3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tr-TR"/>
          </a:p>
        </p:txBody>
      </p:sp>
      <p:sp>
        <p:nvSpPr>
          <p:cNvPr id="2" name="Başlık 1">
            <a:extLst>
              <a:ext uri="{FF2B5EF4-FFF2-40B4-BE49-F238E27FC236}">
                <a16:creationId xmlns:a16="http://schemas.microsoft.com/office/drawing/2014/main" id="{F1231A58-71EB-5200-1DBB-CFE7666857DD}"/>
              </a:ext>
            </a:extLst>
          </p:cNvPr>
          <p:cNvSpPr>
            <a:spLocks noGrp="1"/>
          </p:cNvSpPr>
          <p:nvPr>
            <p:ph type="title"/>
          </p:nvPr>
        </p:nvSpPr>
        <p:spPr>
          <a:xfrm>
            <a:off x="1055599" y="1055077"/>
            <a:ext cx="2532909" cy="4794578"/>
          </a:xfrm>
        </p:spPr>
        <p:txBody>
          <a:bodyPr>
            <a:normAutofit/>
          </a:bodyPr>
          <a:lstStyle/>
          <a:p>
            <a:r>
              <a:rPr lang="tr-TR" b="1">
                <a:solidFill>
                  <a:srgbClr val="262626"/>
                </a:solidFill>
              </a:rPr>
              <a:t>İdrar Tetkiki-</a:t>
            </a:r>
            <a:r>
              <a:rPr lang="tr-TR">
                <a:solidFill>
                  <a:srgbClr val="262626"/>
                </a:solidFill>
              </a:rPr>
              <a:t> Numune Hazırlama</a:t>
            </a:r>
          </a:p>
        </p:txBody>
      </p:sp>
      <p:sp useBgFill="1">
        <p:nvSpPr>
          <p:cNvPr id="15" name="Rectangle 14">
            <a:extLst>
              <a:ext uri="{FF2B5EF4-FFF2-40B4-BE49-F238E27FC236}">
                <a16:creationId xmlns:a16="http://schemas.microsoft.com/office/drawing/2014/main" id="{7B407EC4-5D16-4845-9840-4E28622B65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2053" y="-2"/>
            <a:ext cx="753994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İçerik Yer Tutucusu 2">
            <a:extLst>
              <a:ext uri="{FF2B5EF4-FFF2-40B4-BE49-F238E27FC236}">
                <a16:creationId xmlns:a16="http://schemas.microsoft.com/office/drawing/2014/main" id="{2E77E4D3-C749-E9B7-9BA3-0F928B4ABBF0}"/>
              </a:ext>
            </a:extLst>
          </p:cNvPr>
          <p:cNvGraphicFramePr>
            <a:graphicFrameLocks noGrp="1"/>
          </p:cNvGraphicFramePr>
          <p:nvPr>
            <p:ph idx="1"/>
            <p:extLst>
              <p:ext uri="{D42A27DB-BD31-4B8C-83A1-F6EECF244321}">
                <p14:modId xmlns:p14="http://schemas.microsoft.com/office/powerpoint/2010/main" val="44632056"/>
              </p:ext>
            </p:extLst>
          </p:nvPr>
        </p:nvGraphicFramePr>
        <p:xfrm>
          <a:off x="5470072" y="804670"/>
          <a:ext cx="5914209" cy="52486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070583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çerik Yer Tutucusu 3">
            <a:extLst>
              <a:ext uri="{FF2B5EF4-FFF2-40B4-BE49-F238E27FC236}">
                <a16:creationId xmlns:a16="http://schemas.microsoft.com/office/drawing/2014/main" id="{DDCBA890-5E2F-188F-D0A6-598DB50D61AC}"/>
              </a:ext>
            </a:extLst>
          </p:cNvPr>
          <p:cNvGraphicFramePr>
            <a:graphicFrameLocks noGrp="1"/>
          </p:cNvGraphicFramePr>
          <p:nvPr>
            <p:ph idx="1"/>
            <p:extLst>
              <p:ext uri="{D42A27DB-BD31-4B8C-83A1-F6EECF244321}">
                <p14:modId xmlns:p14="http://schemas.microsoft.com/office/powerpoint/2010/main" val="60811246"/>
              </p:ext>
            </p:extLst>
          </p:nvPr>
        </p:nvGraphicFramePr>
        <p:xfrm>
          <a:off x="1046747" y="1167063"/>
          <a:ext cx="9849853" cy="47082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374865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6FFBF59-258B-0EF6-9DB7-49D4D1D5A28A}"/>
              </a:ext>
            </a:extLst>
          </p:cNvPr>
          <p:cNvSpPr>
            <a:spLocks noGrp="1"/>
          </p:cNvSpPr>
          <p:nvPr>
            <p:ph type="title"/>
          </p:nvPr>
        </p:nvSpPr>
        <p:spPr/>
        <p:txBody>
          <a:bodyPr>
            <a:normAutofit/>
          </a:bodyPr>
          <a:lstStyle/>
          <a:p>
            <a:pPr algn="l"/>
            <a:r>
              <a:rPr lang="tr-TR" sz="3200" dirty="0"/>
              <a:t>İdrarın Fiziksel Analizi</a:t>
            </a:r>
          </a:p>
        </p:txBody>
      </p:sp>
      <p:sp>
        <p:nvSpPr>
          <p:cNvPr id="3" name="İçerik Yer Tutucusu 2">
            <a:extLst>
              <a:ext uri="{FF2B5EF4-FFF2-40B4-BE49-F238E27FC236}">
                <a16:creationId xmlns:a16="http://schemas.microsoft.com/office/drawing/2014/main" id="{1953295A-34E0-A480-396E-6FF21FC05436}"/>
              </a:ext>
            </a:extLst>
          </p:cNvPr>
          <p:cNvSpPr>
            <a:spLocks noGrp="1"/>
          </p:cNvSpPr>
          <p:nvPr>
            <p:ph idx="1"/>
          </p:nvPr>
        </p:nvSpPr>
        <p:spPr/>
        <p:txBody>
          <a:bodyPr/>
          <a:lstStyle/>
          <a:p>
            <a:r>
              <a:rPr lang="tr-TR" dirty="0"/>
              <a:t>İdrarın normal rengi </a:t>
            </a:r>
            <a:r>
              <a:rPr lang="tr-TR" dirty="0" err="1"/>
              <a:t>ürokrom</a:t>
            </a:r>
            <a:r>
              <a:rPr lang="tr-TR" dirty="0"/>
              <a:t> pigmentinden kaynaklanır </a:t>
            </a:r>
          </a:p>
          <a:p>
            <a:r>
              <a:rPr lang="tr-TR" dirty="0"/>
              <a:t>Açık sarı, sarı veya koyu sarı </a:t>
            </a:r>
          </a:p>
          <a:p>
            <a:r>
              <a:rPr lang="tr-TR" dirty="0"/>
              <a:t>Kokusu nadiren önemlidir; enfeksiyonda rahatsız edici, ketoasidozda meyvemsi, </a:t>
            </a:r>
            <a:r>
              <a:rPr lang="tr-TR" dirty="0" err="1"/>
              <a:t>metabolizmal</a:t>
            </a:r>
            <a:r>
              <a:rPr lang="tr-TR" dirty="0"/>
              <a:t> hastalıklarda spesifik (akçaağaç şurubu </a:t>
            </a:r>
            <a:r>
              <a:rPr lang="tr-TR" dirty="0" err="1"/>
              <a:t>hast</a:t>
            </a:r>
            <a:r>
              <a:rPr lang="tr-TR" dirty="0"/>
              <a:t>. vb.)</a:t>
            </a:r>
          </a:p>
          <a:p>
            <a:r>
              <a:rPr lang="tr-TR" dirty="0"/>
              <a:t>Taze normal idrar berraktır</a:t>
            </a:r>
          </a:p>
          <a:p>
            <a:pPr marL="0" indent="0">
              <a:buNone/>
            </a:pPr>
            <a:endParaRPr lang="tr-TR" dirty="0"/>
          </a:p>
        </p:txBody>
      </p:sp>
    </p:spTree>
    <p:extLst>
      <p:ext uri="{BB962C8B-B14F-4D97-AF65-F5344CB8AC3E}">
        <p14:creationId xmlns:p14="http://schemas.microsoft.com/office/powerpoint/2010/main" val="33760742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CE1CEB9D-E9A6-54CB-9697-B7E61F74F8FD}"/>
              </a:ext>
            </a:extLst>
          </p:cNvPr>
          <p:cNvPicPr>
            <a:picLocks noChangeAspect="1"/>
          </p:cNvPicPr>
          <p:nvPr/>
        </p:nvPicPr>
        <p:blipFill>
          <a:blip r:embed="rId2"/>
          <a:stretch>
            <a:fillRect/>
          </a:stretch>
        </p:blipFill>
        <p:spPr>
          <a:xfrm>
            <a:off x="3751371" y="903618"/>
            <a:ext cx="4689258" cy="4802376"/>
          </a:xfrm>
          <a:prstGeom prst="rect">
            <a:avLst/>
          </a:prstGeom>
        </p:spPr>
      </p:pic>
    </p:spTree>
    <p:extLst>
      <p:ext uri="{BB962C8B-B14F-4D97-AF65-F5344CB8AC3E}">
        <p14:creationId xmlns:p14="http://schemas.microsoft.com/office/powerpoint/2010/main" val="12460942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C878D9A-77BE-4701-AE3D-EEFC53CD5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643BE08-0ED1-4B73-AC6D-B7E26A59C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56B2094-7FC0-45FC-BFED-3CB88CEE6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tr-TR"/>
          </a:p>
        </p:txBody>
      </p:sp>
      <p:sp>
        <p:nvSpPr>
          <p:cNvPr id="5" name="Başlık 4">
            <a:extLst>
              <a:ext uri="{FF2B5EF4-FFF2-40B4-BE49-F238E27FC236}">
                <a16:creationId xmlns:a16="http://schemas.microsoft.com/office/drawing/2014/main" id="{BD80BAFD-9C59-DE9F-4798-A3C07B132AD4}"/>
              </a:ext>
            </a:extLst>
          </p:cNvPr>
          <p:cNvSpPr>
            <a:spLocks noGrp="1"/>
          </p:cNvSpPr>
          <p:nvPr>
            <p:ph type="title"/>
          </p:nvPr>
        </p:nvSpPr>
        <p:spPr>
          <a:xfrm>
            <a:off x="952108" y="954756"/>
            <a:ext cx="2730414" cy="4946003"/>
          </a:xfrm>
        </p:spPr>
        <p:txBody>
          <a:bodyPr>
            <a:normAutofit/>
          </a:bodyPr>
          <a:lstStyle/>
          <a:p>
            <a:endParaRPr lang="tr-TR" dirty="0">
              <a:solidFill>
                <a:srgbClr val="FFFFFF"/>
              </a:solidFill>
            </a:endParaRPr>
          </a:p>
        </p:txBody>
      </p:sp>
      <p:sp>
        <p:nvSpPr>
          <p:cNvPr id="17" name="Rectangle 16">
            <a:extLst>
              <a:ext uri="{FF2B5EF4-FFF2-40B4-BE49-F238E27FC236}">
                <a16:creationId xmlns:a16="http://schemas.microsoft.com/office/drawing/2014/main" id="{07A4B640-BB7F-4272-A710-068DBA9F9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9" name="İçerik Yer Tutucusu 5">
            <a:extLst>
              <a:ext uri="{FF2B5EF4-FFF2-40B4-BE49-F238E27FC236}">
                <a16:creationId xmlns:a16="http://schemas.microsoft.com/office/drawing/2014/main" id="{85691B39-9D4C-2FCA-D855-DB028BD4D2A4}"/>
              </a:ext>
            </a:extLst>
          </p:cNvPr>
          <p:cNvGraphicFramePr>
            <a:graphicFrameLocks noGrp="1"/>
          </p:cNvGraphicFramePr>
          <p:nvPr>
            <p:ph idx="1"/>
            <p:extLst>
              <p:ext uri="{D42A27DB-BD31-4B8C-83A1-F6EECF244321}">
                <p14:modId xmlns:p14="http://schemas.microsoft.com/office/powerpoint/2010/main" val="2468295908"/>
              </p:ext>
            </p:extLst>
          </p:nvPr>
        </p:nvGraphicFramePr>
        <p:xfrm>
          <a:off x="5140934" y="469900"/>
          <a:ext cx="5953630" cy="54059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Resim 7">
            <a:extLst>
              <a:ext uri="{FF2B5EF4-FFF2-40B4-BE49-F238E27FC236}">
                <a16:creationId xmlns:a16="http://schemas.microsoft.com/office/drawing/2014/main" id="{3F67DE09-FCED-F7DE-2BE0-B247424EBB04}"/>
              </a:ext>
            </a:extLst>
          </p:cNvPr>
          <p:cNvPicPr>
            <a:picLocks noChangeAspect="1"/>
          </p:cNvPicPr>
          <p:nvPr/>
        </p:nvPicPr>
        <p:blipFill>
          <a:blip r:embed="rId8"/>
          <a:stretch>
            <a:fillRect/>
          </a:stretch>
        </p:blipFill>
        <p:spPr>
          <a:xfrm>
            <a:off x="700490" y="1343074"/>
            <a:ext cx="3253317" cy="4169365"/>
          </a:xfrm>
          <a:prstGeom prst="rect">
            <a:avLst/>
          </a:prstGeom>
        </p:spPr>
      </p:pic>
    </p:spTree>
    <p:extLst>
      <p:ext uri="{BB962C8B-B14F-4D97-AF65-F5344CB8AC3E}">
        <p14:creationId xmlns:p14="http://schemas.microsoft.com/office/powerpoint/2010/main" val="16306025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44A8CFD-0F85-B0E6-2A9A-635F9DD27C68}"/>
              </a:ext>
            </a:extLst>
          </p:cNvPr>
          <p:cNvSpPr>
            <a:spLocks noGrp="1"/>
          </p:cNvSpPr>
          <p:nvPr>
            <p:ph type="title"/>
          </p:nvPr>
        </p:nvSpPr>
        <p:spPr/>
        <p:txBody>
          <a:bodyPr>
            <a:normAutofit/>
          </a:bodyPr>
          <a:lstStyle/>
          <a:p>
            <a:pPr algn="l"/>
            <a:r>
              <a:rPr lang="tr-TR" sz="3200" dirty="0"/>
              <a:t>İdrarın Fiziksel Analizi</a:t>
            </a:r>
          </a:p>
        </p:txBody>
      </p:sp>
      <p:sp>
        <p:nvSpPr>
          <p:cNvPr id="3" name="İçerik Yer Tutucusu 2">
            <a:extLst>
              <a:ext uri="{FF2B5EF4-FFF2-40B4-BE49-F238E27FC236}">
                <a16:creationId xmlns:a16="http://schemas.microsoft.com/office/drawing/2014/main" id="{747C2694-6E0C-349E-6578-02E28DC0B8CA}"/>
              </a:ext>
            </a:extLst>
          </p:cNvPr>
          <p:cNvSpPr>
            <a:spLocks noGrp="1"/>
          </p:cNvSpPr>
          <p:nvPr>
            <p:ph idx="1"/>
          </p:nvPr>
        </p:nvSpPr>
        <p:spPr>
          <a:xfrm>
            <a:off x="1295401" y="2454442"/>
            <a:ext cx="9601196" cy="3421426"/>
          </a:xfrm>
        </p:spPr>
        <p:txBody>
          <a:bodyPr/>
          <a:lstStyle/>
          <a:p>
            <a:r>
              <a:rPr lang="tr-TR" dirty="0"/>
              <a:t>Özgül ağırlığı 1,001-1,035 arasında</a:t>
            </a:r>
          </a:p>
          <a:p>
            <a:r>
              <a:rPr lang="tr-TR" dirty="0"/>
              <a:t>&lt;1,008 olan idrar </a:t>
            </a:r>
            <a:r>
              <a:rPr lang="tr-TR" dirty="0" err="1"/>
              <a:t>dilüe</a:t>
            </a:r>
            <a:r>
              <a:rPr lang="tr-TR" dirty="0"/>
              <a:t> ; &gt;1,020 olan idrar konsantre </a:t>
            </a:r>
          </a:p>
          <a:p>
            <a:r>
              <a:rPr lang="tr-TR" dirty="0"/>
              <a:t>Sürekli 1,010 özgül ağırlıkta olan böbrek konsantre etme yeteneği kaybı nedeniyle ağır renal yetmezlik olarak değerlendirilir</a:t>
            </a:r>
          </a:p>
          <a:p>
            <a:endParaRPr lang="tr-TR" dirty="0"/>
          </a:p>
          <a:p>
            <a:endParaRPr lang="tr-TR" dirty="0"/>
          </a:p>
        </p:txBody>
      </p:sp>
      <p:graphicFrame>
        <p:nvGraphicFramePr>
          <p:cNvPr id="4" name="Tablo 3">
            <a:extLst>
              <a:ext uri="{FF2B5EF4-FFF2-40B4-BE49-F238E27FC236}">
                <a16:creationId xmlns:a16="http://schemas.microsoft.com/office/drawing/2014/main" id="{BADEBD7A-DEF5-5B5C-2FA4-03CCA0B7E6F7}"/>
              </a:ext>
            </a:extLst>
          </p:cNvPr>
          <p:cNvGraphicFramePr>
            <a:graphicFrameLocks noGrp="1"/>
          </p:cNvGraphicFramePr>
          <p:nvPr>
            <p:extLst>
              <p:ext uri="{D42A27DB-BD31-4B8C-83A1-F6EECF244321}">
                <p14:modId xmlns:p14="http://schemas.microsoft.com/office/powerpoint/2010/main" val="221986112"/>
              </p:ext>
            </p:extLst>
          </p:nvPr>
        </p:nvGraphicFramePr>
        <p:xfrm>
          <a:off x="1827463" y="4292601"/>
          <a:ext cx="8128000" cy="185420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67688342"/>
                    </a:ext>
                  </a:extLst>
                </a:gridCol>
                <a:gridCol w="4064000">
                  <a:extLst>
                    <a:ext uri="{9D8B030D-6E8A-4147-A177-3AD203B41FA5}">
                      <a16:colId xmlns:a16="http://schemas.microsoft.com/office/drawing/2014/main" val="946722601"/>
                    </a:ext>
                  </a:extLst>
                </a:gridCol>
              </a:tblGrid>
              <a:tr h="370840">
                <a:tc>
                  <a:txBody>
                    <a:bodyPr/>
                    <a:lstStyle/>
                    <a:p>
                      <a:r>
                        <a:rPr lang="tr-TR" dirty="0"/>
                        <a:t>Özgül ağırlığı artıran </a:t>
                      </a:r>
                    </a:p>
                  </a:txBody>
                  <a:tcPr/>
                </a:tc>
                <a:tc>
                  <a:txBody>
                    <a:bodyPr/>
                    <a:lstStyle/>
                    <a:p>
                      <a:r>
                        <a:rPr lang="tr-TR" dirty="0"/>
                        <a:t>azaltan</a:t>
                      </a:r>
                    </a:p>
                  </a:txBody>
                  <a:tcPr/>
                </a:tc>
                <a:extLst>
                  <a:ext uri="{0D108BD9-81ED-4DB2-BD59-A6C34878D82A}">
                    <a16:rowId xmlns:a16="http://schemas.microsoft.com/office/drawing/2014/main" val="3274159960"/>
                  </a:ext>
                </a:extLst>
              </a:tr>
              <a:tr h="370840">
                <a:tc>
                  <a:txBody>
                    <a:bodyPr/>
                    <a:lstStyle/>
                    <a:p>
                      <a:r>
                        <a:rPr lang="tr-TR" dirty="0"/>
                        <a:t>Azalmış sıvı alımı/ dehidratasyon</a:t>
                      </a:r>
                    </a:p>
                  </a:txBody>
                  <a:tcPr/>
                </a:tc>
                <a:tc>
                  <a:txBody>
                    <a:bodyPr/>
                    <a:lstStyle/>
                    <a:p>
                      <a:r>
                        <a:rPr lang="tr-TR" dirty="0"/>
                        <a:t>Artmış sıvı alımı/ diüretik</a:t>
                      </a:r>
                    </a:p>
                  </a:txBody>
                  <a:tcPr/>
                </a:tc>
                <a:extLst>
                  <a:ext uri="{0D108BD9-81ED-4DB2-BD59-A6C34878D82A}">
                    <a16:rowId xmlns:a16="http://schemas.microsoft.com/office/drawing/2014/main" val="989365546"/>
                  </a:ext>
                </a:extLst>
              </a:tr>
              <a:tr h="370840">
                <a:tc>
                  <a:txBody>
                    <a:bodyPr/>
                    <a:lstStyle/>
                    <a:p>
                      <a:r>
                        <a:rPr lang="tr-TR" dirty="0"/>
                        <a:t>DM (glikozüri)</a:t>
                      </a:r>
                    </a:p>
                  </a:txBody>
                  <a:tcPr/>
                </a:tc>
                <a:tc>
                  <a:txBody>
                    <a:bodyPr/>
                    <a:lstStyle/>
                    <a:p>
                      <a:r>
                        <a:rPr lang="tr-TR" dirty="0"/>
                        <a:t>Böbreğin konsantrasyon yet. azalma</a:t>
                      </a:r>
                    </a:p>
                  </a:txBody>
                  <a:tcPr/>
                </a:tc>
                <a:extLst>
                  <a:ext uri="{0D108BD9-81ED-4DB2-BD59-A6C34878D82A}">
                    <a16:rowId xmlns:a16="http://schemas.microsoft.com/office/drawing/2014/main" val="2626101717"/>
                  </a:ext>
                </a:extLst>
              </a:tr>
              <a:tr h="370840">
                <a:tc>
                  <a:txBody>
                    <a:bodyPr/>
                    <a:lstStyle/>
                    <a:p>
                      <a:r>
                        <a:rPr lang="tr-TR" dirty="0"/>
                        <a:t>Uygunsuz ADH</a:t>
                      </a:r>
                    </a:p>
                  </a:txBody>
                  <a:tcPr/>
                </a:tc>
                <a:tc>
                  <a:txBody>
                    <a:bodyPr/>
                    <a:lstStyle/>
                    <a:p>
                      <a:r>
                        <a:rPr lang="tr-TR" dirty="0" err="1"/>
                        <a:t>Diyabetes</a:t>
                      </a:r>
                      <a:r>
                        <a:rPr lang="tr-TR" dirty="0"/>
                        <a:t> </a:t>
                      </a:r>
                      <a:r>
                        <a:rPr lang="tr-TR" dirty="0" err="1"/>
                        <a:t>insipidus</a:t>
                      </a:r>
                      <a:endParaRPr lang="tr-TR" dirty="0"/>
                    </a:p>
                  </a:txBody>
                  <a:tcPr/>
                </a:tc>
                <a:extLst>
                  <a:ext uri="{0D108BD9-81ED-4DB2-BD59-A6C34878D82A}">
                    <a16:rowId xmlns:a16="http://schemas.microsoft.com/office/drawing/2014/main" val="3013644450"/>
                  </a:ext>
                </a:extLst>
              </a:tr>
              <a:tr h="370840">
                <a:tc>
                  <a:txBody>
                    <a:bodyPr/>
                    <a:lstStyle/>
                    <a:p>
                      <a:endParaRPr lang="tr-TR"/>
                    </a:p>
                  </a:txBody>
                  <a:tcPr/>
                </a:tc>
                <a:tc>
                  <a:txBody>
                    <a:bodyPr/>
                    <a:lstStyle/>
                    <a:p>
                      <a:endParaRPr lang="tr-TR" dirty="0"/>
                    </a:p>
                  </a:txBody>
                  <a:tcPr/>
                </a:tc>
                <a:extLst>
                  <a:ext uri="{0D108BD9-81ED-4DB2-BD59-A6C34878D82A}">
                    <a16:rowId xmlns:a16="http://schemas.microsoft.com/office/drawing/2014/main" val="791914557"/>
                  </a:ext>
                </a:extLst>
              </a:tr>
            </a:tbl>
          </a:graphicData>
        </a:graphic>
      </p:graphicFrame>
    </p:spTree>
    <p:extLst>
      <p:ext uri="{BB962C8B-B14F-4D97-AF65-F5344CB8AC3E}">
        <p14:creationId xmlns:p14="http://schemas.microsoft.com/office/powerpoint/2010/main" val="7663414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B7C4858-FAA3-4226-A856-193A01910E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8C1B503-0291-4E82-A65E-72D604D9F6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accent1"/>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3F836C5-9601-4982-A121-CCA49BF7BA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bg2"/>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tr-TR"/>
          </a:p>
        </p:txBody>
      </p:sp>
      <p:sp>
        <p:nvSpPr>
          <p:cNvPr id="2" name="Başlık 1">
            <a:extLst>
              <a:ext uri="{FF2B5EF4-FFF2-40B4-BE49-F238E27FC236}">
                <a16:creationId xmlns:a16="http://schemas.microsoft.com/office/drawing/2014/main" id="{C00C72CA-87F7-11D0-9C7F-7D0079FDF187}"/>
              </a:ext>
            </a:extLst>
          </p:cNvPr>
          <p:cNvSpPr>
            <a:spLocks noGrp="1"/>
          </p:cNvSpPr>
          <p:nvPr>
            <p:ph type="title"/>
          </p:nvPr>
        </p:nvSpPr>
        <p:spPr>
          <a:xfrm>
            <a:off x="952108" y="954756"/>
            <a:ext cx="2730414" cy="4946003"/>
          </a:xfrm>
        </p:spPr>
        <p:txBody>
          <a:bodyPr>
            <a:normAutofit/>
          </a:bodyPr>
          <a:lstStyle/>
          <a:p>
            <a:r>
              <a:rPr lang="tr-TR">
                <a:solidFill>
                  <a:srgbClr val="FFFFFF"/>
                </a:solidFill>
              </a:rPr>
              <a:t>İdrarın Kimyasal Analizi</a:t>
            </a:r>
          </a:p>
        </p:txBody>
      </p:sp>
      <p:sp>
        <p:nvSpPr>
          <p:cNvPr id="14" name="Rectangle 13">
            <a:extLst>
              <a:ext uri="{FF2B5EF4-FFF2-40B4-BE49-F238E27FC236}">
                <a16:creationId xmlns:a16="http://schemas.microsoft.com/office/drawing/2014/main" id="{46CD0D05-FF47-4ABB-841C-0600CADC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solidFill>
            <a:schemeClr val="bg2">
              <a:lumMod val="25000"/>
            </a:schemeClr>
          </a:soli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D449886B-2F1B-10BC-9C51-1259CE5C01DB}"/>
              </a:ext>
            </a:extLst>
          </p:cNvPr>
          <p:cNvSpPr>
            <a:spLocks noGrp="1"/>
          </p:cNvSpPr>
          <p:nvPr>
            <p:ph idx="1"/>
          </p:nvPr>
        </p:nvSpPr>
        <p:spPr>
          <a:xfrm>
            <a:off x="5150360" y="469900"/>
            <a:ext cx="5953630" cy="5405968"/>
          </a:xfrm>
        </p:spPr>
        <p:txBody>
          <a:bodyPr anchor="ctr">
            <a:normAutofit/>
          </a:bodyPr>
          <a:lstStyle/>
          <a:p>
            <a:r>
              <a:rPr lang="tr-TR">
                <a:solidFill>
                  <a:schemeClr val="bg1"/>
                </a:solidFill>
              </a:rPr>
              <a:t>İdrar dipstickleri ile manuel veya otomatik hızlı ve ucuz</a:t>
            </a:r>
          </a:p>
          <a:p>
            <a:r>
              <a:rPr lang="tr-TR">
                <a:solidFill>
                  <a:schemeClr val="bg1"/>
                </a:solidFill>
              </a:rPr>
              <a:t>İdrar taze, iyi karıştırılmış, santrifüj edilmemiş olmalı </a:t>
            </a:r>
          </a:p>
          <a:p>
            <a:r>
              <a:rPr lang="tr-TR">
                <a:solidFill>
                  <a:schemeClr val="bg1"/>
                </a:solidFill>
              </a:rPr>
              <a:t>Dolapta saklanmışsa oda sıcaklığına gelmesi beklenmeli</a:t>
            </a:r>
          </a:p>
          <a:p>
            <a:r>
              <a:rPr lang="tr-TR">
                <a:solidFill>
                  <a:schemeClr val="bg1"/>
                </a:solidFill>
              </a:rPr>
              <a:t>Test esnasında dipstick üreticilerinin kurallarına uygun olmalı (süre, konum vb)</a:t>
            </a:r>
          </a:p>
        </p:txBody>
      </p:sp>
    </p:spTree>
    <p:extLst>
      <p:ext uri="{BB962C8B-B14F-4D97-AF65-F5344CB8AC3E}">
        <p14:creationId xmlns:p14="http://schemas.microsoft.com/office/powerpoint/2010/main" val="20655471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A157BE2-9F8F-163C-9A54-8315E04A8B45}"/>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C8335653-E07B-C829-5483-9376DA8F2A12}"/>
              </a:ext>
            </a:extLst>
          </p:cNvPr>
          <p:cNvSpPr>
            <a:spLocks noGrp="1"/>
          </p:cNvSpPr>
          <p:nvPr>
            <p:ph idx="1"/>
          </p:nvPr>
        </p:nvSpPr>
        <p:spPr/>
        <p:txBody>
          <a:bodyPr/>
          <a:lstStyle/>
          <a:p>
            <a:endParaRPr lang="tr-TR"/>
          </a:p>
        </p:txBody>
      </p:sp>
      <p:pic>
        <p:nvPicPr>
          <p:cNvPr id="4" name="Picture 2">
            <a:extLst>
              <a:ext uri="{FF2B5EF4-FFF2-40B4-BE49-F238E27FC236}">
                <a16:creationId xmlns:a16="http://schemas.microsoft.com/office/drawing/2014/main" id="{4EEBF685-C0BD-15A0-2046-E550DE19D0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6999" y="1212683"/>
            <a:ext cx="6858000" cy="409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97960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44FDEAD-83AE-4493-B596-6B4F08DFB3FC}"/>
              </a:ext>
            </a:extLst>
          </p:cNvPr>
          <p:cNvSpPr>
            <a:spLocks noGrp="1"/>
          </p:cNvSpPr>
          <p:nvPr>
            <p:ph type="title"/>
          </p:nvPr>
        </p:nvSpPr>
        <p:spPr/>
        <p:txBody>
          <a:bodyPr>
            <a:normAutofit/>
          </a:bodyPr>
          <a:lstStyle/>
          <a:p>
            <a:pPr algn="l"/>
            <a:r>
              <a:rPr lang="tr-TR" sz="3200" dirty="0"/>
              <a:t>pH</a:t>
            </a:r>
          </a:p>
        </p:txBody>
      </p:sp>
      <p:sp>
        <p:nvSpPr>
          <p:cNvPr id="3" name="İçerik Yer Tutucusu 2">
            <a:extLst>
              <a:ext uri="{FF2B5EF4-FFF2-40B4-BE49-F238E27FC236}">
                <a16:creationId xmlns:a16="http://schemas.microsoft.com/office/drawing/2014/main" id="{529598D4-7B4A-652F-FEA8-917AE64C3409}"/>
              </a:ext>
            </a:extLst>
          </p:cNvPr>
          <p:cNvSpPr>
            <a:spLocks noGrp="1"/>
          </p:cNvSpPr>
          <p:nvPr>
            <p:ph idx="1"/>
          </p:nvPr>
        </p:nvSpPr>
        <p:spPr/>
        <p:txBody>
          <a:bodyPr/>
          <a:lstStyle/>
          <a:p>
            <a:r>
              <a:rPr lang="tr-TR" dirty="0"/>
              <a:t>İdrar </a:t>
            </a:r>
            <a:r>
              <a:rPr lang="tr-TR" dirty="0" err="1"/>
              <a:t>pH’sı</a:t>
            </a:r>
            <a:r>
              <a:rPr lang="tr-TR" dirty="0"/>
              <a:t> genellikle asidiktir 5,5-6,5 (4,5-8)</a:t>
            </a:r>
          </a:p>
          <a:p>
            <a:r>
              <a:rPr lang="tr-TR" dirty="0"/>
              <a:t>Yemekten sonraki ilk 2 saatten alınan veya oda ısısında uzun süre bekleyen idrar alkali olabilmekte</a:t>
            </a:r>
          </a:p>
          <a:p>
            <a:r>
              <a:rPr lang="tr-TR" dirty="0"/>
              <a:t>Solunumsal/metabolik  asidoz/alkaloz durumları </a:t>
            </a:r>
            <a:r>
              <a:rPr lang="tr-TR" dirty="0" err="1"/>
              <a:t>pH’yı</a:t>
            </a:r>
            <a:r>
              <a:rPr lang="tr-TR" dirty="0"/>
              <a:t> etkilemekte</a:t>
            </a:r>
          </a:p>
          <a:p>
            <a:r>
              <a:rPr lang="tr-TR" dirty="0"/>
              <a:t>Renal tübüler asidoz, üre parçalayan etkenlerin neden olduğu </a:t>
            </a:r>
            <a:r>
              <a:rPr lang="tr-TR" dirty="0" err="1"/>
              <a:t>İYE’lerde</a:t>
            </a:r>
            <a:r>
              <a:rPr lang="tr-TR" dirty="0"/>
              <a:t> idrar bazik olurken, ürik asit ve sistin taşı olan hastalarda asidiktir</a:t>
            </a:r>
          </a:p>
        </p:txBody>
      </p:sp>
    </p:spTree>
    <p:extLst>
      <p:ext uri="{BB962C8B-B14F-4D97-AF65-F5344CB8AC3E}">
        <p14:creationId xmlns:p14="http://schemas.microsoft.com/office/powerpoint/2010/main" val="14405126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B78BE18-6882-4FAA-BC8C-CA216E9638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A34F12D-8C0F-46CA-9F4A-D56193C37E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88137"/>
            <a:ext cx="11227442" cy="5883295"/>
          </a:xfrm>
          <a:prstGeom prst="rect">
            <a:avLst/>
          </a:prstGeom>
          <a:solidFill>
            <a:schemeClr val="bg2"/>
          </a:solidFill>
          <a:ln>
            <a:noFill/>
          </a:ln>
          <a:effectLst>
            <a:outerShdw blurRad="114300" dist="127000" dir="4800000" sx="99000" sy="99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8" name="Resim 7">
            <a:extLst>
              <a:ext uri="{FF2B5EF4-FFF2-40B4-BE49-F238E27FC236}">
                <a16:creationId xmlns:a16="http://schemas.microsoft.com/office/drawing/2014/main" id="{5CAD0D9D-DCB3-8257-5C7C-316451381CDE}"/>
              </a:ext>
            </a:extLst>
          </p:cNvPr>
          <p:cNvPicPr>
            <a:picLocks noChangeAspect="1"/>
          </p:cNvPicPr>
          <p:nvPr/>
        </p:nvPicPr>
        <p:blipFill rotWithShape="1">
          <a:blip r:embed="rId4">
            <a:alphaModFix amt="25000"/>
          </a:blip>
          <a:srcRect t="3408" r="1" b="1"/>
          <a:stretch/>
        </p:blipFill>
        <p:spPr>
          <a:xfrm>
            <a:off x="506188" y="473199"/>
            <a:ext cx="11227442" cy="5883295"/>
          </a:xfrm>
          <a:prstGeom prst="rect">
            <a:avLst/>
          </a:prstGeom>
        </p:spPr>
      </p:pic>
      <p:sp>
        <p:nvSpPr>
          <p:cNvPr id="17" name="Rectangle 16">
            <a:extLst>
              <a:ext uri="{FF2B5EF4-FFF2-40B4-BE49-F238E27FC236}">
                <a16:creationId xmlns:a16="http://schemas.microsoft.com/office/drawing/2014/main" id="{F3838012-22B6-4303-8F29-04E1419B3A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solidFill>
              <a:schemeClr val="tx1"/>
            </a:solidFill>
            <a:miter lim="800000"/>
          </a:ln>
        </p:spPr>
        <p:style>
          <a:lnRef idx="1">
            <a:schemeClr val="accent1"/>
          </a:lnRef>
          <a:fillRef idx="3">
            <a:schemeClr val="accent1"/>
          </a:fillRef>
          <a:effectRef idx="2">
            <a:schemeClr val="accent1"/>
          </a:effectRef>
          <a:fontRef idx="minor">
            <a:schemeClr val="lt1"/>
          </a:fontRef>
        </p:style>
        <p:txBody>
          <a:bodyPr/>
          <a:lstStyle/>
          <a:p>
            <a:endParaRPr lang="tr-TR"/>
          </a:p>
        </p:txBody>
      </p:sp>
      <p:sp>
        <p:nvSpPr>
          <p:cNvPr id="2" name="Başlık 1">
            <a:extLst>
              <a:ext uri="{FF2B5EF4-FFF2-40B4-BE49-F238E27FC236}">
                <a16:creationId xmlns:a16="http://schemas.microsoft.com/office/drawing/2014/main" id="{CE23092A-72BF-E95F-9F6A-93749AF4E263}"/>
              </a:ext>
            </a:extLst>
          </p:cNvPr>
          <p:cNvSpPr>
            <a:spLocks noGrp="1"/>
          </p:cNvSpPr>
          <p:nvPr>
            <p:ph type="title"/>
          </p:nvPr>
        </p:nvSpPr>
        <p:spPr>
          <a:xfrm>
            <a:off x="1295402" y="982132"/>
            <a:ext cx="9601196" cy="1303867"/>
          </a:xfrm>
        </p:spPr>
        <p:txBody>
          <a:bodyPr>
            <a:normAutofit/>
          </a:bodyPr>
          <a:lstStyle/>
          <a:p>
            <a:pPr algn="l"/>
            <a:r>
              <a:rPr lang="tr-TR" sz="3600" dirty="0">
                <a:solidFill>
                  <a:schemeClr val="tx1"/>
                </a:solidFill>
              </a:rPr>
              <a:t>Hematüri </a:t>
            </a:r>
          </a:p>
        </p:txBody>
      </p:sp>
      <p:cxnSp>
        <p:nvCxnSpPr>
          <p:cNvPr id="19" name="Straight Connector 18">
            <a:extLst>
              <a:ext uri="{FF2B5EF4-FFF2-40B4-BE49-F238E27FC236}">
                <a16:creationId xmlns:a16="http://schemas.microsoft.com/office/drawing/2014/main" id="{AB061FF5-9F81-427C-8DA5-3989395517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2351" y="2421466"/>
            <a:ext cx="9407298" cy="0"/>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grpSp>
        <p:nvGrpSpPr>
          <p:cNvPr id="21" name="Group 20">
            <a:extLst>
              <a:ext uri="{FF2B5EF4-FFF2-40B4-BE49-F238E27FC236}">
                <a16:creationId xmlns:a16="http://schemas.microsoft.com/office/drawing/2014/main" id="{F03F5A17-2CE9-4ADD-9FAF-C1A0BB39CD0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8288" y="3128956"/>
            <a:ext cx="12234672" cy="658368"/>
            <a:chOff x="-18288" y="3128956"/>
            <a:chExt cx="12234672" cy="658368"/>
          </a:xfrm>
        </p:grpSpPr>
        <p:sp useBgFill="1">
          <p:nvSpPr>
            <p:cNvPr id="22" name="Rounded Rectangle 20">
              <a:extLst>
                <a:ext uri="{FF2B5EF4-FFF2-40B4-BE49-F238E27FC236}">
                  <a16:creationId xmlns:a16="http://schemas.microsoft.com/office/drawing/2014/main" id="{4A88F887-B43E-4CD1-BCE2-739013C68D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23" name="Picture 22">
              <a:extLst>
                <a:ext uri="{FF2B5EF4-FFF2-40B4-BE49-F238E27FC236}">
                  <a16:creationId xmlns:a16="http://schemas.microsoft.com/office/drawing/2014/main" id="{2C9D3412-AB4A-4E20-9A79-B2C80D198BC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24" name="Rounded Rectangle 22">
              <a:extLst>
                <a:ext uri="{FF2B5EF4-FFF2-40B4-BE49-F238E27FC236}">
                  <a16:creationId xmlns:a16="http://schemas.microsoft.com/office/drawing/2014/main" id="{A1D7D010-E182-46E6-9264-B39552853F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25" name="Picture 24">
              <a:extLst>
                <a:ext uri="{FF2B5EF4-FFF2-40B4-BE49-F238E27FC236}">
                  <a16:creationId xmlns:a16="http://schemas.microsoft.com/office/drawing/2014/main" id="{F4783A7B-2E08-42E4-87EC-EE59B873DFB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
        <p:nvSpPr>
          <p:cNvPr id="3" name="İçerik Yer Tutucusu 2">
            <a:extLst>
              <a:ext uri="{FF2B5EF4-FFF2-40B4-BE49-F238E27FC236}">
                <a16:creationId xmlns:a16="http://schemas.microsoft.com/office/drawing/2014/main" id="{B9055311-ADF9-EB6F-6E07-15FE4689615C}"/>
              </a:ext>
            </a:extLst>
          </p:cNvPr>
          <p:cNvSpPr>
            <a:spLocks noGrp="1"/>
          </p:cNvSpPr>
          <p:nvPr>
            <p:ph idx="1"/>
          </p:nvPr>
        </p:nvSpPr>
        <p:spPr>
          <a:xfrm>
            <a:off x="860776" y="2421466"/>
            <a:ext cx="10628596" cy="3454402"/>
          </a:xfrm>
        </p:spPr>
        <p:txBody>
          <a:bodyPr>
            <a:normAutofit fontScale="92500"/>
          </a:bodyPr>
          <a:lstStyle/>
          <a:p>
            <a:r>
              <a:rPr lang="tr-TR" dirty="0">
                <a:solidFill>
                  <a:schemeClr val="tx1"/>
                </a:solidFill>
              </a:rPr>
              <a:t>Büyük büyütmede &lt;3 eritrosit ;normal bireylerde 1000 eritrosit/</a:t>
            </a:r>
            <a:r>
              <a:rPr lang="tr-TR" dirty="0" err="1">
                <a:solidFill>
                  <a:schemeClr val="tx1"/>
                </a:solidFill>
              </a:rPr>
              <a:t>mL</a:t>
            </a:r>
            <a:r>
              <a:rPr lang="tr-TR" dirty="0">
                <a:solidFill>
                  <a:schemeClr val="tx1"/>
                </a:solidFill>
              </a:rPr>
              <a:t> yaklaşık atılmakta</a:t>
            </a:r>
          </a:p>
          <a:p>
            <a:r>
              <a:rPr lang="tr-TR" dirty="0">
                <a:solidFill>
                  <a:schemeClr val="tx1"/>
                </a:solidFill>
              </a:rPr>
              <a:t>3 idrar örneğinden en az ikisinde büyük büyütmede 3 ya da daha fazla eritrosit</a:t>
            </a:r>
          </a:p>
          <a:p>
            <a:r>
              <a:rPr lang="tr-TR" dirty="0">
                <a:solidFill>
                  <a:schemeClr val="tx1"/>
                </a:solidFill>
              </a:rPr>
              <a:t>Hematüri </a:t>
            </a:r>
            <a:r>
              <a:rPr lang="tr-TR" dirty="0" err="1">
                <a:solidFill>
                  <a:schemeClr val="tx1"/>
                </a:solidFill>
              </a:rPr>
              <a:t>mikroskopik</a:t>
            </a:r>
            <a:r>
              <a:rPr lang="tr-TR" dirty="0">
                <a:solidFill>
                  <a:schemeClr val="tx1"/>
                </a:solidFill>
              </a:rPr>
              <a:t> inceleme ile </a:t>
            </a:r>
            <a:r>
              <a:rPr lang="tr-TR" dirty="0" err="1">
                <a:solidFill>
                  <a:schemeClr val="tx1"/>
                </a:solidFill>
              </a:rPr>
              <a:t>hemoglobinüri</a:t>
            </a:r>
            <a:r>
              <a:rPr lang="tr-TR" dirty="0">
                <a:solidFill>
                  <a:schemeClr val="tx1"/>
                </a:solidFill>
              </a:rPr>
              <a:t> ve </a:t>
            </a:r>
            <a:r>
              <a:rPr lang="tr-TR" dirty="0" err="1">
                <a:solidFill>
                  <a:schemeClr val="tx1"/>
                </a:solidFill>
              </a:rPr>
              <a:t>miyoglobinüriden</a:t>
            </a:r>
            <a:r>
              <a:rPr lang="tr-TR" dirty="0">
                <a:solidFill>
                  <a:schemeClr val="tx1"/>
                </a:solidFill>
              </a:rPr>
              <a:t> ayrılabilmekte </a:t>
            </a:r>
          </a:p>
          <a:p>
            <a:r>
              <a:rPr lang="tr-TR" dirty="0">
                <a:solidFill>
                  <a:schemeClr val="tx1"/>
                </a:solidFill>
              </a:rPr>
              <a:t>Kadın hastaya mutlaka menstrüasyon sorulmalı </a:t>
            </a:r>
          </a:p>
          <a:p>
            <a:r>
              <a:rPr lang="tr-TR" dirty="0" err="1">
                <a:solidFill>
                  <a:schemeClr val="tx1"/>
                </a:solidFill>
              </a:rPr>
              <a:t>Nefrolojik</a:t>
            </a:r>
            <a:r>
              <a:rPr lang="tr-TR" dirty="0">
                <a:solidFill>
                  <a:schemeClr val="tx1"/>
                </a:solidFill>
              </a:rPr>
              <a:t> kökenli; eritrosit </a:t>
            </a:r>
            <a:r>
              <a:rPr lang="tr-TR" dirty="0" err="1">
                <a:solidFill>
                  <a:schemeClr val="tx1"/>
                </a:solidFill>
              </a:rPr>
              <a:t>silendirleri</a:t>
            </a:r>
            <a:r>
              <a:rPr lang="tr-TR" dirty="0">
                <a:solidFill>
                  <a:schemeClr val="tx1"/>
                </a:solidFill>
              </a:rPr>
              <a:t>, </a:t>
            </a:r>
            <a:r>
              <a:rPr lang="tr-TR" dirty="0" err="1">
                <a:solidFill>
                  <a:schemeClr val="tx1"/>
                </a:solidFill>
              </a:rPr>
              <a:t>proteinüri</a:t>
            </a:r>
            <a:r>
              <a:rPr lang="tr-TR" dirty="0">
                <a:solidFill>
                  <a:schemeClr val="tx1"/>
                </a:solidFill>
              </a:rPr>
              <a:t>, dismorfik eritrositler</a:t>
            </a:r>
          </a:p>
          <a:p>
            <a:r>
              <a:rPr lang="tr-TR" dirty="0">
                <a:solidFill>
                  <a:schemeClr val="tx1"/>
                </a:solidFill>
              </a:rPr>
              <a:t>Ürolojik kaynaklı; kanama fazla olsa da protein 100-300 mg/</a:t>
            </a:r>
            <a:r>
              <a:rPr lang="tr-TR" dirty="0" err="1">
                <a:solidFill>
                  <a:schemeClr val="tx1"/>
                </a:solidFill>
              </a:rPr>
              <a:t>dL</a:t>
            </a:r>
            <a:r>
              <a:rPr lang="tr-TR" dirty="0">
                <a:solidFill>
                  <a:schemeClr val="tx1"/>
                </a:solidFill>
              </a:rPr>
              <a:t> geçmez, izomorfik eritrositler </a:t>
            </a:r>
          </a:p>
          <a:p>
            <a:endParaRPr lang="tr-TR" dirty="0">
              <a:solidFill>
                <a:schemeClr val="tx1"/>
              </a:solidFill>
            </a:endParaRPr>
          </a:p>
        </p:txBody>
      </p:sp>
    </p:spTree>
    <p:extLst>
      <p:ext uri="{BB962C8B-B14F-4D97-AF65-F5344CB8AC3E}">
        <p14:creationId xmlns:p14="http://schemas.microsoft.com/office/powerpoint/2010/main" val="3090888193"/>
      </p:ext>
    </p:extLst>
  </p:cSld>
  <p:clrMapOvr>
    <a:overrideClrMapping bg1="dk1" tx1="lt1" bg2="dk2" tx2="lt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7A2E1DE-3B04-539E-91DA-0705F15A656A}"/>
              </a:ext>
            </a:extLst>
          </p:cNvPr>
          <p:cNvSpPr>
            <a:spLocks noGrp="1"/>
          </p:cNvSpPr>
          <p:nvPr>
            <p:ph type="title"/>
          </p:nvPr>
        </p:nvSpPr>
        <p:spPr>
          <a:xfrm>
            <a:off x="1295402" y="982132"/>
            <a:ext cx="9601196" cy="1303867"/>
          </a:xfrm>
        </p:spPr>
        <p:txBody>
          <a:bodyPr>
            <a:normAutofit/>
          </a:bodyPr>
          <a:lstStyle/>
          <a:p>
            <a:r>
              <a:rPr lang="tr-TR">
                <a:solidFill>
                  <a:srgbClr val="262626"/>
                </a:solidFill>
              </a:rPr>
              <a:t>Proteinüri</a:t>
            </a:r>
          </a:p>
        </p:txBody>
      </p:sp>
      <p:graphicFrame>
        <p:nvGraphicFramePr>
          <p:cNvPr id="5" name="İçerik Yer Tutucusu 2">
            <a:extLst>
              <a:ext uri="{FF2B5EF4-FFF2-40B4-BE49-F238E27FC236}">
                <a16:creationId xmlns:a16="http://schemas.microsoft.com/office/drawing/2014/main" id="{3FE1EA08-188A-CB15-87EC-FCEF1F52B929}"/>
              </a:ext>
            </a:extLst>
          </p:cNvPr>
          <p:cNvGraphicFramePr>
            <a:graphicFrameLocks noGrp="1"/>
          </p:cNvGraphicFramePr>
          <p:nvPr>
            <p:ph idx="1"/>
            <p:extLst>
              <p:ext uri="{D42A27DB-BD31-4B8C-83A1-F6EECF244321}">
                <p14:modId xmlns:p14="http://schemas.microsoft.com/office/powerpoint/2010/main" val="2394361175"/>
              </p:ext>
            </p:extLst>
          </p:nvPr>
        </p:nvGraphicFramePr>
        <p:xfrm>
          <a:off x="1295400" y="2772384"/>
          <a:ext cx="9601197" cy="28748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353213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EB8E3BF-F464-4900-8994-851061A9A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ıbbi testlere hazır bir dizi numune">
            <a:extLst>
              <a:ext uri="{FF2B5EF4-FFF2-40B4-BE49-F238E27FC236}">
                <a16:creationId xmlns:a16="http://schemas.microsoft.com/office/drawing/2014/main" id="{77799B3C-86C9-60CB-684C-80042844C5BC}"/>
              </a:ext>
            </a:extLst>
          </p:cNvPr>
          <p:cNvPicPr>
            <a:picLocks noChangeAspect="1"/>
          </p:cNvPicPr>
          <p:nvPr/>
        </p:nvPicPr>
        <p:blipFill rotWithShape="1">
          <a:blip r:embed="rId3">
            <a:alphaModFix amt="35000"/>
          </a:blip>
          <a:srcRect b="25000"/>
          <a:stretch/>
        </p:blipFill>
        <p:spPr>
          <a:xfrm>
            <a:off x="20" y="10"/>
            <a:ext cx="12191980" cy="6857990"/>
          </a:xfrm>
          <a:prstGeom prst="rect">
            <a:avLst/>
          </a:prstGeom>
        </p:spPr>
      </p:pic>
      <p:sp>
        <p:nvSpPr>
          <p:cNvPr id="2" name="Başlık 1">
            <a:extLst>
              <a:ext uri="{FF2B5EF4-FFF2-40B4-BE49-F238E27FC236}">
                <a16:creationId xmlns:a16="http://schemas.microsoft.com/office/drawing/2014/main" id="{A99A9D5E-F662-6152-641B-48A5C23C6B49}"/>
              </a:ext>
            </a:extLst>
          </p:cNvPr>
          <p:cNvSpPr>
            <a:spLocks noGrp="1"/>
          </p:cNvSpPr>
          <p:nvPr>
            <p:ph type="title"/>
          </p:nvPr>
        </p:nvSpPr>
        <p:spPr>
          <a:xfrm>
            <a:off x="1295402" y="982132"/>
            <a:ext cx="9601196" cy="1303867"/>
          </a:xfrm>
        </p:spPr>
        <p:txBody>
          <a:bodyPr>
            <a:normAutofit/>
          </a:bodyPr>
          <a:lstStyle/>
          <a:p>
            <a:r>
              <a:rPr lang="tr-TR">
                <a:solidFill>
                  <a:srgbClr val="FFFFFF"/>
                </a:solidFill>
              </a:rPr>
              <a:t>Glikozüri / Ketonüri</a:t>
            </a:r>
          </a:p>
        </p:txBody>
      </p:sp>
      <p:cxnSp>
        <p:nvCxnSpPr>
          <p:cNvPr id="11" name="Straight Connector 10">
            <a:extLst>
              <a:ext uri="{FF2B5EF4-FFF2-40B4-BE49-F238E27FC236}">
                <a16:creationId xmlns:a16="http://schemas.microsoft.com/office/drawing/2014/main" id="{8E0602D6-3A81-42F8-AE67-1BAAFC967C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2421466"/>
            <a:ext cx="9144000" cy="0"/>
          </a:xfrm>
          <a:prstGeom prst="line">
            <a:avLst/>
          </a:prstGeom>
          <a:ln w="15875">
            <a:solidFill>
              <a:srgbClr val="FFFFFF"/>
            </a:solidFill>
          </a:ln>
        </p:spPr>
        <p:style>
          <a:lnRef idx="2">
            <a:schemeClr val="accent1"/>
          </a:lnRef>
          <a:fillRef idx="0">
            <a:schemeClr val="accent1"/>
          </a:fillRef>
          <a:effectRef idx="1">
            <a:schemeClr val="accent1"/>
          </a:effectRef>
          <a:fontRef idx="minor">
            <a:schemeClr val="tx1"/>
          </a:fontRef>
        </p:style>
      </p:cxnSp>
      <p:sp>
        <p:nvSpPr>
          <p:cNvPr id="3" name="İçerik Yer Tutucusu 2">
            <a:extLst>
              <a:ext uri="{FF2B5EF4-FFF2-40B4-BE49-F238E27FC236}">
                <a16:creationId xmlns:a16="http://schemas.microsoft.com/office/drawing/2014/main" id="{D1705F78-CC3F-1178-2D31-97A05330453F}"/>
              </a:ext>
            </a:extLst>
          </p:cNvPr>
          <p:cNvSpPr>
            <a:spLocks noGrp="1"/>
          </p:cNvSpPr>
          <p:nvPr>
            <p:ph idx="1"/>
          </p:nvPr>
        </p:nvSpPr>
        <p:spPr>
          <a:xfrm>
            <a:off x="1295401" y="2556932"/>
            <a:ext cx="9601196" cy="3318936"/>
          </a:xfrm>
        </p:spPr>
        <p:txBody>
          <a:bodyPr>
            <a:normAutofit/>
          </a:bodyPr>
          <a:lstStyle/>
          <a:p>
            <a:r>
              <a:rPr lang="tr-TR">
                <a:solidFill>
                  <a:srgbClr val="FFFFFF"/>
                </a:solidFill>
              </a:rPr>
              <a:t>Normalde &lt;15mg/dL glikoz olabilmekte</a:t>
            </a:r>
          </a:p>
          <a:p>
            <a:r>
              <a:rPr lang="tr-TR">
                <a:solidFill>
                  <a:srgbClr val="FFFFFF"/>
                </a:solidFill>
              </a:rPr>
              <a:t>Kan glikoz düzeyi 180mg/dL olan renal eşiği geçtiğinde</a:t>
            </a:r>
          </a:p>
          <a:p>
            <a:endParaRPr lang="tr-TR">
              <a:solidFill>
                <a:srgbClr val="FFFFFF"/>
              </a:solidFill>
            </a:endParaRPr>
          </a:p>
          <a:p>
            <a:pPr>
              <a:buFont typeface="Wingdings" panose="05000000000000000000" pitchFamily="2" charset="2"/>
              <a:buChar char="q"/>
            </a:pPr>
            <a:r>
              <a:rPr lang="tr-TR">
                <a:solidFill>
                  <a:srgbClr val="FFFFFF"/>
                </a:solidFill>
              </a:rPr>
              <a:t>Normalde idrarda keton bulunmaz</a:t>
            </a:r>
          </a:p>
          <a:p>
            <a:pPr>
              <a:buFont typeface="Wingdings" panose="05000000000000000000" pitchFamily="2" charset="2"/>
              <a:buChar char="q"/>
            </a:pPr>
            <a:r>
              <a:rPr lang="tr-TR">
                <a:solidFill>
                  <a:srgbClr val="FFFFFF"/>
                </a:solidFill>
              </a:rPr>
              <a:t>Uzun süre açlık, gebelik, hızlı kilo verme, diyabetik ketoasidoz</a:t>
            </a:r>
          </a:p>
          <a:p>
            <a:pPr>
              <a:buFont typeface="Wingdings" panose="05000000000000000000" pitchFamily="2" charset="2"/>
              <a:buChar char="q"/>
            </a:pPr>
            <a:r>
              <a:rPr lang="tr-TR">
                <a:solidFill>
                  <a:srgbClr val="FFFFFF"/>
                </a:solidFill>
              </a:rPr>
              <a:t>Dipstick asetoasetik asiti tespit eder </a:t>
            </a:r>
          </a:p>
          <a:p>
            <a:endParaRPr lang="tr-TR">
              <a:solidFill>
                <a:srgbClr val="FFFFFF"/>
              </a:solidFill>
            </a:endParaRPr>
          </a:p>
          <a:p>
            <a:endParaRPr lang="tr-TR">
              <a:solidFill>
                <a:srgbClr val="FFFFFF"/>
              </a:solidFill>
            </a:endParaRPr>
          </a:p>
          <a:p>
            <a:endParaRPr lang="tr-TR">
              <a:solidFill>
                <a:srgbClr val="FFFFFF"/>
              </a:solidFill>
            </a:endParaRPr>
          </a:p>
        </p:txBody>
      </p:sp>
    </p:spTree>
    <p:extLst>
      <p:ext uri="{BB962C8B-B14F-4D97-AF65-F5344CB8AC3E}">
        <p14:creationId xmlns:p14="http://schemas.microsoft.com/office/powerpoint/2010/main" val="2319498326"/>
      </p:ext>
    </p:extLst>
  </p:cSld>
  <p:clrMapOvr>
    <a:overrideClrMapping bg1="dk1" tx1="lt1" bg2="dk2" tx2="lt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F443111-8A2A-E58B-E0E0-830CC160BB9A}"/>
              </a:ext>
            </a:extLst>
          </p:cNvPr>
          <p:cNvSpPr>
            <a:spLocks noGrp="1"/>
          </p:cNvSpPr>
          <p:nvPr>
            <p:ph type="title"/>
          </p:nvPr>
        </p:nvSpPr>
        <p:spPr/>
        <p:txBody>
          <a:bodyPr>
            <a:normAutofit/>
          </a:bodyPr>
          <a:lstStyle/>
          <a:p>
            <a:pPr algn="l"/>
            <a:r>
              <a:rPr lang="tr-TR" sz="3200" dirty="0" err="1"/>
              <a:t>Bilirubin</a:t>
            </a:r>
            <a:r>
              <a:rPr lang="tr-TR" sz="3200" dirty="0"/>
              <a:t>/ </a:t>
            </a:r>
            <a:r>
              <a:rPr lang="tr-TR" sz="3200" dirty="0" err="1"/>
              <a:t>Ürobilinojen</a:t>
            </a:r>
            <a:endParaRPr lang="tr-TR" sz="3200" dirty="0"/>
          </a:p>
        </p:txBody>
      </p:sp>
      <p:sp>
        <p:nvSpPr>
          <p:cNvPr id="3" name="İçerik Yer Tutucusu 2">
            <a:extLst>
              <a:ext uri="{FF2B5EF4-FFF2-40B4-BE49-F238E27FC236}">
                <a16:creationId xmlns:a16="http://schemas.microsoft.com/office/drawing/2014/main" id="{166DB50D-3C26-FA5B-4784-408B2A23BAFC}"/>
              </a:ext>
            </a:extLst>
          </p:cNvPr>
          <p:cNvSpPr>
            <a:spLocks noGrp="1"/>
          </p:cNvSpPr>
          <p:nvPr>
            <p:ph idx="1"/>
          </p:nvPr>
        </p:nvSpPr>
        <p:spPr/>
        <p:txBody>
          <a:bodyPr>
            <a:normAutofit lnSpcReduction="10000"/>
          </a:bodyPr>
          <a:lstStyle/>
          <a:p>
            <a:r>
              <a:rPr lang="tr-TR" dirty="0"/>
              <a:t>Konjuge </a:t>
            </a:r>
            <a:r>
              <a:rPr lang="tr-TR" dirty="0" err="1"/>
              <a:t>bilirubin</a:t>
            </a:r>
            <a:r>
              <a:rPr lang="tr-TR" dirty="0"/>
              <a:t> suda çözünmez, normalde idrarda bulunmaz</a:t>
            </a:r>
          </a:p>
          <a:p>
            <a:r>
              <a:rPr lang="tr-TR" dirty="0"/>
              <a:t>Varlığı karaciğer safra kesesi hastalığı göstergesidir</a:t>
            </a:r>
          </a:p>
          <a:p>
            <a:r>
              <a:rPr lang="tr-TR" dirty="0" err="1"/>
              <a:t>Unkonjuge</a:t>
            </a:r>
            <a:r>
              <a:rPr lang="tr-TR" dirty="0"/>
              <a:t> </a:t>
            </a:r>
            <a:r>
              <a:rPr lang="tr-TR" dirty="0" err="1"/>
              <a:t>bilirubin</a:t>
            </a:r>
            <a:r>
              <a:rPr lang="tr-TR" dirty="0"/>
              <a:t> glomerül tarafından filtre edilmez</a:t>
            </a:r>
          </a:p>
          <a:p>
            <a:endParaRPr lang="tr-TR" dirty="0"/>
          </a:p>
          <a:p>
            <a:pPr>
              <a:buFont typeface="Wingdings" panose="05000000000000000000" pitchFamily="2" charset="2"/>
              <a:buChar char="q"/>
            </a:pPr>
            <a:r>
              <a:rPr lang="tr-TR" dirty="0"/>
              <a:t>Konjuge </a:t>
            </a:r>
            <a:r>
              <a:rPr lang="tr-TR" dirty="0" err="1"/>
              <a:t>bilirubinin</a:t>
            </a:r>
            <a:r>
              <a:rPr lang="tr-TR" dirty="0"/>
              <a:t> yıkım ürünü olan </a:t>
            </a:r>
            <a:r>
              <a:rPr lang="tr-TR" dirty="0" err="1"/>
              <a:t>ürobilinojen</a:t>
            </a:r>
            <a:r>
              <a:rPr lang="tr-TR" dirty="0"/>
              <a:t> az miktarda idrar bulunabilirken, miktarındaki artış hemoliz veya karaciğer </a:t>
            </a:r>
            <a:r>
              <a:rPr lang="tr-TR" dirty="0" err="1"/>
              <a:t>hast</a:t>
            </a:r>
            <a:r>
              <a:rPr lang="tr-TR" dirty="0"/>
              <a:t> gösterir</a:t>
            </a:r>
          </a:p>
          <a:p>
            <a:pPr>
              <a:buFont typeface="Wingdings" panose="05000000000000000000" pitchFamily="2" charset="2"/>
              <a:buChar char="q"/>
            </a:pPr>
            <a:r>
              <a:rPr lang="tr-TR" dirty="0"/>
              <a:t>Bekleyen örneklerde yanlış negatif sonuç</a:t>
            </a:r>
          </a:p>
          <a:p>
            <a:endParaRPr lang="tr-TR" dirty="0"/>
          </a:p>
          <a:p>
            <a:endParaRPr lang="tr-TR" dirty="0"/>
          </a:p>
        </p:txBody>
      </p:sp>
    </p:spTree>
    <p:extLst>
      <p:ext uri="{BB962C8B-B14F-4D97-AF65-F5344CB8AC3E}">
        <p14:creationId xmlns:p14="http://schemas.microsoft.com/office/powerpoint/2010/main" val="36379506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C878D9A-77BE-4701-AE3D-EEFC53CD5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643BE08-0ED1-4B73-AC6D-B7E26A59C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56B2094-7FC0-45FC-BFED-3CB88CEE6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tr-TR"/>
          </a:p>
        </p:txBody>
      </p:sp>
      <p:sp>
        <p:nvSpPr>
          <p:cNvPr id="2" name="Başlık 1">
            <a:extLst>
              <a:ext uri="{FF2B5EF4-FFF2-40B4-BE49-F238E27FC236}">
                <a16:creationId xmlns:a16="http://schemas.microsoft.com/office/drawing/2014/main" id="{1705BFB7-3A64-1C2F-C59D-94D66C08403A}"/>
              </a:ext>
            </a:extLst>
          </p:cNvPr>
          <p:cNvSpPr>
            <a:spLocks noGrp="1"/>
          </p:cNvSpPr>
          <p:nvPr>
            <p:ph type="title"/>
          </p:nvPr>
        </p:nvSpPr>
        <p:spPr>
          <a:xfrm>
            <a:off x="952108" y="954756"/>
            <a:ext cx="2730414" cy="4946003"/>
          </a:xfrm>
        </p:spPr>
        <p:txBody>
          <a:bodyPr>
            <a:normAutofit/>
          </a:bodyPr>
          <a:lstStyle/>
          <a:p>
            <a:r>
              <a:rPr lang="tr-TR">
                <a:solidFill>
                  <a:srgbClr val="FFFFFF"/>
                </a:solidFill>
              </a:rPr>
              <a:t>Lökosit Esteraz/ Nitrit</a:t>
            </a:r>
          </a:p>
        </p:txBody>
      </p:sp>
      <p:sp>
        <p:nvSpPr>
          <p:cNvPr id="14" name="Rectangle 13">
            <a:extLst>
              <a:ext uri="{FF2B5EF4-FFF2-40B4-BE49-F238E27FC236}">
                <a16:creationId xmlns:a16="http://schemas.microsoft.com/office/drawing/2014/main" id="{07A4B640-BB7F-4272-A710-068DBA9F9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CFC6ED53-AC37-B7EA-01F1-6595FB768328}"/>
              </a:ext>
            </a:extLst>
          </p:cNvPr>
          <p:cNvSpPr>
            <a:spLocks noGrp="1"/>
          </p:cNvSpPr>
          <p:nvPr>
            <p:ph idx="1"/>
          </p:nvPr>
        </p:nvSpPr>
        <p:spPr>
          <a:xfrm>
            <a:off x="5140934" y="469900"/>
            <a:ext cx="5953630" cy="5405968"/>
          </a:xfrm>
        </p:spPr>
        <p:txBody>
          <a:bodyPr anchor="ctr">
            <a:normAutofit/>
          </a:bodyPr>
          <a:lstStyle/>
          <a:p>
            <a:pPr>
              <a:lnSpc>
                <a:spcPct val="90000"/>
              </a:lnSpc>
            </a:pPr>
            <a:r>
              <a:rPr lang="tr-TR" dirty="0"/>
              <a:t>Lökositlerin granüllerindeki lökosit esterazı ölçerek indirekt lökosit varlığını göstermekte</a:t>
            </a:r>
            <a:endParaRPr lang="tr-TR"/>
          </a:p>
          <a:p>
            <a:pPr>
              <a:lnSpc>
                <a:spcPct val="90000"/>
              </a:lnSpc>
            </a:pPr>
            <a:r>
              <a:rPr lang="tr-TR" dirty="0"/>
              <a:t>İnflamasyon varlığında bakteri olmadan pozitif olabileceği gibi; bakteriürisi olan her hastada da yeterli </a:t>
            </a:r>
            <a:r>
              <a:rPr lang="tr-TR" dirty="0" err="1"/>
              <a:t>piyüri</a:t>
            </a:r>
            <a:r>
              <a:rPr lang="tr-TR" dirty="0"/>
              <a:t> olmayabilir</a:t>
            </a:r>
            <a:endParaRPr lang="tr-TR"/>
          </a:p>
          <a:p>
            <a:pPr>
              <a:lnSpc>
                <a:spcPct val="90000"/>
              </a:lnSpc>
              <a:buFont typeface="Wingdings" panose="05000000000000000000" pitchFamily="2" charset="2"/>
              <a:buChar char="q"/>
            </a:pPr>
            <a:r>
              <a:rPr lang="tr-TR" dirty="0"/>
              <a:t>Nitrit idrarda bulunmaz, gram negatif </a:t>
            </a:r>
            <a:r>
              <a:rPr lang="tr-TR" dirty="0" err="1"/>
              <a:t>abkterilerin</a:t>
            </a:r>
            <a:r>
              <a:rPr lang="tr-TR" dirty="0"/>
              <a:t> nitratı nitrite indirgemesiyle oluşmakta</a:t>
            </a:r>
            <a:endParaRPr lang="tr-TR"/>
          </a:p>
          <a:p>
            <a:pPr>
              <a:lnSpc>
                <a:spcPct val="90000"/>
              </a:lnSpc>
              <a:buFont typeface="Wingdings" panose="05000000000000000000" pitchFamily="2" charset="2"/>
              <a:buChar char="q"/>
            </a:pPr>
            <a:r>
              <a:rPr lang="tr-TR" dirty="0"/>
              <a:t>Sabah ilk idrar veya 4 saat mesanede beklemiş idrar</a:t>
            </a:r>
            <a:endParaRPr lang="tr-TR"/>
          </a:p>
          <a:p>
            <a:pPr marL="0" indent="0">
              <a:lnSpc>
                <a:spcPct val="90000"/>
              </a:lnSpc>
              <a:buNone/>
            </a:pPr>
            <a:r>
              <a:rPr lang="tr-TR" dirty="0"/>
              <a:t>***idrarda bakteri varlığı tespitinde</a:t>
            </a:r>
            <a:r>
              <a:rPr lang="tr-TR" dirty="0">
                <a:sym typeface="Wingdings" panose="05000000000000000000" pitchFamily="2" charset="2"/>
              </a:rPr>
              <a:t></a:t>
            </a:r>
            <a:r>
              <a:rPr lang="tr-TR" dirty="0"/>
              <a:t> hem lökosit esteraz hem nitrit pozitifliği kombine olduğunda %75-90 </a:t>
            </a:r>
            <a:r>
              <a:rPr lang="tr-TR" dirty="0" err="1"/>
              <a:t>sensitivite</a:t>
            </a:r>
            <a:r>
              <a:rPr lang="tr-TR" dirty="0"/>
              <a:t> ve %100e yakın spesifite </a:t>
            </a:r>
            <a:endParaRPr lang="tr-TR"/>
          </a:p>
          <a:p>
            <a:pPr>
              <a:lnSpc>
                <a:spcPct val="90000"/>
              </a:lnSpc>
            </a:pPr>
            <a:endParaRPr lang="tr-TR"/>
          </a:p>
        </p:txBody>
      </p:sp>
    </p:spTree>
    <p:extLst>
      <p:ext uri="{BB962C8B-B14F-4D97-AF65-F5344CB8AC3E}">
        <p14:creationId xmlns:p14="http://schemas.microsoft.com/office/powerpoint/2010/main" val="1656233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B78BE18-6882-4FAA-BC8C-CA216E9638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A34F12D-8C0F-46CA-9F4A-D56193C37E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88137"/>
            <a:ext cx="11227442" cy="5883295"/>
          </a:xfrm>
          <a:prstGeom prst="rect">
            <a:avLst/>
          </a:prstGeom>
          <a:solidFill>
            <a:schemeClr val="bg2"/>
          </a:solidFill>
          <a:ln>
            <a:noFill/>
          </a:ln>
          <a:effectLst>
            <a:outerShdw blurRad="114300" dist="127000" dir="4800000" sx="99000" sy="99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5" name="Resim 4">
            <a:extLst>
              <a:ext uri="{FF2B5EF4-FFF2-40B4-BE49-F238E27FC236}">
                <a16:creationId xmlns:a16="http://schemas.microsoft.com/office/drawing/2014/main" id="{BD211404-D848-1523-6456-EFEF3B7FAAB0}"/>
              </a:ext>
            </a:extLst>
          </p:cNvPr>
          <p:cNvPicPr>
            <a:picLocks noChangeAspect="1"/>
          </p:cNvPicPr>
          <p:nvPr/>
        </p:nvPicPr>
        <p:blipFill rotWithShape="1">
          <a:blip r:embed="rId3">
            <a:alphaModFix amt="25000"/>
          </a:blip>
          <a:srcRect t="27971" r="1" b="1"/>
          <a:stretch/>
        </p:blipFill>
        <p:spPr>
          <a:xfrm>
            <a:off x="486138" y="486568"/>
            <a:ext cx="11227442" cy="5883295"/>
          </a:xfrm>
          <a:prstGeom prst="rect">
            <a:avLst/>
          </a:prstGeom>
        </p:spPr>
      </p:pic>
      <p:sp>
        <p:nvSpPr>
          <p:cNvPr id="14" name="Rectangle 13">
            <a:extLst>
              <a:ext uri="{FF2B5EF4-FFF2-40B4-BE49-F238E27FC236}">
                <a16:creationId xmlns:a16="http://schemas.microsoft.com/office/drawing/2014/main" id="{F3838012-22B6-4303-8F29-04E1419B3A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solidFill>
              <a:schemeClr val="tx1"/>
            </a:solidFill>
            <a:miter lim="800000"/>
          </a:ln>
        </p:spPr>
        <p:style>
          <a:lnRef idx="1">
            <a:schemeClr val="accent1"/>
          </a:lnRef>
          <a:fillRef idx="3">
            <a:schemeClr val="accent1"/>
          </a:fillRef>
          <a:effectRef idx="2">
            <a:schemeClr val="accent1"/>
          </a:effectRef>
          <a:fontRef idx="minor">
            <a:schemeClr val="lt1"/>
          </a:fontRef>
        </p:style>
        <p:txBody>
          <a:bodyPr/>
          <a:lstStyle/>
          <a:p>
            <a:endParaRPr lang="tr-TR"/>
          </a:p>
        </p:txBody>
      </p:sp>
      <p:sp>
        <p:nvSpPr>
          <p:cNvPr id="2" name="Başlık 1">
            <a:extLst>
              <a:ext uri="{FF2B5EF4-FFF2-40B4-BE49-F238E27FC236}">
                <a16:creationId xmlns:a16="http://schemas.microsoft.com/office/drawing/2014/main" id="{EA2BDDD7-56C8-BF73-3DF8-ACD752EB24CE}"/>
              </a:ext>
            </a:extLst>
          </p:cNvPr>
          <p:cNvSpPr>
            <a:spLocks noGrp="1"/>
          </p:cNvSpPr>
          <p:nvPr>
            <p:ph type="title"/>
          </p:nvPr>
        </p:nvSpPr>
        <p:spPr>
          <a:xfrm>
            <a:off x="1295402" y="982132"/>
            <a:ext cx="9601196" cy="1303867"/>
          </a:xfrm>
        </p:spPr>
        <p:txBody>
          <a:bodyPr>
            <a:normAutofit/>
          </a:bodyPr>
          <a:lstStyle/>
          <a:p>
            <a:r>
              <a:rPr lang="tr-TR">
                <a:solidFill>
                  <a:schemeClr val="tx1"/>
                </a:solidFill>
              </a:rPr>
              <a:t>İdrarın Mikroskobik İncelemesi</a:t>
            </a:r>
          </a:p>
        </p:txBody>
      </p:sp>
      <p:cxnSp>
        <p:nvCxnSpPr>
          <p:cNvPr id="16" name="Straight Connector 15">
            <a:extLst>
              <a:ext uri="{FF2B5EF4-FFF2-40B4-BE49-F238E27FC236}">
                <a16:creationId xmlns:a16="http://schemas.microsoft.com/office/drawing/2014/main" id="{AB061FF5-9F81-427C-8DA5-3989395517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2351" y="2421466"/>
            <a:ext cx="9407298" cy="0"/>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grpSp>
        <p:nvGrpSpPr>
          <p:cNvPr id="18" name="Group 17">
            <a:extLst>
              <a:ext uri="{FF2B5EF4-FFF2-40B4-BE49-F238E27FC236}">
                <a16:creationId xmlns:a16="http://schemas.microsoft.com/office/drawing/2014/main" id="{F03F5A17-2CE9-4ADD-9FAF-C1A0BB39CD0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8288" y="3128956"/>
            <a:ext cx="12234672" cy="658368"/>
            <a:chOff x="-18288" y="3128956"/>
            <a:chExt cx="12234672" cy="658368"/>
          </a:xfrm>
        </p:grpSpPr>
        <p:sp useBgFill="1">
          <p:nvSpPr>
            <p:cNvPr id="19" name="Rounded Rectangle 20">
              <a:extLst>
                <a:ext uri="{FF2B5EF4-FFF2-40B4-BE49-F238E27FC236}">
                  <a16:creationId xmlns:a16="http://schemas.microsoft.com/office/drawing/2014/main" id="{4A88F887-B43E-4CD1-BCE2-739013C68D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20" name="Picture 19">
              <a:extLst>
                <a:ext uri="{FF2B5EF4-FFF2-40B4-BE49-F238E27FC236}">
                  <a16:creationId xmlns:a16="http://schemas.microsoft.com/office/drawing/2014/main" id="{2C9D3412-AB4A-4E20-9A79-B2C80D198BC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21" name="Rounded Rectangle 22">
              <a:extLst>
                <a:ext uri="{FF2B5EF4-FFF2-40B4-BE49-F238E27FC236}">
                  <a16:creationId xmlns:a16="http://schemas.microsoft.com/office/drawing/2014/main" id="{A1D7D010-E182-46E6-9264-B39552853F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22" name="Picture 21">
              <a:extLst>
                <a:ext uri="{FF2B5EF4-FFF2-40B4-BE49-F238E27FC236}">
                  <a16:creationId xmlns:a16="http://schemas.microsoft.com/office/drawing/2014/main" id="{F4783A7B-2E08-42E4-87EC-EE59B873DFB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
        <p:nvSpPr>
          <p:cNvPr id="3" name="İçerik Yer Tutucusu 2">
            <a:extLst>
              <a:ext uri="{FF2B5EF4-FFF2-40B4-BE49-F238E27FC236}">
                <a16:creationId xmlns:a16="http://schemas.microsoft.com/office/drawing/2014/main" id="{2F58375F-84BF-B629-3730-65B1F6733EB0}"/>
              </a:ext>
            </a:extLst>
          </p:cNvPr>
          <p:cNvSpPr>
            <a:spLocks noGrp="1"/>
          </p:cNvSpPr>
          <p:nvPr>
            <p:ph idx="1"/>
          </p:nvPr>
        </p:nvSpPr>
        <p:spPr>
          <a:xfrm>
            <a:off x="1295401" y="2556932"/>
            <a:ext cx="9601196" cy="3318936"/>
          </a:xfrm>
        </p:spPr>
        <p:txBody>
          <a:bodyPr>
            <a:normAutofit/>
          </a:bodyPr>
          <a:lstStyle/>
          <a:p>
            <a:r>
              <a:rPr lang="tr-TR" dirty="0">
                <a:solidFill>
                  <a:schemeClr val="tx1"/>
                </a:solidFill>
              </a:rPr>
              <a:t>Orta akım idrar 3,000 devirde 5 dk santrifüj sonrası üstteki kısım atılır</a:t>
            </a:r>
          </a:p>
          <a:p>
            <a:r>
              <a:rPr lang="tr-TR" dirty="0">
                <a:solidFill>
                  <a:schemeClr val="tx1"/>
                </a:solidFill>
              </a:rPr>
              <a:t>Sediment 1 </a:t>
            </a:r>
            <a:r>
              <a:rPr lang="tr-TR" dirty="0" err="1">
                <a:solidFill>
                  <a:schemeClr val="tx1"/>
                </a:solidFill>
              </a:rPr>
              <a:t>mL</a:t>
            </a:r>
            <a:r>
              <a:rPr lang="tr-TR" dirty="0">
                <a:solidFill>
                  <a:schemeClr val="tx1"/>
                </a:solidFill>
              </a:rPr>
              <a:t> </a:t>
            </a:r>
            <a:r>
              <a:rPr lang="tr-TR" dirty="0" err="1">
                <a:solidFill>
                  <a:schemeClr val="tx1"/>
                </a:solidFill>
              </a:rPr>
              <a:t>supernatan</a:t>
            </a:r>
            <a:r>
              <a:rPr lang="tr-TR" dirty="0">
                <a:solidFill>
                  <a:schemeClr val="tx1"/>
                </a:solidFill>
              </a:rPr>
              <a:t> ile karıştırılır</a:t>
            </a:r>
          </a:p>
          <a:p>
            <a:r>
              <a:rPr lang="tr-TR" dirty="0">
                <a:solidFill>
                  <a:schemeClr val="tx1"/>
                </a:solidFill>
              </a:rPr>
              <a:t>Lama damlatıldıktan sonra x400 büyütme ile en az 20 alan incelenmeli</a:t>
            </a:r>
          </a:p>
          <a:p>
            <a:r>
              <a:rPr lang="tr-TR" dirty="0">
                <a:solidFill>
                  <a:schemeClr val="tx1"/>
                </a:solidFill>
              </a:rPr>
              <a:t>Eritrosit, lökosit, bakteri, maya, silendirler, kristaller</a:t>
            </a:r>
          </a:p>
          <a:p>
            <a:r>
              <a:rPr lang="tr-TR" dirty="0">
                <a:solidFill>
                  <a:schemeClr val="tx1"/>
                </a:solidFill>
              </a:rPr>
              <a:t>&gt;3 dismorfik eritrosit olan 35 yaş üstüne esansiyel hematüri tanısal algoritması başlatılmalı </a:t>
            </a:r>
          </a:p>
        </p:txBody>
      </p:sp>
    </p:spTree>
    <p:extLst>
      <p:ext uri="{BB962C8B-B14F-4D97-AF65-F5344CB8AC3E}">
        <p14:creationId xmlns:p14="http://schemas.microsoft.com/office/powerpoint/2010/main" val="39993845"/>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0837993-CF68-4B71-B30D-9FF2DBDC69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5BC1EB0E-C682-4477-94FF-E3696ACD5A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3" name="Picture 12">
              <a:extLst>
                <a:ext uri="{FF2B5EF4-FFF2-40B4-BE49-F238E27FC236}">
                  <a16:creationId xmlns:a16="http://schemas.microsoft.com/office/drawing/2014/main" id="{AFA120B5-D483-4179-B163-E5D72313C92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4" name="Rectangle 13">
              <a:extLst>
                <a:ext uri="{FF2B5EF4-FFF2-40B4-BE49-F238E27FC236}">
                  <a16:creationId xmlns:a16="http://schemas.microsoft.com/office/drawing/2014/main" id="{F9A685BA-AB04-4A20-A6D5-BA403BAA7B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tr-TR"/>
            </a:p>
          </p:txBody>
        </p:sp>
        <p:pic>
          <p:nvPicPr>
            <p:cNvPr id="15" name="Picture 14">
              <a:extLst>
                <a:ext uri="{FF2B5EF4-FFF2-40B4-BE49-F238E27FC236}">
                  <a16:creationId xmlns:a16="http://schemas.microsoft.com/office/drawing/2014/main" id="{C2823476-35C9-4E21-A7A8-8EE69CF2EEE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6" name="Picture 15">
              <a:extLst>
                <a:ext uri="{FF2B5EF4-FFF2-40B4-BE49-F238E27FC236}">
                  <a16:creationId xmlns:a16="http://schemas.microsoft.com/office/drawing/2014/main" id="{06AA5951-06F3-4E0D-9B67-2FDEAA46EE8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Başlık 1">
            <a:extLst>
              <a:ext uri="{FF2B5EF4-FFF2-40B4-BE49-F238E27FC236}">
                <a16:creationId xmlns:a16="http://schemas.microsoft.com/office/drawing/2014/main" id="{74871A6D-FFE0-E205-DFB1-64719B0BA85B}"/>
              </a:ext>
            </a:extLst>
          </p:cNvPr>
          <p:cNvSpPr>
            <a:spLocks noGrp="1"/>
          </p:cNvSpPr>
          <p:nvPr>
            <p:ph type="title"/>
          </p:nvPr>
        </p:nvSpPr>
        <p:spPr>
          <a:xfrm>
            <a:off x="1092643" y="1092200"/>
            <a:ext cx="2928751" cy="4498860"/>
          </a:xfrm>
        </p:spPr>
        <p:txBody>
          <a:bodyPr>
            <a:normAutofit/>
          </a:bodyPr>
          <a:lstStyle/>
          <a:p>
            <a:r>
              <a:rPr lang="tr-TR" sz="3400" dirty="0">
                <a:solidFill>
                  <a:srgbClr val="262626"/>
                </a:solidFill>
              </a:rPr>
              <a:t>Akılcı Test İstemi Prosedürü</a:t>
            </a:r>
          </a:p>
        </p:txBody>
      </p:sp>
      <p:sp>
        <p:nvSpPr>
          <p:cNvPr id="3" name="İçerik Yer Tutucusu 2">
            <a:extLst>
              <a:ext uri="{FF2B5EF4-FFF2-40B4-BE49-F238E27FC236}">
                <a16:creationId xmlns:a16="http://schemas.microsoft.com/office/drawing/2014/main" id="{7E0D2AF9-5A4E-E704-B4CB-35FD3D7A65BC}"/>
              </a:ext>
            </a:extLst>
          </p:cNvPr>
          <p:cNvSpPr>
            <a:spLocks noGrp="1"/>
          </p:cNvSpPr>
          <p:nvPr>
            <p:ph idx="1"/>
          </p:nvPr>
        </p:nvSpPr>
        <p:spPr>
          <a:xfrm>
            <a:off x="4554194" y="1358537"/>
            <a:ext cx="6546426" cy="3344091"/>
          </a:xfrm>
        </p:spPr>
        <p:txBody>
          <a:bodyPr>
            <a:normAutofit/>
          </a:bodyPr>
          <a:lstStyle/>
          <a:p>
            <a:pPr>
              <a:lnSpc>
                <a:spcPct val="90000"/>
              </a:lnSpc>
            </a:pPr>
            <a:r>
              <a:rPr lang="tr-TR" sz="2200" dirty="0">
                <a:solidFill>
                  <a:srgbClr val="262626"/>
                </a:solidFill>
              </a:rPr>
              <a:t> Prosedürün amacı, sağlık hizmet sunucularında, hastaya </a:t>
            </a:r>
            <a:r>
              <a:rPr lang="tr-TR" sz="2200" u="sng" dirty="0">
                <a:solidFill>
                  <a:srgbClr val="262626"/>
                </a:solidFill>
              </a:rPr>
              <a:t>doğru tanı </a:t>
            </a:r>
            <a:r>
              <a:rPr lang="tr-TR" sz="2200" dirty="0">
                <a:solidFill>
                  <a:srgbClr val="262626"/>
                </a:solidFill>
              </a:rPr>
              <a:t>konulmasını sağlamak ve test sonuçlarının </a:t>
            </a:r>
            <a:r>
              <a:rPr lang="tr-TR" sz="2200" u="sng" dirty="0">
                <a:solidFill>
                  <a:srgbClr val="262626"/>
                </a:solidFill>
              </a:rPr>
              <a:t>klinik yararlılığını arttırmak </a:t>
            </a:r>
            <a:r>
              <a:rPr lang="tr-TR" sz="2200" dirty="0">
                <a:solidFill>
                  <a:srgbClr val="262626"/>
                </a:solidFill>
              </a:rPr>
              <a:t>amacı ile tıbbi laboratuvarlardan </a:t>
            </a:r>
            <a:r>
              <a:rPr lang="tr-TR" sz="2200" u="sng" dirty="0">
                <a:solidFill>
                  <a:srgbClr val="262626"/>
                </a:solidFill>
              </a:rPr>
              <a:t>gereksiz istenen test </a:t>
            </a:r>
            <a:r>
              <a:rPr lang="tr-TR" sz="2200" dirty="0">
                <a:solidFill>
                  <a:srgbClr val="262626"/>
                </a:solidFill>
              </a:rPr>
              <a:t>sayısını azaltıcı faaliyetleri düzenlemek</a:t>
            </a:r>
          </a:p>
          <a:p>
            <a:pPr marL="0" indent="0">
              <a:lnSpc>
                <a:spcPct val="90000"/>
              </a:lnSpc>
              <a:buNone/>
            </a:pPr>
            <a:r>
              <a:rPr lang="tr-TR" sz="2200" b="1" u="sng" dirty="0">
                <a:solidFill>
                  <a:srgbClr val="262626"/>
                </a:solidFill>
              </a:rPr>
              <a:t>Test İstem Periyodu Listesi: </a:t>
            </a:r>
            <a:r>
              <a:rPr lang="tr-TR" sz="2200" dirty="0">
                <a:solidFill>
                  <a:srgbClr val="262626"/>
                </a:solidFill>
              </a:rPr>
              <a:t>Hastadan bir testin istenmesinden sonra aynı testin yeniden istenebilmesi için önerilen süreyi tanımlayan, Bakanlıkça oluşturulmuş listedir. </a:t>
            </a:r>
          </a:p>
        </p:txBody>
      </p:sp>
      <p:pic>
        <p:nvPicPr>
          <p:cNvPr id="5" name="Resim 4">
            <a:extLst>
              <a:ext uri="{FF2B5EF4-FFF2-40B4-BE49-F238E27FC236}">
                <a16:creationId xmlns:a16="http://schemas.microsoft.com/office/drawing/2014/main" id="{5A07FEB5-5DAE-42B7-045F-EFA38ADDCEA2}"/>
              </a:ext>
            </a:extLst>
          </p:cNvPr>
          <p:cNvPicPr>
            <a:picLocks noChangeAspect="1"/>
          </p:cNvPicPr>
          <p:nvPr/>
        </p:nvPicPr>
        <p:blipFill>
          <a:blip r:embed="rId6"/>
          <a:stretch>
            <a:fillRect/>
          </a:stretch>
        </p:blipFill>
        <p:spPr>
          <a:xfrm>
            <a:off x="4520022" y="4994281"/>
            <a:ext cx="6562162" cy="836675"/>
          </a:xfrm>
          <a:prstGeom prst="rect">
            <a:avLst/>
          </a:prstGeom>
          <a:ln w="57150" cmpd="thickThin">
            <a:solidFill>
              <a:srgbClr val="7F7F7F"/>
            </a:solidFill>
            <a:miter lim="800000"/>
          </a:ln>
        </p:spPr>
      </p:pic>
    </p:spTree>
    <p:extLst>
      <p:ext uri="{BB962C8B-B14F-4D97-AF65-F5344CB8AC3E}">
        <p14:creationId xmlns:p14="http://schemas.microsoft.com/office/powerpoint/2010/main" val="8970514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şlık 5">
            <a:extLst>
              <a:ext uri="{FF2B5EF4-FFF2-40B4-BE49-F238E27FC236}">
                <a16:creationId xmlns:a16="http://schemas.microsoft.com/office/drawing/2014/main" id="{228E6052-E534-9E62-5B16-2E45DF6CA168}"/>
              </a:ext>
            </a:extLst>
          </p:cNvPr>
          <p:cNvSpPr>
            <a:spLocks noGrp="1"/>
          </p:cNvSpPr>
          <p:nvPr>
            <p:ph type="title"/>
          </p:nvPr>
        </p:nvSpPr>
        <p:spPr/>
        <p:txBody>
          <a:bodyPr/>
          <a:lstStyle/>
          <a:p>
            <a:endParaRPr lang="tr-TR"/>
          </a:p>
        </p:txBody>
      </p:sp>
      <p:sp>
        <p:nvSpPr>
          <p:cNvPr id="7" name="İçerik Yer Tutucusu 6">
            <a:extLst>
              <a:ext uri="{FF2B5EF4-FFF2-40B4-BE49-F238E27FC236}">
                <a16:creationId xmlns:a16="http://schemas.microsoft.com/office/drawing/2014/main" id="{E39BD9F2-86B0-BE33-D08B-35CAC1EFA20B}"/>
              </a:ext>
            </a:extLst>
          </p:cNvPr>
          <p:cNvSpPr>
            <a:spLocks noGrp="1"/>
          </p:cNvSpPr>
          <p:nvPr>
            <p:ph sz="half" idx="1"/>
          </p:nvPr>
        </p:nvSpPr>
        <p:spPr>
          <a:xfrm>
            <a:off x="1298448" y="5522494"/>
            <a:ext cx="4718304" cy="347953"/>
          </a:xfrm>
        </p:spPr>
        <p:txBody>
          <a:bodyPr>
            <a:normAutofit fontScale="62500" lnSpcReduction="20000"/>
          </a:bodyPr>
          <a:lstStyle/>
          <a:p>
            <a:pPr marL="0" indent="0">
              <a:buNone/>
            </a:pPr>
            <a:r>
              <a:rPr lang="tr-TR" dirty="0"/>
              <a:t>Dismorfik kırmızı kan hücreleri muhtemel glomerül orjinli</a:t>
            </a:r>
          </a:p>
        </p:txBody>
      </p:sp>
      <p:sp>
        <p:nvSpPr>
          <p:cNvPr id="8" name="İçerik Yer Tutucusu 7">
            <a:extLst>
              <a:ext uri="{FF2B5EF4-FFF2-40B4-BE49-F238E27FC236}">
                <a16:creationId xmlns:a16="http://schemas.microsoft.com/office/drawing/2014/main" id="{45081582-6E8B-D883-1250-53A3A52EF5AD}"/>
              </a:ext>
            </a:extLst>
          </p:cNvPr>
          <p:cNvSpPr>
            <a:spLocks noGrp="1"/>
          </p:cNvSpPr>
          <p:nvPr>
            <p:ph sz="half" idx="2"/>
          </p:nvPr>
        </p:nvSpPr>
        <p:spPr>
          <a:xfrm>
            <a:off x="6175250" y="5522494"/>
            <a:ext cx="5115781" cy="347953"/>
          </a:xfrm>
        </p:spPr>
        <p:txBody>
          <a:bodyPr>
            <a:normAutofit fontScale="62500" lnSpcReduction="20000"/>
          </a:bodyPr>
          <a:lstStyle/>
          <a:p>
            <a:pPr marL="0" indent="0">
              <a:buNone/>
            </a:pPr>
            <a:r>
              <a:rPr lang="tr-TR" dirty="0" err="1"/>
              <a:t>Mikroskopik</a:t>
            </a:r>
            <a:r>
              <a:rPr lang="tr-TR" dirty="0"/>
              <a:t> </a:t>
            </a:r>
            <a:r>
              <a:rPr lang="tr-TR" dirty="0" err="1"/>
              <a:t>piyüri</a:t>
            </a:r>
            <a:r>
              <a:rPr lang="tr-TR" dirty="0"/>
              <a:t>; kadın&gt;5 , erkek &gt;2 beyaz kan hücresi olması</a:t>
            </a:r>
          </a:p>
        </p:txBody>
      </p:sp>
      <p:pic>
        <p:nvPicPr>
          <p:cNvPr id="5" name="Resim 4">
            <a:extLst>
              <a:ext uri="{FF2B5EF4-FFF2-40B4-BE49-F238E27FC236}">
                <a16:creationId xmlns:a16="http://schemas.microsoft.com/office/drawing/2014/main" id="{A249CF3A-DBDB-D332-144C-A5B595EA956E}"/>
              </a:ext>
            </a:extLst>
          </p:cNvPr>
          <p:cNvPicPr>
            <a:picLocks noChangeAspect="1"/>
          </p:cNvPicPr>
          <p:nvPr/>
        </p:nvPicPr>
        <p:blipFill>
          <a:blip r:embed="rId2"/>
          <a:stretch>
            <a:fillRect/>
          </a:stretch>
        </p:blipFill>
        <p:spPr>
          <a:xfrm>
            <a:off x="900968" y="1237865"/>
            <a:ext cx="10390063" cy="4031965"/>
          </a:xfrm>
          <a:prstGeom prst="rect">
            <a:avLst/>
          </a:prstGeom>
        </p:spPr>
      </p:pic>
    </p:spTree>
    <p:extLst>
      <p:ext uri="{BB962C8B-B14F-4D97-AF65-F5344CB8AC3E}">
        <p14:creationId xmlns:p14="http://schemas.microsoft.com/office/powerpoint/2010/main" val="657151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F185118-3230-A46D-E160-B07D9A5643D7}"/>
              </a:ext>
            </a:extLst>
          </p:cNvPr>
          <p:cNvSpPr>
            <a:spLocks noGrp="1"/>
          </p:cNvSpPr>
          <p:nvPr>
            <p:ph type="title"/>
          </p:nvPr>
        </p:nvSpPr>
        <p:spPr/>
        <p:txBody>
          <a:bodyPr/>
          <a:lstStyle/>
          <a:p>
            <a:pPr algn="l"/>
            <a:r>
              <a:rPr lang="tr-TR" dirty="0"/>
              <a:t>Kaynaklar </a:t>
            </a:r>
          </a:p>
        </p:txBody>
      </p:sp>
      <p:sp>
        <p:nvSpPr>
          <p:cNvPr id="3" name="İçerik Yer Tutucusu 2">
            <a:extLst>
              <a:ext uri="{FF2B5EF4-FFF2-40B4-BE49-F238E27FC236}">
                <a16:creationId xmlns:a16="http://schemas.microsoft.com/office/drawing/2014/main" id="{F6DA88A8-D867-9BFE-F7BC-2B10480B841F}"/>
              </a:ext>
            </a:extLst>
          </p:cNvPr>
          <p:cNvSpPr>
            <a:spLocks noGrp="1"/>
          </p:cNvSpPr>
          <p:nvPr>
            <p:ph idx="1"/>
          </p:nvPr>
        </p:nvSpPr>
        <p:spPr>
          <a:xfrm>
            <a:off x="1090865" y="2055669"/>
            <a:ext cx="9601196" cy="3735978"/>
          </a:xfrm>
        </p:spPr>
        <p:txBody>
          <a:bodyPr>
            <a:noAutofit/>
          </a:bodyPr>
          <a:lstStyle/>
          <a:p>
            <a:r>
              <a:rPr lang="en-US" sz="1200" b="0" i="0" dirty="0">
                <a:effectLst/>
                <a:latin typeface="+mj-lt"/>
              </a:rPr>
              <a:t>Textbook of Family Medicine, Ninth Edition (2016)</a:t>
            </a:r>
            <a:endParaRPr lang="tr-TR" sz="1200" b="0" i="0" dirty="0">
              <a:solidFill>
                <a:schemeClr val="tx1"/>
              </a:solidFill>
              <a:effectLst/>
              <a:latin typeface="+mj-lt"/>
            </a:endParaRPr>
          </a:p>
          <a:p>
            <a:r>
              <a:rPr lang="tr-TR" sz="1200" b="0" i="0" dirty="0">
                <a:solidFill>
                  <a:schemeClr val="tx1"/>
                </a:solidFill>
                <a:effectLst/>
                <a:latin typeface="+mj-lt"/>
              </a:rPr>
              <a:t>T.C. SAĞLIK BAKANLIĞI İSTANBUL İL SAĞLIK MÜDÜRLÜĞÜ, Akılcı Laboratuvar Kullanımı Projesi Bilgi Notu , Ekim 2018 </a:t>
            </a:r>
          </a:p>
          <a:p>
            <a:r>
              <a:rPr lang="tr-TR" sz="1200" dirty="0"/>
              <a:t>HEMATOLOJİ LABORATUVARI KILAVUZU-1   2014</a:t>
            </a:r>
          </a:p>
          <a:p>
            <a:r>
              <a:rPr lang="tr-TR" sz="1200" b="0" i="0" dirty="0">
                <a:solidFill>
                  <a:schemeClr val="tx1"/>
                </a:solidFill>
                <a:effectLst/>
                <a:latin typeface="+mj-lt"/>
              </a:rPr>
              <a:t>Ürolojik Cerrahi Derneği,</a:t>
            </a:r>
            <a:r>
              <a:rPr lang="tr-TR" sz="1200" dirty="0">
                <a:solidFill>
                  <a:schemeClr val="tx1"/>
                </a:solidFill>
                <a:latin typeface="+mj-lt"/>
              </a:rPr>
              <a:t> Ürolojik Cerrahi Kitabı 2020</a:t>
            </a:r>
            <a:endParaRPr lang="tr-TR" sz="1200" b="0" i="0" dirty="0">
              <a:solidFill>
                <a:schemeClr val="tx1"/>
              </a:solidFill>
              <a:effectLst/>
              <a:latin typeface="+mj-lt"/>
            </a:endParaRPr>
          </a:p>
          <a:p>
            <a:r>
              <a:rPr lang="tr-TR" sz="1200" b="0" i="0" dirty="0">
                <a:solidFill>
                  <a:schemeClr val="tx1"/>
                </a:solidFill>
                <a:effectLst/>
                <a:latin typeface="+mj-lt"/>
              </a:rPr>
              <a:t>B T. Kanıta Dayalı Tıp Laboratuvar Testleri ve </a:t>
            </a:r>
            <a:r>
              <a:rPr lang="tr-TR" sz="1200" b="0" i="0" dirty="0" err="1">
                <a:solidFill>
                  <a:schemeClr val="tx1"/>
                </a:solidFill>
                <a:effectLst/>
                <a:latin typeface="+mj-lt"/>
              </a:rPr>
              <a:t>Preanalitik</a:t>
            </a:r>
            <a:r>
              <a:rPr lang="tr-TR" sz="1200" b="0" i="0" dirty="0">
                <a:solidFill>
                  <a:schemeClr val="tx1"/>
                </a:solidFill>
                <a:effectLst/>
                <a:latin typeface="+mj-lt"/>
              </a:rPr>
              <a:t> Değişkenler. Konuralp </a:t>
            </a:r>
            <a:r>
              <a:rPr lang="tr-TR" sz="1200" b="0" i="0" dirty="0" err="1">
                <a:solidFill>
                  <a:schemeClr val="tx1"/>
                </a:solidFill>
                <a:effectLst/>
                <a:latin typeface="+mj-lt"/>
              </a:rPr>
              <a:t>Medical</a:t>
            </a:r>
            <a:r>
              <a:rPr lang="tr-TR" sz="1200" b="0" i="0" dirty="0">
                <a:solidFill>
                  <a:schemeClr val="tx1"/>
                </a:solidFill>
                <a:effectLst/>
                <a:latin typeface="+mj-lt"/>
              </a:rPr>
              <a:t> </a:t>
            </a:r>
            <a:r>
              <a:rPr lang="tr-TR" sz="1200" b="0" i="0" dirty="0" err="1">
                <a:solidFill>
                  <a:schemeClr val="tx1"/>
                </a:solidFill>
                <a:effectLst/>
                <a:latin typeface="+mj-lt"/>
              </a:rPr>
              <a:t>Journal</a:t>
            </a:r>
            <a:r>
              <a:rPr lang="tr-TR" sz="1200" b="0" i="0" dirty="0">
                <a:solidFill>
                  <a:schemeClr val="tx1"/>
                </a:solidFill>
                <a:effectLst/>
                <a:latin typeface="+mj-lt"/>
              </a:rPr>
              <a:t>. 2010; 2(3): 29-33.</a:t>
            </a:r>
          </a:p>
          <a:p>
            <a:r>
              <a:rPr lang="tr-TR" sz="1200" b="0" i="0" dirty="0" err="1">
                <a:solidFill>
                  <a:schemeClr val="tx1"/>
                </a:solidFill>
                <a:effectLst/>
                <a:latin typeface="+mj-lt"/>
              </a:rPr>
              <a:t>Hickner</a:t>
            </a:r>
            <a:r>
              <a:rPr lang="tr-TR" sz="1200" b="0" i="0" dirty="0">
                <a:solidFill>
                  <a:schemeClr val="tx1"/>
                </a:solidFill>
                <a:effectLst/>
                <a:latin typeface="+mj-lt"/>
              </a:rPr>
              <a:t> J, Thompson PJ, Wilkinson T, </a:t>
            </a:r>
            <a:r>
              <a:rPr lang="tr-TR" sz="1200" b="0" i="0" dirty="0" err="1">
                <a:solidFill>
                  <a:schemeClr val="tx1"/>
                </a:solidFill>
                <a:effectLst/>
                <a:latin typeface="+mj-lt"/>
              </a:rPr>
              <a:t>Epner</a:t>
            </a:r>
            <a:r>
              <a:rPr lang="tr-TR" sz="1200" b="0" i="0" dirty="0">
                <a:solidFill>
                  <a:schemeClr val="tx1"/>
                </a:solidFill>
                <a:effectLst/>
                <a:latin typeface="+mj-lt"/>
              </a:rPr>
              <a:t> P, </a:t>
            </a:r>
            <a:r>
              <a:rPr lang="tr-TR" sz="1200" b="0" i="0" dirty="0" err="1">
                <a:solidFill>
                  <a:schemeClr val="tx1"/>
                </a:solidFill>
                <a:effectLst/>
                <a:latin typeface="+mj-lt"/>
              </a:rPr>
              <a:t>Sheehan</a:t>
            </a:r>
            <a:r>
              <a:rPr lang="tr-TR" sz="1200" b="0" i="0" dirty="0">
                <a:solidFill>
                  <a:schemeClr val="tx1"/>
                </a:solidFill>
                <a:effectLst/>
                <a:latin typeface="+mj-lt"/>
              </a:rPr>
              <a:t> M, </a:t>
            </a:r>
            <a:r>
              <a:rPr lang="tr-TR" sz="1200" b="0" i="0" dirty="0" err="1">
                <a:solidFill>
                  <a:schemeClr val="tx1"/>
                </a:solidFill>
                <a:effectLst/>
                <a:latin typeface="+mj-lt"/>
              </a:rPr>
              <a:t>Pollock</a:t>
            </a:r>
            <a:r>
              <a:rPr lang="tr-TR" sz="1200" b="0" i="0" dirty="0">
                <a:solidFill>
                  <a:schemeClr val="tx1"/>
                </a:solidFill>
                <a:effectLst/>
                <a:latin typeface="+mj-lt"/>
              </a:rPr>
              <a:t> AM, Lee J, Duke CC, Jackson BR, Taylor JR. </a:t>
            </a:r>
            <a:r>
              <a:rPr lang="tr-TR" sz="1200" b="0" i="0" dirty="0" err="1">
                <a:solidFill>
                  <a:schemeClr val="tx1"/>
                </a:solidFill>
                <a:effectLst/>
                <a:latin typeface="+mj-lt"/>
              </a:rPr>
              <a:t>Primary</a:t>
            </a:r>
            <a:r>
              <a:rPr lang="tr-TR" sz="1200" b="0" i="0" dirty="0">
                <a:solidFill>
                  <a:schemeClr val="tx1"/>
                </a:solidFill>
                <a:effectLst/>
                <a:latin typeface="+mj-lt"/>
              </a:rPr>
              <a:t> </a:t>
            </a:r>
            <a:r>
              <a:rPr lang="tr-TR" sz="1200" b="0" i="0" dirty="0" err="1">
                <a:solidFill>
                  <a:schemeClr val="tx1"/>
                </a:solidFill>
                <a:effectLst/>
                <a:latin typeface="+mj-lt"/>
              </a:rPr>
              <a:t>care</a:t>
            </a:r>
            <a:r>
              <a:rPr lang="tr-TR" sz="1200" b="0" i="0" dirty="0">
                <a:solidFill>
                  <a:schemeClr val="tx1"/>
                </a:solidFill>
                <a:effectLst/>
                <a:latin typeface="+mj-lt"/>
              </a:rPr>
              <a:t> </a:t>
            </a:r>
            <a:r>
              <a:rPr lang="tr-TR" sz="1200" b="0" i="0" dirty="0" err="1">
                <a:solidFill>
                  <a:schemeClr val="tx1"/>
                </a:solidFill>
                <a:effectLst/>
                <a:latin typeface="+mj-lt"/>
              </a:rPr>
              <a:t>physicians</a:t>
            </a:r>
            <a:r>
              <a:rPr lang="tr-TR" sz="1200" b="0" i="0" dirty="0">
                <a:solidFill>
                  <a:schemeClr val="tx1"/>
                </a:solidFill>
                <a:effectLst/>
                <a:latin typeface="+mj-lt"/>
              </a:rPr>
              <a:t>' </a:t>
            </a:r>
            <a:r>
              <a:rPr lang="tr-TR" sz="1200" b="0" i="0" dirty="0" err="1">
                <a:solidFill>
                  <a:schemeClr val="tx1"/>
                </a:solidFill>
                <a:effectLst/>
                <a:latin typeface="+mj-lt"/>
              </a:rPr>
              <a:t>challenges</a:t>
            </a:r>
            <a:r>
              <a:rPr lang="tr-TR" sz="1200" b="0" i="0" dirty="0">
                <a:solidFill>
                  <a:schemeClr val="tx1"/>
                </a:solidFill>
                <a:effectLst/>
                <a:latin typeface="+mj-lt"/>
              </a:rPr>
              <a:t> in </a:t>
            </a:r>
            <a:r>
              <a:rPr lang="tr-TR" sz="1200" b="0" i="0" dirty="0" err="1">
                <a:solidFill>
                  <a:schemeClr val="tx1"/>
                </a:solidFill>
                <a:effectLst/>
                <a:latin typeface="+mj-lt"/>
              </a:rPr>
              <a:t>ordering</a:t>
            </a:r>
            <a:r>
              <a:rPr lang="tr-TR" sz="1200" b="0" i="0" dirty="0">
                <a:solidFill>
                  <a:schemeClr val="tx1"/>
                </a:solidFill>
                <a:effectLst/>
                <a:latin typeface="+mj-lt"/>
              </a:rPr>
              <a:t> </a:t>
            </a:r>
            <a:r>
              <a:rPr lang="tr-TR" sz="1200" b="0" i="0" dirty="0" err="1">
                <a:solidFill>
                  <a:schemeClr val="tx1"/>
                </a:solidFill>
                <a:effectLst/>
                <a:latin typeface="+mj-lt"/>
              </a:rPr>
              <a:t>clinical</a:t>
            </a:r>
            <a:r>
              <a:rPr lang="tr-TR" sz="1200" b="0" i="0" dirty="0">
                <a:solidFill>
                  <a:schemeClr val="tx1"/>
                </a:solidFill>
                <a:effectLst/>
                <a:latin typeface="+mj-lt"/>
              </a:rPr>
              <a:t> </a:t>
            </a:r>
            <a:r>
              <a:rPr lang="tr-TR" sz="1200" b="0" i="0" dirty="0" err="1">
                <a:solidFill>
                  <a:schemeClr val="tx1"/>
                </a:solidFill>
                <a:effectLst/>
                <a:latin typeface="+mj-lt"/>
              </a:rPr>
              <a:t>laboratory</a:t>
            </a:r>
            <a:r>
              <a:rPr lang="tr-TR" sz="1200" b="0" i="0" dirty="0">
                <a:solidFill>
                  <a:schemeClr val="tx1"/>
                </a:solidFill>
                <a:effectLst/>
                <a:latin typeface="+mj-lt"/>
              </a:rPr>
              <a:t> </a:t>
            </a:r>
            <a:r>
              <a:rPr lang="tr-TR" sz="1200" b="0" i="0" dirty="0" err="1">
                <a:solidFill>
                  <a:schemeClr val="tx1"/>
                </a:solidFill>
                <a:effectLst/>
                <a:latin typeface="+mj-lt"/>
              </a:rPr>
              <a:t>tests</a:t>
            </a:r>
            <a:r>
              <a:rPr lang="tr-TR" sz="1200" b="0" i="0" dirty="0">
                <a:solidFill>
                  <a:schemeClr val="tx1"/>
                </a:solidFill>
                <a:effectLst/>
                <a:latin typeface="+mj-lt"/>
              </a:rPr>
              <a:t> </a:t>
            </a:r>
            <a:r>
              <a:rPr lang="tr-TR" sz="1200" b="0" i="0" dirty="0" err="1">
                <a:solidFill>
                  <a:schemeClr val="tx1"/>
                </a:solidFill>
                <a:effectLst/>
                <a:latin typeface="+mj-lt"/>
              </a:rPr>
              <a:t>and</a:t>
            </a:r>
            <a:r>
              <a:rPr lang="tr-TR" sz="1200" b="0" i="0" dirty="0">
                <a:solidFill>
                  <a:schemeClr val="tx1"/>
                </a:solidFill>
                <a:effectLst/>
                <a:latin typeface="+mj-lt"/>
              </a:rPr>
              <a:t> </a:t>
            </a:r>
            <a:r>
              <a:rPr lang="tr-TR" sz="1200" b="0" i="0" dirty="0" err="1">
                <a:solidFill>
                  <a:schemeClr val="tx1"/>
                </a:solidFill>
                <a:effectLst/>
                <a:latin typeface="+mj-lt"/>
              </a:rPr>
              <a:t>interpreting</a:t>
            </a:r>
            <a:r>
              <a:rPr lang="tr-TR" sz="1200" b="0" i="0" dirty="0">
                <a:solidFill>
                  <a:schemeClr val="tx1"/>
                </a:solidFill>
                <a:effectLst/>
                <a:latin typeface="+mj-lt"/>
              </a:rPr>
              <a:t> </a:t>
            </a:r>
            <a:r>
              <a:rPr lang="tr-TR" sz="1200" b="0" i="0" dirty="0" err="1">
                <a:solidFill>
                  <a:schemeClr val="tx1"/>
                </a:solidFill>
                <a:effectLst/>
                <a:latin typeface="+mj-lt"/>
              </a:rPr>
              <a:t>results</a:t>
            </a:r>
            <a:r>
              <a:rPr lang="tr-TR" sz="1200" b="0" i="0" dirty="0">
                <a:solidFill>
                  <a:schemeClr val="tx1"/>
                </a:solidFill>
                <a:effectLst/>
                <a:latin typeface="+mj-lt"/>
              </a:rPr>
              <a:t>. J </a:t>
            </a:r>
            <a:r>
              <a:rPr lang="tr-TR" sz="1200" b="0" i="0" dirty="0" err="1">
                <a:solidFill>
                  <a:schemeClr val="tx1"/>
                </a:solidFill>
                <a:effectLst/>
                <a:latin typeface="+mj-lt"/>
              </a:rPr>
              <a:t>Am</a:t>
            </a:r>
            <a:r>
              <a:rPr lang="tr-TR" sz="1200" b="0" i="0" dirty="0">
                <a:solidFill>
                  <a:schemeClr val="tx1"/>
                </a:solidFill>
                <a:effectLst/>
                <a:latin typeface="+mj-lt"/>
              </a:rPr>
              <a:t> Board </a:t>
            </a:r>
            <a:r>
              <a:rPr lang="tr-TR" sz="1200" b="0" i="0" dirty="0" err="1">
                <a:solidFill>
                  <a:schemeClr val="tx1"/>
                </a:solidFill>
                <a:effectLst/>
                <a:latin typeface="+mj-lt"/>
              </a:rPr>
              <a:t>Fam</a:t>
            </a:r>
            <a:r>
              <a:rPr lang="tr-TR" sz="1200" b="0" i="0" dirty="0">
                <a:solidFill>
                  <a:schemeClr val="tx1"/>
                </a:solidFill>
                <a:effectLst/>
                <a:latin typeface="+mj-lt"/>
              </a:rPr>
              <a:t> </a:t>
            </a:r>
            <a:r>
              <a:rPr lang="tr-TR" sz="1200" b="0" i="0" dirty="0" err="1">
                <a:solidFill>
                  <a:schemeClr val="tx1"/>
                </a:solidFill>
                <a:effectLst/>
                <a:latin typeface="+mj-lt"/>
              </a:rPr>
              <a:t>Med</a:t>
            </a:r>
            <a:r>
              <a:rPr lang="tr-TR" sz="1200" b="0" i="0" dirty="0">
                <a:solidFill>
                  <a:schemeClr val="tx1"/>
                </a:solidFill>
                <a:effectLst/>
                <a:latin typeface="+mj-lt"/>
              </a:rPr>
              <a:t>. 2014 Mar-Apr;27(2):268-74. </a:t>
            </a:r>
            <a:r>
              <a:rPr lang="tr-TR" sz="1200" b="0" i="0" dirty="0" err="1">
                <a:solidFill>
                  <a:schemeClr val="tx1"/>
                </a:solidFill>
                <a:effectLst/>
                <a:latin typeface="+mj-lt"/>
              </a:rPr>
              <a:t>doi</a:t>
            </a:r>
            <a:r>
              <a:rPr lang="tr-TR" sz="1200" b="0" i="0" dirty="0">
                <a:solidFill>
                  <a:schemeClr val="tx1"/>
                </a:solidFill>
                <a:effectLst/>
                <a:latin typeface="+mj-lt"/>
              </a:rPr>
              <a:t>: 10.3122/jabfm.2014.02.130104. PMID: 24610189.</a:t>
            </a:r>
          </a:p>
          <a:p>
            <a:r>
              <a:rPr lang="en-US" sz="1200" dirty="0">
                <a:solidFill>
                  <a:schemeClr val="tx1"/>
                </a:solidFill>
                <a:latin typeface="+mj-lt"/>
              </a:rPr>
              <a:t>Whiting P, </a:t>
            </a:r>
            <a:r>
              <a:rPr lang="en-US" sz="1200" dirty="0" err="1">
                <a:solidFill>
                  <a:schemeClr val="tx1"/>
                </a:solidFill>
                <a:latin typeface="+mj-lt"/>
              </a:rPr>
              <a:t>Toerien</a:t>
            </a:r>
            <a:r>
              <a:rPr lang="en-US" sz="1200" dirty="0">
                <a:solidFill>
                  <a:schemeClr val="tx1"/>
                </a:solidFill>
                <a:latin typeface="+mj-lt"/>
              </a:rPr>
              <a:t> M, de </a:t>
            </a:r>
            <a:r>
              <a:rPr lang="en-US" sz="1200" dirty="0" err="1">
                <a:solidFill>
                  <a:schemeClr val="tx1"/>
                </a:solidFill>
                <a:latin typeface="+mj-lt"/>
              </a:rPr>
              <a:t>Salis</a:t>
            </a:r>
            <a:r>
              <a:rPr lang="en-US" sz="1200" dirty="0">
                <a:solidFill>
                  <a:schemeClr val="tx1"/>
                </a:solidFill>
                <a:latin typeface="+mj-lt"/>
              </a:rPr>
              <a:t> I, et al. A review identifies and classifies reasons for ordering diagnostic tests. Journal of Clinical Epidemiology. 2007; 60(10): 981–9.</a:t>
            </a:r>
            <a:endParaRPr lang="tr-TR" sz="1200" dirty="0">
              <a:solidFill>
                <a:schemeClr val="tx1"/>
              </a:solidFill>
              <a:latin typeface="+mj-lt"/>
            </a:endParaRPr>
          </a:p>
          <a:p>
            <a:r>
              <a:rPr lang="en-US" sz="1200" dirty="0" err="1">
                <a:solidFill>
                  <a:schemeClr val="tx1"/>
                </a:solidFill>
                <a:latin typeface="+mj-lt"/>
              </a:rPr>
              <a:t>Şahin</a:t>
            </a:r>
            <a:r>
              <a:rPr lang="en-US" sz="1200" dirty="0">
                <a:solidFill>
                  <a:schemeClr val="tx1"/>
                </a:solidFill>
                <a:latin typeface="+mj-lt"/>
              </a:rPr>
              <a:t> B, </a:t>
            </a:r>
            <a:r>
              <a:rPr lang="en-US" sz="1200" dirty="0" err="1">
                <a:solidFill>
                  <a:schemeClr val="tx1"/>
                </a:solidFill>
                <a:latin typeface="+mj-lt"/>
              </a:rPr>
              <a:t>Alcalı</a:t>
            </a:r>
            <a:r>
              <a:rPr lang="en-US" sz="1200" dirty="0">
                <a:solidFill>
                  <a:schemeClr val="tx1"/>
                </a:solidFill>
                <a:latin typeface="+mj-lt"/>
              </a:rPr>
              <a:t> Ö. </a:t>
            </a:r>
            <a:r>
              <a:rPr lang="en-US" sz="1200" dirty="0" err="1">
                <a:solidFill>
                  <a:schemeClr val="tx1"/>
                </a:solidFill>
                <a:latin typeface="+mj-lt"/>
              </a:rPr>
              <a:t>Defansif</a:t>
            </a:r>
            <a:r>
              <a:rPr lang="en-US" sz="1200" dirty="0">
                <a:solidFill>
                  <a:schemeClr val="tx1"/>
                </a:solidFill>
                <a:latin typeface="+mj-lt"/>
              </a:rPr>
              <a:t> </a:t>
            </a:r>
            <a:r>
              <a:rPr lang="en-US" sz="1200" dirty="0" err="1">
                <a:solidFill>
                  <a:schemeClr val="tx1"/>
                </a:solidFill>
                <a:latin typeface="+mj-lt"/>
              </a:rPr>
              <a:t>Tıp</a:t>
            </a:r>
            <a:r>
              <a:rPr lang="en-US" sz="1200" dirty="0">
                <a:solidFill>
                  <a:schemeClr val="tx1"/>
                </a:solidFill>
                <a:latin typeface="+mj-lt"/>
              </a:rPr>
              <a:t> </a:t>
            </a:r>
            <a:r>
              <a:rPr lang="en-US" sz="1200" dirty="0" err="1">
                <a:solidFill>
                  <a:schemeClr val="tx1"/>
                </a:solidFill>
                <a:latin typeface="+mj-lt"/>
              </a:rPr>
              <a:t>Kavramı</a:t>
            </a:r>
            <a:r>
              <a:rPr lang="en-US" sz="1200" dirty="0">
                <a:solidFill>
                  <a:schemeClr val="tx1"/>
                </a:solidFill>
                <a:latin typeface="+mj-lt"/>
              </a:rPr>
              <a:t> </a:t>
            </a:r>
            <a:r>
              <a:rPr lang="en-US" sz="1200" dirty="0" err="1">
                <a:solidFill>
                  <a:schemeClr val="tx1"/>
                </a:solidFill>
                <a:latin typeface="+mj-lt"/>
              </a:rPr>
              <a:t>ve</a:t>
            </a:r>
            <a:r>
              <a:rPr lang="en-US" sz="1200" dirty="0">
                <a:solidFill>
                  <a:schemeClr val="tx1"/>
                </a:solidFill>
                <a:latin typeface="+mj-lt"/>
              </a:rPr>
              <a:t> </a:t>
            </a:r>
            <a:r>
              <a:rPr lang="en-US" sz="1200" dirty="0" err="1">
                <a:solidFill>
                  <a:schemeClr val="tx1"/>
                </a:solidFill>
                <a:latin typeface="+mj-lt"/>
              </a:rPr>
              <a:t>Defansif</a:t>
            </a:r>
            <a:r>
              <a:rPr lang="en-US" sz="1200" dirty="0">
                <a:solidFill>
                  <a:schemeClr val="tx1"/>
                </a:solidFill>
                <a:latin typeface="+mj-lt"/>
              </a:rPr>
              <a:t> </a:t>
            </a:r>
            <a:r>
              <a:rPr lang="en-US" sz="1200" dirty="0" err="1">
                <a:solidFill>
                  <a:schemeClr val="tx1"/>
                </a:solidFill>
                <a:latin typeface="+mj-lt"/>
              </a:rPr>
              <a:t>Tıbbi</a:t>
            </a:r>
            <a:r>
              <a:rPr lang="en-US" sz="1200" dirty="0">
                <a:solidFill>
                  <a:schemeClr val="tx1"/>
                </a:solidFill>
                <a:latin typeface="+mj-lt"/>
              </a:rPr>
              <a:t> </a:t>
            </a:r>
            <a:r>
              <a:rPr lang="en-US" sz="1200" dirty="0" err="1">
                <a:solidFill>
                  <a:schemeClr val="tx1"/>
                </a:solidFill>
                <a:latin typeface="+mj-lt"/>
              </a:rPr>
              <a:t>Uygulamaların</a:t>
            </a:r>
            <a:r>
              <a:rPr lang="en-US" sz="1200" dirty="0">
                <a:solidFill>
                  <a:schemeClr val="tx1"/>
                </a:solidFill>
                <a:latin typeface="+mj-lt"/>
              </a:rPr>
              <a:t> </a:t>
            </a:r>
            <a:r>
              <a:rPr lang="en-US" sz="1200" dirty="0" err="1">
                <a:solidFill>
                  <a:schemeClr val="tx1"/>
                </a:solidFill>
                <a:latin typeface="+mj-lt"/>
              </a:rPr>
              <a:t>Hekimin</a:t>
            </a:r>
            <a:r>
              <a:rPr lang="en-US" sz="1200" dirty="0">
                <a:solidFill>
                  <a:schemeClr val="tx1"/>
                </a:solidFill>
                <a:latin typeface="+mj-lt"/>
              </a:rPr>
              <a:t> </a:t>
            </a:r>
            <a:r>
              <a:rPr lang="en-US" sz="1200" dirty="0" err="1">
                <a:solidFill>
                  <a:schemeClr val="tx1"/>
                </a:solidFill>
                <a:latin typeface="+mj-lt"/>
              </a:rPr>
              <a:t>Hukuki</a:t>
            </a:r>
            <a:r>
              <a:rPr lang="en-US" sz="1200" dirty="0">
                <a:solidFill>
                  <a:schemeClr val="tx1"/>
                </a:solidFill>
                <a:latin typeface="+mj-lt"/>
              </a:rPr>
              <a:t> </a:t>
            </a:r>
            <a:r>
              <a:rPr lang="en-US" sz="1200" dirty="0" err="1">
                <a:solidFill>
                  <a:schemeClr val="tx1"/>
                </a:solidFill>
                <a:latin typeface="+mj-lt"/>
              </a:rPr>
              <a:t>Sorumluluğu</a:t>
            </a:r>
            <a:r>
              <a:rPr lang="en-US" sz="1200" dirty="0">
                <a:solidFill>
                  <a:schemeClr val="tx1"/>
                </a:solidFill>
                <a:latin typeface="+mj-lt"/>
              </a:rPr>
              <a:t> </a:t>
            </a:r>
            <a:r>
              <a:rPr lang="en-US" sz="1200" dirty="0" err="1">
                <a:solidFill>
                  <a:schemeClr val="tx1"/>
                </a:solidFill>
                <a:latin typeface="+mj-lt"/>
              </a:rPr>
              <a:t>Kapsamında</a:t>
            </a:r>
            <a:r>
              <a:rPr lang="en-US" sz="1200" dirty="0">
                <a:solidFill>
                  <a:schemeClr val="tx1"/>
                </a:solidFill>
                <a:latin typeface="+mj-lt"/>
              </a:rPr>
              <a:t> </a:t>
            </a:r>
            <a:r>
              <a:rPr lang="en-US" sz="1200" dirty="0" err="1">
                <a:solidFill>
                  <a:schemeClr val="tx1"/>
                </a:solidFill>
                <a:latin typeface="+mj-lt"/>
              </a:rPr>
              <a:t>Değerlendirilmesi</a:t>
            </a:r>
            <a:r>
              <a:rPr lang="en-US" sz="1200" dirty="0">
                <a:solidFill>
                  <a:schemeClr val="tx1"/>
                </a:solidFill>
                <a:latin typeface="+mj-lt"/>
              </a:rPr>
              <a:t>. Türkiye </a:t>
            </a:r>
            <a:r>
              <a:rPr lang="en-US" sz="1200" dirty="0" err="1">
                <a:solidFill>
                  <a:schemeClr val="tx1"/>
                </a:solidFill>
                <a:latin typeface="+mj-lt"/>
              </a:rPr>
              <a:t>Adalet</a:t>
            </a:r>
            <a:r>
              <a:rPr lang="en-US" sz="1200" dirty="0">
                <a:solidFill>
                  <a:schemeClr val="tx1"/>
                </a:solidFill>
                <a:latin typeface="+mj-lt"/>
              </a:rPr>
              <a:t> </a:t>
            </a:r>
            <a:r>
              <a:rPr lang="en-US" sz="1200" dirty="0" err="1">
                <a:solidFill>
                  <a:schemeClr val="tx1"/>
                </a:solidFill>
                <a:latin typeface="+mj-lt"/>
              </a:rPr>
              <a:t>Akademisi</a:t>
            </a:r>
            <a:r>
              <a:rPr lang="en-US" sz="1200" dirty="0">
                <a:solidFill>
                  <a:schemeClr val="tx1"/>
                </a:solidFill>
                <a:latin typeface="+mj-lt"/>
              </a:rPr>
              <a:t> </a:t>
            </a:r>
            <a:r>
              <a:rPr lang="en-US" sz="1200" dirty="0" err="1">
                <a:solidFill>
                  <a:schemeClr val="tx1"/>
                </a:solidFill>
                <a:latin typeface="+mj-lt"/>
              </a:rPr>
              <a:t>Dergisi</a:t>
            </a:r>
            <a:r>
              <a:rPr lang="en-US" sz="1200" dirty="0">
                <a:solidFill>
                  <a:schemeClr val="tx1"/>
                </a:solidFill>
                <a:latin typeface="+mj-lt"/>
              </a:rPr>
              <a:t> 2020; 1(41): 1–3.  </a:t>
            </a:r>
            <a:endParaRPr lang="tr-TR" sz="1200" dirty="0">
              <a:solidFill>
                <a:schemeClr val="tx1"/>
              </a:solidFill>
              <a:latin typeface="+mj-lt"/>
            </a:endParaRPr>
          </a:p>
          <a:p>
            <a:r>
              <a:rPr lang="tr-TR" sz="1200" dirty="0">
                <a:solidFill>
                  <a:schemeClr val="tx1"/>
                </a:solidFill>
                <a:latin typeface="+mj-lt"/>
              </a:rPr>
              <a:t>T.C. Sağlık Bakanlığı İstanbul İl Sağlık Müdürlüğü Akılcı Laboratuvar Kullanımı Projesi Bilgi Notu https://istanbulism.saglik.gov.tr/TR105318/akilci-laboratuvar-kullanimi.html erişim tarihi: 2021-04-20</a:t>
            </a:r>
          </a:p>
          <a:p>
            <a:r>
              <a:rPr lang="tr-TR" sz="1200" b="0" i="0" dirty="0">
                <a:solidFill>
                  <a:schemeClr val="tx1"/>
                </a:solidFill>
                <a:effectLst/>
                <a:latin typeface="+mj-lt"/>
              </a:rPr>
              <a:t>Gabriel Lima-</a:t>
            </a:r>
            <a:r>
              <a:rPr lang="tr-TR" sz="1200" b="0" i="0" dirty="0" err="1">
                <a:solidFill>
                  <a:schemeClr val="tx1"/>
                </a:solidFill>
                <a:effectLst/>
                <a:latin typeface="+mj-lt"/>
              </a:rPr>
              <a:t>Oliveira</a:t>
            </a:r>
            <a:r>
              <a:rPr lang="tr-TR" sz="1200" b="0" i="0" dirty="0">
                <a:solidFill>
                  <a:schemeClr val="tx1"/>
                </a:solidFill>
                <a:effectLst/>
                <a:latin typeface="+mj-lt"/>
              </a:rPr>
              <a:t>, </a:t>
            </a:r>
            <a:r>
              <a:rPr lang="tr-TR" sz="1200" b="0" i="0" dirty="0" err="1">
                <a:solidFill>
                  <a:schemeClr val="tx1"/>
                </a:solidFill>
                <a:effectLst/>
                <a:latin typeface="+mj-lt"/>
              </a:rPr>
              <a:t>Waldemar</a:t>
            </a:r>
            <a:r>
              <a:rPr lang="tr-TR" sz="1200" b="0" i="0" dirty="0">
                <a:solidFill>
                  <a:schemeClr val="tx1"/>
                </a:solidFill>
                <a:effectLst/>
                <a:latin typeface="+mj-lt"/>
              </a:rPr>
              <a:t> </a:t>
            </a:r>
            <a:r>
              <a:rPr lang="tr-TR" sz="1200" b="0" i="0" dirty="0" err="1">
                <a:solidFill>
                  <a:schemeClr val="tx1"/>
                </a:solidFill>
                <a:effectLst/>
                <a:latin typeface="+mj-lt"/>
              </a:rPr>
              <a:t>Volanski</a:t>
            </a:r>
            <a:r>
              <a:rPr lang="tr-TR" sz="1200" b="0" i="0" dirty="0">
                <a:solidFill>
                  <a:schemeClr val="tx1"/>
                </a:solidFill>
                <a:effectLst/>
                <a:latin typeface="+mj-lt"/>
              </a:rPr>
              <a:t>, Giuseppe </a:t>
            </a:r>
            <a:r>
              <a:rPr lang="tr-TR" sz="1200" b="0" i="0" dirty="0" err="1">
                <a:solidFill>
                  <a:schemeClr val="tx1"/>
                </a:solidFill>
                <a:effectLst/>
                <a:latin typeface="+mj-lt"/>
              </a:rPr>
              <a:t>Lippi</a:t>
            </a:r>
            <a:r>
              <a:rPr lang="tr-TR" sz="1200" b="0" i="0" dirty="0">
                <a:solidFill>
                  <a:schemeClr val="tx1"/>
                </a:solidFill>
                <a:effectLst/>
                <a:latin typeface="+mj-lt"/>
              </a:rPr>
              <a:t>, </a:t>
            </a:r>
            <a:r>
              <a:rPr lang="tr-TR" sz="1200" b="0" i="0" dirty="0" err="1">
                <a:solidFill>
                  <a:schemeClr val="tx1"/>
                </a:solidFill>
                <a:effectLst/>
                <a:latin typeface="+mj-lt"/>
              </a:rPr>
              <a:t>Geraldo</a:t>
            </a:r>
            <a:r>
              <a:rPr lang="tr-TR" sz="1200" b="0" i="0" dirty="0">
                <a:solidFill>
                  <a:schemeClr val="tx1"/>
                </a:solidFill>
                <a:effectLst/>
                <a:latin typeface="+mj-lt"/>
              </a:rPr>
              <a:t> </a:t>
            </a:r>
            <a:r>
              <a:rPr lang="tr-TR" sz="1200" b="0" i="0" dirty="0" err="1">
                <a:solidFill>
                  <a:schemeClr val="tx1"/>
                </a:solidFill>
                <a:effectLst/>
                <a:latin typeface="+mj-lt"/>
              </a:rPr>
              <a:t>Picheth</a:t>
            </a:r>
            <a:r>
              <a:rPr lang="tr-TR" sz="1200" b="0" i="0" dirty="0">
                <a:solidFill>
                  <a:schemeClr val="tx1"/>
                </a:solidFill>
                <a:effectLst/>
                <a:latin typeface="+mj-lt"/>
              </a:rPr>
              <a:t> &amp; </a:t>
            </a:r>
            <a:r>
              <a:rPr lang="tr-TR" sz="1200" b="0" i="0" dirty="0" err="1">
                <a:solidFill>
                  <a:schemeClr val="tx1"/>
                </a:solidFill>
                <a:effectLst/>
                <a:latin typeface="+mj-lt"/>
              </a:rPr>
              <a:t>Gian</a:t>
            </a:r>
            <a:r>
              <a:rPr lang="tr-TR" sz="1200" b="0" i="0" dirty="0">
                <a:solidFill>
                  <a:schemeClr val="tx1"/>
                </a:solidFill>
                <a:effectLst/>
                <a:latin typeface="+mj-lt"/>
              </a:rPr>
              <a:t> </a:t>
            </a:r>
            <a:r>
              <a:rPr lang="tr-TR" sz="1200" b="0" i="0" dirty="0" err="1">
                <a:solidFill>
                  <a:schemeClr val="tx1"/>
                </a:solidFill>
                <a:effectLst/>
                <a:latin typeface="+mj-lt"/>
              </a:rPr>
              <a:t>Cesare</a:t>
            </a:r>
            <a:r>
              <a:rPr lang="tr-TR" sz="1200" b="0" i="0" dirty="0">
                <a:solidFill>
                  <a:schemeClr val="tx1"/>
                </a:solidFill>
                <a:effectLst/>
                <a:latin typeface="+mj-lt"/>
              </a:rPr>
              <a:t> </a:t>
            </a:r>
            <a:r>
              <a:rPr lang="tr-TR" sz="1200" b="0" i="0" dirty="0" err="1">
                <a:solidFill>
                  <a:schemeClr val="tx1"/>
                </a:solidFill>
                <a:effectLst/>
                <a:latin typeface="+mj-lt"/>
              </a:rPr>
              <a:t>Guidi</a:t>
            </a:r>
            <a:r>
              <a:rPr lang="tr-TR" sz="1200" b="0" i="0" dirty="0">
                <a:solidFill>
                  <a:schemeClr val="tx1"/>
                </a:solidFill>
                <a:effectLst/>
                <a:latin typeface="+mj-lt"/>
              </a:rPr>
              <a:t> (2017) </a:t>
            </a:r>
            <a:r>
              <a:rPr lang="tr-TR" sz="1200" b="0" i="0" dirty="0" err="1">
                <a:solidFill>
                  <a:schemeClr val="tx1"/>
                </a:solidFill>
                <a:effectLst/>
                <a:latin typeface="+mj-lt"/>
              </a:rPr>
              <a:t>Pre-analytical</a:t>
            </a:r>
            <a:r>
              <a:rPr lang="tr-TR" sz="1200" b="0" i="0" dirty="0">
                <a:solidFill>
                  <a:schemeClr val="tx1"/>
                </a:solidFill>
                <a:effectLst/>
                <a:latin typeface="+mj-lt"/>
              </a:rPr>
              <a:t> </a:t>
            </a:r>
            <a:r>
              <a:rPr lang="tr-TR" sz="1200" b="0" i="0" dirty="0" err="1">
                <a:solidFill>
                  <a:schemeClr val="tx1"/>
                </a:solidFill>
                <a:effectLst/>
                <a:latin typeface="+mj-lt"/>
              </a:rPr>
              <a:t>phase</a:t>
            </a:r>
            <a:r>
              <a:rPr lang="tr-TR" sz="1200" b="0" i="0" dirty="0">
                <a:solidFill>
                  <a:schemeClr val="tx1"/>
                </a:solidFill>
                <a:effectLst/>
                <a:latin typeface="+mj-lt"/>
              </a:rPr>
              <a:t> </a:t>
            </a:r>
            <a:r>
              <a:rPr lang="tr-TR" sz="1200" b="0" i="0" dirty="0" err="1">
                <a:solidFill>
                  <a:schemeClr val="tx1"/>
                </a:solidFill>
                <a:effectLst/>
                <a:latin typeface="+mj-lt"/>
              </a:rPr>
              <a:t>management</a:t>
            </a:r>
            <a:r>
              <a:rPr lang="tr-TR" sz="1200" b="0" i="0" dirty="0">
                <a:solidFill>
                  <a:schemeClr val="tx1"/>
                </a:solidFill>
                <a:effectLst/>
                <a:latin typeface="+mj-lt"/>
              </a:rPr>
              <a:t>: a </a:t>
            </a:r>
            <a:r>
              <a:rPr lang="tr-TR" sz="1200" b="0" i="0" dirty="0" err="1">
                <a:solidFill>
                  <a:schemeClr val="tx1"/>
                </a:solidFill>
                <a:effectLst/>
                <a:latin typeface="+mj-lt"/>
              </a:rPr>
              <a:t>review</a:t>
            </a:r>
            <a:r>
              <a:rPr lang="tr-TR" sz="1200" b="0" i="0" dirty="0">
                <a:solidFill>
                  <a:schemeClr val="tx1"/>
                </a:solidFill>
                <a:effectLst/>
                <a:latin typeface="+mj-lt"/>
              </a:rPr>
              <a:t> of </a:t>
            </a:r>
            <a:r>
              <a:rPr lang="tr-TR" sz="1200" b="0" i="0" dirty="0" err="1">
                <a:solidFill>
                  <a:schemeClr val="tx1"/>
                </a:solidFill>
                <a:effectLst/>
                <a:latin typeface="+mj-lt"/>
              </a:rPr>
              <a:t>the</a:t>
            </a:r>
            <a:r>
              <a:rPr lang="tr-TR" sz="1200" b="0" i="0" dirty="0">
                <a:solidFill>
                  <a:schemeClr val="tx1"/>
                </a:solidFill>
                <a:effectLst/>
                <a:latin typeface="+mj-lt"/>
              </a:rPr>
              <a:t> </a:t>
            </a:r>
            <a:r>
              <a:rPr lang="tr-TR" sz="1200" b="0" i="0" dirty="0" err="1">
                <a:solidFill>
                  <a:schemeClr val="tx1"/>
                </a:solidFill>
                <a:effectLst/>
                <a:latin typeface="+mj-lt"/>
              </a:rPr>
              <a:t>procedures</a:t>
            </a:r>
            <a:r>
              <a:rPr lang="tr-TR" sz="1200" b="0" i="0" dirty="0">
                <a:solidFill>
                  <a:schemeClr val="tx1"/>
                </a:solidFill>
                <a:effectLst/>
                <a:latin typeface="+mj-lt"/>
              </a:rPr>
              <a:t> </a:t>
            </a:r>
            <a:r>
              <a:rPr lang="tr-TR" sz="1200" b="0" i="0" dirty="0" err="1">
                <a:solidFill>
                  <a:schemeClr val="tx1"/>
                </a:solidFill>
                <a:effectLst/>
                <a:latin typeface="+mj-lt"/>
              </a:rPr>
              <a:t>from</a:t>
            </a:r>
            <a:r>
              <a:rPr lang="tr-TR" sz="1200" b="0" i="0" dirty="0">
                <a:solidFill>
                  <a:schemeClr val="tx1"/>
                </a:solidFill>
                <a:effectLst/>
                <a:latin typeface="+mj-lt"/>
              </a:rPr>
              <a:t> </a:t>
            </a:r>
            <a:r>
              <a:rPr lang="tr-TR" sz="1200" b="0" i="0" dirty="0" err="1">
                <a:solidFill>
                  <a:schemeClr val="tx1"/>
                </a:solidFill>
                <a:effectLst/>
                <a:latin typeface="+mj-lt"/>
              </a:rPr>
              <a:t>patient</a:t>
            </a:r>
            <a:r>
              <a:rPr lang="tr-TR" sz="1200" b="0" i="0" dirty="0">
                <a:solidFill>
                  <a:schemeClr val="tx1"/>
                </a:solidFill>
                <a:effectLst/>
                <a:latin typeface="+mj-lt"/>
              </a:rPr>
              <a:t> </a:t>
            </a:r>
            <a:r>
              <a:rPr lang="tr-TR" sz="1200" b="0" i="0" dirty="0" err="1">
                <a:solidFill>
                  <a:schemeClr val="tx1"/>
                </a:solidFill>
                <a:effectLst/>
                <a:latin typeface="+mj-lt"/>
              </a:rPr>
              <a:t>preparation</a:t>
            </a:r>
            <a:r>
              <a:rPr lang="tr-TR" sz="1200" b="0" i="0" dirty="0">
                <a:solidFill>
                  <a:schemeClr val="tx1"/>
                </a:solidFill>
                <a:effectLst/>
                <a:latin typeface="+mj-lt"/>
              </a:rPr>
              <a:t> </a:t>
            </a:r>
            <a:r>
              <a:rPr lang="tr-TR" sz="1200" b="0" i="0" dirty="0" err="1">
                <a:solidFill>
                  <a:schemeClr val="tx1"/>
                </a:solidFill>
                <a:effectLst/>
                <a:latin typeface="+mj-lt"/>
              </a:rPr>
              <a:t>to</a:t>
            </a:r>
            <a:r>
              <a:rPr lang="tr-TR" sz="1200" b="0" i="0" dirty="0">
                <a:solidFill>
                  <a:schemeClr val="tx1"/>
                </a:solidFill>
                <a:effectLst/>
                <a:latin typeface="+mj-lt"/>
              </a:rPr>
              <a:t> </a:t>
            </a:r>
            <a:r>
              <a:rPr lang="tr-TR" sz="1200" b="0" i="0" dirty="0" err="1">
                <a:solidFill>
                  <a:schemeClr val="tx1"/>
                </a:solidFill>
                <a:effectLst/>
                <a:latin typeface="+mj-lt"/>
              </a:rPr>
              <a:t>laboratory</a:t>
            </a:r>
            <a:r>
              <a:rPr lang="tr-TR" sz="1200" b="0" i="0" dirty="0">
                <a:solidFill>
                  <a:schemeClr val="tx1"/>
                </a:solidFill>
                <a:effectLst/>
                <a:latin typeface="+mj-lt"/>
              </a:rPr>
              <a:t> </a:t>
            </a:r>
            <a:r>
              <a:rPr lang="tr-TR" sz="1200" b="0" i="0" dirty="0" err="1">
                <a:solidFill>
                  <a:schemeClr val="tx1"/>
                </a:solidFill>
                <a:effectLst/>
                <a:latin typeface="+mj-lt"/>
              </a:rPr>
              <a:t>analysis</a:t>
            </a:r>
            <a:r>
              <a:rPr lang="tr-TR" sz="1200" b="0" i="0" dirty="0">
                <a:solidFill>
                  <a:schemeClr val="tx1"/>
                </a:solidFill>
                <a:effectLst/>
                <a:latin typeface="+mj-lt"/>
              </a:rPr>
              <a:t>, </a:t>
            </a:r>
            <a:r>
              <a:rPr lang="tr-TR" sz="1200" b="0" i="0" dirty="0" err="1">
                <a:solidFill>
                  <a:schemeClr val="tx1"/>
                </a:solidFill>
                <a:effectLst/>
                <a:latin typeface="+mj-lt"/>
              </a:rPr>
              <a:t>Scandinavian</a:t>
            </a:r>
            <a:r>
              <a:rPr lang="tr-TR" sz="1200" b="0" i="0" dirty="0">
                <a:solidFill>
                  <a:schemeClr val="tx1"/>
                </a:solidFill>
                <a:effectLst/>
                <a:latin typeface="+mj-lt"/>
              </a:rPr>
              <a:t> </a:t>
            </a:r>
            <a:r>
              <a:rPr lang="tr-TR" sz="1200" b="0" i="0" dirty="0" err="1">
                <a:solidFill>
                  <a:schemeClr val="tx1"/>
                </a:solidFill>
                <a:effectLst/>
                <a:latin typeface="+mj-lt"/>
              </a:rPr>
              <a:t>Journal</a:t>
            </a:r>
            <a:r>
              <a:rPr lang="tr-TR" sz="1200" b="0" i="0" dirty="0">
                <a:solidFill>
                  <a:schemeClr val="tx1"/>
                </a:solidFill>
                <a:effectLst/>
                <a:latin typeface="+mj-lt"/>
              </a:rPr>
              <a:t> of </a:t>
            </a:r>
            <a:r>
              <a:rPr lang="tr-TR" sz="1200" b="0" i="0" dirty="0" err="1">
                <a:solidFill>
                  <a:schemeClr val="tx1"/>
                </a:solidFill>
                <a:effectLst/>
                <a:latin typeface="+mj-lt"/>
              </a:rPr>
              <a:t>Clinical</a:t>
            </a:r>
            <a:r>
              <a:rPr lang="tr-TR" sz="1200" b="0" i="0" dirty="0">
                <a:solidFill>
                  <a:schemeClr val="tx1"/>
                </a:solidFill>
                <a:effectLst/>
                <a:latin typeface="+mj-lt"/>
              </a:rPr>
              <a:t> </a:t>
            </a:r>
            <a:r>
              <a:rPr lang="tr-TR" sz="1200" b="0" i="0" dirty="0" err="1">
                <a:solidFill>
                  <a:schemeClr val="tx1"/>
                </a:solidFill>
                <a:effectLst/>
                <a:latin typeface="+mj-lt"/>
              </a:rPr>
              <a:t>and</a:t>
            </a:r>
            <a:r>
              <a:rPr lang="tr-TR" sz="1200" b="0" i="0" dirty="0">
                <a:solidFill>
                  <a:schemeClr val="tx1"/>
                </a:solidFill>
                <a:effectLst/>
                <a:latin typeface="+mj-lt"/>
              </a:rPr>
              <a:t> </a:t>
            </a:r>
            <a:r>
              <a:rPr lang="tr-TR" sz="1200" b="0" i="0" dirty="0" err="1">
                <a:solidFill>
                  <a:schemeClr val="tx1"/>
                </a:solidFill>
                <a:effectLst/>
                <a:latin typeface="+mj-lt"/>
              </a:rPr>
              <a:t>Laboratory</a:t>
            </a:r>
            <a:r>
              <a:rPr lang="tr-TR" sz="1200" b="0" i="0" dirty="0">
                <a:solidFill>
                  <a:schemeClr val="tx1"/>
                </a:solidFill>
                <a:effectLst/>
                <a:latin typeface="+mj-lt"/>
              </a:rPr>
              <a:t> </a:t>
            </a:r>
            <a:r>
              <a:rPr lang="tr-TR" sz="1200" b="0" i="0" dirty="0" err="1">
                <a:solidFill>
                  <a:schemeClr val="tx1"/>
                </a:solidFill>
                <a:effectLst/>
                <a:latin typeface="+mj-lt"/>
              </a:rPr>
              <a:t>Investigation</a:t>
            </a:r>
            <a:r>
              <a:rPr lang="tr-TR" sz="1200" b="0" i="0" dirty="0">
                <a:solidFill>
                  <a:schemeClr val="tx1"/>
                </a:solidFill>
                <a:effectLst/>
                <a:latin typeface="+mj-lt"/>
              </a:rPr>
              <a:t>, 77:3, 153-163, DOI: </a:t>
            </a:r>
            <a:r>
              <a:rPr lang="tr-TR" sz="1200" b="0" i="0" u="sng" dirty="0">
                <a:solidFill>
                  <a:schemeClr val="tx1"/>
                </a:solidFill>
                <a:effectLst/>
                <a:latin typeface="+mj-lt"/>
                <a:hlinkClick r:id="rId2">
                  <a:extLst>
                    <a:ext uri="{A12FA001-AC4F-418D-AE19-62706E023703}">
                      <ahyp:hlinkClr xmlns:ahyp="http://schemas.microsoft.com/office/drawing/2018/hyperlinkcolor" val="tx"/>
                    </a:ext>
                  </a:extLst>
                </a:hlinkClick>
              </a:rPr>
              <a:t>10.1080/00365513.2017.1295317</a:t>
            </a:r>
            <a:endParaRPr lang="tr-TR" sz="1200" b="0" i="0" u="sng" dirty="0">
              <a:solidFill>
                <a:schemeClr val="tx1"/>
              </a:solidFill>
              <a:effectLst/>
              <a:latin typeface="+mj-lt"/>
            </a:endParaRPr>
          </a:p>
          <a:p>
            <a:r>
              <a:rPr lang="tr-TR" sz="1200" b="0" i="0" dirty="0">
                <a:solidFill>
                  <a:schemeClr val="tx1"/>
                </a:solidFill>
                <a:effectLst/>
                <a:latin typeface="+mj-lt"/>
              </a:rPr>
              <a:t>Kaya, Z. (2013). Tam kan sayım çıktılarının yorumlanması . Dicle Tıp Dergisi , 40 (3) , 521-528 . DOI: 10.5798/diclemedj.0921.2013.03.0326</a:t>
            </a:r>
          </a:p>
          <a:p>
            <a:endParaRPr lang="tr-TR" sz="1200" dirty="0">
              <a:solidFill>
                <a:schemeClr val="tx1"/>
              </a:solidFill>
              <a:latin typeface="+mj-lt"/>
            </a:endParaRPr>
          </a:p>
        </p:txBody>
      </p:sp>
    </p:spTree>
    <p:extLst>
      <p:ext uri="{BB962C8B-B14F-4D97-AF65-F5344CB8AC3E}">
        <p14:creationId xmlns:p14="http://schemas.microsoft.com/office/powerpoint/2010/main" val="7704717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B9926FDF-CA3B-FA25-F353-B232A587E56C}"/>
              </a:ext>
            </a:extLst>
          </p:cNvPr>
          <p:cNvSpPr txBox="1"/>
          <p:nvPr/>
        </p:nvSpPr>
        <p:spPr>
          <a:xfrm>
            <a:off x="796089" y="768982"/>
            <a:ext cx="10599821" cy="5632311"/>
          </a:xfrm>
          <a:prstGeom prst="rect">
            <a:avLst/>
          </a:prstGeom>
          <a:noFill/>
        </p:spPr>
        <p:txBody>
          <a:bodyPr wrap="square">
            <a:spAutoFit/>
          </a:bodyPr>
          <a:lstStyle/>
          <a:p>
            <a:r>
              <a:rPr lang="tr-TR" sz="2400" b="0" i="0" dirty="0">
                <a:effectLst/>
                <a:latin typeface="+mj-lt"/>
              </a:rPr>
              <a:t>KAYNAKLAR</a:t>
            </a:r>
          </a:p>
          <a:p>
            <a:pPr marL="285750" indent="-285750">
              <a:buFont typeface="Wingdings" panose="05000000000000000000" pitchFamily="2" charset="2"/>
              <a:buChar char="ü"/>
            </a:pPr>
            <a:r>
              <a:rPr lang="en-US" sz="1600" b="0" i="0" dirty="0">
                <a:effectLst/>
                <a:latin typeface="+mj-lt"/>
              </a:rPr>
              <a:t>Textbook of Family Medicine, Ninth Edition (2016)</a:t>
            </a:r>
            <a:endParaRPr lang="tr-TR" sz="1600" b="0" i="0" dirty="0">
              <a:effectLst/>
              <a:latin typeface="+mj-lt"/>
            </a:endParaRPr>
          </a:p>
          <a:p>
            <a:pPr marL="285750" indent="-285750">
              <a:buFont typeface="Wingdings" panose="05000000000000000000" pitchFamily="2" charset="2"/>
              <a:buChar char="ü"/>
            </a:pPr>
            <a:r>
              <a:rPr lang="tr-TR" sz="1600" b="0" i="0" dirty="0">
                <a:solidFill>
                  <a:schemeClr val="tx1"/>
                </a:solidFill>
                <a:effectLst/>
                <a:latin typeface="+mj-lt"/>
              </a:rPr>
              <a:t>T.C. SAĞLIK BAKANLIĞI İSTANBUL İL SAĞLIK MÜDÜRLÜĞÜ, Akılcı Laboratuvar Kullanımı Projesi Bilgi Notu , Ekim 2018 </a:t>
            </a:r>
          </a:p>
          <a:p>
            <a:pPr marL="285750" indent="-285750">
              <a:buFont typeface="Wingdings" panose="05000000000000000000" pitchFamily="2" charset="2"/>
              <a:buChar char="ü"/>
            </a:pPr>
            <a:r>
              <a:rPr lang="tr-TR" sz="1600" dirty="0"/>
              <a:t>HEMATOLOJİ LABORATUVARI KILAVUZU-1   2014</a:t>
            </a:r>
          </a:p>
          <a:p>
            <a:pPr marL="285750" indent="-285750">
              <a:buFont typeface="Wingdings" panose="05000000000000000000" pitchFamily="2" charset="2"/>
              <a:buChar char="ü"/>
            </a:pPr>
            <a:r>
              <a:rPr lang="tr-TR" sz="1600" b="0" i="0" dirty="0">
                <a:solidFill>
                  <a:schemeClr val="tx1"/>
                </a:solidFill>
                <a:effectLst/>
                <a:latin typeface="+mj-lt"/>
              </a:rPr>
              <a:t>Ürolojik Cerrahi Derneği,</a:t>
            </a:r>
            <a:r>
              <a:rPr lang="tr-TR" sz="1600" dirty="0">
                <a:solidFill>
                  <a:schemeClr val="tx1"/>
                </a:solidFill>
                <a:latin typeface="+mj-lt"/>
              </a:rPr>
              <a:t> Ürolojik Cerrahi Kitabı 2020</a:t>
            </a:r>
            <a:endParaRPr lang="tr-TR" sz="1600" dirty="0">
              <a:latin typeface="+mj-lt"/>
            </a:endParaRPr>
          </a:p>
          <a:p>
            <a:pPr marL="285750" indent="-285750">
              <a:buFont typeface="Wingdings" panose="05000000000000000000" pitchFamily="2" charset="2"/>
              <a:buChar char="ü"/>
            </a:pPr>
            <a:r>
              <a:rPr lang="tr-TR" sz="1600" b="0" i="0" dirty="0">
                <a:solidFill>
                  <a:schemeClr val="tx1"/>
                </a:solidFill>
                <a:effectLst/>
                <a:latin typeface="+mj-lt"/>
              </a:rPr>
              <a:t>B T. Kanıta Dayalı Tıp Laboratuvar Testleri ve </a:t>
            </a:r>
            <a:r>
              <a:rPr lang="tr-TR" sz="1600" b="0" i="0" dirty="0" err="1">
                <a:solidFill>
                  <a:schemeClr val="tx1"/>
                </a:solidFill>
                <a:effectLst/>
                <a:latin typeface="+mj-lt"/>
              </a:rPr>
              <a:t>Preanalitik</a:t>
            </a:r>
            <a:r>
              <a:rPr lang="tr-TR" sz="1600" b="0" i="0" dirty="0">
                <a:solidFill>
                  <a:schemeClr val="tx1"/>
                </a:solidFill>
                <a:effectLst/>
                <a:latin typeface="+mj-lt"/>
              </a:rPr>
              <a:t> Değişkenler. Konuralp </a:t>
            </a:r>
            <a:r>
              <a:rPr lang="tr-TR" sz="1600" b="0" i="0" dirty="0" err="1">
                <a:solidFill>
                  <a:schemeClr val="tx1"/>
                </a:solidFill>
                <a:effectLst/>
                <a:latin typeface="+mj-lt"/>
              </a:rPr>
              <a:t>Medical</a:t>
            </a:r>
            <a:r>
              <a:rPr lang="tr-TR" sz="1600" b="0" i="0" dirty="0">
                <a:solidFill>
                  <a:schemeClr val="tx1"/>
                </a:solidFill>
                <a:effectLst/>
                <a:latin typeface="+mj-lt"/>
              </a:rPr>
              <a:t> </a:t>
            </a:r>
            <a:r>
              <a:rPr lang="tr-TR" sz="1600" b="0" i="0" dirty="0" err="1">
                <a:solidFill>
                  <a:schemeClr val="tx1"/>
                </a:solidFill>
                <a:effectLst/>
                <a:latin typeface="+mj-lt"/>
              </a:rPr>
              <a:t>Journal</a:t>
            </a:r>
            <a:r>
              <a:rPr lang="tr-TR" sz="1600" b="0" i="0" dirty="0">
                <a:solidFill>
                  <a:schemeClr val="tx1"/>
                </a:solidFill>
                <a:effectLst/>
                <a:latin typeface="+mj-lt"/>
              </a:rPr>
              <a:t>. 2010; 2(3): 29-33.</a:t>
            </a:r>
          </a:p>
          <a:p>
            <a:pPr marL="285750" indent="-285750">
              <a:buFont typeface="Wingdings" panose="05000000000000000000" pitchFamily="2" charset="2"/>
              <a:buChar char="ü"/>
            </a:pPr>
            <a:r>
              <a:rPr lang="tr-TR" sz="1600" b="0" i="0" dirty="0" err="1">
                <a:solidFill>
                  <a:schemeClr val="tx1"/>
                </a:solidFill>
                <a:effectLst/>
                <a:latin typeface="+mj-lt"/>
              </a:rPr>
              <a:t>Hickner</a:t>
            </a:r>
            <a:r>
              <a:rPr lang="tr-TR" sz="1600" b="0" i="0" dirty="0">
                <a:solidFill>
                  <a:schemeClr val="tx1"/>
                </a:solidFill>
                <a:effectLst/>
                <a:latin typeface="+mj-lt"/>
              </a:rPr>
              <a:t> J, Thompson PJ, Wilkinson T, </a:t>
            </a:r>
            <a:r>
              <a:rPr lang="tr-TR" sz="1600" b="0" i="0" dirty="0" err="1">
                <a:solidFill>
                  <a:schemeClr val="tx1"/>
                </a:solidFill>
                <a:effectLst/>
                <a:latin typeface="+mj-lt"/>
              </a:rPr>
              <a:t>Epner</a:t>
            </a:r>
            <a:r>
              <a:rPr lang="tr-TR" sz="1600" b="0" i="0" dirty="0">
                <a:solidFill>
                  <a:schemeClr val="tx1"/>
                </a:solidFill>
                <a:effectLst/>
                <a:latin typeface="+mj-lt"/>
              </a:rPr>
              <a:t> P, </a:t>
            </a:r>
            <a:r>
              <a:rPr lang="tr-TR" sz="1600" b="0" i="0" dirty="0" err="1">
                <a:solidFill>
                  <a:schemeClr val="tx1"/>
                </a:solidFill>
                <a:effectLst/>
                <a:latin typeface="+mj-lt"/>
              </a:rPr>
              <a:t>Sheehan</a:t>
            </a:r>
            <a:r>
              <a:rPr lang="tr-TR" sz="1600" b="0" i="0" dirty="0">
                <a:solidFill>
                  <a:schemeClr val="tx1"/>
                </a:solidFill>
                <a:effectLst/>
                <a:latin typeface="+mj-lt"/>
              </a:rPr>
              <a:t> M, </a:t>
            </a:r>
            <a:r>
              <a:rPr lang="tr-TR" sz="1600" b="0" i="0" dirty="0" err="1">
                <a:solidFill>
                  <a:schemeClr val="tx1"/>
                </a:solidFill>
                <a:effectLst/>
                <a:latin typeface="+mj-lt"/>
              </a:rPr>
              <a:t>Pollock</a:t>
            </a:r>
            <a:r>
              <a:rPr lang="tr-TR" sz="1600" b="0" i="0" dirty="0">
                <a:solidFill>
                  <a:schemeClr val="tx1"/>
                </a:solidFill>
                <a:effectLst/>
                <a:latin typeface="+mj-lt"/>
              </a:rPr>
              <a:t> AM, Lee J, Duke CC, Jackson BR, Taylor JR. </a:t>
            </a:r>
            <a:r>
              <a:rPr lang="tr-TR" sz="1600" b="0" i="0" dirty="0" err="1">
                <a:solidFill>
                  <a:schemeClr val="tx1"/>
                </a:solidFill>
                <a:effectLst/>
                <a:latin typeface="+mj-lt"/>
              </a:rPr>
              <a:t>Primary</a:t>
            </a:r>
            <a:r>
              <a:rPr lang="tr-TR" sz="1600" b="0" i="0" dirty="0">
                <a:solidFill>
                  <a:schemeClr val="tx1"/>
                </a:solidFill>
                <a:effectLst/>
                <a:latin typeface="+mj-lt"/>
              </a:rPr>
              <a:t> </a:t>
            </a:r>
            <a:r>
              <a:rPr lang="tr-TR" sz="1600" b="0" i="0" dirty="0" err="1">
                <a:solidFill>
                  <a:schemeClr val="tx1"/>
                </a:solidFill>
                <a:effectLst/>
                <a:latin typeface="+mj-lt"/>
              </a:rPr>
              <a:t>care</a:t>
            </a:r>
            <a:r>
              <a:rPr lang="tr-TR" sz="1600" b="0" i="0" dirty="0">
                <a:solidFill>
                  <a:schemeClr val="tx1"/>
                </a:solidFill>
                <a:effectLst/>
                <a:latin typeface="+mj-lt"/>
              </a:rPr>
              <a:t> </a:t>
            </a:r>
            <a:r>
              <a:rPr lang="tr-TR" sz="1600" b="0" i="0" dirty="0" err="1">
                <a:solidFill>
                  <a:schemeClr val="tx1"/>
                </a:solidFill>
                <a:effectLst/>
                <a:latin typeface="+mj-lt"/>
              </a:rPr>
              <a:t>physicians</a:t>
            </a:r>
            <a:r>
              <a:rPr lang="tr-TR" sz="1600" b="0" i="0" dirty="0">
                <a:solidFill>
                  <a:schemeClr val="tx1"/>
                </a:solidFill>
                <a:effectLst/>
                <a:latin typeface="+mj-lt"/>
              </a:rPr>
              <a:t>' </a:t>
            </a:r>
            <a:r>
              <a:rPr lang="tr-TR" sz="1600" b="0" i="0" dirty="0" err="1">
                <a:solidFill>
                  <a:schemeClr val="tx1"/>
                </a:solidFill>
                <a:effectLst/>
                <a:latin typeface="+mj-lt"/>
              </a:rPr>
              <a:t>challenges</a:t>
            </a:r>
            <a:r>
              <a:rPr lang="tr-TR" sz="1600" b="0" i="0" dirty="0">
                <a:solidFill>
                  <a:schemeClr val="tx1"/>
                </a:solidFill>
                <a:effectLst/>
                <a:latin typeface="+mj-lt"/>
              </a:rPr>
              <a:t> in </a:t>
            </a:r>
            <a:r>
              <a:rPr lang="tr-TR" sz="1600" b="0" i="0" dirty="0" err="1">
                <a:solidFill>
                  <a:schemeClr val="tx1"/>
                </a:solidFill>
                <a:effectLst/>
                <a:latin typeface="+mj-lt"/>
              </a:rPr>
              <a:t>ordering</a:t>
            </a:r>
            <a:r>
              <a:rPr lang="tr-TR" sz="1600" b="0" i="0" dirty="0">
                <a:solidFill>
                  <a:schemeClr val="tx1"/>
                </a:solidFill>
                <a:effectLst/>
                <a:latin typeface="+mj-lt"/>
              </a:rPr>
              <a:t> </a:t>
            </a:r>
            <a:r>
              <a:rPr lang="tr-TR" sz="1600" b="0" i="0" dirty="0" err="1">
                <a:solidFill>
                  <a:schemeClr val="tx1"/>
                </a:solidFill>
                <a:effectLst/>
                <a:latin typeface="+mj-lt"/>
              </a:rPr>
              <a:t>clinical</a:t>
            </a:r>
            <a:r>
              <a:rPr lang="tr-TR" sz="1600" b="0" i="0" dirty="0">
                <a:solidFill>
                  <a:schemeClr val="tx1"/>
                </a:solidFill>
                <a:effectLst/>
                <a:latin typeface="+mj-lt"/>
              </a:rPr>
              <a:t> </a:t>
            </a:r>
            <a:r>
              <a:rPr lang="tr-TR" sz="1600" b="0" i="0" dirty="0" err="1">
                <a:solidFill>
                  <a:schemeClr val="tx1"/>
                </a:solidFill>
                <a:effectLst/>
                <a:latin typeface="+mj-lt"/>
              </a:rPr>
              <a:t>laboratory</a:t>
            </a:r>
            <a:r>
              <a:rPr lang="tr-TR" sz="1600" b="0" i="0" dirty="0">
                <a:solidFill>
                  <a:schemeClr val="tx1"/>
                </a:solidFill>
                <a:effectLst/>
                <a:latin typeface="+mj-lt"/>
              </a:rPr>
              <a:t> </a:t>
            </a:r>
            <a:r>
              <a:rPr lang="tr-TR" sz="1600" b="0" i="0" dirty="0" err="1">
                <a:solidFill>
                  <a:schemeClr val="tx1"/>
                </a:solidFill>
                <a:effectLst/>
                <a:latin typeface="+mj-lt"/>
              </a:rPr>
              <a:t>tests</a:t>
            </a:r>
            <a:r>
              <a:rPr lang="tr-TR" sz="1600" b="0" i="0" dirty="0">
                <a:solidFill>
                  <a:schemeClr val="tx1"/>
                </a:solidFill>
                <a:effectLst/>
                <a:latin typeface="+mj-lt"/>
              </a:rPr>
              <a:t> </a:t>
            </a:r>
            <a:r>
              <a:rPr lang="tr-TR" sz="1600" b="0" i="0" dirty="0" err="1">
                <a:solidFill>
                  <a:schemeClr val="tx1"/>
                </a:solidFill>
                <a:effectLst/>
                <a:latin typeface="+mj-lt"/>
              </a:rPr>
              <a:t>and</a:t>
            </a:r>
            <a:r>
              <a:rPr lang="tr-TR" sz="1600" b="0" i="0" dirty="0">
                <a:solidFill>
                  <a:schemeClr val="tx1"/>
                </a:solidFill>
                <a:effectLst/>
                <a:latin typeface="+mj-lt"/>
              </a:rPr>
              <a:t> </a:t>
            </a:r>
            <a:r>
              <a:rPr lang="tr-TR" sz="1600" b="0" i="0" dirty="0" err="1">
                <a:solidFill>
                  <a:schemeClr val="tx1"/>
                </a:solidFill>
                <a:effectLst/>
                <a:latin typeface="+mj-lt"/>
              </a:rPr>
              <a:t>interpreting</a:t>
            </a:r>
            <a:r>
              <a:rPr lang="tr-TR" sz="1600" b="0" i="0" dirty="0">
                <a:solidFill>
                  <a:schemeClr val="tx1"/>
                </a:solidFill>
                <a:effectLst/>
                <a:latin typeface="+mj-lt"/>
              </a:rPr>
              <a:t> </a:t>
            </a:r>
            <a:r>
              <a:rPr lang="tr-TR" sz="1600" b="0" i="0" dirty="0" err="1">
                <a:solidFill>
                  <a:schemeClr val="tx1"/>
                </a:solidFill>
                <a:effectLst/>
                <a:latin typeface="+mj-lt"/>
              </a:rPr>
              <a:t>results</a:t>
            </a:r>
            <a:r>
              <a:rPr lang="tr-TR" sz="1600" b="0" i="0" dirty="0">
                <a:solidFill>
                  <a:schemeClr val="tx1"/>
                </a:solidFill>
                <a:effectLst/>
                <a:latin typeface="+mj-lt"/>
              </a:rPr>
              <a:t>. J </a:t>
            </a:r>
            <a:r>
              <a:rPr lang="tr-TR" sz="1600" b="0" i="0" dirty="0" err="1">
                <a:solidFill>
                  <a:schemeClr val="tx1"/>
                </a:solidFill>
                <a:effectLst/>
                <a:latin typeface="+mj-lt"/>
              </a:rPr>
              <a:t>Am</a:t>
            </a:r>
            <a:r>
              <a:rPr lang="tr-TR" sz="1600" b="0" i="0" dirty="0">
                <a:solidFill>
                  <a:schemeClr val="tx1"/>
                </a:solidFill>
                <a:effectLst/>
                <a:latin typeface="+mj-lt"/>
              </a:rPr>
              <a:t> Board </a:t>
            </a:r>
            <a:r>
              <a:rPr lang="tr-TR" sz="1600" b="0" i="0" dirty="0" err="1">
                <a:solidFill>
                  <a:schemeClr val="tx1"/>
                </a:solidFill>
                <a:effectLst/>
                <a:latin typeface="+mj-lt"/>
              </a:rPr>
              <a:t>Fam</a:t>
            </a:r>
            <a:r>
              <a:rPr lang="tr-TR" sz="1600" b="0" i="0" dirty="0">
                <a:solidFill>
                  <a:schemeClr val="tx1"/>
                </a:solidFill>
                <a:effectLst/>
                <a:latin typeface="+mj-lt"/>
              </a:rPr>
              <a:t> </a:t>
            </a:r>
            <a:r>
              <a:rPr lang="tr-TR" sz="1600" b="0" i="0" dirty="0" err="1">
                <a:solidFill>
                  <a:schemeClr val="tx1"/>
                </a:solidFill>
                <a:effectLst/>
                <a:latin typeface="+mj-lt"/>
              </a:rPr>
              <a:t>Med</a:t>
            </a:r>
            <a:r>
              <a:rPr lang="tr-TR" sz="1600" b="0" i="0" dirty="0">
                <a:solidFill>
                  <a:schemeClr val="tx1"/>
                </a:solidFill>
                <a:effectLst/>
                <a:latin typeface="+mj-lt"/>
              </a:rPr>
              <a:t>. 2014 Mar-Apr;27(2):268-74. </a:t>
            </a:r>
            <a:r>
              <a:rPr lang="tr-TR" sz="1600" b="0" i="0" dirty="0" err="1">
                <a:solidFill>
                  <a:schemeClr val="tx1"/>
                </a:solidFill>
                <a:effectLst/>
                <a:latin typeface="+mj-lt"/>
              </a:rPr>
              <a:t>doi</a:t>
            </a:r>
            <a:r>
              <a:rPr lang="tr-TR" sz="1600" b="0" i="0" dirty="0">
                <a:solidFill>
                  <a:schemeClr val="tx1"/>
                </a:solidFill>
                <a:effectLst/>
                <a:latin typeface="+mj-lt"/>
              </a:rPr>
              <a:t>: 10.3122/jabfm.2014.02.130104. PMID: 24610189.</a:t>
            </a:r>
          </a:p>
          <a:p>
            <a:pPr marL="285750" indent="-285750">
              <a:buFont typeface="Wingdings" panose="05000000000000000000" pitchFamily="2" charset="2"/>
              <a:buChar char="ü"/>
            </a:pPr>
            <a:r>
              <a:rPr lang="en-US" sz="1600" dirty="0">
                <a:solidFill>
                  <a:schemeClr val="tx1"/>
                </a:solidFill>
                <a:latin typeface="+mj-lt"/>
              </a:rPr>
              <a:t>Whiting P, </a:t>
            </a:r>
            <a:r>
              <a:rPr lang="en-US" sz="1600" dirty="0" err="1">
                <a:solidFill>
                  <a:schemeClr val="tx1"/>
                </a:solidFill>
                <a:latin typeface="+mj-lt"/>
              </a:rPr>
              <a:t>Toerien</a:t>
            </a:r>
            <a:r>
              <a:rPr lang="en-US" sz="1600" dirty="0">
                <a:solidFill>
                  <a:schemeClr val="tx1"/>
                </a:solidFill>
                <a:latin typeface="+mj-lt"/>
              </a:rPr>
              <a:t> M, de </a:t>
            </a:r>
            <a:r>
              <a:rPr lang="en-US" sz="1600" dirty="0" err="1">
                <a:solidFill>
                  <a:schemeClr val="tx1"/>
                </a:solidFill>
                <a:latin typeface="+mj-lt"/>
              </a:rPr>
              <a:t>Salis</a:t>
            </a:r>
            <a:r>
              <a:rPr lang="en-US" sz="1600" dirty="0">
                <a:solidFill>
                  <a:schemeClr val="tx1"/>
                </a:solidFill>
                <a:latin typeface="+mj-lt"/>
              </a:rPr>
              <a:t> I, et al. A review identifies and classifies reasons for ordering diagnostic tests. Journal of Clinical Epidemiology. 2007; 60(10): 981–9.</a:t>
            </a:r>
            <a:endParaRPr lang="tr-TR" sz="1600" dirty="0">
              <a:latin typeface="+mj-lt"/>
            </a:endParaRPr>
          </a:p>
          <a:p>
            <a:pPr marL="285750" indent="-285750">
              <a:buFont typeface="Wingdings" panose="05000000000000000000" pitchFamily="2" charset="2"/>
              <a:buChar char="ü"/>
            </a:pPr>
            <a:r>
              <a:rPr lang="en-US" sz="1600" dirty="0" err="1">
                <a:solidFill>
                  <a:schemeClr val="tx1"/>
                </a:solidFill>
                <a:latin typeface="+mj-lt"/>
              </a:rPr>
              <a:t>Şahin</a:t>
            </a:r>
            <a:r>
              <a:rPr lang="en-US" sz="1600" dirty="0">
                <a:solidFill>
                  <a:schemeClr val="tx1"/>
                </a:solidFill>
                <a:latin typeface="+mj-lt"/>
              </a:rPr>
              <a:t> B, </a:t>
            </a:r>
            <a:r>
              <a:rPr lang="en-US" sz="1600" dirty="0" err="1">
                <a:solidFill>
                  <a:schemeClr val="tx1"/>
                </a:solidFill>
                <a:latin typeface="+mj-lt"/>
              </a:rPr>
              <a:t>Alcalı</a:t>
            </a:r>
            <a:r>
              <a:rPr lang="en-US" sz="1600" dirty="0">
                <a:solidFill>
                  <a:schemeClr val="tx1"/>
                </a:solidFill>
                <a:latin typeface="+mj-lt"/>
              </a:rPr>
              <a:t> Ö. </a:t>
            </a:r>
            <a:r>
              <a:rPr lang="en-US" sz="1600" dirty="0" err="1">
                <a:solidFill>
                  <a:schemeClr val="tx1"/>
                </a:solidFill>
                <a:latin typeface="+mj-lt"/>
              </a:rPr>
              <a:t>Defansif</a:t>
            </a:r>
            <a:r>
              <a:rPr lang="en-US" sz="1600" dirty="0">
                <a:solidFill>
                  <a:schemeClr val="tx1"/>
                </a:solidFill>
                <a:latin typeface="+mj-lt"/>
              </a:rPr>
              <a:t> </a:t>
            </a:r>
            <a:r>
              <a:rPr lang="en-US" sz="1600" dirty="0" err="1">
                <a:solidFill>
                  <a:schemeClr val="tx1"/>
                </a:solidFill>
                <a:latin typeface="+mj-lt"/>
              </a:rPr>
              <a:t>Tıp</a:t>
            </a:r>
            <a:r>
              <a:rPr lang="en-US" sz="1600" dirty="0">
                <a:solidFill>
                  <a:schemeClr val="tx1"/>
                </a:solidFill>
                <a:latin typeface="+mj-lt"/>
              </a:rPr>
              <a:t> </a:t>
            </a:r>
            <a:r>
              <a:rPr lang="en-US" sz="1600" dirty="0" err="1">
                <a:solidFill>
                  <a:schemeClr val="tx1"/>
                </a:solidFill>
                <a:latin typeface="+mj-lt"/>
              </a:rPr>
              <a:t>Kavramı</a:t>
            </a:r>
            <a:r>
              <a:rPr lang="en-US" sz="1600" dirty="0">
                <a:solidFill>
                  <a:schemeClr val="tx1"/>
                </a:solidFill>
                <a:latin typeface="+mj-lt"/>
              </a:rPr>
              <a:t> </a:t>
            </a:r>
            <a:r>
              <a:rPr lang="en-US" sz="1600" dirty="0" err="1">
                <a:solidFill>
                  <a:schemeClr val="tx1"/>
                </a:solidFill>
                <a:latin typeface="+mj-lt"/>
              </a:rPr>
              <a:t>ve</a:t>
            </a:r>
            <a:r>
              <a:rPr lang="en-US" sz="1600" dirty="0">
                <a:solidFill>
                  <a:schemeClr val="tx1"/>
                </a:solidFill>
                <a:latin typeface="+mj-lt"/>
              </a:rPr>
              <a:t> </a:t>
            </a:r>
            <a:r>
              <a:rPr lang="en-US" sz="1600" dirty="0" err="1">
                <a:solidFill>
                  <a:schemeClr val="tx1"/>
                </a:solidFill>
                <a:latin typeface="+mj-lt"/>
              </a:rPr>
              <a:t>Defansif</a:t>
            </a:r>
            <a:r>
              <a:rPr lang="en-US" sz="1600" dirty="0">
                <a:solidFill>
                  <a:schemeClr val="tx1"/>
                </a:solidFill>
                <a:latin typeface="+mj-lt"/>
              </a:rPr>
              <a:t> </a:t>
            </a:r>
            <a:r>
              <a:rPr lang="en-US" sz="1600" dirty="0" err="1">
                <a:solidFill>
                  <a:schemeClr val="tx1"/>
                </a:solidFill>
                <a:latin typeface="+mj-lt"/>
              </a:rPr>
              <a:t>Tıbbi</a:t>
            </a:r>
            <a:r>
              <a:rPr lang="en-US" sz="1600" dirty="0">
                <a:solidFill>
                  <a:schemeClr val="tx1"/>
                </a:solidFill>
                <a:latin typeface="+mj-lt"/>
              </a:rPr>
              <a:t> </a:t>
            </a:r>
            <a:r>
              <a:rPr lang="en-US" sz="1600" dirty="0" err="1">
                <a:solidFill>
                  <a:schemeClr val="tx1"/>
                </a:solidFill>
                <a:latin typeface="+mj-lt"/>
              </a:rPr>
              <a:t>Uygulamaların</a:t>
            </a:r>
            <a:r>
              <a:rPr lang="en-US" sz="1600" dirty="0">
                <a:solidFill>
                  <a:schemeClr val="tx1"/>
                </a:solidFill>
                <a:latin typeface="+mj-lt"/>
              </a:rPr>
              <a:t> </a:t>
            </a:r>
            <a:r>
              <a:rPr lang="en-US" sz="1600" dirty="0" err="1">
                <a:solidFill>
                  <a:schemeClr val="tx1"/>
                </a:solidFill>
                <a:latin typeface="+mj-lt"/>
              </a:rPr>
              <a:t>Hekimin</a:t>
            </a:r>
            <a:r>
              <a:rPr lang="en-US" sz="1600" dirty="0">
                <a:solidFill>
                  <a:schemeClr val="tx1"/>
                </a:solidFill>
                <a:latin typeface="+mj-lt"/>
              </a:rPr>
              <a:t> </a:t>
            </a:r>
            <a:r>
              <a:rPr lang="en-US" sz="1600" dirty="0" err="1">
                <a:solidFill>
                  <a:schemeClr val="tx1"/>
                </a:solidFill>
                <a:latin typeface="+mj-lt"/>
              </a:rPr>
              <a:t>Hukuki</a:t>
            </a:r>
            <a:r>
              <a:rPr lang="en-US" sz="1600" dirty="0">
                <a:solidFill>
                  <a:schemeClr val="tx1"/>
                </a:solidFill>
                <a:latin typeface="+mj-lt"/>
              </a:rPr>
              <a:t> </a:t>
            </a:r>
            <a:r>
              <a:rPr lang="en-US" sz="1600" dirty="0" err="1">
                <a:solidFill>
                  <a:schemeClr val="tx1"/>
                </a:solidFill>
                <a:latin typeface="+mj-lt"/>
              </a:rPr>
              <a:t>Sorumluluğu</a:t>
            </a:r>
            <a:r>
              <a:rPr lang="en-US" sz="1600" dirty="0">
                <a:solidFill>
                  <a:schemeClr val="tx1"/>
                </a:solidFill>
                <a:latin typeface="+mj-lt"/>
              </a:rPr>
              <a:t> </a:t>
            </a:r>
            <a:r>
              <a:rPr lang="en-US" sz="1600" dirty="0" err="1">
                <a:solidFill>
                  <a:schemeClr val="tx1"/>
                </a:solidFill>
                <a:latin typeface="+mj-lt"/>
              </a:rPr>
              <a:t>Kapsamında</a:t>
            </a:r>
            <a:r>
              <a:rPr lang="en-US" sz="1600" dirty="0">
                <a:solidFill>
                  <a:schemeClr val="tx1"/>
                </a:solidFill>
                <a:latin typeface="+mj-lt"/>
              </a:rPr>
              <a:t> </a:t>
            </a:r>
            <a:r>
              <a:rPr lang="en-US" sz="1600" dirty="0" err="1">
                <a:solidFill>
                  <a:schemeClr val="tx1"/>
                </a:solidFill>
                <a:latin typeface="+mj-lt"/>
              </a:rPr>
              <a:t>Değerlendirilmesi</a:t>
            </a:r>
            <a:r>
              <a:rPr lang="en-US" sz="1600" dirty="0">
                <a:solidFill>
                  <a:schemeClr val="tx1"/>
                </a:solidFill>
                <a:latin typeface="+mj-lt"/>
              </a:rPr>
              <a:t>. Türkiye </a:t>
            </a:r>
            <a:r>
              <a:rPr lang="en-US" sz="1600" dirty="0" err="1">
                <a:solidFill>
                  <a:schemeClr val="tx1"/>
                </a:solidFill>
                <a:latin typeface="+mj-lt"/>
              </a:rPr>
              <a:t>Adalet</a:t>
            </a:r>
            <a:r>
              <a:rPr lang="en-US" sz="1600" dirty="0">
                <a:solidFill>
                  <a:schemeClr val="tx1"/>
                </a:solidFill>
                <a:latin typeface="+mj-lt"/>
              </a:rPr>
              <a:t> </a:t>
            </a:r>
            <a:r>
              <a:rPr lang="en-US" sz="1600" dirty="0" err="1">
                <a:solidFill>
                  <a:schemeClr val="tx1"/>
                </a:solidFill>
                <a:latin typeface="+mj-lt"/>
              </a:rPr>
              <a:t>Akademisi</a:t>
            </a:r>
            <a:r>
              <a:rPr lang="en-US" sz="1600" dirty="0">
                <a:solidFill>
                  <a:schemeClr val="tx1"/>
                </a:solidFill>
                <a:latin typeface="+mj-lt"/>
              </a:rPr>
              <a:t> </a:t>
            </a:r>
            <a:r>
              <a:rPr lang="en-US" sz="1600" dirty="0" err="1">
                <a:solidFill>
                  <a:schemeClr val="tx1"/>
                </a:solidFill>
                <a:latin typeface="+mj-lt"/>
              </a:rPr>
              <a:t>Dergisi</a:t>
            </a:r>
            <a:r>
              <a:rPr lang="en-US" sz="1600" dirty="0">
                <a:solidFill>
                  <a:schemeClr val="tx1"/>
                </a:solidFill>
                <a:latin typeface="+mj-lt"/>
              </a:rPr>
              <a:t> 2020; 1(41): 1–3.  </a:t>
            </a:r>
            <a:endParaRPr lang="tr-TR" sz="1600" dirty="0">
              <a:latin typeface="+mj-lt"/>
            </a:endParaRPr>
          </a:p>
          <a:p>
            <a:pPr marL="285750" indent="-285750">
              <a:buFont typeface="Wingdings" panose="05000000000000000000" pitchFamily="2" charset="2"/>
              <a:buChar char="ü"/>
            </a:pPr>
            <a:r>
              <a:rPr lang="tr-TR" sz="1600" dirty="0">
                <a:solidFill>
                  <a:schemeClr val="tx1"/>
                </a:solidFill>
                <a:latin typeface="+mj-lt"/>
              </a:rPr>
              <a:t>T.C. Sağlık Bakanlığı İstanbul İl Sağlık Müdürlüğü Akılcı Laboratuvar Kullanımı Projesi Bilgi Notu https://istanbulism.saglik.gov.tr/TR105318/akilci-laboratuvar-kullanimi.html erişim tarihi: 2021-04-20</a:t>
            </a:r>
          </a:p>
          <a:p>
            <a:pPr marL="285750" indent="-285750">
              <a:buFont typeface="Wingdings" panose="05000000000000000000" pitchFamily="2" charset="2"/>
              <a:buChar char="ü"/>
            </a:pPr>
            <a:r>
              <a:rPr lang="tr-TR" sz="1600" b="0" i="0" dirty="0">
                <a:solidFill>
                  <a:schemeClr val="tx1"/>
                </a:solidFill>
                <a:effectLst/>
                <a:latin typeface="+mj-lt"/>
              </a:rPr>
              <a:t>Gabriel Lima-</a:t>
            </a:r>
            <a:r>
              <a:rPr lang="tr-TR" sz="1600" b="0" i="0" dirty="0" err="1">
                <a:solidFill>
                  <a:schemeClr val="tx1"/>
                </a:solidFill>
                <a:effectLst/>
                <a:latin typeface="+mj-lt"/>
              </a:rPr>
              <a:t>Oliveira</a:t>
            </a:r>
            <a:r>
              <a:rPr lang="tr-TR" sz="1600" b="0" i="0" dirty="0">
                <a:solidFill>
                  <a:schemeClr val="tx1"/>
                </a:solidFill>
                <a:effectLst/>
                <a:latin typeface="+mj-lt"/>
              </a:rPr>
              <a:t>, </a:t>
            </a:r>
            <a:r>
              <a:rPr lang="tr-TR" sz="1600" b="0" i="0" dirty="0" err="1">
                <a:solidFill>
                  <a:schemeClr val="tx1"/>
                </a:solidFill>
                <a:effectLst/>
                <a:latin typeface="+mj-lt"/>
              </a:rPr>
              <a:t>Waldemar</a:t>
            </a:r>
            <a:r>
              <a:rPr lang="tr-TR" sz="1600" b="0" i="0" dirty="0">
                <a:solidFill>
                  <a:schemeClr val="tx1"/>
                </a:solidFill>
                <a:effectLst/>
                <a:latin typeface="+mj-lt"/>
              </a:rPr>
              <a:t> </a:t>
            </a:r>
            <a:r>
              <a:rPr lang="tr-TR" sz="1600" b="0" i="0" dirty="0" err="1">
                <a:solidFill>
                  <a:schemeClr val="tx1"/>
                </a:solidFill>
                <a:effectLst/>
                <a:latin typeface="+mj-lt"/>
              </a:rPr>
              <a:t>Volanski</a:t>
            </a:r>
            <a:r>
              <a:rPr lang="tr-TR" sz="1600" b="0" i="0" dirty="0">
                <a:solidFill>
                  <a:schemeClr val="tx1"/>
                </a:solidFill>
                <a:effectLst/>
                <a:latin typeface="+mj-lt"/>
              </a:rPr>
              <a:t>, Giuseppe </a:t>
            </a:r>
            <a:r>
              <a:rPr lang="tr-TR" sz="1600" b="0" i="0" dirty="0" err="1">
                <a:solidFill>
                  <a:schemeClr val="tx1"/>
                </a:solidFill>
                <a:effectLst/>
                <a:latin typeface="+mj-lt"/>
              </a:rPr>
              <a:t>Lippi</a:t>
            </a:r>
            <a:r>
              <a:rPr lang="tr-TR" sz="1600" b="0" i="0" dirty="0">
                <a:solidFill>
                  <a:schemeClr val="tx1"/>
                </a:solidFill>
                <a:effectLst/>
                <a:latin typeface="+mj-lt"/>
              </a:rPr>
              <a:t>, </a:t>
            </a:r>
            <a:r>
              <a:rPr lang="tr-TR" sz="1600" b="0" i="0" dirty="0" err="1">
                <a:solidFill>
                  <a:schemeClr val="tx1"/>
                </a:solidFill>
                <a:effectLst/>
                <a:latin typeface="+mj-lt"/>
              </a:rPr>
              <a:t>Geraldo</a:t>
            </a:r>
            <a:r>
              <a:rPr lang="tr-TR" sz="1600" b="0" i="0" dirty="0">
                <a:solidFill>
                  <a:schemeClr val="tx1"/>
                </a:solidFill>
                <a:effectLst/>
                <a:latin typeface="+mj-lt"/>
              </a:rPr>
              <a:t> </a:t>
            </a:r>
            <a:r>
              <a:rPr lang="tr-TR" sz="1600" b="0" i="0" dirty="0" err="1">
                <a:solidFill>
                  <a:schemeClr val="tx1"/>
                </a:solidFill>
                <a:effectLst/>
                <a:latin typeface="+mj-lt"/>
              </a:rPr>
              <a:t>Picheth</a:t>
            </a:r>
            <a:r>
              <a:rPr lang="tr-TR" sz="1600" b="0" i="0" dirty="0">
                <a:solidFill>
                  <a:schemeClr val="tx1"/>
                </a:solidFill>
                <a:effectLst/>
                <a:latin typeface="+mj-lt"/>
              </a:rPr>
              <a:t> &amp; </a:t>
            </a:r>
            <a:r>
              <a:rPr lang="tr-TR" sz="1600" b="0" i="0" dirty="0" err="1">
                <a:solidFill>
                  <a:schemeClr val="tx1"/>
                </a:solidFill>
                <a:effectLst/>
                <a:latin typeface="+mj-lt"/>
              </a:rPr>
              <a:t>Gian</a:t>
            </a:r>
            <a:r>
              <a:rPr lang="tr-TR" sz="1600" b="0" i="0" dirty="0">
                <a:solidFill>
                  <a:schemeClr val="tx1"/>
                </a:solidFill>
                <a:effectLst/>
                <a:latin typeface="+mj-lt"/>
              </a:rPr>
              <a:t> </a:t>
            </a:r>
            <a:r>
              <a:rPr lang="tr-TR" sz="1600" b="0" i="0" dirty="0" err="1">
                <a:solidFill>
                  <a:schemeClr val="tx1"/>
                </a:solidFill>
                <a:effectLst/>
                <a:latin typeface="+mj-lt"/>
              </a:rPr>
              <a:t>Cesare</a:t>
            </a:r>
            <a:r>
              <a:rPr lang="tr-TR" sz="1600" b="0" i="0" dirty="0">
                <a:solidFill>
                  <a:schemeClr val="tx1"/>
                </a:solidFill>
                <a:effectLst/>
                <a:latin typeface="+mj-lt"/>
              </a:rPr>
              <a:t> </a:t>
            </a:r>
            <a:r>
              <a:rPr lang="tr-TR" sz="1600" b="0" i="0" dirty="0" err="1">
                <a:solidFill>
                  <a:schemeClr val="tx1"/>
                </a:solidFill>
                <a:effectLst/>
                <a:latin typeface="+mj-lt"/>
              </a:rPr>
              <a:t>Guidi</a:t>
            </a:r>
            <a:r>
              <a:rPr lang="tr-TR" sz="1600" b="0" i="0" dirty="0">
                <a:solidFill>
                  <a:schemeClr val="tx1"/>
                </a:solidFill>
                <a:effectLst/>
                <a:latin typeface="+mj-lt"/>
              </a:rPr>
              <a:t> (2017) </a:t>
            </a:r>
            <a:r>
              <a:rPr lang="tr-TR" sz="1600" b="0" i="0" dirty="0" err="1">
                <a:solidFill>
                  <a:schemeClr val="tx1"/>
                </a:solidFill>
                <a:effectLst/>
                <a:latin typeface="+mj-lt"/>
              </a:rPr>
              <a:t>Pre-analytical</a:t>
            </a:r>
            <a:r>
              <a:rPr lang="tr-TR" sz="1600" b="0" i="0" dirty="0">
                <a:solidFill>
                  <a:schemeClr val="tx1"/>
                </a:solidFill>
                <a:effectLst/>
                <a:latin typeface="+mj-lt"/>
              </a:rPr>
              <a:t> </a:t>
            </a:r>
            <a:r>
              <a:rPr lang="tr-TR" sz="1600" b="0" i="0" dirty="0" err="1">
                <a:solidFill>
                  <a:schemeClr val="tx1"/>
                </a:solidFill>
                <a:effectLst/>
                <a:latin typeface="+mj-lt"/>
              </a:rPr>
              <a:t>phase</a:t>
            </a:r>
            <a:r>
              <a:rPr lang="tr-TR" sz="1600" b="0" i="0" dirty="0">
                <a:solidFill>
                  <a:schemeClr val="tx1"/>
                </a:solidFill>
                <a:effectLst/>
                <a:latin typeface="+mj-lt"/>
              </a:rPr>
              <a:t> </a:t>
            </a:r>
            <a:r>
              <a:rPr lang="tr-TR" sz="1600" b="0" i="0" dirty="0" err="1">
                <a:solidFill>
                  <a:schemeClr val="tx1"/>
                </a:solidFill>
                <a:effectLst/>
                <a:latin typeface="+mj-lt"/>
              </a:rPr>
              <a:t>management</a:t>
            </a:r>
            <a:r>
              <a:rPr lang="tr-TR" sz="1600" b="0" i="0" dirty="0">
                <a:solidFill>
                  <a:schemeClr val="tx1"/>
                </a:solidFill>
                <a:effectLst/>
                <a:latin typeface="+mj-lt"/>
              </a:rPr>
              <a:t>: a </a:t>
            </a:r>
            <a:r>
              <a:rPr lang="tr-TR" sz="1600" b="0" i="0" dirty="0" err="1">
                <a:solidFill>
                  <a:schemeClr val="tx1"/>
                </a:solidFill>
                <a:effectLst/>
                <a:latin typeface="+mj-lt"/>
              </a:rPr>
              <a:t>review</a:t>
            </a:r>
            <a:r>
              <a:rPr lang="tr-TR" sz="1600" b="0" i="0" dirty="0">
                <a:solidFill>
                  <a:schemeClr val="tx1"/>
                </a:solidFill>
                <a:effectLst/>
                <a:latin typeface="+mj-lt"/>
              </a:rPr>
              <a:t> of </a:t>
            </a:r>
            <a:r>
              <a:rPr lang="tr-TR" sz="1600" b="0" i="0" dirty="0" err="1">
                <a:solidFill>
                  <a:schemeClr val="tx1"/>
                </a:solidFill>
                <a:effectLst/>
                <a:latin typeface="+mj-lt"/>
              </a:rPr>
              <a:t>the</a:t>
            </a:r>
            <a:r>
              <a:rPr lang="tr-TR" sz="1600" b="0" i="0" dirty="0">
                <a:solidFill>
                  <a:schemeClr val="tx1"/>
                </a:solidFill>
                <a:effectLst/>
                <a:latin typeface="+mj-lt"/>
              </a:rPr>
              <a:t> </a:t>
            </a:r>
            <a:r>
              <a:rPr lang="tr-TR" sz="1600" b="0" i="0" dirty="0" err="1">
                <a:solidFill>
                  <a:schemeClr val="tx1"/>
                </a:solidFill>
                <a:effectLst/>
                <a:latin typeface="+mj-lt"/>
              </a:rPr>
              <a:t>procedures</a:t>
            </a:r>
            <a:r>
              <a:rPr lang="tr-TR" sz="1600" b="0" i="0" dirty="0">
                <a:solidFill>
                  <a:schemeClr val="tx1"/>
                </a:solidFill>
                <a:effectLst/>
                <a:latin typeface="+mj-lt"/>
              </a:rPr>
              <a:t> </a:t>
            </a:r>
            <a:r>
              <a:rPr lang="tr-TR" sz="1600" b="0" i="0" dirty="0" err="1">
                <a:solidFill>
                  <a:schemeClr val="tx1"/>
                </a:solidFill>
                <a:effectLst/>
                <a:latin typeface="+mj-lt"/>
              </a:rPr>
              <a:t>from</a:t>
            </a:r>
            <a:r>
              <a:rPr lang="tr-TR" sz="1600" b="0" i="0" dirty="0">
                <a:solidFill>
                  <a:schemeClr val="tx1"/>
                </a:solidFill>
                <a:effectLst/>
                <a:latin typeface="+mj-lt"/>
              </a:rPr>
              <a:t> </a:t>
            </a:r>
            <a:r>
              <a:rPr lang="tr-TR" sz="1600" b="0" i="0" dirty="0" err="1">
                <a:solidFill>
                  <a:schemeClr val="tx1"/>
                </a:solidFill>
                <a:effectLst/>
                <a:latin typeface="+mj-lt"/>
              </a:rPr>
              <a:t>patient</a:t>
            </a:r>
            <a:r>
              <a:rPr lang="tr-TR" sz="1600" b="0" i="0" dirty="0">
                <a:solidFill>
                  <a:schemeClr val="tx1"/>
                </a:solidFill>
                <a:effectLst/>
                <a:latin typeface="+mj-lt"/>
              </a:rPr>
              <a:t> </a:t>
            </a:r>
            <a:r>
              <a:rPr lang="tr-TR" sz="1600" b="0" i="0" dirty="0" err="1">
                <a:solidFill>
                  <a:schemeClr val="tx1"/>
                </a:solidFill>
                <a:effectLst/>
                <a:latin typeface="+mj-lt"/>
              </a:rPr>
              <a:t>preparation</a:t>
            </a:r>
            <a:r>
              <a:rPr lang="tr-TR" sz="1600" b="0" i="0" dirty="0">
                <a:solidFill>
                  <a:schemeClr val="tx1"/>
                </a:solidFill>
                <a:effectLst/>
                <a:latin typeface="+mj-lt"/>
              </a:rPr>
              <a:t> </a:t>
            </a:r>
            <a:r>
              <a:rPr lang="tr-TR" sz="1600" b="0" i="0" dirty="0" err="1">
                <a:solidFill>
                  <a:schemeClr val="tx1"/>
                </a:solidFill>
                <a:effectLst/>
                <a:latin typeface="+mj-lt"/>
              </a:rPr>
              <a:t>to</a:t>
            </a:r>
            <a:r>
              <a:rPr lang="tr-TR" sz="1600" b="0" i="0" dirty="0">
                <a:solidFill>
                  <a:schemeClr val="tx1"/>
                </a:solidFill>
                <a:effectLst/>
                <a:latin typeface="+mj-lt"/>
              </a:rPr>
              <a:t> </a:t>
            </a:r>
            <a:r>
              <a:rPr lang="tr-TR" sz="1600" b="0" i="0" dirty="0" err="1">
                <a:solidFill>
                  <a:schemeClr val="tx1"/>
                </a:solidFill>
                <a:effectLst/>
                <a:latin typeface="+mj-lt"/>
              </a:rPr>
              <a:t>laboratory</a:t>
            </a:r>
            <a:r>
              <a:rPr lang="tr-TR" sz="1600" b="0" i="0" dirty="0">
                <a:solidFill>
                  <a:schemeClr val="tx1"/>
                </a:solidFill>
                <a:effectLst/>
                <a:latin typeface="+mj-lt"/>
              </a:rPr>
              <a:t> </a:t>
            </a:r>
            <a:r>
              <a:rPr lang="tr-TR" sz="1600" b="0" i="0" dirty="0" err="1">
                <a:solidFill>
                  <a:schemeClr val="tx1"/>
                </a:solidFill>
                <a:effectLst/>
                <a:latin typeface="+mj-lt"/>
              </a:rPr>
              <a:t>analysis</a:t>
            </a:r>
            <a:r>
              <a:rPr lang="tr-TR" sz="1600" b="0" i="0" dirty="0">
                <a:solidFill>
                  <a:schemeClr val="tx1"/>
                </a:solidFill>
                <a:effectLst/>
                <a:latin typeface="+mj-lt"/>
              </a:rPr>
              <a:t>, </a:t>
            </a:r>
            <a:r>
              <a:rPr lang="tr-TR" sz="1600" b="0" i="0" dirty="0" err="1">
                <a:solidFill>
                  <a:schemeClr val="tx1"/>
                </a:solidFill>
                <a:effectLst/>
                <a:latin typeface="+mj-lt"/>
              </a:rPr>
              <a:t>Scandinavian</a:t>
            </a:r>
            <a:r>
              <a:rPr lang="tr-TR" sz="1600" b="0" i="0" dirty="0">
                <a:solidFill>
                  <a:schemeClr val="tx1"/>
                </a:solidFill>
                <a:effectLst/>
                <a:latin typeface="+mj-lt"/>
              </a:rPr>
              <a:t> </a:t>
            </a:r>
            <a:r>
              <a:rPr lang="tr-TR" sz="1600" b="0" i="0" dirty="0" err="1">
                <a:solidFill>
                  <a:schemeClr val="tx1"/>
                </a:solidFill>
                <a:effectLst/>
                <a:latin typeface="+mj-lt"/>
              </a:rPr>
              <a:t>Journal</a:t>
            </a:r>
            <a:r>
              <a:rPr lang="tr-TR" sz="1600" b="0" i="0" dirty="0">
                <a:solidFill>
                  <a:schemeClr val="tx1"/>
                </a:solidFill>
                <a:effectLst/>
                <a:latin typeface="+mj-lt"/>
              </a:rPr>
              <a:t> of </a:t>
            </a:r>
            <a:r>
              <a:rPr lang="tr-TR" sz="1600" b="0" i="0" dirty="0" err="1">
                <a:solidFill>
                  <a:schemeClr val="tx1"/>
                </a:solidFill>
                <a:effectLst/>
                <a:latin typeface="+mj-lt"/>
              </a:rPr>
              <a:t>Clinical</a:t>
            </a:r>
            <a:r>
              <a:rPr lang="tr-TR" sz="1600" b="0" i="0" dirty="0">
                <a:solidFill>
                  <a:schemeClr val="tx1"/>
                </a:solidFill>
                <a:effectLst/>
                <a:latin typeface="+mj-lt"/>
              </a:rPr>
              <a:t> </a:t>
            </a:r>
            <a:r>
              <a:rPr lang="tr-TR" sz="1600" b="0" i="0" dirty="0" err="1">
                <a:solidFill>
                  <a:schemeClr val="tx1"/>
                </a:solidFill>
                <a:effectLst/>
                <a:latin typeface="+mj-lt"/>
              </a:rPr>
              <a:t>and</a:t>
            </a:r>
            <a:r>
              <a:rPr lang="tr-TR" sz="1600" b="0" i="0" dirty="0">
                <a:solidFill>
                  <a:schemeClr val="tx1"/>
                </a:solidFill>
                <a:effectLst/>
                <a:latin typeface="+mj-lt"/>
              </a:rPr>
              <a:t> </a:t>
            </a:r>
            <a:r>
              <a:rPr lang="tr-TR" sz="1600" b="0" i="0" dirty="0" err="1">
                <a:solidFill>
                  <a:schemeClr val="tx1"/>
                </a:solidFill>
                <a:effectLst/>
                <a:latin typeface="+mj-lt"/>
              </a:rPr>
              <a:t>Laboratory</a:t>
            </a:r>
            <a:r>
              <a:rPr lang="tr-TR" sz="1600" b="0" i="0" dirty="0">
                <a:solidFill>
                  <a:schemeClr val="tx1"/>
                </a:solidFill>
                <a:effectLst/>
                <a:latin typeface="+mj-lt"/>
              </a:rPr>
              <a:t> </a:t>
            </a:r>
            <a:r>
              <a:rPr lang="tr-TR" sz="1600" b="0" i="0" dirty="0" err="1">
                <a:solidFill>
                  <a:schemeClr val="tx1"/>
                </a:solidFill>
                <a:effectLst/>
                <a:latin typeface="+mj-lt"/>
              </a:rPr>
              <a:t>Investigation</a:t>
            </a:r>
            <a:r>
              <a:rPr lang="tr-TR" sz="1600" b="0" i="0" dirty="0">
                <a:solidFill>
                  <a:schemeClr val="tx1"/>
                </a:solidFill>
                <a:effectLst/>
                <a:latin typeface="+mj-lt"/>
              </a:rPr>
              <a:t>, 77:3, 153-163, DOI: </a:t>
            </a:r>
            <a:r>
              <a:rPr lang="tr-TR" sz="1600" b="0" i="0" u="sng" dirty="0">
                <a:solidFill>
                  <a:schemeClr val="tx1"/>
                </a:solidFill>
                <a:effectLst/>
                <a:latin typeface="+mj-lt"/>
                <a:hlinkClick r:id="rId2">
                  <a:extLst>
                    <a:ext uri="{A12FA001-AC4F-418D-AE19-62706E023703}">
                      <ahyp:hlinkClr xmlns:ahyp="http://schemas.microsoft.com/office/drawing/2018/hyperlinkcolor" val="tx"/>
                    </a:ext>
                  </a:extLst>
                </a:hlinkClick>
              </a:rPr>
              <a:t>10.1080/00365513.2017.1295317</a:t>
            </a:r>
            <a:endParaRPr lang="tr-TR" sz="1600" u="sng" dirty="0">
              <a:latin typeface="+mj-lt"/>
            </a:endParaRPr>
          </a:p>
          <a:p>
            <a:pPr marL="285750" indent="-285750">
              <a:buFont typeface="Wingdings" panose="05000000000000000000" pitchFamily="2" charset="2"/>
              <a:buChar char="ü"/>
            </a:pPr>
            <a:r>
              <a:rPr lang="tr-TR" sz="1600" b="0" i="0" dirty="0">
                <a:solidFill>
                  <a:schemeClr val="tx1"/>
                </a:solidFill>
                <a:effectLst/>
                <a:latin typeface="+mj-lt"/>
              </a:rPr>
              <a:t>Kaya, Z. (2013). Tam kan sayım çıktılarının yorumlanması . Dicle Tıp Dergisi , 40 (3) , 521-528 . DOI: 10.5798/diclemedj.0921.2013.03.0326</a:t>
            </a:r>
          </a:p>
          <a:p>
            <a:endParaRPr lang="tr-TR" sz="1600" dirty="0">
              <a:solidFill>
                <a:schemeClr val="tx1"/>
              </a:solidFill>
              <a:latin typeface="+mj-lt"/>
            </a:endParaRPr>
          </a:p>
        </p:txBody>
      </p:sp>
    </p:spTree>
    <p:extLst>
      <p:ext uri="{BB962C8B-B14F-4D97-AF65-F5344CB8AC3E}">
        <p14:creationId xmlns:p14="http://schemas.microsoft.com/office/powerpoint/2010/main" val="18656686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B7E0B63-2C44-912F-119C-DE459F5FC818}"/>
              </a:ext>
            </a:extLst>
          </p:cNvPr>
          <p:cNvSpPr>
            <a:spLocks noGrp="1"/>
          </p:cNvSpPr>
          <p:nvPr>
            <p:ph type="title"/>
          </p:nvPr>
        </p:nvSpPr>
        <p:spPr/>
        <p:txBody>
          <a:bodyPr>
            <a:normAutofit/>
          </a:bodyPr>
          <a:lstStyle/>
          <a:p>
            <a:pPr algn="l"/>
            <a:r>
              <a:rPr lang="tr-TR" sz="3600" dirty="0"/>
              <a:t> Konsültasyon İstemi Prosedürü </a:t>
            </a:r>
          </a:p>
        </p:txBody>
      </p:sp>
      <p:sp>
        <p:nvSpPr>
          <p:cNvPr id="3" name="İçerik Yer Tutucusu 2">
            <a:extLst>
              <a:ext uri="{FF2B5EF4-FFF2-40B4-BE49-F238E27FC236}">
                <a16:creationId xmlns:a16="http://schemas.microsoft.com/office/drawing/2014/main" id="{70395F72-1A40-613A-BF70-63F585CA915D}"/>
              </a:ext>
            </a:extLst>
          </p:cNvPr>
          <p:cNvSpPr>
            <a:spLocks noGrp="1"/>
          </p:cNvSpPr>
          <p:nvPr>
            <p:ph idx="1"/>
          </p:nvPr>
        </p:nvSpPr>
        <p:spPr/>
        <p:txBody>
          <a:bodyPr/>
          <a:lstStyle/>
          <a:p>
            <a:r>
              <a:rPr lang="tr-TR" dirty="0"/>
              <a:t> Klinisyen, gerekli gördüğü durumlarda konsültasyon isteğini ilgili menüden tıbbi laboratuvar bölümü, birimi ve tıbbi laboratuvar uzmanına yapar. İlgili sağlık tesisinde mevcut diğer uyarı yöntemleri kullanılır. </a:t>
            </a:r>
          </a:p>
          <a:p>
            <a:r>
              <a:rPr lang="tr-TR" dirty="0"/>
              <a:t>Süre: Konsültasyon kabul süresi en geç 48 saattir. Konsültasyon cevap süresi ise en geç 72 saattir. </a:t>
            </a:r>
          </a:p>
          <a:p>
            <a:r>
              <a:rPr lang="tr-TR" dirty="0"/>
              <a:t>Konsültasyon istemi “klinisyen-tıbbi laboratuvar uzmanı”, “tıbbi laboratuvar uzmanı-klinisyen”, “tıbbi laboratuvar uzmanı-tıbbi laboratuvar uzmanı” arasında olmak üzere üç yönlü gerçekleştirilebilir.</a:t>
            </a:r>
          </a:p>
        </p:txBody>
      </p:sp>
    </p:spTree>
    <p:extLst>
      <p:ext uri="{BB962C8B-B14F-4D97-AF65-F5344CB8AC3E}">
        <p14:creationId xmlns:p14="http://schemas.microsoft.com/office/powerpoint/2010/main" val="23546192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CECB8D7-D729-ED03-07A3-4983CC07E577}"/>
              </a:ext>
            </a:extLst>
          </p:cNvPr>
          <p:cNvSpPr>
            <a:spLocks noGrp="1"/>
          </p:cNvSpPr>
          <p:nvPr>
            <p:ph type="title"/>
          </p:nvPr>
        </p:nvSpPr>
        <p:spPr/>
        <p:txBody>
          <a:bodyPr>
            <a:normAutofit/>
          </a:bodyPr>
          <a:lstStyle/>
          <a:p>
            <a:pPr algn="l"/>
            <a:r>
              <a:rPr lang="tr-TR" sz="3600" dirty="0"/>
              <a:t>Onay Destek Sistemi </a:t>
            </a:r>
          </a:p>
        </p:txBody>
      </p:sp>
      <p:sp>
        <p:nvSpPr>
          <p:cNvPr id="3" name="İçerik Yer Tutucusu 2">
            <a:extLst>
              <a:ext uri="{FF2B5EF4-FFF2-40B4-BE49-F238E27FC236}">
                <a16:creationId xmlns:a16="http://schemas.microsoft.com/office/drawing/2014/main" id="{99B10EB8-CD82-8F6C-D655-598ED5F7AB66}"/>
              </a:ext>
            </a:extLst>
          </p:cNvPr>
          <p:cNvSpPr>
            <a:spLocks noGrp="1"/>
          </p:cNvSpPr>
          <p:nvPr>
            <p:ph idx="1"/>
          </p:nvPr>
        </p:nvSpPr>
        <p:spPr/>
        <p:txBody>
          <a:bodyPr/>
          <a:lstStyle/>
          <a:p>
            <a:r>
              <a:rPr lang="tr-TR" dirty="0"/>
              <a:t>Tıbbi laboratuvar sonuçlarının onayı için kullanılan algoritmaların tasarımı, geliştirilmesi, uygulamaya alınması için öneriler içermektedir. </a:t>
            </a:r>
          </a:p>
          <a:p>
            <a:r>
              <a:rPr lang="tr-TR" dirty="0"/>
              <a:t>ODS, tıbbi laboratuvarlar tarafından test sonuçlarının manuel olarak onaylanmasında kullanılan algoritmalara benzer ya da daha gelişmiş algoritmalar ile sonuçların değerlendirilmesini sağlayan yazılımlardır. </a:t>
            </a:r>
          </a:p>
          <a:p>
            <a:r>
              <a:rPr lang="tr-TR" dirty="0"/>
              <a:t>Birçok </a:t>
            </a:r>
            <a:r>
              <a:rPr lang="tr-TR" dirty="0" err="1"/>
              <a:t>preanalitik</a:t>
            </a:r>
            <a:r>
              <a:rPr lang="tr-TR" dirty="0"/>
              <a:t>, analitik ve </a:t>
            </a:r>
            <a:r>
              <a:rPr lang="tr-TR" dirty="0" err="1"/>
              <a:t>postanalitik</a:t>
            </a:r>
            <a:r>
              <a:rPr lang="tr-TR" dirty="0"/>
              <a:t> verilerin bir araya getirilerek çeşitli algoritmalar ile mümkün olan en etkin kontrol mekanizmasının oluşturulması hedeflenmektedir.</a:t>
            </a:r>
          </a:p>
        </p:txBody>
      </p:sp>
    </p:spTree>
    <p:extLst>
      <p:ext uri="{BB962C8B-B14F-4D97-AF65-F5344CB8AC3E}">
        <p14:creationId xmlns:p14="http://schemas.microsoft.com/office/powerpoint/2010/main" val="18012206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şlık 5">
            <a:extLst>
              <a:ext uri="{FF2B5EF4-FFF2-40B4-BE49-F238E27FC236}">
                <a16:creationId xmlns:a16="http://schemas.microsoft.com/office/drawing/2014/main" id="{753B8CC9-803E-9042-F905-D287985CFB18}"/>
              </a:ext>
            </a:extLst>
          </p:cNvPr>
          <p:cNvSpPr>
            <a:spLocks noGrp="1"/>
          </p:cNvSpPr>
          <p:nvPr>
            <p:ph type="title"/>
          </p:nvPr>
        </p:nvSpPr>
        <p:spPr/>
        <p:txBody>
          <a:bodyPr/>
          <a:lstStyle/>
          <a:p>
            <a:endParaRPr lang="tr-TR"/>
          </a:p>
        </p:txBody>
      </p:sp>
      <p:sp>
        <p:nvSpPr>
          <p:cNvPr id="7" name="İçerik Yer Tutucusu 6">
            <a:extLst>
              <a:ext uri="{FF2B5EF4-FFF2-40B4-BE49-F238E27FC236}">
                <a16:creationId xmlns:a16="http://schemas.microsoft.com/office/drawing/2014/main" id="{72607B06-6334-1819-49ED-7A0AE450BA4A}"/>
              </a:ext>
            </a:extLst>
          </p:cNvPr>
          <p:cNvSpPr>
            <a:spLocks noGrp="1"/>
          </p:cNvSpPr>
          <p:nvPr>
            <p:ph idx="1"/>
          </p:nvPr>
        </p:nvSpPr>
        <p:spPr/>
        <p:txBody>
          <a:bodyPr>
            <a:normAutofit/>
          </a:bodyPr>
          <a:lstStyle/>
          <a:p>
            <a:r>
              <a:rPr lang="tr-TR" dirty="0"/>
              <a:t>Tıbbi uygulama alanlarında hekimler tanıya ulaşmada çoğu zaman laboratuvar testlerine bağlıdır.</a:t>
            </a:r>
          </a:p>
          <a:p>
            <a:pPr marL="285750" indent="-285750">
              <a:buFont typeface="Wingdings" panose="05000000000000000000" pitchFamily="2" charset="2"/>
              <a:buChar char="§"/>
            </a:pPr>
            <a:r>
              <a:rPr lang="tr-TR" dirty="0"/>
              <a:t>Laboratuvar testlerinin yüzde yüz </a:t>
            </a:r>
            <a:r>
              <a:rPr lang="tr-TR" dirty="0" err="1"/>
              <a:t>sensitivite</a:t>
            </a:r>
            <a:r>
              <a:rPr lang="tr-TR" dirty="0"/>
              <a:t> ve spesifiteye sahip olmadıkları bilinmektedir.</a:t>
            </a:r>
          </a:p>
          <a:p>
            <a:pPr marL="285750" indent="-285750">
              <a:buFont typeface="Wingdings" panose="05000000000000000000" pitchFamily="2" charset="2"/>
              <a:buChar char="§"/>
            </a:pPr>
            <a:r>
              <a:rPr lang="tr-TR" dirty="0"/>
              <a:t>Numune alımı sırasında özellikle </a:t>
            </a:r>
            <a:r>
              <a:rPr lang="tr-TR" dirty="0" err="1"/>
              <a:t>preanalitik</a:t>
            </a:r>
            <a:r>
              <a:rPr lang="tr-TR" dirty="0"/>
              <a:t> değişkenlere getirilen standardizasyon ile bu değişkenler en aza indirgenmeye çalışılmaktadır. </a:t>
            </a:r>
          </a:p>
          <a:p>
            <a:endParaRPr lang="tr-TR" dirty="0"/>
          </a:p>
          <a:p>
            <a:endParaRPr lang="tr-TR" dirty="0"/>
          </a:p>
          <a:p>
            <a:endParaRPr lang="tr-TR" dirty="0"/>
          </a:p>
        </p:txBody>
      </p:sp>
    </p:spTree>
    <p:extLst>
      <p:ext uri="{BB962C8B-B14F-4D97-AF65-F5344CB8AC3E}">
        <p14:creationId xmlns:p14="http://schemas.microsoft.com/office/powerpoint/2010/main" val="1993610451"/>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k">
  <a:themeElements>
    <a:clrScheme name="Organik">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k">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k">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8644</TotalTime>
  <Words>4636</Words>
  <Application>Microsoft Office PowerPoint</Application>
  <PresentationFormat>Geniş ekran</PresentationFormat>
  <Paragraphs>437</Paragraphs>
  <Slides>62</Slides>
  <Notes>21</Notes>
  <HiddenSlides>0</HiddenSlides>
  <MMClips>1</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62</vt:i4>
      </vt:variant>
    </vt:vector>
  </HeadingPairs>
  <TitlesOfParts>
    <vt:vector size="69" baseType="lpstr">
      <vt:lpstr>Arial</vt:lpstr>
      <vt:lpstr>Calibri</vt:lpstr>
      <vt:lpstr>ff0</vt:lpstr>
      <vt:lpstr>Garamond</vt:lpstr>
      <vt:lpstr>Segoe UI</vt:lpstr>
      <vt:lpstr>Wingdings</vt:lpstr>
      <vt:lpstr>Organik</vt:lpstr>
      <vt:lpstr>AKILCI LABORATUVAR KULLANIMI</vt:lpstr>
      <vt:lpstr>Amaç</vt:lpstr>
      <vt:lpstr>Öğrenim Hedefleri</vt:lpstr>
      <vt:lpstr>Tıbbi laboratuvar;</vt:lpstr>
      <vt:lpstr>PowerPoint Sunusu</vt:lpstr>
      <vt:lpstr>Akılcı Test İstemi Prosedürü</vt:lpstr>
      <vt:lpstr> Konsültasyon İstemi Prosedürü </vt:lpstr>
      <vt:lpstr>Onay Destek Sistemi </vt:lpstr>
      <vt:lpstr>PowerPoint Sunusu</vt:lpstr>
      <vt:lpstr>Duyarlılık/Özgüllük/Prediktif değer</vt:lpstr>
      <vt:lpstr>PowerPoint Sunusu</vt:lpstr>
      <vt:lpstr>PowerPoint Sunusu</vt:lpstr>
      <vt:lpstr> Refleks Test ve Reflektif Test Uygulamaları </vt:lpstr>
      <vt:lpstr>Karar Sınırı (Eşik Değer), Kritik Değer (Panik Değer)</vt:lpstr>
      <vt:lpstr>Tetkik Sonuç Rapor Standardizasyonu</vt:lpstr>
      <vt:lpstr>PowerPoint Sunusu</vt:lpstr>
      <vt:lpstr>PowerPoint Sunusu</vt:lpstr>
      <vt:lpstr>PowerPoint Sunusu</vt:lpstr>
      <vt:lpstr>Test İstem Nedenleri</vt:lpstr>
      <vt:lpstr>Defansif Tıp (Temkinli Tıbbi Uygulama)</vt:lpstr>
      <vt:lpstr>Tam Kan Sayımı (TKS)</vt:lpstr>
      <vt:lpstr>Normal Kan Sayım Değerleri </vt:lpstr>
      <vt:lpstr>PowerPoint Sunusu</vt:lpstr>
      <vt:lpstr>PowerPoint Sunusu</vt:lpstr>
      <vt:lpstr>PowerPoint Sunusu</vt:lpstr>
      <vt:lpstr>PowerPoint Sunusu</vt:lpstr>
      <vt:lpstr>PowerPoint Sunusu</vt:lpstr>
      <vt:lpstr>Retikülosit</vt:lpstr>
      <vt:lpstr>PowerPoint Sunusu</vt:lpstr>
      <vt:lpstr>PowerPoint Sunusu</vt:lpstr>
      <vt:lpstr>Nötrofil sayısı </vt:lpstr>
      <vt:lpstr>PowerPoint Sunusu</vt:lpstr>
      <vt:lpstr>Trombositler </vt:lpstr>
      <vt:lpstr>Trombosit Sayısı</vt:lpstr>
      <vt:lpstr>Çocuklarda Tam Kan Sayımı Değerlendirilmesi</vt:lpstr>
      <vt:lpstr>PowerPoint Sunusu</vt:lpstr>
      <vt:lpstr>Periferik Yayma Hazırlanışı</vt:lpstr>
      <vt:lpstr>Periferik Yayma Hazırlanışı</vt:lpstr>
      <vt:lpstr>Periferik Yayma Hazırlanışı</vt:lpstr>
      <vt:lpstr>PowerPoint Sunusu</vt:lpstr>
      <vt:lpstr>PowerPoint Sunusu</vt:lpstr>
      <vt:lpstr>Cihazların Sonuçlarını Etkileyen Kan Kaynaklı Faktörler</vt:lpstr>
      <vt:lpstr>Cihazların Sonuçlarını Etkileyen Kan Kaynaklı Faktörler</vt:lpstr>
      <vt:lpstr>Cihazların Sonuçlarını Etkileyen Kan Kaynaklı Faktörler</vt:lpstr>
      <vt:lpstr>İdrar Tetkiki</vt:lpstr>
      <vt:lpstr>İdrar Tetkiki- Numune Hazırlama</vt:lpstr>
      <vt:lpstr>PowerPoint Sunusu</vt:lpstr>
      <vt:lpstr>İdrarın Fiziksel Analizi</vt:lpstr>
      <vt:lpstr>PowerPoint Sunusu</vt:lpstr>
      <vt:lpstr>İdrarın Fiziksel Analizi</vt:lpstr>
      <vt:lpstr>İdrarın Kimyasal Analizi</vt:lpstr>
      <vt:lpstr>PowerPoint Sunusu</vt:lpstr>
      <vt:lpstr>pH</vt:lpstr>
      <vt:lpstr>Hematüri </vt:lpstr>
      <vt:lpstr>Proteinüri</vt:lpstr>
      <vt:lpstr>Glikozüri / Ketonüri</vt:lpstr>
      <vt:lpstr>Bilirubin/ Ürobilinojen</vt:lpstr>
      <vt:lpstr>Lökosit Esteraz/ Nitrit</vt:lpstr>
      <vt:lpstr>İdrarın Mikroskobik İncelemesi</vt:lpstr>
      <vt:lpstr>PowerPoint Sunusu</vt:lpstr>
      <vt:lpstr>Kaynaklar </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Asuman Sena Pehlivan</dc:creator>
  <cp:lastModifiedBy>Asuman Sena Pehlivan</cp:lastModifiedBy>
  <cp:revision>215</cp:revision>
  <dcterms:created xsi:type="dcterms:W3CDTF">2023-10-25T08:58:07Z</dcterms:created>
  <dcterms:modified xsi:type="dcterms:W3CDTF">2023-10-31T09:02:59Z</dcterms:modified>
</cp:coreProperties>
</file>