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67"/>
  </p:notesMasterIdLst>
  <p:sldIdLst>
    <p:sldId id="256" r:id="rId2"/>
    <p:sldId id="338" r:id="rId3"/>
    <p:sldId id="339" r:id="rId4"/>
    <p:sldId id="340" r:id="rId5"/>
    <p:sldId id="257" r:id="rId6"/>
    <p:sldId id="315" r:id="rId7"/>
    <p:sldId id="341" r:id="rId8"/>
    <p:sldId id="259" r:id="rId9"/>
    <p:sldId id="260" r:id="rId10"/>
    <p:sldId id="262" r:id="rId11"/>
    <p:sldId id="285" r:id="rId12"/>
    <p:sldId id="284" r:id="rId13"/>
    <p:sldId id="308" r:id="rId14"/>
    <p:sldId id="311" r:id="rId15"/>
    <p:sldId id="334" r:id="rId16"/>
    <p:sldId id="335" r:id="rId17"/>
    <p:sldId id="336" r:id="rId18"/>
    <p:sldId id="292" r:id="rId19"/>
    <p:sldId id="286" r:id="rId20"/>
    <p:sldId id="337" r:id="rId21"/>
    <p:sldId id="290" r:id="rId22"/>
    <p:sldId id="280" r:id="rId23"/>
    <p:sldId id="332" r:id="rId24"/>
    <p:sldId id="281" r:id="rId25"/>
    <p:sldId id="282" r:id="rId26"/>
    <p:sldId id="327" r:id="rId27"/>
    <p:sldId id="295" r:id="rId28"/>
    <p:sldId id="270" r:id="rId29"/>
    <p:sldId id="271" r:id="rId30"/>
    <p:sldId id="272" r:id="rId31"/>
    <p:sldId id="264" r:id="rId32"/>
    <p:sldId id="268" r:id="rId33"/>
    <p:sldId id="342" r:id="rId34"/>
    <p:sldId id="269" r:id="rId35"/>
    <p:sldId id="273" r:id="rId36"/>
    <p:sldId id="274" r:id="rId37"/>
    <p:sldId id="343" r:id="rId38"/>
    <p:sldId id="275" r:id="rId39"/>
    <p:sldId id="276" r:id="rId40"/>
    <p:sldId id="294" r:id="rId41"/>
    <p:sldId id="289" r:id="rId42"/>
    <p:sldId id="297" r:id="rId43"/>
    <p:sldId id="302" r:id="rId44"/>
    <p:sldId id="313" r:id="rId45"/>
    <p:sldId id="298" r:id="rId46"/>
    <p:sldId id="299" r:id="rId47"/>
    <p:sldId id="333" r:id="rId48"/>
    <p:sldId id="300" r:id="rId49"/>
    <p:sldId id="301" r:id="rId50"/>
    <p:sldId id="346" r:id="rId51"/>
    <p:sldId id="303" r:id="rId52"/>
    <p:sldId id="307" r:id="rId53"/>
    <p:sldId id="304" r:id="rId54"/>
    <p:sldId id="305" r:id="rId55"/>
    <p:sldId id="344" r:id="rId56"/>
    <p:sldId id="319" r:id="rId57"/>
    <p:sldId id="320" r:id="rId58"/>
    <p:sldId id="328" r:id="rId59"/>
    <p:sldId id="323" r:id="rId60"/>
    <p:sldId id="329" r:id="rId61"/>
    <p:sldId id="324" r:id="rId62"/>
    <p:sldId id="326" r:id="rId63"/>
    <p:sldId id="331" r:id="rId64"/>
    <p:sldId id="330" r:id="rId65"/>
    <p:sldId id="345" r:id="rId6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094837-8ACD-4E75-9201-B513EA1DC3C7}" type="datetimeFigureOut">
              <a:rPr lang="tr-TR" smtClean="0"/>
              <a:t>08.02.2018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1777B0-CEEC-4761-BC71-9C1D9241A50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1320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777B0-CEEC-4761-BC71-9C1D9241A503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1812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Palyatif bakımın </a:t>
            </a:r>
            <a:r>
              <a:rPr lang="tr-T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primer</a:t>
            </a: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rolü başta ağrı olmak üzere tüm fiziksel ve </a:t>
            </a:r>
            <a:r>
              <a:rPr lang="tr-T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emosyonel</a:t>
            </a: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semptomların rahatlatılmasıdır.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777B0-CEEC-4761-BC71-9C1D9241A503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3710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Palyatif bakım hastanede yatarak, ayaktan ya da evde uygulanabilir. </a:t>
            </a:r>
          </a:p>
          <a:p>
            <a:endParaRPr lang="tr-T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Palyatif bakımda kullanılan </a:t>
            </a:r>
            <a:r>
              <a:rPr lang="tr-T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hospis</a:t>
            </a: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modeli ise </a:t>
            </a:r>
            <a:r>
              <a:rPr lang="tr-T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küratif</a:t>
            </a: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ya da yaşamı uzatıcı tedavi şansı olmayan, hayatın son dönemindeki hastalarda </a:t>
            </a:r>
            <a:r>
              <a:rPr lang="tr-TR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bakımevinde</a:t>
            </a: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uygulanan tedavi modelidir.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777B0-CEEC-4761-BC71-9C1D9241A503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1977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 nedenle hastane temelli palyatif bakım programları son yıllarda hızla artmıştır.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777B0-CEEC-4761-BC71-9C1D9241A503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8217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655E7DC-96E8-4AFB-9889-AAEE9B35A713}" type="datetimeFigureOut">
              <a:rPr lang="tr-TR" smtClean="0"/>
              <a:t>08.02.2018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91DC82E-E4F1-4E74-9D3F-645038F42BCD}" type="slidenum">
              <a:rPr lang="tr-TR" smtClean="0"/>
              <a:t>‹#›</a:t>
            </a:fld>
            <a:endParaRPr lang="tr-TR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5E7DC-96E8-4AFB-9889-AAEE9B35A713}" type="datetimeFigureOut">
              <a:rPr lang="tr-TR" smtClean="0"/>
              <a:t>08.02.2018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DC82E-E4F1-4E74-9D3F-645038F42BCD}" type="slidenum">
              <a:rPr lang="tr-TR" smtClean="0"/>
              <a:t>‹#›</a:t>
            </a:fld>
            <a:endParaRPr lang="tr-TR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5E7DC-96E8-4AFB-9889-AAEE9B35A713}" type="datetimeFigureOut">
              <a:rPr lang="tr-TR" smtClean="0"/>
              <a:t>08.02.2018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DC82E-E4F1-4E74-9D3F-645038F42BCD}" type="slidenum">
              <a:rPr lang="tr-TR" smtClean="0"/>
              <a:t>‹#›</a:t>
            </a:fld>
            <a:endParaRPr lang="tr-TR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" panose="05000000000000000000" pitchFamily="2" charset="2"/>
              <a:buChar char="q"/>
              <a:defRPr/>
            </a:lvl1pPr>
            <a:lvl2pPr marL="777240" indent="-365760">
              <a:buFont typeface="Wingdings" panose="05000000000000000000" pitchFamily="2" charset="2"/>
              <a:buChar char="q"/>
              <a:defRPr/>
            </a:lvl2pPr>
            <a:lvl3pPr marL="1143000" indent="-365760">
              <a:buFont typeface="Wingdings" panose="05000000000000000000" pitchFamily="2" charset="2"/>
              <a:buChar char="q"/>
              <a:defRPr/>
            </a:lvl3pPr>
            <a:lvl4pPr marL="1508760" indent="-320040">
              <a:buFont typeface="Wingdings" panose="05000000000000000000" pitchFamily="2" charset="2"/>
              <a:buChar char="q"/>
              <a:defRPr/>
            </a:lvl4pPr>
            <a:lvl5pPr marL="1828800" indent="-320040">
              <a:buFont typeface="Wingdings" panose="05000000000000000000" pitchFamily="2" charset="2"/>
              <a:buChar char="q"/>
              <a:defRPr/>
            </a:lvl5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5E7DC-96E8-4AFB-9889-AAEE9B35A713}" type="datetimeFigureOut">
              <a:rPr lang="tr-TR" smtClean="0"/>
              <a:t>08.02.2018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DC82E-E4F1-4E74-9D3F-645038F42BCD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5E7DC-96E8-4AFB-9889-AAEE9B35A713}" type="datetimeFigureOut">
              <a:rPr lang="tr-TR" smtClean="0"/>
              <a:t>08.02.2018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DC82E-E4F1-4E74-9D3F-645038F42BCD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5E7DC-96E8-4AFB-9889-AAEE9B35A713}" type="datetimeFigureOut">
              <a:rPr lang="tr-TR" smtClean="0"/>
              <a:t>08.02.2018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DC82E-E4F1-4E74-9D3F-645038F42BCD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5E7DC-96E8-4AFB-9889-AAEE9B35A713}" type="datetimeFigureOut">
              <a:rPr lang="tr-TR" smtClean="0"/>
              <a:t>08.02.2018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DC82E-E4F1-4E74-9D3F-645038F42BCD}" type="slidenum">
              <a:rPr lang="tr-TR" smtClean="0"/>
              <a:t>‹#›</a:t>
            </a:fld>
            <a:endParaRPr lang="tr-TR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5E7DC-96E8-4AFB-9889-AAEE9B35A713}" type="datetimeFigureOut">
              <a:rPr lang="tr-TR" smtClean="0"/>
              <a:t>08.02.2018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DC82E-E4F1-4E74-9D3F-645038F42BCD}" type="slidenum">
              <a:rPr lang="tr-TR" smtClean="0"/>
              <a:t>‹#›</a:t>
            </a:fld>
            <a:endParaRPr lang="tr-TR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5E7DC-96E8-4AFB-9889-AAEE9B35A713}" type="datetimeFigureOut">
              <a:rPr lang="tr-TR" smtClean="0"/>
              <a:t>08.02.2018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DC82E-E4F1-4E74-9D3F-645038F42BCD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5E7DC-96E8-4AFB-9889-AAEE9B35A713}" type="datetimeFigureOut">
              <a:rPr lang="tr-TR" smtClean="0"/>
              <a:t>08.02.2018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DC82E-E4F1-4E74-9D3F-645038F42BCD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5E7DC-96E8-4AFB-9889-AAEE9B35A713}" type="datetimeFigureOut">
              <a:rPr lang="tr-TR" smtClean="0"/>
              <a:t>08.02.2018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DC82E-E4F1-4E74-9D3F-645038F42BCD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655E7DC-96E8-4AFB-9889-AAEE9B35A713}" type="datetimeFigureOut">
              <a:rPr lang="tr-TR" smtClean="0"/>
              <a:t>08.02.2018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1DC82E-E4F1-4E74-9D3F-645038F42BCD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lyatifbakim.org.tr/" TargetMode="External"/><Relationship Id="rId2" Type="http://schemas.openxmlformats.org/officeDocument/2006/relationships/hyperlink" Target="http://www.kanser.gov.tr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who.int/" TargetMode="External"/><Relationship Id="rId4" Type="http://schemas.openxmlformats.org/officeDocument/2006/relationships/hyperlink" Target="http://istanbultip.istanbul.edu.tr/ogrenci/wp-content/uploads/2015/10/Palyatif-Bak%C4%B1m.pdf" TargetMode="Externa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PALYATİF BAKIM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5220072" y="5445224"/>
            <a:ext cx="3625080" cy="926352"/>
          </a:xfrm>
        </p:spPr>
        <p:txBody>
          <a:bodyPr>
            <a:noAutofit/>
          </a:bodyPr>
          <a:lstStyle/>
          <a:p>
            <a:pPr algn="r"/>
            <a:r>
              <a:rPr lang="tr-TR" sz="1600" dirty="0" smtClean="0"/>
              <a:t>Arş. Gör. Dr. M. Nurdan ÖZKAYA</a:t>
            </a:r>
          </a:p>
          <a:p>
            <a:pPr algn="r"/>
            <a:r>
              <a:rPr lang="tr-TR" sz="1600" dirty="0" smtClean="0"/>
              <a:t>KTÜ </a:t>
            </a:r>
            <a:r>
              <a:rPr lang="tr-TR" sz="1600" dirty="0" smtClean="0"/>
              <a:t>Tıp Fakültesi Aile </a:t>
            </a:r>
            <a:r>
              <a:rPr lang="tr-TR" sz="1600" dirty="0" smtClean="0"/>
              <a:t>Hekimliği </a:t>
            </a:r>
            <a:r>
              <a:rPr lang="tr-TR" sz="1600" dirty="0" smtClean="0"/>
              <a:t>AD </a:t>
            </a:r>
            <a:endParaRPr lang="tr-TR" sz="1600" dirty="0" smtClean="0"/>
          </a:p>
          <a:p>
            <a:pPr algn="r"/>
            <a:r>
              <a:rPr lang="tr-TR" sz="1600" dirty="0" smtClean="0"/>
              <a:t>6.2.2018</a:t>
            </a:r>
            <a:endParaRPr lang="tr-TR" sz="1600" dirty="0"/>
          </a:p>
        </p:txBody>
      </p:sp>
      <p:pic>
        <p:nvPicPr>
          <p:cNvPr id="27650" name="Picture 2" descr="C:\Users\NURDAN ÖZKAYA\Desktop\345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89040"/>
            <a:ext cx="4655840" cy="2582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48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2000" dirty="0"/>
              <a:t>HASTA HAKLARI </a:t>
            </a:r>
            <a:r>
              <a:rPr lang="tr-TR" sz="2000" dirty="0" smtClean="0"/>
              <a:t>YÖNETMELİĞİ</a:t>
            </a:r>
          </a:p>
          <a:p>
            <a:pPr marL="0" indent="0">
              <a:buNone/>
            </a:pPr>
            <a:endParaRPr lang="tr-TR" sz="2000" dirty="0"/>
          </a:p>
          <a:p>
            <a:r>
              <a:rPr lang="tr-TR" sz="2000" dirty="0" smtClean="0"/>
              <a:t>Madde </a:t>
            </a:r>
            <a:r>
              <a:rPr lang="tr-TR" sz="2000" dirty="0"/>
              <a:t>13- Ötenazi yasaktır. Tıbbi gereklerden bahisle veya her ne suretle olursa olsun, hayat hakkından vazgeçilemez. Kendisinin veya bir başkasının talebi olsa dahil, kimsenin hayatına son verilemez. </a:t>
            </a:r>
            <a:endParaRPr lang="tr-TR" sz="2000" dirty="0" smtClean="0"/>
          </a:p>
          <a:p>
            <a:endParaRPr lang="tr-TR" sz="2000" dirty="0"/>
          </a:p>
          <a:p>
            <a:r>
              <a:rPr lang="tr-TR" sz="2000" dirty="0" smtClean="0"/>
              <a:t>Madde </a:t>
            </a:r>
            <a:r>
              <a:rPr lang="tr-TR" sz="2000" dirty="0"/>
              <a:t>14- Personel, hastanın durumunun gerektirdiği tıbbi özeni gösterir. Hastanın hayatını kurtarmak veya sağlığını korumak mümkün olmadığı takdirde dahi, ıstırabını azaltmaya veya dindirmeye çalışmak zorunludur.</a:t>
            </a: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683568" y="980728"/>
            <a:ext cx="7756263" cy="1054250"/>
          </a:xfrm>
        </p:spPr>
        <p:txBody>
          <a:bodyPr/>
          <a:lstStyle/>
          <a:p>
            <a:r>
              <a:rPr lang="tr-TR" sz="3200" dirty="0" smtClean="0"/>
              <a:t>Palyatif Bakım Neden Gerekli?</a:t>
            </a:r>
            <a:endParaRPr lang="tr-TR" sz="3200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6632"/>
            <a:ext cx="7143750" cy="990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346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115616" y="2248347"/>
            <a:ext cx="7329136" cy="3877815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  <a:buFont typeface="+mj-lt"/>
              <a:buAutoNum type="arabicParenR"/>
            </a:pPr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Yaşam </a:t>
            </a: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ve ölüme normal bir süreç olarak </a:t>
            </a:r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bakar.</a:t>
            </a:r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Font typeface="+mj-lt"/>
              <a:buAutoNum type="arabicParenR"/>
            </a:pPr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Ölüm </a:t>
            </a: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sürecini değerli bir yaşantı olarak </a:t>
            </a:r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görür.</a:t>
            </a:r>
          </a:p>
          <a:p>
            <a:pPr>
              <a:spcAft>
                <a:spcPts val="600"/>
              </a:spcAft>
              <a:buFont typeface="+mj-lt"/>
              <a:buAutoNum type="arabicParenR"/>
            </a:pPr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Ölümü </a:t>
            </a: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ne hızlandırır ne de </a:t>
            </a:r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geciktirir.</a:t>
            </a:r>
          </a:p>
          <a:p>
            <a:pPr>
              <a:spcAft>
                <a:spcPts val="600"/>
              </a:spcAft>
              <a:buFont typeface="+mj-lt"/>
              <a:buAutoNum type="arabicParenR"/>
            </a:pPr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Ağrı </a:t>
            </a: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ve diğer semptomları </a:t>
            </a:r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hafifletir.</a:t>
            </a:r>
          </a:p>
          <a:p>
            <a:pPr>
              <a:spcAft>
                <a:spcPts val="600"/>
              </a:spcAft>
              <a:buFont typeface="+mj-lt"/>
              <a:buAutoNum type="arabicParenR"/>
            </a:pPr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Psikolojik </a:t>
            </a: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ve manevi bakımı </a:t>
            </a:r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birleştirir. </a:t>
            </a:r>
          </a:p>
          <a:p>
            <a:pPr>
              <a:spcAft>
                <a:spcPts val="600"/>
              </a:spcAft>
              <a:buFont typeface="+mj-lt"/>
              <a:buAutoNum type="arabicParenR"/>
            </a:pPr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Hastanın ölümüne </a:t>
            </a: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kadar aktif olarak yaşamasına yardım edici bir </a:t>
            </a:r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destek </a:t>
            </a: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sistemi </a:t>
            </a:r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sağlar.</a:t>
            </a:r>
          </a:p>
          <a:p>
            <a:pPr>
              <a:spcAft>
                <a:spcPts val="600"/>
              </a:spcAft>
              <a:buFont typeface="+mj-lt"/>
              <a:buAutoNum type="arabicParenR"/>
            </a:pPr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Hasta </a:t>
            </a: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yakınlarının hastalığa ve yas sürecine uyum yapmalarına </a:t>
            </a:r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yardım eder.</a:t>
            </a:r>
          </a:p>
          <a:p>
            <a:pPr>
              <a:spcAft>
                <a:spcPts val="600"/>
              </a:spcAft>
              <a:buFont typeface="+mj-lt"/>
              <a:buAutoNum type="arabicParenR"/>
            </a:pPr>
            <a:r>
              <a:rPr lang="tr-T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Multidisiplinerdir</a:t>
            </a:r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(hekimler, hemşireler, ruh sağlığı uzmanları, din adamları, gönüllüler</a:t>
            </a:r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DSÖ’ye göre palyatif </a:t>
            </a:r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bakım </a:t>
            </a:r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WHO, 1990,1997,1998)</a:t>
            </a:r>
            <a:b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tr-T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53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699247" y="2248347"/>
            <a:ext cx="4376809" cy="387781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endParaRPr lang="tr-T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Yalnızca </a:t>
            </a: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yaşamı tehdit eden ve kür şansı olmayan hastalık tedavi edilmez. </a:t>
            </a:r>
            <a:endParaRPr lang="tr-T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Ağrı </a:t>
            </a: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ve diğer birçok  fiziksel </a:t>
            </a:r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semptom </a:t>
            </a: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üzerine etkileri olan psikolojik, sosyal, </a:t>
            </a:r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manevi </a:t>
            </a: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ve kültürel </a:t>
            </a:r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konular da </a:t>
            </a: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palyatif bakımın kapsamındadır. </a:t>
            </a:r>
            <a:endParaRPr lang="tr-T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Palyatif </a:t>
            </a: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bakıma bir tür </a:t>
            </a:r>
            <a:r>
              <a:rPr lang="tr-TR" sz="1800" b="1" dirty="0">
                <a:latin typeface="Arial" panose="020B0604020202020204" pitchFamily="34" charset="0"/>
                <a:cs typeface="Arial" panose="020B0604020202020204" pitchFamily="34" charset="0"/>
              </a:rPr>
              <a:t>“bakım felsefesi”</a:t>
            </a: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 de denebilir.</a:t>
            </a: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Palyatif Bakımın </a:t>
            </a:r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Kapsamı</a:t>
            </a:r>
            <a:endParaRPr lang="tr-T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76"/>
          <a:stretch/>
        </p:blipFill>
        <p:spPr bwMode="auto">
          <a:xfrm>
            <a:off x="5076056" y="2852936"/>
            <a:ext cx="3733770" cy="28803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396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Hastane </a:t>
            </a:r>
          </a:p>
          <a:p>
            <a:r>
              <a:rPr lang="tr-TR" dirty="0" smtClean="0"/>
              <a:t>Aile </a:t>
            </a:r>
            <a:r>
              <a:rPr lang="tr-TR" dirty="0"/>
              <a:t>Sağlığı Merkezi </a:t>
            </a:r>
            <a:endParaRPr lang="tr-TR" dirty="0" smtClean="0"/>
          </a:p>
          <a:p>
            <a:r>
              <a:rPr lang="tr-TR" dirty="0" smtClean="0"/>
              <a:t>Ev </a:t>
            </a:r>
          </a:p>
          <a:p>
            <a:r>
              <a:rPr lang="tr-TR" dirty="0" smtClean="0"/>
              <a:t>Son </a:t>
            </a:r>
            <a:r>
              <a:rPr lang="tr-TR" dirty="0"/>
              <a:t>dönem </a:t>
            </a:r>
            <a:r>
              <a:rPr lang="tr-TR" dirty="0" smtClean="0"/>
              <a:t>bakımevleri </a:t>
            </a:r>
            <a:r>
              <a:rPr lang="tr-TR" dirty="0"/>
              <a:t>(</a:t>
            </a:r>
            <a:r>
              <a:rPr lang="tr-TR" dirty="0" err="1"/>
              <a:t>Hospis</a:t>
            </a:r>
            <a:r>
              <a:rPr lang="tr-TR" dirty="0"/>
              <a:t>)</a:t>
            </a: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dirty="0"/>
              <a:t>PALYATİF BAKIMIN </a:t>
            </a:r>
            <a:r>
              <a:rPr lang="tr-TR" sz="2800" dirty="0" smtClean="0"/>
              <a:t>SUNULABİLECEĞİ </a:t>
            </a:r>
            <a:r>
              <a:rPr lang="tr-TR" sz="2800" dirty="0"/>
              <a:t>YER</a:t>
            </a:r>
          </a:p>
        </p:txBody>
      </p:sp>
      <p:pic>
        <p:nvPicPr>
          <p:cNvPr id="3277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9" b="10605"/>
          <a:stretch/>
        </p:blipFill>
        <p:spPr bwMode="auto">
          <a:xfrm>
            <a:off x="3995936" y="4069502"/>
            <a:ext cx="4969664" cy="2734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328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276997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Font typeface="+mj-lt"/>
              <a:buAutoNum type="arabicParenR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Hastane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Temelli Palyatif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Bakım </a:t>
            </a:r>
          </a:p>
          <a:p>
            <a:pPr>
              <a:lnSpc>
                <a:spcPct val="200000"/>
              </a:lnSpc>
              <a:buFont typeface="+mj-lt"/>
              <a:buAutoNum type="arabicParenR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Evde Palyatif Bakım </a:t>
            </a:r>
          </a:p>
          <a:p>
            <a:pPr>
              <a:lnSpc>
                <a:spcPct val="200000"/>
              </a:lnSpc>
              <a:buFont typeface="+mj-lt"/>
              <a:buAutoNum type="arabicParenR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Toplum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Temelli Palyatif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Bakım </a:t>
            </a:r>
          </a:p>
          <a:p>
            <a:pPr>
              <a:lnSpc>
                <a:spcPct val="200000"/>
              </a:lnSpc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Palyatif bakım modelleri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0055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251520" y="2276872"/>
            <a:ext cx="4736849" cy="4276997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Hastane bünyesinde oluşturulmuş palyatif bakım hizmeti veren merkezlerdir.</a:t>
            </a:r>
          </a:p>
          <a:p>
            <a:pPr lvl="1">
              <a:spcAft>
                <a:spcPts val="1200"/>
              </a:spcAft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Genel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hasta servisleri, kendine özgü fiziksel ve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psikososyal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sorunları olan ve uzmanlaşmış bir yaklaşım gerektiren kanser hastaları için uygun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olmayabilir. </a:t>
            </a:r>
          </a:p>
          <a:p>
            <a:pPr lvl="1">
              <a:spcAft>
                <a:spcPts val="1200"/>
              </a:spcAft>
            </a:pP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Ö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zellikle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ağrı ve diğer semptomlardan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yakınan,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temel gereksinimlerinin karşılanmasında yetersiz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kalınan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yüksek riskli kompleks hastaların bakım kalitesinin artmasını ve bakım maliyetinin azalmasını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sağlamıştır.</a:t>
            </a:r>
          </a:p>
          <a:p>
            <a:pPr>
              <a:spcAft>
                <a:spcPts val="1200"/>
              </a:spcAft>
            </a:pPr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dirty="0"/>
              <a:t>1. Hastane Temelli Palyatif </a:t>
            </a:r>
            <a:r>
              <a:rPr lang="fi-FI" sz="3600" dirty="0" smtClean="0"/>
              <a:t>Bakım </a:t>
            </a:r>
            <a:endParaRPr lang="tr-TR" sz="3600" dirty="0"/>
          </a:p>
        </p:txBody>
      </p:sp>
      <p:pic>
        <p:nvPicPr>
          <p:cNvPr id="2052" name="Picture 4" descr="İlgili res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348880"/>
            <a:ext cx="381642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50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27699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Hastanede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verilebilecek düzeyde palyatif bakımın hastanın kendi ev ortamında verilmesinin sağlanmasıdır. </a:t>
            </a:r>
            <a:endParaRPr lang="tr-T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Hasta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palyatif bakım desteğine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7/24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saat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ulaşabilir. </a:t>
            </a:r>
          </a:p>
          <a:p>
            <a:endParaRPr lang="tr-T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Kanser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hastalarının temel ihtiyacı olan semptom kontrolü ve terminal bakım hizmetlerine hastane temelli palyatif bakım üniteleri ile koordinasyonlu çalışılarak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ulaşabilir.</a:t>
            </a: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688491" y="570156"/>
            <a:ext cx="5035637" cy="1054250"/>
          </a:xfrm>
        </p:spPr>
        <p:txBody>
          <a:bodyPr/>
          <a:lstStyle/>
          <a:p>
            <a:r>
              <a:rPr lang="tr-TR" sz="3600" dirty="0" smtClean="0">
                <a:cs typeface="Arial" panose="020B0604020202020204" pitchFamily="34" charset="0"/>
              </a:rPr>
              <a:t>2. </a:t>
            </a:r>
            <a:r>
              <a:rPr lang="tr-TR" sz="3600" dirty="0">
                <a:cs typeface="Arial" panose="020B0604020202020204" pitchFamily="34" charset="0"/>
              </a:rPr>
              <a:t>Evde Palyatif Bakım</a:t>
            </a:r>
            <a:endParaRPr lang="tr-TR" sz="3600" dirty="0"/>
          </a:p>
        </p:txBody>
      </p:sp>
      <p:pic>
        <p:nvPicPr>
          <p:cNvPr id="3074" name="Picture 2" descr="evde bakım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88640"/>
            <a:ext cx="2988640" cy="248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22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276997"/>
          </a:xfrm>
        </p:spPr>
        <p:txBody>
          <a:bodyPr>
            <a:normAutofit/>
          </a:bodyPr>
          <a:lstStyle/>
          <a:p>
            <a:endParaRPr lang="tr-T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Ayaktan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tedavi edilebilecek hastalar için oluşturulmuş kliniklerden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oluşmaktadır.</a:t>
            </a:r>
          </a:p>
          <a:p>
            <a:endParaRPr lang="tr-T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kliniklerde semptom kontrolü, hastaların beslenmesinin desteklenmesi gibi uygulamaların yanında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psikososyal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ve manevi olarak hasta ve yakınları desteklenmektedir. </a:t>
            </a:r>
            <a:endParaRPr lang="tr-T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Ayrıca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hasta ailesine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hasta bakımını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nasıl sağlayacağı konusunda eğitim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 verilmektedir.</a:t>
            </a:r>
            <a:endParaRPr lang="tr-T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 smtClean="0">
                <a:latin typeface="+mn-lt"/>
                <a:cs typeface="Arial" panose="020B0604020202020204" pitchFamily="34" charset="0"/>
              </a:rPr>
              <a:t>3.Toplum </a:t>
            </a:r>
            <a:r>
              <a:rPr lang="tr-TR" sz="3600" dirty="0">
                <a:latin typeface="+mn-lt"/>
                <a:cs typeface="Arial" panose="020B0604020202020204" pitchFamily="34" charset="0"/>
              </a:rPr>
              <a:t>Temelli Palyatif </a:t>
            </a:r>
            <a:r>
              <a:rPr lang="tr-TR" sz="3600" dirty="0" smtClean="0">
                <a:latin typeface="+mn-lt"/>
                <a:cs typeface="Arial" panose="020B0604020202020204" pitchFamily="34" charset="0"/>
              </a:rPr>
              <a:t>Bakım </a:t>
            </a:r>
            <a:r>
              <a:rPr lang="tr-TR" sz="3600" dirty="0">
                <a:latin typeface="+mn-lt"/>
                <a:cs typeface="Arial" panose="020B0604020202020204" pitchFamily="34" charset="0"/>
              </a:rPr>
              <a:t/>
            </a:r>
            <a:br>
              <a:rPr lang="tr-TR" sz="3600" dirty="0">
                <a:latin typeface="+mn-lt"/>
                <a:cs typeface="Arial" panose="020B0604020202020204" pitchFamily="34" charset="0"/>
              </a:rPr>
            </a:br>
            <a:endParaRPr lang="tr-TR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8498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000" dirty="0" smtClean="0"/>
              <a:t>Hasta </a:t>
            </a:r>
            <a:r>
              <a:rPr lang="tr-TR" sz="2000" dirty="0"/>
              <a:t>ve ailesinin bilgi gereksinimi </a:t>
            </a:r>
          </a:p>
          <a:p>
            <a:r>
              <a:rPr lang="tr-TR" sz="2000" dirty="0" smtClean="0"/>
              <a:t>Her </a:t>
            </a:r>
            <a:r>
              <a:rPr lang="tr-TR" sz="2000" dirty="0"/>
              <a:t>hasta ve ailenin bireysel değerlendirmesi </a:t>
            </a:r>
            <a:endParaRPr lang="tr-TR" sz="2000" dirty="0" smtClean="0"/>
          </a:p>
          <a:p>
            <a:r>
              <a:rPr lang="tr-TR" sz="2000" dirty="0" smtClean="0"/>
              <a:t>Hastanın </a:t>
            </a:r>
            <a:r>
              <a:rPr lang="tr-TR" sz="2000" dirty="0"/>
              <a:t>fiziksel </a:t>
            </a:r>
            <a:r>
              <a:rPr lang="tr-TR" sz="2000" dirty="0" smtClean="0"/>
              <a:t>ve </a:t>
            </a:r>
            <a:r>
              <a:rPr lang="tr-TR" sz="2000" dirty="0" err="1" smtClean="0"/>
              <a:t>emosyonel</a:t>
            </a:r>
            <a:r>
              <a:rPr lang="tr-TR" sz="2000" dirty="0" smtClean="0"/>
              <a:t> semptomlarının yönetimi</a:t>
            </a:r>
            <a:endParaRPr lang="tr-TR" sz="2000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/>
              <a:t>PALYATİF BAKIM İLKELERİ</a:t>
            </a:r>
          </a:p>
        </p:txBody>
      </p:sp>
      <p:pic>
        <p:nvPicPr>
          <p:cNvPr id="4098" name="Picture 2" descr="evde bakım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693029"/>
            <a:ext cx="4824536" cy="268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09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Hastaya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sağlanması ve sunulması gereken 2 anahtar bileşen vardır.</a:t>
            </a:r>
          </a:p>
          <a:p>
            <a:pPr marL="0" indent="0">
              <a:buNone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Konforun sağlanması ve sağlanacağı güvencesi </a:t>
            </a:r>
          </a:p>
          <a:p>
            <a:pPr lvl="1"/>
            <a:endParaRPr lang="tr-T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Hastaya </a:t>
            </a: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bir insan olarak değer verilmesi ve saygı gösterilmesi </a:t>
            </a:r>
          </a:p>
          <a:p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400" dirty="0" smtClean="0"/>
              <a:t>Hastaya Yaklaşım</a:t>
            </a:r>
            <a:endParaRPr lang="tr-TR" sz="4400" dirty="0"/>
          </a:p>
        </p:txBody>
      </p:sp>
    </p:spTree>
    <p:extLst>
      <p:ext uri="{BB962C8B-B14F-4D97-AF65-F5344CB8AC3E}">
        <p14:creationId xmlns:p14="http://schemas.microsoft.com/office/powerpoint/2010/main" val="294701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/>
              <a:t>Palyatif bakım nedir?</a:t>
            </a:r>
          </a:p>
          <a:p>
            <a:endParaRPr lang="tr-TR" dirty="0" smtClean="0"/>
          </a:p>
          <a:p>
            <a:r>
              <a:rPr lang="tr-TR" b="1" dirty="0" smtClean="0"/>
              <a:t>Nerelerde uygulanabilir?</a:t>
            </a:r>
            <a:endParaRPr lang="tr-TR" b="1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Takım Çalışması</a:t>
            </a:r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178879"/>
            <a:ext cx="3771896" cy="293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0678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1900" dirty="0">
                <a:latin typeface="Arial" panose="020B0604020202020204" pitchFamily="34" charset="0"/>
                <a:cs typeface="Arial" panose="020B0604020202020204" pitchFamily="34" charset="0"/>
              </a:rPr>
              <a:t>Konfor ile kastedilen ağrı yakınmasının ortadan kaldırılması/hafifletilmesi yani etkin analjezidir. </a:t>
            </a:r>
          </a:p>
          <a:p>
            <a:pPr lvl="1"/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Anksiyete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depresyon,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suisit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düşünceleri ve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girişimleri... </a:t>
            </a:r>
          </a:p>
          <a:p>
            <a:pPr lvl="1"/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Ağrının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sık değerlendirilmesinin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hasta/ hasta yakınları için önemli</a:t>
            </a:r>
            <a:endParaRPr lang="tr-T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Hastaya değer </a:t>
            </a:r>
            <a:r>
              <a:rPr lang="tr-TR" sz="1900" dirty="0">
                <a:latin typeface="Arial" panose="020B0604020202020204" pitchFamily="34" charset="0"/>
                <a:cs typeface="Arial" panose="020B0604020202020204" pitchFamily="34" charset="0"/>
              </a:rPr>
              <a:t>verme ve saygı </a:t>
            </a:r>
            <a:r>
              <a:rPr lang="tr-T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gösterme</a:t>
            </a:r>
          </a:p>
          <a:p>
            <a:pPr lvl="1"/>
            <a:r>
              <a:rPr lang="tr-T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Hastanın </a:t>
            </a:r>
            <a:r>
              <a:rPr lang="tr-TR" sz="1700" dirty="0">
                <a:latin typeface="Arial" panose="020B0604020202020204" pitchFamily="34" charset="0"/>
                <a:cs typeface="Arial" panose="020B0604020202020204" pitchFamily="34" charset="0"/>
              </a:rPr>
              <a:t>özel alan oluşturmasına izin verilecek şekilde bakımının sürmesidir. </a:t>
            </a:r>
          </a:p>
          <a:p>
            <a:pPr lvl="1"/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Her hasta için özel oda sağlanamayabilir, ancak hastanın diğer kişiler tarafından görülmeyecek, yakınları ile rahatça görüşebileceği ortamların sağlanması önemlidir. </a:t>
            </a:r>
          </a:p>
          <a:p>
            <a:endParaRPr lang="tr-T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400" dirty="0"/>
              <a:t>Hastaya Yaklaşım</a:t>
            </a:r>
          </a:p>
        </p:txBody>
      </p:sp>
    </p:spTree>
    <p:extLst>
      <p:ext uri="{BB962C8B-B14F-4D97-AF65-F5344CB8AC3E}">
        <p14:creationId xmlns:p14="http://schemas.microsoft.com/office/powerpoint/2010/main" val="361687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Ö</a:t>
            </a:r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nemli </a:t>
            </a: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konu hastalardan bahsedilirken </a:t>
            </a:r>
            <a:endParaRPr lang="tr-T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üç numaralı odadaki akciğer kanseri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lvl="1"/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8 numaralı odadaki kadın hasta” gibi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tanımlamalar kullanılmamalı </a:t>
            </a:r>
          </a:p>
          <a:p>
            <a:pPr lvl="2"/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hasta hem de hasta yakınları için rahatsız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edici</a:t>
            </a:r>
          </a:p>
          <a:p>
            <a:pPr lvl="2"/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Her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hastanın biricik olduğu, bir yaşamı olduğu, bu yaşamından mutlu olan yakınlarının olduğu hatırlanmalıdır. </a:t>
            </a:r>
            <a:endParaRPr lang="tr-T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nedenle Ahmet bey, Ayşe hanım olarak hastaları tanımlamak gerekir. </a:t>
            </a:r>
          </a:p>
          <a:p>
            <a:endParaRPr lang="tr-T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Klinisyenin</a:t>
            </a:r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bu tanımlamalarının altında yatan </a:t>
            </a:r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nedenin </a:t>
            </a: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palyatif bakım hastası ile yakın iletişim ve etkileşim kurmaktan </a:t>
            </a:r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kaçınması..</a:t>
            </a:r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1800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400" dirty="0"/>
              <a:t>Hastaya Yaklaşım</a:t>
            </a:r>
          </a:p>
        </p:txBody>
      </p:sp>
    </p:spTree>
    <p:extLst>
      <p:ext uri="{BB962C8B-B14F-4D97-AF65-F5344CB8AC3E}">
        <p14:creationId xmlns:p14="http://schemas.microsoft.com/office/powerpoint/2010/main" val="346253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Terminal dönemdeki </a:t>
            </a: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hastalarda palyatif bakım ve semptom kontrolü birçok faktör nedeniyle komplike bir hal </a:t>
            </a:r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alır.</a:t>
            </a:r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1480" lvl="1" indent="0">
              <a:buNone/>
            </a:pPr>
            <a:endParaRPr lang="tr-T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İleri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yaş (olguların üçte ikisi 65 yaş ve üzeri) </a:t>
            </a:r>
            <a:endParaRPr lang="tr-TR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tr-TR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Malnutrisyon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, düşük serum </a:t>
            </a:r>
            <a:r>
              <a:rPr lang="tr-TR" sz="1500" dirty="0" err="1">
                <a:latin typeface="Arial" panose="020B0604020202020204" pitchFamily="34" charset="0"/>
                <a:cs typeface="Arial" panose="020B0604020202020204" pitchFamily="34" charset="0"/>
              </a:rPr>
              <a:t>albumin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 düzeyleri </a:t>
            </a:r>
            <a:endParaRPr lang="tr-TR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Otonom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sinir sistemi fonksiyonlarında yetersizlik </a:t>
            </a:r>
            <a:endParaRPr lang="tr-TR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Azalmış </a:t>
            </a:r>
            <a:r>
              <a:rPr lang="tr-TR" sz="1500" dirty="0" err="1">
                <a:latin typeface="Arial" panose="020B0604020202020204" pitchFamily="34" charset="0"/>
                <a:cs typeface="Arial" panose="020B0604020202020204" pitchFamily="34" charset="0"/>
              </a:rPr>
              <a:t>renal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 fonksiyon kapasitesi </a:t>
            </a:r>
            <a:endParaRPr lang="tr-TR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Sınırda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algı düzeyi </a:t>
            </a:r>
            <a:endParaRPr lang="tr-TR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Epilepsi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eşiğinde düşme (</a:t>
            </a:r>
            <a:r>
              <a:rPr lang="tr-TR" sz="1500" dirty="0" err="1">
                <a:latin typeface="Arial" panose="020B0604020202020204" pitchFamily="34" charset="0"/>
                <a:cs typeface="Arial" panose="020B0604020202020204" pitchFamily="34" charset="0"/>
              </a:rPr>
              <a:t>metastatik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 beyin, </a:t>
            </a:r>
            <a:r>
              <a:rPr lang="tr-TR" sz="1500" dirty="0" err="1">
                <a:latin typeface="Arial" panose="020B0604020202020204" pitchFamily="34" charset="0"/>
                <a:cs typeface="Arial" panose="020B0604020202020204" pitchFamily="34" charset="0"/>
              </a:rPr>
              <a:t>opioid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 kullanımı) </a:t>
            </a:r>
            <a:endParaRPr lang="tr-TR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Uzun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dönem </a:t>
            </a:r>
            <a:r>
              <a:rPr lang="tr-TR" sz="1500" dirty="0" err="1">
                <a:latin typeface="Arial" panose="020B0604020202020204" pitchFamily="34" charset="0"/>
                <a:cs typeface="Arial" panose="020B0604020202020204" pitchFamily="34" charset="0"/>
              </a:rPr>
              <a:t>opioid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 tedavisi </a:t>
            </a:r>
          </a:p>
          <a:p>
            <a:pPr lvl="1"/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Çoklu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ilaç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tedavisi</a:t>
            </a:r>
          </a:p>
          <a:p>
            <a:endParaRPr lang="tr-T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Sorunlardaki </a:t>
            </a: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çeşitlilik </a:t>
            </a:r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nedeniyle </a:t>
            </a: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palyatif bakım, farklı disiplinler arası iletişim ve </a:t>
            </a:r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koordinasyon </a:t>
            </a: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dolayısıyla iyi bir ekip çalışması gerektirir. </a:t>
            </a:r>
            <a:endParaRPr lang="tr-T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400" dirty="0" smtClean="0"/>
              <a:t>Bakımdaki Zorluklar</a:t>
            </a:r>
            <a:endParaRPr lang="tr-TR" sz="4400" dirty="0"/>
          </a:p>
        </p:txBody>
      </p:sp>
    </p:spTree>
    <p:extLst>
      <p:ext uri="{BB962C8B-B14F-4D97-AF65-F5344CB8AC3E}">
        <p14:creationId xmlns:p14="http://schemas.microsoft.com/office/powerpoint/2010/main" val="149227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400" dirty="0"/>
              <a:t>PALYATİF BAKIM EKİBİ</a:t>
            </a:r>
          </a:p>
        </p:txBody>
      </p:sp>
      <p:pic>
        <p:nvPicPr>
          <p:cNvPr id="28674" name="Picture 2" descr="C:\Users\NURDAN ÖZKAYA\Desktop\sema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8137656" cy="489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61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Palyatif bakım ciddi hastalıklarda erken dönemde başlatıldığında klinik açıdan ve yaşam kalitesi açısından daha anlamlı iyilik sağlar. </a:t>
            </a:r>
            <a:endParaRPr lang="tr-T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tr-T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Yapılan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bir çalışmada yeni tanı konulan </a:t>
            </a:r>
            <a:r>
              <a:rPr lang="tr-TR" sz="1400" dirty="0" err="1">
                <a:latin typeface="Arial" panose="020B0604020202020204" pitchFamily="34" charset="0"/>
                <a:cs typeface="Arial" panose="020B0604020202020204" pitchFamily="34" charset="0"/>
              </a:rPr>
              <a:t>metastatik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 evre küçük hücreli dışı akciğer kanserli hastalar iki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gruba </a:t>
            </a:r>
            <a:r>
              <a:rPr lang="tr-TR" sz="1400" dirty="0" err="1">
                <a:latin typeface="Arial" panose="020B0604020202020204" pitchFamily="34" charset="0"/>
                <a:cs typeface="Arial" panose="020B0604020202020204" pitchFamily="34" charset="0"/>
              </a:rPr>
              <a:t>randomize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 edilmiş, bir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gruba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sadece standart onkolojik tedavi, diğer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gruba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onkolojik tedavi ile birlikte erken palyatif tedavi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uygulanmıştır.</a:t>
            </a:r>
          </a:p>
          <a:p>
            <a:pPr lvl="1"/>
            <a:endParaRPr lang="tr-T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Erken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palyatif tedavi uygulanan grupta daha iyi yaşam kalitesi skorları, daha az depresif semptomlar ve daha uzun sağ kalım elde edilmiştir. </a:t>
            </a:r>
            <a:endParaRPr lang="tr-T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çalışmanın sonuçları palyatif bakımın sadece kanser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hastalarında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değil, yaşamı tehdit eden hastalığı olan tüm hastalarda önemli olacağına ışık tutmuştur. </a:t>
            </a: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Neden önemli?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3070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Yaşamı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tehdit eden hastalığı olan hastaların palyatif bakım yönünden değerlendirilmesinde standart bir yaklaşım yoktur ve çoğu zaman klinik pratikte yetersiz kalınmaktadır. </a:t>
            </a:r>
            <a:endParaRPr lang="tr-T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ABD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Palyatif Bakım Gelişim Merkezi 2011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konsensus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raporuna göre hastaneye kabul edilen hastalarda,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primer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bakım ekibinden bir doktorun palyatif bakım ihtiyacının ana hatlarını belirlemesi, ekibin bilgilerinin üstünde bir yaklaşım gerektiren sorun varsa palyatif bakım uzmanına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konsulte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etmesi önerilmektedir. </a:t>
            </a:r>
            <a:endParaRPr lang="tr-T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Ayaktan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tedavi edilen hastalar içinse mevcut bir palyatif bakım değerlendirme kriteri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yoktur. </a:t>
            </a:r>
          </a:p>
          <a:p>
            <a:pPr lvl="1"/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Ev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ortamında konforu sağlamaya yönelik palyatif tedavi planı sık tercih edilmektedir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/>
              <a:t>Palyatif Bakım İhtiyacının </a:t>
            </a:r>
            <a:r>
              <a:rPr lang="tr-TR" sz="3200" dirty="0" smtClean="0"/>
              <a:t>Değerlendirilmesi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290921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332656"/>
            <a:ext cx="8503929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223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Pallia-TURK-2011..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Çalıştay-2013..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Yönerge -2015..</a:t>
            </a:r>
          </a:p>
          <a:p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Türkiye’de durum..</a:t>
            </a:r>
            <a:endParaRPr lang="tr-TR" dirty="0"/>
          </a:p>
        </p:txBody>
      </p:sp>
      <p:pic>
        <p:nvPicPr>
          <p:cNvPr id="5122" name="Picture 2" descr="türkiye haritası ile ilgili görsel sonuc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08" b="12636"/>
          <a:stretch/>
        </p:blipFill>
        <p:spPr bwMode="auto">
          <a:xfrm>
            <a:off x="3990434" y="2132856"/>
            <a:ext cx="4758030" cy="352839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53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0030"/>
            <a:ext cx="7272808" cy="6588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080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241492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662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Palyatif bakım hakkında bilgi vermek</a:t>
            </a: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Sunumun Amacı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3974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8190236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938504" y="2107468"/>
            <a:ext cx="7416824" cy="994588"/>
          </a:xfrm>
          <a:prstGeom prst="rect">
            <a:avLst/>
          </a:prstGeom>
          <a:solidFill>
            <a:schemeClr val="accent1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919048" y="4335804"/>
            <a:ext cx="7416824" cy="749380"/>
          </a:xfrm>
          <a:prstGeom prst="rect">
            <a:avLst/>
          </a:prstGeom>
          <a:solidFill>
            <a:schemeClr val="accent1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4098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22"/>
          <a:stretch/>
        </p:blipFill>
        <p:spPr bwMode="auto">
          <a:xfrm>
            <a:off x="251520" y="1412776"/>
            <a:ext cx="8405440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1619672" y="3429000"/>
            <a:ext cx="7056784" cy="288032"/>
          </a:xfrm>
          <a:prstGeom prst="rect">
            <a:avLst/>
          </a:prstGeom>
          <a:solidFill>
            <a:schemeClr val="accent1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611560" y="3717032"/>
            <a:ext cx="1872208" cy="385666"/>
          </a:xfrm>
          <a:prstGeom prst="rect">
            <a:avLst/>
          </a:prstGeom>
          <a:solidFill>
            <a:schemeClr val="accent1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6416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20"/>
          <a:stretch/>
        </p:blipFill>
        <p:spPr bwMode="auto">
          <a:xfrm>
            <a:off x="229781" y="980729"/>
            <a:ext cx="8562975" cy="2394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1" b="50942"/>
          <a:stretch/>
        </p:blipFill>
        <p:spPr bwMode="auto">
          <a:xfrm>
            <a:off x="229780" y="3375499"/>
            <a:ext cx="8562975" cy="2104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951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58"/>
          <a:stretch/>
        </p:blipFill>
        <p:spPr bwMode="auto">
          <a:xfrm>
            <a:off x="323528" y="1700808"/>
            <a:ext cx="8562975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611560" y="3789040"/>
            <a:ext cx="7848872" cy="922580"/>
          </a:xfrm>
          <a:prstGeom prst="rect">
            <a:avLst/>
          </a:prstGeom>
          <a:solidFill>
            <a:schemeClr val="accent1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546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8424936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277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8607383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467544" y="1196752"/>
            <a:ext cx="7887784" cy="792088"/>
          </a:xfrm>
          <a:prstGeom prst="rect">
            <a:avLst/>
          </a:prstGeom>
          <a:solidFill>
            <a:schemeClr val="accent1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395536" y="3356992"/>
            <a:ext cx="7848872" cy="620846"/>
          </a:xfrm>
          <a:prstGeom prst="rect">
            <a:avLst/>
          </a:prstGeom>
          <a:solidFill>
            <a:schemeClr val="accent1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596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0"/>
          <a:stretch/>
        </p:blipFill>
        <p:spPr bwMode="auto">
          <a:xfrm>
            <a:off x="339417" y="908720"/>
            <a:ext cx="8553063" cy="514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611560" y="1412776"/>
            <a:ext cx="7920880" cy="994588"/>
          </a:xfrm>
          <a:prstGeom prst="rect">
            <a:avLst/>
          </a:prstGeom>
          <a:solidFill>
            <a:schemeClr val="accent1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6321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266"/>
          <a:stretch/>
        </p:blipFill>
        <p:spPr bwMode="auto">
          <a:xfrm>
            <a:off x="323528" y="764704"/>
            <a:ext cx="8540410" cy="5143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467544" y="3789040"/>
            <a:ext cx="8064896" cy="576064"/>
          </a:xfrm>
          <a:prstGeom prst="rect">
            <a:avLst/>
          </a:prstGeom>
          <a:solidFill>
            <a:schemeClr val="accent1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110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24"/>
          <a:stretch/>
        </p:blipFill>
        <p:spPr bwMode="auto">
          <a:xfrm>
            <a:off x="251520" y="1196752"/>
            <a:ext cx="8540410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990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0"/>
          <a:stretch/>
        </p:blipFill>
        <p:spPr bwMode="auto">
          <a:xfrm>
            <a:off x="251520" y="603115"/>
            <a:ext cx="8787125" cy="167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81223"/>
            <a:ext cx="8784976" cy="3301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467544" y="3102056"/>
            <a:ext cx="8136904" cy="1335056"/>
          </a:xfrm>
          <a:prstGeom prst="rect">
            <a:avLst/>
          </a:prstGeom>
          <a:solidFill>
            <a:schemeClr val="accent1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8788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2000" dirty="0" smtClean="0"/>
              <a:t>Palyatif bakımın tanımı yapabilmek</a:t>
            </a:r>
          </a:p>
          <a:p>
            <a:pPr>
              <a:lnSpc>
                <a:spcPct val="150000"/>
              </a:lnSpc>
            </a:pPr>
            <a:r>
              <a:rPr lang="tr-TR" sz="2000" dirty="0" smtClean="0"/>
              <a:t>Palyatif bakımın sunulduğu yerleri sayabilmek</a:t>
            </a:r>
          </a:p>
          <a:p>
            <a:pPr>
              <a:lnSpc>
                <a:spcPct val="150000"/>
              </a:lnSpc>
            </a:pPr>
            <a:r>
              <a:rPr lang="tr-TR" sz="2000" dirty="0" smtClean="0"/>
              <a:t>Palyatif bakım modellerini açıklayabilmek</a:t>
            </a:r>
          </a:p>
          <a:p>
            <a:pPr>
              <a:lnSpc>
                <a:spcPct val="150000"/>
              </a:lnSpc>
            </a:pPr>
            <a:r>
              <a:rPr lang="tr-TR" sz="2000" dirty="0" smtClean="0"/>
              <a:t>Palyatif bakım konusunda yaşanan zorlukları sayabilmek</a:t>
            </a:r>
          </a:p>
          <a:p>
            <a:pPr>
              <a:lnSpc>
                <a:spcPct val="150000"/>
              </a:lnSpc>
            </a:pPr>
            <a:r>
              <a:rPr lang="tr-TR" sz="2000" dirty="0" smtClean="0"/>
              <a:t>Türkiye’de Palyatif bakım konusundaki güncel durumu tartışabilmek</a:t>
            </a:r>
          </a:p>
          <a:p>
            <a:pPr>
              <a:lnSpc>
                <a:spcPct val="150000"/>
              </a:lnSpc>
            </a:pPr>
            <a:r>
              <a:rPr lang="tr-TR" sz="2000" dirty="0" err="1" smtClean="0"/>
              <a:t>Pallia</a:t>
            </a:r>
            <a:r>
              <a:rPr lang="tr-TR" sz="2000" dirty="0" smtClean="0"/>
              <a:t>-Türk projesi ve hizmet basamaklarını açıklayabilmek</a:t>
            </a: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Öğrenim Hedefleri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438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7776864" cy="564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280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‘’İdeal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bir palyatif bakım nasıl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olmalı?’’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sorusuna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yanıt..</a:t>
            </a:r>
            <a:endParaRPr lang="tr-T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Ü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lkemizde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hastanede ve evde uygulanacak olan palyatif bakım hizmetlerinin içeriğinin ve örgütlenmesinin tartışılması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gerekmekte..</a:t>
            </a:r>
          </a:p>
          <a:p>
            <a:pPr lvl="1"/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25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Nisan 2013 Perşembe günü İzmir Kamu Hastaneleri Birliğinde ilk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‘Palyatif Bakım </a:t>
            </a:r>
            <a:r>
              <a:rPr lang="tr-T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Çalıştayı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gerçekleştirilmiştir. </a:t>
            </a:r>
            <a:endParaRPr lang="tr-T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Çalıştayın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amacı; </a:t>
            </a:r>
          </a:p>
          <a:p>
            <a:pPr lvl="1"/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İlimizde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aynı alanda çalışan profesyoneller arasında ‘Palyatif Bakım’ hakkında ortak terminolojinin belirlenmesi, </a:t>
            </a:r>
            <a:endParaRPr lang="tr-T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İdeal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hizmet ekibinin tanımlanması ve kurumlar arası işbirliği adımlarının atılması olarak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belirlenmiş. </a:t>
            </a:r>
          </a:p>
          <a:p>
            <a:endParaRPr lang="tr-T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Çalıştayda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bu alandaki belirsizliklerin son bilgiler ışığında tartışılması, standartlarının oluşturulması, ortak akıl ile etkili bir hizmet modeli oluşturulması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amaçlanmıştır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400" dirty="0" err="1" smtClean="0"/>
              <a:t>Çalıştayın</a:t>
            </a:r>
            <a:r>
              <a:rPr lang="tr-TR" sz="4400" dirty="0" smtClean="0"/>
              <a:t> Gerekçesi</a:t>
            </a:r>
            <a:endParaRPr lang="tr-TR" sz="4400" dirty="0"/>
          </a:p>
        </p:txBody>
      </p:sp>
    </p:spTree>
    <p:extLst>
      <p:ext uri="{BB962C8B-B14F-4D97-AF65-F5344CB8AC3E}">
        <p14:creationId xmlns:p14="http://schemas.microsoft.com/office/powerpoint/2010/main" val="235898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Grubun </a:t>
            </a: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Hedefleri: </a:t>
            </a:r>
            <a:endParaRPr lang="tr-T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Kapsam </a:t>
            </a: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ne olmalı? </a:t>
            </a:r>
            <a:endParaRPr lang="tr-T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Hangi </a:t>
            </a: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Hasta Grupları Palyatif Bakıma Girmeli? </a:t>
            </a:r>
            <a:endParaRPr lang="tr-T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Ek </a:t>
            </a: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1’ de yer alan palyatif bakıma alış </a:t>
            </a:r>
            <a:r>
              <a:rPr lang="tr-TR" sz="1800" dirty="0" err="1">
                <a:latin typeface="Arial" panose="020B0604020202020204" pitchFamily="34" charset="0"/>
                <a:cs typeface="Arial" panose="020B0604020202020204" pitchFamily="34" charset="0"/>
              </a:rPr>
              <a:t>skorlaması</a:t>
            </a: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 yapılarak, palyatif bakım alış kriterleri </a:t>
            </a:r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belirlenir.</a:t>
            </a:r>
          </a:p>
          <a:p>
            <a:endParaRPr lang="tr-T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Toplam </a:t>
            </a: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skoru ≥ 4 olanlar palyatif bakıma kabul edilir. </a:t>
            </a:r>
            <a:endParaRPr lang="tr-T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 smtClean="0"/>
              <a:t>ÇALIŞTAY RAPORU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236147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6632"/>
            <a:ext cx="7776864" cy="6644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413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Palyatif </a:t>
            </a: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Bakım Ünitesine Yatış Kriterleri </a:t>
            </a:r>
            <a:endParaRPr lang="tr-T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yatağa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bağımlı,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küratif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tedavisi olmayan, fiziksel ve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emosyonel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semptomların kontrol edilmesinde güçlük yaşanan, başkasının desteğine ihtiyacı olan hastalar palyatif bakım ekibi tarafından değerlendirilir. </a:t>
            </a:r>
          </a:p>
          <a:p>
            <a:endParaRPr lang="tr-T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Yatırılarak </a:t>
            </a: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bakım verilmesinin, kişiye veya ailesine yararlı olacağına karar verilen hastaların yatışı sağlanır. </a:t>
            </a:r>
          </a:p>
          <a:p>
            <a:endParaRPr lang="tr-T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Özellikle aşağıdaki şartları taşıyan hastaların palyatif bakıma yatışı sağlanır.</a:t>
            </a:r>
          </a:p>
          <a:p>
            <a:endParaRPr lang="tr-TR" sz="1800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Bakım Ünitesine Yatış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942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20498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70000"/>
              </a:lnSpc>
              <a:buFont typeface="+mj-lt"/>
              <a:buAutoNum type="arabicParenR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Medikal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tedaviye rağmen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VAS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ağrı skalası ≥ 5 olan, ağrıya bağlı uyku düzeni bozulan,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istirahatte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dahi ağrısı devam eden ve yan etkiler nedeni ile medikal tedavi uygulanamayan hastalar </a:t>
            </a:r>
            <a:endParaRPr lang="tr-T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  <a:buFont typeface="+mj-lt"/>
              <a:buAutoNum type="arabicParenR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Oral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alımı bozulmuş, NRS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2002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beslenme skoru ≥ 3 olan, son 6 ay içerisinde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%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10’dan fazla kilo kaybı olan, hiç oral alamadığı için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enteral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ya da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parenteral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beslenme desteğine ihtiyaç duyan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malnutrisyonlu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hastalar </a:t>
            </a:r>
            <a:endParaRPr lang="tr-T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  <a:buFont typeface="+mj-lt"/>
              <a:buAutoNum type="arabicParenR"/>
            </a:pP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Enfekte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ve/ veya tedaviye dirençli, Evre III- IV (Norton/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Braden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' a göre)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dekübit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yarası olan hastalar, </a:t>
            </a:r>
            <a:endParaRPr lang="tr-T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  <a:buFont typeface="+mj-lt"/>
              <a:buAutoNum type="arabicParenR"/>
            </a:pP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Deliryum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tanısı almış, etiyolojisi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multiple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veya belirsiz olan hastalar </a:t>
            </a:r>
            <a:endParaRPr lang="tr-T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  <a:buFont typeface="+mj-lt"/>
              <a:buAutoNum type="arabicParenR"/>
            </a:pP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Geriatrik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Sendromlar: düşme,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inkontinans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ihmal ve kötüye kullanım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vb.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hastalar </a:t>
            </a:r>
            <a:endParaRPr lang="tr-T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  <a:buFont typeface="+mj-lt"/>
              <a:buAutoNum type="arabicParenR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Tedaviye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dirençli, evre IV kalp yetmezliği olan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frajil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hastalar</a:t>
            </a:r>
            <a:endParaRPr lang="tr-T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Yatış şartları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816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Aft>
                <a:spcPts val="600"/>
              </a:spcAft>
              <a:buFont typeface="+mj-lt"/>
              <a:buAutoNum type="arabicParenR" startAt="7"/>
            </a:pPr>
            <a:r>
              <a:rPr lang="tr-TR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Tedaviye </a:t>
            </a:r>
            <a:r>
              <a:rPr lang="tr-TR" sz="1300" dirty="0">
                <a:latin typeface="Arial" panose="020B0604020202020204" pitchFamily="34" charset="0"/>
                <a:cs typeface="Arial" panose="020B0604020202020204" pitchFamily="34" charset="0"/>
              </a:rPr>
              <a:t>rağmen klinik ve laboratuvar olarak kötüleşen ve semptomları artan (</a:t>
            </a:r>
            <a:r>
              <a:rPr lang="tr-TR" sz="1300" dirty="0" err="1">
                <a:latin typeface="Arial" panose="020B0604020202020204" pitchFamily="34" charset="0"/>
                <a:cs typeface="Arial" panose="020B0604020202020204" pitchFamily="34" charset="0"/>
              </a:rPr>
              <a:t>dispne</a:t>
            </a:r>
            <a:r>
              <a:rPr lang="tr-TR" sz="13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1300" dirty="0" err="1">
                <a:latin typeface="Arial" panose="020B0604020202020204" pitchFamily="34" charset="0"/>
                <a:cs typeface="Arial" panose="020B0604020202020204" pitchFamily="34" charset="0"/>
              </a:rPr>
              <a:t>hemoptizi</a:t>
            </a:r>
            <a:r>
              <a:rPr lang="tr-TR" sz="1300" dirty="0">
                <a:latin typeface="Arial" panose="020B0604020202020204" pitchFamily="34" charset="0"/>
                <a:cs typeface="Arial" panose="020B0604020202020204" pitchFamily="34" charset="0"/>
              </a:rPr>
              <a:t>, kontrol edilemeyen ağrı vb.) </a:t>
            </a:r>
            <a:r>
              <a:rPr lang="tr-TR" sz="1300" dirty="0" err="1">
                <a:latin typeface="Arial" panose="020B0604020202020204" pitchFamily="34" charset="0"/>
                <a:cs typeface="Arial" panose="020B0604020202020204" pitchFamily="34" charset="0"/>
              </a:rPr>
              <a:t>Karnofsky</a:t>
            </a:r>
            <a:r>
              <a:rPr lang="tr-TR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performans </a:t>
            </a:r>
            <a:r>
              <a:rPr lang="tr-TR" sz="1300" dirty="0">
                <a:latin typeface="Arial" panose="020B0604020202020204" pitchFamily="34" charset="0"/>
                <a:cs typeface="Arial" panose="020B0604020202020204" pitchFamily="34" charset="0"/>
              </a:rPr>
              <a:t>skoru &lt; %70 olan, </a:t>
            </a:r>
            <a:r>
              <a:rPr lang="tr-TR" sz="1300" dirty="0" err="1">
                <a:latin typeface="Arial" panose="020B0604020202020204" pitchFamily="34" charset="0"/>
                <a:cs typeface="Arial" panose="020B0604020202020204" pitchFamily="34" charset="0"/>
              </a:rPr>
              <a:t>vertebra</a:t>
            </a:r>
            <a:r>
              <a:rPr lang="tr-TR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metastazı</a:t>
            </a:r>
            <a:r>
              <a:rPr lang="tr-TR" sz="13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1300" dirty="0" err="1">
                <a:latin typeface="Arial" panose="020B0604020202020204" pitchFamily="34" charset="0"/>
                <a:cs typeface="Arial" panose="020B0604020202020204" pitchFamily="34" charset="0"/>
              </a:rPr>
              <a:t>hiperkalsemi</a:t>
            </a:r>
            <a:r>
              <a:rPr lang="tr-TR" sz="1300" dirty="0">
                <a:latin typeface="Arial" panose="020B0604020202020204" pitchFamily="34" charset="0"/>
                <a:cs typeface="Arial" panose="020B0604020202020204" pitchFamily="34" charset="0"/>
              </a:rPr>
              <a:t> gibi onkolojik acilleri olan, son 3 ay zarfında 2 defadan fazla </a:t>
            </a:r>
            <a:r>
              <a:rPr lang="tr-TR" sz="1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pnömoni</a:t>
            </a:r>
            <a:r>
              <a:rPr lang="tr-TR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geçiren</a:t>
            </a:r>
            <a:r>
              <a:rPr lang="tr-TR" sz="13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1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ko-morbiditesi</a:t>
            </a:r>
            <a:r>
              <a:rPr lang="tr-TR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300" dirty="0">
                <a:latin typeface="Arial" panose="020B0604020202020204" pitchFamily="34" charset="0"/>
                <a:cs typeface="Arial" panose="020B0604020202020204" pitchFamily="34" charset="0"/>
              </a:rPr>
              <a:t>yüksek, beklenen yaşam süresi 6 aydan kısa, cerrahi, radyoterapi (RT) ve kemoterapi (KT) gibi tedavilere rağmen </a:t>
            </a:r>
            <a:r>
              <a:rPr lang="tr-TR" sz="1300" dirty="0" err="1">
                <a:latin typeface="Arial" panose="020B0604020202020204" pitchFamily="34" charset="0"/>
                <a:cs typeface="Arial" panose="020B0604020202020204" pitchFamily="34" charset="0"/>
              </a:rPr>
              <a:t>progressif</a:t>
            </a:r>
            <a:r>
              <a:rPr lang="tr-TR" sz="1300" dirty="0">
                <a:latin typeface="Arial" panose="020B0604020202020204" pitchFamily="34" charset="0"/>
                <a:cs typeface="Arial" panose="020B0604020202020204" pitchFamily="34" charset="0"/>
              </a:rPr>
              <a:t> hastalığı olan onkoloji hastaları </a:t>
            </a:r>
            <a:endParaRPr lang="tr-TR" sz="1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Font typeface="+mj-lt"/>
              <a:buAutoNum type="arabicParenR" startAt="7"/>
            </a:pPr>
            <a:r>
              <a:rPr lang="tr-TR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Kronik</a:t>
            </a:r>
            <a:r>
              <a:rPr lang="tr-TR" sz="1300" dirty="0">
                <a:latin typeface="Arial" panose="020B0604020202020204" pitchFamily="34" charset="0"/>
                <a:cs typeface="Arial" panose="020B0604020202020204" pitchFamily="34" charset="0"/>
              </a:rPr>
              <a:t>, tedaviye dirençli olan son dönem akciğer hastaları </a:t>
            </a:r>
            <a:endParaRPr lang="tr-TR" sz="1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Font typeface="+mj-lt"/>
              <a:buAutoNum type="arabicParenR" startAt="7"/>
            </a:pPr>
            <a:r>
              <a:rPr lang="tr-TR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Klinik </a:t>
            </a:r>
            <a:r>
              <a:rPr lang="tr-TR" sz="1300" dirty="0">
                <a:latin typeface="Arial" panose="020B0604020202020204" pitchFamily="34" charset="0"/>
                <a:cs typeface="Arial" panose="020B0604020202020204" pitchFamily="34" charset="0"/>
              </a:rPr>
              <a:t>tablosunda akut değişiklik olan </a:t>
            </a:r>
            <a:r>
              <a:rPr lang="tr-TR" sz="1300" dirty="0" err="1">
                <a:latin typeface="Arial" panose="020B0604020202020204" pitchFamily="34" charset="0"/>
                <a:cs typeface="Arial" panose="020B0604020202020204" pitchFamily="34" charset="0"/>
              </a:rPr>
              <a:t>demans</a:t>
            </a:r>
            <a:r>
              <a:rPr lang="tr-TR" sz="1300" dirty="0">
                <a:latin typeface="Arial" panose="020B0604020202020204" pitchFamily="34" charset="0"/>
                <a:cs typeface="Arial" panose="020B0604020202020204" pitchFamily="34" charset="0"/>
              </a:rPr>
              <a:t> hastaları: FAST (</a:t>
            </a:r>
            <a:r>
              <a:rPr lang="tr-TR" sz="1300" dirty="0" err="1">
                <a:latin typeface="Arial" panose="020B0604020202020204" pitchFamily="34" charset="0"/>
                <a:cs typeface="Arial" panose="020B0604020202020204" pitchFamily="34" charset="0"/>
              </a:rPr>
              <a:t>Functional</a:t>
            </a:r>
            <a:r>
              <a:rPr lang="tr-TR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300" dirty="0" err="1">
                <a:latin typeface="Arial" panose="020B0604020202020204" pitchFamily="34" charset="0"/>
                <a:cs typeface="Arial" panose="020B0604020202020204" pitchFamily="34" charset="0"/>
              </a:rPr>
              <a:t>Assesment</a:t>
            </a:r>
            <a:r>
              <a:rPr lang="tr-TR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300" dirty="0" err="1">
                <a:latin typeface="Arial" panose="020B0604020202020204" pitchFamily="34" charset="0"/>
                <a:cs typeface="Arial" panose="020B0604020202020204" pitchFamily="34" charset="0"/>
              </a:rPr>
              <a:t>Staging</a:t>
            </a:r>
            <a:r>
              <a:rPr lang="tr-TR" sz="13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tr-TR" sz="1300" dirty="0" err="1">
                <a:latin typeface="Arial" panose="020B0604020202020204" pitchFamily="34" charset="0"/>
                <a:cs typeface="Arial" panose="020B0604020202020204" pitchFamily="34" charset="0"/>
              </a:rPr>
              <a:t>Alzheimer’s</a:t>
            </a:r>
            <a:r>
              <a:rPr lang="tr-TR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300" dirty="0" err="1">
                <a:latin typeface="Arial" panose="020B0604020202020204" pitchFamily="34" charset="0"/>
                <a:cs typeface="Arial" panose="020B0604020202020204" pitchFamily="34" charset="0"/>
              </a:rPr>
              <a:t>Disease</a:t>
            </a:r>
            <a:r>
              <a:rPr lang="tr-TR" sz="13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tr-TR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Sınıflandırılmasına </a:t>
            </a:r>
            <a:r>
              <a:rPr lang="tr-TR" sz="1300" dirty="0">
                <a:latin typeface="Arial" panose="020B0604020202020204" pitchFamily="34" charset="0"/>
                <a:cs typeface="Arial" panose="020B0604020202020204" pitchFamily="34" charset="0"/>
              </a:rPr>
              <a:t>göre Evre 7 ve üzeri olan ve günlük aktivelerinin en az üç tanesini yardımla yapabilen hastalar </a:t>
            </a:r>
            <a:endParaRPr lang="tr-TR" sz="1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Font typeface="+mj-lt"/>
              <a:buAutoNum type="arabicParenR" startAt="7"/>
            </a:pPr>
            <a:r>
              <a:rPr lang="tr-TR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Kronik </a:t>
            </a:r>
            <a:r>
              <a:rPr lang="tr-TR" sz="1300" dirty="0">
                <a:latin typeface="Arial" panose="020B0604020202020204" pitchFamily="34" charset="0"/>
                <a:cs typeface="Arial" panose="020B0604020202020204" pitchFamily="34" charset="0"/>
              </a:rPr>
              <a:t>nörolojik hastalığı olup (</a:t>
            </a:r>
            <a:r>
              <a:rPr lang="tr-TR" sz="1300" dirty="0" err="1">
                <a:latin typeface="Arial" panose="020B0604020202020204" pitchFamily="34" charset="0"/>
                <a:cs typeface="Arial" panose="020B0604020202020204" pitchFamily="34" charset="0"/>
              </a:rPr>
              <a:t>Hipoksik</a:t>
            </a:r>
            <a:r>
              <a:rPr lang="tr-TR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300" dirty="0" err="1">
                <a:latin typeface="Arial" panose="020B0604020202020204" pitchFamily="34" charset="0"/>
                <a:cs typeface="Arial" panose="020B0604020202020204" pitchFamily="34" charset="0"/>
              </a:rPr>
              <a:t>iskemik</a:t>
            </a:r>
            <a:r>
              <a:rPr lang="tr-TR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300" dirty="0" err="1">
                <a:latin typeface="Arial" panose="020B0604020202020204" pitchFamily="34" charset="0"/>
                <a:cs typeface="Arial" panose="020B0604020202020204" pitchFamily="34" charset="0"/>
              </a:rPr>
              <a:t>ensefalopati</a:t>
            </a:r>
            <a:r>
              <a:rPr lang="tr-TR" sz="1300" dirty="0">
                <a:latin typeface="Arial" panose="020B0604020202020204" pitchFamily="34" charset="0"/>
                <a:cs typeface="Arial" panose="020B0604020202020204" pitchFamily="34" charset="0"/>
              </a:rPr>
              <a:t>, İnme, Parkinson hastalığı, </a:t>
            </a:r>
            <a:r>
              <a:rPr lang="tr-TR" sz="1300" dirty="0" err="1">
                <a:latin typeface="Arial" panose="020B0604020202020204" pitchFamily="34" charset="0"/>
                <a:cs typeface="Arial" panose="020B0604020202020204" pitchFamily="34" charset="0"/>
              </a:rPr>
              <a:t>Amiyotrofik</a:t>
            </a:r>
            <a:r>
              <a:rPr lang="tr-TR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300" dirty="0" err="1">
                <a:latin typeface="Arial" panose="020B0604020202020204" pitchFamily="34" charset="0"/>
                <a:cs typeface="Arial" panose="020B0604020202020204" pitchFamily="34" charset="0"/>
              </a:rPr>
              <a:t>lateral</a:t>
            </a:r>
            <a:r>
              <a:rPr lang="tr-TR" sz="1300" dirty="0">
                <a:latin typeface="Arial" panose="020B0604020202020204" pitchFamily="34" charset="0"/>
                <a:cs typeface="Arial" panose="020B0604020202020204" pitchFamily="34" charset="0"/>
              </a:rPr>
              <a:t> skleroz ,</a:t>
            </a:r>
            <a:r>
              <a:rPr lang="tr-TR" sz="1300" dirty="0" err="1">
                <a:latin typeface="Arial" panose="020B0604020202020204" pitchFamily="34" charset="0"/>
                <a:cs typeface="Arial" panose="020B0604020202020204" pitchFamily="34" charset="0"/>
              </a:rPr>
              <a:t>Multipl</a:t>
            </a:r>
            <a:r>
              <a:rPr lang="tr-TR" sz="1300" dirty="0">
                <a:latin typeface="Arial" panose="020B0604020202020204" pitchFamily="34" charset="0"/>
                <a:cs typeface="Arial" panose="020B0604020202020204" pitchFamily="34" charset="0"/>
              </a:rPr>
              <a:t> Skleroz </a:t>
            </a:r>
            <a:r>
              <a:rPr lang="tr-TR" sz="1300" dirty="0" err="1">
                <a:latin typeface="Arial" panose="020B0604020202020204" pitchFamily="34" charset="0"/>
                <a:cs typeface="Arial" panose="020B0604020202020204" pitchFamily="34" charset="0"/>
              </a:rPr>
              <a:t>vb</a:t>
            </a:r>
            <a:r>
              <a:rPr lang="tr-TR" sz="1300" dirty="0">
                <a:latin typeface="Arial" panose="020B0604020202020204" pitchFamily="34" charset="0"/>
                <a:cs typeface="Arial" panose="020B0604020202020204" pitchFamily="34" charset="0"/>
              </a:rPr>
              <a:t> klinik tablosunda akut değişikliği olan (ateş, beslenme bozukluğu, </a:t>
            </a:r>
            <a:r>
              <a:rPr lang="tr-TR" sz="1300" dirty="0" err="1">
                <a:latin typeface="Arial" panose="020B0604020202020204" pitchFamily="34" charset="0"/>
                <a:cs typeface="Arial" panose="020B0604020202020204" pitchFamily="34" charset="0"/>
              </a:rPr>
              <a:t>dekübit</a:t>
            </a:r>
            <a:r>
              <a:rPr lang="tr-TR" sz="1300" dirty="0">
                <a:latin typeface="Arial" panose="020B0604020202020204" pitchFamily="34" charset="0"/>
                <a:cs typeface="Arial" panose="020B0604020202020204" pitchFamily="34" charset="0"/>
              </a:rPr>
              <a:t> yarası, </a:t>
            </a:r>
            <a:r>
              <a:rPr lang="tr-TR" sz="1300" dirty="0" err="1">
                <a:latin typeface="Arial" panose="020B0604020202020204" pitchFamily="34" charset="0"/>
                <a:cs typeface="Arial" panose="020B0604020202020204" pitchFamily="34" charset="0"/>
              </a:rPr>
              <a:t>üriner</a:t>
            </a:r>
            <a:r>
              <a:rPr lang="tr-TR" sz="1300" dirty="0">
                <a:latin typeface="Arial" panose="020B0604020202020204" pitchFamily="34" charset="0"/>
                <a:cs typeface="Arial" panose="020B0604020202020204" pitchFamily="34" charset="0"/>
              </a:rPr>
              <a:t> enfeksiyonlar, </a:t>
            </a:r>
            <a:r>
              <a:rPr lang="tr-TR" sz="1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pnömoni</a:t>
            </a:r>
            <a:r>
              <a:rPr lang="tr-TR" sz="1300" dirty="0">
                <a:latin typeface="Arial" panose="020B0604020202020204" pitchFamily="34" charset="0"/>
                <a:cs typeface="Arial" panose="020B0604020202020204" pitchFamily="34" charset="0"/>
              </a:rPr>
              <a:t>, öz bakımlarında azalma </a:t>
            </a:r>
            <a:r>
              <a:rPr lang="tr-TR" sz="1300" dirty="0" err="1">
                <a:latin typeface="Arial" panose="020B0604020202020204" pitchFamily="34" charset="0"/>
                <a:cs typeface="Arial" panose="020B0604020202020204" pitchFamily="34" charset="0"/>
              </a:rPr>
              <a:t>vb</a:t>
            </a:r>
            <a:r>
              <a:rPr lang="tr-TR" sz="1300" dirty="0">
                <a:latin typeface="Arial" panose="020B0604020202020204" pitchFamily="34" charset="0"/>
                <a:cs typeface="Arial" panose="020B0604020202020204" pitchFamily="34" charset="0"/>
              </a:rPr>
              <a:t>) hastalar </a:t>
            </a:r>
            <a:endParaRPr lang="tr-TR" sz="1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Font typeface="+mj-lt"/>
              <a:buAutoNum type="arabicParenR" startAt="7"/>
            </a:pPr>
            <a:r>
              <a:rPr lang="tr-TR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Tükenme </a:t>
            </a:r>
            <a:r>
              <a:rPr lang="tr-TR" sz="1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Sendromu'na</a:t>
            </a:r>
            <a:r>
              <a:rPr lang="tr-TR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300" dirty="0">
                <a:latin typeface="Arial" panose="020B0604020202020204" pitchFamily="34" charset="0"/>
                <a:cs typeface="Arial" panose="020B0604020202020204" pitchFamily="34" charset="0"/>
              </a:rPr>
              <a:t>girmiş son dönem HIV hastaları</a:t>
            </a:r>
          </a:p>
          <a:p>
            <a:pPr>
              <a:spcAft>
                <a:spcPts val="600"/>
              </a:spcAft>
              <a:buFont typeface="+mj-lt"/>
              <a:buAutoNum type="arabicParenR" startAt="7"/>
            </a:pPr>
            <a:endParaRPr lang="tr-TR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Yatış şartları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9320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8640"/>
            <a:ext cx="7272808" cy="6306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903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Taburculuk </a:t>
            </a: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planlanmasının amacı; sürekli bakım için bir çerçeve oluşturmak ve hastanın bir ortamdan daha uygun bir ortama geçişini kolaylaştırmaktır. </a:t>
            </a:r>
            <a:endParaRPr lang="tr-T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Taburculuk </a:t>
            </a:r>
            <a:r>
              <a:rPr lang="tr-TR" sz="1800" dirty="0" err="1">
                <a:latin typeface="Arial" panose="020B0604020202020204" pitchFamily="34" charset="0"/>
                <a:cs typeface="Arial" panose="020B0604020202020204" pitchFamily="34" charset="0"/>
              </a:rPr>
              <a:t>multidisipliner</a:t>
            </a: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 bir süreçtir ve sürdürülmesi tüm ekibin ortak ve açık iletişimine bağlıdır. </a:t>
            </a:r>
            <a:endParaRPr lang="tr-T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Taburculuk </a:t>
            </a: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planlanmasında; hasta ve ailesinin tüm kararlara katılımı konusunda bilgilendirilmesi ve aydınlatılmış onamının alınması gereklidir. </a:t>
            </a:r>
            <a:endParaRPr lang="tr-T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Palyatif Bakım Ünitesinden Evde Bakım Aşamasına Geçiş Kriterleri</a:t>
            </a:r>
          </a:p>
        </p:txBody>
      </p:sp>
    </p:spTree>
    <p:extLst>
      <p:ext uri="{BB962C8B-B14F-4D97-AF65-F5344CB8AC3E}">
        <p14:creationId xmlns:p14="http://schemas.microsoft.com/office/powerpoint/2010/main" val="306921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699247" y="2132857"/>
            <a:ext cx="7745505" cy="4464496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  <a:buFont typeface="+mj-lt"/>
              <a:buAutoNum type="arabicParenR"/>
            </a:pPr>
            <a:endParaRPr lang="tr-T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Font typeface="+mj-lt"/>
              <a:buAutoNum type="arabicParenR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Hastanın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semptomları kontrol altına alındı ise (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dispne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hemoptizi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malnutrisyon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gibi) </a:t>
            </a:r>
          </a:p>
          <a:p>
            <a:pPr>
              <a:spcAft>
                <a:spcPts val="600"/>
              </a:spcAft>
              <a:buFont typeface="+mj-lt"/>
              <a:buAutoNum type="arabicParenR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Akut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medikal problem çözüldü ise (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örn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geriatrik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hasta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deliryum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tablosundan çıktı ise, </a:t>
            </a: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malignite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hastasının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hiperkalsemisi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tedavi edildi ise vb.) </a:t>
            </a:r>
          </a:p>
          <a:p>
            <a:pPr>
              <a:spcAft>
                <a:spcPts val="600"/>
              </a:spcAft>
              <a:buFont typeface="+mj-lt"/>
              <a:buAutoNum type="arabicParenR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Hastaya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ancak hastanede uygulanabilecek medikal girişimler komplikasyonsuz bir şekilde yapıldı ise örneğin: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trakestomi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açıldı,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Perkutan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Endoskopik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Gastrostomi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(PEG) yerleştirildi ise. </a:t>
            </a:r>
          </a:p>
          <a:p>
            <a:pPr>
              <a:spcAft>
                <a:spcPts val="600"/>
              </a:spcAft>
              <a:buFont typeface="+mj-lt"/>
              <a:buAutoNum type="arabicParenR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Hastanın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/ çevresinin taburcu olmayı talep etmesi durumunda, hastalar eve çıkabilir. </a:t>
            </a:r>
          </a:p>
          <a:p>
            <a:pPr marL="0" indent="0">
              <a:spcAft>
                <a:spcPts val="600"/>
              </a:spcAft>
              <a:buNone/>
            </a:pPr>
            <a:endParaRPr lang="tr-T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>
                <a:latin typeface="Arial" panose="020B0604020202020204" pitchFamily="34" charset="0"/>
                <a:cs typeface="Arial" panose="020B0604020202020204" pitchFamily="34" charset="0"/>
              </a:rPr>
              <a:t>Taburculuk </a:t>
            </a:r>
            <a:r>
              <a:rPr lang="tr-T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kriterleri</a:t>
            </a:r>
            <a:endParaRPr lang="tr-T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33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b="1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tr-T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allium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(Latince):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Örtü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yada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perde</a:t>
            </a:r>
          </a:p>
          <a:p>
            <a:pPr marL="0" indent="0">
              <a:buNone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tr-T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Palliatif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Fransıza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Hastalık belirtilerini iyileştirmeksizin geçici olarak hafifleten veya ortadan kaldıran ilaç veya yöntemler. </a:t>
            </a: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77240" lvl="2" indent="0">
              <a:buNone/>
            </a:pPr>
            <a:endParaRPr lang="tr-T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PALYATİF</a:t>
            </a:r>
          </a:p>
        </p:txBody>
      </p:sp>
      <p:pic>
        <p:nvPicPr>
          <p:cNvPr id="29698" name="Picture 2" descr="palliative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3854"/>
            <a:ext cx="7491611" cy="326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31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699247" y="2132857"/>
            <a:ext cx="7745505" cy="4464496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endParaRPr lang="tr-T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Hasta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epikriz ve bakım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direktifleriyle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Aile Hekimi ve/ veya Evde Bakım Birimine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yönlendirilir.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Ev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 bakım koşullarının hasta için uygun olup olmadığının değerlendirilmesi (sosyal hizmet uzmanı, evde bakım ekibi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tarafından)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 gerekli düzenlemelerin sağlanması gereklidir. </a:t>
            </a:r>
            <a:endParaRPr lang="tr-T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Evde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bakım imkanı olmayan hastalar için (kimsesiz, evsiz, sosyal desteği olmayan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vb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hospis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bakımevi gibi birimlere yönlendirilerek bakımlarının devamının sağlanması uygundur.</a:t>
            </a: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>
                <a:latin typeface="Arial" panose="020B0604020202020204" pitchFamily="34" charset="0"/>
                <a:cs typeface="Arial" panose="020B0604020202020204" pitchFamily="34" charset="0"/>
              </a:rPr>
              <a:t>Taburculuk </a:t>
            </a:r>
            <a:r>
              <a:rPr lang="tr-T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kriterleri</a:t>
            </a:r>
            <a:endParaRPr lang="tr-T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97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Tüm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bu fikirler sonucunda Palyatif Bakıma yönelik eğitim programlarının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multidisipliner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olmasına karar verilmiştir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tr-T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Genel Palyatif Bakım Kursu’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adı altında bir kurs oluşturulup ileri dönemde eğitimin hastalıklara yönelik olarak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çeşitlendirilebileceği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yönünde karar alınmıştır. </a:t>
            </a:r>
            <a:endParaRPr lang="tr-T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Palyatif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bakım merkezleri (klinikleri) yurt içinde spesifik alanlara yönelik yaygınlaştıklarında kursların da hastalıklara spesifik olarak (Kronik akciğer hastalıkları, Kalp yetersizliği, vb.)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çeşitlendirilebileceği…</a:t>
            </a: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688491" y="570156"/>
            <a:ext cx="5755717" cy="1054250"/>
          </a:xfrm>
        </p:spPr>
        <p:txBody>
          <a:bodyPr/>
          <a:lstStyle/>
          <a:p>
            <a:r>
              <a:rPr lang="tr-TR" sz="4400" dirty="0" err="1" smtClean="0"/>
              <a:t>Çalıştay</a:t>
            </a:r>
            <a:r>
              <a:rPr lang="tr-TR" sz="4400" dirty="0" smtClean="0"/>
              <a:t> Kararları</a:t>
            </a:r>
            <a:endParaRPr lang="tr-TR" sz="4400" dirty="0"/>
          </a:p>
        </p:txBody>
      </p:sp>
      <p:pic>
        <p:nvPicPr>
          <p:cNvPr id="6146" name="Picture 2" descr="kurs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040" y="188640"/>
            <a:ext cx="3000333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24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Palyatif </a:t>
            </a: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Bakıma yönelik sağlık profesyonellerine uygulanacak olan </a:t>
            </a:r>
            <a:endParaRPr lang="tr-T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1480" lvl="1" indent="0">
              <a:buNone/>
            </a:pPr>
            <a:r>
              <a:rPr lang="tr-T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</a:p>
          <a:p>
            <a:pPr marL="411480" lvl="1" indent="0">
              <a:buNone/>
            </a:pPr>
            <a:r>
              <a:rPr lang="tr-TR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Genel Palyatif Bakım Kursu</a:t>
            </a:r>
          </a:p>
          <a:p>
            <a:pPr lvl="1"/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Kamu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/ özel sağlık kuruluşlarında </a:t>
            </a:r>
            <a:endParaRPr lang="tr-T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palyatif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bakım hizmetlerinde çalışan/çalışacak olan </a:t>
            </a:r>
            <a:endParaRPr lang="tr-T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hekim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hemşire, psikolog, fizyoterapist, sosyal hizmet uzmanı ve diyetisyenlere, </a:t>
            </a:r>
            <a:endParaRPr lang="tr-T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kurs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programına uygulama ve teorik ders 82 saat/10 iş günü </a:t>
            </a:r>
            <a:endParaRPr lang="tr-T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1480" lvl="1" indent="0">
              <a:buNone/>
            </a:pPr>
            <a:endParaRPr lang="tr-T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1480" lvl="1" indent="0">
              <a:buNone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planlanmış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kurs sonrası katılımcılara sertifika verilmesi önerilmiştir. </a:t>
            </a:r>
            <a:endParaRPr lang="tr-T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1480" lvl="1" indent="0">
              <a:buNone/>
            </a:pPr>
            <a:endParaRPr lang="tr-T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1480" lvl="1" indent="0">
              <a:buNone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Kurs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içeriği ve ders saatleri Ek-2 dedir. </a:t>
            </a:r>
          </a:p>
          <a:p>
            <a:endParaRPr lang="tr-T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11480" lvl="1" indent="0"/>
            <a:r>
              <a:rPr lang="tr-TR" sz="3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3600" b="1" dirty="0">
                <a:latin typeface="Arial" panose="020B0604020202020204" pitchFamily="34" charset="0"/>
                <a:cs typeface="Arial" panose="020B0604020202020204" pitchFamily="34" charset="0"/>
              </a:rPr>
              <a:t>      Genel Palyatif Bakım Kursu</a:t>
            </a:r>
            <a:br>
              <a:rPr lang="tr-TR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250134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6632"/>
            <a:ext cx="7992888" cy="6412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332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6632"/>
            <a:ext cx="7632848" cy="6545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855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893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Wright ve arkadaşlarının (2008) çalışmasında;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dünya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genelinde palyatif bakım hizmetleri dört gruba ayrılmıştır. </a:t>
            </a:r>
            <a:endParaRPr lang="tr-T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1480" lvl="1" indent="0">
              <a:spcAft>
                <a:spcPts val="600"/>
              </a:spcAft>
              <a:buNone/>
            </a:pPr>
            <a:r>
              <a:rPr lang="tr-T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Grup 1” </a:t>
            </a:r>
            <a:r>
              <a:rPr lang="tr-TR" sz="1400" dirty="0" err="1">
                <a:latin typeface="Arial" panose="020B0604020202020204" pitchFamily="34" charset="0"/>
                <a:cs typeface="Arial" panose="020B0604020202020204" pitchFamily="34" charset="0"/>
              </a:rPr>
              <a:t>hospis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 ve/veya palyatif bakım aktiviteleri bulunmayan ülkeler; </a:t>
            </a:r>
            <a:endParaRPr lang="tr-T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1480" lvl="1" indent="0">
              <a:spcAft>
                <a:spcPts val="600"/>
              </a:spcAft>
              <a:buNone/>
            </a:pPr>
            <a:r>
              <a:rPr lang="tr-T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Grup 2”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Türkiye’nin de aralarında bulunduğu </a:t>
            </a:r>
            <a:r>
              <a:rPr lang="tr-TR" sz="1400" dirty="0" err="1">
                <a:latin typeface="Arial" panose="020B0604020202020204" pitchFamily="34" charset="0"/>
                <a:cs typeface="Arial" panose="020B0604020202020204" pitchFamily="34" charset="0"/>
              </a:rPr>
              <a:t>hospis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 ve/veya palyatif bakım aktiviteleri yapılanmamış ve henüz yeterli olmayan ülkeler; </a:t>
            </a:r>
            <a:endParaRPr lang="tr-T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1480" lvl="1" indent="0">
              <a:spcAft>
                <a:spcPts val="600"/>
              </a:spcAft>
              <a:buNone/>
            </a:pPr>
            <a:r>
              <a:rPr lang="tr-T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Grup 3” </a:t>
            </a:r>
            <a:r>
              <a:rPr lang="tr-TR" sz="1400" dirty="0" err="1">
                <a:latin typeface="Arial" panose="020B0604020202020204" pitchFamily="34" charset="0"/>
                <a:cs typeface="Arial" panose="020B0604020202020204" pitchFamily="34" charset="0"/>
              </a:rPr>
              <a:t>hospis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 ve/veya palyatif bakım aktiviteleri yerel ve/veya bölgesel hizmetlerle sağlanan ülkeler; </a:t>
            </a:r>
            <a:endParaRPr lang="tr-T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1480" lvl="1" indent="0">
              <a:spcAft>
                <a:spcPts val="600"/>
              </a:spcAft>
              <a:buNone/>
            </a:pPr>
            <a:r>
              <a:rPr lang="tr-T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Grup 4” </a:t>
            </a:r>
            <a:r>
              <a:rPr lang="tr-TR" sz="1400" dirty="0" err="1">
                <a:latin typeface="Arial" panose="020B0604020202020204" pitchFamily="34" charset="0"/>
                <a:cs typeface="Arial" panose="020B0604020202020204" pitchFamily="34" charset="0"/>
              </a:rPr>
              <a:t>hospis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 ve/veya palyatif bakım aktiviteleri sağlık sistemi içerisine yaygın olarak entegre olmuş ülkeler şeklinde belirtilmiştir. </a:t>
            </a:r>
            <a:endParaRPr lang="tr-T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Lynch ve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ark (2013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) çalışmasında ise palyatif bakım hizmetlerinin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gruplandırılması</a:t>
            </a:r>
            <a:endParaRPr lang="tr-T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600"/>
              </a:spcAft>
            </a:pPr>
            <a:r>
              <a:rPr lang="tr-TR" sz="1200" b="1" dirty="0">
                <a:latin typeface="Arial" panose="020B0604020202020204" pitchFamily="34" charset="0"/>
                <a:cs typeface="Arial" panose="020B0604020202020204" pitchFamily="34" charset="0"/>
              </a:rPr>
              <a:t>“Grup 3” ve “Grup 4” </a:t>
            </a:r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alt kategorilerine ayrılmıştır. </a:t>
            </a:r>
          </a:p>
          <a:p>
            <a:pPr>
              <a:spcAft>
                <a:spcPts val="600"/>
              </a:spcAft>
            </a:pPr>
            <a:r>
              <a:rPr lang="tr-TR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“Grup 3b” </a:t>
            </a:r>
            <a:r>
              <a:rPr lang="tr-TR" sz="1600" i="1" dirty="0">
                <a:latin typeface="Arial" panose="020B0604020202020204" pitchFamily="34" charset="0"/>
                <a:cs typeface="Arial" panose="020B0604020202020204" pitchFamily="34" charset="0"/>
              </a:rPr>
              <a:t>Türkiye’nin de içinde bulunduğu palyatif bakım aktivitelerinin yerel/bölgesel olarak desteklendiği </a:t>
            </a:r>
            <a:r>
              <a:rPr lang="tr-TR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ülkeler</a:t>
            </a:r>
            <a:r>
              <a:rPr lang="tr-TR" sz="16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11480" lvl="1" indent="0">
              <a:spcAft>
                <a:spcPts val="600"/>
              </a:spcAft>
              <a:buNone/>
            </a:pPr>
            <a:endParaRPr lang="tr-T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Başlı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 smtClean="0"/>
              <a:t>Palyatif bakım hizmetlerinin organizasyonu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236352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endParaRPr lang="tr-T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Ülkelerin </a:t>
            </a: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%32’sinde (75 ülkede) palyatif bakım </a:t>
            </a:r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aktivitesi yok </a:t>
            </a:r>
          </a:p>
          <a:p>
            <a:pPr>
              <a:spcAft>
                <a:spcPts val="1200"/>
              </a:spcAft>
            </a:pPr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%10’unda </a:t>
            </a: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(23 ülke) palyatif bakım hizmetleri yapılanma </a:t>
            </a:r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aşamasında,</a:t>
            </a:r>
          </a:p>
          <a:p>
            <a:pPr>
              <a:spcAft>
                <a:spcPts val="1200"/>
              </a:spcAft>
            </a:pPr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39’unda (91 ülke) palyatif bakım yerel servislerle </a:t>
            </a:r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sağlanmakta</a:t>
            </a:r>
          </a:p>
          <a:p>
            <a:pPr lvl="1">
              <a:spcAft>
                <a:spcPts val="1200"/>
              </a:spcAft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(Grup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3a ve Grup 3b ülkeleri birlikte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düşünüldüğünde)</a:t>
            </a:r>
          </a:p>
          <a:p>
            <a:pPr>
              <a:spcAft>
                <a:spcPts val="1200"/>
              </a:spcAft>
            </a:pPr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19’unda (45 ülke) palyatif bakım hizmetlerinin sağlık hizmetlerine entegre bir </a:t>
            </a:r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şekilde sunulmakta </a:t>
            </a:r>
          </a:p>
          <a:p>
            <a:pPr lvl="1">
              <a:spcAft>
                <a:spcPts val="1200"/>
              </a:spcAft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Grup 4a ve Grup 4b ülkeleri birlikte düşünüldüğünde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  <p:sp>
        <p:nvSpPr>
          <p:cNvPr id="5" name="Başlı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Dünyada Palyatif Bakım</a:t>
            </a:r>
            <a:endParaRPr lang="tr-TR" dirty="0"/>
          </a:p>
        </p:txBody>
      </p:sp>
      <p:sp>
        <p:nvSpPr>
          <p:cNvPr id="2" name="Metin kutusu 1"/>
          <p:cNvSpPr txBox="1"/>
          <p:nvPr/>
        </p:nvSpPr>
        <p:spPr>
          <a:xfrm>
            <a:off x="6281504" y="6092990"/>
            <a:ext cx="23949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Lynch ve arkadaşları (2013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111600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endParaRPr lang="tr-T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Türkiye’de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palyatif bakım aktiviteleri desteklenmekte ve sağlık sistemimiz içerisine entegre edilemeye çalışılmaktadır. </a:t>
            </a:r>
            <a:endParaRPr lang="tr-T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tr-T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Sağlık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Bakanlığı Kanserle Savaş Dairesi’nce palyatif bakım konusunda yaşanan sıkıntıları gidermek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amacıyla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toplum tabanlı bir proje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gerçekleştirilmesi amaçlanarak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“PALLİA-TURK”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adında bir proje hazırlanmıştır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spcAft>
                <a:spcPts val="600"/>
              </a:spcAft>
            </a:pPr>
            <a:r>
              <a:rPr lang="tr-TR" sz="1400" dirty="0" err="1"/>
              <a:t>Pallia</a:t>
            </a:r>
            <a:r>
              <a:rPr lang="tr-TR" sz="1400" dirty="0"/>
              <a:t>-Türk Projesi hemşire, aile hekimleri ve KETEM personelleri ile yaygınlaşmış dünyadaki ilk toplum tabanlı palyatif bakım projesidir (Sağlık Bakanlığı 2014). </a:t>
            </a:r>
            <a:endParaRPr lang="tr-TR" sz="1400" dirty="0" smtClean="0"/>
          </a:p>
          <a:p>
            <a:pPr marL="411480" lvl="1" indent="0">
              <a:spcAft>
                <a:spcPts val="600"/>
              </a:spcAft>
              <a:buNone/>
            </a:pPr>
            <a:endParaRPr lang="tr-TR" sz="1600" dirty="0" smtClean="0"/>
          </a:p>
          <a:p>
            <a:pPr>
              <a:spcAft>
                <a:spcPts val="600"/>
              </a:spcAft>
            </a:pPr>
            <a:r>
              <a:rPr lang="tr-TR" sz="1600" dirty="0" smtClean="0"/>
              <a:t>Bu proje </a:t>
            </a:r>
            <a:r>
              <a:rPr lang="tr-TR" sz="1600" dirty="0"/>
              <a:t>2011 yılı itibari ile başlatılmıştır.</a:t>
            </a:r>
          </a:p>
          <a:p>
            <a:pPr>
              <a:spcAft>
                <a:spcPts val="600"/>
              </a:spcAft>
            </a:pPr>
            <a:endParaRPr lang="tr-T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PALLİA-TÜRK</a:t>
            </a:r>
            <a:endParaRPr lang="tr-T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77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tr-TR" sz="1600" dirty="0" smtClean="0"/>
              <a:t>Bu </a:t>
            </a:r>
            <a:r>
              <a:rPr lang="tr-TR" sz="1600" dirty="0"/>
              <a:t>projede palyatif bakım hizmetleri aşağıda belirtildiği şekilde </a:t>
            </a:r>
            <a:r>
              <a:rPr lang="tr-TR" sz="1600" dirty="0" err="1"/>
              <a:t>basamaklandırılmaktadır</a:t>
            </a:r>
            <a:r>
              <a:rPr lang="tr-TR" sz="1600" dirty="0"/>
              <a:t>; </a:t>
            </a:r>
            <a:endParaRPr lang="tr-TR" sz="1600" dirty="0" smtClean="0"/>
          </a:p>
          <a:p>
            <a:pPr>
              <a:spcAft>
                <a:spcPts val="600"/>
              </a:spcAft>
            </a:pPr>
            <a:endParaRPr lang="tr-TR" sz="1600" dirty="0" smtClean="0"/>
          </a:p>
          <a:p>
            <a:pPr>
              <a:spcAft>
                <a:spcPts val="600"/>
              </a:spcAft>
            </a:pPr>
            <a:r>
              <a:rPr lang="tr-TR" sz="1600" dirty="0" smtClean="0"/>
              <a:t>Birinci </a:t>
            </a:r>
            <a:r>
              <a:rPr lang="tr-TR" sz="1600" dirty="0"/>
              <a:t>Basamak Palyatif Bakım Hizmetleri: </a:t>
            </a:r>
            <a:endParaRPr lang="tr-TR" sz="1600" dirty="0" smtClean="0"/>
          </a:p>
          <a:p>
            <a:pPr>
              <a:spcAft>
                <a:spcPts val="600"/>
              </a:spcAft>
            </a:pPr>
            <a:r>
              <a:rPr lang="tr-TR" sz="1600" dirty="0" smtClean="0"/>
              <a:t>Bu </a:t>
            </a:r>
            <a:r>
              <a:rPr lang="tr-TR" sz="1600" dirty="0"/>
              <a:t>hizmetlerin aile hekimleri, evde bakım hizmetleri, KETEM, belediyeler ve sivil toplum kuruluşları ile işbirliği halinde yürütülmesi </a:t>
            </a:r>
            <a:r>
              <a:rPr lang="tr-TR" sz="1600" dirty="0" smtClean="0"/>
              <a:t>planlanmaktadır.</a:t>
            </a:r>
          </a:p>
          <a:p>
            <a:pPr lvl="1">
              <a:spcAft>
                <a:spcPts val="600"/>
              </a:spcAft>
            </a:pPr>
            <a:r>
              <a:rPr lang="tr-TR" sz="1400" dirty="0" smtClean="0"/>
              <a:t>Ağrı</a:t>
            </a:r>
            <a:r>
              <a:rPr lang="tr-TR" sz="1400" dirty="0"/>
              <a:t>, </a:t>
            </a:r>
            <a:r>
              <a:rPr lang="tr-TR" sz="1400" dirty="0" err="1"/>
              <a:t>konstipasyon</a:t>
            </a:r>
            <a:r>
              <a:rPr lang="tr-TR" sz="1400" dirty="0"/>
              <a:t> gibi akut semptomların yönetimi, </a:t>
            </a:r>
            <a:endParaRPr lang="tr-TR" sz="1400" dirty="0" smtClean="0"/>
          </a:p>
          <a:p>
            <a:pPr lvl="1">
              <a:spcAft>
                <a:spcPts val="600"/>
              </a:spcAft>
            </a:pPr>
            <a:r>
              <a:rPr lang="tr-TR" sz="1400" dirty="0" smtClean="0"/>
              <a:t>yara </a:t>
            </a:r>
            <a:r>
              <a:rPr lang="tr-TR" sz="1400" dirty="0"/>
              <a:t>bakımı ve </a:t>
            </a:r>
            <a:r>
              <a:rPr lang="tr-TR" sz="1400" dirty="0" err="1"/>
              <a:t>parentaral</a:t>
            </a:r>
            <a:r>
              <a:rPr lang="tr-TR" sz="1400" dirty="0"/>
              <a:t> ilaç uygulamaları </a:t>
            </a:r>
            <a:r>
              <a:rPr lang="tr-TR" sz="1400" dirty="0" smtClean="0"/>
              <a:t>yapılabilecek. </a:t>
            </a:r>
          </a:p>
          <a:p>
            <a:pPr>
              <a:spcAft>
                <a:spcPts val="600"/>
              </a:spcAft>
            </a:pPr>
            <a:r>
              <a:rPr lang="tr-TR" sz="1600" dirty="0" smtClean="0"/>
              <a:t>Hastalar </a:t>
            </a:r>
            <a:r>
              <a:rPr lang="tr-TR" sz="1600" dirty="0"/>
              <a:t>için birinci basamak palyatif bakım hizmetleri yeterli gelmiyorsa ikinci ve üçüncü basamak palyatif bakım hizmetlerine </a:t>
            </a:r>
            <a:r>
              <a:rPr lang="tr-TR" sz="1600" dirty="0" smtClean="0"/>
              <a:t>yönlendirilebilecektir.</a:t>
            </a: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Palyatif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Bakım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Hizmetleri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asamaklandırılması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43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Dünya Sağlık Örgütü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(WHO) palyatif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bakımı </a:t>
            </a: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1990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yılında: </a:t>
            </a:r>
          </a:p>
          <a:p>
            <a:pPr marL="777240" lvl="2" indent="0">
              <a:buNone/>
            </a:pPr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Hastalığı ortadan kaldıran tedavilere yanıt vermeyen hastalara verilen aktif ve bütüncül bakımdır” şeklinde </a:t>
            </a:r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tanımlarken </a:t>
            </a:r>
          </a:p>
          <a:p>
            <a:pPr marL="0" indent="0">
              <a:buNone/>
            </a:pP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2012 yılında:</a:t>
            </a:r>
          </a:p>
          <a:p>
            <a:pPr marL="777240" lvl="2" indent="0">
              <a:buNone/>
            </a:pPr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“yaşamı </a:t>
            </a: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tehdit edici hastalıklara eşlik eden sorunlar yaşayan hasta ve ailelerin, fiziksel, </a:t>
            </a:r>
            <a:r>
              <a:rPr lang="tr-TR" sz="1800" dirty="0" err="1">
                <a:latin typeface="Arial" panose="020B0604020202020204" pitchFamily="34" charset="0"/>
                <a:cs typeface="Arial" panose="020B0604020202020204" pitchFamily="34" charset="0"/>
              </a:rPr>
              <a:t>psikososyal</a:t>
            </a: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 ve manevi (</a:t>
            </a:r>
            <a:r>
              <a:rPr lang="tr-TR" sz="1800" dirty="0" err="1">
                <a:latin typeface="Arial" panose="020B0604020202020204" pitchFamily="34" charset="0"/>
                <a:cs typeface="Arial" panose="020B0604020202020204" pitchFamily="34" charset="0"/>
              </a:rPr>
              <a:t>spiritüel</a:t>
            </a: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) problemlerini erken </a:t>
            </a:r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tanımlama</a:t>
            </a: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, değerlendirme, tedavi ederek acı çekmelerini azaltma ya da önleme ve böylece yaşam kalitelerini artırma amacı olan bir yaklaşım’ olarak </a:t>
            </a:r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tanımlamıştır.</a:t>
            </a:r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 smtClean="0">
                <a:cs typeface="Arial" panose="020B0604020202020204" pitchFamily="34" charset="0"/>
              </a:rPr>
              <a:t>Palyatif </a:t>
            </a:r>
            <a:r>
              <a:rPr lang="tr-TR" sz="3200" dirty="0">
                <a:cs typeface="Arial" panose="020B0604020202020204" pitchFamily="34" charset="0"/>
              </a:rPr>
              <a:t>Bakım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59632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endParaRPr lang="tr-T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hizmetler için İkinci Basamak Hastanelerde yer alan </a:t>
            </a:r>
            <a:r>
              <a:rPr lang="tr-TR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Onkoloji Tanı Tedavi Merkezlerinde </a:t>
            </a: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verilen palyatif bakım hizmetlerini kapsaması planlanmaktadır </a:t>
            </a:r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tr-T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Akut semptomları kontrol altına alınamayan hastalar bu merkezlerde </a:t>
            </a:r>
            <a:r>
              <a:rPr lang="tr-TR" sz="1800" dirty="0" err="1">
                <a:latin typeface="Arial" panose="020B0604020202020204" pitchFamily="34" charset="0"/>
                <a:cs typeface="Arial" panose="020B0604020202020204" pitchFamily="34" charset="0"/>
              </a:rPr>
              <a:t>disiplinlerarası</a:t>
            </a: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 ekip (palyatif bakım konusunda eğitimli ve deneyimli bir doktorun ekip liderliğinde, doktorlar, hemşireler, psikolog, diyetisyen, psikiyatrist, ve sosyal hizmet uzmanı) tarafından değerlendirilecektir.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İkinci Basamak Palyatif Bakım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Hizmetleri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89888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hizmetler için Üçüncü Basamak Hastane Merkezleri’nde </a:t>
            </a:r>
            <a:r>
              <a:rPr lang="tr-TR" b="1" i="1" dirty="0">
                <a:latin typeface="Arial" panose="020B0604020202020204" pitchFamily="34" charset="0"/>
                <a:cs typeface="Arial" panose="020B0604020202020204" pitchFamily="34" charset="0"/>
              </a:rPr>
              <a:t>Kapsamlı Palyatif Bakım Merkezleri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nin kurulması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planlanmaktadır.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Birinci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ve ikinci basamak palyatif bakım hizmetleri ile kontrol altına alınamayan kompleks hastalar bu merkezlere sevk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edilebilecektir.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Disiplinlerarası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ekip yaklaşımı ile çalışacak bu merkezlerde </a:t>
            </a: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farklı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uzmanlık alanlarına sahip doktorlar (iç hastalıkları, cerrahi medikal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onkoloji,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radyasyon onkolojisi, kardiyoloji, göğüs hastalıkları, psikiyatri, fizik tedavi ve rehabilitasyon, anestezi veya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algoloji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ve pratisyen), </a:t>
            </a: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onkoloji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alanında deneyimli hemşireler (iki hastaya bir hemşire), </a:t>
            </a: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sosyal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hizmet uzmanı, psikiyatrist, diyetisyen, psikolog ve din uzmanı görev alacaktır. </a:t>
            </a: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Ayrıca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bu merkezlerin eğitim, araştırma ve palyatif bakım hizmetinde görev alacak profesyonellerin eğitiminden sorumlu olması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beklenmektedir.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dirty="0"/>
              <a:t>Üçüncü Basamak Palyatif Bakım </a:t>
            </a:r>
            <a:r>
              <a:rPr lang="tr-TR" sz="2800" dirty="0" smtClean="0"/>
              <a:t>Hizmetleri </a:t>
            </a:r>
            <a:r>
              <a:rPr lang="tr-TR" sz="2800" dirty="0"/>
              <a:t/>
            </a:r>
            <a:br>
              <a:rPr lang="tr-TR" sz="2800" dirty="0"/>
            </a:b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378156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714927" y="2248347"/>
            <a:ext cx="7745505" cy="4204989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Pallia-Türk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Projesi kapsamında pilot hastane olarak belirlenen Ankara Ulus Devlet Hastanesi.</a:t>
            </a:r>
          </a:p>
          <a:p>
            <a:pPr>
              <a:spcAft>
                <a:spcPts val="600"/>
              </a:spcAft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Kasım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2006’da kurulan Anadolu Sağlık Merkezi Palyatif Bakım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Ünitesi</a:t>
            </a:r>
          </a:p>
          <a:p>
            <a:pPr>
              <a:spcAft>
                <a:spcPts val="600"/>
              </a:spcAft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2006 yılında Ege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Üniversitesi Tülay Aktaş Palyatif Bakım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Ünitesi</a:t>
            </a:r>
          </a:p>
          <a:p>
            <a:pPr>
              <a:spcAft>
                <a:spcPts val="600"/>
              </a:spcAft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2007 yılında Dr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tr-TR" sz="1500" dirty="0" err="1">
                <a:latin typeface="Arial" panose="020B0604020202020204" pitchFamily="34" charset="0"/>
                <a:cs typeface="Arial" panose="020B0604020202020204" pitchFamily="34" charset="0"/>
              </a:rPr>
              <a:t>Abdurahman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500" dirty="0" err="1">
                <a:latin typeface="Arial" panose="020B0604020202020204" pitchFamily="34" charset="0"/>
                <a:cs typeface="Arial" panose="020B0604020202020204" pitchFamily="34" charset="0"/>
              </a:rPr>
              <a:t>Yurtaslan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 Onkoloji Eğitim ve Araştırma Hastanesi Ağrı ve Palyatif Bakım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Kliniği</a:t>
            </a:r>
          </a:p>
          <a:p>
            <a:pPr>
              <a:spcAft>
                <a:spcPts val="600"/>
              </a:spcAft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2011 yılında Hacettepe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Üniversitesi Hastaneleri Onkoloji Hastanesi’nde Palyatif Bakım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Ünitesi</a:t>
            </a:r>
          </a:p>
          <a:p>
            <a:pPr>
              <a:spcAft>
                <a:spcPts val="600"/>
              </a:spcAft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Sağlık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Bakanlığı’nın 2015 yılı verilerine göre Sağlık Bakanlığı tarafından tescil edilen palyatif bakım ünitesi sayısı 87 olarak belirtilmektedir (Sağlık Bakanlığı 2015b). </a:t>
            </a:r>
            <a:endParaRPr lang="tr-TR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Sağlık Bakanlığı Sağlık Hizmetleri Genel Müdürü Doğan Ünal, Türkiye'de Ocak 2016 itibariyle 29 sağlık bölgesinde açılan 148 palyatif (destek) bakım merkezinde, 1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672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tescilli yatak kapasitesi ile hizmet verildiğini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söyledi (</a:t>
            </a:r>
            <a:r>
              <a:rPr lang="tr-TR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Medimagazin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tr-TR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 smtClean="0"/>
              <a:t>Palyatif Bakım Merkezleri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294092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32656"/>
            <a:ext cx="4248472" cy="6030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902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T.C. Sağlık Bakanlığı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Tükiye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Halk Sağlığı Kurumu Kanser Daire Başkanlığı, Palyatif Bakım, Dr. Ezgi ŞİMŞEK UTKU,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www.kanser.gov.tr</a:t>
            </a:r>
            <a:endParaRPr lang="tr-T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T.C. Sağlık Bakanlığı </a:t>
            </a:r>
            <a:r>
              <a:rPr lang="tr-TR" sz="1400" dirty="0" err="1">
                <a:latin typeface="Arial" panose="020B0604020202020204" pitchFamily="34" charset="0"/>
                <a:cs typeface="Arial" panose="020B0604020202020204" pitchFamily="34" charset="0"/>
              </a:rPr>
              <a:t>Tükiye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 Halk Sağlığı Kurumu Palyatif Bakım Felsefesi, Fiziki Yapı ve Fonksiyonları Doç. Dr. Murat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Gültekin,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www.palyatifbakim.org.tr</a:t>
            </a:r>
            <a:endParaRPr lang="tr-T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Palyatif Bakım,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Doç.Dr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Ayşe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Palandüz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istanbultip.istanbul.edu.tr/ogrenci/wp-content/uploads/2015/10/Palyatif-Bak%C4%B1m.pdf</a:t>
            </a:r>
            <a:endParaRPr lang="tr-T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PALYATİF BAKIM Prof. Dr. Meral GÜLHAN Ufuk Üniversitesi Tıp Fakültesi Göğüs Hastalıkları Anabilim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Dalı,</a:t>
            </a:r>
          </a:p>
          <a:p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Dünyada ve Türkiye’de Palyatif Bakım Eğitim ve Örgütlenmesi,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Palliative Care Education and Organization in the World and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Turkey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Fatma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ŞAHAN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USLU,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Füsun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TERZİOĞLU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Cumhuriyet Hemşirelik Dergisi, 2015</a:t>
            </a:r>
          </a:p>
          <a:p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World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Helath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Organization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www.who.int</a:t>
            </a:r>
            <a:endParaRPr lang="tr-T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Kaynaklar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0251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640960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390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000" dirty="0" smtClean="0"/>
              <a:t>Her yıl ortalama 40 milyon insanın palyatif bakım ihtiyacı olduğu ve bunların %78’inin düşük ve orta gelirli ülkelerde yaşadığı tahmin ediliyor.</a:t>
            </a:r>
          </a:p>
          <a:p>
            <a:endParaRPr lang="tr-TR" sz="2000" dirty="0" smtClean="0"/>
          </a:p>
          <a:p>
            <a:r>
              <a:rPr lang="tr-TR" sz="2000" dirty="0" smtClean="0"/>
              <a:t>Palyatif bakım ihtiyacı olan kişilerin sadece %14’ü bu bakımı alabiliyor.</a:t>
            </a:r>
          </a:p>
          <a:p>
            <a:pPr marL="0" indent="0" fontAlgn="base">
              <a:buNone/>
            </a:pPr>
            <a:r>
              <a:rPr lang="tr-TR" sz="1400" dirty="0" smtClean="0"/>
              <a:t>                                                    </a:t>
            </a:r>
          </a:p>
          <a:p>
            <a:pPr fontAlgn="base"/>
            <a:endParaRPr lang="tr-TR" sz="1400" dirty="0"/>
          </a:p>
          <a:p>
            <a:pPr fontAlgn="base"/>
            <a:endParaRPr lang="tr-TR" sz="1400" dirty="0" smtClean="0"/>
          </a:p>
          <a:p>
            <a:pPr fontAlgn="base"/>
            <a:endParaRPr lang="tr-TR" sz="1400" dirty="0"/>
          </a:p>
          <a:p>
            <a:pPr marL="0" indent="0" fontAlgn="base">
              <a:buNone/>
            </a:pPr>
            <a:r>
              <a:rPr lang="tr-TR" sz="1400" dirty="0" smtClean="0"/>
              <a:t>                                                              </a:t>
            </a:r>
            <a:r>
              <a:rPr lang="tr-TR" sz="1400" dirty="0" err="1" smtClean="0"/>
              <a:t>Who</a:t>
            </a:r>
            <a:r>
              <a:rPr lang="tr-TR" sz="1400" dirty="0" smtClean="0"/>
              <a:t> </a:t>
            </a:r>
            <a:r>
              <a:rPr lang="en-US" sz="1400" b="1" dirty="0"/>
              <a:t>Palliative </a:t>
            </a:r>
            <a:r>
              <a:rPr lang="en-US" sz="1400" b="1" dirty="0" smtClean="0"/>
              <a:t>Care</a:t>
            </a:r>
            <a:r>
              <a:rPr lang="tr-TR" sz="1400" b="1" dirty="0" smtClean="0"/>
              <a:t>, </a:t>
            </a:r>
            <a:r>
              <a:rPr lang="en-US" sz="1400" dirty="0" smtClean="0"/>
              <a:t>Fact sheet</a:t>
            </a:r>
            <a:r>
              <a:rPr lang="tr-TR" sz="1400" dirty="0" smtClean="0"/>
              <a:t>, </a:t>
            </a:r>
            <a:r>
              <a:rPr lang="en-US" sz="1400" dirty="0" smtClean="0"/>
              <a:t>Reviewed </a:t>
            </a:r>
            <a:r>
              <a:rPr lang="en-US" sz="1400" dirty="0"/>
              <a:t>August 2017</a:t>
            </a:r>
          </a:p>
          <a:p>
            <a:endParaRPr lang="tr-TR" sz="2000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Bakıma erişim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5790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6084168" y="5949280"/>
            <a:ext cx="3219759" cy="576064"/>
          </a:xfrm>
        </p:spPr>
        <p:txBody>
          <a:bodyPr/>
          <a:lstStyle/>
          <a:p>
            <a:r>
              <a:rPr lang="tr-TR" sz="1600" dirty="0"/>
              <a:t>www.kanser.org.gov.tr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8528339" cy="4651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782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4139952" y="6453336"/>
            <a:ext cx="5009628" cy="504056"/>
          </a:xfrm>
        </p:spPr>
        <p:txBody>
          <a:bodyPr/>
          <a:lstStyle/>
          <a:p>
            <a:r>
              <a:rPr lang="tr-TR" sz="1600" dirty="0" smtClean="0"/>
              <a:t>www.kanser.org.gov.tr</a:t>
            </a:r>
            <a:endParaRPr lang="tr-TR" sz="1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221"/>
          <a:stretch/>
        </p:blipFill>
        <p:spPr bwMode="auto">
          <a:xfrm>
            <a:off x="251520" y="260648"/>
            <a:ext cx="8618951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29"/>
          <a:stretch/>
        </p:blipFill>
        <p:spPr bwMode="auto">
          <a:xfrm>
            <a:off x="284616" y="5019221"/>
            <a:ext cx="8568952" cy="140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308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l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Cilt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lt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1806</TotalTime>
  <Words>2768</Words>
  <Application>Microsoft Office PowerPoint</Application>
  <PresentationFormat>Ekran Gösterisi (4:3)</PresentationFormat>
  <Paragraphs>307</Paragraphs>
  <Slides>65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65</vt:i4>
      </vt:variant>
    </vt:vector>
  </HeadingPairs>
  <TitlesOfParts>
    <vt:vector size="66" baseType="lpstr">
      <vt:lpstr>Cilt</vt:lpstr>
      <vt:lpstr>PALYATİF BAKIM</vt:lpstr>
      <vt:lpstr>Takım Çalışması</vt:lpstr>
      <vt:lpstr>Sunumun Amacı</vt:lpstr>
      <vt:lpstr>Öğrenim Hedefleri</vt:lpstr>
      <vt:lpstr>PALYATİF</vt:lpstr>
      <vt:lpstr>Palyatif Bakım</vt:lpstr>
      <vt:lpstr>Bakıma erişim</vt:lpstr>
      <vt:lpstr>www.kanser.org.gov.tr</vt:lpstr>
      <vt:lpstr>www.kanser.org.gov.tr</vt:lpstr>
      <vt:lpstr>Palyatif Bakım Neden Gerekli?</vt:lpstr>
      <vt:lpstr>DSÖ’ye göre palyatif bakım  (WHO, 1990,1997,1998) </vt:lpstr>
      <vt:lpstr>Palyatif Bakımın Kapsamı</vt:lpstr>
      <vt:lpstr>PALYATİF BAKIMIN SUNULABİLECEĞİ YER</vt:lpstr>
      <vt:lpstr>Palyatif bakım modelleri</vt:lpstr>
      <vt:lpstr>1. Hastane Temelli Palyatif Bakım </vt:lpstr>
      <vt:lpstr>2. Evde Palyatif Bakım</vt:lpstr>
      <vt:lpstr>3.Toplum Temelli Palyatif Bakım  </vt:lpstr>
      <vt:lpstr>PALYATİF BAKIM İLKELERİ</vt:lpstr>
      <vt:lpstr>Hastaya Yaklaşım</vt:lpstr>
      <vt:lpstr>Hastaya Yaklaşım</vt:lpstr>
      <vt:lpstr>Hastaya Yaklaşım</vt:lpstr>
      <vt:lpstr>Bakımdaki Zorluklar</vt:lpstr>
      <vt:lpstr>PALYATİF BAKIM EKİBİ</vt:lpstr>
      <vt:lpstr>Neden önemli?</vt:lpstr>
      <vt:lpstr>Palyatif Bakım İhtiyacının Değerlendirilmesi</vt:lpstr>
      <vt:lpstr>PowerPoint Sunusu</vt:lpstr>
      <vt:lpstr>Türkiye’de durum..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Çalıştayın Gerekçesi</vt:lpstr>
      <vt:lpstr>ÇALIŞTAY RAPORU</vt:lpstr>
      <vt:lpstr>PowerPoint Sunusu</vt:lpstr>
      <vt:lpstr>Bakım Ünitesine Yatış</vt:lpstr>
      <vt:lpstr>Yatış şartları</vt:lpstr>
      <vt:lpstr>Yatış şartları</vt:lpstr>
      <vt:lpstr>PowerPoint Sunusu</vt:lpstr>
      <vt:lpstr>Palyatif Bakım Ünitesinden Evde Bakım Aşamasına Geçiş Kriterleri</vt:lpstr>
      <vt:lpstr>Taburculuk kriterleri</vt:lpstr>
      <vt:lpstr>Taburculuk kriterleri</vt:lpstr>
      <vt:lpstr>Çalıştay Kararları</vt:lpstr>
      <vt:lpstr>       Genel Palyatif Bakım Kursu </vt:lpstr>
      <vt:lpstr>PowerPoint Sunusu</vt:lpstr>
      <vt:lpstr>PowerPoint Sunusu</vt:lpstr>
      <vt:lpstr>PowerPoint Sunusu</vt:lpstr>
      <vt:lpstr>Palyatif bakım hizmetlerinin organizasyonu</vt:lpstr>
      <vt:lpstr>Dünyada Palyatif Bakım</vt:lpstr>
      <vt:lpstr>PALLİA-TÜRK</vt:lpstr>
      <vt:lpstr>Palyatif Bakım Hizmetleri Basamaklandırılması</vt:lpstr>
      <vt:lpstr>İkinci Basamak Palyatif Bakım Hizmetleri  </vt:lpstr>
      <vt:lpstr>Üçüncü Basamak Palyatif Bakım Hizmetleri  </vt:lpstr>
      <vt:lpstr>Palyatif Bakım Merkezleri</vt:lpstr>
      <vt:lpstr>PowerPoint Sunusu</vt:lpstr>
      <vt:lpstr>Kaynaklar</vt:lpstr>
      <vt:lpstr>PowerPoint Sunusu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PALYATİF BAKIM</dc:title>
  <dc:creator>NURDAN ÖZKAYA</dc:creator>
  <cp:lastModifiedBy>Win7</cp:lastModifiedBy>
  <cp:revision>177</cp:revision>
  <dcterms:created xsi:type="dcterms:W3CDTF">2018-02-04T15:02:12Z</dcterms:created>
  <dcterms:modified xsi:type="dcterms:W3CDTF">2018-02-08T06:09:06Z</dcterms:modified>
</cp:coreProperties>
</file>