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ikdörtgen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ikdörtgen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7" name="Veri Yer Tutucusu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E35B3D4-AED0-4841-A550-A124549C643F}" type="datetimeFigureOut">
              <a:rPr lang="tr-TR"/>
              <a:pPr>
                <a:defRPr/>
              </a:pPr>
              <a:t>13.03.2018</a:t>
            </a:fld>
            <a:endParaRPr lang="tr-TR"/>
          </a:p>
        </p:txBody>
      </p:sp>
      <p:sp>
        <p:nvSpPr>
          <p:cNvPr id="10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6F19B13-27DD-4A2B-871D-3195F78540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F68B9-5D36-4AED-9135-2EFA82CF5D2B}" type="datetimeFigureOut">
              <a:rPr lang="tr-TR"/>
              <a:pPr>
                <a:defRPr/>
              </a:pPr>
              <a:t>13.03.2018</a:t>
            </a:fld>
            <a:endParaRPr lang="tr-TR"/>
          </a:p>
        </p:txBody>
      </p:sp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2E9CC-D5E4-4003-913B-86B33B84F62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ikdörtgen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ikdörtgen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92597-3E36-4A85-80D8-B8C6CC8F4F2F}" type="datetimeFigureOut">
              <a:rPr lang="tr-TR"/>
              <a:pPr>
                <a:defRPr/>
              </a:pPr>
              <a:t>13.03.2018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670B1-7FD3-4F76-8930-A3FC8F1822E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60C5E-7002-4EF9-BB45-B5D7ADABCB69}" type="datetimeFigureOut">
              <a:rPr lang="tr-TR"/>
              <a:pPr>
                <a:defRPr/>
              </a:pPr>
              <a:t>13.03.2018</a:t>
            </a:fld>
            <a:endParaRPr lang="tr-TR"/>
          </a:p>
        </p:txBody>
      </p:sp>
      <p:sp>
        <p:nvSpPr>
          <p:cNvPr id="5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4A720-8FA2-4BF6-B291-E5D0CA9F414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ikdörtgen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ikdörtgen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4EEC2-6ADC-4F4E-8402-2CA3064BA712}" type="datetimeFigureOut">
              <a:rPr lang="tr-TR"/>
              <a:pPr>
                <a:defRPr/>
              </a:pPr>
              <a:t>13.03.2018</a:t>
            </a:fld>
            <a:endParaRPr lang="tr-TR"/>
          </a:p>
        </p:txBody>
      </p:sp>
      <p:sp>
        <p:nvSpPr>
          <p:cNvPr id="8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364C08-ECC7-4972-9FF3-EB62C454B1C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Altbilgi Yer Tutucusu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2D52C2B-9725-400B-838A-5B06E2A58A13}" type="datetimeFigureOut">
              <a:rPr lang="tr-TR"/>
              <a:pPr>
                <a:defRPr/>
              </a:pPr>
              <a:t>13.03.2018</a:t>
            </a:fld>
            <a:endParaRPr lang="tr-TR"/>
          </a:p>
        </p:txBody>
      </p:sp>
      <p:sp>
        <p:nvSpPr>
          <p:cNvPr id="6" name="Slayt Numarası Yer Tutucus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21F1408-80C1-4664-AFC9-FCB02751EE8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Altbilgi Yer Tutucusu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Metin Yer Tutucus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Veri Yer Tutucusu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E901500-A878-4D97-AE39-82FCB2C8BF90}" type="datetimeFigureOut">
              <a:rPr lang="tr-TR"/>
              <a:pPr>
                <a:defRPr/>
              </a:pPr>
              <a:t>13.03.2018</a:t>
            </a:fld>
            <a:endParaRPr lang="tr-TR"/>
          </a:p>
        </p:txBody>
      </p:sp>
      <p:sp>
        <p:nvSpPr>
          <p:cNvPr id="8" name="Slayt Numarası Yer Tutucus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67611F3-DF60-41CD-AF81-C889342972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Altbilgi Yer Tutucusu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B488-F3FC-4330-AF0C-77DD12EBE029}" type="datetimeFigureOut">
              <a:rPr lang="tr-TR"/>
              <a:pPr>
                <a:defRPr/>
              </a:pPr>
              <a:t>13.03.2018</a:t>
            </a:fld>
            <a:endParaRPr lang="tr-TR"/>
          </a:p>
        </p:txBody>
      </p:sp>
      <p:sp>
        <p:nvSpPr>
          <p:cNvPr id="4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8C012-FDF8-440F-88FA-36CF68C62E7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A4700-F200-47AD-A8F7-BE2E4640F1B7}" type="datetimeFigureOut">
              <a:rPr lang="tr-TR"/>
              <a:pPr>
                <a:defRPr/>
              </a:pPr>
              <a:t>13.03.2018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73906D8-08FB-4C27-A28A-C24CA9899D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8AA4F-69C3-4353-B833-1CF66DFEC2D6}" type="datetimeFigureOut">
              <a:rPr lang="tr-TR"/>
              <a:pPr>
                <a:defRPr/>
              </a:pPr>
              <a:t>13.03.2018</a:t>
            </a:fld>
            <a:endParaRPr lang="tr-TR"/>
          </a:p>
        </p:txBody>
      </p:sp>
      <p:sp>
        <p:nvSpPr>
          <p:cNvPr id="6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924A0-1A53-4CFA-A3F0-CEE0034B48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ikdörtgen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ikdörtgen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Dikdörtgen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Veri Yer Tutucusu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D8EA588-4A95-4C9E-8AD0-F755952B3A3C}" type="datetimeFigureOut">
              <a:rPr lang="tr-TR"/>
              <a:pPr>
                <a:defRPr/>
              </a:pPr>
              <a:t>13.03.2018</a:t>
            </a:fld>
            <a:endParaRPr lang="tr-TR"/>
          </a:p>
        </p:txBody>
      </p:sp>
      <p:sp>
        <p:nvSpPr>
          <p:cNvPr id="10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AA9E4512-4DA3-4F9D-92B1-220AFAEA5A8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1" name="Altbilgi Yer Tutucusu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7" name="Metin Yer Tutucusu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36F104A-5A7D-48FA-BFDF-97253F9B9D27}" type="datetimeFigureOut">
              <a:rPr lang="tr-TR"/>
              <a:pPr>
                <a:defRPr/>
              </a:pPr>
              <a:t>13.03.2018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Dikdörtgen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Dikdörtgen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4F5A8CC-5A9B-450F-B1D7-B9DC68C15EB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73" r:id="rId3"/>
    <p:sldLayoutId id="2147483674" r:id="rId4"/>
    <p:sldLayoutId id="2147483675" r:id="rId5"/>
    <p:sldLayoutId id="2147483669" r:id="rId6"/>
    <p:sldLayoutId id="2147483676" r:id="rId7"/>
    <p:sldLayoutId id="2147483670" r:id="rId8"/>
    <p:sldLayoutId id="2147483677" r:id="rId9"/>
    <p:sldLayoutId id="2147483671" r:id="rId10"/>
    <p:sldLayoutId id="214748367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339975" y="6092825"/>
            <a:ext cx="6705600" cy="685800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"/>
              <a:buNone/>
              <a:defRPr/>
            </a:pPr>
            <a:endParaRPr lang="tr-TR" sz="2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2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Arş.Gör.Dr</a:t>
            </a:r>
            <a:r>
              <a:rPr lang="tr-T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Cuma Ali ZOBA</a:t>
            </a: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endParaRPr lang="tr-TR" dirty="0"/>
          </a:p>
        </p:txBody>
      </p:sp>
      <p:pic>
        <p:nvPicPr>
          <p:cNvPr id="1331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81075"/>
            <a:ext cx="914400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YÖNTEM-4</a:t>
            </a:r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39750" y="1628775"/>
            <a:ext cx="8496300" cy="4968875"/>
          </a:xfrm>
        </p:spPr>
        <p:txBody>
          <a:bodyPr>
            <a:normAutofit fontScale="77500" lnSpcReduction="20000"/>
          </a:bodyPr>
          <a:lstStyle/>
          <a:p>
            <a:pPr marL="320040" indent="-32004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3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Glutensiz</a:t>
            </a:r>
            <a:r>
              <a:rPr lang="tr-TR" sz="3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Diyet </a:t>
            </a:r>
            <a:r>
              <a:rPr lang="tr-TR" sz="3000" b="1" dirty="0">
                <a:latin typeface="Calibri" panose="020F0502020204030204" pitchFamily="34" charset="0"/>
                <a:cs typeface="Calibri" panose="020F0502020204030204" pitchFamily="34" charset="0"/>
              </a:rPr>
              <a:t>ve </a:t>
            </a:r>
            <a:r>
              <a:rPr lang="tr-TR" sz="3000" b="1" dirty="0" err="1">
                <a:latin typeface="Calibri" panose="020F0502020204030204" pitchFamily="34" charset="0"/>
                <a:cs typeface="Calibri" panose="020F0502020204030204" pitchFamily="34" charset="0"/>
              </a:rPr>
              <a:t>Çölyak</a:t>
            </a:r>
            <a:r>
              <a:rPr lang="tr-TR" sz="3000" b="1" dirty="0">
                <a:latin typeface="Calibri" panose="020F0502020204030204" pitchFamily="34" charset="0"/>
                <a:cs typeface="Calibri" panose="020F0502020204030204" pitchFamily="34" charset="0"/>
              </a:rPr>
              <a:t> Hastalığının </a:t>
            </a:r>
            <a:r>
              <a:rPr lang="tr-TR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Durumu: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Katılımcılara CD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ile ilgili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2 soru sorulmuştur: 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tr-TR" sz="3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Bir doktor veya başka bir sağlık uzmanı size şimdiye kadar </a:t>
            </a:r>
            <a:r>
              <a:rPr lang="tr-TR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çölyak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 hastalığınız olduğunu söyledi mi? "</a:t>
            </a:r>
            <a:endParaRPr lang="tr-TR" sz="3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lang="tr-TR" sz="3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Glutensiz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diyet  yaptınız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mı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? "</a:t>
            </a:r>
            <a:endParaRPr lang="tr-TR" sz="3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tr-TR" sz="3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Üç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yanıt seçeneği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sunulmuştur: «</a:t>
            </a:r>
            <a:r>
              <a:rPr lang="tr-TR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evet», «hayır», «bilmiyorum»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*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Bilmiyorum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cevabını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verenler çalışmadan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çıkarılmıştır.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tr-TR" sz="3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GFD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grubu "</a:t>
            </a:r>
            <a:r>
              <a:rPr lang="tr-TR" sz="3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glutensiz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bir diyette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misiniz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?" sorusu ile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tanımlanmıştır. 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YÖNTEM-5</a:t>
            </a:r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Deniz Ürünleri Tüketimi</a:t>
            </a:r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Anket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katılımcılarına balık ve kabuklu deniz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ürünleri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tüketimi hakkında sorular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sorulmuştur: 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Son 30 gün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içerisinde, ankette listelenen 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kabuklu deniz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ürünleri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veya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balıklardan yediniz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mi? "</a:t>
            </a: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" Sandviç, çorba ya da salata olarak içinde kabuklu deniz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ürünleri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veya balık bulunan herhangi bir gıdayı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yediniz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mi? " </a:t>
            </a:r>
            <a:endParaRPr 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YÖNTEM-5</a:t>
            </a:r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İstatistiksel Yöntemler</a:t>
            </a:r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Veriler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SAS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yazılımı 9.4 sürümü ile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analiz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edilmiştir. 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Yaş, etnik köken,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sigara içme durumuna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göre toplam idrar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arsenik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konsantrasyonu ve kan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cıva, kadmiyum ve kurşun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konsantrasyonları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ile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glutensiz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diyet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ilişkisini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değerlendirmek için </a:t>
            </a:r>
            <a:r>
              <a:rPr lang="tr-TR" b="1" dirty="0" err="1">
                <a:latin typeface="Calibri" panose="020F0502020204030204" pitchFamily="34" charset="0"/>
                <a:cs typeface="Calibri" panose="020F0502020204030204" pitchFamily="34" charset="0"/>
              </a:rPr>
              <a:t>logistik</a:t>
            </a:r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 regresyon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uygulanmıştır. 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0.05'ten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düşük P değerleri istatistiksel olarak anlamlı kabul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edilmiştir.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BULGULAR-1</a:t>
            </a:r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947863"/>
            <a:ext cx="9144000" cy="4910137"/>
          </a:xfrm>
        </p:spPr>
      </p:pic>
      <p:sp>
        <p:nvSpPr>
          <p:cNvPr id="25603" name="Metin kutusu 4"/>
          <p:cNvSpPr txBox="1">
            <a:spLocks noChangeArrowheads="1"/>
          </p:cNvSpPr>
          <p:nvPr/>
        </p:nvSpPr>
        <p:spPr bwMode="auto">
          <a:xfrm>
            <a:off x="0" y="1568450"/>
            <a:ext cx="53292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u="sng">
                <a:latin typeface="Calibri" pitchFamily="34" charset="0"/>
                <a:cs typeface="Calibri" pitchFamily="34" charset="0"/>
              </a:rPr>
              <a:t>Çalışma Katılımcılarının Özellikleri:</a:t>
            </a:r>
            <a:endParaRPr lang="tr-TR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BULGULAR-2</a:t>
            </a:r>
            <a:endParaRPr lang="tr-TR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557338"/>
            <a:ext cx="9144000" cy="53006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BULGULAR-3</a:t>
            </a:r>
            <a:endParaRPr lang="tr-TR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b="1" dirty="0" err="1">
                <a:latin typeface="Calibri" panose="020F0502020204030204" pitchFamily="34" charset="0"/>
                <a:cs typeface="Calibri" panose="020F0502020204030204" pitchFamily="34" charset="0"/>
              </a:rPr>
              <a:t>Glutensiz</a:t>
            </a:r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 Diyet Durumuna Göre Toplam </a:t>
            </a:r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Ağır Metal </a:t>
            </a:r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Seviyeleri</a:t>
            </a:r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Tek </a:t>
            </a:r>
            <a:r>
              <a:rPr 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değişkenli </a:t>
            </a:r>
            <a:r>
              <a:rPr lang="tr-T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analizde;</a:t>
            </a:r>
            <a:endParaRPr lang="tr-TR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GFD uygulayan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kişiler,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GFD uygulamayan kişiler ile karşılaştırıldığında kan kurşun,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civa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ve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kadmiyum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seviyelerinde ve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idrar arsenik konsantrasyonlarında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istatistiksel olarak </a:t>
            </a:r>
            <a:r>
              <a:rPr 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anlamlı bir artış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tespit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edilmiştir. 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BULGULAR-4</a:t>
            </a:r>
            <a:endParaRPr lang="tr-TR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557338"/>
            <a:ext cx="9144000" cy="53006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BULGULAR-5</a:t>
            </a:r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Kan cıva seviyeleri: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Yaş, cinsiyet, ırk,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«balık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veya kabuklu deniz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ürünü»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tüketimi ve sigara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içme durumu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kontrol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edildikten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sonra kan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civa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düzeylerinin geometrik ortalaması (% 95 güven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aralığı) GFD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uygulayan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kişilerde, GFD uygulamayanlara göre anlamlı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olarak daha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yüksektir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(P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=0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.04).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BULGULAR-6</a:t>
            </a:r>
            <a:endParaRPr lang="tr-TR" smtClean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484313"/>
            <a:ext cx="9144000" cy="53736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BULGULAR-7</a:t>
            </a:r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/>
          </a:bodyPr>
          <a:lstStyle/>
          <a:p>
            <a:pPr marL="320040" indent="-32004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Kan </a:t>
            </a:r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kurşun seviyeleri: 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Yaş, cinsiyet, ırk ve sigara içme durumu kontrol edildikten sonra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kan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kurşun seviyesinin geometrik ortalaması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GFD uygulayanlarda, GFD uygulamayanlara  göre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anlamlı derecede yüksektir. (P =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0,007). 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GFD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uygulayanların kan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kurşun düzeyleri, kadınlarda ve erkeklerde sayısal olarak daha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yüksektir,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ancak aradaki farklar sadece kadınlarda istatistiksel olarak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anlamlıdır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(P = 0,001). </a:t>
            </a: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GİRİŞ-1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924425"/>
          </a:xfrm>
        </p:spPr>
        <p:txBody>
          <a:bodyPr>
            <a:normAutofit fontScale="85000" lnSpcReduction="10000"/>
          </a:bodyPr>
          <a:lstStyle/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/>
              <a:t>	</a:t>
            </a:r>
            <a:endParaRPr lang="tr-TR" dirty="0" smtClean="0"/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Glutensiz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diyet (GFD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)*,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çoğunlukla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çölyak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hastalığı (CD),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dermatitis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herpetiformis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ve buğday alerjisi gibi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glutene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bağlı hastalıklar için bir tedavi seçeneği olarak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düşünülür.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Şaşırtıcı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bir şekilde, ABD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halkı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GFD'nin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iddia edilen sağlık yararları ile giderek daha fazla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ilgilenmektedir.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Birkaç çalışma,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gluten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ile ilişkili hastalıkları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olmayan ve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GFD'yi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uygulayan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kişilerin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yaygın olduğunu  göstermiştir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tr-TR" sz="1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tr-TR" sz="1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tr-TR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Gluten-free</a:t>
            </a:r>
            <a:r>
              <a:rPr lang="tr-TR" sz="19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Diet</a:t>
            </a:r>
            <a:r>
              <a:rPr lang="tr-TR" sz="1900" dirty="0">
                <a:latin typeface="Calibri" panose="020F0502020204030204" pitchFamily="34" charset="0"/>
                <a:cs typeface="Calibri" panose="020F0502020204030204" pitchFamily="34" charset="0"/>
              </a:rPr>
              <a:t> (GFD)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BULGULAR-8</a:t>
            </a:r>
            <a:endParaRPr lang="tr-TR" smtClean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76375" y="1508125"/>
            <a:ext cx="5832475" cy="5349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BULGULAR-9</a:t>
            </a:r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Kan </a:t>
            </a:r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kadmiyum seviyeleri: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Yaş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, cinsiyet, ırk ve sigara içme durumları kontrol edildikten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sonra kan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kadmiyum seviyeleri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GFD uygulayan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kişilerde,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GFD uygulamayan 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kişilerden anlamlı olarak daha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yüksektir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(P = 0.002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Halen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sigara içenlerin kan kadmiyum düzeylerinin geometrik ortalaması sigara içmeyenlere ve eskiden sigara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içenlere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göre  anlamlı olarak daha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yüksektir(P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&lt;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0.001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BULGULAR-10</a:t>
            </a:r>
            <a:endParaRPr lang="tr-TR" smtClean="0"/>
          </a:p>
        </p:txBody>
      </p:sp>
      <p:pic>
        <p:nvPicPr>
          <p:cNvPr id="34818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35150" y="1533525"/>
            <a:ext cx="6265863" cy="53006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BULGULAR-11</a:t>
            </a:r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b="1" dirty="0" smtClean="0"/>
              <a:t>Toplam idrar </a:t>
            </a:r>
            <a:r>
              <a:rPr lang="tr-TR" b="1" dirty="0"/>
              <a:t>arsenik </a:t>
            </a:r>
            <a:r>
              <a:rPr lang="tr-TR" b="1" dirty="0" smtClean="0"/>
              <a:t>seviyeleri: 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	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Yaş, cinsiyet,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ırk ve sigara içme durumu kontrol edildikten sonra,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GFD uygulayan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kişilerle GFD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uygulamayan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kişiler arasındaki toplam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idrar arsenik düzeyleri farkı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istatistiksel olarak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anlamlıdır</a:t>
            </a:r>
            <a:r>
              <a:rPr lang="tr-T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(P </a:t>
            </a:r>
            <a:r>
              <a:rPr lang="tr-TR" sz="2800" dirty="0">
                <a:latin typeface="Calibri" panose="020F0502020204030204" pitchFamily="34" charset="0"/>
                <a:cs typeface="Calibri" panose="020F0502020204030204" pitchFamily="34" charset="0"/>
              </a:rPr>
              <a:t>= 0.04).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TARTIŞMA-1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6866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tr-TR" smtClean="0"/>
          </a:p>
          <a:p>
            <a:pPr marL="0" indent="0" algn="just">
              <a:buFont typeface="Wingdings" pitchFamily="2" charset="2"/>
              <a:buNone/>
            </a:pPr>
            <a:r>
              <a:rPr lang="tr-TR" smtClean="0"/>
              <a:t>	</a:t>
            </a:r>
            <a:r>
              <a:rPr lang="tr-TR" smtClean="0">
                <a:latin typeface="Calibri" pitchFamily="34" charset="0"/>
                <a:cs typeface="Calibri" pitchFamily="34" charset="0"/>
              </a:rPr>
              <a:t>CD hastaları besin alım eksikliği gibi istenmeyen sonuçlara rağmen, GFD'den büyük yarar görmektedir. </a:t>
            </a:r>
          </a:p>
          <a:p>
            <a:pPr marL="0" indent="0" algn="just">
              <a:buFont typeface="Wingdings" pitchFamily="2" charset="2"/>
              <a:buNone/>
            </a:pPr>
            <a:r>
              <a:rPr lang="tr-TR" smtClean="0">
                <a:latin typeface="Calibri" pitchFamily="34" charset="0"/>
                <a:cs typeface="Calibri" pitchFamily="34" charset="0"/>
              </a:rPr>
              <a:t>	GFD uygulayan çoğu insan için , arsenik dışındaki ağır metallerin kabul edilen toksik seviyelerine ulaşılmamıştır veya bu seviyeler aşılmamıştır.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TARTIŞMA-2</a:t>
            </a:r>
            <a:endParaRPr lang="tr-TR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 smtClean="0"/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Sıkı </a:t>
            </a:r>
            <a:r>
              <a:rPr 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bir </a:t>
            </a:r>
            <a:r>
              <a:rPr lang="tr-T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GFD uygulamak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gluten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ile ilgili koşulları olan insanlar için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zorlayıcıdır.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Çünkü;</a:t>
            </a:r>
          </a:p>
          <a:p>
            <a:pPr marL="320040" indent="-32004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Takip edilmesi zordur.</a:t>
            </a:r>
          </a:p>
          <a:p>
            <a:pPr marL="320040" indent="-32004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Psikolojik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yükleri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vardır.</a:t>
            </a:r>
          </a:p>
          <a:p>
            <a:pPr marL="320040" indent="-32004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Özellikle beslenme açısından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demir, kalsiyum,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tiamin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riboflavin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ve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folat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seviyelerini 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azaltır.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TARTIŞMA-3</a:t>
            </a:r>
            <a:endParaRPr lang="tr-TR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r-TR" dirty="0" smtClean="0"/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/>
              <a:t>	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Ayrıca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gluten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içeren tahıllar Amerika Birleşik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Devletleri'nde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başlıca diyet liflerinden biridir,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yüzden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GFD uygulayan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insanlar yetersiz lif alımı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açısından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risk altında olabilir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TARTIŞMA-4</a:t>
            </a:r>
            <a:endParaRPr lang="tr-TR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938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tr-TR" dirty="0" smtClean="0"/>
          </a:p>
          <a:p>
            <a:pPr marL="0" indent="0" algn="just">
              <a:buFont typeface="Wingdings" pitchFamily="2" charset="2"/>
              <a:buNone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	Daha önce yapılan çalışmalarda  pirinç, yeşil yapraklı sebzeler, balıklar ve kabuklu deniz ürünleri gibi gıdaların arsenik, cıva, kurşun ve kadmiyum düzeylerini artırdığı ve bunların hepsinin yüksek dozlarda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toksik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olabileceği belirtilmiştir.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TARTIŞMA-5</a:t>
            </a:r>
            <a:endParaRPr lang="tr-TR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84213" y="1916113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 smtClean="0"/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	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Elli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ve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arkadaşlarının*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CD hastalarında kan ve idrar düzeylerini değerlendiren yakın tarihli bir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raporunda: 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«Balık tüketimi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veya amalgam diş dolgularında farklılıklar olmaksızın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GFD uygulayan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CD'li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hastalarda cıva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seviyelerinin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anlamlı olarak daha yüksek düzeyde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olduğunu  göstermiştir.»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1500" dirty="0" smtClean="0"/>
              <a:t>*</a:t>
            </a:r>
            <a:r>
              <a:rPr lang="en-US" sz="1500" dirty="0" smtClean="0"/>
              <a:t>Elli </a:t>
            </a:r>
            <a:r>
              <a:rPr lang="en-US" sz="1500" dirty="0"/>
              <a:t>L, Rossi V, Conte D, et al. Increased mercury levels </a:t>
            </a:r>
            <a:r>
              <a:rPr lang="en-US" sz="1500" dirty="0" smtClean="0"/>
              <a:t>in</a:t>
            </a:r>
            <a:r>
              <a:rPr lang="tr-TR" sz="1500" dirty="0" smtClean="0"/>
              <a:t> </a:t>
            </a:r>
            <a:r>
              <a:rPr lang="en-US" sz="1500" dirty="0" smtClean="0"/>
              <a:t>patients </a:t>
            </a:r>
            <a:r>
              <a:rPr lang="en-US" sz="1500" dirty="0"/>
              <a:t>with celiac disease following a </a:t>
            </a:r>
            <a:r>
              <a:rPr lang="en-US" sz="1500" dirty="0" smtClean="0"/>
              <a:t>gluten-free</a:t>
            </a:r>
            <a:r>
              <a:rPr lang="tr-TR" sz="1500" dirty="0" smtClean="0"/>
              <a:t> </a:t>
            </a:r>
            <a:r>
              <a:rPr lang="en-US" sz="1500" dirty="0" smtClean="0"/>
              <a:t>regimen.</a:t>
            </a:r>
            <a:r>
              <a:rPr lang="tr-TR" sz="1500" dirty="0" err="1" smtClean="0"/>
              <a:t>Gastroenterol</a:t>
            </a:r>
            <a:r>
              <a:rPr lang="tr-TR" sz="1500" dirty="0" smtClean="0"/>
              <a:t> </a:t>
            </a:r>
            <a:r>
              <a:rPr lang="tr-TR" sz="1500" dirty="0" err="1"/>
              <a:t>Res</a:t>
            </a:r>
            <a:r>
              <a:rPr lang="tr-TR" sz="1500" dirty="0"/>
              <a:t> </a:t>
            </a:r>
            <a:r>
              <a:rPr lang="tr-TR" sz="1500" dirty="0" err="1"/>
              <a:t>Pract</a:t>
            </a:r>
            <a:r>
              <a:rPr lang="tr-TR" sz="1500" dirty="0"/>
              <a:t> 2015;2015:953042.</a:t>
            </a:r>
            <a:endParaRPr lang="tr-T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TARTIŞMA-6</a:t>
            </a:r>
            <a:endParaRPr lang="tr-TR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986" name="İçerik Yer Tutucusu 2"/>
          <p:cNvSpPr>
            <a:spLocks noGrp="1"/>
          </p:cNvSpPr>
          <p:nvPr>
            <p:ph sz="quarter" idx="1"/>
          </p:nvPr>
        </p:nvSpPr>
        <p:spPr>
          <a:xfrm>
            <a:off x="468313" y="1600200"/>
            <a:ext cx="8297862" cy="4781550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Font typeface="Wingdings" pitchFamily="2" charset="2"/>
              <a:buNone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	CD’den bağımsız olarak, bu çalışmada, GFD uygulayan insanların GFD uygulamayan insanlardan daha yüksek kan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civa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düzeyleri olduğu gösterilmiştir. </a:t>
            </a:r>
          </a:p>
          <a:p>
            <a:pPr marL="0" indent="0" algn="just">
              <a:buFont typeface="Wingdings" pitchFamily="2" charset="2"/>
              <a:buNone/>
            </a:pPr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Font typeface="Wingdings" pitchFamily="2" charset="2"/>
              <a:buNone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	Son 30 gün içerisinde balık yiyenlerin oranı GFD uygulayan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kişilerde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daha fazladır; balık tüketimi, GFD uygulayan insanlarda artan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civa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konsantrasyonuna neden olabilir.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GİRİŞ-2</a:t>
            </a:r>
            <a:endParaRPr lang="tr-TR" smtClean="0"/>
          </a:p>
        </p:txBody>
      </p:sp>
      <p:sp>
        <p:nvSpPr>
          <p:cNvPr id="15362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tr-TR" smtClean="0"/>
          </a:p>
          <a:p>
            <a:pPr marL="0" indent="0" algn="just">
              <a:buFont typeface="Wingdings" pitchFamily="2" charset="2"/>
              <a:buNone/>
            </a:pPr>
            <a:r>
              <a:rPr lang="tr-TR" smtClean="0"/>
              <a:t>	</a:t>
            </a:r>
            <a:r>
              <a:rPr lang="tr-TR" smtClean="0">
                <a:latin typeface="Calibri" pitchFamily="34" charset="0"/>
                <a:cs typeface="Calibri" pitchFamily="34" charset="0"/>
              </a:rPr>
              <a:t>CD'si olmayan insanlar için GFD'nin faydaları gösterilmemiştir. </a:t>
            </a:r>
          </a:p>
          <a:p>
            <a:pPr marL="0" indent="0" algn="just">
              <a:buFont typeface="Wingdings" pitchFamily="2" charset="2"/>
              <a:buNone/>
            </a:pPr>
            <a:r>
              <a:rPr lang="tr-TR" smtClean="0">
                <a:latin typeface="Calibri" pitchFamily="34" charset="0"/>
                <a:cs typeface="Calibri" pitchFamily="34" charset="0"/>
              </a:rPr>
              <a:t>	</a:t>
            </a:r>
            <a:r>
              <a:rPr lang="tr-TR" u="sng" smtClean="0">
                <a:latin typeface="Calibri" pitchFamily="34" charset="0"/>
                <a:cs typeface="Calibri" pitchFamily="34" charset="0"/>
              </a:rPr>
              <a:t>Bunun yerine</a:t>
            </a:r>
            <a:r>
              <a:rPr lang="tr-TR" smtClean="0">
                <a:latin typeface="Calibri" pitchFamily="34" charset="0"/>
                <a:cs typeface="Calibri" pitchFamily="34" charset="0"/>
              </a:rPr>
              <a:t>, </a:t>
            </a:r>
          </a:p>
          <a:p>
            <a:pPr marL="0" indent="0" algn="just">
              <a:buFont typeface="Wingdings" pitchFamily="2" charset="2"/>
              <a:buNone/>
            </a:pPr>
            <a:r>
              <a:rPr lang="tr-TR" smtClean="0">
                <a:latin typeface="Calibri" pitchFamily="34" charset="0"/>
                <a:cs typeface="Calibri" pitchFamily="34" charset="0"/>
              </a:rPr>
              <a:t>	GFD; demir, ferritin ve çinko gibi mikro besin yetersizliklerini ve lif tüketim eksikliği içeren beslenme kaygılarını ortaya çıkarmıştır.</a:t>
            </a:r>
          </a:p>
          <a:p>
            <a:pPr marL="0" indent="0" algn="just">
              <a:buFont typeface="Wingdings" pitchFamily="2" charset="2"/>
              <a:buNone/>
            </a:pPr>
            <a:r>
              <a:rPr lang="tr-TR" smtClean="0">
                <a:latin typeface="Calibri" pitchFamily="34" charset="0"/>
                <a:cs typeface="Calibri" pitchFamily="34" charset="0"/>
              </a:rPr>
              <a:t>	</a:t>
            </a: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TARTIŞMA-7</a:t>
            </a:r>
            <a:endParaRPr lang="tr-TR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010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tr-TR" sz="1200" smtClean="0"/>
          </a:p>
          <a:p>
            <a:pPr marL="0" indent="0" algn="just">
              <a:buFont typeface="Wingdings" pitchFamily="2" charset="2"/>
              <a:buNone/>
            </a:pPr>
            <a:r>
              <a:rPr lang="tr-TR" sz="2800" smtClean="0">
                <a:latin typeface="Calibri" pitchFamily="34" charset="0"/>
                <a:cs typeface="Calibri" pitchFamily="34" charset="0"/>
              </a:rPr>
              <a:t>	</a:t>
            </a:r>
            <a:r>
              <a:rPr lang="tr-TR" sz="2800" u="sng" smtClean="0">
                <a:latin typeface="Calibri" pitchFamily="34" charset="0"/>
                <a:cs typeface="Calibri" pitchFamily="34" charset="0"/>
              </a:rPr>
              <a:t>Polonya‘da yapılan bir çalışma*:</a:t>
            </a:r>
          </a:p>
          <a:p>
            <a:pPr marL="0" indent="0" algn="just">
              <a:buFont typeface="Wingdings" pitchFamily="2" charset="2"/>
              <a:buNone/>
            </a:pPr>
            <a:r>
              <a:rPr lang="tr-TR" sz="2800" smtClean="0">
                <a:latin typeface="Calibri" pitchFamily="34" charset="0"/>
                <a:cs typeface="Calibri" pitchFamily="34" charset="0"/>
              </a:rPr>
              <a:t>”CD'li çocuklarda, sağlıklı çocuklara göre süt dişlerinde kurşun ve kadmiyum düzeylerinin anlamlı olarak daha yüksek olduğunu ve GFD ile bu toksik metallerin birikimi arasındaki ilişkiyi göstermiştir.”</a:t>
            </a:r>
            <a:endParaRPr lang="tr-TR" sz="1200" smtClean="0"/>
          </a:p>
          <a:p>
            <a:pPr marL="0" indent="0">
              <a:buFont typeface="Wingdings" pitchFamily="2" charset="2"/>
              <a:buNone/>
            </a:pPr>
            <a:endParaRPr lang="tr-TR" sz="1200" smtClean="0"/>
          </a:p>
          <a:p>
            <a:pPr marL="0" indent="0">
              <a:buFont typeface="Wingdings" pitchFamily="2" charset="2"/>
              <a:buNone/>
            </a:pPr>
            <a:endParaRPr lang="tr-TR" sz="1200" smtClean="0"/>
          </a:p>
          <a:p>
            <a:pPr marL="0" indent="0">
              <a:buFont typeface="Wingdings" pitchFamily="2" charset="2"/>
              <a:buNone/>
            </a:pPr>
            <a:endParaRPr lang="tr-TR" sz="1200" smtClean="0"/>
          </a:p>
          <a:p>
            <a:pPr marL="0" indent="0">
              <a:buFont typeface="Wingdings" pitchFamily="2" charset="2"/>
              <a:buNone/>
            </a:pPr>
            <a:endParaRPr lang="tr-TR" sz="1200" smtClean="0"/>
          </a:p>
          <a:p>
            <a:pPr marL="0" indent="0">
              <a:buFont typeface="Wingdings" pitchFamily="2" charset="2"/>
              <a:buNone/>
            </a:pPr>
            <a:endParaRPr lang="tr-TR" sz="1200" smtClean="0"/>
          </a:p>
          <a:p>
            <a:pPr marL="0" indent="0">
              <a:buFont typeface="Wingdings" pitchFamily="2" charset="2"/>
              <a:buNone/>
            </a:pPr>
            <a:r>
              <a:rPr lang="tr-TR" sz="1200" smtClean="0"/>
              <a:t>*</a:t>
            </a:r>
            <a:r>
              <a:rPr lang="pl-PL" sz="1200" smtClean="0"/>
              <a:t>Orzechowska-Wylegala B, Obuchowicz A, Malara P, et al.</a:t>
            </a:r>
            <a:r>
              <a:rPr lang="tr-TR" sz="1200" smtClean="0"/>
              <a:t> </a:t>
            </a:r>
            <a:r>
              <a:rPr lang="en-US" sz="1200" smtClean="0"/>
              <a:t>Cadmium and lead accumulate in the deciduous teeth of children</a:t>
            </a:r>
            <a:r>
              <a:rPr lang="tr-TR" sz="1200" smtClean="0"/>
              <a:t> </a:t>
            </a:r>
            <a:r>
              <a:rPr lang="en-US" sz="1200" smtClean="0"/>
              <a:t>with celiac disease or food allergies. Int J Stomatol</a:t>
            </a:r>
            <a:r>
              <a:rPr lang="tr-TR" sz="1200" smtClean="0"/>
              <a:t> Occlusion Med 2011;4:28–31.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TARTIŞMA-8</a:t>
            </a:r>
            <a:endParaRPr lang="tr-TR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 algn="just">
              <a:buFont typeface="Wingdings" pitchFamily="2" charset="2"/>
              <a:buNone/>
            </a:pPr>
            <a:r>
              <a:rPr lang="tr-TR" dirty="0" smtClean="0"/>
              <a:t>	</a:t>
            </a:r>
            <a:r>
              <a:rPr lang="tr-TR" dirty="0" smtClean="0"/>
              <a:t>	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Bazı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çalışmalar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glutensiz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ürünlerin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glutenli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ürünlerden daha az proteine sahip olduğunu göstermiştir. </a:t>
            </a:r>
          </a:p>
          <a:p>
            <a:pPr algn="just">
              <a:buFont typeface="Wingdings" pitchFamily="2" charset="2"/>
              <a:buNone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	Ek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olarak bazı çalışmalar protein ve sülfür içeren amino asitlerin düşük olmasının, ağır metal birikimine yol açabileceğini göstermiştir.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TARTIŞMA-9</a:t>
            </a:r>
            <a:endParaRPr lang="tr-TR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058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85298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tr-TR" smtClean="0"/>
          </a:p>
          <a:p>
            <a:pPr marL="0" indent="0" algn="just">
              <a:buFont typeface="Wingdings" pitchFamily="2" charset="2"/>
              <a:buNone/>
            </a:pPr>
            <a:r>
              <a:rPr lang="tr-TR" smtClean="0">
                <a:latin typeface="Calibri" pitchFamily="34" charset="0"/>
                <a:cs typeface="Calibri" pitchFamily="34" charset="0"/>
              </a:rPr>
              <a:t>	Yüksek kadmiyum düzeyleri sigara içme öyküsü ile ilişkili olabilir. </a:t>
            </a:r>
          </a:p>
          <a:p>
            <a:pPr marL="0" indent="0" algn="just">
              <a:buFont typeface="Wingdings" pitchFamily="2" charset="2"/>
              <a:buNone/>
            </a:pPr>
            <a:r>
              <a:rPr lang="tr-TR" smtClean="0">
                <a:latin typeface="Calibri" pitchFamily="34" charset="0"/>
                <a:cs typeface="Calibri" pitchFamily="34" charset="0"/>
              </a:rPr>
              <a:t>	İlginç bir şekilde,  kan kadmiyum düzeylerinin, GFD uygulayan kişilerde ve GFD uygulamayan sigara içen kişilerde benzediği bulunmuştur. </a:t>
            </a:r>
          </a:p>
          <a:p>
            <a:pPr marL="0" indent="0" algn="just">
              <a:buFont typeface="Wingdings" pitchFamily="2" charset="2"/>
              <a:buNone/>
            </a:pPr>
            <a:r>
              <a:rPr lang="tr-TR" smtClean="0">
                <a:latin typeface="Calibri" pitchFamily="34" charset="0"/>
                <a:cs typeface="Calibri" pitchFamily="34" charset="0"/>
              </a:rPr>
              <a:t>	Fakat sigara içmeyenler veya eskiden sigara içenler arasında GFD uygulayanlarda, GFD uygulamayanlara göre kadmiyum düzeylerinin anlamlı derecede yüksek olduğu gösterilmiştir. </a:t>
            </a:r>
          </a:p>
          <a:p>
            <a:pPr marL="0" indent="0">
              <a:buFont typeface="Wingdings" pitchFamily="2" charset="2"/>
              <a:buNone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TARTIŞMA-10</a:t>
            </a:r>
            <a:endParaRPr lang="tr-TR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997450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 smtClean="0"/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Pirinç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bazlı gıdalar,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GFD uygulamak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zorunda olan insanlar için popülerdir ve bu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gıdaların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arsenik seviyeleri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yüksektir. Çünkü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pirinç su altındaki alanlarda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yetiştirilir ve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arsenik, toprak ve yeraltı sularında doğal olarak bulunur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tr-TR" sz="3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sz="3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Munera-Picazo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ve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arkadaşları*,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pirinç bazlı gıdaların toplam arsenik ve inorganik arsenik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içeriğinin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yüksek olduğunu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göstermiştir.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tr-TR" sz="30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sz="14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1400" dirty="0" smtClean="0"/>
              <a:t>*</a:t>
            </a:r>
            <a:r>
              <a:rPr lang="it-IT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Munera-Picazo </a:t>
            </a:r>
            <a:r>
              <a:rPr lang="it-IT" sz="1400" dirty="0">
                <a:latin typeface="Calibri" panose="020F0502020204030204" pitchFamily="34" charset="0"/>
                <a:cs typeface="Calibri" panose="020F0502020204030204" pitchFamily="34" charset="0"/>
              </a:rPr>
              <a:t>S, Ramirez-Gandolfo A, Burlo F, et al. </a:t>
            </a:r>
            <a:r>
              <a:rPr lang="it-IT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Inorganic</a:t>
            </a:r>
            <a:r>
              <a:rPr lang="tr-T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total arsenic contents in rice-based foods for children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tr-T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celiac</a:t>
            </a:r>
            <a:r>
              <a:rPr lang="tr-TR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disease</a:t>
            </a:r>
            <a:r>
              <a:rPr lang="tr-TR" sz="1400" dirty="0">
                <a:latin typeface="Calibri" panose="020F0502020204030204" pitchFamily="34" charset="0"/>
                <a:cs typeface="Calibri" panose="020F0502020204030204" pitchFamily="34" charset="0"/>
              </a:rPr>
              <a:t>. J </a:t>
            </a:r>
            <a:r>
              <a:rPr lang="tr-T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Food</a:t>
            </a:r>
            <a:r>
              <a:rPr lang="tr-TR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Sci</a:t>
            </a:r>
            <a:r>
              <a:rPr lang="tr-TR" sz="1400" dirty="0">
                <a:latin typeface="Calibri" panose="020F0502020204030204" pitchFamily="34" charset="0"/>
                <a:cs typeface="Calibri" panose="020F0502020204030204" pitchFamily="34" charset="0"/>
              </a:rPr>
              <a:t> 2014;79:T122–T128.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TARTIŞMA-11</a:t>
            </a:r>
            <a:endParaRPr lang="tr-TR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7106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tr-TR" dirty="0" smtClean="0"/>
          </a:p>
          <a:p>
            <a:pPr marL="0" indent="0" algn="just">
              <a:buFont typeface="Wingdings" pitchFamily="2" charset="2"/>
              <a:buNone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tr-TR" u="sng" dirty="0" smtClean="0">
                <a:latin typeface="Calibri" pitchFamily="34" charset="0"/>
                <a:cs typeface="Calibri" pitchFamily="34" charset="0"/>
              </a:rPr>
              <a:t>Mevcut çalışmada çeşitli sınırlamalar vardır.</a:t>
            </a:r>
          </a:p>
          <a:p>
            <a:pPr marL="0" indent="0" algn="just">
              <a:buFont typeface="Wingdings" pitchFamily="2" charset="2"/>
              <a:buNone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	Öncelikle, GFD durumunun belirlenmesi ile ilgili olarak, sadece 1 soru kullanılmıştır. </a:t>
            </a:r>
          </a:p>
          <a:p>
            <a:pPr marL="0" indent="0" algn="just">
              <a:buFont typeface="Wingdings" pitchFamily="2" charset="2"/>
              <a:buNone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	Genel popülasyon, bu soruyu doğru bir şekilde cevaplamak için GFD hakkında yeterli bilgiye sahip olmayabilir.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TARTIŞMA-12</a:t>
            </a:r>
            <a:endParaRPr lang="tr-TR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8130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tr-TR" smtClean="0"/>
          </a:p>
          <a:p>
            <a:pPr marL="0" indent="0" algn="just">
              <a:buFont typeface="Wingdings" pitchFamily="2" charset="2"/>
              <a:buNone/>
            </a:pPr>
            <a:r>
              <a:rPr lang="tr-TR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marL="0" indent="0" algn="just">
              <a:buFont typeface="Wingdings" pitchFamily="2" charset="2"/>
              <a:buNone/>
            </a:pPr>
            <a:r>
              <a:rPr lang="tr-TR" smtClean="0">
                <a:latin typeface="Calibri" pitchFamily="34" charset="0"/>
                <a:cs typeface="Calibri" pitchFamily="34" charset="0"/>
              </a:rPr>
              <a:t>	GFD uygulayan kişi sayısı (n = 115) azdır, bu nedenle çalışmanın bulguları dikkatlice yorumlanmalıdır. </a:t>
            </a: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SONUÇ </a:t>
            </a:r>
            <a:endParaRPr lang="tr-TR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 smtClean="0"/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/>
              <a:t>	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Özet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olarak, NHANES tarafından 2009 ve 2012 yılları arasında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biriktirilen verilerin analizleriyle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GFD uygulayan insanların, GFD uygulamayan insanlara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kıyasla, ağır metal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birikiminde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artış tespit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edilmiştir. 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Bu nedenle, </a:t>
            </a:r>
            <a:r>
              <a:rPr lang="tr-TR" sz="3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GFD'nin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tıbbi açıdan zorunlu olmadığı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kişiler, GFD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ile ilişkili ağır metal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birikimi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olasılığından haberdar edilmelidir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 	Artan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ağır metal seviyelerinin  </a:t>
            </a:r>
            <a:r>
              <a:rPr lang="tr-TR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özellikle de </a:t>
            </a:r>
            <a:r>
              <a:rPr lang="tr-TR" sz="3000" dirty="0">
                <a:latin typeface="Calibri" panose="020F0502020204030204" pitchFamily="34" charset="0"/>
                <a:cs typeface="Calibri" panose="020F0502020204030204" pitchFamily="34" charset="0"/>
              </a:rPr>
              <a:t>arsenik seviyelerinin klinik önemi hakkında daha fazla araştırma yapılması gerekmektedir.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endParaRPr lang="tr-TR" smtClean="0"/>
          </a:p>
        </p:txBody>
      </p:sp>
      <p:pic>
        <p:nvPicPr>
          <p:cNvPr id="50178" name="Picture 2" descr="C:\Users\cumali\Desktop\aile hekimliği sunumlar\AŞI\thank-you-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GİRİŞ-3</a:t>
            </a:r>
            <a:endParaRPr lang="tr-TR" smtClean="0"/>
          </a:p>
        </p:txBody>
      </p:sp>
      <p:sp>
        <p:nvSpPr>
          <p:cNvPr id="16386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tr-TR" smtClean="0"/>
          </a:p>
          <a:p>
            <a:pPr marL="0" indent="0" algn="just">
              <a:buFont typeface="Wingdings" pitchFamily="2" charset="2"/>
              <a:buNone/>
            </a:pPr>
            <a:r>
              <a:rPr lang="tr-TR" smtClean="0">
                <a:latin typeface="Calibri" pitchFamily="34" charset="0"/>
                <a:cs typeface="Calibri" pitchFamily="34" charset="0"/>
              </a:rPr>
              <a:t>	CD hastalarının diyetiyle ilgili birçok çalışma, GFD uygulayan CD hastalarının lipid, şeker ve tuz düzeyleri yüksek olan daha fazla gıdayı tüketme eğiliminde olduğunu göstermiştir. </a:t>
            </a:r>
          </a:p>
          <a:p>
            <a:pPr marL="0" indent="0" algn="just">
              <a:buFont typeface="Wingdings" pitchFamily="2" charset="2"/>
              <a:buNone/>
            </a:pPr>
            <a:r>
              <a:rPr lang="tr-TR" smtClean="0">
                <a:latin typeface="Calibri" pitchFamily="34" charset="0"/>
                <a:cs typeface="Calibri" pitchFamily="34" charset="0"/>
              </a:rPr>
              <a:t>	Halkın olumlu düşünmesine rağmen GFD’nin fayda sağlayıp sağlamadığı belirsizdir.</a:t>
            </a:r>
          </a:p>
          <a:p>
            <a:pPr marL="0" indent="0">
              <a:buFont typeface="Wingdings" pitchFamily="2" charset="2"/>
              <a:buNone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GİRİŞ-4</a:t>
            </a:r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	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İçme suyu, «balık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ve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pirinç»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içeren yiyecekler ağır metal kaynakları olarak düşünülmektedir. </a:t>
            </a: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0040" indent="-32004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Yakın tarihli bir çalışmada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CD'li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hastalarda artmış cıva konsantrasyonları ile GFD arasında bir ilişki olduğu bildirilmiştir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20040" indent="-32004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Başka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bir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araştırma ise, idrar arsenik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konsantrasyonunun pirinç tüketimi ile önemli ölçüde ilişkili olduğunu göstermiştir.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GİRİŞ-5</a:t>
            </a:r>
            <a:endParaRPr lang="tr-TR" smtClean="0"/>
          </a:p>
        </p:txBody>
      </p:sp>
      <p:sp>
        <p:nvSpPr>
          <p:cNvPr id="18434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tr-TR" smtClean="0"/>
          </a:p>
          <a:p>
            <a:pPr marL="0" indent="0" algn="just">
              <a:buFont typeface="Wingdings" pitchFamily="2" charset="2"/>
              <a:buNone/>
            </a:pPr>
            <a:r>
              <a:rPr lang="tr-TR" smtClean="0">
                <a:latin typeface="Calibri" pitchFamily="34" charset="0"/>
                <a:cs typeface="Calibri" pitchFamily="34" charset="0"/>
              </a:rPr>
              <a:t>	CD'li hastalar gluten kullanımından  kaçınmak zorunda olmakla birlikte, CD'si olmayan ve GFD uygulayan bazı kişiler bulunmaktadır. </a:t>
            </a:r>
          </a:p>
          <a:p>
            <a:pPr marL="0" indent="0" algn="just">
              <a:buFont typeface="Wingdings" pitchFamily="2" charset="2"/>
              <a:buNone/>
            </a:pPr>
            <a:r>
              <a:rPr lang="tr-TR" smtClean="0">
                <a:latin typeface="Calibri" pitchFamily="34" charset="0"/>
                <a:cs typeface="Calibri" pitchFamily="34" charset="0"/>
              </a:rPr>
              <a:t>	Bu kişiler, GFD uygulayan çölyak olmayan kişiler olarak sınıflandırılmıştır. </a:t>
            </a:r>
          </a:p>
          <a:p>
            <a:pPr marL="0" indent="0" algn="just">
              <a:buFont typeface="Wingdings" pitchFamily="2" charset="2"/>
              <a:buNone/>
            </a:pPr>
            <a:r>
              <a:rPr lang="tr-TR" smtClean="0">
                <a:latin typeface="Calibri" pitchFamily="34" charset="0"/>
                <a:cs typeface="Calibri" pitchFamily="34" charset="0"/>
              </a:rPr>
              <a:t>	</a:t>
            </a:r>
            <a:r>
              <a:rPr lang="tr-TR" b="1" u="sng" smtClean="0">
                <a:latin typeface="Calibri" pitchFamily="34" charset="0"/>
                <a:cs typeface="Calibri" pitchFamily="34" charset="0"/>
              </a:rPr>
              <a:t>Çalışmanın amacı</a:t>
            </a:r>
            <a:r>
              <a:rPr lang="tr-TR" b="1" smtClean="0">
                <a:latin typeface="Calibri" pitchFamily="34" charset="0"/>
                <a:cs typeface="Calibri" pitchFamily="34" charset="0"/>
              </a:rPr>
              <a:t>: </a:t>
            </a:r>
            <a:r>
              <a:rPr lang="tr-TR" smtClean="0">
                <a:latin typeface="Calibri" pitchFamily="34" charset="0"/>
                <a:cs typeface="Calibri" pitchFamily="34" charset="0"/>
              </a:rPr>
              <a:t>GFD uygulayan çölyak hastalarında bu metallerin biyolojik olarak birikiminin arttığını belirlemektir. </a:t>
            </a:r>
          </a:p>
          <a:p>
            <a:pPr marL="0" indent="0">
              <a:buFont typeface="Wingdings" pitchFamily="2" charset="2"/>
              <a:buNone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4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YÖNTEM-1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1419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500" b="1" dirty="0" smtClean="0">
                <a:latin typeface="Calibri" pitchFamily="34" charset="0"/>
                <a:cs typeface="Calibri" pitchFamily="34" charset="0"/>
              </a:rPr>
              <a:t>Çalışma popülasyonu: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tr-TR" sz="2500" b="1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tr-TR" sz="2500" dirty="0" smtClean="0"/>
              <a:t>	</a:t>
            </a:r>
            <a:r>
              <a:rPr lang="tr-TR" sz="2500" dirty="0" smtClean="0"/>
              <a:t>	</a:t>
            </a:r>
            <a:r>
              <a:rPr lang="tr-TR" sz="2500" dirty="0" smtClean="0">
                <a:latin typeface="Calibri" pitchFamily="34" charset="0"/>
                <a:cs typeface="Calibri" pitchFamily="34" charset="0"/>
              </a:rPr>
              <a:t>2009-2012 </a:t>
            </a:r>
            <a:r>
              <a:rPr lang="tr-TR" sz="2500" dirty="0" smtClean="0">
                <a:latin typeface="Calibri" pitchFamily="34" charset="0"/>
                <a:cs typeface="Calibri" pitchFamily="34" charset="0"/>
              </a:rPr>
              <a:t>yılları arasında Ulusal Sağlık ve Beslenme İnceleme Anketi’ne (NHANES)* katılan 18 yaş ve üzeri kişilerden elde edilen veriler analiz edilmiştir.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tr-TR" sz="25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tr-TR" sz="25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tr-TR" sz="2500" dirty="0" smtClean="0">
                <a:latin typeface="Calibri" pitchFamily="34" charset="0"/>
                <a:cs typeface="Calibri" pitchFamily="34" charset="0"/>
              </a:rPr>
              <a:t>	Standartlaştırılmış </a:t>
            </a:r>
            <a:r>
              <a:rPr lang="tr-TR" sz="2500" dirty="0" err="1" smtClean="0">
                <a:latin typeface="Calibri" pitchFamily="34" charset="0"/>
                <a:cs typeface="Calibri" pitchFamily="34" charset="0"/>
              </a:rPr>
              <a:t>hanehalkı</a:t>
            </a:r>
            <a:r>
              <a:rPr lang="tr-TR" sz="2500" dirty="0" smtClean="0">
                <a:latin typeface="Calibri" pitchFamily="34" charset="0"/>
                <a:cs typeface="Calibri" pitchFamily="34" charset="0"/>
              </a:rPr>
              <a:t> anketleri, fizik muayene bulguları ve biyolojik testlerin sonuçlarını içeren yılda yaklaşık 5000 kişiden elde edilen veriler toplanmıştır.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tr-TR" sz="25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tr-TR" sz="2500" dirty="0" smtClean="0">
                <a:latin typeface="Calibri" pitchFamily="34" charset="0"/>
                <a:cs typeface="Calibri" pitchFamily="34" charset="0"/>
              </a:rPr>
              <a:t>     Bu dönemde, </a:t>
            </a:r>
            <a:r>
              <a:rPr lang="tr-TR" sz="2500" dirty="0" err="1" smtClean="0">
                <a:latin typeface="Calibri" pitchFamily="34" charset="0"/>
                <a:cs typeface="Calibri" pitchFamily="34" charset="0"/>
              </a:rPr>
              <a:t>NHANES'e</a:t>
            </a:r>
            <a:r>
              <a:rPr lang="tr-TR" sz="25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sz="2500" b="1" dirty="0" smtClean="0">
                <a:latin typeface="Calibri" pitchFamily="34" charset="0"/>
                <a:cs typeface="Calibri" pitchFamily="34" charset="0"/>
              </a:rPr>
              <a:t>12.391 yetişkin </a:t>
            </a:r>
            <a:r>
              <a:rPr lang="tr-TR" sz="2500" dirty="0" smtClean="0">
                <a:latin typeface="Calibri" pitchFamily="34" charset="0"/>
                <a:cs typeface="Calibri" pitchFamily="34" charset="0"/>
              </a:rPr>
              <a:t>katılmıştır.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tr-TR" sz="25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tr-TR" sz="1300" dirty="0" smtClean="0">
                <a:latin typeface="Calibri" pitchFamily="34" charset="0"/>
                <a:cs typeface="Calibri" pitchFamily="34" charset="0"/>
              </a:rPr>
              <a:t>*</a:t>
            </a:r>
            <a:r>
              <a:rPr lang="en-US" sz="1300" b="1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lang="en-US" sz="1300" dirty="0" smtClean="0">
                <a:latin typeface="Calibri" pitchFamily="34" charset="0"/>
                <a:cs typeface="Calibri" pitchFamily="34" charset="0"/>
              </a:rPr>
              <a:t>ational</a:t>
            </a:r>
            <a:r>
              <a:rPr lang="tr-TR" sz="13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n-US" sz="1300" b="1" dirty="0" smtClean="0">
                <a:latin typeface="Calibri" pitchFamily="34" charset="0"/>
                <a:cs typeface="Calibri" pitchFamily="34" charset="0"/>
              </a:rPr>
              <a:t>H</a:t>
            </a:r>
            <a:r>
              <a:rPr lang="en-US" sz="1300" dirty="0" smtClean="0">
                <a:latin typeface="Calibri" pitchFamily="34" charset="0"/>
                <a:cs typeface="Calibri" pitchFamily="34" charset="0"/>
              </a:rPr>
              <a:t>ealth and</a:t>
            </a:r>
            <a:r>
              <a:rPr lang="tr-TR" sz="1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300" b="1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lang="en-US" sz="1300" dirty="0" smtClean="0">
                <a:latin typeface="Calibri" pitchFamily="34" charset="0"/>
                <a:cs typeface="Calibri" pitchFamily="34" charset="0"/>
              </a:rPr>
              <a:t>utrition </a:t>
            </a:r>
            <a:r>
              <a:rPr lang="tr-TR" sz="1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300" b="1" dirty="0" smtClean="0">
                <a:latin typeface="Calibri" pitchFamily="34" charset="0"/>
                <a:cs typeface="Calibri" pitchFamily="34" charset="0"/>
              </a:rPr>
              <a:t>E</a:t>
            </a:r>
            <a:r>
              <a:rPr lang="en-US" sz="1300" dirty="0" smtClean="0">
                <a:latin typeface="Calibri" pitchFamily="34" charset="0"/>
                <a:cs typeface="Calibri" pitchFamily="34" charset="0"/>
              </a:rPr>
              <a:t>xamination </a:t>
            </a:r>
            <a:r>
              <a:rPr lang="tr-TR" sz="1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300" b="1" dirty="0" smtClean="0">
                <a:latin typeface="Calibri" pitchFamily="34" charset="0"/>
                <a:cs typeface="Calibri" pitchFamily="34" charset="0"/>
              </a:rPr>
              <a:t>S</a:t>
            </a:r>
            <a:r>
              <a:rPr lang="en-US" sz="1300" dirty="0" smtClean="0">
                <a:latin typeface="Calibri" pitchFamily="34" charset="0"/>
                <a:cs typeface="Calibri" pitchFamily="34" charset="0"/>
              </a:rPr>
              <a:t>urvey (NHANES)</a:t>
            </a:r>
            <a:endParaRPr lang="tr-TR" sz="13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tr-TR" sz="25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YÖNTEM-2</a:t>
            </a:r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b="1" dirty="0" smtClean="0">
                <a:latin typeface="Calibri" pitchFamily="34" charset="0"/>
                <a:cs typeface="Calibri" pitchFamily="34" charset="0"/>
              </a:rPr>
              <a:t>Ağır Metal Ölçümleri:</a:t>
            </a:r>
          </a:p>
          <a:p>
            <a:pPr algn="just">
              <a:buFont typeface="Wingdings" pitchFamily="2" charset="2"/>
              <a:buChar char="Ø"/>
            </a:pPr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None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	Kan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kurşun, kadmiyum ve cıva konsantrasyonları ve idrar arsenik konsantrasyonları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indüktif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olarak birleştirilmiş plazma-dinamik reaksiyon hücre-kütle spektrometre teknolojisi ile saptanmıştır.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Başlık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b="1" smtClean="0">
                <a:latin typeface="Calibri" pitchFamily="34" charset="0"/>
                <a:cs typeface="Calibri" pitchFamily="34" charset="0"/>
              </a:rPr>
              <a:t>YÖNTEM-3</a:t>
            </a:r>
            <a:endParaRPr lang="tr-TR" smtClean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b="1" dirty="0" err="1">
                <a:latin typeface="Calibri" panose="020F0502020204030204" pitchFamily="34" charset="0"/>
                <a:cs typeface="Calibri" panose="020F0502020204030204" pitchFamily="34" charset="0"/>
              </a:rPr>
              <a:t>Çölyak</a:t>
            </a:r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 Hastalığı </a:t>
            </a:r>
            <a:r>
              <a:rPr lang="tr-TR" b="1" dirty="0" err="1">
                <a:latin typeface="Calibri" panose="020F0502020204030204" pitchFamily="34" charset="0"/>
                <a:cs typeface="Calibri" panose="020F0502020204030204" pitchFamily="34" charset="0"/>
              </a:rPr>
              <a:t>Serolojik</a:t>
            </a:r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Testleri: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b="1" dirty="0"/>
              <a:t>	</a:t>
            </a:r>
            <a:r>
              <a:rPr lang="tr-TR" dirty="0"/>
              <a:t>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Mayo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Kliniğindeki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Çölyak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Hastalığı Araştırma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Laboratuarı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ardışık çift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serolojik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testler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yapmıştır.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CD'nin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serolojik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tanısında,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endomisyal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antikor (EMA)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ve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IgA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doku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transglütaminaz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tTG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) analizi pozitif olanların </a:t>
            </a:r>
            <a:r>
              <a:rPr 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duodenal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biyopsi örnekleri histolojik değerlendirmeyle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doğrulanmıştır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tr-TR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yan">
  <a:themeElements>
    <a:clrScheme name="Medy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y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y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y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1212</TotalTime>
  <Words>163</Words>
  <Application>Microsoft Office PowerPoint</Application>
  <PresentationFormat>Ekran Gösterisi (4:3)</PresentationFormat>
  <Paragraphs>169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38" baseType="lpstr">
      <vt:lpstr>Medyan</vt:lpstr>
      <vt:lpstr>PowerPoint Sunusu</vt:lpstr>
      <vt:lpstr>GİRİŞ-1</vt:lpstr>
      <vt:lpstr>GİRİŞ-2</vt:lpstr>
      <vt:lpstr>GİRİŞ-3</vt:lpstr>
      <vt:lpstr>GİRİŞ-4</vt:lpstr>
      <vt:lpstr>GİRİŞ-5</vt:lpstr>
      <vt:lpstr> YÖNTEM-1 </vt:lpstr>
      <vt:lpstr>YÖNTEM-2</vt:lpstr>
      <vt:lpstr>YÖNTEM-3</vt:lpstr>
      <vt:lpstr>YÖNTEM-4</vt:lpstr>
      <vt:lpstr>YÖNTEM-5</vt:lpstr>
      <vt:lpstr>YÖNTEM-5</vt:lpstr>
      <vt:lpstr>BULGULAR-1</vt:lpstr>
      <vt:lpstr>BULGULAR-2</vt:lpstr>
      <vt:lpstr>BULGULAR-3</vt:lpstr>
      <vt:lpstr>BULGULAR-4</vt:lpstr>
      <vt:lpstr>BULGULAR-5</vt:lpstr>
      <vt:lpstr>BULGULAR-6</vt:lpstr>
      <vt:lpstr>BULGULAR-7</vt:lpstr>
      <vt:lpstr>BULGULAR-8</vt:lpstr>
      <vt:lpstr>BULGULAR-9</vt:lpstr>
      <vt:lpstr>BULGULAR-10</vt:lpstr>
      <vt:lpstr>BULGULAR-11</vt:lpstr>
      <vt:lpstr> TARTIŞMA-1 </vt:lpstr>
      <vt:lpstr>TARTIŞMA-2</vt:lpstr>
      <vt:lpstr>TARTIŞMA-3</vt:lpstr>
      <vt:lpstr>TARTIŞMA-4</vt:lpstr>
      <vt:lpstr>TARTIŞMA-5</vt:lpstr>
      <vt:lpstr>TARTIŞMA-6</vt:lpstr>
      <vt:lpstr>TARTIŞMA-7</vt:lpstr>
      <vt:lpstr>TARTIŞMA-8</vt:lpstr>
      <vt:lpstr>TARTIŞMA-9</vt:lpstr>
      <vt:lpstr>TARTIŞMA-10</vt:lpstr>
      <vt:lpstr>TARTIŞMA-11</vt:lpstr>
      <vt:lpstr>TARTIŞMA-12</vt:lpstr>
      <vt:lpstr>SONUÇ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cumali</dc:creator>
  <cp:lastModifiedBy>Win7</cp:lastModifiedBy>
  <cp:revision>113</cp:revision>
  <dcterms:created xsi:type="dcterms:W3CDTF">2018-03-10T10:09:22Z</dcterms:created>
  <dcterms:modified xsi:type="dcterms:W3CDTF">2018-03-13T09:49:17Z</dcterms:modified>
</cp:coreProperties>
</file>