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81" r:id="rId18"/>
    <p:sldId id="274" r:id="rId19"/>
    <p:sldId id="275" r:id="rId20"/>
    <p:sldId id="276" r:id="rId21"/>
    <p:sldId id="277" r:id="rId22"/>
    <p:sldId id="278" r:id="rId23"/>
    <p:sldId id="280" r:id="rId2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343" autoAdjust="0"/>
  </p:normalViewPr>
  <p:slideViewPr>
    <p:cSldViewPr>
      <p:cViewPr varScale="1">
        <p:scale>
          <a:sx n="61" d="100"/>
          <a:sy n="61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7CA650-211F-4289-A1C2-143C62C57456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8964DA-6F74-4C82-A0FA-E209B7BF36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659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Anneler 24 haftalıkken buraya </a:t>
            </a:r>
            <a:r>
              <a:rPr lang="tr-TR" dirty="0" err="1" smtClean="0"/>
              <a:t>basvuruyorlar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964DA-6F74-4C82-A0FA-E209B7BF3605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1626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Olası karıştırıcılar, gebelik sırasında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maternal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antibiyotik alımını etkileyen faktörlere dayanan sonuçlardan seçildi (tablo 1)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964DA-6F74-4C82-A0FA-E209B7BF3605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34936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Kafa </a:t>
            </a:r>
            <a:r>
              <a:rPr lang="tr-TR" dirty="0" err="1" smtClean="0"/>
              <a:t>karıstırıcı</a:t>
            </a:r>
            <a:r>
              <a:rPr lang="tr-TR" dirty="0" smtClean="0"/>
              <a:t> etmenler,</a:t>
            </a:r>
            <a:r>
              <a:rPr lang="tr-TR" baseline="0" dirty="0" smtClean="0"/>
              <a:t> sigara </a:t>
            </a:r>
            <a:r>
              <a:rPr lang="tr-TR" baseline="0" dirty="0" err="1" smtClean="0"/>
              <a:t>içiciligi</a:t>
            </a:r>
            <a:r>
              <a:rPr lang="tr-TR" baseline="0" dirty="0" smtClean="0"/>
              <a:t>,  om verisi yeterli olmayanlarla kıyas, evde </a:t>
            </a:r>
            <a:r>
              <a:rPr lang="tr-TR" baseline="0" dirty="0" err="1" smtClean="0"/>
              <a:t>baska</a:t>
            </a:r>
            <a:r>
              <a:rPr lang="tr-TR" baseline="0" dirty="0" smtClean="0"/>
              <a:t> </a:t>
            </a:r>
            <a:r>
              <a:rPr lang="tr-TR" baseline="0" dirty="0" err="1" smtClean="0"/>
              <a:t>cocuk</a:t>
            </a:r>
            <a:r>
              <a:rPr lang="tr-TR" baseline="0" dirty="0" smtClean="0"/>
              <a:t>, emzirme süresi, </a:t>
            </a:r>
            <a:r>
              <a:rPr lang="tr-TR" baseline="0" dirty="0" err="1" smtClean="0"/>
              <a:t>preterm</a:t>
            </a:r>
            <a:r>
              <a:rPr lang="tr-TR" baseline="0" dirty="0" smtClean="0"/>
              <a:t> </a:t>
            </a:r>
            <a:r>
              <a:rPr lang="tr-TR" baseline="0" dirty="0" err="1" smtClean="0"/>
              <a:t>dogum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964DA-6F74-4C82-A0FA-E209B7BF3605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89482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Annesi </a:t>
            </a:r>
            <a:r>
              <a:rPr lang="tr-TR" dirty="0" err="1" smtClean="0"/>
              <a:t>antb</a:t>
            </a:r>
            <a:r>
              <a:rPr lang="tr-TR" baseline="0" dirty="0" smtClean="0"/>
              <a:t> kullanan om </a:t>
            </a:r>
            <a:r>
              <a:rPr lang="tr-TR" baseline="0" dirty="0" err="1" smtClean="0"/>
              <a:t>lilerle</a:t>
            </a:r>
            <a:r>
              <a:rPr lang="tr-TR" baseline="0" dirty="0" smtClean="0"/>
              <a:t> (n 138 %74) annesi </a:t>
            </a:r>
            <a:r>
              <a:rPr lang="tr-TR" baseline="0" dirty="0" err="1" smtClean="0"/>
              <a:t>anb</a:t>
            </a:r>
            <a:r>
              <a:rPr lang="tr-TR" baseline="0" dirty="0" smtClean="0"/>
              <a:t> almayan om </a:t>
            </a:r>
            <a:r>
              <a:rPr lang="tr-TR" baseline="0" dirty="0" err="1" smtClean="0"/>
              <a:t>liler</a:t>
            </a:r>
            <a:r>
              <a:rPr lang="tr-TR" baseline="0" dirty="0" smtClean="0"/>
              <a:t> (n 208 %64) </a:t>
            </a:r>
            <a:r>
              <a:rPr lang="tr-TR" baseline="0" dirty="0" err="1" smtClean="0"/>
              <a:t>karsılastrılmış</a:t>
            </a:r>
            <a:r>
              <a:rPr lang="tr-TR" baseline="0" dirty="0" smtClean="0"/>
              <a:t>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964DA-6F74-4C82-A0FA-E209B7BF3605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9956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A0948-89C4-42A3-8755-96BCF3564885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57C3D-15B0-468C-9B59-3E99A69AAC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7401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A0948-89C4-42A3-8755-96BCF3564885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57C3D-15B0-468C-9B59-3E99A69AAC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3555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A0948-89C4-42A3-8755-96BCF3564885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57C3D-15B0-468C-9B59-3E99A69AAC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6919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A0948-89C4-42A3-8755-96BCF3564885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57C3D-15B0-468C-9B59-3E99A69AAC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7445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A0948-89C4-42A3-8755-96BCF3564885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57C3D-15B0-468C-9B59-3E99A69AAC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3608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A0948-89C4-42A3-8755-96BCF3564885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57C3D-15B0-468C-9B59-3E99A69AAC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1746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A0948-89C4-42A3-8755-96BCF3564885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57C3D-15B0-468C-9B59-3E99A69AAC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5087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A0948-89C4-42A3-8755-96BCF3564885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57C3D-15B0-468C-9B59-3E99A69AAC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1423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A0948-89C4-42A3-8755-96BCF3564885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57C3D-15B0-468C-9B59-3E99A69AAC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687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A0948-89C4-42A3-8755-96BCF3564885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57C3D-15B0-468C-9B59-3E99A69AAC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9025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A0948-89C4-42A3-8755-96BCF3564885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57C3D-15B0-468C-9B59-3E99A69AAC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7474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A0948-89C4-42A3-8755-96BCF3564885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57C3D-15B0-468C-9B59-3E99A69AAC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5874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b="1" dirty="0"/>
              <a:t> </a:t>
            </a:r>
            <a:r>
              <a:rPr lang="tr-TR" b="1" dirty="0" smtClean="0"/>
              <a:t>Gebelikte Kullanılan Antibiyotikler </a:t>
            </a:r>
            <a:r>
              <a:rPr lang="tr-TR" b="1" dirty="0"/>
              <a:t>Çocuklarda </a:t>
            </a:r>
            <a:r>
              <a:rPr lang="tr-TR" b="1" dirty="0" err="1"/>
              <a:t>Otitis</a:t>
            </a:r>
            <a:r>
              <a:rPr lang="tr-TR" b="1" dirty="0"/>
              <a:t> Media ve </a:t>
            </a:r>
            <a:r>
              <a:rPr lang="tr-TR" b="1" dirty="0" err="1"/>
              <a:t>Ventilasyon</a:t>
            </a:r>
            <a:r>
              <a:rPr lang="tr-TR" b="1" dirty="0"/>
              <a:t> </a:t>
            </a:r>
            <a:r>
              <a:rPr lang="tr-TR" b="1" dirty="0" smtClean="0"/>
              <a:t>Tüpü Riskini Arttırır</a:t>
            </a:r>
            <a:endParaRPr lang="tr-TR" dirty="0" smtClean="0"/>
          </a:p>
          <a:p>
            <a:pPr algn="r"/>
            <a:endParaRPr lang="tr-TR" dirty="0"/>
          </a:p>
          <a:p>
            <a:pPr algn="r"/>
            <a:r>
              <a:rPr lang="tr-TR" dirty="0" smtClean="0"/>
              <a:t>Dr. Sencer Kaya</a:t>
            </a:r>
          </a:p>
          <a:p>
            <a:pPr algn="r"/>
            <a:r>
              <a:rPr lang="tr-TR" dirty="0" smtClean="0"/>
              <a:t>KTÜ Aile Hekimliği AD</a:t>
            </a:r>
          </a:p>
          <a:p>
            <a:pPr algn="r"/>
            <a:r>
              <a:rPr lang="tr-TR" dirty="0" smtClean="0"/>
              <a:t>07/02/2017</a:t>
            </a:r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836712"/>
            <a:ext cx="8424936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299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Yöntem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OM açısından </a:t>
            </a:r>
            <a:r>
              <a:rPr lang="tr-TR" dirty="0"/>
              <a:t>3 </a:t>
            </a:r>
            <a:r>
              <a:rPr lang="tr-TR" dirty="0" smtClean="0"/>
              <a:t>yaşına kadar </a:t>
            </a:r>
            <a:r>
              <a:rPr lang="tr-TR" dirty="0"/>
              <a:t>günlük bilgilerinin geçerliliği &gt;% 90 olan çocuklar analizlere dahil </a:t>
            </a:r>
            <a:r>
              <a:rPr lang="tr-TR" dirty="0" smtClean="0"/>
              <a:t>edilmiş.</a:t>
            </a:r>
          </a:p>
          <a:p>
            <a:endParaRPr lang="tr-TR" dirty="0" smtClean="0"/>
          </a:p>
          <a:p>
            <a:r>
              <a:rPr lang="tr-TR" dirty="0" smtClean="0"/>
              <a:t>Çocuklar </a:t>
            </a:r>
            <a:r>
              <a:rPr lang="tr-TR" dirty="0"/>
              <a:t>akut kulak  enfeksiyonu ile araştırma </a:t>
            </a:r>
            <a:r>
              <a:rPr lang="tr-TR" dirty="0" smtClean="0"/>
              <a:t>kliniğince görülmemiş </a:t>
            </a:r>
            <a:r>
              <a:rPr lang="tr-TR" dirty="0"/>
              <a:t>ancak kulak burun boğaz uzmanı veya pratisyen hekim tarafından </a:t>
            </a:r>
            <a:r>
              <a:rPr lang="tr-TR" dirty="0" smtClean="0"/>
              <a:t>tanı almış.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0275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Yöntem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Anne antibiyotik kullanımının, ilk OM atağı veya VT kullanımı yaşı üzerine etkisi, tehlike oranları açısından </a:t>
            </a:r>
            <a:r>
              <a:rPr lang="tr-TR" dirty="0" err="1" smtClean="0"/>
              <a:t>Cox</a:t>
            </a:r>
            <a:r>
              <a:rPr lang="tr-TR" dirty="0" smtClean="0"/>
              <a:t> </a:t>
            </a:r>
            <a:r>
              <a:rPr lang="tr-TR" dirty="0" err="1" smtClean="0"/>
              <a:t>hazard</a:t>
            </a:r>
            <a:r>
              <a:rPr lang="tr-TR" dirty="0" smtClean="0"/>
              <a:t> regresyon analizi ile değerlendirilmiş.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Tüm </a:t>
            </a:r>
            <a:r>
              <a:rPr lang="tr-TR" dirty="0" smtClean="0"/>
              <a:t>analizlerde % </a:t>
            </a:r>
            <a:r>
              <a:rPr lang="tr-TR" dirty="0"/>
              <a:t>5'lik bir önem düzeyi </a:t>
            </a:r>
            <a:r>
              <a:rPr lang="tr-TR" dirty="0" smtClean="0"/>
              <a:t>kullanılmış.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0275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Bulgular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3 yaşına kadar çocukların % 73'ünün (n = 514) OM verilerine, tamamının VT verilerine ve 699’unun </a:t>
            </a:r>
            <a:r>
              <a:rPr lang="tr-TR" dirty="0" err="1" smtClean="0"/>
              <a:t>maternal</a:t>
            </a:r>
            <a:r>
              <a:rPr lang="tr-TR" dirty="0" smtClean="0"/>
              <a:t> antibiyotik kullanımına ait verilere eksiksiz ulaşılabilmiş. </a:t>
            </a:r>
          </a:p>
          <a:p>
            <a:endParaRPr lang="tr-TR" dirty="0" smtClean="0"/>
          </a:p>
          <a:p>
            <a:r>
              <a:rPr lang="tr-TR" dirty="0" err="1" smtClean="0"/>
              <a:t>Maternal</a:t>
            </a:r>
            <a:r>
              <a:rPr lang="tr-TR" dirty="0" smtClean="0"/>
              <a:t> </a:t>
            </a:r>
            <a:r>
              <a:rPr lang="tr-TR" dirty="0"/>
              <a:t>antibiyotik </a:t>
            </a:r>
            <a:r>
              <a:rPr lang="tr-TR" dirty="0" smtClean="0"/>
              <a:t>kullanım </a:t>
            </a:r>
            <a:r>
              <a:rPr lang="tr-TR" dirty="0" err="1" smtClean="0"/>
              <a:t>prevalansı</a:t>
            </a:r>
            <a:r>
              <a:rPr lang="tr-TR" dirty="0" smtClean="0"/>
              <a:t> % </a:t>
            </a:r>
            <a:r>
              <a:rPr lang="tr-TR" dirty="0"/>
              <a:t>37 (</a:t>
            </a:r>
            <a:r>
              <a:rPr lang="tr-TR" dirty="0" smtClean="0"/>
              <a:t>n=256</a:t>
            </a:r>
            <a:r>
              <a:rPr lang="tr-TR" dirty="0"/>
              <a:t>)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/>
              <a:t>Doğumdan sonraki ilk yıl </a:t>
            </a:r>
            <a:r>
              <a:rPr lang="tr-TR" dirty="0" smtClean="0"/>
              <a:t>annelerin % </a:t>
            </a:r>
            <a:r>
              <a:rPr lang="tr-TR" dirty="0"/>
              <a:t>41'ine (</a:t>
            </a:r>
            <a:r>
              <a:rPr lang="tr-TR" dirty="0" smtClean="0"/>
              <a:t>n=283</a:t>
            </a:r>
            <a:r>
              <a:rPr lang="tr-TR" dirty="0"/>
              <a:t>) antibiyotik tedavisi </a:t>
            </a:r>
            <a:r>
              <a:rPr lang="tr-TR" dirty="0" smtClean="0"/>
              <a:t>verilmiş.</a:t>
            </a:r>
          </a:p>
          <a:p>
            <a:endParaRPr lang="tr-TR" dirty="0"/>
          </a:p>
          <a:p>
            <a:r>
              <a:rPr lang="tr-TR" dirty="0"/>
              <a:t>Üç yaşından önce VT </a:t>
            </a:r>
            <a:r>
              <a:rPr lang="tr-TR" dirty="0" smtClean="0"/>
              <a:t>takılanların yüzdesi  % </a:t>
            </a:r>
            <a:r>
              <a:rPr lang="tr-TR" dirty="0"/>
              <a:t>29 (n = 205</a:t>
            </a:r>
            <a:r>
              <a:rPr lang="tr-TR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18151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Bulgular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56792"/>
            <a:ext cx="8424936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49592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Bulgular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Annenin gebelik sırasında antibiyotik kullanımı </a:t>
            </a:r>
            <a:r>
              <a:rPr lang="tr-TR" dirty="0" smtClean="0"/>
              <a:t>ile 3 yaşa kadar olan çocuklarda OM </a:t>
            </a:r>
            <a:r>
              <a:rPr lang="tr-TR" dirty="0"/>
              <a:t>riski </a:t>
            </a:r>
            <a:r>
              <a:rPr lang="tr-TR" dirty="0" smtClean="0"/>
              <a:t>ilişkili bulunmuş.</a:t>
            </a:r>
          </a:p>
          <a:p>
            <a:pPr marL="457200" lvl="1" indent="0">
              <a:buNone/>
            </a:pPr>
            <a:r>
              <a:rPr lang="en-US" dirty="0" smtClean="0"/>
              <a:t>(</a:t>
            </a:r>
            <a:r>
              <a:rPr lang="tr-TR" dirty="0" smtClean="0"/>
              <a:t>düzeltilmiş</a:t>
            </a:r>
            <a:r>
              <a:rPr lang="en-US" dirty="0" smtClean="0"/>
              <a:t> hazard ratio [</a:t>
            </a:r>
            <a:r>
              <a:rPr lang="en-US" dirty="0" err="1" smtClean="0"/>
              <a:t>aHR</a:t>
            </a:r>
            <a:r>
              <a:rPr lang="en-US" dirty="0" smtClean="0"/>
              <a:t>] 1.30; 95% CI 1.04-1.63;</a:t>
            </a:r>
            <a:r>
              <a:rPr lang="tr-TR" dirty="0" smtClean="0"/>
              <a:t>   </a:t>
            </a:r>
            <a:r>
              <a:rPr lang="tr-TR" i="1" dirty="0" smtClean="0"/>
              <a:t>P </a:t>
            </a:r>
            <a:r>
              <a:rPr lang="tr-TR" dirty="0" smtClean="0"/>
              <a:t>= .02)</a:t>
            </a:r>
          </a:p>
          <a:p>
            <a:endParaRPr lang="tr-TR" dirty="0" smtClean="0"/>
          </a:p>
          <a:p>
            <a:r>
              <a:rPr lang="tr-TR" dirty="0" smtClean="0"/>
              <a:t>Annesi 2. </a:t>
            </a:r>
            <a:r>
              <a:rPr lang="tr-TR" dirty="0" err="1" smtClean="0"/>
              <a:t>trimestırda</a:t>
            </a:r>
            <a:r>
              <a:rPr lang="tr-TR" dirty="0" smtClean="0"/>
              <a:t> antibiyotik kullanan </a:t>
            </a:r>
            <a:r>
              <a:rPr lang="tr-TR" dirty="0" err="1" smtClean="0"/>
              <a:t>OM’lı</a:t>
            </a:r>
            <a:r>
              <a:rPr lang="tr-TR" dirty="0" smtClean="0"/>
              <a:t> çocuklarla %78 (n=67), annesi antibiyotik kullanmayan </a:t>
            </a:r>
            <a:r>
              <a:rPr lang="tr-TR" dirty="0" err="1" smtClean="0"/>
              <a:t>OM’lı</a:t>
            </a:r>
            <a:r>
              <a:rPr lang="tr-TR" dirty="0" smtClean="0"/>
              <a:t> çocuklar %65 (n=279) karşılaştırılmış.</a:t>
            </a:r>
          </a:p>
          <a:p>
            <a:pPr marL="457200" lvl="1" indent="0">
              <a:buNone/>
            </a:pPr>
            <a:r>
              <a:rPr lang="tr-TR" dirty="0"/>
              <a:t>(</a:t>
            </a:r>
            <a:r>
              <a:rPr lang="tr-TR" dirty="0" err="1"/>
              <a:t>aHR</a:t>
            </a:r>
            <a:r>
              <a:rPr lang="tr-TR" dirty="0"/>
              <a:t> 1.40; 95% CI </a:t>
            </a:r>
            <a:r>
              <a:rPr lang="tr-TR" dirty="0" smtClean="0"/>
              <a:t>1.06-1.85</a:t>
            </a:r>
            <a:r>
              <a:rPr lang="tr-TR" dirty="0"/>
              <a:t>; </a:t>
            </a:r>
            <a:r>
              <a:rPr lang="tr-TR" i="1" dirty="0"/>
              <a:t>P </a:t>
            </a:r>
            <a:r>
              <a:rPr lang="tr-TR" dirty="0"/>
              <a:t>= .02)</a:t>
            </a:r>
          </a:p>
        </p:txBody>
      </p:sp>
    </p:spTree>
    <p:extLst>
      <p:ext uri="{BB962C8B-B14F-4D97-AF65-F5344CB8AC3E}">
        <p14:creationId xmlns:p14="http://schemas.microsoft.com/office/powerpoint/2010/main" val="5510939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Bulgular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660" y="1484784"/>
            <a:ext cx="8581463" cy="4896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19285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Bulgular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OM riski ile gebeyken antibiyotik kullanım sayısı arasında anlamlı doz-yanıt ilişkisi saptanmış.</a:t>
            </a:r>
          </a:p>
          <a:p>
            <a:pPr marL="457200" lvl="1" indent="0">
              <a:buNone/>
            </a:pPr>
            <a:r>
              <a:rPr lang="it-IT" dirty="0" smtClean="0"/>
              <a:t>(per-level aHR 1.20; 95% CI 1.04-1.40;</a:t>
            </a:r>
            <a:r>
              <a:rPr lang="tr-TR" dirty="0" smtClean="0"/>
              <a:t> </a:t>
            </a:r>
            <a:r>
              <a:rPr lang="tr-TR" i="1" dirty="0" smtClean="0"/>
              <a:t>P </a:t>
            </a:r>
            <a:r>
              <a:rPr lang="tr-TR" dirty="0" smtClean="0"/>
              <a:t>= .02)</a:t>
            </a:r>
          </a:p>
          <a:p>
            <a:pPr marL="457200" lvl="1" indent="0">
              <a:buNone/>
            </a:pPr>
            <a:endParaRPr lang="tr-TR" dirty="0" smtClean="0"/>
          </a:p>
          <a:p>
            <a:r>
              <a:rPr lang="tr-TR" dirty="0" smtClean="0"/>
              <a:t>Ancak uyarlamalı istatistikler sonrası VT riski ile doz-yanıt ilişkisi anlamlı değilmiş.</a:t>
            </a:r>
          </a:p>
          <a:p>
            <a:pPr marL="457200" lvl="1" indent="0">
              <a:buNone/>
            </a:pPr>
            <a:r>
              <a:rPr lang="it-IT" dirty="0"/>
              <a:t>(per-level aHR 1.15; 95% CI </a:t>
            </a:r>
            <a:r>
              <a:rPr lang="it-IT" dirty="0" smtClean="0"/>
              <a:t>0.94-1.41;</a:t>
            </a:r>
            <a:r>
              <a:rPr lang="tr-TR" dirty="0" smtClean="0"/>
              <a:t> </a:t>
            </a:r>
            <a:r>
              <a:rPr lang="tr-TR" i="1" dirty="0" smtClean="0"/>
              <a:t>P </a:t>
            </a:r>
            <a:r>
              <a:rPr lang="tr-TR" dirty="0"/>
              <a:t>= .17)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1363141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Bulgular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Ayrıca normal yolla doğan çocuklarda artmış OM (P=0,05) ve VT (P=0,06) riski bulunmuş.</a:t>
            </a:r>
          </a:p>
          <a:p>
            <a:endParaRPr lang="tr-TR" dirty="0"/>
          </a:p>
          <a:p>
            <a:r>
              <a:rPr lang="tr-TR" dirty="0" err="1" smtClean="0"/>
              <a:t>Sezeryan</a:t>
            </a:r>
            <a:r>
              <a:rPr lang="tr-TR" dirty="0" smtClean="0"/>
              <a:t> ile gerçekleşen doğumlarda ise OM (P=0,11) ve VT (P=0,81) riskinde anlamlı ilişki saptanamamış.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6210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Çalışmaya dahil edilen çocukların %29 ‘unda VT kullanılmış.</a:t>
            </a:r>
          </a:p>
          <a:p>
            <a:endParaRPr lang="tr-TR" dirty="0" smtClean="0"/>
          </a:p>
          <a:p>
            <a:r>
              <a:rPr lang="tr-TR" dirty="0" smtClean="0"/>
              <a:t>Buda çalışmayı taraflı gibi göstermiştir.</a:t>
            </a:r>
          </a:p>
          <a:p>
            <a:endParaRPr lang="tr-TR" dirty="0"/>
          </a:p>
          <a:p>
            <a:r>
              <a:rPr lang="tr-TR" dirty="0" smtClean="0"/>
              <a:t>Ancak bu yüksek </a:t>
            </a:r>
            <a:r>
              <a:rPr lang="tr-TR" dirty="0" err="1" smtClean="0"/>
              <a:t>prevalans</a:t>
            </a:r>
            <a:r>
              <a:rPr lang="tr-TR" dirty="0" smtClean="0"/>
              <a:t> Danimarka için bilinen bir durumudur.</a:t>
            </a:r>
          </a:p>
        </p:txBody>
      </p:sp>
    </p:spTree>
    <p:extLst>
      <p:ext uri="{BB962C8B-B14F-4D97-AF65-F5344CB8AC3E}">
        <p14:creationId xmlns:p14="http://schemas.microsoft.com/office/powerpoint/2010/main" val="32668654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Tartışma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Gözlemsel bir çalışma olduğu için antibiyotiklerin nedenselliğiyle ilgili iddiada bulunamamışlar.</a:t>
            </a:r>
          </a:p>
          <a:p>
            <a:endParaRPr lang="tr-TR" dirty="0"/>
          </a:p>
          <a:p>
            <a:r>
              <a:rPr lang="tr-TR" dirty="0" smtClean="0"/>
              <a:t>Fakat olası mekanizmalar olarak gebelik </a:t>
            </a:r>
            <a:r>
              <a:rPr lang="tr-TR" dirty="0" err="1" smtClean="0"/>
              <a:t>trimestırı</a:t>
            </a:r>
            <a:r>
              <a:rPr lang="tr-TR" dirty="0" smtClean="0"/>
              <a:t>, doz-yanıt ilişkisi ve doğum şekli üzerinde durulmuş.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6667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Gebelikte gelişen enfeksiyonlar kısmen </a:t>
            </a:r>
            <a:r>
              <a:rPr lang="tr-TR" dirty="0"/>
              <a:t>bastırılmış </a:t>
            </a:r>
            <a:r>
              <a:rPr lang="tr-TR" dirty="0" err="1"/>
              <a:t>maternal</a:t>
            </a:r>
            <a:r>
              <a:rPr lang="tr-TR" dirty="0"/>
              <a:t> </a:t>
            </a:r>
            <a:r>
              <a:rPr lang="tr-TR" dirty="0" smtClean="0"/>
              <a:t>bağışıklık nedeniyle hem anneye hem de </a:t>
            </a:r>
            <a:r>
              <a:rPr lang="tr-TR" dirty="0" err="1" smtClean="0"/>
              <a:t>fetusa</a:t>
            </a:r>
            <a:r>
              <a:rPr lang="tr-TR" dirty="0"/>
              <a:t> </a:t>
            </a:r>
            <a:r>
              <a:rPr lang="tr-TR" dirty="0" smtClean="0"/>
              <a:t>karşı daha </a:t>
            </a:r>
            <a:r>
              <a:rPr lang="tr-TR" dirty="0"/>
              <a:t>ciddi </a:t>
            </a:r>
            <a:r>
              <a:rPr lang="tr-TR" dirty="0" smtClean="0"/>
              <a:t>seyreder</a:t>
            </a:r>
          </a:p>
          <a:p>
            <a:endParaRPr lang="tr-TR" dirty="0"/>
          </a:p>
          <a:p>
            <a:r>
              <a:rPr lang="tr-TR" dirty="0"/>
              <a:t>Bu enfeksiyonlar ve ilgili komplikasyonları antibiyotik tedavisi ile </a:t>
            </a:r>
            <a:r>
              <a:rPr lang="tr-TR" dirty="0" smtClean="0"/>
              <a:t>önlenebilir</a:t>
            </a:r>
          </a:p>
          <a:p>
            <a:endParaRPr lang="tr-TR" dirty="0"/>
          </a:p>
          <a:p>
            <a:r>
              <a:rPr lang="tr-TR" dirty="0" smtClean="0"/>
              <a:t>Ancak gebelikte antibiyotik kullanımı oldukça çetrefillidir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645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Tartışma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Antibiyotikler </a:t>
            </a:r>
            <a:r>
              <a:rPr lang="tr-TR" dirty="0" err="1" smtClean="0"/>
              <a:t>maternal</a:t>
            </a:r>
            <a:r>
              <a:rPr lang="tr-TR" dirty="0" smtClean="0"/>
              <a:t> florayı değiştirebilir ve doğumda çocuğa farklı mikroorganizmalar temas edebilir.</a:t>
            </a:r>
          </a:p>
          <a:p>
            <a:endParaRPr lang="tr-TR" dirty="0"/>
          </a:p>
          <a:p>
            <a:r>
              <a:rPr lang="tr-TR" dirty="0" smtClean="0"/>
              <a:t>Buda çocuklarda hastalanmayı kolaylaştırır.</a:t>
            </a:r>
          </a:p>
          <a:p>
            <a:endParaRPr lang="tr-TR" dirty="0"/>
          </a:p>
          <a:p>
            <a:r>
              <a:rPr lang="tr-TR" dirty="0" smtClean="0"/>
              <a:t>Normal yolla doğanların daha fazla etkilenmesi ve özellikle 3. </a:t>
            </a:r>
            <a:r>
              <a:rPr lang="tr-TR" dirty="0" err="1" smtClean="0"/>
              <a:t>trimestır</a:t>
            </a:r>
            <a:r>
              <a:rPr lang="tr-TR" dirty="0" smtClean="0"/>
              <a:t> antibiyotik kullanımının anlamlı olması bu durumu destekler niteliktedir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3579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Tartışma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Ayrıca fetüsün bağışıklık sistemi gebeliğin son dönemlerinde geliştiği için bu dönemde kullanılan antibiyotiklerin ilişkisi daha güçlü bulunmuş.</a:t>
            </a:r>
          </a:p>
          <a:p>
            <a:endParaRPr lang="tr-TR" dirty="0"/>
          </a:p>
          <a:p>
            <a:r>
              <a:rPr lang="tr-TR" dirty="0" smtClean="0"/>
              <a:t>Solunum yolu enfeksiyonu antibiyotikleri OM ile ilişkili bulunurken, idrar yolu enfeksiyonunda kullanılan antibiyotikler VT ile ilişkili bulunmuş.</a:t>
            </a:r>
          </a:p>
          <a:p>
            <a:endParaRPr lang="tr-TR" dirty="0" smtClean="0"/>
          </a:p>
          <a:p>
            <a:r>
              <a:rPr lang="tr-TR" dirty="0" smtClean="0"/>
              <a:t>Dolayısıyla farklı antibiyotik tipleri, florada farklı mikroorganizma türlerine yol açarak orta kulak hastalığının akut yada kronik mi olacağına yön verir.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99824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Tartışma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Gebeler, hamile iken kullanılan antibiyotiklerin çocuklar üzerindeki uzun dönem etkileri açısından uyarılmalıdır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Antibiyotik reçete ederken, gereksiz ve uygunsuz tedavilerin çocukta yapacağı olası sonuçlardan korunmak için dikkatli olunmalıdır.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367766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0087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Antibiyotikler; </a:t>
            </a:r>
            <a:r>
              <a:rPr lang="tr-TR" dirty="0" err="1" smtClean="0"/>
              <a:t>maternal</a:t>
            </a:r>
            <a:r>
              <a:rPr lang="tr-TR" dirty="0" smtClean="0"/>
              <a:t> </a:t>
            </a:r>
            <a:r>
              <a:rPr lang="tr-TR" dirty="0"/>
              <a:t>bakteriyel </a:t>
            </a:r>
            <a:r>
              <a:rPr lang="tr-TR" dirty="0" err="1"/>
              <a:t>kolonizasyonu</a:t>
            </a:r>
            <a:r>
              <a:rPr lang="tr-TR" dirty="0"/>
              <a:t> </a:t>
            </a:r>
            <a:r>
              <a:rPr lang="tr-TR" dirty="0" smtClean="0"/>
              <a:t>bozabilir</a:t>
            </a:r>
          </a:p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  <a:p>
            <a:r>
              <a:rPr lang="tr-TR" dirty="0" smtClean="0"/>
              <a:t>Daha </a:t>
            </a:r>
            <a:r>
              <a:rPr lang="tr-TR" dirty="0"/>
              <a:t>sonra oluşan olumsuz </a:t>
            </a:r>
            <a:r>
              <a:rPr lang="tr-TR" dirty="0" err="1"/>
              <a:t>maternal</a:t>
            </a:r>
            <a:r>
              <a:rPr lang="tr-TR" dirty="0"/>
              <a:t> bakteri </a:t>
            </a:r>
            <a:r>
              <a:rPr lang="tr-TR" dirty="0" smtClean="0"/>
              <a:t>ekolojisi;</a:t>
            </a:r>
          </a:p>
          <a:p>
            <a:pPr lvl="1"/>
            <a:r>
              <a:rPr lang="tr-TR" dirty="0"/>
              <a:t>D</a:t>
            </a:r>
            <a:r>
              <a:rPr lang="tr-TR" dirty="0" smtClean="0"/>
              <a:t>uyarlı </a:t>
            </a:r>
            <a:r>
              <a:rPr lang="tr-TR" dirty="0"/>
              <a:t>çocuklarda </a:t>
            </a:r>
            <a:r>
              <a:rPr lang="tr-TR" dirty="0" err="1"/>
              <a:t>perinatal</a:t>
            </a:r>
            <a:r>
              <a:rPr lang="tr-TR" dirty="0"/>
              <a:t> yaşamda süregelen hastalık süreçlerini tetikleyebilir </a:t>
            </a:r>
          </a:p>
          <a:p>
            <a:pPr lvl="1"/>
            <a:r>
              <a:rPr lang="tr-TR" dirty="0" smtClean="0"/>
              <a:t>Çocuğun </a:t>
            </a:r>
            <a:r>
              <a:rPr lang="tr-TR" dirty="0"/>
              <a:t>dikey geçişle ilk </a:t>
            </a:r>
            <a:r>
              <a:rPr lang="tr-TR" dirty="0" err="1"/>
              <a:t>kolonizasyonunu</a:t>
            </a:r>
            <a:r>
              <a:rPr lang="tr-TR" dirty="0"/>
              <a:t> etkileyebilir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02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Otitis</a:t>
            </a:r>
            <a:r>
              <a:rPr lang="tr-TR" dirty="0"/>
              <a:t> </a:t>
            </a:r>
            <a:r>
              <a:rPr lang="tr-TR" dirty="0" err="1"/>
              <a:t>media</a:t>
            </a:r>
            <a:r>
              <a:rPr lang="tr-TR" dirty="0"/>
              <a:t> (OM), erken çocukluk döneminde en sık görülen enfeksiyonlardan </a:t>
            </a:r>
            <a:r>
              <a:rPr lang="tr-TR" dirty="0" smtClean="0"/>
              <a:t>biridir</a:t>
            </a:r>
          </a:p>
          <a:p>
            <a:endParaRPr lang="tr-TR" dirty="0"/>
          </a:p>
          <a:p>
            <a:r>
              <a:rPr lang="tr-TR" dirty="0"/>
              <a:t>Orta kulak </a:t>
            </a:r>
            <a:r>
              <a:rPr lang="tr-TR" dirty="0" err="1"/>
              <a:t>efüzyonu</a:t>
            </a:r>
            <a:r>
              <a:rPr lang="tr-TR" dirty="0"/>
              <a:t> ve nükseden akut OM genellikle </a:t>
            </a:r>
            <a:r>
              <a:rPr lang="tr-TR" dirty="0" err="1" smtClean="0"/>
              <a:t>ventilasyon</a:t>
            </a:r>
            <a:r>
              <a:rPr lang="tr-TR" dirty="0" smtClean="0"/>
              <a:t> </a:t>
            </a:r>
            <a:r>
              <a:rPr lang="tr-TR" dirty="0"/>
              <a:t>tüpleri (VT) ile tedavi edilir.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16630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Bu çalışmanın amacı, gebelik sırasında </a:t>
            </a:r>
            <a:r>
              <a:rPr lang="tr-TR" dirty="0" err="1"/>
              <a:t>maternal</a:t>
            </a:r>
            <a:r>
              <a:rPr lang="tr-TR" dirty="0"/>
              <a:t> antibiyotik alımının erken çocuklukta OM ve VT riskine olan etkisini araştırmaktır.</a:t>
            </a:r>
          </a:p>
          <a:p>
            <a:endParaRPr lang="tr-TR" dirty="0" smtClean="0"/>
          </a:p>
          <a:p>
            <a:r>
              <a:rPr lang="tr-TR" dirty="0" smtClean="0"/>
              <a:t>Çalışmanın hipotezi</a:t>
            </a:r>
            <a:r>
              <a:rPr lang="tr-TR" dirty="0"/>
              <a:t>;</a:t>
            </a:r>
            <a:r>
              <a:rPr lang="tr-TR" dirty="0" smtClean="0"/>
              <a:t> </a:t>
            </a:r>
          </a:p>
          <a:p>
            <a:pPr lvl="1"/>
            <a:r>
              <a:rPr lang="tr-TR" dirty="0" smtClean="0"/>
              <a:t>Gebelikte </a:t>
            </a:r>
            <a:r>
              <a:rPr lang="tr-TR" dirty="0"/>
              <a:t>antibiyotik tüketimi çocuğun OM riskini artırabilir, </a:t>
            </a:r>
            <a:endParaRPr lang="tr-TR" dirty="0" smtClean="0"/>
          </a:p>
          <a:p>
            <a:pPr lvl="1"/>
            <a:r>
              <a:rPr lang="tr-TR" dirty="0" smtClean="0"/>
              <a:t>Farklı </a:t>
            </a:r>
            <a:r>
              <a:rPr lang="tr-TR" dirty="0"/>
              <a:t>gebelik </a:t>
            </a:r>
            <a:r>
              <a:rPr lang="tr-TR" dirty="0" err="1" smtClean="0"/>
              <a:t>trimestırlarında</a:t>
            </a:r>
            <a:r>
              <a:rPr lang="tr-TR" dirty="0" smtClean="0"/>
              <a:t> verilen tedavilerin </a:t>
            </a:r>
            <a:r>
              <a:rPr lang="tr-TR" dirty="0"/>
              <a:t>etkilerini, toplam tedavi sayısını ve doğum sonrası verilen tedavileri analiz ederek olası mekanizmalar incelenebilir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2396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Tek merkezli bir </a:t>
            </a:r>
            <a:r>
              <a:rPr lang="tr-TR" dirty="0" smtClean="0"/>
              <a:t>çalışmaymış.</a:t>
            </a:r>
            <a:endParaRPr lang="tr-TR" dirty="0"/>
          </a:p>
          <a:p>
            <a:endParaRPr lang="tr-TR" dirty="0" smtClean="0"/>
          </a:p>
          <a:p>
            <a:r>
              <a:rPr lang="tr-TR" dirty="0" smtClean="0"/>
              <a:t>Çalışmaya 700 </a:t>
            </a:r>
            <a:r>
              <a:rPr lang="tr-TR" dirty="0"/>
              <a:t>çocuk 1 haftalıkken dahil edilmiş </a:t>
            </a:r>
          </a:p>
          <a:p>
            <a:endParaRPr lang="tr-TR" dirty="0" smtClean="0"/>
          </a:p>
          <a:p>
            <a:r>
              <a:rPr lang="tr-TR" dirty="0" smtClean="0"/>
              <a:t>Çocuk </a:t>
            </a:r>
            <a:r>
              <a:rPr lang="tr-TR" dirty="0"/>
              <a:t>doktorları tarafından 1. hafta, </a:t>
            </a:r>
            <a:r>
              <a:rPr lang="tr-TR" dirty="0" smtClean="0"/>
              <a:t>1., 3., 6., 12., 18., 24., 30. </a:t>
            </a:r>
            <a:r>
              <a:rPr lang="tr-TR" dirty="0"/>
              <a:t>ve </a:t>
            </a:r>
            <a:r>
              <a:rPr lang="tr-TR" dirty="0" smtClean="0"/>
              <a:t>36. aylarda </a:t>
            </a:r>
            <a:r>
              <a:rPr lang="tr-TR" dirty="0"/>
              <a:t>takip </a:t>
            </a:r>
            <a:r>
              <a:rPr lang="tr-TR" dirty="0" smtClean="0"/>
              <a:t>edilmiş.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932001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Yöntem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Gebelik boyunca ve doğumdan bir yıl sonrasına kadar annelerin antibiyotik kullanımı </a:t>
            </a:r>
            <a:r>
              <a:rPr lang="tr-TR" dirty="0" err="1" smtClean="0"/>
              <a:t>prospektif</a:t>
            </a:r>
            <a:r>
              <a:rPr lang="tr-TR" dirty="0" smtClean="0"/>
              <a:t> olarak kaydedilmiş.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Kardiyak, </a:t>
            </a:r>
            <a:r>
              <a:rPr lang="tr-TR" dirty="0" err="1" smtClean="0"/>
              <a:t>renal</a:t>
            </a:r>
            <a:r>
              <a:rPr lang="tr-TR" dirty="0" smtClean="0"/>
              <a:t>, endokrin ve astım dışı akciğer hastalığı olan anneler dışlanmış.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5193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Yöntem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/>
              <a:t>G</a:t>
            </a:r>
            <a:r>
              <a:rPr lang="tr-TR" dirty="0" smtClean="0"/>
              <a:t>ebelikteki </a:t>
            </a:r>
            <a:r>
              <a:rPr lang="tr-TR" dirty="0" err="1"/>
              <a:t>maruziyet</a:t>
            </a:r>
            <a:r>
              <a:rPr lang="tr-TR" dirty="0"/>
              <a:t>  </a:t>
            </a:r>
            <a:r>
              <a:rPr lang="tr-TR" dirty="0" err="1" smtClean="0"/>
              <a:t>Anatomical</a:t>
            </a:r>
            <a:r>
              <a:rPr lang="tr-TR" dirty="0" smtClean="0"/>
              <a:t> </a:t>
            </a:r>
            <a:r>
              <a:rPr lang="tr-TR" dirty="0" err="1" smtClean="0"/>
              <a:t>Therapeutic</a:t>
            </a:r>
            <a:r>
              <a:rPr lang="tr-TR" dirty="0" smtClean="0"/>
              <a:t> </a:t>
            </a:r>
            <a:r>
              <a:rPr lang="tr-TR" dirty="0" err="1" smtClean="0"/>
              <a:t>Chemical</a:t>
            </a:r>
            <a:r>
              <a:rPr lang="tr-TR" dirty="0" smtClean="0"/>
              <a:t> (ATC) kodlarına göre </a:t>
            </a:r>
            <a:r>
              <a:rPr lang="tr-TR" dirty="0"/>
              <a:t>en olası tedavi </a:t>
            </a:r>
            <a:r>
              <a:rPr lang="tr-TR" dirty="0" err="1"/>
              <a:t>endikasyonuyla</a:t>
            </a:r>
            <a:r>
              <a:rPr lang="tr-TR" dirty="0"/>
              <a:t> kategorize </a:t>
            </a:r>
            <a:r>
              <a:rPr lang="tr-TR" dirty="0" smtClean="0"/>
              <a:t>edilmiş.</a:t>
            </a:r>
          </a:p>
          <a:p>
            <a:endParaRPr lang="tr-TR" dirty="0" smtClean="0"/>
          </a:p>
          <a:p>
            <a:r>
              <a:rPr lang="tr-TR" dirty="0" smtClean="0"/>
              <a:t>Kodlar;</a:t>
            </a:r>
          </a:p>
          <a:p>
            <a:pPr lvl="1"/>
            <a:r>
              <a:rPr lang="tr-TR" dirty="0" smtClean="0"/>
              <a:t>Solunum </a:t>
            </a:r>
            <a:r>
              <a:rPr lang="tr-TR" dirty="0"/>
              <a:t>yolu enfeksiyonu </a:t>
            </a:r>
            <a:r>
              <a:rPr lang="tr-TR" dirty="0" smtClean="0"/>
              <a:t>(SY</a:t>
            </a:r>
            <a:r>
              <a:rPr lang="tr-TR" dirty="0"/>
              <a:t>E</a:t>
            </a:r>
            <a:r>
              <a:rPr lang="tr-TR" dirty="0" smtClean="0"/>
              <a:t>) </a:t>
            </a:r>
            <a:r>
              <a:rPr lang="tr-TR" dirty="0"/>
              <a:t>antibiyotikleri </a:t>
            </a:r>
            <a:endParaRPr lang="tr-TR" dirty="0" smtClean="0"/>
          </a:p>
          <a:p>
            <a:pPr lvl="2"/>
            <a:r>
              <a:rPr lang="tr-TR" dirty="0" smtClean="0"/>
              <a:t>J01CAxx (Geniş spektrumlu penisilinler) J01CA08 hariç</a:t>
            </a:r>
          </a:p>
          <a:p>
            <a:pPr lvl="2"/>
            <a:r>
              <a:rPr lang="tr-TR" dirty="0" smtClean="0"/>
              <a:t>J01CExx (Beta-</a:t>
            </a:r>
            <a:r>
              <a:rPr lang="tr-TR" dirty="0" err="1" smtClean="0"/>
              <a:t>laktamaz</a:t>
            </a:r>
            <a:r>
              <a:rPr lang="tr-TR" dirty="0" smtClean="0"/>
              <a:t> duyarlı penisilinler)</a:t>
            </a:r>
          </a:p>
          <a:p>
            <a:pPr lvl="2"/>
            <a:r>
              <a:rPr lang="tr-TR" dirty="0" smtClean="0"/>
              <a:t>J01FAxx (</a:t>
            </a:r>
            <a:r>
              <a:rPr lang="tr-TR" dirty="0" err="1"/>
              <a:t>M</a:t>
            </a:r>
            <a:r>
              <a:rPr lang="tr-TR" dirty="0" err="1" smtClean="0"/>
              <a:t>akrolidler</a:t>
            </a:r>
            <a:r>
              <a:rPr lang="tr-TR" dirty="0" smtClean="0"/>
              <a:t>)</a:t>
            </a:r>
          </a:p>
          <a:p>
            <a:pPr lvl="2"/>
            <a:r>
              <a:rPr lang="tr-TR" dirty="0" smtClean="0"/>
              <a:t>J01CRxx (Beta-</a:t>
            </a:r>
            <a:r>
              <a:rPr lang="tr-TR" dirty="0" err="1" smtClean="0"/>
              <a:t>laktamaz</a:t>
            </a:r>
            <a:r>
              <a:rPr lang="tr-TR" dirty="0" smtClean="0"/>
              <a:t> </a:t>
            </a:r>
            <a:r>
              <a:rPr lang="tr-TR" dirty="0" err="1" smtClean="0"/>
              <a:t>inh</a:t>
            </a:r>
            <a:r>
              <a:rPr lang="tr-TR" dirty="0" smtClean="0"/>
              <a:t>. Ve penisilin kombinasyonları)</a:t>
            </a:r>
          </a:p>
          <a:p>
            <a:pPr lvl="1"/>
            <a:endParaRPr lang="tr-TR" dirty="0" smtClean="0"/>
          </a:p>
          <a:p>
            <a:pPr lvl="1"/>
            <a:r>
              <a:rPr lang="tr-TR" dirty="0" smtClean="0"/>
              <a:t>İdrar yolu enfeksiyonları (İYE) antibiyotikleri</a:t>
            </a:r>
          </a:p>
          <a:p>
            <a:pPr lvl="2"/>
            <a:r>
              <a:rPr lang="tr-TR" dirty="0" smtClean="0"/>
              <a:t>J01CA08 (</a:t>
            </a:r>
            <a:r>
              <a:rPr lang="tr-TR" dirty="0" err="1"/>
              <a:t>P</a:t>
            </a:r>
            <a:r>
              <a:rPr lang="tr-TR" dirty="0" err="1" smtClean="0"/>
              <a:t>ivmecillinam</a:t>
            </a:r>
            <a:r>
              <a:rPr lang="tr-TR" dirty="0" smtClean="0"/>
              <a:t>)</a:t>
            </a:r>
          </a:p>
          <a:p>
            <a:pPr lvl="2"/>
            <a:r>
              <a:rPr lang="tr-TR" dirty="0" smtClean="0"/>
              <a:t>J01EBxx</a:t>
            </a:r>
            <a:r>
              <a:rPr lang="tr-TR" dirty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Sulfonamid</a:t>
            </a:r>
            <a:r>
              <a:rPr lang="tr-TR" dirty="0"/>
              <a:t>)</a:t>
            </a:r>
            <a:r>
              <a:rPr lang="tr-TR" dirty="0" smtClean="0"/>
              <a:t> </a:t>
            </a:r>
          </a:p>
          <a:p>
            <a:pPr lvl="2"/>
            <a:r>
              <a:rPr lang="tr-TR" dirty="0" smtClean="0"/>
              <a:t>J01XExx (</a:t>
            </a:r>
            <a:r>
              <a:rPr lang="tr-TR" dirty="0" err="1"/>
              <a:t>N</a:t>
            </a:r>
            <a:r>
              <a:rPr lang="tr-TR" dirty="0" err="1" smtClean="0"/>
              <a:t>itrofurantoin</a:t>
            </a:r>
            <a:r>
              <a:rPr lang="tr-TR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82487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Yöntem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gruplardan birine sınıflandırılamayan diğer antibiyotikler sayıları az olduğu için hariç </a:t>
            </a:r>
            <a:r>
              <a:rPr lang="tr-TR" dirty="0" smtClean="0"/>
              <a:t>tutulmuştur</a:t>
            </a:r>
          </a:p>
          <a:p>
            <a:endParaRPr lang="tr-TR" dirty="0"/>
          </a:p>
          <a:p>
            <a:r>
              <a:rPr lang="tr-TR" dirty="0"/>
              <a:t>Olası doz-yanıt etkilerini araştırmak için tedavi sayıları 0, </a:t>
            </a:r>
            <a:r>
              <a:rPr lang="tr-TR" dirty="0" smtClean="0"/>
              <a:t>1, </a:t>
            </a:r>
            <a:r>
              <a:rPr lang="tr-TR" dirty="0"/>
              <a:t>2 veya daha fazla tedavi olarak analiz </a:t>
            </a:r>
            <a:r>
              <a:rPr lang="tr-TR" dirty="0" smtClean="0"/>
              <a:t>edilmiş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438552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810</TotalTime>
  <Words>900</Words>
  <Application>Microsoft Office PowerPoint</Application>
  <PresentationFormat>Ekran Gösterisi (4:3)</PresentationFormat>
  <Paragraphs>119</Paragraphs>
  <Slides>23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4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Yöntem </vt:lpstr>
      <vt:lpstr>Yöntem</vt:lpstr>
      <vt:lpstr>Yöntem</vt:lpstr>
      <vt:lpstr>Yöntem</vt:lpstr>
      <vt:lpstr>Yöntem</vt:lpstr>
      <vt:lpstr>Yöntem</vt:lpstr>
      <vt:lpstr>Bulgular</vt:lpstr>
      <vt:lpstr>Bulgular</vt:lpstr>
      <vt:lpstr>Bulgular</vt:lpstr>
      <vt:lpstr>Bulgular</vt:lpstr>
      <vt:lpstr>Bulgular</vt:lpstr>
      <vt:lpstr>Bulgular</vt:lpstr>
      <vt:lpstr>Tartışma</vt:lpstr>
      <vt:lpstr>Tartışma</vt:lpstr>
      <vt:lpstr>Tartışma</vt:lpstr>
      <vt:lpstr>Tartışma</vt:lpstr>
      <vt:lpstr>Tartışma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sencer</dc:creator>
  <cp:lastModifiedBy>Turan S</cp:lastModifiedBy>
  <cp:revision>40</cp:revision>
  <dcterms:created xsi:type="dcterms:W3CDTF">2017-01-29T09:30:18Z</dcterms:created>
  <dcterms:modified xsi:type="dcterms:W3CDTF">2017-02-08T10:47:48Z</dcterms:modified>
</cp:coreProperties>
</file>