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61" r:id="rId40"/>
    <p:sldId id="259" r:id="rId41"/>
    <p:sldId id="260" r:id="rId42"/>
    <p:sldId id="29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49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6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89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4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9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35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0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7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2/8/2021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2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9470"/>
            <a:ext cx="8915399" cy="1126283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114" y="171419"/>
            <a:ext cx="8799286" cy="491003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751012" y="5081451"/>
            <a:ext cx="8689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ARŞ. GÖR. DR. HAVVA ŞEN</a:t>
            </a:r>
          </a:p>
          <a:p>
            <a:pPr algn="ctr"/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28.01.2021</a:t>
            </a:r>
          </a:p>
        </p:txBody>
      </p:sp>
    </p:spTree>
    <p:extLst>
      <p:ext uri="{BB962C8B-B14F-4D97-AF65-F5344CB8AC3E}">
        <p14:creationId xmlns:p14="http://schemas.microsoft.com/office/powerpoint/2010/main" val="5536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VERİ TOPLAMA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05000"/>
            <a:ext cx="10666412" cy="4006222"/>
          </a:xfrm>
        </p:spPr>
        <p:txBody>
          <a:bodyPr>
            <a:no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(OBI) veri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yazılımını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kullanarak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Osakidetza'nın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(Bask Ülkesi Sağlık Sistemi) elektronik sağlık kayıtlarından veri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alındı. 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yaşından küçük çocuklarda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Classification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Diseases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(ICD9)’e göre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“Akut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bronşiyolit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” (466.1), “Solunum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sinsityal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virüsü nedeniyle akut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bronşiyolit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” (466.19) ve “Diğer bulaşıcı mekanizmalar nedeniyle akut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bronşiyolit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” (466.11) 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kodları esas alındı.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Her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epidemik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mevsimde her hasta için AB'ye tekabül eden bir kod içeren tanı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eklendi.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Reçetelere gelince,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sadece elektronik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reçete sistemi ile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yazılanlar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için veri elde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edildi.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VERİ </a:t>
            </a:r>
            <a:r>
              <a:rPr lang="tr-TR" dirty="0" smtClean="0"/>
              <a:t>TOPLAMA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Kontrol önlemleri olarak, AB ile ilgili ziyaretler kapsamında, araştırmaya katılan çocukların bölge sevk hastanesinin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Universitario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Cruces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pediatrik acil servisine başvurularından bilgi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toplandı. 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Ciddiyet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skorunu ve hastaneye yatışı belirlemede </a:t>
            </a:r>
            <a:r>
              <a:rPr 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tr-T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Canadian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Acuity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tr-TR" sz="2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pediatrik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versiyonu kullanıldı.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Osakidetza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hastane ağının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Business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(OBI) uygulamasından veri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alındı.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42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KALİTE İYİLEŞTİRME GİRİŞİMİ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Grupo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Interdiscipliner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Emergencias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Pediátricas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(Disiplinler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rası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Pediatrik Acil Bakım Grubu [GIDEP]) (birinci basamak hekimleri, çocuk acil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servis hekimleri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acil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uzmanları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) tarafından kararlaştırılan AB yönetimi için önerilen protokolün sağlık kurumlarına e-posta yoluyla ulaştırılması planlandı.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Sağlık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çalışanlarına  protokolün çevrimiçi platformlar aracılığıyla ulaşılabilirliği hatırlatıldı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Ayrıca, protokol tüm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kliniklerde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poster formatında dağıtıldı.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KALİTE İYİLEŞTİRME GİRİŞİMİ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Pediatristlerin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katılımıyla interaktif bilgilendirme seansları düzenlendi.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Bilgiler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PowerPoint sunumları olarak verildi.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KALİTE İYİLEŞTİRME GİRİŞİMİ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sunumlarda yer alan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bilgiler;</a:t>
            </a:r>
          </a:p>
          <a:p>
            <a:pPr fontAlgn="base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RSV ve AB'nin ekonomik ve sosyal etkileri üzerine epidemiyolojik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veriler</a:t>
            </a:r>
          </a:p>
          <a:p>
            <a:pPr fontAlgn="base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PCC'lerde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yönetiminde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farmakolojik tedavi kullanım durumları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Protokolde yer alan AB için tanı kriterlerinin hatırlatılması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Amerikan Pediatri Akademisi (AAP 2014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Ulusal Sağlık ve Bakım Enstitüsü(NICE 2015) 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en yeni kılavuzlarına  göre mevcut tedavi önerileriyle ilgili kilit noktalar.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6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KALİTE İYİLEŞTİRME GİRİŞİMİ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Kalite iyileştirme girişimi, ikinci salgın mevsiminden önceki ay uygulandı ve entegre sağlık sistemi yönetimi tarafından desteklendi.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İSTATİSTİKSEL ANALİZ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Nitel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değişkenler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mutlak ve göreceli frekanslar,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nicel değişkenler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ise ortalama ve standart sapma (SD) olarak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tanımlandı.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Nitel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değişkenler arasındaki ilişkiyi analiz etmek için ki-kare testi kullanıldı. 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testi ile nicel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değişkenler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normal dağılımla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karşılaştırıldı.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803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İSTATİSTİKSEL ANALİZ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İstatistiksel analizleri SPSS 23.0 ile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yapıldı.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P&lt;0.05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istatistiksel olarak anlamlı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edildi.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Çalışma Bask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Bölgesi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Araştırmalar Etik Kurulu tarafından onaylandı.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48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br>
              <a:rPr lang="tr-TR" dirty="0" smtClean="0"/>
            </a:br>
            <a:r>
              <a:rPr lang="tr-TR" dirty="0" smtClean="0"/>
              <a:t>Genel Veriler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Genel olarak, 2 yaşından küçük çocuklarda AB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insidansı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 9.79 idi (E1'de% 9.27 ve E2'de% 10.32).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İki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dönemde toplam 1277 çocuk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 E1'de:619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E2'de:658)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tanısı aldı.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çocukların 325'i (% 25,5) 1 yaşından büyük, 609'u (% 47,7)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6-12 ay arasında,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343'ü (% 26,8) 6 aydan küçüktü. </a:t>
            </a:r>
          </a:p>
        </p:txBody>
      </p:sp>
    </p:spTree>
    <p:extLst>
      <p:ext uri="{BB962C8B-B14F-4D97-AF65-F5344CB8AC3E}">
        <p14:creationId xmlns:p14="http://schemas.microsoft.com/office/powerpoint/2010/main" val="378632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Genel Veriler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792 çocuğa (% 64,5) ilaç reçetesi verildi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599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48,8)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419 (% 34,1)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antibiyotik,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232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18,9) oral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kortikosteroid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113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(% 9,2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inhale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kortikosteroid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5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kut </a:t>
            </a:r>
            <a:r>
              <a:rPr lang="tr-TR" sz="24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bronşiyolit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(AB), 2 yaşından küçük çocuklarda en sık görülen alt solunum yolu enfeksiyonudur. </a:t>
            </a:r>
          </a:p>
          <a:p>
            <a:endParaRPr lang="tr-TR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cap="none" dirty="0">
                <a:latin typeface="Arial" panose="020B0604020202020204" pitchFamily="34" charset="0"/>
                <a:cs typeface="Arial" panose="020B0604020202020204" pitchFamily="34" charset="0"/>
              </a:rPr>
              <a:t>Ç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ocuk acil bakım hizmetlerinde büyük bir yüktür ve 1 yaşından küçük bebeklerde hastaneye yatışın ana nedenidir.</a:t>
            </a:r>
            <a:endParaRPr lang="tr-TR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Genel Veriler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aydan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küçük bebeklerin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188'ine(%52,7),6-12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 arası bebeklerin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338'ine(%55.5) ve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 yaşından büyük çocukların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263'üne(%80.9) ilaç tedavisi verildi.(p&lt;0.01) 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 başına verilen ortalama farklı ilaç sayısı 1.72 (SD, 0.84) ve 402 çocukta (% 50.7) 1'den fazla ilaç reçete edildi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.(p&lt;0.01)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 yaşından büyük toplam 158 çocuğa, 1 yaşından küçük 247 çocuğa en az 2 ilaç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verildi.(p&lt;0.01)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5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53737" y="34979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tr-TR" dirty="0"/>
              <a:t>BULGULAR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İki Salgın Mevsiminin Karşılaştırılması</a:t>
            </a:r>
            <a:endParaRPr lang="tr-TR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497" y="1630680"/>
            <a:ext cx="8987245" cy="5227320"/>
          </a:xfrm>
        </p:spPr>
      </p:pic>
    </p:spTree>
    <p:extLst>
      <p:ext uri="{BB962C8B-B14F-4D97-AF65-F5344CB8AC3E}">
        <p14:creationId xmlns:p14="http://schemas.microsoft.com/office/powerpoint/2010/main" val="8992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İki Salgın Mevsiminin Karşılaştırılması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E1 sırasında 449 (% 72,5) çocuğa farmakolojik tedavi uygulandı,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E2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'de 343 (% 52,1) idi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.(p&lt;.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Hastaya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verilen ortalama ilaç sayısı, E1'de 1.81 (SD, 0.86) ve E2'de 1.62 (SD, 0.81) idi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Farmakolojik tedavi verilen çocuklardan E1 de 124'ü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E2'de 66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birden fazla ilaç reçetesi almıştır.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&lt;.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düşüş esas olarak 1 yaşından küçük hastalara karşılık gelirken, oran E1'deki% 53'ten E2'deki % 36'ya düşmüştür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49233" y="37591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Birinci </a:t>
            </a:r>
            <a:r>
              <a:rPr lang="tr-TR" dirty="0" smtClean="0"/>
              <a:t>Basamak </a:t>
            </a:r>
            <a:r>
              <a:rPr lang="tr-TR" dirty="0"/>
              <a:t>M</a:t>
            </a:r>
            <a:r>
              <a:rPr lang="tr-TR" dirty="0" smtClean="0"/>
              <a:t>erkezleri </a:t>
            </a:r>
            <a:r>
              <a:rPr lang="tr-TR" dirty="0"/>
              <a:t>A</a:t>
            </a:r>
            <a:r>
              <a:rPr lang="tr-TR" dirty="0" smtClean="0"/>
              <a:t>rasındaki </a:t>
            </a:r>
            <a:r>
              <a:rPr lang="tr-TR" dirty="0"/>
              <a:t>D</a:t>
            </a:r>
            <a:r>
              <a:rPr lang="tr-TR" dirty="0" smtClean="0"/>
              <a:t>eğişkenlik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894114"/>
            <a:ext cx="8053303" cy="4963886"/>
          </a:xfrm>
        </p:spPr>
      </p:pic>
    </p:spTree>
    <p:extLst>
      <p:ext uri="{BB962C8B-B14F-4D97-AF65-F5344CB8AC3E}">
        <p14:creationId xmlns:p14="http://schemas.microsoft.com/office/powerpoint/2010/main" val="18048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Birinci Basamak Merkezleri Arasındaki Değişkenlik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Her iki mevsimde, farmakolojik tedavi için reçete alan hastaların yüzdesi,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PCC'ler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arasında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ila %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100 arasında değişmekte 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Spesifik olarak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için %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ila %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90 arasında değişmektedir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Genel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olarak bireysel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PCC'lerde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farmakolojik tedavi için reçete alan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hastalarda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 başına verilen ortalama ilaç sayısı minimum 1.35 (SD, 0.55) ila 2.20 (SD, 1.01) arasında değişmiştir.</a:t>
            </a:r>
          </a:p>
        </p:txBody>
      </p:sp>
    </p:spTree>
    <p:extLst>
      <p:ext uri="{BB962C8B-B14F-4D97-AF65-F5344CB8AC3E}">
        <p14:creationId xmlns:p14="http://schemas.microsoft.com/office/powerpoint/2010/main" val="34050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  <a:br>
              <a:rPr lang="tr-TR" dirty="0"/>
            </a:br>
            <a:r>
              <a:rPr lang="tr-TR" dirty="0"/>
              <a:t>Kontrol Önlemleri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Ciddiyet skorlarına baktığımızda orta-şiddetli AB oranları E1 ve E2 sırasında benzer bulunmuş.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E1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sırasında başvuran 69 çocuk (% 17.3) ile karşılaştırıldığında E2 sırasında  35 (% 9.1) ( 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&lt;.01)çocuk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hastaneye yatırılarak tedavi görmüş.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26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05001"/>
            <a:ext cx="10666412" cy="4352108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birinci basamak sağlık hizmeti alanı düzeyinde bir kalite iyileştirme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müdahalesi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uygulanmasının, AB yönetiminde farmakolojik tedavinin kullanımını azaltmada başarılı olabileceğini göstermiştir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Bununla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birlikte, AB'li bebeklerin ve küçük çocukların çok yüksek bir yüzdesinin, bu hastalığın yönetiminde faydalı olmadıklarına dair kanıtlara rağmen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antibiyotiklerle tedavi edilmeye devam ettiğini göstermiştir. </a:t>
            </a:r>
            <a:endParaRPr lang="tr-T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33600"/>
            <a:ext cx="10666412" cy="4293326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Ayrıca, farklı ilaçların reçetesinde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klinisyenler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arasında, çalışılan PC alanları kadar küçük bir coğrafi alanda bile önemli farklılıklar vardı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uygulama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kılavuzları, bir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hastalığın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yönetiminde mevcut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bilimsel kanıtlar hakkında bilgi vermek için mükemmel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araçlardır.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Ancak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bilimsel literatürdeki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gelişmelerin tek başına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uygulamadaki değişimi yönlendirmek için yetersiz olduğu kanıtlanmıştır.</a:t>
            </a:r>
          </a:p>
        </p:txBody>
      </p:sp>
    </p:spTree>
    <p:extLst>
      <p:ext uri="{BB962C8B-B14F-4D97-AF65-F5344CB8AC3E}">
        <p14:creationId xmlns:p14="http://schemas.microsoft.com/office/powerpoint/2010/main" val="9337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Hastane ortamlarında yapılan önceki çalışmalar, yerel düzeyde kalite iyileştirme önlemlerinin uygulanmasının ve AB yönetimini iyileştirmek için farklı ortamlar arasında işbirliği yapmanın faydasını göstermiştir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yönetimini iyileştirmek için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gereken müdahaleler; kılavuzların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veya yerel protokollerin geliştirilmesini,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sağlık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uzmanlarının eğitimi için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stratejiler tasarlanmasını ve bunların uygulanmasını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birleştirmektedir.</a:t>
            </a:r>
          </a:p>
        </p:txBody>
      </p:sp>
    </p:spTree>
    <p:extLst>
      <p:ext uri="{BB962C8B-B14F-4D97-AF65-F5344CB8AC3E}">
        <p14:creationId xmlns:p14="http://schemas.microsoft.com/office/powerpoint/2010/main" val="1855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Ralston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arkadaşları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 çok merkezli bir stratejiyi değerlendirmek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, AAP kılavuzlarının yayılması ve etkileşimli web seminerleri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düzenlenmesinden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sonra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kortikosteroidlerin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kullanımında önemli bir azalma buldu.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Benzer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şekilde,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Murch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diğerleri tarafından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tarif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edildiği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gibi çok yönlü eğitim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paketlerinin, kılavuzlara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uyumu önemli ölçüde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arttırabildiğini saptamışlardır.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8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irinci basamak (PC) seviyesine baktığımızda, AB </a:t>
            </a:r>
            <a:r>
              <a:rPr lang="tr-TR" sz="24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insidansı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ve yönetimi ile ilgili maliyetler konusunda veri eksikliği vardır. </a:t>
            </a:r>
          </a:p>
          <a:p>
            <a:endParaRPr lang="tr-TR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alencia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zerk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opluluğu'ndan alınan verilere göre, bölgedeki çocukların %21'i yaşamın ilk yılında solunum </a:t>
            </a:r>
            <a:r>
              <a:rPr lang="tr-TR" sz="24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sinsityal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virüsü (RSV) ile enfeksiyona </a:t>
            </a:r>
            <a:r>
              <a:rPr lang="tr-TR" sz="24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sekonder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olarak en az bir AB dönemine sahiptir ve AB </a:t>
            </a:r>
            <a:r>
              <a:rPr lang="tr-TR" sz="24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çocuk vakaların % 87'si ayakta tedavi hizmetlerinde yönetilmektedir.</a:t>
            </a:r>
            <a:endParaRPr lang="tr-TR" sz="24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Ancak, birinci basamak düzeyinde benzer stratejiler üzerine bugüne kadar yapılmış hiçbir çalışma yayınlanmamıştır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çalışma,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hastane ortamlarında kullanılanlara benzer yaklaşımların klinik pratikte bir değişikliğe yol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açabileceğini,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PC'de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tedavisinde ilaç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kullanımında %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20'lik bir düşüş sağlayabileceğini göstermektedir.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çocukların yönetiminde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önemli hususları vurgulayan bir protokolün PC düzeyinde yaygınlaştırılması ve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uygulanması, mevcut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önerilere bağlı olarak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kullanımıyla ilgili kısıtlayıcı bir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yaklaşım geliştirilmesi gerekmektedir.</a:t>
            </a: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 diğer yandan hekimin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uygulamalarının takibi ve verilerin kayıt altında tutulması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yoluyla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diğer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klinisyenlere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verilen geri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bildirimler, PC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düzeyinde yönetilen az sayıda yayınlanmış vaka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serisi olduğundan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çok önemlidir.</a:t>
            </a:r>
          </a:p>
        </p:txBody>
      </p:sp>
    </p:spTree>
    <p:extLst>
      <p:ext uri="{BB962C8B-B14F-4D97-AF65-F5344CB8AC3E}">
        <p14:creationId xmlns:p14="http://schemas.microsoft.com/office/powerpoint/2010/main" val="33914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Birçok çalışma, AB yönetiminde gereksiz müdahalelerin sık kullanılmasına dikkat çekmiştir.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çalışmada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aşırı ilaç kullanımı sorun olmaya devam etti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AB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çocukların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% 52'si farmakolojik tedavi görmeye devam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ettiği görüldü.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 çocukta (% 52.3) 1'den fazla ilacın kombinasyonlarının sık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11418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Günümüzde hala klinik pratiği iyileştirmede açık olduğu ortadadır.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Ancak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 kadar önemli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düzeyde ilaç kullanımının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pek de gerekçelendirilemediği birinci basamak düzeyindeki durum daha da endişe vericidir.</a:t>
            </a:r>
          </a:p>
        </p:txBody>
      </p:sp>
    </p:spTree>
    <p:extLst>
      <p:ext uri="{BB962C8B-B14F-4D97-AF65-F5344CB8AC3E}">
        <p14:creationId xmlns:p14="http://schemas.microsoft.com/office/powerpoint/2010/main" val="108979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8091" y="2133599"/>
            <a:ext cx="10446521" cy="4228011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Çalışmadaki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ilginç bir bulgu, genel olarak, 1 yaşından büyük çocukların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1 yaşından küçüklere kıyasla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 başına daha fazla ilaç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aldığını göstermektedir.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fark muhtemelen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klinisyenler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tarafından kullanılan tanı kriterlerine bağlıdır.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Bebeklerde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ilaçların daha kısıtlayıcı kullanımı, tanı ölçütlerine daha iyi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uyum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bu yaş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grubunda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daha kolay kodlama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çizelgelerinin oluşu bu durumun nedeni olabilir.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diğer bulgu, AB tedavisi için ilaçların reçete edilmesinde uzmanlar arasındaki önemli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değişkenlikti.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İlaç reçetelerindeki değişkenliğin farklı topluluklarda, hastanelerde olmasının yanı sıra çalışmadaki gibi aynı sağlık sistemindeki  PCC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arasında da olduğu görüldü.</a:t>
            </a: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Ayrıca,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başlangıçta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hasta başına en fazla ilaç kullanımına sahip olan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PCC'lerin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müdahalenin ardından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eğilimi göstermeye devam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ettikleri saptandı.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durum uzun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süredir devam eden klinik uygulamaların değiştirilmesindeki zorlukların göstergesi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olarak görülebilir.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Amaç kılavuzların uygulanmasını ve güncel bilgilere uyumu teşvik etmek olmalıdır.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Sağlık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bakım sistemlerinin bu bağlamda yer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alması,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sağlık çalışanlarına klinik etkinlikleri hakkında geri bildirim sağlaması ve onlara kurum içi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göstergeler,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kalite standartları gibi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araçlar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sağlaması önemlidir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8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TARTIŞMA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33599"/>
            <a:ext cx="10666412" cy="4188823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Son olarak, genel nüfusun AB hakkında bilgisini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geliştirmek gerekmektedir.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Yakın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tarihli bir ankette, 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klinisyenlerin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%19'u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tedavisi için aşırı ilaç kullanımını ailenin taleplerine bağladı.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AB'nin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daha iyi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anlaşılması ve ebeveynlerin eğitilmesi ile, hem bakım sağlanmasının kolaylaşması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hem de yönetiminden sorumlu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klinisyeni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güvence altına alması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muhtemel gözükmektedir.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03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KISITLILIKLAR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Birincisi, çalışma sadece iki PC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alanını içeriyordu, bu yüzden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aynı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müdahale diğer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sağlık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sistemlerinde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farklı sonuçlarına yol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açabilir.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İkincisi, eksik veya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güvenilmez veriye yol açabilecek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geriye dönük olarak elde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edildi. Bu veriler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klinik müdahalelerin yapıldığı sırada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kaydedildi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kalite iyileştirme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girişimi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olmayan elektronik bir sistemden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alındı.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KISITLILIKLAR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3930"/>
            <a:ext cx="10666412" cy="3847291"/>
          </a:xfrm>
        </p:spPr>
        <p:txBody>
          <a:bodyPr>
            <a:no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Üçüncüsü, bu toplum temelli bir müdahale öncesi çalışma olduğundan, ilaç reçetesindeki düşüş uygulanan müdahale dışındaki faktörlerden kaynaklanıyor olabilir. 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Dördüncüsü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sadece evde kullanım için ilaç reçeteleriyle ilgili veriler elde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edildi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 PC ziyareti sırasında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bronkodilatörlerin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uygulaması araştırılmadığı için,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genel olarak farmakolojik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tedavi hafife alınmış olabilir.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673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Şu anda, ilaçların veya diğer tedavilerin AB'nin sonucunu etkilediğine dair hiçbir kanıt yoktur ve destekleyici önlemler tedavi yönetiminin temelini oluşturur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PC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düzeyinde, AB yönetimi, hastalığın ciddiyeti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hidrasyon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durumunun uygun klinik teşhisine ve değerlendirmesine, ciddi hastalık gelişimi için risk faktörleri olan çocukların belirlenmesi ve son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olarak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ayaktan tedavi gören çocukların ailelerine destek ve eğitim sağlanmasına odaklanmalıdır. </a:t>
            </a:r>
          </a:p>
        </p:txBody>
      </p:sp>
    </p:spTree>
    <p:extLst>
      <p:ext uri="{BB962C8B-B14F-4D97-AF65-F5344CB8AC3E}">
        <p14:creationId xmlns:p14="http://schemas.microsoft.com/office/powerpoint/2010/main" val="33018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KISITLILIKLAR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Son olarak,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klinisyenlerin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önerilen AB tanı kriterlerini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kullanıp kullanmadıklarını değerlendirmek için hasta sağlığı kayıtları gözden geçirilmedi, böylece uygulanan tanı ölçütlerindeki uzmanlar arasındaki farklar AB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insidansının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fazla tahmin edilmesine yol açmış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7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0526" y="2133599"/>
            <a:ext cx="10564086" cy="4214949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yönetiminde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ilaç kullanımını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azaltmak için yerel düzeyde uygulanan kalite iyileştirme önlemleri etkili görünmektedir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Bununla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birlikte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farmakolojik tedavinin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halen bilinçsiz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kullanımı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klinisyenler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arasında büyük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farklılıklar oluşu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mevcut kalite iyileştirme müdahalelerini sürdürme ve yenilerini başlatma gereğini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vurgulamaktadır.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çalışmada uygulanan müdahale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diğer ülkelerde AB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çocukların yönetildiği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PCC'lerde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kullanılabilir.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0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sz="2400" dirty="0" smtClean="0"/>
              <a:t>                                                                                           </a:t>
            </a:r>
            <a:r>
              <a:rPr lang="tr-TR" sz="3600" dirty="0" smtClean="0"/>
              <a:t>Teşekkür Ederim…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037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 tedavisinde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bronkodilatörler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kortikosteroidler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veya antibiyotik kullanımı için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klinik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uygulama kılavuzları da dahil olmak üzere mevcut kapsamlı literatürlerde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kısıtlayıcı 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endikasyonlara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sahiptir.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Buna rağmen mevcut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kanıtlar tekrarlı olarak gereksiz müdahalelerin ve ilaçların sık kullanıldığını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5564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Çalışmanın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amacı, birinci basamakta AB tedavisi için ilaç reçetesini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azaltmayı amaçlayan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 kalite iyileştirme girişiminin etkisini değerlendirmektir.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91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Vizcaya'da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(Bask Ülkesi, İspanya)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Çok merkezli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Ardışık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 AB salgını mevsiminde (2015-2016 ve 2016-2017)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anımlayıcı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opluma dayalı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bir çalışma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yürütüldü.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85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salgın mevsimi 1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Ekim - 31 Mart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arası olarak tanımlandı.</a:t>
            </a:r>
          </a:p>
          <a:p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Çalışma, 6371'i (% 17,49) 2 yaşından küçük olan 36.412 çocuğun kayıtlı olduğu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toplam 39 çocuk doktoruyla 20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birinci basamak kuruluşunu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PCCs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kapsamaktadır.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56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VERİ TOPLAMA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AB’nin PC düzeyinde nasıl yönetildiğini analiz etmek için, hem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Vizcaya’da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hem 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Barakaldo-Sestao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daki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entegre sağlık bakım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sistemlerinde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Organización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Sanitaria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Integrada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[OSI]) bulunan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PCC’lerden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veri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toplandı.</a:t>
            </a:r>
          </a:p>
          <a:p>
            <a:endParaRPr lang="tr-T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Veriler 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bronşiolit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sezonunu kapsamaktaydı.</a:t>
            </a:r>
          </a:p>
          <a:p>
            <a:pPr marL="0" indent="0" fontAlgn="base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Müdahale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öncesi: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2015–2016 salgın dönemi (E1).</a:t>
            </a:r>
          </a:p>
          <a:p>
            <a:pPr marL="0" indent="0" fontAlgn="base">
              <a:buNone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Müdahale sonrası: 2016–2017 salgın dönemi (E2).</a:t>
            </a:r>
          </a:p>
          <a:p>
            <a:pPr marL="0" indent="0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1396</Words>
  <Application>Microsoft Office PowerPoint</Application>
  <PresentationFormat>Geniş ekran</PresentationFormat>
  <Paragraphs>188</Paragraphs>
  <Slides>42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Teması</vt:lpstr>
      <vt:lpstr>PowerPoint Sunusu</vt:lpstr>
      <vt:lpstr>GİRİŞ</vt:lpstr>
      <vt:lpstr>GİRİŞ</vt:lpstr>
      <vt:lpstr>GİRİŞ</vt:lpstr>
      <vt:lpstr>GİRİŞ</vt:lpstr>
      <vt:lpstr>AMAÇ</vt:lpstr>
      <vt:lpstr>METOD</vt:lpstr>
      <vt:lpstr>METOD</vt:lpstr>
      <vt:lpstr>VERİ TOPLAMA </vt:lpstr>
      <vt:lpstr>VERİ TOPLAMA</vt:lpstr>
      <vt:lpstr>VERİ TOPLAMA</vt:lpstr>
      <vt:lpstr>KALİTE İYİLEŞTİRME GİRİŞİMİ </vt:lpstr>
      <vt:lpstr>KALİTE İYİLEŞTİRME GİRİŞİMİ</vt:lpstr>
      <vt:lpstr>KALİTE İYİLEŞTİRME GİRİŞİMİ</vt:lpstr>
      <vt:lpstr>KALİTE İYİLEŞTİRME GİRİŞİMİ</vt:lpstr>
      <vt:lpstr>İSTATİSTİKSEL ANALİZ</vt:lpstr>
      <vt:lpstr>İSTATİSTİKSEL ANALİZ</vt:lpstr>
      <vt:lpstr>BULGULAR Genel Veriler</vt:lpstr>
      <vt:lpstr>BULGULAR Genel Veriler</vt:lpstr>
      <vt:lpstr>BULGULAR Genel Veriler</vt:lpstr>
      <vt:lpstr>BULGULAR İki Salgın Mevsiminin Karşılaştırılması</vt:lpstr>
      <vt:lpstr>BULGULAR İki Salgın Mevsiminin Karşılaştırılması</vt:lpstr>
      <vt:lpstr>BULGULAR Birinci Basamak Merkezleri Arasındaki Değişkenlik </vt:lpstr>
      <vt:lpstr>BULGULAR Birinci Basamak Merkezleri Arasındaki Değişkenlik</vt:lpstr>
      <vt:lpstr>BULGULAR Kontrol Önlemleri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KISITLILIKLAR</vt:lpstr>
      <vt:lpstr>KISITLILIKLAR</vt:lpstr>
      <vt:lpstr>KISITLILIKLAR</vt:lpstr>
      <vt:lpstr>SONUÇ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havva şen</dc:creator>
  <cp:lastModifiedBy>havva şen</cp:lastModifiedBy>
  <cp:revision>87</cp:revision>
  <dcterms:created xsi:type="dcterms:W3CDTF">2019-05-11T13:09:11Z</dcterms:created>
  <dcterms:modified xsi:type="dcterms:W3CDTF">2021-02-08T20:10:17Z</dcterms:modified>
</cp:coreProperties>
</file>