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1" r:id="rId5"/>
    <p:sldId id="305" r:id="rId6"/>
    <p:sldId id="310" r:id="rId7"/>
    <p:sldId id="265" r:id="rId8"/>
    <p:sldId id="266" r:id="rId9"/>
    <p:sldId id="267" r:id="rId10"/>
    <p:sldId id="268" r:id="rId11"/>
    <p:sldId id="269" r:id="rId12"/>
    <p:sldId id="307" r:id="rId13"/>
    <p:sldId id="270" r:id="rId14"/>
    <p:sldId id="271" r:id="rId15"/>
    <p:sldId id="272" r:id="rId16"/>
    <p:sldId id="273" r:id="rId17"/>
    <p:sldId id="274" r:id="rId18"/>
    <p:sldId id="275" r:id="rId19"/>
    <p:sldId id="276" r:id="rId20"/>
    <p:sldId id="278" r:id="rId21"/>
    <p:sldId id="279" r:id="rId22"/>
    <p:sldId id="311" r:id="rId23"/>
    <p:sldId id="280" r:id="rId24"/>
    <p:sldId id="281" r:id="rId25"/>
    <p:sldId id="282" r:id="rId26"/>
    <p:sldId id="283" r:id="rId27"/>
    <p:sldId id="284" r:id="rId28"/>
    <p:sldId id="285" r:id="rId29"/>
    <p:sldId id="288" r:id="rId30"/>
    <p:sldId id="289" r:id="rId31"/>
    <p:sldId id="290" r:id="rId32"/>
    <p:sldId id="292" r:id="rId33"/>
    <p:sldId id="295" r:id="rId34"/>
    <p:sldId id="299" r:id="rId35"/>
    <p:sldId id="300" r:id="rId36"/>
    <p:sldId id="302" r:id="rId37"/>
    <p:sldId id="303" r:id="rId38"/>
    <p:sldId id="304"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NCER" initials="S" lastIdx="1" clrIdx="0">
    <p:extLst>
      <p:ext uri="{19B8F6BF-5375-455C-9EA6-DF929625EA0E}">
        <p15:presenceInfo xmlns:p15="http://schemas.microsoft.com/office/powerpoint/2012/main" userId="SENC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46" d="100"/>
          <a:sy n="46" d="100"/>
        </p:scale>
        <p:origin x="780"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tr-TR" smtClean="0"/>
              <a:t>Asıl başlık stili için tıklatın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4/4/2023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4/4/2023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4/4/2023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4/4/2023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A61015F-7CC6-4D0A-9D87-873EA4C304CC}" type="datetimeFigureOut">
              <a:rPr lang="en-US" dirty="0"/>
              <a:t>4/4/2023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4/4/2023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024128" y="2967788"/>
            <a:ext cx="4754880" cy="334157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tr-TR" smtClean="0"/>
              <a:t>Asıl metin stillerini düzenle</a:t>
            </a:r>
          </a:p>
        </p:txBody>
      </p:sp>
      <p:sp>
        <p:nvSpPr>
          <p:cNvPr id="6" name="Content Placeholder 5"/>
          <p:cNvSpPr>
            <a:spLocks noGrp="1"/>
          </p:cNvSpPr>
          <p:nvPr>
            <p:ph sz="quarter" idx="4"/>
          </p:nvPr>
        </p:nvSpPr>
        <p:spPr>
          <a:xfrm>
            <a:off x="5990888" y="2967788"/>
            <a:ext cx="4754880" cy="334157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4/4/2023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4/4/2023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4/4/2023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tr-TR" smtClean="0"/>
              <a:t>Asıl başlık stili için tıklatın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05C68B11-C5A8-448C-8CE9-B1A273C79CFC}" type="datetimeFigureOut">
              <a:rPr lang="en-US" dirty="0"/>
              <a:t>4/4/2023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C7616CA0-919D-4A49-9C8A-62FDFB3A5183}" type="datetimeFigureOut">
              <a:rPr lang="en-US" dirty="0"/>
              <a:t>4/4/2023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4/4/2023</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457200" y="4881756"/>
            <a:ext cx="7894320" cy="1463040"/>
          </a:xfrm>
        </p:spPr>
        <p:txBody>
          <a:bodyPr>
            <a:normAutofit/>
          </a:bodyPr>
          <a:lstStyle/>
          <a:p>
            <a:r>
              <a:rPr lang="tr-TR" sz="3300" b="1" dirty="0">
                <a:effectLst>
                  <a:outerShdw blurRad="38100" dist="38100" dir="2700000" algn="tl">
                    <a:srgbClr val="000000">
                      <a:alpha val="43137"/>
                    </a:srgbClr>
                  </a:outerShdw>
                </a:effectLst>
              </a:rPr>
              <a:t>ATEŞLİ ÇOCUKLARDA </a:t>
            </a:r>
            <a:r>
              <a:rPr lang="tr-TR" sz="3300" b="1" dirty="0" smtClean="0">
                <a:effectLst>
                  <a:outerShdw blurRad="38100" dist="38100" dir="2700000" algn="tl">
                    <a:srgbClr val="000000">
                      <a:alpha val="43137"/>
                    </a:srgbClr>
                  </a:outerShdw>
                </a:effectLst>
              </a:rPr>
              <a:t/>
            </a:r>
            <a:br>
              <a:rPr lang="tr-TR" sz="3300" b="1" dirty="0" smtClean="0">
                <a:effectLst>
                  <a:outerShdw blurRad="38100" dist="38100" dir="2700000" algn="tl">
                    <a:srgbClr val="000000">
                      <a:alpha val="43137"/>
                    </a:srgbClr>
                  </a:outerShdw>
                </a:effectLst>
              </a:rPr>
            </a:br>
            <a:r>
              <a:rPr lang="tr-TR" sz="3300" b="1" dirty="0" smtClean="0">
                <a:effectLst>
                  <a:outerShdw blurRad="38100" dist="38100" dir="2700000" algn="tl">
                    <a:srgbClr val="000000">
                      <a:alpha val="43137"/>
                    </a:srgbClr>
                  </a:outerShdw>
                </a:effectLst>
              </a:rPr>
              <a:t>ILIK </a:t>
            </a:r>
            <a:r>
              <a:rPr lang="tr-TR" sz="3300" b="1" dirty="0">
                <a:effectLst>
                  <a:outerShdw blurRad="38100" dist="38100" dir="2700000" algn="tl">
                    <a:srgbClr val="000000">
                      <a:alpha val="43137"/>
                    </a:srgbClr>
                  </a:outerShdw>
                </a:effectLst>
              </a:rPr>
              <a:t>KOMPRESLERİN </a:t>
            </a:r>
            <a:r>
              <a:rPr lang="tr-TR" sz="3300" b="1" dirty="0" smtClean="0">
                <a:effectLst>
                  <a:outerShdw blurRad="38100" dist="38100" dir="2700000" algn="tl">
                    <a:srgbClr val="000000">
                      <a:alpha val="43137"/>
                    </a:srgbClr>
                  </a:outerShdw>
                </a:effectLst>
              </a:rPr>
              <a:t/>
            </a:r>
            <a:br>
              <a:rPr lang="tr-TR" sz="3300" b="1" dirty="0" smtClean="0">
                <a:effectLst>
                  <a:outerShdw blurRad="38100" dist="38100" dir="2700000" algn="tl">
                    <a:srgbClr val="000000">
                      <a:alpha val="43137"/>
                    </a:srgbClr>
                  </a:outerShdw>
                </a:effectLst>
              </a:rPr>
            </a:br>
            <a:r>
              <a:rPr lang="tr-TR" sz="3300" b="1" dirty="0" smtClean="0">
                <a:effectLst>
                  <a:outerShdw blurRad="38100" dist="38100" dir="2700000" algn="tl">
                    <a:srgbClr val="000000">
                      <a:alpha val="43137"/>
                    </a:srgbClr>
                  </a:outerShdw>
                </a:effectLst>
              </a:rPr>
              <a:t>SICAKLIĞI </a:t>
            </a:r>
            <a:r>
              <a:rPr lang="tr-TR" sz="3300" b="1" dirty="0">
                <a:effectLst>
                  <a:outerShdw blurRad="38100" dist="38100" dir="2700000" algn="tl">
                    <a:srgbClr val="000000">
                      <a:alpha val="43137"/>
                    </a:srgbClr>
                  </a:outerShdw>
                </a:effectLst>
              </a:rPr>
              <a:t>DÜŞÜRMEDEKİ </a:t>
            </a:r>
            <a:r>
              <a:rPr lang="tr-TR" sz="3300" b="1" dirty="0" smtClean="0">
                <a:effectLst>
                  <a:outerShdw blurRad="38100" dist="38100" dir="2700000" algn="tl">
                    <a:srgbClr val="000000">
                      <a:alpha val="43137"/>
                    </a:srgbClr>
                  </a:outerShdw>
                </a:effectLst>
              </a:rPr>
              <a:t>ETKİNLİĞİ</a:t>
            </a:r>
            <a:endParaRPr lang="tr-TR" sz="3300" b="1" dirty="0">
              <a:effectLst>
                <a:outerShdw blurRad="38100" dist="38100" dir="2700000" algn="tl">
                  <a:srgbClr val="000000">
                    <a:alpha val="43137"/>
                  </a:srgbClr>
                </a:outerShdw>
              </a:effectLst>
            </a:endParaRPr>
          </a:p>
        </p:txBody>
      </p:sp>
      <p:pic>
        <p:nvPicPr>
          <p:cNvPr id="4" name="Resim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225845" y="498410"/>
            <a:ext cx="9914479" cy="3596952"/>
          </a:xfrm>
          <a:prstGeom prst="rect">
            <a:avLst/>
          </a:prstGeom>
          <a:ln w="228600" cap="sq" cmpd="thickThin">
            <a:solidFill>
              <a:srgbClr val="000000"/>
            </a:solidFill>
            <a:prstDash val="solid"/>
            <a:miter lim="800000"/>
          </a:ln>
          <a:effectLst>
            <a:innerShdw blurRad="76200">
              <a:srgbClr val="000000"/>
            </a:innerShdw>
          </a:effectLst>
        </p:spPr>
      </p:pic>
      <p:sp>
        <p:nvSpPr>
          <p:cNvPr id="5" name="Alt Başlık 5"/>
          <p:cNvSpPr txBox="1">
            <a:spLocks/>
          </p:cNvSpPr>
          <p:nvPr/>
        </p:nvSpPr>
        <p:spPr>
          <a:xfrm>
            <a:off x="8351520" y="5060286"/>
            <a:ext cx="3200400" cy="146304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1800" kern="1200">
                <a:solidFill>
                  <a:schemeClr val="tx1">
                    <a:lumMod val="95000"/>
                    <a:lumOff val="5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9pPr>
          </a:lstStyle>
          <a:p>
            <a:pPr algn="r"/>
            <a:r>
              <a:rPr lang="tr-TR" b="1" dirty="0" err="1" smtClean="0"/>
              <a:t>Dr.Osman</a:t>
            </a:r>
            <a:r>
              <a:rPr lang="tr-TR" b="1" dirty="0" smtClean="0"/>
              <a:t> AYYILDIZ</a:t>
            </a:r>
          </a:p>
          <a:p>
            <a:pPr algn="r"/>
            <a:r>
              <a:rPr lang="tr-TR" i="1" dirty="0" smtClean="0"/>
              <a:t>KTÜ Tıp Fakültesi </a:t>
            </a:r>
          </a:p>
          <a:p>
            <a:pPr algn="r"/>
            <a:r>
              <a:rPr lang="tr-TR" i="1" dirty="0" smtClean="0"/>
              <a:t>Aile Hekimliği ABD</a:t>
            </a:r>
          </a:p>
          <a:p>
            <a:pPr algn="r"/>
            <a:r>
              <a:rPr lang="tr-TR" dirty="0" smtClean="0"/>
              <a:t>05.04.2023</a:t>
            </a:r>
            <a:endParaRPr lang="tr-TR" dirty="0"/>
          </a:p>
        </p:txBody>
      </p:sp>
      <p:sp>
        <p:nvSpPr>
          <p:cNvPr id="6" name="Unvan 4"/>
          <p:cNvSpPr txBox="1">
            <a:spLocks/>
          </p:cNvSpPr>
          <p:nvPr/>
        </p:nvSpPr>
        <p:spPr>
          <a:xfrm>
            <a:off x="0" y="6299199"/>
            <a:ext cx="8229600" cy="467971"/>
          </a:xfrm>
          <a:prstGeom prst="rect">
            <a:avLst/>
          </a:prstGeom>
        </p:spPr>
        <p:txBody>
          <a:bodyPr vert="horz" lIns="91440" tIns="45720" rIns="91440" bIns="45720" rtlCol="0" anchor="ctr">
            <a:normAutofit fontScale="97500"/>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r>
              <a:rPr lang="tr-TR" sz="1800" dirty="0" err="1" smtClean="0"/>
              <a:t>Randomize</a:t>
            </a:r>
            <a:r>
              <a:rPr lang="tr-TR" sz="1800" dirty="0" smtClean="0"/>
              <a:t> Kontrollü Klinik Çalışma</a:t>
            </a:r>
          </a:p>
        </p:txBody>
      </p:sp>
    </p:spTree>
    <p:extLst>
      <p:ext uri="{BB962C8B-B14F-4D97-AF65-F5344CB8AC3E}">
        <p14:creationId xmlns:p14="http://schemas.microsoft.com/office/powerpoint/2010/main" val="523505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b="1" dirty="0" smtClean="0"/>
              <a:t>ÖRNEKLEM TANIMLAMASI</a:t>
            </a:r>
          </a:p>
          <a:p>
            <a:pPr>
              <a:buFont typeface="Wingdings" panose="05000000000000000000" pitchFamily="2" charset="2"/>
              <a:buChar char="Ø"/>
            </a:pPr>
            <a:r>
              <a:rPr lang="tr-TR" dirty="0" smtClean="0"/>
              <a:t> Kabul </a:t>
            </a:r>
            <a:r>
              <a:rPr lang="tr-TR" dirty="0"/>
              <a:t>edilen </a:t>
            </a:r>
            <a:r>
              <a:rPr lang="tr-TR" dirty="0" smtClean="0"/>
              <a:t>örneklem</a:t>
            </a:r>
            <a:r>
              <a:rPr lang="tr-TR" dirty="0"/>
              <a:t>, veri toplama döneminde pediatrik </a:t>
            </a:r>
            <a:r>
              <a:rPr lang="tr-TR" dirty="0" smtClean="0"/>
              <a:t>sektörlerde ve ateşi </a:t>
            </a:r>
            <a:r>
              <a:rPr lang="tr-TR" dirty="0"/>
              <a:t>olan çocukları seçerek kolaylık sağladı. </a:t>
            </a:r>
            <a:endParaRPr lang="tr-TR" dirty="0" smtClean="0"/>
          </a:p>
          <a:p>
            <a:pPr>
              <a:buFont typeface="Wingdings" panose="05000000000000000000" pitchFamily="2" charset="2"/>
              <a:buChar char="Ø"/>
            </a:pPr>
            <a:r>
              <a:rPr lang="tr-TR" dirty="0" smtClean="0"/>
              <a:t> Örneklem </a:t>
            </a:r>
            <a:r>
              <a:rPr lang="tr-TR" dirty="0"/>
              <a:t>büyüklüğü, </a:t>
            </a:r>
            <a:r>
              <a:rPr lang="tr-TR" dirty="0" smtClean="0"/>
              <a:t>bir </a:t>
            </a:r>
            <a:r>
              <a:rPr lang="tr-TR" dirty="0" err="1" smtClean="0"/>
              <a:t>istatikçi</a:t>
            </a:r>
            <a:r>
              <a:rPr lang="tr-TR" dirty="0" smtClean="0"/>
              <a:t> tarafından, benzer </a:t>
            </a:r>
            <a:r>
              <a:rPr lang="tr-TR" dirty="0" err="1" smtClean="0"/>
              <a:t>metodolijilere</a:t>
            </a:r>
            <a:r>
              <a:rPr lang="tr-TR" dirty="0" smtClean="0"/>
              <a:t> sahip toplam </a:t>
            </a:r>
            <a:r>
              <a:rPr lang="tr-TR" dirty="0"/>
              <a:t>288 çocukla </a:t>
            </a:r>
            <a:r>
              <a:rPr lang="tr-TR" dirty="0" smtClean="0"/>
              <a:t>yapılan önceki </a:t>
            </a:r>
            <a:r>
              <a:rPr lang="tr-TR" dirty="0"/>
              <a:t>çalışmalara </a:t>
            </a:r>
            <a:r>
              <a:rPr lang="tr-TR" dirty="0" smtClean="0"/>
              <a:t>dayanarak tanımlandı</a:t>
            </a:r>
            <a:r>
              <a:rPr lang="tr-TR" dirty="0"/>
              <a:t>; </a:t>
            </a:r>
            <a:r>
              <a:rPr lang="tr-TR" dirty="0" smtClean="0"/>
              <a:t>ancak </a:t>
            </a:r>
            <a:r>
              <a:rPr lang="tr-TR" dirty="0"/>
              <a:t>önceden belirlenmiş dönemde sadece 37'si toplandı ve bu da bu çalışmayı pilot </a:t>
            </a:r>
            <a:r>
              <a:rPr lang="tr-TR" dirty="0" err="1"/>
              <a:t>randomize</a:t>
            </a:r>
            <a:r>
              <a:rPr lang="tr-TR" dirty="0"/>
              <a:t> bir klinik çalışma haline getirdi.</a:t>
            </a:r>
          </a:p>
        </p:txBody>
      </p:sp>
    </p:spTree>
    <p:extLst>
      <p:ext uri="{BB962C8B-B14F-4D97-AF65-F5344CB8AC3E}">
        <p14:creationId xmlns:p14="http://schemas.microsoft.com/office/powerpoint/2010/main" val="4167955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b="1" dirty="0" smtClean="0"/>
              <a:t>VERİ TOPLAMA</a:t>
            </a:r>
          </a:p>
          <a:p>
            <a:pPr>
              <a:buFont typeface="Wingdings" panose="05000000000000000000" pitchFamily="2" charset="2"/>
              <a:buChar char="Ø"/>
            </a:pPr>
            <a:r>
              <a:rPr lang="tr-TR" dirty="0" smtClean="0"/>
              <a:t> Veri </a:t>
            </a:r>
            <a:r>
              <a:rPr lang="tr-TR" dirty="0"/>
              <a:t>toplanması araştırmacılar, hemşireler ve kurumda çalışan önceden konu hakkında eğitilmiş hemşire yardımcıları tarafından yapılmıştır. </a:t>
            </a:r>
            <a:r>
              <a:rPr lang="tr-TR" dirty="0" smtClean="0"/>
              <a:t> </a:t>
            </a:r>
          </a:p>
          <a:p>
            <a:pPr>
              <a:buFont typeface="Wingdings" panose="05000000000000000000" pitchFamily="2" charset="2"/>
              <a:buChar char="Ø"/>
            </a:pPr>
            <a:r>
              <a:rPr lang="tr-TR" dirty="0" smtClean="0"/>
              <a:t> Çalışmaya </a:t>
            </a:r>
            <a:r>
              <a:rPr lang="tr-TR" dirty="0"/>
              <a:t>katılan çocuk ve ailesinin ve de değerlendiren sağlık çalışanının çalışmadan haberdar olması ılık kompres müdahalesinin ve haliyle çalışmanın herkese açık olduğunu göstermektedir. </a:t>
            </a:r>
            <a:endParaRPr lang="tr-TR" dirty="0" smtClean="0"/>
          </a:p>
          <a:p>
            <a:pPr>
              <a:buFont typeface="Wingdings" panose="05000000000000000000" pitchFamily="2" charset="2"/>
              <a:buChar char="Ø"/>
            </a:pPr>
            <a:endParaRPr lang="tr-TR" dirty="0"/>
          </a:p>
        </p:txBody>
      </p:sp>
    </p:spTree>
    <p:extLst>
      <p:ext uri="{BB962C8B-B14F-4D97-AF65-F5344CB8AC3E}">
        <p14:creationId xmlns:p14="http://schemas.microsoft.com/office/powerpoint/2010/main" val="2462296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dirty="0" smtClean="0"/>
              <a:t> Bir </a:t>
            </a:r>
            <a:r>
              <a:rPr lang="tr-TR" dirty="0"/>
              <a:t>çocuk çalışmaya dahil edildiğinde katılımcı sayısıyla uyumlu olan numaralı zarf açılmakta ve bu zarf çocuğun hangi gruba dahil olacağını rastgele söylemektedir: </a:t>
            </a:r>
            <a:endParaRPr lang="tr-TR" dirty="0" smtClean="0"/>
          </a:p>
          <a:p>
            <a:r>
              <a:rPr lang="tr-TR" dirty="0" smtClean="0"/>
              <a:t>1</a:t>
            </a:r>
            <a:r>
              <a:rPr lang="tr-TR" dirty="0"/>
              <a:t>) </a:t>
            </a:r>
            <a:r>
              <a:rPr lang="tr-TR" dirty="0" smtClean="0"/>
              <a:t>CG (Kontrol grubu; sadece </a:t>
            </a:r>
            <a:r>
              <a:rPr lang="tr-TR" dirty="0"/>
              <a:t>farmakolojik tedavi alan çocuklar), </a:t>
            </a:r>
            <a:endParaRPr lang="tr-TR" dirty="0" smtClean="0"/>
          </a:p>
          <a:p>
            <a:r>
              <a:rPr lang="tr-TR" dirty="0" smtClean="0"/>
              <a:t>2</a:t>
            </a:r>
            <a:r>
              <a:rPr lang="tr-TR" dirty="0"/>
              <a:t>) </a:t>
            </a:r>
            <a:r>
              <a:rPr lang="tr-TR" dirty="0" smtClean="0"/>
              <a:t>IG (Müdahale grubu; farmakolojik </a:t>
            </a:r>
            <a:r>
              <a:rPr lang="tr-TR" dirty="0"/>
              <a:t>tedaviyle birlikte ılık kompres uygulanan çocuklar).</a:t>
            </a:r>
          </a:p>
        </p:txBody>
      </p:sp>
    </p:spTree>
    <p:extLst>
      <p:ext uri="{BB962C8B-B14F-4D97-AF65-F5344CB8AC3E}">
        <p14:creationId xmlns:p14="http://schemas.microsoft.com/office/powerpoint/2010/main" val="2947579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a:buFont typeface="Wingdings" panose="05000000000000000000" pitchFamily="2" charset="2"/>
              <a:buChar char="Ø"/>
            </a:pPr>
            <a:r>
              <a:rPr lang="tr-TR" dirty="0" smtClean="0"/>
              <a:t> Esas </a:t>
            </a:r>
            <a:r>
              <a:rPr lang="tr-TR" dirty="0"/>
              <a:t>araştırmacı, farklı vardiya ekiplerini çalışma hakkında bilgilendirmek ve aralarında bir standart oluşturmak için çalışma değişkenleri ve veri toplayıcılar tarafından takip edilecek prosedürler </a:t>
            </a:r>
            <a:r>
              <a:rPr lang="tr-TR" dirty="0" smtClean="0"/>
              <a:t>kılavuzunu oluşturdu, çocukların dosyalarına ekledi. </a:t>
            </a:r>
          </a:p>
          <a:p>
            <a:pPr>
              <a:buFont typeface="Wingdings" panose="05000000000000000000" pitchFamily="2" charset="2"/>
              <a:buChar char="Ø"/>
            </a:pPr>
            <a:endParaRPr lang="tr-TR" dirty="0" smtClean="0"/>
          </a:p>
          <a:p>
            <a:pPr>
              <a:buFont typeface="Wingdings" panose="05000000000000000000" pitchFamily="2" charset="2"/>
              <a:buChar char="Ø"/>
            </a:pPr>
            <a:r>
              <a:rPr lang="tr-TR" dirty="0" smtClean="0"/>
              <a:t> Çocukların velilerine çalışma </a:t>
            </a:r>
            <a:r>
              <a:rPr lang="tr-TR" dirty="0"/>
              <a:t>ve veri toplama amacı hakkında açıkça </a:t>
            </a:r>
            <a:r>
              <a:rPr lang="tr-TR" dirty="0" smtClean="0"/>
              <a:t>bilgilendirilme yapılarak “Bilgilendirilmiş Onam </a:t>
            </a:r>
            <a:r>
              <a:rPr lang="tr-TR" dirty="0"/>
              <a:t>Formu” (FICF) </a:t>
            </a:r>
            <a:r>
              <a:rPr lang="tr-TR" dirty="0" smtClean="0"/>
              <a:t>iki </a:t>
            </a:r>
            <a:r>
              <a:rPr lang="tr-TR" dirty="0"/>
              <a:t>kopya halinde </a:t>
            </a:r>
            <a:r>
              <a:rPr lang="tr-TR" dirty="0" smtClean="0"/>
              <a:t>imzalatıldı ve hastalar çalışmaya dahil edildi.</a:t>
            </a:r>
          </a:p>
        </p:txBody>
      </p:sp>
    </p:spTree>
    <p:extLst>
      <p:ext uri="{BB962C8B-B14F-4D97-AF65-F5344CB8AC3E}">
        <p14:creationId xmlns:p14="http://schemas.microsoft.com/office/powerpoint/2010/main" val="2448524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pPr>
              <a:buFont typeface="Wingdings" panose="05000000000000000000" pitchFamily="2" charset="2"/>
              <a:buChar char="Ø"/>
            </a:pPr>
            <a:r>
              <a:rPr lang="tr-TR" dirty="0" smtClean="0"/>
              <a:t> Çalışma süreci açısından CG(kontrol </a:t>
            </a:r>
            <a:r>
              <a:rPr lang="tr-TR" dirty="0"/>
              <a:t>grubu)'deki çocuk daha önce </a:t>
            </a:r>
            <a:r>
              <a:rPr lang="tr-TR" dirty="0" smtClean="0"/>
              <a:t>doktoru </a:t>
            </a:r>
            <a:r>
              <a:rPr lang="tr-TR" dirty="0"/>
              <a:t>tarafından reçete edilen ilaç tedavisi aldı, giyinik tutuldu ve </a:t>
            </a:r>
            <a:r>
              <a:rPr lang="tr-TR" dirty="0" smtClean="0"/>
              <a:t>günlük aktivitelerine </a:t>
            </a:r>
            <a:r>
              <a:rPr lang="tr-TR" dirty="0"/>
              <a:t>devam etmesi sağlandı. </a:t>
            </a:r>
            <a:endParaRPr lang="tr-TR" dirty="0" smtClean="0"/>
          </a:p>
          <a:p>
            <a:pPr>
              <a:buFont typeface="Wingdings" panose="05000000000000000000" pitchFamily="2" charset="2"/>
              <a:buChar char="Ø"/>
            </a:pPr>
            <a:r>
              <a:rPr lang="tr-TR" dirty="0" smtClean="0"/>
              <a:t> IG(müdahale </a:t>
            </a:r>
            <a:r>
              <a:rPr lang="tr-TR" dirty="0"/>
              <a:t>grubu)'deki </a:t>
            </a:r>
            <a:r>
              <a:rPr lang="tr-TR" dirty="0" smtClean="0"/>
              <a:t>çocuklar ise </a:t>
            </a:r>
            <a:r>
              <a:rPr lang="tr-TR" dirty="0"/>
              <a:t>ilaç tedavisi aldı ve 10 </a:t>
            </a:r>
            <a:r>
              <a:rPr lang="tr-TR" dirty="0" err="1"/>
              <a:t>dk</a:t>
            </a:r>
            <a:r>
              <a:rPr lang="tr-TR" dirty="0"/>
              <a:t> içinde </a:t>
            </a:r>
            <a:r>
              <a:rPr lang="tr-TR" dirty="0" smtClean="0"/>
              <a:t>34-37 </a:t>
            </a:r>
            <a:r>
              <a:rPr lang="tr-TR" dirty="0"/>
              <a:t>° C </a:t>
            </a:r>
            <a:r>
              <a:rPr lang="tr-TR" dirty="0" smtClean="0"/>
              <a:t>sıcaklığındaki </a:t>
            </a:r>
            <a:r>
              <a:rPr lang="tr-TR" dirty="0"/>
              <a:t>su ile, </a:t>
            </a:r>
            <a:r>
              <a:rPr lang="tr-TR" dirty="0" err="1"/>
              <a:t>frontal</a:t>
            </a:r>
            <a:r>
              <a:rPr lang="tr-TR" dirty="0"/>
              <a:t>, </a:t>
            </a:r>
            <a:r>
              <a:rPr lang="tr-TR" dirty="0" err="1"/>
              <a:t>aksiller</a:t>
            </a:r>
            <a:r>
              <a:rPr lang="tr-TR" dirty="0"/>
              <a:t> ve </a:t>
            </a:r>
            <a:r>
              <a:rPr lang="tr-TR" dirty="0" err="1"/>
              <a:t>inguinal</a:t>
            </a:r>
            <a:r>
              <a:rPr lang="tr-TR" dirty="0"/>
              <a:t> bölgelere, 15 dakika boyunca, çocuk hiçbir örtü olmadan soyunmuş vaziyette ılık </a:t>
            </a:r>
            <a:r>
              <a:rPr lang="tr-TR" dirty="0" smtClean="0"/>
              <a:t>kompres uygulan; sonra </a:t>
            </a:r>
            <a:r>
              <a:rPr lang="tr-TR" dirty="0"/>
              <a:t>da çocuğun vücudu kurutuldu. </a:t>
            </a:r>
            <a:endParaRPr lang="tr-TR" dirty="0" smtClean="0"/>
          </a:p>
          <a:p>
            <a:pPr>
              <a:buFont typeface="Wingdings" panose="05000000000000000000" pitchFamily="2" charset="2"/>
              <a:buChar char="Ø"/>
            </a:pPr>
            <a:r>
              <a:rPr lang="tr-TR" dirty="0" smtClean="0"/>
              <a:t> Ilık </a:t>
            </a:r>
            <a:r>
              <a:rPr lang="tr-TR" dirty="0"/>
              <a:t>uygulama için 25 x 28 cm boyutundaki çok amaçlı </a:t>
            </a:r>
            <a:r>
              <a:rPr lang="tr-TR" dirty="0" smtClean="0"/>
              <a:t>bezler kullanıldı</a:t>
            </a:r>
            <a:r>
              <a:rPr lang="tr-TR" dirty="0"/>
              <a:t>; </a:t>
            </a:r>
            <a:r>
              <a:rPr lang="tr-TR" dirty="0" err="1"/>
              <a:t>aksiller</a:t>
            </a:r>
            <a:r>
              <a:rPr lang="tr-TR" dirty="0"/>
              <a:t> sıcaklık ölçümü için </a:t>
            </a:r>
            <a:r>
              <a:rPr lang="tr-TR" dirty="0" smtClean="0"/>
              <a:t>ve suyun </a:t>
            </a:r>
            <a:r>
              <a:rPr lang="tr-TR" dirty="0"/>
              <a:t>sıcaklığını ölçmek </a:t>
            </a:r>
            <a:r>
              <a:rPr lang="tr-TR" dirty="0" smtClean="0"/>
              <a:t>için de standardize edilmiş dijital termometre </a:t>
            </a:r>
            <a:r>
              <a:rPr lang="tr-TR" dirty="0"/>
              <a:t>kullanıldı. </a:t>
            </a:r>
            <a:endParaRPr lang="tr-TR" dirty="0" smtClean="0"/>
          </a:p>
          <a:p>
            <a:pPr>
              <a:buFont typeface="Wingdings" panose="05000000000000000000" pitchFamily="2" charset="2"/>
              <a:buChar char="Ø"/>
            </a:pPr>
            <a:r>
              <a:rPr lang="tr-TR" dirty="0" smtClean="0"/>
              <a:t> </a:t>
            </a:r>
            <a:r>
              <a:rPr lang="tr-TR" dirty="0" err="1" smtClean="0"/>
              <a:t>Aksiller</a:t>
            </a:r>
            <a:r>
              <a:rPr lang="tr-TR" dirty="0" smtClean="0"/>
              <a:t> </a:t>
            </a:r>
            <a:r>
              <a:rPr lang="tr-TR" dirty="0"/>
              <a:t>sıcaklık, ölçüm kolaylığı ve zaten çocuklarca da bilinen bir yöntem olması nedeniyle ölçüm yeri olarak seçildi.</a:t>
            </a:r>
          </a:p>
        </p:txBody>
      </p:sp>
    </p:spTree>
    <p:extLst>
      <p:ext uri="{BB962C8B-B14F-4D97-AF65-F5344CB8AC3E}">
        <p14:creationId xmlns:p14="http://schemas.microsoft.com/office/powerpoint/2010/main" val="1911476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a:bodyPr>
          <a:lstStyle/>
          <a:p>
            <a:r>
              <a:rPr lang="tr-TR" dirty="0"/>
              <a:t>Her iki grupta da şu şekilde belirlenen zamanlarda sıcaklık ölçümü yapıldı: </a:t>
            </a:r>
            <a:endParaRPr lang="tr-TR" dirty="0" smtClean="0"/>
          </a:p>
          <a:p>
            <a:r>
              <a:rPr lang="tr-TR" b="1" dirty="0" smtClean="0"/>
              <a:t>M0</a:t>
            </a:r>
            <a:r>
              <a:rPr lang="tr-TR" dirty="0" smtClean="0"/>
              <a:t> - </a:t>
            </a:r>
            <a:r>
              <a:rPr lang="tr-TR" dirty="0"/>
              <a:t>Hastane çalışanı tarafından ateş </a:t>
            </a:r>
            <a:r>
              <a:rPr lang="tr-TR" dirty="0" smtClean="0"/>
              <a:t>tanısı konulduğu an; </a:t>
            </a:r>
          </a:p>
          <a:p>
            <a:r>
              <a:rPr lang="tr-TR" b="1" dirty="0" smtClean="0"/>
              <a:t>M1</a:t>
            </a:r>
            <a:r>
              <a:rPr lang="tr-TR" dirty="0" smtClean="0"/>
              <a:t>- </a:t>
            </a:r>
            <a:r>
              <a:rPr lang="tr-TR" dirty="0"/>
              <a:t>Araştırmacı tarafından </a:t>
            </a:r>
            <a:r>
              <a:rPr lang="tr-TR" dirty="0" smtClean="0"/>
              <a:t>çocuğun </a:t>
            </a:r>
            <a:r>
              <a:rPr lang="tr-TR" dirty="0"/>
              <a:t>araştırmaya dahil edildiği dönemde standart dijital termometre </a:t>
            </a:r>
            <a:r>
              <a:rPr lang="tr-TR" dirty="0" smtClean="0"/>
              <a:t>ile ateşin teyit edildiği </a:t>
            </a:r>
            <a:r>
              <a:rPr lang="tr-TR" dirty="0"/>
              <a:t>(Time 0-T0</a:t>
            </a:r>
            <a:r>
              <a:rPr lang="tr-TR" dirty="0" smtClean="0"/>
              <a:t>) an; </a:t>
            </a:r>
          </a:p>
          <a:p>
            <a:r>
              <a:rPr lang="tr-TR" b="1" dirty="0" smtClean="0"/>
              <a:t>M2 </a:t>
            </a:r>
            <a:r>
              <a:rPr lang="tr-TR" dirty="0" smtClean="0"/>
              <a:t>- </a:t>
            </a:r>
            <a:r>
              <a:rPr lang="tr-TR" dirty="0" err="1"/>
              <a:t>Antipiretik</a:t>
            </a:r>
            <a:r>
              <a:rPr lang="tr-TR" dirty="0"/>
              <a:t> </a:t>
            </a:r>
            <a:r>
              <a:rPr lang="tr-TR" dirty="0" smtClean="0"/>
              <a:t>verilmesinden 30 </a:t>
            </a:r>
            <a:r>
              <a:rPr lang="tr-TR" dirty="0"/>
              <a:t>dakika sonra çocuğun kontrol edilen </a:t>
            </a:r>
            <a:r>
              <a:rPr lang="tr-TR" dirty="0" smtClean="0"/>
              <a:t>sıcaklığı (T1); </a:t>
            </a:r>
          </a:p>
          <a:p>
            <a:r>
              <a:rPr lang="tr-TR" b="1" dirty="0" smtClean="0"/>
              <a:t>M3</a:t>
            </a:r>
            <a:r>
              <a:rPr lang="tr-TR" dirty="0" smtClean="0"/>
              <a:t> - </a:t>
            </a:r>
            <a:r>
              <a:rPr lang="tr-TR" dirty="0"/>
              <a:t>Çocuğun sıcaklığını </a:t>
            </a:r>
            <a:r>
              <a:rPr lang="tr-TR" dirty="0" err="1"/>
              <a:t>antipiretik</a:t>
            </a:r>
            <a:r>
              <a:rPr lang="tr-TR" dirty="0"/>
              <a:t> uygulamadan 60 dakika sonra kontrol edilmesi (T2</a:t>
            </a:r>
            <a:r>
              <a:rPr lang="tr-TR" dirty="0" smtClean="0"/>
              <a:t>) </a:t>
            </a:r>
          </a:p>
          <a:p>
            <a:r>
              <a:rPr lang="tr-TR" b="1" dirty="0" smtClean="0"/>
              <a:t>M4</a:t>
            </a:r>
            <a:r>
              <a:rPr lang="tr-TR" dirty="0" smtClean="0"/>
              <a:t> - </a:t>
            </a:r>
            <a:r>
              <a:rPr lang="tr-TR" dirty="0"/>
              <a:t>Çocuğun sıcaklığının </a:t>
            </a:r>
            <a:r>
              <a:rPr lang="tr-TR" dirty="0" err="1"/>
              <a:t>antipiretik</a:t>
            </a:r>
            <a:r>
              <a:rPr lang="tr-TR" dirty="0"/>
              <a:t> uygulamadan 3 saat sonra kontrol edilmesi (T3). </a:t>
            </a:r>
            <a:endParaRPr lang="tr-TR" dirty="0" smtClean="0"/>
          </a:p>
        </p:txBody>
      </p:sp>
    </p:spTree>
    <p:extLst>
      <p:ext uri="{BB962C8B-B14F-4D97-AF65-F5344CB8AC3E}">
        <p14:creationId xmlns:p14="http://schemas.microsoft.com/office/powerpoint/2010/main" val="2049234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dirty="0" smtClean="0"/>
              <a:t> Veri </a:t>
            </a:r>
            <a:r>
              <a:rPr lang="tr-TR" dirty="0"/>
              <a:t>toplama </a:t>
            </a:r>
            <a:r>
              <a:rPr lang="tr-TR" dirty="0" smtClean="0"/>
              <a:t>sürecinde, </a:t>
            </a:r>
            <a:r>
              <a:rPr lang="tr-TR" dirty="0"/>
              <a:t>bazı değişkenler </a:t>
            </a:r>
            <a:r>
              <a:rPr lang="tr-TR" dirty="0" smtClean="0"/>
              <a:t>izlenerek enstrümanlar doldurulmuştur: </a:t>
            </a:r>
          </a:p>
          <a:p>
            <a:pPr marL="457200" indent="-457200">
              <a:buFont typeface="+mj-lt"/>
              <a:buAutoNum type="arabicPeriod"/>
            </a:pPr>
            <a:r>
              <a:rPr lang="tr-TR" dirty="0" smtClean="0"/>
              <a:t>Birincil </a:t>
            </a:r>
            <a:r>
              <a:rPr lang="tr-TR" dirty="0"/>
              <a:t>değişken: dijital termometreyi kullanarak </a:t>
            </a:r>
            <a:r>
              <a:rPr lang="tr-TR" dirty="0" err="1"/>
              <a:t>aksiller</a:t>
            </a:r>
            <a:r>
              <a:rPr lang="tr-TR" dirty="0"/>
              <a:t> sıcaklıkta santigrat derece cinsinden </a:t>
            </a:r>
            <a:r>
              <a:rPr lang="tr-TR" dirty="0" smtClean="0"/>
              <a:t>azalma</a:t>
            </a:r>
          </a:p>
          <a:p>
            <a:pPr marL="457200" indent="-457200">
              <a:buFont typeface="+mj-lt"/>
              <a:buAutoNum type="arabicPeriod"/>
            </a:pPr>
            <a:r>
              <a:rPr lang="tr-TR" dirty="0" smtClean="0"/>
              <a:t>İkincil </a:t>
            </a:r>
            <a:r>
              <a:rPr lang="tr-TR" dirty="0"/>
              <a:t>değişkenler: </a:t>
            </a:r>
            <a:r>
              <a:rPr lang="tr-TR" dirty="0" smtClean="0"/>
              <a:t>yaş, cinsiyet</a:t>
            </a:r>
            <a:r>
              <a:rPr lang="tr-TR" dirty="0"/>
              <a:t>,</a:t>
            </a:r>
            <a:r>
              <a:rPr lang="tr-TR" dirty="0" smtClean="0"/>
              <a:t> yatış </a:t>
            </a:r>
            <a:r>
              <a:rPr lang="tr-TR" dirty="0"/>
              <a:t>olan hasta </a:t>
            </a:r>
            <a:r>
              <a:rPr lang="tr-TR" dirty="0" smtClean="0"/>
              <a:t>ünitesi, </a:t>
            </a:r>
            <a:r>
              <a:rPr lang="tr-TR" dirty="0"/>
              <a:t>burada kalma </a:t>
            </a:r>
            <a:r>
              <a:rPr lang="tr-TR" dirty="0" smtClean="0"/>
              <a:t>süresi, </a:t>
            </a:r>
            <a:r>
              <a:rPr lang="tr-TR" dirty="0"/>
              <a:t>tıbbi </a:t>
            </a:r>
            <a:r>
              <a:rPr lang="tr-TR" dirty="0" smtClean="0"/>
              <a:t>tanısı, </a:t>
            </a:r>
            <a:r>
              <a:rPr lang="tr-TR" dirty="0"/>
              <a:t>kullanılan </a:t>
            </a:r>
            <a:r>
              <a:rPr lang="tr-TR" dirty="0" smtClean="0"/>
              <a:t>ilaçlar, </a:t>
            </a:r>
            <a:r>
              <a:rPr lang="tr-TR" dirty="0" err="1"/>
              <a:t>irritabilite</a:t>
            </a:r>
            <a:r>
              <a:rPr lang="tr-TR" dirty="0"/>
              <a:t> düzeyi, titreme ve çocuğun ağlama durumu.</a:t>
            </a:r>
          </a:p>
        </p:txBody>
      </p:sp>
    </p:spTree>
    <p:extLst>
      <p:ext uri="{BB962C8B-B14F-4D97-AF65-F5344CB8AC3E}">
        <p14:creationId xmlns:p14="http://schemas.microsoft.com/office/powerpoint/2010/main" val="3875752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b="1" dirty="0" smtClean="0"/>
              <a:t>VERİ ANALİZİ</a:t>
            </a:r>
            <a:endParaRPr lang="tr-TR" b="1" dirty="0"/>
          </a:p>
          <a:p>
            <a:pPr>
              <a:buFont typeface="Wingdings" panose="05000000000000000000" pitchFamily="2" charset="2"/>
              <a:buChar char="Ø"/>
            </a:pPr>
            <a:r>
              <a:rPr lang="tr-TR" dirty="0" smtClean="0"/>
              <a:t> Veriler </a:t>
            </a:r>
            <a:r>
              <a:rPr lang="tr-TR" dirty="0"/>
              <a:t>Microsoft Office Excel 2007®, </a:t>
            </a:r>
            <a:r>
              <a:rPr lang="tr-TR" dirty="0" err="1"/>
              <a:t>Statistica</a:t>
            </a:r>
            <a:r>
              <a:rPr lang="tr-TR" dirty="0"/>
              <a:t> sürüm 13.5.0.17® ve R yazılımı (paketler NLME®, IME4 ®, HLM </a:t>
            </a:r>
            <a:r>
              <a:rPr lang="tr-TR" dirty="0" err="1"/>
              <a:t>Diag</a:t>
            </a:r>
            <a:r>
              <a:rPr lang="tr-TR" dirty="0"/>
              <a:t>®) kullanılarak bir </a:t>
            </a:r>
            <a:r>
              <a:rPr lang="tr-TR" dirty="0" err="1"/>
              <a:t>veritabanında</a:t>
            </a:r>
            <a:r>
              <a:rPr lang="tr-TR" dirty="0"/>
              <a:t> düzenlendi</a:t>
            </a:r>
            <a:r>
              <a:rPr lang="tr-TR" dirty="0">
                <a:solidFill>
                  <a:srgbClr val="FF0000"/>
                </a:solidFill>
              </a:rPr>
              <a:t>. </a:t>
            </a:r>
            <a:endParaRPr lang="tr-TR" dirty="0" smtClean="0">
              <a:solidFill>
                <a:srgbClr val="FF0000"/>
              </a:solidFill>
            </a:endParaRPr>
          </a:p>
          <a:p>
            <a:pPr>
              <a:buFont typeface="Wingdings" panose="05000000000000000000" pitchFamily="2" charset="2"/>
              <a:buChar char="Ø"/>
            </a:pPr>
            <a:r>
              <a:rPr lang="tr-TR" dirty="0" smtClean="0"/>
              <a:t> Değişkenler kümesini ve verileri </a:t>
            </a:r>
            <a:r>
              <a:rPr lang="tr-TR" dirty="0"/>
              <a:t>analiz etmek için Mann </a:t>
            </a:r>
            <a:r>
              <a:rPr lang="tr-TR" dirty="0" err="1"/>
              <a:t>Whitney</a:t>
            </a:r>
            <a:r>
              <a:rPr lang="tr-TR" dirty="0"/>
              <a:t>, </a:t>
            </a:r>
            <a:r>
              <a:rPr lang="tr-TR" dirty="0" err="1"/>
              <a:t>Fisher'ın</a:t>
            </a:r>
            <a:r>
              <a:rPr lang="tr-TR" dirty="0"/>
              <a:t> </a:t>
            </a:r>
            <a:r>
              <a:rPr lang="tr-TR" dirty="0" err="1"/>
              <a:t>Exact</a:t>
            </a:r>
            <a:r>
              <a:rPr lang="tr-TR" dirty="0"/>
              <a:t>, </a:t>
            </a:r>
            <a:r>
              <a:rPr lang="tr-TR" dirty="0" err="1"/>
              <a:t>Chi-Square</a:t>
            </a:r>
            <a:r>
              <a:rPr lang="tr-TR" dirty="0"/>
              <a:t> Analysis of </a:t>
            </a:r>
            <a:r>
              <a:rPr lang="tr-TR" dirty="0" err="1"/>
              <a:t>Variance</a:t>
            </a:r>
            <a:r>
              <a:rPr lang="tr-TR" dirty="0"/>
              <a:t> (ANOVA) istatistiksel testleri kullanıldı. </a:t>
            </a:r>
            <a:endParaRPr lang="tr-TR" dirty="0" smtClean="0"/>
          </a:p>
          <a:p>
            <a:pPr>
              <a:buFont typeface="Wingdings" panose="05000000000000000000" pitchFamily="2" charset="2"/>
              <a:buChar char="Ø"/>
            </a:pPr>
            <a:r>
              <a:rPr lang="tr-TR" dirty="0" smtClean="0"/>
              <a:t> İstatistiksel </a:t>
            </a:r>
            <a:r>
              <a:rPr lang="tr-TR" dirty="0"/>
              <a:t>anlamlılık oranı %5 (p &lt; 0.05) kabul edildi.</a:t>
            </a:r>
          </a:p>
          <a:p>
            <a:endParaRPr lang="tr-TR" dirty="0"/>
          </a:p>
        </p:txBody>
      </p:sp>
    </p:spTree>
    <p:extLst>
      <p:ext uri="{BB962C8B-B14F-4D97-AF65-F5344CB8AC3E}">
        <p14:creationId xmlns:p14="http://schemas.microsoft.com/office/powerpoint/2010/main" val="845437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BULGULAR</a:t>
            </a:r>
            <a:endParaRPr lang="tr-TR" dirty="0"/>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dirty="0" smtClean="0"/>
              <a:t> İlk </a:t>
            </a:r>
            <a:r>
              <a:rPr lang="tr-TR" dirty="0"/>
              <a:t>örnek grubu, 10'u PER(acil servis)</a:t>
            </a:r>
            <a:r>
              <a:rPr lang="tr-TR" dirty="0" smtClean="0"/>
              <a:t>’den, 15’i PIU(pediatri yatan </a:t>
            </a:r>
            <a:r>
              <a:rPr lang="tr-TR" dirty="0"/>
              <a:t>hasta servisi)'dan </a:t>
            </a:r>
            <a:r>
              <a:rPr lang="tr-TR" dirty="0" smtClean="0"/>
              <a:t>ve 12’si PICU(pediatri </a:t>
            </a:r>
            <a:r>
              <a:rPr lang="tr-TR" dirty="0"/>
              <a:t>yoğun bakım servisi)</a:t>
            </a:r>
            <a:r>
              <a:rPr lang="tr-TR" dirty="0" smtClean="0"/>
              <a:t>'dan </a:t>
            </a:r>
            <a:r>
              <a:rPr lang="tr-TR" dirty="0"/>
              <a:t>olmak üzere </a:t>
            </a:r>
            <a:r>
              <a:rPr lang="tr-TR" dirty="0" smtClean="0"/>
              <a:t>toplam 37 </a:t>
            </a:r>
            <a:r>
              <a:rPr lang="tr-TR" dirty="0"/>
              <a:t>çocuktan oluşuyordu. </a:t>
            </a:r>
            <a:endParaRPr lang="tr-TR" dirty="0" smtClean="0"/>
          </a:p>
          <a:p>
            <a:pPr>
              <a:buFont typeface="Wingdings" panose="05000000000000000000" pitchFamily="2" charset="2"/>
              <a:buChar char="Ø"/>
            </a:pPr>
            <a:r>
              <a:rPr lang="tr-TR" dirty="0" smtClean="0"/>
              <a:t> Dört çocuk veri toplama enstrümanlarının doldurulmamasından dolayı hariç tutulmuştur. </a:t>
            </a:r>
          </a:p>
          <a:p>
            <a:pPr>
              <a:buFont typeface="Wingdings" panose="05000000000000000000" pitchFamily="2" charset="2"/>
              <a:buChar char="Ø"/>
            </a:pPr>
            <a:r>
              <a:rPr lang="tr-TR" dirty="0" smtClean="0"/>
              <a:t> Bu </a:t>
            </a:r>
            <a:r>
              <a:rPr lang="tr-TR" dirty="0"/>
              <a:t>nedenle, final örnek grubu CG(kontrol grubu)'de 17 </a:t>
            </a:r>
            <a:r>
              <a:rPr lang="tr-TR" dirty="0" smtClean="0"/>
              <a:t>ve IG(müdahale </a:t>
            </a:r>
            <a:r>
              <a:rPr lang="tr-TR" dirty="0"/>
              <a:t>grubu)'de 16 çocuk olmak üzere 33 </a:t>
            </a:r>
            <a:r>
              <a:rPr lang="tr-TR" dirty="0" smtClean="0"/>
              <a:t>çocuktan oluşuyordu</a:t>
            </a:r>
            <a:r>
              <a:rPr lang="tr-TR" dirty="0"/>
              <a:t>. </a:t>
            </a:r>
            <a:endParaRPr lang="tr-TR" dirty="0">
              <a:solidFill>
                <a:srgbClr val="FF0000"/>
              </a:solidFill>
            </a:endParaRPr>
          </a:p>
        </p:txBody>
      </p:sp>
    </p:spTree>
    <p:extLst>
      <p:ext uri="{BB962C8B-B14F-4D97-AF65-F5344CB8AC3E}">
        <p14:creationId xmlns:p14="http://schemas.microsoft.com/office/powerpoint/2010/main" val="2982966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1905" y="-34836"/>
            <a:ext cx="5364723" cy="6906626"/>
          </a:xfrm>
        </p:spPr>
      </p:pic>
    </p:spTree>
    <p:extLst>
      <p:ext uri="{BB962C8B-B14F-4D97-AF65-F5344CB8AC3E}">
        <p14:creationId xmlns:p14="http://schemas.microsoft.com/office/powerpoint/2010/main" val="3999968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GİRİŞ</a:t>
            </a:r>
            <a:endParaRPr lang="tr-TR" dirty="0"/>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dirty="0" smtClean="0"/>
              <a:t> Ateş</a:t>
            </a:r>
            <a:r>
              <a:rPr lang="tr-TR" dirty="0"/>
              <a:t>, çocuklarda yaygın bir klinik </a:t>
            </a:r>
            <a:r>
              <a:rPr lang="tr-TR" dirty="0" smtClean="0"/>
              <a:t>durumdur</a:t>
            </a:r>
          </a:p>
          <a:p>
            <a:pPr>
              <a:buFont typeface="Wingdings" panose="05000000000000000000" pitchFamily="2" charset="2"/>
              <a:buChar char="Ø"/>
            </a:pPr>
            <a:r>
              <a:rPr lang="tr-TR" dirty="0"/>
              <a:t> </a:t>
            </a:r>
            <a:r>
              <a:rPr lang="tr-TR" dirty="0" smtClean="0"/>
              <a:t>Kendini sınırlamasına ve tek başına fizyolojik bir adaptasyon mekanizması olmasına </a:t>
            </a:r>
            <a:r>
              <a:rPr lang="tr-TR" dirty="0"/>
              <a:t>rağmen, </a:t>
            </a:r>
            <a:r>
              <a:rPr lang="tr-TR" dirty="0" smtClean="0"/>
              <a:t>ebeveynlerin </a:t>
            </a:r>
            <a:r>
              <a:rPr lang="tr-TR" dirty="0"/>
              <a:t>durumu bir risk faktörü ve </a:t>
            </a:r>
            <a:r>
              <a:rPr lang="tr-TR" dirty="0" smtClean="0"/>
              <a:t>şiddetli bir hastalık olarak algılamaya meyilli olması korku</a:t>
            </a:r>
            <a:r>
              <a:rPr lang="tr-TR" dirty="0"/>
              <a:t>, </a:t>
            </a:r>
            <a:r>
              <a:rPr lang="tr-TR" dirty="0" smtClean="0"/>
              <a:t>endişe </a:t>
            </a:r>
            <a:r>
              <a:rPr lang="tr-TR" dirty="0"/>
              <a:t>ve güvensizlik </a:t>
            </a:r>
            <a:r>
              <a:rPr lang="tr-TR" dirty="0" smtClean="0"/>
              <a:t>duygusu yaratır ve </a:t>
            </a:r>
            <a:r>
              <a:rPr lang="tr-TR" dirty="0"/>
              <a:t>sıklıkla </a:t>
            </a:r>
            <a:r>
              <a:rPr lang="tr-TR" dirty="0" err="1"/>
              <a:t>aciliyet</a:t>
            </a:r>
            <a:r>
              <a:rPr lang="tr-TR" dirty="0"/>
              <a:t> ararlar ve </a:t>
            </a:r>
            <a:r>
              <a:rPr lang="tr-TR" dirty="0" smtClean="0"/>
              <a:t>müdahale </a:t>
            </a:r>
            <a:r>
              <a:rPr lang="tr-TR" dirty="0"/>
              <a:t>için acil servislere </a:t>
            </a:r>
            <a:r>
              <a:rPr lang="tr-TR" dirty="0" smtClean="0"/>
              <a:t>başvururlar ki toplam başvuruların </a:t>
            </a:r>
            <a:r>
              <a:rPr lang="tr-TR" dirty="0"/>
              <a:t>yaklaşık %30-40'ını da bunlar oluştururlar.</a:t>
            </a:r>
          </a:p>
        </p:txBody>
      </p:sp>
    </p:spTree>
    <p:extLst>
      <p:ext uri="{BB962C8B-B14F-4D97-AF65-F5344CB8AC3E}">
        <p14:creationId xmlns:p14="http://schemas.microsoft.com/office/powerpoint/2010/main" val="415554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1424" y="-171203"/>
            <a:ext cx="4624252" cy="7068995"/>
          </a:xfrm>
        </p:spPr>
      </p:pic>
      <p:sp>
        <p:nvSpPr>
          <p:cNvPr id="3" name="Dikdörtgen 2"/>
          <p:cNvSpPr/>
          <p:nvPr/>
        </p:nvSpPr>
        <p:spPr>
          <a:xfrm>
            <a:off x="7218320" y="2714787"/>
            <a:ext cx="3205839" cy="1754326"/>
          </a:xfrm>
          <a:prstGeom prst="rect">
            <a:avLst/>
          </a:prstGeom>
        </p:spPr>
        <p:txBody>
          <a:bodyPr wrap="square">
            <a:spAutoFit/>
          </a:bodyPr>
          <a:lstStyle/>
          <a:p>
            <a:r>
              <a:rPr lang="tr-TR" dirty="0"/>
              <a:t>Gruplar arasında yaş, cinsiyet, hastanede yatış birimi, çalışmada geçirilen süre, alınan tedavi ve teşhis açısından önemli bir fark yoktu </a:t>
            </a:r>
          </a:p>
        </p:txBody>
      </p:sp>
    </p:spTree>
    <p:extLst>
      <p:ext uri="{BB962C8B-B14F-4D97-AF65-F5344CB8AC3E}">
        <p14:creationId xmlns:p14="http://schemas.microsoft.com/office/powerpoint/2010/main" val="1634797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dirty="0" smtClean="0"/>
              <a:t> Veri </a:t>
            </a:r>
            <a:r>
              <a:rPr lang="tr-TR" dirty="0"/>
              <a:t>analizi, </a:t>
            </a:r>
            <a:r>
              <a:rPr lang="tr-TR" dirty="0" smtClean="0"/>
              <a:t>hangi grupta olduğu fark etmeksizin tüm </a:t>
            </a:r>
            <a:r>
              <a:rPr lang="tr-TR" dirty="0"/>
              <a:t>çocukların sıcaklıklarının zamanla </a:t>
            </a:r>
            <a:r>
              <a:rPr lang="tr-TR" dirty="0" smtClean="0"/>
              <a:t>ilerleyici </a:t>
            </a:r>
            <a:r>
              <a:rPr lang="tr-TR" dirty="0"/>
              <a:t>şekilde azaldığını; ancak, sonunda, CG daha düşük bir son ortalama sıcaklık (p = 0.035) sundu (Tablo 2). </a:t>
            </a:r>
            <a:endParaRPr lang="tr-TR" dirty="0" smtClean="0"/>
          </a:p>
          <a:p>
            <a:pPr>
              <a:buFont typeface="Wingdings" panose="05000000000000000000" pitchFamily="2" charset="2"/>
              <a:buChar char="Ø"/>
            </a:pPr>
            <a:r>
              <a:rPr lang="tr-TR" dirty="0" smtClean="0"/>
              <a:t> Bununla </a:t>
            </a:r>
            <a:r>
              <a:rPr lang="tr-TR" dirty="0"/>
              <a:t>birlikte, </a:t>
            </a:r>
            <a:r>
              <a:rPr lang="tr-TR" dirty="0" err="1"/>
              <a:t>IG'deki</a:t>
            </a:r>
            <a:r>
              <a:rPr lang="tr-TR" dirty="0"/>
              <a:t> çocukların %</a:t>
            </a:r>
            <a:r>
              <a:rPr lang="tr-TR" dirty="0" smtClean="0"/>
              <a:t>12,5'inde </a:t>
            </a:r>
            <a:r>
              <a:rPr lang="tr-TR" dirty="0"/>
              <a:t>huzursuzluk ve ağlama gözlemlendiği, ve bunun </a:t>
            </a:r>
            <a:r>
              <a:rPr lang="tr-TR" dirty="0" err="1"/>
              <a:t>CG'de</a:t>
            </a:r>
            <a:r>
              <a:rPr lang="tr-TR" dirty="0"/>
              <a:t> gözlemlenmeyen bir </a:t>
            </a:r>
            <a:r>
              <a:rPr lang="tr-TR" dirty="0" smtClean="0"/>
              <a:t>durum olduğu </a:t>
            </a:r>
            <a:r>
              <a:rPr lang="tr-TR" dirty="0"/>
              <a:t>bulundu.</a:t>
            </a:r>
          </a:p>
        </p:txBody>
      </p:sp>
    </p:spTree>
    <p:extLst>
      <p:ext uri="{BB962C8B-B14F-4D97-AF65-F5344CB8AC3E}">
        <p14:creationId xmlns:p14="http://schemas.microsoft.com/office/powerpoint/2010/main" val="4046817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0729" y="1300188"/>
            <a:ext cx="7173763" cy="4586805"/>
          </a:xfrm>
          <a:prstGeom prst="rect">
            <a:avLst/>
          </a:prstGeom>
        </p:spPr>
      </p:pic>
    </p:spTree>
    <p:extLst>
      <p:ext uri="{BB962C8B-B14F-4D97-AF65-F5344CB8AC3E}">
        <p14:creationId xmlns:p14="http://schemas.microsoft.com/office/powerpoint/2010/main" val="3148767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1024128" y="2286000"/>
            <a:ext cx="9800626" cy="4023360"/>
          </a:xfrm>
        </p:spPr>
        <p:txBody>
          <a:bodyPr/>
          <a:lstStyle/>
          <a:p>
            <a:r>
              <a:rPr lang="tr-TR" dirty="0" smtClean="0"/>
              <a:t>M4 (</a:t>
            </a:r>
            <a:r>
              <a:rPr lang="tr-TR" dirty="0"/>
              <a:t>Çocuğun sıcaklığının </a:t>
            </a:r>
            <a:r>
              <a:rPr lang="tr-TR" dirty="0" err="1"/>
              <a:t>antipiretik</a:t>
            </a:r>
            <a:r>
              <a:rPr lang="tr-TR" dirty="0"/>
              <a:t> uygulamadan 3 saat sonra kontrol edilmesi (T3</a:t>
            </a:r>
            <a:r>
              <a:rPr lang="tr-TR" dirty="0" smtClean="0"/>
              <a:t>) ) zamanında </a:t>
            </a:r>
            <a:r>
              <a:rPr lang="tr-TR" dirty="0"/>
              <a:t>çocukların sadece %12.1'i ateşli </a:t>
            </a:r>
            <a:r>
              <a:rPr lang="tr-TR" dirty="0" smtClean="0"/>
              <a:t>kaldı ve </a:t>
            </a:r>
            <a:r>
              <a:rPr lang="tr-TR" dirty="0"/>
              <a:t>ortalama sıcaklık </a:t>
            </a:r>
            <a:r>
              <a:rPr lang="tr-TR" dirty="0" smtClean="0"/>
              <a:t>37,9°C oldu</a:t>
            </a:r>
            <a:r>
              <a:rPr lang="tr-TR" dirty="0"/>
              <a:t>;  %21.2 </a:t>
            </a:r>
            <a:r>
              <a:rPr lang="tr-TR" dirty="0" err="1"/>
              <a:t>subfebril</a:t>
            </a:r>
            <a:r>
              <a:rPr lang="tr-TR" dirty="0"/>
              <a:t>  (</a:t>
            </a:r>
            <a:r>
              <a:rPr lang="tr-TR" dirty="0" smtClean="0"/>
              <a:t>37.1-37.7°C) oldu </a:t>
            </a:r>
            <a:r>
              <a:rPr lang="tr-TR" dirty="0"/>
              <a:t>ve %66.7 </a:t>
            </a:r>
            <a:r>
              <a:rPr lang="tr-TR" dirty="0" err="1"/>
              <a:t>afebril</a:t>
            </a:r>
            <a:r>
              <a:rPr lang="tr-TR" dirty="0"/>
              <a:t> hale geldi. </a:t>
            </a:r>
            <a:endParaRPr lang="tr-TR" dirty="0" smtClean="0"/>
          </a:p>
          <a:p>
            <a:r>
              <a:rPr lang="tr-TR" dirty="0" smtClean="0"/>
              <a:t>Her </a:t>
            </a:r>
            <a:r>
              <a:rPr lang="tr-TR" dirty="0"/>
              <a:t>iki grupta da zaman içinde ortalama sıcaklıklar kıyaslandığında </a:t>
            </a:r>
            <a:r>
              <a:rPr lang="tr-TR" dirty="0" err="1"/>
              <a:t>IG’de</a:t>
            </a:r>
            <a:r>
              <a:rPr lang="tr-TR" dirty="0"/>
              <a:t> ılık kompres uygulamasının başlangıç zamanına göre sıcaklıkta daha büyük bir düşüş gösterdi ve </a:t>
            </a:r>
            <a:r>
              <a:rPr lang="tr-TR" dirty="0" err="1"/>
              <a:t>CG'de</a:t>
            </a:r>
            <a:r>
              <a:rPr lang="tr-TR" dirty="0"/>
              <a:t> daha düşük bir ortalama son sıcaklık bulundu. </a:t>
            </a:r>
            <a:endParaRPr lang="tr-TR" dirty="0" smtClean="0"/>
          </a:p>
          <a:p>
            <a:r>
              <a:rPr lang="tr-TR" dirty="0" smtClean="0"/>
              <a:t>Her </a:t>
            </a:r>
            <a:r>
              <a:rPr lang="tr-TR" dirty="0"/>
              <a:t>iki grup da gruplar arasında önemli bir fark olmadan sürekli azalan bir sıcaklık düşüş çizgisi gösterdi (Şekil 2've 3).</a:t>
            </a:r>
          </a:p>
        </p:txBody>
      </p:sp>
    </p:spTree>
    <p:extLst>
      <p:ext uri="{BB962C8B-B14F-4D97-AF65-F5344CB8AC3E}">
        <p14:creationId xmlns:p14="http://schemas.microsoft.com/office/powerpoint/2010/main" val="915559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1623" y="585216"/>
            <a:ext cx="10565081" cy="5181600"/>
          </a:xfrm>
        </p:spPr>
      </p:pic>
    </p:spTree>
    <p:extLst>
      <p:ext uri="{BB962C8B-B14F-4D97-AF65-F5344CB8AC3E}">
        <p14:creationId xmlns:p14="http://schemas.microsoft.com/office/powerpoint/2010/main" val="283020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6141" y="585216"/>
            <a:ext cx="10654773" cy="5009952"/>
          </a:xfrm>
        </p:spPr>
      </p:pic>
    </p:spTree>
    <p:extLst>
      <p:ext uri="{BB962C8B-B14F-4D97-AF65-F5344CB8AC3E}">
        <p14:creationId xmlns:p14="http://schemas.microsoft.com/office/powerpoint/2010/main" val="3365111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dirty="0" smtClean="0"/>
              <a:t> ANOVA </a:t>
            </a:r>
            <a:r>
              <a:rPr lang="tr-TR" dirty="0"/>
              <a:t>testi </a:t>
            </a:r>
            <a:r>
              <a:rPr lang="tr-TR" dirty="0" smtClean="0"/>
              <a:t>tekrarlayan </a:t>
            </a:r>
            <a:r>
              <a:rPr lang="tr-TR" dirty="0"/>
              <a:t>verileri analiz etmek için kullanıldı ve her iki grupta da yatış olan birim veya çocuğun çalışmada dahil edildiği grup </a:t>
            </a:r>
            <a:r>
              <a:rPr lang="tr-TR" dirty="0" err="1" smtClean="0"/>
              <a:t>farketmeksizin</a:t>
            </a:r>
            <a:r>
              <a:rPr lang="tr-TR" dirty="0" smtClean="0"/>
              <a:t> </a:t>
            </a:r>
            <a:r>
              <a:rPr lang="tr-TR" dirty="0"/>
              <a:t>herhangi bir sıcaklık farkı yoktu (IG veya CG</a:t>
            </a:r>
            <a:r>
              <a:rPr lang="tr-TR" dirty="0" smtClean="0"/>
              <a:t>). </a:t>
            </a:r>
            <a:endParaRPr lang="tr-TR" dirty="0">
              <a:solidFill>
                <a:srgbClr val="FF0000"/>
              </a:solidFill>
            </a:endParaRPr>
          </a:p>
        </p:txBody>
      </p:sp>
    </p:spTree>
    <p:extLst>
      <p:ext uri="{BB962C8B-B14F-4D97-AF65-F5344CB8AC3E}">
        <p14:creationId xmlns:p14="http://schemas.microsoft.com/office/powerpoint/2010/main" val="2444095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TARTIŞMA</a:t>
            </a:r>
            <a:endParaRPr lang="tr-TR" dirty="0"/>
          </a:p>
        </p:txBody>
      </p:sp>
      <p:sp>
        <p:nvSpPr>
          <p:cNvPr id="3" name="İçerik Yer Tutucusu 2"/>
          <p:cNvSpPr>
            <a:spLocks noGrp="1"/>
          </p:cNvSpPr>
          <p:nvPr>
            <p:ph idx="1"/>
          </p:nvPr>
        </p:nvSpPr>
        <p:spPr/>
        <p:txBody>
          <a:bodyPr>
            <a:normAutofit/>
          </a:bodyPr>
          <a:lstStyle/>
          <a:p>
            <a:pPr>
              <a:buFont typeface="Wingdings" panose="05000000000000000000" pitchFamily="2" charset="2"/>
              <a:buChar char="Ø"/>
            </a:pPr>
            <a:r>
              <a:rPr lang="tr-TR" dirty="0" smtClean="0"/>
              <a:t> Ateşin </a:t>
            </a:r>
            <a:r>
              <a:rPr lang="tr-TR" dirty="0"/>
              <a:t>yönetimi ile ilgili, özellikle farmakolojik olmayan yöntemlerle ilgili farklı anlayışlar, hem ebeveynler tarafından evde hem de hastane hizmetlerinde kullanılan farklı yöntemlerin etkinlikleriyle ilgili kavramsal eşitsizlikler vardır. </a:t>
            </a:r>
            <a:endParaRPr lang="tr-TR" dirty="0" smtClean="0"/>
          </a:p>
          <a:p>
            <a:pPr>
              <a:buFont typeface="Wingdings" panose="05000000000000000000" pitchFamily="2" charset="2"/>
              <a:buChar char="Ø"/>
            </a:pPr>
            <a:r>
              <a:rPr lang="tr-TR" dirty="0" smtClean="0"/>
              <a:t> Düşük bilimsel güçlendirme etkisiz bakımla sonuçlanabilir; çocuğa fayda sağlamadığı gibi etkinliği düşük fiziksel yöntemler huzursuzluğa sebep olabilir. </a:t>
            </a:r>
            <a:endParaRPr lang="tr-TR" dirty="0"/>
          </a:p>
        </p:txBody>
      </p:sp>
    </p:spTree>
    <p:extLst>
      <p:ext uri="{BB962C8B-B14F-4D97-AF65-F5344CB8AC3E}">
        <p14:creationId xmlns:p14="http://schemas.microsoft.com/office/powerpoint/2010/main" val="4120602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TARTIŞMA</a:t>
            </a:r>
            <a:endParaRPr lang="tr-TR" dirty="0"/>
          </a:p>
        </p:txBody>
      </p:sp>
      <p:sp>
        <p:nvSpPr>
          <p:cNvPr id="3" name="İçerik Yer Tutucusu 2"/>
          <p:cNvSpPr>
            <a:spLocks noGrp="1"/>
          </p:cNvSpPr>
          <p:nvPr>
            <p:ph idx="1"/>
          </p:nvPr>
        </p:nvSpPr>
        <p:spPr/>
        <p:txBody>
          <a:bodyPr>
            <a:normAutofit lnSpcReduction="10000"/>
          </a:bodyPr>
          <a:lstStyle/>
          <a:p>
            <a:pPr>
              <a:buFont typeface="Wingdings" panose="05000000000000000000" pitchFamily="2" charset="2"/>
              <a:buChar char="Ø"/>
            </a:pPr>
            <a:r>
              <a:rPr lang="tr-TR" dirty="0" smtClean="0"/>
              <a:t> Ilık kompreslerin kullanımı </a:t>
            </a:r>
            <a:r>
              <a:rPr lang="tr-TR" dirty="0"/>
              <a:t>hastaneye kaldırılan ateşli çocukların yönetiminde hemşireler tarafından </a:t>
            </a:r>
            <a:r>
              <a:rPr lang="tr-TR" dirty="0" smtClean="0"/>
              <a:t>yaygın olarak kullanılan ampirik bir </a:t>
            </a:r>
            <a:r>
              <a:rPr lang="tr-TR" dirty="0"/>
              <a:t>uygulamadır. </a:t>
            </a:r>
            <a:endParaRPr lang="tr-TR" dirty="0" smtClean="0"/>
          </a:p>
          <a:p>
            <a:pPr>
              <a:buFont typeface="Wingdings" panose="05000000000000000000" pitchFamily="2" charset="2"/>
              <a:buChar char="Ø"/>
            </a:pPr>
            <a:r>
              <a:rPr lang="tr-TR" dirty="0" smtClean="0"/>
              <a:t> Bazı </a:t>
            </a:r>
            <a:r>
              <a:rPr lang="tr-TR" dirty="0"/>
              <a:t>çalışmalar yalnızca </a:t>
            </a:r>
            <a:r>
              <a:rPr lang="tr-TR" dirty="0" err="1"/>
              <a:t>antipiretik</a:t>
            </a:r>
            <a:r>
              <a:rPr lang="tr-TR" dirty="0"/>
              <a:t> alan çocukların olduğu </a:t>
            </a:r>
            <a:r>
              <a:rPr lang="tr-TR" dirty="0" smtClean="0"/>
              <a:t>gruba </a:t>
            </a:r>
            <a:r>
              <a:rPr lang="tr-TR" dirty="0"/>
              <a:t>oranla ılık uygulamanın </a:t>
            </a:r>
            <a:r>
              <a:rPr lang="tr-TR" dirty="0" err="1"/>
              <a:t>antipiretik</a:t>
            </a:r>
            <a:r>
              <a:rPr lang="tr-TR" dirty="0"/>
              <a:t> ilaçlar ile vücut sıcaklığını düşürmede daha hızlı ve daha kalıcı </a:t>
            </a:r>
            <a:r>
              <a:rPr lang="tr-TR" dirty="0" err="1"/>
              <a:t>sinerjik</a:t>
            </a:r>
            <a:r>
              <a:rPr lang="tr-TR" dirty="0"/>
              <a:t> bir etkiye sahip olduğunu  göstermiştir. Bununla birlikte, diğer çalışmalar bu müdahalelerin hiçbir fark yaratmadığını, çocuğun sıcaklığındaki düşüşten ilaç tedavisinin sorumlu olduğunu söylemektedir. </a:t>
            </a:r>
            <a:endParaRPr lang="tr-TR" dirty="0" smtClean="0"/>
          </a:p>
          <a:p>
            <a:pPr>
              <a:buFont typeface="Wingdings" panose="05000000000000000000" pitchFamily="2" charset="2"/>
              <a:buChar char="Ø"/>
            </a:pPr>
            <a:r>
              <a:rPr lang="tr-TR" dirty="0" smtClean="0"/>
              <a:t> Bu </a:t>
            </a:r>
            <a:r>
              <a:rPr lang="tr-TR" dirty="0"/>
              <a:t>çalışmada ise,  müdahalenin sonunda, </a:t>
            </a:r>
            <a:r>
              <a:rPr lang="tr-TR" dirty="0" err="1"/>
              <a:t>CG’unun</a:t>
            </a:r>
            <a:r>
              <a:rPr lang="tr-TR" dirty="0"/>
              <a:t> ılık uygulama yapılan gruba göre daha düşük bir ortalama sıcaklığa sahip olduğu </a:t>
            </a:r>
            <a:r>
              <a:rPr lang="tr-TR" dirty="0" smtClean="0"/>
              <a:t>görüldü.</a:t>
            </a:r>
            <a:endParaRPr lang="tr-TR" dirty="0"/>
          </a:p>
        </p:txBody>
      </p:sp>
    </p:spTree>
    <p:extLst>
      <p:ext uri="{BB962C8B-B14F-4D97-AF65-F5344CB8AC3E}">
        <p14:creationId xmlns:p14="http://schemas.microsoft.com/office/powerpoint/2010/main" val="3895139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dirty="0" smtClean="0"/>
              <a:t> Ilık </a:t>
            </a:r>
            <a:r>
              <a:rPr lang="tr-TR" dirty="0"/>
              <a:t>kompreslerin kullanımı yetişkinlerde de test edilmiştir. </a:t>
            </a:r>
            <a:endParaRPr lang="tr-TR" dirty="0" smtClean="0"/>
          </a:p>
          <a:p>
            <a:pPr>
              <a:buFont typeface="Wingdings" panose="05000000000000000000" pitchFamily="2" charset="2"/>
              <a:buChar char="Ø"/>
            </a:pPr>
            <a:r>
              <a:rPr lang="tr-TR" dirty="0" smtClean="0"/>
              <a:t> Brezilya'da </a:t>
            </a:r>
            <a:r>
              <a:rPr lang="tr-TR" dirty="0"/>
              <a:t>yürütülen ılık kompreslerin veya buz paketlerinin kullanımının </a:t>
            </a:r>
            <a:r>
              <a:rPr lang="tr-TR" dirty="0" err="1"/>
              <a:t>antipiretiklerle</a:t>
            </a:r>
            <a:r>
              <a:rPr lang="tr-TR" dirty="0"/>
              <a:t> karşılaştırıldığı bir </a:t>
            </a:r>
            <a:r>
              <a:rPr lang="tr-TR" dirty="0" err="1"/>
              <a:t>randomize</a:t>
            </a:r>
            <a:r>
              <a:rPr lang="tr-TR" dirty="0"/>
              <a:t> klinik çalışmada, sonuçlar ılık kompres veya buz </a:t>
            </a:r>
            <a:r>
              <a:rPr lang="tr-TR" dirty="0" smtClean="0"/>
              <a:t>kullanımının </a:t>
            </a:r>
            <a:r>
              <a:rPr lang="tr-TR" dirty="0"/>
              <a:t>anlamlı bir farklılık </a:t>
            </a:r>
            <a:r>
              <a:rPr lang="tr-TR" dirty="0" smtClean="0"/>
              <a:t>göstermediği şeklindeydi. </a:t>
            </a:r>
          </a:p>
          <a:p>
            <a:pPr>
              <a:buFont typeface="Wingdings" panose="05000000000000000000" pitchFamily="2" charset="2"/>
              <a:buChar char="Ø"/>
            </a:pPr>
            <a:r>
              <a:rPr lang="tr-TR" dirty="0" smtClean="0"/>
              <a:t> Mevcut </a:t>
            </a:r>
            <a:r>
              <a:rPr lang="tr-TR" dirty="0"/>
              <a:t>olan çalışmamızla bu bulgular benzerdir, farklı olan ise çalışmanın yetişkin popülasyonda yapılmış olmasıdır.</a:t>
            </a:r>
          </a:p>
          <a:p>
            <a:endParaRPr lang="tr-TR" dirty="0"/>
          </a:p>
        </p:txBody>
      </p:sp>
    </p:spTree>
    <p:extLst>
      <p:ext uri="{BB962C8B-B14F-4D97-AF65-F5344CB8AC3E}">
        <p14:creationId xmlns:p14="http://schemas.microsoft.com/office/powerpoint/2010/main" val="3465759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dirty="0" smtClean="0"/>
              <a:t> 230 </a:t>
            </a:r>
            <a:r>
              <a:rPr lang="tr-TR" dirty="0"/>
              <a:t>ebeveynle yapılan bir Amerikan araştırması, %81'inin ateşli çocuğu durumunun nöbete (%32), çocuğun ölümüne (%32), beyin hasarına (%15) ve </a:t>
            </a:r>
            <a:r>
              <a:rPr lang="tr-TR" dirty="0" err="1" smtClean="0"/>
              <a:t>enfeksiyöz</a:t>
            </a:r>
            <a:r>
              <a:rPr lang="tr-TR" dirty="0" smtClean="0"/>
              <a:t> </a:t>
            </a:r>
            <a:r>
              <a:rPr lang="tr-TR" dirty="0"/>
              <a:t>bir hastalık (%3) sonucu bilinç seviyesinin </a:t>
            </a:r>
            <a:r>
              <a:rPr lang="tr-TR" dirty="0" smtClean="0"/>
              <a:t>azalmasına </a:t>
            </a:r>
            <a:r>
              <a:rPr lang="tr-TR" dirty="0"/>
              <a:t>(%6) yol açacağı inancı ile sağlık hizmetine almaya götürdüğünü gözlemledi</a:t>
            </a:r>
            <a:r>
              <a:rPr lang="tr-TR" dirty="0" smtClean="0"/>
              <a:t>.</a:t>
            </a:r>
          </a:p>
          <a:p>
            <a:pPr>
              <a:buFont typeface="Wingdings" panose="05000000000000000000" pitchFamily="2" charset="2"/>
              <a:buChar char="Ø"/>
            </a:pPr>
            <a:r>
              <a:rPr lang="tr-TR" dirty="0" smtClean="0"/>
              <a:t> Bu </a:t>
            </a:r>
            <a:r>
              <a:rPr lang="tr-TR" dirty="0"/>
              <a:t>abartılı sağlık hizmetleri arayışı hemşirelik bakımına ek olarak gereksiz testler, gelişigüzel ve uygunsuz antibiyotik, </a:t>
            </a:r>
            <a:r>
              <a:rPr lang="tr-TR" dirty="0" err="1"/>
              <a:t>antipiretik</a:t>
            </a:r>
            <a:r>
              <a:rPr lang="tr-TR" dirty="0"/>
              <a:t>, analjezik reçetesi de dahil olmak üzere </a:t>
            </a:r>
            <a:r>
              <a:rPr lang="tr-TR" dirty="0" err="1"/>
              <a:t>iyatrojenik</a:t>
            </a:r>
            <a:r>
              <a:rPr lang="tr-TR" dirty="0"/>
              <a:t> eylemlere yol açabilir.</a:t>
            </a:r>
          </a:p>
          <a:p>
            <a:pPr>
              <a:buFont typeface="Wingdings" panose="05000000000000000000" pitchFamily="2" charset="2"/>
              <a:buChar char="Ø"/>
            </a:pPr>
            <a:endParaRPr lang="tr-TR" dirty="0"/>
          </a:p>
        </p:txBody>
      </p:sp>
    </p:spTree>
    <p:extLst>
      <p:ext uri="{BB962C8B-B14F-4D97-AF65-F5344CB8AC3E}">
        <p14:creationId xmlns:p14="http://schemas.microsoft.com/office/powerpoint/2010/main" val="4065654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dirty="0" smtClean="0"/>
              <a:t> Bu </a:t>
            </a:r>
            <a:r>
              <a:rPr lang="tr-TR" dirty="0"/>
              <a:t>çalışma daha düşük bir sıcaklıktan başlamış olsa da, üç saatin sonunda, çocukların ortalama vücut sıcaklığı çoğunlukla 37ºC altındaydı </a:t>
            </a:r>
            <a:r>
              <a:rPr lang="tr-TR" dirty="0" smtClean="0"/>
              <a:t>ve </a:t>
            </a:r>
            <a:r>
              <a:rPr lang="tr-TR" dirty="0" err="1"/>
              <a:t>CG'nin</a:t>
            </a:r>
            <a:r>
              <a:rPr lang="tr-TR" dirty="0"/>
              <a:t> sıcaklık ortalaması önemli ölçüde </a:t>
            </a:r>
            <a:r>
              <a:rPr lang="tr-TR" dirty="0" smtClean="0"/>
              <a:t>daha düşüktü </a:t>
            </a:r>
            <a:r>
              <a:rPr lang="tr-TR" dirty="0"/>
              <a:t>(</a:t>
            </a:r>
            <a:r>
              <a:rPr lang="tr-TR" dirty="0" smtClean="0"/>
              <a:t>p=0.035</a:t>
            </a:r>
            <a:r>
              <a:rPr lang="tr-TR" dirty="0"/>
              <a:t>).</a:t>
            </a:r>
          </a:p>
        </p:txBody>
      </p:sp>
    </p:spTree>
    <p:extLst>
      <p:ext uri="{BB962C8B-B14F-4D97-AF65-F5344CB8AC3E}">
        <p14:creationId xmlns:p14="http://schemas.microsoft.com/office/powerpoint/2010/main" val="2545108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a:buFont typeface="Wingdings" panose="05000000000000000000" pitchFamily="2" charset="2"/>
              <a:buChar char="Ø"/>
            </a:pPr>
            <a:r>
              <a:rPr lang="tr-TR" dirty="0" smtClean="0"/>
              <a:t> Bununla birlikte tüm zamanlarda </a:t>
            </a:r>
            <a:r>
              <a:rPr lang="tr-TR" dirty="0" err="1"/>
              <a:t>IG'de</a:t>
            </a:r>
            <a:r>
              <a:rPr lang="tr-TR" dirty="0"/>
              <a:t> sıcaklıktaki düşüş, her zaman, </a:t>
            </a:r>
            <a:r>
              <a:rPr lang="tr-TR" dirty="0" err="1" smtClean="0"/>
              <a:t>CG’da</a:t>
            </a:r>
            <a:r>
              <a:rPr lang="tr-TR" dirty="0" smtClean="0"/>
              <a:t> gözlenen düşüşlerden </a:t>
            </a:r>
            <a:r>
              <a:rPr lang="tr-TR" dirty="0"/>
              <a:t>daha </a:t>
            </a:r>
            <a:r>
              <a:rPr lang="tr-TR" dirty="0" smtClean="0"/>
              <a:t>az olduğuna dikkat çekilmelidir.</a:t>
            </a:r>
          </a:p>
          <a:p>
            <a:pPr>
              <a:buFont typeface="Wingdings" panose="05000000000000000000" pitchFamily="2" charset="2"/>
              <a:buChar char="Ø"/>
            </a:pPr>
            <a:r>
              <a:rPr lang="tr-TR" dirty="0" smtClean="0"/>
              <a:t> Eğer müdahale yararlı olsaydı CG </a:t>
            </a:r>
            <a:r>
              <a:rPr lang="tr-TR" dirty="0"/>
              <a:t>ile karşılaştırıldığında </a:t>
            </a:r>
            <a:r>
              <a:rPr lang="tr-TR" dirty="0" err="1"/>
              <a:t>IG'nin</a:t>
            </a:r>
            <a:r>
              <a:rPr lang="tr-TR" dirty="0"/>
              <a:t> daha büyük bir düşüşe sahip olması bekleniyordu. </a:t>
            </a:r>
            <a:endParaRPr lang="tr-TR" dirty="0" smtClean="0"/>
          </a:p>
          <a:p>
            <a:pPr>
              <a:buFont typeface="Wingdings" panose="05000000000000000000" pitchFamily="2" charset="2"/>
              <a:buChar char="Ø"/>
            </a:pPr>
            <a:r>
              <a:rPr lang="tr-TR" dirty="0" smtClean="0"/>
              <a:t> Diğer </a:t>
            </a:r>
            <a:r>
              <a:rPr lang="tr-TR" dirty="0"/>
              <a:t>bir husus ise literatürde fazla kıyafetin çıkarılmasının ateş için farmakolojik olmayan yararlı bir yöntem olduğu söylendiği üzere </a:t>
            </a:r>
            <a:r>
              <a:rPr lang="tr-TR" dirty="0" err="1" smtClean="0"/>
              <a:t>IG’daki</a:t>
            </a:r>
            <a:r>
              <a:rPr lang="tr-TR" dirty="0" smtClean="0"/>
              <a:t> </a:t>
            </a:r>
            <a:r>
              <a:rPr lang="tr-TR" dirty="0"/>
              <a:t>çocuğun 15 </a:t>
            </a:r>
            <a:r>
              <a:rPr lang="tr-TR" dirty="0" err="1"/>
              <a:t>dk</a:t>
            </a:r>
            <a:r>
              <a:rPr lang="tr-TR" dirty="0"/>
              <a:t> boyunca kıyafetleri üstünde değildi fakat nihayetinde </a:t>
            </a:r>
            <a:r>
              <a:rPr lang="tr-TR" dirty="0" err="1" smtClean="0"/>
              <a:t>CG’da</a:t>
            </a:r>
            <a:r>
              <a:rPr lang="tr-TR" dirty="0" smtClean="0"/>
              <a:t> </a:t>
            </a:r>
            <a:r>
              <a:rPr lang="tr-TR" dirty="0"/>
              <a:t>ortalama vücut sıcaklıklarında daha fazla bir düşüş gözlendi. </a:t>
            </a:r>
          </a:p>
        </p:txBody>
      </p:sp>
    </p:spTree>
    <p:extLst>
      <p:ext uri="{BB962C8B-B14F-4D97-AF65-F5344CB8AC3E}">
        <p14:creationId xmlns:p14="http://schemas.microsoft.com/office/powerpoint/2010/main" val="37446109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dirty="0" smtClean="0"/>
              <a:t> Araştırmada gözlemlenen </a:t>
            </a:r>
            <a:r>
              <a:rPr lang="tr-TR" dirty="0"/>
              <a:t>rahatsızlık seviyesi düşüktü. </a:t>
            </a:r>
            <a:r>
              <a:rPr lang="tr-TR" dirty="0" err="1"/>
              <a:t>IG'de</a:t>
            </a:r>
            <a:r>
              <a:rPr lang="tr-TR" dirty="0"/>
              <a:t> sadece iki çocuk (%12.5) huzursuzluk (p = 0.215) ve ağlama (p = 0.769) gösterdi. </a:t>
            </a:r>
            <a:endParaRPr lang="tr-TR" dirty="0" smtClean="0"/>
          </a:p>
          <a:p>
            <a:pPr>
              <a:buFont typeface="Wingdings" panose="05000000000000000000" pitchFamily="2" charset="2"/>
              <a:buChar char="Ø"/>
            </a:pPr>
            <a:r>
              <a:rPr lang="tr-TR" dirty="0" smtClean="0"/>
              <a:t> Bu </a:t>
            </a:r>
            <a:r>
              <a:rPr lang="tr-TR" dirty="0"/>
              <a:t>çalışmanın küçük örneklem boyutuna sahip olması veya belki de Brezilya gibi tropikal bir ülkede ve yaz aylarında veri toplanmış olması çalışmadaki çocuklarda yüksek rahatsızlık düzeyinin gözlenmemiş olma </a:t>
            </a:r>
            <a:r>
              <a:rPr lang="tr-TR" dirty="0" smtClean="0"/>
              <a:t>sebebi olarak varsayılmaktadır. </a:t>
            </a:r>
            <a:endParaRPr lang="tr-TR" dirty="0"/>
          </a:p>
          <a:p>
            <a:pPr>
              <a:buFont typeface="Wingdings" panose="05000000000000000000" pitchFamily="2" charset="2"/>
              <a:buChar char="Ø"/>
            </a:pPr>
            <a:r>
              <a:rPr lang="tr-TR" dirty="0" smtClean="0"/>
              <a:t> Dahası </a:t>
            </a:r>
            <a:r>
              <a:rPr lang="tr-TR" dirty="0"/>
              <a:t>klinikte 3 yaş altı çocuklarda özellikle de çocukların güçsüz düştüğü </a:t>
            </a:r>
            <a:r>
              <a:rPr lang="tr-TR" dirty="0" smtClean="0"/>
              <a:t>pediatri  yatan hasta </a:t>
            </a:r>
            <a:r>
              <a:rPr lang="tr-TR" dirty="0"/>
              <a:t>servislerinde çocukların karakteristik davranışlarından ötürü müdahaleyi uygulamakta zorluklar gözlemlenmiştir</a:t>
            </a:r>
          </a:p>
        </p:txBody>
      </p:sp>
    </p:spTree>
    <p:extLst>
      <p:ext uri="{BB962C8B-B14F-4D97-AF65-F5344CB8AC3E}">
        <p14:creationId xmlns:p14="http://schemas.microsoft.com/office/powerpoint/2010/main" val="30388800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dirty="0" smtClean="0"/>
              <a:t> Fiziksel </a:t>
            </a:r>
            <a:r>
              <a:rPr lang="tr-TR" dirty="0"/>
              <a:t>yöntemler vücut sıcaklığı ve çevre arasındaki farkı artırarak vücut sıcaklığını düşürür, </a:t>
            </a:r>
            <a:r>
              <a:rPr lang="tr-TR" dirty="0" err="1"/>
              <a:t>periferik</a:t>
            </a:r>
            <a:r>
              <a:rPr lang="tr-TR" dirty="0"/>
              <a:t> </a:t>
            </a:r>
            <a:r>
              <a:rPr lang="tr-TR" dirty="0" err="1"/>
              <a:t>vazokonstriksiyon</a:t>
            </a:r>
            <a:r>
              <a:rPr lang="tr-TR" dirty="0"/>
              <a:t> ile </a:t>
            </a:r>
            <a:r>
              <a:rPr lang="tr-TR" dirty="0" smtClean="0"/>
              <a:t>daha </a:t>
            </a:r>
            <a:r>
              <a:rPr lang="tr-TR" dirty="0"/>
              <a:t>fazla ısı üretebilen </a:t>
            </a:r>
            <a:r>
              <a:rPr lang="tr-TR" dirty="0" smtClean="0"/>
              <a:t>titreme, </a:t>
            </a:r>
            <a:r>
              <a:rPr lang="tr-TR" dirty="0"/>
              <a:t>artan </a:t>
            </a:r>
            <a:r>
              <a:rPr lang="tr-TR" dirty="0" err="1"/>
              <a:t>metabolik</a:t>
            </a:r>
            <a:r>
              <a:rPr lang="tr-TR" dirty="0"/>
              <a:t> </a:t>
            </a:r>
            <a:r>
              <a:rPr lang="tr-TR" dirty="0" smtClean="0"/>
              <a:t>ihtiyaç, </a:t>
            </a:r>
            <a:r>
              <a:rPr lang="tr-TR" dirty="0"/>
              <a:t>marjinal </a:t>
            </a:r>
            <a:r>
              <a:rPr lang="tr-TR" dirty="0" err="1"/>
              <a:t>serebrovasküler</a:t>
            </a:r>
            <a:r>
              <a:rPr lang="tr-TR" dirty="0"/>
              <a:t> ve kardiyak beslenme </a:t>
            </a:r>
            <a:r>
              <a:rPr lang="tr-TR" dirty="0" smtClean="0"/>
              <a:t>gibi vücudun </a:t>
            </a:r>
            <a:r>
              <a:rPr lang="tr-TR" dirty="0" err="1" smtClean="0"/>
              <a:t>kompansatuvar</a:t>
            </a:r>
            <a:r>
              <a:rPr lang="tr-TR" dirty="0" smtClean="0"/>
              <a:t> mekanizmalarını devreye sokmasına neden olur. </a:t>
            </a:r>
          </a:p>
          <a:p>
            <a:pPr>
              <a:buFont typeface="Wingdings" panose="05000000000000000000" pitchFamily="2" charset="2"/>
              <a:buChar char="Ø"/>
            </a:pPr>
            <a:r>
              <a:rPr lang="tr-TR" dirty="0" smtClean="0"/>
              <a:t> Bu tür </a:t>
            </a:r>
            <a:r>
              <a:rPr lang="tr-TR" dirty="0"/>
              <a:t>rahatsızlık durumları </a:t>
            </a:r>
            <a:r>
              <a:rPr lang="tr-TR" dirty="0" smtClean="0"/>
              <a:t>ılık uygulama kullanılarak </a:t>
            </a:r>
            <a:r>
              <a:rPr lang="tr-TR" dirty="0"/>
              <a:t>yapılan diğer çalışmalarda rapor edilmiştir</a:t>
            </a:r>
          </a:p>
        </p:txBody>
      </p:sp>
    </p:spTree>
    <p:extLst>
      <p:ext uri="{BB962C8B-B14F-4D97-AF65-F5344CB8AC3E}">
        <p14:creationId xmlns:p14="http://schemas.microsoft.com/office/powerpoint/2010/main" val="11014949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a:buFont typeface="Wingdings" panose="05000000000000000000" pitchFamily="2" charset="2"/>
              <a:buChar char="Ø"/>
            </a:pPr>
            <a:r>
              <a:rPr lang="tr-TR" dirty="0" smtClean="0"/>
              <a:t> Bu </a:t>
            </a:r>
            <a:r>
              <a:rPr lang="tr-TR" dirty="0"/>
              <a:t>çalışmada, </a:t>
            </a:r>
            <a:r>
              <a:rPr lang="tr-TR" dirty="0" smtClean="0"/>
              <a:t>ılık </a:t>
            </a:r>
            <a:r>
              <a:rPr lang="tr-TR" dirty="0"/>
              <a:t>kompreslerin uygulanmasının başlangıcından itibaren </a:t>
            </a:r>
            <a:r>
              <a:rPr lang="tr-TR" dirty="0" err="1"/>
              <a:t>IG'deki</a:t>
            </a:r>
            <a:r>
              <a:rPr lang="tr-TR" dirty="0"/>
              <a:t> çocukların sıcaklıkta daha büyük bir düşüş sunmasına rağmen, </a:t>
            </a:r>
            <a:r>
              <a:rPr lang="tr-TR" dirty="0" err="1"/>
              <a:t>CG’ta</a:t>
            </a:r>
            <a:r>
              <a:rPr lang="tr-TR" dirty="0"/>
              <a:t> sıcaklıkta sabit bir düşüş oldu ve üç saat sonra ortalama sıcaklık </a:t>
            </a:r>
            <a:r>
              <a:rPr lang="tr-TR" dirty="0" smtClean="0"/>
              <a:t>36.6°C iken</a:t>
            </a:r>
            <a:r>
              <a:rPr lang="tr-TR" dirty="0"/>
              <a:t>, IG ortalaması </a:t>
            </a:r>
            <a:r>
              <a:rPr lang="tr-TR" dirty="0" smtClean="0"/>
              <a:t>37.1°C idi</a:t>
            </a:r>
            <a:r>
              <a:rPr lang="tr-TR" dirty="0"/>
              <a:t>. </a:t>
            </a:r>
            <a:endParaRPr lang="tr-TR" dirty="0" smtClean="0"/>
          </a:p>
          <a:p>
            <a:pPr>
              <a:buFont typeface="Wingdings" panose="05000000000000000000" pitchFamily="2" charset="2"/>
              <a:buChar char="Ø"/>
            </a:pPr>
            <a:r>
              <a:rPr lang="tr-TR" dirty="0" smtClean="0"/>
              <a:t> Bu durum </a:t>
            </a:r>
            <a:r>
              <a:rPr lang="tr-TR" dirty="0"/>
              <a:t>ilaçların davranış mekanizması ile açıklanabilir. Ağız yoluyla uygulanırsa, </a:t>
            </a:r>
            <a:r>
              <a:rPr lang="tr-TR" dirty="0" err="1"/>
              <a:t>antipiretikler</a:t>
            </a:r>
            <a:r>
              <a:rPr lang="tr-TR" dirty="0"/>
              <a:t> ortalama 30 dakika </a:t>
            </a:r>
            <a:r>
              <a:rPr lang="tr-TR" dirty="0" smtClean="0"/>
              <a:t>sonra etki etmeye </a:t>
            </a:r>
            <a:r>
              <a:rPr lang="tr-TR" dirty="0"/>
              <a:t>başlar ve plazmada </a:t>
            </a:r>
            <a:r>
              <a:rPr lang="tr-TR" dirty="0" smtClean="0"/>
              <a:t>2 </a:t>
            </a:r>
            <a:r>
              <a:rPr lang="tr-TR" dirty="0"/>
              <a:t>saat içinde </a:t>
            </a:r>
            <a:r>
              <a:rPr lang="tr-TR" dirty="0" smtClean="0"/>
              <a:t>pik yaparlar. </a:t>
            </a:r>
          </a:p>
          <a:p>
            <a:pPr>
              <a:buFont typeface="Wingdings" panose="05000000000000000000" pitchFamily="2" charset="2"/>
              <a:buChar char="Ø"/>
            </a:pPr>
            <a:r>
              <a:rPr lang="tr-TR" dirty="0" smtClean="0"/>
              <a:t> Çalışmalar </a:t>
            </a:r>
            <a:r>
              <a:rPr lang="tr-TR" dirty="0"/>
              <a:t>ilaç uygulama yolu ile ilgili veri sağlamamaktadır, sadece sıcaklıktaki azalmanın </a:t>
            </a:r>
            <a:r>
              <a:rPr lang="tr-TR" dirty="0" err="1"/>
              <a:t>antipiretiklerin</a:t>
            </a:r>
            <a:r>
              <a:rPr lang="tr-TR" dirty="0"/>
              <a:t> kullanımı ile ilişkili olabileceğine dair </a:t>
            </a:r>
            <a:r>
              <a:rPr lang="tr-TR" dirty="0" smtClean="0"/>
              <a:t>bir </a:t>
            </a:r>
            <a:r>
              <a:rPr lang="tr-TR" dirty="0"/>
              <a:t>hipotez </a:t>
            </a:r>
            <a:r>
              <a:rPr lang="tr-TR" dirty="0" smtClean="0"/>
              <a:t>oluşturmaktadır.</a:t>
            </a:r>
            <a:endParaRPr lang="tr-TR" dirty="0"/>
          </a:p>
        </p:txBody>
      </p:sp>
    </p:spTree>
    <p:extLst>
      <p:ext uri="{BB962C8B-B14F-4D97-AF65-F5344CB8AC3E}">
        <p14:creationId xmlns:p14="http://schemas.microsoft.com/office/powerpoint/2010/main" val="37544730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dirty="0" smtClean="0"/>
              <a:t> Tamamlayıcı </a:t>
            </a:r>
            <a:r>
              <a:rPr lang="tr-TR" dirty="0"/>
              <a:t>bir incelemeye ve sistematik incelemelere dayanarak, meta-analiz yapılmadan, hala önerilen </a:t>
            </a:r>
            <a:r>
              <a:rPr lang="tr-TR" dirty="0" err="1" smtClean="0"/>
              <a:t>non</a:t>
            </a:r>
            <a:r>
              <a:rPr lang="tr-TR" dirty="0" smtClean="0"/>
              <a:t>-farmakolojik önlemlerin </a:t>
            </a:r>
            <a:r>
              <a:rPr lang="tr-TR" dirty="0"/>
              <a:t>şunlar olduğu söylenebilir: </a:t>
            </a:r>
            <a:endParaRPr lang="tr-TR" dirty="0" smtClean="0"/>
          </a:p>
          <a:p>
            <a:pPr>
              <a:buFont typeface="Wingdings" panose="05000000000000000000" pitchFamily="2" charset="2"/>
              <a:buChar char="Ø"/>
            </a:pPr>
            <a:r>
              <a:rPr lang="tr-TR" dirty="0" smtClean="0"/>
              <a:t> Çocuklarda </a:t>
            </a:r>
            <a:r>
              <a:rPr lang="tr-TR" dirty="0"/>
              <a:t>titremeye sebep olmadığı sürece su alımının uyarılması, fazla giysi ve battaniyelerin çıkarılması ve oda </a:t>
            </a:r>
            <a:r>
              <a:rPr lang="tr-TR" dirty="0" smtClean="0"/>
              <a:t>havalandırılması</a:t>
            </a:r>
            <a:r>
              <a:rPr lang="tr-TR" dirty="0"/>
              <a:t>. </a:t>
            </a:r>
            <a:endParaRPr lang="tr-TR" dirty="0" smtClean="0"/>
          </a:p>
          <a:p>
            <a:pPr>
              <a:buFont typeface="Wingdings" panose="05000000000000000000" pitchFamily="2" charset="2"/>
              <a:buChar char="Ø"/>
            </a:pPr>
            <a:r>
              <a:rPr lang="tr-TR" dirty="0" smtClean="0"/>
              <a:t> Bu </a:t>
            </a:r>
            <a:r>
              <a:rPr lang="tr-TR" dirty="0"/>
              <a:t>önlemler, sıcaklığın düşürülmesine yardımcı olma amacına ek olarak, çocukların rahatsızlıklarını azaltmayı ve genel refahlarını iyileştirmeyi amaçlamaktadır. </a:t>
            </a:r>
            <a:endParaRPr lang="tr-TR" dirty="0" smtClean="0"/>
          </a:p>
        </p:txBody>
      </p:sp>
    </p:spTree>
    <p:extLst>
      <p:ext uri="{BB962C8B-B14F-4D97-AF65-F5344CB8AC3E}">
        <p14:creationId xmlns:p14="http://schemas.microsoft.com/office/powerpoint/2010/main" val="13873154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dirty="0" smtClean="0"/>
              <a:t> Güçlü </a:t>
            </a:r>
            <a:r>
              <a:rPr lang="tr-TR" dirty="0"/>
              <a:t>yönleri klinik uygulamada sıklıkla kullanılan farmakolojik olmayan bir müdahalenin etkilerini test eden, ancak yine de halen etkileri hakkında net bir kanıt bulunmayan, pediatrik bir popülasyonla yürütülen </a:t>
            </a:r>
            <a:r>
              <a:rPr lang="tr-TR" dirty="0" err="1"/>
              <a:t>randomize</a:t>
            </a:r>
            <a:r>
              <a:rPr lang="tr-TR" dirty="0"/>
              <a:t> kontrollü klinik bir çalışma olan tasarımıdır. </a:t>
            </a:r>
            <a:endParaRPr lang="tr-TR" dirty="0" smtClean="0"/>
          </a:p>
          <a:p>
            <a:pPr>
              <a:buFont typeface="Wingdings" panose="05000000000000000000" pitchFamily="2" charset="2"/>
              <a:buChar char="Ø"/>
            </a:pPr>
            <a:r>
              <a:rPr lang="tr-TR" dirty="0" smtClean="0"/>
              <a:t> Sınırlamalarla </a:t>
            </a:r>
            <a:r>
              <a:rPr lang="tr-TR" dirty="0"/>
              <a:t>ilgili olarak, veri toplama dönemindeki küçük örneklem </a:t>
            </a:r>
            <a:r>
              <a:rPr lang="tr-TR" dirty="0" smtClean="0"/>
              <a:t>boyutu </a:t>
            </a:r>
            <a:r>
              <a:rPr lang="tr-TR" dirty="0"/>
              <a:t>ve düşük hastane doluluk oranı ile verilerin yalnızca bir kurumda toplanması vurgulanmakta ve bu da bulguların genelleştirilmesini zorlaştırmaktadır.</a:t>
            </a:r>
          </a:p>
        </p:txBody>
      </p:sp>
    </p:spTree>
    <p:extLst>
      <p:ext uri="{BB962C8B-B14F-4D97-AF65-F5344CB8AC3E}">
        <p14:creationId xmlns:p14="http://schemas.microsoft.com/office/powerpoint/2010/main" val="23305605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SONUÇ</a:t>
            </a:r>
            <a:endParaRPr lang="tr-TR" dirty="0"/>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dirty="0" smtClean="0"/>
              <a:t> </a:t>
            </a:r>
            <a:r>
              <a:rPr lang="tr-TR" dirty="0" err="1" smtClean="0"/>
              <a:t>Antipiretiklere</a:t>
            </a:r>
            <a:r>
              <a:rPr lang="tr-TR" dirty="0" smtClean="0"/>
              <a:t> </a:t>
            </a:r>
            <a:r>
              <a:rPr lang="tr-TR" dirty="0"/>
              <a:t>ek olarak ılık kompreslerin uygulanmasının, pediatrik hastalarda ateşin kontrolünde, tek başına </a:t>
            </a:r>
            <a:r>
              <a:rPr lang="tr-TR" dirty="0" err="1"/>
              <a:t>antipiretik</a:t>
            </a:r>
            <a:r>
              <a:rPr lang="tr-TR" dirty="0"/>
              <a:t> kullanımına kıyasla yararlı etkileri doğrulanamadı. </a:t>
            </a:r>
            <a:endParaRPr lang="tr-TR" dirty="0" smtClean="0"/>
          </a:p>
          <a:p>
            <a:pPr>
              <a:buFont typeface="Wingdings" panose="05000000000000000000" pitchFamily="2" charset="2"/>
              <a:buChar char="Ø"/>
            </a:pPr>
            <a:r>
              <a:rPr lang="tr-TR" dirty="0" smtClean="0"/>
              <a:t> Ilık </a:t>
            </a:r>
            <a:r>
              <a:rPr lang="tr-TR" dirty="0"/>
              <a:t>uygulama alan grupta, çocukların %12,5'inde huzursuzluk ve ağlama gözlendi. </a:t>
            </a:r>
            <a:endParaRPr lang="tr-TR" dirty="0" smtClean="0"/>
          </a:p>
          <a:p>
            <a:pPr>
              <a:buFont typeface="Wingdings" panose="05000000000000000000" pitchFamily="2" charset="2"/>
              <a:buChar char="Ø"/>
            </a:pPr>
            <a:r>
              <a:rPr lang="tr-TR" dirty="0" smtClean="0"/>
              <a:t> Yeni </a:t>
            </a:r>
            <a:r>
              <a:rPr lang="tr-TR" dirty="0"/>
              <a:t>araştırmaların geliştirilmesi, daha büyük örneklem ve farklı </a:t>
            </a:r>
            <a:r>
              <a:rPr lang="tr-TR" dirty="0" smtClean="0"/>
              <a:t>ayarlarda çalışılması, </a:t>
            </a:r>
            <a:r>
              <a:rPr lang="tr-TR" dirty="0"/>
              <a:t>buradaki bulguları doğrulamak </a:t>
            </a:r>
            <a:r>
              <a:rPr lang="tr-TR" dirty="0" smtClean="0"/>
              <a:t>adına önerilmektedir. </a:t>
            </a:r>
            <a:endParaRPr lang="tr-TR" dirty="0"/>
          </a:p>
        </p:txBody>
      </p:sp>
    </p:spTree>
    <p:extLst>
      <p:ext uri="{BB962C8B-B14F-4D97-AF65-F5344CB8AC3E}">
        <p14:creationId xmlns:p14="http://schemas.microsoft.com/office/powerpoint/2010/main" val="34728639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Picture 2" descr="Teşekkür Gifleri - Dilek Mektubu">
            <a:extLst>
              <a:ext uri="{FF2B5EF4-FFF2-40B4-BE49-F238E27FC236}">
                <a16:creationId xmlns:a16="http://schemas.microsoft.com/office/drawing/2014/main" id="{866E02B2-A7C0-D04D-6A01-BD1B9C537B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6586" y="508517"/>
            <a:ext cx="6130214" cy="6130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035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dirty="0" smtClean="0"/>
              <a:t> Ateşin </a:t>
            </a:r>
            <a:r>
              <a:rPr lang="tr-TR" dirty="0"/>
              <a:t>klinik yönetimi çeşitlidir. </a:t>
            </a:r>
            <a:endParaRPr lang="tr-TR" dirty="0" smtClean="0"/>
          </a:p>
          <a:p>
            <a:pPr>
              <a:buFont typeface="Wingdings" panose="05000000000000000000" pitchFamily="2" charset="2"/>
              <a:buChar char="Ø"/>
            </a:pPr>
            <a:r>
              <a:rPr lang="tr-TR" dirty="0" smtClean="0"/>
              <a:t> </a:t>
            </a:r>
            <a:r>
              <a:rPr lang="tr-TR" dirty="0" err="1" smtClean="0"/>
              <a:t>Antipiretiklerle</a:t>
            </a:r>
            <a:r>
              <a:rPr lang="tr-TR" dirty="0" smtClean="0"/>
              <a:t> </a:t>
            </a:r>
            <a:r>
              <a:rPr lang="tr-TR" dirty="0"/>
              <a:t>temsil edilen farmakolojik yöntemlerin kullanımı ilk tercihtir, ancak banyolar, süngerleme, kompresler, buz paketleri, soğutulmuş battaniyeler, sıvı alımı, giysilerin çıkarılması ve oda havalandırması gibi farmakolojik olmayan yöntemler de hem ebeveynler hem de sağlık profesyonelleri arasında yaygın olarak kullanılmaktadır. </a:t>
            </a:r>
          </a:p>
        </p:txBody>
      </p:sp>
    </p:spTree>
    <p:extLst>
      <p:ext uri="{BB962C8B-B14F-4D97-AF65-F5344CB8AC3E}">
        <p14:creationId xmlns:p14="http://schemas.microsoft.com/office/powerpoint/2010/main" val="2362491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dirty="0" smtClean="0"/>
              <a:t> Evde </a:t>
            </a:r>
            <a:r>
              <a:rPr lang="tr-TR" dirty="0"/>
              <a:t>kompreslerin kullanımı çocuğun cildi dıştan soğutulduğunda ateşi de azalmaya başlar inanışı sebebiyle yıllardır </a:t>
            </a:r>
            <a:r>
              <a:rPr lang="tr-TR" dirty="0" smtClean="0"/>
              <a:t>mevcuttur, </a:t>
            </a:r>
            <a:r>
              <a:rPr lang="tr-TR" dirty="0"/>
              <a:t>fakat bu hipotezin doğru olup olmadığını net olarak gösteren ulusal ya da uluslararası çalışmalar henüz yapılmamıştır. </a:t>
            </a:r>
            <a:endParaRPr lang="tr-TR" dirty="0" smtClean="0"/>
          </a:p>
          <a:p>
            <a:pPr>
              <a:buFont typeface="Wingdings" panose="05000000000000000000" pitchFamily="2" charset="2"/>
              <a:buChar char="Ø"/>
            </a:pPr>
            <a:r>
              <a:rPr lang="tr-TR" dirty="0" smtClean="0"/>
              <a:t> Bilinen </a:t>
            </a:r>
            <a:r>
              <a:rPr lang="tr-TR" dirty="0"/>
              <a:t>ise şudur ki çocuğa ılık su uygulanması </a:t>
            </a:r>
            <a:r>
              <a:rPr lang="tr-TR" dirty="0" err="1"/>
              <a:t>vazokonstriksiyon</a:t>
            </a:r>
            <a:r>
              <a:rPr lang="tr-TR" dirty="0"/>
              <a:t> ve titremelere sebep olmaktadır ve sonucunda bu da ateşi </a:t>
            </a:r>
            <a:r>
              <a:rPr lang="tr-TR" dirty="0" smtClean="0"/>
              <a:t>etkilemektedir.</a:t>
            </a:r>
          </a:p>
          <a:p>
            <a:pPr>
              <a:buFont typeface="Wingdings" panose="05000000000000000000" pitchFamily="2" charset="2"/>
              <a:buChar char="Ø"/>
            </a:pPr>
            <a:endParaRPr lang="tr-TR" dirty="0"/>
          </a:p>
        </p:txBody>
      </p:sp>
    </p:spTree>
    <p:extLst>
      <p:ext uri="{BB962C8B-B14F-4D97-AF65-F5344CB8AC3E}">
        <p14:creationId xmlns:p14="http://schemas.microsoft.com/office/powerpoint/2010/main" val="4052801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AMAÇ</a:t>
            </a:r>
            <a:endParaRPr lang="tr-TR" dirty="0"/>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dirty="0" smtClean="0"/>
              <a:t> Bu </a:t>
            </a:r>
            <a:r>
              <a:rPr lang="tr-TR" dirty="0" err="1"/>
              <a:t>randomize</a:t>
            </a:r>
            <a:r>
              <a:rPr lang="tr-TR" dirty="0"/>
              <a:t> klinik çalışma, ateşi kontrol etmek amacıyla tek başına ilaç uygulanmasıyla karşılaştırıldığında ateşli çocuklarda ılık kompreslerin </a:t>
            </a:r>
            <a:r>
              <a:rPr lang="tr-TR" dirty="0" err="1"/>
              <a:t>antipiretikle</a:t>
            </a:r>
            <a:r>
              <a:rPr lang="tr-TR" dirty="0"/>
              <a:t> birlikte uygulanmasını kıyasladı. </a:t>
            </a:r>
          </a:p>
          <a:p>
            <a:pPr>
              <a:buFont typeface="Wingdings" panose="05000000000000000000" pitchFamily="2" charset="2"/>
              <a:buChar char="Ø"/>
            </a:pPr>
            <a:endParaRPr lang="tr-TR" dirty="0"/>
          </a:p>
        </p:txBody>
      </p:sp>
    </p:spTree>
    <p:extLst>
      <p:ext uri="{BB962C8B-B14F-4D97-AF65-F5344CB8AC3E}">
        <p14:creationId xmlns:p14="http://schemas.microsoft.com/office/powerpoint/2010/main" val="3462336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MATERYAL - METOD</a:t>
            </a:r>
            <a:endParaRPr lang="tr-TR" dirty="0"/>
          </a:p>
        </p:txBody>
      </p:sp>
      <p:sp>
        <p:nvSpPr>
          <p:cNvPr id="3" name="İçerik Yer Tutucusu 2"/>
          <p:cNvSpPr>
            <a:spLocks noGrp="1"/>
          </p:cNvSpPr>
          <p:nvPr>
            <p:ph idx="1"/>
          </p:nvPr>
        </p:nvSpPr>
        <p:spPr/>
        <p:txBody>
          <a:bodyPr/>
          <a:lstStyle/>
          <a:p>
            <a:r>
              <a:rPr lang="tr-TR" b="1" dirty="0"/>
              <a:t>ÇALIŞMANIN </a:t>
            </a:r>
            <a:r>
              <a:rPr lang="tr-TR" b="1" dirty="0" smtClean="0"/>
              <a:t>DİZAYNI</a:t>
            </a:r>
          </a:p>
          <a:p>
            <a:r>
              <a:rPr lang="tr-TR" dirty="0" smtClean="0"/>
              <a:t>Bu </a:t>
            </a:r>
            <a:r>
              <a:rPr lang="tr-TR" dirty="0"/>
              <a:t>çalışma bulgularının açıklanması noktasında 'Çalışmaların Raporlanmasında Birleştirilmiş Standartlar'</a:t>
            </a:r>
            <a:r>
              <a:rPr lang="tr-TR" dirty="0" smtClean="0"/>
              <a:t> </a:t>
            </a:r>
            <a:r>
              <a:rPr lang="tr-TR" dirty="0"/>
              <a:t>(</a:t>
            </a:r>
            <a:r>
              <a:rPr lang="tr-TR" dirty="0" smtClean="0"/>
              <a:t>CON-SORT</a:t>
            </a:r>
            <a:r>
              <a:rPr lang="tr-TR" dirty="0"/>
              <a:t>)’</a:t>
            </a:r>
            <a:r>
              <a:rPr lang="tr-TR" dirty="0" err="1"/>
              <a:t>nın</a:t>
            </a:r>
            <a:r>
              <a:rPr lang="tr-TR" dirty="0"/>
              <a:t> önerileri takip </a:t>
            </a:r>
            <a:r>
              <a:rPr lang="tr-TR" dirty="0" smtClean="0"/>
              <a:t>edildi. </a:t>
            </a:r>
            <a:endParaRPr lang="tr-TR" dirty="0"/>
          </a:p>
        </p:txBody>
      </p:sp>
    </p:spTree>
    <p:extLst>
      <p:ext uri="{BB962C8B-B14F-4D97-AF65-F5344CB8AC3E}">
        <p14:creationId xmlns:p14="http://schemas.microsoft.com/office/powerpoint/2010/main" val="3641143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b="1" dirty="0" smtClean="0"/>
              <a:t>LOKALİZASYON</a:t>
            </a:r>
            <a:endParaRPr lang="tr-TR" b="1" dirty="0"/>
          </a:p>
          <a:p>
            <a:pPr>
              <a:buFont typeface="Wingdings" panose="05000000000000000000" pitchFamily="2" charset="2"/>
              <a:buChar char="Ø"/>
            </a:pPr>
            <a:r>
              <a:rPr lang="tr-TR" dirty="0" smtClean="0"/>
              <a:t> Araştırma </a:t>
            </a:r>
            <a:r>
              <a:rPr lang="tr-TR" dirty="0"/>
              <a:t>Brezilya’nın San </a:t>
            </a:r>
            <a:r>
              <a:rPr lang="tr-TR" dirty="0" err="1"/>
              <a:t>Paulo</a:t>
            </a:r>
            <a:r>
              <a:rPr lang="tr-TR" dirty="0"/>
              <a:t> şehrindeki üçüncü basamak özellikleri bulunan ikinci basamak eğitim araştırma hastanesi olan Sao </a:t>
            </a:r>
            <a:r>
              <a:rPr lang="tr-TR" dirty="0" err="1"/>
              <a:t>Paulo</a:t>
            </a:r>
            <a:r>
              <a:rPr lang="tr-TR" dirty="0"/>
              <a:t> Üniversitesi </a:t>
            </a:r>
            <a:r>
              <a:rPr lang="tr-TR" dirty="0" smtClean="0"/>
              <a:t>Hastanesinde; </a:t>
            </a:r>
          </a:p>
          <a:p>
            <a:pPr>
              <a:buFont typeface="Wingdings" panose="05000000000000000000" pitchFamily="2" charset="2"/>
              <a:buChar char="Ø"/>
            </a:pPr>
            <a:r>
              <a:rPr lang="tr-TR" dirty="0" smtClean="0"/>
              <a:t> Veri </a:t>
            </a:r>
            <a:r>
              <a:rPr lang="tr-TR" dirty="0"/>
              <a:t>toplama işlemi </a:t>
            </a:r>
            <a:r>
              <a:rPr lang="tr-TR" dirty="0" smtClean="0"/>
              <a:t>ise pediatri bölümünde; </a:t>
            </a:r>
            <a:r>
              <a:rPr lang="tr-TR" dirty="0"/>
              <a:t>pediatrik </a:t>
            </a:r>
            <a:r>
              <a:rPr lang="tr-TR" dirty="0" smtClean="0"/>
              <a:t>yataklı </a:t>
            </a:r>
            <a:r>
              <a:rPr lang="tr-TR" dirty="0"/>
              <a:t>tedavi ünitelerinde (PIU), pediatrik yoğun bakım ünitelerinde(PICU)  ve çocuk acil servisinde (PER) </a:t>
            </a:r>
            <a:r>
              <a:rPr lang="tr-TR" dirty="0" smtClean="0"/>
              <a:t>Haziran 2019 </a:t>
            </a:r>
            <a:r>
              <a:rPr lang="tr-TR" dirty="0"/>
              <a:t>- Ocak 2020 arasında gerçekleştirildi</a:t>
            </a:r>
            <a:r>
              <a:rPr lang="tr-TR" dirty="0" smtClean="0"/>
              <a:t>.</a:t>
            </a:r>
          </a:p>
          <a:p>
            <a:endParaRPr lang="tr-TR" dirty="0"/>
          </a:p>
        </p:txBody>
      </p:sp>
    </p:spTree>
    <p:extLst>
      <p:ext uri="{BB962C8B-B14F-4D97-AF65-F5344CB8AC3E}">
        <p14:creationId xmlns:p14="http://schemas.microsoft.com/office/powerpoint/2010/main" val="281520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20000"/>
          </a:bodyPr>
          <a:lstStyle/>
          <a:p>
            <a:r>
              <a:rPr lang="tr-TR" b="1" dirty="0" smtClean="0"/>
              <a:t>POPÜLASYON VE SEÇME KRİTERLERİ </a:t>
            </a:r>
            <a:endParaRPr lang="tr-TR" dirty="0" smtClean="0">
              <a:solidFill>
                <a:srgbClr val="FF0000"/>
              </a:solidFill>
            </a:endParaRPr>
          </a:p>
          <a:p>
            <a:pPr>
              <a:buFont typeface="Wingdings" panose="05000000000000000000" pitchFamily="2" charset="2"/>
              <a:buChar char="Ø"/>
            </a:pPr>
            <a:r>
              <a:rPr lang="tr-TR" dirty="0" smtClean="0"/>
              <a:t> Bu </a:t>
            </a:r>
            <a:r>
              <a:rPr lang="tr-TR" dirty="0"/>
              <a:t>çalışmanın popülasyonu ateşli çocuklardan oluşuyordu. </a:t>
            </a:r>
            <a:endParaRPr lang="tr-TR" dirty="0" smtClean="0"/>
          </a:p>
          <a:p>
            <a:pPr>
              <a:buFont typeface="Wingdings" panose="05000000000000000000" pitchFamily="2" charset="2"/>
              <a:buChar char="Ø"/>
            </a:pPr>
            <a:r>
              <a:rPr lang="tr-TR" dirty="0" smtClean="0"/>
              <a:t> Şu kriterlere uygun olan 33 </a:t>
            </a:r>
            <a:r>
              <a:rPr lang="tr-TR" dirty="0"/>
              <a:t>çocuğu içeriyordu: </a:t>
            </a:r>
          </a:p>
          <a:p>
            <a:pPr>
              <a:buFont typeface="Wingdings" panose="05000000000000000000" pitchFamily="2" charset="2"/>
              <a:buChar char="Ø"/>
            </a:pPr>
            <a:r>
              <a:rPr lang="tr-TR" dirty="0" smtClean="0"/>
              <a:t> 1 </a:t>
            </a:r>
            <a:r>
              <a:rPr lang="tr-TR" dirty="0"/>
              <a:t>ay ile 11 yaş arasındaki yaş </a:t>
            </a:r>
            <a:r>
              <a:rPr lang="tr-TR" dirty="0" smtClean="0"/>
              <a:t>grubu; </a:t>
            </a:r>
            <a:r>
              <a:rPr lang="tr-TR" dirty="0" err="1"/>
              <a:t>aksiller</a:t>
            </a:r>
            <a:r>
              <a:rPr lang="tr-TR" dirty="0"/>
              <a:t> sıcaklık 37.8 ° </a:t>
            </a:r>
            <a:r>
              <a:rPr lang="tr-TR" dirty="0" smtClean="0"/>
              <a:t>C'e eşit </a:t>
            </a:r>
            <a:r>
              <a:rPr lang="tr-TR" dirty="0"/>
              <a:t>veya </a:t>
            </a:r>
            <a:r>
              <a:rPr lang="tr-TR" dirty="0" smtClean="0"/>
              <a:t>üstü ve </a:t>
            </a:r>
            <a:r>
              <a:rPr lang="tr-TR" dirty="0" err="1"/>
              <a:t>antipiretik</a:t>
            </a:r>
            <a:r>
              <a:rPr lang="tr-TR" dirty="0"/>
              <a:t> uygulama ile </a:t>
            </a:r>
            <a:r>
              <a:rPr lang="tr-TR" dirty="0" smtClean="0"/>
              <a:t>ılık kompres uygulanmasının </a:t>
            </a:r>
            <a:r>
              <a:rPr lang="tr-TR" dirty="0"/>
              <a:t>başlangıcı arasında </a:t>
            </a:r>
            <a:r>
              <a:rPr lang="tr-TR" dirty="0" smtClean="0"/>
              <a:t>en fazla 10 </a:t>
            </a:r>
            <a:r>
              <a:rPr lang="tr-TR" dirty="0"/>
              <a:t>dakikaya kadar bir </a:t>
            </a:r>
            <a:r>
              <a:rPr lang="tr-TR" dirty="0" smtClean="0"/>
              <a:t>süre </a:t>
            </a:r>
            <a:r>
              <a:rPr lang="tr-TR" dirty="0"/>
              <a:t>vardır. </a:t>
            </a:r>
            <a:endParaRPr lang="tr-TR" dirty="0" smtClean="0"/>
          </a:p>
          <a:p>
            <a:pPr>
              <a:buFont typeface="Wingdings" panose="05000000000000000000" pitchFamily="2" charset="2"/>
              <a:buChar char="Ø"/>
            </a:pPr>
            <a:r>
              <a:rPr lang="tr-TR" dirty="0" smtClean="0"/>
              <a:t> </a:t>
            </a:r>
            <a:r>
              <a:rPr lang="tr-TR" dirty="0" err="1" smtClean="0"/>
              <a:t>Malign</a:t>
            </a:r>
            <a:r>
              <a:rPr lang="tr-TR" dirty="0" smtClean="0"/>
              <a:t> </a:t>
            </a:r>
            <a:r>
              <a:rPr lang="tr-TR" dirty="0" err="1"/>
              <a:t>hipertermi</a:t>
            </a:r>
            <a:r>
              <a:rPr lang="tr-TR" dirty="0"/>
              <a:t>, nörolojik </a:t>
            </a:r>
            <a:r>
              <a:rPr lang="tr-TR" dirty="0" err="1"/>
              <a:t>disfonksiyon</a:t>
            </a:r>
            <a:r>
              <a:rPr lang="tr-TR" dirty="0"/>
              <a:t> tanısı konan çocuklar ve </a:t>
            </a:r>
            <a:r>
              <a:rPr lang="tr-TR" dirty="0" err="1"/>
              <a:t>antipiretik</a:t>
            </a:r>
            <a:r>
              <a:rPr lang="tr-TR" dirty="0"/>
              <a:t> uygulamadan sonraki 3 saate kadar herhangi bir işlem görenler </a:t>
            </a:r>
            <a:r>
              <a:rPr lang="tr-TR" dirty="0" smtClean="0"/>
              <a:t>dahil edilmedi. </a:t>
            </a:r>
          </a:p>
          <a:p>
            <a:pPr>
              <a:buFont typeface="Wingdings" panose="05000000000000000000" pitchFamily="2" charset="2"/>
              <a:buChar char="Ø"/>
            </a:pPr>
            <a:r>
              <a:rPr lang="tr-TR" dirty="0" smtClean="0"/>
              <a:t> Çalışmaya </a:t>
            </a:r>
            <a:r>
              <a:rPr lang="tr-TR" dirty="0"/>
              <a:t>son dahil edilmesinin üzerinden 12 saatten daha uzun bir süre geçmiş ve </a:t>
            </a:r>
            <a:r>
              <a:rPr lang="tr-TR" dirty="0" err="1"/>
              <a:t>antipiretik</a:t>
            </a:r>
            <a:r>
              <a:rPr lang="tr-TR" dirty="0"/>
              <a:t> etkisi altında olmaması durumunda, kullanılan son </a:t>
            </a:r>
            <a:r>
              <a:rPr lang="tr-TR" dirty="0" err="1"/>
              <a:t>antipiretikten</a:t>
            </a:r>
            <a:r>
              <a:rPr lang="tr-TR" dirty="0"/>
              <a:t> minimum </a:t>
            </a:r>
            <a:r>
              <a:rPr lang="tr-TR" dirty="0" smtClean="0"/>
              <a:t>6 </a:t>
            </a:r>
            <a:r>
              <a:rPr lang="tr-TR" dirty="0"/>
              <a:t>saatlik bir aralık oluşturarak aynı çocuğun dahil edilmesine izin verildiğini belirtmekte fayda var.</a:t>
            </a:r>
          </a:p>
        </p:txBody>
      </p:sp>
    </p:spTree>
    <p:extLst>
      <p:ext uri="{BB962C8B-B14F-4D97-AF65-F5344CB8AC3E}">
        <p14:creationId xmlns:p14="http://schemas.microsoft.com/office/powerpoint/2010/main" val="22791188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5916</TotalTime>
  <Words>2057</Words>
  <Application>Microsoft Office PowerPoint</Application>
  <PresentationFormat>Geniş ekran</PresentationFormat>
  <Paragraphs>100</Paragraphs>
  <Slides>38</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38</vt:i4>
      </vt:variant>
    </vt:vector>
  </HeadingPairs>
  <TitlesOfParts>
    <vt:vector size="43" baseType="lpstr">
      <vt:lpstr>Century Gothic</vt:lpstr>
      <vt:lpstr>Tw Cen MT</vt:lpstr>
      <vt:lpstr>Wingdings</vt:lpstr>
      <vt:lpstr>Wingdings 3</vt:lpstr>
      <vt:lpstr>Entegral</vt:lpstr>
      <vt:lpstr>ATEŞLİ ÇOCUKLARDA  ILIK KOMPRESLERİN  SICAKLIĞI DÜŞÜRMEDEKİ ETKİNLİĞİ</vt:lpstr>
      <vt:lpstr>GİRİŞ</vt:lpstr>
      <vt:lpstr>PowerPoint Sunusu</vt:lpstr>
      <vt:lpstr>PowerPoint Sunusu</vt:lpstr>
      <vt:lpstr>PowerPoint Sunusu</vt:lpstr>
      <vt:lpstr>AMAÇ</vt:lpstr>
      <vt:lpstr>MATERYAL - METOD</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BULGULAR</vt:lpstr>
      <vt:lpstr>PowerPoint Sunusu</vt:lpstr>
      <vt:lpstr>PowerPoint Sunusu</vt:lpstr>
      <vt:lpstr>PowerPoint Sunusu</vt:lpstr>
      <vt:lpstr>PowerPoint Sunusu</vt:lpstr>
      <vt:lpstr>PowerPoint Sunusu</vt:lpstr>
      <vt:lpstr>PowerPoint Sunusu</vt:lpstr>
      <vt:lpstr>PowerPoint Sunusu</vt:lpstr>
      <vt:lpstr>PowerPoint Sunusu</vt:lpstr>
      <vt:lpstr>TARTIŞMA</vt:lpstr>
      <vt:lpstr>TARTIŞMA</vt:lpstr>
      <vt:lpstr>PowerPoint Sunusu</vt:lpstr>
      <vt:lpstr>PowerPoint Sunusu</vt:lpstr>
      <vt:lpstr>PowerPoint Sunusu</vt:lpstr>
      <vt:lpstr>PowerPoint Sunusu</vt:lpstr>
      <vt:lpstr>PowerPoint Sunusu</vt:lpstr>
      <vt:lpstr>PowerPoint Sunusu</vt:lpstr>
      <vt:lpstr>PowerPoint Sunusu</vt:lpstr>
      <vt:lpstr>PowerPoint Sunusu</vt:lpstr>
      <vt:lpstr>SONUÇ</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ATEŞLİ ÇOCUKLARDA ILIK KOMPRESLERİN SICAKLIĞI DÜŞÜRMEDEKİ ETKİNLİĞİ</dc:title>
  <dc:creator>AYYILDIZ</dc:creator>
  <cp:lastModifiedBy>AYYILDIZ</cp:lastModifiedBy>
  <cp:revision>93</cp:revision>
  <dcterms:created xsi:type="dcterms:W3CDTF">2023-03-11T19:13:21Z</dcterms:created>
  <dcterms:modified xsi:type="dcterms:W3CDTF">2023-04-04T20:27:47Z</dcterms:modified>
</cp:coreProperties>
</file>