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71" r:id="rId9"/>
    <p:sldId id="272" r:id="rId10"/>
    <p:sldId id="261" r:id="rId11"/>
    <p:sldId id="262" r:id="rId12"/>
    <p:sldId id="263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21.12.2015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21.12.2015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21.12.2015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21.12.2015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553344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err="1" smtClean="0"/>
              <a:t>Diffüz</a:t>
            </a:r>
            <a:r>
              <a:rPr lang="tr-TR" dirty="0" smtClean="0"/>
              <a:t> </a:t>
            </a:r>
            <a:r>
              <a:rPr lang="tr-TR" dirty="0" err="1" smtClean="0"/>
              <a:t>Progresif</a:t>
            </a:r>
            <a:r>
              <a:rPr lang="tr-TR" dirty="0" smtClean="0"/>
              <a:t> Döküntüsü Olan Bir </a:t>
            </a:r>
            <a:r>
              <a:rPr lang="tr-TR" dirty="0" err="1" smtClean="0"/>
              <a:t>Adölesan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33400" y="4221088"/>
            <a:ext cx="7854696" cy="760048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Arş .Gör.</a:t>
            </a:r>
            <a:r>
              <a:rPr lang="tr-TR" dirty="0" err="1" smtClean="0"/>
              <a:t>Dr.Rahman</a:t>
            </a:r>
            <a:r>
              <a:rPr lang="tr-TR" dirty="0" smtClean="0"/>
              <a:t> </a:t>
            </a:r>
            <a:r>
              <a:rPr lang="tr-TR" dirty="0" err="1" smtClean="0"/>
              <a:t>Kuri</a:t>
            </a:r>
            <a:endParaRPr lang="tr-TR" dirty="0" smtClean="0"/>
          </a:p>
          <a:p>
            <a:r>
              <a:rPr lang="tr-TR" dirty="0" smtClean="0"/>
              <a:t>22/12/2015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/>
          <a:lstStyle/>
          <a:p>
            <a:r>
              <a:rPr lang="tr-TR" dirty="0" smtClean="0"/>
              <a:t>    Soru 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>
            <a:normAutofit/>
          </a:bodyPr>
          <a:lstStyle/>
          <a:p>
            <a:r>
              <a:rPr lang="tr-TR" dirty="0" err="1" smtClean="0"/>
              <a:t>Kontakt</a:t>
            </a:r>
            <a:r>
              <a:rPr lang="tr-TR" dirty="0" smtClean="0"/>
              <a:t> </a:t>
            </a:r>
            <a:r>
              <a:rPr lang="tr-TR" dirty="0" smtClean="0"/>
              <a:t>dermatit ?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Henoch</a:t>
            </a:r>
            <a:r>
              <a:rPr lang="tr-TR" dirty="0" smtClean="0"/>
              <a:t>-</a:t>
            </a:r>
            <a:r>
              <a:rPr lang="tr-TR" dirty="0" err="1" smtClean="0"/>
              <a:t>Schönlein</a:t>
            </a:r>
            <a:r>
              <a:rPr lang="tr-TR" dirty="0" smtClean="0"/>
              <a:t> </a:t>
            </a:r>
            <a:r>
              <a:rPr lang="tr-TR" dirty="0" err="1" smtClean="0"/>
              <a:t>purpurası</a:t>
            </a:r>
            <a:r>
              <a:rPr lang="tr-TR" dirty="0" smtClean="0"/>
              <a:t> ?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İdiopatik</a:t>
            </a:r>
            <a:r>
              <a:rPr lang="tr-TR" dirty="0" smtClean="0"/>
              <a:t> </a:t>
            </a:r>
            <a:r>
              <a:rPr lang="tr-TR" dirty="0" err="1" smtClean="0"/>
              <a:t>trombositopenik</a:t>
            </a:r>
            <a:r>
              <a:rPr lang="tr-TR" dirty="0" smtClean="0"/>
              <a:t> </a:t>
            </a:r>
            <a:r>
              <a:rPr lang="tr-TR" dirty="0" err="1" smtClean="0"/>
              <a:t>purpura</a:t>
            </a:r>
            <a:r>
              <a:rPr lang="tr-TR" dirty="0" smtClean="0"/>
              <a:t> ?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Meningokoksemi</a:t>
            </a:r>
            <a:r>
              <a:rPr lang="tr-TR" dirty="0" smtClean="0"/>
              <a:t> ?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Kayalık Dağlar benekli ateşi ?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tr-TR" dirty="0" smtClean="0"/>
              <a:t>  Cevap:  B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Henoch</a:t>
            </a:r>
            <a:r>
              <a:rPr lang="tr-TR" dirty="0" smtClean="0">
                <a:solidFill>
                  <a:srgbClr val="FF0000"/>
                </a:solidFill>
              </a:rPr>
              <a:t>-</a:t>
            </a:r>
            <a:r>
              <a:rPr lang="tr-TR" dirty="0" err="1" smtClean="0">
                <a:solidFill>
                  <a:srgbClr val="FF0000"/>
                </a:solidFill>
              </a:rPr>
              <a:t>Schönlein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P</a:t>
            </a:r>
            <a:r>
              <a:rPr lang="tr-TR" dirty="0" err="1" smtClean="0">
                <a:solidFill>
                  <a:srgbClr val="FF0000"/>
                </a:solidFill>
              </a:rPr>
              <a:t>urpurası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çocukluk çağının en yaygın sistemik </a:t>
            </a:r>
            <a:r>
              <a:rPr lang="tr-TR" dirty="0" err="1" smtClean="0"/>
              <a:t>vaskülitidir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4 klinik durum ile karakterizedir;</a:t>
            </a:r>
          </a:p>
          <a:p>
            <a:pPr lvl="1"/>
            <a:r>
              <a:rPr lang="tr-TR" dirty="0" err="1" smtClean="0"/>
              <a:t>Trombositopeni</a:t>
            </a:r>
            <a:r>
              <a:rPr lang="tr-TR" dirty="0" smtClean="0"/>
              <a:t> ve </a:t>
            </a:r>
            <a:r>
              <a:rPr lang="tr-TR" dirty="0" err="1" smtClean="0"/>
              <a:t>koagülopati</a:t>
            </a:r>
            <a:r>
              <a:rPr lang="tr-TR" dirty="0" smtClean="0"/>
              <a:t> olmaksızın </a:t>
            </a:r>
            <a:r>
              <a:rPr lang="tr-TR" dirty="0" err="1" smtClean="0"/>
              <a:t>palpable</a:t>
            </a:r>
            <a:r>
              <a:rPr lang="tr-TR" dirty="0" smtClean="0"/>
              <a:t> </a:t>
            </a:r>
            <a:r>
              <a:rPr lang="tr-TR" dirty="0" err="1" smtClean="0"/>
              <a:t>purpura</a:t>
            </a:r>
            <a:r>
              <a:rPr lang="tr-TR" dirty="0" smtClean="0"/>
              <a:t>,</a:t>
            </a:r>
          </a:p>
          <a:p>
            <a:pPr lvl="1"/>
            <a:r>
              <a:rPr lang="tr-TR" dirty="0" err="1" smtClean="0"/>
              <a:t>Artrit</a:t>
            </a:r>
            <a:r>
              <a:rPr lang="tr-TR" dirty="0" smtClean="0"/>
              <a:t> veya </a:t>
            </a:r>
            <a:r>
              <a:rPr lang="tr-TR" dirty="0" err="1" smtClean="0"/>
              <a:t>artralji</a:t>
            </a:r>
            <a:r>
              <a:rPr lang="tr-TR" dirty="0" smtClean="0"/>
              <a:t>,</a:t>
            </a:r>
          </a:p>
          <a:p>
            <a:pPr lvl="1"/>
            <a:r>
              <a:rPr lang="tr-TR" dirty="0" smtClean="0"/>
              <a:t>Karın ağrısı,</a:t>
            </a:r>
          </a:p>
          <a:p>
            <a:pPr lvl="1"/>
            <a:r>
              <a:rPr lang="tr-TR" dirty="0" smtClean="0"/>
              <a:t>Böbrek tutulumu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27848"/>
          </a:xfrm>
        </p:spPr>
        <p:txBody>
          <a:bodyPr/>
          <a:lstStyle/>
          <a:p>
            <a:r>
              <a:rPr lang="tr-TR" dirty="0" smtClean="0"/>
              <a:t>Döküntü genellikle; </a:t>
            </a:r>
            <a:endParaRPr lang="tr-TR" dirty="0" smtClean="0"/>
          </a:p>
          <a:p>
            <a:pPr lvl="1"/>
            <a:r>
              <a:rPr lang="tr-TR" dirty="0" err="1" smtClean="0"/>
              <a:t>eritematöz</a:t>
            </a:r>
            <a:r>
              <a:rPr lang="tr-TR" dirty="0" smtClean="0"/>
              <a:t>, </a:t>
            </a:r>
            <a:endParaRPr lang="tr-TR" dirty="0" smtClean="0"/>
          </a:p>
          <a:p>
            <a:pPr lvl="1"/>
            <a:r>
              <a:rPr lang="tr-TR" dirty="0" err="1" smtClean="0"/>
              <a:t>maküler</a:t>
            </a:r>
            <a:r>
              <a:rPr lang="tr-TR" dirty="0" smtClean="0"/>
              <a:t>  veya </a:t>
            </a:r>
          </a:p>
          <a:p>
            <a:pPr lvl="1"/>
            <a:r>
              <a:rPr lang="tr-TR" dirty="0" err="1" smtClean="0"/>
              <a:t>ürtikeryal</a:t>
            </a:r>
            <a:r>
              <a:rPr lang="tr-TR" dirty="0" smtClean="0"/>
              <a:t> </a:t>
            </a:r>
            <a:r>
              <a:rPr lang="tr-TR" dirty="0" smtClean="0"/>
              <a:t>kabarıklıklar </a:t>
            </a:r>
            <a:r>
              <a:rPr lang="tr-TR" dirty="0" smtClean="0"/>
              <a:t> şeklinde </a:t>
            </a:r>
            <a:r>
              <a:rPr lang="tr-TR" dirty="0" smtClean="0"/>
              <a:t>başlar, </a:t>
            </a:r>
            <a:endParaRPr lang="tr-TR" dirty="0" smtClean="0"/>
          </a:p>
          <a:p>
            <a:pPr lvl="1">
              <a:buNone/>
            </a:pPr>
            <a:endParaRPr lang="tr-TR" dirty="0" smtClean="0"/>
          </a:p>
          <a:p>
            <a:r>
              <a:rPr lang="tr-TR" dirty="0" smtClean="0"/>
              <a:t>Daha sonra birleşerek</a:t>
            </a:r>
            <a:r>
              <a:rPr lang="tr-TR" dirty="0" smtClean="0"/>
              <a:t>; </a:t>
            </a:r>
            <a:endParaRPr lang="tr-TR" dirty="0" smtClean="0"/>
          </a:p>
          <a:p>
            <a:pPr lvl="1"/>
            <a:r>
              <a:rPr lang="tr-TR" dirty="0" err="1" smtClean="0"/>
              <a:t>peteşi</a:t>
            </a:r>
            <a:r>
              <a:rPr lang="tr-TR" dirty="0" smtClean="0"/>
              <a:t>, </a:t>
            </a:r>
            <a:endParaRPr lang="tr-TR" dirty="0" smtClean="0"/>
          </a:p>
          <a:p>
            <a:pPr lvl="1"/>
            <a:r>
              <a:rPr lang="tr-TR" dirty="0" err="1" smtClean="0"/>
              <a:t>palpable</a:t>
            </a:r>
            <a:r>
              <a:rPr lang="tr-TR" dirty="0" smtClean="0"/>
              <a:t> </a:t>
            </a:r>
            <a:r>
              <a:rPr lang="tr-TR" dirty="0" err="1" smtClean="0"/>
              <a:t>purpura</a:t>
            </a:r>
            <a:r>
              <a:rPr lang="tr-TR" dirty="0" smtClean="0"/>
              <a:t> ve </a:t>
            </a:r>
            <a:endParaRPr lang="tr-TR" dirty="0" smtClean="0"/>
          </a:p>
          <a:p>
            <a:pPr lvl="1"/>
            <a:r>
              <a:rPr lang="tr-TR" dirty="0" err="1" smtClean="0"/>
              <a:t>ekimoza</a:t>
            </a:r>
            <a:r>
              <a:rPr lang="tr-TR" dirty="0" smtClean="0"/>
              <a:t> </a:t>
            </a:r>
            <a:r>
              <a:rPr lang="tr-TR" dirty="0" smtClean="0"/>
              <a:t>dönüşür.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Purpuralar</a:t>
            </a:r>
            <a:r>
              <a:rPr lang="tr-TR" dirty="0" smtClean="0"/>
              <a:t>;</a:t>
            </a:r>
          </a:p>
          <a:p>
            <a:pPr lvl="1"/>
            <a:r>
              <a:rPr lang="tr-TR" dirty="0" smtClean="0"/>
              <a:t> tipik olarak basınca daha fazla maruz kalan bölgelerde,</a:t>
            </a:r>
          </a:p>
          <a:p>
            <a:pPr lvl="1"/>
            <a:r>
              <a:rPr lang="tr-TR" dirty="0" smtClean="0"/>
              <a:t> genellikle simetrik olarak yerleşirler.</a:t>
            </a:r>
          </a:p>
          <a:p>
            <a:pPr lvl="1">
              <a:buNone/>
            </a:pPr>
            <a:endParaRPr lang="tr-TR" dirty="0" smtClean="0"/>
          </a:p>
          <a:p>
            <a:r>
              <a:rPr lang="tr-TR" dirty="0" smtClean="0"/>
              <a:t>HSP erişkilerde daha az görülür ve en çok görüldüğü yaş aralığı 3-15 yaştır.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Öncelikle sonbahar, kış ve ilkbaharda görülür, ancak nadiren yaz aylarında da görülebilir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Altta yatan neden kesin olarak bilinmemekle beraber; hastalık ortaya çıkmadan </a:t>
            </a:r>
            <a:r>
              <a:rPr lang="tr-TR" dirty="0" smtClean="0">
                <a:solidFill>
                  <a:srgbClr val="FF0000"/>
                </a:solidFill>
              </a:rPr>
              <a:t>önce</a:t>
            </a:r>
            <a:r>
              <a:rPr lang="tr-TR" dirty="0" smtClean="0"/>
              <a:t>, öncelikle </a:t>
            </a:r>
            <a:r>
              <a:rPr lang="tr-TR" dirty="0" err="1" smtClean="0"/>
              <a:t>streptokokal</a:t>
            </a:r>
            <a:r>
              <a:rPr lang="tr-TR" dirty="0" smtClean="0"/>
              <a:t> farenjit olmak üzere </a:t>
            </a:r>
            <a:r>
              <a:rPr lang="tr-TR" dirty="0" smtClean="0"/>
              <a:t>olguların yaklaşık </a:t>
            </a:r>
            <a:r>
              <a:rPr lang="tr-TR" dirty="0" smtClean="0">
                <a:solidFill>
                  <a:srgbClr val="FF0000"/>
                </a:solidFill>
              </a:rPr>
              <a:t>%50 </a:t>
            </a:r>
            <a:r>
              <a:rPr lang="tr-TR" dirty="0" smtClean="0"/>
              <a:t>sinin </a:t>
            </a:r>
            <a:r>
              <a:rPr lang="tr-TR" dirty="0" smtClean="0">
                <a:solidFill>
                  <a:srgbClr val="FF0000"/>
                </a:solidFill>
              </a:rPr>
              <a:t>üst solunum yolu enfeksiyonu </a:t>
            </a:r>
            <a:r>
              <a:rPr lang="tr-TR" dirty="0" smtClean="0"/>
              <a:t>geçirdiği bildirilmiştir.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r>
              <a:rPr lang="tr-TR" dirty="0" smtClean="0"/>
              <a:t>HSP; </a:t>
            </a:r>
            <a:r>
              <a:rPr lang="tr-TR" dirty="0" smtClean="0">
                <a:solidFill>
                  <a:srgbClr val="FF0000"/>
                </a:solidFill>
              </a:rPr>
              <a:t>küçük</a:t>
            </a:r>
            <a:r>
              <a:rPr lang="tr-TR" dirty="0" smtClean="0"/>
              <a:t> damarlarda </a:t>
            </a:r>
            <a:r>
              <a:rPr lang="tr-TR" dirty="0" err="1" smtClean="0">
                <a:solidFill>
                  <a:srgbClr val="FF0000"/>
                </a:solidFill>
              </a:rPr>
              <a:t>immunglobulin</a:t>
            </a:r>
            <a:r>
              <a:rPr lang="tr-TR" dirty="0" smtClean="0">
                <a:solidFill>
                  <a:srgbClr val="FF0000"/>
                </a:solidFill>
              </a:rPr>
              <a:t> A</a:t>
            </a:r>
            <a:r>
              <a:rPr lang="tr-TR" dirty="0" smtClean="0"/>
              <a:t> (</a:t>
            </a:r>
            <a:r>
              <a:rPr lang="tr-TR" dirty="0" err="1" smtClean="0"/>
              <a:t>IgA</a:t>
            </a:r>
            <a:r>
              <a:rPr lang="tr-TR" dirty="0" smtClean="0"/>
              <a:t>) birikimi ile ilişkili, </a:t>
            </a:r>
            <a:r>
              <a:rPr lang="tr-TR" dirty="0" err="1" smtClean="0"/>
              <a:t>immün</a:t>
            </a:r>
            <a:r>
              <a:rPr lang="tr-TR" dirty="0" smtClean="0"/>
              <a:t> kompleks-aracılı bir </a:t>
            </a:r>
            <a:r>
              <a:rPr lang="tr-TR" dirty="0" err="1" smtClean="0">
                <a:solidFill>
                  <a:srgbClr val="FF0000"/>
                </a:solidFill>
              </a:rPr>
              <a:t>vaskülit</a:t>
            </a:r>
            <a:r>
              <a:rPr lang="tr-TR" dirty="0" err="1" smtClean="0"/>
              <a:t>tir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Tanı genelde klinik olarak konulur,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Tanıyı doğrulamak için </a:t>
            </a:r>
            <a:r>
              <a:rPr lang="tr-TR" dirty="0" err="1" smtClean="0"/>
              <a:t>Ig</a:t>
            </a:r>
            <a:r>
              <a:rPr lang="tr-TR" dirty="0" smtClean="0"/>
              <a:t> A birikimi baskın olan </a:t>
            </a:r>
            <a:r>
              <a:rPr lang="tr-TR" dirty="0" err="1" smtClean="0"/>
              <a:t>lökositoklastik</a:t>
            </a:r>
            <a:r>
              <a:rPr lang="tr-TR" dirty="0" smtClean="0"/>
              <a:t> </a:t>
            </a:r>
            <a:r>
              <a:rPr lang="tr-TR" dirty="0" err="1" smtClean="0"/>
              <a:t>vasküliti</a:t>
            </a:r>
            <a:r>
              <a:rPr lang="tr-TR" dirty="0" smtClean="0"/>
              <a:t> gösteren</a:t>
            </a:r>
            <a:r>
              <a:rPr lang="tr-TR" dirty="0" smtClean="0"/>
              <a:t> cilt ya da </a:t>
            </a:r>
            <a:r>
              <a:rPr lang="tr-TR" dirty="0" smtClean="0"/>
              <a:t>böbrek biyopsileri de yapılabilir.</a:t>
            </a:r>
          </a:p>
          <a:p>
            <a:endParaRPr lang="tr-TR" dirty="0" smtClean="0"/>
          </a:p>
          <a:p>
            <a:r>
              <a:rPr lang="tr-TR" dirty="0" smtClean="0"/>
              <a:t>Klinik günler ile haftalar içinde ortaya çıkabilir ve başvuru anına göre farklılık gösterebilir.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r>
              <a:rPr lang="tr-TR" dirty="0" smtClean="0"/>
              <a:t>HSP genellikle kendi kendini sınırlar.</a:t>
            </a:r>
          </a:p>
          <a:p>
            <a:endParaRPr lang="tr-TR" dirty="0" smtClean="0"/>
          </a:p>
          <a:p>
            <a:r>
              <a:rPr lang="tr-TR" dirty="0" smtClean="0"/>
              <a:t>Tedavide;</a:t>
            </a:r>
          </a:p>
          <a:p>
            <a:pPr lvl="1"/>
            <a:r>
              <a:rPr lang="tr-TR" dirty="0" smtClean="0"/>
              <a:t>Karın ağrısı,</a:t>
            </a:r>
          </a:p>
          <a:p>
            <a:pPr lvl="1"/>
            <a:r>
              <a:rPr lang="tr-TR" dirty="0" err="1" smtClean="0"/>
              <a:t>Artralji</a:t>
            </a:r>
            <a:r>
              <a:rPr lang="tr-TR" dirty="0" smtClean="0"/>
              <a:t>,</a:t>
            </a:r>
          </a:p>
          <a:p>
            <a:pPr lvl="1"/>
            <a:r>
              <a:rPr lang="tr-TR" dirty="0" smtClean="0"/>
              <a:t>Deri </a:t>
            </a:r>
            <a:r>
              <a:rPr lang="tr-TR" dirty="0" err="1" smtClean="0"/>
              <a:t>irritasyonu</a:t>
            </a:r>
            <a:r>
              <a:rPr lang="tr-TR" dirty="0" smtClean="0"/>
              <a:t> için </a:t>
            </a:r>
            <a:r>
              <a:rPr lang="tr-TR" dirty="0" err="1" smtClean="0"/>
              <a:t>semptomatik</a:t>
            </a:r>
            <a:r>
              <a:rPr lang="tr-TR" dirty="0" smtClean="0"/>
              <a:t> ve destek tedavisi verilir.</a:t>
            </a:r>
          </a:p>
          <a:p>
            <a:pPr lvl="1"/>
            <a:r>
              <a:rPr lang="tr-TR" dirty="0" err="1" smtClean="0"/>
              <a:t>Asetaminofen</a:t>
            </a:r>
            <a:r>
              <a:rPr lang="tr-TR" dirty="0" smtClean="0"/>
              <a:t> ve NSAI ilaçlar tedavinin temelini oluşturur.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27848"/>
          </a:xfrm>
        </p:spPr>
        <p:txBody>
          <a:bodyPr/>
          <a:lstStyle/>
          <a:p>
            <a:r>
              <a:rPr lang="tr-TR" dirty="0" smtClean="0"/>
              <a:t>Yatış; </a:t>
            </a:r>
            <a:endParaRPr lang="tr-TR" dirty="0" smtClean="0"/>
          </a:p>
          <a:p>
            <a:pPr lvl="1"/>
            <a:r>
              <a:rPr lang="tr-TR" dirty="0" err="1" smtClean="0"/>
              <a:t>hidrasyonun</a:t>
            </a:r>
            <a:r>
              <a:rPr lang="tr-TR" dirty="0" smtClean="0"/>
              <a:t> </a:t>
            </a:r>
            <a:r>
              <a:rPr lang="tr-TR" dirty="0" smtClean="0"/>
              <a:t>sağlanamadığı hastalar </a:t>
            </a:r>
            <a:r>
              <a:rPr lang="tr-TR" dirty="0" smtClean="0"/>
              <a:t> ve </a:t>
            </a:r>
          </a:p>
          <a:p>
            <a:pPr lvl="1"/>
            <a:r>
              <a:rPr lang="tr-TR" dirty="0" smtClean="0"/>
              <a:t>şiddetli </a:t>
            </a:r>
            <a:r>
              <a:rPr lang="tr-TR" dirty="0" smtClean="0"/>
              <a:t>karın ağrısı, </a:t>
            </a:r>
            <a:endParaRPr lang="tr-TR" dirty="0" smtClean="0"/>
          </a:p>
          <a:p>
            <a:pPr lvl="1"/>
            <a:r>
              <a:rPr lang="tr-TR" dirty="0" err="1" smtClean="0"/>
              <a:t>gastrointestinal</a:t>
            </a:r>
            <a:r>
              <a:rPr lang="tr-TR" dirty="0" smtClean="0"/>
              <a:t> </a:t>
            </a:r>
            <a:r>
              <a:rPr lang="tr-TR" dirty="0" smtClean="0"/>
              <a:t>kanama, </a:t>
            </a:r>
            <a:endParaRPr lang="tr-TR" dirty="0" smtClean="0"/>
          </a:p>
          <a:p>
            <a:pPr lvl="1"/>
            <a:r>
              <a:rPr lang="tr-TR" dirty="0" err="1" smtClean="0"/>
              <a:t>mental</a:t>
            </a:r>
            <a:r>
              <a:rPr lang="tr-TR" dirty="0" smtClean="0"/>
              <a:t> </a:t>
            </a:r>
            <a:r>
              <a:rPr lang="tr-TR" dirty="0" smtClean="0"/>
              <a:t>durum </a:t>
            </a:r>
            <a:r>
              <a:rPr lang="tr-TR" dirty="0" smtClean="0"/>
              <a:t>değişiklikleri  </a:t>
            </a:r>
            <a:r>
              <a:rPr lang="tr-TR" dirty="0" smtClean="0"/>
              <a:t>ya da </a:t>
            </a:r>
            <a:endParaRPr lang="tr-TR" dirty="0" smtClean="0"/>
          </a:p>
          <a:p>
            <a:pPr lvl="1"/>
            <a:r>
              <a:rPr lang="tr-TR" dirty="0" smtClean="0"/>
              <a:t>böbrek </a:t>
            </a:r>
            <a:r>
              <a:rPr lang="tr-TR" dirty="0" smtClean="0"/>
              <a:t>hastalığı olanlarda gerekebilir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Ciddi </a:t>
            </a:r>
            <a:r>
              <a:rPr lang="tr-TR" dirty="0" err="1" smtClean="0"/>
              <a:t>renal</a:t>
            </a:r>
            <a:r>
              <a:rPr lang="tr-TR" dirty="0" smtClean="0"/>
              <a:t> tutulumu olan </a:t>
            </a:r>
            <a:r>
              <a:rPr lang="tr-TR" dirty="0" smtClean="0"/>
              <a:t>hastalarda, erken ve agresif oral </a:t>
            </a:r>
            <a:r>
              <a:rPr lang="tr-TR" dirty="0" err="1" smtClean="0"/>
              <a:t>prednizon</a:t>
            </a:r>
            <a:r>
              <a:rPr lang="tr-TR" dirty="0" smtClean="0"/>
              <a:t> tedavisi önerilmektedir.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27848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Kontakt</a:t>
            </a:r>
            <a:r>
              <a:rPr lang="tr-TR" dirty="0" smtClean="0">
                <a:solidFill>
                  <a:srgbClr val="FF0000"/>
                </a:solidFill>
              </a:rPr>
              <a:t> dermatit</a:t>
            </a:r>
            <a:r>
              <a:rPr lang="tr-TR" dirty="0" smtClean="0"/>
              <a:t>; </a:t>
            </a:r>
            <a:endParaRPr lang="tr-TR" dirty="0" smtClean="0"/>
          </a:p>
          <a:p>
            <a:pPr lvl="1"/>
            <a:r>
              <a:rPr lang="tr-TR" dirty="0" err="1" smtClean="0"/>
              <a:t>eritematöz</a:t>
            </a:r>
            <a:r>
              <a:rPr lang="tr-TR" dirty="0" smtClean="0"/>
              <a:t> </a:t>
            </a:r>
            <a:r>
              <a:rPr lang="tr-TR" dirty="0" smtClean="0"/>
              <a:t>bir tabanda, </a:t>
            </a:r>
            <a:endParaRPr lang="tr-TR" dirty="0" smtClean="0"/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birleşmeyen</a:t>
            </a:r>
            <a:r>
              <a:rPr lang="tr-TR" dirty="0" smtClean="0"/>
              <a:t>, </a:t>
            </a:r>
            <a:endParaRPr lang="tr-TR" dirty="0" smtClean="0"/>
          </a:p>
          <a:p>
            <a:pPr lvl="1"/>
            <a:r>
              <a:rPr lang="tr-TR" dirty="0" smtClean="0"/>
              <a:t>kaşıntılı </a:t>
            </a:r>
            <a:r>
              <a:rPr lang="tr-TR" dirty="0" err="1" smtClean="0"/>
              <a:t>papül</a:t>
            </a:r>
            <a:r>
              <a:rPr lang="tr-TR" dirty="0" smtClean="0"/>
              <a:t> ve </a:t>
            </a:r>
            <a:r>
              <a:rPr lang="tr-TR" dirty="0" smtClean="0"/>
              <a:t>veziküller </a:t>
            </a:r>
            <a:r>
              <a:rPr lang="tr-TR" dirty="0" smtClean="0"/>
              <a:t>ile karakterizedir</a:t>
            </a:r>
            <a:r>
              <a:rPr lang="tr-TR" dirty="0" smtClean="0"/>
              <a:t>.</a:t>
            </a:r>
          </a:p>
          <a:p>
            <a:pPr lvl="1">
              <a:buNone/>
            </a:pPr>
            <a:endParaRPr lang="tr-TR" dirty="0" smtClean="0"/>
          </a:p>
          <a:p>
            <a:r>
              <a:rPr lang="tr-TR" dirty="0" smtClean="0"/>
              <a:t>Genellikle bir etkene maruz kalındıktan sonra oluşur; </a:t>
            </a:r>
            <a:endParaRPr lang="tr-TR" dirty="0" smtClean="0"/>
          </a:p>
          <a:p>
            <a:pPr lvl="1"/>
            <a:r>
              <a:rPr lang="tr-TR" dirty="0" smtClean="0"/>
              <a:t>zehirli </a:t>
            </a:r>
            <a:r>
              <a:rPr lang="tr-TR" dirty="0" smtClean="0"/>
              <a:t>sarmaşık, nikel... </a:t>
            </a:r>
            <a:endParaRPr lang="tr-TR" dirty="0" smtClean="0"/>
          </a:p>
          <a:p>
            <a:pPr lvl="1">
              <a:buNone/>
            </a:pPr>
            <a:endParaRPr lang="tr-TR" dirty="0" smtClean="0"/>
          </a:p>
          <a:p>
            <a:r>
              <a:rPr lang="tr-TR" dirty="0" err="1" smtClean="0"/>
              <a:t>Döküntlerin</a:t>
            </a:r>
            <a:r>
              <a:rPr lang="tr-TR" dirty="0" smtClean="0"/>
              <a:t> </a:t>
            </a:r>
            <a:r>
              <a:rPr lang="tr-TR" dirty="0" smtClean="0"/>
              <a:t>yayılımı </a:t>
            </a:r>
            <a:r>
              <a:rPr lang="tr-TR" dirty="0" err="1" smtClean="0"/>
              <a:t>maruziyet</a:t>
            </a:r>
            <a:r>
              <a:rPr lang="tr-TR" dirty="0" smtClean="0"/>
              <a:t> bölgeleriyle ilişkilidir.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27848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İdiopatik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trombositopenik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purpura</a:t>
            </a:r>
            <a:r>
              <a:rPr lang="tr-TR" dirty="0" smtClean="0"/>
              <a:t>; </a:t>
            </a:r>
          </a:p>
          <a:p>
            <a:pPr lvl="1"/>
            <a:r>
              <a:rPr lang="tr-TR" dirty="0" smtClean="0"/>
              <a:t>çoğunlukla </a:t>
            </a:r>
            <a:r>
              <a:rPr lang="tr-TR" dirty="0" smtClean="0"/>
              <a:t>alt </a:t>
            </a:r>
            <a:r>
              <a:rPr lang="tr-TR" dirty="0" err="1" smtClean="0"/>
              <a:t>ekstremite</a:t>
            </a:r>
            <a:r>
              <a:rPr lang="tr-TR" dirty="0" smtClean="0"/>
              <a:t>, </a:t>
            </a:r>
            <a:endParaRPr lang="tr-TR" dirty="0" smtClean="0"/>
          </a:p>
          <a:p>
            <a:pPr lvl="1"/>
            <a:r>
              <a:rPr lang="tr-TR" dirty="0" smtClean="0"/>
              <a:t>kemer </a:t>
            </a:r>
            <a:r>
              <a:rPr lang="tr-TR" dirty="0" smtClean="0"/>
              <a:t>çizgisi ve </a:t>
            </a:r>
            <a:endParaRPr lang="tr-TR" dirty="0" smtClean="0"/>
          </a:p>
          <a:p>
            <a:pPr lvl="1"/>
            <a:r>
              <a:rPr lang="tr-TR" dirty="0" smtClean="0"/>
              <a:t>kalça </a:t>
            </a:r>
            <a:r>
              <a:rPr lang="tr-TR" dirty="0" smtClean="0"/>
              <a:t>gibi basınca maruz kalan alanlarda meydana gelen </a:t>
            </a:r>
            <a:endParaRPr lang="tr-TR" dirty="0" smtClean="0"/>
          </a:p>
          <a:p>
            <a:pPr lvl="1"/>
            <a:r>
              <a:rPr lang="tr-TR" dirty="0" err="1" smtClean="0">
                <a:solidFill>
                  <a:srgbClr val="FF0000"/>
                </a:solidFill>
              </a:rPr>
              <a:t>palpe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edilemeyen </a:t>
            </a:r>
            <a:r>
              <a:rPr lang="tr-TR" dirty="0" err="1" smtClean="0">
                <a:solidFill>
                  <a:srgbClr val="FF0000"/>
                </a:solidFill>
              </a:rPr>
              <a:t>peteşi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ile </a:t>
            </a:r>
            <a:r>
              <a:rPr lang="tr-TR" dirty="0" smtClean="0"/>
              <a:t>karakterizedir.</a:t>
            </a:r>
          </a:p>
          <a:p>
            <a:pPr lvl="1">
              <a:buNone/>
            </a:pPr>
            <a:endParaRPr lang="tr-TR" dirty="0" smtClean="0"/>
          </a:p>
          <a:p>
            <a:r>
              <a:rPr lang="tr-TR" dirty="0" smtClean="0"/>
              <a:t>Lezyonlar </a:t>
            </a:r>
            <a:r>
              <a:rPr lang="tr-TR" dirty="0" smtClean="0">
                <a:solidFill>
                  <a:srgbClr val="FF0000"/>
                </a:solidFill>
              </a:rPr>
              <a:t>birleşmez</a:t>
            </a:r>
            <a:r>
              <a:rPr lang="tr-TR" dirty="0" smtClean="0"/>
              <a:t>ler.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Trombositopeni</a:t>
            </a:r>
            <a:r>
              <a:rPr lang="tr-TR" dirty="0" smtClean="0"/>
              <a:t> ve </a:t>
            </a:r>
            <a:r>
              <a:rPr lang="tr-TR" dirty="0" err="1" smtClean="0"/>
              <a:t>koagülopati</a:t>
            </a:r>
            <a:r>
              <a:rPr lang="tr-TR" dirty="0" smtClean="0"/>
              <a:t> ile ilişkilidir.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fontScale="925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Meningokoksemi</a:t>
            </a:r>
            <a:r>
              <a:rPr lang="tr-TR" dirty="0" smtClean="0"/>
              <a:t>; </a:t>
            </a:r>
            <a:r>
              <a:rPr lang="tr-TR" dirty="0" smtClean="0"/>
              <a:t> genellikle  ateş  ve </a:t>
            </a:r>
            <a:r>
              <a:rPr lang="tr-TR" dirty="0" smtClean="0"/>
              <a:t>halsizliğe neden olan ciddi sistemik bir enfeksiyondur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Herhangi bir yaşta ortaya çıkabilir.</a:t>
            </a:r>
          </a:p>
          <a:p>
            <a:endParaRPr lang="tr-TR" dirty="0" smtClean="0"/>
          </a:p>
          <a:p>
            <a:r>
              <a:rPr lang="tr-TR" dirty="0" smtClean="0"/>
              <a:t>Döküntü;</a:t>
            </a:r>
          </a:p>
          <a:p>
            <a:pPr lvl="1"/>
            <a:r>
              <a:rPr lang="tr-TR" dirty="0" err="1" smtClean="0"/>
              <a:t>Peteşi</a:t>
            </a:r>
            <a:r>
              <a:rPr lang="tr-TR" dirty="0" smtClean="0"/>
              <a:t>,</a:t>
            </a:r>
          </a:p>
          <a:p>
            <a:pPr lvl="1"/>
            <a:r>
              <a:rPr lang="tr-TR" dirty="0" err="1" smtClean="0"/>
              <a:t>Purpura</a:t>
            </a:r>
            <a:r>
              <a:rPr lang="tr-TR" dirty="0" smtClean="0"/>
              <a:t>,</a:t>
            </a:r>
          </a:p>
          <a:p>
            <a:pPr lvl="1"/>
            <a:r>
              <a:rPr lang="tr-TR" dirty="0" err="1" smtClean="0"/>
              <a:t>Ekimoz</a:t>
            </a:r>
            <a:r>
              <a:rPr lang="tr-TR" dirty="0" smtClean="0"/>
              <a:t> olarak ortaya çıkabilir.</a:t>
            </a:r>
          </a:p>
          <a:p>
            <a:pPr lvl="1"/>
            <a:endParaRPr lang="tr-TR" dirty="0" smtClean="0"/>
          </a:p>
          <a:p>
            <a:r>
              <a:rPr lang="tr-TR" dirty="0" smtClean="0"/>
              <a:t>Başvuruda genelde hastalarda </a:t>
            </a:r>
            <a:r>
              <a:rPr lang="tr-TR" dirty="0" err="1" smtClean="0"/>
              <a:t>mental</a:t>
            </a:r>
            <a:r>
              <a:rPr lang="tr-TR" dirty="0" smtClean="0"/>
              <a:t> durum değişikliği gibi nörolojik bulgular beraber bulunmaktadır.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sper pc\Desktop\purp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127848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Kayalık Dağlar benekli </a:t>
            </a:r>
            <a:r>
              <a:rPr lang="tr-TR" dirty="0" smtClean="0">
                <a:solidFill>
                  <a:srgbClr val="FF0000"/>
                </a:solidFill>
              </a:rPr>
              <a:t>ateşi</a:t>
            </a:r>
            <a:r>
              <a:rPr lang="tr-TR" dirty="0" smtClean="0"/>
              <a:t>;</a:t>
            </a:r>
          </a:p>
          <a:p>
            <a:pPr lvl="1"/>
            <a:r>
              <a:rPr lang="tr-TR" dirty="0" err="1" smtClean="0"/>
              <a:t>Riketsiyal</a:t>
            </a:r>
            <a:r>
              <a:rPr lang="tr-TR" dirty="0" smtClean="0"/>
              <a:t> bir  enfeksiyon,</a:t>
            </a:r>
          </a:p>
          <a:p>
            <a:pPr lvl="1">
              <a:buNone/>
            </a:pPr>
            <a:endParaRPr lang="tr-TR" dirty="0" smtClean="0"/>
          </a:p>
          <a:p>
            <a:pPr lvl="1">
              <a:buNone/>
            </a:pPr>
            <a:endParaRPr lang="tr-TR" dirty="0" smtClean="0"/>
          </a:p>
          <a:p>
            <a:r>
              <a:rPr lang="tr-TR" dirty="0" smtClean="0"/>
              <a:t>Basmakla </a:t>
            </a:r>
            <a:r>
              <a:rPr lang="tr-TR" dirty="0" smtClean="0">
                <a:solidFill>
                  <a:srgbClr val="FF0000"/>
                </a:solidFill>
              </a:rPr>
              <a:t>solan</a:t>
            </a:r>
            <a:r>
              <a:rPr lang="tr-TR" dirty="0" smtClean="0"/>
              <a:t> </a:t>
            </a:r>
            <a:r>
              <a:rPr lang="tr-TR" dirty="0" err="1" smtClean="0"/>
              <a:t>makülopapüler</a:t>
            </a:r>
            <a:r>
              <a:rPr lang="tr-TR" dirty="0" smtClean="0"/>
              <a:t>  </a:t>
            </a:r>
            <a:r>
              <a:rPr lang="tr-TR" dirty="0" err="1" smtClean="0"/>
              <a:t>erüpsiyonlar</a:t>
            </a:r>
            <a:r>
              <a:rPr lang="tr-TR" dirty="0" smtClean="0"/>
              <a:t>  vardır,</a:t>
            </a:r>
          </a:p>
          <a:p>
            <a:pPr lvl="1"/>
            <a:r>
              <a:rPr lang="tr-TR" dirty="0" smtClean="0"/>
              <a:t>El ve ayak bileklerinde ortaya çıkarlar,</a:t>
            </a:r>
          </a:p>
          <a:p>
            <a:pPr lvl="1"/>
            <a:r>
              <a:rPr lang="tr-TR" dirty="0" smtClean="0"/>
              <a:t>Merkeze doğru; </a:t>
            </a:r>
            <a:r>
              <a:rPr lang="tr-TR" dirty="0" err="1" smtClean="0"/>
              <a:t>ekstremite</a:t>
            </a:r>
            <a:r>
              <a:rPr lang="tr-TR" dirty="0" smtClean="0"/>
              <a:t> ve gövdeye yayılım gösterirler.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67544" y="980728"/>
          <a:ext cx="8229600" cy="568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/>
                <a:gridCol w="5770984"/>
              </a:tblGrid>
              <a:tr h="11233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Henoch</a:t>
                      </a:r>
                      <a:r>
                        <a:rPr lang="tr-TR" dirty="0" smtClean="0"/>
                        <a:t>-</a:t>
                      </a:r>
                      <a:r>
                        <a:rPr lang="tr-TR" dirty="0" err="1" smtClean="0"/>
                        <a:t>Schönlein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purpurası</a:t>
                      </a:r>
                      <a:endParaRPr lang="tr-T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Küçük</a:t>
                      </a:r>
                      <a:r>
                        <a:rPr lang="tr-TR" sz="1800" baseline="0" dirty="0" smtClean="0"/>
                        <a:t> damarlar, </a:t>
                      </a:r>
                      <a:r>
                        <a:rPr lang="tr-TR" sz="1800" baseline="0" dirty="0" err="1" smtClean="0"/>
                        <a:t>immun</a:t>
                      </a:r>
                      <a:r>
                        <a:rPr lang="tr-TR" sz="1800" baseline="0" dirty="0" smtClean="0"/>
                        <a:t> kompleks </a:t>
                      </a:r>
                      <a:r>
                        <a:rPr lang="tr-TR" sz="1800" baseline="0" dirty="0" err="1" smtClean="0"/>
                        <a:t>vasküliti</a:t>
                      </a:r>
                      <a:r>
                        <a:rPr lang="tr-TR" sz="1800" baseline="0" dirty="0" smtClean="0"/>
                        <a:t>-</a:t>
                      </a:r>
                      <a:r>
                        <a:rPr lang="tr-TR" sz="1800" baseline="0" dirty="0" err="1" smtClean="0"/>
                        <a:t>IgA</a:t>
                      </a:r>
                      <a:r>
                        <a:rPr lang="tr-TR" sz="1800" baseline="0" dirty="0" smtClean="0"/>
                        <a:t>, </a:t>
                      </a:r>
                      <a:r>
                        <a:rPr lang="tr-TR" sz="1800" baseline="0" dirty="0" err="1" smtClean="0"/>
                        <a:t>palpable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baseline="0" dirty="0" err="1" smtClean="0"/>
                        <a:t>purpura</a:t>
                      </a:r>
                      <a:r>
                        <a:rPr lang="tr-TR" sz="1800" baseline="0" dirty="0" smtClean="0"/>
                        <a:t>, </a:t>
                      </a:r>
                      <a:r>
                        <a:rPr lang="tr-TR" sz="1800" baseline="0" dirty="0" err="1" smtClean="0"/>
                        <a:t>trombositopeni</a:t>
                      </a:r>
                      <a:r>
                        <a:rPr lang="tr-TR" sz="1800" baseline="0" dirty="0" smtClean="0"/>
                        <a:t> yok, </a:t>
                      </a:r>
                      <a:r>
                        <a:rPr lang="tr-TR" sz="1800" baseline="0" dirty="0" err="1" smtClean="0"/>
                        <a:t>koagülopati</a:t>
                      </a:r>
                      <a:r>
                        <a:rPr lang="tr-TR" sz="1800" baseline="0" dirty="0" smtClean="0"/>
                        <a:t> yok, </a:t>
                      </a:r>
                      <a:r>
                        <a:rPr lang="tr-TR" sz="1800" baseline="0" dirty="0" err="1" smtClean="0"/>
                        <a:t>artrit</a:t>
                      </a:r>
                      <a:r>
                        <a:rPr lang="tr-TR" sz="1800" baseline="0" dirty="0" smtClean="0"/>
                        <a:t>/</a:t>
                      </a:r>
                      <a:r>
                        <a:rPr lang="tr-TR" sz="1800" baseline="0" dirty="0" err="1" smtClean="0"/>
                        <a:t>artralji</a:t>
                      </a:r>
                      <a:r>
                        <a:rPr lang="tr-TR" sz="1800" baseline="0" dirty="0" smtClean="0"/>
                        <a:t>, karın ağrısı, böbrek tutulumu, 3-15 yaş</a:t>
                      </a:r>
                      <a:endParaRPr lang="tr-TR" sz="1800" dirty="0" smtClean="0"/>
                    </a:p>
                  </a:txBody>
                  <a:tcPr/>
                </a:tc>
              </a:tr>
              <a:tr h="11233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Kontakt</a:t>
                      </a:r>
                      <a:r>
                        <a:rPr lang="tr-TR" dirty="0" smtClean="0"/>
                        <a:t> dermatit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Eritömatöz</a:t>
                      </a:r>
                      <a:r>
                        <a:rPr lang="tr-TR" dirty="0" smtClean="0"/>
                        <a:t> taban üzerinde kaşıntılı </a:t>
                      </a:r>
                      <a:r>
                        <a:rPr lang="tr-TR" dirty="0" err="1" smtClean="0"/>
                        <a:t>papül</a:t>
                      </a:r>
                      <a:r>
                        <a:rPr lang="tr-TR" dirty="0" smtClean="0"/>
                        <a:t> ve veziküller, birleşmezler,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maruziyet</a:t>
                      </a:r>
                      <a:r>
                        <a:rPr lang="tr-TR" baseline="0" dirty="0" smtClean="0"/>
                        <a:t> ile ilişkili yayılım.</a:t>
                      </a:r>
                    </a:p>
                  </a:txBody>
                  <a:tcPr/>
                </a:tc>
              </a:tr>
              <a:tr h="11233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İdiopatik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trombositopenik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purpura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Palpe</a:t>
                      </a:r>
                      <a:r>
                        <a:rPr lang="tr-TR" dirty="0" smtClean="0"/>
                        <a:t> edilemeyen </a:t>
                      </a:r>
                      <a:r>
                        <a:rPr lang="tr-TR" dirty="0" err="1" smtClean="0"/>
                        <a:t>purpura</a:t>
                      </a:r>
                      <a:r>
                        <a:rPr lang="tr-TR" dirty="0" smtClean="0"/>
                        <a:t>, birleşmez, </a:t>
                      </a:r>
                      <a:r>
                        <a:rPr lang="tr-TR" dirty="0" err="1" smtClean="0"/>
                        <a:t>trombositopeni</a:t>
                      </a:r>
                      <a:r>
                        <a:rPr lang="tr-TR" dirty="0" smtClean="0"/>
                        <a:t> ve </a:t>
                      </a:r>
                      <a:r>
                        <a:rPr lang="tr-TR" dirty="0" err="1" smtClean="0"/>
                        <a:t>koagülopatiyle</a:t>
                      </a:r>
                      <a:r>
                        <a:rPr lang="tr-TR" baseline="0" dirty="0" smtClean="0"/>
                        <a:t> ilişkili</a:t>
                      </a:r>
                      <a:endParaRPr lang="tr-TR" dirty="0"/>
                    </a:p>
                  </a:txBody>
                  <a:tcPr/>
                </a:tc>
              </a:tr>
              <a:tr h="11233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Meningokoksemi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Ateş ve halsizlik,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peteşi</a:t>
                      </a:r>
                      <a:r>
                        <a:rPr lang="tr-TR" baseline="0" dirty="0" smtClean="0"/>
                        <a:t>, </a:t>
                      </a:r>
                      <a:r>
                        <a:rPr lang="tr-TR" baseline="0" dirty="0" err="1" smtClean="0"/>
                        <a:t>purpura</a:t>
                      </a:r>
                      <a:r>
                        <a:rPr lang="tr-TR" baseline="0" dirty="0" smtClean="0"/>
                        <a:t>, </a:t>
                      </a:r>
                      <a:r>
                        <a:rPr lang="tr-TR" baseline="0" dirty="0" err="1" smtClean="0"/>
                        <a:t>ekimoz</a:t>
                      </a:r>
                      <a:r>
                        <a:rPr lang="tr-TR" baseline="0" dirty="0" smtClean="0"/>
                        <a:t>, nörolojik bulgular  var</a:t>
                      </a:r>
                      <a:endParaRPr lang="tr-TR" dirty="0"/>
                    </a:p>
                  </a:txBody>
                  <a:tcPr/>
                </a:tc>
              </a:tr>
              <a:tr h="11233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Kayalık Dağlar benekli ateşi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Riketsiyal</a:t>
                      </a:r>
                      <a:r>
                        <a:rPr lang="tr-TR" dirty="0" smtClean="0"/>
                        <a:t> enfeksiyon,</a:t>
                      </a:r>
                      <a:r>
                        <a:rPr lang="tr-TR" baseline="0" dirty="0" smtClean="0"/>
                        <a:t> basmakla solan </a:t>
                      </a:r>
                      <a:r>
                        <a:rPr lang="tr-TR" baseline="0" dirty="0" err="1" smtClean="0"/>
                        <a:t>makülopapüler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erüpsiyon</a:t>
                      </a:r>
                      <a:r>
                        <a:rPr lang="tr-TR" baseline="0" dirty="0" smtClean="0"/>
                        <a:t>, kaşıntılı olabilir, </a:t>
                      </a:r>
                      <a:r>
                        <a:rPr lang="tr-TR" baseline="0" dirty="0" err="1" smtClean="0"/>
                        <a:t>distalden</a:t>
                      </a:r>
                      <a:r>
                        <a:rPr lang="tr-TR" baseline="0" dirty="0" smtClean="0"/>
                        <a:t> başlayıp merkeze (gövdeye) doğru yayılım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9361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5400" dirty="0" smtClean="0"/>
              <a:t>Teşekkürler…</a:t>
            </a:r>
            <a:endParaRPr lang="tr-T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sper pc\Desktop\purpsı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>
            <a:normAutofit/>
          </a:bodyPr>
          <a:lstStyle/>
          <a:p>
            <a:r>
              <a:rPr lang="tr-TR" dirty="0" smtClean="0"/>
              <a:t>15 yaşında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Erkek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2 hafta önce,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Alt </a:t>
            </a:r>
            <a:r>
              <a:rPr lang="tr-TR" dirty="0" err="1" smtClean="0"/>
              <a:t>ekstremitelerde</a:t>
            </a:r>
            <a:r>
              <a:rPr lang="tr-TR" dirty="0" smtClean="0"/>
              <a:t> </a:t>
            </a:r>
            <a:r>
              <a:rPr lang="tr-TR" dirty="0" smtClean="0"/>
              <a:t>başlayan,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Hızlıca üst </a:t>
            </a:r>
            <a:r>
              <a:rPr lang="tr-TR" dirty="0" err="1" smtClean="0"/>
              <a:t>ekstremitelere</a:t>
            </a:r>
            <a:r>
              <a:rPr lang="tr-TR" dirty="0" smtClean="0"/>
              <a:t>, gövdeye ve sırta yayılım gösteren döküntü ile başvurdu.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36504"/>
          </a:xfrm>
        </p:spPr>
        <p:txBody>
          <a:bodyPr/>
          <a:lstStyle/>
          <a:p>
            <a:r>
              <a:rPr lang="tr-TR" dirty="0" smtClean="0"/>
              <a:t>Genel </a:t>
            </a:r>
            <a:r>
              <a:rPr lang="tr-TR" dirty="0" err="1" smtClean="0"/>
              <a:t>metabolik</a:t>
            </a:r>
            <a:r>
              <a:rPr lang="tr-TR" dirty="0" smtClean="0"/>
              <a:t> </a:t>
            </a:r>
            <a:r>
              <a:rPr lang="tr-TR" dirty="0" err="1" smtClean="0"/>
              <a:t>laboratuvar</a:t>
            </a:r>
            <a:r>
              <a:rPr lang="tr-TR" dirty="0" smtClean="0"/>
              <a:t> tetkikleri ve tam kan sayımında bir anormallik saptanmadı.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Topikal</a:t>
            </a:r>
            <a:r>
              <a:rPr lang="tr-TR" dirty="0" smtClean="0"/>
              <a:t> </a:t>
            </a:r>
            <a:r>
              <a:rPr lang="tr-TR" dirty="0" err="1" smtClean="0"/>
              <a:t>steroidler</a:t>
            </a:r>
            <a:r>
              <a:rPr lang="tr-TR" dirty="0" smtClean="0"/>
              <a:t> etkisizdi.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Hastanın;</a:t>
            </a:r>
          </a:p>
          <a:p>
            <a:pPr lvl="1"/>
            <a:r>
              <a:rPr lang="tr-TR" dirty="0" smtClean="0"/>
              <a:t>Hafif kas ağrısı,</a:t>
            </a:r>
          </a:p>
          <a:p>
            <a:pPr lvl="1"/>
            <a:r>
              <a:rPr lang="tr-TR" dirty="0" smtClean="0"/>
              <a:t>Eklem ağrısı ve</a:t>
            </a:r>
          </a:p>
          <a:p>
            <a:pPr lvl="1"/>
            <a:r>
              <a:rPr lang="tr-TR" dirty="0" smtClean="0"/>
              <a:t>1 günlük kusma şikayetleri olmuştu.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99856"/>
          </a:xfrm>
        </p:spPr>
        <p:txBody>
          <a:bodyPr/>
          <a:lstStyle/>
          <a:p>
            <a:r>
              <a:rPr lang="tr-TR" dirty="0" smtClean="0"/>
              <a:t>FM’de;</a:t>
            </a:r>
          </a:p>
          <a:p>
            <a:pPr lvl="1"/>
            <a:r>
              <a:rPr lang="tr-TR" dirty="0" smtClean="0"/>
              <a:t>Hasta </a:t>
            </a:r>
            <a:r>
              <a:rPr lang="tr-TR" dirty="0" err="1" smtClean="0"/>
              <a:t>toksik</a:t>
            </a:r>
            <a:r>
              <a:rPr lang="tr-TR" dirty="0" smtClean="0"/>
              <a:t> bir görünümde değildi ve ateşi yoktu.</a:t>
            </a:r>
          </a:p>
          <a:p>
            <a:r>
              <a:rPr lang="tr-TR" dirty="0" smtClean="0"/>
              <a:t>Cilt muayenesinde</a:t>
            </a:r>
            <a:r>
              <a:rPr lang="tr-TR" dirty="0" smtClean="0"/>
              <a:t>;</a:t>
            </a:r>
          </a:p>
          <a:p>
            <a:pPr lvl="1"/>
            <a:r>
              <a:rPr lang="tr-TR" dirty="0" smtClean="0"/>
              <a:t> </a:t>
            </a:r>
            <a:r>
              <a:rPr lang="tr-TR" dirty="0" smtClean="0"/>
              <a:t>alt </a:t>
            </a:r>
            <a:r>
              <a:rPr lang="tr-TR" dirty="0" err="1" smtClean="0"/>
              <a:t>ekstremite</a:t>
            </a:r>
            <a:r>
              <a:rPr lang="tr-TR" dirty="0" smtClean="0"/>
              <a:t> </a:t>
            </a:r>
            <a:r>
              <a:rPr lang="tr-TR" dirty="0" err="1" smtClean="0"/>
              <a:t>distallerinde</a:t>
            </a:r>
            <a:r>
              <a:rPr lang="tr-TR" dirty="0" smtClean="0"/>
              <a:t>, </a:t>
            </a:r>
            <a:endParaRPr lang="tr-TR" dirty="0" smtClean="0"/>
          </a:p>
          <a:p>
            <a:pPr lvl="1"/>
            <a:r>
              <a:rPr lang="tr-TR" dirty="0" smtClean="0"/>
              <a:t>alt </a:t>
            </a:r>
            <a:r>
              <a:rPr lang="tr-TR" dirty="0" smtClean="0"/>
              <a:t>abdomende, </a:t>
            </a:r>
            <a:endParaRPr lang="tr-TR" dirty="0" smtClean="0"/>
          </a:p>
          <a:p>
            <a:pPr lvl="1"/>
            <a:r>
              <a:rPr lang="tr-TR" dirty="0" smtClean="0"/>
              <a:t>belde</a:t>
            </a:r>
            <a:r>
              <a:rPr lang="tr-TR" dirty="0" smtClean="0"/>
              <a:t>, </a:t>
            </a:r>
            <a:endParaRPr lang="tr-TR" dirty="0" smtClean="0"/>
          </a:p>
          <a:p>
            <a:pPr lvl="1"/>
            <a:r>
              <a:rPr lang="tr-TR" dirty="0" smtClean="0"/>
              <a:t>üst </a:t>
            </a:r>
            <a:r>
              <a:rPr lang="tr-TR" dirty="0" err="1" smtClean="0"/>
              <a:t>ekstremite</a:t>
            </a:r>
            <a:r>
              <a:rPr lang="tr-TR" dirty="0" smtClean="0"/>
              <a:t> </a:t>
            </a:r>
            <a:r>
              <a:rPr lang="tr-TR" dirty="0" err="1" smtClean="0"/>
              <a:t>distallerinde</a:t>
            </a:r>
            <a:r>
              <a:rPr lang="tr-TR" dirty="0" smtClean="0"/>
              <a:t>; </a:t>
            </a:r>
            <a:endParaRPr lang="tr-TR" dirty="0" smtClean="0"/>
          </a:p>
          <a:p>
            <a:pPr lvl="2"/>
            <a:r>
              <a:rPr lang="tr-TR" dirty="0" err="1" smtClean="0"/>
              <a:t>multiple</a:t>
            </a:r>
            <a:r>
              <a:rPr lang="tr-TR" dirty="0" smtClean="0"/>
              <a:t>, </a:t>
            </a:r>
            <a:endParaRPr lang="tr-TR" dirty="0" smtClean="0"/>
          </a:p>
          <a:p>
            <a:pPr lvl="2"/>
            <a:r>
              <a:rPr lang="tr-TR" dirty="0" err="1" smtClean="0"/>
              <a:t>diffüz</a:t>
            </a:r>
            <a:r>
              <a:rPr lang="tr-TR" dirty="0" smtClean="0"/>
              <a:t>, </a:t>
            </a:r>
            <a:endParaRPr lang="tr-TR" dirty="0" smtClean="0"/>
          </a:p>
          <a:p>
            <a:pPr lvl="2"/>
            <a:r>
              <a:rPr lang="tr-TR" dirty="0" smtClean="0"/>
              <a:t>dağınık </a:t>
            </a:r>
            <a:r>
              <a:rPr lang="tr-TR" dirty="0" smtClean="0"/>
              <a:t>şekilde yerleşmiş, </a:t>
            </a:r>
            <a:endParaRPr lang="tr-TR" dirty="0" smtClean="0"/>
          </a:p>
          <a:p>
            <a:pPr lvl="2"/>
            <a:r>
              <a:rPr lang="tr-TR" dirty="0" smtClean="0"/>
              <a:t>basmakla </a:t>
            </a:r>
            <a:r>
              <a:rPr lang="tr-TR" dirty="0" smtClean="0"/>
              <a:t>solmayan </a:t>
            </a:r>
            <a:r>
              <a:rPr lang="tr-TR" dirty="0" err="1" smtClean="0"/>
              <a:t>purpuralar</a:t>
            </a:r>
            <a:r>
              <a:rPr lang="tr-TR" dirty="0" smtClean="0"/>
              <a:t> görülmüş.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39816"/>
          </a:xfrm>
        </p:spPr>
        <p:txBody>
          <a:bodyPr/>
          <a:lstStyle/>
          <a:p>
            <a:r>
              <a:rPr lang="tr-TR" dirty="0" smtClean="0"/>
              <a:t>Buna ek </a:t>
            </a:r>
            <a:r>
              <a:rPr lang="tr-TR" dirty="0" smtClean="0"/>
              <a:t>olarak; </a:t>
            </a:r>
          </a:p>
          <a:p>
            <a:pPr lvl="1"/>
            <a:r>
              <a:rPr lang="tr-TR" dirty="0" smtClean="0"/>
              <a:t>farklı </a:t>
            </a:r>
            <a:r>
              <a:rPr lang="tr-TR" dirty="0" err="1" smtClean="0"/>
              <a:t>progresyonlarda</a:t>
            </a:r>
            <a:r>
              <a:rPr lang="tr-TR" dirty="0" smtClean="0"/>
              <a:t> </a:t>
            </a:r>
            <a:r>
              <a:rPr lang="tr-TR" dirty="0" smtClean="0"/>
              <a:t>olan, </a:t>
            </a:r>
          </a:p>
          <a:p>
            <a:pPr lvl="1"/>
            <a:r>
              <a:rPr lang="tr-TR" dirty="0" smtClean="0"/>
              <a:t>birkaç </a:t>
            </a:r>
            <a:r>
              <a:rPr lang="tr-TR" dirty="0" smtClean="0"/>
              <a:t>dağınık </a:t>
            </a:r>
            <a:r>
              <a:rPr lang="tr-TR" dirty="0" smtClean="0"/>
              <a:t>vezikülün </a:t>
            </a:r>
            <a:r>
              <a:rPr lang="tr-TR" dirty="0" smtClean="0"/>
              <a:t>birleşmesinden </a:t>
            </a:r>
            <a:r>
              <a:rPr lang="tr-TR" dirty="0" smtClean="0"/>
              <a:t>oluşan alanlar </a:t>
            </a:r>
            <a:r>
              <a:rPr lang="tr-TR" dirty="0" smtClean="0"/>
              <a:t>da mevcuttu</a:t>
            </a:r>
            <a:r>
              <a:rPr lang="tr-TR" dirty="0" smtClean="0"/>
              <a:t>.</a:t>
            </a:r>
            <a:endParaRPr lang="tr-TR" dirty="0" smtClean="0"/>
          </a:p>
          <a:p>
            <a:pPr lvl="1">
              <a:buNone/>
            </a:pPr>
            <a:endParaRPr lang="tr-TR" dirty="0" smtClean="0"/>
          </a:p>
          <a:p>
            <a:pPr lvl="1">
              <a:buNone/>
            </a:pPr>
            <a:endParaRPr lang="tr-TR" dirty="0" smtClean="0"/>
          </a:p>
          <a:p>
            <a:r>
              <a:rPr lang="tr-TR" dirty="0" smtClean="0"/>
              <a:t>İdrar </a:t>
            </a:r>
            <a:r>
              <a:rPr lang="tr-TR" dirty="0" err="1" smtClean="0"/>
              <a:t>dipstick</a:t>
            </a:r>
            <a:r>
              <a:rPr lang="tr-TR" dirty="0" smtClean="0"/>
              <a:t> testi normaldi.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sper pc\Desktop\purp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sper pc\Desktop\purpsı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200</TotalTime>
  <Words>648</Words>
  <Application>Microsoft Office PowerPoint</Application>
  <PresentationFormat>Ekran Gösterisi (4:3)</PresentationFormat>
  <Paragraphs>141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Akış</vt:lpstr>
      <vt:lpstr>Diffüz Progresif Döküntüsü Olan Bir Adölesan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    Soru ?</vt:lpstr>
      <vt:lpstr>  Cevap:  B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rfs-k</dc:creator>
  <cp:lastModifiedBy>casper pc</cp:lastModifiedBy>
  <cp:revision>23</cp:revision>
  <dcterms:created xsi:type="dcterms:W3CDTF">2015-12-21T20:09:14Z</dcterms:created>
  <dcterms:modified xsi:type="dcterms:W3CDTF">2015-12-21T23:40:10Z</dcterms:modified>
</cp:coreProperties>
</file>