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432" r:id="rId3"/>
    <p:sldId id="434" r:id="rId4"/>
    <p:sldId id="435" r:id="rId5"/>
    <p:sldId id="257" r:id="rId6"/>
    <p:sldId id="259" r:id="rId7"/>
    <p:sldId id="258" r:id="rId8"/>
    <p:sldId id="260" r:id="rId9"/>
    <p:sldId id="261" r:id="rId10"/>
    <p:sldId id="262" r:id="rId11"/>
    <p:sldId id="393" r:id="rId12"/>
    <p:sldId id="394" r:id="rId13"/>
    <p:sldId id="263" r:id="rId14"/>
    <p:sldId id="264" r:id="rId15"/>
    <p:sldId id="265" r:id="rId16"/>
    <p:sldId id="266" r:id="rId17"/>
    <p:sldId id="267" r:id="rId18"/>
    <p:sldId id="270" r:id="rId19"/>
    <p:sldId id="269" r:id="rId20"/>
    <p:sldId id="271" r:id="rId21"/>
    <p:sldId id="273" r:id="rId22"/>
    <p:sldId id="272" r:id="rId23"/>
    <p:sldId id="395" r:id="rId24"/>
    <p:sldId id="274" r:id="rId25"/>
    <p:sldId id="396" r:id="rId26"/>
    <p:sldId id="277" r:id="rId27"/>
    <p:sldId id="275" r:id="rId28"/>
    <p:sldId id="397" r:id="rId29"/>
    <p:sldId id="279" r:id="rId30"/>
    <p:sldId id="398" r:id="rId31"/>
    <p:sldId id="280" r:id="rId32"/>
    <p:sldId id="399" r:id="rId33"/>
    <p:sldId id="282" r:id="rId34"/>
    <p:sldId id="281" r:id="rId35"/>
    <p:sldId id="400" r:id="rId36"/>
    <p:sldId id="283" r:id="rId37"/>
    <p:sldId id="401" r:id="rId38"/>
    <p:sldId id="284" r:id="rId39"/>
    <p:sldId id="285" r:id="rId40"/>
    <p:sldId id="286" r:id="rId41"/>
    <p:sldId id="287" r:id="rId42"/>
    <p:sldId id="402" r:id="rId43"/>
    <p:sldId id="288" r:id="rId44"/>
    <p:sldId id="403" r:id="rId45"/>
    <p:sldId id="404" r:id="rId46"/>
    <p:sldId id="289" r:id="rId47"/>
    <p:sldId id="294" r:id="rId48"/>
    <p:sldId id="405" r:id="rId49"/>
    <p:sldId id="295" r:id="rId50"/>
    <p:sldId id="296" r:id="rId51"/>
    <p:sldId id="293" r:id="rId52"/>
    <p:sldId id="297" r:id="rId53"/>
    <p:sldId id="299" r:id="rId54"/>
    <p:sldId id="300" r:id="rId55"/>
    <p:sldId id="406" r:id="rId56"/>
    <p:sldId id="408" r:id="rId57"/>
    <p:sldId id="409" r:id="rId58"/>
    <p:sldId id="410" r:id="rId59"/>
    <p:sldId id="298" r:id="rId60"/>
    <p:sldId id="301" r:id="rId61"/>
    <p:sldId id="302" r:id="rId62"/>
    <p:sldId id="303" r:id="rId63"/>
    <p:sldId id="304" r:id="rId64"/>
    <p:sldId id="412" r:id="rId65"/>
    <p:sldId id="306" r:id="rId66"/>
    <p:sldId id="307" r:id="rId67"/>
    <p:sldId id="413" r:id="rId68"/>
    <p:sldId id="308" r:id="rId69"/>
    <p:sldId id="309" r:id="rId70"/>
    <p:sldId id="311" r:id="rId71"/>
    <p:sldId id="312" r:id="rId72"/>
    <p:sldId id="315" r:id="rId73"/>
    <p:sldId id="314" r:id="rId74"/>
    <p:sldId id="316" r:id="rId75"/>
    <p:sldId id="414" r:id="rId76"/>
    <p:sldId id="415" r:id="rId77"/>
    <p:sldId id="419" r:id="rId78"/>
    <p:sldId id="416" r:id="rId79"/>
    <p:sldId id="418" r:id="rId80"/>
    <p:sldId id="417" r:id="rId81"/>
    <p:sldId id="420" r:id="rId82"/>
    <p:sldId id="421" r:id="rId83"/>
    <p:sldId id="422" r:id="rId84"/>
    <p:sldId id="423" r:id="rId85"/>
    <p:sldId id="317" r:id="rId86"/>
    <p:sldId id="319" r:id="rId87"/>
    <p:sldId id="424" r:id="rId88"/>
    <p:sldId id="321" r:id="rId89"/>
    <p:sldId id="323" r:id="rId90"/>
    <p:sldId id="322" r:id="rId91"/>
    <p:sldId id="324" r:id="rId92"/>
    <p:sldId id="325" r:id="rId93"/>
    <p:sldId id="326" r:id="rId94"/>
    <p:sldId id="328" r:id="rId95"/>
    <p:sldId id="329" r:id="rId96"/>
    <p:sldId id="330" r:id="rId97"/>
    <p:sldId id="331" r:id="rId98"/>
    <p:sldId id="425" r:id="rId99"/>
    <p:sldId id="336" r:id="rId100"/>
    <p:sldId id="337" r:id="rId101"/>
    <p:sldId id="338" r:id="rId102"/>
    <p:sldId id="339" r:id="rId103"/>
    <p:sldId id="343" r:id="rId104"/>
    <p:sldId id="346" r:id="rId105"/>
    <p:sldId id="347" r:id="rId106"/>
    <p:sldId id="426" r:id="rId107"/>
    <p:sldId id="348" r:id="rId108"/>
    <p:sldId id="349" r:id="rId109"/>
    <p:sldId id="350" r:id="rId110"/>
    <p:sldId id="351" r:id="rId111"/>
    <p:sldId id="352" r:id="rId112"/>
    <p:sldId id="355" r:id="rId113"/>
    <p:sldId id="358" r:id="rId114"/>
    <p:sldId id="363" r:id="rId115"/>
    <p:sldId id="372" r:id="rId116"/>
    <p:sldId id="374" r:id="rId117"/>
    <p:sldId id="380" r:id="rId118"/>
    <p:sldId id="381" r:id="rId119"/>
    <p:sldId id="431" r:id="rId120"/>
    <p:sldId id="436" r:id="rId121"/>
  </p:sldIdLst>
  <p:sldSz cx="10801350" cy="7272338"/>
  <p:notesSz cx="6858000" cy="9144000"/>
  <p:defaultTextStyle>
    <a:defPPr>
      <a:defRPr lang="tr-TR"/>
    </a:defPPr>
    <a:lvl1pPr marL="0" algn="l" defTabSz="952073" rtl="0" eaLnBrk="1" latinLnBrk="0" hangingPunct="1">
      <a:defRPr sz="1900" kern="1200">
        <a:solidFill>
          <a:schemeClr val="tx1"/>
        </a:solidFill>
        <a:latin typeface="+mn-lt"/>
        <a:ea typeface="+mn-ea"/>
        <a:cs typeface="+mn-cs"/>
      </a:defRPr>
    </a:lvl1pPr>
    <a:lvl2pPr marL="476037" algn="l" defTabSz="952073" rtl="0" eaLnBrk="1" latinLnBrk="0" hangingPunct="1">
      <a:defRPr sz="1900" kern="1200">
        <a:solidFill>
          <a:schemeClr val="tx1"/>
        </a:solidFill>
        <a:latin typeface="+mn-lt"/>
        <a:ea typeface="+mn-ea"/>
        <a:cs typeface="+mn-cs"/>
      </a:defRPr>
    </a:lvl2pPr>
    <a:lvl3pPr marL="952073" algn="l" defTabSz="952073" rtl="0" eaLnBrk="1" latinLnBrk="0" hangingPunct="1">
      <a:defRPr sz="1900" kern="1200">
        <a:solidFill>
          <a:schemeClr val="tx1"/>
        </a:solidFill>
        <a:latin typeface="+mn-lt"/>
        <a:ea typeface="+mn-ea"/>
        <a:cs typeface="+mn-cs"/>
      </a:defRPr>
    </a:lvl3pPr>
    <a:lvl4pPr marL="1428110" algn="l" defTabSz="952073" rtl="0" eaLnBrk="1" latinLnBrk="0" hangingPunct="1">
      <a:defRPr sz="1900" kern="1200">
        <a:solidFill>
          <a:schemeClr val="tx1"/>
        </a:solidFill>
        <a:latin typeface="+mn-lt"/>
        <a:ea typeface="+mn-ea"/>
        <a:cs typeface="+mn-cs"/>
      </a:defRPr>
    </a:lvl4pPr>
    <a:lvl5pPr marL="1904147" algn="l" defTabSz="952073" rtl="0" eaLnBrk="1" latinLnBrk="0" hangingPunct="1">
      <a:defRPr sz="1900" kern="1200">
        <a:solidFill>
          <a:schemeClr val="tx1"/>
        </a:solidFill>
        <a:latin typeface="+mn-lt"/>
        <a:ea typeface="+mn-ea"/>
        <a:cs typeface="+mn-cs"/>
      </a:defRPr>
    </a:lvl5pPr>
    <a:lvl6pPr marL="2380183" algn="l" defTabSz="952073" rtl="0" eaLnBrk="1" latinLnBrk="0" hangingPunct="1">
      <a:defRPr sz="1900" kern="1200">
        <a:solidFill>
          <a:schemeClr val="tx1"/>
        </a:solidFill>
        <a:latin typeface="+mn-lt"/>
        <a:ea typeface="+mn-ea"/>
        <a:cs typeface="+mn-cs"/>
      </a:defRPr>
    </a:lvl6pPr>
    <a:lvl7pPr marL="2856220" algn="l" defTabSz="952073" rtl="0" eaLnBrk="1" latinLnBrk="0" hangingPunct="1">
      <a:defRPr sz="1900" kern="1200">
        <a:solidFill>
          <a:schemeClr val="tx1"/>
        </a:solidFill>
        <a:latin typeface="+mn-lt"/>
        <a:ea typeface="+mn-ea"/>
        <a:cs typeface="+mn-cs"/>
      </a:defRPr>
    </a:lvl7pPr>
    <a:lvl8pPr marL="3332256" algn="l" defTabSz="952073" rtl="0" eaLnBrk="1" latinLnBrk="0" hangingPunct="1">
      <a:defRPr sz="1900" kern="1200">
        <a:solidFill>
          <a:schemeClr val="tx1"/>
        </a:solidFill>
        <a:latin typeface="+mn-lt"/>
        <a:ea typeface="+mn-ea"/>
        <a:cs typeface="+mn-cs"/>
      </a:defRPr>
    </a:lvl8pPr>
    <a:lvl9pPr marL="3808293" algn="l" defTabSz="952073"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89075" autoAdjust="0"/>
  </p:normalViewPr>
  <p:slideViewPr>
    <p:cSldViewPr>
      <p:cViewPr>
        <p:scale>
          <a:sx n="60" d="100"/>
          <a:sy n="60" d="100"/>
        </p:scale>
        <p:origin x="-1148" y="12"/>
      </p:cViewPr>
      <p:guideLst>
        <p:guide orient="horz" pos="2291"/>
        <p:guide pos="340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BFED9-5957-4069-B79A-70A87D37F88F}" type="datetimeFigureOut">
              <a:rPr lang="tr-TR" smtClean="0"/>
              <a:t>12.10.2022</a:t>
            </a:fld>
            <a:endParaRPr lang="tr-TR"/>
          </a:p>
        </p:txBody>
      </p:sp>
      <p:sp>
        <p:nvSpPr>
          <p:cNvPr id="4" name="Slayt Görüntüsü Yer Tutucusu 3"/>
          <p:cNvSpPr>
            <a:spLocks noGrp="1" noRot="1" noChangeAspect="1"/>
          </p:cNvSpPr>
          <p:nvPr>
            <p:ph type="sldImg" idx="2"/>
          </p:nvPr>
        </p:nvSpPr>
        <p:spPr>
          <a:xfrm>
            <a:off x="882650" y="685800"/>
            <a:ext cx="50927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E4C4B-AC65-440E-8DB8-D1535FD6BFEA}" type="slidenum">
              <a:rPr lang="tr-TR" smtClean="0"/>
              <a:t>‹#›</a:t>
            </a:fld>
            <a:endParaRPr lang="tr-TR"/>
          </a:p>
        </p:txBody>
      </p:sp>
    </p:spTree>
    <p:extLst>
      <p:ext uri="{BB962C8B-B14F-4D97-AF65-F5344CB8AC3E}">
        <p14:creationId xmlns:p14="http://schemas.microsoft.com/office/powerpoint/2010/main" val="2274267541"/>
      </p:ext>
    </p:extLst>
  </p:cSld>
  <p:clrMap bg1="lt1" tx1="dk1" bg2="lt2" tx2="dk2" accent1="accent1" accent2="accent2" accent3="accent3" accent4="accent4" accent5="accent5" accent6="accent6" hlink="hlink" folHlink="folHlink"/>
  <p:notesStyle>
    <a:lvl1pPr marL="0" algn="l" defTabSz="952073" rtl="0" eaLnBrk="1" latinLnBrk="0" hangingPunct="1">
      <a:defRPr sz="1200" kern="1200">
        <a:solidFill>
          <a:schemeClr val="tx1"/>
        </a:solidFill>
        <a:latin typeface="+mn-lt"/>
        <a:ea typeface="+mn-ea"/>
        <a:cs typeface="+mn-cs"/>
      </a:defRPr>
    </a:lvl1pPr>
    <a:lvl2pPr marL="476037" algn="l" defTabSz="952073" rtl="0" eaLnBrk="1" latinLnBrk="0" hangingPunct="1">
      <a:defRPr sz="1200" kern="1200">
        <a:solidFill>
          <a:schemeClr val="tx1"/>
        </a:solidFill>
        <a:latin typeface="+mn-lt"/>
        <a:ea typeface="+mn-ea"/>
        <a:cs typeface="+mn-cs"/>
      </a:defRPr>
    </a:lvl2pPr>
    <a:lvl3pPr marL="952073" algn="l" defTabSz="952073" rtl="0" eaLnBrk="1" latinLnBrk="0" hangingPunct="1">
      <a:defRPr sz="1200" kern="1200">
        <a:solidFill>
          <a:schemeClr val="tx1"/>
        </a:solidFill>
        <a:latin typeface="+mn-lt"/>
        <a:ea typeface="+mn-ea"/>
        <a:cs typeface="+mn-cs"/>
      </a:defRPr>
    </a:lvl3pPr>
    <a:lvl4pPr marL="1428110" algn="l" defTabSz="952073" rtl="0" eaLnBrk="1" latinLnBrk="0" hangingPunct="1">
      <a:defRPr sz="1200" kern="1200">
        <a:solidFill>
          <a:schemeClr val="tx1"/>
        </a:solidFill>
        <a:latin typeface="+mn-lt"/>
        <a:ea typeface="+mn-ea"/>
        <a:cs typeface="+mn-cs"/>
      </a:defRPr>
    </a:lvl4pPr>
    <a:lvl5pPr marL="1904147" algn="l" defTabSz="952073" rtl="0" eaLnBrk="1" latinLnBrk="0" hangingPunct="1">
      <a:defRPr sz="1200" kern="1200">
        <a:solidFill>
          <a:schemeClr val="tx1"/>
        </a:solidFill>
        <a:latin typeface="+mn-lt"/>
        <a:ea typeface="+mn-ea"/>
        <a:cs typeface="+mn-cs"/>
      </a:defRPr>
    </a:lvl5pPr>
    <a:lvl6pPr marL="2380183" algn="l" defTabSz="952073" rtl="0" eaLnBrk="1" latinLnBrk="0" hangingPunct="1">
      <a:defRPr sz="1200" kern="1200">
        <a:solidFill>
          <a:schemeClr val="tx1"/>
        </a:solidFill>
        <a:latin typeface="+mn-lt"/>
        <a:ea typeface="+mn-ea"/>
        <a:cs typeface="+mn-cs"/>
      </a:defRPr>
    </a:lvl6pPr>
    <a:lvl7pPr marL="2856220" algn="l" defTabSz="952073" rtl="0" eaLnBrk="1" latinLnBrk="0" hangingPunct="1">
      <a:defRPr sz="1200" kern="1200">
        <a:solidFill>
          <a:schemeClr val="tx1"/>
        </a:solidFill>
        <a:latin typeface="+mn-lt"/>
        <a:ea typeface="+mn-ea"/>
        <a:cs typeface="+mn-cs"/>
      </a:defRPr>
    </a:lvl7pPr>
    <a:lvl8pPr marL="3332256" algn="l" defTabSz="952073" rtl="0" eaLnBrk="1" latinLnBrk="0" hangingPunct="1">
      <a:defRPr sz="1200" kern="1200">
        <a:solidFill>
          <a:schemeClr val="tx1"/>
        </a:solidFill>
        <a:latin typeface="+mn-lt"/>
        <a:ea typeface="+mn-ea"/>
        <a:cs typeface="+mn-cs"/>
      </a:defRPr>
    </a:lvl8pPr>
    <a:lvl9pPr marL="3808293" algn="l" defTabSz="9520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Fenformin</a:t>
            </a:r>
            <a:r>
              <a:rPr lang="tr-TR" dirty="0" smtClean="0"/>
              <a:t> laktik </a:t>
            </a:r>
            <a:r>
              <a:rPr lang="tr-TR" dirty="0" err="1" smtClean="0"/>
              <a:t>asidoza</a:t>
            </a:r>
            <a:r>
              <a:rPr lang="tr-TR" dirty="0" smtClean="0"/>
              <a:t> yol açması nedeniyle 1970’lerde kullanımdan kaldırılmıştır</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7</a:t>
            </a:fld>
            <a:endParaRPr lang="tr-TR"/>
          </a:p>
        </p:txBody>
      </p:sp>
    </p:spTree>
    <p:extLst>
      <p:ext uri="{BB962C8B-B14F-4D97-AF65-F5344CB8AC3E}">
        <p14:creationId xmlns:p14="http://schemas.microsoft.com/office/powerpoint/2010/main" val="13081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Ülkemizde ruhsatlı değildir.</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46</a:t>
            </a:fld>
            <a:endParaRPr lang="tr-TR"/>
          </a:p>
        </p:txBody>
      </p:sp>
    </p:spTree>
    <p:extLst>
      <p:ext uri="{BB962C8B-B14F-4D97-AF65-F5344CB8AC3E}">
        <p14:creationId xmlns:p14="http://schemas.microsoft.com/office/powerpoint/2010/main" val="36141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Bazı çalışmalarda insülin dışı </a:t>
            </a:r>
            <a:r>
              <a:rPr lang="tr-TR" dirty="0" err="1" smtClean="0"/>
              <a:t>antihiperglisemik</a:t>
            </a:r>
            <a:r>
              <a:rPr lang="tr-TR" dirty="0" smtClean="0"/>
              <a:t> ilaçların bir kısmının diyaliz tedavisi altındakiler dahil olmak üzere son dönem böbrek yetersizliği hastalarında kullanılabileceği gösterilmiş olsa da TEMD </a:t>
            </a:r>
            <a:r>
              <a:rPr lang="tr-TR" dirty="0" err="1" smtClean="0"/>
              <a:t>Diabetes</a:t>
            </a:r>
            <a:r>
              <a:rPr lang="tr-TR" dirty="0" smtClean="0"/>
              <a:t> </a:t>
            </a:r>
            <a:r>
              <a:rPr lang="tr-TR" dirty="0" err="1" smtClean="0"/>
              <a:t>Mellitus</a:t>
            </a:r>
            <a:r>
              <a:rPr lang="tr-TR" dirty="0" smtClean="0"/>
              <a:t> Çalışma Grubu olarak, tip 2 diyabetli son dönem böbrek yetersizliği hastalarında sadece insülin kullanımını öneriyoruz</a:t>
            </a:r>
          </a:p>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Bazı ilaçların dozunun azaltılması, bazılarının ise kullanılmaması gerekir. </a:t>
            </a:r>
          </a:p>
          <a:p>
            <a:pPr marL="0" marR="0" indent="0" algn="l" defTabSz="952073"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50</a:t>
            </a:fld>
            <a:endParaRPr lang="tr-TR"/>
          </a:p>
        </p:txBody>
      </p:sp>
    </p:spTree>
    <p:extLst>
      <p:ext uri="{BB962C8B-B14F-4D97-AF65-F5344CB8AC3E}">
        <p14:creationId xmlns:p14="http://schemas.microsoft.com/office/powerpoint/2010/main" val="151849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Bazı formlar ülkemizde bulunmamaktadır. **Ülkemizde ruhsatlı değildir</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53</a:t>
            </a:fld>
            <a:endParaRPr lang="tr-TR"/>
          </a:p>
        </p:txBody>
      </p:sp>
    </p:spTree>
    <p:extLst>
      <p:ext uri="{BB962C8B-B14F-4D97-AF65-F5344CB8AC3E}">
        <p14:creationId xmlns:p14="http://schemas.microsoft.com/office/powerpoint/2010/main" val="337895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b="0" dirty="0" smtClean="0">
                <a:solidFill>
                  <a:schemeClr val="tx1"/>
                </a:solidFill>
              </a:rPr>
              <a:t>İnsülin eksikliği düşündüren bulgular (aşırı kilo kaybı, aşikar </a:t>
            </a:r>
            <a:r>
              <a:rPr lang="tr-TR" b="0" dirty="0" err="1" smtClean="0">
                <a:solidFill>
                  <a:schemeClr val="tx1"/>
                </a:solidFill>
              </a:rPr>
              <a:t>hipertrigliseridemi</a:t>
            </a:r>
            <a:r>
              <a:rPr lang="tr-TR" b="0" dirty="0" smtClean="0">
                <a:solidFill>
                  <a:schemeClr val="tx1"/>
                </a:solidFill>
              </a:rPr>
              <a:t> ve </a:t>
            </a:r>
            <a:r>
              <a:rPr lang="tr-TR" b="0" dirty="0" err="1" smtClean="0">
                <a:solidFill>
                  <a:schemeClr val="tx1"/>
                </a:solidFill>
              </a:rPr>
              <a:t>ketozis</a:t>
            </a:r>
            <a:r>
              <a:rPr lang="tr-TR" b="0" dirty="0" smtClean="0">
                <a:solidFill>
                  <a:schemeClr val="tx1"/>
                </a:solidFill>
              </a:rPr>
              <a:t>) </a:t>
            </a:r>
          </a:p>
          <a:p>
            <a:pPr marL="0" marR="0" indent="0" algn="l" defTabSz="952073" rtl="0" eaLnBrk="1" fontAlgn="auto" latinLnBrk="0" hangingPunct="1">
              <a:lnSpc>
                <a:spcPct val="100000"/>
              </a:lnSpc>
              <a:spcBef>
                <a:spcPts val="0"/>
              </a:spcBef>
              <a:spcAft>
                <a:spcPts val="0"/>
              </a:spcAft>
              <a:buClrTx/>
              <a:buSzTx/>
              <a:buFontTx/>
              <a:buNone/>
              <a:tabLst/>
              <a:defRPr/>
            </a:pPr>
            <a:endParaRPr lang="tr-TR" b="0" dirty="0" smtClean="0">
              <a:solidFill>
                <a:schemeClr val="tx1"/>
              </a:solidFill>
            </a:endParaRPr>
          </a:p>
          <a:p>
            <a:pPr marL="0" marR="0" indent="0" algn="l" defTabSz="952073" rtl="0" eaLnBrk="1" fontAlgn="auto" latinLnBrk="0" hangingPunct="1">
              <a:lnSpc>
                <a:spcPct val="100000"/>
              </a:lnSpc>
              <a:spcBef>
                <a:spcPts val="0"/>
              </a:spcBef>
              <a:spcAft>
                <a:spcPts val="0"/>
              </a:spcAft>
              <a:buClrTx/>
              <a:buSzTx/>
              <a:buFontTx/>
              <a:buNone/>
              <a:tabLst/>
              <a:defRPr/>
            </a:pPr>
            <a:r>
              <a:rPr lang="tr-TR" b="0" dirty="0" err="1" smtClean="0">
                <a:solidFill>
                  <a:schemeClr val="tx1"/>
                </a:solidFill>
              </a:rPr>
              <a:t>Hiperglisemik</a:t>
            </a:r>
            <a:r>
              <a:rPr lang="tr-TR" b="0" dirty="0" smtClean="0">
                <a:solidFill>
                  <a:schemeClr val="tx1"/>
                </a:solidFill>
              </a:rPr>
              <a:t> aciller (diyabetik </a:t>
            </a:r>
            <a:r>
              <a:rPr lang="tr-TR" b="0" dirty="0" err="1" smtClean="0">
                <a:solidFill>
                  <a:schemeClr val="tx1"/>
                </a:solidFill>
              </a:rPr>
              <a:t>ketoasidoz</a:t>
            </a:r>
            <a:r>
              <a:rPr lang="tr-TR" b="0" dirty="0" smtClean="0">
                <a:solidFill>
                  <a:schemeClr val="tx1"/>
                </a:solidFill>
              </a:rPr>
              <a:t>; DKA, ve </a:t>
            </a:r>
            <a:r>
              <a:rPr lang="tr-TR" b="0" dirty="0" err="1" smtClean="0">
                <a:solidFill>
                  <a:schemeClr val="tx1"/>
                </a:solidFill>
              </a:rPr>
              <a:t>hiperozmolar</a:t>
            </a:r>
            <a:r>
              <a:rPr lang="tr-TR" b="0" dirty="0" smtClean="0">
                <a:solidFill>
                  <a:schemeClr val="tx1"/>
                </a:solidFill>
              </a:rPr>
              <a:t> </a:t>
            </a:r>
            <a:r>
              <a:rPr lang="tr-TR" b="0" dirty="0" err="1" smtClean="0">
                <a:solidFill>
                  <a:schemeClr val="tx1"/>
                </a:solidFill>
              </a:rPr>
              <a:t>hiperglisemik</a:t>
            </a:r>
            <a:r>
              <a:rPr lang="tr-TR" b="0" dirty="0" smtClean="0">
                <a:solidFill>
                  <a:schemeClr val="tx1"/>
                </a:solidFill>
              </a:rPr>
              <a:t> durum; HHD) </a:t>
            </a:r>
          </a:p>
          <a:p>
            <a:pPr marL="0" marR="0" indent="0" algn="l" defTabSz="952073" rtl="0" eaLnBrk="1" fontAlgn="auto" latinLnBrk="0" hangingPunct="1">
              <a:lnSpc>
                <a:spcPct val="100000"/>
              </a:lnSpc>
              <a:spcBef>
                <a:spcPts val="0"/>
              </a:spcBef>
              <a:spcAft>
                <a:spcPts val="0"/>
              </a:spcAft>
              <a:buClrTx/>
              <a:buSzTx/>
              <a:buFontTx/>
              <a:buNone/>
              <a:tabLst/>
              <a:defRPr/>
            </a:pPr>
            <a:r>
              <a:rPr lang="tr-TR" b="0" dirty="0" smtClean="0">
                <a:solidFill>
                  <a:schemeClr val="tx1"/>
                </a:solidFill>
              </a:rPr>
              <a:t>Pankreas yetersizliği (</a:t>
            </a:r>
            <a:r>
              <a:rPr lang="tr-TR" b="0" dirty="0" err="1" smtClean="0">
                <a:solidFill>
                  <a:schemeClr val="tx1"/>
                </a:solidFill>
              </a:rPr>
              <a:t>Pankreatektomi</a:t>
            </a:r>
            <a:r>
              <a:rPr lang="tr-TR" b="0" dirty="0" smtClean="0">
                <a:solidFill>
                  <a:schemeClr val="tx1"/>
                </a:solidFill>
              </a:rPr>
              <a:t>, kronik </a:t>
            </a:r>
            <a:r>
              <a:rPr lang="tr-TR" b="0" dirty="0" err="1" smtClean="0">
                <a:solidFill>
                  <a:schemeClr val="tx1"/>
                </a:solidFill>
              </a:rPr>
              <a:t>pankreatit</a:t>
            </a:r>
            <a:r>
              <a:rPr lang="tr-TR" b="0" dirty="0" smtClean="0">
                <a:solidFill>
                  <a:schemeClr val="tx1"/>
                </a:solidFill>
              </a:rPr>
              <a:t> </a:t>
            </a:r>
            <a:r>
              <a:rPr lang="tr-TR" b="0" dirty="0" err="1" smtClean="0">
                <a:solidFill>
                  <a:schemeClr val="tx1"/>
                </a:solidFill>
              </a:rPr>
              <a:t>vb</a:t>
            </a:r>
            <a:r>
              <a:rPr lang="tr-TR" b="0" dirty="0" smtClean="0">
                <a:solidFill>
                  <a:schemeClr val="tx1"/>
                </a:solidFill>
              </a:rPr>
              <a:t>)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61</a:t>
            </a:fld>
            <a:endParaRPr lang="tr-TR"/>
          </a:p>
        </p:txBody>
      </p:sp>
    </p:spTree>
    <p:extLst>
      <p:ext uri="{BB962C8B-B14F-4D97-AF65-F5344CB8AC3E}">
        <p14:creationId xmlns:p14="http://schemas.microsoft.com/office/powerpoint/2010/main" val="398891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İnsülin </a:t>
            </a:r>
            <a:r>
              <a:rPr lang="tr-TR" dirty="0" err="1" smtClean="0"/>
              <a:t>aspartla</a:t>
            </a:r>
            <a:r>
              <a:rPr lang="tr-TR" dirty="0" smtClean="0"/>
              <a:t> kıyaslandığında, çok hızlı etkili </a:t>
            </a:r>
            <a:r>
              <a:rPr lang="tr-TR" dirty="0" err="1" smtClean="0"/>
              <a:t>aspartın</a:t>
            </a:r>
            <a:r>
              <a:rPr lang="tr-TR" dirty="0" smtClean="0"/>
              <a:t> etkisinin 5 </a:t>
            </a:r>
            <a:r>
              <a:rPr lang="tr-TR" dirty="0" err="1" smtClean="0"/>
              <a:t>dk</a:t>
            </a:r>
            <a:r>
              <a:rPr lang="tr-TR" dirty="0" smtClean="0"/>
              <a:t> erken başladığı, insülin </a:t>
            </a:r>
            <a:r>
              <a:rPr lang="tr-TR" dirty="0" err="1" smtClean="0"/>
              <a:t>lispro</a:t>
            </a:r>
            <a:r>
              <a:rPr lang="tr-TR" dirty="0" smtClean="0"/>
              <a:t> ile kıyaslandığında çok hızlı etkili </a:t>
            </a:r>
            <a:r>
              <a:rPr lang="tr-TR" dirty="0" err="1" smtClean="0"/>
              <a:t>lispro</a:t>
            </a:r>
            <a:r>
              <a:rPr lang="tr-TR" dirty="0" smtClean="0"/>
              <a:t> etki başlangıcının 11-14 </a:t>
            </a:r>
            <a:r>
              <a:rPr lang="tr-TR" dirty="0" err="1" smtClean="0"/>
              <a:t>dk</a:t>
            </a:r>
            <a:r>
              <a:rPr lang="tr-TR" dirty="0" smtClean="0"/>
              <a:t> daha erken olduğu bildirilmektedir.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66</a:t>
            </a:fld>
            <a:endParaRPr lang="tr-TR"/>
          </a:p>
        </p:txBody>
      </p:sp>
    </p:spTree>
    <p:extLst>
      <p:ext uri="{BB962C8B-B14F-4D97-AF65-F5344CB8AC3E}">
        <p14:creationId xmlns:p14="http://schemas.microsoft.com/office/powerpoint/2010/main" val="295273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İnsülin </a:t>
            </a:r>
            <a:r>
              <a:rPr lang="tr-TR" sz="1200" dirty="0" err="1" smtClean="0"/>
              <a:t>anabolizan</a:t>
            </a:r>
            <a:r>
              <a:rPr lang="tr-TR" sz="1200" dirty="0" smtClean="0"/>
              <a:t> bir hormondur. </a:t>
            </a:r>
          </a:p>
          <a:p>
            <a:r>
              <a:rPr lang="tr-TR" sz="1200" dirty="0" smtClean="0"/>
              <a:t>İnsülin reseptörleri yapısal olarak insülin benzeri büyüme hormonlarına (örneğin IGF-1) benzer. </a:t>
            </a:r>
          </a:p>
          <a:p>
            <a:r>
              <a:rPr lang="tr-TR" sz="1200" dirty="0" smtClean="0"/>
              <a:t>İnsülinin etki gücü, reseptöre olan </a:t>
            </a:r>
            <a:r>
              <a:rPr lang="tr-TR" sz="1200" dirty="0" err="1" smtClean="0"/>
              <a:t>affinitesi</a:t>
            </a:r>
            <a:r>
              <a:rPr lang="tr-TR" sz="1200" dirty="0" smtClean="0"/>
              <a:t> ile paraleldir. </a:t>
            </a:r>
          </a:p>
          <a:p>
            <a:r>
              <a:rPr lang="tr-TR" sz="1200" dirty="0" smtClean="0"/>
              <a:t>Bazı güçlü insülinlerin insülin ve IGF-1 reseptörlerine </a:t>
            </a:r>
            <a:r>
              <a:rPr lang="tr-TR" sz="1200" dirty="0" err="1" smtClean="0"/>
              <a:t>affinitesi</a:t>
            </a:r>
            <a:r>
              <a:rPr lang="tr-TR" sz="1200" dirty="0" smtClean="0"/>
              <a:t> yüksektir. </a:t>
            </a:r>
          </a:p>
          <a:p>
            <a:r>
              <a:rPr lang="tr-TR" sz="1200" dirty="0" smtClean="0"/>
              <a:t>Bu nedenle uzun yıllar insülin kullanımı ile kanser riski arasında ilişki olabileceği ileri sürülmüştür.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71</a:t>
            </a:fld>
            <a:endParaRPr lang="tr-TR"/>
          </a:p>
        </p:txBody>
      </p:sp>
    </p:spTree>
    <p:extLst>
      <p:ext uri="{BB962C8B-B14F-4D97-AF65-F5344CB8AC3E}">
        <p14:creationId xmlns:p14="http://schemas.microsoft.com/office/powerpoint/2010/main" val="288608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**ÜLKEMİZDE YOK</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72</a:t>
            </a:fld>
            <a:endParaRPr lang="tr-TR"/>
          </a:p>
        </p:txBody>
      </p:sp>
    </p:spTree>
    <p:extLst>
      <p:ext uri="{BB962C8B-B14F-4D97-AF65-F5344CB8AC3E}">
        <p14:creationId xmlns:p14="http://schemas.microsoft.com/office/powerpoint/2010/main" val="216710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Etki başlangıcı, pik etki ve etki süresi hastaya özgü nedenlerle değişim gösterebilir. Pik etki ve etki süresi bağımlı olup yüksek dozlarda etki süresi uzar. Bu tablodaki bilgiler KÜB (kısa ürün bilgisi) metinlerinden alınmış, </a:t>
            </a:r>
            <a:r>
              <a:rPr lang="tr-TR" dirty="0" err="1" smtClean="0"/>
              <a:t>KÜB’de</a:t>
            </a:r>
            <a:r>
              <a:rPr lang="tr-TR" dirty="0" smtClean="0"/>
              <a:t> aranan bilgi yoksa literatürden yararlanılmıştır. Veriler kıyaslamalı çalışmalara ait olmadığı için grupların etki profillerinde tutarsızlık var gibi görünebilir. **Ülkemizde ruhsatlı değildir veya satışa sunulmamaktadır. ***Diğer </a:t>
            </a:r>
            <a:r>
              <a:rPr lang="tr-TR" dirty="0" err="1" smtClean="0"/>
              <a:t>dual</a:t>
            </a:r>
            <a:r>
              <a:rPr lang="tr-TR" dirty="0" smtClean="0"/>
              <a:t> insülinlerden farklı olarak içeriğindeki bazal insülinin etki süresi daha uzundur ve kısa/hızlı etkili insülin ile bu insülinin </a:t>
            </a:r>
            <a:r>
              <a:rPr lang="tr-TR" dirty="0" err="1" smtClean="0"/>
              <a:t>protaminle</a:t>
            </a:r>
            <a:r>
              <a:rPr lang="tr-TR" dirty="0" smtClean="0"/>
              <a:t> etkisinin uzatılmış halinin karışımını değil, iki ayrı insülin preparatının karışımını içermektedir. NPH: </a:t>
            </a:r>
            <a:r>
              <a:rPr lang="tr-TR" dirty="0" err="1" smtClean="0"/>
              <a:t>Nötral</a:t>
            </a:r>
            <a:r>
              <a:rPr lang="tr-TR" dirty="0" smtClean="0"/>
              <a:t> </a:t>
            </a:r>
            <a:r>
              <a:rPr lang="tr-TR" dirty="0" err="1" smtClean="0"/>
              <a:t>protamin</a:t>
            </a:r>
            <a:r>
              <a:rPr lang="tr-TR" dirty="0" smtClean="0"/>
              <a:t> </a:t>
            </a:r>
            <a:r>
              <a:rPr lang="tr-TR" dirty="0" err="1" smtClean="0"/>
              <a:t>Hagedorn</a:t>
            </a:r>
            <a:r>
              <a:rPr lang="tr-TR" dirty="0" smtClean="0"/>
              <a:t>, </a:t>
            </a:r>
            <a:r>
              <a:rPr lang="tr-TR" dirty="0" err="1" smtClean="0"/>
              <a:t>Reg</a:t>
            </a:r>
            <a:r>
              <a:rPr lang="tr-TR" dirty="0" smtClean="0"/>
              <a:t>: </a:t>
            </a:r>
            <a:r>
              <a:rPr lang="tr-TR" dirty="0" err="1" smtClean="0"/>
              <a:t>Regüler</a:t>
            </a:r>
            <a:r>
              <a:rPr lang="tr-TR" dirty="0" smtClean="0"/>
              <a:t>, NPA: </a:t>
            </a:r>
            <a:r>
              <a:rPr lang="tr-TR" dirty="0" err="1" smtClean="0"/>
              <a:t>Nötral</a:t>
            </a:r>
            <a:r>
              <a:rPr lang="tr-TR" dirty="0" smtClean="0"/>
              <a:t> </a:t>
            </a:r>
            <a:r>
              <a:rPr lang="tr-TR" dirty="0" err="1" smtClean="0"/>
              <a:t>protamin</a:t>
            </a:r>
            <a:r>
              <a:rPr lang="tr-TR" dirty="0" smtClean="0"/>
              <a:t> </a:t>
            </a:r>
            <a:r>
              <a:rPr lang="tr-TR" dirty="0" err="1" smtClean="0"/>
              <a:t>aspart</a:t>
            </a:r>
            <a:r>
              <a:rPr lang="tr-TR" dirty="0" smtClean="0"/>
              <a:t>, </a:t>
            </a:r>
            <a:r>
              <a:rPr lang="tr-TR" dirty="0" err="1" smtClean="0"/>
              <a:t>Asp</a:t>
            </a:r>
            <a:r>
              <a:rPr lang="tr-TR" dirty="0" smtClean="0"/>
              <a:t>: </a:t>
            </a:r>
            <a:r>
              <a:rPr lang="tr-TR" dirty="0" err="1" smtClean="0"/>
              <a:t>Aspart</a:t>
            </a:r>
            <a:r>
              <a:rPr lang="tr-TR" dirty="0" smtClean="0"/>
              <a:t>, NPL: </a:t>
            </a:r>
            <a:r>
              <a:rPr lang="tr-TR" dirty="0" err="1" smtClean="0"/>
              <a:t>Nötral</a:t>
            </a:r>
            <a:r>
              <a:rPr lang="tr-TR" dirty="0" smtClean="0"/>
              <a:t> </a:t>
            </a:r>
            <a:r>
              <a:rPr lang="tr-TR" dirty="0" err="1" smtClean="0"/>
              <a:t>protamin</a:t>
            </a:r>
            <a:r>
              <a:rPr lang="tr-TR" dirty="0" smtClean="0"/>
              <a:t> </a:t>
            </a:r>
            <a:r>
              <a:rPr lang="tr-TR" dirty="0" err="1" smtClean="0"/>
              <a:t>lispro</a:t>
            </a:r>
            <a:r>
              <a:rPr lang="tr-TR" dirty="0" smtClean="0"/>
              <a:t>, </a:t>
            </a:r>
            <a:r>
              <a:rPr lang="tr-TR" dirty="0" err="1" smtClean="0"/>
              <a:t>Lis</a:t>
            </a:r>
            <a:r>
              <a:rPr lang="tr-TR" dirty="0" smtClean="0"/>
              <a:t>: </a:t>
            </a:r>
            <a:r>
              <a:rPr lang="tr-TR" dirty="0" err="1" smtClean="0"/>
              <a:t>Lispro</a:t>
            </a:r>
            <a:r>
              <a:rPr lang="tr-TR" dirty="0" smtClean="0"/>
              <a:t>, </a:t>
            </a:r>
            <a:r>
              <a:rPr lang="tr-TR" dirty="0" err="1" smtClean="0"/>
              <a:t>Deg</a:t>
            </a:r>
            <a:r>
              <a:rPr lang="tr-TR" dirty="0" smtClean="0"/>
              <a:t>: </a:t>
            </a:r>
            <a:r>
              <a:rPr lang="tr-TR" dirty="0" err="1" smtClean="0"/>
              <a:t>Degludec</a:t>
            </a:r>
            <a:r>
              <a:rPr lang="tr-TR" dirty="0" smtClean="0"/>
              <a:t>.</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74</a:t>
            </a:fld>
            <a:endParaRPr lang="tr-TR"/>
          </a:p>
        </p:txBody>
      </p:sp>
    </p:spTree>
    <p:extLst>
      <p:ext uri="{BB962C8B-B14F-4D97-AF65-F5344CB8AC3E}">
        <p14:creationId xmlns:p14="http://schemas.microsoft.com/office/powerpoint/2010/main" val="410688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Bu </a:t>
            </a:r>
            <a:r>
              <a:rPr lang="tr-TR" sz="1200" dirty="0" err="1" smtClean="0"/>
              <a:t>formülasyon</a:t>
            </a:r>
            <a:r>
              <a:rPr lang="tr-TR" sz="1200" dirty="0" smtClean="0"/>
              <a:t>, çözeltinin </a:t>
            </a:r>
            <a:r>
              <a:rPr lang="tr-TR" sz="1200" dirty="0" err="1" smtClean="0"/>
              <a:t>dissolüsyon</a:t>
            </a:r>
            <a:r>
              <a:rPr lang="tr-TR" sz="1200" dirty="0" smtClean="0"/>
              <a:t> süresini uzatarak insülin etki süresinin uzamasını sağlar.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75</a:t>
            </a:fld>
            <a:endParaRPr lang="tr-TR"/>
          </a:p>
        </p:txBody>
      </p:sp>
    </p:spTree>
    <p:extLst>
      <p:ext uri="{BB962C8B-B14F-4D97-AF65-F5344CB8AC3E}">
        <p14:creationId xmlns:p14="http://schemas.microsoft.com/office/powerpoint/2010/main" val="1374017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İnsülin </a:t>
            </a:r>
            <a:r>
              <a:rPr lang="tr-TR" dirty="0" err="1" smtClean="0"/>
              <a:t>degludec</a:t>
            </a:r>
            <a:r>
              <a:rPr lang="tr-TR" dirty="0" smtClean="0"/>
              <a:t>, insülin B zincirinde 30.pozisyondaki </a:t>
            </a:r>
            <a:r>
              <a:rPr lang="tr-TR" dirty="0" err="1" smtClean="0"/>
              <a:t>Threonin</a:t>
            </a:r>
            <a:r>
              <a:rPr lang="tr-TR" dirty="0" smtClean="0"/>
              <a:t> aminoasidinin çıkarılması ve </a:t>
            </a:r>
            <a:r>
              <a:rPr lang="tr-TR" dirty="0" err="1" smtClean="0"/>
              <a:t>glutamik</a:t>
            </a:r>
            <a:r>
              <a:rPr lang="tr-TR" dirty="0" smtClean="0"/>
              <a:t> asit ve 16 karbonlu yağ asidinden oluşan bir yan zincir eklenmesiyle oluşmuştur. </a:t>
            </a:r>
          </a:p>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Enjeksiyon sonrasında, öncelikle </a:t>
            </a:r>
            <a:r>
              <a:rPr lang="tr-TR" sz="1200" dirty="0" err="1" smtClean="0"/>
              <a:t>multiheksamerler</a:t>
            </a:r>
            <a:r>
              <a:rPr lang="tr-TR" sz="1200" dirty="0" smtClean="0"/>
              <a:t> oluşur; daha sonra </a:t>
            </a:r>
            <a:r>
              <a:rPr lang="tr-TR" sz="1200" dirty="0" err="1" smtClean="0"/>
              <a:t>dimer</a:t>
            </a:r>
            <a:r>
              <a:rPr lang="tr-TR" sz="1200" dirty="0" smtClean="0"/>
              <a:t> ve </a:t>
            </a:r>
            <a:r>
              <a:rPr lang="tr-TR" sz="1200" dirty="0" err="1" smtClean="0"/>
              <a:t>monomerlere</a:t>
            </a:r>
            <a:r>
              <a:rPr lang="tr-TR" sz="1200" dirty="0" smtClean="0"/>
              <a:t> ayrılır ve emilir. </a:t>
            </a:r>
          </a:p>
          <a:p>
            <a:pPr marL="0" marR="0" indent="0" algn="l" defTabSz="952073"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81</a:t>
            </a:fld>
            <a:endParaRPr lang="tr-TR"/>
          </a:p>
        </p:txBody>
      </p:sp>
    </p:spTree>
    <p:extLst>
      <p:ext uri="{BB962C8B-B14F-4D97-AF65-F5344CB8AC3E}">
        <p14:creationId xmlns:p14="http://schemas.microsoft.com/office/powerpoint/2010/main" val="228777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Laktik </a:t>
            </a:r>
            <a:r>
              <a:rPr lang="tr-TR" sz="1200" dirty="0" err="1" smtClean="0"/>
              <a:t>asidoz</a:t>
            </a:r>
            <a:r>
              <a:rPr lang="tr-TR" sz="1200" dirty="0" smtClean="0"/>
              <a:t> (</a:t>
            </a:r>
            <a:r>
              <a:rPr lang="tr-TR" sz="1200" dirty="0" err="1" smtClean="0"/>
              <a:t>insidans</a:t>
            </a:r>
            <a:r>
              <a:rPr lang="tr-TR" sz="1200" dirty="0" smtClean="0"/>
              <a:t>&lt;10/100.000 hasta yılı)</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9</a:t>
            </a:fld>
            <a:endParaRPr lang="tr-TR"/>
          </a:p>
        </p:txBody>
      </p:sp>
    </p:spTree>
    <p:extLst>
      <p:ext uri="{BB962C8B-B14F-4D97-AF65-F5344CB8AC3E}">
        <p14:creationId xmlns:p14="http://schemas.microsoft.com/office/powerpoint/2010/main" val="152011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smtClean="0"/>
              <a:t>Regüler</a:t>
            </a:r>
            <a:r>
              <a:rPr lang="tr-TR" sz="1200" dirty="0" smtClean="0"/>
              <a:t> insülinin pik konsantrasyonu normal fizyolojik </a:t>
            </a:r>
            <a:r>
              <a:rPr lang="tr-TR" sz="1200" dirty="0" err="1" smtClean="0"/>
              <a:t>prandial</a:t>
            </a:r>
            <a:r>
              <a:rPr lang="tr-TR" sz="1200" dirty="0" smtClean="0"/>
              <a:t> </a:t>
            </a:r>
            <a:r>
              <a:rPr lang="tr-TR" sz="1200" dirty="0" err="1" smtClean="0"/>
              <a:t>paternin</a:t>
            </a:r>
            <a:r>
              <a:rPr lang="tr-TR" sz="1200" dirty="0" smtClean="0"/>
              <a:t> altında kalmaktadır.</a:t>
            </a:r>
          </a:p>
          <a:p>
            <a:r>
              <a:rPr lang="tr-TR" sz="1200" dirty="0" smtClean="0"/>
              <a:t>Bu nedenle </a:t>
            </a:r>
            <a:r>
              <a:rPr lang="tr-TR" sz="1200" dirty="0" err="1" smtClean="0"/>
              <a:t>postprandial</a:t>
            </a:r>
            <a:r>
              <a:rPr lang="tr-TR" sz="1200" dirty="0" smtClean="0"/>
              <a:t> </a:t>
            </a:r>
            <a:r>
              <a:rPr lang="tr-TR" sz="1200" dirty="0" err="1" smtClean="0"/>
              <a:t>hiperglisemiye</a:t>
            </a:r>
            <a:r>
              <a:rPr lang="tr-TR" sz="1200" dirty="0" smtClean="0"/>
              <a:t> neden olabilmektedir.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83</a:t>
            </a:fld>
            <a:endParaRPr lang="tr-TR"/>
          </a:p>
        </p:txBody>
      </p:sp>
    </p:spTree>
    <p:extLst>
      <p:ext uri="{BB962C8B-B14F-4D97-AF65-F5344CB8AC3E}">
        <p14:creationId xmlns:p14="http://schemas.microsoft.com/office/powerpoint/2010/main" val="403258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*rakamın önünde - veya + olan durumlarda diğer kriterlere göre doz hesaplandıktan sonra belirtilen miktarda düzeltme yapılır (</a:t>
            </a:r>
            <a:r>
              <a:rPr lang="tr-TR" dirty="0" err="1" smtClean="0"/>
              <a:t>örn</a:t>
            </a:r>
            <a:r>
              <a:rPr lang="tr-TR" dirty="0" smtClean="0"/>
              <a:t>. </a:t>
            </a:r>
            <a:r>
              <a:rPr lang="tr-TR" smtClean="0"/>
              <a:t>hipoglisemi riskini artıran durum varsa 0.2 IU/kg daha az doz uygulanır)</a:t>
            </a:r>
            <a:endParaRPr lang="tr-TR"/>
          </a:p>
        </p:txBody>
      </p:sp>
      <p:sp>
        <p:nvSpPr>
          <p:cNvPr id="4" name="Slayt Numarası Yer Tutucusu 3"/>
          <p:cNvSpPr>
            <a:spLocks noGrp="1"/>
          </p:cNvSpPr>
          <p:nvPr>
            <p:ph type="sldNum" sz="quarter" idx="10"/>
          </p:nvPr>
        </p:nvSpPr>
        <p:spPr/>
        <p:txBody>
          <a:bodyPr/>
          <a:lstStyle/>
          <a:p>
            <a:fld id="{7C1E4C4B-AC65-440E-8DB8-D1535FD6BFEA}" type="slidenum">
              <a:rPr lang="tr-TR" smtClean="0"/>
              <a:t>89</a:t>
            </a:fld>
            <a:endParaRPr lang="tr-TR"/>
          </a:p>
        </p:txBody>
      </p:sp>
    </p:spTree>
    <p:extLst>
      <p:ext uri="{BB962C8B-B14F-4D97-AF65-F5344CB8AC3E}">
        <p14:creationId xmlns:p14="http://schemas.microsoft.com/office/powerpoint/2010/main" val="37195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Kan </a:t>
            </a:r>
            <a:r>
              <a:rPr lang="tr-TR" dirty="0" err="1" smtClean="0"/>
              <a:t>glukoz</a:t>
            </a:r>
            <a:r>
              <a:rPr lang="tr-TR" dirty="0" smtClean="0"/>
              <a:t> düzeylerine göre de insülin </a:t>
            </a:r>
            <a:r>
              <a:rPr lang="tr-TR" dirty="0" err="1" smtClean="0"/>
              <a:t>injeksiyon</a:t>
            </a:r>
            <a:r>
              <a:rPr lang="tr-TR" dirty="0" smtClean="0"/>
              <a:t> zamanı değiştirilebilir. Örneğin öğün öncesi </a:t>
            </a:r>
            <a:r>
              <a:rPr lang="tr-TR" dirty="0" err="1" smtClean="0"/>
              <a:t>glukoz</a:t>
            </a:r>
            <a:r>
              <a:rPr lang="tr-TR" dirty="0" smtClean="0"/>
              <a:t> düzeyi hedeflenen değerden yüksek ise yemek zamanı biraz geciktirilebilir.</a:t>
            </a:r>
          </a:p>
        </p:txBody>
      </p:sp>
      <p:sp>
        <p:nvSpPr>
          <p:cNvPr id="4" name="Slayt Numarası Yer Tutucusu 3"/>
          <p:cNvSpPr>
            <a:spLocks noGrp="1"/>
          </p:cNvSpPr>
          <p:nvPr>
            <p:ph type="sldNum" sz="quarter" idx="10"/>
          </p:nvPr>
        </p:nvSpPr>
        <p:spPr/>
        <p:txBody>
          <a:bodyPr/>
          <a:lstStyle/>
          <a:p>
            <a:fld id="{7C1E4C4B-AC65-440E-8DB8-D1535FD6BFEA}" type="slidenum">
              <a:rPr lang="tr-TR" smtClean="0"/>
              <a:t>90</a:t>
            </a:fld>
            <a:endParaRPr lang="tr-TR"/>
          </a:p>
        </p:txBody>
      </p:sp>
    </p:spTree>
    <p:extLst>
      <p:ext uri="{BB962C8B-B14F-4D97-AF65-F5344CB8AC3E}">
        <p14:creationId xmlns:p14="http://schemas.microsoft.com/office/powerpoint/2010/main" val="2993615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Yapılan çalışmalarda </a:t>
            </a:r>
            <a:r>
              <a:rPr lang="tr-TR" dirty="0" err="1" smtClean="0"/>
              <a:t>obez</a:t>
            </a:r>
            <a:r>
              <a:rPr lang="tr-TR" dirty="0" smtClean="0"/>
              <a:t> hastalarda 4-5 </a:t>
            </a:r>
            <a:r>
              <a:rPr lang="tr-TR" dirty="0" err="1" smtClean="0"/>
              <a:t>mm’lik</a:t>
            </a:r>
            <a:r>
              <a:rPr lang="tr-TR" dirty="0" smtClean="0"/>
              <a:t> iğnelerin 8 </a:t>
            </a:r>
            <a:r>
              <a:rPr lang="tr-TR" dirty="0" err="1" smtClean="0"/>
              <a:t>mm’lik</a:t>
            </a:r>
            <a:r>
              <a:rPr lang="tr-TR" dirty="0" smtClean="0"/>
              <a:t> iğnelerle benzer performansa sahip oldukları, </a:t>
            </a:r>
          </a:p>
          <a:p>
            <a:r>
              <a:rPr lang="tr-TR" dirty="0" smtClean="0"/>
              <a:t>Zayıf ya da normal kilodaki (BKİ &lt;25 kg/m2 ) hastalarda 8 mm veya daha uzun olan iğnelerin, özellikle dik olarak kullanıldığında, </a:t>
            </a:r>
            <a:r>
              <a:rPr lang="tr-TR" dirty="0" err="1" smtClean="0"/>
              <a:t>intramüsküler</a:t>
            </a:r>
            <a:r>
              <a:rPr lang="tr-TR" dirty="0" smtClean="0"/>
              <a:t> </a:t>
            </a:r>
            <a:r>
              <a:rPr lang="tr-TR" dirty="0" err="1" smtClean="0"/>
              <a:t>injeksiyon</a:t>
            </a:r>
            <a:r>
              <a:rPr lang="tr-TR" dirty="0" smtClean="0"/>
              <a:t> riskinin olduğu, bu sebeple hipoglisemiye neden olabilecekleri gösterilmiştir.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92</a:t>
            </a:fld>
            <a:endParaRPr lang="tr-TR"/>
          </a:p>
        </p:txBody>
      </p:sp>
    </p:spTree>
    <p:extLst>
      <p:ext uri="{BB962C8B-B14F-4D97-AF65-F5344CB8AC3E}">
        <p14:creationId xmlns:p14="http://schemas.microsoft.com/office/powerpoint/2010/main" val="561804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95</a:t>
            </a:fld>
            <a:endParaRPr lang="tr-TR"/>
          </a:p>
        </p:txBody>
      </p:sp>
    </p:spTree>
    <p:extLst>
      <p:ext uri="{BB962C8B-B14F-4D97-AF65-F5344CB8AC3E}">
        <p14:creationId xmlns:p14="http://schemas.microsoft.com/office/powerpoint/2010/main" val="2532303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*Hipogliseminin düzelmesini geciktirebilir. **Bazen hipoglisemiyi takiben </a:t>
            </a:r>
            <a:r>
              <a:rPr lang="tr-TR" dirty="0" err="1" smtClean="0"/>
              <a:t>hiperglisemi</a:t>
            </a:r>
            <a:r>
              <a:rPr lang="tr-TR" dirty="0" smtClean="0"/>
              <a:t> olur</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97</a:t>
            </a:fld>
            <a:endParaRPr lang="tr-TR"/>
          </a:p>
        </p:txBody>
      </p:sp>
    </p:spTree>
    <p:extLst>
      <p:ext uri="{BB962C8B-B14F-4D97-AF65-F5344CB8AC3E}">
        <p14:creationId xmlns:p14="http://schemas.microsoft.com/office/powerpoint/2010/main" val="19348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Günden güne emilim değişkenlikleri NPH insüline göre daha az olduğu ve pik yapmadıkları için bazal insülin olarak uzun etkili insülin analogları tercih edilmelidir.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102</a:t>
            </a:fld>
            <a:endParaRPr lang="tr-TR"/>
          </a:p>
        </p:txBody>
      </p:sp>
    </p:spTree>
    <p:extLst>
      <p:ext uri="{BB962C8B-B14F-4D97-AF65-F5344CB8AC3E}">
        <p14:creationId xmlns:p14="http://schemas.microsoft.com/office/powerpoint/2010/main" val="278962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Amerikan Diyabet Derneği/Avrupa Diyabet Çalışma Derneği (ADA/EASD), Uluslararası Diyabet Federasyonu (IDF), Amerikan Endokrin Uzmanları Derneği/Amerikan Klinik Endokrinologlar Derneği (AACE/ACE), İskoçya Akademik Rehberler Ağı Komitesi (</a:t>
            </a:r>
            <a:r>
              <a:rPr lang="tr-TR" dirty="0" err="1" smtClean="0"/>
              <a:t>Scottish</a:t>
            </a:r>
            <a:r>
              <a:rPr lang="tr-TR" dirty="0" smtClean="0"/>
              <a:t> </a:t>
            </a:r>
            <a:r>
              <a:rPr lang="tr-TR" dirty="0" err="1" smtClean="0"/>
              <a:t>Intercollegiate</a:t>
            </a:r>
            <a:r>
              <a:rPr lang="tr-TR" dirty="0" smtClean="0"/>
              <a:t> </a:t>
            </a:r>
            <a:r>
              <a:rPr lang="tr-TR" dirty="0" err="1" smtClean="0"/>
              <a:t>Guidelines</a:t>
            </a:r>
            <a:r>
              <a:rPr lang="tr-TR" dirty="0" smtClean="0"/>
              <a:t> Network: SIGN), </a:t>
            </a:r>
            <a:r>
              <a:rPr lang="tr-TR" dirty="0" err="1" smtClean="0"/>
              <a:t>Joslin</a:t>
            </a:r>
            <a:r>
              <a:rPr lang="tr-TR" dirty="0" smtClean="0"/>
              <a:t> Diyabet Merkezi, Kanada Diyabet Derneği, Amerikan Hekimler Derneği, Birleşik Krallık Ulusal Sağlık ve Klinik Mükemmellik Enstitüsü (NICE), Uluslararası Diyabet Merkezi, Almanya Diyabet Derneği, Finlandiya Diyabet Derneği, İtalya Diyabet Federasyonu ve Avustralya Diyabet Derneği tarafından yayımlanan tüm kılavuzlarda</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104</a:t>
            </a:fld>
            <a:endParaRPr lang="tr-TR"/>
          </a:p>
        </p:txBody>
      </p:sp>
    </p:spTree>
    <p:extLst>
      <p:ext uri="{BB962C8B-B14F-4D97-AF65-F5344CB8AC3E}">
        <p14:creationId xmlns:p14="http://schemas.microsoft.com/office/powerpoint/2010/main" val="2480523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MET: </a:t>
            </a:r>
            <a:r>
              <a:rPr lang="tr-TR" dirty="0" err="1" smtClean="0"/>
              <a:t>Metformin</a:t>
            </a:r>
            <a:r>
              <a:rPr lang="tr-TR" dirty="0" smtClean="0"/>
              <a:t>, SU: </a:t>
            </a:r>
            <a:r>
              <a:rPr lang="tr-TR" dirty="0" err="1" smtClean="0"/>
              <a:t>Sulfonilüreler</a:t>
            </a:r>
            <a:r>
              <a:rPr lang="tr-TR" dirty="0" smtClean="0"/>
              <a:t>, GLN: </a:t>
            </a:r>
            <a:r>
              <a:rPr lang="tr-TR" dirty="0" err="1" smtClean="0"/>
              <a:t>Glinidler</a:t>
            </a:r>
            <a:r>
              <a:rPr lang="tr-TR" dirty="0" smtClean="0"/>
              <a:t>, PİO: </a:t>
            </a:r>
            <a:r>
              <a:rPr lang="tr-TR" dirty="0" err="1" smtClean="0"/>
              <a:t>Pioglitazon</a:t>
            </a:r>
            <a:r>
              <a:rPr lang="tr-TR" dirty="0" smtClean="0"/>
              <a:t>, DPP4-İ: </a:t>
            </a:r>
            <a:r>
              <a:rPr lang="tr-TR" dirty="0" err="1" smtClean="0"/>
              <a:t>Dipeptidil</a:t>
            </a:r>
            <a:r>
              <a:rPr lang="tr-TR" dirty="0" smtClean="0"/>
              <a:t> </a:t>
            </a:r>
            <a:r>
              <a:rPr lang="tr-TR" dirty="0" err="1" smtClean="0"/>
              <a:t>peptidaz</a:t>
            </a:r>
            <a:r>
              <a:rPr lang="tr-TR" dirty="0" smtClean="0"/>
              <a:t> 4 inhibitörleri, GLP-1A: </a:t>
            </a:r>
            <a:r>
              <a:rPr lang="tr-TR" dirty="0" err="1" smtClean="0"/>
              <a:t>Glukagon</a:t>
            </a:r>
            <a:r>
              <a:rPr lang="tr-TR" dirty="0" smtClean="0"/>
              <a:t> benzeri peptid-1 analogları, SGLT2-İ: Sodyum </a:t>
            </a:r>
            <a:r>
              <a:rPr lang="tr-TR" dirty="0" err="1" smtClean="0"/>
              <a:t>glukoz</a:t>
            </a:r>
            <a:r>
              <a:rPr lang="tr-TR" dirty="0" smtClean="0"/>
              <a:t> </a:t>
            </a:r>
            <a:r>
              <a:rPr lang="tr-TR" dirty="0" err="1" smtClean="0"/>
              <a:t>ko-transporter</a:t>
            </a:r>
            <a:r>
              <a:rPr lang="tr-TR" dirty="0" smtClean="0"/>
              <a:t> 2 inhibitörleri, AGİ: Alfa </a:t>
            </a:r>
            <a:r>
              <a:rPr lang="tr-TR" dirty="0" err="1" smtClean="0"/>
              <a:t>glukozidaz</a:t>
            </a:r>
            <a:r>
              <a:rPr lang="tr-TR" dirty="0" smtClean="0"/>
              <a:t> inhibitörleri, İNS: İnsülinler, KVH: </a:t>
            </a:r>
            <a:r>
              <a:rPr lang="tr-TR" dirty="0" err="1" smtClean="0"/>
              <a:t>Kardiyovasküler</a:t>
            </a:r>
            <a:r>
              <a:rPr lang="tr-TR" dirty="0" smtClean="0"/>
              <a:t> hastalık, KV: </a:t>
            </a:r>
            <a:r>
              <a:rPr lang="tr-TR" dirty="0" err="1" smtClean="0"/>
              <a:t>Kardiyovasküler</a:t>
            </a:r>
            <a:r>
              <a:rPr lang="tr-TR" dirty="0" smtClean="0"/>
              <a:t>, DM: </a:t>
            </a:r>
            <a:r>
              <a:rPr lang="tr-TR" dirty="0" err="1" smtClean="0"/>
              <a:t>Diabetes</a:t>
            </a:r>
            <a:r>
              <a:rPr lang="tr-TR" dirty="0" smtClean="0"/>
              <a:t> </a:t>
            </a:r>
            <a:r>
              <a:rPr lang="tr-TR" dirty="0" err="1" smtClean="0"/>
              <a:t>mellitus</a:t>
            </a:r>
            <a:r>
              <a:rPr lang="tr-TR" dirty="0" smtClean="0"/>
              <a:t>. ↑: Artırır, ↓: Azaltır, ↔: </a:t>
            </a:r>
            <a:r>
              <a:rPr lang="tr-TR" dirty="0" err="1" smtClean="0"/>
              <a:t>Nötral</a:t>
            </a:r>
            <a:r>
              <a:rPr lang="tr-TR" dirty="0" smtClean="0"/>
              <a:t>, ü: Tercih edilebilir, !..: Dikkatle kullanılmalı, X: </a:t>
            </a:r>
            <a:r>
              <a:rPr lang="tr-TR" dirty="0" err="1" smtClean="0"/>
              <a:t>Kontrendike</a:t>
            </a:r>
            <a:r>
              <a:rPr lang="tr-TR" dirty="0" smtClean="0"/>
              <a:t>, ?: Bilinmiyor. !.../X: Genelde </a:t>
            </a:r>
            <a:r>
              <a:rPr lang="tr-TR" dirty="0" err="1" smtClean="0"/>
              <a:t>kontrendike</a:t>
            </a:r>
            <a:r>
              <a:rPr lang="tr-TR" dirty="0" smtClean="0"/>
              <a:t> olmakla birlikte, bazı durumlarda dikkatle kullanılabilir; vaka bazında karar verilmelidir. Bu tabloda kullanılan renkler trafik ışıklarına uygun olarak düzenlenmiştir. Yeşil tonları ilacın kullanılabileceği, sarı ve turuncu dikkatle kullanılacağı, kırmızı kullanılmaması gerektiği anlamına gelmektedir.</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108</a:t>
            </a:fld>
            <a:endParaRPr lang="tr-TR"/>
          </a:p>
        </p:txBody>
      </p:sp>
    </p:spTree>
    <p:extLst>
      <p:ext uri="{BB962C8B-B14F-4D97-AF65-F5344CB8AC3E}">
        <p14:creationId xmlns:p14="http://schemas.microsoft.com/office/powerpoint/2010/main" val="114375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109</a:t>
            </a:fld>
            <a:endParaRPr lang="tr-TR"/>
          </a:p>
        </p:txBody>
      </p:sp>
    </p:spTree>
    <p:extLst>
      <p:ext uri="{BB962C8B-B14F-4D97-AF65-F5344CB8AC3E}">
        <p14:creationId xmlns:p14="http://schemas.microsoft.com/office/powerpoint/2010/main" val="277683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Her ikisi de beta-hücresi plazma </a:t>
            </a:r>
            <a:r>
              <a:rPr lang="tr-TR" dirty="0" err="1" smtClean="0"/>
              <a:t>membranı</a:t>
            </a:r>
            <a:r>
              <a:rPr lang="tr-TR" dirty="0" smtClean="0"/>
              <a:t> üzerindeki K-ATP kanallarını, </a:t>
            </a:r>
            <a:r>
              <a:rPr lang="tr-TR" dirty="0" err="1" smtClean="0"/>
              <a:t>glukozdan</a:t>
            </a:r>
            <a:r>
              <a:rPr lang="tr-TR" dirty="0" smtClean="0"/>
              <a:t> bağımsız şekilde, sırası ile uzun ve kısa süreli kapatarak insülin </a:t>
            </a:r>
            <a:r>
              <a:rPr lang="tr-TR" dirty="0" err="1" smtClean="0"/>
              <a:t>sekresyonunu</a:t>
            </a:r>
            <a:r>
              <a:rPr lang="tr-TR" dirty="0" smtClean="0"/>
              <a:t> artırmaktadır.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13</a:t>
            </a:fld>
            <a:endParaRPr lang="tr-TR"/>
          </a:p>
        </p:txBody>
      </p:sp>
    </p:spTree>
    <p:extLst>
      <p:ext uri="{BB962C8B-B14F-4D97-AF65-F5344CB8AC3E}">
        <p14:creationId xmlns:p14="http://schemas.microsoft.com/office/powerpoint/2010/main" val="84678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Metabolik</a:t>
            </a:r>
            <a:r>
              <a:rPr lang="tr-TR" dirty="0" smtClean="0"/>
              <a:t> </a:t>
            </a:r>
            <a:r>
              <a:rPr lang="tr-TR" dirty="0" err="1" smtClean="0"/>
              <a:t>dekompansasyonu</a:t>
            </a:r>
            <a:r>
              <a:rPr lang="tr-TR" dirty="0" smtClean="0"/>
              <a:t> (aşikar </a:t>
            </a:r>
            <a:r>
              <a:rPr lang="tr-TR" dirty="0" err="1" smtClean="0"/>
              <a:t>hiperglisemi</a:t>
            </a:r>
            <a:r>
              <a:rPr lang="tr-TR" dirty="0" smtClean="0"/>
              <a:t>, </a:t>
            </a:r>
            <a:r>
              <a:rPr lang="tr-TR" dirty="0" err="1" smtClean="0"/>
              <a:t>hipertrigliseridemi</a:t>
            </a:r>
            <a:r>
              <a:rPr lang="tr-TR" dirty="0" smtClean="0"/>
              <a:t>, </a:t>
            </a:r>
            <a:r>
              <a:rPr lang="tr-TR" dirty="0" err="1" smtClean="0"/>
              <a:t>ketozis</a:t>
            </a:r>
            <a:r>
              <a:rPr lang="tr-TR" dirty="0" smtClean="0"/>
              <a:t> veya istemsiz kilo kaybı) </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113</a:t>
            </a:fld>
            <a:endParaRPr lang="tr-TR"/>
          </a:p>
        </p:txBody>
      </p:sp>
    </p:spTree>
    <p:extLst>
      <p:ext uri="{BB962C8B-B14F-4D97-AF65-F5344CB8AC3E}">
        <p14:creationId xmlns:p14="http://schemas.microsoft.com/office/powerpoint/2010/main" val="275924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Ülkemizde kullanımdan kaldırılmıştır. </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21</a:t>
            </a:fld>
            <a:endParaRPr lang="tr-TR"/>
          </a:p>
        </p:txBody>
      </p:sp>
    </p:spTree>
    <p:extLst>
      <p:ext uri="{BB962C8B-B14F-4D97-AF65-F5344CB8AC3E}">
        <p14:creationId xmlns:p14="http://schemas.microsoft.com/office/powerpoint/2010/main" val="183659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Mesane kanseri , nedeni araştırılmamış </a:t>
            </a:r>
            <a:r>
              <a:rPr lang="tr-TR" dirty="0" err="1" smtClean="0"/>
              <a:t>makroskopik</a:t>
            </a:r>
            <a:r>
              <a:rPr lang="tr-TR" dirty="0" smtClean="0"/>
              <a:t> </a:t>
            </a:r>
            <a:r>
              <a:rPr lang="tr-TR" dirty="0" err="1" smtClean="0"/>
              <a:t>hematüri</a:t>
            </a:r>
            <a:r>
              <a:rPr lang="tr-TR" dirty="0" smtClean="0"/>
              <a:t>: Gözlemsel çalışmalarda, </a:t>
            </a:r>
            <a:r>
              <a:rPr lang="tr-TR" dirty="0" err="1" smtClean="0"/>
              <a:t>PİO’nun</a:t>
            </a:r>
            <a:r>
              <a:rPr lang="tr-TR" dirty="0" smtClean="0"/>
              <a:t> erkeklerde mesane kanseri riskinde minimal bir artışa neden olduğu ileri sürülmüşse de daha sonra açıklanan çalışmalar bu kaygıları büyük ölçüde gidermiştir. Ancak yine de, aktif mesane kanseri bulunan hastalarda PİO kullanılmaması; mesane kanseri öyküsü bulunan veya kronik </a:t>
            </a:r>
            <a:r>
              <a:rPr lang="tr-TR" dirty="0" err="1" smtClean="0"/>
              <a:t>hematürisi</a:t>
            </a:r>
            <a:r>
              <a:rPr lang="tr-TR" dirty="0" smtClean="0"/>
              <a:t> olan hastalarda ise PİO kullanımına, risk-yarar oranına bakılarak karar verilmesi, mümkünse kullanımından kaçınılması tavsiye edilmektedir. </a:t>
            </a:r>
          </a:p>
          <a:p>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24</a:t>
            </a:fld>
            <a:endParaRPr lang="tr-TR"/>
          </a:p>
        </p:txBody>
      </p:sp>
    </p:spTree>
    <p:extLst>
      <p:ext uri="{BB962C8B-B14F-4D97-AF65-F5344CB8AC3E}">
        <p14:creationId xmlns:p14="http://schemas.microsoft.com/office/powerpoint/2010/main" val="127334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Ülkemizde ruhsatlı değildir (Ruhsatlı olsa da bazı ilaçlar satışta olmayabilir) GLP-1 RA: </a:t>
            </a:r>
            <a:r>
              <a:rPr lang="tr-TR" dirty="0" err="1" smtClean="0"/>
              <a:t>Glukagona</a:t>
            </a:r>
            <a:r>
              <a:rPr lang="tr-TR" dirty="0" smtClean="0"/>
              <a:t> benzer peptid-1 reseptör </a:t>
            </a:r>
            <a:r>
              <a:rPr lang="tr-TR" dirty="0" err="1" smtClean="0"/>
              <a:t>agonistleri</a:t>
            </a:r>
            <a:r>
              <a:rPr lang="tr-TR" dirty="0" smtClean="0"/>
              <a:t>, </a:t>
            </a:r>
            <a:r>
              <a:rPr lang="tr-TR" dirty="0" err="1" smtClean="0"/>
              <a:t>Eksenatid</a:t>
            </a:r>
            <a:r>
              <a:rPr lang="tr-TR" dirty="0" smtClean="0"/>
              <a:t> XR: Uzun salınımlı (etkili) </a:t>
            </a:r>
            <a:r>
              <a:rPr lang="tr-TR" dirty="0" err="1" smtClean="0"/>
              <a:t>eksenatid</a:t>
            </a:r>
            <a:r>
              <a:rPr lang="tr-TR" dirty="0" smtClean="0"/>
              <a:t>.</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33</a:t>
            </a:fld>
            <a:endParaRPr lang="tr-TR"/>
          </a:p>
        </p:txBody>
      </p:sp>
    </p:spTree>
    <p:extLst>
      <p:ext uri="{BB962C8B-B14F-4D97-AF65-F5344CB8AC3E}">
        <p14:creationId xmlns:p14="http://schemas.microsoft.com/office/powerpoint/2010/main" val="349966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Şüpheli hastalarda </a:t>
            </a:r>
            <a:r>
              <a:rPr lang="tr-TR" sz="1200" dirty="0" err="1" smtClean="0"/>
              <a:t>kalsitonin</a:t>
            </a:r>
            <a:r>
              <a:rPr lang="tr-TR" sz="1200" dirty="0" smtClean="0"/>
              <a:t> bakılması ve gereğinde ileri tetkik yapılması önerilmektedir ancak </a:t>
            </a:r>
            <a:r>
              <a:rPr lang="tr-TR" sz="1200" dirty="0" err="1" smtClean="0"/>
              <a:t>kalsitoninin</a:t>
            </a:r>
            <a:r>
              <a:rPr lang="tr-TR" sz="1200" dirty="0" smtClean="0"/>
              <a:t> bir tarama ve takip testi olarak kullanımı önerilmez</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35</a:t>
            </a:fld>
            <a:endParaRPr lang="tr-TR"/>
          </a:p>
        </p:txBody>
      </p:sp>
    </p:spTree>
    <p:extLst>
      <p:ext uri="{BB962C8B-B14F-4D97-AF65-F5344CB8AC3E}">
        <p14:creationId xmlns:p14="http://schemas.microsoft.com/office/powerpoint/2010/main" val="115488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Ülkemizde bazı formları mevcut değildir. DPP4-İ: </a:t>
            </a:r>
            <a:r>
              <a:rPr lang="tr-TR" dirty="0" err="1" smtClean="0"/>
              <a:t>Dipeptidil</a:t>
            </a:r>
            <a:r>
              <a:rPr lang="tr-TR" dirty="0" smtClean="0"/>
              <a:t> </a:t>
            </a:r>
            <a:r>
              <a:rPr lang="tr-TR" dirty="0" err="1" smtClean="0"/>
              <a:t>peptidaz</a:t>
            </a:r>
            <a:r>
              <a:rPr lang="tr-TR" dirty="0" smtClean="0"/>
              <a:t> 4 inhibitörler</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39</a:t>
            </a:fld>
            <a:endParaRPr lang="tr-TR"/>
          </a:p>
        </p:txBody>
      </p:sp>
    </p:spTree>
    <p:extLst>
      <p:ext uri="{BB962C8B-B14F-4D97-AF65-F5344CB8AC3E}">
        <p14:creationId xmlns:p14="http://schemas.microsoft.com/office/powerpoint/2010/main" val="400775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kalp yetersizliği (New York Kalp Cemiyeti sınıflamasına göre sınıf II-IV) </a:t>
            </a:r>
            <a:endParaRPr lang="tr-TR" dirty="0"/>
          </a:p>
        </p:txBody>
      </p:sp>
      <p:sp>
        <p:nvSpPr>
          <p:cNvPr id="4" name="Slayt Numarası Yer Tutucusu 3"/>
          <p:cNvSpPr>
            <a:spLocks noGrp="1"/>
          </p:cNvSpPr>
          <p:nvPr>
            <p:ph type="sldNum" sz="quarter" idx="10"/>
          </p:nvPr>
        </p:nvSpPr>
        <p:spPr/>
        <p:txBody>
          <a:bodyPr/>
          <a:lstStyle/>
          <a:p>
            <a:fld id="{7C1E4C4B-AC65-440E-8DB8-D1535FD6BFEA}" type="slidenum">
              <a:rPr lang="tr-TR" smtClean="0"/>
              <a:t>45</a:t>
            </a:fld>
            <a:endParaRPr lang="tr-TR"/>
          </a:p>
        </p:txBody>
      </p:sp>
    </p:spTree>
    <p:extLst>
      <p:ext uri="{BB962C8B-B14F-4D97-AF65-F5344CB8AC3E}">
        <p14:creationId xmlns:p14="http://schemas.microsoft.com/office/powerpoint/2010/main" val="123210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10104" y="2259142"/>
            <a:ext cx="9181147" cy="155883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20205" y="4120992"/>
            <a:ext cx="7560945" cy="1858486"/>
          </a:xfrm>
        </p:spPr>
        <p:txBody>
          <a:bodyPr/>
          <a:lstStyle>
            <a:lvl1pPr marL="0" indent="0" algn="ctr">
              <a:buNone/>
              <a:defRPr>
                <a:solidFill>
                  <a:schemeClr val="tx1">
                    <a:tint val="75000"/>
                  </a:schemeClr>
                </a:solidFill>
              </a:defRPr>
            </a:lvl1pPr>
            <a:lvl2pPr marL="476037" indent="0" algn="ctr">
              <a:buNone/>
              <a:defRPr>
                <a:solidFill>
                  <a:schemeClr val="tx1">
                    <a:tint val="75000"/>
                  </a:schemeClr>
                </a:solidFill>
              </a:defRPr>
            </a:lvl2pPr>
            <a:lvl3pPr marL="952073" indent="0" algn="ctr">
              <a:buNone/>
              <a:defRPr>
                <a:solidFill>
                  <a:schemeClr val="tx1">
                    <a:tint val="75000"/>
                  </a:schemeClr>
                </a:solidFill>
              </a:defRPr>
            </a:lvl3pPr>
            <a:lvl4pPr marL="1428110" indent="0" algn="ctr">
              <a:buNone/>
              <a:defRPr>
                <a:solidFill>
                  <a:schemeClr val="tx1">
                    <a:tint val="75000"/>
                  </a:schemeClr>
                </a:solidFill>
              </a:defRPr>
            </a:lvl4pPr>
            <a:lvl5pPr marL="1904147" indent="0" algn="ctr">
              <a:buNone/>
              <a:defRPr>
                <a:solidFill>
                  <a:schemeClr val="tx1">
                    <a:tint val="75000"/>
                  </a:schemeClr>
                </a:solidFill>
              </a:defRPr>
            </a:lvl5pPr>
            <a:lvl6pPr marL="2380183" indent="0" algn="ctr">
              <a:buNone/>
              <a:defRPr>
                <a:solidFill>
                  <a:schemeClr val="tx1">
                    <a:tint val="75000"/>
                  </a:schemeClr>
                </a:solidFill>
              </a:defRPr>
            </a:lvl6pPr>
            <a:lvl7pPr marL="2856220" indent="0" algn="ctr">
              <a:buNone/>
              <a:defRPr>
                <a:solidFill>
                  <a:schemeClr val="tx1">
                    <a:tint val="75000"/>
                  </a:schemeClr>
                </a:solidFill>
              </a:defRPr>
            </a:lvl7pPr>
            <a:lvl8pPr marL="3332256" indent="0" algn="ctr">
              <a:buNone/>
              <a:defRPr>
                <a:solidFill>
                  <a:schemeClr val="tx1">
                    <a:tint val="75000"/>
                  </a:schemeClr>
                </a:solidFill>
              </a:defRPr>
            </a:lvl8pPr>
            <a:lvl9pPr marL="3808293"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830981" y="291234"/>
            <a:ext cx="2430303" cy="620505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40068" y="291234"/>
            <a:ext cx="7110888" cy="620505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53233" y="4673154"/>
            <a:ext cx="9181147" cy="1444367"/>
          </a:xfrm>
        </p:spPr>
        <p:txBody>
          <a:bodyPr anchor="t"/>
          <a:lstStyle>
            <a:lvl1pPr algn="l">
              <a:defRPr sz="42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53233" y="3082329"/>
            <a:ext cx="9181147" cy="1590823"/>
          </a:xfrm>
        </p:spPr>
        <p:txBody>
          <a:bodyPr anchor="b"/>
          <a:lstStyle>
            <a:lvl1pPr marL="0" indent="0">
              <a:buNone/>
              <a:defRPr sz="2100">
                <a:solidFill>
                  <a:schemeClr val="tx1">
                    <a:tint val="75000"/>
                  </a:schemeClr>
                </a:solidFill>
              </a:defRPr>
            </a:lvl1pPr>
            <a:lvl2pPr marL="476037" indent="0">
              <a:buNone/>
              <a:defRPr sz="1900">
                <a:solidFill>
                  <a:schemeClr val="tx1">
                    <a:tint val="75000"/>
                  </a:schemeClr>
                </a:solidFill>
              </a:defRPr>
            </a:lvl2pPr>
            <a:lvl3pPr marL="952073" indent="0">
              <a:buNone/>
              <a:defRPr sz="1700">
                <a:solidFill>
                  <a:schemeClr val="tx1">
                    <a:tint val="75000"/>
                  </a:schemeClr>
                </a:solidFill>
              </a:defRPr>
            </a:lvl3pPr>
            <a:lvl4pPr marL="1428110" indent="0">
              <a:buNone/>
              <a:defRPr sz="1500">
                <a:solidFill>
                  <a:schemeClr val="tx1">
                    <a:tint val="75000"/>
                  </a:schemeClr>
                </a:solidFill>
              </a:defRPr>
            </a:lvl4pPr>
            <a:lvl5pPr marL="1904147" indent="0">
              <a:buNone/>
              <a:defRPr sz="1500">
                <a:solidFill>
                  <a:schemeClr val="tx1">
                    <a:tint val="75000"/>
                  </a:schemeClr>
                </a:solidFill>
              </a:defRPr>
            </a:lvl5pPr>
            <a:lvl6pPr marL="2380183" indent="0">
              <a:buNone/>
              <a:defRPr sz="1500">
                <a:solidFill>
                  <a:schemeClr val="tx1">
                    <a:tint val="75000"/>
                  </a:schemeClr>
                </a:solidFill>
              </a:defRPr>
            </a:lvl6pPr>
            <a:lvl7pPr marL="2856220" indent="0">
              <a:buNone/>
              <a:defRPr sz="1500">
                <a:solidFill>
                  <a:schemeClr val="tx1">
                    <a:tint val="75000"/>
                  </a:schemeClr>
                </a:solidFill>
              </a:defRPr>
            </a:lvl7pPr>
            <a:lvl8pPr marL="3332256" indent="0">
              <a:buNone/>
              <a:defRPr sz="1500">
                <a:solidFill>
                  <a:schemeClr val="tx1">
                    <a:tint val="75000"/>
                  </a:schemeClr>
                </a:solidFill>
              </a:defRPr>
            </a:lvl8pPr>
            <a:lvl9pPr marL="3808293" indent="0">
              <a:buNone/>
              <a:defRPr sz="15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40069" y="1696881"/>
            <a:ext cx="4770597" cy="4799407"/>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90688" y="1696881"/>
            <a:ext cx="4770597" cy="4799407"/>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40068" y="1627860"/>
            <a:ext cx="4772472" cy="678414"/>
          </a:xfrm>
        </p:spPr>
        <p:txBody>
          <a:bodyPr anchor="b"/>
          <a:lstStyle>
            <a:lvl1pPr marL="0" indent="0">
              <a:buNone/>
              <a:defRPr sz="2500" b="1"/>
            </a:lvl1pPr>
            <a:lvl2pPr marL="476037" indent="0">
              <a:buNone/>
              <a:defRPr sz="2100" b="1"/>
            </a:lvl2pPr>
            <a:lvl3pPr marL="952073" indent="0">
              <a:buNone/>
              <a:defRPr sz="1900" b="1"/>
            </a:lvl3pPr>
            <a:lvl4pPr marL="1428110" indent="0">
              <a:buNone/>
              <a:defRPr sz="1700" b="1"/>
            </a:lvl4pPr>
            <a:lvl5pPr marL="1904147" indent="0">
              <a:buNone/>
              <a:defRPr sz="1700" b="1"/>
            </a:lvl5pPr>
            <a:lvl6pPr marL="2380183" indent="0">
              <a:buNone/>
              <a:defRPr sz="1700" b="1"/>
            </a:lvl6pPr>
            <a:lvl7pPr marL="2856220" indent="0">
              <a:buNone/>
              <a:defRPr sz="1700" b="1"/>
            </a:lvl7pPr>
            <a:lvl8pPr marL="3332256" indent="0">
              <a:buNone/>
              <a:defRPr sz="1700" b="1"/>
            </a:lvl8pPr>
            <a:lvl9pPr marL="3808293" indent="0">
              <a:buNone/>
              <a:defRPr sz="1700" b="1"/>
            </a:lvl9pPr>
          </a:lstStyle>
          <a:p>
            <a:pPr lvl="0"/>
            <a:r>
              <a:rPr lang="tr-TR" smtClean="0"/>
              <a:t>Asıl metin stillerini düzenlemek için tıklatın</a:t>
            </a:r>
          </a:p>
        </p:txBody>
      </p:sp>
      <p:sp>
        <p:nvSpPr>
          <p:cNvPr id="4" name="3 İçerik Yer Tutucusu"/>
          <p:cNvSpPr>
            <a:spLocks noGrp="1"/>
          </p:cNvSpPr>
          <p:nvPr>
            <p:ph sz="half" idx="2"/>
          </p:nvPr>
        </p:nvSpPr>
        <p:spPr>
          <a:xfrm>
            <a:off x="540068" y="2306274"/>
            <a:ext cx="4772472" cy="419001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86937" y="1627860"/>
            <a:ext cx="4774346" cy="678414"/>
          </a:xfrm>
        </p:spPr>
        <p:txBody>
          <a:bodyPr anchor="b"/>
          <a:lstStyle>
            <a:lvl1pPr marL="0" indent="0">
              <a:buNone/>
              <a:defRPr sz="2500" b="1"/>
            </a:lvl1pPr>
            <a:lvl2pPr marL="476037" indent="0">
              <a:buNone/>
              <a:defRPr sz="2100" b="1"/>
            </a:lvl2pPr>
            <a:lvl3pPr marL="952073" indent="0">
              <a:buNone/>
              <a:defRPr sz="1900" b="1"/>
            </a:lvl3pPr>
            <a:lvl4pPr marL="1428110" indent="0">
              <a:buNone/>
              <a:defRPr sz="1700" b="1"/>
            </a:lvl4pPr>
            <a:lvl5pPr marL="1904147" indent="0">
              <a:buNone/>
              <a:defRPr sz="1700" b="1"/>
            </a:lvl5pPr>
            <a:lvl6pPr marL="2380183" indent="0">
              <a:buNone/>
              <a:defRPr sz="1700" b="1"/>
            </a:lvl6pPr>
            <a:lvl7pPr marL="2856220" indent="0">
              <a:buNone/>
              <a:defRPr sz="1700" b="1"/>
            </a:lvl7pPr>
            <a:lvl8pPr marL="3332256" indent="0">
              <a:buNone/>
              <a:defRPr sz="1700" b="1"/>
            </a:lvl8pPr>
            <a:lvl9pPr marL="3808293" indent="0">
              <a:buNone/>
              <a:defRPr sz="17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86937" y="2306274"/>
            <a:ext cx="4774346" cy="419001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40069" y="289548"/>
            <a:ext cx="3553569" cy="1232257"/>
          </a:xfrm>
        </p:spPr>
        <p:txBody>
          <a:bodyPr anchor="b"/>
          <a:lstStyle>
            <a:lvl1pPr algn="l">
              <a:defRPr sz="2100" b="1"/>
            </a:lvl1pPr>
          </a:lstStyle>
          <a:p>
            <a:r>
              <a:rPr lang="tr-TR" smtClean="0"/>
              <a:t>Asıl başlık stili için tıklatın</a:t>
            </a:r>
            <a:endParaRPr lang="tr-TR"/>
          </a:p>
        </p:txBody>
      </p:sp>
      <p:sp>
        <p:nvSpPr>
          <p:cNvPr id="3" name="2 İçerik Yer Tutucusu"/>
          <p:cNvSpPr>
            <a:spLocks noGrp="1"/>
          </p:cNvSpPr>
          <p:nvPr>
            <p:ph idx="1"/>
          </p:nvPr>
        </p:nvSpPr>
        <p:spPr>
          <a:xfrm>
            <a:off x="4223029" y="289550"/>
            <a:ext cx="6038254" cy="6206739"/>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40069" y="1521807"/>
            <a:ext cx="3553569" cy="4974482"/>
          </a:xfrm>
        </p:spPr>
        <p:txBody>
          <a:bodyPr/>
          <a:lstStyle>
            <a:lvl1pPr marL="0" indent="0">
              <a:buNone/>
              <a:defRPr sz="1500"/>
            </a:lvl1pPr>
            <a:lvl2pPr marL="476037" indent="0">
              <a:buNone/>
              <a:defRPr sz="1200"/>
            </a:lvl2pPr>
            <a:lvl3pPr marL="952073" indent="0">
              <a:buNone/>
              <a:defRPr sz="1000"/>
            </a:lvl3pPr>
            <a:lvl4pPr marL="1428110" indent="0">
              <a:buNone/>
              <a:defRPr sz="900"/>
            </a:lvl4pPr>
            <a:lvl5pPr marL="1904147" indent="0">
              <a:buNone/>
              <a:defRPr sz="900"/>
            </a:lvl5pPr>
            <a:lvl6pPr marL="2380183" indent="0">
              <a:buNone/>
              <a:defRPr sz="900"/>
            </a:lvl6pPr>
            <a:lvl7pPr marL="2856220" indent="0">
              <a:buNone/>
              <a:defRPr sz="900"/>
            </a:lvl7pPr>
            <a:lvl8pPr marL="3332256" indent="0">
              <a:buNone/>
              <a:defRPr sz="900"/>
            </a:lvl8pPr>
            <a:lvl9pPr marL="3808293"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17141" y="5090637"/>
            <a:ext cx="6480810" cy="600978"/>
          </a:xfrm>
        </p:spPr>
        <p:txBody>
          <a:bodyPr anchor="b"/>
          <a:lstStyle>
            <a:lvl1pPr algn="l">
              <a:defRPr sz="2100" b="1"/>
            </a:lvl1pPr>
          </a:lstStyle>
          <a:p>
            <a:r>
              <a:rPr lang="tr-TR" smtClean="0"/>
              <a:t>Asıl başlık stili için tıklatın</a:t>
            </a:r>
            <a:endParaRPr lang="tr-TR"/>
          </a:p>
        </p:txBody>
      </p:sp>
      <p:sp>
        <p:nvSpPr>
          <p:cNvPr id="3" name="2 Resim Yer Tutucusu"/>
          <p:cNvSpPr>
            <a:spLocks noGrp="1"/>
          </p:cNvSpPr>
          <p:nvPr>
            <p:ph type="pic" idx="1"/>
          </p:nvPr>
        </p:nvSpPr>
        <p:spPr>
          <a:xfrm>
            <a:off x="2117141" y="649798"/>
            <a:ext cx="6480810" cy="4363403"/>
          </a:xfrm>
        </p:spPr>
        <p:txBody>
          <a:bodyPr/>
          <a:lstStyle>
            <a:lvl1pPr marL="0" indent="0">
              <a:buNone/>
              <a:defRPr sz="3300"/>
            </a:lvl1pPr>
            <a:lvl2pPr marL="476037" indent="0">
              <a:buNone/>
              <a:defRPr sz="2900"/>
            </a:lvl2pPr>
            <a:lvl3pPr marL="952073" indent="0">
              <a:buNone/>
              <a:defRPr sz="2500"/>
            </a:lvl3pPr>
            <a:lvl4pPr marL="1428110" indent="0">
              <a:buNone/>
              <a:defRPr sz="2100"/>
            </a:lvl4pPr>
            <a:lvl5pPr marL="1904147" indent="0">
              <a:buNone/>
              <a:defRPr sz="2100"/>
            </a:lvl5pPr>
            <a:lvl6pPr marL="2380183" indent="0">
              <a:buNone/>
              <a:defRPr sz="2100"/>
            </a:lvl6pPr>
            <a:lvl7pPr marL="2856220" indent="0">
              <a:buNone/>
              <a:defRPr sz="2100"/>
            </a:lvl7pPr>
            <a:lvl8pPr marL="3332256" indent="0">
              <a:buNone/>
              <a:defRPr sz="2100"/>
            </a:lvl8pPr>
            <a:lvl9pPr marL="3808293" indent="0">
              <a:buNone/>
              <a:defRPr sz="2100"/>
            </a:lvl9pPr>
          </a:lstStyle>
          <a:p>
            <a:endParaRPr lang="tr-TR"/>
          </a:p>
        </p:txBody>
      </p:sp>
      <p:sp>
        <p:nvSpPr>
          <p:cNvPr id="4" name="3 Metin Yer Tutucusu"/>
          <p:cNvSpPr>
            <a:spLocks noGrp="1"/>
          </p:cNvSpPr>
          <p:nvPr>
            <p:ph type="body" sz="half" idx="2"/>
          </p:nvPr>
        </p:nvSpPr>
        <p:spPr>
          <a:xfrm>
            <a:off x="2117141" y="5691616"/>
            <a:ext cx="6480810" cy="853489"/>
          </a:xfrm>
        </p:spPr>
        <p:txBody>
          <a:bodyPr/>
          <a:lstStyle>
            <a:lvl1pPr marL="0" indent="0">
              <a:buNone/>
              <a:defRPr sz="1500"/>
            </a:lvl1pPr>
            <a:lvl2pPr marL="476037" indent="0">
              <a:buNone/>
              <a:defRPr sz="1200"/>
            </a:lvl2pPr>
            <a:lvl3pPr marL="952073" indent="0">
              <a:buNone/>
              <a:defRPr sz="1000"/>
            </a:lvl3pPr>
            <a:lvl4pPr marL="1428110" indent="0">
              <a:buNone/>
              <a:defRPr sz="900"/>
            </a:lvl4pPr>
            <a:lvl5pPr marL="1904147" indent="0">
              <a:buNone/>
              <a:defRPr sz="900"/>
            </a:lvl5pPr>
            <a:lvl6pPr marL="2380183" indent="0">
              <a:buNone/>
              <a:defRPr sz="900"/>
            </a:lvl6pPr>
            <a:lvl7pPr marL="2856220" indent="0">
              <a:buNone/>
              <a:defRPr sz="900"/>
            </a:lvl7pPr>
            <a:lvl8pPr marL="3332256" indent="0">
              <a:buNone/>
              <a:defRPr sz="900"/>
            </a:lvl8pPr>
            <a:lvl9pPr marL="3808293"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540070" y="291231"/>
            <a:ext cx="9721215" cy="1212056"/>
          </a:xfrm>
          <a:prstGeom prst="rect">
            <a:avLst/>
          </a:prstGeom>
        </p:spPr>
        <p:txBody>
          <a:bodyPr vert="horz" lIns="95207" tIns="47604" rIns="95207" bIns="47604"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540070" y="1696881"/>
            <a:ext cx="9721215" cy="4799407"/>
          </a:xfrm>
          <a:prstGeom prst="rect">
            <a:avLst/>
          </a:prstGeom>
        </p:spPr>
        <p:txBody>
          <a:bodyPr vert="horz" lIns="95207" tIns="47604" rIns="95207" bIns="4760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540069" y="6740383"/>
            <a:ext cx="2520315" cy="387185"/>
          </a:xfrm>
          <a:prstGeom prst="rect">
            <a:avLst/>
          </a:prstGeom>
        </p:spPr>
        <p:txBody>
          <a:bodyPr vert="horz" lIns="95207" tIns="47604" rIns="95207" bIns="47604" rtlCol="0" anchor="ctr"/>
          <a:lstStyle>
            <a:lvl1pPr algn="l">
              <a:defRPr sz="1200">
                <a:solidFill>
                  <a:schemeClr val="tx1">
                    <a:tint val="75000"/>
                  </a:schemeClr>
                </a:solidFill>
              </a:defRPr>
            </a:lvl1pPr>
          </a:lstStyle>
          <a:p>
            <a:fld id="{A23720DD-5B6D-40BF-8493-A6B52D484E6B}" type="datetimeFigureOut">
              <a:rPr lang="tr-TR" smtClean="0"/>
              <a:t>12.10.2022</a:t>
            </a:fld>
            <a:endParaRPr lang="tr-TR"/>
          </a:p>
        </p:txBody>
      </p:sp>
      <p:sp>
        <p:nvSpPr>
          <p:cNvPr id="5" name="4 Altbilgi Yer Tutucusu"/>
          <p:cNvSpPr>
            <a:spLocks noGrp="1"/>
          </p:cNvSpPr>
          <p:nvPr>
            <p:ph type="ftr" sz="quarter" idx="3"/>
          </p:nvPr>
        </p:nvSpPr>
        <p:spPr>
          <a:xfrm>
            <a:off x="3690463" y="6740383"/>
            <a:ext cx="3420428" cy="387185"/>
          </a:xfrm>
          <a:prstGeom prst="rect">
            <a:avLst/>
          </a:prstGeom>
        </p:spPr>
        <p:txBody>
          <a:bodyPr vert="horz" lIns="95207" tIns="47604" rIns="95207" bIns="47604"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7740969" y="6740383"/>
            <a:ext cx="2520315" cy="387185"/>
          </a:xfrm>
          <a:prstGeom prst="rect">
            <a:avLst/>
          </a:prstGeom>
        </p:spPr>
        <p:txBody>
          <a:bodyPr vert="horz" lIns="95207" tIns="47604" rIns="95207" bIns="47604"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2073" rtl="0" eaLnBrk="1" latinLnBrk="0" hangingPunct="1">
        <a:spcBef>
          <a:spcPct val="0"/>
        </a:spcBef>
        <a:buNone/>
        <a:defRPr sz="4600" kern="1200">
          <a:solidFill>
            <a:schemeClr val="tx1"/>
          </a:solidFill>
          <a:latin typeface="+mj-lt"/>
          <a:ea typeface="+mj-ea"/>
          <a:cs typeface="+mj-cs"/>
        </a:defRPr>
      </a:lvl1pPr>
    </p:titleStyle>
    <p:bodyStyle>
      <a:lvl1pPr marL="357027" indent="-357027" algn="l" defTabSz="952073"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3560" indent="-297523" algn="l" defTabSz="952073"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0092" indent="-238018" algn="l" defTabSz="95207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612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4216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18202"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9423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7027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46311"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r-TR"/>
      </a:defPPr>
      <a:lvl1pPr marL="0" algn="l" defTabSz="952073" rtl="0" eaLnBrk="1" latinLnBrk="0" hangingPunct="1">
        <a:defRPr sz="1900" kern="1200">
          <a:solidFill>
            <a:schemeClr val="tx1"/>
          </a:solidFill>
          <a:latin typeface="+mn-lt"/>
          <a:ea typeface="+mn-ea"/>
          <a:cs typeface="+mn-cs"/>
        </a:defRPr>
      </a:lvl1pPr>
      <a:lvl2pPr marL="476037" algn="l" defTabSz="952073" rtl="0" eaLnBrk="1" latinLnBrk="0" hangingPunct="1">
        <a:defRPr sz="1900" kern="1200">
          <a:solidFill>
            <a:schemeClr val="tx1"/>
          </a:solidFill>
          <a:latin typeface="+mn-lt"/>
          <a:ea typeface="+mn-ea"/>
          <a:cs typeface="+mn-cs"/>
        </a:defRPr>
      </a:lvl2pPr>
      <a:lvl3pPr marL="952073" algn="l" defTabSz="952073" rtl="0" eaLnBrk="1" latinLnBrk="0" hangingPunct="1">
        <a:defRPr sz="1900" kern="1200">
          <a:solidFill>
            <a:schemeClr val="tx1"/>
          </a:solidFill>
          <a:latin typeface="+mn-lt"/>
          <a:ea typeface="+mn-ea"/>
          <a:cs typeface="+mn-cs"/>
        </a:defRPr>
      </a:lvl3pPr>
      <a:lvl4pPr marL="1428110" algn="l" defTabSz="952073" rtl="0" eaLnBrk="1" latinLnBrk="0" hangingPunct="1">
        <a:defRPr sz="1900" kern="1200">
          <a:solidFill>
            <a:schemeClr val="tx1"/>
          </a:solidFill>
          <a:latin typeface="+mn-lt"/>
          <a:ea typeface="+mn-ea"/>
          <a:cs typeface="+mn-cs"/>
        </a:defRPr>
      </a:lvl4pPr>
      <a:lvl5pPr marL="1904147" algn="l" defTabSz="952073" rtl="0" eaLnBrk="1" latinLnBrk="0" hangingPunct="1">
        <a:defRPr sz="1900" kern="1200">
          <a:solidFill>
            <a:schemeClr val="tx1"/>
          </a:solidFill>
          <a:latin typeface="+mn-lt"/>
          <a:ea typeface="+mn-ea"/>
          <a:cs typeface="+mn-cs"/>
        </a:defRPr>
      </a:lvl5pPr>
      <a:lvl6pPr marL="2380183" algn="l" defTabSz="952073" rtl="0" eaLnBrk="1" latinLnBrk="0" hangingPunct="1">
        <a:defRPr sz="1900" kern="1200">
          <a:solidFill>
            <a:schemeClr val="tx1"/>
          </a:solidFill>
          <a:latin typeface="+mn-lt"/>
          <a:ea typeface="+mn-ea"/>
          <a:cs typeface="+mn-cs"/>
        </a:defRPr>
      </a:lvl6pPr>
      <a:lvl7pPr marL="2856220" algn="l" defTabSz="952073" rtl="0" eaLnBrk="1" latinLnBrk="0" hangingPunct="1">
        <a:defRPr sz="1900" kern="1200">
          <a:solidFill>
            <a:schemeClr val="tx1"/>
          </a:solidFill>
          <a:latin typeface="+mn-lt"/>
          <a:ea typeface="+mn-ea"/>
          <a:cs typeface="+mn-cs"/>
        </a:defRPr>
      </a:lvl7pPr>
      <a:lvl8pPr marL="3332256" algn="l" defTabSz="952073" rtl="0" eaLnBrk="1" latinLnBrk="0" hangingPunct="1">
        <a:defRPr sz="1900" kern="1200">
          <a:solidFill>
            <a:schemeClr val="tx1"/>
          </a:solidFill>
          <a:latin typeface="+mn-lt"/>
          <a:ea typeface="+mn-ea"/>
          <a:cs typeface="+mn-cs"/>
        </a:defRPr>
      </a:lvl8pPr>
      <a:lvl9pPr marL="3808293" algn="l" defTabSz="95207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DİYABETES MELLİTUSTA ORAL ANTİDİYABETİKLER VE İNSÜLİN TEDAVİSİ</a:t>
            </a:r>
            <a:endParaRPr lang="tr-TR" dirty="0"/>
          </a:p>
        </p:txBody>
      </p:sp>
      <p:sp>
        <p:nvSpPr>
          <p:cNvPr id="4" name="Alt Başlık 2"/>
          <p:cNvSpPr>
            <a:spLocks noGrp="1"/>
          </p:cNvSpPr>
          <p:nvPr>
            <p:ph type="subTitle" idx="1"/>
          </p:nvPr>
        </p:nvSpPr>
        <p:spPr/>
        <p:txBody>
          <a:bodyPr/>
          <a:lstStyle/>
          <a:p>
            <a:r>
              <a:rPr lang="tr-TR" dirty="0" smtClean="0"/>
              <a:t>KTÜ Aile Hekimliği ABD</a:t>
            </a:r>
          </a:p>
          <a:p>
            <a:r>
              <a:rPr lang="tr-TR" dirty="0" smtClean="0"/>
              <a:t>Dr. Abdul Vahap BİR</a:t>
            </a:r>
          </a:p>
          <a:p>
            <a:r>
              <a:rPr lang="tr-TR" dirty="0" smtClean="0"/>
              <a:t>12.10.2022</a:t>
            </a:r>
            <a:endParaRPr lang="tr-TR" dirty="0"/>
          </a:p>
        </p:txBody>
      </p:sp>
    </p:spTree>
    <p:extLst>
      <p:ext uri="{BB962C8B-B14F-4D97-AF65-F5344CB8AC3E}">
        <p14:creationId xmlns:p14="http://schemas.microsoft.com/office/powerpoint/2010/main" val="2609200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METFORMİNİN </a:t>
            </a:r>
            <a:r>
              <a:rPr lang="tr-TR" sz="3200" dirty="0" smtClean="0"/>
              <a:t>KONTRENDİKASYONLARI-1</a:t>
            </a:r>
            <a:endParaRPr lang="tr-TR" sz="3200" dirty="0"/>
          </a:p>
        </p:txBody>
      </p:sp>
      <p:sp>
        <p:nvSpPr>
          <p:cNvPr id="3" name="İçerik Yer Tutucusu 2"/>
          <p:cNvSpPr>
            <a:spLocks noGrp="1"/>
          </p:cNvSpPr>
          <p:nvPr>
            <p:ph idx="1"/>
          </p:nvPr>
        </p:nvSpPr>
        <p:spPr/>
        <p:txBody>
          <a:bodyPr>
            <a:noAutofit/>
          </a:bodyPr>
          <a:lstStyle/>
          <a:p>
            <a:r>
              <a:rPr lang="tr-TR" sz="2200" dirty="0" smtClean="0"/>
              <a:t>İleri </a:t>
            </a:r>
            <a:r>
              <a:rPr lang="tr-TR" sz="2200" dirty="0"/>
              <a:t>derecede </a:t>
            </a:r>
            <a:r>
              <a:rPr lang="tr-TR" sz="2200" dirty="0" err="1"/>
              <a:t>renal</a:t>
            </a:r>
            <a:r>
              <a:rPr lang="tr-TR" sz="2200" dirty="0"/>
              <a:t> fonksiyon bozukluğu varsa (</a:t>
            </a:r>
            <a:r>
              <a:rPr lang="tr-TR" sz="2200" dirty="0" err="1"/>
              <a:t>eGFR</a:t>
            </a:r>
            <a:r>
              <a:rPr lang="tr-TR" sz="2200" dirty="0"/>
              <a:t> &lt;30 ml/</a:t>
            </a:r>
            <a:r>
              <a:rPr lang="tr-TR" sz="2200" dirty="0" err="1"/>
              <a:t>dk</a:t>
            </a:r>
            <a:r>
              <a:rPr lang="tr-TR" sz="2200" dirty="0"/>
              <a:t> </a:t>
            </a:r>
            <a:r>
              <a:rPr lang="tr-TR" sz="2200" dirty="0" smtClean="0"/>
              <a:t>ise)</a:t>
            </a:r>
          </a:p>
          <a:p>
            <a:endParaRPr lang="tr-TR" sz="2200" dirty="0" smtClean="0"/>
          </a:p>
          <a:p>
            <a:endParaRPr lang="tr-TR" sz="2200" dirty="0"/>
          </a:p>
          <a:p>
            <a:endParaRPr lang="tr-TR" sz="2200" dirty="0" smtClean="0"/>
          </a:p>
          <a:p>
            <a:endParaRPr lang="tr-TR" sz="2200" dirty="0"/>
          </a:p>
          <a:p>
            <a:endParaRPr lang="tr-TR" sz="2200" dirty="0" smtClean="0"/>
          </a:p>
          <a:p>
            <a:endParaRPr lang="tr-TR" sz="2200" dirty="0" smtClean="0"/>
          </a:p>
          <a:p>
            <a:endParaRPr lang="tr-TR" sz="2200" dirty="0" smtClean="0"/>
          </a:p>
          <a:p>
            <a:endParaRPr lang="tr-TR" sz="2200" dirty="0" smtClean="0"/>
          </a:p>
          <a:p>
            <a:r>
              <a:rPr lang="tr-TR" sz="2200" dirty="0" smtClean="0"/>
              <a:t>Karaciğer </a:t>
            </a:r>
            <a:r>
              <a:rPr lang="tr-TR" sz="2200" dirty="0"/>
              <a:t>yetersizliği </a:t>
            </a:r>
          </a:p>
          <a:p>
            <a:r>
              <a:rPr lang="tr-TR" sz="2200" dirty="0" smtClean="0"/>
              <a:t>Laktik </a:t>
            </a:r>
            <a:r>
              <a:rPr lang="tr-TR" sz="2200" dirty="0" err="1"/>
              <a:t>asidoz</a:t>
            </a:r>
            <a:r>
              <a:rPr lang="tr-TR" sz="2200" dirty="0"/>
              <a:t> öyküsü </a:t>
            </a:r>
          </a:p>
          <a:p>
            <a:r>
              <a:rPr lang="tr-TR" sz="2200" dirty="0" smtClean="0"/>
              <a:t>Ağır </a:t>
            </a:r>
            <a:r>
              <a:rPr lang="tr-TR" sz="2200" dirty="0" err="1"/>
              <a:t>hipoksi</a:t>
            </a:r>
            <a:r>
              <a:rPr lang="tr-TR" sz="2200" dirty="0"/>
              <a:t>, </a:t>
            </a:r>
            <a:r>
              <a:rPr lang="tr-TR" sz="2200" dirty="0" err="1"/>
              <a:t>dehidratasyon</a:t>
            </a:r>
            <a:r>
              <a:rPr lang="tr-TR" sz="2200" dirty="0"/>
              <a:t> </a:t>
            </a:r>
          </a:p>
        </p:txBody>
      </p:sp>
      <p:sp>
        <p:nvSpPr>
          <p:cNvPr id="4" name="Dikdörtgen 3"/>
          <p:cNvSpPr/>
          <p:nvPr/>
        </p:nvSpPr>
        <p:spPr>
          <a:xfrm>
            <a:off x="1440235" y="2196009"/>
            <a:ext cx="6912768" cy="2800767"/>
          </a:xfrm>
          <a:prstGeom prst="rect">
            <a:avLst/>
          </a:prstGeom>
          <a:solidFill>
            <a:schemeClr val="bg1">
              <a:lumMod val="95000"/>
            </a:schemeClr>
          </a:solidFill>
        </p:spPr>
        <p:txBody>
          <a:bodyPr wrap="square">
            <a:spAutoFit/>
          </a:bodyPr>
          <a:lstStyle/>
          <a:p>
            <a:pPr marL="342900" indent="-342900">
              <a:buFont typeface="Wingdings" pitchFamily="2" charset="2"/>
              <a:buChar char="ü"/>
            </a:pPr>
            <a:r>
              <a:rPr lang="tr-TR" sz="2200" dirty="0" err="1" smtClean="0"/>
              <a:t>eGFR</a:t>
            </a:r>
            <a:r>
              <a:rPr lang="tr-TR" sz="2200" dirty="0" smtClean="0"/>
              <a:t> </a:t>
            </a:r>
            <a:r>
              <a:rPr lang="tr-TR" sz="2200" dirty="0"/>
              <a:t>30-45 ml/</a:t>
            </a:r>
            <a:r>
              <a:rPr lang="tr-TR" sz="2200" dirty="0" err="1"/>
              <a:t>dk</a:t>
            </a:r>
            <a:r>
              <a:rPr lang="tr-TR" sz="2200" dirty="0"/>
              <a:t> ise </a:t>
            </a:r>
            <a:r>
              <a:rPr lang="tr-TR" sz="2200" dirty="0" err="1"/>
              <a:t>metformin</a:t>
            </a:r>
            <a:r>
              <a:rPr lang="tr-TR" sz="2200" dirty="0"/>
              <a:t> </a:t>
            </a:r>
            <a:r>
              <a:rPr lang="tr-TR" sz="2200" dirty="0" smtClean="0"/>
              <a:t>başlama</a:t>
            </a:r>
          </a:p>
          <a:p>
            <a:pPr marL="342900" indent="-342900">
              <a:buFont typeface="Wingdings" pitchFamily="2" charset="2"/>
              <a:buChar char="ü"/>
            </a:pPr>
            <a:endParaRPr lang="tr-TR" sz="2200" dirty="0" smtClean="0"/>
          </a:p>
          <a:p>
            <a:pPr marL="342900" indent="-342900">
              <a:buFont typeface="Wingdings" pitchFamily="2" charset="2"/>
              <a:buChar char="ü"/>
            </a:pPr>
            <a:r>
              <a:rPr lang="tr-TR" sz="2200" dirty="0" err="1"/>
              <a:t>M</a:t>
            </a:r>
            <a:r>
              <a:rPr lang="tr-TR" sz="2200" dirty="0" err="1" smtClean="0"/>
              <a:t>etformin</a:t>
            </a:r>
            <a:r>
              <a:rPr lang="tr-TR" sz="2200" dirty="0" smtClean="0"/>
              <a:t> </a:t>
            </a:r>
            <a:r>
              <a:rPr lang="tr-TR" sz="2200" dirty="0"/>
              <a:t>kullanmakta olan hastalarda ise </a:t>
            </a:r>
            <a:r>
              <a:rPr lang="tr-TR" sz="2200" dirty="0" err="1"/>
              <a:t>eGFR</a:t>
            </a:r>
            <a:r>
              <a:rPr lang="tr-TR" sz="2200" dirty="0"/>
              <a:t> bu aralığa düşmüşse </a:t>
            </a:r>
            <a:r>
              <a:rPr lang="tr-TR" sz="2200" dirty="0" err="1"/>
              <a:t>metformin</a:t>
            </a:r>
            <a:r>
              <a:rPr lang="tr-TR" sz="2200" dirty="0"/>
              <a:t> dozu (</a:t>
            </a:r>
            <a:r>
              <a:rPr lang="tr-TR" sz="2200" dirty="0" err="1"/>
              <a:t>örn</a:t>
            </a:r>
            <a:r>
              <a:rPr lang="tr-TR" sz="2200" dirty="0"/>
              <a:t>. yarı yarıya) </a:t>
            </a:r>
            <a:r>
              <a:rPr lang="tr-TR" sz="2200" dirty="0" smtClean="0"/>
              <a:t>azalt</a:t>
            </a:r>
          </a:p>
          <a:p>
            <a:r>
              <a:rPr lang="tr-TR" sz="2200" dirty="0" smtClean="0"/>
              <a:t>      </a:t>
            </a:r>
          </a:p>
          <a:p>
            <a:r>
              <a:rPr lang="tr-TR" sz="2200" dirty="0" smtClean="0"/>
              <a:t>      </a:t>
            </a:r>
            <a:r>
              <a:rPr lang="tr-TR" sz="2200" dirty="0" err="1" smtClean="0"/>
              <a:t>Metforminin</a:t>
            </a:r>
            <a:r>
              <a:rPr lang="tr-TR" sz="2200" dirty="0" smtClean="0"/>
              <a:t> </a:t>
            </a:r>
            <a:r>
              <a:rPr lang="tr-TR" sz="2200" dirty="0"/>
              <a:t>dozunun azaltılması ya da kesilmesinin sebebi ilacın </a:t>
            </a:r>
            <a:r>
              <a:rPr lang="tr-TR" sz="2200" dirty="0" err="1"/>
              <a:t>nefrotoksik</a:t>
            </a:r>
            <a:r>
              <a:rPr lang="tr-TR" sz="2200" dirty="0"/>
              <a:t> olması değil, </a:t>
            </a:r>
            <a:r>
              <a:rPr lang="tr-TR" sz="2200" dirty="0" err="1"/>
              <a:t>renal</a:t>
            </a:r>
            <a:r>
              <a:rPr lang="tr-TR" sz="2200" dirty="0"/>
              <a:t> </a:t>
            </a:r>
            <a:r>
              <a:rPr lang="tr-TR" sz="2200" dirty="0" err="1"/>
              <a:t>klirensinin</a:t>
            </a:r>
            <a:r>
              <a:rPr lang="tr-TR" sz="2200" dirty="0"/>
              <a:t> azalmasından ötürü dolaşımda birikmesidir.</a:t>
            </a:r>
          </a:p>
        </p:txBody>
      </p:sp>
      <p:sp>
        <p:nvSpPr>
          <p:cNvPr id="5" name="Çarpma 4"/>
          <p:cNvSpPr/>
          <p:nvPr/>
        </p:nvSpPr>
        <p:spPr>
          <a:xfrm>
            <a:off x="6768827" y="2142575"/>
            <a:ext cx="518199" cy="62636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Ok Bağlayıcısı 6"/>
          <p:cNvCxnSpPr/>
          <p:nvPr/>
        </p:nvCxnSpPr>
        <p:spPr>
          <a:xfrm>
            <a:off x="8353003" y="2988097"/>
            <a:ext cx="0" cy="60121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5-Nokta Yıldız 7"/>
          <p:cNvSpPr/>
          <p:nvPr/>
        </p:nvSpPr>
        <p:spPr>
          <a:xfrm>
            <a:off x="1450905" y="3780185"/>
            <a:ext cx="457200" cy="457200"/>
          </a:xfrm>
          <a:prstGeom prst="star5">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72001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Tedavi </a:t>
            </a:r>
            <a:r>
              <a:rPr lang="tr-TR" sz="3600" dirty="0" smtClean="0"/>
              <a:t>şekli</a:t>
            </a:r>
            <a:endParaRPr lang="tr-TR" sz="3600" dirty="0"/>
          </a:p>
        </p:txBody>
      </p:sp>
      <p:sp>
        <p:nvSpPr>
          <p:cNvPr id="3" name="İçerik Yer Tutucusu 2"/>
          <p:cNvSpPr>
            <a:spLocks noGrp="1"/>
          </p:cNvSpPr>
          <p:nvPr>
            <p:ph idx="1"/>
          </p:nvPr>
        </p:nvSpPr>
        <p:spPr/>
        <p:txBody>
          <a:bodyPr>
            <a:normAutofit fontScale="92500"/>
          </a:bodyPr>
          <a:lstStyle/>
          <a:p>
            <a:r>
              <a:rPr lang="tr-TR" sz="2400" dirty="0"/>
              <a:t>B</a:t>
            </a:r>
            <a:r>
              <a:rPr lang="tr-TR" sz="2400" dirty="0" smtClean="0"/>
              <a:t>azal </a:t>
            </a:r>
            <a:r>
              <a:rPr lang="tr-TR" sz="2400" dirty="0"/>
              <a:t>ve </a:t>
            </a:r>
            <a:r>
              <a:rPr lang="tr-TR" sz="2400" dirty="0" err="1"/>
              <a:t>bolus</a:t>
            </a:r>
            <a:r>
              <a:rPr lang="tr-TR" sz="2400" dirty="0"/>
              <a:t> </a:t>
            </a:r>
            <a:r>
              <a:rPr lang="tr-TR" sz="2400" dirty="0" smtClean="0"/>
              <a:t>insülin </a:t>
            </a:r>
            <a:r>
              <a:rPr lang="tr-TR" sz="2400" dirty="0" err="1"/>
              <a:t>injeksiyonları</a:t>
            </a:r>
            <a:r>
              <a:rPr lang="tr-TR" sz="2400" dirty="0"/>
              <a:t> ile normal fizyolojik insülin salınımı taklit edilmeye çalışılır. </a:t>
            </a:r>
            <a:endParaRPr lang="tr-TR" sz="2400" dirty="0" smtClean="0"/>
          </a:p>
          <a:p>
            <a:endParaRPr lang="tr-TR" sz="2400" dirty="0" smtClean="0"/>
          </a:p>
          <a:p>
            <a:r>
              <a:rPr lang="tr-TR" sz="2400" dirty="0" smtClean="0"/>
              <a:t>Çoğu </a:t>
            </a:r>
            <a:r>
              <a:rPr lang="tr-TR" sz="2400" dirty="0"/>
              <a:t>hastada bazal-</a:t>
            </a:r>
            <a:r>
              <a:rPr lang="tr-TR" sz="2400" dirty="0" err="1"/>
              <a:t>bolus</a:t>
            </a:r>
            <a:r>
              <a:rPr lang="tr-TR" sz="2400" dirty="0"/>
              <a:t> </a:t>
            </a:r>
            <a:r>
              <a:rPr lang="tr-TR" sz="2400" dirty="0" smtClean="0"/>
              <a:t>insülin </a:t>
            </a:r>
            <a:r>
              <a:rPr lang="tr-TR" sz="2400" dirty="0" err="1"/>
              <a:t>injeksiyonları</a:t>
            </a:r>
            <a:r>
              <a:rPr lang="tr-TR" sz="2400" dirty="0"/>
              <a:t> veya </a:t>
            </a:r>
            <a:r>
              <a:rPr lang="tr-TR" sz="2400" dirty="0" smtClean="0"/>
              <a:t>(</a:t>
            </a:r>
            <a:r>
              <a:rPr lang="tr-TR" sz="2400" dirty="0"/>
              <a:t>SCİİ; insülin pompası) ile yoğun insülin tedavisi uygulanması gerekir </a:t>
            </a:r>
            <a:endParaRPr lang="tr-TR" sz="2400" dirty="0" smtClean="0"/>
          </a:p>
          <a:p>
            <a:endParaRPr lang="tr-TR" sz="2400" dirty="0" smtClean="0"/>
          </a:p>
          <a:p>
            <a:r>
              <a:rPr lang="tr-TR" sz="2400" dirty="0" smtClean="0"/>
              <a:t>Meta-analizler</a:t>
            </a:r>
            <a:r>
              <a:rPr lang="tr-TR" sz="2400" dirty="0"/>
              <a:t>, </a:t>
            </a:r>
            <a:r>
              <a:rPr lang="tr-TR" sz="2400" dirty="0" err="1" smtClean="0"/>
              <a:t>glisemik</a:t>
            </a:r>
            <a:r>
              <a:rPr lang="tr-TR" sz="2400" dirty="0" smtClean="0"/>
              <a:t> </a:t>
            </a:r>
            <a:r>
              <a:rPr lang="tr-TR" sz="2400" dirty="0"/>
              <a:t>kontrol ve ciddi hipoglisemiler açısından, pompa lehine minimal bir fark olduğunu göstermektedir. </a:t>
            </a:r>
            <a:endParaRPr lang="tr-TR" sz="2400" dirty="0" smtClean="0"/>
          </a:p>
          <a:p>
            <a:endParaRPr lang="tr-TR" sz="2400" dirty="0" smtClean="0"/>
          </a:p>
          <a:p>
            <a:r>
              <a:rPr lang="tr-TR" sz="2400" dirty="0" smtClean="0"/>
              <a:t>Bazı </a:t>
            </a:r>
            <a:r>
              <a:rPr lang="tr-TR" sz="2400" dirty="0"/>
              <a:t>yavaş seyirli tip 1 diyabet ya da </a:t>
            </a:r>
            <a:r>
              <a:rPr lang="tr-TR" sz="2400" dirty="0" err="1"/>
              <a:t>latent</a:t>
            </a:r>
            <a:r>
              <a:rPr lang="tr-TR" sz="2400" dirty="0"/>
              <a:t> </a:t>
            </a:r>
            <a:r>
              <a:rPr lang="tr-TR" sz="2400" dirty="0" err="1"/>
              <a:t>otoimmün</a:t>
            </a:r>
            <a:r>
              <a:rPr lang="tr-TR" sz="2400" dirty="0"/>
              <a:t> diyabet (LADA) formu ile başlayan yetişkin vakalarda, başlangıçta bir miktar insülin rezervi olduğu için günde iki ya da üç doz </a:t>
            </a:r>
            <a:r>
              <a:rPr lang="tr-TR" sz="2400" dirty="0" err="1"/>
              <a:t>bifazik</a:t>
            </a:r>
            <a:r>
              <a:rPr lang="tr-TR" sz="2400" dirty="0"/>
              <a:t> insülin tedavisi ile </a:t>
            </a:r>
            <a:r>
              <a:rPr lang="tr-TR" sz="2400" dirty="0" err="1"/>
              <a:t>glisemik</a:t>
            </a:r>
            <a:r>
              <a:rPr lang="tr-TR" sz="2400" dirty="0"/>
              <a:t> kontrol sağlanabilir.</a:t>
            </a:r>
          </a:p>
        </p:txBody>
      </p:sp>
    </p:spTree>
    <p:extLst>
      <p:ext uri="{BB962C8B-B14F-4D97-AF65-F5344CB8AC3E}">
        <p14:creationId xmlns:p14="http://schemas.microsoft.com/office/powerpoint/2010/main" val="5016985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İnsülin dozu:</a:t>
            </a:r>
          </a:p>
        </p:txBody>
      </p:sp>
      <p:sp>
        <p:nvSpPr>
          <p:cNvPr id="3" name="İçerik Yer Tutucusu 2"/>
          <p:cNvSpPr>
            <a:spLocks noGrp="1"/>
          </p:cNvSpPr>
          <p:nvPr>
            <p:ph idx="1"/>
          </p:nvPr>
        </p:nvSpPr>
        <p:spPr/>
        <p:txBody>
          <a:bodyPr>
            <a:normAutofit/>
          </a:bodyPr>
          <a:lstStyle/>
          <a:p>
            <a:r>
              <a:rPr lang="tr-TR" sz="2400" dirty="0"/>
              <a:t>Genel olarak tip 1 diyabette insülin ihtiyacı </a:t>
            </a:r>
            <a:r>
              <a:rPr lang="tr-TR" sz="2400" b="1" dirty="0">
                <a:solidFill>
                  <a:srgbClr val="FF0000"/>
                </a:solidFill>
              </a:rPr>
              <a:t>0.4-1.0 IU/kg/gün </a:t>
            </a:r>
            <a:endParaRPr lang="tr-TR" sz="2400" b="1" dirty="0" smtClean="0">
              <a:solidFill>
                <a:srgbClr val="FF0000"/>
              </a:solidFill>
            </a:endParaRPr>
          </a:p>
          <a:p>
            <a:endParaRPr lang="tr-TR" sz="2400" b="1" dirty="0" smtClean="0">
              <a:solidFill>
                <a:srgbClr val="FF0000"/>
              </a:solidFill>
            </a:endParaRPr>
          </a:p>
          <a:p>
            <a:r>
              <a:rPr lang="tr-TR" sz="2400" dirty="0" smtClean="0"/>
              <a:t>Ortalama </a:t>
            </a:r>
            <a:r>
              <a:rPr lang="tr-TR" sz="2400" dirty="0"/>
              <a:t>doz </a:t>
            </a:r>
            <a:r>
              <a:rPr lang="tr-TR" sz="2400" b="1" dirty="0">
                <a:solidFill>
                  <a:srgbClr val="FF0000"/>
                </a:solidFill>
              </a:rPr>
              <a:t>0.5 IU/kg/gün </a:t>
            </a:r>
            <a:r>
              <a:rPr lang="tr-TR" sz="2400" dirty="0" smtClean="0"/>
              <a:t>civarında</a:t>
            </a:r>
          </a:p>
          <a:p>
            <a:endParaRPr lang="tr-TR" sz="2400" dirty="0" smtClean="0"/>
          </a:p>
          <a:p>
            <a:r>
              <a:rPr lang="tr-TR" sz="2400" dirty="0" smtClean="0"/>
              <a:t>Takipte </a:t>
            </a:r>
            <a:r>
              <a:rPr lang="tr-TR" sz="2400" dirty="0"/>
              <a:t>insülin doz ayarı hastanın kan şekeri izlemi, yaşam tarzı gibi veriler dikkate alınarak yapılır. </a:t>
            </a:r>
            <a:endParaRPr lang="tr-TR" sz="2400" dirty="0" smtClean="0"/>
          </a:p>
          <a:p>
            <a:endParaRPr lang="tr-TR" sz="2400" dirty="0" smtClean="0"/>
          </a:p>
          <a:p>
            <a:r>
              <a:rPr lang="tr-TR" sz="2400" dirty="0" smtClean="0"/>
              <a:t>Özellikle </a:t>
            </a:r>
            <a:r>
              <a:rPr lang="tr-TR" sz="2400" dirty="0"/>
              <a:t>kan şekeri değişken seyreden hastalarda, doz değişikliği yapılmadan önce, </a:t>
            </a:r>
            <a:r>
              <a:rPr lang="tr-TR" sz="2400" b="1" dirty="0">
                <a:solidFill>
                  <a:srgbClr val="FF0000"/>
                </a:solidFill>
              </a:rPr>
              <a:t>tedaviye uyumun yeterliliği </a:t>
            </a:r>
            <a:r>
              <a:rPr lang="tr-TR" sz="2400" dirty="0"/>
              <a:t>kontrol edilmelidir.</a:t>
            </a:r>
          </a:p>
        </p:txBody>
      </p:sp>
    </p:spTree>
    <p:extLst>
      <p:ext uri="{BB962C8B-B14F-4D97-AF65-F5344CB8AC3E}">
        <p14:creationId xmlns:p14="http://schemas.microsoft.com/office/powerpoint/2010/main" val="17436811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3600" dirty="0"/>
          </a:p>
        </p:txBody>
      </p:sp>
      <p:sp>
        <p:nvSpPr>
          <p:cNvPr id="3" name="İçerik Yer Tutucusu 2"/>
          <p:cNvSpPr>
            <a:spLocks noGrp="1"/>
          </p:cNvSpPr>
          <p:nvPr>
            <p:ph idx="1"/>
          </p:nvPr>
        </p:nvSpPr>
        <p:spPr/>
        <p:txBody>
          <a:bodyPr>
            <a:normAutofit/>
          </a:bodyPr>
          <a:lstStyle/>
          <a:p>
            <a:r>
              <a:rPr lang="tr-TR" sz="2400" dirty="0" smtClean="0"/>
              <a:t>Bazal </a:t>
            </a:r>
            <a:r>
              <a:rPr lang="tr-TR" sz="2400" dirty="0"/>
              <a:t>insülin olarak uzun etkili insülin analogları tercih edilmelidir. </a:t>
            </a:r>
            <a:endParaRPr lang="tr-TR" sz="2400" dirty="0" smtClean="0"/>
          </a:p>
          <a:p>
            <a:endParaRPr lang="tr-TR" sz="2400" dirty="0" smtClean="0"/>
          </a:p>
          <a:p>
            <a:r>
              <a:rPr lang="tr-TR" sz="2400" dirty="0" err="1"/>
              <a:t>D</a:t>
            </a:r>
            <a:r>
              <a:rPr lang="tr-TR" sz="2400" dirty="0" err="1" smtClean="0"/>
              <a:t>egludec</a:t>
            </a:r>
            <a:r>
              <a:rPr lang="tr-TR" sz="2400" dirty="0" smtClean="0"/>
              <a:t> </a:t>
            </a:r>
            <a:r>
              <a:rPr lang="tr-TR" sz="2400" dirty="0"/>
              <a:t>ve </a:t>
            </a:r>
            <a:r>
              <a:rPr lang="tr-TR" sz="2400" dirty="0" err="1"/>
              <a:t>glargin</a:t>
            </a:r>
            <a:r>
              <a:rPr lang="tr-TR" sz="2400" dirty="0"/>
              <a:t> U300 insülinler ile yapılmış </a:t>
            </a:r>
            <a:r>
              <a:rPr lang="tr-TR" sz="2400" dirty="0" err="1"/>
              <a:t>randomize</a:t>
            </a:r>
            <a:r>
              <a:rPr lang="tr-TR" sz="2400" dirty="0"/>
              <a:t>-kontrollü çalışmalarda diğer analoglara göre </a:t>
            </a:r>
            <a:r>
              <a:rPr lang="tr-TR" sz="2400" dirty="0" err="1"/>
              <a:t>semptomatik</a:t>
            </a:r>
            <a:r>
              <a:rPr lang="tr-TR" sz="2400" dirty="0"/>
              <a:t> ve </a:t>
            </a:r>
            <a:r>
              <a:rPr lang="tr-TR" sz="2400" dirty="0" err="1"/>
              <a:t>noktürnal</a:t>
            </a:r>
            <a:r>
              <a:rPr lang="tr-TR" sz="2400" dirty="0"/>
              <a:t> hipoglisemilerin daha az görüldüğü </a:t>
            </a:r>
            <a:r>
              <a:rPr lang="tr-TR" sz="2400" dirty="0" smtClean="0"/>
              <a:t>bildirilmiştir</a:t>
            </a:r>
          </a:p>
          <a:p>
            <a:endParaRPr lang="tr-TR" sz="2400" dirty="0"/>
          </a:p>
          <a:p>
            <a:r>
              <a:rPr lang="tr-TR" sz="2400" dirty="0" err="1"/>
              <a:t>Bolus</a:t>
            </a:r>
            <a:r>
              <a:rPr lang="tr-TR" sz="2400" dirty="0"/>
              <a:t> (</a:t>
            </a:r>
            <a:r>
              <a:rPr lang="tr-TR" sz="2400" dirty="0" err="1"/>
              <a:t>prandiyal</a:t>
            </a:r>
            <a:r>
              <a:rPr lang="tr-TR" sz="2400" dirty="0"/>
              <a:t>) </a:t>
            </a:r>
            <a:r>
              <a:rPr lang="tr-TR" sz="2400" dirty="0" smtClean="0"/>
              <a:t>insülin;</a:t>
            </a:r>
          </a:p>
          <a:p>
            <a:r>
              <a:rPr lang="tr-TR" sz="2400" dirty="0"/>
              <a:t>Uygun şekilde eğitilen ve özellikle karbonhidrat (KH) sayımı eğitimi almış olan tip 1 diyabetli hastalarda hızlı etkili analog insülinlerin bir miktar daha az hipoglisemi yaptıkları gösterilmiştir.</a:t>
            </a:r>
          </a:p>
          <a:p>
            <a:endParaRPr lang="tr-TR" sz="2400" dirty="0" smtClean="0"/>
          </a:p>
          <a:p>
            <a:endParaRPr lang="tr-TR" sz="2400" dirty="0"/>
          </a:p>
        </p:txBody>
      </p:sp>
    </p:spTree>
    <p:extLst>
      <p:ext uri="{BB962C8B-B14F-4D97-AF65-F5344CB8AC3E}">
        <p14:creationId xmlns:p14="http://schemas.microsoft.com/office/powerpoint/2010/main" val="26771779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İnsülin </a:t>
            </a:r>
            <a:r>
              <a:rPr lang="tr-TR" sz="3600" dirty="0"/>
              <a:t>dışı tedaviler:</a:t>
            </a:r>
          </a:p>
        </p:txBody>
      </p:sp>
      <p:sp>
        <p:nvSpPr>
          <p:cNvPr id="3" name="İçerik Yer Tutucusu 2"/>
          <p:cNvSpPr>
            <a:spLocks noGrp="1"/>
          </p:cNvSpPr>
          <p:nvPr>
            <p:ph idx="1"/>
          </p:nvPr>
        </p:nvSpPr>
        <p:spPr/>
        <p:txBody>
          <a:bodyPr>
            <a:normAutofit fontScale="92500" lnSpcReduction="10000"/>
          </a:bodyPr>
          <a:lstStyle/>
          <a:p>
            <a:endParaRPr lang="tr-TR" sz="2400" dirty="0" smtClean="0"/>
          </a:p>
          <a:p>
            <a:r>
              <a:rPr lang="tr-TR" sz="2400" dirty="0" smtClean="0"/>
              <a:t>Tip </a:t>
            </a:r>
            <a:r>
              <a:rPr lang="tr-TR" sz="2400" dirty="0"/>
              <a:t>1 </a:t>
            </a:r>
            <a:r>
              <a:rPr lang="tr-TR" sz="2400" dirty="0" smtClean="0"/>
              <a:t>diyabette,                               insüline </a:t>
            </a:r>
            <a:r>
              <a:rPr lang="tr-TR" sz="2400" dirty="0"/>
              <a:t>ek olarak kullanılabilmesi </a:t>
            </a:r>
            <a:r>
              <a:rPr lang="tr-TR" sz="2400" dirty="0" smtClean="0"/>
              <a:t>için çalışmalar sürmektedir</a:t>
            </a:r>
            <a:r>
              <a:rPr lang="tr-TR" sz="2400" dirty="0"/>
              <a:t>. </a:t>
            </a:r>
            <a:endParaRPr lang="tr-TR" sz="2400" dirty="0" smtClean="0"/>
          </a:p>
          <a:p>
            <a:endParaRPr lang="tr-TR" sz="2400" dirty="0"/>
          </a:p>
          <a:p>
            <a:endParaRPr lang="tr-TR" sz="2400" dirty="0" smtClean="0"/>
          </a:p>
          <a:p>
            <a:endParaRPr lang="tr-TR" sz="2400" dirty="0" smtClean="0"/>
          </a:p>
          <a:p>
            <a:endParaRPr lang="tr-TR" sz="2400" dirty="0" smtClean="0"/>
          </a:p>
          <a:p>
            <a:r>
              <a:rPr lang="tr-TR" sz="2400" dirty="0" smtClean="0"/>
              <a:t>Sadece </a:t>
            </a:r>
            <a:r>
              <a:rPr lang="tr-TR" sz="2400" dirty="0" err="1" smtClean="0"/>
              <a:t>akarbozun</a:t>
            </a:r>
            <a:r>
              <a:rPr lang="tr-TR" sz="2400" dirty="0" smtClean="0"/>
              <a:t> ülkemizde </a:t>
            </a:r>
            <a:r>
              <a:rPr lang="tr-TR" sz="2400" dirty="0"/>
              <a:t>tip 1 diyabetli vakalarda kullanım onayı </a:t>
            </a:r>
            <a:r>
              <a:rPr lang="tr-TR" sz="2400" dirty="0" smtClean="0"/>
              <a:t>var</a:t>
            </a:r>
          </a:p>
          <a:p>
            <a:endParaRPr lang="tr-TR" sz="2400" dirty="0" smtClean="0"/>
          </a:p>
          <a:p>
            <a:r>
              <a:rPr lang="tr-TR" sz="2400" dirty="0" smtClean="0"/>
              <a:t>Tip </a:t>
            </a:r>
            <a:r>
              <a:rPr lang="tr-TR" sz="2400" dirty="0"/>
              <a:t>1 diyabetlilerde SGLT2-İ kullanımı ülkemizde onaylı </a:t>
            </a:r>
            <a:r>
              <a:rPr lang="tr-TR" sz="2400" dirty="0" smtClean="0"/>
              <a:t>DEĞİL</a:t>
            </a:r>
          </a:p>
          <a:p>
            <a:endParaRPr lang="tr-TR" sz="2400" dirty="0" smtClean="0"/>
          </a:p>
          <a:p>
            <a:r>
              <a:rPr lang="tr-TR" sz="2400" dirty="0" err="1" smtClean="0"/>
              <a:t>Endikasyon</a:t>
            </a:r>
            <a:r>
              <a:rPr lang="tr-TR" sz="2400" dirty="0" smtClean="0"/>
              <a:t> </a:t>
            </a:r>
            <a:r>
              <a:rPr lang="tr-TR" sz="2400" dirty="0"/>
              <a:t>dışı kullanımı </a:t>
            </a:r>
            <a:r>
              <a:rPr lang="tr-TR" sz="2400" dirty="0" smtClean="0"/>
              <a:t>halinde </a:t>
            </a:r>
            <a:r>
              <a:rPr lang="tr-TR" sz="2400" dirty="0" err="1" smtClean="0"/>
              <a:t>ketozis</a:t>
            </a:r>
            <a:r>
              <a:rPr lang="tr-TR" sz="2400" dirty="0" smtClean="0"/>
              <a:t> </a:t>
            </a:r>
            <a:r>
              <a:rPr lang="tr-TR" sz="2400" dirty="0"/>
              <a:t>ve </a:t>
            </a:r>
            <a:r>
              <a:rPr lang="tr-TR" sz="2400" dirty="0" err="1"/>
              <a:t>ketoasidoz</a:t>
            </a:r>
            <a:r>
              <a:rPr lang="tr-TR" sz="2400" dirty="0"/>
              <a:t> (</a:t>
            </a:r>
            <a:r>
              <a:rPr lang="tr-TR" sz="2400" dirty="0" err="1"/>
              <a:t>öglisemik</a:t>
            </a:r>
            <a:r>
              <a:rPr lang="tr-TR" sz="2400" dirty="0"/>
              <a:t> </a:t>
            </a:r>
            <a:r>
              <a:rPr lang="tr-TR" sz="2400" dirty="0" err="1"/>
              <a:t>ketoasidoz</a:t>
            </a:r>
            <a:r>
              <a:rPr lang="tr-TR" sz="2400" dirty="0"/>
              <a:t>) gelişmiş olabileceği unutulmamalıdır. </a:t>
            </a:r>
          </a:p>
        </p:txBody>
      </p:sp>
      <p:sp>
        <p:nvSpPr>
          <p:cNvPr id="4" name="Dikdörtgen 3"/>
          <p:cNvSpPr/>
          <p:nvPr/>
        </p:nvSpPr>
        <p:spPr>
          <a:xfrm>
            <a:off x="2891391" y="1475929"/>
            <a:ext cx="1512168" cy="2554545"/>
          </a:xfrm>
          <a:prstGeom prst="rect">
            <a:avLst/>
          </a:prstGeom>
          <a:solidFill>
            <a:schemeClr val="accent3">
              <a:lumMod val="20000"/>
              <a:lumOff val="80000"/>
            </a:schemeClr>
          </a:solidFill>
        </p:spPr>
        <p:txBody>
          <a:bodyPr wrap="square">
            <a:spAutoFit/>
          </a:bodyPr>
          <a:lstStyle/>
          <a:p>
            <a:r>
              <a:rPr lang="tr-TR" sz="2000" dirty="0" err="1" smtClean="0"/>
              <a:t>Metformin</a:t>
            </a:r>
            <a:endParaRPr lang="tr-TR" sz="2000" dirty="0" smtClean="0"/>
          </a:p>
          <a:p>
            <a:r>
              <a:rPr lang="tr-TR" sz="2000" dirty="0" err="1" smtClean="0"/>
              <a:t>Akarboz</a:t>
            </a:r>
            <a:endParaRPr lang="tr-TR" sz="2000" dirty="0" smtClean="0"/>
          </a:p>
          <a:p>
            <a:r>
              <a:rPr lang="tr-TR" sz="2000" dirty="0" err="1" smtClean="0"/>
              <a:t>pramlintid</a:t>
            </a:r>
            <a:endParaRPr lang="tr-TR" sz="2000" dirty="0" smtClean="0"/>
          </a:p>
          <a:p>
            <a:r>
              <a:rPr lang="tr-TR" sz="2000" dirty="0" smtClean="0"/>
              <a:t>GLP-1RA</a:t>
            </a:r>
          </a:p>
          <a:p>
            <a:r>
              <a:rPr lang="tr-TR" sz="2000" dirty="0" smtClean="0"/>
              <a:t>DPP4-İ</a:t>
            </a:r>
          </a:p>
          <a:p>
            <a:r>
              <a:rPr lang="tr-TR" sz="2000" dirty="0" err="1" smtClean="0"/>
              <a:t>pioglitazon</a:t>
            </a:r>
            <a:r>
              <a:rPr lang="tr-TR" sz="2000" dirty="0" smtClean="0"/>
              <a:t> </a:t>
            </a:r>
            <a:r>
              <a:rPr lang="tr-TR" sz="2000" dirty="0"/>
              <a:t>(</a:t>
            </a:r>
            <a:r>
              <a:rPr lang="tr-TR" sz="2000" dirty="0" smtClean="0"/>
              <a:t>PİO)</a:t>
            </a:r>
          </a:p>
          <a:p>
            <a:r>
              <a:rPr lang="tr-TR" sz="2000" dirty="0" smtClean="0"/>
              <a:t>SGLT2-İ</a:t>
            </a:r>
            <a:endParaRPr lang="tr-TR" sz="2000" dirty="0"/>
          </a:p>
        </p:txBody>
      </p:sp>
    </p:spTree>
    <p:extLst>
      <p:ext uri="{BB962C8B-B14F-4D97-AF65-F5344CB8AC3E}">
        <p14:creationId xmlns:p14="http://schemas.microsoft.com/office/powerpoint/2010/main" val="36577687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73663" y="1793578"/>
            <a:ext cx="6264696" cy="475252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576139" y="323801"/>
            <a:ext cx="9721215" cy="1212056"/>
          </a:xfrm>
        </p:spPr>
        <p:txBody>
          <a:bodyPr>
            <a:normAutofit/>
          </a:bodyPr>
          <a:lstStyle/>
          <a:p>
            <a:r>
              <a:rPr lang="tr-TR" sz="3600" dirty="0"/>
              <a:t>TİP 2 DİYABETTE GÜNCEL TEDAVİ</a:t>
            </a:r>
          </a:p>
        </p:txBody>
      </p:sp>
      <p:sp>
        <p:nvSpPr>
          <p:cNvPr id="3" name="İçerik Yer Tutucusu 2"/>
          <p:cNvSpPr>
            <a:spLocks noGrp="1"/>
          </p:cNvSpPr>
          <p:nvPr>
            <p:ph idx="1"/>
          </p:nvPr>
        </p:nvSpPr>
        <p:spPr>
          <a:xfrm>
            <a:off x="540070" y="1331913"/>
            <a:ext cx="9721215" cy="5164375"/>
          </a:xfrm>
        </p:spPr>
        <p:txBody>
          <a:bodyPr>
            <a:normAutofit fontScale="70000" lnSpcReduction="20000"/>
          </a:bodyPr>
          <a:lstStyle/>
          <a:p>
            <a:r>
              <a:rPr lang="tr-TR" dirty="0"/>
              <a:t>T</a:t>
            </a:r>
            <a:r>
              <a:rPr lang="tr-TR" dirty="0" smtClean="0"/>
              <a:t>üm </a:t>
            </a:r>
            <a:r>
              <a:rPr lang="tr-TR" dirty="0"/>
              <a:t>kılavuzlarda diyabet </a:t>
            </a:r>
            <a:r>
              <a:rPr lang="tr-TR" dirty="0" smtClean="0"/>
              <a:t>tedavisinin </a:t>
            </a:r>
            <a:r>
              <a:rPr lang="tr-TR" dirty="0"/>
              <a:t>hastanın </a:t>
            </a:r>
            <a:r>
              <a:rPr lang="tr-TR" dirty="0" smtClean="0"/>
              <a:t>,</a:t>
            </a:r>
          </a:p>
          <a:p>
            <a:endParaRPr lang="tr-TR" dirty="0" smtClean="0"/>
          </a:p>
          <a:p>
            <a:r>
              <a:rPr lang="tr-TR" dirty="0" smtClean="0"/>
              <a:t>yaşam </a:t>
            </a:r>
            <a:r>
              <a:rPr lang="tr-TR" dirty="0"/>
              <a:t>tarzı, </a:t>
            </a:r>
            <a:endParaRPr lang="tr-TR" dirty="0" smtClean="0"/>
          </a:p>
          <a:p>
            <a:r>
              <a:rPr lang="tr-TR" dirty="0" smtClean="0"/>
              <a:t>alışkanlıkları</a:t>
            </a:r>
            <a:r>
              <a:rPr lang="tr-TR" dirty="0"/>
              <a:t>, </a:t>
            </a:r>
            <a:endParaRPr lang="tr-TR" dirty="0" smtClean="0"/>
          </a:p>
          <a:p>
            <a:r>
              <a:rPr lang="tr-TR" dirty="0" err="1" smtClean="0"/>
              <a:t>aterosklerotik</a:t>
            </a:r>
            <a:r>
              <a:rPr lang="tr-TR" dirty="0" smtClean="0"/>
              <a:t> kalp </a:t>
            </a:r>
            <a:r>
              <a:rPr lang="tr-TR" dirty="0"/>
              <a:t>hastalığı (ASKVH) ve </a:t>
            </a:r>
            <a:endParaRPr lang="tr-TR" dirty="0" smtClean="0"/>
          </a:p>
          <a:p>
            <a:r>
              <a:rPr lang="tr-TR" dirty="0" smtClean="0"/>
              <a:t>kronik </a:t>
            </a:r>
            <a:r>
              <a:rPr lang="tr-TR" dirty="0"/>
              <a:t>böbrek hastalığı (KBH), </a:t>
            </a:r>
            <a:endParaRPr lang="tr-TR" dirty="0" smtClean="0"/>
          </a:p>
          <a:p>
            <a:r>
              <a:rPr lang="tr-TR" dirty="0" smtClean="0"/>
              <a:t>(</a:t>
            </a:r>
            <a:r>
              <a:rPr lang="tr-TR" dirty="0"/>
              <a:t>NAYK) / </a:t>
            </a:r>
            <a:r>
              <a:rPr lang="tr-TR" dirty="0" err="1"/>
              <a:t>steatohepatit</a:t>
            </a:r>
            <a:r>
              <a:rPr lang="tr-TR" dirty="0"/>
              <a:t> (NASH) </a:t>
            </a:r>
            <a:r>
              <a:rPr lang="tr-TR" dirty="0" smtClean="0"/>
              <a:t>vb.</a:t>
            </a:r>
          </a:p>
          <a:p>
            <a:r>
              <a:rPr lang="tr-TR" dirty="0" smtClean="0"/>
              <a:t>hipoglisemi riski</a:t>
            </a:r>
          </a:p>
          <a:p>
            <a:r>
              <a:rPr lang="tr-TR" dirty="0" smtClean="0"/>
              <a:t>diyabet </a:t>
            </a:r>
            <a:r>
              <a:rPr lang="tr-TR" dirty="0"/>
              <a:t>komplikasyonlarının </a:t>
            </a:r>
            <a:r>
              <a:rPr lang="tr-TR" dirty="0" smtClean="0"/>
              <a:t>varlığı</a:t>
            </a:r>
          </a:p>
          <a:p>
            <a:r>
              <a:rPr lang="tr-TR" dirty="0" smtClean="0"/>
              <a:t>tedavi maliyeti</a:t>
            </a:r>
          </a:p>
          <a:p>
            <a:r>
              <a:rPr lang="tr-TR" dirty="0" smtClean="0"/>
              <a:t>diyabet süresi</a:t>
            </a:r>
          </a:p>
          <a:p>
            <a:r>
              <a:rPr lang="tr-TR" dirty="0" smtClean="0"/>
              <a:t>ve </a:t>
            </a:r>
            <a:r>
              <a:rPr lang="tr-TR" dirty="0"/>
              <a:t>daha önceki </a:t>
            </a:r>
            <a:r>
              <a:rPr lang="tr-TR" dirty="0" err="1"/>
              <a:t>glisemik</a:t>
            </a:r>
            <a:r>
              <a:rPr lang="tr-TR" dirty="0"/>
              <a:t> kontrol derecesi </a:t>
            </a:r>
            <a:endParaRPr lang="tr-TR" dirty="0" smtClean="0"/>
          </a:p>
          <a:p>
            <a:r>
              <a:rPr lang="tr-TR" dirty="0" smtClean="0"/>
              <a:t>hastanın </a:t>
            </a:r>
            <a:r>
              <a:rPr lang="tr-TR" dirty="0"/>
              <a:t>da tercihi dikkate </a:t>
            </a:r>
            <a:r>
              <a:rPr lang="tr-TR" dirty="0" smtClean="0"/>
              <a:t>alınarak</a:t>
            </a:r>
            <a:endParaRPr lang="tr-TR" dirty="0"/>
          </a:p>
        </p:txBody>
      </p:sp>
      <p:sp>
        <p:nvSpPr>
          <p:cNvPr id="4" name="Dikdörtgen 3"/>
          <p:cNvSpPr/>
          <p:nvPr/>
        </p:nvSpPr>
        <p:spPr>
          <a:xfrm>
            <a:off x="6840835" y="3708177"/>
            <a:ext cx="3661067" cy="461665"/>
          </a:xfrm>
          <a:prstGeom prst="rect">
            <a:avLst/>
          </a:prstGeom>
        </p:spPr>
        <p:txBody>
          <a:bodyPr wrap="none">
            <a:spAutoFit/>
          </a:bodyPr>
          <a:lstStyle/>
          <a:p>
            <a:r>
              <a:rPr lang="tr-TR" sz="2400" dirty="0"/>
              <a:t>planlanması önerilmektedir.</a:t>
            </a:r>
          </a:p>
        </p:txBody>
      </p:sp>
    </p:spTree>
    <p:extLst>
      <p:ext uri="{BB962C8B-B14F-4D97-AF65-F5344CB8AC3E}">
        <p14:creationId xmlns:p14="http://schemas.microsoft.com/office/powerpoint/2010/main" val="16265243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GLİSEMİK KONTROL HEDEFLERİ</a:t>
            </a:r>
          </a:p>
        </p:txBody>
      </p:sp>
      <p:sp>
        <p:nvSpPr>
          <p:cNvPr id="3" name="İçerik Yer Tutucusu 2"/>
          <p:cNvSpPr>
            <a:spLocks noGrp="1"/>
          </p:cNvSpPr>
          <p:nvPr>
            <p:ph idx="1"/>
          </p:nvPr>
        </p:nvSpPr>
        <p:spPr/>
        <p:txBody>
          <a:bodyPr>
            <a:normAutofit fontScale="70000" lnSpcReduction="20000"/>
          </a:bodyPr>
          <a:lstStyle/>
          <a:p>
            <a:r>
              <a:rPr lang="tr-TR" dirty="0"/>
              <a:t>H</a:t>
            </a:r>
            <a:r>
              <a:rPr lang="tr-TR" dirty="0" smtClean="0"/>
              <a:t>astanın </a:t>
            </a:r>
            <a:r>
              <a:rPr lang="tr-TR" dirty="0"/>
              <a:t>özelliklerine ve klinik durumuna uygun olarak bireysel bazda belirlenmelidir</a:t>
            </a:r>
            <a:r>
              <a:rPr lang="tr-TR" dirty="0" smtClean="0"/>
              <a:t>.</a:t>
            </a:r>
          </a:p>
          <a:p>
            <a:endParaRPr lang="tr-TR" dirty="0" smtClean="0"/>
          </a:p>
          <a:p>
            <a:r>
              <a:rPr lang="tr-TR" dirty="0" smtClean="0"/>
              <a:t>Genel </a:t>
            </a:r>
            <a:r>
              <a:rPr lang="tr-TR" dirty="0"/>
              <a:t>olarak tip 2 diyabetli </a:t>
            </a:r>
            <a:r>
              <a:rPr lang="tr-TR" dirty="0" smtClean="0"/>
              <a:t>hastalarda </a:t>
            </a:r>
            <a:r>
              <a:rPr lang="tr-TR" dirty="0"/>
              <a:t>A1C hedefinin ≤%7 </a:t>
            </a:r>
            <a:r>
              <a:rPr lang="tr-TR" dirty="0" smtClean="0"/>
              <a:t>olarak </a:t>
            </a:r>
            <a:r>
              <a:rPr lang="tr-TR" dirty="0"/>
              <a:t>belirlenmesi tercih edilmelidir. </a:t>
            </a:r>
            <a:endParaRPr lang="tr-TR" dirty="0" smtClean="0"/>
          </a:p>
          <a:p>
            <a:endParaRPr lang="tr-TR" dirty="0" smtClean="0"/>
          </a:p>
          <a:p>
            <a:r>
              <a:rPr lang="tr-TR" dirty="0" smtClean="0"/>
              <a:t>Tedaviye </a:t>
            </a:r>
            <a:r>
              <a:rPr lang="tr-TR" dirty="0"/>
              <a:t>uyumu iyi olan hastalarda ve bazı özel durumlarda </a:t>
            </a:r>
            <a:r>
              <a:rPr lang="tr-TR" dirty="0" smtClean="0"/>
              <a:t>(A1C </a:t>
            </a:r>
            <a:r>
              <a:rPr lang="tr-TR" dirty="0"/>
              <a:t>hedefi &lt;%6-6.5  </a:t>
            </a:r>
            <a:r>
              <a:rPr lang="tr-TR" dirty="0" smtClean="0"/>
              <a:t>olarak </a:t>
            </a:r>
            <a:r>
              <a:rPr lang="tr-TR" dirty="0"/>
              <a:t>belirlenebilir</a:t>
            </a:r>
            <a:r>
              <a:rPr lang="tr-TR" dirty="0" smtClean="0"/>
              <a:t>.</a:t>
            </a:r>
          </a:p>
          <a:p>
            <a:endParaRPr lang="tr-TR" dirty="0" smtClean="0"/>
          </a:p>
          <a:p>
            <a:r>
              <a:rPr lang="tr-TR" dirty="0" smtClean="0"/>
              <a:t>A1C </a:t>
            </a:r>
            <a:r>
              <a:rPr lang="tr-TR" dirty="0"/>
              <a:t>hedefinin düşük tutulması ile sağlanacak yarar, </a:t>
            </a:r>
            <a:r>
              <a:rPr lang="tr-TR" dirty="0" smtClean="0"/>
              <a:t> </a:t>
            </a:r>
            <a:r>
              <a:rPr lang="tr-TR" dirty="0" smtClean="0">
                <a:solidFill>
                  <a:srgbClr val="FF0000"/>
                </a:solidFill>
              </a:rPr>
              <a:t>hipoglisemi </a:t>
            </a:r>
            <a:r>
              <a:rPr lang="tr-TR" dirty="0">
                <a:solidFill>
                  <a:srgbClr val="FF0000"/>
                </a:solidFill>
              </a:rPr>
              <a:t>ve </a:t>
            </a:r>
            <a:r>
              <a:rPr lang="tr-TR" dirty="0" err="1">
                <a:solidFill>
                  <a:srgbClr val="FF0000"/>
                </a:solidFill>
              </a:rPr>
              <a:t>mortalite</a:t>
            </a:r>
            <a:r>
              <a:rPr lang="tr-TR" dirty="0">
                <a:solidFill>
                  <a:srgbClr val="FF0000"/>
                </a:solidFill>
              </a:rPr>
              <a:t> risklerini artırmamalı</a:t>
            </a:r>
            <a:r>
              <a:rPr lang="tr-TR" dirty="0"/>
              <a:t>dır. </a:t>
            </a:r>
            <a:endParaRPr lang="tr-TR" dirty="0" smtClean="0"/>
          </a:p>
          <a:p>
            <a:endParaRPr lang="tr-TR" dirty="0" smtClean="0"/>
          </a:p>
          <a:p>
            <a:r>
              <a:rPr lang="tr-TR" dirty="0" smtClean="0"/>
              <a:t>Yaş </a:t>
            </a:r>
            <a:r>
              <a:rPr lang="tr-TR" dirty="0"/>
              <a:t>≥65 olan diyabetlilerde A1C </a:t>
            </a:r>
            <a:r>
              <a:rPr lang="tr-TR" dirty="0" smtClean="0"/>
              <a:t>hedefi %7.5-8.5 olacak </a:t>
            </a:r>
            <a:r>
              <a:rPr lang="tr-TR" dirty="0"/>
              <a:t>şekilde esnetilerek bireyselleştirilebilir</a:t>
            </a:r>
          </a:p>
        </p:txBody>
      </p:sp>
    </p:spTree>
    <p:extLst>
      <p:ext uri="{BB962C8B-B14F-4D97-AF65-F5344CB8AC3E}">
        <p14:creationId xmlns:p14="http://schemas.microsoft.com/office/powerpoint/2010/main" val="37148727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err="1"/>
              <a:t>Glisemik</a:t>
            </a:r>
            <a:r>
              <a:rPr lang="tr-TR" sz="2400" dirty="0"/>
              <a:t> kontrolün sağlanmasında öncelikle açlık ve öğün öncesi PG yükselmelerinin düzeltilmesi hedeflenmeli, </a:t>
            </a:r>
            <a:endParaRPr lang="tr-TR" sz="2400" dirty="0" smtClean="0"/>
          </a:p>
          <a:p>
            <a:endParaRPr lang="tr-TR" sz="2400" dirty="0" smtClean="0"/>
          </a:p>
          <a:p>
            <a:r>
              <a:rPr lang="tr-TR" sz="2400" dirty="0"/>
              <a:t>Ö</a:t>
            </a:r>
            <a:r>
              <a:rPr lang="tr-TR" sz="2400" dirty="0" smtClean="0"/>
              <a:t>ğün </a:t>
            </a:r>
            <a:r>
              <a:rPr lang="tr-TR" sz="2400" dirty="0"/>
              <a:t>öncesi ve APG 80-130 mg/dl olmalıdır.  </a:t>
            </a:r>
            <a:endParaRPr lang="tr-TR" sz="2400" dirty="0" smtClean="0"/>
          </a:p>
          <a:p>
            <a:endParaRPr lang="tr-TR" sz="2400" dirty="0"/>
          </a:p>
          <a:p>
            <a:r>
              <a:rPr lang="tr-TR" sz="2400" dirty="0"/>
              <a:t>Açlık ve öğün öncesi PG değerlerinde hedeflere ulaşıldığı halde A1C &gt;%7 </a:t>
            </a:r>
            <a:r>
              <a:rPr lang="tr-TR" sz="2400" dirty="0" smtClean="0"/>
              <a:t>ise </a:t>
            </a:r>
            <a:r>
              <a:rPr lang="tr-TR" sz="2400" dirty="0"/>
              <a:t>tokluk PG kontrolü gereklidir. </a:t>
            </a:r>
            <a:endParaRPr lang="tr-TR" sz="2400" dirty="0" smtClean="0"/>
          </a:p>
          <a:p>
            <a:endParaRPr lang="tr-TR" sz="2400" dirty="0" smtClean="0"/>
          </a:p>
          <a:p>
            <a:r>
              <a:rPr lang="tr-TR" sz="2400" dirty="0" smtClean="0"/>
              <a:t>Yemekten </a:t>
            </a:r>
            <a:r>
              <a:rPr lang="tr-TR" sz="2400" dirty="0"/>
              <a:t>2 saat sonraki tokluk PG hedefi &lt;160 mg/dl olmalıdır. </a:t>
            </a:r>
            <a:endParaRPr lang="tr-TR" sz="2400" dirty="0" smtClean="0"/>
          </a:p>
          <a:p>
            <a:endParaRPr lang="tr-TR" sz="2400" dirty="0"/>
          </a:p>
        </p:txBody>
      </p:sp>
    </p:spTree>
    <p:extLst>
      <p:ext uri="{BB962C8B-B14F-4D97-AF65-F5344CB8AC3E}">
        <p14:creationId xmlns:p14="http://schemas.microsoft.com/office/powerpoint/2010/main" val="25037782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sz="2400" dirty="0"/>
              <a:t>U</a:t>
            </a:r>
            <a:r>
              <a:rPr lang="tr-TR" sz="2400" dirty="0" smtClean="0"/>
              <a:t>zun </a:t>
            </a:r>
            <a:r>
              <a:rPr lang="tr-TR" sz="2400" dirty="0"/>
              <a:t>süredir kontrolsüz diyabeti olan bir hastada, agresif tedavi ile kan şekerinin kısa zamanda düşürülmesi hastada ağır hipoglisemilere ve KV yönden ek risklere yol açabilir</a:t>
            </a:r>
            <a:r>
              <a:rPr lang="tr-TR" sz="2400" dirty="0" smtClean="0"/>
              <a:t>.</a:t>
            </a:r>
          </a:p>
          <a:p>
            <a:endParaRPr lang="tr-TR" sz="2400" dirty="0" smtClean="0"/>
          </a:p>
          <a:p>
            <a:r>
              <a:rPr lang="tr-TR" sz="2400" dirty="0" smtClean="0"/>
              <a:t>Genel </a:t>
            </a:r>
            <a:r>
              <a:rPr lang="tr-TR" sz="2400" dirty="0"/>
              <a:t>olarak A1C &gt;%7 ise veya hastaya </a:t>
            </a:r>
            <a:r>
              <a:rPr lang="tr-TR" sz="2400" dirty="0" smtClean="0"/>
              <a:t>özgü </a:t>
            </a:r>
            <a:r>
              <a:rPr lang="tr-TR" sz="2400" dirty="0" err="1" smtClean="0"/>
              <a:t>glisemik</a:t>
            </a:r>
            <a:r>
              <a:rPr lang="tr-TR" sz="2400" dirty="0" smtClean="0"/>
              <a:t> </a:t>
            </a:r>
            <a:r>
              <a:rPr lang="tr-TR" sz="2400" dirty="0"/>
              <a:t>hedefler sağlanamıyorsa, öncelikle yaşam tarzı sorgulanmalıdır. </a:t>
            </a:r>
            <a:endParaRPr lang="tr-TR" sz="2400" dirty="0" smtClean="0"/>
          </a:p>
          <a:p>
            <a:endParaRPr lang="tr-TR" sz="2400" dirty="0" smtClean="0"/>
          </a:p>
          <a:p>
            <a:r>
              <a:rPr lang="tr-TR" sz="2400" dirty="0" smtClean="0"/>
              <a:t>Yaşam </a:t>
            </a:r>
            <a:r>
              <a:rPr lang="tr-TR" sz="2400" dirty="0"/>
              <a:t>tarzı düzenlemelerine rağmen A1C &gt;%7 veya hedef değerin üzerinde ise, tedavide yeni düzenlemeler yapılması gereklidir</a:t>
            </a:r>
            <a:r>
              <a:rPr lang="tr-TR" sz="2400" dirty="0" smtClean="0"/>
              <a:t>.</a:t>
            </a:r>
          </a:p>
          <a:p>
            <a:endParaRPr lang="tr-TR" sz="2400" dirty="0" smtClean="0"/>
          </a:p>
          <a:p>
            <a:r>
              <a:rPr lang="tr-TR" sz="2400" dirty="0" smtClean="0"/>
              <a:t>A1C</a:t>
            </a:r>
            <a:r>
              <a:rPr lang="tr-TR" sz="2400" dirty="0"/>
              <a:t>, hedef değere ulaşılana dek 3 ayda bir, hedefe ulaşıldıktan sonra ise 6 ayda bir ölçülmelidir</a:t>
            </a:r>
            <a:r>
              <a:rPr lang="tr-TR" sz="2400" dirty="0" smtClean="0"/>
              <a:t>.</a:t>
            </a:r>
          </a:p>
          <a:p>
            <a:endParaRPr lang="tr-TR" sz="2400" dirty="0" smtClean="0"/>
          </a:p>
        </p:txBody>
      </p:sp>
    </p:spTree>
    <p:extLst>
      <p:ext uri="{BB962C8B-B14F-4D97-AF65-F5344CB8AC3E}">
        <p14:creationId xmlns:p14="http://schemas.microsoft.com/office/powerpoint/2010/main" val="27665416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83" y="1187897"/>
            <a:ext cx="1045717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73783" y="708522"/>
            <a:ext cx="10449553" cy="384721"/>
          </a:xfrm>
          <a:prstGeom prst="rect">
            <a:avLst/>
          </a:prstGeom>
        </p:spPr>
        <p:txBody>
          <a:bodyPr wrap="square">
            <a:spAutoFit/>
          </a:bodyPr>
          <a:lstStyle/>
          <a:p>
            <a:pPr algn="ctr"/>
            <a:r>
              <a:rPr lang="tr-TR" dirty="0" err="1"/>
              <a:t>Antihiperglisemik</a:t>
            </a:r>
            <a:r>
              <a:rPr lang="tr-TR" dirty="0"/>
              <a:t> ilaçların klinik özellikleri ve özel hasta gruplarında tercih edilme durumları</a:t>
            </a:r>
          </a:p>
        </p:txBody>
      </p:sp>
      <p:sp>
        <p:nvSpPr>
          <p:cNvPr id="3" name="Dikdörtgen 2"/>
          <p:cNvSpPr/>
          <p:nvPr/>
        </p:nvSpPr>
        <p:spPr>
          <a:xfrm>
            <a:off x="205091" y="6095802"/>
            <a:ext cx="10425868" cy="276999"/>
          </a:xfrm>
          <a:prstGeom prst="rect">
            <a:avLst/>
          </a:prstGeom>
        </p:spPr>
        <p:txBody>
          <a:bodyPr wrap="square">
            <a:spAutoFit/>
          </a:bodyPr>
          <a:lstStyle/>
          <a:p>
            <a:pPr algn="ctr"/>
            <a:r>
              <a:rPr lang="tr-TR" sz="1200" dirty="0" smtClean="0"/>
              <a:t>TEMD DİABETES </a:t>
            </a:r>
            <a:r>
              <a:rPr lang="tr-TR" sz="1200" dirty="0"/>
              <a:t>MELLİTUS VE KOMPLİKASYONLARININ TANI, TEDAVİ VE İZLEM KILAVUZU</a:t>
            </a:r>
          </a:p>
        </p:txBody>
      </p:sp>
    </p:spTree>
    <p:extLst>
      <p:ext uri="{BB962C8B-B14F-4D97-AF65-F5344CB8AC3E}">
        <p14:creationId xmlns:p14="http://schemas.microsoft.com/office/powerpoint/2010/main" val="21179656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41821" y="1414236"/>
            <a:ext cx="1237839" cy="969496"/>
          </a:xfrm>
          <a:prstGeom prst="rect">
            <a:avLst/>
          </a:prstGeom>
          <a:solidFill>
            <a:schemeClr val="accent4">
              <a:lumMod val="20000"/>
              <a:lumOff val="80000"/>
            </a:schemeClr>
          </a:solidFill>
          <a:ln w="57150">
            <a:solidFill>
              <a:schemeClr val="accent4">
                <a:lumMod val="60000"/>
                <a:lumOff val="40000"/>
              </a:schemeClr>
            </a:solidFill>
          </a:ln>
        </p:spPr>
        <p:txBody>
          <a:bodyPr wrap="none">
            <a:spAutoFit/>
          </a:bodyPr>
          <a:lstStyle/>
          <a:p>
            <a:endParaRPr lang="tr-TR" dirty="0" smtClean="0"/>
          </a:p>
          <a:p>
            <a:r>
              <a:rPr lang="tr-TR" dirty="0" smtClean="0"/>
              <a:t>A1C </a:t>
            </a:r>
            <a:r>
              <a:rPr lang="tr-TR" dirty="0"/>
              <a:t>&lt;%</a:t>
            </a:r>
            <a:r>
              <a:rPr lang="tr-TR" dirty="0" smtClean="0"/>
              <a:t>8.5</a:t>
            </a:r>
          </a:p>
          <a:p>
            <a:endParaRPr lang="tr-TR" dirty="0"/>
          </a:p>
        </p:txBody>
      </p:sp>
      <p:sp>
        <p:nvSpPr>
          <p:cNvPr id="4" name="Dikdörtgen 3"/>
          <p:cNvSpPr/>
          <p:nvPr/>
        </p:nvSpPr>
        <p:spPr>
          <a:xfrm>
            <a:off x="383577" y="3077153"/>
            <a:ext cx="1499128" cy="969496"/>
          </a:xfrm>
          <a:prstGeom prst="rect">
            <a:avLst/>
          </a:prstGeom>
          <a:solidFill>
            <a:schemeClr val="accent6">
              <a:lumMod val="20000"/>
              <a:lumOff val="80000"/>
            </a:schemeClr>
          </a:solidFill>
          <a:ln w="57150">
            <a:solidFill>
              <a:schemeClr val="accent6">
                <a:lumMod val="60000"/>
                <a:lumOff val="40000"/>
              </a:schemeClr>
            </a:solidFill>
          </a:ln>
        </p:spPr>
        <p:txBody>
          <a:bodyPr wrap="none">
            <a:spAutoFit/>
          </a:bodyPr>
          <a:lstStyle/>
          <a:p>
            <a:endParaRPr lang="tr-TR" dirty="0" smtClean="0"/>
          </a:p>
          <a:p>
            <a:r>
              <a:rPr lang="tr-TR" dirty="0" smtClean="0"/>
              <a:t>A1C </a:t>
            </a:r>
            <a:r>
              <a:rPr lang="tr-TR" dirty="0"/>
              <a:t>%</a:t>
            </a:r>
            <a:r>
              <a:rPr lang="tr-TR" dirty="0" smtClean="0"/>
              <a:t>8.5-9.9</a:t>
            </a:r>
          </a:p>
          <a:p>
            <a:endParaRPr lang="tr-TR" dirty="0"/>
          </a:p>
        </p:txBody>
      </p:sp>
      <p:sp>
        <p:nvSpPr>
          <p:cNvPr id="5" name="Dikdörtgen 4"/>
          <p:cNvSpPr/>
          <p:nvPr/>
        </p:nvSpPr>
        <p:spPr>
          <a:xfrm>
            <a:off x="702735" y="4858127"/>
            <a:ext cx="1176925" cy="969496"/>
          </a:xfrm>
          <a:prstGeom prst="rect">
            <a:avLst/>
          </a:prstGeom>
          <a:solidFill>
            <a:schemeClr val="accent5">
              <a:lumMod val="20000"/>
              <a:lumOff val="80000"/>
            </a:schemeClr>
          </a:solidFill>
          <a:ln w="57150">
            <a:solidFill>
              <a:schemeClr val="accent5">
                <a:lumMod val="60000"/>
                <a:lumOff val="40000"/>
              </a:schemeClr>
            </a:solidFill>
          </a:ln>
        </p:spPr>
        <p:txBody>
          <a:bodyPr wrap="none">
            <a:spAutoFit/>
          </a:bodyPr>
          <a:lstStyle/>
          <a:p>
            <a:endParaRPr lang="tr-TR" dirty="0" smtClean="0"/>
          </a:p>
          <a:p>
            <a:r>
              <a:rPr lang="tr-TR" dirty="0" smtClean="0"/>
              <a:t>A1C </a:t>
            </a:r>
            <a:r>
              <a:rPr lang="tr-TR" dirty="0"/>
              <a:t>≥%</a:t>
            </a:r>
            <a:r>
              <a:rPr lang="tr-TR" dirty="0" smtClean="0"/>
              <a:t>10</a:t>
            </a:r>
          </a:p>
          <a:p>
            <a:r>
              <a:rPr lang="tr-TR" dirty="0" smtClean="0"/>
              <a:t> </a:t>
            </a:r>
            <a:endParaRPr lang="tr-TR" dirty="0"/>
          </a:p>
        </p:txBody>
      </p:sp>
      <p:sp>
        <p:nvSpPr>
          <p:cNvPr id="7" name="Dikdörtgen 6"/>
          <p:cNvSpPr/>
          <p:nvPr/>
        </p:nvSpPr>
        <p:spPr>
          <a:xfrm>
            <a:off x="6579509" y="1414236"/>
            <a:ext cx="3829690" cy="969496"/>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r>
              <a:rPr lang="tr-TR" b="1" dirty="0"/>
              <a:t>MONOTERAPİ </a:t>
            </a:r>
            <a:endParaRPr lang="tr-TR" b="1" dirty="0" smtClean="0"/>
          </a:p>
          <a:p>
            <a:pPr algn="ctr"/>
            <a:r>
              <a:rPr lang="tr-TR" dirty="0" smtClean="0"/>
              <a:t>(</a:t>
            </a:r>
            <a:r>
              <a:rPr lang="tr-TR" dirty="0" err="1"/>
              <a:t>Kontrendikasyon</a:t>
            </a:r>
            <a:r>
              <a:rPr lang="tr-TR" dirty="0"/>
              <a:t>/</a:t>
            </a:r>
            <a:r>
              <a:rPr lang="tr-TR" dirty="0" err="1"/>
              <a:t>İntolerans</a:t>
            </a:r>
            <a:r>
              <a:rPr lang="tr-TR" dirty="0"/>
              <a:t> yoksa </a:t>
            </a:r>
            <a:r>
              <a:rPr lang="tr-TR" dirty="0" err="1"/>
              <a:t>metformin</a:t>
            </a:r>
            <a:r>
              <a:rPr lang="tr-TR" dirty="0"/>
              <a:t>)</a:t>
            </a:r>
          </a:p>
        </p:txBody>
      </p:sp>
      <p:sp>
        <p:nvSpPr>
          <p:cNvPr id="8" name="Dikdörtgen 7"/>
          <p:cNvSpPr/>
          <p:nvPr/>
        </p:nvSpPr>
        <p:spPr>
          <a:xfrm>
            <a:off x="6608247" y="2834177"/>
            <a:ext cx="2383220" cy="677108"/>
          </a:xfrm>
          <a:prstGeom prst="rect">
            <a:avLst/>
          </a:prstGeom>
          <a:solidFill>
            <a:schemeClr val="accent6">
              <a:lumMod val="20000"/>
              <a:lumOff val="80000"/>
            </a:schemeClr>
          </a:solidFill>
          <a:ln w="57150">
            <a:solidFill>
              <a:schemeClr val="accent6">
                <a:lumMod val="60000"/>
                <a:lumOff val="40000"/>
              </a:schemeClr>
            </a:solidFill>
          </a:ln>
        </p:spPr>
        <p:txBody>
          <a:bodyPr wrap="square">
            <a:spAutoFit/>
          </a:bodyPr>
          <a:lstStyle/>
          <a:p>
            <a:pPr algn="ctr"/>
            <a:r>
              <a:rPr lang="tr-TR" b="1" dirty="0"/>
              <a:t>İKİLİ TEDAVİ </a:t>
            </a:r>
            <a:endParaRPr lang="tr-TR" b="1" dirty="0" smtClean="0"/>
          </a:p>
          <a:p>
            <a:pPr algn="ctr"/>
            <a:r>
              <a:rPr lang="tr-TR" dirty="0" smtClean="0"/>
              <a:t>(</a:t>
            </a:r>
            <a:r>
              <a:rPr lang="tr-TR" dirty="0" err="1"/>
              <a:t>Metformin</a:t>
            </a:r>
            <a:r>
              <a:rPr lang="tr-TR" dirty="0"/>
              <a:t>+ 1 ilaç**)</a:t>
            </a:r>
          </a:p>
        </p:txBody>
      </p:sp>
      <p:sp>
        <p:nvSpPr>
          <p:cNvPr id="9" name="Dikdörtgen 8"/>
          <p:cNvSpPr/>
          <p:nvPr/>
        </p:nvSpPr>
        <p:spPr>
          <a:xfrm>
            <a:off x="6608247" y="3548096"/>
            <a:ext cx="2374043" cy="677108"/>
          </a:xfrm>
          <a:prstGeom prst="rect">
            <a:avLst/>
          </a:prstGeom>
          <a:solidFill>
            <a:schemeClr val="accent6">
              <a:lumMod val="20000"/>
              <a:lumOff val="80000"/>
            </a:schemeClr>
          </a:solidFill>
          <a:ln w="57150">
            <a:solidFill>
              <a:schemeClr val="accent6">
                <a:lumMod val="60000"/>
                <a:lumOff val="40000"/>
              </a:schemeClr>
            </a:solidFill>
          </a:ln>
        </p:spPr>
        <p:txBody>
          <a:bodyPr wrap="square">
            <a:spAutoFit/>
          </a:bodyPr>
          <a:lstStyle/>
          <a:p>
            <a:pPr algn="ctr"/>
            <a:r>
              <a:rPr lang="tr-TR" b="1" dirty="0"/>
              <a:t>ÜÇLÜ TEDAVİ </a:t>
            </a:r>
            <a:endParaRPr lang="tr-TR" b="1" dirty="0" smtClean="0"/>
          </a:p>
          <a:p>
            <a:pPr algn="ctr"/>
            <a:r>
              <a:rPr lang="tr-TR" dirty="0" smtClean="0"/>
              <a:t>(</a:t>
            </a:r>
            <a:r>
              <a:rPr lang="tr-TR" dirty="0" err="1"/>
              <a:t>Metformin</a:t>
            </a:r>
            <a:r>
              <a:rPr lang="tr-TR" dirty="0"/>
              <a:t>+ 2 ilaç**) </a:t>
            </a:r>
          </a:p>
        </p:txBody>
      </p:sp>
      <p:sp>
        <p:nvSpPr>
          <p:cNvPr id="10" name="Dikdörtgen 9"/>
          <p:cNvSpPr/>
          <p:nvPr/>
        </p:nvSpPr>
        <p:spPr>
          <a:xfrm>
            <a:off x="6604125" y="4711933"/>
            <a:ext cx="3780458" cy="1261884"/>
          </a:xfrm>
          <a:prstGeom prst="rect">
            <a:avLst/>
          </a:prstGeom>
          <a:solidFill>
            <a:schemeClr val="accent5">
              <a:lumMod val="20000"/>
              <a:lumOff val="80000"/>
            </a:schemeClr>
          </a:solidFill>
          <a:ln w="57150">
            <a:solidFill>
              <a:schemeClr val="accent5">
                <a:lumMod val="60000"/>
                <a:lumOff val="40000"/>
              </a:schemeClr>
            </a:solidFill>
          </a:ln>
        </p:spPr>
        <p:txBody>
          <a:bodyPr wrap="square">
            <a:spAutoFit/>
          </a:bodyPr>
          <a:lstStyle/>
          <a:p>
            <a:pPr algn="ctr"/>
            <a:endParaRPr lang="tr-TR" b="1" dirty="0" smtClean="0"/>
          </a:p>
          <a:p>
            <a:pPr algn="ctr"/>
            <a:r>
              <a:rPr lang="tr-TR" b="1" dirty="0" smtClean="0"/>
              <a:t>İNSÜLİN </a:t>
            </a:r>
            <a:r>
              <a:rPr lang="tr-TR" b="1" dirty="0"/>
              <a:t>içerikli tedavi </a:t>
            </a:r>
            <a:endParaRPr lang="tr-TR" b="1" dirty="0" smtClean="0"/>
          </a:p>
          <a:p>
            <a:pPr algn="ctr"/>
            <a:r>
              <a:rPr lang="tr-TR" dirty="0" smtClean="0"/>
              <a:t>(</a:t>
            </a:r>
            <a:r>
              <a:rPr lang="tr-TR" dirty="0" err="1"/>
              <a:t>Monoterapi</a:t>
            </a:r>
            <a:r>
              <a:rPr lang="tr-TR" dirty="0"/>
              <a:t> veya kombinasyon</a:t>
            </a:r>
            <a:r>
              <a:rPr lang="tr-TR" dirty="0" smtClean="0"/>
              <a:t>)</a:t>
            </a:r>
          </a:p>
          <a:p>
            <a:endParaRPr lang="tr-TR" dirty="0"/>
          </a:p>
        </p:txBody>
      </p:sp>
      <p:sp>
        <p:nvSpPr>
          <p:cNvPr id="11" name="Dikdörtgen 10"/>
          <p:cNvSpPr/>
          <p:nvPr/>
        </p:nvSpPr>
        <p:spPr>
          <a:xfrm>
            <a:off x="1588767" y="323801"/>
            <a:ext cx="7556324" cy="461665"/>
          </a:xfrm>
          <a:prstGeom prst="rect">
            <a:avLst/>
          </a:prstGeom>
          <a:solidFill>
            <a:schemeClr val="bg1">
              <a:lumMod val="85000"/>
            </a:schemeClr>
          </a:solidFill>
          <a:ln w="57150">
            <a:solidFill>
              <a:schemeClr val="bg1">
                <a:lumMod val="50000"/>
              </a:schemeClr>
            </a:solidFill>
          </a:ln>
        </p:spPr>
        <p:txBody>
          <a:bodyPr wrap="square">
            <a:spAutoFit/>
          </a:bodyPr>
          <a:lstStyle/>
          <a:p>
            <a:pPr algn="ctr"/>
            <a:r>
              <a:rPr lang="tr-TR" sz="2400" dirty="0" smtClean="0"/>
              <a:t>Yeni </a:t>
            </a:r>
            <a:r>
              <a:rPr lang="tr-TR" sz="2400" dirty="0" err="1" smtClean="0"/>
              <a:t>tanıTip</a:t>
            </a:r>
            <a:r>
              <a:rPr lang="tr-TR" sz="2400" dirty="0" smtClean="0"/>
              <a:t> </a:t>
            </a:r>
            <a:r>
              <a:rPr lang="tr-TR" sz="2400" dirty="0"/>
              <a:t>2 Diyabetli Hastalarda Tedavi Algoritması*</a:t>
            </a:r>
          </a:p>
        </p:txBody>
      </p:sp>
      <p:sp>
        <p:nvSpPr>
          <p:cNvPr id="12" name="Dikdörtgen 11"/>
          <p:cNvSpPr/>
          <p:nvPr/>
        </p:nvSpPr>
        <p:spPr>
          <a:xfrm>
            <a:off x="504131" y="6295268"/>
            <a:ext cx="9880452" cy="384721"/>
          </a:xfrm>
          <a:prstGeom prst="rect">
            <a:avLst/>
          </a:prstGeom>
        </p:spPr>
        <p:txBody>
          <a:bodyPr wrap="square">
            <a:spAutoFit/>
          </a:bodyPr>
          <a:lstStyle/>
          <a:p>
            <a:r>
              <a:rPr lang="tr-TR" dirty="0"/>
              <a:t>*İnsülin </a:t>
            </a:r>
            <a:r>
              <a:rPr lang="tr-TR" dirty="0" err="1"/>
              <a:t>endikasyonu</a:t>
            </a:r>
            <a:r>
              <a:rPr lang="tr-TR" dirty="0"/>
              <a:t> varsa  </a:t>
            </a:r>
            <a:r>
              <a:rPr lang="tr-TR" dirty="0" smtClean="0"/>
              <a:t>A1C </a:t>
            </a:r>
            <a:r>
              <a:rPr lang="tr-TR" dirty="0"/>
              <a:t>kaç olursa olsun insülin tedavisi ile başlanır. </a:t>
            </a:r>
          </a:p>
        </p:txBody>
      </p:sp>
      <p:sp>
        <p:nvSpPr>
          <p:cNvPr id="13" name="Sağ Ok 12"/>
          <p:cNvSpPr/>
          <p:nvPr/>
        </p:nvSpPr>
        <p:spPr>
          <a:xfrm>
            <a:off x="2112808" y="3223347"/>
            <a:ext cx="4383390" cy="67710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2112808" y="1560430"/>
            <a:ext cx="4383390" cy="67710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664370" y="1168938"/>
            <a:ext cx="2589413" cy="4785926"/>
          </a:xfrm>
          <a:prstGeom prst="rect">
            <a:avLst/>
          </a:prstGeom>
          <a:solidFill>
            <a:schemeClr val="accent3">
              <a:lumMod val="60000"/>
              <a:lumOff val="40000"/>
            </a:schemeClr>
          </a:solidFill>
          <a:ln w="76200">
            <a:noFill/>
          </a:ln>
        </p:spPr>
        <p:txBody>
          <a:bodyPr wrap="square">
            <a:spAutoFit/>
          </a:bodyPr>
          <a:lstStyle/>
          <a:p>
            <a:endParaRPr lang="tr-TR" dirty="0" smtClean="0"/>
          </a:p>
          <a:p>
            <a:endParaRPr lang="tr-TR" dirty="0"/>
          </a:p>
          <a:p>
            <a:endParaRPr lang="tr-TR" dirty="0" smtClean="0"/>
          </a:p>
          <a:p>
            <a:endParaRPr lang="tr-TR" sz="2800" dirty="0" smtClean="0"/>
          </a:p>
          <a:p>
            <a:pPr lvl="1"/>
            <a:r>
              <a:rPr lang="tr-TR" sz="2400" b="1" dirty="0" smtClean="0"/>
              <a:t>Yaşam </a:t>
            </a:r>
            <a:r>
              <a:rPr lang="tr-TR" sz="2400" b="1" dirty="0"/>
              <a:t>biçimi düzenleme </a:t>
            </a:r>
            <a:r>
              <a:rPr lang="tr-TR" sz="2400" b="1" dirty="0" smtClean="0"/>
              <a:t>:</a:t>
            </a:r>
          </a:p>
          <a:p>
            <a:pPr lvl="1"/>
            <a:r>
              <a:rPr lang="tr-TR" sz="2400" dirty="0" smtClean="0"/>
              <a:t>beslenme</a:t>
            </a:r>
            <a:r>
              <a:rPr lang="tr-TR" sz="2400" dirty="0"/>
              <a:t>, </a:t>
            </a:r>
            <a:endParaRPr lang="tr-TR" sz="2400" dirty="0" smtClean="0"/>
          </a:p>
          <a:p>
            <a:pPr lvl="1"/>
            <a:r>
              <a:rPr lang="tr-TR" sz="2400" dirty="0" smtClean="0"/>
              <a:t>fiziksel </a:t>
            </a:r>
            <a:r>
              <a:rPr lang="tr-TR" sz="2400" dirty="0"/>
              <a:t>aktivite, </a:t>
            </a:r>
            <a:endParaRPr lang="tr-TR" sz="2400" dirty="0" smtClean="0"/>
          </a:p>
          <a:p>
            <a:pPr lvl="1"/>
            <a:r>
              <a:rPr lang="tr-TR" sz="2400" dirty="0" smtClean="0"/>
              <a:t>kilo </a:t>
            </a:r>
            <a:r>
              <a:rPr lang="tr-TR" sz="2400" dirty="0"/>
              <a:t>kontrolü vb</a:t>
            </a:r>
            <a:r>
              <a:rPr lang="tr-TR" sz="2400" dirty="0" smtClean="0"/>
              <a:t>. önerileri</a:t>
            </a:r>
          </a:p>
          <a:p>
            <a:endParaRPr lang="tr-TR" dirty="0"/>
          </a:p>
          <a:p>
            <a:endParaRPr lang="tr-TR" dirty="0" smtClean="0"/>
          </a:p>
          <a:p>
            <a:endParaRPr lang="tr-TR" dirty="0" smtClean="0"/>
          </a:p>
          <a:p>
            <a:endParaRPr lang="tr-TR" dirty="0"/>
          </a:p>
        </p:txBody>
      </p:sp>
      <p:sp>
        <p:nvSpPr>
          <p:cNvPr id="15" name="Sağ Ok 14"/>
          <p:cNvSpPr/>
          <p:nvPr/>
        </p:nvSpPr>
        <p:spPr>
          <a:xfrm>
            <a:off x="2112808" y="5004321"/>
            <a:ext cx="4383390" cy="67710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2029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200" dirty="0"/>
              <a:t>Kronik alkolizm, akut alkol </a:t>
            </a:r>
            <a:r>
              <a:rPr lang="tr-TR" sz="2200" dirty="0" err="1"/>
              <a:t>intoksikasyonu</a:t>
            </a:r>
            <a:r>
              <a:rPr lang="tr-TR" sz="2200" dirty="0"/>
              <a:t> </a:t>
            </a:r>
          </a:p>
          <a:p>
            <a:endParaRPr lang="tr-TR" sz="2200" dirty="0" smtClean="0"/>
          </a:p>
          <a:p>
            <a:r>
              <a:rPr lang="tr-TR" sz="2200" dirty="0" smtClean="0"/>
              <a:t>KV </a:t>
            </a:r>
            <a:r>
              <a:rPr lang="tr-TR" sz="2200" dirty="0" err="1"/>
              <a:t>kollaps</a:t>
            </a:r>
            <a:r>
              <a:rPr lang="tr-TR" sz="2200" dirty="0"/>
              <a:t>, akut </a:t>
            </a:r>
            <a:r>
              <a:rPr lang="tr-TR" sz="2200" dirty="0" err="1"/>
              <a:t>miyokard</a:t>
            </a:r>
            <a:r>
              <a:rPr lang="tr-TR" sz="2200" dirty="0"/>
              <a:t> </a:t>
            </a:r>
            <a:r>
              <a:rPr lang="tr-TR" sz="2200" dirty="0" err="1"/>
              <a:t>infarktüsü</a:t>
            </a:r>
            <a:r>
              <a:rPr lang="tr-TR" sz="2200" dirty="0"/>
              <a:t> (Mİ) </a:t>
            </a:r>
            <a:endParaRPr lang="tr-TR" sz="2200" dirty="0" smtClean="0"/>
          </a:p>
          <a:p>
            <a:endParaRPr lang="tr-TR" sz="2200" dirty="0"/>
          </a:p>
          <a:p>
            <a:r>
              <a:rPr lang="tr-TR" sz="2200" dirty="0" err="1"/>
              <a:t>Ketonemi</a:t>
            </a:r>
            <a:r>
              <a:rPr lang="tr-TR" sz="2200" dirty="0"/>
              <a:t> ve </a:t>
            </a:r>
            <a:r>
              <a:rPr lang="tr-TR" sz="2200" dirty="0" err="1"/>
              <a:t>ketonüri</a:t>
            </a:r>
            <a:r>
              <a:rPr lang="tr-TR" sz="2200" dirty="0"/>
              <a:t> </a:t>
            </a:r>
          </a:p>
          <a:p>
            <a:endParaRPr lang="tr-TR" sz="2200" dirty="0" smtClean="0"/>
          </a:p>
          <a:p>
            <a:r>
              <a:rPr lang="tr-TR" sz="2200" dirty="0" smtClean="0"/>
              <a:t>Tedaviye </a:t>
            </a:r>
            <a:r>
              <a:rPr lang="tr-TR" sz="2200" dirty="0"/>
              <a:t>dirençli, New York Kalp Cemiyeti’nin kriterlerine göre sınıf 4 </a:t>
            </a:r>
            <a:r>
              <a:rPr lang="tr-TR" sz="2200" dirty="0" err="1"/>
              <a:t>konjestif</a:t>
            </a:r>
            <a:r>
              <a:rPr lang="tr-TR" sz="2200" dirty="0"/>
              <a:t> kalp yetersizliği </a:t>
            </a:r>
            <a:endParaRPr lang="tr-TR" sz="2200" dirty="0" smtClean="0"/>
          </a:p>
          <a:p>
            <a:endParaRPr lang="tr-TR" sz="2200" dirty="0"/>
          </a:p>
          <a:p>
            <a:endParaRPr lang="tr-TR" sz="2200" dirty="0"/>
          </a:p>
        </p:txBody>
      </p:sp>
      <p:sp>
        <p:nvSpPr>
          <p:cNvPr id="4" name="Başlık 1"/>
          <p:cNvSpPr>
            <a:spLocks noGrp="1"/>
          </p:cNvSpPr>
          <p:nvPr>
            <p:ph type="title"/>
          </p:nvPr>
        </p:nvSpPr>
        <p:spPr/>
        <p:txBody>
          <a:bodyPr>
            <a:normAutofit/>
          </a:bodyPr>
          <a:lstStyle/>
          <a:p>
            <a:r>
              <a:rPr lang="tr-TR" sz="3200" dirty="0"/>
              <a:t>METFORMİNİN </a:t>
            </a:r>
            <a:r>
              <a:rPr lang="tr-TR" sz="3200" dirty="0" smtClean="0"/>
              <a:t>KONTRENDİKASYONLARI-2</a:t>
            </a:r>
            <a:endParaRPr lang="tr-TR" sz="3200" dirty="0"/>
          </a:p>
        </p:txBody>
      </p:sp>
    </p:spTree>
    <p:extLst>
      <p:ext uri="{BB962C8B-B14F-4D97-AF65-F5344CB8AC3E}">
        <p14:creationId xmlns:p14="http://schemas.microsoft.com/office/powerpoint/2010/main" val="34451176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8073" y="755849"/>
            <a:ext cx="792753" cy="1261884"/>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endParaRPr lang="tr-TR" dirty="0" smtClean="0"/>
          </a:p>
          <a:p>
            <a:pPr algn="ctr"/>
            <a:r>
              <a:rPr lang="tr-TR" dirty="0" smtClean="0"/>
              <a:t>A1C </a:t>
            </a:r>
            <a:r>
              <a:rPr lang="tr-TR" dirty="0"/>
              <a:t>&lt;%</a:t>
            </a:r>
            <a:r>
              <a:rPr lang="tr-TR" dirty="0" smtClean="0"/>
              <a:t>8.5</a:t>
            </a:r>
          </a:p>
          <a:p>
            <a:endParaRPr lang="tr-TR" dirty="0"/>
          </a:p>
        </p:txBody>
      </p:sp>
      <p:sp>
        <p:nvSpPr>
          <p:cNvPr id="4" name="Dikdörtgen 3"/>
          <p:cNvSpPr/>
          <p:nvPr/>
        </p:nvSpPr>
        <p:spPr>
          <a:xfrm>
            <a:off x="0" y="4227185"/>
            <a:ext cx="1050288" cy="1261884"/>
          </a:xfrm>
          <a:prstGeom prst="rect">
            <a:avLst/>
          </a:prstGeom>
          <a:solidFill>
            <a:schemeClr val="accent6">
              <a:lumMod val="20000"/>
              <a:lumOff val="80000"/>
            </a:schemeClr>
          </a:solidFill>
          <a:ln w="57150">
            <a:solidFill>
              <a:schemeClr val="accent6">
                <a:lumMod val="60000"/>
                <a:lumOff val="40000"/>
              </a:schemeClr>
            </a:solidFill>
          </a:ln>
        </p:spPr>
        <p:txBody>
          <a:bodyPr wrap="none">
            <a:spAutoFit/>
          </a:bodyPr>
          <a:lstStyle/>
          <a:p>
            <a:endParaRPr lang="tr-TR" dirty="0" smtClean="0"/>
          </a:p>
          <a:p>
            <a:pPr algn="ctr"/>
            <a:r>
              <a:rPr lang="tr-TR" dirty="0" smtClean="0"/>
              <a:t>A1C </a:t>
            </a:r>
          </a:p>
          <a:p>
            <a:pPr algn="ctr"/>
            <a:r>
              <a:rPr lang="tr-TR" dirty="0" smtClean="0"/>
              <a:t>%8.5-9.9</a:t>
            </a:r>
          </a:p>
          <a:p>
            <a:endParaRPr lang="tr-TR" dirty="0"/>
          </a:p>
        </p:txBody>
      </p:sp>
      <p:sp>
        <p:nvSpPr>
          <p:cNvPr id="5" name="Dikdörtgen 4"/>
          <p:cNvSpPr/>
          <p:nvPr/>
        </p:nvSpPr>
        <p:spPr>
          <a:xfrm>
            <a:off x="156645" y="5940425"/>
            <a:ext cx="782587" cy="1261884"/>
          </a:xfrm>
          <a:prstGeom prst="rect">
            <a:avLst/>
          </a:prstGeom>
          <a:solidFill>
            <a:schemeClr val="accent5">
              <a:lumMod val="20000"/>
              <a:lumOff val="80000"/>
            </a:schemeClr>
          </a:solidFill>
          <a:ln w="57150">
            <a:solidFill>
              <a:schemeClr val="accent5">
                <a:lumMod val="60000"/>
                <a:lumOff val="40000"/>
              </a:schemeClr>
            </a:solidFill>
          </a:ln>
        </p:spPr>
        <p:txBody>
          <a:bodyPr wrap="none">
            <a:spAutoFit/>
          </a:bodyPr>
          <a:lstStyle/>
          <a:p>
            <a:endParaRPr lang="tr-TR" dirty="0" smtClean="0"/>
          </a:p>
          <a:p>
            <a:r>
              <a:rPr lang="tr-TR" dirty="0" smtClean="0"/>
              <a:t>A1C</a:t>
            </a:r>
          </a:p>
          <a:p>
            <a:r>
              <a:rPr lang="tr-TR" dirty="0" smtClean="0"/>
              <a:t> </a:t>
            </a:r>
            <a:r>
              <a:rPr lang="tr-TR" dirty="0"/>
              <a:t>≥%</a:t>
            </a:r>
            <a:r>
              <a:rPr lang="tr-TR" dirty="0" smtClean="0"/>
              <a:t>10</a:t>
            </a:r>
          </a:p>
          <a:p>
            <a:endParaRPr lang="tr-TR" dirty="0" smtClean="0"/>
          </a:p>
        </p:txBody>
      </p:sp>
      <p:sp>
        <p:nvSpPr>
          <p:cNvPr id="7" name="Dikdörtgen 6"/>
          <p:cNvSpPr/>
          <p:nvPr/>
        </p:nvSpPr>
        <p:spPr>
          <a:xfrm>
            <a:off x="6912843" y="836184"/>
            <a:ext cx="3685674"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r>
              <a:rPr lang="tr-TR" dirty="0"/>
              <a:t>Aynı tedaviye devam et</a:t>
            </a:r>
          </a:p>
        </p:txBody>
      </p:sp>
      <p:sp>
        <p:nvSpPr>
          <p:cNvPr id="8" name="Dikdörtgen 7"/>
          <p:cNvSpPr/>
          <p:nvPr/>
        </p:nvSpPr>
        <p:spPr>
          <a:xfrm>
            <a:off x="6923056" y="5534658"/>
            <a:ext cx="2383220" cy="384721"/>
          </a:xfrm>
          <a:prstGeom prst="rect">
            <a:avLst/>
          </a:prstGeom>
          <a:solidFill>
            <a:schemeClr val="accent6">
              <a:lumMod val="20000"/>
              <a:lumOff val="80000"/>
            </a:schemeClr>
          </a:solidFill>
          <a:ln w="57150">
            <a:solidFill>
              <a:schemeClr val="accent6">
                <a:lumMod val="60000"/>
                <a:lumOff val="40000"/>
              </a:schemeClr>
            </a:solidFill>
          </a:ln>
        </p:spPr>
        <p:txBody>
          <a:bodyPr wrap="square">
            <a:spAutoFit/>
          </a:bodyPr>
          <a:lstStyle/>
          <a:p>
            <a:pPr algn="ctr"/>
            <a:r>
              <a:rPr lang="tr-TR" dirty="0"/>
              <a:t>Tedaviyi yoğunlaştır</a:t>
            </a:r>
          </a:p>
        </p:txBody>
      </p:sp>
      <p:sp>
        <p:nvSpPr>
          <p:cNvPr id="10" name="Dikdörtgen 9"/>
          <p:cNvSpPr/>
          <p:nvPr/>
        </p:nvSpPr>
        <p:spPr>
          <a:xfrm>
            <a:off x="6923056" y="6135248"/>
            <a:ext cx="3780458" cy="969496"/>
          </a:xfrm>
          <a:prstGeom prst="rect">
            <a:avLst/>
          </a:prstGeom>
          <a:solidFill>
            <a:schemeClr val="accent5">
              <a:lumMod val="20000"/>
              <a:lumOff val="80000"/>
            </a:schemeClr>
          </a:solidFill>
          <a:ln w="57150">
            <a:solidFill>
              <a:schemeClr val="accent5">
                <a:lumMod val="60000"/>
                <a:lumOff val="40000"/>
              </a:schemeClr>
            </a:solidFill>
          </a:ln>
        </p:spPr>
        <p:txBody>
          <a:bodyPr wrap="square">
            <a:spAutoFit/>
          </a:bodyPr>
          <a:lstStyle/>
          <a:p>
            <a:pPr algn="ctr"/>
            <a:endParaRPr lang="tr-TR" b="1" dirty="0" smtClean="0"/>
          </a:p>
          <a:p>
            <a:pPr algn="ctr"/>
            <a:r>
              <a:rPr lang="tr-TR" dirty="0" err="1"/>
              <a:t>İnsülinli</a:t>
            </a:r>
            <a:r>
              <a:rPr lang="tr-TR" dirty="0"/>
              <a:t> tedavi ver (İnsülin alıyorsa tedaviyi yoğunlaştır)</a:t>
            </a:r>
          </a:p>
        </p:txBody>
      </p:sp>
      <p:sp>
        <p:nvSpPr>
          <p:cNvPr id="11" name="Dikdörtgen 10"/>
          <p:cNvSpPr/>
          <p:nvPr/>
        </p:nvSpPr>
        <p:spPr>
          <a:xfrm>
            <a:off x="1133141" y="179785"/>
            <a:ext cx="8299982" cy="461665"/>
          </a:xfrm>
          <a:prstGeom prst="rect">
            <a:avLst/>
          </a:prstGeom>
          <a:solidFill>
            <a:schemeClr val="bg1">
              <a:lumMod val="85000"/>
            </a:schemeClr>
          </a:solidFill>
          <a:ln w="57150">
            <a:solidFill>
              <a:schemeClr val="bg1">
                <a:lumMod val="50000"/>
              </a:schemeClr>
            </a:solidFill>
          </a:ln>
        </p:spPr>
        <p:txBody>
          <a:bodyPr wrap="square">
            <a:spAutoFit/>
          </a:bodyPr>
          <a:lstStyle/>
          <a:p>
            <a:pPr algn="ctr"/>
            <a:r>
              <a:rPr lang="tr-TR" sz="2400" dirty="0" smtClean="0"/>
              <a:t>Takip altındaki Tip </a:t>
            </a:r>
            <a:r>
              <a:rPr lang="tr-TR" sz="2400" dirty="0"/>
              <a:t>2 Diyabetli Hastalarda Tedavi Algoritması</a:t>
            </a:r>
          </a:p>
        </p:txBody>
      </p:sp>
      <p:sp>
        <p:nvSpPr>
          <p:cNvPr id="16" name="Dikdörtgen 15"/>
          <p:cNvSpPr/>
          <p:nvPr/>
        </p:nvSpPr>
        <p:spPr>
          <a:xfrm>
            <a:off x="6821978" y="1896486"/>
            <a:ext cx="3757682"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r>
              <a:rPr lang="tr-TR" dirty="0"/>
              <a:t>İkili </a:t>
            </a:r>
            <a:r>
              <a:rPr lang="tr-TR" dirty="0" err="1"/>
              <a:t>antidiyabetik</a:t>
            </a:r>
            <a:r>
              <a:rPr lang="tr-TR" dirty="0"/>
              <a:t> tedaviye geç</a:t>
            </a:r>
          </a:p>
        </p:txBody>
      </p:sp>
      <p:sp>
        <p:nvSpPr>
          <p:cNvPr id="17" name="Dikdörtgen 16"/>
          <p:cNvSpPr/>
          <p:nvPr/>
        </p:nvSpPr>
        <p:spPr>
          <a:xfrm>
            <a:off x="6840233" y="2430041"/>
            <a:ext cx="3758284" cy="677108"/>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r>
              <a:rPr lang="tr-TR" dirty="0"/>
              <a:t>Üçlü </a:t>
            </a:r>
            <a:r>
              <a:rPr lang="tr-TR" dirty="0" err="1"/>
              <a:t>antidiyabetik</a:t>
            </a:r>
            <a:r>
              <a:rPr lang="tr-TR" dirty="0"/>
              <a:t> tedaviye geç (veya insülin ekle) </a:t>
            </a:r>
          </a:p>
        </p:txBody>
      </p:sp>
      <p:sp>
        <p:nvSpPr>
          <p:cNvPr id="18" name="Dikdörtgen 17"/>
          <p:cNvSpPr/>
          <p:nvPr/>
        </p:nvSpPr>
        <p:spPr>
          <a:xfrm>
            <a:off x="6835907" y="3219578"/>
            <a:ext cx="3762610"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r>
              <a:rPr lang="tr-TR" dirty="0"/>
              <a:t>Tedaviye insülin ekle</a:t>
            </a:r>
          </a:p>
        </p:txBody>
      </p:sp>
      <p:sp>
        <p:nvSpPr>
          <p:cNvPr id="20" name="Dikdörtgen 19"/>
          <p:cNvSpPr/>
          <p:nvPr/>
        </p:nvSpPr>
        <p:spPr>
          <a:xfrm>
            <a:off x="6835907" y="3706200"/>
            <a:ext cx="3829690"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r>
              <a:rPr lang="tr-TR" dirty="0"/>
              <a:t>Tedaviyi gözden geçir</a:t>
            </a:r>
          </a:p>
        </p:txBody>
      </p:sp>
      <p:sp>
        <p:nvSpPr>
          <p:cNvPr id="21" name="Dikdörtgen 20"/>
          <p:cNvSpPr/>
          <p:nvPr/>
        </p:nvSpPr>
        <p:spPr>
          <a:xfrm>
            <a:off x="1828371" y="836183"/>
            <a:ext cx="1074333" cy="384721"/>
          </a:xfrm>
          <a:prstGeom prst="rect">
            <a:avLst/>
          </a:prstGeom>
          <a:solidFill>
            <a:schemeClr val="accent4">
              <a:lumMod val="20000"/>
              <a:lumOff val="80000"/>
            </a:schemeClr>
          </a:solidFill>
          <a:ln w="57150">
            <a:solidFill>
              <a:schemeClr val="accent4">
                <a:lumMod val="60000"/>
                <a:lumOff val="40000"/>
              </a:schemeClr>
            </a:solidFill>
          </a:ln>
        </p:spPr>
        <p:txBody>
          <a:bodyPr wrap="none">
            <a:spAutoFit/>
          </a:bodyPr>
          <a:lstStyle/>
          <a:p>
            <a:r>
              <a:rPr lang="tr-TR" dirty="0" smtClean="0"/>
              <a:t>HEDEFTE</a:t>
            </a:r>
            <a:endParaRPr lang="tr-TR" dirty="0"/>
          </a:p>
        </p:txBody>
      </p:sp>
      <p:sp>
        <p:nvSpPr>
          <p:cNvPr id="23" name="Dikdörtgen 22"/>
          <p:cNvSpPr/>
          <p:nvPr/>
        </p:nvSpPr>
        <p:spPr>
          <a:xfrm>
            <a:off x="1465032" y="1469020"/>
            <a:ext cx="1931818"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r>
              <a:rPr lang="tr-TR" dirty="0" smtClean="0"/>
              <a:t>HEDEFTE DEĞİLSE</a:t>
            </a:r>
            <a:endParaRPr lang="tr-TR" dirty="0"/>
          </a:p>
        </p:txBody>
      </p:sp>
      <p:sp>
        <p:nvSpPr>
          <p:cNvPr id="24" name="Dikdörtgen 23"/>
          <p:cNvSpPr/>
          <p:nvPr/>
        </p:nvSpPr>
        <p:spPr>
          <a:xfrm>
            <a:off x="1142306" y="2017733"/>
            <a:ext cx="2723905"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r>
              <a:rPr lang="tr-TR" dirty="0" err="1"/>
              <a:t>Monoterapi</a:t>
            </a:r>
            <a:r>
              <a:rPr lang="tr-TR" dirty="0"/>
              <a:t> alan hastada</a:t>
            </a:r>
          </a:p>
        </p:txBody>
      </p:sp>
      <p:sp>
        <p:nvSpPr>
          <p:cNvPr id="25" name="Dikdörtgen 24"/>
          <p:cNvSpPr/>
          <p:nvPr/>
        </p:nvSpPr>
        <p:spPr>
          <a:xfrm>
            <a:off x="1133141" y="2503355"/>
            <a:ext cx="2748241"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r>
              <a:rPr lang="tr-TR" dirty="0"/>
              <a:t>İkili tedavi alan hastada</a:t>
            </a:r>
          </a:p>
        </p:txBody>
      </p:sp>
      <p:sp>
        <p:nvSpPr>
          <p:cNvPr id="26" name="Dikdörtgen 25"/>
          <p:cNvSpPr/>
          <p:nvPr/>
        </p:nvSpPr>
        <p:spPr>
          <a:xfrm>
            <a:off x="1100950" y="3054020"/>
            <a:ext cx="2748241"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r>
              <a:rPr lang="tr-TR" dirty="0"/>
              <a:t>Üçlü tedavi alan hastada</a:t>
            </a:r>
          </a:p>
        </p:txBody>
      </p:sp>
      <p:sp>
        <p:nvSpPr>
          <p:cNvPr id="27" name="Dikdörtgen 26"/>
          <p:cNvSpPr/>
          <p:nvPr/>
        </p:nvSpPr>
        <p:spPr>
          <a:xfrm>
            <a:off x="1100950" y="3513840"/>
            <a:ext cx="2737246" cy="384721"/>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r>
              <a:rPr lang="tr-TR" dirty="0"/>
              <a:t>İnsülin kullanan hastada</a:t>
            </a:r>
          </a:p>
        </p:txBody>
      </p:sp>
      <p:cxnSp>
        <p:nvCxnSpPr>
          <p:cNvPr id="29" name="Düz Ok Bağlayıcısı 28"/>
          <p:cNvCxnSpPr/>
          <p:nvPr/>
        </p:nvCxnSpPr>
        <p:spPr>
          <a:xfrm flipV="1">
            <a:off x="920826" y="1028543"/>
            <a:ext cx="807441" cy="192362"/>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a:off x="920826" y="1220905"/>
            <a:ext cx="544206" cy="248115"/>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a:off x="2902704" y="1026704"/>
            <a:ext cx="4010139" cy="184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Dikdörtgen 35"/>
          <p:cNvSpPr/>
          <p:nvPr/>
        </p:nvSpPr>
        <p:spPr>
          <a:xfrm>
            <a:off x="1600125" y="4227185"/>
            <a:ext cx="2144366" cy="969496"/>
          </a:xfrm>
          <a:prstGeom prst="rect">
            <a:avLst/>
          </a:prstGeom>
          <a:solidFill>
            <a:schemeClr val="accent6">
              <a:lumMod val="20000"/>
              <a:lumOff val="80000"/>
            </a:schemeClr>
          </a:solidFill>
          <a:ln w="57150">
            <a:solidFill>
              <a:schemeClr val="accent6">
                <a:lumMod val="60000"/>
                <a:lumOff val="40000"/>
              </a:schemeClr>
            </a:solidFill>
          </a:ln>
        </p:spPr>
        <p:txBody>
          <a:bodyPr wrap="square">
            <a:spAutoFit/>
          </a:bodyPr>
          <a:lstStyle/>
          <a:p>
            <a:r>
              <a:rPr lang="it-IT" dirty="0"/>
              <a:t>İlk 3 öneri </a:t>
            </a:r>
            <a:endParaRPr lang="tr-TR" dirty="0" smtClean="0"/>
          </a:p>
          <a:p>
            <a:r>
              <a:rPr lang="it-IT" dirty="0" smtClean="0"/>
              <a:t>A1C </a:t>
            </a:r>
            <a:r>
              <a:rPr lang="it-IT" dirty="0"/>
              <a:t>&lt;%8.5 </a:t>
            </a:r>
            <a:endParaRPr lang="tr-TR" dirty="0" smtClean="0"/>
          </a:p>
          <a:p>
            <a:r>
              <a:rPr lang="it-IT" dirty="0" smtClean="0"/>
              <a:t>olanlar </a:t>
            </a:r>
            <a:r>
              <a:rPr lang="it-IT" dirty="0"/>
              <a:t>ile aynı</a:t>
            </a:r>
            <a:endParaRPr lang="tr-TR" dirty="0"/>
          </a:p>
        </p:txBody>
      </p:sp>
      <p:sp>
        <p:nvSpPr>
          <p:cNvPr id="37" name="Dikdörtgen 36"/>
          <p:cNvSpPr/>
          <p:nvPr/>
        </p:nvSpPr>
        <p:spPr>
          <a:xfrm>
            <a:off x="1585605" y="5351526"/>
            <a:ext cx="1784591" cy="677108"/>
          </a:xfrm>
          <a:prstGeom prst="rect">
            <a:avLst/>
          </a:prstGeom>
          <a:solidFill>
            <a:schemeClr val="accent6">
              <a:lumMod val="20000"/>
              <a:lumOff val="80000"/>
            </a:schemeClr>
          </a:solidFill>
          <a:ln w="57150">
            <a:solidFill>
              <a:schemeClr val="accent6">
                <a:lumMod val="60000"/>
                <a:lumOff val="40000"/>
              </a:schemeClr>
            </a:solidFill>
          </a:ln>
        </p:spPr>
        <p:txBody>
          <a:bodyPr wrap="none">
            <a:spAutoFit/>
          </a:bodyPr>
          <a:lstStyle/>
          <a:p>
            <a:pPr algn="ctr"/>
            <a:r>
              <a:rPr lang="tr-TR" dirty="0"/>
              <a:t>İnsülin kullanan </a:t>
            </a:r>
            <a:endParaRPr lang="tr-TR" dirty="0" smtClean="0"/>
          </a:p>
          <a:p>
            <a:pPr algn="ctr"/>
            <a:r>
              <a:rPr lang="tr-TR" dirty="0" smtClean="0"/>
              <a:t>hastada </a:t>
            </a:r>
            <a:endParaRPr lang="tr-TR" dirty="0"/>
          </a:p>
        </p:txBody>
      </p:sp>
      <p:sp>
        <p:nvSpPr>
          <p:cNvPr id="38" name="Dikdörtgen 37"/>
          <p:cNvSpPr/>
          <p:nvPr/>
        </p:nvSpPr>
        <p:spPr>
          <a:xfrm>
            <a:off x="1525170" y="6427636"/>
            <a:ext cx="1697772" cy="384721"/>
          </a:xfrm>
          <a:prstGeom prst="rect">
            <a:avLst/>
          </a:prstGeom>
          <a:solidFill>
            <a:schemeClr val="accent5">
              <a:lumMod val="20000"/>
              <a:lumOff val="80000"/>
            </a:schemeClr>
          </a:solidFill>
          <a:ln w="57150">
            <a:solidFill>
              <a:schemeClr val="accent5">
                <a:lumMod val="60000"/>
                <a:lumOff val="40000"/>
              </a:schemeClr>
            </a:solidFill>
          </a:ln>
        </p:spPr>
        <p:txBody>
          <a:bodyPr wrap="none">
            <a:spAutoFit/>
          </a:bodyPr>
          <a:lstStyle/>
          <a:p>
            <a:r>
              <a:rPr lang="tr-TR" dirty="0" smtClean="0"/>
              <a:t>Tüm hastalarda</a:t>
            </a:r>
          </a:p>
        </p:txBody>
      </p:sp>
      <p:cxnSp>
        <p:nvCxnSpPr>
          <p:cNvPr id="39" name="Düz Ok Bağlayıcısı 38"/>
          <p:cNvCxnSpPr/>
          <p:nvPr/>
        </p:nvCxnSpPr>
        <p:spPr>
          <a:xfrm flipV="1">
            <a:off x="3171290" y="6619996"/>
            <a:ext cx="3700114" cy="9523"/>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Düz Ok Bağlayıcısı 40"/>
          <p:cNvCxnSpPr>
            <a:endCxn id="38" idx="1"/>
          </p:cNvCxnSpPr>
          <p:nvPr/>
        </p:nvCxnSpPr>
        <p:spPr>
          <a:xfrm flipV="1">
            <a:off x="967005" y="6619997"/>
            <a:ext cx="558165" cy="14284"/>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a:endCxn id="36" idx="1"/>
          </p:cNvCxnSpPr>
          <p:nvPr/>
        </p:nvCxnSpPr>
        <p:spPr>
          <a:xfrm flipV="1">
            <a:off x="1092539" y="4711933"/>
            <a:ext cx="507586" cy="244944"/>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Düz Ok Bağlayıcısı 44"/>
          <p:cNvCxnSpPr/>
          <p:nvPr/>
        </p:nvCxnSpPr>
        <p:spPr>
          <a:xfrm>
            <a:off x="1086430" y="4932313"/>
            <a:ext cx="438740" cy="556756"/>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a:endCxn id="8" idx="1"/>
          </p:cNvCxnSpPr>
          <p:nvPr/>
        </p:nvCxnSpPr>
        <p:spPr>
          <a:xfrm>
            <a:off x="3410254" y="5727018"/>
            <a:ext cx="3512802" cy="1"/>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Düz Ok Bağlayıcısı 50"/>
          <p:cNvCxnSpPr>
            <a:endCxn id="16" idx="1"/>
          </p:cNvCxnSpPr>
          <p:nvPr/>
        </p:nvCxnSpPr>
        <p:spPr>
          <a:xfrm flipV="1">
            <a:off x="3881382" y="2088847"/>
            <a:ext cx="2940596" cy="121246"/>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Düz Ok Bağlayıcısı 52"/>
          <p:cNvCxnSpPr>
            <a:endCxn id="17" idx="1"/>
          </p:cNvCxnSpPr>
          <p:nvPr/>
        </p:nvCxnSpPr>
        <p:spPr>
          <a:xfrm>
            <a:off x="3881382" y="2670283"/>
            <a:ext cx="2958851" cy="98312"/>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a:endCxn id="18" idx="1"/>
          </p:cNvCxnSpPr>
          <p:nvPr/>
        </p:nvCxnSpPr>
        <p:spPr>
          <a:xfrm>
            <a:off x="3881382" y="3246380"/>
            <a:ext cx="2954525" cy="165559"/>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Düz Ok Bağlayıcısı 56"/>
          <p:cNvCxnSpPr>
            <a:endCxn id="20" idx="1"/>
          </p:cNvCxnSpPr>
          <p:nvPr/>
        </p:nvCxnSpPr>
        <p:spPr>
          <a:xfrm>
            <a:off x="3838195" y="3710240"/>
            <a:ext cx="2997712" cy="188321"/>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3950984" y="843027"/>
            <a:ext cx="2664296" cy="6186309"/>
          </a:xfrm>
          <a:prstGeom prst="rect">
            <a:avLst/>
          </a:prstGeom>
          <a:solidFill>
            <a:schemeClr val="accent3">
              <a:lumMod val="60000"/>
              <a:lumOff val="40000"/>
            </a:schemeClr>
          </a:solidFill>
          <a:ln w="76200">
            <a:noFill/>
          </a:ln>
        </p:spPr>
        <p:txBody>
          <a:bodyPr wrap="square">
            <a:spAutoFit/>
          </a:bodyPr>
          <a:lstStyle/>
          <a:p>
            <a:pPr algn="ctr"/>
            <a:endParaRPr lang="tr-TR" sz="2200" dirty="0" smtClean="0"/>
          </a:p>
          <a:p>
            <a:pPr algn="ctr"/>
            <a:endParaRPr lang="tr-TR" sz="2200" dirty="0" smtClean="0"/>
          </a:p>
          <a:p>
            <a:pPr algn="ctr"/>
            <a:endParaRPr lang="tr-TR" sz="2200" dirty="0" smtClean="0"/>
          </a:p>
          <a:p>
            <a:pPr algn="ctr"/>
            <a:endParaRPr lang="tr-TR" sz="2200" dirty="0" smtClean="0"/>
          </a:p>
          <a:p>
            <a:pPr algn="ctr"/>
            <a:r>
              <a:rPr lang="tr-TR" sz="2200" dirty="0" smtClean="0"/>
              <a:t>Yaşam </a:t>
            </a:r>
            <a:r>
              <a:rPr lang="tr-TR" sz="2200" dirty="0"/>
              <a:t>biçimi düzenlemelerine ve ilaç tedavisine uyumu gözden </a:t>
            </a:r>
            <a:r>
              <a:rPr lang="tr-TR" sz="2200" dirty="0" smtClean="0"/>
              <a:t>geçir</a:t>
            </a:r>
          </a:p>
          <a:p>
            <a:pPr algn="ctr"/>
            <a:r>
              <a:rPr lang="tr-TR" sz="2200" dirty="0" smtClean="0"/>
              <a:t>İnsülin </a:t>
            </a:r>
            <a:r>
              <a:rPr lang="tr-TR" sz="2200" dirty="0"/>
              <a:t>kullananlarda </a:t>
            </a:r>
            <a:r>
              <a:rPr lang="tr-TR" sz="2200" dirty="0" smtClean="0"/>
              <a:t>enjeksiyon </a:t>
            </a:r>
            <a:r>
              <a:rPr lang="tr-TR" sz="2200" dirty="0"/>
              <a:t>uygulamasını kontrol et. </a:t>
            </a:r>
            <a:r>
              <a:rPr lang="tr-TR" sz="2200" dirty="0" smtClean="0"/>
              <a:t>Gerekiyorsa </a:t>
            </a:r>
            <a:r>
              <a:rPr lang="tr-TR" sz="2200" dirty="0"/>
              <a:t>kullanılan ilacı/insülini değiştir. </a:t>
            </a:r>
            <a:endParaRPr lang="tr-TR" sz="2200" dirty="0" smtClean="0"/>
          </a:p>
          <a:p>
            <a:pPr algn="ctr"/>
            <a:endParaRPr lang="tr-TR" sz="2200" dirty="0" smtClean="0"/>
          </a:p>
          <a:p>
            <a:pPr algn="ctr"/>
            <a:endParaRPr lang="tr-TR" sz="2200" dirty="0" smtClean="0"/>
          </a:p>
          <a:p>
            <a:pPr algn="ctr"/>
            <a:endParaRPr lang="tr-TR" sz="2200" dirty="0" smtClean="0"/>
          </a:p>
          <a:p>
            <a:pPr algn="ctr"/>
            <a:endParaRPr lang="tr-TR" sz="2200" dirty="0"/>
          </a:p>
        </p:txBody>
      </p:sp>
    </p:spTree>
    <p:extLst>
      <p:ext uri="{BB962C8B-B14F-4D97-AF65-F5344CB8AC3E}">
        <p14:creationId xmlns:p14="http://schemas.microsoft.com/office/powerpoint/2010/main" val="24337483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t>GLİSEMİK KONTROL-AIC ODAKLI YAKLAŞIM </a:t>
            </a:r>
            <a:br>
              <a:rPr lang="tr-TR" sz="3600" dirty="0" smtClean="0"/>
            </a:br>
            <a:r>
              <a:rPr lang="tr-TR" sz="3600" dirty="0" smtClean="0"/>
              <a:t>Yeni tanı konulan hasta</a:t>
            </a:r>
            <a:endParaRPr lang="tr-TR" sz="3600" dirty="0"/>
          </a:p>
        </p:txBody>
      </p:sp>
      <p:sp>
        <p:nvSpPr>
          <p:cNvPr id="3" name="İçerik Yer Tutucusu 2"/>
          <p:cNvSpPr>
            <a:spLocks noGrp="1"/>
          </p:cNvSpPr>
          <p:nvPr>
            <p:ph idx="1"/>
          </p:nvPr>
        </p:nvSpPr>
        <p:spPr/>
        <p:txBody>
          <a:bodyPr>
            <a:normAutofit fontScale="70000" lnSpcReduction="20000"/>
          </a:bodyPr>
          <a:lstStyle/>
          <a:p>
            <a:r>
              <a:rPr lang="tr-TR" dirty="0"/>
              <a:t>Yeni tip 2 </a:t>
            </a:r>
            <a:r>
              <a:rPr lang="tr-TR" dirty="0" smtClean="0"/>
              <a:t>DM </a:t>
            </a:r>
            <a:r>
              <a:rPr lang="tr-TR" dirty="0"/>
              <a:t>tanısı konulan ve </a:t>
            </a:r>
            <a:r>
              <a:rPr lang="tr-TR" dirty="0" smtClean="0"/>
              <a:t> A1C </a:t>
            </a:r>
            <a:r>
              <a:rPr lang="tr-TR" dirty="0"/>
              <a:t>&lt;%</a:t>
            </a:r>
            <a:r>
              <a:rPr lang="tr-TR" dirty="0" smtClean="0"/>
              <a:t>8.5  hastaya </a:t>
            </a:r>
            <a:r>
              <a:rPr lang="tr-TR" dirty="0" err="1" smtClean="0"/>
              <a:t>metformin</a:t>
            </a:r>
            <a:r>
              <a:rPr lang="tr-TR" dirty="0" smtClean="0"/>
              <a:t> </a:t>
            </a:r>
            <a:r>
              <a:rPr lang="tr-TR" dirty="0"/>
              <a:t>başlanmalıdır</a:t>
            </a:r>
            <a:r>
              <a:rPr lang="tr-TR" dirty="0" smtClean="0"/>
              <a:t>.</a:t>
            </a:r>
          </a:p>
          <a:p>
            <a:endParaRPr lang="tr-TR" dirty="0" smtClean="0"/>
          </a:p>
          <a:p>
            <a:r>
              <a:rPr lang="tr-TR" dirty="0" err="1" smtClean="0"/>
              <a:t>Metformine</a:t>
            </a:r>
            <a:r>
              <a:rPr lang="tr-TR" dirty="0" smtClean="0"/>
              <a:t> </a:t>
            </a:r>
            <a:r>
              <a:rPr lang="tr-TR" dirty="0"/>
              <a:t>2x500 mg veya </a:t>
            </a:r>
            <a:r>
              <a:rPr lang="tr-TR" dirty="0" err="1"/>
              <a:t>gastrointestinal</a:t>
            </a:r>
            <a:r>
              <a:rPr lang="tr-TR" dirty="0"/>
              <a:t> hassasiyeti olan hastalarda 1x500 mg olarak başlanmalı, </a:t>
            </a:r>
            <a:endParaRPr lang="tr-TR" dirty="0" smtClean="0"/>
          </a:p>
          <a:p>
            <a:endParaRPr lang="tr-TR" dirty="0" smtClean="0"/>
          </a:p>
          <a:p>
            <a:r>
              <a:rPr lang="tr-TR" dirty="0" smtClean="0"/>
              <a:t>1-2 </a:t>
            </a:r>
            <a:r>
              <a:rPr lang="tr-TR" dirty="0"/>
              <a:t>haftada bir 500 mg artırılarak 1-2 ay içinde optimal doz olan 2x1000 mg’a çıkılmalıdır. </a:t>
            </a:r>
            <a:endParaRPr lang="tr-TR" dirty="0" smtClean="0"/>
          </a:p>
          <a:p>
            <a:endParaRPr lang="tr-TR" dirty="0" smtClean="0"/>
          </a:p>
          <a:p>
            <a:r>
              <a:rPr lang="tr-TR" dirty="0" err="1" smtClean="0"/>
              <a:t>Metformin</a:t>
            </a:r>
            <a:r>
              <a:rPr lang="tr-TR" dirty="0"/>
              <a:t>, öğünün ilk 10 dakikası içinde alındığında </a:t>
            </a:r>
            <a:r>
              <a:rPr lang="tr-TR" dirty="0" err="1"/>
              <a:t>biyoyararlanımı</a:t>
            </a:r>
            <a:r>
              <a:rPr lang="tr-TR" dirty="0"/>
              <a:t>, tok karına alınmasına </a:t>
            </a:r>
            <a:r>
              <a:rPr lang="tr-TR" dirty="0" smtClean="0"/>
              <a:t>göre </a:t>
            </a:r>
            <a:r>
              <a:rPr lang="tr-TR" dirty="0"/>
              <a:t>daha </a:t>
            </a:r>
            <a:r>
              <a:rPr lang="tr-TR" dirty="0" smtClean="0"/>
              <a:t>yüksek</a:t>
            </a:r>
          </a:p>
          <a:p>
            <a:endParaRPr lang="tr-TR" dirty="0" smtClean="0"/>
          </a:p>
          <a:p>
            <a:r>
              <a:rPr lang="tr-TR" dirty="0" err="1" smtClean="0"/>
              <a:t>Metformini</a:t>
            </a:r>
            <a:r>
              <a:rPr lang="tr-TR" dirty="0" smtClean="0"/>
              <a:t> </a:t>
            </a:r>
            <a:r>
              <a:rPr lang="tr-TR" dirty="0" err="1"/>
              <a:t>tolere</a:t>
            </a:r>
            <a:r>
              <a:rPr lang="tr-TR" dirty="0"/>
              <a:t> edemeyen veya </a:t>
            </a:r>
            <a:r>
              <a:rPr lang="tr-TR" dirty="0" err="1"/>
              <a:t>metforminin</a:t>
            </a:r>
            <a:r>
              <a:rPr lang="tr-TR" dirty="0"/>
              <a:t> </a:t>
            </a:r>
            <a:r>
              <a:rPr lang="tr-TR" dirty="0" err="1"/>
              <a:t>kontrendike</a:t>
            </a:r>
            <a:r>
              <a:rPr lang="tr-TR" dirty="0"/>
              <a:t> olduğu durumlarda, </a:t>
            </a:r>
            <a:r>
              <a:rPr lang="tr-TR" dirty="0" smtClean="0"/>
              <a:t>diğer </a:t>
            </a:r>
            <a:r>
              <a:rPr lang="tr-TR" dirty="0" err="1"/>
              <a:t>antihiperglisemik</a:t>
            </a:r>
            <a:r>
              <a:rPr lang="tr-TR" dirty="0"/>
              <a:t> ilaç gruplarından herhangi biri ile tedaviye başlanabilir. </a:t>
            </a:r>
            <a:endParaRPr lang="tr-TR" dirty="0" smtClean="0"/>
          </a:p>
        </p:txBody>
      </p:sp>
    </p:spTree>
    <p:extLst>
      <p:ext uri="{BB962C8B-B14F-4D97-AF65-F5344CB8AC3E}">
        <p14:creationId xmlns:p14="http://schemas.microsoft.com/office/powerpoint/2010/main" val="11562417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48347" y="1763961"/>
            <a:ext cx="7704856" cy="21602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576139" y="1691953"/>
            <a:ext cx="9721215" cy="4799407"/>
          </a:xfrm>
        </p:spPr>
        <p:txBody>
          <a:bodyPr>
            <a:normAutofit fontScale="92500" lnSpcReduction="10000"/>
          </a:bodyPr>
          <a:lstStyle/>
          <a:p>
            <a:pPr marL="0" indent="0">
              <a:buNone/>
            </a:pPr>
            <a:r>
              <a:rPr lang="tr-TR" sz="2400" dirty="0" smtClean="0"/>
              <a:t>Başlangıçtaki       </a:t>
            </a:r>
            <a:r>
              <a:rPr lang="tr-TR" sz="2400" dirty="0"/>
              <a:t>A1C ≥%10 </a:t>
            </a:r>
            <a:r>
              <a:rPr lang="tr-TR" sz="2400" dirty="0" smtClean="0"/>
              <a:t> </a:t>
            </a:r>
          </a:p>
          <a:p>
            <a:pPr marL="0" indent="0">
              <a:buNone/>
            </a:pPr>
            <a:r>
              <a:rPr lang="tr-TR" sz="2400" dirty="0"/>
              <a:t> </a:t>
            </a:r>
            <a:r>
              <a:rPr lang="tr-TR" sz="2400" dirty="0" smtClean="0"/>
              <a:t>                             APG </a:t>
            </a:r>
            <a:r>
              <a:rPr lang="tr-TR" sz="2400" dirty="0"/>
              <a:t>&gt;250 mg/dl veya </a:t>
            </a:r>
            <a:endParaRPr lang="tr-TR" sz="2400" dirty="0" smtClean="0"/>
          </a:p>
          <a:p>
            <a:pPr marL="0" indent="0">
              <a:buNone/>
            </a:pPr>
            <a:r>
              <a:rPr lang="tr-TR" sz="2400" dirty="0"/>
              <a:t> </a:t>
            </a:r>
            <a:r>
              <a:rPr lang="tr-TR" sz="2400" dirty="0" smtClean="0"/>
              <a:t>                             </a:t>
            </a:r>
            <a:r>
              <a:rPr lang="tr-TR" sz="2400" dirty="0" err="1"/>
              <a:t>R</a:t>
            </a:r>
            <a:r>
              <a:rPr lang="tr-TR" sz="2400" dirty="0" err="1" smtClean="0"/>
              <a:t>andom</a:t>
            </a:r>
            <a:r>
              <a:rPr lang="tr-TR" sz="2400" dirty="0" smtClean="0"/>
              <a:t> </a:t>
            </a:r>
            <a:r>
              <a:rPr lang="tr-TR" sz="2400" dirty="0"/>
              <a:t>PG &gt;300 mg/dl olan ya da </a:t>
            </a:r>
            <a:endParaRPr lang="tr-TR" sz="2400" dirty="0" smtClean="0"/>
          </a:p>
          <a:p>
            <a:pPr marL="0" indent="0">
              <a:buNone/>
            </a:pPr>
            <a:r>
              <a:rPr lang="tr-TR" sz="2400" dirty="0"/>
              <a:t> </a:t>
            </a:r>
            <a:r>
              <a:rPr lang="tr-TR" sz="2400" dirty="0" smtClean="0"/>
              <a:t>                             </a:t>
            </a:r>
            <a:r>
              <a:rPr lang="tr-TR" sz="2400" dirty="0" err="1" smtClean="0"/>
              <a:t>Poliüri</a:t>
            </a:r>
            <a:r>
              <a:rPr lang="tr-TR" sz="2400" dirty="0"/>
              <a:t>, </a:t>
            </a:r>
            <a:r>
              <a:rPr lang="tr-TR" sz="2400" dirty="0" err="1"/>
              <a:t>polidipsi</a:t>
            </a:r>
            <a:r>
              <a:rPr lang="tr-TR" sz="2400" dirty="0"/>
              <a:t> ve </a:t>
            </a:r>
            <a:r>
              <a:rPr lang="tr-TR" sz="2400" dirty="0" err="1"/>
              <a:t>noktüri</a:t>
            </a:r>
            <a:r>
              <a:rPr lang="tr-TR" sz="2400" dirty="0"/>
              <a:t> gibi </a:t>
            </a:r>
            <a:r>
              <a:rPr lang="tr-TR" sz="2400" dirty="0" err="1"/>
              <a:t>hiperglisemik</a:t>
            </a:r>
            <a:r>
              <a:rPr lang="tr-TR" sz="2400" dirty="0"/>
              <a:t> semptomları bulunan</a:t>
            </a:r>
            <a:r>
              <a:rPr lang="tr-TR" sz="2400" dirty="0" smtClean="0"/>
              <a:t>;</a:t>
            </a:r>
          </a:p>
          <a:p>
            <a:pPr marL="0" indent="0">
              <a:buNone/>
            </a:pPr>
            <a:r>
              <a:rPr lang="tr-TR" sz="2400" dirty="0"/>
              <a:t> </a:t>
            </a:r>
            <a:r>
              <a:rPr lang="tr-TR" sz="2400" dirty="0" smtClean="0"/>
              <a:t>                             kilo </a:t>
            </a:r>
            <a:r>
              <a:rPr lang="tr-TR" sz="2400" dirty="0"/>
              <a:t>kaybı olan veya </a:t>
            </a:r>
            <a:r>
              <a:rPr lang="tr-TR" sz="2400" dirty="0" smtClean="0"/>
              <a:t> </a:t>
            </a:r>
          </a:p>
          <a:p>
            <a:pPr marL="0" indent="0">
              <a:buNone/>
            </a:pPr>
            <a:r>
              <a:rPr lang="tr-TR" sz="2400" dirty="0"/>
              <a:t> </a:t>
            </a:r>
            <a:r>
              <a:rPr lang="tr-TR" sz="2400" dirty="0" smtClean="0"/>
              <a:t>                             klinik </a:t>
            </a:r>
            <a:r>
              <a:rPr lang="tr-TR" sz="2400" dirty="0"/>
              <a:t>tablosu </a:t>
            </a:r>
            <a:r>
              <a:rPr lang="tr-TR" sz="2400" dirty="0" err="1"/>
              <a:t>katastrofik</a:t>
            </a:r>
            <a:r>
              <a:rPr lang="tr-TR" sz="2400" dirty="0"/>
              <a:t> (</a:t>
            </a:r>
            <a:r>
              <a:rPr lang="tr-TR" sz="2400" dirty="0" err="1"/>
              <a:t>hipertrigliseridemi</a:t>
            </a:r>
            <a:r>
              <a:rPr lang="tr-TR" sz="2400" dirty="0"/>
              <a:t>, DKA, HHD) </a:t>
            </a:r>
            <a:endParaRPr lang="tr-TR" sz="2400" dirty="0" smtClean="0"/>
          </a:p>
          <a:p>
            <a:pPr marL="0" indent="0">
              <a:buNone/>
            </a:pPr>
            <a:r>
              <a:rPr lang="tr-TR" sz="2400" dirty="0" smtClean="0"/>
              <a:t>olan </a:t>
            </a:r>
            <a:r>
              <a:rPr lang="tr-TR" sz="2400" dirty="0"/>
              <a:t>hastalarda, tedaviye insülin ile başlanmalıdır. </a:t>
            </a:r>
            <a:endParaRPr lang="tr-TR" sz="2400" dirty="0" smtClean="0"/>
          </a:p>
          <a:p>
            <a:pPr marL="0" indent="0">
              <a:buNone/>
            </a:pPr>
            <a:endParaRPr lang="tr-TR" sz="2400" dirty="0" smtClean="0"/>
          </a:p>
          <a:p>
            <a:pPr marL="0" indent="0">
              <a:buNone/>
            </a:pPr>
            <a:endParaRPr lang="tr-TR" sz="2400" dirty="0" smtClean="0"/>
          </a:p>
          <a:p>
            <a:r>
              <a:rPr lang="tr-TR" sz="2400" dirty="0" smtClean="0"/>
              <a:t>Bu </a:t>
            </a:r>
            <a:r>
              <a:rPr lang="tr-TR" sz="2400" dirty="0"/>
              <a:t>hastalarda insülin tedavisi tercihen bazal-</a:t>
            </a:r>
            <a:r>
              <a:rPr lang="tr-TR" sz="2400" dirty="0" err="1"/>
              <a:t>bolus</a:t>
            </a:r>
            <a:r>
              <a:rPr lang="tr-TR" sz="2400" dirty="0"/>
              <a:t> (veya karışım) insülin ile yapılmalı ve beraberinde mümkünse </a:t>
            </a:r>
            <a:r>
              <a:rPr lang="tr-TR" sz="2400" dirty="0" err="1"/>
              <a:t>metformin</a:t>
            </a:r>
            <a:r>
              <a:rPr lang="tr-TR" sz="2400" dirty="0"/>
              <a:t> de verilmelidir. </a:t>
            </a:r>
            <a:endParaRPr lang="tr-TR" sz="2400" dirty="0" smtClean="0"/>
          </a:p>
          <a:p>
            <a:r>
              <a:rPr lang="tr-TR" sz="2400" dirty="0" err="1" smtClean="0"/>
              <a:t>Katastrofik</a:t>
            </a:r>
            <a:r>
              <a:rPr lang="tr-TR" sz="2400" dirty="0" smtClean="0"/>
              <a:t> </a:t>
            </a:r>
            <a:r>
              <a:rPr lang="tr-TR" sz="2400" dirty="0"/>
              <a:t>durumlar dışında, aslında insülin tedavi şemasını belirleyecek olan hastanın özellikleri ve hekimin tecrübesidir. </a:t>
            </a:r>
          </a:p>
        </p:txBody>
      </p:sp>
      <p:sp>
        <p:nvSpPr>
          <p:cNvPr id="5" name="Aşağı Ok 4"/>
          <p:cNvSpPr/>
          <p:nvPr/>
        </p:nvSpPr>
        <p:spPr>
          <a:xfrm>
            <a:off x="1440235" y="2268017"/>
            <a:ext cx="648072" cy="13681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284896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err="1" smtClean="0"/>
              <a:t>Metabolik</a:t>
            </a:r>
            <a:r>
              <a:rPr lang="tr-TR" sz="2400" dirty="0" smtClean="0"/>
              <a:t> </a:t>
            </a:r>
            <a:r>
              <a:rPr lang="tr-TR" sz="2400" dirty="0" err="1"/>
              <a:t>dekompansasyonu</a:t>
            </a:r>
            <a:r>
              <a:rPr lang="tr-TR" sz="2400" dirty="0"/>
              <a:t> </a:t>
            </a:r>
            <a:r>
              <a:rPr lang="tr-TR" sz="2400" dirty="0" smtClean="0"/>
              <a:t>hastalarda</a:t>
            </a:r>
            <a:r>
              <a:rPr lang="tr-TR" sz="2400" dirty="0"/>
              <a:t>, insülin en etkili yoldur. </a:t>
            </a:r>
            <a:endParaRPr lang="tr-TR" sz="2400" dirty="0" smtClean="0"/>
          </a:p>
          <a:p>
            <a:endParaRPr lang="tr-TR" sz="2400" dirty="0" smtClean="0"/>
          </a:p>
          <a:p>
            <a:r>
              <a:rPr lang="tr-TR" sz="2400" dirty="0" smtClean="0"/>
              <a:t>Özellikle </a:t>
            </a:r>
            <a:r>
              <a:rPr lang="tr-TR" sz="2400" dirty="0"/>
              <a:t>A1C ≥%8.5 </a:t>
            </a:r>
            <a:r>
              <a:rPr lang="tr-TR" sz="2400" dirty="0" smtClean="0"/>
              <a:t>ise </a:t>
            </a:r>
            <a:r>
              <a:rPr lang="tr-TR" sz="2400" dirty="0"/>
              <a:t>tercihen bazal insüline </a:t>
            </a:r>
            <a:r>
              <a:rPr lang="tr-TR" sz="2400" dirty="0" smtClean="0"/>
              <a:t>başlanmalıdır</a:t>
            </a:r>
            <a:r>
              <a:rPr lang="tr-TR" sz="2400" dirty="0"/>
              <a:t>. </a:t>
            </a:r>
            <a:endParaRPr lang="tr-TR" sz="2400" dirty="0" smtClean="0"/>
          </a:p>
          <a:p>
            <a:endParaRPr lang="tr-TR" sz="2400" dirty="0" smtClean="0"/>
          </a:p>
          <a:p>
            <a:r>
              <a:rPr lang="tr-TR" sz="2400" dirty="0" smtClean="0"/>
              <a:t>Uygun </a:t>
            </a:r>
            <a:r>
              <a:rPr lang="tr-TR" sz="2400" dirty="0"/>
              <a:t>vakalarda hazır karışım (</a:t>
            </a:r>
            <a:r>
              <a:rPr lang="tr-TR" sz="2400" dirty="0" err="1"/>
              <a:t>bifazik</a:t>
            </a:r>
            <a:r>
              <a:rPr lang="tr-TR" sz="2400" dirty="0"/>
              <a:t>) insülin de verilebilir. </a:t>
            </a:r>
            <a:endParaRPr lang="tr-TR" sz="2400" dirty="0" smtClean="0"/>
          </a:p>
          <a:p>
            <a:endParaRPr lang="tr-TR" sz="2400" dirty="0" smtClean="0"/>
          </a:p>
          <a:p>
            <a:r>
              <a:rPr lang="tr-TR" sz="2400" dirty="0" smtClean="0"/>
              <a:t>Seçilecek </a:t>
            </a:r>
            <a:r>
              <a:rPr lang="tr-TR" sz="2400" dirty="0"/>
              <a:t>insülin tedavisinde hipoglisemi riski, kilo artışı ve hastanın uygulama becerisi dikkate </a:t>
            </a:r>
            <a:r>
              <a:rPr lang="tr-TR" sz="2400" dirty="0" smtClean="0"/>
              <a:t>alınmalıdır</a:t>
            </a:r>
          </a:p>
        </p:txBody>
      </p:sp>
    </p:spTree>
    <p:extLst>
      <p:ext uri="{BB962C8B-B14F-4D97-AF65-F5344CB8AC3E}">
        <p14:creationId xmlns:p14="http://schemas.microsoft.com/office/powerpoint/2010/main" val="24479915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15" y="827857"/>
            <a:ext cx="9577064" cy="633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480480" y="251793"/>
            <a:ext cx="5336333" cy="384721"/>
          </a:xfrm>
          <a:prstGeom prst="rect">
            <a:avLst/>
          </a:prstGeom>
        </p:spPr>
        <p:txBody>
          <a:bodyPr wrap="none">
            <a:spAutoFit/>
          </a:bodyPr>
          <a:lstStyle/>
          <a:p>
            <a:r>
              <a:rPr lang="tr-TR" dirty="0"/>
              <a:t>Anti-</a:t>
            </a:r>
            <a:r>
              <a:rPr lang="tr-TR" dirty="0" err="1"/>
              <a:t>hiperglisemik</a:t>
            </a:r>
            <a:r>
              <a:rPr lang="tr-TR" dirty="0"/>
              <a:t> tedavide kombinasyona uygunluk</a:t>
            </a:r>
          </a:p>
        </p:txBody>
      </p:sp>
    </p:spTree>
    <p:extLst>
      <p:ext uri="{BB962C8B-B14F-4D97-AF65-F5344CB8AC3E}">
        <p14:creationId xmlns:p14="http://schemas.microsoft.com/office/powerpoint/2010/main" val="22393091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endParaRPr lang="tr-TR" sz="2400" dirty="0" smtClean="0"/>
          </a:p>
          <a:p>
            <a:endParaRPr lang="tr-TR" sz="2400" dirty="0"/>
          </a:p>
          <a:p>
            <a:r>
              <a:rPr lang="tr-TR" sz="2400" dirty="0" smtClean="0"/>
              <a:t>Tip </a:t>
            </a:r>
            <a:r>
              <a:rPr lang="tr-TR" sz="2400" dirty="0"/>
              <a:t>2 diyabetin seyri sırasında, herhangi bir zamanda insülin tedavisine geçilmesi gerekebilir. </a:t>
            </a:r>
            <a:endParaRPr lang="tr-TR" sz="2400" dirty="0" smtClean="0"/>
          </a:p>
          <a:p>
            <a:endParaRPr lang="tr-TR" sz="2400" dirty="0" smtClean="0"/>
          </a:p>
          <a:p>
            <a:r>
              <a:rPr lang="tr-TR" sz="2400" dirty="0" smtClean="0"/>
              <a:t>Hekimin</a:t>
            </a:r>
            <a:r>
              <a:rPr lang="tr-TR" sz="2400" dirty="0"/>
              <a:t>, insülin tedavisini, hastaya bir tehdit ya da cezalandırma aracı olarak göstermemesi gerekir. </a:t>
            </a:r>
            <a:endParaRPr lang="tr-TR" sz="2400" dirty="0" smtClean="0"/>
          </a:p>
        </p:txBody>
      </p:sp>
    </p:spTree>
    <p:extLst>
      <p:ext uri="{BB962C8B-B14F-4D97-AF65-F5344CB8AC3E}">
        <p14:creationId xmlns:p14="http://schemas.microsoft.com/office/powerpoint/2010/main" val="7732888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t>Bazal insülin olarak; gece, akşam ya da sabah uzun etkili analog (</a:t>
            </a:r>
            <a:r>
              <a:rPr lang="tr-TR" sz="2400" dirty="0" err="1"/>
              <a:t>glargin</a:t>
            </a:r>
            <a:r>
              <a:rPr lang="tr-TR" sz="2400" dirty="0"/>
              <a:t> veya </a:t>
            </a:r>
            <a:r>
              <a:rPr lang="tr-TR" sz="2400" dirty="0" err="1"/>
              <a:t>detemir</a:t>
            </a:r>
            <a:r>
              <a:rPr lang="tr-TR" sz="2400" dirty="0"/>
              <a:t>) insüline 0.2 (</a:t>
            </a:r>
            <a:r>
              <a:rPr lang="tr-TR" sz="2400" dirty="0" err="1"/>
              <a:t>obez</a:t>
            </a:r>
            <a:r>
              <a:rPr lang="tr-TR" sz="2400" dirty="0"/>
              <a:t> hastalarda 0.3-0.4) IU/kg dozunda başlanır. </a:t>
            </a:r>
            <a:endParaRPr lang="tr-TR" sz="2400" dirty="0" smtClean="0"/>
          </a:p>
          <a:p>
            <a:r>
              <a:rPr lang="tr-TR" sz="2400" dirty="0" smtClean="0"/>
              <a:t>Uzun </a:t>
            </a:r>
            <a:r>
              <a:rPr lang="tr-TR" sz="2400" dirty="0"/>
              <a:t>etkili analog </a:t>
            </a:r>
            <a:r>
              <a:rPr lang="tr-TR" sz="2400" dirty="0" smtClean="0"/>
              <a:t>insüline </a:t>
            </a:r>
            <a:r>
              <a:rPr lang="tr-TR" sz="2400" dirty="0"/>
              <a:t>erişimin kısıtlı olduğu durumlarda, gece tek doz NPH insülin 0.1-0.2 IU/kg verilebilir. </a:t>
            </a:r>
            <a:endParaRPr lang="tr-TR" sz="2400" dirty="0" smtClean="0"/>
          </a:p>
          <a:p>
            <a:r>
              <a:rPr lang="tr-TR" sz="2400" dirty="0" smtClean="0"/>
              <a:t>Bazal </a:t>
            </a:r>
            <a:r>
              <a:rPr lang="tr-TR" sz="2400" dirty="0"/>
              <a:t>insülin, APG ≤120 mg/dl olana kadar </a:t>
            </a:r>
            <a:r>
              <a:rPr lang="tr-TR" sz="2400" dirty="0">
                <a:solidFill>
                  <a:srgbClr val="FF0000"/>
                </a:solidFill>
              </a:rPr>
              <a:t>3 günde bir</a:t>
            </a:r>
            <a:r>
              <a:rPr lang="tr-TR" sz="2400" dirty="0"/>
              <a:t> 2 IU artırılır (APG &gt;180 mg/dl ise 4 IU artırılır). </a:t>
            </a:r>
            <a:endParaRPr lang="tr-TR" sz="2400" dirty="0" smtClean="0"/>
          </a:p>
          <a:p>
            <a:r>
              <a:rPr lang="tr-TR" sz="2400" dirty="0" smtClean="0"/>
              <a:t>Hipoglisemi </a:t>
            </a:r>
            <a:r>
              <a:rPr lang="tr-TR" sz="2400" dirty="0"/>
              <a:t>olursa veya gece insülin kullanan hastalarda APG &lt;80 mg/dl ise, insülin dozu 4 IU azaltılır (insülin dozu 60 </a:t>
            </a:r>
            <a:r>
              <a:rPr lang="tr-TR" sz="2400" dirty="0" err="1"/>
              <a:t>IU’den</a:t>
            </a:r>
            <a:r>
              <a:rPr lang="tr-TR" sz="2400" dirty="0"/>
              <a:t> fazla ise %10 oranında azaltılır). </a:t>
            </a:r>
            <a:endParaRPr lang="tr-TR" sz="2400" dirty="0" smtClean="0"/>
          </a:p>
          <a:p>
            <a:r>
              <a:rPr lang="tr-TR" sz="2400" dirty="0" smtClean="0"/>
              <a:t>Ayrıca </a:t>
            </a:r>
            <a:r>
              <a:rPr lang="tr-TR" sz="2400" dirty="0"/>
              <a:t>koroner sorunu olan, </a:t>
            </a:r>
            <a:r>
              <a:rPr lang="tr-TR" sz="2400" dirty="0" err="1"/>
              <a:t>demanslı</a:t>
            </a:r>
            <a:r>
              <a:rPr lang="tr-TR" sz="2400" dirty="0"/>
              <a:t> veya yaşlı hastalarda APG &lt;100 mg/dl ise gece veya akşam insülin dozları </a:t>
            </a:r>
            <a:r>
              <a:rPr lang="tr-TR" sz="2400" dirty="0" err="1"/>
              <a:t>azatılmalıdır</a:t>
            </a:r>
            <a:r>
              <a:rPr lang="tr-TR" sz="2400" dirty="0"/>
              <a:t>.</a:t>
            </a:r>
          </a:p>
        </p:txBody>
      </p:sp>
    </p:spTree>
    <p:extLst>
      <p:ext uri="{BB962C8B-B14F-4D97-AF65-F5344CB8AC3E}">
        <p14:creationId xmlns:p14="http://schemas.microsoft.com/office/powerpoint/2010/main" val="19819012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sz="2400" dirty="0" smtClean="0"/>
          </a:p>
          <a:p>
            <a:r>
              <a:rPr lang="tr-TR" sz="2400" dirty="0" smtClean="0"/>
              <a:t>İnsülin </a:t>
            </a:r>
            <a:r>
              <a:rPr lang="tr-TR" sz="2400" dirty="0"/>
              <a:t>tedavisine GLN, PİO, DPP4-İ, SGLT2-İ veya GLP-1 RA eklendiğinde, hipoglisemi riskine karşı insülin dozları düşürülmelidir. </a:t>
            </a:r>
            <a:endParaRPr lang="tr-TR" sz="2400" dirty="0" smtClean="0"/>
          </a:p>
          <a:p>
            <a:endParaRPr lang="tr-TR" sz="2400" dirty="0" smtClean="0"/>
          </a:p>
          <a:p>
            <a:r>
              <a:rPr lang="tr-TR" sz="2400" dirty="0" smtClean="0"/>
              <a:t>Bazal-</a:t>
            </a:r>
            <a:r>
              <a:rPr lang="tr-TR" sz="2400" dirty="0" err="1" smtClean="0"/>
              <a:t>bolus</a:t>
            </a:r>
            <a:r>
              <a:rPr lang="tr-TR" sz="2400" dirty="0" smtClean="0"/>
              <a:t> </a:t>
            </a:r>
            <a:r>
              <a:rPr lang="tr-TR" sz="2400" dirty="0"/>
              <a:t>insülin ile </a:t>
            </a:r>
            <a:r>
              <a:rPr lang="tr-TR" sz="2400" dirty="0" err="1"/>
              <a:t>glisemik</a:t>
            </a:r>
            <a:r>
              <a:rPr lang="tr-TR" sz="2400" dirty="0"/>
              <a:t> kontrol sağlanamayan, </a:t>
            </a:r>
            <a:r>
              <a:rPr lang="tr-TR" sz="2400" dirty="0" err="1"/>
              <a:t>fleksibl</a:t>
            </a:r>
            <a:r>
              <a:rPr lang="tr-TR" sz="2400" dirty="0"/>
              <a:t> yaşantısı olan, </a:t>
            </a:r>
            <a:r>
              <a:rPr lang="tr-TR" sz="2400" dirty="0" err="1"/>
              <a:t>entellektüel</a:t>
            </a:r>
            <a:r>
              <a:rPr lang="tr-TR" sz="2400" dirty="0"/>
              <a:t> seviyesi yüksek ve insülin pompası kullanmaya istekli tip 2 diyabetli hastalarda cilt altı insülin </a:t>
            </a:r>
            <a:r>
              <a:rPr lang="tr-TR" sz="2400" dirty="0" err="1"/>
              <a:t>infüzyonu</a:t>
            </a:r>
            <a:r>
              <a:rPr lang="tr-TR" sz="2400" dirty="0"/>
              <a:t> (SCİİ) tedavisi uygulanabilir.</a:t>
            </a:r>
          </a:p>
        </p:txBody>
      </p:sp>
    </p:spTree>
    <p:extLst>
      <p:ext uri="{BB962C8B-B14F-4D97-AF65-F5344CB8AC3E}">
        <p14:creationId xmlns:p14="http://schemas.microsoft.com/office/powerpoint/2010/main" val="2252056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07" y="467817"/>
            <a:ext cx="1036031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720155" y="6156449"/>
            <a:ext cx="9649072" cy="384721"/>
          </a:xfrm>
          <a:prstGeom prst="rect">
            <a:avLst/>
          </a:prstGeom>
        </p:spPr>
        <p:txBody>
          <a:bodyPr wrap="square">
            <a:spAutoFit/>
          </a:bodyPr>
          <a:lstStyle/>
          <a:p>
            <a:pPr algn="ctr"/>
            <a:r>
              <a:rPr lang="tr-TR" dirty="0"/>
              <a:t>Tip 2 Diyabette </a:t>
            </a:r>
            <a:r>
              <a:rPr lang="tr-TR" dirty="0" err="1"/>
              <a:t>injeksiyon</a:t>
            </a:r>
            <a:r>
              <a:rPr lang="tr-TR" dirty="0"/>
              <a:t> (GLP-1A ve insülin) tedavisi.</a:t>
            </a:r>
          </a:p>
        </p:txBody>
      </p:sp>
    </p:spTree>
    <p:extLst>
      <p:ext uri="{BB962C8B-B14F-4D97-AF65-F5344CB8AC3E}">
        <p14:creationId xmlns:p14="http://schemas.microsoft.com/office/powerpoint/2010/main" val="17391740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lstStyle/>
          <a:p>
            <a:r>
              <a:rPr lang="tr-TR" dirty="0" smtClean="0"/>
              <a:t>TEMD </a:t>
            </a:r>
            <a:r>
              <a:rPr lang="tr-TR" dirty="0" err="1" smtClean="0"/>
              <a:t>Diabetes</a:t>
            </a:r>
            <a:r>
              <a:rPr lang="tr-TR" dirty="0" smtClean="0"/>
              <a:t> </a:t>
            </a:r>
            <a:r>
              <a:rPr lang="tr-TR" dirty="0" err="1" smtClean="0"/>
              <a:t>Mellitus</a:t>
            </a:r>
            <a:r>
              <a:rPr lang="tr-TR" dirty="0" smtClean="0"/>
              <a:t> ve komplikasyonlarının tanı, tedavi ve izlem </a:t>
            </a:r>
            <a:r>
              <a:rPr lang="tr-TR" dirty="0" err="1" smtClean="0"/>
              <a:t>klavuzu</a:t>
            </a:r>
            <a:r>
              <a:rPr lang="tr-TR" dirty="0" smtClean="0"/>
              <a:t> 2022</a:t>
            </a:r>
          </a:p>
          <a:p>
            <a:r>
              <a:rPr lang="tr-TR" dirty="0" smtClean="0"/>
              <a:t>Türkiye diyabet Vakfı İnsülin Çalışma grubu Diyabette İnsülin Tedavisi 2021</a:t>
            </a:r>
            <a:endParaRPr lang="tr-TR" dirty="0"/>
          </a:p>
        </p:txBody>
      </p:sp>
    </p:spTree>
    <p:extLst>
      <p:ext uri="{BB962C8B-B14F-4D97-AF65-F5344CB8AC3E}">
        <p14:creationId xmlns:p14="http://schemas.microsoft.com/office/powerpoint/2010/main" val="1673994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200" dirty="0"/>
              <a:t>Kronik </a:t>
            </a:r>
            <a:r>
              <a:rPr lang="tr-TR" sz="2200" dirty="0" err="1"/>
              <a:t>pulmoner</a:t>
            </a:r>
            <a:r>
              <a:rPr lang="tr-TR" sz="2200" dirty="0"/>
              <a:t> hastalık (kronik </a:t>
            </a:r>
            <a:r>
              <a:rPr lang="tr-TR" sz="2200" dirty="0" err="1"/>
              <a:t>obstrüktif</a:t>
            </a:r>
            <a:r>
              <a:rPr lang="tr-TR" sz="2200" dirty="0"/>
              <a:t> akciğer hastalığı) </a:t>
            </a:r>
            <a:endParaRPr lang="tr-TR" sz="2200" dirty="0" smtClean="0"/>
          </a:p>
          <a:p>
            <a:endParaRPr lang="tr-TR" sz="2200" dirty="0"/>
          </a:p>
          <a:p>
            <a:r>
              <a:rPr lang="tr-TR" sz="2200" dirty="0" err="1"/>
              <a:t>Periferik</a:t>
            </a:r>
            <a:r>
              <a:rPr lang="tr-TR" sz="2200" dirty="0"/>
              <a:t> damar hastalığı </a:t>
            </a:r>
            <a:endParaRPr lang="tr-TR" sz="2200" dirty="0" smtClean="0"/>
          </a:p>
          <a:p>
            <a:endParaRPr lang="tr-TR" sz="2200" dirty="0"/>
          </a:p>
          <a:p>
            <a:r>
              <a:rPr lang="tr-TR" sz="2200" dirty="0" err="1"/>
              <a:t>Major</a:t>
            </a:r>
            <a:r>
              <a:rPr lang="tr-TR" sz="2200" dirty="0"/>
              <a:t> cerrahi girişim </a:t>
            </a:r>
            <a:endParaRPr lang="tr-TR" sz="2200" dirty="0" smtClean="0"/>
          </a:p>
          <a:p>
            <a:endParaRPr lang="tr-TR" sz="2200" dirty="0"/>
          </a:p>
          <a:p>
            <a:r>
              <a:rPr lang="tr-TR" sz="2200" dirty="0"/>
              <a:t>Gebelik ve emzirme </a:t>
            </a:r>
            <a:r>
              <a:rPr lang="tr-TR" sz="2200" dirty="0" smtClean="0"/>
              <a:t>dönemi</a:t>
            </a:r>
            <a:endParaRPr lang="tr-TR" sz="2200" dirty="0"/>
          </a:p>
        </p:txBody>
      </p:sp>
      <p:sp>
        <p:nvSpPr>
          <p:cNvPr id="4" name="Başlık 1"/>
          <p:cNvSpPr>
            <a:spLocks noGrp="1"/>
          </p:cNvSpPr>
          <p:nvPr>
            <p:ph type="title"/>
          </p:nvPr>
        </p:nvSpPr>
        <p:spPr/>
        <p:txBody>
          <a:bodyPr>
            <a:normAutofit/>
          </a:bodyPr>
          <a:lstStyle/>
          <a:p>
            <a:r>
              <a:rPr lang="tr-TR" sz="3200" dirty="0"/>
              <a:t>METFORMİNİN </a:t>
            </a:r>
            <a:r>
              <a:rPr lang="tr-TR" sz="3200" dirty="0" smtClean="0"/>
              <a:t>KONTRENDİKASYONLARI-3</a:t>
            </a:r>
            <a:endParaRPr lang="tr-TR" sz="3200" dirty="0"/>
          </a:p>
        </p:txBody>
      </p:sp>
      <p:sp>
        <p:nvSpPr>
          <p:cNvPr id="5" name="Dikdörtgen 4"/>
          <p:cNvSpPr/>
          <p:nvPr/>
        </p:nvSpPr>
        <p:spPr>
          <a:xfrm>
            <a:off x="1656259" y="4644281"/>
            <a:ext cx="7992888" cy="1785104"/>
          </a:xfrm>
          <a:prstGeom prst="rect">
            <a:avLst/>
          </a:prstGeom>
          <a:solidFill>
            <a:schemeClr val="bg1">
              <a:lumMod val="95000"/>
            </a:schemeClr>
          </a:solidFill>
        </p:spPr>
        <p:txBody>
          <a:bodyPr wrap="square">
            <a:spAutoFit/>
          </a:bodyPr>
          <a:lstStyle/>
          <a:p>
            <a:pPr marL="342900" indent="-342900">
              <a:buFont typeface="Wingdings" pitchFamily="2" charset="2"/>
              <a:buChar char="ü"/>
            </a:pPr>
            <a:r>
              <a:rPr lang="tr-TR" sz="2200" dirty="0" err="1"/>
              <a:t>M</a:t>
            </a:r>
            <a:r>
              <a:rPr lang="tr-TR" sz="2200" dirty="0" err="1" smtClean="0"/>
              <a:t>etformin</a:t>
            </a:r>
            <a:r>
              <a:rPr lang="tr-TR" sz="2200" dirty="0" smtClean="0"/>
              <a:t> </a:t>
            </a:r>
            <a:r>
              <a:rPr lang="tr-TR" sz="2200" dirty="0"/>
              <a:t>plasentadan </a:t>
            </a:r>
            <a:r>
              <a:rPr lang="tr-TR" sz="2200" dirty="0" smtClean="0"/>
              <a:t>geçmekte</a:t>
            </a:r>
          </a:p>
          <a:p>
            <a:pPr marL="342900" indent="-342900">
              <a:buFont typeface="Wingdings" pitchFamily="2" charset="2"/>
              <a:buChar char="ü"/>
            </a:pPr>
            <a:r>
              <a:rPr lang="tr-TR" sz="2200" dirty="0" err="1" smtClean="0"/>
              <a:t>Metformin</a:t>
            </a:r>
            <a:r>
              <a:rPr lang="tr-TR" sz="2200" dirty="0" smtClean="0"/>
              <a:t> </a:t>
            </a:r>
            <a:r>
              <a:rPr lang="tr-TR" sz="2200" dirty="0"/>
              <a:t>kullanan annelerin çocuklarında uzun döneme ait yeterli veri </a:t>
            </a:r>
            <a:r>
              <a:rPr lang="tr-TR" sz="2200" dirty="0" smtClean="0"/>
              <a:t>yok</a:t>
            </a:r>
          </a:p>
          <a:p>
            <a:pPr marL="342900" indent="-342900">
              <a:buFont typeface="Wingdings" pitchFamily="2" charset="2"/>
              <a:buChar char="ü"/>
            </a:pPr>
            <a:r>
              <a:rPr lang="tr-TR" sz="2200" dirty="0" err="1" smtClean="0"/>
              <a:t>Laktasyon</a:t>
            </a:r>
            <a:r>
              <a:rPr lang="tr-TR" sz="2200" dirty="0" smtClean="0"/>
              <a:t> </a:t>
            </a:r>
            <a:r>
              <a:rPr lang="tr-TR" sz="2200" dirty="0"/>
              <a:t>döneminde </a:t>
            </a:r>
            <a:r>
              <a:rPr lang="tr-TR" sz="2200" dirty="0" err="1"/>
              <a:t>metformin</a:t>
            </a:r>
            <a:r>
              <a:rPr lang="tr-TR" sz="2200" dirty="0"/>
              <a:t> alımından sonra 3-4 saat süre ile bebeğin emzirilmemesi önerilmektedir</a:t>
            </a:r>
          </a:p>
        </p:txBody>
      </p:sp>
    </p:spTree>
    <p:extLst>
      <p:ext uri="{BB962C8B-B14F-4D97-AF65-F5344CB8AC3E}">
        <p14:creationId xmlns:p14="http://schemas.microsoft.com/office/powerpoint/2010/main" val="41058081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92163" y="899865"/>
            <a:ext cx="9181147" cy="1558839"/>
          </a:xfrm>
        </p:spPr>
        <p:txBody>
          <a:bodyPr/>
          <a:lstStyle/>
          <a:p>
            <a:r>
              <a:rPr lang="tr-TR" dirty="0" smtClean="0"/>
              <a:t>TEŞEKKÜRLER</a:t>
            </a:r>
            <a:endParaRPr lang="tr-TR" dirty="0"/>
          </a:p>
        </p:txBody>
      </p:sp>
      <p:sp>
        <p:nvSpPr>
          <p:cNvPr id="3" name="Alt Başlık 2"/>
          <p:cNvSpPr>
            <a:spLocks noGrp="1"/>
          </p:cNvSpPr>
          <p:nvPr>
            <p:ph type="subTitle" idx="1"/>
          </p:nvPr>
        </p:nvSpPr>
        <p:spPr/>
        <p:txBody>
          <a:bodyPr/>
          <a:lstStyle/>
          <a:p>
            <a:endParaRPr lang="tr-TR"/>
          </a:p>
        </p:txBody>
      </p:sp>
      <p:pic>
        <p:nvPicPr>
          <p:cNvPr id="4" name="Picture 4" descr="Diabetes Sunday Funnies: Comics &amp; Humor from July - December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43" y="2124001"/>
            <a:ext cx="4176464" cy="475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5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ülfonilüre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244" y="1716331"/>
            <a:ext cx="6370681"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3200" dirty="0"/>
              <a:t>İNSÜLİN SALGILATICI (SEKRETOGOG) İLAÇLAR </a:t>
            </a:r>
          </a:p>
        </p:txBody>
      </p:sp>
      <p:sp>
        <p:nvSpPr>
          <p:cNvPr id="4" name="Dikdörtgen 3"/>
          <p:cNvSpPr/>
          <p:nvPr/>
        </p:nvSpPr>
        <p:spPr>
          <a:xfrm>
            <a:off x="1008187" y="1541194"/>
            <a:ext cx="2364750" cy="430887"/>
          </a:xfrm>
          <a:prstGeom prst="rect">
            <a:avLst/>
          </a:prstGeom>
        </p:spPr>
        <p:txBody>
          <a:bodyPr wrap="none">
            <a:spAutoFit/>
          </a:bodyPr>
          <a:lstStyle/>
          <a:p>
            <a:r>
              <a:rPr lang="tr-TR" sz="2200" dirty="0" smtClean="0"/>
              <a:t>1.Sulfonilüre </a:t>
            </a:r>
            <a:r>
              <a:rPr lang="tr-TR" sz="2200" dirty="0"/>
              <a:t>grubu</a:t>
            </a:r>
          </a:p>
        </p:txBody>
      </p:sp>
      <p:sp>
        <p:nvSpPr>
          <p:cNvPr id="5" name="Dikdörtgen 4"/>
          <p:cNvSpPr/>
          <p:nvPr/>
        </p:nvSpPr>
        <p:spPr>
          <a:xfrm>
            <a:off x="144091" y="2038527"/>
            <a:ext cx="5400675" cy="707886"/>
          </a:xfrm>
          <a:prstGeom prst="rect">
            <a:avLst/>
          </a:prstGeom>
        </p:spPr>
        <p:txBody>
          <a:bodyPr>
            <a:spAutoFit/>
          </a:bodyPr>
          <a:lstStyle/>
          <a:p>
            <a:r>
              <a:rPr lang="tr-TR" sz="2000" dirty="0" smtClean="0"/>
              <a:t>pankreas beta-hücrelerinden insülin salınımını artırır</a:t>
            </a:r>
            <a:endParaRPr lang="tr-TR" sz="2000" dirty="0"/>
          </a:p>
        </p:txBody>
      </p:sp>
      <p:sp>
        <p:nvSpPr>
          <p:cNvPr id="6" name="Dikdörtgen 5"/>
          <p:cNvSpPr/>
          <p:nvPr/>
        </p:nvSpPr>
        <p:spPr>
          <a:xfrm>
            <a:off x="1008187" y="2794046"/>
            <a:ext cx="3056799" cy="430887"/>
          </a:xfrm>
          <a:prstGeom prst="rect">
            <a:avLst/>
          </a:prstGeom>
        </p:spPr>
        <p:txBody>
          <a:bodyPr wrap="none">
            <a:spAutoFit/>
          </a:bodyPr>
          <a:lstStyle/>
          <a:p>
            <a:r>
              <a:rPr lang="tr-TR" sz="2200" dirty="0" smtClean="0"/>
              <a:t>2.Glinid </a:t>
            </a:r>
            <a:r>
              <a:rPr lang="tr-TR" sz="2200" dirty="0"/>
              <a:t>(GLN; </a:t>
            </a:r>
            <a:r>
              <a:rPr lang="tr-TR" sz="2200" dirty="0" err="1"/>
              <a:t>meglitinid</a:t>
            </a:r>
            <a:r>
              <a:rPr lang="tr-TR" sz="2200" dirty="0"/>
              <a:t>)</a:t>
            </a:r>
          </a:p>
        </p:txBody>
      </p:sp>
      <p:sp>
        <p:nvSpPr>
          <p:cNvPr id="7" name="Dikdörtgen 6"/>
          <p:cNvSpPr/>
          <p:nvPr/>
        </p:nvSpPr>
        <p:spPr>
          <a:xfrm>
            <a:off x="192658" y="3377632"/>
            <a:ext cx="5400675" cy="707886"/>
          </a:xfrm>
          <a:prstGeom prst="rect">
            <a:avLst/>
          </a:prstGeom>
        </p:spPr>
        <p:txBody>
          <a:bodyPr>
            <a:spAutoFit/>
          </a:bodyPr>
          <a:lstStyle/>
          <a:p>
            <a:r>
              <a:rPr lang="tr-TR" sz="2000" dirty="0"/>
              <a:t>etki mekanizması benzer ancak etki süresi daha kısa </a:t>
            </a:r>
          </a:p>
        </p:txBody>
      </p:sp>
    </p:spTree>
    <p:extLst>
      <p:ext uri="{BB962C8B-B14F-4D97-AF65-F5344CB8AC3E}">
        <p14:creationId xmlns:p14="http://schemas.microsoft.com/office/powerpoint/2010/main" val="2757298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1900" dirty="0" smtClean="0"/>
              <a:t>Uzun </a:t>
            </a:r>
            <a:r>
              <a:rPr lang="tr-TR" sz="1900" dirty="0"/>
              <a:t>süredir kullanımda bulunmaları ve ucuz olmaları nedeniyle, SU ile geniş bir klinik deneyim bulunmaktadır. </a:t>
            </a:r>
            <a:endParaRPr lang="tr-TR" sz="1900" dirty="0" smtClean="0"/>
          </a:p>
          <a:p>
            <a:endParaRPr lang="tr-TR" sz="1900" dirty="0" smtClean="0"/>
          </a:p>
          <a:p>
            <a:r>
              <a:rPr lang="tr-TR" sz="1900" dirty="0" err="1"/>
              <a:t>M</a:t>
            </a:r>
            <a:r>
              <a:rPr lang="tr-TR" sz="1900" dirty="0" err="1" smtClean="0"/>
              <a:t>ikrovasküler</a:t>
            </a:r>
            <a:r>
              <a:rPr lang="tr-TR" sz="1900" dirty="0" smtClean="0"/>
              <a:t> </a:t>
            </a:r>
            <a:r>
              <a:rPr lang="tr-TR" sz="1900" dirty="0"/>
              <a:t>komplikasyon riskini </a:t>
            </a:r>
            <a:r>
              <a:rPr lang="tr-TR" sz="1900" dirty="0" smtClean="0"/>
              <a:t>azaltırlar</a:t>
            </a:r>
          </a:p>
          <a:p>
            <a:endParaRPr lang="tr-TR" sz="1900" dirty="0" smtClean="0"/>
          </a:p>
          <a:p>
            <a:r>
              <a:rPr lang="tr-TR" sz="1900" dirty="0" err="1"/>
              <a:t>M</a:t>
            </a:r>
            <a:r>
              <a:rPr lang="tr-TR" sz="1900" dirty="0" err="1" smtClean="0"/>
              <a:t>iyokard</a:t>
            </a:r>
            <a:r>
              <a:rPr lang="tr-TR" sz="1900" dirty="0" smtClean="0"/>
              <a:t> </a:t>
            </a:r>
            <a:r>
              <a:rPr lang="tr-TR" sz="1900" dirty="0"/>
              <a:t>hücrelerinin </a:t>
            </a:r>
            <a:r>
              <a:rPr lang="tr-TR" sz="1900" dirty="0" err="1"/>
              <a:t>iskemiye</a:t>
            </a:r>
            <a:r>
              <a:rPr lang="tr-TR" sz="1900" dirty="0"/>
              <a:t> hazırlanma </a:t>
            </a:r>
            <a:r>
              <a:rPr lang="tr-TR" sz="1900" dirty="0" smtClean="0"/>
              <a:t>mekanizmasını </a:t>
            </a:r>
            <a:r>
              <a:rPr lang="tr-TR" sz="1900" dirty="0"/>
              <a:t>bozdukları ileri </a:t>
            </a:r>
            <a:r>
              <a:rPr lang="tr-TR" sz="1900" dirty="0" smtClean="0"/>
              <a:t>sürülmekte, </a:t>
            </a:r>
            <a:r>
              <a:rPr lang="tr-TR" sz="1900" dirty="0"/>
              <a:t>özellikle </a:t>
            </a:r>
            <a:r>
              <a:rPr lang="tr-TR" sz="1900" dirty="0" err="1"/>
              <a:t>gliklazid</a:t>
            </a:r>
            <a:r>
              <a:rPr lang="tr-TR" sz="1900" dirty="0"/>
              <a:t> ile yapılan çalışmalarda bu kaygıların kliniğe yansıması gösterilememiştir. </a:t>
            </a:r>
            <a:endParaRPr lang="tr-TR" sz="1900" dirty="0" smtClean="0"/>
          </a:p>
          <a:p>
            <a:endParaRPr lang="tr-TR" sz="1900" dirty="0" smtClean="0"/>
          </a:p>
          <a:p>
            <a:r>
              <a:rPr lang="tr-TR" sz="1900" dirty="0" smtClean="0"/>
              <a:t>Etkinlikleri </a:t>
            </a:r>
            <a:r>
              <a:rPr lang="tr-TR" sz="1900" dirty="0"/>
              <a:t>çok uzun süreli değildir. </a:t>
            </a:r>
            <a:endParaRPr lang="tr-TR" sz="1900" dirty="0" smtClean="0"/>
          </a:p>
          <a:p>
            <a:endParaRPr lang="tr-TR" sz="1900" dirty="0" smtClean="0"/>
          </a:p>
          <a:p>
            <a:r>
              <a:rPr lang="tr-TR" sz="1900" dirty="0" smtClean="0"/>
              <a:t>GLN </a:t>
            </a:r>
            <a:r>
              <a:rPr lang="tr-TR" sz="1900" dirty="0"/>
              <a:t>grubu ilaçların etki süreleri </a:t>
            </a:r>
            <a:r>
              <a:rPr lang="tr-TR" sz="1900" dirty="0" smtClean="0"/>
              <a:t>daha kısadır</a:t>
            </a:r>
            <a:r>
              <a:rPr lang="tr-TR" sz="1900" dirty="0"/>
              <a:t>. </a:t>
            </a:r>
            <a:endParaRPr lang="tr-TR" sz="1900" dirty="0" smtClean="0"/>
          </a:p>
          <a:p>
            <a:endParaRPr lang="tr-TR" sz="1900" dirty="0" smtClean="0"/>
          </a:p>
          <a:p>
            <a:r>
              <a:rPr lang="tr-TR" sz="1900" dirty="0" smtClean="0"/>
              <a:t>APG </a:t>
            </a:r>
            <a:r>
              <a:rPr lang="tr-TR" sz="1900" dirty="0"/>
              <a:t>üzerindeki etkileri zayıf olup </a:t>
            </a:r>
            <a:r>
              <a:rPr lang="tr-TR" sz="1900" dirty="0" err="1"/>
              <a:t>PPG’yi</a:t>
            </a:r>
            <a:r>
              <a:rPr lang="tr-TR" sz="1900" dirty="0"/>
              <a:t> düşürmekte daha etkindir. </a:t>
            </a:r>
            <a:endParaRPr lang="tr-TR" sz="1900" dirty="0" smtClean="0"/>
          </a:p>
          <a:p>
            <a:endParaRPr lang="tr-TR" sz="1900" dirty="0" smtClean="0"/>
          </a:p>
          <a:p>
            <a:r>
              <a:rPr lang="tr-TR" sz="1900" dirty="0" smtClean="0"/>
              <a:t>Her </a:t>
            </a:r>
            <a:r>
              <a:rPr lang="tr-TR" sz="1900" dirty="0"/>
              <a:t>ana öğün öncesi alındıklarından doz esnekliği sunmaları ve maliyetlerinin yüksek olmaması, bu gruba avantaj sağlar.</a:t>
            </a:r>
          </a:p>
        </p:txBody>
      </p:sp>
    </p:spTree>
    <p:extLst>
      <p:ext uri="{BB962C8B-B14F-4D97-AF65-F5344CB8AC3E}">
        <p14:creationId xmlns:p14="http://schemas.microsoft.com/office/powerpoint/2010/main" val="60425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444406222"/>
              </p:ext>
            </p:extLst>
          </p:nvPr>
        </p:nvGraphicFramePr>
        <p:xfrm>
          <a:off x="144091" y="395809"/>
          <a:ext cx="8856984" cy="6527612"/>
        </p:xfrm>
        <a:graphic>
          <a:graphicData uri="http://schemas.openxmlformats.org/drawingml/2006/table">
            <a:tbl>
              <a:tblPr firstRow="1" bandRow="1">
                <a:tableStyleId>{073A0DAA-6AF3-43AB-8588-CEC1D06C72B9}</a:tableStyleId>
              </a:tblPr>
              <a:tblGrid>
                <a:gridCol w="1512168"/>
                <a:gridCol w="144016"/>
                <a:gridCol w="1656184"/>
                <a:gridCol w="1512168"/>
                <a:gridCol w="4032448"/>
              </a:tblGrid>
              <a:tr h="388869">
                <a:tc gridSpan="2">
                  <a:txBody>
                    <a:bodyPr/>
                    <a:lstStyle/>
                    <a:p>
                      <a:r>
                        <a:rPr lang="tr-TR" dirty="0" smtClean="0"/>
                        <a:t>Jenerik adı</a:t>
                      </a:r>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dirty="0" smtClean="0"/>
                        <a:t>Ticari formu </a:t>
                      </a:r>
                      <a:endParaRPr lang="tr-TR" dirty="0"/>
                    </a:p>
                  </a:txBody>
                  <a:tcPr>
                    <a:lnB w="12700" cap="flat" cmpd="sng" algn="ctr">
                      <a:solidFill>
                        <a:schemeClr val="tx1"/>
                      </a:solidFill>
                      <a:prstDash val="solid"/>
                      <a:round/>
                      <a:headEnd type="none" w="med" len="med"/>
                      <a:tailEnd type="none" w="med" len="med"/>
                    </a:lnB>
                  </a:tcPr>
                </a:tc>
                <a:tc>
                  <a:txBody>
                    <a:bodyPr/>
                    <a:lstStyle/>
                    <a:p>
                      <a:r>
                        <a:rPr lang="tr-TR" dirty="0" smtClean="0"/>
                        <a:t>Günlük doz </a:t>
                      </a:r>
                      <a:endParaRPr lang="tr-TR" dirty="0"/>
                    </a:p>
                  </a:txBody>
                  <a:tcPr>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Alınma zamanı</a:t>
                      </a:r>
                    </a:p>
                  </a:txBody>
                  <a:tcPr>
                    <a:lnB w="12700" cap="flat" cmpd="sng" algn="ctr">
                      <a:solidFill>
                        <a:schemeClr val="tx1"/>
                      </a:solidFill>
                      <a:prstDash val="solid"/>
                      <a:round/>
                      <a:headEnd type="none" w="med" len="med"/>
                      <a:tailEnd type="none" w="med" len="med"/>
                    </a:lnB>
                  </a:tcPr>
                </a:tc>
              </a:tr>
              <a:tr h="388869">
                <a:tc gridSpan="5">
                  <a:txBody>
                    <a:bodyPr/>
                    <a:lstStyle/>
                    <a:p>
                      <a:r>
                        <a:rPr lang="tr-TR" dirty="0" smtClean="0"/>
                        <a:t>A. </a:t>
                      </a:r>
                      <a:r>
                        <a:rPr lang="tr-TR" dirty="0" err="1" smtClean="0"/>
                        <a:t>Sulfonilüre</a:t>
                      </a:r>
                      <a:r>
                        <a:rPr lang="tr-TR" dirty="0" smtClean="0"/>
                        <a:t> grubu (II. kuşak SU grubu ilaçlar)</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4390">
                <a:tc gridSpan="2">
                  <a:txBody>
                    <a:bodyPr/>
                    <a:lstStyle/>
                    <a:p>
                      <a:r>
                        <a:rPr lang="tr-TR" sz="1600" dirty="0" err="1" smtClean="0"/>
                        <a:t>Glipizid</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5 mg </a:t>
                      </a:r>
                      <a:r>
                        <a:rPr lang="tr-TR" sz="1600" dirty="0" err="1" smtClean="0"/>
                        <a:t>tb</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2.5-10 mg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Günde 2 kez, kahvaltıda ve akşam yemeğinde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69213">
                <a:tc gridSpan="2">
                  <a:txBody>
                    <a:bodyPr/>
                    <a:lstStyle/>
                    <a:p>
                      <a:r>
                        <a:rPr lang="tr-TR" sz="1600" dirty="0" err="1" smtClean="0"/>
                        <a:t>Glipizid</a:t>
                      </a:r>
                      <a:r>
                        <a:rPr lang="tr-TR" sz="1600" dirty="0" smtClean="0"/>
                        <a:t> kontrollü salınımlı form</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2.5, 5, 10 mg </a:t>
                      </a:r>
                      <a:r>
                        <a:rPr lang="tr-TR" sz="1600" dirty="0" err="1" smtClean="0"/>
                        <a:t>tb</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5-10 mg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Günde 1 kez, kahvaltıdan önce veya kahvaltıda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54255">
                <a:tc gridSpan="2">
                  <a:txBody>
                    <a:bodyPr/>
                    <a:lstStyle/>
                    <a:p>
                      <a:r>
                        <a:rPr lang="tr-TR" sz="1600" dirty="0" err="1" smtClean="0"/>
                        <a:t>Gliklazid</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80 mg </a:t>
                      </a:r>
                      <a:r>
                        <a:rPr lang="tr-TR" sz="1600" dirty="0" err="1" smtClean="0"/>
                        <a:t>tb</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80-240 mg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Günde 1-2 kez, kahvaltıda (ve gerekirse akşam yemeğinde)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91080">
                <a:tc gridSpan="2">
                  <a:txBody>
                    <a:bodyPr/>
                    <a:lstStyle/>
                    <a:p>
                      <a:r>
                        <a:rPr lang="tr-TR" sz="1600" dirty="0" err="1" smtClean="0"/>
                        <a:t>Gliklazid</a:t>
                      </a:r>
                      <a:r>
                        <a:rPr lang="tr-TR" sz="1600" dirty="0" smtClean="0"/>
                        <a:t> </a:t>
                      </a:r>
                      <a:r>
                        <a:rPr lang="tr-TR" sz="1600" dirty="0" err="1" smtClean="0"/>
                        <a:t>modifiye</a:t>
                      </a:r>
                      <a:r>
                        <a:rPr lang="tr-TR" sz="1600" dirty="0" smtClean="0"/>
                        <a:t> salınımlı form</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30, 60 mg </a:t>
                      </a:r>
                      <a:r>
                        <a:rPr lang="tr-TR" sz="1600" dirty="0" err="1" smtClean="0"/>
                        <a:t>tb</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30-120 mg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Günde 1 kez, kahvaltıdan önce veya kahvaltıda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91080">
                <a:tc gridSpan="2">
                  <a:txBody>
                    <a:bodyPr/>
                    <a:lstStyle/>
                    <a:p>
                      <a:r>
                        <a:rPr lang="tr-TR" sz="1600" dirty="0" err="1" smtClean="0"/>
                        <a:t>Glibenklamid</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2.5, 3.5, 5 mg </a:t>
                      </a:r>
                      <a:r>
                        <a:rPr lang="tr-TR" sz="1600" dirty="0" err="1" smtClean="0"/>
                        <a:t>tb</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2.5-10 mg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Günde 1-2 kez, kahvaltıda (ve gerekirse akşam yemeğinde)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91080">
                <a:tc gridSpan="2">
                  <a:txBody>
                    <a:bodyPr/>
                    <a:lstStyle/>
                    <a:p>
                      <a:r>
                        <a:rPr lang="tr-TR" sz="1600" dirty="0" err="1" smtClean="0"/>
                        <a:t>Glimepirid</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1, 2, 3, 4, 6, 8 mg </a:t>
                      </a:r>
                      <a:r>
                        <a:rPr lang="tr-TR" sz="1600" dirty="0" err="1" smtClean="0"/>
                        <a:t>tb</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1-8 mg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Günde 1-2 kez, kahvaltıda (ve gerekirse akşam yemeğinde)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91080">
                <a:tc gridSpan="2">
                  <a:txBody>
                    <a:bodyPr/>
                    <a:lstStyle/>
                    <a:p>
                      <a:r>
                        <a:rPr lang="tr-TR" sz="1600" dirty="0" err="1" smtClean="0"/>
                        <a:t>Glibornurid</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25 mg </a:t>
                      </a:r>
                      <a:r>
                        <a:rPr lang="tr-TR" sz="1600" dirty="0" err="1" smtClean="0"/>
                        <a:t>tb</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12.5-75 mg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Günde 1-2 kez, kahvaltıda (ve gerekirse akşam yemeğinde)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91080">
                <a:tc gridSpan="2">
                  <a:txBody>
                    <a:bodyPr/>
                    <a:lstStyle/>
                    <a:p>
                      <a:r>
                        <a:rPr lang="tr-TR" sz="1600" dirty="0" err="1" smtClean="0"/>
                        <a:t>Glikuidon</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30 mg </a:t>
                      </a:r>
                      <a:r>
                        <a:rPr lang="tr-TR" sz="1600" dirty="0" err="1" smtClean="0"/>
                        <a:t>tb</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15-120 mg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Günde 1-2 kez, kahvaltıda (ve gerekirse akşam yemeğinde)</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48">
                <a:tc gridSpan="5">
                  <a:txBody>
                    <a:bodyPr/>
                    <a:lstStyle/>
                    <a:p>
                      <a:r>
                        <a:rPr lang="tr-TR" sz="1900" dirty="0" smtClean="0"/>
                        <a:t>B. </a:t>
                      </a:r>
                      <a:r>
                        <a:rPr lang="tr-TR" sz="1900" dirty="0" err="1" smtClean="0"/>
                        <a:t>Glinid</a:t>
                      </a:r>
                      <a:r>
                        <a:rPr lang="tr-TR" sz="1900" dirty="0" smtClean="0"/>
                        <a:t> grubu (</a:t>
                      </a:r>
                      <a:r>
                        <a:rPr lang="tr-TR" sz="1900" dirty="0" err="1" smtClean="0"/>
                        <a:t>Meglitinidler</a:t>
                      </a:r>
                      <a:r>
                        <a:rPr lang="tr-TR" sz="1900" dirty="0" smtClean="0"/>
                        <a:t>, GLN, kısa etkili </a:t>
                      </a:r>
                      <a:r>
                        <a:rPr lang="tr-TR" sz="1900" dirty="0" err="1" smtClean="0"/>
                        <a:t>sekretogoglar</a:t>
                      </a:r>
                      <a:r>
                        <a:rPr lang="tr-TR" sz="1900" dirty="0" smtClean="0"/>
                        <a:t>)</a:t>
                      </a:r>
                      <a:endParaRPr lang="tr-TR"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1003">
                <a:tc>
                  <a:txBody>
                    <a:bodyPr/>
                    <a:lstStyle/>
                    <a:p>
                      <a:r>
                        <a:rPr lang="tr-TR" sz="1600" dirty="0" err="1" smtClean="0"/>
                        <a:t>Repaglinid</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r>
                        <a:rPr lang="tr-TR" sz="1600" dirty="0" smtClean="0"/>
                        <a:t>0.5, 1, 2 mg </a:t>
                      </a:r>
                      <a:r>
                        <a:rPr lang="tr-TR" sz="1600" dirty="0" err="1" smtClean="0"/>
                        <a:t>tb</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1.5-6 mg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Günde 3 kez, yemeklerden hemen önce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9748">
                <a:tc>
                  <a:txBody>
                    <a:bodyPr/>
                    <a:lstStyle/>
                    <a:p>
                      <a:r>
                        <a:rPr lang="tr-TR" sz="1600" dirty="0" err="1" smtClean="0"/>
                        <a:t>Nateglinid</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r>
                        <a:rPr lang="tr-TR" sz="1600" dirty="0" smtClean="0"/>
                        <a:t>60, 120, 180 mg </a:t>
                      </a:r>
                      <a:r>
                        <a:rPr lang="tr-TR" sz="1600" dirty="0" err="1" smtClean="0"/>
                        <a:t>tb</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sz="1600" dirty="0"/>
                    </a:p>
                  </a:txBody>
                  <a:tcPr/>
                </a:tc>
                <a:tc>
                  <a:txBody>
                    <a:bodyPr/>
                    <a:lstStyle/>
                    <a:p>
                      <a:r>
                        <a:rPr lang="tr-TR" sz="1600" dirty="0" smtClean="0"/>
                        <a:t>180-360 mg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Günde 3 kez, yemeklerden hemen önce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3074" name="Picture 2" descr="MINIDIAB TAB 5 MG 30'S — DVA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7" t="18210" r="8907" b="26657"/>
          <a:stretch/>
        </p:blipFill>
        <p:spPr bwMode="auto">
          <a:xfrm>
            <a:off x="8929067" y="382771"/>
            <a:ext cx="1728983" cy="12847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LUCOTROL-XL 5 MG 20 TABLET - Fiyatı, Nedir, Ne işe yarar, Nasıl  kullanılır, Yan Etkileri"/>
          <p:cNvPicPr>
            <a:picLocks noChangeAspect="1" noChangeArrowheads="1"/>
          </p:cNvPicPr>
          <p:nvPr/>
        </p:nvPicPr>
        <p:blipFill rotWithShape="1">
          <a:blip r:embed="rId3">
            <a:extLst>
              <a:ext uri="{28A0092B-C50C-407E-A947-70E740481C1C}">
                <a14:useLocalDpi xmlns:a14="http://schemas.microsoft.com/office/drawing/2010/main" val="0"/>
              </a:ext>
            </a:extLst>
          </a:blip>
          <a:srcRect l="7414" t="19497" r="10677" b="21232"/>
          <a:stretch/>
        </p:blipFill>
        <p:spPr bwMode="auto">
          <a:xfrm>
            <a:off x="8962495" y="1592796"/>
            <a:ext cx="1742410" cy="808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amicron-MR - kullanım, dozajlar, kompozisyon, analoglar, yan etkiler için  talimatlar / Pillintrip"/>
          <p:cNvPicPr>
            <a:picLocks noChangeAspect="1" noChangeArrowheads="1"/>
          </p:cNvPicPr>
          <p:nvPr/>
        </p:nvPicPr>
        <p:blipFill rotWithShape="1">
          <a:blip r:embed="rId4">
            <a:extLst>
              <a:ext uri="{28A0092B-C50C-407E-A947-70E740481C1C}">
                <a14:useLocalDpi xmlns:a14="http://schemas.microsoft.com/office/drawing/2010/main" val="0"/>
              </a:ext>
            </a:extLst>
          </a:blip>
          <a:srcRect l="5429" t="18327" r="4599" b="17922"/>
          <a:stretch/>
        </p:blipFill>
        <p:spPr bwMode="auto">
          <a:xfrm>
            <a:off x="9005997" y="2340025"/>
            <a:ext cx="1750547" cy="11794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tanorm MR Nedir, Ne İçin Kullanılır, Ne İşe Yarar, Yan Etkileri Nelerdir?  - YouTube"/>
          <p:cNvPicPr>
            <a:picLocks noChangeAspect="1" noChangeArrowheads="1"/>
          </p:cNvPicPr>
          <p:nvPr/>
        </p:nvPicPr>
        <p:blipFill rotWithShape="1">
          <a:blip r:embed="rId5">
            <a:extLst>
              <a:ext uri="{28A0092B-C50C-407E-A947-70E740481C1C}">
                <a14:useLocalDpi xmlns:a14="http://schemas.microsoft.com/office/drawing/2010/main" val="0"/>
              </a:ext>
            </a:extLst>
          </a:blip>
          <a:srcRect l="32485" t="43319" r="12399" b="22573"/>
          <a:stretch/>
        </p:blipFill>
        <p:spPr bwMode="auto">
          <a:xfrm>
            <a:off x="9005997" y="3519522"/>
            <a:ext cx="1751863" cy="11695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LIBEN 5 mg Tablet Prospektüsü"/>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533" t="17859" r="12234" b="19083"/>
          <a:stretch/>
        </p:blipFill>
        <p:spPr bwMode="auto">
          <a:xfrm>
            <a:off x="9017789" y="4689103"/>
            <a:ext cx="1783561" cy="11363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maryl Tablets 2 Mg, 30 Tablets ,Packaging Type: Tablet at Rs 23/strip in  Nagpur"/>
          <p:cNvPicPr>
            <a:picLocks noChangeAspect="1" noChangeArrowheads="1"/>
          </p:cNvPicPr>
          <p:nvPr/>
        </p:nvPicPr>
        <p:blipFill rotWithShape="1">
          <a:blip r:embed="rId7">
            <a:extLst>
              <a:ext uri="{28A0092B-C50C-407E-A947-70E740481C1C}">
                <a14:useLocalDpi xmlns:a14="http://schemas.microsoft.com/office/drawing/2010/main" val="0"/>
              </a:ext>
            </a:extLst>
          </a:blip>
          <a:srcRect l="6881" t="20429" r="7835" b="18622"/>
          <a:stretch/>
        </p:blipFill>
        <p:spPr bwMode="auto">
          <a:xfrm>
            <a:off x="8962495" y="5825404"/>
            <a:ext cx="1855786" cy="13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İNSÜLİN SALGILATICI İLAÇLARIN YAN ETKİLERİ</a:t>
            </a:r>
          </a:p>
        </p:txBody>
      </p:sp>
      <p:sp>
        <p:nvSpPr>
          <p:cNvPr id="3" name="İçerik Yer Tutucusu 2"/>
          <p:cNvSpPr>
            <a:spLocks noGrp="1"/>
          </p:cNvSpPr>
          <p:nvPr>
            <p:ph idx="1"/>
          </p:nvPr>
        </p:nvSpPr>
        <p:spPr/>
        <p:txBody>
          <a:bodyPr>
            <a:normAutofit/>
          </a:bodyPr>
          <a:lstStyle/>
          <a:p>
            <a:r>
              <a:rPr lang="tr-TR" sz="2400" dirty="0"/>
              <a:t>Hipoglisemi </a:t>
            </a:r>
            <a:r>
              <a:rPr lang="tr-TR" sz="2400" dirty="0" smtClean="0"/>
              <a:t> </a:t>
            </a:r>
          </a:p>
          <a:p>
            <a:endParaRPr lang="tr-TR" sz="2400" dirty="0" smtClean="0"/>
          </a:p>
          <a:p>
            <a:r>
              <a:rPr lang="tr-TR" sz="2400" dirty="0" smtClean="0"/>
              <a:t>Kilo </a:t>
            </a:r>
            <a:r>
              <a:rPr lang="tr-TR" sz="2400" dirty="0"/>
              <a:t>artışı </a:t>
            </a:r>
            <a:endParaRPr lang="tr-TR" sz="2400" dirty="0" smtClean="0"/>
          </a:p>
          <a:p>
            <a:endParaRPr lang="tr-TR" sz="2400" dirty="0" smtClean="0"/>
          </a:p>
          <a:p>
            <a:r>
              <a:rPr lang="tr-TR" sz="2400" dirty="0" smtClean="0"/>
              <a:t>Seyrek </a:t>
            </a:r>
            <a:r>
              <a:rPr lang="tr-TR" sz="2400" dirty="0"/>
              <a:t>olarak alerji, deri döküntüleri (</a:t>
            </a:r>
            <a:r>
              <a:rPr lang="tr-TR" sz="2400" dirty="0" err="1"/>
              <a:t>Sülfonamid</a:t>
            </a:r>
            <a:r>
              <a:rPr lang="tr-TR" sz="2400" dirty="0"/>
              <a:t> alerjisi olanlarda daha sık) </a:t>
            </a:r>
            <a:endParaRPr lang="tr-TR" sz="2400" dirty="0" smtClean="0"/>
          </a:p>
          <a:p>
            <a:endParaRPr lang="tr-TR" sz="2400" dirty="0" smtClean="0"/>
          </a:p>
          <a:p>
            <a:r>
              <a:rPr lang="tr-TR" sz="2400" dirty="0" smtClean="0"/>
              <a:t>Nadiren </a:t>
            </a:r>
            <a:r>
              <a:rPr lang="tr-TR" sz="2400" dirty="0" err="1"/>
              <a:t>hepatotoksisite</a:t>
            </a:r>
            <a:r>
              <a:rPr lang="tr-TR" sz="2400" dirty="0"/>
              <a:t>, hematolojik </a:t>
            </a:r>
            <a:r>
              <a:rPr lang="tr-TR" sz="2400" dirty="0" err="1"/>
              <a:t>toksisite</a:t>
            </a:r>
            <a:r>
              <a:rPr lang="tr-TR" sz="2400" dirty="0"/>
              <a:t> (</a:t>
            </a:r>
            <a:r>
              <a:rPr lang="tr-TR" sz="2400" dirty="0" err="1"/>
              <a:t>agranülositoz</a:t>
            </a:r>
            <a:r>
              <a:rPr lang="tr-TR" sz="2400" dirty="0"/>
              <a:t>, kemik iliği </a:t>
            </a:r>
            <a:r>
              <a:rPr lang="tr-TR" sz="2400" dirty="0" err="1"/>
              <a:t>aplazisi</a:t>
            </a:r>
            <a:r>
              <a:rPr lang="tr-TR" sz="2400" dirty="0"/>
              <a:t>), porfiri atağının uyarılması</a:t>
            </a:r>
          </a:p>
        </p:txBody>
      </p:sp>
    </p:spTree>
    <p:extLst>
      <p:ext uri="{BB962C8B-B14F-4D97-AF65-F5344CB8AC3E}">
        <p14:creationId xmlns:p14="http://schemas.microsoft.com/office/powerpoint/2010/main" val="972548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İNSÜLİN SALGILATICI İLAÇLARIN KONTRENDİKASYONLARI</a:t>
            </a:r>
          </a:p>
        </p:txBody>
      </p:sp>
      <p:sp>
        <p:nvSpPr>
          <p:cNvPr id="3" name="İçerik Yer Tutucusu 2"/>
          <p:cNvSpPr>
            <a:spLocks noGrp="1"/>
          </p:cNvSpPr>
          <p:nvPr>
            <p:ph idx="1"/>
          </p:nvPr>
        </p:nvSpPr>
        <p:spPr/>
        <p:txBody>
          <a:bodyPr>
            <a:normAutofit/>
          </a:bodyPr>
          <a:lstStyle/>
          <a:p>
            <a:r>
              <a:rPr lang="tr-TR" sz="2400" dirty="0"/>
              <a:t>Tip 1 </a:t>
            </a:r>
            <a:r>
              <a:rPr lang="tr-TR" sz="2400" dirty="0" err="1"/>
              <a:t>diabetes</a:t>
            </a:r>
            <a:r>
              <a:rPr lang="tr-TR" sz="2400" dirty="0"/>
              <a:t> </a:t>
            </a:r>
            <a:r>
              <a:rPr lang="tr-TR" sz="2400" dirty="0" err="1"/>
              <a:t>mellitus</a:t>
            </a:r>
            <a:r>
              <a:rPr lang="tr-TR" sz="2400" dirty="0"/>
              <a:t> (özellikle LADA ile ayırıcı tanının iyi yapılması gerekir</a:t>
            </a:r>
            <a:r>
              <a:rPr lang="tr-TR" sz="2400" dirty="0" smtClean="0"/>
              <a:t>)</a:t>
            </a:r>
          </a:p>
          <a:p>
            <a:r>
              <a:rPr lang="tr-TR" sz="2400" dirty="0" err="1" smtClean="0"/>
              <a:t>Sekonder</a:t>
            </a:r>
            <a:r>
              <a:rPr lang="tr-TR" sz="2400" dirty="0" smtClean="0"/>
              <a:t> </a:t>
            </a:r>
            <a:r>
              <a:rPr lang="tr-TR" sz="2400" dirty="0"/>
              <a:t>diyabet (pankreas hastalıkları vb. nedenler</a:t>
            </a:r>
            <a:r>
              <a:rPr lang="tr-TR" sz="2400" dirty="0" smtClean="0"/>
              <a:t>)</a:t>
            </a:r>
          </a:p>
          <a:p>
            <a:r>
              <a:rPr lang="tr-TR" sz="2400" dirty="0" err="1" smtClean="0"/>
              <a:t>Hiperglisemik</a:t>
            </a:r>
            <a:r>
              <a:rPr lang="tr-TR" sz="2400" dirty="0" smtClean="0"/>
              <a:t> </a:t>
            </a:r>
            <a:r>
              <a:rPr lang="tr-TR" sz="2400" dirty="0"/>
              <a:t>acil durumlar (DKA, HHD</a:t>
            </a:r>
            <a:r>
              <a:rPr lang="tr-TR" sz="2400" dirty="0" smtClean="0"/>
              <a:t>)</a:t>
            </a:r>
          </a:p>
          <a:p>
            <a:r>
              <a:rPr lang="tr-TR" sz="2400" dirty="0" smtClean="0"/>
              <a:t>Gebelik </a:t>
            </a:r>
          </a:p>
          <a:p>
            <a:r>
              <a:rPr lang="tr-TR" sz="2400" dirty="0" smtClean="0"/>
              <a:t>Travma</a:t>
            </a:r>
            <a:r>
              <a:rPr lang="tr-TR" sz="2400" dirty="0"/>
              <a:t>, stres, cerrahi </a:t>
            </a:r>
            <a:r>
              <a:rPr lang="tr-TR" sz="2400" dirty="0" smtClean="0"/>
              <a:t>müdahale</a:t>
            </a:r>
          </a:p>
          <a:p>
            <a:r>
              <a:rPr lang="tr-TR" sz="2400" dirty="0" smtClean="0"/>
              <a:t>Ağır </a:t>
            </a:r>
            <a:r>
              <a:rPr lang="tr-TR" sz="2400" dirty="0"/>
              <a:t>enfeksiyon </a:t>
            </a:r>
            <a:endParaRPr lang="tr-TR" sz="2400" dirty="0" smtClean="0"/>
          </a:p>
          <a:p>
            <a:r>
              <a:rPr lang="tr-TR" sz="2400" dirty="0" smtClean="0"/>
              <a:t>SU </a:t>
            </a:r>
            <a:r>
              <a:rPr lang="tr-TR" sz="2400" dirty="0"/>
              <a:t>grubu ilaçlara alerji </a:t>
            </a:r>
            <a:endParaRPr lang="tr-TR" sz="2400" dirty="0" smtClean="0"/>
          </a:p>
          <a:p>
            <a:r>
              <a:rPr lang="tr-TR" sz="2400" dirty="0" smtClean="0"/>
              <a:t>Ağır </a:t>
            </a:r>
            <a:r>
              <a:rPr lang="tr-TR" sz="2400" dirty="0"/>
              <a:t>hipoglisemiye yatkınlık </a:t>
            </a:r>
            <a:endParaRPr lang="tr-TR" sz="2400" dirty="0" smtClean="0"/>
          </a:p>
          <a:p>
            <a:r>
              <a:rPr lang="tr-TR" sz="2400" dirty="0" err="1" smtClean="0"/>
              <a:t>Dekompanse</a:t>
            </a:r>
            <a:r>
              <a:rPr lang="tr-TR" sz="2400" dirty="0" smtClean="0"/>
              <a:t> </a:t>
            </a:r>
            <a:r>
              <a:rPr lang="tr-TR" sz="2400" dirty="0"/>
              <a:t>karaciğer ve son dönem böbrek yetersizliği</a:t>
            </a:r>
          </a:p>
        </p:txBody>
      </p:sp>
    </p:spTree>
    <p:extLst>
      <p:ext uri="{BB962C8B-B14F-4D97-AF65-F5344CB8AC3E}">
        <p14:creationId xmlns:p14="http://schemas.microsoft.com/office/powerpoint/2010/main" val="102927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28876487"/>
              </p:ext>
            </p:extLst>
          </p:nvPr>
        </p:nvGraphicFramePr>
        <p:xfrm>
          <a:off x="487406" y="1259905"/>
          <a:ext cx="9944032" cy="5226387"/>
        </p:xfrm>
        <a:graphic>
          <a:graphicData uri="http://schemas.openxmlformats.org/drawingml/2006/table">
            <a:tbl>
              <a:tblPr firstRow="1" bandRow="1">
                <a:tableStyleId>{073A0DAA-6AF3-43AB-8588-CEC1D06C72B9}</a:tableStyleId>
              </a:tblPr>
              <a:tblGrid>
                <a:gridCol w="5047488"/>
                <a:gridCol w="4896544"/>
              </a:tblGrid>
              <a:tr h="437321">
                <a:tc>
                  <a:txBody>
                    <a:bodyPr/>
                    <a:lstStyle/>
                    <a:p>
                      <a:r>
                        <a:rPr lang="tr-TR" dirty="0" smtClean="0"/>
                        <a:t>Hipoglisemi yapanlara</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err="1" smtClean="0"/>
                        <a:t>Hiperglisemi</a:t>
                      </a:r>
                      <a:r>
                        <a:rPr lang="tr-TR" dirty="0" smtClean="0"/>
                        <a:t> yapanlar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769685">
                <a:tc>
                  <a:txBody>
                    <a:bodyPr/>
                    <a:lstStyle/>
                    <a:p>
                      <a:r>
                        <a:rPr lang="tr-TR" dirty="0" err="1" smtClean="0"/>
                        <a:t>Albumine</a:t>
                      </a:r>
                      <a:r>
                        <a:rPr lang="tr-TR" dirty="0" smtClean="0"/>
                        <a:t> bağlananlar: </a:t>
                      </a:r>
                    </a:p>
                    <a:p>
                      <a:endParaRPr lang="tr-TR" dirty="0" smtClean="0"/>
                    </a:p>
                    <a:p>
                      <a:pPr marL="342900" indent="-342900">
                        <a:buFont typeface="Arial" pitchFamily="34" charset="0"/>
                        <a:buChar char="•"/>
                      </a:pPr>
                      <a:r>
                        <a:rPr lang="tr-TR" b="0" dirty="0" smtClean="0"/>
                        <a:t>Aspirin, </a:t>
                      </a:r>
                      <a:r>
                        <a:rPr lang="tr-TR" b="0" dirty="0" err="1" smtClean="0"/>
                        <a:t>Fibrat</a:t>
                      </a:r>
                      <a:r>
                        <a:rPr lang="tr-TR" b="0" dirty="0" smtClean="0"/>
                        <a:t>, </a:t>
                      </a:r>
                      <a:r>
                        <a:rPr lang="tr-TR" b="0" dirty="0" err="1" smtClean="0"/>
                        <a:t>Trimetoprim</a:t>
                      </a:r>
                      <a:endParaRPr lang="tr-T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SU metabolizmasını artıranlar: </a:t>
                      </a:r>
                    </a:p>
                    <a:p>
                      <a:endParaRPr lang="tr-TR" dirty="0" smtClean="0"/>
                    </a:p>
                    <a:p>
                      <a:pPr marL="342900" indent="-342900">
                        <a:buFont typeface="Arial" pitchFamily="34" charset="0"/>
                        <a:buChar char="•"/>
                      </a:pPr>
                      <a:r>
                        <a:rPr lang="tr-TR" dirty="0" err="1" smtClean="0"/>
                        <a:t>Barbitürat</a:t>
                      </a:r>
                      <a:r>
                        <a:rPr lang="tr-TR" dirty="0" smtClean="0"/>
                        <a:t>, </a:t>
                      </a:r>
                      <a:r>
                        <a:rPr lang="tr-TR" dirty="0" err="1" smtClean="0"/>
                        <a:t>Rifampin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102049">
                <a:tc>
                  <a:txBody>
                    <a:bodyPr/>
                    <a:lstStyle/>
                    <a:p>
                      <a:r>
                        <a:rPr lang="tr-TR" dirty="0" smtClean="0"/>
                        <a:t>Kompetitif </a:t>
                      </a:r>
                      <a:r>
                        <a:rPr lang="tr-TR" dirty="0" err="1" smtClean="0"/>
                        <a:t>metabolik</a:t>
                      </a:r>
                      <a:r>
                        <a:rPr lang="tr-TR" dirty="0" smtClean="0"/>
                        <a:t> inhibitörler: </a:t>
                      </a:r>
                    </a:p>
                    <a:p>
                      <a:endParaRPr lang="tr-TR" dirty="0" smtClean="0"/>
                    </a:p>
                    <a:p>
                      <a:pPr marL="342900" indent="-342900">
                        <a:buFont typeface="Arial" pitchFamily="34" charset="0"/>
                        <a:buChar char="•"/>
                      </a:pPr>
                      <a:r>
                        <a:rPr lang="tr-TR" dirty="0" smtClean="0"/>
                        <a:t>Alkol, H-2 reseptör </a:t>
                      </a:r>
                      <a:r>
                        <a:rPr lang="tr-TR" dirty="0" err="1" smtClean="0"/>
                        <a:t>blokerleri</a:t>
                      </a:r>
                      <a:r>
                        <a:rPr lang="tr-TR" dirty="0" smtClean="0"/>
                        <a:t>, </a:t>
                      </a:r>
                      <a:r>
                        <a:rPr lang="tr-TR" dirty="0" err="1" smtClean="0"/>
                        <a:t>Antikoagülanlar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SU etkisini </a:t>
                      </a:r>
                      <a:r>
                        <a:rPr lang="tr-TR" dirty="0" err="1" smtClean="0"/>
                        <a:t>antagonize</a:t>
                      </a:r>
                      <a:r>
                        <a:rPr lang="tr-TR" dirty="0" smtClean="0"/>
                        <a:t> edenler: </a:t>
                      </a:r>
                    </a:p>
                    <a:p>
                      <a:endParaRPr lang="tr-TR" dirty="0" smtClean="0"/>
                    </a:p>
                    <a:p>
                      <a:pPr marL="342900" indent="-342900">
                        <a:buFont typeface="Arial" pitchFamily="34" charset="0"/>
                        <a:buChar char="•"/>
                      </a:pPr>
                      <a:r>
                        <a:rPr lang="tr-TR" dirty="0" smtClean="0"/>
                        <a:t>beta-</a:t>
                      </a:r>
                      <a:r>
                        <a:rPr lang="tr-TR" dirty="0" err="1" smtClean="0"/>
                        <a:t>blokerler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766777">
                <a:tc>
                  <a:txBody>
                    <a:bodyPr/>
                    <a:lstStyle/>
                    <a:p>
                      <a:r>
                        <a:rPr lang="tr-TR" dirty="0" smtClean="0"/>
                        <a:t>Böbrek atılımını </a:t>
                      </a:r>
                      <a:r>
                        <a:rPr lang="tr-TR" dirty="0" err="1" smtClean="0"/>
                        <a:t>inhibe</a:t>
                      </a:r>
                      <a:r>
                        <a:rPr lang="tr-TR" dirty="0" smtClean="0"/>
                        <a:t> edenler: </a:t>
                      </a:r>
                    </a:p>
                    <a:p>
                      <a:endParaRPr lang="tr-TR" dirty="0" smtClean="0"/>
                    </a:p>
                    <a:p>
                      <a:pPr marL="342900" indent="-342900">
                        <a:buFont typeface="Arial" pitchFamily="34" charset="0"/>
                        <a:buChar char="•"/>
                      </a:pPr>
                      <a:r>
                        <a:rPr lang="tr-TR" dirty="0" err="1" smtClean="0"/>
                        <a:t>Probenesid</a:t>
                      </a:r>
                      <a:r>
                        <a:rPr lang="tr-TR" dirty="0" smtClean="0"/>
                        <a:t>, </a:t>
                      </a:r>
                      <a:r>
                        <a:rPr lang="tr-TR" dirty="0" err="1" smtClean="0"/>
                        <a:t>Allopurinol</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tr-TR" dirty="0" smtClean="0"/>
                        <a:t>İnsülin </a:t>
                      </a:r>
                      <a:r>
                        <a:rPr lang="tr-TR" dirty="0" err="1" smtClean="0"/>
                        <a:t>sekresyon</a:t>
                      </a:r>
                      <a:r>
                        <a:rPr lang="tr-TR" dirty="0" smtClean="0"/>
                        <a:t>/etkisini bloke edenler: </a:t>
                      </a:r>
                    </a:p>
                    <a:p>
                      <a:endParaRPr lang="tr-TR" dirty="0" smtClean="0"/>
                    </a:p>
                    <a:p>
                      <a:pPr marL="342900" indent="-342900">
                        <a:buFont typeface="Arial" pitchFamily="34" charset="0"/>
                        <a:buChar char="•"/>
                      </a:pPr>
                      <a:r>
                        <a:rPr lang="tr-TR" dirty="0" err="1" smtClean="0"/>
                        <a:t>Diüretikler</a:t>
                      </a:r>
                      <a:r>
                        <a:rPr lang="tr-TR" dirty="0" smtClean="0"/>
                        <a:t>, beta-</a:t>
                      </a:r>
                      <a:r>
                        <a:rPr lang="tr-TR" dirty="0" err="1" smtClean="0"/>
                        <a:t>blokerler</a:t>
                      </a:r>
                      <a:r>
                        <a:rPr lang="tr-TR" dirty="0" smtClean="0"/>
                        <a:t>, </a:t>
                      </a:r>
                      <a:r>
                        <a:rPr lang="tr-TR" dirty="0" err="1" smtClean="0"/>
                        <a:t>Kortikosteroidler</a:t>
                      </a:r>
                      <a:r>
                        <a:rPr lang="tr-TR" dirty="0" smtClean="0"/>
                        <a:t>, Östrojen, </a:t>
                      </a:r>
                      <a:r>
                        <a:rPr lang="tr-TR" dirty="0" err="1" smtClean="0"/>
                        <a:t>Fenitoin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769685">
                <a:tc>
                  <a:txBody>
                    <a:bodyPr/>
                    <a:lstStyle/>
                    <a:p>
                      <a:r>
                        <a:rPr lang="tr-TR" dirty="0" err="1" smtClean="0"/>
                        <a:t>Kontrregülatuvar</a:t>
                      </a:r>
                      <a:r>
                        <a:rPr lang="tr-TR" dirty="0" smtClean="0"/>
                        <a:t> antagonistler: </a:t>
                      </a:r>
                    </a:p>
                    <a:p>
                      <a:endParaRPr lang="tr-TR" dirty="0" smtClean="0"/>
                    </a:p>
                    <a:p>
                      <a:pPr marL="342900" indent="-342900">
                        <a:buFont typeface="Arial" pitchFamily="34" charset="0"/>
                        <a:buChar char="•"/>
                      </a:pPr>
                      <a:r>
                        <a:rPr lang="tr-TR" dirty="0" smtClean="0"/>
                        <a:t>beta-</a:t>
                      </a:r>
                      <a:r>
                        <a:rPr lang="tr-TR" dirty="0" err="1" smtClean="0"/>
                        <a:t>blokerler</a:t>
                      </a:r>
                      <a:r>
                        <a:rPr lang="tr-TR" dirty="0" smtClean="0"/>
                        <a:t>, </a:t>
                      </a:r>
                      <a:r>
                        <a:rPr lang="tr-TR" dirty="0" err="1" smtClean="0"/>
                        <a:t>Sempatolitikler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
        <p:nvSpPr>
          <p:cNvPr id="3" name="Başlık 1"/>
          <p:cNvSpPr txBox="1">
            <a:spLocks/>
          </p:cNvSpPr>
          <p:nvPr/>
        </p:nvSpPr>
        <p:spPr>
          <a:xfrm>
            <a:off x="540070" y="291231"/>
            <a:ext cx="9721215" cy="1212056"/>
          </a:xfrm>
          <a:prstGeom prst="rect">
            <a:avLst/>
          </a:prstGeom>
        </p:spPr>
        <p:txBody>
          <a:bodyPr>
            <a:normAutofit/>
          </a:bodyPr>
          <a:lstStyle>
            <a:lvl1pPr algn="ctr" defTabSz="952073" rtl="0" eaLnBrk="1" latinLnBrk="0" hangingPunct="1">
              <a:spcBef>
                <a:spcPct val="0"/>
              </a:spcBef>
              <a:buNone/>
              <a:defRPr sz="4600" kern="1200">
                <a:solidFill>
                  <a:schemeClr val="tx1"/>
                </a:solidFill>
                <a:latin typeface="+mj-lt"/>
                <a:ea typeface="+mj-ea"/>
                <a:cs typeface="+mj-cs"/>
              </a:defRPr>
            </a:lvl1pPr>
          </a:lstStyle>
          <a:p>
            <a:r>
              <a:rPr lang="tr-TR" sz="3200" dirty="0" smtClean="0"/>
              <a:t>SULFONİLÜRELER İLE ETKİLEŞEN İLAÇLAR</a:t>
            </a:r>
            <a:endParaRPr lang="tr-TR" sz="3200" dirty="0"/>
          </a:p>
        </p:txBody>
      </p:sp>
    </p:spTree>
    <p:extLst>
      <p:ext uri="{BB962C8B-B14F-4D97-AF65-F5344CB8AC3E}">
        <p14:creationId xmlns:p14="http://schemas.microsoft.com/office/powerpoint/2010/main" val="254179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4904" y="3564161"/>
            <a:ext cx="3539587" cy="1785104"/>
          </a:xfrm>
          <a:prstGeom prst="rect">
            <a:avLst/>
          </a:prstGeom>
          <a:solidFill>
            <a:schemeClr val="accent1">
              <a:lumMod val="20000"/>
              <a:lumOff val="80000"/>
            </a:schemeClr>
          </a:solidFill>
          <a:ln>
            <a:solidFill>
              <a:schemeClr val="tx1">
                <a:lumMod val="65000"/>
                <a:lumOff val="35000"/>
              </a:schemeClr>
            </a:solidFill>
          </a:ln>
        </p:spPr>
        <p:txBody>
          <a:bodyPr wrap="square">
            <a:spAutoFit/>
          </a:bodyPr>
          <a:lstStyle/>
          <a:p>
            <a:pPr marL="342900" indent="-342900">
              <a:buFont typeface="Wingdings" pitchFamily="2" charset="2"/>
              <a:buChar char="ü"/>
            </a:pPr>
            <a:r>
              <a:rPr lang="tr-TR" sz="2200" dirty="0"/>
              <a:t>insülin etkisini </a:t>
            </a:r>
            <a:r>
              <a:rPr lang="tr-TR" sz="2200" dirty="0" smtClean="0"/>
              <a:t>artırarak </a:t>
            </a:r>
            <a:r>
              <a:rPr lang="tr-TR" sz="2200" dirty="0" err="1"/>
              <a:t>periferik</a:t>
            </a:r>
            <a:r>
              <a:rPr lang="tr-TR" sz="2200" dirty="0"/>
              <a:t> dokularda </a:t>
            </a:r>
            <a:r>
              <a:rPr lang="tr-TR" sz="2200" dirty="0" err="1"/>
              <a:t>glukoz</a:t>
            </a:r>
            <a:r>
              <a:rPr lang="tr-TR" sz="2200" dirty="0"/>
              <a:t> </a:t>
            </a:r>
            <a:r>
              <a:rPr lang="tr-TR" sz="2200" dirty="0" err="1"/>
              <a:t>outputunu</a:t>
            </a:r>
            <a:r>
              <a:rPr lang="tr-TR" sz="2200" dirty="0"/>
              <a:t> artırır, </a:t>
            </a:r>
            <a:endParaRPr lang="tr-TR" sz="2200" dirty="0" smtClean="0"/>
          </a:p>
          <a:p>
            <a:pPr marL="342900" indent="-342900">
              <a:buFont typeface="Wingdings" pitchFamily="2" charset="2"/>
              <a:buChar char="ü"/>
            </a:pPr>
            <a:r>
              <a:rPr lang="tr-TR" sz="2200" dirty="0" err="1" smtClean="0"/>
              <a:t>hepatik</a:t>
            </a:r>
            <a:r>
              <a:rPr lang="tr-TR" sz="2200" dirty="0" smtClean="0"/>
              <a:t> </a:t>
            </a:r>
            <a:r>
              <a:rPr lang="tr-TR" sz="2200" dirty="0" err="1"/>
              <a:t>glukoz</a:t>
            </a:r>
            <a:r>
              <a:rPr lang="tr-TR" sz="2200" dirty="0"/>
              <a:t> üretimini </a:t>
            </a:r>
            <a:r>
              <a:rPr lang="tr-TR" sz="2200" dirty="0" smtClean="0"/>
              <a:t>bir </a:t>
            </a:r>
            <a:r>
              <a:rPr lang="tr-TR" sz="2200" dirty="0"/>
              <a:t>miktar düşürürler. </a:t>
            </a:r>
          </a:p>
        </p:txBody>
      </p:sp>
      <p:sp>
        <p:nvSpPr>
          <p:cNvPr id="9" name="Dikdörtgen 8"/>
          <p:cNvSpPr/>
          <p:nvPr/>
        </p:nvSpPr>
        <p:spPr>
          <a:xfrm>
            <a:off x="3816499" y="3564161"/>
            <a:ext cx="3744416" cy="1785104"/>
          </a:xfrm>
          <a:prstGeom prst="rect">
            <a:avLst/>
          </a:prstGeom>
          <a:solidFill>
            <a:schemeClr val="accent1">
              <a:lumMod val="20000"/>
              <a:lumOff val="80000"/>
            </a:schemeClr>
          </a:solidFill>
          <a:ln>
            <a:solidFill>
              <a:schemeClr val="tx1">
                <a:lumMod val="65000"/>
                <a:lumOff val="35000"/>
              </a:schemeClr>
            </a:solidFill>
          </a:ln>
        </p:spPr>
        <p:txBody>
          <a:bodyPr wrap="square">
            <a:spAutoFit/>
          </a:bodyPr>
          <a:lstStyle/>
          <a:p>
            <a:pPr marL="342900" indent="-342900">
              <a:buFont typeface="Wingdings" pitchFamily="2" charset="2"/>
              <a:buChar char="ü"/>
            </a:pPr>
            <a:r>
              <a:rPr lang="tr-TR" sz="2200" dirty="0" err="1"/>
              <a:t>periferik</a:t>
            </a:r>
            <a:r>
              <a:rPr lang="tr-TR" sz="2200" dirty="0"/>
              <a:t> dokularda (kas, karaciğer ve yağ dokusunda) insülin direncini </a:t>
            </a:r>
            <a:r>
              <a:rPr lang="tr-TR" sz="2200" dirty="0" smtClean="0"/>
              <a:t>azaltır</a:t>
            </a:r>
          </a:p>
          <a:p>
            <a:pPr marL="342900" indent="-342900">
              <a:buFont typeface="Wingdings" pitchFamily="2" charset="2"/>
              <a:buChar char="ü"/>
            </a:pPr>
            <a:r>
              <a:rPr lang="tr-TR" sz="2200" dirty="0" smtClean="0"/>
              <a:t>kısmen </a:t>
            </a:r>
            <a:r>
              <a:rPr lang="tr-TR" sz="2200" dirty="0"/>
              <a:t>insüline duyarlılığı artırırlar. </a:t>
            </a:r>
          </a:p>
        </p:txBody>
      </p:sp>
      <p:sp>
        <p:nvSpPr>
          <p:cNvPr id="2" name="Başlık 1"/>
          <p:cNvSpPr>
            <a:spLocks noGrp="1"/>
          </p:cNvSpPr>
          <p:nvPr>
            <p:ph type="title"/>
          </p:nvPr>
        </p:nvSpPr>
        <p:spPr/>
        <p:txBody>
          <a:bodyPr>
            <a:normAutofit/>
          </a:bodyPr>
          <a:lstStyle/>
          <a:p>
            <a:r>
              <a:rPr lang="tr-TR" sz="3200" dirty="0"/>
              <a:t>TİAZOLİDİNDİON (GLİTAZON) GRUBU İLAÇLAR</a:t>
            </a:r>
          </a:p>
        </p:txBody>
      </p:sp>
      <p:sp>
        <p:nvSpPr>
          <p:cNvPr id="3" name="İçerik Yer Tutucusu 2"/>
          <p:cNvSpPr>
            <a:spLocks noGrp="1"/>
          </p:cNvSpPr>
          <p:nvPr>
            <p:ph idx="1"/>
          </p:nvPr>
        </p:nvSpPr>
        <p:spPr>
          <a:xfrm>
            <a:off x="576139" y="5580385"/>
            <a:ext cx="9721215" cy="1584176"/>
          </a:xfrm>
        </p:spPr>
        <p:txBody>
          <a:bodyPr>
            <a:normAutofit/>
          </a:bodyPr>
          <a:lstStyle/>
          <a:p>
            <a:r>
              <a:rPr lang="tr-TR" sz="2200" dirty="0" smtClean="0"/>
              <a:t>Biyopsi </a:t>
            </a:r>
            <a:r>
              <a:rPr lang="tr-TR" sz="2200" dirty="0"/>
              <a:t>ile kanıtlanmış alkolik olmayan </a:t>
            </a:r>
            <a:r>
              <a:rPr lang="tr-TR" sz="2200" dirty="0" err="1"/>
              <a:t>steatohepatit</a:t>
            </a:r>
            <a:r>
              <a:rPr lang="tr-TR" sz="2200" dirty="0"/>
              <a:t> (NASH) hastalığında </a:t>
            </a:r>
            <a:r>
              <a:rPr lang="tr-TR" sz="2200" dirty="0" err="1"/>
              <a:t>pioglitazon</a:t>
            </a:r>
            <a:r>
              <a:rPr lang="tr-TR" sz="2200" dirty="0"/>
              <a:t> tedavisi ile olumlu etkiler bildirilmiştir. </a:t>
            </a:r>
            <a:endParaRPr lang="tr-TR" sz="2200" dirty="0" smtClean="0"/>
          </a:p>
          <a:p>
            <a:r>
              <a:rPr lang="tr-TR" sz="2200" dirty="0"/>
              <a:t>B</a:t>
            </a:r>
            <a:r>
              <a:rPr lang="tr-TR" sz="2200" dirty="0" smtClean="0"/>
              <a:t>azı </a:t>
            </a:r>
            <a:r>
              <a:rPr lang="tr-TR" sz="2200" dirty="0"/>
              <a:t>çalışmalarda birkaç </a:t>
            </a:r>
            <a:r>
              <a:rPr lang="tr-TR" sz="2200" dirty="0" err="1"/>
              <a:t>mmHg’lık</a:t>
            </a:r>
            <a:r>
              <a:rPr lang="tr-TR" sz="2200" dirty="0"/>
              <a:t> KB azalması sağladıkları </a:t>
            </a:r>
            <a:r>
              <a:rPr lang="tr-TR" sz="2200" dirty="0" smtClean="0"/>
              <a:t>gösterilmiş, uzun </a:t>
            </a:r>
            <a:r>
              <a:rPr lang="tr-TR" sz="2200" dirty="0"/>
              <a:t>süreli etkinlikleri kanıtlanmıştır (ADOPT çalışması</a:t>
            </a:r>
            <a:r>
              <a:rPr lang="tr-TR" sz="2200" dirty="0" smtClean="0"/>
              <a:t>).</a:t>
            </a:r>
          </a:p>
        </p:txBody>
      </p:sp>
      <p:sp>
        <p:nvSpPr>
          <p:cNvPr id="4" name="Dikdörtgen 3"/>
          <p:cNvSpPr/>
          <p:nvPr/>
        </p:nvSpPr>
        <p:spPr>
          <a:xfrm>
            <a:off x="4192005" y="1355576"/>
            <a:ext cx="2622834" cy="461665"/>
          </a:xfrm>
          <a:prstGeom prst="rect">
            <a:avLst/>
          </a:prstGeom>
          <a:solidFill>
            <a:schemeClr val="bg1">
              <a:lumMod val="85000"/>
            </a:schemeClr>
          </a:solidFill>
        </p:spPr>
        <p:txBody>
          <a:bodyPr wrap="none">
            <a:spAutoFit/>
          </a:bodyPr>
          <a:lstStyle/>
          <a:p>
            <a:r>
              <a:rPr lang="tr-TR" sz="2400" dirty="0"/>
              <a:t>ETKİ MEKANIZMASI</a:t>
            </a:r>
          </a:p>
        </p:txBody>
      </p:sp>
      <p:sp>
        <p:nvSpPr>
          <p:cNvPr id="5" name="Dikdörtgen 4"/>
          <p:cNvSpPr/>
          <p:nvPr/>
        </p:nvSpPr>
        <p:spPr>
          <a:xfrm>
            <a:off x="2952403" y="1859681"/>
            <a:ext cx="5123763" cy="1107996"/>
          </a:xfrm>
          <a:prstGeom prst="rect">
            <a:avLst/>
          </a:prstGeom>
          <a:solidFill>
            <a:schemeClr val="accent6">
              <a:lumMod val="20000"/>
              <a:lumOff val="80000"/>
            </a:schemeClr>
          </a:solidFill>
        </p:spPr>
        <p:txBody>
          <a:bodyPr wrap="square">
            <a:spAutoFit/>
          </a:bodyPr>
          <a:lstStyle/>
          <a:p>
            <a:pPr algn="ctr"/>
            <a:r>
              <a:rPr lang="tr-TR" sz="2200" dirty="0" smtClean="0"/>
              <a:t>Hücresel </a:t>
            </a:r>
            <a:r>
              <a:rPr lang="tr-TR" sz="2200" dirty="0"/>
              <a:t>düzeyde nükleer transkripsiyon faktörü PPAR-gama </a:t>
            </a:r>
            <a:r>
              <a:rPr lang="tr-TR" sz="2200" dirty="0" smtClean="0"/>
              <a:t>aktive eder </a:t>
            </a:r>
          </a:p>
          <a:p>
            <a:pPr algn="ctr"/>
            <a:r>
              <a:rPr lang="tr-TR" sz="2200" dirty="0" smtClean="0"/>
              <a:t>(PPAR-gama </a:t>
            </a:r>
            <a:r>
              <a:rPr lang="tr-TR" sz="2200" dirty="0" err="1"/>
              <a:t>agonisti</a:t>
            </a:r>
            <a:r>
              <a:rPr lang="tr-TR" sz="2200" dirty="0"/>
              <a:t>). </a:t>
            </a:r>
          </a:p>
        </p:txBody>
      </p:sp>
      <p:cxnSp>
        <p:nvCxnSpPr>
          <p:cNvPr id="7" name="Düz Ok Bağlayıcısı 6"/>
          <p:cNvCxnSpPr/>
          <p:nvPr/>
        </p:nvCxnSpPr>
        <p:spPr>
          <a:xfrm flipH="1">
            <a:off x="3096419" y="2909952"/>
            <a:ext cx="2232248" cy="654529"/>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7632923" y="3564481"/>
            <a:ext cx="2916325" cy="1785104"/>
          </a:xfrm>
          <a:prstGeom prst="rect">
            <a:avLst/>
          </a:prstGeom>
          <a:solidFill>
            <a:schemeClr val="accent1">
              <a:lumMod val="20000"/>
              <a:lumOff val="80000"/>
            </a:schemeClr>
          </a:solidFill>
          <a:ln>
            <a:solidFill>
              <a:schemeClr val="tx1">
                <a:lumMod val="65000"/>
                <a:lumOff val="35000"/>
              </a:schemeClr>
            </a:solidFill>
          </a:ln>
        </p:spPr>
        <p:txBody>
          <a:bodyPr wrap="square">
            <a:spAutoFit/>
          </a:bodyPr>
          <a:lstStyle/>
          <a:p>
            <a:pPr marL="342900" indent="-342900">
              <a:buFont typeface="Wingdings" pitchFamily="2" charset="2"/>
              <a:buChar char="ü"/>
            </a:pPr>
            <a:r>
              <a:rPr lang="tr-TR" sz="2200" dirty="0"/>
              <a:t>Yağ dokusunda </a:t>
            </a:r>
            <a:r>
              <a:rPr lang="tr-TR" sz="2200" dirty="0" err="1"/>
              <a:t>adiposit</a:t>
            </a:r>
            <a:r>
              <a:rPr lang="tr-TR" sz="2200" dirty="0"/>
              <a:t> </a:t>
            </a:r>
            <a:r>
              <a:rPr lang="tr-TR" sz="2200" dirty="0" err="1"/>
              <a:t>diferansiyasyonunu</a:t>
            </a:r>
            <a:r>
              <a:rPr lang="tr-TR" sz="2200" dirty="0"/>
              <a:t> </a:t>
            </a:r>
            <a:r>
              <a:rPr lang="tr-TR" sz="2200" dirty="0" smtClean="0"/>
              <a:t>artırırlar </a:t>
            </a:r>
          </a:p>
          <a:p>
            <a:pPr marL="342900" indent="-342900">
              <a:buFont typeface="Wingdings" pitchFamily="2" charset="2"/>
              <a:buChar char="ü"/>
            </a:pPr>
            <a:endParaRPr lang="tr-TR" sz="2200" dirty="0"/>
          </a:p>
        </p:txBody>
      </p:sp>
      <p:cxnSp>
        <p:nvCxnSpPr>
          <p:cNvPr id="13" name="Düz Ok Bağlayıcısı 12"/>
          <p:cNvCxnSpPr/>
          <p:nvPr/>
        </p:nvCxnSpPr>
        <p:spPr>
          <a:xfrm>
            <a:off x="5328667" y="2913258"/>
            <a:ext cx="360040" cy="722911"/>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a:endCxn id="10" idx="0"/>
          </p:cNvCxnSpPr>
          <p:nvPr/>
        </p:nvCxnSpPr>
        <p:spPr>
          <a:xfrm>
            <a:off x="5328667" y="2913258"/>
            <a:ext cx="3762419" cy="651223"/>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47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a:t>AMAÇ</a:t>
            </a:r>
            <a:endParaRPr lang="tr-TR" dirty="0"/>
          </a:p>
        </p:txBody>
      </p:sp>
      <p:sp>
        <p:nvSpPr>
          <p:cNvPr id="3" name="İçerik Yer Tutucusu 2"/>
          <p:cNvSpPr>
            <a:spLocks noGrp="1"/>
          </p:cNvSpPr>
          <p:nvPr>
            <p:ph idx="1"/>
          </p:nvPr>
        </p:nvSpPr>
        <p:spPr/>
        <p:txBody>
          <a:bodyPr>
            <a:normAutofit/>
          </a:bodyPr>
          <a:lstStyle/>
          <a:p>
            <a:endParaRPr lang="tr-TR" sz="2800" dirty="0" smtClean="0"/>
          </a:p>
          <a:p>
            <a:r>
              <a:rPr lang="tr-TR" sz="2800" dirty="0" err="1" smtClean="0"/>
              <a:t>Diabetes</a:t>
            </a:r>
            <a:r>
              <a:rPr lang="tr-TR" sz="2800" dirty="0" smtClean="0"/>
              <a:t> </a:t>
            </a:r>
            <a:r>
              <a:rPr lang="tr-TR" sz="2800" dirty="0" err="1" smtClean="0"/>
              <a:t>Mellitus</a:t>
            </a:r>
            <a:r>
              <a:rPr lang="tr-TR" sz="2800" dirty="0" smtClean="0"/>
              <a:t> tedavisinde kullanılan insülin dışı </a:t>
            </a:r>
            <a:r>
              <a:rPr lang="tr-TR" sz="2800" dirty="0" err="1" smtClean="0"/>
              <a:t>antiglisemikler</a:t>
            </a:r>
            <a:r>
              <a:rPr lang="tr-TR" sz="2800" dirty="0" smtClean="0"/>
              <a:t> ve insülin hakkında bilgi vermek</a:t>
            </a:r>
          </a:p>
          <a:p>
            <a:endParaRPr lang="tr-TR" sz="2800" dirty="0" smtClean="0"/>
          </a:p>
          <a:p>
            <a:r>
              <a:rPr lang="tr-TR" sz="2800" dirty="0" err="1" smtClean="0"/>
              <a:t>Diyabetes</a:t>
            </a:r>
            <a:r>
              <a:rPr lang="tr-TR" sz="2800" dirty="0" smtClean="0"/>
              <a:t> </a:t>
            </a:r>
            <a:r>
              <a:rPr lang="tr-TR" sz="2800" dirty="0" err="1" smtClean="0"/>
              <a:t>Mellutus</a:t>
            </a:r>
            <a:r>
              <a:rPr lang="tr-TR" sz="2800" dirty="0" smtClean="0"/>
              <a:t> güncel tedavi yaklaşımları hakkında genel bilgi vermek</a:t>
            </a:r>
            <a:endParaRPr lang="tr-TR" sz="2800" dirty="0"/>
          </a:p>
        </p:txBody>
      </p:sp>
    </p:spTree>
    <p:extLst>
      <p:ext uri="{BB962C8B-B14F-4D97-AF65-F5344CB8AC3E}">
        <p14:creationId xmlns:p14="http://schemas.microsoft.com/office/powerpoint/2010/main" val="1324744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t>Ülkemizde sadece </a:t>
            </a:r>
            <a:r>
              <a:rPr lang="tr-TR" sz="2400" b="1" dirty="0" err="1" smtClean="0">
                <a:solidFill>
                  <a:srgbClr val="FF0000"/>
                </a:solidFill>
              </a:rPr>
              <a:t>pioglitazon</a:t>
            </a:r>
            <a:r>
              <a:rPr lang="tr-TR" sz="2400" b="1" dirty="0" smtClean="0">
                <a:solidFill>
                  <a:srgbClr val="FF0000"/>
                </a:solidFill>
              </a:rPr>
              <a:t> </a:t>
            </a:r>
            <a:r>
              <a:rPr lang="tr-TR" sz="2400" b="1" dirty="0">
                <a:solidFill>
                  <a:srgbClr val="FF0000"/>
                </a:solidFill>
              </a:rPr>
              <a:t>(PİO)</a:t>
            </a:r>
            <a:r>
              <a:rPr lang="tr-TR" sz="2400" dirty="0"/>
              <a:t> </a:t>
            </a:r>
            <a:r>
              <a:rPr lang="tr-TR" sz="2400" dirty="0" smtClean="0"/>
              <a:t>mevcut</a:t>
            </a:r>
          </a:p>
          <a:p>
            <a:endParaRPr lang="tr-TR" sz="2400" dirty="0" smtClean="0"/>
          </a:p>
          <a:p>
            <a:r>
              <a:rPr lang="tr-TR" sz="2400" dirty="0" smtClean="0"/>
              <a:t>Hipoglisemi </a:t>
            </a:r>
            <a:r>
              <a:rPr lang="tr-TR" sz="2400" dirty="0"/>
              <a:t>yapmaması, </a:t>
            </a:r>
            <a:endParaRPr lang="tr-TR" sz="2400" dirty="0" smtClean="0"/>
          </a:p>
          <a:p>
            <a:r>
              <a:rPr lang="tr-TR" sz="2400" dirty="0" smtClean="0"/>
              <a:t>HDL-kolesterolü yükseltmesi</a:t>
            </a:r>
          </a:p>
          <a:p>
            <a:r>
              <a:rPr lang="tr-TR" sz="2400" dirty="0" err="1" smtClean="0"/>
              <a:t>trigliserid</a:t>
            </a:r>
            <a:r>
              <a:rPr lang="tr-TR" sz="2400" dirty="0" smtClean="0"/>
              <a:t> </a:t>
            </a:r>
            <a:r>
              <a:rPr lang="tr-TR" sz="2400" dirty="0"/>
              <a:t>düzeylerini </a:t>
            </a:r>
            <a:r>
              <a:rPr lang="tr-TR" sz="2400" dirty="0" smtClean="0"/>
              <a:t>düşürmesi</a:t>
            </a:r>
          </a:p>
          <a:p>
            <a:endParaRPr lang="tr-TR" sz="2400" dirty="0"/>
          </a:p>
          <a:p>
            <a:r>
              <a:rPr lang="tr-TR" sz="2400" dirty="0" err="1" smtClean="0"/>
              <a:t>PİO’nun</a:t>
            </a:r>
            <a:r>
              <a:rPr lang="tr-TR" sz="2400" dirty="0" smtClean="0"/>
              <a:t> </a:t>
            </a:r>
            <a:r>
              <a:rPr lang="tr-TR" sz="2400" b="1" dirty="0" err="1"/>
              <a:t>sekonder</a:t>
            </a:r>
            <a:r>
              <a:rPr lang="tr-TR" sz="2400" dirty="0"/>
              <a:t> </a:t>
            </a:r>
            <a:r>
              <a:rPr lang="tr-TR" sz="2400" b="1" dirty="0"/>
              <a:t>KV olay </a:t>
            </a:r>
            <a:r>
              <a:rPr lang="tr-TR" sz="2400" dirty="0"/>
              <a:t>ve </a:t>
            </a:r>
            <a:r>
              <a:rPr lang="tr-TR" sz="2400" b="1" dirty="0"/>
              <a:t>inme riskini </a:t>
            </a:r>
            <a:r>
              <a:rPr lang="tr-TR" sz="2400" b="1" dirty="0">
                <a:solidFill>
                  <a:srgbClr val="009900"/>
                </a:solidFill>
              </a:rPr>
              <a:t>azalttığı </a:t>
            </a:r>
            <a:r>
              <a:rPr lang="tr-TR" sz="2400" dirty="0" smtClean="0"/>
              <a:t>gösterilmiştir</a:t>
            </a:r>
            <a:endParaRPr lang="tr-TR" sz="2400" dirty="0"/>
          </a:p>
        </p:txBody>
      </p:sp>
      <p:sp>
        <p:nvSpPr>
          <p:cNvPr id="4" name="Dikdörtgen 3"/>
          <p:cNvSpPr/>
          <p:nvPr/>
        </p:nvSpPr>
        <p:spPr>
          <a:xfrm>
            <a:off x="5832723" y="3117304"/>
            <a:ext cx="2409378" cy="461665"/>
          </a:xfrm>
          <a:prstGeom prst="rect">
            <a:avLst/>
          </a:prstGeom>
        </p:spPr>
        <p:txBody>
          <a:bodyPr wrap="none">
            <a:spAutoFit/>
          </a:bodyPr>
          <a:lstStyle/>
          <a:p>
            <a:r>
              <a:rPr lang="tr-TR" sz="2400" dirty="0"/>
              <a:t>ile avantaj sağlar; </a:t>
            </a:r>
          </a:p>
        </p:txBody>
      </p:sp>
      <p:sp>
        <p:nvSpPr>
          <p:cNvPr id="6" name="Sağ Ayraç 5"/>
          <p:cNvSpPr/>
          <p:nvPr/>
        </p:nvSpPr>
        <p:spPr>
          <a:xfrm>
            <a:off x="4968627" y="2556049"/>
            <a:ext cx="576064" cy="1584176"/>
          </a:xfrm>
          <a:prstGeom prst="righ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420403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92584260"/>
              </p:ext>
            </p:extLst>
          </p:nvPr>
        </p:nvGraphicFramePr>
        <p:xfrm>
          <a:off x="1368227" y="899865"/>
          <a:ext cx="8352928" cy="2011680"/>
        </p:xfrm>
        <a:graphic>
          <a:graphicData uri="http://schemas.openxmlformats.org/drawingml/2006/table">
            <a:tbl>
              <a:tblPr firstRow="1" bandRow="1">
                <a:tableStyleId>{073A0DAA-6AF3-43AB-8588-CEC1D06C72B9}</a:tableStyleId>
              </a:tblPr>
              <a:tblGrid>
                <a:gridCol w="2088232"/>
                <a:gridCol w="2088232"/>
                <a:gridCol w="2088232"/>
                <a:gridCol w="2088232"/>
              </a:tblGrid>
              <a:tr h="370840">
                <a:tc>
                  <a:txBody>
                    <a:bodyPr/>
                    <a:lstStyle/>
                    <a:p>
                      <a:r>
                        <a:rPr lang="tr-TR" dirty="0" smtClean="0"/>
                        <a:t>Jenerik adı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Ticari formu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Günlük doz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Alınma zamanı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370840">
                <a:tc>
                  <a:txBody>
                    <a:bodyPr/>
                    <a:lstStyle/>
                    <a:p>
                      <a:r>
                        <a:rPr lang="tr-TR" dirty="0" err="1" smtClean="0"/>
                        <a:t>Pioglitazon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15, 30, 45 mg </a:t>
                      </a:r>
                      <a:r>
                        <a:rPr lang="tr-TR" dirty="0" err="1" smtClean="0"/>
                        <a:t>tb</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15-45 mg</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Günde 1 kez, yemekten bağımsız</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tr-TR" dirty="0" err="1" smtClean="0"/>
                        <a:t>Rosiglitazon</a:t>
                      </a:r>
                      <a:r>
                        <a:rPr lang="tr-TR" dirty="0" smtClean="0"/>
                        <a: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4, 8 mg </a:t>
                      </a:r>
                      <a:r>
                        <a:rPr lang="tr-TR" dirty="0" err="1" smtClean="0"/>
                        <a:t>tb</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2-8 mg</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Günde 1 kez, yemekten bağımsız</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098" name="Picture 2" descr="https://www.duzkoyhaber.com/wp-content/uploads/2010/09/101_0010.jpg"/>
          <p:cNvPicPr>
            <a:picLocks noChangeAspect="1" noChangeArrowheads="1"/>
          </p:cNvPicPr>
          <p:nvPr/>
        </p:nvPicPr>
        <p:blipFill rotWithShape="1">
          <a:blip r:embed="rId3">
            <a:extLst>
              <a:ext uri="{28A0092B-C50C-407E-A947-70E740481C1C}">
                <a14:useLocalDpi xmlns:a14="http://schemas.microsoft.com/office/drawing/2010/main" val="0"/>
              </a:ext>
            </a:extLst>
          </a:blip>
          <a:srcRect l="42574" t="4262" b="10728"/>
          <a:stretch/>
        </p:blipFill>
        <p:spPr bwMode="auto">
          <a:xfrm>
            <a:off x="7776939" y="3636169"/>
            <a:ext cx="2734904" cy="210524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p:cNvCxnSpPr/>
          <p:nvPr/>
        </p:nvCxnSpPr>
        <p:spPr>
          <a:xfrm>
            <a:off x="7582427" y="3415105"/>
            <a:ext cx="3240360" cy="25922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7416199" y="3415105"/>
            <a:ext cx="3456384" cy="25922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100" name="Picture 4" descr="GLIFIX 15 mg Tablet Prospektüsü"/>
          <p:cNvPicPr>
            <a:picLocks noChangeAspect="1" noChangeArrowheads="1"/>
          </p:cNvPicPr>
          <p:nvPr/>
        </p:nvPicPr>
        <p:blipFill rotWithShape="1">
          <a:blip r:embed="rId4">
            <a:extLst>
              <a:ext uri="{28A0092B-C50C-407E-A947-70E740481C1C}">
                <a14:useLocalDpi xmlns:a14="http://schemas.microsoft.com/office/drawing/2010/main" val="0"/>
              </a:ext>
            </a:extLst>
          </a:blip>
          <a:srcRect l="19118" t="20664" r="19113" b="17859"/>
          <a:stretch/>
        </p:blipFill>
        <p:spPr bwMode="auto">
          <a:xfrm>
            <a:off x="576139" y="3141352"/>
            <a:ext cx="3639348" cy="23772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OGTAN 30 MG 30 TABLET-Doktor Randevu Takvimi, Hasta Takip Sistemi, Doktor  Ara Soru Sor | Trdoktor.Com"/>
          <p:cNvPicPr>
            <a:picLocks noChangeAspect="1" noChangeArrowheads="1"/>
          </p:cNvPicPr>
          <p:nvPr/>
        </p:nvPicPr>
        <p:blipFill rotWithShape="1">
          <a:blip r:embed="rId5">
            <a:extLst>
              <a:ext uri="{28A0092B-C50C-407E-A947-70E740481C1C}">
                <a14:useLocalDpi xmlns:a14="http://schemas.microsoft.com/office/drawing/2010/main" val="0"/>
              </a:ext>
            </a:extLst>
          </a:blip>
          <a:srcRect l="4602" t="7959" r="2170" b="3468"/>
          <a:stretch/>
        </p:blipFill>
        <p:spPr bwMode="auto">
          <a:xfrm>
            <a:off x="4350129" y="3204121"/>
            <a:ext cx="3232297" cy="22272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ropia Tablet 30 Mg | WikiKenko"/>
          <p:cNvPicPr>
            <a:picLocks noChangeAspect="1" noChangeArrowheads="1"/>
          </p:cNvPicPr>
          <p:nvPr/>
        </p:nvPicPr>
        <p:blipFill rotWithShape="1">
          <a:blip r:embed="rId6">
            <a:extLst>
              <a:ext uri="{28A0092B-C50C-407E-A947-70E740481C1C}">
                <a14:useLocalDpi xmlns:a14="http://schemas.microsoft.com/office/drawing/2010/main" val="0"/>
              </a:ext>
            </a:extLst>
          </a:blip>
          <a:srcRect l="5357" t="11370" r="4349" b="11373"/>
          <a:stretch/>
        </p:blipFill>
        <p:spPr bwMode="auto">
          <a:xfrm>
            <a:off x="2532366" y="4928722"/>
            <a:ext cx="3635525" cy="215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06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TİAZOLİDİNDİONLARIN YAN </a:t>
            </a:r>
            <a:r>
              <a:rPr lang="tr-TR" sz="3200" dirty="0" smtClean="0"/>
              <a:t>ETKİLERİ-1</a:t>
            </a:r>
            <a:endParaRPr lang="tr-TR" sz="3200" dirty="0"/>
          </a:p>
        </p:txBody>
      </p:sp>
      <p:sp>
        <p:nvSpPr>
          <p:cNvPr id="3" name="İçerik Yer Tutucusu 2"/>
          <p:cNvSpPr>
            <a:spLocks noGrp="1"/>
          </p:cNvSpPr>
          <p:nvPr>
            <p:ph idx="1"/>
          </p:nvPr>
        </p:nvSpPr>
        <p:spPr/>
        <p:txBody>
          <a:bodyPr>
            <a:noAutofit/>
          </a:bodyPr>
          <a:lstStyle/>
          <a:p>
            <a:r>
              <a:rPr lang="tr-TR" sz="2400" dirty="0" smtClean="0"/>
              <a:t>Ödem </a:t>
            </a:r>
          </a:p>
          <a:p>
            <a:r>
              <a:rPr lang="tr-TR" sz="2400" dirty="0" smtClean="0"/>
              <a:t>Anemi</a:t>
            </a:r>
          </a:p>
          <a:p>
            <a:r>
              <a:rPr lang="tr-TR" sz="2400" dirty="0" err="1" smtClean="0"/>
              <a:t>Konjestif</a:t>
            </a:r>
            <a:r>
              <a:rPr lang="tr-TR" sz="2400" dirty="0" smtClean="0"/>
              <a:t> </a:t>
            </a:r>
            <a:r>
              <a:rPr lang="tr-TR" sz="2400" dirty="0"/>
              <a:t>kalp yetersizliği (özellikle yoğun insülin tedavisi ile birlikte kullanıldığında</a:t>
            </a:r>
            <a:r>
              <a:rPr lang="tr-TR" sz="2400" dirty="0" smtClean="0"/>
              <a:t>)</a:t>
            </a:r>
          </a:p>
          <a:p>
            <a:r>
              <a:rPr lang="tr-TR" sz="2400" dirty="0" smtClean="0"/>
              <a:t>Sıvı </a:t>
            </a:r>
            <a:r>
              <a:rPr lang="tr-TR" sz="2400" dirty="0" err="1" smtClean="0"/>
              <a:t>retansiyonu</a:t>
            </a:r>
            <a:endParaRPr lang="tr-TR" sz="2400" dirty="0" smtClean="0"/>
          </a:p>
          <a:p>
            <a:r>
              <a:rPr lang="tr-TR" sz="2400" dirty="0" smtClean="0"/>
              <a:t>Kilo artışı</a:t>
            </a:r>
          </a:p>
          <a:p>
            <a:r>
              <a:rPr lang="tr-TR" sz="2400" dirty="0" smtClean="0"/>
              <a:t>LDL-kolesterol </a:t>
            </a:r>
            <a:r>
              <a:rPr lang="tr-TR" sz="2400" dirty="0"/>
              <a:t>artışı (</a:t>
            </a:r>
            <a:r>
              <a:rPr lang="tr-TR" sz="2400" dirty="0" err="1"/>
              <a:t>rosiglitazonda</a:t>
            </a:r>
            <a:r>
              <a:rPr lang="tr-TR" sz="2400" dirty="0"/>
              <a:t> daha fazla</a:t>
            </a:r>
            <a:r>
              <a:rPr lang="tr-TR" sz="2400" dirty="0" smtClean="0"/>
              <a:t>)</a:t>
            </a:r>
          </a:p>
          <a:p>
            <a:r>
              <a:rPr lang="tr-TR" sz="2400" dirty="0" err="1" smtClean="0"/>
              <a:t>Graves</a:t>
            </a:r>
            <a:r>
              <a:rPr lang="tr-TR" sz="2400" dirty="0" smtClean="0"/>
              <a:t> </a:t>
            </a:r>
            <a:r>
              <a:rPr lang="tr-TR" sz="2400" dirty="0" err="1"/>
              <a:t>oftalmopatisi</a:t>
            </a:r>
            <a:r>
              <a:rPr lang="tr-TR" sz="2400" dirty="0"/>
              <a:t> olan </a:t>
            </a:r>
            <a:r>
              <a:rPr lang="tr-TR" sz="2400" dirty="0" smtClean="0"/>
              <a:t>hastalarda </a:t>
            </a:r>
            <a:r>
              <a:rPr lang="tr-TR" sz="2400" dirty="0" err="1" smtClean="0"/>
              <a:t>oftalmopatiyi</a:t>
            </a:r>
            <a:r>
              <a:rPr lang="tr-TR" sz="2400" dirty="0" smtClean="0"/>
              <a:t> </a:t>
            </a:r>
            <a:r>
              <a:rPr lang="tr-TR" sz="2400" dirty="0"/>
              <a:t>alevlendirebilir</a:t>
            </a:r>
            <a:r>
              <a:rPr lang="tr-TR" sz="2400" dirty="0" smtClean="0"/>
              <a:t>. </a:t>
            </a:r>
          </a:p>
          <a:p>
            <a:r>
              <a:rPr lang="tr-TR" sz="2400" dirty="0" err="1" smtClean="0"/>
              <a:t>Postmenopozal</a:t>
            </a:r>
            <a:r>
              <a:rPr lang="tr-TR" sz="2400" dirty="0" smtClean="0"/>
              <a:t> </a:t>
            </a:r>
            <a:r>
              <a:rPr lang="tr-TR" sz="2400" dirty="0"/>
              <a:t>kadınlarda ve ileri yaştaki erkeklerde kırık riskinde </a:t>
            </a:r>
            <a:r>
              <a:rPr lang="tr-TR" sz="2400" dirty="0" smtClean="0"/>
              <a:t>artış </a:t>
            </a:r>
            <a:r>
              <a:rPr lang="tr-TR" sz="2400" dirty="0"/>
              <a:t>ve kemik kitlesinde </a:t>
            </a:r>
            <a:r>
              <a:rPr lang="tr-TR" sz="2400" dirty="0" smtClean="0"/>
              <a:t>azalma</a:t>
            </a:r>
          </a:p>
          <a:p>
            <a:r>
              <a:rPr lang="tr-TR" sz="2400" dirty="0" err="1"/>
              <a:t>Transaminazlarda</a:t>
            </a:r>
            <a:r>
              <a:rPr lang="tr-TR" sz="2400" dirty="0"/>
              <a:t> yükselme </a:t>
            </a:r>
          </a:p>
          <a:p>
            <a:endParaRPr lang="tr-TR" sz="2400" dirty="0"/>
          </a:p>
        </p:txBody>
      </p:sp>
    </p:spTree>
    <p:extLst>
      <p:ext uri="{BB962C8B-B14F-4D97-AF65-F5344CB8AC3E}">
        <p14:creationId xmlns:p14="http://schemas.microsoft.com/office/powerpoint/2010/main" val="3830671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070" y="1696882"/>
            <a:ext cx="9721215" cy="661222"/>
          </a:xfrm>
        </p:spPr>
        <p:txBody>
          <a:bodyPr>
            <a:normAutofit/>
          </a:bodyPr>
          <a:lstStyle/>
          <a:p>
            <a:pPr algn="ctr"/>
            <a:r>
              <a:rPr lang="tr-TR" sz="2400" dirty="0" smtClean="0"/>
              <a:t>KV </a:t>
            </a:r>
            <a:r>
              <a:rPr lang="tr-TR" sz="2400" dirty="0"/>
              <a:t>olay </a:t>
            </a:r>
            <a:r>
              <a:rPr lang="tr-TR" sz="2400" dirty="0" smtClean="0"/>
              <a:t>riskinde </a:t>
            </a:r>
            <a:r>
              <a:rPr lang="tr-TR" sz="2400" dirty="0"/>
              <a:t>artış </a:t>
            </a:r>
            <a:r>
              <a:rPr lang="tr-TR" sz="2400" dirty="0" smtClean="0"/>
              <a:t>??</a:t>
            </a:r>
            <a:endParaRPr lang="tr-TR" sz="2400" dirty="0"/>
          </a:p>
          <a:p>
            <a:endParaRPr lang="tr-TR" sz="2400" dirty="0"/>
          </a:p>
        </p:txBody>
      </p:sp>
      <p:sp>
        <p:nvSpPr>
          <p:cNvPr id="4" name="Başlık 1"/>
          <p:cNvSpPr>
            <a:spLocks noGrp="1"/>
          </p:cNvSpPr>
          <p:nvPr>
            <p:ph type="title"/>
          </p:nvPr>
        </p:nvSpPr>
        <p:spPr/>
        <p:txBody>
          <a:bodyPr>
            <a:normAutofit/>
          </a:bodyPr>
          <a:lstStyle/>
          <a:p>
            <a:r>
              <a:rPr lang="tr-TR" sz="3200" dirty="0"/>
              <a:t>TİAZOLİDİNDİONLARIN YAN </a:t>
            </a:r>
            <a:r>
              <a:rPr lang="tr-TR" sz="3200" dirty="0" smtClean="0"/>
              <a:t>ETKİLERİ-2</a:t>
            </a:r>
            <a:endParaRPr lang="tr-TR" sz="3200" dirty="0"/>
          </a:p>
        </p:txBody>
      </p:sp>
      <p:sp>
        <p:nvSpPr>
          <p:cNvPr id="5" name="Dikdörtgen 4"/>
          <p:cNvSpPr/>
          <p:nvPr/>
        </p:nvSpPr>
        <p:spPr>
          <a:xfrm>
            <a:off x="799347" y="2484041"/>
            <a:ext cx="9649072" cy="1938992"/>
          </a:xfrm>
          <a:prstGeom prst="rect">
            <a:avLst/>
          </a:prstGeom>
          <a:solidFill>
            <a:schemeClr val="bg1">
              <a:lumMod val="95000"/>
            </a:schemeClr>
          </a:solidFill>
        </p:spPr>
        <p:txBody>
          <a:bodyPr wrap="square">
            <a:spAutoFit/>
          </a:bodyPr>
          <a:lstStyle/>
          <a:p>
            <a:pPr marL="342900" indent="-342900">
              <a:buFont typeface="Wingdings" pitchFamily="2" charset="2"/>
              <a:buChar char="ü"/>
            </a:pPr>
            <a:r>
              <a:rPr lang="tr-TR" sz="2400" dirty="0" err="1"/>
              <a:t>Rosiglitazon’un</a:t>
            </a:r>
            <a:r>
              <a:rPr lang="tr-TR" sz="2400" dirty="0"/>
              <a:t> bazı meta-analizlerde Mİ riskini artırdığı belirlenmiştir. </a:t>
            </a:r>
          </a:p>
          <a:p>
            <a:pPr marL="342900" indent="-342900">
              <a:buFont typeface="Wingdings" pitchFamily="2" charset="2"/>
              <a:buChar char="ü"/>
            </a:pPr>
            <a:r>
              <a:rPr lang="tr-TR" sz="2400" dirty="0"/>
              <a:t>Bu kuşkular nedeniyle </a:t>
            </a:r>
            <a:r>
              <a:rPr lang="tr-TR" sz="2400" dirty="0" err="1"/>
              <a:t>rosiglitazon</a:t>
            </a:r>
            <a:r>
              <a:rPr lang="tr-TR" sz="2400" dirty="0"/>
              <a:t>, Avrupa ülkelerinde ve ülkemizde 2010 yılında kullanımdan kaldırılmıştır. </a:t>
            </a:r>
          </a:p>
          <a:p>
            <a:pPr marL="342900" indent="-342900">
              <a:buFont typeface="Wingdings" pitchFamily="2" charset="2"/>
              <a:buChar char="ü"/>
            </a:pPr>
            <a:r>
              <a:rPr lang="tr-TR" sz="2400" dirty="0" smtClean="0"/>
              <a:t>ABD ve  </a:t>
            </a:r>
            <a:r>
              <a:rPr lang="tr-TR" sz="2400" dirty="0"/>
              <a:t>bazı ülkelerde ise, seçilmiş vakalarda </a:t>
            </a:r>
            <a:r>
              <a:rPr lang="tr-TR" sz="2400" dirty="0" err="1"/>
              <a:t>rosiglitazon</a:t>
            </a:r>
            <a:r>
              <a:rPr lang="tr-TR" sz="2400" dirty="0"/>
              <a:t> kullanımına kontrollü olarak devam edilmektedir.</a:t>
            </a:r>
          </a:p>
        </p:txBody>
      </p:sp>
    </p:spTree>
    <p:extLst>
      <p:ext uri="{BB962C8B-B14F-4D97-AF65-F5344CB8AC3E}">
        <p14:creationId xmlns:p14="http://schemas.microsoft.com/office/powerpoint/2010/main" val="135505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TİAZOLİDİNDİONLARIN </a:t>
            </a:r>
            <a:r>
              <a:rPr lang="tr-TR" dirty="0"/>
              <a:t>KONTRENDİKASYONLARI</a:t>
            </a:r>
          </a:p>
        </p:txBody>
      </p:sp>
      <p:sp>
        <p:nvSpPr>
          <p:cNvPr id="3" name="İçerik Yer Tutucusu 2"/>
          <p:cNvSpPr>
            <a:spLocks noGrp="1"/>
          </p:cNvSpPr>
          <p:nvPr>
            <p:ph idx="1"/>
          </p:nvPr>
        </p:nvSpPr>
        <p:spPr>
          <a:xfrm>
            <a:off x="540070" y="1696881"/>
            <a:ext cx="9721215" cy="5179648"/>
          </a:xfrm>
        </p:spPr>
        <p:txBody>
          <a:bodyPr>
            <a:noAutofit/>
          </a:bodyPr>
          <a:lstStyle/>
          <a:p>
            <a:r>
              <a:rPr lang="tr-TR" sz="2400" dirty="0" smtClean="0"/>
              <a:t>ALT yüksekliği </a:t>
            </a:r>
            <a:r>
              <a:rPr lang="tr-TR" sz="2400" dirty="0"/>
              <a:t>(ALT &gt;2.5 x normal üst sınır</a:t>
            </a:r>
            <a:r>
              <a:rPr lang="tr-TR" sz="2400" dirty="0" smtClean="0"/>
              <a:t>)</a:t>
            </a:r>
          </a:p>
          <a:p>
            <a:r>
              <a:rPr lang="tr-TR" sz="2400" dirty="0" smtClean="0"/>
              <a:t>NYHA kriterlerine </a:t>
            </a:r>
            <a:r>
              <a:rPr lang="tr-TR" sz="2400" dirty="0"/>
              <a:t>göre </a:t>
            </a:r>
            <a:r>
              <a:rPr lang="tr-TR" sz="2400" dirty="0" smtClean="0"/>
              <a:t>KKY </a:t>
            </a:r>
            <a:r>
              <a:rPr lang="tr-TR" sz="2400" dirty="0"/>
              <a:t>açısından sınıf I-</a:t>
            </a:r>
            <a:r>
              <a:rPr lang="tr-TR" sz="2400" dirty="0" err="1"/>
              <a:t>IV’te</a:t>
            </a:r>
            <a:r>
              <a:rPr lang="tr-TR" sz="2400" dirty="0"/>
              <a:t> olan </a:t>
            </a:r>
            <a:r>
              <a:rPr lang="tr-TR" sz="2400" dirty="0" smtClean="0"/>
              <a:t>vakalar</a:t>
            </a:r>
          </a:p>
          <a:p>
            <a:r>
              <a:rPr lang="tr-TR" sz="2400" dirty="0" smtClean="0"/>
              <a:t>Gebelik </a:t>
            </a:r>
          </a:p>
          <a:p>
            <a:r>
              <a:rPr lang="tr-TR" sz="2400" dirty="0" smtClean="0"/>
              <a:t>Tip </a:t>
            </a:r>
            <a:r>
              <a:rPr lang="tr-TR" sz="2400" dirty="0"/>
              <a:t>1 </a:t>
            </a:r>
            <a:r>
              <a:rPr lang="tr-TR" sz="2400" dirty="0" smtClean="0"/>
              <a:t>diyabetliler</a:t>
            </a:r>
          </a:p>
          <a:p>
            <a:r>
              <a:rPr lang="tr-TR" sz="2400" dirty="0" err="1" smtClean="0"/>
              <a:t>Maküla</a:t>
            </a:r>
            <a:r>
              <a:rPr lang="tr-TR" sz="2400" dirty="0" smtClean="0"/>
              <a:t> </a:t>
            </a:r>
            <a:r>
              <a:rPr lang="tr-TR" sz="2400" dirty="0"/>
              <a:t>ödemi riski bulunan </a:t>
            </a:r>
            <a:r>
              <a:rPr lang="tr-TR" sz="2400" dirty="0" smtClean="0"/>
              <a:t>kişiler</a:t>
            </a:r>
          </a:p>
          <a:p>
            <a:r>
              <a:rPr lang="tr-TR" sz="2400" dirty="0" err="1" smtClean="0"/>
              <a:t>Adolesanlar</a:t>
            </a:r>
            <a:r>
              <a:rPr lang="tr-TR" sz="2400" dirty="0" smtClean="0"/>
              <a:t> </a:t>
            </a:r>
            <a:r>
              <a:rPr lang="tr-TR" sz="2400" dirty="0"/>
              <a:t>ve </a:t>
            </a:r>
            <a:r>
              <a:rPr lang="tr-TR" sz="2400" dirty="0" smtClean="0"/>
              <a:t>çocuklar</a:t>
            </a:r>
          </a:p>
          <a:p>
            <a:r>
              <a:rPr lang="tr-TR" sz="2400" dirty="0"/>
              <a:t>A</a:t>
            </a:r>
            <a:r>
              <a:rPr lang="tr-TR" sz="2400" dirty="0" smtClean="0"/>
              <a:t>ktif </a:t>
            </a:r>
            <a:r>
              <a:rPr lang="tr-TR" sz="2400" dirty="0"/>
              <a:t>mesane kanseri bulunan </a:t>
            </a:r>
            <a:r>
              <a:rPr lang="tr-TR" sz="2400" dirty="0" smtClean="0"/>
              <a:t>hastalar </a:t>
            </a:r>
          </a:p>
          <a:p>
            <a:r>
              <a:rPr lang="tr-TR" sz="2400" dirty="0"/>
              <a:t>M</a:t>
            </a:r>
            <a:r>
              <a:rPr lang="tr-TR" sz="2400" dirty="0" smtClean="0"/>
              <a:t>esane </a:t>
            </a:r>
            <a:r>
              <a:rPr lang="tr-TR" sz="2400" dirty="0"/>
              <a:t>kanseri öyküsü bulunan veya kronik </a:t>
            </a:r>
            <a:r>
              <a:rPr lang="tr-TR" sz="2400" dirty="0" err="1"/>
              <a:t>hematürisi</a:t>
            </a:r>
            <a:r>
              <a:rPr lang="tr-TR" sz="2400" dirty="0"/>
              <a:t> olan hastalarda </a:t>
            </a:r>
            <a:r>
              <a:rPr lang="tr-TR" sz="2400" dirty="0" smtClean="0"/>
              <a:t>ise risk-yarar </a:t>
            </a:r>
            <a:r>
              <a:rPr lang="tr-TR" sz="2400" dirty="0"/>
              <a:t>oranına bakılarak karar </a:t>
            </a:r>
            <a:r>
              <a:rPr lang="tr-TR" sz="2400" dirty="0" smtClean="0"/>
              <a:t>verilmeli </a:t>
            </a:r>
            <a:r>
              <a:rPr lang="tr-TR" sz="2400" dirty="0"/>
              <a:t>mümkünse kullanımından </a:t>
            </a:r>
            <a:r>
              <a:rPr lang="tr-TR" sz="2400" dirty="0" smtClean="0"/>
              <a:t>kaçınılmalı</a:t>
            </a:r>
          </a:p>
          <a:p>
            <a:r>
              <a:rPr lang="tr-TR" sz="2400" dirty="0" smtClean="0"/>
              <a:t>Kronik </a:t>
            </a:r>
            <a:r>
              <a:rPr lang="tr-TR" sz="2400" dirty="0"/>
              <a:t>ileri böbrek yetersizliğinde </a:t>
            </a:r>
            <a:r>
              <a:rPr lang="tr-TR" sz="2400" dirty="0" err="1"/>
              <a:t>kontrendike</a:t>
            </a:r>
            <a:r>
              <a:rPr lang="tr-TR" sz="2400" dirty="0"/>
              <a:t> değildir fakat ödem riski nedeniyle tercih edilmemelidir. </a:t>
            </a:r>
          </a:p>
          <a:p>
            <a:endParaRPr lang="tr-TR" sz="2400" dirty="0"/>
          </a:p>
        </p:txBody>
      </p:sp>
    </p:spTree>
    <p:extLst>
      <p:ext uri="{BB962C8B-B14F-4D97-AF65-F5344CB8AC3E}">
        <p14:creationId xmlns:p14="http://schemas.microsoft.com/office/powerpoint/2010/main" val="1282407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543291" y="323801"/>
            <a:ext cx="9721215" cy="1212056"/>
          </a:xfrm>
          <a:prstGeom prst="rect">
            <a:avLst/>
          </a:prstGeom>
        </p:spPr>
        <p:txBody>
          <a:bodyPr>
            <a:normAutofit/>
          </a:bodyPr>
          <a:lstStyle>
            <a:lvl1pPr algn="ctr" defTabSz="952073" rtl="0" eaLnBrk="1" latinLnBrk="0" hangingPunct="1">
              <a:spcBef>
                <a:spcPct val="0"/>
              </a:spcBef>
              <a:buNone/>
              <a:defRPr sz="4600" kern="1200">
                <a:solidFill>
                  <a:schemeClr val="tx1"/>
                </a:solidFill>
                <a:latin typeface="+mj-lt"/>
                <a:ea typeface="+mj-ea"/>
                <a:cs typeface="+mj-cs"/>
              </a:defRPr>
            </a:lvl1pPr>
          </a:lstStyle>
          <a:p>
            <a:r>
              <a:rPr lang="tr-TR" sz="3200" dirty="0" smtClean="0"/>
              <a:t>ALFA GLUKOZİDAZ İNHİBİTÖRÜ GRUBU İLAÇLAR</a:t>
            </a:r>
            <a:endParaRPr lang="tr-TR" sz="3200" dirty="0"/>
          </a:p>
        </p:txBody>
      </p:sp>
      <p:pic>
        <p:nvPicPr>
          <p:cNvPr id="3" name="Picture 2" descr="PDB-101: Global Health: Diabetes Mellitus: Drugs: Alpha glucosidase  inhibitors: Alpha glucosidase"/>
          <p:cNvPicPr>
            <a:picLocks noChangeAspect="1" noChangeArrowheads="1"/>
          </p:cNvPicPr>
          <p:nvPr/>
        </p:nvPicPr>
        <p:blipFill rotWithShape="1">
          <a:blip r:embed="rId2">
            <a:extLst>
              <a:ext uri="{28A0092B-C50C-407E-A947-70E740481C1C}">
                <a14:useLocalDpi xmlns:a14="http://schemas.microsoft.com/office/drawing/2010/main" val="0"/>
              </a:ext>
            </a:extLst>
          </a:blip>
          <a:srcRect l="8075" t="9335" r="1791" b="4721"/>
          <a:stretch/>
        </p:blipFill>
        <p:spPr bwMode="auto">
          <a:xfrm>
            <a:off x="-1" y="1499907"/>
            <a:ext cx="4678327" cy="404037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968627" y="1499907"/>
            <a:ext cx="5400675" cy="1785104"/>
          </a:xfrm>
          <a:prstGeom prst="rect">
            <a:avLst/>
          </a:prstGeom>
          <a:solidFill>
            <a:schemeClr val="bg1">
              <a:lumMod val="95000"/>
            </a:schemeClr>
          </a:solidFill>
        </p:spPr>
        <p:txBody>
          <a:bodyPr>
            <a:spAutoFit/>
          </a:bodyPr>
          <a:lstStyle/>
          <a:p>
            <a:r>
              <a:rPr lang="tr-TR" sz="2200" dirty="0" err="1"/>
              <a:t>İ</a:t>
            </a:r>
            <a:r>
              <a:rPr lang="tr-TR" sz="2200" dirty="0" err="1" smtClean="0"/>
              <a:t>ntestinal</a:t>
            </a:r>
            <a:r>
              <a:rPr lang="tr-TR" sz="2200" dirty="0" smtClean="0"/>
              <a:t> alfa-</a:t>
            </a:r>
            <a:r>
              <a:rPr lang="tr-TR" sz="2200" dirty="0" err="1" smtClean="0"/>
              <a:t>glukozidazı</a:t>
            </a:r>
            <a:r>
              <a:rPr lang="tr-TR" sz="2200" dirty="0" smtClean="0"/>
              <a:t> </a:t>
            </a:r>
            <a:r>
              <a:rPr lang="tr-TR" sz="2200" dirty="0"/>
              <a:t>kompetitif olarak </a:t>
            </a:r>
            <a:r>
              <a:rPr lang="tr-TR" sz="2200" dirty="0" err="1"/>
              <a:t>inhibe</a:t>
            </a:r>
            <a:r>
              <a:rPr lang="tr-TR" sz="2200" dirty="0"/>
              <a:t> </a:t>
            </a:r>
            <a:r>
              <a:rPr lang="tr-TR" sz="2200" dirty="0" smtClean="0"/>
              <a:t>edip </a:t>
            </a:r>
            <a:r>
              <a:rPr lang="tr-TR" sz="2200" dirty="0" err="1" smtClean="0"/>
              <a:t>polisakkaridlerin</a:t>
            </a:r>
            <a:r>
              <a:rPr lang="tr-TR" sz="2200" dirty="0" smtClean="0"/>
              <a:t> </a:t>
            </a:r>
            <a:r>
              <a:rPr lang="tr-TR" sz="2200" dirty="0" err="1"/>
              <a:t>enzimatik</a:t>
            </a:r>
            <a:r>
              <a:rPr lang="tr-TR" sz="2200" dirty="0"/>
              <a:t> </a:t>
            </a:r>
            <a:r>
              <a:rPr lang="tr-TR" sz="2200" dirty="0" err="1"/>
              <a:t>degradasyonunu</a:t>
            </a:r>
            <a:r>
              <a:rPr lang="tr-TR" sz="2200" dirty="0"/>
              <a:t> azaltarak karbonhidratların sindirimini yavaşlatır ve </a:t>
            </a:r>
            <a:r>
              <a:rPr lang="tr-TR" sz="2200" dirty="0" err="1"/>
              <a:t>absorpsiyonunu</a:t>
            </a:r>
            <a:r>
              <a:rPr lang="tr-TR" sz="2200" dirty="0"/>
              <a:t> geciktirir. </a:t>
            </a:r>
          </a:p>
        </p:txBody>
      </p:sp>
      <p:sp>
        <p:nvSpPr>
          <p:cNvPr id="5" name="Dikdörtgen 4"/>
          <p:cNvSpPr/>
          <p:nvPr/>
        </p:nvSpPr>
        <p:spPr>
          <a:xfrm>
            <a:off x="2332704" y="4572273"/>
            <a:ext cx="3696243" cy="2523768"/>
          </a:xfrm>
          <a:prstGeom prst="rect">
            <a:avLst/>
          </a:prstGeom>
          <a:solidFill>
            <a:schemeClr val="accent3">
              <a:lumMod val="20000"/>
              <a:lumOff val="80000"/>
            </a:schemeClr>
          </a:solidFill>
        </p:spPr>
        <p:txBody>
          <a:bodyPr wrap="square">
            <a:spAutoFit/>
          </a:bodyPr>
          <a:lstStyle/>
          <a:p>
            <a:pPr marL="342900" indent="-342900">
              <a:buFont typeface="Wingdings" pitchFamily="2" charset="2"/>
              <a:buChar char="ü"/>
            </a:pPr>
            <a:r>
              <a:rPr lang="tr-TR" sz="2200" dirty="0" smtClean="0"/>
              <a:t>tokluk </a:t>
            </a:r>
            <a:r>
              <a:rPr lang="tr-TR" sz="2200" dirty="0"/>
              <a:t>kan </a:t>
            </a:r>
            <a:r>
              <a:rPr lang="tr-TR" sz="2200" dirty="0" err="1"/>
              <a:t>glukozunu</a:t>
            </a:r>
            <a:r>
              <a:rPr lang="tr-TR" sz="2200" dirty="0"/>
              <a:t> </a:t>
            </a:r>
            <a:r>
              <a:rPr lang="tr-TR" sz="2200" dirty="0" smtClean="0"/>
              <a:t>düşürür</a:t>
            </a:r>
          </a:p>
          <a:p>
            <a:pPr marL="342900" indent="-342900">
              <a:buFont typeface="Wingdings" pitchFamily="2" charset="2"/>
              <a:buChar char="ü"/>
            </a:pPr>
            <a:r>
              <a:rPr lang="tr-TR" sz="2200" dirty="0" smtClean="0"/>
              <a:t>hipoglisemi riski düşük </a:t>
            </a:r>
          </a:p>
          <a:p>
            <a:pPr marL="342900" indent="-342900">
              <a:buFont typeface="Wingdings" pitchFamily="2" charset="2"/>
              <a:buChar char="ü"/>
            </a:pPr>
            <a:r>
              <a:rPr lang="tr-TR" sz="2200" dirty="0" smtClean="0"/>
              <a:t>kilo </a:t>
            </a:r>
            <a:r>
              <a:rPr lang="tr-TR" sz="2200" dirty="0"/>
              <a:t>açısından </a:t>
            </a:r>
            <a:r>
              <a:rPr lang="tr-TR" sz="2200" dirty="0" smtClean="0"/>
              <a:t>nötr</a:t>
            </a:r>
          </a:p>
          <a:p>
            <a:pPr marL="342900" indent="-342900">
              <a:buFont typeface="Wingdings" pitchFamily="2" charset="2"/>
              <a:buChar char="ü"/>
            </a:pPr>
            <a:r>
              <a:rPr lang="tr-TR" sz="2200" dirty="0" smtClean="0"/>
              <a:t>sistemik etkileri yok</a:t>
            </a:r>
          </a:p>
          <a:p>
            <a:pPr marL="342900" indent="-342900">
              <a:buFont typeface="Wingdings" pitchFamily="2" charset="2"/>
              <a:buChar char="ü"/>
            </a:pPr>
            <a:r>
              <a:rPr lang="tr-TR" sz="2200" dirty="0"/>
              <a:t>KV olay riskini azalttığı gösterilmiştir</a:t>
            </a:r>
            <a:r>
              <a:rPr lang="tr-TR" sz="2200" dirty="0" smtClean="0"/>
              <a:t> </a:t>
            </a:r>
            <a:endParaRPr lang="tr-TR" sz="2200" dirty="0"/>
          </a:p>
        </p:txBody>
      </p:sp>
      <p:sp>
        <p:nvSpPr>
          <p:cNvPr id="6" name="Dikdörtgen 5"/>
          <p:cNvSpPr/>
          <p:nvPr/>
        </p:nvSpPr>
        <p:spPr>
          <a:xfrm>
            <a:off x="2332704" y="3996209"/>
            <a:ext cx="3696243" cy="400110"/>
          </a:xfrm>
          <a:prstGeom prst="rect">
            <a:avLst/>
          </a:prstGeom>
          <a:solidFill>
            <a:schemeClr val="accent3">
              <a:lumMod val="20000"/>
              <a:lumOff val="80000"/>
            </a:schemeClr>
          </a:solidFill>
        </p:spPr>
        <p:txBody>
          <a:bodyPr wrap="square">
            <a:spAutoFit/>
          </a:bodyPr>
          <a:lstStyle/>
          <a:p>
            <a:r>
              <a:rPr lang="tr-TR" sz="2000" dirty="0" smtClean="0"/>
              <a:t>AVANTAJLARI</a:t>
            </a:r>
            <a:endParaRPr lang="tr-TR" sz="2000" dirty="0"/>
          </a:p>
        </p:txBody>
      </p:sp>
      <p:sp>
        <p:nvSpPr>
          <p:cNvPr id="7" name="Dikdörtgen 6"/>
          <p:cNvSpPr/>
          <p:nvPr/>
        </p:nvSpPr>
        <p:spPr>
          <a:xfrm>
            <a:off x="6408787" y="4003245"/>
            <a:ext cx="3696243" cy="400110"/>
          </a:xfrm>
          <a:prstGeom prst="rect">
            <a:avLst/>
          </a:prstGeom>
          <a:solidFill>
            <a:schemeClr val="accent6">
              <a:lumMod val="20000"/>
              <a:lumOff val="80000"/>
            </a:schemeClr>
          </a:solidFill>
        </p:spPr>
        <p:txBody>
          <a:bodyPr wrap="square">
            <a:spAutoFit/>
          </a:bodyPr>
          <a:lstStyle/>
          <a:p>
            <a:r>
              <a:rPr lang="tr-TR" sz="2000" dirty="0" smtClean="0"/>
              <a:t>DEZAVANTAJLARI</a:t>
            </a:r>
            <a:endParaRPr lang="tr-TR" sz="2000" dirty="0"/>
          </a:p>
        </p:txBody>
      </p:sp>
      <p:sp>
        <p:nvSpPr>
          <p:cNvPr id="9" name="Dikdörtgen 8"/>
          <p:cNvSpPr/>
          <p:nvPr/>
        </p:nvSpPr>
        <p:spPr>
          <a:xfrm>
            <a:off x="6408787" y="4572273"/>
            <a:ext cx="3696243" cy="2462213"/>
          </a:xfrm>
          <a:prstGeom prst="rect">
            <a:avLst/>
          </a:prstGeom>
          <a:solidFill>
            <a:schemeClr val="accent6">
              <a:lumMod val="20000"/>
              <a:lumOff val="80000"/>
            </a:schemeClr>
          </a:solidFill>
        </p:spPr>
        <p:txBody>
          <a:bodyPr wrap="square">
            <a:spAutoFit/>
          </a:bodyPr>
          <a:lstStyle/>
          <a:p>
            <a:pPr marL="342900" indent="-342900">
              <a:buFont typeface="Wingdings" pitchFamily="2" charset="2"/>
              <a:buChar char="ü"/>
            </a:pPr>
            <a:r>
              <a:rPr lang="tr-TR" sz="2200" dirty="0" smtClean="0"/>
              <a:t>Günde </a:t>
            </a:r>
            <a:r>
              <a:rPr lang="tr-TR" sz="2200" dirty="0"/>
              <a:t>üç kez ana öğünlerden önce almayı </a:t>
            </a:r>
            <a:r>
              <a:rPr lang="tr-TR" sz="2200" dirty="0" smtClean="0"/>
              <a:t>gerektirmesi</a:t>
            </a:r>
          </a:p>
          <a:p>
            <a:pPr marL="342900" indent="-342900">
              <a:buFont typeface="Wingdings" pitchFamily="2" charset="2"/>
              <a:buChar char="ü"/>
            </a:pPr>
            <a:r>
              <a:rPr lang="tr-TR" sz="2200" dirty="0" err="1" smtClean="0"/>
              <a:t>Glisemiyi</a:t>
            </a:r>
            <a:r>
              <a:rPr lang="tr-TR" sz="2200" dirty="0" smtClean="0"/>
              <a:t> </a:t>
            </a:r>
            <a:r>
              <a:rPr lang="tr-TR" sz="2200" dirty="0"/>
              <a:t>düşürmede orta </a:t>
            </a:r>
            <a:r>
              <a:rPr lang="tr-TR" sz="2200" dirty="0" smtClean="0"/>
              <a:t>etkinlikte</a:t>
            </a:r>
          </a:p>
          <a:p>
            <a:pPr marL="342900" indent="-342900">
              <a:buFont typeface="Wingdings" pitchFamily="2" charset="2"/>
              <a:buChar char="ü"/>
            </a:pPr>
            <a:r>
              <a:rPr lang="tr-TR" sz="2200" dirty="0" smtClean="0"/>
              <a:t>Gİ </a:t>
            </a:r>
            <a:r>
              <a:rPr lang="tr-TR" sz="2200" dirty="0"/>
              <a:t>yan etkileri </a:t>
            </a:r>
            <a:r>
              <a:rPr lang="tr-TR" sz="2200" dirty="0" smtClean="0"/>
              <a:t>nedeniyle </a:t>
            </a:r>
            <a:r>
              <a:rPr lang="tr-TR" sz="2200" dirty="0"/>
              <a:t>hasta </a:t>
            </a:r>
            <a:r>
              <a:rPr lang="tr-TR" sz="2200" dirty="0" smtClean="0"/>
              <a:t>uyumu düşük</a:t>
            </a:r>
            <a:endParaRPr lang="tr-TR" sz="2200" dirty="0"/>
          </a:p>
        </p:txBody>
      </p:sp>
    </p:spTree>
    <p:extLst>
      <p:ext uri="{BB962C8B-B14F-4D97-AF65-F5344CB8AC3E}">
        <p14:creationId xmlns:p14="http://schemas.microsoft.com/office/powerpoint/2010/main" val="1762935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065892711"/>
              </p:ext>
            </p:extLst>
          </p:nvPr>
        </p:nvGraphicFramePr>
        <p:xfrm>
          <a:off x="792163" y="1331913"/>
          <a:ext cx="9217023" cy="1722120"/>
        </p:xfrm>
        <a:graphic>
          <a:graphicData uri="http://schemas.openxmlformats.org/drawingml/2006/table">
            <a:tbl>
              <a:tblPr firstRow="1" bandRow="1">
                <a:tableStyleId>{073A0DAA-6AF3-43AB-8588-CEC1D06C72B9}</a:tableStyleId>
              </a:tblPr>
              <a:tblGrid>
                <a:gridCol w="1440160"/>
                <a:gridCol w="2232248"/>
                <a:gridCol w="1728192"/>
                <a:gridCol w="3816423"/>
              </a:tblGrid>
              <a:tr h="370840">
                <a:tc>
                  <a:txBody>
                    <a:bodyPr/>
                    <a:lstStyle/>
                    <a:p>
                      <a:r>
                        <a:rPr lang="tr-TR" dirty="0" smtClean="0"/>
                        <a:t>Jenerik adı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tr-TR" dirty="0" smtClean="0"/>
                        <a:t>Ticari formu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tr-TR" dirty="0" smtClean="0"/>
                        <a:t>Günlük doz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Alınma zamanı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r>
              <a:tr h="370840">
                <a:tc>
                  <a:txBody>
                    <a:bodyPr/>
                    <a:lstStyle/>
                    <a:p>
                      <a:r>
                        <a:rPr lang="tr-TR" dirty="0" err="1" smtClean="0"/>
                        <a:t>Akarboz</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50, 100 mg </a:t>
                      </a:r>
                      <a:r>
                        <a:rPr lang="tr-TR" dirty="0" err="1" smtClean="0"/>
                        <a:t>tb</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150-300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Günde 3 kez, yemeklerde ilk lokma ile birlikte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tr-TR" dirty="0" err="1" smtClean="0"/>
                        <a:t>Miglitol</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25, 50, 100 mg </a:t>
                      </a:r>
                      <a:r>
                        <a:rPr lang="tr-TR" dirty="0" err="1" smtClean="0"/>
                        <a:t>tb</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150-300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Günde 3 kez, yemeğin başlangıcında</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Glucobay nedir? Ne işe yarar? Yan etkileri, Faydaları, Kullanıcı Yorumları"/>
          <p:cNvPicPr>
            <a:picLocks noChangeAspect="1" noChangeArrowheads="1"/>
          </p:cNvPicPr>
          <p:nvPr/>
        </p:nvPicPr>
        <p:blipFill rotWithShape="1">
          <a:blip r:embed="rId2">
            <a:extLst>
              <a:ext uri="{28A0092B-C50C-407E-A947-70E740481C1C}">
                <a14:useLocalDpi xmlns:a14="http://schemas.microsoft.com/office/drawing/2010/main" val="0"/>
              </a:ext>
            </a:extLst>
          </a:blip>
          <a:srcRect l="20392" t="4697" r="21670" b="4661"/>
          <a:stretch/>
        </p:blipFill>
        <p:spPr bwMode="auto">
          <a:xfrm>
            <a:off x="1584251" y="4398977"/>
            <a:ext cx="2376264" cy="2525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UCOBAY 100 mg 30 Tablet Prospektüsü"/>
          <p:cNvPicPr>
            <a:picLocks noChangeAspect="1" noChangeArrowheads="1"/>
          </p:cNvPicPr>
          <p:nvPr/>
        </p:nvPicPr>
        <p:blipFill rotWithShape="1">
          <a:blip r:embed="rId3">
            <a:extLst>
              <a:ext uri="{28A0092B-C50C-407E-A947-70E740481C1C}">
                <a14:useLocalDpi xmlns:a14="http://schemas.microsoft.com/office/drawing/2010/main" val="0"/>
              </a:ext>
            </a:extLst>
          </a:blip>
          <a:srcRect l="6037" t="5917" r="3777" b="5104"/>
          <a:stretch/>
        </p:blipFill>
        <p:spPr bwMode="auto">
          <a:xfrm>
            <a:off x="5472683" y="4002740"/>
            <a:ext cx="2957833" cy="291818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92163" y="3443015"/>
            <a:ext cx="9217024" cy="461665"/>
          </a:xfrm>
          <a:prstGeom prst="rect">
            <a:avLst/>
          </a:prstGeom>
          <a:solidFill>
            <a:schemeClr val="bg1">
              <a:lumMod val="95000"/>
            </a:schemeClr>
          </a:solidFill>
        </p:spPr>
        <p:txBody>
          <a:bodyPr wrap="square">
            <a:spAutoFit/>
          </a:bodyPr>
          <a:lstStyle/>
          <a:p>
            <a:r>
              <a:rPr lang="tr-TR" sz="2400" dirty="0"/>
              <a:t>Ülkemizde yalnızca </a:t>
            </a:r>
            <a:r>
              <a:rPr lang="tr-TR" sz="2400" dirty="0" err="1"/>
              <a:t>akarboz</a:t>
            </a:r>
            <a:r>
              <a:rPr lang="tr-TR" sz="2400" dirty="0"/>
              <a:t> bulunmaktadır. </a:t>
            </a:r>
          </a:p>
        </p:txBody>
      </p:sp>
    </p:spTree>
    <p:extLst>
      <p:ext uri="{BB962C8B-B14F-4D97-AF65-F5344CB8AC3E}">
        <p14:creationId xmlns:p14="http://schemas.microsoft.com/office/powerpoint/2010/main" val="21113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a:xfrm>
            <a:off x="5334153" y="2457619"/>
            <a:ext cx="5148637" cy="3816424"/>
          </a:xfrm>
          <a:solidFill>
            <a:schemeClr val="bg1">
              <a:lumMod val="95000"/>
            </a:schemeClr>
          </a:solidFill>
        </p:spPr>
        <p:txBody>
          <a:bodyPr>
            <a:normAutofit/>
          </a:bodyPr>
          <a:lstStyle/>
          <a:p>
            <a:r>
              <a:rPr lang="tr-TR" sz="2400" dirty="0" err="1"/>
              <a:t>İnflamatuvar</a:t>
            </a:r>
            <a:r>
              <a:rPr lang="tr-TR" sz="2400" dirty="0"/>
              <a:t> barsak </a:t>
            </a:r>
            <a:r>
              <a:rPr lang="tr-TR" sz="2400" dirty="0" smtClean="0"/>
              <a:t>hastalığı</a:t>
            </a:r>
            <a:endParaRPr lang="tr-TR" sz="2400" dirty="0"/>
          </a:p>
          <a:p>
            <a:r>
              <a:rPr lang="tr-TR" sz="2400" dirty="0"/>
              <a:t>Kronik </a:t>
            </a:r>
            <a:r>
              <a:rPr lang="tr-TR" sz="2400" dirty="0" err="1" smtClean="0"/>
              <a:t>ülserasyon</a:t>
            </a:r>
            <a:endParaRPr lang="tr-TR" sz="2400" dirty="0"/>
          </a:p>
          <a:p>
            <a:r>
              <a:rPr lang="tr-TR" sz="2400" dirty="0" err="1" smtClean="0"/>
              <a:t>Malabsorpsiyon</a:t>
            </a:r>
            <a:r>
              <a:rPr lang="tr-TR" sz="2400" dirty="0" smtClean="0"/>
              <a:t> </a:t>
            </a:r>
            <a:endParaRPr lang="tr-TR" sz="2400" dirty="0"/>
          </a:p>
          <a:p>
            <a:r>
              <a:rPr lang="tr-TR" sz="2400" dirty="0" err="1"/>
              <a:t>Parsiyel</a:t>
            </a:r>
            <a:r>
              <a:rPr lang="tr-TR" sz="2400" dirty="0"/>
              <a:t> barsak </a:t>
            </a:r>
            <a:r>
              <a:rPr lang="tr-TR" sz="2400" dirty="0" smtClean="0"/>
              <a:t>obstrüksiyonu</a:t>
            </a:r>
          </a:p>
          <a:p>
            <a:r>
              <a:rPr lang="tr-TR" sz="2400" dirty="0" smtClean="0"/>
              <a:t>Siroz  </a:t>
            </a:r>
            <a:endParaRPr lang="tr-TR" sz="2400" dirty="0"/>
          </a:p>
          <a:p>
            <a:r>
              <a:rPr lang="tr-TR" sz="2400" dirty="0" smtClean="0"/>
              <a:t>Gebelik</a:t>
            </a:r>
            <a:endParaRPr lang="tr-TR" sz="2400" dirty="0"/>
          </a:p>
          <a:p>
            <a:r>
              <a:rPr lang="tr-TR" sz="2400" dirty="0" err="1" smtClean="0"/>
              <a:t>Laktasyon</a:t>
            </a:r>
            <a:endParaRPr lang="tr-TR" sz="2400" dirty="0"/>
          </a:p>
          <a:p>
            <a:r>
              <a:rPr lang="tr-TR" sz="2400" dirty="0"/>
              <a:t>18 yaş altı diyabetliler</a:t>
            </a:r>
          </a:p>
        </p:txBody>
      </p:sp>
      <p:sp>
        <p:nvSpPr>
          <p:cNvPr id="5" name="İçerik Yer Tutucusu 2"/>
          <p:cNvSpPr txBox="1">
            <a:spLocks/>
          </p:cNvSpPr>
          <p:nvPr/>
        </p:nvSpPr>
        <p:spPr>
          <a:xfrm>
            <a:off x="360115" y="2457619"/>
            <a:ext cx="4852221" cy="3816424"/>
          </a:xfrm>
          <a:prstGeom prst="rect">
            <a:avLst/>
          </a:prstGeom>
          <a:solidFill>
            <a:schemeClr val="bg1">
              <a:lumMod val="95000"/>
            </a:schemeClr>
          </a:solidFill>
        </p:spPr>
        <p:txBody>
          <a:bodyPr vert="horz" lIns="95207" tIns="47604" rIns="95207" bIns="47604" rtlCol="0">
            <a:normAutofit/>
          </a:bodyPr>
          <a:lstStyle>
            <a:lvl1pPr marL="357027" indent="-357027" algn="l" defTabSz="952073"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3560" indent="-297523" algn="l" defTabSz="952073"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0092" indent="-238018" algn="l" defTabSz="95207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612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4216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18202"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9423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7027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46311"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tr-TR" sz="2400" dirty="0" smtClean="0"/>
              <a:t>Şişkinlik, hazımsızlık, </a:t>
            </a:r>
            <a:r>
              <a:rPr lang="tr-TR" sz="2400" dirty="0" err="1" smtClean="0"/>
              <a:t>diyare</a:t>
            </a:r>
            <a:endParaRPr lang="tr-TR" sz="2400" dirty="0" smtClean="0"/>
          </a:p>
          <a:p>
            <a:r>
              <a:rPr lang="tr-TR" sz="2400" dirty="0" smtClean="0"/>
              <a:t>Karaciğer enzimlerinde </a:t>
            </a:r>
            <a:r>
              <a:rPr lang="tr-TR" sz="2400" dirty="0" err="1" smtClean="0"/>
              <a:t>reversibl</a:t>
            </a:r>
            <a:r>
              <a:rPr lang="tr-TR" sz="2400" dirty="0" smtClean="0"/>
              <a:t> artış</a:t>
            </a:r>
          </a:p>
          <a:p>
            <a:r>
              <a:rPr lang="tr-TR" sz="2400" dirty="0" smtClean="0"/>
              <a:t>Nadiren, demir eksikliği anemisi</a:t>
            </a:r>
            <a:endParaRPr lang="tr-TR" sz="2400" dirty="0"/>
          </a:p>
        </p:txBody>
      </p:sp>
      <p:sp>
        <p:nvSpPr>
          <p:cNvPr id="4" name="Dikdörtgen 3"/>
          <p:cNvSpPr/>
          <p:nvPr/>
        </p:nvSpPr>
        <p:spPr>
          <a:xfrm>
            <a:off x="360114" y="1763961"/>
            <a:ext cx="4852221" cy="523220"/>
          </a:xfrm>
          <a:prstGeom prst="rect">
            <a:avLst/>
          </a:prstGeom>
          <a:solidFill>
            <a:schemeClr val="bg1">
              <a:lumMod val="85000"/>
            </a:schemeClr>
          </a:solidFill>
        </p:spPr>
        <p:txBody>
          <a:bodyPr wrap="square">
            <a:spAutoFit/>
          </a:bodyPr>
          <a:lstStyle/>
          <a:p>
            <a:pPr algn="ctr"/>
            <a:r>
              <a:rPr lang="tr-TR" sz="2800" dirty="0"/>
              <a:t>YAN ETKİLERİ</a:t>
            </a:r>
          </a:p>
        </p:txBody>
      </p:sp>
      <p:sp>
        <p:nvSpPr>
          <p:cNvPr id="7" name="Dikdörtgen 6"/>
          <p:cNvSpPr/>
          <p:nvPr/>
        </p:nvSpPr>
        <p:spPr>
          <a:xfrm>
            <a:off x="5334153" y="1763961"/>
            <a:ext cx="5107081" cy="523220"/>
          </a:xfrm>
          <a:prstGeom prst="rect">
            <a:avLst/>
          </a:prstGeom>
          <a:solidFill>
            <a:schemeClr val="bg1">
              <a:lumMod val="85000"/>
            </a:schemeClr>
          </a:solidFill>
        </p:spPr>
        <p:txBody>
          <a:bodyPr wrap="square">
            <a:spAutoFit/>
          </a:bodyPr>
          <a:lstStyle/>
          <a:p>
            <a:pPr algn="ctr"/>
            <a:r>
              <a:rPr lang="tr-TR" sz="2800" dirty="0"/>
              <a:t>KONTRENDİKASYONLARI</a:t>
            </a:r>
          </a:p>
        </p:txBody>
      </p:sp>
    </p:spTree>
    <p:extLst>
      <p:ext uri="{BB962C8B-B14F-4D97-AF65-F5344CB8AC3E}">
        <p14:creationId xmlns:p14="http://schemas.microsoft.com/office/powerpoint/2010/main" val="2033330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Autofit/>
          </a:bodyPr>
          <a:lstStyle/>
          <a:p>
            <a:r>
              <a:rPr lang="tr-TR" sz="3200" dirty="0"/>
              <a:t>GLUKAGON BENZERİ PEPTİD-1 RESEPTÖR AGONİSTLERİ (GLP-1RA, GLP-1 ANALOGLARI; GLP-1A)</a:t>
            </a:r>
          </a:p>
        </p:txBody>
      </p:sp>
      <p:pic>
        <p:nvPicPr>
          <p:cNvPr id="3074" name="Picture 2" descr="Glp1 Etki Mekanizması Glp1r Reseptörlerine Sahip Glukagon Benzeri Peptid  Hedef Organları Stok Vektör Sanatı &amp; Glukagon'nin Daha Fazla Görseli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7687" t="3561" r="8284" b="8779"/>
          <a:stretch/>
        </p:blipFill>
        <p:spPr bwMode="auto">
          <a:xfrm>
            <a:off x="5760714" y="1791423"/>
            <a:ext cx="4757643" cy="467825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05763" y="1797860"/>
            <a:ext cx="5310936" cy="769441"/>
          </a:xfrm>
          <a:prstGeom prst="rect">
            <a:avLst/>
          </a:prstGeom>
          <a:solidFill>
            <a:schemeClr val="bg1"/>
          </a:solidFill>
          <a:ln>
            <a:solidFill>
              <a:schemeClr val="tx1"/>
            </a:solidFill>
          </a:ln>
        </p:spPr>
        <p:txBody>
          <a:bodyPr wrap="square">
            <a:spAutoFit/>
          </a:bodyPr>
          <a:lstStyle/>
          <a:p>
            <a:r>
              <a:rPr lang="tr-TR" sz="2200" dirty="0" smtClean="0"/>
              <a:t>GLP-1 </a:t>
            </a:r>
            <a:r>
              <a:rPr lang="tr-TR" sz="2200" dirty="0"/>
              <a:t>reseptörlerini aktive ederek pankreas  beta-hücrelerinin </a:t>
            </a:r>
            <a:r>
              <a:rPr lang="tr-TR" sz="2200" dirty="0" err="1"/>
              <a:t>glukoza</a:t>
            </a:r>
            <a:r>
              <a:rPr lang="tr-TR" sz="2200" dirty="0"/>
              <a:t> duyarlılığını artırır</a:t>
            </a:r>
          </a:p>
        </p:txBody>
      </p:sp>
      <p:sp>
        <p:nvSpPr>
          <p:cNvPr id="6" name="Dikdörtgen 5"/>
          <p:cNvSpPr/>
          <p:nvPr/>
        </p:nvSpPr>
        <p:spPr>
          <a:xfrm>
            <a:off x="305763" y="2772073"/>
            <a:ext cx="5310935" cy="769441"/>
          </a:xfrm>
          <a:prstGeom prst="rect">
            <a:avLst/>
          </a:prstGeom>
          <a:solidFill>
            <a:schemeClr val="bg1">
              <a:lumMod val="95000"/>
            </a:schemeClr>
          </a:solidFill>
          <a:ln>
            <a:solidFill>
              <a:schemeClr val="tx1"/>
            </a:solidFill>
          </a:ln>
        </p:spPr>
        <p:txBody>
          <a:bodyPr wrap="square">
            <a:spAutoFit/>
          </a:bodyPr>
          <a:lstStyle/>
          <a:p>
            <a:r>
              <a:rPr lang="tr-TR" sz="2200" dirty="0" smtClean="0"/>
              <a:t>Alfa-hücrelerinden </a:t>
            </a:r>
            <a:r>
              <a:rPr lang="tr-TR" sz="2200" dirty="0" err="1"/>
              <a:t>glukagon</a:t>
            </a:r>
            <a:r>
              <a:rPr lang="tr-TR" sz="2200" dirty="0"/>
              <a:t> </a:t>
            </a:r>
            <a:r>
              <a:rPr lang="tr-TR" sz="2200" dirty="0" err="1"/>
              <a:t>sekresyonunu</a:t>
            </a:r>
            <a:r>
              <a:rPr lang="tr-TR" sz="2200" dirty="0"/>
              <a:t> </a:t>
            </a:r>
            <a:r>
              <a:rPr lang="tr-TR" sz="2200" dirty="0" smtClean="0"/>
              <a:t>baskılar </a:t>
            </a:r>
            <a:endParaRPr lang="tr-TR" sz="2200" dirty="0"/>
          </a:p>
        </p:txBody>
      </p:sp>
      <p:sp>
        <p:nvSpPr>
          <p:cNvPr id="7" name="Dikdörtgen 6"/>
          <p:cNvSpPr/>
          <p:nvPr/>
        </p:nvSpPr>
        <p:spPr>
          <a:xfrm>
            <a:off x="305764" y="3745830"/>
            <a:ext cx="5310936" cy="769441"/>
          </a:xfrm>
          <a:prstGeom prst="rect">
            <a:avLst/>
          </a:prstGeom>
          <a:solidFill>
            <a:schemeClr val="bg1">
              <a:lumMod val="85000"/>
            </a:schemeClr>
          </a:solidFill>
          <a:ln>
            <a:solidFill>
              <a:schemeClr val="tx1"/>
            </a:solidFill>
          </a:ln>
        </p:spPr>
        <p:txBody>
          <a:bodyPr wrap="square">
            <a:spAutoFit/>
          </a:bodyPr>
          <a:lstStyle/>
          <a:p>
            <a:r>
              <a:rPr lang="tr-TR" sz="2200" dirty="0" err="1" smtClean="0"/>
              <a:t>Gastrik</a:t>
            </a:r>
            <a:r>
              <a:rPr lang="tr-TR" sz="2200" dirty="0" smtClean="0"/>
              <a:t> </a:t>
            </a:r>
            <a:r>
              <a:rPr lang="tr-TR" sz="2200" dirty="0"/>
              <a:t>boşalmayı geciktirir ve doyma hissini </a:t>
            </a:r>
            <a:r>
              <a:rPr lang="tr-TR" sz="2200" dirty="0" smtClean="0"/>
              <a:t>artırırlar </a:t>
            </a:r>
            <a:endParaRPr lang="tr-TR" sz="2200" dirty="0"/>
          </a:p>
        </p:txBody>
      </p:sp>
      <p:sp>
        <p:nvSpPr>
          <p:cNvPr id="8" name="Dikdörtgen 7"/>
          <p:cNvSpPr/>
          <p:nvPr/>
        </p:nvSpPr>
        <p:spPr>
          <a:xfrm>
            <a:off x="305764" y="4684664"/>
            <a:ext cx="5310936" cy="769441"/>
          </a:xfrm>
          <a:prstGeom prst="rect">
            <a:avLst/>
          </a:prstGeom>
          <a:solidFill>
            <a:schemeClr val="bg1">
              <a:lumMod val="75000"/>
            </a:schemeClr>
          </a:solidFill>
          <a:ln>
            <a:solidFill>
              <a:schemeClr val="tx1"/>
            </a:solidFill>
          </a:ln>
        </p:spPr>
        <p:txBody>
          <a:bodyPr wrap="square">
            <a:spAutoFit/>
          </a:bodyPr>
          <a:lstStyle/>
          <a:p>
            <a:r>
              <a:rPr lang="tr-TR" sz="2200" dirty="0" smtClean="0"/>
              <a:t>İnsülin </a:t>
            </a:r>
            <a:r>
              <a:rPr lang="tr-TR" sz="2200" dirty="0" err="1"/>
              <a:t>sekresyonunu</a:t>
            </a:r>
            <a:r>
              <a:rPr lang="tr-TR" sz="2200" dirty="0"/>
              <a:t> </a:t>
            </a:r>
            <a:r>
              <a:rPr lang="tr-TR" sz="2200" dirty="0" err="1"/>
              <a:t>glukoza</a:t>
            </a:r>
            <a:r>
              <a:rPr lang="tr-TR" sz="2200" dirty="0"/>
              <a:t> bağımlı olarak  artırdıkları için hipoglisemi riski düşüktür. </a:t>
            </a:r>
          </a:p>
        </p:txBody>
      </p:sp>
      <p:sp>
        <p:nvSpPr>
          <p:cNvPr id="9" name="Dikdörtgen 8"/>
          <p:cNvSpPr/>
          <p:nvPr/>
        </p:nvSpPr>
        <p:spPr>
          <a:xfrm>
            <a:off x="305764" y="5652393"/>
            <a:ext cx="5310936" cy="430887"/>
          </a:xfrm>
          <a:prstGeom prst="rect">
            <a:avLst/>
          </a:prstGeom>
          <a:solidFill>
            <a:schemeClr val="bg1">
              <a:lumMod val="65000"/>
            </a:schemeClr>
          </a:solidFill>
          <a:ln>
            <a:solidFill>
              <a:schemeClr val="tx1"/>
            </a:solidFill>
          </a:ln>
        </p:spPr>
        <p:txBody>
          <a:bodyPr wrap="square">
            <a:spAutoFit/>
          </a:bodyPr>
          <a:lstStyle/>
          <a:p>
            <a:r>
              <a:rPr lang="tr-TR" sz="2200" dirty="0" err="1" smtClean="0"/>
              <a:t>Sistolik</a:t>
            </a:r>
            <a:r>
              <a:rPr lang="tr-TR" sz="2200" dirty="0" smtClean="0"/>
              <a:t> </a:t>
            </a:r>
            <a:r>
              <a:rPr lang="tr-TR" sz="2200" dirty="0"/>
              <a:t>KB’yi birkaç mm Hg </a:t>
            </a:r>
            <a:r>
              <a:rPr lang="tr-TR" sz="2200" dirty="0" smtClean="0"/>
              <a:t>düşürürler</a:t>
            </a:r>
            <a:endParaRPr lang="tr-TR" sz="2200" dirty="0"/>
          </a:p>
        </p:txBody>
      </p:sp>
      <p:sp>
        <p:nvSpPr>
          <p:cNvPr id="10" name="Dikdörtgen 9"/>
          <p:cNvSpPr/>
          <p:nvPr/>
        </p:nvSpPr>
        <p:spPr>
          <a:xfrm>
            <a:off x="305764" y="6282698"/>
            <a:ext cx="5303235" cy="430887"/>
          </a:xfrm>
          <a:prstGeom prst="rect">
            <a:avLst/>
          </a:prstGeom>
          <a:solidFill>
            <a:schemeClr val="bg1">
              <a:lumMod val="50000"/>
            </a:schemeClr>
          </a:solidFill>
          <a:ln>
            <a:solidFill>
              <a:schemeClr val="tx1"/>
            </a:solidFill>
          </a:ln>
        </p:spPr>
        <p:txBody>
          <a:bodyPr wrap="square">
            <a:spAutoFit/>
          </a:bodyPr>
          <a:lstStyle/>
          <a:p>
            <a:r>
              <a:rPr lang="tr-TR" sz="2200" dirty="0" smtClean="0"/>
              <a:t>Bir </a:t>
            </a:r>
            <a:r>
              <a:rPr lang="tr-TR" sz="2200" dirty="0"/>
              <a:t>miktar kilo kaybı </a:t>
            </a:r>
            <a:r>
              <a:rPr lang="tr-TR" sz="2200" dirty="0" smtClean="0"/>
              <a:t>(2-4 </a:t>
            </a:r>
            <a:r>
              <a:rPr lang="tr-TR" sz="2200" dirty="0"/>
              <a:t>kg) da sağlarlar. </a:t>
            </a:r>
          </a:p>
        </p:txBody>
      </p:sp>
    </p:spTree>
    <p:extLst>
      <p:ext uri="{BB962C8B-B14F-4D97-AF65-F5344CB8AC3E}">
        <p14:creationId xmlns:p14="http://schemas.microsoft.com/office/powerpoint/2010/main" val="1398729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GLUKAGON BENZERİ PEPTİD-1 RESEPTÖR AGONİSTLERİ (GLP-1RA, GLP-1 ANALOGLARI; GLP-1A)</a:t>
            </a:r>
          </a:p>
        </p:txBody>
      </p:sp>
      <p:sp>
        <p:nvSpPr>
          <p:cNvPr id="3" name="İçerik Yer Tutucusu 2"/>
          <p:cNvSpPr>
            <a:spLocks noGrp="1"/>
          </p:cNvSpPr>
          <p:nvPr>
            <p:ph idx="1"/>
          </p:nvPr>
        </p:nvSpPr>
        <p:spPr/>
        <p:txBody>
          <a:bodyPr>
            <a:normAutofit/>
          </a:bodyPr>
          <a:lstStyle/>
          <a:p>
            <a:r>
              <a:rPr lang="tr-TR" sz="2400" dirty="0" err="1" smtClean="0"/>
              <a:t>Eksenatid</a:t>
            </a:r>
            <a:r>
              <a:rPr lang="tr-TR" sz="2400" dirty="0" smtClean="0"/>
              <a:t> </a:t>
            </a:r>
            <a:r>
              <a:rPr lang="tr-TR" sz="2400" dirty="0"/>
              <a:t>GLP-1 </a:t>
            </a:r>
            <a:r>
              <a:rPr lang="tr-TR" sz="2400" dirty="0" err="1"/>
              <a:t>analogu</a:t>
            </a:r>
            <a:r>
              <a:rPr lang="tr-TR" sz="2400" dirty="0"/>
              <a:t> </a:t>
            </a:r>
            <a:r>
              <a:rPr lang="tr-TR" sz="2400" dirty="0" smtClean="0"/>
              <a:t> diğerleri GLP-1 </a:t>
            </a:r>
            <a:r>
              <a:rPr lang="tr-TR" sz="2400" dirty="0"/>
              <a:t>reseptör </a:t>
            </a:r>
            <a:r>
              <a:rPr lang="tr-TR" sz="2400" dirty="0" err="1"/>
              <a:t>agonisti</a:t>
            </a:r>
            <a:r>
              <a:rPr lang="tr-TR" sz="2400" dirty="0"/>
              <a:t> </a:t>
            </a:r>
            <a:r>
              <a:rPr lang="tr-TR" sz="2400" dirty="0" smtClean="0"/>
              <a:t>yapısındadır</a:t>
            </a:r>
          </a:p>
          <a:p>
            <a:endParaRPr lang="tr-TR" sz="2400" dirty="0" smtClean="0"/>
          </a:p>
          <a:p>
            <a:r>
              <a:rPr lang="tr-TR" sz="2400" dirty="0" err="1" smtClean="0"/>
              <a:t>Liraglutid</a:t>
            </a:r>
            <a:r>
              <a:rPr lang="tr-TR" sz="2400" dirty="0" smtClean="0"/>
              <a:t> </a:t>
            </a:r>
            <a:r>
              <a:rPr lang="tr-TR" sz="2400" dirty="0"/>
              <a:t>ve </a:t>
            </a:r>
            <a:r>
              <a:rPr lang="tr-TR" sz="2400" dirty="0" err="1"/>
              <a:t>semaglutidin</a:t>
            </a:r>
            <a:r>
              <a:rPr lang="tr-TR" sz="2400" dirty="0"/>
              <a:t> diyabetten bağımsız </a:t>
            </a:r>
            <a:r>
              <a:rPr lang="tr-TR" sz="2400" dirty="0" err="1"/>
              <a:t>obezite</a:t>
            </a:r>
            <a:r>
              <a:rPr lang="tr-TR" sz="2400" dirty="0"/>
              <a:t> tedavi </a:t>
            </a:r>
            <a:r>
              <a:rPr lang="tr-TR" sz="2400" dirty="0" err="1"/>
              <a:t>endikasyonu</a:t>
            </a:r>
            <a:r>
              <a:rPr lang="tr-TR" sz="2400" dirty="0"/>
              <a:t> </a:t>
            </a:r>
            <a:r>
              <a:rPr lang="tr-TR" sz="2400" dirty="0" smtClean="0"/>
              <a:t>var</a:t>
            </a:r>
          </a:p>
          <a:p>
            <a:endParaRPr lang="tr-TR" sz="2400" dirty="0" smtClean="0"/>
          </a:p>
          <a:p>
            <a:r>
              <a:rPr lang="tr-TR" sz="2400" dirty="0" smtClean="0"/>
              <a:t>NASH </a:t>
            </a:r>
            <a:r>
              <a:rPr lang="tr-TR" sz="2400" dirty="0"/>
              <a:t>hastalığında </a:t>
            </a:r>
            <a:r>
              <a:rPr lang="tr-TR" sz="2400" dirty="0" err="1"/>
              <a:t>liraglutid</a:t>
            </a:r>
            <a:r>
              <a:rPr lang="tr-TR" sz="2400" dirty="0"/>
              <a:t> ve </a:t>
            </a:r>
            <a:r>
              <a:rPr lang="tr-TR" sz="2400" dirty="0" err="1"/>
              <a:t>semaglutid</a:t>
            </a:r>
            <a:r>
              <a:rPr lang="tr-TR" sz="2400" dirty="0"/>
              <a:t> tedavisi ile olumlu etkiler </a:t>
            </a:r>
            <a:r>
              <a:rPr lang="tr-TR" sz="2400" dirty="0" smtClean="0"/>
              <a:t>bildirilmiş</a:t>
            </a:r>
          </a:p>
          <a:p>
            <a:endParaRPr lang="tr-TR" sz="2400" dirty="0" smtClean="0"/>
          </a:p>
          <a:p>
            <a:r>
              <a:rPr lang="tr-TR" sz="2400" dirty="0" err="1" smtClean="0"/>
              <a:t>Eksenatid</a:t>
            </a:r>
            <a:r>
              <a:rPr lang="tr-TR" sz="2400" dirty="0" smtClean="0"/>
              <a:t> </a:t>
            </a:r>
            <a:r>
              <a:rPr lang="tr-TR" sz="2400" dirty="0"/>
              <a:t>kısa etkili olup PPG üzerine daha etkilidir, günde iki kez, öğün öncesi kullanılır. </a:t>
            </a:r>
            <a:endParaRPr lang="tr-TR" sz="2400" dirty="0" smtClean="0"/>
          </a:p>
        </p:txBody>
      </p:sp>
    </p:spTree>
    <p:extLst>
      <p:ext uri="{BB962C8B-B14F-4D97-AF65-F5344CB8AC3E}">
        <p14:creationId xmlns:p14="http://schemas.microsoft.com/office/powerpoint/2010/main" val="33770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BD7ADA0-436B-CD72-7F21-886AF2661D55}"/>
              </a:ext>
            </a:extLst>
          </p:cNvPr>
          <p:cNvSpPr>
            <a:spLocks noGrp="1"/>
          </p:cNvSpPr>
          <p:nvPr>
            <p:ph type="title"/>
          </p:nvPr>
        </p:nvSpPr>
        <p:spPr/>
        <p:txBody>
          <a:bodyPr>
            <a:normAutofit/>
          </a:bodyPr>
          <a:lstStyle/>
          <a:p>
            <a:r>
              <a:rPr lang="tr-TR" sz="3600" dirty="0"/>
              <a:t>ÖĞRENİM HEDEFLERİ</a:t>
            </a:r>
          </a:p>
        </p:txBody>
      </p:sp>
      <p:sp>
        <p:nvSpPr>
          <p:cNvPr id="3" name="İçerik Yer Tutucusu 2">
            <a:extLst>
              <a:ext uri="{FF2B5EF4-FFF2-40B4-BE49-F238E27FC236}">
                <a16:creationId xmlns:a16="http://schemas.microsoft.com/office/drawing/2014/main" xmlns="" id="{62628C6D-BEF0-1794-C1B6-4FAF9A5E1FEF}"/>
              </a:ext>
            </a:extLst>
          </p:cNvPr>
          <p:cNvSpPr>
            <a:spLocks noGrp="1"/>
          </p:cNvSpPr>
          <p:nvPr>
            <p:ph idx="1"/>
          </p:nvPr>
        </p:nvSpPr>
        <p:spPr/>
        <p:txBody>
          <a:bodyPr>
            <a:normAutofit/>
          </a:bodyPr>
          <a:lstStyle/>
          <a:p>
            <a:r>
              <a:rPr lang="tr-TR" altLang="tr-TR" sz="2400" dirty="0">
                <a:latin typeface="Calibri" panose="020F0502020204030204" pitchFamily="34" charset="0"/>
                <a:cs typeface="Times New Roman" panose="02020603050405020304" pitchFamily="18" charset="0"/>
              </a:rPr>
              <a:t>DM </a:t>
            </a:r>
            <a:r>
              <a:rPr lang="tr-TR" altLang="tr-TR" sz="2400" dirty="0" smtClean="0">
                <a:latin typeface="Calibri" panose="020F0502020204030204" pitchFamily="34" charset="0"/>
                <a:cs typeface="Times New Roman" panose="02020603050405020304" pitchFamily="18" charset="0"/>
              </a:rPr>
              <a:t>tanısında kullanılan oral </a:t>
            </a:r>
            <a:r>
              <a:rPr lang="tr-TR" altLang="tr-TR" sz="2400" dirty="0" err="1" smtClean="0">
                <a:latin typeface="Calibri" panose="020F0502020204030204" pitchFamily="34" charset="0"/>
                <a:cs typeface="Times New Roman" panose="02020603050405020304" pitchFamily="18" charset="0"/>
              </a:rPr>
              <a:t>antidiyabetik</a:t>
            </a:r>
            <a:r>
              <a:rPr lang="tr-TR" altLang="tr-TR" sz="2400" dirty="0" smtClean="0">
                <a:latin typeface="Calibri" panose="020F0502020204030204" pitchFamily="34" charset="0"/>
                <a:cs typeface="Times New Roman" panose="02020603050405020304" pitchFamily="18" charset="0"/>
              </a:rPr>
              <a:t> ilaçları ve insülinleri sayabilmek</a:t>
            </a:r>
          </a:p>
          <a:p>
            <a:endParaRPr lang="tr-TR" altLang="tr-TR" sz="2400" dirty="0" smtClean="0">
              <a:latin typeface="Calibri" panose="020F0502020204030204" pitchFamily="34" charset="0"/>
              <a:cs typeface="Times New Roman" panose="02020603050405020304" pitchFamily="18" charset="0"/>
            </a:endParaRPr>
          </a:p>
          <a:p>
            <a:r>
              <a:rPr lang="tr-TR" altLang="tr-TR" sz="2400" dirty="0" smtClean="0">
                <a:latin typeface="Calibri" panose="020F0502020204030204" pitchFamily="34" charset="0"/>
                <a:cs typeface="Times New Roman" panose="02020603050405020304" pitchFamily="18" charset="0"/>
              </a:rPr>
              <a:t>İnsülin tedavi prensiplerini öğrenmek</a:t>
            </a:r>
          </a:p>
          <a:p>
            <a:pPr marL="0" indent="0">
              <a:buNone/>
            </a:pPr>
            <a:endParaRPr lang="tr-TR" altLang="tr-TR" sz="2400" dirty="0">
              <a:latin typeface="Calibri" panose="020F0502020204030204" pitchFamily="34" charset="0"/>
              <a:cs typeface="Times New Roman" panose="02020603050405020304" pitchFamily="18" charset="0"/>
            </a:endParaRPr>
          </a:p>
          <a:p>
            <a:r>
              <a:rPr lang="tr-TR" altLang="tr-TR" sz="2400" dirty="0" smtClean="0">
                <a:latin typeface="Calibri" panose="020F0502020204030204" pitchFamily="34" charset="0"/>
                <a:cs typeface="Times New Roman" panose="02020603050405020304" pitchFamily="18" charset="0"/>
              </a:rPr>
              <a:t>Kullanılan ilaçların avantaj ve dezavantajlarını öğrenmek</a:t>
            </a:r>
          </a:p>
          <a:p>
            <a:endParaRPr lang="tr-TR" altLang="tr-TR" sz="2400" dirty="0" smtClean="0">
              <a:latin typeface="Calibri" panose="020F0502020204030204" pitchFamily="34" charset="0"/>
              <a:cs typeface="Times New Roman" panose="02020603050405020304" pitchFamily="18" charset="0"/>
            </a:endParaRPr>
          </a:p>
          <a:p>
            <a:r>
              <a:rPr lang="tr-TR" altLang="tr-TR" sz="2400" dirty="0" smtClean="0">
                <a:latin typeface="Calibri" panose="020F0502020204030204" pitchFamily="34" charset="0"/>
                <a:cs typeface="Times New Roman" panose="02020603050405020304" pitchFamily="18" charset="0"/>
              </a:rPr>
              <a:t>Tip-1 ve Tip-2 DM tedavi aşamalarını öğrenmek</a:t>
            </a:r>
            <a:endParaRPr lang="tr-TR" altLang="tr-TR" sz="2400" dirty="0">
              <a:latin typeface="Calibri" panose="020F0502020204030204" pitchFamily="34" charset="0"/>
              <a:cs typeface="Times New Roman" panose="02020603050405020304" pitchFamily="18" charset="0"/>
            </a:endParaRPr>
          </a:p>
          <a:p>
            <a:pPr marL="0" indent="0">
              <a:buNone/>
            </a:pPr>
            <a:endParaRPr lang="tr-TR" sz="2400" dirty="0"/>
          </a:p>
        </p:txBody>
      </p:sp>
    </p:spTree>
    <p:extLst>
      <p:ext uri="{BB962C8B-B14F-4D97-AF65-F5344CB8AC3E}">
        <p14:creationId xmlns:p14="http://schemas.microsoft.com/office/powerpoint/2010/main" val="2462101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400" dirty="0"/>
              <a:t>GLP-1 </a:t>
            </a:r>
            <a:r>
              <a:rPr lang="tr-TR" sz="2400" dirty="0" err="1"/>
              <a:t>RA’leri</a:t>
            </a:r>
            <a:r>
              <a:rPr lang="tr-TR" sz="2400" dirty="0"/>
              <a:t> ile </a:t>
            </a:r>
            <a:r>
              <a:rPr lang="tr-TR" sz="2400" dirty="0" smtClean="0"/>
              <a:t>, kanıtlanmış </a:t>
            </a:r>
            <a:r>
              <a:rPr lang="tr-TR" sz="2400" dirty="0" err="1"/>
              <a:t>aterosklerotik</a:t>
            </a:r>
            <a:r>
              <a:rPr lang="tr-TR" sz="2400" dirty="0"/>
              <a:t> KVH olan ya da KVH için yüksek riskli hastalarda olumlu sonuçlar vardır, bu grup hastalarda </a:t>
            </a:r>
            <a:r>
              <a:rPr lang="tr-TR" sz="2400" dirty="0" err="1"/>
              <a:t>önceliklendirilebilir</a:t>
            </a:r>
            <a:r>
              <a:rPr lang="tr-TR" sz="2400" dirty="0"/>
              <a:t>. </a:t>
            </a:r>
          </a:p>
          <a:p>
            <a:endParaRPr lang="tr-TR" sz="2400" dirty="0"/>
          </a:p>
          <a:p>
            <a:r>
              <a:rPr lang="tr-TR" sz="2400" dirty="0" err="1"/>
              <a:t>Pediyatrik</a:t>
            </a:r>
            <a:r>
              <a:rPr lang="tr-TR" sz="2400" dirty="0"/>
              <a:t> </a:t>
            </a:r>
            <a:r>
              <a:rPr lang="tr-TR" sz="2400" dirty="0" err="1"/>
              <a:t>populasyonda</a:t>
            </a:r>
            <a:r>
              <a:rPr lang="tr-TR" sz="2400" dirty="0"/>
              <a:t> </a:t>
            </a:r>
            <a:r>
              <a:rPr lang="tr-TR" sz="2400" dirty="0" err="1"/>
              <a:t>obezite</a:t>
            </a:r>
            <a:r>
              <a:rPr lang="tr-TR" sz="2400" dirty="0"/>
              <a:t> </a:t>
            </a:r>
            <a:r>
              <a:rPr lang="tr-TR" sz="2400" dirty="0" err="1"/>
              <a:t>endikasyonu</a:t>
            </a:r>
            <a:r>
              <a:rPr lang="tr-TR" sz="2400" dirty="0"/>
              <a:t> için </a:t>
            </a:r>
            <a:r>
              <a:rPr lang="tr-TR" sz="2400" b="1" dirty="0" err="1">
                <a:solidFill>
                  <a:srgbClr val="FF0000"/>
                </a:solidFill>
              </a:rPr>
              <a:t>liraglutidin</a:t>
            </a:r>
            <a:r>
              <a:rPr lang="tr-TR" sz="2400" dirty="0"/>
              <a:t> FDA onayı var</a:t>
            </a:r>
          </a:p>
          <a:p>
            <a:r>
              <a:rPr lang="tr-TR" sz="2400" dirty="0" smtClean="0"/>
              <a:t>Ülkemizde </a:t>
            </a:r>
            <a:r>
              <a:rPr lang="tr-TR" sz="2400" dirty="0"/>
              <a:t>tüm GLP-1 RA ilaçların kullanılabileceği yaş grubu </a:t>
            </a:r>
            <a:r>
              <a:rPr lang="tr-TR" sz="2400" b="1" dirty="0">
                <a:solidFill>
                  <a:srgbClr val="FF0000"/>
                </a:solidFill>
              </a:rPr>
              <a:t>&gt;18 </a:t>
            </a:r>
            <a:r>
              <a:rPr lang="tr-TR" sz="2400" dirty="0"/>
              <a:t>olarak belirlenmiştir. </a:t>
            </a:r>
          </a:p>
          <a:p>
            <a:endParaRPr lang="tr-TR" sz="2400" dirty="0" smtClean="0"/>
          </a:p>
          <a:p>
            <a:endParaRPr lang="tr-TR" sz="2400" dirty="0"/>
          </a:p>
          <a:p>
            <a:endParaRPr lang="tr-TR" sz="2400" dirty="0" smtClean="0"/>
          </a:p>
          <a:p>
            <a:endParaRPr lang="tr-TR" sz="2400" dirty="0"/>
          </a:p>
          <a:p>
            <a:pPr marL="0" indent="0">
              <a:buNone/>
            </a:pPr>
            <a:endParaRPr lang="tr-TR" sz="2400" dirty="0"/>
          </a:p>
        </p:txBody>
      </p:sp>
      <p:sp>
        <p:nvSpPr>
          <p:cNvPr id="4" name="Başlık 1"/>
          <p:cNvSpPr>
            <a:spLocks noGrp="1"/>
          </p:cNvSpPr>
          <p:nvPr>
            <p:ph type="title"/>
          </p:nvPr>
        </p:nvSpPr>
        <p:spPr/>
        <p:txBody>
          <a:bodyPr>
            <a:noAutofit/>
          </a:bodyPr>
          <a:lstStyle/>
          <a:p>
            <a:r>
              <a:rPr lang="tr-TR" sz="3200" dirty="0"/>
              <a:t>GLUKAGON BENZERİ PEPTİD-1 RESEPTÖR AGONİSTLERİ (GLP-1RA, GLP-1 ANALOGLARI; GLP-1A)</a:t>
            </a:r>
          </a:p>
        </p:txBody>
      </p:sp>
      <p:sp>
        <p:nvSpPr>
          <p:cNvPr id="5" name="Dikdörtgen 4"/>
          <p:cNvSpPr/>
          <p:nvPr/>
        </p:nvSpPr>
        <p:spPr>
          <a:xfrm>
            <a:off x="453238" y="5375394"/>
            <a:ext cx="5616624" cy="1107996"/>
          </a:xfrm>
          <a:prstGeom prst="rect">
            <a:avLst/>
          </a:prstGeom>
          <a:solidFill>
            <a:schemeClr val="accent3">
              <a:lumMod val="20000"/>
              <a:lumOff val="80000"/>
            </a:schemeClr>
          </a:solidFill>
          <a:effectLst>
            <a:softEdge rad="127000"/>
          </a:effectLst>
        </p:spPr>
        <p:txBody>
          <a:bodyPr wrap="square">
            <a:spAutoFit/>
          </a:bodyPr>
          <a:lstStyle/>
          <a:p>
            <a:pPr algn="ctr"/>
            <a:r>
              <a:rPr lang="tr-TR" sz="2200" dirty="0" err="1"/>
              <a:t>Obez</a:t>
            </a:r>
            <a:r>
              <a:rPr lang="tr-TR" sz="2200" dirty="0"/>
              <a:t> </a:t>
            </a:r>
            <a:r>
              <a:rPr lang="tr-TR" sz="2200" dirty="0" smtClean="0"/>
              <a:t>hastalarda</a:t>
            </a:r>
          </a:p>
          <a:p>
            <a:pPr algn="ctr"/>
            <a:r>
              <a:rPr lang="tr-TR" sz="2200" dirty="0" smtClean="0"/>
              <a:t> </a:t>
            </a:r>
            <a:r>
              <a:rPr lang="tr-TR" sz="2200" b="1" dirty="0" err="1">
                <a:solidFill>
                  <a:srgbClr val="FF0000"/>
                </a:solidFill>
              </a:rPr>
              <a:t>eksenatid</a:t>
            </a:r>
            <a:r>
              <a:rPr lang="tr-TR" sz="2200" b="1" dirty="0">
                <a:solidFill>
                  <a:srgbClr val="FF0000"/>
                </a:solidFill>
              </a:rPr>
              <a:t>, </a:t>
            </a:r>
            <a:r>
              <a:rPr lang="tr-TR" sz="2200" b="1" dirty="0" err="1">
                <a:solidFill>
                  <a:srgbClr val="FF0000"/>
                </a:solidFill>
              </a:rPr>
              <a:t>liraglutid</a:t>
            </a:r>
            <a:r>
              <a:rPr lang="tr-TR" sz="2200" b="1" dirty="0">
                <a:solidFill>
                  <a:srgbClr val="FF0000"/>
                </a:solidFill>
              </a:rPr>
              <a:t> ve </a:t>
            </a:r>
            <a:r>
              <a:rPr lang="tr-TR" sz="2200" b="1" dirty="0" err="1">
                <a:solidFill>
                  <a:srgbClr val="FF0000"/>
                </a:solidFill>
              </a:rPr>
              <a:t>liksisenatidin</a:t>
            </a:r>
            <a:r>
              <a:rPr lang="tr-TR" sz="2200" b="1" dirty="0">
                <a:solidFill>
                  <a:srgbClr val="FF0000"/>
                </a:solidFill>
              </a:rPr>
              <a:t> </a:t>
            </a:r>
            <a:endParaRPr lang="tr-TR" sz="2200" b="1" dirty="0" smtClean="0">
              <a:solidFill>
                <a:srgbClr val="FF0000"/>
              </a:solidFill>
            </a:endParaRPr>
          </a:p>
          <a:p>
            <a:pPr algn="ctr"/>
            <a:r>
              <a:rPr lang="tr-TR" sz="2200" dirty="0" smtClean="0"/>
              <a:t>bazal </a:t>
            </a:r>
            <a:r>
              <a:rPr lang="tr-TR" sz="2200" dirty="0"/>
              <a:t>insülin ile birlikte </a:t>
            </a:r>
            <a:r>
              <a:rPr lang="tr-TR" sz="2200" dirty="0" smtClean="0"/>
              <a:t>kullanıldığı çalışmalarda</a:t>
            </a:r>
            <a:endParaRPr lang="tr-TR" sz="2200" dirty="0"/>
          </a:p>
        </p:txBody>
      </p:sp>
      <p:sp>
        <p:nvSpPr>
          <p:cNvPr id="6" name="Dikdörtgen 5"/>
          <p:cNvSpPr/>
          <p:nvPr/>
        </p:nvSpPr>
        <p:spPr>
          <a:xfrm>
            <a:off x="6624811" y="5144562"/>
            <a:ext cx="3904263" cy="707886"/>
          </a:xfrm>
          <a:prstGeom prst="rect">
            <a:avLst/>
          </a:prstGeom>
          <a:solidFill>
            <a:schemeClr val="accent3">
              <a:lumMod val="20000"/>
              <a:lumOff val="80000"/>
            </a:schemeClr>
          </a:solidFill>
          <a:effectLst>
            <a:softEdge rad="127000"/>
          </a:effectLst>
        </p:spPr>
        <p:txBody>
          <a:bodyPr wrap="square">
            <a:spAutoFit/>
          </a:bodyPr>
          <a:lstStyle/>
          <a:p>
            <a:pPr marL="342900" indent="-342900" algn="ctr">
              <a:buFont typeface="Wingdings" pitchFamily="2" charset="2"/>
              <a:buChar char="ü"/>
            </a:pPr>
            <a:r>
              <a:rPr lang="tr-TR" sz="2000" dirty="0" smtClean="0"/>
              <a:t>Daha düşük </a:t>
            </a:r>
            <a:r>
              <a:rPr lang="tr-TR" sz="2000" dirty="0"/>
              <a:t>insülin dozlarında </a:t>
            </a:r>
            <a:endParaRPr lang="tr-TR" sz="2000" dirty="0" smtClean="0"/>
          </a:p>
          <a:p>
            <a:pPr algn="ctr"/>
            <a:r>
              <a:rPr lang="tr-TR" sz="2000" dirty="0" err="1" smtClean="0"/>
              <a:t>glisemik</a:t>
            </a:r>
            <a:r>
              <a:rPr lang="tr-TR" sz="2000" dirty="0" smtClean="0"/>
              <a:t> </a:t>
            </a:r>
            <a:r>
              <a:rPr lang="tr-TR" sz="2000" dirty="0"/>
              <a:t>kontrol </a:t>
            </a:r>
            <a:r>
              <a:rPr lang="tr-TR" sz="2000" dirty="0" smtClean="0"/>
              <a:t>sağlanmış</a:t>
            </a:r>
            <a:endParaRPr lang="tr-TR" dirty="0"/>
          </a:p>
        </p:txBody>
      </p:sp>
      <p:sp>
        <p:nvSpPr>
          <p:cNvPr id="7" name="Dikdörtgen 6"/>
          <p:cNvSpPr/>
          <p:nvPr/>
        </p:nvSpPr>
        <p:spPr>
          <a:xfrm>
            <a:off x="6624811" y="6006336"/>
            <a:ext cx="3904263" cy="707886"/>
          </a:xfrm>
          <a:prstGeom prst="rect">
            <a:avLst/>
          </a:prstGeom>
          <a:solidFill>
            <a:schemeClr val="accent3">
              <a:lumMod val="20000"/>
              <a:lumOff val="80000"/>
            </a:schemeClr>
          </a:solidFill>
          <a:effectLst>
            <a:softEdge rad="127000"/>
          </a:effectLst>
        </p:spPr>
        <p:txBody>
          <a:bodyPr wrap="square">
            <a:spAutoFit/>
          </a:bodyPr>
          <a:lstStyle/>
          <a:p>
            <a:pPr marL="342900" indent="-342900" algn="ctr">
              <a:buFont typeface="Wingdings" pitchFamily="2" charset="2"/>
              <a:buChar char="ü"/>
            </a:pPr>
            <a:r>
              <a:rPr lang="tr-TR" sz="2000" dirty="0"/>
              <a:t>insüline bağlı kilo </a:t>
            </a:r>
            <a:r>
              <a:rPr lang="tr-TR" sz="2000" dirty="0" smtClean="0"/>
              <a:t>artışı yok/ minimal</a:t>
            </a:r>
            <a:endParaRPr lang="tr-TR" dirty="0"/>
          </a:p>
        </p:txBody>
      </p:sp>
      <p:cxnSp>
        <p:nvCxnSpPr>
          <p:cNvPr id="9" name="Düz Ok Bağlayıcısı 8"/>
          <p:cNvCxnSpPr>
            <a:endCxn id="6" idx="1"/>
          </p:cNvCxnSpPr>
          <p:nvPr/>
        </p:nvCxnSpPr>
        <p:spPr>
          <a:xfrm flipV="1">
            <a:off x="6069862" y="5498505"/>
            <a:ext cx="554949" cy="4308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a:stCxn id="5" idx="3"/>
            <a:endCxn id="7" idx="1"/>
          </p:cNvCxnSpPr>
          <p:nvPr/>
        </p:nvCxnSpPr>
        <p:spPr>
          <a:xfrm>
            <a:off x="6069862" y="5929392"/>
            <a:ext cx="554949" cy="4308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73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071" y="1696881"/>
            <a:ext cx="7020844" cy="3523463"/>
          </a:xfrm>
          <a:solidFill>
            <a:schemeClr val="bg1">
              <a:lumMod val="95000"/>
            </a:schemeClr>
          </a:solidFill>
        </p:spPr>
        <p:txBody>
          <a:bodyPr>
            <a:normAutofit/>
          </a:bodyPr>
          <a:lstStyle/>
          <a:p>
            <a:r>
              <a:rPr lang="tr-TR" sz="2200" dirty="0" err="1"/>
              <a:t>Liksisenatid</a:t>
            </a:r>
            <a:r>
              <a:rPr lang="tr-TR" sz="2200" dirty="0"/>
              <a:t> </a:t>
            </a:r>
            <a:r>
              <a:rPr lang="tr-TR" sz="2200" dirty="0" smtClean="0"/>
              <a:t> </a:t>
            </a:r>
            <a:r>
              <a:rPr lang="tr-TR" sz="2200" dirty="0"/>
              <a:t>kısa etkili GLP-1 RA </a:t>
            </a:r>
            <a:r>
              <a:rPr lang="tr-TR" sz="2200" dirty="0" smtClean="0"/>
              <a:t>olup günde </a:t>
            </a:r>
            <a:r>
              <a:rPr lang="tr-TR" sz="2200" dirty="0"/>
              <a:t>bir kez, herhangi bir öğünden önce kullanılır</a:t>
            </a:r>
            <a:endParaRPr lang="tr-TR" sz="2200" dirty="0" smtClean="0"/>
          </a:p>
          <a:p>
            <a:r>
              <a:rPr lang="tr-TR" sz="2200" dirty="0" smtClean="0"/>
              <a:t>Günde </a:t>
            </a:r>
            <a:r>
              <a:rPr lang="tr-TR" sz="2200" dirty="0"/>
              <a:t>bir kez (</a:t>
            </a:r>
            <a:r>
              <a:rPr lang="tr-TR" sz="2200" dirty="0" err="1"/>
              <a:t>liraglutid</a:t>
            </a:r>
            <a:r>
              <a:rPr lang="tr-TR" sz="2200" dirty="0"/>
              <a:t>) veya haftada bir kez uygulanan ilaçlar (</a:t>
            </a:r>
            <a:r>
              <a:rPr lang="tr-TR" sz="2200" dirty="0" err="1"/>
              <a:t>eksenatid</a:t>
            </a:r>
            <a:r>
              <a:rPr lang="tr-TR" sz="2200" dirty="0"/>
              <a:t> XR, </a:t>
            </a:r>
            <a:r>
              <a:rPr lang="tr-TR" sz="2200" dirty="0" err="1"/>
              <a:t>dulaglutid</a:t>
            </a:r>
            <a:r>
              <a:rPr lang="tr-TR" sz="2200" dirty="0"/>
              <a:t>, </a:t>
            </a:r>
            <a:r>
              <a:rPr lang="tr-TR" sz="2200" dirty="0" err="1"/>
              <a:t>semaglutid</a:t>
            </a:r>
            <a:r>
              <a:rPr lang="tr-TR" sz="2200" dirty="0"/>
              <a:t>) etkinlik bakımından daha güçlüdürler, enjeksiyon zamanı öğünle ilişkili değildir. </a:t>
            </a:r>
            <a:endParaRPr lang="tr-TR" sz="2200" dirty="0" smtClean="0"/>
          </a:p>
          <a:p>
            <a:r>
              <a:rPr lang="tr-TR" sz="2200" dirty="0" smtClean="0"/>
              <a:t>Bu </a:t>
            </a:r>
            <a:r>
              <a:rPr lang="tr-TR" sz="2200" dirty="0"/>
              <a:t>grup ilaçlar özellikle </a:t>
            </a:r>
            <a:r>
              <a:rPr lang="tr-TR" sz="2200" dirty="0" err="1"/>
              <a:t>obez</a:t>
            </a:r>
            <a:r>
              <a:rPr lang="tr-TR" sz="2200" dirty="0"/>
              <a:t> (BKİ ≥30 kg/m2 ) olan tip 2 diyabetli hastalarda 2. ve 3. basamak tedavide tercih edilirler. </a:t>
            </a:r>
            <a:endParaRPr lang="tr-TR" sz="2200" dirty="0" smtClean="0"/>
          </a:p>
          <a:p>
            <a:endParaRPr lang="tr-TR" sz="2200" dirty="0" smtClean="0"/>
          </a:p>
        </p:txBody>
      </p:sp>
      <p:sp>
        <p:nvSpPr>
          <p:cNvPr id="4" name="Başlık 1"/>
          <p:cNvSpPr>
            <a:spLocks noGrp="1"/>
          </p:cNvSpPr>
          <p:nvPr>
            <p:ph type="title"/>
          </p:nvPr>
        </p:nvSpPr>
        <p:spPr/>
        <p:txBody>
          <a:bodyPr>
            <a:noAutofit/>
          </a:bodyPr>
          <a:lstStyle/>
          <a:p>
            <a:r>
              <a:rPr lang="tr-TR" sz="3200" dirty="0"/>
              <a:t>GLUKAGON BENZERİ PEPTİD-1 RESEPTÖR AGONİSTLERİ (GLP-1RA, GLP-1 ANALOGLARI; GLP-1A)</a:t>
            </a:r>
          </a:p>
        </p:txBody>
      </p:sp>
      <p:pic>
        <p:nvPicPr>
          <p:cNvPr id="5122" name="Picture 2" descr="Soliqua (insulin glargine / lixisenatide): Basics, Side Effects &amp; Reviews"/>
          <p:cNvPicPr>
            <a:picLocks noChangeAspect="1" noChangeArrowheads="1"/>
          </p:cNvPicPr>
          <p:nvPr/>
        </p:nvPicPr>
        <p:blipFill rotWithShape="1">
          <a:blip r:embed="rId2">
            <a:extLst>
              <a:ext uri="{28A0092B-C50C-407E-A947-70E740481C1C}">
                <a14:useLocalDpi xmlns:a14="http://schemas.microsoft.com/office/drawing/2010/main" val="0"/>
              </a:ext>
            </a:extLst>
          </a:blip>
          <a:srcRect l="8029" t="14159" r="12602" b="13909"/>
          <a:stretch/>
        </p:blipFill>
        <p:spPr bwMode="auto">
          <a:xfrm>
            <a:off x="432123" y="5436368"/>
            <a:ext cx="3625702" cy="16860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xenatid - Tıpacı"/>
          <p:cNvPicPr>
            <a:picLocks noChangeAspect="1" noChangeArrowheads="1"/>
          </p:cNvPicPr>
          <p:nvPr/>
        </p:nvPicPr>
        <p:blipFill rotWithShape="1">
          <a:blip r:embed="rId3">
            <a:extLst>
              <a:ext uri="{28A0092B-C50C-407E-A947-70E740481C1C}">
                <a14:useLocalDpi xmlns:a14="http://schemas.microsoft.com/office/drawing/2010/main" val="0"/>
              </a:ext>
            </a:extLst>
          </a:blip>
          <a:srcRect l="4925" t="6139" r="6446" b="23347"/>
          <a:stretch/>
        </p:blipFill>
        <p:spPr bwMode="auto">
          <a:xfrm>
            <a:off x="4057826" y="5436368"/>
            <a:ext cx="3359074" cy="16860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rulicity (dulaglutide): Basics, Side Effects &amp; Reviews"/>
          <p:cNvPicPr>
            <a:picLocks noChangeAspect="1" noChangeArrowheads="1"/>
          </p:cNvPicPr>
          <p:nvPr/>
        </p:nvPicPr>
        <p:blipFill rotWithShape="1">
          <a:blip r:embed="rId4">
            <a:extLst>
              <a:ext uri="{28A0092B-C50C-407E-A947-70E740481C1C}">
                <a14:useLocalDpi xmlns:a14="http://schemas.microsoft.com/office/drawing/2010/main" val="0"/>
              </a:ext>
            </a:extLst>
          </a:blip>
          <a:srcRect l="9532" t="2980" r="10282" b="2176"/>
          <a:stretch/>
        </p:blipFill>
        <p:spPr bwMode="auto">
          <a:xfrm>
            <a:off x="7560915" y="5436368"/>
            <a:ext cx="3157439" cy="168601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Ozempic® 0,5 mg 3 St - shop-apotheke.co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38" t="12133" r="4086" b="10727"/>
          <a:stretch/>
        </p:blipFill>
        <p:spPr bwMode="auto">
          <a:xfrm>
            <a:off x="7675427" y="3465775"/>
            <a:ext cx="3001137" cy="188304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axenda İğne Kullanımı - Yorumları - Zararları - Fitness Dergisi"/>
          <p:cNvPicPr>
            <a:picLocks noChangeAspect="1" noChangeArrowheads="1"/>
          </p:cNvPicPr>
          <p:nvPr/>
        </p:nvPicPr>
        <p:blipFill rotWithShape="1">
          <a:blip r:embed="rId6">
            <a:extLst>
              <a:ext uri="{28A0092B-C50C-407E-A947-70E740481C1C}">
                <a14:useLocalDpi xmlns:a14="http://schemas.microsoft.com/office/drawing/2010/main" val="0"/>
              </a:ext>
            </a:extLst>
          </a:blip>
          <a:srcRect l="14980" t="27950" r="16508" b="27957"/>
          <a:stretch/>
        </p:blipFill>
        <p:spPr bwMode="auto">
          <a:xfrm>
            <a:off x="7722128" y="1475929"/>
            <a:ext cx="3065580" cy="198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689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070" y="1696881"/>
            <a:ext cx="9721215" cy="1867279"/>
          </a:xfrm>
        </p:spPr>
        <p:txBody>
          <a:bodyPr>
            <a:noAutofit/>
          </a:bodyPr>
          <a:lstStyle/>
          <a:p>
            <a:r>
              <a:rPr lang="tr-TR" sz="2400" dirty="0" err="1"/>
              <a:t>E</a:t>
            </a:r>
            <a:r>
              <a:rPr lang="tr-TR" sz="2400" dirty="0" err="1" smtClean="0"/>
              <a:t>njektabl</a:t>
            </a:r>
            <a:r>
              <a:rPr lang="tr-TR" sz="2400" dirty="0" smtClean="0"/>
              <a:t> </a:t>
            </a:r>
            <a:r>
              <a:rPr lang="tr-TR" sz="2400" dirty="0"/>
              <a:t>olarak kullanılmaktadırlar (</a:t>
            </a:r>
            <a:r>
              <a:rPr lang="tr-TR" sz="2400" dirty="0" err="1"/>
              <a:t>semaglutidin</a:t>
            </a:r>
            <a:r>
              <a:rPr lang="tr-TR" sz="2400" dirty="0"/>
              <a:t> oral formu da </a:t>
            </a:r>
            <a:r>
              <a:rPr lang="tr-TR" sz="2400" dirty="0" smtClean="0"/>
              <a:t>var) </a:t>
            </a:r>
          </a:p>
          <a:p>
            <a:r>
              <a:rPr lang="tr-TR" sz="2400" dirty="0"/>
              <a:t>Yüksek maliyetli </a:t>
            </a:r>
            <a:r>
              <a:rPr lang="tr-TR" sz="2400" dirty="0" smtClean="0"/>
              <a:t>ilaçlardır</a:t>
            </a:r>
            <a:endParaRPr lang="tr-TR" sz="2400" dirty="0"/>
          </a:p>
          <a:p>
            <a:r>
              <a:rPr lang="tr-TR" sz="2400" dirty="0" err="1" smtClean="0"/>
              <a:t>Eksenatid</a:t>
            </a:r>
            <a:r>
              <a:rPr lang="tr-TR" sz="2400" dirty="0" smtClean="0"/>
              <a:t> belirli </a:t>
            </a:r>
            <a:r>
              <a:rPr lang="tr-TR" sz="2400" dirty="0"/>
              <a:t>koşullarda </a:t>
            </a:r>
            <a:r>
              <a:rPr lang="tr-TR" sz="2400" dirty="0" smtClean="0"/>
              <a:t>SGK ödeme </a:t>
            </a:r>
            <a:r>
              <a:rPr lang="tr-TR" sz="2400" dirty="0"/>
              <a:t>kapsamındadır</a:t>
            </a:r>
            <a:r>
              <a:rPr lang="tr-TR" sz="2400" dirty="0" smtClean="0"/>
              <a:t>.</a:t>
            </a:r>
            <a:endParaRPr lang="tr-TR" sz="2400" dirty="0"/>
          </a:p>
          <a:p>
            <a:endParaRPr lang="tr-TR" sz="2400" dirty="0"/>
          </a:p>
        </p:txBody>
      </p:sp>
      <p:sp>
        <p:nvSpPr>
          <p:cNvPr id="4" name="Başlık 1"/>
          <p:cNvSpPr>
            <a:spLocks noGrp="1"/>
          </p:cNvSpPr>
          <p:nvPr>
            <p:ph type="title"/>
          </p:nvPr>
        </p:nvSpPr>
        <p:spPr/>
        <p:txBody>
          <a:bodyPr>
            <a:noAutofit/>
          </a:bodyPr>
          <a:lstStyle/>
          <a:p>
            <a:r>
              <a:rPr lang="tr-TR" sz="3200" dirty="0"/>
              <a:t>GLUKAGON BENZERİ PEPTİD-1 RESEPTÖR AGONİSTLERİ (GLP-1RA, GLP-1 ANALOGLARI; GLP-1A)</a:t>
            </a:r>
          </a:p>
        </p:txBody>
      </p:sp>
      <p:sp>
        <p:nvSpPr>
          <p:cNvPr id="5" name="Dikdörtgen 4"/>
          <p:cNvSpPr/>
          <p:nvPr/>
        </p:nvSpPr>
        <p:spPr>
          <a:xfrm>
            <a:off x="648147" y="3635375"/>
            <a:ext cx="9649072" cy="2462213"/>
          </a:xfrm>
          <a:prstGeom prst="rect">
            <a:avLst/>
          </a:prstGeom>
          <a:solidFill>
            <a:schemeClr val="bg1">
              <a:lumMod val="95000"/>
            </a:schemeClr>
          </a:solidFill>
        </p:spPr>
        <p:txBody>
          <a:bodyPr wrap="square">
            <a:spAutoFit/>
          </a:bodyPr>
          <a:lstStyle/>
          <a:p>
            <a:pPr marL="342900" indent="-342900">
              <a:buFont typeface="Wingdings" pitchFamily="2" charset="2"/>
              <a:buChar char="ü"/>
            </a:pPr>
            <a:r>
              <a:rPr lang="tr-TR" sz="2200" dirty="0"/>
              <a:t>Yeni bir ilaç olan </a:t>
            </a:r>
            <a:r>
              <a:rPr lang="tr-TR" sz="2200" b="1" dirty="0" err="1">
                <a:solidFill>
                  <a:srgbClr val="FF0000"/>
                </a:solidFill>
              </a:rPr>
              <a:t>tirzepatid</a:t>
            </a:r>
            <a:r>
              <a:rPr lang="tr-TR" sz="2200" dirty="0"/>
              <a:t> GLP-1 RA etkisinin yanı sıra </a:t>
            </a:r>
            <a:r>
              <a:rPr lang="tr-TR" sz="2200" dirty="0" err="1"/>
              <a:t>glukoz</a:t>
            </a:r>
            <a:r>
              <a:rPr lang="tr-TR" sz="2200" dirty="0"/>
              <a:t> bağımlı </a:t>
            </a:r>
            <a:r>
              <a:rPr lang="tr-TR" sz="2200" dirty="0" err="1"/>
              <a:t>insülinotropik</a:t>
            </a:r>
            <a:r>
              <a:rPr lang="tr-TR" sz="2200" dirty="0"/>
              <a:t> </a:t>
            </a:r>
            <a:r>
              <a:rPr lang="tr-TR" sz="2200" dirty="0" err="1"/>
              <a:t>polipeptid</a:t>
            </a:r>
            <a:r>
              <a:rPr lang="tr-TR" sz="2200" dirty="0"/>
              <a:t> (GIP) reseptörlerine </a:t>
            </a:r>
            <a:r>
              <a:rPr lang="tr-TR" sz="2200" dirty="0" err="1"/>
              <a:t>agonistik</a:t>
            </a:r>
            <a:r>
              <a:rPr lang="tr-TR" sz="2200" dirty="0"/>
              <a:t> etkisi nedeni ile “</a:t>
            </a:r>
            <a:r>
              <a:rPr lang="tr-TR" sz="2200" dirty="0" err="1"/>
              <a:t>twincretin</a:t>
            </a:r>
            <a:r>
              <a:rPr lang="tr-TR" sz="2200" dirty="0"/>
              <a:t>” olarak adlandırılmaktadır. </a:t>
            </a:r>
          </a:p>
          <a:p>
            <a:pPr marL="342900" indent="-342900">
              <a:buFont typeface="Wingdings" pitchFamily="2" charset="2"/>
              <a:buChar char="ü"/>
            </a:pPr>
            <a:r>
              <a:rPr lang="tr-TR" sz="2200" dirty="0" err="1"/>
              <a:t>Glarjin</a:t>
            </a:r>
            <a:r>
              <a:rPr lang="tr-TR" sz="2200" dirty="0"/>
              <a:t> insülin ve 1 mg/hafta </a:t>
            </a:r>
            <a:r>
              <a:rPr lang="tr-TR" sz="2200" dirty="0" err="1"/>
              <a:t>semaglutidle</a:t>
            </a:r>
            <a:r>
              <a:rPr lang="tr-TR" sz="2200" dirty="0"/>
              <a:t> yapılan kıyaslamalı çalışmalarda gerek A1C kontrolü gerekse kilo kaybı üzerine üstün özellikleri saptanmış olup mayıs 2022’de FDA onayı almıştır. </a:t>
            </a:r>
          </a:p>
          <a:p>
            <a:pPr marL="342900" indent="-342900">
              <a:buFont typeface="Wingdings" pitchFamily="2" charset="2"/>
              <a:buChar char="ü"/>
            </a:pPr>
            <a:r>
              <a:rPr lang="tr-TR" sz="2200" dirty="0"/>
              <a:t>İlacın KV güvenlik çalışmasının 2025 yılında tamamlanması beklenmektedir. </a:t>
            </a:r>
          </a:p>
        </p:txBody>
      </p:sp>
    </p:spTree>
    <p:extLst>
      <p:ext uri="{BB962C8B-B14F-4D97-AF65-F5344CB8AC3E}">
        <p14:creationId xmlns:p14="http://schemas.microsoft.com/office/powerpoint/2010/main" val="2803929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920109309"/>
              </p:ext>
            </p:extLst>
          </p:nvPr>
        </p:nvGraphicFramePr>
        <p:xfrm>
          <a:off x="216099" y="539825"/>
          <a:ext cx="10441160" cy="6158421"/>
        </p:xfrm>
        <a:graphic>
          <a:graphicData uri="http://schemas.openxmlformats.org/drawingml/2006/table">
            <a:tbl>
              <a:tblPr firstRow="1" bandRow="1">
                <a:tableStyleId>{073A0DAA-6AF3-43AB-8588-CEC1D06C72B9}</a:tableStyleId>
              </a:tblPr>
              <a:tblGrid>
                <a:gridCol w="1296144"/>
                <a:gridCol w="3312368"/>
                <a:gridCol w="2592288"/>
                <a:gridCol w="3240360"/>
              </a:tblGrid>
              <a:tr h="432048">
                <a:tc>
                  <a:txBody>
                    <a:bodyPr/>
                    <a:lstStyle/>
                    <a:p>
                      <a:r>
                        <a:rPr lang="tr-TR" dirty="0" smtClean="0"/>
                        <a:t>Jenerik adı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tr-TR" dirty="0" smtClean="0"/>
                        <a:t>Ticari formu</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tr-TR" dirty="0" smtClean="0"/>
                        <a:t>Günlük doz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Alınma şekli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r>
              <a:tr h="768085">
                <a:tc>
                  <a:txBody>
                    <a:bodyPr/>
                    <a:lstStyle/>
                    <a:p>
                      <a:r>
                        <a:rPr lang="tr-TR" sz="1600" b="1" dirty="0" err="1" smtClean="0"/>
                        <a:t>Eksenatid</a:t>
                      </a:r>
                      <a:endParaRPr lang="tr-TR" sz="1600" b="1" dirty="0" smtClean="0"/>
                    </a:p>
                    <a:p>
                      <a:r>
                        <a:rPr lang="tr-TR" sz="1600" dirty="0" smtClean="0"/>
                        <a:t>(</a:t>
                      </a:r>
                      <a:r>
                        <a:rPr lang="tr-TR" sz="1600" dirty="0" err="1" smtClean="0"/>
                        <a:t>byetta</a:t>
                      </a:r>
                      <a:r>
                        <a:rPr lang="tr-TR" sz="16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5, 10 mg kartuş</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Başlangıç dozu: 10 mg İdame: 20 </a:t>
                      </a:r>
                      <a:r>
                        <a:rPr lang="el-GR" sz="1600" dirty="0" smtClean="0"/>
                        <a:t>μ</a:t>
                      </a:r>
                      <a:r>
                        <a:rPr lang="tr-TR" sz="1600" dirty="0" smtClean="0"/>
                        <a:t>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solidFill>
                            <a:srgbClr val="FF0000"/>
                          </a:solidFill>
                        </a:rPr>
                        <a:t>Günde 2 kez, </a:t>
                      </a:r>
                      <a:r>
                        <a:rPr lang="tr-TR" sz="1600" dirty="0" smtClean="0"/>
                        <a:t>sabah ve akşam yemekten 0-60 </a:t>
                      </a:r>
                      <a:r>
                        <a:rPr lang="tr-TR" sz="1600" dirty="0" err="1" smtClean="0"/>
                        <a:t>dk</a:t>
                      </a:r>
                      <a:r>
                        <a:rPr lang="tr-TR" sz="1600" dirty="0" smtClean="0"/>
                        <a:t> önce, </a:t>
                      </a:r>
                      <a:r>
                        <a:rPr lang="tr-TR" sz="1600" dirty="0" err="1" smtClean="0"/>
                        <a:t>s.c</a:t>
                      </a:r>
                      <a:r>
                        <a:rPr lang="tr-TR" sz="1600" dirty="0" smtClean="0"/>
                        <a:t>. </a:t>
                      </a:r>
                      <a:r>
                        <a:rPr lang="tr-TR" sz="1600" dirty="0" err="1" smtClean="0"/>
                        <a:t>injeksiyon</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00">
                <a:tc>
                  <a:txBody>
                    <a:bodyPr/>
                    <a:lstStyle/>
                    <a:p>
                      <a:r>
                        <a:rPr lang="tr-TR" sz="1600" b="1" dirty="0" err="1" smtClean="0"/>
                        <a:t>Eksenatid</a:t>
                      </a:r>
                      <a:r>
                        <a:rPr lang="tr-TR" sz="1600" b="1" dirty="0" smtClean="0"/>
                        <a:t> XR* </a:t>
                      </a:r>
                      <a:endParaRPr lang="tr-T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2 </a:t>
                      </a:r>
                      <a:r>
                        <a:rPr lang="el-GR" sz="1600" dirty="0" smtClean="0"/>
                        <a:t>μ</a:t>
                      </a:r>
                      <a:r>
                        <a:rPr lang="tr-TR" sz="1600" dirty="0" smtClean="0"/>
                        <a:t>g </a:t>
                      </a:r>
                      <a:r>
                        <a:rPr lang="tr-TR" sz="1600" dirty="0" err="1" smtClean="0"/>
                        <a:t>flakon</a:t>
                      </a:r>
                      <a:r>
                        <a:rPr lang="tr-TR" sz="1600" dirty="0" smtClean="0"/>
                        <a:t>, kartuş</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2 </a:t>
                      </a:r>
                      <a:r>
                        <a:rPr lang="el-GR" sz="1600" dirty="0" smtClean="0"/>
                        <a:t>μ</a:t>
                      </a:r>
                      <a:r>
                        <a:rPr lang="tr-TR" sz="1600" dirty="0" smtClean="0"/>
                        <a:t>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Haftada 1 kez, yemekten bağımsız </a:t>
                      </a:r>
                      <a:r>
                        <a:rPr lang="tr-TR" sz="1600" dirty="0" err="1" smtClean="0"/>
                        <a:t>s.c</a:t>
                      </a:r>
                      <a:r>
                        <a:rPr lang="tr-TR" sz="1600" dirty="0" smtClean="0"/>
                        <a:t>. </a:t>
                      </a:r>
                      <a:r>
                        <a:rPr lang="tr-TR" sz="1600" dirty="0" err="1" smtClean="0"/>
                        <a:t>injeksiyon</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lang="tr-TR" sz="1600" b="1" dirty="0" err="1" smtClean="0"/>
                        <a:t>Liraglutid</a:t>
                      </a:r>
                      <a:endParaRPr lang="tr-TR" sz="1600" b="1" dirty="0" smtClean="0"/>
                    </a:p>
                    <a:p>
                      <a:r>
                        <a:rPr lang="tr-TR" sz="1600" dirty="0" smtClean="0"/>
                        <a:t>(</a:t>
                      </a:r>
                      <a:r>
                        <a:rPr lang="tr-TR" sz="1600" dirty="0" err="1" smtClean="0"/>
                        <a:t>saxenda</a:t>
                      </a:r>
                      <a:r>
                        <a:rPr lang="tr-TR" sz="1600" dirty="0" smtClean="0"/>
                        <a:t>)</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6 </a:t>
                      </a:r>
                      <a:r>
                        <a:rPr lang="el-GR" sz="1600" dirty="0" smtClean="0"/>
                        <a:t>μ</a:t>
                      </a:r>
                      <a:r>
                        <a:rPr lang="tr-TR" sz="1600" dirty="0" smtClean="0"/>
                        <a:t>g/ml kartuş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Başlangıç dozu: 0.6 </a:t>
                      </a:r>
                      <a:r>
                        <a:rPr lang="el-GR" sz="1600" dirty="0" smtClean="0"/>
                        <a:t>μ</a:t>
                      </a:r>
                      <a:r>
                        <a:rPr lang="tr-TR" sz="1600" dirty="0" smtClean="0"/>
                        <a:t>g İdame: 1.2-1.8 </a:t>
                      </a:r>
                      <a:r>
                        <a:rPr lang="el-GR" sz="1600" dirty="0" smtClean="0"/>
                        <a:t>μ</a:t>
                      </a:r>
                      <a:r>
                        <a:rPr lang="tr-TR" sz="1600" dirty="0" smtClean="0"/>
                        <a:t>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solidFill>
                            <a:srgbClr val="FF0000"/>
                          </a:solidFill>
                        </a:rPr>
                        <a:t>Günde 1 kez</a:t>
                      </a:r>
                      <a:r>
                        <a:rPr lang="tr-TR" sz="1600" dirty="0" smtClean="0"/>
                        <a:t>, yemekten bağımsız, </a:t>
                      </a:r>
                      <a:r>
                        <a:rPr lang="tr-TR" sz="1600" dirty="0" err="1" smtClean="0"/>
                        <a:t>s.c</a:t>
                      </a:r>
                      <a:r>
                        <a:rPr lang="tr-TR" sz="1600" dirty="0" smtClean="0"/>
                        <a:t>. </a:t>
                      </a:r>
                      <a:r>
                        <a:rPr lang="tr-TR" sz="1600" dirty="0" err="1" smtClean="0"/>
                        <a:t>injeksiyon</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lang="tr-TR" sz="1600" b="1" dirty="0" err="1" smtClean="0"/>
                        <a:t>Liksisenatid</a:t>
                      </a:r>
                      <a:endParaRPr lang="tr-TR" sz="1600" b="1" dirty="0" smtClean="0"/>
                    </a:p>
                    <a:p>
                      <a:r>
                        <a:rPr lang="tr-TR" sz="1600" dirty="0" smtClean="0"/>
                        <a:t>(</a:t>
                      </a:r>
                      <a:r>
                        <a:rPr lang="tr-TR" sz="1600" dirty="0" err="1" smtClean="0"/>
                        <a:t>soliqua</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150 </a:t>
                      </a:r>
                      <a:r>
                        <a:rPr lang="el-GR" sz="1600" dirty="0" smtClean="0"/>
                        <a:t>μ</a:t>
                      </a:r>
                      <a:r>
                        <a:rPr lang="tr-TR" sz="1600" dirty="0" smtClean="0"/>
                        <a:t>g/3 ml hazır kalem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10-20 </a:t>
                      </a:r>
                      <a:r>
                        <a:rPr lang="el-GR" sz="1600" dirty="0" smtClean="0"/>
                        <a:t>μ</a:t>
                      </a:r>
                      <a:r>
                        <a:rPr lang="tr-TR" sz="1600" dirty="0" smtClean="0"/>
                        <a:t>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solidFill>
                            <a:srgbClr val="FF0000"/>
                          </a:solidFill>
                        </a:rPr>
                        <a:t>Günde 1 kez</a:t>
                      </a:r>
                      <a:r>
                        <a:rPr lang="tr-TR" sz="1600" dirty="0" smtClean="0"/>
                        <a:t>, sabah veya akşam yemekten 1 </a:t>
                      </a:r>
                      <a:r>
                        <a:rPr lang="tr-TR" sz="1600" dirty="0" err="1" smtClean="0"/>
                        <a:t>st</a:t>
                      </a:r>
                      <a:r>
                        <a:rPr lang="tr-TR" sz="1600" dirty="0" smtClean="0"/>
                        <a:t> önce </a:t>
                      </a:r>
                      <a:r>
                        <a:rPr lang="tr-TR" sz="1600" dirty="0" err="1" smtClean="0"/>
                        <a:t>s.c</a:t>
                      </a:r>
                      <a:r>
                        <a:rPr lang="tr-TR" sz="1600" dirty="0" smtClean="0"/>
                        <a:t>. </a:t>
                      </a:r>
                      <a:r>
                        <a:rPr lang="tr-TR" sz="1600" dirty="0" err="1" smtClean="0"/>
                        <a:t>injeksiyon</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016">
                <a:tc>
                  <a:txBody>
                    <a:bodyPr/>
                    <a:lstStyle/>
                    <a:p>
                      <a:r>
                        <a:rPr lang="tr-TR" sz="1600" b="1" dirty="0" err="1" smtClean="0"/>
                        <a:t>Albiglutid</a:t>
                      </a:r>
                      <a:endParaRPr lang="tr-TR" sz="1600" b="1" dirty="0" smtClean="0"/>
                    </a:p>
                    <a:p>
                      <a:r>
                        <a:rPr lang="tr-TR" sz="1600" dirty="0" smtClean="0"/>
                        <a:t>(</a:t>
                      </a:r>
                      <a:r>
                        <a:rPr lang="tr-TR" sz="1600" dirty="0" err="1" smtClean="0"/>
                        <a:t>eperzan</a:t>
                      </a:r>
                      <a:r>
                        <a:rPr lang="tr-TR" sz="1600" dirty="0" smtClean="0"/>
                        <a:t>)</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30-50 </a:t>
                      </a:r>
                      <a:r>
                        <a:rPr lang="el-GR" sz="1600" dirty="0" smtClean="0"/>
                        <a:t>μ</a:t>
                      </a:r>
                      <a:r>
                        <a:rPr lang="tr-TR" sz="1600" dirty="0" smtClean="0"/>
                        <a:t>g kartuş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30-50 </a:t>
                      </a:r>
                      <a:r>
                        <a:rPr lang="el-GR" sz="1600" dirty="0" smtClean="0"/>
                        <a:t>μ</a:t>
                      </a:r>
                      <a:r>
                        <a:rPr lang="tr-TR" sz="1600" dirty="0" smtClean="0"/>
                        <a:t>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Haftada 1 kez, herhangi bir zamanda, yemekten bağımsız </a:t>
                      </a:r>
                      <a:r>
                        <a:rPr lang="tr-TR" sz="1600" dirty="0" err="1" smtClean="0"/>
                        <a:t>s.c</a:t>
                      </a:r>
                      <a:r>
                        <a:rPr lang="tr-TR" sz="1600" dirty="0" smtClean="0"/>
                        <a:t>. </a:t>
                      </a:r>
                      <a:r>
                        <a:rPr lang="tr-TR" sz="1600" dirty="0" err="1" smtClean="0"/>
                        <a:t>injeksiyon</a:t>
                      </a:r>
                      <a:r>
                        <a:rPr lang="tr-TR" sz="1600" dirty="0" smtClean="0"/>
                        <a:t>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lang="tr-TR" sz="1600" b="1" dirty="0" err="1" smtClean="0"/>
                        <a:t>Dulaglutid</a:t>
                      </a:r>
                      <a:endParaRPr lang="tr-TR" sz="1600" b="1" dirty="0" smtClean="0"/>
                    </a:p>
                    <a:p>
                      <a:r>
                        <a:rPr lang="tr-TR" sz="1600" dirty="0" smtClean="0"/>
                        <a:t>(</a:t>
                      </a:r>
                      <a:r>
                        <a:rPr lang="tr-TR" sz="1600" dirty="0" err="1" smtClean="0"/>
                        <a:t>trulicity</a:t>
                      </a:r>
                      <a:r>
                        <a:rPr lang="tr-TR" sz="1600" dirty="0" smtClean="0"/>
                        <a:t>)</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0.75 </a:t>
                      </a:r>
                      <a:r>
                        <a:rPr lang="el-GR" sz="1600" dirty="0" smtClean="0"/>
                        <a:t>μ</a:t>
                      </a:r>
                      <a:r>
                        <a:rPr lang="tr-TR" sz="1600" dirty="0" smtClean="0"/>
                        <a:t>g/0.5 ml, 1.5 </a:t>
                      </a:r>
                      <a:r>
                        <a:rPr lang="el-GR" sz="1600" dirty="0" smtClean="0"/>
                        <a:t>μ</a:t>
                      </a:r>
                      <a:r>
                        <a:rPr lang="tr-TR" sz="1600" dirty="0" smtClean="0"/>
                        <a:t>g/0.5 ml tek doz hazır kalem</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0.75-1.5 </a:t>
                      </a:r>
                      <a:r>
                        <a:rPr lang="el-GR" sz="1600" dirty="0" smtClean="0"/>
                        <a:t>μ</a:t>
                      </a:r>
                      <a:r>
                        <a:rPr lang="tr-TR" sz="1600" dirty="0" smtClean="0"/>
                        <a:t>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Haftada 1 kez </a:t>
                      </a:r>
                      <a:r>
                        <a:rPr lang="tr-TR" sz="1600" dirty="0" err="1" smtClean="0"/>
                        <a:t>s.c</a:t>
                      </a:r>
                      <a:r>
                        <a:rPr lang="tr-TR" sz="1600" dirty="0" smtClean="0"/>
                        <a:t>. </a:t>
                      </a:r>
                      <a:r>
                        <a:rPr lang="tr-TR" sz="1600" dirty="0" err="1" smtClean="0"/>
                        <a:t>injeksiyon</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085">
                <a:tc>
                  <a:txBody>
                    <a:bodyPr/>
                    <a:lstStyle/>
                    <a:p>
                      <a:r>
                        <a:rPr lang="tr-TR" sz="1600" b="1" dirty="0" err="1" smtClean="0"/>
                        <a:t>Semaglutid</a:t>
                      </a:r>
                      <a:endParaRPr lang="tr-TR" sz="1600" b="1" dirty="0" smtClean="0"/>
                    </a:p>
                    <a:p>
                      <a:r>
                        <a:rPr lang="tr-TR" sz="1600" dirty="0" smtClean="0"/>
                        <a:t>(</a:t>
                      </a:r>
                      <a:r>
                        <a:rPr lang="tr-TR" sz="1600" dirty="0" err="1" smtClean="0"/>
                        <a:t>ozempic</a:t>
                      </a:r>
                      <a:r>
                        <a:rPr lang="tr-TR" sz="1600" dirty="0" smtClean="0"/>
                        <a:t>)</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1.34 </a:t>
                      </a:r>
                      <a:r>
                        <a:rPr lang="el-GR" sz="1600" dirty="0" smtClean="0"/>
                        <a:t>μ</a:t>
                      </a:r>
                      <a:r>
                        <a:rPr lang="tr-TR" sz="1600" dirty="0" smtClean="0"/>
                        <a:t>g/ml) 0.25-0.5 </a:t>
                      </a:r>
                      <a:r>
                        <a:rPr lang="el-GR" sz="1600" dirty="0" smtClean="0"/>
                        <a:t>μ</a:t>
                      </a:r>
                      <a:r>
                        <a:rPr lang="tr-TR" sz="1600" dirty="0" smtClean="0"/>
                        <a:t>g ve 1 mg dozlu kalem</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(Başlangıç dozu: 0.25 </a:t>
                      </a:r>
                      <a:r>
                        <a:rPr lang="el-GR" sz="1600" dirty="0" smtClean="0"/>
                        <a:t>μ</a:t>
                      </a:r>
                      <a:r>
                        <a:rPr lang="tr-TR" sz="1600" dirty="0" smtClean="0"/>
                        <a:t>g İdame: 0.5-1 </a:t>
                      </a:r>
                      <a:r>
                        <a:rPr lang="el-GR" sz="1600" dirty="0" smtClean="0"/>
                        <a:t>μ</a:t>
                      </a:r>
                      <a:r>
                        <a:rPr lang="tr-TR" sz="1600" dirty="0" smtClean="0"/>
                        <a:t>g </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Haftada 1 kez </a:t>
                      </a:r>
                      <a:r>
                        <a:rPr lang="tr-TR" sz="1600" dirty="0" err="1" smtClean="0"/>
                        <a:t>s.c</a:t>
                      </a:r>
                      <a:r>
                        <a:rPr lang="tr-TR" sz="1600" dirty="0" smtClean="0"/>
                        <a:t>. </a:t>
                      </a:r>
                      <a:r>
                        <a:rPr lang="tr-TR" sz="1600" dirty="0" err="1" smtClean="0"/>
                        <a:t>injeksiyon</a:t>
                      </a:r>
                      <a:r>
                        <a:rPr lang="tr-TR" sz="1600" dirty="0" smtClean="0"/>
                        <a:t> </a:t>
                      </a:r>
                    </a:p>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085">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b="1" dirty="0" err="1" smtClean="0"/>
                        <a:t>Tirzepatid</a:t>
                      </a:r>
                      <a:r>
                        <a:rPr lang="tr-TR" sz="1600" b="1" dirty="0" smtClean="0"/>
                        <a:t>*</a:t>
                      </a:r>
                      <a:endParaRPr lang="tr-T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2.5, 5, 7.5, 10, 12.5, 15 </a:t>
                      </a:r>
                      <a:r>
                        <a:rPr lang="el-GR" sz="1600" dirty="0" smtClean="0"/>
                        <a:t>μ</a:t>
                      </a:r>
                      <a:r>
                        <a:rPr lang="tr-TR" sz="1600" dirty="0" smtClean="0"/>
                        <a:t>g tek doz hazır kalem</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t>Başlangıç dozu: 2.5 </a:t>
                      </a:r>
                      <a:r>
                        <a:rPr lang="el-GR" sz="1600" dirty="0" smtClean="0"/>
                        <a:t>μ</a:t>
                      </a:r>
                      <a:r>
                        <a:rPr lang="tr-TR" sz="1600" dirty="0" smtClean="0"/>
                        <a:t>g 4 hafta İdame: 5 </a:t>
                      </a:r>
                      <a:r>
                        <a:rPr lang="el-GR" sz="1600" dirty="0" smtClean="0"/>
                        <a:t>μ</a:t>
                      </a:r>
                      <a:r>
                        <a:rPr lang="tr-TR" sz="1600" dirty="0" smtClean="0"/>
                        <a:t>g (4 haftalık aralarla 2.5 </a:t>
                      </a:r>
                      <a:r>
                        <a:rPr lang="el-GR" sz="1600" dirty="0" smtClean="0"/>
                        <a:t>μ</a:t>
                      </a:r>
                      <a:r>
                        <a:rPr lang="tr-TR" sz="1600" dirty="0" smtClean="0"/>
                        <a:t>g artırılabilir </a:t>
                      </a:r>
                      <a:r>
                        <a:rPr lang="tr-TR" sz="1600" dirty="0" err="1" smtClean="0"/>
                        <a:t>max</a:t>
                      </a:r>
                      <a:r>
                        <a:rPr lang="tr-TR" sz="1600" dirty="0" smtClean="0"/>
                        <a:t> doz 15 </a:t>
                      </a:r>
                      <a:r>
                        <a:rPr lang="el-GR" sz="1600" dirty="0" smtClean="0"/>
                        <a:t>μ</a:t>
                      </a:r>
                      <a:r>
                        <a:rPr lang="tr-TR" sz="1600" dirty="0" smtClean="0"/>
                        <a:t>g)</a:t>
                      </a: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600" dirty="0" smtClean="0"/>
                        <a:t>Haftada 1 kez </a:t>
                      </a:r>
                      <a:r>
                        <a:rPr lang="tr-TR" sz="1600" dirty="0" err="1" smtClean="0"/>
                        <a:t>s.c</a:t>
                      </a:r>
                      <a:r>
                        <a:rPr lang="tr-TR" sz="1600" dirty="0" smtClean="0"/>
                        <a:t>. </a:t>
                      </a:r>
                      <a:r>
                        <a:rPr lang="tr-TR" sz="1600" dirty="0" err="1" smtClean="0"/>
                        <a:t>injeksiyon</a:t>
                      </a:r>
                      <a:endParaRPr lang="tr-TR" sz="1600" dirty="0" smtClean="0"/>
                    </a:p>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8479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GLP-1 </a:t>
            </a:r>
            <a:r>
              <a:rPr lang="tr-TR" sz="3200" dirty="0"/>
              <a:t>RA grubu ilaçların yan </a:t>
            </a:r>
            <a:r>
              <a:rPr lang="tr-TR" sz="3200" dirty="0" smtClean="0"/>
              <a:t>etkileri-1</a:t>
            </a:r>
            <a:endParaRPr lang="tr-TR" sz="3200" dirty="0"/>
          </a:p>
        </p:txBody>
      </p:sp>
      <p:sp>
        <p:nvSpPr>
          <p:cNvPr id="3" name="İçerik Yer Tutucusu 2"/>
          <p:cNvSpPr>
            <a:spLocks noGrp="1"/>
          </p:cNvSpPr>
          <p:nvPr>
            <p:ph idx="1"/>
          </p:nvPr>
        </p:nvSpPr>
        <p:spPr>
          <a:xfrm>
            <a:off x="540070" y="1696882"/>
            <a:ext cx="5940725" cy="2354205"/>
          </a:xfrm>
        </p:spPr>
        <p:txBody>
          <a:bodyPr>
            <a:normAutofit/>
          </a:bodyPr>
          <a:lstStyle/>
          <a:p>
            <a:r>
              <a:rPr lang="tr-TR" sz="2400" dirty="0"/>
              <a:t>Bulantı, kusma (genellikle zamanla hafifler</a:t>
            </a:r>
            <a:r>
              <a:rPr lang="tr-TR" sz="2400" dirty="0" smtClean="0"/>
              <a:t>)</a:t>
            </a:r>
          </a:p>
          <a:p>
            <a:r>
              <a:rPr lang="tr-TR" sz="2400" dirty="0" err="1" smtClean="0"/>
              <a:t>Diyare</a:t>
            </a:r>
            <a:r>
              <a:rPr lang="tr-TR" sz="2400" dirty="0" smtClean="0"/>
              <a:t> </a:t>
            </a:r>
          </a:p>
          <a:p>
            <a:r>
              <a:rPr lang="tr-TR" sz="2400" dirty="0" smtClean="0"/>
              <a:t>Daha </a:t>
            </a:r>
            <a:r>
              <a:rPr lang="tr-TR" sz="2400" dirty="0"/>
              <a:t>az sıklıkta; </a:t>
            </a:r>
            <a:r>
              <a:rPr lang="tr-TR" sz="2400" dirty="0" err="1"/>
              <a:t>konstipasyon</a:t>
            </a:r>
            <a:r>
              <a:rPr lang="tr-TR" sz="2400" dirty="0"/>
              <a:t>, karın </a:t>
            </a:r>
            <a:r>
              <a:rPr lang="tr-TR" sz="2400" dirty="0" smtClean="0"/>
              <a:t>ağrısı</a:t>
            </a:r>
          </a:p>
          <a:p>
            <a:r>
              <a:rPr lang="tr-TR" sz="2400" dirty="0" smtClean="0"/>
              <a:t>Kalp </a:t>
            </a:r>
            <a:r>
              <a:rPr lang="tr-TR" sz="2400" dirty="0"/>
              <a:t>hızında minimal artış </a:t>
            </a:r>
            <a:endParaRPr lang="tr-TR" sz="2400" dirty="0" smtClean="0"/>
          </a:p>
          <a:p>
            <a:r>
              <a:rPr lang="tr-TR" sz="2400" dirty="0" err="1" smtClean="0"/>
              <a:t>Pankreatit</a:t>
            </a:r>
            <a:r>
              <a:rPr lang="tr-TR" sz="2400" dirty="0" smtClean="0"/>
              <a:t> </a:t>
            </a:r>
            <a:r>
              <a:rPr lang="tr-TR" sz="2400" dirty="0"/>
              <a:t>ve safra taşı </a:t>
            </a:r>
            <a:r>
              <a:rPr lang="tr-TR" sz="2400" dirty="0" smtClean="0"/>
              <a:t>oluşumu:</a:t>
            </a:r>
          </a:p>
          <a:p>
            <a:endParaRPr lang="tr-TR" sz="2400" dirty="0"/>
          </a:p>
          <a:p>
            <a:endParaRPr lang="tr-TR" sz="2400" dirty="0" smtClean="0"/>
          </a:p>
          <a:p>
            <a:endParaRPr lang="tr-TR" sz="2400" dirty="0"/>
          </a:p>
          <a:p>
            <a:endParaRPr lang="tr-TR" sz="2400" dirty="0" smtClean="0"/>
          </a:p>
          <a:p>
            <a:endParaRPr lang="tr-TR" sz="2400" dirty="0"/>
          </a:p>
          <a:p>
            <a:endParaRPr lang="tr-TR" sz="2400" dirty="0" smtClean="0"/>
          </a:p>
          <a:p>
            <a:endParaRPr lang="tr-TR" sz="2400" dirty="0"/>
          </a:p>
          <a:p>
            <a:endParaRPr lang="tr-TR" sz="2400" dirty="0" smtClean="0"/>
          </a:p>
          <a:p>
            <a:endParaRPr lang="tr-TR" sz="2400" dirty="0"/>
          </a:p>
          <a:p>
            <a:endParaRPr lang="tr-TR" sz="2400" dirty="0" smtClean="0"/>
          </a:p>
          <a:p>
            <a:endParaRPr lang="tr-TR" sz="2400" dirty="0"/>
          </a:p>
        </p:txBody>
      </p:sp>
      <p:sp>
        <p:nvSpPr>
          <p:cNvPr id="5" name="Dikdörtgen 4"/>
          <p:cNvSpPr/>
          <p:nvPr/>
        </p:nvSpPr>
        <p:spPr>
          <a:xfrm>
            <a:off x="144091" y="4140804"/>
            <a:ext cx="10369152" cy="430887"/>
          </a:xfrm>
          <a:prstGeom prst="rect">
            <a:avLst/>
          </a:prstGeom>
          <a:solidFill>
            <a:schemeClr val="bg1">
              <a:lumMod val="95000"/>
            </a:schemeClr>
          </a:solidFill>
        </p:spPr>
        <p:txBody>
          <a:bodyPr wrap="square">
            <a:spAutoFit/>
          </a:bodyPr>
          <a:lstStyle/>
          <a:p>
            <a:r>
              <a:rPr lang="tr-TR" sz="2200" dirty="0" err="1" smtClean="0"/>
              <a:t>Pankreatit</a:t>
            </a:r>
            <a:r>
              <a:rPr lang="tr-TR" sz="2200" dirty="0" smtClean="0"/>
              <a:t> </a:t>
            </a:r>
            <a:r>
              <a:rPr lang="tr-TR" sz="2200" dirty="0"/>
              <a:t>vakaları, </a:t>
            </a:r>
            <a:r>
              <a:rPr lang="tr-TR" sz="2200" dirty="0" err="1" smtClean="0"/>
              <a:t>liraglutid</a:t>
            </a:r>
            <a:r>
              <a:rPr lang="tr-TR" sz="2200" dirty="0" smtClean="0"/>
              <a:t> </a:t>
            </a:r>
            <a:r>
              <a:rPr lang="tr-TR" sz="2200" dirty="0"/>
              <a:t>ile akut komplikasyonlu safra taşı </a:t>
            </a:r>
            <a:r>
              <a:rPr lang="tr-TR" sz="2200" dirty="0" smtClean="0"/>
              <a:t>hastalığı vakaları bildirilmiş</a:t>
            </a:r>
            <a:endParaRPr lang="tr-TR" sz="2200" dirty="0"/>
          </a:p>
        </p:txBody>
      </p:sp>
      <p:sp>
        <p:nvSpPr>
          <p:cNvPr id="6" name="Dikdörtgen 5"/>
          <p:cNvSpPr/>
          <p:nvPr/>
        </p:nvSpPr>
        <p:spPr>
          <a:xfrm>
            <a:off x="2268327" y="4644281"/>
            <a:ext cx="6120680" cy="430887"/>
          </a:xfrm>
          <a:prstGeom prst="rect">
            <a:avLst/>
          </a:prstGeom>
          <a:solidFill>
            <a:schemeClr val="bg1">
              <a:lumMod val="95000"/>
            </a:schemeClr>
          </a:solidFill>
        </p:spPr>
        <p:txBody>
          <a:bodyPr wrap="square">
            <a:spAutoFit/>
          </a:bodyPr>
          <a:lstStyle/>
          <a:p>
            <a:r>
              <a:rPr lang="tr-TR" sz="2200" dirty="0"/>
              <a:t>GLP-1A grubu ilaçlar </a:t>
            </a:r>
            <a:r>
              <a:rPr lang="tr-TR" sz="2200" dirty="0" err="1"/>
              <a:t>pankreatit</a:t>
            </a:r>
            <a:r>
              <a:rPr lang="tr-TR" sz="2200" dirty="0"/>
              <a:t> </a:t>
            </a:r>
            <a:r>
              <a:rPr lang="tr-TR" sz="2200" dirty="0" smtClean="0"/>
              <a:t>yönünden izlenmeli</a:t>
            </a:r>
            <a:endParaRPr lang="tr-TR" sz="2200" dirty="0"/>
          </a:p>
        </p:txBody>
      </p:sp>
      <p:sp>
        <p:nvSpPr>
          <p:cNvPr id="8" name="Dikdörtgen 7"/>
          <p:cNvSpPr/>
          <p:nvPr/>
        </p:nvSpPr>
        <p:spPr>
          <a:xfrm>
            <a:off x="2232323" y="5220345"/>
            <a:ext cx="6192688" cy="430887"/>
          </a:xfrm>
          <a:prstGeom prst="rect">
            <a:avLst/>
          </a:prstGeom>
          <a:solidFill>
            <a:schemeClr val="bg1">
              <a:lumMod val="95000"/>
            </a:schemeClr>
          </a:solidFill>
        </p:spPr>
        <p:txBody>
          <a:bodyPr wrap="square">
            <a:spAutoFit/>
          </a:bodyPr>
          <a:lstStyle/>
          <a:p>
            <a:r>
              <a:rPr lang="tr-TR" sz="2200" dirty="0" smtClean="0"/>
              <a:t>Akut </a:t>
            </a:r>
            <a:r>
              <a:rPr lang="tr-TR" sz="2200" dirty="0" err="1"/>
              <a:t>pankreatit</a:t>
            </a:r>
            <a:r>
              <a:rPr lang="tr-TR" sz="2200" dirty="0"/>
              <a:t> kuşkusu varsa ilaç derhal kesilmelidir</a:t>
            </a:r>
          </a:p>
        </p:txBody>
      </p:sp>
      <p:sp>
        <p:nvSpPr>
          <p:cNvPr id="9" name="Dikdörtgen 8"/>
          <p:cNvSpPr/>
          <p:nvPr/>
        </p:nvSpPr>
        <p:spPr>
          <a:xfrm>
            <a:off x="288107" y="5796408"/>
            <a:ext cx="10081120" cy="769441"/>
          </a:xfrm>
          <a:prstGeom prst="rect">
            <a:avLst/>
          </a:prstGeom>
          <a:solidFill>
            <a:schemeClr val="bg1">
              <a:lumMod val="95000"/>
            </a:schemeClr>
          </a:solidFill>
        </p:spPr>
        <p:txBody>
          <a:bodyPr wrap="square">
            <a:spAutoFit/>
          </a:bodyPr>
          <a:lstStyle/>
          <a:p>
            <a:pPr algn="ctr"/>
            <a:r>
              <a:rPr lang="tr-TR" sz="2200" b="1" dirty="0"/>
              <a:t>TEMD</a:t>
            </a:r>
            <a:r>
              <a:rPr lang="tr-TR" sz="2200" dirty="0"/>
              <a:t> </a:t>
            </a:r>
            <a:r>
              <a:rPr lang="tr-TR" sz="2200" dirty="0" err="1" smtClean="0"/>
              <a:t>pankreatit</a:t>
            </a:r>
            <a:r>
              <a:rPr lang="tr-TR" sz="2200" dirty="0" smtClean="0"/>
              <a:t> </a:t>
            </a:r>
            <a:r>
              <a:rPr lang="tr-TR" sz="2200" dirty="0"/>
              <a:t>için risk taşıyan hastalarda GLP-1 RA grubu </a:t>
            </a:r>
            <a:r>
              <a:rPr lang="tr-TR" sz="2200" dirty="0" smtClean="0"/>
              <a:t>ilaç kullanımını önermiyor</a:t>
            </a:r>
          </a:p>
          <a:p>
            <a:pPr algn="ctr"/>
            <a:r>
              <a:rPr lang="tr-TR" sz="2200" dirty="0"/>
              <a:t>S</a:t>
            </a:r>
            <a:r>
              <a:rPr lang="tr-TR" sz="2200" dirty="0" smtClean="0"/>
              <a:t>afra </a:t>
            </a:r>
            <a:r>
              <a:rPr lang="tr-TR" sz="2200" dirty="0"/>
              <a:t>kesesinde taş </a:t>
            </a:r>
            <a:r>
              <a:rPr lang="tr-TR" sz="2200" dirty="0" smtClean="0"/>
              <a:t>olanlarda dikkatli </a:t>
            </a:r>
            <a:r>
              <a:rPr lang="tr-TR" sz="2200" dirty="0"/>
              <a:t>kullanımını </a:t>
            </a:r>
            <a:r>
              <a:rPr lang="tr-TR" sz="2200" dirty="0" smtClean="0"/>
              <a:t>öneriyor</a:t>
            </a:r>
            <a:endParaRPr lang="tr-TR" sz="2200" dirty="0"/>
          </a:p>
        </p:txBody>
      </p:sp>
    </p:spTree>
    <p:extLst>
      <p:ext uri="{BB962C8B-B14F-4D97-AF65-F5344CB8AC3E}">
        <p14:creationId xmlns:p14="http://schemas.microsoft.com/office/powerpoint/2010/main" val="499112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b="1" dirty="0" err="1"/>
              <a:t>Liraglutid</a:t>
            </a:r>
            <a:r>
              <a:rPr lang="tr-TR" sz="2400" dirty="0"/>
              <a:t> ile yapılan deneysel </a:t>
            </a:r>
            <a:r>
              <a:rPr lang="tr-TR" sz="2400" dirty="0" smtClean="0"/>
              <a:t>çalışmalarda kemirgenlerde  </a:t>
            </a:r>
            <a:r>
              <a:rPr lang="tr-TR" sz="2400" dirty="0" err="1"/>
              <a:t>tiroid</a:t>
            </a:r>
            <a:r>
              <a:rPr lang="tr-TR" sz="2400" dirty="0"/>
              <a:t> bezinde C-hücre </a:t>
            </a:r>
            <a:r>
              <a:rPr lang="tr-TR" sz="2400" dirty="0" err="1"/>
              <a:t>hiperplazisi</a:t>
            </a:r>
            <a:r>
              <a:rPr lang="tr-TR" sz="2400" dirty="0"/>
              <a:t> tespit edilmiştir. </a:t>
            </a:r>
            <a:endParaRPr lang="tr-TR" sz="2400" dirty="0" smtClean="0"/>
          </a:p>
          <a:p>
            <a:endParaRPr lang="tr-TR" sz="2400" dirty="0"/>
          </a:p>
          <a:p>
            <a:r>
              <a:rPr lang="tr-TR" sz="2400" dirty="0" smtClean="0"/>
              <a:t>GLP-1 RA grubu </a:t>
            </a:r>
            <a:r>
              <a:rPr lang="tr-TR" sz="2400" dirty="0"/>
              <a:t>ilaçlar </a:t>
            </a:r>
            <a:r>
              <a:rPr lang="tr-TR" sz="2400" dirty="0" err="1"/>
              <a:t>medüller</a:t>
            </a:r>
            <a:r>
              <a:rPr lang="tr-TR" sz="2400" dirty="0"/>
              <a:t> </a:t>
            </a:r>
            <a:r>
              <a:rPr lang="tr-TR" sz="2400" dirty="0" err="1"/>
              <a:t>tiroid</a:t>
            </a:r>
            <a:r>
              <a:rPr lang="tr-TR" sz="2400" dirty="0"/>
              <a:t> kanseri bakımından ek izleme </a:t>
            </a:r>
            <a:r>
              <a:rPr lang="tr-TR" sz="2400" dirty="0" smtClean="0"/>
              <a:t>kapsamındadır </a:t>
            </a:r>
          </a:p>
          <a:p>
            <a:endParaRPr lang="tr-TR" sz="2400" dirty="0" smtClean="0"/>
          </a:p>
          <a:p>
            <a:r>
              <a:rPr lang="tr-TR" sz="2400" dirty="0" smtClean="0"/>
              <a:t>Şüpheli </a:t>
            </a:r>
            <a:r>
              <a:rPr lang="tr-TR" sz="2400" dirty="0"/>
              <a:t>hastalarda </a:t>
            </a:r>
            <a:r>
              <a:rPr lang="tr-TR" sz="2400" dirty="0" err="1"/>
              <a:t>kalsitonin</a:t>
            </a:r>
            <a:r>
              <a:rPr lang="tr-TR" sz="2400" dirty="0"/>
              <a:t> </a:t>
            </a:r>
            <a:r>
              <a:rPr lang="tr-TR" sz="2400" dirty="0" smtClean="0"/>
              <a:t>bakılmalı ve </a:t>
            </a:r>
            <a:r>
              <a:rPr lang="tr-TR" sz="2400" dirty="0"/>
              <a:t>gereğinde ileri tetkik </a:t>
            </a:r>
            <a:r>
              <a:rPr lang="tr-TR" sz="2400" dirty="0" smtClean="0"/>
              <a:t>yapılması öneriliyor</a:t>
            </a:r>
          </a:p>
          <a:p>
            <a:endParaRPr lang="tr-TR" sz="2400" dirty="0" smtClean="0"/>
          </a:p>
          <a:p>
            <a:r>
              <a:rPr lang="tr-TR" sz="2400" dirty="0" err="1" smtClean="0"/>
              <a:t>Semaglutid</a:t>
            </a:r>
            <a:r>
              <a:rPr lang="tr-TR" sz="2400" dirty="0" smtClean="0"/>
              <a:t> </a:t>
            </a:r>
            <a:r>
              <a:rPr lang="tr-TR" sz="2400" dirty="0"/>
              <a:t>ile diyabetik </a:t>
            </a:r>
            <a:r>
              <a:rPr lang="tr-TR" sz="2400" dirty="0" err="1"/>
              <a:t>retinopatide</a:t>
            </a:r>
            <a:r>
              <a:rPr lang="tr-TR" sz="2400" dirty="0"/>
              <a:t> kötüleşme bildirilmiştir</a:t>
            </a:r>
            <a:r>
              <a:rPr lang="tr-TR" sz="2400" dirty="0" smtClean="0"/>
              <a:t>.</a:t>
            </a:r>
            <a:endParaRPr lang="tr-TR" sz="2400" dirty="0"/>
          </a:p>
        </p:txBody>
      </p:sp>
      <p:sp>
        <p:nvSpPr>
          <p:cNvPr id="4" name="Başlık 1"/>
          <p:cNvSpPr>
            <a:spLocks noGrp="1"/>
          </p:cNvSpPr>
          <p:nvPr>
            <p:ph type="title"/>
          </p:nvPr>
        </p:nvSpPr>
        <p:spPr/>
        <p:txBody>
          <a:bodyPr>
            <a:normAutofit/>
          </a:bodyPr>
          <a:lstStyle/>
          <a:p>
            <a:r>
              <a:rPr lang="tr-TR" sz="3200" dirty="0" smtClean="0"/>
              <a:t>GLP-1 </a:t>
            </a:r>
            <a:r>
              <a:rPr lang="tr-TR" sz="3200" dirty="0"/>
              <a:t>RA grubu ilaçların yan </a:t>
            </a:r>
            <a:r>
              <a:rPr lang="tr-TR" sz="3200" dirty="0" smtClean="0"/>
              <a:t>etkileri-2</a:t>
            </a:r>
            <a:endParaRPr lang="tr-TR" sz="3200" dirty="0"/>
          </a:p>
        </p:txBody>
      </p:sp>
    </p:spTree>
    <p:extLst>
      <p:ext uri="{BB962C8B-B14F-4D97-AF65-F5344CB8AC3E}">
        <p14:creationId xmlns:p14="http://schemas.microsoft.com/office/powerpoint/2010/main" val="4083015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GLP-1 RA grubu ilaçların </a:t>
            </a:r>
            <a:r>
              <a:rPr lang="tr-TR" sz="3200" dirty="0" err="1"/>
              <a:t>kontrendikasyonları</a:t>
            </a:r>
            <a:endParaRPr lang="tr-TR" sz="3200" dirty="0"/>
          </a:p>
        </p:txBody>
      </p:sp>
      <p:sp>
        <p:nvSpPr>
          <p:cNvPr id="3" name="İçerik Yer Tutucusu 2"/>
          <p:cNvSpPr>
            <a:spLocks noGrp="1"/>
          </p:cNvSpPr>
          <p:nvPr>
            <p:ph idx="1"/>
          </p:nvPr>
        </p:nvSpPr>
        <p:spPr/>
        <p:txBody>
          <a:bodyPr>
            <a:normAutofit/>
          </a:bodyPr>
          <a:lstStyle/>
          <a:p>
            <a:endParaRPr lang="tr-TR" sz="2400" dirty="0" smtClean="0"/>
          </a:p>
          <a:p>
            <a:r>
              <a:rPr lang="tr-TR" sz="2400" dirty="0" err="1" smtClean="0"/>
              <a:t>Pankreatit</a:t>
            </a:r>
            <a:r>
              <a:rPr lang="tr-TR" sz="2400" dirty="0" smtClean="0"/>
              <a:t> </a:t>
            </a:r>
            <a:r>
              <a:rPr lang="tr-TR" sz="2400" dirty="0"/>
              <a:t>ve pankreas kanseri </a:t>
            </a:r>
            <a:r>
              <a:rPr lang="tr-TR" sz="2400" dirty="0" smtClean="0"/>
              <a:t>öyküsü</a:t>
            </a:r>
          </a:p>
          <a:p>
            <a:endParaRPr lang="tr-TR" sz="2400" dirty="0" smtClean="0"/>
          </a:p>
          <a:p>
            <a:r>
              <a:rPr lang="tr-TR" sz="2400" dirty="0" smtClean="0"/>
              <a:t>Aşikar </a:t>
            </a:r>
            <a:r>
              <a:rPr lang="tr-TR" sz="2400" dirty="0" err="1"/>
              <a:t>gastrointestinal</a:t>
            </a:r>
            <a:r>
              <a:rPr lang="tr-TR" sz="2400" dirty="0"/>
              <a:t> hastalık </a:t>
            </a:r>
            <a:endParaRPr lang="tr-TR" sz="2400" dirty="0" smtClean="0"/>
          </a:p>
          <a:p>
            <a:pPr marL="0" indent="0">
              <a:buNone/>
            </a:pPr>
            <a:r>
              <a:rPr lang="tr-TR" sz="2000" dirty="0" smtClean="0"/>
              <a:t> </a:t>
            </a:r>
          </a:p>
          <a:p>
            <a:endParaRPr lang="tr-TR" sz="2400" dirty="0" smtClean="0"/>
          </a:p>
          <a:p>
            <a:r>
              <a:rPr lang="tr-TR" sz="2400" dirty="0" smtClean="0"/>
              <a:t>Ailede </a:t>
            </a:r>
            <a:r>
              <a:rPr lang="tr-TR" sz="2400" dirty="0"/>
              <a:t>veya kendisinde </a:t>
            </a:r>
            <a:r>
              <a:rPr lang="tr-TR" sz="2400" dirty="0" err="1"/>
              <a:t>medüller</a:t>
            </a:r>
            <a:r>
              <a:rPr lang="tr-TR" sz="2400" dirty="0"/>
              <a:t> </a:t>
            </a:r>
            <a:r>
              <a:rPr lang="tr-TR" sz="2400" dirty="0" err="1"/>
              <a:t>tiroid</a:t>
            </a:r>
            <a:r>
              <a:rPr lang="tr-TR" sz="2400" dirty="0"/>
              <a:t> kanseri veya </a:t>
            </a:r>
            <a:r>
              <a:rPr lang="tr-TR" sz="2400" dirty="0" smtClean="0"/>
              <a:t>MEN Tip-2</a:t>
            </a:r>
          </a:p>
          <a:p>
            <a:endParaRPr lang="tr-TR" sz="2400" dirty="0" smtClean="0"/>
          </a:p>
          <a:p>
            <a:r>
              <a:rPr lang="tr-TR" sz="2400" dirty="0" smtClean="0"/>
              <a:t>Gebelik </a:t>
            </a:r>
            <a:r>
              <a:rPr lang="tr-TR" sz="2400" dirty="0"/>
              <a:t>ve </a:t>
            </a:r>
            <a:r>
              <a:rPr lang="tr-TR" sz="2400" dirty="0" err="1"/>
              <a:t>laktasyon</a:t>
            </a:r>
            <a:r>
              <a:rPr lang="tr-TR" sz="2400" dirty="0"/>
              <a:t> </a:t>
            </a:r>
          </a:p>
        </p:txBody>
      </p:sp>
      <p:sp>
        <p:nvSpPr>
          <p:cNvPr id="4" name="Dikdörtgen 3"/>
          <p:cNvSpPr/>
          <p:nvPr/>
        </p:nvSpPr>
        <p:spPr>
          <a:xfrm>
            <a:off x="5616699" y="2844081"/>
            <a:ext cx="4896544" cy="1015663"/>
          </a:xfrm>
          <a:prstGeom prst="rect">
            <a:avLst/>
          </a:prstGeom>
          <a:solidFill>
            <a:schemeClr val="bg1">
              <a:lumMod val="95000"/>
            </a:schemeClr>
          </a:solidFill>
        </p:spPr>
        <p:txBody>
          <a:bodyPr wrap="square">
            <a:spAutoFit/>
          </a:bodyPr>
          <a:lstStyle/>
          <a:p>
            <a:r>
              <a:rPr lang="tr-TR" sz="2000" dirty="0" err="1" smtClean="0"/>
              <a:t>gastroparezi</a:t>
            </a:r>
            <a:endParaRPr lang="tr-TR" sz="2000" dirty="0" smtClean="0"/>
          </a:p>
          <a:p>
            <a:r>
              <a:rPr lang="tr-TR" sz="2000" dirty="0" smtClean="0"/>
              <a:t>yakında  </a:t>
            </a:r>
            <a:r>
              <a:rPr lang="tr-TR" sz="2000" dirty="0" err="1" smtClean="0"/>
              <a:t>kolelitiyaz</a:t>
            </a:r>
            <a:r>
              <a:rPr lang="tr-TR" sz="2000" dirty="0" smtClean="0"/>
              <a:t> </a:t>
            </a:r>
            <a:r>
              <a:rPr lang="tr-TR" sz="2000" dirty="0"/>
              <a:t>ya da safra yolları </a:t>
            </a:r>
            <a:r>
              <a:rPr lang="tr-TR" sz="2000" dirty="0" smtClean="0"/>
              <a:t>hastalığı</a:t>
            </a:r>
          </a:p>
          <a:p>
            <a:r>
              <a:rPr lang="tr-TR" sz="2000" dirty="0" smtClean="0"/>
              <a:t>ileri </a:t>
            </a:r>
            <a:r>
              <a:rPr lang="tr-TR" sz="2000" dirty="0"/>
              <a:t>derecede GÖRH vb.)</a:t>
            </a:r>
          </a:p>
        </p:txBody>
      </p:sp>
      <p:cxnSp>
        <p:nvCxnSpPr>
          <p:cNvPr id="6" name="Düz Ok Bağlayıcısı 5"/>
          <p:cNvCxnSpPr/>
          <p:nvPr/>
        </p:nvCxnSpPr>
        <p:spPr>
          <a:xfrm>
            <a:off x="4985856" y="3334368"/>
            <a:ext cx="6308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23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p-4_inhibitors [TUSOM | Pharmwiki]"/>
          <p:cNvPicPr>
            <a:picLocks noChangeAspect="1" noChangeArrowheads="1"/>
          </p:cNvPicPr>
          <p:nvPr/>
        </p:nvPicPr>
        <p:blipFill rotWithShape="1">
          <a:blip r:embed="rId2">
            <a:extLst>
              <a:ext uri="{28A0092B-C50C-407E-A947-70E740481C1C}">
                <a14:useLocalDpi xmlns:a14="http://schemas.microsoft.com/office/drawing/2010/main" val="0"/>
              </a:ext>
            </a:extLst>
          </a:blip>
          <a:srcRect l="1613" t="2257" r="1456" b="10178"/>
          <a:stretch/>
        </p:blipFill>
        <p:spPr bwMode="auto">
          <a:xfrm>
            <a:off x="308344" y="1547938"/>
            <a:ext cx="5488087"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188436" y="1835969"/>
            <a:ext cx="4036775" cy="1107996"/>
          </a:xfrm>
          <a:prstGeom prst="rect">
            <a:avLst/>
          </a:prstGeom>
          <a:solidFill>
            <a:schemeClr val="bg1"/>
          </a:solidFill>
          <a:ln>
            <a:solidFill>
              <a:schemeClr val="tx1"/>
            </a:solidFill>
          </a:ln>
        </p:spPr>
        <p:txBody>
          <a:bodyPr wrap="square">
            <a:spAutoFit/>
          </a:bodyPr>
          <a:lstStyle/>
          <a:p>
            <a:pPr marL="342900" indent="-342900">
              <a:buFont typeface="Wingdings" pitchFamily="2" charset="2"/>
              <a:buChar char="ü"/>
            </a:pPr>
            <a:r>
              <a:rPr lang="tr-TR" sz="2200" dirty="0"/>
              <a:t>DPP-4’ü </a:t>
            </a:r>
            <a:r>
              <a:rPr lang="tr-TR" sz="2200" dirty="0" err="1"/>
              <a:t>inhibe</a:t>
            </a:r>
            <a:r>
              <a:rPr lang="tr-TR" sz="2200" dirty="0"/>
              <a:t> etmek suretiyle geciktirerek </a:t>
            </a:r>
            <a:r>
              <a:rPr lang="tr-TR" sz="2200" dirty="0" err="1"/>
              <a:t>endojen</a:t>
            </a:r>
            <a:r>
              <a:rPr lang="tr-TR" sz="2200" dirty="0"/>
              <a:t> GLP-1 ve GİP düzeylerini </a:t>
            </a:r>
            <a:r>
              <a:rPr lang="tr-TR" sz="2200" dirty="0" smtClean="0"/>
              <a:t>yükseltirler</a:t>
            </a:r>
            <a:endParaRPr lang="tr-TR" sz="2200" dirty="0"/>
          </a:p>
        </p:txBody>
      </p:sp>
      <p:sp>
        <p:nvSpPr>
          <p:cNvPr id="6" name="Dikdörtgen 5"/>
          <p:cNvSpPr/>
          <p:nvPr/>
        </p:nvSpPr>
        <p:spPr>
          <a:xfrm>
            <a:off x="6188436" y="3058294"/>
            <a:ext cx="4036775" cy="769441"/>
          </a:xfrm>
          <a:prstGeom prst="rect">
            <a:avLst/>
          </a:prstGeom>
          <a:solidFill>
            <a:schemeClr val="bg1">
              <a:lumMod val="95000"/>
            </a:schemeClr>
          </a:solidFill>
        </p:spPr>
        <p:txBody>
          <a:bodyPr wrap="square">
            <a:spAutoFit/>
          </a:bodyPr>
          <a:lstStyle/>
          <a:p>
            <a:pPr marL="342900" indent="-342900">
              <a:buFont typeface="Wingdings" pitchFamily="2" charset="2"/>
              <a:buChar char="ü"/>
            </a:pPr>
            <a:r>
              <a:rPr lang="tr-TR" sz="2200" dirty="0"/>
              <a:t>insülin </a:t>
            </a:r>
            <a:r>
              <a:rPr lang="tr-TR" sz="2200" dirty="0" err="1"/>
              <a:t>sekresyonunu</a:t>
            </a:r>
            <a:r>
              <a:rPr lang="tr-TR" sz="2200" dirty="0"/>
              <a:t> </a:t>
            </a:r>
            <a:r>
              <a:rPr lang="tr-TR" sz="2200" dirty="0" err="1"/>
              <a:t>glukoza</a:t>
            </a:r>
            <a:r>
              <a:rPr lang="tr-TR" sz="2200" dirty="0"/>
              <a:t> bağımlı olarak </a:t>
            </a:r>
            <a:r>
              <a:rPr lang="tr-TR" sz="2200" dirty="0" smtClean="0"/>
              <a:t>artırırlar </a:t>
            </a:r>
            <a:endParaRPr lang="tr-TR" sz="2200" dirty="0"/>
          </a:p>
        </p:txBody>
      </p:sp>
      <p:sp>
        <p:nvSpPr>
          <p:cNvPr id="7" name="Dikdörtgen 6"/>
          <p:cNvSpPr/>
          <p:nvPr/>
        </p:nvSpPr>
        <p:spPr>
          <a:xfrm>
            <a:off x="6188436" y="3906071"/>
            <a:ext cx="4036775" cy="769441"/>
          </a:xfrm>
          <a:prstGeom prst="rect">
            <a:avLst/>
          </a:prstGeom>
          <a:solidFill>
            <a:schemeClr val="bg1">
              <a:lumMod val="85000"/>
            </a:schemeClr>
          </a:solidFill>
        </p:spPr>
        <p:txBody>
          <a:bodyPr wrap="square">
            <a:spAutoFit/>
          </a:bodyPr>
          <a:lstStyle/>
          <a:p>
            <a:pPr marL="342900" indent="-342900">
              <a:buFont typeface="Wingdings" pitchFamily="2" charset="2"/>
              <a:buChar char="ü"/>
            </a:pPr>
            <a:r>
              <a:rPr lang="tr-TR" sz="2200" dirty="0" err="1"/>
              <a:t>postprandiyal</a:t>
            </a:r>
            <a:r>
              <a:rPr lang="tr-TR" sz="2200" dirty="0"/>
              <a:t> </a:t>
            </a:r>
            <a:r>
              <a:rPr lang="tr-TR" sz="2200" dirty="0" err="1"/>
              <a:t>glukoz</a:t>
            </a:r>
            <a:r>
              <a:rPr lang="tr-TR" sz="2200" dirty="0"/>
              <a:t> düzeyini ılımlı miktarda </a:t>
            </a:r>
            <a:r>
              <a:rPr lang="tr-TR" sz="2200" dirty="0" smtClean="0"/>
              <a:t>düşürürler</a:t>
            </a:r>
            <a:endParaRPr lang="tr-TR" sz="2200" dirty="0"/>
          </a:p>
        </p:txBody>
      </p:sp>
      <p:sp>
        <p:nvSpPr>
          <p:cNvPr id="8" name="Dikdörtgen 7"/>
          <p:cNvSpPr/>
          <p:nvPr/>
        </p:nvSpPr>
        <p:spPr>
          <a:xfrm>
            <a:off x="6188435" y="4788297"/>
            <a:ext cx="4036775" cy="769441"/>
          </a:xfrm>
          <a:prstGeom prst="rect">
            <a:avLst/>
          </a:prstGeom>
          <a:solidFill>
            <a:schemeClr val="bg1">
              <a:lumMod val="75000"/>
            </a:schemeClr>
          </a:solidFill>
        </p:spPr>
        <p:txBody>
          <a:bodyPr wrap="square">
            <a:spAutoFit/>
          </a:bodyPr>
          <a:lstStyle/>
          <a:p>
            <a:pPr marL="342900" indent="-342900">
              <a:buFont typeface="Wingdings" pitchFamily="2" charset="2"/>
              <a:buChar char="ü"/>
            </a:pPr>
            <a:r>
              <a:rPr lang="tr-TR" sz="2200" dirty="0" err="1"/>
              <a:t>glukagon</a:t>
            </a:r>
            <a:r>
              <a:rPr lang="tr-TR" sz="2200" dirty="0"/>
              <a:t> </a:t>
            </a:r>
            <a:r>
              <a:rPr lang="tr-TR" sz="2200" dirty="0" err="1"/>
              <a:t>sekresyonunu</a:t>
            </a:r>
            <a:r>
              <a:rPr lang="tr-TR" sz="2200" dirty="0"/>
              <a:t> </a:t>
            </a:r>
            <a:r>
              <a:rPr lang="tr-TR" sz="2200" dirty="0" smtClean="0"/>
              <a:t>baskılarlar</a:t>
            </a:r>
            <a:endParaRPr lang="tr-TR" sz="2200" dirty="0"/>
          </a:p>
        </p:txBody>
      </p:sp>
      <p:sp>
        <p:nvSpPr>
          <p:cNvPr id="10" name="Başlık 1"/>
          <p:cNvSpPr>
            <a:spLocks noGrp="1"/>
          </p:cNvSpPr>
          <p:nvPr>
            <p:ph type="title"/>
          </p:nvPr>
        </p:nvSpPr>
        <p:spPr/>
        <p:txBody>
          <a:bodyPr>
            <a:normAutofit/>
          </a:bodyPr>
          <a:lstStyle/>
          <a:p>
            <a:r>
              <a:rPr lang="tr-TR" sz="3200" dirty="0"/>
              <a:t>DİPEPTİDİL PEPTİDAZ 4 İNHİBİTÖRLERİ (DPP4-İ, GLİPTİNLER)</a:t>
            </a:r>
          </a:p>
        </p:txBody>
      </p:sp>
    </p:spTree>
    <p:extLst>
      <p:ext uri="{BB962C8B-B14F-4D97-AF65-F5344CB8AC3E}">
        <p14:creationId xmlns:p14="http://schemas.microsoft.com/office/powerpoint/2010/main" val="560090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DİPEPTİDİL PEPTİDAZ 4 İNHİBİTÖRLERİ (DPP4-İ, GLİPTİNLER)</a:t>
            </a:r>
          </a:p>
        </p:txBody>
      </p:sp>
      <p:sp>
        <p:nvSpPr>
          <p:cNvPr id="3" name="İçerik Yer Tutucusu 2"/>
          <p:cNvSpPr>
            <a:spLocks noGrp="1"/>
          </p:cNvSpPr>
          <p:nvPr>
            <p:ph idx="1"/>
          </p:nvPr>
        </p:nvSpPr>
        <p:spPr/>
        <p:txBody>
          <a:bodyPr>
            <a:normAutofit/>
          </a:bodyPr>
          <a:lstStyle/>
          <a:p>
            <a:r>
              <a:rPr lang="tr-TR" sz="2400" dirty="0" smtClean="0"/>
              <a:t>Oral kullanılırlar</a:t>
            </a:r>
          </a:p>
          <a:p>
            <a:endParaRPr lang="tr-TR" sz="2400" dirty="0" smtClean="0"/>
          </a:p>
          <a:p>
            <a:r>
              <a:rPr lang="tr-TR" sz="2400" dirty="0" smtClean="0"/>
              <a:t>Kilo </a:t>
            </a:r>
            <a:r>
              <a:rPr lang="tr-TR" sz="2400" dirty="0"/>
              <a:t>açısından nötr </a:t>
            </a:r>
            <a:r>
              <a:rPr lang="tr-TR" sz="2400" dirty="0" smtClean="0"/>
              <a:t>etkili</a:t>
            </a:r>
          </a:p>
          <a:p>
            <a:endParaRPr lang="tr-TR" sz="2400" dirty="0" smtClean="0"/>
          </a:p>
          <a:p>
            <a:r>
              <a:rPr lang="tr-TR" sz="2400" dirty="0" smtClean="0"/>
              <a:t>Hipoglisemi yapmazlar</a:t>
            </a:r>
          </a:p>
          <a:p>
            <a:endParaRPr lang="tr-TR" sz="2400" dirty="0" smtClean="0"/>
          </a:p>
          <a:p>
            <a:r>
              <a:rPr lang="tr-TR" sz="2400" dirty="0"/>
              <a:t>Klasik </a:t>
            </a:r>
            <a:r>
              <a:rPr lang="tr-TR" sz="2400" dirty="0" err="1"/>
              <a:t>OAD’lere</a:t>
            </a:r>
            <a:r>
              <a:rPr lang="tr-TR" sz="2400" dirty="0"/>
              <a:t> (SU, </a:t>
            </a:r>
            <a:r>
              <a:rPr lang="tr-TR" sz="2400" dirty="0" err="1"/>
              <a:t>metformin</a:t>
            </a:r>
            <a:r>
              <a:rPr lang="tr-TR" sz="2400" dirty="0"/>
              <a:t>) göre daha </a:t>
            </a:r>
            <a:r>
              <a:rPr lang="tr-TR" sz="2400" dirty="0" smtClean="0"/>
              <a:t>maliyetli</a:t>
            </a:r>
          </a:p>
          <a:p>
            <a:endParaRPr lang="tr-TR" sz="2400" dirty="0" smtClean="0"/>
          </a:p>
          <a:p>
            <a:r>
              <a:rPr lang="tr-TR" sz="2400" dirty="0" smtClean="0"/>
              <a:t>Genellikle </a:t>
            </a:r>
            <a:r>
              <a:rPr lang="tr-TR" sz="2400" dirty="0"/>
              <a:t>günde bir kez (</a:t>
            </a:r>
            <a:r>
              <a:rPr lang="tr-TR" sz="2400" dirty="0" err="1"/>
              <a:t>vildagliptin</a:t>
            </a:r>
            <a:r>
              <a:rPr lang="tr-TR" sz="2400" dirty="0"/>
              <a:t> iki kez) </a:t>
            </a:r>
            <a:r>
              <a:rPr lang="tr-TR" sz="2400" dirty="0" smtClean="0"/>
              <a:t>kullanılırlar</a:t>
            </a:r>
            <a:endParaRPr lang="tr-TR" sz="2400" dirty="0"/>
          </a:p>
        </p:txBody>
      </p:sp>
    </p:spTree>
    <p:extLst>
      <p:ext uri="{BB962C8B-B14F-4D97-AF65-F5344CB8AC3E}">
        <p14:creationId xmlns:p14="http://schemas.microsoft.com/office/powerpoint/2010/main" val="2723966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tkisel Doğal Ve Tıbbi İlaç Çeşitleri Bilgi Kaynağ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5" y="4932313"/>
            <a:ext cx="271728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Janumet 50/1000 mg | Pera Pharmaceutical Warehouse"/>
          <p:cNvPicPr>
            <a:picLocks noChangeAspect="1" noChangeArrowheads="1"/>
          </p:cNvPicPr>
          <p:nvPr/>
        </p:nvPicPr>
        <p:blipFill rotWithShape="1">
          <a:blip r:embed="rId4">
            <a:extLst>
              <a:ext uri="{28A0092B-C50C-407E-A947-70E740481C1C}">
                <a14:useLocalDpi xmlns:a14="http://schemas.microsoft.com/office/drawing/2010/main" val="0"/>
              </a:ext>
            </a:extLst>
          </a:blip>
          <a:srcRect l="18943" t="27730" r="14952" b="22775"/>
          <a:stretch/>
        </p:blipFill>
        <p:spPr bwMode="auto">
          <a:xfrm>
            <a:off x="2728868" y="4896309"/>
            <a:ext cx="320575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alvus 50mg (60's) – MEDICART"/>
          <p:cNvPicPr>
            <a:picLocks noChangeAspect="1" noChangeArrowheads="1"/>
          </p:cNvPicPr>
          <p:nvPr/>
        </p:nvPicPr>
        <p:blipFill rotWithShape="1">
          <a:blip r:embed="rId5">
            <a:extLst>
              <a:ext uri="{28A0092B-C50C-407E-A947-70E740481C1C}">
                <a14:useLocalDpi xmlns:a14="http://schemas.microsoft.com/office/drawing/2010/main" val="0"/>
              </a:ext>
            </a:extLst>
          </a:blip>
          <a:srcRect l="24089" t="26947" r="22947" b="22169"/>
          <a:stretch/>
        </p:blipFill>
        <p:spPr bwMode="auto">
          <a:xfrm>
            <a:off x="5962403" y="4644249"/>
            <a:ext cx="2098681" cy="201625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Galvus Met 50/1000mg Tablets, 60 Tablets - Asset Pharmac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55" t="30666" r="1772" b="5548"/>
          <a:stretch/>
        </p:blipFill>
        <p:spPr bwMode="auto">
          <a:xfrm>
            <a:off x="8030791" y="4799052"/>
            <a:ext cx="2549105" cy="17066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Onglyza 5 Mg İlaç Fiyatı 2022 - Online Ecz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6066" y="879976"/>
            <a:ext cx="1974556" cy="1328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1445936912"/>
              </p:ext>
            </p:extLst>
          </p:nvPr>
        </p:nvGraphicFramePr>
        <p:xfrm>
          <a:off x="193554" y="899865"/>
          <a:ext cx="8352928" cy="3378391"/>
        </p:xfrm>
        <a:graphic>
          <a:graphicData uri="http://schemas.openxmlformats.org/drawingml/2006/table">
            <a:tbl>
              <a:tblPr firstRow="1" bandRow="1">
                <a:tableStyleId>{073A0DAA-6AF3-43AB-8588-CEC1D06C72B9}</a:tableStyleId>
              </a:tblPr>
              <a:tblGrid>
                <a:gridCol w="1368152"/>
                <a:gridCol w="2160240"/>
                <a:gridCol w="1152128"/>
                <a:gridCol w="3672408"/>
              </a:tblGrid>
              <a:tr h="411001">
                <a:tc>
                  <a:txBody>
                    <a:bodyPr/>
                    <a:lstStyle/>
                    <a:p>
                      <a:r>
                        <a:rPr lang="tr-TR" dirty="0" smtClean="0"/>
                        <a:t>Jenerik adı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Ticari formu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Günlük doz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Alınma şekli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525103">
                <a:tc>
                  <a:txBody>
                    <a:bodyPr/>
                    <a:lstStyle/>
                    <a:p>
                      <a:r>
                        <a:rPr lang="tr-TR" dirty="0" err="1" smtClean="0"/>
                        <a:t>Sitagliptin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25, 50, 100 mg </a:t>
                      </a:r>
                      <a:r>
                        <a:rPr lang="tr-TR" dirty="0" err="1" smtClean="0"/>
                        <a:t>tb</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100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Günde 1 kez, yemekten bağımsız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04056">
                <a:tc>
                  <a:txBody>
                    <a:bodyPr/>
                    <a:lstStyle/>
                    <a:p>
                      <a:r>
                        <a:rPr lang="tr-TR" dirty="0" err="1" smtClean="0"/>
                        <a:t>Vildagliptin</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50 mg </a:t>
                      </a:r>
                      <a:r>
                        <a:rPr lang="tr-TR" dirty="0" err="1" smtClean="0"/>
                        <a:t>tb</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50-100</a:t>
                      </a:r>
                      <a:r>
                        <a:rPr lang="tr-TR" baseline="0" dirty="0" smtClean="0"/>
                        <a:t> </a:t>
                      </a:r>
                      <a:r>
                        <a:rPr lang="tr-TR" dirty="0" smtClean="0"/>
                        <a:t>mg</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Günde 1-2 kez, yemekten bağımsız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4056">
                <a:tc>
                  <a:txBody>
                    <a:bodyPr/>
                    <a:lstStyle/>
                    <a:p>
                      <a:r>
                        <a:rPr lang="tr-TR" dirty="0" err="1" smtClean="0"/>
                        <a:t>Saksagliptin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2.5, 5 mg </a:t>
                      </a:r>
                      <a:r>
                        <a:rPr lang="tr-TR" dirty="0" err="1" smtClean="0"/>
                        <a:t>tb</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5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Günde 1 kez, yemekten bağımsız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04056">
                <a:tc>
                  <a:txBody>
                    <a:bodyPr/>
                    <a:lstStyle/>
                    <a:p>
                      <a:r>
                        <a:rPr lang="tr-TR" dirty="0" err="1" smtClean="0"/>
                        <a:t>Linagliptin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5 mg </a:t>
                      </a:r>
                      <a:r>
                        <a:rPr lang="tr-TR" dirty="0" err="1" smtClean="0"/>
                        <a:t>tb</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5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Günde 1 kez, yemekten bağımsız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4056">
                <a:tc>
                  <a:txBody>
                    <a:bodyPr/>
                    <a:lstStyle/>
                    <a:p>
                      <a:r>
                        <a:rPr lang="tr-TR" dirty="0" err="1" smtClean="0"/>
                        <a:t>Alogliptin</a:t>
                      </a:r>
                      <a:r>
                        <a:rPr lang="tr-TR" dirty="0" smtClean="0"/>
                        <a: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6.25, 12.5, 25 mg </a:t>
                      </a:r>
                      <a:r>
                        <a:rPr lang="tr-TR" dirty="0" err="1" smtClean="0"/>
                        <a:t>tb</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25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Günde 1 kez, yemekten bağımsız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pic>
        <p:nvPicPr>
          <p:cNvPr id="7182" name="Picture 14" descr="https://www.ilacdata.com/onizleme/ilaclar/12078_02.11.2020_7471645116702.jpg"/>
          <p:cNvPicPr>
            <a:picLocks noChangeAspect="1" noChangeArrowheads="1"/>
          </p:cNvPicPr>
          <p:nvPr/>
        </p:nvPicPr>
        <p:blipFill rotWithShape="1">
          <a:blip r:embed="rId8">
            <a:extLst>
              <a:ext uri="{28A0092B-C50C-407E-A947-70E740481C1C}">
                <a14:useLocalDpi xmlns:a14="http://schemas.microsoft.com/office/drawing/2010/main" val="0"/>
              </a:ext>
            </a:extLst>
          </a:blip>
          <a:srcRect l="18641" t="8592" r="26959" b="9291"/>
          <a:stretch/>
        </p:blipFill>
        <p:spPr bwMode="auto">
          <a:xfrm>
            <a:off x="8826794" y="2208714"/>
            <a:ext cx="1753101" cy="259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9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3600" dirty="0" smtClean="0"/>
              <a:t>İNSÜLİN DIŞI ANTİHİPERGLİSEMİK İLAÇLAR</a:t>
            </a:r>
            <a:endParaRPr lang="tr-TR" sz="3600" dirty="0"/>
          </a:p>
        </p:txBody>
      </p:sp>
      <p:sp>
        <p:nvSpPr>
          <p:cNvPr id="3" name="Alt Başlık 2"/>
          <p:cNvSpPr>
            <a:spLocks noGrp="1"/>
          </p:cNvSpPr>
          <p:nvPr>
            <p:ph type="subTitle" idx="1"/>
          </p:nvPr>
        </p:nvSpPr>
        <p:spPr/>
        <p:txBody>
          <a:bodyPr/>
          <a:lstStyle/>
          <a:p>
            <a:endParaRPr lang="tr-TR"/>
          </a:p>
        </p:txBody>
      </p:sp>
      <p:pic>
        <p:nvPicPr>
          <p:cNvPr id="4" name="Picture 2" descr="Diabetes cartoon concept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7194" t="13946" r="2387" b="12359"/>
          <a:stretch/>
        </p:blipFill>
        <p:spPr bwMode="auto">
          <a:xfrm>
            <a:off x="2952403" y="3420145"/>
            <a:ext cx="4448879" cy="353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20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6139" y="251793"/>
            <a:ext cx="9721215" cy="1212056"/>
          </a:xfrm>
        </p:spPr>
        <p:txBody>
          <a:bodyPr>
            <a:normAutofit/>
          </a:bodyPr>
          <a:lstStyle/>
          <a:p>
            <a:r>
              <a:rPr lang="tr-TR" sz="3200" dirty="0" smtClean="0"/>
              <a:t>DPP-4 </a:t>
            </a:r>
            <a:r>
              <a:rPr lang="tr-TR" sz="3200" dirty="0"/>
              <a:t>inhibitörlerinin yan etkileri</a:t>
            </a:r>
          </a:p>
        </p:txBody>
      </p:sp>
      <p:sp>
        <p:nvSpPr>
          <p:cNvPr id="3" name="İçerik Yer Tutucusu 2"/>
          <p:cNvSpPr>
            <a:spLocks noGrp="1"/>
          </p:cNvSpPr>
          <p:nvPr>
            <p:ph idx="1"/>
          </p:nvPr>
        </p:nvSpPr>
        <p:spPr/>
        <p:txBody>
          <a:bodyPr>
            <a:noAutofit/>
          </a:bodyPr>
          <a:lstStyle/>
          <a:p>
            <a:r>
              <a:rPr lang="tr-TR" sz="2400" dirty="0" smtClean="0"/>
              <a:t>Üst </a:t>
            </a:r>
            <a:r>
              <a:rPr lang="tr-TR" sz="2400" dirty="0"/>
              <a:t>solunum yolu enfeksiyonu benzeri </a:t>
            </a:r>
            <a:r>
              <a:rPr lang="tr-TR" sz="2400" dirty="0" smtClean="0"/>
              <a:t>yakınmalar</a:t>
            </a:r>
          </a:p>
          <a:p>
            <a:endParaRPr lang="tr-TR" sz="2400" dirty="0" smtClean="0"/>
          </a:p>
          <a:p>
            <a:r>
              <a:rPr lang="tr-TR" sz="2400" dirty="0" smtClean="0"/>
              <a:t>Eklem </a:t>
            </a:r>
            <a:r>
              <a:rPr lang="tr-TR" sz="2400" dirty="0"/>
              <a:t>ağrıları , Baş ağrısı </a:t>
            </a:r>
            <a:endParaRPr lang="tr-TR" sz="2400" dirty="0" smtClean="0"/>
          </a:p>
          <a:p>
            <a:pPr marL="0" indent="0">
              <a:buNone/>
            </a:pPr>
            <a:endParaRPr lang="tr-TR" sz="2400" dirty="0" smtClean="0"/>
          </a:p>
          <a:p>
            <a:r>
              <a:rPr lang="tr-TR" sz="2400" dirty="0" err="1" smtClean="0"/>
              <a:t>Saksagliptin</a:t>
            </a:r>
            <a:r>
              <a:rPr lang="tr-TR" sz="2400" dirty="0" smtClean="0"/>
              <a:t> </a:t>
            </a:r>
            <a:r>
              <a:rPr lang="tr-TR" sz="2400" dirty="0"/>
              <a:t>ile kalp yetersizliği nedenli hastaneye yatış riskinde artış </a:t>
            </a:r>
            <a:endParaRPr lang="tr-TR" sz="2400" dirty="0" smtClean="0"/>
          </a:p>
          <a:p>
            <a:endParaRPr lang="tr-TR" sz="2400" dirty="0" smtClean="0"/>
          </a:p>
          <a:p>
            <a:r>
              <a:rPr lang="tr-TR" sz="2400" dirty="0" smtClean="0"/>
              <a:t>Nadiren </a:t>
            </a:r>
            <a:r>
              <a:rPr lang="tr-TR" sz="2400" dirty="0" err="1"/>
              <a:t>pankreatit</a:t>
            </a:r>
            <a:r>
              <a:rPr lang="tr-TR" sz="2400" dirty="0"/>
              <a:t>, </a:t>
            </a:r>
            <a:r>
              <a:rPr lang="tr-TR" sz="2400" dirty="0" err="1"/>
              <a:t>büllöz</a:t>
            </a:r>
            <a:r>
              <a:rPr lang="tr-TR" sz="2400" dirty="0"/>
              <a:t> </a:t>
            </a:r>
            <a:r>
              <a:rPr lang="tr-TR" sz="2400" dirty="0" err="1"/>
              <a:t>pemfigoid</a:t>
            </a:r>
            <a:r>
              <a:rPr lang="tr-TR" sz="2400" dirty="0"/>
              <a:t>, </a:t>
            </a:r>
            <a:r>
              <a:rPr lang="tr-TR" sz="2400" dirty="0" err="1"/>
              <a:t>kutanöz</a:t>
            </a:r>
            <a:r>
              <a:rPr lang="tr-TR" sz="2400" dirty="0"/>
              <a:t> </a:t>
            </a:r>
            <a:r>
              <a:rPr lang="tr-TR" sz="2400" dirty="0" err="1"/>
              <a:t>vaskülit</a:t>
            </a:r>
            <a:r>
              <a:rPr lang="tr-TR" sz="2400" dirty="0"/>
              <a:t>, </a:t>
            </a:r>
            <a:r>
              <a:rPr lang="tr-TR" sz="2400" dirty="0" err="1"/>
              <a:t>interstisyel</a:t>
            </a:r>
            <a:r>
              <a:rPr lang="tr-TR" sz="2400" dirty="0"/>
              <a:t> akciğer hastalığı, </a:t>
            </a:r>
            <a:r>
              <a:rPr lang="tr-TR" sz="2400" dirty="0" err="1"/>
              <a:t>artrit</a:t>
            </a:r>
            <a:r>
              <a:rPr lang="tr-TR" sz="2400" dirty="0"/>
              <a:t> </a:t>
            </a:r>
            <a:endParaRPr lang="tr-TR" sz="2400" dirty="0" smtClean="0"/>
          </a:p>
          <a:p>
            <a:endParaRPr lang="tr-TR" sz="2400" dirty="0" smtClean="0"/>
          </a:p>
          <a:p>
            <a:r>
              <a:rPr lang="tr-TR" sz="2400" dirty="0" smtClean="0"/>
              <a:t>Akut </a:t>
            </a:r>
            <a:r>
              <a:rPr lang="tr-TR" sz="2400" dirty="0" err="1"/>
              <a:t>pankreatit</a:t>
            </a:r>
            <a:r>
              <a:rPr lang="tr-TR" sz="2400" dirty="0"/>
              <a:t> düşündüren bulgular saptandığı takdirde ilaç hemen </a:t>
            </a:r>
            <a:r>
              <a:rPr lang="tr-TR" sz="2400" b="1" dirty="0" smtClean="0">
                <a:solidFill>
                  <a:srgbClr val="FF0000"/>
                </a:solidFill>
              </a:rPr>
              <a:t>KESİLMELİDİR</a:t>
            </a:r>
            <a:endParaRPr lang="tr-TR" sz="2400" b="1" dirty="0">
              <a:solidFill>
                <a:srgbClr val="FF0000"/>
              </a:solidFill>
            </a:endParaRPr>
          </a:p>
        </p:txBody>
      </p:sp>
      <p:sp>
        <p:nvSpPr>
          <p:cNvPr id="4" name="Dikdörtgen 3"/>
          <p:cNvSpPr/>
          <p:nvPr/>
        </p:nvSpPr>
        <p:spPr>
          <a:xfrm>
            <a:off x="8280995" y="1619945"/>
            <a:ext cx="1892506" cy="677108"/>
          </a:xfrm>
          <a:prstGeom prst="rect">
            <a:avLst/>
          </a:prstGeom>
          <a:solidFill>
            <a:schemeClr val="bg1">
              <a:lumMod val="95000"/>
            </a:schemeClr>
          </a:solidFill>
        </p:spPr>
        <p:txBody>
          <a:bodyPr wrap="none">
            <a:spAutoFit/>
          </a:bodyPr>
          <a:lstStyle/>
          <a:p>
            <a:r>
              <a:rPr lang="tr-TR" dirty="0"/>
              <a:t>burun tıkanıklığı, </a:t>
            </a:r>
            <a:endParaRPr lang="tr-TR" dirty="0" smtClean="0"/>
          </a:p>
          <a:p>
            <a:r>
              <a:rPr lang="tr-TR" dirty="0" smtClean="0"/>
              <a:t>boğaz </a:t>
            </a:r>
            <a:r>
              <a:rPr lang="tr-TR" dirty="0"/>
              <a:t>ağrısı</a:t>
            </a:r>
          </a:p>
        </p:txBody>
      </p:sp>
      <p:cxnSp>
        <p:nvCxnSpPr>
          <p:cNvPr id="6" name="Düz Ok Bağlayıcısı 5"/>
          <p:cNvCxnSpPr/>
          <p:nvPr/>
        </p:nvCxnSpPr>
        <p:spPr>
          <a:xfrm>
            <a:off x="7272883" y="1958499"/>
            <a:ext cx="792088" cy="0"/>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304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DPP-4 inhibitörlerinin </a:t>
            </a:r>
            <a:r>
              <a:rPr lang="tr-TR" sz="3200" dirty="0" err="1"/>
              <a:t>kontrendikasyonlar</a:t>
            </a:r>
            <a:endParaRPr lang="tr-TR" sz="3200" dirty="0"/>
          </a:p>
        </p:txBody>
      </p:sp>
      <p:sp>
        <p:nvSpPr>
          <p:cNvPr id="3" name="İçerik Yer Tutucusu 2"/>
          <p:cNvSpPr>
            <a:spLocks noGrp="1"/>
          </p:cNvSpPr>
          <p:nvPr>
            <p:ph idx="1"/>
          </p:nvPr>
        </p:nvSpPr>
        <p:spPr/>
        <p:txBody>
          <a:bodyPr>
            <a:normAutofit/>
          </a:bodyPr>
          <a:lstStyle/>
          <a:p>
            <a:r>
              <a:rPr lang="tr-TR" sz="2400" dirty="0" smtClean="0"/>
              <a:t>Karaciğer </a:t>
            </a:r>
            <a:r>
              <a:rPr lang="tr-TR" sz="2400" dirty="0"/>
              <a:t>yetersizliği </a:t>
            </a:r>
            <a:endParaRPr lang="tr-TR" sz="2400" dirty="0" smtClean="0"/>
          </a:p>
          <a:p>
            <a:endParaRPr lang="tr-TR" sz="2400" dirty="0" smtClean="0"/>
          </a:p>
          <a:p>
            <a:r>
              <a:rPr lang="tr-TR" sz="2400" dirty="0" smtClean="0"/>
              <a:t>Ağır </a:t>
            </a:r>
            <a:r>
              <a:rPr lang="tr-TR" sz="2400" dirty="0"/>
              <a:t>böbrek </a:t>
            </a:r>
            <a:r>
              <a:rPr lang="tr-TR" sz="2400" dirty="0" smtClean="0"/>
              <a:t>yetersizliği</a:t>
            </a:r>
          </a:p>
          <a:p>
            <a:endParaRPr lang="tr-TR" sz="2400" dirty="0" smtClean="0"/>
          </a:p>
          <a:p>
            <a:r>
              <a:rPr lang="tr-TR" sz="2400" dirty="0" smtClean="0"/>
              <a:t>Gebelik </a:t>
            </a:r>
            <a:r>
              <a:rPr lang="tr-TR" sz="2400" dirty="0"/>
              <a:t>ve </a:t>
            </a:r>
            <a:r>
              <a:rPr lang="tr-TR" sz="2400" dirty="0" err="1"/>
              <a:t>laktasyon</a:t>
            </a:r>
            <a:r>
              <a:rPr lang="tr-TR" sz="2400" dirty="0"/>
              <a:t> </a:t>
            </a:r>
            <a:r>
              <a:rPr lang="tr-TR" sz="2400" dirty="0" smtClean="0"/>
              <a:t> </a:t>
            </a:r>
          </a:p>
          <a:p>
            <a:endParaRPr lang="tr-TR" sz="2400" dirty="0" smtClean="0"/>
          </a:p>
          <a:p>
            <a:r>
              <a:rPr lang="tr-TR" sz="2400" dirty="0" smtClean="0"/>
              <a:t>Kalp </a:t>
            </a:r>
            <a:r>
              <a:rPr lang="tr-TR" sz="2400" dirty="0"/>
              <a:t>yetersizliği (özellikle </a:t>
            </a:r>
            <a:r>
              <a:rPr lang="tr-TR" sz="2400" dirty="0" err="1"/>
              <a:t>saksagliptin</a:t>
            </a:r>
            <a:r>
              <a:rPr lang="tr-TR" sz="2400" dirty="0"/>
              <a:t> ve </a:t>
            </a:r>
            <a:r>
              <a:rPr lang="tr-TR" sz="2400" dirty="0" err="1"/>
              <a:t>alogliptin</a:t>
            </a:r>
            <a:r>
              <a:rPr lang="tr-TR" sz="2400" dirty="0"/>
              <a:t> için</a:t>
            </a:r>
            <a:r>
              <a:rPr lang="tr-TR" sz="2400" dirty="0" smtClean="0"/>
              <a:t>)</a:t>
            </a:r>
          </a:p>
          <a:p>
            <a:endParaRPr lang="tr-TR" sz="2400" dirty="0" smtClean="0"/>
          </a:p>
          <a:p>
            <a:r>
              <a:rPr lang="tr-TR" sz="2400" dirty="0" err="1" smtClean="0"/>
              <a:t>Pankreatit</a:t>
            </a:r>
            <a:r>
              <a:rPr lang="tr-TR" sz="2400" dirty="0" smtClean="0"/>
              <a:t> </a:t>
            </a:r>
            <a:r>
              <a:rPr lang="tr-TR" sz="2400" dirty="0"/>
              <a:t>öyküsü olan kişilerde tercihen kullanılmamalıdır</a:t>
            </a:r>
          </a:p>
        </p:txBody>
      </p:sp>
    </p:spTree>
    <p:extLst>
      <p:ext uri="{BB962C8B-B14F-4D97-AF65-F5344CB8AC3E}">
        <p14:creationId xmlns:p14="http://schemas.microsoft.com/office/powerpoint/2010/main" val="214490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GLT2 Inhibition in the Diabetic Kidney—From Mechanisms to Clinical Outcome  | American Society of Neph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54" y="1547937"/>
            <a:ext cx="9196408" cy="5647170"/>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1"/>
          <p:cNvSpPr txBox="1">
            <a:spLocks/>
          </p:cNvSpPr>
          <p:nvPr/>
        </p:nvSpPr>
        <p:spPr>
          <a:xfrm>
            <a:off x="540070" y="291231"/>
            <a:ext cx="9721215" cy="1212056"/>
          </a:xfrm>
          <a:prstGeom prst="rect">
            <a:avLst/>
          </a:prstGeom>
        </p:spPr>
        <p:txBody>
          <a:bodyPr>
            <a:noAutofit/>
          </a:bodyPr>
          <a:lstStyle>
            <a:lvl1pPr algn="ctr" defTabSz="952073" rtl="0" eaLnBrk="1" latinLnBrk="0" hangingPunct="1">
              <a:spcBef>
                <a:spcPct val="0"/>
              </a:spcBef>
              <a:buNone/>
              <a:defRPr sz="4600" kern="1200">
                <a:solidFill>
                  <a:schemeClr val="tx1"/>
                </a:solidFill>
                <a:latin typeface="+mj-lt"/>
                <a:ea typeface="+mj-ea"/>
                <a:cs typeface="+mj-cs"/>
              </a:defRPr>
            </a:lvl1pPr>
          </a:lstStyle>
          <a:p>
            <a:r>
              <a:rPr lang="tr-TR" sz="3200" smtClean="0"/>
              <a:t>SODYUM GLUKOZ KO-TRANSPORTER 2 İNHİBİTÖRLERİ (GLUKORETİKLER; GLİFLOZİNLER)</a:t>
            </a:r>
            <a:endParaRPr lang="tr-TR" sz="3200" dirty="0"/>
          </a:p>
        </p:txBody>
      </p:sp>
      <p:sp>
        <p:nvSpPr>
          <p:cNvPr id="2" name="Dikdörtgen 1"/>
          <p:cNvSpPr/>
          <p:nvPr/>
        </p:nvSpPr>
        <p:spPr>
          <a:xfrm>
            <a:off x="6552803" y="1403921"/>
            <a:ext cx="3600400" cy="1938992"/>
          </a:xfrm>
          <a:prstGeom prst="rect">
            <a:avLst/>
          </a:prstGeom>
          <a:solidFill>
            <a:schemeClr val="bg1">
              <a:lumMod val="95000"/>
            </a:schemeClr>
          </a:solidFill>
          <a:ln>
            <a:solidFill>
              <a:schemeClr val="tx1"/>
            </a:solidFill>
          </a:ln>
        </p:spPr>
        <p:txBody>
          <a:bodyPr wrap="square">
            <a:spAutoFit/>
          </a:bodyPr>
          <a:lstStyle/>
          <a:p>
            <a:r>
              <a:rPr lang="tr-TR" sz="2000" b="1" dirty="0" err="1">
                <a:solidFill>
                  <a:srgbClr val="00B050"/>
                </a:solidFill>
              </a:rPr>
              <a:t>Renal</a:t>
            </a:r>
            <a:r>
              <a:rPr lang="tr-TR" sz="2000" b="1" dirty="0">
                <a:solidFill>
                  <a:srgbClr val="00B050"/>
                </a:solidFill>
              </a:rPr>
              <a:t> </a:t>
            </a:r>
            <a:r>
              <a:rPr lang="tr-TR" sz="2000" b="1" dirty="0" err="1">
                <a:solidFill>
                  <a:srgbClr val="00B050"/>
                </a:solidFill>
              </a:rPr>
              <a:t>proksimal</a:t>
            </a:r>
            <a:r>
              <a:rPr lang="tr-TR" sz="2000" b="1" dirty="0">
                <a:solidFill>
                  <a:srgbClr val="00B050"/>
                </a:solidFill>
              </a:rPr>
              <a:t> </a:t>
            </a:r>
            <a:r>
              <a:rPr lang="tr-TR" sz="2000" b="1" dirty="0" err="1" smtClean="0">
                <a:solidFill>
                  <a:srgbClr val="00B050"/>
                </a:solidFill>
              </a:rPr>
              <a:t>tubulde</a:t>
            </a:r>
            <a:r>
              <a:rPr lang="tr-TR" sz="2000" b="1" dirty="0" smtClean="0">
                <a:solidFill>
                  <a:srgbClr val="00B050"/>
                </a:solidFill>
              </a:rPr>
              <a:t> </a:t>
            </a:r>
            <a:r>
              <a:rPr lang="tr-TR" sz="2000" b="1" dirty="0">
                <a:solidFill>
                  <a:srgbClr val="00B050"/>
                </a:solidFill>
              </a:rPr>
              <a:t>SGLT-2 </a:t>
            </a:r>
            <a:r>
              <a:rPr lang="tr-TR" sz="2000" b="1" dirty="0" err="1">
                <a:solidFill>
                  <a:srgbClr val="00B050"/>
                </a:solidFill>
              </a:rPr>
              <a:t>inhibisyonuna</a:t>
            </a:r>
            <a:r>
              <a:rPr lang="tr-TR" sz="2000" b="1" dirty="0">
                <a:solidFill>
                  <a:srgbClr val="00B050"/>
                </a:solidFill>
              </a:rPr>
              <a:t> yol açarak böbrekten </a:t>
            </a:r>
            <a:r>
              <a:rPr lang="tr-TR" sz="2000" b="1" dirty="0" err="1">
                <a:solidFill>
                  <a:srgbClr val="00B050"/>
                </a:solidFill>
              </a:rPr>
              <a:t>glukoz</a:t>
            </a:r>
            <a:r>
              <a:rPr lang="tr-TR" sz="2000" b="1" dirty="0">
                <a:solidFill>
                  <a:srgbClr val="00B050"/>
                </a:solidFill>
              </a:rPr>
              <a:t> </a:t>
            </a:r>
            <a:r>
              <a:rPr lang="tr-TR" sz="2000" b="1" dirty="0" err="1">
                <a:solidFill>
                  <a:srgbClr val="00B050"/>
                </a:solidFill>
              </a:rPr>
              <a:t>reabsorpsiyonunu</a:t>
            </a:r>
            <a:r>
              <a:rPr lang="tr-TR" sz="2000" b="1" dirty="0">
                <a:solidFill>
                  <a:srgbClr val="00B050"/>
                </a:solidFill>
              </a:rPr>
              <a:t> azaltır ve idrar yolu ile </a:t>
            </a:r>
            <a:r>
              <a:rPr lang="tr-TR" sz="2000" b="1" dirty="0" err="1">
                <a:solidFill>
                  <a:srgbClr val="00B050"/>
                </a:solidFill>
              </a:rPr>
              <a:t>glukoz</a:t>
            </a:r>
            <a:r>
              <a:rPr lang="tr-TR" sz="2000" b="1" dirty="0">
                <a:solidFill>
                  <a:srgbClr val="00B050"/>
                </a:solidFill>
              </a:rPr>
              <a:t> atılımını artırırlar</a:t>
            </a:r>
            <a:endParaRPr lang="tr-TR" b="1" dirty="0">
              <a:solidFill>
                <a:srgbClr val="00B050"/>
              </a:solidFill>
            </a:endParaRPr>
          </a:p>
        </p:txBody>
      </p:sp>
    </p:spTree>
    <p:extLst>
      <p:ext uri="{BB962C8B-B14F-4D97-AF65-F5344CB8AC3E}">
        <p14:creationId xmlns:p14="http://schemas.microsoft.com/office/powerpoint/2010/main" val="3834940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SODYUM GLUKOZ KO-TRANSPORTER 2 İNHİBİTÖRLERİ (GLUKORETİKLER; GLİFLOZİNLER)</a:t>
            </a:r>
          </a:p>
        </p:txBody>
      </p:sp>
      <p:sp>
        <p:nvSpPr>
          <p:cNvPr id="3" name="İçerik Yer Tutucusu 2"/>
          <p:cNvSpPr>
            <a:spLocks noGrp="1"/>
          </p:cNvSpPr>
          <p:nvPr>
            <p:ph idx="1"/>
          </p:nvPr>
        </p:nvSpPr>
        <p:spPr/>
        <p:txBody>
          <a:bodyPr>
            <a:normAutofit/>
          </a:bodyPr>
          <a:lstStyle/>
          <a:p>
            <a:pPr marL="0" indent="0">
              <a:buNone/>
            </a:pPr>
            <a:endParaRPr lang="tr-TR" sz="2400" dirty="0" smtClean="0"/>
          </a:p>
          <a:p>
            <a:pPr marL="0" indent="0">
              <a:buNone/>
            </a:pPr>
            <a:r>
              <a:rPr lang="tr-TR" sz="2400" dirty="0" smtClean="0"/>
              <a:t> </a:t>
            </a:r>
          </a:p>
          <a:p>
            <a:r>
              <a:rPr lang="tr-TR" sz="2400" dirty="0" smtClean="0"/>
              <a:t>İnsülinden </a:t>
            </a:r>
            <a:r>
              <a:rPr lang="tr-TR" sz="2400" dirty="0"/>
              <a:t>bağımsız olarak etki gösterdiklerinden </a:t>
            </a:r>
            <a:r>
              <a:rPr lang="tr-TR" sz="2400" dirty="0" err="1"/>
              <a:t>metforminden</a:t>
            </a:r>
            <a:r>
              <a:rPr lang="tr-TR" sz="2400" dirty="0"/>
              <a:t> sonra diyabetin herhangi bir aşamasında kullanılabilirler. </a:t>
            </a:r>
            <a:endParaRPr lang="tr-TR" sz="2400" dirty="0" smtClean="0"/>
          </a:p>
          <a:p>
            <a:endParaRPr lang="tr-TR" sz="2400" dirty="0" smtClean="0"/>
          </a:p>
          <a:p>
            <a:endParaRPr lang="tr-TR" sz="2400" dirty="0" smtClean="0"/>
          </a:p>
          <a:p>
            <a:endParaRPr lang="tr-TR" sz="2400" dirty="0" smtClean="0"/>
          </a:p>
          <a:p>
            <a:r>
              <a:rPr lang="tr-TR" sz="2400" dirty="0" smtClean="0"/>
              <a:t>Başlıca avantajları                                                                     olarak sayılabilir</a:t>
            </a:r>
          </a:p>
          <a:p>
            <a:endParaRPr lang="tr-TR" sz="2400" dirty="0"/>
          </a:p>
        </p:txBody>
      </p:sp>
      <p:sp>
        <p:nvSpPr>
          <p:cNvPr id="4" name="Dikdörtgen 3"/>
          <p:cNvSpPr/>
          <p:nvPr/>
        </p:nvSpPr>
        <p:spPr>
          <a:xfrm>
            <a:off x="3528467" y="3589068"/>
            <a:ext cx="4104456" cy="3139321"/>
          </a:xfrm>
          <a:prstGeom prst="rect">
            <a:avLst/>
          </a:prstGeom>
          <a:solidFill>
            <a:schemeClr val="accent3">
              <a:lumMod val="20000"/>
              <a:lumOff val="80000"/>
            </a:schemeClr>
          </a:solidFill>
        </p:spPr>
        <p:txBody>
          <a:bodyPr wrap="square">
            <a:spAutoFit/>
          </a:bodyPr>
          <a:lstStyle/>
          <a:p>
            <a:pPr marL="342900" indent="-342900">
              <a:buFont typeface="Wingdings" pitchFamily="2" charset="2"/>
              <a:buChar char="ü"/>
            </a:pPr>
            <a:r>
              <a:rPr lang="tr-TR" sz="2200" dirty="0" smtClean="0"/>
              <a:t>kilo </a:t>
            </a:r>
            <a:r>
              <a:rPr lang="tr-TR" sz="2200" dirty="0"/>
              <a:t>kaybı (ortalama 2 kg kadar</a:t>
            </a:r>
            <a:r>
              <a:rPr lang="tr-TR" sz="2200" dirty="0" smtClean="0"/>
              <a:t>)</a:t>
            </a:r>
          </a:p>
          <a:p>
            <a:r>
              <a:rPr lang="tr-TR" sz="2200" dirty="0" smtClean="0"/>
              <a:t> </a:t>
            </a:r>
          </a:p>
          <a:p>
            <a:pPr marL="342900" indent="-342900">
              <a:buFont typeface="Wingdings" pitchFamily="2" charset="2"/>
              <a:buChar char="ü"/>
            </a:pPr>
            <a:r>
              <a:rPr lang="tr-TR" sz="2200" dirty="0" smtClean="0"/>
              <a:t>hipoglisemi riski</a:t>
            </a:r>
          </a:p>
          <a:p>
            <a:pPr marL="342900" indent="-342900">
              <a:buFont typeface="Wingdings" pitchFamily="2" charset="2"/>
              <a:buChar char="ü"/>
            </a:pPr>
            <a:endParaRPr lang="tr-TR" sz="2200" dirty="0"/>
          </a:p>
          <a:p>
            <a:pPr marL="342900" indent="-342900">
              <a:buFont typeface="Wingdings" pitchFamily="2" charset="2"/>
              <a:buChar char="ü"/>
            </a:pPr>
            <a:r>
              <a:rPr lang="tr-TR" sz="2200" dirty="0" smtClean="0"/>
              <a:t>kan </a:t>
            </a:r>
            <a:r>
              <a:rPr lang="tr-TR" sz="2200" dirty="0"/>
              <a:t>basıncını (</a:t>
            </a:r>
            <a:r>
              <a:rPr lang="tr-TR" sz="2200" dirty="0" smtClean="0"/>
              <a:t>2-4 </a:t>
            </a:r>
            <a:r>
              <a:rPr lang="tr-TR" sz="2200" dirty="0" err="1" smtClean="0"/>
              <a:t>mmHg</a:t>
            </a:r>
            <a:r>
              <a:rPr lang="tr-TR" sz="2200" dirty="0" smtClean="0"/>
              <a:t>)</a:t>
            </a:r>
          </a:p>
          <a:p>
            <a:pPr marL="342900" indent="-342900">
              <a:buFont typeface="Wingdings" pitchFamily="2" charset="2"/>
              <a:buChar char="ü"/>
            </a:pPr>
            <a:endParaRPr lang="tr-TR" sz="2200" dirty="0" smtClean="0"/>
          </a:p>
          <a:p>
            <a:pPr marL="342900" indent="-342900">
              <a:buFont typeface="Wingdings" pitchFamily="2" charset="2"/>
              <a:buChar char="ü"/>
            </a:pPr>
            <a:r>
              <a:rPr lang="tr-TR" sz="2200" dirty="0" smtClean="0"/>
              <a:t> </a:t>
            </a:r>
            <a:r>
              <a:rPr lang="tr-TR" sz="2200" dirty="0"/>
              <a:t>serum ürik asit </a:t>
            </a:r>
            <a:r>
              <a:rPr lang="tr-TR" sz="2200" dirty="0" smtClean="0"/>
              <a:t>düzeyini</a:t>
            </a:r>
          </a:p>
          <a:p>
            <a:pPr marL="342900" indent="-342900">
              <a:buFont typeface="Wingdings" pitchFamily="2" charset="2"/>
              <a:buChar char="ü"/>
            </a:pPr>
            <a:endParaRPr lang="tr-TR" sz="2200" dirty="0" smtClean="0"/>
          </a:p>
          <a:p>
            <a:pPr marL="342900" indent="-342900">
              <a:buFont typeface="Wingdings" pitchFamily="2" charset="2"/>
              <a:buChar char="ü"/>
            </a:pPr>
            <a:r>
              <a:rPr lang="tr-TR" sz="2200" dirty="0" smtClean="0"/>
              <a:t> </a:t>
            </a:r>
            <a:r>
              <a:rPr lang="tr-TR" sz="2200" dirty="0" err="1" smtClean="0"/>
              <a:t>albuminüriyi</a:t>
            </a:r>
            <a:endParaRPr lang="tr-TR" sz="2200" dirty="0"/>
          </a:p>
        </p:txBody>
      </p:sp>
      <p:sp>
        <p:nvSpPr>
          <p:cNvPr id="5" name="Aşağı Ok 4"/>
          <p:cNvSpPr/>
          <p:nvPr/>
        </p:nvSpPr>
        <p:spPr>
          <a:xfrm>
            <a:off x="6876839" y="4978709"/>
            <a:ext cx="216024"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5904731" y="4252616"/>
            <a:ext cx="216024"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a:off x="6769774" y="5587285"/>
            <a:ext cx="216024"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5580695" y="6244448"/>
            <a:ext cx="216024"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99316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schematic representation of the different mechanisms implicated i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611" y="251793"/>
            <a:ext cx="8096250"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12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t>Klasik </a:t>
            </a:r>
            <a:r>
              <a:rPr lang="tr-TR" sz="2400" dirty="0" err="1"/>
              <a:t>OAD’lere</a:t>
            </a:r>
            <a:r>
              <a:rPr lang="tr-TR" sz="2400" dirty="0"/>
              <a:t> göre daha pahalıdırlar</a:t>
            </a:r>
            <a:r>
              <a:rPr lang="tr-TR" sz="2400" dirty="0" smtClean="0"/>
              <a:t>.</a:t>
            </a:r>
          </a:p>
          <a:p>
            <a:endParaRPr lang="tr-TR" sz="2400" dirty="0"/>
          </a:p>
          <a:p>
            <a:r>
              <a:rPr lang="tr-TR" sz="2400" b="1" dirty="0" err="1">
                <a:solidFill>
                  <a:srgbClr val="FF0000"/>
                </a:solidFill>
              </a:rPr>
              <a:t>K</a:t>
            </a:r>
            <a:r>
              <a:rPr lang="tr-TR" sz="2400" b="1" dirty="0" err="1" smtClean="0">
                <a:solidFill>
                  <a:srgbClr val="FF0000"/>
                </a:solidFill>
              </a:rPr>
              <a:t>anagliflozin</a:t>
            </a:r>
            <a:r>
              <a:rPr lang="tr-TR" sz="2400" b="1" dirty="0">
                <a:solidFill>
                  <a:srgbClr val="FF0000"/>
                </a:solidFill>
              </a:rPr>
              <a:t>, </a:t>
            </a:r>
            <a:r>
              <a:rPr lang="tr-TR" sz="2400" b="1" dirty="0" err="1">
                <a:solidFill>
                  <a:srgbClr val="FF0000"/>
                </a:solidFill>
              </a:rPr>
              <a:t>dapagliflozin</a:t>
            </a:r>
            <a:r>
              <a:rPr lang="tr-TR" sz="2400" b="1" dirty="0">
                <a:solidFill>
                  <a:srgbClr val="FF0000"/>
                </a:solidFill>
              </a:rPr>
              <a:t> ve </a:t>
            </a:r>
            <a:r>
              <a:rPr lang="tr-TR" sz="2400" b="1" dirty="0" err="1">
                <a:solidFill>
                  <a:srgbClr val="FF0000"/>
                </a:solidFill>
              </a:rPr>
              <a:t>empagliflozinin</a:t>
            </a:r>
            <a:r>
              <a:rPr lang="tr-TR" sz="2400" b="1" dirty="0">
                <a:solidFill>
                  <a:srgbClr val="FF0000"/>
                </a:solidFill>
              </a:rPr>
              <a:t> </a:t>
            </a:r>
            <a:r>
              <a:rPr lang="tr-TR" sz="2400" dirty="0"/>
              <a:t>A1C’yi düşürmekteki etkinlikleri birbirlerine yakındır. </a:t>
            </a:r>
            <a:endParaRPr lang="tr-TR" sz="2400" dirty="0" smtClean="0"/>
          </a:p>
          <a:p>
            <a:endParaRPr lang="tr-TR" sz="2400" dirty="0"/>
          </a:p>
          <a:p>
            <a:endParaRPr lang="tr-TR" sz="2400" dirty="0" smtClean="0"/>
          </a:p>
          <a:p>
            <a:r>
              <a:rPr lang="tr-TR" sz="2400" dirty="0" err="1" smtClean="0"/>
              <a:t>Kontrendikasyon</a:t>
            </a:r>
            <a:r>
              <a:rPr lang="tr-TR" sz="2400" dirty="0" smtClean="0"/>
              <a:t> yoksa</a:t>
            </a:r>
          </a:p>
          <a:p>
            <a:endParaRPr lang="tr-TR" sz="2400" dirty="0" smtClean="0"/>
          </a:p>
          <a:p>
            <a:endParaRPr lang="tr-TR" sz="2400" dirty="0"/>
          </a:p>
          <a:p>
            <a:endParaRPr lang="tr-TR" sz="2400" dirty="0" smtClean="0"/>
          </a:p>
        </p:txBody>
      </p:sp>
      <p:sp>
        <p:nvSpPr>
          <p:cNvPr id="4" name="Dikdörtgen 3"/>
          <p:cNvSpPr/>
          <p:nvPr/>
        </p:nvSpPr>
        <p:spPr>
          <a:xfrm>
            <a:off x="3948479" y="3636169"/>
            <a:ext cx="3816424" cy="2123658"/>
          </a:xfrm>
          <a:prstGeom prst="rect">
            <a:avLst/>
          </a:prstGeom>
          <a:solidFill>
            <a:schemeClr val="accent6">
              <a:lumMod val="20000"/>
              <a:lumOff val="80000"/>
            </a:schemeClr>
          </a:solidFill>
        </p:spPr>
        <p:txBody>
          <a:bodyPr wrap="square">
            <a:spAutoFit/>
          </a:bodyPr>
          <a:lstStyle/>
          <a:p>
            <a:pPr marL="342900" indent="-342900" algn="ctr">
              <a:buFont typeface="Wingdings" pitchFamily="2" charset="2"/>
              <a:buChar char="ü"/>
            </a:pPr>
            <a:r>
              <a:rPr lang="tr-TR" sz="2200" dirty="0" smtClean="0"/>
              <a:t>Kanıtlanmış </a:t>
            </a:r>
            <a:r>
              <a:rPr lang="tr-TR" sz="2200" dirty="0" err="1"/>
              <a:t>aterosklerotik</a:t>
            </a:r>
            <a:r>
              <a:rPr lang="tr-TR" sz="2200" dirty="0"/>
              <a:t> KVH </a:t>
            </a:r>
            <a:r>
              <a:rPr lang="tr-TR" sz="2200" dirty="0" smtClean="0"/>
              <a:t>olan kişilerde</a:t>
            </a:r>
          </a:p>
          <a:p>
            <a:pPr marL="342900" indent="-342900" algn="ctr">
              <a:buFont typeface="Wingdings" pitchFamily="2" charset="2"/>
              <a:buChar char="ü"/>
            </a:pPr>
            <a:r>
              <a:rPr lang="tr-TR" sz="2200" dirty="0" smtClean="0"/>
              <a:t>KVH </a:t>
            </a:r>
            <a:r>
              <a:rPr lang="tr-TR" sz="2200" dirty="0"/>
              <a:t>bakımından yüksek riskli hastalarda</a:t>
            </a:r>
            <a:r>
              <a:rPr lang="tr-TR" sz="2200" dirty="0" smtClean="0"/>
              <a:t>,</a:t>
            </a:r>
          </a:p>
          <a:p>
            <a:pPr marL="342900" indent="-342900" algn="ctr">
              <a:buFont typeface="Wingdings" pitchFamily="2" charset="2"/>
              <a:buChar char="ü"/>
            </a:pPr>
            <a:r>
              <a:rPr lang="tr-TR" sz="2200" dirty="0" smtClean="0"/>
              <a:t>Diyabetik </a:t>
            </a:r>
            <a:r>
              <a:rPr lang="tr-TR" sz="2200" dirty="0"/>
              <a:t>böbrek hastalığı olan kişilerde</a:t>
            </a:r>
          </a:p>
        </p:txBody>
      </p:sp>
      <p:sp>
        <p:nvSpPr>
          <p:cNvPr id="5" name="Dikdörtgen 4"/>
          <p:cNvSpPr/>
          <p:nvPr/>
        </p:nvSpPr>
        <p:spPr>
          <a:xfrm>
            <a:off x="7775160" y="4236333"/>
            <a:ext cx="2926699" cy="523220"/>
          </a:xfrm>
          <a:prstGeom prst="rect">
            <a:avLst/>
          </a:prstGeom>
        </p:spPr>
        <p:txBody>
          <a:bodyPr wrap="none">
            <a:spAutoFit/>
          </a:bodyPr>
          <a:lstStyle/>
          <a:p>
            <a:r>
              <a:rPr lang="tr-TR" sz="2400" dirty="0"/>
              <a:t>kullanımı </a:t>
            </a:r>
            <a:r>
              <a:rPr lang="tr-TR" sz="2800" b="1" dirty="0" smtClean="0">
                <a:solidFill>
                  <a:srgbClr val="FF0000"/>
                </a:solidFill>
              </a:rPr>
              <a:t>ÖNCELİKLİ</a:t>
            </a:r>
            <a:endParaRPr lang="tr-TR" sz="2800" b="1" dirty="0">
              <a:solidFill>
                <a:srgbClr val="FF0000"/>
              </a:solidFill>
            </a:endParaRPr>
          </a:p>
        </p:txBody>
      </p:sp>
      <p:sp>
        <p:nvSpPr>
          <p:cNvPr id="6" name="Dikdörtgen 5"/>
          <p:cNvSpPr/>
          <p:nvPr/>
        </p:nvSpPr>
        <p:spPr>
          <a:xfrm>
            <a:off x="288107" y="6135084"/>
            <a:ext cx="10413752" cy="769441"/>
          </a:xfrm>
          <a:prstGeom prst="rect">
            <a:avLst/>
          </a:prstGeom>
        </p:spPr>
        <p:txBody>
          <a:bodyPr wrap="square">
            <a:spAutoFit/>
          </a:bodyPr>
          <a:lstStyle/>
          <a:p>
            <a:pPr marL="342900" indent="-342900">
              <a:buFont typeface="Arial" pitchFamily="34" charset="0"/>
              <a:buChar char="•"/>
              <a:defRPr/>
            </a:pPr>
            <a:r>
              <a:rPr lang="tr-TR" sz="2200" dirty="0" smtClean="0"/>
              <a:t>SGLT-2 İnhibitörlerinin kalp </a:t>
            </a:r>
            <a:r>
              <a:rPr lang="tr-TR" sz="2200" dirty="0"/>
              <a:t>yetersizliği </a:t>
            </a:r>
            <a:r>
              <a:rPr lang="tr-TR" sz="2200" dirty="0" smtClean="0"/>
              <a:t> ve </a:t>
            </a:r>
            <a:r>
              <a:rPr lang="tr-TR" sz="2200" dirty="0"/>
              <a:t>azalmış </a:t>
            </a:r>
            <a:r>
              <a:rPr lang="tr-TR" sz="2200" dirty="0" err="1"/>
              <a:t>ejeksiyon</a:t>
            </a:r>
            <a:r>
              <a:rPr lang="tr-TR" sz="2200" dirty="0"/>
              <a:t> fraksiyonu olan hastalarda, diyabet </a:t>
            </a:r>
            <a:r>
              <a:rPr lang="tr-TR" sz="2200" dirty="0" err="1"/>
              <a:t>endikasyonundan</a:t>
            </a:r>
            <a:r>
              <a:rPr lang="tr-TR" sz="2200" dirty="0"/>
              <a:t> bağımsız olarak kullanım onayı da bulunmaktadır</a:t>
            </a:r>
          </a:p>
        </p:txBody>
      </p:sp>
    </p:spTree>
    <p:extLst>
      <p:ext uri="{BB962C8B-B14F-4D97-AF65-F5344CB8AC3E}">
        <p14:creationId xmlns:p14="http://schemas.microsoft.com/office/powerpoint/2010/main" val="2897319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115722523"/>
              </p:ext>
            </p:extLst>
          </p:nvPr>
        </p:nvGraphicFramePr>
        <p:xfrm>
          <a:off x="360115" y="971873"/>
          <a:ext cx="9865100" cy="3261360"/>
        </p:xfrm>
        <a:graphic>
          <a:graphicData uri="http://schemas.openxmlformats.org/drawingml/2006/table">
            <a:tbl>
              <a:tblPr firstRow="1" bandRow="1">
                <a:tableStyleId>{073A0DAA-6AF3-43AB-8588-CEC1D06C72B9}</a:tableStyleId>
              </a:tblPr>
              <a:tblGrid>
                <a:gridCol w="1728194"/>
                <a:gridCol w="1872208"/>
                <a:gridCol w="1512168"/>
                <a:gridCol w="4752530"/>
              </a:tblGrid>
              <a:tr h="370840">
                <a:tc>
                  <a:txBody>
                    <a:bodyPr/>
                    <a:lstStyle/>
                    <a:p>
                      <a:r>
                        <a:rPr lang="tr-TR" dirty="0" smtClean="0"/>
                        <a:t>Jenerik adı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Ticari formu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Günlük doz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Alınma zamanı</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370840">
                <a:tc>
                  <a:txBody>
                    <a:bodyPr/>
                    <a:lstStyle/>
                    <a:p>
                      <a:r>
                        <a:rPr lang="tr-TR" dirty="0" err="1" smtClean="0"/>
                        <a:t>Empagliflozin</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10-25 mg </a:t>
                      </a:r>
                      <a:r>
                        <a:rPr lang="tr-TR" dirty="0" err="1" smtClean="0"/>
                        <a:t>tb</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10-25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Günün herhangi bir saatinde 1 kez, yemekten bağımsız</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err="1" smtClean="0"/>
                        <a:t>Dapagliflozin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10 mg </a:t>
                      </a:r>
                      <a:r>
                        <a:rPr lang="tr-TR" dirty="0" err="1" smtClean="0"/>
                        <a:t>tb</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dirty="0" smtClean="0"/>
                        <a:t>5-10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Günün herhangi bir saatinde 1 kez, yemekten bağımsız</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tr-TR" dirty="0" err="1" smtClean="0"/>
                        <a:t>Kanagliflozin</a:t>
                      </a:r>
                      <a:r>
                        <a:rPr lang="tr-TR" dirty="0" smtClean="0"/>
                        <a: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100-300 mg </a:t>
                      </a:r>
                      <a:r>
                        <a:rPr lang="tr-TR" dirty="0" err="1" smtClean="0"/>
                        <a:t>tb</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100-300 mg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Günde 1 kez, tercihen kahvaltıdan önce</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10242" name="Picture 2" descr="JARDIANCE 10 mg 30 Film Kaplı Tablet Prospektüsü"/>
          <p:cNvPicPr>
            <a:picLocks noChangeAspect="1" noChangeArrowheads="1"/>
          </p:cNvPicPr>
          <p:nvPr/>
        </p:nvPicPr>
        <p:blipFill rotWithShape="1">
          <a:blip r:embed="rId3">
            <a:extLst>
              <a:ext uri="{28A0092B-C50C-407E-A947-70E740481C1C}">
                <a14:useLocalDpi xmlns:a14="http://schemas.microsoft.com/office/drawing/2010/main" val="0"/>
              </a:ext>
            </a:extLst>
          </a:blip>
          <a:srcRect l="34817" t="12293" r="34150" b="9048"/>
          <a:stretch/>
        </p:blipFill>
        <p:spPr bwMode="auto">
          <a:xfrm>
            <a:off x="288107" y="4260547"/>
            <a:ext cx="2071834" cy="294109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YNJARDY 12.5 MG / 1000 MG 60 TAB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87" t="6852" r="19430" b="7882"/>
          <a:stretch/>
        </p:blipFill>
        <p:spPr bwMode="auto">
          <a:xfrm>
            <a:off x="2373651" y="4260547"/>
            <a:ext cx="2069023" cy="294109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uy Glyxambi 25/5mg Tablet: View Uses, Side Effects, Price | DoctorOnCall"/>
          <p:cNvPicPr>
            <a:picLocks noChangeAspect="1" noChangeArrowheads="1"/>
          </p:cNvPicPr>
          <p:nvPr/>
        </p:nvPicPr>
        <p:blipFill rotWithShape="1">
          <a:blip r:embed="rId5">
            <a:extLst>
              <a:ext uri="{28A0092B-C50C-407E-A947-70E740481C1C}">
                <a14:useLocalDpi xmlns:a14="http://schemas.microsoft.com/office/drawing/2010/main" val="0"/>
              </a:ext>
            </a:extLst>
          </a:blip>
          <a:srcRect l="16038" t="4595" r="18000" b="4467"/>
          <a:stretch/>
        </p:blipFill>
        <p:spPr bwMode="auto">
          <a:xfrm>
            <a:off x="4442674" y="4260546"/>
            <a:ext cx="1978834" cy="2941091"/>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ezbetmek utanç azalma forziga 10 mg yan etkileri - bpdbauranchi.org"/>
          <p:cNvPicPr>
            <a:picLocks noChangeAspect="1" noChangeArrowheads="1"/>
          </p:cNvPicPr>
          <p:nvPr/>
        </p:nvPicPr>
        <p:blipFill rotWithShape="1">
          <a:blip r:embed="rId6">
            <a:extLst>
              <a:ext uri="{28A0092B-C50C-407E-A947-70E740481C1C}">
                <a14:useLocalDpi xmlns:a14="http://schemas.microsoft.com/office/drawing/2010/main" val="0"/>
              </a:ext>
            </a:extLst>
          </a:blip>
          <a:srcRect t="15921" b="14606"/>
          <a:stretch/>
        </p:blipFill>
        <p:spPr bwMode="auto">
          <a:xfrm>
            <a:off x="6589165" y="4260547"/>
            <a:ext cx="3996606" cy="277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232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SGLT2 </a:t>
            </a:r>
            <a:r>
              <a:rPr lang="tr-TR" sz="3200" dirty="0"/>
              <a:t>İNHİBİTÖRLERİNİN YAN </a:t>
            </a:r>
            <a:r>
              <a:rPr lang="tr-TR" sz="3200" dirty="0" smtClean="0"/>
              <a:t>ETKİLERİ-1</a:t>
            </a:r>
            <a:endParaRPr lang="tr-TR" sz="3200" dirty="0"/>
          </a:p>
        </p:txBody>
      </p:sp>
      <p:sp>
        <p:nvSpPr>
          <p:cNvPr id="3" name="İçerik Yer Tutucusu 2"/>
          <p:cNvSpPr>
            <a:spLocks noGrp="1"/>
          </p:cNvSpPr>
          <p:nvPr>
            <p:ph idx="1"/>
          </p:nvPr>
        </p:nvSpPr>
        <p:spPr/>
        <p:txBody>
          <a:bodyPr>
            <a:normAutofit fontScale="92500"/>
          </a:bodyPr>
          <a:lstStyle/>
          <a:p>
            <a:r>
              <a:rPr lang="tr-TR" sz="2400" dirty="0" err="1" smtClean="0"/>
              <a:t>Poliüri</a:t>
            </a:r>
            <a:endParaRPr lang="tr-TR" sz="2400" dirty="0" smtClean="0"/>
          </a:p>
          <a:p>
            <a:endParaRPr lang="tr-TR" sz="2400" dirty="0" smtClean="0"/>
          </a:p>
          <a:p>
            <a:r>
              <a:rPr lang="tr-TR" sz="2400" dirty="0" smtClean="0"/>
              <a:t>Sıvı kaybı</a:t>
            </a:r>
          </a:p>
          <a:p>
            <a:endParaRPr lang="tr-TR" sz="2400" dirty="0" smtClean="0"/>
          </a:p>
          <a:p>
            <a:r>
              <a:rPr lang="tr-TR" sz="2400" dirty="0" smtClean="0"/>
              <a:t>Hipotansiyon</a:t>
            </a:r>
          </a:p>
          <a:p>
            <a:endParaRPr lang="tr-TR" sz="2400" dirty="0" smtClean="0"/>
          </a:p>
          <a:p>
            <a:r>
              <a:rPr lang="tr-TR" sz="2400" dirty="0"/>
              <a:t>Baş dönmesi </a:t>
            </a:r>
            <a:endParaRPr lang="tr-TR" sz="2400" dirty="0" smtClean="0"/>
          </a:p>
          <a:p>
            <a:endParaRPr lang="tr-TR" sz="2400" dirty="0"/>
          </a:p>
          <a:p>
            <a:r>
              <a:rPr lang="tr-TR" sz="2400" dirty="0"/>
              <a:t>LDL-kolesterol ve serum </a:t>
            </a:r>
            <a:r>
              <a:rPr lang="tr-TR" sz="2400" dirty="0" err="1"/>
              <a:t>kreatinin</a:t>
            </a:r>
            <a:r>
              <a:rPr lang="tr-TR" sz="2400" dirty="0"/>
              <a:t> düzeylerinde bir miktar </a:t>
            </a:r>
            <a:r>
              <a:rPr lang="tr-TR" sz="2400" dirty="0" smtClean="0"/>
              <a:t>artış                   </a:t>
            </a:r>
            <a:r>
              <a:rPr lang="tr-TR" sz="1800" dirty="0"/>
              <a:t>(başlangıçta geçici olarak) </a:t>
            </a:r>
            <a:endParaRPr lang="tr-TR" sz="1800" dirty="0" smtClean="0"/>
          </a:p>
          <a:p>
            <a:endParaRPr lang="tr-TR" sz="1800" dirty="0"/>
          </a:p>
          <a:p>
            <a:r>
              <a:rPr lang="tr-TR" sz="2400" dirty="0" err="1"/>
              <a:t>Major</a:t>
            </a:r>
            <a:r>
              <a:rPr lang="tr-TR" sz="2400" dirty="0"/>
              <a:t> cerrahi (3-4 gün önce), ciddi hastalık </a:t>
            </a:r>
            <a:r>
              <a:rPr lang="tr-TR" sz="2400" dirty="0" smtClean="0"/>
              <a:t>/ enfeksiyon durumunda ilaçları </a:t>
            </a:r>
            <a:r>
              <a:rPr lang="tr-TR" sz="3000" b="1" dirty="0" smtClean="0">
                <a:solidFill>
                  <a:srgbClr val="FF0000"/>
                </a:solidFill>
              </a:rPr>
              <a:t>KES</a:t>
            </a:r>
            <a:endParaRPr lang="tr-TR" sz="3000" b="1" dirty="0">
              <a:solidFill>
                <a:srgbClr val="FF0000"/>
              </a:solidFill>
            </a:endParaRPr>
          </a:p>
          <a:p>
            <a:endParaRPr lang="tr-TR" sz="2400" dirty="0"/>
          </a:p>
        </p:txBody>
      </p:sp>
      <p:sp>
        <p:nvSpPr>
          <p:cNvPr id="4" name="Dikdörtgen 3"/>
          <p:cNvSpPr/>
          <p:nvPr/>
        </p:nvSpPr>
        <p:spPr>
          <a:xfrm>
            <a:off x="2749795" y="2325483"/>
            <a:ext cx="7619432" cy="707886"/>
          </a:xfrm>
          <a:prstGeom prst="rect">
            <a:avLst/>
          </a:prstGeom>
          <a:solidFill>
            <a:schemeClr val="bg1">
              <a:lumMod val="95000"/>
            </a:schemeClr>
          </a:solidFill>
        </p:spPr>
        <p:txBody>
          <a:bodyPr wrap="square">
            <a:spAutoFit/>
          </a:bodyPr>
          <a:lstStyle/>
          <a:p>
            <a:r>
              <a:rPr lang="tr-TR" sz="2000" dirty="0" err="1"/>
              <a:t>Loop</a:t>
            </a:r>
            <a:r>
              <a:rPr lang="tr-TR" sz="2000" dirty="0"/>
              <a:t> </a:t>
            </a:r>
            <a:r>
              <a:rPr lang="tr-TR" sz="2000" dirty="0" err="1"/>
              <a:t>diüretikleri</a:t>
            </a:r>
            <a:r>
              <a:rPr lang="tr-TR" sz="2000" dirty="0"/>
              <a:t> kullananlarda ve yaşlı hastalarda </a:t>
            </a:r>
            <a:r>
              <a:rPr lang="tr-TR" sz="2000" dirty="0" err="1"/>
              <a:t>dehidratasyon</a:t>
            </a:r>
            <a:r>
              <a:rPr lang="tr-TR" sz="2000" dirty="0"/>
              <a:t> yönünden dikkatli olunmalıdır. </a:t>
            </a:r>
          </a:p>
        </p:txBody>
      </p:sp>
      <p:sp>
        <p:nvSpPr>
          <p:cNvPr id="7" name="Sağ Ok 6"/>
          <p:cNvSpPr/>
          <p:nvPr/>
        </p:nvSpPr>
        <p:spPr>
          <a:xfrm>
            <a:off x="2160315" y="2502454"/>
            <a:ext cx="517472" cy="3539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35826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2123" y="1691953"/>
            <a:ext cx="9721215" cy="4799407"/>
          </a:xfrm>
        </p:spPr>
        <p:txBody>
          <a:bodyPr>
            <a:noAutofit/>
          </a:bodyPr>
          <a:lstStyle/>
          <a:p>
            <a:pPr marL="0" indent="0">
              <a:buNone/>
            </a:pPr>
            <a:r>
              <a:rPr lang="tr-TR" sz="2400" dirty="0" err="1"/>
              <a:t>Öglisemik</a:t>
            </a:r>
            <a:r>
              <a:rPr lang="tr-TR" sz="2400" dirty="0"/>
              <a:t> </a:t>
            </a:r>
            <a:r>
              <a:rPr lang="tr-TR" sz="2400" dirty="0" err="1"/>
              <a:t>ketoasidoz</a:t>
            </a:r>
            <a:r>
              <a:rPr lang="tr-TR" sz="2400" dirty="0" smtClean="0"/>
              <a:t>:</a:t>
            </a:r>
            <a:endParaRPr lang="tr-TR" sz="2400" dirty="0"/>
          </a:p>
          <a:p>
            <a:endParaRPr lang="tr-TR" sz="2400" dirty="0" smtClean="0"/>
          </a:p>
          <a:p>
            <a:endParaRPr lang="tr-TR" sz="2400" dirty="0"/>
          </a:p>
          <a:p>
            <a:endParaRPr lang="tr-TR" sz="2400" dirty="0"/>
          </a:p>
          <a:p>
            <a:endParaRPr lang="tr-TR" sz="2400" dirty="0" smtClean="0"/>
          </a:p>
          <a:p>
            <a:endParaRPr lang="tr-TR" sz="2400" dirty="0"/>
          </a:p>
          <a:p>
            <a:pPr marL="0" indent="0">
              <a:buNone/>
            </a:pPr>
            <a:r>
              <a:rPr lang="tr-TR" sz="2400" dirty="0" err="1"/>
              <a:t>Genitoüriner</a:t>
            </a:r>
            <a:r>
              <a:rPr lang="tr-TR" sz="2400" dirty="0"/>
              <a:t> </a:t>
            </a:r>
            <a:r>
              <a:rPr lang="tr-TR" sz="2400" dirty="0" smtClean="0"/>
              <a:t>enfeksiyon: </a:t>
            </a:r>
          </a:p>
          <a:p>
            <a:endParaRPr lang="tr-TR" sz="2400" dirty="0"/>
          </a:p>
          <a:p>
            <a:endParaRPr lang="tr-TR" sz="2400" dirty="0" smtClean="0"/>
          </a:p>
          <a:p>
            <a:pPr marL="0" indent="0">
              <a:buNone/>
            </a:pPr>
            <a:endParaRPr lang="tr-TR" sz="2400" dirty="0" smtClean="0"/>
          </a:p>
          <a:p>
            <a:pPr marL="0" indent="0">
              <a:buNone/>
            </a:pPr>
            <a:r>
              <a:rPr lang="tr-TR" sz="2400" dirty="0" smtClean="0"/>
              <a:t>Nadiren </a:t>
            </a:r>
            <a:r>
              <a:rPr lang="tr-TR" sz="2400" dirty="0" err="1"/>
              <a:t>Fournier</a:t>
            </a:r>
            <a:r>
              <a:rPr lang="tr-TR" sz="2400" dirty="0"/>
              <a:t> </a:t>
            </a:r>
            <a:r>
              <a:rPr lang="tr-TR" sz="2400" dirty="0" err="1" smtClean="0"/>
              <a:t>gangreni</a:t>
            </a:r>
            <a:endParaRPr lang="tr-TR" sz="2400" dirty="0"/>
          </a:p>
          <a:p>
            <a:endParaRPr lang="tr-TR" sz="2400" dirty="0"/>
          </a:p>
        </p:txBody>
      </p:sp>
      <p:sp>
        <p:nvSpPr>
          <p:cNvPr id="4" name="Başlık 1"/>
          <p:cNvSpPr>
            <a:spLocks noGrp="1"/>
          </p:cNvSpPr>
          <p:nvPr>
            <p:ph type="title"/>
          </p:nvPr>
        </p:nvSpPr>
        <p:spPr/>
        <p:txBody>
          <a:bodyPr>
            <a:normAutofit/>
          </a:bodyPr>
          <a:lstStyle/>
          <a:p>
            <a:r>
              <a:rPr lang="tr-TR" sz="3200" dirty="0" smtClean="0"/>
              <a:t>SGLT2 </a:t>
            </a:r>
            <a:r>
              <a:rPr lang="tr-TR" sz="3200" dirty="0"/>
              <a:t>İNHİBİTÖRLERİNİN YAN </a:t>
            </a:r>
            <a:r>
              <a:rPr lang="tr-TR" sz="3200" dirty="0" smtClean="0"/>
              <a:t>ETKİLERİ-2</a:t>
            </a:r>
            <a:endParaRPr lang="tr-TR" sz="3200" dirty="0"/>
          </a:p>
        </p:txBody>
      </p:sp>
      <p:sp>
        <p:nvSpPr>
          <p:cNvPr id="5" name="Dikdörtgen 4"/>
          <p:cNvSpPr/>
          <p:nvPr/>
        </p:nvSpPr>
        <p:spPr>
          <a:xfrm>
            <a:off x="4608587" y="1691952"/>
            <a:ext cx="5400675" cy="2246769"/>
          </a:xfrm>
          <a:prstGeom prst="rect">
            <a:avLst/>
          </a:prstGeom>
          <a:solidFill>
            <a:schemeClr val="accent6">
              <a:lumMod val="20000"/>
              <a:lumOff val="80000"/>
            </a:schemeClr>
          </a:solidFill>
        </p:spPr>
        <p:txBody>
          <a:bodyPr>
            <a:spAutoFit/>
          </a:bodyPr>
          <a:lstStyle/>
          <a:p>
            <a:pPr marL="342900" indent="-342900">
              <a:buFont typeface="Wingdings" pitchFamily="2" charset="2"/>
              <a:buChar char="ü"/>
            </a:pPr>
            <a:r>
              <a:rPr lang="tr-TR" sz="2000" dirty="0"/>
              <a:t>Sıvı kaybına bağlı olarak </a:t>
            </a:r>
            <a:r>
              <a:rPr lang="tr-TR" sz="2000" dirty="0" err="1"/>
              <a:t>atipik</a:t>
            </a:r>
            <a:r>
              <a:rPr lang="tr-TR" sz="2000" dirty="0"/>
              <a:t> (</a:t>
            </a:r>
            <a:r>
              <a:rPr lang="tr-TR" sz="2000" dirty="0" err="1"/>
              <a:t>öglisemik</a:t>
            </a:r>
            <a:r>
              <a:rPr lang="tr-TR" sz="2000" dirty="0"/>
              <a:t> veya hafif-orta derecede </a:t>
            </a:r>
            <a:r>
              <a:rPr lang="tr-TR" sz="2000" dirty="0" err="1"/>
              <a:t>hiperglisemik</a:t>
            </a:r>
            <a:r>
              <a:rPr lang="tr-TR" sz="2000" dirty="0"/>
              <a:t>) DKA gelişebileceği bilinmektedir. </a:t>
            </a:r>
            <a:endParaRPr lang="tr-TR" sz="2000" dirty="0" smtClean="0"/>
          </a:p>
          <a:p>
            <a:pPr marL="342900" indent="-342900">
              <a:buFont typeface="Wingdings" pitchFamily="2" charset="2"/>
              <a:buChar char="ü"/>
            </a:pPr>
            <a:r>
              <a:rPr lang="tr-TR" sz="2000" dirty="0" smtClean="0"/>
              <a:t>İnsülin </a:t>
            </a:r>
            <a:r>
              <a:rPr lang="tr-TR" sz="2000" dirty="0"/>
              <a:t>kullanan hastalarda, tedaviye SGLT2-İ eklendiğinde, kan </a:t>
            </a:r>
            <a:r>
              <a:rPr lang="tr-TR" sz="2000" dirty="0" err="1"/>
              <a:t>glukoz</a:t>
            </a:r>
            <a:r>
              <a:rPr lang="tr-TR" sz="2000" dirty="0"/>
              <a:t> düzeyleri normale yaklaşsa bile insülin tamamen kesilmemeli ve kuşkulu vakalarda </a:t>
            </a:r>
            <a:r>
              <a:rPr lang="tr-TR" sz="2000" dirty="0" err="1"/>
              <a:t>ketoasidoz</a:t>
            </a:r>
            <a:r>
              <a:rPr lang="tr-TR" sz="2000" dirty="0"/>
              <a:t> araştırılmalıdır.</a:t>
            </a:r>
          </a:p>
        </p:txBody>
      </p:sp>
      <p:sp>
        <p:nvSpPr>
          <p:cNvPr id="6" name="Dikdörtgen 5"/>
          <p:cNvSpPr/>
          <p:nvPr/>
        </p:nvSpPr>
        <p:spPr>
          <a:xfrm>
            <a:off x="4602566" y="4068217"/>
            <a:ext cx="5400675" cy="1015663"/>
          </a:xfrm>
          <a:prstGeom prst="rect">
            <a:avLst/>
          </a:prstGeom>
          <a:solidFill>
            <a:schemeClr val="accent6">
              <a:lumMod val="20000"/>
              <a:lumOff val="80000"/>
            </a:schemeClr>
          </a:solidFill>
        </p:spPr>
        <p:txBody>
          <a:bodyPr>
            <a:spAutoFit/>
          </a:bodyPr>
          <a:lstStyle/>
          <a:p>
            <a:pPr marL="342900" indent="-342900">
              <a:buFont typeface="Wingdings" pitchFamily="2" charset="2"/>
              <a:buChar char="ü"/>
            </a:pPr>
            <a:r>
              <a:rPr lang="tr-TR" sz="2000" dirty="0" smtClean="0"/>
              <a:t>Özellikle kadınlarda </a:t>
            </a:r>
            <a:r>
              <a:rPr lang="tr-TR" sz="2000" dirty="0" err="1" smtClean="0"/>
              <a:t>genital</a:t>
            </a:r>
            <a:r>
              <a:rPr lang="tr-TR" sz="2000" dirty="0" smtClean="0"/>
              <a:t> enfeksiyonlar, </a:t>
            </a:r>
          </a:p>
          <a:p>
            <a:pPr marL="342900" indent="-342900">
              <a:buFont typeface="Wingdings" pitchFamily="2" charset="2"/>
              <a:buChar char="ü"/>
            </a:pPr>
            <a:r>
              <a:rPr lang="tr-TR" sz="2000" dirty="0" smtClean="0"/>
              <a:t>Riskli vakalarda </a:t>
            </a:r>
            <a:r>
              <a:rPr lang="tr-TR" sz="2000" dirty="0" err="1" smtClean="0"/>
              <a:t>ürosepsis</a:t>
            </a:r>
            <a:r>
              <a:rPr lang="tr-TR" sz="2000" dirty="0" smtClean="0"/>
              <a:t> ve </a:t>
            </a:r>
            <a:r>
              <a:rPr lang="tr-TR" sz="2000" dirty="0" err="1" smtClean="0"/>
              <a:t>piyelonefrit</a:t>
            </a:r>
            <a:r>
              <a:rPr lang="tr-TR" sz="2000" dirty="0" smtClean="0"/>
              <a:t> bakımından dikkatli olunmalıdır. </a:t>
            </a:r>
            <a:endParaRPr lang="tr-TR" sz="2000" dirty="0"/>
          </a:p>
        </p:txBody>
      </p:sp>
      <p:sp>
        <p:nvSpPr>
          <p:cNvPr id="7" name="Sağ Ok 6"/>
          <p:cNvSpPr/>
          <p:nvPr/>
        </p:nvSpPr>
        <p:spPr>
          <a:xfrm>
            <a:off x="3665223" y="1583941"/>
            <a:ext cx="87113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3665223" y="4201542"/>
            <a:ext cx="839822" cy="64807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84530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SGLT2 İNHİBİTÖRLERİNİN KONTRENDİKASYONLARI</a:t>
            </a:r>
          </a:p>
        </p:txBody>
      </p:sp>
      <p:sp>
        <p:nvSpPr>
          <p:cNvPr id="3" name="İçerik Yer Tutucusu 2"/>
          <p:cNvSpPr>
            <a:spLocks noGrp="1"/>
          </p:cNvSpPr>
          <p:nvPr>
            <p:ph idx="1"/>
          </p:nvPr>
        </p:nvSpPr>
        <p:spPr/>
        <p:txBody>
          <a:bodyPr>
            <a:normAutofit/>
          </a:bodyPr>
          <a:lstStyle/>
          <a:p>
            <a:endParaRPr lang="tr-TR" sz="2400" dirty="0" smtClean="0"/>
          </a:p>
          <a:p>
            <a:endParaRPr lang="tr-TR" sz="2400" dirty="0"/>
          </a:p>
          <a:p>
            <a:r>
              <a:rPr lang="tr-TR" sz="2400" dirty="0" smtClean="0"/>
              <a:t>Son </a:t>
            </a:r>
            <a:r>
              <a:rPr lang="tr-TR" sz="2400" dirty="0"/>
              <a:t>dönem böbrek yetersizliği olan </a:t>
            </a:r>
            <a:r>
              <a:rPr lang="tr-TR" sz="2400" dirty="0" smtClean="0"/>
              <a:t>hastalar</a:t>
            </a:r>
          </a:p>
          <a:p>
            <a:endParaRPr lang="tr-TR" sz="2400" dirty="0" smtClean="0"/>
          </a:p>
          <a:p>
            <a:r>
              <a:rPr lang="tr-TR" sz="2400" dirty="0" smtClean="0"/>
              <a:t>Tip </a:t>
            </a:r>
            <a:r>
              <a:rPr lang="tr-TR" sz="2400" dirty="0"/>
              <a:t>1 diyabet </a:t>
            </a:r>
            <a:endParaRPr lang="tr-TR" sz="2400" dirty="0" smtClean="0"/>
          </a:p>
          <a:p>
            <a:endParaRPr lang="tr-TR" sz="2400" dirty="0" smtClean="0"/>
          </a:p>
          <a:p>
            <a:r>
              <a:rPr lang="tr-TR" sz="2400" dirty="0" smtClean="0"/>
              <a:t>Gebelik </a:t>
            </a:r>
            <a:r>
              <a:rPr lang="tr-TR" sz="2400" dirty="0"/>
              <a:t>ve </a:t>
            </a:r>
            <a:r>
              <a:rPr lang="tr-TR" sz="2400" dirty="0" err="1"/>
              <a:t>laktasyon</a:t>
            </a:r>
            <a:r>
              <a:rPr lang="tr-TR" sz="2400" dirty="0"/>
              <a:t>.</a:t>
            </a:r>
          </a:p>
        </p:txBody>
      </p:sp>
    </p:spTree>
    <p:extLst>
      <p:ext uri="{BB962C8B-B14F-4D97-AF65-F5344CB8AC3E}">
        <p14:creationId xmlns:p14="http://schemas.microsoft.com/office/powerpoint/2010/main" val="1523143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2400" dirty="0"/>
              <a:t>Ülkemizde bulunan insülin dışı </a:t>
            </a:r>
            <a:r>
              <a:rPr lang="tr-TR" sz="2400" dirty="0" err="1"/>
              <a:t>antihiperglisemik</a:t>
            </a:r>
            <a:r>
              <a:rPr lang="tr-TR" sz="2400" dirty="0"/>
              <a:t> ilaç grupları</a:t>
            </a:r>
            <a:r>
              <a:rPr lang="tr-TR" sz="2400" dirty="0" smtClean="0"/>
              <a:t>;</a:t>
            </a:r>
          </a:p>
          <a:p>
            <a:endParaRPr lang="tr-TR" sz="2400" dirty="0" smtClean="0"/>
          </a:p>
        </p:txBody>
      </p:sp>
      <p:sp>
        <p:nvSpPr>
          <p:cNvPr id="4" name="Dikdörtgen 3"/>
          <p:cNvSpPr/>
          <p:nvPr/>
        </p:nvSpPr>
        <p:spPr>
          <a:xfrm>
            <a:off x="576139" y="2268017"/>
            <a:ext cx="9937104" cy="4524315"/>
          </a:xfrm>
          <a:prstGeom prst="rect">
            <a:avLst/>
          </a:prstGeom>
          <a:solidFill>
            <a:schemeClr val="bg1">
              <a:lumMod val="95000"/>
            </a:schemeClr>
          </a:solidFill>
        </p:spPr>
        <p:txBody>
          <a:bodyPr wrap="square">
            <a:spAutoFit/>
          </a:bodyPr>
          <a:lstStyle/>
          <a:p>
            <a:pPr marL="342900" indent="-342900">
              <a:buFont typeface="Wingdings" pitchFamily="2" charset="2"/>
              <a:buChar char="ü"/>
            </a:pPr>
            <a:r>
              <a:rPr lang="tr-TR" sz="2400" dirty="0" err="1"/>
              <a:t>Biguanidler</a:t>
            </a:r>
            <a:r>
              <a:rPr lang="tr-TR" sz="2400" dirty="0"/>
              <a:t> </a:t>
            </a:r>
            <a:endParaRPr lang="tr-TR" sz="2400" dirty="0" smtClean="0"/>
          </a:p>
          <a:p>
            <a:pPr marL="342900" indent="-342900">
              <a:buFont typeface="Wingdings" pitchFamily="2" charset="2"/>
              <a:buChar char="ü"/>
            </a:pPr>
            <a:endParaRPr lang="tr-TR" sz="2400" dirty="0"/>
          </a:p>
          <a:p>
            <a:pPr marL="342900" indent="-342900">
              <a:buFont typeface="Wingdings" pitchFamily="2" charset="2"/>
              <a:buChar char="ü"/>
            </a:pPr>
            <a:r>
              <a:rPr lang="tr-TR" sz="2400" dirty="0"/>
              <a:t>İnsülin salgılatıcılar </a:t>
            </a:r>
            <a:r>
              <a:rPr lang="tr-TR" sz="2000" dirty="0"/>
              <a:t>(</a:t>
            </a:r>
            <a:r>
              <a:rPr lang="tr-TR" sz="2000" dirty="0" err="1"/>
              <a:t>sekretogoglar</a:t>
            </a:r>
            <a:r>
              <a:rPr lang="tr-TR" sz="2000" dirty="0" smtClean="0"/>
              <a:t>)</a:t>
            </a:r>
          </a:p>
          <a:p>
            <a:pPr marL="342900" indent="-342900">
              <a:buFont typeface="Wingdings" pitchFamily="2" charset="2"/>
              <a:buChar char="ü"/>
            </a:pPr>
            <a:endParaRPr lang="tr-TR" sz="2400" dirty="0"/>
          </a:p>
          <a:p>
            <a:pPr marL="342900" indent="-342900">
              <a:buFont typeface="Wingdings" pitchFamily="2" charset="2"/>
              <a:buChar char="ü"/>
            </a:pPr>
            <a:r>
              <a:rPr lang="tr-TR" sz="2400" dirty="0" err="1" smtClean="0"/>
              <a:t>Tiazolidindionlar</a:t>
            </a:r>
            <a:endParaRPr lang="tr-TR" sz="2400" dirty="0" smtClean="0"/>
          </a:p>
          <a:p>
            <a:pPr marL="342900" indent="-342900">
              <a:buFont typeface="Wingdings" pitchFamily="2" charset="2"/>
              <a:buChar char="ü"/>
            </a:pPr>
            <a:endParaRPr lang="tr-TR" sz="2400" dirty="0"/>
          </a:p>
          <a:p>
            <a:pPr marL="342900" indent="-342900">
              <a:buFont typeface="Wingdings" pitchFamily="2" charset="2"/>
              <a:buChar char="ü"/>
            </a:pPr>
            <a:r>
              <a:rPr lang="tr-TR" sz="2400" dirty="0" err="1"/>
              <a:t>İnkretin</a:t>
            </a:r>
            <a:r>
              <a:rPr lang="tr-TR" sz="2400" dirty="0"/>
              <a:t> bazlı ilaçlar </a:t>
            </a:r>
            <a:endParaRPr lang="tr-TR" sz="2400" dirty="0" smtClean="0"/>
          </a:p>
          <a:p>
            <a:r>
              <a:rPr lang="tr-TR" sz="2000" dirty="0" smtClean="0"/>
              <a:t>     (</a:t>
            </a:r>
            <a:r>
              <a:rPr lang="tr-TR" sz="2000" dirty="0" err="1" smtClean="0"/>
              <a:t>Dipeptidil</a:t>
            </a:r>
            <a:r>
              <a:rPr lang="tr-TR" sz="2000" dirty="0" smtClean="0"/>
              <a:t> </a:t>
            </a:r>
            <a:r>
              <a:rPr lang="tr-TR" sz="2000" dirty="0" err="1" smtClean="0"/>
              <a:t>peptidaz</a:t>
            </a:r>
            <a:r>
              <a:rPr lang="tr-TR" sz="2000" dirty="0" smtClean="0"/>
              <a:t> 4 inhibitörleri ve </a:t>
            </a:r>
            <a:r>
              <a:rPr lang="tr-TR" sz="2000" dirty="0" err="1" smtClean="0"/>
              <a:t>Glukagona</a:t>
            </a:r>
            <a:r>
              <a:rPr lang="tr-TR" sz="2000" dirty="0" smtClean="0"/>
              <a:t> benzer </a:t>
            </a:r>
            <a:r>
              <a:rPr lang="tr-TR" sz="2000" dirty="0" err="1" smtClean="0"/>
              <a:t>peptid</a:t>
            </a:r>
            <a:r>
              <a:rPr lang="tr-TR" sz="2000" dirty="0" smtClean="0"/>
              <a:t> 1 reseptör </a:t>
            </a:r>
            <a:r>
              <a:rPr lang="tr-TR" sz="2000" dirty="0" err="1" smtClean="0"/>
              <a:t>agonistleri</a:t>
            </a:r>
            <a:r>
              <a:rPr lang="tr-TR" sz="2000" dirty="0" smtClean="0"/>
              <a:t>)</a:t>
            </a:r>
            <a:r>
              <a:rPr lang="tr-TR" sz="2400" dirty="0" smtClean="0"/>
              <a:t>, </a:t>
            </a:r>
          </a:p>
          <a:p>
            <a:endParaRPr lang="tr-TR" sz="2400" dirty="0" smtClean="0"/>
          </a:p>
          <a:p>
            <a:pPr marL="342900" indent="-342900">
              <a:buFont typeface="Wingdings" pitchFamily="2" charset="2"/>
              <a:buChar char="ü"/>
            </a:pPr>
            <a:r>
              <a:rPr lang="tr-TR" sz="2400" dirty="0" smtClean="0"/>
              <a:t>Alfa </a:t>
            </a:r>
            <a:r>
              <a:rPr lang="tr-TR" sz="2400" dirty="0" err="1" smtClean="0"/>
              <a:t>glukozidaz</a:t>
            </a:r>
            <a:r>
              <a:rPr lang="tr-TR" sz="2400" dirty="0" smtClean="0"/>
              <a:t> inhibitörleri </a:t>
            </a:r>
          </a:p>
          <a:p>
            <a:pPr marL="342900" indent="-342900">
              <a:buFont typeface="Wingdings" pitchFamily="2" charset="2"/>
              <a:buChar char="ü"/>
            </a:pPr>
            <a:endParaRPr lang="tr-TR" sz="2400" dirty="0" smtClean="0"/>
          </a:p>
          <a:p>
            <a:pPr marL="342900" indent="-342900">
              <a:buFont typeface="Wingdings" pitchFamily="2" charset="2"/>
              <a:buChar char="ü"/>
            </a:pPr>
            <a:r>
              <a:rPr lang="tr-TR" sz="2400" dirty="0" smtClean="0"/>
              <a:t>Sodyum </a:t>
            </a:r>
            <a:r>
              <a:rPr lang="tr-TR" sz="2400" dirty="0" err="1"/>
              <a:t>glukoz</a:t>
            </a:r>
            <a:r>
              <a:rPr lang="tr-TR" sz="2400" dirty="0"/>
              <a:t> </a:t>
            </a:r>
            <a:r>
              <a:rPr lang="tr-TR" sz="2400" dirty="0" err="1"/>
              <a:t>ko-transporter</a:t>
            </a:r>
            <a:r>
              <a:rPr lang="tr-TR" sz="2400" dirty="0"/>
              <a:t> 2 inhibitörleri </a:t>
            </a:r>
            <a:r>
              <a:rPr lang="tr-TR" sz="2000" dirty="0"/>
              <a:t>(</a:t>
            </a:r>
            <a:r>
              <a:rPr lang="tr-TR" sz="2000" dirty="0" err="1"/>
              <a:t>glukoretikler</a:t>
            </a:r>
            <a:r>
              <a:rPr lang="tr-TR" sz="2000" dirty="0"/>
              <a:t>; </a:t>
            </a:r>
            <a:r>
              <a:rPr lang="tr-TR" sz="2000" dirty="0" err="1"/>
              <a:t>gliflozinler</a:t>
            </a:r>
            <a:r>
              <a:rPr lang="tr-TR" sz="2000" dirty="0" smtClean="0"/>
              <a:t>)</a:t>
            </a:r>
            <a:endParaRPr lang="tr-TR" sz="2400" dirty="0"/>
          </a:p>
        </p:txBody>
      </p:sp>
    </p:spTree>
    <p:extLst>
      <p:ext uri="{BB962C8B-B14F-4D97-AF65-F5344CB8AC3E}">
        <p14:creationId xmlns:p14="http://schemas.microsoft.com/office/powerpoint/2010/main" val="3729020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3456459" y="4646258"/>
            <a:ext cx="2160240" cy="230227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630253" y="4646259"/>
            <a:ext cx="1919951" cy="230227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normAutofit/>
          </a:bodyPr>
          <a:lstStyle/>
          <a:p>
            <a:r>
              <a:rPr lang="tr-TR" sz="3200" dirty="0"/>
              <a:t>KRONİK BÖBREK YETERSİZLİĞİNDE ANTİDİYABETİK İLAÇLARIN KULLANIMI</a:t>
            </a:r>
          </a:p>
        </p:txBody>
      </p:sp>
      <p:sp>
        <p:nvSpPr>
          <p:cNvPr id="3" name="İçerik Yer Tutucusu 2"/>
          <p:cNvSpPr>
            <a:spLocks noGrp="1"/>
          </p:cNvSpPr>
          <p:nvPr>
            <p:ph idx="1"/>
          </p:nvPr>
        </p:nvSpPr>
        <p:spPr/>
        <p:txBody>
          <a:bodyPr>
            <a:normAutofit/>
          </a:bodyPr>
          <a:lstStyle/>
          <a:p>
            <a:r>
              <a:rPr lang="tr-TR" sz="2400" dirty="0" err="1"/>
              <a:t>Antihiperglisemik</a:t>
            </a:r>
            <a:r>
              <a:rPr lang="tr-TR" sz="2400" dirty="0"/>
              <a:t> ilaçlar böbrek yetersizliğinde dikkatle kullanılmalıdır. </a:t>
            </a:r>
            <a:endParaRPr lang="tr-TR" sz="2400" dirty="0" smtClean="0"/>
          </a:p>
          <a:p>
            <a:endParaRPr lang="tr-TR" sz="2400" dirty="0" smtClean="0"/>
          </a:p>
          <a:p>
            <a:pPr marL="0" indent="0" algn="ctr">
              <a:buNone/>
            </a:pPr>
            <a:r>
              <a:rPr lang="tr-TR" sz="2400" dirty="0" smtClean="0"/>
              <a:t>KV </a:t>
            </a:r>
            <a:r>
              <a:rPr lang="tr-TR" sz="2400" dirty="0"/>
              <a:t>güvenliliği kanıtlanmış bazı ilaçların </a:t>
            </a:r>
            <a:r>
              <a:rPr lang="tr-TR" sz="2400" dirty="0" err="1"/>
              <a:t>renal</a:t>
            </a:r>
            <a:r>
              <a:rPr lang="tr-TR" sz="2400" dirty="0"/>
              <a:t> korumayı da </a:t>
            </a:r>
            <a:r>
              <a:rPr lang="tr-TR" sz="2400" dirty="0" smtClean="0"/>
              <a:t>sağladıkları görülmüştür </a:t>
            </a:r>
          </a:p>
          <a:p>
            <a:pPr marL="0" indent="0" algn="ctr">
              <a:buNone/>
            </a:pPr>
            <a:r>
              <a:rPr lang="tr-TR" sz="2400" dirty="0" smtClean="0"/>
              <a:t>Bu </a:t>
            </a:r>
            <a:r>
              <a:rPr lang="tr-TR" sz="2400" dirty="0"/>
              <a:t>sebeple kronik böbrek hastalığı (KBH) olan hastalarda </a:t>
            </a:r>
            <a:endParaRPr lang="tr-TR" sz="2400" dirty="0" smtClean="0"/>
          </a:p>
          <a:p>
            <a:pPr marL="0" indent="0" algn="ctr">
              <a:buNone/>
            </a:pPr>
            <a:r>
              <a:rPr lang="tr-TR" sz="2400" dirty="0" smtClean="0"/>
              <a:t>(</a:t>
            </a:r>
            <a:r>
              <a:rPr lang="tr-TR" sz="2400" dirty="0" err="1"/>
              <a:t>GFR’nin</a:t>
            </a:r>
            <a:r>
              <a:rPr lang="tr-TR" sz="2400" dirty="0"/>
              <a:t> uygun olması koşulu ile)  </a:t>
            </a:r>
            <a:endParaRPr lang="tr-TR" sz="2400" dirty="0" smtClean="0"/>
          </a:p>
          <a:p>
            <a:pPr marL="0" indent="0" algn="ctr">
              <a:buNone/>
            </a:pPr>
            <a:endParaRPr lang="tr-TR" sz="2400" dirty="0" smtClean="0"/>
          </a:p>
          <a:p>
            <a:pPr marL="0" indent="0" algn="ctr">
              <a:buNone/>
            </a:pPr>
            <a:r>
              <a:rPr lang="tr-TR" sz="2400" b="1" dirty="0" smtClean="0">
                <a:solidFill>
                  <a:srgbClr val="FF0000"/>
                </a:solidFill>
              </a:rPr>
              <a:t>SGLT2-İ grubu</a:t>
            </a:r>
            <a:r>
              <a:rPr lang="tr-TR" sz="2400" dirty="0" smtClean="0"/>
              <a:t>     veya   </a:t>
            </a:r>
            <a:r>
              <a:rPr lang="tr-TR" sz="2400" b="1" dirty="0" smtClean="0">
                <a:solidFill>
                  <a:srgbClr val="FF0000"/>
                </a:solidFill>
              </a:rPr>
              <a:t>GLP-1 RA grubu</a:t>
            </a:r>
            <a:r>
              <a:rPr lang="tr-TR" sz="2400" dirty="0" smtClean="0"/>
              <a:t>    ilaçların kullanılması gündemdedir. </a:t>
            </a:r>
          </a:p>
        </p:txBody>
      </p:sp>
      <p:sp>
        <p:nvSpPr>
          <p:cNvPr id="4" name="Dikdörtgen 3"/>
          <p:cNvSpPr/>
          <p:nvPr/>
        </p:nvSpPr>
        <p:spPr>
          <a:xfrm>
            <a:off x="702260" y="5243399"/>
            <a:ext cx="1775935" cy="1107996"/>
          </a:xfrm>
          <a:prstGeom prst="rect">
            <a:avLst/>
          </a:prstGeom>
          <a:solidFill>
            <a:schemeClr val="bg1">
              <a:lumMod val="95000"/>
            </a:schemeClr>
          </a:solidFill>
        </p:spPr>
        <p:txBody>
          <a:bodyPr wrap="none">
            <a:spAutoFit/>
          </a:bodyPr>
          <a:lstStyle/>
          <a:p>
            <a:r>
              <a:rPr lang="tr-TR" sz="2200" dirty="0" err="1"/>
              <a:t>E</a:t>
            </a:r>
            <a:r>
              <a:rPr lang="tr-TR" sz="2200" dirty="0" err="1" smtClean="0"/>
              <a:t>mpagliflozin</a:t>
            </a:r>
            <a:r>
              <a:rPr lang="tr-TR" sz="2200" dirty="0" smtClean="0"/>
              <a:t> </a:t>
            </a:r>
          </a:p>
          <a:p>
            <a:r>
              <a:rPr lang="tr-TR" sz="2200" dirty="0" err="1"/>
              <a:t>K</a:t>
            </a:r>
            <a:r>
              <a:rPr lang="tr-TR" sz="2200" dirty="0" err="1" smtClean="0"/>
              <a:t>anagliflozin</a:t>
            </a:r>
            <a:r>
              <a:rPr lang="tr-TR" sz="2200" dirty="0" smtClean="0"/>
              <a:t> </a:t>
            </a:r>
          </a:p>
          <a:p>
            <a:r>
              <a:rPr lang="tr-TR" sz="2200" dirty="0" err="1"/>
              <a:t>D</a:t>
            </a:r>
            <a:r>
              <a:rPr lang="tr-TR" sz="2200" dirty="0" err="1" smtClean="0"/>
              <a:t>apagliflozin</a:t>
            </a:r>
            <a:r>
              <a:rPr lang="tr-TR" sz="2200" dirty="0" smtClean="0"/>
              <a:t> </a:t>
            </a:r>
            <a:endParaRPr lang="tr-TR" sz="2200" dirty="0"/>
          </a:p>
        </p:txBody>
      </p:sp>
      <p:sp>
        <p:nvSpPr>
          <p:cNvPr id="5" name="Dikdörtgen 4"/>
          <p:cNvSpPr/>
          <p:nvPr/>
        </p:nvSpPr>
        <p:spPr>
          <a:xfrm>
            <a:off x="3682899" y="5243398"/>
            <a:ext cx="1789783" cy="1107996"/>
          </a:xfrm>
          <a:prstGeom prst="rect">
            <a:avLst/>
          </a:prstGeom>
          <a:solidFill>
            <a:schemeClr val="bg1">
              <a:lumMod val="95000"/>
            </a:schemeClr>
          </a:solidFill>
        </p:spPr>
        <p:txBody>
          <a:bodyPr wrap="square">
            <a:spAutoFit/>
          </a:bodyPr>
          <a:lstStyle/>
          <a:p>
            <a:r>
              <a:rPr lang="tr-TR" sz="2200" dirty="0" err="1" smtClean="0"/>
              <a:t>Liraglutid</a:t>
            </a:r>
            <a:endParaRPr lang="tr-TR" sz="2200" dirty="0" smtClean="0"/>
          </a:p>
          <a:p>
            <a:r>
              <a:rPr lang="tr-TR" sz="2200" dirty="0" err="1" smtClean="0"/>
              <a:t>Semaglutid</a:t>
            </a:r>
            <a:endParaRPr lang="tr-TR" sz="2200" dirty="0" smtClean="0"/>
          </a:p>
          <a:p>
            <a:r>
              <a:rPr lang="tr-TR" sz="2200" dirty="0" err="1"/>
              <a:t>D</a:t>
            </a:r>
            <a:r>
              <a:rPr lang="tr-TR" sz="2200" dirty="0" err="1" smtClean="0"/>
              <a:t>ulaglutid</a:t>
            </a:r>
            <a:endParaRPr lang="tr-TR" sz="2200" dirty="0"/>
          </a:p>
        </p:txBody>
      </p:sp>
    </p:spTree>
    <p:extLst>
      <p:ext uri="{BB962C8B-B14F-4D97-AF65-F5344CB8AC3E}">
        <p14:creationId xmlns:p14="http://schemas.microsoft.com/office/powerpoint/2010/main" val="3739176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endParaRPr lang="tr-TR" dirty="0"/>
          </a:p>
          <a:p>
            <a:r>
              <a:rPr lang="tr-TR" dirty="0"/>
              <a:t>TEMD  tip 2 diyabetli son dönem böbrek yetersizliği hastalarında </a:t>
            </a:r>
            <a:r>
              <a:rPr lang="tr-TR" b="1" dirty="0">
                <a:solidFill>
                  <a:srgbClr val="FF0000"/>
                </a:solidFill>
              </a:rPr>
              <a:t>sadece insülin </a:t>
            </a:r>
            <a:r>
              <a:rPr lang="tr-TR" dirty="0"/>
              <a:t>kullanımını öneriyor</a:t>
            </a:r>
          </a:p>
          <a:p>
            <a:endParaRPr lang="tr-TR" dirty="0" smtClean="0"/>
          </a:p>
          <a:p>
            <a:r>
              <a:rPr lang="tr-TR" dirty="0" smtClean="0"/>
              <a:t>KV </a:t>
            </a:r>
            <a:r>
              <a:rPr lang="tr-TR" dirty="0"/>
              <a:t>olay öyküsü olan hastalarda </a:t>
            </a:r>
            <a:r>
              <a:rPr lang="tr-TR" b="1" dirty="0" smtClean="0">
                <a:solidFill>
                  <a:srgbClr val="FF0000"/>
                </a:solidFill>
              </a:rPr>
              <a:t>SGLT2-İ</a:t>
            </a:r>
            <a:r>
              <a:rPr lang="tr-TR" dirty="0" smtClean="0"/>
              <a:t> </a:t>
            </a:r>
            <a:r>
              <a:rPr lang="tr-TR" dirty="0"/>
              <a:t>grubu ilaçlar </a:t>
            </a:r>
            <a:r>
              <a:rPr lang="tr-TR" dirty="0" smtClean="0"/>
              <a:t>veya </a:t>
            </a:r>
            <a:r>
              <a:rPr lang="tr-TR" b="1" dirty="0">
                <a:solidFill>
                  <a:srgbClr val="FF0000"/>
                </a:solidFill>
              </a:rPr>
              <a:t>GLP-1 RA </a:t>
            </a:r>
            <a:r>
              <a:rPr lang="tr-TR" dirty="0"/>
              <a:t>grubu ilaçlar </a:t>
            </a:r>
            <a:r>
              <a:rPr lang="tr-TR" dirty="0" smtClean="0"/>
              <a:t>tercih edilmelidir</a:t>
            </a:r>
          </a:p>
          <a:p>
            <a:r>
              <a:rPr lang="tr-TR" dirty="0" smtClean="0"/>
              <a:t>SGLT2-İ </a:t>
            </a:r>
            <a:r>
              <a:rPr lang="tr-TR" dirty="0"/>
              <a:t>grubu ilaçların kronik böbrek hastalığında </a:t>
            </a:r>
            <a:r>
              <a:rPr lang="tr-TR" dirty="0" err="1"/>
              <a:t>renal</a:t>
            </a:r>
            <a:r>
              <a:rPr lang="tr-TR" dirty="0"/>
              <a:t> </a:t>
            </a:r>
            <a:r>
              <a:rPr lang="tr-TR" dirty="0" err="1"/>
              <a:t>sonlanımlar</a:t>
            </a:r>
            <a:r>
              <a:rPr lang="tr-TR" dirty="0"/>
              <a:t> üzerine olumlu (kronik böbrek hastalığının ilerlemesini yavaşlatıcı) etkisi </a:t>
            </a:r>
            <a:r>
              <a:rPr lang="tr-TR" dirty="0" smtClean="0"/>
              <a:t>kabul </a:t>
            </a:r>
            <a:r>
              <a:rPr lang="tr-TR" dirty="0"/>
              <a:t>edilmekle birlikte bu konuda yalnızca </a:t>
            </a:r>
            <a:r>
              <a:rPr lang="tr-TR" dirty="0" err="1"/>
              <a:t>dapagliflozin</a:t>
            </a:r>
            <a:r>
              <a:rPr lang="tr-TR" dirty="0"/>
              <a:t> ve </a:t>
            </a:r>
            <a:r>
              <a:rPr lang="tr-TR" dirty="0" err="1"/>
              <a:t>kanagliflozinin</a:t>
            </a:r>
            <a:r>
              <a:rPr lang="tr-TR" dirty="0"/>
              <a:t> kullanım </a:t>
            </a:r>
            <a:r>
              <a:rPr lang="tr-TR" dirty="0" err="1"/>
              <a:t>endikasyonu</a:t>
            </a:r>
            <a:r>
              <a:rPr lang="tr-TR" dirty="0"/>
              <a:t> </a:t>
            </a:r>
            <a:r>
              <a:rPr lang="tr-TR" dirty="0" smtClean="0"/>
              <a:t>vardır</a:t>
            </a:r>
          </a:p>
          <a:p>
            <a:r>
              <a:rPr lang="tr-TR" dirty="0" smtClean="0"/>
              <a:t>SGLT2-İ </a:t>
            </a:r>
            <a:r>
              <a:rPr lang="tr-TR" dirty="0"/>
              <a:t>grubu </a:t>
            </a:r>
            <a:r>
              <a:rPr lang="tr-TR" dirty="0" smtClean="0"/>
              <a:t>ilaçlar </a:t>
            </a:r>
            <a:r>
              <a:rPr lang="tr-TR" dirty="0"/>
              <a:t>kalp yetersizliği nedeniyle hastaneye yatış riskini </a:t>
            </a:r>
            <a:endParaRPr lang="tr-TR" dirty="0" smtClean="0"/>
          </a:p>
          <a:p>
            <a:r>
              <a:rPr lang="tr-TR" dirty="0" err="1" smtClean="0"/>
              <a:t>Dapagliflozinin</a:t>
            </a:r>
            <a:r>
              <a:rPr lang="tr-TR" dirty="0" smtClean="0"/>
              <a:t> </a:t>
            </a:r>
            <a:r>
              <a:rPr lang="tr-TR" dirty="0"/>
              <a:t>azalmış </a:t>
            </a:r>
            <a:r>
              <a:rPr lang="tr-TR" dirty="0" err="1"/>
              <a:t>ejeksiyon</a:t>
            </a:r>
            <a:r>
              <a:rPr lang="tr-TR" dirty="0"/>
              <a:t> </a:t>
            </a:r>
            <a:r>
              <a:rPr lang="tr-TR" dirty="0" err="1"/>
              <a:t>fraksiyonlu</a:t>
            </a:r>
            <a:r>
              <a:rPr lang="tr-TR" dirty="0"/>
              <a:t> kalp yetersizliğinde, </a:t>
            </a:r>
            <a:r>
              <a:rPr lang="tr-TR" dirty="0" err="1"/>
              <a:t>E</a:t>
            </a:r>
            <a:r>
              <a:rPr lang="tr-TR" dirty="0" err="1" smtClean="0"/>
              <a:t>mpagliflozinin</a:t>
            </a:r>
            <a:r>
              <a:rPr lang="tr-TR" dirty="0" smtClean="0"/>
              <a:t> </a:t>
            </a:r>
            <a:r>
              <a:rPr lang="tr-TR" dirty="0"/>
              <a:t>ise hem korunmuş hem de azalmış </a:t>
            </a:r>
            <a:r>
              <a:rPr lang="tr-TR" dirty="0" err="1"/>
              <a:t>ejeksiyon</a:t>
            </a:r>
            <a:r>
              <a:rPr lang="tr-TR" dirty="0"/>
              <a:t> </a:t>
            </a:r>
            <a:r>
              <a:rPr lang="tr-TR" dirty="0" err="1"/>
              <a:t>fraksiyonlu</a:t>
            </a:r>
            <a:r>
              <a:rPr lang="tr-TR" dirty="0"/>
              <a:t> kalp yetersizliğinde kullanım </a:t>
            </a:r>
            <a:r>
              <a:rPr lang="tr-TR" dirty="0" err="1"/>
              <a:t>endikasyonu</a:t>
            </a:r>
            <a:r>
              <a:rPr lang="tr-TR" dirty="0"/>
              <a:t> </a:t>
            </a:r>
            <a:r>
              <a:rPr lang="tr-TR" dirty="0" smtClean="0"/>
              <a:t>vardır</a:t>
            </a:r>
            <a:endParaRPr lang="tr-TR" dirty="0"/>
          </a:p>
        </p:txBody>
      </p:sp>
      <p:sp>
        <p:nvSpPr>
          <p:cNvPr id="4" name="Aşağı Ok 3"/>
          <p:cNvSpPr/>
          <p:nvPr/>
        </p:nvSpPr>
        <p:spPr>
          <a:xfrm>
            <a:off x="9253103" y="4572273"/>
            <a:ext cx="360040" cy="648072"/>
          </a:xfrm>
          <a:prstGeom prst="down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34136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HAZIR ANTİHİPERGLİSEMİK İLAÇ </a:t>
            </a:r>
            <a:r>
              <a:rPr lang="tr-TR" sz="3200" dirty="0" smtClean="0"/>
              <a:t>KOMBİNASYONLARI</a:t>
            </a:r>
            <a:endParaRPr lang="tr-TR" sz="3200" dirty="0"/>
          </a:p>
        </p:txBody>
      </p:sp>
      <p:sp>
        <p:nvSpPr>
          <p:cNvPr id="3" name="İçerik Yer Tutucusu 2"/>
          <p:cNvSpPr>
            <a:spLocks noGrp="1"/>
          </p:cNvSpPr>
          <p:nvPr>
            <p:ph idx="1"/>
          </p:nvPr>
        </p:nvSpPr>
        <p:spPr/>
        <p:txBody>
          <a:bodyPr>
            <a:normAutofit fontScale="70000" lnSpcReduction="20000"/>
          </a:bodyPr>
          <a:lstStyle/>
          <a:p>
            <a:r>
              <a:rPr lang="tr-TR" dirty="0"/>
              <a:t>Tip 2 diyabette, doğal sürecin sonucu olarak, </a:t>
            </a:r>
            <a:r>
              <a:rPr lang="tr-TR" dirty="0" err="1"/>
              <a:t>monoterapiler</a:t>
            </a:r>
            <a:r>
              <a:rPr lang="tr-TR" dirty="0"/>
              <a:t> zamanla yerlerini kombinasyon tedavilerine bırakır. </a:t>
            </a:r>
            <a:endParaRPr lang="tr-TR" dirty="0" smtClean="0"/>
          </a:p>
          <a:p>
            <a:endParaRPr lang="tr-TR" dirty="0" smtClean="0"/>
          </a:p>
          <a:p>
            <a:r>
              <a:rPr lang="tr-TR" dirty="0" smtClean="0"/>
              <a:t>Hastalığın </a:t>
            </a:r>
            <a:r>
              <a:rPr lang="tr-TR" dirty="0" err="1"/>
              <a:t>fizyopatolojik</a:t>
            </a:r>
            <a:r>
              <a:rPr lang="tr-TR" dirty="0"/>
              <a:t> temeline uygun olarak, insülin </a:t>
            </a:r>
            <a:r>
              <a:rPr lang="tr-TR" dirty="0" err="1"/>
              <a:t>duyarlılaştırıcı</a:t>
            </a:r>
            <a:r>
              <a:rPr lang="tr-TR" dirty="0"/>
              <a:t> ve insülin salgılatıcı ilaçlar kombine edilir. </a:t>
            </a:r>
            <a:endParaRPr lang="tr-TR" dirty="0" smtClean="0"/>
          </a:p>
          <a:p>
            <a:endParaRPr lang="tr-TR" dirty="0" smtClean="0"/>
          </a:p>
          <a:p>
            <a:r>
              <a:rPr lang="tr-TR" dirty="0" smtClean="0"/>
              <a:t>Maliyet </a:t>
            </a:r>
            <a:r>
              <a:rPr lang="tr-TR" dirty="0"/>
              <a:t>ve deneyim süresi göz önüne alındığında en çok </a:t>
            </a:r>
            <a:r>
              <a:rPr lang="tr-TR" dirty="0" err="1"/>
              <a:t>metforminli</a:t>
            </a:r>
            <a:r>
              <a:rPr lang="tr-TR" dirty="0"/>
              <a:t> kombinasyonlar tercih edilmelidir. </a:t>
            </a:r>
            <a:endParaRPr lang="tr-TR" dirty="0" smtClean="0"/>
          </a:p>
          <a:p>
            <a:endParaRPr lang="tr-TR" dirty="0" smtClean="0"/>
          </a:p>
          <a:p>
            <a:r>
              <a:rPr lang="tr-TR" dirty="0" smtClean="0"/>
              <a:t>Hastanın </a:t>
            </a:r>
            <a:r>
              <a:rPr lang="tr-TR" dirty="0"/>
              <a:t>özelliklerine göre, </a:t>
            </a:r>
            <a:r>
              <a:rPr lang="tr-TR" dirty="0" err="1"/>
              <a:t>metformin</a:t>
            </a:r>
            <a:r>
              <a:rPr lang="tr-TR" dirty="0"/>
              <a:t> genellikle SU, GLN, DPP4-İ, PİO veya SGLT2 ile kombine edilebilir. </a:t>
            </a:r>
            <a:endParaRPr lang="tr-TR" dirty="0" smtClean="0"/>
          </a:p>
          <a:p>
            <a:endParaRPr lang="tr-TR" dirty="0" smtClean="0"/>
          </a:p>
          <a:p>
            <a:r>
              <a:rPr lang="tr-TR" dirty="0" smtClean="0"/>
              <a:t>Benzer </a:t>
            </a:r>
            <a:r>
              <a:rPr lang="tr-TR" dirty="0"/>
              <a:t>şekilde, GLP-1 RA grubundan ilaçların bazal insülinlerle hazır kombinasyonları mevcuttur. </a:t>
            </a:r>
          </a:p>
        </p:txBody>
      </p:sp>
    </p:spTree>
    <p:extLst>
      <p:ext uri="{BB962C8B-B14F-4D97-AF65-F5344CB8AC3E}">
        <p14:creationId xmlns:p14="http://schemas.microsoft.com/office/powerpoint/2010/main" val="1643303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12428849"/>
              </p:ext>
            </p:extLst>
          </p:nvPr>
        </p:nvGraphicFramePr>
        <p:xfrm>
          <a:off x="144091" y="611833"/>
          <a:ext cx="10513168" cy="6175272"/>
        </p:xfrm>
        <a:graphic>
          <a:graphicData uri="http://schemas.openxmlformats.org/drawingml/2006/table">
            <a:tbl>
              <a:tblPr firstRow="1" bandRow="1">
                <a:tableStyleId>{073A0DAA-6AF3-43AB-8588-CEC1D06C72B9}</a:tableStyleId>
              </a:tblPr>
              <a:tblGrid>
                <a:gridCol w="2288581"/>
                <a:gridCol w="143036"/>
                <a:gridCol w="2860726"/>
                <a:gridCol w="1859472"/>
                <a:gridCol w="3361353"/>
              </a:tblGrid>
              <a:tr h="341936">
                <a:tc gridSpan="2">
                  <a:txBody>
                    <a:bodyPr/>
                    <a:lstStyle/>
                    <a:p>
                      <a:r>
                        <a:rPr lang="tr-TR" dirty="0" smtClean="0"/>
                        <a:t>Jenerik adı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tr-TR"/>
                    </a:p>
                  </a:txBody>
                  <a:tcPr/>
                </a:tc>
                <a:tc>
                  <a:txBody>
                    <a:bodyPr/>
                    <a:lstStyle/>
                    <a:p>
                      <a:r>
                        <a:rPr lang="tr-TR" dirty="0" smtClean="0"/>
                        <a:t>Ticari formu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Günlük doz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Alınma zamanı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341936">
                <a:tc gridSpan="5">
                  <a:txBody>
                    <a:bodyPr/>
                    <a:lstStyle/>
                    <a:p>
                      <a:r>
                        <a:rPr lang="tr-TR" dirty="0" smtClean="0"/>
                        <a:t>Oral kombinasyonlar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r>
              <a:tr h="410323">
                <a:tc>
                  <a:txBody>
                    <a:bodyPr/>
                    <a:lstStyle/>
                    <a:p>
                      <a:r>
                        <a:rPr lang="tr-TR" sz="1200" dirty="0" err="1" smtClean="0"/>
                        <a:t>Glibenklamid</a:t>
                      </a:r>
                      <a:r>
                        <a:rPr lang="tr-TR" sz="1200" dirty="0" smtClean="0"/>
                        <a:t>/</a:t>
                      </a:r>
                      <a:r>
                        <a:rPr lang="tr-TR" sz="1200" dirty="0" err="1" smtClean="0"/>
                        <a:t>Metformin</a:t>
                      </a:r>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1.25/250, 2.5/400, 2.5/500, 5/500 mg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2.5/500 - 10/2000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Günde 1-2 kez, yemekte</a:t>
                      </a:r>
                    </a:p>
                    <a:p>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323">
                <a:tc>
                  <a:txBody>
                    <a:bodyPr/>
                    <a:lstStyle/>
                    <a:p>
                      <a:r>
                        <a:rPr lang="tr-TR" sz="1200" dirty="0" err="1" smtClean="0"/>
                        <a:t>Glipizid</a:t>
                      </a:r>
                      <a:r>
                        <a:rPr lang="tr-TR" sz="1200" dirty="0" smtClean="0"/>
                        <a:t>/</a:t>
                      </a:r>
                      <a:r>
                        <a:rPr lang="tr-TR" sz="1200" dirty="0" err="1" smtClean="0"/>
                        <a:t>Metformin</a:t>
                      </a:r>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2.5/250, 5/250, 5/500 mg </a:t>
                      </a:r>
                      <a:r>
                        <a:rPr lang="tr-TR" sz="1200" dirty="0" err="1" smtClean="0"/>
                        <a:t>tb</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2.5/250 - 10/2000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Günde 1-2 kez, yemekte</a:t>
                      </a:r>
                    </a:p>
                    <a:p>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323">
                <a:tc>
                  <a:txBody>
                    <a:bodyPr/>
                    <a:lstStyle/>
                    <a:p>
                      <a:r>
                        <a:rPr lang="tr-TR" sz="1200" dirty="0" err="1" smtClean="0"/>
                        <a:t>Pioglitazon</a:t>
                      </a:r>
                      <a:r>
                        <a:rPr lang="tr-TR" sz="1200" dirty="0" smtClean="0"/>
                        <a:t>/</a:t>
                      </a:r>
                      <a:r>
                        <a:rPr lang="tr-TR" sz="1200" dirty="0" err="1" smtClean="0"/>
                        <a:t>Metformin</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15/500 mg, 15/850, 15/1000, 30/500, 30/1000 mg </a:t>
                      </a:r>
                      <a:r>
                        <a:rPr lang="tr-TR" sz="1200" dirty="0" err="1" smtClean="0"/>
                        <a:t>tb</a:t>
                      </a:r>
                      <a:r>
                        <a:rPr lang="tr-TR" sz="1200" dirty="0" smtClean="0"/>
                        <a:t>; 15/1000 mg XR </a:t>
                      </a:r>
                      <a:r>
                        <a:rPr lang="tr-TR" sz="1200" dirty="0" err="1" smtClean="0"/>
                        <a:t>tb</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15/500 - 30/2000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Günde 1-2 kez, yemekte</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818">
                <a:tc>
                  <a:txBody>
                    <a:bodyPr/>
                    <a:lstStyle/>
                    <a:p>
                      <a:r>
                        <a:rPr lang="tr-TR" sz="1200" dirty="0" err="1" smtClean="0"/>
                        <a:t>Pioglitazon</a:t>
                      </a:r>
                      <a:r>
                        <a:rPr lang="tr-TR" sz="1200" dirty="0" smtClean="0"/>
                        <a:t>/ </a:t>
                      </a:r>
                      <a:r>
                        <a:rPr lang="tr-TR" sz="1200" dirty="0" err="1" smtClean="0"/>
                        <a:t>Glimepirid</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30/2, 30/4 mg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15/2 - 30/4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Günde 1 kez, yemekte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818">
                <a:tc>
                  <a:txBody>
                    <a:bodyPr/>
                    <a:lstStyle/>
                    <a:p>
                      <a:r>
                        <a:rPr lang="tr-TR" sz="1200" dirty="0" err="1" smtClean="0"/>
                        <a:t>Repaglinid</a:t>
                      </a:r>
                      <a:r>
                        <a:rPr lang="tr-TR" sz="1200" dirty="0" smtClean="0"/>
                        <a:t>/</a:t>
                      </a:r>
                      <a:r>
                        <a:rPr lang="tr-TR" sz="1200" dirty="0" err="1" smtClean="0"/>
                        <a:t>Metformin</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1/500, 2/500, 1/1000, 2/1000 mg </a:t>
                      </a:r>
                      <a:r>
                        <a:rPr lang="tr-TR" sz="1200" dirty="0" err="1" smtClean="0"/>
                        <a:t>tb</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2/1000 - 6/2000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Günde 2-3 kez, yemekten önce veya yemekte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818">
                <a:tc>
                  <a:txBody>
                    <a:bodyPr/>
                    <a:lstStyle/>
                    <a:p>
                      <a:r>
                        <a:rPr lang="tr-TR" sz="1200" dirty="0" err="1" smtClean="0"/>
                        <a:t>Sitagliptin</a:t>
                      </a:r>
                      <a:r>
                        <a:rPr lang="tr-TR" sz="1200" dirty="0" smtClean="0"/>
                        <a:t>/</a:t>
                      </a:r>
                      <a:r>
                        <a:rPr lang="tr-TR" sz="1200" dirty="0" err="1" smtClean="0"/>
                        <a:t>Metformin</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50/500, 50/850, 50/1000 mg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100/1000 - 100/2000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Günde 2 kez, yemekte</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818">
                <a:tc>
                  <a:txBody>
                    <a:bodyPr/>
                    <a:lstStyle/>
                    <a:p>
                      <a:r>
                        <a:rPr lang="tr-TR" sz="1200" dirty="0" err="1" smtClean="0"/>
                        <a:t>Vildagliptin</a:t>
                      </a:r>
                      <a:r>
                        <a:rPr lang="tr-TR" sz="1200" dirty="0" smtClean="0"/>
                        <a:t>/</a:t>
                      </a:r>
                      <a:r>
                        <a:rPr lang="tr-TR" sz="1200" dirty="0" err="1" smtClean="0"/>
                        <a:t>Metformin</a:t>
                      </a:r>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50/500, 50/850, 50/1000 mg </a:t>
                      </a:r>
                      <a:r>
                        <a:rPr lang="tr-TR" sz="1200" dirty="0" err="1" smtClean="0"/>
                        <a:t>tb</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100/1000 - 100/2000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Günde 2 kez, yemekte veya yemekten hemen sonra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323">
                <a:tc>
                  <a:txBody>
                    <a:bodyPr/>
                    <a:lstStyle/>
                    <a:p>
                      <a:r>
                        <a:rPr lang="tr-TR" sz="1200" dirty="0" err="1" smtClean="0"/>
                        <a:t>Saksagliptin</a:t>
                      </a:r>
                      <a:r>
                        <a:rPr lang="tr-TR" sz="1200" dirty="0" smtClean="0"/>
                        <a:t>/</a:t>
                      </a:r>
                      <a:r>
                        <a:rPr lang="tr-TR" sz="1200" dirty="0" err="1" smtClean="0"/>
                        <a:t>Metformin</a:t>
                      </a:r>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2.5/500, 2.5/850, 2.5/1000 mg </a:t>
                      </a:r>
                      <a:r>
                        <a:rPr lang="tr-TR" sz="1200" dirty="0" err="1" smtClean="0"/>
                        <a:t>tb</a:t>
                      </a:r>
                      <a:r>
                        <a:rPr lang="tr-TR" sz="1200" dirty="0" smtClean="0"/>
                        <a:t>; 2.5/1000, 5/500, 5/1000 mg XR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2.5/1000 - 5/2000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Günde 2 kez, yemekten bağımsız (</a:t>
                      </a:r>
                      <a:r>
                        <a:rPr lang="tr-TR" sz="1200" dirty="0" err="1" smtClean="0"/>
                        <a:t>metformin</a:t>
                      </a:r>
                      <a:r>
                        <a:rPr lang="tr-TR" sz="1200" dirty="0" smtClean="0"/>
                        <a:t> XR formu ise günde 1 kez)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720">
                <a:tc>
                  <a:txBody>
                    <a:bodyPr/>
                    <a:lstStyle/>
                    <a:p>
                      <a:r>
                        <a:rPr lang="tr-TR" sz="1200" dirty="0" err="1" smtClean="0"/>
                        <a:t>Linagliptin</a:t>
                      </a:r>
                      <a:r>
                        <a:rPr lang="tr-TR" sz="1200" dirty="0" smtClean="0"/>
                        <a:t>/</a:t>
                      </a:r>
                      <a:r>
                        <a:rPr lang="tr-TR" sz="1200" dirty="0" err="1" smtClean="0"/>
                        <a:t>Metformin</a:t>
                      </a:r>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2.5/500, 2.5/850, 2.5/1000 mg </a:t>
                      </a:r>
                      <a:r>
                        <a:rPr lang="tr-TR" sz="1200" dirty="0" err="1" smtClean="0"/>
                        <a:t>tb</a:t>
                      </a:r>
                      <a:r>
                        <a:rPr lang="tr-TR" sz="1200" dirty="0" smtClean="0"/>
                        <a:t>; 2.5/1000, 5/1000 mg XR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5/1000 - 5/2000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1200" dirty="0" smtClean="0"/>
                        <a:t>Günde 2 kez, yemekten bağımsız (</a:t>
                      </a:r>
                      <a:r>
                        <a:rPr lang="tr-TR" sz="1200" dirty="0" err="1" smtClean="0"/>
                        <a:t>metformin</a:t>
                      </a:r>
                      <a:r>
                        <a:rPr lang="tr-TR" sz="1200" dirty="0" smtClean="0"/>
                        <a:t> XR formu ise günde 1 kez)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323">
                <a:tc>
                  <a:txBody>
                    <a:bodyPr/>
                    <a:lstStyle/>
                    <a:p>
                      <a:r>
                        <a:rPr lang="tr-TR" sz="1200" dirty="0" err="1" smtClean="0"/>
                        <a:t>Dapagliflozin</a:t>
                      </a:r>
                      <a:r>
                        <a:rPr lang="tr-TR" sz="1200" dirty="0" smtClean="0"/>
                        <a:t>/</a:t>
                      </a:r>
                      <a:r>
                        <a:rPr lang="tr-TR" sz="1200" dirty="0" err="1" smtClean="0"/>
                        <a:t>Metformin</a:t>
                      </a:r>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5/850, 5/1000, 10/1000 mg </a:t>
                      </a:r>
                      <a:r>
                        <a:rPr lang="tr-TR" sz="1200" dirty="0" err="1" smtClean="0"/>
                        <a:t>tb</a:t>
                      </a:r>
                      <a:r>
                        <a:rPr lang="tr-TR" sz="1200" dirty="0" smtClean="0"/>
                        <a:t>; 5/500, 10/500, 2.5/1000, 5/1000, 10/1000 mg XR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5/1000 - 10/2000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Günde 2 kez, yemekte (</a:t>
                      </a:r>
                      <a:r>
                        <a:rPr lang="tr-TR" sz="1200" dirty="0" err="1" smtClean="0"/>
                        <a:t>metformin</a:t>
                      </a:r>
                      <a:r>
                        <a:rPr lang="tr-TR" sz="1200" dirty="0" smtClean="0"/>
                        <a:t> XR formu ise günde 1 kez)</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453">
                <a:tc>
                  <a:txBody>
                    <a:bodyPr/>
                    <a:lstStyle/>
                    <a:p>
                      <a:r>
                        <a:rPr lang="tr-TR" sz="1200" dirty="0" err="1" smtClean="0"/>
                        <a:t>Empagliflozin</a:t>
                      </a:r>
                      <a:r>
                        <a:rPr lang="tr-TR" sz="1200" dirty="0" smtClean="0"/>
                        <a:t>/</a:t>
                      </a:r>
                      <a:r>
                        <a:rPr lang="tr-TR" sz="1200" dirty="0" err="1" smtClean="0"/>
                        <a:t>Metformin</a:t>
                      </a:r>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5/500, 5/1000, 12.5/500, 12.5/1000 mg </a:t>
                      </a:r>
                      <a:r>
                        <a:rPr lang="tr-TR" sz="1200" dirty="0" err="1" smtClean="0"/>
                        <a:t>tb</a:t>
                      </a:r>
                      <a:r>
                        <a:rPr lang="tr-TR" sz="1200" dirty="0" smtClean="0"/>
                        <a:t>; 5/1000, 10/1000, 12.5/1000, 25/1000 mg XR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10/1000 - 25/2000 mg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Günde 2 kez, yemekte (</a:t>
                      </a:r>
                      <a:r>
                        <a:rPr lang="tr-TR" sz="1200" dirty="0" err="1" smtClean="0"/>
                        <a:t>metformin</a:t>
                      </a:r>
                      <a:r>
                        <a:rPr lang="tr-TR" sz="1200" dirty="0" smtClean="0"/>
                        <a:t> XR formu ise günde 1 kez)</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818">
                <a:tc>
                  <a:txBody>
                    <a:bodyPr/>
                    <a:lstStyle/>
                    <a:p>
                      <a:r>
                        <a:rPr lang="tr-TR" sz="1200" dirty="0" err="1" smtClean="0"/>
                        <a:t>Empagliflozin</a:t>
                      </a:r>
                      <a:r>
                        <a:rPr lang="tr-TR" sz="1200" dirty="0" smtClean="0"/>
                        <a:t>/</a:t>
                      </a:r>
                      <a:r>
                        <a:rPr lang="tr-TR" sz="1200" dirty="0" err="1" smtClean="0"/>
                        <a:t>Linagliptin</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tr-TR" sz="1200" dirty="0" smtClean="0"/>
                        <a:t>10/5, 25/5 mg </a:t>
                      </a:r>
                      <a:r>
                        <a:rPr lang="tr-TR" sz="1200" dirty="0" err="1" smtClean="0"/>
                        <a:t>tb</a:t>
                      </a:r>
                      <a:r>
                        <a:rPr lang="tr-TR" sz="1200" dirty="0" smtClean="0"/>
                        <a:t> </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r>
                        <a:rPr lang="tr-TR" sz="1200" dirty="0" smtClean="0"/>
                        <a:t>** 10/5 - 25/5 mg</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Günde 1 kez, yemekten bağımsız</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3375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810735043"/>
              </p:ext>
            </p:extLst>
          </p:nvPr>
        </p:nvGraphicFramePr>
        <p:xfrm>
          <a:off x="432123" y="611833"/>
          <a:ext cx="9793088" cy="3564640"/>
        </p:xfrm>
        <a:graphic>
          <a:graphicData uri="http://schemas.openxmlformats.org/drawingml/2006/table">
            <a:tbl>
              <a:tblPr firstRow="1" bandRow="1">
                <a:tableStyleId>{073A0DAA-6AF3-43AB-8588-CEC1D06C72B9}</a:tableStyleId>
              </a:tblPr>
              <a:tblGrid>
                <a:gridCol w="3096344"/>
                <a:gridCol w="2808312"/>
                <a:gridCol w="1440160"/>
                <a:gridCol w="2448272"/>
              </a:tblGrid>
              <a:tr h="393707">
                <a:tc>
                  <a:txBody>
                    <a:bodyPr/>
                    <a:lstStyle/>
                    <a:p>
                      <a:r>
                        <a:rPr lang="tr-TR" dirty="0" smtClean="0"/>
                        <a:t>Jenerik adı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Ticari formu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Günlük doz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Alınma zamanı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393707">
                <a:tc gridSpan="4">
                  <a:txBody>
                    <a:bodyPr/>
                    <a:lstStyle/>
                    <a:p>
                      <a:r>
                        <a:rPr lang="tr-TR" dirty="0" err="1" smtClean="0"/>
                        <a:t>İnjektabl</a:t>
                      </a:r>
                      <a:r>
                        <a:rPr lang="tr-TR" dirty="0" smtClean="0"/>
                        <a:t> kombinasyonlar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1527546">
                <a:tc>
                  <a:txBody>
                    <a:bodyPr/>
                    <a:lstStyle/>
                    <a:p>
                      <a:r>
                        <a:rPr lang="tr-TR" dirty="0" smtClean="0"/>
                        <a:t>insülin </a:t>
                      </a:r>
                      <a:r>
                        <a:rPr lang="tr-TR" dirty="0" err="1" smtClean="0"/>
                        <a:t>glarjin</a:t>
                      </a:r>
                      <a:r>
                        <a:rPr lang="tr-TR" dirty="0" smtClean="0"/>
                        <a:t>/</a:t>
                      </a:r>
                      <a:r>
                        <a:rPr lang="tr-TR" dirty="0" err="1" smtClean="0"/>
                        <a:t>liksisenatid</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100 U/</a:t>
                      </a:r>
                      <a:r>
                        <a:rPr lang="tr-TR" dirty="0" err="1" smtClean="0"/>
                        <a:t>mL</a:t>
                      </a:r>
                      <a:r>
                        <a:rPr lang="tr-TR" dirty="0" smtClean="0"/>
                        <a:t> + 33 </a:t>
                      </a:r>
                      <a:r>
                        <a:rPr lang="tr-TR" dirty="0" err="1" smtClean="0"/>
                        <a:t>mcg</a:t>
                      </a:r>
                      <a:r>
                        <a:rPr lang="tr-TR" dirty="0" smtClean="0"/>
                        <a:t>/</a:t>
                      </a:r>
                      <a:r>
                        <a:rPr lang="tr-TR" dirty="0" err="1" smtClean="0"/>
                        <a:t>mL</a:t>
                      </a:r>
                      <a:r>
                        <a:rPr lang="tr-TR" dirty="0" smtClean="0"/>
                        <a:t> / 100 U/</a:t>
                      </a:r>
                      <a:r>
                        <a:rPr lang="tr-TR" dirty="0" err="1" smtClean="0"/>
                        <a:t>mL</a:t>
                      </a:r>
                      <a:r>
                        <a:rPr lang="tr-TR" dirty="0" smtClean="0"/>
                        <a:t> + 55 </a:t>
                      </a:r>
                      <a:r>
                        <a:rPr lang="tr-TR" dirty="0" err="1" smtClean="0"/>
                        <a:t>mcg</a:t>
                      </a:r>
                      <a:r>
                        <a:rPr lang="tr-TR" dirty="0" smtClean="0"/>
                        <a:t>/</a:t>
                      </a:r>
                      <a:r>
                        <a:rPr lang="tr-TR" dirty="0" err="1" smtClean="0"/>
                        <a:t>mL</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Hastanın ihtiyacına göre değişken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Günde 1 kez, yemekten önceki 1 saat içinde, </a:t>
                      </a:r>
                      <a:r>
                        <a:rPr lang="tr-TR" dirty="0" err="1" smtClean="0"/>
                        <a:t>s.c</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603">
                <a:tc>
                  <a:txBody>
                    <a:bodyPr/>
                    <a:lstStyle/>
                    <a:p>
                      <a:r>
                        <a:rPr lang="tr-TR" dirty="0" smtClean="0"/>
                        <a:t>İnsülin </a:t>
                      </a:r>
                      <a:r>
                        <a:rPr lang="tr-TR" dirty="0" err="1" smtClean="0"/>
                        <a:t>degludec</a:t>
                      </a:r>
                      <a:r>
                        <a:rPr lang="tr-TR" dirty="0" smtClean="0"/>
                        <a:t>/</a:t>
                      </a:r>
                      <a:r>
                        <a:rPr lang="tr-TR" dirty="0" err="1" smtClean="0"/>
                        <a:t>liraglutid</a:t>
                      </a:r>
                      <a:r>
                        <a:rPr lang="tr-TR" dirty="0" smtClean="0"/>
                        <a: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100 U/</a:t>
                      </a:r>
                      <a:r>
                        <a:rPr lang="tr-TR" dirty="0" err="1" smtClean="0"/>
                        <a:t>mL</a:t>
                      </a:r>
                      <a:r>
                        <a:rPr lang="tr-TR" dirty="0" smtClean="0"/>
                        <a:t> + 3.6 mg/</a:t>
                      </a:r>
                      <a:r>
                        <a:rPr lang="tr-TR" dirty="0" err="1" smtClean="0"/>
                        <a:t>mL</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Hastanın ihtiyacına göre değişken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Günde 1 kez, </a:t>
                      </a:r>
                      <a:r>
                        <a:rPr lang="tr-TR" dirty="0" err="1" smtClean="0"/>
                        <a:t>s.c</a:t>
                      </a:r>
                      <a:r>
                        <a:rPr lang="tr-TR" dirty="0" smtClean="0"/>
                        <a: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290" name="Picture 2" descr="SOLIQUA SOLOSTAR 100 U/ML VE 33 MCG/ML SC ENJEKSIYONLUK COZ. ICEREN  KULLANIMA HAZIR ENJ. KALEMI (3 KALEM) - İlaç Rehberi"/>
          <p:cNvPicPr>
            <a:picLocks noChangeAspect="1" noChangeArrowheads="1"/>
          </p:cNvPicPr>
          <p:nvPr/>
        </p:nvPicPr>
        <p:blipFill rotWithShape="1">
          <a:blip r:embed="rId2">
            <a:extLst>
              <a:ext uri="{28A0092B-C50C-407E-A947-70E740481C1C}">
                <a14:useLocalDpi xmlns:a14="http://schemas.microsoft.com/office/drawing/2010/main" val="0"/>
              </a:ext>
            </a:extLst>
          </a:blip>
          <a:srcRect l="11126" r="11220"/>
          <a:stretch/>
        </p:blipFill>
        <p:spPr bwMode="auto">
          <a:xfrm>
            <a:off x="1512243" y="4214726"/>
            <a:ext cx="3248802" cy="284217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Xultophy Injection Pens (insulin degludec &amp; liraglutide)"/>
          <p:cNvPicPr>
            <a:picLocks noChangeAspect="1" noChangeArrowheads="1"/>
          </p:cNvPicPr>
          <p:nvPr/>
        </p:nvPicPr>
        <p:blipFill rotWithShape="1">
          <a:blip r:embed="rId3">
            <a:extLst>
              <a:ext uri="{28A0092B-C50C-407E-A947-70E740481C1C}">
                <a14:useLocalDpi xmlns:a14="http://schemas.microsoft.com/office/drawing/2010/main" val="0"/>
              </a:ext>
            </a:extLst>
          </a:blip>
          <a:srcRect l="11938" t="4865" r="12803" b="5909"/>
          <a:stretch/>
        </p:blipFill>
        <p:spPr bwMode="auto">
          <a:xfrm>
            <a:off x="6336779" y="4351153"/>
            <a:ext cx="233209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06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08187" y="899865"/>
            <a:ext cx="9181147" cy="1558839"/>
          </a:xfrm>
        </p:spPr>
        <p:txBody>
          <a:bodyPr/>
          <a:lstStyle/>
          <a:p>
            <a:r>
              <a:rPr lang="tr-TR" dirty="0" smtClean="0"/>
              <a:t>İNSÜLİNLER</a:t>
            </a:r>
            <a:endParaRPr lang="tr-TR" dirty="0"/>
          </a:p>
        </p:txBody>
      </p:sp>
      <p:sp>
        <p:nvSpPr>
          <p:cNvPr id="3" name="Alt Başlık 2"/>
          <p:cNvSpPr>
            <a:spLocks noGrp="1"/>
          </p:cNvSpPr>
          <p:nvPr>
            <p:ph type="subTitle" idx="1"/>
          </p:nvPr>
        </p:nvSpPr>
        <p:spPr/>
        <p:txBody>
          <a:bodyPr/>
          <a:lstStyle/>
          <a:p>
            <a:endParaRPr lang="tr-TR" dirty="0"/>
          </a:p>
        </p:txBody>
      </p:sp>
      <p:pic>
        <p:nvPicPr>
          <p:cNvPr id="1026" name="Picture 2" descr="Şimdi Diyabetle Arkadaş Olma Zamanı | Diyabetimb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55" y="2051993"/>
            <a:ext cx="34671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86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540070" y="1696881"/>
            <a:ext cx="4716589" cy="4799407"/>
          </a:xfrm>
          <a:solidFill>
            <a:schemeClr val="bg1">
              <a:lumMod val="95000"/>
            </a:schemeClr>
          </a:solidFill>
        </p:spPr>
        <p:txBody>
          <a:bodyPr>
            <a:normAutofit fontScale="92500"/>
          </a:bodyPr>
          <a:lstStyle/>
          <a:p>
            <a:endParaRPr lang="tr-TR" sz="2400" dirty="0" smtClean="0"/>
          </a:p>
          <a:p>
            <a:pPr>
              <a:buFont typeface="Wingdings" pitchFamily="2" charset="2"/>
              <a:buChar char="ü"/>
            </a:pPr>
            <a:r>
              <a:rPr lang="tr-TR" sz="2400" dirty="0" smtClean="0"/>
              <a:t>İnsülin </a:t>
            </a:r>
            <a:r>
              <a:rPr lang="tr-TR" sz="2400" dirty="0"/>
              <a:t>fizyolojik olarak pankreastan </a:t>
            </a:r>
            <a:r>
              <a:rPr lang="tr-TR" sz="2400" dirty="0" err="1"/>
              <a:t>bifazik</a:t>
            </a:r>
            <a:r>
              <a:rPr lang="tr-TR" sz="2400" dirty="0"/>
              <a:t> salgılanmaktadır. </a:t>
            </a:r>
            <a:endParaRPr lang="tr-TR" sz="2400" dirty="0" smtClean="0"/>
          </a:p>
          <a:p>
            <a:pPr>
              <a:buFont typeface="Wingdings" pitchFamily="2" charset="2"/>
              <a:buChar char="ü"/>
            </a:pPr>
            <a:r>
              <a:rPr lang="tr-TR" sz="2400" dirty="0" smtClean="0"/>
              <a:t>Birinci </a:t>
            </a:r>
            <a:r>
              <a:rPr lang="tr-TR" sz="2400" dirty="0"/>
              <a:t>fazda çeşitli uyaranlara yanıt olarak veziküllerde depolanmış halde bulunan insülin hızlıca salgılanmaktadır. </a:t>
            </a:r>
            <a:endParaRPr lang="tr-TR" sz="2400" dirty="0" smtClean="0"/>
          </a:p>
          <a:p>
            <a:pPr>
              <a:buFont typeface="Wingdings" pitchFamily="2" charset="2"/>
              <a:buChar char="ü"/>
            </a:pPr>
            <a:r>
              <a:rPr lang="tr-TR" sz="2400" dirty="0" smtClean="0"/>
              <a:t>İkinci </a:t>
            </a:r>
            <a:r>
              <a:rPr lang="tr-TR" sz="2400" dirty="0"/>
              <a:t>fazda ise insülin yeniden sentezlenerek, sabit ve yavaş bir şekilde dolaşıma verilmektedir. </a:t>
            </a:r>
            <a:endParaRPr lang="tr-TR" sz="2400" dirty="0" smtClean="0"/>
          </a:p>
          <a:p>
            <a:pPr>
              <a:buFont typeface="Wingdings" pitchFamily="2" charset="2"/>
              <a:buChar char="ü"/>
            </a:pPr>
            <a:r>
              <a:rPr lang="tr-TR" sz="2400" dirty="0" smtClean="0"/>
              <a:t>İnsülinin </a:t>
            </a:r>
            <a:r>
              <a:rPr lang="tr-TR" sz="2400" dirty="0"/>
              <a:t>yaklaşık %50’si bazal ve %50’si </a:t>
            </a:r>
            <a:r>
              <a:rPr lang="tr-TR" sz="2400" dirty="0" err="1"/>
              <a:t>bolus</a:t>
            </a:r>
            <a:r>
              <a:rPr lang="tr-TR" sz="2400" dirty="0"/>
              <a:t> şeklinde salgılanmaktadır.</a:t>
            </a:r>
          </a:p>
        </p:txBody>
      </p:sp>
      <p:pic>
        <p:nvPicPr>
          <p:cNvPr id="13314" name="Picture 2" descr="GLP‐1 receptor activated insulin secretion from pancreatic β‐cells:  mechanism and glucose dependence - Meloni - 2013 - Diabetes, Obesity and  Metabolism - Wiley Onlin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667" y="1763961"/>
            <a:ext cx="490633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9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ağ Ok 8"/>
          <p:cNvSpPr/>
          <p:nvPr/>
        </p:nvSpPr>
        <p:spPr>
          <a:xfrm>
            <a:off x="2664371" y="3924201"/>
            <a:ext cx="4680520" cy="20562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400" dirty="0" smtClean="0"/>
              <a:t>Bazal </a:t>
            </a:r>
            <a:r>
              <a:rPr lang="tr-TR" sz="2400" dirty="0"/>
              <a:t>insülinler, gece boyunca, açlık sırasında ve öğün aralarında (besin tüketilmeyen dönemlerde) </a:t>
            </a:r>
            <a:r>
              <a:rPr lang="tr-TR" sz="2400" dirty="0" err="1"/>
              <a:t>glukoz</a:t>
            </a:r>
            <a:r>
              <a:rPr lang="tr-TR" sz="2400" dirty="0"/>
              <a:t> kontrolünü sağlayan orta ve uzun etki süreli insülinlerdir. </a:t>
            </a:r>
            <a:endParaRPr lang="tr-TR" sz="2400" dirty="0" smtClean="0"/>
          </a:p>
          <a:p>
            <a:endParaRPr lang="tr-TR" sz="2400" dirty="0" smtClean="0"/>
          </a:p>
        </p:txBody>
      </p:sp>
      <p:sp>
        <p:nvSpPr>
          <p:cNvPr id="4" name="Dikdörtgen 3"/>
          <p:cNvSpPr/>
          <p:nvPr/>
        </p:nvSpPr>
        <p:spPr>
          <a:xfrm>
            <a:off x="504131" y="4360167"/>
            <a:ext cx="2051844" cy="1200329"/>
          </a:xfrm>
          <a:prstGeom prst="rect">
            <a:avLst/>
          </a:prstGeom>
          <a:solidFill>
            <a:schemeClr val="bg1">
              <a:lumMod val="95000"/>
            </a:schemeClr>
          </a:solidFill>
          <a:ln>
            <a:solidFill>
              <a:schemeClr val="accent1">
                <a:lumMod val="75000"/>
              </a:schemeClr>
            </a:solidFill>
          </a:ln>
        </p:spPr>
        <p:txBody>
          <a:bodyPr wrap="none">
            <a:spAutoFit/>
          </a:bodyPr>
          <a:lstStyle/>
          <a:p>
            <a:endParaRPr lang="tr-TR" sz="2400" dirty="0" smtClean="0"/>
          </a:p>
          <a:p>
            <a:r>
              <a:rPr lang="tr-TR" sz="2400" dirty="0" smtClean="0"/>
              <a:t>Bazal insülinler</a:t>
            </a:r>
          </a:p>
          <a:p>
            <a:endParaRPr lang="tr-TR" sz="2400" dirty="0"/>
          </a:p>
        </p:txBody>
      </p:sp>
      <p:sp>
        <p:nvSpPr>
          <p:cNvPr id="5" name="Dikdörtgen 4"/>
          <p:cNvSpPr/>
          <p:nvPr/>
        </p:nvSpPr>
        <p:spPr>
          <a:xfrm>
            <a:off x="2880395" y="4730625"/>
            <a:ext cx="3823996" cy="400110"/>
          </a:xfrm>
          <a:prstGeom prst="rect">
            <a:avLst/>
          </a:prstGeom>
        </p:spPr>
        <p:txBody>
          <a:bodyPr wrap="none">
            <a:spAutoFit/>
          </a:bodyPr>
          <a:lstStyle/>
          <a:p>
            <a:r>
              <a:rPr lang="tr-TR" sz="2000" dirty="0" err="1"/>
              <a:t>hepatik</a:t>
            </a:r>
            <a:r>
              <a:rPr lang="tr-TR" sz="2000" dirty="0"/>
              <a:t> </a:t>
            </a:r>
            <a:r>
              <a:rPr lang="tr-TR" sz="2000" dirty="0" err="1"/>
              <a:t>glukoz</a:t>
            </a:r>
            <a:r>
              <a:rPr lang="tr-TR" sz="2000" dirty="0"/>
              <a:t> çıkışını baskılayarak </a:t>
            </a:r>
            <a:endParaRPr lang="tr-TR" dirty="0"/>
          </a:p>
        </p:txBody>
      </p:sp>
      <p:sp>
        <p:nvSpPr>
          <p:cNvPr id="6" name="Dikdörtgen 5"/>
          <p:cNvSpPr/>
          <p:nvPr/>
        </p:nvSpPr>
        <p:spPr>
          <a:xfrm>
            <a:off x="7186055" y="3276129"/>
            <a:ext cx="3431435" cy="1015663"/>
          </a:xfrm>
          <a:prstGeom prst="rect">
            <a:avLst/>
          </a:prstGeom>
          <a:solidFill>
            <a:schemeClr val="bg1">
              <a:lumMod val="95000"/>
            </a:schemeClr>
          </a:solidFill>
        </p:spPr>
        <p:txBody>
          <a:bodyPr wrap="square">
            <a:spAutoFit/>
          </a:bodyPr>
          <a:lstStyle/>
          <a:p>
            <a:pPr algn="ctr"/>
            <a:r>
              <a:rPr lang="tr-TR" sz="2000" dirty="0"/>
              <a:t>açlık durumunda kan şekerinin </a:t>
            </a:r>
            <a:r>
              <a:rPr lang="tr-TR" sz="2000" dirty="0" err="1"/>
              <a:t>normoglisemiye</a:t>
            </a:r>
            <a:r>
              <a:rPr lang="tr-TR" sz="2000" dirty="0"/>
              <a:t> yakın seviyede tutulmasını sağlar</a:t>
            </a:r>
            <a:endParaRPr lang="tr-TR" dirty="0"/>
          </a:p>
        </p:txBody>
      </p:sp>
      <p:sp>
        <p:nvSpPr>
          <p:cNvPr id="7" name="Dikdörtgen 6"/>
          <p:cNvSpPr/>
          <p:nvPr/>
        </p:nvSpPr>
        <p:spPr>
          <a:xfrm>
            <a:off x="8014349" y="4760277"/>
            <a:ext cx="1774845" cy="400110"/>
          </a:xfrm>
          <a:prstGeom prst="rect">
            <a:avLst/>
          </a:prstGeom>
          <a:solidFill>
            <a:schemeClr val="bg1">
              <a:lumMod val="95000"/>
            </a:schemeClr>
          </a:solidFill>
        </p:spPr>
        <p:txBody>
          <a:bodyPr wrap="none">
            <a:spAutoFit/>
          </a:bodyPr>
          <a:lstStyle/>
          <a:p>
            <a:r>
              <a:rPr lang="tr-TR" sz="2000" dirty="0" err="1"/>
              <a:t>lipolizi</a:t>
            </a:r>
            <a:r>
              <a:rPr lang="tr-TR" sz="2000" dirty="0"/>
              <a:t> baskılar </a:t>
            </a:r>
            <a:endParaRPr lang="tr-TR" dirty="0"/>
          </a:p>
        </p:txBody>
      </p:sp>
      <p:sp>
        <p:nvSpPr>
          <p:cNvPr id="8" name="Dikdörtgen 7"/>
          <p:cNvSpPr/>
          <p:nvPr/>
        </p:nvSpPr>
        <p:spPr>
          <a:xfrm>
            <a:off x="7344891" y="5780440"/>
            <a:ext cx="3373359" cy="400110"/>
          </a:xfrm>
          <a:prstGeom prst="rect">
            <a:avLst/>
          </a:prstGeom>
          <a:solidFill>
            <a:schemeClr val="bg1">
              <a:lumMod val="95000"/>
            </a:schemeClr>
          </a:solidFill>
        </p:spPr>
        <p:txBody>
          <a:bodyPr wrap="none">
            <a:spAutoFit/>
          </a:bodyPr>
          <a:lstStyle/>
          <a:p>
            <a:r>
              <a:rPr lang="tr-TR" sz="2000" dirty="0" err="1"/>
              <a:t>ketoasidozun</a:t>
            </a:r>
            <a:r>
              <a:rPr lang="tr-TR" sz="2000" dirty="0"/>
              <a:t> gelişmesini önler</a:t>
            </a:r>
            <a:endParaRPr lang="tr-TR" dirty="0"/>
          </a:p>
        </p:txBody>
      </p:sp>
    </p:spTree>
    <p:extLst>
      <p:ext uri="{BB962C8B-B14F-4D97-AF65-F5344CB8AC3E}">
        <p14:creationId xmlns:p14="http://schemas.microsoft.com/office/powerpoint/2010/main" val="840580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3281" y="6516489"/>
            <a:ext cx="10225136" cy="400110"/>
          </a:xfrm>
          <a:solidFill>
            <a:schemeClr val="accent6">
              <a:lumMod val="20000"/>
              <a:lumOff val="80000"/>
            </a:schemeClr>
          </a:solidFill>
        </p:spPr>
        <p:txBody>
          <a:bodyPr>
            <a:noAutofit/>
          </a:bodyPr>
          <a:lstStyle/>
          <a:p>
            <a:pPr marL="0" indent="0" algn="ctr">
              <a:buNone/>
            </a:pPr>
            <a:r>
              <a:rPr lang="tr-TR" sz="2200" dirty="0" smtClean="0"/>
              <a:t>Bu özellikleri tam olarak karşılayan ideal bir bazal insülin preparatı henüz mevcut değildir.</a:t>
            </a:r>
            <a:endParaRPr lang="tr-TR" sz="2200" dirty="0"/>
          </a:p>
        </p:txBody>
      </p:sp>
      <p:sp>
        <p:nvSpPr>
          <p:cNvPr id="6" name="Dikdörtgen 5"/>
          <p:cNvSpPr/>
          <p:nvPr/>
        </p:nvSpPr>
        <p:spPr>
          <a:xfrm>
            <a:off x="3671887" y="1484882"/>
            <a:ext cx="3333220" cy="523220"/>
          </a:xfrm>
          <a:prstGeom prst="rect">
            <a:avLst/>
          </a:prstGeom>
          <a:solidFill>
            <a:schemeClr val="accent6"/>
          </a:solidFill>
        </p:spPr>
        <p:txBody>
          <a:bodyPr wrap="none">
            <a:spAutoFit/>
          </a:bodyPr>
          <a:lstStyle/>
          <a:p>
            <a:r>
              <a:rPr lang="tr-TR" sz="2800" b="1" dirty="0"/>
              <a:t>İdeal bir bazal insülin</a:t>
            </a:r>
          </a:p>
        </p:txBody>
      </p:sp>
      <p:sp>
        <p:nvSpPr>
          <p:cNvPr id="7" name="Dikdörtgen 6"/>
          <p:cNvSpPr/>
          <p:nvPr/>
        </p:nvSpPr>
        <p:spPr>
          <a:xfrm>
            <a:off x="3434319" y="2844081"/>
            <a:ext cx="3808350" cy="400110"/>
          </a:xfrm>
          <a:prstGeom prst="rect">
            <a:avLst/>
          </a:prstGeom>
          <a:solidFill>
            <a:schemeClr val="bg1">
              <a:lumMod val="85000"/>
            </a:schemeClr>
          </a:solidFill>
          <a:ln>
            <a:solidFill>
              <a:schemeClr val="bg1">
                <a:lumMod val="95000"/>
              </a:schemeClr>
            </a:solidFill>
          </a:ln>
        </p:spPr>
        <p:txBody>
          <a:bodyPr wrap="none">
            <a:spAutoFit/>
          </a:bodyPr>
          <a:lstStyle/>
          <a:p>
            <a:r>
              <a:rPr lang="tr-TR" sz="2000" dirty="0"/>
              <a:t>başarılı </a:t>
            </a:r>
            <a:r>
              <a:rPr lang="tr-TR" sz="2000" dirty="0" err="1"/>
              <a:t>glisemik</a:t>
            </a:r>
            <a:r>
              <a:rPr lang="tr-TR" sz="2000" dirty="0"/>
              <a:t> kontrolü sağlamalı</a:t>
            </a:r>
            <a:endParaRPr lang="tr-TR" dirty="0"/>
          </a:p>
        </p:txBody>
      </p:sp>
      <p:sp>
        <p:nvSpPr>
          <p:cNvPr id="8" name="Dikdörtgen 7"/>
          <p:cNvSpPr/>
          <p:nvPr/>
        </p:nvSpPr>
        <p:spPr>
          <a:xfrm>
            <a:off x="4489095" y="3353996"/>
            <a:ext cx="1698798" cy="400110"/>
          </a:xfrm>
          <a:prstGeom prst="rect">
            <a:avLst/>
          </a:prstGeom>
          <a:solidFill>
            <a:schemeClr val="bg1">
              <a:lumMod val="75000"/>
            </a:schemeClr>
          </a:solidFill>
        </p:spPr>
        <p:txBody>
          <a:bodyPr wrap="none">
            <a:spAutoFit/>
          </a:bodyPr>
          <a:lstStyle/>
          <a:p>
            <a:r>
              <a:rPr lang="tr-TR" sz="2000" dirty="0"/>
              <a:t>pik yapmamalı</a:t>
            </a:r>
            <a:endParaRPr lang="tr-TR" dirty="0"/>
          </a:p>
        </p:txBody>
      </p:sp>
      <p:sp>
        <p:nvSpPr>
          <p:cNvPr id="9" name="Dikdörtgen 8"/>
          <p:cNvSpPr/>
          <p:nvPr/>
        </p:nvSpPr>
        <p:spPr>
          <a:xfrm>
            <a:off x="3238753" y="3879611"/>
            <a:ext cx="4199483" cy="400110"/>
          </a:xfrm>
          <a:prstGeom prst="rect">
            <a:avLst/>
          </a:prstGeom>
          <a:solidFill>
            <a:schemeClr val="bg1">
              <a:lumMod val="65000"/>
            </a:schemeClr>
          </a:solidFill>
        </p:spPr>
        <p:txBody>
          <a:bodyPr wrap="none">
            <a:spAutoFit/>
          </a:bodyPr>
          <a:lstStyle/>
          <a:p>
            <a:r>
              <a:rPr lang="tr-TR" sz="2000" dirty="0"/>
              <a:t>24 saatlik etki süresine sahip olmalıdır </a:t>
            </a:r>
            <a:endParaRPr lang="tr-TR" dirty="0"/>
          </a:p>
        </p:txBody>
      </p:sp>
      <p:sp>
        <p:nvSpPr>
          <p:cNvPr id="10" name="Dikdörtgen 9"/>
          <p:cNvSpPr/>
          <p:nvPr/>
        </p:nvSpPr>
        <p:spPr>
          <a:xfrm>
            <a:off x="2827104" y="2393469"/>
            <a:ext cx="5022785" cy="400110"/>
          </a:xfrm>
          <a:prstGeom prst="rect">
            <a:avLst/>
          </a:prstGeom>
          <a:solidFill>
            <a:schemeClr val="bg1">
              <a:lumMod val="95000"/>
            </a:schemeClr>
          </a:solidFill>
          <a:ln>
            <a:noFill/>
          </a:ln>
        </p:spPr>
        <p:txBody>
          <a:bodyPr wrap="none">
            <a:spAutoFit/>
          </a:bodyPr>
          <a:lstStyle/>
          <a:p>
            <a:r>
              <a:rPr lang="tr-TR" sz="2000" dirty="0" err="1"/>
              <a:t>endojen</a:t>
            </a:r>
            <a:r>
              <a:rPr lang="tr-TR" sz="2000" dirty="0"/>
              <a:t> insülin </a:t>
            </a:r>
            <a:r>
              <a:rPr lang="tr-TR" sz="2000" dirty="0" err="1"/>
              <a:t>sekresyonunu</a:t>
            </a:r>
            <a:r>
              <a:rPr lang="tr-TR" sz="2000" dirty="0"/>
              <a:t> taklit edebilmeli</a:t>
            </a:r>
            <a:endParaRPr lang="tr-TR" dirty="0"/>
          </a:p>
        </p:txBody>
      </p:sp>
      <p:sp>
        <p:nvSpPr>
          <p:cNvPr id="12" name="Dikdörtgen 11"/>
          <p:cNvSpPr/>
          <p:nvPr/>
        </p:nvSpPr>
        <p:spPr>
          <a:xfrm>
            <a:off x="1018015" y="4428257"/>
            <a:ext cx="8640960" cy="400110"/>
          </a:xfrm>
          <a:prstGeom prst="rect">
            <a:avLst/>
          </a:prstGeom>
          <a:solidFill>
            <a:schemeClr val="bg1">
              <a:lumMod val="65000"/>
            </a:schemeClr>
          </a:solidFill>
        </p:spPr>
        <p:txBody>
          <a:bodyPr wrap="square">
            <a:spAutoFit/>
          </a:bodyPr>
          <a:lstStyle/>
          <a:p>
            <a:r>
              <a:rPr lang="tr-TR" sz="2000" dirty="0" err="1"/>
              <a:t>Subkütan</a:t>
            </a:r>
            <a:r>
              <a:rPr lang="tr-TR" sz="2000" dirty="0"/>
              <a:t> enjeksiyon sonrası yavaş ve uzun süreli bir emilim profiline sahip olmalı</a:t>
            </a:r>
            <a:endParaRPr lang="tr-TR" dirty="0"/>
          </a:p>
        </p:txBody>
      </p:sp>
      <p:sp>
        <p:nvSpPr>
          <p:cNvPr id="13" name="Dikdörtgen 12"/>
          <p:cNvSpPr/>
          <p:nvPr/>
        </p:nvSpPr>
        <p:spPr>
          <a:xfrm>
            <a:off x="3357634" y="5958475"/>
            <a:ext cx="3961726" cy="400110"/>
          </a:xfrm>
          <a:prstGeom prst="rect">
            <a:avLst/>
          </a:prstGeom>
          <a:solidFill>
            <a:schemeClr val="bg1">
              <a:lumMod val="95000"/>
            </a:schemeClr>
          </a:solidFill>
        </p:spPr>
        <p:txBody>
          <a:bodyPr wrap="none">
            <a:spAutoFit/>
          </a:bodyPr>
          <a:lstStyle/>
          <a:p>
            <a:r>
              <a:rPr lang="tr-TR" sz="2000" dirty="0"/>
              <a:t>gün içinde değişkenlik göstermemeli</a:t>
            </a:r>
            <a:endParaRPr lang="tr-TR" dirty="0"/>
          </a:p>
        </p:txBody>
      </p:sp>
      <p:sp>
        <p:nvSpPr>
          <p:cNvPr id="14" name="Dikdörtgen 13"/>
          <p:cNvSpPr/>
          <p:nvPr/>
        </p:nvSpPr>
        <p:spPr>
          <a:xfrm>
            <a:off x="2476229" y="4890512"/>
            <a:ext cx="5724533" cy="400110"/>
          </a:xfrm>
          <a:prstGeom prst="rect">
            <a:avLst/>
          </a:prstGeom>
          <a:solidFill>
            <a:schemeClr val="bg1">
              <a:lumMod val="75000"/>
            </a:schemeClr>
          </a:solidFill>
        </p:spPr>
        <p:txBody>
          <a:bodyPr wrap="square">
            <a:spAutoFit/>
          </a:bodyPr>
          <a:lstStyle/>
          <a:p>
            <a:r>
              <a:rPr lang="tr-TR" sz="2000" dirty="0"/>
              <a:t>Hipoglisemi sıklığı yok sayılacak kadar düşük olmalı </a:t>
            </a:r>
            <a:endParaRPr lang="tr-TR" dirty="0"/>
          </a:p>
        </p:txBody>
      </p:sp>
      <p:sp>
        <p:nvSpPr>
          <p:cNvPr id="15" name="Dikdörtgen 14"/>
          <p:cNvSpPr/>
          <p:nvPr/>
        </p:nvSpPr>
        <p:spPr>
          <a:xfrm>
            <a:off x="4170901" y="5373891"/>
            <a:ext cx="2335191" cy="400110"/>
          </a:xfrm>
          <a:prstGeom prst="rect">
            <a:avLst/>
          </a:prstGeom>
          <a:solidFill>
            <a:schemeClr val="bg1">
              <a:lumMod val="85000"/>
            </a:schemeClr>
          </a:solidFill>
        </p:spPr>
        <p:txBody>
          <a:bodyPr wrap="none">
            <a:spAutoFit/>
          </a:bodyPr>
          <a:lstStyle/>
          <a:p>
            <a:r>
              <a:rPr lang="tr-TR" sz="2000" dirty="0"/>
              <a:t>kilo artışı yapmamalı</a:t>
            </a:r>
            <a:endParaRPr lang="tr-TR" dirty="0"/>
          </a:p>
        </p:txBody>
      </p:sp>
    </p:spTree>
    <p:extLst>
      <p:ext uri="{BB962C8B-B14F-4D97-AF65-F5344CB8AC3E}">
        <p14:creationId xmlns:p14="http://schemas.microsoft.com/office/powerpoint/2010/main" val="2771111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İNSÜLİN TEDAVİSİ İLKELERİ</a:t>
            </a:r>
          </a:p>
        </p:txBody>
      </p:sp>
      <p:sp>
        <p:nvSpPr>
          <p:cNvPr id="3" name="İçerik Yer Tutucusu 2"/>
          <p:cNvSpPr>
            <a:spLocks noGrp="1"/>
          </p:cNvSpPr>
          <p:nvPr>
            <p:ph idx="1"/>
          </p:nvPr>
        </p:nvSpPr>
        <p:spPr/>
        <p:txBody>
          <a:bodyPr>
            <a:normAutofit/>
          </a:bodyPr>
          <a:lstStyle/>
          <a:p>
            <a:r>
              <a:rPr lang="tr-TR" sz="2400" dirty="0"/>
              <a:t>İnsülin 1921 yılında keşfedilmiş, Ocak 1922’de tedavide kullanılmaya başlanmıştır. </a:t>
            </a:r>
            <a:endParaRPr lang="tr-TR" sz="2400" dirty="0" smtClean="0"/>
          </a:p>
          <a:p>
            <a:endParaRPr lang="tr-TR" sz="2400" dirty="0" smtClean="0"/>
          </a:p>
          <a:p>
            <a:r>
              <a:rPr lang="tr-TR" sz="2400" dirty="0" smtClean="0"/>
              <a:t>İlk </a:t>
            </a:r>
            <a:r>
              <a:rPr lang="tr-TR" sz="2400" dirty="0"/>
              <a:t>insülin hayvan pankreasının ham bir özünden elde edilerek kullanıma </a:t>
            </a:r>
            <a:r>
              <a:rPr lang="tr-TR" sz="2400" dirty="0" smtClean="0"/>
              <a:t>girmiş</a:t>
            </a:r>
          </a:p>
          <a:p>
            <a:endParaRPr lang="tr-TR" sz="2400" dirty="0" smtClean="0"/>
          </a:p>
          <a:p>
            <a:r>
              <a:rPr lang="tr-TR" sz="2400" dirty="0"/>
              <a:t>Z</a:t>
            </a:r>
            <a:r>
              <a:rPr lang="tr-TR" sz="2400" dirty="0" smtClean="0"/>
              <a:t>aman </a:t>
            </a:r>
            <a:r>
              <a:rPr lang="tr-TR" sz="2400" dirty="0"/>
              <a:t>içinde, fizyolojik insülin </a:t>
            </a:r>
            <a:r>
              <a:rPr lang="tr-TR" sz="2400" dirty="0" err="1"/>
              <a:t>sekresyon</a:t>
            </a:r>
            <a:r>
              <a:rPr lang="tr-TR" sz="2400" dirty="0"/>
              <a:t> dinamiğini daha iyi taklit eden insülin analogları ve yeni tedavi yöntemleri geliştirilmiştir. </a:t>
            </a:r>
            <a:endParaRPr lang="tr-TR" sz="2400" dirty="0" smtClean="0"/>
          </a:p>
          <a:p>
            <a:endParaRPr lang="tr-TR" sz="2400" dirty="0" smtClean="0"/>
          </a:p>
          <a:p>
            <a:r>
              <a:rPr lang="tr-TR" sz="2400" dirty="0" smtClean="0"/>
              <a:t>Böylece</a:t>
            </a:r>
            <a:r>
              <a:rPr lang="tr-TR" sz="2400" dirty="0"/>
              <a:t>, </a:t>
            </a:r>
            <a:r>
              <a:rPr lang="tr-TR" sz="2400" dirty="0" smtClean="0"/>
              <a:t>daha </a:t>
            </a:r>
            <a:r>
              <a:rPr lang="tr-TR" sz="2400" dirty="0"/>
              <a:t>düşük hipoglisemi riski ve daha başarılı </a:t>
            </a:r>
            <a:r>
              <a:rPr lang="tr-TR" sz="2400" dirty="0" err="1"/>
              <a:t>glisemik</a:t>
            </a:r>
            <a:r>
              <a:rPr lang="tr-TR" sz="2400" dirty="0"/>
              <a:t> kontrol olanaklı hale gelmiştir. </a:t>
            </a:r>
            <a:r>
              <a:rPr lang="tr-TR" sz="2400" dirty="0" smtClean="0"/>
              <a:t> </a:t>
            </a:r>
          </a:p>
        </p:txBody>
      </p:sp>
    </p:spTree>
    <p:extLst>
      <p:ext uri="{BB962C8B-B14F-4D97-AF65-F5344CB8AC3E}">
        <p14:creationId xmlns:p14="http://schemas.microsoft.com/office/powerpoint/2010/main" val="421888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pPr marL="0" indent="0">
              <a:buNone/>
            </a:pPr>
            <a:r>
              <a:rPr lang="tr-TR" sz="2400" dirty="0" smtClean="0"/>
              <a:t>                    Tip </a:t>
            </a:r>
            <a:r>
              <a:rPr lang="tr-TR" sz="2400" dirty="0"/>
              <a:t>2 diyabet tedavisinde kullanılan diğer </a:t>
            </a:r>
            <a:r>
              <a:rPr lang="tr-TR" sz="2400" dirty="0" smtClean="0"/>
              <a:t>ilaçlardan;</a:t>
            </a:r>
          </a:p>
          <a:p>
            <a:endParaRPr lang="tr-TR" dirty="0" smtClean="0"/>
          </a:p>
          <a:p>
            <a:pPr marL="0" indent="0" algn="just">
              <a:buNone/>
            </a:pPr>
            <a:r>
              <a:rPr lang="tr-TR" sz="2400" dirty="0" smtClean="0"/>
              <a:t>         </a:t>
            </a:r>
            <a:r>
              <a:rPr lang="tr-TR" sz="2400" dirty="0" err="1" smtClean="0"/>
              <a:t>Pramlintid</a:t>
            </a:r>
            <a:endParaRPr lang="tr-TR" sz="2400" dirty="0" smtClean="0"/>
          </a:p>
          <a:p>
            <a:pPr marL="0" indent="0" algn="just">
              <a:buNone/>
            </a:pPr>
            <a:r>
              <a:rPr lang="tr-TR" sz="2400" dirty="0" smtClean="0"/>
              <a:t>         </a:t>
            </a:r>
            <a:r>
              <a:rPr lang="tr-TR" sz="2400" dirty="0" err="1" smtClean="0"/>
              <a:t>Bromokriptin</a:t>
            </a:r>
            <a:endParaRPr lang="tr-TR" sz="2400" dirty="0"/>
          </a:p>
          <a:p>
            <a:pPr marL="0" indent="0" algn="just">
              <a:buNone/>
            </a:pPr>
            <a:r>
              <a:rPr lang="tr-TR" sz="2400" dirty="0" smtClean="0"/>
              <a:t>         </a:t>
            </a:r>
            <a:r>
              <a:rPr lang="tr-TR" sz="2400" dirty="0" err="1" smtClean="0"/>
              <a:t>Kolesevelam</a:t>
            </a:r>
            <a:endParaRPr lang="tr-TR" sz="2400" dirty="0"/>
          </a:p>
        </p:txBody>
      </p:sp>
      <p:sp>
        <p:nvSpPr>
          <p:cNvPr id="4" name="Dikdörtgen 3"/>
          <p:cNvSpPr/>
          <p:nvPr/>
        </p:nvSpPr>
        <p:spPr>
          <a:xfrm>
            <a:off x="4269223" y="3801380"/>
            <a:ext cx="5801075" cy="461665"/>
          </a:xfrm>
          <a:prstGeom prst="rect">
            <a:avLst/>
          </a:prstGeom>
        </p:spPr>
        <p:txBody>
          <a:bodyPr wrap="none">
            <a:spAutoFit/>
          </a:bodyPr>
          <a:lstStyle/>
          <a:p>
            <a:r>
              <a:rPr lang="tr-TR" sz="2400" dirty="0"/>
              <a:t>ülkemizde diyabet tedavisi için onaylı değildir</a:t>
            </a:r>
          </a:p>
        </p:txBody>
      </p:sp>
      <p:sp>
        <p:nvSpPr>
          <p:cNvPr id="5" name="Yuvarlatılmış Dikdörtgen 4"/>
          <p:cNvSpPr/>
          <p:nvPr/>
        </p:nvSpPr>
        <p:spPr>
          <a:xfrm>
            <a:off x="4248547" y="3625371"/>
            <a:ext cx="5801075"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936179" y="3060105"/>
            <a:ext cx="2304256" cy="1944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31567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Dikdörtgen 3"/>
          <p:cNvSpPr/>
          <p:nvPr/>
        </p:nvSpPr>
        <p:spPr>
          <a:xfrm>
            <a:off x="216100" y="2867744"/>
            <a:ext cx="5184576" cy="1554272"/>
          </a:xfrm>
          <a:prstGeom prst="rect">
            <a:avLst/>
          </a:prstGeom>
          <a:solidFill>
            <a:schemeClr val="accent6">
              <a:lumMod val="20000"/>
              <a:lumOff val="80000"/>
            </a:schemeClr>
          </a:solidFill>
        </p:spPr>
        <p:txBody>
          <a:bodyPr wrap="square">
            <a:spAutoFit/>
          </a:bodyPr>
          <a:lstStyle/>
          <a:p>
            <a:pPr marL="342900" indent="-342900">
              <a:buFont typeface="Wingdings" pitchFamily="2" charset="2"/>
              <a:buChar char="Ø"/>
            </a:pPr>
            <a:r>
              <a:rPr lang="tr-TR" dirty="0"/>
              <a:t>Tip 1 diyabetlilerde veya insülin rezervi azalmış tip 2 diyabet hastalarında uygulanır. </a:t>
            </a:r>
          </a:p>
          <a:p>
            <a:pPr marL="342900" indent="-342900">
              <a:buFont typeface="Wingdings" pitchFamily="2" charset="2"/>
              <a:buChar char="Ø"/>
            </a:pPr>
            <a:r>
              <a:rPr lang="tr-TR" dirty="0"/>
              <a:t>Vücudun normal insülin </a:t>
            </a:r>
            <a:r>
              <a:rPr lang="tr-TR" dirty="0" err="1"/>
              <a:t>sekresyonunu</a:t>
            </a:r>
            <a:r>
              <a:rPr lang="tr-TR" dirty="0"/>
              <a:t> taklit etmek amacı ile genellikle bazal-</a:t>
            </a:r>
            <a:r>
              <a:rPr lang="tr-TR" dirty="0" err="1"/>
              <a:t>bolus</a:t>
            </a:r>
            <a:r>
              <a:rPr lang="tr-TR" dirty="0"/>
              <a:t> uygulama şeklinde tasarlanır ve uygulanır. </a:t>
            </a:r>
          </a:p>
        </p:txBody>
      </p:sp>
      <p:sp>
        <p:nvSpPr>
          <p:cNvPr id="5" name="Dikdörtgen 4"/>
          <p:cNvSpPr/>
          <p:nvPr/>
        </p:nvSpPr>
        <p:spPr>
          <a:xfrm>
            <a:off x="216100" y="2412033"/>
            <a:ext cx="5184576" cy="384721"/>
          </a:xfrm>
          <a:prstGeom prst="rect">
            <a:avLst/>
          </a:prstGeom>
          <a:solidFill>
            <a:schemeClr val="accent6">
              <a:lumMod val="20000"/>
              <a:lumOff val="80000"/>
            </a:schemeClr>
          </a:solidFill>
        </p:spPr>
        <p:txBody>
          <a:bodyPr wrap="square">
            <a:spAutoFit/>
          </a:bodyPr>
          <a:lstStyle/>
          <a:p>
            <a:pPr algn="ctr"/>
            <a:r>
              <a:rPr lang="tr-TR" dirty="0"/>
              <a:t>1. İnsülin eksikliğini </a:t>
            </a:r>
            <a:r>
              <a:rPr lang="tr-TR" dirty="0" err="1"/>
              <a:t>replase</a:t>
            </a:r>
            <a:r>
              <a:rPr lang="tr-TR" dirty="0"/>
              <a:t> etmek; </a:t>
            </a:r>
          </a:p>
        </p:txBody>
      </p:sp>
      <p:sp>
        <p:nvSpPr>
          <p:cNvPr id="6" name="Dikdörtgen 5"/>
          <p:cNvSpPr/>
          <p:nvPr/>
        </p:nvSpPr>
        <p:spPr>
          <a:xfrm>
            <a:off x="5472757" y="2412032"/>
            <a:ext cx="5112494" cy="384721"/>
          </a:xfrm>
          <a:prstGeom prst="rect">
            <a:avLst/>
          </a:prstGeom>
          <a:solidFill>
            <a:schemeClr val="accent5">
              <a:lumMod val="20000"/>
              <a:lumOff val="80000"/>
            </a:schemeClr>
          </a:solidFill>
        </p:spPr>
        <p:txBody>
          <a:bodyPr wrap="square">
            <a:spAutoFit/>
          </a:bodyPr>
          <a:lstStyle/>
          <a:p>
            <a:pPr algn="ctr"/>
            <a:r>
              <a:rPr lang="tr-TR" dirty="0"/>
              <a:t>2. İnsülin desteği sağlamak; </a:t>
            </a:r>
          </a:p>
        </p:txBody>
      </p:sp>
      <p:sp>
        <p:nvSpPr>
          <p:cNvPr id="7" name="Dikdörtgen 6"/>
          <p:cNvSpPr/>
          <p:nvPr/>
        </p:nvSpPr>
        <p:spPr>
          <a:xfrm>
            <a:off x="2037907" y="1644626"/>
            <a:ext cx="6869701" cy="461665"/>
          </a:xfrm>
          <a:prstGeom prst="rect">
            <a:avLst/>
          </a:prstGeom>
          <a:solidFill>
            <a:schemeClr val="bg1">
              <a:lumMod val="75000"/>
            </a:schemeClr>
          </a:solidFill>
        </p:spPr>
        <p:txBody>
          <a:bodyPr wrap="none">
            <a:spAutoFit/>
          </a:bodyPr>
          <a:lstStyle/>
          <a:p>
            <a:r>
              <a:rPr lang="tr-TR" sz="2400" dirty="0"/>
              <a:t>İnsülin tedavisine başlarken iki amaç </a:t>
            </a:r>
            <a:r>
              <a:rPr lang="tr-TR" sz="2400" dirty="0" smtClean="0"/>
              <a:t>gözetilmektedir </a:t>
            </a:r>
            <a:endParaRPr lang="tr-TR" sz="2400" dirty="0"/>
          </a:p>
        </p:txBody>
      </p:sp>
      <p:sp>
        <p:nvSpPr>
          <p:cNvPr id="8" name="Dikdörtgen 7"/>
          <p:cNvSpPr/>
          <p:nvPr/>
        </p:nvSpPr>
        <p:spPr>
          <a:xfrm>
            <a:off x="5472756" y="2867744"/>
            <a:ext cx="5112495" cy="3308598"/>
          </a:xfrm>
          <a:prstGeom prst="rect">
            <a:avLst/>
          </a:prstGeom>
          <a:solidFill>
            <a:schemeClr val="accent5">
              <a:lumMod val="20000"/>
              <a:lumOff val="80000"/>
            </a:schemeClr>
          </a:solidFill>
        </p:spPr>
        <p:txBody>
          <a:bodyPr wrap="square">
            <a:spAutoFit/>
          </a:bodyPr>
          <a:lstStyle/>
          <a:p>
            <a:pPr marL="342900" indent="-342900">
              <a:buFont typeface="Wingdings" pitchFamily="2" charset="2"/>
              <a:buChar char="Ø"/>
            </a:pPr>
            <a:r>
              <a:rPr lang="tr-TR" dirty="0"/>
              <a:t>Birçok hastada insülin rezervi tükenmiş değildir, hatta normal düzeyde insülin üretimi vardır. </a:t>
            </a:r>
          </a:p>
          <a:p>
            <a:pPr marL="342900" indent="-342900">
              <a:buFont typeface="Wingdings" pitchFamily="2" charset="2"/>
              <a:buChar char="Ø"/>
            </a:pPr>
            <a:r>
              <a:rPr lang="tr-TR" dirty="0"/>
              <a:t>Ancak, insülin direnci, eşlik eden sorunlar gibi nedenlerle insülin desteğine ihtiyaç gelişmiştir. </a:t>
            </a:r>
          </a:p>
          <a:p>
            <a:pPr marL="342900" indent="-342900">
              <a:buFont typeface="Wingdings" pitchFamily="2" charset="2"/>
              <a:buChar char="Ø"/>
            </a:pPr>
            <a:r>
              <a:rPr lang="tr-TR" dirty="0"/>
              <a:t>Genellikle bazal insülin desteği ile tedaviye başlanır, gerektiğinde günde 2 dozla tedaviye geçilir. </a:t>
            </a:r>
          </a:p>
          <a:p>
            <a:pPr marL="342900" indent="-342900">
              <a:buFont typeface="Wingdings" pitchFamily="2" charset="2"/>
              <a:buChar char="Ø"/>
            </a:pPr>
            <a:r>
              <a:rPr lang="tr-TR" dirty="0"/>
              <a:t>Bu hastalarda zamanla çoklu dozla tedavinin yoğunlaştırılmasına (insülin </a:t>
            </a:r>
            <a:r>
              <a:rPr lang="tr-TR" dirty="0" err="1"/>
              <a:t>replasmanı</a:t>
            </a:r>
            <a:r>
              <a:rPr lang="tr-TR" dirty="0"/>
              <a:t>) ihtiyaç duyulabilir. </a:t>
            </a:r>
          </a:p>
        </p:txBody>
      </p:sp>
    </p:spTree>
    <p:extLst>
      <p:ext uri="{BB962C8B-B14F-4D97-AF65-F5344CB8AC3E}">
        <p14:creationId xmlns:p14="http://schemas.microsoft.com/office/powerpoint/2010/main" val="4779596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İNSÜLİN </a:t>
            </a:r>
            <a:r>
              <a:rPr lang="tr-TR" sz="3600" dirty="0"/>
              <a:t>ENDİKASYONLARI</a:t>
            </a:r>
          </a:p>
        </p:txBody>
      </p:sp>
      <p:sp>
        <p:nvSpPr>
          <p:cNvPr id="3" name="İçerik Yer Tutucusu 2"/>
          <p:cNvSpPr>
            <a:spLocks noGrp="1"/>
          </p:cNvSpPr>
          <p:nvPr>
            <p:ph idx="1"/>
          </p:nvPr>
        </p:nvSpPr>
        <p:spPr>
          <a:xfrm>
            <a:off x="540070" y="1696882"/>
            <a:ext cx="9721215" cy="1939288"/>
          </a:xfrm>
        </p:spPr>
        <p:txBody>
          <a:bodyPr>
            <a:normAutofit/>
          </a:bodyPr>
          <a:lstStyle/>
          <a:p>
            <a:r>
              <a:rPr lang="tr-TR" sz="2400" dirty="0"/>
              <a:t>Tip 1 </a:t>
            </a:r>
            <a:r>
              <a:rPr lang="tr-TR" sz="2400" dirty="0" err="1"/>
              <a:t>diabetes</a:t>
            </a:r>
            <a:r>
              <a:rPr lang="tr-TR" sz="2400" dirty="0"/>
              <a:t> </a:t>
            </a:r>
            <a:r>
              <a:rPr lang="tr-TR" sz="2400" dirty="0" err="1"/>
              <a:t>mellituslu</a:t>
            </a:r>
            <a:r>
              <a:rPr lang="tr-TR" sz="2400" dirty="0"/>
              <a:t> </a:t>
            </a:r>
            <a:r>
              <a:rPr lang="tr-TR" sz="2400" dirty="0" smtClean="0"/>
              <a:t>hastalar</a:t>
            </a:r>
          </a:p>
          <a:p>
            <a:r>
              <a:rPr lang="tr-TR" sz="2400" dirty="0" err="1"/>
              <a:t>L</a:t>
            </a:r>
            <a:r>
              <a:rPr lang="tr-TR" sz="2400" dirty="0" err="1" smtClean="0"/>
              <a:t>atent</a:t>
            </a:r>
            <a:r>
              <a:rPr lang="tr-TR" sz="2400" dirty="0" smtClean="0"/>
              <a:t> </a:t>
            </a:r>
            <a:r>
              <a:rPr lang="tr-TR" sz="2400" dirty="0" err="1"/>
              <a:t>autoimmune</a:t>
            </a:r>
            <a:r>
              <a:rPr lang="tr-TR" sz="2400" dirty="0"/>
              <a:t> </a:t>
            </a:r>
            <a:r>
              <a:rPr lang="tr-TR" sz="2400" dirty="0" err="1"/>
              <a:t>diabetes</a:t>
            </a:r>
            <a:r>
              <a:rPr lang="tr-TR" sz="2400" dirty="0"/>
              <a:t> in </a:t>
            </a:r>
            <a:r>
              <a:rPr lang="tr-TR" sz="2400" dirty="0" err="1" smtClean="0"/>
              <a:t>adult</a:t>
            </a:r>
            <a:r>
              <a:rPr lang="tr-TR" sz="2400" dirty="0" smtClean="0"/>
              <a:t> (LADA)</a:t>
            </a:r>
          </a:p>
          <a:p>
            <a:r>
              <a:rPr lang="tr-TR" sz="2400" dirty="0"/>
              <a:t>Diyet ile kontrol altına alınamayan GDM </a:t>
            </a:r>
            <a:endParaRPr lang="tr-TR" sz="2400" dirty="0" smtClean="0"/>
          </a:p>
          <a:p>
            <a:r>
              <a:rPr lang="tr-TR" sz="2400" dirty="0" smtClean="0"/>
              <a:t>Tip </a:t>
            </a:r>
            <a:r>
              <a:rPr lang="tr-TR" sz="2400" dirty="0"/>
              <a:t>2 </a:t>
            </a:r>
            <a:r>
              <a:rPr lang="tr-TR" sz="2400" dirty="0" err="1"/>
              <a:t>diabetes</a:t>
            </a:r>
            <a:r>
              <a:rPr lang="tr-TR" sz="2400" dirty="0"/>
              <a:t> </a:t>
            </a:r>
            <a:r>
              <a:rPr lang="tr-TR" sz="2400" dirty="0" err="1"/>
              <a:t>mellituslu</a:t>
            </a:r>
            <a:r>
              <a:rPr lang="tr-TR" sz="2400" dirty="0"/>
              <a:t> hastalarda insülin tedavisi gerektiren </a:t>
            </a:r>
            <a:r>
              <a:rPr lang="tr-TR" sz="2400" dirty="0" smtClean="0"/>
              <a:t>durumlar</a:t>
            </a:r>
            <a:r>
              <a:rPr lang="tr-TR" sz="2400" dirty="0"/>
              <a:t>:</a:t>
            </a:r>
            <a:endParaRPr lang="tr-TR" sz="2400" dirty="0" smtClean="0"/>
          </a:p>
        </p:txBody>
      </p:sp>
      <p:graphicFrame>
        <p:nvGraphicFramePr>
          <p:cNvPr id="5" name="Tablo 4"/>
          <p:cNvGraphicFramePr>
            <a:graphicFrameLocks noGrp="1"/>
          </p:cNvGraphicFramePr>
          <p:nvPr>
            <p:extLst>
              <p:ext uri="{D42A27DB-BD31-4B8C-83A1-F6EECF244321}">
                <p14:modId xmlns:p14="http://schemas.microsoft.com/office/powerpoint/2010/main" val="3953088029"/>
              </p:ext>
            </p:extLst>
          </p:nvPr>
        </p:nvGraphicFramePr>
        <p:xfrm>
          <a:off x="288107" y="4140225"/>
          <a:ext cx="10153128" cy="2697480"/>
        </p:xfrm>
        <a:graphic>
          <a:graphicData uri="http://schemas.openxmlformats.org/drawingml/2006/table">
            <a:tbl>
              <a:tblPr firstRow="1" bandRow="1">
                <a:tableStyleId>{5C22544A-7EE6-4342-B048-85BDC9FD1C3A}</a:tableStyleId>
              </a:tblPr>
              <a:tblGrid>
                <a:gridCol w="5076564"/>
                <a:gridCol w="5076564"/>
              </a:tblGrid>
              <a:tr h="370840">
                <a:tc>
                  <a:txBody>
                    <a:bodyPr/>
                    <a:lstStyle/>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İnsülin dışı anti-</a:t>
                      </a:r>
                      <a:r>
                        <a:rPr lang="tr-TR" b="0" dirty="0" err="1" smtClean="0">
                          <a:solidFill>
                            <a:schemeClr val="tx1"/>
                          </a:solidFill>
                        </a:rPr>
                        <a:t>hiperglisemik</a:t>
                      </a:r>
                      <a:r>
                        <a:rPr lang="tr-TR" b="0" dirty="0" smtClean="0">
                          <a:solidFill>
                            <a:schemeClr val="tx1"/>
                          </a:solidFill>
                        </a:rPr>
                        <a:t> ilaçlarla hedeflenen </a:t>
                      </a:r>
                      <a:r>
                        <a:rPr lang="tr-TR" b="0" dirty="0" err="1" smtClean="0">
                          <a:solidFill>
                            <a:schemeClr val="tx1"/>
                          </a:solidFill>
                        </a:rPr>
                        <a:t>glisemik</a:t>
                      </a:r>
                      <a:r>
                        <a:rPr lang="tr-TR" b="0" dirty="0" smtClean="0">
                          <a:solidFill>
                            <a:schemeClr val="tx1"/>
                          </a:solidFill>
                        </a:rPr>
                        <a:t> kontrolün sağlanamaması </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İnsülin eksikliği düşündüren bulgular</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Ağır </a:t>
                      </a:r>
                      <a:r>
                        <a:rPr lang="tr-TR" b="0" dirty="0" err="1" smtClean="0">
                          <a:solidFill>
                            <a:schemeClr val="tx1"/>
                          </a:solidFill>
                        </a:rPr>
                        <a:t>hiperglisemik</a:t>
                      </a:r>
                      <a:r>
                        <a:rPr lang="tr-TR" b="0" dirty="0" smtClean="0">
                          <a:solidFill>
                            <a:schemeClr val="tx1"/>
                          </a:solidFill>
                        </a:rPr>
                        <a:t> semptomlar (</a:t>
                      </a:r>
                      <a:r>
                        <a:rPr lang="tr-TR" b="0" dirty="0" err="1" smtClean="0">
                          <a:solidFill>
                            <a:schemeClr val="tx1"/>
                          </a:solidFill>
                        </a:rPr>
                        <a:t>poliüri</a:t>
                      </a:r>
                      <a:r>
                        <a:rPr lang="tr-TR" b="0" dirty="0" smtClean="0">
                          <a:solidFill>
                            <a:schemeClr val="tx1"/>
                          </a:solidFill>
                        </a:rPr>
                        <a:t>, </a:t>
                      </a:r>
                      <a:r>
                        <a:rPr lang="tr-TR" b="0" dirty="0" err="1" smtClean="0">
                          <a:solidFill>
                            <a:schemeClr val="tx1"/>
                          </a:solidFill>
                        </a:rPr>
                        <a:t>polidipsi</a:t>
                      </a:r>
                      <a:r>
                        <a:rPr lang="tr-TR" b="0" dirty="0" smtClean="0">
                          <a:solidFill>
                            <a:schemeClr val="tx1"/>
                          </a:solidFill>
                        </a:rPr>
                        <a:t>)</a:t>
                      </a:r>
                      <a:r>
                        <a:rPr lang="tr-TR" b="0" baseline="0" dirty="0" smtClean="0">
                          <a:solidFill>
                            <a:schemeClr val="tx1"/>
                          </a:solidFill>
                        </a:rPr>
                        <a:t> </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err="1" smtClean="0">
                          <a:solidFill>
                            <a:schemeClr val="tx1"/>
                          </a:solidFill>
                        </a:rPr>
                        <a:t>Hiperglisemik</a:t>
                      </a:r>
                      <a:r>
                        <a:rPr lang="tr-TR" b="0" dirty="0" smtClean="0">
                          <a:solidFill>
                            <a:schemeClr val="tx1"/>
                          </a:solidFill>
                        </a:rPr>
                        <a:t> aciller</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Akut, ateşli ve sistemik hastalıklar </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err="1" smtClean="0">
                          <a:solidFill>
                            <a:schemeClr val="tx1"/>
                          </a:solidFill>
                        </a:rPr>
                        <a:t>Major</a:t>
                      </a:r>
                      <a:r>
                        <a:rPr lang="tr-TR" b="0" dirty="0" smtClean="0">
                          <a:solidFill>
                            <a:schemeClr val="tx1"/>
                          </a:solidFill>
                        </a:rPr>
                        <a:t> cerrahi operasyonlar </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Gebelik ve </a:t>
                      </a:r>
                      <a:r>
                        <a:rPr lang="tr-TR" b="0" dirty="0" err="1" smtClean="0">
                          <a:solidFill>
                            <a:schemeClr val="tx1"/>
                          </a:solidFill>
                        </a:rPr>
                        <a:t>laktasyon</a:t>
                      </a:r>
                      <a:r>
                        <a:rPr lang="tr-TR" b="0" dirty="0" smtClean="0">
                          <a:solidFill>
                            <a:schemeClr val="tx1"/>
                          </a:solidFill>
                        </a:rPr>
                        <a:t> </a:t>
                      </a:r>
                    </a:p>
                  </a:txBody>
                  <a:tcPr>
                    <a:solidFill>
                      <a:schemeClr val="bg1">
                        <a:lumMod val="95000"/>
                      </a:schemeClr>
                    </a:solidFill>
                  </a:tcPr>
                </a:tc>
                <a:tc>
                  <a:txBody>
                    <a:bodyPr/>
                    <a:lstStyle/>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Ağır karaciğer ve böbrek yetersizliği </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Pankreas yetersizliği</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İnsülin dışı </a:t>
                      </a:r>
                      <a:r>
                        <a:rPr lang="tr-TR" b="0" dirty="0" err="1" smtClean="0">
                          <a:solidFill>
                            <a:schemeClr val="tx1"/>
                          </a:solidFill>
                        </a:rPr>
                        <a:t>antihiperglisemik</a:t>
                      </a:r>
                      <a:r>
                        <a:rPr lang="tr-TR" b="0" dirty="0" smtClean="0">
                          <a:solidFill>
                            <a:schemeClr val="tx1"/>
                          </a:solidFill>
                        </a:rPr>
                        <a:t> ilaçlara alerji ve ağır yan etkiler</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Akut </a:t>
                      </a:r>
                      <a:r>
                        <a:rPr lang="tr-TR" b="0" dirty="0" err="1" smtClean="0">
                          <a:solidFill>
                            <a:schemeClr val="tx1"/>
                          </a:solidFill>
                        </a:rPr>
                        <a:t>miyokard</a:t>
                      </a:r>
                      <a:r>
                        <a:rPr lang="tr-TR" b="0" dirty="0" smtClean="0">
                          <a:solidFill>
                            <a:schemeClr val="tx1"/>
                          </a:solidFill>
                        </a:rPr>
                        <a:t> </a:t>
                      </a:r>
                      <a:r>
                        <a:rPr lang="tr-TR" b="0" dirty="0" err="1" smtClean="0">
                          <a:solidFill>
                            <a:schemeClr val="tx1"/>
                          </a:solidFill>
                        </a:rPr>
                        <a:t>infarktüsü</a:t>
                      </a:r>
                      <a:r>
                        <a:rPr lang="tr-TR" b="0" dirty="0" smtClean="0">
                          <a:solidFill>
                            <a:schemeClr val="tx1"/>
                          </a:solidFill>
                        </a:rPr>
                        <a:t> </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Klinik olarak ciddi insülin rezistansı </a:t>
                      </a:r>
                    </a:p>
                    <a:p>
                      <a:pPr marL="342900" marR="0" indent="-342900" algn="l" defTabSz="952073" rtl="0" eaLnBrk="1" fontAlgn="auto" latinLnBrk="0" hangingPunct="1">
                        <a:lnSpc>
                          <a:spcPct val="100000"/>
                        </a:lnSpc>
                        <a:spcBef>
                          <a:spcPts val="0"/>
                        </a:spcBef>
                        <a:spcAft>
                          <a:spcPts val="0"/>
                        </a:spcAft>
                        <a:buClrTx/>
                        <a:buSzTx/>
                        <a:buFont typeface="Arial" pitchFamily="34" charset="0"/>
                        <a:buChar char="•"/>
                        <a:tabLst/>
                        <a:defRPr/>
                      </a:pPr>
                      <a:r>
                        <a:rPr lang="tr-TR" b="0" dirty="0" smtClean="0">
                          <a:solidFill>
                            <a:schemeClr val="tx1"/>
                          </a:solidFill>
                        </a:rPr>
                        <a:t>Uzun süreli yüksek doz </a:t>
                      </a:r>
                      <a:r>
                        <a:rPr lang="tr-TR" b="0" dirty="0" err="1" smtClean="0">
                          <a:solidFill>
                            <a:schemeClr val="tx1"/>
                          </a:solidFill>
                        </a:rPr>
                        <a:t>kortikosteroid</a:t>
                      </a:r>
                      <a:r>
                        <a:rPr lang="tr-TR" b="0" dirty="0" smtClean="0">
                          <a:solidFill>
                            <a:schemeClr val="tx1"/>
                          </a:solidFill>
                        </a:rPr>
                        <a:t> kullanımı </a:t>
                      </a:r>
                    </a:p>
                    <a:p>
                      <a:endParaRPr lang="tr-TR" b="0" dirty="0">
                        <a:solidFill>
                          <a:schemeClr val="tx1"/>
                        </a:solidFill>
                      </a:endParaRPr>
                    </a:p>
                  </a:txBody>
                  <a:tcPr>
                    <a:solidFill>
                      <a:schemeClr val="bg1">
                        <a:lumMod val="95000"/>
                      </a:schemeClr>
                    </a:solidFill>
                  </a:tcPr>
                </a:tc>
              </a:tr>
            </a:tbl>
          </a:graphicData>
        </a:graphic>
      </p:graphicFrame>
      <p:sp>
        <p:nvSpPr>
          <p:cNvPr id="7" name="Aşağı Ok 6"/>
          <p:cNvSpPr/>
          <p:nvPr/>
        </p:nvSpPr>
        <p:spPr>
          <a:xfrm>
            <a:off x="5112643" y="3561575"/>
            <a:ext cx="576064" cy="5760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30831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chanism of Action Of Insulin - Pharmacology"/>
          <p:cNvPicPr>
            <a:picLocks noChangeAspect="1" noChangeArrowheads="1"/>
          </p:cNvPicPr>
          <p:nvPr/>
        </p:nvPicPr>
        <p:blipFill rotWithShape="1">
          <a:blip r:embed="rId2">
            <a:extLst>
              <a:ext uri="{28A0092B-C50C-407E-A947-70E740481C1C}">
                <a14:useLocalDpi xmlns:a14="http://schemas.microsoft.com/office/drawing/2010/main" val="0"/>
              </a:ext>
            </a:extLst>
          </a:blip>
          <a:srcRect l="3220" t="2034" r="2102" b="10942"/>
          <a:stretch/>
        </p:blipFill>
        <p:spPr bwMode="auto">
          <a:xfrm>
            <a:off x="5616699" y="1393925"/>
            <a:ext cx="4378091" cy="302229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3600" dirty="0"/>
              <a:t>İNSÜLİNİN ETKİ MEKANİZMASI</a:t>
            </a:r>
          </a:p>
        </p:txBody>
      </p:sp>
      <p:sp>
        <p:nvSpPr>
          <p:cNvPr id="3" name="İçerik Yer Tutucusu 2"/>
          <p:cNvSpPr>
            <a:spLocks noGrp="1"/>
          </p:cNvSpPr>
          <p:nvPr>
            <p:ph idx="1"/>
          </p:nvPr>
        </p:nvSpPr>
        <p:spPr/>
        <p:txBody>
          <a:bodyPr>
            <a:normAutofit/>
          </a:bodyPr>
          <a:lstStyle/>
          <a:p>
            <a:r>
              <a:rPr lang="tr-TR" sz="2400" dirty="0" err="1" smtClean="0"/>
              <a:t>Glukozun</a:t>
            </a:r>
            <a:r>
              <a:rPr lang="tr-TR" sz="2400" dirty="0" smtClean="0"/>
              <a:t> </a:t>
            </a:r>
            <a:r>
              <a:rPr lang="tr-TR" sz="2400" dirty="0"/>
              <a:t>hücre içine girişini </a:t>
            </a:r>
            <a:r>
              <a:rPr lang="tr-TR" sz="2400" dirty="0" smtClean="0"/>
              <a:t>sağlar</a:t>
            </a:r>
          </a:p>
          <a:p>
            <a:endParaRPr lang="tr-TR" sz="2400" dirty="0" smtClean="0"/>
          </a:p>
          <a:p>
            <a:r>
              <a:rPr lang="tr-TR" sz="2400" dirty="0" smtClean="0"/>
              <a:t>Glikojen </a:t>
            </a:r>
            <a:r>
              <a:rPr lang="tr-TR" sz="2400" dirty="0"/>
              <a:t>depolanmasını </a:t>
            </a:r>
            <a:r>
              <a:rPr lang="tr-TR" sz="2400" dirty="0" smtClean="0"/>
              <a:t>artırır</a:t>
            </a:r>
          </a:p>
          <a:p>
            <a:endParaRPr lang="tr-TR" sz="2400" dirty="0" smtClean="0"/>
          </a:p>
          <a:p>
            <a:r>
              <a:rPr lang="tr-TR" sz="2400" dirty="0" err="1" smtClean="0"/>
              <a:t>Hepatik</a:t>
            </a:r>
            <a:r>
              <a:rPr lang="tr-TR" sz="2400" dirty="0" smtClean="0"/>
              <a:t> </a:t>
            </a:r>
            <a:r>
              <a:rPr lang="tr-TR" sz="2400" dirty="0" err="1"/>
              <a:t>glukoz</a:t>
            </a:r>
            <a:r>
              <a:rPr lang="tr-TR" sz="2400" dirty="0"/>
              <a:t> çıkışını </a:t>
            </a:r>
            <a:r>
              <a:rPr lang="tr-TR" sz="2400" dirty="0" smtClean="0"/>
              <a:t>baskılar </a:t>
            </a:r>
          </a:p>
          <a:p>
            <a:endParaRPr lang="tr-TR" sz="2400" dirty="0" smtClean="0"/>
          </a:p>
          <a:p>
            <a:r>
              <a:rPr lang="tr-TR" sz="2400" dirty="0" err="1" smtClean="0"/>
              <a:t>Periferik</a:t>
            </a:r>
            <a:r>
              <a:rPr lang="tr-TR" sz="2400" dirty="0" smtClean="0"/>
              <a:t> </a:t>
            </a:r>
            <a:r>
              <a:rPr lang="tr-TR" sz="2400" dirty="0"/>
              <a:t>ve </a:t>
            </a:r>
            <a:r>
              <a:rPr lang="tr-TR" sz="2400" dirty="0" err="1"/>
              <a:t>hepatik</a:t>
            </a:r>
            <a:r>
              <a:rPr lang="tr-TR" sz="2400" dirty="0"/>
              <a:t> insülin duyarlılığını </a:t>
            </a:r>
            <a:r>
              <a:rPr lang="tr-TR" sz="2400" dirty="0" smtClean="0"/>
              <a:t>artırır </a:t>
            </a:r>
          </a:p>
          <a:p>
            <a:endParaRPr lang="tr-TR" sz="2400" dirty="0" smtClean="0"/>
          </a:p>
          <a:p>
            <a:r>
              <a:rPr lang="tr-TR" sz="2400" dirty="0" smtClean="0"/>
              <a:t>Yağ </a:t>
            </a:r>
            <a:r>
              <a:rPr lang="tr-TR" sz="2400" dirty="0"/>
              <a:t>ve proteinlerin yıkımını </a:t>
            </a:r>
            <a:r>
              <a:rPr lang="tr-TR" sz="2400" dirty="0" err="1"/>
              <a:t>inhibe</a:t>
            </a:r>
            <a:r>
              <a:rPr lang="tr-TR" sz="2400" dirty="0"/>
              <a:t> </a:t>
            </a:r>
            <a:r>
              <a:rPr lang="tr-TR" sz="2400" dirty="0" smtClean="0"/>
              <a:t>eder</a:t>
            </a:r>
            <a:endParaRPr lang="tr-TR" sz="2400" dirty="0"/>
          </a:p>
        </p:txBody>
      </p:sp>
    </p:spTree>
    <p:extLst>
      <p:ext uri="{BB962C8B-B14F-4D97-AF65-F5344CB8AC3E}">
        <p14:creationId xmlns:p14="http://schemas.microsoft.com/office/powerpoint/2010/main" val="571262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İNSÜLİN KAYNAKLARI</a:t>
            </a:r>
          </a:p>
        </p:txBody>
      </p:sp>
      <p:sp>
        <p:nvSpPr>
          <p:cNvPr id="3" name="İçerik Yer Tutucusu 2"/>
          <p:cNvSpPr>
            <a:spLocks noGrp="1"/>
          </p:cNvSpPr>
          <p:nvPr>
            <p:ph idx="1"/>
          </p:nvPr>
        </p:nvSpPr>
        <p:spPr/>
        <p:txBody>
          <a:bodyPr>
            <a:normAutofit/>
          </a:bodyPr>
          <a:lstStyle/>
          <a:p>
            <a:endParaRPr lang="tr-TR" sz="2400" dirty="0" smtClean="0"/>
          </a:p>
          <a:p>
            <a:r>
              <a:rPr lang="tr-TR" sz="2400" dirty="0" err="1" smtClean="0"/>
              <a:t>Rekombinant</a:t>
            </a:r>
            <a:r>
              <a:rPr lang="tr-TR" sz="2400" dirty="0" smtClean="0"/>
              <a:t> </a:t>
            </a:r>
            <a:r>
              <a:rPr lang="tr-TR" sz="2400" dirty="0"/>
              <a:t>DNA tekniği (insan insülini, insülin analogları</a:t>
            </a:r>
            <a:r>
              <a:rPr lang="tr-TR" sz="2400" dirty="0" smtClean="0"/>
              <a:t>)</a:t>
            </a:r>
          </a:p>
          <a:p>
            <a:endParaRPr lang="tr-TR" sz="2400" dirty="0" smtClean="0"/>
          </a:p>
          <a:p>
            <a:r>
              <a:rPr lang="tr-TR" sz="2400" dirty="0" smtClean="0"/>
              <a:t>Sığır </a:t>
            </a:r>
            <a:r>
              <a:rPr lang="tr-TR" sz="2400" dirty="0"/>
              <a:t>ve domuz insülini ile domuzdan elde edilen </a:t>
            </a:r>
            <a:r>
              <a:rPr lang="tr-TR" sz="2400" dirty="0" err="1"/>
              <a:t>semisentetik</a:t>
            </a:r>
            <a:r>
              <a:rPr lang="tr-TR" sz="2400" dirty="0"/>
              <a:t> insülin (ülkemizde kullanılmamaktadır) </a:t>
            </a:r>
          </a:p>
        </p:txBody>
      </p:sp>
    </p:spTree>
    <p:extLst>
      <p:ext uri="{BB962C8B-B14F-4D97-AF65-F5344CB8AC3E}">
        <p14:creationId xmlns:p14="http://schemas.microsoft.com/office/powerpoint/2010/main" val="2236858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yabet Eğitimi-3 İnsülinler ve kan şekerinin düzenlenmesi - ppt indir"/>
          <p:cNvPicPr>
            <a:picLocks noChangeAspect="1" noChangeArrowheads="1"/>
          </p:cNvPicPr>
          <p:nvPr/>
        </p:nvPicPr>
        <p:blipFill rotWithShape="1">
          <a:blip r:embed="rId2">
            <a:extLst>
              <a:ext uri="{28A0092B-C50C-407E-A947-70E740481C1C}">
                <a14:useLocalDpi xmlns:a14="http://schemas.microsoft.com/office/drawing/2010/main" val="0"/>
              </a:ext>
            </a:extLst>
          </a:blip>
          <a:srcRect l="59389" t="31553" r="4565" b="30494"/>
          <a:stretch/>
        </p:blipFill>
        <p:spPr bwMode="auto">
          <a:xfrm>
            <a:off x="7401163" y="3773070"/>
            <a:ext cx="3296094" cy="260291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04131" y="1677144"/>
            <a:ext cx="9721080" cy="461665"/>
          </a:xfrm>
          <a:prstGeom prst="rect">
            <a:avLst/>
          </a:prstGeom>
        </p:spPr>
        <p:txBody>
          <a:bodyPr wrap="square">
            <a:spAutoFit/>
          </a:bodyPr>
          <a:lstStyle/>
          <a:p>
            <a:r>
              <a:rPr lang="tr-TR" sz="2400" dirty="0"/>
              <a:t>İnsülinler genel olarak cilt altı (</a:t>
            </a:r>
            <a:r>
              <a:rPr lang="tr-TR" sz="2400" dirty="0" err="1"/>
              <a:t>s.c</a:t>
            </a:r>
            <a:r>
              <a:rPr lang="tr-TR" sz="2400" dirty="0"/>
              <a:t>.) enjeksiyon yolu ile kullanılır</a:t>
            </a:r>
          </a:p>
        </p:txBody>
      </p:sp>
      <p:sp>
        <p:nvSpPr>
          <p:cNvPr id="5" name="Dikdörtgen 4"/>
          <p:cNvSpPr/>
          <p:nvPr/>
        </p:nvSpPr>
        <p:spPr>
          <a:xfrm>
            <a:off x="2310724" y="2253208"/>
            <a:ext cx="5293950" cy="461665"/>
          </a:xfrm>
          <a:prstGeom prst="rect">
            <a:avLst/>
          </a:prstGeom>
        </p:spPr>
        <p:txBody>
          <a:bodyPr wrap="none">
            <a:spAutoFit/>
          </a:bodyPr>
          <a:lstStyle/>
          <a:p>
            <a:r>
              <a:rPr lang="tr-TR" sz="2400" dirty="0"/>
              <a:t>insülin </a:t>
            </a:r>
            <a:r>
              <a:rPr lang="tr-TR" sz="2400" dirty="0" err="1"/>
              <a:t>absorpsiyonu</a:t>
            </a:r>
            <a:r>
              <a:rPr lang="tr-TR" sz="2400" dirty="0"/>
              <a:t> etkileyen nedenler: </a:t>
            </a:r>
          </a:p>
        </p:txBody>
      </p:sp>
      <p:sp>
        <p:nvSpPr>
          <p:cNvPr id="6" name="Dikdörtgen 5"/>
          <p:cNvSpPr/>
          <p:nvPr/>
        </p:nvSpPr>
        <p:spPr>
          <a:xfrm>
            <a:off x="519337" y="2831246"/>
            <a:ext cx="2017155" cy="461665"/>
          </a:xfrm>
          <a:prstGeom prst="rect">
            <a:avLst/>
          </a:prstGeom>
          <a:solidFill>
            <a:schemeClr val="bg2">
              <a:lumMod val="90000"/>
            </a:schemeClr>
          </a:solidFill>
        </p:spPr>
        <p:txBody>
          <a:bodyPr wrap="none">
            <a:spAutoFit/>
          </a:bodyPr>
          <a:lstStyle/>
          <a:p>
            <a:r>
              <a:rPr lang="tr-TR" sz="2400" dirty="0"/>
              <a:t>İnsülin kaynağı</a:t>
            </a:r>
          </a:p>
        </p:txBody>
      </p:sp>
      <p:sp>
        <p:nvSpPr>
          <p:cNvPr id="7" name="Dikdörtgen 6"/>
          <p:cNvSpPr/>
          <p:nvPr/>
        </p:nvSpPr>
        <p:spPr>
          <a:xfrm>
            <a:off x="519337" y="3573015"/>
            <a:ext cx="1508170" cy="461665"/>
          </a:xfrm>
          <a:prstGeom prst="rect">
            <a:avLst/>
          </a:prstGeom>
          <a:solidFill>
            <a:schemeClr val="tx2">
              <a:lumMod val="20000"/>
              <a:lumOff val="80000"/>
            </a:schemeClr>
          </a:solidFill>
        </p:spPr>
        <p:txBody>
          <a:bodyPr wrap="none">
            <a:spAutoFit/>
          </a:bodyPr>
          <a:lstStyle/>
          <a:p>
            <a:r>
              <a:rPr lang="tr-TR" sz="2400" dirty="0"/>
              <a:t>Ortam ısısı</a:t>
            </a:r>
          </a:p>
        </p:txBody>
      </p:sp>
      <p:sp>
        <p:nvSpPr>
          <p:cNvPr id="8" name="Dikdörtgen 7"/>
          <p:cNvSpPr/>
          <p:nvPr/>
        </p:nvSpPr>
        <p:spPr>
          <a:xfrm>
            <a:off x="540624" y="4233428"/>
            <a:ext cx="1974580" cy="461665"/>
          </a:xfrm>
          <a:prstGeom prst="rect">
            <a:avLst/>
          </a:prstGeom>
          <a:solidFill>
            <a:schemeClr val="accent2">
              <a:lumMod val="20000"/>
              <a:lumOff val="80000"/>
            </a:schemeClr>
          </a:solidFill>
        </p:spPr>
        <p:txBody>
          <a:bodyPr wrap="none">
            <a:spAutoFit/>
          </a:bodyPr>
          <a:lstStyle/>
          <a:p>
            <a:r>
              <a:rPr lang="tr-TR" sz="2400" dirty="0" err="1"/>
              <a:t>İnjeksiyon</a:t>
            </a:r>
            <a:r>
              <a:rPr lang="tr-TR" sz="2400" dirty="0"/>
              <a:t> yeri</a:t>
            </a:r>
          </a:p>
        </p:txBody>
      </p:sp>
      <p:sp>
        <p:nvSpPr>
          <p:cNvPr id="9" name="Dikdörtgen 8"/>
          <p:cNvSpPr/>
          <p:nvPr/>
        </p:nvSpPr>
        <p:spPr>
          <a:xfrm>
            <a:off x="504131" y="4974704"/>
            <a:ext cx="3001399" cy="461665"/>
          </a:xfrm>
          <a:prstGeom prst="rect">
            <a:avLst/>
          </a:prstGeom>
          <a:solidFill>
            <a:schemeClr val="accent3">
              <a:lumMod val="20000"/>
              <a:lumOff val="80000"/>
            </a:schemeClr>
          </a:solidFill>
        </p:spPr>
        <p:txBody>
          <a:bodyPr wrap="none">
            <a:spAutoFit/>
          </a:bodyPr>
          <a:lstStyle/>
          <a:p>
            <a:r>
              <a:rPr lang="tr-TR" sz="2400" dirty="0" err="1"/>
              <a:t>Lipohipertrofi</a:t>
            </a:r>
            <a:r>
              <a:rPr lang="tr-TR" sz="2400" dirty="0"/>
              <a:t> ve </a:t>
            </a:r>
            <a:r>
              <a:rPr lang="tr-TR" sz="2400" dirty="0" err="1"/>
              <a:t>atrofi</a:t>
            </a:r>
            <a:endParaRPr lang="tr-TR" sz="2400" dirty="0"/>
          </a:p>
        </p:txBody>
      </p:sp>
      <p:sp>
        <p:nvSpPr>
          <p:cNvPr id="10" name="Dikdörtgen 9"/>
          <p:cNvSpPr/>
          <p:nvPr/>
        </p:nvSpPr>
        <p:spPr>
          <a:xfrm>
            <a:off x="504131" y="5580385"/>
            <a:ext cx="4523739" cy="461665"/>
          </a:xfrm>
          <a:prstGeom prst="rect">
            <a:avLst/>
          </a:prstGeom>
          <a:solidFill>
            <a:schemeClr val="accent4">
              <a:lumMod val="20000"/>
              <a:lumOff val="80000"/>
            </a:schemeClr>
          </a:solidFill>
        </p:spPr>
        <p:txBody>
          <a:bodyPr wrap="none">
            <a:spAutoFit/>
          </a:bodyPr>
          <a:lstStyle/>
          <a:p>
            <a:r>
              <a:rPr lang="tr-TR" sz="2400" dirty="0"/>
              <a:t>Üretimden kaynaklanan farklılıklar </a:t>
            </a:r>
          </a:p>
        </p:txBody>
      </p:sp>
      <p:sp>
        <p:nvSpPr>
          <p:cNvPr id="11" name="Dikdörtgen 10"/>
          <p:cNvSpPr/>
          <p:nvPr/>
        </p:nvSpPr>
        <p:spPr>
          <a:xfrm>
            <a:off x="504131" y="6270848"/>
            <a:ext cx="8721683" cy="461665"/>
          </a:xfrm>
          <a:prstGeom prst="rect">
            <a:avLst/>
          </a:prstGeom>
          <a:solidFill>
            <a:schemeClr val="accent6">
              <a:lumMod val="20000"/>
              <a:lumOff val="80000"/>
            </a:schemeClr>
          </a:solidFill>
        </p:spPr>
        <p:txBody>
          <a:bodyPr wrap="none">
            <a:spAutoFit/>
          </a:bodyPr>
          <a:lstStyle/>
          <a:p>
            <a:r>
              <a:rPr lang="tr-TR" sz="2400" dirty="0" smtClean="0"/>
              <a:t>Egzersiz </a:t>
            </a:r>
            <a:r>
              <a:rPr lang="tr-TR" sz="2400" dirty="0"/>
              <a:t>sistemik </a:t>
            </a:r>
            <a:r>
              <a:rPr lang="tr-TR" sz="2400" dirty="0" smtClean="0"/>
              <a:t>ateş </a:t>
            </a:r>
            <a:r>
              <a:rPr lang="tr-TR" sz="2400" dirty="0" err="1"/>
              <a:t>injeksiyon</a:t>
            </a:r>
            <a:r>
              <a:rPr lang="tr-TR" sz="2400" dirty="0"/>
              <a:t> bölgesine masaj emilim hızını artırır </a:t>
            </a:r>
          </a:p>
        </p:txBody>
      </p:sp>
      <p:sp>
        <p:nvSpPr>
          <p:cNvPr id="14" name="Sağ Ok 13"/>
          <p:cNvSpPr/>
          <p:nvPr/>
        </p:nvSpPr>
        <p:spPr>
          <a:xfrm>
            <a:off x="2865357" y="2810050"/>
            <a:ext cx="1164156" cy="5040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149331" y="2862023"/>
            <a:ext cx="6503664" cy="400110"/>
          </a:xfrm>
          <a:prstGeom prst="rect">
            <a:avLst/>
          </a:prstGeom>
          <a:solidFill>
            <a:schemeClr val="bg2">
              <a:lumMod val="90000"/>
            </a:schemeClr>
          </a:solidFill>
        </p:spPr>
        <p:txBody>
          <a:bodyPr wrap="square">
            <a:spAutoFit/>
          </a:bodyPr>
          <a:lstStyle/>
          <a:p>
            <a:r>
              <a:rPr lang="tr-TR" sz="2000" dirty="0"/>
              <a:t>İnsan insülini, hayvansal </a:t>
            </a:r>
            <a:r>
              <a:rPr lang="tr-TR" sz="2000" dirty="0" smtClean="0"/>
              <a:t> </a:t>
            </a:r>
            <a:r>
              <a:rPr lang="tr-TR" sz="2000" dirty="0"/>
              <a:t>insülinlere göre daha kısa </a:t>
            </a:r>
            <a:r>
              <a:rPr lang="tr-TR" sz="2000" dirty="0" smtClean="0"/>
              <a:t>etkili</a:t>
            </a:r>
            <a:endParaRPr lang="tr-TR" sz="2000" dirty="0"/>
          </a:p>
        </p:txBody>
      </p:sp>
      <p:sp>
        <p:nvSpPr>
          <p:cNvPr id="16" name="Dikdörtgen 15"/>
          <p:cNvSpPr/>
          <p:nvPr/>
        </p:nvSpPr>
        <p:spPr>
          <a:xfrm>
            <a:off x="4149331" y="3573015"/>
            <a:ext cx="4354269" cy="400110"/>
          </a:xfrm>
          <a:prstGeom prst="rect">
            <a:avLst/>
          </a:prstGeom>
          <a:solidFill>
            <a:schemeClr val="tx2">
              <a:lumMod val="20000"/>
              <a:lumOff val="80000"/>
            </a:schemeClr>
          </a:solidFill>
        </p:spPr>
        <p:txBody>
          <a:bodyPr wrap="none">
            <a:spAutoFit/>
          </a:bodyPr>
          <a:lstStyle/>
          <a:p>
            <a:r>
              <a:rPr lang="tr-TR" sz="2000" dirty="0"/>
              <a:t>Sıcakta insülin </a:t>
            </a:r>
            <a:r>
              <a:rPr lang="tr-TR" sz="2000" dirty="0" err="1"/>
              <a:t>absorpsiyonu</a:t>
            </a:r>
            <a:r>
              <a:rPr lang="tr-TR" sz="2000" dirty="0"/>
              <a:t> daha çabuk</a:t>
            </a:r>
          </a:p>
        </p:txBody>
      </p:sp>
      <p:sp>
        <p:nvSpPr>
          <p:cNvPr id="17" name="Sağ Ok 16"/>
          <p:cNvSpPr/>
          <p:nvPr/>
        </p:nvSpPr>
        <p:spPr>
          <a:xfrm>
            <a:off x="2868368" y="3573015"/>
            <a:ext cx="1164154" cy="5040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4149331" y="4276775"/>
            <a:ext cx="4633897" cy="400110"/>
          </a:xfrm>
          <a:prstGeom prst="rect">
            <a:avLst/>
          </a:prstGeom>
          <a:solidFill>
            <a:schemeClr val="accent2">
              <a:lumMod val="20000"/>
              <a:lumOff val="80000"/>
            </a:schemeClr>
          </a:solidFill>
        </p:spPr>
        <p:txBody>
          <a:bodyPr wrap="none">
            <a:spAutoFit/>
          </a:bodyPr>
          <a:lstStyle/>
          <a:p>
            <a:r>
              <a:rPr lang="tr-TR" sz="2000" dirty="0"/>
              <a:t>E</a:t>
            </a:r>
            <a:r>
              <a:rPr lang="tr-TR" sz="2000" dirty="0" smtClean="0"/>
              <a:t>milim hızı : abdomen &gt; kol &gt; uyluk &gt; kalça</a:t>
            </a:r>
            <a:endParaRPr lang="tr-TR" sz="2000" dirty="0"/>
          </a:p>
        </p:txBody>
      </p:sp>
      <p:sp>
        <p:nvSpPr>
          <p:cNvPr id="19" name="Sağ Ok 18"/>
          <p:cNvSpPr/>
          <p:nvPr/>
        </p:nvSpPr>
        <p:spPr>
          <a:xfrm>
            <a:off x="2868368" y="4224802"/>
            <a:ext cx="1164157" cy="5040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Başlık 1"/>
          <p:cNvSpPr>
            <a:spLocks noGrp="1"/>
          </p:cNvSpPr>
          <p:nvPr>
            <p:ph type="title"/>
          </p:nvPr>
        </p:nvSpPr>
        <p:spPr/>
        <p:txBody>
          <a:bodyPr>
            <a:normAutofit/>
          </a:bodyPr>
          <a:lstStyle/>
          <a:p>
            <a:r>
              <a:rPr lang="tr-TR" sz="3600" dirty="0"/>
              <a:t>İNSÜLİNİN ABSORPSİYONU</a:t>
            </a:r>
          </a:p>
        </p:txBody>
      </p:sp>
    </p:spTree>
    <p:extLst>
      <p:ext uri="{BB962C8B-B14F-4D97-AF65-F5344CB8AC3E}">
        <p14:creationId xmlns:p14="http://schemas.microsoft.com/office/powerpoint/2010/main" val="683942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İNSÜLİN PREPARATLARI</a:t>
            </a:r>
          </a:p>
        </p:txBody>
      </p:sp>
      <p:sp>
        <p:nvSpPr>
          <p:cNvPr id="3" name="İçerik Yer Tutucusu 2"/>
          <p:cNvSpPr>
            <a:spLocks noGrp="1"/>
          </p:cNvSpPr>
          <p:nvPr>
            <p:ph idx="1"/>
          </p:nvPr>
        </p:nvSpPr>
        <p:spPr/>
        <p:txBody>
          <a:bodyPr>
            <a:normAutofit/>
          </a:bodyPr>
          <a:lstStyle/>
          <a:p>
            <a:endParaRPr lang="tr-TR" sz="2400" dirty="0" smtClean="0"/>
          </a:p>
          <a:p>
            <a:r>
              <a:rPr lang="tr-TR" sz="2400" dirty="0" smtClean="0"/>
              <a:t>Dünyada </a:t>
            </a:r>
            <a:r>
              <a:rPr lang="tr-TR" sz="2400" dirty="0"/>
              <a:t>genel olarak U-100 (1 ml’de 100 IU bulunan) insülinler kullanılmaktadır. </a:t>
            </a:r>
            <a:endParaRPr lang="tr-TR" sz="2400" dirty="0" smtClean="0"/>
          </a:p>
          <a:p>
            <a:endParaRPr lang="tr-TR" sz="2400" dirty="0" smtClean="0"/>
          </a:p>
          <a:p>
            <a:r>
              <a:rPr lang="tr-TR" sz="2400" dirty="0" smtClean="0"/>
              <a:t>Ayrıca insülin </a:t>
            </a:r>
            <a:r>
              <a:rPr lang="tr-TR" sz="2400" dirty="0"/>
              <a:t>gereksinimi yüksek olan insülin dirençli hastalar için bazı insülinlerin konsantre formları (U-200, U-300 ve U-500) geliştirilmiştir.</a:t>
            </a:r>
          </a:p>
        </p:txBody>
      </p:sp>
    </p:spTree>
    <p:extLst>
      <p:ext uri="{BB962C8B-B14F-4D97-AF65-F5344CB8AC3E}">
        <p14:creationId xmlns:p14="http://schemas.microsoft.com/office/powerpoint/2010/main" val="20312836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sz="2400" dirty="0" smtClean="0"/>
          </a:p>
          <a:p>
            <a:pPr marL="0" indent="0">
              <a:buNone/>
            </a:pPr>
            <a:endParaRPr lang="tr-TR" sz="2400" dirty="0" smtClean="0"/>
          </a:p>
          <a:p>
            <a:r>
              <a:rPr lang="tr-TR" sz="2400" dirty="0" smtClean="0"/>
              <a:t>Etki </a:t>
            </a:r>
            <a:r>
              <a:rPr lang="tr-TR" sz="2400" dirty="0"/>
              <a:t>profillerine göre </a:t>
            </a:r>
            <a:r>
              <a:rPr lang="tr-TR" sz="2400" dirty="0" smtClean="0"/>
              <a:t>                                    insülinler </a:t>
            </a:r>
            <a:r>
              <a:rPr lang="tr-TR" sz="2400" dirty="0"/>
              <a:t>bulunmaktadır</a:t>
            </a:r>
            <a:r>
              <a:rPr lang="tr-TR" sz="2400" dirty="0" smtClean="0"/>
              <a:t>.</a:t>
            </a:r>
          </a:p>
          <a:p>
            <a:endParaRPr lang="tr-TR" sz="2400" dirty="0"/>
          </a:p>
          <a:p>
            <a:pPr marL="0" indent="0">
              <a:buNone/>
            </a:pPr>
            <a:endParaRPr lang="tr-TR" sz="2400" dirty="0" smtClean="0"/>
          </a:p>
          <a:p>
            <a:pPr marL="0" indent="0">
              <a:buNone/>
            </a:pPr>
            <a:endParaRPr lang="tr-TR" sz="2400" dirty="0"/>
          </a:p>
          <a:p>
            <a:r>
              <a:rPr lang="tr-TR" sz="2400" dirty="0"/>
              <a:t>İnsülin tedavisi </a:t>
            </a:r>
            <a:r>
              <a:rPr lang="tr-TR" sz="2400" b="1" dirty="0" err="1">
                <a:solidFill>
                  <a:srgbClr val="FF0000"/>
                </a:solidFill>
              </a:rPr>
              <a:t>prandiyal</a:t>
            </a:r>
            <a:r>
              <a:rPr lang="tr-TR" sz="2400" dirty="0"/>
              <a:t> ve/veya </a:t>
            </a:r>
            <a:r>
              <a:rPr lang="tr-TR" sz="2400" b="1" dirty="0">
                <a:solidFill>
                  <a:srgbClr val="FF0000"/>
                </a:solidFill>
              </a:rPr>
              <a:t>bazal</a:t>
            </a:r>
            <a:r>
              <a:rPr lang="tr-TR" sz="2400" dirty="0"/>
              <a:t> insülin gereksinimini karşılamak üzere planlanır. </a:t>
            </a:r>
          </a:p>
          <a:p>
            <a:endParaRPr lang="tr-TR" sz="2400" dirty="0"/>
          </a:p>
          <a:p>
            <a:endParaRPr lang="tr-TR" sz="2400" dirty="0" smtClean="0"/>
          </a:p>
          <a:p>
            <a:endParaRPr lang="tr-TR" sz="2400" dirty="0" smtClean="0"/>
          </a:p>
        </p:txBody>
      </p:sp>
      <p:sp>
        <p:nvSpPr>
          <p:cNvPr id="4" name="Dikdörtgen 3"/>
          <p:cNvSpPr/>
          <p:nvPr/>
        </p:nvSpPr>
        <p:spPr>
          <a:xfrm>
            <a:off x="3744491" y="1475929"/>
            <a:ext cx="1980257" cy="2308324"/>
          </a:xfrm>
          <a:prstGeom prst="rect">
            <a:avLst/>
          </a:prstGeom>
          <a:solidFill>
            <a:schemeClr val="bg1">
              <a:lumMod val="85000"/>
            </a:schemeClr>
          </a:solidFill>
        </p:spPr>
        <p:txBody>
          <a:bodyPr wrap="square">
            <a:spAutoFit/>
          </a:bodyPr>
          <a:lstStyle/>
          <a:p>
            <a:pPr algn="ctr"/>
            <a:r>
              <a:rPr lang="tr-TR" sz="2400" dirty="0"/>
              <a:t>çok hızlı </a:t>
            </a:r>
            <a:r>
              <a:rPr lang="tr-TR" sz="2400" dirty="0" smtClean="0"/>
              <a:t>etkili</a:t>
            </a:r>
          </a:p>
          <a:p>
            <a:pPr algn="ctr"/>
            <a:r>
              <a:rPr lang="tr-TR" sz="2400" dirty="0" smtClean="0"/>
              <a:t>hızlı etkili</a:t>
            </a:r>
          </a:p>
          <a:p>
            <a:pPr algn="ctr"/>
            <a:r>
              <a:rPr lang="tr-TR" sz="2400" dirty="0" smtClean="0"/>
              <a:t>kısa etkili</a:t>
            </a:r>
          </a:p>
          <a:p>
            <a:pPr algn="ctr"/>
            <a:r>
              <a:rPr lang="tr-TR" sz="2400" dirty="0" smtClean="0"/>
              <a:t>orta etkili</a:t>
            </a:r>
          </a:p>
          <a:p>
            <a:pPr algn="ctr"/>
            <a:r>
              <a:rPr lang="tr-TR" sz="2400" dirty="0" smtClean="0"/>
              <a:t>uzun etkili</a:t>
            </a:r>
          </a:p>
          <a:p>
            <a:pPr algn="ctr"/>
            <a:r>
              <a:rPr lang="tr-TR" sz="2400" dirty="0" smtClean="0"/>
              <a:t>çok </a:t>
            </a:r>
            <a:r>
              <a:rPr lang="tr-TR" sz="2400" dirty="0"/>
              <a:t>uzun etkili</a:t>
            </a:r>
            <a:endParaRPr lang="tr-TR" sz="2000" dirty="0"/>
          </a:p>
        </p:txBody>
      </p:sp>
      <p:sp>
        <p:nvSpPr>
          <p:cNvPr id="5" name="Dikdörtgen 4"/>
          <p:cNvSpPr/>
          <p:nvPr/>
        </p:nvSpPr>
        <p:spPr>
          <a:xfrm>
            <a:off x="432124" y="5508377"/>
            <a:ext cx="3744416" cy="1200329"/>
          </a:xfrm>
          <a:prstGeom prst="rect">
            <a:avLst/>
          </a:prstGeom>
          <a:solidFill>
            <a:schemeClr val="bg1">
              <a:lumMod val="85000"/>
            </a:schemeClr>
          </a:solidFill>
        </p:spPr>
        <p:txBody>
          <a:bodyPr wrap="square">
            <a:spAutoFit/>
          </a:bodyPr>
          <a:lstStyle/>
          <a:p>
            <a:pPr algn="ctr"/>
            <a:r>
              <a:rPr lang="tr-TR" sz="2400" dirty="0" smtClean="0"/>
              <a:t>Kısa, hızlı,  </a:t>
            </a:r>
            <a:r>
              <a:rPr lang="tr-TR" sz="2400" dirty="0"/>
              <a:t>çok hızlı etkili </a:t>
            </a:r>
            <a:r>
              <a:rPr lang="tr-TR" sz="2400" dirty="0" smtClean="0"/>
              <a:t>insülinler</a:t>
            </a:r>
          </a:p>
          <a:p>
            <a:pPr algn="ctr"/>
            <a:r>
              <a:rPr lang="tr-TR" sz="2400" dirty="0" smtClean="0"/>
              <a:t> </a:t>
            </a:r>
            <a:r>
              <a:rPr lang="tr-TR" sz="2400" dirty="0"/>
              <a:t>ve </a:t>
            </a:r>
            <a:r>
              <a:rPr lang="tr-TR" sz="2400" dirty="0" err="1"/>
              <a:t>inhaler</a:t>
            </a:r>
            <a:r>
              <a:rPr lang="tr-TR" sz="2400" dirty="0"/>
              <a:t> insülinler </a:t>
            </a:r>
            <a:endParaRPr lang="tr-TR" sz="2000" dirty="0"/>
          </a:p>
        </p:txBody>
      </p:sp>
      <p:sp>
        <p:nvSpPr>
          <p:cNvPr id="6" name="Dikdörtgen 5"/>
          <p:cNvSpPr/>
          <p:nvPr/>
        </p:nvSpPr>
        <p:spPr>
          <a:xfrm>
            <a:off x="5040635" y="5508377"/>
            <a:ext cx="3096343" cy="1200329"/>
          </a:xfrm>
          <a:prstGeom prst="rect">
            <a:avLst/>
          </a:prstGeom>
          <a:solidFill>
            <a:schemeClr val="bg1">
              <a:lumMod val="85000"/>
            </a:schemeClr>
          </a:solidFill>
        </p:spPr>
        <p:txBody>
          <a:bodyPr wrap="square">
            <a:spAutoFit/>
          </a:bodyPr>
          <a:lstStyle/>
          <a:p>
            <a:pPr algn="ctr"/>
            <a:r>
              <a:rPr lang="tr-TR" sz="2400" dirty="0"/>
              <a:t>Orta etkili, uzun etkili ve çok uzun etkili insülinler </a:t>
            </a:r>
            <a:endParaRPr lang="tr-TR" sz="2000" dirty="0"/>
          </a:p>
        </p:txBody>
      </p:sp>
      <p:sp>
        <p:nvSpPr>
          <p:cNvPr id="9" name="Aşağı Ok 8"/>
          <p:cNvSpPr/>
          <p:nvPr/>
        </p:nvSpPr>
        <p:spPr>
          <a:xfrm>
            <a:off x="3096419" y="4788297"/>
            <a:ext cx="648072" cy="720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şağı Ok 9"/>
          <p:cNvSpPr/>
          <p:nvPr/>
        </p:nvSpPr>
        <p:spPr>
          <a:xfrm>
            <a:off x="5256659" y="4737313"/>
            <a:ext cx="648072" cy="72008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02511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t>Bazal insülin öğün öncesi dönemde </a:t>
            </a:r>
            <a:r>
              <a:rPr lang="tr-TR" sz="2400" dirty="0" err="1" smtClean="0"/>
              <a:t>glukoneogenezi</a:t>
            </a:r>
            <a:r>
              <a:rPr lang="tr-TR" sz="2400" dirty="0" smtClean="0"/>
              <a:t> ve </a:t>
            </a:r>
            <a:r>
              <a:rPr lang="tr-TR" sz="2400" dirty="0" err="1" smtClean="0"/>
              <a:t>ketogenezi</a:t>
            </a:r>
            <a:r>
              <a:rPr lang="tr-TR" sz="2400" dirty="0" smtClean="0"/>
              <a:t> baskılar </a:t>
            </a:r>
          </a:p>
          <a:p>
            <a:endParaRPr lang="tr-TR" sz="2400" dirty="0" smtClean="0"/>
          </a:p>
          <a:p>
            <a:r>
              <a:rPr lang="tr-TR" sz="2400" dirty="0"/>
              <a:t>Ö</a:t>
            </a:r>
            <a:r>
              <a:rPr lang="tr-TR" sz="2400" dirty="0" smtClean="0"/>
              <a:t>ğünle birlikte yapılan insülin ise hem </a:t>
            </a:r>
            <a:r>
              <a:rPr lang="tr-TR" sz="2400" dirty="0" err="1" smtClean="0"/>
              <a:t>hiperglisemiyi</a:t>
            </a:r>
            <a:r>
              <a:rPr lang="tr-TR" sz="2400" dirty="0" smtClean="0"/>
              <a:t> düzeltir hem de öğünle alınan karbonhidratı karşılar.</a:t>
            </a:r>
          </a:p>
          <a:p>
            <a:pPr marL="0" indent="0">
              <a:buNone/>
            </a:pPr>
            <a:r>
              <a:rPr lang="tr-TR" sz="2400" dirty="0" smtClean="0"/>
              <a:t> </a:t>
            </a:r>
          </a:p>
          <a:p>
            <a:r>
              <a:rPr lang="tr-TR" sz="2400" dirty="0" smtClean="0"/>
              <a:t>İnsülinler </a:t>
            </a:r>
            <a:r>
              <a:rPr lang="tr-TR" sz="2400" dirty="0"/>
              <a:t>plasentadan </a:t>
            </a:r>
            <a:r>
              <a:rPr lang="tr-TR" sz="2400" dirty="0" smtClean="0"/>
              <a:t>geçmez</a:t>
            </a:r>
          </a:p>
          <a:p>
            <a:endParaRPr lang="tr-TR" sz="2400" dirty="0" smtClean="0"/>
          </a:p>
          <a:p>
            <a:r>
              <a:rPr lang="tr-TR" sz="2400" dirty="0" err="1"/>
              <a:t>L</a:t>
            </a:r>
            <a:r>
              <a:rPr lang="tr-TR" sz="2400" dirty="0" err="1" smtClean="0"/>
              <a:t>ispro</a:t>
            </a:r>
            <a:r>
              <a:rPr lang="tr-TR" sz="2400" dirty="0"/>
              <a:t>, </a:t>
            </a:r>
            <a:r>
              <a:rPr lang="tr-TR" sz="2400" dirty="0" err="1"/>
              <a:t>aspart</a:t>
            </a:r>
            <a:r>
              <a:rPr lang="tr-TR" sz="2400" dirty="0"/>
              <a:t> ve </a:t>
            </a:r>
            <a:r>
              <a:rPr lang="tr-TR" sz="2400" dirty="0" err="1"/>
              <a:t>detemir</a:t>
            </a:r>
            <a:r>
              <a:rPr lang="tr-TR" sz="2400" dirty="0"/>
              <a:t> </a:t>
            </a:r>
            <a:r>
              <a:rPr lang="tr-TR" sz="2400" dirty="0" smtClean="0"/>
              <a:t>insülin gebelikte kullanılabilir</a:t>
            </a:r>
          </a:p>
          <a:p>
            <a:endParaRPr lang="tr-TR" sz="2400" dirty="0"/>
          </a:p>
          <a:p>
            <a:r>
              <a:rPr lang="tr-TR" sz="2400" dirty="0"/>
              <a:t>Ç</a:t>
            </a:r>
            <a:r>
              <a:rPr lang="tr-TR" sz="2400" dirty="0" smtClean="0"/>
              <a:t>ok </a:t>
            </a:r>
            <a:r>
              <a:rPr lang="tr-TR" sz="2400" dirty="0"/>
              <a:t>hızlı etkili </a:t>
            </a:r>
            <a:r>
              <a:rPr lang="tr-TR" sz="2400" dirty="0" err="1"/>
              <a:t>aspart</a:t>
            </a:r>
            <a:r>
              <a:rPr lang="tr-TR" sz="2400" dirty="0"/>
              <a:t> ve </a:t>
            </a:r>
            <a:r>
              <a:rPr lang="tr-TR" sz="2400" dirty="0" err="1"/>
              <a:t>lispro</a:t>
            </a:r>
            <a:r>
              <a:rPr lang="tr-TR" sz="2400" dirty="0"/>
              <a:t> formları </a:t>
            </a:r>
            <a:r>
              <a:rPr lang="tr-TR" sz="2400" dirty="0" smtClean="0"/>
              <a:t> gebelikte </a:t>
            </a:r>
            <a:r>
              <a:rPr lang="tr-TR" sz="2400" dirty="0"/>
              <a:t>onaylanmamıştır. </a:t>
            </a:r>
          </a:p>
          <a:p>
            <a:endParaRPr lang="tr-TR" sz="2400" dirty="0"/>
          </a:p>
        </p:txBody>
      </p:sp>
    </p:spTree>
    <p:extLst>
      <p:ext uri="{BB962C8B-B14F-4D97-AF65-F5344CB8AC3E}">
        <p14:creationId xmlns:p14="http://schemas.microsoft.com/office/powerpoint/2010/main" val="30338248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İNSÜLİN KULLANIM YOLLARI</a:t>
            </a:r>
          </a:p>
        </p:txBody>
      </p:sp>
      <p:sp>
        <p:nvSpPr>
          <p:cNvPr id="3" name="İçerik Yer Tutucusu 2"/>
          <p:cNvSpPr>
            <a:spLocks noGrp="1"/>
          </p:cNvSpPr>
          <p:nvPr>
            <p:ph idx="1"/>
          </p:nvPr>
        </p:nvSpPr>
        <p:spPr/>
        <p:txBody>
          <a:bodyPr>
            <a:normAutofit/>
          </a:bodyPr>
          <a:lstStyle/>
          <a:p>
            <a:r>
              <a:rPr lang="tr-TR" sz="2400" dirty="0" smtClean="0"/>
              <a:t>Genel </a:t>
            </a:r>
            <a:r>
              <a:rPr lang="tr-TR" sz="2400" dirty="0"/>
              <a:t>kullanımda insülinler cilt altına </a:t>
            </a:r>
            <a:r>
              <a:rPr lang="tr-TR" sz="2400" dirty="0" err="1"/>
              <a:t>injekte</a:t>
            </a:r>
            <a:r>
              <a:rPr lang="tr-TR" sz="2400" dirty="0"/>
              <a:t> edilir</a:t>
            </a:r>
            <a:r>
              <a:rPr lang="tr-TR" sz="2400" dirty="0" smtClean="0"/>
              <a:t>.</a:t>
            </a:r>
          </a:p>
          <a:p>
            <a:endParaRPr lang="tr-TR" sz="2400" dirty="0" smtClean="0"/>
          </a:p>
          <a:p>
            <a:r>
              <a:rPr lang="tr-TR" sz="2400" dirty="0" smtClean="0"/>
              <a:t>Hızlı/kısa </a:t>
            </a:r>
            <a:r>
              <a:rPr lang="tr-TR" sz="2400" dirty="0"/>
              <a:t>etkili insülinler, </a:t>
            </a:r>
            <a:r>
              <a:rPr lang="tr-TR" sz="2400" dirty="0" err="1"/>
              <a:t>intramüsküler</a:t>
            </a:r>
            <a:r>
              <a:rPr lang="tr-TR" sz="2400" dirty="0"/>
              <a:t> ve </a:t>
            </a:r>
            <a:r>
              <a:rPr lang="tr-TR" sz="2400" dirty="0" err="1"/>
              <a:t>intravenöz</a:t>
            </a:r>
            <a:r>
              <a:rPr lang="tr-TR" sz="2400" dirty="0"/>
              <a:t> </a:t>
            </a:r>
            <a:r>
              <a:rPr lang="tr-TR" sz="2400" dirty="0" err="1"/>
              <a:t>infüzyon</a:t>
            </a:r>
            <a:r>
              <a:rPr lang="tr-TR" sz="2400" dirty="0"/>
              <a:t> şeklinde de verilebilir. </a:t>
            </a:r>
            <a:endParaRPr lang="tr-TR" sz="2400" dirty="0" smtClean="0"/>
          </a:p>
          <a:p>
            <a:endParaRPr lang="tr-TR" sz="2400" dirty="0" smtClean="0"/>
          </a:p>
          <a:p>
            <a:r>
              <a:rPr lang="tr-TR" sz="2400" dirty="0" smtClean="0"/>
              <a:t>Orta/uzun </a:t>
            </a:r>
            <a:r>
              <a:rPr lang="tr-TR" sz="2400" dirty="0"/>
              <a:t>etkili insülinlerin </a:t>
            </a:r>
            <a:r>
              <a:rPr lang="tr-TR" sz="2400" dirty="0" err="1"/>
              <a:t>intravenöz</a:t>
            </a:r>
            <a:r>
              <a:rPr lang="tr-TR" sz="2400" dirty="0"/>
              <a:t> kullanımı </a:t>
            </a:r>
            <a:r>
              <a:rPr lang="tr-TR" sz="2400" b="1" dirty="0" err="1"/>
              <a:t>kontrendikedir</a:t>
            </a:r>
            <a:r>
              <a:rPr lang="tr-TR" sz="2400" dirty="0" smtClean="0"/>
              <a:t>.</a:t>
            </a:r>
          </a:p>
          <a:p>
            <a:endParaRPr lang="tr-TR" sz="2400" dirty="0" smtClean="0"/>
          </a:p>
          <a:p>
            <a:r>
              <a:rPr lang="tr-TR" sz="2400" dirty="0" smtClean="0"/>
              <a:t>Ülkemizde </a:t>
            </a:r>
            <a:r>
              <a:rPr lang="tr-TR" sz="2400" dirty="0"/>
              <a:t>henüz bulunmayan </a:t>
            </a:r>
            <a:r>
              <a:rPr lang="tr-TR" sz="2400" dirty="0" smtClean="0"/>
              <a:t>yöntemler</a:t>
            </a:r>
            <a:r>
              <a:rPr lang="tr-TR" sz="2400" dirty="0"/>
              <a:t>; </a:t>
            </a:r>
            <a:endParaRPr lang="tr-TR" sz="2400" dirty="0" smtClean="0"/>
          </a:p>
          <a:p>
            <a:pPr lvl="1">
              <a:buFont typeface="Wingdings" pitchFamily="2" charset="2"/>
              <a:buChar char="ü"/>
            </a:pPr>
            <a:r>
              <a:rPr lang="tr-TR" sz="2000" dirty="0" err="1" smtClean="0"/>
              <a:t>İnhaler</a:t>
            </a:r>
            <a:r>
              <a:rPr lang="tr-TR" sz="2000" dirty="0" smtClean="0"/>
              <a:t> </a:t>
            </a:r>
            <a:r>
              <a:rPr lang="tr-TR" sz="2000" dirty="0"/>
              <a:t>insülinler </a:t>
            </a:r>
            <a:r>
              <a:rPr lang="tr-TR" sz="2000" dirty="0" smtClean="0"/>
              <a:t>ve</a:t>
            </a:r>
          </a:p>
          <a:p>
            <a:pPr lvl="1">
              <a:buFont typeface="Wingdings" pitchFamily="2" charset="2"/>
              <a:buChar char="ü"/>
            </a:pPr>
            <a:r>
              <a:rPr lang="tr-TR" sz="2000" dirty="0" smtClean="0"/>
              <a:t> </a:t>
            </a:r>
            <a:r>
              <a:rPr lang="tr-TR" sz="2000" dirty="0" err="1"/>
              <a:t>implante</a:t>
            </a:r>
            <a:r>
              <a:rPr lang="tr-TR" sz="2000" dirty="0"/>
              <a:t> edilen insülin </a:t>
            </a:r>
            <a:r>
              <a:rPr lang="tr-TR" sz="2000" dirty="0" smtClean="0"/>
              <a:t>pompası</a:t>
            </a:r>
          </a:p>
          <a:p>
            <a:pPr lvl="1">
              <a:buFont typeface="Wingdings" pitchFamily="2" charset="2"/>
              <a:buChar char="ü"/>
            </a:pPr>
            <a:r>
              <a:rPr lang="tr-TR" sz="2000" dirty="0" err="1" smtClean="0"/>
              <a:t>intraperitoneal</a:t>
            </a:r>
            <a:r>
              <a:rPr lang="tr-TR" sz="2000" dirty="0" smtClean="0"/>
              <a:t> </a:t>
            </a:r>
            <a:r>
              <a:rPr lang="tr-TR" sz="2000" dirty="0" err="1"/>
              <a:t>katetere</a:t>
            </a:r>
            <a:r>
              <a:rPr lang="tr-TR" sz="2000" dirty="0"/>
              <a:t> bağlanan port vasıtası ile </a:t>
            </a:r>
            <a:r>
              <a:rPr lang="tr-TR" sz="2000" dirty="0" err="1"/>
              <a:t>peritoneal</a:t>
            </a:r>
            <a:r>
              <a:rPr lang="tr-TR" sz="2000" dirty="0"/>
              <a:t> uygulamadır.</a:t>
            </a:r>
          </a:p>
        </p:txBody>
      </p:sp>
      <p:sp>
        <p:nvSpPr>
          <p:cNvPr id="4" name="Çarpma 3"/>
          <p:cNvSpPr/>
          <p:nvPr/>
        </p:nvSpPr>
        <p:spPr>
          <a:xfrm>
            <a:off x="8929067" y="3576534"/>
            <a:ext cx="1008112" cy="100811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394213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0067" y="335881"/>
            <a:ext cx="9721215" cy="1212056"/>
          </a:xfrm>
        </p:spPr>
        <p:txBody>
          <a:bodyPr>
            <a:normAutofit/>
          </a:bodyPr>
          <a:lstStyle/>
          <a:p>
            <a:r>
              <a:rPr lang="tr-TR" sz="3600" dirty="0" smtClean="0"/>
              <a:t>İNSÜLİN TEDAVİSİNİN KOMPLİKASYONLARI</a:t>
            </a:r>
            <a:endParaRPr lang="tr-TR" sz="3600" dirty="0"/>
          </a:p>
        </p:txBody>
      </p:sp>
      <p:sp>
        <p:nvSpPr>
          <p:cNvPr id="3" name="İçerik Yer Tutucusu 2"/>
          <p:cNvSpPr>
            <a:spLocks noGrp="1"/>
          </p:cNvSpPr>
          <p:nvPr>
            <p:ph idx="1"/>
          </p:nvPr>
        </p:nvSpPr>
        <p:spPr>
          <a:xfrm>
            <a:off x="504131" y="2196010"/>
            <a:ext cx="4860605" cy="4752528"/>
          </a:xfrm>
          <a:solidFill>
            <a:schemeClr val="bg1">
              <a:lumMod val="95000"/>
            </a:schemeClr>
          </a:solidFill>
        </p:spPr>
        <p:txBody>
          <a:bodyPr>
            <a:normAutofit fontScale="92500"/>
          </a:bodyPr>
          <a:lstStyle/>
          <a:p>
            <a:r>
              <a:rPr lang="tr-TR" sz="2400" dirty="0" smtClean="0"/>
              <a:t>En </a:t>
            </a:r>
            <a:r>
              <a:rPr lang="tr-TR" sz="2400" dirty="0"/>
              <a:t>önemli ve en sık görülen </a:t>
            </a:r>
            <a:r>
              <a:rPr lang="tr-TR" sz="2400" dirty="0" smtClean="0"/>
              <a:t>komplikasyon</a:t>
            </a:r>
          </a:p>
          <a:p>
            <a:r>
              <a:rPr lang="tr-TR" sz="2400" dirty="0" smtClean="0"/>
              <a:t>Sıkı </a:t>
            </a:r>
            <a:r>
              <a:rPr lang="tr-TR" sz="2400" dirty="0" err="1"/>
              <a:t>glisemik</a:t>
            </a:r>
            <a:r>
              <a:rPr lang="tr-TR" sz="2400" dirty="0"/>
              <a:t> kontrol ve uzun diyabet süresi ile </a:t>
            </a:r>
            <a:r>
              <a:rPr lang="tr-TR" sz="2400" dirty="0" smtClean="0"/>
              <a:t>ilişkili</a:t>
            </a:r>
          </a:p>
          <a:p>
            <a:r>
              <a:rPr lang="tr-TR" sz="2400" dirty="0" smtClean="0"/>
              <a:t>Bazal-</a:t>
            </a:r>
            <a:r>
              <a:rPr lang="tr-TR" sz="2400" dirty="0" err="1" smtClean="0"/>
              <a:t>bolus</a:t>
            </a:r>
            <a:r>
              <a:rPr lang="tr-TR" sz="2400" dirty="0" smtClean="0"/>
              <a:t> </a:t>
            </a:r>
            <a:r>
              <a:rPr lang="tr-TR" sz="2400" dirty="0"/>
              <a:t>insülin tedavisi uygulanan </a:t>
            </a:r>
            <a:r>
              <a:rPr lang="tr-TR" sz="2400" dirty="0" smtClean="0"/>
              <a:t>tip </a:t>
            </a:r>
            <a:r>
              <a:rPr lang="tr-TR" sz="2400" dirty="0"/>
              <a:t>1 diyabetlilerde daha sık görülür. </a:t>
            </a:r>
            <a:endParaRPr lang="tr-TR" sz="2400" dirty="0" smtClean="0"/>
          </a:p>
          <a:p>
            <a:r>
              <a:rPr lang="tr-TR" sz="2400" dirty="0"/>
              <a:t>Y</a:t>
            </a:r>
            <a:r>
              <a:rPr lang="tr-TR" sz="2400" dirty="0" smtClean="0"/>
              <a:t>oğun </a:t>
            </a:r>
            <a:r>
              <a:rPr lang="tr-TR" sz="2400" dirty="0"/>
              <a:t>insülin tedavisi grubunda hipoglisemi sıklığı, konvansiyonel tedavi grubuna göre 3 kat daha </a:t>
            </a:r>
            <a:r>
              <a:rPr lang="tr-TR" sz="2400" dirty="0" smtClean="0"/>
              <a:t>fazla</a:t>
            </a:r>
          </a:p>
          <a:p>
            <a:r>
              <a:rPr lang="tr-TR" sz="2400" dirty="0" smtClean="0"/>
              <a:t>İnsülin </a:t>
            </a:r>
            <a:r>
              <a:rPr lang="tr-TR" sz="2400" dirty="0"/>
              <a:t>analogları ile hipoglisemi riski, insan insülinlerine göre biraz daha düşüktür.</a:t>
            </a:r>
          </a:p>
        </p:txBody>
      </p:sp>
      <p:sp>
        <p:nvSpPr>
          <p:cNvPr id="4" name="İçerik Yer Tutucusu 2"/>
          <p:cNvSpPr txBox="1">
            <a:spLocks/>
          </p:cNvSpPr>
          <p:nvPr/>
        </p:nvSpPr>
        <p:spPr>
          <a:xfrm>
            <a:off x="5689419" y="2250034"/>
            <a:ext cx="4860605" cy="4698503"/>
          </a:xfrm>
          <a:prstGeom prst="rect">
            <a:avLst/>
          </a:prstGeom>
          <a:solidFill>
            <a:schemeClr val="accent2">
              <a:lumMod val="20000"/>
              <a:lumOff val="80000"/>
            </a:schemeClr>
          </a:solidFill>
        </p:spPr>
        <p:txBody>
          <a:bodyPr vert="horz" lIns="95207" tIns="47604" rIns="95207" bIns="47604" rtlCol="0">
            <a:normAutofit/>
          </a:bodyPr>
          <a:lstStyle>
            <a:lvl1pPr marL="357027" indent="-357027" algn="l" defTabSz="952073"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3560" indent="-297523" algn="l" defTabSz="952073"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0092" indent="-238018" algn="l" defTabSz="95207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612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4216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18202"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9423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7027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46311"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tr-TR" sz="2200" dirty="0" smtClean="0"/>
              <a:t>İnsülin </a:t>
            </a:r>
            <a:r>
              <a:rPr lang="tr-TR" sz="2200" dirty="0"/>
              <a:t>tedavisinin başlangıcında kaybedilmiş yağ ve kas dokusunun yeniden kazanılması, </a:t>
            </a:r>
            <a:endParaRPr lang="tr-TR" sz="2200" dirty="0" smtClean="0"/>
          </a:p>
          <a:p>
            <a:r>
              <a:rPr lang="tr-TR" sz="2200" dirty="0"/>
              <a:t>S</a:t>
            </a:r>
            <a:r>
              <a:rPr lang="tr-TR" sz="2200" dirty="0" smtClean="0"/>
              <a:t>u </a:t>
            </a:r>
            <a:r>
              <a:rPr lang="tr-TR" sz="2200" dirty="0"/>
              <a:t>ve tuz tutulumu olması ve </a:t>
            </a:r>
            <a:r>
              <a:rPr lang="tr-TR" sz="2200" dirty="0" err="1"/>
              <a:t>glukozürinin</a:t>
            </a:r>
            <a:r>
              <a:rPr lang="tr-TR" sz="2200" dirty="0"/>
              <a:t> azalmasına bağlı </a:t>
            </a:r>
          </a:p>
          <a:p>
            <a:r>
              <a:rPr lang="tr-TR" sz="2200" dirty="0" smtClean="0"/>
              <a:t>Hipoglisemi </a:t>
            </a:r>
            <a:r>
              <a:rPr lang="tr-TR" sz="2200" dirty="0"/>
              <a:t>korkusu ve dengesiz beslenme kilo artışının sürmesine neden olabilir. </a:t>
            </a:r>
          </a:p>
        </p:txBody>
      </p:sp>
      <p:sp>
        <p:nvSpPr>
          <p:cNvPr id="5" name="Dikdörtgen 4"/>
          <p:cNvSpPr/>
          <p:nvPr/>
        </p:nvSpPr>
        <p:spPr>
          <a:xfrm>
            <a:off x="504131" y="1547937"/>
            <a:ext cx="4896544" cy="523220"/>
          </a:xfrm>
          <a:prstGeom prst="rect">
            <a:avLst/>
          </a:prstGeom>
          <a:solidFill>
            <a:schemeClr val="bg1">
              <a:lumMod val="95000"/>
            </a:schemeClr>
          </a:solidFill>
        </p:spPr>
        <p:txBody>
          <a:bodyPr wrap="square">
            <a:spAutoFit/>
          </a:bodyPr>
          <a:lstStyle/>
          <a:p>
            <a:pPr algn="ctr"/>
            <a:r>
              <a:rPr lang="tr-TR" sz="2800" dirty="0"/>
              <a:t>Hipoglisemi: </a:t>
            </a:r>
          </a:p>
        </p:txBody>
      </p:sp>
      <p:sp>
        <p:nvSpPr>
          <p:cNvPr id="6" name="Dikdörtgen 5"/>
          <p:cNvSpPr/>
          <p:nvPr/>
        </p:nvSpPr>
        <p:spPr>
          <a:xfrm>
            <a:off x="5689418" y="1547937"/>
            <a:ext cx="4860605" cy="523220"/>
          </a:xfrm>
          <a:prstGeom prst="rect">
            <a:avLst/>
          </a:prstGeom>
          <a:solidFill>
            <a:schemeClr val="accent2">
              <a:lumMod val="20000"/>
              <a:lumOff val="80000"/>
            </a:schemeClr>
          </a:solidFill>
        </p:spPr>
        <p:txBody>
          <a:bodyPr wrap="square">
            <a:spAutoFit/>
          </a:bodyPr>
          <a:lstStyle/>
          <a:p>
            <a:pPr algn="ctr"/>
            <a:r>
              <a:rPr lang="tr-TR" sz="2800" dirty="0"/>
              <a:t>Vücut ağırlığında artış: </a:t>
            </a:r>
          </a:p>
        </p:txBody>
      </p:sp>
    </p:spTree>
    <p:extLst>
      <p:ext uri="{BB962C8B-B14F-4D97-AF65-F5344CB8AC3E}">
        <p14:creationId xmlns:p14="http://schemas.microsoft.com/office/powerpoint/2010/main" val="148435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0067" y="293837"/>
            <a:ext cx="9721215" cy="1212056"/>
          </a:xfrm>
        </p:spPr>
        <p:txBody>
          <a:bodyPr>
            <a:normAutofit fontScale="90000"/>
          </a:bodyPr>
          <a:lstStyle/>
          <a:p>
            <a:r>
              <a:rPr lang="tr-TR" sz="4000" dirty="0"/>
              <a:t>BİGUANİD GRUBU İLAÇLAR </a:t>
            </a:r>
            <a:r>
              <a:rPr lang="tr-TR" sz="4000" dirty="0" smtClean="0"/>
              <a:t/>
            </a:r>
            <a:br>
              <a:rPr lang="tr-TR" sz="4000" dirty="0" smtClean="0"/>
            </a:br>
            <a:r>
              <a:rPr lang="tr-TR" sz="3600" dirty="0" err="1"/>
              <a:t>Metformin</a:t>
            </a:r>
            <a:r>
              <a:rPr lang="tr-TR" sz="3600" dirty="0"/>
              <a:t> ve </a:t>
            </a:r>
            <a:r>
              <a:rPr lang="tr-TR" sz="3600" dirty="0" err="1" smtClean="0"/>
              <a:t>Fenformin</a:t>
            </a:r>
            <a:endParaRPr lang="tr-TR" sz="4000" dirty="0"/>
          </a:p>
        </p:txBody>
      </p:sp>
      <p:sp>
        <p:nvSpPr>
          <p:cNvPr id="4" name="Dikdörtgen 3"/>
          <p:cNvSpPr/>
          <p:nvPr/>
        </p:nvSpPr>
        <p:spPr>
          <a:xfrm>
            <a:off x="294853" y="1753087"/>
            <a:ext cx="6155018" cy="430887"/>
          </a:xfrm>
          <a:prstGeom prst="rect">
            <a:avLst/>
          </a:prstGeom>
          <a:solidFill>
            <a:schemeClr val="bg1">
              <a:lumMod val="95000"/>
            </a:schemeClr>
          </a:solidFill>
        </p:spPr>
        <p:txBody>
          <a:bodyPr wrap="none">
            <a:spAutoFit/>
          </a:bodyPr>
          <a:lstStyle/>
          <a:p>
            <a:r>
              <a:rPr lang="tr-TR" sz="2200" dirty="0"/>
              <a:t>Karaciğerde artmış olan </a:t>
            </a:r>
            <a:r>
              <a:rPr lang="tr-TR" sz="2200" dirty="0" err="1"/>
              <a:t>glukoneogenezi</a:t>
            </a:r>
            <a:r>
              <a:rPr lang="tr-TR" sz="2200" dirty="0"/>
              <a:t> </a:t>
            </a:r>
            <a:r>
              <a:rPr lang="tr-TR" sz="2200" dirty="0" err="1"/>
              <a:t>inhibe</a:t>
            </a:r>
            <a:r>
              <a:rPr lang="tr-TR" sz="2200" dirty="0"/>
              <a:t> eder </a:t>
            </a:r>
          </a:p>
        </p:txBody>
      </p:sp>
      <p:sp>
        <p:nvSpPr>
          <p:cNvPr id="5" name="Dikdörtgen 4"/>
          <p:cNvSpPr/>
          <p:nvPr/>
        </p:nvSpPr>
        <p:spPr>
          <a:xfrm>
            <a:off x="238769" y="2412033"/>
            <a:ext cx="5400675" cy="769441"/>
          </a:xfrm>
          <a:prstGeom prst="rect">
            <a:avLst/>
          </a:prstGeom>
          <a:solidFill>
            <a:schemeClr val="bg1">
              <a:lumMod val="95000"/>
            </a:schemeClr>
          </a:solidFill>
        </p:spPr>
        <p:txBody>
          <a:bodyPr>
            <a:spAutoFit/>
          </a:bodyPr>
          <a:lstStyle/>
          <a:p>
            <a:pPr algn="ctr"/>
            <a:r>
              <a:rPr lang="tr-TR" sz="2200" dirty="0" err="1"/>
              <a:t>mitokondriyal</a:t>
            </a:r>
            <a:r>
              <a:rPr lang="tr-TR" sz="2200" dirty="0"/>
              <a:t> solunum </a:t>
            </a:r>
            <a:r>
              <a:rPr lang="tr-TR" sz="2200" dirty="0" smtClean="0"/>
              <a:t>zinciri </a:t>
            </a:r>
            <a:r>
              <a:rPr lang="tr-TR" sz="2200" dirty="0"/>
              <a:t>kompleksi I in geçici </a:t>
            </a:r>
            <a:r>
              <a:rPr lang="tr-TR" sz="2200" dirty="0" err="1" smtClean="0"/>
              <a:t>inhibisyonu</a:t>
            </a:r>
            <a:r>
              <a:rPr lang="tr-TR" sz="2200" dirty="0" smtClean="0"/>
              <a:t> </a:t>
            </a:r>
            <a:endParaRPr lang="tr-TR" sz="2200" dirty="0"/>
          </a:p>
        </p:txBody>
      </p:sp>
      <p:sp>
        <p:nvSpPr>
          <p:cNvPr id="6" name="Dikdörtgen 5"/>
          <p:cNvSpPr/>
          <p:nvPr/>
        </p:nvSpPr>
        <p:spPr>
          <a:xfrm>
            <a:off x="5976739" y="2412033"/>
            <a:ext cx="4680520" cy="769441"/>
          </a:xfrm>
          <a:prstGeom prst="rect">
            <a:avLst/>
          </a:prstGeom>
          <a:solidFill>
            <a:schemeClr val="bg1">
              <a:lumMod val="95000"/>
            </a:schemeClr>
          </a:solidFill>
        </p:spPr>
        <p:txBody>
          <a:bodyPr wrap="square">
            <a:spAutoFit/>
          </a:bodyPr>
          <a:lstStyle/>
          <a:p>
            <a:pPr algn="ctr"/>
            <a:r>
              <a:rPr lang="tr-TR" sz="2200" dirty="0" err="1"/>
              <a:t>lipid</a:t>
            </a:r>
            <a:r>
              <a:rPr lang="tr-TR" sz="2200" dirty="0"/>
              <a:t> ve kolesterol </a:t>
            </a:r>
            <a:r>
              <a:rPr lang="tr-TR" sz="2200" dirty="0" err="1"/>
              <a:t>biyosentezi</a:t>
            </a:r>
            <a:r>
              <a:rPr lang="tr-TR" sz="2200" dirty="0"/>
              <a:t> üzerine de baskılayıcı </a:t>
            </a:r>
            <a:r>
              <a:rPr lang="tr-TR" sz="2200" dirty="0" smtClean="0"/>
              <a:t>etki</a:t>
            </a:r>
            <a:endParaRPr lang="tr-TR" sz="2200" dirty="0"/>
          </a:p>
        </p:txBody>
      </p:sp>
      <p:sp>
        <p:nvSpPr>
          <p:cNvPr id="7" name="Dikdörtgen 6"/>
          <p:cNvSpPr/>
          <p:nvPr/>
        </p:nvSpPr>
        <p:spPr>
          <a:xfrm>
            <a:off x="288107" y="3296821"/>
            <a:ext cx="5400675" cy="769441"/>
          </a:xfrm>
          <a:prstGeom prst="rect">
            <a:avLst/>
          </a:prstGeom>
          <a:solidFill>
            <a:schemeClr val="bg1">
              <a:lumMod val="85000"/>
            </a:schemeClr>
          </a:solidFill>
        </p:spPr>
        <p:txBody>
          <a:bodyPr>
            <a:spAutoFit/>
          </a:bodyPr>
          <a:lstStyle/>
          <a:p>
            <a:pPr algn="ctr"/>
            <a:r>
              <a:rPr lang="tr-TR" sz="2200" dirty="0"/>
              <a:t>Kas </a:t>
            </a:r>
            <a:r>
              <a:rPr lang="tr-TR" sz="2200" dirty="0" err="1"/>
              <a:t>glukoz</a:t>
            </a:r>
            <a:r>
              <a:rPr lang="tr-TR" sz="2200" dirty="0"/>
              <a:t> </a:t>
            </a:r>
            <a:r>
              <a:rPr lang="tr-TR" sz="2200" dirty="0" err="1"/>
              <a:t>uptake’ini</a:t>
            </a:r>
            <a:r>
              <a:rPr lang="tr-TR" sz="2200" dirty="0"/>
              <a:t> ve yağ asidi </a:t>
            </a:r>
            <a:r>
              <a:rPr lang="tr-TR" sz="2200" dirty="0" err="1"/>
              <a:t>oksidasyonunu</a:t>
            </a:r>
            <a:r>
              <a:rPr lang="tr-TR" sz="2200" dirty="0"/>
              <a:t> bir miktar </a:t>
            </a:r>
            <a:r>
              <a:rPr lang="tr-TR" sz="2200" dirty="0" smtClean="0"/>
              <a:t>artış</a:t>
            </a:r>
            <a:endParaRPr lang="tr-TR" sz="2200" dirty="0"/>
          </a:p>
        </p:txBody>
      </p:sp>
      <p:sp>
        <p:nvSpPr>
          <p:cNvPr id="8" name="Dikdörtgen 7"/>
          <p:cNvSpPr/>
          <p:nvPr/>
        </p:nvSpPr>
        <p:spPr>
          <a:xfrm>
            <a:off x="6768827" y="3443014"/>
            <a:ext cx="2814810" cy="430887"/>
          </a:xfrm>
          <a:prstGeom prst="rect">
            <a:avLst/>
          </a:prstGeom>
          <a:solidFill>
            <a:schemeClr val="bg1">
              <a:lumMod val="85000"/>
            </a:schemeClr>
          </a:solidFill>
        </p:spPr>
        <p:txBody>
          <a:bodyPr wrap="none">
            <a:spAutoFit/>
          </a:bodyPr>
          <a:lstStyle/>
          <a:p>
            <a:r>
              <a:rPr lang="tr-TR" sz="2200" dirty="0"/>
              <a:t>İ</a:t>
            </a:r>
            <a:r>
              <a:rPr lang="tr-TR" sz="2200" dirty="0" smtClean="0"/>
              <a:t>nsülin </a:t>
            </a:r>
            <a:r>
              <a:rPr lang="tr-TR" sz="2200" dirty="0"/>
              <a:t>direncini </a:t>
            </a:r>
            <a:r>
              <a:rPr lang="tr-TR" sz="2200" dirty="0" smtClean="0"/>
              <a:t>azaltır </a:t>
            </a:r>
            <a:endParaRPr lang="tr-TR" sz="2200" dirty="0"/>
          </a:p>
        </p:txBody>
      </p:sp>
      <p:sp>
        <p:nvSpPr>
          <p:cNvPr id="9" name="Dikdörtgen 8"/>
          <p:cNvSpPr/>
          <p:nvPr/>
        </p:nvSpPr>
        <p:spPr>
          <a:xfrm>
            <a:off x="288106" y="4266317"/>
            <a:ext cx="5400675" cy="984885"/>
          </a:xfrm>
          <a:prstGeom prst="rect">
            <a:avLst/>
          </a:prstGeom>
          <a:solidFill>
            <a:schemeClr val="bg1">
              <a:lumMod val="75000"/>
            </a:schemeClr>
          </a:solidFill>
        </p:spPr>
        <p:txBody>
          <a:bodyPr>
            <a:spAutoFit/>
          </a:bodyPr>
          <a:lstStyle/>
          <a:p>
            <a:pPr algn="ctr"/>
            <a:r>
              <a:rPr lang="tr-TR" sz="2200" dirty="0" err="1" smtClean="0"/>
              <a:t>Barsaktan</a:t>
            </a:r>
            <a:r>
              <a:rPr lang="tr-TR" sz="2200" dirty="0" smtClean="0"/>
              <a:t> </a:t>
            </a:r>
            <a:r>
              <a:rPr lang="tr-TR" sz="2200" dirty="0" err="1"/>
              <a:t>glukoz</a:t>
            </a:r>
            <a:r>
              <a:rPr lang="tr-TR" sz="2200" dirty="0"/>
              <a:t> </a:t>
            </a:r>
            <a:r>
              <a:rPr lang="tr-TR" sz="2200" dirty="0" err="1"/>
              <a:t>absorpsiyonunu</a:t>
            </a:r>
            <a:r>
              <a:rPr lang="tr-TR" sz="2200" dirty="0"/>
              <a:t> azaltır </a:t>
            </a:r>
            <a:r>
              <a:rPr lang="tr-TR" sz="1800" dirty="0" smtClean="0"/>
              <a:t>(</a:t>
            </a:r>
            <a:r>
              <a:rPr lang="tr-TR" sz="1800" dirty="0"/>
              <a:t>muhtemelen sindirim üzerine olan yan etkileri ve belki de GLP-1’i artırıcı etkileri nedeniyle</a:t>
            </a:r>
            <a:r>
              <a:rPr lang="tr-TR" sz="1800" dirty="0" smtClean="0"/>
              <a:t>)</a:t>
            </a:r>
            <a:endParaRPr lang="tr-TR" sz="1800" dirty="0"/>
          </a:p>
        </p:txBody>
      </p:sp>
      <p:sp>
        <p:nvSpPr>
          <p:cNvPr id="11" name="Dikdörtgen 10"/>
          <p:cNvSpPr/>
          <p:nvPr/>
        </p:nvSpPr>
        <p:spPr>
          <a:xfrm>
            <a:off x="288107" y="5796409"/>
            <a:ext cx="10130458" cy="1107996"/>
          </a:xfrm>
          <a:prstGeom prst="rect">
            <a:avLst/>
          </a:prstGeom>
          <a:solidFill>
            <a:schemeClr val="bg1">
              <a:lumMod val="50000"/>
            </a:schemeClr>
          </a:solidFill>
        </p:spPr>
        <p:txBody>
          <a:bodyPr wrap="square">
            <a:spAutoFit/>
          </a:bodyPr>
          <a:lstStyle/>
          <a:p>
            <a:pPr marL="342900" indent="-342900">
              <a:buFont typeface="Wingdings" pitchFamily="2" charset="2"/>
              <a:buChar char="ü"/>
            </a:pPr>
            <a:r>
              <a:rPr lang="tr-TR" sz="2200" dirty="0">
                <a:solidFill>
                  <a:schemeClr val="bg1"/>
                </a:solidFill>
              </a:rPr>
              <a:t>Hipoglisemi riskinin düşük olması ve kilo açısından nötr olması ya da hafif kilo kaybı etkisinin olması ile avantaj sağlar. </a:t>
            </a:r>
            <a:endParaRPr lang="tr-TR" sz="2200" dirty="0" smtClean="0">
              <a:solidFill>
                <a:schemeClr val="bg1"/>
              </a:solidFill>
            </a:endParaRPr>
          </a:p>
          <a:p>
            <a:pPr marL="342900" indent="-342900">
              <a:buFont typeface="Wingdings" pitchFamily="2" charset="2"/>
              <a:buChar char="ü"/>
            </a:pPr>
            <a:r>
              <a:rPr lang="tr-TR" sz="2200" dirty="0" err="1" smtClean="0">
                <a:solidFill>
                  <a:schemeClr val="bg1"/>
                </a:solidFill>
              </a:rPr>
              <a:t>Kardiyovasküler</a:t>
            </a:r>
            <a:r>
              <a:rPr lang="tr-TR" sz="2200" dirty="0" smtClean="0">
                <a:solidFill>
                  <a:schemeClr val="bg1"/>
                </a:solidFill>
              </a:rPr>
              <a:t> </a:t>
            </a:r>
            <a:r>
              <a:rPr lang="tr-TR" sz="2200" dirty="0">
                <a:solidFill>
                  <a:schemeClr val="bg1"/>
                </a:solidFill>
              </a:rPr>
              <a:t>(KV) olay riskini azalttığı da </a:t>
            </a:r>
            <a:r>
              <a:rPr lang="tr-TR" sz="2200" dirty="0" smtClean="0">
                <a:solidFill>
                  <a:schemeClr val="bg1"/>
                </a:solidFill>
              </a:rPr>
              <a:t>gösterilmiştir</a:t>
            </a:r>
            <a:endParaRPr lang="tr-TR" sz="2200" dirty="0">
              <a:solidFill>
                <a:schemeClr val="bg1"/>
              </a:solidFill>
            </a:endParaRPr>
          </a:p>
        </p:txBody>
      </p:sp>
      <p:sp>
        <p:nvSpPr>
          <p:cNvPr id="12" name="Dikdörtgen 11"/>
          <p:cNvSpPr/>
          <p:nvPr/>
        </p:nvSpPr>
        <p:spPr>
          <a:xfrm>
            <a:off x="6768827" y="4512538"/>
            <a:ext cx="2621039" cy="430887"/>
          </a:xfrm>
          <a:prstGeom prst="rect">
            <a:avLst/>
          </a:prstGeom>
          <a:solidFill>
            <a:schemeClr val="bg1">
              <a:lumMod val="75000"/>
            </a:schemeClr>
          </a:solidFill>
        </p:spPr>
        <p:txBody>
          <a:bodyPr wrap="none">
            <a:spAutoFit/>
          </a:bodyPr>
          <a:lstStyle/>
          <a:p>
            <a:r>
              <a:rPr lang="tr-TR" sz="2200" dirty="0"/>
              <a:t>iştahı </a:t>
            </a:r>
            <a:r>
              <a:rPr lang="tr-TR" sz="2200" dirty="0" smtClean="0"/>
              <a:t>kısmen baskılar</a:t>
            </a:r>
            <a:endParaRPr lang="tr-TR" sz="2200" dirty="0"/>
          </a:p>
        </p:txBody>
      </p:sp>
      <p:cxnSp>
        <p:nvCxnSpPr>
          <p:cNvPr id="14" name="Düz Ok Bağlayıcısı 13"/>
          <p:cNvCxnSpPr>
            <a:stCxn id="5" idx="3"/>
            <a:endCxn id="6" idx="1"/>
          </p:cNvCxnSpPr>
          <p:nvPr/>
        </p:nvCxnSpPr>
        <p:spPr>
          <a:xfrm>
            <a:off x="5639444" y="2796754"/>
            <a:ext cx="33729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5674886" y="4735423"/>
            <a:ext cx="1093941" cy="233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5688782" y="3681541"/>
            <a:ext cx="936029"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985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smtClean="0"/>
              <a:t>Masif </a:t>
            </a:r>
            <a:r>
              <a:rPr lang="tr-TR" sz="2400" dirty="0" err="1" smtClean="0"/>
              <a:t>hepatomegali</a:t>
            </a:r>
            <a:endParaRPr lang="tr-TR" sz="2400" dirty="0" smtClean="0"/>
          </a:p>
          <a:p>
            <a:pPr marL="0" indent="0">
              <a:buNone/>
            </a:pPr>
            <a:endParaRPr lang="tr-TR" sz="2400" dirty="0"/>
          </a:p>
          <a:p>
            <a:pPr marL="0" indent="0">
              <a:buNone/>
            </a:pPr>
            <a:endParaRPr lang="tr-TR" sz="2400" dirty="0" smtClean="0"/>
          </a:p>
          <a:p>
            <a:r>
              <a:rPr lang="tr-TR" sz="2400" dirty="0" smtClean="0"/>
              <a:t>Ödem</a:t>
            </a:r>
          </a:p>
          <a:p>
            <a:endParaRPr lang="tr-TR" sz="2400" dirty="0" smtClean="0"/>
          </a:p>
          <a:p>
            <a:r>
              <a:rPr lang="tr-TR" sz="2400" dirty="0" err="1" smtClean="0"/>
              <a:t>İmmunojenisite</a:t>
            </a:r>
            <a:endParaRPr lang="tr-TR" sz="2400" dirty="0" smtClean="0"/>
          </a:p>
          <a:p>
            <a:pPr marL="0" indent="0">
              <a:buNone/>
            </a:pPr>
            <a:endParaRPr lang="tr-TR" sz="2400" dirty="0" smtClean="0"/>
          </a:p>
          <a:p>
            <a:r>
              <a:rPr lang="tr-TR" sz="2400" dirty="0" err="1" smtClean="0"/>
              <a:t>Lipohipertrofi-atrofi</a:t>
            </a:r>
            <a:endParaRPr lang="tr-TR" sz="2400" dirty="0"/>
          </a:p>
        </p:txBody>
      </p:sp>
      <p:sp>
        <p:nvSpPr>
          <p:cNvPr id="4" name="Dikdörtgen 3"/>
          <p:cNvSpPr/>
          <p:nvPr/>
        </p:nvSpPr>
        <p:spPr>
          <a:xfrm>
            <a:off x="4320555" y="1523256"/>
            <a:ext cx="5976664" cy="769441"/>
          </a:xfrm>
          <a:prstGeom prst="rect">
            <a:avLst/>
          </a:prstGeom>
          <a:solidFill>
            <a:schemeClr val="bg1">
              <a:lumMod val="95000"/>
            </a:schemeClr>
          </a:solidFill>
        </p:spPr>
        <p:txBody>
          <a:bodyPr wrap="square">
            <a:spAutoFit/>
          </a:bodyPr>
          <a:lstStyle/>
          <a:p>
            <a:r>
              <a:rPr lang="tr-TR" sz="2200" dirty="0"/>
              <a:t>Glikojen depolarının dolmasına </a:t>
            </a:r>
            <a:r>
              <a:rPr lang="tr-TR" sz="2200" dirty="0" smtClean="0"/>
              <a:t>bağlı ve </a:t>
            </a:r>
            <a:r>
              <a:rPr lang="tr-TR" sz="2200" dirty="0"/>
              <a:t>nadir görülmektedir.</a:t>
            </a:r>
          </a:p>
        </p:txBody>
      </p:sp>
      <p:sp>
        <p:nvSpPr>
          <p:cNvPr id="5" name="Dikdörtgen 4"/>
          <p:cNvSpPr/>
          <p:nvPr/>
        </p:nvSpPr>
        <p:spPr>
          <a:xfrm>
            <a:off x="4320555" y="2899940"/>
            <a:ext cx="5976664" cy="769441"/>
          </a:xfrm>
          <a:prstGeom prst="rect">
            <a:avLst/>
          </a:prstGeom>
          <a:solidFill>
            <a:schemeClr val="bg1">
              <a:lumMod val="95000"/>
            </a:schemeClr>
          </a:solidFill>
        </p:spPr>
        <p:txBody>
          <a:bodyPr wrap="square">
            <a:spAutoFit/>
          </a:bodyPr>
          <a:lstStyle/>
          <a:p>
            <a:r>
              <a:rPr lang="tr-TR" sz="2200" dirty="0" err="1"/>
              <a:t>Ozmotik</a:t>
            </a:r>
            <a:r>
              <a:rPr lang="tr-TR" sz="2200" dirty="0"/>
              <a:t> </a:t>
            </a:r>
            <a:r>
              <a:rPr lang="tr-TR" sz="2200" dirty="0" err="1"/>
              <a:t>diürezin</a:t>
            </a:r>
            <a:r>
              <a:rPr lang="tr-TR" sz="2200" dirty="0"/>
              <a:t> azalması ve </a:t>
            </a:r>
            <a:r>
              <a:rPr lang="tr-TR" sz="2200" dirty="0" err="1"/>
              <a:t>Na</a:t>
            </a:r>
            <a:r>
              <a:rPr lang="tr-TR" sz="2200" dirty="0"/>
              <a:t>+ tutulumuna bağlı olarak başlangıçta ödem görülebilir</a:t>
            </a:r>
          </a:p>
        </p:txBody>
      </p:sp>
      <p:sp>
        <p:nvSpPr>
          <p:cNvPr id="6" name="Dikdörtgen 5"/>
          <p:cNvSpPr/>
          <p:nvPr/>
        </p:nvSpPr>
        <p:spPr>
          <a:xfrm>
            <a:off x="4320555" y="3704536"/>
            <a:ext cx="5976664" cy="769441"/>
          </a:xfrm>
          <a:prstGeom prst="rect">
            <a:avLst/>
          </a:prstGeom>
          <a:solidFill>
            <a:schemeClr val="bg1">
              <a:lumMod val="95000"/>
            </a:schemeClr>
          </a:solidFill>
        </p:spPr>
        <p:txBody>
          <a:bodyPr wrap="square">
            <a:spAutoFit/>
          </a:bodyPr>
          <a:lstStyle/>
          <a:p>
            <a:r>
              <a:rPr lang="tr-TR" sz="2200" dirty="0"/>
              <a:t>Günümüzde insan insülinleri ve analog insülin kullanımı </a:t>
            </a:r>
            <a:r>
              <a:rPr lang="tr-TR" sz="2200" dirty="0" smtClean="0"/>
              <a:t>artık </a:t>
            </a:r>
            <a:r>
              <a:rPr lang="tr-TR" sz="2200" dirty="0"/>
              <a:t>nadiren </a:t>
            </a:r>
            <a:r>
              <a:rPr lang="tr-TR" sz="2200" dirty="0" smtClean="0"/>
              <a:t>görülmekte</a:t>
            </a:r>
            <a:endParaRPr lang="tr-TR" sz="2200" dirty="0"/>
          </a:p>
        </p:txBody>
      </p:sp>
      <p:sp>
        <p:nvSpPr>
          <p:cNvPr id="7" name="Dikdörtgen 6"/>
          <p:cNvSpPr/>
          <p:nvPr/>
        </p:nvSpPr>
        <p:spPr>
          <a:xfrm>
            <a:off x="4320555" y="4644281"/>
            <a:ext cx="5976664" cy="769441"/>
          </a:xfrm>
          <a:prstGeom prst="rect">
            <a:avLst/>
          </a:prstGeom>
          <a:solidFill>
            <a:schemeClr val="bg1">
              <a:lumMod val="95000"/>
            </a:schemeClr>
          </a:solidFill>
        </p:spPr>
        <p:txBody>
          <a:bodyPr wrap="square">
            <a:spAutoFit/>
          </a:bodyPr>
          <a:lstStyle/>
          <a:p>
            <a:r>
              <a:rPr lang="tr-TR" sz="2200" dirty="0"/>
              <a:t>Sürekli aynı bölgeye </a:t>
            </a:r>
            <a:r>
              <a:rPr lang="tr-TR" sz="2200" dirty="0" err="1"/>
              <a:t>injeksiyon</a:t>
            </a:r>
            <a:r>
              <a:rPr lang="tr-TR" sz="2200" dirty="0"/>
              <a:t> yapılması </a:t>
            </a:r>
            <a:endParaRPr lang="tr-TR" sz="2200" dirty="0" smtClean="0"/>
          </a:p>
          <a:p>
            <a:r>
              <a:rPr lang="tr-TR" sz="2200" dirty="0"/>
              <a:t>D</a:t>
            </a:r>
            <a:r>
              <a:rPr lang="tr-TR" sz="2200" dirty="0" smtClean="0"/>
              <a:t>oğru </a:t>
            </a:r>
            <a:r>
              <a:rPr lang="tr-TR" sz="2200" dirty="0"/>
              <a:t>rotasyon yönteminin </a:t>
            </a:r>
            <a:r>
              <a:rPr lang="tr-TR" sz="2200" dirty="0" smtClean="0"/>
              <a:t>uygulanmaması</a:t>
            </a:r>
          </a:p>
        </p:txBody>
      </p:sp>
      <p:sp>
        <p:nvSpPr>
          <p:cNvPr id="8" name="Sağ Ok 7"/>
          <p:cNvSpPr/>
          <p:nvPr/>
        </p:nvSpPr>
        <p:spPr>
          <a:xfrm>
            <a:off x="3746322" y="1691953"/>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3744491" y="3068636"/>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3744491" y="3873232"/>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04131" y="5724401"/>
            <a:ext cx="9793088" cy="1323439"/>
          </a:xfrm>
          <a:prstGeom prst="rect">
            <a:avLst/>
          </a:prstGeom>
          <a:solidFill>
            <a:schemeClr val="accent3">
              <a:lumMod val="20000"/>
              <a:lumOff val="80000"/>
            </a:schemeClr>
          </a:solidFill>
        </p:spPr>
        <p:txBody>
          <a:bodyPr wrap="square">
            <a:spAutoFit/>
          </a:bodyPr>
          <a:lstStyle/>
          <a:p>
            <a:pPr marL="342900" indent="-342900">
              <a:buFont typeface="Wingdings" pitchFamily="2" charset="2"/>
              <a:buChar char="Ø"/>
            </a:pPr>
            <a:r>
              <a:rPr lang="tr-TR" sz="2000" dirty="0" err="1"/>
              <a:t>Lipohipertrofi</a:t>
            </a:r>
            <a:r>
              <a:rPr lang="tr-TR" sz="2000" dirty="0"/>
              <a:t> içine yapılan enjeksiyonda insülin emilimi düzensizdir, emilim hızı öngörülemez ve </a:t>
            </a:r>
            <a:r>
              <a:rPr lang="tr-TR" sz="2000" dirty="0" err="1"/>
              <a:t>glisemik</a:t>
            </a:r>
            <a:r>
              <a:rPr lang="tr-TR" sz="2000" dirty="0"/>
              <a:t> dalgalanmalara yol açabilir. </a:t>
            </a:r>
          </a:p>
          <a:p>
            <a:pPr marL="342900" indent="-342900">
              <a:buFont typeface="Wingdings" pitchFamily="2" charset="2"/>
              <a:buChar char="Ø"/>
            </a:pPr>
            <a:r>
              <a:rPr lang="tr-TR" sz="2000" dirty="0"/>
              <a:t>Enjeksiyon bölgesini değiştirmekle (rotasyon) ve insülin iğne uçlarının birden fazla kullanılmaması ile </a:t>
            </a:r>
            <a:r>
              <a:rPr lang="tr-TR" sz="2000" dirty="0" err="1"/>
              <a:t>lipohipertrofi</a:t>
            </a:r>
            <a:r>
              <a:rPr lang="tr-TR" sz="2000" dirty="0"/>
              <a:t> gelişimi önlenebilir</a:t>
            </a:r>
            <a:endParaRPr lang="tr-TR" dirty="0"/>
          </a:p>
        </p:txBody>
      </p:sp>
      <p:sp>
        <p:nvSpPr>
          <p:cNvPr id="12" name="Sağ Ok 11"/>
          <p:cNvSpPr/>
          <p:nvPr/>
        </p:nvSpPr>
        <p:spPr>
          <a:xfrm>
            <a:off x="3746322" y="4791513"/>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292748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Autofit/>
          </a:bodyPr>
          <a:lstStyle/>
          <a:p>
            <a:r>
              <a:rPr lang="tr-TR" sz="2400" dirty="0" smtClean="0"/>
              <a:t>Kanama</a:t>
            </a:r>
          </a:p>
          <a:p>
            <a:endParaRPr lang="tr-TR" sz="2400" dirty="0" smtClean="0"/>
          </a:p>
          <a:p>
            <a:endParaRPr lang="tr-TR" sz="2400" dirty="0" smtClean="0"/>
          </a:p>
          <a:p>
            <a:r>
              <a:rPr lang="tr-TR" sz="2400" dirty="0" smtClean="0"/>
              <a:t>Sızma</a:t>
            </a:r>
          </a:p>
          <a:p>
            <a:endParaRPr lang="tr-TR" sz="2400" dirty="0" smtClean="0"/>
          </a:p>
          <a:p>
            <a:r>
              <a:rPr lang="tr-TR" sz="2400" dirty="0"/>
              <a:t>A</a:t>
            </a:r>
            <a:r>
              <a:rPr lang="tr-TR" sz="2400" dirty="0" smtClean="0"/>
              <a:t>ğrı</a:t>
            </a:r>
          </a:p>
          <a:p>
            <a:pPr marL="0" indent="0">
              <a:buNone/>
            </a:pPr>
            <a:endParaRPr lang="tr-TR" sz="2400" dirty="0"/>
          </a:p>
          <a:p>
            <a:r>
              <a:rPr lang="tr-TR" sz="2400" dirty="0" err="1" smtClean="0"/>
              <a:t>Malignite</a:t>
            </a:r>
            <a:r>
              <a:rPr lang="tr-TR" sz="2400" dirty="0" smtClean="0"/>
              <a:t> </a:t>
            </a:r>
            <a:r>
              <a:rPr lang="tr-TR" sz="2400" dirty="0"/>
              <a:t>riskinde </a:t>
            </a:r>
            <a:r>
              <a:rPr lang="tr-TR" sz="2400" dirty="0" smtClean="0"/>
              <a:t>artış?</a:t>
            </a:r>
            <a:endParaRPr lang="tr-TR" sz="2400" dirty="0"/>
          </a:p>
          <a:p>
            <a:endParaRPr lang="tr-TR" sz="2400" dirty="0" smtClean="0"/>
          </a:p>
          <a:p>
            <a:r>
              <a:rPr lang="tr-TR" sz="2400" dirty="0" err="1" smtClean="0"/>
              <a:t>Hiperinsülinemi</a:t>
            </a:r>
            <a:r>
              <a:rPr lang="tr-TR" sz="2400" dirty="0" smtClean="0"/>
              <a:t> </a:t>
            </a:r>
            <a:r>
              <a:rPr lang="tr-TR" sz="2400" dirty="0"/>
              <a:t>ile </a:t>
            </a:r>
            <a:r>
              <a:rPr lang="tr-TR" sz="2400" dirty="0" err="1"/>
              <a:t>ateroskleroz</a:t>
            </a:r>
            <a:r>
              <a:rPr lang="tr-TR" sz="2400" dirty="0"/>
              <a:t> </a:t>
            </a:r>
            <a:r>
              <a:rPr lang="tr-TR" sz="2400" dirty="0" smtClean="0"/>
              <a:t>ilişkisi?</a:t>
            </a:r>
          </a:p>
        </p:txBody>
      </p:sp>
      <p:sp>
        <p:nvSpPr>
          <p:cNvPr id="4" name="Dikdörtgen 3"/>
          <p:cNvSpPr/>
          <p:nvPr/>
        </p:nvSpPr>
        <p:spPr>
          <a:xfrm>
            <a:off x="4896544" y="1691953"/>
            <a:ext cx="5400675" cy="1107996"/>
          </a:xfrm>
          <a:prstGeom prst="rect">
            <a:avLst/>
          </a:prstGeom>
          <a:solidFill>
            <a:schemeClr val="bg1">
              <a:lumMod val="95000"/>
            </a:schemeClr>
          </a:solidFill>
        </p:spPr>
        <p:txBody>
          <a:bodyPr>
            <a:spAutoFit/>
          </a:bodyPr>
          <a:lstStyle/>
          <a:p>
            <a:r>
              <a:rPr lang="tr-TR" sz="2200" dirty="0" err="1"/>
              <a:t>İnjeksiyonun</a:t>
            </a:r>
            <a:r>
              <a:rPr lang="tr-TR" sz="2200" dirty="0"/>
              <a:t> </a:t>
            </a:r>
            <a:r>
              <a:rPr lang="tr-TR" sz="2200" dirty="0" err="1"/>
              <a:t>kapiller</a:t>
            </a:r>
            <a:r>
              <a:rPr lang="tr-TR" sz="2200" dirty="0"/>
              <a:t> damarlanmanın görünmediği bir bölgeye yapılması ile kanama önlenir. </a:t>
            </a:r>
          </a:p>
        </p:txBody>
      </p:sp>
      <p:sp>
        <p:nvSpPr>
          <p:cNvPr id="5" name="Dikdörtgen 4"/>
          <p:cNvSpPr/>
          <p:nvPr/>
        </p:nvSpPr>
        <p:spPr>
          <a:xfrm>
            <a:off x="4896543" y="2916088"/>
            <a:ext cx="5400675" cy="769441"/>
          </a:xfrm>
          <a:prstGeom prst="rect">
            <a:avLst/>
          </a:prstGeom>
          <a:solidFill>
            <a:schemeClr val="bg1">
              <a:lumMod val="95000"/>
            </a:schemeClr>
          </a:solidFill>
        </p:spPr>
        <p:txBody>
          <a:bodyPr>
            <a:spAutoFit/>
          </a:bodyPr>
          <a:lstStyle/>
          <a:p>
            <a:r>
              <a:rPr lang="tr-TR" sz="2200" dirty="0" err="1"/>
              <a:t>İnjeksiyon</a:t>
            </a:r>
            <a:r>
              <a:rPr lang="tr-TR" sz="2200" dirty="0"/>
              <a:t> bittikten sonra iğnenin 5-10 saniye kadar cilt altında </a:t>
            </a:r>
            <a:r>
              <a:rPr lang="tr-TR" sz="2200" dirty="0" smtClean="0"/>
              <a:t>bekletilmesi ile önlenir</a:t>
            </a:r>
            <a:endParaRPr lang="tr-TR" sz="2200" dirty="0"/>
          </a:p>
        </p:txBody>
      </p:sp>
      <p:sp>
        <p:nvSpPr>
          <p:cNvPr id="6" name="Dikdörtgen 5"/>
          <p:cNvSpPr/>
          <p:nvPr/>
        </p:nvSpPr>
        <p:spPr>
          <a:xfrm>
            <a:off x="4896544" y="3827512"/>
            <a:ext cx="5400674" cy="769441"/>
          </a:xfrm>
          <a:prstGeom prst="rect">
            <a:avLst/>
          </a:prstGeom>
          <a:solidFill>
            <a:schemeClr val="bg1">
              <a:lumMod val="95000"/>
            </a:schemeClr>
          </a:solidFill>
        </p:spPr>
        <p:txBody>
          <a:bodyPr wrap="square">
            <a:spAutoFit/>
          </a:bodyPr>
          <a:lstStyle/>
          <a:p>
            <a:r>
              <a:rPr lang="tr-TR" sz="2200" dirty="0"/>
              <a:t>Özellikle asit insülinler (örneğin </a:t>
            </a:r>
            <a:r>
              <a:rPr lang="tr-TR" sz="2200" dirty="0" err="1"/>
              <a:t>glargin</a:t>
            </a:r>
            <a:r>
              <a:rPr lang="tr-TR" sz="2200" dirty="0"/>
              <a:t>) ile </a:t>
            </a:r>
            <a:r>
              <a:rPr lang="tr-TR" sz="2200" dirty="0" err="1"/>
              <a:t>injeksiyon</a:t>
            </a:r>
            <a:r>
              <a:rPr lang="tr-TR" sz="2200" dirty="0"/>
              <a:t> sırasında hafif ağrı </a:t>
            </a:r>
            <a:r>
              <a:rPr lang="tr-TR" sz="2200" dirty="0" smtClean="0"/>
              <a:t>hissedilebilir</a:t>
            </a:r>
            <a:endParaRPr lang="tr-TR" sz="2200" dirty="0"/>
          </a:p>
        </p:txBody>
      </p:sp>
      <p:sp>
        <p:nvSpPr>
          <p:cNvPr id="7" name="Dikdörtgen 6"/>
          <p:cNvSpPr/>
          <p:nvPr/>
        </p:nvSpPr>
        <p:spPr>
          <a:xfrm>
            <a:off x="4896543" y="4652767"/>
            <a:ext cx="5400676" cy="769441"/>
          </a:xfrm>
          <a:prstGeom prst="rect">
            <a:avLst/>
          </a:prstGeom>
          <a:solidFill>
            <a:schemeClr val="bg1">
              <a:lumMod val="95000"/>
            </a:schemeClr>
          </a:solidFill>
        </p:spPr>
        <p:txBody>
          <a:bodyPr wrap="square">
            <a:spAutoFit/>
          </a:bodyPr>
          <a:lstStyle/>
          <a:p>
            <a:r>
              <a:rPr lang="tr-TR" sz="2200" dirty="0" err="1"/>
              <a:t>Glargin</a:t>
            </a:r>
            <a:r>
              <a:rPr lang="tr-TR" sz="2200" dirty="0"/>
              <a:t> insülin kullanımı ile bildirilmiş ancak kanıtlanmamıştır.</a:t>
            </a:r>
          </a:p>
        </p:txBody>
      </p:sp>
      <p:sp>
        <p:nvSpPr>
          <p:cNvPr id="8" name="Dikdörtgen 7"/>
          <p:cNvSpPr/>
          <p:nvPr/>
        </p:nvSpPr>
        <p:spPr>
          <a:xfrm>
            <a:off x="6624811" y="5652393"/>
            <a:ext cx="3672407" cy="430887"/>
          </a:xfrm>
          <a:prstGeom prst="rect">
            <a:avLst/>
          </a:prstGeom>
          <a:solidFill>
            <a:schemeClr val="bg1">
              <a:lumMod val="95000"/>
            </a:schemeClr>
          </a:solidFill>
        </p:spPr>
        <p:txBody>
          <a:bodyPr wrap="square">
            <a:spAutoFit/>
          </a:bodyPr>
          <a:lstStyle/>
          <a:p>
            <a:r>
              <a:rPr lang="tr-TR" sz="2200" dirty="0" smtClean="0"/>
              <a:t>kanıtlar </a:t>
            </a:r>
            <a:r>
              <a:rPr lang="tr-TR" sz="2200" dirty="0"/>
              <a:t>yeterli değildir. </a:t>
            </a:r>
          </a:p>
        </p:txBody>
      </p:sp>
      <p:sp>
        <p:nvSpPr>
          <p:cNvPr id="9" name="Sağ Ok 8"/>
          <p:cNvSpPr/>
          <p:nvPr/>
        </p:nvSpPr>
        <p:spPr>
          <a:xfrm>
            <a:off x="4140496" y="1739232"/>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4140496" y="3084785"/>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4149424" y="3996209"/>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4149424" y="4812977"/>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5956189" y="5660653"/>
            <a:ext cx="576064"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421016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36617387"/>
              </p:ext>
            </p:extLst>
          </p:nvPr>
        </p:nvGraphicFramePr>
        <p:xfrm>
          <a:off x="684150" y="1691953"/>
          <a:ext cx="9433048" cy="4536504"/>
        </p:xfrm>
        <a:graphic>
          <a:graphicData uri="http://schemas.openxmlformats.org/drawingml/2006/table">
            <a:tbl>
              <a:tblPr firstRow="1" bandRow="1">
                <a:tableStyleId>{073A0DAA-6AF3-43AB-8588-CEC1D06C72B9}</a:tableStyleId>
              </a:tblPr>
              <a:tblGrid>
                <a:gridCol w="3672408"/>
                <a:gridCol w="1656184"/>
                <a:gridCol w="1656184"/>
                <a:gridCol w="1296144"/>
                <a:gridCol w="1152128"/>
              </a:tblGrid>
              <a:tr h="504056">
                <a:tc>
                  <a:txBody>
                    <a:bodyPr/>
                    <a:lstStyle/>
                    <a:p>
                      <a:r>
                        <a:rPr lang="tr-TR" dirty="0" smtClean="0"/>
                        <a:t>İnsülin tipi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Etki başlangıcı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Pik etki Etki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süresi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Görünüm</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370840">
                <a:tc gridSpan="5">
                  <a:txBody>
                    <a:bodyPr/>
                    <a:lstStyle/>
                    <a:p>
                      <a:pPr algn="ctr"/>
                      <a:r>
                        <a:rPr lang="tr-TR" b="1" dirty="0" smtClean="0">
                          <a:solidFill>
                            <a:schemeClr val="bg1"/>
                          </a:solidFill>
                        </a:rPr>
                        <a:t>BAZAL ETKİLİ İNSÜLİNLER</a:t>
                      </a:r>
                      <a:endParaRPr lang="tr-TR"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gridSpan="5">
                  <a:txBody>
                    <a:bodyPr/>
                    <a:lstStyle/>
                    <a:p>
                      <a:r>
                        <a:rPr lang="tr-TR" b="1" dirty="0" smtClean="0"/>
                        <a:t>ORTA ETKİLİ</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r>
                        <a:rPr lang="en-US" dirty="0" err="1" smtClean="0"/>
                        <a:t>Regüler</a:t>
                      </a:r>
                      <a:r>
                        <a:rPr lang="en-US" dirty="0" smtClean="0"/>
                        <a:t> U500**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30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2 - 4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&lt;24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err="1" smtClean="0"/>
                        <a:t>Berrak</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en-US" dirty="0" smtClean="0"/>
                        <a:t>NPH</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1 - 2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4 - 10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&gt;14 </a:t>
                      </a:r>
                      <a:r>
                        <a:rPr lang="en-US"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Bulanık</a:t>
                      </a:r>
                      <a:endParaRPr lang="tr-TR"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gridSpan="5">
                  <a:txBody>
                    <a:bodyPr/>
                    <a:lstStyle/>
                    <a:p>
                      <a:r>
                        <a:rPr lang="tr-TR" b="1" dirty="0" smtClean="0"/>
                        <a:t>UZUN ETKİLİ</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6768">
                <a:tc>
                  <a:txBody>
                    <a:bodyPr/>
                    <a:lstStyle/>
                    <a:p>
                      <a:r>
                        <a:rPr lang="en-US" dirty="0" err="1" smtClean="0"/>
                        <a:t>Detemir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3 - 4 </a:t>
                      </a:r>
                      <a:r>
                        <a:rPr lang="en-US"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6 - 8 </a:t>
                      </a:r>
                      <a:r>
                        <a:rPr lang="en-US" dirty="0" err="1" smtClean="0"/>
                        <a:t>st</a:t>
                      </a:r>
                      <a:r>
                        <a:rPr lang="en-US" dirty="0" smtClean="0"/>
                        <a:t> (</a:t>
                      </a:r>
                      <a:r>
                        <a:rPr lang="en-US" dirty="0" err="1" smtClean="0"/>
                        <a:t>Piksiz</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20 - 24 </a:t>
                      </a:r>
                      <a:r>
                        <a:rPr lang="en-US"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err="1" smtClean="0"/>
                        <a:t>Berrak</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7816">
                <a:tc>
                  <a:txBody>
                    <a:bodyPr/>
                    <a:lstStyle/>
                    <a:p>
                      <a:r>
                        <a:rPr lang="tr-TR" dirty="0" err="1" smtClean="0"/>
                        <a:t>Glargin</a:t>
                      </a:r>
                      <a:r>
                        <a:rPr lang="tr-TR" dirty="0" smtClean="0"/>
                        <a:t> U100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90 </a:t>
                      </a:r>
                      <a:r>
                        <a:rPr lang="tr-TR"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err="1" smtClean="0"/>
                        <a:t>Piksiz</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24 </a:t>
                      </a:r>
                      <a:r>
                        <a:rPr lang="tr-TR" dirty="0" err="1" smtClean="0"/>
                        <a:t>st</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Berrak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err="1" smtClean="0"/>
                        <a:t>Biyobenzer</a:t>
                      </a:r>
                      <a:r>
                        <a:rPr lang="tr-TR" dirty="0" smtClean="0"/>
                        <a:t> İnsülin </a:t>
                      </a:r>
                      <a:r>
                        <a:rPr lang="tr-TR" dirty="0" err="1" smtClean="0"/>
                        <a:t>Glargin</a:t>
                      </a:r>
                      <a:r>
                        <a:rPr lang="tr-TR" dirty="0" smtClean="0"/>
                        <a:t> U100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90 </a:t>
                      </a:r>
                      <a:r>
                        <a:rPr lang="tr-TR"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err="1" smtClean="0"/>
                        <a:t>Piksiz</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24 </a:t>
                      </a:r>
                      <a:r>
                        <a:rPr lang="tr-TR" dirty="0" err="1" smtClean="0"/>
                        <a:t>st</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Berrak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err="1" smtClean="0"/>
                        <a:t>Glargin</a:t>
                      </a:r>
                      <a:r>
                        <a:rPr lang="tr-TR" dirty="0" smtClean="0"/>
                        <a:t> U300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90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err="1" smtClean="0"/>
                        <a:t>Piksiz</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&lt;36 </a:t>
                      </a:r>
                      <a:r>
                        <a:rPr lang="tr-TR" dirty="0" err="1" smtClean="0"/>
                        <a:t>st</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Berrak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0128">
                <a:tc>
                  <a:txBody>
                    <a:bodyPr/>
                    <a:lstStyle/>
                    <a:p>
                      <a:r>
                        <a:rPr lang="pl-PL" dirty="0" smtClean="0"/>
                        <a:t>Degludec U100 &amp; U200**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dirty="0" smtClean="0"/>
                        <a:t>30 - 60 dk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dirty="0" smtClean="0"/>
                        <a:t>Piksiz</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dirty="0" smtClean="0"/>
                        <a:t>&lt;42 st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dirty="0" smtClean="0"/>
                        <a:t>Berrak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Başlık 1"/>
          <p:cNvSpPr txBox="1">
            <a:spLocks/>
          </p:cNvSpPr>
          <p:nvPr/>
        </p:nvSpPr>
        <p:spPr>
          <a:xfrm>
            <a:off x="540067" y="611833"/>
            <a:ext cx="9721215" cy="1212056"/>
          </a:xfrm>
          <a:prstGeom prst="rect">
            <a:avLst/>
          </a:prstGeom>
        </p:spPr>
        <p:txBody>
          <a:bodyPr>
            <a:normAutofit/>
          </a:bodyPr>
          <a:lstStyle>
            <a:lvl1pPr algn="ctr" defTabSz="952073" rtl="0" eaLnBrk="1" latinLnBrk="0" hangingPunct="1">
              <a:spcBef>
                <a:spcPct val="0"/>
              </a:spcBef>
              <a:buNone/>
              <a:defRPr sz="4600" kern="1200">
                <a:solidFill>
                  <a:schemeClr val="tx1"/>
                </a:solidFill>
                <a:latin typeface="+mj-lt"/>
                <a:ea typeface="+mj-ea"/>
                <a:cs typeface="+mj-cs"/>
              </a:defRPr>
            </a:lvl1pPr>
          </a:lstStyle>
          <a:p>
            <a:r>
              <a:rPr lang="tr-TR" sz="3600" dirty="0" smtClean="0"/>
              <a:t>İNSÜLİNİN TİPİ VE ETKİ PROFİLİ</a:t>
            </a:r>
            <a:endParaRPr lang="tr-TR" sz="3600" dirty="0"/>
          </a:p>
        </p:txBody>
      </p:sp>
    </p:spTree>
    <p:extLst>
      <p:ext uri="{BB962C8B-B14F-4D97-AF65-F5344CB8AC3E}">
        <p14:creationId xmlns:p14="http://schemas.microsoft.com/office/powerpoint/2010/main" val="22186717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988735603"/>
              </p:ext>
            </p:extLst>
          </p:nvPr>
        </p:nvGraphicFramePr>
        <p:xfrm>
          <a:off x="720155" y="1043881"/>
          <a:ext cx="9433048" cy="5298504"/>
        </p:xfrm>
        <a:graphic>
          <a:graphicData uri="http://schemas.openxmlformats.org/drawingml/2006/table">
            <a:tbl>
              <a:tblPr firstRow="1" bandRow="1">
                <a:tableStyleId>{073A0DAA-6AF3-43AB-8588-CEC1D06C72B9}</a:tableStyleId>
              </a:tblPr>
              <a:tblGrid>
                <a:gridCol w="3672408"/>
                <a:gridCol w="1656184"/>
                <a:gridCol w="1656184"/>
                <a:gridCol w="1296144"/>
                <a:gridCol w="1152128"/>
              </a:tblGrid>
              <a:tr h="504056">
                <a:tc>
                  <a:txBody>
                    <a:bodyPr/>
                    <a:lstStyle/>
                    <a:p>
                      <a:r>
                        <a:rPr lang="tr-TR" dirty="0" smtClean="0"/>
                        <a:t>İnsülin tipi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Etki başlangıcı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Pik etki Etki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süresi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Görünüm</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370840">
                <a:tc gridSpan="5">
                  <a:txBody>
                    <a:bodyPr/>
                    <a:lstStyle/>
                    <a:p>
                      <a:pPr algn="ctr"/>
                      <a:r>
                        <a:rPr lang="tr-TR" b="1" dirty="0" smtClean="0">
                          <a:solidFill>
                            <a:schemeClr val="bg1"/>
                          </a:solidFill>
                        </a:rPr>
                        <a:t>PRANDİYAL (ÖĞÜN ÜZERİNE ETKİLİ) İNSÜLİNLER</a:t>
                      </a:r>
                      <a:endParaRPr lang="tr-TR"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gridSpan="5">
                  <a:txBody>
                    <a:bodyPr/>
                    <a:lstStyle/>
                    <a:p>
                      <a:r>
                        <a:rPr lang="tr-TR" b="1" dirty="0" smtClean="0"/>
                        <a:t>ÇOK HIZLI ETKİLİ</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r>
                        <a:rPr lang="tr-TR" dirty="0" smtClean="0"/>
                        <a:t>Çok Hızlı Etkili </a:t>
                      </a:r>
                      <a:r>
                        <a:rPr lang="tr-TR" dirty="0" err="1" smtClean="0"/>
                        <a:t>Aspart</a:t>
                      </a:r>
                      <a:r>
                        <a:rPr lang="tr-TR" dirty="0" smtClean="0"/>
                        <a: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16-20 </a:t>
                      </a:r>
                      <a:r>
                        <a:rPr lang="tr-TR"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1.5-2.2 </a:t>
                      </a:r>
                      <a:r>
                        <a:rPr lang="tr-TR"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5 </a:t>
                      </a:r>
                      <a:r>
                        <a:rPr lang="tr-TR"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Berrak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smtClean="0"/>
                        <a:t>Çok Hızlı Etkili </a:t>
                      </a:r>
                      <a:r>
                        <a:rPr lang="tr-TR" dirty="0" err="1" smtClean="0"/>
                        <a:t>Lispro</a:t>
                      </a:r>
                      <a:r>
                        <a:rPr lang="tr-TR" dirty="0" smtClean="0"/>
                        <a: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20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2-2.9 </a:t>
                      </a:r>
                      <a:r>
                        <a:rPr lang="tr-TR" dirty="0" err="1" smtClean="0"/>
                        <a:t>st</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5 </a:t>
                      </a:r>
                      <a:r>
                        <a:rPr lang="tr-TR"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Berrak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gridSpan="5">
                  <a:txBody>
                    <a:bodyPr/>
                    <a:lstStyle/>
                    <a:p>
                      <a:r>
                        <a:rPr lang="tr-TR" b="1" dirty="0" smtClean="0"/>
                        <a:t>HIZLI ETKİLİ</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r>
                        <a:rPr lang="pl-PL" dirty="0" smtClean="0"/>
                        <a:t>Lispro U100 &amp; U200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dirty="0" smtClean="0"/>
                        <a:t>15-30 dk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dirty="0" smtClean="0"/>
                        <a:t>30 - 90 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dirty="0" smtClean="0"/>
                        <a:t>3 - 5 st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pl-PL" dirty="0" smtClean="0"/>
                        <a:t>Berrak</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7816">
                <a:tc>
                  <a:txBody>
                    <a:bodyPr/>
                    <a:lstStyle/>
                    <a:p>
                      <a:r>
                        <a:rPr lang="tr-TR" dirty="0" err="1" smtClean="0"/>
                        <a:t>Biyobenzer</a:t>
                      </a:r>
                      <a:r>
                        <a:rPr lang="tr-TR" dirty="0" smtClean="0"/>
                        <a:t> İnsülin </a:t>
                      </a:r>
                      <a:r>
                        <a:rPr lang="tr-TR" dirty="0" err="1" smtClean="0"/>
                        <a:t>Lispro</a:t>
                      </a:r>
                      <a:r>
                        <a:rPr lang="tr-TR" dirty="0" smtClean="0"/>
                        <a:t> U100**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&lt;15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30 - 90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3 - 5 </a:t>
                      </a:r>
                      <a:r>
                        <a:rPr lang="tr-TR"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Berrak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err="1" smtClean="0"/>
                        <a:t>Glulisin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15 - 30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30 - 60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4 </a:t>
                      </a:r>
                      <a:r>
                        <a:rPr lang="tr-TR"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Berrak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err="1" smtClean="0"/>
                        <a:t>Aspart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15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1 - 3 </a:t>
                      </a:r>
                      <a:r>
                        <a:rPr lang="tr-TR" dirty="0" err="1" smtClean="0"/>
                        <a:t>st</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3 - 5 </a:t>
                      </a:r>
                      <a:r>
                        <a:rPr lang="tr-TR" dirty="0" err="1" smtClean="0"/>
                        <a:t>st</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Berrak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0128">
                <a:tc>
                  <a:txBody>
                    <a:bodyPr/>
                    <a:lstStyle/>
                    <a:p>
                      <a:r>
                        <a:rPr lang="tr-TR" dirty="0" err="1" smtClean="0"/>
                        <a:t>Regüler</a:t>
                      </a:r>
                      <a:r>
                        <a:rPr lang="tr-TR" dirty="0" smtClean="0"/>
                        <a:t> </a:t>
                      </a:r>
                      <a:r>
                        <a:rPr lang="tr-TR" dirty="0" err="1" smtClean="0"/>
                        <a:t>İnhaler</a:t>
                      </a:r>
                      <a:r>
                        <a:rPr lang="tr-TR" dirty="0" smtClean="0"/>
                        <a:t> İnsülin**</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12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30 - 50 </a:t>
                      </a:r>
                      <a:r>
                        <a:rPr lang="tr-TR" dirty="0" err="1" smtClean="0"/>
                        <a:t>dk</a:t>
                      </a:r>
                      <a:r>
                        <a:rPr lang="tr-TR"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3 </a:t>
                      </a:r>
                      <a:r>
                        <a:rPr lang="tr-TR"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Toz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gridSpan="5">
                  <a:txBody>
                    <a:bodyPr/>
                    <a:lstStyle/>
                    <a:p>
                      <a:r>
                        <a:rPr lang="tr-TR" b="1" dirty="0" smtClean="0"/>
                        <a:t>KISA ETKİLİ</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r>
                        <a:rPr lang="en-US" dirty="0" err="1" smtClean="0"/>
                        <a:t>Regüler</a:t>
                      </a:r>
                      <a:r>
                        <a:rPr lang="en-US" dirty="0" smtClean="0"/>
                        <a:t> U100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30 - 60 </a:t>
                      </a:r>
                      <a:r>
                        <a:rPr lang="en-US" dirty="0" err="1" smtClean="0"/>
                        <a:t>dk</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2 - 4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5 - 8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err="1" smtClean="0"/>
                        <a:t>Berrak</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2128126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123389285"/>
              </p:ext>
            </p:extLst>
          </p:nvPr>
        </p:nvGraphicFramePr>
        <p:xfrm>
          <a:off x="720155" y="1043881"/>
          <a:ext cx="9433048" cy="4248472"/>
        </p:xfrm>
        <a:graphic>
          <a:graphicData uri="http://schemas.openxmlformats.org/drawingml/2006/table">
            <a:tbl>
              <a:tblPr firstRow="1" bandRow="1">
                <a:tableStyleId>{5C22544A-7EE6-4342-B048-85BDC9FD1C3A}</a:tableStyleId>
              </a:tblPr>
              <a:tblGrid>
                <a:gridCol w="3672408"/>
                <a:gridCol w="1656184"/>
                <a:gridCol w="1656184"/>
                <a:gridCol w="1296144"/>
                <a:gridCol w="1152128"/>
              </a:tblGrid>
              <a:tr h="504056">
                <a:tc>
                  <a:txBody>
                    <a:bodyPr/>
                    <a:lstStyle/>
                    <a:p>
                      <a:r>
                        <a:rPr lang="tr-TR" dirty="0" smtClean="0"/>
                        <a:t>İnsülin tipi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Etki başlangıcı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Pik etki Etki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tr-TR" dirty="0" smtClean="0"/>
                        <a:t>süresi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Görünüm</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370840">
                <a:tc gridSpan="5">
                  <a:txBody>
                    <a:bodyPr/>
                    <a:lstStyle/>
                    <a:p>
                      <a:pPr algn="ctr"/>
                      <a:r>
                        <a:rPr lang="tr-TR" b="1" dirty="0" smtClean="0">
                          <a:solidFill>
                            <a:schemeClr val="bg1"/>
                          </a:solidFill>
                        </a:rPr>
                        <a:t>DUAL İNSÜLİNLER</a:t>
                      </a:r>
                      <a:endParaRPr lang="tr-TR"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gridSpan="5">
                  <a:txBody>
                    <a:bodyPr/>
                    <a:lstStyle/>
                    <a:p>
                      <a:r>
                        <a:rPr lang="tr-TR" b="1" dirty="0" smtClean="0"/>
                        <a:t>KARIŞIM</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r>
                        <a:rPr lang="tr-TR" dirty="0" smtClean="0"/>
                        <a:t>NPH/</a:t>
                      </a:r>
                      <a:r>
                        <a:rPr lang="tr-TR" dirty="0" err="1" smtClean="0"/>
                        <a:t>Reg</a:t>
                      </a:r>
                      <a:r>
                        <a:rPr lang="tr-TR" dirty="0" smtClean="0"/>
                        <a:t> 70/30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30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2 - 4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14 - 24 </a:t>
                      </a:r>
                      <a:r>
                        <a:rPr lang="en-US"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err="1" smtClean="0"/>
                        <a:t>Bulanık</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smtClean="0"/>
                        <a:t>NPA/</a:t>
                      </a:r>
                      <a:r>
                        <a:rPr lang="tr-TR" dirty="0" err="1" smtClean="0"/>
                        <a:t>Asp</a:t>
                      </a:r>
                      <a:r>
                        <a:rPr lang="tr-TR" dirty="0" smtClean="0"/>
                        <a:t> 70/30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6 - 12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1 - 4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18 - 24 </a:t>
                      </a:r>
                      <a:r>
                        <a:rPr lang="en-US" dirty="0" err="1" smtClean="0"/>
                        <a:t>st</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err="1" smtClean="0"/>
                        <a:t>Bulanık</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6768">
                <a:tc>
                  <a:txBody>
                    <a:bodyPr/>
                    <a:lstStyle/>
                    <a:p>
                      <a:r>
                        <a:rPr lang="tr-TR" dirty="0" smtClean="0"/>
                        <a:t>NPL/</a:t>
                      </a:r>
                      <a:r>
                        <a:rPr lang="tr-TR" dirty="0" err="1" smtClean="0"/>
                        <a:t>Lis</a:t>
                      </a:r>
                      <a:r>
                        <a:rPr lang="tr-TR" dirty="0" smtClean="0"/>
                        <a:t> 75/25</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15 - 30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30 - 150 </a:t>
                      </a:r>
                      <a:r>
                        <a:rPr lang="en-US" dirty="0" err="1" smtClean="0"/>
                        <a:t>dk</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smtClean="0"/>
                        <a:t>14 - 24 </a:t>
                      </a:r>
                      <a:r>
                        <a:rPr lang="en-US" dirty="0" err="1" smtClean="0"/>
                        <a:t>st</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err="1" smtClean="0"/>
                        <a:t>Bulanık</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20784">
                <a:tc>
                  <a:txBody>
                    <a:bodyPr/>
                    <a:lstStyle/>
                    <a:p>
                      <a:r>
                        <a:rPr lang="tr-TR" dirty="0" smtClean="0"/>
                        <a:t>NPL/</a:t>
                      </a:r>
                      <a:r>
                        <a:rPr lang="tr-TR" dirty="0" err="1" smtClean="0"/>
                        <a:t>Lis</a:t>
                      </a:r>
                      <a:r>
                        <a:rPr lang="tr-TR" dirty="0" smtClean="0"/>
                        <a:t> 50/50, NPA/</a:t>
                      </a:r>
                      <a:r>
                        <a:rPr lang="tr-TR" dirty="0" err="1" smtClean="0"/>
                        <a:t>Asp</a:t>
                      </a:r>
                      <a:r>
                        <a:rPr lang="tr-TR" dirty="0" smtClean="0"/>
                        <a:t> 50/50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15 - 30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30 - 180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smtClean="0"/>
                        <a:t>14 - 24 </a:t>
                      </a:r>
                      <a:r>
                        <a:rPr lang="en-US" dirty="0" err="1" smtClean="0"/>
                        <a:t>st</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err="1" smtClean="0"/>
                        <a:t>Bulanık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smtClean="0"/>
                        <a:t>NPA/</a:t>
                      </a:r>
                      <a:r>
                        <a:rPr lang="tr-TR" dirty="0" err="1" smtClean="0"/>
                        <a:t>Asp</a:t>
                      </a:r>
                      <a:r>
                        <a:rPr lang="tr-TR" dirty="0" smtClean="0"/>
                        <a:t> 30/70**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10 - 20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smtClean="0"/>
                        <a:t>1.6 - 3.2 </a:t>
                      </a:r>
                      <a:r>
                        <a:rPr lang="en-US" dirty="0" err="1" smtClean="0"/>
                        <a:t>st</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smtClean="0"/>
                        <a:t>14 - 24 </a:t>
                      </a:r>
                      <a:r>
                        <a:rPr lang="en-US" dirty="0" err="1" smtClean="0"/>
                        <a:t>st</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err="1" smtClean="0"/>
                        <a:t>Bulanık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gridSpan="5">
                  <a:txBody>
                    <a:bodyPr/>
                    <a:lstStyle/>
                    <a:p>
                      <a:r>
                        <a:rPr lang="tr-TR" b="1" dirty="0" smtClean="0"/>
                        <a:t>KO-FORMÜLASYON</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pPr marL="0" marR="0" indent="0" algn="l" defTabSz="952073" rtl="0" eaLnBrk="1" fontAlgn="auto" latinLnBrk="0" hangingPunct="1">
                        <a:lnSpc>
                          <a:spcPct val="100000"/>
                        </a:lnSpc>
                        <a:spcBef>
                          <a:spcPts val="0"/>
                        </a:spcBef>
                        <a:spcAft>
                          <a:spcPts val="0"/>
                        </a:spcAft>
                        <a:buClrTx/>
                        <a:buSzTx/>
                        <a:buFontTx/>
                        <a:buNone/>
                        <a:tabLst/>
                        <a:defRPr/>
                      </a:pPr>
                      <a:endParaRPr lang="tr-TR" dirty="0" smtClean="0"/>
                    </a:p>
                  </a:txBody>
                  <a:tcPr/>
                </a:tc>
              </a:tr>
              <a:tr h="390128">
                <a:tc>
                  <a:txBody>
                    <a:bodyPr/>
                    <a:lstStyle/>
                    <a:p>
                      <a:r>
                        <a:rPr lang="tr-TR" dirty="0" err="1" smtClean="0"/>
                        <a:t>Deg</a:t>
                      </a:r>
                      <a:r>
                        <a:rPr lang="tr-TR" dirty="0" smtClean="0"/>
                        <a:t>/</a:t>
                      </a:r>
                      <a:r>
                        <a:rPr lang="tr-TR" dirty="0" err="1" smtClean="0"/>
                        <a:t>Asp</a:t>
                      </a:r>
                      <a:r>
                        <a:rPr lang="tr-TR" dirty="0" smtClean="0"/>
                        <a:t> 70/30***</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14 - 72 </a:t>
                      </a:r>
                      <a:r>
                        <a:rPr lang="en-US" dirty="0" err="1" smtClean="0"/>
                        <a:t>dk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smtClean="0"/>
                        <a:t>2 - 3 </a:t>
                      </a:r>
                      <a:r>
                        <a:rPr lang="en-US" dirty="0" err="1" smtClean="0"/>
                        <a:t>st</a:t>
                      </a:r>
                      <a:r>
                        <a:rPr lang="en-US"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en-US" dirty="0" smtClean="0"/>
                        <a:t>&gt;24 </a:t>
                      </a:r>
                      <a:r>
                        <a:rPr lang="en-US" dirty="0" err="1" smtClean="0"/>
                        <a:t>st</a:t>
                      </a:r>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dirty="0" smtClean="0"/>
                        <a:t>Berrak</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6320430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NPH (</a:t>
            </a:r>
            <a:r>
              <a:rPr lang="tr-TR" sz="3600" dirty="0" err="1"/>
              <a:t>Neutral</a:t>
            </a:r>
            <a:r>
              <a:rPr lang="tr-TR" sz="3600" dirty="0"/>
              <a:t> </a:t>
            </a:r>
            <a:r>
              <a:rPr lang="tr-TR" sz="3600" dirty="0" err="1"/>
              <a:t>protamine</a:t>
            </a:r>
            <a:r>
              <a:rPr lang="tr-TR" sz="3600" dirty="0"/>
              <a:t> </a:t>
            </a:r>
            <a:r>
              <a:rPr lang="tr-TR" sz="3600" dirty="0" err="1"/>
              <a:t>hagedorn</a:t>
            </a:r>
            <a:r>
              <a:rPr lang="tr-TR" sz="3600" dirty="0"/>
              <a:t>)</a:t>
            </a:r>
          </a:p>
        </p:txBody>
      </p:sp>
      <p:sp>
        <p:nvSpPr>
          <p:cNvPr id="3" name="İçerik Yer Tutucusu 2"/>
          <p:cNvSpPr>
            <a:spLocks noGrp="1"/>
          </p:cNvSpPr>
          <p:nvPr>
            <p:ph idx="1"/>
          </p:nvPr>
        </p:nvSpPr>
        <p:spPr>
          <a:xfrm>
            <a:off x="432123" y="1611677"/>
            <a:ext cx="6120679" cy="5552884"/>
          </a:xfrm>
        </p:spPr>
        <p:txBody>
          <a:bodyPr>
            <a:noAutofit/>
          </a:bodyPr>
          <a:lstStyle/>
          <a:p>
            <a:r>
              <a:rPr lang="tr-TR" sz="2200" dirty="0"/>
              <a:t>Fosfat tamponunun içerisinde </a:t>
            </a:r>
            <a:r>
              <a:rPr lang="tr-TR" sz="2200" dirty="0" err="1"/>
              <a:t>protamin</a:t>
            </a:r>
            <a:r>
              <a:rPr lang="tr-TR" sz="2200" dirty="0"/>
              <a:t> ve çinko ile kompleks hale getirilmiş doğal insülin süspansiyonudur. </a:t>
            </a:r>
            <a:endParaRPr lang="tr-TR" sz="2200" dirty="0" smtClean="0"/>
          </a:p>
          <a:p>
            <a:r>
              <a:rPr lang="tr-TR" sz="2200" dirty="0" smtClean="0"/>
              <a:t>Diğer </a:t>
            </a:r>
            <a:r>
              <a:rPr lang="tr-TR" sz="2200" dirty="0"/>
              <a:t>insülinlerin aksine, </a:t>
            </a:r>
            <a:r>
              <a:rPr lang="tr-TR" sz="2200" dirty="0" smtClean="0"/>
              <a:t>bulutsu/bulanık</a:t>
            </a:r>
          </a:p>
          <a:p>
            <a:r>
              <a:rPr lang="tr-TR" sz="2200" dirty="0"/>
              <a:t>Tip 1 </a:t>
            </a:r>
            <a:r>
              <a:rPr lang="tr-TR" sz="2200" dirty="0" smtClean="0"/>
              <a:t>DM, </a:t>
            </a:r>
            <a:r>
              <a:rPr lang="tr-TR" sz="2200" dirty="0"/>
              <a:t>Tip 2 DM tedavisinde ve </a:t>
            </a:r>
            <a:r>
              <a:rPr lang="tr-TR" sz="2200" dirty="0" err="1"/>
              <a:t>pediyatrik</a:t>
            </a:r>
            <a:r>
              <a:rPr lang="tr-TR" sz="2200" dirty="0"/>
              <a:t> yaş grubunda kullanılabilir. </a:t>
            </a:r>
          </a:p>
          <a:p>
            <a:r>
              <a:rPr lang="tr-TR" sz="2200" dirty="0"/>
              <a:t>Ülkemizde </a:t>
            </a:r>
            <a:r>
              <a:rPr lang="tr-TR" sz="2200" dirty="0" smtClean="0"/>
              <a:t>1mL’de </a:t>
            </a:r>
            <a:r>
              <a:rPr lang="tr-TR" sz="2200" dirty="0"/>
              <a:t>100 ünite (U-100) formunda, 3 ve 10 </a:t>
            </a:r>
            <a:r>
              <a:rPr lang="tr-TR" sz="2200" dirty="0" err="1"/>
              <a:t>mL’lik</a:t>
            </a:r>
            <a:r>
              <a:rPr lang="tr-TR" sz="2200" dirty="0"/>
              <a:t> preparatları vardır. </a:t>
            </a:r>
          </a:p>
          <a:p>
            <a:r>
              <a:rPr lang="tr-TR" sz="2200" dirty="0" err="1"/>
              <a:t>I</a:t>
            </a:r>
            <a:r>
              <a:rPr lang="tr-TR" sz="2200" dirty="0" err="1" smtClean="0"/>
              <a:t>.v</a:t>
            </a:r>
            <a:r>
              <a:rPr lang="tr-TR" sz="2200" dirty="0"/>
              <a:t>, </a:t>
            </a:r>
            <a:r>
              <a:rPr lang="tr-TR" sz="2200" dirty="0" err="1"/>
              <a:t>i.m</a:t>
            </a:r>
            <a:r>
              <a:rPr lang="tr-TR" sz="2200" dirty="0"/>
              <a:t> veya insülin </a:t>
            </a:r>
            <a:r>
              <a:rPr lang="tr-TR" sz="2200" dirty="0" smtClean="0"/>
              <a:t>pompasıyla </a:t>
            </a:r>
            <a:r>
              <a:rPr lang="tr-TR" sz="2200" b="1" dirty="0" smtClean="0">
                <a:solidFill>
                  <a:srgbClr val="FF0000"/>
                </a:solidFill>
              </a:rPr>
              <a:t>uygulanmaz</a:t>
            </a:r>
            <a:endParaRPr lang="tr-TR" sz="2200" b="1" dirty="0">
              <a:solidFill>
                <a:srgbClr val="FF0000"/>
              </a:solidFill>
            </a:endParaRPr>
          </a:p>
          <a:p>
            <a:r>
              <a:rPr lang="tr-TR" sz="2200" dirty="0"/>
              <a:t>24 saatten kısa etki süresi sebebiyle Tip 1 </a:t>
            </a:r>
            <a:r>
              <a:rPr lang="tr-TR" sz="2200" dirty="0" err="1"/>
              <a:t>DM’de</a:t>
            </a:r>
            <a:r>
              <a:rPr lang="tr-TR" sz="2200" dirty="0"/>
              <a:t> bölünmüş dozda verilmelidir. </a:t>
            </a:r>
          </a:p>
          <a:p>
            <a:r>
              <a:rPr lang="tr-TR" sz="2200" dirty="0"/>
              <a:t>Gün içinde bölünmüş dozlarda verilmesi, hipoglisemi riskini azaltır ve daha sabit bir bazal insülin düzeyi sağlar. </a:t>
            </a:r>
          </a:p>
          <a:p>
            <a:r>
              <a:rPr lang="tr-TR" sz="2200" dirty="0"/>
              <a:t>Gebelik kategorisi </a:t>
            </a:r>
            <a:r>
              <a:rPr lang="tr-TR" sz="2200" dirty="0" smtClean="0"/>
              <a:t>B</a:t>
            </a:r>
            <a:endParaRPr lang="tr-TR" sz="2200" dirty="0"/>
          </a:p>
          <a:p>
            <a:endParaRPr lang="tr-TR" sz="2200" dirty="0"/>
          </a:p>
        </p:txBody>
      </p:sp>
      <p:pic>
        <p:nvPicPr>
          <p:cNvPr id="1026" name="Picture 2" descr="Humulin - Kim Ne Zaman İcat Etti?"/>
          <p:cNvPicPr>
            <a:picLocks noChangeAspect="1" noChangeArrowheads="1"/>
          </p:cNvPicPr>
          <p:nvPr/>
        </p:nvPicPr>
        <p:blipFill rotWithShape="1">
          <a:blip r:embed="rId3">
            <a:extLst>
              <a:ext uri="{28A0092B-C50C-407E-A947-70E740481C1C}">
                <a14:useLocalDpi xmlns:a14="http://schemas.microsoft.com/office/drawing/2010/main" val="0"/>
              </a:ext>
            </a:extLst>
          </a:blip>
          <a:srcRect l="21658" t="2826" r="22279" b="3056"/>
          <a:stretch/>
        </p:blipFill>
        <p:spPr bwMode="auto">
          <a:xfrm>
            <a:off x="6552803" y="1619945"/>
            <a:ext cx="4104167" cy="425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388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z="2200" dirty="0"/>
          </a:p>
        </p:txBody>
      </p:sp>
      <p:sp>
        <p:nvSpPr>
          <p:cNvPr id="4" name="Dikdörtgen 3"/>
          <p:cNvSpPr/>
          <p:nvPr/>
        </p:nvSpPr>
        <p:spPr>
          <a:xfrm>
            <a:off x="338772" y="5200866"/>
            <a:ext cx="4485841" cy="769441"/>
          </a:xfrm>
          <a:prstGeom prst="rect">
            <a:avLst/>
          </a:prstGeom>
          <a:solidFill>
            <a:schemeClr val="bg1">
              <a:lumMod val="95000"/>
            </a:schemeClr>
          </a:solidFill>
        </p:spPr>
        <p:txBody>
          <a:bodyPr wrap="square">
            <a:spAutoFit/>
          </a:bodyPr>
          <a:lstStyle/>
          <a:p>
            <a:r>
              <a:rPr lang="tr-TR" sz="2200" dirty="0" err="1" smtClean="0"/>
              <a:t>İntravenöz</a:t>
            </a:r>
            <a:r>
              <a:rPr lang="tr-TR" sz="2200" dirty="0" smtClean="0"/>
              <a:t> </a:t>
            </a:r>
            <a:r>
              <a:rPr lang="tr-TR" sz="2200" dirty="0"/>
              <a:t>(</a:t>
            </a:r>
            <a:r>
              <a:rPr lang="tr-TR" sz="2200" dirty="0" err="1"/>
              <a:t>i.v</a:t>
            </a:r>
            <a:r>
              <a:rPr lang="tr-TR" sz="2200" dirty="0"/>
              <a:t>) veya </a:t>
            </a:r>
            <a:r>
              <a:rPr lang="tr-TR" sz="2200" dirty="0" err="1"/>
              <a:t>i.m</a:t>
            </a:r>
            <a:r>
              <a:rPr lang="tr-TR" sz="2200" dirty="0"/>
              <a:t> veya insülin pompasıyla uygulanmamaktadır.</a:t>
            </a:r>
          </a:p>
        </p:txBody>
      </p:sp>
      <p:sp>
        <p:nvSpPr>
          <p:cNvPr id="5" name="Dikdörtgen 4"/>
          <p:cNvSpPr/>
          <p:nvPr/>
        </p:nvSpPr>
        <p:spPr>
          <a:xfrm>
            <a:off x="5226367" y="6444481"/>
            <a:ext cx="5184651" cy="430887"/>
          </a:xfrm>
          <a:prstGeom prst="rect">
            <a:avLst/>
          </a:prstGeom>
          <a:solidFill>
            <a:schemeClr val="accent5">
              <a:lumMod val="20000"/>
              <a:lumOff val="80000"/>
            </a:schemeClr>
          </a:solidFill>
        </p:spPr>
        <p:txBody>
          <a:bodyPr wrap="square">
            <a:spAutoFit/>
          </a:bodyPr>
          <a:lstStyle/>
          <a:p>
            <a:r>
              <a:rPr lang="tr-TR" sz="2200" dirty="0" smtClean="0"/>
              <a:t>Gebelik </a:t>
            </a:r>
            <a:r>
              <a:rPr lang="tr-TR" sz="2200" dirty="0"/>
              <a:t>kategorisi C’dir.</a:t>
            </a:r>
          </a:p>
        </p:txBody>
      </p:sp>
      <p:sp>
        <p:nvSpPr>
          <p:cNvPr id="6" name="Dikdörtgen 5"/>
          <p:cNvSpPr/>
          <p:nvPr/>
        </p:nvSpPr>
        <p:spPr>
          <a:xfrm>
            <a:off x="360113" y="1750444"/>
            <a:ext cx="4464500" cy="523220"/>
          </a:xfrm>
          <a:prstGeom prst="rect">
            <a:avLst/>
          </a:prstGeom>
          <a:solidFill>
            <a:schemeClr val="bg1">
              <a:lumMod val="95000"/>
            </a:schemeClr>
          </a:solidFill>
        </p:spPr>
        <p:txBody>
          <a:bodyPr wrap="square">
            <a:spAutoFit/>
          </a:bodyPr>
          <a:lstStyle/>
          <a:p>
            <a:pPr algn="ctr"/>
            <a:r>
              <a:rPr lang="tr-TR" sz="2800" dirty="0" err="1"/>
              <a:t>İnsulin</a:t>
            </a:r>
            <a:r>
              <a:rPr lang="tr-TR" sz="2800" dirty="0"/>
              <a:t> </a:t>
            </a:r>
            <a:r>
              <a:rPr lang="tr-TR" sz="2800" dirty="0" err="1"/>
              <a:t>detemir</a:t>
            </a:r>
            <a:endParaRPr lang="tr-TR" sz="2800" dirty="0"/>
          </a:p>
        </p:txBody>
      </p:sp>
      <p:sp>
        <p:nvSpPr>
          <p:cNvPr id="7" name="Dikdörtgen 6"/>
          <p:cNvSpPr/>
          <p:nvPr/>
        </p:nvSpPr>
        <p:spPr>
          <a:xfrm>
            <a:off x="5226368" y="1750444"/>
            <a:ext cx="5184650" cy="523220"/>
          </a:xfrm>
          <a:prstGeom prst="rect">
            <a:avLst/>
          </a:prstGeom>
          <a:solidFill>
            <a:schemeClr val="accent5">
              <a:lumMod val="20000"/>
              <a:lumOff val="80000"/>
            </a:schemeClr>
          </a:solidFill>
        </p:spPr>
        <p:txBody>
          <a:bodyPr wrap="square">
            <a:spAutoFit/>
          </a:bodyPr>
          <a:lstStyle/>
          <a:p>
            <a:pPr algn="ctr"/>
            <a:r>
              <a:rPr lang="tr-TR" sz="2800" dirty="0"/>
              <a:t>U-100 </a:t>
            </a:r>
            <a:r>
              <a:rPr lang="tr-TR" sz="2800" dirty="0" err="1"/>
              <a:t>insulin</a:t>
            </a:r>
            <a:r>
              <a:rPr lang="tr-TR" sz="2800" dirty="0"/>
              <a:t> </a:t>
            </a:r>
            <a:r>
              <a:rPr lang="tr-TR" sz="2800" dirty="0" err="1"/>
              <a:t>glarjin</a:t>
            </a:r>
            <a:endParaRPr lang="tr-TR" sz="2800" dirty="0"/>
          </a:p>
        </p:txBody>
      </p:sp>
      <p:sp>
        <p:nvSpPr>
          <p:cNvPr id="8" name="Dikdörtgen 7"/>
          <p:cNvSpPr/>
          <p:nvPr/>
        </p:nvSpPr>
        <p:spPr>
          <a:xfrm>
            <a:off x="360112" y="2484041"/>
            <a:ext cx="4464500" cy="1107996"/>
          </a:xfrm>
          <a:prstGeom prst="rect">
            <a:avLst/>
          </a:prstGeom>
          <a:solidFill>
            <a:schemeClr val="bg1">
              <a:lumMod val="95000"/>
            </a:schemeClr>
          </a:solidFill>
        </p:spPr>
        <p:txBody>
          <a:bodyPr wrap="square">
            <a:spAutoFit/>
          </a:bodyPr>
          <a:lstStyle/>
          <a:p>
            <a:r>
              <a:rPr lang="tr-TR" sz="2200" dirty="0"/>
              <a:t>Tip 1 DM hastalarında, etki süresi 24 saatten kısa olduğu için, günde 2 defa uygulama gerekebilir. </a:t>
            </a:r>
          </a:p>
        </p:txBody>
      </p:sp>
      <p:sp>
        <p:nvSpPr>
          <p:cNvPr id="9" name="Dikdörtgen 8"/>
          <p:cNvSpPr/>
          <p:nvPr/>
        </p:nvSpPr>
        <p:spPr>
          <a:xfrm>
            <a:off x="360113" y="3743825"/>
            <a:ext cx="4464500" cy="769441"/>
          </a:xfrm>
          <a:prstGeom prst="rect">
            <a:avLst/>
          </a:prstGeom>
          <a:solidFill>
            <a:schemeClr val="bg1">
              <a:lumMod val="95000"/>
            </a:schemeClr>
          </a:solidFill>
        </p:spPr>
        <p:txBody>
          <a:bodyPr wrap="square">
            <a:spAutoFit/>
          </a:bodyPr>
          <a:lstStyle/>
          <a:p>
            <a:r>
              <a:rPr lang="tr-TR" sz="2200" dirty="0" err="1"/>
              <a:t>Pediyatrik</a:t>
            </a:r>
            <a:r>
              <a:rPr lang="tr-TR" sz="2200" dirty="0"/>
              <a:t> yaş grubunda (≥2 yaş) da kullanılabilmektedir. </a:t>
            </a:r>
          </a:p>
        </p:txBody>
      </p:sp>
      <p:sp>
        <p:nvSpPr>
          <p:cNvPr id="10" name="Dikdörtgen 9"/>
          <p:cNvSpPr/>
          <p:nvPr/>
        </p:nvSpPr>
        <p:spPr>
          <a:xfrm>
            <a:off x="337743" y="4594919"/>
            <a:ext cx="4486869" cy="430887"/>
          </a:xfrm>
          <a:prstGeom prst="rect">
            <a:avLst/>
          </a:prstGeom>
          <a:solidFill>
            <a:schemeClr val="bg1">
              <a:lumMod val="95000"/>
            </a:schemeClr>
          </a:solidFill>
        </p:spPr>
        <p:txBody>
          <a:bodyPr wrap="square">
            <a:spAutoFit/>
          </a:bodyPr>
          <a:lstStyle/>
          <a:p>
            <a:r>
              <a:rPr lang="tr-TR" sz="2200" dirty="0"/>
              <a:t>U-100 formundadır</a:t>
            </a:r>
          </a:p>
        </p:txBody>
      </p:sp>
      <p:sp>
        <p:nvSpPr>
          <p:cNvPr id="11" name="Dikdörtgen 10"/>
          <p:cNvSpPr/>
          <p:nvPr/>
        </p:nvSpPr>
        <p:spPr>
          <a:xfrm>
            <a:off x="5226367" y="2484040"/>
            <a:ext cx="5184651" cy="769441"/>
          </a:xfrm>
          <a:prstGeom prst="rect">
            <a:avLst/>
          </a:prstGeom>
          <a:solidFill>
            <a:schemeClr val="accent5">
              <a:lumMod val="20000"/>
              <a:lumOff val="80000"/>
            </a:schemeClr>
          </a:solidFill>
        </p:spPr>
        <p:txBody>
          <a:bodyPr wrap="square">
            <a:spAutoFit/>
          </a:bodyPr>
          <a:lstStyle/>
          <a:p>
            <a:r>
              <a:rPr lang="tr-TR" sz="2200" dirty="0" err="1"/>
              <a:t>Nötral</a:t>
            </a:r>
            <a:r>
              <a:rPr lang="tr-TR" sz="2200" dirty="0"/>
              <a:t> </a:t>
            </a:r>
            <a:r>
              <a:rPr lang="tr-TR" sz="2200" dirty="0" err="1"/>
              <a:t>pH’ya</a:t>
            </a:r>
            <a:r>
              <a:rPr lang="tr-TR" sz="2200" dirty="0"/>
              <a:t> sahip </a:t>
            </a:r>
            <a:r>
              <a:rPr lang="tr-TR" sz="2200" dirty="0" err="1"/>
              <a:t>subkütan</a:t>
            </a:r>
            <a:r>
              <a:rPr lang="tr-TR" sz="2200" dirty="0"/>
              <a:t> dokuya enjekte edildiğinde, insülin </a:t>
            </a:r>
            <a:r>
              <a:rPr lang="tr-TR" sz="2200" dirty="0" err="1"/>
              <a:t>agregasyonu</a:t>
            </a:r>
            <a:r>
              <a:rPr lang="tr-TR" sz="2200" dirty="0"/>
              <a:t> gelişir. </a:t>
            </a:r>
          </a:p>
        </p:txBody>
      </p:sp>
      <p:sp>
        <p:nvSpPr>
          <p:cNvPr id="12" name="Dikdörtgen 11"/>
          <p:cNvSpPr/>
          <p:nvPr/>
        </p:nvSpPr>
        <p:spPr>
          <a:xfrm>
            <a:off x="5226367" y="3366516"/>
            <a:ext cx="5184651" cy="769441"/>
          </a:xfrm>
          <a:prstGeom prst="rect">
            <a:avLst/>
          </a:prstGeom>
          <a:solidFill>
            <a:schemeClr val="accent5">
              <a:lumMod val="20000"/>
              <a:lumOff val="80000"/>
            </a:schemeClr>
          </a:solidFill>
        </p:spPr>
        <p:txBody>
          <a:bodyPr wrap="square">
            <a:spAutoFit/>
          </a:bodyPr>
          <a:lstStyle/>
          <a:p>
            <a:r>
              <a:rPr lang="tr-TR" sz="2200" dirty="0"/>
              <a:t>Bu sayede </a:t>
            </a:r>
            <a:r>
              <a:rPr lang="tr-TR" sz="2200" dirty="0" err="1"/>
              <a:t>subkütan</a:t>
            </a:r>
            <a:r>
              <a:rPr lang="tr-TR" sz="2200" dirty="0"/>
              <a:t> dokudan uzamış ve öngörülebilir bir salınım gerçekleşir. </a:t>
            </a:r>
          </a:p>
        </p:txBody>
      </p:sp>
      <p:sp>
        <p:nvSpPr>
          <p:cNvPr id="13" name="Dikdörtgen 12"/>
          <p:cNvSpPr/>
          <p:nvPr/>
        </p:nvSpPr>
        <p:spPr>
          <a:xfrm>
            <a:off x="5225840" y="4238442"/>
            <a:ext cx="5185178" cy="1107996"/>
          </a:xfrm>
          <a:prstGeom prst="rect">
            <a:avLst/>
          </a:prstGeom>
          <a:solidFill>
            <a:schemeClr val="accent5">
              <a:lumMod val="20000"/>
              <a:lumOff val="80000"/>
            </a:schemeClr>
          </a:solidFill>
        </p:spPr>
        <p:txBody>
          <a:bodyPr wrap="square">
            <a:spAutoFit/>
          </a:bodyPr>
          <a:lstStyle/>
          <a:p>
            <a:r>
              <a:rPr lang="tr-TR" sz="2200" dirty="0" err="1"/>
              <a:t>Glarjinin</a:t>
            </a:r>
            <a:r>
              <a:rPr lang="tr-TR" sz="2200" dirty="0"/>
              <a:t> asidik </a:t>
            </a:r>
            <a:r>
              <a:rPr lang="tr-TR" sz="2200" dirty="0" err="1"/>
              <a:t>pH’sı</a:t>
            </a:r>
            <a:r>
              <a:rPr lang="tr-TR" sz="2200" dirty="0"/>
              <a:t> sebebiyle, </a:t>
            </a:r>
            <a:r>
              <a:rPr lang="tr-TR" sz="2200" dirty="0" err="1"/>
              <a:t>nötral</a:t>
            </a:r>
            <a:r>
              <a:rPr lang="tr-TR" sz="2200" dirty="0"/>
              <a:t> </a:t>
            </a:r>
            <a:r>
              <a:rPr lang="tr-TR" sz="2200" dirty="0" err="1"/>
              <a:t>pH’ya</a:t>
            </a:r>
            <a:r>
              <a:rPr lang="tr-TR" sz="2200" dirty="0"/>
              <a:t> sahip </a:t>
            </a:r>
            <a:r>
              <a:rPr lang="tr-TR" sz="2200" dirty="0" err="1"/>
              <a:t>regüler</a:t>
            </a:r>
            <a:r>
              <a:rPr lang="tr-TR" sz="2200" dirty="0"/>
              <a:t>, </a:t>
            </a:r>
            <a:r>
              <a:rPr lang="tr-TR" sz="2200" dirty="0" err="1"/>
              <a:t>lispro</a:t>
            </a:r>
            <a:r>
              <a:rPr lang="tr-TR" sz="2200" dirty="0"/>
              <a:t> ve </a:t>
            </a:r>
            <a:r>
              <a:rPr lang="tr-TR" sz="2200" dirty="0" err="1"/>
              <a:t>aspart</a:t>
            </a:r>
            <a:r>
              <a:rPr lang="tr-TR" sz="2200" dirty="0"/>
              <a:t> gibi hızlı etkili insülinler ile karıştırılarak kullanılamaz</a:t>
            </a:r>
          </a:p>
        </p:txBody>
      </p:sp>
      <p:sp>
        <p:nvSpPr>
          <p:cNvPr id="14" name="Dikdörtgen 13"/>
          <p:cNvSpPr/>
          <p:nvPr/>
        </p:nvSpPr>
        <p:spPr>
          <a:xfrm>
            <a:off x="5226367" y="5508377"/>
            <a:ext cx="5184651" cy="769441"/>
          </a:xfrm>
          <a:prstGeom prst="rect">
            <a:avLst/>
          </a:prstGeom>
          <a:solidFill>
            <a:schemeClr val="accent5">
              <a:lumMod val="20000"/>
              <a:lumOff val="80000"/>
            </a:schemeClr>
          </a:solidFill>
        </p:spPr>
        <p:txBody>
          <a:bodyPr wrap="square">
            <a:spAutoFit/>
          </a:bodyPr>
          <a:lstStyle/>
          <a:p>
            <a:r>
              <a:rPr lang="tr-TR" sz="2200" dirty="0"/>
              <a:t>Pediatrik yaş grubunda (≥6 yaş) kullanılabilmektedir. </a:t>
            </a:r>
          </a:p>
        </p:txBody>
      </p:sp>
    </p:spTree>
    <p:extLst>
      <p:ext uri="{BB962C8B-B14F-4D97-AF65-F5344CB8AC3E}">
        <p14:creationId xmlns:p14="http://schemas.microsoft.com/office/powerpoint/2010/main" val="37962726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SAGLAR KWIKPEN Prospektüsü"/>
          <p:cNvPicPr>
            <a:picLocks noChangeAspect="1" noChangeArrowheads="1"/>
          </p:cNvPicPr>
          <p:nvPr/>
        </p:nvPicPr>
        <p:blipFill rotWithShape="1">
          <a:blip r:embed="rId2">
            <a:extLst>
              <a:ext uri="{28A0092B-C50C-407E-A947-70E740481C1C}">
                <a14:useLocalDpi xmlns:a14="http://schemas.microsoft.com/office/drawing/2010/main" val="0"/>
              </a:ext>
            </a:extLst>
          </a:blip>
          <a:srcRect l="20070" t="3146" r="19837" b="2156"/>
          <a:stretch/>
        </p:blipFill>
        <p:spPr bwMode="auto">
          <a:xfrm>
            <a:off x="8155492" y="3132113"/>
            <a:ext cx="2133044" cy="33613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LARIN 100 IU 3 ML 5 KARTUŞ | السعر : 160 ليرة تركية | تركيا - ادويت"/>
          <p:cNvPicPr>
            <a:picLocks noChangeAspect="1" noChangeArrowheads="1"/>
          </p:cNvPicPr>
          <p:nvPr/>
        </p:nvPicPr>
        <p:blipFill rotWithShape="1">
          <a:blip r:embed="rId3">
            <a:extLst>
              <a:ext uri="{28A0092B-C50C-407E-A947-70E740481C1C}">
                <a14:useLocalDpi xmlns:a14="http://schemas.microsoft.com/office/drawing/2010/main" val="0"/>
              </a:ext>
            </a:extLst>
          </a:blip>
          <a:srcRect l="1345" t="839" r="35972" b="4170"/>
          <a:stretch/>
        </p:blipFill>
        <p:spPr bwMode="auto">
          <a:xfrm>
            <a:off x="6480795" y="539825"/>
            <a:ext cx="3744416" cy="2386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10A Atc Kodlu - 5İlaçlar | İlaç Fi̇yatı"/>
          <p:cNvPicPr>
            <a:picLocks noChangeAspect="1" noChangeArrowheads="1"/>
          </p:cNvPicPr>
          <p:nvPr/>
        </p:nvPicPr>
        <p:blipFill rotWithShape="1">
          <a:blip r:embed="rId4">
            <a:extLst>
              <a:ext uri="{28A0092B-C50C-407E-A947-70E740481C1C}">
                <a14:useLocalDpi xmlns:a14="http://schemas.microsoft.com/office/drawing/2010/main" val="0"/>
              </a:ext>
            </a:extLst>
          </a:blip>
          <a:srcRect l="13264" r="11865"/>
          <a:stretch/>
        </p:blipFill>
        <p:spPr bwMode="auto">
          <a:xfrm>
            <a:off x="4464571" y="3262182"/>
            <a:ext cx="3455218" cy="3101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NTUS SOLOSTAR 100 U/ML 3 ML .LIK KARTUS ICEREN ENJ. KALEMI - Fiyatı,  Nedir, Ne işe yarar, Nasıl kullanılır, Yan Etkileri"/>
          <p:cNvPicPr>
            <a:picLocks noChangeAspect="1" noChangeArrowheads="1"/>
          </p:cNvPicPr>
          <p:nvPr/>
        </p:nvPicPr>
        <p:blipFill rotWithShape="1">
          <a:blip r:embed="rId5">
            <a:extLst>
              <a:ext uri="{28A0092B-C50C-407E-A947-70E740481C1C}">
                <a14:useLocalDpi xmlns:a14="http://schemas.microsoft.com/office/drawing/2010/main" val="0"/>
              </a:ext>
            </a:extLst>
          </a:blip>
          <a:srcRect l="16051" r="18731"/>
          <a:stretch/>
        </p:blipFill>
        <p:spPr bwMode="auto">
          <a:xfrm>
            <a:off x="4104531" y="750863"/>
            <a:ext cx="2286001"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EVEMIR FLEXPEN Gardenia Pharmacy"/>
          <p:cNvPicPr>
            <a:picLocks noChangeAspect="1" noChangeArrowheads="1"/>
          </p:cNvPicPr>
          <p:nvPr/>
        </p:nvPicPr>
        <p:blipFill rotWithShape="1">
          <a:blip r:embed="rId6">
            <a:extLst>
              <a:ext uri="{28A0092B-C50C-407E-A947-70E740481C1C}">
                <a14:useLocalDpi xmlns:a14="http://schemas.microsoft.com/office/drawing/2010/main" val="0"/>
              </a:ext>
            </a:extLst>
          </a:blip>
          <a:srcRect l="12381" r="9623"/>
          <a:stretch/>
        </p:blipFill>
        <p:spPr bwMode="auto">
          <a:xfrm>
            <a:off x="360115" y="1076344"/>
            <a:ext cx="3476848" cy="4762500"/>
          </a:xfrm>
          <a:prstGeom prst="rect">
            <a:avLst/>
          </a:prstGeom>
          <a:solidFill>
            <a:schemeClr val="bg1">
              <a:lumMod val="85000"/>
            </a:schemeClr>
          </a:solidFill>
        </p:spPr>
      </p:pic>
      <p:sp>
        <p:nvSpPr>
          <p:cNvPr id="2" name="Dikdörtgen 1"/>
          <p:cNvSpPr/>
          <p:nvPr/>
        </p:nvSpPr>
        <p:spPr>
          <a:xfrm>
            <a:off x="3836963" y="251793"/>
            <a:ext cx="6676280" cy="66967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76931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UJEO Prospektüsü"/>
          <p:cNvPicPr>
            <a:picLocks noChangeAspect="1" noChangeArrowheads="1"/>
          </p:cNvPicPr>
          <p:nvPr/>
        </p:nvPicPr>
        <p:blipFill rotWithShape="1">
          <a:blip r:embed="rId2">
            <a:extLst>
              <a:ext uri="{28A0092B-C50C-407E-A947-70E740481C1C}">
                <a14:useLocalDpi xmlns:a14="http://schemas.microsoft.com/office/drawing/2010/main" val="0"/>
              </a:ext>
            </a:extLst>
          </a:blip>
          <a:srcRect l="3725" t="4985" r="7451" b="2089"/>
          <a:stretch/>
        </p:blipFill>
        <p:spPr bwMode="auto">
          <a:xfrm rot="5400000">
            <a:off x="6197021" y="1969254"/>
            <a:ext cx="5162600" cy="35869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3600" dirty="0"/>
              <a:t>U-300 </a:t>
            </a:r>
            <a:r>
              <a:rPr lang="tr-TR" sz="3600" dirty="0" err="1"/>
              <a:t>İnsulin</a:t>
            </a:r>
            <a:r>
              <a:rPr lang="tr-TR" sz="3600" dirty="0"/>
              <a:t> </a:t>
            </a:r>
            <a:r>
              <a:rPr lang="tr-TR" sz="3600" dirty="0" err="1"/>
              <a:t>Glarjin</a:t>
            </a:r>
            <a:endParaRPr lang="tr-TR" sz="3600" dirty="0"/>
          </a:p>
        </p:txBody>
      </p:sp>
      <p:sp>
        <p:nvSpPr>
          <p:cNvPr id="3" name="İçerik Yer Tutucusu 2"/>
          <p:cNvSpPr>
            <a:spLocks noGrp="1"/>
          </p:cNvSpPr>
          <p:nvPr>
            <p:ph idx="1"/>
          </p:nvPr>
        </p:nvSpPr>
        <p:spPr>
          <a:xfrm>
            <a:off x="540070" y="1696881"/>
            <a:ext cx="6948837" cy="4799407"/>
          </a:xfrm>
        </p:spPr>
        <p:txBody>
          <a:bodyPr>
            <a:normAutofit/>
          </a:bodyPr>
          <a:lstStyle/>
          <a:p>
            <a:r>
              <a:rPr lang="tr-TR" sz="2400" dirty="0" err="1"/>
              <a:t>G</a:t>
            </a:r>
            <a:r>
              <a:rPr lang="tr-TR" sz="2400" dirty="0" err="1" smtClean="0"/>
              <a:t>larjinin</a:t>
            </a:r>
            <a:r>
              <a:rPr lang="tr-TR" sz="2400" dirty="0" smtClean="0"/>
              <a:t> </a:t>
            </a:r>
            <a:r>
              <a:rPr lang="tr-TR" sz="2400" dirty="0"/>
              <a:t>konsantre formudur ve 1mL’de 300 ünite bulunur. </a:t>
            </a:r>
            <a:endParaRPr lang="tr-TR" sz="2400" dirty="0" smtClean="0"/>
          </a:p>
          <a:p>
            <a:endParaRPr lang="tr-TR" sz="2400" dirty="0" smtClean="0"/>
          </a:p>
          <a:p>
            <a:r>
              <a:rPr lang="tr-TR" sz="2400" dirty="0" smtClean="0"/>
              <a:t>Hacmi </a:t>
            </a:r>
            <a:r>
              <a:rPr lang="tr-TR" sz="2400" dirty="0"/>
              <a:t>U-100 insülin </a:t>
            </a:r>
            <a:r>
              <a:rPr lang="tr-TR" sz="2400" dirty="0" err="1"/>
              <a:t>glarjinden</a:t>
            </a:r>
            <a:r>
              <a:rPr lang="tr-TR" sz="2400" dirty="0"/>
              <a:t> daha küçüktür. </a:t>
            </a:r>
            <a:endParaRPr lang="tr-TR" sz="2400" dirty="0" smtClean="0"/>
          </a:p>
          <a:p>
            <a:endParaRPr lang="tr-TR" sz="2400" dirty="0" smtClean="0"/>
          </a:p>
          <a:p>
            <a:r>
              <a:rPr lang="tr-TR" sz="2400" dirty="0" err="1" smtClean="0"/>
              <a:t>pH’sı</a:t>
            </a:r>
            <a:r>
              <a:rPr lang="tr-TR" sz="2400" dirty="0" smtClean="0"/>
              <a:t> </a:t>
            </a:r>
            <a:r>
              <a:rPr lang="tr-TR" sz="2400" dirty="0"/>
              <a:t>4 ‘tür. </a:t>
            </a:r>
            <a:endParaRPr lang="tr-TR" sz="2400" dirty="0" smtClean="0"/>
          </a:p>
          <a:p>
            <a:endParaRPr lang="tr-TR" sz="2400" dirty="0" smtClean="0"/>
          </a:p>
          <a:p>
            <a:r>
              <a:rPr lang="tr-TR" sz="2400" dirty="0" smtClean="0"/>
              <a:t>Asidik </a:t>
            </a:r>
            <a:r>
              <a:rPr lang="tr-TR" sz="2400" dirty="0" err="1"/>
              <a:t>pH</a:t>
            </a:r>
            <a:r>
              <a:rPr lang="tr-TR" sz="2400" dirty="0"/>
              <a:t> insülin </a:t>
            </a:r>
            <a:r>
              <a:rPr lang="tr-TR" sz="2400" dirty="0" err="1"/>
              <a:t>hekzamerinin</a:t>
            </a:r>
            <a:r>
              <a:rPr lang="tr-TR" sz="2400" dirty="0"/>
              <a:t> stabilizasyonunu sağlar</a:t>
            </a:r>
            <a:r>
              <a:rPr lang="tr-TR" sz="2400" dirty="0" smtClean="0"/>
              <a:t>.</a:t>
            </a:r>
          </a:p>
          <a:p>
            <a:endParaRPr lang="tr-TR" sz="2400" dirty="0" smtClean="0"/>
          </a:p>
          <a:p>
            <a:r>
              <a:rPr lang="tr-TR" sz="2400" dirty="0" smtClean="0"/>
              <a:t>Hızlı </a:t>
            </a:r>
            <a:r>
              <a:rPr lang="tr-TR" sz="2400" dirty="0"/>
              <a:t>ve kısa etkili insülinler ile karıştırılmamalıdır. </a:t>
            </a:r>
            <a:endParaRPr lang="tr-TR" sz="2400" dirty="0" smtClean="0"/>
          </a:p>
        </p:txBody>
      </p:sp>
    </p:spTree>
    <p:extLst>
      <p:ext uri="{BB962C8B-B14F-4D97-AF65-F5344CB8AC3E}">
        <p14:creationId xmlns:p14="http://schemas.microsoft.com/office/powerpoint/2010/main" val="22729303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sz="2400" dirty="0"/>
              <a:t>Etki süresi 36 saate kadar uzamaktadır. </a:t>
            </a:r>
            <a:endParaRPr lang="tr-TR" sz="2400" dirty="0" smtClean="0"/>
          </a:p>
          <a:p>
            <a:endParaRPr lang="tr-TR" sz="2400" dirty="0"/>
          </a:p>
          <a:p>
            <a:r>
              <a:rPr lang="tr-TR" sz="2400" dirty="0"/>
              <a:t>İnsülin </a:t>
            </a:r>
            <a:r>
              <a:rPr lang="tr-TR" sz="2400" dirty="0" err="1"/>
              <a:t>naiv</a:t>
            </a:r>
            <a:r>
              <a:rPr lang="tr-TR" sz="2400" dirty="0"/>
              <a:t> hastalarda, ilk insülin olarak başlandığında maksimum </a:t>
            </a:r>
            <a:r>
              <a:rPr lang="tr-TR" sz="2400" dirty="0" err="1"/>
              <a:t>glukoz</a:t>
            </a:r>
            <a:r>
              <a:rPr lang="tr-TR" sz="2400" dirty="0"/>
              <a:t> düşürücü etkisi </a:t>
            </a:r>
            <a:r>
              <a:rPr lang="tr-TR" sz="2400" dirty="0">
                <a:solidFill>
                  <a:srgbClr val="FF0000"/>
                </a:solidFill>
              </a:rPr>
              <a:t>5 günde </a:t>
            </a:r>
            <a:r>
              <a:rPr lang="tr-TR" sz="2400" dirty="0"/>
              <a:t>ortaya çıkar. </a:t>
            </a:r>
            <a:endParaRPr lang="tr-TR" sz="2400" dirty="0" smtClean="0"/>
          </a:p>
          <a:p>
            <a:endParaRPr lang="tr-TR" sz="2400" dirty="0"/>
          </a:p>
          <a:p>
            <a:r>
              <a:rPr lang="tr-TR" sz="2400" dirty="0"/>
              <a:t>Bu sebeple U-300 insülin </a:t>
            </a:r>
            <a:r>
              <a:rPr lang="tr-TR" sz="2400" dirty="0" err="1"/>
              <a:t>glarjin</a:t>
            </a:r>
            <a:r>
              <a:rPr lang="tr-TR" sz="2400" dirty="0"/>
              <a:t> başlandığında ilk günlerde ek tedavi gereksinimi olabilir. </a:t>
            </a:r>
            <a:endParaRPr lang="tr-TR" sz="2400" dirty="0" smtClean="0"/>
          </a:p>
          <a:p>
            <a:endParaRPr lang="tr-TR" sz="2400" dirty="0"/>
          </a:p>
          <a:p>
            <a:r>
              <a:rPr lang="tr-TR" sz="2400" dirty="0"/>
              <a:t>Doz </a:t>
            </a:r>
            <a:r>
              <a:rPr lang="tr-TR" sz="2400" dirty="0" err="1"/>
              <a:t>titrasyonunu</a:t>
            </a:r>
            <a:r>
              <a:rPr lang="tr-TR" sz="2400" dirty="0"/>
              <a:t> </a:t>
            </a:r>
            <a:r>
              <a:rPr lang="tr-TR" sz="2400" dirty="0">
                <a:solidFill>
                  <a:srgbClr val="FF0000"/>
                </a:solidFill>
              </a:rPr>
              <a:t>3-4 günde bir </a:t>
            </a:r>
            <a:r>
              <a:rPr lang="tr-TR" sz="2400" dirty="0"/>
              <a:t>yapmak gerekir. </a:t>
            </a:r>
            <a:endParaRPr lang="tr-TR" sz="2400" dirty="0" smtClean="0"/>
          </a:p>
          <a:p>
            <a:endParaRPr lang="tr-TR" sz="2400" dirty="0"/>
          </a:p>
          <a:p>
            <a:r>
              <a:rPr lang="tr-TR" sz="2400" dirty="0"/>
              <a:t>Minimal pike sahip olması ve gün içi değişkenliğinin daha az olması sebebiyle hipoglisemi yan etkisi düşüktür. </a:t>
            </a:r>
          </a:p>
          <a:p>
            <a:endParaRPr lang="tr-TR" sz="2400" dirty="0"/>
          </a:p>
        </p:txBody>
      </p:sp>
    </p:spTree>
    <p:extLst>
      <p:ext uri="{BB962C8B-B14F-4D97-AF65-F5344CB8AC3E}">
        <p14:creationId xmlns:p14="http://schemas.microsoft.com/office/powerpoint/2010/main" val="693312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60975423"/>
              </p:ext>
            </p:extLst>
          </p:nvPr>
        </p:nvGraphicFramePr>
        <p:xfrm>
          <a:off x="460375" y="1979985"/>
          <a:ext cx="9721852" cy="2590800"/>
        </p:xfrm>
        <a:graphic>
          <a:graphicData uri="http://schemas.openxmlformats.org/drawingml/2006/table">
            <a:tbl>
              <a:tblPr firstRow="1" bandRow="1">
                <a:tableStyleId>{073A0DAA-6AF3-43AB-8588-CEC1D06C72B9}</a:tableStyleId>
              </a:tblPr>
              <a:tblGrid>
                <a:gridCol w="1512168"/>
                <a:gridCol w="2304256"/>
                <a:gridCol w="1584176"/>
                <a:gridCol w="4321252"/>
              </a:tblGrid>
              <a:tr h="370840">
                <a:tc>
                  <a:txBody>
                    <a:bodyPr/>
                    <a:lstStyle/>
                    <a:p>
                      <a:r>
                        <a:rPr lang="tr-TR" dirty="0" smtClean="0"/>
                        <a:t>Jenerik adı</a:t>
                      </a:r>
                      <a:endParaRPr lang="tr-TR" dirty="0"/>
                    </a:p>
                  </a:txBody>
                  <a:tcPr>
                    <a:solidFill>
                      <a:schemeClr val="tx1">
                        <a:lumMod val="65000"/>
                        <a:lumOff val="35000"/>
                      </a:schemeClr>
                    </a:solidFill>
                  </a:tcPr>
                </a:tc>
                <a:tc>
                  <a:txBody>
                    <a:bodyPr/>
                    <a:lstStyle/>
                    <a:p>
                      <a:r>
                        <a:rPr lang="tr-TR" dirty="0" smtClean="0"/>
                        <a:t>Ticari formu</a:t>
                      </a:r>
                      <a:endParaRPr lang="tr-TR" dirty="0"/>
                    </a:p>
                  </a:txBody>
                  <a:tcPr>
                    <a:solidFill>
                      <a:schemeClr val="tx1">
                        <a:lumMod val="65000"/>
                        <a:lumOff val="3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Günlük doz </a:t>
                      </a:r>
                    </a:p>
                    <a:p>
                      <a:endParaRPr lang="tr-TR" dirty="0"/>
                    </a:p>
                  </a:txBody>
                  <a:tcPr>
                    <a:solidFill>
                      <a:schemeClr val="tx1">
                        <a:lumMod val="65000"/>
                        <a:lumOff val="3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Alınma zamanı</a:t>
                      </a:r>
                    </a:p>
                    <a:p>
                      <a:endParaRPr lang="tr-TR" dirty="0"/>
                    </a:p>
                  </a:txBody>
                  <a:tcPr>
                    <a:solidFill>
                      <a:schemeClr val="tx1">
                        <a:lumMod val="65000"/>
                        <a:lumOff val="35000"/>
                      </a:schemeClr>
                    </a:solidFill>
                  </a:tcPr>
                </a:tc>
              </a:tr>
              <a:tr h="370840">
                <a:tc>
                  <a:txBody>
                    <a:bodyPr/>
                    <a:lstStyle/>
                    <a:p>
                      <a:r>
                        <a:rPr lang="tr-TR" dirty="0" err="1" smtClean="0"/>
                        <a:t>Metformin</a:t>
                      </a:r>
                      <a:endParaRPr lang="tr-TR" dirty="0"/>
                    </a:p>
                  </a:txBody>
                  <a:tcPr/>
                </a:tc>
                <a:tc>
                  <a:txBody>
                    <a:bodyPr/>
                    <a:lstStyle/>
                    <a:p>
                      <a:r>
                        <a:rPr lang="tr-TR" dirty="0" smtClean="0"/>
                        <a:t>500, 850, 1000 mg </a:t>
                      </a:r>
                      <a:r>
                        <a:rPr lang="tr-TR" dirty="0" err="1" smtClean="0"/>
                        <a:t>tb</a:t>
                      </a:r>
                      <a:endParaRPr lang="tr-TR" dirty="0"/>
                    </a:p>
                  </a:txBody>
                  <a:tcPr/>
                </a:tc>
                <a:tc>
                  <a:txBody>
                    <a:bodyPr/>
                    <a:lstStyle/>
                    <a:p>
                      <a:r>
                        <a:rPr lang="tr-TR" dirty="0" smtClean="0"/>
                        <a:t>500-2500 mg</a:t>
                      </a:r>
                      <a:endParaRPr lang="tr-TR" dirty="0"/>
                    </a:p>
                  </a:txBody>
                  <a:tcPr/>
                </a:tc>
                <a:tc>
                  <a:txBody>
                    <a:bodyPr/>
                    <a:lstStyle/>
                    <a:p>
                      <a:r>
                        <a:rPr lang="tr-TR" dirty="0" smtClean="0"/>
                        <a:t>Günde 2-3 kez, aç karnına, yemekte veya tok karnına (günde bir kez 500 mg’dan başlanıp doz tedricen artırılır)</a:t>
                      </a:r>
                      <a:endParaRPr lang="tr-TR" dirty="0"/>
                    </a:p>
                  </a:txBody>
                  <a:tcPr/>
                </a:tc>
              </a:tr>
              <a:tr h="370840">
                <a:tc>
                  <a:txBody>
                    <a:bodyPr/>
                    <a:lstStyle/>
                    <a:p>
                      <a:r>
                        <a:rPr lang="tr-TR" dirty="0" err="1" smtClean="0"/>
                        <a:t>Metformin</a:t>
                      </a:r>
                      <a:r>
                        <a:rPr lang="tr-TR" dirty="0" smtClean="0"/>
                        <a:t> uzun salınımlı</a:t>
                      </a:r>
                      <a:endParaRPr lang="tr-TR" dirty="0"/>
                    </a:p>
                  </a:txBody>
                  <a:tcPr/>
                </a:tc>
                <a:tc>
                  <a:txBody>
                    <a:bodyPr/>
                    <a:lstStyle/>
                    <a:p>
                      <a:r>
                        <a:rPr lang="tr-TR" dirty="0" smtClean="0"/>
                        <a:t>500, 1000 mg </a:t>
                      </a:r>
                      <a:r>
                        <a:rPr lang="tr-TR" dirty="0" err="1" smtClean="0"/>
                        <a:t>tb</a:t>
                      </a:r>
                      <a:r>
                        <a:rPr lang="tr-TR" dirty="0" smtClean="0"/>
                        <a:t> </a:t>
                      </a:r>
                      <a:endParaRPr lang="tr-TR" dirty="0"/>
                    </a:p>
                  </a:txBody>
                  <a:tcPr/>
                </a:tc>
                <a:tc>
                  <a:txBody>
                    <a:bodyPr/>
                    <a:lstStyle/>
                    <a:p>
                      <a:r>
                        <a:rPr lang="tr-TR" dirty="0" smtClean="0"/>
                        <a:t>500-2000 mg</a:t>
                      </a:r>
                      <a:endParaRPr lang="tr-TR" dirty="0"/>
                    </a:p>
                  </a:txBody>
                  <a:tcPr/>
                </a:tc>
                <a:tc>
                  <a:txBody>
                    <a:bodyPr/>
                    <a:lstStyle/>
                    <a:p>
                      <a:r>
                        <a:rPr lang="tr-TR" dirty="0" smtClean="0"/>
                        <a:t>Günde 1-2 kez, aç karnına, yemekte veya tok, tercihen akşam* </a:t>
                      </a:r>
                      <a:endParaRPr lang="tr-TR" dirty="0"/>
                    </a:p>
                  </a:txBody>
                  <a:tcPr/>
                </a:tc>
              </a:tr>
            </a:tbl>
          </a:graphicData>
        </a:graphic>
      </p:graphicFrame>
      <p:sp>
        <p:nvSpPr>
          <p:cNvPr id="3" name="AutoShape 2" descr="Matofin 1000 mg 100 xr tablet prospektüs, Kullanma Talimatı, kısa ürün  bilgisi, fiyat, ssk karşılıyormu, muadil, eşdeğerl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Matofin 1000 mg 100 xr tablet prospektüs, Kullanma Talimatı, kısa ürün  bilgisi, fiyat, ssk karşılıyormu, muadil, eşdeğerler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Matofin 1000 mg 100 xr tablet prospektüs, Kullanma Talimatı, kısa ürün  bilgisi, fiyat, ssk karşılıyormu, muadil, eşdeğerler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Matofin 1000 mg 100 xr tablet prospektüs, Kullanma Talimatı, kısa ürün  bilgisi, fiyat, ssk karşılıyormu, muadil, eşdeğerler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Matofin 1000 mg 100 xr tablet prospektüs, Kullanma Talimatı, kısa ürün  bilgisi, fiyat, ssk karşılıyormu, muadil, eşdeğerler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6" name="Picture 12" descr="Matofin 1000 mg 100 xr tablet prospektüs, Kullanma Talimatı, kısa ürün  bilgisi, fiyat, ssk karşılıyormu, muadil, eşdeğerler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62" t="16761" r="17274" b="22443"/>
          <a:stretch/>
        </p:blipFill>
        <p:spPr bwMode="auto">
          <a:xfrm>
            <a:off x="449228" y="5124893"/>
            <a:ext cx="2119792" cy="16516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etformin 1000mg XR GLUCOPHAGE Tablet 10's | Rocket Healt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19" t="28952" r="13084" b="21181"/>
          <a:stretch/>
        </p:blipFill>
        <p:spPr bwMode="auto">
          <a:xfrm>
            <a:off x="2376340" y="5139096"/>
            <a:ext cx="2232248" cy="16374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IAFORMIN 850 mg Tablet Prospektüsü"/>
          <p:cNvPicPr>
            <a:picLocks noChangeAspect="1" noChangeArrowheads="1"/>
          </p:cNvPicPr>
          <p:nvPr/>
        </p:nvPicPr>
        <p:blipFill rotWithShape="1">
          <a:blip r:embed="rId4">
            <a:extLst>
              <a:ext uri="{28A0092B-C50C-407E-A947-70E740481C1C}">
                <a14:useLocalDpi xmlns:a14="http://schemas.microsoft.com/office/drawing/2010/main" val="0"/>
              </a:ext>
            </a:extLst>
          </a:blip>
          <a:srcRect l="24479" t="15986" r="23420" b="19398"/>
          <a:stretch/>
        </p:blipFill>
        <p:spPr bwMode="auto">
          <a:xfrm>
            <a:off x="4608588" y="5139097"/>
            <a:ext cx="1775637" cy="16516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lifor (1000 mg 100 film tablet) Nedir ve Niçin Kullanılır? - ENSONHABER  EXPRESS"/>
          <p:cNvPicPr>
            <a:picLocks noChangeAspect="1" noChangeArrowheads="1"/>
          </p:cNvPicPr>
          <p:nvPr/>
        </p:nvPicPr>
        <p:blipFill rotWithShape="1">
          <a:blip r:embed="rId5">
            <a:extLst>
              <a:ext uri="{28A0092B-C50C-407E-A947-70E740481C1C}">
                <a14:useLocalDpi xmlns:a14="http://schemas.microsoft.com/office/drawing/2010/main" val="0"/>
              </a:ext>
            </a:extLst>
          </a:blip>
          <a:srcRect l="35139" t="29254" r="23339" b="21677"/>
          <a:stretch/>
        </p:blipFill>
        <p:spPr bwMode="auto">
          <a:xfrm>
            <a:off x="6368013" y="5139137"/>
            <a:ext cx="2200940" cy="16516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LUKOFEN 1000 mg 100 tablet Prospektüsü"/>
          <p:cNvPicPr>
            <a:picLocks noChangeAspect="1" noChangeArrowheads="1"/>
          </p:cNvPicPr>
          <p:nvPr/>
        </p:nvPicPr>
        <p:blipFill rotWithShape="1">
          <a:blip r:embed="rId6">
            <a:extLst>
              <a:ext uri="{28A0092B-C50C-407E-A947-70E740481C1C}">
                <a14:useLocalDpi xmlns:a14="http://schemas.microsoft.com/office/drawing/2010/main" val="0"/>
              </a:ext>
            </a:extLst>
          </a:blip>
          <a:srcRect l="8566" t="12785" r="6214" b="13244"/>
          <a:stretch/>
        </p:blipFill>
        <p:spPr bwMode="auto">
          <a:xfrm>
            <a:off x="8353003" y="5139097"/>
            <a:ext cx="1872208" cy="163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618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endParaRPr lang="tr-TR" dirty="0" smtClean="0"/>
          </a:p>
          <a:p>
            <a:r>
              <a:rPr lang="tr-TR" dirty="0" smtClean="0"/>
              <a:t>Ünite </a:t>
            </a:r>
            <a:r>
              <a:rPr lang="tr-TR" dirty="0"/>
              <a:t>bazında bakıldığında, </a:t>
            </a:r>
            <a:r>
              <a:rPr lang="tr-TR" dirty="0" err="1"/>
              <a:t>glukoz</a:t>
            </a:r>
            <a:r>
              <a:rPr lang="tr-TR" dirty="0"/>
              <a:t> düşürücü etkisi U-100 insülin </a:t>
            </a:r>
            <a:r>
              <a:rPr lang="tr-TR" dirty="0" err="1"/>
              <a:t>glarjinden</a:t>
            </a:r>
            <a:r>
              <a:rPr lang="tr-TR" dirty="0"/>
              <a:t> düşüktür </a:t>
            </a:r>
            <a:endParaRPr lang="tr-TR" dirty="0" smtClean="0"/>
          </a:p>
          <a:p>
            <a:r>
              <a:rPr lang="tr-TR" dirty="0" smtClean="0"/>
              <a:t>U-100 </a:t>
            </a:r>
            <a:r>
              <a:rPr lang="tr-TR" dirty="0" err="1"/>
              <a:t>glargin</a:t>
            </a:r>
            <a:r>
              <a:rPr lang="tr-TR" dirty="0"/>
              <a:t> insülinden U-300 </a:t>
            </a:r>
            <a:r>
              <a:rPr lang="tr-TR" dirty="0" err="1"/>
              <a:t>glargine</a:t>
            </a:r>
            <a:r>
              <a:rPr lang="tr-TR" dirty="0"/>
              <a:t> geçişte doz değişimi gerekmez (bir miktar doz artışı yapılabilir</a:t>
            </a:r>
            <a:r>
              <a:rPr lang="tr-TR" dirty="0" smtClean="0"/>
              <a:t>).</a:t>
            </a:r>
          </a:p>
          <a:p>
            <a:r>
              <a:rPr lang="tr-TR" dirty="0"/>
              <a:t>U-300 </a:t>
            </a:r>
            <a:r>
              <a:rPr lang="tr-TR" dirty="0" err="1"/>
              <a:t>glargin</a:t>
            </a:r>
            <a:r>
              <a:rPr lang="tr-TR" dirty="0"/>
              <a:t> insülinden U-100 </a:t>
            </a:r>
            <a:r>
              <a:rPr lang="tr-TR" dirty="0" err="1"/>
              <a:t>glargin</a:t>
            </a:r>
            <a:r>
              <a:rPr lang="tr-TR" dirty="0"/>
              <a:t> insüline geçişte ise, U-100 </a:t>
            </a:r>
            <a:r>
              <a:rPr lang="tr-TR" dirty="0" err="1"/>
              <a:t>glarginin</a:t>
            </a:r>
            <a:r>
              <a:rPr lang="tr-TR" dirty="0"/>
              <a:t> zayıf da olsa pik etkisinin olmasından dolayı hipoglisemi riskinden kaçınmak için, dozun %20 azaltılması önerilmektedir. </a:t>
            </a:r>
            <a:endParaRPr lang="tr-TR" dirty="0" smtClean="0"/>
          </a:p>
          <a:p>
            <a:r>
              <a:rPr lang="tr-TR" dirty="0" smtClean="0"/>
              <a:t>Bazı </a:t>
            </a:r>
            <a:r>
              <a:rPr lang="tr-TR" dirty="0"/>
              <a:t>olgularda U-300 </a:t>
            </a:r>
            <a:r>
              <a:rPr lang="tr-TR" dirty="0" err="1"/>
              <a:t>glargin</a:t>
            </a:r>
            <a:r>
              <a:rPr lang="tr-TR" dirty="0"/>
              <a:t> insülinin, 100 </a:t>
            </a:r>
            <a:r>
              <a:rPr lang="tr-TR" dirty="0" err="1"/>
              <a:t>glargine</a:t>
            </a:r>
            <a:r>
              <a:rPr lang="tr-TR" dirty="0"/>
              <a:t> kıyasla </a:t>
            </a:r>
            <a:r>
              <a:rPr lang="tr-TR" dirty="0" smtClean="0"/>
              <a:t> kilo </a:t>
            </a:r>
            <a:r>
              <a:rPr lang="tr-TR" dirty="0"/>
              <a:t>üzerine olumsuz etkisinin daha az olduğu görülmektedir</a:t>
            </a:r>
            <a:r>
              <a:rPr lang="tr-TR" dirty="0" smtClean="0"/>
              <a:t>.</a:t>
            </a:r>
          </a:p>
          <a:p>
            <a:r>
              <a:rPr lang="tr-TR" dirty="0" err="1"/>
              <a:t>Pediyatrik</a:t>
            </a:r>
            <a:r>
              <a:rPr lang="tr-TR" dirty="0"/>
              <a:t> yaş grubunda kullanılmamaktadır. </a:t>
            </a:r>
            <a:endParaRPr lang="tr-TR" dirty="0" smtClean="0"/>
          </a:p>
          <a:p>
            <a:r>
              <a:rPr lang="tr-TR" dirty="0" err="1" smtClean="0"/>
              <a:t>Subkütan</a:t>
            </a:r>
            <a:r>
              <a:rPr lang="tr-TR" dirty="0" smtClean="0"/>
              <a:t> </a:t>
            </a:r>
            <a:r>
              <a:rPr lang="tr-TR" dirty="0"/>
              <a:t>uygulanır; </a:t>
            </a:r>
            <a:r>
              <a:rPr lang="tr-TR" dirty="0" err="1"/>
              <a:t>i.v</a:t>
            </a:r>
            <a:r>
              <a:rPr lang="tr-TR" dirty="0"/>
              <a:t>, </a:t>
            </a:r>
            <a:r>
              <a:rPr lang="tr-TR" dirty="0" err="1"/>
              <a:t>i.m</a:t>
            </a:r>
            <a:r>
              <a:rPr lang="tr-TR" dirty="0"/>
              <a:t> veya pompa için uygun formları mevcut değildir. </a:t>
            </a:r>
            <a:endParaRPr lang="tr-TR" dirty="0" smtClean="0"/>
          </a:p>
          <a:p>
            <a:r>
              <a:rPr lang="tr-TR" dirty="0" smtClean="0"/>
              <a:t>Gebelik </a:t>
            </a:r>
            <a:r>
              <a:rPr lang="tr-TR" dirty="0"/>
              <a:t>kategorisi C’dir. </a:t>
            </a:r>
            <a:endParaRPr lang="tr-TR" dirty="0" smtClean="0"/>
          </a:p>
          <a:p>
            <a:r>
              <a:rPr lang="tr-TR" dirty="0" err="1" smtClean="0"/>
              <a:t>Laktasyonda</a:t>
            </a:r>
            <a:r>
              <a:rPr lang="tr-TR" dirty="0" smtClean="0"/>
              <a:t> </a:t>
            </a:r>
            <a:r>
              <a:rPr lang="tr-TR" dirty="0"/>
              <a:t>kullanılabilir.</a:t>
            </a:r>
          </a:p>
        </p:txBody>
      </p:sp>
    </p:spTree>
    <p:extLst>
      <p:ext uri="{BB962C8B-B14F-4D97-AF65-F5344CB8AC3E}">
        <p14:creationId xmlns:p14="http://schemas.microsoft.com/office/powerpoint/2010/main" val="2574489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duct Highlight - Ryzodeg Flextouch | Latest news for Doctors, Nurses and  Pharmacists | Pharmacy"/>
          <p:cNvPicPr>
            <a:picLocks noChangeAspect="1" noChangeArrowheads="1"/>
          </p:cNvPicPr>
          <p:nvPr/>
        </p:nvPicPr>
        <p:blipFill rotWithShape="1">
          <a:blip r:embed="rId3">
            <a:extLst>
              <a:ext uri="{28A0092B-C50C-407E-A947-70E740481C1C}">
                <a14:useLocalDpi xmlns:a14="http://schemas.microsoft.com/office/drawing/2010/main" val="0"/>
              </a:ext>
            </a:extLst>
          </a:blip>
          <a:srcRect l="23310" t="6061" r="22286" b="2430"/>
          <a:stretch/>
        </p:blipFill>
        <p:spPr bwMode="auto">
          <a:xfrm>
            <a:off x="7632923" y="1156802"/>
            <a:ext cx="3023534" cy="550370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3600" dirty="0" err="1"/>
              <a:t>İnsulin</a:t>
            </a:r>
            <a:r>
              <a:rPr lang="tr-TR" sz="3600" dirty="0"/>
              <a:t> </a:t>
            </a:r>
            <a:r>
              <a:rPr lang="tr-TR" sz="3600" dirty="0" err="1"/>
              <a:t>Degludec</a:t>
            </a:r>
            <a:endParaRPr lang="tr-TR" sz="3600" dirty="0"/>
          </a:p>
        </p:txBody>
      </p:sp>
      <p:sp>
        <p:nvSpPr>
          <p:cNvPr id="3" name="İçerik Yer Tutucusu 2"/>
          <p:cNvSpPr>
            <a:spLocks noGrp="1"/>
          </p:cNvSpPr>
          <p:nvPr>
            <p:ph idx="1"/>
          </p:nvPr>
        </p:nvSpPr>
        <p:spPr>
          <a:xfrm>
            <a:off x="483384" y="1508949"/>
            <a:ext cx="7164861" cy="5151556"/>
          </a:xfrm>
        </p:spPr>
        <p:txBody>
          <a:bodyPr>
            <a:noAutofit/>
          </a:bodyPr>
          <a:lstStyle/>
          <a:p>
            <a:r>
              <a:rPr lang="tr-TR" sz="2200" dirty="0" smtClean="0"/>
              <a:t>U-100 </a:t>
            </a:r>
            <a:r>
              <a:rPr lang="tr-TR" sz="2200" dirty="0"/>
              <a:t>ve U-200 3mL’lik formları </a:t>
            </a:r>
            <a:r>
              <a:rPr lang="tr-TR" sz="2200" dirty="0" smtClean="0"/>
              <a:t>vardır</a:t>
            </a:r>
          </a:p>
          <a:p>
            <a:r>
              <a:rPr lang="tr-TR" sz="2200" dirty="0" smtClean="0"/>
              <a:t>U-100 </a:t>
            </a:r>
            <a:r>
              <a:rPr lang="tr-TR" sz="2200" dirty="0"/>
              <a:t>ve U-200 formlarının </a:t>
            </a:r>
            <a:r>
              <a:rPr lang="tr-TR" sz="2200" dirty="0" err="1"/>
              <a:t>farmakokinetik</a:t>
            </a:r>
            <a:r>
              <a:rPr lang="tr-TR" sz="2200" dirty="0"/>
              <a:t> ve farmakodinamik özellikleri benzerdir. </a:t>
            </a:r>
            <a:endParaRPr lang="tr-TR" sz="2200" dirty="0" smtClean="0"/>
          </a:p>
          <a:p>
            <a:r>
              <a:rPr lang="tr-TR" sz="2200" dirty="0" smtClean="0"/>
              <a:t>1 </a:t>
            </a:r>
            <a:r>
              <a:rPr lang="tr-TR" sz="2200" dirty="0"/>
              <a:t>yaşın üzerindeki çocuklarda da kullanılabilmektedir. </a:t>
            </a:r>
            <a:endParaRPr lang="tr-TR" sz="2200" dirty="0" smtClean="0"/>
          </a:p>
          <a:p>
            <a:r>
              <a:rPr lang="tr-TR" sz="2200" dirty="0" smtClean="0"/>
              <a:t>Günde </a:t>
            </a:r>
            <a:r>
              <a:rPr lang="tr-TR" sz="2200" dirty="0"/>
              <a:t>1 kez uygulanır. </a:t>
            </a:r>
            <a:endParaRPr lang="tr-TR" sz="2200" dirty="0" smtClean="0"/>
          </a:p>
          <a:p>
            <a:r>
              <a:rPr lang="tr-TR" sz="2200" dirty="0" err="1" smtClean="0"/>
              <a:t>Subkütan</a:t>
            </a:r>
            <a:r>
              <a:rPr lang="tr-TR" sz="2200" dirty="0" smtClean="0"/>
              <a:t> </a:t>
            </a:r>
            <a:r>
              <a:rPr lang="tr-TR" sz="2200" dirty="0"/>
              <a:t>uygulanır. </a:t>
            </a:r>
            <a:endParaRPr lang="tr-TR" sz="2200" dirty="0" smtClean="0"/>
          </a:p>
          <a:p>
            <a:r>
              <a:rPr lang="tr-TR" sz="2200" dirty="0" err="1" smtClean="0"/>
              <a:t>İntravenöz</a:t>
            </a:r>
            <a:r>
              <a:rPr lang="tr-TR" sz="2200" dirty="0"/>
              <a:t>, </a:t>
            </a:r>
            <a:r>
              <a:rPr lang="tr-TR" sz="2200" dirty="0" err="1"/>
              <a:t>i.m</a:t>
            </a:r>
            <a:r>
              <a:rPr lang="tr-TR" sz="2200" dirty="0"/>
              <a:t> veya pompa ile kullanıma uygun değildir. </a:t>
            </a:r>
            <a:endParaRPr lang="tr-TR" sz="2200" dirty="0" smtClean="0"/>
          </a:p>
          <a:p>
            <a:r>
              <a:rPr lang="tr-TR" sz="2200" dirty="0" smtClean="0"/>
              <a:t>Gebe </a:t>
            </a:r>
            <a:r>
              <a:rPr lang="tr-TR" sz="2200" dirty="0"/>
              <a:t>kadınlarda </a:t>
            </a:r>
            <a:r>
              <a:rPr lang="tr-TR" sz="2200" dirty="0" smtClean="0"/>
              <a:t>kullanılmamaktadır. </a:t>
            </a:r>
          </a:p>
          <a:p>
            <a:r>
              <a:rPr lang="tr-TR" sz="2200" dirty="0" smtClean="0"/>
              <a:t>Belirgin </a:t>
            </a:r>
            <a:r>
              <a:rPr lang="tr-TR" sz="2200" dirty="0"/>
              <a:t>piki yoktur. </a:t>
            </a:r>
            <a:endParaRPr lang="tr-TR" sz="2200" dirty="0" smtClean="0"/>
          </a:p>
          <a:p>
            <a:r>
              <a:rPr lang="tr-TR" sz="2200" dirty="0" smtClean="0"/>
              <a:t>Etki </a:t>
            </a:r>
            <a:r>
              <a:rPr lang="tr-TR" sz="2200" dirty="0"/>
              <a:t>süresi </a:t>
            </a:r>
            <a:r>
              <a:rPr lang="tr-TR" sz="2200" dirty="0" smtClean="0"/>
              <a:t>yaklaşık 42 saat </a:t>
            </a:r>
          </a:p>
          <a:p>
            <a:r>
              <a:rPr lang="tr-TR" sz="2200" dirty="0"/>
              <a:t>D</a:t>
            </a:r>
            <a:r>
              <a:rPr lang="tr-TR" sz="2200" dirty="0" smtClean="0"/>
              <a:t>oz </a:t>
            </a:r>
            <a:r>
              <a:rPr lang="tr-TR" sz="2200" dirty="0"/>
              <a:t>artışları arasında 3-4 gün </a:t>
            </a:r>
            <a:r>
              <a:rPr lang="tr-TR" sz="2200" dirty="0" smtClean="0"/>
              <a:t>bulunmalıdır</a:t>
            </a:r>
          </a:p>
          <a:p>
            <a:r>
              <a:rPr lang="tr-TR" sz="2200" dirty="0" smtClean="0"/>
              <a:t>Yüksek </a:t>
            </a:r>
            <a:r>
              <a:rPr lang="tr-TR" sz="2200" dirty="0"/>
              <a:t>doz gereksinimi olanlarda U-200 formu kullanılabilir.</a:t>
            </a:r>
          </a:p>
        </p:txBody>
      </p:sp>
    </p:spTree>
    <p:extLst>
      <p:ext uri="{BB962C8B-B14F-4D97-AF65-F5344CB8AC3E}">
        <p14:creationId xmlns:p14="http://schemas.microsoft.com/office/powerpoint/2010/main" val="9568454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err="1"/>
              <a:t>İnsulin</a:t>
            </a:r>
            <a:r>
              <a:rPr lang="tr-TR" sz="3600" dirty="0"/>
              <a:t> </a:t>
            </a:r>
            <a:r>
              <a:rPr lang="tr-TR" sz="3600" dirty="0" err="1"/>
              <a:t>Icodec</a:t>
            </a:r>
            <a:endParaRPr lang="tr-TR" sz="3600"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Yarı </a:t>
            </a:r>
            <a:r>
              <a:rPr lang="tr-TR" sz="2400" dirty="0"/>
              <a:t>ömrü 1 hafta olan araştırma aşamasındaki </a:t>
            </a:r>
            <a:r>
              <a:rPr lang="tr-TR" sz="2400" dirty="0" smtClean="0"/>
              <a:t>ultra uzun </a:t>
            </a:r>
            <a:r>
              <a:rPr lang="tr-TR" sz="2400" dirty="0"/>
              <a:t>etkili bir bazal insülindir. </a:t>
            </a:r>
            <a:endParaRPr lang="tr-TR" sz="2400" dirty="0" smtClean="0"/>
          </a:p>
          <a:p>
            <a:endParaRPr lang="tr-TR" sz="2400" dirty="0" smtClean="0"/>
          </a:p>
          <a:p>
            <a:r>
              <a:rPr lang="tr-TR" sz="2400" dirty="0" smtClean="0"/>
              <a:t>Oral </a:t>
            </a:r>
            <a:r>
              <a:rPr lang="tr-TR" sz="2400" dirty="0" err="1"/>
              <a:t>antidiyabetik</a:t>
            </a:r>
            <a:r>
              <a:rPr lang="tr-TR" sz="2400" dirty="0"/>
              <a:t> tedaviyle kontrol altında olmayan tip 2 diyabetlilerin dahil edildiği bir çalışmada, günde tek doz U-100 insülin </a:t>
            </a:r>
            <a:r>
              <a:rPr lang="tr-TR" sz="2400" dirty="0" err="1"/>
              <a:t>glarjin</a:t>
            </a:r>
            <a:r>
              <a:rPr lang="tr-TR" sz="2400" dirty="0"/>
              <a:t> ile insülin </a:t>
            </a:r>
            <a:r>
              <a:rPr lang="tr-TR" sz="2400" dirty="0" err="1"/>
              <a:t>icodec’in</a:t>
            </a:r>
            <a:r>
              <a:rPr lang="tr-TR" sz="2400" dirty="0"/>
              <a:t> benzer HbA1c düşüşü sağladığı gösterilmiştir.</a:t>
            </a:r>
          </a:p>
        </p:txBody>
      </p:sp>
    </p:spTree>
    <p:extLst>
      <p:ext uri="{BB962C8B-B14F-4D97-AF65-F5344CB8AC3E}">
        <p14:creationId xmlns:p14="http://schemas.microsoft.com/office/powerpoint/2010/main" val="40110468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err="1"/>
              <a:t>Reguler</a:t>
            </a:r>
            <a:r>
              <a:rPr lang="tr-TR" sz="3600" dirty="0"/>
              <a:t> Kısa </a:t>
            </a:r>
            <a:r>
              <a:rPr lang="tr-TR" sz="3600" dirty="0" smtClean="0"/>
              <a:t>Etkili </a:t>
            </a:r>
            <a:r>
              <a:rPr lang="tr-TR" sz="3600" dirty="0" err="1"/>
              <a:t>İnsulinler</a:t>
            </a:r>
            <a:endParaRPr lang="tr-TR" sz="3600" dirty="0"/>
          </a:p>
        </p:txBody>
      </p:sp>
      <p:sp>
        <p:nvSpPr>
          <p:cNvPr id="3" name="İçerik Yer Tutucusu 2"/>
          <p:cNvSpPr>
            <a:spLocks noGrp="1"/>
          </p:cNvSpPr>
          <p:nvPr>
            <p:ph idx="1"/>
          </p:nvPr>
        </p:nvSpPr>
        <p:spPr/>
        <p:txBody>
          <a:bodyPr>
            <a:normAutofit/>
          </a:bodyPr>
          <a:lstStyle/>
          <a:p>
            <a:r>
              <a:rPr lang="tr-TR" sz="2400" dirty="0" err="1"/>
              <a:t>Subkutan</a:t>
            </a:r>
            <a:r>
              <a:rPr lang="tr-TR" sz="2400" dirty="0"/>
              <a:t> olarak enjekte edilen </a:t>
            </a:r>
            <a:r>
              <a:rPr lang="tr-TR" sz="2400" dirty="0" err="1"/>
              <a:t>regüler</a:t>
            </a:r>
            <a:r>
              <a:rPr lang="tr-TR" sz="2400" dirty="0"/>
              <a:t> insan insülininin etkisi 30-60 dakika içerisinde başlar ve 1-4 saat içerisinde pik konsantrasyona ulaşır. </a:t>
            </a:r>
            <a:endParaRPr lang="tr-TR" sz="2400" dirty="0" smtClean="0"/>
          </a:p>
          <a:p>
            <a:r>
              <a:rPr lang="tr-TR" sz="2400" dirty="0" err="1" smtClean="0"/>
              <a:t>Postprandial</a:t>
            </a:r>
            <a:r>
              <a:rPr lang="tr-TR" sz="2400" dirty="0" smtClean="0"/>
              <a:t> </a:t>
            </a:r>
            <a:r>
              <a:rPr lang="tr-TR" sz="2400" dirty="0" err="1"/>
              <a:t>hiperglisemiye</a:t>
            </a:r>
            <a:r>
              <a:rPr lang="tr-TR" sz="2400" dirty="0"/>
              <a:t> neden olabilmektedir. </a:t>
            </a:r>
            <a:endParaRPr lang="tr-TR" sz="2400" dirty="0" smtClean="0"/>
          </a:p>
          <a:p>
            <a:r>
              <a:rPr lang="tr-TR" sz="2400" dirty="0" smtClean="0"/>
              <a:t>Etki </a:t>
            </a:r>
            <a:r>
              <a:rPr lang="tr-TR" sz="2400" dirty="0"/>
              <a:t>süresi 4-8 </a:t>
            </a:r>
            <a:r>
              <a:rPr lang="tr-TR" sz="2400" dirty="0" smtClean="0"/>
              <a:t>saat</a:t>
            </a:r>
          </a:p>
          <a:p>
            <a:r>
              <a:rPr lang="tr-TR" sz="2400" dirty="0" smtClean="0"/>
              <a:t>Etkisinin 8 </a:t>
            </a:r>
            <a:r>
              <a:rPr lang="tr-TR" sz="2400" dirty="0"/>
              <a:t>saate kadar uzayabilmesi nedeniyle geç </a:t>
            </a:r>
            <a:r>
              <a:rPr lang="tr-TR" sz="2400" dirty="0" err="1"/>
              <a:t>postprandial</a:t>
            </a:r>
            <a:r>
              <a:rPr lang="tr-TR" sz="2400" dirty="0"/>
              <a:t> hipoglisemilerin oluşumuna da neden olabilmektedir. </a:t>
            </a:r>
            <a:endParaRPr lang="tr-TR" sz="2400" dirty="0" smtClean="0"/>
          </a:p>
          <a:p>
            <a:r>
              <a:rPr lang="tr-TR" sz="2400" dirty="0" smtClean="0"/>
              <a:t>Gebelik </a:t>
            </a:r>
            <a:r>
              <a:rPr lang="tr-TR" sz="2400" dirty="0"/>
              <a:t>kategorisi B </a:t>
            </a:r>
            <a:r>
              <a:rPr lang="tr-TR" sz="2400" dirty="0" err="1"/>
              <a:t>dir</a:t>
            </a:r>
            <a:r>
              <a:rPr lang="tr-TR" sz="2400" dirty="0"/>
              <a:t>.</a:t>
            </a:r>
          </a:p>
        </p:txBody>
      </p:sp>
      <p:pic>
        <p:nvPicPr>
          <p:cNvPr id="3074" name="Picture 2" descr="https://www.ilacdata.com/onizleme/ilaclar/kucukresim/4713_27.12.2021_7885507985957.jpg"/>
          <p:cNvPicPr>
            <a:picLocks noChangeAspect="1" noChangeArrowheads="1"/>
          </p:cNvPicPr>
          <p:nvPr/>
        </p:nvPicPr>
        <p:blipFill rotWithShape="1">
          <a:blip r:embed="rId3">
            <a:extLst>
              <a:ext uri="{28A0092B-C50C-407E-A947-70E740481C1C}">
                <a14:useLocalDpi xmlns:a14="http://schemas.microsoft.com/office/drawing/2010/main" val="0"/>
              </a:ext>
            </a:extLst>
          </a:blip>
          <a:srcRect l="8280" t="8681" r="6603" b="12482"/>
          <a:stretch/>
        </p:blipFill>
        <p:spPr bwMode="auto">
          <a:xfrm>
            <a:off x="8038214" y="4348717"/>
            <a:ext cx="1945758" cy="240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728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Analog Hızlı Etkili </a:t>
            </a:r>
            <a:r>
              <a:rPr lang="tr-TR" sz="3600" dirty="0" err="1" smtClean="0"/>
              <a:t>İnsulinler</a:t>
            </a:r>
            <a:r>
              <a:rPr lang="tr-TR" sz="3600" dirty="0"/>
              <a:t/>
            </a:r>
            <a:br>
              <a:rPr lang="tr-TR" sz="3600" dirty="0"/>
            </a:br>
            <a:r>
              <a:rPr lang="tr-TR" sz="2800" dirty="0" smtClean="0"/>
              <a:t>(insülin </a:t>
            </a:r>
            <a:r>
              <a:rPr lang="tr-TR" sz="2800" dirty="0" err="1"/>
              <a:t>lispro</a:t>
            </a:r>
            <a:r>
              <a:rPr lang="tr-TR" sz="2800" dirty="0"/>
              <a:t>, insülin </a:t>
            </a:r>
            <a:r>
              <a:rPr lang="tr-TR" sz="2800" dirty="0" err="1"/>
              <a:t>aspart</a:t>
            </a:r>
            <a:r>
              <a:rPr lang="tr-TR" sz="2800" dirty="0"/>
              <a:t> ve insülin </a:t>
            </a:r>
            <a:r>
              <a:rPr lang="tr-TR" sz="2800" dirty="0" err="1" smtClean="0"/>
              <a:t>glulisin</a:t>
            </a:r>
            <a:r>
              <a:rPr lang="tr-TR" sz="2800" dirty="0" smtClean="0"/>
              <a:t>)</a:t>
            </a:r>
            <a:endParaRPr lang="tr-TR" sz="2800" dirty="0"/>
          </a:p>
        </p:txBody>
      </p:sp>
      <p:sp>
        <p:nvSpPr>
          <p:cNvPr id="3" name="İçerik Yer Tutucusu 2"/>
          <p:cNvSpPr>
            <a:spLocks noGrp="1"/>
          </p:cNvSpPr>
          <p:nvPr>
            <p:ph idx="1"/>
          </p:nvPr>
        </p:nvSpPr>
        <p:spPr>
          <a:xfrm>
            <a:off x="504131" y="1691953"/>
            <a:ext cx="9721215" cy="4799407"/>
          </a:xfrm>
        </p:spPr>
        <p:txBody>
          <a:bodyPr>
            <a:normAutofit/>
          </a:bodyPr>
          <a:lstStyle/>
          <a:p>
            <a:r>
              <a:rPr lang="tr-TR" sz="2400" dirty="0" smtClean="0"/>
              <a:t>Etki </a:t>
            </a:r>
            <a:r>
              <a:rPr lang="tr-TR" sz="2400" dirty="0"/>
              <a:t>süresi hızlandırılmış insülinlerdir. </a:t>
            </a:r>
            <a:endParaRPr lang="tr-TR" sz="2400" dirty="0" smtClean="0"/>
          </a:p>
          <a:p>
            <a:endParaRPr lang="tr-TR" sz="2400" dirty="0"/>
          </a:p>
          <a:p>
            <a:r>
              <a:rPr lang="tr-TR" sz="2400" dirty="0"/>
              <a:t>Y</a:t>
            </a:r>
            <a:r>
              <a:rPr lang="tr-TR" sz="2400" dirty="0" smtClean="0"/>
              <a:t>emekten </a:t>
            </a:r>
            <a:r>
              <a:rPr lang="tr-TR" sz="2400" dirty="0"/>
              <a:t>hemen önce veya yemekle beraber </a:t>
            </a:r>
            <a:r>
              <a:rPr lang="tr-TR" sz="2400" dirty="0" smtClean="0"/>
              <a:t>kullanılmaktadırlar</a:t>
            </a:r>
          </a:p>
          <a:p>
            <a:endParaRPr lang="tr-TR" sz="2400" dirty="0"/>
          </a:p>
          <a:p>
            <a:r>
              <a:rPr lang="tr-TR" sz="2400" dirty="0" err="1"/>
              <a:t>R</a:t>
            </a:r>
            <a:r>
              <a:rPr lang="tr-TR" sz="2400" dirty="0" err="1" smtClean="0"/>
              <a:t>egüler</a:t>
            </a:r>
            <a:r>
              <a:rPr lang="tr-TR" sz="2400" dirty="0" smtClean="0"/>
              <a:t> </a:t>
            </a:r>
            <a:r>
              <a:rPr lang="tr-TR" sz="2400" dirty="0"/>
              <a:t>insüline göre hızlı etki başlangıcı ve daha kısa süre plazmada kalmaları nedeniyle </a:t>
            </a:r>
            <a:r>
              <a:rPr lang="tr-TR" sz="2400" dirty="0" err="1"/>
              <a:t>posptprandiyal</a:t>
            </a:r>
            <a:r>
              <a:rPr lang="tr-TR" sz="2400" dirty="0"/>
              <a:t> </a:t>
            </a:r>
            <a:r>
              <a:rPr lang="tr-TR" sz="2400" dirty="0" err="1"/>
              <a:t>hiperglisemiyi</a:t>
            </a:r>
            <a:r>
              <a:rPr lang="tr-TR" sz="2400" dirty="0"/>
              <a:t> daha iyi kontrol ederler ve geç dönem hipoglisemi riski de daha düşüktür.</a:t>
            </a:r>
          </a:p>
          <a:p>
            <a:endParaRPr lang="tr-TR" sz="2400" dirty="0"/>
          </a:p>
        </p:txBody>
      </p:sp>
      <p:pic>
        <p:nvPicPr>
          <p:cNvPr id="2052" name="Picture 4" descr="Healthcare Provider Site | Humalog® (insulin lispro injec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17" t="6360" r="5870" b="12215"/>
          <a:stretch/>
        </p:blipFill>
        <p:spPr bwMode="auto">
          <a:xfrm>
            <a:off x="1116418" y="4932313"/>
            <a:ext cx="2516255" cy="21744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vorapid 100IU/ml Flexpen 3 ml Price, Uses, Side Effects, Composition -  Apollo Pharmac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19" t="3174" r="21341" b="15138"/>
          <a:stretch/>
        </p:blipFill>
        <p:spPr bwMode="auto">
          <a:xfrm>
            <a:off x="3960515" y="4758202"/>
            <a:ext cx="1855569" cy="2348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pidra Full Prescribing Information, Dosage &amp; Side Effects | MIMS Indonesia"/>
          <p:cNvPicPr>
            <a:picLocks noChangeAspect="1" noChangeArrowheads="1"/>
          </p:cNvPicPr>
          <p:nvPr/>
        </p:nvPicPr>
        <p:blipFill rotWithShape="1">
          <a:blip r:embed="rId4">
            <a:extLst>
              <a:ext uri="{28A0092B-C50C-407E-A947-70E740481C1C}">
                <a14:useLocalDpi xmlns:a14="http://schemas.microsoft.com/office/drawing/2010/main" val="0"/>
              </a:ext>
            </a:extLst>
          </a:blip>
          <a:srcRect l="2803" t="24716" r="2388" b="24687"/>
          <a:stretch/>
        </p:blipFill>
        <p:spPr bwMode="auto">
          <a:xfrm>
            <a:off x="6264771" y="4820614"/>
            <a:ext cx="4207896" cy="239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0594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smtClean="0"/>
              <a:t> </a:t>
            </a:r>
            <a:r>
              <a:rPr lang="tr-TR" sz="4000" dirty="0"/>
              <a:t>İNSÜLİN TEDAVİ </a:t>
            </a:r>
            <a:r>
              <a:rPr lang="tr-TR" sz="4000" dirty="0" smtClean="0"/>
              <a:t>YÖNETİMİ</a:t>
            </a:r>
            <a:r>
              <a:rPr lang="tr-TR" sz="4400" dirty="0" smtClean="0"/>
              <a:t/>
            </a:r>
            <a:br>
              <a:rPr lang="tr-TR" sz="4400" dirty="0" smtClean="0"/>
            </a:br>
            <a:r>
              <a:rPr lang="tr-TR" sz="3600" dirty="0"/>
              <a:t>İnsülin destek </a:t>
            </a:r>
            <a:r>
              <a:rPr lang="tr-TR" sz="3600" dirty="0" smtClean="0"/>
              <a:t>tedavisi</a:t>
            </a:r>
            <a:endParaRPr lang="tr-TR" sz="4400" dirty="0"/>
          </a:p>
        </p:txBody>
      </p:sp>
      <p:sp>
        <p:nvSpPr>
          <p:cNvPr id="4" name="Dikdörtgen 3"/>
          <p:cNvSpPr/>
          <p:nvPr/>
        </p:nvSpPr>
        <p:spPr>
          <a:xfrm>
            <a:off x="4255072" y="3112054"/>
            <a:ext cx="5400675" cy="769441"/>
          </a:xfrm>
          <a:prstGeom prst="rect">
            <a:avLst/>
          </a:prstGeom>
          <a:solidFill>
            <a:schemeClr val="accent5">
              <a:lumMod val="20000"/>
              <a:lumOff val="80000"/>
            </a:schemeClr>
          </a:solidFill>
        </p:spPr>
        <p:txBody>
          <a:bodyPr>
            <a:spAutoFit/>
          </a:bodyPr>
          <a:lstStyle/>
          <a:p>
            <a:r>
              <a:rPr lang="tr-TR" sz="2200" dirty="0" smtClean="0"/>
              <a:t>Günde </a:t>
            </a:r>
            <a:r>
              <a:rPr lang="tr-TR" sz="2200" dirty="0"/>
              <a:t>2 doz orta/uzun etkili + hızlı/kısa etkili karışım </a:t>
            </a:r>
            <a:r>
              <a:rPr lang="tr-TR" sz="2200" dirty="0" smtClean="0"/>
              <a:t>insülin</a:t>
            </a:r>
            <a:r>
              <a:rPr lang="tr-TR" sz="2200" dirty="0"/>
              <a:t> </a:t>
            </a:r>
            <a:r>
              <a:rPr lang="tr-TR" sz="2200" dirty="0" smtClean="0"/>
              <a:t>şeklinde</a:t>
            </a:r>
            <a:endParaRPr lang="tr-TR" sz="2200" dirty="0"/>
          </a:p>
        </p:txBody>
      </p:sp>
      <p:sp>
        <p:nvSpPr>
          <p:cNvPr id="5" name="Dikdörtgen 4"/>
          <p:cNvSpPr/>
          <p:nvPr/>
        </p:nvSpPr>
        <p:spPr>
          <a:xfrm>
            <a:off x="3385104" y="3946733"/>
            <a:ext cx="6912768" cy="1631216"/>
          </a:xfrm>
          <a:prstGeom prst="rect">
            <a:avLst/>
          </a:prstGeom>
          <a:solidFill>
            <a:schemeClr val="accent5">
              <a:lumMod val="20000"/>
              <a:lumOff val="80000"/>
            </a:schemeClr>
          </a:solidFill>
        </p:spPr>
        <p:txBody>
          <a:bodyPr wrap="square">
            <a:spAutoFit/>
          </a:bodyPr>
          <a:lstStyle/>
          <a:p>
            <a:pPr marL="342900" indent="-342900">
              <a:buFont typeface="Arial" pitchFamily="34" charset="0"/>
              <a:buChar char="•"/>
            </a:pPr>
            <a:r>
              <a:rPr lang="tr-TR" sz="2000" dirty="0" smtClean="0"/>
              <a:t>Bazal </a:t>
            </a:r>
            <a:r>
              <a:rPr lang="tr-TR" sz="2000" dirty="0"/>
              <a:t>insülin desteğinin yeterli olmadığı tip 2 diyabetlilerde, </a:t>
            </a:r>
            <a:endParaRPr lang="tr-TR" sz="2000" dirty="0" smtClean="0"/>
          </a:p>
          <a:p>
            <a:pPr marL="342900" indent="-342900">
              <a:buFont typeface="Arial" pitchFamily="34" charset="0"/>
              <a:buChar char="•"/>
            </a:pPr>
            <a:r>
              <a:rPr lang="tr-TR" sz="2000" dirty="0" smtClean="0"/>
              <a:t>bazal-</a:t>
            </a:r>
            <a:r>
              <a:rPr lang="tr-TR" sz="2000" dirty="0" err="1" smtClean="0"/>
              <a:t>bolus</a:t>
            </a:r>
            <a:r>
              <a:rPr lang="tr-TR" sz="2000" dirty="0" smtClean="0"/>
              <a:t> </a:t>
            </a:r>
            <a:r>
              <a:rPr lang="tr-TR" sz="2000" dirty="0"/>
              <a:t>insülin ihtiyacı olduğu halde bunu uygulayamayacak durumda olan (</a:t>
            </a:r>
            <a:r>
              <a:rPr lang="tr-TR" sz="2000" dirty="0" err="1"/>
              <a:t>örn</a:t>
            </a:r>
            <a:r>
              <a:rPr lang="tr-TR" sz="2000" dirty="0"/>
              <a:t>. ileri yaştaki) tip 1 </a:t>
            </a:r>
            <a:r>
              <a:rPr lang="tr-TR" sz="2000" dirty="0" smtClean="0"/>
              <a:t>diyabetliler</a:t>
            </a:r>
          </a:p>
          <a:p>
            <a:pPr marL="342900" indent="-342900">
              <a:buFont typeface="Arial" pitchFamily="34" charset="0"/>
              <a:buChar char="•"/>
            </a:pPr>
            <a:r>
              <a:rPr lang="tr-TR" sz="2000" dirty="0" smtClean="0"/>
              <a:t> diyetle </a:t>
            </a:r>
            <a:r>
              <a:rPr lang="tr-TR" sz="2000" dirty="0"/>
              <a:t>kontrol altına alınamayan </a:t>
            </a:r>
            <a:r>
              <a:rPr lang="tr-TR" sz="2000" dirty="0" smtClean="0"/>
              <a:t>hafif  </a:t>
            </a:r>
            <a:r>
              <a:rPr lang="tr-TR" sz="2000" dirty="0"/>
              <a:t>GDM vakalarında</a:t>
            </a:r>
          </a:p>
        </p:txBody>
      </p:sp>
      <p:sp>
        <p:nvSpPr>
          <p:cNvPr id="6" name="Dikdörtgen 5"/>
          <p:cNvSpPr/>
          <p:nvPr/>
        </p:nvSpPr>
        <p:spPr>
          <a:xfrm>
            <a:off x="379839" y="5991454"/>
            <a:ext cx="3894957" cy="830997"/>
          </a:xfrm>
          <a:prstGeom prst="rect">
            <a:avLst/>
          </a:prstGeom>
          <a:solidFill>
            <a:schemeClr val="bg1">
              <a:lumMod val="95000"/>
            </a:schemeClr>
          </a:solidFill>
        </p:spPr>
        <p:txBody>
          <a:bodyPr wrap="square">
            <a:spAutoFit/>
          </a:bodyPr>
          <a:lstStyle/>
          <a:p>
            <a:r>
              <a:rPr lang="tr-TR" sz="2400" dirty="0"/>
              <a:t>Bazal İnsülin ve GLP-1 Analoğu Hazır Kombinasyonu: </a:t>
            </a:r>
          </a:p>
        </p:txBody>
      </p:sp>
      <p:sp>
        <p:nvSpPr>
          <p:cNvPr id="7" name="Dikdörtgen 6"/>
          <p:cNvSpPr/>
          <p:nvPr/>
        </p:nvSpPr>
        <p:spPr>
          <a:xfrm>
            <a:off x="5976740" y="6053010"/>
            <a:ext cx="4464496" cy="707886"/>
          </a:xfrm>
          <a:prstGeom prst="rect">
            <a:avLst/>
          </a:prstGeom>
          <a:solidFill>
            <a:schemeClr val="bg1">
              <a:lumMod val="95000"/>
            </a:schemeClr>
          </a:solidFill>
        </p:spPr>
        <p:txBody>
          <a:bodyPr wrap="square">
            <a:spAutoFit/>
          </a:bodyPr>
          <a:lstStyle/>
          <a:p>
            <a:r>
              <a:rPr lang="tr-TR" sz="2000" dirty="0"/>
              <a:t>Tip 2 diyabetli hastalarda, günde bir kez uygulanabilecek bir tedavi şeklidir. </a:t>
            </a:r>
          </a:p>
        </p:txBody>
      </p:sp>
      <p:sp>
        <p:nvSpPr>
          <p:cNvPr id="8" name="Dikdörtgen 7"/>
          <p:cNvSpPr/>
          <p:nvPr/>
        </p:nvSpPr>
        <p:spPr>
          <a:xfrm>
            <a:off x="432123" y="2051993"/>
            <a:ext cx="2840136" cy="461665"/>
          </a:xfrm>
          <a:prstGeom prst="rect">
            <a:avLst/>
          </a:prstGeom>
          <a:solidFill>
            <a:schemeClr val="accent6">
              <a:lumMod val="20000"/>
              <a:lumOff val="80000"/>
            </a:schemeClr>
          </a:solidFill>
        </p:spPr>
        <p:txBody>
          <a:bodyPr wrap="none">
            <a:spAutoFit/>
          </a:bodyPr>
          <a:lstStyle/>
          <a:p>
            <a:r>
              <a:rPr lang="tr-TR" sz="2400" dirty="0"/>
              <a:t>Bazal insülin desteği: </a:t>
            </a:r>
          </a:p>
        </p:txBody>
      </p:sp>
      <p:sp>
        <p:nvSpPr>
          <p:cNvPr id="9" name="Dikdörtgen 8"/>
          <p:cNvSpPr/>
          <p:nvPr/>
        </p:nvSpPr>
        <p:spPr>
          <a:xfrm>
            <a:off x="4255073" y="2085342"/>
            <a:ext cx="5682106" cy="430887"/>
          </a:xfrm>
          <a:prstGeom prst="rect">
            <a:avLst/>
          </a:prstGeom>
          <a:solidFill>
            <a:schemeClr val="accent6">
              <a:lumMod val="20000"/>
              <a:lumOff val="80000"/>
            </a:schemeClr>
          </a:solidFill>
        </p:spPr>
        <p:txBody>
          <a:bodyPr wrap="square">
            <a:spAutoFit/>
          </a:bodyPr>
          <a:lstStyle/>
          <a:p>
            <a:r>
              <a:rPr lang="tr-TR" sz="2200" dirty="0"/>
              <a:t>Bazal analog ve NPH insülin sıklıkla günde bir </a:t>
            </a:r>
            <a:r>
              <a:rPr lang="tr-TR" sz="2200" dirty="0" smtClean="0"/>
              <a:t>kez</a:t>
            </a:r>
            <a:endParaRPr lang="tr-TR" sz="2200" dirty="0"/>
          </a:p>
        </p:txBody>
      </p:sp>
      <p:sp>
        <p:nvSpPr>
          <p:cNvPr id="10" name="Dikdörtgen 9"/>
          <p:cNvSpPr/>
          <p:nvPr/>
        </p:nvSpPr>
        <p:spPr>
          <a:xfrm>
            <a:off x="432925" y="3081377"/>
            <a:ext cx="2248885" cy="830997"/>
          </a:xfrm>
          <a:prstGeom prst="rect">
            <a:avLst/>
          </a:prstGeom>
          <a:solidFill>
            <a:schemeClr val="accent5">
              <a:lumMod val="20000"/>
              <a:lumOff val="80000"/>
            </a:schemeClr>
          </a:solidFill>
        </p:spPr>
        <p:txBody>
          <a:bodyPr wrap="none">
            <a:spAutoFit/>
          </a:bodyPr>
          <a:lstStyle/>
          <a:p>
            <a:r>
              <a:rPr lang="tr-TR" sz="2400" dirty="0" err="1"/>
              <a:t>Bifazik</a:t>
            </a:r>
            <a:r>
              <a:rPr lang="tr-TR" sz="2400" dirty="0"/>
              <a:t> </a:t>
            </a:r>
            <a:r>
              <a:rPr lang="tr-TR" sz="2400" dirty="0" smtClean="0"/>
              <a:t>karışım</a:t>
            </a:r>
          </a:p>
          <a:p>
            <a:pPr algn="ctr"/>
            <a:r>
              <a:rPr lang="tr-TR" sz="2400" dirty="0" smtClean="0"/>
              <a:t>insülin </a:t>
            </a:r>
            <a:r>
              <a:rPr lang="tr-TR" sz="2400" dirty="0"/>
              <a:t>tedavisi: </a:t>
            </a:r>
          </a:p>
        </p:txBody>
      </p:sp>
      <p:sp>
        <p:nvSpPr>
          <p:cNvPr id="11" name="Sağ Ok 10"/>
          <p:cNvSpPr/>
          <p:nvPr/>
        </p:nvSpPr>
        <p:spPr>
          <a:xfrm>
            <a:off x="4536579" y="6140733"/>
            <a:ext cx="864096" cy="53243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3096419" y="3230655"/>
            <a:ext cx="864096" cy="53243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3384515" y="2016605"/>
            <a:ext cx="864096" cy="53243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895659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7897" y="2988097"/>
            <a:ext cx="5402067" cy="1800200"/>
          </a:xfrm>
          <a:solidFill>
            <a:schemeClr val="accent3">
              <a:lumMod val="20000"/>
              <a:lumOff val="80000"/>
            </a:schemeClr>
          </a:solidFill>
        </p:spPr>
        <p:txBody>
          <a:bodyPr>
            <a:noAutofit/>
          </a:bodyPr>
          <a:lstStyle/>
          <a:p>
            <a:r>
              <a:rPr lang="tr-TR" sz="2400" dirty="0" smtClean="0"/>
              <a:t>Günde 3 kez öğün </a:t>
            </a:r>
            <a:r>
              <a:rPr lang="tr-TR" sz="2400" dirty="0" err="1" smtClean="0"/>
              <a:t>bolus</a:t>
            </a:r>
            <a:r>
              <a:rPr lang="tr-TR" sz="2400" dirty="0" smtClean="0"/>
              <a:t> insülin + günde 1 kez bazal insülin </a:t>
            </a:r>
          </a:p>
          <a:p>
            <a:r>
              <a:rPr lang="tr-TR" sz="2400" dirty="0"/>
              <a:t>Günde 3 kez öğün </a:t>
            </a:r>
            <a:r>
              <a:rPr lang="tr-TR" sz="2400" dirty="0" err="1"/>
              <a:t>bolus</a:t>
            </a:r>
            <a:r>
              <a:rPr lang="tr-TR" sz="2400" dirty="0"/>
              <a:t> insülin + günde </a:t>
            </a:r>
            <a:r>
              <a:rPr lang="tr-TR" sz="2400" dirty="0" smtClean="0"/>
              <a:t>2 </a:t>
            </a:r>
            <a:r>
              <a:rPr lang="tr-TR" sz="2400" dirty="0"/>
              <a:t>kez bazal insülin </a:t>
            </a:r>
          </a:p>
        </p:txBody>
      </p:sp>
      <p:sp>
        <p:nvSpPr>
          <p:cNvPr id="4" name="Başlık 1"/>
          <p:cNvSpPr>
            <a:spLocks noGrp="1"/>
          </p:cNvSpPr>
          <p:nvPr>
            <p:ph type="title"/>
          </p:nvPr>
        </p:nvSpPr>
        <p:spPr/>
        <p:txBody>
          <a:bodyPr>
            <a:normAutofit fontScale="90000"/>
          </a:bodyPr>
          <a:lstStyle/>
          <a:p>
            <a:r>
              <a:rPr lang="tr-TR" sz="4000" dirty="0" smtClean="0"/>
              <a:t> </a:t>
            </a:r>
            <a:r>
              <a:rPr lang="tr-TR" sz="4000" dirty="0"/>
              <a:t>İNSÜLİN TEDAVİ </a:t>
            </a:r>
            <a:r>
              <a:rPr lang="tr-TR" sz="4000" dirty="0" smtClean="0"/>
              <a:t>YÖNETİMİ</a:t>
            </a:r>
            <a:r>
              <a:rPr lang="tr-TR" dirty="0"/>
              <a:t/>
            </a:r>
            <a:br>
              <a:rPr lang="tr-TR" dirty="0"/>
            </a:br>
            <a:r>
              <a:rPr lang="tr-TR" sz="3600" dirty="0"/>
              <a:t>İnsülin </a:t>
            </a:r>
            <a:r>
              <a:rPr lang="tr-TR" sz="3600" dirty="0" err="1"/>
              <a:t>replasman</a:t>
            </a:r>
            <a:r>
              <a:rPr lang="tr-TR" sz="3600" dirty="0"/>
              <a:t> tedavisi</a:t>
            </a:r>
            <a:endParaRPr lang="tr-TR" dirty="0"/>
          </a:p>
        </p:txBody>
      </p:sp>
      <p:sp>
        <p:nvSpPr>
          <p:cNvPr id="5" name="Dikdörtgen 4"/>
          <p:cNvSpPr/>
          <p:nvPr/>
        </p:nvSpPr>
        <p:spPr>
          <a:xfrm>
            <a:off x="5859479" y="2988097"/>
            <a:ext cx="4581756" cy="830997"/>
          </a:xfrm>
          <a:prstGeom prst="rect">
            <a:avLst/>
          </a:prstGeom>
          <a:solidFill>
            <a:schemeClr val="accent5">
              <a:lumMod val="20000"/>
              <a:lumOff val="80000"/>
            </a:schemeClr>
          </a:solidFill>
        </p:spPr>
        <p:txBody>
          <a:bodyPr wrap="square">
            <a:spAutoFit/>
          </a:bodyPr>
          <a:lstStyle/>
          <a:p>
            <a:pPr marL="342900" indent="-342900">
              <a:buFont typeface="Arial" pitchFamily="34" charset="0"/>
              <a:buChar char="•"/>
            </a:pPr>
            <a:r>
              <a:rPr lang="tr-TR" sz="2400" dirty="0" smtClean="0"/>
              <a:t>SCİİ </a:t>
            </a:r>
            <a:r>
              <a:rPr lang="tr-TR" sz="2400" dirty="0"/>
              <a:t>tedavisi insülin pompası ile yapılır. </a:t>
            </a:r>
            <a:endParaRPr lang="tr-TR" sz="2400" dirty="0" smtClean="0"/>
          </a:p>
        </p:txBody>
      </p:sp>
      <p:sp>
        <p:nvSpPr>
          <p:cNvPr id="6" name="Dikdörtgen 5"/>
          <p:cNvSpPr/>
          <p:nvPr/>
        </p:nvSpPr>
        <p:spPr>
          <a:xfrm>
            <a:off x="5832722" y="1915808"/>
            <a:ext cx="4608513" cy="830997"/>
          </a:xfrm>
          <a:prstGeom prst="rect">
            <a:avLst/>
          </a:prstGeom>
          <a:solidFill>
            <a:schemeClr val="accent5">
              <a:lumMod val="20000"/>
              <a:lumOff val="80000"/>
            </a:schemeClr>
          </a:solidFill>
        </p:spPr>
        <p:txBody>
          <a:bodyPr wrap="square">
            <a:spAutoFit/>
          </a:bodyPr>
          <a:lstStyle/>
          <a:p>
            <a:pPr algn="ctr"/>
            <a:r>
              <a:rPr lang="tr-TR" sz="2400" dirty="0"/>
              <a:t>Sürekli cilt altı insülin </a:t>
            </a:r>
            <a:r>
              <a:rPr lang="tr-TR" sz="2400" dirty="0" err="1"/>
              <a:t>infüzyonu</a:t>
            </a:r>
            <a:r>
              <a:rPr lang="tr-TR" sz="2400" dirty="0"/>
              <a:t> tedavisi</a:t>
            </a:r>
          </a:p>
        </p:txBody>
      </p:sp>
      <p:sp>
        <p:nvSpPr>
          <p:cNvPr id="7" name="Dikdörtgen 6"/>
          <p:cNvSpPr/>
          <p:nvPr/>
        </p:nvSpPr>
        <p:spPr>
          <a:xfrm>
            <a:off x="339289" y="1915807"/>
            <a:ext cx="5400675" cy="830997"/>
          </a:xfrm>
          <a:prstGeom prst="rect">
            <a:avLst/>
          </a:prstGeom>
          <a:solidFill>
            <a:schemeClr val="accent3">
              <a:lumMod val="20000"/>
              <a:lumOff val="80000"/>
            </a:schemeClr>
          </a:solidFill>
        </p:spPr>
        <p:txBody>
          <a:bodyPr>
            <a:spAutoFit/>
          </a:bodyPr>
          <a:lstStyle/>
          <a:p>
            <a:pPr algn="ctr"/>
            <a:r>
              <a:rPr lang="tr-TR" sz="2400" dirty="0" err="1"/>
              <a:t>Multipl</a:t>
            </a:r>
            <a:r>
              <a:rPr lang="tr-TR" sz="2400" dirty="0"/>
              <a:t> (çoklu) doz insülin </a:t>
            </a:r>
            <a:r>
              <a:rPr lang="tr-TR" sz="2400" dirty="0" err="1"/>
              <a:t>injeksiyonları</a:t>
            </a:r>
            <a:r>
              <a:rPr lang="tr-TR" sz="2400" dirty="0"/>
              <a:t> (Bazal-</a:t>
            </a:r>
            <a:r>
              <a:rPr lang="tr-TR" sz="2400" dirty="0" err="1"/>
              <a:t>bolus</a:t>
            </a:r>
            <a:r>
              <a:rPr lang="tr-TR" sz="2400" dirty="0"/>
              <a:t> tedavi)</a:t>
            </a:r>
          </a:p>
        </p:txBody>
      </p:sp>
      <p:sp>
        <p:nvSpPr>
          <p:cNvPr id="8" name="Dikdörtgen 7"/>
          <p:cNvSpPr/>
          <p:nvPr/>
        </p:nvSpPr>
        <p:spPr>
          <a:xfrm>
            <a:off x="367300" y="4860305"/>
            <a:ext cx="9865095" cy="1107996"/>
          </a:xfrm>
          <a:prstGeom prst="rect">
            <a:avLst/>
          </a:prstGeom>
          <a:solidFill>
            <a:schemeClr val="accent3">
              <a:lumMod val="20000"/>
              <a:lumOff val="80000"/>
            </a:schemeClr>
          </a:solidFill>
        </p:spPr>
        <p:txBody>
          <a:bodyPr wrap="square">
            <a:spAutoFit/>
          </a:bodyPr>
          <a:lstStyle/>
          <a:p>
            <a:r>
              <a:rPr lang="tr-TR" sz="2200" dirty="0"/>
              <a:t>Bazal-</a:t>
            </a:r>
            <a:r>
              <a:rPr lang="tr-TR" sz="2200" dirty="0" err="1"/>
              <a:t>bolus</a:t>
            </a:r>
            <a:r>
              <a:rPr lang="tr-TR" sz="2200" dirty="0"/>
              <a:t> insülin tedavisini farklı insülin preparatları ile uygulamakta zorluk çeken bazı diyabetlilerde (özellikle tip 2 diyabetli), günde 3 doz analog karışım insülin seçeneği düşünülebilir.</a:t>
            </a:r>
          </a:p>
        </p:txBody>
      </p:sp>
      <p:sp>
        <p:nvSpPr>
          <p:cNvPr id="9" name="Dikdörtgen 8"/>
          <p:cNvSpPr/>
          <p:nvPr/>
        </p:nvSpPr>
        <p:spPr>
          <a:xfrm>
            <a:off x="370159" y="6044529"/>
            <a:ext cx="9862236" cy="430887"/>
          </a:xfrm>
          <a:prstGeom prst="rect">
            <a:avLst/>
          </a:prstGeom>
          <a:solidFill>
            <a:schemeClr val="accent3">
              <a:lumMod val="20000"/>
              <a:lumOff val="80000"/>
            </a:schemeClr>
          </a:solidFill>
        </p:spPr>
        <p:txBody>
          <a:bodyPr wrap="square">
            <a:spAutoFit/>
          </a:bodyPr>
          <a:lstStyle/>
          <a:p>
            <a:r>
              <a:rPr lang="tr-TR" sz="2200" dirty="0"/>
              <a:t>İnsülin </a:t>
            </a:r>
            <a:r>
              <a:rPr lang="tr-TR" sz="2200" dirty="0" err="1"/>
              <a:t>degludec</a:t>
            </a:r>
            <a:r>
              <a:rPr lang="tr-TR" sz="2200" dirty="0"/>
              <a:t>/</a:t>
            </a:r>
            <a:r>
              <a:rPr lang="tr-TR" sz="2200" dirty="0" err="1"/>
              <a:t>aspart</a:t>
            </a:r>
            <a:r>
              <a:rPr lang="tr-TR" sz="2200" dirty="0"/>
              <a:t> kombinasyonunun günde 3 kez kullanımı uygun değildir.  </a:t>
            </a:r>
          </a:p>
        </p:txBody>
      </p:sp>
    </p:spTree>
    <p:extLst>
      <p:ext uri="{BB962C8B-B14F-4D97-AF65-F5344CB8AC3E}">
        <p14:creationId xmlns:p14="http://schemas.microsoft.com/office/powerpoint/2010/main" val="12053644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ağ Ok 6"/>
          <p:cNvSpPr/>
          <p:nvPr/>
        </p:nvSpPr>
        <p:spPr>
          <a:xfrm>
            <a:off x="4104531" y="4307027"/>
            <a:ext cx="2952328" cy="15121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512243" y="1331914"/>
            <a:ext cx="7308850" cy="830997"/>
          </a:xfrm>
          <a:prstGeom prst="rect">
            <a:avLst/>
          </a:prstGeom>
        </p:spPr>
        <p:txBody>
          <a:bodyPr wrap="square">
            <a:spAutoFit/>
          </a:bodyPr>
          <a:lstStyle/>
          <a:p>
            <a:pPr algn="ctr"/>
            <a:r>
              <a:rPr lang="tr-TR" sz="2400" dirty="0"/>
              <a:t>Bazal insülin tedavisinin yeterli olmadığı tip 2 diyabetli </a:t>
            </a:r>
            <a:r>
              <a:rPr lang="tr-TR" sz="2400" dirty="0" smtClean="0"/>
              <a:t>hastalarda</a:t>
            </a:r>
            <a:endParaRPr lang="tr-TR" sz="2400" b="1" dirty="0"/>
          </a:p>
        </p:txBody>
      </p:sp>
      <p:sp>
        <p:nvSpPr>
          <p:cNvPr id="3" name="Dikdörtgen 2"/>
          <p:cNvSpPr/>
          <p:nvPr/>
        </p:nvSpPr>
        <p:spPr>
          <a:xfrm>
            <a:off x="2376339" y="2740744"/>
            <a:ext cx="5400675" cy="830997"/>
          </a:xfrm>
          <a:prstGeom prst="rect">
            <a:avLst/>
          </a:prstGeom>
        </p:spPr>
        <p:txBody>
          <a:bodyPr>
            <a:spAutoFit/>
          </a:bodyPr>
          <a:lstStyle/>
          <a:p>
            <a:pPr algn="ctr"/>
            <a:r>
              <a:rPr lang="tr-TR" sz="2400" dirty="0"/>
              <a:t>bazal-</a:t>
            </a:r>
            <a:r>
              <a:rPr lang="tr-TR" sz="2400" dirty="0" err="1"/>
              <a:t>bolus</a:t>
            </a:r>
            <a:r>
              <a:rPr lang="tr-TR" sz="2400" dirty="0"/>
              <a:t> insülin tedavisine kademeli </a:t>
            </a:r>
            <a:r>
              <a:rPr lang="tr-TR" sz="2400" dirty="0" smtClean="0"/>
              <a:t>olarak geçilebilir</a:t>
            </a:r>
            <a:endParaRPr lang="tr-TR" sz="2400" dirty="0"/>
          </a:p>
        </p:txBody>
      </p:sp>
      <p:sp>
        <p:nvSpPr>
          <p:cNvPr id="4" name="Dikdörtgen 3"/>
          <p:cNvSpPr/>
          <p:nvPr/>
        </p:nvSpPr>
        <p:spPr>
          <a:xfrm>
            <a:off x="576139" y="4262892"/>
            <a:ext cx="3420417" cy="1446550"/>
          </a:xfrm>
          <a:prstGeom prst="rect">
            <a:avLst/>
          </a:prstGeom>
          <a:solidFill>
            <a:schemeClr val="bg1">
              <a:lumMod val="85000"/>
            </a:schemeClr>
          </a:solidFill>
        </p:spPr>
        <p:txBody>
          <a:bodyPr wrap="square">
            <a:spAutoFit/>
          </a:bodyPr>
          <a:lstStyle/>
          <a:p>
            <a:pPr algn="ctr"/>
            <a:r>
              <a:rPr lang="tr-TR" sz="2200" dirty="0"/>
              <a:t>günde bir kez (en büyük öğün öncesinde) </a:t>
            </a:r>
            <a:r>
              <a:rPr lang="tr-TR" sz="2200" dirty="0" err="1"/>
              <a:t>bolus</a:t>
            </a:r>
            <a:r>
              <a:rPr lang="tr-TR" sz="2200" dirty="0"/>
              <a:t> insülin dozu eklenmesi ile başla</a:t>
            </a:r>
          </a:p>
        </p:txBody>
      </p:sp>
      <p:sp>
        <p:nvSpPr>
          <p:cNvPr id="5" name="Dikdörtgen 4"/>
          <p:cNvSpPr/>
          <p:nvPr/>
        </p:nvSpPr>
        <p:spPr>
          <a:xfrm>
            <a:off x="4320555" y="4870750"/>
            <a:ext cx="1941878" cy="400110"/>
          </a:xfrm>
          <a:prstGeom prst="rect">
            <a:avLst/>
          </a:prstGeom>
        </p:spPr>
        <p:txBody>
          <a:bodyPr wrap="none">
            <a:spAutoFit/>
          </a:bodyPr>
          <a:lstStyle/>
          <a:p>
            <a:r>
              <a:rPr lang="tr-TR" sz="2000" dirty="0"/>
              <a:t>bu yetmediğinde</a:t>
            </a:r>
          </a:p>
        </p:txBody>
      </p:sp>
      <p:sp>
        <p:nvSpPr>
          <p:cNvPr id="6" name="Dikdörtgen 5"/>
          <p:cNvSpPr/>
          <p:nvPr/>
        </p:nvSpPr>
        <p:spPr>
          <a:xfrm>
            <a:off x="7416899" y="4432169"/>
            <a:ext cx="2232248" cy="1107996"/>
          </a:xfrm>
          <a:prstGeom prst="rect">
            <a:avLst/>
          </a:prstGeom>
          <a:solidFill>
            <a:schemeClr val="bg1">
              <a:lumMod val="85000"/>
            </a:schemeClr>
          </a:solidFill>
        </p:spPr>
        <p:txBody>
          <a:bodyPr wrap="square">
            <a:spAutoFit/>
          </a:bodyPr>
          <a:lstStyle/>
          <a:p>
            <a:pPr algn="ctr"/>
            <a:r>
              <a:rPr lang="tr-TR" sz="2200" dirty="0"/>
              <a:t>sırası ile 2. ve 3. </a:t>
            </a:r>
            <a:r>
              <a:rPr lang="tr-TR" sz="2200" dirty="0" err="1"/>
              <a:t>bolus</a:t>
            </a:r>
            <a:r>
              <a:rPr lang="tr-TR" sz="2200" dirty="0"/>
              <a:t> insülin dozları </a:t>
            </a:r>
            <a:r>
              <a:rPr lang="tr-TR" sz="2200" dirty="0" smtClean="0"/>
              <a:t>ekle</a:t>
            </a:r>
            <a:endParaRPr lang="tr-TR" sz="2200" dirty="0"/>
          </a:p>
        </p:txBody>
      </p:sp>
    </p:spTree>
    <p:extLst>
      <p:ext uri="{BB962C8B-B14F-4D97-AF65-F5344CB8AC3E}">
        <p14:creationId xmlns:p14="http://schemas.microsoft.com/office/powerpoint/2010/main" val="2723295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Yuvarlatılmış Dikdörtgen 10"/>
          <p:cNvSpPr/>
          <p:nvPr/>
        </p:nvSpPr>
        <p:spPr>
          <a:xfrm>
            <a:off x="720155" y="3276129"/>
            <a:ext cx="9289032" cy="14401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noAutofit/>
          </a:bodyPr>
          <a:lstStyle/>
          <a:p>
            <a:r>
              <a:rPr lang="tr-TR" sz="3600" dirty="0" smtClean="0"/>
              <a:t>İNSÜLİN </a:t>
            </a:r>
            <a:r>
              <a:rPr lang="tr-TR" sz="3600" dirty="0"/>
              <a:t>DOZUNUN HESAPLANMASI VE AYARLANMASI</a:t>
            </a:r>
          </a:p>
        </p:txBody>
      </p:sp>
      <p:sp>
        <p:nvSpPr>
          <p:cNvPr id="3" name="İçerik Yer Tutucusu 2"/>
          <p:cNvSpPr>
            <a:spLocks noGrp="1"/>
          </p:cNvSpPr>
          <p:nvPr>
            <p:ph idx="1"/>
          </p:nvPr>
        </p:nvSpPr>
        <p:spPr/>
        <p:txBody>
          <a:bodyPr>
            <a:normAutofit fontScale="62500" lnSpcReduction="20000"/>
          </a:bodyPr>
          <a:lstStyle/>
          <a:p>
            <a:r>
              <a:rPr lang="tr-TR" sz="3500" dirty="0"/>
              <a:t>Günlük insülin gereksinimi, başlangıçta vücut ağırlığına göre hesaplanır. </a:t>
            </a:r>
            <a:endParaRPr lang="tr-TR" sz="3500" dirty="0" smtClean="0"/>
          </a:p>
          <a:p>
            <a:endParaRPr lang="tr-TR" sz="3500" dirty="0" smtClean="0"/>
          </a:p>
          <a:p>
            <a:r>
              <a:rPr lang="tr-TR" sz="3500" dirty="0"/>
              <a:t>D</a:t>
            </a:r>
            <a:r>
              <a:rPr lang="tr-TR" sz="3500" dirty="0" smtClean="0"/>
              <a:t>iyabetli </a:t>
            </a:r>
            <a:r>
              <a:rPr lang="tr-TR" sz="3500" dirty="0"/>
              <a:t>bireyin </a:t>
            </a:r>
            <a:r>
              <a:rPr lang="tr-TR" sz="3500" dirty="0" err="1"/>
              <a:t>fenotipi</a:t>
            </a:r>
            <a:r>
              <a:rPr lang="tr-TR" sz="3500" dirty="0"/>
              <a:t> ve fiziksel aktivite durumu, diyabet komplikasyonları ve daha önce insülin kullanıp kullanmadığı da göz önüne alınmalıdır. </a:t>
            </a:r>
            <a:endParaRPr lang="tr-TR" sz="3500" dirty="0" smtClean="0"/>
          </a:p>
          <a:p>
            <a:endParaRPr lang="tr-TR" dirty="0" smtClean="0"/>
          </a:p>
          <a:p>
            <a:pPr marL="0" indent="0">
              <a:buNone/>
            </a:pPr>
            <a:r>
              <a:rPr lang="tr-TR" dirty="0" smtClean="0"/>
              <a:t>         Genel </a:t>
            </a:r>
            <a:r>
              <a:rPr lang="tr-TR" dirty="0"/>
              <a:t>olarak tip 1 ve tip 2 diyabetli bireyler için idame insülin </a:t>
            </a:r>
            <a:r>
              <a:rPr lang="tr-TR" dirty="0" smtClean="0"/>
              <a:t>dozları:</a:t>
            </a:r>
          </a:p>
          <a:p>
            <a:endParaRPr lang="tr-TR" dirty="0" smtClean="0"/>
          </a:p>
          <a:p>
            <a:endParaRPr lang="tr-TR" dirty="0"/>
          </a:p>
          <a:p>
            <a:endParaRPr lang="tr-TR" dirty="0" smtClean="0"/>
          </a:p>
          <a:p>
            <a:endParaRPr lang="tr-TR" dirty="0" smtClean="0"/>
          </a:p>
          <a:p>
            <a:r>
              <a:rPr lang="tr-TR" sz="3500" dirty="0"/>
              <a:t>G</a:t>
            </a:r>
            <a:r>
              <a:rPr lang="tr-TR" sz="3500" dirty="0" smtClean="0"/>
              <a:t>ünlük gereksinimin yaklaşık yarısı (%40-60) bazal, geri kalan yarısı (%40-60) ise </a:t>
            </a:r>
            <a:r>
              <a:rPr lang="tr-TR" sz="3500" dirty="0" err="1" smtClean="0"/>
              <a:t>bolus</a:t>
            </a:r>
            <a:r>
              <a:rPr lang="tr-TR" sz="3500" dirty="0" smtClean="0"/>
              <a:t> olarak hesaplanır. </a:t>
            </a:r>
          </a:p>
          <a:p>
            <a:r>
              <a:rPr lang="tr-TR" sz="3500" dirty="0" smtClean="0"/>
              <a:t>Daha önce insülin kullanmamış hastalarda, bazal insülin desteği 0.1-0.2 IU/kg/gün dozunda başlanabilir.</a:t>
            </a:r>
            <a:endParaRPr lang="tr-TR" sz="3500" dirty="0"/>
          </a:p>
        </p:txBody>
      </p:sp>
      <p:sp>
        <p:nvSpPr>
          <p:cNvPr id="4" name="Dikdörtgen 3"/>
          <p:cNvSpPr/>
          <p:nvPr/>
        </p:nvSpPr>
        <p:spPr>
          <a:xfrm>
            <a:off x="1224211" y="4068217"/>
            <a:ext cx="3976217" cy="430887"/>
          </a:xfrm>
          <a:prstGeom prst="rect">
            <a:avLst/>
          </a:prstGeom>
          <a:solidFill>
            <a:srgbClr val="FFFF00"/>
          </a:solidFill>
        </p:spPr>
        <p:txBody>
          <a:bodyPr wrap="none">
            <a:spAutoFit/>
          </a:bodyPr>
          <a:lstStyle/>
          <a:p>
            <a:r>
              <a:rPr lang="tr-TR" sz="2200" dirty="0"/>
              <a:t>Tip 1 diyabette 0.4-1.0 IU/kg/gün</a:t>
            </a:r>
          </a:p>
        </p:txBody>
      </p:sp>
      <p:sp>
        <p:nvSpPr>
          <p:cNvPr id="5" name="Dikdörtgen 4"/>
          <p:cNvSpPr/>
          <p:nvPr/>
        </p:nvSpPr>
        <p:spPr>
          <a:xfrm>
            <a:off x="5472683" y="4070744"/>
            <a:ext cx="3976217" cy="430887"/>
          </a:xfrm>
          <a:prstGeom prst="rect">
            <a:avLst/>
          </a:prstGeom>
          <a:solidFill>
            <a:srgbClr val="FFFF00"/>
          </a:solidFill>
        </p:spPr>
        <p:txBody>
          <a:bodyPr wrap="none">
            <a:spAutoFit/>
          </a:bodyPr>
          <a:lstStyle/>
          <a:p>
            <a:r>
              <a:rPr lang="tr-TR" sz="2200" dirty="0"/>
              <a:t>Tip 2 diyabette 0.3-1.2 IU/kg/gün</a:t>
            </a:r>
          </a:p>
        </p:txBody>
      </p:sp>
      <p:cxnSp>
        <p:nvCxnSpPr>
          <p:cNvPr id="7" name="Düz Ok Bağlayıcısı 6"/>
          <p:cNvCxnSpPr/>
          <p:nvPr/>
        </p:nvCxnSpPr>
        <p:spPr>
          <a:xfrm flipH="1">
            <a:off x="5200428" y="3708177"/>
            <a:ext cx="1784423"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7460791" y="3708177"/>
            <a:ext cx="316148" cy="288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070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52403" y="827857"/>
            <a:ext cx="4130041" cy="384721"/>
          </a:xfrm>
          <a:prstGeom prst="rect">
            <a:avLst/>
          </a:prstGeom>
        </p:spPr>
        <p:txBody>
          <a:bodyPr wrap="none">
            <a:spAutoFit/>
          </a:bodyPr>
          <a:lstStyle/>
          <a:p>
            <a:r>
              <a:rPr lang="tr-TR" dirty="0"/>
              <a:t>İnsülin başlangıç dozunun hesaplanması</a:t>
            </a:r>
          </a:p>
        </p:txBody>
      </p:sp>
      <p:graphicFrame>
        <p:nvGraphicFramePr>
          <p:cNvPr id="3" name="Tablo 2"/>
          <p:cNvGraphicFramePr>
            <a:graphicFrameLocks noGrp="1"/>
          </p:cNvGraphicFramePr>
          <p:nvPr>
            <p:extLst>
              <p:ext uri="{D42A27DB-BD31-4B8C-83A1-F6EECF244321}">
                <p14:modId xmlns:p14="http://schemas.microsoft.com/office/powerpoint/2010/main" val="1614008245"/>
              </p:ext>
            </p:extLst>
          </p:nvPr>
        </p:nvGraphicFramePr>
        <p:xfrm>
          <a:off x="1128991" y="1331913"/>
          <a:ext cx="7776864" cy="4983480"/>
        </p:xfrm>
        <a:graphic>
          <a:graphicData uri="http://schemas.openxmlformats.org/drawingml/2006/table">
            <a:tbl>
              <a:tblPr firstRow="1" bandRow="1">
                <a:tableStyleId>{073A0DAA-6AF3-43AB-8588-CEC1D06C72B9}</a:tableStyleId>
              </a:tblPr>
              <a:tblGrid>
                <a:gridCol w="4968552"/>
                <a:gridCol w="2808312"/>
              </a:tblGrid>
              <a:tr h="370840">
                <a:tc>
                  <a:txBody>
                    <a:bodyPr/>
                    <a:lstStyle/>
                    <a:p>
                      <a:r>
                        <a:rPr lang="tr-TR" dirty="0" err="1" smtClean="0"/>
                        <a:t>Fenotip</a:t>
                      </a:r>
                      <a:endParaRPr lang="tr-TR" dirty="0"/>
                    </a:p>
                  </a:txBody>
                  <a:tcPr>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tr-TR" dirty="0" smtClean="0"/>
                        <a:t>İnsülin dozu (IU/kg/gün)</a:t>
                      </a:r>
                      <a:endParaRPr lang="tr-TR" dirty="0"/>
                    </a:p>
                  </a:txBody>
                  <a:tcPr>
                    <a:lnB w="12700" cap="flat" cmpd="sng" algn="ctr">
                      <a:solidFill>
                        <a:schemeClr val="tx1"/>
                      </a:solidFill>
                      <a:prstDash val="solid"/>
                      <a:round/>
                      <a:headEnd type="none" w="med" len="med"/>
                      <a:tailEnd type="none" w="med" len="med"/>
                    </a:lnB>
                    <a:solidFill>
                      <a:schemeClr val="tx1">
                        <a:lumMod val="50000"/>
                        <a:lumOff val="50000"/>
                      </a:schemeClr>
                    </a:solidFill>
                  </a:tcPr>
                </a:tc>
              </a:tr>
              <a:tr h="370840">
                <a:tc>
                  <a:txBody>
                    <a:bodyPr/>
                    <a:lstStyle/>
                    <a:p>
                      <a:r>
                        <a:rPr lang="tr-TR" dirty="0" smtClean="0"/>
                        <a:t>Normal kilolu </a:t>
                      </a:r>
                    </a:p>
                    <a:p>
                      <a:pPr marL="342900" indent="-342900">
                        <a:buFont typeface="Wingdings" pitchFamily="2" charset="2"/>
                        <a:buChar char="ü"/>
                      </a:pPr>
                      <a:r>
                        <a:rPr lang="tr-TR" dirty="0" smtClean="0"/>
                        <a:t>Fizik aktivitesi yoğun </a:t>
                      </a:r>
                    </a:p>
                    <a:p>
                      <a:pPr marL="342900" indent="-342900">
                        <a:buFont typeface="Wingdings" pitchFamily="2" charset="2"/>
                        <a:buChar char="ü"/>
                      </a:pPr>
                      <a:r>
                        <a:rPr lang="tr-TR" dirty="0" smtClean="0"/>
                        <a:t>Fizik aktivitesi orta derecede </a:t>
                      </a:r>
                    </a:p>
                    <a:p>
                      <a:pPr marL="342900" indent="-342900">
                        <a:buFont typeface="Wingdings" pitchFamily="2" charset="2"/>
                        <a:buChar char="ü"/>
                      </a:pPr>
                      <a:r>
                        <a:rPr lang="tr-TR" dirty="0" smtClean="0"/>
                        <a:t>Fizik aktivitesi hafif</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dirty="0" smtClean="0"/>
                    </a:p>
                    <a:p>
                      <a:r>
                        <a:rPr lang="tr-TR" dirty="0" smtClean="0"/>
                        <a:t> 0.3</a:t>
                      </a:r>
                    </a:p>
                    <a:p>
                      <a:r>
                        <a:rPr lang="tr-TR" dirty="0" smtClean="0"/>
                        <a:t> 0.4 </a:t>
                      </a:r>
                    </a:p>
                    <a:p>
                      <a:r>
                        <a:rPr lang="tr-TR" dirty="0" smtClean="0"/>
                        <a:t> 0.4</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err="1" smtClean="0"/>
                        <a:t>Obez</a:t>
                      </a:r>
                      <a:r>
                        <a:rPr lang="tr-TR" dirty="0" smtClean="0"/>
                        <a:t> </a:t>
                      </a:r>
                    </a:p>
                    <a:p>
                      <a:pPr marL="342900" indent="-342900">
                        <a:buFont typeface="Wingdings" pitchFamily="2" charset="2"/>
                        <a:buChar char="ü"/>
                      </a:pPr>
                      <a:r>
                        <a:rPr lang="tr-TR" dirty="0" smtClean="0"/>
                        <a:t>Fizik aktivitesi yoğun </a:t>
                      </a:r>
                    </a:p>
                    <a:p>
                      <a:pPr marL="342900" indent="-342900">
                        <a:buFont typeface="Wingdings" pitchFamily="2" charset="2"/>
                        <a:buChar char="ü"/>
                      </a:pPr>
                      <a:r>
                        <a:rPr lang="tr-TR" dirty="0" smtClean="0"/>
                        <a:t>Fizik aktivitesi orta derecede </a:t>
                      </a:r>
                    </a:p>
                    <a:p>
                      <a:pPr marL="342900" indent="-342900">
                        <a:buFont typeface="Wingdings" pitchFamily="2" charset="2"/>
                        <a:buChar char="ü"/>
                      </a:pPr>
                      <a:r>
                        <a:rPr lang="tr-TR" dirty="0" smtClean="0"/>
                        <a:t>Fizik aktivitesi hafif</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dirty="0" smtClean="0"/>
                    </a:p>
                    <a:p>
                      <a:r>
                        <a:rPr lang="tr-TR" dirty="0" smtClean="0"/>
                        <a:t> 0.5 </a:t>
                      </a:r>
                    </a:p>
                    <a:p>
                      <a:r>
                        <a:rPr lang="tr-TR" dirty="0" smtClean="0"/>
                        <a:t> 0.6 </a:t>
                      </a:r>
                    </a:p>
                    <a:p>
                      <a:r>
                        <a:rPr lang="tr-TR" dirty="0" smtClean="0"/>
                        <a:t> 0.8</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smtClean="0">
                          <a:solidFill>
                            <a:schemeClr val="bg1"/>
                          </a:solidFill>
                        </a:rPr>
                        <a:t>Böbrek yetersizliği</a:t>
                      </a:r>
                      <a:endParaRPr lang="tr-TR"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tr-TR" dirty="0" smtClean="0"/>
                        <a:t>- 0.2</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smtClean="0">
                          <a:solidFill>
                            <a:schemeClr val="bg1"/>
                          </a:solidFill>
                        </a:rPr>
                        <a:t>Hipoglisemi riskini artıran durumlar</a:t>
                      </a:r>
                      <a:endParaRPr lang="tr-TR"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- 0.2</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smtClean="0">
                          <a:solidFill>
                            <a:schemeClr val="bg1"/>
                          </a:solidFill>
                        </a:rPr>
                        <a:t>Fazla yemek yiyenler (kilo artışı hedeflenenler)</a:t>
                      </a:r>
                      <a:endParaRPr lang="tr-TR"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tr-TR" dirty="0" smtClean="0"/>
                        <a:t>+ 0.1</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dirty="0" smtClean="0">
                          <a:solidFill>
                            <a:schemeClr val="bg1"/>
                          </a:solidFill>
                        </a:rPr>
                        <a:t>Yeni başlayan tip 1 diyabet (&lt;30 yaş) 0.3</a:t>
                      </a:r>
                      <a:endParaRPr lang="tr-TR"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 0.3</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92163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METFORMİNİN YAN </a:t>
            </a:r>
            <a:r>
              <a:rPr lang="tr-TR" sz="3200" dirty="0" smtClean="0"/>
              <a:t>ETKİLERİ</a:t>
            </a:r>
            <a:endParaRPr lang="tr-TR" sz="3200" dirty="0"/>
          </a:p>
        </p:txBody>
      </p:sp>
      <p:sp>
        <p:nvSpPr>
          <p:cNvPr id="3" name="İçerik Yer Tutucusu 2"/>
          <p:cNvSpPr>
            <a:spLocks noGrp="1"/>
          </p:cNvSpPr>
          <p:nvPr>
            <p:ph idx="1"/>
          </p:nvPr>
        </p:nvSpPr>
        <p:spPr/>
        <p:txBody>
          <a:bodyPr>
            <a:noAutofit/>
          </a:bodyPr>
          <a:lstStyle/>
          <a:p>
            <a:r>
              <a:rPr lang="tr-TR" sz="2200" dirty="0" err="1"/>
              <a:t>Gastrointestinal</a:t>
            </a:r>
            <a:r>
              <a:rPr lang="tr-TR" sz="2200" dirty="0"/>
              <a:t> </a:t>
            </a:r>
            <a:r>
              <a:rPr lang="tr-TR" sz="2200" dirty="0" err="1" smtClean="0"/>
              <a:t>irritasyon</a:t>
            </a:r>
            <a:endParaRPr lang="tr-TR" sz="2200" dirty="0"/>
          </a:p>
          <a:p>
            <a:r>
              <a:rPr lang="tr-TR" sz="2200" dirty="0" err="1" smtClean="0"/>
              <a:t>Abdominal</a:t>
            </a:r>
            <a:r>
              <a:rPr lang="tr-TR" sz="2200" dirty="0" smtClean="0"/>
              <a:t> kramp</a:t>
            </a:r>
          </a:p>
          <a:p>
            <a:r>
              <a:rPr lang="tr-TR" sz="2200" dirty="0" err="1" smtClean="0"/>
              <a:t>Diyare</a:t>
            </a:r>
            <a:r>
              <a:rPr lang="tr-TR" sz="2200" dirty="0" smtClean="0"/>
              <a:t> </a:t>
            </a:r>
          </a:p>
          <a:p>
            <a:r>
              <a:rPr lang="tr-TR" sz="2200" dirty="0" smtClean="0"/>
              <a:t>Ağızda </a:t>
            </a:r>
            <a:r>
              <a:rPr lang="tr-TR" sz="2200" dirty="0"/>
              <a:t>metalik </a:t>
            </a:r>
            <a:r>
              <a:rPr lang="tr-TR" sz="2200" dirty="0" err="1"/>
              <a:t>tad</a:t>
            </a:r>
            <a:r>
              <a:rPr lang="tr-TR" sz="2200" dirty="0"/>
              <a:t> </a:t>
            </a:r>
          </a:p>
          <a:p>
            <a:r>
              <a:rPr lang="tr-TR" sz="2200" dirty="0" smtClean="0"/>
              <a:t>B-12 </a:t>
            </a:r>
            <a:r>
              <a:rPr lang="tr-TR" sz="2200" dirty="0"/>
              <a:t>vitamin eksikliği </a:t>
            </a:r>
            <a:endParaRPr lang="tr-TR" sz="2200" dirty="0" smtClean="0"/>
          </a:p>
          <a:p>
            <a:r>
              <a:rPr lang="tr-TR" sz="2200" dirty="0" smtClean="0"/>
              <a:t>Laktik </a:t>
            </a:r>
            <a:r>
              <a:rPr lang="tr-TR" sz="2200" dirty="0" err="1" smtClean="0"/>
              <a:t>asidoz</a:t>
            </a:r>
            <a:endParaRPr lang="tr-TR" sz="2200" dirty="0"/>
          </a:p>
        </p:txBody>
      </p:sp>
      <p:sp>
        <p:nvSpPr>
          <p:cNvPr id="4" name="Dikdörtgen 3"/>
          <p:cNvSpPr/>
          <p:nvPr/>
        </p:nvSpPr>
        <p:spPr>
          <a:xfrm>
            <a:off x="4680595" y="1619945"/>
            <a:ext cx="5400675" cy="969496"/>
          </a:xfrm>
          <a:prstGeom prst="rect">
            <a:avLst/>
          </a:prstGeom>
          <a:solidFill>
            <a:schemeClr val="bg1">
              <a:lumMod val="95000"/>
            </a:schemeClr>
          </a:solidFill>
          <a:ln w="3175">
            <a:solidFill>
              <a:schemeClr val="tx1"/>
            </a:solidFill>
          </a:ln>
        </p:spPr>
        <p:txBody>
          <a:bodyPr>
            <a:spAutoFit/>
          </a:bodyPr>
          <a:lstStyle/>
          <a:p>
            <a:r>
              <a:rPr lang="tr-TR" dirty="0"/>
              <a:t>(gaz, şişkinlik gibi yan etkiler genellikle geçicidir). Dozun yavaş bir şekilde artırılması </a:t>
            </a:r>
            <a:r>
              <a:rPr lang="tr-TR" dirty="0" err="1"/>
              <a:t>gastrointestinal</a:t>
            </a:r>
            <a:r>
              <a:rPr lang="tr-TR" dirty="0"/>
              <a:t> </a:t>
            </a:r>
            <a:r>
              <a:rPr lang="tr-TR" dirty="0" err="1"/>
              <a:t>tolerabiliteyi</a:t>
            </a:r>
            <a:r>
              <a:rPr lang="tr-TR" dirty="0"/>
              <a:t> iyileştirebilir. </a:t>
            </a:r>
          </a:p>
        </p:txBody>
      </p:sp>
      <p:sp>
        <p:nvSpPr>
          <p:cNvPr id="5" name="Dikdörtgen 4"/>
          <p:cNvSpPr/>
          <p:nvPr/>
        </p:nvSpPr>
        <p:spPr>
          <a:xfrm>
            <a:off x="4677949" y="2916089"/>
            <a:ext cx="5400675" cy="1323439"/>
          </a:xfrm>
          <a:prstGeom prst="rect">
            <a:avLst/>
          </a:prstGeom>
          <a:solidFill>
            <a:schemeClr val="bg1">
              <a:lumMod val="95000"/>
            </a:schemeClr>
          </a:solidFill>
          <a:ln>
            <a:solidFill>
              <a:schemeClr val="tx1"/>
            </a:solidFill>
          </a:ln>
        </p:spPr>
        <p:txBody>
          <a:bodyPr>
            <a:spAutoFit/>
          </a:bodyPr>
          <a:lstStyle/>
          <a:p>
            <a:r>
              <a:rPr lang="tr-TR" sz="2000" dirty="0"/>
              <a:t>(vakaların %16’sında görülür). Periyodik olarak B-12 vitamin düzeyinin ölçülmesi önerilmektedir. Düzeyin düşük olduğu, özellikle </a:t>
            </a:r>
            <a:r>
              <a:rPr lang="tr-TR" sz="2000" dirty="0" err="1"/>
              <a:t>nöropati</a:t>
            </a:r>
            <a:r>
              <a:rPr lang="tr-TR" sz="2000" dirty="0"/>
              <a:t> gelişmiş vakalarda </a:t>
            </a:r>
            <a:r>
              <a:rPr lang="tr-TR" sz="2000" dirty="0" smtClean="0"/>
              <a:t> REPLASMAN VER</a:t>
            </a:r>
            <a:endParaRPr lang="tr-TR" sz="2000" dirty="0"/>
          </a:p>
        </p:txBody>
      </p:sp>
      <p:sp>
        <p:nvSpPr>
          <p:cNvPr id="6" name="Dikdörtgen 5"/>
          <p:cNvSpPr/>
          <p:nvPr/>
        </p:nvSpPr>
        <p:spPr>
          <a:xfrm>
            <a:off x="504131" y="4644281"/>
            <a:ext cx="10009112" cy="2123658"/>
          </a:xfrm>
          <a:prstGeom prst="rect">
            <a:avLst/>
          </a:prstGeom>
        </p:spPr>
        <p:txBody>
          <a:bodyPr wrap="square">
            <a:spAutoFit/>
          </a:bodyPr>
          <a:lstStyle/>
          <a:p>
            <a:pPr marL="342900" indent="-342900">
              <a:buFont typeface="Wingdings" pitchFamily="2" charset="2"/>
              <a:buChar char="ü"/>
            </a:pPr>
            <a:r>
              <a:rPr lang="tr-TR" sz="2200" dirty="0"/>
              <a:t>Uyarı ! Çok miktarda iyotlu kontrast madde kullanılarak </a:t>
            </a:r>
            <a:r>
              <a:rPr lang="tr-TR" sz="2200" dirty="0" err="1"/>
              <a:t>anjiyografik</a:t>
            </a:r>
            <a:r>
              <a:rPr lang="tr-TR" sz="2200" dirty="0"/>
              <a:t> inceleme yapılacak diyabet hastalarında, </a:t>
            </a:r>
            <a:r>
              <a:rPr lang="tr-TR" sz="2200" dirty="0" err="1"/>
              <a:t>metformin</a:t>
            </a:r>
            <a:r>
              <a:rPr lang="tr-TR" sz="2200" dirty="0"/>
              <a:t>, işlemden 24 saat önce kesilmeli, hasta </a:t>
            </a:r>
            <a:r>
              <a:rPr lang="tr-TR" sz="2200" dirty="0" err="1"/>
              <a:t>hidrate</a:t>
            </a:r>
            <a:r>
              <a:rPr lang="tr-TR" sz="2200" dirty="0"/>
              <a:t> edilmeli ve 24 saat sonra serum </a:t>
            </a:r>
            <a:r>
              <a:rPr lang="tr-TR" sz="2200" dirty="0" err="1"/>
              <a:t>kreatinin</a:t>
            </a:r>
            <a:r>
              <a:rPr lang="tr-TR" sz="2200" dirty="0"/>
              <a:t> düzeyinin ölçülmesini takiben, sorun yok ise tekrar başlanmalıdır. </a:t>
            </a:r>
            <a:endParaRPr lang="tr-TR" sz="2200" dirty="0" smtClean="0"/>
          </a:p>
          <a:p>
            <a:pPr marL="342900" indent="-342900">
              <a:buFont typeface="Wingdings" pitchFamily="2" charset="2"/>
              <a:buChar char="ü"/>
            </a:pPr>
            <a:r>
              <a:rPr lang="tr-TR" sz="2200" dirty="0" err="1"/>
              <a:t>M</a:t>
            </a:r>
            <a:r>
              <a:rPr lang="tr-TR" sz="2200" dirty="0" err="1" smtClean="0"/>
              <a:t>ajor</a:t>
            </a:r>
            <a:r>
              <a:rPr lang="tr-TR" sz="2200" dirty="0" smtClean="0"/>
              <a:t> </a:t>
            </a:r>
            <a:r>
              <a:rPr lang="tr-TR" sz="2200" dirty="0"/>
              <a:t>cerrahiye alınacak hastalarda operasyon günü </a:t>
            </a:r>
            <a:r>
              <a:rPr lang="tr-TR" sz="2200" dirty="0" err="1"/>
              <a:t>metformin</a:t>
            </a:r>
            <a:r>
              <a:rPr lang="tr-TR" sz="2200" dirty="0"/>
              <a:t> kullanımına ara verilmelidir. </a:t>
            </a:r>
          </a:p>
        </p:txBody>
      </p:sp>
      <p:cxnSp>
        <p:nvCxnSpPr>
          <p:cNvPr id="8" name="Düz Ok Bağlayıcısı 7"/>
          <p:cNvCxnSpPr/>
          <p:nvPr/>
        </p:nvCxnSpPr>
        <p:spPr>
          <a:xfrm>
            <a:off x="4104531" y="1979985"/>
            <a:ext cx="5734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a:endCxn id="5" idx="1"/>
          </p:cNvCxnSpPr>
          <p:nvPr/>
        </p:nvCxnSpPr>
        <p:spPr>
          <a:xfrm>
            <a:off x="3531113" y="3562416"/>
            <a:ext cx="1146836" cy="153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502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İnsülin </a:t>
            </a:r>
            <a:r>
              <a:rPr lang="tr-TR" dirty="0" err="1"/>
              <a:t>injeksiyon</a:t>
            </a:r>
            <a:r>
              <a:rPr lang="tr-TR" dirty="0"/>
              <a:t> zamanı</a:t>
            </a:r>
          </a:p>
        </p:txBody>
      </p:sp>
      <p:sp>
        <p:nvSpPr>
          <p:cNvPr id="3" name="İçerik Yer Tutucusu 2"/>
          <p:cNvSpPr>
            <a:spLocks noGrp="1"/>
          </p:cNvSpPr>
          <p:nvPr>
            <p:ph idx="1"/>
          </p:nvPr>
        </p:nvSpPr>
        <p:spPr/>
        <p:txBody>
          <a:bodyPr>
            <a:normAutofit lnSpcReduction="10000"/>
          </a:bodyPr>
          <a:lstStyle/>
          <a:p>
            <a:r>
              <a:rPr lang="tr-TR" sz="2400" dirty="0" smtClean="0"/>
              <a:t>İnsülinin </a:t>
            </a:r>
            <a:r>
              <a:rPr lang="tr-TR" sz="2400" dirty="0"/>
              <a:t>tipine göre </a:t>
            </a:r>
            <a:r>
              <a:rPr lang="tr-TR" sz="2400" dirty="0" err="1"/>
              <a:t>injeksiyon</a:t>
            </a:r>
            <a:r>
              <a:rPr lang="tr-TR" sz="2400" dirty="0"/>
              <a:t> zamanı </a:t>
            </a:r>
            <a:r>
              <a:rPr lang="tr-TR" sz="2400" dirty="0" smtClean="0"/>
              <a:t>değişir</a:t>
            </a:r>
          </a:p>
          <a:p>
            <a:endParaRPr lang="tr-TR" sz="2400" dirty="0" smtClean="0"/>
          </a:p>
          <a:p>
            <a:r>
              <a:rPr lang="tr-TR" sz="2400" dirty="0" smtClean="0"/>
              <a:t>Hızlı </a:t>
            </a:r>
            <a:r>
              <a:rPr lang="tr-TR" sz="2400" dirty="0"/>
              <a:t>etkili insülinler yemekten 5-15 dakika önce, </a:t>
            </a:r>
            <a:endParaRPr lang="tr-TR" sz="2400" dirty="0" smtClean="0"/>
          </a:p>
          <a:p>
            <a:endParaRPr lang="tr-TR" sz="2400" dirty="0" smtClean="0"/>
          </a:p>
          <a:p>
            <a:r>
              <a:rPr lang="tr-TR" sz="2400" dirty="0"/>
              <a:t>K</a:t>
            </a:r>
            <a:r>
              <a:rPr lang="tr-TR" sz="2400" dirty="0" smtClean="0"/>
              <a:t>ısa </a:t>
            </a:r>
            <a:r>
              <a:rPr lang="tr-TR" sz="2400" dirty="0"/>
              <a:t>etkililer ise yemekten 30 dakika önce uygulanmalıdır. </a:t>
            </a:r>
            <a:endParaRPr lang="tr-TR" sz="2400" dirty="0" smtClean="0"/>
          </a:p>
          <a:p>
            <a:endParaRPr lang="tr-TR" sz="2400" dirty="0" smtClean="0"/>
          </a:p>
          <a:p>
            <a:r>
              <a:rPr lang="tr-TR" sz="2400" dirty="0" smtClean="0"/>
              <a:t>Çok hızlı </a:t>
            </a:r>
            <a:r>
              <a:rPr lang="tr-TR" sz="2400" dirty="0"/>
              <a:t>etkili insülin ise yemeğin başlangıcında veya yemekte </a:t>
            </a:r>
            <a:endParaRPr lang="tr-TR" sz="2400" dirty="0" smtClean="0"/>
          </a:p>
          <a:p>
            <a:endParaRPr lang="tr-TR" sz="2400" dirty="0" smtClean="0"/>
          </a:p>
          <a:p>
            <a:r>
              <a:rPr lang="tr-TR" sz="2400" dirty="0" smtClean="0"/>
              <a:t>Kan </a:t>
            </a:r>
            <a:r>
              <a:rPr lang="tr-TR" sz="2400" dirty="0" err="1"/>
              <a:t>glukoz</a:t>
            </a:r>
            <a:r>
              <a:rPr lang="tr-TR" sz="2400" dirty="0"/>
              <a:t> düzeylerine göre de insülin </a:t>
            </a:r>
            <a:r>
              <a:rPr lang="tr-TR" sz="2400" dirty="0" err="1"/>
              <a:t>injeksiyon</a:t>
            </a:r>
            <a:r>
              <a:rPr lang="tr-TR" sz="2400" dirty="0"/>
              <a:t> zamanı değiştirilebilir. </a:t>
            </a:r>
            <a:endParaRPr lang="tr-TR" sz="2400" dirty="0" smtClean="0"/>
          </a:p>
          <a:p>
            <a:endParaRPr lang="tr-TR" sz="2400" dirty="0" smtClean="0"/>
          </a:p>
          <a:p>
            <a:r>
              <a:rPr lang="tr-TR" sz="2400" dirty="0" smtClean="0"/>
              <a:t>Mide </a:t>
            </a:r>
            <a:r>
              <a:rPr lang="tr-TR" sz="2400" dirty="0"/>
              <a:t>boşalma zamanı aşırı uzamış diyabetli bireylerde, hipoglisemiden kaçınmak için insülin </a:t>
            </a:r>
            <a:r>
              <a:rPr lang="tr-TR" sz="2400" dirty="0" err="1"/>
              <a:t>injeksiyonu</a:t>
            </a:r>
            <a:r>
              <a:rPr lang="tr-TR" sz="2400" dirty="0"/>
              <a:t> yemekten sonraya geciktirilebilir.</a:t>
            </a:r>
          </a:p>
        </p:txBody>
      </p:sp>
    </p:spTree>
    <p:extLst>
      <p:ext uri="{BB962C8B-B14F-4D97-AF65-F5344CB8AC3E}">
        <p14:creationId xmlns:p14="http://schemas.microsoft.com/office/powerpoint/2010/main" val="1262047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İNSÜLİN UYGULAMA YÖNTEMLERİ</a:t>
            </a:r>
            <a:r>
              <a:rPr lang="tr-TR" dirty="0"/>
              <a:t/>
            </a:r>
            <a:br>
              <a:rPr lang="tr-TR" dirty="0"/>
            </a:br>
            <a:r>
              <a:rPr lang="tr-TR" sz="3600" dirty="0" smtClean="0"/>
              <a:t>Kalem-Enjektör-Pompa- </a:t>
            </a:r>
            <a:r>
              <a:rPr lang="tr-TR" sz="3600" dirty="0" err="1" smtClean="0"/>
              <a:t>İnhaler</a:t>
            </a:r>
            <a:endParaRPr lang="tr-TR" sz="3600" dirty="0"/>
          </a:p>
        </p:txBody>
      </p:sp>
      <p:sp>
        <p:nvSpPr>
          <p:cNvPr id="3" name="İçerik Yer Tutucusu 2"/>
          <p:cNvSpPr>
            <a:spLocks noGrp="1"/>
          </p:cNvSpPr>
          <p:nvPr>
            <p:ph idx="1"/>
          </p:nvPr>
        </p:nvSpPr>
        <p:spPr>
          <a:xfrm>
            <a:off x="360115" y="2124001"/>
            <a:ext cx="10081120" cy="4799407"/>
          </a:xfrm>
        </p:spPr>
        <p:txBody>
          <a:bodyPr>
            <a:noAutofit/>
          </a:bodyPr>
          <a:lstStyle/>
          <a:p>
            <a:endParaRPr lang="tr-TR" sz="2400" dirty="0" smtClean="0"/>
          </a:p>
          <a:p>
            <a:r>
              <a:rPr lang="tr-TR" sz="2400" dirty="0" smtClean="0"/>
              <a:t>Orta </a:t>
            </a:r>
            <a:r>
              <a:rPr lang="tr-TR" sz="2400" dirty="0"/>
              <a:t>etkili ve karışım insülinler iyice karıştırılıp </a:t>
            </a:r>
            <a:r>
              <a:rPr lang="tr-TR" sz="2400" dirty="0" smtClean="0"/>
              <a:t> yapılmalıdır</a:t>
            </a:r>
          </a:p>
          <a:p>
            <a:endParaRPr lang="tr-TR" sz="2400" dirty="0" smtClean="0"/>
          </a:p>
          <a:p>
            <a:r>
              <a:rPr lang="tr-TR" sz="2400" dirty="0" smtClean="0"/>
              <a:t>Genellikle </a:t>
            </a:r>
            <a:r>
              <a:rPr lang="tr-TR" sz="2400" dirty="0"/>
              <a:t>100 IU/ml konsantrasyonda 3 ml hacimli insülin içeren, kartuşu değişebilen veya </a:t>
            </a:r>
            <a:r>
              <a:rPr lang="tr-TR" sz="2400" dirty="0" err="1"/>
              <a:t>dispozabl</a:t>
            </a:r>
            <a:r>
              <a:rPr lang="tr-TR" sz="2400" dirty="0"/>
              <a:t> insülin kalemleri kullanılmaktadır. </a:t>
            </a:r>
            <a:endParaRPr lang="tr-TR" sz="2400" dirty="0" smtClean="0"/>
          </a:p>
          <a:p>
            <a:endParaRPr lang="tr-TR" sz="2400" dirty="0" smtClean="0"/>
          </a:p>
          <a:p>
            <a:r>
              <a:rPr lang="tr-TR" sz="2400" dirty="0" smtClean="0"/>
              <a:t>Kalemler </a:t>
            </a:r>
            <a:r>
              <a:rPr lang="tr-TR" sz="2400" dirty="0"/>
              <a:t>1 </a:t>
            </a:r>
            <a:r>
              <a:rPr lang="tr-TR" sz="2400" dirty="0" err="1"/>
              <a:t>IU’lik</a:t>
            </a:r>
            <a:r>
              <a:rPr lang="tr-TR" sz="2400" dirty="0"/>
              <a:t> aralıklara göre ayarlanmıştır, çocuklar için 0.5 </a:t>
            </a:r>
            <a:r>
              <a:rPr lang="tr-TR" sz="2400" dirty="0" err="1"/>
              <a:t>IU’lik</a:t>
            </a:r>
            <a:r>
              <a:rPr lang="tr-TR" sz="2400" dirty="0"/>
              <a:t> kalemler mevcuttur</a:t>
            </a:r>
            <a:r>
              <a:rPr lang="tr-TR" sz="2400" dirty="0" smtClean="0"/>
              <a:t>.</a:t>
            </a:r>
            <a:endParaRPr lang="tr-TR" sz="2400" dirty="0"/>
          </a:p>
        </p:txBody>
      </p:sp>
      <p:sp>
        <p:nvSpPr>
          <p:cNvPr id="4" name="Dikdörtgen 3"/>
          <p:cNvSpPr/>
          <p:nvPr/>
        </p:nvSpPr>
        <p:spPr>
          <a:xfrm>
            <a:off x="4170617" y="1896362"/>
            <a:ext cx="1307987" cy="584775"/>
          </a:xfrm>
          <a:prstGeom prst="rect">
            <a:avLst/>
          </a:prstGeom>
          <a:solidFill>
            <a:schemeClr val="bg1">
              <a:lumMod val="85000"/>
            </a:schemeClr>
          </a:solidFill>
        </p:spPr>
        <p:txBody>
          <a:bodyPr wrap="none">
            <a:spAutoFit/>
          </a:bodyPr>
          <a:lstStyle/>
          <a:p>
            <a:r>
              <a:rPr lang="tr-TR" sz="3200" dirty="0"/>
              <a:t>Kalem </a:t>
            </a:r>
          </a:p>
        </p:txBody>
      </p:sp>
    </p:spTree>
    <p:extLst>
      <p:ext uri="{BB962C8B-B14F-4D97-AF65-F5344CB8AC3E}">
        <p14:creationId xmlns:p14="http://schemas.microsoft.com/office/powerpoint/2010/main" val="27225791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5" name="İçerik Yer Tutucusu 2"/>
          <p:cNvSpPr txBox="1">
            <a:spLocks noGrp="1"/>
          </p:cNvSpPr>
          <p:nvPr>
            <p:ph idx="1"/>
          </p:nvPr>
        </p:nvSpPr>
        <p:spPr>
          <a:prstGeom prst="rect">
            <a:avLst/>
          </a:prstGeom>
        </p:spPr>
        <p:txBody>
          <a:bodyPr vert="horz" lIns="95207" tIns="47604" rIns="95207" bIns="47604" rtlCol="0">
            <a:normAutofit/>
          </a:bodyPr>
          <a:lstStyle>
            <a:lvl1pPr marL="357027" indent="-357027" algn="l" defTabSz="952073"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3560" indent="-297523" algn="l" defTabSz="952073"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0092" indent="-238018" algn="l" defTabSz="95207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612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4216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18202"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94238"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70275"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46311" indent="-238018" algn="l" defTabSz="95207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tr-TR" sz="2400" dirty="0" smtClean="0"/>
              <a:t>İnsülin kalem iğneleri 4 mm, 5 mm, 6 mm, 8 mm veya 12.7 </a:t>
            </a:r>
            <a:r>
              <a:rPr lang="tr-TR" sz="2400" dirty="0" err="1" smtClean="0"/>
              <a:t>mm’liktir</a:t>
            </a:r>
            <a:r>
              <a:rPr lang="tr-TR" sz="2400" dirty="0" smtClean="0"/>
              <a:t>. </a:t>
            </a:r>
          </a:p>
          <a:p>
            <a:endParaRPr lang="tr-TR" sz="2400" dirty="0" smtClean="0"/>
          </a:p>
          <a:p>
            <a:r>
              <a:rPr lang="tr-TR" sz="2400" dirty="0" smtClean="0"/>
              <a:t>İnsülin enjeksiyonu </a:t>
            </a:r>
            <a:r>
              <a:rPr lang="tr-TR" sz="2400" dirty="0" err="1" smtClean="0"/>
              <a:t>subkutan</a:t>
            </a:r>
            <a:r>
              <a:rPr lang="tr-TR" sz="2400" dirty="0" smtClean="0"/>
              <a:t> yağ dokuya yapılmaktadır. </a:t>
            </a:r>
          </a:p>
          <a:p>
            <a:endParaRPr lang="tr-TR" sz="2400" dirty="0" smtClean="0"/>
          </a:p>
          <a:p>
            <a:r>
              <a:rPr lang="tr-TR" sz="2400" dirty="0"/>
              <a:t>Genel kullanımda 4-6 </a:t>
            </a:r>
            <a:r>
              <a:rPr lang="tr-TR" sz="2400" dirty="0" err="1"/>
              <a:t>mm’lik</a:t>
            </a:r>
            <a:r>
              <a:rPr lang="tr-TR" sz="2400" dirty="0"/>
              <a:t> iğneler tercih edilir. </a:t>
            </a:r>
            <a:endParaRPr lang="tr-TR" sz="2400" dirty="0" smtClean="0"/>
          </a:p>
          <a:p>
            <a:endParaRPr lang="tr-TR" sz="2400" dirty="0"/>
          </a:p>
          <a:p>
            <a:r>
              <a:rPr lang="tr-TR" sz="2400" dirty="0"/>
              <a:t>İleri derecede </a:t>
            </a:r>
            <a:r>
              <a:rPr lang="tr-TR" sz="2400" dirty="0" err="1"/>
              <a:t>obez</a:t>
            </a:r>
            <a:r>
              <a:rPr lang="tr-TR" sz="2400" dirty="0"/>
              <a:t> hastalarda 8 </a:t>
            </a:r>
            <a:r>
              <a:rPr lang="tr-TR" sz="2400" dirty="0" err="1"/>
              <a:t>mm’lik</a:t>
            </a:r>
            <a:r>
              <a:rPr lang="tr-TR" sz="2400" dirty="0"/>
              <a:t> iğnelerin kullanılması gerekebilir</a:t>
            </a:r>
            <a:r>
              <a:rPr lang="tr-TR" sz="2400" dirty="0" smtClean="0"/>
              <a:t>.</a:t>
            </a:r>
          </a:p>
          <a:p>
            <a:endParaRPr lang="tr-TR" sz="2400" dirty="0" smtClean="0"/>
          </a:p>
          <a:p>
            <a:r>
              <a:rPr lang="tr-TR" sz="2400" dirty="0" smtClean="0"/>
              <a:t>Zayıflarda 8 mm ve daha uzun iğneden kaçınılmalı</a:t>
            </a:r>
          </a:p>
          <a:p>
            <a:endParaRPr lang="tr-TR" sz="2400" dirty="0"/>
          </a:p>
          <a:p>
            <a:endParaRPr lang="tr-TR" sz="2400" dirty="0" smtClean="0"/>
          </a:p>
        </p:txBody>
      </p:sp>
    </p:spTree>
    <p:extLst>
      <p:ext uri="{BB962C8B-B14F-4D97-AF65-F5344CB8AC3E}">
        <p14:creationId xmlns:p14="http://schemas.microsoft.com/office/powerpoint/2010/main" val="22381812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36579" y="1763961"/>
            <a:ext cx="1656184" cy="50405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ctr">
              <a:buNone/>
            </a:pPr>
            <a:r>
              <a:rPr lang="tr-TR" dirty="0" err="1"/>
              <a:t>İnjektör</a:t>
            </a:r>
            <a:endParaRPr lang="tr-TR" dirty="0"/>
          </a:p>
          <a:p>
            <a:r>
              <a:rPr lang="tr-TR" sz="2400" dirty="0" err="1" smtClean="0"/>
              <a:t>İnjektörler</a:t>
            </a:r>
            <a:r>
              <a:rPr lang="tr-TR" sz="2400" dirty="0" smtClean="0"/>
              <a:t> </a:t>
            </a:r>
            <a:r>
              <a:rPr lang="tr-TR" sz="2400" dirty="0"/>
              <a:t>genel olarak 1 IU taksimatlıdır; 0.3, 0.5 ve 1 ml’lik </a:t>
            </a:r>
            <a:r>
              <a:rPr lang="tr-TR" sz="2400" dirty="0" err="1"/>
              <a:t>injektörler</a:t>
            </a:r>
            <a:r>
              <a:rPr lang="tr-TR" sz="2400" dirty="0"/>
              <a:t> de mevcuttur. </a:t>
            </a:r>
            <a:endParaRPr lang="tr-TR" sz="2400" dirty="0" smtClean="0"/>
          </a:p>
          <a:p>
            <a:endParaRPr lang="tr-TR" sz="2400" dirty="0" smtClean="0"/>
          </a:p>
          <a:p>
            <a:r>
              <a:rPr lang="tr-TR" sz="2400" dirty="0" smtClean="0"/>
              <a:t>Çocuklar </a:t>
            </a:r>
            <a:r>
              <a:rPr lang="tr-TR" sz="2400" dirty="0"/>
              <a:t>ve insüline duyarlı bireyler için 0.5 </a:t>
            </a:r>
            <a:r>
              <a:rPr lang="tr-TR" sz="2400" dirty="0" err="1"/>
              <a:t>IU’ye</a:t>
            </a:r>
            <a:r>
              <a:rPr lang="tr-TR" sz="2400" dirty="0"/>
              <a:t> ayarlanmış </a:t>
            </a:r>
            <a:r>
              <a:rPr lang="tr-TR" sz="2400" dirty="0" err="1" smtClean="0"/>
              <a:t>injektörler</a:t>
            </a:r>
            <a:endParaRPr lang="tr-TR" sz="2400" dirty="0" smtClean="0"/>
          </a:p>
          <a:p>
            <a:endParaRPr lang="tr-TR" sz="2400" dirty="0" smtClean="0"/>
          </a:p>
          <a:p>
            <a:r>
              <a:rPr lang="tr-TR" sz="2400" dirty="0" smtClean="0"/>
              <a:t>Genel </a:t>
            </a:r>
            <a:r>
              <a:rPr lang="tr-TR" sz="2400" dirty="0"/>
              <a:t>olarak 8 </a:t>
            </a:r>
            <a:r>
              <a:rPr lang="tr-TR" sz="2400" dirty="0" err="1"/>
              <a:t>mm’lik</a:t>
            </a:r>
            <a:r>
              <a:rPr lang="tr-TR" sz="2400" dirty="0"/>
              <a:t> iğneli </a:t>
            </a:r>
            <a:r>
              <a:rPr lang="tr-TR" sz="2400" dirty="0" err="1"/>
              <a:t>injektörler</a:t>
            </a:r>
            <a:r>
              <a:rPr lang="tr-TR" sz="2400" dirty="0"/>
              <a:t> kullanılmaktadır, ayrıca 4, 5, 6 ve 12 </a:t>
            </a:r>
            <a:r>
              <a:rPr lang="tr-TR" sz="2400" dirty="0" err="1"/>
              <a:t>mm’lik</a:t>
            </a:r>
            <a:r>
              <a:rPr lang="tr-TR" sz="2400" dirty="0"/>
              <a:t> iğneli </a:t>
            </a:r>
            <a:r>
              <a:rPr lang="tr-TR" sz="2400" dirty="0" err="1"/>
              <a:t>injektörler</a:t>
            </a:r>
            <a:r>
              <a:rPr lang="tr-TR" sz="2400" dirty="0"/>
              <a:t> de bulunmaktadır. </a:t>
            </a:r>
            <a:endParaRPr lang="tr-TR" sz="2400" dirty="0" smtClean="0"/>
          </a:p>
          <a:p>
            <a:endParaRPr lang="tr-TR" sz="2400" dirty="0" smtClean="0"/>
          </a:p>
          <a:p>
            <a:r>
              <a:rPr lang="tr-TR" sz="2400" dirty="0" err="1" smtClean="0"/>
              <a:t>İnjektörler</a:t>
            </a:r>
            <a:r>
              <a:rPr lang="tr-TR" sz="2400" dirty="0" smtClean="0"/>
              <a:t> </a:t>
            </a:r>
            <a:r>
              <a:rPr lang="tr-TR" sz="2400" dirty="0"/>
              <a:t>için 10 ml’lik (1000 IU insülin içeren) </a:t>
            </a:r>
            <a:r>
              <a:rPr lang="tr-TR" sz="2400" dirty="0" err="1"/>
              <a:t>flakonlar</a:t>
            </a:r>
            <a:r>
              <a:rPr lang="tr-TR" sz="2400" dirty="0"/>
              <a:t> kullanılmaktadır</a:t>
            </a:r>
          </a:p>
        </p:txBody>
      </p:sp>
    </p:spTree>
    <p:extLst>
      <p:ext uri="{BB962C8B-B14F-4D97-AF65-F5344CB8AC3E}">
        <p14:creationId xmlns:p14="http://schemas.microsoft.com/office/powerpoint/2010/main" val="22410035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60315" y="1043881"/>
            <a:ext cx="4896544" cy="459406"/>
          </a:xfrm>
          <a:solidFill>
            <a:schemeClr val="bg1">
              <a:lumMod val="85000"/>
            </a:schemeClr>
          </a:solidFill>
        </p:spPr>
        <p:txBody>
          <a:bodyPr>
            <a:noAutofit/>
          </a:bodyPr>
          <a:lstStyle/>
          <a:p>
            <a:r>
              <a:rPr lang="tr-TR" sz="2800" dirty="0" err="1"/>
              <a:t>İnhaler</a:t>
            </a:r>
            <a:r>
              <a:rPr lang="tr-TR" sz="2800" dirty="0"/>
              <a:t> insülin</a:t>
            </a:r>
          </a:p>
        </p:txBody>
      </p:sp>
      <p:sp>
        <p:nvSpPr>
          <p:cNvPr id="3" name="İçerik Yer Tutucusu 2"/>
          <p:cNvSpPr>
            <a:spLocks noGrp="1"/>
          </p:cNvSpPr>
          <p:nvPr>
            <p:ph idx="1"/>
          </p:nvPr>
        </p:nvSpPr>
        <p:spPr>
          <a:xfrm>
            <a:off x="540070" y="1696881"/>
            <a:ext cx="7236869" cy="4799407"/>
          </a:xfrm>
        </p:spPr>
        <p:txBody>
          <a:bodyPr>
            <a:normAutofit fontScale="92500"/>
          </a:bodyPr>
          <a:lstStyle/>
          <a:p>
            <a:r>
              <a:rPr lang="tr-TR" sz="2400" dirty="0" smtClean="0"/>
              <a:t>Tip 1 </a:t>
            </a:r>
            <a:r>
              <a:rPr lang="tr-TR" sz="2400" dirty="0"/>
              <a:t>diyabetlilerde </a:t>
            </a:r>
            <a:r>
              <a:rPr lang="tr-TR" sz="2400" dirty="0" err="1"/>
              <a:t>prandiyal</a:t>
            </a:r>
            <a:r>
              <a:rPr lang="tr-TR" sz="2400" dirty="0"/>
              <a:t> insülin ihtiyacını karşılamak </a:t>
            </a:r>
            <a:r>
              <a:rPr lang="tr-TR" sz="2400" dirty="0" smtClean="0"/>
              <a:t>için kullanılır </a:t>
            </a:r>
          </a:p>
          <a:p>
            <a:r>
              <a:rPr lang="tr-TR" sz="2400" dirty="0"/>
              <a:t>Ü</a:t>
            </a:r>
            <a:r>
              <a:rPr lang="tr-TR" sz="2400" dirty="0" smtClean="0"/>
              <a:t>lkemizde yok</a:t>
            </a:r>
          </a:p>
          <a:p>
            <a:r>
              <a:rPr lang="tr-TR" sz="2400" dirty="0" smtClean="0"/>
              <a:t>Hızlı </a:t>
            </a:r>
            <a:r>
              <a:rPr lang="tr-TR" sz="2400" dirty="0"/>
              <a:t>etkili insülinlere göre daha az hipoglisemiye neden </a:t>
            </a:r>
            <a:r>
              <a:rPr lang="tr-TR" sz="2400" dirty="0" smtClean="0"/>
              <a:t>olur</a:t>
            </a:r>
          </a:p>
          <a:p>
            <a:r>
              <a:rPr lang="tr-TR" sz="2400" dirty="0" err="1" smtClean="0"/>
              <a:t>Biyoyararlanımının</a:t>
            </a:r>
            <a:r>
              <a:rPr lang="tr-TR" sz="2400" dirty="0" smtClean="0"/>
              <a:t> </a:t>
            </a:r>
            <a:r>
              <a:rPr lang="tr-TR" sz="2400" dirty="0"/>
              <a:t>düşük olması sebebiyle daha az etkilidir. </a:t>
            </a:r>
            <a:endParaRPr lang="tr-TR" sz="2400" dirty="0" smtClean="0"/>
          </a:p>
          <a:p>
            <a:r>
              <a:rPr lang="tr-TR" sz="2400" dirty="0" smtClean="0"/>
              <a:t>Uzun dönemli </a:t>
            </a:r>
            <a:r>
              <a:rPr lang="tr-TR" sz="2400" dirty="0"/>
              <a:t>(özellikle akciğerler üzerindeki) etkileri bilinmemektedir. </a:t>
            </a:r>
            <a:endParaRPr lang="tr-TR" sz="2400" dirty="0" smtClean="0"/>
          </a:p>
          <a:p>
            <a:r>
              <a:rPr lang="tr-TR" sz="2400" dirty="0" smtClean="0"/>
              <a:t>KOAH, Astım, bronşit , </a:t>
            </a:r>
            <a:r>
              <a:rPr lang="tr-TR" sz="2400" dirty="0"/>
              <a:t>sigara kullanan ve yakın zamanda sigarayı bırakmış hastalarda </a:t>
            </a:r>
            <a:r>
              <a:rPr lang="tr-TR" sz="2400" dirty="0" err="1" smtClean="0"/>
              <a:t>kontrendike</a:t>
            </a:r>
            <a:endParaRPr lang="tr-TR" sz="2400" dirty="0" smtClean="0"/>
          </a:p>
          <a:p>
            <a:r>
              <a:rPr lang="tr-TR" sz="2400" dirty="0" err="1" smtClean="0"/>
              <a:t>İnhaler</a:t>
            </a:r>
            <a:r>
              <a:rPr lang="tr-TR" sz="2400" dirty="0" smtClean="0"/>
              <a:t> </a:t>
            </a:r>
            <a:r>
              <a:rPr lang="tr-TR" sz="2400" dirty="0"/>
              <a:t>insülin kullanımı öncesinde tüm hastalarda </a:t>
            </a:r>
            <a:r>
              <a:rPr lang="tr-TR" sz="2400" dirty="0" err="1"/>
              <a:t>spirometri</a:t>
            </a:r>
            <a:r>
              <a:rPr lang="tr-TR" sz="2400" dirty="0"/>
              <a:t> testi (FEV1 ölçümü) önerilmektedir</a:t>
            </a:r>
          </a:p>
        </p:txBody>
      </p:sp>
      <p:sp>
        <p:nvSpPr>
          <p:cNvPr id="5" name="AutoShape 4" descr="About Afrezza - Ultra Rapid Inhaled Insulin | Afrez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About Afrezza - Ultra Rapid Inhaled Insulin | Afrezz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About Afrezza - Ultra Rapid Inhaled Insulin | Afrezz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About Afrezza - Ultra Rapid Inhaled Insulin | Afrezz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32" name="Picture 12" descr="Switching to Afrezza Inhaled Insulin: Tips from a Diabetes Educa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37" t="19866" r="12268" b="19866"/>
          <a:stretch/>
        </p:blipFill>
        <p:spPr bwMode="auto">
          <a:xfrm>
            <a:off x="7704931" y="2124001"/>
            <a:ext cx="2932323" cy="139433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Afrezza inhalation: Uses, Side Effects, Interactions, Pictures, Warnings &amp;  Dosing - Web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492" y="3518333"/>
            <a:ext cx="27432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668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İNSÜLİNİN SAKLAMA KOŞULLARI</a:t>
            </a:r>
          </a:p>
        </p:txBody>
      </p:sp>
      <p:sp>
        <p:nvSpPr>
          <p:cNvPr id="4" name="Dikdörtgen 3"/>
          <p:cNvSpPr/>
          <p:nvPr/>
        </p:nvSpPr>
        <p:spPr>
          <a:xfrm>
            <a:off x="288107" y="1738119"/>
            <a:ext cx="3960440" cy="830997"/>
          </a:xfrm>
          <a:prstGeom prst="rect">
            <a:avLst/>
          </a:prstGeom>
          <a:solidFill>
            <a:schemeClr val="bg1">
              <a:lumMod val="85000"/>
            </a:schemeClr>
          </a:solidFill>
        </p:spPr>
        <p:txBody>
          <a:bodyPr wrap="square">
            <a:spAutoFit/>
          </a:bodyPr>
          <a:lstStyle/>
          <a:p>
            <a:r>
              <a:rPr lang="tr-TR" sz="2400" dirty="0" smtClean="0"/>
              <a:t>Açılmamış </a:t>
            </a:r>
            <a:r>
              <a:rPr lang="tr-TR" sz="2400" dirty="0"/>
              <a:t>insülin </a:t>
            </a:r>
            <a:r>
              <a:rPr lang="tr-TR" sz="2400" dirty="0" err="1"/>
              <a:t>flakon</a:t>
            </a:r>
            <a:r>
              <a:rPr lang="tr-TR" sz="2400" dirty="0"/>
              <a:t> ve </a:t>
            </a:r>
            <a:r>
              <a:rPr lang="tr-TR" sz="2400" dirty="0" smtClean="0"/>
              <a:t>kartuşları</a:t>
            </a:r>
            <a:endParaRPr lang="tr-TR" sz="2400" dirty="0"/>
          </a:p>
        </p:txBody>
      </p:sp>
      <p:sp>
        <p:nvSpPr>
          <p:cNvPr id="5" name="Dikdörtgen 4"/>
          <p:cNvSpPr/>
          <p:nvPr/>
        </p:nvSpPr>
        <p:spPr>
          <a:xfrm>
            <a:off x="288108" y="3060105"/>
            <a:ext cx="3960440" cy="461665"/>
          </a:xfrm>
          <a:prstGeom prst="rect">
            <a:avLst/>
          </a:prstGeom>
          <a:solidFill>
            <a:schemeClr val="accent1">
              <a:lumMod val="20000"/>
              <a:lumOff val="80000"/>
            </a:schemeClr>
          </a:solidFill>
        </p:spPr>
        <p:txBody>
          <a:bodyPr wrap="square">
            <a:spAutoFit/>
          </a:bodyPr>
          <a:lstStyle/>
          <a:p>
            <a:r>
              <a:rPr lang="tr-TR" sz="2400" dirty="0" smtClean="0"/>
              <a:t>Açılmış </a:t>
            </a:r>
            <a:r>
              <a:rPr lang="tr-TR" sz="2400" dirty="0"/>
              <a:t>kartuş ve </a:t>
            </a:r>
            <a:r>
              <a:rPr lang="tr-TR" sz="2400" dirty="0" err="1"/>
              <a:t>flakonlar</a:t>
            </a:r>
            <a:r>
              <a:rPr lang="tr-TR" sz="2400" dirty="0"/>
              <a:t>, </a:t>
            </a:r>
          </a:p>
        </p:txBody>
      </p:sp>
      <p:sp>
        <p:nvSpPr>
          <p:cNvPr id="6" name="Dikdörtgen 5"/>
          <p:cNvSpPr/>
          <p:nvPr/>
        </p:nvSpPr>
        <p:spPr>
          <a:xfrm>
            <a:off x="5173793" y="1738120"/>
            <a:ext cx="5400675" cy="830997"/>
          </a:xfrm>
          <a:prstGeom prst="rect">
            <a:avLst/>
          </a:prstGeom>
          <a:solidFill>
            <a:schemeClr val="bg1">
              <a:lumMod val="85000"/>
            </a:schemeClr>
          </a:solidFill>
        </p:spPr>
        <p:txBody>
          <a:bodyPr>
            <a:spAutoFit/>
          </a:bodyPr>
          <a:lstStyle/>
          <a:p>
            <a:pPr algn="ctr"/>
            <a:r>
              <a:rPr lang="tr-TR" sz="2400" dirty="0"/>
              <a:t>S</a:t>
            </a:r>
            <a:r>
              <a:rPr lang="tr-TR" sz="2400" dirty="0" smtClean="0"/>
              <a:t>on </a:t>
            </a:r>
            <a:r>
              <a:rPr lang="tr-TR" sz="2400" dirty="0"/>
              <a:t>kullanım tarihine kadar buzdolabında </a:t>
            </a:r>
            <a:r>
              <a:rPr lang="tr-TR" sz="2400" b="1" dirty="0">
                <a:solidFill>
                  <a:srgbClr val="FF0000"/>
                </a:solidFill>
              </a:rPr>
              <a:t>+2 ile +8 °C </a:t>
            </a:r>
            <a:r>
              <a:rPr lang="tr-TR" sz="2400" dirty="0"/>
              <a:t>arasında saklanabilir. </a:t>
            </a:r>
          </a:p>
        </p:txBody>
      </p:sp>
      <p:sp>
        <p:nvSpPr>
          <p:cNvPr id="7" name="Sağ Ok 6"/>
          <p:cNvSpPr/>
          <p:nvPr/>
        </p:nvSpPr>
        <p:spPr>
          <a:xfrm>
            <a:off x="4331037" y="1797123"/>
            <a:ext cx="864096" cy="7920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61029" y="2913911"/>
            <a:ext cx="5400675" cy="830997"/>
          </a:xfrm>
          <a:prstGeom prst="rect">
            <a:avLst/>
          </a:prstGeom>
          <a:solidFill>
            <a:schemeClr val="accent1">
              <a:lumMod val="20000"/>
              <a:lumOff val="80000"/>
            </a:schemeClr>
          </a:solidFill>
        </p:spPr>
        <p:txBody>
          <a:bodyPr>
            <a:spAutoFit/>
          </a:bodyPr>
          <a:lstStyle/>
          <a:p>
            <a:r>
              <a:rPr lang="tr-TR" sz="2400" dirty="0"/>
              <a:t>aşırı sıcak olmamak koşulu ile </a:t>
            </a:r>
            <a:r>
              <a:rPr lang="tr-TR" sz="2400" b="1" dirty="0">
                <a:solidFill>
                  <a:srgbClr val="FF0000"/>
                </a:solidFill>
              </a:rPr>
              <a:t>oda ısısında 30 gün</a:t>
            </a:r>
            <a:r>
              <a:rPr lang="tr-TR" sz="2400" dirty="0"/>
              <a:t>e kadar kullanılabilir. </a:t>
            </a:r>
          </a:p>
        </p:txBody>
      </p:sp>
      <p:sp>
        <p:nvSpPr>
          <p:cNvPr id="9" name="Sağ Ok 8"/>
          <p:cNvSpPr/>
          <p:nvPr/>
        </p:nvSpPr>
        <p:spPr>
          <a:xfrm>
            <a:off x="4331037" y="2894893"/>
            <a:ext cx="864096" cy="7920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161028" y="3924201"/>
            <a:ext cx="5400675" cy="1200329"/>
          </a:xfrm>
          <a:prstGeom prst="rect">
            <a:avLst/>
          </a:prstGeom>
        </p:spPr>
        <p:txBody>
          <a:bodyPr>
            <a:spAutoFit/>
          </a:bodyPr>
          <a:lstStyle/>
          <a:p>
            <a:r>
              <a:rPr lang="tr-TR" sz="1800" dirty="0"/>
              <a:t>Ancak, ülkemizdeki hava şartları, daha önce soğuk zincire tam olarak uyulmamış olabileceği ve hastaların eğitim düzeyi de göz önüne alınarak, +4 C’de saklanmaları daha güvenlidir</a:t>
            </a:r>
          </a:p>
        </p:txBody>
      </p:sp>
      <p:sp>
        <p:nvSpPr>
          <p:cNvPr id="11" name="Dikdörtgen 10"/>
          <p:cNvSpPr/>
          <p:nvPr/>
        </p:nvSpPr>
        <p:spPr>
          <a:xfrm>
            <a:off x="259508" y="5004321"/>
            <a:ext cx="3989039" cy="1938992"/>
          </a:xfrm>
          <a:prstGeom prst="rect">
            <a:avLst/>
          </a:prstGeom>
          <a:solidFill>
            <a:schemeClr val="accent4">
              <a:lumMod val="20000"/>
              <a:lumOff val="80000"/>
            </a:schemeClr>
          </a:solidFill>
        </p:spPr>
        <p:txBody>
          <a:bodyPr wrap="square">
            <a:spAutoFit/>
          </a:bodyPr>
          <a:lstStyle/>
          <a:p>
            <a:pPr algn="ctr">
              <a:defRPr/>
            </a:pPr>
            <a:r>
              <a:rPr lang="tr-TR" sz="2400" dirty="0"/>
              <a:t>Orta/uzun etkili veya karışım insülin preparatları, </a:t>
            </a:r>
            <a:r>
              <a:rPr lang="tr-TR" sz="2400" b="1" dirty="0">
                <a:solidFill>
                  <a:srgbClr val="FF0000"/>
                </a:solidFill>
              </a:rPr>
              <a:t>açıldıktan 15 gün sonra </a:t>
            </a:r>
            <a:r>
              <a:rPr lang="tr-TR" sz="2400" dirty="0"/>
              <a:t>biyolojik aktivitelerini hafifçe yitirmeye </a:t>
            </a:r>
            <a:r>
              <a:rPr lang="tr-TR" sz="2400" dirty="0" smtClean="0"/>
              <a:t>başlar</a:t>
            </a:r>
            <a:endParaRPr lang="tr-TR" sz="2400" dirty="0"/>
          </a:p>
        </p:txBody>
      </p:sp>
      <p:sp>
        <p:nvSpPr>
          <p:cNvPr id="12" name="Dikdörtgen 11"/>
          <p:cNvSpPr/>
          <p:nvPr/>
        </p:nvSpPr>
        <p:spPr>
          <a:xfrm>
            <a:off x="5195134" y="5558318"/>
            <a:ext cx="5318110" cy="830997"/>
          </a:xfrm>
          <a:prstGeom prst="rect">
            <a:avLst/>
          </a:prstGeom>
          <a:solidFill>
            <a:schemeClr val="accent4">
              <a:lumMod val="20000"/>
              <a:lumOff val="80000"/>
            </a:schemeClr>
          </a:solidFill>
        </p:spPr>
        <p:txBody>
          <a:bodyPr wrap="square">
            <a:spAutoFit/>
          </a:bodyPr>
          <a:lstStyle/>
          <a:p>
            <a:pPr>
              <a:defRPr/>
            </a:pPr>
            <a:r>
              <a:rPr lang="tr-TR" sz="2400" dirty="0" err="1"/>
              <a:t>glisemik</a:t>
            </a:r>
            <a:r>
              <a:rPr lang="tr-TR" sz="2400" dirty="0"/>
              <a:t> kontrol bozulmaya başlarsa, bu faktör göz önünde bulundurulmalıdır.</a:t>
            </a:r>
          </a:p>
        </p:txBody>
      </p:sp>
      <p:sp>
        <p:nvSpPr>
          <p:cNvPr id="13" name="Sağ Ok 12"/>
          <p:cNvSpPr/>
          <p:nvPr/>
        </p:nvSpPr>
        <p:spPr>
          <a:xfrm>
            <a:off x="4296932" y="5597227"/>
            <a:ext cx="864096" cy="7920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60381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İNSÜLİN PREPARATLARININ KARIŞTIRILMASI</a:t>
            </a:r>
          </a:p>
        </p:txBody>
      </p:sp>
      <p:sp>
        <p:nvSpPr>
          <p:cNvPr id="3" name="İçerik Yer Tutucusu 2"/>
          <p:cNvSpPr>
            <a:spLocks noGrp="1"/>
          </p:cNvSpPr>
          <p:nvPr>
            <p:ph idx="1"/>
          </p:nvPr>
        </p:nvSpPr>
        <p:spPr/>
        <p:txBody>
          <a:bodyPr>
            <a:normAutofit/>
          </a:bodyPr>
          <a:lstStyle/>
          <a:p>
            <a:r>
              <a:rPr lang="tr-TR" sz="2400" dirty="0"/>
              <a:t>İ</a:t>
            </a:r>
            <a:r>
              <a:rPr lang="tr-TR" sz="2400" dirty="0" smtClean="0"/>
              <a:t>nsülin </a:t>
            </a:r>
            <a:r>
              <a:rPr lang="tr-TR" sz="2400" dirty="0"/>
              <a:t>karışımı hazırlamaya nadiren </a:t>
            </a:r>
            <a:r>
              <a:rPr lang="tr-TR" sz="2400" dirty="0" smtClean="0"/>
              <a:t>başvurulmakta</a:t>
            </a:r>
          </a:p>
          <a:p>
            <a:endParaRPr lang="tr-TR" sz="2400" dirty="0" smtClean="0"/>
          </a:p>
          <a:p>
            <a:r>
              <a:rPr lang="tr-TR" sz="2400" dirty="0" smtClean="0"/>
              <a:t>Kısa </a:t>
            </a:r>
            <a:r>
              <a:rPr lang="tr-TR" sz="2400" dirty="0"/>
              <a:t>etkili ve NPH insülinler karıştırıldıktan sonra hemen </a:t>
            </a:r>
            <a:r>
              <a:rPr lang="tr-TR" sz="2400" dirty="0" smtClean="0"/>
              <a:t>kullanılmalıdır </a:t>
            </a:r>
          </a:p>
          <a:p>
            <a:endParaRPr lang="tr-TR" sz="2400" dirty="0" smtClean="0"/>
          </a:p>
          <a:p>
            <a:r>
              <a:rPr lang="tr-TR" sz="2400" dirty="0" err="1" smtClean="0"/>
              <a:t>Glargin</a:t>
            </a:r>
            <a:r>
              <a:rPr lang="tr-TR" sz="2400" dirty="0" smtClean="0"/>
              <a:t> </a:t>
            </a:r>
            <a:r>
              <a:rPr lang="tr-TR" sz="2400" dirty="0"/>
              <a:t>ve </a:t>
            </a:r>
            <a:r>
              <a:rPr lang="tr-TR" sz="2400" dirty="0" err="1"/>
              <a:t>detemir</a:t>
            </a:r>
            <a:r>
              <a:rPr lang="tr-TR" sz="2400" dirty="0"/>
              <a:t> insülinler diğer insülinler ile karıştırılmamalıdır</a:t>
            </a:r>
            <a:r>
              <a:rPr lang="tr-TR" sz="2400" dirty="0" smtClean="0"/>
              <a:t>.</a:t>
            </a:r>
          </a:p>
          <a:p>
            <a:endParaRPr lang="tr-TR" sz="2400" dirty="0" smtClean="0"/>
          </a:p>
          <a:p>
            <a:r>
              <a:rPr lang="tr-TR" sz="2400" dirty="0" smtClean="0"/>
              <a:t>Konsantre </a:t>
            </a:r>
            <a:r>
              <a:rPr lang="tr-TR" sz="2400" dirty="0"/>
              <a:t>insülinler (</a:t>
            </a:r>
            <a:r>
              <a:rPr lang="tr-TR" sz="2400" dirty="0" err="1"/>
              <a:t>Lispro</a:t>
            </a:r>
            <a:r>
              <a:rPr lang="tr-TR" sz="2400" dirty="0"/>
              <a:t> U200 gibi) U100 insülinlerle karıştırılmamalıdır</a:t>
            </a:r>
          </a:p>
        </p:txBody>
      </p:sp>
    </p:spTree>
    <p:extLst>
      <p:ext uri="{BB962C8B-B14F-4D97-AF65-F5344CB8AC3E}">
        <p14:creationId xmlns:p14="http://schemas.microsoft.com/office/powerpoint/2010/main" val="12168069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0070" y="219223"/>
            <a:ext cx="9721215" cy="1212056"/>
          </a:xfrm>
        </p:spPr>
        <p:txBody>
          <a:bodyPr>
            <a:normAutofit/>
          </a:bodyPr>
          <a:lstStyle/>
          <a:p>
            <a:r>
              <a:rPr lang="tr-TR" sz="3600" dirty="0"/>
              <a:t>İNSÜLİN ETKİSİNİ DEĞİŞTİREBİLEN İLAÇLAR</a:t>
            </a:r>
          </a:p>
        </p:txBody>
      </p:sp>
      <p:graphicFrame>
        <p:nvGraphicFramePr>
          <p:cNvPr id="5" name="Tablo 4"/>
          <p:cNvGraphicFramePr>
            <a:graphicFrameLocks noGrp="1"/>
          </p:cNvGraphicFramePr>
          <p:nvPr>
            <p:extLst>
              <p:ext uri="{D42A27DB-BD31-4B8C-83A1-F6EECF244321}">
                <p14:modId xmlns:p14="http://schemas.microsoft.com/office/powerpoint/2010/main" val="3589351956"/>
              </p:ext>
            </p:extLst>
          </p:nvPr>
        </p:nvGraphicFramePr>
        <p:xfrm>
          <a:off x="288107" y="1547937"/>
          <a:ext cx="10153128" cy="4815840"/>
        </p:xfrm>
        <a:graphic>
          <a:graphicData uri="http://schemas.openxmlformats.org/drawingml/2006/table">
            <a:tbl>
              <a:tblPr firstRow="1" bandRow="1">
                <a:tableStyleId>{073A0DAA-6AF3-43AB-8588-CEC1D06C72B9}</a:tableStyleId>
              </a:tblPr>
              <a:tblGrid>
                <a:gridCol w="2520280"/>
                <a:gridCol w="2520280"/>
                <a:gridCol w="2556284"/>
                <a:gridCol w="2556284"/>
              </a:tblGrid>
              <a:tr h="370840">
                <a:tc gridSpan="2">
                  <a:txBody>
                    <a:bodyPr/>
                    <a:lstStyle/>
                    <a:p>
                      <a:pPr algn="ctr"/>
                      <a:r>
                        <a:rPr lang="tr-TR" dirty="0" smtClean="0"/>
                        <a:t>A. </a:t>
                      </a:r>
                      <a:r>
                        <a:rPr lang="tr-TR" dirty="0" err="1" smtClean="0"/>
                        <a:t>Hipoglisemik</a:t>
                      </a:r>
                      <a:r>
                        <a:rPr lang="tr-TR" dirty="0" smtClean="0"/>
                        <a:t> etkiyi artıran ve </a:t>
                      </a:r>
                      <a:r>
                        <a:rPr lang="tr-TR" dirty="0" err="1" smtClean="0"/>
                        <a:t>glisemiyi</a:t>
                      </a:r>
                      <a:r>
                        <a:rPr lang="tr-TR" dirty="0" smtClean="0"/>
                        <a:t> düşüren ilaçlar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tr-TR"/>
                    </a:p>
                  </a:txBody>
                  <a:tcPr/>
                </a:tc>
                <a:tc gridSpan="2">
                  <a:txBody>
                    <a:bodyPr/>
                    <a:lstStyle/>
                    <a:p>
                      <a:pPr algn="ctr"/>
                      <a:r>
                        <a:rPr lang="tr-TR" dirty="0" smtClean="0"/>
                        <a:t>B. </a:t>
                      </a:r>
                      <a:r>
                        <a:rPr lang="tr-TR" dirty="0" err="1" smtClean="0"/>
                        <a:t>Hipoglisemik</a:t>
                      </a:r>
                      <a:r>
                        <a:rPr lang="tr-TR" dirty="0" smtClean="0"/>
                        <a:t> etkiyi azaltan ve </a:t>
                      </a:r>
                      <a:r>
                        <a:rPr lang="tr-TR" dirty="0" err="1" smtClean="0"/>
                        <a:t>glisemiyi</a:t>
                      </a:r>
                      <a:r>
                        <a:rPr lang="tr-TR" dirty="0" smtClean="0"/>
                        <a:t> yükselten ilaçlar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tr-TR"/>
                    </a:p>
                  </a:txBody>
                  <a:tcPr/>
                </a:tc>
              </a:tr>
              <a:tr h="370840">
                <a:tc>
                  <a:txBody>
                    <a:bodyPr/>
                    <a:lstStyle/>
                    <a:p>
                      <a:r>
                        <a:rPr lang="tr-TR" dirty="0" smtClean="0"/>
                        <a:t>ACE-İ </a:t>
                      </a:r>
                    </a:p>
                    <a:p>
                      <a:r>
                        <a:rPr lang="tr-TR" dirty="0" smtClean="0"/>
                        <a:t>Alkol </a:t>
                      </a:r>
                    </a:p>
                    <a:p>
                      <a:r>
                        <a:rPr lang="tr-TR" dirty="0" err="1" smtClean="0"/>
                        <a:t>Anabolik</a:t>
                      </a:r>
                      <a:r>
                        <a:rPr lang="tr-TR" dirty="0" smtClean="0"/>
                        <a:t> </a:t>
                      </a:r>
                      <a:r>
                        <a:rPr lang="tr-TR" dirty="0" err="1" smtClean="0"/>
                        <a:t>steroidler</a:t>
                      </a:r>
                      <a:endParaRPr lang="tr-TR" dirty="0" smtClean="0"/>
                    </a:p>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beta-</a:t>
                      </a:r>
                      <a:r>
                        <a:rPr lang="tr-TR" dirty="0" err="1" smtClean="0"/>
                        <a:t>blokerler</a:t>
                      </a:r>
                      <a:r>
                        <a:rPr lang="tr-TR" dirty="0" smtClean="0"/>
                        <a:t>* </a:t>
                      </a:r>
                    </a:p>
                    <a:p>
                      <a:pPr marL="0" marR="0" indent="0" algn="l" defTabSz="952073" rtl="0" eaLnBrk="1" fontAlgn="auto" latinLnBrk="0" hangingPunct="1">
                        <a:lnSpc>
                          <a:spcPct val="100000"/>
                        </a:lnSpc>
                        <a:spcBef>
                          <a:spcPts val="0"/>
                        </a:spcBef>
                        <a:spcAft>
                          <a:spcPts val="0"/>
                        </a:spcAft>
                        <a:buClrTx/>
                        <a:buSzTx/>
                        <a:buFontTx/>
                        <a:buNone/>
                        <a:tabLst/>
                        <a:defRPr/>
                      </a:pPr>
                      <a:r>
                        <a:rPr lang="tr-TR" dirty="0" smtClean="0"/>
                        <a:t>Lityum karbonat </a:t>
                      </a:r>
                    </a:p>
                    <a:p>
                      <a:pPr marL="0" marR="0" indent="0" algn="l" defTabSz="952073" rtl="0" eaLnBrk="1" fontAlgn="auto" latinLnBrk="0" hangingPunct="1">
                        <a:lnSpc>
                          <a:spcPct val="100000"/>
                        </a:lnSpc>
                        <a:spcBef>
                          <a:spcPts val="0"/>
                        </a:spcBef>
                        <a:spcAft>
                          <a:spcPts val="0"/>
                        </a:spcAft>
                        <a:buClrTx/>
                        <a:buSzTx/>
                        <a:buFontTx/>
                        <a:buNone/>
                        <a:tabLst/>
                        <a:defRPr/>
                      </a:pPr>
                      <a:r>
                        <a:rPr lang="tr-TR" dirty="0" err="1" smtClean="0"/>
                        <a:t>Tetrasiklin</a:t>
                      </a:r>
                      <a:endParaRPr lang="tr-TR" dirty="0" smtClean="0"/>
                    </a:p>
                    <a:p>
                      <a:r>
                        <a:rPr lang="tr-TR" dirty="0" err="1" smtClean="0"/>
                        <a:t>Disopramid</a:t>
                      </a:r>
                      <a:r>
                        <a:rPr lang="tr-TR" dirty="0" smtClean="0"/>
                        <a:t> </a:t>
                      </a:r>
                    </a:p>
                    <a:p>
                      <a:r>
                        <a:rPr lang="tr-TR" dirty="0" err="1" smtClean="0"/>
                        <a:t>Fenil</a:t>
                      </a:r>
                      <a:r>
                        <a:rPr lang="tr-TR" dirty="0" smtClean="0"/>
                        <a:t> </a:t>
                      </a:r>
                      <a:r>
                        <a:rPr lang="tr-TR" dirty="0" err="1" smtClean="0"/>
                        <a:t>butazon</a:t>
                      </a:r>
                      <a:r>
                        <a:rPr lang="tr-TR" dirty="0" smtClean="0"/>
                        <a:t> </a:t>
                      </a:r>
                    </a:p>
                    <a:p>
                      <a:r>
                        <a:rPr lang="tr-TR" dirty="0" err="1" smtClean="0"/>
                        <a:t>Floksetin</a:t>
                      </a:r>
                      <a:r>
                        <a:rPr lang="tr-TR" dirty="0" smtClean="0"/>
                        <a:t> </a:t>
                      </a:r>
                    </a:p>
                    <a:p>
                      <a:r>
                        <a:rPr lang="tr-TR" dirty="0" err="1" smtClean="0"/>
                        <a:t>Guanitidin</a:t>
                      </a:r>
                      <a:r>
                        <a:rPr lang="tr-TR" dirty="0" smtClean="0"/>
                        <a:t> </a:t>
                      </a:r>
                    </a:p>
                    <a:p>
                      <a:r>
                        <a:rPr lang="tr-TR" dirty="0" smtClean="0"/>
                        <a:t>Kalsiyum </a:t>
                      </a:r>
                    </a:p>
                    <a:p>
                      <a:r>
                        <a:rPr lang="tr-TR" dirty="0" err="1" smtClean="0"/>
                        <a:t>Klofibrat</a:t>
                      </a:r>
                      <a:r>
                        <a:rPr lang="tr-TR" dirty="0" smtClean="0"/>
                        <a:t> </a:t>
                      </a:r>
                    </a:p>
                    <a:p>
                      <a:r>
                        <a:rPr lang="tr-TR" dirty="0" err="1" smtClean="0"/>
                        <a:t>Klonidin</a:t>
                      </a:r>
                      <a:r>
                        <a:rPr lang="tr-TR" dirty="0" smtClean="0"/>
                        <a:t> </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err="1" smtClean="0"/>
                        <a:t>Monoamin</a:t>
                      </a:r>
                      <a:r>
                        <a:rPr lang="tr-TR" dirty="0" smtClean="0"/>
                        <a:t> </a:t>
                      </a:r>
                      <a:r>
                        <a:rPr lang="tr-TR" dirty="0" err="1" smtClean="0"/>
                        <a:t>oksidaz</a:t>
                      </a:r>
                      <a:r>
                        <a:rPr lang="tr-TR" dirty="0" smtClean="0"/>
                        <a:t> inhibitörleri </a:t>
                      </a:r>
                    </a:p>
                    <a:p>
                      <a:r>
                        <a:rPr lang="tr-TR" dirty="0" err="1" smtClean="0"/>
                        <a:t>Mebendezol</a:t>
                      </a:r>
                      <a:r>
                        <a:rPr lang="tr-TR" dirty="0" smtClean="0"/>
                        <a:t> </a:t>
                      </a:r>
                    </a:p>
                    <a:p>
                      <a:r>
                        <a:rPr lang="tr-TR" dirty="0" smtClean="0"/>
                        <a:t>OAD </a:t>
                      </a:r>
                    </a:p>
                    <a:p>
                      <a:r>
                        <a:rPr lang="tr-TR" dirty="0" err="1" smtClean="0"/>
                        <a:t>Pentamidin</a:t>
                      </a:r>
                      <a:r>
                        <a:rPr lang="tr-TR" dirty="0" smtClean="0"/>
                        <a:t>** </a:t>
                      </a:r>
                    </a:p>
                    <a:p>
                      <a:r>
                        <a:rPr lang="tr-TR" dirty="0" err="1" smtClean="0"/>
                        <a:t>Piridoksin</a:t>
                      </a:r>
                      <a:r>
                        <a:rPr lang="tr-TR" dirty="0" smtClean="0"/>
                        <a:t> </a:t>
                      </a:r>
                    </a:p>
                    <a:p>
                      <a:r>
                        <a:rPr lang="tr-TR" dirty="0" err="1" smtClean="0"/>
                        <a:t>Propoksifen</a:t>
                      </a:r>
                      <a:r>
                        <a:rPr lang="tr-TR" dirty="0" smtClean="0"/>
                        <a:t> </a:t>
                      </a:r>
                    </a:p>
                    <a:p>
                      <a:r>
                        <a:rPr lang="tr-TR" dirty="0" smtClean="0"/>
                        <a:t>Salisilat </a:t>
                      </a:r>
                    </a:p>
                    <a:p>
                      <a:r>
                        <a:rPr lang="tr-TR" dirty="0" err="1" smtClean="0"/>
                        <a:t>Somatostatin</a:t>
                      </a:r>
                      <a:r>
                        <a:rPr lang="tr-TR" dirty="0" smtClean="0"/>
                        <a:t> analogları</a:t>
                      </a:r>
                      <a:r>
                        <a:rPr lang="tr-TR" baseline="0" dirty="0" smtClean="0"/>
                        <a:t> </a:t>
                      </a:r>
                      <a:r>
                        <a:rPr lang="tr-TR" dirty="0" smtClean="0"/>
                        <a:t>(</a:t>
                      </a:r>
                      <a:r>
                        <a:rPr lang="tr-TR" dirty="0" err="1" smtClean="0"/>
                        <a:t>Octreotide</a:t>
                      </a:r>
                      <a:r>
                        <a:rPr lang="tr-TR" dirty="0" smtClean="0"/>
                        <a:t>) </a:t>
                      </a:r>
                    </a:p>
                    <a:p>
                      <a:r>
                        <a:rPr lang="tr-TR" dirty="0" err="1" smtClean="0"/>
                        <a:t>Sulfinpirazon</a:t>
                      </a:r>
                      <a:r>
                        <a:rPr lang="tr-TR" dirty="0" smtClean="0"/>
                        <a:t> </a:t>
                      </a:r>
                    </a:p>
                    <a:p>
                      <a:r>
                        <a:rPr lang="tr-TR" dirty="0" err="1" smtClean="0"/>
                        <a:t>Sulfonamidler</a:t>
                      </a:r>
                      <a:r>
                        <a:rPr lang="tr-TR" dirty="0" smtClean="0"/>
                        <a:t> </a:t>
                      </a:r>
                    </a:p>
                    <a:p>
                      <a:pPr marL="0" marR="0" indent="0" algn="l" defTabSz="952073" rtl="0" eaLnBrk="1" fontAlgn="auto" latinLnBrk="0" hangingPunct="1">
                        <a:lnSpc>
                          <a:spcPct val="100000"/>
                        </a:lnSpc>
                        <a:spcBef>
                          <a:spcPts val="0"/>
                        </a:spcBef>
                        <a:spcAft>
                          <a:spcPts val="0"/>
                        </a:spcAft>
                        <a:buClrTx/>
                        <a:buSzTx/>
                        <a:buFontTx/>
                        <a:buNone/>
                        <a:tabLst/>
                        <a:defRPr/>
                      </a:pPr>
                      <a:r>
                        <a:rPr lang="tr-TR" dirty="0" err="1" smtClean="0"/>
                        <a:t>Klorokin</a:t>
                      </a:r>
                      <a:r>
                        <a:rPr lang="tr-TR" dirty="0" smtClean="0"/>
                        <a:t> </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err="1" smtClean="0"/>
                        <a:t>Asetazolamid</a:t>
                      </a:r>
                      <a:r>
                        <a:rPr lang="tr-TR" dirty="0" smtClean="0"/>
                        <a:t> </a:t>
                      </a:r>
                    </a:p>
                    <a:p>
                      <a:r>
                        <a:rPr lang="tr-TR" dirty="0" err="1" smtClean="0"/>
                        <a:t>İzoniazid</a:t>
                      </a:r>
                      <a:r>
                        <a:rPr lang="tr-TR" dirty="0" smtClean="0"/>
                        <a:t> </a:t>
                      </a:r>
                    </a:p>
                    <a:p>
                      <a:r>
                        <a:rPr lang="tr-TR" dirty="0" err="1" smtClean="0"/>
                        <a:t>Kalsitonin</a:t>
                      </a:r>
                      <a:r>
                        <a:rPr lang="tr-TR" dirty="0" smtClean="0"/>
                        <a:t> </a:t>
                      </a:r>
                    </a:p>
                    <a:p>
                      <a:r>
                        <a:rPr lang="tr-TR" dirty="0" err="1" smtClean="0"/>
                        <a:t>Kortikosteroidler</a:t>
                      </a:r>
                      <a:r>
                        <a:rPr lang="tr-TR" dirty="0" smtClean="0"/>
                        <a:t> </a:t>
                      </a:r>
                    </a:p>
                    <a:p>
                      <a:pPr marL="0" marR="0" indent="0" algn="l" defTabSz="952073" rtl="0" eaLnBrk="1" fontAlgn="auto" latinLnBrk="0" hangingPunct="1">
                        <a:lnSpc>
                          <a:spcPct val="100000"/>
                        </a:lnSpc>
                        <a:spcBef>
                          <a:spcPts val="0"/>
                        </a:spcBef>
                        <a:spcAft>
                          <a:spcPts val="0"/>
                        </a:spcAft>
                        <a:buClrTx/>
                        <a:buSzTx/>
                        <a:buFontTx/>
                        <a:buNone/>
                        <a:tabLst/>
                        <a:defRPr/>
                      </a:pPr>
                      <a:r>
                        <a:rPr lang="tr-TR" dirty="0" err="1" smtClean="0"/>
                        <a:t>Tiroid</a:t>
                      </a:r>
                      <a:r>
                        <a:rPr lang="tr-TR" dirty="0" smtClean="0"/>
                        <a:t> hormonlar</a:t>
                      </a:r>
                    </a:p>
                    <a:p>
                      <a:r>
                        <a:rPr lang="tr-TR" dirty="0" smtClean="0"/>
                        <a:t>Bazı </a:t>
                      </a:r>
                      <a:r>
                        <a:rPr lang="tr-TR" dirty="0" err="1" smtClean="0"/>
                        <a:t>antiviraller</a:t>
                      </a:r>
                      <a:endParaRPr lang="tr-TR" dirty="0" smtClean="0"/>
                    </a:p>
                    <a:p>
                      <a:r>
                        <a:rPr lang="tr-TR" dirty="0" err="1" smtClean="0"/>
                        <a:t>Diltiazem</a:t>
                      </a:r>
                      <a:r>
                        <a:rPr lang="tr-TR" dirty="0" smtClean="0"/>
                        <a:t> </a:t>
                      </a:r>
                    </a:p>
                    <a:p>
                      <a:r>
                        <a:rPr lang="tr-TR" dirty="0" err="1" smtClean="0"/>
                        <a:t>Fenitoin</a:t>
                      </a:r>
                      <a:r>
                        <a:rPr lang="tr-TR" dirty="0" smtClean="0"/>
                        <a:t>  </a:t>
                      </a:r>
                    </a:p>
                    <a:p>
                      <a:r>
                        <a:rPr lang="tr-TR" dirty="0" err="1" smtClean="0"/>
                        <a:t>Albuterol</a:t>
                      </a:r>
                      <a:r>
                        <a:rPr lang="tr-TR" dirty="0" smtClean="0"/>
                        <a:t> </a:t>
                      </a:r>
                    </a:p>
                    <a:p>
                      <a:r>
                        <a:rPr lang="tr-TR" dirty="0" err="1" smtClean="0"/>
                        <a:t>Diüretikler</a:t>
                      </a:r>
                      <a:r>
                        <a:rPr lang="tr-TR" dirty="0" smtClean="0"/>
                        <a:t> (özellikle </a:t>
                      </a:r>
                      <a:r>
                        <a:rPr lang="tr-TR" dirty="0" err="1" smtClean="0"/>
                        <a:t>Tiyazid</a:t>
                      </a:r>
                      <a:r>
                        <a:rPr lang="tr-TR" dirty="0" smtClean="0"/>
                        <a:t> grubu) </a:t>
                      </a:r>
                    </a:p>
                    <a:p>
                      <a:r>
                        <a:rPr lang="tr-TR" dirty="0" err="1" smtClean="0"/>
                        <a:t>Asparaginaz</a:t>
                      </a:r>
                      <a:r>
                        <a:rPr lang="tr-TR" dirty="0" smtClean="0"/>
                        <a:t> </a:t>
                      </a:r>
                    </a:p>
                    <a:p>
                      <a:r>
                        <a:rPr lang="tr-TR" dirty="0" err="1" smtClean="0"/>
                        <a:t>Danazol</a:t>
                      </a:r>
                      <a:r>
                        <a:rPr lang="tr-TR" dirty="0" smtClean="0"/>
                        <a:t> </a:t>
                      </a:r>
                    </a:p>
                    <a:p>
                      <a:r>
                        <a:rPr lang="tr-TR" dirty="0" err="1" smtClean="0"/>
                        <a:t>Dekstrotiroksin</a:t>
                      </a:r>
                      <a:r>
                        <a:rPr lang="tr-TR"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Lityum karbonat </a:t>
                      </a:r>
                    </a:p>
                    <a:p>
                      <a:r>
                        <a:rPr lang="tr-TR" dirty="0" smtClean="0"/>
                        <a:t>Morfin sülfat </a:t>
                      </a:r>
                    </a:p>
                    <a:p>
                      <a:r>
                        <a:rPr lang="tr-TR" dirty="0" err="1" smtClean="0"/>
                        <a:t>Niasin</a:t>
                      </a:r>
                      <a:r>
                        <a:rPr lang="tr-TR" dirty="0" smtClean="0"/>
                        <a:t> </a:t>
                      </a:r>
                    </a:p>
                    <a:p>
                      <a:r>
                        <a:rPr lang="tr-TR" dirty="0" smtClean="0"/>
                        <a:t>Nikotin </a:t>
                      </a:r>
                    </a:p>
                    <a:p>
                      <a:r>
                        <a:rPr lang="tr-TR" dirty="0" smtClean="0"/>
                        <a:t>Oral </a:t>
                      </a:r>
                      <a:r>
                        <a:rPr lang="tr-TR" dirty="0" err="1" smtClean="0"/>
                        <a:t>kontraseptifler</a:t>
                      </a:r>
                      <a:r>
                        <a:rPr lang="tr-TR" dirty="0" smtClean="0"/>
                        <a:t> </a:t>
                      </a:r>
                    </a:p>
                    <a:p>
                      <a:r>
                        <a:rPr lang="tr-TR" dirty="0" smtClean="0"/>
                        <a:t>Östrojenler </a:t>
                      </a:r>
                    </a:p>
                    <a:p>
                      <a:r>
                        <a:rPr lang="tr-TR" dirty="0" err="1" smtClean="0"/>
                        <a:t>Siklofosfamid</a:t>
                      </a:r>
                      <a:r>
                        <a:rPr lang="tr-TR" dirty="0" smtClean="0"/>
                        <a:t> </a:t>
                      </a:r>
                    </a:p>
                    <a:p>
                      <a:r>
                        <a:rPr lang="tr-TR" dirty="0" err="1" smtClean="0"/>
                        <a:t>Somatropin</a:t>
                      </a:r>
                      <a:r>
                        <a:rPr lang="tr-TR" dirty="0" smtClean="0"/>
                        <a:t> </a:t>
                      </a:r>
                    </a:p>
                    <a:p>
                      <a:r>
                        <a:rPr lang="tr-TR" dirty="0" err="1" smtClean="0"/>
                        <a:t>Terbutalin</a:t>
                      </a:r>
                      <a:r>
                        <a:rPr lang="tr-TR" dirty="0" smtClean="0"/>
                        <a:t> </a:t>
                      </a:r>
                    </a:p>
                    <a:p>
                      <a:r>
                        <a:rPr lang="tr-TR" dirty="0" err="1" smtClean="0"/>
                        <a:t>Dobutamin</a:t>
                      </a:r>
                      <a:r>
                        <a:rPr lang="tr-TR" dirty="0" smtClean="0"/>
                        <a:t> </a:t>
                      </a:r>
                    </a:p>
                    <a:p>
                      <a:r>
                        <a:rPr lang="tr-TR" dirty="0" smtClean="0"/>
                        <a:t>Epinefrin </a:t>
                      </a:r>
                    </a:p>
                    <a:p>
                      <a:r>
                        <a:rPr lang="tr-TR" dirty="0" err="1" smtClean="0"/>
                        <a:t>Etakrinik</a:t>
                      </a:r>
                      <a:r>
                        <a:rPr lang="tr-TR" dirty="0" smtClean="0"/>
                        <a:t> asit </a:t>
                      </a:r>
                    </a:p>
                    <a:p>
                      <a:pPr marL="0" marR="0" indent="0" algn="l" defTabSz="952073" rtl="0" eaLnBrk="1" fontAlgn="auto" latinLnBrk="0" hangingPunct="1">
                        <a:lnSpc>
                          <a:spcPct val="100000"/>
                        </a:lnSpc>
                        <a:spcBef>
                          <a:spcPts val="0"/>
                        </a:spcBef>
                        <a:spcAft>
                          <a:spcPts val="0"/>
                        </a:spcAft>
                        <a:buClrTx/>
                        <a:buSzTx/>
                        <a:buFontTx/>
                        <a:buNone/>
                        <a:tabLst/>
                        <a:defRPr/>
                      </a:pPr>
                      <a:r>
                        <a:rPr lang="tr-TR" dirty="0" err="1" smtClean="0"/>
                        <a:t>Diazoksit</a:t>
                      </a:r>
                      <a:r>
                        <a:rPr lang="tr-TR" dirty="0" smtClean="0"/>
                        <a:t> </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52128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şağı Ok 6"/>
          <p:cNvSpPr/>
          <p:nvPr/>
        </p:nvSpPr>
        <p:spPr>
          <a:xfrm>
            <a:off x="2052304" y="2271301"/>
            <a:ext cx="6552727" cy="3456384"/>
          </a:xfrm>
          <a:prstGeom prst="downArrow">
            <a:avLst>
              <a:gd name="adj1" fmla="val 50000"/>
              <a:gd name="adj2" fmla="val 703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3200" dirty="0" smtClean="0"/>
              <a:t>Tip </a:t>
            </a:r>
            <a:r>
              <a:rPr lang="tr-TR" sz="3200" dirty="0"/>
              <a:t>2 diyabetli bireylerde </a:t>
            </a:r>
            <a:endParaRPr lang="tr-TR" sz="3200" dirty="0" smtClean="0"/>
          </a:p>
          <a:p>
            <a:pPr marL="0" indent="0">
              <a:buNone/>
            </a:pPr>
            <a:endParaRPr lang="tr-TR" sz="3200" dirty="0"/>
          </a:p>
        </p:txBody>
      </p:sp>
      <p:sp>
        <p:nvSpPr>
          <p:cNvPr id="4" name="Dikdörtgen 3"/>
          <p:cNvSpPr/>
          <p:nvPr/>
        </p:nvSpPr>
        <p:spPr>
          <a:xfrm>
            <a:off x="2324190" y="5940423"/>
            <a:ext cx="6008953" cy="461665"/>
          </a:xfrm>
          <a:prstGeom prst="rect">
            <a:avLst/>
          </a:prstGeom>
          <a:solidFill>
            <a:schemeClr val="bg1">
              <a:lumMod val="95000"/>
            </a:schemeClr>
          </a:solidFill>
        </p:spPr>
        <p:txBody>
          <a:bodyPr wrap="none">
            <a:spAutoFit/>
          </a:bodyPr>
          <a:lstStyle/>
          <a:p>
            <a:r>
              <a:rPr lang="tr-TR" sz="2400" dirty="0"/>
              <a:t>ise insülinin erken uygulanması düşünülmelidir</a:t>
            </a:r>
          </a:p>
        </p:txBody>
      </p:sp>
      <p:sp>
        <p:nvSpPr>
          <p:cNvPr id="5" name="Dikdörtgen 4"/>
          <p:cNvSpPr/>
          <p:nvPr/>
        </p:nvSpPr>
        <p:spPr>
          <a:xfrm>
            <a:off x="3960516" y="2628057"/>
            <a:ext cx="2736304" cy="2246769"/>
          </a:xfrm>
          <a:prstGeom prst="rect">
            <a:avLst/>
          </a:prstGeom>
        </p:spPr>
        <p:txBody>
          <a:bodyPr wrap="square">
            <a:spAutoFit/>
          </a:bodyPr>
          <a:lstStyle/>
          <a:p>
            <a:pPr marL="342900" indent="-342900">
              <a:buFont typeface="Arial" pitchFamily="34" charset="0"/>
              <a:buChar char="•"/>
            </a:pPr>
            <a:r>
              <a:rPr lang="tr-TR" sz="2000" dirty="0"/>
              <a:t>kilo kaybı varsa, </a:t>
            </a:r>
          </a:p>
          <a:p>
            <a:pPr marL="342900" indent="-342900">
              <a:buFont typeface="Arial" pitchFamily="34" charset="0"/>
              <a:buChar char="•"/>
            </a:pPr>
            <a:r>
              <a:rPr lang="tr-TR" sz="2000" dirty="0" err="1"/>
              <a:t>hiperglisemi</a:t>
            </a:r>
            <a:r>
              <a:rPr lang="tr-TR" sz="2000" dirty="0"/>
              <a:t> semptomları varsa</a:t>
            </a:r>
          </a:p>
          <a:p>
            <a:pPr marL="342900" indent="-342900">
              <a:buFont typeface="Arial" pitchFamily="34" charset="0"/>
              <a:buChar char="•"/>
            </a:pPr>
            <a:r>
              <a:rPr lang="tr-TR" sz="2000" dirty="0"/>
              <a:t>A1C seviyeleri &gt;%10 veya </a:t>
            </a:r>
          </a:p>
          <a:p>
            <a:pPr marL="342900" indent="-342900">
              <a:buFont typeface="Arial" pitchFamily="34" charset="0"/>
              <a:buChar char="•"/>
            </a:pPr>
            <a:r>
              <a:rPr lang="tr-TR" sz="2000" dirty="0"/>
              <a:t>kan glikoz seviyeleri ≥300 mg/</a:t>
            </a:r>
            <a:r>
              <a:rPr lang="tr-TR" sz="2000" dirty="0" err="1"/>
              <a:t>dL</a:t>
            </a:r>
            <a:r>
              <a:rPr lang="tr-TR" sz="2000" dirty="0"/>
              <a:t> (E). </a:t>
            </a:r>
          </a:p>
        </p:txBody>
      </p:sp>
    </p:spTree>
    <p:extLst>
      <p:ext uri="{BB962C8B-B14F-4D97-AF65-F5344CB8AC3E}">
        <p14:creationId xmlns:p14="http://schemas.microsoft.com/office/powerpoint/2010/main" val="4146826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070" y="3636169"/>
            <a:ext cx="9721215" cy="2860119"/>
          </a:xfrm>
        </p:spPr>
        <p:txBody>
          <a:bodyPr>
            <a:normAutofit fontScale="55000" lnSpcReduction="20000"/>
          </a:bodyPr>
          <a:lstStyle/>
          <a:p>
            <a:r>
              <a:rPr lang="tr-TR" sz="3500" dirty="0" smtClean="0"/>
              <a:t>Diyabet </a:t>
            </a:r>
            <a:r>
              <a:rPr lang="tr-TR" sz="3500" dirty="0"/>
              <a:t>süresi </a:t>
            </a:r>
            <a:r>
              <a:rPr lang="tr-TR" sz="3500" dirty="0" smtClean="0"/>
              <a:t>kısa</a:t>
            </a:r>
          </a:p>
          <a:p>
            <a:r>
              <a:rPr lang="tr-TR" sz="3500" dirty="0"/>
              <a:t>K</a:t>
            </a:r>
            <a:r>
              <a:rPr lang="tr-TR" sz="3500" dirty="0" smtClean="0"/>
              <a:t>omplikasyonları olmayan</a:t>
            </a:r>
          </a:p>
          <a:p>
            <a:r>
              <a:rPr lang="tr-TR" sz="3500" dirty="0"/>
              <a:t>G</a:t>
            </a:r>
            <a:r>
              <a:rPr lang="tr-TR" sz="3500" dirty="0" smtClean="0"/>
              <a:t>enç </a:t>
            </a:r>
          </a:p>
          <a:p>
            <a:r>
              <a:rPr lang="tr-TR" sz="3500" dirty="0"/>
              <a:t>G</a:t>
            </a:r>
            <a:r>
              <a:rPr lang="tr-TR" sz="3500" dirty="0" smtClean="0"/>
              <a:t>ebelik </a:t>
            </a:r>
            <a:r>
              <a:rPr lang="tr-TR" sz="3500" dirty="0"/>
              <a:t>planlayan </a:t>
            </a:r>
            <a:endParaRPr lang="tr-TR" sz="3500" dirty="0" smtClean="0"/>
          </a:p>
          <a:p>
            <a:r>
              <a:rPr lang="tr-TR" sz="3500" dirty="0" smtClean="0"/>
              <a:t>halen </a:t>
            </a:r>
            <a:r>
              <a:rPr lang="tr-TR" sz="3500" dirty="0"/>
              <a:t>gebe olan tip 1 </a:t>
            </a:r>
            <a:r>
              <a:rPr lang="tr-TR" sz="3500" dirty="0" smtClean="0"/>
              <a:t>diyabetlilerde</a:t>
            </a:r>
          </a:p>
          <a:p>
            <a:endParaRPr lang="tr-TR" sz="3500" dirty="0" smtClean="0"/>
          </a:p>
          <a:p>
            <a:r>
              <a:rPr lang="tr-TR" dirty="0" smtClean="0"/>
              <a:t>hipoglisemi </a:t>
            </a:r>
            <a:r>
              <a:rPr lang="tr-TR" dirty="0"/>
              <a:t>riski yüksek, </a:t>
            </a:r>
            <a:endParaRPr lang="tr-TR" dirty="0" smtClean="0"/>
          </a:p>
          <a:p>
            <a:r>
              <a:rPr lang="tr-TR" dirty="0" smtClean="0"/>
              <a:t>komplikasyonları  olan</a:t>
            </a:r>
          </a:p>
          <a:p>
            <a:r>
              <a:rPr lang="tr-TR" dirty="0" smtClean="0"/>
              <a:t>eşlik </a:t>
            </a:r>
            <a:r>
              <a:rPr lang="tr-TR" dirty="0"/>
              <a:t>eden sağlık sorunları bulunan </a:t>
            </a:r>
            <a:r>
              <a:rPr lang="tr-TR" dirty="0" smtClean="0"/>
              <a:t>hastalarda</a:t>
            </a:r>
          </a:p>
        </p:txBody>
      </p:sp>
      <p:sp>
        <p:nvSpPr>
          <p:cNvPr id="4" name="Başlık 1"/>
          <p:cNvSpPr>
            <a:spLocks noGrp="1"/>
          </p:cNvSpPr>
          <p:nvPr>
            <p:ph type="title"/>
          </p:nvPr>
        </p:nvSpPr>
        <p:spPr/>
        <p:txBody>
          <a:bodyPr>
            <a:normAutofit/>
          </a:bodyPr>
          <a:lstStyle/>
          <a:p>
            <a:r>
              <a:rPr lang="tr-TR" sz="3600" dirty="0"/>
              <a:t>TİP 1 DİYABETTE GÜNCEL TEDAVİ</a:t>
            </a:r>
          </a:p>
        </p:txBody>
      </p:sp>
      <p:sp>
        <p:nvSpPr>
          <p:cNvPr id="5" name="Dikdörtgen 4"/>
          <p:cNvSpPr/>
          <p:nvPr/>
        </p:nvSpPr>
        <p:spPr>
          <a:xfrm>
            <a:off x="5373055" y="4104801"/>
            <a:ext cx="3203826" cy="769441"/>
          </a:xfrm>
          <a:prstGeom prst="rect">
            <a:avLst/>
          </a:prstGeom>
        </p:spPr>
        <p:txBody>
          <a:bodyPr wrap="none">
            <a:spAutoFit/>
          </a:bodyPr>
          <a:lstStyle/>
          <a:p>
            <a:r>
              <a:rPr lang="tr-TR" sz="2200" dirty="0" err="1"/>
              <a:t>glisemik</a:t>
            </a:r>
            <a:r>
              <a:rPr lang="tr-TR" sz="2200" dirty="0"/>
              <a:t> hedefler daha </a:t>
            </a:r>
            <a:r>
              <a:rPr lang="tr-TR" sz="2200" dirty="0" smtClean="0"/>
              <a:t>sıkı</a:t>
            </a:r>
          </a:p>
          <a:p>
            <a:r>
              <a:rPr lang="tr-TR" sz="2200" dirty="0" smtClean="0"/>
              <a:t> </a:t>
            </a:r>
            <a:r>
              <a:rPr lang="tr-TR" sz="2200" dirty="0"/>
              <a:t>(</a:t>
            </a:r>
            <a:r>
              <a:rPr lang="tr-TR" sz="2200" dirty="0" err="1"/>
              <a:t>örn</a:t>
            </a:r>
            <a:r>
              <a:rPr lang="tr-TR" sz="2200" dirty="0"/>
              <a:t>. A1C &lt;%</a:t>
            </a:r>
            <a:r>
              <a:rPr lang="tr-TR" sz="2200" dirty="0" smtClean="0"/>
              <a:t>6-6.5)</a:t>
            </a:r>
            <a:endParaRPr lang="tr-TR" sz="2200" dirty="0"/>
          </a:p>
        </p:txBody>
      </p:sp>
      <p:graphicFrame>
        <p:nvGraphicFramePr>
          <p:cNvPr id="7" name="Tablo 6"/>
          <p:cNvGraphicFramePr>
            <a:graphicFrameLocks noGrp="1"/>
          </p:cNvGraphicFramePr>
          <p:nvPr>
            <p:extLst>
              <p:ext uri="{D42A27DB-BD31-4B8C-83A1-F6EECF244321}">
                <p14:modId xmlns:p14="http://schemas.microsoft.com/office/powerpoint/2010/main" val="917084971"/>
              </p:ext>
            </p:extLst>
          </p:nvPr>
        </p:nvGraphicFramePr>
        <p:xfrm>
          <a:off x="1656259" y="1403921"/>
          <a:ext cx="7200900" cy="2164080"/>
        </p:xfrm>
        <a:graphic>
          <a:graphicData uri="http://schemas.openxmlformats.org/drawingml/2006/table">
            <a:tbl>
              <a:tblPr firstRow="1" bandRow="1">
                <a:tableStyleId>{073A0DAA-6AF3-43AB-8588-CEC1D06C72B9}</a:tableStyleId>
              </a:tblPr>
              <a:tblGrid>
                <a:gridCol w="3600450"/>
                <a:gridCol w="3600450"/>
              </a:tblGrid>
              <a:tr h="370840">
                <a:tc gridSpan="2">
                  <a:txBody>
                    <a:bodyPr/>
                    <a:lstStyle/>
                    <a:p>
                      <a:pPr algn="ctr"/>
                      <a:r>
                        <a:rPr lang="tr-TR" sz="2000" dirty="0" err="1" smtClean="0"/>
                        <a:t>Glisemik</a:t>
                      </a:r>
                      <a:r>
                        <a:rPr lang="tr-TR" sz="2000" dirty="0" smtClean="0"/>
                        <a:t> kontrol hedefleri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sz="2000" dirty="0" smtClean="0"/>
                        <a:t>A1C hedefi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2000" dirty="0" smtClean="0"/>
                        <a:t>≤%7</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sz="2000" dirty="0" smtClean="0"/>
                        <a:t>Açlık ve öğün öncesi PG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52073" rtl="0" eaLnBrk="1" fontAlgn="auto" latinLnBrk="0" hangingPunct="1">
                        <a:lnSpc>
                          <a:spcPct val="100000"/>
                        </a:lnSpc>
                        <a:spcBef>
                          <a:spcPts val="0"/>
                        </a:spcBef>
                        <a:spcAft>
                          <a:spcPts val="0"/>
                        </a:spcAft>
                        <a:buClrTx/>
                        <a:buSzTx/>
                        <a:buFontTx/>
                        <a:buNone/>
                        <a:tabLst/>
                        <a:defRPr/>
                      </a:pPr>
                      <a:r>
                        <a:rPr lang="tr-TR" sz="2000" dirty="0" smtClean="0"/>
                        <a:t>80-130 mg/dl</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tr-TR" sz="2000" dirty="0" smtClean="0"/>
                        <a:t>Öğün sonrası 2.st PG</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2000" dirty="0" smtClean="0"/>
                        <a:t>&lt;160 mg/dl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8" name="Dikdörtgen 7"/>
          <p:cNvSpPr/>
          <p:nvPr/>
        </p:nvSpPr>
        <p:spPr>
          <a:xfrm>
            <a:off x="6120755" y="5591708"/>
            <a:ext cx="3505190" cy="769441"/>
          </a:xfrm>
          <a:prstGeom prst="rect">
            <a:avLst/>
          </a:prstGeom>
        </p:spPr>
        <p:txBody>
          <a:bodyPr wrap="none">
            <a:spAutoFit/>
          </a:bodyPr>
          <a:lstStyle/>
          <a:p>
            <a:r>
              <a:rPr lang="tr-TR" sz="2200" dirty="0" err="1" smtClean="0"/>
              <a:t>glisemik</a:t>
            </a:r>
            <a:r>
              <a:rPr lang="tr-TR" sz="2200" dirty="0" smtClean="0"/>
              <a:t> hedefler daha esnek</a:t>
            </a:r>
          </a:p>
          <a:p>
            <a:r>
              <a:rPr lang="tr-TR" sz="2200" dirty="0" smtClean="0"/>
              <a:t> (</a:t>
            </a:r>
            <a:r>
              <a:rPr lang="tr-TR" sz="2200" dirty="0" err="1" smtClean="0"/>
              <a:t>örn</a:t>
            </a:r>
            <a:r>
              <a:rPr lang="tr-TR" sz="2200" dirty="0" smtClean="0"/>
              <a:t>. A1C &lt;%7.5-8.5;) </a:t>
            </a:r>
            <a:endParaRPr lang="tr-TR" sz="2200" dirty="0"/>
          </a:p>
        </p:txBody>
      </p:sp>
      <p:sp>
        <p:nvSpPr>
          <p:cNvPr id="9" name="Sağ Ayraç 8"/>
          <p:cNvSpPr/>
          <p:nvPr/>
        </p:nvSpPr>
        <p:spPr>
          <a:xfrm>
            <a:off x="4608587" y="3636169"/>
            <a:ext cx="432048" cy="1368152"/>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Sağ Ayraç 9"/>
          <p:cNvSpPr/>
          <p:nvPr/>
        </p:nvSpPr>
        <p:spPr>
          <a:xfrm>
            <a:off x="5544691" y="5292353"/>
            <a:ext cx="432048" cy="1368152"/>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794271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3720</TotalTime>
  <Words>8591</Words>
  <Application>Microsoft Office PowerPoint</Application>
  <PresentationFormat>Özel</PresentationFormat>
  <Paragraphs>1519</Paragraphs>
  <Slides>120</Slides>
  <Notes>30</Notes>
  <HiddenSlides>0</HiddenSlides>
  <MMClips>0</MMClips>
  <ScaleCrop>false</ScaleCrop>
  <HeadingPairs>
    <vt:vector size="4" baseType="variant">
      <vt:variant>
        <vt:lpstr>Tema</vt:lpstr>
      </vt:variant>
      <vt:variant>
        <vt:i4>1</vt:i4>
      </vt:variant>
      <vt:variant>
        <vt:lpstr>Slayt Başlıkları</vt:lpstr>
      </vt:variant>
      <vt:variant>
        <vt:i4>120</vt:i4>
      </vt:variant>
    </vt:vector>
  </HeadingPairs>
  <TitlesOfParts>
    <vt:vector size="121" baseType="lpstr">
      <vt:lpstr>Ofis Teması</vt:lpstr>
      <vt:lpstr>DİYABETES MELLİTUSTA ORAL ANTİDİYABETİKLER VE İNSÜLİN TEDAVİSİ</vt:lpstr>
      <vt:lpstr>AMAÇ</vt:lpstr>
      <vt:lpstr>ÖĞRENİM HEDEFLERİ</vt:lpstr>
      <vt:lpstr>İNSÜLİN DIŞI ANTİHİPERGLİSEMİK İLAÇLAR</vt:lpstr>
      <vt:lpstr>PowerPoint Sunusu</vt:lpstr>
      <vt:lpstr>PowerPoint Sunusu</vt:lpstr>
      <vt:lpstr>BİGUANİD GRUBU İLAÇLAR  Metformin ve Fenformin</vt:lpstr>
      <vt:lpstr>PowerPoint Sunusu</vt:lpstr>
      <vt:lpstr>METFORMİNİN YAN ETKİLERİ</vt:lpstr>
      <vt:lpstr>METFORMİNİN KONTRENDİKASYONLARI-1</vt:lpstr>
      <vt:lpstr>METFORMİNİN KONTRENDİKASYONLARI-2</vt:lpstr>
      <vt:lpstr>METFORMİNİN KONTRENDİKASYONLARI-3</vt:lpstr>
      <vt:lpstr>İNSÜLİN SALGILATICI (SEKRETOGOG) İLAÇLAR </vt:lpstr>
      <vt:lpstr>PowerPoint Sunusu</vt:lpstr>
      <vt:lpstr>PowerPoint Sunusu</vt:lpstr>
      <vt:lpstr>İNSÜLİN SALGILATICI İLAÇLARIN YAN ETKİLERİ</vt:lpstr>
      <vt:lpstr>İNSÜLİN SALGILATICI İLAÇLARIN KONTRENDİKASYONLARI</vt:lpstr>
      <vt:lpstr>PowerPoint Sunusu</vt:lpstr>
      <vt:lpstr>TİAZOLİDİNDİON (GLİTAZON) GRUBU İLAÇLAR</vt:lpstr>
      <vt:lpstr>PowerPoint Sunusu</vt:lpstr>
      <vt:lpstr>PowerPoint Sunusu</vt:lpstr>
      <vt:lpstr>TİAZOLİDİNDİONLARIN YAN ETKİLERİ-1</vt:lpstr>
      <vt:lpstr>TİAZOLİDİNDİONLARIN YAN ETKİLERİ-2</vt:lpstr>
      <vt:lpstr>TİAZOLİDİNDİONLARIN KONTRENDİKASYONLARI</vt:lpstr>
      <vt:lpstr>PowerPoint Sunusu</vt:lpstr>
      <vt:lpstr>PowerPoint Sunusu</vt:lpstr>
      <vt:lpstr>PowerPoint Sunusu</vt:lpstr>
      <vt:lpstr>GLUKAGON BENZERİ PEPTİD-1 RESEPTÖR AGONİSTLERİ (GLP-1RA, GLP-1 ANALOGLARI; GLP-1A)</vt:lpstr>
      <vt:lpstr>GLUKAGON BENZERİ PEPTİD-1 RESEPTÖR AGONİSTLERİ (GLP-1RA, GLP-1 ANALOGLARI; GLP-1A)</vt:lpstr>
      <vt:lpstr>GLUKAGON BENZERİ PEPTİD-1 RESEPTÖR AGONİSTLERİ (GLP-1RA, GLP-1 ANALOGLARI; GLP-1A)</vt:lpstr>
      <vt:lpstr>GLUKAGON BENZERİ PEPTİD-1 RESEPTÖR AGONİSTLERİ (GLP-1RA, GLP-1 ANALOGLARI; GLP-1A)</vt:lpstr>
      <vt:lpstr>GLUKAGON BENZERİ PEPTİD-1 RESEPTÖR AGONİSTLERİ (GLP-1RA, GLP-1 ANALOGLARI; GLP-1A)</vt:lpstr>
      <vt:lpstr>PowerPoint Sunusu</vt:lpstr>
      <vt:lpstr>GLP-1 RA grubu ilaçların yan etkileri-1</vt:lpstr>
      <vt:lpstr>GLP-1 RA grubu ilaçların yan etkileri-2</vt:lpstr>
      <vt:lpstr>GLP-1 RA grubu ilaçların kontrendikasyonları</vt:lpstr>
      <vt:lpstr>DİPEPTİDİL PEPTİDAZ 4 İNHİBİTÖRLERİ (DPP4-İ, GLİPTİNLER)</vt:lpstr>
      <vt:lpstr>DİPEPTİDİL PEPTİDAZ 4 İNHİBİTÖRLERİ (DPP4-İ, GLİPTİNLER)</vt:lpstr>
      <vt:lpstr>PowerPoint Sunusu</vt:lpstr>
      <vt:lpstr>DPP-4 inhibitörlerinin yan etkileri</vt:lpstr>
      <vt:lpstr>DPP-4 inhibitörlerinin kontrendikasyonlar</vt:lpstr>
      <vt:lpstr>PowerPoint Sunusu</vt:lpstr>
      <vt:lpstr>SODYUM GLUKOZ KO-TRANSPORTER 2 İNHİBİTÖRLERİ (GLUKORETİKLER; GLİFLOZİNLER)</vt:lpstr>
      <vt:lpstr>PowerPoint Sunusu</vt:lpstr>
      <vt:lpstr>PowerPoint Sunusu</vt:lpstr>
      <vt:lpstr>PowerPoint Sunusu</vt:lpstr>
      <vt:lpstr>SGLT2 İNHİBİTÖRLERİNİN YAN ETKİLERİ-1</vt:lpstr>
      <vt:lpstr>SGLT2 İNHİBİTÖRLERİNİN YAN ETKİLERİ-2</vt:lpstr>
      <vt:lpstr>SGLT2 İNHİBİTÖRLERİNİN KONTRENDİKASYONLARI</vt:lpstr>
      <vt:lpstr>KRONİK BÖBREK YETERSİZLİĞİNDE ANTİDİYABETİK İLAÇLARIN KULLANIMI</vt:lpstr>
      <vt:lpstr>PowerPoint Sunusu</vt:lpstr>
      <vt:lpstr>HAZIR ANTİHİPERGLİSEMİK İLAÇ KOMBİNASYONLARI</vt:lpstr>
      <vt:lpstr>PowerPoint Sunusu</vt:lpstr>
      <vt:lpstr>PowerPoint Sunusu</vt:lpstr>
      <vt:lpstr>İNSÜLİNLER</vt:lpstr>
      <vt:lpstr>PowerPoint Sunusu</vt:lpstr>
      <vt:lpstr>PowerPoint Sunusu</vt:lpstr>
      <vt:lpstr>PowerPoint Sunusu</vt:lpstr>
      <vt:lpstr>İNSÜLİN TEDAVİSİ İLKELERİ</vt:lpstr>
      <vt:lpstr>PowerPoint Sunusu</vt:lpstr>
      <vt:lpstr>İNSÜLİN ENDİKASYONLARI</vt:lpstr>
      <vt:lpstr>İNSÜLİNİN ETKİ MEKANİZMASI</vt:lpstr>
      <vt:lpstr>İNSÜLİN KAYNAKLARI</vt:lpstr>
      <vt:lpstr>İNSÜLİNİN ABSORPSİYONU</vt:lpstr>
      <vt:lpstr>İNSÜLİN PREPARATLARI</vt:lpstr>
      <vt:lpstr>PowerPoint Sunusu</vt:lpstr>
      <vt:lpstr>PowerPoint Sunusu</vt:lpstr>
      <vt:lpstr>İNSÜLİN KULLANIM YOLLARI</vt:lpstr>
      <vt:lpstr>İNSÜLİN TEDAVİSİNİN KOMPLİKASYONLARI</vt:lpstr>
      <vt:lpstr>PowerPoint Sunusu</vt:lpstr>
      <vt:lpstr>PowerPoint Sunusu</vt:lpstr>
      <vt:lpstr>PowerPoint Sunusu</vt:lpstr>
      <vt:lpstr>PowerPoint Sunusu</vt:lpstr>
      <vt:lpstr>PowerPoint Sunusu</vt:lpstr>
      <vt:lpstr>NPH (Neutral protamine hagedorn)</vt:lpstr>
      <vt:lpstr>PowerPoint Sunusu</vt:lpstr>
      <vt:lpstr>PowerPoint Sunusu</vt:lpstr>
      <vt:lpstr>U-300 İnsulin Glarjin</vt:lpstr>
      <vt:lpstr>PowerPoint Sunusu</vt:lpstr>
      <vt:lpstr>PowerPoint Sunusu</vt:lpstr>
      <vt:lpstr>İnsulin Degludec</vt:lpstr>
      <vt:lpstr>İnsulin Icodec</vt:lpstr>
      <vt:lpstr>Reguler Kısa Etkili İnsulinler</vt:lpstr>
      <vt:lpstr>Analog Hızlı Etkili İnsulinler (insülin lispro, insülin aspart ve insülin glulisin)</vt:lpstr>
      <vt:lpstr> İNSÜLİN TEDAVİ YÖNETİMİ İnsülin destek tedavisi</vt:lpstr>
      <vt:lpstr> İNSÜLİN TEDAVİ YÖNETİMİ İnsülin replasman tedavisi</vt:lpstr>
      <vt:lpstr>PowerPoint Sunusu</vt:lpstr>
      <vt:lpstr>İNSÜLİN DOZUNUN HESAPLANMASI VE AYARLANMASI</vt:lpstr>
      <vt:lpstr>PowerPoint Sunusu</vt:lpstr>
      <vt:lpstr>İnsülin injeksiyon zamanı</vt:lpstr>
      <vt:lpstr>İNSÜLİN UYGULAMA YÖNTEMLERİ Kalem-Enjektör-Pompa- İnhaler</vt:lpstr>
      <vt:lpstr>PowerPoint Sunusu</vt:lpstr>
      <vt:lpstr>PowerPoint Sunusu</vt:lpstr>
      <vt:lpstr>İnhaler insülin</vt:lpstr>
      <vt:lpstr>İNSÜLİNİN SAKLAMA KOŞULLARI</vt:lpstr>
      <vt:lpstr>İNSÜLİN PREPARATLARININ KARIŞTIRILMASI</vt:lpstr>
      <vt:lpstr>İNSÜLİN ETKİSİNİ DEĞİŞTİREBİLEN İLAÇLAR</vt:lpstr>
      <vt:lpstr>PowerPoint Sunusu</vt:lpstr>
      <vt:lpstr>TİP 1 DİYABETTE GÜNCEL TEDAVİ</vt:lpstr>
      <vt:lpstr>Tedavi şekli</vt:lpstr>
      <vt:lpstr>İnsülin dozu:</vt:lpstr>
      <vt:lpstr>PowerPoint Sunusu</vt:lpstr>
      <vt:lpstr>İnsülin dışı tedaviler:</vt:lpstr>
      <vt:lpstr>TİP 2 DİYABETTE GÜNCEL TEDAVİ</vt:lpstr>
      <vt:lpstr>GLİSEMİK KONTROL HEDEFLERİ</vt:lpstr>
      <vt:lpstr>PowerPoint Sunusu</vt:lpstr>
      <vt:lpstr>PowerPoint Sunusu</vt:lpstr>
      <vt:lpstr>PowerPoint Sunusu</vt:lpstr>
      <vt:lpstr>PowerPoint Sunusu</vt:lpstr>
      <vt:lpstr>PowerPoint Sunusu</vt:lpstr>
      <vt:lpstr>GLİSEMİK KONTROL-AIC ODAKLI YAKLAŞIM  Yeni tanı konulan hasta</vt:lpstr>
      <vt:lpstr>PowerPoint Sunusu</vt:lpstr>
      <vt:lpstr>PowerPoint Sunusu</vt:lpstr>
      <vt:lpstr>PowerPoint Sunusu</vt:lpstr>
      <vt:lpstr>PowerPoint Sunusu</vt:lpstr>
      <vt:lpstr>PowerPoint Sunusu</vt:lpstr>
      <vt:lpstr>PowerPoint Sunusu</vt:lpstr>
      <vt:lpstr>PowerPoint Sunusu</vt:lpstr>
      <vt:lpstr>KAYNAKLAR</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Şebnem</dc:creator>
  <cp:lastModifiedBy>Şebnem</cp:lastModifiedBy>
  <cp:revision>248</cp:revision>
  <dcterms:created xsi:type="dcterms:W3CDTF">2022-10-03T15:29:42Z</dcterms:created>
  <dcterms:modified xsi:type="dcterms:W3CDTF">2022-10-12T08:45:50Z</dcterms:modified>
</cp:coreProperties>
</file>