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9"/>
  </p:notesMasterIdLst>
  <p:sldIdLst>
    <p:sldId id="256" r:id="rId2"/>
    <p:sldId id="362" r:id="rId3"/>
    <p:sldId id="363" r:id="rId4"/>
    <p:sldId id="360" r:id="rId5"/>
    <p:sldId id="361" r:id="rId6"/>
    <p:sldId id="335" r:id="rId7"/>
    <p:sldId id="270" r:id="rId8"/>
    <p:sldId id="333" r:id="rId9"/>
    <p:sldId id="283" r:id="rId10"/>
    <p:sldId id="284" r:id="rId11"/>
    <p:sldId id="285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334" r:id="rId21"/>
    <p:sldId id="282" r:id="rId22"/>
    <p:sldId id="257" r:id="rId23"/>
    <p:sldId id="338" r:id="rId24"/>
    <p:sldId id="336" r:id="rId25"/>
    <p:sldId id="313" r:id="rId26"/>
    <p:sldId id="263" r:id="rId27"/>
    <p:sldId id="265" r:id="rId28"/>
    <p:sldId id="264" r:id="rId29"/>
    <p:sldId id="337" r:id="rId30"/>
    <p:sldId id="261" r:id="rId31"/>
    <p:sldId id="262" r:id="rId32"/>
    <p:sldId id="260" r:id="rId33"/>
    <p:sldId id="259" r:id="rId34"/>
    <p:sldId id="258" r:id="rId35"/>
    <p:sldId id="266" r:id="rId36"/>
    <p:sldId id="267" r:id="rId37"/>
    <p:sldId id="340" r:id="rId38"/>
    <p:sldId id="287" r:id="rId39"/>
    <p:sldId id="289" r:id="rId40"/>
    <p:sldId id="302" r:id="rId41"/>
    <p:sldId id="297" r:id="rId42"/>
    <p:sldId id="291" r:id="rId43"/>
    <p:sldId id="292" r:id="rId44"/>
    <p:sldId id="293" r:id="rId45"/>
    <p:sldId id="294" r:id="rId46"/>
    <p:sldId id="295" r:id="rId47"/>
    <p:sldId id="341" r:id="rId48"/>
    <p:sldId id="296" r:id="rId49"/>
    <p:sldId id="299" r:id="rId50"/>
    <p:sldId id="300" r:id="rId51"/>
    <p:sldId id="344" r:id="rId52"/>
    <p:sldId id="345" r:id="rId53"/>
    <p:sldId id="346" r:id="rId54"/>
    <p:sldId id="347" r:id="rId55"/>
    <p:sldId id="348" r:id="rId56"/>
    <p:sldId id="349" r:id="rId57"/>
    <p:sldId id="350" r:id="rId58"/>
    <p:sldId id="351" r:id="rId59"/>
    <p:sldId id="352" r:id="rId60"/>
    <p:sldId id="353" r:id="rId61"/>
    <p:sldId id="354" r:id="rId62"/>
    <p:sldId id="355" r:id="rId63"/>
    <p:sldId id="356" r:id="rId64"/>
    <p:sldId id="357" r:id="rId65"/>
    <p:sldId id="304" r:id="rId66"/>
    <p:sldId id="305" r:id="rId67"/>
    <p:sldId id="303" r:id="rId68"/>
    <p:sldId id="312" r:id="rId69"/>
    <p:sldId id="314" r:id="rId70"/>
    <p:sldId id="315" r:id="rId71"/>
    <p:sldId id="306" r:id="rId72"/>
    <p:sldId id="307" r:id="rId73"/>
    <p:sldId id="309" r:id="rId74"/>
    <p:sldId id="311" r:id="rId75"/>
    <p:sldId id="316" r:id="rId76"/>
    <p:sldId id="317" r:id="rId77"/>
    <p:sldId id="332" r:id="rId78"/>
    <p:sldId id="320" r:id="rId79"/>
    <p:sldId id="321" r:id="rId80"/>
    <p:sldId id="319" r:id="rId81"/>
    <p:sldId id="328" r:id="rId82"/>
    <p:sldId id="329" r:id="rId83"/>
    <p:sldId id="330" r:id="rId84"/>
    <p:sldId id="331" r:id="rId85"/>
    <p:sldId id="322" r:id="rId86"/>
    <p:sldId id="323" r:id="rId87"/>
    <p:sldId id="324" r:id="rId88"/>
    <p:sldId id="325" r:id="rId89"/>
    <p:sldId id="326" r:id="rId90"/>
    <p:sldId id="365" r:id="rId91"/>
    <p:sldId id="327" r:id="rId92"/>
    <p:sldId id="366" r:id="rId93"/>
    <p:sldId id="342" r:id="rId94"/>
    <p:sldId id="359" r:id="rId95"/>
    <p:sldId id="343" r:id="rId96"/>
    <p:sldId id="358" r:id="rId97"/>
    <p:sldId id="364" r:id="rId98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Orta Stil 2 - Vurgu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7" autoAdjust="0"/>
    <p:restoredTop sz="71036" autoAdjust="0"/>
  </p:normalViewPr>
  <p:slideViewPr>
    <p:cSldViewPr>
      <p:cViewPr varScale="1">
        <p:scale>
          <a:sx n="61" d="100"/>
          <a:sy n="61" d="100"/>
        </p:scale>
        <p:origin x="1968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B60BB2-DFB4-451E-B177-8E250054B005}" type="datetimeFigureOut">
              <a:rPr lang="tr-TR" smtClean="0"/>
              <a:t>29.06.2021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A7844C-3C8D-43C5-AB32-D281384F19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3963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Genellikle düzenli sınırları olan </a:t>
            </a:r>
            <a:r>
              <a:rPr lang="tr-TR" dirty="0" err="1"/>
              <a:t>alopesi</a:t>
            </a:r>
            <a:r>
              <a:rPr lang="tr-TR" dirty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Hijyen koşulları iyi olmayan ortamlarda, kalabalık yerlerde (okullarda) salgın yapabilir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Tarak, yastık kılıfı ve benzeri diğer cansız objelerle de bulaşabilir 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7920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Oksipital</a:t>
            </a:r>
            <a:r>
              <a:rPr lang="tr-TR" dirty="0"/>
              <a:t> bölgede güve yeniği gibi dökülme</a:t>
            </a:r>
          </a:p>
          <a:p>
            <a:r>
              <a:rPr lang="tr-TR" dirty="0"/>
              <a:t>Kepek genellikle yoktur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6377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Keskin sınırlı, derinin tamamen normal olduğu saçsız alanlar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3781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Beyaz, sedef rengi kepekli, zemini </a:t>
            </a:r>
            <a:r>
              <a:rPr lang="tr-TR" dirty="0" err="1"/>
              <a:t>eritemli</a:t>
            </a:r>
            <a:r>
              <a:rPr lang="tr-TR" dirty="0"/>
              <a:t> plaklar</a:t>
            </a:r>
          </a:p>
          <a:p>
            <a:r>
              <a:rPr lang="tr-TR" dirty="0"/>
              <a:t>Saç dökülmesi yok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32024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değişen boyutta, seyrelmiş, kırık ancak sağlıklı saçlar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39490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Topikal</a:t>
            </a:r>
            <a:r>
              <a:rPr lang="tr-TR" dirty="0"/>
              <a:t> </a:t>
            </a:r>
            <a:r>
              <a:rPr lang="tr-TR" dirty="0" err="1"/>
              <a:t>antifungal</a:t>
            </a:r>
            <a:r>
              <a:rPr lang="tr-TR" dirty="0"/>
              <a:t> ilaçlar, ek olarak kullanılmalıdır. </a:t>
            </a:r>
          </a:p>
          <a:p>
            <a:r>
              <a:rPr lang="tr-TR" dirty="0"/>
              <a:t>Saçlı deride özellikle sprey formundaki </a:t>
            </a:r>
            <a:r>
              <a:rPr lang="tr-TR" dirty="0" err="1"/>
              <a:t>antifungaller</a:t>
            </a:r>
            <a:r>
              <a:rPr lang="tr-TR" dirty="0"/>
              <a:t> tercih edilmeli</a:t>
            </a:r>
          </a:p>
          <a:p>
            <a:r>
              <a:rPr lang="tr-TR" dirty="0"/>
              <a:t>Ayrıca </a:t>
            </a:r>
            <a:r>
              <a:rPr lang="tr-TR" dirty="0" err="1"/>
              <a:t>antifungal</a:t>
            </a:r>
            <a:r>
              <a:rPr lang="tr-TR" dirty="0"/>
              <a:t> şampuanların kullanılması da önerilmelidir.</a:t>
            </a:r>
          </a:p>
          <a:p>
            <a:r>
              <a:rPr lang="tr-TR" dirty="0" err="1"/>
              <a:t>Topikal</a:t>
            </a:r>
            <a:r>
              <a:rPr lang="tr-TR" dirty="0"/>
              <a:t> </a:t>
            </a:r>
            <a:r>
              <a:rPr lang="tr-TR" dirty="0" err="1"/>
              <a:t>antifungaller</a:t>
            </a:r>
            <a:r>
              <a:rPr lang="tr-TR" dirty="0"/>
              <a:t> günde 2 kez, 4-6 hafta süreyle kullanılır. </a:t>
            </a:r>
          </a:p>
          <a:p>
            <a:r>
              <a:rPr lang="tr-TR" dirty="0" err="1"/>
              <a:t>Kerion</a:t>
            </a:r>
            <a:r>
              <a:rPr lang="tr-TR" dirty="0"/>
              <a:t> oluşmuşsa ek olarak kısa süreli (7-10 gün) 1 mg/kg/gün </a:t>
            </a:r>
            <a:r>
              <a:rPr lang="tr-TR" dirty="0" err="1"/>
              <a:t>prednizolon</a:t>
            </a:r>
            <a:r>
              <a:rPr lang="tr-TR" dirty="0"/>
              <a:t> verilebilir ve lezyon üstündeki kılların cımbızla temizlenmesi önerilir.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95652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Hastaların diğer mantar enfeksiyonları açısından kasık ve ayakları muayene edilmeli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err="1"/>
              <a:t>Enfekte</a:t>
            </a:r>
            <a:r>
              <a:rPr lang="tr-TR" dirty="0"/>
              <a:t> hayvandan bulaş ile oluşan enfeksiyonlarda </a:t>
            </a:r>
            <a:r>
              <a:rPr lang="tr-TR" dirty="0" err="1"/>
              <a:t>İnflamasyon</a:t>
            </a:r>
            <a:r>
              <a:rPr lang="tr-TR" dirty="0"/>
              <a:t> daha şiddetli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25781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Klasik olarak; iyileşen merkez ve keskin sınırlı  genişleyen </a:t>
            </a:r>
            <a:r>
              <a:rPr lang="tr-TR" dirty="0" err="1"/>
              <a:t>skuamlı</a:t>
            </a:r>
            <a:r>
              <a:rPr lang="tr-TR" dirty="0"/>
              <a:t> </a:t>
            </a:r>
            <a:r>
              <a:rPr lang="tr-TR" dirty="0" err="1"/>
              <a:t>eritematöz</a:t>
            </a:r>
            <a:r>
              <a:rPr lang="tr-TR" dirty="0"/>
              <a:t> kenarlı lezyonlarla karakterizedir.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276701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Pozitif </a:t>
            </a:r>
            <a:r>
              <a:rPr lang="tr-TR" dirty="0" err="1"/>
              <a:t>fungal</a:t>
            </a:r>
            <a:r>
              <a:rPr lang="tr-TR" dirty="0"/>
              <a:t> tetkikler </a:t>
            </a:r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korporisi</a:t>
            </a:r>
            <a:r>
              <a:rPr lang="tr-TR" dirty="0"/>
              <a:t>; </a:t>
            </a:r>
            <a:r>
              <a:rPr lang="tr-TR" dirty="0" err="1"/>
              <a:t>psoriasis</a:t>
            </a:r>
            <a:r>
              <a:rPr lang="tr-TR" dirty="0"/>
              <a:t>, </a:t>
            </a:r>
            <a:r>
              <a:rPr lang="tr-TR" dirty="0" err="1"/>
              <a:t>lupus</a:t>
            </a:r>
            <a:r>
              <a:rPr lang="tr-TR" dirty="0"/>
              <a:t> </a:t>
            </a:r>
            <a:r>
              <a:rPr lang="tr-TR" dirty="0" err="1"/>
              <a:t>eritematozus</a:t>
            </a:r>
            <a:r>
              <a:rPr lang="tr-TR" dirty="0"/>
              <a:t>, </a:t>
            </a:r>
            <a:r>
              <a:rPr lang="tr-TR" dirty="0" err="1"/>
              <a:t>sifiliz</a:t>
            </a:r>
            <a:r>
              <a:rPr lang="tr-TR" dirty="0"/>
              <a:t>, </a:t>
            </a:r>
            <a:r>
              <a:rPr lang="tr-TR" dirty="0" err="1"/>
              <a:t>granuloma</a:t>
            </a:r>
            <a:r>
              <a:rPr lang="tr-TR" dirty="0"/>
              <a:t> </a:t>
            </a:r>
            <a:r>
              <a:rPr lang="tr-TR" dirty="0" err="1"/>
              <a:t>annulare</a:t>
            </a:r>
            <a:r>
              <a:rPr lang="tr-TR" dirty="0"/>
              <a:t> ve </a:t>
            </a:r>
            <a:r>
              <a:rPr lang="tr-TR" dirty="0" err="1"/>
              <a:t>pitiriyazis</a:t>
            </a:r>
            <a:r>
              <a:rPr lang="tr-TR" dirty="0"/>
              <a:t> </a:t>
            </a:r>
            <a:r>
              <a:rPr lang="tr-TR" dirty="0" err="1"/>
              <a:t>rozea</a:t>
            </a:r>
            <a:r>
              <a:rPr lang="tr-TR" dirty="0"/>
              <a:t> gibi </a:t>
            </a:r>
            <a:r>
              <a:rPr lang="tr-TR" dirty="0" err="1"/>
              <a:t>annular</a:t>
            </a:r>
            <a:r>
              <a:rPr lang="tr-TR" dirty="0"/>
              <a:t> lezyonları olan hastalıklardan ayırır.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62495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err="1"/>
              <a:t>Psoriasiste</a:t>
            </a:r>
            <a:r>
              <a:rPr lang="tr-TR" dirty="0"/>
              <a:t> diz, dirsek, saçlı deri ve tırnaklarda tipik lezyonlar vardır.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34029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err="1"/>
              <a:t>Psoriasiste</a:t>
            </a:r>
            <a:r>
              <a:rPr lang="tr-TR" dirty="0"/>
              <a:t> diz, dirsek, saçlı deri ve tırnaklarda tipik lezyonlar vardır.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2736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tr-TR" dirty="0"/>
              <a:t>Tipik olarak, kıl şaftları cilt yüzeyinden birkaç milimetre kopar ve bunu </a:t>
            </a:r>
            <a:r>
              <a:rPr lang="tr-TR" dirty="0" err="1"/>
              <a:t>alopesi</a:t>
            </a:r>
            <a:r>
              <a:rPr lang="tr-TR" dirty="0"/>
              <a:t> </a:t>
            </a:r>
            <a:r>
              <a:rPr lang="tr-TR" dirty="0" err="1"/>
              <a:t>areatadan</a:t>
            </a:r>
            <a:r>
              <a:rPr lang="tr-TR" dirty="0"/>
              <a:t> ayırır.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tr-TR" dirty="0"/>
              <a:t>Enfeksiyon ayrıca kafa derisinde </a:t>
            </a:r>
            <a:r>
              <a:rPr lang="tr-TR" dirty="0" err="1"/>
              <a:t>keryon</a:t>
            </a:r>
            <a:r>
              <a:rPr lang="tr-TR" dirty="0"/>
              <a:t> adı verilen ve bakteriyel bir enfeksiyonla karıştırılabilen steril bir </a:t>
            </a:r>
            <a:r>
              <a:rPr lang="tr-TR" dirty="0" err="1"/>
              <a:t>enflamatuar</a:t>
            </a:r>
            <a:r>
              <a:rPr lang="tr-TR" dirty="0"/>
              <a:t> kitle oluşturabilir.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11304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err="1"/>
              <a:t>Sekonder</a:t>
            </a:r>
            <a:r>
              <a:rPr lang="tr-TR" dirty="0"/>
              <a:t> </a:t>
            </a:r>
            <a:r>
              <a:rPr lang="tr-TR" dirty="0" err="1"/>
              <a:t>sifilizde</a:t>
            </a:r>
            <a:r>
              <a:rPr lang="tr-TR" dirty="0"/>
              <a:t> sıklıkla karakteristik </a:t>
            </a:r>
            <a:r>
              <a:rPr lang="tr-TR" dirty="0" err="1"/>
              <a:t>palmar</a:t>
            </a:r>
            <a:r>
              <a:rPr lang="tr-TR" dirty="0"/>
              <a:t>, </a:t>
            </a:r>
            <a:r>
              <a:rPr lang="tr-TR" dirty="0" err="1"/>
              <a:t>plantar</a:t>
            </a:r>
            <a:r>
              <a:rPr lang="tr-TR" dirty="0"/>
              <a:t> ve </a:t>
            </a:r>
            <a:r>
              <a:rPr lang="tr-TR" dirty="0" err="1"/>
              <a:t>muköz</a:t>
            </a:r>
            <a:r>
              <a:rPr lang="tr-TR" dirty="0"/>
              <a:t> </a:t>
            </a:r>
            <a:r>
              <a:rPr lang="tr-TR" dirty="0" err="1"/>
              <a:t>membran</a:t>
            </a:r>
            <a:r>
              <a:rPr lang="tr-TR" dirty="0"/>
              <a:t> lezyonları vardır.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64671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korporis</a:t>
            </a:r>
            <a:r>
              <a:rPr lang="tr-TR" dirty="0"/>
              <a:t> nadiren </a:t>
            </a:r>
            <a:r>
              <a:rPr lang="tr-TR" dirty="0" err="1"/>
              <a:t>pitiriyazis</a:t>
            </a:r>
            <a:r>
              <a:rPr lang="tr-TR" dirty="0"/>
              <a:t> </a:t>
            </a:r>
            <a:r>
              <a:rPr lang="tr-TR" dirty="0" err="1"/>
              <a:t>rozeadaki</a:t>
            </a:r>
            <a:r>
              <a:rPr lang="tr-TR" dirty="0"/>
              <a:t> gibi çok sayıda lezyonlara sahiptir.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00499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err="1"/>
              <a:t>Granuloma</a:t>
            </a:r>
            <a:r>
              <a:rPr lang="tr-TR" dirty="0"/>
              <a:t> </a:t>
            </a:r>
            <a:r>
              <a:rPr lang="tr-TR" dirty="0" err="1"/>
              <a:t>annularede</a:t>
            </a:r>
            <a:r>
              <a:rPr lang="tr-TR" dirty="0"/>
              <a:t> </a:t>
            </a:r>
            <a:r>
              <a:rPr lang="tr-TR" dirty="0" err="1"/>
              <a:t>skuam</a:t>
            </a:r>
            <a:r>
              <a:rPr lang="tr-TR" dirty="0"/>
              <a:t> yoktur.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72157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err="1"/>
              <a:t>Terbinafıne</a:t>
            </a:r>
            <a:r>
              <a:rPr lang="tr-TR" dirty="0"/>
              <a:t> ve </a:t>
            </a:r>
            <a:r>
              <a:rPr lang="tr-TR" dirty="0" err="1"/>
              <a:t>butenafıne</a:t>
            </a:r>
            <a:r>
              <a:rPr lang="tr-TR" dirty="0"/>
              <a:t> daha kısa sürede iyileşme sağlar. </a:t>
            </a:r>
          </a:p>
          <a:p>
            <a:r>
              <a:rPr lang="tr-TR" dirty="0" err="1"/>
              <a:t>Betamethasone</a:t>
            </a:r>
            <a:r>
              <a:rPr lang="tr-TR" dirty="0"/>
              <a:t> </a:t>
            </a:r>
            <a:r>
              <a:rPr lang="tr-TR" dirty="0" err="1"/>
              <a:t>dipropionate</a:t>
            </a:r>
            <a:r>
              <a:rPr lang="tr-TR" dirty="0"/>
              <a:t> ile </a:t>
            </a:r>
            <a:r>
              <a:rPr lang="tr-TR" dirty="0" err="1"/>
              <a:t>clotrimazole</a:t>
            </a:r>
            <a:r>
              <a:rPr lang="tr-TR" dirty="0"/>
              <a:t> kombinasyonu (</a:t>
            </a:r>
            <a:r>
              <a:rPr lang="tr-TR" dirty="0" err="1"/>
              <a:t>Lotrisone</a:t>
            </a:r>
            <a:r>
              <a:rPr lang="tr-TR" dirty="0"/>
              <a:t>) önerilmez.</a:t>
            </a:r>
          </a:p>
          <a:p>
            <a:r>
              <a:rPr lang="tr-TR" dirty="0"/>
              <a:t> Özellikle vücut kıvrımlarında yüksek </a:t>
            </a:r>
            <a:r>
              <a:rPr lang="tr-TR" dirty="0" err="1"/>
              <a:t>potent</a:t>
            </a:r>
            <a:r>
              <a:rPr lang="tr-TR" dirty="0"/>
              <a:t> </a:t>
            </a:r>
            <a:r>
              <a:rPr lang="tr-TR" dirty="0" err="1"/>
              <a:t>kortikosteroidlerin</a:t>
            </a:r>
            <a:r>
              <a:rPr lang="tr-TR" dirty="0"/>
              <a:t> uygunsuz kullanımı yan etkilere neden olabilir. </a:t>
            </a:r>
          </a:p>
          <a:p>
            <a:r>
              <a:rPr lang="tr-TR" dirty="0" err="1"/>
              <a:t>Tinea</a:t>
            </a:r>
            <a:r>
              <a:rPr lang="tr-TR" dirty="0"/>
              <a:t> olguları bu kombinasyona dirençli olup, sadece </a:t>
            </a:r>
            <a:r>
              <a:rPr lang="tr-TR" dirty="0" err="1"/>
              <a:t>topikal</a:t>
            </a:r>
            <a:r>
              <a:rPr lang="tr-TR" dirty="0"/>
              <a:t> </a:t>
            </a:r>
            <a:r>
              <a:rPr lang="tr-TR" dirty="0" err="1"/>
              <a:t>antifungallara</a:t>
            </a:r>
            <a:r>
              <a:rPr lang="tr-TR" dirty="0"/>
              <a:t> yanıt verir.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Tedavi klinik iyileşmeden sonra 1-2 hafta daha sürdürülmelidir. </a:t>
            </a:r>
          </a:p>
          <a:p>
            <a:endParaRPr lang="tr-TR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42849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korporis</a:t>
            </a:r>
            <a:r>
              <a:rPr lang="tr-TR" dirty="0"/>
              <a:t> </a:t>
            </a:r>
            <a:r>
              <a:rPr lang="tr-TR" dirty="0" err="1"/>
              <a:t>topikal</a:t>
            </a:r>
            <a:r>
              <a:rPr lang="tr-TR" dirty="0"/>
              <a:t> veya oral </a:t>
            </a:r>
            <a:r>
              <a:rPr lang="tr-TR" dirty="0" err="1"/>
              <a:t>antifungal</a:t>
            </a:r>
            <a:r>
              <a:rPr lang="tr-TR" dirty="0"/>
              <a:t> tedaviye genellikle 4 hafta içinde yanıt verir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830543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Sağlıklı kişilerde alt bacakta </a:t>
            </a:r>
            <a:r>
              <a:rPr lang="tr-TR" dirty="0" err="1"/>
              <a:t>sellülit</a:t>
            </a:r>
            <a:r>
              <a:rPr lang="tr-TR" dirty="0"/>
              <a:t> oluşumunu kolaylaştıran en önemli neden </a:t>
            </a:r>
            <a:r>
              <a:rPr lang="tr-TR" dirty="0" err="1"/>
              <a:t>interdigital</a:t>
            </a:r>
            <a:r>
              <a:rPr lang="tr-TR" dirty="0"/>
              <a:t> </a:t>
            </a:r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pedistir</a:t>
            </a:r>
            <a:r>
              <a:rPr lang="tr-TR" dirty="0"/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Diyabetli hastaların ayaklarının düzenli muayenesi ile </a:t>
            </a:r>
            <a:r>
              <a:rPr lang="tr-TR" dirty="0" err="1"/>
              <a:t>fıssür</a:t>
            </a:r>
            <a:r>
              <a:rPr lang="tr-TR" dirty="0"/>
              <a:t>, </a:t>
            </a:r>
            <a:r>
              <a:rPr lang="tr-TR" dirty="0" err="1"/>
              <a:t>skuam</a:t>
            </a:r>
            <a:r>
              <a:rPr lang="tr-TR" dirty="0"/>
              <a:t> ve varsa mantarın tedavi edilmesi komplikasyonları önleyebilir. </a:t>
            </a:r>
          </a:p>
          <a:p>
            <a:r>
              <a:rPr lang="tr-TR" dirty="0"/>
              <a:t>KOH </a:t>
            </a:r>
            <a:r>
              <a:rPr lang="tr-TR" dirty="0" err="1"/>
              <a:t>preparasyonu</a:t>
            </a:r>
            <a:r>
              <a:rPr lang="tr-TR" dirty="0"/>
              <a:t> genellikle pozitiftir. </a:t>
            </a:r>
          </a:p>
          <a:p>
            <a:r>
              <a:rPr lang="tr-TR" dirty="0"/>
              <a:t>Çok nemli ve </a:t>
            </a:r>
            <a:r>
              <a:rPr lang="tr-TR" dirty="0" err="1"/>
              <a:t>maserelezyonlarda</a:t>
            </a:r>
            <a:r>
              <a:rPr lang="tr-TR" dirty="0"/>
              <a:t> bakterilerin baskın olması nedeniyle KOH </a:t>
            </a:r>
            <a:r>
              <a:rPr lang="tr-TR" dirty="0" err="1"/>
              <a:t>preparasyonu</a:t>
            </a:r>
            <a:r>
              <a:rPr lang="tr-TR" dirty="0"/>
              <a:t> ve kültür daha az sıklıkta pozitiftir.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81099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Aynı bölgeyi tutan </a:t>
            </a:r>
            <a:r>
              <a:rPr lang="tr-TR" dirty="0" err="1"/>
              <a:t>interdigital</a:t>
            </a:r>
            <a:r>
              <a:rPr lang="tr-TR" dirty="0"/>
              <a:t> </a:t>
            </a:r>
            <a:r>
              <a:rPr lang="tr-TR" dirty="0" err="1"/>
              <a:t>eritrazma</a:t>
            </a:r>
            <a:r>
              <a:rPr lang="tr-TR" dirty="0"/>
              <a:t> gibi (</a:t>
            </a:r>
            <a:r>
              <a:rPr lang="tr-TR" dirty="0" err="1"/>
              <a:t>Wood</a:t>
            </a:r>
            <a:r>
              <a:rPr lang="tr-TR" dirty="0"/>
              <a:t> </a:t>
            </a:r>
            <a:r>
              <a:rPr lang="tr-TR" dirty="0" err="1"/>
              <a:t>ışığınıNDA</a:t>
            </a:r>
            <a:r>
              <a:rPr lang="tr-TR" dirty="0"/>
              <a:t> PARLAK KIRMIZI ) diğer </a:t>
            </a:r>
            <a:r>
              <a:rPr lang="tr-TR" dirty="0" err="1"/>
              <a:t>dermatozlardan</a:t>
            </a:r>
            <a:r>
              <a:rPr lang="tr-TR" dirty="0"/>
              <a:t> ayırım yapılmalıdır.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06542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tr-TR" dirty="0" err="1"/>
              <a:t>Psoriasis</a:t>
            </a:r>
            <a:r>
              <a:rPr lang="tr-TR" dirty="0"/>
              <a:t> avuç içleri ve ayak tabanlarında kronik </a:t>
            </a:r>
            <a:r>
              <a:rPr lang="tr-TR" dirty="0" err="1"/>
              <a:t>skuamasyona</a:t>
            </a:r>
            <a:r>
              <a:rPr lang="tr-TR" dirty="0"/>
              <a:t> neden olabilir. 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tr-TR" dirty="0"/>
              <a:t>Bu olgularda KOH </a:t>
            </a:r>
            <a:r>
              <a:rPr lang="tr-TR" dirty="0" err="1"/>
              <a:t>preparasyonu</a:t>
            </a:r>
            <a:r>
              <a:rPr lang="tr-TR" dirty="0"/>
              <a:t> ve kültür negatiftir, </a:t>
            </a:r>
            <a:r>
              <a:rPr lang="tr-TR" dirty="0" err="1"/>
              <a:t>antifungal</a:t>
            </a:r>
            <a:r>
              <a:rPr lang="tr-TR" dirty="0"/>
              <a:t> tedaviye yanıt alınmaz.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009039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Kontak dermatit (ayakkabıya bağlı) sıklıkla </a:t>
            </a:r>
            <a:r>
              <a:rPr lang="tr-TR" dirty="0" err="1"/>
              <a:t>dorsal</a:t>
            </a:r>
            <a:r>
              <a:rPr lang="tr-TR" dirty="0"/>
              <a:t> yüzeylerdedir ve </a:t>
            </a:r>
            <a:r>
              <a:rPr lang="tr-TR" dirty="0" err="1"/>
              <a:t>kortikosteroid</a:t>
            </a:r>
            <a:r>
              <a:rPr lang="tr-TR" dirty="0"/>
              <a:t> tedavisine yanıt verir.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68250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Veziküller lezyonları olan olgularda ve </a:t>
            </a:r>
            <a:r>
              <a:rPr lang="tr-TR" dirty="0" err="1"/>
              <a:t>skabiesten</a:t>
            </a:r>
            <a:r>
              <a:rPr lang="tr-TR" dirty="0"/>
              <a:t> ayırım için veziküllerin tavanından alınan materyalden KOH </a:t>
            </a:r>
            <a:r>
              <a:rPr lang="tr-TR" dirty="0" err="1"/>
              <a:t>preparasyonu</a:t>
            </a:r>
            <a:r>
              <a:rPr lang="tr-TR" dirty="0"/>
              <a:t> ve kültür yapılmalıdır.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46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8179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Saçlar kafa derisinden birkaç mm yukarda kırıldığından </a:t>
            </a:r>
            <a:r>
              <a:rPr lang="tr-TR" b="1" dirty="0"/>
              <a:t>siyah nokta </a:t>
            </a:r>
            <a:r>
              <a:rPr lang="tr-TR" b="1" dirty="0" err="1"/>
              <a:t>alopesi</a:t>
            </a:r>
            <a:r>
              <a:rPr lang="tr-TR" b="1" dirty="0"/>
              <a:t> </a:t>
            </a:r>
            <a:r>
              <a:rPr lang="tr-TR" dirty="0"/>
              <a:t>oluşur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99358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En sık el ve ayaklarda </a:t>
            </a:r>
            <a:r>
              <a:rPr lang="tr-TR" dirty="0" err="1"/>
              <a:t>veziküler</a:t>
            </a:r>
            <a:r>
              <a:rPr lang="tr-TR" dirty="0"/>
              <a:t> lezyonlar</a:t>
            </a:r>
            <a:r>
              <a:rPr lang="tr-TR" baseline="0" dirty="0"/>
              <a:t> şeklinde. genellikle şiddetli kaşıntı eşlik eder. nadiren ağrılıdır.</a:t>
            </a:r>
          </a:p>
          <a:p>
            <a:r>
              <a:rPr lang="tr-TR" dirty="0" err="1"/>
              <a:t>Tdv</a:t>
            </a:r>
            <a:r>
              <a:rPr lang="tr-TR" dirty="0"/>
              <a:t>: </a:t>
            </a:r>
            <a:r>
              <a:rPr lang="tr-TR" dirty="0" err="1"/>
              <a:t>topikal</a:t>
            </a:r>
            <a:r>
              <a:rPr lang="tr-TR" dirty="0"/>
              <a:t> </a:t>
            </a:r>
            <a:r>
              <a:rPr lang="tr-TR" dirty="0" err="1"/>
              <a:t>steroid</a:t>
            </a:r>
            <a:r>
              <a:rPr lang="tr-TR" dirty="0"/>
              <a:t> nadiren oral, kaşıntı varsa oral </a:t>
            </a:r>
            <a:r>
              <a:rPr lang="tr-TR" dirty="0" err="1"/>
              <a:t>antihistaminik</a:t>
            </a:r>
            <a:endParaRPr lang="tr-TR" dirty="0"/>
          </a:p>
          <a:p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Genellikle ilkbahar ve sonbahar dönemlerinde mevsimsel olarak tekrarlar.</a:t>
            </a:r>
          </a:p>
          <a:p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atopik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dermatit ile astım, saman nezlesi (alerjik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rinit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gibi benzeri cilt bozuklukları görülen kişilerde daha sık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Veziküller lezyonları olan olgularda </a:t>
            </a:r>
            <a:r>
              <a:rPr lang="tr-TR" dirty="0" err="1"/>
              <a:t>pomfoliks</a:t>
            </a:r>
            <a:r>
              <a:rPr lang="tr-TR" dirty="0"/>
              <a:t> ve </a:t>
            </a:r>
            <a:r>
              <a:rPr lang="tr-TR" dirty="0" err="1"/>
              <a:t>skabiesten</a:t>
            </a:r>
            <a:r>
              <a:rPr lang="tr-TR" dirty="0"/>
              <a:t> ayırım için veziküllerin tavanından alınan materyalden KOH </a:t>
            </a:r>
            <a:r>
              <a:rPr lang="tr-TR" dirty="0" err="1"/>
              <a:t>preparasyonu</a:t>
            </a:r>
            <a:r>
              <a:rPr lang="tr-TR" dirty="0"/>
              <a:t> ve kültür yapılmalıdır.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47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792046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Eğer </a:t>
            </a:r>
            <a:r>
              <a:rPr lang="tr-TR" dirty="0" err="1"/>
              <a:t>topikal</a:t>
            </a:r>
            <a:r>
              <a:rPr lang="tr-TR" dirty="0"/>
              <a:t> </a:t>
            </a:r>
            <a:r>
              <a:rPr lang="tr-TR" dirty="0" err="1"/>
              <a:t>imidazoller</a:t>
            </a:r>
            <a:r>
              <a:rPr lang="tr-TR" dirty="0"/>
              <a:t> etkili olmazsa 1 hafta süreyle günde bir kez </a:t>
            </a:r>
            <a:r>
              <a:rPr lang="tr-TR" dirty="0" err="1"/>
              <a:t>topikal</a:t>
            </a:r>
            <a:r>
              <a:rPr lang="tr-TR" dirty="0"/>
              <a:t> </a:t>
            </a:r>
            <a:r>
              <a:rPr lang="tr-TR" dirty="0" err="1"/>
              <a:t>allilamin</a:t>
            </a:r>
            <a:r>
              <a:rPr lang="tr-TR" dirty="0"/>
              <a:t> tedavisi (</a:t>
            </a:r>
            <a:r>
              <a:rPr lang="tr-TR" dirty="0" err="1"/>
              <a:t>terbinafıne</a:t>
            </a:r>
            <a:r>
              <a:rPr lang="tr-TR" dirty="0"/>
              <a:t> veya </a:t>
            </a:r>
            <a:r>
              <a:rPr lang="tr-TR" dirty="0" err="1"/>
              <a:t>butenafın</a:t>
            </a:r>
            <a:r>
              <a:rPr lang="tr-TR" dirty="0"/>
              <a:t>) yapılır.</a:t>
            </a:r>
          </a:p>
          <a:p>
            <a:r>
              <a:rPr lang="tr-TR" dirty="0"/>
              <a:t>mokasen </a:t>
            </a:r>
            <a:r>
              <a:rPr lang="tr-TR" dirty="0" err="1"/>
              <a:t>tineasında</a:t>
            </a:r>
            <a:r>
              <a:rPr lang="tr-TR" dirty="0"/>
              <a:t> ilave olarak %10-20 üre içeren losyon veya kremlerin kullanılması </a:t>
            </a:r>
            <a:r>
              <a:rPr lang="tr-TR" dirty="0" err="1"/>
              <a:t>topikal</a:t>
            </a:r>
            <a:r>
              <a:rPr lang="tr-TR" dirty="0"/>
              <a:t> tedavilerin etkinliğini artırır.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49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79943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Çoğu olguda kronik seyir gösterir. Tedavi ile iyileşmeden sonra sıklıkla tekrarlar.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50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6140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 Enfeksiyon kaynağı olan ayak tedavi edilmelidir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52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70309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Ortası soluk </a:t>
            </a:r>
            <a:r>
              <a:rPr lang="tr-TR" dirty="0" err="1"/>
              <a:t>eritematöz</a:t>
            </a:r>
            <a:r>
              <a:rPr lang="tr-TR" dirty="0"/>
              <a:t> lezyonlar </a:t>
            </a:r>
          </a:p>
          <a:p>
            <a:r>
              <a:rPr lang="tr-TR" dirty="0" err="1"/>
              <a:t>Skrotum</a:t>
            </a:r>
            <a:r>
              <a:rPr lang="tr-TR" dirty="0"/>
              <a:t> tutulmuyor.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53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8726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Candidiazis</a:t>
            </a:r>
            <a:r>
              <a:rPr lang="tr-TR" dirty="0"/>
              <a:t>: parlak kırmızı, çerçeve şeklinde </a:t>
            </a:r>
            <a:r>
              <a:rPr lang="tr-TR" dirty="0" err="1"/>
              <a:t>papül,püstül</a:t>
            </a:r>
            <a:endParaRPr lang="tr-TR" dirty="0"/>
          </a:p>
          <a:p>
            <a:r>
              <a:rPr lang="tr-TR" dirty="0" err="1"/>
              <a:t>Seboreik</a:t>
            </a:r>
            <a:r>
              <a:rPr lang="tr-TR" dirty="0"/>
              <a:t> dermatit: </a:t>
            </a:r>
            <a:r>
              <a:rPr lang="tr-TR" dirty="0" err="1"/>
              <a:t>yüz,aksilla</a:t>
            </a:r>
            <a:r>
              <a:rPr lang="tr-TR" dirty="0"/>
              <a:t>, </a:t>
            </a:r>
            <a:r>
              <a:rPr lang="tr-TR" dirty="0" err="1"/>
              <a:t>sternumu</a:t>
            </a:r>
            <a:r>
              <a:rPr lang="tr-TR" dirty="0"/>
              <a:t> da içerir</a:t>
            </a:r>
          </a:p>
          <a:p>
            <a:r>
              <a:rPr lang="tr-TR" dirty="0" err="1"/>
              <a:t>İntertrigo</a:t>
            </a:r>
            <a:r>
              <a:rPr lang="tr-TR" dirty="0"/>
              <a:t>: daha kırmızı, </a:t>
            </a:r>
            <a:r>
              <a:rPr lang="tr-TR" dirty="0" err="1"/>
              <a:t>obezite</a:t>
            </a:r>
            <a:endParaRPr lang="tr-TR" dirty="0"/>
          </a:p>
          <a:p>
            <a:r>
              <a:rPr lang="tr-TR" dirty="0" err="1"/>
              <a:t>Psöriazis</a:t>
            </a:r>
            <a:r>
              <a:rPr lang="tr-TR" dirty="0"/>
              <a:t>: plaklar</a:t>
            </a:r>
          </a:p>
          <a:p>
            <a:r>
              <a:rPr lang="tr-TR" dirty="0" err="1"/>
              <a:t>Eritrazma</a:t>
            </a:r>
            <a:r>
              <a:rPr lang="tr-TR" dirty="0"/>
              <a:t>: </a:t>
            </a:r>
            <a:r>
              <a:rPr lang="tr-TR" dirty="0" err="1"/>
              <a:t>Wood</a:t>
            </a:r>
            <a:r>
              <a:rPr lang="tr-TR" dirty="0"/>
              <a:t> ışığında kırmız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54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25130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unguiumlu</a:t>
            </a:r>
            <a:r>
              <a:rPr lang="tr-TR" dirty="0"/>
              <a:t> olguların % 80’inde başka vücut bölgelerinde </a:t>
            </a:r>
            <a:r>
              <a:rPr lang="tr-TR" dirty="0" err="1"/>
              <a:t>dermatofit</a:t>
            </a:r>
            <a:r>
              <a:rPr lang="tr-TR" dirty="0"/>
              <a:t> enfeksiyonu vardır, bu odak sıklıkla </a:t>
            </a:r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pedisdir</a:t>
            </a:r>
            <a:r>
              <a:rPr lang="tr-TR" dirty="0"/>
              <a:t>. T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57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47468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 1. </a:t>
            </a:r>
            <a:r>
              <a:rPr lang="tr-TR" dirty="0" err="1"/>
              <a:t>Distal</a:t>
            </a:r>
            <a:r>
              <a:rPr lang="tr-TR" dirty="0"/>
              <a:t> </a:t>
            </a:r>
            <a:r>
              <a:rPr lang="tr-TR" dirty="0" err="1"/>
              <a:t>subungual</a:t>
            </a:r>
            <a:r>
              <a:rPr lang="tr-TR" dirty="0"/>
              <a:t> </a:t>
            </a:r>
            <a:r>
              <a:rPr lang="tr-TR" dirty="0" err="1"/>
              <a:t>onikomikoz</a:t>
            </a:r>
            <a:r>
              <a:rPr lang="tr-TR" dirty="0"/>
              <a:t>: en sık görülenidir. Enfeksiyon tırnağın </a:t>
            </a:r>
            <a:r>
              <a:rPr lang="tr-TR" dirty="0" err="1"/>
              <a:t>distal</a:t>
            </a:r>
            <a:r>
              <a:rPr lang="tr-TR" dirty="0"/>
              <a:t> ucu ya da tırnağın yanlarından beyazımsı veya kahverengi sarımsı renkte bir renk değişikliği olarak başlar. Enfeksiyon ilerledikçe </a:t>
            </a:r>
            <a:r>
              <a:rPr lang="tr-TR" dirty="0" err="1"/>
              <a:t>subungual</a:t>
            </a:r>
            <a:r>
              <a:rPr lang="tr-TR" dirty="0"/>
              <a:t> </a:t>
            </a:r>
            <a:r>
              <a:rPr lang="tr-TR" dirty="0" err="1"/>
              <a:t>hiperkeratoz</a:t>
            </a:r>
            <a:r>
              <a:rPr lang="tr-TR" dirty="0"/>
              <a:t> ve tırnak </a:t>
            </a:r>
            <a:r>
              <a:rPr lang="tr-TR" dirty="0" err="1"/>
              <a:t>distrofisi</a:t>
            </a:r>
            <a:r>
              <a:rPr lang="tr-TR" dirty="0"/>
              <a:t> gelişir. Tedavi edilmezse zamanla tüm tırnak etkilenir. </a:t>
            </a:r>
          </a:p>
          <a:p>
            <a:r>
              <a:rPr lang="tr-TR" dirty="0"/>
              <a:t>2. </a:t>
            </a:r>
            <a:r>
              <a:rPr lang="tr-TR" dirty="0" err="1"/>
              <a:t>Yüzeyel</a:t>
            </a:r>
            <a:r>
              <a:rPr lang="tr-TR" dirty="0"/>
              <a:t> beyaz </a:t>
            </a:r>
            <a:r>
              <a:rPr lang="tr-TR" dirty="0" err="1"/>
              <a:t>onikomikoz</a:t>
            </a:r>
            <a:r>
              <a:rPr lang="tr-TR" dirty="0"/>
              <a:t>: Tırnak yüzeyinde yer yer gri lekelenmelerin olduğu beyaz renk ile kaba ve yumuşak görünüm ortaya çıkar. </a:t>
            </a:r>
          </a:p>
          <a:p>
            <a:r>
              <a:rPr lang="tr-TR" dirty="0"/>
              <a:t>3. </a:t>
            </a:r>
            <a:r>
              <a:rPr lang="tr-TR" dirty="0" err="1"/>
              <a:t>Proksimal</a:t>
            </a:r>
            <a:r>
              <a:rPr lang="tr-TR" dirty="0"/>
              <a:t> </a:t>
            </a:r>
            <a:r>
              <a:rPr lang="tr-TR" dirty="0" err="1"/>
              <a:t>subungual</a:t>
            </a:r>
            <a:r>
              <a:rPr lang="tr-TR" dirty="0"/>
              <a:t> </a:t>
            </a:r>
            <a:r>
              <a:rPr lang="tr-TR" dirty="0" err="1"/>
              <a:t>onikomikoz</a:t>
            </a:r>
            <a:r>
              <a:rPr lang="tr-TR" dirty="0"/>
              <a:t>: En az sıklıkta gözlenir. Tırnak tabakasının </a:t>
            </a:r>
            <a:r>
              <a:rPr lang="tr-TR" dirty="0" err="1"/>
              <a:t>proksimal</a:t>
            </a:r>
            <a:r>
              <a:rPr lang="tr-TR" dirty="0"/>
              <a:t> kısmında beyazımsı veya beyaz - kahverengi alanlar şeklinde gözlenir. </a:t>
            </a:r>
            <a:r>
              <a:rPr lang="tr-TR" dirty="0" err="1"/>
              <a:t>İmmün</a:t>
            </a:r>
            <a:r>
              <a:rPr lang="tr-TR" dirty="0"/>
              <a:t> </a:t>
            </a:r>
            <a:r>
              <a:rPr lang="tr-TR" dirty="0" err="1"/>
              <a:t>yetmezlikli</a:t>
            </a:r>
            <a:r>
              <a:rPr lang="tr-TR" dirty="0"/>
              <a:t> olgularda bu form daha sıklıkla ortaya çıkar. </a:t>
            </a:r>
          </a:p>
          <a:p>
            <a:r>
              <a:rPr lang="tr-TR" dirty="0"/>
              <a:t>4. Total </a:t>
            </a:r>
            <a:r>
              <a:rPr lang="tr-TR" dirty="0" err="1"/>
              <a:t>distrofik</a:t>
            </a:r>
            <a:r>
              <a:rPr lang="tr-TR" dirty="0"/>
              <a:t> </a:t>
            </a:r>
            <a:r>
              <a:rPr lang="tr-TR" dirty="0" err="1"/>
              <a:t>onikomikoz</a:t>
            </a:r>
            <a:r>
              <a:rPr lang="tr-TR" dirty="0"/>
              <a:t>: Bütün </a:t>
            </a:r>
            <a:r>
              <a:rPr lang="tr-TR" dirty="0" err="1"/>
              <a:t>onikomikoz</a:t>
            </a:r>
            <a:r>
              <a:rPr lang="tr-TR" dirty="0"/>
              <a:t> türlerinin son evresini tanımlayan bir isimdir. Tırnak kalın ve </a:t>
            </a:r>
            <a:r>
              <a:rPr lang="tr-TR" dirty="0" err="1"/>
              <a:t>distrofik</a:t>
            </a:r>
            <a:r>
              <a:rPr lang="tr-TR" dirty="0"/>
              <a:t> görünümdedir.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58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57454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tr-TR" dirty="0" err="1"/>
              <a:t>onikomikoz</a:t>
            </a:r>
            <a:r>
              <a:rPr lang="tr-TR" dirty="0"/>
              <a:t> tedavisi sabır ve itina gerektirir. </a:t>
            </a:r>
          </a:p>
          <a:p>
            <a:pPr marL="228600" indent="-228600">
              <a:buFont typeface="+mj-lt"/>
              <a:buAutoNum type="arabicPeriod"/>
            </a:pPr>
            <a:r>
              <a:rPr lang="tr-TR" dirty="0"/>
              <a:t>Başarılı tedaviyi takiben bile %40-70 oranında hastalık tekrar ortaya çıkar. </a:t>
            </a:r>
          </a:p>
          <a:p>
            <a:pPr marL="228600" indent="-228600">
              <a:buFont typeface="+mj-lt"/>
              <a:buAutoNum type="arabicPeriod"/>
            </a:pPr>
            <a:r>
              <a:rPr lang="tr-TR" dirty="0"/>
              <a:t>(başarısızlık nedenleri: Artmış yaş, tırnağa tekrarlayan travma, </a:t>
            </a:r>
            <a:r>
              <a:rPr lang="tr-TR" dirty="0" err="1"/>
              <a:t>rekürren</a:t>
            </a:r>
            <a:r>
              <a:rPr lang="tr-TR" dirty="0"/>
              <a:t> </a:t>
            </a:r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pedis</a:t>
            </a:r>
            <a:r>
              <a:rPr lang="tr-TR" dirty="0"/>
              <a:t>, ailede </a:t>
            </a:r>
            <a:r>
              <a:rPr lang="tr-TR" dirty="0" err="1"/>
              <a:t>onikomikoz</a:t>
            </a:r>
            <a:r>
              <a:rPr lang="tr-TR" dirty="0"/>
              <a:t> ve </a:t>
            </a:r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pedis</a:t>
            </a:r>
            <a:r>
              <a:rPr lang="tr-TR" dirty="0"/>
              <a:t>, tırnağın yavaş büyümesi, </a:t>
            </a:r>
            <a:r>
              <a:rPr lang="tr-TR" dirty="0" err="1"/>
              <a:t>diabetes</a:t>
            </a:r>
            <a:r>
              <a:rPr lang="tr-TR" dirty="0"/>
              <a:t> </a:t>
            </a:r>
            <a:r>
              <a:rPr lang="tr-TR" dirty="0" err="1"/>
              <a:t>mellitus</a:t>
            </a:r>
            <a:r>
              <a:rPr lang="tr-TR" dirty="0"/>
              <a:t>, k </a:t>
            </a:r>
            <a:r>
              <a:rPr lang="tr-TR" dirty="0" err="1"/>
              <a:t>ötü</a:t>
            </a:r>
            <a:r>
              <a:rPr lang="tr-TR" dirty="0"/>
              <a:t> </a:t>
            </a:r>
            <a:r>
              <a:rPr lang="tr-TR" dirty="0" err="1"/>
              <a:t>perfüzyon</a:t>
            </a:r>
            <a:r>
              <a:rPr lang="tr-TR" dirty="0"/>
              <a:t> (sigara, </a:t>
            </a:r>
            <a:r>
              <a:rPr lang="tr-TR" dirty="0" err="1"/>
              <a:t>vasküler</a:t>
            </a:r>
            <a:r>
              <a:rPr lang="tr-TR" dirty="0"/>
              <a:t> hastalık, </a:t>
            </a:r>
            <a:r>
              <a:rPr lang="tr-TR" dirty="0" err="1"/>
              <a:t>raynoud</a:t>
            </a:r>
            <a:r>
              <a:rPr lang="tr-TR" dirty="0"/>
              <a:t> sendromu) gibi.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59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79403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1" dirty="0" err="1"/>
              <a:t>Terbinafin</a:t>
            </a:r>
            <a:r>
              <a:rPr lang="tr-TR" dirty="0"/>
              <a:t>: Günde 250 mg doz ile el tırnağında 6 hafta, ayak tırnağında 12 hafta. </a:t>
            </a:r>
          </a:p>
          <a:p>
            <a:r>
              <a:rPr lang="tr-TR" b="1" dirty="0" err="1"/>
              <a:t>Itrakonazol</a:t>
            </a:r>
            <a:r>
              <a:rPr lang="tr-TR" dirty="0"/>
              <a:t>: Günde 200mgr el tırnağında 6 hafta; ayak tırnağında 12 hafta sürekli ya da; 3 hafta ara ile 1 hafta günde 2 kez 200 </a:t>
            </a:r>
            <a:r>
              <a:rPr lang="tr-TR" dirty="0" err="1"/>
              <a:t>mgr</a:t>
            </a:r>
            <a:r>
              <a:rPr lang="tr-TR" dirty="0"/>
              <a:t> dozda el tırnağında 2 kür, ayak tırnağında 3 kür </a:t>
            </a:r>
            <a:r>
              <a:rPr lang="tr-TR" dirty="0" err="1"/>
              <a:t>puls</a:t>
            </a:r>
            <a:r>
              <a:rPr lang="tr-TR" dirty="0"/>
              <a:t> tedavi. </a:t>
            </a:r>
          </a:p>
          <a:p>
            <a:r>
              <a:rPr lang="tr-TR" b="1" dirty="0" err="1"/>
              <a:t>Flukonazol</a:t>
            </a:r>
            <a:r>
              <a:rPr lang="tr-TR" dirty="0"/>
              <a:t>: Haftada 150 </a:t>
            </a:r>
            <a:r>
              <a:rPr lang="tr-TR" dirty="0" err="1"/>
              <a:t>mgr</a:t>
            </a:r>
            <a:r>
              <a:rPr lang="tr-TR" dirty="0"/>
              <a:t> doz ile iyileşme sağlanana kadar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60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7976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Saç derisinde </a:t>
            </a:r>
            <a:r>
              <a:rPr lang="tr-TR" dirty="0" err="1"/>
              <a:t>keryon</a:t>
            </a:r>
            <a:r>
              <a:rPr lang="tr-TR" dirty="0"/>
              <a:t> adı verilen ve bakteriyel bir enfeksiyonla karıştırılabilen steril bir </a:t>
            </a:r>
            <a:r>
              <a:rPr lang="tr-TR" dirty="0" err="1"/>
              <a:t>enflamatuar</a:t>
            </a:r>
            <a:r>
              <a:rPr lang="tr-TR" dirty="0"/>
              <a:t> kitle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01533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tr-TR" dirty="0"/>
              <a:t>Açık kahverengi-pembe veya beyaz kadifemsi </a:t>
            </a:r>
            <a:r>
              <a:rPr lang="tr-TR" dirty="0" err="1"/>
              <a:t>maküller</a:t>
            </a:r>
            <a:r>
              <a:rPr lang="tr-TR" dirty="0"/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tr-TR" dirty="0"/>
              <a:t>Lezyonun kazınması ile ortaya çıkan ince </a:t>
            </a:r>
            <a:r>
              <a:rPr lang="tr-TR" dirty="0" err="1"/>
              <a:t>skuamlar</a:t>
            </a:r>
            <a:r>
              <a:rPr lang="tr-TR" dirty="0"/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tr-TR" dirty="0"/>
              <a:t>En sık gövdenin üst merkezi bölümündedir.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68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63169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Göğüste pembe ve kırmızı-kahverengi lezyonlarda KOH </a:t>
            </a:r>
            <a:r>
              <a:rPr lang="tr-TR" dirty="0" err="1"/>
              <a:t>preparasyonu</a:t>
            </a:r>
            <a:r>
              <a:rPr lang="tr-TR" dirty="0"/>
              <a:t> yapılarak aynı bölgede görülen </a:t>
            </a:r>
            <a:r>
              <a:rPr lang="tr-TR" dirty="0" err="1"/>
              <a:t>seboreik</a:t>
            </a:r>
            <a:r>
              <a:rPr lang="tr-TR" dirty="0"/>
              <a:t> dermatitten ayrım yapılmalıdır.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72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65874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vitiligoda</a:t>
            </a:r>
            <a:r>
              <a:rPr lang="tr-TR" dirty="0"/>
              <a:t> genellikle daha büyük </a:t>
            </a:r>
            <a:r>
              <a:rPr lang="tr-TR" dirty="0" err="1"/>
              <a:t>periorifisyal</a:t>
            </a:r>
            <a:r>
              <a:rPr lang="tr-TR" dirty="0"/>
              <a:t> lezyonlar vardır. </a:t>
            </a:r>
          </a:p>
          <a:p>
            <a:r>
              <a:rPr lang="tr-TR" dirty="0" err="1"/>
              <a:t>Vitiligoda</a:t>
            </a:r>
            <a:r>
              <a:rPr lang="tr-TR" dirty="0"/>
              <a:t> total </a:t>
            </a:r>
            <a:r>
              <a:rPr lang="tr-TR" dirty="0" err="1"/>
              <a:t>depigmentasyon</a:t>
            </a:r>
            <a:r>
              <a:rPr lang="tr-TR" dirty="0"/>
              <a:t>, </a:t>
            </a:r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versikolorda</a:t>
            </a:r>
            <a:r>
              <a:rPr lang="tr-TR" dirty="0"/>
              <a:t> ise </a:t>
            </a:r>
            <a:r>
              <a:rPr lang="tr-TR" dirty="0" err="1"/>
              <a:t>pigmentasyon</a:t>
            </a:r>
            <a:r>
              <a:rPr lang="tr-TR" dirty="0"/>
              <a:t> azalması vardır. </a:t>
            </a:r>
          </a:p>
          <a:p>
            <a:r>
              <a:rPr lang="tr-TR" dirty="0" err="1"/>
              <a:t>Vitiligoda</a:t>
            </a:r>
            <a:r>
              <a:rPr lang="tr-TR" dirty="0"/>
              <a:t> </a:t>
            </a:r>
            <a:r>
              <a:rPr lang="tr-TR" dirty="0" err="1"/>
              <a:t>skuam</a:t>
            </a:r>
            <a:r>
              <a:rPr lang="tr-TR" dirty="0"/>
              <a:t> yoktur.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73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651991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err="1"/>
              <a:t>Ketokonazol</a:t>
            </a:r>
            <a:r>
              <a:rPr lang="tr-TR" dirty="0"/>
              <a:t> terleme ile deriye geçtiğinden, hastalara </a:t>
            </a:r>
            <a:r>
              <a:rPr lang="tr-TR" dirty="0" err="1"/>
              <a:t>ketokonazol</a:t>
            </a:r>
            <a:r>
              <a:rPr lang="tr-TR" dirty="0"/>
              <a:t> oral alımından sonra 8-12 saat banyo yapmamaları önerilmelidir.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Çok sıcak ve nemli bölgelerde yaşayan kişilerde tek doz etkili olmayabilir, daha uzun süreli tedavi düşük oranda hepatit oluşturma riski taşır. On dört gün arayla 2 doz 300 mg </a:t>
            </a:r>
            <a:r>
              <a:rPr lang="tr-TR" dirty="0" err="1"/>
              <a:t>flukonazol</a:t>
            </a:r>
            <a:r>
              <a:rPr lang="tr-TR" dirty="0"/>
              <a:t> benzer etkiye sahiptir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76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8457653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Mevcut çalışmanın sonuçları, araştırılan tedavi seçenekleri arasında PV için en etkili </a:t>
            </a:r>
            <a:r>
              <a:rPr lang="tr-TR" dirty="0" err="1"/>
              <a:t>topikal</a:t>
            </a:r>
            <a:r>
              <a:rPr lang="tr-TR" dirty="0"/>
              <a:t> tedavinin </a:t>
            </a:r>
            <a:r>
              <a:rPr lang="tr-TR" dirty="0" err="1"/>
              <a:t>adapalen</a:t>
            </a:r>
            <a:r>
              <a:rPr lang="tr-TR" dirty="0"/>
              <a:t> jel ve </a:t>
            </a:r>
            <a:r>
              <a:rPr lang="tr-TR" dirty="0" err="1"/>
              <a:t>ketokonazol</a:t>
            </a:r>
            <a:r>
              <a:rPr lang="tr-TR" dirty="0"/>
              <a:t> krem ​​kombinasyonu olduğunu göstermiştir. Bu sonuçlar, </a:t>
            </a:r>
            <a:r>
              <a:rPr lang="tr-TR" dirty="0" err="1"/>
              <a:t>topikal</a:t>
            </a:r>
            <a:r>
              <a:rPr lang="tr-TR" dirty="0"/>
              <a:t> </a:t>
            </a:r>
            <a:r>
              <a:rPr lang="tr-TR" dirty="0" err="1"/>
              <a:t>adapalen</a:t>
            </a:r>
            <a:r>
              <a:rPr lang="tr-TR" dirty="0"/>
              <a:t> jel kullanımının </a:t>
            </a:r>
            <a:r>
              <a:rPr lang="tr-TR" dirty="0" err="1"/>
              <a:t>topikal</a:t>
            </a:r>
            <a:r>
              <a:rPr lang="tr-TR" dirty="0"/>
              <a:t> </a:t>
            </a:r>
            <a:r>
              <a:rPr lang="tr-TR" dirty="0" err="1"/>
              <a:t>ketokonazol</a:t>
            </a:r>
            <a:r>
              <a:rPr lang="tr-TR" dirty="0"/>
              <a:t> kreminin başarı oranlarını %72'den %92'ye yükselttiğini bulan </a:t>
            </a:r>
            <a:r>
              <a:rPr lang="tr-TR" dirty="0" err="1"/>
              <a:t>Shi</a:t>
            </a:r>
            <a:r>
              <a:rPr lang="tr-TR" dirty="0"/>
              <a:t> ve arkadaşlarının9 çalışması ile uyumludur. </a:t>
            </a:r>
            <a:r>
              <a:rPr lang="tr-TR" dirty="0" err="1"/>
              <a:t>Adapalen</a:t>
            </a:r>
            <a:r>
              <a:rPr lang="tr-TR" dirty="0"/>
              <a:t>, anormal </a:t>
            </a:r>
            <a:r>
              <a:rPr lang="tr-TR" dirty="0" err="1"/>
              <a:t>keratinositleri</a:t>
            </a:r>
            <a:r>
              <a:rPr lang="tr-TR" dirty="0"/>
              <a:t> soyabilir ve lezyonlardaki işlevsiz </a:t>
            </a:r>
            <a:r>
              <a:rPr lang="tr-TR" dirty="0" err="1"/>
              <a:t>keratinizasyon</a:t>
            </a:r>
            <a:r>
              <a:rPr lang="tr-TR" dirty="0"/>
              <a:t> ve </a:t>
            </a:r>
            <a:r>
              <a:rPr lang="tr-TR" dirty="0" err="1"/>
              <a:t>epidermal</a:t>
            </a:r>
            <a:r>
              <a:rPr lang="tr-TR" dirty="0"/>
              <a:t> dönüşüm süresini normalleştirebilir. Ayrıca </a:t>
            </a:r>
            <a:r>
              <a:rPr lang="tr-TR" dirty="0" err="1"/>
              <a:t>adapalen</a:t>
            </a:r>
            <a:r>
              <a:rPr lang="tr-TR" dirty="0"/>
              <a:t>, </a:t>
            </a:r>
            <a:r>
              <a:rPr lang="tr-TR" dirty="0" err="1"/>
              <a:t>ketokonazol</a:t>
            </a:r>
            <a:r>
              <a:rPr lang="tr-TR" dirty="0"/>
              <a:t> kreminin </a:t>
            </a:r>
            <a:r>
              <a:rPr lang="tr-TR" dirty="0" err="1"/>
              <a:t>stratum</a:t>
            </a:r>
            <a:r>
              <a:rPr lang="tr-TR" dirty="0"/>
              <a:t> </a:t>
            </a:r>
            <a:r>
              <a:rPr lang="tr-TR" dirty="0" err="1"/>
              <a:t>corneum'a</a:t>
            </a:r>
            <a:r>
              <a:rPr lang="tr-TR" dirty="0"/>
              <a:t> nüfuzunu artırarak gücünü arttırır. Ayrıca, </a:t>
            </a:r>
            <a:r>
              <a:rPr lang="tr-TR" dirty="0" err="1"/>
              <a:t>adapalen</a:t>
            </a:r>
            <a:r>
              <a:rPr lang="tr-TR" dirty="0"/>
              <a:t>, </a:t>
            </a:r>
            <a:r>
              <a:rPr lang="tr-TR" dirty="0" err="1"/>
              <a:t>Malassezia</a:t>
            </a:r>
            <a:r>
              <a:rPr lang="tr-TR" dirty="0"/>
              <a:t> mayalarına uygun olmayan bir ortamı teşvik eden yağ bezlerinin </a:t>
            </a:r>
            <a:r>
              <a:rPr lang="tr-TR" dirty="0" err="1"/>
              <a:t>sebum</a:t>
            </a:r>
            <a:r>
              <a:rPr lang="tr-TR" dirty="0"/>
              <a:t> salgılanmasını azaltabilir.7 </a:t>
            </a:r>
            <a:r>
              <a:rPr lang="tr-TR" dirty="0" err="1"/>
              <a:t>Adapalen</a:t>
            </a:r>
            <a:r>
              <a:rPr lang="tr-TR" dirty="0"/>
              <a:t> ayrıca anti-</a:t>
            </a:r>
            <a:r>
              <a:rPr lang="tr-TR" dirty="0" err="1"/>
              <a:t>inflamatuar</a:t>
            </a:r>
            <a:r>
              <a:rPr lang="tr-TR" dirty="0"/>
              <a:t> aktiviteye sahiptir.8 Kayda değer, </a:t>
            </a:r>
            <a:r>
              <a:rPr lang="tr-TR" dirty="0" err="1"/>
              <a:t>adapalen</a:t>
            </a:r>
            <a:r>
              <a:rPr lang="tr-TR" dirty="0"/>
              <a:t> </a:t>
            </a:r>
            <a:r>
              <a:rPr lang="tr-TR" dirty="0" err="1"/>
              <a:t>tirozinaz</a:t>
            </a:r>
            <a:r>
              <a:rPr lang="tr-TR" dirty="0"/>
              <a:t> transkripsiyonunu </a:t>
            </a:r>
            <a:r>
              <a:rPr lang="tr-TR" dirty="0" err="1"/>
              <a:t>inhibe</a:t>
            </a:r>
            <a:r>
              <a:rPr lang="tr-TR" dirty="0"/>
              <a:t> ettiğinden, </a:t>
            </a:r>
            <a:r>
              <a:rPr lang="tr-TR" dirty="0" err="1"/>
              <a:t>hipopigmente</a:t>
            </a:r>
            <a:r>
              <a:rPr lang="tr-TR" dirty="0"/>
              <a:t> tipte klinik iyileşmenin daha az belirgin olduğunu bulduk. </a:t>
            </a:r>
            <a:r>
              <a:rPr lang="tr-TR" dirty="0" err="1"/>
              <a:t>dihidroksifenilalanini</a:t>
            </a:r>
            <a:r>
              <a:rPr lang="tr-TR" dirty="0"/>
              <a:t> </a:t>
            </a:r>
            <a:r>
              <a:rPr lang="tr-TR" dirty="0" err="1"/>
              <a:t>melanine</a:t>
            </a:r>
            <a:r>
              <a:rPr lang="tr-TR" dirty="0"/>
              <a:t> dönüştüren ve böylece düzenlemeyi engelleyen enzim. Sonuç olarak, </a:t>
            </a:r>
            <a:r>
              <a:rPr lang="tr-TR" dirty="0" err="1"/>
              <a:t>adapalen</a:t>
            </a:r>
            <a:r>
              <a:rPr lang="tr-TR" dirty="0"/>
              <a:t> jel ve </a:t>
            </a:r>
            <a:r>
              <a:rPr lang="tr-TR" dirty="0" err="1"/>
              <a:t>ketokonazol</a:t>
            </a:r>
            <a:r>
              <a:rPr lang="tr-TR" dirty="0"/>
              <a:t> krem ​​kombinasyonu, özellikle </a:t>
            </a:r>
            <a:r>
              <a:rPr lang="tr-TR" dirty="0" err="1"/>
              <a:t>hiperpigmente</a:t>
            </a:r>
            <a:r>
              <a:rPr lang="tr-TR" dirty="0"/>
              <a:t> varyantta PV tedavisinde çok etkilidir, yan etkisi yoktur veya hafiftir.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77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08995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Oral </a:t>
            </a:r>
            <a:r>
              <a:rPr lang="tr-TR" dirty="0" err="1"/>
              <a:t>candidiazis</a:t>
            </a:r>
            <a:r>
              <a:rPr lang="tr-TR" dirty="0"/>
              <a:t>  </a:t>
            </a:r>
            <a:r>
              <a:rPr lang="tr-TR" dirty="0" err="1"/>
              <a:t>İnfantlarda</a:t>
            </a:r>
            <a:r>
              <a:rPr lang="tr-TR" dirty="0"/>
              <a:t> </a:t>
            </a:r>
          </a:p>
          <a:p>
            <a:r>
              <a:rPr lang="tr-TR" dirty="0"/>
              <a:t> Takma diş kullananlar dışında erişkinlerde görülmesi ileri tetkik gerektirir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81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0037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Candidal</a:t>
            </a:r>
            <a:r>
              <a:rPr lang="tr-TR" dirty="0"/>
              <a:t> </a:t>
            </a:r>
            <a:r>
              <a:rPr lang="tr-TR" dirty="0" err="1"/>
              <a:t>intertrigo</a:t>
            </a:r>
            <a:r>
              <a:rPr lang="tr-TR" dirty="0"/>
              <a:t> Bebeklerde </a:t>
            </a:r>
            <a:r>
              <a:rPr lang="tr-TR" dirty="0" err="1"/>
              <a:t>genital</a:t>
            </a:r>
            <a:r>
              <a:rPr lang="tr-TR" dirty="0"/>
              <a:t> ve </a:t>
            </a:r>
            <a:r>
              <a:rPr lang="tr-TR" dirty="0" err="1"/>
              <a:t>perianal</a:t>
            </a:r>
            <a:r>
              <a:rPr lang="tr-TR" dirty="0"/>
              <a:t> yerleşimli </a:t>
            </a:r>
            <a:r>
              <a:rPr lang="tr-TR" dirty="0" err="1"/>
              <a:t>intertrigo</a:t>
            </a:r>
            <a:r>
              <a:rPr lang="tr-TR" dirty="0"/>
              <a:t> «  yalancı bez dermatiti" </a:t>
            </a:r>
          </a:p>
          <a:p>
            <a:r>
              <a:rPr lang="tr-TR" dirty="0" err="1"/>
              <a:t>Perianal</a:t>
            </a:r>
            <a:r>
              <a:rPr lang="tr-TR" dirty="0"/>
              <a:t> bölgeden başlayıp yayılan bu tablo; kıvrım yerlerinin tutulmuş olması, </a:t>
            </a:r>
            <a:r>
              <a:rPr lang="tr-TR" dirty="0" err="1"/>
              <a:t>satellit</a:t>
            </a:r>
            <a:r>
              <a:rPr lang="tr-TR" dirty="0"/>
              <a:t> yayılım göstermesi ve </a:t>
            </a:r>
            <a:r>
              <a:rPr lang="tr-TR" dirty="0" err="1"/>
              <a:t>nativ</a:t>
            </a:r>
            <a:r>
              <a:rPr lang="tr-TR" dirty="0"/>
              <a:t> preparatta etkenin görülmesiyle "gerçek bez dermatitinden kolayca ayrılır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82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97546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Genital</a:t>
            </a:r>
            <a:r>
              <a:rPr lang="tr-TR" dirty="0"/>
              <a:t> </a:t>
            </a:r>
            <a:r>
              <a:rPr lang="tr-TR" dirty="0" err="1"/>
              <a:t>candidiazis</a:t>
            </a:r>
            <a:r>
              <a:rPr lang="tr-TR" dirty="0"/>
              <a:t> </a:t>
            </a:r>
          </a:p>
          <a:p>
            <a:r>
              <a:rPr lang="tr-TR" b="1" dirty="0"/>
              <a:t> Kadın </a:t>
            </a:r>
            <a:r>
              <a:rPr lang="tr-TR" dirty="0"/>
              <a:t> </a:t>
            </a:r>
            <a:r>
              <a:rPr lang="tr-TR" dirty="0" err="1"/>
              <a:t>vulvovajinal</a:t>
            </a:r>
            <a:r>
              <a:rPr lang="tr-TR" dirty="0"/>
              <a:t> kaşıntı, ağrı, </a:t>
            </a:r>
            <a:r>
              <a:rPr lang="tr-TR" dirty="0" err="1"/>
              <a:t>disparoni</a:t>
            </a:r>
            <a:r>
              <a:rPr lang="tr-TR" dirty="0"/>
              <a:t>, beyaz renkli akıntı </a:t>
            </a:r>
          </a:p>
          <a:p>
            <a:r>
              <a:rPr lang="tr-TR" dirty="0"/>
              <a:t> Ciddi enfeksiyonlarda perine ve kasıklara kadar ilerleyen döküntü, </a:t>
            </a:r>
            <a:r>
              <a:rPr lang="tr-TR" dirty="0" err="1"/>
              <a:t>fissürasyon</a:t>
            </a:r>
            <a:r>
              <a:rPr lang="tr-TR" dirty="0"/>
              <a:t> ve soyulma  </a:t>
            </a:r>
          </a:p>
          <a:p>
            <a:r>
              <a:rPr lang="tr-TR" b="1" dirty="0"/>
              <a:t>Erkek </a:t>
            </a:r>
            <a:r>
              <a:rPr lang="tr-TR" dirty="0"/>
              <a:t> penis üzerinde kırmızı yama şeklinde (daha hafif / </a:t>
            </a:r>
            <a:r>
              <a:rPr lang="tr-TR" dirty="0" err="1"/>
              <a:t>asemptomatik</a:t>
            </a:r>
            <a:r>
              <a:rPr lang="tr-TR" dirty="0"/>
              <a:t>)  </a:t>
            </a:r>
          </a:p>
          <a:p>
            <a:r>
              <a:rPr lang="tr-TR" dirty="0" err="1"/>
              <a:t>Trichomonas</a:t>
            </a:r>
            <a:r>
              <a:rPr lang="tr-TR" dirty="0"/>
              <a:t> veya bakteriyel </a:t>
            </a:r>
            <a:r>
              <a:rPr lang="tr-TR" dirty="0" err="1"/>
              <a:t>vajinozis</a:t>
            </a:r>
            <a:r>
              <a:rPr lang="tr-TR" dirty="0"/>
              <a:t> eşlik edebilir.  </a:t>
            </a:r>
          </a:p>
          <a:p>
            <a:r>
              <a:rPr lang="tr-TR" dirty="0"/>
              <a:t>Çiftlerin birlikte tedavisi </a:t>
            </a:r>
            <a:r>
              <a:rPr lang="tr-TR" dirty="0" err="1"/>
              <a:t>rekürrensi</a:t>
            </a:r>
            <a:r>
              <a:rPr lang="tr-TR" dirty="0"/>
              <a:t> azaltır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83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312846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 Tırnak kenarı veya yatağında oluşan enfeksiyon  </a:t>
            </a:r>
          </a:p>
          <a:p>
            <a:r>
              <a:rPr lang="tr-TR" dirty="0"/>
              <a:t>Ellerin devamlı suyla teması nedeniyle </a:t>
            </a:r>
          </a:p>
          <a:p>
            <a:r>
              <a:rPr lang="tr-TR" dirty="0"/>
              <a:t> Bölge ağrılı, şiş aralıklı olarak </a:t>
            </a:r>
            <a:r>
              <a:rPr lang="tr-TR" dirty="0" err="1"/>
              <a:t>püy</a:t>
            </a:r>
            <a:r>
              <a:rPr lang="tr-TR" dirty="0"/>
              <a:t> sızar  </a:t>
            </a:r>
          </a:p>
          <a:p>
            <a:r>
              <a:rPr lang="tr-TR" dirty="0"/>
              <a:t>Tırnak deformasyonuna neden olabilir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84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1402040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Aynı bölgelerde görülenler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86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9787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err="1"/>
              <a:t>Kerion</a:t>
            </a:r>
            <a:r>
              <a:rPr lang="tr-TR" dirty="0"/>
              <a:t> ab veya kesi ve drenaj gerektirmez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845955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Tedaviye dirençli olgularda uzun süreli </a:t>
            </a:r>
            <a:r>
              <a:rPr lang="tr-TR" dirty="0" err="1"/>
              <a:t>süpresyon</a:t>
            </a:r>
            <a:r>
              <a:rPr lang="tr-TR" dirty="0"/>
              <a:t> tedavisi gerekebilir.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89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7806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Kepeklerden alınan kazıntı ve bir pens ile çekilen kıl örneğine %10- 20'lik KOH incelemesinde </a:t>
            </a:r>
            <a:r>
              <a:rPr lang="tr-TR" dirty="0" err="1"/>
              <a:t>hif</a:t>
            </a:r>
            <a:r>
              <a:rPr lang="tr-TR" dirty="0"/>
              <a:t> ve sporların görülmesiyle tanı konulur.</a:t>
            </a:r>
          </a:p>
          <a:p>
            <a:r>
              <a:rPr lang="tr-TR" dirty="0"/>
              <a:t>Dökülmeden sonra etkilenen kıllar canlı organizmaları 1 yıldan fazla barındırabilir.</a:t>
            </a:r>
          </a:p>
          <a:p>
            <a:r>
              <a:rPr lang="tr-TR" dirty="0"/>
              <a:t> </a:t>
            </a:r>
            <a:r>
              <a:rPr lang="tr-TR" dirty="0" err="1"/>
              <a:t>Servikal</a:t>
            </a:r>
            <a:r>
              <a:rPr lang="tr-TR" dirty="0"/>
              <a:t> veya </a:t>
            </a:r>
            <a:r>
              <a:rPr lang="tr-TR" dirty="0" err="1"/>
              <a:t>oksipital</a:t>
            </a:r>
            <a:r>
              <a:rPr lang="tr-TR" dirty="0"/>
              <a:t> LAP belirgin olabilir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3118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err="1"/>
              <a:t>Favus</a:t>
            </a:r>
            <a:r>
              <a:rPr lang="tr-TR" dirty="0"/>
              <a:t> (Saçlı derinin, özel klinik tablo ile seyreden mantar enfeksiyonudur. Daha çok çocuklarda görülür. Tedavi edilmezse yaşam boyu sürer. Temel bulgular; çanak biçimi sarı-yeşil </a:t>
            </a:r>
            <a:r>
              <a:rPr lang="tr-TR" dirty="0" err="1"/>
              <a:t>krut</a:t>
            </a:r>
            <a:r>
              <a:rPr lang="tr-TR" dirty="0"/>
              <a:t> (</a:t>
            </a:r>
            <a:r>
              <a:rPr lang="tr-TR" dirty="0" err="1"/>
              <a:t>skutula</a:t>
            </a:r>
            <a:r>
              <a:rPr lang="tr-TR" dirty="0"/>
              <a:t>, </a:t>
            </a:r>
            <a:r>
              <a:rPr lang="tr-TR" dirty="0" err="1"/>
              <a:t>godet</a:t>
            </a:r>
            <a:r>
              <a:rPr lang="tr-TR" dirty="0"/>
              <a:t>) </a:t>
            </a:r>
            <a:r>
              <a:rPr lang="tr-TR" dirty="0" err="1"/>
              <a:t>atrofik</a:t>
            </a:r>
            <a:r>
              <a:rPr lang="tr-TR" dirty="0"/>
              <a:t> </a:t>
            </a:r>
            <a:r>
              <a:rPr lang="tr-TR" dirty="0" err="1"/>
              <a:t>skatris</a:t>
            </a:r>
            <a:r>
              <a:rPr lang="tr-TR" dirty="0"/>
              <a:t>, cılız gri-beyaz normal uzunlukta saçlar ve kötü kokudur.)</a:t>
            </a:r>
          </a:p>
          <a:p>
            <a:endParaRPr lang="tr-TR" dirty="0"/>
          </a:p>
          <a:p>
            <a:r>
              <a:rPr lang="tr-TR" dirty="0" err="1"/>
              <a:t>Seboreik</a:t>
            </a:r>
            <a:r>
              <a:rPr lang="tr-TR" dirty="0"/>
              <a:t> dermatit (Saçlı deride </a:t>
            </a:r>
            <a:r>
              <a:rPr lang="tr-TR" dirty="0" err="1"/>
              <a:t>eritemli</a:t>
            </a:r>
            <a:r>
              <a:rPr lang="tr-TR" dirty="0"/>
              <a:t> alanlar üzerinde sarı yağlı kepekler şeklinde görülür. Saçlarda dökülme yoktur.)</a:t>
            </a:r>
          </a:p>
          <a:p>
            <a:r>
              <a:rPr lang="tr-TR" dirty="0"/>
              <a:t> </a:t>
            </a:r>
            <a:r>
              <a:rPr lang="tr-TR" dirty="0" err="1"/>
              <a:t>Sifiliz</a:t>
            </a:r>
            <a:r>
              <a:rPr lang="tr-TR" dirty="0"/>
              <a:t> ikinci dönem lezyonları (</a:t>
            </a:r>
            <a:r>
              <a:rPr lang="tr-TR" dirty="0" err="1"/>
              <a:t>Oksipital</a:t>
            </a:r>
            <a:r>
              <a:rPr lang="tr-TR" dirty="0"/>
              <a:t> bölgede güve yeniği gibi dökülme görülür. Kepek genellikle yoktur.) </a:t>
            </a:r>
          </a:p>
          <a:p>
            <a:r>
              <a:rPr lang="tr-TR" dirty="0" err="1"/>
              <a:t>Alopesi</a:t>
            </a:r>
            <a:r>
              <a:rPr lang="tr-TR" dirty="0"/>
              <a:t> </a:t>
            </a:r>
            <a:r>
              <a:rPr lang="tr-TR" dirty="0" err="1"/>
              <a:t>areata</a:t>
            </a:r>
            <a:r>
              <a:rPr lang="tr-TR" dirty="0"/>
              <a:t> (Keskin sınırlı, derinin tamamen normal olduğu saçsız alanlar vardır.)</a:t>
            </a:r>
          </a:p>
          <a:p>
            <a:r>
              <a:rPr lang="tr-TR" dirty="0" err="1"/>
              <a:t>Psöriyazis</a:t>
            </a:r>
            <a:r>
              <a:rPr lang="tr-TR" dirty="0"/>
              <a:t> (Beyaz, sedef rengi kepekli, zemini </a:t>
            </a:r>
            <a:r>
              <a:rPr lang="tr-TR" dirty="0" err="1"/>
              <a:t>eritemli</a:t>
            </a:r>
            <a:r>
              <a:rPr lang="tr-TR" dirty="0"/>
              <a:t> plaklar vardır. Saç dökülmesi yoktur.) </a:t>
            </a:r>
          </a:p>
          <a:p>
            <a:r>
              <a:rPr lang="tr-TR" dirty="0"/>
              <a:t> </a:t>
            </a:r>
            <a:r>
              <a:rPr lang="tr-TR" dirty="0" err="1"/>
              <a:t>Trikotillomani</a:t>
            </a:r>
            <a:r>
              <a:rPr lang="tr-TR" dirty="0"/>
              <a:t> (Etkilenen bölgede değişen boyutta, seyrelmiş, kırık ancak sağlıklı saçlar vardır.)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29935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Saçlı derinin, özel klinik tablo ile seyreden mantar enfeksiyonudur.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 Daha çok çocuklarda görülür.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Tedavi edilmezse yaşam boyu sürer.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Temel bulgular; çanak biçimi sarı-yeşil </a:t>
            </a:r>
            <a:r>
              <a:rPr lang="tr-TR" dirty="0" err="1"/>
              <a:t>krut</a:t>
            </a:r>
            <a:r>
              <a:rPr lang="tr-TR" dirty="0"/>
              <a:t> (</a:t>
            </a:r>
            <a:r>
              <a:rPr lang="tr-TR" dirty="0" err="1"/>
              <a:t>skutula</a:t>
            </a:r>
            <a:r>
              <a:rPr lang="tr-TR" dirty="0"/>
              <a:t>, </a:t>
            </a:r>
            <a:r>
              <a:rPr lang="tr-TR" dirty="0" err="1"/>
              <a:t>godet</a:t>
            </a:r>
            <a:r>
              <a:rPr lang="tr-TR" dirty="0"/>
              <a:t>) </a:t>
            </a:r>
            <a:r>
              <a:rPr lang="tr-TR" dirty="0" err="1"/>
              <a:t>atrofik</a:t>
            </a:r>
            <a:r>
              <a:rPr lang="tr-TR" dirty="0"/>
              <a:t> </a:t>
            </a:r>
            <a:r>
              <a:rPr lang="tr-TR" dirty="0" err="1"/>
              <a:t>skatris</a:t>
            </a:r>
            <a:r>
              <a:rPr lang="tr-TR" dirty="0"/>
              <a:t>, cılız gri-beyaz normal uzunlukta saçlar ve kötü kokudur.</a:t>
            </a:r>
          </a:p>
          <a:p>
            <a:r>
              <a:rPr lang="tr-TR" dirty="0"/>
              <a:t>Etkeni </a:t>
            </a:r>
            <a:r>
              <a:rPr lang="tr-TR" dirty="0" err="1"/>
              <a:t>Trichophyton</a:t>
            </a:r>
            <a:r>
              <a:rPr lang="tr-TR" dirty="0"/>
              <a:t> </a:t>
            </a:r>
            <a:r>
              <a:rPr lang="tr-TR" dirty="0" err="1"/>
              <a:t>schönlein</a:t>
            </a:r>
            <a:r>
              <a:rPr lang="tr-TR" dirty="0"/>
              <a:t> </a:t>
            </a:r>
          </a:p>
          <a:p>
            <a:pPr marL="0" indent="0" algn="l">
              <a:buNone/>
            </a:pPr>
            <a:r>
              <a:rPr lang="tr-TR" b="1" dirty="0"/>
              <a:t>Özellikleri</a:t>
            </a:r>
          </a:p>
          <a:p>
            <a:pPr marL="0" indent="0" algn="l">
              <a:buNone/>
            </a:pPr>
            <a:r>
              <a:rPr lang="tr-TR" dirty="0" err="1"/>
              <a:t>Scutulum</a:t>
            </a:r>
            <a:r>
              <a:rPr lang="tr-TR" dirty="0"/>
              <a:t> veya </a:t>
            </a:r>
            <a:r>
              <a:rPr lang="tr-TR" dirty="0" err="1"/>
              <a:t>godet</a:t>
            </a:r>
            <a:r>
              <a:rPr lang="tr-TR" dirty="0"/>
              <a:t> oluşumları </a:t>
            </a:r>
          </a:p>
          <a:p>
            <a:pPr marL="0" indent="0" algn="l">
              <a:buNone/>
            </a:pPr>
            <a:r>
              <a:rPr lang="tr-TR" dirty="0"/>
              <a:t> Nemli </a:t>
            </a:r>
            <a:r>
              <a:rPr lang="tr-TR" dirty="0" err="1"/>
              <a:t>atrofik</a:t>
            </a:r>
            <a:r>
              <a:rPr lang="tr-TR" dirty="0"/>
              <a:t> deri </a:t>
            </a:r>
          </a:p>
          <a:p>
            <a:pPr marL="0" indent="0" algn="l">
              <a:buNone/>
            </a:pPr>
            <a:r>
              <a:rPr lang="tr-TR" dirty="0"/>
              <a:t>Başı çepeçevre saran sağlam saçlar</a:t>
            </a:r>
          </a:p>
          <a:p>
            <a:pPr marL="0" indent="0" algn="l">
              <a:buNone/>
            </a:pPr>
            <a:r>
              <a:rPr lang="tr-TR" dirty="0"/>
              <a:t>Kötü koku (Fare sidiği kokusu)</a:t>
            </a:r>
          </a:p>
          <a:p>
            <a:r>
              <a:rPr lang="tr-TR" dirty="0"/>
              <a:t>Hastalık </a:t>
            </a:r>
            <a:r>
              <a:rPr lang="tr-TR" dirty="0" err="1"/>
              <a:t>püberteden</a:t>
            </a:r>
            <a:r>
              <a:rPr lang="tr-TR" dirty="0"/>
              <a:t> önce başlar</a:t>
            </a:r>
          </a:p>
          <a:p>
            <a:r>
              <a:rPr lang="tr-TR" dirty="0"/>
              <a:t>Tedavi edilmemiş olgularda </a:t>
            </a:r>
            <a:r>
              <a:rPr lang="tr-TR" dirty="0" err="1"/>
              <a:t>püberteden</a:t>
            </a:r>
            <a:r>
              <a:rPr lang="tr-TR" dirty="0"/>
              <a:t> sonra iyileşme görülmez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62023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eritemli</a:t>
            </a:r>
            <a:r>
              <a:rPr lang="tr-TR" dirty="0"/>
              <a:t> alanlar üzerinde sarı yağlı kepekler </a:t>
            </a:r>
          </a:p>
          <a:p>
            <a:r>
              <a:rPr lang="tr-TR" dirty="0"/>
              <a:t>Saçlarda dökülme yoktur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844C-3C8D-43C5-AB32-D281384F1964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6470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29.06.2021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29.06.2021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29.06.2021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29.06.2021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29.06.2021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29.06.2021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29.06.2021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29.06.2021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29.06.2021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29.06.2021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29.06.2021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29.06.2021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/>
              <a:t>YÜZEYEL MANTAR ENFEKSİYONLARI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/>
              <a:t>Dr. Abdul Vahap BİR</a:t>
            </a:r>
          </a:p>
          <a:p>
            <a:r>
              <a:rPr lang="tr-TR" dirty="0"/>
              <a:t>KTÜ Aile Hekimliği ABD</a:t>
            </a:r>
          </a:p>
        </p:txBody>
      </p:sp>
    </p:spTree>
    <p:extLst>
      <p:ext uri="{BB962C8B-B14F-4D97-AF65-F5344CB8AC3E}">
        <p14:creationId xmlns:p14="http://schemas.microsoft.com/office/powerpoint/2010/main" val="3245301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331640" y="5440018"/>
            <a:ext cx="8229600" cy="1143000"/>
          </a:xfrm>
        </p:spPr>
        <p:txBody>
          <a:bodyPr/>
          <a:lstStyle/>
          <a:p>
            <a:r>
              <a:rPr lang="tr-TR" dirty="0" err="1"/>
              <a:t>Kerion</a:t>
            </a:r>
            <a:endParaRPr lang="tr-TR" dirty="0"/>
          </a:p>
        </p:txBody>
      </p:sp>
      <p:pic>
        <p:nvPicPr>
          <p:cNvPr id="8194" name="Picture 2" descr="Kerion fungal scalp infe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29" y="1615750"/>
            <a:ext cx="3492649" cy="524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Kerion = EWWWW. follicle + dermatophyte + secondary bacterial infection |  Bacterial infection, Head wraps, Beaut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6" t="12270" r="29299" b="18581"/>
          <a:stretch/>
        </p:blipFill>
        <p:spPr bwMode="auto">
          <a:xfrm>
            <a:off x="4139952" y="1651247"/>
            <a:ext cx="4620638" cy="379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910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62372" y="5715000"/>
            <a:ext cx="8229600" cy="1143000"/>
          </a:xfrm>
        </p:spPr>
        <p:txBody>
          <a:bodyPr/>
          <a:lstStyle/>
          <a:p>
            <a:r>
              <a:rPr lang="tr-TR" dirty="0" err="1"/>
              <a:t>Kerion</a:t>
            </a:r>
            <a:endParaRPr lang="tr-TR" dirty="0"/>
          </a:p>
        </p:txBody>
      </p:sp>
      <p:pic>
        <p:nvPicPr>
          <p:cNvPr id="9218" name="Picture 2" descr="Ker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44824"/>
            <a:ext cx="5715000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042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Tanıda klinik görünüm önemli</a:t>
            </a:r>
          </a:p>
          <a:p>
            <a:r>
              <a:rPr lang="tr-TR" dirty="0"/>
              <a:t>Mikroskobik incelemede </a:t>
            </a:r>
            <a:r>
              <a:rPr lang="tr-TR" dirty="0" err="1"/>
              <a:t>hif</a:t>
            </a:r>
            <a:r>
              <a:rPr lang="tr-TR" dirty="0"/>
              <a:t> ve sporlar</a:t>
            </a:r>
          </a:p>
          <a:p>
            <a:r>
              <a:rPr lang="tr-TR" dirty="0"/>
              <a:t>Dökülmeden sonra etkilenen kıllar canlı organizmaları 1 yıldan fazla barındırabilir.</a:t>
            </a:r>
          </a:p>
          <a:p>
            <a:r>
              <a:rPr lang="tr-TR" dirty="0"/>
              <a:t> </a:t>
            </a:r>
            <a:r>
              <a:rPr lang="tr-TR" dirty="0" err="1"/>
              <a:t>Servikal</a:t>
            </a:r>
            <a:r>
              <a:rPr lang="tr-TR" dirty="0"/>
              <a:t> veya </a:t>
            </a:r>
            <a:r>
              <a:rPr lang="tr-TR" dirty="0" err="1"/>
              <a:t>oksipital</a:t>
            </a:r>
            <a:r>
              <a:rPr lang="tr-TR" dirty="0"/>
              <a:t> LAP</a:t>
            </a:r>
          </a:p>
          <a:p>
            <a:endParaRPr lang="tr-TR" dirty="0"/>
          </a:p>
        </p:txBody>
      </p:sp>
      <p:sp>
        <p:nvSpPr>
          <p:cNvPr id="5" name="Başlı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653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Ayırıcı Tanı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Favus</a:t>
            </a:r>
            <a:endParaRPr lang="tr-TR" dirty="0"/>
          </a:p>
          <a:p>
            <a:r>
              <a:rPr lang="tr-TR" dirty="0" err="1"/>
              <a:t>Seboreik</a:t>
            </a:r>
            <a:r>
              <a:rPr lang="tr-TR" dirty="0"/>
              <a:t> dermatit</a:t>
            </a:r>
          </a:p>
          <a:p>
            <a:r>
              <a:rPr lang="tr-TR" dirty="0" err="1"/>
              <a:t>Sifiliz</a:t>
            </a:r>
            <a:r>
              <a:rPr lang="tr-TR" dirty="0"/>
              <a:t> ikinci dönem lezyonları </a:t>
            </a:r>
          </a:p>
          <a:p>
            <a:r>
              <a:rPr lang="tr-TR" dirty="0" err="1"/>
              <a:t>Alopesi</a:t>
            </a:r>
            <a:r>
              <a:rPr lang="tr-TR" dirty="0"/>
              <a:t> </a:t>
            </a:r>
            <a:r>
              <a:rPr lang="tr-TR" dirty="0" err="1"/>
              <a:t>areata</a:t>
            </a:r>
            <a:r>
              <a:rPr lang="tr-TR" dirty="0"/>
              <a:t> </a:t>
            </a:r>
          </a:p>
          <a:p>
            <a:r>
              <a:rPr lang="tr-TR" dirty="0" err="1"/>
              <a:t>Psöriyazis</a:t>
            </a:r>
            <a:r>
              <a:rPr lang="tr-TR" dirty="0"/>
              <a:t> </a:t>
            </a:r>
          </a:p>
          <a:p>
            <a:r>
              <a:rPr lang="tr-TR" dirty="0" err="1"/>
              <a:t>Trikotillomani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59557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FAVUS</a:t>
            </a:r>
          </a:p>
        </p:txBody>
      </p:sp>
      <p:pic>
        <p:nvPicPr>
          <p:cNvPr id="1026" name="Picture 2" descr="Favus - Wikiped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6" t="19114" r="24791"/>
          <a:stretch/>
        </p:blipFill>
        <p:spPr bwMode="auto">
          <a:xfrm>
            <a:off x="377630" y="1340768"/>
            <a:ext cx="3618306" cy="372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ector illustration of the favus. fungal infection of the skin Stock Vector  Image &amp; Art - Alam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3" b="7257"/>
          <a:stretch/>
        </p:blipFill>
        <p:spPr bwMode="auto">
          <a:xfrm>
            <a:off x="4067944" y="1340768"/>
            <a:ext cx="4428608" cy="372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198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Seboreik</a:t>
            </a:r>
            <a:r>
              <a:rPr lang="tr-TR" dirty="0"/>
              <a:t> dermatit</a:t>
            </a:r>
          </a:p>
        </p:txBody>
      </p:sp>
      <p:pic>
        <p:nvPicPr>
          <p:cNvPr id="2050" name="Picture 2" descr="How To Treat Seborrheic Dermatitis? – Vedi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5360234" cy="335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uses and Treatment for Seborrheic Dermatitis and Related Hair Loss -  HubPag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8760"/>
            <a:ext cx="4032448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68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Sifiliz</a:t>
            </a:r>
            <a:r>
              <a:rPr lang="tr-TR" dirty="0"/>
              <a:t> ikinci dönem lezyonları</a:t>
            </a:r>
          </a:p>
        </p:txBody>
      </p:sp>
      <p:pic>
        <p:nvPicPr>
          <p:cNvPr id="3074" name="Picture 2" descr="Bipolar patient, 35, starts to go bald after developing 'moth-eaten'  alopecia from his syphilis | Daily Mail Onl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96752"/>
            <a:ext cx="4555731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oth-eaten alopecia: a sign of secondary syphilis | CMA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40" y="3573017"/>
            <a:ext cx="6534067" cy="308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446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Alopesi</a:t>
            </a:r>
            <a:r>
              <a:rPr lang="tr-TR" dirty="0"/>
              <a:t> </a:t>
            </a:r>
            <a:r>
              <a:rPr lang="tr-TR" dirty="0" err="1"/>
              <a:t>areata</a:t>
            </a:r>
            <a:endParaRPr lang="tr-TR" dirty="0"/>
          </a:p>
        </p:txBody>
      </p:sp>
      <p:pic>
        <p:nvPicPr>
          <p:cNvPr id="4098" name="Picture 2" descr="Alopesi Areata (Saçkıran) Nedir? - Sağlıklı Beslenme - Sağlıklı Yaşam -  Sağlıklı Portal | Saç, Bıyıklar, Ki̇rpi̇k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067" y="1556792"/>
            <a:ext cx="6294965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770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Psöriyazis</a:t>
            </a:r>
            <a:endParaRPr lang="tr-TR" dirty="0"/>
          </a:p>
        </p:txBody>
      </p:sp>
      <p:pic>
        <p:nvPicPr>
          <p:cNvPr id="4" name="Picture 2" descr="Psoriasis, Psoriatic Arthritis, and Hair Loss: Causes and Treatments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24013"/>
            <a:ext cx="5191298" cy="34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calp Psoriasis: Pictures, Symptoms, Causes, Treat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861048"/>
            <a:ext cx="5328592" cy="286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883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Trikotillomani</a:t>
            </a:r>
            <a:endParaRPr lang="tr-TR" dirty="0"/>
          </a:p>
        </p:txBody>
      </p:sp>
      <p:pic>
        <p:nvPicPr>
          <p:cNvPr id="6146" name="Picture 2" descr="Trichotillomania- Visual Diagnosi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441649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richotillomania sufferer Katie Neiman on her hair pulling condition |  Express.co.u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975" y="3068960"/>
            <a:ext cx="4095179" cy="290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223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64BEA3E-9AB2-4290-B0B3-F3A4EF3C1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Amaç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60ECCEC-3FE1-44EF-816C-A14F90AA9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Yüzeyel</a:t>
            </a:r>
            <a:r>
              <a:rPr lang="tr-TR" dirty="0"/>
              <a:t> mantar hastalıkları hakkında bilgi vermek</a:t>
            </a:r>
          </a:p>
        </p:txBody>
      </p:sp>
    </p:spTree>
    <p:extLst>
      <p:ext uri="{BB962C8B-B14F-4D97-AF65-F5344CB8AC3E}">
        <p14:creationId xmlns:p14="http://schemas.microsoft.com/office/powerpoint/2010/main" val="779502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75520" cy="1143000"/>
          </a:xfrm>
          <a:solidFill>
            <a:srgbClr val="FFFF00"/>
          </a:solidFill>
        </p:spPr>
        <p:txBody>
          <a:bodyPr/>
          <a:lstStyle/>
          <a:p>
            <a:r>
              <a:rPr lang="tr-TR" dirty="0"/>
              <a:t>TEDAVİ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467544" y="1700808"/>
            <a:ext cx="1800200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GRİSEOFULVİN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2627784" y="1702067"/>
            <a:ext cx="1800200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TERBİNAFİN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4716016" y="1702067"/>
            <a:ext cx="1944216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İTRAKONAZOL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7032520" y="1702067"/>
            <a:ext cx="18002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FLUKONAZOL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467544" y="2223799"/>
            <a:ext cx="1800200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İlk Tercih</a:t>
            </a:r>
          </a:p>
        </p:txBody>
      </p:sp>
      <p:sp>
        <p:nvSpPr>
          <p:cNvPr id="11" name="Metin kutusu 10"/>
          <p:cNvSpPr txBox="1"/>
          <p:nvPr/>
        </p:nvSpPr>
        <p:spPr>
          <a:xfrm>
            <a:off x="467544" y="2740278"/>
            <a:ext cx="18002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6-8 Hafta</a:t>
            </a:r>
          </a:p>
        </p:txBody>
      </p:sp>
      <p:sp>
        <p:nvSpPr>
          <p:cNvPr id="12" name="Metin kutusu 11"/>
          <p:cNvSpPr txBox="1"/>
          <p:nvPr/>
        </p:nvSpPr>
        <p:spPr>
          <a:xfrm>
            <a:off x="467544" y="3294276"/>
            <a:ext cx="1800200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Çocuklarda       10-20 mg/kg/gün </a:t>
            </a:r>
          </a:p>
        </p:txBody>
      </p:sp>
      <p:sp>
        <p:nvSpPr>
          <p:cNvPr id="13" name="Metin kutusu 12"/>
          <p:cNvSpPr txBox="1"/>
          <p:nvPr/>
        </p:nvSpPr>
        <p:spPr>
          <a:xfrm>
            <a:off x="483455" y="5532482"/>
            <a:ext cx="180020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Yetişkinlerde  500 mg/gün</a:t>
            </a:r>
          </a:p>
        </p:txBody>
      </p:sp>
      <p:sp>
        <p:nvSpPr>
          <p:cNvPr id="18" name="Metin kutusu 17"/>
          <p:cNvSpPr txBox="1"/>
          <p:nvPr/>
        </p:nvSpPr>
        <p:spPr>
          <a:xfrm>
            <a:off x="2633014" y="2223799"/>
            <a:ext cx="1800200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Alternatif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2627784" y="2779674"/>
            <a:ext cx="1800200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2-4 Hafta</a:t>
            </a:r>
          </a:p>
        </p:txBody>
      </p:sp>
      <p:sp>
        <p:nvSpPr>
          <p:cNvPr id="20" name="Metin kutusu 19"/>
          <p:cNvSpPr txBox="1"/>
          <p:nvPr/>
        </p:nvSpPr>
        <p:spPr>
          <a:xfrm>
            <a:off x="2627784" y="3294276"/>
            <a:ext cx="1800200" cy="20313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Çocuklarda &lt;20kg 62.5 mg/gün</a:t>
            </a:r>
          </a:p>
          <a:p>
            <a:pPr algn="ctr"/>
            <a:r>
              <a:rPr lang="tr-TR" dirty="0"/>
              <a:t>20-40 kg 125 mg/gün</a:t>
            </a:r>
          </a:p>
          <a:p>
            <a:pPr algn="ctr"/>
            <a:r>
              <a:rPr lang="tr-TR" dirty="0"/>
              <a:t> &gt;40 kg  250mg/gün </a:t>
            </a:r>
          </a:p>
        </p:txBody>
      </p:sp>
      <p:sp>
        <p:nvSpPr>
          <p:cNvPr id="22" name="Metin kutusu 21"/>
          <p:cNvSpPr txBox="1"/>
          <p:nvPr/>
        </p:nvSpPr>
        <p:spPr>
          <a:xfrm>
            <a:off x="2627784" y="5475941"/>
            <a:ext cx="180020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Yetişkinlerde  250 mg/gün</a:t>
            </a:r>
          </a:p>
        </p:txBody>
      </p:sp>
      <p:sp>
        <p:nvSpPr>
          <p:cNvPr id="23" name="Metin kutusu 22"/>
          <p:cNvSpPr txBox="1"/>
          <p:nvPr/>
        </p:nvSpPr>
        <p:spPr>
          <a:xfrm>
            <a:off x="4735050" y="2223799"/>
            <a:ext cx="1944216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Alternatif</a:t>
            </a:r>
          </a:p>
        </p:txBody>
      </p:sp>
      <p:sp>
        <p:nvSpPr>
          <p:cNvPr id="24" name="Metin kutusu 23"/>
          <p:cNvSpPr txBox="1"/>
          <p:nvPr/>
        </p:nvSpPr>
        <p:spPr>
          <a:xfrm>
            <a:off x="4735050" y="2787798"/>
            <a:ext cx="1944216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4-6 Hafta</a:t>
            </a:r>
          </a:p>
        </p:txBody>
      </p:sp>
      <p:sp>
        <p:nvSpPr>
          <p:cNvPr id="25" name="Metin kutusu 24"/>
          <p:cNvSpPr txBox="1"/>
          <p:nvPr/>
        </p:nvSpPr>
        <p:spPr>
          <a:xfrm>
            <a:off x="4735050" y="3299511"/>
            <a:ext cx="194421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Çocuklarda            3-5 mg/kg/gün</a:t>
            </a:r>
          </a:p>
        </p:txBody>
      </p:sp>
      <p:sp>
        <p:nvSpPr>
          <p:cNvPr id="27" name="Metin kutusu 26"/>
          <p:cNvSpPr txBox="1"/>
          <p:nvPr/>
        </p:nvSpPr>
        <p:spPr>
          <a:xfrm>
            <a:off x="4716016" y="5449329"/>
            <a:ext cx="194421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Yetişkinlerde     100 mg/gün</a:t>
            </a:r>
          </a:p>
        </p:txBody>
      </p:sp>
      <p:sp>
        <p:nvSpPr>
          <p:cNvPr id="28" name="Metin kutusu 27"/>
          <p:cNvSpPr txBox="1"/>
          <p:nvPr/>
        </p:nvSpPr>
        <p:spPr>
          <a:xfrm>
            <a:off x="7020272" y="2223799"/>
            <a:ext cx="180020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Son tercih</a:t>
            </a:r>
          </a:p>
        </p:txBody>
      </p:sp>
      <p:sp>
        <p:nvSpPr>
          <p:cNvPr id="29" name="Metin kutusu 28"/>
          <p:cNvSpPr txBox="1"/>
          <p:nvPr/>
        </p:nvSpPr>
        <p:spPr>
          <a:xfrm>
            <a:off x="7020272" y="2787798"/>
            <a:ext cx="18002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8 Hafta</a:t>
            </a:r>
          </a:p>
        </p:txBody>
      </p:sp>
      <p:sp>
        <p:nvSpPr>
          <p:cNvPr id="30" name="Metin kutusu 29"/>
          <p:cNvSpPr txBox="1"/>
          <p:nvPr/>
        </p:nvSpPr>
        <p:spPr>
          <a:xfrm>
            <a:off x="7020272" y="3304746"/>
            <a:ext cx="18002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Çocuklarda         8 mg/kg/hafta</a:t>
            </a:r>
          </a:p>
        </p:txBody>
      </p:sp>
      <p:sp>
        <p:nvSpPr>
          <p:cNvPr id="31" name="Metin kutusu 30"/>
          <p:cNvSpPr txBox="1"/>
          <p:nvPr/>
        </p:nvSpPr>
        <p:spPr>
          <a:xfrm>
            <a:off x="7032520" y="5449546"/>
            <a:ext cx="18002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Yetişkinlerde 100-200 mg/gün</a:t>
            </a:r>
          </a:p>
        </p:txBody>
      </p:sp>
    </p:spTree>
    <p:extLst>
      <p:ext uri="{BB962C8B-B14F-4D97-AF65-F5344CB8AC3E}">
        <p14:creationId xmlns:p14="http://schemas.microsoft.com/office/powerpoint/2010/main" val="631283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tr-TR" dirty="0" err="1"/>
              <a:t>Topikal</a:t>
            </a:r>
            <a:r>
              <a:rPr lang="tr-TR" dirty="0"/>
              <a:t> </a:t>
            </a:r>
            <a:r>
              <a:rPr lang="tr-TR" dirty="0" err="1"/>
              <a:t>antifungal</a:t>
            </a:r>
            <a:r>
              <a:rPr lang="tr-TR" dirty="0"/>
              <a:t> ilaçlar </a:t>
            </a:r>
          </a:p>
          <a:p>
            <a:pPr>
              <a:buFont typeface="Wingdings" pitchFamily="2" charset="2"/>
              <a:buChar char="ü"/>
            </a:pPr>
            <a:r>
              <a:rPr lang="tr-TR" dirty="0" err="1"/>
              <a:t>Antifungal</a:t>
            </a:r>
            <a:r>
              <a:rPr lang="tr-TR" dirty="0"/>
              <a:t> şampuanlar</a:t>
            </a:r>
          </a:p>
          <a:p>
            <a:pPr>
              <a:buFont typeface="Wingdings" pitchFamily="2" charset="2"/>
              <a:buChar char="ü"/>
            </a:pPr>
            <a:r>
              <a:rPr lang="tr-TR" dirty="0"/>
              <a:t>1 mg/kg/gün </a:t>
            </a:r>
            <a:r>
              <a:rPr lang="tr-TR" dirty="0" err="1"/>
              <a:t>prednizolon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390374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TİNEA CORPORİS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Saçlı deri, el ayak, tırnak ve kasık dışındaki bölgelerde</a:t>
            </a:r>
          </a:p>
          <a:p>
            <a:r>
              <a:rPr lang="tr-TR" dirty="0"/>
              <a:t>Sıklıkla yüz ve kollar gibi vücudun açık alanlarındadır. </a:t>
            </a:r>
          </a:p>
          <a:p>
            <a:r>
              <a:rPr lang="tr-TR" dirty="0"/>
              <a:t>Her yaşta görülebilir</a:t>
            </a:r>
          </a:p>
          <a:p>
            <a:r>
              <a:rPr lang="tr-TR" dirty="0" err="1"/>
              <a:t>Trikofiton</a:t>
            </a:r>
            <a:r>
              <a:rPr lang="tr-TR" dirty="0"/>
              <a:t> </a:t>
            </a:r>
            <a:r>
              <a:rPr lang="tr-TR" dirty="0" err="1"/>
              <a:t>rubrum</a:t>
            </a:r>
            <a:r>
              <a:rPr lang="tr-TR" dirty="0"/>
              <a:t> en sık patojen</a:t>
            </a:r>
          </a:p>
          <a:p>
            <a:r>
              <a:rPr lang="tr-TR" dirty="0" err="1"/>
              <a:t>Enfekte</a:t>
            </a:r>
            <a:r>
              <a:rPr lang="tr-TR" dirty="0"/>
              <a:t> bir kedi ile temas öyküsü genellikle </a:t>
            </a:r>
            <a:r>
              <a:rPr lang="tr-TR" dirty="0" err="1"/>
              <a:t>Microsporum</a:t>
            </a:r>
            <a:r>
              <a:rPr lang="tr-TR" dirty="0"/>
              <a:t> enfeksiyonu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765515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capitis</a:t>
            </a:r>
            <a:r>
              <a:rPr lang="tr-TR" dirty="0"/>
              <a:t> enfeksiyonu olan çocukla ilgilenen yetişkinde</a:t>
            </a:r>
          </a:p>
          <a:p>
            <a:r>
              <a:rPr lang="tr-TR" dirty="0"/>
              <a:t> Cilt teması olan sporlarda (güreş) </a:t>
            </a:r>
          </a:p>
          <a:p>
            <a:r>
              <a:rPr lang="tr-TR" dirty="0"/>
              <a:t>Beklenenden şiddetli enfeksiyon durumunda DM/HIV enfeksiyonu varlığı akla gelmeli ve araştırılmalı </a:t>
            </a:r>
          </a:p>
        </p:txBody>
      </p:sp>
    </p:spTree>
    <p:extLst>
      <p:ext uri="{BB962C8B-B14F-4D97-AF65-F5344CB8AC3E}">
        <p14:creationId xmlns:p14="http://schemas.microsoft.com/office/powerpoint/2010/main" val="830147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Tanı, klinik görünüm ve doğrudan mikroskobik inceleme ile konur. </a:t>
            </a:r>
          </a:p>
          <a:p>
            <a:r>
              <a:rPr lang="tr-TR" dirty="0"/>
              <a:t>Hayvan ile temas öyküsü sorulmalıdır.</a:t>
            </a:r>
          </a:p>
          <a:p>
            <a:r>
              <a:rPr lang="tr-TR" dirty="0"/>
              <a:t>Kaşıntı olabilir.</a:t>
            </a:r>
          </a:p>
          <a:p>
            <a:r>
              <a:rPr lang="tr-TR"/>
              <a:t>Tanı </a:t>
            </a:r>
            <a:r>
              <a:rPr lang="tr-TR" dirty="0"/>
              <a:t>KOH </a:t>
            </a:r>
            <a:r>
              <a:rPr lang="tr-TR" dirty="0" err="1"/>
              <a:t>preparasyonu</a:t>
            </a:r>
            <a:r>
              <a:rPr lang="tr-TR" dirty="0"/>
              <a:t> veya kültürle doğrulanabilir.</a:t>
            </a:r>
          </a:p>
        </p:txBody>
      </p:sp>
    </p:spTree>
    <p:extLst>
      <p:ext uri="{BB962C8B-B14F-4D97-AF65-F5344CB8AC3E}">
        <p14:creationId xmlns:p14="http://schemas.microsoft.com/office/powerpoint/2010/main" val="1964285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inea corporis with pustul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3" t="14341" r="19991"/>
          <a:stretch/>
        </p:blipFill>
        <p:spPr bwMode="auto">
          <a:xfrm>
            <a:off x="2059915" y="1124744"/>
            <a:ext cx="3472774" cy="361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Düz Ok Bağlayıcısı 3"/>
          <p:cNvCxnSpPr/>
          <p:nvPr/>
        </p:nvCxnSpPr>
        <p:spPr>
          <a:xfrm flipH="1">
            <a:off x="4067944" y="2067878"/>
            <a:ext cx="2304256" cy="86409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ikdörtgen 4"/>
          <p:cNvSpPr/>
          <p:nvPr/>
        </p:nvSpPr>
        <p:spPr>
          <a:xfrm>
            <a:off x="6516216" y="1883212"/>
            <a:ext cx="217867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tr-TR" sz="2400" dirty="0"/>
              <a:t>İyileşen merkez </a:t>
            </a:r>
          </a:p>
        </p:txBody>
      </p:sp>
      <p:cxnSp>
        <p:nvCxnSpPr>
          <p:cNvPr id="9" name="Düz Ok Bağlayıcısı 8"/>
          <p:cNvCxnSpPr/>
          <p:nvPr/>
        </p:nvCxnSpPr>
        <p:spPr>
          <a:xfrm flipH="1" flipV="1">
            <a:off x="4644008" y="3645024"/>
            <a:ext cx="1440160" cy="72008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ikdörtgen 9"/>
          <p:cNvSpPr/>
          <p:nvPr/>
        </p:nvSpPr>
        <p:spPr>
          <a:xfrm>
            <a:off x="6130136" y="4041938"/>
            <a:ext cx="2690336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r-TR" sz="2400" dirty="0"/>
              <a:t>Keskin sınırlı  genişleyen </a:t>
            </a:r>
            <a:r>
              <a:rPr lang="tr-TR" sz="2400" dirty="0" err="1"/>
              <a:t>skuamlı</a:t>
            </a:r>
            <a:r>
              <a:rPr lang="tr-TR" sz="2400" dirty="0"/>
              <a:t> </a:t>
            </a:r>
            <a:r>
              <a:rPr lang="tr-TR" sz="2400" dirty="0" err="1"/>
              <a:t>eritematöz</a:t>
            </a:r>
            <a:r>
              <a:rPr lang="tr-TR" sz="2400" dirty="0"/>
              <a:t> kenarlı </a:t>
            </a:r>
          </a:p>
        </p:txBody>
      </p:sp>
    </p:spTree>
    <p:extLst>
      <p:ext uri="{BB962C8B-B14F-4D97-AF65-F5344CB8AC3E}">
        <p14:creationId xmlns:p14="http://schemas.microsoft.com/office/powerpoint/2010/main" val="15741693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146" name="Picture 2" descr="Saçkıran var mı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56" y="1700808"/>
            <a:ext cx="285750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inea Corporis - Creative Biolab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628800"/>
            <a:ext cx="4377891" cy="246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ingworm of the Body (Tinea Corporis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606" y="3861048"/>
            <a:ext cx="5184576" cy="291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501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Komplikasyonlar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Hastalığın kıl </a:t>
            </a:r>
            <a:r>
              <a:rPr lang="tr-TR" dirty="0" err="1"/>
              <a:t>folliküllerine</a:t>
            </a:r>
            <a:r>
              <a:rPr lang="tr-TR" dirty="0"/>
              <a:t> yayılması ve </a:t>
            </a:r>
            <a:r>
              <a:rPr lang="tr-TR" dirty="0" err="1"/>
              <a:t>piyoderma</a:t>
            </a:r>
            <a:endParaRPr lang="tr-TR" dirty="0"/>
          </a:p>
        </p:txBody>
      </p:sp>
      <p:pic>
        <p:nvPicPr>
          <p:cNvPr id="7170" name="Picture 2" descr="Prof. Dr. Ahmet Akgül - Piyoderma Gangrenoz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52936"/>
            <a:ext cx="3600400" cy="354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KIL KÖKÜ İLTİHABININ TEDAVİSİ-Kıl kökü iltihabının tedavisi/ CAUSES AND  TREATMENT OF FOLLICULITIS-causes and treatment of follicultis | SIBERNETIK  TIP- CYBERNETIC MEDIC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52937"/>
            <a:ext cx="3888432" cy="360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8592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Ayırıcı Tanı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Lupus</a:t>
            </a:r>
            <a:r>
              <a:rPr lang="tr-TR" dirty="0"/>
              <a:t> </a:t>
            </a:r>
            <a:r>
              <a:rPr lang="tr-TR" dirty="0" err="1"/>
              <a:t>eritematozus</a:t>
            </a:r>
            <a:endParaRPr lang="tr-TR" dirty="0"/>
          </a:p>
          <a:p>
            <a:r>
              <a:rPr lang="tr-TR" dirty="0" err="1"/>
              <a:t>Sekonder</a:t>
            </a:r>
            <a:r>
              <a:rPr lang="tr-TR" dirty="0"/>
              <a:t> </a:t>
            </a:r>
            <a:r>
              <a:rPr lang="tr-TR" dirty="0" err="1"/>
              <a:t>sifiliz</a:t>
            </a:r>
            <a:endParaRPr lang="tr-TR" dirty="0"/>
          </a:p>
          <a:p>
            <a:r>
              <a:rPr lang="tr-TR" dirty="0" err="1"/>
              <a:t>Pitiriyazis</a:t>
            </a:r>
            <a:r>
              <a:rPr lang="tr-TR" dirty="0"/>
              <a:t> </a:t>
            </a:r>
            <a:r>
              <a:rPr lang="tr-TR" dirty="0" err="1"/>
              <a:t>rozea</a:t>
            </a:r>
            <a:endParaRPr lang="tr-TR" dirty="0"/>
          </a:p>
          <a:p>
            <a:r>
              <a:rPr lang="tr-TR" dirty="0" err="1"/>
              <a:t>Granuloma</a:t>
            </a:r>
            <a:r>
              <a:rPr lang="tr-TR" dirty="0"/>
              <a:t> </a:t>
            </a:r>
            <a:r>
              <a:rPr lang="tr-TR" dirty="0" err="1"/>
              <a:t>annulare</a:t>
            </a:r>
            <a:endParaRPr lang="tr-TR" dirty="0"/>
          </a:p>
          <a:p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versicolor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045437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istemik Lupus Erİtematozus (SLE) | Doç.Dr Ediz Dalkılıç || İç Hastalıkları  &amp;amp; Romatoloji Uzman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260648"/>
            <a:ext cx="6029325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ünya Lupus Günü: Kelebek Hastalığı - Sağlığa bir adı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340768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ystemic Lupus Erythematosus (SLE) Picture Lupus Ras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1" r="12547"/>
          <a:stretch/>
        </p:blipFill>
        <p:spPr bwMode="auto">
          <a:xfrm>
            <a:off x="4932040" y="3583447"/>
            <a:ext cx="3553428" cy="319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linical Review - Systemic lupus erythematosus | GPonl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77072"/>
            <a:ext cx="3743325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526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F0807EA-0FC8-4084-87F8-9DED81C1F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Öğrenim hedefleri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FCB657D-2244-4548-8499-EDECD93F7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Yüzeyel</a:t>
            </a:r>
            <a:r>
              <a:rPr lang="tr-TR" dirty="0"/>
              <a:t> Mantar hastalıklarını sayabilmek</a:t>
            </a:r>
          </a:p>
          <a:p>
            <a:r>
              <a:rPr lang="tr-TR" dirty="0" err="1"/>
              <a:t>Yüzeyel</a:t>
            </a:r>
            <a:r>
              <a:rPr lang="tr-TR" dirty="0"/>
              <a:t> Mantar hastalıklarının </a:t>
            </a:r>
            <a:r>
              <a:rPr lang="tr-TR" sz="3200" dirty="0"/>
              <a:t>klinik bulgularını ve tedavilerini sayabilmek</a:t>
            </a:r>
          </a:p>
          <a:p>
            <a:r>
              <a:rPr lang="tr-TR" dirty="0" err="1"/>
              <a:t>Yüzeyel</a:t>
            </a:r>
            <a:r>
              <a:rPr lang="tr-TR" dirty="0"/>
              <a:t> Mantar hastalıklarının ayırıcı tanısına gidebilmek </a:t>
            </a:r>
          </a:p>
          <a:p>
            <a:r>
              <a:rPr lang="tr-TR" dirty="0" err="1"/>
              <a:t>Yüzeyel</a:t>
            </a:r>
            <a:r>
              <a:rPr lang="tr-TR" dirty="0"/>
              <a:t> Mantar hastalıklarını önlemek için alınması gereken tedbirleri sayabilmek.</a:t>
            </a:r>
            <a:endParaRPr lang="tr-TR" sz="3200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393024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Psöriasiz</a:t>
            </a:r>
            <a:endParaRPr lang="tr-TR" dirty="0"/>
          </a:p>
        </p:txBody>
      </p:sp>
      <p:pic>
        <p:nvPicPr>
          <p:cNvPr id="4098" name="Picture 2" descr="Psoriatic Arthritis Nail Changes: Symptoms and Treatm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99500"/>
            <a:ext cx="8055889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1028068" y="3573016"/>
            <a:ext cx="74888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dirty="0"/>
              <a:t>Normal Tırnak                  </a:t>
            </a:r>
            <a:r>
              <a:rPr lang="tr-TR" dirty="0" err="1"/>
              <a:t>Pitting</a:t>
            </a:r>
            <a:r>
              <a:rPr lang="tr-TR" dirty="0"/>
              <a:t>                        </a:t>
            </a:r>
            <a:r>
              <a:rPr lang="tr-TR" dirty="0" err="1"/>
              <a:t>Onikoliz</a:t>
            </a:r>
            <a:r>
              <a:rPr lang="tr-TR" dirty="0"/>
              <a:t>                  </a:t>
            </a:r>
            <a:r>
              <a:rPr lang="tr-TR" dirty="0" err="1"/>
              <a:t>Hiperkeratoz</a:t>
            </a:r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1055235" y="5949280"/>
            <a:ext cx="74888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dirty="0"/>
              <a:t>Sırt oluşumu               Kalınlaşma                   Ufalanma             Renk Değişikliği</a:t>
            </a:r>
          </a:p>
        </p:txBody>
      </p:sp>
    </p:spTree>
    <p:extLst>
      <p:ext uri="{BB962C8B-B14F-4D97-AF65-F5344CB8AC3E}">
        <p14:creationId xmlns:p14="http://schemas.microsoft.com/office/powerpoint/2010/main" val="3605530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/>
          <a:lstStyle/>
          <a:p>
            <a:r>
              <a:rPr lang="tr-TR" dirty="0" err="1"/>
              <a:t>psöriasiz</a:t>
            </a:r>
            <a:endParaRPr lang="tr-TR" dirty="0"/>
          </a:p>
        </p:txBody>
      </p:sp>
      <p:pic>
        <p:nvPicPr>
          <p:cNvPr id="5122" name="Picture 2" descr="Psoriasis, Psoriatic Arthritis, and Hair Loss: Causes and Treatmen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81" y="980728"/>
            <a:ext cx="5193242" cy="346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ow Psoriatic Arthritis Affects the Ski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" r="23149"/>
          <a:stretch/>
        </p:blipFill>
        <p:spPr bwMode="auto">
          <a:xfrm>
            <a:off x="4788024" y="1246851"/>
            <a:ext cx="4125577" cy="384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reatment gaps in psoriatic disease – Medical Independen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5" t="15858" r="18235" b="-15858"/>
          <a:stretch/>
        </p:blipFill>
        <p:spPr bwMode="auto">
          <a:xfrm>
            <a:off x="3123748" y="4365104"/>
            <a:ext cx="3394953" cy="460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14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0375" y="7937"/>
            <a:ext cx="8229600" cy="1143000"/>
          </a:xfrm>
        </p:spPr>
        <p:txBody>
          <a:bodyPr/>
          <a:lstStyle/>
          <a:p>
            <a:r>
              <a:rPr lang="tr-TR" dirty="0" err="1"/>
              <a:t>Sekonder</a:t>
            </a:r>
            <a:r>
              <a:rPr lang="tr-TR" dirty="0"/>
              <a:t> </a:t>
            </a:r>
            <a:r>
              <a:rPr lang="tr-TR" dirty="0" err="1"/>
              <a:t>Sifiliz</a:t>
            </a:r>
            <a:endParaRPr lang="tr-TR" dirty="0"/>
          </a:p>
        </p:txBody>
      </p:sp>
      <p:pic>
        <p:nvPicPr>
          <p:cNvPr id="3074" name="Picture 2" descr="Sifiliz (Frengi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013958"/>
            <a:ext cx="5856195" cy="328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el Soğukluğu (Frengi) Nedir? Belirtileri ve Tedavisi - Dus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238" y="1412776"/>
            <a:ext cx="4536504" cy="376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Sifili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" name="AutoShape 8" descr="Sifili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AutoShape 10" descr="Sifili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AutoShape 12" descr="Sifiliz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1" name="Picture 14" descr="Specific Clinical Findings of Secondary Syphilis In The Oral Mucosa: A  Series of Six Case Reports | Open Access Journal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5" t="3143" r="21822" b="9416"/>
          <a:stretch/>
        </p:blipFill>
        <p:spPr bwMode="auto">
          <a:xfrm>
            <a:off x="2267744" y="4005064"/>
            <a:ext cx="4007796" cy="2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6239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PİTRİASİZ ROSA</a:t>
            </a:r>
          </a:p>
        </p:txBody>
      </p:sp>
      <p:pic>
        <p:nvPicPr>
          <p:cNvPr id="2050" name="Picture 2" descr="Pityriasis rosea - NH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5230552" cy="348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tyriasis Rosea | SpringerLin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31"/>
          <a:stretch/>
        </p:blipFill>
        <p:spPr bwMode="auto">
          <a:xfrm>
            <a:off x="5652120" y="1320247"/>
            <a:ext cx="2952750" cy="384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erald patch in pityriasis rosea - Stock Image - C014/2707 - Science Photo  Libra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083" y="4402038"/>
            <a:ext cx="3707112" cy="245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7740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Granüloma</a:t>
            </a:r>
            <a:r>
              <a:rPr lang="tr-TR" dirty="0"/>
              <a:t> </a:t>
            </a:r>
            <a:r>
              <a:rPr lang="tr-TR" dirty="0" err="1"/>
              <a:t>Annulare</a:t>
            </a:r>
            <a:endParaRPr lang="tr-TR" dirty="0"/>
          </a:p>
        </p:txBody>
      </p:sp>
      <p:pic>
        <p:nvPicPr>
          <p:cNvPr id="1026" name="Picture 2" descr="Granuloma Annulare - Vienna, VA Dermatolog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91990"/>
            <a:ext cx="4286250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ranuloma Annulare: What are the Main Causes? - Techic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452" y="1268760"/>
            <a:ext cx="4758476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ranuloma annulare | Granuloma annulare. For more informatio… | Flick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685687"/>
            <a:ext cx="4752528" cy="317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225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Önleme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İnfekte</a:t>
            </a:r>
            <a:r>
              <a:rPr lang="tr-TR" dirty="0"/>
              <a:t> evcil hayvanları tedavi et (</a:t>
            </a:r>
            <a:r>
              <a:rPr lang="tr-TR" dirty="0" err="1"/>
              <a:t>Microsporum</a:t>
            </a:r>
            <a:r>
              <a:rPr lang="tr-TR" dirty="0"/>
              <a:t> </a:t>
            </a:r>
            <a:r>
              <a:rPr lang="tr-TR" dirty="0" err="1"/>
              <a:t>infeksiyonları</a:t>
            </a:r>
            <a:r>
              <a:rPr lang="tr-TR" dirty="0"/>
              <a:t>). </a:t>
            </a:r>
          </a:p>
          <a:p>
            <a:r>
              <a:rPr lang="tr-TR" dirty="0" err="1"/>
              <a:t>Rekürensleri</a:t>
            </a:r>
            <a:r>
              <a:rPr lang="tr-TR" dirty="0"/>
              <a:t> önlemede ayakları kuru tutmak için pudra, açık ayakkabı veya çorapların değiştirilmesi faydalı olabilir.</a:t>
            </a:r>
          </a:p>
        </p:txBody>
      </p:sp>
    </p:spTree>
    <p:extLst>
      <p:ext uri="{BB962C8B-B14F-4D97-AF65-F5344CB8AC3E}">
        <p14:creationId xmlns:p14="http://schemas.microsoft.com/office/powerpoint/2010/main" val="28660048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TEDAVİ</a:t>
            </a:r>
            <a:br>
              <a:rPr lang="tr-TR" dirty="0"/>
            </a:br>
            <a:r>
              <a:rPr lang="tr-TR" sz="3100" dirty="0" err="1"/>
              <a:t>Topikal</a:t>
            </a:r>
            <a:r>
              <a:rPr lang="tr-TR" sz="3100" dirty="0"/>
              <a:t> Tedaviler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Mikonazole</a:t>
            </a:r>
            <a:r>
              <a:rPr lang="tr-TR" dirty="0"/>
              <a:t>, </a:t>
            </a:r>
          </a:p>
          <a:p>
            <a:r>
              <a:rPr lang="tr-TR" dirty="0" err="1"/>
              <a:t>Klotrimazole</a:t>
            </a:r>
            <a:endParaRPr lang="tr-TR" dirty="0"/>
          </a:p>
          <a:p>
            <a:r>
              <a:rPr lang="tr-TR" dirty="0" err="1"/>
              <a:t>Butenafin</a:t>
            </a:r>
            <a:endParaRPr lang="tr-TR" dirty="0"/>
          </a:p>
          <a:p>
            <a:r>
              <a:rPr lang="tr-TR" dirty="0" err="1"/>
              <a:t>Terbinafin</a:t>
            </a:r>
            <a:r>
              <a:rPr lang="tr-TR" dirty="0"/>
              <a:t> </a:t>
            </a:r>
          </a:p>
          <a:p>
            <a:r>
              <a:rPr lang="tr-TR" dirty="0" err="1"/>
              <a:t>Ketakonazol</a:t>
            </a:r>
            <a:endParaRPr lang="tr-TR" dirty="0"/>
          </a:p>
          <a:p>
            <a:r>
              <a:rPr lang="tr-TR" dirty="0"/>
              <a:t>Sülfür </a:t>
            </a:r>
            <a:r>
              <a:rPr lang="tr-TR" dirty="0" err="1"/>
              <a:t>tiokarbamat</a:t>
            </a:r>
            <a:r>
              <a:rPr lang="tr-TR" dirty="0"/>
              <a:t>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899892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/>
          <p:cNvSpPr txBox="1"/>
          <p:nvPr/>
        </p:nvSpPr>
        <p:spPr>
          <a:xfrm>
            <a:off x="94252" y="1888500"/>
            <a:ext cx="1656184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GRİSEOFULVİN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1763688" y="1881291"/>
            <a:ext cx="1584176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TERBİNAFİN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3371510" y="1888620"/>
            <a:ext cx="1872208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İTRAKONAZOL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5257356" y="1888620"/>
            <a:ext cx="18002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FLUKONAZOL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107504" y="2625517"/>
            <a:ext cx="1656184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4-6 Hafta</a:t>
            </a:r>
          </a:p>
        </p:txBody>
      </p:sp>
      <p:sp>
        <p:nvSpPr>
          <p:cNvPr id="13" name="Metin kutusu 12"/>
          <p:cNvSpPr txBox="1"/>
          <p:nvPr/>
        </p:nvSpPr>
        <p:spPr>
          <a:xfrm>
            <a:off x="117125" y="3356992"/>
            <a:ext cx="1656184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Yetişkinlerde  günde 2 kez 250-500 mg 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1789861" y="2619141"/>
            <a:ext cx="1568486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2-4 Hafta</a:t>
            </a:r>
          </a:p>
        </p:txBody>
      </p:sp>
      <p:sp>
        <p:nvSpPr>
          <p:cNvPr id="22" name="Metin kutusu 21"/>
          <p:cNvSpPr txBox="1"/>
          <p:nvPr/>
        </p:nvSpPr>
        <p:spPr>
          <a:xfrm>
            <a:off x="1795179" y="3356992"/>
            <a:ext cx="1568486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Yetişkinlerde  250 mg/gün</a:t>
            </a:r>
          </a:p>
        </p:txBody>
      </p:sp>
      <p:sp>
        <p:nvSpPr>
          <p:cNvPr id="24" name="Metin kutusu 23"/>
          <p:cNvSpPr txBox="1"/>
          <p:nvPr/>
        </p:nvSpPr>
        <p:spPr>
          <a:xfrm>
            <a:off x="3374070" y="2623581"/>
            <a:ext cx="1872208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1 Hafta</a:t>
            </a:r>
          </a:p>
        </p:txBody>
      </p:sp>
      <p:sp>
        <p:nvSpPr>
          <p:cNvPr id="27" name="Metin kutusu 26"/>
          <p:cNvSpPr txBox="1"/>
          <p:nvPr/>
        </p:nvSpPr>
        <p:spPr>
          <a:xfrm>
            <a:off x="3385148" y="3356991"/>
            <a:ext cx="187220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Yetişkinlerde      200 mg/gün</a:t>
            </a:r>
          </a:p>
        </p:txBody>
      </p:sp>
      <p:sp>
        <p:nvSpPr>
          <p:cNvPr id="29" name="Metin kutusu 28"/>
          <p:cNvSpPr txBox="1"/>
          <p:nvPr/>
        </p:nvSpPr>
        <p:spPr>
          <a:xfrm>
            <a:off x="5277725" y="2625517"/>
            <a:ext cx="18002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2-4 Hafta</a:t>
            </a:r>
          </a:p>
        </p:txBody>
      </p:sp>
      <p:sp>
        <p:nvSpPr>
          <p:cNvPr id="31" name="Metin kutusu 30"/>
          <p:cNvSpPr txBox="1"/>
          <p:nvPr/>
        </p:nvSpPr>
        <p:spPr>
          <a:xfrm>
            <a:off x="5277725" y="3355462"/>
            <a:ext cx="18002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Yetişkinlerde 150-300 mg/gün</a:t>
            </a:r>
          </a:p>
        </p:txBody>
      </p:sp>
      <p:sp>
        <p:nvSpPr>
          <p:cNvPr id="26" name="Başlık 1"/>
          <p:cNvSpPr txBox="1">
            <a:spLocks/>
          </p:cNvSpPr>
          <p:nvPr/>
        </p:nvSpPr>
        <p:spPr>
          <a:xfrm>
            <a:off x="395536" y="4046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/>
              <a:t>TEDAVİ</a:t>
            </a:r>
            <a:br>
              <a:rPr lang="tr-TR" dirty="0"/>
            </a:br>
            <a:r>
              <a:rPr lang="tr-TR" sz="3100" dirty="0"/>
              <a:t>Sistemik Tedavi</a:t>
            </a:r>
            <a:endParaRPr lang="tr-TR" dirty="0"/>
          </a:p>
        </p:txBody>
      </p:sp>
      <p:sp>
        <p:nvSpPr>
          <p:cNvPr id="32" name="Metin kutusu 31"/>
          <p:cNvSpPr txBox="1"/>
          <p:nvPr/>
        </p:nvSpPr>
        <p:spPr>
          <a:xfrm>
            <a:off x="7101858" y="1887322"/>
            <a:ext cx="18002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KETAKONAZOL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33" name="Metin kutusu 32"/>
          <p:cNvSpPr txBox="1"/>
          <p:nvPr/>
        </p:nvSpPr>
        <p:spPr>
          <a:xfrm>
            <a:off x="7101858" y="2623581"/>
            <a:ext cx="1800200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2-4 HAFTA</a:t>
            </a:r>
          </a:p>
        </p:txBody>
      </p:sp>
      <p:sp>
        <p:nvSpPr>
          <p:cNvPr id="34" name="Metin kutusu 33"/>
          <p:cNvSpPr txBox="1"/>
          <p:nvPr/>
        </p:nvSpPr>
        <p:spPr>
          <a:xfrm>
            <a:off x="7101858" y="3355463"/>
            <a:ext cx="180020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Yetişkinlerde 150-300 mg/gün</a:t>
            </a:r>
          </a:p>
        </p:txBody>
      </p:sp>
    </p:spTree>
    <p:extLst>
      <p:ext uri="{BB962C8B-B14F-4D97-AF65-F5344CB8AC3E}">
        <p14:creationId xmlns:p14="http://schemas.microsoft.com/office/powerpoint/2010/main" val="8100112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TİNEA PEDİS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tr-TR" dirty="0"/>
          </a:p>
          <a:p>
            <a:r>
              <a:rPr lang="tr-TR" dirty="0"/>
              <a:t>En sık etken </a:t>
            </a:r>
            <a:r>
              <a:rPr lang="tr-TR" dirty="0" err="1"/>
              <a:t>Trichophyton</a:t>
            </a:r>
            <a:r>
              <a:rPr lang="tr-TR" dirty="0"/>
              <a:t> türleri</a:t>
            </a:r>
          </a:p>
          <a:p>
            <a:r>
              <a:rPr lang="tr-TR" dirty="0"/>
              <a:t>En sık </a:t>
            </a:r>
            <a:r>
              <a:rPr lang="tr-TR" dirty="0" err="1"/>
              <a:t>asemptomatik</a:t>
            </a:r>
            <a:r>
              <a:rPr lang="tr-TR" dirty="0"/>
              <a:t> kepeklenme ile seyreder. </a:t>
            </a:r>
          </a:p>
          <a:p>
            <a:r>
              <a:rPr lang="tr-TR" dirty="0"/>
              <a:t>En sık ayak parmakları arasında (3-4. aralık) görülür. </a:t>
            </a:r>
          </a:p>
          <a:p>
            <a:r>
              <a:rPr lang="tr-TR" dirty="0"/>
              <a:t>Ayak parmak aralarında kaşıntı, yanma ve batma</a:t>
            </a:r>
          </a:p>
          <a:p>
            <a:r>
              <a:rPr lang="tr-TR" dirty="0"/>
              <a:t>Ayak parmak aralarında çatlama ve </a:t>
            </a:r>
            <a:r>
              <a:rPr lang="tr-TR" dirty="0" err="1"/>
              <a:t>maserasyona</a:t>
            </a:r>
            <a:r>
              <a:rPr lang="tr-TR" dirty="0"/>
              <a:t> neden olabilir. </a:t>
            </a:r>
          </a:p>
          <a:p>
            <a:r>
              <a:rPr lang="tr-TR" dirty="0"/>
              <a:t>Ayak tabanlarında ve ayak kenarında ince beyaz kuru </a:t>
            </a:r>
            <a:r>
              <a:rPr lang="tr-TR" dirty="0" err="1"/>
              <a:t>skuamlarla</a:t>
            </a:r>
            <a:r>
              <a:rPr lang="tr-TR" dirty="0"/>
              <a:t> (kuru </a:t>
            </a:r>
            <a:r>
              <a:rPr lang="tr-TR" dirty="0" err="1"/>
              <a:t>skuamlı</a:t>
            </a:r>
            <a:r>
              <a:rPr lang="tr-TR" dirty="0"/>
              <a:t> tip) ya da veziküllerle (</a:t>
            </a:r>
            <a:r>
              <a:rPr lang="tr-TR" dirty="0" err="1"/>
              <a:t>vezikülobüllöz</a:t>
            </a:r>
            <a:r>
              <a:rPr lang="tr-TR" dirty="0"/>
              <a:t> tip) seyreden tipleri de vardır.</a:t>
            </a:r>
          </a:p>
          <a:p>
            <a:r>
              <a:rPr lang="tr-TR" dirty="0"/>
              <a:t>Ayak yan yüzlerine kadar uzandığında çarık (mokasen) </a:t>
            </a:r>
            <a:r>
              <a:rPr lang="tr-TR" dirty="0" err="1"/>
              <a:t>tinea</a:t>
            </a:r>
            <a:r>
              <a:rPr lang="tr-TR" dirty="0"/>
              <a:t> olarak isimlendirilir. </a:t>
            </a:r>
          </a:p>
          <a:p>
            <a:r>
              <a:rPr lang="tr-TR" dirty="0"/>
              <a:t>Kazıntının mikroskobik muayenesi veya kültür tanıyı doğrular.</a:t>
            </a:r>
          </a:p>
        </p:txBody>
      </p:sp>
    </p:spTree>
    <p:extLst>
      <p:ext uri="{BB962C8B-B14F-4D97-AF65-F5344CB8AC3E}">
        <p14:creationId xmlns:p14="http://schemas.microsoft.com/office/powerpoint/2010/main" val="7895604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tr-TR" dirty="0"/>
          </a:p>
          <a:p>
            <a:r>
              <a:rPr lang="tr-TR" dirty="0"/>
              <a:t>Ağrı </a:t>
            </a:r>
            <a:r>
              <a:rPr lang="tr-TR" dirty="0" err="1"/>
              <a:t>sellülit</a:t>
            </a:r>
            <a:r>
              <a:rPr lang="tr-TR" dirty="0"/>
              <a:t> gibi </a:t>
            </a:r>
            <a:r>
              <a:rPr lang="tr-TR" dirty="0" err="1"/>
              <a:t>sekonder</a:t>
            </a:r>
            <a:r>
              <a:rPr lang="tr-TR" dirty="0"/>
              <a:t> </a:t>
            </a:r>
            <a:r>
              <a:rPr lang="tr-TR" dirty="0" err="1"/>
              <a:t>infeksiyonları</a:t>
            </a:r>
            <a:r>
              <a:rPr lang="tr-TR" dirty="0"/>
              <a:t> gösterir. </a:t>
            </a:r>
          </a:p>
          <a:p>
            <a:r>
              <a:rPr lang="tr-TR" dirty="0"/>
              <a:t>Diyabetli hastaların ayaklarının düzenli muayenesi !! </a:t>
            </a:r>
          </a:p>
          <a:p>
            <a:r>
              <a:rPr lang="tr-TR" dirty="0"/>
              <a:t>Bazen tırnakta renk değişikliği, kalınlaşma ve kolay kırılma ile karakterize tırnak tutulumu gelişir.</a:t>
            </a:r>
          </a:p>
        </p:txBody>
      </p:sp>
    </p:spTree>
    <p:extLst>
      <p:ext uri="{BB962C8B-B14F-4D97-AF65-F5344CB8AC3E}">
        <p14:creationId xmlns:p14="http://schemas.microsoft.com/office/powerpoint/2010/main" val="1964794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08A560B-19BE-49D9-AB72-EF3B64C36E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Mantar enfeksiyonları 1. basamakta en sık karşılaştığımız hastalıklardan</a:t>
            </a:r>
          </a:p>
          <a:p>
            <a:r>
              <a:rPr lang="tr-TR" dirty="0"/>
              <a:t>Geç tanı </a:t>
            </a:r>
          </a:p>
          <a:p>
            <a:r>
              <a:rPr lang="tr-TR" dirty="0" err="1"/>
              <a:t>Rekürrens</a:t>
            </a:r>
            <a:r>
              <a:rPr lang="tr-TR" dirty="0"/>
              <a:t> oranı yüksek</a:t>
            </a:r>
          </a:p>
          <a:p>
            <a:r>
              <a:rPr lang="tr-TR" dirty="0" err="1"/>
              <a:t>Komorbiditesi</a:t>
            </a:r>
            <a:r>
              <a:rPr lang="tr-TR" dirty="0"/>
              <a:t> olan hastalarda ciddi sağlık sorunlarına sebep olabilmekte </a:t>
            </a:r>
          </a:p>
          <a:p>
            <a:r>
              <a:rPr lang="tr-TR" dirty="0"/>
              <a:t>Medikal tedavi kadar genel öneriler de önemli</a:t>
            </a: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34BC3905-C7BA-4388-BC35-D9F733530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dirty="0"/>
              <a:t>GİRİŞ</a:t>
            </a:r>
          </a:p>
        </p:txBody>
      </p:sp>
    </p:spTree>
    <p:extLst>
      <p:ext uri="{BB962C8B-B14F-4D97-AF65-F5344CB8AC3E}">
        <p14:creationId xmlns:p14="http://schemas.microsoft.com/office/powerpoint/2010/main" val="41654068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6386" name="Picture 2" descr="Close-up of athlete's foot (tinea pedis) infection - Stock Image -  M270/0161 - Science Photo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3986991" cy="278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Tinea Pedis Nedir? Belirtileri, Nedenleri, Tanısı ve Tedavis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" t="2469" r="16486" b="-1"/>
          <a:stretch/>
        </p:blipFill>
        <p:spPr bwMode="auto">
          <a:xfrm>
            <a:off x="3988036" y="2680701"/>
            <a:ext cx="4537276" cy="331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5746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Makosen</a:t>
            </a:r>
            <a:r>
              <a:rPr lang="tr-TR" dirty="0"/>
              <a:t> </a:t>
            </a:r>
            <a:r>
              <a:rPr lang="tr-TR" dirty="0" err="1"/>
              <a:t>Tinea</a:t>
            </a:r>
            <a:endParaRPr lang="tr-TR" dirty="0"/>
          </a:p>
        </p:txBody>
      </p:sp>
      <p:pic>
        <p:nvPicPr>
          <p:cNvPr id="14340" name="Picture 4" descr="Erıe Makosen Ayakkabı Siyah - Luf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605" y="-10729850"/>
            <a:ext cx="5952661" cy="892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Erıe Makosen Ayakkabı Siyah - Lufi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1" t="41511" r="4795" b="26944"/>
          <a:stretch/>
        </p:blipFill>
        <p:spPr bwMode="auto">
          <a:xfrm>
            <a:off x="5076056" y="3356992"/>
            <a:ext cx="396044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Tinea pedis moccasin type - Altmeyers Encyclopedia - Department Dermat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09" y="1412776"/>
            <a:ext cx="5376597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4771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Ayırıcı Tanı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İnterdigital</a:t>
            </a:r>
            <a:r>
              <a:rPr lang="tr-TR" dirty="0"/>
              <a:t> </a:t>
            </a:r>
            <a:r>
              <a:rPr lang="tr-TR" dirty="0" err="1"/>
              <a:t>eritrazma</a:t>
            </a:r>
            <a:endParaRPr lang="tr-TR" dirty="0"/>
          </a:p>
          <a:p>
            <a:r>
              <a:rPr lang="tr-TR" dirty="0" err="1"/>
              <a:t>Psoriasis</a:t>
            </a:r>
            <a:endParaRPr lang="tr-TR" dirty="0"/>
          </a:p>
          <a:p>
            <a:r>
              <a:rPr lang="tr-TR" dirty="0"/>
              <a:t>Kontak dermatit</a:t>
            </a:r>
          </a:p>
          <a:p>
            <a:r>
              <a:rPr lang="tr-TR" dirty="0" err="1"/>
              <a:t>Pomfoliks</a:t>
            </a:r>
            <a:endParaRPr lang="tr-TR" dirty="0"/>
          </a:p>
          <a:p>
            <a:r>
              <a:rPr lang="tr-TR" dirty="0" err="1"/>
              <a:t>Skabies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603999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interdigital</a:t>
            </a:r>
            <a:r>
              <a:rPr lang="tr-TR" dirty="0"/>
              <a:t> </a:t>
            </a:r>
            <a:r>
              <a:rPr lang="tr-TR" dirty="0" err="1"/>
              <a:t>eritrazma</a:t>
            </a:r>
            <a:endParaRPr lang="tr-TR" dirty="0"/>
          </a:p>
        </p:txBody>
      </p:sp>
      <p:sp>
        <p:nvSpPr>
          <p:cNvPr id="4" name="AutoShape 2" descr="Evaluation of Frequency of Erythrasma in Elderly Patients İleri Yaş  Hastalarda Eritrazma Sıklığının Değerlendirilmes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" name="AutoShape 4" descr="Evaluation of Frequency of Erythrasma in Elderly Patients İleri Yaş  Hastalarda Eritrazma Sıklığının Değerlendirilmes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AutoShape 6" descr="Evaluation of Frequency of Erythrasma in Elderly Patients İleri Yaş  Hastalarda Eritrazma Sıklığının Değerlendirilmesi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27" y="1283238"/>
            <a:ext cx="8289638" cy="537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54830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PSÖRİAZİS</a:t>
            </a:r>
          </a:p>
        </p:txBody>
      </p:sp>
      <p:pic>
        <p:nvPicPr>
          <p:cNvPr id="11266" name="Picture 2" descr="Sedef Hastalığında Tırnak Tutulum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7" y="1196752"/>
            <a:ext cx="3400425" cy="469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Nail psoriasis causes, symptoms, diagnosis, treatment &amp; prognosi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412776"/>
            <a:ext cx="5496953" cy="335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4694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Kontak dermatit (ayakkabıya bağlı)</a:t>
            </a:r>
          </a:p>
        </p:txBody>
      </p:sp>
      <p:pic>
        <p:nvPicPr>
          <p:cNvPr id="12290" name="Picture 2" descr="Allergic contact dermatitis to shoes induced by dimethylfumarate: A new  allergen imported from Chin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340768"/>
            <a:ext cx="4248472" cy="309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Allergic Contact Dermatitis to Rubber;Sho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36912"/>
            <a:ext cx="4687416" cy="312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1585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skabiez</a:t>
            </a:r>
            <a:endParaRPr lang="tr-TR" dirty="0"/>
          </a:p>
        </p:txBody>
      </p:sp>
      <p:pic>
        <p:nvPicPr>
          <p:cNvPr id="13314" name="Picture 2" descr="How to Know if That Rash Is Scabies | Everyday Healt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4" r="21737"/>
          <a:stretch/>
        </p:blipFill>
        <p:spPr bwMode="auto">
          <a:xfrm>
            <a:off x="251520" y="1029849"/>
            <a:ext cx="3531141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Scabies lesions on foot - Stock Image - C048/2893 - Science Photo Librar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"/>
          <a:stretch/>
        </p:blipFill>
        <p:spPr bwMode="auto">
          <a:xfrm>
            <a:off x="3635197" y="2888939"/>
            <a:ext cx="5487799" cy="383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4604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/>
              <a:t>Pomfoliks</a:t>
            </a:r>
            <a:br>
              <a:rPr lang="tr-TR" dirty="0"/>
            </a:br>
            <a:r>
              <a:rPr lang="tr-TR" sz="3600" dirty="0"/>
              <a:t>(</a:t>
            </a:r>
            <a:r>
              <a:rPr lang="tr-TR" sz="3600" dirty="0" err="1"/>
              <a:t>Dishidrotik</a:t>
            </a:r>
            <a:r>
              <a:rPr lang="tr-TR" sz="3600" dirty="0"/>
              <a:t> </a:t>
            </a:r>
            <a:r>
              <a:rPr lang="tr-TR" sz="3600" dirty="0" err="1"/>
              <a:t>Egzema</a:t>
            </a:r>
            <a:r>
              <a:rPr lang="tr-TR" sz="3600" dirty="0"/>
              <a:t> / </a:t>
            </a:r>
            <a:r>
              <a:rPr lang="tr-TR" sz="3600" dirty="0" err="1"/>
              <a:t>Dishidroz</a:t>
            </a:r>
            <a:r>
              <a:rPr lang="tr-TR" sz="3600" dirty="0"/>
              <a:t>)</a:t>
            </a:r>
          </a:p>
        </p:txBody>
      </p:sp>
      <p:pic>
        <p:nvPicPr>
          <p:cNvPr id="1026" name="Picture 2" descr="Dishidrotik Egzama (Pomfoliks) Belirtileri, Nedenleri ve Tedavi Yöntemle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4608512" cy="257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at Triggers Pompholyx? | Balmond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9" t="6412" r="4812" b="12071"/>
          <a:stretch/>
        </p:blipFill>
        <p:spPr bwMode="auto">
          <a:xfrm>
            <a:off x="5116010" y="1480548"/>
            <a:ext cx="3565003" cy="273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ompholyx - Stock Image - C050/9919 - Science Photo Librar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" t="2393" r="4919" b="22680"/>
          <a:stretch/>
        </p:blipFill>
        <p:spPr bwMode="auto">
          <a:xfrm>
            <a:off x="1964242" y="3789040"/>
            <a:ext cx="5127584" cy="293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8037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Önleme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r-TR" dirty="0"/>
              <a:t>Korunmada temel faktör kişisel hijyendir. </a:t>
            </a:r>
          </a:p>
          <a:p>
            <a:r>
              <a:rPr lang="tr-TR" dirty="0"/>
              <a:t>Eğer mümkünse açık sandalet ayakkabılar giyilmelidir. </a:t>
            </a:r>
          </a:p>
          <a:p>
            <a:r>
              <a:rPr lang="tr-TR" dirty="0"/>
              <a:t>Genel banyo ve hamam gibi yerlerde çıplak ayakla dolaşılmaması önerilmektedir. </a:t>
            </a:r>
          </a:p>
          <a:p>
            <a:r>
              <a:rPr lang="tr-TR" dirty="0"/>
              <a:t>Banyo sonrası ayak parmak araları dikkatli bir şekilde kurutulmalıdır. </a:t>
            </a:r>
          </a:p>
          <a:p>
            <a:r>
              <a:rPr lang="tr-TR" dirty="0"/>
              <a:t>Çoraplar sık değiştirilmeli ve nemi </a:t>
            </a:r>
            <a:r>
              <a:rPr lang="tr-TR" dirty="0" err="1"/>
              <a:t>absorbe</a:t>
            </a:r>
            <a:r>
              <a:rPr lang="tr-TR" dirty="0"/>
              <a:t> eden sentetik olmayan çoraplar kullanılmalıdır. </a:t>
            </a:r>
          </a:p>
          <a:p>
            <a:r>
              <a:rPr lang="tr-TR" dirty="0"/>
              <a:t>Gerekirse kurutucu pudralar kullanılabilir. </a:t>
            </a:r>
          </a:p>
          <a:p>
            <a:r>
              <a:rPr lang="tr-TR" dirty="0" err="1"/>
              <a:t>Antifungal</a:t>
            </a:r>
            <a:r>
              <a:rPr lang="tr-TR" dirty="0"/>
              <a:t> ajan içeren pudraların (</a:t>
            </a:r>
            <a:r>
              <a:rPr lang="tr-TR" dirty="0" err="1"/>
              <a:t>Zeasorb</a:t>
            </a:r>
            <a:r>
              <a:rPr lang="tr-TR" dirty="0"/>
              <a:t>-AF gibi) veya </a:t>
            </a:r>
            <a:r>
              <a:rPr lang="tr-TR" dirty="0" err="1"/>
              <a:t>antifungal</a:t>
            </a:r>
            <a:r>
              <a:rPr lang="tr-TR" dirty="0"/>
              <a:t> kremlerin kronik kullanımı </a:t>
            </a:r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pedisin</a:t>
            </a:r>
            <a:r>
              <a:rPr lang="tr-TR" dirty="0"/>
              <a:t> tekrarlamasını önleyebilir.</a:t>
            </a:r>
          </a:p>
        </p:txBody>
      </p:sp>
    </p:spTree>
    <p:extLst>
      <p:ext uri="{BB962C8B-B14F-4D97-AF65-F5344CB8AC3E}">
        <p14:creationId xmlns:p14="http://schemas.microsoft.com/office/powerpoint/2010/main" val="17280452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Tedavi</a:t>
            </a:r>
            <a:br>
              <a:rPr lang="tr-TR" dirty="0"/>
            </a:br>
            <a:r>
              <a:rPr lang="tr-TR" sz="3100" dirty="0"/>
              <a:t>Lokal Tedaviler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r-TR" b="1" dirty="0" err="1"/>
              <a:t>Noninflamatuar</a:t>
            </a:r>
            <a:r>
              <a:rPr lang="tr-TR" b="1" dirty="0"/>
              <a:t> form: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 err="1"/>
              <a:t>İsokonazol</a:t>
            </a:r>
            <a:endParaRPr lang="tr-TR" dirty="0"/>
          </a:p>
          <a:p>
            <a:pPr>
              <a:buFont typeface="Wingdings" panose="05000000000000000000" pitchFamily="2" charset="2"/>
              <a:buChar char="ü"/>
            </a:pPr>
            <a:r>
              <a:rPr lang="tr-TR" dirty="0" err="1"/>
              <a:t>Tiokonazol</a:t>
            </a:r>
            <a:endParaRPr lang="tr-TR" dirty="0"/>
          </a:p>
          <a:p>
            <a:pPr>
              <a:buFont typeface="Wingdings" panose="05000000000000000000" pitchFamily="2" charset="2"/>
              <a:buChar char="ü"/>
            </a:pPr>
            <a:r>
              <a:rPr lang="tr-TR" dirty="0" err="1"/>
              <a:t>Ekonazol</a:t>
            </a:r>
            <a:endParaRPr lang="tr-TR" dirty="0"/>
          </a:p>
          <a:p>
            <a:pPr>
              <a:buFont typeface="Wingdings" panose="05000000000000000000" pitchFamily="2" charset="2"/>
              <a:buChar char="ü"/>
            </a:pPr>
            <a:r>
              <a:rPr lang="tr-TR" dirty="0" err="1"/>
              <a:t>Ketakonazol</a:t>
            </a:r>
            <a:endParaRPr lang="tr-TR" dirty="0"/>
          </a:p>
          <a:p>
            <a:pPr>
              <a:buFont typeface="Wingdings" panose="05000000000000000000" pitchFamily="2" charset="2"/>
              <a:buChar char="ü"/>
            </a:pPr>
            <a:r>
              <a:rPr lang="tr-TR" dirty="0" err="1"/>
              <a:t>Bikonazol</a:t>
            </a:r>
            <a:endParaRPr lang="tr-TR" dirty="0"/>
          </a:p>
          <a:p>
            <a:pPr>
              <a:buFont typeface="Wingdings" panose="05000000000000000000" pitchFamily="2" charset="2"/>
              <a:buChar char="ü"/>
            </a:pPr>
            <a:r>
              <a:rPr lang="tr-TR" dirty="0" err="1"/>
              <a:t>Sülfürtiokarbamat</a:t>
            </a:r>
            <a:r>
              <a:rPr lang="tr-TR" dirty="0"/>
              <a:t> (</a:t>
            </a:r>
            <a:r>
              <a:rPr lang="tr-TR" dirty="0" err="1"/>
              <a:t>tolnaftat,tolsiklat</a:t>
            </a:r>
            <a:r>
              <a:rPr lang="tr-TR" dirty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 err="1"/>
              <a:t>Ciclopirox</a:t>
            </a:r>
            <a:r>
              <a:rPr lang="tr-TR" dirty="0"/>
              <a:t> içeren tırnak cilası</a:t>
            </a:r>
          </a:p>
          <a:p>
            <a:r>
              <a:rPr lang="tr-TR" b="1" dirty="0" err="1"/>
              <a:t>Sekonder</a:t>
            </a:r>
            <a:r>
              <a:rPr lang="tr-TR" b="1" dirty="0"/>
              <a:t> enfeksiyon varlığında: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/>
              <a:t>potasyum permanganat içeren kompresler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/>
              <a:t>antibiyotikler (</a:t>
            </a:r>
            <a:r>
              <a:rPr lang="tr-TR" dirty="0" err="1"/>
              <a:t>tetrasiklin</a:t>
            </a:r>
            <a:r>
              <a:rPr lang="tr-TR" dirty="0"/>
              <a:t>/</a:t>
            </a:r>
            <a:r>
              <a:rPr lang="tr-TR" dirty="0" err="1"/>
              <a:t>makrolid</a:t>
            </a:r>
            <a:r>
              <a:rPr lang="tr-TR" dirty="0"/>
              <a:t>)</a:t>
            </a:r>
          </a:p>
        </p:txBody>
      </p:sp>
      <p:sp>
        <p:nvSpPr>
          <p:cNvPr id="4" name="Sağ Ayraç 3">
            <a:extLst>
              <a:ext uri="{FF2B5EF4-FFF2-40B4-BE49-F238E27FC236}">
                <a16:creationId xmlns:a16="http://schemas.microsoft.com/office/drawing/2014/main" id="{BC4EA865-33AC-450A-9667-A551A7D83161}"/>
              </a:ext>
            </a:extLst>
          </p:cNvPr>
          <p:cNvSpPr/>
          <p:nvPr/>
        </p:nvSpPr>
        <p:spPr>
          <a:xfrm>
            <a:off x="6660232" y="1984828"/>
            <a:ext cx="144016" cy="2668307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42A13079-B960-4FD0-9AD3-0E1744F15A93}"/>
              </a:ext>
            </a:extLst>
          </p:cNvPr>
          <p:cNvSpPr txBox="1"/>
          <p:nvPr/>
        </p:nvSpPr>
        <p:spPr>
          <a:xfrm>
            <a:off x="7097452" y="3118926"/>
            <a:ext cx="12961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000" dirty="0"/>
              <a:t>1x1 4-6 </a:t>
            </a:r>
            <a:r>
              <a:rPr lang="tr-TR" sz="2000" dirty="0" err="1"/>
              <a:t>hf</a:t>
            </a:r>
            <a:r>
              <a:rPr lang="tr-TR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4787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2D91ED7-21FB-4A49-ABD6-554458088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BA95B64-3D54-4C76-B06E-800E3F061C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/>
              <a:t>Herhangi bir deri probleminin doğru tanısı ve devamında tedavisi için hastadan mutlaka ayrıntılı bir </a:t>
            </a:r>
            <a:r>
              <a:rPr lang="tr-TR" dirty="0" err="1"/>
              <a:t>anamnez</a:t>
            </a:r>
            <a:r>
              <a:rPr lang="tr-TR" dirty="0"/>
              <a:t> alınmalı</a:t>
            </a:r>
          </a:p>
          <a:p>
            <a:r>
              <a:rPr lang="tr-TR" dirty="0"/>
              <a:t>Kronik hastalığı olup olmadığı</a:t>
            </a:r>
          </a:p>
          <a:p>
            <a:r>
              <a:rPr lang="tr-TR" dirty="0"/>
              <a:t>Reçeteli veya reçetesiz (tezgah üstü) herhangi bir ilaç alıp almadığı</a:t>
            </a:r>
          </a:p>
          <a:p>
            <a:r>
              <a:rPr lang="tr-TR" dirty="0"/>
              <a:t>Çevresinde benzer semptomlara sahip kişilerin olup olmadığı</a:t>
            </a:r>
          </a:p>
          <a:p>
            <a:r>
              <a:rPr lang="tr-TR" dirty="0" err="1"/>
              <a:t>Soygeçmişi</a:t>
            </a:r>
            <a:endParaRPr lang="tr-TR" dirty="0"/>
          </a:p>
          <a:p>
            <a:r>
              <a:rPr lang="tr-TR" dirty="0"/>
              <a:t>Ev ve işyerindeki temasları </a:t>
            </a:r>
            <a:r>
              <a:rPr lang="tr-TR" dirty="0" err="1"/>
              <a:t>vs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033636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Şiddetli olgularda veya </a:t>
            </a:r>
            <a:r>
              <a:rPr lang="tr-TR" dirty="0" err="1"/>
              <a:t>topikal</a:t>
            </a:r>
            <a:r>
              <a:rPr lang="tr-TR" dirty="0"/>
              <a:t> tedaviye dirençli olgularda </a:t>
            </a:r>
            <a:r>
              <a:rPr lang="tr-TR" b="1" dirty="0" err="1"/>
              <a:t>griseofulvin</a:t>
            </a:r>
            <a:r>
              <a:rPr lang="tr-TR" dirty="0"/>
              <a:t> kullanılabilir. </a:t>
            </a:r>
          </a:p>
          <a:p>
            <a:r>
              <a:rPr lang="tr-TR" dirty="0"/>
              <a:t>Dirençli olgularda </a:t>
            </a:r>
            <a:r>
              <a:rPr lang="tr-TR" b="1" dirty="0" err="1"/>
              <a:t>itrakonazol</a:t>
            </a:r>
            <a:r>
              <a:rPr lang="tr-TR" dirty="0"/>
              <a:t> günde 200 mg 2 hafta veya 400 mg bir hafta; </a:t>
            </a:r>
            <a:r>
              <a:rPr lang="tr-TR" b="1" dirty="0" err="1"/>
              <a:t>terbinafin</a:t>
            </a:r>
            <a:r>
              <a:rPr lang="tr-TR" dirty="0"/>
              <a:t> günde 250 mg 2-4 hafta kullanılabilir.</a:t>
            </a:r>
          </a:p>
        </p:txBody>
      </p:sp>
      <p:sp>
        <p:nvSpPr>
          <p:cNvPr id="4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Tedavi</a:t>
            </a:r>
            <a:br>
              <a:rPr lang="tr-TR" dirty="0"/>
            </a:br>
            <a:r>
              <a:rPr lang="tr-TR" sz="3100" dirty="0"/>
              <a:t>Sistemik Tedaviler</a:t>
            </a:r>
          </a:p>
        </p:txBody>
      </p:sp>
    </p:spTree>
    <p:extLst>
      <p:ext uri="{BB962C8B-B14F-4D97-AF65-F5344CB8AC3E}">
        <p14:creationId xmlns:p14="http://schemas.microsoft.com/office/powerpoint/2010/main" val="7145351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Etken: </a:t>
            </a:r>
            <a:r>
              <a:rPr lang="tr-TR" dirty="0" err="1"/>
              <a:t>T.rubrum</a:t>
            </a:r>
            <a:r>
              <a:rPr lang="tr-TR" dirty="0"/>
              <a:t>/</a:t>
            </a:r>
            <a:r>
              <a:rPr lang="tr-TR" b="0" i="0" dirty="0" err="1">
                <a:solidFill>
                  <a:srgbClr val="202124"/>
                </a:solidFill>
                <a:effectLst/>
                <a:latin typeface="Google Sans"/>
              </a:rPr>
              <a:t>Epidermophyton</a:t>
            </a:r>
            <a:r>
              <a:rPr lang="tr-TR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tr-TR" b="0" i="0" dirty="0" err="1">
                <a:solidFill>
                  <a:srgbClr val="202124"/>
                </a:solidFill>
                <a:effectLst/>
                <a:latin typeface="Google Sans"/>
              </a:rPr>
              <a:t>floccosum</a:t>
            </a:r>
            <a:endParaRPr lang="tr-TR" b="0" i="0" dirty="0">
              <a:solidFill>
                <a:srgbClr val="202124"/>
              </a:solidFill>
              <a:effectLst/>
              <a:latin typeface="Google Sans"/>
            </a:endParaRPr>
          </a:p>
          <a:p>
            <a:r>
              <a:rPr lang="tr-TR" dirty="0"/>
              <a:t>Daha sık erkeklerde </a:t>
            </a:r>
          </a:p>
          <a:p>
            <a:r>
              <a:rPr lang="tr-TR" dirty="0" err="1"/>
              <a:t>Genital</a:t>
            </a:r>
            <a:r>
              <a:rPr lang="tr-TR" dirty="0"/>
              <a:t> bölge, kasıklarda (</a:t>
            </a:r>
            <a:r>
              <a:rPr lang="tr-TR" dirty="0" err="1"/>
              <a:t>skrotumu</a:t>
            </a:r>
            <a:r>
              <a:rPr lang="tr-TR" dirty="0"/>
              <a:t> içermez)</a:t>
            </a:r>
          </a:p>
          <a:p>
            <a:r>
              <a:rPr lang="tr-TR" dirty="0"/>
              <a:t> Ortası soluk </a:t>
            </a:r>
            <a:r>
              <a:rPr lang="tr-TR" dirty="0" err="1"/>
              <a:t>eritematöz</a:t>
            </a:r>
            <a:r>
              <a:rPr lang="tr-TR" dirty="0"/>
              <a:t> lezyonlar </a:t>
            </a:r>
          </a:p>
        </p:txBody>
      </p:sp>
      <p:sp>
        <p:nvSpPr>
          <p:cNvPr id="4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cruris</a:t>
            </a:r>
            <a:r>
              <a:rPr lang="tr-TR" dirty="0"/>
              <a:t> (</a:t>
            </a:r>
            <a:r>
              <a:rPr lang="tr-TR" dirty="0" err="1"/>
              <a:t>İnguinalis</a:t>
            </a:r>
            <a:r>
              <a:rPr lang="tr-T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068285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Obezite</a:t>
            </a:r>
            <a:r>
              <a:rPr lang="tr-TR" dirty="0"/>
              <a:t> ve </a:t>
            </a:r>
            <a:r>
              <a:rPr lang="tr-TR" dirty="0" err="1"/>
              <a:t>diabet</a:t>
            </a:r>
            <a:r>
              <a:rPr lang="tr-TR" dirty="0"/>
              <a:t> </a:t>
            </a:r>
            <a:r>
              <a:rPr lang="tr-TR" dirty="0" err="1"/>
              <a:t>predispozan</a:t>
            </a:r>
            <a:endParaRPr lang="tr-TR" dirty="0"/>
          </a:p>
          <a:p>
            <a:r>
              <a:rPr lang="tr-TR" dirty="0"/>
              <a:t>Üst bacak ve </a:t>
            </a:r>
            <a:r>
              <a:rPr lang="tr-TR" dirty="0" err="1"/>
              <a:t>pubik</a:t>
            </a:r>
            <a:r>
              <a:rPr lang="tr-TR" dirty="0"/>
              <a:t> bölgeye yayılım</a:t>
            </a:r>
          </a:p>
          <a:p>
            <a:r>
              <a:rPr lang="tr-TR" dirty="0"/>
              <a:t>Hastanın giyim alışkanlıkları, Islak veya dar kıyafetler oluşumu arttırır </a:t>
            </a:r>
          </a:p>
          <a:p>
            <a:r>
              <a:rPr lang="tr-TR" dirty="0"/>
              <a:t>Çoğu hastada </a:t>
            </a:r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pedis</a:t>
            </a:r>
            <a:r>
              <a:rPr lang="tr-TR" dirty="0"/>
              <a:t> eşlik eder.</a:t>
            </a:r>
          </a:p>
        </p:txBody>
      </p:sp>
      <p:sp>
        <p:nvSpPr>
          <p:cNvPr id="4" name="Başlı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9936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inea cruris definition, causes, symptoms &amp;amp; over the counter treatm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810243" cy="389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inea Cruris Artic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7" r="508"/>
          <a:stretch/>
        </p:blipFill>
        <p:spPr bwMode="auto">
          <a:xfrm>
            <a:off x="4427984" y="116632"/>
            <a:ext cx="407428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8.4 Tinea cruris Flashcards | Quizl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625" y="3657599"/>
            <a:ext cx="476250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65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Ayırıcı tanı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Candidiazis</a:t>
            </a:r>
            <a:endParaRPr lang="tr-TR" dirty="0"/>
          </a:p>
          <a:p>
            <a:r>
              <a:rPr lang="tr-TR" dirty="0" err="1"/>
              <a:t>Seboreik</a:t>
            </a:r>
            <a:r>
              <a:rPr lang="tr-TR" dirty="0"/>
              <a:t> dermatit</a:t>
            </a:r>
          </a:p>
          <a:p>
            <a:r>
              <a:rPr lang="tr-TR" dirty="0" err="1"/>
              <a:t>İntertrigo</a:t>
            </a:r>
            <a:endParaRPr lang="tr-TR" dirty="0"/>
          </a:p>
          <a:p>
            <a:r>
              <a:rPr lang="tr-TR" dirty="0" err="1"/>
              <a:t>Psöriazis</a:t>
            </a:r>
            <a:endParaRPr lang="tr-TR" dirty="0"/>
          </a:p>
          <a:p>
            <a:r>
              <a:rPr lang="tr-TR" dirty="0" err="1"/>
              <a:t>Eritrazma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128438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barbea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tr-TR" dirty="0"/>
              <a:t>Daha çok hayvanlarla uğraşan erkek hastalarda </a:t>
            </a:r>
          </a:p>
          <a:p>
            <a:r>
              <a:rPr lang="tr-TR" dirty="0"/>
              <a:t>Yüzdeki tüylerin tıraş edilmesi, sıcak kompreslerle kalıntıların uzaklaştırılması gerekir</a:t>
            </a:r>
          </a:p>
          <a:p>
            <a:r>
              <a:rPr lang="tr-TR" dirty="0" err="1"/>
              <a:t>Topikal</a:t>
            </a:r>
            <a:r>
              <a:rPr lang="tr-TR" dirty="0"/>
              <a:t> </a:t>
            </a:r>
            <a:r>
              <a:rPr lang="tr-TR" dirty="0" err="1"/>
              <a:t>antifungal</a:t>
            </a:r>
            <a:r>
              <a:rPr lang="tr-TR" dirty="0"/>
              <a:t> kullanılmaz </a:t>
            </a:r>
          </a:p>
          <a:p>
            <a:pPr marL="0" indent="0" algn="ctr">
              <a:buNone/>
            </a:pPr>
            <a:r>
              <a:rPr lang="tr-TR" dirty="0"/>
              <a:t>TEDAVİ</a:t>
            </a:r>
          </a:p>
          <a:p>
            <a:pPr algn="ctr"/>
            <a:r>
              <a:rPr lang="tr-TR" dirty="0" err="1"/>
              <a:t>Terbinafin</a:t>
            </a:r>
            <a:r>
              <a:rPr lang="tr-TR" dirty="0"/>
              <a:t> 250mg/gün </a:t>
            </a:r>
          </a:p>
          <a:p>
            <a:pPr algn="ctr"/>
            <a:r>
              <a:rPr lang="tr-TR" dirty="0" err="1"/>
              <a:t>Flukonazol</a:t>
            </a:r>
            <a:r>
              <a:rPr lang="tr-TR" dirty="0"/>
              <a:t> 150mg/</a:t>
            </a:r>
            <a:r>
              <a:rPr lang="tr-TR" dirty="0" err="1"/>
              <a:t>hf</a:t>
            </a:r>
            <a:r>
              <a:rPr lang="tr-TR" dirty="0"/>
              <a:t> 2-4 hafta </a:t>
            </a:r>
          </a:p>
          <a:p>
            <a:pPr algn="ctr"/>
            <a:r>
              <a:rPr lang="tr-TR" dirty="0" err="1"/>
              <a:t>Itrakonazol</a:t>
            </a:r>
            <a:r>
              <a:rPr lang="tr-TR" dirty="0"/>
              <a:t> 100mg/gün </a:t>
            </a:r>
          </a:p>
        </p:txBody>
      </p:sp>
    </p:spTree>
    <p:extLst>
      <p:ext uri="{BB962C8B-B14F-4D97-AF65-F5344CB8AC3E}">
        <p14:creationId xmlns:p14="http://schemas.microsoft.com/office/powerpoint/2010/main" val="23418826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inea Barba (Sakal Mantarı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7828"/>
            <a:ext cx="3810000" cy="311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inea barbae definition, causes, symptoms, diagnosis &amp;amp; treatm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460" y="237828"/>
            <a:ext cx="4678746" cy="311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inea Barba (Sakal Mantarı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90" y="3645024"/>
            <a:ext cx="3835930" cy="304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inea barbae - Vikiped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460" y="3645023"/>
            <a:ext cx="4678746" cy="304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3689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T.Pedis</a:t>
            </a:r>
            <a:r>
              <a:rPr lang="tr-TR" dirty="0"/>
              <a:t> ile birlikte (1/3)</a:t>
            </a:r>
          </a:p>
          <a:p>
            <a:r>
              <a:rPr lang="tr-TR" dirty="0"/>
              <a:t>En sık etken : </a:t>
            </a:r>
            <a:r>
              <a:rPr lang="tr-TR" dirty="0" err="1"/>
              <a:t>T.rubrum</a:t>
            </a:r>
            <a:endParaRPr lang="tr-TR" dirty="0"/>
          </a:p>
          <a:p>
            <a:r>
              <a:rPr lang="tr-TR" dirty="0"/>
              <a:t> Zamanla tırnak kalınlaşıp ağrı vermeye başladıkça ayakkabı, terlik giymede ve hareket etmede zorluk oluşur </a:t>
            </a:r>
          </a:p>
          <a:p>
            <a:endParaRPr lang="tr-TR" dirty="0"/>
          </a:p>
        </p:txBody>
      </p:sp>
      <p:sp>
        <p:nvSpPr>
          <p:cNvPr id="4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unguium</a:t>
            </a:r>
            <a:br>
              <a:rPr lang="tr-TR" dirty="0"/>
            </a:br>
            <a:r>
              <a:rPr lang="tr-TR" dirty="0"/>
              <a:t>(</a:t>
            </a:r>
            <a:r>
              <a:rPr lang="tr-TR" dirty="0" err="1"/>
              <a:t>onikomikoz</a:t>
            </a:r>
            <a:r>
              <a:rPr lang="tr-T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397131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dirty="0" err="1"/>
              <a:t>Onikomikozların</a:t>
            </a:r>
            <a:r>
              <a:rPr lang="tr-TR" dirty="0"/>
              <a:t> klinik tipleri: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 err="1"/>
              <a:t>Distal</a:t>
            </a:r>
            <a:r>
              <a:rPr lang="tr-TR" dirty="0"/>
              <a:t> </a:t>
            </a:r>
            <a:r>
              <a:rPr lang="tr-TR" dirty="0" err="1"/>
              <a:t>subungual</a:t>
            </a:r>
            <a:r>
              <a:rPr lang="tr-TR" dirty="0"/>
              <a:t> </a:t>
            </a:r>
            <a:r>
              <a:rPr lang="tr-TR" dirty="0" err="1"/>
              <a:t>onikomikoz</a:t>
            </a:r>
            <a:endParaRPr lang="tr-TR" dirty="0"/>
          </a:p>
          <a:p>
            <a:pPr marL="514350" indent="-514350">
              <a:buFont typeface="+mj-lt"/>
              <a:buAutoNum type="arabicPeriod"/>
            </a:pPr>
            <a:r>
              <a:rPr lang="tr-TR" dirty="0" err="1"/>
              <a:t>Yüzeyel</a:t>
            </a:r>
            <a:r>
              <a:rPr lang="tr-TR" dirty="0"/>
              <a:t> beyaz </a:t>
            </a:r>
            <a:r>
              <a:rPr lang="tr-TR" dirty="0" err="1"/>
              <a:t>onikomikoz</a:t>
            </a:r>
            <a:r>
              <a:rPr lang="tr-TR" dirty="0"/>
              <a:t>: 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 err="1"/>
              <a:t>Proksimal</a:t>
            </a:r>
            <a:r>
              <a:rPr lang="tr-TR" dirty="0"/>
              <a:t> </a:t>
            </a:r>
            <a:r>
              <a:rPr lang="tr-TR" dirty="0" err="1"/>
              <a:t>subungual</a:t>
            </a:r>
            <a:r>
              <a:rPr lang="tr-TR" dirty="0"/>
              <a:t> </a:t>
            </a:r>
            <a:r>
              <a:rPr lang="tr-TR" dirty="0" err="1"/>
              <a:t>onikomikoz</a:t>
            </a:r>
            <a:endParaRPr lang="tr-TR" dirty="0"/>
          </a:p>
          <a:p>
            <a:pPr marL="514350" indent="-514350">
              <a:buFont typeface="+mj-lt"/>
              <a:buAutoNum type="arabicPeriod"/>
            </a:pPr>
            <a:r>
              <a:rPr lang="tr-TR" dirty="0"/>
              <a:t>Total </a:t>
            </a:r>
            <a:r>
              <a:rPr lang="tr-TR" dirty="0" err="1"/>
              <a:t>distrofik</a:t>
            </a:r>
            <a:r>
              <a:rPr lang="tr-TR" dirty="0"/>
              <a:t> </a:t>
            </a:r>
            <a:r>
              <a:rPr lang="tr-TR" dirty="0" err="1"/>
              <a:t>onikomikoz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947768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Tedavi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tr-TR" dirty="0" err="1"/>
              <a:t>Onikomikoz</a:t>
            </a:r>
            <a:r>
              <a:rPr lang="tr-TR" dirty="0"/>
              <a:t> tedavisinde hedef </a:t>
            </a:r>
            <a:r>
              <a:rPr lang="tr-TR" dirty="0" err="1"/>
              <a:t>mantarsız</a:t>
            </a:r>
            <a:r>
              <a:rPr lang="tr-TR" dirty="0"/>
              <a:t> tırnak gelişimini sağlamaktır. </a:t>
            </a:r>
          </a:p>
          <a:p>
            <a:r>
              <a:rPr lang="tr-TR" dirty="0"/>
              <a:t>Hafif ve orta şiddetteki hastalıkta, </a:t>
            </a:r>
            <a:r>
              <a:rPr lang="tr-TR" dirty="0" err="1"/>
              <a:t>topikal</a:t>
            </a:r>
            <a:r>
              <a:rPr lang="tr-TR" dirty="0"/>
              <a:t> tedavi yeterli olabilir.</a:t>
            </a:r>
          </a:p>
          <a:p>
            <a:r>
              <a:rPr lang="tr-TR" dirty="0"/>
              <a:t> Tırnak </a:t>
            </a:r>
            <a:r>
              <a:rPr lang="tr-TR" dirty="0" err="1"/>
              <a:t>keratini</a:t>
            </a:r>
            <a:r>
              <a:rPr lang="tr-TR" dirty="0"/>
              <a:t> kompakt, kalın ve sert olduğu için krem, solüsyon gibi topik tedavinin </a:t>
            </a:r>
            <a:r>
              <a:rPr lang="tr-TR" dirty="0" err="1"/>
              <a:t>penetrasyonu</a:t>
            </a:r>
            <a:r>
              <a:rPr lang="tr-TR" dirty="0"/>
              <a:t> zordur. </a:t>
            </a:r>
          </a:p>
          <a:p>
            <a:r>
              <a:rPr lang="tr-TR" dirty="0" err="1"/>
              <a:t>Topikal</a:t>
            </a:r>
            <a:r>
              <a:rPr lang="tr-TR" dirty="0"/>
              <a:t> </a:t>
            </a:r>
            <a:r>
              <a:rPr lang="tr-TR" dirty="0" err="1"/>
              <a:t>antifungaller</a:t>
            </a:r>
            <a:r>
              <a:rPr lang="tr-TR" dirty="0"/>
              <a:t>, tırnak cilası şeklinde uygulandığında, etkinlikleri artar. </a:t>
            </a:r>
          </a:p>
          <a:p>
            <a:r>
              <a:rPr lang="tr-TR" dirty="0" err="1"/>
              <a:t>Topikal</a:t>
            </a:r>
            <a:r>
              <a:rPr lang="tr-TR" dirty="0"/>
              <a:t> tedavi için kullanılan ilaçlar: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 err="1"/>
              <a:t>Tioconazol</a:t>
            </a:r>
            <a:endParaRPr lang="tr-TR" dirty="0"/>
          </a:p>
          <a:p>
            <a:pPr>
              <a:buFont typeface="Wingdings" panose="05000000000000000000" pitchFamily="2" charset="2"/>
              <a:buChar char="ü"/>
            </a:pPr>
            <a:r>
              <a:rPr lang="tr-TR" dirty="0" err="1"/>
              <a:t>Bifonazol</a:t>
            </a:r>
            <a:r>
              <a:rPr lang="tr-TR" dirty="0"/>
              <a:t> ve üre kombinasyonu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 err="1"/>
              <a:t>Siklopiroks</a:t>
            </a:r>
            <a:r>
              <a:rPr lang="tr-TR" dirty="0"/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 err="1"/>
              <a:t>Amorolfin</a:t>
            </a:r>
            <a:r>
              <a:rPr lang="tr-TR" dirty="0"/>
              <a:t> %5 cila</a:t>
            </a:r>
          </a:p>
          <a:p>
            <a:pPr marL="0" indent="0">
              <a:buNone/>
            </a:pPr>
            <a:r>
              <a:rPr lang="tr-T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4912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GİRİŞ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5920" y="1628800"/>
            <a:ext cx="2415880" cy="2016224"/>
          </a:xfrm>
          <a:ln w="57150">
            <a:solidFill>
              <a:schemeClr val="bg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tr-TR" sz="2800" dirty="0"/>
          </a:p>
          <a:p>
            <a:pPr marL="0" indent="0" algn="ctr">
              <a:buNone/>
            </a:pPr>
            <a:r>
              <a:rPr lang="tr-TR" sz="2800" dirty="0"/>
              <a:t>Mantar enfeksiyonları</a:t>
            </a:r>
          </a:p>
          <a:p>
            <a:pPr marL="0" indent="0" algn="ctr">
              <a:buNone/>
            </a:pPr>
            <a:endParaRPr lang="tr-TR" dirty="0"/>
          </a:p>
          <a:p>
            <a:pPr marL="0" indent="0" algn="ctr">
              <a:buNone/>
            </a:pPr>
            <a:endParaRPr lang="tr-TR" dirty="0"/>
          </a:p>
        </p:txBody>
      </p:sp>
      <p:sp>
        <p:nvSpPr>
          <p:cNvPr id="4" name="Dikdörtgen 3"/>
          <p:cNvSpPr/>
          <p:nvPr/>
        </p:nvSpPr>
        <p:spPr>
          <a:xfrm>
            <a:off x="3238535" y="2994435"/>
            <a:ext cx="4000390" cy="461665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tr-TR" sz="2400" b="1" dirty="0" err="1">
                <a:solidFill>
                  <a:schemeClr val="bg1"/>
                </a:solidFill>
              </a:rPr>
              <a:t>Yüzeyel</a:t>
            </a:r>
            <a:r>
              <a:rPr lang="tr-TR" sz="2400" b="1" dirty="0">
                <a:solidFill>
                  <a:schemeClr val="bg1"/>
                </a:solidFill>
              </a:rPr>
              <a:t> mantar enfeksiyonları</a:t>
            </a:r>
          </a:p>
        </p:txBody>
      </p:sp>
      <p:sp>
        <p:nvSpPr>
          <p:cNvPr id="5" name="Dikdörtgen 4"/>
          <p:cNvSpPr/>
          <p:nvPr/>
        </p:nvSpPr>
        <p:spPr>
          <a:xfrm>
            <a:off x="611560" y="4077072"/>
            <a:ext cx="1885966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tr-TR" sz="2400" dirty="0" err="1"/>
              <a:t>Dermatofitler</a:t>
            </a:r>
            <a:endParaRPr lang="tr-TR" sz="2400" dirty="0"/>
          </a:p>
        </p:txBody>
      </p:sp>
      <p:sp>
        <p:nvSpPr>
          <p:cNvPr id="6" name="Dikdörtgen 5"/>
          <p:cNvSpPr/>
          <p:nvPr/>
        </p:nvSpPr>
        <p:spPr>
          <a:xfrm>
            <a:off x="3851920" y="4077072"/>
            <a:ext cx="152477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tr-TR" sz="2400" dirty="0" err="1"/>
              <a:t>Candidalar</a:t>
            </a:r>
            <a:endParaRPr lang="tr-TR" sz="2400" dirty="0"/>
          </a:p>
        </p:txBody>
      </p:sp>
      <p:sp>
        <p:nvSpPr>
          <p:cNvPr id="7" name="Dikdörtgen 6"/>
          <p:cNvSpPr/>
          <p:nvPr/>
        </p:nvSpPr>
        <p:spPr>
          <a:xfrm>
            <a:off x="6588223" y="4077072"/>
            <a:ext cx="1620957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tr-TR" sz="2400" dirty="0" err="1"/>
              <a:t>Malessesia</a:t>
            </a:r>
            <a:r>
              <a:rPr lang="tr-TR" sz="2400" dirty="0"/>
              <a:t> </a:t>
            </a:r>
          </a:p>
        </p:txBody>
      </p:sp>
      <p:sp>
        <p:nvSpPr>
          <p:cNvPr id="8" name="Dikdörtgen 7"/>
          <p:cNvSpPr/>
          <p:nvPr/>
        </p:nvSpPr>
        <p:spPr>
          <a:xfrm>
            <a:off x="606881" y="4682752"/>
            <a:ext cx="1885966" cy="20313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capitis</a:t>
            </a:r>
            <a:r>
              <a:rPr lang="tr-TR" dirty="0"/>
              <a:t> </a:t>
            </a:r>
          </a:p>
          <a:p>
            <a:pPr algn="ctr"/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pedis</a:t>
            </a:r>
            <a:r>
              <a:rPr lang="tr-TR" dirty="0"/>
              <a:t> </a:t>
            </a:r>
          </a:p>
          <a:p>
            <a:pPr algn="ctr"/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corporis</a:t>
            </a:r>
            <a:r>
              <a:rPr lang="tr-TR" dirty="0"/>
              <a:t> </a:t>
            </a:r>
          </a:p>
          <a:p>
            <a:pPr algn="ctr"/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cruris</a:t>
            </a:r>
            <a:r>
              <a:rPr lang="tr-TR" dirty="0"/>
              <a:t> </a:t>
            </a:r>
          </a:p>
          <a:p>
            <a:pPr algn="ctr"/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barbea</a:t>
            </a:r>
            <a:r>
              <a:rPr lang="tr-TR" dirty="0"/>
              <a:t> </a:t>
            </a:r>
          </a:p>
          <a:p>
            <a:pPr algn="ctr"/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ungium</a:t>
            </a:r>
            <a:endParaRPr lang="tr-TR" dirty="0"/>
          </a:p>
          <a:p>
            <a:pPr algn="ctr"/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manum</a:t>
            </a:r>
            <a:endParaRPr lang="tr-TR" dirty="0"/>
          </a:p>
        </p:txBody>
      </p:sp>
      <p:sp>
        <p:nvSpPr>
          <p:cNvPr id="9" name="Dikdörtgen 8"/>
          <p:cNvSpPr/>
          <p:nvPr/>
        </p:nvSpPr>
        <p:spPr>
          <a:xfrm>
            <a:off x="3238535" y="4682752"/>
            <a:ext cx="2769412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tr-TR" dirty="0" err="1"/>
              <a:t>Candidal</a:t>
            </a:r>
            <a:r>
              <a:rPr lang="tr-TR" dirty="0"/>
              <a:t> </a:t>
            </a:r>
            <a:r>
              <a:rPr lang="tr-TR" dirty="0" err="1"/>
              <a:t>intertrigo</a:t>
            </a:r>
            <a:endParaRPr lang="tr-TR" dirty="0"/>
          </a:p>
          <a:p>
            <a:pPr algn="ctr"/>
            <a:r>
              <a:rPr lang="tr-TR" dirty="0"/>
              <a:t>Oral </a:t>
            </a:r>
            <a:r>
              <a:rPr lang="tr-TR" dirty="0" err="1"/>
              <a:t>candidiazis</a:t>
            </a:r>
            <a:endParaRPr lang="tr-TR" dirty="0"/>
          </a:p>
          <a:p>
            <a:pPr algn="ctr"/>
            <a:r>
              <a:rPr lang="tr-TR" dirty="0" err="1"/>
              <a:t>Genital</a:t>
            </a:r>
            <a:r>
              <a:rPr lang="tr-TR" dirty="0"/>
              <a:t> </a:t>
            </a:r>
            <a:r>
              <a:rPr lang="tr-TR" dirty="0" err="1"/>
              <a:t>candidiazis</a:t>
            </a:r>
            <a:endParaRPr lang="tr-TR" dirty="0"/>
          </a:p>
          <a:p>
            <a:pPr algn="ctr"/>
            <a:r>
              <a:rPr lang="tr-TR" dirty="0" err="1"/>
              <a:t>Ungal</a:t>
            </a:r>
            <a:r>
              <a:rPr lang="tr-TR" dirty="0"/>
              <a:t>/</a:t>
            </a:r>
            <a:r>
              <a:rPr lang="tr-TR" dirty="0" err="1"/>
              <a:t>periungal</a:t>
            </a:r>
            <a:r>
              <a:rPr lang="tr-TR" dirty="0"/>
              <a:t> </a:t>
            </a:r>
            <a:r>
              <a:rPr lang="tr-TR" dirty="0" err="1"/>
              <a:t>candidiazis</a:t>
            </a:r>
            <a:endParaRPr lang="tr-TR" dirty="0"/>
          </a:p>
        </p:txBody>
      </p:sp>
      <p:sp>
        <p:nvSpPr>
          <p:cNvPr id="10" name="Dikdörtgen 9"/>
          <p:cNvSpPr/>
          <p:nvPr/>
        </p:nvSpPr>
        <p:spPr>
          <a:xfrm>
            <a:off x="6533592" y="4709113"/>
            <a:ext cx="1730217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Versicolor</a:t>
            </a:r>
            <a:r>
              <a:rPr lang="tr-TR" dirty="0"/>
              <a:t> </a:t>
            </a:r>
          </a:p>
        </p:txBody>
      </p:sp>
      <p:sp>
        <p:nvSpPr>
          <p:cNvPr id="11" name="Dikdörtgen 10"/>
          <p:cNvSpPr/>
          <p:nvPr/>
        </p:nvSpPr>
        <p:spPr>
          <a:xfrm>
            <a:off x="3238535" y="1844824"/>
            <a:ext cx="3786999" cy="461665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Derin mantar enfeksiyonları</a:t>
            </a:r>
          </a:p>
        </p:txBody>
      </p:sp>
      <p:cxnSp>
        <p:nvCxnSpPr>
          <p:cNvPr id="13" name="Düz Ok Bağlayıcısı 12"/>
          <p:cNvCxnSpPr>
            <a:endCxn id="11" idx="1"/>
          </p:cNvCxnSpPr>
          <p:nvPr/>
        </p:nvCxnSpPr>
        <p:spPr>
          <a:xfrm>
            <a:off x="2771800" y="2075656"/>
            <a:ext cx="466735" cy="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Düz Ok Bağlayıcısı 13"/>
          <p:cNvCxnSpPr/>
          <p:nvPr/>
        </p:nvCxnSpPr>
        <p:spPr>
          <a:xfrm>
            <a:off x="2771800" y="3225265"/>
            <a:ext cx="466735" cy="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Yuvarlatılmış Dikdörtgen 16"/>
          <p:cNvSpPr/>
          <p:nvPr/>
        </p:nvSpPr>
        <p:spPr>
          <a:xfrm>
            <a:off x="179512" y="3907570"/>
            <a:ext cx="8640960" cy="2924944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9" name="Düz Ok Bağlayıcısı 18"/>
          <p:cNvCxnSpPr/>
          <p:nvPr/>
        </p:nvCxnSpPr>
        <p:spPr>
          <a:xfrm>
            <a:off x="4860032" y="3456100"/>
            <a:ext cx="0" cy="45147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5253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Refrakter</a:t>
            </a:r>
            <a:r>
              <a:rPr lang="tr-TR" dirty="0"/>
              <a:t> ya da ciddi vakalarda veya kısa sürede iyileşme isteniyorsa oral </a:t>
            </a:r>
            <a:r>
              <a:rPr lang="tr-TR" dirty="0" err="1"/>
              <a:t>antifungal</a:t>
            </a:r>
            <a:r>
              <a:rPr lang="tr-TR" dirty="0"/>
              <a:t> tedavi kullanılır</a:t>
            </a:r>
          </a:p>
          <a:p>
            <a:r>
              <a:rPr lang="tr-TR" dirty="0" err="1"/>
              <a:t>Terbinafin</a:t>
            </a:r>
            <a:endParaRPr lang="tr-TR" dirty="0"/>
          </a:p>
          <a:p>
            <a:r>
              <a:rPr lang="tr-TR" dirty="0" err="1"/>
              <a:t>Itrakonazol</a:t>
            </a:r>
            <a:endParaRPr lang="tr-TR" dirty="0"/>
          </a:p>
          <a:p>
            <a:r>
              <a:rPr lang="tr-TR" dirty="0" err="1"/>
              <a:t>Flukonazol</a:t>
            </a:r>
            <a:endParaRPr lang="tr-TR" dirty="0"/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1069EDA3-31A8-435A-808A-7F5A70204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dirty="0"/>
              <a:t>Tedavi</a:t>
            </a:r>
            <a:br>
              <a:rPr lang="tr-TR" dirty="0"/>
            </a:br>
            <a:r>
              <a:rPr lang="tr-TR" sz="3100" dirty="0"/>
              <a:t>Sistemik Tedavi</a:t>
            </a:r>
          </a:p>
        </p:txBody>
      </p:sp>
    </p:spTree>
    <p:extLst>
      <p:ext uri="{BB962C8B-B14F-4D97-AF65-F5344CB8AC3E}">
        <p14:creationId xmlns:p14="http://schemas.microsoft.com/office/powerpoint/2010/main" val="28537029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inkognito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 err="1"/>
              <a:t>Yüzeyel</a:t>
            </a:r>
            <a:r>
              <a:rPr lang="tr-TR" dirty="0"/>
              <a:t> </a:t>
            </a:r>
            <a:r>
              <a:rPr lang="tr-TR" dirty="0" err="1"/>
              <a:t>dermatofit</a:t>
            </a:r>
            <a:r>
              <a:rPr lang="tr-TR" dirty="0"/>
              <a:t> enfeksiyonları üzerine </a:t>
            </a:r>
            <a:r>
              <a:rPr lang="tr-TR" dirty="0" err="1"/>
              <a:t>kortikosteroidli</a:t>
            </a:r>
            <a:r>
              <a:rPr lang="tr-TR" dirty="0"/>
              <a:t> krem ya da merhemlerin kullanımı sonrası kaşıntı gibi sübjektif yakınmalar ve </a:t>
            </a:r>
            <a:r>
              <a:rPr lang="tr-TR" dirty="0" err="1"/>
              <a:t>eritem</a:t>
            </a:r>
            <a:r>
              <a:rPr lang="tr-TR" dirty="0"/>
              <a:t> kaybolur. </a:t>
            </a:r>
          </a:p>
          <a:p>
            <a:r>
              <a:rPr lang="tr-TR" dirty="0"/>
              <a:t>Ancak, zeminde bulunan mantar enfeksiyonu hızla yayılır. </a:t>
            </a:r>
          </a:p>
          <a:p>
            <a:r>
              <a:rPr lang="tr-TR" dirty="0" err="1"/>
              <a:t>Kortikosteroid</a:t>
            </a:r>
            <a:r>
              <a:rPr lang="tr-TR" dirty="0"/>
              <a:t> baskısı altında </a:t>
            </a:r>
            <a:r>
              <a:rPr lang="tr-TR" dirty="0" err="1"/>
              <a:t>yüzeyel</a:t>
            </a:r>
            <a:r>
              <a:rPr lang="tr-TR" dirty="0"/>
              <a:t> mantar enfeksiyonunun tipik klinik görünümü kaybolur ve farklı klinik görünümleri nedeni ile de tanı koymak da zorlaşır. </a:t>
            </a:r>
          </a:p>
        </p:txBody>
      </p:sp>
    </p:spTree>
    <p:extLst>
      <p:ext uri="{BB962C8B-B14F-4D97-AF65-F5344CB8AC3E}">
        <p14:creationId xmlns:p14="http://schemas.microsoft.com/office/powerpoint/2010/main" val="21494551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inea İngocni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inea Incognito in an Urban Pediatric Population | MDedge Dermat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2712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inea Incognito in an Urban Pediatric Popul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648" y="3892712"/>
            <a:ext cx="4101539" cy="270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0746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İd</a:t>
            </a:r>
            <a:r>
              <a:rPr lang="tr-TR" dirty="0"/>
              <a:t> Reaksiyonu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 err="1"/>
              <a:t>Dermatofit</a:t>
            </a:r>
            <a:r>
              <a:rPr lang="tr-TR" dirty="0"/>
              <a:t> enfeksiyonu varlığında gelişebilen bir reaksiyon</a:t>
            </a:r>
          </a:p>
          <a:p>
            <a:r>
              <a:rPr lang="tr-TR" dirty="0"/>
              <a:t>Geç tip </a:t>
            </a:r>
            <a:r>
              <a:rPr lang="tr-TR" dirty="0" err="1"/>
              <a:t>hipersensitivite</a:t>
            </a:r>
            <a:r>
              <a:rPr lang="tr-TR" dirty="0"/>
              <a:t> reaksiyonu</a:t>
            </a:r>
          </a:p>
          <a:p>
            <a:r>
              <a:rPr lang="tr-TR" dirty="0"/>
              <a:t> Mantarların kendisi veya parçalanma ürünlerinin </a:t>
            </a:r>
            <a:r>
              <a:rPr lang="tr-TR" dirty="0" err="1"/>
              <a:t>antijenik</a:t>
            </a:r>
            <a:r>
              <a:rPr lang="tr-TR" dirty="0"/>
              <a:t> özelliğine karşı</a:t>
            </a:r>
          </a:p>
          <a:p>
            <a:r>
              <a:rPr lang="tr-TR" dirty="0"/>
              <a:t>Kaşıntılı </a:t>
            </a:r>
            <a:r>
              <a:rPr lang="tr-TR" dirty="0" err="1"/>
              <a:t>papüloveziküler</a:t>
            </a:r>
            <a:r>
              <a:rPr lang="tr-TR" dirty="0"/>
              <a:t> lezyonlar, sıklıkla ellerde</a:t>
            </a:r>
          </a:p>
          <a:p>
            <a:r>
              <a:rPr lang="tr-TR" dirty="0"/>
              <a:t>Asıl enfeksiyon bölgesinden uzakta</a:t>
            </a:r>
          </a:p>
          <a:p>
            <a:r>
              <a:rPr lang="tr-TR" dirty="0" err="1"/>
              <a:t>Antifungal</a:t>
            </a:r>
            <a:r>
              <a:rPr lang="tr-TR" dirty="0"/>
              <a:t> terapinin yan etkisi sanılabilir</a:t>
            </a:r>
          </a:p>
          <a:p>
            <a:r>
              <a:rPr lang="tr-TR" dirty="0"/>
              <a:t>Tedavi: </a:t>
            </a:r>
            <a:r>
              <a:rPr lang="tr-TR" dirty="0" err="1"/>
              <a:t>topikal</a:t>
            </a:r>
            <a:r>
              <a:rPr lang="tr-TR" dirty="0"/>
              <a:t> </a:t>
            </a:r>
            <a:r>
              <a:rPr lang="tr-TR" dirty="0" err="1"/>
              <a:t>kortikosteroidler</a:t>
            </a:r>
            <a:r>
              <a:rPr lang="tr-TR" dirty="0"/>
              <a:t> ve </a:t>
            </a:r>
            <a:r>
              <a:rPr lang="tr-TR" dirty="0" err="1"/>
              <a:t>antipruritikler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535338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Pustular Tinea Id Reaction | MDedge Dermatolog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11" y="61979"/>
            <a:ext cx="3833850" cy="429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 vesicular id reaction associated with tinea pedis. Maceration (arrow)...  | Download Scientific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852936"/>
            <a:ext cx="5915025" cy="368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5859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versikolor</a:t>
            </a:r>
            <a:r>
              <a:rPr lang="tr-TR" dirty="0"/>
              <a:t> derinin (genellikle üst gövdenin) hafif, </a:t>
            </a:r>
            <a:r>
              <a:rPr lang="tr-TR" dirty="0" err="1"/>
              <a:t>yüzeyel</a:t>
            </a:r>
            <a:r>
              <a:rPr lang="tr-TR" dirty="0"/>
              <a:t> </a:t>
            </a:r>
            <a:r>
              <a:rPr lang="tr-TR" dirty="0" err="1"/>
              <a:t>Malassezia</a:t>
            </a:r>
            <a:r>
              <a:rPr lang="tr-TR" dirty="0"/>
              <a:t> enfeksiyonudur. </a:t>
            </a:r>
          </a:p>
          <a:p>
            <a:r>
              <a:rPr lang="tr-TR" dirty="0"/>
              <a:t>Bu maya mantarı tüm insanların deri florasında bulunduğundan tedavi sonrası yüksek oranda </a:t>
            </a:r>
            <a:r>
              <a:rPr lang="tr-TR" dirty="0" err="1"/>
              <a:t>rekürrens</a:t>
            </a:r>
            <a:r>
              <a:rPr lang="tr-TR" dirty="0"/>
              <a:t> olur. </a:t>
            </a:r>
          </a:p>
          <a:p>
            <a:r>
              <a:rPr lang="tr-TR" dirty="0" err="1"/>
              <a:t>Hiperpigmente</a:t>
            </a:r>
            <a:r>
              <a:rPr lang="tr-TR" dirty="0"/>
              <a:t> form sık görülür.</a:t>
            </a:r>
          </a:p>
          <a:p>
            <a:r>
              <a:rPr lang="tr-TR" dirty="0"/>
              <a:t>Etkilenmiş deri alanlarında bronzlaşma olamayacağından </a:t>
            </a:r>
            <a:r>
              <a:rPr lang="tr-TR" dirty="0" err="1"/>
              <a:t>hipopigmente</a:t>
            </a:r>
            <a:r>
              <a:rPr lang="tr-TR" dirty="0"/>
              <a:t> görülen lezyonlar </a:t>
            </a:r>
            <a:r>
              <a:rPr lang="tr-TR" dirty="0" err="1"/>
              <a:t>vitiligo</a:t>
            </a:r>
            <a:r>
              <a:rPr lang="tr-TR" dirty="0"/>
              <a:t> ile karıştırılır. </a:t>
            </a:r>
          </a:p>
        </p:txBody>
      </p:sp>
      <p:sp>
        <p:nvSpPr>
          <p:cNvPr id="4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Versikolor</a:t>
            </a:r>
            <a:r>
              <a:rPr lang="tr-TR" dirty="0"/>
              <a:t> (</a:t>
            </a:r>
            <a:r>
              <a:rPr lang="tr-TR" dirty="0" err="1"/>
              <a:t>Pitiriyazis</a:t>
            </a:r>
            <a:r>
              <a:rPr lang="tr-TR" dirty="0"/>
              <a:t> </a:t>
            </a:r>
            <a:r>
              <a:rPr lang="tr-TR" dirty="0" err="1"/>
              <a:t>Versikolor</a:t>
            </a:r>
            <a:r>
              <a:rPr lang="tr-T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132080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/>
              <a:t>Lezyonlar </a:t>
            </a:r>
            <a:r>
              <a:rPr lang="tr-TR" dirty="0" err="1"/>
              <a:t>asemptomatik</a:t>
            </a:r>
            <a:r>
              <a:rPr lang="tr-TR" dirty="0"/>
              <a:t> olup, az sayıda hasta kaşıntı bildirir. </a:t>
            </a:r>
          </a:p>
          <a:p>
            <a:r>
              <a:rPr lang="tr-TR" dirty="0"/>
              <a:t>Lezyonlar kadifemsi, açık kahverengi, pembe veya beyaz </a:t>
            </a:r>
            <a:r>
              <a:rPr lang="tr-TR" dirty="0" err="1"/>
              <a:t>maküller</a:t>
            </a:r>
            <a:r>
              <a:rPr lang="tr-TR" dirty="0"/>
              <a:t> şeklinde başlar. </a:t>
            </a:r>
          </a:p>
          <a:p>
            <a:r>
              <a:rPr lang="tr-TR" dirty="0"/>
              <a:t>Klinik muayenede </a:t>
            </a:r>
            <a:r>
              <a:rPr lang="tr-TR" dirty="0" err="1"/>
              <a:t>maküller</a:t>
            </a:r>
            <a:r>
              <a:rPr lang="tr-TR" dirty="0"/>
              <a:t> ve </a:t>
            </a:r>
            <a:r>
              <a:rPr lang="tr-TR" dirty="0" err="1"/>
              <a:t>maküllerin</a:t>
            </a:r>
            <a:r>
              <a:rPr lang="tr-TR" dirty="0"/>
              <a:t> birleşmesi ile oluşmuş peçler görülür. </a:t>
            </a:r>
          </a:p>
          <a:p>
            <a:r>
              <a:rPr lang="tr-TR" dirty="0"/>
              <a:t>Lezyon üzerinde görünmeyen </a:t>
            </a:r>
            <a:r>
              <a:rPr lang="tr-TR" dirty="0" err="1"/>
              <a:t>skuam</a:t>
            </a:r>
            <a:r>
              <a:rPr lang="tr-TR" dirty="0"/>
              <a:t>, kazıma ile ortaya çıkar. </a:t>
            </a:r>
          </a:p>
          <a:p>
            <a:r>
              <a:rPr lang="tr-TR" dirty="0"/>
              <a:t>Lezyonlar gövdede, kolların üst bölümünde, boyun ve uyluklarda ortaya çıkabilir. </a:t>
            </a:r>
          </a:p>
        </p:txBody>
      </p:sp>
    </p:spTree>
    <p:extLst>
      <p:ext uri="{BB962C8B-B14F-4D97-AF65-F5344CB8AC3E}">
        <p14:creationId xmlns:p14="http://schemas.microsoft.com/office/powerpoint/2010/main" val="10453729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tr-TR" dirty="0"/>
              <a:t>Tanı Esasları</a:t>
            </a:r>
          </a:p>
          <a:p>
            <a:r>
              <a:rPr lang="tr-TR" dirty="0"/>
              <a:t>Açık kahverengi-pembe veya beyaz kadifemsi </a:t>
            </a:r>
            <a:r>
              <a:rPr lang="tr-TR" dirty="0" err="1"/>
              <a:t>maküller</a:t>
            </a:r>
            <a:r>
              <a:rPr lang="tr-TR" dirty="0"/>
              <a:t>. </a:t>
            </a:r>
          </a:p>
          <a:p>
            <a:r>
              <a:rPr lang="tr-TR" dirty="0"/>
              <a:t>Lezyonun kazınması ile ortaya çıkan ince </a:t>
            </a:r>
            <a:r>
              <a:rPr lang="tr-TR" dirty="0" err="1"/>
              <a:t>skuamlar</a:t>
            </a:r>
            <a:r>
              <a:rPr lang="tr-TR" dirty="0"/>
              <a:t>. </a:t>
            </a:r>
          </a:p>
          <a:p>
            <a:r>
              <a:rPr lang="tr-TR" dirty="0"/>
              <a:t>En sık gövdenin üst merkezi bölümündedir. </a:t>
            </a:r>
          </a:p>
        </p:txBody>
      </p:sp>
    </p:spTree>
    <p:extLst>
      <p:ext uri="{BB962C8B-B14F-4D97-AF65-F5344CB8AC3E}">
        <p14:creationId xmlns:p14="http://schemas.microsoft.com/office/powerpoint/2010/main" val="151974546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ersicolor Pityriasis En Anophyte Stock Foto - Image of diversiteit, groen:  812918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6112576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inea Versicolor - Pityriasis Versicolor (Samyeli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288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4287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inea Versicolor on the Chest of a Young 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6528"/>
            <a:ext cx="5231617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ityriasis versicolor - Stock Image - C023/8975 - Science Photo Libr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6528"/>
            <a:ext cx="3316508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Pitiriasi Versicolor Immagin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29000"/>
            <a:ext cx="7776864" cy="325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231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tr-TR" dirty="0"/>
              <a:t>TİNEA CAPİTİS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/>
              <a:t>Saç derisinin ve saçın mantar enfeksiyonu</a:t>
            </a:r>
          </a:p>
          <a:p>
            <a:r>
              <a:rPr lang="tr-TR" dirty="0"/>
              <a:t>Çocuklarda (genellikle 3-5 yaş grubu) en sık görülen </a:t>
            </a:r>
            <a:r>
              <a:rPr lang="tr-TR" dirty="0" err="1"/>
              <a:t>dermatofitoz</a:t>
            </a:r>
            <a:endParaRPr lang="tr-TR" dirty="0"/>
          </a:p>
          <a:p>
            <a:r>
              <a:rPr lang="tr-TR" dirty="0" err="1"/>
              <a:t>Pubertede</a:t>
            </a:r>
            <a:r>
              <a:rPr lang="tr-TR" dirty="0"/>
              <a:t> kendiliğinden iyileşir</a:t>
            </a:r>
          </a:p>
          <a:p>
            <a:r>
              <a:rPr lang="tr-TR" dirty="0" err="1"/>
              <a:t>Alopesi</a:t>
            </a:r>
            <a:endParaRPr lang="tr-TR" dirty="0"/>
          </a:p>
          <a:p>
            <a:r>
              <a:rPr lang="tr-TR" dirty="0"/>
              <a:t>İnsandan insana bulaş kolay </a:t>
            </a:r>
          </a:p>
          <a:p>
            <a:r>
              <a:rPr lang="tr-TR" dirty="0"/>
              <a:t>Salgın </a:t>
            </a:r>
          </a:p>
          <a:p>
            <a:r>
              <a:rPr lang="tr-TR" dirty="0"/>
              <a:t>Cansız objelerle bulaş</a:t>
            </a:r>
          </a:p>
        </p:txBody>
      </p:sp>
    </p:spTree>
    <p:extLst>
      <p:ext uri="{BB962C8B-B14F-4D97-AF65-F5344CB8AC3E}">
        <p14:creationId xmlns:p14="http://schemas.microsoft.com/office/powerpoint/2010/main" val="19785715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inea versicolor/Pityriasis versicolor on the ski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1"/>
          <a:stretch/>
        </p:blipFill>
        <p:spPr bwMode="auto">
          <a:xfrm>
            <a:off x="179512" y="188640"/>
            <a:ext cx="5458053" cy="372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oç.Dr. Emine Nur RİFAİOĞL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077072"/>
            <a:ext cx="4876800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51824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Laboratuar</a:t>
            </a:r>
            <a:r>
              <a:rPr lang="tr-TR" dirty="0"/>
              <a:t> Bulguları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KOH muayenesinde geniş, kısa </a:t>
            </a:r>
            <a:r>
              <a:rPr lang="tr-TR" dirty="0" err="1"/>
              <a:t>hifalar</a:t>
            </a:r>
            <a:r>
              <a:rPr lang="tr-TR" dirty="0"/>
              <a:t> ve tomurcuklanan kalın duvarlı sporlar (kıymalı makarna) görülür.</a:t>
            </a:r>
          </a:p>
          <a:p>
            <a:r>
              <a:rPr lang="tr-TR" dirty="0"/>
              <a:t> </a:t>
            </a:r>
            <a:r>
              <a:rPr lang="tr-TR" dirty="0" err="1"/>
              <a:t>Fungal</a:t>
            </a:r>
            <a:r>
              <a:rPr lang="tr-TR" dirty="0"/>
              <a:t> kültür yararlı değildir. </a:t>
            </a:r>
          </a:p>
        </p:txBody>
      </p:sp>
      <p:pic>
        <p:nvPicPr>
          <p:cNvPr id="8194" name="Picture 2" descr="Microscopic fungi Malassezia furfu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6"/>
          <a:stretch/>
        </p:blipFill>
        <p:spPr bwMode="auto">
          <a:xfrm>
            <a:off x="107504" y="3789040"/>
            <a:ext cx="4104456" cy="282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42282"/>
            <a:ext cx="3400995" cy="2770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777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Ayırıcı Tanı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Vitiligo</a:t>
            </a:r>
            <a:endParaRPr lang="tr-TR" dirty="0"/>
          </a:p>
          <a:p>
            <a:r>
              <a:rPr lang="tr-TR" dirty="0" err="1"/>
              <a:t>Seboreik</a:t>
            </a:r>
            <a:r>
              <a:rPr lang="tr-TR" dirty="0"/>
              <a:t> dermatit</a:t>
            </a:r>
          </a:p>
        </p:txBody>
      </p:sp>
    </p:spTree>
    <p:extLst>
      <p:ext uri="{BB962C8B-B14F-4D97-AF65-F5344CB8AC3E}">
        <p14:creationId xmlns:p14="http://schemas.microsoft.com/office/powerpoint/2010/main" val="41760740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ute Ugandan Boy With Blue Eyes And Vitiligo (Photos) - ASF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33786"/>
            <a:ext cx="5546398" cy="537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899592" y="332656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VİTİLİGO</a:t>
            </a:r>
          </a:p>
        </p:txBody>
      </p:sp>
      <p:pic>
        <p:nvPicPr>
          <p:cNvPr id="6" name="Picture 2" descr="One of my vitiligo spots looks like a happy pacman : mildlyinterest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17032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8613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ow to Treat Tinea Versicolor Skin Infec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AutoShape 4" descr="How to Treat Tinea Versicolor Skin Infec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" name="AutoShape 6" descr="How to Treat Tinea Versicolor Skin Infecti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" name="AutoShape 8" descr="How to Treat Tinea Versicolor Skin Infecti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82" y="1772816"/>
            <a:ext cx="8134350" cy="4691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Başlık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/>
              <a:t>Tedavi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2546259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Tedavi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 err="1"/>
              <a:t>Topikal</a:t>
            </a:r>
            <a:r>
              <a:rPr lang="tr-TR" dirty="0"/>
              <a:t> tedavide </a:t>
            </a:r>
            <a:r>
              <a:rPr lang="tr-TR" dirty="0" err="1"/>
              <a:t>selenium</a:t>
            </a:r>
            <a:r>
              <a:rPr lang="tr-TR" dirty="0"/>
              <a:t> sülfit losyon 7 gün süresince her gün boyundan bele kadar 5-15 dakika uygulanabilir.</a:t>
            </a:r>
          </a:p>
          <a:p>
            <a:r>
              <a:rPr lang="tr-TR" dirty="0"/>
              <a:t> Bu tedavi bir ay her hafta tekrarlanır, sonra aylık idame tedavisi yapılır. </a:t>
            </a:r>
          </a:p>
          <a:p>
            <a:r>
              <a:rPr lang="tr-TR"/>
              <a:t>Tedavi </a:t>
            </a:r>
            <a:r>
              <a:rPr lang="tr-TR" dirty="0"/>
              <a:t>amacıyla veya </a:t>
            </a:r>
            <a:r>
              <a:rPr lang="tr-TR" dirty="0" err="1"/>
              <a:t>rekürrensi</a:t>
            </a:r>
            <a:r>
              <a:rPr lang="tr-TR" dirty="0"/>
              <a:t> önlemek için %1-2 </a:t>
            </a:r>
            <a:r>
              <a:rPr lang="tr-TR" dirty="0" err="1"/>
              <a:t>ketokonazol</a:t>
            </a:r>
            <a:r>
              <a:rPr lang="tr-TR" dirty="0"/>
              <a:t> şampuan haftada 1 kez göğüs ve sırta 5 dakika uygulanabilir. </a:t>
            </a:r>
          </a:p>
          <a:p>
            <a:r>
              <a:rPr lang="tr-TR" dirty="0"/>
              <a:t>Hastalara tedavi ile iyileşen lezyonların yerlerindeki </a:t>
            </a:r>
            <a:r>
              <a:rPr lang="tr-TR" dirty="0" err="1"/>
              <a:t>pigmentasyon</a:t>
            </a:r>
            <a:r>
              <a:rPr lang="tr-TR" dirty="0"/>
              <a:t> </a:t>
            </a:r>
            <a:r>
              <a:rPr lang="tr-TR" dirty="0" err="1"/>
              <a:t>deşikliklerinin</a:t>
            </a:r>
            <a:r>
              <a:rPr lang="tr-TR" dirty="0"/>
              <a:t> kaybolmasının aylar alabileceği belirtilmelidir. </a:t>
            </a:r>
          </a:p>
        </p:txBody>
      </p:sp>
    </p:spTree>
    <p:extLst>
      <p:ext uri="{BB962C8B-B14F-4D97-AF65-F5344CB8AC3E}">
        <p14:creationId xmlns:p14="http://schemas.microsoft.com/office/powerpoint/2010/main" val="40597283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tr-TR" dirty="0"/>
              <a:t>Bir hafta süreyle günde 200 mg veya tek toz 400 mg </a:t>
            </a:r>
            <a:r>
              <a:rPr lang="tr-TR" dirty="0" err="1"/>
              <a:t>ketakonozolun</a:t>
            </a:r>
            <a:r>
              <a:rPr lang="tr-TR" dirty="0"/>
              <a:t> oral yoldan alımını takiben </a:t>
            </a:r>
            <a:r>
              <a:rPr lang="tr-TR" b="1" dirty="0"/>
              <a:t>terleme olana kadar egzersiz yapılması </a:t>
            </a:r>
            <a:r>
              <a:rPr lang="tr-TR" dirty="0"/>
              <a:t>olguların %90'ında daha kısa sürede iyileşme sağlar. </a:t>
            </a:r>
          </a:p>
          <a:p>
            <a:r>
              <a:rPr lang="tr-TR" dirty="0" err="1"/>
              <a:t>Ketokonazol</a:t>
            </a:r>
            <a:r>
              <a:rPr lang="tr-TR" dirty="0"/>
              <a:t> oral alımından sonra 8-12 saat banyo yapılmamalı</a:t>
            </a:r>
          </a:p>
          <a:p>
            <a:r>
              <a:rPr lang="tr-TR" dirty="0" err="1"/>
              <a:t>İmidazol</a:t>
            </a:r>
            <a:r>
              <a:rPr lang="tr-TR" dirty="0"/>
              <a:t> kremler, solüsyonlar ve losyonlar lokalize alanlarda çok etkilidir, fakat göğüs ve sırt gibi geniş alanlara kullanım için pahalıdırlar.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918907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6997700" cy="286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457565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Deri ve mukozaları tutabilen </a:t>
            </a:r>
            <a:r>
              <a:rPr lang="tr-TR" dirty="0" err="1"/>
              <a:t>yüzeyel</a:t>
            </a:r>
            <a:r>
              <a:rPr lang="tr-TR" dirty="0"/>
              <a:t> mantar </a:t>
            </a:r>
            <a:r>
              <a:rPr lang="tr-TR" dirty="0" err="1"/>
              <a:t>infeksiyonudur</a:t>
            </a:r>
            <a:r>
              <a:rPr lang="tr-TR" dirty="0"/>
              <a:t>. </a:t>
            </a:r>
          </a:p>
          <a:p>
            <a:r>
              <a:rPr lang="tr-TR" dirty="0"/>
              <a:t>Özellikle diyabetiklerde, gebelerde ve </a:t>
            </a:r>
            <a:r>
              <a:rPr lang="tr-TR" dirty="0" err="1"/>
              <a:t>obezlerde</a:t>
            </a:r>
            <a:r>
              <a:rPr lang="tr-TR" dirty="0"/>
              <a:t> sık görülür. </a:t>
            </a:r>
          </a:p>
          <a:p>
            <a:r>
              <a:rPr lang="tr-TR" dirty="0"/>
              <a:t>Sistemik antibiyotikler, oral </a:t>
            </a:r>
            <a:r>
              <a:rPr lang="tr-TR" dirty="0" err="1"/>
              <a:t>kortikosteroidler</a:t>
            </a:r>
            <a:r>
              <a:rPr lang="tr-TR" dirty="0"/>
              <a:t>, oral </a:t>
            </a:r>
            <a:r>
              <a:rPr lang="tr-TR" dirty="0" err="1"/>
              <a:t>kontraseptifler</a:t>
            </a:r>
            <a:r>
              <a:rPr lang="tr-TR" dirty="0"/>
              <a:t> hastalığa neden olabilir. </a:t>
            </a:r>
          </a:p>
          <a:p>
            <a:r>
              <a:rPr lang="tr-TR" dirty="0"/>
              <a:t>Oral </a:t>
            </a:r>
            <a:r>
              <a:rPr lang="tr-TR" dirty="0" err="1"/>
              <a:t>kandidiyazis</a:t>
            </a:r>
            <a:r>
              <a:rPr lang="tr-TR" dirty="0"/>
              <a:t> HIV </a:t>
            </a:r>
            <a:r>
              <a:rPr lang="tr-TR" dirty="0" err="1"/>
              <a:t>infeksiyonunun</a:t>
            </a:r>
            <a:r>
              <a:rPr lang="tr-TR" dirty="0"/>
              <a:t> ilk bulgusu olabilir</a:t>
            </a:r>
          </a:p>
        </p:txBody>
      </p:sp>
      <p:sp>
        <p:nvSpPr>
          <p:cNvPr id="4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MUKOKUTANÖZ KANDİDİYAZİS</a:t>
            </a:r>
          </a:p>
        </p:txBody>
      </p:sp>
    </p:spTree>
    <p:extLst>
      <p:ext uri="{BB962C8B-B14F-4D97-AF65-F5344CB8AC3E}">
        <p14:creationId xmlns:p14="http://schemas.microsoft.com/office/powerpoint/2010/main" val="140618393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/>
              <a:t>Kaşıntı şiddetli olabilir. </a:t>
            </a:r>
          </a:p>
          <a:p>
            <a:r>
              <a:rPr lang="tr-TR" dirty="0"/>
              <a:t>Özellikle vulva ve anüs çevresinde yanma vardır. </a:t>
            </a:r>
          </a:p>
          <a:p>
            <a:r>
              <a:rPr lang="tr-TR" dirty="0"/>
              <a:t>Kasıklar, </a:t>
            </a:r>
            <a:r>
              <a:rPr lang="tr-TR" dirty="0" err="1"/>
              <a:t>intergluteal</a:t>
            </a:r>
            <a:r>
              <a:rPr lang="tr-TR" dirty="0"/>
              <a:t> kıvrım, meme altları, ağız köşeleri ve göbek çevresinde </a:t>
            </a:r>
            <a:r>
              <a:rPr lang="tr-TR" dirty="0" err="1"/>
              <a:t>eritemli</a:t>
            </a:r>
            <a:r>
              <a:rPr lang="tr-TR" dirty="0"/>
              <a:t>, </a:t>
            </a:r>
            <a:r>
              <a:rPr lang="tr-TR" dirty="0" err="1"/>
              <a:t>yüzeyel</a:t>
            </a:r>
            <a:r>
              <a:rPr lang="tr-TR" dirty="0"/>
              <a:t> erozyonlar gelişir.</a:t>
            </a:r>
          </a:p>
          <a:p>
            <a:r>
              <a:rPr lang="tr-TR" dirty="0"/>
              <a:t> Bu deri lezyonlarının çevresinde </a:t>
            </a:r>
            <a:r>
              <a:rPr lang="tr-TR" dirty="0" err="1"/>
              <a:t>satellit</a:t>
            </a:r>
            <a:r>
              <a:rPr lang="tr-TR" dirty="0"/>
              <a:t> </a:t>
            </a:r>
            <a:r>
              <a:rPr lang="tr-TR" dirty="0" err="1"/>
              <a:t>vezikülopüstüller</a:t>
            </a:r>
            <a:r>
              <a:rPr lang="tr-TR" dirty="0"/>
              <a:t> görülebilir. </a:t>
            </a:r>
          </a:p>
          <a:p>
            <a:r>
              <a:rPr lang="tr-TR" dirty="0"/>
              <a:t>Oral mukozada </a:t>
            </a:r>
            <a:r>
              <a:rPr lang="tr-TR" dirty="0" err="1"/>
              <a:t>kazeifiye</a:t>
            </a:r>
            <a:r>
              <a:rPr lang="tr-TR" dirty="0"/>
              <a:t> beyaz lezyonlar görülebilir</a:t>
            </a:r>
          </a:p>
          <a:p>
            <a:r>
              <a:rPr lang="tr-TR" dirty="0" err="1"/>
              <a:t>Paronişi</a:t>
            </a:r>
            <a:r>
              <a:rPr lang="tr-TR" dirty="0"/>
              <a:t> gelişebilir</a:t>
            </a:r>
          </a:p>
        </p:txBody>
      </p:sp>
    </p:spTree>
    <p:extLst>
      <p:ext uri="{BB962C8B-B14F-4D97-AF65-F5344CB8AC3E}">
        <p14:creationId xmlns:p14="http://schemas.microsoft.com/office/powerpoint/2010/main" val="347277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Alopesi</a:t>
            </a:r>
            <a:r>
              <a:rPr lang="tr-TR" dirty="0"/>
              <a:t> </a:t>
            </a:r>
            <a:r>
              <a:rPr lang="tr-TR" dirty="0" err="1"/>
              <a:t>areatadan</a:t>
            </a:r>
            <a:r>
              <a:rPr lang="tr-TR" dirty="0"/>
              <a:t> farklı</a:t>
            </a:r>
          </a:p>
          <a:p>
            <a:r>
              <a:rPr lang="tr-TR" dirty="0" err="1"/>
              <a:t>Keryon</a:t>
            </a:r>
            <a:r>
              <a:rPr lang="tr-TR" dirty="0"/>
              <a:t> </a:t>
            </a:r>
          </a:p>
          <a:p>
            <a:r>
              <a:rPr lang="tr-TR" dirty="0"/>
              <a:t>Kırık ve cansız kıllar</a:t>
            </a:r>
          </a:p>
          <a:p>
            <a:r>
              <a:rPr lang="tr-TR" dirty="0"/>
              <a:t>İnce kepeklenme</a:t>
            </a:r>
          </a:p>
          <a:p>
            <a:r>
              <a:rPr lang="tr-TR" dirty="0"/>
              <a:t>Lokal </a:t>
            </a:r>
            <a:r>
              <a:rPr lang="tr-TR" dirty="0" err="1"/>
              <a:t>alopesi</a:t>
            </a:r>
            <a:r>
              <a:rPr lang="tr-TR" dirty="0"/>
              <a:t> </a:t>
            </a:r>
          </a:p>
          <a:p>
            <a:r>
              <a:rPr lang="tr-TR" dirty="0"/>
              <a:t>Kalıcı </a:t>
            </a:r>
            <a:r>
              <a:rPr lang="tr-TR" dirty="0" err="1"/>
              <a:t>alopesi</a:t>
            </a:r>
            <a:endParaRPr lang="tr-TR" dirty="0"/>
          </a:p>
          <a:p>
            <a:endParaRPr lang="tr-TR" dirty="0"/>
          </a:p>
        </p:txBody>
      </p:sp>
      <p:sp>
        <p:nvSpPr>
          <p:cNvPr id="4" name="Sağ Ayraç 3"/>
          <p:cNvSpPr/>
          <p:nvPr/>
        </p:nvSpPr>
        <p:spPr>
          <a:xfrm>
            <a:off x="4067944" y="2780928"/>
            <a:ext cx="288032" cy="1800200"/>
          </a:xfrm>
          <a:prstGeom prst="righ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Metin kutusu 4"/>
          <p:cNvSpPr txBox="1"/>
          <p:nvPr/>
        </p:nvSpPr>
        <p:spPr>
          <a:xfrm>
            <a:off x="4572000" y="3450195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Temel Bulgular</a:t>
            </a:r>
          </a:p>
        </p:txBody>
      </p:sp>
    </p:spTree>
    <p:extLst>
      <p:ext uri="{BB962C8B-B14F-4D97-AF65-F5344CB8AC3E}">
        <p14:creationId xmlns:p14="http://schemas.microsoft.com/office/powerpoint/2010/main" val="20962258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MUKOKUTANÖZ KANDİDİYAZİS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tr-TR" dirty="0"/>
              <a:t>Tanı Esasları</a:t>
            </a:r>
          </a:p>
          <a:p>
            <a:r>
              <a:rPr lang="tr-TR" dirty="0"/>
              <a:t>Vulva, anüs veya vücut kıvrımlarında şiddetli kaşıntı.</a:t>
            </a:r>
          </a:p>
          <a:p>
            <a:r>
              <a:rPr lang="tr-TR" dirty="0" err="1"/>
              <a:t>Erozyonlu</a:t>
            </a:r>
            <a:r>
              <a:rPr lang="tr-TR" dirty="0"/>
              <a:t> </a:t>
            </a:r>
            <a:r>
              <a:rPr lang="tr-TR" dirty="0" err="1"/>
              <a:t>yüzeyel</a:t>
            </a:r>
            <a:r>
              <a:rPr lang="tr-TR" dirty="0"/>
              <a:t> lezyonlar </a:t>
            </a:r>
            <a:r>
              <a:rPr lang="tr-TR" dirty="0" err="1"/>
              <a:t>satellit-vezikülopüstüllerle</a:t>
            </a:r>
            <a:r>
              <a:rPr lang="tr-TR" dirty="0"/>
              <a:t> birlikte olabilir.</a:t>
            </a:r>
          </a:p>
          <a:p>
            <a:r>
              <a:rPr lang="tr-TR" dirty="0"/>
              <a:t>Oral ve vajinal mukozalarda beyaz </a:t>
            </a:r>
            <a:r>
              <a:rPr lang="tr-TR" dirty="0" err="1"/>
              <a:t>kazeifiye</a:t>
            </a:r>
            <a:r>
              <a:rPr lang="tr-TR" dirty="0"/>
              <a:t> lezyonlar .</a:t>
            </a:r>
          </a:p>
          <a:p>
            <a:r>
              <a:rPr lang="tr-TR" dirty="0"/>
              <a:t>Lezyonlardan alınan materyalin </a:t>
            </a:r>
            <a:r>
              <a:rPr lang="tr-TR" dirty="0" err="1"/>
              <a:t>mikroskobisinde</a:t>
            </a:r>
            <a:r>
              <a:rPr lang="tr-TR" dirty="0"/>
              <a:t> maya ve </a:t>
            </a:r>
            <a:r>
              <a:rPr lang="tr-TR" dirty="0" err="1"/>
              <a:t>psödohifaların</a:t>
            </a:r>
            <a:r>
              <a:rPr lang="tr-TR" dirty="0"/>
              <a:t> varlığı. </a:t>
            </a:r>
          </a:p>
        </p:txBody>
      </p:sp>
    </p:spTree>
    <p:extLst>
      <p:ext uri="{BB962C8B-B14F-4D97-AF65-F5344CB8AC3E}">
        <p14:creationId xmlns:p14="http://schemas.microsoft.com/office/powerpoint/2010/main" val="289638797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utaneous candidiasis causes, symptoms, diagnosis &amp;amp; treatm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6019557" cy="338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Obr. 1 Chronic mucocutaneous candidiasis. Skin of the face and mucous... |  Download Scientific Diag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019" y="2564904"/>
            <a:ext cx="4261423" cy="413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28759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iaper dermatitis candidia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411480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Intertrigo | Primary Care Dermatology Society | U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4664"/>
            <a:ext cx="29337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Study Medical Photos: Candidal Intertrigo Affecting The Neck In An Infa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61048"/>
            <a:ext cx="4511543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75890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alanitis Causes and Treatments - Roman HealthGu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4248970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andida balanitis - Altmeyers Encyclopedia - Department Dermatolog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404664"/>
            <a:ext cx="3803915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Penis Male Yeast Infection Candidiasis: Symptoms, Causes, Complications,  Treatm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996952"/>
            <a:ext cx="3822915" cy="369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40712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흔한 손과 손가락 감염의 종류 1편 (급성과 만성 손톱주위염- 조갑주위염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016" y="399225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Surgical Treatment of Acute and Chronic Paronychia and Felons |  Musculoskeletal Ke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0648"/>
            <a:ext cx="6192688" cy="334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74340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Laboratuvar Bulguları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Deri ve mukoza lezyonlarından alınan materyallerin %10 KOH ile hazırlanan preparatlarının mikroskobik incelemesinde tomurcuklanma ve </a:t>
            </a:r>
            <a:r>
              <a:rPr lang="tr-TR" dirty="0" err="1"/>
              <a:t>psödohifa</a:t>
            </a:r>
            <a:r>
              <a:rPr lang="tr-TR" dirty="0"/>
              <a:t> gösteren hücre kümeleri görülebilir. </a:t>
            </a:r>
          </a:p>
          <a:p>
            <a:r>
              <a:rPr lang="tr-TR" dirty="0"/>
              <a:t>Kültür tanıyı doğrular. </a:t>
            </a:r>
          </a:p>
        </p:txBody>
      </p:sp>
    </p:spTree>
    <p:extLst>
      <p:ext uri="{BB962C8B-B14F-4D97-AF65-F5344CB8AC3E}">
        <p14:creationId xmlns:p14="http://schemas.microsoft.com/office/powerpoint/2010/main" val="347592114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Ayırıcı Tanı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İntertrigo</a:t>
            </a:r>
            <a:endParaRPr lang="tr-TR" dirty="0"/>
          </a:p>
          <a:p>
            <a:r>
              <a:rPr lang="tr-TR" dirty="0" err="1"/>
              <a:t>Seboreik</a:t>
            </a:r>
            <a:r>
              <a:rPr lang="tr-TR" dirty="0"/>
              <a:t> dermatit</a:t>
            </a:r>
          </a:p>
          <a:p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kruris</a:t>
            </a:r>
            <a:endParaRPr lang="tr-TR" dirty="0"/>
          </a:p>
          <a:p>
            <a:r>
              <a:rPr lang="tr-TR" dirty="0" err="1"/>
              <a:t>İnvers</a:t>
            </a:r>
            <a:r>
              <a:rPr lang="tr-TR" dirty="0"/>
              <a:t> </a:t>
            </a:r>
            <a:r>
              <a:rPr lang="tr-TR" dirty="0" err="1"/>
              <a:t>psoriasis</a:t>
            </a:r>
            <a:endParaRPr lang="tr-TR" dirty="0"/>
          </a:p>
          <a:p>
            <a:r>
              <a:rPr lang="tr-TR" dirty="0" err="1"/>
              <a:t>Eritrazma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7775804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Komplikasyonlar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İmmünsüpresyon</a:t>
            </a:r>
            <a:r>
              <a:rPr lang="tr-TR" dirty="0"/>
              <a:t>, geniş spektrumlu antibiyotik kullanımı ve </a:t>
            </a:r>
            <a:r>
              <a:rPr lang="tr-TR" dirty="0" err="1"/>
              <a:t>parenteral</a:t>
            </a:r>
            <a:r>
              <a:rPr lang="tr-TR" dirty="0"/>
              <a:t> </a:t>
            </a:r>
            <a:r>
              <a:rPr lang="tr-TR" dirty="0" err="1"/>
              <a:t>nütrüsyonda</a:t>
            </a:r>
            <a:r>
              <a:rPr lang="tr-TR" dirty="0"/>
              <a:t> olduğu gibi </a:t>
            </a:r>
            <a:r>
              <a:rPr lang="tr-TR" dirty="0" err="1"/>
              <a:t>hipertonik</a:t>
            </a:r>
            <a:r>
              <a:rPr lang="tr-TR" dirty="0"/>
              <a:t> glikoz solüsyonu kullanan hastalarda sistemik </a:t>
            </a:r>
            <a:r>
              <a:rPr lang="tr-TR" dirty="0" err="1"/>
              <a:t>invazyon</a:t>
            </a:r>
            <a:r>
              <a:rPr lang="tr-TR" dirty="0"/>
              <a:t> gösteren </a:t>
            </a:r>
            <a:r>
              <a:rPr lang="tr-TR" dirty="0" err="1"/>
              <a:t>kandidemi</a:t>
            </a:r>
            <a:r>
              <a:rPr lang="tr-TR" dirty="0"/>
              <a:t> gelişebilir.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4957262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Tedavi</a:t>
            </a:r>
            <a:br>
              <a:rPr lang="tr-TR" dirty="0"/>
            </a:br>
            <a:r>
              <a:rPr lang="tr-TR" dirty="0"/>
              <a:t>Genel Önlemler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tr-TR" dirty="0"/>
              <a:t>Etkilenen bölgeler kuru tutulmalı ve mümkün olduğu kadar havalandırılmalıdır. </a:t>
            </a:r>
          </a:p>
          <a:p>
            <a:r>
              <a:rPr lang="tr-TR" dirty="0"/>
              <a:t>Tedavi sırasında naylon yapılı, dar iç çamaşırları yerine pamuklu olanlar kullanılmalı </a:t>
            </a:r>
          </a:p>
          <a:p>
            <a:r>
              <a:rPr lang="tr-TR" dirty="0"/>
              <a:t>İç çamaşırları yüksek ısıda yıkanmalı</a:t>
            </a:r>
          </a:p>
          <a:p>
            <a:r>
              <a:rPr lang="tr-TR" dirty="0"/>
              <a:t>Dar giysilerden kaçınılmalı</a:t>
            </a:r>
          </a:p>
          <a:p>
            <a:r>
              <a:rPr lang="tr-TR" dirty="0"/>
              <a:t>Nötr </a:t>
            </a:r>
            <a:r>
              <a:rPr lang="tr-TR" dirty="0" err="1"/>
              <a:t>ph’ya</a:t>
            </a:r>
            <a:r>
              <a:rPr lang="tr-TR" dirty="0"/>
              <a:t> sahip ürünlerle </a:t>
            </a:r>
            <a:r>
              <a:rPr lang="tr-TR" dirty="0" err="1"/>
              <a:t>genital</a:t>
            </a:r>
            <a:r>
              <a:rPr lang="tr-TR" dirty="0"/>
              <a:t> temizlik yapılmalı, özellikle </a:t>
            </a:r>
            <a:r>
              <a:rPr lang="tr-TR" dirty="0" err="1"/>
              <a:t>vajen</a:t>
            </a:r>
            <a:r>
              <a:rPr lang="tr-TR" dirty="0"/>
              <a:t> su ile yıkanmamalı</a:t>
            </a:r>
          </a:p>
          <a:p>
            <a:r>
              <a:rPr lang="tr-TR" dirty="0"/>
              <a:t>Eğer mümkünse sistemik antibiyotik kullanımı kesilmelidir. </a:t>
            </a:r>
          </a:p>
          <a:p>
            <a:r>
              <a:rPr lang="tr-TR" dirty="0" err="1"/>
              <a:t>Kutanöz</a:t>
            </a:r>
            <a:r>
              <a:rPr lang="tr-TR" dirty="0"/>
              <a:t> </a:t>
            </a:r>
            <a:r>
              <a:rPr lang="tr-TR" dirty="0" err="1"/>
              <a:t>kandidiazis</a:t>
            </a:r>
            <a:r>
              <a:rPr lang="tr-TR" dirty="0"/>
              <a:t> çok kolay tedavi edilebileceği gibi, inatçı ve uzun süreli olabilir.</a:t>
            </a:r>
          </a:p>
          <a:p>
            <a:r>
              <a:rPr lang="tr-TR" dirty="0" err="1"/>
              <a:t>İntertriginöz</a:t>
            </a:r>
            <a:r>
              <a:rPr lang="tr-TR" dirty="0"/>
              <a:t> tipte sürtünmeyi engellemek için gazlı bez kullanımı ve bölgenin sık sık havalandırılması ( + </a:t>
            </a:r>
            <a:r>
              <a:rPr lang="tr-TR" dirty="0" err="1"/>
              <a:t>topikal</a:t>
            </a:r>
            <a:r>
              <a:rPr lang="tr-TR" dirty="0"/>
              <a:t> </a:t>
            </a:r>
            <a:r>
              <a:rPr lang="tr-TR" dirty="0" err="1"/>
              <a:t>steroid</a:t>
            </a:r>
            <a:r>
              <a:rPr lang="tr-TR" dirty="0"/>
              <a:t> ) </a:t>
            </a:r>
          </a:p>
        </p:txBody>
      </p:sp>
    </p:spTree>
    <p:extLst>
      <p:ext uri="{BB962C8B-B14F-4D97-AF65-F5344CB8AC3E}">
        <p14:creationId xmlns:p14="http://schemas.microsoft.com/office/powerpoint/2010/main" val="72509958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Lokal Önlemler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tr-TR" b="1" dirty="0">
                <a:solidFill>
                  <a:srgbClr val="FF0000"/>
                </a:solidFill>
              </a:rPr>
              <a:t>1. Tırnaklar ve </a:t>
            </a:r>
            <a:r>
              <a:rPr lang="tr-TR" b="1" dirty="0" err="1">
                <a:solidFill>
                  <a:srgbClr val="FF0000"/>
                </a:solidFill>
              </a:rPr>
              <a:t>paronişi</a:t>
            </a:r>
            <a:endParaRPr lang="tr-TR" b="1" dirty="0">
              <a:solidFill>
                <a:srgbClr val="FF0000"/>
              </a:solidFill>
            </a:endParaRPr>
          </a:p>
          <a:p>
            <a:r>
              <a:rPr lang="tr-TR" dirty="0"/>
              <a:t>Günde iki kez %1'lik </a:t>
            </a:r>
            <a:r>
              <a:rPr lang="tr-TR" b="1" dirty="0" err="1"/>
              <a:t>klotrimazol</a:t>
            </a:r>
            <a:r>
              <a:rPr lang="tr-TR" b="1" dirty="0"/>
              <a:t> </a:t>
            </a:r>
            <a:r>
              <a:rPr lang="tr-TR" dirty="0"/>
              <a:t>solüsyon uygulanır. </a:t>
            </a:r>
          </a:p>
          <a:p>
            <a:r>
              <a:rPr lang="tr-TR" dirty="0"/>
              <a:t>Alternatif olarak günde bir kez etanol içerisinde %4 </a:t>
            </a:r>
            <a:r>
              <a:rPr lang="tr-TR" b="1" dirty="0" err="1"/>
              <a:t>timol</a:t>
            </a:r>
            <a:r>
              <a:rPr lang="tr-TR" b="1" dirty="0"/>
              <a:t> </a:t>
            </a:r>
            <a:r>
              <a:rPr lang="tr-TR" dirty="0"/>
              <a:t>uygulanabilir. </a:t>
            </a:r>
          </a:p>
          <a:p>
            <a:pPr marL="0" indent="0">
              <a:buNone/>
            </a:pPr>
            <a:r>
              <a:rPr lang="tr-TR" b="1" dirty="0">
                <a:solidFill>
                  <a:srgbClr val="FF0000"/>
                </a:solidFill>
              </a:rPr>
              <a:t>2. Deri</a:t>
            </a:r>
          </a:p>
          <a:p>
            <a:r>
              <a:rPr lang="tr-TR" dirty="0"/>
              <a:t>Günde iki kez </a:t>
            </a:r>
            <a:r>
              <a:rPr lang="tr-TR" b="1" dirty="0" err="1"/>
              <a:t>nistatin</a:t>
            </a:r>
            <a:r>
              <a:rPr lang="tr-TR" b="1" dirty="0"/>
              <a:t> </a:t>
            </a:r>
            <a:r>
              <a:rPr lang="tr-TR" dirty="0"/>
              <a:t>merhem veya %1 </a:t>
            </a:r>
            <a:r>
              <a:rPr lang="tr-TR" b="1" dirty="0" err="1"/>
              <a:t>klotrimazol</a:t>
            </a:r>
            <a:r>
              <a:rPr lang="tr-TR" dirty="0"/>
              <a:t> krem %1 </a:t>
            </a:r>
            <a:r>
              <a:rPr lang="tr-TR" b="1" dirty="0" err="1"/>
              <a:t>hidrokortizon</a:t>
            </a:r>
            <a:r>
              <a:rPr lang="tr-TR" dirty="0"/>
              <a:t> kremle birlikte uygulanabilir. </a:t>
            </a:r>
          </a:p>
          <a:p>
            <a:r>
              <a:rPr lang="tr-TR" dirty="0" err="1"/>
              <a:t>Kutanöz</a:t>
            </a:r>
            <a:r>
              <a:rPr lang="tr-TR" dirty="0"/>
              <a:t> </a:t>
            </a:r>
            <a:r>
              <a:rPr lang="tr-TR" dirty="0" err="1"/>
              <a:t>kandidiyazisin</a:t>
            </a:r>
            <a:r>
              <a:rPr lang="tr-TR" dirty="0"/>
              <a:t> (</a:t>
            </a:r>
            <a:r>
              <a:rPr lang="tr-TR" dirty="0" err="1"/>
              <a:t>mukozal</a:t>
            </a:r>
            <a:r>
              <a:rPr lang="tr-TR" dirty="0"/>
              <a:t> hastalıkta da) tedavisinde </a:t>
            </a:r>
            <a:r>
              <a:rPr lang="tr-TR" b="1" i="0" dirty="0">
                <a:solidFill>
                  <a:srgbClr val="202124"/>
                </a:solidFill>
                <a:effectLst/>
                <a:latin typeface="Google Sans"/>
              </a:rPr>
              <a:t>Kristal </a:t>
            </a:r>
            <a:r>
              <a:rPr lang="tr-TR" b="1" i="0" dirty="0" err="1">
                <a:solidFill>
                  <a:srgbClr val="202124"/>
                </a:solidFill>
                <a:effectLst/>
                <a:latin typeface="Google Sans"/>
              </a:rPr>
              <a:t>Viyole</a:t>
            </a:r>
            <a:r>
              <a:rPr lang="tr-TR" b="1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tr-TR" dirty="0"/>
              <a:t>0.5% solüsyonu ekonomik ve oldukça etkilidir, ancak deriyi mor renge boyaması kozmetik problem oluşturur. </a:t>
            </a:r>
          </a:p>
        </p:txBody>
      </p:sp>
    </p:spTree>
    <p:extLst>
      <p:ext uri="{BB962C8B-B14F-4D97-AF65-F5344CB8AC3E}">
        <p14:creationId xmlns:p14="http://schemas.microsoft.com/office/powerpoint/2010/main" val="674066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inea scalp - pictures, pho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9" y="1556792"/>
            <a:ext cx="4516941" cy="285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JaypeeDigital | eBook Rea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280" y="1556792"/>
            <a:ext cx="4066290" cy="294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162462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473B542-BD0B-478F-BFC8-1B3198F28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E294A2F-3DED-4D7F-BDB9-1760CD126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b="1" dirty="0">
                <a:solidFill>
                  <a:srgbClr val="FF0000"/>
                </a:solidFill>
              </a:rPr>
              <a:t>3. </a:t>
            </a:r>
            <a:r>
              <a:rPr lang="tr-TR" b="1" dirty="0" err="1">
                <a:solidFill>
                  <a:srgbClr val="FF0000"/>
                </a:solidFill>
              </a:rPr>
              <a:t>Vulvar</a:t>
            </a:r>
            <a:r>
              <a:rPr lang="tr-TR" b="1" dirty="0">
                <a:solidFill>
                  <a:srgbClr val="FF0000"/>
                </a:solidFill>
              </a:rPr>
              <a:t> ve anal </a:t>
            </a:r>
            <a:r>
              <a:rPr lang="tr-TR" b="1" dirty="0" err="1">
                <a:solidFill>
                  <a:srgbClr val="FF0000"/>
                </a:solidFill>
              </a:rPr>
              <a:t>mukozal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membranlar</a:t>
            </a:r>
            <a:endParaRPr lang="tr-TR" b="1" dirty="0">
              <a:solidFill>
                <a:srgbClr val="FF0000"/>
              </a:solidFill>
            </a:endParaRPr>
          </a:p>
          <a:p>
            <a:r>
              <a:rPr lang="tr-TR" dirty="0"/>
              <a:t>Vajinal </a:t>
            </a:r>
            <a:r>
              <a:rPr lang="tr-TR" dirty="0" err="1"/>
              <a:t>kandidiyazis</a:t>
            </a:r>
            <a:r>
              <a:rPr lang="tr-TR" dirty="0"/>
              <a:t> tedavisinde 150 mg tek doz </a:t>
            </a:r>
            <a:r>
              <a:rPr lang="tr-TR" b="1" dirty="0" err="1"/>
              <a:t>flukonazol</a:t>
            </a:r>
            <a:r>
              <a:rPr lang="tr-TR" b="1" dirty="0"/>
              <a:t> </a:t>
            </a:r>
            <a:r>
              <a:rPr lang="tr-TR" dirty="0"/>
              <a:t>tedavisi etkilidir. </a:t>
            </a:r>
          </a:p>
          <a:p>
            <a:r>
              <a:rPr lang="tr-TR" b="1" dirty="0" err="1"/>
              <a:t>Klotrimazol</a:t>
            </a:r>
            <a:r>
              <a:rPr lang="tr-TR" b="1" dirty="0"/>
              <a:t>, </a:t>
            </a:r>
            <a:r>
              <a:rPr lang="tr-TR" b="1" dirty="0" err="1"/>
              <a:t>mikonazol</a:t>
            </a:r>
            <a:r>
              <a:rPr lang="tr-TR" b="1" dirty="0"/>
              <a:t>, </a:t>
            </a:r>
            <a:r>
              <a:rPr lang="tr-TR" b="1" dirty="0" err="1"/>
              <a:t>terkonazol</a:t>
            </a:r>
            <a:r>
              <a:rPr lang="tr-TR" b="1" dirty="0"/>
              <a:t> veya </a:t>
            </a:r>
            <a:r>
              <a:rPr lang="tr-TR" b="1" dirty="0" err="1"/>
              <a:t>nistatin</a:t>
            </a:r>
            <a:r>
              <a:rPr lang="tr-TR" b="1" dirty="0"/>
              <a:t> </a:t>
            </a:r>
            <a:r>
              <a:rPr lang="tr-TR" dirty="0" err="1"/>
              <a:t>intravajinal</a:t>
            </a:r>
            <a:r>
              <a:rPr lang="tr-TR" dirty="0"/>
              <a:t> olarak kullanılabilir. </a:t>
            </a:r>
          </a:p>
          <a:p>
            <a:r>
              <a:rPr lang="tr-TR" dirty="0"/>
              <a:t>Tedaviye dirençli bazı olgularda kültürde </a:t>
            </a:r>
            <a:r>
              <a:rPr lang="tr-TR" dirty="0" err="1"/>
              <a:t>albikans</a:t>
            </a:r>
            <a:r>
              <a:rPr lang="tr-TR" dirty="0"/>
              <a:t> türü dışındaki türler saptanabilir ve bu olgular 2-4 hafta süreyle günde iki kez 200 mg</a:t>
            </a:r>
            <a:r>
              <a:rPr lang="tr-TR" b="1" dirty="0"/>
              <a:t> </a:t>
            </a:r>
            <a:r>
              <a:rPr lang="tr-TR" b="1" dirty="0" err="1"/>
              <a:t>itrakonazol</a:t>
            </a:r>
            <a:r>
              <a:rPr lang="tr-TR" b="1" dirty="0"/>
              <a:t> </a:t>
            </a:r>
            <a:r>
              <a:rPr lang="tr-TR" dirty="0"/>
              <a:t>tedavisine yanıt verebilir.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3876519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tr-TR" b="1" dirty="0">
                <a:solidFill>
                  <a:srgbClr val="FF0000"/>
                </a:solidFill>
              </a:rPr>
              <a:t>4. </a:t>
            </a:r>
            <a:r>
              <a:rPr lang="tr-TR" b="1" dirty="0" err="1">
                <a:solidFill>
                  <a:srgbClr val="FF0000"/>
                </a:solidFill>
              </a:rPr>
              <a:t>Balanitis</a:t>
            </a:r>
            <a:endParaRPr lang="tr-TR" b="1" dirty="0">
              <a:solidFill>
                <a:srgbClr val="FF0000"/>
              </a:solidFill>
            </a:endParaRPr>
          </a:p>
          <a:p>
            <a:r>
              <a:rPr lang="tr-TR" dirty="0"/>
              <a:t>Özellikle sünnet olmayanlarda sık görülür, en sık neden </a:t>
            </a:r>
            <a:r>
              <a:rPr lang="tr-TR" dirty="0" err="1"/>
              <a:t>kandidadır</a:t>
            </a:r>
            <a:r>
              <a:rPr lang="tr-TR" dirty="0"/>
              <a:t>. Eğer lezyonlar hafif </a:t>
            </a:r>
            <a:r>
              <a:rPr lang="tr-TR" dirty="0" err="1"/>
              <a:t>eritemli</a:t>
            </a:r>
            <a:r>
              <a:rPr lang="tr-TR" dirty="0"/>
              <a:t> ve </a:t>
            </a:r>
            <a:r>
              <a:rPr lang="tr-TR" dirty="0" err="1"/>
              <a:t>yüzeyel</a:t>
            </a:r>
            <a:r>
              <a:rPr lang="tr-TR" dirty="0"/>
              <a:t> ise </a:t>
            </a:r>
            <a:r>
              <a:rPr lang="tr-TR" dirty="0" err="1"/>
              <a:t>topikal</a:t>
            </a:r>
            <a:r>
              <a:rPr lang="tr-TR" dirty="0"/>
              <a:t> </a:t>
            </a:r>
            <a:r>
              <a:rPr lang="tr-TR" b="1" dirty="0" err="1"/>
              <a:t>nistatin</a:t>
            </a:r>
            <a:r>
              <a:rPr lang="tr-TR" dirty="0"/>
              <a:t> merhem kullanılır. </a:t>
            </a:r>
          </a:p>
          <a:p>
            <a:r>
              <a:rPr lang="tr-TR" dirty="0" err="1"/>
              <a:t>Dilüe</a:t>
            </a:r>
            <a:r>
              <a:rPr lang="tr-TR" dirty="0"/>
              <a:t> </a:t>
            </a:r>
            <a:r>
              <a:rPr lang="tr-TR" b="1" dirty="0"/>
              <a:t>alüminyum asetat </a:t>
            </a:r>
            <a:r>
              <a:rPr lang="tr-TR" dirty="0"/>
              <a:t>ile 15 dakika süreyle günde iki kez yapılan pansumanlarla yanma ve kaşıntı belirgin olarak azalır. </a:t>
            </a:r>
          </a:p>
          <a:p>
            <a:r>
              <a:rPr lang="tr-TR" dirty="0"/>
              <a:t>Kronik ve özellikle seksüel temastan sonra tekrarlayan olgularda partner de tedavi edilmelidir. </a:t>
            </a:r>
          </a:p>
          <a:p>
            <a:r>
              <a:rPr lang="tr-TR" dirty="0"/>
              <a:t>Şiddetli püstüler </a:t>
            </a:r>
            <a:r>
              <a:rPr lang="tr-TR" dirty="0" err="1"/>
              <a:t>balanit</a:t>
            </a:r>
            <a:r>
              <a:rPr lang="tr-TR" dirty="0"/>
              <a:t> genellikle </a:t>
            </a:r>
            <a:r>
              <a:rPr lang="tr-TR" dirty="0" err="1"/>
              <a:t>infeksiyona</a:t>
            </a:r>
            <a:r>
              <a:rPr lang="tr-TR" dirty="0"/>
              <a:t> bağlıdır. </a:t>
            </a:r>
          </a:p>
          <a:p>
            <a:r>
              <a:rPr lang="tr-TR" dirty="0" err="1"/>
              <a:t>Fimozis</a:t>
            </a:r>
            <a:r>
              <a:rPr lang="tr-TR" dirty="0"/>
              <a:t> gelişecek kadar şiddetli olgularda </a:t>
            </a:r>
            <a:r>
              <a:rPr lang="tr-TR" dirty="0" err="1"/>
              <a:t>anaeroblara</a:t>
            </a:r>
            <a:r>
              <a:rPr lang="tr-TR" dirty="0"/>
              <a:t> etkili olan oral antibiyotikler kullanılmalı, yanıt alınamayan olgularda üroloji  görüşü alınmalıdır. </a:t>
            </a:r>
          </a:p>
        </p:txBody>
      </p:sp>
    </p:spTree>
    <p:extLst>
      <p:ext uri="{BB962C8B-B14F-4D97-AF65-F5344CB8AC3E}">
        <p14:creationId xmlns:p14="http://schemas.microsoft.com/office/powerpoint/2010/main" val="359326106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9D6E1C6-BD95-46B0-A7E7-2240671AD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8378B-AEBB-4CD6-BC3E-7105DE563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dirty="0">
                <a:solidFill>
                  <a:srgbClr val="FF0000"/>
                </a:solidFill>
              </a:rPr>
              <a:t>5. </a:t>
            </a:r>
            <a:r>
              <a:rPr lang="tr-TR" b="1" dirty="0" err="1">
                <a:solidFill>
                  <a:srgbClr val="FF0000"/>
                </a:solidFill>
              </a:rPr>
              <a:t>Mastitis</a:t>
            </a:r>
            <a:endParaRPr lang="tr-TR" b="1" dirty="0">
              <a:solidFill>
                <a:srgbClr val="FF0000"/>
              </a:solidFill>
            </a:endParaRPr>
          </a:p>
          <a:p>
            <a:r>
              <a:rPr lang="tr-TR" dirty="0"/>
              <a:t>Şiddetli meme ağrısı ve emziren annelerde meme ucu dermatiti </a:t>
            </a:r>
            <a:r>
              <a:rPr lang="tr-TR" dirty="0" err="1"/>
              <a:t>kandidaya</a:t>
            </a:r>
            <a:r>
              <a:rPr lang="tr-TR" dirty="0"/>
              <a:t> bağlı gelişebilir.</a:t>
            </a:r>
          </a:p>
          <a:p>
            <a:r>
              <a:rPr lang="tr-TR" dirty="0"/>
              <a:t> Oral </a:t>
            </a:r>
            <a:r>
              <a:rPr lang="tr-TR" b="1" dirty="0" err="1"/>
              <a:t>flukonazol</a:t>
            </a:r>
            <a:r>
              <a:rPr lang="tr-TR" dirty="0"/>
              <a:t> 200 mg/gün ile dramatik yanıt alınabilir. </a:t>
            </a:r>
          </a:p>
          <a:p>
            <a:r>
              <a:rPr lang="tr-TR" dirty="0" err="1"/>
              <a:t>Topikal</a:t>
            </a:r>
            <a:r>
              <a:rPr lang="tr-TR" dirty="0"/>
              <a:t> </a:t>
            </a:r>
            <a:r>
              <a:rPr lang="tr-TR" b="1" i="0" dirty="0">
                <a:solidFill>
                  <a:srgbClr val="202124"/>
                </a:solidFill>
                <a:effectLst/>
                <a:latin typeface="Google Sans"/>
              </a:rPr>
              <a:t>Kristal </a:t>
            </a:r>
            <a:r>
              <a:rPr lang="tr-TR" b="1" i="0" dirty="0" err="1">
                <a:solidFill>
                  <a:srgbClr val="202124"/>
                </a:solidFill>
                <a:effectLst/>
                <a:latin typeface="Google Sans"/>
              </a:rPr>
              <a:t>Viyole</a:t>
            </a:r>
            <a:r>
              <a:rPr lang="tr-TR" b="1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tr-TR" dirty="0"/>
              <a:t>0.5% 'de bu olgularda etkilidir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8758000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Vaka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/>
              <a:t>6 yaş erkek. </a:t>
            </a:r>
          </a:p>
          <a:p>
            <a:r>
              <a:rPr lang="tr-TR" dirty="0"/>
              <a:t>Ailesi ayak parmakları arasında yeni başlayan kaşıntılı yara için komşusunun önerisiyle </a:t>
            </a:r>
            <a:r>
              <a:rPr lang="tr-TR" dirty="0" err="1"/>
              <a:t>locoderm</a:t>
            </a:r>
            <a:r>
              <a:rPr lang="tr-TR" dirty="0"/>
              <a:t> (</a:t>
            </a:r>
            <a:r>
              <a:rPr lang="tr-TR" dirty="0" err="1"/>
              <a:t>hidrokortizon</a:t>
            </a:r>
            <a:r>
              <a:rPr lang="tr-TR" dirty="0"/>
              <a:t>) krem kullanıyor. 2 hafta kullanım sonrası yara alanının artıp ayak sırtına yayılması sonucu Aile Hekimine başvuruyorlar.</a:t>
            </a:r>
          </a:p>
          <a:p>
            <a:r>
              <a:rPr lang="tr-TR" dirty="0" err="1"/>
              <a:t>Anamnezinde</a:t>
            </a:r>
            <a:r>
              <a:rPr lang="tr-TR" dirty="0"/>
              <a:t> 2 aydır yüzme kursuna gidiyormuş.</a:t>
            </a:r>
          </a:p>
          <a:p>
            <a:r>
              <a:rPr lang="tr-TR" dirty="0"/>
              <a:t>Ek hastalık ve şikayet yokmuş.</a:t>
            </a:r>
          </a:p>
          <a:p>
            <a:r>
              <a:rPr lang="tr-TR" dirty="0"/>
              <a:t>Tanı ve yaklaşımınız nedir?</a:t>
            </a:r>
          </a:p>
        </p:txBody>
      </p:sp>
    </p:spTree>
    <p:extLst>
      <p:ext uri="{BB962C8B-B14F-4D97-AF65-F5344CB8AC3E}">
        <p14:creationId xmlns:p14="http://schemas.microsoft.com/office/powerpoint/2010/main" val="104735604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C00E216-4F4D-4BD2-9B72-9FA45F16C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6192688" cy="616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497724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İncognito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00200"/>
            <a:ext cx="7931224" cy="4525963"/>
          </a:xfrm>
        </p:spPr>
        <p:txBody>
          <a:bodyPr>
            <a:normAutofit fontScale="85000" lnSpcReduction="20000"/>
          </a:bodyPr>
          <a:lstStyle/>
          <a:p>
            <a:r>
              <a:rPr lang="tr-TR" dirty="0"/>
              <a:t>Genellikle parmak araları, ayak tabanı ve ayak </a:t>
            </a:r>
            <a:r>
              <a:rPr lang="tr-TR" dirty="0" err="1"/>
              <a:t>lateralinde</a:t>
            </a:r>
            <a:r>
              <a:rPr lang="tr-TR" dirty="0"/>
              <a:t> lokalize olan </a:t>
            </a:r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pedis</a:t>
            </a:r>
            <a:r>
              <a:rPr lang="tr-TR" dirty="0"/>
              <a:t>, bazen resimde </a:t>
            </a:r>
            <a:r>
              <a:rPr lang="tr-TR" dirty="0" err="1"/>
              <a:t>duğu</a:t>
            </a:r>
            <a:r>
              <a:rPr lang="tr-TR" dirty="0"/>
              <a:t> gibi ayak sırtına doğru yayılır. </a:t>
            </a:r>
          </a:p>
          <a:p>
            <a:r>
              <a:rPr lang="tr-TR" dirty="0" err="1"/>
              <a:t>Eritemli</a:t>
            </a:r>
            <a:r>
              <a:rPr lang="tr-TR" dirty="0"/>
              <a:t>, </a:t>
            </a:r>
            <a:r>
              <a:rPr lang="tr-TR" dirty="0" err="1"/>
              <a:t>skuamlı</a:t>
            </a:r>
            <a:r>
              <a:rPr lang="tr-TR" dirty="0"/>
              <a:t> lezyonların keskin ve </a:t>
            </a:r>
            <a:r>
              <a:rPr lang="tr-TR" dirty="0" err="1"/>
              <a:t>sirsinasyon</a:t>
            </a:r>
            <a:r>
              <a:rPr lang="tr-TR" dirty="0"/>
              <a:t> gösteren sınırı tipiktir. </a:t>
            </a:r>
          </a:p>
          <a:p>
            <a:r>
              <a:rPr lang="tr-TR" dirty="0"/>
              <a:t>Bu şekildeki lezyonlar, genellikle </a:t>
            </a:r>
            <a:r>
              <a:rPr lang="tr-TR" dirty="0" err="1"/>
              <a:t>intertrijinöz</a:t>
            </a:r>
            <a:r>
              <a:rPr lang="tr-TR" dirty="0"/>
              <a:t> </a:t>
            </a:r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pedis</a:t>
            </a:r>
            <a:r>
              <a:rPr lang="tr-TR" dirty="0"/>
              <a:t> lezyonlarına yanlış bir tanı ile </a:t>
            </a:r>
            <a:r>
              <a:rPr lang="tr-TR" dirty="0" err="1"/>
              <a:t>topikal</a:t>
            </a:r>
            <a:r>
              <a:rPr lang="tr-TR" dirty="0"/>
              <a:t> </a:t>
            </a:r>
            <a:r>
              <a:rPr lang="tr-TR" dirty="0" err="1"/>
              <a:t>kortikosteroid</a:t>
            </a:r>
            <a:r>
              <a:rPr lang="tr-TR" dirty="0"/>
              <a:t> uygulanması sonucunda ortaya çıkar.</a:t>
            </a:r>
          </a:p>
          <a:p>
            <a:r>
              <a:rPr lang="tr-TR" dirty="0"/>
              <a:t>Gerek sistemik </a:t>
            </a:r>
            <a:r>
              <a:rPr lang="tr-TR" dirty="0" err="1"/>
              <a:t>immünsüpresif</a:t>
            </a:r>
            <a:r>
              <a:rPr lang="tr-TR" dirty="0"/>
              <a:t> kullanımı , gerekse </a:t>
            </a:r>
            <a:r>
              <a:rPr lang="tr-TR" dirty="0" err="1"/>
              <a:t>topikal</a:t>
            </a:r>
            <a:r>
              <a:rPr lang="tr-TR" dirty="0"/>
              <a:t> </a:t>
            </a:r>
            <a:r>
              <a:rPr lang="tr-TR" dirty="0" err="1"/>
              <a:t>kortikosteroid</a:t>
            </a:r>
            <a:r>
              <a:rPr lang="tr-TR" dirty="0"/>
              <a:t> kullanımı sonucu oluşan </a:t>
            </a:r>
            <a:r>
              <a:rPr lang="tr-TR" dirty="0" err="1"/>
              <a:t>immünsüpresyon</a:t>
            </a:r>
            <a:r>
              <a:rPr lang="tr-TR" dirty="0"/>
              <a:t>, </a:t>
            </a:r>
            <a:r>
              <a:rPr lang="tr-TR" dirty="0" err="1"/>
              <a:t>dermatofit</a:t>
            </a:r>
            <a:r>
              <a:rPr lang="tr-TR" dirty="0"/>
              <a:t> </a:t>
            </a:r>
            <a:r>
              <a:rPr lang="tr-TR" dirty="0" err="1"/>
              <a:t>infekyonlarının</a:t>
            </a:r>
            <a:r>
              <a:rPr lang="tr-TR" dirty="0"/>
              <a:t> klinik görünümlerinde önemli değişikliklere yol açabilir.</a:t>
            </a:r>
          </a:p>
        </p:txBody>
      </p:sp>
    </p:spTree>
    <p:extLst>
      <p:ext uri="{BB962C8B-B14F-4D97-AF65-F5344CB8AC3E}">
        <p14:creationId xmlns:p14="http://schemas.microsoft.com/office/powerpoint/2010/main" val="361075268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KAYNAKLAR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tr-TR" sz="2200" i="0" dirty="0">
                <a:effectLst/>
                <a:latin typeface="+mj-lt"/>
              </a:rPr>
              <a:t>T.C. Sağlık Bakanlığı Birinci Basamağa Yönelik Tanı ve Tedavi Rehberleri</a:t>
            </a:r>
          </a:p>
          <a:p>
            <a:r>
              <a:rPr lang="tr-TR" sz="2200" i="0" dirty="0" err="1">
                <a:effectLst/>
                <a:latin typeface="+mj-lt"/>
              </a:rPr>
              <a:t>Current</a:t>
            </a:r>
            <a:r>
              <a:rPr lang="tr-TR" sz="2200" i="0" dirty="0">
                <a:effectLst/>
                <a:latin typeface="+mj-lt"/>
              </a:rPr>
              <a:t> Aile Hekimliği Tanı ve Tedavi</a:t>
            </a:r>
          </a:p>
          <a:p>
            <a:r>
              <a:rPr lang="tr-TR" sz="2200" dirty="0" err="1">
                <a:latin typeface="+mj-lt"/>
              </a:rPr>
              <a:t>Rakel</a:t>
            </a:r>
            <a:r>
              <a:rPr lang="tr-TR" sz="2200" dirty="0">
                <a:latin typeface="+mj-lt"/>
              </a:rPr>
              <a:t> Aile Hekimliği 9. Baskı</a:t>
            </a:r>
          </a:p>
          <a:p>
            <a:r>
              <a:rPr lang="tr-TR" sz="2200" dirty="0">
                <a:latin typeface="+mj-lt"/>
              </a:rPr>
              <a:t> </a:t>
            </a:r>
            <a:r>
              <a:rPr lang="sv-SE" sz="2200" dirty="0">
                <a:latin typeface="+mj-lt"/>
              </a:rPr>
              <a:t>Dr. Burcu Gürhan </a:t>
            </a:r>
            <a:r>
              <a:rPr lang="tr-TR" sz="2200" dirty="0">
                <a:latin typeface="+mj-lt"/>
              </a:rPr>
              <a:t>Ankara Tıp Fakültesi Aile Hekimliği ABD  </a:t>
            </a:r>
            <a:r>
              <a:rPr lang="tr-TR" sz="2200" dirty="0" err="1">
                <a:latin typeface="+mj-lt"/>
              </a:rPr>
              <a:t>Yüzeyel</a:t>
            </a:r>
            <a:r>
              <a:rPr lang="tr-TR" sz="2200" dirty="0">
                <a:latin typeface="+mj-lt"/>
              </a:rPr>
              <a:t> Mantar Hastalıkları ders notu (http://ailehekimi.medicine.ankara.edu.tr/wp-content/uploads/sites/581/2015/02/Y%C3%BCzeyel-Mantar-Enfeksiyonlar%C4%B1.pdf)</a:t>
            </a:r>
          </a:p>
          <a:p>
            <a:r>
              <a:rPr lang="tr-TR" sz="2200" dirty="0">
                <a:latin typeface="+mj-lt"/>
              </a:rPr>
              <a:t>Ülker Gül , Akdeniz Üniversitesi Tıp Fakültesi, Dermatoloji Anabilim Dalı Derinin </a:t>
            </a:r>
            <a:r>
              <a:rPr lang="tr-TR" sz="2200" dirty="0" err="1">
                <a:latin typeface="+mj-lt"/>
              </a:rPr>
              <a:t>Yüzeyel</a:t>
            </a:r>
            <a:r>
              <a:rPr lang="tr-TR" sz="2200" dirty="0">
                <a:latin typeface="+mj-lt"/>
              </a:rPr>
              <a:t> </a:t>
            </a:r>
            <a:r>
              <a:rPr lang="tr-TR" sz="2200" dirty="0" err="1">
                <a:latin typeface="+mj-lt"/>
              </a:rPr>
              <a:t>Dermatofit</a:t>
            </a:r>
            <a:r>
              <a:rPr lang="tr-TR" sz="2200" dirty="0">
                <a:latin typeface="+mj-lt"/>
              </a:rPr>
              <a:t> Enfeksiyonları </a:t>
            </a:r>
            <a:r>
              <a:rPr lang="tr-TR" sz="2200" dirty="0" err="1">
                <a:latin typeface="+mj-lt"/>
              </a:rPr>
              <a:t>Superficial</a:t>
            </a:r>
            <a:r>
              <a:rPr lang="tr-TR" sz="2200" dirty="0">
                <a:latin typeface="+mj-lt"/>
              </a:rPr>
              <a:t> </a:t>
            </a:r>
            <a:r>
              <a:rPr lang="tr-TR" sz="2200" dirty="0" err="1">
                <a:latin typeface="+mj-lt"/>
              </a:rPr>
              <a:t>Dermatophyte</a:t>
            </a:r>
            <a:r>
              <a:rPr lang="tr-TR" sz="2200" dirty="0">
                <a:latin typeface="+mj-lt"/>
              </a:rPr>
              <a:t> </a:t>
            </a:r>
            <a:r>
              <a:rPr lang="tr-TR" sz="2200" dirty="0" err="1">
                <a:latin typeface="+mj-lt"/>
              </a:rPr>
              <a:t>Infections</a:t>
            </a:r>
            <a:r>
              <a:rPr lang="tr-TR" sz="2200" dirty="0">
                <a:latin typeface="+mj-lt"/>
              </a:rPr>
              <a:t>, </a:t>
            </a:r>
            <a:r>
              <a:rPr lang="sv-SE" sz="2200" dirty="0">
                <a:latin typeface="+mj-lt"/>
              </a:rPr>
              <a:t>Ankara Med J, 2014, 14(3): 107 – 113</a:t>
            </a:r>
            <a:endParaRPr lang="tr-TR" sz="2200" dirty="0">
              <a:latin typeface="+mj-lt"/>
            </a:endParaRPr>
          </a:p>
          <a:p>
            <a:r>
              <a:rPr lang="en-US" sz="2200" i="0" dirty="0">
                <a:solidFill>
                  <a:srgbClr val="212121"/>
                </a:solidFill>
                <a:effectLst/>
                <a:latin typeface="+mj-lt"/>
              </a:rPr>
              <a:t>Adapalene gel 0.1% vs ketoconazole cream 2% and their combination in treatment of pityriasis versicolor: A randomized clinical study</a:t>
            </a:r>
            <a:r>
              <a:rPr lang="tr-TR" sz="2200" i="0" dirty="0">
                <a:solidFill>
                  <a:srgbClr val="212121"/>
                </a:solidFill>
                <a:effectLst/>
                <a:latin typeface="+mj-lt"/>
              </a:rPr>
              <a:t> DOI: </a:t>
            </a:r>
            <a:r>
              <a:rPr lang="tr-TR" sz="2200" i="0" u="none" strike="noStrike" dirty="0">
                <a:effectLst/>
                <a:latin typeface="+mj-lt"/>
              </a:rPr>
              <a:t>10.1111/dth.13319</a:t>
            </a:r>
            <a:endParaRPr lang="tr-TR" sz="2200" i="0" dirty="0">
              <a:effectLst/>
              <a:latin typeface="+mj-lt"/>
            </a:endParaRPr>
          </a:p>
          <a:p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28354414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3C6C199-FC89-4144-8973-65D3122F7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C7FE284-189F-43D3-8EB0-97598CCEA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pPr marL="0" indent="0" algn="ctr">
              <a:buNone/>
            </a:pPr>
            <a:r>
              <a:rPr lang="tr-TR" dirty="0"/>
              <a:t>TEŞEKKÜRLER</a:t>
            </a:r>
          </a:p>
        </p:txBody>
      </p:sp>
    </p:spTree>
    <p:extLst>
      <p:ext uri="{BB962C8B-B14F-4D97-AF65-F5344CB8AC3E}">
        <p14:creationId xmlns:p14="http://schemas.microsoft.com/office/powerpoint/2010/main" val="3782910084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2329</TotalTime>
  <Words>3965</Words>
  <Application>Microsoft Office PowerPoint</Application>
  <PresentationFormat>Ekran Gösterisi (4:3)</PresentationFormat>
  <Paragraphs>549</Paragraphs>
  <Slides>97</Slides>
  <Notes>50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97</vt:i4>
      </vt:variant>
    </vt:vector>
  </HeadingPairs>
  <TitlesOfParts>
    <vt:vector size="102" baseType="lpstr">
      <vt:lpstr>Arial</vt:lpstr>
      <vt:lpstr>Calibri</vt:lpstr>
      <vt:lpstr>Google Sans</vt:lpstr>
      <vt:lpstr>Wingdings</vt:lpstr>
      <vt:lpstr>Ofis Teması</vt:lpstr>
      <vt:lpstr>YÜZEYEL MANTAR ENFEKSİYONLARI</vt:lpstr>
      <vt:lpstr>Amaç</vt:lpstr>
      <vt:lpstr>Öğrenim hedefleri</vt:lpstr>
      <vt:lpstr>GİRİŞ</vt:lpstr>
      <vt:lpstr>PowerPoint Sunusu</vt:lpstr>
      <vt:lpstr>GİRİŞ</vt:lpstr>
      <vt:lpstr>TİNEA CAPİTİS</vt:lpstr>
      <vt:lpstr>PowerPoint Sunusu</vt:lpstr>
      <vt:lpstr>PowerPoint Sunusu</vt:lpstr>
      <vt:lpstr>Kerion</vt:lpstr>
      <vt:lpstr>Kerion</vt:lpstr>
      <vt:lpstr>PowerPoint Sunusu</vt:lpstr>
      <vt:lpstr>Ayırıcı Tanı</vt:lpstr>
      <vt:lpstr>FAVUS</vt:lpstr>
      <vt:lpstr>Seboreik dermatit</vt:lpstr>
      <vt:lpstr>Sifiliz ikinci dönem lezyonları</vt:lpstr>
      <vt:lpstr>Alopesi areata</vt:lpstr>
      <vt:lpstr>Psöriyazis</vt:lpstr>
      <vt:lpstr>Trikotillomani</vt:lpstr>
      <vt:lpstr>TEDAVİ</vt:lpstr>
      <vt:lpstr>PowerPoint Sunusu</vt:lpstr>
      <vt:lpstr>TİNEA CORPORİS</vt:lpstr>
      <vt:lpstr>PowerPoint Sunusu</vt:lpstr>
      <vt:lpstr>PowerPoint Sunusu</vt:lpstr>
      <vt:lpstr>PowerPoint Sunusu</vt:lpstr>
      <vt:lpstr>PowerPoint Sunusu</vt:lpstr>
      <vt:lpstr>Komplikasyonlar</vt:lpstr>
      <vt:lpstr>Ayırıcı Tanı</vt:lpstr>
      <vt:lpstr>PowerPoint Sunusu</vt:lpstr>
      <vt:lpstr>Psöriasiz</vt:lpstr>
      <vt:lpstr>psöriasiz</vt:lpstr>
      <vt:lpstr>Sekonder Sifiliz</vt:lpstr>
      <vt:lpstr>PİTRİASİZ ROSA</vt:lpstr>
      <vt:lpstr>Granüloma Annulare</vt:lpstr>
      <vt:lpstr>Önleme</vt:lpstr>
      <vt:lpstr>TEDAVİ Topikal Tedaviler</vt:lpstr>
      <vt:lpstr>PowerPoint Sunusu</vt:lpstr>
      <vt:lpstr>TİNEA PEDİS</vt:lpstr>
      <vt:lpstr>PowerPoint Sunusu</vt:lpstr>
      <vt:lpstr>PowerPoint Sunusu</vt:lpstr>
      <vt:lpstr>Makosen Tinea</vt:lpstr>
      <vt:lpstr>Ayırıcı Tanı</vt:lpstr>
      <vt:lpstr>interdigital eritrazma</vt:lpstr>
      <vt:lpstr>PSÖRİAZİS</vt:lpstr>
      <vt:lpstr>Kontak dermatit (ayakkabıya bağlı)</vt:lpstr>
      <vt:lpstr>skabiez</vt:lpstr>
      <vt:lpstr>Pomfoliks (Dishidrotik Egzema / Dishidroz)</vt:lpstr>
      <vt:lpstr>Önleme</vt:lpstr>
      <vt:lpstr>Tedavi Lokal Tedaviler</vt:lpstr>
      <vt:lpstr>Tedavi Sistemik Tedaviler</vt:lpstr>
      <vt:lpstr>Tinea cruris (İnguinalis)</vt:lpstr>
      <vt:lpstr>PowerPoint Sunusu</vt:lpstr>
      <vt:lpstr>PowerPoint Sunusu</vt:lpstr>
      <vt:lpstr>Ayırıcı tanı</vt:lpstr>
      <vt:lpstr>Tinea barbea</vt:lpstr>
      <vt:lpstr>PowerPoint Sunusu</vt:lpstr>
      <vt:lpstr>Tinea unguium (onikomikoz)</vt:lpstr>
      <vt:lpstr>PowerPoint Sunusu</vt:lpstr>
      <vt:lpstr>Tedavi</vt:lpstr>
      <vt:lpstr>Tedavi Sistemik Tedavi</vt:lpstr>
      <vt:lpstr>Tinea inkognito</vt:lpstr>
      <vt:lpstr>PowerPoint Sunusu</vt:lpstr>
      <vt:lpstr>İd Reaksiyonu</vt:lpstr>
      <vt:lpstr>PowerPoint Sunusu</vt:lpstr>
      <vt:lpstr>Tinea Versikolor (Pitiriyazis Versikolor)</vt:lpstr>
      <vt:lpstr>PowerPoint Sunusu</vt:lpstr>
      <vt:lpstr>PowerPoint Sunusu</vt:lpstr>
      <vt:lpstr>PowerPoint Sunusu</vt:lpstr>
      <vt:lpstr>PowerPoint Sunusu</vt:lpstr>
      <vt:lpstr>PowerPoint Sunusu</vt:lpstr>
      <vt:lpstr>Laboratuar Bulguları</vt:lpstr>
      <vt:lpstr>Ayırıcı Tanı</vt:lpstr>
      <vt:lpstr>PowerPoint Sunusu</vt:lpstr>
      <vt:lpstr>PowerPoint Sunusu</vt:lpstr>
      <vt:lpstr>Tedavi</vt:lpstr>
      <vt:lpstr>PowerPoint Sunusu</vt:lpstr>
      <vt:lpstr>PowerPoint Sunusu</vt:lpstr>
      <vt:lpstr>MUKOKUTANÖZ KANDİDİYAZİS</vt:lpstr>
      <vt:lpstr>PowerPoint Sunusu</vt:lpstr>
      <vt:lpstr>MUKOKUTANÖZ KANDİDİYAZİS</vt:lpstr>
      <vt:lpstr>PowerPoint Sunusu</vt:lpstr>
      <vt:lpstr>PowerPoint Sunusu</vt:lpstr>
      <vt:lpstr>PowerPoint Sunusu</vt:lpstr>
      <vt:lpstr>PowerPoint Sunusu</vt:lpstr>
      <vt:lpstr>Laboratuvar Bulguları</vt:lpstr>
      <vt:lpstr>Ayırıcı Tanı </vt:lpstr>
      <vt:lpstr>Komplikasyonlar </vt:lpstr>
      <vt:lpstr>Tedavi Genel Önlemler</vt:lpstr>
      <vt:lpstr>Lokal Önlemler</vt:lpstr>
      <vt:lpstr>PowerPoint Sunusu</vt:lpstr>
      <vt:lpstr>PowerPoint Sunusu</vt:lpstr>
      <vt:lpstr>PowerPoint Sunusu</vt:lpstr>
      <vt:lpstr>Vaka </vt:lpstr>
      <vt:lpstr>PowerPoint Sunusu</vt:lpstr>
      <vt:lpstr>Tinea İncognito</vt:lpstr>
      <vt:lpstr>KAYNAKLAR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Şebnem</dc:creator>
  <cp:lastModifiedBy>vahap bir</cp:lastModifiedBy>
  <cp:revision>138</cp:revision>
  <dcterms:created xsi:type="dcterms:W3CDTF">2021-05-30T08:32:31Z</dcterms:created>
  <dcterms:modified xsi:type="dcterms:W3CDTF">2021-06-29T10:17:42Z</dcterms:modified>
</cp:coreProperties>
</file>