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66" r:id="rId3"/>
    <p:sldId id="257" r:id="rId4"/>
    <p:sldId id="268" r:id="rId5"/>
    <p:sldId id="273" r:id="rId6"/>
    <p:sldId id="276" r:id="rId7"/>
    <p:sldId id="271" r:id="rId8"/>
    <p:sldId id="270" r:id="rId9"/>
    <p:sldId id="274" r:id="rId10"/>
    <p:sldId id="325" r:id="rId11"/>
    <p:sldId id="301" r:id="rId12"/>
    <p:sldId id="267" r:id="rId13"/>
    <p:sldId id="259" r:id="rId14"/>
    <p:sldId id="284" r:id="rId15"/>
    <p:sldId id="285" r:id="rId16"/>
    <p:sldId id="286" r:id="rId17"/>
    <p:sldId id="260" r:id="rId18"/>
    <p:sldId id="278" r:id="rId19"/>
    <p:sldId id="282" r:id="rId20"/>
    <p:sldId id="283" r:id="rId21"/>
    <p:sldId id="281" r:id="rId22"/>
    <p:sldId id="287" r:id="rId23"/>
    <p:sldId id="279" r:id="rId24"/>
    <p:sldId id="289" r:id="rId25"/>
    <p:sldId id="293" r:id="rId26"/>
    <p:sldId id="292" r:id="rId27"/>
    <p:sldId id="290" r:id="rId28"/>
    <p:sldId id="291" r:id="rId29"/>
    <p:sldId id="288" r:id="rId30"/>
    <p:sldId id="327" r:id="rId31"/>
    <p:sldId id="322" r:id="rId32"/>
    <p:sldId id="326" r:id="rId33"/>
    <p:sldId id="296" r:id="rId34"/>
    <p:sldId id="300" r:id="rId35"/>
    <p:sldId id="299" r:id="rId36"/>
    <p:sldId id="328" r:id="rId37"/>
    <p:sldId id="298" r:id="rId38"/>
    <p:sldId id="297" r:id="rId39"/>
    <p:sldId id="263" r:id="rId40"/>
    <p:sldId id="310" r:id="rId41"/>
    <p:sldId id="313" r:id="rId42"/>
    <p:sldId id="314" r:id="rId43"/>
    <p:sldId id="306" r:id="rId44"/>
    <p:sldId id="305" r:id="rId45"/>
    <p:sldId id="304" r:id="rId46"/>
    <p:sldId id="303" r:id="rId47"/>
    <p:sldId id="320" r:id="rId48"/>
    <p:sldId id="319" r:id="rId49"/>
    <p:sldId id="318" r:id="rId50"/>
    <p:sldId id="329" r:id="rId51"/>
    <p:sldId id="317" r:id="rId52"/>
    <p:sldId id="323" r:id="rId53"/>
    <p:sldId id="316" r:id="rId54"/>
    <p:sldId id="315" r:id="rId55"/>
    <p:sldId id="321" r:id="rId56"/>
    <p:sldId id="264" r:id="rId57"/>
    <p:sldId id="265" r:id="rId5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87224" autoAdjust="0"/>
  </p:normalViewPr>
  <p:slideViewPr>
    <p:cSldViewPr snapToGrid="0">
      <p:cViewPr varScale="1">
        <p:scale>
          <a:sx n="103" d="100"/>
          <a:sy n="103" d="100"/>
        </p:scale>
        <p:origin x="-9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71433-1ADF-44AB-8AB6-5A891827C066}" type="doc">
      <dgm:prSet loTypeId="urn:microsoft.com/office/officeart/2005/8/layout/hierarchy3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1A0A2028-35A4-43F6-AE34-D03C82349E50}">
      <dgm:prSet phldrT="[Metin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/>
            <a:t>Eski Baş </a:t>
          </a:r>
        </a:p>
        <a:p>
          <a:r>
            <a:rPr lang="tr-TR" sz="2400" b="1" dirty="0" smtClean="0"/>
            <a:t>Ağrıları </a:t>
          </a:r>
          <a:endParaRPr lang="tr-TR" sz="2400" b="1" dirty="0"/>
        </a:p>
      </dgm:t>
    </dgm:pt>
    <dgm:pt modelId="{9B87363B-DA5F-4798-AEE0-00B1CEA06065}" type="parTrans" cxnId="{18CC12F1-ACD9-4D0D-B7C9-DB07B2C073DE}">
      <dgm:prSet/>
      <dgm:spPr/>
      <dgm:t>
        <a:bodyPr/>
        <a:lstStyle/>
        <a:p>
          <a:endParaRPr lang="tr-TR"/>
        </a:p>
      </dgm:t>
    </dgm:pt>
    <dgm:pt modelId="{22591555-5B16-4AA6-BFE0-E87FAF003188}" type="sibTrans" cxnId="{18CC12F1-ACD9-4D0D-B7C9-DB07B2C073DE}">
      <dgm:prSet/>
      <dgm:spPr/>
      <dgm:t>
        <a:bodyPr/>
        <a:lstStyle/>
        <a:p>
          <a:endParaRPr lang="tr-TR"/>
        </a:p>
      </dgm:t>
    </dgm:pt>
    <dgm:pt modelId="{4FFE336F-16C3-4DE3-A69A-BF37AC5370EF}">
      <dgm:prSet phldrT="[Metin]" custT="1"/>
      <dgm:spPr/>
      <dgm:t>
        <a:bodyPr/>
        <a:lstStyle/>
        <a:p>
          <a:r>
            <a:rPr lang="tr-TR" sz="1600" b="1" dirty="0" err="1" smtClean="0"/>
            <a:t>Primer</a:t>
          </a:r>
          <a:r>
            <a:rPr lang="tr-TR" sz="1600" b="1" dirty="0" smtClean="0"/>
            <a:t> Baş Ağrıları</a:t>
          </a:r>
        </a:p>
        <a:p>
          <a:r>
            <a:rPr lang="tr-TR" sz="1600" dirty="0" smtClean="0">
              <a:solidFill>
                <a:schemeClr val="tx1"/>
              </a:solidFill>
            </a:rPr>
            <a:t>a. Migren</a:t>
          </a:r>
        </a:p>
        <a:p>
          <a:r>
            <a:rPr lang="tr-TR" sz="1600" dirty="0" smtClean="0">
              <a:solidFill>
                <a:schemeClr val="tx1"/>
              </a:solidFill>
            </a:rPr>
            <a:t>b. Gerilim Tipi Baş Ağrısı</a:t>
          </a:r>
        </a:p>
        <a:p>
          <a:r>
            <a:rPr lang="tr-TR" sz="1600" dirty="0" smtClean="0">
              <a:solidFill>
                <a:schemeClr val="tx1"/>
              </a:solidFill>
            </a:rPr>
            <a:t>c. Küme Tipi Baş Ağrısı</a:t>
          </a:r>
          <a:endParaRPr lang="tr-TR" sz="1600" dirty="0"/>
        </a:p>
      </dgm:t>
    </dgm:pt>
    <dgm:pt modelId="{415DC0F8-3288-480E-8D65-5B7452A522C8}" type="parTrans" cxnId="{EF77FF68-768A-43D9-9A4D-90449A99412B}">
      <dgm:prSet/>
      <dgm:spPr/>
      <dgm:t>
        <a:bodyPr/>
        <a:lstStyle/>
        <a:p>
          <a:endParaRPr lang="tr-TR"/>
        </a:p>
      </dgm:t>
    </dgm:pt>
    <dgm:pt modelId="{97E6A223-8680-4D3B-94DF-1AE5B76952A2}" type="sibTrans" cxnId="{EF77FF68-768A-43D9-9A4D-90449A99412B}">
      <dgm:prSet/>
      <dgm:spPr/>
      <dgm:t>
        <a:bodyPr/>
        <a:lstStyle/>
        <a:p>
          <a:endParaRPr lang="tr-TR"/>
        </a:p>
      </dgm:t>
    </dgm:pt>
    <dgm:pt modelId="{CBD8E1AE-40BD-4BCA-9D3A-DC8EF1777023}">
      <dgm:prSet phldrT="[Metin]" custT="1"/>
      <dgm:spPr/>
      <dgm:t>
        <a:bodyPr/>
        <a:lstStyle/>
        <a:p>
          <a:r>
            <a:rPr lang="tr-TR" sz="1600" b="1" dirty="0" err="1" smtClean="0"/>
            <a:t>Sekonder</a:t>
          </a:r>
          <a:r>
            <a:rPr lang="tr-TR" sz="1600" b="1" dirty="0" smtClean="0"/>
            <a:t> Baş Ağrıları</a:t>
          </a:r>
        </a:p>
        <a:p>
          <a:r>
            <a:rPr lang="tr-TR" sz="1600" dirty="0" smtClean="0"/>
            <a:t>a. </a:t>
          </a:r>
          <a:r>
            <a:rPr lang="tr-TR" sz="1600" dirty="0" err="1" smtClean="0"/>
            <a:t>Servikal</a:t>
          </a:r>
          <a:r>
            <a:rPr lang="tr-TR" sz="1600" dirty="0" smtClean="0"/>
            <a:t> </a:t>
          </a:r>
          <a:r>
            <a:rPr lang="tr-TR" sz="1600" dirty="0" err="1" smtClean="0"/>
            <a:t>dejeneratif</a:t>
          </a:r>
          <a:r>
            <a:rPr lang="tr-TR" sz="1600" dirty="0" smtClean="0"/>
            <a:t> eklem hastalığı</a:t>
          </a:r>
        </a:p>
        <a:p>
          <a:r>
            <a:rPr lang="tr-TR" sz="1600" dirty="0" smtClean="0"/>
            <a:t>b. </a:t>
          </a:r>
          <a:r>
            <a:rPr lang="tr-TR" sz="1600" dirty="0" err="1" smtClean="0"/>
            <a:t>Temporomandibuler</a:t>
          </a:r>
          <a:r>
            <a:rPr lang="tr-TR" sz="1600" dirty="0" smtClean="0"/>
            <a:t> eklem sendromu</a:t>
          </a:r>
        </a:p>
        <a:p>
          <a:r>
            <a:rPr lang="tr-TR" sz="1600" dirty="0" smtClean="0"/>
            <a:t>c. Madde kullanımı veya yoksunluğu ile ilişkili baş ağrıları</a:t>
          </a:r>
          <a:endParaRPr lang="tr-TR" sz="1600" dirty="0"/>
        </a:p>
      </dgm:t>
    </dgm:pt>
    <dgm:pt modelId="{804638E2-4E47-4448-8313-C243DB659079}" type="parTrans" cxnId="{CDF9E948-F2A0-44F3-A00C-03AF2316C1FB}">
      <dgm:prSet/>
      <dgm:spPr/>
      <dgm:t>
        <a:bodyPr/>
        <a:lstStyle/>
        <a:p>
          <a:endParaRPr lang="tr-TR"/>
        </a:p>
      </dgm:t>
    </dgm:pt>
    <dgm:pt modelId="{AC40071E-400A-4626-8E2F-CDA5553D3F49}" type="sibTrans" cxnId="{CDF9E948-F2A0-44F3-A00C-03AF2316C1FB}">
      <dgm:prSet/>
      <dgm:spPr/>
      <dgm:t>
        <a:bodyPr/>
        <a:lstStyle/>
        <a:p>
          <a:endParaRPr lang="tr-TR"/>
        </a:p>
      </dgm:t>
    </dgm:pt>
    <dgm:pt modelId="{5B4F2D83-8ECC-4556-84D1-E652778C59DA}">
      <dgm:prSet phldrT="[Metin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2400" b="1" dirty="0" smtClean="0"/>
            <a:t>Yeni Baş </a:t>
          </a:r>
        </a:p>
        <a:p>
          <a:r>
            <a:rPr lang="tr-TR" sz="2400" b="1" dirty="0" smtClean="0"/>
            <a:t>Ağrıları</a:t>
          </a:r>
          <a:endParaRPr lang="tr-TR" sz="2400" b="1" dirty="0"/>
        </a:p>
      </dgm:t>
    </dgm:pt>
    <dgm:pt modelId="{DFBBE573-7278-4657-B09D-03AD1104E20E}" type="parTrans" cxnId="{87EBB4C9-3EDF-4CF7-B524-21F4F74BCCC1}">
      <dgm:prSet/>
      <dgm:spPr/>
      <dgm:t>
        <a:bodyPr/>
        <a:lstStyle/>
        <a:p>
          <a:endParaRPr lang="tr-TR"/>
        </a:p>
      </dgm:t>
    </dgm:pt>
    <dgm:pt modelId="{34383D81-2E9C-4193-90AF-04F1EF93C8B7}" type="sibTrans" cxnId="{87EBB4C9-3EDF-4CF7-B524-21F4F74BCCC1}">
      <dgm:prSet/>
      <dgm:spPr/>
      <dgm:t>
        <a:bodyPr/>
        <a:lstStyle/>
        <a:p>
          <a:endParaRPr lang="tr-TR"/>
        </a:p>
      </dgm:t>
    </dgm:pt>
    <dgm:pt modelId="{00A75D9D-270C-4D73-AD57-46CF384EA1E7}">
      <dgm:prSet phldrT="[Metin]" custT="1"/>
      <dgm:spPr/>
      <dgm:t>
        <a:bodyPr/>
        <a:lstStyle/>
        <a:p>
          <a:r>
            <a:rPr lang="tr-TR" sz="1600" b="1" dirty="0" err="1" smtClean="0"/>
            <a:t>Primer</a:t>
          </a:r>
          <a:r>
            <a:rPr lang="tr-TR" sz="1600" b="1" dirty="0" smtClean="0"/>
            <a:t> Baş Ağrıları</a:t>
          </a:r>
        </a:p>
        <a:p>
          <a:r>
            <a:rPr lang="tr-TR" sz="1600" dirty="0" smtClean="0"/>
            <a:t>a. İyi huylu öksürük baş ağrısı</a:t>
          </a:r>
        </a:p>
        <a:p>
          <a:r>
            <a:rPr lang="tr-TR" sz="1600" dirty="0" smtClean="0"/>
            <a:t>b. İyi huylu egzersiz baş ağrısı</a:t>
          </a:r>
        </a:p>
        <a:p>
          <a:r>
            <a:rPr lang="tr-TR" sz="1600" dirty="0" smtClean="0"/>
            <a:t>c. Cinsel aktivite ile ilişkili baş ağrısı</a:t>
          </a:r>
        </a:p>
        <a:p>
          <a:r>
            <a:rPr lang="tr-TR" sz="1600" dirty="0" smtClean="0"/>
            <a:t>d. İyi huylu gök gürültüsü baş ağrısı</a:t>
          </a:r>
        </a:p>
        <a:p>
          <a:r>
            <a:rPr lang="tr-TR" sz="1600" dirty="0" smtClean="0"/>
            <a:t>e. </a:t>
          </a:r>
          <a:r>
            <a:rPr lang="tr-TR" sz="1600" dirty="0" err="1" smtClean="0"/>
            <a:t>İdiyopatik</a:t>
          </a:r>
          <a:r>
            <a:rPr lang="tr-TR" sz="1600" dirty="0" smtClean="0"/>
            <a:t> </a:t>
          </a:r>
          <a:r>
            <a:rPr lang="tr-TR" sz="1600" dirty="0" err="1" smtClean="0"/>
            <a:t>intrakraniyal</a:t>
          </a:r>
          <a:r>
            <a:rPr lang="tr-TR" sz="1600" dirty="0" smtClean="0"/>
            <a:t> HT</a:t>
          </a:r>
          <a:endParaRPr lang="tr-TR" sz="1600" dirty="0"/>
        </a:p>
      </dgm:t>
    </dgm:pt>
    <dgm:pt modelId="{24B5C4B7-1166-4264-AD3D-0534EAB4581C}" type="parTrans" cxnId="{B322CCD5-888C-49F3-BFD6-AFDCEDBDB648}">
      <dgm:prSet/>
      <dgm:spPr/>
      <dgm:t>
        <a:bodyPr/>
        <a:lstStyle/>
        <a:p>
          <a:endParaRPr lang="tr-TR"/>
        </a:p>
      </dgm:t>
    </dgm:pt>
    <dgm:pt modelId="{08301615-02E6-47FB-A449-AC37BC996343}" type="sibTrans" cxnId="{B322CCD5-888C-49F3-BFD6-AFDCEDBDB648}">
      <dgm:prSet/>
      <dgm:spPr/>
      <dgm:t>
        <a:bodyPr/>
        <a:lstStyle/>
        <a:p>
          <a:endParaRPr lang="tr-TR"/>
        </a:p>
      </dgm:t>
    </dgm:pt>
    <dgm:pt modelId="{DA791125-E4F2-4A02-8AD5-C5AC85B99927}">
      <dgm:prSet phldrT="[Metin]" custT="1"/>
      <dgm:spPr/>
      <dgm:t>
        <a:bodyPr/>
        <a:lstStyle/>
        <a:p>
          <a:r>
            <a:rPr lang="tr-TR" sz="1600" b="1" dirty="0" err="1" smtClean="0"/>
            <a:t>Sekonder</a:t>
          </a:r>
          <a:r>
            <a:rPr lang="tr-TR" sz="1600" b="1" dirty="0" smtClean="0"/>
            <a:t> Baş Ağrıları</a:t>
          </a:r>
        </a:p>
        <a:p>
          <a:r>
            <a:rPr lang="tr-TR" sz="1600" dirty="0" smtClean="0"/>
            <a:t>a. </a:t>
          </a:r>
          <a:r>
            <a:rPr lang="tr-TR" sz="1600" b="1" u="sng" dirty="0" err="1" smtClean="0"/>
            <a:t>Enfeksiyöz</a:t>
          </a:r>
          <a:r>
            <a:rPr lang="tr-TR" sz="1600" dirty="0" err="1" smtClean="0">
              <a:sym typeface="Wingdings" panose="05000000000000000000" pitchFamily="2" charset="2"/>
            </a:rPr>
            <a:t>ÜSYE</a:t>
          </a:r>
          <a:r>
            <a:rPr lang="tr-TR" sz="1600" dirty="0" smtClean="0">
              <a:sym typeface="Wingdings" panose="05000000000000000000" pitchFamily="2" charset="2"/>
            </a:rPr>
            <a:t>, Sinüzit, Menenjit </a:t>
          </a:r>
        </a:p>
        <a:p>
          <a:r>
            <a:rPr lang="tr-TR" sz="1600" dirty="0" smtClean="0">
              <a:sym typeface="Wingdings" panose="05000000000000000000" pitchFamily="2" charset="2"/>
            </a:rPr>
            <a:t>b. </a:t>
          </a:r>
          <a:r>
            <a:rPr lang="tr-TR" sz="1600" b="1" u="sng" dirty="0" err="1" smtClean="0">
              <a:sym typeface="Wingdings" panose="05000000000000000000" pitchFamily="2" charset="2"/>
            </a:rPr>
            <a:t>Vasküler</a:t>
          </a:r>
          <a:r>
            <a:rPr lang="tr-TR" sz="1600" dirty="0" err="1" smtClean="0">
              <a:sym typeface="Wingdings" panose="05000000000000000000" pitchFamily="2" charset="2"/>
            </a:rPr>
            <a:t>Temporal</a:t>
          </a:r>
          <a:r>
            <a:rPr lang="tr-TR" sz="1600" dirty="0" smtClean="0">
              <a:sym typeface="Wingdings" panose="05000000000000000000" pitchFamily="2" charset="2"/>
            </a:rPr>
            <a:t> arterit, SAK, </a:t>
          </a:r>
          <a:r>
            <a:rPr lang="tr-TR" sz="1600" dirty="0" err="1" smtClean="0">
              <a:sym typeface="Wingdings" panose="05000000000000000000" pitchFamily="2" charset="2"/>
            </a:rPr>
            <a:t>Parankimal</a:t>
          </a:r>
          <a:r>
            <a:rPr lang="tr-TR" sz="1600" dirty="0" smtClean="0">
              <a:sym typeface="Wingdings" panose="05000000000000000000" pitchFamily="2" charset="2"/>
            </a:rPr>
            <a:t> kanama, </a:t>
          </a:r>
          <a:r>
            <a:rPr lang="tr-TR" sz="1600" dirty="0" err="1" smtClean="0">
              <a:sym typeface="Wingdings" panose="05000000000000000000" pitchFamily="2" charset="2"/>
            </a:rPr>
            <a:t>Malign</a:t>
          </a:r>
          <a:r>
            <a:rPr lang="tr-TR" sz="1600" dirty="0" smtClean="0">
              <a:sym typeface="Wingdings" panose="05000000000000000000" pitchFamily="2" charset="2"/>
            </a:rPr>
            <a:t> HT, </a:t>
          </a:r>
          <a:r>
            <a:rPr lang="tr-TR" sz="1600" dirty="0" err="1" smtClean="0">
              <a:sym typeface="Wingdings" panose="05000000000000000000" pitchFamily="2" charset="2"/>
            </a:rPr>
            <a:t>Kavernöz</a:t>
          </a:r>
          <a:r>
            <a:rPr lang="tr-TR" sz="1600" dirty="0" smtClean="0">
              <a:sym typeface="Wingdings" panose="05000000000000000000" pitchFamily="2" charset="2"/>
            </a:rPr>
            <a:t> sinüs </a:t>
          </a:r>
          <a:r>
            <a:rPr lang="tr-TR" sz="1600" dirty="0" err="1" smtClean="0">
              <a:sym typeface="Wingdings" panose="05000000000000000000" pitchFamily="2" charset="2"/>
            </a:rPr>
            <a:t>trombozu</a:t>
          </a:r>
          <a:endParaRPr lang="tr-TR" sz="1600" dirty="0" smtClean="0">
            <a:sym typeface="Wingdings" panose="05000000000000000000" pitchFamily="2" charset="2"/>
          </a:endParaRPr>
        </a:p>
        <a:p>
          <a:r>
            <a:rPr lang="tr-TR" sz="1600" dirty="0" smtClean="0">
              <a:sym typeface="Wingdings" panose="05000000000000000000" pitchFamily="2" charset="2"/>
            </a:rPr>
            <a:t>c. </a:t>
          </a:r>
          <a:r>
            <a:rPr lang="tr-TR" sz="1600" b="1" u="sng" dirty="0" smtClean="0">
              <a:sym typeface="Wingdings" panose="05000000000000000000" pitchFamily="2" charset="2"/>
            </a:rPr>
            <a:t>Yer kaplayan </a:t>
          </a:r>
          <a:r>
            <a:rPr lang="tr-TR" sz="1600" b="1" u="sng" dirty="0" err="1" smtClean="0">
              <a:sym typeface="Wingdings" panose="05000000000000000000" pitchFamily="2" charset="2"/>
            </a:rPr>
            <a:t>lezyonlar</a:t>
          </a:r>
          <a:r>
            <a:rPr lang="tr-TR" sz="1600" dirty="0" err="1" smtClean="0">
              <a:sym typeface="Wingdings" panose="05000000000000000000" pitchFamily="2" charset="2"/>
            </a:rPr>
            <a:t>Beyin</a:t>
          </a:r>
          <a:r>
            <a:rPr lang="tr-TR" sz="1600" dirty="0" smtClean="0">
              <a:sym typeface="Wingdings" panose="05000000000000000000" pitchFamily="2" charset="2"/>
            </a:rPr>
            <a:t> </a:t>
          </a:r>
          <a:r>
            <a:rPr lang="tr-TR" sz="1600" dirty="0" err="1" smtClean="0">
              <a:sym typeface="Wingdings" panose="05000000000000000000" pitchFamily="2" charset="2"/>
            </a:rPr>
            <a:t>tm</a:t>
          </a:r>
          <a:r>
            <a:rPr lang="tr-TR" sz="1600" dirty="0" smtClean="0">
              <a:sym typeface="Wingdings" panose="05000000000000000000" pitchFamily="2" charset="2"/>
            </a:rPr>
            <a:t>, </a:t>
          </a:r>
          <a:r>
            <a:rPr lang="tr-TR" sz="1600" dirty="0" err="1" smtClean="0">
              <a:sym typeface="Wingdings" panose="05000000000000000000" pitchFamily="2" charset="2"/>
            </a:rPr>
            <a:t>Subdural</a:t>
          </a:r>
          <a:r>
            <a:rPr lang="tr-TR" sz="1600" dirty="0" smtClean="0">
              <a:sym typeface="Wingdings" panose="05000000000000000000" pitchFamily="2" charset="2"/>
            </a:rPr>
            <a:t> </a:t>
          </a:r>
          <a:r>
            <a:rPr lang="tr-TR" sz="1600" dirty="0" err="1" smtClean="0">
              <a:sym typeface="Wingdings" panose="05000000000000000000" pitchFamily="2" charset="2"/>
            </a:rPr>
            <a:t>hematom</a:t>
          </a:r>
          <a:endParaRPr lang="tr-TR" sz="1600" dirty="0" smtClean="0">
            <a:sym typeface="Wingdings" panose="05000000000000000000" pitchFamily="2" charset="2"/>
          </a:endParaRPr>
        </a:p>
        <a:p>
          <a:r>
            <a:rPr lang="tr-TR" sz="1600" dirty="0" smtClean="0">
              <a:sym typeface="Wingdings" panose="05000000000000000000" pitchFamily="2" charset="2"/>
            </a:rPr>
            <a:t>d. </a:t>
          </a:r>
          <a:r>
            <a:rPr lang="tr-TR" sz="1600" b="1" u="sng" dirty="0" smtClean="0">
              <a:sym typeface="Wingdings" panose="05000000000000000000" pitchFamily="2" charset="2"/>
            </a:rPr>
            <a:t>Medikal sabah baş </a:t>
          </a:r>
          <a:r>
            <a:rPr lang="tr-TR" sz="1600" b="1" u="sng" dirty="0" err="1" smtClean="0">
              <a:sym typeface="Wingdings" panose="05000000000000000000" pitchFamily="2" charset="2"/>
            </a:rPr>
            <a:t>ağrısı</a:t>
          </a:r>
          <a:r>
            <a:rPr lang="tr-TR" sz="1600" dirty="0" err="1" smtClean="0">
              <a:sym typeface="Wingdings" panose="05000000000000000000" pitchFamily="2" charset="2"/>
            </a:rPr>
            <a:t>Uyku</a:t>
          </a:r>
          <a:r>
            <a:rPr lang="tr-TR" sz="1600" dirty="0" smtClean="0">
              <a:sym typeface="Wingdings" panose="05000000000000000000" pitchFamily="2" charset="2"/>
            </a:rPr>
            <a:t> bozukluğu, Gece hipoglisemisi</a:t>
          </a:r>
          <a:endParaRPr lang="tr-TR" sz="1600" dirty="0"/>
        </a:p>
      </dgm:t>
    </dgm:pt>
    <dgm:pt modelId="{80BA84C3-C76C-4B31-95E2-2A83CCB1616C}" type="parTrans" cxnId="{01DE79AB-6D87-403B-8F4C-226FB94F1B03}">
      <dgm:prSet/>
      <dgm:spPr/>
      <dgm:t>
        <a:bodyPr/>
        <a:lstStyle/>
        <a:p>
          <a:endParaRPr lang="tr-TR"/>
        </a:p>
      </dgm:t>
    </dgm:pt>
    <dgm:pt modelId="{1A9CD339-0964-42E9-8C2B-F993DCF40580}" type="sibTrans" cxnId="{01DE79AB-6D87-403B-8F4C-226FB94F1B03}">
      <dgm:prSet/>
      <dgm:spPr/>
      <dgm:t>
        <a:bodyPr/>
        <a:lstStyle/>
        <a:p>
          <a:endParaRPr lang="tr-TR"/>
        </a:p>
      </dgm:t>
    </dgm:pt>
    <dgm:pt modelId="{0E7FCA15-5596-41D6-A2C9-582CB0602847}" type="pres">
      <dgm:prSet presAssocID="{86371433-1ADF-44AB-8AB6-5A891827C06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D750F7B-BFF8-4842-A91D-C1D64CF3C9CB}" type="pres">
      <dgm:prSet presAssocID="{1A0A2028-35A4-43F6-AE34-D03C82349E50}" presName="root" presStyleCnt="0"/>
      <dgm:spPr/>
    </dgm:pt>
    <dgm:pt modelId="{49AEAF8B-FAB4-43CB-9E0B-E1245866E4B6}" type="pres">
      <dgm:prSet presAssocID="{1A0A2028-35A4-43F6-AE34-D03C82349E50}" presName="rootComposite" presStyleCnt="0"/>
      <dgm:spPr/>
    </dgm:pt>
    <dgm:pt modelId="{EC073545-5830-4799-AB7B-9D2823F7D07E}" type="pres">
      <dgm:prSet presAssocID="{1A0A2028-35A4-43F6-AE34-D03C82349E50}" presName="rootText" presStyleLbl="node1" presStyleIdx="0" presStyleCnt="2" custScaleX="49046" custScaleY="54670"/>
      <dgm:spPr/>
      <dgm:t>
        <a:bodyPr/>
        <a:lstStyle/>
        <a:p>
          <a:endParaRPr lang="tr-TR"/>
        </a:p>
      </dgm:t>
    </dgm:pt>
    <dgm:pt modelId="{F4271CE8-39ED-43B0-9CEF-CA42FD5A21F2}" type="pres">
      <dgm:prSet presAssocID="{1A0A2028-35A4-43F6-AE34-D03C82349E50}" presName="rootConnector" presStyleLbl="node1" presStyleIdx="0" presStyleCnt="2"/>
      <dgm:spPr/>
      <dgm:t>
        <a:bodyPr/>
        <a:lstStyle/>
        <a:p>
          <a:endParaRPr lang="tr-TR"/>
        </a:p>
      </dgm:t>
    </dgm:pt>
    <dgm:pt modelId="{FEC10C56-ACF8-4663-A796-BB27B41E790C}" type="pres">
      <dgm:prSet presAssocID="{1A0A2028-35A4-43F6-AE34-D03C82349E50}" presName="childShape" presStyleCnt="0"/>
      <dgm:spPr/>
    </dgm:pt>
    <dgm:pt modelId="{841CBBB1-FA42-41ED-ABF2-EC06F9CDBFD0}" type="pres">
      <dgm:prSet presAssocID="{415DC0F8-3288-480E-8D65-5B7452A522C8}" presName="Name13" presStyleLbl="parChTrans1D2" presStyleIdx="0" presStyleCnt="4"/>
      <dgm:spPr/>
      <dgm:t>
        <a:bodyPr/>
        <a:lstStyle/>
        <a:p>
          <a:endParaRPr lang="tr-TR"/>
        </a:p>
      </dgm:t>
    </dgm:pt>
    <dgm:pt modelId="{0DAF48C6-9CE3-4E50-8048-61571A261387}" type="pres">
      <dgm:prSet presAssocID="{4FFE336F-16C3-4DE3-A69A-BF37AC5370EF}" presName="childText" presStyleLbl="bgAcc1" presStyleIdx="0" presStyleCnt="4" custScaleY="10844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23BBED-A02D-4ED0-A41B-5D1D8049FEF2}" type="pres">
      <dgm:prSet presAssocID="{804638E2-4E47-4448-8313-C243DB659079}" presName="Name13" presStyleLbl="parChTrans1D2" presStyleIdx="1" presStyleCnt="4"/>
      <dgm:spPr/>
      <dgm:t>
        <a:bodyPr/>
        <a:lstStyle/>
        <a:p>
          <a:endParaRPr lang="tr-TR"/>
        </a:p>
      </dgm:t>
    </dgm:pt>
    <dgm:pt modelId="{7D82A8B8-E960-49B2-AAE4-ECF4B04E91AD}" type="pres">
      <dgm:prSet presAssocID="{CBD8E1AE-40BD-4BCA-9D3A-DC8EF1777023}" presName="childText" presStyleLbl="bgAcc1" presStyleIdx="1" presStyleCnt="4" custScaleY="16443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2559DC-4FCB-4C65-848A-D1AF10D714B0}" type="pres">
      <dgm:prSet presAssocID="{5B4F2D83-8ECC-4556-84D1-E652778C59DA}" presName="root" presStyleCnt="0"/>
      <dgm:spPr/>
    </dgm:pt>
    <dgm:pt modelId="{A31D7239-3A07-40F1-9DBA-7B5CD77ED7CF}" type="pres">
      <dgm:prSet presAssocID="{5B4F2D83-8ECC-4556-84D1-E652778C59DA}" presName="rootComposite" presStyleCnt="0"/>
      <dgm:spPr/>
    </dgm:pt>
    <dgm:pt modelId="{7B4EC226-7BEE-413F-B9D6-198CB91A9E2F}" type="pres">
      <dgm:prSet presAssocID="{5B4F2D83-8ECC-4556-84D1-E652778C59DA}" presName="rootText" presStyleLbl="node1" presStyleIdx="1" presStyleCnt="2" custScaleX="47531" custScaleY="54036"/>
      <dgm:spPr/>
      <dgm:t>
        <a:bodyPr/>
        <a:lstStyle/>
        <a:p>
          <a:endParaRPr lang="tr-TR"/>
        </a:p>
      </dgm:t>
    </dgm:pt>
    <dgm:pt modelId="{10661345-1CA3-4E2F-B0FA-40F260A1ACB1}" type="pres">
      <dgm:prSet presAssocID="{5B4F2D83-8ECC-4556-84D1-E652778C59DA}" presName="rootConnector" presStyleLbl="node1" presStyleIdx="1" presStyleCnt="2"/>
      <dgm:spPr/>
      <dgm:t>
        <a:bodyPr/>
        <a:lstStyle/>
        <a:p>
          <a:endParaRPr lang="tr-TR"/>
        </a:p>
      </dgm:t>
    </dgm:pt>
    <dgm:pt modelId="{4157AAEC-1638-47F8-91EC-F01797388A3C}" type="pres">
      <dgm:prSet presAssocID="{5B4F2D83-8ECC-4556-84D1-E652778C59DA}" presName="childShape" presStyleCnt="0"/>
      <dgm:spPr/>
    </dgm:pt>
    <dgm:pt modelId="{CDA8C634-7C23-471D-A696-CA0E5D1D0094}" type="pres">
      <dgm:prSet presAssocID="{24B5C4B7-1166-4264-AD3D-0534EAB4581C}" presName="Name13" presStyleLbl="parChTrans1D2" presStyleIdx="2" presStyleCnt="4"/>
      <dgm:spPr/>
      <dgm:t>
        <a:bodyPr/>
        <a:lstStyle/>
        <a:p>
          <a:endParaRPr lang="tr-TR"/>
        </a:p>
      </dgm:t>
    </dgm:pt>
    <dgm:pt modelId="{7B07486B-8B08-4E23-A30E-FB0F69BF9059}" type="pres">
      <dgm:prSet presAssocID="{00A75D9D-270C-4D73-AD57-46CF384EA1E7}" presName="childText" presStyleLbl="bgAcc1" presStyleIdx="2" presStyleCnt="4" custScaleX="164191" custScaleY="13333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2981B9-4EBF-41CB-8858-5AFB4F324FB1}" type="pres">
      <dgm:prSet presAssocID="{80BA84C3-C76C-4B31-95E2-2A83CCB1616C}" presName="Name13" presStyleLbl="parChTrans1D2" presStyleIdx="3" presStyleCnt="4"/>
      <dgm:spPr/>
      <dgm:t>
        <a:bodyPr/>
        <a:lstStyle/>
        <a:p>
          <a:endParaRPr lang="tr-TR"/>
        </a:p>
      </dgm:t>
    </dgm:pt>
    <dgm:pt modelId="{A92114F8-0A11-4791-A79E-975468D464CB}" type="pres">
      <dgm:prSet presAssocID="{DA791125-E4F2-4A02-8AD5-C5AC85B99927}" presName="childText" presStyleLbl="bgAcc1" presStyleIdx="3" presStyleCnt="4" custScaleX="169735" custScaleY="18017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A197952-D3E5-4881-AAC5-77909119DE4D}" type="presOf" srcId="{804638E2-4E47-4448-8313-C243DB659079}" destId="{B123BBED-A02D-4ED0-A41B-5D1D8049FEF2}" srcOrd="0" destOrd="0" presId="urn:microsoft.com/office/officeart/2005/8/layout/hierarchy3"/>
    <dgm:cxn modelId="{87EBB4C9-3EDF-4CF7-B524-21F4F74BCCC1}" srcId="{86371433-1ADF-44AB-8AB6-5A891827C066}" destId="{5B4F2D83-8ECC-4556-84D1-E652778C59DA}" srcOrd="1" destOrd="0" parTransId="{DFBBE573-7278-4657-B09D-03AD1104E20E}" sibTransId="{34383D81-2E9C-4193-90AF-04F1EF93C8B7}"/>
    <dgm:cxn modelId="{36AE8E99-3818-45C3-9722-ADF97F37B847}" type="presOf" srcId="{80BA84C3-C76C-4B31-95E2-2A83CCB1616C}" destId="{B02981B9-4EBF-41CB-8858-5AFB4F324FB1}" srcOrd="0" destOrd="0" presId="urn:microsoft.com/office/officeart/2005/8/layout/hierarchy3"/>
    <dgm:cxn modelId="{E51C9807-BB37-42E9-9470-5FBE7B098DEA}" type="presOf" srcId="{5B4F2D83-8ECC-4556-84D1-E652778C59DA}" destId="{7B4EC226-7BEE-413F-B9D6-198CB91A9E2F}" srcOrd="0" destOrd="0" presId="urn:microsoft.com/office/officeart/2005/8/layout/hierarchy3"/>
    <dgm:cxn modelId="{EF77FF68-768A-43D9-9A4D-90449A99412B}" srcId="{1A0A2028-35A4-43F6-AE34-D03C82349E50}" destId="{4FFE336F-16C3-4DE3-A69A-BF37AC5370EF}" srcOrd="0" destOrd="0" parTransId="{415DC0F8-3288-480E-8D65-5B7452A522C8}" sibTransId="{97E6A223-8680-4D3B-94DF-1AE5B76952A2}"/>
    <dgm:cxn modelId="{81717A39-2283-416E-A71B-AB6086DAFBB8}" type="presOf" srcId="{1A0A2028-35A4-43F6-AE34-D03C82349E50}" destId="{F4271CE8-39ED-43B0-9CEF-CA42FD5A21F2}" srcOrd="1" destOrd="0" presId="urn:microsoft.com/office/officeart/2005/8/layout/hierarchy3"/>
    <dgm:cxn modelId="{B6F076B5-78AF-4E1C-AA09-433688D142ED}" type="presOf" srcId="{DA791125-E4F2-4A02-8AD5-C5AC85B99927}" destId="{A92114F8-0A11-4791-A79E-975468D464CB}" srcOrd="0" destOrd="0" presId="urn:microsoft.com/office/officeart/2005/8/layout/hierarchy3"/>
    <dgm:cxn modelId="{39265BC1-57F9-43C1-9CC8-9E28BE47E9D8}" type="presOf" srcId="{4FFE336F-16C3-4DE3-A69A-BF37AC5370EF}" destId="{0DAF48C6-9CE3-4E50-8048-61571A261387}" srcOrd="0" destOrd="0" presId="urn:microsoft.com/office/officeart/2005/8/layout/hierarchy3"/>
    <dgm:cxn modelId="{FF494F97-EB68-433B-B5D5-F861C2C7641C}" type="presOf" srcId="{24B5C4B7-1166-4264-AD3D-0534EAB4581C}" destId="{CDA8C634-7C23-471D-A696-CA0E5D1D0094}" srcOrd="0" destOrd="0" presId="urn:microsoft.com/office/officeart/2005/8/layout/hierarchy3"/>
    <dgm:cxn modelId="{2042B00A-63CB-4164-AF21-422C1259347F}" type="presOf" srcId="{415DC0F8-3288-480E-8D65-5B7452A522C8}" destId="{841CBBB1-FA42-41ED-ABF2-EC06F9CDBFD0}" srcOrd="0" destOrd="0" presId="urn:microsoft.com/office/officeart/2005/8/layout/hierarchy3"/>
    <dgm:cxn modelId="{18CC12F1-ACD9-4D0D-B7C9-DB07B2C073DE}" srcId="{86371433-1ADF-44AB-8AB6-5A891827C066}" destId="{1A0A2028-35A4-43F6-AE34-D03C82349E50}" srcOrd="0" destOrd="0" parTransId="{9B87363B-DA5F-4798-AEE0-00B1CEA06065}" sibTransId="{22591555-5B16-4AA6-BFE0-E87FAF003188}"/>
    <dgm:cxn modelId="{B322CCD5-888C-49F3-BFD6-AFDCEDBDB648}" srcId="{5B4F2D83-8ECC-4556-84D1-E652778C59DA}" destId="{00A75D9D-270C-4D73-AD57-46CF384EA1E7}" srcOrd="0" destOrd="0" parTransId="{24B5C4B7-1166-4264-AD3D-0534EAB4581C}" sibTransId="{08301615-02E6-47FB-A449-AC37BC996343}"/>
    <dgm:cxn modelId="{8B0878AD-D992-4CBB-A1E6-13A7924810FA}" type="presOf" srcId="{1A0A2028-35A4-43F6-AE34-D03C82349E50}" destId="{EC073545-5830-4799-AB7B-9D2823F7D07E}" srcOrd="0" destOrd="0" presId="urn:microsoft.com/office/officeart/2005/8/layout/hierarchy3"/>
    <dgm:cxn modelId="{B1FB2D5C-BA92-4470-B6A1-0815036B33C1}" type="presOf" srcId="{86371433-1ADF-44AB-8AB6-5A891827C066}" destId="{0E7FCA15-5596-41D6-A2C9-582CB0602847}" srcOrd="0" destOrd="0" presId="urn:microsoft.com/office/officeart/2005/8/layout/hierarchy3"/>
    <dgm:cxn modelId="{2AA361A8-3CA0-4B04-9944-D5FD041BABCB}" type="presOf" srcId="{00A75D9D-270C-4D73-AD57-46CF384EA1E7}" destId="{7B07486B-8B08-4E23-A30E-FB0F69BF9059}" srcOrd="0" destOrd="0" presId="urn:microsoft.com/office/officeart/2005/8/layout/hierarchy3"/>
    <dgm:cxn modelId="{01DE79AB-6D87-403B-8F4C-226FB94F1B03}" srcId="{5B4F2D83-8ECC-4556-84D1-E652778C59DA}" destId="{DA791125-E4F2-4A02-8AD5-C5AC85B99927}" srcOrd="1" destOrd="0" parTransId="{80BA84C3-C76C-4B31-95E2-2A83CCB1616C}" sibTransId="{1A9CD339-0964-42E9-8C2B-F993DCF40580}"/>
    <dgm:cxn modelId="{CDF9E948-F2A0-44F3-A00C-03AF2316C1FB}" srcId="{1A0A2028-35A4-43F6-AE34-D03C82349E50}" destId="{CBD8E1AE-40BD-4BCA-9D3A-DC8EF1777023}" srcOrd="1" destOrd="0" parTransId="{804638E2-4E47-4448-8313-C243DB659079}" sibTransId="{AC40071E-400A-4626-8E2F-CDA5553D3F49}"/>
    <dgm:cxn modelId="{EDE121F2-680F-494A-B8BB-8FBCCCAE9A9C}" type="presOf" srcId="{CBD8E1AE-40BD-4BCA-9D3A-DC8EF1777023}" destId="{7D82A8B8-E960-49B2-AAE4-ECF4B04E91AD}" srcOrd="0" destOrd="0" presId="urn:microsoft.com/office/officeart/2005/8/layout/hierarchy3"/>
    <dgm:cxn modelId="{E485E878-F504-471B-B0C2-E3502E2E280A}" type="presOf" srcId="{5B4F2D83-8ECC-4556-84D1-E652778C59DA}" destId="{10661345-1CA3-4E2F-B0FA-40F260A1ACB1}" srcOrd="1" destOrd="0" presId="urn:microsoft.com/office/officeart/2005/8/layout/hierarchy3"/>
    <dgm:cxn modelId="{CBF3BA53-20CD-4169-9195-73F04709C8DF}" type="presParOf" srcId="{0E7FCA15-5596-41D6-A2C9-582CB0602847}" destId="{3D750F7B-BFF8-4842-A91D-C1D64CF3C9CB}" srcOrd="0" destOrd="0" presId="urn:microsoft.com/office/officeart/2005/8/layout/hierarchy3"/>
    <dgm:cxn modelId="{05773A97-CC15-4E60-8C64-8C126A987683}" type="presParOf" srcId="{3D750F7B-BFF8-4842-A91D-C1D64CF3C9CB}" destId="{49AEAF8B-FAB4-43CB-9E0B-E1245866E4B6}" srcOrd="0" destOrd="0" presId="urn:microsoft.com/office/officeart/2005/8/layout/hierarchy3"/>
    <dgm:cxn modelId="{6DA1D902-F1BA-4276-A347-6584E0F1D67A}" type="presParOf" srcId="{49AEAF8B-FAB4-43CB-9E0B-E1245866E4B6}" destId="{EC073545-5830-4799-AB7B-9D2823F7D07E}" srcOrd="0" destOrd="0" presId="urn:microsoft.com/office/officeart/2005/8/layout/hierarchy3"/>
    <dgm:cxn modelId="{8AB0C097-0D32-42A6-AC8A-1B8A70C6908F}" type="presParOf" srcId="{49AEAF8B-FAB4-43CB-9E0B-E1245866E4B6}" destId="{F4271CE8-39ED-43B0-9CEF-CA42FD5A21F2}" srcOrd="1" destOrd="0" presId="urn:microsoft.com/office/officeart/2005/8/layout/hierarchy3"/>
    <dgm:cxn modelId="{7A466921-BFE2-4BE0-A1F2-01F9BC5B051C}" type="presParOf" srcId="{3D750F7B-BFF8-4842-A91D-C1D64CF3C9CB}" destId="{FEC10C56-ACF8-4663-A796-BB27B41E790C}" srcOrd="1" destOrd="0" presId="urn:microsoft.com/office/officeart/2005/8/layout/hierarchy3"/>
    <dgm:cxn modelId="{7B8C2492-14FE-49B1-9697-D491FB9D7933}" type="presParOf" srcId="{FEC10C56-ACF8-4663-A796-BB27B41E790C}" destId="{841CBBB1-FA42-41ED-ABF2-EC06F9CDBFD0}" srcOrd="0" destOrd="0" presId="urn:microsoft.com/office/officeart/2005/8/layout/hierarchy3"/>
    <dgm:cxn modelId="{6BC9B627-5868-42DA-8842-16AD211F8FF1}" type="presParOf" srcId="{FEC10C56-ACF8-4663-A796-BB27B41E790C}" destId="{0DAF48C6-9CE3-4E50-8048-61571A261387}" srcOrd="1" destOrd="0" presId="urn:microsoft.com/office/officeart/2005/8/layout/hierarchy3"/>
    <dgm:cxn modelId="{01319F84-8D00-452B-B907-4744B698A55D}" type="presParOf" srcId="{FEC10C56-ACF8-4663-A796-BB27B41E790C}" destId="{B123BBED-A02D-4ED0-A41B-5D1D8049FEF2}" srcOrd="2" destOrd="0" presId="urn:microsoft.com/office/officeart/2005/8/layout/hierarchy3"/>
    <dgm:cxn modelId="{611F69DF-BD1D-4EC8-A0A0-EE92ABEBA351}" type="presParOf" srcId="{FEC10C56-ACF8-4663-A796-BB27B41E790C}" destId="{7D82A8B8-E960-49B2-AAE4-ECF4B04E91AD}" srcOrd="3" destOrd="0" presId="urn:microsoft.com/office/officeart/2005/8/layout/hierarchy3"/>
    <dgm:cxn modelId="{2B26BF67-73C8-407B-9E40-C0E6A6191067}" type="presParOf" srcId="{0E7FCA15-5596-41D6-A2C9-582CB0602847}" destId="{962559DC-4FCB-4C65-848A-D1AF10D714B0}" srcOrd="1" destOrd="0" presId="urn:microsoft.com/office/officeart/2005/8/layout/hierarchy3"/>
    <dgm:cxn modelId="{F01DDB42-E49E-419C-B6E5-877ABAB80F23}" type="presParOf" srcId="{962559DC-4FCB-4C65-848A-D1AF10D714B0}" destId="{A31D7239-3A07-40F1-9DBA-7B5CD77ED7CF}" srcOrd="0" destOrd="0" presId="urn:microsoft.com/office/officeart/2005/8/layout/hierarchy3"/>
    <dgm:cxn modelId="{3BAE2E72-1977-4554-91A4-26F8BD4C64A3}" type="presParOf" srcId="{A31D7239-3A07-40F1-9DBA-7B5CD77ED7CF}" destId="{7B4EC226-7BEE-413F-B9D6-198CB91A9E2F}" srcOrd="0" destOrd="0" presId="urn:microsoft.com/office/officeart/2005/8/layout/hierarchy3"/>
    <dgm:cxn modelId="{E19A7929-2665-4423-A034-B6FA7B191C79}" type="presParOf" srcId="{A31D7239-3A07-40F1-9DBA-7B5CD77ED7CF}" destId="{10661345-1CA3-4E2F-B0FA-40F260A1ACB1}" srcOrd="1" destOrd="0" presId="urn:microsoft.com/office/officeart/2005/8/layout/hierarchy3"/>
    <dgm:cxn modelId="{F58D1E94-46F5-4510-9DD4-A58C7801B4DE}" type="presParOf" srcId="{962559DC-4FCB-4C65-848A-D1AF10D714B0}" destId="{4157AAEC-1638-47F8-91EC-F01797388A3C}" srcOrd="1" destOrd="0" presId="urn:microsoft.com/office/officeart/2005/8/layout/hierarchy3"/>
    <dgm:cxn modelId="{1777EB45-17ED-4744-9328-453931846DB3}" type="presParOf" srcId="{4157AAEC-1638-47F8-91EC-F01797388A3C}" destId="{CDA8C634-7C23-471D-A696-CA0E5D1D0094}" srcOrd="0" destOrd="0" presId="urn:microsoft.com/office/officeart/2005/8/layout/hierarchy3"/>
    <dgm:cxn modelId="{95DDED1E-6239-42A2-8F85-DCB43B4A4C50}" type="presParOf" srcId="{4157AAEC-1638-47F8-91EC-F01797388A3C}" destId="{7B07486B-8B08-4E23-A30E-FB0F69BF9059}" srcOrd="1" destOrd="0" presId="urn:microsoft.com/office/officeart/2005/8/layout/hierarchy3"/>
    <dgm:cxn modelId="{2E2938DE-190B-4AF6-9A3F-F4E62D5AF276}" type="presParOf" srcId="{4157AAEC-1638-47F8-91EC-F01797388A3C}" destId="{B02981B9-4EBF-41CB-8858-5AFB4F324FB1}" srcOrd="2" destOrd="0" presId="urn:microsoft.com/office/officeart/2005/8/layout/hierarchy3"/>
    <dgm:cxn modelId="{10AB8CCE-563A-4F55-BAF6-193E5734EBC8}" type="presParOf" srcId="{4157AAEC-1638-47F8-91EC-F01797388A3C}" destId="{A92114F8-0A11-4791-A79E-975468D464C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A26E0D-B028-4069-AAEF-B6DDAD2C4186}" type="doc">
      <dgm:prSet loTypeId="urn:microsoft.com/office/officeart/2005/8/layout/hierarchy3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DF819A8A-C87A-4A6E-B51D-ABE96A624796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r-TR" sz="2500" dirty="0" smtClean="0">
              <a:solidFill>
                <a:schemeClr val="tx1"/>
              </a:solidFill>
            </a:rPr>
            <a:t>-</a:t>
          </a:r>
          <a:r>
            <a:rPr lang="tr-TR" sz="2400" dirty="0" smtClean="0">
              <a:solidFill>
                <a:schemeClr val="tx1"/>
              </a:solidFill>
            </a:rPr>
            <a:t>Akut, kısa sürede yerleşmiş</a:t>
          </a:r>
        </a:p>
        <a:p>
          <a:pPr algn="l"/>
          <a:r>
            <a:rPr lang="tr-TR" sz="2400" dirty="0" smtClean="0">
              <a:solidFill>
                <a:schemeClr val="tx1"/>
              </a:solidFill>
            </a:rPr>
            <a:t>-Şiddetli</a:t>
          </a:r>
        </a:p>
        <a:p>
          <a:pPr algn="l"/>
          <a:r>
            <a:rPr lang="tr-TR" sz="2400" dirty="0" smtClean="0">
              <a:solidFill>
                <a:schemeClr val="tx1"/>
              </a:solidFill>
            </a:rPr>
            <a:t>-Fiziksel egzersizle ilişkili</a:t>
          </a:r>
        </a:p>
        <a:p>
          <a:pPr algn="l"/>
          <a:r>
            <a:rPr lang="tr-TR" sz="2400" dirty="0" smtClean="0">
              <a:solidFill>
                <a:schemeClr val="tx1"/>
              </a:solidFill>
            </a:rPr>
            <a:t>-Hayatının en şiddetli baş ağrısı</a:t>
          </a:r>
          <a:endParaRPr lang="tr-TR" sz="2400" dirty="0"/>
        </a:p>
      </dgm:t>
    </dgm:pt>
    <dgm:pt modelId="{65C0DF03-C62F-4248-A479-4524F6E701FB}" type="parTrans" cxnId="{AB8A197D-BCB0-4EA4-A7DD-B8B55A5E8D21}">
      <dgm:prSet/>
      <dgm:spPr/>
      <dgm:t>
        <a:bodyPr/>
        <a:lstStyle/>
        <a:p>
          <a:endParaRPr lang="tr-TR"/>
        </a:p>
      </dgm:t>
    </dgm:pt>
    <dgm:pt modelId="{90D7854F-CA41-4BBF-8A3B-0C1F89C786BC}" type="sibTrans" cxnId="{AB8A197D-BCB0-4EA4-A7DD-B8B55A5E8D21}">
      <dgm:prSet/>
      <dgm:spPr/>
      <dgm:t>
        <a:bodyPr/>
        <a:lstStyle/>
        <a:p>
          <a:endParaRPr lang="tr-TR"/>
        </a:p>
      </dgm:t>
    </dgm:pt>
    <dgm:pt modelId="{F546E661-C72B-4F83-BBAE-AC31B509376C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SAK</a:t>
          </a:r>
        </a:p>
        <a:p>
          <a:r>
            <a:rPr lang="tr-TR" sz="2000" dirty="0" smtClean="0">
              <a:solidFill>
                <a:schemeClr val="tx1"/>
              </a:solidFill>
            </a:rPr>
            <a:t>AVM</a:t>
          </a:r>
        </a:p>
        <a:p>
          <a:r>
            <a:rPr lang="tr-TR" sz="2000" dirty="0" smtClean="0">
              <a:solidFill>
                <a:schemeClr val="tx1"/>
              </a:solidFill>
            </a:rPr>
            <a:t>Kitle içine kanama</a:t>
          </a:r>
          <a:endParaRPr lang="tr-TR" sz="2000" dirty="0"/>
        </a:p>
      </dgm:t>
    </dgm:pt>
    <dgm:pt modelId="{D8E8EFD1-BFD0-4888-9F68-CB6B506DACEB}" type="parTrans" cxnId="{2BFF9DA1-2FE8-4AD1-B667-3F92E9B8EA5D}">
      <dgm:prSet/>
      <dgm:spPr/>
      <dgm:t>
        <a:bodyPr/>
        <a:lstStyle/>
        <a:p>
          <a:endParaRPr lang="tr-TR"/>
        </a:p>
      </dgm:t>
    </dgm:pt>
    <dgm:pt modelId="{6EFAC569-675B-4E94-B0DE-7C4DAD190240}" type="sibTrans" cxnId="{2BFF9DA1-2FE8-4AD1-B667-3F92E9B8EA5D}">
      <dgm:prSet/>
      <dgm:spPr/>
      <dgm:t>
        <a:bodyPr/>
        <a:lstStyle/>
        <a:p>
          <a:endParaRPr lang="tr-TR"/>
        </a:p>
      </dgm:t>
    </dgm:pt>
    <dgm:pt modelId="{CD273294-5087-4DFA-ABD5-71C09660C5A1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r-TR" sz="2400" dirty="0" smtClean="0">
              <a:solidFill>
                <a:schemeClr val="tx1"/>
              </a:solidFill>
            </a:rPr>
            <a:t>-Sıklık ve şiddeti giderek artan    </a:t>
          </a:r>
        </a:p>
        <a:p>
          <a:pPr algn="l"/>
          <a:r>
            <a:rPr lang="tr-TR" sz="2400" dirty="0" smtClean="0">
              <a:solidFill>
                <a:schemeClr val="tx1"/>
              </a:solidFill>
            </a:rPr>
            <a:t>  baş ağrısı</a:t>
          </a:r>
          <a:endParaRPr lang="tr-TR" sz="2400" dirty="0"/>
        </a:p>
      </dgm:t>
    </dgm:pt>
    <dgm:pt modelId="{2DEBBAB4-8EB9-41D3-9710-6D9F733CFEF8}" type="parTrans" cxnId="{C953B058-617B-46EF-B36B-B8B0B6C6182A}">
      <dgm:prSet/>
      <dgm:spPr/>
      <dgm:t>
        <a:bodyPr/>
        <a:lstStyle/>
        <a:p>
          <a:endParaRPr lang="tr-TR"/>
        </a:p>
      </dgm:t>
    </dgm:pt>
    <dgm:pt modelId="{3ADCCFEE-8EC1-44C4-8B74-4718BCBE3ED9}" type="sibTrans" cxnId="{C953B058-617B-46EF-B36B-B8B0B6C6182A}">
      <dgm:prSet/>
      <dgm:spPr/>
      <dgm:t>
        <a:bodyPr/>
        <a:lstStyle/>
        <a:p>
          <a:endParaRPr lang="tr-TR"/>
        </a:p>
      </dgm:t>
    </dgm:pt>
    <dgm:pt modelId="{05135224-5449-4651-B406-CFA55B109D66}">
      <dgm:prSet phldrT="[Metin]" custT="1"/>
      <dgm:spPr/>
      <dgm:t>
        <a:bodyPr/>
        <a:lstStyle/>
        <a:p>
          <a:r>
            <a:rPr lang="tr-TR" sz="2000" dirty="0" smtClean="0">
              <a:solidFill>
                <a:schemeClr val="tx1"/>
              </a:solidFill>
            </a:rPr>
            <a:t>Kafa içi basınç artışı</a:t>
          </a:r>
        </a:p>
        <a:p>
          <a:r>
            <a:rPr lang="tr-TR" sz="2000" dirty="0" err="1" smtClean="0">
              <a:solidFill>
                <a:schemeClr val="tx1"/>
              </a:solidFill>
            </a:rPr>
            <a:t>İntrakraniyal</a:t>
          </a:r>
          <a:r>
            <a:rPr lang="tr-TR" sz="2000" dirty="0" smtClean="0">
              <a:solidFill>
                <a:schemeClr val="tx1"/>
              </a:solidFill>
            </a:rPr>
            <a:t> tümör</a:t>
          </a:r>
        </a:p>
        <a:p>
          <a:r>
            <a:rPr lang="tr-TR" sz="2000" dirty="0" smtClean="0">
              <a:solidFill>
                <a:schemeClr val="tx1"/>
              </a:solidFill>
            </a:rPr>
            <a:t>Kronik </a:t>
          </a:r>
          <a:r>
            <a:rPr lang="tr-TR" sz="2000" dirty="0" err="1" smtClean="0">
              <a:solidFill>
                <a:schemeClr val="tx1"/>
              </a:solidFill>
            </a:rPr>
            <a:t>subdural</a:t>
          </a:r>
          <a:r>
            <a:rPr lang="tr-TR" sz="2000" dirty="0" smtClean="0">
              <a:solidFill>
                <a:schemeClr val="tx1"/>
              </a:solidFill>
            </a:rPr>
            <a:t> </a:t>
          </a:r>
          <a:r>
            <a:rPr lang="tr-TR" sz="2000" dirty="0" err="1" smtClean="0">
              <a:solidFill>
                <a:schemeClr val="tx1"/>
              </a:solidFill>
            </a:rPr>
            <a:t>hematom</a:t>
          </a:r>
          <a:endParaRPr lang="tr-TR" sz="2000" dirty="0" smtClean="0">
            <a:solidFill>
              <a:schemeClr val="tx1"/>
            </a:solidFill>
          </a:endParaRPr>
        </a:p>
        <a:p>
          <a:r>
            <a:rPr lang="tr-TR" sz="2000" dirty="0" smtClean="0">
              <a:solidFill>
                <a:schemeClr val="tx1"/>
              </a:solidFill>
            </a:rPr>
            <a:t>İlaç aşırı kullanım baş ağrısı</a:t>
          </a:r>
          <a:endParaRPr lang="tr-TR" sz="2000" dirty="0"/>
        </a:p>
      </dgm:t>
    </dgm:pt>
    <dgm:pt modelId="{80C0FD2F-D396-438E-B077-A26D81E3CC00}" type="parTrans" cxnId="{2EE824EE-F648-46D8-8162-C223D0EC58FF}">
      <dgm:prSet/>
      <dgm:spPr/>
      <dgm:t>
        <a:bodyPr/>
        <a:lstStyle/>
        <a:p>
          <a:endParaRPr lang="tr-TR"/>
        </a:p>
      </dgm:t>
    </dgm:pt>
    <dgm:pt modelId="{923F053D-0B9B-49FA-AA32-06210E2B60D6}" type="sibTrans" cxnId="{2EE824EE-F648-46D8-8162-C223D0EC58FF}">
      <dgm:prSet/>
      <dgm:spPr/>
      <dgm:t>
        <a:bodyPr/>
        <a:lstStyle/>
        <a:p>
          <a:endParaRPr lang="tr-TR"/>
        </a:p>
      </dgm:t>
    </dgm:pt>
    <dgm:pt modelId="{1AF21279-B08F-4271-8ABF-C4AE59D957E0}" type="pres">
      <dgm:prSet presAssocID="{99A26E0D-B028-4069-AAEF-B6DDAD2C41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B76EDD50-8493-46B5-8EC8-BEF1B3397EDE}" type="pres">
      <dgm:prSet presAssocID="{DF819A8A-C87A-4A6E-B51D-ABE96A624796}" presName="root" presStyleCnt="0"/>
      <dgm:spPr/>
    </dgm:pt>
    <dgm:pt modelId="{6167D6F8-2C53-46A4-A0E4-568CDD8F0849}" type="pres">
      <dgm:prSet presAssocID="{DF819A8A-C87A-4A6E-B51D-ABE96A624796}" presName="rootComposite" presStyleCnt="0"/>
      <dgm:spPr/>
    </dgm:pt>
    <dgm:pt modelId="{6D3EB169-C8AA-479C-8CAB-EDBEE94539B3}" type="pres">
      <dgm:prSet presAssocID="{DF819A8A-C87A-4A6E-B51D-ABE96A624796}" presName="rootText" presStyleLbl="node1" presStyleIdx="0" presStyleCnt="2"/>
      <dgm:spPr/>
      <dgm:t>
        <a:bodyPr/>
        <a:lstStyle/>
        <a:p>
          <a:endParaRPr lang="tr-TR"/>
        </a:p>
      </dgm:t>
    </dgm:pt>
    <dgm:pt modelId="{515B04DA-2DB1-4523-A5FE-55D7B3E92D90}" type="pres">
      <dgm:prSet presAssocID="{DF819A8A-C87A-4A6E-B51D-ABE96A624796}" presName="rootConnector" presStyleLbl="node1" presStyleIdx="0" presStyleCnt="2"/>
      <dgm:spPr/>
      <dgm:t>
        <a:bodyPr/>
        <a:lstStyle/>
        <a:p>
          <a:endParaRPr lang="tr-TR"/>
        </a:p>
      </dgm:t>
    </dgm:pt>
    <dgm:pt modelId="{DEDAB887-F893-44A5-BD65-CF178232C64F}" type="pres">
      <dgm:prSet presAssocID="{DF819A8A-C87A-4A6E-B51D-ABE96A624796}" presName="childShape" presStyleCnt="0"/>
      <dgm:spPr/>
    </dgm:pt>
    <dgm:pt modelId="{480C614A-081C-49D0-AC9D-5AED49B3E9D1}" type="pres">
      <dgm:prSet presAssocID="{D8E8EFD1-BFD0-4888-9F68-CB6B506DACEB}" presName="Name13" presStyleLbl="parChTrans1D2" presStyleIdx="0" presStyleCnt="2"/>
      <dgm:spPr/>
      <dgm:t>
        <a:bodyPr/>
        <a:lstStyle/>
        <a:p>
          <a:endParaRPr lang="tr-TR"/>
        </a:p>
      </dgm:t>
    </dgm:pt>
    <dgm:pt modelId="{A98F31C1-A35F-4061-AA4E-74AAE8291336}" type="pres">
      <dgm:prSet presAssocID="{F546E661-C72B-4F83-BBAE-AC31B509376C}" presName="childText" presStyleLbl="bgAcc1" presStyleIdx="0" presStyleCnt="2" custScaleX="125456" custScaleY="9188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066DBC-6B82-41D1-8BD6-9A01E44833F7}" type="pres">
      <dgm:prSet presAssocID="{CD273294-5087-4DFA-ABD5-71C09660C5A1}" presName="root" presStyleCnt="0"/>
      <dgm:spPr/>
    </dgm:pt>
    <dgm:pt modelId="{411164EB-EA9A-4F3C-8D2F-0D1BBD72DA18}" type="pres">
      <dgm:prSet presAssocID="{CD273294-5087-4DFA-ABD5-71C09660C5A1}" presName="rootComposite" presStyleCnt="0"/>
      <dgm:spPr/>
    </dgm:pt>
    <dgm:pt modelId="{4F505D9A-184B-418B-9947-5CD5E71F4BBC}" type="pres">
      <dgm:prSet presAssocID="{CD273294-5087-4DFA-ABD5-71C09660C5A1}" presName="rootText" presStyleLbl="node1" presStyleIdx="1" presStyleCnt="2"/>
      <dgm:spPr/>
      <dgm:t>
        <a:bodyPr/>
        <a:lstStyle/>
        <a:p>
          <a:endParaRPr lang="tr-TR"/>
        </a:p>
      </dgm:t>
    </dgm:pt>
    <dgm:pt modelId="{B29DBBE8-458E-4FB5-A639-FC4E77F66090}" type="pres">
      <dgm:prSet presAssocID="{CD273294-5087-4DFA-ABD5-71C09660C5A1}" presName="rootConnector" presStyleLbl="node1" presStyleIdx="1" presStyleCnt="2"/>
      <dgm:spPr/>
      <dgm:t>
        <a:bodyPr/>
        <a:lstStyle/>
        <a:p>
          <a:endParaRPr lang="tr-TR"/>
        </a:p>
      </dgm:t>
    </dgm:pt>
    <dgm:pt modelId="{EEFE6E5B-47B7-435C-9E19-E65C74B9A2A2}" type="pres">
      <dgm:prSet presAssocID="{CD273294-5087-4DFA-ABD5-71C09660C5A1}" presName="childShape" presStyleCnt="0"/>
      <dgm:spPr/>
    </dgm:pt>
    <dgm:pt modelId="{9FE4D28C-726E-44C3-BDA8-9DC5A2D70405}" type="pres">
      <dgm:prSet presAssocID="{80C0FD2F-D396-438E-B077-A26D81E3CC00}" presName="Name13" presStyleLbl="parChTrans1D2" presStyleIdx="1" presStyleCnt="2"/>
      <dgm:spPr/>
      <dgm:t>
        <a:bodyPr/>
        <a:lstStyle/>
        <a:p>
          <a:endParaRPr lang="tr-TR"/>
        </a:p>
      </dgm:t>
    </dgm:pt>
    <dgm:pt modelId="{D9691F6C-B572-425B-9EFE-DD65C4D21405}" type="pres">
      <dgm:prSet presAssocID="{05135224-5449-4651-B406-CFA55B109D66}" presName="childText" presStyleLbl="bgAcc1" presStyleIdx="1" presStyleCnt="2" custScaleX="129671" custScaleY="925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C625D25-4F1F-4554-9079-CC7E2B43489D}" type="presOf" srcId="{DF819A8A-C87A-4A6E-B51D-ABE96A624796}" destId="{515B04DA-2DB1-4523-A5FE-55D7B3E92D90}" srcOrd="1" destOrd="0" presId="urn:microsoft.com/office/officeart/2005/8/layout/hierarchy3"/>
    <dgm:cxn modelId="{B6B3B0C8-BD09-4AC5-A1AA-9FEC8EF9F68D}" type="presOf" srcId="{CD273294-5087-4DFA-ABD5-71C09660C5A1}" destId="{B29DBBE8-458E-4FB5-A639-FC4E77F66090}" srcOrd="1" destOrd="0" presId="urn:microsoft.com/office/officeart/2005/8/layout/hierarchy3"/>
    <dgm:cxn modelId="{0BE5ACFA-0ADE-4968-A32B-32837B599CD0}" type="presOf" srcId="{D8E8EFD1-BFD0-4888-9F68-CB6B506DACEB}" destId="{480C614A-081C-49D0-AC9D-5AED49B3E9D1}" srcOrd="0" destOrd="0" presId="urn:microsoft.com/office/officeart/2005/8/layout/hierarchy3"/>
    <dgm:cxn modelId="{D11B8617-5EE4-4B8F-9B21-723E61C92499}" type="presOf" srcId="{99A26E0D-B028-4069-AAEF-B6DDAD2C4186}" destId="{1AF21279-B08F-4271-8ABF-C4AE59D957E0}" srcOrd="0" destOrd="0" presId="urn:microsoft.com/office/officeart/2005/8/layout/hierarchy3"/>
    <dgm:cxn modelId="{0718FD5F-184E-457A-B610-BE41F36738BE}" type="presOf" srcId="{F546E661-C72B-4F83-BBAE-AC31B509376C}" destId="{A98F31C1-A35F-4061-AA4E-74AAE8291336}" srcOrd="0" destOrd="0" presId="urn:microsoft.com/office/officeart/2005/8/layout/hierarchy3"/>
    <dgm:cxn modelId="{2EE824EE-F648-46D8-8162-C223D0EC58FF}" srcId="{CD273294-5087-4DFA-ABD5-71C09660C5A1}" destId="{05135224-5449-4651-B406-CFA55B109D66}" srcOrd="0" destOrd="0" parTransId="{80C0FD2F-D396-438E-B077-A26D81E3CC00}" sibTransId="{923F053D-0B9B-49FA-AA32-06210E2B60D6}"/>
    <dgm:cxn modelId="{76F11E3A-9BB2-4FAF-9236-7709EC1F69F5}" type="presOf" srcId="{05135224-5449-4651-B406-CFA55B109D66}" destId="{D9691F6C-B572-425B-9EFE-DD65C4D21405}" srcOrd="0" destOrd="0" presId="urn:microsoft.com/office/officeart/2005/8/layout/hierarchy3"/>
    <dgm:cxn modelId="{738C8DAF-5B9E-4AEC-8580-F3524FDCCDC3}" type="presOf" srcId="{80C0FD2F-D396-438E-B077-A26D81E3CC00}" destId="{9FE4D28C-726E-44C3-BDA8-9DC5A2D70405}" srcOrd="0" destOrd="0" presId="urn:microsoft.com/office/officeart/2005/8/layout/hierarchy3"/>
    <dgm:cxn modelId="{2BFF9DA1-2FE8-4AD1-B667-3F92E9B8EA5D}" srcId="{DF819A8A-C87A-4A6E-B51D-ABE96A624796}" destId="{F546E661-C72B-4F83-BBAE-AC31B509376C}" srcOrd="0" destOrd="0" parTransId="{D8E8EFD1-BFD0-4888-9F68-CB6B506DACEB}" sibTransId="{6EFAC569-675B-4E94-B0DE-7C4DAD190240}"/>
    <dgm:cxn modelId="{1FFEF68E-5914-4AB9-8100-967FA2857BBE}" type="presOf" srcId="{DF819A8A-C87A-4A6E-B51D-ABE96A624796}" destId="{6D3EB169-C8AA-479C-8CAB-EDBEE94539B3}" srcOrd="0" destOrd="0" presId="urn:microsoft.com/office/officeart/2005/8/layout/hierarchy3"/>
    <dgm:cxn modelId="{2D470D89-CC7B-457C-9F67-FF29426108F3}" type="presOf" srcId="{CD273294-5087-4DFA-ABD5-71C09660C5A1}" destId="{4F505D9A-184B-418B-9947-5CD5E71F4BBC}" srcOrd="0" destOrd="0" presId="urn:microsoft.com/office/officeart/2005/8/layout/hierarchy3"/>
    <dgm:cxn modelId="{C953B058-617B-46EF-B36B-B8B0B6C6182A}" srcId="{99A26E0D-B028-4069-AAEF-B6DDAD2C4186}" destId="{CD273294-5087-4DFA-ABD5-71C09660C5A1}" srcOrd="1" destOrd="0" parTransId="{2DEBBAB4-8EB9-41D3-9710-6D9F733CFEF8}" sibTransId="{3ADCCFEE-8EC1-44C4-8B74-4718BCBE3ED9}"/>
    <dgm:cxn modelId="{AB8A197D-BCB0-4EA4-A7DD-B8B55A5E8D21}" srcId="{99A26E0D-B028-4069-AAEF-B6DDAD2C4186}" destId="{DF819A8A-C87A-4A6E-B51D-ABE96A624796}" srcOrd="0" destOrd="0" parTransId="{65C0DF03-C62F-4248-A479-4524F6E701FB}" sibTransId="{90D7854F-CA41-4BBF-8A3B-0C1F89C786BC}"/>
    <dgm:cxn modelId="{9CE9DECF-4A66-42BB-A8B3-B11409224009}" type="presParOf" srcId="{1AF21279-B08F-4271-8ABF-C4AE59D957E0}" destId="{B76EDD50-8493-46B5-8EC8-BEF1B3397EDE}" srcOrd="0" destOrd="0" presId="urn:microsoft.com/office/officeart/2005/8/layout/hierarchy3"/>
    <dgm:cxn modelId="{A32B2303-5626-4908-900C-60C5A3D178A0}" type="presParOf" srcId="{B76EDD50-8493-46B5-8EC8-BEF1B3397EDE}" destId="{6167D6F8-2C53-46A4-A0E4-568CDD8F0849}" srcOrd="0" destOrd="0" presId="urn:microsoft.com/office/officeart/2005/8/layout/hierarchy3"/>
    <dgm:cxn modelId="{DC64AED4-B8E4-4D2E-877C-C297E4A0D5E5}" type="presParOf" srcId="{6167D6F8-2C53-46A4-A0E4-568CDD8F0849}" destId="{6D3EB169-C8AA-479C-8CAB-EDBEE94539B3}" srcOrd="0" destOrd="0" presId="urn:microsoft.com/office/officeart/2005/8/layout/hierarchy3"/>
    <dgm:cxn modelId="{D129C643-54D5-49FA-8B2C-7D750D776BCA}" type="presParOf" srcId="{6167D6F8-2C53-46A4-A0E4-568CDD8F0849}" destId="{515B04DA-2DB1-4523-A5FE-55D7B3E92D90}" srcOrd="1" destOrd="0" presId="urn:microsoft.com/office/officeart/2005/8/layout/hierarchy3"/>
    <dgm:cxn modelId="{6776572C-7A5B-4DDB-A021-F1493B63FE42}" type="presParOf" srcId="{B76EDD50-8493-46B5-8EC8-BEF1B3397EDE}" destId="{DEDAB887-F893-44A5-BD65-CF178232C64F}" srcOrd="1" destOrd="0" presId="urn:microsoft.com/office/officeart/2005/8/layout/hierarchy3"/>
    <dgm:cxn modelId="{F00A0B85-FAE8-482E-AAC5-97A78C38B33D}" type="presParOf" srcId="{DEDAB887-F893-44A5-BD65-CF178232C64F}" destId="{480C614A-081C-49D0-AC9D-5AED49B3E9D1}" srcOrd="0" destOrd="0" presId="urn:microsoft.com/office/officeart/2005/8/layout/hierarchy3"/>
    <dgm:cxn modelId="{C3EB90DE-3290-4919-ACD9-F06B5FAF57B7}" type="presParOf" srcId="{DEDAB887-F893-44A5-BD65-CF178232C64F}" destId="{A98F31C1-A35F-4061-AA4E-74AAE8291336}" srcOrd="1" destOrd="0" presId="urn:microsoft.com/office/officeart/2005/8/layout/hierarchy3"/>
    <dgm:cxn modelId="{F7703F72-E292-441B-91A8-549D0B20908B}" type="presParOf" srcId="{1AF21279-B08F-4271-8ABF-C4AE59D957E0}" destId="{4A066DBC-6B82-41D1-8BD6-9A01E44833F7}" srcOrd="1" destOrd="0" presId="urn:microsoft.com/office/officeart/2005/8/layout/hierarchy3"/>
    <dgm:cxn modelId="{663D3A9B-D512-4F78-9940-1F6062DCE1DB}" type="presParOf" srcId="{4A066DBC-6B82-41D1-8BD6-9A01E44833F7}" destId="{411164EB-EA9A-4F3C-8D2F-0D1BBD72DA18}" srcOrd="0" destOrd="0" presId="urn:microsoft.com/office/officeart/2005/8/layout/hierarchy3"/>
    <dgm:cxn modelId="{509C3504-8ED0-46BA-A975-3B6E5324CD20}" type="presParOf" srcId="{411164EB-EA9A-4F3C-8D2F-0D1BBD72DA18}" destId="{4F505D9A-184B-418B-9947-5CD5E71F4BBC}" srcOrd="0" destOrd="0" presId="urn:microsoft.com/office/officeart/2005/8/layout/hierarchy3"/>
    <dgm:cxn modelId="{F66D27AC-0FE7-434D-9C43-D21E85A788C0}" type="presParOf" srcId="{411164EB-EA9A-4F3C-8D2F-0D1BBD72DA18}" destId="{B29DBBE8-458E-4FB5-A639-FC4E77F66090}" srcOrd="1" destOrd="0" presId="urn:microsoft.com/office/officeart/2005/8/layout/hierarchy3"/>
    <dgm:cxn modelId="{E76A5D3A-5221-4CB7-AAB7-F12CD50A0A7D}" type="presParOf" srcId="{4A066DBC-6B82-41D1-8BD6-9A01E44833F7}" destId="{EEFE6E5B-47B7-435C-9E19-E65C74B9A2A2}" srcOrd="1" destOrd="0" presId="urn:microsoft.com/office/officeart/2005/8/layout/hierarchy3"/>
    <dgm:cxn modelId="{83DA36A2-FBB1-4C28-9C45-31D2896AFD20}" type="presParOf" srcId="{EEFE6E5B-47B7-435C-9E19-E65C74B9A2A2}" destId="{9FE4D28C-726E-44C3-BDA8-9DC5A2D70405}" srcOrd="0" destOrd="0" presId="urn:microsoft.com/office/officeart/2005/8/layout/hierarchy3"/>
    <dgm:cxn modelId="{8B9E421A-553E-44A7-A905-78C5222744DA}" type="presParOf" srcId="{EEFE6E5B-47B7-435C-9E19-E65C74B9A2A2}" destId="{D9691F6C-B572-425B-9EFE-DD65C4D2140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1FE696-42C0-4C2A-9DAA-D99ECC961245}" type="doc">
      <dgm:prSet loTypeId="urn:microsoft.com/office/officeart/2005/8/layout/hierarchy2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1C3C01E6-D043-4C5F-BD4F-DC931A29362E}">
      <dgm:prSet phldrT="[Metin]" custT="1"/>
      <dgm:spPr/>
      <dgm:t>
        <a:bodyPr/>
        <a:lstStyle/>
        <a:p>
          <a:r>
            <a:rPr lang="tr-TR" sz="1800" b="1" dirty="0" err="1" smtClean="0">
              <a:solidFill>
                <a:schemeClr val="tx1"/>
              </a:solidFill>
            </a:rPr>
            <a:t>Primer</a:t>
          </a:r>
          <a:r>
            <a:rPr lang="tr-TR" sz="1800" b="1" dirty="0" smtClean="0">
              <a:solidFill>
                <a:schemeClr val="tx1"/>
              </a:solidFill>
            </a:rPr>
            <a:t> baş ağrısı</a:t>
          </a:r>
          <a:endParaRPr lang="tr-TR" sz="1800" b="1" dirty="0"/>
        </a:p>
      </dgm:t>
    </dgm:pt>
    <dgm:pt modelId="{9E059CBD-AC9B-4FFF-9587-1F42A31023C6}" type="parTrans" cxnId="{1C1FE84E-208E-42DB-8682-4FFF36EC77AF}">
      <dgm:prSet/>
      <dgm:spPr/>
      <dgm:t>
        <a:bodyPr/>
        <a:lstStyle/>
        <a:p>
          <a:endParaRPr lang="tr-TR"/>
        </a:p>
      </dgm:t>
    </dgm:pt>
    <dgm:pt modelId="{CD7D17D7-0040-405A-A535-9071760636CC}" type="sibTrans" cxnId="{1C1FE84E-208E-42DB-8682-4FFF36EC77AF}">
      <dgm:prSet/>
      <dgm:spPr/>
      <dgm:t>
        <a:bodyPr/>
        <a:lstStyle/>
        <a:p>
          <a:endParaRPr lang="tr-TR"/>
        </a:p>
      </dgm:t>
    </dgm:pt>
    <dgm:pt modelId="{95ACDE84-0DAB-4A5B-9257-FFAF0AB0F3BC}">
      <dgm:prSet phldrT="[Metin]" custT="1"/>
      <dgm:spPr/>
      <dgm:t>
        <a:bodyPr/>
        <a:lstStyle/>
        <a:p>
          <a:r>
            <a:rPr lang="tr-TR" sz="1600" b="1" dirty="0" err="1" smtClean="0">
              <a:solidFill>
                <a:schemeClr val="tx1"/>
              </a:solidFill>
            </a:rPr>
            <a:t>Paroksizmal</a:t>
          </a:r>
          <a:r>
            <a:rPr lang="tr-TR" sz="1600" b="1" dirty="0" smtClean="0">
              <a:solidFill>
                <a:schemeClr val="tx1"/>
              </a:solidFill>
            </a:rPr>
            <a:t> Baş </a:t>
          </a:r>
        </a:p>
        <a:p>
          <a:r>
            <a:rPr lang="tr-TR" sz="1600" b="1" dirty="0" smtClean="0">
              <a:solidFill>
                <a:schemeClr val="tx1"/>
              </a:solidFill>
            </a:rPr>
            <a:t>Ağrıları</a:t>
          </a:r>
          <a:endParaRPr lang="tr-TR" sz="1600" b="1" dirty="0"/>
        </a:p>
      </dgm:t>
    </dgm:pt>
    <dgm:pt modelId="{7D35FFE8-B064-484A-B6ED-AAFC77B867A6}" type="parTrans" cxnId="{A391E9CA-8214-4676-AA2C-A08BA95C447B}">
      <dgm:prSet/>
      <dgm:spPr/>
      <dgm:t>
        <a:bodyPr/>
        <a:lstStyle/>
        <a:p>
          <a:endParaRPr lang="tr-TR"/>
        </a:p>
      </dgm:t>
    </dgm:pt>
    <dgm:pt modelId="{B16CB050-9E30-4CCD-A2FC-D03DDE423A70}" type="sibTrans" cxnId="{A391E9CA-8214-4676-AA2C-A08BA95C447B}">
      <dgm:prSet/>
      <dgm:spPr/>
      <dgm:t>
        <a:bodyPr/>
        <a:lstStyle/>
        <a:p>
          <a:endParaRPr lang="tr-TR"/>
        </a:p>
      </dgm:t>
    </dgm:pt>
    <dgm:pt modelId="{A68D026C-81B1-426E-AF87-BB6B2771E365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</a:rPr>
            <a:t>Ağrı atakları saat-günler:</a:t>
          </a:r>
        </a:p>
        <a:p>
          <a:r>
            <a:rPr lang="tr-TR" sz="1400" dirty="0" smtClean="0">
              <a:solidFill>
                <a:schemeClr val="tx1"/>
              </a:solidFill>
            </a:rPr>
            <a:t>Migren (4-72 </a:t>
          </a:r>
          <a:r>
            <a:rPr lang="tr-TR" sz="1400" dirty="0" err="1" smtClean="0">
              <a:solidFill>
                <a:schemeClr val="tx1"/>
              </a:solidFill>
            </a:rPr>
            <a:t>sa</a:t>
          </a:r>
          <a:r>
            <a:rPr lang="tr-TR" sz="1400" dirty="0" smtClean="0">
              <a:solidFill>
                <a:schemeClr val="tx1"/>
              </a:solidFill>
            </a:rPr>
            <a:t>)</a:t>
          </a:r>
        </a:p>
        <a:p>
          <a:r>
            <a:rPr lang="tr-TR" sz="1400" dirty="0" err="1" smtClean="0">
              <a:solidFill>
                <a:schemeClr val="tx1"/>
              </a:solidFill>
            </a:rPr>
            <a:t>Epizodik</a:t>
          </a:r>
          <a:r>
            <a:rPr lang="tr-TR" sz="1400" dirty="0" smtClean="0">
              <a:solidFill>
                <a:schemeClr val="tx1"/>
              </a:solidFill>
            </a:rPr>
            <a:t> GTBA (30 dk-7 gün</a:t>
          </a:r>
          <a:r>
            <a:rPr lang="tr-TR" sz="900" dirty="0" smtClean="0">
              <a:solidFill>
                <a:schemeClr val="tx1"/>
              </a:solidFill>
            </a:rPr>
            <a:t>)</a:t>
          </a:r>
          <a:endParaRPr lang="tr-TR" sz="900" dirty="0"/>
        </a:p>
      </dgm:t>
    </dgm:pt>
    <dgm:pt modelId="{CB0B1A16-5E4A-4942-9EE2-842ED2786D77}" type="parTrans" cxnId="{D5919839-A5BA-4376-995C-8DE27EBC8D19}">
      <dgm:prSet/>
      <dgm:spPr/>
      <dgm:t>
        <a:bodyPr/>
        <a:lstStyle/>
        <a:p>
          <a:endParaRPr lang="tr-TR"/>
        </a:p>
      </dgm:t>
    </dgm:pt>
    <dgm:pt modelId="{93C6218D-4594-4A24-8E44-F09441B9D2A6}" type="sibTrans" cxnId="{D5919839-A5BA-4376-995C-8DE27EBC8D19}">
      <dgm:prSet/>
      <dgm:spPr/>
      <dgm:t>
        <a:bodyPr/>
        <a:lstStyle/>
        <a:p>
          <a:endParaRPr lang="tr-TR"/>
        </a:p>
      </dgm:t>
    </dgm:pt>
    <dgm:pt modelId="{D789F3A5-797C-470A-B8B9-8B65A0B3BAAE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</a:rPr>
            <a:t>Ağrı atakları </a:t>
          </a:r>
          <a:r>
            <a:rPr lang="tr-TR" sz="1400" b="1" dirty="0" err="1" smtClean="0">
              <a:solidFill>
                <a:schemeClr val="tx1"/>
              </a:solidFill>
            </a:rPr>
            <a:t>dk</a:t>
          </a:r>
          <a:r>
            <a:rPr lang="tr-TR" sz="1400" b="1" dirty="0" smtClean="0">
              <a:solidFill>
                <a:schemeClr val="tx1"/>
              </a:solidFill>
            </a:rPr>
            <a:t>-saat :</a:t>
          </a:r>
        </a:p>
        <a:p>
          <a:r>
            <a:rPr lang="tr-TR" sz="1400" dirty="0" smtClean="0">
              <a:solidFill>
                <a:schemeClr val="tx1"/>
              </a:solidFill>
            </a:rPr>
            <a:t>Küme BA (15 </a:t>
          </a:r>
          <a:r>
            <a:rPr lang="tr-TR" sz="1400" dirty="0" err="1" smtClean="0">
              <a:solidFill>
                <a:schemeClr val="tx1"/>
              </a:solidFill>
            </a:rPr>
            <a:t>dk</a:t>
          </a:r>
          <a:r>
            <a:rPr lang="tr-TR" sz="1400" dirty="0" smtClean="0">
              <a:solidFill>
                <a:schemeClr val="tx1"/>
              </a:solidFill>
            </a:rPr>
            <a:t>- 3 </a:t>
          </a:r>
          <a:r>
            <a:rPr lang="tr-TR" sz="1400" dirty="0" err="1" smtClean="0">
              <a:solidFill>
                <a:schemeClr val="tx1"/>
              </a:solidFill>
            </a:rPr>
            <a:t>sa</a:t>
          </a:r>
          <a:r>
            <a:rPr lang="tr-TR" sz="1400" dirty="0" smtClean="0">
              <a:solidFill>
                <a:schemeClr val="tx1"/>
              </a:solidFill>
            </a:rPr>
            <a:t>)</a:t>
          </a:r>
        </a:p>
        <a:p>
          <a:r>
            <a:rPr lang="tr-TR" sz="1400" dirty="0" err="1" smtClean="0">
              <a:solidFill>
                <a:schemeClr val="tx1"/>
              </a:solidFill>
            </a:rPr>
            <a:t>Hipnik</a:t>
          </a:r>
          <a:r>
            <a:rPr lang="tr-TR" sz="1400" dirty="0" smtClean="0">
              <a:solidFill>
                <a:schemeClr val="tx1"/>
              </a:solidFill>
            </a:rPr>
            <a:t> BA (15dk-4 saat)</a:t>
          </a:r>
        </a:p>
        <a:p>
          <a:r>
            <a:rPr lang="tr-TR" sz="1400" dirty="0" smtClean="0">
              <a:solidFill>
                <a:schemeClr val="tx1"/>
              </a:solidFill>
            </a:rPr>
            <a:t>Gök gürültüsü BA (1-5 </a:t>
          </a:r>
          <a:r>
            <a:rPr lang="tr-TR" sz="1400" dirty="0" err="1" smtClean="0">
              <a:solidFill>
                <a:schemeClr val="tx1"/>
              </a:solidFill>
            </a:rPr>
            <a:t>dk</a:t>
          </a:r>
          <a:r>
            <a:rPr lang="tr-TR" sz="1400" dirty="0" smtClean="0">
              <a:solidFill>
                <a:schemeClr val="tx1"/>
              </a:solidFill>
            </a:rPr>
            <a:t>)</a:t>
          </a:r>
          <a:endParaRPr lang="tr-TR" sz="1400" dirty="0"/>
        </a:p>
      </dgm:t>
    </dgm:pt>
    <dgm:pt modelId="{91211ABC-D9EA-4A90-A733-1393949C093F}" type="parTrans" cxnId="{4B3C26E1-8C68-4173-8720-E7043B1E58A6}">
      <dgm:prSet/>
      <dgm:spPr/>
      <dgm:t>
        <a:bodyPr/>
        <a:lstStyle/>
        <a:p>
          <a:endParaRPr lang="tr-TR"/>
        </a:p>
      </dgm:t>
    </dgm:pt>
    <dgm:pt modelId="{2381068B-42F2-4C2D-BA3C-307C4169AB3A}" type="sibTrans" cxnId="{4B3C26E1-8C68-4173-8720-E7043B1E58A6}">
      <dgm:prSet/>
      <dgm:spPr/>
      <dgm:t>
        <a:bodyPr/>
        <a:lstStyle/>
        <a:p>
          <a:endParaRPr lang="tr-TR"/>
        </a:p>
      </dgm:t>
    </dgm:pt>
    <dgm:pt modelId="{2535B359-3461-4940-8B4E-746451038491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tx1"/>
              </a:solidFill>
            </a:rPr>
            <a:t>Sürekli </a:t>
          </a:r>
        </a:p>
        <a:p>
          <a:r>
            <a:rPr lang="tr-TR" sz="1600" b="1" dirty="0" smtClean="0">
              <a:solidFill>
                <a:schemeClr val="tx1"/>
              </a:solidFill>
            </a:rPr>
            <a:t>Baş Ağrıları</a:t>
          </a:r>
          <a:endParaRPr lang="tr-TR" sz="1600" b="1" dirty="0"/>
        </a:p>
      </dgm:t>
    </dgm:pt>
    <dgm:pt modelId="{27657CCE-DDAF-4B1A-A303-2DC325DED69F}" type="parTrans" cxnId="{A2F08F52-3BBE-4481-BF37-1DFFAF78AFB0}">
      <dgm:prSet/>
      <dgm:spPr/>
      <dgm:t>
        <a:bodyPr/>
        <a:lstStyle/>
        <a:p>
          <a:endParaRPr lang="tr-TR"/>
        </a:p>
      </dgm:t>
    </dgm:pt>
    <dgm:pt modelId="{571B477A-1FBB-4DAF-8035-D587CAC54AED}" type="sibTrans" cxnId="{A2F08F52-3BBE-4481-BF37-1DFFAF78AFB0}">
      <dgm:prSet/>
      <dgm:spPr/>
      <dgm:t>
        <a:bodyPr/>
        <a:lstStyle/>
        <a:p>
          <a:endParaRPr lang="tr-TR"/>
        </a:p>
      </dgm:t>
    </dgm:pt>
    <dgm:pt modelId="{52A5E9E7-550F-4AB0-84D4-09E85BE27038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tr-TR" sz="1400" b="0" dirty="0" smtClean="0">
              <a:solidFill>
                <a:schemeClr val="tx1"/>
              </a:solidFill>
            </a:rPr>
            <a:t>Kronik migren</a:t>
          </a:r>
        </a:p>
        <a:p>
          <a:r>
            <a:rPr lang="tr-TR" sz="1400" dirty="0" smtClean="0">
              <a:solidFill>
                <a:schemeClr val="tx1"/>
              </a:solidFill>
            </a:rPr>
            <a:t>Kronik GTBA</a:t>
          </a:r>
        </a:p>
        <a:p>
          <a:r>
            <a:rPr lang="tr-TR" sz="1400" dirty="0" smtClean="0">
              <a:solidFill>
                <a:schemeClr val="tx1"/>
              </a:solidFill>
            </a:rPr>
            <a:t>Yeni ortaya çıkmış kalıcı baş ağrısı</a:t>
          </a:r>
        </a:p>
        <a:p>
          <a:r>
            <a:rPr lang="tr-TR" sz="1400" dirty="0" err="1" smtClean="0">
              <a:solidFill>
                <a:schemeClr val="tx1"/>
              </a:solidFill>
            </a:rPr>
            <a:t>Hemikrania</a:t>
          </a:r>
          <a:r>
            <a:rPr lang="tr-TR" sz="1400" dirty="0" smtClean="0">
              <a:solidFill>
                <a:schemeClr val="tx1"/>
              </a:solidFill>
            </a:rPr>
            <a:t> </a:t>
          </a:r>
          <a:r>
            <a:rPr lang="tr-TR" sz="1400" dirty="0" err="1" smtClean="0">
              <a:solidFill>
                <a:schemeClr val="tx1"/>
              </a:solidFill>
            </a:rPr>
            <a:t>kontünia</a:t>
          </a:r>
          <a:endParaRPr lang="tr-TR" sz="1400" dirty="0"/>
        </a:p>
      </dgm:t>
    </dgm:pt>
    <dgm:pt modelId="{A8690453-CED2-471B-B6E2-D067DF656D1C}" type="parTrans" cxnId="{809631C3-1F3B-4DB2-81DB-76B04E410866}">
      <dgm:prSet/>
      <dgm:spPr/>
      <dgm:t>
        <a:bodyPr/>
        <a:lstStyle/>
        <a:p>
          <a:endParaRPr lang="tr-TR"/>
        </a:p>
      </dgm:t>
    </dgm:pt>
    <dgm:pt modelId="{7A722AE3-F57F-4804-8DA0-34E2CC486E2B}" type="sibTrans" cxnId="{809631C3-1F3B-4DB2-81DB-76B04E410866}">
      <dgm:prSet/>
      <dgm:spPr/>
      <dgm:t>
        <a:bodyPr/>
        <a:lstStyle/>
        <a:p>
          <a:endParaRPr lang="tr-TR"/>
        </a:p>
      </dgm:t>
    </dgm:pt>
    <dgm:pt modelId="{3B85352B-17F1-4322-B2D9-24022627F060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</a:rPr>
            <a:t>Ağrı atakları saniye- </a:t>
          </a:r>
          <a:r>
            <a:rPr lang="tr-TR" sz="1400" b="1" dirty="0" err="1" smtClean="0">
              <a:solidFill>
                <a:schemeClr val="tx1"/>
              </a:solidFill>
            </a:rPr>
            <a:t>dk</a:t>
          </a:r>
          <a:r>
            <a:rPr lang="tr-TR" sz="1400" b="1" dirty="0" smtClean="0">
              <a:solidFill>
                <a:schemeClr val="tx1"/>
              </a:solidFill>
            </a:rPr>
            <a:t>:</a:t>
          </a:r>
        </a:p>
        <a:p>
          <a:r>
            <a:rPr lang="tr-TR" sz="1400" dirty="0" err="1" smtClean="0">
              <a:solidFill>
                <a:schemeClr val="tx1"/>
              </a:solidFill>
            </a:rPr>
            <a:t>Paroksismal</a:t>
          </a:r>
          <a:r>
            <a:rPr lang="tr-TR" sz="1400" dirty="0" smtClean="0">
              <a:solidFill>
                <a:schemeClr val="tx1"/>
              </a:solidFill>
            </a:rPr>
            <a:t> </a:t>
          </a:r>
          <a:r>
            <a:rPr lang="tr-TR" sz="1400" dirty="0" err="1" smtClean="0">
              <a:solidFill>
                <a:schemeClr val="tx1"/>
              </a:solidFill>
            </a:rPr>
            <a:t>Hemikraniya</a:t>
          </a:r>
          <a:r>
            <a:rPr lang="tr-TR" sz="1400" dirty="0" smtClean="0">
              <a:solidFill>
                <a:schemeClr val="tx1"/>
              </a:solidFill>
            </a:rPr>
            <a:t> (2-30 </a:t>
          </a:r>
          <a:r>
            <a:rPr lang="tr-TR" sz="1400" dirty="0" err="1" smtClean="0">
              <a:solidFill>
                <a:schemeClr val="tx1"/>
              </a:solidFill>
            </a:rPr>
            <a:t>dk</a:t>
          </a:r>
          <a:r>
            <a:rPr lang="tr-TR" sz="1400" dirty="0" smtClean="0">
              <a:solidFill>
                <a:schemeClr val="tx1"/>
              </a:solidFill>
            </a:rPr>
            <a:t>)</a:t>
          </a:r>
        </a:p>
        <a:p>
          <a:r>
            <a:rPr lang="tr-TR" sz="1400" dirty="0" smtClean="0">
              <a:solidFill>
                <a:schemeClr val="tx1"/>
              </a:solidFill>
            </a:rPr>
            <a:t>SUNCT (1-600 </a:t>
          </a:r>
          <a:r>
            <a:rPr lang="tr-TR" sz="1400" dirty="0" err="1" smtClean="0">
              <a:solidFill>
                <a:schemeClr val="tx1"/>
              </a:solidFill>
            </a:rPr>
            <a:t>sn</a:t>
          </a:r>
          <a:r>
            <a:rPr lang="tr-TR" sz="1400" dirty="0" smtClean="0">
              <a:solidFill>
                <a:schemeClr val="tx1"/>
              </a:solidFill>
            </a:rPr>
            <a:t>)</a:t>
          </a:r>
        </a:p>
        <a:p>
          <a:r>
            <a:rPr lang="tr-TR" sz="1400" dirty="0" err="1" smtClean="0">
              <a:solidFill>
                <a:schemeClr val="tx1"/>
              </a:solidFill>
            </a:rPr>
            <a:t>Kraniyal</a:t>
          </a:r>
          <a:r>
            <a:rPr lang="tr-TR" sz="1400" dirty="0" smtClean="0">
              <a:solidFill>
                <a:schemeClr val="tx1"/>
              </a:solidFill>
            </a:rPr>
            <a:t> nevraljiler ( </a:t>
          </a:r>
          <a:r>
            <a:rPr lang="tr-TR" sz="1400" dirty="0" err="1" smtClean="0">
              <a:solidFill>
                <a:schemeClr val="tx1"/>
              </a:solidFill>
            </a:rPr>
            <a:t>sn</a:t>
          </a:r>
          <a:r>
            <a:rPr lang="tr-TR" sz="1400" dirty="0" smtClean="0">
              <a:solidFill>
                <a:schemeClr val="tx1"/>
              </a:solidFill>
            </a:rPr>
            <a:t>- 2 </a:t>
          </a:r>
          <a:r>
            <a:rPr lang="tr-TR" sz="1400" dirty="0" err="1" smtClean="0">
              <a:solidFill>
                <a:schemeClr val="tx1"/>
              </a:solidFill>
            </a:rPr>
            <a:t>dk</a:t>
          </a:r>
          <a:r>
            <a:rPr lang="tr-TR" sz="1400" dirty="0" smtClean="0">
              <a:solidFill>
                <a:schemeClr val="tx1"/>
              </a:solidFill>
            </a:rPr>
            <a:t>)</a:t>
          </a:r>
        </a:p>
        <a:p>
          <a:r>
            <a:rPr lang="tr-TR" sz="1400" dirty="0" err="1" smtClean="0">
              <a:solidFill>
                <a:schemeClr val="tx1"/>
              </a:solidFill>
            </a:rPr>
            <a:t>Primer</a:t>
          </a:r>
          <a:r>
            <a:rPr lang="tr-TR" sz="1400" dirty="0" smtClean="0">
              <a:solidFill>
                <a:schemeClr val="tx1"/>
              </a:solidFill>
            </a:rPr>
            <a:t> öksürük BA (1 sn-60 </a:t>
          </a:r>
          <a:r>
            <a:rPr lang="tr-TR" sz="1400" dirty="0" err="1" smtClean="0">
              <a:solidFill>
                <a:schemeClr val="tx1"/>
              </a:solidFill>
            </a:rPr>
            <a:t>dk</a:t>
          </a:r>
          <a:r>
            <a:rPr lang="tr-TR" sz="1400" dirty="0" smtClean="0">
              <a:solidFill>
                <a:schemeClr val="tx1"/>
              </a:solidFill>
            </a:rPr>
            <a:t>)</a:t>
          </a:r>
        </a:p>
        <a:p>
          <a:r>
            <a:rPr lang="tr-TR" sz="1400" dirty="0" err="1" smtClean="0">
              <a:solidFill>
                <a:schemeClr val="tx1"/>
              </a:solidFill>
            </a:rPr>
            <a:t>Primer</a:t>
          </a:r>
          <a:r>
            <a:rPr lang="tr-TR" sz="1400" dirty="0" smtClean="0">
              <a:solidFill>
                <a:schemeClr val="tx1"/>
              </a:solidFill>
            </a:rPr>
            <a:t> saplanıcı BA (3 sn-120 </a:t>
          </a:r>
          <a:r>
            <a:rPr lang="tr-TR" sz="1400" dirty="0" err="1" smtClean="0">
              <a:solidFill>
                <a:schemeClr val="tx1"/>
              </a:solidFill>
            </a:rPr>
            <a:t>sn</a:t>
          </a:r>
          <a:r>
            <a:rPr lang="tr-TR" sz="1400" dirty="0" smtClean="0">
              <a:solidFill>
                <a:schemeClr val="tx1"/>
              </a:solidFill>
            </a:rPr>
            <a:t>)</a:t>
          </a:r>
          <a:endParaRPr lang="tr-TR" sz="1400" dirty="0"/>
        </a:p>
      </dgm:t>
    </dgm:pt>
    <dgm:pt modelId="{FBD6F9A0-2DAE-4F44-AF36-FD545EFB72DE}" type="parTrans" cxnId="{62EA2A4D-3589-45A3-B498-5D36A15F4C59}">
      <dgm:prSet/>
      <dgm:spPr/>
      <dgm:t>
        <a:bodyPr/>
        <a:lstStyle/>
        <a:p>
          <a:endParaRPr lang="tr-TR"/>
        </a:p>
      </dgm:t>
    </dgm:pt>
    <dgm:pt modelId="{5BDC1915-3667-4923-8CD3-49D8BA25A6A3}" type="sibTrans" cxnId="{62EA2A4D-3589-45A3-B498-5D36A15F4C59}">
      <dgm:prSet/>
      <dgm:spPr/>
      <dgm:t>
        <a:bodyPr/>
        <a:lstStyle/>
        <a:p>
          <a:endParaRPr lang="tr-TR"/>
        </a:p>
      </dgm:t>
    </dgm:pt>
    <dgm:pt modelId="{0B2D4201-63D8-4E2E-BEF7-A1BED4EE30BB}" type="pres">
      <dgm:prSet presAssocID="{601FE696-42C0-4C2A-9DAA-D99ECC96124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AE61A9F-B490-4228-BD4D-B5A64A4D5E9F}" type="pres">
      <dgm:prSet presAssocID="{1C3C01E6-D043-4C5F-BD4F-DC931A29362E}" presName="root1" presStyleCnt="0"/>
      <dgm:spPr/>
    </dgm:pt>
    <dgm:pt modelId="{F70D0CE4-5C6B-4956-9905-423915A2BD8F}" type="pres">
      <dgm:prSet presAssocID="{1C3C01E6-D043-4C5F-BD4F-DC931A29362E}" presName="LevelOneTextNode" presStyleLbl="node0" presStyleIdx="0" presStyleCnt="1" custScaleX="6766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FCF4DC2-879C-4BDA-9552-EF05EBC200D3}" type="pres">
      <dgm:prSet presAssocID="{1C3C01E6-D043-4C5F-BD4F-DC931A29362E}" presName="level2hierChild" presStyleCnt="0"/>
      <dgm:spPr/>
    </dgm:pt>
    <dgm:pt modelId="{ECBF269A-3197-4B20-A273-B4AC7215F3AE}" type="pres">
      <dgm:prSet presAssocID="{7D35FFE8-B064-484A-B6ED-AAFC77B867A6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BED8A94D-E2EF-4B93-80E6-4841C2F2376B}" type="pres">
      <dgm:prSet presAssocID="{7D35FFE8-B064-484A-B6ED-AAFC77B867A6}" presName="connTx" presStyleLbl="parChTrans1D2" presStyleIdx="0" presStyleCnt="2"/>
      <dgm:spPr/>
      <dgm:t>
        <a:bodyPr/>
        <a:lstStyle/>
        <a:p>
          <a:endParaRPr lang="tr-TR"/>
        </a:p>
      </dgm:t>
    </dgm:pt>
    <dgm:pt modelId="{AC9B2E61-D788-4791-9274-F654D55A5DEB}" type="pres">
      <dgm:prSet presAssocID="{95ACDE84-0DAB-4A5B-9257-FFAF0AB0F3BC}" presName="root2" presStyleCnt="0"/>
      <dgm:spPr/>
    </dgm:pt>
    <dgm:pt modelId="{8C1DC0CE-742C-431B-A61E-A49D25E867EB}" type="pres">
      <dgm:prSet presAssocID="{95ACDE84-0DAB-4A5B-9257-FFAF0AB0F3BC}" presName="LevelTwoTextNode" presStyleLbl="node2" presStyleIdx="0" presStyleCnt="2" custScaleX="5467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1F4E227-6C93-40BE-B19C-7C480E6A30F0}" type="pres">
      <dgm:prSet presAssocID="{95ACDE84-0DAB-4A5B-9257-FFAF0AB0F3BC}" presName="level3hierChild" presStyleCnt="0"/>
      <dgm:spPr/>
    </dgm:pt>
    <dgm:pt modelId="{41FE4962-673E-4AEB-882A-1635B2780621}" type="pres">
      <dgm:prSet presAssocID="{CB0B1A16-5E4A-4942-9EE2-842ED2786D77}" presName="conn2-1" presStyleLbl="parChTrans1D3" presStyleIdx="0" presStyleCnt="4"/>
      <dgm:spPr/>
      <dgm:t>
        <a:bodyPr/>
        <a:lstStyle/>
        <a:p>
          <a:endParaRPr lang="tr-TR"/>
        </a:p>
      </dgm:t>
    </dgm:pt>
    <dgm:pt modelId="{F20FA89E-84F2-45ED-B8E6-5CB4BADB9972}" type="pres">
      <dgm:prSet presAssocID="{CB0B1A16-5E4A-4942-9EE2-842ED2786D77}" presName="connTx" presStyleLbl="parChTrans1D3" presStyleIdx="0" presStyleCnt="4"/>
      <dgm:spPr/>
      <dgm:t>
        <a:bodyPr/>
        <a:lstStyle/>
        <a:p>
          <a:endParaRPr lang="tr-TR"/>
        </a:p>
      </dgm:t>
    </dgm:pt>
    <dgm:pt modelId="{838441FE-5DEA-49EF-B5B0-DA3D2DAB4944}" type="pres">
      <dgm:prSet presAssocID="{A68D026C-81B1-426E-AF87-BB6B2771E365}" presName="root2" presStyleCnt="0"/>
      <dgm:spPr/>
    </dgm:pt>
    <dgm:pt modelId="{5E398BE6-45B5-475F-BEDD-1C3F955D4256}" type="pres">
      <dgm:prSet presAssocID="{A68D026C-81B1-426E-AF87-BB6B2771E365}" presName="LevelTwoTextNode" presStyleLbl="node3" presStyleIdx="0" presStyleCnt="4" custScaleX="159863" custScaleY="6870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9B281B6-7CA9-4D12-8666-6C380000C5C3}" type="pres">
      <dgm:prSet presAssocID="{A68D026C-81B1-426E-AF87-BB6B2771E365}" presName="level3hierChild" presStyleCnt="0"/>
      <dgm:spPr/>
    </dgm:pt>
    <dgm:pt modelId="{80076715-F005-4D6A-B58A-E7A6F94FE3C9}" type="pres">
      <dgm:prSet presAssocID="{91211ABC-D9EA-4A90-A733-1393949C093F}" presName="conn2-1" presStyleLbl="parChTrans1D3" presStyleIdx="1" presStyleCnt="4"/>
      <dgm:spPr/>
      <dgm:t>
        <a:bodyPr/>
        <a:lstStyle/>
        <a:p>
          <a:endParaRPr lang="tr-TR"/>
        </a:p>
      </dgm:t>
    </dgm:pt>
    <dgm:pt modelId="{6000F83F-0904-43A2-A058-20862664D551}" type="pres">
      <dgm:prSet presAssocID="{91211ABC-D9EA-4A90-A733-1393949C093F}" presName="connTx" presStyleLbl="parChTrans1D3" presStyleIdx="1" presStyleCnt="4"/>
      <dgm:spPr/>
      <dgm:t>
        <a:bodyPr/>
        <a:lstStyle/>
        <a:p>
          <a:endParaRPr lang="tr-TR"/>
        </a:p>
      </dgm:t>
    </dgm:pt>
    <dgm:pt modelId="{310541B9-E9D2-4C63-AA4B-9EF4FA59164A}" type="pres">
      <dgm:prSet presAssocID="{D789F3A5-797C-470A-B8B9-8B65A0B3BAAE}" presName="root2" presStyleCnt="0"/>
      <dgm:spPr/>
    </dgm:pt>
    <dgm:pt modelId="{0F2405E0-1A9C-4FFD-ACA2-1009780E7647}" type="pres">
      <dgm:prSet presAssocID="{D789F3A5-797C-470A-B8B9-8B65A0B3BAAE}" presName="LevelTwoTextNode" presStyleLbl="node3" presStyleIdx="1" presStyleCnt="4" custScaleX="16078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F75045-73C9-4A77-98C5-9F3552F2670D}" type="pres">
      <dgm:prSet presAssocID="{D789F3A5-797C-470A-B8B9-8B65A0B3BAAE}" presName="level3hierChild" presStyleCnt="0"/>
      <dgm:spPr/>
    </dgm:pt>
    <dgm:pt modelId="{1B6C4ECC-40FB-4B13-AB96-A35BD083B377}" type="pres">
      <dgm:prSet presAssocID="{FBD6F9A0-2DAE-4F44-AF36-FD545EFB72DE}" presName="conn2-1" presStyleLbl="parChTrans1D3" presStyleIdx="2" presStyleCnt="4"/>
      <dgm:spPr/>
      <dgm:t>
        <a:bodyPr/>
        <a:lstStyle/>
        <a:p>
          <a:endParaRPr lang="tr-TR"/>
        </a:p>
      </dgm:t>
    </dgm:pt>
    <dgm:pt modelId="{73ED06DB-29D4-44F1-A486-D1F2E41A71E7}" type="pres">
      <dgm:prSet presAssocID="{FBD6F9A0-2DAE-4F44-AF36-FD545EFB72DE}" presName="connTx" presStyleLbl="parChTrans1D3" presStyleIdx="2" presStyleCnt="4"/>
      <dgm:spPr/>
      <dgm:t>
        <a:bodyPr/>
        <a:lstStyle/>
        <a:p>
          <a:endParaRPr lang="tr-TR"/>
        </a:p>
      </dgm:t>
    </dgm:pt>
    <dgm:pt modelId="{669ED2B1-0D58-4B45-A546-F82CE9993506}" type="pres">
      <dgm:prSet presAssocID="{3B85352B-17F1-4322-B2D9-24022627F060}" presName="root2" presStyleCnt="0"/>
      <dgm:spPr/>
    </dgm:pt>
    <dgm:pt modelId="{F46A487C-4004-4812-AE0C-E1DF2A17E0A5}" type="pres">
      <dgm:prSet presAssocID="{3B85352B-17F1-4322-B2D9-24022627F060}" presName="LevelTwoTextNode" presStyleLbl="node3" presStyleIdx="2" presStyleCnt="4" custScaleX="161944" custScaleY="14841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7230B78-61C2-4530-B958-17D4AE4E4139}" type="pres">
      <dgm:prSet presAssocID="{3B85352B-17F1-4322-B2D9-24022627F060}" presName="level3hierChild" presStyleCnt="0"/>
      <dgm:spPr/>
    </dgm:pt>
    <dgm:pt modelId="{5DDF68AC-3A8F-46D9-A469-ED44DB42225F}" type="pres">
      <dgm:prSet presAssocID="{27657CCE-DDAF-4B1A-A303-2DC325DED69F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822980AB-6096-4FCD-BBB2-0EE435F5F1FD}" type="pres">
      <dgm:prSet presAssocID="{27657CCE-DDAF-4B1A-A303-2DC325DED69F}" presName="connTx" presStyleLbl="parChTrans1D2" presStyleIdx="1" presStyleCnt="2"/>
      <dgm:spPr/>
      <dgm:t>
        <a:bodyPr/>
        <a:lstStyle/>
        <a:p>
          <a:endParaRPr lang="tr-TR"/>
        </a:p>
      </dgm:t>
    </dgm:pt>
    <dgm:pt modelId="{D2D2F4F0-807C-4234-A6C6-5F5EEDD705EF}" type="pres">
      <dgm:prSet presAssocID="{2535B359-3461-4940-8B4E-746451038491}" presName="root2" presStyleCnt="0"/>
      <dgm:spPr/>
    </dgm:pt>
    <dgm:pt modelId="{A1AD8960-7DFB-4CC4-805C-DB2F168D3FEB}" type="pres">
      <dgm:prSet presAssocID="{2535B359-3461-4940-8B4E-746451038491}" presName="LevelTwoTextNode" presStyleLbl="node2" presStyleIdx="1" presStyleCnt="2" custScaleX="5637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93F4AC4-30D2-4FE7-B6B1-4A45740B23BA}" type="pres">
      <dgm:prSet presAssocID="{2535B359-3461-4940-8B4E-746451038491}" presName="level3hierChild" presStyleCnt="0"/>
      <dgm:spPr/>
    </dgm:pt>
    <dgm:pt modelId="{D76AA35C-55DD-4F02-87F1-60AC06382D7D}" type="pres">
      <dgm:prSet presAssocID="{A8690453-CED2-471B-B6E2-D067DF656D1C}" presName="conn2-1" presStyleLbl="parChTrans1D3" presStyleIdx="3" presStyleCnt="4"/>
      <dgm:spPr/>
      <dgm:t>
        <a:bodyPr/>
        <a:lstStyle/>
        <a:p>
          <a:endParaRPr lang="tr-TR"/>
        </a:p>
      </dgm:t>
    </dgm:pt>
    <dgm:pt modelId="{DC6AA2B0-9BE1-49FD-8472-99B8103EF22F}" type="pres">
      <dgm:prSet presAssocID="{A8690453-CED2-471B-B6E2-D067DF656D1C}" presName="connTx" presStyleLbl="parChTrans1D3" presStyleIdx="3" presStyleCnt="4"/>
      <dgm:spPr/>
      <dgm:t>
        <a:bodyPr/>
        <a:lstStyle/>
        <a:p>
          <a:endParaRPr lang="tr-TR"/>
        </a:p>
      </dgm:t>
    </dgm:pt>
    <dgm:pt modelId="{5BA5D4D5-DD7C-43D2-AE2D-5ED91D1085C9}" type="pres">
      <dgm:prSet presAssocID="{52A5E9E7-550F-4AB0-84D4-09E85BE27038}" presName="root2" presStyleCnt="0"/>
      <dgm:spPr/>
    </dgm:pt>
    <dgm:pt modelId="{12B1A3BB-125E-4189-AA58-7C85E61F2E4C}" type="pres">
      <dgm:prSet presAssocID="{52A5E9E7-550F-4AB0-84D4-09E85BE27038}" presName="LevelTwoTextNode" presStyleLbl="node3" presStyleIdx="3" presStyleCnt="4" custScaleX="15887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8C6D8FC-6D14-484C-84BA-4AD02F4F4798}" type="pres">
      <dgm:prSet presAssocID="{52A5E9E7-550F-4AB0-84D4-09E85BE27038}" presName="level3hierChild" presStyleCnt="0"/>
      <dgm:spPr/>
    </dgm:pt>
  </dgm:ptLst>
  <dgm:cxnLst>
    <dgm:cxn modelId="{62EA2A4D-3589-45A3-B498-5D36A15F4C59}" srcId="{95ACDE84-0DAB-4A5B-9257-FFAF0AB0F3BC}" destId="{3B85352B-17F1-4322-B2D9-24022627F060}" srcOrd="2" destOrd="0" parTransId="{FBD6F9A0-2DAE-4F44-AF36-FD545EFB72DE}" sibTransId="{5BDC1915-3667-4923-8CD3-49D8BA25A6A3}"/>
    <dgm:cxn modelId="{809631C3-1F3B-4DB2-81DB-76B04E410866}" srcId="{2535B359-3461-4940-8B4E-746451038491}" destId="{52A5E9E7-550F-4AB0-84D4-09E85BE27038}" srcOrd="0" destOrd="0" parTransId="{A8690453-CED2-471B-B6E2-D067DF656D1C}" sibTransId="{7A722AE3-F57F-4804-8DA0-34E2CC486E2B}"/>
    <dgm:cxn modelId="{A99C85F6-177A-450F-B9D8-6FB606717116}" type="presOf" srcId="{3B85352B-17F1-4322-B2D9-24022627F060}" destId="{F46A487C-4004-4812-AE0C-E1DF2A17E0A5}" srcOrd="0" destOrd="0" presId="urn:microsoft.com/office/officeart/2005/8/layout/hierarchy2"/>
    <dgm:cxn modelId="{26577102-5FB7-471C-8383-B1FC9D187BDF}" type="presOf" srcId="{601FE696-42C0-4C2A-9DAA-D99ECC961245}" destId="{0B2D4201-63D8-4E2E-BEF7-A1BED4EE30BB}" srcOrd="0" destOrd="0" presId="urn:microsoft.com/office/officeart/2005/8/layout/hierarchy2"/>
    <dgm:cxn modelId="{E6CEF6B6-17B9-4FAD-A693-E7C4DA7A5A0B}" type="presOf" srcId="{91211ABC-D9EA-4A90-A733-1393949C093F}" destId="{80076715-F005-4D6A-B58A-E7A6F94FE3C9}" srcOrd="0" destOrd="0" presId="urn:microsoft.com/office/officeart/2005/8/layout/hierarchy2"/>
    <dgm:cxn modelId="{88B39B97-404F-4984-8C19-A9679E96429C}" type="presOf" srcId="{A8690453-CED2-471B-B6E2-D067DF656D1C}" destId="{DC6AA2B0-9BE1-49FD-8472-99B8103EF22F}" srcOrd="1" destOrd="0" presId="urn:microsoft.com/office/officeart/2005/8/layout/hierarchy2"/>
    <dgm:cxn modelId="{4282CA5A-D4BB-4EE8-AE97-BE086D55B4D9}" type="presOf" srcId="{CB0B1A16-5E4A-4942-9EE2-842ED2786D77}" destId="{41FE4962-673E-4AEB-882A-1635B2780621}" srcOrd="0" destOrd="0" presId="urn:microsoft.com/office/officeart/2005/8/layout/hierarchy2"/>
    <dgm:cxn modelId="{D2E5E453-4B23-4962-8F9C-675511ACF46B}" type="presOf" srcId="{91211ABC-D9EA-4A90-A733-1393949C093F}" destId="{6000F83F-0904-43A2-A058-20862664D551}" srcOrd="1" destOrd="0" presId="urn:microsoft.com/office/officeart/2005/8/layout/hierarchy2"/>
    <dgm:cxn modelId="{D5919839-A5BA-4376-995C-8DE27EBC8D19}" srcId="{95ACDE84-0DAB-4A5B-9257-FFAF0AB0F3BC}" destId="{A68D026C-81B1-426E-AF87-BB6B2771E365}" srcOrd="0" destOrd="0" parTransId="{CB0B1A16-5E4A-4942-9EE2-842ED2786D77}" sibTransId="{93C6218D-4594-4A24-8E44-F09441B9D2A6}"/>
    <dgm:cxn modelId="{8D84A075-8C2F-48B2-8843-6898D7849FE5}" type="presOf" srcId="{FBD6F9A0-2DAE-4F44-AF36-FD545EFB72DE}" destId="{73ED06DB-29D4-44F1-A486-D1F2E41A71E7}" srcOrd="1" destOrd="0" presId="urn:microsoft.com/office/officeart/2005/8/layout/hierarchy2"/>
    <dgm:cxn modelId="{3A03EDD8-87A2-4388-AA68-6887884D56BA}" type="presOf" srcId="{7D35FFE8-B064-484A-B6ED-AAFC77B867A6}" destId="{BED8A94D-E2EF-4B93-80E6-4841C2F2376B}" srcOrd="1" destOrd="0" presId="urn:microsoft.com/office/officeart/2005/8/layout/hierarchy2"/>
    <dgm:cxn modelId="{A391E9CA-8214-4676-AA2C-A08BA95C447B}" srcId="{1C3C01E6-D043-4C5F-BD4F-DC931A29362E}" destId="{95ACDE84-0DAB-4A5B-9257-FFAF0AB0F3BC}" srcOrd="0" destOrd="0" parTransId="{7D35FFE8-B064-484A-B6ED-AAFC77B867A6}" sibTransId="{B16CB050-9E30-4CCD-A2FC-D03DDE423A70}"/>
    <dgm:cxn modelId="{A2F08F52-3BBE-4481-BF37-1DFFAF78AFB0}" srcId="{1C3C01E6-D043-4C5F-BD4F-DC931A29362E}" destId="{2535B359-3461-4940-8B4E-746451038491}" srcOrd="1" destOrd="0" parTransId="{27657CCE-DDAF-4B1A-A303-2DC325DED69F}" sibTransId="{571B477A-1FBB-4DAF-8035-D587CAC54AED}"/>
    <dgm:cxn modelId="{EED96A78-0256-44EE-A8B9-D92A39108CF0}" type="presOf" srcId="{27657CCE-DDAF-4B1A-A303-2DC325DED69F}" destId="{5DDF68AC-3A8F-46D9-A469-ED44DB42225F}" srcOrd="0" destOrd="0" presId="urn:microsoft.com/office/officeart/2005/8/layout/hierarchy2"/>
    <dgm:cxn modelId="{1C1FE84E-208E-42DB-8682-4FFF36EC77AF}" srcId="{601FE696-42C0-4C2A-9DAA-D99ECC961245}" destId="{1C3C01E6-D043-4C5F-BD4F-DC931A29362E}" srcOrd="0" destOrd="0" parTransId="{9E059CBD-AC9B-4FFF-9587-1F42A31023C6}" sibTransId="{CD7D17D7-0040-405A-A535-9071760636CC}"/>
    <dgm:cxn modelId="{A26B489C-5B85-4357-89ED-01BE976B3BBE}" type="presOf" srcId="{52A5E9E7-550F-4AB0-84D4-09E85BE27038}" destId="{12B1A3BB-125E-4189-AA58-7C85E61F2E4C}" srcOrd="0" destOrd="0" presId="urn:microsoft.com/office/officeart/2005/8/layout/hierarchy2"/>
    <dgm:cxn modelId="{FBF95138-F4A5-42DB-A8FD-51B0C2CCA943}" type="presOf" srcId="{95ACDE84-0DAB-4A5B-9257-FFAF0AB0F3BC}" destId="{8C1DC0CE-742C-431B-A61E-A49D25E867EB}" srcOrd="0" destOrd="0" presId="urn:microsoft.com/office/officeart/2005/8/layout/hierarchy2"/>
    <dgm:cxn modelId="{4366A3AD-6211-4373-9649-550582D5D081}" type="presOf" srcId="{7D35FFE8-B064-484A-B6ED-AAFC77B867A6}" destId="{ECBF269A-3197-4B20-A273-B4AC7215F3AE}" srcOrd="0" destOrd="0" presId="urn:microsoft.com/office/officeart/2005/8/layout/hierarchy2"/>
    <dgm:cxn modelId="{F51E460D-3686-4B4D-B907-D75F50C6CDD6}" type="presOf" srcId="{27657CCE-DDAF-4B1A-A303-2DC325DED69F}" destId="{822980AB-6096-4FCD-BBB2-0EE435F5F1FD}" srcOrd="1" destOrd="0" presId="urn:microsoft.com/office/officeart/2005/8/layout/hierarchy2"/>
    <dgm:cxn modelId="{64518B44-88CE-4712-A97A-620F70DBB9F9}" type="presOf" srcId="{2535B359-3461-4940-8B4E-746451038491}" destId="{A1AD8960-7DFB-4CC4-805C-DB2F168D3FEB}" srcOrd="0" destOrd="0" presId="urn:microsoft.com/office/officeart/2005/8/layout/hierarchy2"/>
    <dgm:cxn modelId="{8DA55025-4450-4E26-9538-2FF8F74E109C}" type="presOf" srcId="{A8690453-CED2-471B-B6E2-D067DF656D1C}" destId="{D76AA35C-55DD-4F02-87F1-60AC06382D7D}" srcOrd="0" destOrd="0" presId="urn:microsoft.com/office/officeart/2005/8/layout/hierarchy2"/>
    <dgm:cxn modelId="{4B3C26E1-8C68-4173-8720-E7043B1E58A6}" srcId="{95ACDE84-0DAB-4A5B-9257-FFAF0AB0F3BC}" destId="{D789F3A5-797C-470A-B8B9-8B65A0B3BAAE}" srcOrd="1" destOrd="0" parTransId="{91211ABC-D9EA-4A90-A733-1393949C093F}" sibTransId="{2381068B-42F2-4C2D-BA3C-307C4169AB3A}"/>
    <dgm:cxn modelId="{6F9A52A7-513D-46C3-8316-826BDCF54EF0}" type="presOf" srcId="{1C3C01E6-D043-4C5F-BD4F-DC931A29362E}" destId="{F70D0CE4-5C6B-4956-9905-423915A2BD8F}" srcOrd="0" destOrd="0" presId="urn:microsoft.com/office/officeart/2005/8/layout/hierarchy2"/>
    <dgm:cxn modelId="{70566B53-08E2-4AFE-AFA9-B96768D1DEFA}" type="presOf" srcId="{FBD6F9A0-2DAE-4F44-AF36-FD545EFB72DE}" destId="{1B6C4ECC-40FB-4B13-AB96-A35BD083B377}" srcOrd="0" destOrd="0" presId="urn:microsoft.com/office/officeart/2005/8/layout/hierarchy2"/>
    <dgm:cxn modelId="{ED861D31-A6DA-4A61-B98F-BA81B3D702E0}" type="presOf" srcId="{A68D026C-81B1-426E-AF87-BB6B2771E365}" destId="{5E398BE6-45B5-475F-BEDD-1C3F955D4256}" srcOrd="0" destOrd="0" presId="urn:microsoft.com/office/officeart/2005/8/layout/hierarchy2"/>
    <dgm:cxn modelId="{9FD5052E-7ABB-4131-8A2E-4EFDE9A8355D}" type="presOf" srcId="{CB0B1A16-5E4A-4942-9EE2-842ED2786D77}" destId="{F20FA89E-84F2-45ED-B8E6-5CB4BADB9972}" srcOrd="1" destOrd="0" presId="urn:microsoft.com/office/officeart/2005/8/layout/hierarchy2"/>
    <dgm:cxn modelId="{3D66E757-34BE-456D-A053-63AD423E8081}" type="presOf" srcId="{D789F3A5-797C-470A-B8B9-8B65A0B3BAAE}" destId="{0F2405E0-1A9C-4FFD-ACA2-1009780E7647}" srcOrd="0" destOrd="0" presId="urn:microsoft.com/office/officeart/2005/8/layout/hierarchy2"/>
    <dgm:cxn modelId="{8B0170FA-813E-4D87-9F02-BA612F0EE6C1}" type="presParOf" srcId="{0B2D4201-63D8-4E2E-BEF7-A1BED4EE30BB}" destId="{BAE61A9F-B490-4228-BD4D-B5A64A4D5E9F}" srcOrd="0" destOrd="0" presId="urn:microsoft.com/office/officeart/2005/8/layout/hierarchy2"/>
    <dgm:cxn modelId="{8A4B8F6E-E210-402C-9B7E-8D53F5442DFE}" type="presParOf" srcId="{BAE61A9F-B490-4228-BD4D-B5A64A4D5E9F}" destId="{F70D0CE4-5C6B-4956-9905-423915A2BD8F}" srcOrd="0" destOrd="0" presId="urn:microsoft.com/office/officeart/2005/8/layout/hierarchy2"/>
    <dgm:cxn modelId="{BD29BC44-A154-4E07-A881-71128DC78008}" type="presParOf" srcId="{BAE61A9F-B490-4228-BD4D-B5A64A4D5E9F}" destId="{1FCF4DC2-879C-4BDA-9552-EF05EBC200D3}" srcOrd="1" destOrd="0" presId="urn:microsoft.com/office/officeart/2005/8/layout/hierarchy2"/>
    <dgm:cxn modelId="{6D12652D-DC07-4D79-BE3F-233CEDFCF009}" type="presParOf" srcId="{1FCF4DC2-879C-4BDA-9552-EF05EBC200D3}" destId="{ECBF269A-3197-4B20-A273-B4AC7215F3AE}" srcOrd="0" destOrd="0" presId="urn:microsoft.com/office/officeart/2005/8/layout/hierarchy2"/>
    <dgm:cxn modelId="{56F9A20C-1BB5-4149-B230-7420365219BA}" type="presParOf" srcId="{ECBF269A-3197-4B20-A273-B4AC7215F3AE}" destId="{BED8A94D-E2EF-4B93-80E6-4841C2F2376B}" srcOrd="0" destOrd="0" presId="urn:microsoft.com/office/officeart/2005/8/layout/hierarchy2"/>
    <dgm:cxn modelId="{FA9D7B97-89B6-49DF-A34C-25D167C75163}" type="presParOf" srcId="{1FCF4DC2-879C-4BDA-9552-EF05EBC200D3}" destId="{AC9B2E61-D788-4791-9274-F654D55A5DEB}" srcOrd="1" destOrd="0" presId="urn:microsoft.com/office/officeart/2005/8/layout/hierarchy2"/>
    <dgm:cxn modelId="{8AC6D232-4B67-4B5C-A316-D7A5990362B1}" type="presParOf" srcId="{AC9B2E61-D788-4791-9274-F654D55A5DEB}" destId="{8C1DC0CE-742C-431B-A61E-A49D25E867EB}" srcOrd="0" destOrd="0" presId="urn:microsoft.com/office/officeart/2005/8/layout/hierarchy2"/>
    <dgm:cxn modelId="{5C97FAD8-13E5-4056-AE43-42DA25EF1528}" type="presParOf" srcId="{AC9B2E61-D788-4791-9274-F654D55A5DEB}" destId="{61F4E227-6C93-40BE-B19C-7C480E6A30F0}" srcOrd="1" destOrd="0" presId="urn:microsoft.com/office/officeart/2005/8/layout/hierarchy2"/>
    <dgm:cxn modelId="{1135B64F-E2B2-4748-BEF5-946785525D47}" type="presParOf" srcId="{61F4E227-6C93-40BE-B19C-7C480E6A30F0}" destId="{41FE4962-673E-4AEB-882A-1635B2780621}" srcOrd="0" destOrd="0" presId="urn:microsoft.com/office/officeart/2005/8/layout/hierarchy2"/>
    <dgm:cxn modelId="{531160F2-636A-4455-889E-0C0C5E5A32E6}" type="presParOf" srcId="{41FE4962-673E-4AEB-882A-1635B2780621}" destId="{F20FA89E-84F2-45ED-B8E6-5CB4BADB9972}" srcOrd="0" destOrd="0" presId="urn:microsoft.com/office/officeart/2005/8/layout/hierarchy2"/>
    <dgm:cxn modelId="{E17E3031-882A-45C1-A87B-56B810ED05EF}" type="presParOf" srcId="{61F4E227-6C93-40BE-B19C-7C480E6A30F0}" destId="{838441FE-5DEA-49EF-B5B0-DA3D2DAB4944}" srcOrd="1" destOrd="0" presId="urn:microsoft.com/office/officeart/2005/8/layout/hierarchy2"/>
    <dgm:cxn modelId="{FF3B929C-996E-4383-B614-3A425212BF15}" type="presParOf" srcId="{838441FE-5DEA-49EF-B5B0-DA3D2DAB4944}" destId="{5E398BE6-45B5-475F-BEDD-1C3F955D4256}" srcOrd="0" destOrd="0" presId="urn:microsoft.com/office/officeart/2005/8/layout/hierarchy2"/>
    <dgm:cxn modelId="{8B0C937F-2866-4893-A911-B96C62933BB4}" type="presParOf" srcId="{838441FE-5DEA-49EF-B5B0-DA3D2DAB4944}" destId="{B9B281B6-7CA9-4D12-8666-6C380000C5C3}" srcOrd="1" destOrd="0" presId="urn:microsoft.com/office/officeart/2005/8/layout/hierarchy2"/>
    <dgm:cxn modelId="{55FCD1BD-87E1-467C-9B60-C889821D375E}" type="presParOf" srcId="{61F4E227-6C93-40BE-B19C-7C480E6A30F0}" destId="{80076715-F005-4D6A-B58A-E7A6F94FE3C9}" srcOrd="2" destOrd="0" presId="urn:microsoft.com/office/officeart/2005/8/layout/hierarchy2"/>
    <dgm:cxn modelId="{737BB227-1E19-4260-B310-B2CDAB4CCE71}" type="presParOf" srcId="{80076715-F005-4D6A-B58A-E7A6F94FE3C9}" destId="{6000F83F-0904-43A2-A058-20862664D551}" srcOrd="0" destOrd="0" presId="urn:microsoft.com/office/officeart/2005/8/layout/hierarchy2"/>
    <dgm:cxn modelId="{119AC541-1F4A-425A-84FC-DE0E8A10DE5E}" type="presParOf" srcId="{61F4E227-6C93-40BE-B19C-7C480E6A30F0}" destId="{310541B9-E9D2-4C63-AA4B-9EF4FA59164A}" srcOrd="3" destOrd="0" presId="urn:microsoft.com/office/officeart/2005/8/layout/hierarchy2"/>
    <dgm:cxn modelId="{CD3B320D-5159-49BC-B2CC-B1ED7724E2F6}" type="presParOf" srcId="{310541B9-E9D2-4C63-AA4B-9EF4FA59164A}" destId="{0F2405E0-1A9C-4FFD-ACA2-1009780E7647}" srcOrd="0" destOrd="0" presId="urn:microsoft.com/office/officeart/2005/8/layout/hierarchy2"/>
    <dgm:cxn modelId="{3EFD7637-095A-40ED-815D-18C8928F898C}" type="presParOf" srcId="{310541B9-E9D2-4C63-AA4B-9EF4FA59164A}" destId="{18F75045-73C9-4A77-98C5-9F3552F2670D}" srcOrd="1" destOrd="0" presId="urn:microsoft.com/office/officeart/2005/8/layout/hierarchy2"/>
    <dgm:cxn modelId="{16E6B223-AC20-4CA5-9CFB-2C8C6027ABD3}" type="presParOf" srcId="{61F4E227-6C93-40BE-B19C-7C480E6A30F0}" destId="{1B6C4ECC-40FB-4B13-AB96-A35BD083B377}" srcOrd="4" destOrd="0" presId="urn:microsoft.com/office/officeart/2005/8/layout/hierarchy2"/>
    <dgm:cxn modelId="{002625EA-A0D9-41BD-AE7D-C75C9F1F3D18}" type="presParOf" srcId="{1B6C4ECC-40FB-4B13-AB96-A35BD083B377}" destId="{73ED06DB-29D4-44F1-A486-D1F2E41A71E7}" srcOrd="0" destOrd="0" presId="urn:microsoft.com/office/officeart/2005/8/layout/hierarchy2"/>
    <dgm:cxn modelId="{370EDFD8-123B-4219-BA5F-0A372C571224}" type="presParOf" srcId="{61F4E227-6C93-40BE-B19C-7C480E6A30F0}" destId="{669ED2B1-0D58-4B45-A546-F82CE9993506}" srcOrd="5" destOrd="0" presId="urn:microsoft.com/office/officeart/2005/8/layout/hierarchy2"/>
    <dgm:cxn modelId="{33B17002-777F-4CEE-9267-06124A20059D}" type="presParOf" srcId="{669ED2B1-0D58-4B45-A546-F82CE9993506}" destId="{F46A487C-4004-4812-AE0C-E1DF2A17E0A5}" srcOrd="0" destOrd="0" presId="urn:microsoft.com/office/officeart/2005/8/layout/hierarchy2"/>
    <dgm:cxn modelId="{40C3A623-9805-4483-AF78-5FF5C9F4EBE9}" type="presParOf" srcId="{669ED2B1-0D58-4B45-A546-F82CE9993506}" destId="{D7230B78-61C2-4530-B958-17D4AE4E4139}" srcOrd="1" destOrd="0" presId="urn:microsoft.com/office/officeart/2005/8/layout/hierarchy2"/>
    <dgm:cxn modelId="{191DFC39-2309-4623-9A82-C00B8135481B}" type="presParOf" srcId="{1FCF4DC2-879C-4BDA-9552-EF05EBC200D3}" destId="{5DDF68AC-3A8F-46D9-A469-ED44DB42225F}" srcOrd="2" destOrd="0" presId="urn:microsoft.com/office/officeart/2005/8/layout/hierarchy2"/>
    <dgm:cxn modelId="{650C33C0-0E47-40CF-A3E9-5D010D8490A7}" type="presParOf" srcId="{5DDF68AC-3A8F-46D9-A469-ED44DB42225F}" destId="{822980AB-6096-4FCD-BBB2-0EE435F5F1FD}" srcOrd="0" destOrd="0" presId="urn:microsoft.com/office/officeart/2005/8/layout/hierarchy2"/>
    <dgm:cxn modelId="{6C279566-308B-4E70-97A8-9B5D32ACC77A}" type="presParOf" srcId="{1FCF4DC2-879C-4BDA-9552-EF05EBC200D3}" destId="{D2D2F4F0-807C-4234-A6C6-5F5EEDD705EF}" srcOrd="3" destOrd="0" presId="urn:microsoft.com/office/officeart/2005/8/layout/hierarchy2"/>
    <dgm:cxn modelId="{0B284491-2AA8-468A-B0A9-2BC13FC48257}" type="presParOf" srcId="{D2D2F4F0-807C-4234-A6C6-5F5EEDD705EF}" destId="{A1AD8960-7DFB-4CC4-805C-DB2F168D3FEB}" srcOrd="0" destOrd="0" presId="urn:microsoft.com/office/officeart/2005/8/layout/hierarchy2"/>
    <dgm:cxn modelId="{4880903D-DC3E-4FA7-AC5D-71DDFE5A8CD5}" type="presParOf" srcId="{D2D2F4F0-807C-4234-A6C6-5F5EEDD705EF}" destId="{C93F4AC4-30D2-4FE7-B6B1-4A45740B23BA}" srcOrd="1" destOrd="0" presId="urn:microsoft.com/office/officeart/2005/8/layout/hierarchy2"/>
    <dgm:cxn modelId="{8967A709-B3C9-4578-ABEE-6F2747C60A46}" type="presParOf" srcId="{C93F4AC4-30D2-4FE7-B6B1-4A45740B23BA}" destId="{D76AA35C-55DD-4F02-87F1-60AC06382D7D}" srcOrd="0" destOrd="0" presId="urn:microsoft.com/office/officeart/2005/8/layout/hierarchy2"/>
    <dgm:cxn modelId="{0BB62582-11AC-4195-9629-B00B9404D594}" type="presParOf" srcId="{D76AA35C-55DD-4F02-87F1-60AC06382D7D}" destId="{DC6AA2B0-9BE1-49FD-8472-99B8103EF22F}" srcOrd="0" destOrd="0" presId="urn:microsoft.com/office/officeart/2005/8/layout/hierarchy2"/>
    <dgm:cxn modelId="{618C8F01-0DEF-4F2C-86BF-5233AD90DCB9}" type="presParOf" srcId="{C93F4AC4-30D2-4FE7-B6B1-4A45740B23BA}" destId="{5BA5D4D5-DD7C-43D2-AE2D-5ED91D1085C9}" srcOrd="1" destOrd="0" presId="urn:microsoft.com/office/officeart/2005/8/layout/hierarchy2"/>
    <dgm:cxn modelId="{85DE1738-E378-4BF4-8BCA-EAE60FCE75E3}" type="presParOf" srcId="{5BA5D4D5-DD7C-43D2-AE2D-5ED91D1085C9}" destId="{12B1A3BB-125E-4189-AA58-7C85E61F2E4C}" srcOrd="0" destOrd="0" presId="urn:microsoft.com/office/officeart/2005/8/layout/hierarchy2"/>
    <dgm:cxn modelId="{2305351E-A074-4355-9FA5-C167A26228BA}" type="presParOf" srcId="{5BA5D4D5-DD7C-43D2-AE2D-5ED91D1085C9}" destId="{E8C6D8FC-6D14-484C-84BA-4AD02F4F47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ABE170-9E36-40BF-9637-BDA042994703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tr-TR"/>
        </a:p>
      </dgm:t>
    </dgm:pt>
    <dgm:pt modelId="{EFA520D7-2BE8-423A-81EA-0970FF3EB876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tr-TR" sz="2600" dirty="0" smtClean="0"/>
            <a:t>       -</a:t>
          </a:r>
          <a:r>
            <a:rPr lang="tr-TR" sz="2000" dirty="0" smtClean="0"/>
            <a:t>Bireyi fazla etkilemez, çok fazla tıbbi profesyonel yardım gerektirmez. </a:t>
          </a:r>
        </a:p>
        <a:p>
          <a:r>
            <a:rPr lang="tr-TR" sz="2000" dirty="0" smtClean="0"/>
            <a:t>         -Atak tedavisi kullanılabilir.</a:t>
          </a:r>
          <a:endParaRPr lang="tr-TR" sz="2000" dirty="0"/>
        </a:p>
      </dgm:t>
    </dgm:pt>
    <dgm:pt modelId="{B9D18277-FB4E-41FA-8745-79C6EA35213B}" type="parTrans" cxnId="{F07457F2-1241-4F9D-82D4-5C2E10F364B2}">
      <dgm:prSet/>
      <dgm:spPr/>
      <dgm:t>
        <a:bodyPr/>
        <a:lstStyle/>
        <a:p>
          <a:endParaRPr lang="tr-TR"/>
        </a:p>
      </dgm:t>
    </dgm:pt>
    <dgm:pt modelId="{A3750199-0F00-4CDC-AE60-8EA8B38E631D}" type="sibTrans" cxnId="{F07457F2-1241-4F9D-82D4-5C2E10F364B2}">
      <dgm:prSet/>
      <dgm:spPr/>
      <dgm:t>
        <a:bodyPr/>
        <a:lstStyle/>
        <a:p>
          <a:endParaRPr lang="tr-TR"/>
        </a:p>
      </dgm:t>
    </dgm:pt>
    <dgm:pt modelId="{81B7D4C8-F645-47E3-A683-42BCD070BC19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tr-TR" sz="2600" dirty="0" smtClean="0"/>
            <a:t>   -</a:t>
          </a:r>
          <a:r>
            <a:rPr lang="tr-TR" sz="2000" dirty="0" err="1" smtClean="0"/>
            <a:t>Disabiliteye</a:t>
          </a:r>
          <a:r>
            <a:rPr lang="tr-TR" sz="2000" dirty="0" smtClean="0"/>
            <a:t>, bireysel ve sosyoekonomik kayıplara neden olur. </a:t>
          </a:r>
        </a:p>
        <a:p>
          <a:r>
            <a:rPr lang="tr-TR" sz="2000" dirty="0" smtClean="0"/>
            <a:t>    -Akut ve </a:t>
          </a:r>
          <a:r>
            <a:rPr lang="tr-TR" sz="2000" dirty="0" err="1" smtClean="0"/>
            <a:t>profilaktik</a:t>
          </a:r>
          <a:r>
            <a:rPr lang="tr-TR" sz="2000" dirty="0" smtClean="0"/>
            <a:t> tedavide ilaçlara gereksinim olabilir.</a:t>
          </a:r>
          <a:endParaRPr lang="tr-TR" sz="2000" dirty="0"/>
        </a:p>
      </dgm:t>
    </dgm:pt>
    <dgm:pt modelId="{5B2DBF6E-213D-4C75-A07B-BCFD9C1360BA}" type="parTrans" cxnId="{85849381-0016-4A6A-B82A-22F7F7FE6433}">
      <dgm:prSet/>
      <dgm:spPr/>
      <dgm:t>
        <a:bodyPr/>
        <a:lstStyle/>
        <a:p>
          <a:endParaRPr lang="tr-TR"/>
        </a:p>
      </dgm:t>
    </dgm:pt>
    <dgm:pt modelId="{2738C70A-9EEC-4CC9-9F97-2E54DD1205F8}" type="sibTrans" cxnId="{85849381-0016-4A6A-B82A-22F7F7FE6433}">
      <dgm:prSet/>
      <dgm:spPr/>
      <dgm:t>
        <a:bodyPr/>
        <a:lstStyle/>
        <a:p>
          <a:endParaRPr lang="tr-TR"/>
        </a:p>
      </dgm:t>
    </dgm:pt>
    <dgm:pt modelId="{B36D3384-6134-4DC8-92C1-EC4A9FB52C2E}">
      <dgm:prSet phldrT="[Meti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tr-TR" sz="2600" dirty="0" smtClean="0"/>
            <a:t>        -</a:t>
          </a:r>
          <a:r>
            <a:rPr lang="nn-NO" sz="2000" dirty="0" smtClean="0"/>
            <a:t>Yaşam kalitesini daha büyük oranda azalt</a:t>
          </a:r>
          <a:r>
            <a:rPr lang="tr-TR" sz="2000" dirty="0" err="1" smtClean="0"/>
            <a:t>ır</a:t>
          </a:r>
          <a:r>
            <a:rPr lang="nn-NO" sz="2000" dirty="0" smtClean="0"/>
            <a:t> ve yüksek disabiliteye neden ola</a:t>
          </a:r>
          <a:r>
            <a:rPr lang="tr-TR" sz="2000" dirty="0" smtClean="0"/>
            <a:t>bilir   </a:t>
          </a:r>
        </a:p>
        <a:p>
          <a:r>
            <a:rPr lang="tr-TR" sz="2000" dirty="0" smtClean="0"/>
            <a:t>           -</a:t>
          </a:r>
          <a:r>
            <a:rPr lang="tr-TR" sz="2000" dirty="0" err="1" smtClean="0"/>
            <a:t>Profilaksi</a:t>
          </a:r>
          <a:r>
            <a:rPr lang="tr-TR" sz="2000" dirty="0" smtClean="0"/>
            <a:t> gerekir.</a:t>
          </a:r>
          <a:endParaRPr lang="tr-TR" sz="2000" dirty="0"/>
        </a:p>
      </dgm:t>
    </dgm:pt>
    <dgm:pt modelId="{7FB54A5A-C322-4E73-A20F-0EFAB90059D5}" type="parTrans" cxnId="{D1651763-2EDE-4D61-A746-E81C7D12CD9C}">
      <dgm:prSet/>
      <dgm:spPr/>
      <dgm:t>
        <a:bodyPr/>
        <a:lstStyle/>
        <a:p>
          <a:endParaRPr lang="tr-TR"/>
        </a:p>
      </dgm:t>
    </dgm:pt>
    <dgm:pt modelId="{A237A342-A1D4-4BEE-8D82-620EC667A908}" type="sibTrans" cxnId="{D1651763-2EDE-4D61-A746-E81C7D12CD9C}">
      <dgm:prSet/>
      <dgm:spPr/>
      <dgm:t>
        <a:bodyPr/>
        <a:lstStyle/>
        <a:p>
          <a:endParaRPr lang="tr-TR"/>
        </a:p>
      </dgm:t>
    </dgm:pt>
    <dgm:pt modelId="{A5BB0D39-54A5-4779-84EE-37C1130A6C90}" type="pres">
      <dgm:prSet presAssocID="{D5ABE170-9E36-40BF-9637-BDA0429947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5B7BC47C-4A10-4A69-B6A3-9CC537066CBF}" type="pres">
      <dgm:prSet presAssocID="{D5ABE170-9E36-40BF-9637-BDA042994703}" presName="Name1" presStyleCnt="0"/>
      <dgm:spPr/>
    </dgm:pt>
    <dgm:pt modelId="{743ADDB9-F9AC-4DD9-B1EB-438A06DA4363}" type="pres">
      <dgm:prSet presAssocID="{D5ABE170-9E36-40BF-9637-BDA042994703}" presName="cycle" presStyleCnt="0"/>
      <dgm:spPr/>
    </dgm:pt>
    <dgm:pt modelId="{8164EBA1-2635-46B3-B99E-9C9CD56E7921}" type="pres">
      <dgm:prSet presAssocID="{D5ABE170-9E36-40BF-9637-BDA042994703}" presName="srcNode" presStyleLbl="node1" presStyleIdx="0" presStyleCnt="3"/>
      <dgm:spPr/>
    </dgm:pt>
    <dgm:pt modelId="{8A0AC217-9690-400D-A4E6-32AF94B343AF}" type="pres">
      <dgm:prSet presAssocID="{D5ABE170-9E36-40BF-9637-BDA042994703}" presName="conn" presStyleLbl="parChTrans1D2" presStyleIdx="0" presStyleCnt="1"/>
      <dgm:spPr/>
      <dgm:t>
        <a:bodyPr/>
        <a:lstStyle/>
        <a:p>
          <a:endParaRPr lang="tr-TR"/>
        </a:p>
      </dgm:t>
    </dgm:pt>
    <dgm:pt modelId="{E661411C-8A9B-43D9-8CD5-7021ADD8FA46}" type="pres">
      <dgm:prSet presAssocID="{D5ABE170-9E36-40BF-9637-BDA042994703}" presName="extraNode" presStyleLbl="node1" presStyleIdx="0" presStyleCnt="3"/>
      <dgm:spPr/>
    </dgm:pt>
    <dgm:pt modelId="{039D3F8A-2DC0-4AAC-8ACE-DFAAD8023DC4}" type="pres">
      <dgm:prSet presAssocID="{D5ABE170-9E36-40BF-9637-BDA042994703}" presName="dstNode" presStyleLbl="node1" presStyleIdx="0" presStyleCnt="3"/>
      <dgm:spPr/>
    </dgm:pt>
    <dgm:pt modelId="{B0980859-3769-43AA-9835-455D52134164}" type="pres">
      <dgm:prSet presAssocID="{EFA520D7-2BE8-423A-81EA-0970FF3EB87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1E8A65-3BC0-4601-BDD6-6D484FE572B4}" type="pres">
      <dgm:prSet presAssocID="{EFA520D7-2BE8-423A-81EA-0970FF3EB876}" presName="accent_1" presStyleCnt="0"/>
      <dgm:spPr/>
    </dgm:pt>
    <dgm:pt modelId="{F2FB30B9-7EAD-46CC-AB9C-31E52A25B24D}" type="pres">
      <dgm:prSet presAssocID="{EFA520D7-2BE8-423A-81EA-0970FF3EB876}" presName="accentRepeatNode" presStyleLbl="solidFgAcc1" presStyleIdx="0" presStyleCnt="3" custScaleX="176914" custLinFactNeighborX="13708"/>
      <dgm:spPr/>
    </dgm:pt>
    <dgm:pt modelId="{03AED0C6-9591-4AAD-BB7B-59274C8D914C}" type="pres">
      <dgm:prSet presAssocID="{81B7D4C8-F645-47E3-A683-42BCD070BC1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97ACD8-CDF8-44D0-9A87-1605D9620A3D}" type="pres">
      <dgm:prSet presAssocID="{81B7D4C8-F645-47E3-A683-42BCD070BC19}" presName="accent_2" presStyleCnt="0"/>
      <dgm:spPr/>
    </dgm:pt>
    <dgm:pt modelId="{0A372280-4A5F-4987-9510-AFDDE8EB6F87}" type="pres">
      <dgm:prSet presAssocID="{81B7D4C8-F645-47E3-A683-42BCD070BC19}" presName="accentRepeatNode" presStyleLbl="solidFgAcc1" presStyleIdx="1" presStyleCnt="3" custScaleX="175834" custLinFactNeighborX="-15911" custLinFactNeighborY="0"/>
      <dgm:spPr/>
    </dgm:pt>
    <dgm:pt modelId="{C62CD755-4DFE-489F-8010-9EED186A2D15}" type="pres">
      <dgm:prSet presAssocID="{B36D3384-6134-4DC8-92C1-EC4A9FB52C2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2F39966-3ABB-469D-8604-BEA1B5949993}" type="pres">
      <dgm:prSet presAssocID="{B36D3384-6134-4DC8-92C1-EC4A9FB52C2E}" presName="accent_3" presStyleCnt="0"/>
      <dgm:spPr/>
    </dgm:pt>
    <dgm:pt modelId="{22498519-E659-4BC3-8B1E-2B0A017454AF}" type="pres">
      <dgm:prSet presAssocID="{B36D3384-6134-4DC8-92C1-EC4A9FB52C2E}" presName="accentRepeatNode" presStyleLbl="solidFgAcc1" presStyleIdx="2" presStyleCnt="3" custScaleX="181437" custLinFactNeighborX="15970" custLinFactNeighborY="-3695"/>
      <dgm:spPr/>
    </dgm:pt>
  </dgm:ptLst>
  <dgm:cxnLst>
    <dgm:cxn modelId="{F9BBD5AF-E409-4D8E-919A-E5B6239D868E}" type="presOf" srcId="{EFA520D7-2BE8-423A-81EA-0970FF3EB876}" destId="{B0980859-3769-43AA-9835-455D52134164}" srcOrd="0" destOrd="0" presId="urn:microsoft.com/office/officeart/2008/layout/VerticalCurvedList"/>
    <dgm:cxn modelId="{625FE4F0-D9FC-423E-BCC9-01CEDFB5AE33}" type="presOf" srcId="{A3750199-0F00-4CDC-AE60-8EA8B38E631D}" destId="{8A0AC217-9690-400D-A4E6-32AF94B343AF}" srcOrd="0" destOrd="0" presId="urn:microsoft.com/office/officeart/2008/layout/VerticalCurvedList"/>
    <dgm:cxn modelId="{7D843AFA-C314-4255-A9D5-6C075D539CE4}" type="presOf" srcId="{D5ABE170-9E36-40BF-9637-BDA042994703}" destId="{A5BB0D39-54A5-4779-84EE-37C1130A6C90}" srcOrd="0" destOrd="0" presId="urn:microsoft.com/office/officeart/2008/layout/VerticalCurvedList"/>
    <dgm:cxn modelId="{D1651763-2EDE-4D61-A746-E81C7D12CD9C}" srcId="{D5ABE170-9E36-40BF-9637-BDA042994703}" destId="{B36D3384-6134-4DC8-92C1-EC4A9FB52C2E}" srcOrd="2" destOrd="0" parTransId="{7FB54A5A-C322-4E73-A20F-0EFAB90059D5}" sibTransId="{A237A342-A1D4-4BEE-8D82-620EC667A908}"/>
    <dgm:cxn modelId="{64D2CF1B-B611-4817-AC5D-C8D9253BF5A6}" type="presOf" srcId="{B36D3384-6134-4DC8-92C1-EC4A9FB52C2E}" destId="{C62CD755-4DFE-489F-8010-9EED186A2D15}" srcOrd="0" destOrd="0" presId="urn:microsoft.com/office/officeart/2008/layout/VerticalCurvedList"/>
    <dgm:cxn modelId="{85849381-0016-4A6A-B82A-22F7F7FE6433}" srcId="{D5ABE170-9E36-40BF-9637-BDA042994703}" destId="{81B7D4C8-F645-47E3-A683-42BCD070BC19}" srcOrd="1" destOrd="0" parTransId="{5B2DBF6E-213D-4C75-A07B-BCFD9C1360BA}" sibTransId="{2738C70A-9EEC-4CC9-9F97-2E54DD1205F8}"/>
    <dgm:cxn modelId="{5ABE75AD-8112-4B4E-9D25-8A5F20EA8F0D}" type="presOf" srcId="{81B7D4C8-F645-47E3-A683-42BCD070BC19}" destId="{03AED0C6-9591-4AAD-BB7B-59274C8D914C}" srcOrd="0" destOrd="0" presId="urn:microsoft.com/office/officeart/2008/layout/VerticalCurvedList"/>
    <dgm:cxn modelId="{F07457F2-1241-4F9D-82D4-5C2E10F364B2}" srcId="{D5ABE170-9E36-40BF-9637-BDA042994703}" destId="{EFA520D7-2BE8-423A-81EA-0970FF3EB876}" srcOrd="0" destOrd="0" parTransId="{B9D18277-FB4E-41FA-8745-79C6EA35213B}" sibTransId="{A3750199-0F00-4CDC-AE60-8EA8B38E631D}"/>
    <dgm:cxn modelId="{CF3D6FF7-5B81-4E0B-B36C-9A42DCA26DCF}" type="presParOf" srcId="{A5BB0D39-54A5-4779-84EE-37C1130A6C90}" destId="{5B7BC47C-4A10-4A69-B6A3-9CC537066CBF}" srcOrd="0" destOrd="0" presId="urn:microsoft.com/office/officeart/2008/layout/VerticalCurvedList"/>
    <dgm:cxn modelId="{3681BC0B-E104-4FEF-A61F-2B97397BB802}" type="presParOf" srcId="{5B7BC47C-4A10-4A69-B6A3-9CC537066CBF}" destId="{743ADDB9-F9AC-4DD9-B1EB-438A06DA4363}" srcOrd="0" destOrd="0" presId="urn:microsoft.com/office/officeart/2008/layout/VerticalCurvedList"/>
    <dgm:cxn modelId="{A6903FAF-746B-4256-BA9E-778EC5C69B9E}" type="presParOf" srcId="{743ADDB9-F9AC-4DD9-B1EB-438A06DA4363}" destId="{8164EBA1-2635-46B3-B99E-9C9CD56E7921}" srcOrd="0" destOrd="0" presId="urn:microsoft.com/office/officeart/2008/layout/VerticalCurvedList"/>
    <dgm:cxn modelId="{185E1175-A048-43E0-AF9D-430661679F13}" type="presParOf" srcId="{743ADDB9-F9AC-4DD9-B1EB-438A06DA4363}" destId="{8A0AC217-9690-400D-A4E6-32AF94B343AF}" srcOrd="1" destOrd="0" presId="urn:microsoft.com/office/officeart/2008/layout/VerticalCurvedList"/>
    <dgm:cxn modelId="{E651A828-BA2E-42DF-9804-94F516795F63}" type="presParOf" srcId="{743ADDB9-F9AC-4DD9-B1EB-438A06DA4363}" destId="{E661411C-8A9B-43D9-8CD5-7021ADD8FA46}" srcOrd="2" destOrd="0" presId="urn:microsoft.com/office/officeart/2008/layout/VerticalCurvedList"/>
    <dgm:cxn modelId="{B3CE6BF0-0A73-4B77-8580-F8F0FFAB9116}" type="presParOf" srcId="{743ADDB9-F9AC-4DD9-B1EB-438A06DA4363}" destId="{039D3F8A-2DC0-4AAC-8ACE-DFAAD8023DC4}" srcOrd="3" destOrd="0" presId="urn:microsoft.com/office/officeart/2008/layout/VerticalCurvedList"/>
    <dgm:cxn modelId="{D0C64BA3-7D6F-45B8-BF14-586C72CB1ACD}" type="presParOf" srcId="{5B7BC47C-4A10-4A69-B6A3-9CC537066CBF}" destId="{B0980859-3769-43AA-9835-455D52134164}" srcOrd="1" destOrd="0" presId="urn:microsoft.com/office/officeart/2008/layout/VerticalCurvedList"/>
    <dgm:cxn modelId="{27E4F7AB-74D1-4B65-A5C6-DF1C11071F76}" type="presParOf" srcId="{5B7BC47C-4A10-4A69-B6A3-9CC537066CBF}" destId="{D61E8A65-3BC0-4601-BDD6-6D484FE572B4}" srcOrd="2" destOrd="0" presId="urn:microsoft.com/office/officeart/2008/layout/VerticalCurvedList"/>
    <dgm:cxn modelId="{459A6E1B-1468-4629-893E-02FBA4D08E50}" type="presParOf" srcId="{D61E8A65-3BC0-4601-BDD6-6D484FE572B4}" destId="{F2FB30B9-7EAD-46CC-AB9C-31E52A25B24D}" srcOrd="0" destOrd="0" presId="urn:microsoft.com/office/officeart/2008/layout/VerticalCurvedList"/>
    <dgm:cxn modelId="{EDE24AD8-348B-44B8-A09C-3C5E11790EFE}" type="presParOf" srcId="{5B7BC47C-4A10-4A69-B6A3-9CC537066CBF}" destId="{03AED0C6-9591-4AAD-BB7B-59274C8D914C}" srcOrd="3" destOrd="0" presId="urn:microsoft.com/office/officeart/2008/layout/VerticalCurvedList"/>
    <dgm:cxn modelId="{EE312CC7-02D6-4698-8517-8BAC7431791D}" type="presParOf" srcId="{5B7BC47C-4A10-4A69-B6A3-9CC537066CBF}" destId="{C597ACD8-CDF8-44D0-9A87-1605D9620A3D}" srcOrd="4" destOrd="0" presId="urn:microsoft.com/office/officeart/2008/layout/VerticalCurvedList"/>
    <dgm:cxn modelId="{DF523CFB-BB8C-42EA-8393-79A52E691FB2}" type="presParOf" srcId="{C597ACD8-CDF8-44D0-9A87-1605D9620A3D}" destId="{0A372280-4A5F-4987-9510-AFDDE8EB6F87}" srcOrd="0" destOrd="0" presId="urn:microsoft.com/office/officeart/2008/layout/VerticalCurvedList"/>
    <dgm:cxn modelId="{CB07CAC0-3A74-4D48-94F5-98B710574BED}" type="presParOf" srcId="{5B7BC47C-4A10-4A69-B6A3-9CC537066CBF}" destId="{C62CD755-4DFE-489F-8010-9EED186A2D15}" srcOrd="5" destOrd="0" presId="urn:microsoft.com/office/officeart/2008/layout/VerticalCurvedList"/>
    <dgm:cxn modelId="{78ED3031-05E1-4368-B4AF-B9C560C151DD}" type="presParOf" srcId="{5B7BC47C-4A10-4A69-B6A3-9CC537066CBF}" destId="{22F39966-3ABB-469D-8604-BEA1B5949993}" srcOrd="6" destOrd="0" presId="urn:microsoft.com/office/officeart/2008/layout/VerticalCurvedList"/>
    <dgm:cxn modelId="{E84BAA80-87DE-431A-8FD9-67E233873A1F}" type="presParOf" srcId="{22F39966-3ABB-469D-8604-BEA1B5949993}" destId="{22498519-E659-4BC3-8B1E-2B0A017454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73545-5830-4799-AB7B-9D2823F7D07E}">
      <dsp:nvSpPr>
        <dsp:cNvPr id="0" name=""/>
        <dsp:cNvSpPr/>
      </dsp:nvSpPr>
      <dsp:spPr>
        <a:xfrm>
          <a:off x="1494176" y="275"/>
          <a:ext cx="1473206" cy="82106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Eski Baş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Ağrıları </a:t>
          </a:r>
          <a:endParaRPr lang="tr-TR" sz="2400" b="1" kern="1200" dirty="0"/>
        </a:p>
      </dsp:txBody>
      <dsp:txXfrm>
        <a:off x="1518224" y="24323"/>
        <a:ext cx="1425110" cy="772971"/>
      </dsp:txXfrm>
    </dsp:sp>
    <dsp:sp modelId="{841CBBB1-FA42-41ED-ABF2-EC06F9CDBFD0}">
      <dsp:nvSpPr>
        <dsp:cNvPr id="0" name=""/>
        <dsp:cNvSpPr/>
      </dsp:nvSpPr>
      <dsp:spPr>
        <a:xfrm>
          <a:off x="1641496" y="821343"/>
          <a:ext cx="147320" cy="118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9789"/>
              </a:lnTo>
              <a:lnTo>
                <a:pt x="147320" y="1189789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F48C6-9CE3-4E50-8048-61571A261387}">
      <dsp:nvSpPr>
        <dsp:cNvPr id="0" name=""/>
        <dsp:cNvSpPr/>
      </dsp:nvSpPr>
      <dsp:spPr>
        <a:xfrm>
          <a:off x="1788817" y="1196809"/>
          <a:ext cx="2402978" cy="1628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Primer</a:t>
          </a:r>
          <a:r>
            <a:rPr lang="tr-TR" sz="1600" b="1" kern="1200" dirty="0" smtClean="0"/>
            <a:t> Baş Ağrıları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a. Migren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b. Gerilim Tipi Baş Ağrısı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c. Küme Tipi Baş Ağrısı</a:t>
          </a:r>
          <a:endParaRPr lang="tr-TR" sz="1600" kern="1200" dirty="0"/>
        </a:p>
      </dsp:txBody>
      <dsp:txXfrm>
        <a:off x="1836518" y="1244510"/>
        <a:ext cx="2307576" cy="1533246"/>
      </dsp:txXfrm>
    </dsp:sp>
    <dsp:sp modelId="{B123BBED-A02D-4ED0-A41B-5D1D8049FEF2}">
      <dsp:nvSpPr>
        <dsp:cNvPr id="0" name=""/>
        <dsp:cNvSpPr/>
      </dsp:nvSpPr>
      <dsp:spPr>
        <a:xfrm>
          <a:off x="1641496" y="821343"/>
          <a:ext cx="147320" cy="3614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4335"/>
              </a:lnTo>
              <a:lnTo>
                <a:pt x="147320" y="361433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2A8B8-E960-49B2-AAE4-ECF4B04E91AD}">
      <dsp:nvSpPr>
        <dsp:cNvPr id="0" name=""/>
        <dsp:cNvSpPr/>
      </dsp:nvSpPr>
      <dsp:spPr>
        <a:xfrm>
          <a:off x="1788817" y="3200923"/>
          <a:ext cx="2402978" cy="2469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Sekonder</a:t>
          </a:r>
          <a:r>
            <a:rPr lang="tr-TR" sz="1600" b="1" kern="1200" dirty="0" smtClean="0"/>
            <a:t> Baş Ağrıları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a. </a:t>
          </a:r>
          <a:r>
            <a:rPr lang="tr-TR" sz="1600" kern="1200" dirty="0" err="1" smtClean="0"/>
            <a:t>Servikal</a:t>
          </a:r>
          <a:r>
            <a:rPr lang="tr-TR" sz="1600" kern="1200" dirty="0" smtClean="0"/>
            <a:t> </a:t>
          </a:r>
          <a:r>
            <a:rPr lang="tr-TR" sz="1600" kern="1200" dirty="0" err="1" smtClean="0"/>
            <a:t>dejeneratif</a:t>
          </a:r>
          <a:r>
            <a:rPr lang="tr-TR" sz="1600" kern="1200" dirty="0" smtClean="0"/>
            <a:t> eklem hastalığı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b. </a:t>
          </a:r>
          <a:r>
            <a:rPr lang="tr-TR" sz="1600" kern="1200" dirty="0" err="1" smtClean="0"/>
            <a:t>Temporomandibuler</a:t>
          </a:r>
          <a:r>
            <a:rPr lang="tr-TR" sz="1600" kern="1200" dirty="0" smtClean="0"/>
            <a:t> eklem sendromu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c. Madde kullanımı veya yoksunluğu ile ilişkili baş ağrıları</a:t>
          </a:r>
          <a:endParaRPr lang="tr-TR" sz="1600" kern="1200" dirty="0"/>
        </a:p>
      </dsp:txBody>
      <dsp:txXfrm>
        <a:off x="1859198" y="3271304"/>
        <a:ext cx="2262216" cy="2328749"/>
      </dsp:txXfrm>
    </dsp:sp>
    <dsp:sp modelId="{7B4EC226-7BEE-413F-B9D6-198CB91A9E2F}">
      <dsp:nvSpPr>
        <dsp:cNvPr id="0" name=""/>
        <dsp:cNvSpPr/>
      </dsp:nvSpPr>
      <dsp:spPr>
        <a:xfrm>
          <a:off x="4657187" y="275"/>
          <a:ext cx="1427699" cy="811546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Yeni Baş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Ağrıları</a:t>
          </a:r>
          <a:endParaRPr lang="tr-TR" sz="2400" b="1" kern="1200" dirty="0"/>
        </a:p>
      </dsp:txBody>
      <dsp:txXfrm>
        <a:off x="4680956" y="24044"/>
        <a:ext cx="1380161" cy="764008"/>
      </dsp:txXfrm>
    </dsp:sp>
    <dsp:sp modelId="{CDA8C634-7C23-471D-A696-CA0E5D1D0094}">
      <dsp:nvSpPr>
        <dsp:cNvPr id="0" name=""/>
        <dsp:cNvSpPr/>
      </dsp:nvSpPr>
      <dsp:spPr>
        <a:xfrm>
          <a:off x="4799957" y="811822"/>
          <a:ext cx="142769" cy="1376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749"/>
              </a:lnTo>
              <a:lnTo>
                <a:pt x="142769" y="1376749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7486B-8B08-4E23-A30E-FB0F69BF9059}">
      <dsp:nvSpPr>
        <dsp:cNvPr id="0" name=""/>
        <dsp:cNvSpPr/>
      </dsp:nvSpPr>
      <dsp:spPr>
        <a:xfrm>
          <a:off x="4942727" y="1187287"/>
          <a:ext cx="3945475" cy="20025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Primer</a:t>
          </a:r>
          <a:r>
            <a:rPr lang="tr-TR" sz="1600" b="1" kern="1200" dirty="0" smtClean="0"/>
            <a:t> Baş Ağrıları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a. İyi huylu öksürük baş ağrısı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b. İyi huylu egzersiz baş ağrısı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c. Cinsel aktivite ile ilişkili baş ağrısı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d. İyi huylu gök gürültüsü baş ağrısı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e. </a:t>
          </a:r>
          <a:r>
            <a:rPr lang="tr-TR" sz="1600" kern="1200" dirty="0" err="1" smtClean="0"/>
            <a:t>İdiyopatik</a:t>
          </a:r>
          <a:r>
            <a:rPr lang="tr-TR" sz="1600" kern="1200" dirty="0" smtClean="0"/>
            <a:t> </a:t>
          </a:r>
          <a:r>
            <a:rPr lang="tr-TR" sz="1600" kern="1200" dirty="0" err="1" smtClean="0"/>
            <a:t>intrakraniyal</a:t>
          </a:r>
          <a:r>
            <a:rPr lang="tr-TR" sz="1600" kern="1200" dirty="0" smtClean="0"/>
            <a:t> HT</a:t>
          </a:r>
          <a:endParaRPr lang="tr-TR" sz="1600" kern="1200" dirty="0"/>
        </a:p>
      </dsp:txBody>
      <dsp:txXfrm>
        <a:off x="5001380" y="1245940"/>
        <a:ext cx="3828169" cy="1885261"/>
      </dsp:txXfrm>
    </dsp:sp>
    <dsp:sp modelId="{B02981B9-4EBF-41CB-8858-5AFB4F324FB1}">
      <dsp:nvSpPr>
        <dsp:cNvPr id="0" name=""/>
        <dsp:cNvSpPr/>
      </dsp:nvSpPr>
      <dsp:spPr>
        <a:xfrm>
          <a:off x="4799957" y="811822"/>
          <a:ext cx="142769" cy="4106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6495"/>
              </a:lnTo>
              <a:lnTo>
                <a:pt x="142769" y="410649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114F8-0A11-4791-A79E-975468D464CB}">
      <dsp:nvSpPr>
        <dsp:cNvPr id="0" name=""/>
        <dsp:cNvSpPr/>
      </dsp:nvSpPr>
      <dsp:spPr>
        <a:xfrm>
          <a:off x="4942727" y="3565320"/>
          <a:ext cx="4078696" cy="27059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Sekonder</a:t>
          </a:r>
          <a:r>
            <a:rPr lang="tr-TR" sz="1600" b="1" kern="1200" dirty="0" smtClean="0"/>
            <a:t> Baş Ağrıları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a. </a:t>
          </a:r>
          <a:r>
            <a:rPr lang="tr-TR" sz="1600" b="1" u="sng" kern="1200" dirty="0" err="1" smtClean="0"/>
            <a:t>Enfeksiyöz</a:t>
          </a:r>
          <a:r>
            <a:rPr lang="tr-TR" sz="1600" kern="1200" dirty="0" err="1" smtClean="0">
              <a:sym typeface="Wingdings" panose="05000000000000000000" pitchFamily="2" charset="2"/>
            </a:rPr>
            <a:t>ÜSYE</a:t>
          </a:r>
          <a:r>
            <a:rPr lang="tr-TR" sz="1600" kern="1200" dirty="0" smtClean="0">
              <a:sym typeface="Wingdings" panose="05000000000000000000" pitchFamily="2" charset="2"/>
            </a:rPr>
            <a:t>, Sinüzit, Menenjit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ym typeface="Wingdings" panose="05000000000000000000" pitchFamily="2" charset="2"/>
            </a:rPr>
            <a:t>b. </a:t>
          </a:r>
          <a:r>
            <a:rPr lang="tr-TR" sz="1600" b="1" u="sng" kern="1200" dirty="0" err="1" smtClean="0">
              <a:sym typeface="Wingdings" panose="05000000000000000000" pitchFamily="2" charset="2"/>
            </a:rPr>
            <a:t>Vasküler</a:t>
          </a:r>
          <a:r>
            <a:rPr lang="tr-TR" sz="1600" kern="1200" dirty="0" err="1" smtClean="0">
              <a:sym typeface="Wingdings" panose="05000000000000000000" pitchFamily="2" charset="2"/>
            </a:rPr>
            <a:t>Temporal</a:t>
          </a:r>
          <a:r>
            <a:rPr lang="tr-TR" sz="1600" kern="1200" dirty="0" smtClean="0">
              <a:sym typeface="Wingdings" panose="05000000000000000000" pitchFamily="2" charset="2"/>
            </a:rPr>
            <a:t> arterit, SAK, </a:t>
          </a:r>
          <a:r>
            <a:rPr lang="tr-TR" sz="1600" kern="1200" dirty="0" err="1" smtClean="0">
              <a:sym typeface="Wingdings" panose="05000000000000000000" pitchFamily="2" charset="2"/>
            </a:rPr>
            <a:t>Parankimal</a:t>
          </a:r>
          <a:r>
            <a:rPr lang="tr-TR" sz="1600" kern="1200" dirty="0" smtClean="0">
              <a:sym typeface="Wingdings" panose="05000000000000000000" pitchFamily="2" charset="2"/>
            </a:rPr>
            <a:t> kanama, </a:t>
          </a:r>
          <a:r>
            <a:rPr lang="tr-TR" sz="1600" kern="1200" dirty="0" err="1" smtClean="0">
              <a:sym typeface="Wingdings" panose="05000000000000000000" pitchFamily="2" charset="2"/>
            </a:rPr>
            <a:t>Malign</a:t>
          </a:r>
          <a:r>
            <a:rPr lang="tr-TR" sz="1600" kern="1200" dirty="0" smtClean="0">
              <a:sym typeface="Wingdings" panose="05000000000000000000" pitchFamily="2" charset="2"/>
            </a:rPr>
            <a:t> HT, </a:t>
          </a:r>
          <a:r>
            <a:rPr lang="tr-TR" sz="1600" kern="1200" dirty="0" err="1" smtClean="0">
              <a:sym typeface="Wingdings" panose="05000000000000000000" pitchFamily="2" charset="2"/>
            </a:rPr>
            <a:t>Kavernöz</a:t>
          </a:r>
          <a:r>
            <a:rPr lang="tr-TR" sz="1600" kern="1200" dirty="0" smtClean="0">
              <a:sym typeface="Wingdings" panose="05000000000000000000" pitchFamily="2" charset="2"/>
            </a:rPr>
            <a:t> sinüs </a:t>
          </a:r>
          <a:r>
            <a:rPr lang="tr-TR" sz="1600" kern="1200" dirty="0" err="1" smtClean="0">
              <a:sym typeface="Wingdings" panose="05000000000000000000" pitchFamily="2" charset="2"/>
            </a:rPr>
            <a:t>trombozu</a:t>
          </a:r>
          <a:endParaRPr lang="tr-TR" sz="1600" kern="1200" dirty="0" smtClean="0">
            <a:sym typeface="Wingdings" panose="05000000000000000000" pitchFamily="2" charset="2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ym typeface="Wingdings" panose="05000000000000000000" pitchFamily="2" charset="2"/>
            </a:rPr>
            <a:t>c. </a:t>
          </a:r>
          <a:r>
            <a:rPr lang="tr-TR" sz="1600" b="1" u="sng" kern="1200" dirty="0" smtClean="0">
              <a:sym typeface="Wingdings" panose="05000000000000000000" pitchFamily="2" charset="2"/>
            </a:rPr>
            <a:t>Yer kaplayan </a:t>
          </a:r>
          <a:r>
            <a:rPr lang="tr-TR" sz="1600" b="1" u="sng" kern="1200" dirty="0" err="1" smtClean="0">
              <a:sym typeface="Wingdings" panose="05000000000000000000" pitchFamily="2" charset="2"/>
            </a:rPr>
            <a:t>lezyonlar</a:t>
          </a:r>
          <a:r>
            <a:rPr lang="tr-TR" sz="1600" kern="1200" dirty="0" err="1" smtClean="0">
              <a:sym typeface="Wingdings" panose="05000000000000000000" pitchFamily="2" charset="2"/>
            </a:rPr>
            <a:t>Beyin</a:t>
          </a:r>
          <a:r>
            <a:rPr lang="tr-TR" sz="1600" kern="1200" dirty="0" smtClean="0">
              <a:sym typeface="Wingdings" panose="05000000000000000000" pitchFamily="2" charset="2"/>
            </a:rPr>
            <a:t> </a:t>
          </a:r>
          <a:r>
            <a:rPr lang="tr-TR" sz="1600" kern="1200" dirty="0" err="1" smtClean="0">
              <a:sym typeface="Wingdings" panose="05000000000000000000" pitchFamily="2" charset="2"/>
            </a:rPr>
            <a:t>tm</a:t>
          </a:r>
          <a:r>
            <a:rPr lang="tr-TR" sz="1600" kern="1200" dirty="0" smtClean="0">
              <a:sym typeface="Wingdings" panose="05000000000000000000" pitchFamily="2" charset="2"/>
            </a:rPr>
            <a:t>, </a:t>
          </a:r>
          <a:r>
            <a:rPr lang="tr-TR" sz="1600" kern="1200" dirty="0" err="1" smtClean="0">
              <a:sym typeface="Wingdings" panose="05000000000000000000" pitchFamily="2" charset="2"/>
            </a:rPr>
            <a:t>Subdural</a:t>
          </a:r>
          <a:r>
            <a:rPr lang="tr-TR" sz="1600" kern="1200" dirty="0" smtClean="0">
              <a:sym typeface="Wingdings" panose="05000000000000000000" pitchFamily="2" charset="2"/>
            </a:rPr>
            <a:t> </a:t>
          </a:r>
          <a:r>
            <a:rPr lang="tr-TR" sz="1600" kern="1200" dirty="0" err="1" smtClean="0">
              <a:sym typeface="Wingdings" panose="05000000000000000000" pitchFamily="2" charset="2"/>
            </a:rPr>
            <a:t>hematom</a:t>
          </a:r>
          <a:endParaRPr lang="tr-TR" sz="1600" kern="1200" dirty="0" smtClean="0">
            <a:sym typeface="Wingdings" panose="05000000000000000000" pitchFamily="2" charset="2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ym typeface="Wingdings" panose="05000000000000000000" pitchFamily="2" charset="2"/>
            </a:rPr>
            <a:t>d. </a:t>
          </a:r>
          <a:r>
            <a:rPr lang="tr-TR" sz="1600" b="1" u="sng" kern="1200" dirty="0" smtClean="0">
              <a:sym typeface="Wingdings" panose="05000000000000000000" pitchFamily="2" charset="2"/>
            </a:rPr>
            <a:t>Medikal sabah baş </a:t>
          </a:r>
          <a:r>
            <a:rPr lang="tr-TR" sz="1600" b="1" u="sng" kern="1200" dirty="0" err="1" smtClean="0">
              <a:sym typeface="Wingdings" panose="05000000000000000000" pitchFamily="2" charset="2"/>
            </a:rPr>
            <a:t>ağrısı</a:t>
          </a:r>
          <a:r>
            <a:rPr lang="tr-TR" sz="1600" kern="1200" dirty="0" err="1" smtClean="0">
              <a:sym typeface="Wingdings" panose="05000000000000000000" pitchFamily="2" charset="2"/>
            </a:rPr>
            <a:t>Uyku</a:t>
          </a:r>
          <a:r>
            <a:rPr lang="tr-TR" sz="1600" kern="1200" dirty="0" smtClean="0">
              <a:sym typeface="Wingdings" panose="05000000000000000000" pitchFamily="2" charset="2"/>
            </a:rPr>
            <a:t> bozukluğu, Gece hipoglisemisi</a:t>
          </a:r>
          <a:endParaRPr lang="tr-TR" sz="1600" kern="1200" dirty="0"/>
        </a:p>
      </dsp:txBody>
      <dsp:txXfrm>
        <a:off x="5021983" y="3644576"/>
        <a:ext cx="3920184" cy="2547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EB169-C8AA-479C-8CAB-EDBEE94539B3}">
      <dsp:nvSpPr>
        <dsp:cNvPr id="0" name=""/>
        <dsp:cNvSpPr/>
      </dsp:nvSpPr>
      <dsp:spPr>
        <a:xfrm>
          <a:off x="988" y="149084"/>
          <a:ext cx="4220616" cy="211030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 smtClean="0">
              <a:solidFill>
                <a:schemeClr val="tx1"/>
              </a:solidFill>
            </a:rPr>
            <a:t>-</a:t>
          </a:r>
          <a:r>
            <a:rPr lang="tr-TR" sz="2400" kern="1200" dirty="0" smtClean="0">
              <a:solidFill>
                <a:schemeClr val="tx1"/>
              </a:solidFill>
            </a:rPr>
            <a:t>Akut, kısa sürede yerleşmiş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-Şiddetli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-Fiziksel egzersizle ilişkili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-Hayatının en şiddetli baş ağrısı</a:t>
          </a:r>
          <a:endParaRPr lang="tr-TR" sz="2400" kern="1200" dirty="0"/>
        </a:p>
      </dsp:txBody>
      <dsp:txXfrm>
        <a:off x="62797" y="210893"/>
        <a:ext cx="4096998" cy="1986690"/>
      </dsp:txXfrm>
    </dsp:sp>
    <dsp:sp modelId="{480C614A-081C-49D0-AC9D-5AED49B3E9D1}">
      <dsp:nvSpPr>
        <dsp:cNvPr id="0" name=""/>
        <dsp:cNvSpPr/>
      </dsp:nvSpPr>
      <dsp:spPr>
        <a:xfrm>
          <a:off x="423049" y="2259392"/>
          <a:ext cx="422061" cy="1497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116"/>
              </a:lnTo>
              <a:lnTo>
                <a:pt x="422061" y="1497116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F31C1-A35F-4061-AA4E-74AAE8291336}">
      <dsp:nvSpPr>
        <dsp:cNvPr id="0" name=""/>
        <dsp:cNvSpPr/>
      </dsp:nvSpPr>
      <dsp:spPr>
        <a:xfrm>
          <a:off x="845111" y="2786969"/>
          <a:ext cx="4236013" cy="19390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SAK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AVM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Kitle içine kanama</a:t>
          </a:r>
          <a:endParaRPr lang="tr-TR" sz="2000" kern="1200" dirty="0"/>
        </a:p>
      </dsp:txBody>
      <dsp:txXfrm>
        <a:off x="901905" y="2843763"/>
        <a:ext cx="4122425" cy="1825489"/>
      </dsp:txXfrm>
    </dsp:sp>
    <dsp:sp modelId="{4F505D9A-184B-418B-9947-5CD5E71F4BBC}">
      <dsp:nvSpPr>
        <dsp:cNvPr id="0" name=""/>
        <dsp:cNvSpPr/>
      </dsp:nvSpPr>
      <dsp:spPr>
        <a:xfrm>
          <a:off x="5292155" y="149084"/>
          <a:ext cx="4220616" cy="211030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-Sıklık ve şiddeti giderek artan  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solidFill>
                <a:schemeClr val="tx1"/>
              </a:solidFill>
            </a:rPr>
            <a:t>  baş ağrısı</a:t>
          </a:r>
          <a:endParaRPr lang="tr-TR" sz="2400" kern="1200" dirty="0"/>
        </a:p>
      </dsp:txBody>
      <dsp:txXfrm>
        <a:off x="5353964" y="210893"/>
        <a:ext cx="4096998" cy="1986690"/>
      </dsp:txXfrm>
    </dsp:sp>
    <dsp:sp modelId="{9FE4D28C-726E-44C3-BDA8-9DC5A2D70405}">
      <dsp:nvSpPr>
        <dsp:cNvPr id="0" name=""/>
        <dsp:cNvSpPr/>
      </dsp:nvSpPr>
      <dsp:spPr>
        <a:xfrm>
          <a:off x="5714217" y="2259392"/>
          <a:ext cx="422061" cy="15045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4576"/>
              </a:lnTo>
              <a:lnTo>
                <a:pt x="422061" y="1504576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91F6C-B572-425B-9EFE-DD65C4D21405}">
      <dsp:nvSpPr>
        <dsp:cNvPr id="0" name=""/>
        <dsp:cNvSpPr/>
      </dsp:nvSpPr>
      <dsp:spPr>
        <a:xfrm>
          <a:off x="6136279" y="2786969"/>
          <a:ext cx="4378332" cy="19539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Kafa içi basınç artışı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solidFill>
                <a:schemeClr val="tx1"/>
              </a:solidFill>
            </a:rPr>
            <a:t>İntrakraniyal</a:t>
          </a:r>
          <a:r>
            <a:rPr lang="tr-TR" sz="2000" kern="1200" dirty="0" smtClean="0">
              <a:solidFill>
                <a:schemeClr val="tx1"/>
              </a:solidFill>
            </a:rPr>
            <a:t> tümör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Kronik </a:t>
          </a:r>
          <a:r>
            <a:rPr lang="tr-TR" sz="2000" kern="1200" dirty="0" err="1" smtClean="0">
              <a:solidFill>
                <a:schemeClr val="tx1"/>
              </a:solidFill>
            </a:rPr>
            <a:t>subdural</a:t>
          </a:r>
          <a:r>
            <a:rPr lang="tr-TR" sz="2000" kern="1200" dirty="0" smtClean="0">
              <a:solidFill>
                <a:schemeClr val="tx1"/>
              </a:solidFill>
            </a:rPr>
            <a:t> </a:t>
          </a:r>
          <a:r>
            <a:rPr lang="tr-TR" sz="2000" kern="1200" dirty="0" err="1" smtClean="0">
              <a:solidFill>
                <a:schemeClr val="tx1"/>
              </a:solidFill>
            </a:rPr>
            <a:t>hematom</a:t>
          </a:r>
          <a:endParaRPr lang="tr-TR" sz="2000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tx1"/>
              </a:solidFill>
            </a:rPr>
            <a:t>İlaç aşırı kullanım baş ağrısı</a:t>
          </a:r>
          <a:endParaRPr lang="tr-TR" sz="2000" kern="1200" dirty="0"/>
        </a:p>
      </dsp:txBody>
      <dsp:txXfrm>
        <a:off x="6193510" y="2844200"/>
        <a:ext cx="4263870" cy="1839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D0CE4-5C6B-4956-9905-423915A2BD8F}">
      <dsp:nvSpPr>
        <dsp:cNvPr id="0" name=""/>
        <dsp:cNvSpPr/>
      </dsp:nvSpPr>
      <dsp:spPr>
        <a:xfrm>
          <a:off x="743930" y="2820209"/>
          <a:ext cx="1569657" cy="1159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 smtClean="0">
              <a:solidFill>
                <a:schemeClr val="tx1"/>
              </a:solidFill>
            </a:rPr>
            <a:t>Primer</a:t>
          </a:r>
          <a:r>
            <a:rPr lang="tr-TR" sz="1800" b="1" kern="1200" dirty="0" smtClean="0">
              <a:solidFill>
                <a:schemeClr val="tx1"/>
              </a:solidFill>
            </a:rPr>
            <a:t> baş ağrısı</a:t>
          </a:r>
          <a:endParaRPr lang="tr-TR" sz="1800" b="1" kern="1200" dirty="0"/>
        </a:p>
      </dsp:txBody>
      <dsp:txXfrm>
        <a:off x="777900" y="2854179"/>
        <a:ext cx="1501717" cy="1091882"/>
      </dsp:txXfrm>
    </dsp:sp>
    <dsp:sp modelId="{ECBF269A-3197-4B20-A273-B4AC7215F3AE}">
      <dsp:nvSpPr>
        <dsp:cNvPr id="0" name=""/>
        <dsp:cNvSpPr/>
      </dsp:nvSpPr>
      <dsp:spPr>
        <a:xfrm rot="18230944">
          <a:off x="1944620" y="2688945"/>
          <a:ext cx="1665792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1665792" y="19448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735871" y="2666749"/>
        <a:ext cx="83289" cy="83289"/>
      </dsp:txXfrm>
    </dsp:sp>
    <dsp:sp modelId="{8C1DC0CE-742C-431B-A61E-A49D25E867EB}">
      <dsp:nvSpPr>
        <dsp:cNvPr id="0" name=""/>
        <dsp:cNvSpPr/>
      </dsp:nvSpPr>
      <dsp:spPr>
        <a:xfrm>
          <a:off x="3241445" y="1436755"/>
          <a:ext cx="1268266" cy="1159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>
              <a:solidFill>
                <a:schemeClr val="tx1"/>
              </a:solidFill>
            </a:rPr>
            <a:t>Paroksizmal</a:t>
          </a:r>
          <a:r>
            <a:rPr lang="tr-TR" sz="1600" b="1" kern="1200" dirty="0" smtClean="0">
              <a:solidFill>
                <a:schemeClr val="tx1"/>
              </a:solidFill>
            </a:rPr>
            <a:t> Baş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Ağrıları</a:t>
          </a:r>
          <a:endParaRPr lang="tr-TR" sz="1600" b="1" kern="1200" dirty="0"/>
        </a:p>
      </dsp:txBody>
      <dsp:txXfrm>
        <a:off x="3275415" y="1470725"/>
        <a:ext cx="1200326" cy="1091882"/>
      </dsp:txXfrm>
    </dsp:sp>
    <dsp:sp modelId="{41FE4962-673E-4AEB-882A-1635B2780621}">
      <dsp:nvSpPr>
        <dsp:cNvPr id="0" name=""/>
        <dsp:cNvSpPr/>
      </dsp:nvSpPr>
      <dsp:spPr>
        <a:xfrm rot="17993096">
          <a:off x="4042541" y="1189929"/>
          <a:ext cx="1862197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1862197" y="19448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4927085" y="1162823"/>
        <a:ext cx="93109" cy="93109"/>
      </dsp:txXfrm>
    </dsp:sp>
    <dsp:sp modelId="{5E398BE6-45B5-475F-BEDD-1C3F955D4256}">
      <dsp:nvSpPr>
        <dsp:cNvPr id="0" name=""/>
        <dsp:cNvSpPr/>
      </dsp:nvSpPr>
      <dsp:spPr>
        <a:xfrm>
          <a:off x="5437569" y="3644"/>
          <a:ext cx="3708254" cy="79689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</a:rPr>
            <a:t>Ağrı atakları saat-günler: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>
              <a:solidFill>
                <a:schemeClr val="tx1"/>
              </a:solidFill>
            </a:rPr>
            <a:t>Migren (4-72 </a:t>
          </a:r>
          <a:r>
            <a:rPr lang="tr-TR" sz="1400" kern="1200" dirty="0" err="1" smtClean="0">
              <a:solidFill>
                <a:schemeClr val="tx1"/>
              </a:solidFill>
            </a:rPr>
            <a:t>sa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>
              <a:solidFill>
                <a:schemeClr val="tx1"/>
              </a:solidFill>
            </a:rPr>
            <a:t>Epizodik</a:t>
          </a:r>
          <a:r>
            <a:rPr lang="tr-TR" sz="1400" kern="1200" dirty="0" smtClean="0">
              <a:solidFill>
                <a:schemeClr val="tx1"/>
              </a:solidFill>
            </a:rPr>
            <a:t> GTBA (30 dk-7 gün</a:t>
          </a:r>
          <a:r>
            <a:rPr lang="tr-TR" sz="900" kern="1200" dirty="0" smtClean="0">
              <a:solidFill>
                <a:schemeClr val="tx1"/>
              </a:solidFill>
            </a:rPr>
            <a:t>)</a:t>
          </a:r>
          <a:endParaRPr lang="tr-TR" sz="900" kern="1200" dirty="0"/>
        </a:p>
      </dsp:txBody>
      <dsp:txXfrm>
        <a:off x="5460909" y="26984"/>
        <a:ext cx="3661574" cy="750210"/>
      </dsp:txXfrm>
    </dsp:sp>
    <dsp:sp modelId="{80076715-F005-4D6A-B58A-E7A6F94FE3C9}">
      <dsp:nvSpPr>
        <dsp:cNvPr id="0" name=""/>
        <dsp:cNvSpPr/>
      </dsp:nvSpPr>
      <dsp:spPr>
        <a:xfrm rot="20011085">
          <a:off x="4455327" y="1766094"/>
          <a:ext cx="1036625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1036625" y="19448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947725" y="1759627"/>
        <a:ext cx="51831" cy="51831"/>
      </dsp:txXfrm>
    </dsp:sp>
    <dsp:sp modelId="{0F2405E0-1A9C-4FFD-ACA2-1009780E7647}">
      <dsp:nvSpPr>
        <dsp:cNvPr id="0" name=""/>
        <dsp:cNvSpPr/>
      </dsp:nvSpPr>
      <dsp:spPr>
        <a:xfrm>
          <a:off x="5437569" y="974508"/>
          <a:ext cx="3729711" cy="115982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</a:rPr>
            <a:t>Ağrı atakları </a:t>
          </a:r>
          <a:r>
            <a:rPr lang="tr-TR" sz="1400" b="1" kern="1200" dirty="0" err="1" smtClean="0">
              <a:solidFill>
                <a:schemeClr val="tx1"/>
              </a:solidFill>
            </a:rPr>
            <a:t>dk</a:t>
          </a:r>
          <a:r>
            <a:rPr lang="tr-TR" sz="1400" b="1" kern="1200" dirty="0" smtClean="0">
              <a:solidFill>
                <a:schemeClr val="tx1"/>
              </a:solidFill>
            </a:rPr>
            <a:t>-saat 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>
              <a:solidFill>
                <a:schemeClr val="tx1"/>
              </a:solidFill>
            </a:rPr>
            <a:t>Küme BA (15 </a:t>
          </a:r>
          <a:r>
            <a:rPr lang="tr-TR" sz="1400" kern="1200" dirty="0" err="1" smtClean="0">
              <a:solidFill>
                <a:schemeClr val="tx1"/>
              </a:solidFill>
            </a:rPr>
            <a:t>dk</a:t>
          </a:r>
          <a:r>
            <a:rPr lang="tr-TR" sz="1400" kern="1200" dirty="0" smtClean="0">
              <a:solidFill>
                <a:schemeClr val="tx1"/>
              </a:solidFill>
            </a:rPr>
            <a:t>- 3 </a:t>
          </a:r>
          <a:r>
            <a:rPr lang="tr-TR" sz="1400" kern="1200" dirty="0" err="1" smtClean="0">
              <a:solidFill>
                <a:schemeClr val="tx1"/>
              </a:solidFill>
            </a:rPr>
            <a:t>sa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>
              <a:solidFill>
                <a:schemeClr val="tx1"/>
              </a:solidFill>
            </a:rPr>
            <a:t>Hipnik</a:t>
          </a:r>
          <a:r>
            <a:rPr lang="tr-TR" sz="1400" kern="1200" dirty="0" smtClean="0">
              <a:solidFill>
                <a:schemeClr val="tx1"/>
              </a:solidFill>
            </a:rPr>
            <a:t> BA (15dk-4 saat)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>
              <a:solidFill>
                <a:schemeClr val="tx1"/>
              </a:solidFill>
            </a:rPr>
            <a:t>Gök gürültüsü BA (1-5 </a:t>
          </a:r>
          <a:r>
            <a:rPr lang="tr-TR" sz="1400" kern="1200" dirty="0" err="1" smtClean="0">
              <a:solidFill>
                <a:schemeClr val="tx1"/>
              </a:solidFill>
            </a:rPr>
            <a:t>dk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  <a:endParaRPr lang="tr-TR" sz="1400" kern="1200" dirty="0"/>
        </a:p>
      </dsp:txBody>
      <dsp:txXfrm>
        <a:off x="5471539" y="1008478"/>
        <a:ext cx="3661771" cy="1091882"/>
      </dsp:txXfrm>
    </dsp:sp>
    <dsp:sp modelId="{1B6C4ECC-40FB-4B13-AB96-A35BD083B377}">
      <dsp:nvSpPr>
        <dsp:cNvPr id="0" name=""/>
        <dsp:cNvSpPr/>
      </dsp:nvSpPr>
      <dsp:spPr>
        <a:xfrm rot="3069536">
          <a:off x="4233913" y="2573383"/>
          <a:ext cx="1479454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1479454" y="19448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936654" y="2555845"/>
        <a:ext cx="73972" cy="73972"/>
      </dsp:txXfrm>
    </dsp:sp>
    <dsp:sp modelId="{F46A487C-4004-4812-AE0C-E1DF2A17E0A5}">
      <dsp:nvSpPr>
        <dsp:cNvPr id="0" name=""/>
        <dsp:cNvSpPr/>
      </dsp:nvSpPr>
      <dsp:spPr>
        <a:xfrm>
          <a:off x="5437569" y="2308304"/>
          <a:ext cx="3756526" cy="1721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</a:rPr>
            <a:t>Ağrı atakları saniye- </a:t>
          </a:r>
          <a:r>
            <a:rPr lang="tr-TR" sz="1400" b="1" kern="1200" dirty="0" err="1" smtClean="0">
              <a:solidFill>
                <a:schemeClr val="tx1"/>
              </a:solidFill>
            </a:rPr>
            <a:t>dk</a:t>
          </a:r>
          <a:r>
            <a:rPr lang="tr-TR" sz="1400" b="1" kern="1200" dirty="0" smtClean="0">
              <a:solidFill>
                <a:schemeClr val="tx1"/>
              </a:solidFill>
            </a:rPr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>
              <a:solidFill>
                <a:schemeClr val="tx1"/>
              </a:solidFill>
            </a:rPr>
            <a:t>Paroksismal</a:t>
          </a:r>
          <a:r>
            <a:rPr lang="tr-TR" sz="1400" kern="1200" dirty="0" smtClean="0">
              <a:solidFill>
                <a:schemeClr val="tx1"/>
              </a:solidFill>
            </a:rPr>
            <a:t> </a:t>
          </a:r>
          <a:r>
            <a:rPr lang="tr-TR" sz="1400" kern="1200" dirty="0" err="1" smtClean="0">
              <a:solidFill>
                <a:schemeClr val="tx1"/>
              </a:solidFill>
            </a:rPr>
            <a:t>Hemikraniya</a:t>
          </a:r>
          <a:r>
            <a:rPr lang="tr-TR" sz="1400" kern="1200" dirty="0" smtClean="0">
              <a:solidFill>
                <a:schemeClr val="tx1"/>
              </a:solidFill>
            </a:rPr>
            <a:t> (2-30 </a:t>
          </a:r>
          <a:r>
            <a:rPr lang="tr-TR" sz="1400" kern="1200" dirty="0" err="1" smtClean="0">
              <a:solidFill>
                <a:schemeClr val="tx1"/>
              </a:solidFill>
            </a:rPr>
            <a:t>dk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>
              <a:solidFill>
                <a:schemeClr val="tx1"/>
              </a:solidFill>
            </a:rPr>
            <a:t>SUNCT (1-600 </a:t>
          </a:r>
          <a:r>
            <a:rPr lang="tr-TR" sz="1400" kern="1200" dirty="0" err="1" smtClean="0">
              <a:solidFill>
                <a:schemeClr val="tx1"/>
              </a:solidFill>
            </a:rPr>
            <a:t>sn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>
              <a:solidFill>
                <a:schemeClr val="tx1"/>
              </a:solidFill>
            </a:rPr>
            <a:t>Kraniyal</a:t>
          </a:r>
          <a:r>
            <a:rPr lang="tr-TR" sz="1400" kern="1200" dirty="0" smtClean="0">
              <a:solidFill>
                <a:schemeClr val="tx1"/>
              </a:solidFill>
            </a:rPr>
            <a:t> nevraljiler ( </a:t>
          </a:r>
          <a:r>
            <a:rPr lang="tr-TR" sz="1400" kern="1200" dirty="0" err="1" smtClean="0">
              <a:solidFill>
                <a:schemeClr val="tx1"/>
              </a:solidFill>
            </a:rPr>
            <a:t>sn</a:t>
          </a:r>
          <a:r>
            <a:rPr lang="tr-TR" sz="1400" kern="1200" dirty="0" smtClean="0">
              <a:solidFill>
                <a:schemeClr val="tx1"/>
              </a:solidFill>
            </a:rPr>
            <a:t>- 2 </a:t>
          </a:r>
          <a:r>
            <a:rPr lang="tr-TR" sz="1400" kern="1200" dirty="0" err="1" smtClean="0">
              <a:solidFill>
                <a:schemeClr val="tx1"/>
              </a:solidFill>
            </a:rPr>
            <a:t>dk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>
              <a:solidFill>
                <a:schemeClr val="tx1"/>
              </a:solidFill>
            </a:rPr>
            <a:t>Primer</a:t>
          </a:r>
          <a:r>
            <a:rPr lang="tr-TR" sz="1400" kern="1200" dirty="0" smtClean="0">
              <a:solidFill>
                <a:schemeClr val="tx1"/>
              </a:solidFill>
            </a:rPr>
            <a:t> öksürük BA (1 sn-60 </a:t>
          </a:r>
          <a:r>
            <a:rPr lang="tr-TR" sz="1400" kern="1200" dirty="0" err="1" smtClean="0">
              <a:solidFill>
                <a:schemeClr val="tx1"/>
              </a:solidFill>
            </a:rPr>
            <a:t>dk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>
              <a:solidFill>
                <a:schemeClr val="tx1"/>
              </a:solidFill>
            </a:rPr>
            <a:t>Primer</a:t>
          </a:r>
          <a:r>
            <a:rPr lang="tr-TR" sz="1400" kern="1200" dirty="0" smtClean="0">
              <a:solidFill>
                <a:schemeClr val="tx1"/>
              </a:solidFill>
            </a:rPr>
            <a:t> saplanıcı BA (3 sn-120 </a:t>
          </a:r>
          <a:r>
            <a:rPr lang="tr-TR" sz="1400" kern="1200" dirty="0" err="1" smtClean="0">
              <a:solidFill>
                <a:schemeClr val="tx1"/>
              </a:solidFill>
            </a:rPr>
            <a:t>sn</a:t>
          </a:r>
          <a:r>
            <a:rPr lang="tr-TR" sz="1400" kern="1200" dirty="0" smtClean="0">
              <a:solidFill>
                <a:schemeClr val="tx1"/>
              </a:solidFill>
            </a:rPr>
            <a:t>)</a:t>
          </a:r>
          <a:endParaRPr lang="tr-TR" sz="1400" kern="1200" dirty="0"/>
        </a:p>
      </dsp:txBody>
      <dsp:txXfrm>
        <a:off x="5487987" y="2358722"/>
        <a:ext cx="3655690" cy="1620549"/>
      </dsp:txXfrm>
    </dsp:sp>
    <dsp:sp modelId="{5DDF68AC-3A8F-46D9-A469-ED44DB42225F}">
      <dsp:nvSpPr>
        <dsp:cNvPr id="0" name=""/>
        <dsp:cNvSpPr/>
      </dsp:nvSpPr>
      <dsp:spPr>
        <a:xfrm rot="3369056">
          <a:off x="1944620" y="4072398"/>
          <a:ext cx="1665792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1665792" y="19448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2735871" y="4050202"/>
        <a:ext cx="83289" cy="83289"/>
      </dsp:txXfrm>
    </dsp:sp>
    <dsp:sp modelId="{A1AD8960-7DFB-4CC4-805C-DB2F168D3FEB}">
      <dsp:nvSpPr>
        <dsp:cNvPr id="0" name=""/>
        <dsp:cNvSpPr/>
      </dsp:nvSpPr>
      <dsp:spPr>
        <a:xfrm>
          <a:off x="3241445" y="4203663"/>
          <a:ext cx="1307723" cy="1159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Sürekli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Baş Ağrıları</a:t>
          </a:r>
          <a:endParaRPr lang="tr-TR" sz="1600" b="1" kern="1200" dirty="0"/>
        </a:p>
      </dsp:txBody>
      <dsp:txXfrm>
        <a:off x="3275415" y="4237633"/>
        <a:ext cx="1239783" cy="1091882"/>
      </dsp:txXfrm>
    </dsp:sp>
    <dsp:sp modelId="{D76AA35C-55DD-4F02-87F1-60AC06382D7D}">
      <dsp:nvSpPr>
        <dsp:cNvPr id="0" name=""/>
        <dsp:cNvSpPr/>
      </dsp:nvSpPr>
      <dsp:spPr>
        <a:xfrm>
          <a:off x="4549168" y="4764125"/>
          <a:ext cx="927858" cy="38897"/>
        </a:xfrm>
        <a:custGeom>
          <a:avLst/>
          <a:gdLst/>
          <a:ahLst/>
          <a:cxnLst/>
          <a:rect l="0" t="0" r="0" b="0"/>
          <a:pathLst>
            <a:path>
              <a:moveTo>
                <a:pt x="0" y="19448"/>
              </a:moveTo>
              <a:lnTo>
                <a:pt x="927858" y="19448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4989901" y="4760378"/>
        <a:ext cx="46392" cy="46392"/>
      </dsp:txXfrm>
    </dsp:sp>
    <dsp:sp modelId="{12B1A3BB-125E-4189-AA58-7C85E61F2E4C}">
      <dsp:nvSpPr>
        <dsp:cNvPr id="0" name=""/>
        <dsp:cNvSpPr/>
      </dsp:nvSpPr>
      <dsp:spPr>
        <a:xfrm>
          <a:off x="5477026" y="4203663"/>
          <a:ext cx="3685266" cy="115982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0" kern="1200" dirty="0" smtClean="0">
              <a:solidFill>
                <a:schemeClr val="tx1"/>
              </a:solidFill>
            </a:rPr>
            <a:t>Kronik migren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>
              <a:solidFill>
                <a:schemeClr val="tx1"/>
              </a:solidFill>
            </a:rPr>
            <a:t>Kronik GTBA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>
              <a:solidFill>
                <a:schemeClr val="tx1"/>
              </a:solidFill>
            </a:rPr>
            <a:t>Yeni ortaya çıkmış kalıcı baş ağrısı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err="1" smtClean="0">
              <a:solidFill>
                <a:schemeClr val="tx1"/>
              </a:solidFill>
            </a:rPr>
            <a:t>Hemikrania</a:t>
          </a:r>
          <a:r>
            <a:rPr lang="tr-TR" sz="1400" kern="1200" dirty="0" smtClean="0">
              <a:solidFill>
                <a:schemeClr val="tx1"/>
              </a:solidFill>
            </a:rPr>
            <a:t> </a:t>
          </a:r>
          <a:r>
            <a:rPr lang="tr-TR" sz="1400" kern="1200" dirty="0" err="1" smtClean="0">
              <a:solidFill>
                <a:schemeClr val="tx1"/>
              </a:solidFill>
            </a:rPr>
            <a:t>kontünia</a:t>
          </a:r>
          <a:endParaRPr lang="tr-TR" sz="1400" kern="1200" dirty="0"/>
        </a:p>
      </dsp:txBody>
      <dsp:txXfrm>
        <a:off x="5510996" y="4237633"/>
        <a:ext cx="3617326" cy="1091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AC217-9690-400D-A4E6-32AF94B343AF}">
      <dsp:nvSpPr>
        <dsp:cNvPr id="0" name=""/>
        <dsp:cNvSpPr/>
      </dsp:nvSpPr>
      <dsp:spPr>
        <a:xfrm>
          <a:off x="-5084983" y="-815503"/>
          <a:ext cx="6340910" cy="6340910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80859-3769-43AA-9835-455D52134164}">
      <dsp:nvSpPr>
        <dsp:cNvPr id="0" name=""/>
        <dsp:cNvSpPr/>
      </dsp:nvSpPr>
      <dsp:spPr>
        <a:xfrm>
          <a:off x="893459" y="470990"/>
          <a:ext cx="9796868" cy="9419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7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       -</a:t>
          </a:r>
          <a:r>
            <a:rPr lang="tr-TR" sz="2000" kern="1200" dirty="0" smtClean="0"/>
            <a:t>Bireyi fazla etkilemez, çok fazla tıbbi profesyonel yardım gerektirmez.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         -Atak tedavisi kullanılabilir.</a:t>
          </a:r>
          <a:endParaRPr lang="tr-TR" sz="2000" kern="1200" dirty="0"/>
        </a:p>
      </dsp:txBody>
      <dsp:txXfrm>
        <a:off x="893459" y="470990"/>
        <a:ext cx="9796868" cy="941980"/>
      </dsp:txXfrm>
    </dsp:sp>
    <dsp:sp modelId="{F2FB30B9-7EAD-46CC-AB9C-31E52A25B24D}">
      <dsp:nvSpPr>
        <dsp:cNvPr id="0" name=""/>
        <dsp:cNvSpPr/>
      </dsp:nvSpPr>
      <dsp:spPr>
        <a:xfrm>
          <a:off x="13308" y="353242"/>
          <a:ext cx="2083119" cy="11774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3AED0C6-9591-4AAD-BB7B-59274C8D914C}">
      <dsp:nvSpPr>
        <dsp:cNvPr id="0" name=""/>
        <dsp:cNvSpPr/>
      </dsp:nvSpPr>
      <dsp:spPr>
        <a:xfrm>
          <a:off x="1235869" y="1883961"/>
          <a:ext cx="9454458" cy="9419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7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   -</a:t>
          </a:r>
          <a:r>
            <a:rPr lang="tr-TR" sz="2000" kern="1200" dirty="0" err="1" smtClean="0"/>
            <a:t>Disabiliteye</a:t>
          </a:r>
          <a:r>
            <a:rPr lang="tr-TR" sz="2000" kern="1200" dirty="0" smtClean="0"/>
            <a:t>, bireysel ve sosyoekonomik kayıplara neden olur.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    -Akut ve </a:t>
          </a:r>
          <a:r>
            <a:rPr lang="tr-TR" sz="2000" kern="1200" dirty="0" err="1" smtClean="0"/>
            <a:t>profilaktik</a:t>
          </a:r>
          <a:r>
            <a:rPr lang="tr-TR" sz="2000" kern="1200" dirty="0" smtClean="0"/>
            <a:t> tedavide ilaçlara gereksinim olabilir.</a:t>
          </a:r>
          <a:endParaRPr lang="tr-TR" sz="2000" kern="1200" dirty="0"/>
        </a:p>
      </dsp:txBody>
      <dsp:txXfrm>
        <a:off x="1235869" y="1883961"/>
        <a:ext cx="9454458" cy="941980"/>
      </dsp:txXfrm>
    </dsp:sp>
    <dsp:sp modelId="{0A372280-4A5F-4987-9510-AFDDE8EB6F87}">
      <dsp:nvSpPr>
        <dsp:cNvPr id="0" name=""/>
        <dsp:cNvSpPr/>
      </dsp:nvSpPr>
      <dsp:spPr>
        <a:xfrm>
          <a:off x="13320" y="1766214"/>
          <a:ext cx="2070403" cy="11774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62CD755-4DFE-489F-8010-9EED186A2D15}">
      <dsp:nvSpPr>
        <dsp:cNvPr id="0" name=""/>
        <dsp:cNvSpPr/>
      </dsp:nvSpPr>
      <dsp:spPr>
        <a:xfrm>
          <a:off x="893459" y="3296932"/>
          <a:ext cx="9796868" cy="94198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7697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kern="1200" dirty="0" smtClean="0"/>
            <a:t>        -</a:t>
          </a:r>
          <a:r>
            <a:rPr lang="nn-NO" sz="2000" kern="1200" dirty="0" smtClean="0"/>
            <a:t>Yaşam kalitesini daha büyük oranda azalt</a:t>
          </a:r>
          <a:r>
            <a:rPr lang="tr-TR" sz="2000" kern="1200" dirty="0" err="1" smtClean="0"/>
            <a:t>ır</a:t>
          </a:r>
          <a:r>
            <a:rPr lang="nn-NO" sz="2000" kern="1200" dirty="0" smtClean="0"/>
            <a:t> ve yüksek disabiliteye neden ola</a:t>
          </a:r>
          <a:r>
            <a:rPr lang="tr-TR" sz="2000" kern="1200" dirty="0" smtClean="0"/>
            <a:t>bilir  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           -</a:t>
          </a:r>
          <a:r>
            <a:rPr lang="tr-TR" sz="2000" kern="1200" dirty="0" err="1" smtClean="0"/>
            <a:t>Profilaksi</a:t>
          </a:r>
          <a:r>
            <a:rPr lang="tr-TR" sz="2000" kern="1200" dirty="0" smtClean="0"/>
            <a:t> gerekir.</a:t>
          </a:r>
          <a:endParaRPr lang="tr-TR" sz="2000" kern="1200" dirty="0"/>
        </a:p>
      </dsp:txBody>
      <dsp:txXfrm>
        <a:off x="893459" y="3296932"/>
        <a:ext cx="9796868" cy="941980"/>
      </dsp:txXfrm>
    </dsp:sp>
    <dsp:sp modelId="{22498519-E659-4BC3-8B1E-2B0A017454AF}">
      <dsp:nvSpPr>
        <dsp:cNvPr id="0" name=""/>
        <dsp:cNvSpPr/>
      </dsp:nvSpPr>
      <dsp:spPr>
        <a:xfrm>
          <a:off x="13314" y="3135677"/>
          <a:ext cx="2136377" cy="11774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47F11-3C15-4396-B5AE-967997F16C9F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CD8A7-A4A3-4519-A8B9-DF7B0E45B7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067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865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 smtClean="0"/>
              <a:t>Current</a:t>
            </a:r>
            <a:r>
              <a:rPr lang="tr-TR" dirty="0" smtClean="0"/>
              <a:t> Aile Hekimliği Tanı ve Tedavi, S:294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Tanısal</a:t>
            </a:r>
            <a:r>
              <a:rPr lang="tr-TR" baseline="0" dirty="0" smtClean="0"/>
              <a:t> alarmlar=kırmızı bayraklar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smtClean="0"/>
              <a:t>AVM=</a:t>
            </a:r>
            <a:r>
              <a:rPr lang="tr-TR" sz="1200" dirty="0" err="1" smtClean="0"/>
              <a:t>arteriovenöz</a:t>
            </a:r>
            <a:r>
              <a:rPr lang="tr-TR" sz="1200" dirty="0" smtClean="0"/>
              <a:t> </a:t>
            </a:r>
            <a:r>
              <a:rPr lang="tr-TR" sz="1200" dirty="0" err="1" smtClean="0"/>
              <a:t>malformasyon</a:t>
            </a:r>
            <a:endParaRPr lang="tr-TR" dirty="0" smtClean="0"/>
          </a:p>
          <a:p>
            <a:r>
              <a:rPr lang="tr-TR" dirty="0" smtClean="0"/>
              <a:t>KDH=</a:t>
            </a:r>
            <a:r>
              <a:rPr lang="tr-TR" dirty="0" err="1" smtClean="0"/>
              <a:t>kollajen</a:t>
            </a:r>
            <a:r>
              <a:rPr lang="tr-TR" baseline="0" dirty="0" smtClean="0"/>
              <a:t> doku hastalıkları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1976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>
                <a:solidFill>
                  <a:schemeClr val="tx1"/>
                </a:solidFill>
              </a:rPr>
              <a:t>GTBA </a:t>
            </a:r>
            <a:r>
              <a:rPr lang="tr-TR" dirty="0" err="1" smtClean="0">
                <a:solidFill>
                  <a:schemeClr val="tx1"/>
                </a:solidFill>
              </a:rPr>
              <a:t>prevelansı</a:t>
            </a:r>
            <a:r>
              <a:rPr lang="tr-TR" dirty="0" smtClean="0">
                <a:solidFill>
                  <a:schemeClr val="tx1"/>
                </a:solidFill>
              </a:rPr>
              <a:t>    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tr-TR" dirty="0" smtClean="0">
                <a:solidFill>
                  <a:schemeClr val="tx1"/>
                </a:solidFill>
              </a:rPr>
              <a:t>%31,7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8049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öykü özellikleri ve nörolojik bulguları açısından değerlendirilmelidir.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55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Tedavi genellikle zordur.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095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Metamizol</a:t>
            </a:r>
            <a:r>
              <a:rPr lang="tr-TR" dirty="0" smtClean="0"/>
              <a:t>: </a:t>
            </a:r>
            <a:r>
              <a:rPr lang="tr-TR" dirty="0" err="1" smtClean="0"/>
              <a:t>geralgine</a:t>
            </a:r>
            <a:r>
              <a:rPr lang="tr-TR" dirty="0" smtClean="0"/>
              <a:t>,</a:t>
            </a:r>
            <a:r>
              <a:rPr lang="tr-TR" baseline="0" dirty="0" smtClean="0"/>
              <a:t> </a:t>
            </a:r>
            <a:r>
              <a:rPr lang="tr-TR" baseline="0" dirty="0" err="1" smtClean="0"/>
              <a:t>novalgine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2977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98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Mirtazapin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Noradrenerjik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Spesifik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Serotonerjik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Antidepresan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NaSSA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tr-TR" b="1" dirty="0" err="1" smtClean="0"/>
              <a:t>aprotilin</a:t>
            </a:r>
            <a:r>
              <a:rPr lang="tr-TR" b="1" dirty="0" smtClean="0"/>
              <a:t> </a:t>
            </a:r>
            <a:r>
              <a:rPr lang="tr-TR" b="0" dirty="0" err="1" smtClean="0"/>
              <a:t>tetrasiklik</a:t>
            </a:r>
            <a:r>
              <a:rPr lang="tr-TR" b="0" baseline="0" dirty="0" smtClean="0"/>
              <a:t> </a:t>
            </a:r>
            <a:r>
              <a:rPr lang="tr-TR" b="0" baseline="0" dirty="0" err="1" smtClean="0"/>
              <a:t>antidepresan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1901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Mirtazapin</a:t>
            </a:r>
            <a:r>
              <a:rPr lang="tr-T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Noradrenerjik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 Spesifik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Serotonerjik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Antidepresan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NaSSA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tr-T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tr-TR" b="1" dirty="0" err="1" smtClean="0"/>
              <a:t>aprotilin</a:t>
            </a:r>
            <a:r>
              <a:rPr lang="tr-TR" b="1" dirty="0" smtClean="0"/>
              <a:t> </a:t>
            </a:r>
            <a:r>
              <a:rPr lang="tr-TR" b="0" dirty="0" err="1" smtClean="0"/>
              <a:t>tetrasiklik</a:t>
            </a:r>
            <a:r>
              <a:rPr lang="tr-TR" b="0" baseline="0" dirty="0" smtClean="0"/>
              <a:t> </a:t>
            </a:r>
            <a:r>
              <a:rPr lang="tr-TR" b="0" baseline="0" dirty="0" err="1" smtClean="0"/>
              <a:t>antidepresan</a:t>
            </a:r>
            <a:endParaRPr lang="tr-TR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120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Migren </a:t>
            </a:r>
            <a:r>
              <a:rPr lang="tr-TR" dirty="0" err="1" smtClean="0">
                <a:solidFill>
                  <a:schemeClr val="tx1"/>
                </a:solidFill>
              </a:rPr>
              <a:t>prevalansı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tr-TR" dirty="0" smtClean="0">
                <a:solidFill>
                  <a:schemeClr val="tx1"/>
                </a:solidFill>
              </a:rPr>
              <a:t>%16,4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GTBA </a:t>
            </a:r>
            <a:r>
              <a:rPr lang="tr-TR" dirty="0" err="1" smtClean="0">
                <a:solidFill>
                  <a:schemeClr val="tx1"/>
                </a:solidFill>
              </a:rPr>
              <a:t>prevelansı</a:t>
            </a:r>
            <a:r>
              <a:rPr lang="tr-TR" dirty="0" smtClean="0">
                <a:solidFill>
                  <a:schemeClr val="tx1"/>
                </a:solidFill>
              </a:rPr>
              <a:t>    </a:t>
            </a:r>
            <a:r>
              <a:rPr lang="tr-T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tr-TR" dirty="0" smtClean="0">
                <a:solidFill>
                  <a:schemeClr val="tx1"/>
                </a:solidFill>
              </a:rPr>
              <a:t>%31,7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492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-ICHD-3: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International Classification of Headache Disorders 3rd edition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(Baş Ağrısı Bozukluklarının Uluslararası Sınıflandırması 3. baskı)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608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-1=çok da kötü değil  10=çok kötü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79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56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</a:t>
            </a:r>
            <a:r>
              <a:rPr lang="tr-TR" dirty="0" smtClean="0">
                <a:solidFill>
                  <a:schemeClr val="tx1"/>
                </a:solidFill>
              </a:rPr>
              <a:t>SUNCT:</a:t>
            </a:r>
            <a:r>
              <a:rPr lang="tr-TR" baseline="0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Konjonktival</a:t>
            </a:r>
            <a:r>
              <a:rPr lang="tr-TR" dirty="0" smtClean="0">
                <a:solidFill>
                  <a:schemeClr val="tx1"/>
                </a:solidFill>
              </a:rPr>
              <a:t> kanlanma ve yaşarmalı kısa süreli tek taraflı </a:t>
            </a:r>
            <a:r>
              <a:rPr lang="tr-TR" dirty="0" err="1" smtClean="0">
                <a:solidFill>
                  <a:schemeClr val="tx1"/>
                </a:solidFill>
              </a:rPr>
              <a:t>nöraljiform</a:t>
            </a:r>
            <a:r>
              <a:rPr lang="tr-TR" dirty="0" smtClean="0">
                <a:solidFill>
                  <a:schemeClr val="tx1"/>
                </a:solidFill>
              </a:rPr>
              <a:t> baş ağrısı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50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Fundus</a:t>
            </a:r>
            <a:r>
              <a:rPr lang="tr-TR" dirty="0" smtClean="0"/>
              <a:t> resimleri: </a:t>
            </a:r>
            <a:r>
              <a:rPr lang="tr-TR" dirty="0" err="1" smtClean="0"/>
              <a:t>papilla</a:t>
            </a:r>
            <a:r>
              <a:rPr lang="tr-TR" dirty="0" smtClean="0"/>
              <a:t> sınırlarının silindiği,</a:t>
            </a:r>
            <a:r>
              <a:rPr lang="tr-TR" baseline="0" dirty="0" smtClean="0"/>
              <a:t> ödem nedeni ile </a:t>
            </a:r>
            <a:r>
              <a:rPr lang="tr-TR" baseline="0" dirty="0" err="1" smtClean="0"/>
              <a:t>papillanın</a:t>
            </a:r>
            <a:r>
              <a:rPr lang="tr-TR" baseline="0" dirty="0" smtClean="0"/>
              <a:t> retinaya oranla daha kabarık olduğu ve normalde boylu boyunca izlenmesi gereken arter ve </a:t>
            </a:r>
            <a:r>
              <a:rPr lang="tr-TR" baseline="0" dirty="0" err="1" smtClean="0"/>
              <a:t>venler</a:t>
            </a:r>
            <a:r>
              <a:rPr lang="tr-TR" baseline="0" dirty="0" smtClean="0"/>
              <a:t> ödem yüzünden yer yer seçilemiyor.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6145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-</a:t>
            </a:r>
            <a:r>
              <a:rPr lang="tr-TR" sz="1200" dirty="0" err="1" smtClean="0"/>
              <a:t>Kernig</a:t>
            </a:r>
            <a:r>
              <a:rPr lang="tr-TR" sz="1200" dirty="0" smtClean="0"/>
              <a:t> ve </a:t>
            </a:r>
            <a:r>
              <a:rPr lang="tr-TR" sz="1200" dirty="0" err="1" smtClean="0"/>
              <a:t>Brudzinski</a:t>
            </a:r>
            <a:r>
              <a:rPr lang="tr-TR" sz="1200" dirty="0" smtClean="0"/>
              <a:t> İşaretleri= </a:t>
            </a:r>
            <a:r>
              <a:rPr lang="tr-TR" sz="1200" dirty="0" err="1" smtClean="0"/>
              <a:t>meningeal</a:t>
            </a:r>
            <a:r>
              <a:rPr lang="tr-TR" sz="1200" dirty="0" smtClean="0"/>
              <a:t> </a:t>
            </a:r>
            <a:r>
              <a:rPr lang="tr-TR" sz="1200" dirty="0" err="1" smtClean="0"/>
              <a:t>irritasyon</a:t>
            </a:r>
            <a:r>
              <a:rPr lang="tr-TR" sz="1200" dirty="0" smtClean="0"/>
              <a:t> bulguları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816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D8A7-A4A3-4519-A8B9-DF7B0E45B73A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724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97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275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770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510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852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11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4234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673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94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556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745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95F86-55F0-491E-ADC5-6491974BD1BC}" type="datetimeFigureOut">
              <a:rPr lang="tr-TR" smtClean="0"/>
              <a:t>15.09.2021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43F65-8A0C-4621-A05C-715BDCF83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999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key.com/#!/content/journal/1-s2.0-S1546144019306209" TargetMode="External"/><Relationship Id="rId2" Type="http://schemas.openxmlformats.org/officeDocument/2006/relationships/hyperlink" Target="https://www.aafp.org/afp/2013/0515/p682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ag.journalagent.com/agri/pdfs/AGRI-35582-CASE_REPORTS-SALMAN.pdf" TargetMode="External"/><Relationship Id="rId4" Type="http://schemas.openxmlformats.org/officeDocument/2006/relationships/hyperlink" Target="https://www.clinicalkey.com/#!/content/derived_clinical_overview/76-s2.0-B978032375570200899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624483" y="311499"/>
            <a:ext cx="9144000" cy="4415954"/>
          </a:xfrm>
        </p:spPr>
        <p:txBody>
          <a:bodyPr/>
          <a:lstStyle/>
          <a:p>
            <a:r>
              <a:rPr lang="tr-TR" dirty="0" smtClean="0"/>
              <a:t>BAŞ AĞRISINA YAKLAŞIM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727453"/>
            <a:ext cx="9144000" cy="1655762"/>
          </a:xfrm>
        </p:spPr>
        <p:txBody>
          <a:bodyPr>
            <a:normAutofit lnSpcReduction="10000"/>
          </a:bodyPr>
          <a:lstStyle/>
          <a:p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Arş. Gör. Dr. Kevser</a:t>
            </a:r>
            <a:r>
              <a:rPr lang="tr-TR" dirty="0" smtClean="0"/>
              <a:t> PALA</a:t>
            </a:r>
          </a:p>
          <a:p>
            <a:r>
              <a:rPr lang="tr-TR" dirty="0" smtClean="0"/>
              <a:t>KTÜ Tıp Fakültesi Aile Hekimliği AD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smtClean="0"/>
              <a:t>14</a:t>
            </a:r>
            <a:r>
              <a:rPr lang="tr-TR" dirty="0" smtClean="0">
                <a:solidFill>
                  <a:schemeClr val="tx1"/>
                </a:solidFill>
              </a:rPr>
              <a:t>.09.2021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4" y="674043"/>
            <a:ext cx="7385538" cy="26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330" y="1288752"/>
            <a:ext cx="8368515" cy="44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İçerik Yer Tutucusu 7"/>
          <p:cNvSpPr>
            <a:spLocks noGrp="1"/>
          </p:cNvSpPr>
          <p:nvPr>
            <p:ph sz="half" idx="2"/>
          </p:nvPr>
        </p:nvSpPr>
        <p:spPr>
          <a:xfrm>
            <a:off x="839788" y="1798655"/>
            <a:ext cx="5157787" cy="4391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Baş ağrısı </a:t>
            </a:r>
            <a:r>
              <a:rPr lang="tr-TR" b="1" dirty="0"/>
              <a:t>ile birlikte; </a:t>
            </a:r>
          </a:p>
          <a:p>
            <a:r>
              <a:rPr lang="tr-TR" sz="2400" dirty="0"/>
              <a:t>göz </a:t>
            </a:r>
            <a:r>
              <a:rPr lang="tr-TR" sz="2400" dirty="0" smtClean="0"/>
              <a:t>yaşarması</a:t>
            </a:r>
            <a:endParaRPr lang="tr-TR" sz="2400" dirty="0"/>
          </a:p>
          <a:p>
            <a:r>
              <a:rPr lang="tr-TR" sz="2400" dirty="0"/>
              <a:t>gözde </a:t>
            </a:r>
            <a:r>
              <a:rPr lang="tr-TR" sz="2400" dirty="0" smtClean="0"/>
              <a:t>kızarma</a:t>
            </a:r>
            <a:endParaRPr lang="tr-TR" sz="2400" dirty="0"/>
          </a:p>
          <a:p>
            <a:r>
              <a:rPr lang="tr-TR" sz="2400" dirty="0"/>
              <a:t>yüzde terleme, renk </a:t>
            </a:r>
            <a:r>
              <a:rPr lang="tr-TR" sz="2400" dirty="0" smtClean="0"/>
              <a:t>değişikliği </a:t>
            </a:r>
            <a:endParaRPr lang="tr-TR" sz="2400" dirty="0"/>
          </a:p>
          <a:p>
            <a:r>
              <a:rPr lang="tr-TR" sz="2400" dirty="0"/>
              <a:t>göz kapaklarında </a:t>
            </a:r>
            <a:r>
              <a:rPr lang="tr-TR" sz="2400" dirty="0" smtClean="0"/>
              <a:t>şişme </a:t>
            </a:r>
            <a:endParaRPr lang="tr-TR" sz="2400" dirty="0"/>
          </a:p>
          <a:p>
            <a:r>
              <a:rPr lang="tr-TR" sz="2400" dirty="0" err="1" smtClean="0"/>
              <a:t>miyozis</a:t>
            </a:r>
            <a:r>
              <a:rPr lang="tr-TR" sz="2400" dirty="0" smtClean="0"/>
              <a:t> </a:t>
            </a:r>
            <a:endParaRPr lang="tr-TR" sz="2400" dirty="0"/>
          </a:p>
          <a:p>
            <a:r>
              <a:rPr lang="tr-TR" sz="2400" dirty="0" err="1" smtClean="0"/>
              <a:t>pitozis</a:t>
            </a:r>
            <a:endParaRPr lang="tr-TR" sz="2400" dirty="0"/>
          </a:p>
          <a:p>
            <a:r>
              <a:rPr lang="tr-TR" sz="2400" dirty="0"/>
              <a:t>burun tıkanıklığı ve akıntısı   </a:t>
            </a:r>
            <a:endParaRPr lang="tr-TR" sz="2400" dirty="0" smtClean="0"/>
          </a:p>
          <a:p>
            <a:pPr marL="0" indent="0">
              <a:buNone/>
            </a:pPr>
            <a:r>
              <a:rPr lang="tr-TR" dirty="0" smtClean="0"/>
              <a:t>gibi </a:t>
            </a:r>
            <a:r>
              <a:rPr lang="tr-TR" dirty="0"/>
              <a:t>otonom belirtiler </a:t>
            </a:r>
            <a:r>
              <a:rPr lang="tr-TR" dirty="0" smtClean="0"/>
              <a:t>varsa;</a:t>
            </a:r>
            <a:endParaRPr lang="tr-TR" dirty="0"/>
          </a:p>
          <a:p>
            <a:endParaRPr lang="tr-TR" dirty="0"/>
          </a:p>
        </p:txBody>
      </p:sp>
      <p:sp>
        <p:nvSpPr>
          <p:cNvPr id="12" name="İçerik Yer Tutucusu 11"/>
          <p:cNvSpPr>
            <a:spLocks noGrp="1"/>
          </p:cNvSpPr>
          <p:nvPr>
            <p:ph sz="quarter" idx="4"/>
          </p:nvPr>
        </p:nvSpPr>
        <p:spPr>
          <a:xfrm>
            <a:off x="6413447" y="3700829"/>
            <a:ext cx="5778553" cy="368458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/>
              <a:t>Küme tipi baş ağrısı ve </a:t>
            </a:r>
            <a:r>
              <a:rPr lang="tr-TR" b="1" dirty="0" smtClean="0"/>
              <a:t>diğer </a:t>
            </a:r>
            <a:r>
              <a:rPr lang="tr-TR" b="1" dirty="0" err="1"/>
              <a:t>trigeminal</a:t>
            </a:r>
            <a:r>
              <a:rPr lang="tr-TR" b="1" dirty="0"/>
              <a:t> </a:t>
            </a:r>
            <a:r>
              <a:rPr lang="tr-TR" b="1" dirty="0" err="1"/>
              <a:t>otonomik</a:t>
            </a:r>
            <a:r>
              <a:rPr lang="tr-TR" b="1" dirty="0"/>
              <a:t> baş </a:t>
            </a:r>
            <a:r>
              <a:rPr lang="tr-TR" b="1" dirty="0" smtClean="0"/>
              <a:t>ağrıları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672" y="696720"/>
            <a:ext cx="3846210" cy="2564545"/>
          </a:xfrm>
          <a:prstGeom prst="rect">
            <a:avLst/>
          </a:prstGeom>
        </p:spPr>
      </p:pic>
      <p:sp>
        <p:nvSpPr>
          <p:cNvPr id="2" name="Yuvarlatılmış Dikdörtgen 1"/>
          <p:cNvSpPr/>
          <p:nvPr/>
        </p:nvSpPr>
        <p:spPr>
          <a:xfrm>
            <a:off x="6875672" y="4752871"/>
            <a:ext cx="4461468" cy="19091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/>
            <a:r>
              <a:rPr lang="tr-TR" sz="2000" dirty="0" smtClean="0">
                <a:solidFill>
                  <a:schemeClr val="tx1"/>
                </a:solidFill>
              </a:rPr>
              <a:t>-Küme </a:t>
            </a:r>
            <a:r>
              <a:rPr lang="tr-TR" sz="2000" dirty="0">
                <a:solidFill>
                  <a:schemeClr val="tx1"/>
                </a:solidFill>
              </a:rPr>
              <a:t>baş ağrısı</a:t>
            </a:r>
          </a:p>
          <a:p>
            <a:pPr marL="285750" indent="-285750" algn="ctr"/>
            <a:r>
              <a:rPr lang="tr-TR" sz="2000" dirty="0" smtClean="0">
                <a:solidFill>
                  <a:schemeClr val="tx1"/>
                </a:solidFill>
              </a:rPr>
              <a:t>-</a:t>
            </a:r>
            <a:r>
              <a:rPr lang="tr-TR" sz="2000" dirty="0" err="1" smtClean="0">
                <a:solidFill>
                  <a:schemeClr val="tx1"/>
                </a:solidFill>
              </a:rPr>
              <a:t>Paroksismal</a:t>
            </a:r>
            <a:r>
              <a:rPr lang="tr-TR" sz="2000" dirty="0" smtClean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Hemikrania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 algn="ctr"/>
            <a:r>
              <a:rPr lang="tr-TR" sz="2000" dirty="0" smtClean="0">
                <a:solidFill>
                  <a:schemeClr val="tx1"/>
                </a:solidFill>
              </a:rPr>
              <a:t>-</a:t>
            </a:r>
            <a:r>
              <a:rPr lang="tr-TR" sz="2000" dirty="0" err="1" smtClean="0">
                <a:solidFill>
                  <a:schemeClr val="tx1"/>
                </a:solidFill>
              </a:rPr>
              <a:t>Konjonktival</a:t>
            </a:r>
            <a:r>
              <a:rPr lang="tr-TR" sz="2000" dirty="0" smtClean="0">
                <a:solidFill>
                  <a:schemeClr val="tx1"/>
                </a:solidFill>
              </a:rPr>
              <a:t> </a:t>
            </a:r>
            <a:r>
              <a:rPr lang="tr-TR" sz="2000" dirty="0">
                <a:solidFill>
                  <a:schemeClr val="tx1"/>
                </a:solidFill>
              </a:rPr>
              <a:t>kanlanma ve yaşarmalı kısa süreli tek taraflı </a:t>
            </a:r>
            <a:r>
              <a:rPr lang="tr-TR" sz="2000" dirty="0" err="1">
                <a:solidFill>
                  <a:schemeClr val="tx1"/>
                </a:solidFill>
              </a:rPr>
              <a:t>nöraljiform</a:t>
            </a:r>
            <a:r>
              <a:rPr lang="tr-TR" sz="2000" dirty="0">
                <a:solidFill>
                  <a:schemeClr val="tx1"/>
                </a:solidFill>
              </a:rPr>
              <a:t> baş ağrısı (SUNCT)</a:t>
            </a:r>
          </a:p>
          <a:p>
            <a:pPr marL="285750" indent="-285750" algn="ctr"/>
            <a:r>
              <a:rPr lang="tr-TR" sz="2000" dirty="0" smtClean="0">
                <a:solidFill>
                  <a:schemeClr val="tx1"/>
                </a:solidFill>
              </a:rPr>
              <a:t>-</a:t>
            </a:r>
            <a:r>
              <a:rPr lang="tr-TR" sz="2000" dirty="0" err="1" smtClean="0">
                <a:solidFill>
                  <a:schemeClr val="tx1"/>
                </a:solidFill>
              </a:rPr>
              <a:t>Hemikrania</a:t>
            </a:r>
            <a:r>
              <a:rPr lang="tr-TR" sz="2000" dirty="0" smtClean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kontünia</a:t>
            </a:r>
            <a:endParaRPr lang="tr-T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2. </a:t>
            </a:r>
            <a:r>
              <a:rPr lang="tr-TR" dirty="0" err="1" smtClean="0"/>
              <a:t>Sekonder</a:t>
            </a:r>
            <a:r>
              <a:rPr lang="tr-TR" dirty="0" smtClean="0"/>
              <a:t> Baş Ağrıları</a:t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498975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chemeClr val="tx1"/>
                </a:solidFill>
              </a:rPr>
              <a:t>Baş ve/veya boyun travmasına bağlı baş ağrısı</a:t>
            </a:r>
          </a:p>
          <a:p>
            <a:r>
              <a:rPr lang="tr-TR" sz="2000" dirty="0" err="1" smtClean="0">
                <a:solidFill>
                  <a:schemeClr val="tx1"/>
                </a:solidFill>
              </a:rPr>
              <a:t>Kraniyal</a:t>
            </a:r>
            <a:r>
              <a:rPr lang="tr-TR" sz="2000" dirty="0" smtClean="0">
                <a:solidFill>
                  <a:schemeClr val="tx1"/>
                </a:solidFill>
              </a:rPr>
              <a:t> veya </a:t>
            </a:r>
            <a:r>
              <a:rPr lang="tr-TR" sz="2000" dirty="0" err="1" smtClean="0">
                <a:solidFill>
                  <a:schemeClr val="tx1"/>
                </a:solidFill>
              </a:rPr>
              <a:t>servikal</a:t>
            </a:r>
            <a:r>
              <a:rPr lang="tr-TR" sz="2000" dirty="0" smtClean="0">
                <a:solidFill>
                  <a:schemeClr val="tx1"/>
                </a:solidFill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</a:rPr>
              <a:t>vasküler</a:t>
            </a:r>
            <a:r>
              <a:rPr lang="tr-TR" sz="2000" dirty="0" smtClean="0">
                <a:solidFill>
                  <a:schemeClr val="tx1"/>
                </a:solidFill>
              </a:rPr>
              <a:t> bozukluklara bağlı baş ağrısı</a:t>
            </a:r>
          </a:p>
          <a:p>
            <a:r>
              <a:rPr lang="tr-TR" sz="2000" dirty="0" err="1" smtClean="0">
                <a:solidFill>
                  <a:schemeClr val="tx1"/>
                </a:solidFill>
              </a:rPr>
              <a:t>Nonvasküler</a:t>
            </a:r>
            <a:r>
              <a:rPr lang="tr-TR" sz="2000" dirty="0" smtClean="0">
                <a:solidFill>
                  <a:schemeClr val="tx1"/>
                </a:solidFill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</a:rPr>
              <a:t>intrakraniyal</a:t>
            </a:r>
            <a:r>
              <a:rPr lang="tr-TR" sz="2000" dirty="0" smtClean="0">
                <a:solidFill>
                  <a:schemeClr val="tx1"/>
                </a:solidFill>
              </a:rPr>
              <a:t> bozukluklara bağlı baş ağrıları</a:t>
            </a:r>
          </a:p>
          <a:p>
            <a:r>
              <a:rPr lang="tr-TR" sz="2000" dirty="0" smtClean="0">
                <a:solidFill>
                  <a:schemeClr val="tx1"/>
                </a:solidFill>
              </a:rPr>
              <a:t>Madde kullanımı veya kesilmesine bağlı baş ağrısı</a:t>
            </a:r>
          </a:p>
          <a:p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1690688"/>
            <a:ext cx="5183188" cy="4498975"/>
          </a:xfrm>
        </p:spPr>
        <p:txBody>
          <a:bodyPr>
            <a:normAutofit/>
          </a:bodyPr>
          <a:lstStyle/>
          <a:p>
            <a:r>
              <a:rPr lang="tr-TR" sz="2000" dirty="0"/>
              <a:t>Enfeksiyona bağlı baş ağrısı</a:t>
            </a:r>
          </a:p>
          <a:p>
            <a:r>
              <a:rPr lang="tr-TR" sz="2000" dirty="0" err="1" smtClean="0"/>
              <a:t>Homeostaz</a:t>
            </a:r>
            <a:r>
              <a:rPr lang="tr-TR" sz="2000" dirty="0" smtClean="0"/>
              <a:t> </a:t>
            </a:r>
            <a:r>
              <a:rPr lang="tr-TR" sz="2000" dirty="0"/>
              <a:t>bozukluğuna bağlı baş ağrısı</a:t>
            </a:r>
          </a:p>
          <a:p>
            <a:r>
              <a:rPr lang="tr-TR" sz="2000" dirty="0" err="1"/>
              <a:t>Kraniyum</a:t>
            </a:r>
            <a:r>
              <a:rPr lang="tr-TR" sz="2000" dirty="0"/>
              <a:t>, boyun, gözler, kulaklar, burun, sinüsler, ağız ya da diğer yüz veya </a:t>
            </a:r>
            <a:r>
              <a:rPr lang="tr-TR" sz="2000" dirty="0" err="1"/>
              <a:t>kraniyal</a:t>
            </a:r>
            <a:r>
              <a:rPr lang="tr-TR" sz="2000" dirty="0"/>
              <a:t> yapıların bozukluklarına bağlı baş ağrısı ya da yüz ağrısı</a:t>
            </a:r>
          </a:p>
          <a:p>
            <a:r>
              <a:rPr lang="tr-TR" sz="2000" dirty="0"/>
              <a:t>Psikiyatrik bozukluklara bağlı baş ağrısı</a:t>
            </a:r>
          </a:p>
          <a:p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4511710"/>
            <a:ext cx="2012574" cy="15573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193" y="4511709"/>
            <a:ext cx="2074236" cy="155737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893" y="4511710"/>
            <a:ext cx="1698495" cy="15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4000" dirty="0" smtClean="0"/>
              <a:t>3. </a:t>
            </a:r>
            <a:r>
              <a:rPr lang="tr-TR" sz="4000" dirty="0"/>
              <a:t>Ağrılı </a:t>
            </a:r>
            <a:r>
              <a:rPr lang="tr-TR" sz="4000" dirty="0" err="1"/>
              <a:t>kraniyal</a:t>
            </a:r>
            <a:r>
              <a:rPr lang="tr-TR" sz="4000" dirty="0"/>
              <a:t> </a:t>
            </a:r>
            <a:r>
              <a:rPr lang="tr-TR" sz="4000" dirty="0" err="1"/>
              <a:t>nöropatiler</a:t>
            </a:r>
            <a:r>
              <a:rPr lang="tr-TR" sz="4000" dirty="0"/>
              <a:t>, diğer yüz ağrıları ve diğer baş ağrıları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r>
              <a:rPr lang="tr-TR" sz="2400" dirty="0" smtClean="0"/>
              <a:t>Ağrılı </a:t>
            </a:r>
            <a:r>
              <a:rPr lang="tr-TR" sz="2400" dirty="0" err="1"/>
              <a:t>kraniyal</a:t>
            </a:r>
            <a:r>
              <a:rPr lang="tr-TR" sz="2400" dirty="0"/>
              <a:t> </a:t>
            </a:r>
            <a:r>
              <a:rPr lang="tr-TR" sz="2400" dirty="0" err="1"/>
              <a:t>nöropatiler</a:t>
            </a:r>
            <a:r>
              <a:rPr lang="tr-TR" sz="2400" dirty="0"/>
              <a:t>, diğer yüz </a:t>
            </a:r>
            <a:r>
              <a:rPr lang="tr-TR" sz="2400" dirty="0" smtClean="0"/>
              <a:t>ağrıları</a:t>
            </a:r>
          </a:p>
          <a:p>
            <a:r>
              <a:rPr lang="tr-TR" sz="2400" dirty="0" smtClean="0"/>
              <a:t>Diğer </a:t>
            </a:r>
            <a:r>
              <a:rPr lang="tr-TR" sz="2400" dirty="0"/>
              <a:t>baş </a:t>
            </a:r>
            <a:r>
              <a:rPr lang="tr-TR" sz="2400" dirty="0" smtClean="0"/>
              <a:t>ağrısı bozuklukları (sınıflandırılamayan)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518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r>
              <a:rPr lang="tr-TR" sz="2600" dirty="0" err="1" smtClean="0"/>
              <a:t>Primer</a:t>
            </a:r>
            <a:r>
              <a:rPr lang="tr-TR" sz="2600" dirty="0" smtClean="0"/>
              <a:t> baş ağrıları tüm baş ağrısı yakınmalarının yaklaşık %90’ </a:t>
            </a:r>
            <a:r>
              <a:rPr lang="tr-TR" sz="2600" dirty="0" err="1" smtClean="0"/>
              <a:t>ından</a:t>
            </a:r>
            <a:r>
              <a:rPr lang="tr-TR" sz="2600" dirty="0" smtClean="0"/>
              <a:t> sorumlu</a:t>
            </a:r>
          </a:p>
          <a:p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54156" y="2216425"/>
            <a:ext cx="4743259" cy="30187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i="1" dirty="0" smtClean="0">
              <a:solidFill>
                <a:schemeClr val="tx1"/>
              </a:solidFill>
            </a:endParaRPr>
          </a:p>
          <a:p>
            <a:pPr algn="ctr"/>
            <a:r>
              <a:rPr lang="tr-TR" b="1" i="1" dirty="0" err="1" smtClean="0">
                <a:solidFill>
                  <a:schemeClr val="tx1"/>
                </a:solidFill>
              </a:rPr>
              <a:t>Primer</a:t>
            </a:r>
            <a:r>
              <a:rPr lang="tr-TR" b="1" i="1" dirty="0" smtClean="0">
                <a:solidFill>
                  <a:schemeClr val="tx1"/>
                </a:solidFill>
              </a:rPr>
              <a:t> baş ağrıları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Bizzat kendisi hastalık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İş gücü kaybına neden olabilir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Hayatı tehdit etmemekte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Genelde ileri inceleme gerekmemekte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Her yaş grubunda başlayabilse de en sık 20-40 yaş arası  </a:t>
            </a:r>
          </a:p>
          <a:p>
            <a:pPr algn="ctr"/>
            <a:endParaRPr lang="tr-TR" dirty="0"/>
          </a:p>
        </p:txBody>
      </p:sp>
      <p:sp>
        <p:nvSpPr>
          <p:cNvPr id="5" name="Yuvarlatılmış Dikdörtgen 4"/>
          <p:cNvSpPr/>
          <p:nvPr/>
        </p:nvSpPr>
        <p:spPr>
          <a:xfrm>
            <a:off x="6341712" y="2216425"/>
            <a:ext cx="4840355" cy="30187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i="1" dirty="0" err="1" smtClean="0">
                <a:solidFill>
                  <a:schemeClr val="tx1"/>
                </a:solidFill>
              </a:rPr>
              <a:t>Sekonder</a:t>
            </a:r>
            <a:r>
              <a:rPr lang="tr-TR" b="1" i="1" dirty="0" smtClean="0">
                <a:solidFill>
                  <a:schemeClr val="tx1"/>
                </a:solidFill>
              </a:rPr>
              <a:t> baş ağrıları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Baş ağrısı bir semptom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Altta yatan bir başka hastalık söz konusu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Yaşamı tehdit edebilecek bir durum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İleri incelemeler gerekmekte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Klinik açıdan </a:t>
            </a:r>
            <a:r>
              <a:rPr lang="tr-TR" sz="2400" dirty="0" err="1" smtClean="0"/>
              <a:t>primer</a:t>
            </a:r>
            <a:r>
              <a:rPr lang="tr-TR" sz="2400" dirty="0" smtClean="0"/>
              <a:t> ve </a:t>
            </a:r>
            <a:r>
              <a:rPr lang="tr-TR" sz="2400" dirty="0" err="1" smtClean="0"/>
              <a:t>sekonder</a:t>
            </a:r>
            <a:r>
              <a:rPr lang="tr-TR" sz="2400" dirty="0" smtClean="0"/>
              <a:t> baş ağrılarının ayrımı zor olabilir.</a:t>
            </a:r>
          </a:p>
          <a:p>
            <a:endParaRPr lang="tr-TR" sz="2400" dirty="0" smtClean="0"/>
          </a:p>
          <a:p>
            <a:r>
              <a:rPr lang="tr-TR" sz="2400" dirty="0" smtClean="0"/>
              <a:t>Bir baş ağrısının ayırıcı tanısı yapılırken tek ve en önemli soru?</a:t>
            </a:r>
          </a:p>
          <a:p>
            <a:pPr marL="0" indent="0" algn="ctr">
              <a:buNone/>
            </a:pPr>
            <a:r>
              <a:rPr lang="tr-TR" sz="2400" b="1" dirty="0" smtClean="0"/>
              <a:t>‘’Bu baş ağrısı yeni mi eski mi?’’</a:t>
            </a:r>
          </a:p>
          <a:p>
            <a:pPr marL="0" indent="0">
              <a:buNone/>
            </a:pPr>
            <a:endParaRPr lang="tr-TR" sz="2400" b="1" dirty="0"/>
          </a:p>
          <a:p>
            <a:r>
              <a:rPr lang="tr-TR" sz="2400" dirty="0" smtClean="0"/>
              <a:t>Kronik baş ağrıları </a:t>
            </a:r>
            <a:r>
              <a:rPr lang="tr-TR" sz="2400" dirty="0" err="1" smtClean="0"/>
              <a:t>primer</a:t>
            </a:r>
            <a:r>
              <a:rPr lang="tr-TR" sz="2400" dirty="0" smtClean="0"/>
              <a:t> olma eğilimindeyken, yeni başlangıçlı baş ağrıları genellikle </a:t>
            </a:r>
            <a:r>
              <a:rPr lang="tr-TR" sz="2400" dirty="0" err="1" smtClean="0"/>
              <a:t>sekonder</a:t>
            </a:r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Ayırıcı tanıda ilk ve en önemli kilit nokta!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6677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532065"/>
              </p:ext>
            </p:extLst>
          </p:nvPr>
        </p:nvGraphicFramePr>
        <p:xfrm>
          <a:off x="927652" y="357809"/>
          <a:ext cx="10515600" cy="627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Metin kutusu 10"/>
          <p:cNvSpPr txBox="1"/>
          <p:nvPr/>
        </p:nvSpPr>
        <p:spPr>
          <a:xfrm>
            <a:off x="1381539" y="6556322"/>
            <a:ext cx="4132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smtClean="0"/>
              <a:t>İç Hastalıklarında Semptomdan Tanıya Kanıta Dayalı Bir Rehber, 2018</a:t>
            </a:r>
          </a:p>
          <a:p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42445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Baş ağrısı yakınması birinci basamak başvurularının en sık nedenlerinden biri</a:t>
            </a:r>
          </a:p>
          <a:p>
            <a:r>
              <a:rPr lang="tr-TR" sz="2400" dirty="0" smtClean="0"/>
              <a:t>Birinci basamağa başvuran hastalarda görülme sıklığı </a:t>
            </a:r>
            <a:r>
              <a:rPr lang="tr-TR" sz="2400" b="1" dirty="0" smtClean="0"/>
              <a:t>%25</a:t>
            </a:r>
          </a:p>
          <a:p>
            <a:r>
              <a:rPr lang="tr-TR" sz="2400" dirty="0" smtClean="0"/>
              <a:t>Birinci basamakta çalışan bir hekimin önceliği;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Hastanın baş ağrısının hayatı tehdit edecek potansiyeli olup olmadığını saptamak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Eğer değilse baş ağrısından dolayı uğranılacak maluliyetleri azaltacak uygun yaklaşımları sağlamak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000" dirty="0" smtClean="0"/>
          </a:p>
          <a:p>
            <a:r>
              <a:rPr lang="tr-TR" sz="2400" dirty="0" smtClean="0"/>
              <a:t>Ayrıntılı </a:t>
            </a:r>
            <a:r>
              <a:rPr lang="tr-TR" sz="2400" dirty="0" err="1" smtClean="0"/>
              <a:t>anamnez</a:t>
            </a:r>
            <a:r>
              <a:rPr lang="tr-TR" sz="2400" dirty="0" smtClean="0"/>
              <a:t> ve fizik/nörolojik muayene çok önemli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252" y="4310743"/>
            <a:ext cx="2578609" cy="200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Anamnez</a:t>
            </a: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236261"/>
              </p:ext>
            </p:extLst>
          </p:nvPr>
        </p:nvGraphicFramePr>
        <p:xfrm>
          <a:off x="838200" y="1507573"/>
          <a:ext cx="10515600" cy="4962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139">
                  <a:extLst>
                    <a:ext uri="{9D8B030D-6E8A-4147-A177-3AD203B41FA5}">
                      <a16:colId xmlns:a16="http://schemas.microsoft.com/office/drawing/2014/main" xmlns="" val="3081939085"/>
                    </a:ext>
                  </a:extLst>
                </a:gridCol>
                <a:gridCol w="8143461">
                  <a:extLst>
                    <a:ext uri="{9D8B030D-6E8A-4147-A177-3AD203B41FA5}">
                      <a16:colId xmlns:a16="http://schemas.microsoft.com/office/drawing/2014/main" xmlns="" val="3253462830"/>
                    </a:ext>
                  </a:extLst>
                </a:gridCol>
              </a:tblGrid>
              <a:tr h="9773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H: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How (ne, nasıl, ne zaman)</a:t>
                      </a: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tr-T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Ağrınızı</a:t>
                      </a:r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 1-10 arasında değerlendirdiğinizde ne kadar kötü?</a:t>
                      </a:r>
                    </a:p>
                    <a:p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Nasıl başladı? ( aşamalı, ani )</a:t>
                      </a:r>
                    </a:p>
                    <a:p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Ne kadar zamandır başınız ağrıyor?</a:t>
                      </a:r>
                      <a:endParaRPr lang="tr-T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375813"/>
                  </a:ext>
                </a:extLst>
              </a:tr>
              <a:tr h="9773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E: Ever (Daha önce)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Daha önce baş ağrınız olur muydu?</a:t>
                      </a:r>
                    </a:p>
                    <a:p>
                      <a:r>
                        <a:rPr lang="tr-TR" dirty="0" smtClean="0"/>
                        <a:t>Daha önce hiç bu kadar kötü baş ağrınız olmuş muydu?</a:t>
                      </a:r>
                    </a:p>
                    <a:p>
                      <a:r>
                        <a:rPr lang="tr-TR" dirty="0" smtClean="0"/>
                        <a:t>Daha önce şimdiki baş ağrınızın benzeri olmuş muydu?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3240036"/>
                  </a:ext>
                </a:extLst>
              </a:tr>
              <a:tr h="7221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A: </a:t>
                      </a:r>
                      <a:r>
                        <a:rPr lang="tr-TR" b="1" dirty="0" err="1" smtClean="0"/>
                        <a:t>Any</a:t>
                      </a:r>
                      <a:r>
                        <a:rPr lang="tr-TR" b="1" dirty="0" smtClean="0"/>
                        <a:t> (Hiç)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Hiç başınız</a:t>
                      </a:r>
                      <a:r>
                        <a:rPr lang="tr-TR" baseline="0" dirty="0" smtClean="0"/>
                        <a:t> ağrımadan önce veya o esnada başka şikayetiniz oldu mu?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5582745"/>
                  </a:ext>
                </a:extLst>
              </a:tr>
              <a:tr h="9773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D:</a:t>
                      </a:r>
                      <a:r>
                        <a:rPr lang="tr-TR" b="1" baseline="0" dirty="0" smtClean="0"/>
                        <a:t> </a:t>
                      </a:r>
                      <a:r>
                        <a:rPr lang="tr-TR" b="1" baseline="0" dirty="0" err="1" smtClean="0"/>
                        <a:t>Describe</a:t>
                      </a:r>
                      <a:r>
                        <a:rPr lang="tr-TR" b="1" baseline="0" dirty="0" smtClean="0"/>
                        <a:t> (Tarif edin)</a:t>
                      </a:r>
                      <a:endParaRPr lang="tr-TR" b="1" dirty="0" smtClean="0"/>
                    </a:p>
                    <a:p>
                      <a:endParaRPr lang="tr-T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Baş</a:t>
                      </a:r>
                      <a:r>
                        <a:rPr lang="tr-TR" baseline="0" dirty="0" smtClean="0"/>
                        <a:t> ağrınızın özelliğini tarif eder misiniz? </a:t>
                      </a:r>
                      <a:r>
                        <a:rPr lang="tr-TR" dirty="0" smtClean="0"/>
                        <a:t>( zonklayıcı,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künt</a:t>
                      </a:r>
                      <a:r>
                        <a:rPr lang="tr-TR" baseline="0" dirty="0" smtClean="0"/>
                        <a:t>, bıçak saplanır gibi, diğer)</a:t>
                      </a:r>
                    </a:p>
                    <a:p>
                      <a:r>
                        <a:rPr lang="tr-TR" baseline="0" dirty="0" smtClean="0"/>
                        <a:t>Ağrınızın yerini tarif eder misiniz?</a:t>
                      </a:r>
                    </a:p>
                    <a:p>
                      <a:r>
                        <a:rPr lang="tr-TR" baseline="0" dirty="0" smtClean="0"/>
                        <a:t>Ağrınızın yayıldığı yeri tarif eder misiniz?</a:t>
                      </a:r>
                    </a:p>
                    <a:p>
                      <a:r>
                        <a:rPr lang="tr-TR" baseline="0" dirty="0" smtClean="0"/>
                        <a:t>Yaşadığınız diğer sağlık sorunlarını tarif eder misiniz?</a:t>
                      </a:r>
                    </a:p>
                    <a:p>
                      <a:r>
                        <a:rPr lang="tr-TR" baseline="0" dirty="0" smtClean="0"/>
                        <a:t>Kullandığınız ilaçları ve nasıl kullandığınızı tarif eder misiniz?</a:t>
                      </a:r>
                    </a:p>
                    <a:p>
                      <a:r>
                        <a:rPr lang="tr-TR" baseline="0" dirty="0" smtClean="0"/>
                        <a:t>Başınıza bugünlerde hiç darbe aldınız mı? Tıbbi veya dişle ilgili herhangi bir operasyon geçirdiniz mi?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9874943"/>
                  </a:ext>
                </a:extLst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838200" y="6530009"/>
            <a:ext cx="26693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err="1" smtClean="0"/>
              <a:t>Current</a:t>
            </a:r>
            <a:r>
              <a:rPr lang="tr-TR" sz="1100" dirty="0" smtClean="0"/>
              <a:t> Aile Hekimliği Tanı ve Tedavi, S:294</a:t>
            </a:r>
          </a:p>
          <a:p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33793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Anamnez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Ağrının yerine göre: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729" y="1825625"/>
            <a:ext cx="4255377" cy="25483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73810"/>
            <a:ext cx="2901948" cy="209110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004" y="4759663"/>
            <a:ext cx="2901948" cy="188992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729" y="4759663"/>
            <a:ext cx="2908044" cy="18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4900" dirty="0" smtClean="0"/>
              <a:t>Sunum Planı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Giriş</a:t>
            </a:r>
            <a:endParaRPr lang="tr-TR" dirty="0"/>
          </a:p>
          <a:p>
            <a:r>
              <a:rPr lang="tr-TR" dirty="0" smtClean="0"/>
              <a:t>Epidemiyoloji</a:t>
            </a:r>
            <a:endParaRPr lang="tr-TR" dirty="0"/>
          </a:p>
          <a:p>
            <a:r>
              <a:rPr lang="tr-TR" dirty="0" smtClean="0"/>
              <a:t>Sınıflandırma</a:t>
            </a:r>
            <a:endParaRPr lang="tr-TR" dirty="0"/>
          </a:p>
          <a:p>
            <a:r>
              <a:rPr lang="tr-TR" dirty="0" err="1" smtClean="0"/>
              <a:t>Anamnez</a:t>
            </a:r>
            <a:endParaRPr lang="tr-TR" dirty="0"/>
          </a:p>
          <a:p>
            <a:r>
              <a:rPr lang="tr-TR" dirty="0" smtClean="0"/>
              <a:t>Fizik </a:t>
            </a:r>
            <a:r>
              <a:rPr lang="tr-TR" dirty="0"/>
              <a:t>muayene</a:t>
            </a:r>
          </a:p>
          <a:p>
            <a:r>
              <a:rPr lang="tr-TR" dirty="0" smtClean="0"/>
              <a:t>Kırmızı </a:t>
            </a:r>
            <a:r>
              <a:rPr lang="tr-TR" dirty="0"/>
              <a:t>bayraklar</a:t>
            </a:r>
          </a:p>
          <a:p>
            <a:r>
              <a:rPr lang="tr-TR" dirty="0" smtClean="0"/>
              <a:t>Gerilim Tipi Baş Ağrısı</a:t>
            </a:r>
            <a:endParaRPr lang="tr-TR" dirty="0"/>
          </a:p>
          <a:p>
            <a:r>
              <a:rPr lang="tr-TR" dirty="0" smtClean="0"/>
              <a:t>Sevk </a:t>
            </a:r>
            <a:r>
              <a:rPr lang="tr-TR" dirty="0"/>
              <a:t>kriterleri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90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5173"/>
            <a:ext cx="10515600" cy="1325563"/>
          </a:xfrm>
        </p:spPr>
        <p:txBody>
          <a:bodyPr/>
          <a:lstStyle/>
          <a:p>
            <a:r>
              <a:rPr lang="tr-TR" dirty="0" err="1" smtClean="0"/>
              <a:t>Anamnez</a:t>
            </a: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915091"/>
              </p:ext>
            </p:extLst>
          </p:nvPr>
        </p:nvGraphicFramePr>
        <p:xfrm>
          <a:off x="838200" y="1570383"/>
          <a:ext cx="10515600" cy="4890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16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Öyküde </a:t>
            </a:r>
            <a:r>
              <a:rPr lang="tr-TR" sz="3200" b="1" dirty="0" err="1" smtClean="0">
                <a:solidFill>
                  <a:srgbClr val="FF0000"/>
                </a:solidFill>
              </a:rPr>
              <a:t>sekonder</a:t>
            </a:r>
            <a:r>
              <a:rPr lang="tr-TR" sz="3200" b="1" dirty="0" smtClean="0">
                <a:solidFill>
                  <a:srgbClr val="FF0000"/>
                </a:solidFill>
              </a:rPr>
              <a:t> baş ağrılarını </a:t>
            </a:r>
            <a:r>
              <a:rPr lang="tr-TR" sz="3200" b="1" dirty="0" smtClean="0"/>
              <a:t>düşündüren özellikler: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939801" y="1868557"/>
            <a:ext cx="5157787" cy="4321106"/>
          </a:xfrm>
        </p:spPr>
        <p:txBody>
          <a:bodyPr>
            <a:normAutofit/>
          </a:bodyPr>
          <a:lstStyle/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Yeni başlayan akut ve çok şiddetli baş ağrısı</a:t>
            </a:r>
          </a:p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10 yaşından önce, 50 yaşından sonra başlama</a:t>
            </a:r>
          </a:p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Özellikle çocuklarda </a:t>
            </a:r>
            <a:r>
              <a:rPr lang="tr-TR" sz="2200" dirty="0" err="1" smtClean="0">
                <a:solidFill>
                  <a:schemeClr val="tx1"/>
                </a:solidFill>
              </a:rPr>
              <a:t>oksipital</a:t>
            </a:r>
            <a:r>
              <a:rPr lang="tr-TR" sz="2200" dirty="0" smtClean="0">
                <a:solidFill>
                  <a:schemeClr val="tx1"/>
                </a:solidFill>
              </a:rPr>
              <a:t> yerleşim </a:t>
            </a:r>
          </a:p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Son 6 ay içinde başlayan ve devamlılık gösteren, tedaviye direnç öyküsü</a:t>
            </a:r>
          </a:p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Mevcut </a:t>
            </a:r>
            <a:r>
              <a:rPr lang="tr-TR" sz="2200" dirty="0" err="1" smtClean="0">
                <a:solidFill>
                  <a:schemeClr val="tx1"/>
                </a:solidFill>
              </a:rPr>
              <a:t>malignite</a:t>
            </a:r>
            <a:r>
              <a:rPr lang="tr-TR" sz="2200" dirty="0" smtClean="0">
                <a:solidFill>
                  <a:schemeClr val="tx1"/>
                </a:solidFill>
              </a:rPr>
              <a:t> tanısı</a:t>
            </a:r>
          </a:p>
          <a:p>
            <a:pPr marL="285750" indent="-285750"/>
            <a:r>
              <a:rPr lang="tr-TR" sz="2200" dirty="0"/>
              <a:t>Mevcut sistemik hastalık tanısı</a:t>
            </a:r>
          </a:p>
          <a:p>
            <a:pPr marL="285750" indent="-285750"/>
            <a:endParaRPr lang="tr-TR" sz="2400" dirty="0" smtClean="0">
              <a:solidFill>
                <a:schemeClr val="tx1"/>
              </a:solidFill>
            </a:endParaRPr>
          </a:p>
          <a:p>
            <a:endParaRPr lang="tr-TR" sz="2400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373167" y="1868557"/>
            <a:ext cx="5183188" cy="4321106"/>
          </a:xfrm>
        </p:spPr>
        <p:txBody>
          <a:bodyPr>
            <a:normAutofit/>
          </a:bodyPr>
          <a:lstStyle/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Hastanın yaşamındaki “en şiddetli baş ağrısı” tanımı</a:t>
            </a:r>
          </a:p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Gebelik ve doğum sonrası ortaya çıkma</a:t>
            </a:r>
          </a:p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Fiziksel aktivite, ıkınma veya </a:t>
            </a:r>
          </a:p>
          <a:p>
            <a:pPr marL="0" indent="0">
              <a:buNone/>
            </a:pPr>
            <a:r>
              <a:rPr lang="tr-TR" sz="2200" dirty="0"/>
              <a:t> </a:t>
            </a:r>
            <a:r>
              <a:rPr lang="tr-TR" sz="2200" dirty="0" smtClean="0"/>
              <a:t>   </a:t>
            </a:r>
            <a:r>
              <a:rPr lang="tr-TR" sz="2200" dirty="0" smtClean="0">
                <a:solidFill>
                  <a:schemeClr val="tx1"/>
                </a:solidFill>
              </a:rPr>
              <a:t>öksürme gibi işlevlerle tetiklenme</a:t>
            </a:r>
          </a:p>
          <a:p>
            <a:pPr marL="285750" indent="-285750"/>
            <a:r>
              <a:rPr lang="tr-TR" sz="2200" dirty="0" err="1" smtClean="0">
                <a:solidFill>
                  <a:schemeClr val="tx1"/>
                </a:solidFill>
              </a:rPr>
              <a:t>Postural</a:t>
            </a:r>
            <a:r>
              <a:rPr lang="tr-TR" sz="2200" dirty="0" smtClean="0">
                <a:solidFill>
                  <a:schemeClr val="tx1"/>
                </a:solidFill>
              </a:rPr>
              <a:t> özelliği</a:t>
            </a:r>
          </a:p>
          <a:p>
            <a:pPr marL="285750" indent="-285750"/>
            <a:r>
              <a:rPr lang="tr-TR" sz="2200" dirty="0" smtClean="0">
                <a:solidFill>
                  <a:schemeClr val="tx1"/>
                </a:solidFill>
              </a:rPr>
              <a:t>Dirençli kusma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764" y="173973"/>
            <a:ext cx="1613591" cy="1605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094" y="4913644"/>
            <a:ext cx="1505843" cy="171826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550" y="4170066"/>
            <a:ext cx="2713805" cy="246184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894" y="4913644"/>
            <a:ext cx="1409139" cy="16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Anamnez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621128" y="2317750"/>
            <a:ext cx="1963047" cy="3684588"/>
          </a:xfrm>
        </p:spPr>
        <p:txBody>
          <a:bodyPr/>
          <a:lstStyle/>
          <a:p>
            <a:r>
              <a:rPr lang="tr-TR" sz="2400" dirty="0" err="1" smtClean="0"/>
              <a:t>Sekonder</a:t>
            </a:r>
            <a:r>
              <a:rPr lang="tr-TR" sz="2400" dirty="0" smtClean="0"/>
              <a:t> baş ağrılarının dışlandığı, </a:t>
            </a:r>
            <a:r>
              <a:rPr lang="tr-TR" sz="2400" dirty="0" err="1" smtClean="0"/>
              <a:t>primer</a:t>
            </a:r>
            <a:r>
              <a:rPr lang="tr-TR" sz="2400" dirty="0" smtClean="0"/>
              <a:t> baş ağrısı olarak düşünülen hastada </a:t>
            </a:r>
            <a:r>
              <a:rPr lang="tr-TR" sz="2400" b="1" dirty="0" smtClean="0"/>
              <a:t>ağrı süresine </a:t>
            </a:r>
            <a:r>
              <a:rPr lang="tr-TR" sz="2400" dirty="0" smtClean="0"/>
              <a:t>göre:</a:t>
            </a:r>
          </a:p>
          <a:p>
            <a:endParaRPr lang="tr-TR" dirty="0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398874150"/>
              </p:ext>
            </p:extLst>
          </p:nvPr>
        </p:nvGraphicFramePr>
        <p:xfrm>
          <a:off x="2168490" y="950771"/>
          <a:ext cx="9938026" cy="536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58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Fizik 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8687" y="2257210"/>
            <a:ext cx="10515600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tr-TR" sz="2400" dirty="0" err="1" smtClean="0">
                <a:solidFill>
                  <a:schemeClr val="tx1"/>
                </a:solidFill>
              </a:rPr>
              <a:t>Vital</a:t>
            </a:r>
            <a:r>
              <a:rPr lang="tr-TR" sz="2400" dirty="0" smtClean="0">
                <a:solidFill>
                  <a:schemeClr val="tx1"/>
                </a:solidFill>
              </a:rPr>
              <a:t> bulgular</a:t>
            </a:r>
          </a:p>
          <a:p>
            <a:pPr marL="285750" indent="-285750"/>
            <a:r>
              <a:rPr lang="tr-TR" sz="2400" dirty="0" smtClean="0">
                <a:solidFill>
                  <a:schemeClr val="tx1"/>
                </a:solidFill>
              </a:rPr>
              <a:t>Genel görünüm</a:t>
            </a:r>
          </a:p>
          <a:p>
            <a:pPr marL="285750" indent="-285750"/>
            <a:r>
              <a:rPr lang="tr-TR" sz="2400" dirty="0" smtClean="0">
                <a:solidFill>
                  <a:schemeClr val="tx1"/>
                </a:solidFill>
              </a:rPr>
              <a:t>Göz (</a:t>
            </a:r>
            <a:r>
              <a:rPr lang="tr-TR" sz="2400" dirty="0" err="1" smtClean="0">
                <a:solidFill>
                  <a:schemeClr val="tx1"/>
                </a:solidFill>
              </a:rPr>
              <a:t>fundoskopik</a:t>
            </a:r>
            <a:r>
              <a:rPr lang="tr-TR" sz="2400" dirty="0" smtClean="0">
                <a:solidFill>
                  <a:schemeClr val="tx1"/>
                </a:solidFill>
              </a:rPr>
              <a:t> inceleme)</a:t>
            </a:r>
          </a:p>
          <a:p>
            <a:pPr marL="285750" indent="-285750"/>
            <a:r>
              <a:rPr lang="tr-TR" sz="2400" dirty="0" smtClean="0">
                <a:solidFill>
                  <a:schemeClr val="tx1"/>
                </a:solidFill>
              </a:rPr>
              <a:t>Burun, dişler, baş-boyun muayeneleri</a:t>
            </a:r>
          </a:p>
          <a:p>
            <a:pPr marL="285750" indent="-285750"/>
            <a:r>
              <a:rPr lang="tr-TR" sz="2400" dirty="0" err="1" smtClean="0">
                <a:solidFill>
                  <a:schemeClr val="tx1"/>
                </a:solidFill>
              </a:rPr>
              <a:t>Kardiyovasküler</a:t>
            </a:r>
            <a:r>
              <a:rPr lang="tr-TR" sz="2400" dirty="0" smtClean="0">
                <a:solidFill>
                  <a:schemeClr val="tx1"/>
                </a:solidFill>
              </a:rPr>
              <a:t> sistem muayenesi</a:t>
            </a:r>
          </a:p>
          <a:p>
            <a:pPr marL="285750" indent="-285750"/>
            <a:r>
              <a:rPr lang="tr-TR" sz="2400" dirty="0" err="1" smtClean="0">
                <a:solidFill>
                  <a:schemeClr val="tx1"/>
                </a:solidFill>
              </a:rPr>
              <a:t>Servikal</a:t>
            </a:r>
            <a:r>
              <a:rPr lang="tr-TR" sz="2400" dirty="0" smtClean="0">
                <a:solidFill>
                  <a:schemeClr val="tx1"/>
                </a:solidFill>
              </a:rPr>
              <a:t> omurga muayenesi</a:t>
            </a:r>
          </a:p>
          <a:p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705" y="3470305"/>
            <a:ext cx="1780186" cy="260931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416" y="3470305"/>
            <a:ext cx="2889754" cy="260931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935" y="894538"/>
            <a:ext cx="2776956" cy="177416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787" y="882312"/>
            <a:ext cx="2857978" cy="17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Göz dibi muayenesi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33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Göz dibi muayenesi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7481" y="2135635"/>
            <a:ext cx="7697037" cy="33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Fizik 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13482" y="1721541"/>
            <a:ext cx="5165035" cy="435133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tr-TR" sz="2000" dirty="0"/>
              <a:t>Kognitif f</a:t>
            </a:r>
            <a:r>
              <a:rPr lang="tr-TR" sz="2000" dirty="0" smtClean="0"/>
              <a:t>onksiyon</a:t>
            </a:r>
            <a:r>
              <a:rPr lang="tr-TR" sz="2000" dirty="0"/>
              <a:t>, </a:t>
            </a:r>
            <a:r>
              <a:rPr lang="tr-TR" sz="2000" dirty="0" smtClean="0"/>
              <a:t>oryantasyon,  </a:t>
            </a:r>
            <a:r>
              <a:rPr lang="tr-TR" sz="2000" dirty="0" err="1" smtClean="0"/>
              <a:t>kooperasyon</a:t>
            </a:r>
            <a:endParaRPr lang="tr-TR" sz="2000" dirty="0"/>
          </a:p>
          <a:p>
            <a:pPr marL="285750" indent="-285750">
              <a:lnSpc>
                <a:spcPct val="100000"/>
              </a:lnSpc>
            </a:pPr>
            <a:r>
              <a:rPr lang="tr-TR" sz="2000" dirty="0" smtClean="0"/>
              <a:t>Duyu - </a:t>
            </a:r>
            <a:r>
              <a:rPr lang="tr-TR" sz="2000" dirty="0"/>
              <a:t>motor muayeneleri</a:t>
            </a:r>
          </a:p>
          <a:p>
            <a:pPr marL="285750" indent="-285750">
              <a:lnSpc>
                <a:spcPct val="100000"/>
              </a:lnSpc>
            </a:pPr>
            <a:r>
              <a:rPr lang="tr-TR" sz="2000" dirty="0" err="1" smtClean="0"/>
              <a:t>Reflexler</a:t>
            </a:r>
            <a:r>
              <a:rPr lang="tr-TR" sz="2000" dirty="0" smtClean="0"/>
              <a:t> (</a:t>
            </a:r>
            <a:r>
              <a:rPr lang="tr-TR" sz="2000" dirty="0"/>
              <a:t>DTR, Patolojik Refleksler)</a:t>
            </a:r>
          </a:p>
          <a:p>
            <a:pPr marL="285750" indent="-285750">
              <a:lnSpc>
                <a:spcPct val="100000"/>
              </a:lnSpc>
            </a:pPr>
            <a:r>
              <a:rPr lang="tr-TR" sz="2000" dirty="0" err="1"/>
              <a:t>Kranial</a:t>
            </a:r>
            <a:r>
              <a:rPr lang="tr-TR" sz="2000" dirty="0"/>
              <a:t> Sinirler</a:t>
            </a:r>
          </a:p>
          <a:p>
            <a:pPr marL="285750" indent="-285750">
              <a:lnSpc>
                <a:spcPct val="100000"/>
              </a:lnSpc>
            </a:pPr>
            <a:r>
              <a:rPr lang="tr-TR" sz="2000" dirty="0" err="1"/>
              <a:t>Serebellar</a:t>
            </a:r>
            <a:r>
              <a:rPr lang="tr-TR" sz="2000" dirty="0"/>
              <a:t> muayene</a:t>
            </a:r>
          </a:p>
          <a:p>
            <a:pPr marL="285750" indent="-285750">
              <a:lnSpc>
                <a:spcPct val="100000"/>
              </a:lnSpc>
            </a:pPr>
            <a:r>
              <a:rPr lang="tr-TR" sz="2000" dirty="0"/>
              <a:t>Koordinasyon ve yürüyüşün </a:t>
            </a:r>
            <a:r>
              <a:rPr lang="tr-TR" sz="2000" dirty="0" smtClean="0"/>
              <a:t>değerlendirilmesi</a:t>
            </a:r>
            <a:endParaRPr lang="tr-TR" sz="2000" dirty="0"/>
          </a:p>
          <a:p>
            <a:pPr marL="285750" indent="-285750">
              <a:lnSpc>
                <a:spcPct val="100000"/>
              </a:lnSpc>
            </a:pPr>
            <a:r>
              <a:rPr lang="tr-TR" sz="2000" dirty="0"/>
              <a:t>Ense Sertliği                                     </a:t>
            </a:r>
          </a:p>
          <a:p>
            <a:pPr marL="285750" indent="-285750">
              <a:lnSpc>
                <a:spcPct val="100000"/>
              </a:lnSpc>
            </a:pPr>
            <a:r>
              <a:rPr lang="tr-TR" sz="2000" dirty="0" err="1"/>
              <a:t>Kernig</a:t>
            </a:r>
            <a:r>
              <a:rPr lang="tr-TR" sz="2000" dirty="0"/>
              <a:t> ve </a:t>
            </a:r>
            <a:r>
              <a:rPr lang="tr-TR" sz="2000" dirty="0" err="1"/>
              <a:t>Brudzinski</a:t>
            </a:r>
            <a:r>
              <a:rPr lang="tr-TR" sz="2000" dirty="0"/>
              <a:t> İşaretleri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5" y="2336731"/>
            <a:ext cx="2987424" cy="28614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875" y="666377"/>
            <a:ext cx="3645493" cy="269466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992" y="4344651"/>
            <a:ext cx="2676376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Meningeal</a:t>
            </a:r>
            <a:r>
              <a:rPr lang="tr-TR" dirty="0"/>
              <a:t> </a:t>
            </a:r>
            <a:r>
              <a:rPr lang="tr-TR" dirty="0" err="1"/>
              <a:t>irritasyon</a:t>
            </a:r>
            <a:r>
              <a:rPr lang="tr-TR" dirty="0"/>
              <a:t> muayenesi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90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Fizik muayene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913" y="1401417"/>
            <a:ext cx="8030817" cy="477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Fizik 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b="1" dirty="0" err="1"/>
              <a:t>Sekonder</a:t>
            </a:r>
            <a:r>
              <a:rPr lang="tr-TR" sz="2400" b="1" dirty="0"/>
              <a:t> baş ağrısını </a:t>
            </a:r>
            <a:r>
              <a:rPr lang="tr-TR" sz="2400" dirty="0"/>
              <a:t>düşündüren </a:t>
            </a:r>
            <a:r>
              <a:rPr lang="tr-TR" sz="2400" dirty="0" smtClean="0"/>
              <a:t>bulgular:</a:t>
            </a:r>
            <a:endParaRPr lang="tr-TR" sz="2400" dirty="0"/>
          </a:p>
          <a:p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38200" y="2385943"/>
            <a:ext cx="5953539" cy="39259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Bilinç bozukluğu, </a:t>
            </a:r>
            <a:r>
              <a:rPr lang="tr-TR" sz="2000" dirty="0" err="1">
                <a:solidFill>
                  <a:schemeClr val="tx1"/>
                </a:solidFill>
              </a:rPr>
              <a:t>senkop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Epileptik nöbet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tx1"/>
                </a:solidFill>
              </a:rPr>
              <a:t>Fokal</a:t>
            </a:r>
            <a:r>
              <a:rPr lang="tr-TR" sz="2000" dirty="0">
                <a:solidFill>
                  <a:schemeClr val="tx1"/>
                </a:solidFill>
              </a:rPr>
              <a:t> nörolojik bulgu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schemeClr val="tx1"/>
                </a:solidFill>
              </a:rPr>
              <a:t>Papil</a:t>
            </a:r>
            <a:r>
              <a:rPr lang="tr-TR" sz="2000" dirty="0" smtClean="0">
                <a:solidFill>
                  <a:schemeClr val="tx1"/>
                </a:solidFill>
              </a:rPr>
              <a:t> ödem</a:t>
            </a:r>
            <a:r>
              <a:rPr lang="tr-TR" sz="2000" dirty="0">
                <a:solidFill>
                  <a:schemeClr val="tx1"/>
                </a:solidFill>
              </a:rPr>
              <a:t>, </a:t>
            </a:r>
            <a:r>
              <a:rPr lang="tr-TR" sz="2000" dirty="0" err="1">
                <a:solidFill>
                  <a:schemeClr val="tx1"/>
                </a:solidFill>
              </a:rPr>
              <a:t>subhyaloid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hemoraji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Ateş, ense sertliği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Kilo kaybı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tx1"/>
                </a:solidFill>
              </a:rPr>
              <a:t>Pupil</a:t>
            </a:r>
            <a:r>
              <a:rPr lang="tr-TR" sz="2000" dirty="0">
                <a:solidFill>
                  <a:schemeClr val="tx1"/>
                </a:solidFill>
              </a:rPr>
              <a:t> tutulumunun eşlik ettiği 3. </a:t>
            </a:r>
            <a:r>
              <a:rPr lang="tr-TR" sz="2000" dirty="0" err="1">
                <a:solidFill>
                  <a:schemeClr val="tx1"/>
                </a:solidFill>
              </a:rPr>
              <a:t>kranial</a:t>
            </a:r>
            <a:r>
              <a:rPr lang="tr-TR" sz="2000" dirty="0">
                <a:solidFill>
                  <a:schemeClr val="tx1"/>
                </a:solidFill>
              </a:rPr>
              <a:t> sinir (KS) tutulumu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tx1"/>
                </a:solidFill>
              </a:rPr>
              <a:t>Horner</a:t>
            </a:r>
            <a:r>
              <a:rPr lang="tr-TR" sz="2000" dirty="0">
                <a:solidFill>
                  <a:schemeClr val="tx1"/>
                </a:solidFill>
              </a:rPr>
              <a:t> sendromu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5. ve 7. KS </a:t>
            </a:r>
            <a:r>
              <a:rPr lang="tr-TR" sz="2000" dirty="0" smtClean="0">
                <a:solidFill>
                  <a:schemeClr val="tx1"/>
                </a:solidFill>
              </a:rPr>
              <a:t>tutulumları </a:t>
            </a:r>
            <a:r>
              <a:rPr lang="tr-TR" sz="2000" dirty="0">
                <a:solidFill>
                  <a:schemeClr val="tx1"/>
                </a:solidFill>
              </a:rPr>
              <a:t>(</a:t>
            </a:r>
            <a:r>
              <a:rPr lang="tr-TR" sz="2000" dirty="0" smtClean="0">
                <a:solidFill>
                  <a:schemeClr val="tx1"/>
                </a:solidFill>
              </a:rPr>
              <a:t>baş-boyun </a:t>
            </a:r>
            <a:r>
              <a:rPr lang="tr-TR" sz="2000" dirty="0" err="1">
                <a:solidFill>
                  <a:schemeClr val="tx1"/>
                </a:solidFill>
              </a:rPr>
              <a:t>malignitelerinin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perinöral</a:t>
            </a:r>
            <a:r>
              <a:rPr lang="tr-TR" sz="2000" dirty="0">
                <a:solidFill>
                  <a:schemeClr val="tx1"/>
                </a:solidFill>
              </a:rPr>
              <a:t> yayılımları)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952" y="1165617"/>
            <a:ext cx="3779848" cy="2438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443" y="3908898"/>
            <a:ext cx="3938357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/>
              <a:t>Ağrı;</a:t>
            </a:r>
          </a:p>
          <a:p>
            <a:endParaRPr lang="tr-TR" sz="2400" dirty="0" smtClean="0"/>
          </a:p>
          <a:p>
            <a:r>
              <a:rPr lang="tr-TR" sz="2400" dirty="0" smtClean="0"/>
              <a:t>vücudun </a:t>
            </a:r>
            <a:r>
              <a:rPr lang="tr-TR" sz="2400" dirty="0"/>
              <a:t>belli bir bölgesinden </a:t>
            </a:r>
            <a:r>
              <a:rPr lang="tr-TR" sz="2400" dirty="0" smtClean="0"/>
              <a:t>kaynaklanan</a:t>
            </a:r>
            <a:endParaRPr lang="tr-TR" sz="2400" dirty="0"/>
          </a:p>
          <a:p>
            <a:r>
              <a:rPr lang="tr-TR" sz="2400" dirty="0"/>
              <a:t>gerçek ya da olası bir doku hasarı ile ağrı </a:t>
            </a:r>
            <a:r>
              <a:rPr lang="tr-TR" sz="2400" dirty="0" smtClean="0"/>
              <a:t>reseptörlerinin</a:t>
            </a:r>
            <a:endParaRPr lang="tr-TR" sz="2400" dirty="0"/>
          </a:p>
          <a:p>
            <a:r>
              <a:rPr lang="tr-TR" sz="2400" dirty="0" smtClean="0"/>
              <a:t>‘traksiyon, kompresyon, </a:t>
            </a:r>
            <a:r>
              <a:rPr lang="tr-TR" sz="2400" dirty="0" err="1" smtClean="0"/>
              <a:t>inflamasyon</a:t>
            </a:r>
            <a:r>
              <a:rPr lang="tr-TR" sz="2400" dirty="0" smtClean="0"/>
              <a:t>’ sonucu </a:t>
            </a:r>
            <a:r>
              <a:rPr lang="tr-TR" sz="2400" dirty="0"/>
              <a:t>uyarılması ve </a:t>
            </a:r>
          </a:p>
          <a:p>
            <a:r>
              <a:rPr lang="tr-TR" sz="2400" dirty="0"/>
              <a:t>kişinin geçmişteki deneyimleriyle de ilgili </a:t>
            </a:r>
          </a:p>
          <a:p>
            <a:r>
              <a:rPr lang="tr-TR" sz="2400" dirty="0"/>
              <a:t>hoş olmayan </a:t>
            </a:r>
            <a:r>
              <a:rPr lang="tr-TR" sz="2400" dirty="0" err="1"/>
              <a:t>emosyonel</a:t>
            </a:r>
            <a:r>
              <a:rPr lang="tr-TR" sz="2400" dirty="0"/>
              <a:t> bir </a:t>
            </a:r>
            <a:r>
              <a:rPr lang="tr-TR" sz="2400" dirty="0" smtClean="0"/>
              <a:t>duyu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535" y="948251"/>
            <a:ext cx="3540265" cy="20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Laboratuvar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939801" y="2193576"/>
            <a:ext cx="10415587" cy="3684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err="1" smtClean="0"/>
              <a:t>Primer</a:t>
            </a:r>
            <a:r>
              <a:rPr lang="tr-TR" sz="2400" dirty="0" smtClean="0"/>
              <a:t> baş ağrılarında biyokimya, görüntüleme tetkikleri ve EEG incelemesinin tanısal değeri yok!</a:t>
            </a:r>
          </a:p>
          <a:p>
            <a:pPr>
              <a:lnSpc>
                <a:spcPct val="150000"/>
              </a:lnSpc>
            </a:pPr>
            <a:r>
              <a:rPr lang="tr-TR" sz="2400" dirty="0" err="1"/>
              <a:t>Nörogörüntüleme</a:t>
            </a:r>
            <a:r>
              <a:rPr lang="tr-TR" sz="2400" dirty="0"/>
              <a:t> ve diğer </a:t>
            </a:r>
            <a:r>
              <a:rPr lang="tr-TR" sz="2400" dirty="0" smtClean="0"/>
              <a:t>tetkikler </a:t>
            </a:r>
            <a:r>
              <a:rPr lang="tr-TR" sz="2400" b="1" dirty="0" err="1"/>
              <a:t>sekonder</a:t>
            </a:r>
            <a:r>
              <a:rPr lang="tr-TR" sz="2400" b="1" dirty="0"/>
              <a:t> baş ağrıları</a:t>
            </a:r>
            <a:r>
              <a:rPr lang="tr-TR" sz="2400" dirty="0"/>
              <a:t>nı düşündüren durumlar </a:t>
            </a:r>
            <a:r>
              <a:rPr lang="tr-TR" sz="2400" dirty="0" smtClean="0"/>
              <a:t>varlığında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Nörogörüntüleme</a:t>
            </a:r>
            <a:r>
              <a:rPr lang="tr-TR" sz="2400" dirty="0" smtClean="0"/>
              <a:t> sonrası </a:t>
            </a:r>
            <a:r>
              <a:rPr lang="tr-TR" sz="2400" b="1" dirty="0" smtClean="0"/>
              <a:t>LP</a:t>
            </a:r>
            <a:r>
              <a:rPr lang="tr-TR" sz="2400" dirty="0" smtClean="0"/>
              <a:t> sadece SAK, enfeksiyon veya </a:t>
            </a:r>
            <a:r>
              <a:rPr lang="tr-TR" sz="2400" dirty="0" err="1" smtClean="0"/>
              <a:t>idiopatik</a:t>
            </a:r>
            <a:r>
              <a:rPr lang="tr-TR" sz="2400" dirty="0" smtClean="0"/>
              <a:t> </a:t>
            </a:r>
            <a:r>
              <a:rPr lang="tr-TR" sz="2400" dirty="0" err="1" smtClean="0"/>
              <a:t>intrakranial</a:t>
            </a:r>
            <a:r>
              <a:rPr lang="tr-TR" sz="2400" dirty="0" smtClean="0"/>
              <a:t> hipertansiyon (</a:t>
            </a:r>
            <a:r>
              <a:rPr lang="tr-TR" sz="2400" dirty="0" err="1" smtClean="0"/>
              <a:t>psödotümör</a:t>
            </a:r>
            <a:r>
              <a:rPr lang="tr-TR" sz="2400" dirty="0" smtClean="0"/>
              <a:t> </a:t>
            </a:r>
            <a:r>
              <a:rPr lang="tr-TR" sz="2400" dirty="0" err="1" smtClean="0"/>
              <a:t>serebri</a:t>
            </a:r>
            <a:r>
              <a:rPr lang="tr-TR" sz="2400" dirty="0" smtClean="0"/>
              <a:t>) şüphesi varsa</a:t>
            </a:r>
            <a:endParaRPr lang="tr-TR" sz="2400" dirty="0"/>
          </a:p>
          <a:p>
            <a:pPr>
              <a:lnSpc>
                <a:spcPct val="150000"/>
              </a:lnSpc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582" y="322845"/>
            <a:ext cx="2354414" cy="17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Laboratuvar</a:t>
            </a:r>
          </a:p>
        </p:txBody>
      </p:sp>
      <p:graphicFrame>
        <p:nvGraphicFramePr>
          <p:cNvPr id="3" name="İçerik Yer Tutucusu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3439421"/>
              </p:ext>
            </p:extLst>
          </p:nvPr>
        </p:nvGraphicFramePr>
        <p:xfrm>
          <a:off x="839788" y="2183055"/>
          <a:ext cx="10515600" cy="2929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167659488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1103803622"/>
                    </a:ext>
                  </a:extLst>
                </a:gridCol>
              </a:tblGrid>
              <a:tr h="610387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BT Görüntüleme</a:t>
                      </a:r>
                      <a:endParaRPr lang="tr-TR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MR Görüntüleme</a:t>
                      </a:r>
                      <a:endParaRPr lang="tr-TR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2918787"/>
                  </a:ext>
                </a:extLst>
              </a:tr>
              <a:tr h="773082">
                <a:tc>
                  <a:txBody>
                    <a:bodyPr/>
                    <a:lstStyle/>
                    <a:p>
                      <a:r>
                        <a:rPr lang="tr-TR" sz="2000" dirty="0" smtClean="0"/>
                        <a:t>Akut bir </a:t>
                      </a:r>
                      <a:r>
                        <a:rPr lang="tr-TR" sz="2000" dirty="0" err="1" smtClean="0"/>
                        <a:t>hemorajiyi</a:t>
                      </a:r>
                      <a:r>
                        <a:rPr lang="tr-TR" sz="2000" dirty="0" smtClean="0"/>
                        <a:t> tanımak gerektiğinde</a:t>
                      </a:r>
                      <a:endParaRPr lang="tr-TR" sz="2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 smtClean="0"/>
                        <a:t>Posterior</a:t>
                      </a:r>
                      <a:r>
                        <a:rPr lang="tr-TR" sz="2000" dirty="0" smtClean="0"/>
                        <a:t> </a:t>
                      </a:r>
                      <a:r>
                        <a:rPr lang="tr-TR" sz="2000" dirty="0" err="1" smtClean="0"/>
                        <a:t>fossanın</a:t>
                      </a:r>
                      <a:r>
                        <a:rPr lang="tr-TR" sz="2000" dirty="0" smtClean="0"/>
                        <a:t> incelemesi</a:t>
                      </a:r>
                      <a:r>
                        <a:rPr lang="tr-TR" sz="2000" baseline="0" dirty="0" smtClean="0"/>
                        <a:t> gerektiğinde</a:t>
                      </a:r>
                      <a:endParaRPr lang="tr-TR" sz="20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4202494"/>
                  </a:ext>
                </a:extLst>
              </a:tr>
              <a:tr h="773082">
                <a:tc>
                  <a:txBody>
                    <a:bodyPr/>
                    <a:lstStyle/>
                    <a:p>
                      <a:r>
                        <a:rPr lang="tr-TR" sz="2000" dirty="0" smtClean="0"/>
                        <a:t>Genelde</a:t>
                      </a:r>
                      <a:r>
                        <a:rPr lang="tr-TR" sz="2000" baseline="0" dirty="0" smtClean="0"/>
                        <a:t> sağlık merkezlerinde daha ulaşılabilir</a:t>
                      </a:r>
                      <a:endParaRPr lang="tr-TR" sz="2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/>
                        <a:t>Patolojik </a:t>
                      </a:r>
                      <a:r>
                        <a:rPr lang="tr-TR" sz="2000" dirty="0" err="1" smtClean="0"/>
                        <a:t>intrakranial</a:t>
                      </a:r>
                      <a:r>
                        <a:rPr lang="tr-TR" sz="2000" baseline="0" dirty="0" smtClean="0"/>
                        <a:t> oluşumları belirlemede daha hassastır.</a:t>
                      </a:r>
                      <a:endParaRPr lang="tr-TR" sz="2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4749332"/>
                  </a:ext>
                </a:extLst>
              </a:tr>
              <a:tr h="773082">
                <a:tc>
                  <a:txBody>
                    <a:bodyPr/>
                    <a:lstStyle/>
                    <a:p>
                      <a:r>
                        <a:rPr lang="tr-TR" sz="2000" baseline="0" dirty="0" smtClean="0"/>
                        <a:t>Sağlık merkezlerinin çoğunda daha ucuzdur.</a:t>
                      </a:r>
                      <a:endParaRPr lang="tr-TR" sz="2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sz="2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4089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49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Laboratuvar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10515600" cy="4498975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/>
              <a:t>baş ağrısı sendromlarının kriterlerini </a:t>
            </a:r>
            <a:r>
              <a:rPr lang="tr-TR" dirty="0" smtClean="0"/>
              <a:t>karşılayan </a:t>
            </a:r>
          </a:p>
          <a:p>
            <a:r>
              <a:rPr lang="tr-TR" dirty="0" smtClean="0"/>
              <a:t>“</a:t>
            </a:r>
            <a:r>
              <a:rPr lang="tr-TR" dirty="0"/>
              <a:t>kırmızı bayrakları” olmayan </a:t>
            </a:r>
            <a:r>
              <a:rPr lang="tr-TR" dirty="0" smtClean="0"/>
              <a:t>ve</a:t>
            </a:r>
          </a:p>
          <a:p>
            <a:r>
              <a:rPr lang="tr-TR" dirty="0" smtClean="0"/>
              <a:t>normal </a:t>
            </a:r>
            <a:r>
              <a:rPr lang="tr-TR" dirty="0"/>
              <a:t>nörolojik muayenesi olan hastalar </a:t>
            </a:r>
            <a:r>
              <a:rPr lang="tr-TR" dirty="0" smtClean="0"/>
              <a:t>için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mevcut verilere </a:t>
            </a:r>
            <a:r>
              <a:rPr lang="tr-TR" sz="2400" dirty="0"/>
              <a:t>göre beyin görüntüleme gerekli değildir.</a:t>
            </a:r>
          </a:p>
        </p:txBody>
      </p:sp>
    </p:spTree>
    <p:extLst>
      <p:ext uri="{BB962C8B-B14F-4D97-AF65-F5344CB8AC3E}">
        <p14:creationId xmlns:p14="http://schemas.microsoft.com/office/powerpoint/2010/main" val="39148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          Kırmızı Bayraklar</a:t>
            </a:r>
            <a:endParaRPr lang="tr-TR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135054"/>
              </p:ext>
            </p:extLst>
          </p:nvPr>
        </p:nvGraphicFramePr>
        <p:xfrm>
          <a:off x="1094961" y="1431235"/>
          <a:ext cx="10002078" cy="524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34026">
                  <a:extLst>
                    <a:ext uri="{9D8B030D-6E8A-4147-A177-3AD203B41FA5}">
                      <a16:colId xmlns:a16="http://schemas.microsoft.com/office/drawing/2014/main" xmlns="" val="4199465243"/>
                    </a:ext>
                  </a:extLst>
                </a:gridCol>
                <a:gridCol w="3601883">
                  <a:extLst>
                    <a:ext uri="{9D8B030D-6E8A-4147-A177-3AD203B41FA5}">
                      <a16:colId xmlns:a16="http://schemas.microsoft.com/office/drawing/2014/main" xmlns="" val="3515588270"/>
                    </a:ext>
                  </a:extLst>
                </a:gridCol>
                <a:gridCol w="3066169">
                  <a:extLst>
                    <a:ext uri="{9D8B030D-6E8A-4147-A177-3AD203B41FA5}">
                      <a16:colId xmlns:a16="http://schemas.microsoft.com/office/drawing/2014/main" xmlns="" val="105217696"/>
                    </a:ext>
                  </a:extLst>
                </a:gridCol>
              </a:tblGrid>
              <a:tr h="1769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Kırmızı Bayrak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Potansiyel Etiyoloji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smtClean="0"/>
                        <a:t>Olası Değerlendirme Yöntemi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0573054"/>
                  </a:ext>
                </a:extLst>
              </a:tr>
              <a:tr h="3173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&gt;</a:t>
                      </a:r>
                      <a:r>
                        <a:rPr lang="tr-TR" sz="1600" baseline="0" dirty="0" smtClean="0"/>
                        <a:t> 50 yaş başlayan baş ağrısı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Temporal</a:t>
                      </a:r>
                      <a:r>
                        <a:rPr lang="tr-TR" sz="1600" dirty="0" smtClean="0"/>
                        <a:t> arterit,</a:t>
                      </a:r>
                      <a:r>
                        <a:rPr lang="tr-TR" sz="1600" baseline="0" dirty="0" smtClean="0"/>
                        <a:t> Kitle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ESH, Kontrastlı BT/MR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2093970"/>
                  </a:ext>
                </a:extLst>
              </a:tr>
              <a:tr h="555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Ani başlangıç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SAK, AVM</a:t>
                      </a:r>
                      <a:r>
                        <a:rPr lang="tr-TR" sz="1600" baseline="0" dirty="0" smtClean="0"/>
                        <a:t> kanama veya büyümesi, </a:t>
                      </a:r>
                      <a:r>
                        <a:rPr lang="tr-TR" sz="1600" baseline="0" dirty="0" err="1" smtClean="0"/>
                        <a:t>pituter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baseline="0" dirty="0" err="1" smtClean="0"/>
                        <a:t>apopleksi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Kontrastsız BT(akut kanama), negatifse LP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3290250"/>
                  </a:ext>
                </a:extLst>
              </a:tr>
              <a:tr h="555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Baş ağrısı şiddeti ve sıklığında artış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Kitle veya AVM büyümesi,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Subdural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dirty="0" err="1" smtClean="0"/>
                        <a:t>hematom</a:t>
                      </a:r>
                      <a:r>
                        <a:rPr lang="tr-TR" sz="1600" dirty="0" smtClean="0"/>
                        <a:t>, İlaç aşırı kullanımı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Kontrastlı BT</a:t>
                      </a:r>
                      <a:r>
                        <a:rPr lang="tr-TR" sz="1600" baseline="0" dirty="0" smtClean="0"/>
                        <a:t> veya </a:t>
                      </a:r>
                      <a:r>
                        <a:rPr lang="tr-TR" sz="1600" dirty="0" smtClean="0"/>
                        <a:t>MR,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idrarda</a:t>
                      </a:r>
                      <a:r>
                        <a:rPr lang="tr-TR" sz="1600" baseline="0" dirty="0" smtClean="0"/>
                        <a:t> ilaç incelemesi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7807742"/>
                  </a:ext>
                </a:extLst>
              </a:tr>
              <a:tr h="555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İmmün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dirty="0" err="1" smtClean="0"/>
                        <a:t>yetmezlikli</a:t>
                      </a:r>
                      <a:r>
                        <a:rPr lang="tr-TR" sz="1600" dirty="0" smtClean="0"/>
                        <a:t> hastada ani başlayan ağrı (HIV, kanser)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Menenjit, beyin apsesi, metastaz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Kontrastlı BT</a:t>
                      </a:r>
                      <a:r>
                        <a:rPr lang="tr-TR" sz="1600" baseline="0" dirty="0" smtClean="0"/>
                        <a:t> veya </a:t>
                      </a:r>
                      <a:r>
                        <a:rPr lang="tr-TR" sz="1600" dirty="0" smtClean="0"/>
                        <a:t>MR,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negatifse 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1189876"/>
                  </a:ext>
                </a:extLst>
              </a:tr>
              <a:tr h="793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Sistemik hastalık işaretleri ile birlikte baş ağrısı ( ateş, ense sertliği, döküntü)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Menenjit, </a:t>
                      </a:r>
                      <a:r>
                        <a:rPr lang="tr-TR" sz="1600" dirty="0" err="1" smtClean="0"/>
                        <a:t>ensefalit</a:t>
                      </a:r>
                      <a:r>
                        <a:rPr lang="tr-TR" sz="1600" dirty="0" smtClean="0"/>
                        <a:t>, </a:t>
                      </a:r>
                      <a:r>
                        <a:rPr lang="tr-TR" sz="1600" dirty="0" err="1" smtClean="0"/>
                        <a:t>Lyme</a:t>
                      </a:r>
                      <a:r>
                        <a:rPr lang="tr-TR" sz="1600" dirty="0" smtClean="0"/>
                        <a:t> hastalığı, sistemik enfeksiyon, </a:t>
                      </a:r>
                      <a:r>
                        <a:rPr lang="tr-TR" sz="1600" dirty="0" err="1" smtClean="0"/>
                        <a:t>Kollajen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baseline="0" dirty="0" err="1" smtClean="0"/>
                        <a:t>vasküler</a:t>
                      </a:r>
                      <a:r>
                        <a:rPr lang="tr-TR" sz="1600" baseline="0" dirty="0" smtClean="0"/>
                        <a:t> hastalık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Kontrastlı BT</a:t>
                      </a:r>
                      <a:r>
                        <a:rPr lang="tr-TR" sz="1600" baseline="0" dirty="0" smtClean="0"/>
                        <a:t> veya </a:t>
                      </a:r>
                      <a:r>
                        <a:rPr lang="tr-TR" sz="1600" dirty="0" smtClean="0"/>
                        <a:t>MR, </a:t>
                      </a:r>
                      <a:r>
                        <a:rPr lang="tr-TR" sz="1600" dirty="0" err="1" smtClean="0"/>
                        <a:t>seroloji</a:t>
                      </a:r>
                      <a:endParaRPr lang="tr-TR" sz="1600" dirty="0" smtClean="0"/>
                    </a:p>
                    <a:p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0970391"/>
                  </a:ext>
                </a:extLst>
              </a:tr>
              <a:tr h="555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Fokal</a:t>
                      </a:r>
                      <a:r>
                        <a:rPr lang="tr-TR" sz="1600" dirty="0" smtClean="0"/>
                        <a:t> nörolojik belirti</a:t>
                      </a:r>
                      <a:r>
                        <a:rPr lang="tr-TR" sz="1600" baseline="0" dirty="0" smtClean="0"/>
                        <a:t> veya bulgular (tipik </a:t>
                      </a:r>
                      <a:r>
                        <a:rPr lang="tr-TR" sz="1600" baseline="0" dirty="0" err="1" smtClean="0"/>
                        <a:t>aura</a:t>
                      </a:r>
                      <a:r>
                        <a:rPr lang="tr-TR" sz="1600" baseline="0" dirty="0" smtClean="0"/>
                        <a:t> dışında)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Kitle/tümör,</a:t>
                      </a:r>
                      <a:r>
                        <a:rPr lang="tr-TR" sz="1600" baseline="0" dirty="0" smtClean="0"/>
                        <a:t> AVM, </a:t>
                      </a:r>
                      <a:r>
                        <a:rPr lang="tr-TR" sz="1600" baseline="0" dirty="0" err="1" smtClean="0"/>
                        <a:t>iskemik</a:t>
                      </a:r>
                      <a:r>
                        <a:rPr lang="tr-TR" sz="1600" baseline="0" dirty="0" smtClean="0"/>
                        <a:t>/</a:t>
                      </a:r>
                      <a:r>
                        <a:rPr lang="tr-TR" sz="1600" baseline="0" dirty="0" err="1" smtClean="0"/>
                        <a:t>hemorajik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baseline="0" dirty="0" err="1" smtClean="0"/>
                        <a:t>stroke</a:t>
                      </a:r>
                      <a:r>
                        <a:rPr lang="tr-TR" sz="1600" baseline="0" dirty="0" smtClean="0"/>
                        <a:t>, KDH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Kontrastlı BT</a:t>
                      </a:r>
                      <a:r>
                        <a:rPr lang="tr-TR" sz="1600" baseline="0" dirty="0" smtClean="0"/>
                        <a:t> veya </a:t>
                      </a:r>
                      <a:r>
                        <a:rPr lang="tr-TR" sz="1600" dirty="0" smtClean="0"/>
                        <a:t>MR,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KDH‘na</a:t>
                      </a:r>
                      <a:r>
                        <a:rPr lang="tr-TR" sz="1600" dirty="0" smtClean="0"/>
                        <a:t> yönelik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dirty="0" err="1" smtClean="0"/>
                        <a:t>seroloji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4591589"/>
                  </a:ext>
                </a:extLst>
              </a:tr>
              <a:tr h="555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Papil</a:t>
                      </a:r>
                      <a:r>
                        <a:rPr lang="tr-TR" sz="1600" dirty="0" smtClean="0"/>
                        <a:t> ödem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Kitle/tümör, menenjit,</a:t>
                      </a:r>
                      <a:r>
                        <a:rPr lang="tr-TR" sz="16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aseline="0" dirty="0" smtClean="0"/>
                        <a:t>iyi huylu </a:t>
                      </a:r>
                      <a:r>
                        <a:rPr lang="tr-TR" sz="1600" baseline="0" dirty="0" err="1" smtClean="0"/>
                        <a:t>intrakraniyel</a:t>
                      </a:r>
                      <a:r>
                        <a:rPr lang="tr-TR" sz="1600" baseline="0" dirty="0" smtClean="0"/>
                        <a:t> HT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Kontrastlı BT</a:t>
                      </a:r>
                      <a:r>
                        <a:rPr lang="tr-TR" sz="1600" baseline="0" dirty="0" smtClean="0"/>
                        <a:t> veya </a:t>
                      </a:r>
                      <a:r>
                        <a:rPr lang="tr-TR" sz="1600" dirty="0" smtClean="0"/>
                        <a:t>MR, LP</a:t>
                      </a:r>
                    </a:p>
                    <a:p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2867324"/>
                  </a:ext>
                </a:extLst>
              </a:tr>
              <a:tr h="555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Posttravmatik</a:t>
                      </a:r>
                      <a:r>
                        <a:rPr lang="tr-TR" sz="1600" baseline="0" dirty="0" smtClean="0"/>
                        <a:t> baş ağrısı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 smtClean="0"/>
                        <a:t>İntrakraniyel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baseline="0" dirty="0" err="1" smtClean="0"/>
                        <a:t>hemoraji</a:t>
                      </a:r>
                      <a:r>
                        <a:rPr lang="tr-TR" sz="1600" baseline="0" dirty="0" smtClean="0"/>
                        <a:t>, </a:t>
                      </a:r>
                      <a:r>
                        <a:rPr lang="tr-TR" sz="1600" baseline="0" dirty="0" err="1" smtClean="0"/>
                        <a:t>subdural</a:t>
                      </a:r>
                      <a:r>
                        <a:rPr lang="tr-TR" sz="1600" baseline="0" dirty="0" smtClean="0"/>
                        <a:t> </a:t>
                      </a:r>
                      <a:r>
                        <a:rPr lang="tr-TR" sz="1600" baseline="0" dirty="0" err="1" smtClean="0"/>
                        <a:t>hematom</a:t>
                      </a:r>
                      <a:r>
                        <a:rPr lang="tr-TR" sz="1600" baseline="0" dirty="0" smtClean="0"/>
                        <a:t>, </a:t>
                      </a:r>
                      <a:r>
                        <a:rPr lang="tr-TR" sz="1600" baseline="0" dirty="0" err="1" smtClean="0"/>
                        <a:t>posttravmatik</a:t>
                      </a:r>
                      <a:r>
                        <a:rPr lang="tr-TR" sz="1600" baseline="0" dirty="0" smtClean="0"/>
                        <a:t> baş ağrısı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Beyin, kafatası, olası </a:t>
                      </a:r>
                      <a:r>
                        <a:rPr lang="tr-TR" sz="1600" dirty="0" err="1" smtClean="0"/>
                        <a:t>servikal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dirty="0" err="1" smtClean="0"/>
                        <a:t>vertebraların</a:t>
                      </a:r>
                      <a:r>
                        <a:rPr lang="tr-TR" sz="1600" dirty="0" smtClean="0"/>
                        <a:t> BT/MR</a:t>
                      </a:r>
                      <a:r>
                        <a:rPr lang="tr-TR" sz="1600" baseline="0" dirty="0" smtClean="0"/>
                        <a:t> incelenmesi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045698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61" y="520221"/>
            <a:ext cx="784872" cy="9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Gerilim </a:t>
            </a:r>
            <a:r>
              <a:rPr lang="tr-TR" b="1" dirty="0" smtClean="0"/>
              <a:t>Tipi Baş Ağrısı (GTBA)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7052" y="1547447"/>
            <a:ext cx="9177896" cy="48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2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400" b="1" dirty="0" smtClean="0"/>
              <a:t>Kadın</a:t>
            </a:r>
            <a:r>
              <a:rPr lang="tr-TR" sz="2400" dirty="0" smtClean="0"/>
              <a:t>larda daha sık</a:t>
            </a:r>
          </a:p>
          <a:p>
            <a:endParaRPr lang="tr-TR" sz="2400" dirty="0" smtClean="0"/>
          </a:p>
          <a:p>
            <a:r>
              <a:rPr lang="tr-TR" sz="2400" dirty="0" smtClean="0"/>
              <a:t>Yaşam </a:t>
            </a:r>
            <a:r>
              <a:rPr lang="tr-TR" sz="2400" dirty="0"/>
              <a:t>boyu </a:t>
            </a:r>
            <a:r>
              <a:rPr lang="tr-TR" sz="2400" dirty="0" err="1"/>
              <a:t>prevalansı</a:t>
            </a:r>
            <a:r>
              <a:rPr lang="tr-TR" sz="2400" dirty="0"/>
              <a:t> %</a:t>
            </a:r>
            <a:r>
              <a:rPr lang="tr-TR" sz="2400" dirty="0" smtClean="0"/>
              <a:t>44-86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err="1" smtClean="0"/>
              <a:t>Prevalans</a:t>
            </a:r>
            <a:r>
              <a:rPr lang="tr-TR" sz="2000" dirty="0" smtClean="0"/>
              <a:t> doğrudan sosyoekonomik durumla ilişkilendirilebilir</a:t>
            </a:r>
          </a:p>
          <a:p>
            <a:r>
              <a:rPr lang="tr-TR" sz="2400" dirty="0" smtClean="0"/>
              <a:t>Yıllık </a:t>
            </a:r>
            <a:r>
              <a:rPr lang="tr-TR" sz="2400" dirty="0" err="1" smtClean="0"/>
              <a:t>prevalans</a:t>
            </a:r>
            <a:r>
              <a:rPr lang="tr-TR" sz="2400" dirty="0" smtClean="0"/>
              <a:t>;  </a:t>
            </a:r>
            <a:r>
              <a:rPr lang="tr-TR" sz="2400" b="1" dirty="0" smtClean="0"/>
              <a:t>Erkek: %63   Kadın: %86</a:t>
            </a:r>
            <a:endParaRPr lang="tr-TR" sz="2400" b="1" dirty="0"/>
          </a:p>
          <a:p>
            <a:endParaRPr lang="tr-TR" sz="2400" dirty="0" smtClean="0"/>
          </a:p>
          <a:p>
            <a:r>
              <a:rPr lang="tr-TR" sz="2400" dirty="0" err="1" smtClean="0"/>
              <a:t>Primer</a:t>
            </a:r>
            <a:r>
              <a:rPr lang="tr-TR" sz="2400" dirty="0" smtClean="0"/>
              <a:t> </a:t>
            </a:r>
            <a:r>
              <a:rPr lang="tr-TR" sz="2400" dirty="0"/>
              <a:t>baş ağrıları içinde </a:t>
            </a:r>
            <a:r>
              <a:rPr lang="tr-TR" sz="2400" b="1" dirty="0"/>
              <a:t>en sık</a:t>
            </a:r>
          </a:p>
          <a:p>
            <a:endParaRPr lang="tr-TR" sz="2400" dirty="0" smtClean="0"/>
          </a:p>
          <a:p>
            <a:r>
              <a:rPr lang="tr-TR" sz="2400" dirty="0" smtClean="0"/>
              <a:t>Hekime başvuru sıralamasında </a:t>
            </a:r>
            <a:r>
              <a:rPr lang="tr-TR" sz="2400" dirty="0"/>
              <a:t>migrenden </a:t>
            </a:r>
            <a:r>
              <a:rPr lang="tr-TR" sz="2400" dirty="0" smtClean="0"/>
              <a:t>sonra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Nedeni</a:t>
            </a:r>
            <a:r>
              <a:rPr lang="tr-TR" sz="2000" dirty="0"/>
              <a:t>;</a:t>
            </a:r>
            <a:r>
              <a:rPr lang="tr-TR" sz="2000" dirty="0" smtClean="0"/>
              <a:t> </a:t>
            </a:r>
            <a:r>
              <a:rPr lang="tr-TR" sz="2000" dirty="0"/>
              <a:t>bu hastaların daha az </a:t>
            </a:r>
            <a:r>
              <a:rPr lang="tr-TR" sz="2000" dirty="0" smtClean="0"/>
              <a:t>tıbbi yardım </a:t>
            </a:r>
            <a:r>
              <a:rPr lang="tr-TR" sz="2000" dirty="0"/>
              <a:t>arama gereksinimi </a:t>
            </a:r>
            <a:r>
              <a:rPr lang="tr-TR" sz="2000" dirty="0" smtClean="0"/>
              <a:t>duymaları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0783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3567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tr-TR" sz="2400" dirty="0" smtClean="0"/>
              <a:t>Genellikle başın etrafında bant tarzında sıkıştırıcı veya kafatası çevresindeki kaslara bastırmakla hassasiyet hissi olarak tanımlanır.</a:t>
            </a:r>
          </a:p>
          <a:p>
            <a:endParaRPr lang="tr-TR" sz="2400" dirty="0" smtClean="0"/>
          </a:p>
          <a:p>
            <a:r>
              <a:rPr lang="tr-TR" sz="2400" dirty="0" smtClean="0"/>
              <a:t>Sıklıkla </a:t>
            </a:r>
            <a:r>
              <a:rPr lang="tr-TR" sz="2400" dirty="0" err="1" smtClean="0"/>
              <a:t>oksipital</a:t>
            </a:r>
            <a:r>
              <a:rPr lang="tr-TR" sz="2400" dirty="0" smtClean="0"/>
              <a:t> bölgede veya şakaklarda yoğunlaşır.</a:t>
            </a:r>
          </a:p>
          <a:p>
            <a:endParaRPr lang="tr-TR" sz="2400" dirty="0" smtClean="0"/>
          </a:p>
          <a:p>
            <a:r>
              <a:rPr lang="tr-TR" sz="2400" dirty="0" smtClean="0"/>
              <a:t>Depresyon ve kaygı ile birliktelik</a:t>
            </a:r>
          </a:p>
          <a:p>
            <a:endParaRPr lang="tr-TR" sz="2400" dirty="0" smtClean="0"/>
          </a:p>
          <a:p>
            <a:r>
              <a:rPr lang="tr-TR" sz="2400" dirty="0" smtClean="0"/>
              <a:t>Stres ile artma</a:t>
            </a:r>
          </a:p>
          <a:p>
            <a:endParaRPr lang="tr-TR" sz="2400" dirty="0" smtClean="0"/>
          </a:p>
          <a:p>
            <a:r>
              <a:rPr lang="tr-TR" sz="2400" dirty="0" err="1" smtClean="0"/>
              <a:t>Anamnez</a:t>
            </a:r>
            <a:r>
              <a:rPr lang="tr-TR" sz="2400" dirty="0" smtClean="0"/>
              <a:t> ve fizik muayenede nörolojik anormallik yok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15" y="3165231"/>
            <a:ext cx="2842846" cy="230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843954" cy="4351338"/>
          </a:xfrm>
        </p:spPr>
        <p:txBody>
          <a:bodyPr/>
          <a:lstStyle/>
          <a:p>
            <a:r>
              <a:rPr lang="tr-TR" sz="2400" b="1" dirty="0" err="1"/>
              <a:t>Bilateral</a:t>
            </a:r>
            <a:r>
              <a:rPr lang="tr-TR" sz="2400" b="1" dirty="0"/>
              <a:t> </a:t>
            </a:r>
            <a:r>
              <a:rPr lang="tr-TR" sz="2400" dirty="0"/>
              <a:t>olma eğiliminde, </a:t>
            </a:r>
            <a:r>
              <a:rPr lang="tr-TR" sz="2400" b="1" dirty="0"/>
              <a:t>sıkıştırıcı</a:t>
            </a:r>
            <a:r>
              <a:rPr lang="tr-TR" sz="2400" dirty="0"/>
              <a:t>, </a:t>
            </a:r>
            <a:r>
              <a:rPr lang="tr-TR" sz="2400" b="1" dirty="0"/>
              <a:t>basıcı</a:t>
            </a:r>
            <a:r>
              <a:rPr lang="tr-TR" sz="2400" dirty="0"/>
              <a:t> </a:t>
            </a:r>
            <a:r>
              <a:rPr lang="tr-TR" sz="2400" dirty="0" smtClean="0"/>
              <a:t>özellikte</a:t>
            </a:r>
          </a:p>
          <a:p>
            <a:r>
              <a:rPr lang="tr-TR" sz="2400" dirty="0" smtClean="0"/>
              <a:t>Bazen </a:t>
            </a:r>
            <a:r>
              <a:rPr lang="tr-TR" sz="2400" dirty="0"/>
              <a:t>çember </a:t>
            </a:r>
            <a:r>
              <a:rPr lang="tr-TR" sz="2400" dirty="0" smtClean="0"/>
              <a:t>gibi başı </a:t>
            </a:r>
            <a:r>
              <a:rPr lang="tr-TR" sz="2400" dirty="0"/>
              <a:t>saran</a:t>
            </a:r>
          </a:p>
          <a:p>
            <a:r>
              <a:rPr lang="tr-TR" sz="2400" dirty="0"/>
              <a:t>Genelde </a:t>
            </a:r>
            <a:r>
              <a:rPr lang="tr-TR" sz="2400" b="1" dirty="0"/>
              <a:t>hafif-orta şiddet</a:t>
            </a:r>
          </a:p>
          <a:p>
            <a:r>
              <a:rPr lang="tr-TR" sz="2400" dirty="0"/>
              <a:t>Bulantı/kusma genelde eşlik etmemekte</a:t>
            </a:r>
          </a:p>
          <a:p>
            <a:r>
              <a:rPr lang="tr-TR" sz="2400" dirty="0" smtClean="0"/>
              <a:t>Işıktan ve sesten </a:t>
            </a:r>
            <a:r>
              <a:rPr lang="tr-TR" sz="2400" dirty="0"/>
              <a:t>rahatsız </a:t>
            </a:r>
            <a:r>
              <a:rPr lang="tr-TR" sz="2400" dirty="0" smtClean="0"/>
              <a:t>olma</a:t>
            </a:r>
          </a:p>
          <a:p>
            <a:r>
              <a:rPr lang="tr-TR" sz="2400" dirty="0"/>
              <a:t>Fiziksel ve günlük aktiviteyi </a:t>
            </a:r>
            <a:r>
              <a:rPr lang="tr-TR" sz="2400" dirty="0" smtClean="0"/>
              <a:t>engellememekte</a:t>
            </a:r>
            <a:endParaRPr lang="tr-TR" sz="2400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4" y="1228873"/>
            <a:ext cx="4969823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Fizyopatoloji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 smtClean="0"/>
          </a:p>
          <a:p>
            <a:r>
              <a:rPr lang="tr-TR" sz="2400" dirty="0" err="1" smtClean="0"/>
              <a:t>Patofizyolojik</a:t>
            </a:r>
            <a:r>
              <a:rPr lang="tr-TR" sz="2400" dirty="0" smtClean="0"/>
              <a:t> </a:t>
            </a:r>
            <a:r>
              <a:rPr lang="tr-TR" sz="2400" dirty="0"/>
              <a:t>mekanizmalar açık </a:t>
            </a:r>
            <a:r>
              <a:rPr lang="tr-TR" sz="2400" dirty="0" smtClean="0"/>
              <a:t>değil</a:t>
            </a:r>
          </a:p>
          <a:p>
            <a:endParaRPr lang="tr-TR" sz="2400" dirty="0"/>
          </a:p>
          <a:p>
            <a:r>
              <a:rPr lang="tr-TR" sz="2400" dirty="0" err="1" smtClean="0"/>
              <a:t>Epizodik</a:t>
            </a:r>
            <a:r>
              <a:rPr lang="tr-TR" sz="2400" dirty="0" smtClean="0"/>
              <a:t> </a:t>
            </a:r>
            <a:r>
              <a:rPr lang="tr-TR" sz="2400" dirty="0" err="1" smtClean="0"/>
              <a:t>GTBA’nın</a:t>
            </a:r>
            <a:r>
              <a:rPr lang="tr-TR" sz="2400" dirty="0" smtClean="0"/>
              <a:t> </a:t>
            </a:r>
            <a:r>
              <a:rPr lang="tr-TR" sz="2400" dirty="0" err="1" smtClean="0"/>
              <a:t>kraniyum</a:t>
            </a:r>
            <a:r>
              <a:rPr lang="tr-TR" sz="2400" dirty="0" smtClean="0"/>
              <a:t> çevresindeki kaslarda spazm ve hassasiyetle ilişkili olduğu</a:t>
            </a:r>
          </a:p>
          <a:p>
            <a:r>
              <a:rPr lang="tr-TR" sz="2400" dirty="0" smtClean="0"/>
              <a:t>Kronik </a:t>
            </a:r>
            <a:r>
              <a:rPr lang="tr-TR" sz="2400" dirty="0" err="1" smtClean="0"/>
              <a:t>GTBA’nın</a:t>
            </a:r>
            <a:r>
              <a:rPr lang="tr-TR" sz="2400" dirty="0" smtClean="0"/>
              <a:t> kronik ağrı nedeni ile </a:t>
            </a:r>
            <a:r>
              <a:rPr lang="tr-TR" sz="2400" dirty="0" err="1" smtClean="0"/>
              <a:t>MSS’de</a:t>
            </a:r>
            <a:r>
              <a:rPr lang="tr-TR" sz="2400" dirty="0" smtClean="0"/>
              <a:t> meydana gelen değişikliklerle  ilişkili olduğu  </a:t>
            </a:r>
          </a:p>
          <a:p>
            <a:endParaRPr lang="tr-TR" sz="2400" dirty="0" smtClean="0"/>
          </a:p>
          <a:p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30384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Sınıflandırma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GTBA ICHD-3 sınıflamasına göre;</a:t>
            </a:r>
          </a:p>
          <a:p>
            <a:pPr marL="0" indent="0">
              <a:buNone/>
            </a:pPr>
            <a:endParaRPr lang="tr-TR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tr-TR" b="1" dirty="0" smtClean="0"/>
              <a:t>Seyrek </a:t>
            </a:r>
            <a:r>
              <a:rPr lang="tr-TR" b="1" dirty="0" err="1"/>
              <a:t>epizodik</a:t>
            </a:r>
            <a:r>
              <a:rPr lang="tr-TR" b="1" dirty="0"/>
              <a:t> </a:t>
            </a:r>
            <a:r>
              <a:rPr lang="tr-TR" b="1" dirty="0" smtClean="0"/>
              <a:t>GTBA </a:t>
            </a:r>
            <a:r>
              <a:rPr lang="tr-TR" i="1" dirty="0"/>
              <a:t>(ayda 1 günden az</a:t>
            </a:r>
            <a:r>
              <a:rPr lang="tr-TR" i="1" dirty="0" smtClean="0"/>
              <a:t>)</a:t>
            </a:r>
            <a:endParaRPr lang="tr-TR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tr-TR" b="1" dirty="0" smtClean="0"/>
              <a:t>Sık </a:t>
            </a:r>
            <a:r>
              <a:rPr lang="tr-TR" b="1" dirty="0" err="1"/>
              <a:t>epizodik</a:t>
            </a:r>
            <a:r>
              <a:rPr lang="tr-TR" b="1" dirty="0"/>
              <a:t> </a:t>
            </a:r>
            <a:r>
              <a:rPr lang="tr-TR" b="1" dirty="0" smtClean="0"/>
              <a:t>GTBA </a:t>
            </a:r>
            <a:r>
              <a:rPr lang="tr-TR" i="1" dirty="0"/>
              <a:t>(ayda 15 günden az, 30 </a:t>
            </a:r>
            <a:r>
              <a:rPr lang="tr-TR" i="1" dirty="0" err="1" smtClean="0"/>
              <a:t>dk</a:t>
            </a:r>
            <a:r>
              <a:rPr lang="tr-TR" i="1" dirty="0" smtClean="0"/>
              <a:t>- </a:t>
            </a:r>
            <a:r>
              <a:rPr lang="tr-TR" i="1" dirty="0"/>
              <a:t>7 gün</a:t>
            </a:r>
            <a:r>
              <a:rPr lang="tr-TR" i="1" dirty="0" smtClean="0"/>
              <a:t>)</a:t>
            </a:r>
            <a:endParaRPr lang="tr-TR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tr-TR" b="1" dirty="0"/>
              <a:t>Kronik </a:t>
            </a:r>
            <a:r>
              <a:rPr lang="tr-TR" b="1" dirty="0" smtClean="0"/>
              <a:t>GTBA </a:t>
            </a:r>
            <a:r>
              <a:rPr lang="tr-TR" i="1" dirty="0"/>
              <a:t>(ayda 15 gün veya daha fazla süreklilik </a:t>
            </a:r>
            <a:r>
              <a:rPr lang="tr-TR" i="1" dirty="0" smtClean="0"/>
              <a:t>gösteren,   saatler </a:t>
            </a:r>
            <a:r>
              <a:rPr lang="tr-TR" i="1" dirty="0"/>
              <a:t>süren veya devamlı olan) 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41794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/>
              <a:t>Baş ağrısı;</a:t>
            </a:r>
          </a:p>
          <a:p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Baş </a:t>
            </a:r>
            <a:r>
              <a:rPr lang="tr-TR" sz="2400" dirty="0"/>
              <a:t>ve boyun kısmında olan, yüze, dişlere ve çeneye yayılan ağrı/rahatsızlık durumu</a:t>
            </a:r>
          </a:p>
          <a:p>
            <a:endParaRPr lang="tr-TR" sz="2400" dirty="0" smtClean="0"/>
          </a:p>
          <a:p>
            <a:r>
              <a:rPr lang="tr-TR" sz="2400" dirty="0" smtClean="0"/>
              <a:t>Beyin </a:t>
            </a:r>
            <a:r>
              <a:rPr lang="tr-TR" sz="2400" dirty="0" err="1"/>
              <a:t>parankimi</a:t>
            </a:r>
            <a:r>
              <a:rPr lang="tr-TR" sz="2400" dirty="0"/>
              <a:t> ağrıya duyarsız</a:t>
            </a:r>
            <a:r>
              <a:rPr lang="tr-TR" sz="2400" dirty="0" smtClean="0"/>
              <a:t>!</a:t>
            </a:r>
            <a:endParaRPr lang="tr-TR" sz="2400" dirty="0"/>
          </a:p>
          <a:p>
            <a:r>
              <a:rPr lang="tr-TR" sz="2400" dirty="0" err="1"/>
              <a:t>Meninksler</a:t>
            </a:r>
            <a:r>
              <a:rPr lang="tr-TR" sz="2400" dirty="0"/>
              <a:t>, </a:t>
            </a:r>
            <a:r>
              <a:rPr lang="tr-TR" sz="2400" dirty="0" err="1"/>
              <a:t>vasküler</a:t>
            </a:r>
            <a:r>
              <a:rPr lang="tr-TR" sz="2400" dirty="0"/>
              <a:t> yapılar, kafatası boşluklarını kaplayan dokular ağrıya duyarlı</a:t>
            </a:r>
          </a:p>
          <a:p>
            <a:endParaRPr lang="tr-TR" sz="2400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112" y="743491"/>
            <a:ext cx="2883658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Seyrek </a:t>
            </a:r>
            <a:r>
              <a:rPr lang="tr-TR" sz="4000" b="1" dirty="0" err="1"/>
              <a:t>epizodik</a:t>
            </a:r>
            <a:r>
              <a:rPr lang="tr-TR" sz="4000" b="1" dirty="0"/>
              <a:t> GTBA tanı kriterleri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87156"/>
            <a:ext cx="10515600" cy="5174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/>
              <a:t>A. Ayda 1</a:t>
            </a:r>
            <a:r>
              <a:rPr lang="tr-TR" sz="2000" dirty="0" smtClean="0"/>
              <a:t> </a:t>
            </a:r>
            <a:r>
              <a:rPr lang="tr-TR" sz="2000" dirty="0"/>
              <a:t>günden seyrek (yılda 12 günden az) ortaya çıkan ve B-D </a:t>
            </a:r>
            <a:r>
              <a:rPr lang="tr-TR" sz="2000" dirty="0" smtClean="0"/>
              <a:t>kriterlerine </a:t>
            </a:r>
            <a:r>
              <a:rPr lang="es-ES" sz="2000" dirty="0" smtClean="0"/>
              <a:t>uyan </a:t>
            </a:r>
            <a:r>
              <a:rPr lang="es-ES" sz="2000" dirty="0"/>
              <a:t>en az 10 atak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B. 30 </a:t>
            </a:r>
            <a:r>
              <a:rPr lang="tr-TR" sz="2000" dirty="0"/>
              <a:t>dakikadan 7 güne kadar süren </a:t>
            </a:r>
            <a:r>
              <a:rPr lang="tr-TR" sz="2000" dirty="0" smtClean="0"/>
              <a:t>baş ağrısı</a:t>
            </a: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C</a:t>
            </a:r>
            <a:r>
              <a:rPr lang="tr-TR" sz="2000" dirty="0"/>
              <a:t>. </a:t>
            </a:r>
            <a:r>
              <a:rPr lang="tr-TR" sz="2000" dirty="0" smtClean="0"/>
              <a:t>Baş ağrısının </a:t>
            </a:r>
            <a:r>
              <a:rPr lang="tr-TR" sz="2000" dirty="0"/>
              <a:t>aşağıdaki özelliklerden en az ikisine sahip olması: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D. </a:t>
            </a:r>
            <a:r>
              <a:rPr lang="tr-TR" sz="2000" dirty="0"/>
              <a:t>Aşağıdakilerden her ikisinin bulunması: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E. Baş ağrısının </a:t>
            </a:r>
            <a:r>
              <a:rPr lang="tr-TR" sz="2000" dirty="0"/>
              <a:t>başka bir bozukluğa bağlanamaması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1778551" y="3503131"/>
            <a:ext cx="8038681" cy="13062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1. </a:t>
            </a:r>
            <a:r>
              <a:rPr lang="tr-TR" dirty="0" err="1">
                <a:solidFill>
                  <a:schemeClr val="tx1"/>
                </a:solidFill>
              </a:rPr>
              <a:t>Bilateral</a:t>
            </a:r>
            <a:r>
              <a:rPr lang="tr-TR" dirty="0">
                <a:solidFill>
                  <a:schemeClr val="tx1"/>
                </a:solidFill>
              </a:rPr>
              <a:t> yerleşim</a:t>
            </a:r>
          </a:p>
          <a:p>
            <a:r>
              <a:rPr lang="tr-TR" dirty="0">
                <a:solidFill>
                  <a:schemeClr val="tx1"/>
                </a:solidFill>
              </a:rPr>
              <a:t>2. Sıkıştırıcı/basıcı (zonklayıcı olmayan nitelik)</a:t>
            </a:r>
          </a:p>
          <a:p>
            <a:r>
              <a:rPr lang="tr-TR" dirty="0">
                <a:solidFill>
                  <a:schemeClr val="tx1"/>
                </a:solidFill>
              </a:rPr>
              <a:t>3. Hafif veya orta şiddet</a:t>
            </a:r>
          </a:p>
          <a:p>
            <a:r>
              <a:rPr lang="tr-TR" dirty="0">
                <a:solidFill>
                  <a:schemeClr val="tx1"/>
                </a:solidFill>
              </a:rPr>
              <a:t>4. Yürüme ya da merdiven çıkma gibi günlük fiziksel aktivitelerle şiddetlenmemesi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3022032" y="5484528"/>
            <a:ext cx="5551717" cy="6933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1. Bulantı ya da kusmanın olmaması (iştahsızlık olabilir)</a:t>
            </a:r>
          </a:p>
          <a:p>
            <a:r>
              <a:rPr lang="tr-TR" dirty="0">
                <a:solidFill>
                  <a:schemeClr val="tx1"/>
                </a:solidFill>
              </a:rPr>
              <a:t>2. </a:t>
            </a:r>
            <a:r>
              <a:rPr lang="tr-TR" dirty="0" err="1">
                <a:solidFill>
                  <a:schemeClr val="tx1"/>
                </a:solidFill>
              </a:rPr>
              <a:t>Fotofobi</a:t>
            </a:r>
            <a:r>
              <a:rPr lang="tr-TR" dirty="0">
                <a:solidFill>
                  <a:schemeClr val="tx1"/>
                </a:solidFill>
              </a:rPr>
              <a:t> ya da </a:t>
            </a:r>
            <a:r>
              <a:rPr lang="tr-TR" dirty="0" err="1">
                <a:solidFill>
                  <a:schemeClr val="tx1"/>
                </a:solidFill>
              </a:rPr>
              <a:t>fonofobiden</a:t>
            </a:r>
            <a:r>
              <a:rPr lang="tr-TR" dirty="0">
                <a:solidFill>
                  <a:schemeClr val="tx1"/>
                </a:solidFill>
              </a:rPr>
              <a:t> sadece birinin olması</a:t>
            </a:r>
          </a:p>
        </p:txBody>
      </p:sp>
    </p:spTree>
    <p:extLst>
      <p:ext uri="{BB962C8B-B14F-4D97-AF65-F5344CB8AC3E}">
        <p14:creationId xmlns:p14="http://schemas.microsoft.com/office/powerpoint/2010/main" val="15596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Sık </a:t>
            </a:r>
            <a:r>
              <a:rPr lang="tr-TR" sz="4000" b="1" dirty="0" err="1"/>
              <a:t>epizodik</a:t>
            </a:r>
            <a:r>
              <a:rPr lang="tr-TR" sz="4000" b="1" dirty="0"/>
              <a:t> </a:t>
            </a:r>
            <a:r>
              <a:rPr lang="tr-TR" sz="4000" b="1" dirty="0" smtClean="0"/>
              <a:t>GTBA </a:t>
            </a:r>
            <a:r>
              <a:rPr lang="tr-TR" sz="4000" b="1" dirty="0"/>
              <a:t>tanı kriterleri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87156"/>
            <a:ext cx="10515600" cy="5174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/>
              <a:t>A. En az 3</a:t>
            </a:r>
            <a:r>
              <a:rPr lang="tr-TR" sz="2000" dirty="0" smtClean="0"/>
              <a:t> </a:t>
            </a:r>
            <a:r>
              <a:rPr lang="tr-TR" sz="2000" dirty="0"/>
              <a:t>aydan beri, ayda </a:t>
            </a:r>
            <a:r>
              <a:rPr lang="tr-TR" sz="2000" dirty="0" smtClean="0"/>
              <a:t>1 </a:t>
            </a:r>
            <a:r>
              <a:rPr lang="tr-TR" sz="2000" dirty="0"/>
              <a:t>gün veya daha sık, ancak 15 günden az ortaya çıkan (yılda 12 gün veya daha fazla ve yılda 180 günden az) ve B-D kriterlerini </a:t>
            </a:r>
            <a:r>
              <a:rPr lang="es-ES" sz="2000" dirty="0"/>
              <a:t>karşılayan en az 10 atak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B. 30 </a:t>
            </a:r>
            <a:r>
              <a:rPr lang="tr-TR" sz="2000" dirty="0"/>
              <a:t>dakikadan 7 güne kadar süren </a:t>
            </a:r>
            <a:r>
              <a:rPr lang="tr-TR" sz="2000" dirty="0" smtClean="0"/>
              <a:t>baş ağrısı</a:t>
            </a: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C</a:t>
            </a:r>
            <a:r>
              <a:rPr lang="tr-TR" sz="2000" dirty="0"/>
              <a:t>. </a:t>
            </a:r>
            <a:r>
              <a:rPr lang="tr-TR" sz="2000" dirty="0" smtClean="0"/>
              <a:t>Baş ağrısının </a:t>
            </a:r>
            <a:r>
              <a:rPr lang="tr-TR" sz="2000" dirty="0"/>
              <a:t>aşağıdaki özelliklerden en az ikisine sahip olması: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D. </a:t>
            </a:r>
            <a:r>
              <a:rPr lang="tr-TR" sz="2000" dirty="0"/>
              <a:t>Aşağıdakilerden her ikisinin bulunması: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E. Baş ağrısının </a:t>
            </a:r>
            <a:r>
              <a:rPr lang="tr-TR" sz="2000" dirty="0"/>
              <a:t>başka bir bozukluğa bağlanamaması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1778551" y="3503131"/>
            <a:ext cx="8038681" cy="13062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1. </a:t>
            </a:r>
            <a:r>
              <a:rPr lang="tr-TR" dirty="0" err="1">
                <a:solidFill>
                  <a:schemeClr val="tx1"/>
                </a:solidFill>
              </a:rPr>
              <a:t>Bilateral</a:t>
            </a:r>
            <a:r>
              <a:rPr lang="tr-TR" dirty="0">
                <a:solidFill>
                  <a:schemeClr val="tx1"/>
                </a:solidFill>
              </a:rPr>
              <a:t> yerleşim</a:t>
            </a:r>
          </a:p>
          <a:p>
            <a:r>
              <a:rPr lang="tr-TR" dirty="0">
                <a:solidFill>
                  <a:schemeClr val="tx1"/>
                </a:solidFill>
              </a:rPr>
              <a:t>2. Sıkıştırıcı/basıcı (zonklayıcı olmayan nitelik)</a:t>
            </a:r>
          </a:p>
          <a:p>
            <a:r>
              <a:rPr lang="tr-TR" dirty="0">
                <a:solidFill>
                  <a:schemeClr val="tx1"/>
                </a:solidFill>
              </a:rPr>
              <a:t>3. Hafif veya orta şiddet</a:t>
            </a:r>
          </a:p>
          <a:p>
            <a:r>
              <a:rPr lang="tr-TR" dirty="0">
                <a:solidFill>
                  <a:schemeClr val="tx1"/>
                </a:solidFill>
              </a:rPr>
              <a:t>4. Yürüme ya da merdiven çıkma gibi günlük fiziksel aktivitelerle şiddetlenmemesi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3022032" y="5389068"/>
            <a:ext cx="5551717" cy="6933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1. Bulantı ya da kusmanın olmaması (iştahsızlık olabilir)</a:t>
            </a:r>
          </a:p>
          <a:p>
            <a:r>
              <a:rPr lang="tr-TR" dirty="0">
                <a:solidFill>
                  <a:schemeClr val="tx1"/>
                </a:solidFill>
              </a:rPr>
              <a:t>2. </a:t>
            </a:r>
            <a:r>
              <a:rPr lang="tr-TR" dirty="0" err="1">
                <a:solidFill>
                  <a:schemeClr val="tx1"/>
                </a:solidFill>
              </a:rPr>
              <a:t>Fotofobi</a:t>
            </a:r>
            <a:r>
              <a:rPr lang="tr-TR" dirty="0">
                <a:solidFill>
                  <a:schemeClr val="tx1"/>
                </a:solidFill>
              </a:rPr>
              <a:t> ya da </a:t>
            </a:r>
            <a:r>
              <a:rPr lang="tr-TR" dirty="0" err="1">
                <a:solidFill>
                  <a:schemeClr val="tx1"/>
                </a:solidFill>
              </a:rPr>
              <a:t>fonofobiden</a:t>
            </a:r>
            <a:r>
              <a:rPr lang="tr-TR" dirty="0">
                <a:solidFill>
                  <a:schemeClr val="tx1"/>
                </a:solidFill>
              </a:rPr>
              <a:t> sadece birinin olması</a:t>
            </a:r>
          </a:p>
        </p:txBody>
      </p:sp>
    </p:spTree>
    <p:extLst>
      <p:ext uri="{BB962C8B-B14F-4D97-AF65-F5344CB8AC3E}">
        <p14:creationId xmlns:p14="http://schemas.microsoft.com/office/powerpoint/2010/main" val="21291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smtClean="0"/>
              <a:t>Kronik GTBA </a:t>
            </a:r>
            <a:r>
              <a:rPr lang="tr-TR" sz="4000" b="1" dirty="0"/>
              <a:t>tanı kriterleri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87156"/>
            <a:ext cx="10515600" cy="5174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/>
              <a:t>A. En az </a:t>
            </a:r>
            <a:r>
              <a:rPr lang="tr-TR" sz="2000" dirty="0" smtClean="0"/>
              <a:t>3 </a:t>
            </a:r>
            <a:r>
              <a:rPr lang="tr-TR" sz="2000" dirty="0"/>
              <a:t>aydan beri, ayda ortalama 15 gün veya daha sık ortaya çıkan (yılda 180 gün veya daha fazla) ve B-D kriterlerine uyan </a:t>
            </a:r>
            <a:r>
              <a:rPr lang="tr-TR" sz="2000" dirty="0" smtClean="0"/>
              <a:t>baş ağrısı</a:t>
            </a: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B. Baş ağrısının </a:t>
            </a:r>
            <a:r>
              <a:rPr lang="tr-TR" sz="2000" dirty="0"/>
              <a:t>saatler sürmesi veya sürekli olması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C</a:t>
            </a:r>
            <a:r>
              <a:rPr lang="tr-TR" sz="2000" dirty="0"/>
              <a:t>. </a:t>
            </a:r>
            <a:r>
              <a:rPr lang="tr-TR" sz="2000" dirty="0" smtClean="0"/>
              <a:t>Baş ağrısının </a:t>
            </a:r>
            <a:r>
              <a:rPr lang="tr-TR" sz="2000" dirty="0"/>
              <a:t>aşağıdaki özelliklerden en az ikisine sahip olması: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D. </a:t>
            </a:r>
            <a:r>
              <a:rPr lang="tr-TR" sz="2000" dirty="0"/>
              <a:t>Aşağıdakilerden her ikisinin bulunması: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E. Baş ağrısının </a:t>
            </a:r>
            <a:r>
              <a:rPr lang="tr-TR" sz="2000" dirty="0"/>
              <a:t>başka bir bozukluğa bağlanamaması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1778551" y="3503131"/>
            <a:ext cx="8038681" cy="13062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1. </a:t>
            </a:r>
            <a:r>
              <a:rPr lang="tr-TR" dirty="0" err="1">
                <a:solidFill>
                  <a:schemeClr val="tx1"/>
                </a:solidFill>
              </a:rPr>
              <a:t>Bilateral</a:t>
            </a:r>
            <a:r>
              <a:rPr lang="tr-TR" dirty="0">
                <a:solidFill>
                  <a:schemeClr val="tx1"/>
                </a:solidFill>
              </a:rPr>
              <a:t> yerleşim</a:t>
            </a:r>
          </a:p>
          <a:p>
            <a:r>
              <a:rPr lang="tr-TR" dirty="0">
                <a:solidFill>
                  <a:schemeClr val="tx1"/>
                </a:solidFill>
              </a:rPr>
              <a:t>2. Sıkıştırıcı/basıcı (zonklayıcı olmayan nitelik)</a:t>
            </a:r>
          </a:p>
          <a:p>
            <a:r>
              <a:rPr lang="tr-TR" dirty="0">
                <a:solidFill>
                  <a:schemeClr val="tx1"/>
                </a:solidFill>
              </a:rPr>
              <a:t>3. Hafif veya orta şiddet</a:t>
            </a:r>
          </a:p>
          <a:p>
            <a:r>
              <a:rPr lang="tr-TR" dirty="0">
                <a:solidFill>
                  <a:schemeClr val="tx1"/>
                </a:solidFill>
              </a:rPr>
              <a:t>4. Yürüme ya da merdiven çıkma gibi günlük fiziksel aktivitelerle şiddetlenmemesi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2334973" y="5394092"/>
            <a:ext cx="6925836" cy="6832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>
                <a:solidFill>
                  <a:schemeClr val="tx1"/>
                </a:solidFill>
              </a:rPr>
              <a:t>1. </a:t>
            </a:r>
            <a:r>
              <a:rPr lang="tr-TR" dirty="0" err="1" smtClean="0">
                <a:solidFill>
                  <a:schemeClr val="tx1"/>
                </a:solidFill>
              </a:rPr>
              <a:t>Fotofobi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fonofobi</a:t>
            </a:r>
            <a:r>
              <a:rPr lang="tr-TR" dirty="0">
                <a:solidFill>
                  <a:schemeClr val="tx1"/>
                </a:solidFill>
              </a:rPr>
              <a:t> veya hafif bulantıdan sadece birinin olması 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2. Orta </a:t>
            </a:r>
            <a:r>
              <a:rPr lang="tr-TR" dirty="0">
                <a:solidFill>
                  <a:schemeClr val="tx1"/>
                </a:solidFill>
              </a:rPr>
              <a:t>düzeyde veya şiddetli bulantının ve kusmanın olmaması</a:t>
            </a:r>
            <a:endParaRPr lang="tr-TR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Ayırıcı Tanı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Herhangi bir </a:t>
            </a:r>
            <a:r>
              <a:rPr lang="tr-TR" sz="2400" dirty="0" err="1"/>
              <a:t>sekonder</a:t>
            </a:r>
            <a:r>
              <a:rPr lang="tr-TR" sz="2400" dirty="0"/>
              <a:t> </a:t>
            </a:r>
            <a:r>
              <a:rPr lang="tr-TR" sz="2400" dirty="0" smtClean="0"/>
              <a:t>baş ağrısı </a:t>
            </a:r>
            <a:r>
              <a:rPr lang="tr-TR" sz="2400" dirty="0"/>
              <a:t>GTBA taklit edebilmekte</a:t>
            </a:r>
          </a:p>
          <a:p>
            <a:endParaRPr lang="tr-TR" sz="2400" dirty="0" smtClean="0"/>
          </a:p>
          <a:p>
            <a:r>
              <a:rPr lang="tr-TR" sz="2400" dirty="0" smtClean="0"/>
              <a:t>Yakın </a:t>
            </a:r>
            <a:r>
              <a:rPr lang="tr-TR" sz="2400" dirty="0"/>
              <a:t>zamanda başlayan bir </a:t>
            </a:r>
            <a:r>
              <a:rPr lang="tr-TR" sz="2400" dirty="0" smtClean="0"/>
              <a:t>baş ağrısı</a:t>
            </a:r>
            <a:r>
              <a:rPr lang="tr-TR" sz="2400" dirty="0"/>
              <a:t>, GTBA tanı kriterlerini eksiksiz karşılasa da beyin </a:t>
            </a:r>
            <a:r>
              <a:rPr lang="tr-TR" sz="2400" dirty="0" smtClean="0"/>
              <a:t>görüntülemesi yapılmalı </a:t>
            </a:r>
            <a:r>
              <a:rPr lang="tr-TR" sz="2400" dirty="0"/>
              <a:t>ve hasta yakından </a:t>
            </a:r>
            <a:r>
              <a:rPr lang="tr-TR" sz="2400" dirty="0" smtClean="0"/>
              <a:t>izlenmeli</a:t>
            </a: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3744686" y="3735214"/>
            <a:ext cx="4702628" cy="2441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BOS basınç değişikliği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AVM, anevrizma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tx1"/>
                </a:solidFill>
              </a:rPr>
              <a:t>Karotis</a:t>
            </a:r>
            <a:r>
              <a:rPr lang="tr-TR" sz="2000" dirty="0">
                <a:solidFill>
                  <a:schemeClr val="tx1"/>
                </a:solidFill>
              </a:rPr>
              <a:t> arter </a:t>
            </a:r>
            <a:r>
              <a:rPr lang="tr-TR" sz="2000" dirty="0" err="1">
                <a:solidFill>
                  <a:schemeClr val="tx1"/>
                </a:solidFill>
              </a:rPr>
              <a:t>diseksiyonu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tx1"/>
                </a:solidFill>
              </a:rPr>
              <a:t>Lyme</a:t>
            </a:r>
            <a:r>
              <a:rPr lang="tr-TR" sz="2000" dirty="0">
                <a:solidFill>
                  <a:schemeClr val="tx1"/>
                </a:solidFill>
              </a:rPr>
              <a:t> hastalığı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Arnold </a:t>
            </a:r>
            <a:r>
              <a:rPr lang="tr-TR" sz="2000" dirty="0" err="1">
                <a:solidFill>
                  <a:schemeClr val="tx1"/>
                </a:solidFill>
              </a:rPr>
              <a:t>Chiari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Malformasyonu</a:t>
            </a:r>
            <a:endParaRPr lang="tr-T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</a:rPr>
              <a:t>İlaç aşırı </a:t>
            </a:r>
            <a:r>
              <a:rPr lang="tr-TR" sz="2000" dirty="0" smtClean="0">
                <a:solidFill>
                  <a:schemeClr val="tx1"/>
                </a:solidFill>
              </a:rPr>
              <a:t>kullanımı baş ağrısı</a:t>
            </a:r>
            <a:endParaRPr lang="tr-T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</a:t>
            </a: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680991"/>
              </p:ext>
            </p:extLst>
          </p:nvPr>
        </p:nvGraphicFramePr>
        <p:xfrm>
          <a:off x="838200" y="1467060"/>
          <a:ext cx="10515600" cy="470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985085" y="2073592"/>
            <a:ext cx="190308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/>
              <a:t>Seyrek </a:t>
            </a:r>
            <a:r>
              <a:rPr lang="tr-TR" sz="2000" b="1" dirty="0" err="1"/>
              <a:t>epizodik</a:t>
            </a:r>
            <a:r>
              <a:rPr lang="tr-TR" sz="2000" b="1" dirty="0"/>
              <a:t> </a:t>
            </a:r>
            <a:endParaRPr lang="tr-TR" sz="2000" b="1" dirty="0" smtClean="0"/>
          </a:p>
          <a:p>
            <a:pPr algn="ctr"/>
            <a:r>
              <a:rPr lang="tr-TR" sz="2000" b="1" dirty="0" smtClean="0"/>
              <a:t>GTBA</a:t>
            </a:r>
            <a:endParaRPr lang="tr-TR" sz="2000" b="1" dirty="0"/>
          </a:p>
          <a:p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187641" y="3441383"/>
            <a:ext cx="149797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/>
              <a:t>Sık </a:t>
            </a:r>
            <a:r>
              <a:rPr lang="tr-TR" sz="2000" b="1" dirty="0" err="1"/>
              <a:t>epizodik</a:t>
            </a:r>
            <a:r>
              <a:rPr lang="tr-TR" sz="2000" b="1" dirty="0"/>
              <a:t> </a:t>
            </a:r>
            <a:endParaRPr lang="tr-TR" sz="2000" b="1" dirty="0" smtClean="0"/>
          </a:p>
          <a:p>
            <a:pPr algn="ctr"/>
            <a:r>
              <a:rPr lang="tr-TR" sz="2000" b="1" dirty="0" smtClean="0"/>
              <a:t>GTBA</a:t>
            </a:r>
            <a:endParaRPr lang="tr-TR" sz="2000" b="1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471340" y="4809173"/>
            <a:ext cx="9305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/>
              <a:t>Kronik </a:t>
            </a:r>
            <a:endParaRPr lang="tr-TR" sz="2000" b="1" dirty="0" smtClean="0"/>
          </a:p>
          <a:p>
            <a:pPr algn="ctr"/>
            <a:r>
              <a:rPr lang="tr-TR" sz="2000" b="1" dirty="0" smtClean="0"/>
              <a:t>GTBA</a:t>
            </a:r>
            <a:endParaRPr lang="tr-TR" sz="2000" b="1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1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Akut atak tedavisi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/>
              <a:t>Basit analjezikler </a:t>
            </a:r>
            <a:r>
              <a:rPr lang="tr-TR" sz="2400" dirty="0"/>
              <a:t>ve </a:t>
            </a:r>
            <a:r>
              <a:rPr lang="tr-TR" sz="2400" b="1" dirty="0" err="1" smtClean="0"/>
              <a:t>NSAİİ</a:t>
            </a:r>
            <a:r>
              <a:rPr lang="tr-TR" sz="2400" dirty="0" err="1" smtClean="0"/>
              <a:t>’lar</a:t>
            </a:r>
            <a:r>
              <a:rPr lang="tr-TR" sz="2400" dirty="0" smtClean="0"/>
              <a:t> </a:t>
            </a:r>
            <a:r>
              <a:rPr lang="tr-TR" sz="2400" dirty="0" err="1" smtClean="0"/>
              <a:t>epizodik</a:t>
            </a:r>
            <a:r>
              <a:rPr lang="tr-TR" sz="2400" dirty="0" smtClean="0"/>
              <a:t> </a:t>
            </a:r>
            <a:r>
              <a:rPr lang="tr-TR" sz="2400" dirty="0"/>
              <a:t>GTBA tedavisinde tavsiye edilir</a:t>
            </a:r>
            <a:r>
              <a:rPr lang="tr-TR" sz="2400" dirty="0" smtClean="0"/>
              <a:t>.</a:t>
            </a:r>
          </a:p>
          <a:p>
            <a:endParaRPr lang="tr-TR" sz="2400" dirty="0" smtClean="0"/>
          </a:p>
          <a:p>
            <a:r>
              <a:rPr lang="tr-TR" sz="2400" u="sng" dirty="0" smtClean="0"/>
              <a:t>Kafein</a:t>
            </a:r>
            <a:r>
              <a:rPr lang="tr-TR" sz="2400" u="sng" dirty="0"/>
              <a:t>, kodein ve </a:t>
            </a:r>
            <a:r>
              <a:rPr lang="tr-TR" sz="2400" u="sng" dirty="0" err="1"/>
              <a:t>fenobarbital</a:t>
            </a:r>
            <a:r>
              <a:rPr lang="tr-TR" sz="2400" u="sng" dirty="0"/>
              <a:t> </a:t>
            </a:r>
            <a:r>
              <a:rPr lang="tr-TR" sz="2400" dirty="0"/>
              <a:t>içeren kombine analjezikler ikincil </a:t>
            </a:r>
            <a:r>
              <a:rPr lang="tr-TR" sz="2400" dirty="0" smtClean="0"/>
              <a:t>seçim</a:t>
            </a:r>
          </a:p>
          <a:p>
            <a:endParaRPr lang="tr-TR" sz="2400" dirty="0" smtClean="0"/>
          </a:p>
          <a:p>
            <a:r>
              <a:rPr lang="tr-TR" sz="2400" b="1" dirty="0" err="1" smtClean="0"/>
              <a:t>Triptanlar</a:t>
            </a:r>
            <a:r>
              <a:rPr lang="tr-TR" sz="2400" b="1" dirty="0"/>
              <a:t>, kas gevşeticiler ve </a:t>
            </a:r>
            <a:r>
              <a:rPr lang="tr-TR" sz="2400" b="1" dirty="0" err="1"/>
              <a:t>opioidler</a:t>
            </a:r>
            <a:r>
              <a:rPr lang="tr-TR" sz="2400" b="1" dirty="0"/>
              <a:t> </a:t>
            </a:r>
            <a:r>
              <a:rPr lang="tr-TR" sz="2400" b="1" dirty="0" smtClean="0"/>
              <a:t>kullanılmamalı</a:t>
            </a:r>
          </a:p>
          <a:p>
            <a:endParaRPr lang="tr-TR" sz="2400" dirty="0" smtClean="0"/>
          </a:p>
          <a:p>
            <a:r>
              <a:rPr lang="tr-TR" sz="2400" dirty="0" smtClean="0"/>
              <a:t>Akut </a:t>
            </a:r>
            <a:r>
              <a:rPr lang="tr-TR" sz="2400" dirty="0"/>
              <a:t>tedaviler haftada iki günden fazla kullanılmamalı</a:t>
            </a:r>
          </a:p>
          <a:p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254" y="5034225"/>
            <a:ext cx="969348" cy="1207113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4400181" y="5265337"/>
            <a:ext cx="3195377" cy="5124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İlaç aşırı kullanım baş ağrısı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165" y="3346224"/>
            <a:ext cx="884254" cy="10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09222" y="743578"/>
            <a:ext cx="6973556" cy="53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İlaç dışı ve girişimsel tedaviler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GTBA heterojen bir </a:t>
            </a:r>
            <a:r>
              <a:rPr lang="tr-TR" dirty="0" smtClean="0"/>
              <a:t>sendrom</a:t>
            </a:r>
          </a:p>
          <a:p>
            <a:r>
              <a:rPr lang="tr-TR" dirty="0" err="1" smtClean="0"/>
              <a:t>Patogenez</a:t>
            </a:r>
            <a:r>
              <a:rPr lang="tr-TR" dirty="0" smtClean="0"/>
              <a:t> </a:t>
            </a:r>
            <a:r>
              <a:rPr lang="tr-TR" dirty="0"/>
              <a:t>çok sayıda faktöre </a:t>
            </a:r>
            <a:r>
              <a:rPr lang="tr-TR" dirty="0" smtClean="0"/>
              <a:t>bağlı</a:t>
            </a:r>
          </a:p>
          <a:p>
            <a:r>
              <a:rPr lang="tr-TR" dirty="0" smtClean="0"/>
              <a:t>Alt kategorilere </a:t>
            </a:r>
            <a:r>
              <a:rPr lang="tr-TR" dirty="0"/>
              <a:t>göre ve hastadan hastaya değişebilir. </a:t>
            </a:r>
            <a:endParaRPr lang="tr-TR" dirty="0" smtClean="0"/>
          </a:p>
          <a:p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Bu </a:t>
            </a:r>
            <a:r>
              <a:rPr lang="tr-TR" sz="2400" dirty="0"/>
              <a:t>nedenle GTBA </a:t>
            </a:r>
            <a:r>
              <a:rPr lang="tr-TR" sz="2400" dirty="0" smtClean="0"/>
              <a:t>hastalarında farklı </a:t>
            </a:r>
            <a:r>
              <a:rPr lang="tr-TR" sz="2400" dirty="0"/>
              <a:t>tedavi stratejileri gerekebilir. </a:t>
            </a: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23859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48" y="1225898"/>
            <a:ext cx="9123904" cy="4772968"/>
          </a:xfrm>
        </p:spPr>
      </p:pic>
    </p:spTree>
    <p:extLst>
      <p:ext uri="{BB962C8B-B14F-4D97-AF65-F5344CB8AC3E}">
        <p14:creationId xmlns:p14="http://schemas.microsoft.com/office/powerpoint/2010/main" val="40606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err="1"/>
              <a:t>Elektromiyografi</a:t>
            </a:r>
            <a:r>
              <a:rPr lang="tr-TR" sz="2400" dirty="0"/>
              <a:t> “</a:t>
            </a:r>
            <a:r>
              <a:rPr lang="tr-TR" sz="2400" dirty="0" err="1"/>
              <a:t>biofeedback</a:t>
            </a:r>
            <a:r>
              <a:rPr lang="tr-TR" sz="2400" dirty="0"/>
              <a:t>” uygulaması ve bilişsel </a:t>
            </a:r>
            <a:r>
              <a:rPr lang="tr-TR" sz="2400" dirty="0" smtClean="0"/>
              <a:t>davranışçı terapinin </a:t>
            </a:r>
            <a:r>
              <a:rPr lang="tr-TR" sz="2400" dirty="0" err="1"/>
              <a:t>GTBA’da</a:t>
            </a:r>
            <a:r>
              <a:rPr lang="tr-TR" sz="2400" dirty="0"/>
              <a:t> etkili olduğuna ilişkin kanıtlar vardır</a:t>
            </a:r>
            <a:r>
              <a:rPr lang="tr-TR" sz="2400" dirty="0" smtClean="0"/>
              <a:t>.</a:t>
            </a:r>
          </a:p>
          <a:p>
            <a:endParaRPr lang="tr-TR" sz="2400" dirty="0" smtClean="0"/>
          </a:p>
          <a:p>
            <a:r>
              <a:rPr lang="tr-TR" sz="2400" dirty="0" err="1" smtClean="0"/>
              <a:t>Progresif</a:t>
            </a:r>
            <a:r>
              <a:rPr lang="tr-TR" sz="2400" dirty="0" smtClean="0"/>
              <a:t> </a:t>
            </a:r>
            <a:r>
              <a:rPr lang="tr-TR" sz="2400" dirty="0"/>
              <a:t>kas </a:t>
            </a:r>
            <a:r>
              <a:rPr lang="tr-TR" sz="2400" dirty="0" smtClean="0"/>
              <a:t>gevşemesi, kas </a:t>
            </a:r>
            <a:r>
              <a:rPr lang="tr-TR" sz="2400" dirty="0"/>
              <a:t>germe, rahatlama sağlayacak imgeler düşünmek gibi </a:t>
            </a:r>
            <a:r>
              <a:rPr lang="tr-TR" sz="2400" dirty="0" err="1"/>
              <a:t>relaksasyon</a:t>
            </a:r>
            <a:r>
              <a:rPr lang="tr-TR" sz="2400" dirty="0"/>
              <a:t> </a:t>
            </a:r>
            <a:r>
              <a:rPr lang="tr-TR" sz="2400" dirty="0" smtClean="0"/>
              <a:t>teknikleri yeterli </a:t>
            </a:r>
            <a:r>
              <a:rPr lang="tr-TR" sz="2400" dirty="0"/>
              <a:t>kanıtlara sahip olmasalar da pek çok hekim ve hasta </a:t>
            </a:r>
            <a:r>
              <a:rPr lang="tr-TR" sz="2400" dirty="0" smtClean="0"/>
              <a:t>tarafından kullanılmaktadır.</a:t>
            </a:r>
          </a:p>
          <a:p>
            <a:endParaRPr lang="tr-TR" sz="2400" dirty="0" smtClean="0"/>
          </a:p>
          <a:p>
            <a:r>
              <a:rPr lang="tr-TR" sz="2400" dirty="0" smtClean="0"/>
              <a:t>Stresle </a:t>
            </a:r>
            <a:r>
              <a:rPr lang="tr-TR" sz="2400" dirty="0"/>
              <a:t>başa çıkma </a:t>
            </a:r>
            <a:r>
              <a:rPr lang="tr-TR" sz="2400" dirty="0" smtClean="0"/>
              <a:t>stratejileri ve </a:t>
            </a:r>
            <a:r>
              <a:rPr lang="tr-TR" sz="2400" dirty="0" err="1" smtClean="0"/>
              <a:t>kraniyoservikal</a:t>
            </a:r>
            <a:r>
              <a:rPr lang="tr-TR" sz="2400" dirty="0" smtClean="0"/>
              <a:t> </a:t>
            </a:r>
            <a:r>
              <a:rPr lang="tr-TR" sz="2400" dirty="0" err="1"/>
              <a:t>fleksör</a:t>
            </a:r>
            <a:r>
              <a:rPr lang="tr-TR" sz="2400" dirty="0"/>
              <a:t> </a:t>
            </a:r>
            <a:r>
              <a:rPr lang="tr-TR" sz="2400" dirty="0" smtClean="0"/>
              <a:t>kas egzersizleri </a:t>
            </a:r>
            <a:r>
              <a:rPr lang="tr-TR" sz="2400" dirty="0"/>
              <a:t>kullanılması da mümkündür</a:t>
            </a:r>
            <a:r>
              <a:rPr lang="tr-TR" sz="2400" dirty="0" smtClean="0"/>
              <a:t>.</a:t>
            </a:r>
          </a:p>
          <a:p>
            <a:endParaRPr lang="tr-TR" sz="2000" dirty="0" smtClean="0"/>
          </a:p>
        </p:txBody>
      </p:sp>
    </p:spTree>
    <p:extLst>
      <p:ext uri="{BB962C8B-B14F-4D97-AF65-F5344CB8AC3E}">
        <p14:creationId xmlns:p14="http://schemas.microsoft.com/office/powerpoint/2010/main" val="29599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İnsanlık tarihi boyunca en önde gelen sağlık problemlerinden biri</a:t>
            </a:r>
          </a:p>
          <a:p>
            <a:endParaRPr lang="tr-TR" sz="2400" dirty="0" smtClean="0"/>
          </a:p>
          <a:p>
            <a:r>
              <a:rPr lang="tr-TR" sz="2400" dirty="0" smtClean="0"/>
              <a:t>Birinci basamakta karşılaşılan ağrı sendromları içinde en yaygın olan</a:t>
            </a:r>
          </a:p>
          <a:p>
            <a:endParaRPr lang="tr-TR" sz="2400" dirty="0" smtClean="0"/>
          </a:p>
          <a:p>
            <a:r>
              <a:rPr lang="tr-TR" sz="2400" dirty="0" smtClean="0"/>
              <a:t>Acil </a:t>
            </a:r>
            <a:r>
              <a:rPr lang="tr-TR" sz="2400" dirty="0"/>
              <a:t>servisteki en yaygın şikayetlerden </a:t>
            </a:r>
            <a:r>
              <a:rPr lang="tr-TR" sz="2400" dirty="0" smtClean="0"/>
              <a:t>biri</a:t>
            </a:r>
          </a:p>
          <a:p>
            <a:endParaRPr lang="tr-TR" sz="2400" dirty="0" smtClean="0"/>
          </a:p>
          <a:p>
            <a:r>
              <a:rPr lang="tr-TR" sz="2400" dirty="0" smtClean="0"/>
              <a:t>En </a:t>
            </a:r>
            <a:r>
              <a:rPr lang="tr-TR" sz="2400" dirty="0"/>
              <a:t>sık 25 </a:t>
            </a:r>
            <a:r>
              <a:rPr lang="tr-TR" sz="2400" dirty="0" smtClean="0"/>
              <a:t>ile </a:t>
            </a:r>
            <a:r>
              <a:rPr lang="tr-TR" sz="2400" dirty="0"/>
              <a:t>55 </a:t>
            </a:r>
            <a:r>
              <a:rPr lang="tr-TR" sz="2400" dirty="0" smtClean="0"/>
              <a:t>yaş </a:t>
            </a:r>
            <a:r>
              <a:rPr lang="tr-TR" sz="2400" dirty="0"/>
              <a:t>arası</a:t>
            </a:r>
          </a:p>
          <a:p>
            <a:endParaRPr lang="tr-TR" sz="2400" dirty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240" y="3720062"/>
            <a:ext cx="217646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851" y="231322"/>
            <a:ext cx="6631911" cy="1745029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8006" y="2123438"/>
            <a:ext cx="10515600" cy="435133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2017’de yayınlanan olgu sunumu</a:t>
            </a:r>
          </a:p>
          <a:p>
            <a:r>
              <a:rPr lang="tr-TR" sz="2400" dirty="0" smtClean="0"/>
              <a:t>6 </a:t>
            </a:r>
            <a:r>
              <a:rPr lang="tr-TR" sz="2400" dirty="0"/>
              <a:t>yıldır baş ağrısı </a:t>
            </a:r>
            <a:r>
              <a:rPr lang="tr-TR" sz="2400" dirty="0" smtClean="0"/>
              <a:t>şikayeti olan hasta</a:t>
            </a:r>
          </a:p>
          <a:p>
            <a:r>
              <a:rPr lang="tr-TR" sz="2400" dirty="0" smtClean="0"/>
              <a:t>Kognitif davranışçı </a:t>
            </a:r>
            <a:r>
              <a:rPr lang="tr-TR" sz="2400" dirty="0"/>
              <a:t>terapi (KDT) ve gevşeme egzersizleri </a:t>
            </a:r>
            <a:r>
              <a:rPr lang="tr-TR" sz="2400" dirty="0" smtClean="0"/>
              <a:t>uygulanmış</a:t>
            </a:r>
          </a:p>
          <a:p>
            <a:r>
              <a:rPr lang="tr-TR" sz="2400" dirty="0"/>
              <a:t>9 seanslık, gevşeme egzersizlerini de içeren </a:t>
            </a:r>
            <a:r>
              <a:rPr lang="tr-TR" sz="2400" dirty="0" smtClean="0"/>
              <a:t>KDT sonrasında </a:t>
            </a:r>
            <a:r>
              <a:rPr lang="tr-TR" sz="2400" dirty="0"/>
              <a:t>hastanın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kas </a:t>
            </a:r>
            <a:r>
              <a:rPr lang="tr-TR" sz="2000" dirty="0"/>
              <a:t>gerginliğini fark </a:t>
            </a:r>
            <a:r>
              <a:rPr lang="tr-TR" sz="2000" dirty="0" smtClean="0"/>
              <a:t>edebildiği </a:t>
            </a:r>
            <a:endParaRPr lang="tr-T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kaslarını gevşetebildiği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duygularını </a:t>
            </a:r>
            <a:r>
              <a:rPr lang="tr-TR" sz="2000" dirty="0"/>
              <a:t>daha iyi tanıdığı ve ifade </a:t>
            </a:r>
            <a:r>
              <a:rPr lang="tr-TR" sz="2000" dirty="0" smtClean="0"/>
              <a:t>edebildiği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otomatik </a:t>
            </a:r>
            <a:r>
              <a:rPr lang="tr-TR" sz="2000" dirty="0"/>
              <a:t>düşüncelerini yakalayabildiği ve alternatif düşünceler </a:t>
            </a:r>
            <a:r>
              <a:rPr lang="tr-TR" sz="2000" dirty="0" smtClean="0"/>
              <a:t>geliştirebildiği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baş </a:t>
            </a:r>
            <a:r>
              <a:rPr lang="tr-TR" sz="2000" dirty="0"/>
              <a:t>ağrısı şiddetinin azaldığı </a:t>
            </a:r>
            <a:r>
              <a:rPr lang="tr-TR" sz="20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baş </a:t>
            </a:r>
            <a:r>
              <a:rPr lang="tr-TR" sz="2000" dirty="0"/>
              <a:t>ağrısının günlük aktivitelerde danışana engel olmadığı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894303" y="6550855"/>
            <a:ext cx="5247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/>
              <a:t>https://jag.journalagent.com/agri/pdfs/AGRI-35582-CASE_REPORTS-SALMAN.pdf</a:t>
            </a:r>
          </a:p>
        </p:txBody>
      </p:sp>
    </p:spTree>
    <p:extLst>
      <p:ext uri="{BB962C8B-B14F-4D97-AF65-F5344CB8AC3E}">
        <p14:creationId xmlns:p14="http://schemas.microsoft.com/office/powerpoint/2010/main" val="26579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305" y="2941193"/>
            <a:ext cx="2101621" cy="2120202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9300587" cy="4351338"/>
          </a:xfrm>
        </p:spPr>
        <p:txBody>
          <a:bodyPr>
            <a:normAutofit/>
          </a:bodyPr>
          <a:lstStyle/>
          <a:p>
            <a:r>
              <a:rPr lang="tr-TR" sz="2400" dirty="0"/>
              <a:t>Masaj, sıcak/soğuk </a:t>
            </a:r>
            <a:r>
              <a:rPr lang="tr-TR" sz="2400" dirty="0" smtClean="0"/>
              <a:t>uygulama ve </a:t>
            </a:r>
            <a:r>
              <a:rPr lang="tr-TR" sz="2400" dirty="0" err="1"/>
              <a:t>transkutanöz</a:t>
            </a:r>
            <a:r>
              <a:rPr lang="tr-TR" sz="2400" dirty="0"/>
              <a:t> </a:t>
            </a:r>
            <a:r>
              <a:rPr lang="tr-TR" sz="2400" dirty="0" smtClean="0"/>
              <a:t>sinir </a:t>
            </a:r>
            <a:r>
              <a:rPr lang="tr-TR" sz="2400" dirty="0" err="1" smtClean="0"/>
              <a:t>uyarımının</a:t>
            </a:r>
            <a:r>
              <a:rPr lang="tr-TR" sz="2400" dirty="0" smtClean="0"/>
              <a:t> </a:t>
            </a:r>
            <a:r>
              <a:rPr lang="tr-TR" sz="2400" dirty="0"/>
              <a:t>gerilim </a:t>
            </a:r>
            <a:r>
              <a:rPr lang="tr-TR" sz="2400" dirty="0" smtClean="0"/>
              <a:t>baş ağrılarını </a:t>
            </a:r>
            <a:r>
              <a:rPr lang="tr-TR" sz="2400" dirty="0"/>
              <a:t>azalttığına ilişkin </a:t>
            </a:r>
            <a:r>
              <a:rPr lang="tr-TR" sz="2400" b="1" dirty="0"/>
              <a:t>kanıt yoktur</a:t>
            </a:r>
            <a:r>
              <a:rPr lang="tr-TR" sz="2400" dirty="0"/>
              <a:t>. </a:t>
            </a:r>
          </a:p>
          <a:p>
            <a:endParaRPr lang="tr-TR" sz="2400" dirty="0" smtClean="0"/>
          </a:p>
          <a:p>
            <a:r>
              <a:rPr lang="tr-TR" sz="2400" dirty="0" smtClean="0"/>
              <a:t>Fizik </a:t>
            </a:r>
            <a:r>
              <a:rPr lang="tr-TR" sz="2400" dirty="0"/>
              <a:t>tedavi ve akupunktur sık </a:t>
            </a:r>
            <a:r>
              <a:rPr lang="tr-TR" sz="2400" dirty="0" err="1"/>
              <a:t>epizodik</a:t>
            </a:r>
            <a:r>
              <a:rPr lang="tr-TR" sz="2400" dirty="0"/>
              <a:t> </a:t>
            </a:r>
            <a:r>
              <a:rPr lang="tr-TR" sz="2400" dirty="0" smtClean="0"/>
              <a:t>baş ağrısında </a:t>
            </a:r>
            <a:r>
              <a:rPr lang="tr-TR" sz="2400" dirty="0"/>
              <a:t>tedavi opsiyonlarıdır. 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b="1" dirty="0" smtClean="0"/>
              <a:t>Ancak bu etki bilimsel </a:t>
            </a:r>
            <a:r>
              <a:rPr lang="tr-TR" sz="2000" b="1" dirty="0"/>
              <a:t>veriler ile yeteri kadar desteklenmemiştir. </a:t>
            </a:r>
            <a:endParaRPr lang="tr-TR" sz="2000" b="1" dirty="0" smtClean="0"/>
          </a:p>
          <a:p>
            <a:endParaRPr lang="tr-TR" sz="2400" dirty="0" smtClean="0"/>
          </a:p>
          <a:p>
            <a:r>
              <a:rPr lang="tr-TR" sz="2400" dirty="0" err="1" smtClean="0"/>
              <a:t>Topikal</a:t>
            </a:r>
            <a:r>
              <a:rPr lang="tr-TR" sz="2400" dirty="0" smtClean="0"/>
              <a:t> </a:t>
            </a:r>
            <a:r>
              <a:rPr lang="tr-TR" sz="2400" dirty="0"/>
              <a:t>uygulamalar (</a:t>
            </a:r>
            <a:r>
              <a:rPr lang="tr-TR" sz="2400" b="1" dirty="0" smtClean="0"/>
              <a:t>nane </a:t>
            </a:r>
            <a:r>
              <a:rPr lang="tr-TR" sz="2400" b="1" dirty="0"/>
              <a:t>yağı</a:t>
            </a:r>
            <a:r>
              <a:rPr lang="tr-TR" sz="2400" dirty="0"/>
              <a:t>) yararlı olabilir. </a:t>
            </a:r>
            <a:endParaRPr lang="tr-TR" sz="2400" dirty="0" smtClean="0"/>
          </a:p>
          <a:p>
            <a:endParaRPr lang="tr-TR" sz="2400" dirty="0" smtClean="0"/>
          </a:p>
          <a:p>
            <a:r>
              <a:rPr lang="tr-TR" sz="2400" b="1" dirty="0" err="1" smtClean="0"/>
              <a:t>Botulinum</a:t>
            </a:r>
            <a:r>
              <a:rPr lang="tr-TR" sz="2400" b="1" dirty="0" smtClean="0"/>
              <a:t> toksin </a:t>
            </a:r>
            <a:r>
              <a:rPr lang="tr-TR" sz="2400" dirty="0"/>
              <a:t>uygulamasının </a:t>
            </a:r>
            <a:r>
              <a:rPr lang="tr-TR" sz="2400" dirty="0" smtClean="0"/>
              <a:t>kanıtlanmış bir </a:t>
            </a:r>
            <a:r>
              <a:rPr lang="tr-TR" sz="2400" dirty="0"/>
              <a:t>etkisi yoktur.</a:t>
            </a:r>
          </a:p>
        </p:txBody>
      </p:sp>
    </p:spTree>
    <p:extLst>
      <p:ext uri="{BB962C8B-B14F-4D97-AF65-F5344CB8AC3E}">
        <p14:creationId xmlns:p14="http://schemas.microsoft.com/office/powerpoint/2010/main" val="8613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91" y="211016"/>
            <a:ext cx="6293617" cy="2049863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2016 yılında yayınlanmış  2349 katılımcının olduğu 12 </a:t>
            </a:r>
            <a:r>
              <a:rPr lang="tr-TR" sz="2000" dirty="0" err="1" smtClean="0"/>
              <a:t>randomize</a:t>
            </a:r>
            <a:r>
              <a:rPr lang="tr-TR" sz="2000" dirty="0" smtClean="0"/>
              <a:t> kontrollü çalışma</a:t>
            </a:r>
          </a:p>
          <a:p>
            <a:r>
              <a:rPr lang="tr-TR" sz="2000" dirty="0" err="1"/>
              <a:t>E</a:t>
            </a:r>
            <a:r>
              <a:rPr lang="tr-TR" sz="2000" dirty="0" err="1" smtClean="0"/>
              <a:t>pizodik</a:t>
            </a:r>
            <a:r>
              <a:rPr lang="tr-TR" sz="2000" dirty="0" smtClean="0"/>
              <a:t> </a:t>
            </a:r>
            <a:r>
              <a:rPr lang="tr-TR" sz="2000" dirty="0"/>
              <a:t>veya kronik </a:t>
            </a:r>
            <a:r>
              <a:rPr lang="tr-TR" sz="2000" dirty="0" smtClean="0"/>
              <a:t>GTBA olan kişilere akupunktur ve </a:t>
            </a:r>
            <a:r>
              <a:rPr lang="tr-TR" sz="2000" dirty="0" err="1" smtClean="0"/>
              <a:t>plasebo</a:t>
            </a:r>
            <a:r>
              <a:rPr lang="tr-TR" sz="2000" dirty="0" smtClean="0"/>
              <a:t> müdahalesi </a:t>
            </a:r>
          </a:p>
          <a:p>
            <a:r>
              <a:rPr lang="tr-TR" sz="2000" dirty="0" err="1"/>
              <a:t>R</a:t>
            </a:r>
            <a:r>
              <a:rPr lang="tr-TR" sz="2000" dirty="0" err="1" smtClean="0"/>
              <a:t>andomizasyon</a:t>
            </a:r>
            <a:r>
              <a:rPr lang="tr-TR" sz="2000" dirty="0" smtClean="0"/>
              <a:t> </a:t>
            </a:r>
            <a:r>
              <a:rPr lang="tr-TR" sz="2000" dirty="0"/>
              <a:t>sonrası </a:t>
            </a:r>
            <a:r>
              <a:rPr lang="tr-TR" sz="2000" dirty="0" smtClean="0"/>
              <a:t>en </a:t>
            </a:r>
            <a:r>
              <a:rPr lang="tr-TR" sz="2000" dirty="0"/>
              <a:t>az 8</a:t>
            </a:r>
            <a:r>
              <a:rPr lang="tr-TR" sz="2000" dirty="0" smtClean="0"/>
              <a:t> hafta gözlenme</a:t>
            </a:r>
          </a:p>
          <a:p>
            <a:r>
              <a:rPr lang="tr-TR" sz="2000" dirty="0"/>
              <a:t>T</a:t>
            </a:r>
            <a:r>
              <a:rPr lang="tr-TR" sz="2000" dirty="0" smtClean="0"/>
              <a:t>edavinin </a:t>
            </a:r>
            <a:r>
              <a:rPr lang="tr-TR" sz="2000" dirty="0"/>
              <a:t>tamamlanmasından </a:t>
            </a:r>
            <a:r>
              <a:rPr lang="tr-TR" sz="2000" dirty="0" smtClean="0"/>
              <a:t>üç </a:t>
            </a:r>
            <a:r>
              <a:rPr lang="tr-TR" sz="2000" dirty="0"/>
              <a:t>ila dört ay </a:t>
            </a:r>
            <a:r>
              <a:rPr lang="tr-TR" sz="2000" dirty="0" smtClean="0"/>
              <a:t>sonra yanıta göre </a:t>
            </a:r>
            <a:r>
              <a:rPr lang="tr-TR" sz="2000" dirty="0"/>
              <a:t> baş ağrısı sıklığında </a:t>
            </a:r>
            <a:r>
              <a:rPr lang="tr-TR" sz="2000" b="1" dirty="0"/>
              <a:t>en az %50 azalma</a:t>
            </a:r>
            <a:r>
              <a:rPr lang="tr-TR" sz="2000" dirty="0"/>
              <a:t> </a:t>
            </a:r>
            <a:r>
              <a:rPr lang="tr-TR" sz="2000" dirty="0" smtClean="0"/>
              <a:t>bulunmuş.</a:t>
            </a:r>
          </a:p>
          <a:p>
            <a:r>
              <a:rPr lang="tr-TR" sz="2000" dirty="0" smtClean="0"/>
              <a:t>4 çalışmada akupunktur; </a:t>
            </a:r>
            <a:r>
              <a:rPr lang="tr-TR" sz="2000" dirty="0"/>
              <a:t>fizyoterapi, masaj veya egzersizle </a:t>
            </a:r>
            <a:r>
              <a:rPr lang="tr-TR" sz="2000" dirty="0" smtClean="0"/>
              <a:t>karşılaştırılmış. </a:t>
            </a:r>
            <a:r>
              <a:rPr lang="tr-TR" sz="2000" dirty="0"/>
              <a:t>A</a:t>
            </a:r>
            <a:r>
              <a:rPr lang="tr-TR" sz="2000" dirty="0" smtClean="0"/>
              <a:t>kupunkturun </a:t>
            </a:r>
            <a:r>
              <a:rPr lang="tr-TR" sz="2000" dirty="0"/>
              <a:t>önemli bir üstünlüğünü </a:t>
            </a:r>
            <a:r>
              <a:rPr lang="tr-TR" sz="2000" dirty="0" smtClean="0"/>
              <a:t>bulunamamış.</a:t>
            </a:r>
          </a:p>
          <a:p>
            <a:r>
              <a:rPr lang="tr-TR" sz="2000" dirty="0" smtClean="0"/>
              <a:t>Sonuç olarak; </a:t>
            </a:r>
            <a:r>
              <a:rPr lang="tr-TR" sz="2000" dirty="0"/>
              <a:t>akupunkturun sık görülen </a:t>
            </a:r>
            <a:r>
              <a:rPr lang="tr-TR" sz="2000" dirty="0" err="1"/>
              <a:t>epizodik</a:t>
            </a:r>
            <a:r>
              <a:rPr lang="tr-TR" sz="2000" dirty="0"/>
              <a:t> veya kronik GTBA tedavisinde etkili </a:t>
            </a:r>
            <a:r>
              <a:rPr lang="tr-TR" sz="2000" dirty="0" smtClean="0"/>
              <a:t>olduğu bulunmuş ancak </a:t>
            </a:r>
            <a:r>
              <a:rPr lang="tr-TR" sz="2000" dirty="0"/>
              <a:t>daha fazla çalışmaya gerek olduğu </a:t>
            </a:r>
            <a:r>
              <a:rPr lang="tr-TR" sz="2000" dirty="0" smtClean="0"/>
              <a:t>söylenmekte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944545" y="6461089"/>
            <a:ext cx="8037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/>
              <a:t>https://www.cochranelibrary.com/cdsr/doi/10.1002/14651858.CD007587.pub2/full?highlightAbstract=headach%7Cheadache</a:t>
            </a:r>
          </a:p>
        </p:txBody>
      </p:sp>
    </p:spTree>
    <p:extLst>
      <p:ext uri="{BB962C8B-B14F-4D97-AF65-F5344CB8AC3E}">
        <p14:creationId xmlns:p14="http://schemas.microsoft.com/office/powerpoint/2010/main" val="29600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i="1" dirty="0" smtClean="0"/>
              <a:t/>
            </a:r>
            <a:br>
              <a:rPr lang="tr-TR" b="1" i="1" dirty="0" smtClean="0"/>
            </a:br>
            <a:r>
              <a:rPr lang="tr-TR" dirty="0" err="1" smtClean="0"/>
              <a:t>Profilaktik</a:t>
            </a:r>
            <a:r>
              <a:rPr lang="tr-TR" dirty="0" smtClean="0"/>
              <a:t> </a:t>
            </a:r>
            <a:r>
              <a:rPr lang="tr-TR" dirty="0"/>
              <a:t>tedavi</a:t>
            </a:r>
            <a:r>
              <a:rPr lang="tr-TR" b="1" i="1" dirty="0"/>
              <a:t/>
            </a:r>
            <a:br>
              <a:rPr lang="tr-TR" b="1" i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045029" y="2230734"/>
            <a:ext cx="9696660" cy="28436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400" dirty="0" smtClean="0">
              <a:solidFill>
                <a:schemeClr val="tx1"/>
              </a:solidFill>
            </a:endParaRPr>
          </a:p>
          <a:p>
            <a:r>
              <a:rPr lang="tr-TR" sz="2400" dirty="0" smtClean="0">
                <a:solidFill>
                  <a:schemeClr val="tx1"/>
                </a:solidFill>
              </a:rPr>
              <a:t>• </a:t>
            </a:r>
            <a:r>
              <a:rPr lang="tr-TR" sz="2400" dirty="0">
                <a:solidFill>
                  <a:schemeClr val="tx1"/>
                </a:solidFill>
              </a:rPr>
              <a:t>Haftada 2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>
                <a:solidFill>
                  <a:schemeClr val="tx1"/>
                </a:solidFill>
              </a:rPr>
              <a:t>günden daha sık ortaya çıkıyorsa</a:t>
            </a:r>
          </a:p>
          <a:p>
            <a:r>
              <a:rPr lang="fi-FI" sz="2400" dirty="0">
                <a:solidFill>
                  <a:schemeClr val="tx1"/>
                </a:solidFill>
              </a:rPr>
              <a:t>• </a:t>
            </a:r>
            <a:r>
              <a:rPr lang="fi-FI" sz="2400" dirty="0" smtClean="0">
                <a:solidFill>
                  <a:schemeClr val="tx1"/>
                </a:solidFill>
              </a:rPr>
              <a:t>Baş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fi-FI" sz="2400" dirty="0" smtClean="0">
                <a:solidFill>
                  <a:schemeClr val="tx1"/>
                </a:solidFill>
              </a:rPr>
              <a:t>ağrısı </a:t>
            </a:r>
            <a:r>
              <a:rPr lang="fi-FI" sz="2400" dirty="0">
                <a:solidFill>
                  <a:schemeClr val="tx1"/>
                </a:solidFill>
              </a:rPr>
              <a:t>süresi 4 saatten uzunsa</a:t>
            </a:r>
          </a:p>
          <a:p>
            <a:r>
              <a:rPr lang="tr-TR" sz="2400" dirty="0">
                <a:solidFill>
                  <a:schemeClr val="tx1"/>
                </a:solidFill>
              </a:rPr>
              <a:t>• Günlük yaşam aktivitelerinde kısıtlılığa yol açıyorsa</a:t>
            </a:r>
          </a:p>
          <a:p>
            <a:r>
              <a:rPr lang="tr-TR" sz="2400" dirty="0">
                <a:solidFill>
                  <a:schemeClr val="tx1"/>
                </a:solidFill>
              </a:rPr>
              <a:t>• Atak tedavisi ilaçlarının aşırı kullanımı varsa</a:t>
            </a:r>
          </a:p>
          <a:p>
            <a:r>
              <a:rPr lang="tr-TR" sz="2400" dirty="0">
                <a:solidFill>
                  <a:schemeClr val="tx1"/>
                </a:solidFill>
              </a:rPr>
              <a:t>• Atakta kullanılan ilaçlara duyarlılık veya </a:t>
            </a:r>
            <a:r>
              <a:rPr lang="tr-TR" sz="2400" dirty="0" err="1" smtClean="0">
                <a:solidFill>
                  <a:schemeClr val="tx1"/>
                </a:solidFill>
              </a:rPr>
              <a:t>kontrendikasyon</a:t>
            </a:r>
            <a:r>
              <a:rPr lang="tr-TR" sz="2400" dirty="0" smtClean="0">
                <a:solidFill>
                  <a:schemeClr val="tx1"/>
                </a:solidFill>
              </a:rPr>
              <a:t> mevcutsa</a:t>
            </a:r>
            <a:endParaRPr lang="tr-TR" sz="2400" dirty="0">
              <a:solidFill>
                <a:schemeClr val="tx1"/>
              </a:solidFill>
            </a:endParaRPr>
          </a:p>
          <a:p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23" y="884255"/>
            <a:ext cx="9425353" cy="5194998"/>
          </a:xfrm>
        </p:spPr>
      </p:pic>
    </p:spTree>
    <p:extLst>
      <p:ext uri="{BB962C8B-B14F-4D97-AF65-F5344CB8AC3E}">
        <p14:creationId xmlns:p14="http://schemas.microsoft.com/office/powerpoint/2010/main" val="22903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Kronik </a:t>
            </a:r>
            <a:r>
              <a:rPr lang="tr-TR" dirty="0"/>
              <a:t>GTBA </a:t>
            </a:r>
            <a:r>
              <a:rPr lang="tr-TR" dirty="0" smtClean="0"/>
              <a:t>tedavisinde;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b="1" dirty="0" smtClean="0"/>
          </a:p>
          <a:p>
            <a:r>
              <a:rPr lang="tr-TR" sz="2400" b="1" dirty="0" err="1" smtClean="0"/>
              <a:t>Amitriptilin</a:t>
            </a:r>
            <a:r>
              <a:rPr lang="tr-TR" sz="2400" dirty="0" smtClean="0"/>
              <a:t> </a:t>
            </a:r>
            <a:r>
              <a:rPr lang="tr-TR" sz="2400" b="1" dirty="0" smtClean="0"/>
              <a:t>(TCA) </a:t>
            </a:r>
            <a:r>
              <a:rPr lang="tr-TR" sz="2400" dirty="0" smtClean="0"/>
              <a:t>ilk </a:t>
            </a:r>
            <a:r>
              <a:rPr lang="tr-TR" sz="2400" dirty="0"/>
              <a:t>seçenek </a:t>
            </a:r>
            <a:r>
              <a:rPr lang="tr-TR" sz="2400" dirty="0" smtClean="0"/>
              <a:t>ilaç</a:t>
            </a:r>
            <a:endParaRPr lang="tr-TR" sz="2400" dirty="0"/>
          </a:p>
          <a:p>
            <a:r>
              <a:rPr lang="tr-TR" sz="2400" b="1" dirty="0" err="1"/>
              <a:t>Mirtazapin</a:t>
            </a:r>
            <a:r>
              <a:rPr lang="tr-TR" sz="2400" dirty="0"/>
              <a:t> ve </a:t>
            </a:r>
            <a:r>
              <a:rPr lang="tr-TR" sz="2400" b="1" dirty="0" err="1"/>
              <a:t>V</a:t>
            </a:r>
            <a:r>
              <a:rPr lang="tr-TR" sz="2400" b="1" dirty="0" err="1" smtClean="0"/>
              <a:t>enlafaksin</a:t>
            </a:r>
            <a:r>
              <a:rPr lang="tr-TR" sz="2400" b="1" dirty="0" smtClean="0"/>
              <a:t> (SNRI)</a:t>
            </a:r>
            <a:r>
              <a:rPr lang="tr-TR" sz="2400" dirty="0" smtClean="0"/>
              <a:t> </a:t>
            </a:r>
            <a:r>
              <a:rPr lang="tr-TR" sz="2400" dirty="0"/>
              <a:t>ikinci </a:t>
            </a:r>
            <a:r>
              <a:rPr lang="tr-TR" sz="2400" dirty="0" smtClean="0"/>
              <a:t>seçenek </a:t>
            </a:r>
          </a:p>
          <a:p>
            <a:r>
              <a:rPr lang="tr-TR" sz="2400" b="1" dirty="0" err="1" smtClean="0"/>
              <a:t>Klomipramin</a:t>
            </a:r>
            <a:r>
              <a:rPr lang="tr-TR" sz="2400" b="1" dirty="0" smtClean="0"/>
              <a:t> (TCA)</a:t>
            </a:r>
            <a:r>
              <a:rPr lang="tr-TR" sz="2400" dirty="0" smtClean="0"/>
              <a:t>, </a:t>
            </a:r>
            <a:r>
              <a:rPr lang="tr-TR" sz="2400" b="1" dirty="0" err="1"/>
              <a:t>M</a:t>
            </a:r>
            <a:r>
              <a:rPr lang="tr-TR" sz="2400" b="1" dirty="0" err="1" smtClean="0"/>
              <a:t>aprotilin</a:t>
            </a:r>
            <a:r>
              <a:rPr lang="tr-TR" sz="2400" dirty="0" smtClean="0"/>
              <a:t> üçüncü seçenek </a:t>
            </a:r>
          </a:p>
          <a:p>
            <a:endParaRPr lang="tr-TR" sz="2400" dirty="0" smtClean="0"/>
          </a:p>
          <a:p>
            <a:r>
              <a:rPr lang="tr-TR" sz="2400" dirty="0" err="1" smtClean="0"/>
              <a:t>Profilaktik</a:t>
            </a:r>
            <a:r>
              <a:rPr lang="tr-TR" sz="2400" dirty="0" smtClean="0"/>
              <a:t> </a:t>
            </a:r>
            <a:r>
              <a:rPr lang="tr-TR" sz="2400" dirty="0"/>
              <a:t>ilaçların etkinliği sıklıkla sınırlıdır ve yan etkilerle </a:t>
            </a:r>
            <a:r>
              <a:rPr lang="tr-TR" sz="2400" dirty="0" smtClean="0"/>
              <a:t>tedavi aksatılabilir.</a:t>
            </a:r>
          </a:p>
          <a:p>
            <a:endParaRPr lang="tr-TR" sz="2400" dirty="0" smtClean="0"/>
          </a:p>
          <a:p>
            <a:r>
              <a:rPr lang="tr-TR" sz="2400" b="1" dirty="0" err="1" smtClean="0"/>
              <a:t>Antidepresanlar</a:t>
            </a:r>
            <a:r>
              <a:rPr lang="tr-TR" sz="2400" dirty="0" smtClean="0"/>
              <a:t> </a:t>
            </a:r>
            <a:r>
              <a:rPr lang="tr-TR" sz="2400" dirty="0"/>
              <a:t>belirtilen doz aralıklarında </a:t>
            </a:r>
            <a:r>
              <a:rPr lang="tr-TR" sz="2400" b="1" dirty="0"/>
              <a:t>en az 3</a:t>
            </a:r>
            <a:r>
              <a:rPr lang="tr-TR" sz="2400" b="1" dirty="0" smtClean="0"/>
              <a:t>, </a:t>
            </a:r>
            <a:r>
              <a:rPr lang="tr-TR" sz="2400" b="1" dirty="0"/>
              <a:t>ortalama 6</a:t>
            </a:r>
            <a:r>
              <a:rPr lang="tr-TR" sz="2400" b="1" dirty="0" smtClean="0"/>
              <a:t> </a:t>
            </a:r>
            <a:r>
              <a:rPr lang="tr-TR" sz="2400" b="1" dirty="0"/>
              <a:t>ay </a:t>
            </a:r>
            <a:r>
              <a:rPr lang="tr-TR" sz="2400" dirty="0" smtClean="0"/>
              <a:t>süreyle kullanılmalı!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465" y="862190"/>
            <a:ext cx="1424161" cy="22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Sevk Kriterleri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z="2400" dirty="0" smtClean="0"/>
          </a:p>
          <a:p>
            <a:r>
              <a:rPr lang="tr-TR" sz="2400" dirty="0" err="1" smtClean="0"/>
              <a:t>Primer</a:t>
            </a:r>
            <a:r>
              <a:rPr lang="tr-TR" sz="2400" dirty="0" smtClean="0"/>
              <a:t>/</a:t>
            </a:r>
            <a:r>
              <a:rPr lang="tr-TR" sz="2400" dirty="0" err="1" smtClean="0"/>
              <a:t>sekonder</a:t>
            </a:r>
            <a:r>
              <a:rPr lang="tr-TR" sz="2400" dirty="0" smtClean="0"/>
              <a:t> </a:t>
            </a:r>
            <a:r>
              <a:rPr lang="tr-TR" sz="2400" dirty="0"/>
              <a:t>ayrımı yapılamadığında</a:t>
            </a:r>
          </a:p>
          <a:p>
            <a:r>
              <a:rPr lang="tr-TR" sz="2400" dirty="0"/>
              <a:t>İleri inceleme gereken baş ağrısı</a:t>
            </a:r>
          </a:p>
          <a:p>
            <a:r>
              <a:rPr lang="tr-TR" sz="2400" dirty="0"/>
              <a:t>Her gün meydana gelen ve durdurulamayan baş ağrısı</a:t>
            </a:r>
          </a:p>
          <a:p>
            <a:r>
              <a:rPr lang="tr-TR" sz="2400" dirty="0"/>
              <a:t>İlaç aşırı kullanımına bağlı baş ağrısı</a:t>
            </a:r>
          </a:p>
          <a:p>
            <a:r>
              <a:rPr lang="tr-TR" sz="2400" dirty="0"/>
              <a:t>Baş </a:t>
            </a:r>
            <a:r>
              <a:rPr lang="tr-TR" sz="2400" dirty="0" smtClean="0"/>
              <a:t>ağrısının </a:t>
            </a:r>
            <a:r>
              <a:rPr lang="tr-TR" sz="2400" dirty="0"/>
              <a:t>uygun tanı ve tedavi konusunda birinci basamak hekiminin kendisini rahatsız hissettiği herhangi bir durumda </a:t>
            </a:r>
          </a:p>
          <a:p>
            <a:r>
              <a:rPr lang="tr-TR" sz="2400" dirty="0"/>
              <a:t>Tedaviye yanıt vermeyen veya durumu kötüleşen hasta sevk olmak istediğinde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0398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sz="1900" dirty="0" err="1"/>
              <a:t>Current</a:t>
            </a:r>
            <a:r>
              <a:rPr lang="tr-TR" sz="1900" dirty="0"/>
              <a:t> Aile Hekimliği Tanı ve Tedavi, S:293-297, 2018</a:t>
            </a:r>
          </a:p>
          <a:p>
            <a:r>
              <a:rPr lang="tr-TR" sz="1900" dirty="0" err="1"/>
              <a:t>Rakel</a:t>
            </a:r>
            <a:r>
              <a:rPr lang="tr-TR" sz="1900" dirty="0"/>
              <a:t> Aile Hekimliği, S:999-1004, </a:t>
            </a:r>
            <a:r>
              <a:rPr lang="tr-TR" sz="1900" dirty="0" smtClean="0"/>
              <a:t>2019</a:t>
            </a:r>
          </a:p>
          <a:p>
            <a:r>
              <a:rPr lang="tr-TR" sz="1900" dirty="0" err="1" smtClean="0"/>
              <a:t>American</a:t>
            </a:r>
            <a:r>
              <a:rPr lang="tr-TR" sz="1900" dirty="0" smtClean="0"/>
              <a:t> </a:t>
            </a:r>
            <a:r>
              <a:rPr lang="tr-TR" sz="1900" dirty="0" err="1" smtClean="0"/>
              <a:t>Family</a:t>
            </a:r>
            <a:r>
              <a:rPr lang="tr-TR" sz="1900" dirty="0" smtClean="0"/>
              <a:t> </a:t>
            </a:r>
            <a:r>
              <a:rPr lang="tr-TR" sz="1900" dirty="0" err="1" smtClean="0"/>
              <a:t>Physician</a:t>
            </a:r>
            <a:r>
              <a:rPr lang="tr-TR" sz="1900" dirty="0" smtClean="0"/>
              <a:t>-</a:t>
            </a:r>
            <a:r>
              <a:rPr lang="en-US" sz="1900" dirty="0"/>
              <a:t>Approach to Acute Headache in Adults</a:t>
            </a:r>
          </a:p>
          <a:p>
            <a:pPr marL="0" indent="0">
              <a:buNone/>
            </a:pPr>
            <a:r>
              <a:rPr lang="tr-TR" sz="1900" dirty="0">
                <a:hlinkClick r:id="rId2"/>
              </a:rPr>
              <a:t>https://</a:t>
            </a:r>
            <a:r>
              <a:rPr lang="tr-TR" sz="1900" dirty="0" smtClean="0">
                <a:hlinkClick r:id="rId2"/>
              </a:rPr>
              <a:t>www.aafp.org/afp/2013/0515/p682.html</a:t>
            </a:r>
            <a:endParaRPr lang="tr-TR" sz="1900" dirty="0" smtClean="0"/>
          </a:p>
          <a:p>
            <a:r>
              <a:rPr lang="tr-TR" sz="1900" dirty="0" smtClean="0"/>
              <a:t>Baş ağrısı </a:t>
            </a:r>
            <a:r>
              <a:rPr lang="tr-TR" sz="1900" dirty="0"/>
              <a:t>Tanı ve Tedavi Güncel Yaklaşımlar, Türk Nöroloji Derneği, </a:t>
            </a:r>
            <a:r>
              <a:rPr lang="tr-TR" sz="1900" dirty="0" smtClean="0"/>
              <a:t>2018</a:t>
            </a:r>
          </a:p>
          <a:p>
            <a:r>
              <a:rPr lang="en-US" sz="2000" dirty="0"/>
              <a:t>The International Classification of Headache Disorders 3rd </a:t>
            </a:r>
            <a:r>
              <a:rPr lang="en-US" sz="2000" dirty="0" smtClean="0"/>
              <a:t>edition</a:t>
            </a:r>
            <a:r>
              <a:rPr lang="tr-TR" sz="2000" dirty="0" smtClean="0"/>
              <a:t> (</a:t>
            </a:r>
            <a:r>
              <a:rPr lang="tr-TR" sz="2000" dirty="0"/>
              <a:t>ICHD-3)</a:t>
            </a:r>
          </a:p>
          <a:p>
            <a:r>
              <a:rPr lang="tr-TR" sz="1900" dirty="0" smtClean="0"/>
              <a:t>İç </a:t>
            </a:r>
            <a:r>
              <a:rPr lang="tr-TR" sz="1900" dirty="0"/>
              <a:t>Hastalıklarında Semptomdan Tanıya Kanıta Dayalı Bir Rehber, S:325-343, 2018</a:t>
            </a:r>
          </a:p>
          <a:p>
            <a:r>
              <a:rPr lang="tr-TR" sz="1900" dirty="0" smtClean="0"/>
              <a:t>ACR </a:t>
            </a:r>
            <a:r>
              <a:rPr lang="tr-TR" sz="1900" dirty="0" err="1"/>
              <a:t>Appropriateness</a:t>
            </a:r>
            <a:r>
              <a:rPr lang="tr-TR" sz="1900" dirty="0"/>
              <a:t> </a:t>
            </a:r>
            <a:r>
              <a:rPr lang="tr-TR" sz="1900" dirty="0" err="1"/>
              <a:t>Criteria</a:t>
            </a:r>
            <a:r>
              <a:rPr lang="tr-TR" sz="1900" dirty="0"/>
              <a:t>® </a:t>
            </a:r>
            <a:r>
              <a:rPr lang="tr-TR" sz="1900" dirty="0" err="1"/>
              <a:t>Headache</a:t>
            </a:r>
            <a:endParaRPr lang="tr-TR" sz="1900" dirty="0"/>
          </a:p>
          <a:p>
            <a:pPr marL="0" indent="0">
              <a:buNone/>
            </a:pPr>
            <a:r>
              <a:rPr lang="tr-TR" sz="1900" dirty="0" smtClean="0">
                <a:hlinkClick r:id="rId3"/>
              </a:rPr>
              <a:t>https</a:t>
            </a:r>
            <a:r>
              <a:rPr lang="tr-TR" sz="1900" dirty="0">
                <a:hlinkClick r:id="rId3"/>
              </a:rPr>
              <a:t>://www.clinicalkey.com/#!/</a:t>
            </a:r>
            <a:r>
              <a:rPr lang="tr-TR" sz="1900" dirty="0" smtClean="0">
                <a:hlinkClick r:id="rId3"/>
              </a:rPr>
              <a:t>content/journal/1-s2.0-S1546144019306209</a:t>
            </a:r>
            <a:endParaRPr lang="tr-TR" sz="1900" dirty="0" smtClean="0"/>
          </a:p>
          <a:p>
            <a:r>
              <a:rPr lang="tr-TR" sz="1900" cap="all" dirty="0"/>
              <a:t>CLINICAL </a:t>
            </a:r>
            <a:r>
              <a:rPr lang="tr-TR" sz="1900" cap="all" dirty="0" smtClean="0"/>
              <a:t>OVERVIEW/</a:t>
            </a:r>
            <a:r>
              <a:rPr lang="tr-TR" sz="1900" dirty="0" err="1" smtClean="0"/>
              <a:t>Tension-Type</a:t>
            </a:r>
            <a:r>
              <a:rPr lang="tr-TR" sz="1900" dirty="0"/>
              <a:t> </a:t>
            </a:r>
            <a:r>
              <a:rPr lang="tr-TR" sz="1900" dirty="0" err="1" smtClean="0"/>
              <a:t>Headache</a:t>
            </a:r>
            <a:r>
              <a:rPr lang="tr-TR" sz="1900" dirty="0" smtClean="0"/>
              <a:t>-</a:t>
            </a:r>
          </a:p>
          <a:p>
            <a:pPr marL="0" indent="0">
              <a:buNone/>
            </a:pPr>
            <a:r>
              <a:rPr lang="tr-TR" sz="1900" dirty="0">
                <a:hlinkClick r:id="rId4"/>
              </a:rPr>
              <a:t>https://www.clinicalkey.com/#!/</a:t>
            </a:r>
            <a:r>
              <a:rPr lang="tr-TR" sz="1900" dirty="0" smtClean="0">
                <a:hlinkClick r:id="rId4"/>
              </a:rPr>
              <a:t>content/derived_clinical_overview/76-s2.0-B9780323755702008997</a:t>
            </a:r>
            <a:endParaRPr lang="tr-TR" sz="1900" dirty="0" smtClean="0"/>
          </a:p>
          <a:p>
            <a:r>
              <a:rPr lang="tr-TR" sz="1900" dirty="0" smtClean="0"/>
              <a:t>Salman İ B, </a:t>
            </a:r>
            <a:r>
              <a:rPr lang="tr-TR" sz="1900" dirty="0"/>
              <a:t>Sertel Berk H </a:t>
            </a:r>
            <a:r>
              <a:rPr lang="tr-TR" sz="1900" dirty="0" smtClean="0"/>
              <a:t>Ö. </a:t>
            </a:r>
            <a:r>
              <a:rPr lang="tr-TR" sz="1900" dirty="0"/>
              <a:t>Kronik gerilim tipi baş ağrısında kognitif davranışçı terapi: Olgu </a:t>
            </a:r>
            <a:r>
              <a:rPr lang="tr-TR" sz="1900" dirty="0" smtClean="0"/>
              <a:t>sunumu. </a:t>
            </a:r>
            <a:r>
              <a:rPr lang="tr-TR" sz="1900" dirty="0" err="1"/>
              <a:t>Agri</a:t>
            </a:r>
            <a:r>
              <a:rPr lang="tr-TR" sz="1900" dirty="0"/>
              <a:t> 2017;29(4):</a:t>
            </a:r>
            <a:r>
              <a:rPr lang="tr-TR" sz="1900" dirty="0" smtClean="0"/>
              <a:t>177-184</a:t>
            </a:r>
          </a:p>
          <a:p>
            <a:pPr marL="0" indent="0">
              <a:buNone/>
            </a:pPr>
            <a:r>
              <a:rPr lang="tr-TR" sz="1900" dirty="0">
                <a:hlinkClick r:id="rId5"/>
              </a:rPr>
              <a:t>https://</a:t>
            </a:r>
            <a:r>
              <a:rPr lang="tr-TR" sz="1900" dirty="0" smtClean="0">
                <a:hlinkClick r:id="rId5"/>
              </a:rPr>
              <a:t>jag.journalagent.com/agri/pdfs/AGRI-35582-CASE_REPORTS-SALMAN.pdf</a:t>
            </a:r>
            <a:endParaRPr lang="tr-TR" sz="1900" dirty="0" smtClean="0"/>
          </a:p>
          <a:p>
            <a:r>
              <a:rPr lang="tr-TR" sz="1900" dirty="0"/>
              <a:t>https://www.cochranelibrary.com/cdsr/doi/10.1002/14651858.CD007587.pub2/full?highlightAbstract=headach%7Cheadache</a:t>
            </a:r>
          </a:p>
          <a:p>
            <a:pPr marL="0" indent="0">
              <a:buNone/>
            </a:pPr>
            <a:endParaRPr lang="tr-TR" sz="1900" dirty="0"/>
          </a:p>
          <a:p>
            <a:pPr marL="0" indent="0">
              <a:buNone/>
            </a:pPr>
            <a:endParaRPr lang="tr-TR" sz="1900" dirty="0"/>
          </a:p>
          <a:p>
            <a:pPr marL="0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9791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Giriş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617" y="1585702"/>
            <a:ext cx="4237087" cy="4243184"/>
          </a:xfrm>
          <a:prstGeom prst="rect">
            <a:avLst/>
          </a:prstGeom>
        </p:spPr>
      </p:pic>
      <p:sp>
        <p:nvSpPr>
          <p:cNvPr id="4" name="Yuvarlatılmış Dikdörtgen 3"/>
          <p:cNvSpPr/>
          <p:nvPr/>
        </p:nvSpPr>
        <p:spPr>
          <a:xfrm>
            <a:off x="1083365" y="2146851"/>
            <a:ext cx="5734878" cy="31208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tx1"/>
                </a:solidFill>
              </a:rPr>
              <a:t>Bireysel ve toplumsal ekonomik kayıplar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tx1"/>
                </a:solidFill>
              </a:rPr>
              <a:t>İş gücü kaybı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tx1"/>
                </a:solidFill>
              </a:rPr>
              <a:t>Yaşam kalitesini bozma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tx1"/>
                </a:solidFill>
              </a:rPr>
              <a:t>Sağlık harcamalarında artış</a:t>
            </a:r>
          </a:p>
        </p:txBody>
      </p:sp>
    </p:spTree>
    <p:extLst>
      <p:ext uri="{BB962C8B-B14F-4D97-AF65-F5344CB8AC3E}">
        <p14:creationId xmlns:p14="http://schemas.microsoft.com/office/powerpoint/2010/main" val="23376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Epidemiyoloji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 smtClean="0"/>
              <a:t>Ömür</a:t>
            </a:r>
            <a:r>
              <a:rPr lang="de-DE" sz="2400" dirty="0" smtClean="0"/>
              <a:t> </a:t>
            </a:r>
            <a:r>
              <a:rPr lang="de-DE" sz="2400" dirty="0" err="1" smtClean="0"/>
              <a:t>boyu</a:t>
            </a:r>
            <a:r>
              <a:rPr lang="de-DE" sz="2400" dirty="0" smtClean="0"/>
              <a:t> en </a:t>
            </a:r>
            <a:r>
              <a:rPr lang="de-DE" sz="2400" dirty="0" err="1" smtClean="0"/>
              <a:t>az</a:t>
            </a:r>
            <a:r>
              <a:rPr lang="de-DE" sz="2400" dirty="0" smtClean="0"/>
              <a:t> </a:t>
            </a:r>
            <a:r>
              <a:rPr lang="de-DE" sz="2400" dirty="0" err="1" smtClean="0"/>
              <a:t>bir</a:t>
            </a:r>
            <a:r>
              <a:rPr lang="de-DE" sz="2400" dirty="0" smtClean="0"/>
              <a:t> </a:t>
            </a:r>
            <a:r>
              <a:rPr lang="de-DE" sz="2400" dirty="0" err="1" smtClean="0"/>
              <a:t>kez</a:t>
            </a:r>
            <a:r>
              <a:rPr lang="tr-TR" sz="2400" dirty="0" smtClean="0"/>
              <a:t> baş ağrısı yaşayan kişi oranı;</a:t>
            </a:r>
          </a:p>
          <a:p>
            <a:pPr marL="0" indent="0" algn="ctr">
              <a:buNone/>
            </a:pPr>
            <a:r>
              <a:rPr lang="tr-TR" sz="2400" dirty="0" smtClean="0"/>
              <a:t>Erkek</a:t>
            </a:r>
            <a:r>
              <a:rPr lang="tr-TR" sz="2400" dirty="0" smtClean="0">
                <a:sym typeface="Wingdings" panose="05000000000000000000" pitchFamily="2" charset="2"/>
              </a:rPr>
              <a:t> %93</a:t>
            </a:r>
          </a:p>
          <a:p>
            <a:pPr marL="0" indent="0" algn="ctr">
              <a:buNone/>
            </a:pPr>
            <a:r>
              <a:rPr lang="tr-TR" sz="2400" dirty="0" smtClean="0">
                <a:sym typeface="Wingdings" panose="05000000000000000000" pitchFamily="2" charset="2"/>
              </a:rPr>
              <a:t>Kadın %99</a:t>
            </a:r>
          </a:p>
          <a:p>
            <a:endParaRPr lang="tr-TR" sz="2400" dirty="0" smtClean="0">
              <a:sym typeface="Wingdings" panose="05000000000000000000" pitchFamily="2" charset="2"/>
            </a:endParaRPr>
          </a:p>
          <a:p>
            <a:r>
              <a:rPr lang="tr-TR" sz="2400" dirty="0" smtClean="0">
                <a:sym typeface="Wingdings" panose="05000000000000000000" pitchFamily="2" charset="2"/>
              </a:rPr>
              <a:t>Genel popülasyonda ise bu oran &gt; %90</a:t>
            </a:r>
          </a:p>
          <a:p>
            <a:endParaRPr lang="tr-TR" sz="2400" dirty="0" smtClean="0"/>
          </a:p>
          <a:p>
            <a:r>
              <a:rPr lang="tr-TR" sz="2400" dirty="0" smtClean="0"/>
              <a:t>Baş ağrıları içinde, </a:t>
            </a:r>
            <a:r>
              <a:rPr lang="tr-TR" sz="2400" b="1" dirty="0" smtClean="0"/>
              <a:t>gerilim tipi baş ağrısı (GTBA) (%31,7) </a:t>
            </a:r>
            <a:r>
              <a:rPr lang="tr-TR" sz="2400" dirty="0" smtClean="0"/>
              <a:t>ve </a:t>
            </a:r>
            <a:r>
              <a:rPr lang="tr-TR" sz="2400" b="1" dirty="0" smtClean="0"/>
              <a:t>migren (%16,4) </a:t>
            </a:r>
            <a:r>
              <a:rPr lang="tr-TR" sz="2400" dirty="0" smtClean="0"/>
              <a:t>en sık görülen baş ağrısı tipleri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75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Sınıflandırma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Uluslararası Baş Ağrısı Topluluğu’nun ICHD-3 sınıflamasına göre;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Primer</a:t>
            </a:r>
            <a:r>
              <a:rPr lang="tr-TR" sz="2400" dirty="0" smtClean="0"/>
              <a:t> Baş Ağrıları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err="1" smtClean="0"/>
              <a:t>Sekonder</a:t>
            </a:r>
            <a:r>
              <a:rPr lang="tr-TR" sz="2400" dirty="0" smtClean="0"/>
              <a:t> Baş Ağrıları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 smtClean="0"/>
              <a:t>Ağrılı </a:t>
            </a:r>
            <a:r>
              <a:rPr lang="tr-TR" sz="2400" dirty="0" err="1" smtClean="0"/>
              <a:t>kraniyal</a:t>
            </a:r>
            <a:r>
              <a:rPr lang="tr-TR" sz="2400" dirty="0" smtClean="0"/>
              <a:t> </a:t>
            </a:r>
            <a:r>
              <a:rPr lang="tr-TR" sz="2400" dirty="0" err="1" smtClean="0"/>
              <a:t>nöropatiler</a:t>
            </a:r>
            <a:r>
              <a:rPr lang="tr-TR" sz="2400" dirty="0" smtClean="0"/>
              <a:t>, diğer yüz ağrıları ve diğer baş ağrıları</a:t>
            </a:r>
            <a:endParaRPr lang="tr-TR" sz="24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838200" y="6438732"/>
            <a:ext cx="4808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International Classification of Headache Disorders 3rd </a:t>
            </a:r>
            <a:r>
              <a:rPr lang="en-US" sz="1200" dirty="0" smtClean="0"/>
              <a:t>edition</a:t>
            </a:r>
            <a:r>
              <a:rPr lang="tr-TR" sz="1200" dirty="0" smtClean="0"/>
              <a:t>(ICHD-3)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5604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1. </a:t>
            </a:r>
            <a:r>
              <a:rPr lang="tr-TR" sz="4000" dirty="0" err="1" smtClean="0"/>
              <a:t>Primer</a:t>
            </a:r>
            <a:r>
              <a:rPr lang="tr-TR" sz="4000" dirty="0" smtClean="0"/>
              <a:t> </a:t>
            </a:r>
            <a:r>
              <a:rPr lang="tr-TR" sz="4000" dirty="0"/>
              <a:t>Baş Ağrıları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939801" y="1620078"/>
            <a:ext cx="5157787" cy="4327077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tx1"/>
                </a:solidFill>
              </a:rPr>
              <a:t>Migren</a:t>
            </a:r>
          </a:p>
          <a:p>
            <a:endParaRPr lang="tr-TR" sz="2400" dirty="0" smtClean="0">
              <a:solidFill>
                <a:schemeClr val="tx1"/>
              </a:solidFill>
            </a:endParaRPr>
          </a:p>
          <a:p>
            <a:r>
              <a:rPr lang="tr-TR" sz="2400" dirty="0" smtClean="0">
                <a:solidFill>
                  <a:schemeClr val="tx1"/>
                </a:solidFill>
              </a:rPr>
              <a:t>Gerilim tipi baş ağrısı</a:t>
            </a:r>
          </a:p>
          <a:p>
            <a:endParaRPr lang="tr-TR" sz="2400" dirty="0" smtClean="0">
              <a:solidFill>
                <a:schemeClr val="tx1"/>
              </a:solidFill>
            </a:endParaRPr>
          </a:p>
          <a:p>
            <a:r>
              <a:rPr lang="tr-TR" sz="2400" dirty="0" smtClean="0">
                <a:solidFill>
                  <a:schemeClr val="tx1"/>
                </a:solidFill>
              </a:rPr>
              <a:t>Küme tipi baş ağrısı ve 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</a:t>
            </a:r>
            <a:r>
              <a:rPr lang="tr-TR" sz="2400" dirty="0" smtClean="0">
                <a:solidFill>
                  <a:schemeClr val="tx1"/>
                </a:solidFill>
              </a:rPr>
              <a:t>diğer </a:t>
            </a:r>
            <a:r>
              <a:rPr lang="tr-TR" sz="2400" dirty="0" err="1" smtClean="0">
                <a:solidFill>
                  <a:schemeClr val="tx1"/>
                </a:solidFill>
              </a:rPr>
              <a:t>trigeminal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 err="1" smtClean="0">
                <a:solidFill>
                  <a:schemeClr val="tx1"/>
                </a:solidFill>
              </a:rPr>
              <a:t>otonomik</a:t>
            </a:r>
            <a:r>
              <a:rPr lang="tr-TR" sz="2400" dirty="0" smtClean="0">
                <a:solidFill>
                  <a:schemeClr val="tx1"/>
                </a:solidFill>
              </a:rPr>
              <a:t> baş ağrıları</a:t>
            </a:r>
            <a:r>
              <a:rPr lang="tr-T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</a:p>
          <a:p>
            <a:endParaRPr lang="tr-TR" sz="2400" dirty="0" smtClean="0">
              <a:solidFill>
                <a:schemeClr val="tx1"/>
              </a:solidFill>
            </a:endParaRPr>
          </a:p>
          <a:p>
            <a:r>
              <a:rPr lang="tr-TR" sz="2400" dirty="0" smtClean="0">
                <a:solidFill>
                  <a:schemeClr val="tx1"/>
                </a:solidFill>
              </a:rPr>
              <a:t>Diğer </a:t>
            </a:r>
            <a:r>
              <a:rPr lang="tr-TR" sz="2400" dirty="0" err="1" smtClean="0">
                <a:solidFill>
                  <a:schemeClr val="tx1"/>
                </a:solidFill>
              </a:rPr>
              <a:t>primer</a:t>
            </a:r>
            <a:r>
              <a:rPr lang="tr-TR" sz="2400" dirty="0" smtClean="0">
                <a:solidFill>
                  <a:schemeClr val="tx1"/>
                </a:solidFill>
              </a:rPr>
              <a:t> baş ağrısı sendromları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86571" y="1191913"/>
            <a:ext cx="5054601" cy="2245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Küme baş ağrısı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Paroksismal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Hemikrania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Konjonktival</a:t>
            </a:r>
            <a:r>
              <a:rPr lang="tr-TR" dirty="0">
                <a:solidFill>
                  <a:schemeClr val="tx1"/>
                </a:solidFill>
              </a:rPr>
              <a:t> kanlanma ve yaşarmalı kısa süreli tek taraflı </a:t>
            </a:r>
            <a:r>
              <a:rPr lang="tr-TR" dirty="0" err="1">
                <a:solidFill>
                  <a:schemeClr val="tx1"/>
                </a:solidFill>
              </a:rPr>
              <a:t>nöraljiform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baş ağrısı </a:t>
            </a:r>
            <a:r>
              <a:rPr lang="tr-TR" dirty="0">
                <a:solidFill>
                  <a:schemeClr val="tx1"/>
                </a:solidFill>
              </a:rPr>
              <a:t>(SUNCT)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Hemikrania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kontünia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Olası </a:t>
            </a:r>
            <a:r>
              <a:rPr lang="tr-TR" dirty="0" err="1">
                <a:solidFill>
                  <a:schemeClr val="tx1"/>
                </a:solidFill>
              </a:rPr>
              <a:t>trigeminal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otonomik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sefaljiler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669156" y="3690455"/>
            <a:ext cx="5088835" cy="2998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öksürük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egzersiz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seksüel aktivite ile ilişkili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gök gürültüsü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Soğuk uyaranı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Dışarıdan uygulanan basınca bağlı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saplanıcı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Nummuler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/>
                </a:solidFill>
              </a:rPr>
              <a:t>Hipnik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Yeni günlük ısrarlı </a:t>
            </a:r>
            <a:r>
              <a:rPr lang="tr-TR" dirty="0" smtClean="0">
                <a:solidFill>
                  <a:schemeClr val="tx1"/>
                </a:solidFill>
              </a:rPr>
              <a:t>baş ağrısı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 rot="2106647">
            <a:off x="5834823" y="5232041"/>
            <a:ext cx="725556" cy="2186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363969">
            <a:off x="5771424" y="3181686"/>
            <a:ext cx="652329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7773</TotalTime>
  <Words>3022</Words>
  <Application>Microsoft Office PowerPoint</Application>
  <PresentationFormat>Özel</PresentationFormat>
  <Paragraphs>569</Paragraphs>
  <Slides>57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58" baseType="lpstr">
      <vt:lpstr>Office Teması</vt:lpstr>
      <vt:lpstr>BAŞ AĞRISINA YAKLAŞIM</vt:lpstr>
      <vt:lpstr> Sunum Planı </vt:lpstr>
      <vt:lpstr>Giriş</vt:lpstr>
      <vt:lpstr>Giriş</vt:lpstr>
      <vt:lpstr>Giriş</vt:lpstr>
      <vt:lpstr>Giriş</vt:lpstr>
      <vt:lpstr>Epidemiyoloji </vt:lpstr>
      <vt:lpstr>Sınıflandırma</vt:lpstr>
      <vt:lpstr>1. Primer Baş Ağrıları</vt:lpstr>
      <vt:lpstr>PowerPoint Sunusu</vt:lpstr>
      <vt:lpstr>PowerPoint Sunusu</vt:lpstr>
      <vt:lpstr> 2. Sekonder Baş Ağrıları </vt:lpstr>
      <vt:lpstr> 3. Ağrılı kraniyal nöropatiler, diğer yüz ağrıları ve diğer baş ağrıları </vt:lpstr>
      <vt:lpstr>PowerPoint Sunusu</vt:lpstr>
      <vt:lpstr>PowerPoint Sunusu</vt:lpstr>
      <vt:lpstr>PowerPoint Sunusu</vt:lpstr>
      <vt:lpstr>PowerPoint Sunusu</vt:lpstr>
      <vt:lpstr>Anamnez</vt:lpstr>
      <vt:lpstr>Anamnez</vt:lpstr>
      <vt:lpstr>Anamnez</vt:lpstr>
      <vt:lpstr>Öyküde sekonder baş ağrılarını düşündüren özellikler:</vt:lpstr>
      <vt:lpstr>Anamnez</vt:lpstr>
      <vt:lpstr>Fizik muayene</vt:lpstr>
      <vt:lpstr>Göz dibi muayenesi</vt:lpstr>
      <vt:lpstr>Göz dibi muayenesi</vt:lpstr>
      <vt:lpstr>Fizik muayene</vt:lpstr>
      <vt:lpstr>Meningeal irritasyon muayenesi</vt:lpstr>
      <vt:lpstr>Fizik muayene</vt:lpstr>
      <vt:lpstr>Fizik muayene</vt:lpstr>
      <vt:lpstr>Laboratuvar</vt:lpstr>
      <vt:lpstr>Laboratuvar</vt:lpstr>
      <vt:lpstr>Laboratuvar</vt:lpstr>
      <vt:lpstr>          Kırmızı Bayraklar</vt:lpstr>
      <vt:lpstr>Gerilim Tipi Baş Ağrısı (GTBA)</vt:lpstr>
      <vt:lpstr>PowerPoint Sunusu</vt:lpstr>
      <vt:lpstr>PowerPoint Sunusu</vt:lpstr>
      <vt:lpstr>PowerPoint Sunusu</vt:lpstr>
      <vt:lpstr>Fizyopatoloji</vt:lpstr>
      <vt:lpstr>Sınıflandırma</vt:lpstr>
      <vt:lpstr>Seyrek epizodik GTBA tanı kriterleri</vt:lpstr>
      <vt:lpstr>Sık epizodik GTBA tanı kriterleri</vt:lpstr>
      <vt:lpstr>Kronik GTBA tanı kriterleri</vt:lpstr>
      <vt:lpstr>Ayırıcı Tanı</vt:lpstr>
      <vt:lpstr>Tedavi</vt:lpstr>
      <vt:lpstr>Akut atak tedavisi</vt:lpstr>
      <vt:lpstr>PowerPoint Sunusu</vt:lpstr>
      <vt:lpstr>İlaç dışı ve girişimsel tedaviler</vt:lpstr>
      <vt:lpstr>PowerPoint Sunusu</vt:lpstr>
      <vt:lpstr>PowerPoint Sunusu</vt:lpstr>
      <vt:lpstr>PowerPoint Sunusu</vt:lpstr>
      <vt:lpstr>PowerPoint Sunusu</vt:lpstr>
      <vt:lpstr>PowerPoint Sunusu</vt:lpstr>
      <vt:lpstr> Profilaktik tedavi </vt:lpstr>
      <vt:lpstr>PowerPoint Sunusu</vt:lpstr>
      <vt:lpstr>Kronik GTBA tedavisinde;</vt:lpstr>
      <vt:lpstr>Sevk Kriterleri</vt:lpstr>
      <vt:lpstr>Kaynaklar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BAŞ AĞRISINA YAKLAŞIM</dc:title>
  <dc:creator>kevser pala</dc:creator>
  <cp:lastModifiedBy>w7</cp:lastModifiedBy>
  <cp:revision>282</cp:revision>
  <dcterms:created xsi:type="dcterms:W3CDTF">2021-09-06T11:58:59Z</dcterms:created>
  <dcterms:modified xsi:type="dcterms:W3CDTF">2021-09-15T12:40:45Z</dcterms:modified>
</cp:coreProperties>
</file>