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256" r:id="rId2"/>
    <p:sldId id="257" r:id="rId3"/>
    <p:sldId id="274" r:id="rId4"/>
    <p:sldId id="270" r:id="rId5"/>
    <p:sldId id="271" r:id="rId6"/>
    <p:sldId id="272" r:id="rId7"/>
    <p:sldId id="273" r:id="rId8"/>
    <p:sldId id="304" r:id="rId9"/>
    <p:sldId id="269" r:id="rId10"/>
    <p:sldId id="275" r:id="rId11"/>
    <p:sldId id="276" r:id="rId12"/>
    <p:sldId id="277" r:id="rId13"/>
    <p:sldId id="278" r:id="rId14"/>
    <p:sldId id="258" r:id="rId15"/>
    <p:sldId id="260" r:id="rId16"/>
    <p:sldId id="259" r:id="rId17"/>
    <p:sldId id="261" r:id="rId18"/>
    <p:sldId id="279" r:id="rId19"/>
    <p:sldId id="280" r:id="rId20"/>
    <p:sldId id="282" r:id="rId21"/>
    <p:sldId id="281" r:id="rId22"/>
    <p:sldId id="283" r:id="rId23"/>
    <p:sldId id="262" r:id="rId24"/>
    <p:sldId id="263" r:id="rId25"/>
    <p:sldId id="264" r:id="rId26"/>
    <p:sldId id="265" r:id="rId27"/>
    <p:sldId id="266" r:id="rId28"/>
    <p:sldId id="268" r:id="rId29"/>
    <p:sldId id="284" r:id="rId30"/>
    <p:sldId id="285" r:id="rId31"/>
    <p:sldId id="305" r:id="rId32"/>
    <p:sldId id="306" r:id="rId33"/>
    <p:sldId id="286" r:id="rId34"/>
    <p:sldId id="287" r:id="rId35"/>
    <p:sldId id="290" r:id="rId36"/>
    <p:sldId id="288" r:id="rId37"/>
    <p:sldId id="289" r:id="rId38"/>
    <p:sldId id="302" r:id="rId39"/>
    <p:sldId id="291" r:id="rId40"/>
    <p:sldId id="309" r:id="rId41"/>
    <p:sldId id="292" r:id="rId42"/>
    <p:sldId id="310" r:id="rId43"/>
    <p:sldId id="293" r:id="rId44"/>
    <p:sldId id="311" r:id="rId45"/>
    <p:sldId id="294" r:id="rId46"/>
    <p:sldId id="312" r:id="rId47"/>
    <p:sldId id="295" r:id="rId48"/>
    <p:sldId id="299" r:id="rId49"/>
    <p:sldId id="313" r:id="rId50"/>
    <p:sldId id="296" r:id="rId51"/>
    <p:sldId id="300" r:id="rId52"/>
    <p:sldId id="301" r:id="rId53"/>
    <p:sldId id="303" r:id="rId54"/>
    <p:sldId id="307" r:id="rId5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92" autoAdjust="0"/>
  </p:normalViewPr>
  <p:slideViewPr>
    <p:cSldViewPr>
      <p:cViewPr>
        <p:scale>
          <a:sx n="104" d="100"/>
          <a:sy n="104" d="100"/>
        </p:scale>
        <p:origin x="-178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F87F8A-5DFC-4721-9891-417A037472F3}" type="doc">
      <dgm:prSet loTypeId="urn:microsoft.com/office/officeart/2005/8/layout/radial6" loCatId="cycle" qsTypeId="urn:microsoft.com/office/officeart/2005/8/quickstyle/simple1#1" qsCatId="simple" csTypeId="urn:microsoft.com/office/officeart/2005/8/colors/accent1_2#1" csCatId="accent1"/>
      <dgm:spPr/>
    </dgm:pt>
    <dgm:pt modelId="{BF3E8CA3-C92A-4368-9386-DFB13ED5377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0" i="0" u="none" strike="noStrike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Comic Sans MS" pitchFamily="66" charset="0"/>
              <a:cs typeface="Arial" pitchFamily="34" charset="0"/>
            </a:rPr>
            <a:t>DİYABET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0" i="0" u="none" strike="noStrike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Comic Sans MS" pitchFamily="66" charset="0"/>
              <a:cs typeface="Arial" pitchFamily="34" charset="0"/>
            </a:rPr>
            <a:t>TEDAVİSİ</a:t>
          </a:r>
        </a:p>
      </dgm:t>
    </dgm:pt>
    <dgm:pt modelId="{D416F276-B8CA-4A40-B387-23F23278F3BE}" type="parTrans" cxnId="{E0229AAC-42D0-4531-B0EB-95BC06A308F7}">
      <dgm:prSet/>
      <dgm:spPr/>
      <dgm:t>
        <a:bodyPr/>
        <a:lstStyle/>
        <a:p>
          <a:endParaRPr lang="tr-TR"/>
        </a:p>
      </dgm:t>
    </dgm:pt>
    <dgm:pt modelId="{A73FC9FF-2205-42E2-8893-7CBD568FE3F8}" type="sibTrans" cxnId="{E0229AAC-42D0-4531-B0EB-95BC06A308F7}">
      <dgm:prSet/>
      <dgm:spPr/>
      <dgm:t>
        <a:bodyPr/>
        <a:lstStyle/>
        <a:p>
          <a:endParaRPr lang="tr-TR"/>
        </a:p>
      </dgm:t>
    </dgm:pt>
    <dgm:pt modelId="{5B29D7C3-A20A-464E-90C0-457FB538098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cs typeface="Arial" pitchFamily="34" charset="0"/>
            </a:rPr>
            <a:t>EĞİTİM</a:t>
          </a:r>
        </a:p>
      </dgm:t>
    </dgm:pt>
    <dgm:pt modelId="{769FADAC-E874-4F96-9560-5B96D365BA10}" type="parTrans" cxnId="{4B60E38A-5769-4D4E-A203-F67954A11D3F}">
      <dgm:prSet/>
      <dgm:spPr/>
      <dgm:t>
        <a:bodyPr/>
        <a:lstStyle/>
        <a:p>
          <a:endParaRPr lang="tr-TR"/>
        </a:p>
      </dgm:t>
    </dgm:pt>
    <dgm:pt modelId="{4A5EDA1E-68AF-435E-A5BC-8CDAB500123D}" type="sibTrans" cxnId="{4B60E38A-5769-4D4E-A203-F67954A11D3F}">
      <dgm:prSet/>
      <dgm:spPr/>
      <dgm:t>
        <a:bodyPr/>
        <a:lstStyle/>
        <a:p>
          <a:endParaRPr lang="tr-TR"/>
        </a:p>
      </dgm:t>
    </dgm:pt>
    <dgm:pt modelId="{9428B9A0-9C3B-495F-A57F-97083523BA2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rgbClr val="FF3399"/>
              </a:solidFill>
              <a:effectLst/>
              <a:latin typeface="Comic Sans MS" pitchFamily="66" charset="0"/>
              <a:cs typeface="Arial" pitchFamily="34" charset="0"/>
            </a:rPr>
            <a:t>EGZERSİZ</a:t>
          </a:r>
        </a:p>
      </dgm:t>
    </dgm:pt>
    <dgm:pt modelId="{CB30BD42-68C9-42BA-BEA3-5E39700A40CF}" type="parTrans" cxnId="{C6A36C96-946A-4DBE-932F-E020EC8F2068}">
      <dgm:prSet/>
      <dgm:spPr/>
      <dgm:t>
        <a:bodyPr/>
        <a:lstStyle/>
        <a:p>
          <a:endParaRPr lang="tr-TR"/>
        </a:p>
      </dgm:t>
    </dgm:pt>
    <dgm:pt modelId="{3F68E114-4417-4D58-B883-712F1902EAEB}" type="sibTrans" cxnId="{C6A36C96-946A-4DBE-932F-E020EC8F2068}">
      <dgm:prSet/>
      <dgm:spPr/>
      <dgm:t>
        <a:bodyPr/>
        <a:lstStyle/>
        <a:p>
          <a:endParaRPr lang="tr-TR"/>
        </a:p>
      </dgm:t>
    </dgm:pt>
    <dgm:pt modelId="{FE82A124-CE06-4207-B5D2-B55C1A74DF2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rgbClr val="800080"/>
              </a:solidFill>
              <a:effectLst/>
              <a:latin typeface="Comic Sans MS" pitchFamily="66" charset="0"/>
              <a:cs typeface="Arial" pitchFamily="34" charset="0"/>
            </a:rPr>
            <a:t>İLAÇ</a:t>
          </a:r>
        </a:p>
      </dgm:t>
    </dgm:pt>
    <dgm:pt modelId="{7E028830-25D1-4C3F-8ADA-070C39347637}" type="parTrans" cxnId="{FC2DA338-38A5-45A8-961D-CFB68698050C}">
      <dgm:prSet/>
      <dgm:spPr/>
      <dgm:t>
        <a:bodyPr/>
        <a:lstStyle/>
        <a:p>
          <a:endParaRPr lang="tr-TR"/>
        </a:p>
      </dgm:t>
    </dgm:pt>
    <dgm:pt modelId="{EE4BBB5E-C5B1-4401-82BE-3C996F011FEA}" type="sibTrans" cxnId="{FC2DA338-38A5-45A8-961D-CFB68698050C}">
      <dgm:prSet/>
      <dgm:spPr/>
      <dgm:t>
        <a:bodyPr/>
        <a:lstStyle/>
        <a:p>
          <a:endParaRPr lang="tr-TR"/>
        </a:p>
      </dgm:t>
    </dgm:pt>
    <dgm:pt modelId="{882ED9CF-39C0-43D5-86B8-3D9B7B3ED17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pitchFamily="34" charset="0"/>
            </a:rPr>
            <a:t>DİYET</a:t>
          </a:r>
        </a:p>
      </dgm:t>
    </dgm:pt>
    <dgm:pt modelId="{F6FD36A7-8591-4A3A-9253-A4ACA0DCC204}" type="parTrans" cxnId="{9C0CE3D5-4FE3-48B8-9DB2-DF5599C1AC4B}">
      <dgm:prSet/>
      <dgm:spPr/>
      <dgm:t>
        <a:bodyPr/>
        <a:lstStyle/>
        <a:p>
          <a:endParaRPr lang="tr-TR"/>
        </a:p>
      </dgm:t>
    </dgm:pt>
    <dgm:pt modelId="{E7202BCF-C535-4BD1-95DC-D5EE1B657E4E}" type="sibTrans" cxnId="{9C0CE3D5-4FE3-48B8-9DB2-DF5599C1AC4B}">
      <dgm:prSet/>
      <dgm:spPr/>
      <dgm:t>
        <a:bodyPr/>
        <a:lstStyle/>
        <a:p>
          <a:endParaRPr lang="tr-TR"/>
        </a:p>
      </dgm:t>
    </dgm:pt>
    <dgm:pt modelId="{4520BE4A-F47D-4087-9642-6C11959D0374}" type="pres">
      <dgm:prSet presAssocID="{98F87F8A-5DFC-4721-9891-417A037472F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CB8BD22-892C-49A4-A4D9-6432B455EE61}" type="pres">
      <dgm:prSet presAssocID="{BF3E8CA3-C92A-4368-9386-DFB13ED5377F}" presName="centerShape" presStyleLbl="node0" presStyleIdx="0" presStyleCnt="1"/>
      <dgm:spPr/>
      <dgm:t>
        <a:bodyPr/>
        <a:lstStyle/>
        <a:p>
          <a:endParaRPr lang="tr-TR"/>
        </a:p>
      </dgm:t>
    </dgm:pt>
    <dgm:pt modelId="{719ECF87-A2C6-46FF-92DD-9C079789CB11}" type="pres">
      <dgm:prSet presAssocID="{5B29D7C3-A20A-464E-90C0-457FB53809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9C9311-1CF6-4001-988A-E5FC33BDAED3}" type="pres">
      <dgm:prSet presAssocID="{5B29D7C3-A20A-464E-90C0-457FB5380981}" presName="dummy" presStyleCnt="0"/>
      <dgm:spPr/>
    </dgm:pt>
    <dgm:pt modelId="{25006C00-1BA8-4E06-94EC-A6DE63D865C2}" type="pres">
      <dgm:prSet presAssocID="{4A5EDA1E-68AF-435E-A5BC-8CDAB500123D}" presName="sibTrans" presStyleLbl="sibTrans2D1" presStyleIdx="0" presStyleCnt="4"/>
      <dgm:spPr/>
      <dgm:t>
        <a:bodyPr/>
        <a:lstStyle/>
        <a:p>
          <a:endParaRPr lang="tr-TR"/>
        </a:p>
      </dgm:t>
    </dgm:pt>
    <dgm:pt modelId="{C38E5E4F-3F80-4C56-96B4-07DBED15FC8F}" type="pres">
      <dgm:prSet presAssocID="{9428B9A0-9C3B-495F-A57F-97083523BA2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E135A9-81E3-461A-8646-AC5D90D1521A}" type="pres">
      <dgm:prSet presAssocID="{9428B9A0-9C3B-495F-A57F-97083523BA25}" presName="dummy" presStyleCnt="0"/>
      <dgm:spPr/>
    </dgm:pt>
    <dgm:pt modelId="{F97ADA37-A138-45B5-B0A4-86BF3EC0AE10}" type="pres">
      <dgm:prSet presAssocID="{3F68E114-4417-4D58-B883-712F1902EAEB}" presName="sibTrans" presStyleLbl="sibTrans2D1" presStyleIdx="1" presStyleCnt="4"/>
      <dgm:spPr/>
      <dgm:t>
        <a:bodyPr/>
        <a:lstStyle/>
        <a:p>
          <a:endParaRPr lang="tr-TR"/>
        </a:p>
      </dgm:t>
    </dgm:pt>
    <dgm:pt modelId="{9D43CAC2-35D3-4C91-A1D7-4E795F848BC7}" type="pres">
      <dgm:prSet presAssocID="{FE82A124-CE06-4207-B5D2-B55C1A74DF2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BED4A6-46BF-4123-A1EF-C99E0FBF1AFD}" type="pres">
      <dgm:prSet presAssocID="{FE82A124-CE06-4207-B5D2-B55C1A74DF28}" presName="dummy" presStyleCnt="0"/>
      <dgm:spPr/>
    </dgm:pt>
    <dgm:pt modelId="{67965C42-B8E1-43D9-8BC3-C2168D7E76AA}" type="pres">
      <dgm:prSet presAssocID="{EE4BBB5E-C5B1-4401-82BE-3C996F011FEA}" presName="sibTrans" presStyleLbl="sibTrans2D1" presStyleIdx="2" presStyleCnt="4"/>
      <dgm:spPr/>
      <dgm:t>
        <a:bodyPr/>
        <a:lstStyle/>
        <a:p>
          <a:endParaRPr lang="tr-TR"/>
        </a:p>
      </dgm:t>
    </dgm:pt>
    <dgm:pt modelId="{7215805E-37EA-4B45-B627-76CE79C260C9}" type="pres">
      <dgm:prSet presAssocID="{882ED9CF-39C0-43D5-86B8-3D9B7B3ED17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C6E73D-C277-4759-97B3-06C7E53E0BA2}" type="pres">
      <dgm:prSet presAssocID="{882ED9CF-39C0-43D5-86B8-3D9B7B3ED17C}" presName="dummy" presStyleCnt="0"/>
      <dgm:spPr/>
    </dgm:pt>
    <dgm:pt modelId="{D17FFBD1-EAE9-4220-B9A4-538E536A050E}" type="pres">
      <dgm:prSet presAssocID="{E7202BCF-C535-4BD1-95DC-D5EE1B657E4E}" presName="sibTrans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E0229AAC-42D0-4531-B0EB-95BC06A308F7}" srcId="{98F87F8A-5DFC-4721-9891-417A037472F3}" destId="{BF3E8CA3-C92A-4368-9386-DFB13ED5377F}" srcOrd="0" destOrd="0" parTransId="{D416F276-B8CA-4A40-B387-23F23278F3BE}" sibTransId="{A73FC9FF-2205-42E2-8893-7CBD568FE3F8}"/>
    <dgm:cxn modelId="{9C0CE3D5-4FE3-48B8-9DB2-DF5599C1AC4B}" srcId="{BF3E8CA3-C92A-4368-9386-DFB13ED5377F}" destId="{882ED9CF-39C0-43D5-86B8-3D9B7B3ED17C}" srcOrd="3" destOrd="0" parTransId="{F6FD36A7-8591-4A3A-9253-A4ACA0DCC204}" sibTransId="{E7202BCF-C535-4BD1-95DC-D5EE1B657E4E}"/>
    <dgm:cxn modelId="{4B60E38A-5769-4D4E-A203-F67954A11D3F}" srcId="{BF3E8CA3-C92A-4368-9386-DFB13ED5377F}" destId="{5B29D7C3-A20A-464E-90C0-457FB5380981}" srcOrd="0" destOrd="0" parTransId="{769FADAC-E874-4F96-9560-5B96D365BA10}" sibTransId="{4A5EDA1E-68AF-435E-A5BC-8CDAB500123D}"/>
    <dgm:cxn modelId="{C6A36C96-946A-4DBE-932F-E020EC8F2068}" srcId="{BF3E8CA3-C92A-4368-9386-DFB13ED5377F}" destId="{9428B9A0-9C3B-495F-A57F-97083523BA25}" srcOrd="1" destOrd="0" parTransId="{CB30BD42-68C9-42BA-BEA3-5E39700A40CF}" sibTransId="{3F68E114-4417-4D58-B883-712F1902EAEB}"/>
    <dgm:cxn modelId="{0F7A579C-3042-4C8E-ADD2-2BFDBDE4944E}" type="presOf" srcId="{EE4BBB5E-C5B1-4401-82BE-3C996F011FEA}" destId="{67965C42-B8E1-43D9-8BC3-C2168D7E76AA}" srcOrd="0" destOrd="0" presId="urn:microsoft.com/office/officeart/2005/8/layout/radial6"/>
    <dgm:cxn modelId="{675752AA-3BFC-4410-A7AB-6FECA4B5C238}" type="presOf" srcId="{3F68E114-4417-4D58-B883-712F1902EAEB}" destId="{F97ADA37-A138-45B5-B0A4-86BF3EC0AE10}" srcOrd="0" destOrd="0" presId="urn:microsoft.com/office/officeart/2005/8/layout/radial6"/>
    <dgm:cxn modelId="{0FDC1AD6-3C94-41F5-B07A-1965BE5F0746}" type="presOf" srcId="{BF3E8CA3-C92A-4368-9386-DFB13ED5377F}" destId="{ECB8BD22-892C-49A4-A4D9-6432B455EE61}" srcOrd="0" destOrd="0" presId="urn:microsoft.com/office/officeart/2005/8/layout/radial6"/>
    <dgm:cxn modelId="{9A5881AC-11AB-4097-AD88-8074E6D3AE43}" type="presOf" srcId="{E7202BCF-C535-4BD1-95DC-D5EE1B657E4E}" destId="{D17FFBD1-EAE9-4220-B9A4-538E536A050E}" srcOrd="0" destOrd="0" presId="urn:microsoft.com/office/officeart/2005/8/layout/radial6"/>
    <dgm:cxn modelId="{B8F49D7E-8F21-48D3-9FFA-7567E3B379F2}" type="presOf" srcId="{98F87F8A-5DFC-4721-9891-417A037472F3}" destId="{4520BE4A-F47D-4087-9642-6C11959D0374}" srcOrd="0" destOrd="0" presId="urn:microsoft.com/office/officeart/2005/8/layout/radial6"/>
    <dgm:cxn modelId="{C90A3BA9-FB21-4E2F-9117-2578F4189D1B}" type="presOf" srcId="{FE82A124-CE06-4207-B5D2-B55C1A74DF28}" destId="{9D43CAC2-35D3-4C91-A1D7-4E795F848BC7}" srcOrd="0" destOrd="0" presId="urn:microsoft.com/office/officeart/2005/8/layout/radial6"/>
    <dgm:cxn modelId="{E6385F31-4331-49E2-9113-3DE75F7C5D3A}" type="presOf" srcId="{882ED9CF-39C0-43D5-86B8-3D9B7B3ED17C}" destId="{7215805E-37EA-4B45-B627-76CE79C260C9}" srcOrd="0" destOrd="0" presId="urn:microsoft.com/office/officeart/2005/8/layout/radial6"/>
    <dgm:cxn modelId="{A77F90AC-26CB-472E-A169-62F360356877}" type="presOf" srcId="{5B29D7C3-A20A-464E-90C0-457FB5380981}" destId="{719ECF87-A2C6-46FF-92DD-9C079789CB11}" srcOrd="0" destOrd="0" presId="urn:microsoft.com/office/officeart/2005/8/layout/radial6"/>
    <dgm:cxn modelId="{B8D962C6-D2B9-4837-B010-6E3E872DF2BB}" type="presOf" srcId="{4A5EDA1E-68AF-435E-A5BC-8CDAB500123D}" destId="{25006C00-1BA8-4E06-94EC-A6DE63D865C2}" srcOrd="0" destOrd="0" presId="urn:microsoft.com/office/officeart/2005/8/layout/radial6"/>
    <dgm:cxn modelId="{36FB7B66-527C-4FBB-BB42-6B0A25B17E14}" type="presOf" srcId="{9428B9A0-9C3B-495F-A57F-97083523BA25}" destId="{C38E5E4F-3F80-4C56-96B4-07DBED15FC8F}" srcOrd="0" destOrd="0" presId="urn:microsoft.com/office/officeart/2005/8/layout/radial6"/>
    <dgm:cxn modelId="{FC2DA338-38A5-45A8-961D-CFB68698050C}" srcId="{BF3E8CA3-C92A-4368-9386-DFB13ED5377F}" destId="{FE82A124-CE06-4207-B5D2-B55C1A74DF28}" srcOrd="2" destOrd="0" parTransId="{7E028830-25D1-4C3F-8ADA-070C39347637}" sibTransId="{EE4BBB5E-C5B1-4401-82BE-3C996F011FEA}"/>
    <dgm:cxn modelId="{93BBBC47-097B-4B02-B30F-1B134908850E}" type="presParOf" srcId="{4520BE4A-F47D-4087-9642-6C11959D0374}" destId="{ECB8BD22-892C-49A4-A4D9-6432B455EE61}" srcOrd="0" destOrd="0" presId="urn:microsoft.com/office/officeart/2005/8/layout/radial6"/>
    <dgm:cxn modelId="{C7F3A4B7-732A-45BA-A1BA-DE5BDE370D18}" type="presParOf" srcId="{4520BE4A-F47D-4087-9642-6C11959D0374}" destId="{719ECF87-A2C6-46FF-92DD-9C079789CB11}" srcOrd="1" destOrd="0" presId="urn:microsoft.com/office/officeart/2005/8/layout/radial6"/>
    <dgm:cxn modelId="{9F2FA950-E684-4957-AEE2-57EF1BFF44EA}" type="presParOf" srcId="{4520BE4A-F47D-4087-9642-6C11959D0374}" destId="{E79C9311-1CF6-4001-988A-E5FC33BDAED3}" srcOrd="2" destOrd="0" presId="urn:microsoft.com/office/officeart/2005/8/layout/radial6"/>
    <dgm:cxn modelId="{2AEFF622-1E1E-41AF-89BE-DE42A205A492}" type="presParOf" srcId="{4520BE4A-F47D-4087-9642-6C11959D0374}" destId="{25006C00-1BA8-4E06-94EC-A6DE63D865C2}" srcOrd="3" destOrd="0" presId="urn:microsoft.com/office/officeart/2005/8/layout/radial6"/>
    <dgm:cxn modelId="{DE6B2016-7378-4835-8CB6-5601D8ACF8CD}" type="presParOf" srcId="{4520BE4A-F47D-4087-9642-6C11959D0374}" destId="{C38E5E4F-3F80-4C56-96B4-07DBED15FC8F}" srcOrd="4" destOrd="0" presId="urn:microsoft.com/office/officeart/2005/8/layout/radial6"/>
    <dgm:cxn modelId="{D32555E4-EF11-45E8-BF56-F6E08D707F22}" type="presParOf" srcId="{4520BE4A-F47D-4087-9642-6C11959D0374}" destId="{DBE135A9-81E3-461A-8646-AC5D90D1521A}" srcOrd="5" destOrd="0" presId="urn:microsoft.com/office/officeart/2005/8/layout/radial6"/>
    <dgm:cxn modelId="{75325A8E-2CBA-413A-B65A-D767BA0C88FF}" type="presParOf" srcId="{4520BE4A-F47D-4087-9642-6C11959D0374}" destId="{F97ADA37-A138-45B5-B0A4-86BF3EC0AE10}" srcOrd="6" destOrd="0" presId="urn:microsoft.com/office/officeart/2005/8/layout/radial6"/>
    <dgm:cxn modelId="{0C4D6D87-3BAB-411D-89AF-94FEC86CFF86}" type="presParOf" srcId="{4520BE4A-F47D-4087-9642-6C11959D0374}" destId="{9D43CAC2-35D3-4C91-A1D7-4E795F848BC7}" srcOrd="7" destOrd="0" presId="urn:microsoft.com/office/officeart/2005/8/layout/radial6"/>
    <dgm:cxn modelId="{3AAA82D7-CA61-439B-8052-F726C983004C}" type="presParOf" srcId="{4520BE4A-F47D-4087-9642-6C11959D0374}" destId="{28BED4A6-46BF-4123-A1EF-C99E0FBF1AFD}" srcOrd="8" destOrd="0" presId="urn:microsoft.com/office/officeart/2005/8/layout/radial6"/>
    <dgm:cxn modelId="{ED1BBE3B-EB9B-4732-8E78-B33F7CCE9F67}" type="presParOf" srcId="{4520BE4A-F47D-4087-9642-6C11959D0374}" destId="{67965C42-B8E1-43D9-8BC3-C2168D7E76AA}" srcOrd="9" destOrd="0" presId="urn:microsoft.com/office/officeart/2005/8/layout/radial6"/>
    <dgm:cxn modelId="{23A214E7-C66A-46CC-9200-7C2D18CAA231}" type="presParOf" srcId="{4520BE4A-F47D-4087-9642-6C11959D0374}" destId="{7215805E-37EA-4B45-B627-76CE79C260C9}" srcOrd="10" destOrd="0" presId="urn:microsoft.com/office/officeart/2005/8/layout/radial6"/>
    <dgm:cxn modelId="{14EEA643-E236-44CA-B102-46AD66626C91}" type="presParOf" srcId="{4520BE4A-F47D-4087-9642-6C11959D0374}" destId="{E0C6E73D-C277-4759-97B3-06C7E53E0BA2}" srcOrd="11" destOrd="0" presId="urn:microsoft.com/office/officeart/2005/8/layout/radial6"/>
    <dgm:cxn modelId="{D231A1D5-0AA1-4C25-8D5E-EC28997E3FDB}" type="presParOf" srcId="{4520BE4A-F47D-4087-9642-6C11959D0374}" destId="{D17FFBD1-EAE9-4220-B9A4-538E536A050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FFBD1-EAE9-4220-B9A4-538E536A050E}">
      <dsp:nvSpPr>
        <dsp:cNvPr id="0" name=""/>
        <dsp:cNvSpPr/>
      </dsp:nvSpPr>
      <dsp:spPr>
        <a:xfrm>
          <a:off x="2426761" y="506680"/>
          <a:ext cx="3376076" cy="3376076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65C42-B8E1-43D9-8BC3-C2168D7E76AA}">
      <dsp:nvSpPr>
        <dsp:cNvPr id="0" name=""/>
        <dsp:cNvSpPr/>
      </dsp:nvSpPr>
      <dsp:spPr>
        <a:xfrm>
          <a:off x="2426761" y="506680"/>
          <a:ext cx="3376076" cy="3376076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ADA37-A138-45B5-B0A4-86BF3EC0AE10}">
      <dsp:nvSpPr>
        <dsp:cNvPr id="0" name=""/>
        <dsp:cNvSpPr/>
      </dsp:nvSpPr>
      <dsp:spPr>
        <a:xfrm>
          <a:off x="2426761" y="506680"/>
          <a:ext cx="3376076" cy="3376076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06C00-1BA8-4E06-94EC-A6DE63D865C2}">
      <dsp:nvSpPr>
        <dsp:cNvPr id="0" name=""/>
        <dsp:cNvSpPr/>
      </dsp:nvSpPr>
      <dsp:spPr>
        <a:xfrm>
          <a:off x="2426761" y="506680"/>
          <a:ext cx="3376076" cy="3376076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8BD22-892C-49A4-A4D9-6432B455EE61}">
      <dsp:nvSpPr>
        <dsp:cNvPr id="0" name=""/>
        <dsp:cNvSpPr/>
      </dsp:nvSpPr>
      <dsp:spPr>
        <a:xfrm>
          <a:off x="3337247" y="1417165"/>
          <a:ext cx="1555105" cy="1555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600" b="0" i="0" u="none" strike="noStrike" kern="1200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Comic Sans MS" pitchFamily="66" charset="0"/>
              <a:cs typeface="Arial" pitchFamily="34" charset="0"/>
            </a:rPr>
            <a:t>DİYABET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600" b="0" i="0" u="none" strike="noStrike" kern="1200" cap="none" normalizeH="0" baseline="0" smtClean="0">
              <a:ln>
                <a:noFill/>
              </a:ln>
              <a:solidFill>
                <a:srgbClr val="FF6600"/>
              </a:solidFill>
              <a:effectLst/>
              <a:latin typeface="Comic Sans MS" pitchFamily="66" charset="0"/>
              <a:cs typeface="Arial" pitchFamily="34" charset="0"/>
            </a:rPr>
            <a:t>TEDAVİSİ</a:t>
          </a:r>
        </a:p>
      </dsp:txBody>
      <dsp:txXfrm>
        <a:off x="3564987" y="1644905"/>
        <a:ext cx="1099625" cy="1099625"/>
      </dsp:txXfrm>
    </dsp:sp>
    <dsp:sp modelId="{719ECF87-A2C6-46FF-92DD-9C079789CB11}">
      <dsp:nvSpPr>
        <dsp:cNvPr id="0" name=""/>
        <dsp:cNvSpPr/>
      </dsp:nvSpPr>
      <dsp:spPr>
        <a:xfrm>
          <a:off x="3570513" y="1582"/>
          <a:ext cx="1088573" cy="1088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1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cs typeface="Arial" pitchFamily="34" charset="0"/>
            </a:rPr>
            <a:t>EĞİTİM</a:t>
          </a:r>
        </a:p>
      </dsp:txBody>
      <dsp:txXfrm>
        <a:off x="3729931" y="161000"/>
        <a:ext cx="769737" cy="769737"/>
      </dsp:txXfrm>
    </dsp:sp>
    <dsp:sp modelId="{C38E5E4F-3F80-4C56-96B4-07DBED15FC8F}">
      <dsp:nvSpPr>
        <dsp:cNvPr id="0" name=""/>
        <dsp:cNvSpPr/>
      </dsp:nvSpPr>
      <dsp:spPr>
        <a:xfrm>
          <a:off x="5219362" y="1650431"/>
          <a:ext cx="1088573" cy="1088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100" b="1" i="0" u="none" strike="noStrike" kern="1200" cap="none" normalizeH="0" baseline="0" smtClean="0">
              <a:ln>
                <a:noFill/>
              </a:ln>
              <a:solidFill>
                <a:srgbClr val="FF3399"/>
              </a:solidFill>
              <a:effectLst/>
              <a:latin typeface="Comic Sans MS" pitchFamily="66" charset="0"/>
              <a:cs typeface="Arial" pitchFamily="34" charset="0"/>
            </a:rPr>
            <a:t>EGZERSİZ</a:t>
          </a:r>
        </a:p>
      </dsp:txBody>
      <dsp:txXfrm>
        <a:off x="5378780" y="1809849"/>
        <a:ext cx="769737" cy="769737"/>
      </dsp:txXfrm>
    </dsp:sp>
    <dsp:sp modelId="{9D43CAC2-35D3-4C91-A1D7-4E795F848BC7}">
      <dsp:nvSpPr>
        <dsp:cNvPr id="0" name=""/>
        <dsp:cNvSpPr/>
      </dsp:nvSpPr>
      <dsp:spPr>
        <a:xfrm>
          <a:off x="3570513" y="3299281"/>
          <a:ext cx="1088573" cy="1088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100" b="1" i="0" u="none" strike="noStrike" kern="1200" cap="none" normalizeH="0" baseline="0" smtClean="0">
              <a:ln>
                <a:noFill/>
              </a:ln>
              <a:solidFill>
                <a:srgbClr val="800080"/>
              </a:solidFill>
              <a:effectLst/>
              <a:latin typeface="Comic Sans MS" pitchFamily="66" charset="0"/>
              <a:cs typeface="Arial" pitchFamily="34" charset="0"/>
            </a:rPr>
            <a:t>İLAÇ</a:t>
          </a:r>
        </a:p>
      </dsp:txBody>
      <dsp:txXfrm>
        <a:off x="3729931" y="3458699"/>
        <a:ext cx="769737" cy="769737"/>
      </dsp:txXfrm>
    </dsp:sp>
    <dsp:sp modelId="{7215805E-37EA-4B45-B627-76CE79C260C9}">
      <dsp:nvSpPr>
        <dsp:cNvPr id="0" name=""/>
        <dsp:cNvSpPr/>
      </dsp:nvSpPr>
      <dsp:spPr>
        <a:xfrm>
          <a:off x="1921663" y="1650431"/>
          <a:ext cx="1088573" cy="1088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1100" b="1" i="0" u="none" strike="noStrike" kern="1200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  <a:cs typeface="Arial" pitchFamily="34" charset="0"/>
            </a:rPr>
            <a:t>DİYET</a:t>
          </a:r>
        </a:p>
      </dsp:txBody>
      <dsp:txXfrm>
        <a:off x="2081081" y="1809849"/>
        <a:ext cx="769737" cy="769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F24AB-A810-4549-B482-9F2E10675F09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DD75-011E-4A69-86F2-5B800A1A94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1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10 yıllık yaşam beklentisi düşük, diyabet süresi uzun,</a:t>
            </a:r>
            <a:r>
              <a:rPr lang="tr-TR" baseline="0" dirty="0" smtClean="0"/>
              <a:t> </a:t>
            </a:r>
            <a:r>
              <a:rPr lang="tr-TR" dirty="0" smtClean="0"/>
              <a:t>hipoglisemi riski yüksek, uzun süredir kontrolsüz diyabeti olan, diyabete bağlı ilerlemiş</a:t>
            </a:r>
            <a:r>
              <a:rPr lang="tr-TR" baseline="0" dirty="0" smtClean="0"/>
              <a:t> </a:t>
            </a:r>
            <a:r>
              <a:rPr lang="tr-TR" dirty="0" err="1" smtClean="0"/>
              <a:t>kompliksyonları</a:t>
            </a:r>
            <a:r>
              <a:rPr lang="tr-TR" dirty="0" smtClean="0"/>
              <a:t> olan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861EA-4E57-4CA8-950F-F50E1455EAB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607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F128AF-068E-4B26-92C0-DC1C157F42A0}" type="slidenum">
              <a:rPr lang="tr-TR" smtClean="0"/>
              <a:pPr/>
              <a:t>19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Yeni tanı alan tip 2 diyabetli hastalarda yaşam tarzı değişimi ile eş zamanlı olarak</a:t>
            </a:r>
          </a:p>
          <a:p>
            <a:r>
              <a:rPr lang="tr-T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(herhangi bir kontrendikasyon yoksa) metformin başlanması en çok kabul gören</a:t>
            </a:r>
          </a:p>
          <a:p>
            <a:r>
              <a:rPr lang="tr-T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yaklaşımdır. Bununla beraber başlangıçtaki A1C &lt;%7.5 ise iyi motive olan hastalarda</a:t>
            </a:r>
          </a:p>
          <a:p>
            <a:r>
              <a:rPr lang="tr-TR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3-6 ay süreyle yalnızca yaşam tarzı değişimi önerilebilir. (ADA/EASD ÖNERİSİ)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DD75-011E-4A69-86F2-5B800A1A94FE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DİYABETES MELLİTUS TEDAVİSİ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H. Nejat KÜÇÜKDAĞ</a:t>
            </a:r>
          </a:p>
          <a:p>
            <a:r>
              <a:rPr lang="tr-TR" dirty="0" smtClean="0"/>
              <a:t>KTÜ Aile Hekimliği ABD</a:t>
            </a:r>
          </a:p>
          <a:p>
            <a:r>
              <a:rPr lang="tr-TR" smtClean="0"/>
              <a:t>24.05.2016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Diyabette Eğitim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Tip 1 DM de eğitim</a:t>
            </a:r>
          </a:p>
          <a:p>
            <a:pPr lvl="1"/>
            <a:r>
              <a:rPr lang="tr-TR" smtClean="0"/>
              <a:t>Neyi ne zaman yiyeceğini,</a:t>
            </a:r>
          </a:p>
          <a:p>
            <a:pPr lvl="1"/>
            <a:r>
              <a:rPr lang="tr-TR" smtClean="0"/>
              <a:t>Egzersiz esnasında ve sonrasında ne yapacağını, </a:t>
            </a:r>
          </a:p>
          <a:p>
            <a:pPr lvl="1"/>
            <a:r>
              <a:rPr lang="tr-TR" smtClean="0"/>
              <a:t>Günde 4-8 defa evde glukoz ölçümü (SMBG) yapmayı,</a:t>
            </a:r>
          </a:p>
          <a:p>
            <a:pPr lvl="1"/>
            <a:r>
              <a:rPr lang="tr-TR" smtClean="0"/>
              <a:t>Günde 2-5 kez insülin injeksiyonu yapmayı, </a:t>
            </a:r>
          </a:p>
          <a:p>
            <a:pPr lvl="1"/>
            <a:r>
              <a:rPr lang="tr-TR" smtClean="0"/>
              <a:t>Hipoglisemi belirtileri ve tedavisini,</a:t>
            </a:r>
          </a:p>
          <a:p>
            <a:pPr lvl="1"/>
            <a:r>
              <a:rPr lang="tr-TR" smtClean="0"/>
              <a:t>Gereğinde glukagon injeksiyonu yapmayı,</a:t>
            </a:r>
          </a:p>
          <a:p>
            <a:pPr lvl="1"/>
            <a:r>
              <a:rPr lang="tr-TR" smtClean="0"/>
              <a:t>Hipoglisemi veya hiperglisemi korkusuna bağlı anksiyete ile başetmeyi,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Diyabette Eğitim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Tip 1 DM de eğitim</a:t>
            </a:r>
          </a:p>
          <a:p>
            <a:pPr lvl="1"/>
            <a:r>
              <a:rPr lang="tr-TR" smtClean="0"/>
              <a:t>Mikrovasküler komplikasyonların gelişme riskinden kaynaklanan anksiyete ile mücadele etmeyi,</a:t>
            </a:r>
          </a:p>
          <a:p>
            <a:pPr lvl="1"/>
            <a:r>
              <a:rPr lang="tr-TR" smtClean="0"/>
              <a:t>Mikrovasküler komplikasyonlardan korunmayı, </a:t>
            </a:r>
          </a:p>
          <a:p>
            <a:pPr lvl="1"/>
            <a:r>
              <a:rPr lang="tr-TR" smtClean="0"/>
              <a:t>Ayak bakımını,</a:t>
            </a:r>
          </a:p>
          <a:p>
            <a:pPr lvl="1"/>
            <a:r>
              <a:rPr lang="tr-TR" smtClean="0"/>
              <a:t>Araya giren hastalıklar ve özel durumlarda diyabetini nasıl regüle edebileceğini, ne zaman sağlık ekibi ile iletişim kurması gerektiğini,</a:t>
            </a:r>
          </a:p>
          <a:p>
            <a:pPr lvl="1"/>
            <a:r>
              <a:rPr lang="tr-TR" smtClean="0"/>
              <a:t>Reprodüktif yaşlardaki kadın diyabetliler kontrasepsiyon yöntemlerini uygulamayı ve gebelikte glisemik kontrolün önemini bilmek zorundadır</a:t>
            </a:r>
          </a:p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Diyabette Eğitim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Tip 2 DM de eğitim</a:t>
            </a:r>
          </a:p>
          <a:p>
            <a:pPr lvl="1"/>
            <a:r>
              <a:rPr lang="tr-TR" smtClean="0"/>
              <a:t>Kilo kaybı sağlamaya yönelik sağlıklı ve dengeli beslenmenin önemini,</a:t>
            </a:r>
          </a:p>
          <a:p>
            <a:pPr lvl="1"/>
            <a:r>
              <a:rPr lang="tr-TR" smtClean="0"/>
              <a:t>Fiziksel aktivitesini nasıl artıracağını,  </a:t>
            </a:r>
          </a:p>
          <a:p>
            <a:pPr lvl="1"/>
            <a:r>
              <a:rPr lang="tr-TR" smtClean="0"/>
              <a:t>Tedaviye uygun sayıda ve zamanda SMBG uygulamayı,  </a:t>
            </a:r>
          </a:p>
          <a:p>
            <a:pPr lvl="1"/>
            <a:r>
              <a:rPr lang="tr-TR" smtClean="0"/>
              <a:t>Kullandığı antidiyabetik ilaçların ne zaman alınacağını,  </a:t>
            </a:r>
          </a:p>
          <a:p>
            <a:pPr lvl="1"/>
            <a:r>
              <a:rPr lang="tr-TR" smtClean="0"/>
              <a:t>Hastalığın doğal seyri gereği, süreç içinde insülin gereksiniminin olabileceğini, </a:t>
            </a:r>
          </a:p>
          <a:p>
            <a:pPr lvl="1"/>
            <a:r>
              <a:rPr lang="tr-TR" smtClean="0"/>
              <a:t>Eşlik eden diğer sorunlarının diyabetini etkileyebileceğini,</a:t>
            </a:r>
          </a:p>
          <a:p>
            <a:pPr lvl="1"/>
            <a:r>
              <a:rPr lang="tr-TR" smtClean="0"/>
              <a:t>Gereğinde insülin injeksiyonu yapmayı,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Diyabette Eğitim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Tip 2 DM de eğitim</a:t>
            </a:r>
          </a:p>
          <a:p>
            <a:pPr lvl="1"/>
            <a:r>
              <a:rPr lang="tr-TR" smtClean="0"/>
              <a:t>Hipoglisemi belirtileri ve tedavisini,</a:t>
            </a:r>
          </a:p>
          <a:p>
            <a:pPr lvl="1"/>
            <a:r>
              <a:rPr lang="tr-TR" smtClean="0"/>
              <a:t>Mikro ve makrovasküler komplikasyonlardan korunmayı, </a:t>
            </a:r>
          </a:p>
          <a:p>
            <a:pPr lvl="1"/>
            <a:r>
              <a:rPr lang="tr-TR" smtClean="0"/>
              <a:t>Ayak bakımını,</a:t>
            </a:r>
          </a:p>
          <a:p>
            <a:pPr lvl="1"/>
            <a:r>
              <a:rPr lang="tr-TR" smtClean="0"/>
              <a:t>Araya giren hastalıklar ve özel durumlarda diyabetini nasıl regüle edebileceğini, ne zaman sağlık ekibi ile iletişim kurması gerektiğini,</a:t>
            </a:r>
          </a:p>
          <a:p>
            <a:pPr lvl="1"/>
            <a:r>
              <a:rPr lang="tr-TR" smtClean="0"/>
              <a:t>Reprodüktif yaşlardaki kadın diyabetliler kontrasepsiyon yöntemlerini uygulamayı ve gebelikte glisemik kontrolün önemini bilmek zorundadır.</a:t>
            </a:r>
          </a:p>
          <a:p>
            <a:pPr lvl="1"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Beslenme ve Fiziksel Aktivite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Diyabetli hastalarda beslenme ve fiziksel aktivite hastalığın kontrolü ve komplikasyon gelişiminin önlenmesi açısından çok önemli bir yere sahiptir.</a:t>
            </a:r>
          </a:p>
          <a:p>
            <a:r>
              <a:rPr lang="tr-TR" smtClean="0"/>
              <a:t>Ayrıntılar için bknz: “Karslioğlu,S. Diyabetes Mellitus” http://www.ktu.edu.tr/dosyalar/aile_7f2a0.pptx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85000" lnSpcReduction="20000"/>
          </a:bodyPr>
          <a:lstStyle/>
          <a:p>
            <a:r>
              <a:rPr lang="tr-TR" smtClean="0"/>
              <a:t>Oral antidiyabetikler</a:t>
            </a:r>
          </a:p>
          <a:p>
            <a:pPr lvl="1"/>
            <a:r>
              <a:rPr lang="tr-TR" smtClean="0"/>
              <a:t>İnsülin Salgılatıcılar</a:t>
            </a:r>
          </a:p>
          <a:p>
            <a:pPr lvl="2"/>
            <a:r>
              <a:rPr lang="tr-TR" smtClean="0"/>
              <a:t>Sülfonilüreler</a:t>
            </a:r>
          </a:p>
          <a:p>
            <a:pPr lvl="2"/>
            <a:r>
              <a:rPr lang="tr-TR" smtClean="0"/>
              <a:t>Glinidler</a:t>
            </a:r>
          </a:p>
          <a:p>
            <a:pPr lvl="1"/>
            <a:r>
              <a:rPr lang="tr-TR" smtClean="0"/>
              <a:t>İnsülin Duyarlılaştırıcılar</a:t>
            </a:r>
          </a:p>
          <a:p>
            <a:pPr lvl="2"/>
            <a:r>
              <a:rPr lang="tr-TR" smtClean="0"/>
              <a:t>Biguanidler	</a:t>
            </a:r>
          </a:p>
          <a:p>
            <a:pPr lvl="2"/>
            <a:r>
              <a:rPr lang="tr-TR" smtClean="0"/>
              <a:t>Thiazolidinedionlar  (glitazonlar)</a:t>
            </a:r>
          </a:p>
          <a:p>
            <a:pPr lvl="1"/>
            <a:r>
              <a:rPr lang="tr-TR" smtClean="0"/>
              <a:t>Alfa Glukozidaz İnhibitörleri	</a:t>
            </a:r>
          </a:p>
          <a:p>
            <a:pPr lvl="2"/>
            <a:r>
              <a:rPr lang="tr-TR" smtClean="0"/>
              <a:t>Akarboz</a:t>
            </a:r>
          </a:p>
          <a:p>
            <a:pPr lvl="2"/>
            <a:r>
              <a:rPr lang="tr-TR" smtClean="0"/>
              <a:t>Miglitol</a:t>
            </a:r>
          </a:p>
          <a:p>
            <a:r>
              <a:rPr lang="tr-TR" smtClean="0"/>
              <a:t>İnsülinomimetikler</a:t>
            </a:r>
          </a:p>
          <a:p>
            <a:pPr lvl="1"/>
            <a:r>
              <a:rPr lang="tr-TR" smtClean="0"/>
              <a:t>İnkretin mimetikler(GLP_1A)</a:t>
            </a:r>
          </a:p>
          <a:p>
            <a:pPr lvl="1"/>
            <a:r>
              <a:rPr lang="tr-TR" smtClean="0"/>
              <a:t>Amilin mimetikler</a:t>
            </a:r>
          </a:p>
          <a:p>
            <a:pPr lvl="1"/>
            <a:r>
              <a:rPr lang="tr-TR" smtClean="0"/>
              <a:t>İnkretin artırıcı(DPP4_İ)</a:t>
            </a:r>
          </a:p>
          <a:p>
            <a:r>
              <a:rPr lang="tr-TR" smtClean="0"/>
              <a:t>Sodyum-glukoz ko-transporter 2 inhibitörleri (SGLT 2-İ)</a:t>
            </a:r>
          </a:p>
          <a:p>
            <a:pPr>
              <a:buNone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</a:t>
            </a:r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1772817"/>
            <a:ext cx="6784707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Sülfonilüreler</a:t>
            </a:r>
          </a:p>
          <a:p>
            <a:pPr lvl="1"/>
            <a:r>
              <a:rPr lang="en-GB" smtClean="0"/>
              <a:t>HbA1C’de ortalama % </a:t>
            </a:r>
            <a:r>
              <a:rPr lang="tr-TR" smtClean="0"/>
              <a:t>1</a:t>
            </a:r>
            <a:r>
              <a:rPr lang="en-GB" smtClean="0"/>
              <a:t> - </a:t>
            </a:r>
            <a:r>
              <a:rPr lang="tr-TR" smtClean="0"/>
              <a:t>2</a:t>
            </a:r>
            <a:r>
              <a:rPr lang="en-GB" smtClean="0"/>
              <a:t> düşme, açlık kan şekerinde 50 - 70 mg/dl’lik azalma sağlar.</a:t>
            </a:r>
            <a:endParaRPr lang="tr-TR" smtClean="0"/>
          </a:p>
          <a:p>
            <a:pPr lvl="1"/>
            <a:r>
              <a:rPr lang="en-GB" smtClean="0"/>
              <a:t> Sulfonilüre kullanmaya yeni başlayan hastaların yaklaşık       % 20 - 25’ inde   yeterli kan şekeri  kontrolü sağlanamaz</a:t>
            </a:r>
            <a:r>
              <a:rPr lang="tr-TR" smtClean="0"/>
              <a:t>.</a:t>
            </a:r>
          </a:p>
          <a:p>
            <a:pPr lvl="1"/>
            <a:r>
              <a:rPr lang="en-GB" smtClean="0"/>
              <a:t>Sulfonilüre ile kan şekeri kontrolü sağlanan hastalardan her yıl % 5 - 10 ‘unda kan şekeri kontrolü sulfonilüre ile kontrol edilemez hale gelir </a:t>
            </a:r>
            <a:r>
              <a:rPr lang="tr-TR" smtClean="0"/>
              <a:t>.</a:t>
            </a:r>
          </a:p>
          <a:p>
            <a:pPr lvl="1"/>
            <a:endParaRPr lang="tr-TR" smtClean="0"/>
          </a:p>
          <a:p>
            <a:pPr lvl="2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>
          <a:xfrm>
            <a:off x="457200" y="1124744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SULFONİLÜRE TEDAVİSİNE YANIT VEREBİLECEK HASTALAR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457200" y="2424256"/>
            <a:ext cx="8229600" cy="4389120"/>
          </a:xfrm>
        </p:spPr>
        <p:txBody>
          <a:bodyPr/>
          <a:lstStyle/>
          <a:p>
            <a:pPr eaLnBrk="1" hangingPunct="1"/>
            <a:r>
              <a:rPr lang="tr-TR" sz="2400" smtClean="0">
                <a:latin typeface="Arial" charset="0"/>
              </a:rPr>
              <a:t>Diyabet başlangıcı 30 yaşından sonra olan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Rezidüel beta hücre fonksiyonu olan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Otoantikorları (anti-GAD ve anti-ICA) negatif olan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Diyabet süresi 5 yıldan az olan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Normal kilolu veya hafif obez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Diyet ve egzersiz programlarına uyumlu</a:t>
            </a:r>
          </a:p>
          <a:p>
            <a:pPr eaLnBrk="1" hangingPunct="1"/>
            <a:r>
              <a:rPr lang="tr-TR" sz="2400" smtClean="0">
                <a:latin typeface="Arial" charset="0"/>
              </a:rPr>
              <a:t>Açlık şekeri&lt;300mg/dl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457200" y="1133872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SULFONİLÜRELERE CEVAPSIZLIK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pPr eaLnBrk="1" hangingPunct="1"/>
            <a:r>
              <a:rPr lang="tr-TR" sz="1600" smtClean="0"/>
              <a:t>Hastalığın doğal seyri</a:t>
            </a:r>
          </a:p>
          <a:p>
            <a:pPr lvl="1" eaLnBrk="1" hangingPunct="1"/>
            <a:r>
              <a:rPr lang="tr-TR" sz="1600" smtClean="0"/>
              <a:t>İlerleyici beta hücre yetmezliği</a:t>
            </a:r>
          </a:p>
          <a:p>
            <a:pPr lvl="1" eaLnBrk="1" hangingPunct="1"/>
            <a:r>
              <a:rPr lang="tr-TR" sz="1600" smtClean="0"/>
              <a:t>İlerleyici insülin direnci</a:t>
            </a:r>
          </a:p>
          <a:p>
            <a:pPr eaLnBrk="1" hangingPunct="1"/>
            <a:r>
              <a:rPr lang="tr-TR" sz="1600" smtClean="0"/>
              <a:t>Hastayla ilişkili faktörler</a:t>
            </a:r>
          </a:p>
          <a:p>
            <a:pPr lvl="1" eaLnBrk="1" hangingPunct="1"/>
            <a:r>
              <a:rPr lang="tr-TR" sz="1600" smtClean="0"/>
              <a:t>Diyete uymama/kilo alımı</a:t>
            </a:r>
          </a:p>
          <a:p>
            <a:pPr lvl="1" eaLnBrk="1" hangingPunct="1"/>
            <a:r>
              <a:rPr lang="tr-TR" sz="1600" smtClean="0"/>
              <a:t>İlaçlara uymama</a:t>
            </a:r>
          </a:p>
          <a:p>
            <a:pPr lvl="1" eaLnBrk="1" hangingPunct="1"/>
            <a:r>
              <a:rPr lang="tr-TR" sz="1600" smtClean="0"/>
              <a:t>Egzersiz yapmamak</a:t>
            </a:r>
          </a:p>
          <a:p>
            <a:pPr lvl="1" eaLnBrk="1" hangingPunct="1"/>
            <a:r>
              <a:rPr lang="tr-TR" sz="1600" smtClean="0"/>
              <a:t>Stres ve araya giren diğer hastalıklar</a:t>
            </a:r>
          </a:p>
          <a:p>
            <a:pPr eaLnBrk="1" hangingPunct="1"/>
            <a:r>
              <a:rPr lang="tr-TR" sz="1600" smtClean="0"/>
              <a:t>Tedavi ile ilişkili faktörler</a:t>
            </a:r>
          </a:p>
          <a:p>
            <a:pPr lvl="1" eaLnBrk="1" hangingPunct="1"/>
            <a:r>
              <a:rPr lang="tr-TR" sz="1600" smtClean="0"/>
              <a:t>Glukoz toksisitesi</a:t>
            </a:r>
          </a:p>
          <a:p>
            <a:pPr lvl="1" eaLnBrk="1" hangingPunct="1"/>
            <a:r>
              <a:rPr lang="tr-TR" sz="1600" smtClean="0"/>
              <a:t>Kronik sulfonilüre kullanımında taşiflaksi</a:t>
            </a:r>
          </a:p>
          <a:p>
            <a:pPr lvl="1" eaLnBrk="1" hangingPunct="1"/>
            <a:r>
              <a:rPr lang="tr-TR" sz="1600" smtClean="0"/>
              <a:t>Uygunsuz ilaç dozu</a:t>
            </a:r>
          </a:p>
          <a:p>
            <a:pPr lvl="1" eaLnBrk="1" hangingPunct="1"/>
            <a:r>
              <a:rPr lang="tr-TR" sz="1600" smtClean="0"/>
              <a:t>Sulfonilüre absorbsiyon bozukluğu</a:t>
            </a:r>
          </a:p>
          <a:p>
            <a:pPr lvl="1" eaLnBrk="1" hangingPunct="1"/>
            <a:r>
              <a:rPr lang="tr-TR" sz="1600" smtClean="0"/>
              <a:t>Diyabetojenik ilaç kullanımı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Sunum Planı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Diyabetes Mellitus (DM) Tedavisi</a:t>
            </a:r>
          </a:p>
          <a:p>
            <a:pPr lvl="1"/>
            <a:r>
              <a:rPr lang="tr-TR" smtClean="0"/>
              <a:t>Tedavi Hedefleri</a:t>
            </a:r>
          </a:p>
          <a:p>
            <a:pPr lvl="1"/>
            <a:r>
              <a:rPr lang="tr-TR" smtClean="0"/>
              <a:t>Eğitim </a:t>
            </a:r>
          </a:p>
          <a:p>
            <a:pPr lvl="1"/>
            <a:r>
              <a:rPr lang="tr-TR" smtClean="0"/>
              <a:t>Beslenme ve Fiziksel Aktivite</a:t>
            </a:r>
          </a:p>
          <a:p>
            <a:pPr lvl="1"/>
            <a:r>
              <a:rPr lang="tr-TR" smtClean="0"/>
              <a:t>İlaçlar</a:t>
            </a:r>
          </a:p>
          <a:p>
            <a:pPr lvl="2"/>
            <a:r>
              <a:rPr lang="tr-TR" smtClean="0"/>
              <a:t>Oral antidiyabetikler</a:t>
            </a:r>
          </a:p>
          <a:p>
            <a:pPr lvl="2"/>
            <a:r>
              <a:rPr lang="tr-TR" smtClean="0"/>
              <a:t>İnsülinler</a:t>
            </a:r>
          </a:p>
          <a:p>
            <a:r>
              <a:rPr lang="tr-TR" smtClean="0"/>
              <a:t>Türkiye Endokrinoloji ve Metabolizma Derneği (TEMD) Tip 2 DM Tedavi Algoritması</a:t>
            </a:r>
          </a:p>
          <a:p>
            <a:r>
              <a:rPr lang="tr-TR" smtClean="0"/>
              <a:t>Sevk Kriterleri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>
          <a:xfrm>
            <a:off x="457200" y="1133872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SULFONİLÜRELERİN YAN ETKİLERİ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/>
          <a:lstStyle/>
          <a:p>
            <a:pPr eaLnBrk="1" hangingPunct="1"/>
            <a:r>
              <a:rPr lang="tr-TR" sz="2000" smtClean="0">
                <a:latin typeface="Arial" charset="0"/>
              </a:rPr>
              <a:t>Hipoglisemi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Alerjik reaksiyonlar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Cilt döküntüleri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Hematolojik anormaliler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Hemolitik anemi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Trombositopeni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Agranülositoz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Gastrointesitinal yan etkiler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Bulantı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Karında rahatsızlık hissi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Karaciğer fonksiyon testlerinde bozulma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>
          <a:xfrm>
            <a:off x="457200" y="1133872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SULFONİLÜRELERİN KONTRAENDİKASYONLARI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pPr eaLnBrk="1" hangingPunct="1"/>
            <a:r>
              <a:rPr lang="tr-TR" sz="2400" smtClean="0"/>
              <a:t>Tip 1 Diyabetes Mellitus</a:t>
            </a:r>
          </a:p>
          <a:p>
            <a:pPr eaLnBrk="1" hangingPunct="1"/>
            <a:r>
              <a:rPr lang="tr-TR" sz="2400" smtClean="0"/>
              <a:t>Pankreatik (insülin eksikliği) diyabet</a:t>
            </a:r>
          </a:p>
          <a:p>
            <a:pPr eaLnBrk="1" hangingPunct="1"/>
            <a:r>
              <a:rPr lang="tr-TR" sz="2400" smtClean="0"/>
              <a:t>Sulfonilüre/sulfa ilaçlara alerji/yan etkiler</a:t>
            </a:r>
          </a:p>
          <a:p>
            <a:pPr eaLnBrk="1" hangingPunct="1"/>
            <a:r>
              <a:rPr lang="tr-TR" sz="2400" smtClean="0"/>
              <a:t>Gebelik</a:t>
            </a:r>
          </a:p>
          <a:p>
            <a:pPr eaLnBrk="1" hangingPunct="1"/>
            <a:r>
              <a:rPr lang="tr-TR" sz="2400" smtClean="0"/>
              <a:t>Majör cerrahi veya genel anestezi</a:t>
            </a:r>
          </a:p>
          <a:p>
            <a:pPr eaLnBrk="1" hangingPunct="1"/>
            <a:r>
              <a:rPr lang="tr-TR" sz="2400" smtClean="0"/>
              <a:t>Şiddetli enfeksiyon, stres, travma</a:t>
            </a:r>
          </a:p>
          <a:p>
            <a:pPr eaLnBrk="1" hangingPunct="1"/>
            <a:r>
              <a:rPr lang="tr-TR" sz="2400" smtClean="0"/>
              <a:t>Şiddetli hipoglisemiye zemin hazırlayan kronik karaciğer ve böbrek yetmezliği gibi hastalıklar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>
          <a:xfrm>
            <a:off x="457200" y="1133872"/>
            <a:ext cx="72390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SULFONİLÜRELERE BAĞLI HİPOGLİSEMİDEN KORUNMA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/>
          <a:lstStyle/>
          <a:p>
            <a:pPr eaLnBrk="1" hangingPunct="1"/>
            <a:r>
              <a:rPr lang="tr-TR" sz="2000" smtClean="0">
                <a:latin typeface="Arial" charset="0"/>
              </a:rPr>
              <a:t>Yüksek riskli hastaların belirlenmesi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Yaşlı hastalar (&gt;70 yaş)</a:t>
            </a:r>
          </a:p>
          <a:p>
            <a:pPr lvl="1" eaLnBrk="1" hangingPunct="1"/>
            <a:r>
              <a:rPr lang="tr-TR" sz="2000" smtClean="0">
                <a:latin typeface="Arial" charset="0"/>
              </a:rPr>
              <a:t>Böbrek ve Karaciğer Hastalığı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Düşük dozla başlama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Dozun yavaşça titre edilmesi (7-10 gün)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Uzun etkili sulfonilürelerden kaçınmak (klorpropamid)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Kısa etkili sulfonilüreleri tercih etmek (glipizid)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İlaç etkileşimleri konusunda bilgili olmak</a:t>
            </a:r>
          </a:p>
          <a:p>
            <a:pPr eaLnBrk="1" hangingPunct="1"/>
            <a:r>
              <a:rPr lang="tr-TR" sz="2000" smtClean="0">
                <a:latin typeface="Arial" charset="0"/>
              </a:rPr>
              <a:t>Ana ve ara öğünleri atlamamak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8600512" cy="436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mtClean="0"/>
              <a:t>Metformin</a:t>
            </a:r>
          </a:p>
          <a:p>
            <a:pPr lvl="1"/>
            <a:r>
              <a:rPr lang="tr-TR" smtClean="0"/>
              <a:t>Karaciğerde artmış glukoneogenezi inhibe eder, </a:t>
            </a:r>
          </a:p>
          <a:p>
            <a:pPr lvl="1"/>
            <a:r>
              <a:rPr lang="tr-TR" smtClean="0"/>
              <a:t>Kas glukoz uptake’ini ve yağ asidi oksidasyonunu bir miktar  artırır. </a:t>
            </a:r>
          </a:p>
          <a:p>
            <a:pPr lvl="1"/>
            <a:r>
              <a:rPr lang="tr-TR" smtClean="0"/>
              <a:t>Barsaktan glukoz absorpsiyonunu azaltır, </a:t>
            </a:r>
          </a:p>
          <a:p>
            <a:pPr lvl="1"/>
            <a:r>
              <a:rPr lang="tr-TR" smtClean="0"/>
              <a:t>İnsülin duyarlılığını artırır ve iştahı (muhtemelen sindirim üzerine olan yan etkileri ve belki de GLP-1’i artırıcı etkileri nedeniyle) kısmen baskılar. </a:t>
            </a:r>
          </a:p>
          <a:p>
            <a:pPr lvl="1"/>
            <a:r>
              <a:rPr lang="tr-TR" smtClean="0"/>
              <a:t>Hipoglisemi yapmaması ve kilo açısından nötr olması ya da hafif kilo kaybı etkisinin olması avantaj sağlar. KV olay riskini azalttığı gösterilmiştir.</a:t>
            </a:r>
          </a:p>
          <a:p>
            <a:pPr lvl="1"/>
            <a:r>
              <a:rPr lang="tr-TR" smtClean="0">
                <a:sym typeface="Symbol" pitchFamily="18" charset="2"/>
              </a:rPr>
              <a:t>AKŞ’de 60-70 mg/dl, HbA1C’de % 1-2 azalma sağlar. </a:t>
            </a:r>
          </a:p>
          <a:p>
            <a:pPr lvl="1"/>
            <a:r>
              <a:rPr lang="tr-TR" smtClean="0">
                <a:sym typeface="Symbol" pitchFamily="18" charset="2"/>
              </a:rPr>
              <a:t>Emilen ilacın %100 ’ü renal yolla metabolize olmadan atılır.</a:t>
            </a:r>
          </a:p>
          <a:p>
            <a:pPr lvl="1"/>
            <a:endParaRPr lang="tr-TR" smtClean="0"/>
          </a:p>
          <a:p>
            <a:pPr lvl="1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METFORMİNİN YAN ETKİLERİ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Gastrointestinal irritasyon (gaz, şişkinlik gibi yan etkiler genellikle geçicidir) </a:t>
            </a:r>
          </a:p>
          <a:p>
            <a:r>
              <a:rPr lang="tr-TR" smtClean="0"/>
              <a:t>Kramplar</a:t>
            </a:r>
          </a:p>
          <a:p>
            <a:r>
              <a:rPr lang="tr-TR" smtClean="0"/>
              <a:t>Diyare </a:t>
            </a:r>
          </a:p>
          <a:p>
            <a:r>
              <a:rPr lang="tr-TR" smtClean="0"/>
              <a:t>Ağızda metalik tad </a:t>
            </a:r>
          </a:p>
          <a:p>
            <a:r>
              <a:rPr lang="tr-TR" smtClean="0"/>
              <a:t>B-12 vitamin eksikliği (B-12 vitamin replasmanı gerekebilir) </a:t>
            </a:r>
          </a:p>
          <a:p>
            <a:r>
              <a:rPr lang="tr-TR" smtClean="0"/>
              <a:t>Laktik asidoz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tr-TR" sz="3800" smtClean="0"/>
              <a:t>METFORMİNİN KONTRENDİKASYONLARI</a:t>
            </a:r>
            <a:endParaRPr lang="tr-TR" sz="38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85000" lnSpcReduction="10000"/>
          </a:bodyPr>
          <a:lstStyle/>
          <a:p>
            <a:r>
              <a:rPr lang="tr-TR" smtClean="0"/>
              <a:t>Renal fonksiyon bozukluğu (serum kreatinin &gt;1.4 mg/dl)</a:t>
            </a:r>
          </a:p>
          <a:p>
            <a:r>
              <a:rPr lang="tr-TR" smtClean="0"/>
              <a:t>Karaciğer yetersizliği</a:t>
            </a:r>
          </a:p>
          <a:p>
            <a:r>
              <a:rPr lang="tr-TR" smtClean="0"/>
              <a:t>Laktik asidoz öyküsü </a:t>
            </a:r>
          </a:p>
          <a:p>
            <a:r>
              <a:rPr lang="tr-TR" smtClean="0"/>
              <a:t>Ağır hipoksi, dehidratasyon</a:t>
            </a:r>
          </a:p>
          <a:p>
            <a:r>
              <a:rPr lang="tr-TR" smtClean="0"/>
              <a:t>Kronik alkolizm </a:t>
            </a:r>
          </a:p>
          <a:p>
            <a:r>
              <a:rPr lang="tr-TR" smtClean="0"/>
              <a:t>KV kollaps, akut miyokard infarktüsü </a:t>
            </a:r>
          </a:p>
          <a:p>
            <a:r>
              <a:rPr lang="tr-TR" smtClean="0"/>
              <a:t>Ketonemi ve ketonüri </a:t>
            </a:r>
          </a:p>
          <a:p>
            <a:r>
              <a:rPr lang="tr-TR" smtClean="0"/>
              <a:t>Tedaviye dirençli (sınıf 3-4) konjestif kalp yetersizliği </a:t>
            </a:r>
          </a:p>
          <a:p>
            <a:r>
              <a:rPr lang="tr-TR" smtClean="0"/>
              <a:t>Kronik pulmoner hastalık (kronik obstrüktif akciğer hastalığı) </a:t>
            </a:r>
          </a:p>
          <a:p>
            <a:r>
              <a:rPr lang="tr-TR" smtClean="0"/>
              <a:t>Periferik damar hastalığı </a:t>
            </a:r>
          </a:p>
          <a:p>
            <a:r>
              <a:rPr lang="tr-TR" smtClean="0"/>
              <a:t>Major cerrahi girişim </a:t>
            </a:r>
          </a:p>
          <a:p>
            <a:r>
              <a:rPr lang="tr-TR" smtClean="0"/>
              <a:t>Gebelik ve emzirme dönemi </a:t>
            </a:r>
          </a:p>
          <a:p>
            <a:r>
              <a:rPr lang="tr-TR" smtClean="0"/>
              <a:t>İleri yaş (bazı otörlere göre &gt;80 yaş)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İLAÇLAR	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Thiazolidinedionlar (glitazonlar)</a:t>
            </a:r>
          </a:p>
          <a:p>
            <a:pPr lvl="1"/>
            <a:r>
              <a:rPr lang="tr-TR" smtClean="0"/>
              <a:t>Hipoglisemi yapmaması, HDL-kolesterolü yükseltmesi ve trigliserid düzeylerini düşürmesi avantaj sağlar; </a:t>
            </a:r>
          </a:p>
          <a:p>
            <a:pPr lvl="1"/>
            <a:r>
              <a:rPr lang="tr-TR" smtClean="0"/>
              <a:t>Pioglitazon’un sekonder KV olay riskini azalttığı gösterilmiştir (PROactive çalışması).</a:t>
            </a:r>
          </a:p>
          <a:p>
            <a:pPr lvl="1"/>
            <a:r>
              <a:rPr lang="tr-TR" smtClean="0"/>
              <a:t>Ödem - Anemi - Konjestif kalp yetersizliği - LDL artışı yapabilirler.</a:t>
            </a:r>
          </a:p>
          <a:p>
            <a:pPr lvl="1"/>
            <a:r>
              <a:rPr lang="tr-TR" smtClean="0"/>
              <a:t>ALT yüksekliği olan vakalar  - Konjestif kalp yetersizliği vakaları - Kronik ağır böbrek yetersizliği - Gebelik - Tip 1 diyabetliler - Maküla ödemi riski bulunan kişiler Adolesan ve çocuklarda kontrendike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AKARBOZ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19256" cy="2717656"/>
          </a:xfrm>
        </p:spPr>
        <p:txBody>
          <a:bodyPr>
            <a:normAutofit fontScale="92500" lnSpcReduction="10000"/>
          </a:bodyPr>
          <a:lstStyle/>
          <a:p>
            <a:r>
              <a:rPr lang="tr-TR" smtClean="0"/>
              <a:t>Karbonhidratların sindirimini yavaşlatır ve absorpsiyonunu geciktirirler. </a:t>
            </a:r>
          </a:p>
          <a:p>
            <a:r>
              <a:rPr lang="tr-TR" smtClean="0"/>
              <a:t>Avantajları; tokluk kan glukozunu düşürmeleri, hipoglisemi riskinin düşük olması, kilo açısından nötr olmaları ve sistemik etkilerinin bulunmamasıdır. </a:t>
            </a:r>
          </a:p>
          <a:p>
            <a:r>
              <a:rPr lang="tr-TR" smtClean="0"/>
              <a:t>Akarboz’un KV olay riskini azalttığı gösterilmiştir</a:t>
            </a:r>
          </a:p>
          <a:p>
            <a:r>
              <a:rPr lang="tr-TR" smtClean="0"/>
              <a:t>Şişkinlik, hazımsızlık, diyare yapabilir.</a:t>
            </a:r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8" y="4481736"/>
            <a:ext cx="904454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6980237" cy="686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Hedefler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Oral antidiyabetik gruplarını sayabilme ve her gruptan 1 örnek verebilme</a:t>
            </a:r>
          </a:p>
          <a:p>
            <a:r>
              <a:rPr lang="tr-TR" smtClean="0"/>
              <a:t>Metformin kontrendikasyonlarını sayabilme</a:t>
            </a:r>
          </a:p>
          <a:p>
            <a:r>
              <a:rPr lang="tr-TR" smtClean="0"/>
              <a:t>Tip 2 diyabette insülin başlama endikasyonlarını sayabilme</a:t>
            </a:r>
          </a:p>
          <a:p>
            <a:r>
              <a:rPr lang="tr-TR" smtClean="0"/>
              <a:t>Sevk kriterlerini sayabilme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İNSÜLİNOMİMETİKLER	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İnkretin mimetik (GLP-1A) (subkutan)</a:t>
            </a:r>
          </a:p>
          <a:p>
            <a:pPr lvl="1"/>
            <a:r>
              <a:rPr lang="tr-TR" smtClean="0"/>
              <a:t>Pankreas b-hücrelerinin glukoza duyarlılığını artırır, </a:t>
            </a:r>
          </a:p>
          <a:p>
            <a:pPr lvl="1"/>
            <a:r>
              <a:rPr lang="tr-TR" smtClean="0"/>
              <a:t>a-hücrelerinden glukagon sekresyonunu baskılar,</a:t>
            </a:r>
          </a:p>
          <a:p>
            <a:pPr lvl="1"/>
            <a:r>
              <a:rPr lang="tr-TR" smtClean="0"/>
              <a:t>Gastrik boşalmayı geciktirir ve doyma hissini artırır. (kilo kaybı)</a:t>
            </a:r>
          </a:p>
          <a:p>
            <a:pPr lvl="1"/>
            <a:r>
              <a:rPr lang="tr-TR" smtClean="0"/>
              <a:t>İnsülin sekresyonunu, glukoza bağımlı olarak artırırlar</a:t>
            </a:r>
          </a:p>
          <a:p>
            <a:r>
              <a:rPr lang="tr-TR" smtClean="0"/>
              <a:t>Amilin mimetik</a:t>
            </a:r>
          </a:p>
          <a:p>
            <a:r>
              <a:rPr lang="tr-TR" smtClean="0"/>
              <a:t>İnkretin artırıcı (DPP4-İ)</a:t>
            </a:r>
          </a:p>
          <a:p>
            <a:pPr lvl="1"/>
            <a:r>
              <a:rPr lang="tr-TR" smtClean="0"/>
              <a:t>İnsülin sekresyonunu glukoza bağımlı olarak artırır, </a:t>
            </a:r>
          </a:p>
          <a:p>
            <a:pPr lvl="1"/>
            <a:r>
              <a:rPr lang="tr-TR" smtClean="0"/>
              <a:t>Glukagon sekresyonunu azaltırlar.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Oral antidiyabetik kombinasyonları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Hastalığın fizyopatolojik temeline uygun olarak insülin duyarlılaştırıcı ve insülin salgılatıcı ilaçlar kombine edilir. </a:t>
            </a:r>
          </a:p>
          <a:p>
            <a:r>
              <a:rPr lang="tr-TR" smtClean="0"/>
              <a:t>Maliyet ve deneyim süresi göz önüne alındığında en çok metforminli kombinasyonlar tercih edilmelidir.</a:t>
            </a:r>
          </a:p>
          <a:p>
            <a:pPr lvl="1"/>
            <a:r>
              <a:rPr lang="tr-TR" smtClean="0"/>
              <a:t>Hastanın özelliklerine göre, metformin genellikle sulfonilüreler ile kombine edilir. </a:t>
            </a:r>
          </a:p>
          <a:p>
            <a:r>
              <a:rPr lang="tr-TR" smtClean="0"/>
              <a:t>Ayrıca insülin duyarlılaştırıcı iki alt grubu da kombine etmek mümkündür.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17108"/>
            <a:ext cx="7994066" cy="604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İNSÜLİNLER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3"/>
            <a:ext cx="8568952" cy="479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İNSÜLİNLER</a:t>
            </a:r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49" y="2060848"/>
            <a:ext cx="906080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İNSÜLİN TEDAVİSİ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mtClean="0"/>
              <a:t>Multipl doz insülin enjeksiyonları</a:t>
            </a:r>
          </a:p>
          <a:p>
            <a:pPr lvl="1"/>
            <a:r>
              <a:rPr lang="tr-TR" smtClean="0"/>
              <a:t>Günde 3 kez öğün öncesi hızlı/kısa etkili (bolus) insülin + günde 1 kez (tercihen gece) orta/uzun etkili (bazal) insülin</a:t>
            </a:r>
          </a:p>
          <a:p>
            <a:pPr lvl="1"/>
            <a:r>
              <a:rPr lang="tr-TR" smtClean="0"/>
              <a:t>3 kez bolus + 2 kez bazal insülin </a:t>
            </a:r>
          </a:p>
          <a:p>
            <a:r>
              <a:rPr lang="tr-TR" smtClean="0"/>
              <a:t>Sürekli cilt altı insülin infüzyonu (insülin pompası)</a:t>
            </a:r>
          </a:p>
          <a:p>
            <a:r>
              <a:rPr lang="tr-TR" smtClean="0"/>
              <a:t>Bifazik karışım insülin tedavisi</a:t>
            </a:r>
          </a:p>
          <a:p>
            <a:pPr lvl="1"/>
            <a:r>
              <a:rPr lang="tr-TR" smtClean="0"/>
              <a:t>Günde 2 doz orta/uzun etkili + hızlı/kısa etkili karışım insülin</a:t>
            </a:r>
          </a:p>
          <a:p>
            <a:r>
              <a:rPr lang="tr-TR" smtClean="0"/>
              <a:t>Bazal insülin desteği</a:t>
            </a:r>
          </a:p>
          <a:p>
            <a:pPr lvl="1"/>
            <a:r>
              <a:rPr lang="tr-TR" smtClean="0"/>
              <a:t>Günde 1 veya 2 doz orta (NPH) veya uzun etkili (glargin veya detemir) bazal insülin desteği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TİP 2 DİYABETTE İNSÜLİN ENDİKASYONLARI</a:t>
            </a:r>
            <a:endParaRPr lang="tr-TR" sz="36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mtClean="0"/>
              <a:t>OAD ile iyi metabolik kontrol sağlanamaması </a:t>
            </a:r>
          </a:p>
          <a:p>
            <a:r>
              <a:rPr lang="tr-TR" smtClean="0"/>
              <a:t>Aşırı kilo kaybı </a:t>
            </a:r>
          </a:p>
          <a:p>
            <a:r>
              <a:rPr lang="tr-TR" smtClean="0"/>
              <a:t>Ağır hiperglisemik semptomlar </a:t>
            </a:r>
          </a:p>
          <a:p>
            <a:r>
              <a:rPr lang="tr-TR" smtClean="0"/>
              <a:t>Akut miyokard infarktüsü </a:t>
            </a:r>
          </a:p>
          <a:p>
            <a:r>
              <a:rPr lang="tr-TR" smtClean="0"/>
              <a:t>Akut ateşli, sistemik hastalıklar </a:t>
            </a:r>
          </a:p>
          <a:p>
            <a:r>
              <a:rPr lang="tr-TR" smtClean="0"/>
              <a:t>Hiperozmolar hiperglisemik durum (HHD) veya ketotik koma (DKA) </a:t>
            </a:r>
          </a:p>
          <a:p>
            <a:r>
              <a:rPr lang="tr-TR" smtClean="0"/>
              <a:t>Major cerrahi operasyon </a:t>
            </a:r>
          </a:p>
          <a:p>
            <a:r>
              <a:rPr lang="tr-TR" smtClean="0"/>
              <a:t>Gebelik ve laktasyon </a:t>
            </a:r>
          </a:p>
          <a:p>
            <a:r>
              <a:rPr lang="tr-TR" smtClean="0"/>
              <a:t>Böbrek veya karaciğer yetersizliği </a:t>
            </a:r>
          </a:p>
          <a:p>
            <a:r>
              <a:rPr lang="tr-TR" smtClean="0"/>
              <a:t>OAD’lere alerji veya ağır yan etkiler </a:t>
            </a:r>
          </a:p>
          <a:p>
            <a:r>
              <a:rPr lang="tr-TR" smtClean="0"/>
              <a:t>Ağır klinik insülin rezistansı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İNSÜLİN TEDAVİSİNİN KOMPLİKASYONLARI</a:t>
            </a:r>
            <a:endParaRPr lang="tr-TR" sz="36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Hipoglisemi</a:t>
            </a:r>
          </a:p>
          <a:p>
            <a:r>
              <a:rPr lang="tr-TR" smtClean="0"/>
              <a:t>Kilo artışı</a:t>
            </a:r>
          </a:p>
          <a:p>
            <a:r>
              <a:rPr lang="tr-TR" smtClean="0"/>
              <a:t>Masif hepatomegali</a:t>
            </a:r>
          </a:p>
          <a:p>
            <a:r>
              <a:rPr lang="tr-TR" smtClean="0"/>
              <a:t>Ödem</a:t>
            </a:r>
          </a:p>
          <a:p>
            <a:r>
              <a:rPr lang="tr-TR" smtClean="0"/>
              <a:t>Anti insülin antikorları ve alerji</a:t>
            </a:r>
          </a:p>
          <a:p>
            <a:r>
              <a:rPr lang="tr-TR" smtClean="0"/>
              <a:t>Lipoatrofi</a:t>
            </a:r>
          </a:p>
          <a:p>
            <a:r>
              <a:rPr lang="tr-TR" smtClean="0"/>
              <a:t>Lipohipertrofi</a:t>
            </a:r>
          </a:p>
          <a:p>
            <a:r>
              <a:rPr lang="tr-TR" smtClean="0"/>
              <a:t>Kanama,sızma ve ağrı</a:t>
            </a:r>
          </a:p>
          <a:p>
            <a:r>
              <a:rPr lang="tr-TR" smtClean="0"/>
              <a:t>Hiperinsülinemi ile ateroskleroz ve kanser riski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60254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BASAMAK 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Yeni tip 2 diyabet tanısı alan ve A1C çok yüksek olmayan  (&lt;%8,5)hastalarda yaşam tarzı düzenlemeleri ile eş zamanlı olarak </a:t>
            </a:r>
            <a:r>
              <a:rPr lang="tr-TR" dirty="0" err="1" smtClean="0"/>
              <a:t>metformin</a:t>
            </a:r>
            <a:r>
              <a:rPr lang="tr-TR" dirty="0" smtClean="0"/>
              <a:t> başlanmalıdır. </a:t>
            </a:r>
          </a:p>
          <a:p>
            <a:r>
              <a:rPr lang="tr-TR" dirty="0" smtClean="0"/>
              <a:t>Yaşam tarzı düzenlemeleri tedavinin her aşamasında uygulanmalıdır. </a:t>
            </a:r>
          </a:p>
          <a:p>
            <a:r>
              <a:rPr lang="tr-TR" dirty="0" err="1" smtClean="0"/>
              <a:t>Metformin’i</a:t>
            </a:r>
            <a:r>
              <a:rPr lang="tr-TR" dirty="0" smtClean="0"/>
              <a:t> </a:t>
            </a:r>
            <a:r>
              <a:rPr lang="tr-TR" dirty="0" err="1" smtClean="0"/>
              <a:t>tolere</a:t>
            </a:r>
            <a:r>
              <a:rPr lang="tr-TR" dirty="0" smtClean="0"/>
              <a:t> edemeyen veya </a:t>
            </a:r>
            <a:r>
              <a:rPr lang="tr-TR" dirty="0" err="1" smtClean="0"/>
              <a:t>metformin’in</a:t>
            </a:r>
            <a:r>
              <a:rPr lang="tr-TR" dirty="0" smtClean="0"/>
              <a:t> </a:t>
            </a:r>
            <a:r>
              <a:rPr lang="tr-TR" dirty="0" err="1" smtClean="0"/>
              <a:t>kontrendike</a:t>
            </a:r>
            <a:r>
              <a:rPr lang="tr-TR" dirty="0" smtClean="0"/>
              <a:t> olduğu, zayıf diyabetlilerde, özellikle hızlı yanıt istenen durumlarda </a:t>
            </a:r>
          </a:p>
          <a:p>
            <a:pPr lvl="1"/>
            <a:r>
              <a:rPr lang="tr-TR" dirty="0" smtClean="0"/>
              <a:t>SU veya GLN grubu bir ilaç ile başlanabilir. </a:t>
            </a:r>
          </a:p>
          <a:p>
            <a:pPr lvl="1"/>
            <a:r>
              <a:rPr lang="tr-TR" dirty="0" err="1" smtClean="0"/>
              <a:t>Glibenklamid</a:t>
            </a:r>
            <a:r>
              <a:rPr lang="tr-TR" dirty="0" smtClean="0"/>
              <a:t> gibi görece uzun etki süreli </a:t>
            </a:r>
            <a:r>
              <a:rPr lang="tr-TR" dirty="0" err="1" smtClean="0"/>
              <a:t>sulfonilüreler</a:t>
            </a:r>
            <a:r>
              <a:rPr lang="tr-TR" dirty="0" smtClean="0"/>
              <a:t> tercih edilmemelidir.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73616" cy="566936"/>
          </a:xfrm>
        </p:spPr>
        <p:txBody>
          <a:bodyPr>
            <a:normAutofit/>
          </a:bodyPr>
          <a:lstStyle/>
          <a:p>
            <a:r>
              <a:rPr lang="tr-TR" sz="2800" dirty="0"/>
              <a:t>DİYABETLİ HASTALARDA GLİSEMİK KONTROL HEDEFLERİ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7848872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94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BİRİNCİ BASAMAK 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 haftada 3 gün APG ölçülmeli, tedavi değişikliği yapıldığında, insüline başlandığında ve doz </a:t>
            </a:r>
            <a:r>
              <a:rPr lang="tr-TR" dirty="0" err="1"/>
              <a:t>titrasyonu</a:t>
            </a:r>
            <a:r>
              <a:rPr lang="tr-TR" dirty="0"/>
              <a:t> sırasında SMBG sıklığı artırılmalıdır. </a:t>
            </a:r>
          </a:p>
          <a:p>
            <a:r>
              <a:rPr lang="tr-TR" dirty="0"/>
              <a:t>Kilolu ya da </a:t>
            </a:r>
            <a:r>
              <a:rPr lang="tr-TR" dirty="0" err="1"/>
              <a:t>obez</a:t>
            </a:r>
            <a:r>
              <a:rPr lang="tr-TR" dirty="0"/>
              <a:t> hastalarda kilo kaybı sağlamaya yönelik beslenme ve fiziksel aktivite önerileri uygulanmalıdır.</a:t>
            </a:r>
          </a:p>
          <a:p>
            <a:r>
              <a:rPr lang="tr-TR" dirty="0"/>
              <a:t>Eşlik eden KV sorunlar, HT ve </a:t>
            </a:r>
            <a:r>
              <a:rPr lang="tr-TR" dirty="0" err="1"/>
              <a:t>dislipidemiye</a:t>
            </a:r>
            <a:r>
              <a:rPr lang="tr-TR" dirty="0"/>
              <a:t> olumlu etki için en az ağırlığın %5’i kadar kilo kaybı sağlanması gereklidir.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49866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BASAMAK 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818848"/>
            <a:ext cx="8229600" cy="4922520"/>
          </a:xfrm>
        </p:spPr>
        <p:txBody>
          <a:bodyPr>
            <a:normAutofit/>
          </a:bodyPr>
          <a:lstStyle/>
          <a:p>
            <a:r>
              <a:rPr lang="tr-TR" dirty="0" smtClean="0"/>
              <a:t>İlk ilaç olarak </a:t>
            </a:r>
            <a:r>
              <a:rPr lang="tr-TR" dirty="0" err="1" smtClean="0"/>
              <a:t>metformin</a:t>
            </a:r>
            <a:r>
              <a:rPr lang="tr-TR" dirty="0" smtClean="0"/>
              <a:t> 2x500 mg , </a:t>
            </a:r>
            <a:r>
              <a:rPr lang="tr-TR" dirty="0" err="1" smtClean="0"/>
              <a:t>gastrointestinal</a:t>
            </a:r>
            <a:r>
              <a:rPr lang="tr-TR" dirty="0" smtClean="0"/>
              <a:t> hassasiyeti olan hastalarda 1x500 mg başlanmalı </a:t>
            </a:r>
          </a:p>
          <a:p>
            <a:pPr lvl="1"/>
            <a:r>
              <a:rPr lang="tr-TR" dirty="0" smtClean="0"/>
              <a:t> 1-2 haftada bir 500 mg artırılarak 1-2 ay içinde etkili dozlara (genelde 2x1000 mg, nadiren maksimum 3000 mg/gün) çıkılmalıdır. </a:t>
            </a:r>
          </a:p>
          <a:p>
            <a:r>
              <a:rPr lang="tr-TR" dirty="0" smtClean="0"/>
              <a:t>Diyabet başlangıcında A1C %8.5-10 olan hastalarda </a:t>
            </a:r>
          </a:p>
          <a:p>
            <a:pPr lvl="1"/>
            <a:r>
              <a:rPr lang="tr-TR" dirty="0" smtClean="0"/>
              <a:t>Tedaviye </a:t>
            </a:r>
            <a:r>
              <a:rPr lang="tr-TR" dirty="0" err="1" smtClean="0"/>
              <a:t>metformin</a:t>
            </a:r>
            <a:r>
              <a:rPr lang="tr-TR" dirty="0" smtClean="0"/>
              <a:t> ile birlikte ikinci bir OAD ya da bazal insülin kombinasyonu ile başlanması düşünülebilir.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BİRİNCİ BASAMAK 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Başlangıçtaki A1C ≥%10, APG &gt;250 mg/dl veya </a:t>
            </a:r>
            <a:r>
              <a:rPr lang="tr-TR" dirty="0" err="1"/>
              <a:t>random</a:t>
            </a:r>
            <a:r>
              <a:rPr lang="tr-TR" dirty="0"/>
              <a:t> PG &gt;300 mg/ dl olan ya da </a:t>
            </a:r>
            <a:r>
              <a:rPr lang="tr-TR" dirty="0" err="1"/>
              <a:t>hiperglisemik</a:t>
            </a:r>
            <a:r>
              <a:rPr lang="tr-TR" dirty="0"/>
              <a:t> semptomları bulunan veya klinik tablosu </a:t>
            </a:r>
            <a:r>
              <a:rPr lang="tr-TR" dirty="0" err="1"/>
              <a:t>katastrofik</a:t>
            </a:r>
            <a:r>
              <a:rPr lang="tr-TR" dirty="0"/>
              <a:t> (DKA, HHD) olan hastalarda, </a:t>
            </a:r>
          </a:p>
          <a:p>
            <a:pPr lvl="1"/>
            <a:r>
              <a:rPr lang="tr-TR" dirty="0"/>
              <a:t>Tedaviye insülin ile başlanmalıdır. Bu hastalarda insülin tedavisi tercihen bazal-</a:t>
            </a:r>
            <a:r>
              <a:rPr lang="tr-TR" dirty="0" err="1"/>
              <a:t>bolus</a:t>
            </a:r>
            <a:r>
              <a:rPr lang="tr-TR" dirty="0"/>
              <a:t> (veya karışım) insülin ile yapılmalı </a:t>
            </a:r>
          </a:p>
          <a:p>
            <a:pPr lvl="1"/>
            <a:r>
              <a:rPr lang="tr-TR" dirty="0"/>
              <a:t>Beraberinde mümkünse </a:t>
            </a:r>
            <a:r>
              <a:rPr lang="tr-TR" dirty="0" err="1"/>
              <a:t>metformin</a:t>
            </a:r>
            <a:r>
              <a:rPr lang="tr-TR" dirty="0"/>
              <a:t> de verilmelidir. </a:t>
            </a:r>
          </a:p>
          <a:p>
            <a:pPr lvl="1"/>
            <a:r>
              <a:rPr lang="tr-TR" dirty="0"/>
              <a:t>Ancak diyetine uymayan, </a:t>
            </a:r>
            <a:r>
              <a:rPr lang="tr-TR" dirty="0" err="1"/>
              <a:t>asemptomatik</a:t>
            </a:r>
            <a:r>
              <a:rPr lang="tr-TR" dirty="0"/>
              <a:t>, </a:t>
            </a:r>
            <a:r>
              <a:rPr lang="tr-TR" dirty="0" err="1"/>
              <a:t>obez</a:t>
            </a:r>
            <a:r>
              <a:rPr lang="tr-TR" dirty="0"/>
              <a:t> hastalarda insülin tedavi şemasını belirleyecek olan hastanın özellikleri ve hekimin tecrübesidir.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0897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İKİNCİ BASAMAK TEDAVİ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tr-TR" dirty="0" err="1" smtClean="0"/>
              <a:t>Glisemik</a:t>
            </a:r>
            <a:r>
              <a:rPr lang="tr-TR" dirty="0" smtClean="0"/>
              <a:t> hedeflere ulaşılamazsa veya hedefler sürdürülemiyorsa 3 ayda ilaç dozları artırılmalı veya yeni tedavi rejimlerine geçilmelidir. </a:t>
            </a:r>
          </a:p>
          <a:p>
            <a:pPr lvl="1"/>
            <a:r>
              <a:rPr lang="tr-TR" dirty="0" smtClean="0"/>
              <a:t>Yaşam tarzı değişikliği ve 2000 mg/gün dozunda </a:t>
            </a:r>
            <a:r>
              <a:rPr lang="tr-TR" dirty="0" err="1" smtClean="0"/>
              <a:t>metformin</a:t>
            </a:r>
            <a:r>
              <a:rPr lang="tr-TR" dirty="0" smtClean="0"/>
              <a:t> ile 3 ay sonra A1C %7-7.5 ise yaşam tarzı yeniden gözden geçirilmeli, </a:t>
            </a:r>
          </a:p>
          <a:p>
            <a:pPr lvl="1"/>
            <a:r>
              <a:rPr lang="tr-TR" dirty="0" smtClean="0"/>
              <a:t>A1C &gt;%7.5 ise veya bireysel </a:t>
            </a:r>
            <a:r>
              <a:rPr lang="tr-TR" dirty="0" err="1" smtClean="0"/>
              <a:t>glisemik</a:t>
            </a:r>
            <a:r>
              <a:rPr lang="tr-TR" dirty="0" smtClean="0"/>
              <a:t> hedeflere ulaşılamazsa tedaviye ikinci bir ilaç eklenmelidir. </a:t>
            </a:r>
          </a:p>
          <a:p>
            <a:r>
              <a:rPr lang="tr-TR" dirty="0" smtClean="0"/>
              <a:t>İkinci basamakta seçilen ilaç ile birlikte, herhangi bir </a:t>
            </a:r>
            <a:r>
              <a:rPr lang="tr-TR" dirty="0" err="1" smtClean="0"/>
              <a:t>kontrendikasyon</a:t>
            </a:r>
            <a:r>
              <a:rPr lang="tr-TR" dirty="0" smtClean="0"/>
              <a:t> yoksa </a:t>
            </a:r>
            <a:r>
              <a:rPr lang="tr-TR" dirty="0" err="1" smtClean="0"/>
              <a:t>metformin</a:t>
            </a:r>
            <a:r>
              <a:rPr lang="tr-TR" dirty="0" smtClean="0"/>
              <a:t> de sürdürülmelidir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İKİNCİ BASAMAK 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İkinci basamakta insülin en etkili yoldur. </a:t>
            </a:r>
          </a:p>
          <a:p>
            <a:pPr lvl="1"/>
            <a:r>
              <a:rPr lang="tr-TR" dirty="0"/>
              <a:t>A1C ≥%8.5 ise tercihen bazal insülin (uzun etkili analog veya NPH insülin) başlanmalıdır. </a:t>
            </a:r>
          </a:p>
          <a:p>
            <a:pPr lvl="1"/>
            <a:r>
              <a:rPr lang="tr-TR" dirty="0"/>
              <a:t>Uygun vakalarda hazır karışım (</a:t>
            </a:r>
            <a:r>
              <a:rPr lang="tr-TR" dirty="0" err="1"/>
              <a:t>bifazik</a:t>
            </a:r>
            <a:r>
              <a:rPr lang="tr-TR" dirty="0"/>
              <a:t>) insülin de verilebilir.  </a:t>
            </a:r>
          </a:p>
          <a:p>
            <a:r>
              <a:rPr lang="tr-TR" dirty="0"/>
              <a:t>A1C %7.1-8.5 arasında ise hastanın durumuna göre tedaviye </a:t>
            </a:r>
            <a:r>
              <a:rPr lang="tr-TR" dirty="0" err="1"/>
              <a:t>sülfonilüreler</a:t>
            </a:r>
            <a:r>
              <a:rPr lang="tr-TR" dirty="0"/>
              <a:t>, </a:t>
            </a:r>
            <a:r>
              <a:rPr lang="tr-TR" dirty="0" err="1"/>
              <a:t>glinidler</a:t>
            </a:r>
            <a:r>
              <a:rPr lang="tr-TR" dirty="0"/>
              <a:t>, </a:t>
            </a:r>
            <a:r>
              <a:rPr lang="tr-TR" dirty="0" err="1"/>
              <a:t>akarboz</a:t>
            </a:r>
            <a:r>
              <a:rPr lang="tr-TR" dirty="0"/>
              <a:t>, </a:t>
            </a:r>
            <a:r>
              <a:rPr lang="tr-TR" dirty="0" err="1"/>
              <a:t>inkretinmimetikler</a:t>
            </a:r>
            <a:r>
              <a:rPr lang="tr-TR" dirty="0"/>
              <a:t>, </a:t>
            </a:r>
            <a:r>
              <a:rPr lang="tr-TR" dirty="0" err="1"/>
              <a:t>pioglitazon</a:t>
            </a:r>
            <a:r>
              <a:rPr lang="tr-TR" dirty="0"/>
              <a:t> eklenebilir. </a:t>
            </a:r>
          </a:p>
          <a:p>
            <a:r>
              <a:rPr lang="tr-TR" dirty="0" err="1"/>
              <a:t>Sulfonilüre</a:t>
            </a:r>
            <a:r>
              <a:rPr lang="tr-TR" dirty="0"/>
              <a:t> en ucuz ve etkinliği birçok  gruba göre daha yüksektir.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1263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İKİNCİ BASAMAK TEDAVİ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/>
          </a:bodyPr>
          <a:lstStyle/>
          <a:p>
            <a:r>
              <a:rPr lang="tr-TR" dirty="0" smtClean="0"/>
              <a:t>Özellikle tokluk </a:t>
            </a:r>
            <a:r>
              <a:rPr lang="tr-TR" dirty="0" err="1" smtClean="0"/>
              <a:t>glisemi</a:t>
            </a:r>
            <a:r>
              <a:rPr lang="tr-TR" dirty="0" smtClean="0"/>
              <a:t> kontrolü hedefleniyorsa </a:t>
            </a:r>
            <a:r>
              <a:rPr lang="tr-TR" dirty="0" err="1" smtClean="0"/>
              <a:t>glinidler</a:t>
            </a:r>
            <a:r>
              <a:rPr lang="tr-TR" dirty="0" smtClean="0"/>
              <a:t>, </a:t>
            </a:r>
            <a:r>
              <a:rPr lang="tr-TR" dirty="0" err="1" smtClean="0"/>
              <a:t>inkretin</a:t>
            </a:r>
            <a:r>
              <a:rPr lang="tr-TR" dirty="0" smtClean="0"/>
              <a:t> </a:t>
            </a:r>
            <a:r>
              <a:rPr lang="tr-TR" dirty="0" err="1" smtClean="0"/>
              <a:t>mimetikler</a:t>
            </a:r>
            <a:r>
              <a:rPr lang="tr-TR" dirty="0" smtClean="0"/>
              <a:t>, </a:t>
            </a:r>
            <a:r>
              <a:rPr lang="tr-TR" dirty="0" err="1" smtClean="0"/>
              <a:t>akarboz</a:t>
            </a:r>
            <a:r>
              <a:rPr lang="tr-TR" dirty="0" smtClean="0"/>
              <a:t> seçilebilir. </a:t>
            </a:r>
          </a:p>
          <a:p>
            <a:pPr lvl="1"/>
            <a:r>
              <a:rPr lang="tr-TR" dirty="0" smtClean="0"/>
              <a:t>Ancak maliyet ve </a:t>
            </a:r>
            <a:r>
              <a:rPr lang="tr-TR" dirty="0" err="1" smtClean="0"/>
              <a:t>akarboz</a:t>
            </a:r>
            <a:r>
              <a:rPr lang="tr-TR" dirty="0" smtClean="0"/>
              <a:t> ya da GLP-1A tercihinde </a:t>
            </a:r>
            <a:r>
              <a:rPr lang="tr-TR" dirty="0" err="1" smtClean="0"/>
              <a:t>gastrointestinal</a:t>
            </a:r>
            <a:r>
              <a:rPr lang="tr-TR" dirty="0" smtClean="0"/>
              <a:t> yan etkiler dikkate alınmalıdır. DPP4-İ ve </a:t>
            </a:r>
            <a:r>
              <a:rPr lang="tr-TR" dirty="0" err="1" smtClean="0"/>
              <a:t>akarboz</a:t>
            </a:r>
            <a:r>
              <a:rPr lang="tr-TR" dirty="0" smtClean="0"/>
              <a:t> grubunun kilo artırıcı etkisi yoktur. </a:t>
            </a:r>
          </a:p>
          <a:p>
            <a:r>
              <a:rPr lang="tr-TR" dirty="0" err="1" smtClean="0"/>
              <a:t>İnkretin</a:t>
            </a:r>
            <a:r>
              <a:rPr lang="tr-TR" dirty="0" smtClean="0"/>
              <a:t> bazlı ilaçların hipoglisemi riski insülin ve </a:t>
            </a:r>
            <a:r>
              <a:rPr lang="tr-TR" dirty="0" err="1" smtClean="0"/>
              <a:t>sulfonilüreye</a:t>
            </a:r>
            <a:r>
              <a:rPr lang="tr-TR" dirty="0" smtClean="0"/>
              <a:t> göre daha düşük olmakla birlikte, etkinlikleri biraz daha düşüktür. </a:t>
            </a:r>
          </a:p>
          <a:p>
            <a:pPr lvl="1"/>
            <a:r>
              <a:rPr lang="tr-TR" dirty="0" smtClean="0"/>
              <a:t>DPP4-İ grubu ilaçlar, kilo açısından nötr oldukları ve önemli yan etkileri bulunmadığı için yararlı olabilir.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İKİNCİ BASAMAK 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Özellikle kilo kaybının yararlı olacağı düşünülen hastalarda GLP-1A kullanılabilir. </a:t>
            </a:r>
          </a:p>
          <a:p>
            <a:r>
              <a:rPr lang="tr-TR" dirty="0" err="1"/>
              <a:t>Pioglitazonun</a:t>
            </a:r>
            <a:r>
              <a:rPr lang="tr-TR" dirty="0"/>
              <a:t> hipoglisemi riski, </a:t>
            </a:r>
            <a:r>
              <a:rPr lang="tr-TR" dirty="0" err="1"/>
              <a:t>sulfonilüreye</a:t>
            </a:r>
            <a:r>
              <a:rPr lang="tr-TR" dirty="0"/>
              <a:t> göre daha düşük ve uzun-dönem etkinliği daha yüksektir. </a:t>
            </a:r>
          </a:p>
          <a:p>
            <a:pPr lvl="1"/>
            <a:r>
              <a:rPr lang="tr-TR" dirty="0"/>
              <a:t>Eğer ikinci basamak ilaç olarak </a:t>
            </a:r>
            <a:r>
              <a:rPr lang="tr-TR" dirty="0" err="1"/>
              <a:t>metformine</a:t>
            </a:r>
            <a:r>
              <a:rPr lang="tr-TR" dirty="0"/>
              <a:t> eklenecekse hastaların, tedavinin süresi, ilacın dozu ve yan etkileri açısından dikkatle takip edilmeleri gereklidir.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585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ÜÇÜNCÜ BASAMAK TEDAVİ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85000" lnSpcReduction="20000"/>
          </a:bodyPr>
          <a:lstStyle/>
          <a:p>
            <a:r>
              <a:rPr lang="tr-TR" smtClean="0"/>
              <a:t>Metformin’e ikinci bir OAD (veya GLP-1A) eklendikten 3 ay sonra A1C &gt;%8.5 ise veya bireysel glisemik hedeflere ulaşılamıyorsa zaman kaybetmeden insülin tedavisine geçilmelidir. </a:t>
            </a:r>
          </a:p>
          <a:p>
            <a:pPr lvl="1"/>
            <a:r>
              <a:rPr lang="tr-TR" smtClean="0"/>
              <a:t>Önceki aşamalarda insülin kullanmamış hastalarda tedaviye bazal insülin (alternatif olarak hazır karışım insülin) eklenmelidir. </a:t>
            </a:r>
          </a:p>
          <a:p>
            <a:pPr lvl="1"/>
            <a:r>
              <a:rPr lang="tr-TR" smtClean="0"/>
              <a:t>Metfomin ile birlikte kontrollü salınımlı sulfonilüre veya glinid kullanmakta olan hastalarda en uygun yol, tedaviye bazal insülin eklenmesidir. </a:t>
            </a:r>
          </a:p>
          <a:p>
            <a:r>
              <a:rPr lang="tr-TR" smtClean="0"/>
              <a:t>Önceki aşamalarda bifazik insülin kullanan hastalarda insülin tedavisi yoğunlaştırılmalıdır. </a:t>
            </a:r>
          </a:p>
          <a:p>
            <a:pPr lvl="1"/>
            <a:r>
              <a:rPr lang="tr-TR" smtClean="0"/>
              <a:t>Pioglitazon ile birlikte, insülin kullanıldığında hastalar, ödem ve konjestif kalp yetersizliği riski açısından yakından izlenmelidir. </a:t>
            </a:r>
          </a:p>
          <a:p>
            <a:pPr lvl="1"/>
            <a:r>
              <a:rPr lang="tr-TR" smtClean="0"/>
              <a:t>İnsülin kullanan hastalarda metformin verilmesine de devam edilmelidir.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ÜÇÜNCÜ BASAMAK TEDAVİ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18848"/>
            <a:ext cx="8229600" cy="4922520"/>
          </a:xfrm>
        </p:spPr>
        <p:txBody>
          <a:bodyPr>
            <a:normAutofit/>
          </a:bodyPr>
          <a:lstStyle/>
          <a:p>
            <a:r>
              <a:rPr lang="tr-TR" dirty="0" err="1" smtClean="0"/>
              <a:t>Metformine</a:t>
            </a:r>
            <a:r>
              <a:rPr lang="tr-TR" dirty="0" smtClean="0"/>
              <a:t> ikinci ilaç eklenmesinden sonra A1C %7.1-8.5 ise tedaviye üçüncü bir OAD eklenebilir. </a:t>
            </a:r>
          </a:p>
          <a:p>
            <a:pPr lvl="1"/>
            <a:r>
              <a:rPr lang="tr-TR" dirty="0" smtClean="0"/>
              <a:t>Bu durumda tedavi maliyeti yükselir, tedavinin etkinliği insüline kıyasla daha düşüktür. Kısa süre sonra yetersiz kalabilir. </a:t>
            </a:r>
          </a:p>
          <a:p>
            <a:pPr lvl="1"/>
            <a:r>
              <a:rPr lang="tr-TR" dirty="0" err="1" smtClean="0"/>
              <a:t>Metformin</a:t>
            </a:r>
            <a:r>
              <a:rPr lang="tr-TR" dirty="0" smtClean="0"/>
              <a:t> ile birlikte </a:t>
            </a:r>
            <a:r>
              <a:rPr lang="tr-TR" dirty="0" err="1" smtClean="0"/>
              <a:t>sülfonilüre</a:t>
            </a:r>
            <a:r>
              <a:rPr lang="tr-TR" dirty="0" smtClean="0"/>
              <a:t> / </a:t>
            </a:r>
            <a:r>
              <a:rPr lang="tr-TR" dirty="0" err="1" smtClean="0"/>
              <a:t>glinid</a:t>
            </a:r>
            <a:r>
              <a:rPr lang="tr-TR" dirty="0" smtClean="0"/>
              <a:t> ya da bazal insülin kullanan hastalarda tedaviye, </a:t>
            </a:r>
            <a:r>
              <a:rPr lang="tr-TR" dirty="0" err="1" smtClean="0"/>
              <a:t>inkretin</a:t>
            </a:r>
            <a:r>
              <a:rPr lang="tr-TR" dirty="0" smtClean="0"/>
              <a:t> </a:t>
            </a:r>
            <a:r>
              <a:rPr lang="tr-TR" dirty="0" err="1" smtClean="0"/>
              <a:t>mimetikler</a:t>
            </a:r>
            <a:r>
              <a:rPr lang="tr-TR" dirty="0" smtClean="0"/>
              <a:t> eklenebilir ancak hipoglisemi riski açısından dikkatli olunmalıdır. </a:t>
            </a:r>
          </a:p>
          <a:p>
            <a:pPr lvl="1"/>
            <a:r>
              <a:rPr lang="tr-TR" dirty="0" smtClean="0"/>
              <a:t>İnsülin direnci olan hastalarda tedaviye </a:t>
            </a:r>
            <a:r>
              <a:rPr lang="tr-TR" dirty="0" err="1" smtClean="0"/>
              <a:t>pioglitazon</a:t>
            </a:r>
            <a:r>
              <a:rPr lang="tr-TR" dirty="0" smtClean="0"/>
              <a:t> eklenebilir.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ÜÇÜNCÜ BASAMAK 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Genel olarak insülin ile birlikte ikili veya insülinsiz üçlü anti-</a:t>
            </a:r>
            <a:r>
              <a:rPr lang="tr-TR" dirty="0" err="1"/>
              <a:t>hiperglisemik</a:t>
            </a:r>
            <a:r>
              <a:rPr lang="tr-TR" dirty="0"/>
              <a:t> ilaç kombinasyon tedavilerine rağmen 3 ay sonra A1C &gt;%8.5 (69 </a:t>
            </a:r>
            <a:r>
              <a:rPr lang="tr-TR" dirty="0" err="1"/>
              <a:t>mmol</a:t>
            </a:r>
            <a:r>
              <a:rPr lang="tr-TR" dirty="0"/>
              <a:t>/</a:t>
            </a:r>
            <a:r>
              <a:rPr lang="tr-TR" dirty="0" err="1"/>
              <a:t>mol</a:t>
            </a:r>
            <a:r>
              <a:rPr lang="tr-TR" dirty="0"/>
              <a:t>) ise veya bireysel </a:t>
            </a:r>
            <a:r>
              <a:rPr lang="tr-TR" dirty="0" err="1"/>
              <a:t>glisemik</a:t>
            </a:r>
            <a:r>
              <a:rPr lang="tr-TR" dirty="0"/>
              <a:t> hedeflere ulaşılamazsa ya da sürdürülemez ise yoğun insülin tedavisine geçilmelidir. </a:t>
            </a:r>
          </a:p>
          <a:p>
            <a:pPr lvl="1"/>
            <a:r>
              <a:rPr lang="tr-TR" dirty="0"/>
              <a:t>bazal-</a:t>
            </a:r>
            <a:r>
              <a:rPr lang="tr-TR" dirty="0" err="1"/>
              <a:t>bolus</a:t>
            </a:r>
            <a:r>
              <a:rPr lang="tr-TR" dirty="0"/>
              <a:t> insülin tedavisi şeklinde düzenlenmelidir. </a:t>
            </a:r>
          </a:p>
          <a:p>
            <a:pPr lvl="1"/>
            <a:r>
              <a:rPr lang="tr-TR" dirty="0"/>
              <a:t>Bazı </a:t>
            </a:r>
            <a:r>
              <a:rPr lang="tr-TR" dirty="0" err="1"/>
              <a:t>obez</a:t>
            </a:r>
            <a:r>
              <a:rPr lang="tr-TR" dirty="0"/>
              <a:t> hastalar </a:t>
            </a:r>
            <a:r>
              <a:rPr lang="tr-TR" dirty="0" err="1"/>
              <a:t>metformin</a:t>
            </a:r>
            <a:r>
              <a:rPr lang="tr-TR" dirty="0"/>
              <a:t> + bazal insülin + GLP-1A kombinasyonundan yararlanabilir. </a:t>
            </a:r>
          </a:p>
          <a:p>
            <a:r>
              <a:rPr lang="tr-TR" dirty="0"/>
              <a:t>Bazal-</a:t>
            </a:r>
            <a:r>
              <a:rPr lang="tr-TR" dirty="0" err="1"/>
              <a:t>bolus</a:t>
            </a:r>
            <a:r>
              <a:rPr lang="tr-TR" dirty="0"/>
              <a:t> insülin ile </a:t>
            </a:r>
            <a:r>
              <a:rPr lang="tr-TR" dirty="0" err="1"/>
              <a:t>glisemik</a:t>
            </a:r>
            <a:r>
              <a:rPr lang="tr-TR" dirty="0"/>
              <a:t> kontrol sağlanamayan, </a:t>
            </a:r>
            <a:r>
              <a:rPr lang="tr-TR" dirty="0" err="1"/>
              <a:t>fleksibl</a:t>
            </a:r>
            <a:r>
              <a:rPr lang="tr-TR" dirty="0"/>
              <a:t> yaşantısı olan, </a:t>
            </a:r>
            <a:r>
              <a:rPr lang="tr-TR" dirty="0" err="1"/>
              <a:t>entellektüel</a:t>
            </a:r>
            <a:r>
              <a:rPr lang="tr-TR" dirty="0"/>
              <a:t> seviyesi yüksek ve istekli tip 2 diyabetli hastalarda insülin pompa (SCİİ) tedavisi uygulanabilir.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641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48815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Çocuklarda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glisemik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kontrol hedefleri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197143"/>
              </p:ext>
            </p:extLst>
          </p:nvPr>
        </p:nvGraphicFramePr>
        <p:xfrm>
          <a:off x="251521" y="2204864"/>
          <a:ext cx="8496943" cy="4104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791"/>
                <a:gridCol w="2125057"/>
                <a:gridCol w="1669682"/>
                <a:gridCol w="1666413"/>
              </a:tblGrid>
              <a:tr h="82089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0-6</a:t>
                      </a:r>
                      <a:r>
                        <a:rPr lang="tr-TR" baseline="0" dirty="0" smtClean="0"/>
                        <a:t> yaş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7-12 yaş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13-18 yaş</a:t>
                      </a:r>
                      <a:endParaRPr lang="tr-TR" dirty="0"/>
                    </a:p>
                  </a:txBody>
                  <a:tcPr/>
                </a:tc>
              </a:tr>
              <a:tr h="82089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HbA1C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%7.5-8.5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&lt;%8.0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%6.5-7.0</a:t>
                      </a:r>
                      <a:endParaRPr lang="tr-TR" dirty="0"/>
                    </a:p>
                  </a:txBody>
                  <a:tcPr/>
                </a:tc>
              </a:tr>
              <a:tr h="820891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APG ve öğün öncesi PG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100-180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90-180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80-120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</a:tr>
              <a:tr h="820891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Öğün</a:t>
                      </a:r>
                      <a:r>
                        <a:rPr lang="tr-TR" sz="1800" b="1" baseline="0" dirty="0" smtClean="0"/>
                        <a:t> sonrası 2.saat PPG</a:t>
                      </a:r>
                      <a:endParaRPr lang="tr-T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&lt;150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</a:tr>
              <a:tr h="82089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Gece PG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110-200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100-180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90-130 mg/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aşlık 1"/>
          <p:cNvSpPr txBox="1">
            <a:spLocks/>
          </p:cNvSpPr>
          <p:nvPr/>
        </p:nvSpPr>
        <p:spPr>
          <a:xfrm>
            <a:off x="323528" y="764704"/>
            <a:ext cx="8373616" cy="56693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DİYABETLİ HASTALARDA GLİSEMİK KONTROL HEDEFLERİ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6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7704856" cy="634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3000" dirty="0" smtClean="0"/>
              <a:t>DİYABET TANISI KONAN HASTADA SEVK KRİTERLERİ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7467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dirty="0" smtClean="0"/>
              <a:t>18 yaş altı diyabetli </a:t>
            </a:r>
            <a:r>
              <a:rPr lang="tr-TR" smtClean="0"/>
              <a:t>hastalar               Çocuk </a:t>
            </a:r>
            <a:r>
              <a:rPr lang="tr-TR" dirty="0" smtClean="0"/>
              <a:t>Endokrinoloji </a:t>
            </a:r>
            <a:r>
              <a:rPr lang="tr-TR" smtClean="0"/>
              <a:t>Uzmanı </a:t>
            </a:r>
          </a:p>
          <a:p>
            <a:pPr>
              <a:lnSpc>
                <a:spcPct val="80000"/>
              </a:lnSpc>
            </a:pPr>
            <a:r>
              <a:rPr lang="tr-TR" smtClean="0"/>
              <a:t>Tip 1 </a:t>
            </a:r>
            <a:r>
              <a:rPr lang="tr-TR" dirty="0" smtClean="0"/>
              <a:t>DM tanısı konan hasta               </a:t>
            </a:r>
            <a:r>
              <a:rPr lang="tr-TR" smtClean="0"/>
              <a:t>Endokrinoloji uzmanı</a:t>
            </a:r>
          </a:p>
          <a:p>
            <a:pPr>
              <a:lnSpc>
                <a:spcPct val="80000"/>
              </a:lnSpc>
            </a:pPr>
            <a:r>
              <a:rPr lang="tr-TR" smtClean="0"/>
              <a:t>Tip2 </a:t>
            </a:r>
            <a:r>
              <a:rPr lang="tr-TR" dirty="0" smtClean="0"/>
              <a:t>DM tanısı alan hastalar şu durumlar varsa sevk edilmelidir:</a:t>
            </a:r>
          </a:p>
          <a:p>
            <a:pPr lvl="1">
              <a:lnSpc>
                <a:spcPct val="80000"/>
              </a:lnSpc>
            </a:pPr>
            <a:r>
              <a:rPr lang="tr-TR" dirty="0" smtClean="0"/>
              <a:t>AKŞ ≥ 300mg/</a:t>
            </a:r>
            <a:r>
              <a:rPr lang="tr-TR" dirty="0" err="1" smtClean="0"/>
              <a:t>dl</a:t>
            </a:r>
            <a:endParaRPr lang="tr-TR" dirty="0" smtClean="0"/>
          </a:p>
          <a:p>
            <a:pPr lvl="1">
              <a:lnSpc>
                <a:spcPct val="80000"/>
              </a:lnSpc>
            </a:pPr>
            <a:r>
              <a:rPr lang="tr-TR" dirty="0" smtClean="0"/>
              <a:t>TKŞ ≥ 400mg/</a:t>
            </a:r>
            <a:r>
              <a:rPr lang="tr-TR" dirty="0" err="1" smtClean="0"/>
              <a:t>dl</a:t>
            </a:r>
            <a:endParaRPr lang="tr-TR" dirty="0" smtClean="0"/>
          </a:p>
          <a:p>
            <a:pPr lvl="1">
              <a:lnSpc>
                <a:spcPct val="80000"/>
              </a:lnSpc>
            </a:pPr>
            <a:r>
              <a:rPr lang="tr-TR" dirty="0" smtClean="0"/>
              <a:t>HbA1c ≥ </a:t>
            </a:r>
            <a:r>
              <a:rPr lang="tr-TR" smtClean="0"/>
              <a:t>%10</a:t>
            </a: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Tip2 DM tanısı alan hasta her türlü tedaviye rağmen 6 ay boyunca ölçülen iki kan şekeri aşağıdaki aralıkta ise sevk edilmelidir:</a:t>
            </a:r>
          </a:p>
          <a:p>
            <a:pPr lvl="1">
              <a:lnSpc>
                <a:spcPct val="80000"/>
              </a:lnSpc>
            </a:pPr>
            <a:r>
              <a:rPr lang="tr-TR" dirty="0" smtClean="0"/>
              <a:t>AKŞ ≥ 160-300mg/</a:t>
            </a:r>
            <a:r>
              <a:rPr lang="tr-TR" dirty="0" err="1" smtClean="0"/>
              <a:t>dl</a:t>
            </a:r>
            <a:endParaRPr lang="tr-TR" dirty="0" smtClean="0"/>
          </a:p>
          <a:p>
            <a:pPr lvl="1">
              <a:lnSpc>
                <a:spcPct val="80000"/>
              </a:lnSpc>
            </a:pPr>
            <a:r>
              <a:rPr lang="tr-TR" dirty="0" smtClean="0"/>
              <a:t>TKŞ ≥ 225-400mg/</a:t>
            </a:r>
            <a:r>
              <a:rPr lang="tr-TR" dirty="0" err="1" smtClean="0"/>
              <a:t>dl</a:t>
            </a:r>
            <a:endParaRPr lang="tr-TR" dirty="0" smtClean="0"/>
          </a:p>
          <a:p>
            <a:pPr lvl="1">
              <a:lnSpc>
                <a:spcPct val="80000"/>
              </a:lnSpc>
            </a:pPr>
            <a:r>
              <a:rPr lang="tr-TR" dirty="0" smtClean="0"/>
              <a:t>HbA1c ≥ </a:t>
            </a:r>
            <a:r>
              <a:rPr lang="tr-TR" smtClean="0"/>
              <a:t>%8</a:t>
            </a:r>
          </a:p>
          <a:p>
            <a:pPr>
              <a:lnSpc>
                <a:spcPct val="80000"/>
              </a:lnSpc>
            </a:pPr>
            <a:r>
              <a:rPr lang="tr-TR" smtClean="0"/>
              <a:t>Hospitalizasyonu gereken hastalar da sevk edilmelidir.</a:t>
            </a:r>
            <a:endParaRPr lang="tr-TR" dirty="0" smtClean="0"/>
          </a:p>
          <a:p>
            <a:pPr lvl="1">
              <a:lnSpc>
                <a:spcPct val="80000"/>
              </a:lnSpc>
            </a:pPr>
            <a:endParaRPr lang="tr-TR" dirty="0" smtClean="0"/>
          </a:p>
          <a:p>
            <a:pPr lvl="1">
              <a:lnSpc>
                <a:spcPct val="80000"/>
              </a:lnSpc>
            </a:pPr>
            <a:endParaRPr lang="tr-TR" dirty="0" smtClean="0"/>
          </a:p>
          <a:p>
            <a:pPr lvl="1">
              <a:lnSpc>
                <a:spcPct val="80000"/>
              </a:lnSpc>
            </a:pPr>
            <a:endParaRPr lang="tr-TR" dirty="0" smtClean="0"/>
          </a:p>
          <a:p>
            <a:pPr lvl="1">
              <a:lnSpc>
                <a:spcPct val="80000"/>
              </a:lnSpc>
            </a:pPr>
            <a:endParaRPr lang="tr-TR" dirty="0" smtClean="0"/>
          </a:p>
        </p:txBody>
      </p:sp>
      <p:sp>
        <p:nvSpPr>
          <p:cNvPr id="4" name="3 Sağ Ok"/>
          <p:cNvSpPr/>
          <p:nvPr/>
        </p:nvSpPr>
        <p:spPr>
          <a:xfrm>
            <a:off x="4788024" y="213285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4716016" y="160066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smtClean="0"/>
              <a:t>HOSPİTALİZASYON ENDİKASYONLARI</a:t>
            </a:r>
            <a:endParaRPr lang="tr-TR" sz="400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mtClean="0"/>
              <a:t>Akut metabolik komplikasyonlar</a:t>
            </a:r>
          </a:p>
          <a:p>
            <a:pPr lvl="1"/>
            <a:r>
              <a:rPr lang="tr-TR" smtClean="0"/>
              <a:t>Diyabetik ketoasidoz - Hiperozmolar hiperglisemik durum - Ciddi hipoglisemi</a:t>
            </a:r>
          </a:p>
          <a:p>
            <a:r>
              <a:rPr lang="tr-TR" smtClean="0"/>
              <a:t>Kontrolsüz diyabet</a:t>
            </a:r>
          </a:p>
          <a:p>
            <a:pPr lvl="1"/>
            <a:r>
              <a:rPr lang="tr-TR" smtClean="0"/>
              <a:t>Sıvı kaybına eşlik eden hiperglisemi</a:t>
            </a:r>
          </a:p>
          <a:p>
            <a:pPr lvl="1"/>
            <a:r>
              <a:rPr lang="tr-TR" smtClean="0"/>
              <a:t>Metabolik bozulma ile ilişkili sürekli ve dirençli hiperglisemi</a:t>
            </a:r>
          </a:p>
          <a:p>
            <a:pPr lvl="1"/>
            <a:r>
              <a:rPr lang="tr-TR" smtClean="0"/>
              <a:t>Ayaktan tedaviye dirençli, tekrarlayan açlık hiperglisemisi (&gt;300 mg/dl) veya A1C’nin ’normal üst sınır’ın iki katından yüksek (A1C &gt;%11) olması</a:t>
            </a:r>
          </a:p>
          <a:p>
            <a:pPr lvl="1"/>
            <a:r>
              <a:rPr lang="tr-TR" smtClean="0"/>
              <a:t>Tedaviye rağmen tekrarlayan, ağır hipoglisemi (&lt;50 mg/dl) atakları</a:t>
            </a:r>
          </a:p>
          <a:p>
            <a:pPr lvl="1"/>
            <a:r>
              <a:rPr lang="tr-TR" smtClean="0"/>
              <a:t>Metabolik dengesizlik: Sık tekrarlayan hipoglisemi (&lt;50 mg/dl) ve açlık hiperglisemisi(&gt;300 mg/dl) atakları</a:t>
            </a:r>
          </a:p>
          <a:p>
            <a:pPr lvl="1"/>
            <a:r>
              <a:rPr lang="tr-TR" smtClean="0"/>
              <a:t>İnfeksiyon ya da travma gibi presipitan bir neden olmaksızın tekrarlayan DKA atakları</a:t>
            </a:r>
          </a:p>
          <a:p>
            <a:pPr lvl="1"/>
            <a:r>
              <a:rPr lang="tr-TR" smtClean="0"/>
              <a:t>Metabolik kontrolü bozan ve ayaktan kontrol edilemeyen ciddi psikososyal sorunlara bağlı okul ya da iş yaşamının aksaması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Ayrıca aşağıda sıralanan bazı durumlarda da hospitalizasyon gerekebilir.</a:t>
            </a:r>
          </a:p>
          <a:p>
            <a:pPr lvl="1"/>
            <a:r>
              <a:rPr lang="tr-TR" smtClean="0"/>
              <a:t>Diyabete bağlı retinal, renal, nörolojik komplikasyonların başlangıcında ve akut KV olaylarda</a:t>
            </a:r>
          </a:p>
          <a:p>
            <a:pPr lvl="1"/>
            <a:r>
              <a:rPr lang="tr-TR" smtClean="0"/>
              <a:t>Diyabetin mevcut diğer sağlık sorunlarını artırdığı durumlarda</a:t>
            </a:r>
          </a:p>
          <a:p>
            <a:pPr lvl="1"/>
            <a:r>
              <a:rPr lang="tr-TR" smtClean="0"/>
              <a:t>Gebelik gibi hızlı metabolik kontrol sağlamanın gerektiği durumlarda</a:t>
            </a:r>
          </a:p>
          <a:p>
            <a:pPr lvl="1"/>
            <a:r>
              <a:rPr lang="tr-TR" smtClean="0"/>
              <a:t>Primer sağlık sorunları ya da tedavilerine (örneğin yüksek doz glukokortikoid kullanımı)bağlı metabolik kontrolsüzlük durumunda.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Türkiye Endokrin Metabolizma Derneği </a:t>
            </a:r>
            <a:r>
              <a:rPr lang="tr-TR" dirty="0" err="1"/>
              <a:t>Diyabetes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ve Komplikasyonlarının Tanı, Tedavi ve İzlem </a:t>
            </a:r>
            <a:r>
              <a:rPr lang="tr-TR" dirty="0" smtClean="0"/>
              <a:t>Kılavuzu(2016)</a:t>
            </a:r>
          </a:p>
          <a:p>
            <a:pPr algn="just"/>
            <a:r>
              <a:rPr lang="tr-TR" dirty="0"/>
              <a:t>T.C Sağlık bakanlığı Türkiye diyabet programı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Yaşlılarda </a:t>
            </a:r>
            <a:r>
              <a:rPr lang="tr-TR" dirty="0" err="1" smtClean="0">
                <a:solidFill>
                  <a:schemeClr val="accent2">
                    <a:lumMod val="75000"/>
                  </a:schemeClr>
                </a:solidFill>
              </a:rPr>
              <a:t>glisemik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kontrol hedefleri</a:t>
            </a:r>
          </a:p>
          <a:p>
            <a:endParaRPr lang="tr-TR" dirty="0"/>
          </a:p>
        </p:txBody>
      </p:sp>
      <p:graphicFrame>
        <p:nvGraphicFramePr>
          <p:cNvPr id="6" name="3 İçerik Yer Tutucusu"/>
          <p:cNvGraphicFramePr>
            <a:graphicFrameLocks/>
          </p:cNvGraphicFramePr>
          <p:nvPr/>
        </p:nvGraphicFramePr>
        <p:xfrm>
          <a:off x="611560" y="2276872"/>
          <a:ext cx="6912768" cy="3486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6441"/>
                <a:gridCol w="2346327"/>
              </a:tblGrid>
              <a:tr h="90109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HbA1C</a:t>
                      </a:r>
                      <a:endParaRPr lang="tr-TR" dirty="0"/>
                    </a:p>
                  </a:txBody>
                  <a:tcPr/>
                </a:tc>
              </a:tr>
              <a:tr h="783692"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yaşam beklentisi &gt;15 yıl ve majör </a:t>
                      </a:r>
                      <a:r>
                        <a:rPr kumimoji="0" lang="tr-TR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komorbidite</a:t>
                      </a:r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yok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≤%7</a:t>
                      </a:r>
                      <a:endParaRPr lang="tr-TR" dirty="0"/>
                    </a:p>
                  </a:txBody>
                  <a:tcPr/>
                </a:tc>
              </a:tr>
              <a:tr h="901092"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yaşam beklentisi 5-15 yıl ve orta derecede </a:t>
                      </a:r>
                      <a:r>
                        <a:rPr kumimoji="0" lang="tr-TR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komorbidite</a:t>
                      </a:r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≤%7.5  </a:t>
                      </a:r>
                      <a:endParaRPr lang="tr-TR" dirty="0"/>
                    </a:p>
                  </a:txBody>
                  <a:tcPr/>
                </a:tc>
              </a:tr>
              <a:tr h="901092"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yaşam beklentisi &lt;5 yıl ve majör </a:t>
                      </a:r>
                      <a:r>
                        <a:rPr kumimoji="0" lang="tr-TR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komorbidite</a:t>
                      </a:r>
                      <a:r>
                        <a:rPr kumimoji="0" lang="tr-T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</a:p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≤%8.5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Başlık 1"/>
          <p:cNvSpPr txBox="1">
            <a:spLocks/>
          </p:cNvSpPr>
          <p:nvPr/>
        </p:nvSpPr>
        <p:spPr>
          <a:xfrm>
            <a:off x="323528" y="764704"/>
            <a:ext cx="8373616" cy="56693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DİYABETLİ HASTALARDA GLİSEMİK KONTROL HEDEFLERİ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6702309"/>
              </p:ext>
            </p:extLst>
          </p:nvPr>
        </p:nvGraphicFramePr>
        <p:xfrm>
          <a:off x="467544" y="1844824"/>
          <a:ext cx="7715200" cy="39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00"/>
                <a:gridCol w="3857600"/>
              </a:tblGrid>
              <a:tr h="797808"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Tip 1 diyabet (DCCT)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Tip 2 diyabet (UKPDS)</a:t>
                      </a:r>
                      <a:endParaRPr lang="tr-TR" dirty="0"/>
                    </a:p>
                  </a:txBody>
                  <a:tcPr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Retinopati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riski %35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Diyabete bağlı ölüm %25</a:t>
                      </a:r>
                      <a:endParaRPr lang="tr-TR" dirty="0"/>
                    </a:p>
                  </a:txBody>
                  <a:tcPr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Nefropati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riski %24-44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Tüm nedenlere bağlı 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mortalite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%7</a:t>
                      </a:r>
                      <a:endParaRPr lang="tr-TR" dirty="0"/>
                    </a:p>
                  </a:txBody>
                  <a:tcPr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Nöropati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riski %30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Miyokard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infarktüsü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riski %18</a:t>
                      </a:r>
                      <a:endParaRPr lang="tr-TR" dirty="0"/>
                    </a:p>
                  </a:txBody>
                  <a:tcPr/>
                </a:tc>
              </a:tr>
              <a:tr h="797808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Mikrovasküler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kompl</a:t>
                      </a:r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riski %35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1187624" y="6021288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Kaynaklar</a:t>
            </a:r>
            <a:r>
              <a:rPr lang="en-US" dirty="0" smtClean="0"/>
              <a:t>: 1. DCCT Research Group. NEJM</a:t>
            </a:r>
            <a:r>
              <a:rPr lang="tr-TR" dirty="0" smtClean="0"/>
              <a:t> </a:t>
            </a:r>
            <a:r>
              <a:rPr lang="en-US" dirty="0" smtClean="0"/>
              <a:t>1993;329:977.</a:t>
            </a:r>
          </a:p>
          <a:p>
            <a:r>
              <a:rPr lang="tr-TR" dirty="0" smtClean="0"/>
              <a:t>                    </a:t>
            </a:r>
            <a:r>
              <a:rPr lang="en-US" dirty="0" smtClean="0"/>
              <a:t>2. UKPDS Group. Lancet 1998;352:837.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395536" y="1412776"/>
            <a:ext cx="8208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HbA1C’yi </a:t>
            </a:r>
            <a:r>
              <a:rPr lang="tr-TR" sz="1600" b="1" dirty="0"/>
              <a:t>%1 düşürmenin komplikasyon ve ölüm risklerini azaltma oranları</a:t>
            </a:r>
            <a:endParaRPr lang="tr-TR" sz="1600" dirty="0"/>
          </a:p>
        </p:txBody>
      </p:sp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73616" cy="566936"/>
          </a:xfrm>
        </p:spPr>
        <p:txBody>
          <a:bodyPr>
            <a:normAutofit/>
          </a:bodyPr>
          <a:lstStyle/>
          <a:p>
            <a:r>
              <a:rPr lang="tr-TR" sz="2800" dirty="0"/>
              <a:t>DİYABETLİ HASTALARDA GLİSEMİK KONTROL HEDEFLERİ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Diyagram 1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Diyabette Eğitim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Eğitim hem tip 1 hem de tip 2 diyabet tedavisinin bel kemiğini oluşturur. </a:t>
            </a:r>
          </a:p>
          <a:p>
            <a:r>
              <a:rPr lang="tr-TR" smtClean="0"/>
              <a:t>Diyabet tanısını takiben hastalar bir diyabet merkezine sevk edilmeli ve glisemi kontrolü sağlandıktan sonra hekim, hemşire ve beslenme uzmanının vereceği eğitim programlarına dahil edilmelidir. </a:t>
            </a:r>
          </a:p>
          <a:p>
            <a:r>
              <a:rPr lang="tr-TR" smtClean="0"/>
              <a:t>Eğitim düzenli aralıklarla tekrarlanmalıdır.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1210</TotalTime>
  <Words>2596</Words>
  <Application>Microsoft Office PowerPoint</Application>
  <PresentationFormat>Ekran Gösterisi (4:3)</PresentationFormat>
  <Paragraphs>372</Paragraphs>
  <Slides>54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55" baseType="lpstr">
      <vt:lpstr>Akış</vt:lpstr>
      <vt:lpstr>DİYABETES MELLİTUS TEDAVİSİ</vt:lpstr>
      <vt:lpstr>Sunum Planı</vt:lpstr>
      <vt:lpstr>Hedefler</vt:lpstr>
      <vt:lpstr>DİYABETLİ HASTALARDA GLİSEMİK KONTROL HEDEFLERİ</vt:lpstr>
      <vt:lpstr>PowerPoint Sunusu</vt:lpstr>
      <vt:lpstr>PowerPoint Sunusu</vt:lpstr>
      <vt:lpstr>DİYABETLİ HASTALARDA GLİSEMİK KONTROL HEDEFLERİ</vt:lpstr>
      <vt:lpstr>PowerPoint Sunusu</vt:lpstr>
      <vt:lpstr>Diyabette Eğitim</vt:lpstr>
      <vt:lpstr>Diyabette Eğitim</vt:lpstr>
      <vt:lpstr>Diyabette Eğitim</vt:lpstr>
      <vt:lpstr>Diyabette Eğitim</vt:lpstr>
      <vt:lpstr>Diyabette Eğitim</vt:lpstr>
      <vt:lpstr>Beslenme ve Fiziksel Aktivite</vt:lpstr>
      <vt:lpstr>İLAÇLAR</vt:lpstr>
      <vt:lpstr>İLAÇLAR</vt:lpstr>
      <vt:lpstr>İLAÇLAR</vt:lpstr>
      <vt:lpstr>SULFONİLÜRE TEDAVİSİNE YANIT VEREBİLECEK HASTALAR</vt:lpstr>
      <vt:lpstr>SULFONİLÜRELERE CEVAPSIZLIK</vt:lpstr>
      <vt:lpstr>SULFONİLÜRELERİN YAN ETKİLERİ</vt:lpstr>
      <vt:lpstr>SULFONİLÜRELERİN KONTRAENDİKASYONLARI</vt:lpstr>
      <vt:lpstr>SULFONİLÜRELERE BAĞLI HİPOGLİSEMİDEN KORUNMA</vt:lpstr>
      <vt:lpstr>İLAÇLAR</vt:lpstr>
      <vt:lpstr>İLAÇLAR</vt:lpstr>
      <vt:lpstr>METFORMİNİN YAN ETKİLERİ</vt:lpstr>
      <vt:lpstr>METFORMİNİN KONTRENDİKASYONLARI</vt:lpstr>
      <vt:lpstr>İLAÇLAR </vt:lpstr>
      <vt:lpstr>AKARBOZ</vt:lpstr>
      <vt:lpstr>PowerPoint Sunusu</vt:lpstr>
      <vt:lpstr>İNSÜLİNOMİMETİKLER </vt:lpstr>
      <vt:lpstr>Oral antidiyabetik kombinasyonları</vt:lpstr>
      <vt:lpstr>PowerPoint Sunusu</vt:lpstr>
      <vt:lpstr>İNSÜLİNLER</vt:lpstr>
      <vt:lpstr>İNSÜLİNLER</vt:lpstr>
      <vt:lpstr>İNSÜLİN TEDAVİSİ</vt:lpstr>
      <vt:lpstr>TİP 2 DİYABETTE İNSÜLİN ENDİKASYONLARI</vt:lpstr>
      <vt:lpstr>İNSÜLİN TEDAVİSİNİN KOMPLİKASYONLARI</vt:lpstr>
      <vt:lpstr>PowerPoint Sunusu</vt:lpstr>
      <vt:lpstr>BİRİNCİ BASAMAK TEDAVİ</vt:lpstr>
      <vt:lpstr>BİRİNCİ BASAMAK TEDAVİ</vt:lpstr>
      <vt:lpstr>BİRİNCİ BASAMAK TEDAVİ</vt:lpstr>
      <vt:lpstr>BİRİNCİ BASAMAK TEDAVİ</vt:lpstr>
      <vt:lpstr>İKİNCİ BASAMAK TEDAVİ</vt:lpstr>
      <vt:lpstr>İKİNCİ BASAMAK TEDAVİ</vt:lpstr>
      <vt:lpstr>İKİNCİ BASAMAK TEDAVİ</vt:lpstr>
      <vt:lpstr>İKİNCİ BASAMAK TEDAVİ</vt:lpstr>
      <vt:lpstr>ÜÇÜNCÜ BASAMAK TEDAVİ</vt:lpstr>
      <vt:lpstr>ÜÇÜNCÜ BASAMAK TEDAVİ</vt:lpstr>
      <vt:lpstr>ÜÇÜNCÜ BASAMAK TEDAVİ</vt:lpstr>
      <vt:lpstr>PowerPoint Sunusu</vt:lpstr>
      <vt:lpstr>DİYABET TANISI KONAN HASTADA SEVK KRİTERLERİ</vt:lpstr>
      <vt:lpstr>HOSPİTALİZASYON ENDİKASYONLARI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DİYABETES MELLİTUS TEDAVİSİ</dc:title>
  <dc:creator>Nejat</dc:creator>
  <cp:lastModifiedBy>Win7</cp:lastModifiedBy>
  <cp:revision>51</cp:revision>
  <dcterms:created xsi:type="dcterms:W3CDTF">2016-05-22T13:49:35Z</dcterms:created>
  <dcterms:modified xsi:type="dcterms:W3CDTF">2016-05-31T12:03:18Z</dcterms:modified>
</cp:coreProperties>
</file>