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3" r:id="rId15"/>
    <p:sldId id="352" r:id="rId16"/>
    <p:sldId id="354" r:id="rId17"/>
    <p:sldId id="355" r:id="rId18"/>
    <p:sldId id="356" r:id="rId19"/>
    <p:sldId id="358" r:id="rId20"/>
    <p:sldId id="359" r:id="rId21"/>
    <p:sldId id="363" r:id="rId22"/>
    <p:sldId id="364" r:id="rId23"/>
    <p:sldId id="365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342" autoAdjust="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5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10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9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17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55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7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81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24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63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1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50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1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2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64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59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6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8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6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17FF81-5D29-4DEF-B2F9-B22EA5FC7B7A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05F032-DE1A-4D42-8057-AC870B2A7D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812DDA4-4423-4D5C-BDF4-EB3EA8C8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8" y="243878"/>
            <a:ext cx="10502536" cy="384479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09898" y="4349931"/>
            <a:ext cx="10502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MMSE'NİN SENSİTİVİTESİNİ ARTIRMAK İÇİN YENİ BİR PUANLAMA </a:t>
            </a:r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SİSTEMİ</a:t>
            </a:r>
            <a:endParaRPr lang="tr-TR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tr-TR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Araş</a:t>
            </a:r>
            <a:r>
              <a:rPr lang="tr-TR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Gör. Dr. Hamza Korkmaz</a:t>
            </a:r>
          </a:p>
          <a:p>
            <a:r>
              <a:rPr lang="tr-TR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KTÜ Aile Hekimliği</a:t>
            </a:r>
          </a:p>
        </p:txBody>
      </p:sp>
    </p:spTree>
    <p:extLst>
      <p:ext uri="{BB962C8B-B14F-4D97-AF65-F5344CB8AC3E}">
        <p14:creationId xmlns:p14="http://schemas.microsoft.com/office/powerpoint/2010/main" val="25573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Özetle, bu çalışmanın amacı kognitif bozukluğu olan hastaları sınıflandırmak için </a:t>
            </a:r>
            <a:r>
              <a:rPr lang="tr-TR" cap="none" dirty="0" err="1" smtClean="0"/>
              <a:t>MMSE’deki</a:t>
            </a:r>
            <a:r>
              <a:rPr lang="tr-TR" cap="none" dirty="0" smtClean="0"/>
              <a:t> 30 maddenin tamamını kullanarak maddelerin zorluğuna ve klinik alaka düzeyine uygun olan ve maddelerin </a:t>
            </a:r>
            <a:r>
              <a:rPr lang="tr-TR" cap="none" dirty="0" err="1" smtClean="0"/>
              <a:t>sensitivitesini</a:t>
            </a:r>
            <a:r>
              <a:rPr lang="tr-TR" cap="none" dirty="0" smtClean="0"/>
              <a:t> artırabilecek toplam 30 puanlık yeni bir puanlama sistemi geliştirmektir.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482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Yöntemler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76" y="2367093"/>
            <a:ext cx="5774408" cy="342410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Katılımcılar </a:t>
            </a:r>
            <a:endParaRPr lang="tr-TR" dirty="0"/>
          </a:p>
          <a:p>
            <a:r>
              <a:rPr lang="tr-TR" cap="none" dirty="0" smtClean="0"/>
              <a:t>Almanya'daki </a:t>
            </a:r>
            <a:r>
              <a:rPr lang="tr-TR" cap="none" dirty="0"/>
              <a:t>K</a:t>
            </a:r>
            <a:r>
              <a:rPr lang="tr-TR" cap="none" dirty="0" smtClean="0"/>
              <a:t>öln </a:t>
            </a:r>
            <a:r>
              <a:rPr lang="tr-TR" cap="none" dirty="0"/>
              <a:t>Ü</a:t>
            </a:r>
            <a:r>
              <a:rPr lang="tr-TR" cap="none" dirty="0" smtClean="0"/>
              <a:t>niversite </a:t>
            </a:r>
            <a:r>
              <a:rPr lang="tr-TR" cap="none" dirty="0"/>
              <a:t>H</a:t>
            </a:r>
            <a:r>
              <a:rPr lang="tr-TR" cap="none" dirty="0" smtClean="0"/>
              <a:t>astanesi </a:t>
            </a:r>
            <a:r>
              <a:rPr lang="tr-TR" cap="none" dirty="0"/>
              <a:t>N</a:t>
            </a:r>
            <a:r>
              <a:rPr lang="tr-TR" cap="none" dirty="0" smtClean="0"/>
              <a:t>öroloji </a:t>
            </a:r>
            <a:r>
              <a:rPr lang="tr-TR" cap="none" dirty="0"/>
              <a:t>B</a:t>
            </a:r>
            <a:r>
              <a:rPr lang="tr-TR" cap="none" dirty="0" smtClean="0"/>
              <a:t>ölümü'nde </a:t>
            </a:r>
            <a:r>
              <a:rPr lang="tr-TR" cap="none" dirty="0" err="1" smtClean="0"/>
              <a:t>nöropsikolojik</a:t>
            </a:r>
            <a:r>
              <a:rPr lang="tr-TR" cap="none" dirty="0" smtClean="0"/>
              <a:t> muayene yapılan 765 yatan hasta geriye dönük olarak bu çalışmaya dahil edildi (ortalama yaş = 67.4 ± 15.2 yıl, 414 erkek, 351 kadın)</a:t>
            </a:r>
            <a:endParaRPr lang="tr-TR" cap="none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97BDA08-9386-45F7-A7E5-5374DDEE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4" y="1041354"/>
            <a:ext cx="51625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cap="none" dirty="0" smtClean="0"/>
              <a:t>   Dahil </a:t>
            </a:r>
            <a:r>
              <a:rPr lang="tr-TR" cap="none" dirty="0" smtClean="0"/>
              <a:t>edilme kriterleri şunlardı: </a:t>
            </a:r>
          </a:p>
          <a:p>
            <a:r>
              <a:rPr lang="tr-TR" cap="none" dirty="0"/>
              <a:t>N</a:t>
            </a:r>
            <a:r>
              <a:rPr lang="tr-TR" cap="none" dirty="0" smtClean="0"/>
              <a:t>ormal veya düzeltilmiş işitme ve görmeye sahip olmak </a:t>
            </a:r>
          </a:p>
          <a:p>
            <a:r>
              <a:rPr lang="tr-TR" cap="none" dirty="0"/>
              <a:t>Y</a:t>
            </a:r>
            <a:r>
              <a:rPr lang="tr-TR" cap="none" dirty="0" smtClean="0"/>
              <a:t>eterli düzeyde </a:t>
            </a:r>
            <a:r>
              <a:rPr lang="tr-TR" cap="none" dirty="0" err="1" smtClean="0"/>
              <a:t>almanca</a:t>
            </a:r>
            <a:r>
              <a:rPr lang="tr-TR" cap="none" dirty="0" smtClean="0"/>
              <a:t> bilmek,</a:t>
            </a:r>
          </a:p>
          <a:p>
            <a:r>
              <a:rPr lang="tr-TR" cap="none" dirty="0" smtClean="0"/>
              <a:t>MMSE ve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testlerinin tam olarak uygulanmış olması,</a:t>
            </a:r>
          </a:p>
          <a:p>
            <a:r>
              <a:rPr lang="tr-TR" cap="none" dirty="0" smtClean="0"/>
              <a:t>2016-2017’de </a:t>
            </a:r>
            <a:r>
              <a:rPr lang="tr-TR" cap="none" dirty="0" err="1" smtClean="0"/>
              <a:t>nöropsikolojik</a:t>
            </a:r>
            <a:r>
              <a:rPr lang="tr-TR" cap="none" dirty="0" smtClean="0"/>
              <a:t> test yapılanlar. </a:t>
            </a:r>
          </a:p>
          <a:p>
            <a:r>
              <a:rPr lang="tr-TR" cap="none" dirty="0" smtClean="0"/>
              <a:t>Cinsiyet, yaş, ırk veya hastalıkla ilgili herhangi bir sınırlama yoktu.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8976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Prosedür</a:t>
            </a:r>
            <a:endParaRPr lang="tr-TR" dirty="0"/>
          </a:p>
          <a:p>
            <a:r>
              <a:rPr lang="tr-TR" cap="none" dirty="0" err="1" smtClean="0"/>
              <a:t>MMSE’deki</a:t>
            </a:r>
            <a:r>
              <a:rPr lang="tr-TR" cap="none" dirty="0" smtClean="0"/>
              <a:t> her maddedeki puanlar, toplam MMSE puanı, toplam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puanı ve </a:t>
            </a:r>
            <a:r>
              <a:rPr lang="tr-TR" cap="none" dirty="0" err="1" smtClean="0"/>
              <a:t>almanca</a:t>
            </a:r>
            <a:r>
              <a:rPr lang="tr-TR" cap="none" dirty="0" smtClean="0"/>
              <a:t> dil becerileri düzeyi dahil olmak üzere toplam 765 giriş içeren bir veri tabanı oluşturuldu.</a:t>
            </a:r>
          </a:p>
          <a:p>
            <a:r>
              <a:rPr lang="tr-TR" cap="none" dirty="0" smtClean="0"/>
              <a:t>MMSE </a:t>
            </a:r>
            <a:r>
              <a:rPr lang="tr-TR" cap="none" dirty="0" smtClean="0"/>
              <a:t>maddelerinin zorluğu veya ortalaması bir madde analizi vasıtasıyla belirlendi.</a:t>
            </a:r>
          </a:p>
          <a:p>
            <a:r>
              <a:rPr lang="tr-TR" cap="none" dirty="0" smtClean="0"/>
              <a:t>Madde puanlarının madde zorluğuna göre ve klinik uygunluğa göre </a:t>
            </a:r>
            <a:r>
              <a:rPr lang="tr-TR" cap="none" dirty="0" err="1" smtClean="0"/>
              <a:t>ağırlıklandırılması</a:t>
            </a:r>
            <a:r>
              <a:rPr lang="tr-TR" cap="none" dirty="0" smtClean="0"/>
              <a:t> için </a:t>
            </a:r>
            <a:r>
              <a:rPr lang="tr-TR" cap="none" dirty="0" smtClean="0"/>
              <a:t>çoklu </a:t>
            </a:r>
            <a:r>
              <a:rPr lang="tr-TR" cap="none" dirty="0" smtClean="0"/>
              <a:t>puanlama sistemleri geliştirilmiştir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5680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Prosedür</a:t>
            </a:r>
            <a:endParaRPr lang="tr-TR" dirty="0" smtClean="0"/>
          </a:p>
          <a:p>
            <a:r>
              <a:rPr lang="tr-TR" cap="none" dirty="0" smtClean="0"/>
              <a:t>Katılımcıların MMSE puanları her yeni puanlama sistemi için yeniden hesaplandı. </a:t>
            </a:r>
          </a:p>
          <a:p>
            <a:r>
              <a:rPr lang="tr-TR" cap="none" dirty="0" smtClean="0"/>
              <a:t>Katılımcılar bir kez MMSE puanlarına ve bir kez de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puanlarına göre iki gruba ayrıldı (bozulmamış: bilişsel bozulma belirtisi yok; bozulmuş: bilişsel bozulma belirtisi olanlar). </a:t>
            </a:r>
          </a:p>
          <a:p>
            <a:r>
              <a:rPr lang="tr-TR" cap="none" dirty="0" smtClean="0"/>
              <a:t>MMSE için ≤23 [7] kesme puanı ve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için ≤12 kesme puanı kullanılmıştır.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8119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İstatistiksel </a:t>
            </a:r>
            <a:r>
              <a:rPr lang="tr-TR" dirty="0" smtClean="0"/>
              <a:t>analiz</a:t>
            </a:r>
          </a:p>
          <a:p>
            <a:r>
              <a:rPr lang="tr-TR" cap="none" dirty="0" smtClean="0"/>
              <a:t>Maddelerin zorlukları bir madde analizi ile belirlendi</a:t>
            </a:r>
          </a:p>
          <a:p>
            <a:r>
              <a:rPr lang="tr-TR" cap="none" dirty="0" smtClean="0"/>
              <a:t>Yeni puanlama sistemlerinin </a:t>
            </a:r>
            <a:r>
              <a:rPr lang="tr-TR" cap="none" dirty="0" err="1" smtClean="0"/>
              <a:t>sensitivitesi</a:t>
            </a:r>
            <a:r>
              <a:rPr lang="tr-TR" cap="none" dirty="0" smtClean="0"/>
              <a:t>, </a:t>
            </a:r>
            <a:r>
              <a:rPr lang="tr-TR" cap="none" dirty="0" err="1" smtClean="0"/>
              <a:t>spesifitesi</a:t>
            </a:r>
            <a:r>
              <a:rPr lang="tr-TR" cap="none" dirty="0" smtClean="0"/>
              <a:t>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ile belirlendi.</a:t>
            </a:r>
          </a:p>
          <a:p>
            <a:r>
              <a:rPr lang="tr-TR" cap="none" dirty="0" smtClean="0"/>
              <a:t>En yüksek </a:t>
            </a:r>
            <a:r>
              <a:rPr lang="tr-TR" cap="none" dirty="0" err="1" smtClean="0"/>
              <a:t>sensitiviteye</a:t>
            </a:r>
            <a:r>
              <a:rPr lang="tr-TR" cap="none" dirty="0" smtClean="0"/>
              <a:t> sahip puanlama sistemi orijinal puanlama sistemi ile istatistiksel olarak karşılaştırıldı.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571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75" y="2367093"/>
            <a:ext cx="5996476" cy="342410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Maddelerin </a:t>
            </a:r>
            <a:r>
              <a:rPr lang="tr-TR" dirty="0" smtClean="0"/>
              <a:t>zorluğu</a:t>
            </a:r>
          </a:p>
          <a:p>
            <a:r>
              <a:rPr lang="tr-TR" cap="none" dirty="0" smtClean="0"/>
              <a:t>Her bir maddenin zorluğu tablo 2’de görüntülenmiştir</a:t>
            </a:r>
          </a:p>
          <a:p>
            <a:r>
              <a:rPr lang="tr-TR" cap="none" dirty="0" smtClean="0"/>
              <a:t>(1:kolay 0:zor)</a:t>
            </a:r>
          </a:p>
          <a:p>
            <a:r>
              <a:rPr lang="tr-TR" cap="none" dirty="0" smtClean="0"/>
              <a:t>Örneklemin tamamı, bozulmamış grup ve bozulmuş grup için ayrı ayrı hesaplanmıştır.</a:t>
            </a:r>
            <a:endParaRPr lang="tr-TR" cap="none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0968BB-5E3F-4A32-B743-7A2399F7F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84" y="0"/>
            <a:ext cx="4963026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964DB43-3348-4230-841F-61D97F05BA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02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00783" y="4383423"/>
            <a:ext cx="406020" cy="406020"/>
          </a:xfrm>
          <a:prstGeom prst="rect">
            <a:avLst/>
          </a:prstGeom>
          <a:noFill/>
          <a:effectLst>
            <a:outerShdw blurRad="50800" dir="5400000" sx="91000" sy="91000" algn="ctr" rotWithShape="0">
              <a:srgbClr val="FF0000"/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964DB43-3348-4230-841F-61D97F05BA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02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88988" y="422785"/>
            <a:ext cx="417815" cy="417815"/>
          </a:xfrm>
          <a:prstGeom prst="rect">
            <a:avLst/>
          </a:prstGeom>
          <a:noFill/>
          <a:effectLst>
            <a:outerShdw blurRad="50800" dir="5400000" sx="91000" sy="91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277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75" y="2367093"/>
            <a:ext cx="5957288" cy="342410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Puanlama </a:t>
            </a:r>
            <a:r>
              <a:rPr lang="tr-TR" dirty="0"/>
              <a:t>sistemleri</a:t>
            </a:r>
          </a:p>
          <a:p>
            <a:r>
              <a:rPr lang="tr-TR" cap="none" dirty="0" smtClean="0"/>
              <a:t>Klinik açıdan daha az ilgili olduğu düşünülenler düşük puan alırken (0.5 ve 1), klinik açıdan daha yüksek olan maddeler yüksek puan almıştır (1.5, 2 ve 3)</a:t>
            </a:r>
            <a:endParaRPr lang="tr-TR" cap="none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634E65-B484-4255-8520-93178599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12" y="0"/>
            <a:ext cx="5006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endParaRPr lang="tr-TR" cap="none" dirty="0" smtClean="0"/>
          </a:p>
          <a:p>
            <a:endParaRPr lang="tr-TR" cap="none" dirty="0"/>
          </a:p>
          <a:p>
            <a:endParaRPr lang="tr-TR" cap="none" dirty="0" smtClean="0"/>
          </a:p>
          <a:p>
            <a:r>
              <a:rPr lang="tr-TR" cap="none" dirty="0" smtClean="0"/>
              <a:t>Puanlama </a:t>
            </a:r>
            <a:r>
              <a:rPr lang="tr-TR" cap="none" dirty="0" smtClean="0"/>
              <a:t>sistemi-3'ün </a:t>
            </a:r>
            <a:r>
              <a:rPr lang="tr-TR" cap="none" dirty="0" err="1" smtClean="0"/>
              <a:t>sensitivitesi</a:t>
            </a:r>
            <a:r>
              <a:rPr lang="tr-TR" cap="none" dirty="0" smtClean="0"/>
              <a:t>, orijinal puanlama sistemi </a:t>
            </a:r>
            <a:r>
              <a:rPr lang="tr-TR" cap="none" dirty="0" err="1" smtClean="0"/>
              <a:t>sensitivitesinden</a:t>
            </a:r>
            <a:r>
              <a:rPr lang="tr-TR" cap="none" dirty="0" smtClean="0"/>
              <a:t> anlamlı derecede yüksekti. (P &lt;0.001</a:t>
            </a:r>
            <a:r>
              <a:rPr lang="tr-TR" cap="none" dirty="0" smtClean="0"/>
              <a:t>)</a:t>
            </a:r>
          </a:p>
          <a:p>
            <a:pPr marL="0" indent="0">
              <a:buNone/>
            </a:pPr>
            <a:r>
              <a:rPr lang="tr-TR" cap="none" dirty="0" smtClean="0"/>
              <a:t>   (</a:t>
            </a:r>
            <a:r>
              <a:rPr lang="tr-TR" cap="none" dirty="0" err="1" smtClean="0"/>
              <a:t>mcnemar</a:t>
            </a:r>
            <a:r>
              <a:rPr lang="tr-TR" cap="none" dirty="0" smtClean="0"/>
              <a:t> </a:t>
            </a:r>
            <a:r>
              <a:rPr lang="tr-TR" cap="none" dirty="0"/>
              <a:t>χ2 testi </a:t>
            </a:r>
            <a:r>
              <a:rPr lang="tr-TR" cap="none" dirty="0" smtClean="0"/>
              <a:t>yapıldı)</a:t>
            </a:r>
            <a:endParaRPr lang="tr-TR" cap="none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164742-89AB-4B2F-BD1D-CA035B1DF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90" y="1174146"/>
            <a:ext cx="7702636" cy="2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75" y="1959429"/>
            <a:ext cx="10364452" cy="3831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MCI </a:t>
            </a:r>
            <a:r>
              <a:rPr lang="tr-TR" dirty="0"/>
              <a:t>ve </a:t>
            </a:r>
            <a:r>
              <a:rPr lang="tr-TR" dirty="0" err="1"/>
              <a:t>demans</a:t>
            </a:r>
            <a:r>
              <a:rPr lang="tr-TR" dirty="0"/>
              <a:t> alt gruplarında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endParaRPr lang="tr-TR" cap="none" dirty="0" smtClean="0"/>
          </a:p>
          <a:p>
            <a:endParaRPr lang="tr-TR" cap="none" dirty="0" smtClean="0"/>
          </a:p>
          <a:p>
            <a:endParaRPr lang="tr-TR" cap="none" dirty="0"/>
          </a:p>
          <a:p>
            <a:r>
              <a:rPr lang="tr-TR" cap="none" dirty="0" smtClean="0"/>
              <a:t>MCI </a:t>
            </a:r>
            <a:r>
              <a:rPr lang="tr-TR" cap="none" dirty="0" smtClean="0"/>
              <a:t>(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toplam puanı 9-12 arasında)</a:t>
            </a:r>
          </a:p>
          <a:p>
            <a:r>
              <a:rPr lang="tr-TR" cap="none" dirty="0" err="1"/>
              <a:t>D</a:t>
            </a:r>
            <a:r>
              <a:rPr lang="tr-TR" cap="none" dirty="0" err="1" smtClean="0"/>
              <a:t>emans</a:t>
            </a:r>
            <a:r>
              <a:rPr lang="tr-TR" cap="none" dirty="0" smtClean="0"/>
              <a:t> </a:t>
            </a:r>
            <a:r>
              <a:rPr lang="tr-TR" cap="none" dirty="0" smtClean="0"/>
              <a:t>(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smtClean="0"/>
              <a:t>toplam puanı 9'un altında). </a:t>
            </a:r>
          </a:p>
          <a:p>
            <a:r>
              <a:rPr lang="tr-TR" cap="none" dirty="0" smtClean="0"/>
              <a:t>MCI grubu için </a:t>
            </a:r>
            <a:r>
              <a:rPr lang="tr-TR" cap="none" dirty="0" err="1" smtClean="0"/>
              <a:t>sensitivite</a:t>
            </a:r>
            <a:r>
              <a:rPr lang="tr-TR" cap="none" dirty="0" smtClean="0"/>
              <a:t> % 104 artmıştır (yüzde 24,4 puan). </a:t>
            </a:r>
          </a:p>
          <a:p>
            <a:r>
              <a:rPr lang="tr-TR" cap="none" dirty="0" err="1" smtClean="0"/>
              <a:t>Demans</a:t>
            </a:r>
            <a:r>
              <a:rPr lang="tr-TR" cap="none" dirty="0" smtClean="0"/>
              <a:t> grubu için </a:t>
            </a:r>
            <a:r>
              <a:rPr lang="tr-TR" cap="none" dirty="0" err="1" smtClean="0"/>
              <a:t>sensitivite</a:t>
            </a:r>
            <a:r>
              <a:rPr lang="tr-TR" cap="none" dirty="0" smtClean="0"/>
              <a:t> % 8,2 arttı (6,6 puan). </a:t>
            </a:r>
            <a:endParaRPr lang="tr-TR" cap="none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DECF2B-0FB0-4165-8EE9-E420B3E9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11" y="2413950"/>
            <a:ext cx="792391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5E2E44C-469B-444B-AD8A-CFFC946C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345"/>
            <a:ext cx="5953413" cy="46687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B04E49-01C7-4CB1-AA32-D0516B46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13" y="934345"/>
            <a:ext cx="6371617" cy="44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TARTIŞMA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Diğer yaklaşımlardan farklı olarak, bu çalışmada farklı maddelerin </a:t>
            </a:r>
            <a:r>
              <a:rPr lang="tr-TR" cap="none" dirty="0" err="1" smtClean="0"/>
              <a:t>ağırlıklandırılmasının</a:t>
            </a:r>
            <a:r>
              <a:rPr lang="tr-TR" cap="none" dirty="0" smtClean="0"/>
              <a:t> 30 puanlık toplam puana dönüştürülmesine odaklanılmış ve böylece 30 maddenin tamamı ve toplam puan 30 puan korunmuştur.</a:t>
            </a:r>
          </a:p>
          <a:p>
            <a:r>
              <a:rPr lang="tr-TR" cap="none" dirty="0" smtClean="0"/>
              <a:t>En iyi </a:t>
            </a:r>
            <a:r>
              <a:rPr lang="tr-TR" cap="none" dirty="0" err="1" smtClean="0"/>
              <a:t>skorlama</a:t>
            </a:r>
            <a:r>
              <a:rPr lang="tr-TR" cap="none" dirty="0" smtClean="0"/>
              <a:t> sistemi için (</a:t>
            </a:r>
            <a:r>
              <a:rPr lang="tr-TR" cap="none" dirty="0" err="1" smtClean="0"/>
              <a:t>skorlama</a:t>
            </a:r>
            <a:r>
              <a:rPr lang="tr-TR" cap="none" dirty="0" smtClean="0"/>
              <a:t> sistemi 3), </a:t>
            </a:r>
            <a:r>
              <a:rPr lang="tr-TR" cap="none" dirty="0" err="1" smtClean="0"/>
              <a:t>sensitivitede</a:t>
            </a:r>
            <a:r>
              <a:rPr lang="tr-TR" cap="none" dirty="0"/>
              <a:t> </a:t>
            </a:r>
            <a:r>
              <a:rPr lang="tr-TR" cap="none" dirty="0" smtClean="0"/>
              <a:t>%24,3'lük artış istatistiksel olarak anlamlıydı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4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err="1" smtClean="0"/>
              <a:t>MMSE'nin</a:t>
            </a:r>
            <a:r>
              <a:rPr lang="tr-TR" cap="none" dirty="0" smtClean="0"/>
              <a:t> kısa bir versiyonunu geliştirmeye yönelik geçmiş girişimler, ya </a:t>
            </a:r>
            <a:r>
              <a:rPr lang="tr-TR" cap="none" dirty="0" err="1" smtClean="0"/>
              <a:t>sensitiviteyi</a:t>
            </a:r>
            <a:r>
              <a:rPr lang="tr-TR" cap="none" dirty="0" smtClean="0"/>
              <a:t> geliştiremeyerek ya da geniş bir bilişsel işlev yelpazesini değerlendiremeyerek klinik uygulamada yararlı olamadı.</a:t>
            </a:r>
          </a:p>
          <a:p>
            <a:r>
              <a:rPr lang="tr-TR" cap="none" dirty="0" smtClean="0"/>
              <a:t>Kısa versiyonların geliştirilmesinin yanında, MMSE için yeni bir puanlama sistemi geliştirmek için de birkaç girişimde bulunulmuştur</a:t>
            </a:r>
          </a:p>
          <a:p>
            <a:pPr marL="0" indent="0">
              <a:buNone/>
            </a:pPr>
            <a:r>
              <a:rPr lang="tr-TR" cap="none" dirty="0" smtClean="0"/>
              <a:t>   (3MS‘nin100 puanlık ölçeği , D8-MMSE vb.)</a:t>
            </a:r>
          </a:p>
          <a:p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55101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Özetlemek gerekirse, madde sayısı ve/veya toplam puan değişmiş olsa da, tüm puanlama sistemleri orijinal </a:t>
            </a:r>
            <a:r>
              <a:rPr lang="tr-TR" cap="none" dirty="0" err="1" smtClean="0"/>
              <a:t>MMSE'ye</a:t>
            </a:r>
            <a:r>
              <a:rPr lang="tr-TR" cap="none" dirty="0" smtClean="0"/>
              <a:t> göre bir iyileşme ile sonuçlanmamıştır.</a:t>
            </a:r>
          </a:p>
          <a:p>
            <a:r>
              <a:rPr lang="tr-TR" cap="none" dirty="0" smtClean="0"/>
              <a:t>Bu nedenle, mevcut çalışma, 30 maddeyi ve toplam puanı 30 puan koruyarak </a:t>
            </a:r>
            <a:r>
              <a:rPr lang="tr-TR" cap="none" dirty="0" err="1" smtClean="0"/>
              <a:t>MMSE'nin</a:t>
            </a:r>
            <a:r>
              <a:rPr lang="tr-TR" cap="none" dirty="0" smtClean="0"/>
              <a:t> </a:t>
            </a:r>
            <a:r>
              <a:rPr lang="tr-TR" cap="none" dirty="0" err="1" smtClean="0"/>
              <a:t>sensitivitesini</a:t>
            </a:r>
            <a:r>
              <a:rPr lang="tr-TR" cap="none" dirty="0" smtClean="0"/>
              <a:t> ve tanısal doğruluğunu geliştirmek için yenilikçi bir yaklaşım göstermiştir.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19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err="1" smtClean="0"/>
              <a:t>Sensitivite</a:t>
            </a:r>
            <a:r>
              <a:rPr lang="tr-TR" cap="none" dirty="0" smtClean="0"/>
              <a:t> yalnızca yerleşik bir ölçü olarak kullanılan </a:t>
            </a:r>
            <a:r>
              <a:rPr lang="tr-TR" cap="none" dirty="0" err="1" smtClean="0"/>
              <a:t>DemTect</a:t>
            </a:r>
            <a:r>
              <a:rPr lang="tr-TR" cap="none" dirty="0" smtClean="0"/>
              <a:t> aracılığıyla belirlendi.</a:t>
            </a:r>
          </a:p>
          <a:p>
            <a:r>
              <a:rPr lang="tr-TR" cap="none" dirty="0" smtClean="0"/>
              <a:t>Bu nedenle, </a:t>
            </a:r>
            <a:r>
              <a:rPr lang="tr-TR" cap="none" dirty="0" err="1" smtClean="0"/>
              <a:t>sensitivite</a:t>
            </a:r>
            <a:r>
              <a:rPr lang="tr-TR" cap="none" dirty="0" smtClean="0"/>
              <a:t> </a:t>
            </a:r>
            <a:r>
              <a:rPr lang="tr-TR" cap="none" dirty="0" err="1" smtClean="0"/>
              <a:t>DemTect'in</a:t>
            </a:r>
            <a:r>
              <a:rPr lang="tr-TR" cap="none" dirty="0" smtClean="0"/>
              <a:t> </a:t>
            </a:r>
            <a:r>
              <a:rPr lang="tr-TR" cap="none" dirty="0" err="1" smtClean="0"/>
              <a:t>sensitivitesine</a:t>
            </a:r>
            <a:r>
              <a:rPr lang="tr-TR" cap="none" dirty="0" smtClean="0"/>
              <a:t> bağlıdır. </a:t>
            </a:r>
          </a:p>
          <a:p>
            <a:r>
              <a:rPr lang="tr-TR" cap="none" dirty="0" smtClean="0"/>
              <a:t>Ayrıca, hasta grupları arasında MMSE ve </a:t>
            </a:r>
            <a:r>
              <a:rPr lang="tr-TR" cap="none" dirty="0" err="1" smtClean="0"/>
              <a:t>DemTect'te</a:t>
            </a:r>
            <a:r>
              <a:rPr lang="tr-TR" cap="none" dirty="0" smtClean="0"/>
              <a:t> performans açısından bir farklılık olup olmadığı araştırılmalıdır.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00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HD Free Png Colorful Waves Png Png Image With Transparent - Uzun  Renkli Şekiller Png Transparent PNG Image - NicePNG.com">
            <a:extLst>
              <a:ext uri="{FF2B5EF4-FFF2-40B4-BE49-F238E27FC236}">
                <a16:creationId xmlns:a16="http://schemas.microsoft.com/office/drawing/2014/main" id="{777E8E31-B7E7-4BAB-9356-A296BF677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" b="53112"/>
          <a:stretch/>
        </p:blipFill>
        <p:spPr bwMode="auto">
          <a:xfrm>
            <a:off x="4243436" y="4450788"/>
            <a:ext cx="7948564" cy="24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şekkürler - Gezeceğiz.Com">
            <a:extLst>
              <a:ext uri="{FF2B5EF4-FFF2-40B4-BE49-F238E27FC236}">
                <a16:creationId xmlns:a16="http://schemas.microsoft.com/office/drawing/2014/main" id="{AC1A7603-1911-4F65-9BD3-F67CDA50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95" y="2403117"/>
            <a:ext cx="4666809" cy="1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2DCEB3B-24CE-44FA-87B3-1B5B36272FD9}"/>
              </a:ext>
            </a:extLst>
          </p:cNvPr>
          <p:cNvSpPr txBox="1"/>
          <p:nvPr/>
        </p:nvSpPr>
        <p:spPr>
          <a:xfrm>
            <a:off x="5303268" y="3244334"/>
            <a:ext cx="304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BENİ DİNLEDİĞİNİZ İÇİN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F9F373-F0B3-40D4-B70F-CBF14A6B3F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50" y="1971842"/>
            <a:ext cx="1988455" cy="2573294"/>
          </a:xfrm>
          <a:prstGeom prst="ellipse">
            <a:avLst/>
          </a:prstGeom>
          <a:effectLst>
            <a:outerShdw blurRad="76200" dist="50800" dir="5400000" sx="109000" sy="109000" algn="ctr" rotWithShape="0">
              <a:srgbClr val="000000"/>
            </a:outerShdw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6D42CCB-7FAE-4F09-A505-A16CB3CDA387}"/>
              </a:ext>
            </a:extLst>
          </p:cNvPr>
          <p:cNvSpPr txBox="1"/>
          <p:nvPr/>
        </p:nvSpPr>
        <p:spPr>
          <a:xfrm>
            <a:off x="5467330" y="3142800"/>
            <a:ext cx="304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BENİ DİNLEDİĞİNİZ İÇİN</a:t>
            </a:r>
          </a:p>
        </p:txBody>
      </p:sp>
    </p:spTree>
    <p:extLst>
      <p:ext uri="{BB962C8B-B14F-4D97-AF65-F5344CB8AC3E}">
        <p14:creationId xmlns:p14="http://schemas.microsoft.com/office/powerpoint/2010/main" val="11859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cap="none" dirty="0" smtClean="0"/>
              <a:t>Mini </a:t>
            </a:r>
            <a:r>
              <a:rPr lang="tr-TR" cap="none" dirty="0" err="1" smtClean="0"/>
              <a:t>mental</a:t>
            </a:r>
            <a:r>
              <a:rPr lang="tr-TR" cap="none" dirty="0" smtClean="0"/>
              <a:t> durum muayenesi (MMSE), özellikle </a:t>
            </a:r>
            <a:r>
              <a:rPr lang="tr-TR" cap="none" dirty="0" err="1" smtClean="0"/>
              <a:t>demans</a:t>
            </a:r>
            <a:r>
              <a:rPr lang="tr-TR" cap="none" dirty="0" smtClean="0"/>
              <a:t> teşhisi, bilişsel bozukluk için en yaygın kullanılan  tarama araçlarından biridir. </a:t>
            </a:r>
          </a:p>
          <a:p>
            <a:r>
              <a:rPr lang="tr-TR" cap="none" dirty="0" smtClean="0"/>
              <a:t>30 maddeden oluşan uygulanması kolay ve hızlı bir testtir.(10-15dk)</a:t>
            </a:r>
          </a:p>
          <a:p>
            <a:r>
              <a:rPr lang="tr-TR" cap="none" dirty="0" smtClean="0"/>
              <a:t>Yaygın </a:t>
            </a:r>
            <a:r>
              <a:rPr lang="tr-TR" cap="none" dirty="0"/>
              <a:t>kullanımına rağmen sıklıkla </a:t>
            </a:r>
            <a:r>
              <a:rPr lang="tr-TR" cap="none" dirty="0" smtClean="0"/>
              <a:t>eleştirilmiştir. </a:t>
            </a:r>
            <a:r>
              <a:rPr lang="tr-TR" cap="none" dirty="0"/>
              <a:t>Bir yandan yaşa ve eğitime </a:t>
            </a:r>
            <a:r>
              <a:rPr lang="tr-TR" cap="none" dirty="0" smtClean="0"/>
              <a:t>bağlı </a:t>
            </a:r>
            <a:r>
              <a:rPr lang="tr-TR" cap="none" dirty="0"/>
              <a:t>ve diğer yandan hafif bilişsel bozukluk (MCI) gibi belirli bozuklukları tanımlamak için uygun değildir</a:t>
            </a:r>
            <a:r>
              <a:rPr lang="tr-TR" cap="none" dirty="0" smtClean="0"/>
              <a:t>.</a:t>
            </a:r>
          </a:p>
          <a:p>
            <a:r>
              <a:rPr lang="tr-TR" cap="none" dirty="0" smtClean="0"/>
              <a:t>Eleştiriler </a:t>
            </a:r>
            <a:r>
              <a:rPr lang="tr-TR" cap="none" dirty="0"/>
              <a:t>ağırlıklı olarak </a:t>
            </a:r>
            <a:r>
              <a:rPr lang="tr-TR" cap="none" dirty="0" err="1" smtClean="0"/>
              <a:t>sensitivite</a:t>
            </a:r>
            <a:r>
              <a:rPr lang="tr-TR" cap="none" dirty="0" smtClean="0"/>
              <a:t> </a:t>
            </a:r>
            <a:r>
              <a:rPr lang="tr-TR" cap="none" dirty="0" smtClean="0"/>
              <a:t>düşüklüğüne </a:t>
            </a:r>
            <a:r>
              <a:rPr lang="tr-TR" cap="none" dirty="0"/>
              <a:t>işaret </a:t>
            </a:r>
            <a:r>
              <a:rPr lang="tr-TR" cap="none" dirty="0" smtClean="0"/>
              <a:t>ediyor.</a:t>
            </a:r>
          </a:p>
          <a:p>
            <a:pPr marL="0" indent="0">
              <a:buNone/>
            </a:pPr>
            <a:r>
              <a:rPr lang="tr-TR" cap="none" dirty="0" smtClean="0"/>
              <a:t>   (doğru </a:t>
            </a:r>
            <a:r>
              <a:rPr lang="tr-TR" cap="none" dirty="0"/>
              <a:t>teşhis edilen pozitiflerin </a:t>
            </a:r>
            <a:r>
              <a:rPr lang="tr-TR" cap="none" dirty="0" smtClean="0"/>
              <a:t>oranı)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8921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err="1" smtClean="0"/>
              <a:t>Mitchell</a:t>
            </a:r>
            <a:r>
              <a:rPr lang="tr-TR" cap="none" dirty="0" smtClean="0"/>
              <a:t>, </a:t>
            </a:r>
            <a:r>
              <a:rPr lang="tr-TR" cap="none" dirty="0" err="1" smtClean="0"/>
              <a:t>MMSE'nin</a:t>
            </a:r>
            <a:r>
              <a:rPr lang="tr-TR" cap="none" dirty="0" smtClean="0"/>
              <a:t> </a:t>
            </a:r>
            <a:r>
              <a:rPr lang="tr-TR" cap="none" dirty="0" err="1" smtClean="0"/>
              <a:t>demans</a:t>
            </a:r>
            <a:r>
              <a:rPr lang="tr-TR" cap="none" dirty="0" smtClean="0"/>
              <a:t> ve </a:t>
            </a:r>
            <a:r>
              <a:rPr lang="tr-TR" cap="none" dirty="0"/>
              <a:t>hafif bilişsel bozukluk </a:t>
            </a:r>
            <a:r>
              <a:rPr lang="tr-TR" cap="none" dirty="0" smtClean="0"/>
              <a:t>(MCI) tespiti ile ilgili </a:t>
            </a:r>
            <a:r>
              <a:rPr lang="tr-TR" cap="none" dirty="0" err="1" smtClean="0"/>
              <a:t>sensitivitesini</a:t>
            </a:r>
            <a:r>
              <a:rPr lang="tr-TR" cap="none" dirty="0" smtClean="0"/>
              <a:t> ve </a:t>
            </a:r>
            <a:r>
              <a:rPr lang="tr-TR" cap="none" dirty="0" err="1" smtClean="0"/>
              <a:t>spesifitesini</a:t>
            </a:r>
            <a:r>
              <a:rPr lang="tr-TR" dirty="0" smtClean="0"/>
              <a:t> </a:t>
            </a:r>
            <a:r>
              <a:rPr lang="tr-TR" cap="none" dirty="0" smtClean="0"/>
              <a:t>belirlemek için bir meta-analiz gerçekleştirdi. </a:t>
            </a:r>
          </a:p>
          <a:p>
            <a:r>
              <a:rPr lang="tr-TR" cap="none" dirty="0" err="1" smtClean="0"/>
              <a:t>Sensitivite</a:t>
            </a:r>
            <a:r>
              <a:rPr lang="tr-TR" cap="none" dirty="0" smtClean="0"/>
              <a:t> %71,1 ile %85,1 arasında ve </a:t>
            </a:r>
            <a:r>
              <a:rPr lang="tr-TR" cap="none" dirty="0" err="1"/>
              <a:t>spesifite</a:t>
            </a:r>
            <a:r>
              <a:rPr lang="tr-TR" cap="none" dirty="0" smtClean="0"/>
              <a:t> %81,3 ile %96,6 arasında değişmiştir. Bununla birlikte, diğer çalışmalar </a:t>
            </a:r>
            <a:r>
              <a:rPr lang="tr-TR" cap="none" dirty="0" err="1" smtClean="0"/>
              <a:t>sensitivite</a:t>
            </a:r>
            <a:r>
              <a:rPr lang="tr-TR" cap="none" dirty="0" smtClean="0"/>
              <a:t> </a:t>
            </a:r>
            <a:r>
              <a:rPr lang="tr-TR" cap="none" dirty="0" smtClean="0"/>
              <a:t>için % 55 kadar düşük değerler bulmuştur.</a:t>
            </a:r>
          </a:p>
          <a:p>
            <a:r>
              <a:rPr lang="tr-TR" cap="none" dirty="0" err="1" smtClean="0"/>
              <a:t>Spesifitesi</a:t>
            </a:r>
            <a:r>
              <a:rPr lang="tr-TR" cap="none" dirty="0" smtClean="0"/>
              <a:t> yeterli olsa da, </a:t>
            </a:r>
            <a:r>
              <a:rPr lang="tr-TR" cap="none" dirty="0" err="1" smtClean="0"/>
              <a:t>sensitivitesi</a:t>
            </a:r>
            <a:r>
              <a:rPr lang="tr-TR" cap="none" dirty="0" smtClean="0"/>
              <a:t> </a:t>
            </a:r>
            <a:r>
              <a:rPr lang="tr-TR" cap="none" dirty="0" err="1" smtClean="0"/>
              <a:t>demans</a:t>
            </a:r>
            <a:r>
              <a:rPr lang="tr-TR" cap="none" dirty="0" smtClean="0"/>
              <a:t> tespit testi </a:t>
            </a:r>
            <a:r>
              <a:rPr lang="tr-TR" cap="none" dirty="0" smtClean="0"/>
              <a:t>(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) </a:t>
            </a:r>
            <a:r>
              <a:rPr lang="tr-TR" cap="none" dirty="0" smtClean="0"/>
              <a:t>ile karşılaştırıldığında düşüktür</a:t>
            </a:r>
            <a:r>
              <a:rPr lang="tr-TR" dirty="0" smtClean="0"/>
              <a:t>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1970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Almanca konuşulan ülkelerde yaygın olarak </a:t>
            </a:r>
            <a:r>
              <a:rPr lang="tr-TR" cap="none" dirty="0" err="1" smtClean="0"/>
              <a:t>demans</a:t>
            </a:r>
            <a:r>
              <a:rPr lang="tr-TR" cap="none" dirty="0" smtClean="0"/>
              <a:t> için bir tarama aracı olarak kullanılan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, sözlü kısa süreli ve uzun süreli hafızayı, işleyen hafızayı, sayıların hesaplanması ve anlamsal kelime akıcılığını ölçer. </a:t>
            </a:r>
          </a:p>
          <a:p>
            <a:r>
              <a:rPr lang="tr-TR" cap="none" dirty="0" err="1" smtClean="0"/>
              <a:t>MMSE'nin</a:t>
            </a:r>
            <a:r>
              <a:rPr lang="tr-TR" cap="none" dirty="0" smtClean="0"/>
              <a:t> aksine,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</a:t>
            </a:r>
            <a:r>
              <a:rPr lang="tr-TR" cap="none" dirty="0" smtClean="0"/>
              <a:t> </a:t>
            </a:r>
            <a:r>
              <a:rPr lang="tr-TR" cap="none" dirty="0" err="1" smtClean="0"/>
              <a:t>alzheimer</a:t>
            </a:r>
            <a:r>
              <a:rPr lang="tr-TR" cap="none" dirty="0" smtClean="0"/>
              <a:t> hastalığını (AD) tespit etmede % 100 </a:t>
            </a:r>
            <a:r>
              <a:rPr lang="tr-TR" cap="none" dirty="0" err="1" smtClean="0"/>
              <a:t>sensitiviteye</a:t>
            </a:r>
            <a:r>
              <a:rPr lang="tr-TR" cap="none" dirty="0" smtClean="0"/>
              <a:t> sahiptir ve </a:t>
            </a:r>
            <a:r>
              <a:rPr lang="tr-TR" cap="none" dirty="0" err="1" smtClean="0"/>
              <a:t>MCI'yi</a:t>
            </a:r>
            <a:r>
              <a:rPr lang="tr-TR" cap="none" dirty="0" smtClean="0"/>
              <a:t>  %80 </a:t>
            </a:r>
            <a:r>
              <a:rPr lang="tr-TR" cap="none" dirty="0" err="1" smtClean="0"/>
              <a:t>sensitivite</a:t>
            </a:r>
            <a:r>
              <a:rPr lang="tr-TR" cap="none" dirty="0" smtClean="0"/>
              <a:t> ile tespit edebilir.</a:t>
            </a:r>
          </a:p>
          <a:p>
            <a:r>
              <a:rPr lang="tr-TR" cap="none" dirty="0" smtClean="0"/>
              <a:t>Sonuç olarak, </a:t>
            </a:r>
            <a:r>
              <a:rPr lang="tr-TR" cap="none" dirty="0" err="1" smtClean="0"/>
              <a:t>MMSE'nin</a:t>
            </a:r>
            <a:r>
              <a:rPr lang="tr-TR" cap="none" dirty="0" smtClean="0"/>
              <a:t> </a:t>
            </a:r>
            <a:r>
              <a:rPr lang="tr-TR" cap="none" dirty="0" err="1" smtClean="0"/>
              <a:t>sensitivitesi</a:t>
            </a:r>
            <a:r>
              <a:rPr lang="tr-TR" cap="none" dirty="0" smtClean="0"/>
              <a:t>, özellikle </a:t>
            </a:r>
            <a:r>
              <a:rPr lang="tr-TR" cap="none" dirty="0" err="1" smtClean="0"/>
              <a:t>D</a:t>
            </a:r>
            <a:r>
              <a:rPr lang="tr-TR" cap="none" dirty="0" err="1" smtClean="0"/>
              <a:t>emTect'e</a:t>
            </a:r>
            <a:r>
              <a:rPr lang="tr-TR" cap="none" dirty="0" smtClean="0"/>
              <a:t> </a:t>
            </a:r>
            <a:r>
              <a:rPr lang="tr-TR" cap="none" dirty="0" smtClean="0"/>
              <a:t>kıyasla düşüktür. </a:t>
            </a:r>
          </a:p>
          <a:p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3152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Geçmişte, </a:t>
            </a:r>
            <a:r>
              <a:rPr lang="tr-TR" cap="none" dirty="0"/>
              <a:t>MMSE </a:t>
            </a:r>
            <a:r>
              <a:rPr lang="tr-TR" cap="none" dirty="0" smtClean="0"/>
              <a:t>'</a:t>
            </a:r>
            <a:r>
              <a:rPr lang="tr-TR" cap="none" dirty="0" err="1" smtClean="0"/>
              <a:t>nin</a:t>
            </a:r>
            <a:r>
              <a:rPr lang="tr-TR" cap="none" dirty="0" smtClean="0"/>
              <a:t> </a:t>
            </a:r>
            <a:r>
              <a:rPr lang="tr-TR" cap="none" dirty="0" err="1" smtClean="0"/>
              <a:t>sensitivitesini</a:t>
            </a:r>
            <a:r>
              <a:rPr lang="tr-TR" cap="none" dirty="0" smtClean="0"/>
              <a:t> veya </a:t>
            </a:r>
            <a:r>
              <a:rPr lang="tr-TR" cap="none" dirty="0" err="1" smtClean="0"/>
              <a:t>spesifitesini</a:t>
            </a:r>
            <a:r>
              <a:rPr lang="tr-TR" cap="none" dirty="0" smtClean="0"/>
              <a:t> iyileştirmek için çeşitli girişimlerde bulunulmuştur</a:t>
            </a:r>
          </a:p>
          <a:p>
            <a:r>
              <a:rPr lang="tr-TR" cap="none" dirty="0" smtClean="0"/>
              <a:t>Yaygın yaklaşımlar arasında yeni MMSE sürümlerinin geliştirilmesi ve gereksiz </a:t>
            </a:r>
            <a:r>
              <a:rPr lang="tr-TR" cap="none" dirty="0" smtClean="0"/>
              <a:t>maddelerin </a:t>
            </a:r>
            <a:r>
              <a:rPr lang="tr-TR" cap="none" dirty="0" smtClean="0"/>
              <a:t>silinmesi bulunmaktadır. </a:t>
            </a:r>
          </a:p>
          <a:p>
            <a:r>
              <a:rPr lang="tr-TR" cap="none" dirty="0"/>
              <a:t>MMSE </a:t>
            </a:r>
            <a:r>
              <a:rPr lang="tr-TR" cap="none" dirty="0" smtClean="0"/>
              <a:t>'</a:t>
            </a:r>
            <a:r>
              <a:rPr lang="tr-TR" cap="none" dirty="0" err="1" smtClean="0"/>
              <a:t>nin</a:t>
            </a:r>
            <a:r>
              <a:rPr lang="tr-TR" cap="none" dirty="0" smtClean="0"/>
              <a:t> bazı kısa versiyonları </a:t>
            </a:r>
            <a:r>
              <a:rPr lang="tr-TR" cap="none" dirty="0" err="1" smtClean="0"/>
              <a:t>sensitiviteyi</a:t>
            </a:r>
            <a:r>
              <a:rPr lang="tr-TR" cap="none" dirty="0" smtClean="0"/>
              <a:t> veya </a:t>
            </a:r>
            <a:r>
              <a:rPr lang="tr-TR" cap="none" dirty="0" err="1" smtClean="0"/>
              <a:t>spesifiteyi</a:t>
            </a:r>
            <a:r>
              <a:rPr lang="tr-TR" cap="none" dirty="0" smtClean="0"/>
              <a:t> artırabilse de, yerleşmiş değildir, klinik uygulamada orijinal </a:t>
            </a:r>
            <a:r>
              <a:rPr lang="tr-TR" cap="none" dirty="0"/>
              <a:t>MMSE</a:t>
            </a:r>
            <a:r>
              <a:rPr lang="tr-TR" cap="none" dirty="0" smtClean="0"/>
              <a:t> tercih edilmektedir.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3017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cap="none" dirty="0" smtClean="0"/>
              <a:t>Bu nedenle, maddelerin silinmesi yerine yeni bir puanlama sisteminin geliştirilmesi klinik uygulama için daha uygun olabilir. </a:t>
            </a:r>
          </a:p>
          <a:p>
            <a:r>
              <a:rPr lang="tr-TR" cap="none" dirty="0" smtClean="0"/>
              <a:t>Yeni puanlama sistemlerine sahip </a:t>
            </a:r>
            <a:r>
              <a:rPr lang="tr-TR" cap="none" dirty="0"/>
              <a:t>MMSE</a:t>
            </a:r>
            <a:r>
              <a:rPr lang="tr-TR" cap="none" dirty="0" smtClean="0"/>
              <a:t> sürümlerinin örnekleri şunlardır: </a:t>
            </a:r>
          </a:p>
          <a:p>
            <a:r>
              <a:rPr lang="tr-TR" cap="none" dirty="0" smtClean="0"/>
              <a:t>3MS (100 puanlık ölçeğe sahip </a:t>
            </a:r>
            <a:r>
              <a:rPr lang="tr-TR" cap="none" dirty="0" err="1" smtClean="0"/>
              <a:t>MMSE'nin</a:t>
            </a:r>
            <a:r>
              <a:rPr lang="tr-TR" cap="none" dirty="0" smtClean="0"/>
              <a:t> genişletilmiş sürümü), </a:t>
            </a:r>
          </a:p>
          <a:p>
            <a:r>
              <a:rPr lang="tr-TR" cap="none" dirty="0" smtClean="0"/>
              <a:t>D8-</a:t>
            </a:r>
            <a:r>
              <a:rPr lang="tr-TR" cap="none" dirty="0"/>
              <a:t> MMSE</a:t>
            </a:r>
            <a:r>
              <a:rPr lang="tr-TR" cap="none" dirty="0" smtClean="0"/>
              <a:t> (geri çağırma maddeleri için </a:t>
            </a:r>
            <a:r>
              <a:rPr lang="tr-TR" cap="none" dirty="0" err="1" smtClean="0"/>
              <a:t>politomlu</a:t>
            </a:r>
            <a:r>
              <a:rPr lang="tr-TR" cap="none" dirty="0" smtClean="0"/>
              <a:t> bir puanlama sistemine sahip </a:t>
            </a:r>
            <a:r>
              <a:rPr lang="tr-TR" cap="none" dirty="0" err="1" smtClean="0"/>
              <a:t>MMSE'nin</a:t>
            </a:r>
            <a:r>
              <a:rPr lang="tr-TR" cap="none" dirty="0" smtClean="0"/>
              <a:t> </a:t>
            </a:r>
            <a:r>
              <a:rPr lang="tr-TR" cap="none" dirty="0" smtClean="0"/>
              <a:t>kısa sürümü) ve </a:t>
            </a:r>
          </a:p>
          <a:p>
            <a:r>
              <a:rPr lang="tr-TR" cap="none" dirty="0" err="1" smtClean="0"/>
              <a:t>MMSE'nin</a:t>
            </a:r>
            <a:r>
              <a:rPr lang="tr-TR" cap="none" dirty="0" smtClean="0"/>
              <a:t> yaşa ve eğitime göre uyarlanmış versiyonu</a:t>
            </a:r>
            <a:r>
              <a:rPr lang="tr-TR" cap="none" dirty="0"/>
              <a:t> </a:t>
            </a:r>
            <a:r>
              <a:rPr lang="tr-TR" cap="none" dirty="0" smtClean="0"/>
              <a:t>(</a:t>
            </a:r>
            <a:r>
              <a:rPr lang="tr-TR" cap="none" dirty="0" err="1" smtClean="0"/>
              <a:t>Cossa</a:t>
            </a:r>
            <a:r>
              <a:rPr lang="tr-TR" cap="none" dirty="0" smtClean="0"/>
              <a:t> </a:t>
            </a:r>
            <a:r>
              <a:rPr lang="tr-TR" cap="none" dirty="0"/>
              <a:t>ve </a:t>
            </a:r>
            <a:r>
              <a:rPr lang="tr-TR" cap="none" dirty="0" smtClean="0"/>
              <a:t>ark)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6338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Özetle, yeni bir puanlama sistemi geliştirerek </a:t>
            </a:r>
            <a:r>
              <a:rPr lang="tr-TR" cap="none" dirty="0" err="1" smtClean="0"/>
              <a:t>sensitiviteyi</a:t>
            </a:r>
            <a:r>
              <a:rPr lang="tr-TR" cap="none" dirty="0" smtClean="0"/>
              <a:t> ve </a:t>
            </a:r>
            <a:r>
              <a:rPr lang="tr-TR" cap="none" dirty="0" err="1" smtClean="0"/>
              <a:t>spesifiteyi</a:t>
            </a:r>
            <a:r>
              <a:rPr lang="tr-TR" cap="none" dirty="0" smtClean="0"/>
              <a:t> iyileştirmek mümkündür; ancak, yeni bir puanlama sisteminin geliştirilmesine, madde sayısının veya toplam puanın (30) değişmesi eşlik etmiştir. </a:t>
            </a:r>
          </a:p>
          <a:p>
            <a:r>
              <a:rPr lang="tr-TR" cap="none" dirty="0" err="1" smtClean="0"/>
              <a:t>Sensitivitesi</a:t>
            </a:r>
            <a:r>
              <a:rPr lang="tr-TR" cap="none" dirty="0" smtClean="0"/>
              <a:t>, </a:t>
            </a:r>
            <a:r>
              <a:rPr lang="tr-TR" cap="none" dirty="0" err="1" smtClean="0"/>
              <a:t>spesifitesi</a:t>
            </a:r>
            <a:r>
              <a:rPr lang="tr-TR" cap="none" dirty="0" smtClean="0"/>
              <a:t> veya teşhis doğruluğunu artıran MMSE sürümleri olmasına rağmen, klinik uygulamada yalnızca </a:t>
            </a:r>
            <a:r>
              <a:rPr lang="tr-TR" cap="none" dirty="0" err="1" smtClean="0"/>
              <a:t>MMSE'nin</a:t>
            </a:r>
            <a:r>
              <a:rPr lang="tr-TR" cap="none" dirty="0" smtClean="0"/>
              <a:t> </a:t>
            </a:r>
            <a:r>
              <a:rPr lang="tr-TR" cap="none" dirty="0"/>
              <a:t>30 maddeden oluşan </a:t>
            </a:r>
            <a:r>
              <a:rPr lang="tr-TR" cap="none" dirty="0" smtClean="0"/>
              <a:t>orijinal sürümü kullanılmaktadır.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903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Madde sayısını veya toplam 30 puanı değiştirmek yerine, farklı maddelerin ağırlıklarını toplam 30 puana çevirmek başka bir seçenektir. </a:t>
            </a:r>
          </a:p>
          <a:p>
            <a:r>
              <a:rPr lang="tr-TR" cap="none" dirty="0" smtClean="0"/>
              <a:t>Bu, madde zorluğuna bağlı olabilir, yani daha zor maddeler </a:t>
            </a:r>
            <a:r>
              <a:rPr lang="tr-TR" cap="none" dirty="0" smtClean="0"/>
              <a:t>veya </a:t>
            </a:r>
            <a:r>
              <a:rPr lang="tr-TR" cap="none" dirty="0" smtClean="0"/>
              <a:t>klinik açıdan daha </a:t>
            </a:r>
            <a:r>
              <a:rPr lang="tr-TR" cap="none" dirty="0" smtClean="0"/>
              <a:t>anlamlı olanlar </a:t>
            </a:r>
            <a:r>
              <a:rPr lang="tr-TR" cap="none" dirty="0"/>
              <a:t>daha yüksek skor alır </a:t>
            </a:r>
            <a:r>
              <a:rPr lang="tr-TR" cap="none" dirty="0" smtClean="0"/>
              <a:t>.</a:t>
            </a:r>
            <a:endParaRPr lang="tr-TR" cap="none" dirty="0" smtClean="0"/>
          </a:p>
          <a:p>
            <a:r>
              <a:rPr lang="tr-TR" cap="none" dirty="0" smtClean="0"/>
              <a:t>Örneğin, günü (ayın kaçı) bilmek yılı bilmekten daha zor olabilirken, yılı bilmemek </a:t>
            </a:r>
            <a:r>
              <a:rPr lang="tr-TR" cap="none" dirty="0" err="1" smtClean="0"/>
              <a:t>demans</a:t>
            </a:r>
            <a:r>
              <a:rPr lang="tr-TR" cap="none" dirty="0" smtClean="0"/>
              <a:t> teşhisi için daha uygun olabilir. </a:t>
            </a:r>
          </a:p>
          <a:p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3080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1041</TotalTime>
  <Words>1081</Words>
  <Application>Microsoft Office PowerPoint</Application>
  <PresentationFormat>Geniş ekran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Damla</vt:lpstr>
      <vt:lpstr>PowerPoint Sunusu</vt:lpstr>
      <vt:lpstr>PowerPoint Sunusu</vt:lpstr>
      <vt:lpstr>giriş</vt:lpstr>
      <vt:lpstr>giriş</vt:lpstr>
      <vt:lpstr>giriş</vt:lpstr>
      <vt:lpstr>giriş</vt:lpstr>
      <vt:lpstr>giriş</vt:lpstr>
      <vt:lpstr>giriş</vt:lpstr>
      <vt:lpstr>giriş</vt:lpstr>
      <vt:lpstr>giriş</vt:lpstr>
      <vt:lpstr>Yöntemler </vt:lpstr>
      <vt:lpstr>Yöntemler</vt:lpstr>
      <vt:lpstr>Yöntemler</vt:lpstr>
      <vt:lpstr>Yöntemler</vt:lpstr>
      <vt:lpstr>Yöntemler</vt:lpstr>
      <vt:lpstr>SONUÇLAR</vt:lpstr>
      <vt:lpstr>SONUÇLAR</vt:lpstr>
      <vt:lpstr>SONUÇLAR</vt:lpstr>
      <vt:lpstr>SONUÇLAR</vt:lpstr>
      <vt:lpstr>TARTIŞMA </vt:lpstr>
      <vt:lpstr>TARTIŞMA</vt:lpstr>
      <vt:lpstr>TARTIŞMA</vt:lpstr>
      <vt:lpstr>TARTIŞMA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 user</dc:creator>
  <cp:lastModifiedBy>HK</cp:lastModifiedBy>
  <cp:revision>504</cp:revision>
  <dcterms:created xsi:type="dcterms:W3CDTF">2020-11-28T20:11:46Z</dcterms:created>
  <dcterms:modified xsi:type="dcterms:W3CDTF">2021-01-26T09:52:55Z</dcterms:modified>
</cp:coreProperties>
</file>