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2" r:id="rId1"/>
  </p:sldMasterIdLst>
  <p:sldIdLst>
    <p:sldId id="256" r:id="rId2"/>
    <p:sldId id="265" r:id="rId3"/>
    <p:sldId id="257" r:id="rId4"/>
    <p:sldId id="260" r:id="rId5"/>
    <p:sldId id="261" r:id="rId6"/>
    <p:sldId id="262" r:id="rId7"/>
    <p:sldId id="266" r:id="rId8"/>
    <p:sldId id="263" r:id="rId9"/>
    <p:sldId id="264" r:id="rId10"/>
    <p:sldId id="267" r:id="rId11"/>
    <p:sldId id="269" r:id="rId12"/>
    <p:sldId id="278" r:id="rId13"/>
    <p:sldId id="271" r:id="rId14"/>
    <p:sldId id="273" r:id="rId15"/>
    <p:sldId id="279" r:id="rId16"/>
    <p:sldId id="275" r:id="rId17"/>
    <p:sldId id="276"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B0F0A07-8CA8-42EE-B9AF-70471B32238A}"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223072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CB0F0A07-8CA8-42EE-B9AF-70471B32238A}"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3115537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CB0F0A07-8CA8-42EE-B9AF-70471B32238A}"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2611726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CB0F0A07-8CA8-42EE-B9AF-70471B32238A}"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EDC87D-C1AF-471C-9AA0-499570E5F7C8}" type="slidenum">
              <a:rPr lang="tr-TR" smtClean="0"/>
              <a:t>‹#›</a:t>
            </a:fld>
            <a:endParaRPr lang="tr-TR"/>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26227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CB0F0A07-8CA8-42EE-B9AF-70471B32238A}"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1459045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CB0F0A07-8CA8-42EE-B9AF-70471B32238A}" type="datetimeFigureOut">
              <a:rPr lang="tr-TR" smtClean="0"/>
              <a:t>5.12.2017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40462338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CB0F0A07-8CA8-42EE-B9AF-70471B32238A}" type="datetimeFigureOut">
              <a:rPr lang="tr-TR" smtClean="0"/>
              <a:t>5.12.2017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32841208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0F0A07-8CA8-42EE-B9AF-70471B32238A}"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3770523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0F0A07-8CA8-42EE-B9AF-70471B32238A}"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1854188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0F0A07-8CA8-42EE-B9AF-70471B32238A}"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640572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B0F0A07-8CA8-42EE-B9AF-70471B32238A}"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1443242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B0F0A07-8CA8-42EE-B9AF-70471B32238A}"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959079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Content Placeholder 3"/>
          <p:cNvSpPr>
            <a:spLocks noGrp="1"/>
          </p:cNvSpPr>
          <p:nvPr>
            <p:ph sz="quarter" idx="13"/>
          </p:nvPr>
        </p:nvSpPr>
        <p:spPr>
          <a:xfrm>
            <a:off x="685331" y="3051013"/>
            <a:ext cx="3829520" cy="274018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3" name="Content Placeholder 5"/>
          <p:cNvSpPr>
            <a:spLocks noGrp="1"/>
          </p:cNvSpPr>
          <p:nvPr>
            <p:ph sz="quarter" idx="14"/>
          </p:nvPr>
        </p:nvSpPr>
        <p:spPr>
          <a:xfrm>
            <a:off x="4629150" y="3051013"/>
            <a:ext cx="3829051" cy="274018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B0F0A07-8CA8-42EE-B9AF-70471B32238A}" type="datetimeFigureOut">
              <a:rPr lang="tr-TR" smtClean="0"/>
              <a:t>5.12.2017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196112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B0F0A07-8CA8-42EE-B9AF-70471B32238A}" type="datetimeFigureOut">
              <a:rPr lang="tr-TR" smtClean="0"/>
              <a:t>5.12.2017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1098264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CB0F0A07-8CA8-42EE-B9AF-70471B32238A}" type="datetimeFigureOut">
              <a:rPr lang="tr-TR" smtClean="0"/>
              <a:t>5.12.2017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23822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CB0F0A07-8CA8-42EE-B9AF-70471B32238A}"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4088797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CB0F0A07-8CA8-42EE-B9AF-70471B32238A}"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EDC87D-C1AF-471C-9AA0-499570E5F7C8}" type="slidenum">
              <a:rPr lang="tr-TR" smtClean="0"/>
              <a:t>‹#›</a:t>
            </a:fld>
            <a:endParaRPr lang="tr-TR"/>
          </a:p>
        </p:txBody>
      </p:sp>
    </p:spTree>
    <p:extLst>
      <p:ext uri="{BB962C8B-B14F-4D97-AF65-F5344CB8AC3E}">
        <p14:creationId xmlns:p14="http://schemas.microsoft.com/office/powerpoint/2010/main" val="2291704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60000"/>
                <a:lumOff val="40000"/>
              </a:schemeClr>
            </a:gs>
            <a:gs pos="100000">
              <a:schemeClr val="bg1">
                <a:shade val="64000"/>
                <a:lumMod val="88000"/>
              </a:schemeClr>
            </a:gs>
          </a:gsLst>
          <a:lin ang="5400000" scaled="0"/>
          <a:tileRect/>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CB0F0A07-8CA8-42EE-B9AF-70471B32238A}" type="datetimeFigureOut">
              <a:rPr lang="tr-TR" smtClean="0"/>
              <a:t>5.12.2017</a:t>
            </a:fld>
            <a:endParaRPr lang="tr-TR"/>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95EDC87D-C1AF-471C-9AA0-499570E5F7C8}" type="slidenum">
              <a:rPr lang="tr-TR" smtClean="0"/>
              <a:t>‹#›</a:t>
            </a:fld>
            <a:endParaRPr lang="tr-TR"/>
          </a:p>
        </p:txBody>
      </p:sp>
    </p:spTree>
    <p:extLst>
      <p:ext uri="{BB962C8B-B14F-4D97-AF65-F5344CB8AC3E}">
        <p14:creationId xmlns:p14="http://schemas.microsoft.com/office/powerpoint/2010/main" val="598755305"/>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6" r:id="rId14"/>
    <p:sldLayoutId id="2147483907" r:id="rId15"/>
    <p:sldLayoutId id="2147483908" r:id="rId16"/>
    <p:sldLayoutId id="214748390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E68173-A5EC-455B-90AF-73865DB6FB40}"/>
              </a:ext>
            </a:extLst>
          </p:cNvPr>
          <p:cNvSpPr>
            <a:spLocks noGrp="1"/>
          </p:cNvSpPr>
          <p:nvPr>
            <p:ph type="ctrTitle"/>
          </p:nvPr>
        </p:nvSpPr>
        <p:spPr>
          <a:xfrm>
            <a:off x="1313259" y="593776"/>
            <a:ext cx="6517482" cy="2509213"/>
          </a:xfrm>
        </p:spPr>
        <p:txBody>
          <a:bodyPr>
            <a:normAutofit/>
          </a:bodyPr>
          <a:lstStyle/>
          <a:p>
            <a:r>
              <a:rPr lang="tr-TR" sz="2700" dirty="0" err="1"/>
              <a:t>Adölesan</a:t>
            </a:r>
            <a:r>
              <a:rPr lang="tr-TR" sz="2700" dirty="0"/>
              <a:t> Kızlarda Haftalık Demir </a:t>
            </a:r>
            <a:r>
              <a:rPr lang="tr-TR" sz="2700" dirty="0" err="1"/>
              <a:t>Folik</a:t>
            </a:r>
            <a:r>
              <a:rPr lang="tr-TR" sz="2700" dirty="0"/>
              <a:t> asit Desteği - Demir Eksikliği Anemisinin Yönetimi İçin Etkin Bir Beslenme Tedbiri</a:t>
            </a:r>
          </a:p>
        </p:txBody>
      </p:sp>
      <p:sp>
        <p:nvSpPr>
          <p:cNvPr id="3" name="Metin kutusu 2">
            <a:extLst>
              <a:ext uri="{FF2B5EF4-FFF2-40B4-BE49-F238E27FC236}">
                <a16:creationId xmlns:a16="http://schemas.microsoft.com/office/drawing/2014/main" id="{61A01752-AB8F-49DC-96AE-B4ED67A6436C}"/>
              </a:ext>
            </a:extLst>
          </p:cNvPr>
          <p:cNvSpPr txBox="1"/>
          <p:nvPr/>
        </p:nvSpPr>
        <p:spPr>
          <a:xfrm>
            <a:off x="4381110" y="3755012"/>
            <a:ext cx="3556262" cy="1077218"/>
          </a:xfrm>
          <a:prstGeom prst="rect">
            <a:avLst/>
          </a:prstGeom>
          <a:noFill/>
        </p:spPr>
        <p:txBody>
          <a:bodyPr wrap="square" rtlCol="0">
            <a:spAutoFit/>
          </a:bodyPr>
          <a:lstStyle/>
          <a:p>
            <a:pPr algn="just"/>
            <a:r>
              <a:rPr lang="tr-TR" sz="1600" dirty="0" err="1"/>
              <a:t>Dr</a:t>
            </a:r>
            <a:r>
              <a:rPr lang="tr-TR" sz="1600" dirty="0"/>
              <a:t> Burcu </a:t>
            </a:r>
            <a:r>
              <a:rPr lang="tr-TR" sz="1600" dirty="0" err="1"/>
              <a:t>Aykanat</a:t>
            </a:r>
            <a:r>
              <a:rPr lang="tr-TR" sz="1600" dirty="0"/>
              <a:t> Yurtsever </a:t>
            </a:r>
          </a:p>
          <a:p>
            <a:pPr algn="just"/>
            <a:r>
              <a:rPr lang="tr-TR" sz="1600" dirty="0"/>
              <a:t>Karadeniz Teknik Üniversitesi Aile Hekimliği Anabilim Dalı</a:t>
            </a:r>
          </a:p>
          <a:p>
            <a:pPr algn="just"/>
            <a:r>
              <a:rPr lang="tr-TR" sz="1600" dirty="0"/>
              <a:t>05.12.2017</a:t>
            </a:r>
          </a:p>
        </p:txBody>
      </p:sp>
      <p:pic>
        <p:nvPicPr>
          <p:cNvPr id="1026" name="Picture 2" descr="bayan doktor karikatür ile ilgili görsel sonucu">
            <a:extLst>
              <a:ext uri="{FF2B5EF4-FFF2-40B4-BE49-F238E27FC236}">
                <a16:creationId xmlns:a16="http://schemas.microsoft.com/office/drawing/2014/main" id="{5846DC7E-6DA7-4C72-B4B4-1DF3BFF963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6710" y="3685880"/>
            <a:ext cx="983485" cy="1391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73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a:xfrm>
            <a:off x="693096" y="466627"/>
            <a:ext cx="7773338" cy="1596177"/>
          </a:xfrm>
        </p:spPr>
        <p:txBody>
          <a:bodyPr/>
          <a:lstStyle/>
          <a:p>
            <a:r>
              <a:rPr lang="tr-TR" dirty="0"/>
              <a:t>Bulgular</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93096" y="1609013"/>
            <a:ext cx="7822254" cy="4706945"/>
          </a:xfrm>
        </p:spPr>
        <p:txBody>
          <a:bodyPr>
            <a:normAutofit fontScale="62500" lnSpcReduction="20000"/>
          </a:bodyPr>
          <a:lstStyle/>
          <a:p>
            <a:r>
              <a:rPr lang="tr-TR" sz="2100" cap="none" dirty="0"/>
              <a:t>Her iki gruptaki veriler ilaç </a:t>
            </a:r>
            <a:r>
              <a:rPr lang="tr-TR" sz="2100" cap="none" dirty="0" err="1"/>
              <a:t>advers</a:t>
            </a:r>
            <a:r>
              <a:rPr lang="tr-TR" sz="2100" cap="none" dirty="0"/>
              <a:t> etkileri için analiz edildiğinde (tablo 3), karın ağrısı, % 11.6 ile çalışmaya katılanlar arasında en sık görülen yan etkidir.</a:t>
            </a:r>
          </a:p>
          <a:p>
            <a:r>
              <a:rPr lang="tr-TR" sz="2100" cap="none" dirty="0"/>
              <a:t>Günlük demir </a:t>
            </a:r>
            <a:r>
              <a:rPr lang="tr-TR" sz="2100" cap="none" dirty="0" err="1"/>
              <a:t>folat</a:t>
            </a:r>
            <a:r>
              <a:rPr lang="tr-TR" sz="2100" cap="none" dirty="0"/>
              <a:t> desteği alan grupta haftalık demir </a:t>
            </a:r>
            <a:r>
              <a:rPr lang="tr-TR" sz="2100" cap="none" dirty="0" err="1"/>
              <a:t>folat</a:t>
            </a:r>
            <a:r>
              <a:rPr lang="tr-TR" sz="2100" cap="none" dirty="0"/>
              <a:t> desteği alan gruba göre ilaç </a:t>
            </a:r>
            <a:r>
              <a:rPr lang="tr-TR" sz="2100" cap="none" dirty="0" err="1"/>
              <a:t>advers</a:t>
            </a:r>
            <a:r>
              <a:rPr lang="tr-TR" sz="2100" cap="none" dirty="0"/>
              <a:t> etkileri daha yüksek bulunmuştur (%13,3-%8,3) .</a:t>
            </a:r>
          </a:p>
          <a:p>
            <a:endParaRPr lang="tr-TR" sz="1350" dirty="0"/>
          </a:p>
          <a:p>
            <a:endParaRPr lang="tr-TR" sz="1350" dirty="0"/>
          </a:p>
          <a:p>
            <a:endParaRPr lang="tr-TR" sz="1350" dirty="0"/>
          </a:p>
          <a:p>
            <a:endParaRPr lang="tr-TR" sz="1350" dirty="0"/>
          </a:p>
          <a:p>
            <a:endParaRPr lang="tr-TR" sz="1350" dirty="0"/>
          </a:p>
          <a:p>
            <a:endParaRPr lang="tr-TR" sz="1350" dirty="0"/>
          </a:p>
          <a:p>
            <a:endParaRPr lang="tr-TR" sz="1350" dirty="0"/>
          </a:p>
          <a:p>
            <a:endParaRPr lang="tr-TR" sz="1350" dirty="0"/>
          </a:p>
          <a:p>
            <a:endParaRPr lang="tr-TR" sz="1350" dirty="0"/>
          </a:p>
          <a:p>
            <a:endParaRPr lang="tr-TR" sz="1350" dirty="0"/>
          </a:p>
          <a:p>
            <a:endParaRPr lang="tr-TR" sz="1350" dirty="0"/>
          </a:p>
          <a:p>
            <a:endParaRPr lang="tr-TR" sz="1350" dirty="0"/>
          </a:p>
          <a:p>
            <a:r>
              <a:rPr lang="tr-TR" sz="2100" cap="none" dirty="0"/>
              <a:t>Bu sonuçlara göre, haftalık demir </a:t>
            </a:r>
            <a:r>
              <a:rPr lang="tr-TR" sz="2100" cap="none" dirty="0" err="1"/>
              <a:t>folat</a:t>
            </a:r>
            <a:r>
              <a:rPr lang="tr-TR" sz="2100" cap="none" dirty="0"/>
              <a:t> takviyesinin katılımcılar arasında günlük demir </a:t>
            </a:r>
            <a:r>
              <a:rPr lang="tr-TR" sz="2100" cap="none" dirty="0" err="1"/>
              <a:t>folat</a:t>
            </a:r>
            <a:r>
              <a:rPr lang="tr-TR" sz="2100" cap="none" dirty="0"/>
              <a:t> takviyesine göre daha iyi </a:t>
            </a:r>
            <a:r>
              <a:rPr lang="tr-TR" sz="2100" cap="none" dirty="0" err="1"/>
              <a:t>tolere</a:t>
            </a:r>
            <a:r>
              <a:rPr lang="tr-TR" sz="2100" cap="none" dirty="0"/>
              <a:t> edildiği özetlenebilir.</a:t>
            </a:r>
          </a:p>
        </p:txBody>
      </p:sp>
      <p:pic>
        <p:nvPicPr>
          <p:cNvPr id="5" name="Resim 4">
            <a:extLst>
              <a:ext uri="{FF2B5EF4-FFF2-40B4-BE49-F238E27FC236}">
                <a16:creationId xmlns:a16="http://schemas.microsoft.com/office/drawing/2014/main" id="{074EC85C-E9F8-4002-9DE1-DB1932FC6BB7}"/>
              </a:ext>
            </a:extLst>
          </p:cNvPr>
          <p:cNvPicPr>
            <a:picLocks noChangeAspect="1"/>
          </p:cNvPicPr>
          <p:nvPr/>
        </p:nvPicPr>
        <p:blipFill>
          <a:blip r:embed="rId2"/>
          <a:stretch>
            <a:fillRect/>
          </a:stretch>
        </p:blipFill>
        <p:spPr>
          <a:xfrm>
            <a:off x="1033965" y="2792064"/>
            <a:ext cx="7416939" cy="2587244"/>
          </a:xfrm>
          <a:prstGeom prst="rect">
            <a:avLst/>
          </a:prstGeom>
        </p:spPr>
      </p:pic>
    </p:spTree>
    <p:extLst>
      <p:ext uri="{BB962C8B-B14F-4D97-AF65-F5344CB8AC3E}">
        <p14:creationId xmlns:p14="http://schemas.microsoft.com/office/powerpoint/2010/main" val="112778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28650" y="1568799"/>
            <a:ext cx="7886700" cy="4775440"/>
          </a:xfrm>
        </p:spPr>
        <p:txBody>
          <a:bodyPr>
            <a:normAutofit fontScale="85000" lnSpcReduction="20000"/>
          </a:bodyPr>
          <a:lstStyle/>
          <a:p>
            <a:r>
              <a:rPr lang="tr-TR" sz="1900" cap="none" dirty="0"/>
              <a:t>Günlük ve haftalık demir </a:t>
            </a:r>
            <a:r>
              <a:rPr lang="tr-TR" sz="1900" cap="none" dirty="0" err="1"/>
              <a:t>folat</a:t>
            </a:r>
            <a:r>
              <a:rPr lang="tr-TR" sz="1900" cap="none" dirty="0"/>
              <a:t> takviyesi tedavi uyumunu incelemek için veriler analiz edildiğinde (tablo 4), tüketilmemiş demir </a:t>
            </a:r>
            <a:r>
              <a:rPr lang="tr-TR" sz="1900" cap="none" dirty="0" err="1"/>
              <a:t>folat</a:t>
            </a:r>
            <a:r>
              <a:rPr lang="tr-TR" sz="1900" cap="none" dirty="0"/>
              <a:t> takviyesi ortalamasının günlük demir </a:t>
            </a:r>
            <a:r>
              <a:rPr lang="tr-TR" sz="1900" cap="none" dirty="0" err="1"/>
              <a:t>folat</a:t>
            </a:r>
            <a:r>
              <a:rPr lang="tr-TR" sz="1900" cap="none" dirty="0"/>
              <a:t> grubunda 6.1 ± 10.98, haftalık demir </a:t>
            </a:r>
            <a:r>
              <a:rPr lang="tr-TR" sz="1900" cap="none" dirty="0" err="1"/>
              <a:t>folat</a:t>
            </a:r>
            <a:r>
              <a:rPr lang="tr-TR" sz="1900" cap="none" dirty="0"/>
              <a:t> grubunda 1.3 ± 3.15 olduğu görülmektedir. </a:t>
            </a:r>
          </a:p>
          <a:p>
            <a:endParaRPr lang="tr-TR" sz="1800" dirty="0"/>
          </a:p>
          <a:p>
            <a:endParaRPr lang="tr-TR" sz="1800" dirty="0"/>
          </a:p>
          <a:p>
            <a:endParaRPr lang="tr-TR" sz="1800" dirty="0"/>
          </a:p>
          <a:p>
            <a:endParaRPr lang="tr-TR" sz="1800" dirty="0"/>
          </a:p>
          <a:p>
            <a:endParaRPr lang="tr-TR" sz="1800" dirty="0"/>
          </a:p>
          <a:p>
            <a:endParaRPr lang="tr-TR" sz="1800" dirty="0"/>
          </a:p>
          <a:p>
            <a:endParaRPr lang="tr-TR" sz="1800" dirty="0"/>
          </a:p>
          <a:p>
            <a:endParaRPr lang="tr-TR" sz="1800" cap="none" dirty="0"/>
          </a:p>
          <a:p>
            <a:endParaRPr lang="tr-TR" sz="1800" cap="none" dirty="0"/>
          </a:p>
          <a:p>
            <a:r>
              <a:rPr lang="tr-TR" sz="1900" cap="none" dirty="0"/>
              <a:t>Bu nedenle, haftalık demir </a:t>
            </a:r>
            <a:r>
              <a:rPr lang="tr-TR" sz="1900" cap="none" dirty="0" err="1"/>
              <a:t>folat</a:t>
            </a:r>
            <a:r>
              <a:rPr lang="tr-TR" sz="1900" cap="none" dirty="0"/>
              <a:t> takviyesi tedavi uyumunun günlük demir </a:t>
            </a:r>
            <a:r>
              <a:rPr lang="tr-TR" sz="1900" cap="none" dirty="0" err="1"/>
              <a:t>folat</a:t>
            </a:r>
            <a:r>
              <a:rPr lang="tr-TR" sz="1900" cap="none" dirty="0"/>
              <a:t> takviyesine kıyasla daha yüksek olduğu söylenebilir.</a:t>
            </a:r>
          </a:p>
        </p:txBody>
      </p:sp>
      <p:pic>
        <p:nvPicPr>
          <p:cNvPr id="4" name="Resim 3">
            <a:extLst>
              <a:ext uri="{FF2B5EF4-FFF2-40B4-BE49-F238E27FC236}">
                <a16:creationId xmlns:a16="http://schemas.microsoft.com/office/drawing/2014/main" id="{C6FAFA0C-D0E0-4D6D-A023-E55B60F15454}"/>
              </a:ext>
            </a:extLst>
          </p:cNvPr>
          <p:cNvPicPr>
            <a:picLocks noChangeAspect="1"/>
          </p:cNvPicPr>
          <p:nvPr/>
        </p:nvPicPr>
        <p:blipFill>
          <a:blip r:embed="rId2"/>
          <a:stretch>
            <a:fillRect/>
          </a:stretch>
        </p:blipFill>
        <p:spPr>
          <a:xfrm>
            <a:off x="933253" y="2530941"/>
            <a:ext cx="7097493" cy="2851155"/>
          </a:xfrm>
          <a:prstGeom prst="rect">
            <a:avLst/>
          </a:prstGeom>
        </p:spPr>
      </p:pic>
    </p:spTree>
    <p:extLst>
      <p:ext uri="{BB962C8B-B14F-4D97-AF65-F5344CB8AC3E}">
        <p14:creationId xmlns:p14="http://schemas.microsoft.com/office/powerpoint/2010/main" val="2039212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85166FD-BA26-4523-A537-0491A8750A89}"/>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DC918791-C00C-49CD-8634-245322DD588A}"/>
              </a:ext>
            </a:extLst>
          </p:cNvPr>
          <p:cNvSpPr>
            <a:spLocks noGrp="1"/>
          </p:cNvSpPr>
          <p:nvPr>
            <p:ph sz="quarter" idx="13"/>
          </p:nvPr>
        </p:nvSpPr>
        <p:spPr>
          <a:xfrm>
            <a:off x="685798" y="1990021"/>
            <a:ext cx="7772870" cy="3424107"/>
          </a:xfrm>
        </p:spPr>
        <p:txBody>
          <a:bodyPr>
            <a:normAutofit fontScale="92500" lnSpcReduction="20000"/>
          </a:bodyPr>
          <a:lstStyle/>
          <a:p>
            <a:r>
              <a:rPr lang="tr-TR" sz="2000" cap="none" dirty="0"/>
              <a:t>Çalışmamızda günlük ve haftalık demir </a:t>
            </a:r>
            <a:r>
              <a:rPr lang="tr-TR" sz="2000" cap="none" dirty="0" err="1"/>
              <a:t>folik</a:t>
            </a:r>
            <a:r>
              <a:rPr lang="tr-TR" sz="2000" cap="none" dirty="0"/>
              <a:t> asit destek grubunda ortalama hemoglobin artış hızı, 3 aylık bir süre içerisinde 1 ± 0.7 </a:t>
            </a:r>
            <a:r>
              <a:rPr lang="tr-TR" sz="2000" cap="none" dirty="0" err="1"/>
              <a:t>gm</a:t>
            </a:r>
            <a:r>
              <a:rPr lang="tr-TR" sz="2000" cap="none" dirty="0"/>
              <a:t> / dl ve 1 ± 0.8 </a:t>
            </a:r>
            <a:r>
              <a:rPr lang="tr-TR" sz="2000" cap="none" dirty="0" err="1"/>
              <a:t>gm</a:t>
            </a:r>
            <a:r>
              <a:rPr lang="tr-TR" sz="2000" cap="none" dirty="0"/>
              <a:t> / dl'dir. Anemi durumunda müdahale sonrası önemli bir iyileşme vardır. </a:t>
            </a:r>
          </a:p>
          <a:p>
            <a:r>
              <a:rPr lang="tr-TR" sz="2000" cap="none" dirty="0" err="1"/>
              <a:t>Kotecha</a:t>
            </a:r>
            <a:r>
              <a:rPr lang="tr-TR" sz="2000" cap="none" dirty="0"/>
              <a:t> ve arkadaşları haftada bir demir tedavisini gelenek haline getirmek için 69790 genç kızla yaptıkları bir çalışmada anemi </a:t>
            </a:r>
            <a:r>
              <a:rPr lang="tr-TR" sz="2000" cap="none" dirty="0" err="1"/>
              <a:t>prevalansında</a:t>
            </a:r>
            <a:r>
              <a:rPr lang="tr-TR" sz="2000" cap="none" dirty="0"/>
              <a:t> % 21,5’luk anlamlı bir azalma göstermişlerdir (p&lt;0.05). Ayrıca şiddetli anemin </a:t>
            </a:r>
            <a:r>
              <a:rPr lang="tr-TR" sz="2000" cap="none" dirty="0" err="1"/>
              <a:t>prevalansında</a:t>
            </a:r>
            <a:r>
              <a:rPr lang="tr-TR" sz="2000" cap="none" dirty="0"/>
              <a:t> % 68, orta ve hafif anemide sırasıyla % 51 ve% 22 oranında azalma olduğunu bildirmişlerdir.</a:t>
            </a:r>
          </a:p>
          <a:p>
            <a:r>
              <a:rPr lang="tr-TR" sz="2000" cap="none" dirty="0" err="1"/>
              <a:t>Agarwal</a:t>
            </a:r>
            <a:r>
              <a:rPr lang="tr-TR" sz="2000" cap="none" dirty="0"/>
              <a:t> ve ark. (2003) düzenli haftalık yönetimin etkili olduğunu ve hafif ile orta şiddette anemi bulunan popülasyonlara uygun olduğunu gözlemlemiştir.</a:t>
            </a:r>
          </a:p>
          <a:p>
            <a:endParaRPr lang="tr-TR" sz="2000" dirty="0"/>
          </a:p>
          <a:p>
            <a:endParaRPr lang="tr-TR" sz="2000" dirty="0"/>
          </a:p>
          <a:p>
            <a:endParaRPr lang="tr-TR" sz="2000" dirty="0"/>
          </a:p>
        </p:txBody>
      </p:sp>
    </p:spTree>
    <p:extLst>
      <p:ext uri="{BB962C8B-B14F-4D97-AF65-F5344CB8AC3E}">
        <p14:creationId xmlns:p14="http://schemas.microsoft.com/office/powerpoint/2010/main" val="616059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85330" y="1952314"/>
            <a:ext cx="7772870" cy="3424107"/>
          </a:xfrm>
        </p:spPr>
        <p:txBody>
          <a:bodyPr>
            <a:normAutofit/>
          </a:bodyPr>
          <a:lstStyle/>
          <a:p>
            <a:r>
              <a:rPr lang="tr-TR" sz="2000" cap="none" dirty="0" err="1"/>
              <a:t>Jayatissa</a:t>
            </a:r>
            <a:r>
              <a:rPr lang="tr-TR" sz="2000" cap="none" dirty="0"/>
              <a:t> ve </a:t>
            </a:r>
            <a:r>
              <a:rPr lang="tr-TR" sz="2000" cap="none" dirty="0" err="1"/>
              <a:t>ark.nın</a:t>
            </a:r>
            <a:r>
              <a:rPr lang="tr-TR" sz="2000" cap="none" dirty="0"/>
              <a:t> çarpıcı bir çalışmasında (1999) anemi </a:t>
            </a:r>
            <a:r>
              <a:rPr lang="tr-TR" sz="2000" cap="none" dirty="0" err="1"/>
              <a:t>prevalansı</a:t>
            </a:r>
            <a:r>
              <a:rPr lang="tr-TR" sz="2000" cap="none" dirty="0"/>
              <a:t> haftalık takviye ile % 25’den % 9,5'e, günlük takviye ile % 18,5’tan % 8,6'ya düşürülmüştür. Bu sonuçlara dayanarak, ergenlerde demir eksikliği anemisinin önlenmesinde demir </a:t>
            </a:r>
            <a:r>
              <a:rPr lang="tr-TR" sz="2000" cap="none" dirty="0" err="1"/>
              <a:t>folatın</a:t>
            </a:r>
            <a:r>
              <a:rPr lang="tr-TR" sz="2000" cap="none" dirty="0"/>
              <a:t> haftalık uzun süreli dozlarını önermişlerdir. </a:t>
            </a:r>
          </a:p>
          <a:p>
            <a:r>
              <a:rPr lang="tr-TR" sz="2000" cap="none" dirty="0"/>
              <a:t>Çalışmamız </a:t>
            </a:r>
            <a:r>
              <a:rPr lang="tr-TR" cap="none" dirty="0" err="1"/>
              <a:t>J</a:t>
            </a:r>
            <a:r>
              <a:rPr lang="tr-TR" sz="2000" cap="none" dirty="0" err="1"/>
              <a:t>ayatissa</a:t>
            </a:r>
            <a:r>
              <a:rPr lang="tr-TR" sz="2000" cap="none" dirty="0"/>
              <a:t> ve arkadaşlarının yaptığı çalışma bulgularının altını çizmektedir.</a:t>
            </a:r>
          </a:p>
          <a:p>
            <a:endParaRPr lang="tr-TR" sz="2000" cap="none" dirty="0"/>
          </a:p>
          <a:p>
            <a:endParaRPr lang="tr-TR" sz="2000" dirty="0"/>
          </a:p>
          <a:p>
            <a:endParaRPr lang="tr-TR" sz="2000" dirty="0"/>
          </a:p>
          <a:p>
            <a:endParaRPr lang="tr-TR" dirty="0"/>
          </a:p>
        </p:txBody>
      </p:sp>
    </p:spTree>
    <p:extLst>
      <p:ext uri="{BB962C8B-B14F-4D97-AF65-F5344CB8AC3E}">
        <p14:creationId xmlns:p14="http://schemas.microsoft.com/office/powerpoint/2010/main" val="2369016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85330" y="1980594"/>
            <a:ext cx="7772870" cy="3424107"/>
          </a:xfrm>
        </p:spPr>
        <p:txBody>
          <a:bodyPr>
            <a:normAutofit/>
          </a:bodyPr>
          <a:lstStyle/>
          <a:p>
            <a:r>
              <a:rPr lang="tr-TR" sz="2000" cap="none" dirty="0" err="1"/>
              <a:t>Hyder</a:t>
            </a:r>
            <a:r>
              <a:rPr lang="tr-TR" sz="2000" cap="none" dirty="0"/>
              <a:t> ve ark. (2002), karşılaştırma çalışmasında ilaç uyumunun haftalık destekleme rejiminde (% 93) günlük destekleme rejimine göre (% 61) anlamlı derecede yüksek olduğunu gözlemlemiştir (p &lt;0.05) .</a:t>
            </a:r>
          </a:p>
          <a:p>
            <a:r>
              <a:rPr lang="tr-TR" sz="2000" cap="none" dirty="0" err="1"/>
              <a:t>Shah</a:t>
            </a:r>
            <a:r>
              <a:rPr lang="tr-TR" sz="2000" cap="none" dirty="0"/>
              <a:t> ve ark. (2002) ilacın uyumsuzluk nedeniyle bırakılmalarının, günlük alan grupta haftalık gruba göre neredeyse iki kat daha fazla olduğunu gözlemlemişlerdir. Haftalık tedaviye uyumun daha fazla olduğunu, yan etkinin daha az ve maliyetin daha düşük olduğunu göstermişlerdir.</a:t>
            </a:r>
          </a:p>
          <a:p>
            <a:endParaRPr lang="tr-TR" sz="2000" cap="none" dirty="0"/>
          </a:p>
          <a:p>
            <a:endParaRPr lang="tr-TR" sz="2000" dirty="0"/>
          </a:p>
        </p:txBody>
      </p:sp>
    </p:spTree>
    <p:extLst>
      <p:ext uri="{BB962C8B-B14F-4D97-AF65-F5344CB8AC3E}">
        <p14:creationId xmlns:p14="http://schemas.microsoft.com/office/powerpoint/2010/main" val="4261407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44630CD-008F-4E54-910B-C025AC6EF7F1}"/>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F8EFA62A-AD8F-4AEC-9C10-0F2E5CEA339C}"/>
              </a:ext>
            </a:extLst>
          </p:cNvPr>
          <p:cNvSpPr>
            <a:spLocks noGrp="1"/>
          </p:cNvSpPr>
          <p:nvPr>
            <p:ph sz="quarter" idx="13"/>
          </p:nvPr>
        </p:nvSpPr>
        <p:spPr>
          <a:xfrm>
            <a:off x="685798" y="1990021"/>
            <a:ext cx="7772870" cy="3424107"/>
          </a:xfrm>
        </p:spPr>
        <p:txBody>
          <a:bodyPr/>
          <a:lstStyle/>
          <a:p>
            <a:r>
              <a:rPr lang="tr-TR" cap="none" dirty="0"/>
              <a:t>Ç</a:t>
            </a:r>
            <a:r>
              <a:rPr lang="tr-TR" sz="2000" cap="none" dirty="0"/>
              <a:t>alışmamıza göre haftalık demir </a:t>
            </a:r>
            <a:r>
              <a:rPr lang="tr-TR" sz="2000" cap="none" dirty="0" err="1"/>
              <a:t>folik</a:t>
            </a:r>
            <a:r>
              <a:rPr lang="tr-TR" sz="2000" cap="none" dirty="0"/>
              <a:t> asit desteğinin, günlük demir </a:t>
            </a:r>
            <a:r>
              <a:rPr lang="tr-TR" sz="2000" cap="none" dirty="0" err="1"/>
              <a:t>folik</a:t>
            </a:r>
            <a:r>
              <a:rPr lang="tr-TR" sz="2000" cap="none" dirty="0"/>
              <a:t> asit desteğine göre ek avantajları, uygulama kolaylığı, maliyet etkinliği, daha iyi ilaç uyumu, daha az </a:t>
            </a:r>
            <a:r>
              <a:rPr lang="tr-TR" sz="2000" cap="none" dirty="0" err="1"/>
              <a:t>advers</a:t>
            </a:r>
            <a:r>
              <a:rPr lang="tr-TR" sz="2000" cap="none" dirty="0"/>
              <a:t> reaksiyonlar ve takip etme kolaylığı vardır.</a:t>
            </a:r>
          </a:p>
          <a:p>
            <a:endParaRPr lang="tr-TR" dirty="0"/>
          </a:p>
        </p:txBody>
      </p:sp>
    </p:spTree>
    <p:extLst>
      <p:ext uri="{BB962C8B-B14F-4D97-AF65-F5344CB8AC3E}">
        <p14:creationId xmlns:p14="http://schemas.microsoft.com/office/powerpoint/2010/main" val="1588451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85798" y="1952313"/>
            <a:ext cx="7772870" cy="3424107"/>
          </a:xfrm>
        </p:spPr>
        <p:txBody>
          <a:bodyPr>
            <a:normAutofit fontScale="92500"/>
          </a:bodyPr>
          <a:lstStyle/>
          <a:p>
            <a:r>
              <a:rPr lang="tr-TR" sz="2000" cap="none" dirty="0"/>
              <a:t>Çalışmamızda anemi durumundaki genel iyileşme, sırasıyla günlük ve haftalık rejimler için % 25 ve % 31,67'dir.</a:t>
            </a:r>
          </a:p>
          <a:p>
            <a:r>
              <a:rPr lang="tr-TR" sz="2000" cap="none" dirty="0"/>
              <a:t>Ayrıca, ilaç </a:t>
            </a:r>
            <a:r>
              <a:rPr lang="tr-TR" sz="2000" cap="none" dirty="0" err="1"/>
              <a:t>advers</a:t>
            </a:r>
            <a:r>
              <a:rPr lang="tr-TR" sz="2000" cap="none" dirty="0"/>
              <a:t> reaksiyonları günlük rejimde % 13,3, haftalık rejimde % 8,3’tür.</a:t>
            </a:r>
          </a:p>
          <a:p>
            <a:r>
              <a:rPr lang="tr-TR" sz="2000" cap="none" dirty="0"/>
              <a:t>Haftalık rejimde karın ağrısı tek </a:t>
            </a:r>
            <a:r>
              <a:rPr lang="tr-TR" sz="2000" cap="none" dirty="0" err="1"/>
              <a:t>advers</a:t>
            </a:r>
            <a:r>
              <a:rPr lang="tr-TR" sz="2000" cap="none" dirty="0"/>
              <a:t> ilaç reaksiyonu olarak görülürken; günlük rejimde kabızlık, mide bulantısı ve deri döküntüleri de görüldü.</a:t>
            </a:r>
          </a:p>
          <a:p>
            <a:r>
              <a:rPr lang="tr-TR" sz="2000" cap="none" dirty="0"/>
              <a:t>Tüketilmemiş demir </a:t>
            </a:r>
            <a:r>
              <a:rPr lang="tr-TR" sz="2000" cap="none" dirty="0" err="1"/>
              <a:t>folik</a:t>
            </a:r>
            <a:r>
              <a:rPr lang="tr-TR" sz="2000" cap="none" dirty="0"/>
              <a:t> asit kapsül sayısından da anlaşılacağı üzere haftalık rejime uyumun günlük rejime kıyasla çok daha iyi olduğu gözlenmiştir.</a:t>
            </a:r>
          </a:p>
          <a:p>
            <a:endParaRPr lang="tr-TR" dirty="0"/>
          </a:p>
        </p:txBody>
      </p:sp>
    </p:spTree>
    <p:extLst>
      <p:ext uri="{BB962C8B-B14F-4D97-AF65-F5344CB8AC3E}">
        <p14:creationId xmlns:p14="http://schemas.microsoft.com/office/powerpoint/2010/main" val="2136646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85330" y="2027728"/>
            <a:ext cx="7772870" cy="3424107"/>
          </a:xfrm>
        </p:spPr>
        <p:txBody>
          <a:bodyPr/>
          <a:lstStyle/>
          <a:p>
            <a:r>
              <a:rPr lang="tr-TR" sz="2000" cap="none" dirty="0"/>
              <a:t>Bu çalışma, ergen kızlarda günlük demir </a:t>
            </a:r>
            <a:r>
              <a:rPr lang="tr-TR" sz="2000" cap="none" dirty="0" err="1"/>
              <a:t>folik</a:t>
            </a:r>
            <a:r>
              <a:rPr lang="tr-TR" sz="2000" cap="none" dirty="0"/>
              <a:t> asit takviyesinin, haftalık demir </a:t>
            </a:r>
            <a:r>
              <a:rPr lang="tr-TR" sz="2000" cap="none" dirty="0" err="1"/>
              <a:t>folik</a:t>
            </a:r>
            <a:r>
              <a:rPr lang="tr-TR" sz="2000" cap="none" dirty="0"/>
              <a:t> asit takviyesiyle etkinliğinin neredeyse eşit olduğunu gösterirken ayrıca ülke çapında demir </a:t>
            </a:r>
            <a:r>
              <a:rPr lang="tr-TR" sz="2000" cap="none" dirty="0" err="1"/>
              <a:t>folik</a:t>
            </a:r>
            <a:r>
              <a:rPr lang="tr-TR" sz="2000" cap="none" dirty="0"/>
              <a:t> asit desteği olarak haftalık rejime uyulmasını güçlü bir şekilde önermektedir. </a:t>
            </a:r>
          </a:p>
        </p:txBody>
      </p:sp>
    </p:spTree>
    <p:extLst>
      <p:ext uri="{BB962C8B-B14F-4D97-AF65-F5344CB8AC3E}">
        <p14:creationId xmlns:p14="http://schemas.microsoft.com/office/powerpoint/2010/main" val="1706103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06E00BBF-A6DF-4030-B2A4-F061BF1701DB}"/>
              </a:ext>
            </a:extLst>
          </p:cNvPr>
          <p:cNvPicPr>
            <a:picLocks noChangeAspect="1"/>
          </p:cNvPicPr>
          <p:nvPr/>
        </p:nvPicPr>
        <p:blipFill>
          <a:blip r:embed="rId2"/>
          <a:stretch>
            <a:fillRect/>
          </a:stretch>
        </p:blipFill>
        <p:spPr>
          <a:xfrm>
            <a:off x="832777" y="1371012"/>
            <a:ext cx="7917198" cy="3917620"/>
          </a:xfrm>
          <a:prstGeom prst="rect">
            <a:avLst/>
          </a:prstGeom>
        </p:spPr>
      </p:pic>
    </p:spTree>
    <p:extLst>
      <p:ext uri="{BB962C8B-B14F-4D97-AF65-F5344CB8AC3E}">
        <p14:creationId xmlns:p14="http://schemas.microsoft.com/office/powerpoint/2010/main" val="1749771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85330" y="1798391"/>
            <a:ext cx="7886700" cy="4351338"/>
          </a:xfrm>
        </p:spPr>
        <p:txBody>
          <a:bodyPr>
            <a:normAutofit fontScale="92500" lnSpcReduction="10000"/>
          </a:bodyPr>
          <a:lstStyle/>
          <a:p>
            <a:r>
              <a:rPr lang="tr-TR" sz="2000" cap="none" dirty="0"/>
              <a:t>Anemi, beslenme yetersizliklerine bağlı olarak ortaya çıkan dünya çapında çok sık rastlanan bir sağlık sorunudur.</a:t>
            </a:r>
          </a:p>
          <a:p>
            <a:endParaRPr lang="tr-TR" sz="2000" cap="none" dirty="0"/>
          </a:p>
          <a:p>
            <a:r>
              <a:rPr lang="tr-TR" sz="2000" cap="none" dirty="0" err="1"/>
              <a:t>Adölesan</a:t>
            </a:r>
            <a:r>
              <a:rPr lang="tr-TR" sz="2000" cap="none" dirty="0"/>
              <a:t> kızlar özellikle gelişmekte olan ülkelerde geleneksel olarak erken yaşta evlendikleri ve üreme </a:t>
            </a:r>
            <a:r>
              <a:rPr lang="tr-TR" sz="2000" cap="none" dirty="0" err="1"/>
              <a:t>morbiditesi</a:t>
            </a:r>
            <a:r>
              <a:rPr lang="tr-TR" sz="2000" cap="none" dirty="0"/>
              <a:t> ve </a:t>
            </a:r>
            <a:r>
              <a:rPr lang="tr-TR" sz="2000" cap="none" dirty="0" err="1"/>
              <a:t>mortalite</a:t>
            </a:r>
            <a:r>
              <a:rPr lang="tr-TR" sz="2000" cap="none" dirty="0"/>
              <a:t> riskine maruz kaldıkları için savunmasız bir grubu oluşturmaktadır. </a:t>
            </a:r>
          </a:p>
          <a:p>
            <a:endParaRPr lang="tr-TR" sz="2000" cap="none" dirty="0"/>
          </a:p>
          <a:p>
            <a:r>
              <a:rPr lang="tr-TR" sz="2000" cap="none" dirty="0"/>
              <a:t>Bu dönemdeki kızlar arasında yoksulluk, yetersiz diyet, solucan </a:t>
            </a:r>
            <a:r>
              <a:rPr lang="tr-TR" sz="2000" cap="none" dirty="0" err="1"/>
              <a:t>enfestasyonları</a:t>
            </a:r>
            <a:r>
              <a:rPr lang="tr-TR" sz="2000" cap="none" dirty="0"/>
              <a:t>, sık sıtma atakları ve sağlık hizmetlerine erişimin zayıf olduğu ortamlarda bulunma nedeniyle gelişmekte olan ülkelerde anemi </a:t>
            </a:r>
            <a:r>
              <a:rPr lang="tr-TR" sz="2000" cap="none" dirty="0" err="1"/>
              <a:t>prevalansı</a:t>
            </a:r>
            <a:r>
              <a:rPr lang="tr-TR" sz="2000" cap="none" dirty="0"/>
              <a:t> daha yüksektir.</a:t>
            </a:r>
          </a:p>
        </p:txBody>
      </p:sp>
    </p:spTree>
    <p:extLst>
      <p:ext uri="{BB962C8B-B14F-4D97-AF65-F5344CB8AC3E}">
        <p14:creationId xmlns:p14="http://schemas.microsoft.com/office/powerpoint/2010/main" val="2425142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85798" y="1980594"/>
            <a:ext cx="7772870" cy="3424107"/>
          </a:xfrm>
        </p:spPr>
        <p:txBody>
          <a:bodyPr>
            <a:normAutofit/>
          </a:bodyPr>
          <a:lstStyle/>
          <a:p>
            <a:r>
              <a:rPr lang="tr-TR" sz="2000" cap="none" dirty="0"/>
              <a:t>Son on yılda, farklı yaş ve cinsiyetteki nüfusuyla dünyanın farklı yerlerinde yapılan çalışmaların çoğunluğu, haftalık demir tedavisi yaklaşımının günlük yaklaşım kadar etkili olduğunu göstermiştir. </a:t>
            </a:r>
          </a:p>
          <a:p>
            <a:endParaRPr lang="tr-TR" sz="2000" cap="none" dirty="0"/>
          </a:p>
          <a:p>
            <a:r>
              <a:rPr lang="tr-TR" sz="2000" cap="none" dirty="0"/>
              <a:t>Bu çalışmanın amacı, Kentsel </a:t>
            </a:r>
            <a:r>
              <a:rPr lang="tr-TR" cap="none" dirty="0"/>
              <a:t>S</a:t>
            </a:r>
            <a:r>
              <a:rPr lang="tr-TR" sz="2000" cap="none" dirty="0"/>
              <a:t>ağlık ve Eğitim </a:t>
            </a:r>
            <a:r>
              <a:rPr lang="tr-TR" cap="none" dirty="0"/>
              <a:t>M</a:t>
            </a:r>
            <a:r>
              <a:rPr lang="tr-TR" sz="2000" cap="none" dirty="0"/>
              <a:t>erkezi’ne başvuran ve demir eksikliği anemisi olan </a:t>
            </a:r>
            <a:r>
              <a:rPr lang="tr-TR" sz="2000" cap="none" dirty="0" err="1"/>
              <a:t>adölesan</a:t>
            </a:r>
            <a:r>
              <a:rPr lang="tr-TR" sz="2000" cap="none" dirty="0"/>
              <a:t> kızlarda haftalık demir tedavisi ile günlük demir tedavisinin etkinlik ve yan etki açısından karşılaştırılması ve günlük ya da haftalık demir tedavisine uyumun değerlendirilmesidir.</a:t>
            </a:r>
          </a:p>
        </p:txBody>
      </p:sp>
    </p:spTree>
    <p:extLst>
      <p:ext uri="{BB962C8B-B14F-4D97-AF65-F5344CB8AC3E}">
        <p14:creationId xmlns:p14="http://schemas.microsoft.com/office/powerpoint/2010/main" val="3585611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a:xfrm>
            <a:off x="628650" y="1131096"/>
            <a:ext cx="7886700" cy="994172"/>
          </a:xfrm>
        </p:spPr>
        <p:txBody>
          <a:bodyPr/>
          <a:lstStyle/>
          <a:p>
            <a:r>
              <a:rPr lang="tr-TR" dirty="0"/>
              <a:t>Gereç ve Yöntem</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28650" y="2125268"/>
            <a:ext cx="7886700" cy="4351338"/>
          </a:xfrm>
        </p:spPr>
        <p:txBody>
          <a:bodyPr>
            <a:normAutofit/>
          </a:bodyPr>
          <a:lstStyle/>
          <a:p>
            <a:r>
              <a:rPr lang="tr-TR" sz="2000" cap="none" dirty="0" err="1"/>
              <a:t>Hb</a:t>
            </a:r>
            <a:r>
              <a:rPr lang="tr-TR" sz="2000" cap="none" dirty="0"/>
              <a:t> &lt;12 </a:t>
            </a:r>
            <a:r>
              <a:rPr lang="tr-TR" sz="2000" cap="none" dirty="0" err="1"/>
              <a:t>gm</a:t>
            </a:r>
            <a:r>
              <a:rPr lang="tr-TR" sz="2000" cap="none" dirty="0"/>
              <a:t>/dl olan, 15 gün aralıksız 400 mg </a:t>
            </a:r>
            <a:r>
              <a:rPr lang="tr-TR" sz="2000" cap="none" dirty="0" err="1"/>
              <a:t>albendazol</a:t>
            </a:r>
            <a:r>
              <a:rPr lang="tr-TR" sz="2000" cap="none" dirty="0"/>
              <a:t> kullanmış olan ve bu çalışmaya razı olan ergen kızlar, çalışmaya dahil edildi.</a:t>
            </a:r>
          </a:p>
          <a:p>
            <a:endParaRPr lang="tr-TR" sz="2000" cap="none" dirty="0"/>
          </a:p>
          <a:p>
            <a:r>
              <a:rPr lang="tr-TR" sz="2000" cap="none" dirty="0"/>
              <a:t>Hamile genç anneler, </a:t>
            </a:r>
            <a:r>
              <a:rPr lang="tr-TR" sz="2000" cap="none" dirty="0" err="1"/>
              <a:t>tbc</a:t>
            </a:r>
            <a:r>
              <a:rPr lang="tr-TR" sz="2000" cap="none" dirty="0"/>
              <a:t> / </a:t>
            </a:r>
            <a:r>
              <a:rPr lang="tr-TR" sz="2000" cap="none" dirty="0" err="1"/>
              <a:t>renal</a:t>
            </a:r>
            <a:r>
              <a:rPr lang="tr-TR" sz="2000" cap="none" dirty="0"/>
              <a:t> hastalık/ </a:t>
            </a:r>
            <a:r>
              <a:rPr lang="tr-TR" sz="2000" cap="none" dirty="0" err="1"/>
              <a:t>menoraji</a:t>
            </a:r>
            <a:r>
              <a:rPr lang="tr-TR" sz="2000" cap="none" dirty="0"/>
              <a:t> / </a:t>
            </a:r>
            <a:r>
              <a:rPr lang="tr-TR" sz="2000" cap="none" dirty="0" err="1"/>
              <a:t>metroraji</a:t>
            </a:r>
            <a:r>
              <a:rPr lang="tr-TR" sz="2000" cap="none" dirty="0"/>
              <a:t> gibi kronik koşullar, kısa süre önce sıtma gibi akut hastalık geçmişi (&lt;3 ay), orak hücre anemisi tanılı kızlar çalışmaya alınmadı.</a:t>
            </a:r>
          </a:p>
        </p:txBody>
      </p:sp>
    </p:spTree>
    <p:extLst>
      <p:ext uri="{BB962C8B-B14F-4D97-AF65-F5344CB8AC3E}">
        <p14:creationId xmlns:p14="http://schemas.microsoft.com/office/powerpoint/2010/main" val="1739566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p:txBody>
          <a:bodyPr/>
          <a:lstStyle/>
          <a:p>
            <a:r>
              <a:rPr lang="tr-TR" dirty="0"/>
              <a:t>Gereç ve Yöntem</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p:txBody>
          <a:bodyPr>
            <a:normAutofit/>
          </a:bodyPr>
          <a:lstStyle/>
          <a:p>
            <a:r>
              <a:rPr lang="tr-TR" sz="2000" cap="none" dirty="0"/>
              <a:t>120 anemik (hemoglobin &lt;12 </a:t>
            </a:r>
            <a:r>
              <a:rPr lang="tr-TR" sz="2000" cap="none" dirty="0" err="1"/>
              <a:t>gm</a:t>
            </a:r>
            <a:r>
              <a:rPr lang="tr-TR" sz="2000" cap="none" dirty="0"/>
              <a:t>%) ergen kız (10-19 yaş) </a:t>
            </a:r>
            <a:r>
              <a:rPr lang="tr-TR" sz="2000" cap="none" dirty="0" err="1"/>
              <a:t>randomize</a:t>
            </a:r>
            <a:r>
              <a:rPr lang="tr-TR" sz="2000" cap="none" dirty="0"/>
              <a:t> olarak 60’ar kişilik iki gruba ayrıldı:</a:t>
            </a:r>
          </a:p>
          <a:p>
            <a:pPr lvl="1"/>
            <a:r>
              <a:rPr lang="tr-TR" sz="2000" cap="none" dirty="0" err="1"/>
              <a:t>Randomizasyon</a:t>
            </a:r>
            <a:r>
              <a:rPr lang="tr-TR" sz="2000" cap="none" dirty="0"/>
              <a:t> bilgisayarla yapıldı.</a:t>
            </a:r>
          </a:p>
          <a:p>
            <a:pPr lvl="1"/>
            <a:r>
              <a:rPr lang="tr-TR" sz="2000" cap="none" dirty="0"/>
              <a:t>Demir </a:t>
            </a:r>
            <a:r>
              <a:rPr lang="tr-TR" sz="2000" cap="none" dirty="0" err="1"/>
              <a:t>folat</a:t>
            </a:r>
            <a:r>
              <a:rPr lang="tr-TR" sz="2000" cap="none" dirty="0"/>
              <a:t> takviyesi 300 mg </a:t>
            </a:r>
            <a:r>
              <a:rPr lang="tr-TR" sz="2000" cap="none" dirty="0" err="1"/>
              <a:t>ferröz</a:t>
            </a:r>
            <a:r>
              <a:rPr lang="tr-TR" sz="2000" cap="none" dirty="0"/>
              <a:t> </a:t>
            </a:r>
            <a:r>
              <a:rPr lang="tr-TR" sz="2000" cap="none" dirty="0" err="1"/>
              <a:t>fumarat</a:t>
            </a:r>
            <a:r>
              <a:rPr lang="tr-TR" sz="2000" cap="none" dirty="0"/>
              <a:t>, 15 </a:t>
            </a:r>
            <a:r>
              <a:rPr lang="tr-TR" sz="2000" cap="none" dirty="0" err="1"/>
              <a:t>mcg</a:t>
            </a:r>
            <a:r>
              <a:rPr lang="tr-TR" sz="2000" cap="none" dirty="0"/>
              <a:t> b12 vitamini, 1,5 mg </a:t>
            </a:r>
            <a:r>
              <a:rPr lang="tr-TR" sz="2000" cap="none" dirty="0" err="1"/>
              <a:t>folik</a:t>
            </a:r>
            <a:r>
              <a:rPr lang="tr-TR" sz="2000" cap="none" dirty="0"/>
              <a:t> asit içeren kapsüllerle yapıldı.</a:t>
            </a:r>
          </a:p>
          <a:p>
            <a:pPr lvl="1"/>
            <a:r>
              <a:rPr lang="tr-TR" sz="2000" cap="none" dirty="0"/>
              <a:t>Bir grup günlük demir </a:t>
            </a:r>
            <a:r>
              <a:rPr lang="tr-TR" sz="2000" cap="none" dirty="0" err="1"/>
              <a:t>folik</a:t>
            </a:r>
            <a:r>
              <a:rPr lang="tr-TR" sz="2000" cap="none" dirty="0"/>
              <a:t> asit (IFA) takviyesi ve diğer grup da haftalık demir </a:t>
            </a:r>
            <a:r>
              <a:rPr lang="tr-TR" sz="2000" cap="none" dirty="0" err="1"/>
              <a:t>folik</a:t>
            </a:r>
            <a:r>
              <a:rPr lang="tr-TR" sz="2000" cap="none" dirty="0"/>
              <a:t> asit takviyesini üç ay boyunca aldı. </a:t>
            </a:r>
          </a:p>
        </p:txBody>
      </p:sp>
    </p:spTree>
    <p:extLst>
      <p:ext uri="{BB962C8B-B14F-4D97-AF65-F5344CB8AC3E}">
        <p14:creationId xmlns:p14="http://schemas.microsoft.com/office/powerpoint/2010/main" val="3367492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383C8EC-E050-4F42-9D05-D10610265206}"/>
              </a:ext>
            </a:extLst>
          </p:cNvPr>
          <p:cNvSpPr>
            <a:spLocks noGrp="1"/>
          </p:cNvSpPr>
          <p:nvPr>
            <p:ph type="title"/>
          </p:nvPr>
        </p:nvSpPr>
        <p:spPr>
          <a:xfrm>
            <a:off x="628650" y="1131096"/>
            <a:ext cx="7886700" cy="994172"/>
          </a:xfrm>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EB04D370-F96F-46C3-BFBA-F32BFA3E59A8}"/>
              </a:ext>
            </a:extLst>
          </p:cNvPr>
          <p:cNvSpPr>
            <a:spLocks noGrp="1"/>
          </p:cNvSpPr>
          <p:nvPr>
            <p:ph sz="quarter" idx="13"/>
          </p:nvPr>
        </p:nvSpPr>
        <p:spPr>
          <a:xfrm>
            <a:off x="628650" y="2226469"/>
            <a:ext cx="7886700" cy="3263504"/>
          </a:xfrm>
        </p:spPr>
        <p:txBody>
          <a:bodyPr>
            <a:normAutofit fontScale="92500" lnSpcReduction="10000"/>
          </a:bodyPr>
          <a:lstStyle/>
          <a:p>
            <a:r>
              <a:rPr lang="tr-TR" sz="2200" cap="none" dirty="0"/>
              <a:t>3 aylık demir </a:t>
            </a:r>
            <a:r>
              <a:rPr lang="tr-TR" sz="2200" cap="none" dirty="0" err="1"/>
              <a:t>folik</a:t>
            </a:r>
            <a:r>
              <a:rPr lang="tr-TR" sz="2200" cap="none" dirty="0"/>
              <a:t> asit takviyesinden sonra günlük demir </a:t>
            </a:r>
            <a:r>
              <a:rPr lang="tr-TR" sz="2200" cap="none" dirty="0" err="1"/>
              <a:t>folik</a:t>
            </a:r>
            <a:r>
              <a:rPr lang="tr-TR" sz="2200" cap="none" dirty="0"/>
              <a:t> asit takviyesi alan grupta genel anemi </a:t>
            </a:r>
            <a:r>
              <a:rPr lang="tr-TR" sz="2200" cap="none" dirty="0" err="1"/>
              <a:t>prevalansı</a:t>
            </a:r>
            <a:r>
              <a:rPr lang="tr-TR" sz="2200" cap="none" dirty="0"/>
              <a:t> %25 azalmışken haftalık takviye alan grupta %31,67 azalmıştır.</a:t>
            </a:r>
          </a:p>
          <a:p>
            <a:r>
              <a:rPr lang="tr-TR" sz="2200" cap="none" dirty="0"/>
              <a:t>Orta şiddette anemi </a:t>
            </a:r>
            <a:r>
              <a:rPr lang="tr-TR" sz="2200" cap="none" dirty="0" err="1"/>
              <a:t>prevalansı</a:t>
            </a:r>
            <a:r>
              <a:rPr lang="tr-TR" sz="2200" cap="none" dirty="0"/>
              <a:t> günlük demir </a:t>
            </a:r>
            <a:r>
              <a:rPr lang="tr-TR" sz="2200" cap="none" dirty="0" err="1"/>
              <a:t>folik</a:t>
            </a:r>
            <a:r>
              <a:rPr lang="tr-TR" sz="2200" cap="none" dirty="0"/>
              <a:t> asit desteği alan  grupta % 36,67’den % 10'a, haftalık rejim için ise % 26,67’den % 6,6'ya düşmüştür (tablo 1).</a:t>
            </a:r>
          </a:p>
          <a:p>
            <a:r>
              <a:rPr lang="tr-TR" sz="2200" cap="none" dirty="0"/>
              <a:t>Hafif aneminin </a:t>
            </a:r>
            <a:r>
              <a:rPr lang="tr-TR" sz="2200" cap="none" dirty="0" err="1"/>
              <a:t>prevalansı</a:t>
            </a:r>
            <a:r>
              <a:rPr lang="tr-TR" sz="2200" cap="none" dirty="0"/>
              <a:t> hem günlük hem de haftalık rejimlerde müdahale öncesi ve sonrası değişiklik göstermemiştir.</a:t>
            </a:r>
          </a:p>
          <a:p>
            <a:endParaRPr lang="tr-TR" sz="2200" dirty="0"/>
          </a:p>
          <a:p>
            <a:endParaRPr lang="tr-TR" dirty="0"/>
          </a:p>
        </p:txBody>
      </p:sp>
    </p:spTree>
    <p:extLst>
      <p:ext uri="{BB962C8B-B14F-4D97-AF65-F5344CB8AC3E}">
        <p14:creationId xmlns:p14="http://schemas.microsoft.com/office/powerpoint/2010/main" val="329420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a:xfrm>
            <a:off x="628650" y="572516"/>
            <a:ext cx="7886700" cy="1325563"/>
          </a:xfrm>
        </p:spPr>
        <p:txBody>
          <a:bodyPr/>
          <a:lstStyle/>
          <a:p>
            <a:r>
              <a:rPr lang="tr-TR" dirty="0"/>
              <a:t>Bulgular</a:t>
            </a:r>
          </a:p>
        </p:txBody>
      </p:sp>
      <p:pic>
        <p:nvPicPr>
          <p:cNvPr id="7" name="İçerik Yer Tutucusu 6">
            <a:extLst>
              <a:ext uri="{FF2B5EF4-FFF2-40B4-BE49-F238E27FC236}">
                <a16:creationId xmlns:a16="http://schemas.microsoft.com/office/drawing/2014/main" id="{2DF334F0-B3E9-4CCF-9D4E-21C6E520830C}"/>
              </a:ext>
            </a:extLst>
          </p:cNvPr>
          <p:cNvPicPr>
            <a:picLocks noGrp="1" noChangeAspect="1"/>
          </p:cNvPicPr>
          <p:nvPr>
            <p:ph sz="quarter" idx="13"/>
          </p:nvPr>
        </p:nvPicPr>
        <p:blipFill>
          <a:blip r:embed="rId2"/>
          <a:stretch>
            <a:fillRect/>
          </a:stretch>
        </p:blipFill>
        <p:spPr>
          <a:xfrm>
            <a:off x="685800" y="1898080"/>
            <a:ext cx="7772400" cy="3440754"/>
          </a:xfrm>
          <a:prstGeom prst="rect">
            <a:avLst/>
          </a:prstGeom>
        </p:spPr>
      </p:pic>
    </p:spTree>
    <p:extLst>
      <p:ext uri="{BB962C8B-B14F-4D97-AF65-F5344CB8AC3E}">
        <p14:creationId xmlns:p14="http://schemas.microsoft.com/office/powerpoint/2010/main" val="1078780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536D41-9317-423F-8EE4-A93898A75803}"/>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BAE7CCD8-6CF7-42C2-BDA7-F11F461C4998}"/>
              </a:ext>
            </a:extLst>
          </p:cNvPr>
          <p:cNvSpPr>
            <a:spLocks noGrp="1"/>
          </p:cNvSpPr>
          <p:nvPr>
            <p:ph sz="quarter" idx="13"/>
          </p:nvPr>
        </p:nvSpPr>
        <p:spPr>
          <a:xfrm>
            <a:off x="628650" y="1690689"/>
            <a:ext cx="7886700" cy="3263504"/>
          </a:xfrm>
        </p:spPr>
        <p:txBody>
          <a:bodyPr/>
          <a:lstStyle/>
          <a:p>
            <a:r>
              <a:rPr lang="tr-TR" sz="1800" cap="none" dirty="0"/>
              <a:t>Günlük demir </a:t>
            </a:r>
            <a:r>
              <a:rPr lang="tr-TR" sz="1800" cap="none" dirty="0" err="1"/>
              <a:t>folat</a:t>
            </a:r>
            <a:r>
              <a:rPr lang="tr-TR" sz="1800" cap="none" dirty="0"/>
              <a:t> takviyesi alan grupta ortalama hemoglobin seviyesinin yükselmesi 1+ 0.7 g/dl iken, haftalık demir </a:t>
            </a:r>
            <a:r>
              <a:rPr lang="tr-TR" sz="1800" cap="none" dirty="0" err="1"/>
              <a:t>folat</a:t>
            </a:r>
            <a:r>
              <a:rPr lang="tr-TR" sz="1800" cap="none" dirty="0"/>
              <a:t> takviyesi alan grupta 1.0 + 0.8 g/dl idi.</a:t>
            </a:r>
          </a:p>
          <a:p>
            <a:endParaRPr lang="tr-TR" dirty="0"/>
          </a:p>
        </p:txBody>
      </p:sp>
      <p:pic>
        <p:nvPicPr>
          <p:cNvPr id="5" name="Resim 4">
            <a:extLst>
              <a:ext uri="{FF2B5EF4-FFF2-40B4-BE49-F238E27FC236}">
                <a16:creationId xmlns:a16="http://schemas.microsoft.com/office/drawing/2014/main" id="{CA851FD4-14F8-476B-8C10-0EDCF6876555}"/>
              </a:ext>
            </a:extLst>
          </p:cNvPr>
          <p:cNvPicPr>
            <a:picLocks noChangeAspect="1"/>
          </p:cNvPicPr>
          <p:nvPr/>
        </p:nvPicPr>
        <p:blipFill>
          <a:blip r:embed="rId2"/>
          <a:stretch>
            <a:fillRect/>
          </a:stretch>
        </p:blipFill>
        <p:spPr>
          <a:xfrm>
            <a:off x="913663" y="2853884"/>
            <a:ext cx="7109285" cy="3385598"/>
          </a:xfrm>
          <a:prstGeom prst="rect">
            <a:avLst/>
          </a:prstGeom>
        </p:spPr>
      </p:pic>
    </p:spTree>
    <p:extLst>
      <p:ext uri="{BB962C8B-B14F-4D97-AF65-F5344CB8AC3E}">
        <p14:creationId xmlns:p14="http://schemas.microsoft.com/office/powerpoint/2010/main" val="4166249622"/>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TM04033925[[fn=Damla]]</Template>
  <TotalTime>313</TotalTime>
  <Words>969</Words>
  <Application>Microsoft Office PowerPoint</Application>
  <PresentationFormat>Ekran Gösterisi (4:3)</PresentationFormat>
  <Paragraphs>80</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Tw Cen MT</vt:lpstr>
      <vt:lpstr>Damla</vt:lpstr>
      <vt:lpstr>Adölesan Kızlarda Haftalık Demir Folik asit Desteği - Demir Eksikliği Anemisinin Yönetimi İçin Etkin Bir Beslenme Tedbiri</vt:lpstr>
      <vt:lpstr>PowerPoint Sunusu</vt:lpstr>
      <vt:lpstr>Giriş</vt:lpstr>
      <vt:lpstr>Giriş</vt:lpstr>
      <vt:lpstr>Gereç ve Yöntem</vt:lpstr>
      <vt:lpstr>Gereç ve Yöntem</vt:lpstr>
      <vt:lpstr>Bulgular</vt:lpstr>
      <vt:lpstr>Bulgular</vt:lpstr>
      <vt:lpstr>Bulgular</vt:lpstr>
      <vt:lpstr>Bulgular</vt:lpstr>
      <vt:lpstr>Bulgular</vt:lpstr>
      <vt:lpstr>Tartışma</vt:lpstr>
      <vt:lpstr>Tartışma</vt:lpstr>
      <vt:lpstr>Tartışma</vt:lpstr>
      <vt:lpstr>Tartışma</vt:lpstr>
      <vt:lpstr>Sonuç</vt:lpstr>
      <vt:lpstr>Sonuç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burcu</dc:creator>
  <cp:lastModifiedBy>burcu</cp:lastModifiedBy>
  <cp:revision>41</cp:revision>
  <dcterms:created xsi:type="dcterms:W3CDTF">2017-11-29T12:14:23Z</dcterms:created>
  <dcterms:modified xsi:type="dcterms:W3CDTF">2017-12-05T06:20:05Z</dcterms:modified>
</cp:coreProperties>
</file>