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82" r:id="rId3"/>
    <p:sldId id="257" r:id="rId4"/>
    <p:sldId id="258" r:id="rId5"/>
    <p:sldId id="259" r:id="rId6"/>
    <p:sldId id="260" r:id="rId7"/>
    <p:sldId id="264" r:id="rId8"/>
    <p:sldId id="266" r:id="rId9"/>
    <p:sldId id="261" r:id="rId10"/>
    <p:sldId id="278" r:id="rId11"/>
    <p:sldId id="262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  <p:sldId id="280" r:id="rId23"/>
    <p:sldId id="281" r:id="rId24"/>
    <p:sldId id="279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1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D0A2-98E4-4B43-8513-A5B8C42F12E9}" type="datetimeFigureOut">
              <a:rPr lang="tr-TR" smtClean="0"/>
              <a:t>5.4.2019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93ACD-AE54-4906-8FD1-28B2AF3202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D0A2-98E4-4B43-8513-A5B8C42F12E9}" type="datetimeFigureOut">
              <a:rPr lang="tr-TR" smtClean="0"/>
              <a:t>5.4.2019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93ACD-AE54-4906-8FD1-28B2AF3202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D0A2-98E4-4B43-8513-A5B8C42F12E9}" type="datetimeFigureOut">
              <a:rPr lang="tr-TR" smtClean="0"/>
              <a:t>5.4.2019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93ACD-AE54-4906-8FD1-28B2AF3202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D0A2-98E4-4B43-8513-A5B8C42F12E9}" type="datetimeFigureOut">
              <a:rPr lang="tr-TR" smtClean="0"/>
              <a:t>5.4.2019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93ACD-AE54-4906-8FD1-28B2AF3202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D0A2-98E4-4B43-8513-A5B8C42F12E9}" type="datetimeFigureOut">
              <a:rPr lang="tr-TR" smtClean="0"/>
              <a:t>5.4.2019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93ACD-AE54-4906-8FD1-28B2AF3202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D0A2-98E4-4B43-8513-A5B8C42F12E9}" type="datetimeFigureOut">
              <a:rPr lang="tr-TR" smtClean="0"/>
              <a:t>5.4.2019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93ACD-AE54-4906-8FD1-28B2AF3202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D0A2-98E4-4B43-8513-A5B8C42F12E9}" type="datetimeFigureOut">
              <a:rPr lang="tr-TR" smtClean="0"/>
              <a:t>5.4.2019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93ACD-AE54-4906-8FD1-28B2AF3202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D0A2-98E4-4B43-8513-A5B8C42F12E9}" type="datetimeFigureOut">
              <a:rPr lang="tr-TR" smtClean="0"/>
              <a:t>5.4.2019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93ACD-AE54-4906-8FD1-28B2AF3202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D0A2-98E4-4B43-8513-A5B8C42F12E9}" type="datetimeFigureOut">
              <a:rPr lang="tr-TR" smtClean="0"/>
              <a:t>5.4.2019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93ACD-AE54-4906-8FD1-28B2AF3202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D0A2-98E4-4B43-8513-A5B8C42F12E9}" type="datetimeFigureOut">
              <a:rPr lang="tr-TR" smtClean="0"/>
              <a:t>5.4.2019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93ACD-AE54-4906-8FD1-28B2AF3202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D0A2-98E4-4B43-8513-A5B8C42F12E9}" type="datetimeFigureOut">
              <a:rPr lang="tr-TR" smtClean="0"/>
              <a:t>5.4.2019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0C93ACD-AE54-4906-8FD1-28B2AF3202A3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91ED0A2-98E4-4B43-8513-A5B8C42F12E9}" type="datetimeFigureOut">
              <a:rPr lang="tr-TR" smtClean="0"/>
              <a:t>5.4.2019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C93ACD-AE54-4906-8FD1-28B2AF3202A3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hsgm.saglik.gov.tr/tr/kanser-tarama-standartlari/listesi/484-kolorektal-kanser-tarama-program%C4%B1-ulusal-standartlar%C4%B1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KOLOREKTAL KANSER TARAMALARI</a:t>
            </a:r>
            <a:endParaRPr lang="tr-T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499992" y="4509120"/>
            <a:ext cx="4208512" cy="1656184"/>
          </a:xfrm>
        </p:spPr>
        <p:txBody>
          <a:bodyPr>
            <a:normAutofit fontScale="92500" lnSpcReduction="10000"/>
          </a:bodyPr>
          <a:lstStyle/>
          <a:p>
            <a:r>
              <a:rPr lang="tr-TR" b="1" dirty="0" err="1" smtClean="0">
                <a:solidFill>
                  <a:schemeClr val="accent3">
                    <a:lumMod val="75000"/>
                  </a:schemeClr>
                </a:solidFill>
              </a:rPr>
              <a:t>İnt</a:t>
            </a:r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</a:rPr>
              <a:t>. Dr. Sema </a:t>
            </a:r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</a:rPr>
              <a:t>ÇOBAN</a:t>
            </a:r>
          </a:p>
          <a:p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</a:rPr>
              <a:t>KTÜ Tıp Fakültesi</a:t>
            </a:r>
          </a:p>
          <a:p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</a:rPr>
              <a:t>Aile Hekimliği Stajı</a:t>
            </a:r>
          </a:p>
          <a:p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</a:rPr>
              <a:t>05.04.2019</a:t>
            </a:r>
            <a:endParaRPr lang="tr-TR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1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/>
              <a:t>KOLOREKTAL KANSERDE KLİNİK BELİRTİLER </a:t>
            </a:r>
            <a:br>
              <a:rPr lang="tr-TR" sz="3200" b="1" dirty="0" smtClean="0"/>
            </a:b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Rektumdan kan gelmesi ( </a:t>
            </a:r>
            <a:r>
              <a:rPr lang="tr-TR" dirty="0" err="1" smtClean="0"/>
              <a:t>rektal</a:t>
            </a:r>
            <a:r>
              <a:rPr lang="tr-TR" dirty="0" smtClean="0"/>
              <a:t> kanama ), gaitanın kanla bulaşık olması, </a:t>
            </a:r>
          </a:p>
          <a:p>
            <a:r>
              <a:rPr lang="tr-TR" dirty="0" smtClean="0"/>
              <a:t>Tuvalete çıkma alışkanlığında değişiklik </a:t>
            </a:r>
          </a:p>
          <a:p>
            <a:r>
              <a:rPr lang="tr-TR" dirty="0" smtClean="0"/>
              <a:t>Gaitanın eskiye oranla incelmesi, </a:t>
            </a:r>
          </a:p>
          <a:p>
            <a:r>
              <a:rPr lang="tr-TR" dirty="0" smtClean="0"/>
              <a:t>Kabızlık – İshal durumlarının ortaya çıkması, </a:t>
            </a:r>
          </a:p>
          <a:p>
            <a:r>
              <a:rPr lang="tr-TR" dirty="0" smtClean="0"/>
              <a:t> Sık sık tuvalete çıkma isteği, buna rağmen tam boşalamama hissi, </a:t>
            </a:r>
          </a:p>
          <a:p>
            <a:r>
              <a:rPr lang="tr-TR" dirty="0" smtClean="0"/>
              <a:t> Karında gaz ağrıları, </a:t>
            </a:r>
          </a:p>
          <a:p>
            <a:r>
              <a:rPr lang="tr-TR" dirty="0" smtClean="0"/>
              <a:t>Kansızlık (anemi), </a:t>
            </a:r>
          </a:p>
          <a:p>
            <a:r>
              <a:rPr lang="tr-TR" dirty="0" smtClean="0"/>
              <a:t>İzah edilemeyen zayıflama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185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KOLOREKTAL KANSERDE TARAMA YÖNTEMLERİ</a:t>
            </a:r>
            <a:br>
              <a:rPr lang="tr-TR" sz="3200" b="1" dirty="0" smtClean="0"/>
            </a:b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Gaitada Gizli Kan Testleri</a:t>
            </a:r>
          </a:p>
          <a:p>
            <a:pPr marL="0" indent="0">
              <a:buNone/>
            </a:pPr>
            <a:r>
              <a:rPr lang="tr-TR" dirty="0" smtClean="0"/>
              <a:t>      </a:t>
            </a:r>
            <a:r>
              <a:rPr lang="tr-TR" dirty="0" err="1" smtClean="0"/>
              <a:t>Guaiac</a:t>
            </a:r>
            <a:r>
              <a:rPr lang="tr-TR" dirty="0" smtClean="0"/>
              <a:t> Tabanlı Gaitada Gizli Kan Testi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</a:t>
            </a:r>
            <a:r>
              <a:rPr lang="nn-NO" dirty="0" smtClean="0"/>
              <a:t>Gaitada Gizli Kan Taramasında İmmünokimyasal Testler</a:t>
            </a:r>
            <a:endParaRPr lang="tr-TR" dirty="0" smtClean="0"/>
          </a:p>
          <a:p>
            <a:r>
              <a:rPr lang="tr-TR" dirty="0"/>
              <a:t> </a:t>
            </a:r>
            <a:r>
              <a:rPr lang="tr-TR" dirty="0" err="1" smtClean="0"/>
              <a:t>Fekal</a:t>
            </a:r>
            <a:r>
              <a:rPr lang="tr-TR" dirty="0" smtClean="0"/>
              <a:t> DNA Testi</a:t>
            </a:r>
          </a:p>
          <a:p>
            <a:r>
              <a:rPr lang="tr-TR" dirty="0" smtClean="0"/>
              <a:t>Çift Kontrast Baryumlu </a:t>
            </a:r>
            <a:r>
              <a:rPr lang="tr-TR" dirty="0" err="1" smtClean="0"/>
              <a:t>Enema</a:t>
            </a:r>
            <a:r>
              <a:rPr lang="tr-TR" dirty="0" smtClean="0"/>
              <a:t> (ÇKBE)</a:t>
            </a:r>
          </a:p>
          <a:p>
            <a:r>
              <a:rPr lang="tr-TR" dirty="0" err="1" smtClean="0"/>
              <a:t>Sigmoidoskopi</a:t>
            </a:r>
            <a:endParaRPr lang="tr-TR" dirty="0" smtClean="0"/>
          </a:p>
          <a:p>
            <a:r>
              <a:rPr lang="tr-TR" dirty="0" err="1" smtClean="0"/>
              <a:t>Kolonoskopi</a:t>
            </a:r>
            <a:endParaRPr lang="tr-TR" dirty="0" smtClean="0"/>
          </a:p>
          <a:p>
            <a:r>
              <a:rPr lang="pl-PL" dirty="0" smtClean="0"/>
              <a:t>Bilgisayarlı Tomografi ile Kolonografi (BTK)</a:t>
            </a:r>
            <a:endParaRPr lang="tr-TR" dirty="0" smtClean="0"/>
          </a:p>
          <a:p>
            <a:r>
              <a:rPr lang="tr-TR" dirty="0" smtClean="0"/>
              <a:t>Kapsül Endoskopi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50424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00" t="16478" r="31213" b="6250"/>
          <a:stretch/>
        </p:blipFill>
        <p:spPr bwMode="auto">
          <a:xfrm>
            <a:off x="1760738" y="260648"/>
            <a:ext cx="5813956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259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Autofit/>
          </a:bodyPr>
          <a:lstStyle/>
          <a:p>
            <a:r>
              <a:rPr lang="tr-TR" sz="3200" b="1" dirty="0" smtClean="0"/>
              <a:t>ÜLKEMİZDEKİ KOLOREKTAL TARAMA ULUSAL PROGRAMI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50-70 yaş arası kadın ve erkek bireylere</a:t>
            </a:r>
          </a:p>
          <a:p>
            <a:r>
              <a:rPr lang="tr-TR" dirty="0" smtClean="0"/>
              <a:t>2 yılda bir Gaitada Gizli Kan Testi (GGK) </a:t>
            </a:r>
          </a:p>
          <a:p>
            <a:r>
              <a:rPr lang="tr-TR" dirty="0" smtClean="0"/>
              <a:t> 10 yılda bir </a:t>
            </a:r>
            <a:r>
              <a:rPr lang="tr-TR" dirty="0" err="1" smtClean="0"/>
              <a:t>kolonoskopi</a:t>
            </a:r>
            <a:r>
              <a:rPr lang="tr-TR" dirty="0" smtClean="0"/>
              <a:t> yapılmalı</a:t>
            </a:r>
          </a:p>
          <a:p>
            <a:endParaRPr lang="tr-TR" dirty="0"/>
          </a:p>
          <a:p>
            <a:r>
              <a:rPr lang="tr-TR" dirty="0" smtClean="0"/>
              <a:t> Son iki testi negatif olan 70 yaşındaki kadın ve erkeklerde tarama kesilmeli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420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Birinci derece akrabalarında </a:t>
            </a:r>
            <a:r>
              <a:rPr lang="tr-TR" dirty="0" err="1" smtClean="0"/>
              <a:t>kolorektal</a:t>
            </a:r>
            <a:r>
              <a:rPr lang="tr-TR" dirty="0" smtClean="0"/>
              <a:t> kanser veya </a:t>
            </a:r>
            <a:r>
              <a:rPr lang="tr-TR" dirty="0" err="1" smtClean="0"/>
              <a:t>adenomatöz</a:t>
            </a:r>
            <a:r>
              <a:rPr lang="tr-TR" dirty="0" smtClean="0"/>
              <a:t> polip öyküsü olan bireylerde normal popülasyonla aynı prosedürler 40 yaşında</a:t>
            </a:r>
          </a:p>
          <a:p>
            <a:r>
              <a:rPr lang="tr-TR" dirty="0"/>
              <a:t>B</a:t>
            </a:r>
            <a:r>
              <a:rPr lang="tr-TR" dirty="0" smtClean="0"/>
              <a:t>irinci derece akrabalarında erken yaşta </a:t>
            </a:r>
            <a:r>
              <a:rPr lang="tr-TR" dirty="0" err="1" smtClean="0"/>
              <a:t>kolorektal</a:t>
            </a:r>
            <a:r>
              <a:rPr lang="tr-TR" dirty="0" smtClean="0"/>
              <a:t> kanser ortaya çıkan bireylerde ise akrabalarında kanserin çıkış yaşından 5 yıl önce tarama prosedürü başlamalıdır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80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Bu çalışmalar </a:t>
            </a:r>
          </a:p>
          <a:p>
            <a:r>
              <a:rPr lang="tr-TR" dirty="0" smtClean="0"/>
              <a:t>Toplum Sağlığı Merkezleri</a:t>
            </a:r>
          </a:p>
          <a:p>
            <a:r>
              <a:rPr lang="tr-TR" dirty="0" smtClean="0"/>
              <a:t>Kanser Erken Teşhis, Tarama ve Eğitim Merkezleri (KETEM) </a:t>
            </a:r>
          </a:p>
          <a:p>
            <a:r>
              <a:rPr lang="tr-TR" dirty="0" smtClean="0"/>
              <a:t> Aile Hekimlerinin Entegrasyonu ile birlikte yürütülebilir.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6680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   GGK Testinin Yapılması </a:t>
            </a:r>
          </a:p>
          <a:p>
            <a:r>
              <a:rPr lang="tr-TR" dirty="0"/>
              <a:t>Ü</a:t>
            </a:r>
            <a:r>
              <a:rPr lang="tr-TR" dirty="0" smtClean="0"/>
              <a:t>cretsiz dağıtılan GGK kiti kişi tarafından evinde uygulandıktan sonra sadece kit içindeki test kaseti verilen merkeze geri getirilir.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920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   GGK Testi (-) Olan Kişilerde Uygulanacak Yönetim </a:t>
            </a:r>
          </a:p>
          <a:p>
            <a:r>
              <a:rPr lang="tr-TR" dirty="0" smtClean="0"/>
              <a:t>Normal sonuç, test örneğinde kan bulunmadığı anlamına gelir. Normal sonuç </a:t>
            </a:r>
            <a:r>
              <a:rPr lang="tr-TR" dirty="0" err="1" smtClean="0"/>
              <a:t>kolorektal</a:t>
            </a:r>
            <a:r>
              <a:rPr lang="tr-TR" dirty="0" smtClean="0"/>
              <a:t> kanser olmadığını veya ileride asla olmayacağını garantilemez, bu nedenle </a:t>
            </a:r>
            <a:r>
              <a:rPr lang="tr-TR" dirty="0" err="1" smtClean="0"/>
              <a:t>kolorektal</a:t>
            </a:r>
            <a:r>
              <a:rPr lang="tr-TR" dirty="0" smtClean="0"/>
              <a:t> kanser belirtileri ile ilgili bilgiler tekrarlanarak, kişiye yeniden </a:t>
            </a:r>
            <a:r>
              <a:rPr lang="tr-TR" dirty="0" err="1" smtClean="0"/>
              <a:t>kolorektal</a:t>
            </a:r>
            <a:r>
              <a:rPr lang="tr-TR" dirty="0" smtClean="0"/>
              <a:t> kanser bilgilendirme broşürü verilir ve 2 yıl sonra tekrar </a:t>
            </a:r>
            <a:r>
              <a:rPr lang="tr-TR" dirty="0" err="1" smtClean="0"/>
              <a:t>kolorektal</a:t>
            </a:r>
            <a:r>
              <a:rPr lang="tr-TR" dirty="0" smtClean="0"/>
              <a:t> kanseri taraması yaptırma imkanının tanınacağı söylenir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8538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  GGK Testi (+) Olan Kişilerde Uygulanacak Yönetim </a:t>
            </a:r>
          </a:p>
          <a:p>
            <a:r>
              <a:rPr lang="tr-TR" dirty="0" smtClean="0"/>
              <a:t>Anormal sonuç, dışkıda kan bulunmuş olduğunu gösterir. Kanser tanısı değildir, ancak </a:t>
            </a:r>
            <a:r>
              <a:rPr lang="tr-TR" dirty="0" err="1" smtClean="0"/>
              <a:t>kolonoskopi</a:t>
            </a:r>
            <a:r>
              <a:rPr lang="tr-TR" dirty="0" smtClean="0"/>
              <a:t> yaptırılması gerektiği anlamına gelir. Anormal sonucun nedeni </a:t>
            </a:r>
            <a:r>
              <a:rPr lang="tr-TR" dirty="0" err="1" smtClean="0"/>
              <a:t>kolorektal</a:t>
            </a:r>
            <a:r>
              <a:rPr lang="tr-TR" dirty="0" smtClean="0"/>
              <a:t> kanserden çok, poliplerdeki kanama olabilir. </a:t>
            </a:r>
          </a:p>
          <a:p>
            <a:r>
              <a:rPr lang="tr-TR" dirty="0"/>
              <a:t>G</a:t>
            </a:r>
            <a:r>
              <a:rPr lang="tr-TR" dirty="0" smtClean="0"/>
              <a:t>astroenteroloji, genel cerrahi veya </a:t>
            </a:r>
            <a:r>
              <a:rPr lang="tr-TR" dirty="0" err="1" smtClean="0"/>
              <a:t>gastro</a:t>
            </a:r>
            <a:r>
              <a:rPr lang="tr-TR" dirty="0" smtClean="0"/>
              <a:t> cerrahisi servislerine yönlendirilmesi gerekir.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604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GGK Testi Belirsiz Olan Kişilerde Uygulanacak Yönetim </a:t>
            </a:r>
          </a:p>
          <a:p>
            <a:r>
              <a:rPr lang="tr-TR" dirty="0" smtClean="0"/>
              <a:t>Belirsiz sonuç, gaitada gizli kan (GGK) testi için aldığınız örnekte, kan olabileceğine dair belirti görülmemesidir. Belirsiz sonuç kanser olmadığı anlamına gelmez, sadece tekrar test yaptırılması gerektiğini gösterir.</a:t>
            </a:r>
          </a:p>
          <a:p>
            <a:r>
              <a:rPr lang="tr-TR" dirty="0" smtClean="0"/>
              <a:t> Sonuç belirsiz çıkarsa, en fazla iki kere daha gaitada gizli kan (GGK) testi yapılmalı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652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Amaç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Kolorektal</a:t>
            </a:r>
            <a:r>
              <a:rPr lang="tr-TR" dirty="0" smtClean="0"/>
              <a:t> kanser taramaları hakkında bilgi vermek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8296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SONUÇ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/>
              <a:t>Kolorektal</a:t>
            </a:r>
            <a:r>
              <a:rPr lang="tr-TR" dirty="0" smtClean="0"/>
              <a:t> kanser önlenmesinde ve tedavisinde erken teşhis önemli olup, tarama programlarının </a:t>
            </a:r>
            <a:r>
              <a:rPr lang="tr-TR" dirty="0" err="1" smtClean="0"/>
              <a:t>kolorektal</a:t>
            </a:r>
            <a:r>
              <a:rPr lang="tr-TR" dirty="0" smtClean="0"/>
              <a:t> kanser </a:t>
            </a:r>
            <a:r>
              <a:rPr lang="tr-TR" dirty="0" err="1" smtClean="0"/>
              <a:t>morbidite</a:t>
            </a:r>
            <a:r>
              <a:rPr lang="tr-TR" dirty="0" smtClean="0"/>
              <a:t> ve </a:t>
            </a:r>
            <a:r>
              <a:rPr lang="tr-TR" dirty="0" err="1" smtClean="0"/>
              <a:t>mortalitesine</a:t>
            </a:r>
            <a:r>
              <a:rPr lang="tr-TR" dirty="0" smtClean="0"/>
              <a:t> olumlu katkısı olduğu bir çok çalışmada gösterilmiştir. Bu nedenle </a:t>
            </a:r>
            <a:r>
              <a:rPr lang="tr-TR" dirty="0" err="1" smtClean="0"/>
              <a:t>asemptomatik</a:t>
            </a:r>
            <a:r>
              <a:rPr lang="tr-TR" dirty="0" smtClean="0"/>
              <a:t> hastalar hangi risk düzeyinde olursa olsun </a:t>
            </a:r>
            <a:r>
              <a:rPr lang="tr-TR" dirty="0" err="1" smtClean="0"/>
              <a:t>kolorektal</a:t>
            </a:r>
            <a:r>
              <a:rPr lang="tr-TR" dirty="0" smtClean="0"/>
              <a:t> kanser yönünden taranmalıdır. </a:t>
            </a:r>
          </a:p>
          <a:p>
            <a:r>
              <a:rPr lang="tr-TR" dirty="0" smtClean="0"/>
              <a:t>Toplum, tarama testlerinin erken teşhise olanak sağladığı, KRK </a:t>
            </a:r>
            <a:r>
              <a:rPr lang="tr-TR" dirty="0" err="1" smtClean="0"/>
              <a:t>morbidite</a:t>
            </a:r>
            <a:r>
              <a:rPr lang="tr-TR" dirty="0" smtClean="0"/>
              <a:t> ve </a:t>
            </a:r>
            <a:r>
              <a:rPr lang="tr-TR" dirty="0" err="1" smtClean="0"/>
              <a:t>mortalite</a:t>
            </a:r>
            <a:r>
              <a:rPr lang="tr-TR" dirty="0" smtClean="0"/>
              <a:t> oranlarını düşürdüğü konusunda bilgilendirilmelidir. Ailesinde KRK öyküsü olanlar başta olmak üzere, tüm toplum </a:t>
            </a:r>
            <a:r>
              <a:rPr lang="tr-TR" dirty="0" err="1" smtClean="0"/>
              <a:t>semptomsuz</a:t>
            </a:r>
            <a:r>
              <a:rPr lang="tr-TR" dirty="0" smtClean="0"/>
              <a:t> dönemde tarama testlerini yaptırmak konusunda teşvik edilmelidir.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612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Y</a:t>
            </a:r>
            <a:r>
              <a:rPr lang="tr-TR" dirty="0" smtClean="0"/>
              <a:t>anlış pozitif sonuçları ortadan kaldırmak ve daha az </a:t>
            </a:r>
            <a:r>
              <a:rPr lang="tr-TR" dirty="0" err="1" smtClean="0"/>
              <a:t>kolonoskopik</a:t>
            </a:r>
            <a:r>
              <a:rPr lang="tr-TR" dirty="0" smtClean="0"/>
              <a:t> tetkike ihtiyaç duyulmasını sağlamak için de </a:t>
            </a:r>
            <a:r>
              <a:rPr lang="tr-TR" dirty="0" err="1" smtClean="0"/>
              <a:t>immunolojik</a:t>
            </a:r>
            <a:r>
              <a:rPr lang="tr-TR" dirty="0" smtClean="0"/>
              <a:t> gaitada gizli kan testinin kullanılması</a:t>
            </a:r>
          </a:p>
          <a:p>
            <a:r>
              <a:rPr lang="tr-TR" dirty="0" smtClean="0"/>
              <a:t>51 ve 61 yaş grubundaki tüm erkek ve kadın </a:t>
            </a:r>
            <a:r>
              <a:rPr lang="tr-TR" dirty="0" err="1" smtClean="0"/>
              <a:t>populasyonuna</a:t>
            </a:r>
            <a:r>
              <a:rPr lang="tr-TR" dirty="0" smtClean="0"/>
              <a:t> da </a:t>
            </a:r>
            <a:r>
              <a:rPr lang="tr-TR" b="1" dirty="0" smtClean="0">
                <a:solidFill>
                  <a:srgbClr val="FF0000"/>
                </a:solidFill>
              </a:rPr>
              <a:t>GGK sonucunun ne olduğuna bakılmaksızın 10 yılda bir </a:t>
            </a:r>
            <a:r>
              <a:rPr lang="tr-TR" b="1" dirty="0" err="1" smtClean="0">
                <a:solidFill>
                  <a:srgbClr val="FF0000"/>
                </a:solidFill>
              </a:rPr>
              <a:t>kolonoskopi</a:t>
            </a:r>
            <a:r>
              <a:rPr lang="tr-TR" dirty="0" smtClean="0"/>
              <a:t> uygulanması gerektiği önerilmekte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228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916832"/>
            <a:ext cx="7076534" cy="3637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819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KAYNAKLAR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tr-TR" sz="2000" dirty="0" err="1"/>
              <a:t>Kolorektal</a:t>
            </a:r>
            <a:r>
              <a:rPr lang="tr-TR" sz="2000" dirty="0"/>
              <a:t> Kanser Tarama Programı Ulusal </a:t>
            </a:r>
            <a:r>
              <a:rPr lang="tr-TR" sz="2000" dirty="0" smtClean="0"/>
              <a:t>Standartları. </a:t>
            </a:r>
            <a:r>
              <a:rPr lang="tr-TR" sz="2000" dirty="0" smtClean="0"/>
              <a:t>T.C </a:t>
            </a:r>
            <a:r>
              <a:rPr lang="tr-TR" sz="2000" dirty="0" smtClean="0"/>
              <a:t>Sağlık Bakanlığı Türkiye Halk Sağlığı Kurumu Kanser Dairesi </a:t>
            </a:r>
            <a:r>
              <a:rPr lang="tr-TR" sz="2000" dirty="0" smtClean="0"/>
              <a:t>Başkanlığı. </a:t>
            </a:r>
            <a:r>
              <a:rPr lang="tr-TR" sz="2000" dirty="0">
                <a:hlinkClick r:id="rId2"/>
              </a:rPr>
              <a:t>https://</a:t>
            </a:r>
            <a:r>
              <a:rPr lang="tr-TR" sz="2000" dirty="0" smtClean="0">
                <a:hlinkClick r:id="rId2"/>
              </a:rPr>
              <a:t>hsgm.saglik.gov.tr/tr/kanser-tarama-standartlari/listesi/484-kolorektal-kanser-tarama-program%C4%B1-ulusal-standartlar%C4%B1.html</a:t>
            </a:r>
            <a:r>
              <a:rPr lang="tr-TR" sz="2000" dirty="0" smtClean="0"/>
              <a:t> adresinden 05.04.2019 tarihinde ulaşılmıştır. </a:t>
            </a:r>
            <a:endParaRPr lang="tr-TR" sz="2000" dirty="0" smtClean="0"/>
          </a:p>
          <a:p>
            <a:pPr>
              <a:spcAft>
                <a:spcPts val="1800"/>
              </a:spcAft>
            </a:pPr>
            <a:r>
              <a:rPr lang="en-US" sz="2000" dirty="0"/>
              <a:t>Pathology and prognostic determinants of colorectal </a:t>
            </a:r>
            <a:r>
              <a:rPr lang="en-US" sz="2000" dirty="0" smtClean="0"/>
              <a:t>cancer</a:t>
            </a:r>
            <a:r>
              <a:rPr lang="tr-TR" sz="2000" dirty="0"/>
              <a:t> </a:t>
            </a:r>
            <a:r>
              <a:rPr lang="tr-TR" sz="2000" dirty="0" smtClean="0"/>
              <a:t>(http</a:t>
            </a:r>
            <a:r>
              <a:rPr lang="tr-TR" sz="2000" dirty="0"/>
              <a:t>://www.uptodate.com</a:t>
            </a:r>
            <a:r>
              <a:rPr lang="tr-TR" sz="2000" dirty="0" smtClean="0"/>
              <a:t>/)</a:t>
            </a:r>
            <a:endParaRPr lang="tr-TR" sz="2000" dirty="0"/>
          </a:p>
        </p:txBody>
      </p:sp>
      <p:pic>
        <p:nvPicPr>
          <p:cNvPr id="1026" name="Picture 2" descr="saÄlÄ±k bakanlÄ±ÄÄ± ile ilgili gÃ¶rsel sonuc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193" y="5025088"/>
            <a:ext cx="1551693" cy="1525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up to date ile ilgili gÃ¶rsel sonuc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5322786"/>
            <a:ext cx="3347864" cy="962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412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04048" y="4653136"/>
            <a:ext cx="3682752" cy="14730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600" b="1" i="1" dirty="0" smtClean="0">
                <a:solidFill>
                  <a:schemeClr val="accent3">
                    <a:lumMod val="50000"/>
                  </a:schemeClr>
                </a:solidFill>
              </a:rPr>
              <a:t>  </a:t>
            </a:r>
          </a:p>
          <a:p>
            <a:pPr marL="0" indent="0">
              <a:buNone/>
            </a:pPr>
            <a:r>
              <a:rPr lang="tr-TR" sz="3600" b="1" i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tr-TR" sz="3600" b="1" i="1" dirty="0" smtClean="0">
                <a:solidFill>
                  <a:schemeClr val="accent3">
                    <a:lumMod val="50000"/>
                  </a:schemeClr>
                </a:solidFill>
              </a:rPr>
              <a:t>   Teşekkürler...</a:t>
            </a:r>
            <a:endParaRPr lang="tr-TR" sz="3600" b="1" i="1" u="sng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2050" name="Picture 2" descr="teÅekkÃ¼r ederim ile ilgili gÃ¶rsel sonuc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35562"/>
            <a:ext cx="5101750" cy="510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862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Öğrenim Hedefleri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KRK </a:t>
            </a:r>
            <a:r>
              <a:rPr lang="tr-TR" dirty="0" smtClean="0"/>
              <a:t>epidemiyolojisini açıklayabilmek</a:t>
            </a:r>
          </a:p>
          <a:p>
            <a:r>
              <a:rPr lang="tr-TR" dirty="0" smtClean="0"/>
              <a:t>KRK </a:t>
            </a:r>
            <a:r>
              <a:rPr lang="tr-TR" dirty="0" smtClean="0"/>
              <a:t>risk </a:t>
            </a:r>
            <a:r>
              <a:rPr lang="tr-TR" dirty="0" smtClean="0"/>
              <a:t>faktörleri sayabilmek</a:t>
            </a:r>
            <a:endParaRPr lang="tr-TR" dirty="0" smtClean="0"/>
          </a:p>
          <a:p>
            <a:r>
              <a:rPr lang="tr-TR" dirty="0" smtClean="0"/>
              <a:t>KRK klinik </a:t>
            </a:r>
            <a:r>
              <a:rPr lang="tr-TR" dirty="0" smtClean="0"/>
              <a:t>belirtilerini sayabilmek</a:t>
            </a:r>
            <a:endParaRPr lang="tr-TR" dirty="0" smtClean="0"/>
          </a:p>
          <a:p>
            <a:r>
              <a:rPr lang="tr-TR" dirty="0" smtClean="0"/>
              <a:t>KRK tarama </a:t>
            </a:r>
            <a:r>
              <a:rPr lang="tr-TR" dirty="0" smtClean="0"/>
              <a:t>yöntemleri açıklayabilmek</a:t>
            </a:r>
            <a:endParaRPr lang="tr-TR" dirty="0" smtClean="0"/>
          </a:p>
          <a:p>
            <a:r>
              <a:rPr lang="tr-TR" dirty="0" smtClean="0"/>
              <a:t>KRK tarama </a:t>
            </a:r>
            <a:r>
              <a:rPr lang="tr-TR" dirty="0" smtClean="0"/>
              <a:t>programını önemsemek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960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Türkiye’de Sağlık Bakanlığı’nın verilerine göre, KRK görülme sıklığı açısından tüm kanserler içinde % 7,8 ile kadınlarda üçüncü ve % 7,5 ile erkeklerde dördüncü sırada yer almaktadır </a:t>
            </a:r>
          </a:p>
          <a:p>
            <a:r>
              <a:rPr lang="tr-TR" dirty="0" smtClean="0"/>
              <a:t> Kolon tümörleri yavaş büyür ve </a:t>
            </a:r>
            <a:r>
              <a:rPr lang="tr-TR" dirty="0" err="1" smtClean="0"/>
              <a:t>semptomatik</a:t>
            </a:r>
            <a:r>
              <a:rPr lang="tr-TR" dirty="0" smtClean="0"/>
              <a:t> hale geldiklerinde genellikle hastalık ileri evreye varmış durumdadır. KRK tanısı hastaların sadece % 40’ında erken evrede konulmaktadır</a:t>
            </a:r>
          </a:p>
          <a:p>
            <a:r>
              <a:rPr lang="tr-TR" dirty="0" err="1" smtClean="0"/>
              <a:t>KRK’deki</a:t>
            </a:r>
            <a:r>
              <a:rPr lang="tr-TR" dirty="0" smtClean="0"/>
              <a:t> </a:t>
            </a:r>
            <a:r>
              <a:rPr lang="tr-TR" dirty="0" err="1" smtClean="0"/>
              <a:t>prognoz</a:t>
            </a:r>
            <a:r>
              <a:rPr lang="tr-TR" dirty="0" smtClean="0"/>
              <a:t> ise tanı anındaki evreyle yakından ilişkilidir. </a:t>
            </a:r>
            <a:r>
              <a:rPr lang="tr-TR" dirty="0" err="1" smtClean="0"/>
              <a:t>Semptomsuz</a:t>
            </a:r>
            <a:r>
              <a:rPr lang="tr-TR" dirty="0" smtClean="0"/>
              <a:t> hastada kanser tanınabilmeli, bunun için de toplumu bilgilendirmek ve tarama programları uygulamak gereklidir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233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tr-TR" dirty="0" smtClean="0"/>
              <a:t>Yapılan çalışmalar tarama ve izlemin KRK </a:t>
            </a:r>
            <a:r>
              <a:rPr lang="tr-TR" dirty="0" err="1" smtClean="0"/>
              <a:t>mortalitesini</a:t>
            </a:r>
            <a:r>
              <a:rPr lang="tr-TR" dirty="0" smtClean="0"/>
              <a:t> azalttığını göstermiştir </a:t>
            </a:r>
          </a:p>
          <a:p>
            <a:endParaRPr lang="tr-TR" dirty="0" smtClean="0"/>
          </a:p>
          <a:p>
            <a:r>
              <a:rPr lang="tr-TR" dirty="0" smtClean="0"/>
              <a:t> Başarılı bir tarama programı için hekimlerin bu konudaki farkındalığı, riski belirlemesi, kılavuzlara uygun öneriler yapması, erken tanı koyması, en kısa sürede tedaviye yönlendirmesi ve hastanın takibini yapması çok önemlidir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54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/>
              <a:t>EPİDEMİYOLOJİ VE İNSİDANS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Dünya’da her yıl yaklaşık bir milyon KRK tanısı konulurken, 500.000 hasta KRK nedeniyle kaybedilmektedir (Kuzey Amerika, Avustralya, Kuzey ve Batı Avrupa’da yüksek oranda görülür)</a:t>
            </a:r>
          </a:p>
          <a:p>
            <a:r>
              <a:rPr lang="tr-TR" dirty="0" smtClean="0"/>
              <a:t>Coğrafi dağılım; diyet, çevresel </a:t>
            </a:r>
            <a:r>
              <a:rPr lang="tr-TR" dirty="0" err="1" smtClean="0"/>
              <a:t>maruziyet</a:t>
            </a:r>
            <a:r>
              <a:rPr lang="tr-TR" dirty="0" smtClean="0"/>
              <a:t> ve genetik yatkınlık ile ilişkilidir.  </a:t>
            </a:r>
          </a:p>
          <a:p>
            <a:r>
              <a:rPr lang="tr-TR" dirty="0" err="1" smtClean="0"/>
              <a:t>Sporadik</a:t>
            </a:r>
            <a:r>
              <a:rPr lang="tr-TR" dirty="0" smtClean="0"/>
              <a:t> KRK için yaş en büyük risk faktörüdür. 40 yaşın altında KRK nadirken, 40-50 yaştan sonra </a:t>
            </a:r>
            <a:r>
              <a:rPr lang="tr-TR" dirty="0" err="1" smtClean="0"/>
              <a:t>insidans</a:t>
            </a:r>
            <a:r>
              <a:rPr lang="tr-TR" dirty="0" smtClean="0"/>
              <a:t> artmaya başlamaktadır </a:t>
            </a:r>
          </a:p>
          <a:p>
            <a:r>
              <a:rPr lang="tr-TR" dirty="0" smtClean="0"/>
              <a:t>KRK vakalarının % 90’ı 50 yaş üzerinde iken; 80 yaş üzerinde bu oran erkekler için % 10’a, bayanlar için % 15’e kadar yükselmektedir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KRK’nin</a:t>
            </a:r>
            <a:r>
              <a:rPr lang="tr-TR" dirty="0" smtClean="0"/>
              <a:t> yaşam boyu görülme sıklığı % 2,4-5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887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64" t="12095" r="21608" b="5208"/>
          <a:stretch/>
        </p:blipFill>
        <p:spPr bwMode="auto">
          <a:xfrm>
            <a:off x="1187624" y="970510"/>
            <a:ext cx="6495489" cy="5410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003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412357"/>
            <a:ext cx="8229600" cy="1112987"/>
          </a:xfrm>
        </p:spPr>
        <p:txBody>
          <a:bodyPr>
            <a:normAutofit fontScale="77500" lnSpcReduction="20000"/>
          </a:bodyPr>
          <a:lstStyle/>
          <a:p>
            <a:r>
              <a:rPr lang="tr-TR" dirty="0" smtClean="0"/>
              <a:t>Türkiye’de Sağlık Bakanlığı’nın 2007-2008 yıllarında </a:t>
            </a:r>
            <a:r>
              <a:rPr lang="tr-TR" dirty="0" err="1" smtClean="0"/>
              <a:t>oniki</a:t>
            </a:r>
            <a:r>
              <a:rPr lang="tr-TR" dirty="0" smtClean="0"/>
              <a:t> ildeki kanser kayıt merkezi verilerine göre, KRK görülme sıklığı açısından tüm kanserler içinde % 7,8 ile kadınlarda üçüncü ve % 7,5 ile erkeklerde dördüncü sırada yer almaktadır </a:t>
            </a:r>
            <a:endParaRPr lang="tr-T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84" t="21032" r="24257" b="24603"/>
          <a:stretch/>
        </p:blipFill>
        <p:spPr bwMode="auto">
          <a:xfrm>
            <a:off x="467544" y="188640"/>
            <a:ext cx="8057540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513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/>
              <a:t>KOLOREKTAL KANSER RİSK FAKTÖRLERİ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Ailede veya Kişide Adenom/KRK Öyküsü</a:t>
            </a:r>
          </a:p>
          <a:p>
            <a:r>
              <a:rPr lang="tr-TR" dirty="0" err="1" smtClean="0"/>
              <a:t>İnflamatuar</a:t>
            </a:r>
            <a:r>
              <a:rPr lang="tr-TR" dirty="0" smtClean="0"/>
              <a:t> Bağırsak Hastalığı</a:t>
            </a:r>
          </a:p>
          <a:p>
            <a:r>
              <a:rPr lang="tr-TR" dirty="0" err="1" smtClean="0"/>
              <a:t>Kolesistektomi</a:t>
            </a:r>
            <a:r>
              <a:rPr lang="tr-TR" dirty="0" smtClean="0"/>
              <a:t> </a:t>
            </a:r>
          </a:p>
          <a:p>
            <a:r>
              <a:rPr lang="tr-TR" dirty="0" smtClean="0"/>
              <a:t>Alkol</a:t>
            </a:r>
          </a:p>
          <a:p>
            <a:r>
              <a:rPr lang="tr-TR" dirty="0" err="1" smtClean="0"/>
              <a:t>Obezite</a:t>
            </a:r>
            <a:endParaRPr lang="tr-TR" dirty="0" smtClean="0"/>
          </a:p>
          <a:p>
            <a:r>
              <a:rPr lang="tr-TR" dirty="0" smtClean="0"/>
              <a:t>KAH</a:t>
            </a:r>
          </a:p>
          <a:p>
            <a:r>
              <a:rPr lang="tr-TR" dirty="0" smtClean="0"/>
              <a:t>Sigara</a:t>
            </a:r>
          </a:p>
          <a:p>
            <a:r>
              <a:rPr lang="tr-TR" dirty="0" smtClean="0"/>
              <a:t>Tütsülenmiş et</a:t>
            </a:r>
          </a:p>
          <a:p>
            <a:r>
              <a:rPr lang="tr-TR" dirty="0" smtClean="0"/>
              <a:t>BRCA1 mutasyonu</a:t>
            </a:r>
          </a:p>
        </p:txBody>
      </p:sp>
    </p:spTree>
    <p:extLst>
      <p:ext uri="{BB962C8B-B14F-4D97-AF65-F5344CB8AC3E}">
        <p14:creationId xmlns:p14="http://schemas.microsoft.com/office/powerpoint/2010/main" val="17120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159</TotalTime>
  <Words>875</Words>
  <Application>Microsoft Office PowerPoint</Application>
  <PresentationFormat>Ekran Gösterisi (4:3)</PresentationFormat>
  <Paragraphs>87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Akış</vt:lpstr>
      <vt:lpstr>KOLOREKTAL KANSER TARAMALARI</vt:lpstr>
      <vt:lpstr>Amaç</vt:lpstr>
      <vt:lpstr>Öğrenim Hedefleri</vt:lpstr>
      <vt:lpstr>PowerPoint Sunusu</vt:lpstr>
      <vt:lpstr>PowerPoint Sunusu</vt:lpstr>
      <vt:lpstr>EPİDEMİYOLOJİ VE İNSİDANS</vt:lpstr>
      <vt:lpstr>PowerPoint Sunusu</vt:lpstr>
      <vt:lpstr>PowerPoint Sunusu</vt:lpstr>
      <vt:lpstr>KOLOREKTAL KANSER RİSK FAKTÖRLERİ</vt:lpstr>
      <vt:lpstr>KOLOREKTAL KANSERDE KLİNİK BELİRTİLER  </vt:lpstr>
      <vt:lpstr>KOLOREKTAL KANSERDE TARAMA YÖNTEMLERİ </vt:lpstr>
      <vt:lpstr>PowerPoint Sunusu</vt:lpstr>
      <vt:lpstr>ÜLKEMİZDEKİ KOLOREKTAL TARAMA ULUSAL PROGRAMI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SONUÇ</vt:lpstr>
      <vt:lpstr>PowerPoint Sunusu</vt:lpstr>
      <vt:lpstr>PowerPoint Sunusu</vt:lpstr>
      <vt:lpstr>KAYNAKLAR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KOLOREKTAL KANSER TARAMALARI</dc:title>
  <dc:creator>pc</dc:creator>
  <cp:lastModifiedBy>Turan S</cp:lastModifiedBy>
  <cp:revision>22</cp:revision>
  <dcterms:created xsi:type="dcterms:W3CDTF">2019-04-03T19:08:32Z</dcterms:created>
  <dcterms:modified xsi:type="dcterms:W3CDTF">2019-04-05T12:07:43Z</dcterms:modified>
</cp:coreProperties>
</file>